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18"/>
  </p:notesMasterIdLst>
  <p:handoutMasterIdLst>
    <p:handoutMasterId r:id="rId19"/>
  </p:handoutMasterIdLst>
  <p:sldIdLst>
    <p:sldId id="290" r:id="rId3"/>
    <p:sldId id="306" r:id="rId4"/>
    <p:sldId id="345" r:id="rId5"/>
    <p:sldId id="355" r:id="rId6"/>
    <p:sldId id="354" r:id="rId7"/>
    <p:sldId id="340" r:id="rId8"/>
    <p:sldId id="341" r:id="rId9"/>
    <p:sldId id="350" r:id="rId10"/>
    <p:sldId id="353" r:id="rId11"/>
    <p:sldId id="347" r:id="rId12"/>
    <p:sldId id="348" r:id="rId13"/>
    <p:sldId id="342" r:id="rId14"/>
    <p:sldId id="343" r:id="rId15"/>
    <p:sldId id="269" r:id="rId16"/>
    <p:sldId id="325" r:id="rId17"/>
  </p:sldIdLst>
  <p:sldSz cx="9144000" cy="6950075"/>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9">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guide id="3" orient="horz" pos="2932">
          <p15:clr>
            <a:srgbClr val="A4A3A4"/>
          </p15:clr>
        </p15:guide>
        <p15:guide id="4"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End User" initials="EU" lastIdx="3" clrIdx="0"/>
  <p:cmAuthor id="1" name="Chan, Janelle" initials="CJ" lastIdx="2" clrIdx="1">
    <p:extLst>
      <p:ext uri="{19B8F6BF-5375-455C-9EA6-DF929625EA0E}">
        <p15:presenceInfo xmlns:p15="http://schemas.microsoft.com/office/powerpoint/2012/main" userId="S-1-5-21-4020003261-1086054968-1968315734-310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9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39" autoAdjust="0"/>
    <p:restoredTop sz="94638" autoAdjust="0"/>
  </p:normalViewPr>
  <p:slideViewPr>
    <p:cSldViewPr snapToGrid="0">
      <p:cViewPr>
        <p:scale>
          <a:sx n="70" d="100"/>
          <a:sy n="70" d="100"/>
        </p:scale>
        <p:origin x="90" y="-198"/>
      </p:cViewPr>
      <p:guideLst>
        <p:guide orient="horz" pos="218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9" d="100"/>
          <a:sy n="69" d="100"/>
        </p:scale>
        <p:origin x="-2790" y="-108"/>
      </p:cViewPr>
      <p:guideLst>
        <p:guide orient="horz" pos="2909"/>
        <p:guide pos="2208"/>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660" tIns="46829" rIns="93660" bIns="46829" rtlCol="0"/>
          <a:lstStyle>
            <a:lvl1pPr algn="l">
              <a:defRPr sz="1200"/>
            </a:lvl1pPr>
          </a:lstStyle>
          <a:p>
            <a:endParaRPr lang="en-US" dirty="0"/>
          </a:p>
        </p:txBody>
      </p:sp>
      <p:sp>
        <p:nvSpPr>
          <p:cNvPr id="3" name="Date Placeholder 2"/>
          <p:cNvSpPr>
            <a:spLocks noGrp="1"/>
          </p:cNvSpPr>
          <p:nvPr>
            <p:ph type="dt" sz="quarter" idx="1"/>
          </p:nvPr>
        </p:nvSpPr>
        <p:spPr>
          <a:xfrm>
            <a:off x="3978133" y="0"/>
            <a:ext cx="3043343" cy="465455"/>
          </a:xfrm>
          <a:prstGeom prst="rect">
            <a:avLst/>
          </a:prstGeom>
        </p:spPr>
        <p:txBody>
          <a:bodyPr vert="horz" lIns="93660" tIns="46829" rIns="93660" bIns="46829" rtlCol="0"/>
          <a:lstStyle>
            <a:lvl1pPr algn="r">
              <a:defRPr sz="1200"/>
            </a:lvl1pPr>
          </a:lstStyle>
          <a:p>
            <a:fld id="{D70EBA2A-6669-412D-9C99-328263903F7E}" type="datetimeFigureOut">
              <a:rPr lang="en-US" smtClean="0"/>
              <a:pPr/>
              <a:t>6/26/2018</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660" tIns="46829" rIns="93660" bIns="4682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3" y="8842030"/>
            <a:ext cx="3043343" cy="465455"/>
          </a:xfrm>
          <a:prstGeom prst="rect">
            <a:avLst/>
          </a:prstGeom>
        </p:spPr>
        <p:txBody>
          <a:bodyPr vert="horz" lIns="93660" tIns="46829" rIns="93660" bIns="46829" rtlCol="0" anchor="b"/>
          <a:lstStyle>
            <a:lvl1pPr algn="r">
              <a:defRPr sz="1200"/>
            </a:lvl1pPr>
          </a:lstStyle>
          <a:p>
            <a:fld id="{EFBF5168-16A9-40B8-AF44-6F78BEF4AC24}" type="slidenum">
              <a:rPr lang="en-US" smtClean="0"/>
              <a:pPr/>
              <a:t>‹#›</a:t>
            </a:fld>
            <a:endParaRPr lang="en-US" dirty="0"/>
          </a:p>
        </p:txBody>
      </p:sp>
    </p:spTree>
    <p:extLst>
      <p:ext uri="{BB962C8B-B14F-4D97-AF65-F5344CB8AC3E}">
        <p14:creationId xmlns:p14="http://schemas.microsoft.com/office/powerpoint/2010/main" val="2444809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660" tIns="46829" rIns="93660" bIns="46829"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660" tIns="46829" rIns="93660" bIns="46829" rtlCol="0"/>
          <a:lstStyle>
            <a:lvl1pPr algn="r">
              <a:defRPr sz="1200"/>
            </a:lvl1pPr>
          </a:lstStyle>
          <a:p>
            <a:fld id="{98B4F281-8D75-434A-A9C3-D6BCA936CF6D}" type="datetimeFigureOut">
              <a:rPr lang="en-US" smtClean="0"/>
              <a:pPr/>
              <a:t>6/26/2018</a:t>
            </a:fld>
            <a:endParaRPr lang="en-US" dirty="0"/>
          </a:p>
        </p:txBody>
      </p:sp>
      <p:sp>
        <p:nvSpPr>
          <p:cNvPr id="4" name="Slide Image Placeholder 3"/>
          <p:cNvSpPr>
            <a:spLocks noGrp="1" noRot="1" noChangeAspect="1"/>
          </p:cNvSpPr>
          <p:nvPr>
            <p:ph type="sldImg" idx="2"/>
          </p:nvPr>
        </p:nvSpPr>
        <p:spPr>
          <a:xfrm>
            <a:off x="1214438" y="696913"/>
            <a:ext cx="4594225" cy="3492500"/>
          </a:xfrm>
          <a:prstGeom prst="rect">
            <a:avLst/>
          </a:prstGeom>
          <a:noFill/>
          <a:ln w="12700">
            <a:solidFill>
              <a:prstClr val="black"/>
            </a:solidFill>
          </a:ln>
        </p:spPr>
        <p:txBody>
          <a:bodyPr vert="horz" lIns="93660" tIns="46829" rIns="93660" bIns="4682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660" tIns="46829" rIns="93660" bIns="468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660" tIns="46829" rIns="93660" bIns="4682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660" tIns="46829" rIns="93660" bIns="46829" rtlCol="0" anchor="b"/>
          <a:lstStyle>
            <a:lvl1pPr algn="r">
              <a:defRPr sz="1200"/>
            </a:lvl1pPr>
          </a:lstStyle>
          <a:p>
            <a:fld id="{6CEF9C4E-1600-46DA-8B1A-0EFDC017B080}" type="slidenum">
              <a:rPr lang="en-US" smtClean="0"/>
              <a:pPr/>
              <a:t>‹#›</a:t>
            </a:fld>
            <a:endParaRPr lang="en-US" dirty="0"/>
          </a:p>
        </p:txBody>
      </p:sp>
    </p:spTree>
    <p:extLst>
      <p:ext uri="{BB962C8B-B14F-4D97-AF65-F5344CB8AC3E}">
        <p14:creationId xmlns:p14="http://schemas.microsoft.com/office/powerpoint/2010/main" val="31999289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 Zazzera to present this slide.</a:t>
            </a:r>
          </a:p>
        </p:txBody>
      </p:sp>
      <p:sp>
        <p:nvSpPr>
          <p:cNvPr id="4" name="Slide Number Placeholder 3"/>
          <p:cNvSpPr>
            <a:spLocks noGrp="1"/>
          </p:cNvSpPr>
          <p:nvPr>
            <p:ph type="sldNum" sz="quarter" idx="10"/>
          </p:nvPr>
        </p:nvSpPr>
        <p:spPr/>
        <p:txBody>
          <a:bodyPr/>
          <a:lstStyle/>
          <a:p>
            <a:fld id="{6CEF9C4E-1600-46DA-8B1A-0EFDC017B080}" type="slidenum">
              <a:rPr lang="en-US" smtClean="0"/>
              <a:pPr/>
              <a:t>1</a:t>
            </a:fld>
            <a:endParaRPr lang="en-US" dirty="0"/>
          </a:p>
        </p:txBody>
      </p:sp>
    </p:spTree>
    <p:extLst>
      <p:ext uri="{BB962C8B-B14F-4D97-AF65-F5344CB8AC3E}">
        <p14:creationId xmlns:p14="http://schemas.microsoft.com/office/powerpoint/2010/main" val="647660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 Rowe/ Bruno Lopes to present this slide</a:t>
            </a:r>
          </a:p>
        </p:txBody>
      </p:sp>
      <p:sp>
        <p:nvSpPr>
          <p:cNvPr id="4" name="Slide Number Placeholder 3"/>
          <p:cNvSpPr>
            <a:spLocks noGrp="1"/>
          </p:cNvSpPr>
          <p:nvPr>
            <p:ph type="sldNum" sz="quarter" idx="10"/>
          </p:nvPr>
        </p:nvSpPr>
        <p:spPr/>
        <p:txBody>
          <a:bodyPr/>
          <a:lstStyle/>
          <a:p>
            <a:fld id="{6CEF9C4E-1600-46DA-8B1A-0EFDC017B080}" type="slidenum">
              <a:rPr lang="en-US" smtClean="0"/>
              <a:pPr/>
              <a:t>10</a:t>
            </a:fld>
            <a:endParaRPr lang="en-US" dirty="0"/>
          </a:p>
        </p:txBody>
      </p:sp>
    </p:spTree>
    <p:extLst>
      <p:ext uri="{BB962C8B-B14F-4D97-AF65-F5344CB8AC3E}">
        <p14:creationId xmlns:p14="http://schemas.microsoft.com/office/powerpoint/2010/main" val="43268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11</a:t>
            </a:fld>
            <a:endParaRPr lang="en-US" dirty="0"/>
          </a:p>
        </p:txBody>
      </p:sp>
    </p:spTree>
    <p:extLst>
      <p:ext uri="{BB962C8B-B14F-4D97-AF65-F5344CB8AC3E}">
        <p14:creationId xmlns:p14="http://schemas.microsoft.com/office/powerpoint/2010/main" val="42175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12</a:t>
            </a:fld>
            <a:endParaRPr lang="en-US" dirty="0"/>
          </a:p>
        </p:txBody>
      </p:sp>
    </p:spTree>
    <p:extLst>
      <p:ext uri="{BB962C8B-B14F-4D97-AF65-F5344CB8AC3E}">
        <p14:creationId xmlns:p14="http://schemas.microsoft.com/office/powerpoint/2010/main" val="388894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13</a:t>
            </a:fld>
            <a:endParaRPr lang="en-US" dirty="0"/>
          </a:p>
        </p:txBody>
      </p:sp>
    </p:spTree>
    <p:extLst>
      <p:ext uri="{BB962C8B-B14F-4D97-AF65-F5344CB8AC3E}">
        <p14:creationId xmlns:p14="http://schemas.microsoft.com/office/powerpoint/2010/main" val="2966583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14</a:t>
            </a:fld>
            <a:endParaRPr lang="en-US" dirty="0"/>
          </a:p>
        </p:txBody>
      </p:sp>
    </p:spTree>
    <p:extLst>
      <p:ext uri="{BB962C8B-B14F-4D97-AF65-F5344CB8AC3E}">
        <p14:creationId xmlns:p14="http://schemas.microsoft.com/office/powerpoint/2010/main" val="563957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15</a:t>
            </a:fld>
            <a:endParaRPr lang="en-US" dirty="0"/>
          </a:p>
        </p:txBody>
      </p:sp>
    </p:spTree>
    <p:extLst>
      <p:ext uri="{BB962C8B-B14F-4D97-AF65-F5344CB8AC3E}">
        <p14:creationId xmlns:p14="http://schemas.microsoft.com/office/powerpoint/2010/main" val="328096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Katy Zazzera to present this slide.</a:t>
            </a:r>
          </a:p>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2</a:t>
            </a:fld>
            <a:endParaRPr lang="en-US" dirty="0"/>
          </a:p>
        </p:txBody>
      </p:sp>
    </p:spTree>
    <p:extLst>
      <p:ext uri="{BB962C8B-B14F-4D97-AF65-F5344CB8AC3E}">
        <p14:creationId xmlns:p14="http://schemas.microsoft.com/office/powerpoint/2010/main" val="372305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McCormack to present this slide</a:t>
            </a:r>
          </a:p>
        </p:txBody>
      </p:sp>
      <p:sp>
        <p:nvSpPr>
          <p:cNvPr id="4" name="Slide Number Placeholder 3"/>
          <p:cNvSpPr>
            <a:spLocks noGrp="1"/>
          </p:cNvSpPr>
          <p:nvPr>
            <p:ph type="sldNum" sz="quarter" idx="10"/>
          </p:nvPr>
        </p:nvSpPr>
        <p:spPr/>
        <p:txBody>
          <a:bodyPr/>
          <a:lstStyle/>
          <a:p>
            <a:fld id="{6CEF9C4E-1600-46DA-8B1A-0EFDC017B080}" type="slidenum">
              <a:rPr lang="en-US" smtClean="0"/>
              <a:pPr/>
              <a:t>3</a:t>
            </a:fld>
            <a:endParaRPr lang="en-US" dirty="0"/>
          </a:p>
        </p:txBody>
      </p:sp>
    </p:spTree>
    <p:extLst>
      <p:ext uri="{BB962C8B-B14F-4D97-AF65-F5344CB8AC3E}">
        <p14:creationId xmlns:p14="http://schemas.microsoft.com/office/powerpoint/2010/main" val="1379076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McCormack to present this slide</a:t>
            </a:r>
          </a:p>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4</a:t>
            </a:fld>
            <a:endParaRPr lang="en-US" dirty="0"/>
          </a:p>
        </p:txBody>
      </p:sp>
    </p:spTree>
    <p:extLst>
      <p:ext uri="{BB962C8B-B14F-4D97-AF65-F5344CB8AC3E}">
        <p14:creationId xmlns:p14="http://schemas.microsoft.com/office/powerpoint/2010/main" val="231285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McCormack to present this slide</a:t>
            </a:r>
          </a:p>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5</a:t>
            </a:fld>
            <a:endParaRPr lang="en-US" dirty="0"/>
          </a:p>
        </p:txBody>
      </p:sp>
    </p:spTree>
    <p:extLst>
      <p:ext uri="{BB962C8B-B14F-4D97-AF65-F5344CB8AC3E}">
        <p14:creationId xmlns:p14="http://schemas.microsoft.com/office/powerpoint/2010/main" val="420771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McCormack to present this slide</a:t>
            </a:r>
          </a:p>
          <a:p>
            <a:endParaRPr lang="en-US" dirty="0"/>
          </a:p>
        </p:txBody>
      </p:sp>
      <p:sp>
        <p:nvSpPr>
          <p:cNvPr id="4" name="Slide Number Placeholder 3"/>
          <p:cNvSpPr>
            <a:spLocks noGrp="1"/>
          </p:cNvSpPr>
          <p:nvPr>
            <p:ph type="sldNum" sz="quarter" idx="10"/>
          </p:nvPr>
        </p:nvSpPr>
        <p:spPr/>
        <p:txBody>
          <a:bodyPr/>
          <a:lstStyle/>
          <a:p>
            <a:fld id="{6CEF9C4E-1600-46DA-8B1A-0EFDC017B080}" type="slidenum">
              <a:rPr lang="en-US" smtClean="0"/>
              <a:pPr/>
              <a:t>6</a:t>
            </a:fld>
            <a:endParaRPr lang="en-US" dirty="0"/>
          </a:p>
        </p:txBody>
      </p:sp>
    </p:spTree>
    <p:extLst>
      <p:ext uri="{BB962C8B-B14F-4D97-AF65-F5344CB8AC3E}">
        <p14:creationId xmlns:p14="http://schemas.microsoft.com/office/powerpoint/2010/main" val="122991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McCormack to present this slide</a:t>
            </a:r>
          </a:p>
        </p:txBody>
      </p:sp>
      <p:sp>
        <p:nvSpPr>
          <p:cNvPr id="4" name="Slide Number Placeholder 3"/>
          <p:cNvSpPr>
            <a:spLocks noGrp="1"/>
          </p:cNvSpPr>
          <p:nvPr>
            <p:ph type="sldNum" sz="quarter" idx="10"/>
          </p:nvPr>
        </p:nvSpPr>
        <p:spPr/>
        <p:txBody>
          <a:bodyPr/>
          <a:lstStyle/>
          <a:p>
            <a:fld id="{6CEF9C4E-1600-46DA-8B1A-0EFDC017B080}" type="slidenum">
              <a:rPr lang="en-US" smtClean="0"/>
              <a:pPr/>
              <a:t>7</a:t>
            </a:fld>
            <a:endParaRPr lang="en-US" dirty="0"/>
          </a:p>
        </p:txBody>
      </p:sp>
    </p:spTree>
    <p:extLst>
      <p:ext uri="{BB962C8B-B14F-4D97-AF65-F5344CB8AC3E}">
        <p14:creationId xmlns:p14="http://schemas.microsoft.com/office/powerpoint/2010/main" val="122991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696913"/>
            <a:ext cx="4594225" cy="3492500"/>
          </a:xfrm>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solidFill>
                  <a:prstClr val="black"/>
                </a:solidFill>
              </a:rPr>
              <a:pPr>
                <a:defRPr/>
              </a:pPr>
              <a:t>8</a:t>
            </a:fld>
            <a:endParaRPr lang="en-US" dirty="0">
              <a:solidFill>
                <a:prstClr val="black"/>
              </a:solidFill>
            </a:endParaRPr>
          </a:p>
        </p:txBody>
      </p:sp>
      <p:sp>
        <p:nvSpPr>
          <p:cNvPr id="5" name="Notes Placeholder 2"/>
          <p:cNvSpPr>
            <a:spLocks noGrp="1"/>
          </p:cNvSpPr>
          <p:nvPr>
            <p:ph type="body" idx="3"/>
          </p:nvPr>
        </p:nvSpPr>
        <p:spPr>
          <a:xfrm>
            <a:off x="701045" y="4415799"/>
            <a:ext cx="5608320" cy="4183381"/>
          </a:xfrm>
        </p:spPr>
        <p:txBody>
          <a:bodyPr/>
          <a:lstStyle/>
          <a:p>
            <a:r>
              <a:rPr lang="en-US" dirty="0"/>
              <a:t>Dorsey Dugan to present this slide</a:t>
            </a:r>
          </a:p>
        </p:txBody>
      </p:sp>
    </p:spTree>
    <p:extLst>
      <p:ext uri="{BB962C8B-B14F-4D97-AF65-F5344CB8AC3E}">
        <p14:creationId xmlns:p14="http://schemas.microsoft.com/office/powerpoint/2010/main" val="80355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696913"/>
            <a:ext cx="4594225" cy="3492500"/>
          </a:xfrm>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solidFill>
                  <a:prstClr val="black"/>
                </a:solidFill>
              </a:rPr>
              <a:pPr>
                <a:defRPr/>
              </a:pPr>
              <a:t>9</a:t>
            </a:fld>
            <a:endParaRPr lang="en-US" dirty="0">
              <a:solidFill>
                <a:prstClr val="black"/>
              </a:solidFill>
            </a:endParaRPr>
          </a:p>
        </p:txBody>
      </p:sp>
      <p:sp>
        <p:nvSpPr>
          <p:cNvPr id="5" name="Notes Placeholder 2"/>
          <p:cNvSpPr>
            <a:spLocks noGrp="1"/>
          </p:cNvSpPr>
          <p:nvPr>
            <p:ph type="body" idx="3"/>
          </p:nvPr>
        </p:nvSpPr>
        <p:spPr>
          <a:xfrm>
            <a:off x="717923" y="4421831"/>
            <a:ext cx="5743334" cy="4189095"/>
          </a:xfrm>
        </p:spPr>
        <p:txBody>
          <a:bodyPr/>
          <a:lstStyle/>
          <a:p>
            <a:r>
              <a:rPr lang="en-US" dirty="0"/>
              <a:t>J. McCormack to present this slide</a:t>
            </a:r>
          </a:p>
        </p:txBody>
      </p:sp>
    </p:spTree>
    <p:extLst>
      <p:ext uri="{BB962C8B-B14F-4D97-AF65-F5344CB8AC3E}">
        <p14:creationId xmlns:p14="http://schemas.microsoft.com/office/powerpoint/2010/main" val="2153560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1461" y="-1905511"/>
            <a:ext cx="5657458" cy="6950075"/>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62128"/>
            <a:ext cx="9144000" cy="4511772"/>
          </a:xfrm>
          <a:prstGeom prst="rect">
            <a:avLst/>
          </a:prstGeom>
        </p:spPr>
      </p:pic>
      <p:sp>
        <p:nvSpPr>
          <p:cNvPr id="21" name="Title 1"/>
          <p:cNvSpPr txBox="1">
            <a:spLocks/>
          </p:cNvSpPr>
          <p:nvPr userDrawn="1"/>
        </p:nvSpPr>
        <p:spPr>
          <a:xfrm>
            <a:off x="890978" y="774923"/>
            <a:ext cx="4595422" cy="13433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endParaRPr lang="en-US" sz="6800" dirty="0"/>
          </a:p>
        </p:txBody>
      </p:sp>
      <p:sp>
        <p:nvSpPr>
          <p:cNvPr id="22" name="Title 1"/>
          <p:cNvSpPr txBox="1">
            <a:spLocks/>
          </p:cNvSpPr>
          <p:nvPr userDrawn="1"/>
        </p:nvSpPr>
        <p:spPr>
          <a:xfrm>
            <a:off x="950957" y="2833359"/>
            <a:ext cx="5832111" cy="6530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endParaRPr lang="en-US" sz="3800" dirty="0"/>
          </a:p>
        </p:txBody>
      </p:sp>
      <p:sp>
        <p:nvSpPr>
          <p:cNvPr id="23" name="Title 1"/>
          <p:cNvSpPr txBox="1">
            <a:spLocks/>
          </p:cNvSpPr>
          <p:nvPr userDrawn="1"/>
        </p:nvSpPr>
        <p:spPr>
          <a:xfrm>
            <a:off x="1003404" y="3874975"/>
            <a:ext cx="3249586" cy="6530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endParaRPr lang="en-US" sz="2800" dirty="0"/>
          </a:p>
        </p:txBody>
      </p:sp>
      <p:sp>
        <p:nvSpPr>
          <p:cNvPr id="24" name="Title 1"/>
          <p:cNvSpPr txBox="1">
            <a:spLocks/>
          </p:cNvSpPr>
          <p:nvPr userDrawn="1"/>
        </p:nvSpPr>
        <p:spPr>
          <a:xfrm>
            <a:off x="950938" y="4391483"/>
            <a:ext cx="5419881" cy="6530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endParaRPr lang="en-US" sz="3200" b="0" dirty="0"/>
          </a:p>
        </p:txBody>
      </p:sp>
      <p:sp>
        <p:nvSpPr>
          <p:cNvPr id="25" name="Title 1"/>
          <p:cNvSpPr txBox="1">
            <a:spLocks/>
          </p:cNvSpPr>
          <p:nvPr userDrawn="1"/>
        </p:nvSpPr>
        <p:spPr>
          <a:xfrm>
            <a:off x="980922" y="5044564"/>
            <a:ext cx="5419881" cy="6530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endParaRPr lang="en-US" sz="2000" b="0" dirty="0"/>
          </a:p>
        </p:txBody>
      </p:sp>
      <p:sp>
        <p:nvSpPr>
          <p:cNvPr id="26" name="Title 1"/>
          <p:cNvSpPr txBox="1">
            <a:spLocks/>
          </p:cNvSpPr>
          <p:nvPr userDrawn="1"/>
        </p:nvSpPr>
        <p:spPr>
          <a:xfrm>
            <a:off x="5159895" y="1328212"/>
            <a:ext cx="3436964" cy="104453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endParaRPr lang="en-US" sz="2000" dirty="0"/>
          </a:p>
        </p:txBody>
      </p:sp>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rcRect r="79045"/>
          <a:stretch>
            <a:fillRect/>
          </a:stretch>
        </p:blipFill>
        <p:spPr>
          <a:xfrm>
            <a:off x="6666110" y="-413910"/>
            <a:ext cx="2110411" cy="2264391"/>
          </a:xfrm>
          <a:prstGeom prst="rect">
            <a:avLst/>
          </a:prstGeom>
        </p:spPr>
      </p:pic>
      <p:sp>
        <p:nvSpPr>
          <p:cNvPr id="11" name="Slide Number Placeholder 3"/>
          <p:cNvSpPr>
            <a:spLocks noGrp="1"/>
          </p:cNvSpPr>
          <p:nvPr>
            <p:ph type="sldNum" sz="quarter" idx="12"/>
          </p:nvPr>
        </p:nvSpPr>
        <p:spPr>
          <a:xfrm>
            <a:off x="6457950" y="6441701"/>
            <a:ext cx="2057400" cy="370027"/>
          </a:xfrm>
        </p:spPr>
        <p:txBody>
          <a:bodyPr/>
          <a:lstStyle/>
          <a:p>
            <a:fld id="{9E9B469C-ACB5-DC41-9F7A-0E7E2B054BA0}" type="slidenum">
              <a:rPr lang="en-US" smtClean="0"/>
              <a:pPr/>
              <a:t>‹#›</a:t>
            </a:fld>
            <a:endParaRPr lang="en-US" dirty="0"/>
          </a:p>
        </p:txBody>
      </p:sp>
      <p:sp>
        <p:nvSpPr>
          <p:cNvPr id="13" name="Title 4"/>
          <p:cNvSpPr>
            <a:spLocks noGrp="1"/>
          </p:cNvSpPr>
          <p:nvPr>
            <p:ph type="title" hasCustomPrompt="1"/>
          </p:nvPr>
        </p:nvSpPr>
        <p:spPr>
          <a:xfrm>
            <a:off x="0" y="0"/>
            <a:ext cx="5830629" cy="297711"/>
          </a:xfrm>
        </p:spPr>
        <p:txBody>
          <a:bodyPr/>
          <a:lstStyle>
            <a:lvl1pPr>
              <a:defRPr sz="1100" baseline="0"/>
            </a:lvl1pPr>
          </a:lstStyle>
          <a:p>
            <a:r>
              <a:rPr lang="en-US" dirty="0"/>
              <a:t>A47CN01 – Wollaston Station Improvements and Quincy Center Garage Demolition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63338"/>
            <a:ext cx="2949178" cy="1621684"/>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00693"/>
            <a:ext cx="4629150" cy="493905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85023"/>
            <a:ext cx="2949178" cy="38627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70027"/>
            <a:ext cx="1971675" cy="588986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69" y="370027"/>
            <a:ext cx="5800725" cy="58898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Line 7"/>
          <p:cNvSpPr>
            <a:spLocks noChangeShapeType="1"/>
          </p:cNvSpPr>
          <p:nvPr/>
        </p:nvSpPr>
        <p:spPr bwMode="auto">
          <a:xfrm>
            <a:off x="0" y="757752"/>
            <a:ext cx="9144000" cy="0"/>
          </a:xfrm>
          <a:prstGeom prst="line">
            <a:avLst/>
          </a:prstGeom>
          <a:noFill/>
          <a:ln w="9525">
            <a:solidFill>
              <a:srgbClr val="FFFFFF"/>
            </a:solidFill>
            <a:round/>
            <a:headEnd/>
            <a:tailEnd/>
          </a:ln>
        </p:spPr>
        <p:txBody>
          <a:bodyPr/>
          <a:lstStyle/>
          <a:p>
            <a:endParaRPr lang="en-US" dirty="0">
              <a:solidFill>
                <a:srgbClr val="000000"/>
              </a:solidFill>
            </a:endParaRPr>
          </a:p>
        </p:txBody>
      </p:sp>
      <p:sp>
        <p:nvSpPr>
          <p:cNvPr id="3" name="Line 11"/>
          <p:cNvSpPr>
            <a:spLocks noChangeShapeType="1"/>
          </p:cNvSpPr>
          <p:nvPr/>
        </p:nvSpPr>
        <p:spPr bwMode="auto">
          <a:xfrm>
            <a:off x="2443174" y="3803235"/>
            <a:ext cx="5722937" cy="0"/>
          </a:xfrm>
          <a:prstGeom prst="line">
            <a:avLst/>
          </a:prstGeom>
          <a:noFill/>
          <a:ln w="9525">
            <a:solidFill>
              <a:schemeClr val="tx1"/>
            </a:solidFill>
            <a:round/>
            <a:headEnd/>
            <a:tailEnd/>
          </a:ln>
        </p:spPr>
        <p:txBody>
          <a:bodyPr/>
          <a:lstStyle/>
          <a:p>
            <a:endParaRPr lang="en-US" dirty="0">
              <a:solidFill>
                <a:srgbClr val="000000"/>
              </a:solidFill>
            </a:endParaRPr>
          </a:p>
        </p:txBody>
      </p:sp>
      <p:pic>
        <p:nvPicPr>
          <p:cNvPr id="5" name="Picture 2" descr="C:\Users\dmlee\Downloads\preview-MABayTransAuthority.png"/>
          <p:cNvPicPr>
            <a:picLocks noChangeAspect="1" noChangeArrowheads="1"/>
          </p:cNvPicPr>
          <p:nvPr/>
        </p:nvPicPr>
        <p:blipFill>
          <a:blip r:embed="rId2" cstate="print"/>
          <a:srcRect t="38333" b="39000"/>
          <a:stretch>
            <a:fillRect/>
          </a:stretch>
        </p:blipFill>
        <p:spPr bwMode="auto">
          <a:xfrm>
            <a:off x="1012844" y="1583073"/>
            <a:ext cx="6386513" cy="1467238"/>
          </a:xfrm>
          <a:prstGeom prst="rect">
            <a:avLst/>
          </a:prstGeom>
          <a:noFill/>
          <a:ln w="9525">
            <a:noFill/>
            <a:miter lim="800000"/>
            <a:headEnd/>
            <a:tailEnd/>
          </a:ln>
        </p:spPr>
      </p:pic>
      <p:sp>
        <p:nvSpPr>
          <p:cNvPr id="6" name="Title 1"/>
          <p:cNvSpPr>
            <a:spLocks noGrp="1"/>
          </p:cNvSpPr>
          <p:nvPr>
            <p:ph type="title" hasCustomPrompt="1"/>
          </p:nvPr>
        </p:nvSpPr>
        <p:spPr>
          <a:xfrm>
            <a:off x="685819" y="4015604"/>
            <a:ext cx="7751547" cy="472605"/>
          </a:xfrm>
          <a:prstGeom prst="rect">
            <a:avLst/>
          </a:prstGeom>
        </p:spPr>
        <p:txBody>
          <a:bodyPr anchor="b" anchorCtr="0"/>
          <a:lstStyle>
            <a:lvl1pPr>
              <a:lnSpc>
                <a:spcPct val="100000"/>
              </a:lnSpc>
              <a:defRPr sz="3200" b="1" baseline="0">
                <a:solidFill>
                  <a:srgbClr val="00269E"/>
                </a:solidFill>
                <a:latin typeface="Arial" pitchFamily="34" charset="0"/>
                <a:cs typeface="Arial" pitchFamily="34" charset="0"/>
              </a:defRPr>
            </a:lvl1pPr>
          </a:lstStyle>
          <a:p>
            <a:r>
              <a:rPr lang="en-US" dirty="0"/>
              <a:t>Insert title here</a:t>
            </a:r>
          </a:p>
        </p:txBody>
      </p:sp>
      <p:sp>
        <p:nvSpPr>
          <p:cNvPr id="9" name="Text Placeholder 8"/>
          <p:cNvSpPr>
            <a:spLocks noGrp="1"/>
          </p:cNvSpPr>
          <p:nvPr>
            <p:ph type="body" sz="quarter" idx="10" hasCustomPrompt="1"/>
          </p:nvPr>
        </p:nvSpPr>
        <p:spPr>
          <a:xfrm>
            <a:off x="1219200" y="5173954"/>
            <a:ext cx="3352800" cy="772231"/>
          </a:xfrm>
          <a:prstGeom prst="rect">
            <a:avLst/>
          </a:prstGeom>
        </p:spPr>
        <p:txBody>
          <a:bodyPr/>
          <a:lstStyle>
            <a:lvl1pPr>
              <a:buNone/>
              <a:defRPr>
                <a:latin typeface="Arial" pitchFamily="34" charset="0"/>
                <a:cs typeface="Arial" pitchFamily="34" charset="0"/>
              </a:defRPr>
            </a:lvl1pPr>
          </a:lstStyle>
          <a:p>
            <a:pPr lvl="0"/>
            <a:r>
              <a:rPr lang="en-US" dirty="0"/>
              <a:t>Insert date here</a:t>
            </a:r>
          </a:p>
        </p:txBody>
      </p:sp>
      <p:sp>
        <p:nvSpPr>
          <p:cNvPr id="10" name="TextBox 9"/>
          <p:cNvSpPr txBox="1"/>
          <p:nvPr userDrawn="1"/>
        </p:nvSpPr>
        <p:spPr>
          <a:xfrm>
            <a:off x="1219200" y="4655445"/>
            <a:ext cx="5867400" cy="374291"/>
          </a:xfrm>
          <a:prstGeom prst="rect">
            <a:avLst/>
          </a:prstGeom>
          <a:noFill/>
        </p:spPr>
        <p:txBody>
          <a:bodyPr wrap="square" rtlCol="0">
            <a:spAutoFit/>
          </a:bodyPr>
          <a:lstStyle/>
          <a:p>
            <a:pPr marL="342900" indent="-342900"/>
            <a:endParaRPr lang="en-US" b="1" u="sng" dirty="0">
              <a:solidFill>
                <a:srgbClr val="000000"/>
              </a:solidFill>
            </a:endParaRPr>
          </a:p>
        </p:txBody>
      </p:sp>
      <p:sp>
        <p:nvSpPr>
          <p:cNvPr id="13" name="Text Placeholder 12"/>
          <p:cNvSpPr>
            <a:spLocks noGrp="1"/>
          </p:cNvSpPr>
          <p:nvPr>
            <p:ph type="body" sz="quarter" idx="11" hasCustomPrompt="1"/>
          </p:nvPr>
        </p:nvSpPr>
        <p:spPr>
          <a:xfrm>
            <a:off x="1219200" y="4589257"/>
            <a:ext cx="4572000" cy="463338"/>
          </a:xfrm>
          <a:prstGeom prst="rect">
            <a:avLst/>
          </a:prstGeom>
        </p:spPr>
        <p:txBody>
          <a:bodyPr/>
          <a:lstStyle>
            <a:lvl1pPr algn="l" rtl="0" eaLnBrk="1" fontAlgn="base" hangingPunct="1">
              <a:lnSpc>
                <a:spcPct val="100000"/>
              </a:lnSpc>
              <a:spcBef>
                <a:spcPct val="0"/>
              </a:spcBef>
              <a:spcAft>
                <a:spcPct val="0"/>
              </a:spcAft>
              <a:buNone/>
              <a:defRPr lang="en-US" sz="2400" b="1" baseline="0" dirty="0" smtClean="0">
                <a:solidFill>
                  <a:srgbClr val="00269E"/>
                </a:solidFill>
                <a:latin typeface="Arial" pitchFamily="34" charset="0"/>
                <a:ea typeface="+mj-ea"/>
                <a:cs typeface="Arial" pitchFamily="34" charset="0"/>
              </a:defRPr>
            </a:lvl1pPr>
          </a:lstStyle>
          <a:p>
            <a:pPr lvl="0"/>
            <a:r>
              <a:rPr lang="en-US" dirty="0"/>
              <a:t>Insert subtitle here</a:t>
            </a:r>
          </a:p>
        </p:txBody>
      </p:sp>
    </p:spTree>
    <p:extLst>
      <p:ext uri="{BB962C8B-B14F-4D97-AF65-F5344CB8AC3E}">
        <p14:creationId xmlns:p14="http://schemas.microsoft.com/office/powerpoint/2010/main" val="257776470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96875" y="1483326"/>
            <a:ext cx="8434388" cy="15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 name="Rectangle 10"/>
          <p:cNvSpPr/>
          <p:nvPr userDrawn="1"/>
        </p:nvSpPr>
        <p:spPr>
          <a:xfrm>
            <a:off x="327044" y="633873"/>
            <a:ext cx="7673975" cy="238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Title 1"/>
          <p:cNvSpPr>
            <a:spLocks noGrp="1"/>
          </p:cNvSpPr>
          <p:nvPr>
            <p:ph type="title"/>
          </p:nvPr>
        </p:nvSpPr>
        <p:spPr>
          <a:xfrm>
            <a:off x="462704" y="840195"/>
            <a:ext cx="7751547" cy="472605"/>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8" name="Text Placeholder 12"/>
          <p:cNvSpPr>
            <a:spLocks noGrp="1"/>
          </p:cNvSpPr>
          <p:nvPr>
            <p:ph type="body" sz="quarter" idx="16" hasCustomPrompt="1"/>
          </p:nvPr>
        </p:nvSpPr>
        <p:spPr>
          <a:xfrm>
            <a:off x="462684" y="386115"/>
            <a:ext cx="7309716" cy="231669"/>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dirty="0"/>
              <a:t>Red Line Customer Capacity Update</a:t>
            </a:r>
          </a:p>
        </p:txBody>
      </p:sp>
      <p:cxnSp>
        <p:nvCxnSpPr>
          <p:cNvPr id="9" name="Straight Connector 8"/>
          <p:cNvCxnSpPr/>
          <p:nvPr userDrawn="1"/>
        </p:nvCxnSpPr>
        <p:spPr>
          <a:xfrm>
            <a:off x="447675" y="730401"/>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391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721768"/>
            <a:ext cx="8348472" cy="4498087"/>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462704" y="840195"/>
            <a:ext cx="7751547" cy="472605"/>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dirty="0"/>
              <a:t>Click to edit Master title style</a:t>
            </a:r>
          </a:p>
        </p:txBody>
      </p:sp>
      <p:sp>
        <p:nvSpPr>
          <p:cNvPr id="8" name="Text Placeholder 12"/>
          <p:cNvSpPr>
            <a:spLocks noGrp="1"/>
          </p:cNvSpPr>
          <p:nvPr>
            <p:ph type="body" sz="quarter" idx="16" hasCustomPrompt="1"/>
          </p:nvPr>
        </p:nvSpPr>
        <p:spPr>
          <a:xfrm>
            <a:off x="462684" y="386115"/>
            <a:ext cx="7309716" cy="231669"/>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dirty="0"/>
              <a:t>Green Line Service Improvements</a:t>
            </a:r>
          </a:p>
        </p:txBody>
      </p:sp>
    </p:spTree>
    <p:extLst>
      <p:ext uri="{BB962C8B-B14F-4D97-AF65-F5344CB8AC3E}">
        <p14:creationId xmlns:p14="http://schemas.microsoft.com/office/powerpoint/2010/main" val="4014889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6" y="1721768"/>
            <a:ext cx="3957219" cy="4498087"/>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8"/>
          <p:cNvSpPr>
            <a:spLocks noGrp="1"/>
          </p:cNvSpPr>
          <p:nvPr>
            <p:ph sz="quarter" idx="17"/>
          </p:nvPr>
        </p:nvSpPr>
        <p:spPr>
          <a:xfrm>
            <a:off x="4600055" y="1717915"/>
            <a:ext cx="3957219" cy="4498087"/>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462704" y="840195"/>
            <a:ext cx="7751547" cy="472605"/>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12" name="Text Placeholder 12"/>
          <p:cNvSpPr>
            <a:spLocks noGrp="1"/>
          </p:cNvSpPr>
          <p:nvPr>
            <p:ph type="body" sz="quarter" idx="19"/>
          </p:nvPr>
        </p:nvSpPr>
        <p:spPr>
          <a:xfrm>
            <a:off x="462684" y="386115"/>
            <a:ext cx="7309716" cy="231669"/>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6897522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newMekkoChart.emf"/>
          <p:cNvPicPr>
            <a:picLocks noChangeAspect="1"/>
          </p:cNvPicPr>
          <p:nvPr userDrawn="1">
            <p:custDataLst>
              <p:tags r:id="rId1"/>
            </p:custDataLst>
          </p:nvPr>
        </p:nvPicPr>
        <p:blipFill>
          <a:blip r:embed="rId4" cstate="print"/>
          <a:stretch>
            <a:fillRect/>
          </a:stretch>
        </p:blipFill>
        <p:spPr>
          <a:xfrm>
            <a:off x="524210" y="1260023"/>
            <a:ext cx="4284821" cy="5562634"/>
          </a:xfrm>
          <a:prstGeom prst="rect">
            <a:avLst/>
          </a:prstGeom>
        </p:spPr>
      </p:pic>
      <p:pic>
        <p:nvPicPr>
          <p:cNvPr id="11" name="Picture 10" descr="newMekkoChart.emf"/>
          <p:cNvPicPr>
            <a:picLocks noChangeAspect="1"/>
          </p:cNvPicPr>
          <p:nvPr userDrawn="1">
            <p:custDataLst>
              <p:tags r:id="rId2"/>
            </p:custDataLst>
          </p:nvPr>
        </p:nvPicPr>
        <p:blipFill>
          <a:blip r:embed="rId5" cstate="print"/>
          <a:stretch>
            <a:fillRect/>
          </a:stretch>
        </p:blipFill>
        <p:spPr>
          <a:xfrm>
            <a:off x="4495802" y="1037621"/>
            <a:ext cx="4284821" cy="5562634"/>
          </a:xfrm>
          <a:prstGeom prst="rect">
            <a:avLst/>
          </a:prstGeom>
        </p:spPr>
      </p:pic>
      <p:sp>
        <p:nvSpPr>
          <p:cNvPr id="12" name="Title 1"/>
          <p:cNvSpPr>
            <a:spLocks noGrp="1"/>
          </p:cNvSpPr>
          <p:nvPr>
            <p:ph type="title"/>
          </p:nvPr>
        </p:nvSpPr>
        <p:spPr>
          <a:xfrm>
            <a:off x="462704" y="840195"/>
            <a:ext cx="7751547" cy="472605"/>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8" name="Text Placeholder 12"/>
          <p:cNvSpPr>
            <a:spLocks noGrp="1"/>
          </p:cNvSpPr>
          <p:nvPr>
            <p:ph type="body" sz="quarter" idx="16"/>
          </p:nvPr>
        </p:nvSpPr>
        <p:spPr>
          <a:xfrm>
            <a:off x="462684" y="386115"/>
            <a:ext cx="7309716" cy="231669"/>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10722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01"/>
            <a:ext cx="5943600" cy="64867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3238" y="1837265"/>
            <a:ext cx="4449762" cy="5199686"/>
          </a:xfrm>
          <a:prstGeom prst="rect">
            <a:avLst/>
          </a:prstGeom>
        </p:spPr>
        <p:txBody>
          <a:bodyPr lIns="82048" tIns="41025" rIns="82048" bIns="410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21" y="1837265"/>
            <a:ext cx="4449763" cy="5199686"/>
          </a:xfrm>
          <a:prstGeom prst="rect">
            <a:avLst/>
          </a:prstGeom>
        </p:spPr>
        <p:txBody>
          <a:bodyPr lIns="82048" tIns="41025" rIns="82048" bIns="410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441700"/>
            <a:ext cx="2133600" cy="370027"/>
          </a:xfrm>
          <a:prstGeom prst="rect">
            <a:avLst/>
          </a:prstGeom>
        </p:spPr>
        <p:txBody>
          <a:bodyPr lIns="82048" tIns="41025" rIns="82048" bIns="41025"/>
          <a:lstStyle/>
          <a:p>
            <a:fld id="{A7EB0778-A622-4CF1-9AB3-2DA7F91AC891}" type="datetime1">
              <a:rPr lang="en-US" smtClean="0">
                <a:solidFill>
                  <a:srgbClr val="000000"/>
                </a:solidFill>
              </a:rPr>
              <a:pPr/>
              <a:t>6/26/2018</a:t>
            </a:fld>
            <a:endParaRPr lang="en-US" dirty="0">
              <a:solidFill>
                <a:srgbClr val="000000"/>
              </a:solidFill>
            </a:endParaRPr>
          </a:p>
        </p:txBody>
      </p:sp>
      <p:sp>
        <p:nvSpPr>
          <p:cNvPr id="6" name="Footer Placeholder 5"/>
          <p:cNvSpPr>
            <a:spLocks noGrp="1"/>
          </p:cNvSpPr>
          <p:nvPr>
            <p:ph type="ftr" sz="quarter" idx="11"/>
          </p:nvPr>
        </p:nvSpPr>
        <p:spPr>
          <a:xfrm>
            <a:off x="3124200" y="6441700"/>
            <a:ext cx="2895600" cy="370027"/>
          </a:xfrm>
          <a:prstGeom prst="rect">
            <a:avLst/>
          </a:prstGeom>
        </p:spPr>
        <p:txBody>
          <a:bodyPr lIns="82048" tIns="41025" rIns="82048" bIns="41025"/>
          <a:lstStyle/>
          <a:p>
            <a:endParaRPr lang="en-US" dirty="0">
              <a:solidFill>
                <a:srgbClr val="000000"/>
              </a:solidFill>
            </a:endParaRPr>
          </a:p>
        </p:txBody>
      </p:sp>
      <p:sp>
        <p:nvSpPr>
          <p:cNvPr id="7" name="Slide Number Placeholder 6"/>
          <p:cNvSpPr>
            <a:spLocks noGrp="1"/>
          </p:cNvSpPr>
          <p:nvPr>
            <p:ph type="sldNum" sz="quarter" idx="12"/>
          </p:nvPr>
        </p:nvSpPr>
        <p:spPr>
          <a:xfrm>
            <a:off x="6553200" y="6441700"/>
            <a:ext cx="2133600" cy="370027"/>
          </a:xfrm>
          <a:prstGeom prst="rect">
            <a:avLst/>
          </a:prstGeom>
        </p:spPr>
        <p:txBody>
          <a:bodyPr lIns="82048" tIns="41025" rIns="82048" bIns="41025"/>
          <a:lstStyle/>
          <a:p>
            <a:fld id="{1AB6784F-114F-4FA9-AB86-CE8F522A1CF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5871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19" y="1361345"/>
            <a:ext cx="7886979" cy="471932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441700"/>
            <a:ext cx="1204912" cy="370027"/>
          </a:xfrm>
          <a:prstGeom prst="rect">
            <a:avLst/>
          </a:prstGeom>
        </p:spPr>
        <p:txBody>
          <a:bodyPr/>
          <a:lstStyle>
            <a:lvl1pPr>
              <a:defRPr/>
            </a:lvl1pPr>
          </a:lstStyle>
          <a:p>
            <a:pPr>
              <a:defRPr/>
            </a:pPr>
            <a:fld id="{37755137-DBAD-4141-B1FE-EBA0E054E8ED}" type="datetime4">
              <a:rPr lang="en-US">
                <a:solidFill>
                  <a:srgbClr val="000000"/>
                </a:solidFill>
              </a:rPr>
              <a:pPr>
                <a:defRPr/>
              </a:pPr>
              <a:t>June 26, 2018</a:t>
            </a:fld>
            <a:endParaRPr lang="en-US" dirty="0">
              <a:solidFill>
                <a:srgbClr val="000000"/>
              </a:solidFill>
            </a:endParaRPr>
          </a:p>
        </p:txBody>
      </p:sp>
      <p:sp>
        <p:nvSpPr>
          <p:cNvPr id="4" name="Footer Placeholder 4"/>
          <p:cNvSpPr>
            <a:spLocks noGrp="1"/>
          </p:cNvSpPr>
          <p:nvPr>
            <p:ph type="ftr" sz="quarter" idx="15"/>
          </p:nvPr>
        </p:nvSpPr>
        <p:spPr>
          <a:xfrm>
            <a:off x="2971816" y="6441700"/>
            <a:ext cx="5616575" cy="370027"/>
          </a:xfrm>
          <a:prstGeom prst="rect">
            <a:avLst/>
          </a:prstGeom>
        </p:spPr>
        <p:txBody>
          <a:bodyPr/>
          <a:lstStyle>
            <a:lvl1pPr>
              <a:defRPr/>
            </a:lvl1pPr>
          </a:lstStyle>
          <a:p>
            <a:pPr>
              <a:defRPr/>
            </a:pPr>
            <a:r>
              <a:rPr lang="en-US" dirty="0">
                <a:solidFill>
                  <a:srgbClr val="000000"/>
                </a:solidFill>
              </a:rPr>
              <a:t>|  Leading the Nation in Transportation Excellence  |  www.mbta.com</a:t>
            </a:r>
          </a:p>
        </p:txBody>
      </p:sp>
      <p:sp>
        <p:nvSpPr>
          <p:cNvPr id="5" name="Slide Number Placeholder 5"/>
          <p:cNvSpPr>
            <a:spLocks noGrp="1"/>
          </p:cNvSpPr>
          <p:nvPr>
            <p:ph type="sldNum" sz="quarter" idx="16"/>
          </p:nvPr>
        </p:nvSpPr>
        <p:spPr>
          <a:xfrm>
            <a:off x="1401763" y="6441700"/>
            <a:ext cx="365125" cy="370027"/>
          </a:xfrm>
          <a:prstGeom prst="rect">
            <a:avLst/>
          </a:prstGeom>
        </p:spPr>
        <p:txBody>
          <a:bodyPr/>
          <a:lstStyle>
            <a:lvl1pPr>
              <a:defRPr/>
            </a:lvl1pPr>
          </a:lstStyle>
          <a:p>
            <a:pPr>
              <a:defRPr/>
            </a:pPr>
            <a:fld id="{DA62F94F-AB0A-4724-83C9-F502D41A0472}" type="slidenum">
              <a:rPr lang="en-US">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9011"/>
            <a:ext cx="5943600" cy="834009"/>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75108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949567"/>
          </a:xfrm>
          <a:prstGeom prst="rect">
            <a:avLst/>
          </a:prstGeom>
        </p:spPr>
      </p:pic>
      <p:sp>
        <p:nvSpPr>
          <p:cNvPr id="10" name="Content Placeholder 2"/>
          <p:cNvSpPr>
            <a:spLocks noGrp="1"/>
          </p:cNvSpPr>
          <p:nvPr>
            <p:ph idx="1"/>
          </p:nvPr>
        </p:nvSpPr>
        <p:spPr>
          <a:xfrm>
            <a:off x="628650" y="2796641"/>
            <a:ext cx="7886700" cy="3412573"/>
          </a:xfrm>
        </p:spPr>
        <p:txBody>
          <a:bodyPr>
            <a:noAutofit/>
          </a:bodyPr>
          <a:lstStyle/>
          <a:p>
            <a:endParaRPr lang="en-US" dirty="0">
              <a:latin typeface="Helvetica" charset="0"/>
              <a:ea typeface="Helvetica" charset="0"/>
              <a:cs typeface="Helvetica" charset="0"/>
            </a:endParaRPr>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9B469C-ACB5-DC41-9F7A-0E7E2B054BA0}" type="slidenum">
              <a:rPr lang="en-US" smtClean="0"/>
              <a:pPr/>
              <a:t>‹#›</a:t>
            </a:fld>
            <a:endParaRPr lang="en-US" dirty="0"/>
          </a:p>
        </p:txBody>
      </p:sp>
      <p:sp>
        <p:nvSpPr>
          <p:cNvPr id="5" name="Title 4"/>
          <p:cNvSpPr>
            <a:spLocks noGrp="1"/>
          </p:cNvSpPr>
          <p:nvPr>
            <p:ph type="title" hasCustomPrompt="1"/>
          </p:nvPr>
        </p:nvSpPr>
        <p:spPr>
          <a:xfrm>
            <a:off x="0" y="0"/>
            <a:ext cx="5830629" cy="297711"/>
          </a:xfrm>
        </p:spPr>
        <p:txBody>
          <a:bodyPr/>
          <a:lstStyle>
            <a:lvl1pPr>
              <a:defRPr sz="1100" baseline="0"/>
            </a:lvl1pPr>
          </a:lstStyle>
          <a:p>
            <a:r>
              <a:rPr lang="en-US" dirty="0"/>
              <a:t>A47CN01 – Wollaston Station Improvements and Quincy Center Garage Demolition</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rcRect r="79045"/>
          <a:stretch>
            <a:fillRect/>
          </a:stretch>
        </p:blipFill>
        <p:spPr>
          <a:xfrm>
            <a:off x="6666110" y="-413910"/>
            <a:ext cx="2110411" cy="2264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69"/>
            <a:ext cx="9144000" cy="6949567"/>
          </a:xfrm>
          <a:prstGeom prst="rect">
            <a:avLst/>
          </a:prstGeom>
        </p:spPr>
      </p:pic>
      <p:sp>
        <p:nvSpPr>
          <p:cNvPr id="9" name="Title 1"/>
          <p:cNvSpPr>
            <a:spLocks noGrp="1"/>
          </p:cNvSpPr>
          <p:nvPr>
            <p:ph type="title"/>
          </p:nvPr>
        </p:nvSpPr>
        <p:spPr>
          <a:xfrm>
            <a:off x="628650" y="1017986"/>
            <a:ext cx="7886700" cy="1343360"/>
          </a:xfrm>
        </p:spPr>
        <p:txBody>
          <a:bodyPr anchor="b">
            <a:normAutofit/>
          </a:bodyPr>
          <a:lstStyle/>
          <a:p>
            <a:endParaRPr lang="en-US" sz="5400" b="1" dirty="0">
              <a:latin typeface="Helvetica" charset="0"/>
              <a:ea typeface="Helvetica" charset="0"/>
              <a:cs typeface="Helvetica" charset="0"/>
            </a:endParaRPr>
          </a:p>
        </p:txBody>
      </p:sp>
      <p:sp>
        <p:nvSpPr>
          <p:cNvPr id="10" name="Content Placeholder 2"/>
          <p:cNvSpPr>
            <a:spLocks noGrp="1"/>
          </p:cNvSpPr>
          <p:nvPr>
            <p:ph idx="1"/>
          </p:nvPr>
        </p:nvSpPr>
        <p:spPr>
          <a:xfrm>
            <a:off x="628650" y="2796640"/>
            <a:ext cx="7886700" cy="1251483"/>
          </a:xfrm>
        </p:spPr>
        <p:txBody>
          <a:bodyPr>
            <a:noAutofit/>
          </a:bodyPr>
          <a:lstStyle/>
          <a:p>
            <a:endParaRPr lang="en-US" dirty="0">
              <a:latin typeface="Helvetica" charset="0"/>
              <a:ea typeface="Helvetica" charset="0"/>
              <a:cs typeface="Helvetica" charset="0"/>
            </a:endParaRPr>
          </a:p>
        </p:txBody>
      </p:sp>
      <p:sp>
        <p:nvSpPr>
          <p:cNvPr id="5" name="Content Placeholder 2"/>
          <p:cNvSpPr>
            <a:spLocks noGrp="1"/>
          </p:cNvSpPr>
          <p:nvPr>
            <p:ph sz="half" idx="10"/>
          </p:nvPr>
        </p:nvSpPr>
        <p:spPr>
          <a:xfrm>
            <a:off x="628650" y="4191214"/>
            <a:ext cx="3886200" cy="1924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4629150" y="4191214"/>
            <a:ext cx="3886200" cy="19248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p:cNvSpPr>
            <a:spLocks noGrp="1"/>
          </p:cNvSpPr>
          <p:nvPr>
            <p:ph type="sldNum" sz="quarter" idx="12"/>
          </p:nvPr>
        </p:nvSpPr>
        <p:spPr>
          <a:xfrm>
            <a:off x="6457950" y="6441701"/>
            <a:ext cx="2057400" cy="370027"/>
          </a:xfrm>
        </p:spPr>
        <p:txBody>
          <a:bodyPr/>
          <a:lstStyle/>
          <a:p>
            <a:fld id="{9E9B469C-ACB5-DC41-9F7A-0E7E2B054BA0}" type="slidenum">
              <a:rPr lang="en-US" smtClean="0"/>
              <a:pPr/>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r="79045"/>
          <a:stretch>
            <a:fillRect/>
          </a:stretch>
        </p:blipFill>
        <p:spPr>
          <a:xfrm>
            <a:off x="6666110" y="-413910"/>
            <a:ext cx="2110411" cy="2264391"/>
          </a:xfrm>
          <a:prstGeom prst="rect">
            <a:avLst/>
          </a:prstGeom>
        </p:spPr>
      </p:pic>
      <p:sp>
        <p:nvSpPr>
          <p:cNvPr id="12" name="Title 4"/>
          <p:cNvSpPr txBox="1">
            <a:spLocks/>
          </p:cNvSpPr>
          <p:nvPr userDrawn="1"/>
        </p:nvSpPr>
        <p:spPr>
          <a:xfrm>
            <a:off x="-67111" y="-1369"/>
            <a:ext cx="6000751" cy="318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100" b="1" kern="1200" baseline="0">
                <a:solidFill>
                  <a:schemeClr val="tx1"/>
                </a:solidFill>
                <a:latin typeface="Helvetica" charset="0"/>
                <a:ea typeface="Helvetica" charset="0"/>
                <a:cs typeface="Helvetica" charset="0"/>
              </a:defRPr>
            </a:lvl1pPr>
          </a:lstStyle>
          <a:p>
            <a:r>
              <a:rPr lang="en-US" dirty="0"/>
              <a:t>A47CN01 – Wollaston Station Improvements and Quincy Center Garage Demolition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32694"/>
            <a:ext cx="7886700" cy="2891038"/>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651092"/>
            <a:ext cx="7886700" cy="152032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50145"/>
            <a:ext cx="3886200" cy="4409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50145"/>
            <a:ext cx="3886200" cy="4409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70038"/>
            <a:ext cx="7886700" cy="13433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703734"/>
            <a:ext cx="3868340" cy="834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38711"/>
            <a:ext cx="3868340" cy="3734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703734"/>
            <a:ext cx="3887391" cy="834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7" y="2538711"/>
            <a:ext cx="3887391" cy="3734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63338"/>
            <a:ext cx="2949178" cy="16216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000693"/>
            <a:ext cx="4629150" cy="49390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85023"/>
            <a:ext cx="2949178" cy="38627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9B469C-ACB5-DC41-9F7A-0E7E2B054BA0}"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70038"/>
            <a:ext cx="7886700" cy="134336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50145"/>
            <a:ext cx="7886700" cy="440975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41701"/>
            <a:ext cx="2057400" cy="37002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441701"/>
            <a:ext cx="3086100" cy="37002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441701"/>
            <a:ext cx="2057400" cy="370027"/>
          </a:xfrm>
          <a:prstGeom prst="rect">
            <a:avLst/>
          </a:prstGeom>
          <a:noFill/>
        </p:spPr>
        <p:txBody>
          <a:bodyPr vert="horz" lIns="91440" tIns="45720" rIns="91440" bIns="45720" rtlCol="0" anchor="ctr"/>
          <a:lstStyle>
            <a:lvl1pPr algn="r">
              <a:defRPr sz="1200">
                <a:solidFill>
                  <a:schemeClr val="tx1"/>
                </a:solidFill>
              </a:defRPr>
            </a:lvl1pPr>
          </a:lstStyle>
          <a:p>
            <a:fld id="{9E9B469C-ACB5-DC41-9F7A-0E7E2B054BA0}" type="slidenum">
              <a:rPr lang="en-US" smtClean="0"/>
              <a:pPr/>
              <a:t>‹#›</a:t>
            </a:fld>
            <a:endParaRPr lang="en-US" dirty="0"/>
          </a:p>
        </p:txBody>
      </p:sp>
    </p:spTree>
    <p:extLst>
      <p:ext uri="{BB962C8B-B14F-4D97-AF65-F5344CB8AC3E}">
        <p14:creationId xmlns:p14="http://schemas.microsoft.com/office/powerpoint/2010/main" val="1725839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800" b="1" kern="1200">
          <a:solidFill>
            <a:schemeClr val="tx1"/>
          </a:solidFill>
          <a:latin typeface="Helvetica" charset="0"/>
          <a:ea typeface="Helvetica" charset="0"/>
          <a:cs typeface="Helvetica" charset="0"/>
        </a:defRPr>
      </a:lvl1pPr>
    </p:titleStyle>
    <p:bodyStyle>
      <a:lvl1pPr marL="0" indent="0" algn="l" defTabSz="914400" rtl="0" eaLnBrk="1" latinLnBrk="0" hangingPunct="1">
        <a:lnSpc>
          <a:spcPts val="3500"/>
        </a:lnSpc>
        <a:spcBef>
          <a:spcPts val="1200"/>
        </a:spcBef>
        <a:buFontTx/>
        <a:buNone/>
        <a:defRPr sz="2800" b="0" kern="1200">
          <a:solidFill>
            <a:schemeClr val="tx1"/>
          </a:solidFill>
          <a:latin typeface="Helvetica" charset="0"/>
          <a:ea typeface="Helvetica" charset="0"/>
          <a:cs typeface="Helvetica" charset="0"/>
        </a:defRPr>
      </a:lvl1pPr>
      <a:lvl2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4572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9144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7675" y="730401"/>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7692" y="1343360"/>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7692" y="6364467"/>
            <a:ext cx="8321675" cy="0"/>
          </a:xfrm>
          <a:prstGeom prst="line">
            <a:avLst/>
          </a:prstGeom>
          <a:ln w="952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8638" y="6631532"/>
            <a:ext cx="762000" cy="231669"/>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defRPr/>
            </a:pPr>
            <a:fld id="{BBE80981-3DA6-46C2-826D-0D8005ADC286}" type="slidenum">
              <a:rPr lang="en-US" altLang="en-US" sz="1000" smtClean="0">
                <a:solidFill>
                  <a:srgbClr val="000000"/>
                </a:solidFill>
              </a:rPr>
              <a:pPr algn="r">
                <a:defRPr/>
              </a:pPr>
              <a:t>‹#›</a:t>
            </a:fld>
            <a:endParaRPr lang="en-US" altLang="en-US" sz="1000" dirty="0">
              <a:solidFill>
                <a:srgbClr val="000000"/>
              </a:solidFill>
            </a:endParaRPr>
          </a:p>
        </p:txBody>
      </p:sp>
      <p:sp>
        <p:nvSpPr>
          <p:cNvPr id="41" name="Content Placeholder 8"/>
          <p:cNvSpPr txBox="1">
            <a:spLocks/>
          </p:cNvSpPr>
          <p:nvPr/>
        </p:nvSpPr>
        <p:spPr>
          <a:xfrm>
            <a:off x="469919" y="1721440"/>
            <a:ext cx="8348663" cy="4498243"/>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buClr>
                <a:srgbClr val="000000"/>
              </a:buClr>
              <a:defRPr/>
            </a:pPr>
            <a:endParaRPr lang="en-US" dirty="0">
              <a:solidFill>
                <a:srgbClr val="000000"/>
              </a:solidFill>
            </a:endParaRPr>
          </a:p>
        </p:txBody>
      </p:sp>
      <p:pic>
        <p:nvPicPr>
          <p:cNvPr id="1034" name="Picture 2" descr="File:MBTA.svg"/>
          <p:cNvPicPr>
            <a:picLocks noChangeAspect="1" noChangeArrowheads="1"/>
          </p:cNvPicPr>
          <p:nvPr userDrawn="1"/>
        </p:nvPicPr>
        <p:blipFill>
          <a:blip r:embed="rId9" cstate="print"/>
          <a:srcRect/>
          <a:stretch>
            <a:fillRect/>
          </a:stretch>
        </p:blipFill>
        <p:spPr bwMode="auto">
          <a:xfrm>
            <a:off x="8139113" y="225243"/>
            <a:ext cx="711200" cy="720749"/>
          </a:xfrm>
          <a:prstGeom prst="rect">
            <a:avLst/>
          </a:prstGeom>
          <a:noFill/>
          <a:ln w="9525">
            <a:noFill/>
            <a:miter lim="800000"/>
            <a:headEnd/>
            <a:tailEnd/>
          </a:ln>
        </p:spPr>
      </p:pic>
    </p:spTree>
    <p:extLst>
      <p:ext uri="{BB962C8B-B14F-4D97-AF65-F5344CB8AC3E}">
        <p14:creationId xmlns:p14="http://schemas.microsoft.com/office/powerpoint/2010/main" val="2738457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Wollaston@mbta.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B82BF24-39AC-4BFC-8B3F-AD44498E576E}"/>
              </a:ext>
            </a:extLst>
          </p:cNvPr>
          <p:cNvSpPr>
            <a:spLocks noGrp="1"/>
          </p:cNvSpPr>
          <p:nvPr>
            <p:ph type="title"/>
          </p:nvPr>
        </p:nvSpPr>
        <p:spPr/>
        <p:txBody>
          <a:bodyPr/>
          <a:lstStyle/>
          <a:p>
            <a:r>
              <a:rPr lang="en-US" dirty="0"/>
              <a:t>Wollaston Station Construction Presentation June 20, 2018</a:t>
            </a:r>
          </a:p>
        </p:txBody>
      </p:sp>
      <p:sp>
        <p:nvSpPr>
          <p:cNvPr id="2" name="Slide Number Placeholder 1"/>
          <p:cNvSpPr>
            <a:spLocks noGrp="1"/>
          </p:cNvSpPr>
          <p:nvPr>
            <p:ph type="sldNum" sz="quarter" idx="12"/>
          </p:nvPr>
        </p:nvSpPr>
        <p:spPr/>
        <p:txBody>
          <a:bodyPr/>
          <a:lstStyle/>
          <a:p>
            <a:fld id="{9E9B469C-ACB5-DC41-9F7A-0E7E2B054BA0}" type="slidenum">
              <a:rPr lang="en-US" smtClean="0"/>
              <a:pPr/>
              <a:t>1</a:t>
            </a:fld>
            <a:endParaRPr lang="en-US" dirty="0"/>
          </a:p>
        </p:txBody>
      </p:sp>
      <p:sp>
        <p:nvSpPr>
          <p:cNvPr id="4" name="Title 1"/>
          <p:cNvSpPr txBox="1">
            <a:spLocks/>
          </p:cNvSpPr>
          <p:nvPr/>
        </p:nvSpPr>
        <p:spPr>
          <a:xfrm>
            <a:off x="890978" y="774923"/>
            <a:ext cx="4415540" cy="13433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r>
              <a:rPr lang="en-US" sz="6800" dirty="0"/>
              <a:t>Get there</a:t>
            </a:r>
          </a:p>
        </p:txBody>
      </p:sp>
      <p:sp>
        <p:nvSpPr>
          <p:cNvPr id="9" name="Title 1"/>
          <p:cNvSpPr txBox="1">
            <a:spLocks/>
          </p:cNvSpPr>
          <p:nvPr/>
        </p:nvSpPr>
        <p:spPr>
          <a:xfrm>
            <a:off x="5072510" y="1187540"/>
            <a:ext cx="3596706" cy="15556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r>
              <a:rPr lang="en-US" sz="2400" dirty="0"/>
              <a:t>Getting around during Wollaston Station improvement work</a:t>
            </a:r>
          </a:p>
        </p:txBody>
      </p:sp>
      <p:sp>
        <p:nvSpPr>
          <p:cNvPr id="8" name="Title 1"/>
          <p:cNvSpPr txBox="1">
            <a:spLocks/>
          </p:cNvSpPr>
          <p:nvPr/>
        </p:nvSpPr>
        <p:spPr>
          <a:xfrm>
            <a:off x="738566" y="3235578"/>
            <a:ext cx="8809893" cy="167053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Helvetica" charset="0"/>
                <a:ea typeface="Helvetica" charset="0"/>
                <a:cs typeface="Helvetica" charset="0"/>
              </a:defRPr>
            </a:lvl1pPr>
          </a:lstStyle>
          <a:p>
            <a:pPr algn="l"/>
            <a:r>
              <a:rPr lang="en-US" sz="3600" b="0" dirty="0"/>
              <a:t>Update during Wollaston Station </a:t>
            </a:r>
          </a:p>
          <a:p>
            <a:pPr algn="l"/>
            <a:r>
              <a:rPr lang="en-US" sz="3600" b="0" dirty="0"/>
              <a:t>construction</a:t>
            </a:r>
          </a:p>
          <a:p>
            <a:pPr algn="l">
              <a:spcBef>
                <a:spcPts val="600"/>
              </a:spcBef>
            </a:pPr>
            <a:r>
              <a:rPr lang="en-US" sz="1800" b="0" dirty="0"/>
              <a:t>June 20, 2018</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88" y="2851014"/>
            <a:ext cx="1210741" cy="1349894"/>
          </a:xfrm>
          <a:prstGeom prst="rect">
            <a:avLst/>
          </a:prstGeom>
        </p:spPr>
      </p:pic>
      <p:pic>
        <p:nvPicPr>
          <p:cNvPr id="13" name="Picture 12" descr="Rendering of new Wollaston station as viewed from parking lot entry showing new elevated platform, headhouse, escalators and elevator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7" y="4777244"/>
            <a:ext cx="8892030" cy="2066703"/>
          </a:xfrm>
          <a:prstGeom prst="rect">
            <a:avLst/>
          </a:prstGeom>
        </p:spPr>
      </p:pic>
    </p:spTree>
    <p:extLst>
      <p:ext uri="{BB962C8B-B14F-4D97-AF65-F5344CB8AC3E}">
        <p14:creationId xmlns:p14="http://schemas.microsoft.com/office/powerpoint/2010/main" val="17918645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39" y="1520454"/>
            <a:ext cx="7886700" cy="653639"/>
          </a:xfrm>
        </p:spPr>
        <p:txBody>
          <a:bodyPr>
            <a:normAutofit/>
          </a:bodyPr>
          <a:lstStyle/>
          <a:p>
            <a:r>
              <a:rPr lang="en-US" sz="3600" dirty="0"/>
              <a:t>Parking Observations</a:t>
            </a:r>
          </a:p>
        </p:txBody>
      </p:sp>
      <p:sp>
        <p:nvSpPr>
          <p:cNvPr id="9" name="Content Placeholder 8"/>
          <p:cNvSpPr>
            <a:spLocks noGrp="1"/>
          </p:cNvSpPr>
          <p:nvPr>
            <p:ph sz="half" idx="10"/>
          </p:nvPr>
        </p:nvSpPr>
        <p:spPr>
          <a:xfrm>
            <a:off x="457200" y="2649408"/>
            <a:ext cx="8314660" cy="4060049"/>
          </a:xfrm>
        </p:spPr>
        <p:txBody>
          <a:bodyPr/>
          <a:lstStyle/>
          <a:p>
            <a:pPr marL="457200" lvl="4" indent="-457200">
              <a:spcBef>
                <a:spcPts val="1800"/>
              </a:spcBef>
              <a:buFont typeface="+mj-lt"/>
              <a:buAutoNum type="arabicPeriod"/>
            </a:pPr>
            <a:r>
              <a:rPr lang="en-US" sz="2200" dirty="0"/>
              <a:t>There continues to be less than 50 cars parked at Wollaston Station during peak hours each day. Nearly 400 spaces still available.</a:t>
            </a:r>
          </a:p>
          <a:p>
            <a:pPr marL="457200" lvl="4" indent="-457200">
              <a:spcBef>
                <a:spcPts val="1800"/>
              </a:spcBef>
              <a:buFont typeface="+mj-lt"/>
              <a:buAutoNum type="arabicPeriod"/>
            </a:pPr>
            <a:r>
              <a:rPr lang="en-US" sz="2200" dirty="0"/>
              <a:t>Prior North Quincy parking vacancy at Newport Avenue lot nearly eliminated during peak – consistently at 100% weekday occupancy.</a:t>
            </a:r>
          </a:p>
          <a:p>
            <a:pPr marL="457200" lvl="4" indent="-457200">
              <a:spcBef>
                <a:spcPts val="1800"/>
              </a:spcBef>
              <a:buFont typeface="+mj-lt"/>
              <a:buAutoNum type="arabicPeriod"/>
            </a:pPr>
            <a:r>
              <a:rPr lang="en-US" sz="2200" dirty="0"/>
              <a:t>Commuters who once parked are choosing alternate modes of transportation.</a:t>
            </a:r>
          </a:p>
          <a:p>
            <a:pPr marL="457200" lvl="4" indent="-457200">
              <a:spcBef>
                <a:spcPts val="1800"/>
              </a:spcBef>
              <a:buFont typeface="+mj-lt"/>
              <a:buAutoNum type="arabicPeriod"/>
            </a:pPr>
            <a:endParaRPr lang="en-US" sz="2200" dirty="0"/>
          </a:p>
        </p:txBody>
      </p:sp>
      <p:sp>
        <p:nvSpPr>
          <p:cNvPr id="3" name="Slide Number Placeholder 2"/>
          <p:cNvSpPr>
            <a:spLocks noGrp="1"/>
          </p:cNvSpPr>
          <p:nvPr>
            <p:ph type="sldNum" sz="quarter" idx="12"/>
          </p:nvPr>
        </p:nvSpPr>
        <p:spPr/>
        <p:txBody>
          <a:bodyPr/>
          <a:lstStyle/>
          <a:p>
            <a:fld id="{9E9B469C-ACB5-DC41-9F7A-0E7E2B054BA0}" type="slidenum">
              <a:rPr lang="en-US" smtClean="0"/>
              <a:pPr/>
              <a:t>10</a:t>
            </a:fld>
            <a:endParaRPr lang="en-US" dirty="0"/>
          </a:p>
        </p:txBody>
      </p:sp>
    </p:spTree>
    <p:extLst>
      <p:ext uri="{BB962C8B-B14F-4D97-AF65-F5344CB8AC3E}">
        <p14:creationId xmlns:p14="http://schemas.microsoft.com/office/powerpoint/2010/main" val="31745600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EF8D9D-4C1F-45FB-B9E9-516036F94A6F}"/>
              </a:ext>
            </a:extLst>
          </p:cNvPr>
          <p:cNvSpPr>
            <a:spLocks noGrp="1"/>
          </p:cNvSpPr>
          <p:nvPr>
            <p:ph type="title"/>
          </p:nvPr>
        </p:nvSpPr>
        <p:spPr>
          <a:xfrm>
            <a:off x="0" y="1017985"/>
            <a:ext cx="8644269" cy="1343360"/>
          </a:xfrm>
        </p:spPr>
        <p:txBody>
          <a:bodyPr>
            <a:noAutofit/>
          </a:bodyPr>
          <a:lstStyle/>
          <a:p>
            <a:r>
              <a:rPr lang="en-US" sz="3600" dirty="0"/>
              <a:t>North Quincy Station Transit Oriented Development (TOD)Parking Planning</a:t>
            </a:r>
          </a:p>
        </p:txBody>
      </p:sp>
      <p:sp>
        <p:nvSpPr>
          <p:cNvPr id="9" name="Content Placeholder 8"/>
          <p:cNvSpPr>
            <a:spLocks noGrp="1"/>
          </p:cNvSpPr>
          <p:nvPr>
            <p:ph sz="half" idx="10"/>
          </p:nvPr>
        </p:nvSpPr>
        <p:spPr>
          <a:xfrm>
            <a:off x="1" y="2695074"/>
            <a:ext cx="8831178" cy="3842880"/>
          </a:xfrm>
        </p:spPr>
        <p:txBody>
          <a:bodyPr/>
          <a:lstStyle/>
          <a:p>
            <a:pPr lvl="2" indent="47625"/>
            <a:r>
              <a:rPr lang="en-US" dirty="0"/>
              <a:t>  Construction for the TOD project is scheduled to begin Summer 2018</a:t>
            </a:r>
          </a:p>
          <a:p>
            <a:pPr lvl="3"/>
            <a:r>
              <a:rPr lang="en-US" dirty="0"/>
              <a:t>Parking garage construction will be completed in Phase I of the project in recognition of existing parking demands.</a:t>
            </a:r>
          </a:p>
          <a:p>
            <a:pPr lvl="3"/>
            <a:r>
              <a:rPr lang="en-US" dirty="0"/>
              <a:t>Given observations of commuter and parking patterns at Wollaston, vacancies at Wollaston will replace loss of spaces at North Quincy during the estimated 1 year construction period for the garage at North Quincy. </a:t>
            </a:r>
          </a:p>
          <a:p>
            <a:pPr lvl="3"/>
            <a:r>
              <a:rPr lang="en-US" dirty="0"/>
              <a:t>Free shuttles between North Quincy, Quincy Center, and Wollaston</a:t>
            </a:r>
          </a:p>
          <a:p>
            <a:pPr lvl="3"/>
            <a:r>
              <a:rPr lang="en-US" dirty="0"/>
              <a:t>Additional option to park at DCR’s Squantum Point to access Ferry Services</a:t>
            </a:r>
          </a:p>
          <a:p>
            <a:pPr lvl="5"/>
            <a:endParaRPr lang="en-US" dirty="0"/>
          </a:p>
          <a:p>
            <a:pPr lvl="3"/>
            <a:endParaRPr lang="en-US" dirty="0"/>
          </a:p>
          <a:p>
            <a:pPr lvl="4"/>
            <a:endParaRPr lang="en-US" dirty="0"/>
          </a:p>
        </p:txBody>
      </p:sp>
      <p:sp>
        <p:nvSpPr>
          <p:cNvPr id="3" name="Slide Number Placeholder 2"/>
          <p:cNvSpPr>
            <a:spLocks noGrp="1"/>
          </p:cNvSpPr>
          <p:nvPr>
            <p:ph type="sldNum" sz="quarter" idx="12"/>
          </p:nvPr>
        </p:nvSpPr>
        <p:spPr/>
        <p:txBody>
          <a:bodyPr/>
          <a:lstStyle/>
          <a:p>
            <a:fld id="{9E9B469C-ACB5-DC41-9F7A-0E7E2B054BA0}" type="slidenum">
              <a:rPr lang="en-US" smtClean="0"/>
              <a:pPr/>
              <a:t>11</a:t>
            </a:fld>
            <a:endParaRPr lang="en-US" dirty="0"/>
          </a:p>
        </p:txBody>
      </p:sp>
    </p:spTree>
    <p:extLst>
      <p:ext uri="{BB962C8B-B14F-4D97-AF65-F5344CB8AC3E}">
        <p14:creationId xmlns:p14="http://schemas.microsoft.com/office/powerpoint/2010/main" val="24370602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8" name="Slide Number Placeholder 7"/>
          <p:cNvSpPr>
            <a:spLocks noGrp="1"/>
          </p:cNvSpPr>
          <p:nvPr>
            <p:ph type="sldNum" sz="quarter" idx="12"/>
          </p:nvPr>
        </p:nvSpPr>
        <p:spPr/>
        <p:txBody>
          <a:bodyPr/>
          <a:lstStyle/>
          <a:p>
            <a:fld id="{9E9B469C-ACB5-DC41-9F7A-0E7E2B054BA0}" type="slidenum">
              <a:rPr lang="en-US" smtClean="0"/>
              <a:pPr/>
              <a:t>12</a:t>
            </a:fld>
            <a:endParaRPr lang="en-US" dirty="0"/>
          </a:p>
        </p:txBody>
      </p:sp>
      <p:sp>
        <p:nvSpPr>
          <p:cNvPr id="2" name="Title 1"/>
          <p:cNvSpPr>
            <a:spLocks noGrp="1"/>
          </p:cNvSpPr>
          <p:nvPr>
            <p:ph type="title"/>
          </p:nvPr>
        </p:nvSpPr>
        <p:spPr>
          <a:xfrm>
            <a:off x="0" y="1203156"/>
            <a:ext cx="8505923" cy="669851"/>
          </a:xfrm>
        </p:spPr>
        <p:txBody>
          <a:bodyPr anchor="t">
            <a:normAutofit/>
          </a:bodyPr>
          <a:lstStyle/>
          <a:p>
            <a:r>
              <a:rPr lang="en-US" sz="3600" dirty="0"/>
              <a:t>Engagement/Communication Strategy</a:t>
            </a:r>
            <a:endParaRPr lang="en-US" sz="4000" dirty="0"/>
          </a:p>
        </p:txBody>
      </p:sp>
      <p:sp>
        <p:nvSpPr>
          <p:cNvPr id="4" name="Content Placeholder 3"/>
          <p:cNvSpPr>
            <a:spLocks noGrp="1"/>
          </p:cNvSpPr>
          <p:nvPr>
            <p:ph idx="1"/>
          </p:nvPr>
        </p:nvSpPr>
        <p:spPr>
          <a:xfrm>
            <a:off x="258251" y="2695902"/>
            <a:ext cx="8507377" cy="3698501"/>
          </a:xfrm>
        </p:spPr>
        <p:txBody>
          <a:bodyPr>
            <a:noAutofit/>
          </a:bodyPr>
          <a:lstStyle/>
          <a:p>
            <a:pPr>
              <a:lnSpc>
                <a:spcPct val="100000"/>
              </a:lnSpc>
            </a:pPr>
            <a:r>
              <a:rPr lang="en-US" sz="1800" b="1" dirty="0">
                <a:latin typeface="Helvetica" pitchFamily="34" charset="0"/>
                <a:cs typeface="Helvetica" pitchFamily="34" charset="0"/>
              </a:rPr>
              <a:t>MBTA has created a tailored public outreach plan for the project.</a:t>
            </a:r>
          </a:p>
          <a:p>
            <a:pPr marL="285750" indent="-285750">
              <a:lnSpc>
                <a:spcPct val="100000"/>
              </a:lnSpc>
              <a:buFont typeface="Arial" panose="020B0604020202020204" pitchFamily="34" charset="0"/>
              <a:buChar char="•"/>
            </a:pPr>
            <a:r>
              <a:rPr lang="en-US" sz="1800" dirty="0">
                <a:latin typeface="Helvetica" pitchFamily="34" charset="0"/>
                <a:cs typeface="Helvetica" pitchFamily="34" charset="0"/>
              </a:rPr>
              <a:t>Creation of Wollaston Community Advisory Committee (CAC)</a:t>
            </a:r>
          </a:p>
          <a:p>
            <a:pPr marL="285750" indent="-285750">
              <a:lnSpc>
                <a:spcPct val="100000"/>
              </a:lnSpc>
              <a:buFont typeface="Arial" panose="020B0604020202020204" pitchFamily="34" charset="0"/>
              <a:buChar char="•"/>
            </a:pPr>
            <a:r>
              <a:rPr lang="en-US" sz="1800" dirty="0">
                <a:latin typeface="Helvetica" pitchFamily="34" charset="0"/>
                <a:cs typeface="Helvetica" pitchFamily="34" charset="0"/>
              </a:rPr>
              <a:t>Weekly update of activities listed for Wollaston &amp; Quincy Center stations at: </a:t>
            </a:r>
            <a:r>
              <a:rPr lang="en-US" sz="1800" b="1" dirty="0">
                <a:solidFill>
                  <a:schemeClr val="tx2"/>
                </a:solidFill>
                <a:latin typeface="Helvetica" pitchFamily="34" charset="0"/>
                <a:cs typeface="Helvetica" pitchFamily="34" charset="0"/>
              </a:rPr>
              <a:t>MBTA.com/Wollaston</a:t>
            </a:r>
          </a:p>
          <a:p>
            <a:pPr marL="342900" indent="-342900">
              <a:lnSpc>
                <a:spcPct val="100000"/>
              </a:lnSpc>
              <a:spcBef>
                <a:spcPts val="600"/>
              </a:spcBef>
              <a:buFont typeface="Arial" panose="020B0604020202020204" pitchFamily="34" charset="0"/>
              <a:buChar char="•"/>
            </a:pPr>
            <a:r>
              <a:rPr lang="en-US" sz="1800" dirty="0">
                <a:latin typeface="Helvetica" pitchFamily="34" charset="0"/>
                <a:cs typeface="Helvetica" pitchFamily="34" charset="0"/>
              </a:rPr>
              <a:t>Hand-delivery of Informational flyers to directly impacted neighborhoods in four languages: English, Traditional &amp; Simplified Chinese and Vietnamese </a:t>
            </a:r>
          </a:p>
          <a:p>
            <a:pPr marL="571500" lvl="1" indent="-342900">
              <a:lnSpc>
                <a:spcPct val="100000"/>
              </a:lnSpc>
              <a:spcBef>
                <a:spcPts val="600"/>
              </a:spcBef>
              <a:buFont typeface="Wingdings" panose="05000000000000000000" pitchFamily="2" charset="2"/>
              <a:buChar char="Ø"/>
            </a:pPr>
            <a:r>
              <a:rPr lang="en-US" sz="1800" dirty="0">
                <a:latin typeface="Helvetica" pitchFamily="34" charset="0"/>
                <a:cs typeface="Helvetica" pitchFamily="34" charset="0"/>
              </a:rPr>
              <a:t>Shuttle bus route map </a:t>
            </a:r>
          </a:p>
          <a:p>
            <a:pPr marL="571500" lvl="1" indent="-342900">
              <a:lnSpc>
                <a:spcPct val="100000"/>
              </a:lnSpc>
              <a:spcBef>
                <a:spcPts val="600"/>
              </a:spcBef>
              <a:buFont typeface="Wingdings" panose="05000000000000000000" pitchFamily="2" charset="2"/>
              <a:buChar char="Ø"/>
            </a:pPr>
            <a:r>
              <a:rPr lang="en-US" sz="1800" dirty="0">
                <a:latin typeface="Helvetica" pitchFamily="34" charset="0"/>
                <a:cs typeface="Helvetica" pitchFamily="34" charset="0"/>
              </a:rPr>
              <a:t>Sewer work outside Wollaston Station </a:t>
            </a:r>
          </a:p>
          <a:p>
            <a:pPr marL="571500" lvl="1" indent="-342900">
              <a:lnSpc>
                <a:spcPct val="100000"/>
              </a:lnSpc>
              <a:spcBef>
                <a:spcPts val="600"/>
              </a:spcBef>
              <a:buFont typeface="Wingdings" panose="05000000000000000000" pitchFamily="2" charset="2"/>
              <a:buChar char="Ø"/>
            </a:pPr>
            <a:r>
              <a:rPr lang="en-US" sz="1800" dirty="0">
                <a:latin typeface="Helvetica" pitchFamily="34" charset="0"/>
                <a:cs typeface="Helvetica" pitchFamily="34" charset="0"/>
              </a:rPr>
              <a:t>Quincy Center Demolition </a:t>
            </a:r>
          </a:p>
          <a:p>
            <a:pPr marL="571500" lvl="1" indent="-342900">
              <a:lnSpc>
                <a:spcPct val="100000"/>
              </a:lnSpc>
              <a:spcBef>
                <a:spcPts val="600"/>
              </a:spcBef>
              <a:buFont typeface="Wingdings" panose="05000000000000000000" pitchFamily="2" charset="2"/>
              <a:buChar char="Ø"/>
            </a:pPr>
            <a:r>
              <a:rPr lang="en-US" sz="1800" dirty="0">
                <a:latin typeface="Helvetica" pitchFamily="34" charset="0"/>
                <a:cs typeface="Helvetica" pitchFamily="34" charset="0"/>
              </a:rPr>
              <a:t>Overnight Work</a:t>
            </a:r>
          </a:p>
          <a:p>
            <a:pPr marL="342900" indent="-342900">
              <a:lnSpc>
                <a:spcPct val="100000"/>
              </a:lnSpc>
              <a:buFont typeface="Arial" panose="020B0604020202020204" pitchFamily="34" charset="0"/>
              <a:buChar char="•"/>
            </a:pPr>
            <a:r>
              <a:rPr lang="en-US" sz="1800" dirty="0">
                <a:latin typeface="Helvetica" pitchFamily="34" charset="0"/>
                <a:cs typeface="Helvetica" pitchFamily="34" charset="0"/>
              </a:rPr>
              <a:t>Individual meetings - Project Team has meet with individual abutters including homeowners and businesses</a:t>
            </a:r>
          </a:p>
        </p:txBody>
      </p:sp>
    </p:spTree>
    <p:extLst>
      <p:ext uri="{BB962C8B-B14F-4D97-AF65-F5344CB8AC3E}">
        <p14:creationId xmlns:p14="http://schemas.microsoft.com/office/powerpoint/2010/main" val="27830867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8" name="Slide Number Placeholder 7"/>
          <p:cNvSpPr>
            <a:spLocks noGrp="1"/>
          </p:cNvSpPr>
          <p:nvPr>
            <p:ph type="sldNum" sz="quarter" idx="12"/>
          </p:nvPr>
        </p:nvSpPr>
        <p:spPr/>
        <p:txBody>
          <a:bodyPr/>
          <a:lstStyle/>
          <a:p>
            <a:fld id="{9E9B469C-ACB5-DC41-9F7A-0E7E2B054BA0}" type="slidenum">
              <a:rPr lang="en-US" smtClean="0"/>
              <a:pPr/>
              <a:t>13</a:t>
            </a:fld>
            <a:endParaRPr lang="en-US" dirty="0"/>
          </a:p>
        </p:txBody>
      </p:sp>
      <p:sp>
        <p:nvSpPr>
          <p:cNvPr id="2" name="Title 1"/>
          <p:cNvSpPr>
            <a:spLocks noGrp="1"/>
          </p:cNvSpPr>
          <p:nvPr>
            <p:ph type="title"/>
          </p:nvPr>
        </p:nvSpPr>
        <p:spPr>
          <a:xfrm>
            <a:off x="1" y="1155030"/>
            <a:ext cx="9002108" cy="669851"/>
          </a:xfrm>
        </p:spPr>
        <p:txBody>
          <a:bodyPr anchor="t">
            <a:normAutofit fontScale="90000"/>
          </a:bodyPr>
          <a:lstStyle/>
          <a:p>
            <a:r>
              <a:rPr lang="en-US" sz="3600" dirty="0"/>
              <a:t>Engagement/Communication Strategy </a:t>
            </a:r>
            <a:r>
              <a:rPr lang="en-US" sz="3100" dirty="0"/>
              <a:t>(cont.)</a:t>
            </a:r>
          </a:p>
        </p:txBody>
      </p:sp>
      <p:sp>
        <p:nvSpPr>
          <p:cNvPr id="4" name="Content Placeholder 3"/>
          <p:cNvSpPr>
            <a:spLocks noGrp="1"/>
          </p:cNvSpPr>
          <p:nvPr>
            <p:ph idx="1"/>
          </p:nvPr>
        </p:nvSpPr>
        <p:spPr>
          <a:xfrm>
            <a:off x="258251" y="2632843"/>
            <a:ext cx="8743859" cy="3692454"/>
          </a:xfrm>
        </p:spPr>
        <p:txBody>
          <a:bodyPr>
            <a:noAutofit/>
          </a:bodyPr>
          <a:lstStyle/>
          <a:p>
            <a:pPr marL="285750" indent="-285750">
              <a:lnSpc>
                <a:spcPct val="100000"/>
              </a:lnSpc>
              <a:buFont typeface="Arial" panose="020B0604020202020204" pitchFamily="34" charset="0"/>
              <a:buChar char="•"/>
            </a:pPr>
            <a:r>
              <a:rPr lang="en-US" sz="1800" dirty="0">
                <a:latin typeface="Helvetica" pitchFamily="34" charset="0"/>
                <a:cs typeface="Helvetica" pitchFamily="34" charset="0"/>
              </a:rPr>
              <a:t>Email blasts from Project Team - information sent to mailing list of over 360 </a:t>
            </a:r>
          </a:p>
          <a:p>
            <a:pPr marL="342900" indent="-342900">
              <a:lnSpc>
                <a:spcPct val="100000"/>
              </a:lnSpc>
              <a:buFont typeface="Arial" panose="020B0604020202020204" pitchFamily="34" charset="0"/>
              <a:buChar char="•"/>
            </a:pPr>
            <a:r>
              <a:rPr lang="en-US" sz="1800" dirty="0">
                <a:latin typeface="Helvetica" pitchFamily="34" charset="0"/>
                <a:cs typeface="Helvetica" pitchFamily="34" charset="0"/>
              </a:rPr>
              <a:t>Direct project email address - </a:t>
            </a:r>
            <a:r>
              <a:rPr lang="en-US" sz="1800" b="1" dirty="0">
                <a:solidFill>
                  <a:schemeClr val="tx2"/>
                </a:solidFill>
                <a:latin typeface="Helvetica" pitchFamily="34" charset="0"/>
                <a:cs typeface="Helvetica" pitchFamily="34" charset="0"/>
              </a:rPr>
              <a:t>Wollaston@mbta.com </a:t>
            </a:r>
            <a:r>
              <a:rPr lang="en-US" sz="1800" dirty="0">
                <a:latin typeface="Helvetica" pitchFamily="34" charset="0"/>
                <a:cs typeface="Helvetica" pitchFamily="34" charset="0"/>
              </a:rPr>
              <a:t>- established by Project Team to respond directly to community concerns</a:t>
            </a:r>
          </a:p>
          <a:p>
            <a:pPr marL="571500" lvl="1" indent="-342900">
              <a:lnSpc>
                <a:spcPct val="100000"/>
              </a:lnSpc>
              <a:buFont typeface="Wingdings" panose="05000000000000000000" pitchFamily="2" charset="2"/>
              <a:buChar char="Ø"/>
            </a:pPr>
            <a:r>
              <a:rPr lang="en-US" sz="1800" dirty="0">
                <a:latin typeface="Helvetica" pitchFamily="34" charset="0"/>
                <a:cs typeface="Helvetica" pitchFamily="34" charset="0"/>
              </a:rPr>
              <a:t>The three major categories of public interest thus far are: </a:t>
            </a:r>
          </a:p>
          <a:p>
            <a:pPr marL="971550" lvl="3" indent="-285750">
              <a:lnSpc>
                <a:spcPct val="100000"/>
              </a:lnSpc>
              <a:spcBef>
                <a:spcPts val="600"/>
              </a:spcBef>
              <a:buFont typeface="Wingdings" panose="05000000000000000000" pitchFamily="2" charset="2"/>
              <a:buChar char="§"/>
            </a:pPr>
            <a:r>
              <a:rPr lang="en-US" sz="1800" dirty="0">
                <a:latin typeface="Helvetica" pitchFamily="34" charset="0"/>
                <a:cs typeface="Helvetica" pitchFamily="34" charset="0"/>
              </a:rPr>
              <a:t>Shuttle Bus Service</a:t>
            </a:r>
          </a:p>
          <a:p>
            <a:pPr marL="971550" lvl="3" indent="-285750">
              <a:lnSpc>
                <a:spcPct val="100000"/>
              </a:lnSpc>
              <a:spcBef>
                <a:spcPts val="0"/>
              </a:spcBef>
              <a:buFont typeface="Wingdings" panose="05000000000000000000" pitchFamily="2" charset="2"/>
              <a:buChar char="§"/>
            </a:pPr>
            <a:r>
              <a:rPr lang="en-US" sz="1800" dirty="0">
                <a:latin typeface="Helvetica" pitchFamily="34" charset="0"/>
                <a:cs typeface="Helvetica" pitchFamily="34" charset="0"/>
              </a:rPr>
              <a:t>Construction</a:t>
            </a:r>
          </a:p>
          <a:p>
            <a:pPr marL="971550" lvl="3" indent="-285750">
              <a:lnSpc>
                <a:spcPct val="100000"/>
              </a:lnSpc>
              <a:spcBef>
                <a:spcPts val="0"/>
              </a:spcBef>
              <a:buFont typeface="Wingdings" panose="05000000000000000000" pitchFamily="2" charset="2"/>
              <a:buChar char="§"/>
            </a:pPr>
            <a:r>
              <a:rPr lang="en-US" sz="1800" dirty="0">
                <a:latin typeface="Helvetica" pitchFamily="34" charset="0"/>
                <a:cs typeface="Helvetica" pitchFamily="34" charset="0"/>
              </a:rPr>
              <a:t>Redline/Commuter Rail service issues</a:t>
            </a:r>
          </a:p>
          <a:p>
            <a:pPr marL="514350" lvl="1" indent="-285750">
              <a:lnSpc>
                <a:spcPct val="100000"/>
              </a:lnSpc>
              <a:buFont typeface="Wingdings" panose="05000000000000000000" pitchFamily="2" charset="2"/>
              <a:buChar char="Ø"/>
            </a:pPr>
            <a:r>
              <a:rPr lang="en-US" sz="1800" dirty="0">
                <a:latin typeface="Helvetica" pitchFamily="34" charset="0"/>
                <a:cs typeface="Helvetica" pitchFamily="34" charset="0"/>
              </a:rPr>
              <a:t>Responded to over 140 requests for information</a:t>
            </a:r>
          </a:p>
          <a:p>
            <a:pPr marL="285750" indent="-285750">
              <a:lnSpc>
                <a:spcPct val="100000"/>
              </a:lnSpc>
              <a:buFont typeface="Arial" panose="020B0604020202020204" pitchFamily="34" charset="0"/>
              <a:buChar char="•"/>
            </a:pPr>
            <a:r>
              <a:rPr lang="en-US" sz="1800" dirty="0">
                <a:latin typeface="Helvetica" pitchFamily="34" charset="0"/>
                <a:cs typeface="Helvetica" pitchFamily="34" charset="0"/>
              </a:rPr>
              <a:t>Public Meetings</a:t>
            </a:r>
          </a:p>
        </p:txBody>
      </p:sp>
      <p:pic>
        <p:nvPicPr>
          <p:cNvPr id="3" name="Picture 2" descr="Image of construction at Wollaston Station from May 2018 shows drain lines from platform to headhouse at Wollaston S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732" y="4210756"/>
            <a:ext cx="3271268" cy="1840088"/>
          </a:xfrm>
          <a:prstGeom prst="rect">
            <a:avLst/>
          </a:prstGeom>
        </p:spPr>
      </p:pic>
    </p:spTree>
    <p:extLst>
      <p:ext uri="{BB962C8B-B14F-4D97-AF65-F5344CB8AC3E}">
        <p14:creationId xmlns:p14="http://schemas.microsoft.com/office/powerpoint/2010/main" val="2961386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6" name="Slide Number Placeholder 5"/>
          <p:cNvSpPr>
            <a:spLocks noGrp="1"/>
          </p:cNvSpPr>
          <p:nvPr>
            <p:ph type="sldNum" sz="quarter" idx="12"/>
          </p:nvPr>
        </p:nvSpPr>
        <p:spPr/>
        <p:txBody>
          <a:bodyPr/>
          <a:lstStyle/>
          <a:p>
            <a:fld id="{9E9B469C-ACB5-DC41-9F7A-0E7E2B054BA0}" type="slidenum">
              <a:rPr lang="en-US" smtClean="0"/>
              <a:pPr/>
              <a:t>14</a:t>
            </a:fld>
            <a:endParaRPr lang="en-US" dirty="0"/>
          </a:p>
        </p:txBody>
      </p:sp>
      <p:sp>
        <p:nvSpPr>
          <p:cNvPr id="2" name="Title 1"/>
          <p:cNvSpPr>
            <a:spLocks noGrp="1"/>
          </p:cNvSpPr>
          <p:nvPr>
            <p:ph type="title"/>
          </p:nvPr>
        </p:nvSpPr>
        <p:spPr>
          <a:xfrm>
            <a:off x="628650" y="1017986"/>
            <a:ext cx="7886700" cy="1343360"/>
          </a:xfrm>
        </p:spPr>
        <p:txBody>
          <a:bodyPr/>
          <a:lstStyle/>
          <a:p>
            <a:r>
              <a:rPr lang="en-US" sz="1800" dirty="0"/>
              <a:t>Contact us</a:t>
            </a:r>
          </a:p>
        </p:txBody>
      </p:sp>
      <p:sp>
        <p:nvSpPr>
          <p:cNvPr id="3" name="Content Placeholder 2"/>
          <p:cNvSpPr>
            <a:spLocks noGrp="1"/>
          </p:cNvSpPr>
          <p:nvPr>
            <p:ph idx="1"/>
          </p:nvPr>
        </p:nvSpPr>
        <p:spPr>
          <a:xfrm>
            <a:off x="628650" y="2796631"/>
            <a:ext cx="8115300" cy="4074578"/>
          </a:xfrm>
        </p:spPr>
        <p:txBody>
          <a:bodyPr/>
          <a:lstStyle/>
          <a:p>
            <a:r>
              <a:rPr lang="en-US" sz="4000" b="1" dirty="0"/>
              <a:t>617-222-3200 </a:t>
            </a:r>
          </a:p>
          <a:p>
            <a:r>
              <a:rPr lang="en-US" dirty="0"/>
              <a:t>Call for questions, schedules, or trip planning.</a:t>
            </a:r>
          </a:p>
          <a:p>
            <a:r>
              <a:rPr lang="en-US" dirty="0"/>
              <a:t>For more information go to </a:t>
            </a:r>
            <a:r>
              <a:rPr lang="en-US" b="1" dirty="0"/>
              <a:t>mbta.com/wollaston</a:t>
            </a:r>
            <a:endParaRPr lang="en-US" dirty="0"/>
          </a:p>
          <a:p>
            <a:r>
              <a:rPr lang="en-US" dirty="0"/>
              <a:t>Email the Project team: </a:t>
            </a:r>
            <a:r>
              <a:rPr lang="en-US" dirty="0">
                <a:hlinkClick r:id="rId3"/>
              </a:rPr>
              <a:t>Wollaston@mbta.com</a:t>
            </a:r>
            <a:endParaRPr lang="en-US" dirty="0"/>
          </a:p>
          <a:p>
            <a:r>
              <a:rPr lang="en-US" dirty="0"/>
              <a:t>Thank you for your patience during construction!</a:t>
            </a:r>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87" y="179824"/>
            <a:ext cx="1321246" cy="1338985"/>
          </a:xfrm>
          <a:prstGeom prst="rect">
            <a:avLst/>
          </a:prstGeom>
        </p:spPr>
      </p:pic>
    </p:spTree>
    <p:extLst>
      <p:ext uri="{BB962C8B-B14F-4D97-AF65-F5344CB8AC3E}">
        <p14:creationId xmlns:p14="http://schemas.microsoft.com/office/powerpoint/2010/main" val="14090612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3" name="Title 2"/>
          <p:cNvSpPr>
            <a:spLocks noGrp="1"/>
          </p:cNvSpPr>
          <p:nvPr>
            <p:ph type="title"/>
          </p:nvPr>
        </p:nvSpPr>
        <p:spPr>
          <a:xfrm>
            <a:off x="628650" y="1017986"/>
            <a:ext cx="7886700" cy="1343360"/>
          </a:xfrm>
        </p:spPr>
        <p:txBody>
          <a:bodyPr/>
          <a:lstStyle/>
          <a:p>
            <a:r>
              <a:rPr lang="en-US" sz="1800" dirty="0"/>
              <a:t>Thank</a:t>
            </a:r>
            <a:r>
              <a:rPr lang="en-US" dirty="0"/>
              <a:t> </a:t>
            </a:r>
            <a:r>
              <a:rPr lang="en-US" sz="1800" dirty="0"/>
              <a:t>you!</a:t>
            </a:r>
          </a:p>
        </p:txBody>
      </p:sp>
      <p:sp>
        <p:nvSpPr>
          <p:cNvPr id="2" name="Content Placeholder 1"/>
          <p:cNvSpPr>
            <a:spLocks noGrp="1"/>
          </p:cNvSpPr>
          <p:nvPr>
            <p:ph idx="1"/>
          </p:nvPr>
        </p:nvSpPr>
        <p:spPr>
          <a:xfrm>
            <a:off x="628650" y="2796642"/>
            <a:ext cx="7886700" cy="2475270"/>
          </a:xfrm>
        </p:spPr>
        <p:txBody>
          <a:bodyPr/>
          <a:lstStyle/>
          <a:p>
            <a:r>
              <a:rPr lang="en-US" sz="2400" b="1" dirty="0"/>
              <a:t>Next CAC Meeting will be</a:t>
            </a:r>
          </a:p>
          <a:p>
            <a:r>
              <a:rPr lang="en-US" sz="2400" b="1" dirty="0"/>
              <a:t>September 19</a:t>
            </a:r>
            <a:r>
              <a:rPr lang="en-US" sz="2400" b="1" baseline="30000" dirty="0"/>
              <a:t>th</a:t>
            </a:r>
            <a:r>
              <a:rPr lang="en-US" sz="2400" b="1" dirty="0"/>
              <a:t>, 2018</a:t>
            </a:r>
          </a:p>
        </p:txBody>
      </p:sp>
      <p:pic>
        <p:nvPicPr>
          <p:cNvPr id="7" name="Picture 6" descr="Image shows station &quot;mock-up&quot; concrete block wall located in Wollaston parking lot used to represent the station finishes with the caulking, panels, windows etc. ">
            <a:extLst>
              <a:ext uri="{FF2B5EF4-FFF2-40B4-BE49-F238E27FC236}">
                <a16:creationId xmlns:a16="http://schemas.microsoft.com/office/drawing/2014/main" id="{E2F9A63C-4886-4A89-BC60-474753503D51}"/>
              </a:ext>
            </a:extLst>
          </p:cNvPr>
          <p:cNvPicPr>
            <a:picLocks noChangeAspect="1"/>
          </p:cNvPicPr>
          <p:nvPr/>
        </p:nvPicPr>
        <p:blipFill rotWithShape="1">
          <a:blip r:embed="rId3"/>
          <a:srcRect l="24489" r="20720"/>
          <a:stretch/>
        </p:blipFill>
        <p:spPr>
          <a:xfrm>
            <a:off x="7091465" y="1465530"/>
            <a:ext cx="2052535" cy="2852269"/>
          </a:xfrm>
          <a:prstGeom prst="rect">
            <a:avLst/>
          </a:prstGeom>
        </p:spPr>
      </p:pic>
      <p:pic>
        <p:nvPicPr>
          <p:cNvPr id="6" name="Picture 5" descr="Rendering of new Wollaston station as viewed from Newport Avenue showing new accessible walkway from sidewalk to entrance of headhouse. "/>
          <p:cNvPicPr>
            <a:picLocks noChangeAspect="1"/>
          </p:cNvPicPr>
          <p:nvPr/>
        </p:nvPicPr>
        <p:blipFill>
          <a:blip r:embed="rId4"/>
          <a:stretch>
            <a:fillRect/>
          </a:stretch>
        </p:blipFill>
        <p:spPr>
          <a:xfrm>
            <a:off x="293511" y="4370573"/>
            <a:ext cx="8579556" cy="2457791"/>
          </a:xfrm>
          <a:prstGeom prst="rect">
            <a:avLst/>
          </a:prstGeom>
        </p:spPr>
      </p:pic>
    </p:spTree>
    <p:extLst>
      <p:ext uri="{BB962C8B-B14F-4D97-AF65-F5344CB8AC3E}">
        <p14:creationId xmlns:p14="http://schemas.microsoft.com/office/powerpoint/2010/main" val="235827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5" name="Slide Number Placeholder 4"/>
          <p:cNvSpPr>
            <a:spLocks noGrp="1"/>
          </p:cNvSpPr>
          <p:nvPr>
            <p:ph type="sldNum" sz="quarter" idx="12"/>
          </p:nvPr>
        </p:nvSpPr>
        <p:spPr/>
        <p:txBody>
          <a:bodyPr/>
          <a:lstStyle/>
          <a:p>
            <a:fld id="{9E9B469C-ACB5-DC41-9F7A-0E7E2B054BA0}" type="slidenum">
              <a:rPr lang="en-US" smtClean="0"/>
              <a:pPr/>
              <a:t>2</a:t>
            </a:fld>
            <a:endParaRPr lang="en-US" dirty="0"/>
          </a:p>
        </p:txBody>
      </p:sp>
      <p:sp>
        <p:nvSpPr>
          <p:cNvPr id="2" name="Title 1"/>
          <p:cNvSpPr>
            <a:spLocks noGrp="1"/>
          </p:cNvSpPr>
          <p:nvPr>
            <p:ph type="title"/>
          </p:nvPr>
        </p:nvSpPr>
        <p:spPr>
          <a:xfrm>
            <a:off x="580292" y="785893"/>
            <a:ext cx="7935058" cy="1343360"/>
          </a:xfrm>
        </p:spPr>
        <p:txBody>
          <a:bodyPr>
            <a:normAutofit/>
          </a:bodyPr>
          <a:lstStyle/>
          <a:p>
            <a:r>
              <a:rPr lang="en-US" sz="4400" dirty="0"/>
              <a:t>Overview</a:t>
            </a:r>
          </a:p>
        </p:txBody>
      </p:sp>
      <p:sp>
        <p:nvSpPr>
          <p:cNvPr id="4" name="Content Placeholder 2"/>
          <p:cNvSpPr>
            <a:spLocks noGrp="1"/>
          </p:cNvSpPr>
          <p:nvPr>
            <p:ph idx="1"/>
          </p:nvPr>
        </p:nvSpPr>
        <p:spPr>
          <a:xfrm>
            <a:off x="-451555" y="2359378"/>
            <a:ext cx="5881510" cy="3846542"/>
          </a:xfrm>
        </p:spPr>
        <p:txBody>
          <a:bodyPr/>
          <a:lstStyle/>
          <a:p>
            <a:pPr marL="1005840" lvl="2" indent="-457200" fontAlgn="base">
              <a:lnSpc>
                <a:spcPct val="100000"/>
              </a:lnSpc>
              <a:spcBef>
                <a:spcPts val="0"/>
              </a:spcBef>
              <a:spcAft>
                <a:spcPct val="0"/>
              </a:spcAft>
              <a:buClr>
                <a:schemeClr val="tx1"/>
              </a:buClr>
              <a:buFont typeface="+mj-lt"/>
              <a:buAutoNum type="arabicPeriod"/>
              <a:defRPr/>
            </a:pPr>
            <a:r>
              <a:rPr lang="en-US" kern="0" dirty="0"/>
              <a:t>  Wollaston Construction Update</a:t>
            </a:r>
          </a:p>
          <a:p>
            <a:pPr marL="1005840" lvl="2" indent="-457200" fontAlgn="base">
              <a:lnSpc>
                <a:spcPct val="100000"/>
              </a:lnSpc>
              <a:spcBef>
                <a:spcPts val="0"/>
              </a:spcBef>
              <a:spcAft>
                <a:spcPct val="0"/>
              </a:spcAft>
              <a:buClr>
                <a:schemeClr val="tx1"/>
              </a:buClr>
              <a:buFont typeface="+mj-lt"/>
              <a:buAutoNum type="arabicPeriod"/>
              <a:defRPr/>
            </a:pPr>
            <a:endParaRPr lang="en-US" kern="0" dirty="0"/>
          </a:p>
          <a:p>
            <a:pPr marL="1005840" lvl="2" indent="-457200" fontAlgn="base">
              <a:lnSpc>
                <a:spcPct val="100000"/>
              </a:lnSpc>
              <a:spcBef>
                <a:spcPts val="0"/>
              </a:spcBef>
              <a:spcAft>
                <a:spcPct val="0"/>
              </a:spcAft>
              <a:buClr>
                <a:schemeClr val="tx1"/>
              </a:buClr>
              <a:buFont typeface="+mj-lt"/>
              <a:buAutoNum type="arabicPeriod"/>
              <a:defRPr/>
            </a:pPr>
            <a:r>
              <a:rPr lang="en-US" kern="0" dirty="0"/>
              <a:t>  Quincy Center Demolition</a:t>
            </a:r>
          </a:p>
          <a:p>
            <a:pPr marL="1005840" lvl="2" indent="-457200" fontAlgn="base">
              <a:lnSpc>
                <a:spcPct val="100000"/>
              </a:lnSpc>
              <a:spcBef>
                <a:spcPts val="0"/>
              </a:spcBef>
              <a:spcAft>
                <a:spcPct val="0"/>
              </a:spcAft>
              <a:buClr>
                <a:schemeClr val="tx1"/>
              </a:buClr>
              <a:buFont typeface="+mj-lt"/>
              <a:buAutoNum type="arabicPeriod"/>
              <a:defRPr/>
            </a:pPr>
            <a:endParaRPr lang="en-US" kern="0" dirty="0"/>
          </a:p>
          <a:p>
            <a:pPr marL="1005840" lvl="2" indent="-457200" fontAlgn="base">
              <a:lnSpc>
                <a:spcPct val="100000"/>
              </a:lnSpc>
              <a:spcBef>
                <a:spcPts val="0"/>
              </a:spcBef>
              <a:spcAft>
                <a:spcPct val="0"/>
              </a:spcAft>
              <a:buClr>
                <a:schemeClr val="tx1"/>
              </a:buClr>
              <a:buFont typeface="+mj-lt"/>
              <a:buAutoNum type="arabicPeriod"/>
              <a:defRPr/>
            </a:pPr>
            <a:r>
              <a:rPr lang="en-US" kern="0" dirty="0"/>
              <a:t>  Single Track Access</a:t>
            </a:r>
          </a:p>
          <a:p>
            <a:pPr marL="1005840" lvl="2" indent="-457200" fontAlgn="base">
              <a:lnSpc>
                <a:spcPct val="100000"/>
              </a:lnSpc>
              <a:spcBef>
                <a:spcPts val="0"/>
              </a:spcBef>
              <a:spcAft>
                <a:spcPct val="0"/>
              </a:spcAft>
              <a:buClr>
                <a:schemeClr val="tx1"/>
              </a:buClr>
              <a:buFont typeface="+mj-lt"/>
              <a:buAutoNum type="arabicPeriod"/>
              <a:defRPr/>
            </a:pPr>
            <a:endParaRPr lang="en-US" kern="0" dirty="0"/>
          </a:p>
          <a:p>
            <a:pPr marL="1005840" lvl="2" indent="-457200" fontAlgn="base">
              <a:lnSpc>
                <a:spcPct val="100000"/>
              </a:lnSpc>
              <a:spcBef>
                <a:spcPts val="0"/>
              </a:spcBef>
              <a:spcAft>
                <a:spcPct val="0"/>
              </a:spcAft>
              <a:buClr>
                <a:schemeClr val="tx1"/>
              </a:buClr>
              <a:buFont typeface="+mj-lt"/>
              <a:buAutoNum type="arabicPeriod"/>
              <a:defRPr/>
            </a:pPr>
            <a:r>
              <a:rPr lang="en-US" kern="0" dirty="0"/>
              <a:t>  South Shore Garages</a:t>
            </a:r>
          </a:p>
          <a:p>
            <a:pPr marL="1005840" lvl="2" indent="-457200" fontAlgn="base">
              <a:lnSpc>
                <a:spcPct val="100000"/>
              </a:lnSpc>
              <a:spcBef>
                <a:spcPts val="0"/>
              </a:spcBef>
              <a:spcAft>
                <a:spcPct val="0"/>
              </a:spcAft>
              <a:buClr>
                <a:schemeClr val="tx1"/>
              </a:buClr>
              <a:buFont typeface="+mj-lt"/>
              <a:buAutoNum type="arabicPeriod"/>
              <a:defRPr/>
            </a:pPr>
            <a:endParaRPr lang="en-US" kern="0" dirty="0"/>
          </a:p>
          <a:p>
            <a:pPr marL="1005840" lvl="2" indent="-457200" fontAlgn="base">
              <a:lnSpc>
                <a:spcPct val="100000"/>
              </a:lnSpc>
              <a:spcBef>
                <a:spcPts val="0"/>
              </a:spcBef>
              <a:spcAft>
                <a:spcPct val="0"/>
              </a:spcAft>
              <a:buClr>
                <a:schemeClr val="tx1"/>
              </a:buClr>
              <a:buFont typeface="+mj-lt"/>
              <a:buAutoNum type="arabicPeriod"/>
              <a:defRPr/>
            </a:pPr>
            <a:r>
              <a:rPr lang="en-US" kern="0" dirty="0"/>
              <a:t>  Bus Shuttle</a:t>
            </a:r>
          </a:p>
          <a:p>
            <a:pPr marL="1005840" lvl="2" indent="-457200" fontAlgn="base">
              <a:lnSpc>
                <a:spcPct val="100000"/>
              </a:lnSpc>
              <a:spcBef>
                <a:spcPts val="0"/>
              </a:spcBef>
              <a:spcAft>
                <a:spcPct val="0"/>
              </a:spcAft>
              <a:buClr>
                <a:schemeClr val="tx1"/>
              </a:buClr>
              <a:buFont typeface="+mj-lt"/>
              <a:buAutoNum type="arabicPeriod"/>
              <a:defRPr/>
            </a:pPr>
            <a:endParaRPr lang="en-US" kern="0" dirty="0"/>
          </a:p>
          <a:p>
            <a:pPr marL="1005840" lvl="2" indent="-457200" fontAlgn="base">
              <a:lnSpc>
                <a:spcPct val="100000"/>
              </a:lnSpc>
              <a:spcBef>
                <a:spcPts val="0"/>
              </a:spcBef>
              <a:spcAft>
                <a:spcPct val="0"/>
              </a:spcAft>
              <a:buClr>
                <a:schemeClr val="tx1"/>
              </a:buClr>
              <a:buFont typeface="+mj-lt"/>
              <a:buAutoNum type="arabicPeriod"/>
              <a:defRPr/>
            </a:pPr>
            <a:r>
              <a:rPr lang="en-US" kern="0" dirty="0"/>
              <a:t>  Parking Update</a:t>
            </a:r>
          </a:p>
          <a:p>
            <a:pPr marL="1005840" lvl="2" indent="-457200" fontAlgn="base">
              <a:lnSpc>
                <a:spcPct val="100000"/>
              </a:lnSpc>
              <a:spcBef>
                <a:spcPts val="0"/>
              </a:spcBef>
              <a:spcAft>
                <a:spcPct val="0"/>
              </a:spcAft>
              <a:buClr>
                <a:schemeClr val="tx1"/>
              </a:buClr>
              <a:buFont typeface="+mj-lt"/>
              <a:buAutoNum type="arabicPeriod"/>
              <a:defRPr/>
            </a:pPr>
            <a:endParaRPr lang="en-US" kern="0" dirty="0"/>
          </a:p>
          <a:p>
            <a:pPr marL="1005840" lvl="2" indent="-457200" fontAlgn="base">
              <a:lnSpc>
                <a:spcPct val="100000"/>
              </a:lnSpc>
              <a:spcBef>
                <a:spcPts val="0"/>
              </a:spcBef>
              <a:spcAft>
                <a:spcPct val="0"/>
              </a:spcAft>
              <a:buClr>
                <a:schemeClr val="tx1"/>
              </a:buClr>
              <a:buFont typeface="+mj-lt"/>
              <a:buAutoNum type="arabicPeriod"/>
              <a:defRPr/>
            </a:pPr>
            <a:r>
              <a:rPr lang="en-US" kern="0" dirty="0"/>
              <a:t>  Engagement/Communications Strategy</a:t>
            </a:r>
          </a:p>
        </p:txBody>
      </p:sp>
      <p:pic>
        <p:nvPicPr>
          <p:cNvPr id="6" name="Picture 5" descr="Overhead map of new Wollaston Station showing parking lot and new headhouse and platform at current locations."/>
          <p:cNvPicPr>
            <a:picLocks noChangeAspect="1"/>
          </p:cNvPicPr>
          <p:nvPr/>
        </p:nvPicPr>
        <p:blipFill rotWithShape="1">
          <a:blip r:embed="rId3"/>
          <a:srcRect l="4652" t="3100" r="5188" b="3006"/>
          <a:stretch/>
        </p:blipFill>
        <p:spPr>
          <a:xfrm>
            <a:off x="3712017" y="2799644"/>
            <a:ext cx="4886008" cy="3172178"/>
          </a:xfrm>
          <a:prstGeom prst="rect">
            <a:avLst/>
          </a:prstGeom>
        </p:spPr>
      </p:pic>
    </p:spTree>
    <p:extLst>
      <p:ext uri="{BB962C8B-B14F-4D97-AF65-F5344CB8AC3E}">
        <p14:creationId xmlns:p14="http://schemas.microsoft.com/office/powerpoint/2010/main" val="16659336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4" name="Slide Number Placeholder 3"/>
          <p:cNvSpPr>
            <a:spLocks noGrp="1"/>
          </p:cNvSpPr>
          <p:nvPr>
            <p:ph type="sldNum" sz="quarter" idx="12"/>
          </p:nvPr>
        </p:nvSpPr>
        <p:spPr/>
        <p:txBody>
          <a:bodyPr/>
          <a:lstStyle/>
          <a:p>
            <a:fld id="{9E9B469C-ACB5-DC41-9F7A-0E7E2B054BA0}" type="slidenum">
              <a:rPr lang="en-US" smtClean="0"/>
              <a:pPr/>
              <a:t>3</a:t>
            </a:fld>
            <a:endParaRPr lang="en-US" dirty="0"/>
          </a:p>
        </p:txBody>
      </p:sp>
      <p:sp>
        <p:nvSpPr>
          <p:cNvPr id="2" name="Title 1"/>
          <p:cNvSpPr>
            <a:spLocks noGrp="1"/>
          </p:cNvSpPr>
          <p:nvPr>
            <p:ph type="title"/>
          </p:nvPr>
        </p:nvSpPr>
        <p:spPr>
          <a:xfrm>
            <a:off x="628650" y="361244"/>
            <a:ext cx="7886700" cy="2000102"/>
          </a:xfrm>
        </p:spPr>
        <p:txBody>
          <a:bodyPr anchor="t">
            <a:normAutofit/>
          </a:bodyPr>
          <a:lstStyle/>
          <a:p>
            <a:r>
              <a:rPr lang="en-US" sz="3600" dirty="0"/>
              <a:t>Wollaston Station Improvements Construction Status</a:t>
            </a:r>
          </a:p>
        </p:txBody>
      </p:sp>
      <p:sp>
        <p:nvSpPr>
          <p:cNvPr id="3" name="Content Placeholder 2"/>
          <p:cNvSpPr>
            <a:spLocks noGrp="1"/>
          </p:cNvSpPr>
          <p:nvPr>
            <p:ph idx="1"/>
          </p:nvPr>
        </p:nvSpPr>
        <p:spPr>
          <a:xfrm>
            <a:off x="380294" y="2316193"/>
            <a:ext cx="4191706" cy="3980721"/>
          </a:xfrm>
        </p:spPr>
        <p:txBody>
          <a:bodyPr/>
          <a:lstStyle/>
          <a:p>
            <a:pPr marL="285750" indent="-285750">
              <a:lnSpc>
                <a:spcPts val="3000"/>
              </a:lnSpc>
              <a:spcBef>
                <a:spcPts val="0"/>
              </a:spcBef>
              <a:buFont typeface="Arial" panose="020B0604020202020204" pitchFamily="34" charset="0"/>
              <a:buChar char="•"/>
            </a:pPr>
            <a:r>
              <a:rPr lang="en-US" sz="1600" dirty="0"/>
              <a:t>Parking Lot (East) Head House foundation work complete</a:t>
            </a:r>
          </a:p>
          <a:p>
            <a:pPr marL="285750" indent="-285750">
              <a:lnSpc>
                <a:spcPts val="3000"/>
              </a:lnSpc>
              <a:spcBef>
                <a:spcPts val="0"/>
              </a:spcBef>
              <a:buFont typeface="Arial" panose="020B0604020202020204" pitchFamily="34" charset="0"/>
              <a:buChar char="•"/>
            </a:pPr>
            <a:r>
              <a:rPr lang="en-US" sz="1600" dirty="0"/>
              <a:t>Platform foundation work ongoing </a:t>
            </a:r>
          </a:p>
          <a:p>
            <a:pPr marL="285750" indent="-285750">
              <a:lnSpc>
                <a:spcPts val="3000"/>
              </a:lnSpc>
              <a:spcBef>
                <a:spcPts val="0"/>
              </a:spcBef>
              <a:buFont typeface="Arial" panose="020B0604020202020204" pitchFamily="34" charset="0"/>
              <a:buChar char="•"/>
            </a:pPr>
            <a:r>
              <a:rPr lang="en-US" sz="1600" dirty="0"/>
              <a:t>New Stair 6 at platform being excavated</a:t>
            </a:r>
          </a:p>
          <a:p>
            <a:pPr marL="285750" indent="-285750">
              <a:lnSpc>
                <a:spcPts val="3000"/>
              </a:lnSpc>
              <a:spcBef>
                <a:spcPts val="0"/>
              </a:spcBef>
              <a:buFont typeface="Arial" panose="020B0604020202020204" pitchFamily="34" charset="0"/>
              <a:buChar char="•"/>
            </a:pPr>
            <a:r>
              <a:rPr lang="en-US" sz="1600" dirty="0"/>
              <a:t>Site Utility work continues</a:t>
            </a:r>
          </a:p>
          <a:p>
            <a:pPr marL="285750" indent="-285750">
              <a:lnSpc>
                <a:spcPts val="3000"/>
              </a:lnSpc>
              <a:spcBef>
                <a:spcPts val="0"/>
              </a:spcBef>
              <a:buFont typeface="Arial" panose="020B0604020202020204" pitchFamily="34" charset="0"/>
              <a:buChar char="•"/>
            </a:pPr>
            <a:r>
              <a:rPr lang="en-US" sz="1600" dirty="0"/>
              <a:t>Newport Ave. (West) entrance foundation work continues</a:t>
            </a:r>
          </a:p>
          <a:p>
            <a:pPr marL="285750" indent="-285750">
              <a:lnSpc>
                <a:spcPts val="3000"/>
              </a:lnSpc>
              <a:spcBef>
                <a:spcPts val="0"/>
              </a:spcBef>
              <a:buFont typeface="Arial" panose="020B0604020202020204" pitchFamily="34" charset="0"/>
              <a:buChar char="•"/>
            </a:pPr>
            <a:r>
              <a:rPr lang="en-US" sz="1600" dirty="0"/>
              <a:t>Work at electrical substation continues</a:t>
            </a:r>
          </a:p>
          <a:p>
            <a:pPr marL="285750" indent="-285750">
              <a:lnSpc>
                <a:spcPts val="3000"/>
              </a:lnSpc>
              <a:spcBef>
                <a:spcPts val="0"/>
              </a:spcBef>
              <a:buFont typeface="Arial" panose="020B0604020202020204" pitchFamily="34" charset="0"/>
              <a:buChar char="•"/>
            </a:pPr>
            <a:r>
              <a:rPr lang="en-US" sz="1600" dirty="0"/>
              <a:t>East Head House wall mock-up built</a:t>
            </a:r>
          </a:p>
          <a:p>
            <a:pPr marL="285750" indent="-285750">
              <a:lnSpc>
                <a:spcPts val="3000"/>
              </a:lnSpc>
              <a:spcBef>
                <a:spcPts val="0"/>
              </a:spcBef>
              <a:buFont typeface="Arial" panose="020B0604020202020204" pitchFamily="34" charset="0"/>
              <a:buChar char="•"/>
            </a:pPr>
            <a:r>
              <a:rPr lang="en-US" sz="1600" dirty="0"/>
              <a:t>Newport Ave. will be reduced to 3 lanes beginning Monday June 25</a:t>
            </a:r>
            <a:r>
              <a:rPr lang="en-US" sz="1600" baseline="30000" dirty="0"/>
              <a:t>th</a:t>
            </a:r>
            <a:r>
              <a:rPr lang="en-US" sz="1600" dirty="0"/>
              <a:t> and then for the remainder of the Summer.</a:t>
            </a:r>
          </a:p>
        </p:txBody>
      </p:sp>
      <p:pic>
        <p:nvPicPr>
          <p:cNvPr id="6" name="Picture 5" descr="Image of construction at Wollaston Station from May 2018 shows rebar setting at headhouse be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794" y="1670756"/>
            <a:ext cx="4547584" cy="2558016"/>
          </a:xfrm>
          <a:prstGeom prst="rect">
            <a:avLst/>
          </a:prstGeom>
        </p:spPr>
      </p:pic>
      <p:pic>
        <p:nvPicPr>
          <p:cNvPr id="7" name="Picture 6" descr="Image of construction at Wollaston Station from May 2018 shows electrical work at sub-st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4366543"/>
            <a:ext cx="3849511" cy="2165350"/>
          </a:xfrm>
          <a:prstGeom prst="rect">
            <a:avLst/>
          </a:prstGeom>
        </p:spPr>
      </p:pic>
    </p:spTree>
    <p:extLst>
      <p:ext uri="{BB962C8B-B14F-4D97-AF65-F5344CB8AC3E}">
        <p14:creationId xmlns:p14="http://schemas.microsoft.com/office/powerpoint/2010/main" val="7310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4" name="Slide Number Placeholder 3"/>
          <p:cNvSpPr>
            <a:spLocks noGrp="1"/>
          </p:cNvSpPr>
          <p:nvPr>
            <p:ph type="sldNum" sz="quarter" idx="12"/>
          </p:nvPr>
        </p:nvSpPr>
        <p:spPr/>
        <p:txBody>
          <a:bodyPr/>
          <a:lstStyle/>
          <a:p>
            <a:fld id="{9E9B469C-ACB5-DC41-9F7A-0E7E2B054BA0}" type="slidenum">
              <a:rPr lang="en-US" smtClean="0"/>
              <a:pPr/>
              <a:t>4</a:t>
            </a:fld>
            <a:endParaRPr lang="en-US" dirty="0"/>
          </a:p>
        </p:txBody>
      </p:sp>
      <p:sp>
        <p:nvSpPr>
          <p:cNvPr id="2" name="Title 1"/>
          <p:cNvSpPr>
            <a:spLocks noGrp="1"/>
          </p:cNvSpPr>
          <p:nvPr>
            <p:ph type="title"/>
          </p:nvPr>
        </p:nvSpPr>
        <p:spPr>
          <a:xfrm>
            <a:off x="628650" y="361244"/>
            <a:ext cx="7886700" cy="2000102"/>
          </a:xfrm>
        </p:spPr>
        <p:txBody>
          <a:bodyPr anchor="t">
            <a:normAutofit fontScale="90000"/>
          </a:bodyPr>
          <a:lstStyle/>
          <a:p>
            <a:r>
              <a:rPr lang="en-US" sz="3600" dirty="0"/>
              <a:t>Wollaston Station Improvements Construction Status</a:t>
            </a:r>
            <a:br>
              <a:rPr lang="en-US" sz="3600" dirty="0"/>
            </a:br>
            <a:br>
              <a:rPr lang="en-US" sz="3600" dirty="0"/>
            </a:br>
            <a:r>
              <a:rPr lang="en-US" sz="3600" dirty="0"/>
              <a:t>Single Track Access</a:t>
            </a:r>
          </a:p>
        </p:txBody>
      </p:sp>
      <p:sp>
        <p:nvSpPr>
          <p:cNvPr id="3" name="Content Placeholder 2"/>
          <p:cNvSpPr>
            <a:spLocks noGrp="1"/>
          </p:cNvSpPr>
          <p:nvPr>
            <p:ph idx="1"/>
          </p:nvPr>
        </p:nvSpPr>
        <p:spPr>
          <a:xfrm>
            <a:off x="267405" y="2831007"/>
            <a:ext cx="4191706" cy="3980721"/>
          </a:xfrm>
        </p:spPr>
        <p:txBody>
          <a:bodyPr/>
          <a:lstStyle/>
          <a:p>
            <a:pPr>
              <a:lnSpc>
                <a:spcPts val="2200"/>
              </a:lnSpc>
              <a:spcBef>
                <a:spcPts val="0"/>
              </a:spcBef>
            </a:pPr>
            <a:r>
              <a:rPr lang="en-US" sz="1600" dirty="0"/>
              <a:t>Single Track Access is one of the contract’s options provided to the contractor to be able to perform critical work activities in the Right-of-Way (ROW) at Wollaston Station. The Red Line does not operate on one of the two tracks at Wollaston Station, either northbound or southbound, between North Quincy and Quincy Center during non-peak times of day. Currently, the contractor is utilizing this type of diversion to repair deteriorated concrete along the existing ROW.</a:t>
            </a:r>
          </a:p>
          <a:p>
            <a:pPr>
              <a:lnSpc>
                <a:spcPts val="3000"/>
              </a:lnSpc>
              <a:spcBef>
                <a:spcPts val="0"/>
              </a:spcBef>
            </a:pPr>
            <a:endParaRPr lang="en-US" sz="1600" dirty="0"/>
          </a:p>
        </p:txBody>
      </p:sp>
      <p:pic>
        <p:nvPicPr>
          <p:cNvPr id="8" name="Picture 7" descr="Image of construction at Wollaston Station shows repair of deteriorated concrete while Red Line train operates with single track access."/>
          <p:cNvPicPr>
            <a:picLocks noChangeAspect="1"/>
          </p:cNvPicPr>
          <p:nvPr/>
        </p:nvPicPr>
        <p:blipFill>
          <a:blip r:embed="rId3"/>
          <a:stretch>
            <a:fillRect/>
          </a:stretch>
        </p:blipFill>
        <p:spPr>
          <a:xfrm>
            <a:off x="4623119" y="3025422"/>
            <a:ext cx="4520881" cy="3018667"/>
          </a:xfrm>
          <a:prstGeom prst="rect">
            <a:avLst/>
          </a:prstGeom>
        </p:spPr>
      </p:pic>
    </p:spTree>
    <p:extLst>
      <p:ext uri="{BB962C8B-B14F-4D97-AF65-F5344CB8AC3E}">
        <p14:creationId xmlns:p14="http://schemas.microsoft.com/office/powerpoint/2010/main" val="115434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9B469C-ACB5-DC41-9F7A-0E7E2B054BA0}" type="slidenum">
              <a:rPr lang="en-US" smtClean="0"/>
              <a:pPr/>
              <a:t>5</a:t>
            </a:fld>
            <a:endParaRPr lang="en-US" dirty="0"/>
          </a:p>
        </p:txBody>
      </p:sp>
      <p:sp>
        <p:nvSpPr>
          <p:cNvPr id="5" name="Title 4">
            <a:extLst>
              <a:ext uri="{FF2B5EF4-FFF2-40B4-BE49-F238E27FC236}">
                <a16:creationId xmlns:a16="http://schemas.microsoft.com/office/drawing/2014/main" id="{01B3A6FB-E9E4-4D7B-BB6B-3B1D137785E4}"/>
              </a:ext>
            </a:extLst>
          </p:cNvPr>
          <p:cNvSpPr>
            <a:spLocks noGrp="1"/>
          </p:cNvSpPr>
          <p:nvPr>
            <p:ph type="title"/>
          </p:nvPr>
        </p:nvSpPr>
        <p:spPr>
          <a:xfrm>
            <a:off x="112889" y="989044"/>
            <a:ext cx="6599666" cy="1343360"/>
          </a:xfrm>
        </p:spPr>
        <p:txBody>
          <a:bodyPr>
            <a:noAutofit/>
          </a:bodyPr>
          <a:lstStyle/>
          <a:p>
            <a:pPr lvl="0">
              <a:lnSpc>
                <a:spcPct val="100000"/>
              </a:lnSpc>
              <a:spcBef>
                <a:spcPts val="0"/>
              </a:spcBef>
            </a:pPr>
            <a:r>
              <a:rPr lang="en-US" sz="4000" dirty="0">
                <a:solidFill>
                  <a:prstClr val="black"/>
                </a:solidFill>
                <a:latin typeface="Helvetica" panose="020B0604020202020204" pitchFamily="34" charset="0"/>
                <a:ea typeface="+mn-ea"/>
                <a:cs typeface="Helvetica" panose="020B0604020202020204" pitchFamily="34" charset="0"/>
              </a:rPr>
              <a:t>Quincy Center Garage Demolition and Improvements</a:t>
            </a:r>
            <a:endParaRPr lang="en-US" sz="4000" dirty="0"/>
          </a:p>
        </p:txBody>
      </p:sp>
      <p:sp>
        <p:nvSpPr>
          <p:cNvPr id="16" name="TextBox 15"/>
          <p:cNvSpPr txBox="1"/>
          <p:nvPr/>
        </p:nvSpPr>
        <p:spPr>
          <a:xfrm>
            <a:off x="112889" y="2610556"/>
            <a:ext cx="4379156" cy="3970318"/>
          </a:xfrm>
          <a:prstGeom prst="rect">
            <a:avLst/>
          </a:prstGeom>
          <a:noFill/>
        </p:spPr>
        <p:txBody>
          <a:bodyPr wrap="square" rtlCol="0">
            <a:spAutoFit/>
          </a:bodyPr>
          <a:lstStyle/>
          <a:p>
            <a:pPr marL="285750" indent="-285750">
              <a:buFont typeface="Arial" panose="020B0604020202020204" pitchFamily="34" charset="0"/>
              <a:buChar char="•"/>
            </a:pPr>
            <a:r>
              <a:rPr lang="en-US" dirty="0"/>
              <a:t>Old Busway Canopy Removed</a:t>
            </a:r>
          </a:p>
          <a:p>
            <a:pPr marL="285750" indent="-285750">
              <a:buFont typeface="Arial" panose="020B0604020202020204" pitchFamily="34" charset="0"/>
              <a:buChar char="•"/>
            </a:pPr>
            <a:r>
              <a:rPr lang="en-US" dirty="0"/>
              <a:t>Burgin Pkwy. Accessible Walkway foundation work continues</a:t>
            </a:r>
          </a:p>
          <a:p>
            <a:pPr marL="285750" indent="-285750">
              <a:buFont typeface="Arial" panose="020B0604020202020204" pitchFamily="34" charset="0"/>
              <a:buChar char="•"/>
            </a:pPr>
            <a:r>
              <a:rPr lang="en-US" dirty="0"/>
              <a:t>Fifth Level of Garage continues to be removed.</a:t>
            </a:r>
          </a:p>
          <a:p>
            <a:pPr marL="285750" indent="-285750">
              <a:buFont typeface="Arial" panose="020B0604020202020204" pitchFamily="34" charset="0"/>
              <a:buChar char="•"/>
            </a:pPr>
            <a:r>
              <a:rPr lang="en-US" dirty="0"/>
              <a:t>Elevator work continues on platform level.</a:t>
            </a:r>
          </a:p>
          <a:p>
            <a:pPr marL="285750" indent="-285750">
              <a:buFont typeface="Arial" panose="020B0604020202020204" pitchFamily="34" charset="0"/>
              <a:buChar char="•"/>
            </a:pPr>
            <a:r>
              <a:rPr lang="en-US" dirty="0"/>
              <a:t>Elevator 810 will be shutdown from the 3</a:t>
            </a:r>
            <a:r>
              <a:rPr lang="en-US" baseline="30000" dirty="0"/>
              <a:t>rd</a:t>
            </a:r>
            <a:r>
              <a:rPr lang="en-US" dirty="0"/>
              <a:t> week of July </a:t>
            </a:r>
            <a:r>
              <a:rPr lang="en-US"/>
              <a:t>2018 through to </a:t>
            </a:r>
            <a:r>
              <a:rPr lang="en-US" dirty="0"/>
              <a:t>the Fall of 2018 to replace it with a new elevator cab and machinery.</a:t>
            </a:r>
          </a:p>
          <a:p>
            <a:pPr marL="285750" indent="-285750">
              <a:buFont typeface="Arial" panose="020B0604020202020204" pitchFamily="34" charset="0"/>
              <a:buChar char="•"/>
            </a:pPr>
            <a:r>
              <a:rPr lang="en-US" dirty="0"/>
              <a:t>Weekend Diversions will take place this fall to take down parts of the garage that remain over the tracks.</a:t>
            </a:r>
          </a:p>
        </p:txBody>
      </p:sp>
      <p:pic>
        <p:nvPicPr>
          <p:cNvPr id="20" name="Content Placeholder 19" descr="Image of construction at Wollaston Station from May 2018 shows installation of piles for Quincy Center elevated accessible walkway."/>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4651956" y="1978045"/>
            <a:ext cx="3423356" cy="1925638"/>
          </a:xfrm>
        </p:spPr>
      </p:pic>
      <p:pic>
        <p:nvPicPr>
          <p:cNvPr id="17" name="Picture 16" descr="Image of construction at Wollaston Station from May 2018 shows demolition of top level at Quincy Center gar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645" y="4181835"/>
            <a:ext cx="4109890" cy="2311813"/>
          </a:xfrm>
          <a:prstGeom prst="rect">
            <a:avLst/>
          </a:prstGeom>
        </p:spPr>
      </p:pic>
    </p:spTree>
    <p:extLst>
      <p:ext uri="{BB962C8B-B14F-4D97-AF65-F5344CB8AC3E}">
        <p14:creationId xmlns:p14="http://schemas.microsoft.com/office/powerpoint/2010/main" val="16638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9B469C-ACB5-DC41-9F7A-0E7E2B054BA0}" type="slidenum">
              <a:rPr lang="en-US" smtClean="0"/>
              <a:pPr/>
              <a:t>6</a:t>
            </a:fld>
            <a:endParaRPr lang="en-US" dirty="0"/>
          </a:p>
        </p:txBody>
      </p:sp>
      <p:sp>
        <p:nvSpPr>
          <p:cNvPr id="20" name="Title 19">
            <a:extLst>
              <a:ext uri="{FF2B5EF4-FFF2-40B4-BE49-F238E27FC236}">
                <a16:creationId xmlns:a16="http://schemas.microsoft.com/office/drawing/2014/main" id="{7AB8303F-FAF1-4CE8-BD11-F0A5DD903B50}"/>
              </a:ext>
            </a:extLst>
          </p:cNvPr>
          <p:cNvSpPr>
            <a:spLocks noGrp="1"/>
          </p:cNvSpPr>
          <p:nvPr>
            <p:ph type="title"/>
          </p:nvPr>
        </p:nvSpPr>
        <p:spPr>
          <a:xfrm>
            <a:off x="243639" y="421388"/>
            <a:ext cx="7886700" cy="690660"/>
          </a:xfrm>
        </p:spPr>
        <p:txBody>
          <a:bodyPr>
            <a:normAutofit fontScale="90000"/>
          </a:bodyPr>
          <a:lstStyle/>
          <a:p>
            <a:r>
              <a:rPr lang="en-US" sz="4400" dirty="0">
                <a:latin typeface="Helvetica" panose="020B0604020202020204" pitchFamily="34" charset="0"/>
                <a:cs typeface="Helvetica" panose="020B0604020202020204" pitchFamily="34" charset="0"/>
              </a:rPr>
              <a:t>Quincy Center Garage Demo</a:t>
            </a:r>
            <a:endParaRPr lang="en-US" dirty="0"/>
          </a:p>
        </p:txBody>
      </p:sp>
      <p:pic>
        <p:nvPicPr>
          <p:cNvPr id="17" name="Picture 16" descr="Image shows layout plan for North Quincy busway during construction. Normal busway has been closed off for a work zone for demolition crane. Buses now use parking area to load and unload. All parking has been eliminated except for 3 spots for City Hall business parking located in southeaster part of busway. A drop off and pick zone is located in the northeast part of the busway.">
            <a:extLst>
              <a:ext uri="{FF2B5EF4-FFF2-40B4-BE49-F238E27FC236}">
                <a16:creationId xmlns:a16="http://schemas.microsoft.com/office/drawing/2014/main" id="{AF02117B-4027-43D2-84EE-2B64C3986D5D}"/>
              </a:ext>
            </a:extLst>
          </p:cNvPr>
          <p:cNvPicPr>
            <a:picLocks noChangeAspect="1"/>
          </p:cNvPicPr>
          <p:nvPr/>
        </p:nvPicPr>
        <p:blipFill>
          <a:blip r:embed="rId3"/>
          <a:stretch>
            <a:fillRect/>
          </a:stretch>
        </p:blipFill>
        <p:spPr>
          <a:xfrm>
            <a:off x="0" y="1239582"/>
            <a:ext cx="9144000" cy="5074585"/>
          </a:xfrm>
          <a:prstGeom prst="rect">
            <a:avLst/>
          </a:prstGeom>
        </p:spPr>
      </p:pic>
      <p:pic>
        <p:nvPicPr>
          <p:cNvPr id="57" name="Picture 56" descr="Image showing reorganized Quincy Center busway during construc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885" y="4749851"/>
            <a:ext cx="1664063" cy="2200224"/>
          </a:xfrm>
          <a:prstGeom prst="rect">
            <a:avLst/>
          </a:prstGeom>
        </p:spPr>
      </p:pic>
    </p:spTree>
    <p:extLst>
      <p:ext uri="{BB962C8B-B14F-4D97-AF65-F5344CB8AC3E}">
        <p14:creationId xmlns:p14="http://schemas.microsoft.com/office/powerpoint/2010/main" val="189081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9B469C-ACB5-DC41-9F7A-0E7E2B054BA0}" type="slidenum">
              <a:rPr lang="en-US" smtClean="0"/>
              <a:pPr/>
              <a:t>7</a:t>
            </a:fld>
            <a:endParaRPr lang="en-US" dirty="0"/>
          </a:p>
        </p:txBody>
      </p:sp>
      <p:sp>
        <p:nvSpPr>
          <p:cNvPr id="5" name="Title 4">
            <a:extLst>
              <a:ext uri="{FF2B5EF4-FFF2-40B4-BE49-F238E27FC236}">
                <a16:creationId xmlns:a16="http://schemas.microsoft.com/office/drawing/2014/main" id="{32C7EB96-FB40-4CCA-A988-5F3EEA471967}"/>
              </a:ext>
            </a:extLst>
          </p:cNvPr>
          <p:cNvSpPr>
            <a:spLocks noGrp="1"/>
          </p:cNvSpPr>
          <p:nvPr>
            <p:ph type="title"/>
          </p:nvPr>
        </p:nvSpPr>
        <p:spPr>
          <a:xfrm>
            <a:off x="229961" y="453535"/>
            <a:ext cx="7886700" cy="1343360"/>
          </a:xfrm>
        </p:spPr>
        <p:txBody>
          <a:bodyPr>
            <a:normAutofit/>
          </a:bodyPr>
          <a:lstStyle/>
          <a:p>
            <a:r>
              <a:rPr lang="en-US" sz="4000" dirty="0">
                <a:latin typeface="Helvetica" panose="020B0604020202020204" pitchFamily="34" charset="0"/>
                <a:cs typeface="Helvetica" panose="020B0604020202020204" pitchFamily="34" charset="0"/>
              </a:rPr>
              <a:t>South Shore Parking Garage Repairs</a:t>
            </a:r>
            <a:endParaRPr lang="en-US" sz="4000" dirty="0"/>
          </a:p>
        </p:txBody>
      </p:sp>
      <p:pic>
        <p:nvPicPr>
          <p:cNvPr id="10" name="Content Placeholder 9" descr="Map showing loactions and station images of Braintree and Quincy Adams stations with the caprion: full repair and rehabilitation of the Red Line's Braintree Station and Quincy Adams Station parking garages."/>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t="20954" r="2874"/>
          <a:stretch/>
        </p:blipFill>
        <p:spPr>
          <a:xfrm>
            <a:off x="229961" y="2671010"/>
            <a:ext cx="5011004" cy="3012491"/>
          </a:xfrm>
        </p:spPr>
      </p:pic>
      <p:sp>
        <p:nvSpPr>
          <p:cNvPr id="7" name="Rectangle 6">
            <a:extLst>
              <a:ext uri="{FF2B5EF4-FFF2-40B4-BE49-F238E27FC236}">
                <a16:creationId xmlns:a16="http://schemas.microsoft.com/office/drawing/2014/main" id="{5228F52C-0F26-4700-97C9-2785CFDEEE81}"/>
              </a:ext>
            </a:extLst>
          </p:cNvPr>
          <p:cNvSpPr/>
          <p:nvPr/>
        </p:nvSpPr>
        <p:spPr>
          <a:xfrm>
            <a:off x="5375611" y="2436125"/>
            <a:ext cx="3768389" cy="2022986"/>
          </a:xfrm>
          <a:prstGeom prst="rect">
            <a:avLst/>
          </a:prstGeom>
          <a:solidFill>
            <a:srgbClr val="FCB914"/>
          </a:solidFill>
          <a:ln>
            <a:noFill/>
          </a:ln>
        </p:spPr>
        <p:style>
          <a:lnRef idx="2">
            <a:schemeClr val="accent1"/>
          </a:lnRef>
          <a:fillRef idx="1">
            <a:schemeClr val="lt1"/>
          </a:fillRef>
          <a:effectRef idx="0">
            <a:schemeClr val="accent1"/>
          </a:effectRef>
          <a:fontRef idx="minor">
            <a:schemeClr val="dk1"/>
          </a:fontRef>
        </p:style>
        <p:txBody>
          <a:bodyPr rtlCol="0" anchor="t"/>
          <a:lstStyle/>
          <a:p>
            <a:pPr marL="285750" lvl="0" indent="-285750">
              <a:lnSpc>
                <a:spcPct val="150000"/>
              </a:lnSpc>
              <a:buFont typeface="Arial" panose="020B0604020202020204" pitchFamily="34" charset="0"/>
              <a:buChar char="•"/>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MBTA Contract W46CN04</a:t>
            </a:r>
          </a:p>
          <a:p>
            <a:pPr marL="285750" lvl="0" indent="-285750">
              <a:lnSpc>
                <a:spcPct val="150000"/>
              </a:lnSpc>
              <a:buFont typeface="Arial" panose="020B0604020202020204" pitchFamily="34" charset="0"/>
              <a:buChar char="•"/>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Contractor: McCourt/ Consigli JV</a:t>
            </a:r>
          </a:p>
          <a:p>
            <a:pPr lvl="0" indent="-283464">
              <a:lnSpc>
                <a:spcPct val="150000"/>
              </a:lnSpc>
              <a:buFont typeface="Arial" panose="020B0604020202020204" pitchFamily="34" charset="0"/>
              <a:buChar char="•"/>
              <a:defRPr/>
            </a:pPr>
            <a:r>
              <a:rPr lang="en-US" sz="1400" b="1" dirty="0">
                <a:solidFill>
                  <a:srgbClr val="000000"/>
                </a:solidFill>
              </a:rPr>
              <a:t>Notice To Proceed: 05/15/18</a:t>
            </a:r>
          </a:p>
          <a:p>
            <a:pPr lvl="0" indent="-283464">
              <a:lnSpc>
                <a:spcPct val="150000"/>
              </a:lnSpc>
              <a:buFont typeface="Arial" panose="020B0604020202020204" pitchFamily="34" charset="0"/>
              <a:buChar char="•"/>
              <a:defRPr/>
            </a:pPr>
            <a:r>
              <a:rPr lang="en-US" sz="1400" b="1" dirty="0">
                <a:solidFill>
                  <a:schemeClr val="tx1"/>
                </a:solidFill>
              </a:rPr>
              <a:t>Substantial Completion: Fall 2021</a:t>
            </a:r>
          </a:p>
          <a:p>
            <a:pPr marL="285750" lvl="0" indent="-285750">
              <a:lnSpc>
                <a:spcPct val="150000"/>
              </a:lnSpc>
              <a:buFont typeface="Arial" panose="020B0604020202020204" pitchFamily="34" charset="0"/>
              <a:buChar char="•"/>
              <a:defRPr/>
            </a:pPr>
            <a:r>
              <a:rPr lang="en-US" sz="1400" b="1" dirty="0">
                <a:solidFill>
                  <a:schemeClr val="tx1"/>
                </a:solidFill>
              </a:rPr>
              <a:t>Construction Budget: $64,300,290.00</a:t>
            </a:r>
          </a:p>
          <a:p>
            <a:pPr marL="285750" lvl="0" indent="-285750">
              <a:lnSpc>
                <a:spcPct val="150000"/>
              </a:lnSpc>
              <a:buFont typeface="Arial" panose="020B0604020202020204" pitchFamily="34" charset="0"/>
              <a:buChar char="•"/>
              <a:defRPr/>
            </a:pPr>
            <a:r>
              <a:rPr lang="en-US" sz="1400" b="1" dirty="0">
                <a:solidFill>
                  <a:schemeClr val="tx1"/>
                </a:solidFill>
              </a:rPr>
              <a:t>Includes restoring two restrooms at North Quincy Station’s South Head House</a:t>
            </a:r>
          </a:p>
          <a:p>
            <a:pPr marL="285750" lvl="0" indent="-285750">
              <a:lnSpc>
                <a:spcPct val="150000"/>
              </a:lnSpc>
              <a:buFont typeface="Arial" panose="020B0604020202020204" pitchFamily="34" charset="0"/>
              <a:buChar char="•"/>
              <a:defRPr/>
            </a:pPr>
            <a:r>
              <a:rPr lang="en-US" sz="1400" b="1" dirty="0">
                <a:solidFill>
                  <a:schemeClr val="tx1"/>
                </a:solidFill>
              </a:rPr>
              <a:t>On-site replacement parking provided</a:t>
            </a:r>
          </a:p>
          <a:p>
            <a:pPr lvl="0">
              <a:defRPr/>
            </a:pPr>
            <a:endParaRPr lang="en-US" sz="1400" dirty="0">
              <a:solidFill>
                <a:schemeClr val="tx1"/>
              </a:solidFill>
            </a:endParaRPr>
          </a:p>
          <a:p>
            <a:pPr lvl="0">
              <a:defRPr/>
            </a:pPr>
            <a:endParaRPr kumimoji="0" lang="en-US" sz="1300" b="0" i="0" u="none" strike="noStrike" kern="1200" cap="none" spc="0" normalizeH="0" baseline="0" noProof="0" dirty="0">
              <a:ln>
                <a:noFill/>
              </a:ln>
              <a:solidFill>
                <a:srgbClr val="000000"/>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Verdana"/>
              <a:ea typeface="+mn-ea"/>
              <a:cs typeface="Arial"/>
            </a:endParaRPr>
          </a:p>
        </p:txBody>
      </p:sp>
    </p:spTree>
    <p:extLst>
      <p:ext uri="{BB962C8B-B14F-4D97-AF65-F5344CB8AC3E}">
        <p14:creationId xmlns:p14="http://schemas.microsoft.com/office/powerpoint/2010/main" val="18777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3" name="Slide Number Placeholder 2"/>
          <p:cNvSpPr>
            <a:spLocks noGrp="1"/>
          </p:cNvSpPr>
          <p:nvPr>
            <p:ph type="sldNum" sz="quarter" idx="12"/>
          </p:nvPr>
        </p:nvSpPr>
        <p:spPr/>
        <p:txBody>
          <a:bodyPr/>
          <a:lstStyle/>
          <a:p>
            <a:fld id="{9E9B469C-ACB5-DC41-9F7A-0E7E2B054BA0}" type="slidenum">
              <a:rPr lang="en-US" smtClean="0"/>
              <a:pPr/>
              <a:t>8</a:t>
            </a:fld>
            <a:endParaRPr lang="en-US" dirty="0"/>
          </a:p>
        </p:txBody>
      </p:sp>
      <p:sp>
        <p:nvSpPr>
          <p:cNvPr id="7" name="Title 6"/>
          <p:cNvSpPr>
            <a:spLocks noGrp="1"/>
          </p:cNvSpPr>
          <p:nvPr>
            <p:ph type="title"/>
          </p:nvPr>
        </p:nvSpPr>
        <p:spPr>
          <a:xfrm>
            <a:off x="-2" y="641897"/>
            <a:ext cx="9144001" cy="1343360"/>
          </a:xfrm>
        </p:spPr>
        <p:txBody>
          <a:bodyPr>
            <a:normAutofit/>
          </a:bodyPr>
          <a:lstStyle/>
          <a:p>
            <a:r>
              <a:rPr lang="en-US" sz="3600" dirty="0"/>
              <a:t>Bus Shuttle</a:t>
            </a:r>
          </a:p>
        </p:txBody>
      </p:sp>
      <p:sp>
        <p:nvSpPr>
          <p:cNvPr id="6" name="TextBox 5"/>
          <p:cNvSpPr txBox="1"/>
          <p:nvPr/>
        </p:nvSpPr>
        <p:spPr>
          <a:xfrm>
            <a:off x="262650" y="2788004"/>
            <a:ext cx="465608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6 buses operate off-peak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10 buses operate at peak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1300 trips per rush hour on average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Map showing shuttle locations is live on mbta.com/Wollaston</a:t>
            </a:r>
            <a:endParaRPr lang="en-US" sz="2000" dirty="0"/>
          </a:p>
        </p:txBody>
      </p:sp>
      <p:pic>
        <p:nvPicPr>
          <p:cNvPr id="9" name="Picture 8" descr="Screenshot of live location map showing shuttle loc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264" y="3958003"/>
            <a:ext cx="4225267" cy="2516826"/>
          </a:xfrm>
          <a:prstGeom prst="rect">
            <a:avLst/>
          </a:prstGeom>
        </p:spPr>
      </p:pic>
      <p:sp>
        <p:nvSpPr>
          <p:cNvPr id="10" name="TextBox 9"/>
          <p:cNvSpPr txBox="1"/>
          <p:nvPr/>
        </p:nvSpPr>
        <p:spPr>
          <a:xfrm>
            <a:off x="5471886" y="6171196"/>
            <a:ext cx="2848025" cy="307777"/>
          </a:xfrm>
          <a:prstGeom prst="rect">
            <a:avLst/>
          </a:prstGeom>
          <a:solidFill>
            <a:schemeClr val="bg1"/>
          </a:solidFill>
        </p:spPr>
        <p:txBody>
          <a:bodyPr wrap="square" rtlCol="0">
            <a:spAutoFit/>
          </a:bodyPr>
          <a:lstStyle/>
          <a:p>
            <a:pPr algn="ctr"/>
            <a:r>
              <a:rPr lang="en-US" sz="1400" dirty="0"/>
              <a:t>Screenshot of live location map</a:t>
            </a:r>
          </a:p>
        </p:txBody>
      </p:sp>
      <p:pic>
        <p:nvPicPr>
          <p:cNvPr id="11" name="Picture 2" descr="Image of Yankee bus at Wollaston shuttle s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24" y="1337535"/>
            <a:ext cx="2427275" cy="300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21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6005689" cy="261610"/>
          </a:xfrm>
          <a:prstGeom prst="rect">
            <a:avLst/>
          </a:prstGeom>
          <a:noFill/>
        </p:spPr>
        <p:txBody>
          <a:bodyPr wrap="square" rtlCol="0">
            <a:spAutoFit/>
          </a:bodyPr>
          <a:lstStyle/>
          <a:p>
            <a:r>
              <a:rPr lang="en-US" sz="1100" b="1" dirty="0"/>
              <a:t>A47CN01 – Wollaston Station Improvements and Quincy Center Garage Demolition</a:t>
            </a:r>
          </a:p>
        </p:txBody>
      </p:sp>
      <p:sp>
        <p:nvSpPr>
          <p:cNvPr id="4" name="Slide Number Placeholder 3"/>
          <p:cNvSpPr>
            <a:spLocks noGrp="1"/>
          </p:cNvSpPr>
          <p:nvPr>
            <p:ph type="sldNum" sz="quarter" idx="12"/>
          </p:nvPr>
        </p:nvSpPr>
        <p:spPr/>
        <p:txBody>
          <a:bodyPr/>
          <a:lstStyle/>
          <a:p>
            <a:fld id="{9E9B469C-ACB5-DC41-9F7A-0E7E2B054BA0}" type="slidenum">
              <a:rPr lang="en-US" smtClean="0"/>
              <a:pPr/>
              <a:t>9</a:t>
            </a:fld>
            <a:endParaRPr lang="en-US" dirty="0"/>
          </a:p>
        </p:txBody>
      </p:sp>
      <p:sp>
        <p:nvSpPr>
          <p:cNvPr id="7" name="Title 6"/>
          <p:cNvSpPr>
            <a:spLocks noGrp="1"/>
          </p:cNvSpPr>
          <p:nvPr>
            <p:ph type="title"/>
          </p:nvPr>
        </p:nvSpPr>
        <p:spPr>
          <a:xfrm>
            <a:off x="0" y="257596"/>
            <a:ext cx="7886700" cy="1343360"/>
          </a:xfrm>
        </p:spPr>
        <p:txBody>
          <a:bodyPr>
            <a:normAutofit/>
          </a:bodyPr>
          <a:lstStyle/>
          <a:p>
            <a:r>
              <a:rPr lang="en-US" sz="3600" dirty="0"/>
              <a:t> Upcoming Shuttle Calendar</a:t>
            </a:r>
          </a:p>
        </p:txBody>
      </p:sp>
      <p:sp>
        <p:nvSpPr>
          <p:cNvPr id="6" name="Content Placeholder 3"/>
          <p:cNvSpPr>
            <a:spLocks noGrp="1"/>
          </p:cNvSpPr>
          <p:nvPr>
            <p:ph idx="1"/>
          </p:nvPr>
        </p:nvSpPr>
        <p:spPr>
          <a:xfrm>
            <a:off x="110643" y="2441809"/>
            <a:ext cx="3348681" cy="3912452"/>
          </a:xfrm>
        </p:spPr>
        <p:txBody>
          <a:bodyPr>
            <a:noAutofit/>
          </a:bodyPr>
          <a:lstStyle/>
          <a:p>
            <a:pPr>
              <a:lnSpc>
                <a:spcPct val="100000"/>
              </a:lnSpc>
              <a:spcBef>
                <a:spcPts val="800"/>
              </a:spcBef>
            </a:pPr>
            <a:r>
              <a:rPr lang="en-US" sz="2000" b="1" dirty="0">
                <a:latin typeface="Helvetica" pitchFamily="34" charset="0"/>
                <a:cs typeface="Helvetica" pitchFamily="34" charset="0"/>
              </a:rPr>
              <a:t>Weeknight Shuttles</a:t>
            </a:r>
          </a:p>
          <a:p>
            <a:pPr lvl="1" indent="0">
              <a:lnSpc>
                <a:spcPct val="100000"/>
              </a:lnSpc>
              <a:spcBef>
                <a:spcPts val="800"/>
              </a:spcBef>
              <a:buNone/>
            </a:pPr>
            <a:r>
              <a:rPr lang="en-US" sz="1600" b="1" dirty="0">
                <a:latin typeface="Helvetica" pitchFamily="34" charset="0"/>
                <a:cs typeface="Helvetica" pitchFamily="34" charset="0"/>
              </a:rPr>
              <a:t>Red Line: </a:t>
            </a:r>
            <a:r>
              <a:rPr lang="en-US" sz="1600" dirty="0">
                <a:latin typeface="Helvetica" pitchFamily="34" charset="0"/>
                <a:cs typeface="Helvetica" pitchFamily="34" charset="0"/>
              </a:rPr>
              <a:t>North Quincy to Braintree</a:t>
            </a:r>
          </a:p>
          <a:p>
            <a:pPr lvl="1" indent="0">
              <a:lnSpc>
                <a:spcPct val="100000"/>
              </a:lnSpc>
              <a:spcBef>
                <a:spcPts val="800"/>
              </a:spcBef>
              <a:buNone/>
            </a:pPr>
            <a:r>
              <a:rPr lang="en-US" sz="1600" b="1" dirty="0">
                <a:latin typeface="Helvetica" pitchFamily="34" charset="0"/>
                <a:cs typeface="Helvetica" pitchFamily="34" charset="0"/>
              </a:rPr>
              <a:t>Operating Hours: </a:t>
            </a:r>
            <a:r>
              <a:rPr lang="en-US" sz="1600" dirty="0">
                <a:latin typeface="Helvetica" pitchFamily="34" charset="0"/>
                <a:cs typeface="Helvetica" pitchFamily="34" charset="0"/>
              </a:rPr>
              <a:t>9:00 PM through End of Service</a:t>
            </a:r>
          </a:p>
          <a:p>
            <a:pPr lvl="1" indent="0">
              <a:lnSpc>
                <a:spcPct val="100000"/>
              </a:lnSpc>
              <a:spcBef>
                <a:spcPts val="800"/>
              </a:spcBef>
              <a:buNone/>
            </a:pPr>
            <a:r>
              <a:rPr lang="en-US" sz="1600" b="1" dirty="0">
                <a:latin typeface="Helvetica" pitchFamily="34" charset="0"/>
                <a:cs typeface="Helvetica" pitchFamily="34" charset="0"/>
              </a:rPr>
              <a:t>Operating Dates:</a:t>
            </a:r>
          </a:p>
          <a:p>
            <a:pPr marL="514350" lvl="1" indent="-285750">
              <a:lnSpc>
                <a:spcPct val="100000"/>
              </a:lnSpc>
              <a:spcBef>
                <a:spcPts val="800"/>
              </a:spcBef>
            </a:pPr>
            <a:r>
              <a:rPr lang="en-US" sz="1600" dirty="0">
                <a:latin typeface="Helvetica" pitchFamily="34" charset="0"/>
                <a:cs typeface="Helvetica" pitchFamily="34" charset="0"/>
              </a:rPr>
              <a:t>Starting June 24</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and lasting through the remainder of the summer</a:t>
            </a:r>
          </a:p>
          <a:p>
            <a:pPr marL="514350" lvl="1" indent="-285750">
              <a:lnSpc>
                <a:spcPct val="100000"/>
              </a:lnSpc>
              <a:spcBef>
                <a:spcPts val="800"/>
              </a:spcBef>
            </a:pPr>
            <a:r>
              <a:rPr lang="en-US" sz="1600" dirty="0">
                <a:latin typeface="Helvetica" pitchFamily="34" charset="0"/>
                <a:cs typeface="Helvetica" pitchFamily="34" charset="0"/>
              </a:rPr>
              <a:t>Additional dates thereafter</a:t>
            </a:r>
          </a:p>
          <a:p>
            <a:pPr marL="514350" lvl="1" indent="-285750">
              <a:lnSpc>
                <a:spcPct val="100000"/>
              </a:lnSpc>
              <a:spcBef>
                <a:spcPts val="800"/>
              </a:spcBef>
            </a:pPr>
            <a:endParaRPr lang="en-US" sz="1600" dirty="0">
              <a:latin typeface="Helvetica" pitchFamily="34" charset="0"/>
              <a:cs typeface="Helvetica" pitchFamily="34" charset="0"/>
            </a:endParaRPr>
          </a:p>
          <a:p>
            <a:pPr lvl="1" indent="0">
              <a:lnSpc>
                <a:spcPct val="100000"/>
              </a:lnSpc>
              <a:spcBef>
                <a:spcPts val="800"/>
              </a:spcBef>
              <a:buNone/>
            </a:pPr>
            <a:endParaRPr lang="en-US" sz="1600" dirty="0">
              <a:latin typeface="Helvetica" pitchFamily="34" charset="0"/>
              <a:cs typeface="Helvetica" pitchFamily="34" charset="0"/>
            </a:endParaRPr>
          </a:p>
          <a:p>
            <a:pPr marL="571500" lvl="1" indent="-342900">
              <a:lnSpc>
                <a:spcPct val="100000"/>
              </a:lnSpc>
              <a:spcBef>
                <a:spcPts val="800"/>
              </a:spcBef>
            </a:pPr>
            <a:endParaRPr lang="en-US" sz="1600" b="1" dirty="0">
              <a:latin typeface="Helvetica" pitchFamily="34" charset="0"/>
              <a:cs typeface="Helvetica" pitchFamily="34" charset="0"/>
            </a:endParaRPr>
          </a:p>
          <a:p>
            <a:pPr marL="571500" lvl="1" indent="-342900">
              <a:lnSpc>
                <a:spcPct val="100000"/>
              </a:lnSpc>
              <a:spcBef>
                <a:spcPts val="800"/>
              </a:spcBef>
            </a:pPr>
            <a:endParaRPr lang="en-US" sz="1600" b="1" dirty="0">
              <a:latin typeface="Helvetica" pitchFamily="34" charset="0"/>
              <a:cs typeface="Helvetica" pitchFamily="34" charset="0"/>
            </a:endParaRPr>
          </a:p>
        </p:txBody>
      </p:sp>
      <p:sp>
        <p:nvSpPr>
          <p:cNvPr id="8" name="Content Placeholder 3"/>
          <p:cNvSpPr txBox="1">
            <a:spLocks/>
          </p:cNvSpPr>
          <p:nvPr/>
        </p:nvSpPr>
        <p:spPr>
          <a:xfrm>
            <a:off x="5532977" y="2440249"/>
            <a:ext cx="3341189" cy="3162158"/>
          </a:xfrm>
          <a:prstGeom prst="rect">
            <a:avLst/>
          </a:prstGeom>
        </p:spPr>
        <p:txBody>
          <a:bodyPr vert="horz" lIns="91440" tIns="45720" rIns="91440" bIns="45720" rtlCol="0">
            <a:noAutofit/>
          </a:bodyPr>
          <a:lstStyle>
            <a:lvl1pPr marL="0" indent="0" algn="l" defTabSz="914400" rtl="0" eaLnBrk="1" latinLnBrk="0" hangingPunct="1">
              <a:lnSpc>
                <a:spcPts val="3500"/>
              </a:lnSpc>
              <a:spcBef>
                <a:spcPts val="1200"/>
              </a:spcBef>
              <a:buFontTx/>
              <a:buNone/>
              <a:defRPr sz="2800" b="0" kern="1200">
                <a:solidFill>
                  <a:schemeClr val="tx1"/>
                </a:solidFill>
                <a:latin typeface="Helvetica" charset="0"/>
                <a:ea typeface="Helvetica" charset="0"/>
                <a:cs typeface="Helvetica" charset="0"/>
              </a:defRPr>
            </a:lvl1pPr>
            <a:lvl2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4572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9144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800"/>
              </a:spcBef>
            </a:pPr>
            <a:r>
              <a:rPr lang="en-US" sz="2000" b="1" dirty="0">
                <a:latin typeface="Helvetica" pitchFamily="34" charset="0"/>
                <a:cs typeface="Helvetica" pitchFamily="34" charset="0"/>
              </a:rPr>
              <a:t>Weekend Shuttles</a:t>
            </a:r>
          </a:p>
          <a:p>
            <a:pPr marL="571500" lvl="1" indent="-342900">
              <a:lnSpc>
                <a:spcPct val="100000"/>
              </a:lnSpc>
              <a:spcBef>
                <a:spcPts val="800"/>
              </a:spcBef>
            </a:pPr>
            <a:r>
              <a:rPr lang="en-US" sz="1600" b="1" dirty="0">
                <a:latin typeface="Helvetica" pitchFamily="34" charset="0"/>
                <a:cs typeface="Helvetica" pitchFamily="34" charset="0"/>
              </a:rPr>
              <a:t>Red Line: </a:t>
            </a:r>
            <a:r>
              <a:rPr lang="en-US" sz="1600" dirty="0">
                <a:latin typeface="Helvetica" pitchFamily="34" charset="0"/>
                <a:cs typeface="Helvetica" pitchFamily="34" charset="0"/>
              </a:rPr>
              <a:t>North Quincy to Braintree</a:t>
            </a:r>
          </a:p>
          <a:p>
            <a:pPr marL="571500" lvl="1" indent="-342900">
              <a:lnSpc>
                <a:spcPct val="100000"/>
              </a:lnSpc>
              <a:spcBef>
                <a:spcPts val="800"/>
              </a:spcBef>
            </a:pPr>
            <a:r>
              <a:rPr lang="en-US" sz="1600" b="1" dirty="0">
                <a:latin typeface="Helvetica" pitchFamily="34" charset="0"/>
                <a:cs typeface="Helvetica" pitchFamily="34" charset="0"/>
              </a:rPr>
              <a:t>Commuter Rail:</a:t>
            </a:r>
            <a:r>
              <a:rPr lang="en-US" sz="1600" dirty="0">
                <a:latin typeface="Helvetica" pitchFamily="34" charset="0"/>
                <a:cs typeface="Helvetica" pitchFamily="34" charset="0"/>
              </a:rPr>
              <a:t> Braintree to South Station</a:t>
            </a:r>
            <a:endParaRPr lang="en-US" sz="1600" b="1" dirty="0">
              <a:latin typeface="Helvetica" pitchFamily="34" charset="0"/>
              <a:cs typeface="Helvetica" pitchFamily="34" charset="0"/>
            </a:endParaRPr>
          </a:p>
          <a:p>
            <a:pPr lvl="1" indent="0">
              <a:lnSpc>
                <a:spcPct val="100000"/>
              </a:lnSpc>
              <a:spcBef>
                <a:spcPts val="800"/>
              </a:spcBef>
              <a:buNone/>
            </a:pPr>
            <a:r>
              <a:rPr lang="en-US" sz="1600" b="1" dirty="0">
                <a:latin typeface="Helvetica" pitchFamily="34" charset="0"/>
                <a:cs typeface="Helvetica" pitchFamily="34" charset="0"/>
              </a:rPr>
              <a:t>Operating Weekends of:</a:t>
            </a:r>
            <a:endParaRPr lang="en-US" sz="1600" dirty="0">
              <a:latin typeface="Helvetica" pitchFamily="34" charset="0"/>
              <a:cs typeface="Helvetica" pitchFamily="34" charset="0"/>
            </a:endParaRPr>
          </a:p>
          <a:p>
            <a:pPr marL="571500" lvl="1" indent="-342900">
              <a:lnSpc>
                <a:spcPct val="100000"/>
              </a:lnSpc>
              <a:spcBef>
                <a:spcPts val="0"/>
              </a:spcBef>
            </a:pPr>
            <a:r>
              <a:rPr lang="en-US" sz="1600" dirty="0">
                <a:latin typeface="Helvetica" pitchFamily="34" charset="0"/>
                <a:cs typeface="Helvetica" pitchFamily="34" charset="0"/>
              </a:rPr>
              <a:t>September 7</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2018</a:t>
            </a:r>
          </a:p>
          <a:p>
            <a:pPr marL="571500" lvl="1" indent="-342900">
              <a:lnSpc>
                <a:spcPct val="100000"/>
              </a:lnSpc>
              <a:spcBef>
                <a:spcPts val="0"/>
              </a:spcBef>
            </a:pPr>
            <a:r>
              <a:rPr lang="en-US" sz="1600" dirty="0">
                <a:latin typeface="Helvetica" pitchFamily="34" charset="0"/>
                <a:cs typeface="Helvetica" pitchFamily="34" charset="0"/>
              </a:rPr>
              <a:t>September 14</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2018</a:t>
            </a:r>
          </a:p>
          <a:p>
            <a:pPr marL="571500" lvl="1" indent="-342900">
              <a:lnSpc>
                <a:spcPct val="100000"/>
              </a:lnSpc>
              <a:spcBef>
                <a:spcPts val="0"/>
              </a:spcBef>
            </a:pPr>
            <a:r>
              <a:rPr lang="en-US" sz="1600" dirty="0">
                <a:latin typeface="Helvetica" pitchFamily="34" charset="0"/>
                <a:cs typeface="Helvetica" pitchFamily="34" charset="0"/>
              </a:rPr>
              <a:t>September 21</a:t>
            </a:r>
            <a:r>
              <a:rPr lang="en-US" sz="1600" baseline="30000" dirty="0">
                <a:latin typeface="Helvetica" pitchFamily="34" charset="0"/>
                <a:cs typeface="Helvetica" pitchFamily="34" charset="0"/>
              </a:rPr>
              <a:t>st</a:t>
            </a:r>
            <a:r>
              <a:rPr lang="en-US" sz="1600" dirty="0">
                <a:latin typeface="Helvetica" pitchFamily="34" charset="0"/>
                <a:cs typeface="Helvetica" pitchFamily="34" charset="0"/>
              </a:rPr>
              <a:t>, 2018 </a:t>
            </a:r>
          </a:p>
          <a:p>
            <a:pPr marL="571500" lvl="1" indent="-342900">
              <a:lnSpc>
                <a:spcPct val="100000"/>
              </a:lnSpc>
              <a:spcBef>
                <a:spcPts val="0"/>
              </a:spcBef>
            </a:pPr>
            <a:r>
              <a:rPr lang="en-US" sz="1600" dirty="0">
                <a:latin typeface="Helvetica" pitchFamily="34" charset="0"/>
                <a:cs typeface="Helvetica" pitchFamily="34" charset="0"/>
              </a:rPr>
              <a:t>September 28</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2018</a:t>
            </a:r>
          </a:p>
          <a:p>
            <a:pPr marL="571500" lvl="1" indent="-342900">
              <a:lnSpc>
                <a:spcPct val="100000"/>
              </a:lnSpc>
              <a:spcBef>
                <a:spcPts val="0"/>
              </a:spcBef>
            </a:pPr>
            <a:r>
              <a:rPr lang="en-US" sz="1600" dirty="0">
                <a:latin typeface="Helvetica" pitchFamily="34" charset="0"/>
                <a:cs typeface="Helvetica" pitchFamily="34" charset="0"/>
              </a:rPr>
              <a:t>October 5</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2018   </a:t>
            </a:r>
          </a:p>
          <a:p>
            <a:pPr marL="571500" lvl="1" indent="-342900">
              <a:lnSpc>
                <a:spcPct val="100000"/>
              </a:lnSpc>
              <a:spcBef>
                <a:spcPts val="0"/>
              </a:spcBef>
            </a:pPr>
            <a:r>
              <a:rPr lang="en-US" sz="1600" dirty="0">
                <a:latin typeface="Helvetica" pitchFamily="34" charset="0"/>
                <a:cs typeface="Helvetica" pitchFamily="34" charset="0"/>
              </a:rPr>
              <a:t>October 12</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2018</a:t>
            </a:r>
          </a:p>
          <a:p>
            <a:pPr marL="571500" lvl="1" indent="-342900">
              <a:lnSpc>
                <a:spcPct val="100000"/>
              </a:lnSpc>
              <a:spcBef>
                <a:spcPts val="0"/>
              </a:spcBef>
            </a:pPr>
            <a:r>
              <a:rPr lang="en-US" sz="1600" dirty="0">
                <a:latin typeface="Helvetica" pitchFamily="34" charset="0"/>
                <a:cs typeface="Helvetica" pitchFamily="34" charset="0"/>
              </a:rPr>
              <a:t>October 19</a:t>
            </a:r>
            <a:r>
              <a:rPr lang="en-US" sz="1600" baseline="30000" dirty="0">
                <a:latin typeface="Helvetica" pitchFamily="34" charset="0"/>
                <a:cs typeface="Helvetica" pitchFamily="34" charset="0"/>
              </a:rPr>
              <a:t>th</a:t>
            </a:r>
            <a:r>
              <a:rPr lang="en-US" sz="1600" dirty="0">
                <a:latin typeface="Helvetica" pitchFamily="34" charset="0"/>
                <a:cs typeface="Helvetica" pitchFamily="34" charset="0"/>
              </a:rPr>
              <a:t>, 2018</a:t>
            </a:r>
          </a:p>
          <a:p>
            <a:pPr marL="571500" lvl="1" indent="-342900">
              <a:lnSpc>
                <a:spcPct val="100000"/>
              </a:lnSpc>
              <a:spcBef>
                <a:spcPts val="0"/>
              </a:spcBef>
            </a:pPr>
            <a:r>
              <a:rPr lang="en-US" sz="1600" dirty="0">
                <a:latin typeface="Helvetica" pitchFamily="34" charset="0"/>
                <a:cs typeface="Helvetica" pitchFamily="34" charset="0"/>
              </a:rPr>
              <a:t>Additional Dates Thereafter</a:t>
            </a:r>
          </a:p>
          <a:p>
            <a:pPr marL="571500" lvl="1" indent="-342900">
              <a:lnSpc>
                <a:spcPct val="100000"/>
              </a:lnSpc>
              <a:spcBef>
                <a:spcPts val="800"/>
              </a:spcBef>
            </a:pPr>
            <a:endParaRPr lang="en-US" sz="1600" dirty="0">
              <a:latin typeface="Helvetica" pitchFamily="34" charset="0"/>
              <a:cs typeface="Helvetica" pitchFamily="34" charset="0"/>
            </a:endParaRPr>
          </a:p>
          <a:p>
            <a:pPr marL="571500" lvl="1" indent="-342900">
              <a:lnSpc>
                <a:spcPct val="100000"/>
              </a:lnSpc>
              <a:spcBef>
                <a:spcPts val="800"/>
              </a:spcBef>
            </a:pPr>
            <a:endParaRPr lang="en-US" sz="1600" dirty="0">
              <a:latin typeface="Helvetica" pitchFamily="34" charset="0"/>
              <a:cs typeface="Helvetica" pitchFamily="34" charset="0"/>
            </a:endParaRPr>
          </a:p>
          <a:p>
            <a:pPr marL="571500" lvl="1" indent="-342900">
              <a:lnSpc>
                <a:spcPct val="100000"/>
              </a:lnSpc>
              <a:spcBef>
                <a:spcPts val="800"/>
              </a:spcBef>
            </a:pPr>
            <a:endParaRPr lang="en-US" sz="1600" b="1" dirty="0">
              <a:latin typeface="Helvetica" pitchFamily="34" charset="0"/>
              <a:cs typeface="Helvetica" pitchFamily="34" charset="0"/>
            </a:endParaRPr>
          </a:p>
        </p:txBody>
      </p:sp>
      <p:sp>
        <p:nvSpPr>
          <p:cNvPr id="3" name="Rectangle 2"/>
          <p:cNvSpPr/>
          <p:nvPr/>
        </p:nvSpPr>
        <p:spPr>
          <a:xfrm>
            <a:off x="6191856" y="6680923"/>
            <a:ext cx="3201268" cy="261610"/>
          </a:xfrm>
          <a:prstGeom prst="rect">
            <a:avLst/>
          </a:prstGeom>
        </p:spPr>
        <p:txBody>
          <a:bodyPr wrap="square">
            <a:spAutoFit/>
          </a:bodyPr>
          <a:lstStyle/>
          <a:p>
            <a:r>
              <a:rPr lang="en-US" sz="1100" dirty="0">
                <a:latin typeface="Helvetica" pitchFamily="34" charset="0"/>
              </a:rPr>
              <a:t>Please note: Schedules are subject change.</a:t>
            </a:r>
            <a:endParaRPr lang="en-US" sz="1100" dirty="0"/>
          </a:p>
        </p:txBody>
      </p:sp>
      <p:pic>
        <p:nvPicPr>
          <p:cNvPr id="10" name="Picture 9" descr="Image is an example of notice posted at stations for weeknight shuttles.">
            <a:extLst>
              <a:ext uri="{FF2B5EF4-FFF2-40B4-BE49-F238E27FC236}">
                <a16:creationId xmlns:a16="http://schemas.microsoft.com/office/drawing/2014/main" id="{383131C9-465B-410C-B2BC-A4A8ADFC7456}"/>
              </a:ext>
            </a:extLst>
          </p:cNvPr>
          <p:cNvPicPr>
            <a:picLocks noChangeAspect="1"/>
          </p:cNvPicPr>
          <p:nvPr/>
        </p:nvPicPr>
        <p:blipFill>
          <a:blip r:embed="rId3"/>
          <a:stretch>
            <a:fillRect/>
          </a:stretch>
        </p:blipFill>
        <p:spPr>
          <a:xfrm>
            <a:off x="3414416" y="3011847"/>
            <a:ext cx="1989300" cy="2772375"/>
          </a:xfrm>
          <a:prstGeom prst="rect">
            <a:avLst/>
          </a:prstGeom>
        </p:spPr>
      </p:pic>
    </p:spTree>
    <p:extLst>
      <p:ext uri="{BB962C8B-B14F-4D97-AF65-F5344CB8AC3E}">
        <p14:creationId xmlns:p14="http://schemas.microsoft.com/office/powerpoint/2010/main" val="253075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OHdSMGn80SAkSMQY+vPsTFBOXVu41tbu8+6L0VwS+f0YXQsvhOkAyC9Q3nWduexXP1SnER2NIGshevehlmtKd+FtrOgnYeeOJm2Vh5Ae+y+xKhASf/IvnVfgtmbX2MyuTiuvk7voq6Rh2cOkR96QxxeK5kgawCNtUErPBqWVpcRxY69QRqLYD0d/R3mcrF5ZRvjT9yV41bhvRjGKBaSy/m+yRT4frjCaxVaNKsjR/f1Ci1c8I//o14A6hkV/Ahy9HetNYWo059XhLhcsACwOVpCafS/IFD0uR0vAWLFyIUM6aAEu7CFhzTxULFIFHBcUkvz/C3WJ3lqHf5xkf5MvIrgCRY/QZC59BgzxwSxpecveb4Z7fyu70GTl803C8LKOyGneG8SAGpfUeG8WTp+d5apno3MIPTLE7KMQ9EsFFjSSMgMzKZME3yGQWBjFFq+K5RQO6jgOfolyWl07nDmyPLnzZXkljID715DP1QkKVGGBxtAPcMvXCINYfbJaxiZEuEmvozCcM+D78yCW1oGrDvzcCoi/iKNKwlNfiJrGiP2Wkv8vRA20li1rE20I55J6N+kzaqG/T4Tqbg7pBP1qvbkKy6QcLMq7p+Im/jISfubdkIrbLvoCnBp2UU8d18ME9B36SAu/nBq7uLY/5WAtn5fOEP5e1NXucBNp3eII85w+hQX2UDUVEhzDGT8Dykg1WTRgGSonSfZFQ1s3tfjsnmTz67295UGft4nhjFAAH+NCJj4gy+/o6Y1OuT07EDztA5Aa/KAfIeGjR0rj2KaXGj1gV/5e8bB5XkstaeOfZFMIZkWetP+FEoKHtHAfcRBO3Zze+canBqeIerfztf4hWZrWGaq0dnUJdSjcF+uuo9A5kHwK5FbbbIFEEYDTFaSxO89KA5YMKvwayObowmaY/RpVT7B/iiDfq2AUIrTlClahO01GFYawQj6vFBpSCYh+7CxHoa3pcm8UsH9hpdRx/A8RvFfWka6qQdWUjB/xIqy0wZFHzGLyeo5MKXRkblAUB9vFYt8xJ9BGEuAfgXHA7yvyWWamuFPhFCfctvBK6SnZSNh8ZOzzq6EDJco9UMX8Nyh3/b7CpYv43d/61qk0bm8DyV0nwxiGoe1m8DqKJneHRshFE7a26MWfy59pNOOGpjmxmTy4J0aJXWB4JlDfyEsQHvlAVArG9Rma9aSumVdSO97cL49ZBIlg7qQwcvhS0A4xDnAZapCfUJl+rRfxvvgSsI89Vbzo+Jv9A6R03uyG5VF0esZKY/FsXryYJwDGSQOVzkfhA0x6vOcysI8Z92jJwcdL2SUiGXPJPX0KDxCPU5kWTcszGXuycqMA/MA6Ao1n7/xR4r1m1K/5EbmPcr69mWePM944zsqps0T8WJcDT3SXnZZdZ3c6sZSv/9aQOP8HSN70+6Ubmt2FW8tmMlUw3URz67VKGgDOHFn9jgUh3bjVzDPua5wgfmv1/wAxrEG04V8F8MekjpA6GrXem3lkIfNSPzDzv2h6/OhhYYxLkXasxYMtuR2ARs8TOGXoRS1fs1dsXx1TsFdcx+RMwA8RhIGl56hpfhSQBERaK64Yapg7qOS/I9KL8WgVOsCSJ9Ty8PzeJfhG3EnI1HruQqHdXTJRPaaW7d3n0DtMuDh0ksG3gydSN+Fhc6JDFfd/Quoet/UEPtmqK1UhTG9HGSZPMAX3TIkivL+uUoh0fLor+dr+RBkN3tufL9O/uVklR75NaubomtyyZuKufQATwCmFdXpRKpvBFtpiXkkpAkgEK6d49aXDOQCWyzn+Tm87bT/lRPke29bvs3ez8LdR7vRxtzusDypJGdLO+HyEOHQ8AuPXFEPB+gTQUE4+OB9ZtbSu1jch5eY4M9ujzpBjLbtjficSQt4eTO1S0P/NExBEU9XcQRJ9xeceVnlXQri6fs/OKIuDA2rnjKnj3YYcOCpCB558CDG2iR2b3FPnBUVZ81hcVPnqTX8ALlNkpYisoSojqqtflBNErOVSgfFzNqbP2QJpjrDBBPX83szdMi0bznSSN0epFnfsZuE+avdj1985C3WoCK/ZqoYow8uYtLlByo6Xnj4EsJ0vNfo3lH0byniQzVU1xzMEDg2t+dps2zXCKOn5m4fOAVLW8SdnoByz6/nkqLPi6YRr3hSaHaCyTky5714LaMg8X8CL5QwTFYhRSJ7g5xpFwSErQ5C8rOv1mKUedUBunBYaTFwLVhkjPzPnOH3jvTe3BnrzJulW7sbtA5lfyVAQi0k2FcwAa1LJFivit+DYukqhLxKViitRbB/dGzlIbiz/rMtB5KPuICao3wPu4eq9BLNVzdZe1LqNvx6qYYXwF+MTZ7fB5qWG6u2ypCfstFovyCvPTzDd80q51QktaV2pjBDaAIpmDVohfoTo7j4oc4rSM8CpN1tV3GM/SQTFHoomzFaMc4susYmnsGlr5ezmfolvx4ckGpGPjSYBBKSmF12nMYtYTvaVdPrzO9MldfSH9PYYQZDU+fByb6ZlPNA/5DSaL8Lq0aLNA9YBOgaK42aWg4wFNz4AAH41JmiUWpvNeU9olphMhsNy4CulzETERD/Hs8R0SMp+T8+lRYWxA3Z3z3boj42Dxr/93KZWbXERd64/NTgbCKqBpKoTPDNFBkSDzYwa7wW9YHZSH1PlHAxzCBMKw4gED47CL9hC26OwUJG+IdMQ129qSJ71OkWxtbQf2cuwH/WplYXPvII9f/UXecT9JYQO26dzNbyr8vfjmGalrVPoZwBWiokCDdA3mKdb0WzLYTLzTGKMdCsB9EyE4kUf6z4wD5rYGle55yTNtJuKDdLJTqwi3aSImP/wcO+DM1VemTye/fp3PeDwnEDHsgfYJd7QFIFEBXIZRYj9T2vecLB1H1+1PZzDCuAXlRjag5o7aOxEoJxjydiqsBS0hASbpyItjro+xO5M5kXwxsHr+esJt1faapET9bEin9ZB5nutGCYQUPldafKbD1a+kr0OUYJ5vFRksyGqxsOnDmRS4DPIkN6cD41sceEsc//sj/L5EPw8YDjcm5qbIJieANSrxe7XIcMTT0ZnDNi5HfbgygiztA/7lWMmFVO8FzinbZkW/VeysXcHKJYcYm9MG6RbnCds/QQZHvPKLRpSOH1SqbwYghyES4CYQQ54temXhmCfgLCaiNomkuToWL7VPt2nJbwCkLAGAViKkTrZQwHFR1uqaWfxzCtpurLw5RwdHHUKmdLLKLEvNGSFI097U4D1Hp1IruR7BxPV/arm0/hMoQ3HPksmr5+jQ3oGcgyCUI9/VIDV5rXIkEfc5HXkiB3FNxi8M3V99uaf9CbswhhvW6n7vVL0peNenohyZRVUtIy08oCe8qAWIUoqnrO1B/tN8Tb9dABfRxmQ1KKUSiaTDox6Ej40/2plhDhiaosRXhoOwAah9bPMm13EjVxrVkN1mP6s48JbY8ZykWKxpdB32dEr6Wm6JmIAp111LQwHwZ1vKn3HGdEA5kDGPHn3rAz0TVvoN3QytGMn1r7+aR7hxtOjyeeWk4KTIuJmWNYvc6V9/MfXgv6QxIVLDIJw63VKmhxdgXu9Gr0HcU/FuwTXO5VLwsC/UtTan81Q8GQ/wX1YqovGytUK3IrpTDOsAv7hByNdsgLEWn/+mbVIIO3fTWEC0+X5Ht85NR34DIMHztHSbWxGxTu0zcD0+EoDcpA3rs2ITo4bMvx0hpHd9uspnDfT4VCsyqO+8dlr0vyos4kOnkiXJnsqjIlWgTAV8QDthZHJdvNDyZFNpScsy8xWnUtjBOdwuXeizzf6ZJpQjPdd7O7rUUsR0T61KhLKc0EewM/KZ9X4LP7Bf3H+hWwycChseOn9Ewm5X6be/iCclNgueBNRWANmQX+oUbChfV5sD4gdDfAaPyQxxAcX83M+4oWaxFJXCJlzvRBefQ0M258KagLy3+CvR5X7q4Zj943gH28D2kmkmwnAxnTon/z+ij8isWF4ynSnlC1OlJCp/qdMVeFqKGD2Lxq3d2wvFirL20+U9okfm4qddTLPAvw3HYUejJfSLjDqewV7WMljJSFiwT6+s+wsZYlSe7BIuqE+vHFKNJEPX5LpI7XqR7mV0SIw4BO4E2Zp0EwerMvmFk83oElxg6IQpV2S9FXHFkPHOmXolHD6UsY8mj4xbS7jaOv8b/u9ElS/LCmaq6FUUr/ejE4GdYD6GJKrNUvFgvIzly2kbk1U1WTANfKN2xV0BLVRNRi+OZKBjSiM0XvFVueF9kc3F2F5eAtVGkazNGZHOrnj60U/rgxgBZJpGvvpiUjUNKZpopbzj7oekfr8h3kGXSGEYXuaAoWlAyd9NwXas5f4HXMN9b+Vs/vEvylzBpqQznkXnlWh7RVPP/kYdMNomWqebKYrRFycB0PCtxVcRQ3D3e44PaLku+Mu7uscVBxy9Aaz+8nhA5KcSctKnu3P2NP/Hz2DGwPkupiX//ChOv1hfkh1OCiZXSSN7CJRpXuv1TeHMZkG7TUCKvARuZto9DQKimtDDvRwJiYLxTglQvqPUz2oyBZ8UVYEcDz4BLOiHrHLP1TegxbF8y1twgJvVlZE3erxkXDb8vibdp4ghQv0bLjIEh1aFqV6KlWngnU1chghOChp/RD0zSYynzP3vhFDso007k525nFfr+h1wP90s/theWsk8KBxOLS7BI2ncWiGJxWISlxbP/e2jnktvzsVzQ4HywemxTPoBLbRiujpCDYj5mHODxNIsGcwCwrOWc6egj4Fhm6cvHjmPq+C55+RPbJM0pzx1iIyRHsEunfgcJHQ+Pg3IgrlQUb+Ij2nkJAeXTjTkyQa6T8QF9rqzfNTrxdOLMktv61bAonkiLFL5PM77gX01rPWZW2fOxD82JJnKdoMhegKDgtqjNWiVIA5dEkKwrkaRpGCcHhORcE31KgcbWu6MZui0zm/K1cd1v5aLF37x1PVCVLNiGtHwrfByNSAUDLll9UgDpQ+UCYZvDB89hvh0Fz+I5eWJlcojwB/wouuoT1zMH9HY+upwdSwMhKuKBnRVwHLNv6seDdj3lwNlxV+E3+M5uBOELnlgC+7w3bpgXKXt1BvsZY4NhhWzpchRWfhFN/qR6zDPmNOYjmeiEe/oP/oQYDNH+pvLtc11FYdAwBLgoswxMnPMvu4Dhm5SCm380R0klidOCEo5Zr/gHmLzwqIrD+jioK0/A267fddYThlj+mkoq2pGgW2Ws3UClhgg3jxcx6OT1wMO7RSFsinSzH0+BpqRadC1xqd4WgGX29eqD5ZvMgRvsp32Z3eP1R1uU4tTerDHg1aWsPJts4Zw7WCQpbAE87gnICGGxvmPwpOpBpm4TyPTbHzHKG9FWxnScXsETWX5hlaBNEP78lMlqEdrQQsZ4WXCUJYUbWM9fcRtqeOJQQ+OA5CE+YUwdz2axMaE2CMQnDKA2UHQ75PVH+I94z+lVybRzDS9Dr7NMvn/N2vJ9o5g/QUpT3jf82u04WnHtaQm1vEJc8IbutHQfyJDPPn9rJG+r/l9cRkwcrUcQXMz5fiAFuch3fADsZ+uuvoyVGsI7lvOgQbqrs5JMzGrxyvZDuy/Lt/Zz0C2lCvm1sTt1OcFmb1gB0E2vEh9RS6Fuq0p/MyTtlZHq/44qbrAXwqdAQpqg20B6KpLXnkK9NSnkj4bPJGmXvvvWv4PJICJ6D50TbX0iVgqtFunEH37oHES5NrHGzAFhIkGxjgD+Ubz4jhr4UE+0SPE7BEsVvl0gCOks/Ws3Z2wvI3IFxmYgFW0kwT81FTAOKTz2AmO7+PBMfJN2AN2pujkt5VgLWEWeTDjI6VAOyGN1w1E0Ksr/6Fb++mk6uS64uDFu4Z5v7B57p/8xhE1bA3jsuvUaeb6v26VhT0cXfVkp973muNUU0rvWbvCRaBZMkOWtH/Wv+SHVkJfq2+7JXf4Q92qJJzVU2SK0ZjHUGxsVjXNh80vPGsqlGBH5c9DffuXpnK4k0X+2HM7g4Xjs1e8f+3bl37XFuHHPANwGsxDI9811MjTOkTj+KCOimrb0vF21lGz28EPlGsliPnvOaEjQyjovD+WutsG4xpFPU8AU9EKtALpLfuy+IWIABnu/mGTFU4HjGyi5J8WYovgBNeca0moIX00Sw4RVysTBr1E2IwoRFL5tEAXs1wA6w9kHXKDkeECmoof8Z40TdYnb6PHOl2omjFQz3uVX4Qh/WmOvDT0z5lBqR/WTMDoN5mrx7E10QOUkKXq52j+Z4p4mjRKfET9x7JZgL27PE9BAbMDDcUXk71/MhX6z7BoaNhv2NMG1S0qAzxc9T7CTm1PIr7HUzFjx5diqeDNjpljOomu6QofUcxQR+ZTjs9axGrfNoDzWJtvu1VF5AvD6Hg3gl1jLg+1fnhN5nYOp4bbHi7IIymhmyKCJaJ8vXiUmQzWcE4hAfQPUtirCmDMaXAVyaZBYpCj4FuJyqIBAG703AeJ3U7md4HEWjhSixinVzpzOea5nE/FGbxBpk3WP3iE0PqqUAO3k7t4R8yJ8vYBVLbZpAvVlEDNraCIos5BPZw9inikokQfTJUSof6AvK0mzGrBbLiygF6peBdCeUON+12BdA/+I3adiYaDb62UZ4P6IWkoQNtzdt44kD6nRjZ1AFKDeHrgUdB1t/4TSodbSMa6pdkWw8/89vP8keUMir1jZzDPhz0krMolns2t9112skmcAGMKB8tacF6wViheQR4+soX/3ExU+CuJaad5Qji9Y/lb/+oGbBSXTRt9WqGB2RDP8u+T2Hh5emoLySJQYLYCi+3+NwhllUhEkjfgbXfsIWKQJEaKcyq5TpfgSydkqyfHUPdhFe2RQ9U+sV+/fd4EZgSqkxJImNFwbdWswX5q3MIXrhOdRSS4ZlW7wUMsPYHYcs5hw+vPlhkAx/s+07BVhowR/QZWXFTgwn1KvRIeYo+0+TNnhYx5McszJfK2A65rTG++EL0egutVYu6Rd0dM4CBo478HIFLNV7nZXGlaWToQjQr5wvsAaXRzu3733sc62jnMvbhP/bZlc/IEDNu1VcADdc30cDARpKii1KcGdMhpSKg/LoTe7Jo7bB55/26RuGUZ0c4UO0wx038pEjhrCBoSdbLPQXI6g3kHiTzbwV1dFWwoX6GGJxdNkDEZZe2YvE8qEduySOIwOO8zSPTlKeiqJZvSq26sn8qlR1UHztKE0RAmbecCbVarp/O55NNHw2TRP/ZKFtxxy+hdroHH5SCNJpLSiYiVuKzE+HLS3YDbemev2V8faydVS9BrjVZGwJO55jfaBsdkmbsBn6PkdguhqWYmULmjrHoR4l0626cPy5yMkPs6rS6boDonwzdD0wAvvjajQfTz/kUr85DxuMEqUN/kPVEpXt2P0j4TVc6o7YUDXSfTLTI3HEprUgHfX2HziJfF53R5+MPKbheMFWOwPd6aEcfnKavdbev2I7+7bk4tS7NFxBPq3MlupP1ZMofpe6/bCDMAneS62aPYa96Wr6rB554b+ztZzxSiLrOHQLfpTJLs9yiT6UzGEj/yyTezTXkS0MMKBkSOmesqAYlwnY78FrtOaXexC9xS6ohoZC3K38LUopwFCs6mzvIIlYPZyOOvuyiB0I9YVqrFxRz/4KUtEPWqPm8MkKG78xVT8R1SKgXHzsMS5duHLXYr3ZVDmPD9HxA7n/pwN4sR/viXktu0jQjwEGtQF4sl9ZYKTPkgcHfqZiXrdRIOAJhZeBJncHf8OoFijrczyuLPPhf12TduWTYKKZZS8/nbfH4Guc5jCszx2yyysCMuOL5y44Mub0o2EAcD7+RiS2hMmRL97VOJLXY6Jr28r4kSbva6WulQt93HughyB6Q7jySWERB6M/4JFCoBoMNb8GWd7mtVYoYKwstTosKXPHEMwmvU7NZ/KOQIcUUJKjqfwmD9u1gdUuudHVZ32VY+iEM/v4KdelAKCovtqXbiYp5guiUAwlR5kgAxlSygY6OtRRZzi+gTErXjUqvFhJYtEDDx2GqI8ckzpUQaDgTb/V0MVmZowj1HP4tMOeIOfbAsARLADMbD/j+UwMsIQWtrv5BkysDwkGhNEiX+jKWMt3Pc6QpxIpHKCS9Ep/npAL3mkt+V+x9SFdZfC/x0cIUUB0aRdK9rcl+APi7tv/qMWD3jnxarv046AXAAT5EjtLu58omE9/odoz7szV4/qKUKNzfVJyg3bIggnMW0OzlwFVVhuUxM+yhRwnnImMoh2+WLCK3JmkXHuJUIgAKlMkjIeegG444R+pXkjNMNTJsLAUIGb9jJJcUYlfFVzBlqwDIBRHQnOaJfr6VRYH0Uze4XtTCOX0io43kl+76vHWdSpmlyyuOBk4G+Vj+QWNoqXPmJcY0tOCEkNCA+tD3JCO5FzTDgb61XK3SXTIy3NBEyot/3m4fqRn8mZk5SR+cQAh0O7ERFlXUtPfJxhQPr9mTv3IJP4mRMAKJvhc4gaJwwu2YwmDPPDAx1DSwtFTZpNAPruKt8yTePo81OHd86XIyLyb0MPttIKE5Bm8p1ljcwwKS/EDCnReZ3y0FfxIj5cMRvmnHPemLKS2S+Nw8fNEiB33XKrLeMgdO17znhJfjAM37rtYTK3/XC8iQsiBbgcpzyQFac1MO4Oi1H/FvmmwLZWT+ufZNW8tCeDJQJR/VxSyAHjZbe13PJ1Qi8TmNuACKj7sFJfZDEHJFA/NHUZhJbfTRgb3CJeZtI6MofqEkEhCUHDBk9BDwa4iI0Ygcd/FQT9rOjimuDBV4asugeHkSW0d6SG/4XPptHmuL+jvgQIPZQyurnUxS4fzHdsxyg56ioj931befyzmkchSth7Ftg/oVTJv+G8Xrbn+T6wUO40qBMTsK41ec48sq2SS8XyQl8MM12kwIMiGpa60LVtjCZ/H/t/vLepyueH0s9JaAfa6enene0RYnJ+sgvMsFgSxBdtzmA+Fc/saxmLb9A9aP4la3oRi1ykv/tb8nhtXzYbNkej6JompnGKSsAXjeDHEF/73tVslUwPFRhq4BsYYQimGhgymktyvpZPRGviQbqxcIVbtAOFbkXR+Y9sYKMzyVF8bSg73JdQ8I2JCKOGegUXMg7oNw8mdv3ToO7++BoBejxjVPt1cPp+cP4pcaEDq9VrYhsRj+DtjMrEd3n6unh0+mnu8zAMjkkY3IwREpf05eCdqmHsslJ1MP55G5210ukyBCo66FeLFkMn9HeshqMbAqS462xUxoGBdElcVd3RarxokE6dw+SZrER8U7Osm/ra+W2s5SaGg9Q0zczlq8r5wVMGUXNOrWbUvCe0Jrdmwa8kc5JFVLX2SPFaYq2StnUMCl4G9aDGRojGLAUZi6kQi493dyaF4/nMRtiEXpkUEwOqIFBExc/j6wTU367mGsUiX8iz1HwhGCyAV2V6b2d70rkzSCOimn7wM6ri6hdSiMARdCKMDEl+vEFost0LwiUnV9JhYjuUJsEdSN6xj27RxOYke6ZUP/lIjbqtsDWPGfaGVeCGHWW7ubqBBGu1sl78CQhutBGUasqwx5k0pE7FPqLomhcn5vD2SQFCgYPyecPKysZaimfvXYtOMNLLd6eWm3HIdXLhLyWcNasnKx9Qe0l3DOO6/cQxbUd+AoQErHYlhA+LgJxEKncJwkcQ0xqIiWsNDgLBJjrHt+Onp+enjKxfElmbmcX3TB+P/Mhv6Hge84J8lgOVM07+XpgH7zlNawJcS3re18IZBfgnPi+tu2uhj9JyAAVF6rvCetntaJHjRSP+jEzA7sfOjENvKHp/GXpHLToItOUdBBsCzY7fSCYMk3X8W/l5oCoIyW5pOOTcFwyQzFBKcLTpTNmTvbNSVHzqpYcijCU0XRZDtFq5g+Wbpz2tWVoyZf6+PynpDYdQV9zHzE7eH20cgyXtm/YIB4+yq1Rl4M2lUa/cFjgh7iNgKBh9QBg5DFmj6V1VoaBecQP7veZi+9Myw2Z4ujmHbpowNdKCh014nvPzLJhrfCbUWeggOQCXW31VmZBTIPQCpVb/uCCQPR5agqvxJ3YP+esasQFVt12gqFCZPmPd153ROzOfsoIOXH84Psd29YeDMPBNJ5GyOTWuz0dDIoNswFdgnX/laLIGpeUiaH8231AuotXX0GttyVVQRrsuQBEegZXIOpYFs/aBvbab4RqrjgozCUUlv4voS6K+M8hXYj05nUsdG3gmPiw4sv6VmJeStYrOUJew5nnQv5g0rnC+NO402khV5IPCVUpd4ASpDOWNYmCy46uW6gGo3+qA3u+PoWqdRL3GyvjRLufVIEn18HeniY+wK+Lhn0EjC0HYpOwz6b4+xRJmu5uJGkaA4c+QEkk/9/ZZ4l3CBVNYYAueu+SsvtyddQHt0eukefttxloX6FV+msqQfNvyiiu6HlsaCfNuBr5JBUmncpE6amSL6CQuIr2Epw+KLy2DOUIEHO/du/56R0Pg8mlpqovCloGbAzrvLYhmS/+uVkf2Wi4KzbOfwGg+BFVOLDojyWRmqkxYmmIAcW8qFyCxw6xTKSpQKA81NyNQKp4z7Exvex8rDI9VJfimDbs7uqvnaCQh3S0Flp49B9NU2x1J8qi8n6OfeMGUAd7PqpWcWYR7HefVBZM+9ZwEkimKrmSkCgJh9f9rbbJKKllmQ8xUrj7/ix28Es1dLkyPHa3Y2Sc0ZGeWkIKzRnAARGd43hqkGHKCQ8tHU5TOKmnhC/WysffBnKdJiR+tWVumtV0GRUeEjnl4k0FRBCci6zP/ADo3RbdQ5hfPuJ5qN82wUyvQdJ+5/zHxdyOiBrXO3nqRFsSZYP4reiGozLzQnUbXqIGTj1mYpHFPoa/ykTIh7146gydT5S+yeSr0PDGRXDr4ubBvzUdFHVWJ0Qsw8D6NZvyt9iKlV8XlznULHB15X+H9wap2UZYAh6SD5KysmeVpq2QN6lWDN0a6a/vDX83SZ+hEMxi78XC6g6P+U0vAV3CEMZT4X+e9CzEl3n43QY3bipHvbdgxscYOkBbcIzPZgRCsjviItKtIq4KRsK7gs3eTee0yrOWzzvDufUEB/jSytF6+VWeQwZQTpxZkjpFCO8ublnHNGVc16Hjgev9YFK6TnJf2wFY1Fn/1ARLDd0iLAWM2q202Qlv0lTaY6GYY8sKH8dGdRwOuBpgFzT485l8FDJbjtX5F81fupUjkIFImGTCkAmJjHG1MFHvx+MLOl7ZTzY26S6hazsx5dmXDcuLLQTqLJI1Ysz2acLNhPBP/uskBdSfDmhyXA2xWyIOFPS4i0ocxok+WWjJXvSt+7tlFcqCMY9FhOT9smV54oIRoCmFrFDeV0Sr1m6XJeBWNoU+UGTmwAbjG3ImECL02rOckoCQyYONgKZv/5qAgUWlQGdb+dIkwfra+Ff8j8Y+wynl2JP0rR3mic9npje0NCPdAdXv3Yxd3Zk+POAtyFmLwbp8KfXP+pRq852JCURNcSk3dh0gexPE9JCb4RCWgR+/euqX3tCGhPzX7MrQMq3CdoohBqj64DD3+UvwsxM5bd00zb2dwPWPAMpk0Tfw53JyOZOGVLVqUNpexUmSp+rWoIGrGUFT+GSik4PNKbIV5FVpEPMZ8/nZGkh1Y/51rrW7JwJ4gQKpryb/7M+upOtmnrhAPzJKzV0RypU5c9pKSVhPOBu4GP9PeE4kFm7x87GqLq6P9neuZZzgADzgyunyFwRDHhKVie7kKDU1VTzmCBYo8lC5d6VF/ZCfnnNe9Z2zxFEyrkjHQ4JK+cXig4nU82mQin/2BoPcT7GNbvnDpdWsETg8wrMSaLoy4ySQwCtXMIPaCnItNTc6EXF4dIWGiS3KZFk3wcWgZ0RR2iIdzYk9PZ7wT6D4Xgts52nX7UdjBB7uqjC6yWL4tO+doFAlD4qAwznnxao7CHGc3EYLT29tgEJ29N1WtDWiexEbB4JEWLudhH23wxSXy7wDyj6hlI/tr5Uh1T+GfmWhkuNAxB8PWf9xRNAKY+X906J7a1rJJ+xu0iBG0VTIw7ckmzpiF2R610JoIKccTiIX2UpJPoUEbAGqC36vxMfZaGj6lUMLGLXhvldITPd93033Si87NQ97FlXnEhO+KiPr7dZ8coJzXUccAET9nPLEqzE35X9CoplPhrIF3RMyqijGdA7NX4AsUv27AOs3yj9sTnXXVlNKRN5B55GGWj17JgKfAf1FhWopYfPd0YOPgRm6Fayickh79Sfy5ygFkfwYO9gca0kigL/cdgG3EMsrtU2wChN52cu2LqB7x52caLykM9cyfpweLzPSz637xIR1FZVSDN/0B6kUiXLE2IhzmyAq2kRpnsp5Xu8sTaELAEgnnSEXqs9E9I2KVZZYy2IByipRHJAEjUMX93bxfLsiCmZQgaQt2QAFLC+CeBOSJhbRNimv/1v1sMfUcsssTsRZBfchaXFJhDYjF139Bxf3lp5ZTKgCNgbsR/xqxPTduPQm9KrLSLuJWcVN7iekVDudAnJa9s4eO+vJN1BFY34GJZf+WI/kxm1CAi5A5oH7Bowf6ayw1/CmUSl14X/D2/x4rD3FIKAaSh3U87Jj/LcAvBWhDPZY9f7Kh2c5hWFilTWRd2p7q3Shy0OHrURxRU7+suo1GCnusS2ydMwry7CWoMuEMokaScFwD3yjfUm9OZ/q7ctyEEfE2g82AdG1olHgwbZVo5nh+NxIiksGjFlglmUCFKIpCO2A34UbxWl4iVVkHCUhtZUWKGWsNa8RSpL03jsHYFQD6IlFczUThUxESEeo8/eVwnFHP3zP5cVymIGh7LZMbidL+Tkj1PIYkPUEkpxT1Fc5ggVbR/z4L1D83FLlXZScjk4PDUvV5B0TdTV1mul41PgvNcOnjs9KVkryX8meNMutEcYzK/KLxJC8KRXPXzoszDADk/8MQP39Nbg1H5iqtZA0EH6dS2QtUlHCLSXOJay4HuycLslzYmoAW05CTt6XJ9Jvve4SKXSmdBQWHoFri9hP4BKWkS8l5kzPFVFx67n3X7ThA0cVLvu1KxuOC01aqDOMTF9ZJFdULd1rn28iwWLpgOgRSR632kMiieiYg//LvkI3iCyLJKGcXH4W8jmMyW2z4FQgW/xKmLLneNRKkdE6hSk3hx1dIOPRJ6LewjL9QhhQo4+khacf8LzxQCyJG70camiJWjEt821OFgt9bO5KKzyL7dFjQ8wLhepM8G3VZ3KF+Byg0TC1+l7tFPwn18Rp2fuwS7sQ5+gSyY2IptanlYoaTURPFKpa8PfzjbKxhmuAi4MyBGPUqY09UNQeCt+76aRGexm0/u1Tamq98MzyphbQawYCrecuuCQ9d4Rz9WFDWI2e8SKUbTUDC8CX3TdvA0MxkZGTTJPQ4C52XvZA4ZDsbuOYTeVsOP1yWo4GW35Q0GiMtZlBzVSF/+D+bGHG17S0HEkDZ+tRtEvWV1WfRAw+3HfbtRfAFviTtdCWxBl0BzawXqvKcprc6ttEXcC2PJY24NLT3iZXV7hpGupugS/nd2B5t8U01uYuht2j4RQ6Ec/TPN9nyTlSTzLFmN/Cbl1K3zsNbsdKdwbeStZudG+HdwXILDH5GbXMtKxvHH1XBq+6nQbQaAtAcZNhfgNlpPlTZf983NSHshWSDbvTrre7+qv8iz3uUxCCju+SHRYhrXQDo5+aO7mFz8bRl1kDa11f0gkUKp/LRFX1xlunq/Zi+lklPNgtcVdHNsCwThe76a7LQZ7PpNA0YBAM1bUcyck8upolqqFrohOEDkU/VYWjybT1Aa/c0DFARV6VD48czVUkPT/pFS6G3ZrToawU4oAALldUVQ/4TttqtoRPXIeA7PTH+zeMQybCv6aZ+DVk2buxCNB2I0MgCh3wJYgtUNsTorKoGA+/ojNA5OxcflXEV8h4ft90foXc+2qD9qRAqTLRAOvc1tU3zovzaBpoxVByg19wn8yP8G57UFCgJTDNCD7piszCDCN//uI1QfVILCOTs7kcb2u2S48YS/3s5X7FZGBwPiAT5BYb6ay9VrpDMotzpskdUOI/DlHrzZupORj5N3bmdieDHIj9IuW6FplEeA6s1sxoGIXM5oMc4KFdR8TW+2croig1YjULw6xlc/B4W/kQygC/Ay/mGeK3cuzTNpYwkiv2F9aSjTIjnJRjDvoDQ/ksecMrVLXIN6nAN2mCrmXLKpUPyvCxwbQBQ85wDkv81+5SQXHLRzHhAeayEi39tzbieB4IBlzlTn5MgrjU/FK+0o5L4WT78fbZbspdxa+A+ajSuEixlwRBiBRkOSRLH1mWPMdaOF8DXEYNYIEiMkfcc0KSsyzNg8exAD49DX9wS0naih/6zOqEwxi+imTnXfeQuWk8A+zBd0jG5hwatRXMP0dq4LBsLKGh5ZOYMhQgcjm4XPwts0JwHp/deY9LYnD0zXpsAgmS8zaqTleq/j5YELuhCKFmHQV/5bieD4VfcTj9jIqsKPMHPF9QXzfSM20/d+96y0uQ1PtL5hkJKDnwfInMQzYs/4y9KOb+XNCQZS1+8ja144a7/8SO16M6m/msOeq0F53XL8FG0/2FLSnImYG5Whau/0Ft0q+OhlSsbB8I2w2KNvVZsMyAg6MVh194whjoqsWluTtxRpFvZMe1ov4C+/9WWyqBywAmCd91UiEyJh1W/lCiPSUYxe2Q+alxGXKRI2UPJluKg3zBrOPefEuFjS+4SVr2NgGSORSxVnpeGVHmDTfCb+zK/5vqGn/tg+I8fe9onqJnBvUkeCP7yU4+rze65gRspo9JQqFQNoFuei6ZUcJ0aVF4Tg/gxzYYHxNrBSBQ2d4ihfaTLO2CJsZKGs/CGJnFRPrP72s/Qr+N1wqNMLq58nCckDcxwgRdZp0oXGFYT+RK5y+aQXLlrUsRRnJsJhJ99aXov5xfkPTzY9RTcaXtQ7NZjVlZirlB5fk1GplhcPNVbJBnV9QfnuKSRXgPTb3C8XUPM/7JM/KI7ROnCkifXK6OcZvt0LT8gd1+xHGqIGNpR2JecR0XBvEa52dGnmmw5Vagefoiv0wT/gI7/XbPS6aI9mvdbtPATDPPyeGrWTaRpFynmBX2+hUCNkgnC6Ci5MNtYYUffyIzXL4UCWkTnadn7csJnpo3uurCWLkO5J73sb4hNXgLbJXc0S65ev/yJqROHjyz/ICP+apsKDBM1FyjxBVoDGnpXNZanAtUecfYAQ7hAuaHw1g5feT6TUGt3F4SHdnoB7urWEECFBNlbZZRt+bu+yFy+ZmG7TZpwNDEt6Y/v4YEmiXpFe0MK5V2JkuusHldJAESaYErKT33x8T8/DhnCRMaap2tC5flCqeSN6bh3+FfdkNG2n4MrEh95EaQdye4lX4I8X6Y281sOMcx4zwJrpJj/JrYSZaU3f6q5xmEuQCcOnKmvTlFjW5zYl79L8Kd3/lEfRSReRPUCdo9Y0ooMV+/EmqiehTuODysOu3Fqa0NoLOPmD9F+Fb8O2+eQj+piMh56P2qIlDB69qkz0Rmbm5bWeAKdyXQeJ5p7Nr07MNpxh9GgIDZJ9zyK/FMNCHYIu1GrhCG/JIGPmV+cZX0VrahX3DTrqSkkJ+RuY8AK+4kLRXSf2GDIMI2GTBFqPgYF8HX2oicGsVmemLwcGk0D4JCH77VGg+N8F9J6YpjKajMcDywbrg+tXdRA764XJkFeqXRwb3dhkocM9MI1LHrxsTYAh89wrP8cbpHSqEc/MvM3X8lQK1rqjG+kkCiS63LZr7LHB8GQvnwpqwzgV/7UqDr75pZlxhDwjGxliieDF4yVLAIohgXh+AHiJGXOFq/YqdRIuqwj3FA5cGo5uWop42a8xPhBXToNnp0FuDhUjPAXA+t4BWAFqt6RTGelUOFrIOggKL24/lP/qRU6ktmrjmj9/g187sQ47BYuf5ZOIS4yetXojmxVxftG/nl1hqFOLH7WobcplhWcJY0VOBEGQkWWu8W8Bd3gwix1JsFlICZLKgipSdLtwPPG1BPSimpfqOFtuiimdIYS/eS1+ChtOFrZW01LWbHDgNpHOyVHLWroYcUsFo2AO9MmBj5mj99C3kpb1ubDJq+fMClhu0/qghJONCe/TT0RdpXEvArBAtN2WPw6g0LXdUDFNKrTLV0XSTu088SH/JJCglw2zrGMrskELmw0dG/Kx122rOR8qbrseSM/kYVu5vZqY5w3HK5xllY/DWwM8/enCpogbt97N8WoQ24XjIrxe6dxbUYHPKw9Uek7jGGWVV26yCRtGaVgD6OjZKo+y5SrozKYH/kq0qpXpQrqLtv2cEiSLdRA51ptB/xvTnbeSlhOkZwsSOWgJHyxEOJjGx/9fqIM+2w9fIrOVfGhXezEWJaIDUQkeaVpNxUU8d6Gf3zYTn4mL7+1cB/Cdipx9bL7Hhn/wUtabAVgI1QrpKqQwFkgVzi7tINfbbrPuqj3yW5Zu/LEWqgg2N0qMuj0ZuogEBdkeKLXT6vva22B8fw7qP4czdBplC6wkNDtcXwUejHeUU4Ai/4id2EyfPx93s5Zp2vL6Ol0ObA9xyRaLJ68o9ijNWuAx3syQa3JTsfWItg25fGDGv6LIsgzIJCSs10dsfQsfiXQbTwA7fGOX4h29TMmlrnhfbN/AjINMM36Wt4Tj488vlHtNfTorJZA47g4Lmd+D0S6r6mR3cIhRBKglTZ4HbjxHx1reyufh1gtfajDEU/pOUjcylRxg9R94HU="/>
  <p:tag name="MEKKOXMLTAGS" val="1"/>
</p:tagLst>
</file>

<file path=ppt/tags/tag2.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gMcPCGrbvVDHAA21UQtxjiIUqba8bxYpIy0ufKDgD5XDCDe+RVNlFbJpcVRItRb19Hi89qJjTD9ipKC/dBBdkNW3cqqxFriNY2B7W3+bXVxpcBJ3WxE9+VOtV8Tm585I32tmAWsi3qBeXb5MtO78ZlEar+3ePvZm/eKkNj3/PmkC7+73A7e2tVVjZSW+pEyY6MjjSb/fYuKUlYdpc2J851EWCgPDEiElWg1WnTjQz/WMaup5Ox8HzXdYPaLQY02tr4lIE0usFqpPEw0kAWDWcYjok4eOt9EVw073UTlngHofjai/ToWfbOdqm9oJ+6oBsKJmgHTVcOIle7J4AIEpuHvG496en+iGEM42uyGNLEqbn/rPWm0HFHWjW0Im8qDo6T8JJ9MWVWo4V8z3dk3rdbfoA2HYq2DBgvzZkfLx9gCBRe86WwP4H9AdJdrwdxn6062SwJZOuuDM7FKpom23pQmAMT8fVEQMZ5nfNHKlsxO32tA24iC9KE2fUQHr43WCNmPQ3UrwI9v6UFRZaJjaHxr01WyN84IaIGAZGAhvotQ+cGVocnPcLjdKmDHgpA9rhuVpmOTiCpcCNFBvgcsG6Ib4ANMZsQKVZ47CYExh19qoxwWNSPo1YIIDHI4I/ASIu4EEwTMbXhFzEDEOT/VhWr8+8bc5m1iTZwyQi5V/Q0v809OEI0PpTK6Uuu9K8tNZg70ktmBWitAuifLIZ850dgWGJyZTfWMALVQrZ5+lR8M1rpcrfSIx7r9r0Ys44VTE8UZ5z9yZ09DkafpeluiUVTt4lvCS72fjk/07CCQZbw7KhJer5LbcO2JTm7+8AeLJIWFJwSuGmJhnSbw5gd0lgL3v3PtOf+wqGOqxi0mmw3xjqeVj4h/QoWtn+hs7tvBTKFZShDE0AxDgwvuiebdAdMXcoRUNmiQuj4wt0IidIqb+d+4frMlqBTVajvW0HsPpdnb770vb4xXDVM630EeVrdqW4bYdm2x0q3+b+qP9elSlWXmMac7baQq5esLVccYY2dyOezz8sY1c2eaieGhhZIjuJabUs12zoBg8lSki7lMrP1U3ni1i0Xhltvz0jYyeXyaT0U/eajGr+Om7kiWBVU8FWYalkdu3nR9AF4X52WIX0zBhqu0Hb+EAtTPmJJhaXu+SlQ2Gyydsbjiu7vEgq2pT58ItcjA7npZg0xrxNqH9W9B4vHm1vuNQ7LrUn3Fml59hn7JKZaXQ7f7RhXyN2+VqNdpe5WEnANPQ0FnZWqjkTBx2e99WUypKj5Uj9UAl/4deao8gsRReE+dZZlkStvIBYuKYzsJ/dF6AVekHviq/NWXCuKzEHYGkdNbGKoMhHmMNTBYESwwBj7QrbK93p90Pfg/uCHGzz7neKbB9o0KfF9/ZN3rIGL7JFsXZ7IhuzjXEBgZF7BeaSt3HzA9eiitSEFqA3T2a0w8SS/kilaY6BliDzvwvws8bwOaAZIYAC/uF0b/11p1J8xWKYxZMS11UdRFFVdqLE3JsVTZeTiXY7iQNBdetg+dR3gV76TI89YUcg+v3OVuVRDZ4WDRhgqPnRXNleJPUPMNdJ0/YJG17E1qWwQoIjUNzbZsSAeZ5epgbynL/bhID5s7RbEic+13zifMCGAHklvqgGzAt3+Z5Rus+UutYvG27RJ26tqW2gFF1o+GJ0JWy/T70yod0qfc8+349gm4Q5YBWiL8QregrtyxWsvdPbXqsMX+kE1TBcgcBXp2nGsRVMOvuI8XguseXS1lbzYyjr/Cy6nVg+vmnbIRstXGHiE5O+UaAi6f9RrCOb3waKOHzdRaGzIeVswut9HmOfFruTWNzHx/gOhmY475o3/ZPXrFhu2IJmXJnVMxAzg48QBbr3UcjMjV+hcxSOrRgqyTKNaCZksWkZ+gMoxJAsWRTPdr3vdvk8lZ+UKJ4alRqNRzDEfC1CvE+MznjMe6zbzQXOGUZulSITU+CMk/uYaR4UpzDyuRCpBiQfJIoiYxyDG53JEOwEVYC4GOK3vjXd0TlhLGnED+rRIb2A0d550EwrjD9MF7g+Ip8LuA9x44OsFnugBOFOlm4JUHG7483XgMEiIDPqsVrH3LjdkmzWKKS5LC2IFeorhFWzp2lM00C2Gcn/mXUd3TESSIOXOif2mbcTPgsqB1iBhTcvS/DU5uQ05wHY9vATGXht+yhxpimfdF0wyR8di4Obq/4CMyPa5t3/qdlu+0wmZcw35+6lJLPUGjqBxDbLfLKjwqn6tnzAvUz2aduEHjWGGne9HD/7hsVe2DzuFGxntUjmQ+ZIOIFdpwQ0gzV8P0JLeYGBKQKYLTOydkrR6c1DqvEaAG9gYqTA96BEcb7Yc12vOycY/cUG9ly87j9RaTC+9BeT7Y8Lv3/wQqtPK4aCiRMNxWW5pvukDVnVq7lo86pyCKpaAloY5xZ2DlavY7gVySAhwdKcNA+QxV/ATymoFMTNOyRMiqks9ED/4TqfKSop+9gEmPmqNGRLzRiGtws+dR5G1lyKbH11PtgTm0E4rvC/Tu4olOYsBAqXIktowBXk8MPXn1i4LcUvbMfUF5PT01Cr4zlNegqOzym/BlpQTEKOwajkN6gnxgqitrndz043fs8bYcwv8k4sQQG7NDdVQUNinWybpgei8DRhqnQcwbQuqVStbF21p4gl7eVKGY7/jQAxiWL6HdfC92bzZPAllpec8tKGR0YGrKwPrNbtqSUJh8i8KYed2aZ9ohoByqeqh8yFVxQdRIsPZy2B+XQivJifIB1SVJRtPE4bI4b05rL7s+MG7n44NPHQqFmabUCiHhmbynxQ2F1f0OTCzlmrA5I2fm4xmdaaWpTBu1poumoKCVtwmcdRdf+z76yoqr3/aHancvZjH9ydkoM2Od/cBfej+EiiPBW6V4kLrWERCWY5S49K5Sfm/UR4LFPodSPvAWoFh6I7JrvFC6g91H6lyXHHuoew+4HdbJXv9QPQUJ4dGKW4N0vH+kNoBFmveC6DtT00KoRneP+YzWZH1z9GH6FO9reUDDtQ0ZjW7sy2yC3C5UH9kyclY/wTLRW+8JJ4FEhAWasLMpoKfMYx773NWX5gQrQSExZttWrR/LkdnzCM8KppFTqYrPxuBC0g9MN9rWKlbSkjHXuOeOXsAOAFpF2/R68QhpSh9kkYs1fkOAsDN3ntinQMmLej1uCsuewK4UCVO2Gh4Ei9VUWMJViK7nz8kmqwtBAEhdgLk1lKsoBkFEnCXBDkIl1snY/TUqTCazxj7xuzwDtDvZwRl08/wYHXGM8b+car/jMO0yA7i/qwbp3DnXGhbBR35oSUNtkwK/V3X4+aG9z+kAgf3DKYGItU5RcqHaG2jiG9uAenjk2dm6WdEdcuIlNRchwdcJqf1IquRW6iP1HAystGukA/pkelXQr3ylipRz0KDbIhTqXGakZBYqtHbZytN4ExONTKa8cllptSued5kkZGXTHFZ0Tim6ix0WynuVR9v4/wxivIH8gJXrPBDuhyn4Pbxss0NHhMZv0D/eVcGRgfAY37Pgc+2Zq59V1Bksm6wfhc+2Biq0rh4n0cqS7UQ6onL40HUl9R86UWwhZMK7bH+1Jsj8gEYudP8dyYF0CnWhHp3eG+Pa+Pg0liy5Q0O/E3i6RDkwXpVF9TyCKOQHEB9VYOZujz5kyGSteu26464jmZm8G+5QZTEhKigrI9fjaLGr84+2PKkxqdvStxyWsS/POo4QVO7eZabm9uLre3ooplzT7OJDGs5GAvTYEHxekTBnyPQ8F9k1RLCvfJfyWGQ/wdHtDREyce5XAMgee6KPsEPVm3vFEXzjKF3khIYYab59LWx8OSr51M3Wd3BCOlvStITEyVxsxnW3T86neC83/lSW52o5/c2fcMMy1wG8xTj1Zrxi8UI8ZbQNlHBlT/REEHSevpkFEUf7XoGr3NKT8lFoA6G599Ju2A16rpOixQRFwW0YWIEwIUhDG4WI1NXNKRyYBly052UAHo6BDw7vR4H/mFH0/togVLdIldh3przPWeqAiRgtmg9nXKeTEcm+OB0mwFiiz++NhV1+i0mko6nLouh949xNvg9TNHc0rEBMkaJPGe6CLjdtpqQqjc5bF8ca/9HSv1SCaPk3XIUVhCqT/hTvnCmtuLQT5NLjZDlMJIRf6SHL7nib3QBFsFf4lhYoKG001zjxF2PxV8swEv1NwPyCBbJTnnmV3bDjeL6otCCtOoheaWWtTUbImZxW1t1qocgIj/ztuAG2Nbx+18EL7i+OEWWA104TrAq/yJiozhh0tgUv0XsbCVjfR8e0Ay/gAWhPVvBKCGcGUzS4sOmTGywciQ0dwYGzKiRjdZdCWV3W6iMN55+bXFYWII+JvxsZCreU9/PRSzyvaN8mp9JGY16dW2SciFGnG5wZZlqtQVjXSw1+yyyaa55CY9k0kdtkzCQBruXXXQ2H3CUBveWWiC8ly8qQ23TPwxvo1C1MCgp+jq5ReEJ/A3k2ThlBf3pnduWKkYNRDru8Z63SnMbvaRWtIEYHZ0Wpom2AtMYhJ+bzIjxoP350DO9T1ogZ2vbi6yEtF0b8KR1hDkZH3IepL6S/5O623GgCpJK8fKLpvPPdReoQrIZzW9cP4NfdUYoh/J8Ex2SdwTrVtzWmja0juS6g+y/yuX2dPfedYf0AXNiCSO2bvZzBMaSNKeMW8h3DjEH8NdFP/ldnX9AIz/rtp1f5oYjsiUXfbMo1WgY6RkLzTIeUqzESyyvaclscYmqD2/hZaWJSyirF6+rnYUbvQJ1A5Cb3pCk0M8/N2JA7yG7vxqorFZ032XMvBOG7Ut7IdAcF6PdhA/YC9Ak+laZVrua9CvJWddlM62OKY+pg6/vsKSOyS5rBSgZDLmsRiJjah5tAgG0gj+XyGQ53wFV5Rjjr2z0slW+yySQ628Y9lnzqWNOp5a3fD+CKIPdiS+mZv8R+Z8Iyjmftinl/ecGanHoqQfJlNsQLtjolAVzPPvCFdeKh/BPcr10P/yVq4TAfvDA4m+bK4sT/m/hwVizWEQVvxQvEm/jOhBzPNr8vU5rIYdRklinIHEQwc+tILCaJvgpdmcfpbfSiqCW95ii2VSH9J3WuvqC54hfAG2toTdC6EKIGu3jBVwHORf7VZ4H5dbI4Tn9pt2ILlzVsSaeW/iLZNC8Xz8JPanyP+xQh69BlMt+oRf2tdt8/zVrGdXJMbEQRyVRV1/3pFXRlv8J9ODQdVbe7v0Z95dfac/Iv9qYK0LRQghkS1RvbaDLfzWDFBsJP+OC3/FeczDO1XlJhQCeAwyEZ6kfAxu5QSt9tGe436T7MRuKC3l7wHeOY0qq2Rjue1L3yvbEdFYmi1y2mEnU/SKaczsOGMWI8uIfkxCLrSfD3hK2AvjVHM5tTdIIZlJkLNnshhz5mdzfy+xBrJ+4y1JnqjrmjqBml/k2JXfYYPg9D9kIwRxDSpzq4Avbdx9NMrDqYz8t9Oykv5bP1pQyv5scjXQdFfrvp8T5iSu/LCKoWvtRKLVJtc60na8ZyFcphcmG5Xz0URGfclgM6xV15fMKEMd1bFo4GOABgexspgdI4K+wAOr2qm6MMmBnkXI7Rq5RJkzOqAEyBi6PWE6j8O/UBSiVqmKDjTjxq1VTfNPrqnIFxxNGmNcDadqnfNZ2u7xEQamXsgfUxeormSvfNm14aY9xi6dYePhqShNe10j9RnWNvxA2vSVsJCW5it/pNwpicqa3qqan1hU8c9TNx14OxHqv2WImjfXTNE+w9XRkiiqT6rJZMYJfYfWhQBmcPK6Ls6XSOZS5BLCDn+CdABnD6shYv8+ElEuDSOtX9lJ2jyymUQSh4dVI7C7ZAD1lEGKhiCbRl0ns7HvQBsgGf4YVIdYJDlDxiKgf5pWv9/jRI5qkXuTjRK2tIBPRgiPxAzhi2iTpp4B0RLEyWziP5hkM71jRnRHUR1OXQYFJIfQiom13YK6xmm+l5eqcydSSkS+Vh6qUI7pvDWMHFmkj5LF41qGQwhSKv2ABca3Y1zqf/oelYJoTVmkc6MLjKDn8PsfJcbD2TanHNF0OjN+44L0YD9nVpX13wUcBZ09GWcfq+drbkqA5LeULA1UAp+kYU2r4JpWN3ZpE7PfvWP0FHQn/dAUc+D3M6f13/mowKazFM5emHd5Y3gvAW4LYBeKzhdbwuwFR+kiJiYzoBX7RAijug1qEm3kFnoDViqEI9y/+gU+gVMiuykEXLOLg1JcU5u5USsnj39khc5qxV8hN8BO5mZjPWNJi4wshKYoVgcZoN6RZFcjjmVxu8wqzVzWrhUoGIkQCIvHyCgdYo8QI043Weye6qlLn0UstwhGRfOLPx1cBBTRsEQso4eviBcrKdwYebzZfoEmRcJbZN+Eh9ApFKQk0QKp5v8lDDrVyEFyuGk9SE4YuYpJGktv9L+Jic2YdOBv+BquesDLZMvHGX2QnmZQpgjOk7MvPwv3dTPt5IJGe6xosRhXnmMe20QTsDbeMvMW6/XgBA0xHV6ocfPXi/PvbYrAmELxL0dlkzzHL/EC6mF2+8kPPlRpaQ4bnqwqUlqv4wJKTkjovZngoqHDWiSPcaR2MIx3A2huL8TmvfVQaEozhlA6oTALPDQmLTs5Ajl6c0ad7bPh75QXWuhFlSIUxhdZZwlM4r7+nQDytzu1W1C+cMvIm8gowr5h17oxGTmjFJD5XAy/zE2eO25LMJtFCvAKepthgaD0tnNBh6wN4d3KuTR4mC25AAJJeSu/kqTUJ/H1wSmz/uQ7+Xa2E9wPZVyWcQK2afGD+X5Y9tsoliQXi+Uv20fZlafyvSlMqI6dIdVQhGFS/oSsWP4H580nvjXIvB2SQsOJxf0oPPVzWoBgKDvG2sf1uRn9oyD7U9oTAp1AkaL28shYYGKBPetADaxsJCAAY2o+8VsZ1YFq+yA0CNgKzaa8zDKR0h+jzZAF24KyCRjQSixlwJlAJCaqgD+9JeFrl13+OzrcEz3C4ze7JKv2mCvtvYHx8zcwl1bNSxw2Ky3FvQqlC8lPviL2K5IoquPzfuxwtmcCU9Sq/Y5iojv+f0W8eoSLOkJA9Ss5J0Ko14e1J01zm0Mda4+STmyz6riTMAsURPZiHQ1Q9za0QPtuytcbDk2I394Uk77SsagxmFGI8O8mnuxK8MbHGoO6fnE5emrjPZsFLbVUF5/uMKShs9UwD8juoFyzB0KkrNanOoflmNqIULxLaRbc2PuoXP2ltjd4i+qdA8mT18EtNia/xaXmZQbCkpUR9ajSk3YUPiOEE3R9ye1fyuIPRUuVPhmn4D51GJVTb5y6PNEvX8yichHbdUyuHINPbVbw2PIxawPMuoUDJvogFY/vxXuX68rJZzdPC2eJhTibBM4GPMWl41YX7OuSX+ndwKTrT/kOAcESMUm3D/dsf9v4WfEKCjHlrsd3EYlN2RVKOfuryszWPbeaHGM3Qgy80UyBNv1imroIsW9J6tJ1ufsnOw6n4rhgNjGyVbFYjZXCHY22wMsdK2M93Creu8RtDyRCXJzIZyI5pTPz8KX2zN1YVkSx7qNBfKF3pd13HWucP/LlQyKNyy7TEL7SJpUbsdsdXglsJeTGbRh8PHC4yCrsEsFJpLqrLh60xVdoAjJO+LerubXDo/jS2nB8oIuMESesziUCJGBIbLwyXyDNKBh8lC1/WvVApCUeW1qXxOnEz/gM2Jl41ZYoKvSjEFWYv3bnz8CM413HTNN5tvdkc6k1X8ymlM1zQPRdcskS6zoiib2+URLHX0hjexj1I8BAAGRBI4pGeshYQexjOewgBrVydrR1GN2RTgQG6QFmqC3GdfnBQ3irEyid3fHeB8e+1amzUkrBv4pswFadVCCVJ28hgxrrZRqXoZkSvakT0k+2PO2YbLcGcbjNR4F7VvhH5boL+iRv2fIC1GFRW0N65ax8spUodGikOvIcnxD1pcj7EYYyyGnHlJwBi6EolaOEy7nLTgm34/Yfono3DAPNSLfwDKonYpQggcf0Ux9IqduDIqXOz8oVwONOU13NTQgGtEOKCevJDlyIUwQxOscXXo4B9u38rwurdCFz96cKKb9hCjthlcfFoBTFp6QkEvFqwdFj2IPoaZcX538TTRynBH4YxYjnzk9Zlq23Y/j1hWdmTMaayfVvgkabLSGQ3PlGihchU4XqXA24uvYdLlyGtrI+RfhujOp5NzkmUr/yzyJY/IBx7NWETUaf0TFu6udnfBBgIQqfNFr0FT23yWMngEs3GoNHSV+uKCd94rSAkcxZStKN8vXk5m0UO7w3X/06xzBX7FIli79JxYKrX2Ul48SXwI+S93b7jKQzeDeyfEH9fp+T2ZSHtaYOpsRbUiyDhQctq86jUbpsYHvjGcOnHbvj5D2CxmuwwCA7DlqGzIrvguJ3THkDDYy8rD7DvSAbdUenCJIcHlat7+C5srSaU67Njg1G9prB132+jubSGdS0s5oH2JgMX2bqLnmR6l+GW/aCDjRW4WIH1NfvNRUei+ncGArswRnCOe2x/sZ1tWw9Vy/NrvaA0JDmTXZnByaOjyKPZ27ROUifBTeP/nampA36yKKJoS2/q3bMQWo7hahpLlaCJXMvUYkk04YWKJBCkM4PIfEMJOlEO8jb6UubFO8MY/QvsPZKyppb5Tw9wSapdxxewbD5zVrYeI6rT6D5w1+XBpV0z9iOcynXGk/fNphm6EVLCz0R9CaDsS6MrCeDlTTnR1gChhYdTtzjijd8Vc8sJVKE07NTzShHUXOaqE62d0BgcvbQsG+3ZWIdOJLB37byhcuu3Ub5MvRO7VdyuJy474MG7zoCa6XTC8PrMTde5p2RwWIqP4GOG0sE2PrOPOFq3R8rOTPZQrsl4AY4OfOnKEzQ3qF9BYJcjBNN4lzyXRPrPuU3H8LyQsXj23RyYa3/QhUr0rcsoZHNPAW9Z2pQDkeoHO3eCDEg+r0q0/uo7fY6/L6+cv3Y4mpuhkVG/AbmGY0R/Cw2SxUiX41rC7lzwdv21aOTAUd2BB1ASryfizum01q6IZLHI34GsPPmA5CJJ27n+g7W32NFFLu7bHjN8jhujFJoY6cBxoo/Dr+hkauxJhsTFraInZPl0U3KnfvmtEDPEKjrOl9WhFDv1i3vZdXFiAh07tevOT2RQa4BFz5i0Q1Ad6P8SxdYFOMj7poJdR0Vd8/FpA8jK+ybF+rnMrfsRI2MLPHWWXUkdrk5c0IYFR6yMPnkhw7wZfGsdTtusp0ORbWlJkR9FM4XWFYeIjTJbLOtp9nvQSWwDNB2eIw+zb/OBfDrycYHBzSgGCN3FVUHIw9W9PblmBZnLG6RBbcTw87BQL+FI4RDDvKELZhhCB48e6foVpx3ZHK+QX88SwttAOozKZAW1HNMHMJN106SwOX8XL/0cD4vgCl08WaRCmeWSY0LPDR3FreO+B6eVrHROEb8O2eGWyvmJFnlw8PD9Q0oCKHeaOMGSuc/O0Jn1ntgu0/5wYhrPBl6gehAqkiNBhA4T5v63QD/aw75vl3VZtCzEMCA4sUhgJaVyaDYx2G0LQEb5mCylT//zvyReMxK77nyHIt1DWby3MCxDQW+CZcc2cKfkPxfkUdc4PABAdYwG/IZ5GiWrucbjwkMkqplYGaN6yDoNSTdBVHY55IvpW1+Yn+Hla2kj8Llx/yIeU1sVHc1njTj6rLH6vwSZQfsRK/HPI9CA0rXYKAjsBCBUa/NSA3AH0DGyCmQZBPgcqY5TEJik914ZdGpbFAhlaIEgnopCBSIkLvFUdY4YzI4BP+4vokavJuSc2OXYr2pyQAW6ELp9Bf6mPx8y/K2FztYEiw9H1oJsglcFCNLWkRixNRU2XNrC6vl2b6TpSaQE7AraVZ+hJ0truR4YwxBgZslfy0UbqdadaiQ3yVlwJJjI57a3MeXlceNAt9kVAJwjJd2UPI5Ri7gaajfOFosCgLfaye2NIQOZUED8xVXidI9n3aZcZcOfkO3k/zYeU6C6KWD+poVGpeNojpswO7t+v/krITI+D++gwF5mJqEiU3xk0CaSeWdm1zgyy20VJHqbztkJFcmo84rwVprlSlIWTnklh2uJ4bs6Sxv3InW6wH0qd6cJQAA0vwkdbBziw/mK7Qk2RtjFN2ptSm3KhDw2xMRB3mBX3CoggKz/pWFVZ4qTrIJj7Smd2B65n8PtukNBhJPPykwU0ZTEU0wkLFhXUoGjxGhfVvRUJ1l9Ml4eGrvECNkJ1YV4e2Nja108Z8Tc/WYjiHQC5wI0Q2ZqPlTZC5CopRZWKsGFmENJNL6xq9T9Z7DjXwOBfl6ZIhJymcBAe8QdzrU4mUBfn/OHZKf2cWvRNhOTSNH8Ft6oveaV6Bl2vFsDb0KmXjmDqybQC9hi8JmNxPyDxZaEBwwChEaJh7J12bwwpByiEK0IIHsE31PGIEwk4ji4M0il5hH8/hRDX0d9pPeqj+QvIm2EY7UJdamJelfkXULZEpHRJxQbgUqewdRRpakhBiZcTWIxMoZM4NVeSjHSTHEhf+vdV2wLWR3c5+NfTFnRqwOfgP88n4Ersbhpa9mU7qDCTjhMx+sx+NdifgKpyxvyFwLHYAoSYV8yAdaFL2hhuuSRaa1P2pRQoJUo8U9wuPO2gUFwCnxsitO62PfjDnOiCbYv9EXsZgMgwRmwIYl7a4zM+zB4HjjN1V72gsM7doHkxuuzqgEBVM+hmGcVkq52oXwZHyie/80bjHDhESA3FK4oLf4IQYPdmX908Eorj4hwwVX40xZFXFSWWsu4MsvJHPn3TWCKm5DvIoIsi/p2b6eTxyV+tyF+LyWPXa2VqOjxbu668Sljv8TbffEXrb/JCzsEumHunhcqE0h7ebhlIa6q41gBTswoPyJE7lWBzn9VEhj7JhkFSG3qJUyJ7mNPRWxrFCLzIDlEBkn7oTXwGpeiOLQXtUS400G5wr8h1DO+NMYRSGGH5UV5mvmnRd08F3SqFAiQv2SbMRFyVk2+zE1Pf1HTofVNvFtxHgiXW3uYk/AzcrlWjOzMAdcN3IT+jOoEzpa2DpgkYOgatEHL67VJpk914+YYdMdfSojBi4mhX05PUPHJWMKEpAmUFkyQhVbM+bs4lavo1FZib4/V2hzlvaO4yWj80YmvU00fw1N3n7V6H0GDNVQ2AdT0oULf6zLqf2snUwhzBJySrBXiVTrjCAMrZYu+Ja+8RHDUZ86Y0qDbqNnwILFcGx795xXdaKde6KDTwLCBWC4pLzaJYZZWt19eNVaNgUDKECEVU+By+FszFjyfPSqDICv5gCrOsyc81pPmK2kYIIcxyEtYW5WxCU/qmXW7hAVEWrsC46Ha0y5NR3PwlkXZm0ztardvFfF9B8oHfxQrQByuKwiRIM97sZJ1elcaNr5AZymZAbzk++oGhrGH+/6IsD1Edw4rDFg0h1tqfb8oZ+0qXEIdrQU0qgeTz3w6AGt4nzUAwk2MgJnuc7j4LB8vFQOU17BptTPMZV7Ft8OwJzBu7oBbGwFn6ExUCNYZZ53+oEQ7U6qC9BBqiDMLwisvoKNNGV7QVmGG+AehysSnQLejDEeoaTgb6V9m1+hkpQjLnPTIhZiZT3WTzzRPSLVZTgVhMPfpOkc+rfihJ8edaEzpO93RR8SzduxbA8tniIEnZkQ8Qchm4v7bKW9uY+/iNH+RE0vYUBB/LMcGZxWJIdbBEj+pHbaZxxTghG8wd4G682gW3gTxSIwgB+5Mlgv+0B3C6C6PehfjW7z1HEwwiq/QM4PGbLQ+VkVyCgwS24sNGq7tLgkI3bKNDmSx9KgseCLEE1GfvNNrii0NmLi1YT6PhItPojhJz2lZNuaghaMDCnM11eZ2R1B2CvelXr+JYiZoUlRidUJEAf0L9+gZMbDjfzfw8lfaUgMsi5ewmNu2gsBIiAUIrg6iz7bw5u1Xkiu4PhZ5aubBtweC/fuaK2Yg+0YTDYKIWaun5NkJ/Y7l3iI1bvkhQP26ODUAqMTAZ1ZwmSYsWKIy+bk2mHNGqS35cPl3QhbHy7Uzzi9RD4gACBEVcOOZlxZFxtaH12QBbEskXyUWCFBXn2X1N11t9Drz6EQdRs254BkFhGqXwXLMfMjZVtJGUQrrLgKv5jLhfqxspgDerwWL7fk1s26a+iMR8bmz6gMigdqCbsld/xHahc/dVoPxW2qinSFKIVzHZUXncKYyZUyecfVdYPs3mCs0SPlRopC0udp0AqpCDa/Qdw3l8ZP74s0vsTw0miDByI4bqoN7UJ6Q982NBPWv/i9umABHgydWLREzdcY9jDTunSxk8ohP5m0xDKZEWtsE5cQC6sCVtpGx2zx2vdz35mGeMXmU3+EbNENczIV44WnXhJ3oSRUTPH34DjHdiF5MkHiy9TIX6hOnwaXdO3d7AzLIuMxIhrZa2tNu+ReC3GaUoxuaVcneV3rMoUYjo1+i7fceBfBC4q367AdN2QR5QCmJRwKCE0aJzMIT3EXerv3v6ndV0jG8FTUNMvlHZOu8N9wIM6oQ6pmIHsvVIUefbO77E5Ij/nQKAPlxsszT0PKp+xW5jGQbsQr4d6d0N2p71uNwysZekDHtA0vXUzEDwTB63V2Yf8L43x1y9XPSAbiGxCKaG2m85cocKmhILjhr3OgAbDOLKxP7/PUvYdW1ZF0n0YwgbrHFU0sEJoU7oyP5+07Zw2vgHQ4na6BqvHcwW5ghm8GM93HbWR+PrBLGETYAQBrNIZMIfz1PcmR6Mw3C3Vrcldz/j5ZPj0tqcUvfENgv+FmSdVjzqHdi2h4ct28cKgx1rZBlwfwWSVxaYYMAhOQGNZpLlK9HXw6146WvKovRxpcZT2386sPKweunNxf+qCcE1dM2EAy/sQJbjIAT52fgw84/s3PerjZxl53Rz8Gvq4mkWpKIEQ4LkelZOD+QSLDSNWGIGxsodcWccoxVreXMo85gLT2OOvF1Z7QUj6oAOi7z09R/9FOIuYsKALrIwLIlKuQ419904IKGIjSpJ7wANQ30zz0mnTGoa6SsCD+qPmw4raQaCUucHFHbYD2fTFZARmQjFzpECY/VnPQQiAsOj7xWH9v5xj+J98EnK9Hs+5B24Pi6CppQAZ4CMIPNman2fOMen8EBsMDyBT0uoFhwu5tiW01s29Rcr7m1KsQVptELVSSMvMzXLKAZvWLS34q3YOASCg4SfkfgIacHOp292MB+LOWUxbF4v6pHmte3QpumsnkXmXtITKuyfJo6C95Wqv3vpSw5Pksb48ByiXDIl0RxCisYTFGAycejfMA0zGGnmM+htu2NGOWpmLrh1rOPO9bgka4zjy2NMAWPppthPmaqp1KIlvrpXittztPYkRtRCxD/6N8BXUCq6WwiFdPFt6sz1Hz/8d1+6jQpbfuJrZy6WYd3AvMLakSR8DVZX+SLL01EAfT3r1Fkg2SqjFbT7fFliooZgn87a2tyBemWu/Z858Zk5zdsdhMQtLF8bYCvU2/xbYld7QMYfxV5zf2l4nJWOFG2L+dtJKatz5SCIn+N9RVRq1PhqSuWxlsM3yLzt6y6akhmjc55BwoFeoSuHmeL054/8/SGiIawkysxt8jyJENh6PWbzfmROqC/k/Fw4fGhjbP3F9Q71ptCNF8GKu0Fv1xXo551nW4u1j2mVNrWywRMxbAKU/elFyJJvR0W7UhavuRbsK2qtfcA5fmKSbofNI9p/iyhLr6eL4kp3HduAumT0CsRyjcqgEVw+vlZTd4G5XD2nAgXa3e/XHn2qq+AcaCtPGgA3jw09yZ3PKRn6458RMrgB0GcZb+2uI8CN8lT6+s1+neoFoRFylm1KClmSKfKngj4TJS9RIUPDQe4N3qp03i3kbka9JdCcOwMCbrVricc+3r34VyJMLrFRsN5DC5RRjykJoqQX4qmWR890qWOMQmwYK7HLbkNmHtZ7HfBsOZl6iN2QYiii1lEhHNEUST7jRlciUShc6cJSinaTgFGkLll+D3LkPHDgmQb3ygQ5B8JsdnaHTatGG1U+kpnf5h1j9a8zdvxiK9MHUTTGK04CifjMaQV+kQ+piWvE4xAhdNY+vckxzm8/zjsd8MDgphHIsFlNRylyyPJqVOLljKrMUJxxamsSMecfvBWHuegcNAzKW2+ToQ5ppYvUv4mpZ2/MW5ag/DCwwuCdXFIw2PZy9PGtcw1cfseNH9hdyWE6uFCdENQfGn/Sluaa9w/XDEsMZGktbhLhjTR+5QjIhQsdLPoXrX3+I/roHFQlIIqeUDWscs7854bwEe2pW10mzOhg4Tm0rA8ZwfXa5OwMwItFGfr1prvpJz7MMh8NQvOrgVQ7AiiUtBaH4kOKmoxEA5YJ72ameMxu4FBPF0x4C3N/9KReWjod0GBSXDgV49/uT9Rq/faLejFOLJj5KBUTLELM1qK5dRR5vwp2ld3S5n1qKDETJaW8+lpC2JOOi6SqlyR9941sf/cfTbp2kcwr3s8M2RJ1gJUL6RneCDHzY1gHmk6MxwUrHxmwH6XzKJIb3X1OdLFPAtX3a8ljitOGR2AAOrBi8TVvyP23oKzjO+cwKeR+JGZSwfqoZy2WbgfntZJhrssDnWKvTlAU+jVG604fKtk7jYN7S2TfIhwqAvCGxieInu173zPw8kmTygLl0k2dbdLQ55JEvhFftixGyQLUXleahH587LwCq6SRReEGcN/yjYN9cTmA6Jpk4l4cs/AAA3uvU1iHaIajUDgVdikK4lYh+XXqHMivMY1/BP45vQllbdSEfwpY1ukHjEVbWwzzTfZ/jtk6QyRKN2d4LCmcMm4M8f6tf9ETSEFqZx4nDUPnbIS/G97Rnxi0oL7Vk5prHrYrL3FR+PVS8vrlfEaXvPvjMkVlJUtafkUp0kYJ3x43aSS0KYl092KaOSQAmNP4gv9wla3NXE2PCqEt4VuaBoNUE+7dYkxfNQozmiyf7teEjaxitgRgzyqLPrVd9F1eeWwCVDtCjP2MvSV2iJ6fxAEuGy0w/BIN2sWywFfwtBZOEfzcpydSEGE8ova5YS1wFTEZtixbd2/IpcegkfNKw2nmEKJCUUUO2SlS+kpUBL65dvJ7sAKriQYfedpBJQQnkSeN0TqSH5TIwEyLMq1uaiS6uvQXYYP/UtRdMJVk0En7yElXA5xnvDfLapA1C7yPH+ekJjmGKTaJ+jBGL2jovpk82fZORWXJsfK0O098vhdo7yOuCW50qQxchfd/V+WNfR9ULvlHjSzyYtiz/ujAZQSoVrv8cgQZF/4lFM61uZKm58olk9uWuok8p+ya0CIq3njYJ3L3JBGkJcAYeZxcwNID+uFfeNLdzcawGh1qZeNlkSD12AO6nOWZ7tJldMdWMjAtsQ5NaWBaVCYOrVyC3VrG1VQlq75mkbWVnenM2nBfpGl4lirmEhDJaskGGbJwknQmJCqNjfz8vAwrIYSz75pG7dkB/96wrdOF+5ttLJ0tudnBo17I0rN6w3d9kGbIdS4UvC1ooj/+5/EFeZQnxRAmtbaif30szLZWajioKZGM0T62+pKdSkvQyFJCJ68HZISREv9urnYKetjgaEe84GGfv6qVshFbdCO88ZahxoT33eTsxXh9dl+uv7FbDbTi4Yhg+8PNIBT6nvHsAFB4yL/D7+oK56y5hRHBD5rTbQJ8hjduFPDLjHVnB3/QtCFbB6FAD4XHIF2FU9lPa3HOoEXOEcUbwkeQ1a6XE/HKgvvXRc/BS84BZN9u2vO5NexU+PeCR9DaL2/zr1wATR+3tjh3yY5Mc/4cEMOwsWnUZjErYMHHujNeIJXdQJjDpG1GQ/gLw4eXUNLeGSO5Zgz8LOPmZW1e5fYjMS0KDmjQlaa76J+iQ791AfeIgj9gR0FRsXpoO8vEP8TUvWZDwG54nzYy+gGfKqYqMlmnz5sBAfEGHmcoQRN66CrpMe1AvlUIzJif1Uj2Ynh2wiCJkcjD12xk9T9SaTbN9vd9Wa3atSOLPHn4F9Xg2Eri6TnsYC+j1HcqJNM7vGNO2E8OJnuxEV2RlPsKVedZicySgEgxwOnvBHpOlSYhuwLW1HJNEqtQ3YARoQRrKDYS2OYFnZSjNO97dpp+Z7+BFlLBw9qht/u92uHnLwlTxbXII7yrdpqzKsrPCe3vtI0uxxTkdPJeKUpOfxtQxUchf+aIQBSRaxLKjqQdhEiuQHLjUHuRo8iZ9Uq+mc0vkP8mweS1qecf2lcnSsWRy6wazJFzvu5M/hfq+GJC0UAnQFaj6Yqx7Ps0fpRMRruioUp9WWr9yn5DpBL8xNBqG0jBdr1C4wkrVgop4tn4LBAB1TNNwiw4SO7guAA3fmOTXGC/jWUBcVoXwVx1x9cgOFkQe3vSsodZ1fXyxuRvs9e7pQMt11KiCatt2FewbKqgMiZa0E67xfEzZJ9IiowBU1IxCh4uPCcCfOqyHilXHJsmckDG6dZEN6i9zNrmS5NhTC68pGN6wl8xDb9g0ljmYABjlGErdw8I97a9k8lZeSFz3iqyGAkW1RIj/o8yYTXX0/lqUcLyYXoDsd+PLfdmQIN5hfSOhw70faMx73qNKSzGirogv96cIxPlcbQgvoe2HrMHNQn+wFzt4sNSC1FAgXBG/Y+rqfXhEByxHHGUXowvoqnU94b/UomGVxy/BBtbEGB6Sj+/JRWok49xF/zOsUkYinp7pwGqhYplyb+wNe82rJZmy3gzFL4ylStCKSTIBhIMNaMPdfI2ANmwcE="/>
  <p:tag name="MEKKOXMLTAGS"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BTA Default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2900" indent="-342900">
          <a:defRPr b="1" u="sng" dirty="0" smtClean="0">
            <a:latin typeface="+mj-lt"/>
          </a:defRPr>
        </a:defPPr>
      </a:lstStyle>
    </a:tx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5772</TotalTime>
  <Words>1043</Words>
  <Application>Microsoft Office PowerPoint</Application>
  <PresentationFormat>Custom</PresentationFormat>
  <Paragraphs>167</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Helvetica</vt:lpstr>
      <vt:lpstr>Verdana</vt:lpstr>
      <vt:lpstr>Wingdings</vt:lpstr>
      <vt:lpstr>Office Theme</vt:lpstr>
      <vt:lpstr>MBTA Default Template</vt:lpstr>
      <vt:lpstr>Wollaston Station Construction Presentation June 20, 2018</vt:lpstr>
      <vt:lpstr>Overview</vt:lpstr>
      <vt:lpstr>Wollaston Station Improvements Construction Status</vt:lpstr>
      <vt:lpstr>Wollaston Station Improvements Construction Status  Single Track Access</vt:lpstr>
      <vt:lpstr>Quincy Center Garage Demolition and Improvements</vt:lpstr>
      <vt:lpstr>Quincy Center Garage Demo</vt:lpstr>
      <vt:lpstr>South Shore Parking Garage Repairs</vt:lpstr>
      <vt:lpstr>Bus Shuttle</vt:lpstr>
      <vt:lpstr> Upcoming Shuttle Calendar</vt:lpstr>
      <vt:lpstr>Parking Observations</vt:lpstr>
      <vt:lpstr>North Quincy Station Transit Oriented Development (TOD)Parking Planning</vt:lpstr>
      <vt:lpstr>Engagement/Communication Strategy</vt:lpstr>
      <vt:lpstr>Engagement/Communication Strategy (cont.)</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Reed</dc:creator>
  <cp:lastModifiedBy>Joe Sgroi</cp:lastModifiedBy>
  <cp:revision>392</cp:revision>
  <cp:lastPrinted>2018-06-19T14:51:44Z</cp:lastPrinted>
  <dcterms:created xsi:type="dcterms:W3CDTF">2017-07-17T13:48:32Z</dcterms:created>
  <dcterms:modified xsi:type="dcterms:W3CDTF">2018-06-26T13:25:19Z</dcterms:modified>
</cp:coreProperties>
</file>