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740" r:id="rId2"/>
    <p:sldId id="739" r:id="rId3"/>
    <p:sldId id="734" r:id="rId4"/>
    <p:sldId id="747" r:id="rId5"/>
    <p:sldId id="670"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56"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BF7"/>
    <a:srgbClr val="CDE1F3"/>
    <a:srgbClr val="FFFFFF"/>
    <a:srgbClr val="A7A7A7"/>
    <a:srgbClr val="ECEFF8"/>
    <a:srgbClr val="E1E5F3"/>
    <a:srgbClr val="D5E8FF"/>
    <a:srgbClr val="00269E"/>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6522" autoAdjust="0"/>
  </p:normalViewPr>
  <p:slideViewPr>
    <p:cSldViewPr>
      <p:cViewPr varScale="1">
        <p:scale>
          <a:sx n="85" d="100"/>
          <a:sy n="85" d="100"/>
        </p:scale>
        <p:origin x="-1506" y="-84"/>
      </p:cViewPr>
      <p:guideLst>
        <p:guide orient="horz" pos="1056"/>
        <p:guide pos="2880"/>
      </p:guideLst>
    </p:cSldViewPr>
  </p:slideViewPr>
  <p:notesTextViewPr>
    <p:cViewPr>
      <p:scale>
        <a:sx n="1" d="1"/>
        <a:sy n="1" d="1"/>
      </p:scale>
      <p:origin x="0" y="0"/>
    </p:cViewPr>
  </p:notesTextViewPr>
  <p:sorterViewPr>
    <p:cViewPr varScale="1">
      <p:scale>
        <a:sx n="1" d="1"/>
        <a:sy n="1" d="1"/>
      </p:scale>
      <p:origin x="0" y="2813"/>
    </p:cViewPr>
  </p:sorterViewPr>
  <p:notesViewPr>
    <p:cSldViewPr>
      <p:cViewPr varScale="1">
        <p:scale>
          <a:sx n="65" d="100"/>
          <a:sy n="65" d="100"/>
        </p:scale>
        <p:origin x="-328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735" cy="464503"/>
          </a:xfrm>
          <a:prstGeom prst="rect">
            <a:avLst/>
          </a:prstGeom>
        </p:spPr>
        <p:txBody>
          <a:bodyPr vert="horz" lIns="91285" tIns="45642" rIns="91285" bIns="45642" rtlCol="0"/>
          <a:lstStyle>
            <a:lvl1pPr algn="l">
              <a:defRPr sz="1200"/>
            </a:lvl1pPr>
          </a:lstStyle>
          <a:p>
            <a:endParaRPr lang="en-US" dirty="0"/>
          </a:p>
        </p:txBody>
      </p:sp>
      <p:sp>
        <p:nvSpPr>
          <p:cNvPr id="3" name="Date Placeholder 2"/>
          <p:cNvSpPr>
            <a:spLocks noGrp="1"/>
          </p:cNvSpPr>
          <p:nvPr>
            <p:ph type="dt" sz="quarter" idx="1"/>
          </p:nvPr>
        </p:nvSpPr>
        <p:spPr>
          <a:xfrm>
            <a:off x="3971081" y="0"/>
            <a:ext cx="3037735" cy="464503"/>
          </a:xfrm>
          <a:prstGeom prst="rect">
            <a:avLst/>
          </a:prstGeom>
        </p:spPr>
        <p:txBody>
          <a:bodyPr vert="horz" lIns="91285" tIns="45642" rIns="91285" bIns="45642" rtlCol="0"/>
          <a:lstStyle>
            <a:lvl1pPr algn="r">
              <a:defRPr sz="1200"/>
            </a:lvl1pPr>
          </a:lstStyle>
          <a:p>
            <a:fld id="{A8782089-6BC6-4235-B712-F8742B9D4234}" type="datetimeFigureOut">
              <a:rPr lang="en-US" smtClean="0"/>
              <a:pPr/>
              <a:t>9/21/2018</a:t>
            </a:fld>
            <a:endParaRPr lang="en-US" dirty="0"/>
          </a:p>
        </p:txBody>
      </p:sp>
      <p:sp>
        <p:nvSpPr>
          <p:cNvPr id="4" name="Footer Placeholder 3"/>
          <p:cNvSpPr>
            <a:spLocks noGrp="1"/>
          </p:cNvSpPr>
          <p:nvPr>
            <p:ph type="ftr" sz="quarter" idx="2"/>
          </p:nvPr>
        </p:nvSpPr>
        <p:spPr>
          <a:xfrm>
            <a:off x="1" y="8830312"/>
            <a:ext cx="3037735" cy="464503"/>
          </a:xfrm>
          <a:prstGeom prst="rect">
            <a:avLst/>
          </a:prstGeom>
        </p:spPr>
        <p:txBody>
          <a:bodyPr vert="horz" lIns="91285" tIns="45642" rIns="91285" bIns="456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85" tIns="45642" rIns="91285" bIns="45642" rtlCol="0" anchor="b"/>
          <a:lstStyle>
            <a:lvl1pPr algn="r">
              <a:defRPr sz="1200"/>
            </a:lvl1pPr>
          </a:lstStyle>
          <a:p>
            <a:fld id="{75612B8F-7C36-4EC9-BD17-68C48F5CD98F}" type="slidenum">
              <a:rPr lang="en-US" smtClean="0"/>
              <a:pPr/>
              <a:t>‹#›</a:t>
            </a:fld>
            <a:endParaRPr lang="en-US" dirty="0"/>
          </a:p>
        </p:txBody>
      </p:sp>
    </p:spTree>
    <p:extLst>
      <p:ext uri="{BB962C8B-B14F-4D97-AF65-F5344CB8AC3E}">
        <p14:creationId xmlns:p14="http://schemas.microsoft.com/office/powerpoint/2010/main" val="1027718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4921" tIns="47459" rIns="94921" bIns="47459" rtlCol="0"/>
          <a:lstStyle>
            <a:lvl1pPr algn="l">
              <a:defRPr sz="1200"/>
            </a:lvl1pPr>
          </a:lstStyle>
          <a:p>
            <a:endParaRPr lang="en-US" dirty="0"/>
          </a:p>
        </p:txBody>
      </p:sp>
      <p:sp>
        <p:nvSpPr>
          <p:cNvPr id="3" name="Date Placeholder 2"/>
          <p:cNvSpPr>
            <a:spLocks noGrp="1"/>
          </p:cNvSpPr>
          <p:nvPr>
            <p:ph type="dt" idx="1"/>
          </p:nvPr>
        </p:nvSpPr>
        <p:spPr>
          <a:xfrm>
            <a:off x="3970943" y="0"/>
            <a:ext cx="3037840" cy="464820"/>
          </a:xfrm>
          <a:prstGeom prst="rect">
            <a:avLst/>
          </a:prstGeom>
        </p:spPr>
        <p:txBody>
          <a:bodyPr vert="horz" lIns="94921" tIns="47459" rIns="94921" bIns="47459" rtlCol="0"/>
          <a:lstStyle>
            <a:lvl1pPr algn="r">
              <a:defRPr sz="1200"/>
            </a:lvl1pPr>
          </a:lstStyle>
          <a:p>
            <a:fld id="{CEB96F95-300C-4A3F-BDC6-417068EB1BB3}" type="datetimeFigureOut">
              <a:rPr lang="en-US" smtClean="0"/>
              <a:pPr/>
              <a:t>9/21/2018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4921" tIns="47459" rIns="94921" bIns="47459" rtlCol="0" anchor="ctr"/>
          <a:lstStyle/>
          <a:p>
            <a:endParaRPr lang="en-US" dirty="0"/>
          </a:p>
        </p:txBody>
      </p:sp>
      <p:sp>
        <p:nvSpPr>
          <p:cNvPr id="5" name="Notes Placeholder 4"/>
          <p:cNvSpPr>
            <a:spLocks noGrp="1"/>
          </p:cNvSpPr>
          <p:nvPr>
            <p:ph type="body" sz="quarter" idx="3"/>
          </p:nvPr>
        </p:nvSpPr>
        <p:spPr>
          <a:xfrm>
            <a:off x="701040" y="4415795"/>
            <a:ext cx="5608320" cy="4183380"/>
          </a:xfrm>
          <a:prstGeom prst="rect">
            <a:avLst/>
          </a:prstGeom>
        </p:spPr>
        <p:txBody>
          <a:bodyPr vert="horz" lIns="94921" tIns="47459" rIns="94921" bIns="474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1"/>
            <a:ext cx="3037840" cy="464820"/>
          </a:xfrm>
          <a:prstGeom prst="rect">
            <a:avLst/>
          </a:prstGeom>
        </p:spPr>
        <p:txBody>
          <a:bodyPr vert="horz" lIns="94921" tIns="47459" rIns="94921" bIns="474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3" y="8829971"/>
            <a:ext cx="3037840" cy="464820"/>
          </a:xfrm>
          <a:prstGeom prst="rect">
            <a:avLst/>
          </a:prstGeom>
        </p:spPr>
        <p:txBody>
          <a:bodyPr vert="horz" lIns="94921" tIns="47459" rIns="94921" bIns="47459" rtlCol="0" anchor="b"/>
          <a:lstStyle>
            <a:lvl1pPr algn="r">
              <a:defRPr sz="1200"/>
            </a:lvl1pPr>
          </a:lstStyle>
          <a:p>
            <a:fld id="{DDE3C4EC-FA30-4BAF-8816-853426F570DF}" type="slidenum">
              <a:rPr lang="en-US" smtClean="0"/>
              <a:pPr/>
              <a:t>‹#›</a:t>
            </a:fld>
            <a:endParaRPr lang="en-US" dirty="0"/>
          </a:p>
        </p:txBody>
      </p:sp>
    </p:spTree>
    <p:extLst>
      <p:ext uri="{BB962C8B-B14F-4D97-AF65-F5344CB8AC3E}">
        <p14:creationId xmlns:p14="http://schemas.microsoft.com/office/powerpoint/2010/main" val="34662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5"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10"/>
          <p:cNvSpPr/>
          <p:nvPr/>
        </p:nvSpPr>
        <p:spPr>
          <a:xfrm>
            <a:off x="327025"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Date Placeholder 1"/>
          <p:cNvSpPr>
            <a:spLocks noGrp="1"/>
          </p:cNvSpPr>
          <p:nvPr>
            <p:ph type="dt" sz="half" idx="10"/>
          </p:nvPr>
        </p:nvSpPr>
        <p:spPr/>
        <p:txBody>
          <a:bodyPr/>
          <a:lstStyle>
            <a:lvl1pPr algn="r">
              <a:defRPr sz="800"/>
            </a:lvl1pPr>
          </a:lstStyle>
          <a:p>
            <a:fld id="{F809FA0C-9138-4409-9FF5-7DACD331B09B}" type="datetime1">
              <a:rPr lang="en-US" smtClean="0"/>
              <a:pPr/>
              <a:t>9/21/2018</a:t>
            </a:fld>
            <a:endParaRPr lang="en-US" dirty="0"/>
          </a:p>
        </p:txBody>
      </p:sp>
      <p:sp>
        <p:nvSpPr>
          <p:cNvPr id="6" name="TextBox 6"/>
          <p:cNvSpPr txBox="1">
            <a:spLocks noChangeArrowheads="1"/>
          </p:cNvSpPr>
          <p:nvPr userDrawn="1"/>
        </p:nvSpPr>
        <p:spPr bwMode="auto">
          <a:xfrm>
            <a:off x="3265488" y="6283325"/>
            <a:ext cx="261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a:t>Draft for Discussion &amp; Policy Purposes Only</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800" b="1">
                <a:solidFill>
                  <a:srgbClr val="00269E"/>
                </a:solidFill>
                <a:latin typeface="Arial" pitchFamily="34" charset="0"/>
                <a:cs typeface="Arial" pitchFamily="34" charset="0"/>
              </a:defRPr>
            </a:lvl1pPr>
          </a:lstStyle>
          <a:p>
            <a:r>
              <a:rPr lang="en-US" dirty="0"/>
              <a:t>Click to edit Master title style</a:t>
            </a:r>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400" b="1" dirty="0" smtClean="0">
                <a:solidFill>
                  <a:srgbClr val="00269E"/>
                </a:solidFill>
                <a:latin typeface="Arial" pitchFamily="34" charset="0"/>
                <a:ea typeface="+mj-ea"/>
                <a:cs typeface="Arial" pitchFamily="34" charset="0"/>
              </a:defRPr>
            </a:lvl1pPr>
          </a:lstStyle>
          <a:p>
            <a:pPr lvl="0"/>
            <a:r>
              <a:rPr lang="en-US" dirty="0"/>
              <a:t>Click to edit Master text styles</a:t>
            </a:r>
          </a:p>
        </p:txBody>
      </p:sp>
      <p:cxnSp>
        <p:nvCxnSpPr>
          <p:cNvPr id="9" name="Straight Connector 8"/>
          <p:cNvCxnSpPr/>
          <p:nvPr userDrawn="1"/>
        </p:nvCxnSpPr>
        <p:spPr>
          <a:xfrm>
            <a:off x="447675" y="720725"/>
            <a:ext cx="7499350" cy="0"/>
          </a:xfrm>
          <a:prstGeom prst="line">
            <a:avLst/>
          </a:prstGeom>
          <a:ln w="254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1"/>
          <p:cNvSpPr>
            <a:spLocks noGrp="1"/>
          </p:cNvSpPr>
          <p:nvPr>
            <p:ph type="dt" sz="half" idx="15"/>
          </p:nvPr>
        </p:nvSpPr>
        <p:spPr/>
        <p:txBody>
          <a:bodyPr/>
          <a:lstStyle>
            <a:lvl1pPr>
              <a:defRPr/>
            </a:lvl1pPr>
          </a:lstStyle>
          <a:p>
            <a:fld id="{20FA1DF3-6E5F-4A59-9A2C-E3FEDDFEF6C6}" type="datetime1">
              <a:rPr lang="en-US" smtClean="0"/>
              <a:pPr/>
              <a:t>9/21/2018</a:t>
            </a:fld>
            <a:endParaRPr lang="en-US" dirty="0"/>
          </a:p>
        </p:txBody>
      </p:sp>
      <p:sp>
        <p:nvSpPr>
          <p:cNvPr id="5" name="TextBox 6"/>
          <p:cNvSpPr txBox="1">
            <a:spLocks noChangeArrowheads="1"/>
          </p:cNvSpPr>
          <p:nvPr userDrawn="1"/>
        </p:nvSpPr>
        <p:spPr bwMode="auto">
          <a:xfrm>
            <a:off x="3265488" y="6283325"/>
            <a:ext cx="261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a:t>Draft for Discussion &amp; Policy Purposes Only</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8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400" b="1" dirty="0" smtClean="0">
                <a:solidFill>
                  <a:srgbClr val="00269E"/>
                </a:solidFill>
                <a:latin typeface="Arial" pitchFamily="34" charset="0"/>
                <a:ea typeface="+mj-ea"/>
                <a:cs typeface="Arial" pitchFamily="34" charset="0"/>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Date Placeholder 1"/>
          <p:cNvSpPr>
            <a:spLocks noGrp="1"/>
          </p:cNvSpPr>
          <p:nvPr>
            <p:ph type="dt" sz="half" idx="18"/>
          </p:nvPr>
        </p:nvSpPr>
        <p:spPr/>
        <p:txBody>
          <a:bodyPr/>
          <a:lstStyle>
            <a:lvl1pPr>
              <a:defRPr/>
            </a:lvl1pPr>
          </a:lstStyle>
          <a:p>
            <a:fld id="{1AB85839-DE7E-4765-A9A0-B3F73C84A708}" type="datetime1">
              <a:rPr lang="en-US" smtClean="0"/>
              <a:pPr/>
              <a:t>9/21/2018</a:t>
            </a:fld>
            <a:endParaRPr lang="en-US" dirty="0"/>
          </a:p>
        </p:txBody>
      </p:sp>
      <p:sp>
        <p:nvSpPr>
          <p:cNvPr id="7" name="TextBox 6"/>
          <p:cNvSpPr txBox="1">
            <a:spLocks noChangeArrowheads="1"/>
          </p:cNvSpPr>
          <p:nvPr userDrawn="1"/>
        </p:nvSpPr>
        <p:spPr bwMode="auto">
          <a:xfrm>
            <a:off x="3265488" y="6283325"/>
            <a:ext cx="261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a:t>Draft for Discussion &amp; Policy Purposes Only</a:t>
            </a:r>
          </a:p>
        </p:txBody>
      </p:sp>
      <p:sp>
        <p:nvSpPr>
          <p:cNvPr id="8"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8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12" name="Text Placeholder 12"/>
          <p:cNvSpPr>
            <a:spLocks noGrp="1"/>
          </p:cNvSpPr>
          <p:nvPr>
            <p:ph type="body" sz="quarter" idx="19"/>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4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B85839-DE7E-4765-A9A0-B3F73C84A708}" type="datetime1">
              <a:rPr lang="en-US" smtClean="0"/>
              <a:pPr/>
              <a:t>9/21/2018</a:t>
            </a:fld>
            <a:endParaRPr lang="en-US" dirty="0"/>
          </a:p>
        </p:txBody>
      </p:sp>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1"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5060472" y="1243330"/>
            <a:ext cx="4284821" cy="5488940"/>
          </a:xfrm>
          <a:prstGeom prst="rect">
            <a:avLst/>
          </a:prstGeom>
        </p:spPr>
      </p:pic>
      <p:sp>
        <p:nvSpPr>
          <p:cNvPr id="12"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800" b="1">
                <a:solidFill>
                  <a:srgbClr val="00269E"/>
                </a:solidFill>
                <a:latin typeface="Arial" pitchFamily="34" charset="0"/>
                <a:cs typeface="Arial" pitchFamily="34" charset="0"/>
              </a:defRPr>
            </a:lvl1pPr>
          </a:lstStyle>
          <a:p>
            <a:r>
              <a:rPr lang="en-US" dirty="0"/>
              <a:t>Click to edit Master title style</a:t>
            </a:r>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4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Line 7"/>
          <p:cNvSpPr>
            <a:spLocks noChangeShapeType="1"/>
          </p:cNvSpPr>
          <p:nvPr/>
        </p:nvSpPr>
        <p:spPr bwMode="auto">
          <a:xfrm>
            <a:off x="0" y="747713"/>
            <a:ext cx="9144000" cy="0"/>
          </a:xfrm>
          <a:prstGeom prst="line">
            <a:avLst/>
          </a:prstGeom>
          <a:noFill/>
          <a:ln w="9525">
            <a:solidFill>
              <a:srgbClr val="FFFFFF"/>
            </a:solidFill>
            <a:round/>
            <a:headEnd/>
            <a:tailEnd/>
          </a:ln>
        </p:spPr>
        <p:txBody>
          <a:bodyPr/>
          <a:lstStyle/>
          <a:p>
            <a:endParaRPr lang="en-US" dirty="0"/>
          </a:p>
        </p:txBody>
      </p:sp>
      <p:sp>
        <p:nvSpPr>
          <p:cNvPr id="4" name="TextBox 6"/>
          <p:cNvSpPr txBox="1">
            <a:spLocks noChangeArrowheads="1"/>
          </p:cNvSpPr>
          <p:nvPr/>
        </p:nvSpPr>
        <p:spPr bwMode="auto">
          <a:xfrm>
            <a:off x="3265488" y="6283325"/>
            <a:ext cx="261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a:t>Draft for Discussion &amp; Policy Purposes Only</a:t>
            </a:r>
          </a:p>
        </p:txBody>
      </p:sp>
      <p:pic>
        <p:nvPicPr>
          <p:cNvPr id="5" name="Picture 2" descr="C:\Users\dmlee\Downloads\preview-MABayTransAuthority.png"/>
          <p:cNvPicPr>
            <a:picLocks noChangeAspect="1" noChangeArrowheads="1"/>
          </p:cNvPicPr>
          <p:nvPr/>
        </p:nvPicPr>
        <p:blipFill>
          <a:blip r:embed="rId2" cstate="print"/>
          <a:srcRect t="38333" b="39000"/>
          <a:stretch>
            <a:fillRect/>
          </a:stretch>
        </p:blipFill>
        <p:spPr bwMode="auto">
          <a:xfrm>
            <a:off x="1012825" y="1562100"/>
            <a:ext cx="6386513" cy="1447800"/>
          </a:xfrm>
          <a:prstGeom prst="rect">
            <a:avLst/>
          </a:prstGeom>
          <a:noFill/>
          <a:ln w="9525">
            <a:noFill/>
            <a:miter lim="800000"/>
            <a:headEnd/>
            <a:tailEnd/>
          </a:ln>
        </p:spPr>
      </p:pic>
      <p:sp>
        <p:nvSpPr>
          <p:cNvPr id="6" name="Title 1"/>
          <p:cNvSpPr>
            <a:spLocks noGrp="1"/>
          </p:cNvSpPr>
          <p:nvPr>
            <p:ph type="title" hasCustomPrompt="1"/>
          </p:nvPr>
        </p:nvSpPr>
        <p:spPr>
          <a:xfrm>
            <a:off x="822325" y="3962400"/>
            <a:ext cx="7615022" cy="466344"/>
          </a:xfrm>
          <a:prstGeom prst="rect">
            <a:avLst/>
          </a:prstGeom>
        </p:spPr>
        <p:txBody>
          <a:bodyPr anchor="b" anchorCtr="0"/>
          <a:lstStyle>
            <a:lvl1pPr>
              <a:lnSpc>
                <a:spcPct val="100000"/>
              </a:lnSpc>
              <a:defRPr sz="3200" b="1" baseline="0">
                <a:solidFill>
                  <a:srgbClr val="00269E"/>
                </a:solidFill>
                <a:latin typeface="Arial" pitchFamily="34" charset="0"/>
                <a:cs typeface="Arial" pitchFamily="34" charset="0"/>
              </a:defRPr>
            </a:lvl1pPr>
          </a:lstStyle>
          <a:p>
            <a:r>
              <a:rPr lang="en-US" dirty="0"/>
              <a:t>Insert title here</a:t>
            </a:r>
          </a:p>
        </p:txBody>
      </p:sp>
      <p:sp>
        <p:nvSpPr>
          <p:cNvPr id="9" name="Text Placeholder 8"/>
          <p:cNvSpPr>
            <a:spLocks noGrp="1"/>
          </p:cNvSpPr>
          <p:nvPr>
            <p:ph type="body" sz="quarter" idx="10" hasCustomPrompt="1"/>
          </p:nvPr>
        </p:nvSpPr>
        <p:spPr>
          <a:xfrm>
            <a:off x="1219200" y="5105400"/>
            <a:ext cx="3352800" cy="762000"/>
          </a:xfrm>
          <a:prstGeom prst="rect">
            <a:avLst/>
          </a:prstGeom>
        </p:spPr>
        <p:txBody>
          <a:bodyPr/>
          <a:lstStyle>
            <a:lvl1pPr>
              <a:buNone/>
              <a:defRPr>
                <a:latin typeface="Arial" pitchFamily="34" charset="0"/>
                <a:cs typeface="Arial" pitchFamily="34" charset="0"/>
              </a:defRPr>
            </a:lvl1pPr>
          </a:lstStyle>
          <a:p>
            <a:pPr lvl="0"/>
            <a:r>
              <a:rPr lang="en-US" dirty="0"/>
              <a:t>Insert date here</a:t>
            </a:r>
          </a:p>
        </p:txBody>
      </p:sp>
      <p:sp>
        <p:nvSpPr>
          <p:cNvPr id="10" name="TextBox 9"/>
          <p:cNvSpPr txBox="1"/>
          <p:nvPr userDrawn="1"/>
        </p:nvSpPr>
        <p:spPr>
          <a:xfrm>
            <a:off x="1219200" y="4593770"/>
            <a:ext cx="5867400" cy="369332"/>
          </a:xfrm>
          <a:prstGeom prst="rect">
            <a:avLst/>
          </a:prstGeom>
          <a:noFill/>
        </p:spPr>
        <p:txBody>
          <a:bodyPr wrap="square" rtlCol="0">
            <a:spAutoFit/>
          </a:bodyPr>
          <a:lstStyle/>
          <a:p>
            <a:pPr marL="342900" indent="-342900"/>
            <a:endParaRPr lang="en-US" b="1" u="sng" dirty="0">
              <a:latin typeface="+mj-lt"/>
            </a:endParaRPr>
          </a:p>
        </p:txBody>
      </p:sp>
      <p:sp>
        <p:nvSpPr>
          <p:cNvPr id="13" name="Text Placeholder 12"/>
          <p:cNvSpPr>
            <a:spLocks noGrp="1"/>
          </p:cNvSpPr>
          <p:nvPr>
            <p:ph type="body" sz="quarter" idx="11" hasCustomPrompt="1"/>
          </p:nvPr>
        </p:nvSpPr>
        <p:spPr>
          <a:xfrm>
            <a:off x="1219200" y="4528458"/>
            <a:ext cx="4572000" cy="457200"/>
          </a:xfrm>
          <a:prstGeom prst="rect">
            <a:avLst/>
          </a:prstGeom>
        </p:spPr>
        <p:txBody>
          <a:bodyPr/>
          <a:lstStyle>
            <a:lvl1pPr algn="l" rtl="0" eaLnBrk="1" fontAlgn="base" hangingPunct="1">
              <a:lnSpc>
                <a:spcPct val="100000"/>
              </a:lnSpc>
              <a:spcBef>
                <a:spcPct val="0"/>
              </a:spcBef>
              <a:spcAft>
                <a:spcPct val="0"/>
              </a:spcAft>
              <a:buNone/>
              <a:defRPr lang="en-US" sz="2400" b="1" baseline="0" dirty="0" smtClean="0">
                <a:solidFill>
                  <a:srgbClr val="00269E"/>
                </a:solidFill>
                <a:latin typeface="Arial" pitchFamily="34" charset="0"/>
                <a:ea typeface="+mj-ea"/>
                <a:cs typeface="Arial" pitchFamily="34" charset="0"/>
              </a:defRPr>
            </a:lvl1pPr>
          </a:lstStyle>
          <a:p>
            <a:pPr lvl="0"/>
            <a:r>
              <a:rPr lang="en-US" dirty="0"/>
              <a:t>Insert subtitle here</a:t>
            </a:r>
          </a:p>
        </p:txBody>
      </p:sp>
      <p:cxnSp>
        <p:nvCxnSpPr>
          <p:cNvPr id="11" name="Straight Connector 10"/>
          <p:cNvCxnSpPr/>
          <p:nvPr userDrawn="1"/>
        </p:nvCxnSpPr>
        <p:spPr>
          <a:xfrm>
            <a:off x="822325" y="3657600"/>
            <a:ext cx="7499350" cy="0"/>
          </a:xfrm>
          <a:prstGeom prst="line">
            <a:avLst/>
          </a:prstGeom>
          <a:ln w="254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10"/>
          <p:cNvSpPr/>
          <p:nvPr/>
        </p:nvSpPr>
        <p:spPr>
          <a:xfrm>
            <a:off x="327025"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Date Placeholder 1"/>
          <p:cNvSpPr>
            <a:spLocks noGrp="1"/>
          </p:cNvSpPr>
          <p:nvPr>
            <p:ph type="dt" sz="half" idx="10"/>
          </p:nvPr>
        </p:nvSpPr>
        <p:spPr/>
        <p:txBody>
          <a:bodyPr/>
          <a:lstStyle>
            <a:lvl1pPr algn="r">
              <a:defRPr sz="800"/>
            </a:lvl1pPr>
          </a:lstStyle>
          <a:p>
            <a:fld id="{F809FA0C-9138-4409-9FF5-7DACD331B09B}" type="datetime1">
              <a:rPr lang="en-US" smtClean="0"/>
              <a:pPr/>
              <a:t>9/21/2018</a:t>
            </a:fld>
            <a:endParaRPr lang="en-US" dirty="0"/>
          </a:p>
        </p:txBody>
      </p:sp>
      <p:sp>
        <p:nvSpPr>
          <p:cNvPr id="6" name="TextBox 6"/>
          <p:cNvSpPr txBox="1">
            <a:spLocks noChangeArrowheads="1"/>
          </p:cNvSpPr>
          <p:nvPr userDrawn="1"/>
        </p:nvSpPr>
        <p:spPr bwMode="auto">
          <a:xfrm>
            <a:off x="3265488" y="6283325"/>
            <a:ext cx="261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a:t>Draft for Discussion &amp; Policy Purposes Only</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800" b="1">
                <a:solidFill>
                  <a:srgbClr val="00269E"/>
                </a:solidFill>
                <a:latin typeface="Arial" pitchFamily="34" charset="0"/>
                <a:cs typeface="Arial" pitchFamily="34" charset="0"/>
              </a:defRPr>
            </a:lvl1pPr>
          </a:lstStyle>
          <a:p>
            <a:r>
              <a:rPr lang="en-US" dirty="0"/>
              <a:t>Click to edit Master title style</a:t>
            </a:r>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400" b="1" dirty="0" smtClean="0">
                <a:solidFill>
                  <a:srgbClr val="00269E"/>
                </a:solidFill>
                <a:latin typeface="Arial" pitchFamily="34" charset="0"/>
                <a:ea typeface="+mj-ea"/>
                <a:cs typeface="Arial" pitchFamily="34" charset="0"/>
              </a:defRPr>
            </a:lvl1pPr>
          </a:lstStyle>
          <a:p>
            <a:pPr lvl="0"/>
            <a:r>
              <a:rPr lang="en-US" dirty="0"/>
              <a:t>Click to edit Master text styles</a:t>
            </a:r>
          </a:p>
        </p:txBody>
      </p:sp>
      <p:cxnSp>
        <p:nvCxnSpPr>
          <p:cNvPr id="9" name="Straight Connector 8"/>
          <p:cNvCxnSpPr/>
          <p:nvPr userDrawn="1"/>
        </p:nvCxnSpPr>
        <p:spPr>
          <a:xfrm>
            <a:off x="447675" y="720725"/>
            <a:ext cx="7499350" cy="0"/>
          </a:xfrm>
          <a:prstGeom prst="line">
            <a:avLst/>
          </a:prstGeom>
          <a:ln w="254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21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Rectangle 10"/>
          <p:cNvSpPr/>
          <p:nvPr/>
        </p:nvSpPr>
        <p:spPr>
          <a:xfrm>
            <a:off x="327025"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Date Placeholder 1"/>
          <p:cNvSpPr>
            <a:spLocks noGrp="1"/>
          </p:cNvSpPr>
          <p:nvPr>
            <p:ph type="dt" sz="half" idx="10"/>
          </p:nvPr>
        </p:nvSpPr>
        <p:spPr/>
        <p:txBody>
          <a:bodyPr/>
          <a:lstStyle>
            <a:lvl1pPr algn="r">
              <a:defRPr sz="800"/>
            </a:lvl1pPr>
          </a:lstStyle>
          <a:p>
            <a:fld id="{F809FA0C-9138-4409-9FF5-7DACD331B09B}" type="datetime1">
              <a:rPr lang="en-US" smtClean="0"/>
              <a:pPr/>
              <a:t>9/21/2018</a:t>
            </a:fld>
            <a:endParaRPr lang="en-US" dirty="0"/>
          </a:p>
        </p:txBody>
      </p:sp>
      <p:sp>
        <p:nvSpPr>
          <p:cNvPr id="6" name="TextBox 6"/>
          <p:cNvSpPr txBox="1">
            <a:spLocks noChangeArrowheads="1"/>
          </p:cNvSpPr>
          <p:nvPr userDrawn="1"/>
        </p:nvSpPr>
        <p:spPr bwMode="auto">
          <a:xfrm>
            <a:off x="3265488" y="6283325"/>
            <a:ext cx="261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a:t>Draft for Discussion &amp; Policy Purposes Only</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8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400" b="1" dirty="0" smtClean="0">
                <a:solidFill>
                  <a:srgbClr val="00269E"/>
                </a:solidFill>
                <a:latin typeface="Arial" pitchFamily="34" charset="0"/>
                <a:ea typeface="+mj-ea"/>
                <a:cs typeface="Arial" pitchFamily="34" charset="0"/>
              </a:defRPr>
            </a:lvl1pPr>
          </a:lstStyle>
          <a:p>
            <a:pPr lvl="0"/>
            <a:r>
              <a:rPr lang="en-US" dirty="0"/>
              <a:t>Click to edit Master text styles</a:t>
            </a:r>
          </a:p>
        </p:txBody>
      </p:sp>
      <p:cxnSp>
        <p:nvCxnSpPr>
          <p:cNvPr id="9" name="Straight Connector 8"/>
          <p:cNvCxnSpPr/>
          <p:nvPr userDrawn="1"/>
        </p:nvCxnSpPr>
        <p:spPr>
          <a:xfrm>
            <a:off x="447675" y="720725"/>
            <a:ext cx="7499350" cy="0"/>
          </a:xfrm>
          <a:prstGeom prst="line">
            <a:avLst/>
          </a:prstGeom>
          <a:ln w="254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46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7675" y="720725"/>
            <a:ext cx="7499350" cy="0"/>
          </a:xfrm>
          <a:prstGeom prst="line">
            <a:avLst/>
          </a:prstGeom>
          <a:ln w="254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7675" y="6280150"/>
            <a:ext cx="8321675" cy="0"/>
          </a:xfrm>
          <a:prstGeom prst="line">
            <a:avLst/>
          </a:prstGeom>
          <a:ln w="158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00" smtClean="0"/>
              <a:pPr algn="r" eaLnBrk="1" hangingPunct="1">
                <a:defRPr/>
              </a:pPr>
              <a:t>‹#›</a:t>
            </a:fld>
            <a:endParaRPr lang="en-US" altLang="en-US" sz="1000" dirty="0"/>
          </a:p>
        </p:txBody>
      </p:sp>
      <p:sp>
        <p:nvSpPr>
          <p:cNvPr id="41" name="Content Placeholder 8"/>
          <p:cNvSpPr txBox="1">
            <a:spLocks/>
          </p:cNvSpPr>
          <p:nvPr/>
        </p:nvSpPr>
        <p:spPr>
          <a:xfrm>
            <a:off x="469900"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defRPr/>
            </a:pPr>
            <a:endParaRPr lang="en-US" dirty="0"/>
          </a:p>
        </p:txBody>
      </p:sp>
      <p:sp>
        <p:nvSpPr>
          <p:cNvPr id="18" name="Date Placeholder 1"/>
          <p:cNvSpPr>
            <a:spLocks noGrp="1"/>
          </p:cNvSpPr>
          <p:nvPr>
            <p:ph type="dt" sz="half" idx="2"/>
          </p:nvPr>
        </p:nvSpPr>
        <p:spPr>
          <a:xfrm>
            <a:off x="7200900" y="6248400"/>
            <a:ext cx="1673225" cy="155575"/>
          </a:xfrm>
          <a:prstGeom prst="rect">
            <a:avLst/>
          </a:prstGeom>
        </p:spPr>
        <p:txBody>
          <a:bodyPr/>
          <a:lstStyle>
            <a:lvl1pPr algn="r" eaLnBrk="1" hangingPunct="1">
              <a:defRPr sz="800">
                <a:latin typeface="Arial" charset="0"/>
                <a:cs typeface="+mn-cs"/>
              </a:defRPr>
            </a:lvl1pPr>
          </a:lstStyle>
          <a:p>
            <a:fld id="{1AB85839-DE7E-4765-A9A0-B3F73C84A708}" type="datetime1">
              <a:rPr lang="en-US" smtClean="0"/>
              <a:pPr/>
              <a:t>9/21/2018</a:t>
            </a:fld>
            <a:endParaRPr lang="en-US" dirty="0"/>
          </a:p>
        </p:txBody>
      </p:sp>
      <p:pic>
        <p:nvPicPr>
          <p:cNvPr id="1034" name="Picture 2" descr="File:MBTA.svg"/>
          <p:cNvPicPr>
            <a:picLocks noChangeAspect="1" noChangeArrowheads="1"/>
          </p:cNvPicPr>
          <p:nvPr/>
        </p:nvPicPr>
        <p:blipFill>
          <a:blip r:embed="rId9" cstate="print"/>
          <a:srcRect/>
          <a:stretch>
            <a:fillRect/>
          </a:stretch>
        </p:blipFill>
        <p:spPr bwMode="auto">
          <a:xfrm>
            <a:off x="8139113" y="222250"/>
            <a:ext cx="711200"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2" r:id="rId2"/>
    <p:sldLayoutId id="2147483663" r:id="rId3"/>
    <p:sldLayoutId id="2147483673" r:id="rId4"/>
    <p:sldLayoutId id="2147483674" r:id="rId5"/>
    <p:sldLayoutId id="2147483675" r:id="rId6"/>
    <p:sldLayoutId id="2147483754" r:id="rId7"/>
  </p:sldLayoutIdLst>
  <p:hf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Commuter Rail Positive Train Control (PTC)</a:t>
            </a:r>
          </a:p>
        </p:txBody>
      </p:sp>
      <p:sp>
        <p:nvSpPr>
          <p:cNvPr id="3" name="Text Placeholder 2"/>
          <p:cNvSpPr>
            <a:spLocks noGrp="1"/>
          </p:cNvSpPr>
          <p:nvPr>
            <p:ph type="body" sz="quarter" idx="10"/>
          </p:nvPr>
        </p:nvSpPr>
        <p:spPr>
          <a:xfrm>
            <a:off x="2895600" y="5105400"/>
            <a:ext cx="3352800" cy="762000"/>
          </a:xfrm>
        </p:spPr>
        <p:txBody>
          <a:bodyPr/>
          <a:lstStyle/>
          <a:p>
            <a:pPr algn="ctr"/>
            <a:r>
              <a:rPr lang="en-US" dirty="0"/>
              <a:t>September 24, 2018</a:t>
            </a:r>
          </a:p>
        </p:txBody>
      </p:sp>
      <p:sp>
        <p:nvSpPr>
          <p:cNvPr id="4" name="Text Placeholder 3"/>
          <p:cNvSpPr>
            <a:spLocks noGrp="1"/>
          </p:cNvSpPr>
          <p:nvPr>
            <p:ph type="body" sz="quarter" idx="11"/>
          </p:nvPr>
        </p:nvSpPr>
        <p:spPr>
          <a:xfrm>
            <a:off x="2286000" y="4495800"/>
            <a:ext cx="4572000" cy="457200"/>
          </a:xfrm>
        </p:spPr>
        <p:txBody>
          <a:bodyPr/>
          <a:lstStyle/>
          <a:p>
            <a:pPr algn="ctr"/>
            <a:r>
              <a:rPr lang="en-US" sz="2800" dirty="0"/>
              <a:t>Program</a:t>
            </a:r>
            <a:r>
              <a:rPr lang="en-US" dirty="0"/>
              <a:t> Update</a:t>
            </a:r>
          </a:p>
        </p:txBody>
      </p:sp>
    </p:spTree>
    <p:extLst>
      <p:ext uri="{BB962C8B-B14F-4D97-AF65-F5344CB8AC3E}">
        <p14:creationId xmlns:p14="http://schemas.microsoft.com/office/powerpoint/2010/main" val="749351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OVERVIEW</a:t>
            </a:r>
            <a:endParaRPr lang="en-US" dirty="0"/>
          </a:p>
        </p:txBody>
      </p:sp>
      <p:sp>
        <p:nvSpPr>
          <p:cNvPr id="3" name="Text Placeholder 2"/>
          <p:cNvSpPr>
            <a:spLocks noGrp="1"/>
          </p:cNvSpPr>
          <p:nvPr>
            <p:ph type="body" sz="quarter" idx="16"/>
          </p:nvPr>
        </p:nvSpPr>
        <p:spPr>
          <a:xfrm>
            <a:off x="381000" y="381000"/>
            <a:ext cx="7309716" cy="228600"/>
          </a:xfrm>
        </p:spPr>
        <p:txBody>
          <a:bodyPr>
            <a:noAutofit/>
          </a:bodyPr>
          <a:lstStyle/>
          <a:p>
            <a:r>
              <a:rPr lang="en-US" dirty="0"/>
              <a:t>Commuter Rail PTC – Program Update</a:t>
            </a:r>
          </a:p>
          <a:p>
            <a:endParaRPr lang="en-US" dirty="0"/>
          </a:p>
        </p:txBody>
      </p:sp>
      <p:sp>
        <p:nvSpPr>
          <p:cNvPr id="4" name="TextBox 3"/>
          <p:cNvSpPr txBox="1"/>
          <p:nvPr/>
        </p:nvSpPr>
        <p:spPr>
          <a:xfrm>
            <a:off x="533400" y="1447800"/>
            <a:ext cx="8229600" cy="5286062"/>
          </a:xfrm>
          <a:prstGeom prst="rect">
            <a:avLst/>
          </a:prstGeom>
          <a:noFill/>
        </p:spPr>
        <p:txBody>
          <a:bodyPr wrap="square" rtlCol="0">
            <a:spAutoFit/>
          </a:bodyPr>
          <a:lstStyle/>
          <a:p>
            <a:pPr marL="344488" lvl="1" indent="-344488">
              <a:lnSpc>
                <a:spcPts val="2600"/>
              </a:lnSpc>
              <a:spcBef>
                <a:spcPts val="1200"/>
              </a:spcBef>
              <a:spcAft>
                <a:spcPts val="900"/>
              </a:spcAft>
              <a:buSzPct val="150000"/>
              <a:buFont typeface="Arial" panose="020B0604020202020204" pitchFamily="34" charset="0"/>
              <a:buChar char="•"/>
            </a:pPr>
            <a:r>
              <a:rPr lang="en-US" dirty="0">
                <a:latin typeface="Verdana" pitchFamily="34" charset="0"/>
                <a:ea typeface="Verdana" pitchFamily="34" charset="0"/>
                <a:cs typeface="Verdana" pitchFamily="34" charset="0"/>
              </a:rPr>
              <a:t>PTC is MBTA’s highest priority Capital </a:t>
            </a:r>
            <a:r>
              <a:rPr lang="en-US" dirty="0" smtClean="0">
                <a:latin typeface="Verdana" pitchFamily="34" charset="0"/>
                <a:ea typeface="Verdana" pitchFamily="34" charset="0"/>
                <a:cs typeface="Verdana" pitchFamily="34" charset="0"/>
              </a:rPr>
              <a:t>Program.</a:t>
            </a:r>
            <a:endParaRPr lang="en-US" dirty="0">
              <a:latin typeface="Verdana" pitchFamily="34" charset="0"/>
              <a:ea typeface="Verdana" pitchFamily="34" charset="0"/>
              <a:cs typeface="Verdana" pitchFamily="34" charset="0"/>
            </a:endParaRPr>
          </a:p>
          <a:p>
            <a:pPr marL="344488" lvl="1" indent="-344488">
              <a:lnSpc>
                <a:spcPts val="2600"/>
              </a:lnSpc>
              <a:spcBef>
                <a:spcPts val="1200"/>
              </a:spcBef>
              <a:spcAft>
                <a:spcPts val="900"/>
              </a:spcAft>
              <a:buSzPct val="150000"/>
              <a:buFont typeface="Arial" panose="020B0604020202020204" pitchFamily="34" charset="0"/>
              <a:buChar char="•"/>
            </a:pPr>
            <a:r>
              <a:rPr lang="en-US" dirty="0">
                <a:latin typeface="Verdana" pitchFamily="34" charset="0"/>
                <a:ea typeface="Verdana" pitchFamily="34" charset="0"/>
                <a:cs typeface="Verdana" pitchFamily="34" charset="0"/>
              </a:rPr>
              <a:t>MBTA has achieved its September 21, 2018 goal for meeting the requirements necessary to apply for and be granted an extension for a full PTC system deployment by </a:t>
            </a:r>
            <a:r>
              <a:rPr lang="en-US" dirty="0" smtClean="0">
                <a:latin typeface="Verdana" pitchFamily="34" charset="0"/>
                <a:ea typeface="Verdana" pitchFamily="34" charset="0"/>
                <a:cs typeface="Verdana" pitchFamily="34" charset="0"/>
              </a:rPr>
              <a:t>2020.</a:t>
            </a:r>
            <a:endParaRPr lang="en-US" dirty="0">
              <a:latin typeface="Verdana" pitchFamily="34" charset="0"/>
              <a:ea typeface="Verdana" pitchFamily="34" charset="0"/>
              <a:cs typeface="Verdana" pitchFamily="34" charset="0"/>
            </a:endParaRPr>
          </a:p>
          <a:p>
            <a:pPr marL="344488" lvl="1" indent="-344488">
              <a:lnSpc>
                <a:spcPts val="2600"/>
              </a:lnSpc>
              <a:spcBef>
                <a:spcPts val="600"/>
              </a:spcBef>
              <a:spcAft>
                <a:spcPts val="900"/>
              </a:spcAft>
              <a:buSzPct val="150000"/>
              <a:buFont typeface="Arial" panose="020B0604020202020204" pitchFamily="34" charset="0"/>
              <a:buChar char="•"/>
            </a:pPr>
            <a:r>
              <a:rPr lang="en-US" dirty="0">
                <a:latin typeface="Verdana" pitchFamily="34" charset="0"/>
                <a:ea typeface="Verdana" pitchFamily="34" charset="0"/>
                <a:cs typeface="Verdana" pitchFamily="34" charset="0"/>
              </a:rPr>
              <a:t>MBTA, together with the current team of Contractors and Consultants, will continue to execute PTC Program Plans in order to deploy PTC across the entire Commuter Rail System by August 31, 2020 in compliance with the FRA regulations, which require complete deployment by December 31, 2020</a:t>
            </a:r>
            <a:r>
              <a:rPr lang="en-US" dirty="0" smtClean="0">
                <a:latin typeface="Verdana" pitchFamily="34" charset="0"/>
                <a:ea typeface="Verdana" pitchFamily="34" charset="0"/>
                <a:cs typeface="Verdana" pitchFamily="34" charset="0"/>
              </a:rPr>
              <a:t>.</a:t>
            </a:r>
          </a:p>
          <a:p>
            <a:pPr marL="344488" lvl="1" indent="-344488">
              <a:lnSpc>
                <a:spcPts val="2600"/>
              </a:lnSpc>
              <a:spcBef>
                <a:spcPts val="1800"/>
              </a:spcBef>
              <a:spcAft>
                <a:spcPts val="1200"/>
              </a:spcAft>
              <a:buSzPct val="150000"/>
              <a:buFont typeface="Arial" panose="020B0604020202020204" pitchFamily="34" charset="0"/>
              <a:buChar char="•"/>
            </a:pPr>
            <a:r>
              <a:rPr lang="en-US" dirty="0">
                <a:latin typeface="Verdana" pitchFamily="34" charset="0"/>
                <a:ea typeface="Verdana" pitchFamily="34" charset="0"/>
                <a:cs typeface="Verdana" pitchFamily="34" charset="0"/>
              </a:rPr>
              <a:t>MBTA received an additional $20 million grant from FRA for the implementation of PTC.</a:t>
            </a:r>
          </a:p>
          <a:p>
            <a:pPr marL="344488" lvl="1" indent="-344488">
              <a:lnSpc>
                <a:spcPts val="2600"/>
              </a:lnSpc>
              <a:spcBef>
                <a:spcPts val="1800"/>
              </a:spcBef>
              <a:spcAft>
                <a:spcPts val="1200"/>
              </a:spcAft>
              <a:buSzPct val="150000"/>
              <a:buFont typeface="Arial" panose="020B0604020202020204" pitchFamily="34" charset="0"/>
              <a:buChar char="•"/>
            </a:pP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82610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CURRENT PTC ACTIVITIES AND PROGRESS</a:t>
            </a:r>
          </a:p>
        </p:txBody>
      </p:sp>
      <p:sp>
        <p:nvSpPr>
          <p:cNvPr id="3" name="Text Placeholder 2"/>
          <p:cNvSpPr>
            <a:spLocks noGrp="1"/>
          </p:cNvSpPr>
          <p:nvPr>
            <p:ph type="body" sz="quarter" idx="16"/>
          </p:nvPr>
        </p:nvSpPr>
        <p:spPr>
          <a:xfrm>
            <a:off x="381000" y="381000"/>
            <a:ext cx="7309716" cy="228600"/>
          </a:xfrm>
        </p:spPr>
        <p:txBody>
          <a:bodyPr>
            <a:noAutofit/>
          </a:bodyPr>
          <a:lstStyle/>
          <a:p>
            <a:r>
              <a:rPr lang="en-US" dirty="0"/>
              <a:t>Commuter Rail PTC – Program Update</a:t>
            </a:r>
          </a:p>
          <a:p>
            <a:endParaRPr lang="en-US" dirty="0"/>
          </a:p>
        </p:txBody>
      </p:sp>
      <p:sp>
        <p:nvSpPr>
          <p:cNvPr id="4" name="TextBox 3"/>
          <p:cNvSpPr txBox="1"/>
          <p:nvPr/>
        </p:nvSpPr>
        <p:spPr>
          <a:xfrm>
            <a:off x="533400" y="1542395"/>
            <a:ext cx="7924800" cy="4237057"/>
          </a:xfrm>
          <a:prstGeom prst="rect">
            <a:avLst/>
          </a:prstGeom>
          <a:noFill/>
        </p:spPr>
        <p:txBody>
          <a:bodyPr wrap="square" rtlCol="0">
            <a:spAutoFit/>
          </a:bodyPr>
          <a:lstStyle/>
          <a:p>
            <a:pPr marL="344488" indent="-344488">
              <a:spcBef>
                <a:spcPts val="800"/>
              </a:spcBef>
              <a:buSzPct val="150000"/>
              <a:buFont typeface="Arial" panose="020B0604020202020204" pitchFamily="34" charset="0"/>
              <a:buChar char="•"/>
            </a:pPr>
            <a:r>
              <a:rPr lang="en-US" dirty="0">
                <a:latin typeface="Verdana" pitchFamily="34" charset="0"/>
                <a:ea typeface="Verdana" pitchFamily="34" charset="0"/>
                <a:cs typeface="Verdana" pitchFamily="34" charset="0"/>
              </a:rPr>
              <a:t>Work required to Formally Request an Extension from FRA for MBTA’s PTC System Implementation to 12/31/2020 - Complete</a:t>
            </a:r>
          </a:p>
          <a:p>
            <a:pPr marL="801688" lvl="1" indent="-344488">
              <a:spcBef>
                <a:spcPts val="800"/>
              </a:spcBef>
              <a:buFont typeface="Courier New" panose="02070309020205020404" pitchFamily="49" charset="0"/>
              <a:buChar char="o"/>
            </a:pPr>
            <a:r>
              <a:rPr lang="en-US" dirty="0">
                <a:latin typeface="Verdana" pitchFamily="34" charset="0"/>
                <a:ea typeface="Verdana" pitchFamily="34" charset="0"/>
                <a:cs typeface="Verdana" pitchFamily="34" charset="0"/>
              </a:rPr>
              <a:t>Wayside Equipment Installation - Complete</a:t>
            </a:r>
          </a:p>
          <a:p>
            <a:pPr marL="801688" lvl="1" indent="-344488">
              <a:spcBef>
                <a:spcPts val="800"/>
              </a:spcBef>
              <a:buFont typeface="Courier New" panose="02070309020205020404" pitchFamily="49" charset="0"/>
              <a:buChar char="o"/>
            </a:pPr>
            <a:r>
              <a:rPr lang="en-US" dirty="0">
                <a:latin typeface="Verdana" pitchFamily="34" charset="0"/>
                <a:ea typeface="Verdana" pitchFamily="34" charset="0"/>
                <a:cs typeface="Verdana" pitchFamily="34" charset="0"/>
              </a:rPr>
              <a:t>Onboard Equipment Installation - Complete</a:t>
            </a:r>
            <a:endParaRPr lang="en-US" dirty="0"/>
          </a:p>
          <a:p>
            <a:pPr marL="801688" lvl="1" indent="-344488">
              <a:spcBef>
                <a:spcPts val="800"/>
              </a:spcBef>
              <a:buFont typeface="Courier New" panose="02070309020205020404" pitchFamily="49" charset="0"/>
              <a:buChar char="o"/>
            </a:pPr>
            <a:r>
              <a:rPr lang="en-US" dirty="0"/>
              <a:t>Stoughton Pilot Line Formal Field Qualification Testing (FQT) - Complete</a:t>
            </a:r>
          </a:p>
          <a:p>
            <a:pPr marL="801688" lvl="1" indent="-344488">
              <a:spcBef>
                <a:spcPts val="800"/>
              </a:spcBef>
              <a:buFont typeface="Courier New" panose="02070309020205020404" pitchFamily="49" charset="0"/>
              <a:buChar char="o"/>
            </a:pPr>
            <a:r>
              <a:rPr lang="en-US" dirty="0"/>
              <a:t>PTC Training of </a:t>
            </a:r>
            <a:r>
              <a:rPr lang="en-US" dirty="0" err="1"/>
              <a:t>Keolis</a:t>
            </a:r>
            <a:r>
              <a:rPr lang="en-US" dirty="0"/>
              <a:t> Staff for RSD - Complete</a:t>
            </a:r>
          </a:p>
          <a:p>
            <a:pPr marL="801688" lvl="1" indent="-344488">
              <a:spcBef>
                <a:spcPts val="800"/>
              </a:spcBef>
              <a:buFont typeface="Courier New" panose="02070309020205020404" pitchFamily="49" charset="0"/>
              <a:buChar char="o"/>
            </a:pPr>
            <a:r>
              <a:rPr lang="en-US" dirty="0"/>
              <a:t>PTC Configuration Management System - Complete</a:t>
            </a:r>
          </a:p>
          <a:p>
            <a:pPr marL="344488" indent="-344488">
              <a:spcBef>
                <a:spcPts val="1200"/>
              </a:spcBef>
              <a:buSzPct val="150000"/>
              <a:buFont typeface="Arial" panose="020B0604020202020204" pitchFamily="34" charset="0"/>
              <a:buChar char="•"/>
            </a:pPr>
            <a:r>
              <a:rPr lang="en-US" dirty="0" smtClean="0">
                <a:latin typeface="Verdana" pitchFamily="34" charset="0"/>
                <a:ea typeface="Verdana" pitchFamily="34" charset="0"/>
                <a:cs typeface="Verdana" pitchFamily="34" charset="0"/>
              </a:rPr>
              <a:t>Revenue Service Demonstration (RSD) Application </a:t>
            </a:r>
            <a:r>
              <a:rPr lang="en-US" dirty="0">
                <a:latin typeface="Verdana" pitchFamily="34" charset="0"/>
                <a:ea typeface="Verdana" pitchFamily="34" charset="0"/>
                <a:cs typeface="Verdana" pitchFamily="34" charset="0"/>
              </a:rPr>
              <a:t>submitted to FRA September 18,2108</a:t>
            </a:r>
          </a:p>
          <a:p>
            <a:pPr marL="344488" indent="-344488">
              <a:spcBef>
                <a:spcPts val="1200"/>
              </a:spcBef>
              <a:buSzPct val="150000"/>
              <a:buFont typeface="Arial" panose="020B0604020202020204" pitchFamily="34" charset="0"/>
              <a:buChar char="•"/>
            </a:pPr>
            <a:r>
              <a:rPr lang="en-US" dirty="0" smtClean="0">
                <a:latin typeface="Verdana" pitchFamily="34" charset="0"/>
                <a:ea typeface="Verdana" pitchFamily="34" charset="0"/>
                <a:cs typeface="Verdana" pitchFamily="34" charset="0"/>
              </a:rPr>
              <a:t>Request for Extension submitted to the FRA on September 21, 2018</a:t>
            </a:r>
          </a:p>
        </p:txBody>
      </p:sp>
    </p:spTree>
    <p:extLst>
      <p:ext uri="{BB962C8B-B14F-4D97-AF65-F5344CB8AC3E}">
        <p14:creationId xmlns:p14="http://schemas.microsoft.com/office/powerpoint/2010/main" val="2916754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867D16D-F0B3-44AD-863E-7B97E11184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501" t="33704" r="21666" b="27778"/>
          <a:stretch/>
        </p:blipFill>
        <p:spPr>
          <a:xfrm>
            <a:off x="511420" y="990600"/>
            <a:ext cx="3015761" cy="1600200"/>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457200" y="2674589"/>
            <a:ext cx="3124200" cy="276999"/>
          </a:xfrm>
          <a:prstGeom prst="rect">
            <a:avLst/>
          </a:prstGeom>
          <a:noFill/>
        </p:spPr>
        <p:txBody>
          <a:bodyPr wrap="square" rtlCol="0">
            <a:spAutoFit/>
          </a:bodyPr>
          <a:lstStyle/>
          <a:p>
            <a:pPr marL="342900" indent="-342900" algn="ctr"/>
            <a:r>
              <a:rPr lang="en-US" sz="1200" b="1" dirty="0"/>
              <a:t>95 Locomotives - 84 Control </a:t>
            </a:r>
            <a:r>
              <a:rPr lang="en-US" sz="1200" b="1" dirty="0" smtClean="0"/>
              <a:t>Cars</a:t>
            </a:r>
            <a:endParaRPr lang="en-US" b="1" u="sng" dirty="0">
              <a:latin typeface="+mj-lt"/>
            </a:endParaRPr>
          </a:p>
        </p:txBody>
      </p:sp>
      <p:pic>
        <p:nvPicPr>
          <p:cNvPr id="7" name="Picture 6">
            <a:extLst>
              <a:ext uri="{FF2B5EF4-FFF2-40B4-BE49-F238E27FC236}">
                <a16:creationId xmlns:a16="http://schemas.microsoft.com/office/drawing/2014/main" xmlns="" id="{D039DEA8-B01F-45A3-BD4B-5857F6B79C57}"/>
              </a:ext>
            </a:extLst>
          </p:cNvPr>
          <p:cNvPicPr>
            <a:picLocks noChangeAspect="1"/>
          </p:cNvPicPr>
          <p:nvPr/>
        </p:nvPicPr>
        <p:blipFill>
          <a:blip r:embed="rId3"/>
          <a:stretch>
            <a:fillRect/>
          </a:stretch>
        </p:blipFill>
        <p:spPr>
          <a:xfrm>
            <a:off x="3786379" y="990601"/>
            <a:ext cx="2180843" cy="163733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B31BD862-FD93-4E50-B808-738FC2C55FF3}"/>
              </a:ext>
            </a:extLst>
          </p:cNvPr>
          <p:cNvPicPr>
            <a:picLocks noChangeAspect="1"/>
          </p:cNvPicPr>
          <p:nvPr/>
        </p:nvPicPr>
        <p:blipFill>
          <a:blip r:embed="rId4"/>
          <a:stretch>
            <a:fillRect/>
          </a:stretch>
        </p:blipFill>
        <p:spPr>
          <a:xfrm>
            <a:off x="6248399" y="990601"/>
            <a:ext cx="2168143" cy="1627796"/>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3429000" y="2667000"/>
            <a:ext cx="2895600" cy="461665"/>
          </a:xfrm>
          <a:prstGeom prst="rect">
            <a:avLst/>
          </a:prstGeom>
          <a:noFill/>
        </p:spPr>
        <p:txBody>
          <a:bodyPr wrap="square" rtlCol="0">
            <a:spAutoFit/>
          </a:bodyPr>
          <a:lstStyle/>
          <a:p>
            <a:pPr marL="342900" indent="-342900" algn="ctr"/>
            <a:r>
              <a:rPr lang="en-US" sz="1200" b="1" dirty="0"/>
              <a:t>194 </a:t>
            </a:r>
            <a:r>
              <a:rPr lang="en-US" sz="1200" b="1" dirty="0" smtClean="0"/>
              <a:t>Wayside </a:t>
            </a:r>
            <a:r>
              <a:rPr lang="en-US" sz="1200" b="1" dirty="0"/>
              <a:t>Interface </a:t>
            </a:r>
            <a:r>
              <a:rPr lang="en-US" sz="1200" b="1" dirty="0" smtClean="0"/>
              <a:t>Units</a:t>
            </a:r>
          </a:p>
          <a:p>
            <a:pPr marL="342900" indent="-342900" algn="ctr"/>
            <a:r>
              <a:rPr lang="en-US" sz="1200" b="1" dirty="0" smtClean="0">
                <a:latin typeface="+mj-lt"/>
              </a:rPr>
              <a:t>(WIUs)</a:t>
            </a:r>
            <a:endParaRPr lang="en-US" sz="1200" b="1" dirty="0">
              <a:latin typeface="+mj-lt"/>
            </a:endParaRPr>
          </a:p>
        </p:txBody>
      </p:sp>
      <p:pic>
        <p:nvPicPr>
          <p:cNvPr id="11" name="Picture 10">
            <a:extLst>
              <a:ext uri="{FF2B5EF4-FFF2-40B4-BE49-F238E27FC236}">
                <a16:creationId xmlns:a16="http://schemas.microsoft.com/office/drawing/2014/main" xmlns="" id="{3D355B15-E8D5-4A97-BD94-F06C58982270}"/>
              </a:ext>
            </a:extLst>
          </p:cNvPr>
          <p:cNvPicPr>
            <a:picLocks noChangeAspect="1"/>
          </p:cNvPicPr>
          <p:nvPr/>
        </p:nvPicPr>
        <p:blipFill>
          <a:blip r:embed="rId5"/>
          <a:stretch>
            <a:fillRect/>
          </a:stretch>
        </p:blipFill>
        <p:spPr>
          <a:xfrm>
            <a:off x="512511" y="3304401"/>
            <a:ext cx="1773489" cy="2362200"/>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709803" y="5717648"/>
            <a:ext cx="1378904" cy="276999"/>
          </a:xfrm>
          <a:prstGeom prst="rect">
            <a:avLst/>
          </a:prstGeom>
          <a:noFill/>
        </p:spPr>
        <p:txBody>
          <a:bodyPr wrap="none" rtlCol="0">
            <a:spAutoFit/>
          </a:bodyPr>
          <a:lstStyle/>
          <a:p>
            <a:pPr marL="342900" indent="-342900" algn="ctr"/>
            <a:r>
              <a:rPr lang="en-US" sz="1200" b="1" dirty="0"/>
              <a:t>181 </a:t>
            </a:r>
            <a:r>
              <a:rPr lang="en-US" sz="1200" b="1" dirty="0" smtClean="0"/>
              <a:t>Antennas</a:t>
            </a:r>
            <a:endParaRPr lang="en-US" b="1" u="sng" dirty="0">
              <a:latin typeface="+mj-lt"/>
            </a:endParaRPr>
          </a:p>
        </p:txBody>
      </p:sp>
      <p:pic>
        <p:nvPicPr>
          <p:cNvPr id="14" name="Picture 13" descr="IMG_2083.jpeg"/>
          <p:cNvPicPr>
            <a:picLocks noChangeAspect="1"/>
          </p:cNvPicPr>
          <p:nvPr/>
        </p:nvPicPr>
        <p:blipFill rotWithShape="1">
          <a:blip r:embed="rId6" cstate="print">
            <a:extLst>
              <a:ext uri="{28A0092B-C50C-407E-A947-70E740481C1C}">
                <a14:useLocalDpi xmlns:a14="http://schemas.microsoft.com/office/drawing/2010/main" val="0"/>
              </a:ext>
            </a:extLst>
          </a:blip>
          <a:srcRect r="35326" b="8696"/>
          <a:stretch/>
        </p:blipFill>
        <p:spPr>
          <a:xfrm rot="5400000">
            <a:off x="2609144" y="3235257"/>
            <a:ext cx="2350911" cy="2489200"/>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2855498" y="5742801"/>
            <a:ext cx="1858201" cy="276999"/>
          </a:xfrm>
          <a:prstGeom prst="rect">
            <a:avLst/>
          </a:prstGeom>
          <a:noFill/>
        </p:spPr>
        <p:txBody>
          <a:bodyPr wrap="none" rtlCol="0">
            <a:spAutoFit/>
          </a:bodyPr>
          <a:lstStyle/>
          <a:p>
            <a:pPr marL="342900" indent="-342900" algn="ctr"/>
            <a:r>
              <a:rPr lang="en-US" sz="1200" b="1" dirty="0" smtClean="0"/>
              <a:t>3097 Transponders</a:t>
            </a:r>
            <a:endParaRPr lang="en-US" sz="1200" b="1" dirty="0"/>
          </a:p>
        </p:txBody>
      </p:sp>
      <p:sp>
        <p:nvSpPr>
          <p:cNvPr id="16" name="Text Placeholder 2"/>
          <p:cNvSpPr>
            <a:spLocks noGrp="1"/>
          </p:cNvSpPr>
          <p:nvPr>
            <p:ph type="body" sz="quarter" idx="16"/>
          </p:nvPr>
        </p:nvSpPr>
        <p:spPr/>
        <p:txBody>
          <a:bodyPr>
            <a:noAutofit/>
          </a:bodyPr>
          <a:lstStyle/>
          <a:p>
            <a:r>
              <a:rPr lang="en-US" dirty="0"/>
              <a:t>Commuter Rail PTC – Program Update</a:t>
            </a:r>
          </a:p>
          <a:p>
            <a:endParaRPr lang="en-US" dirty="0"/>
          </a:p>
        </p:txBody>
      </p:sp>
      <p:pic>
        <p:nvPicPr>
          <p:cNvPr id="17" name="Picture 16" descr="IMG_1714.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0" y="3352026"/>
            <a:ext cx="3086100" cy="2314575"/>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5519947" y="5742801"/>
            <a:ext cx="2714205" cy="276999"/>
          </a:xfrm>
          <a:prstGeom prst="rect">
            <a:avLst/>
          </a:prstGeom>
          <a:noFill/>
        </p:spPr>
        <p:txBody>
          <a:bodyPr wrap="none" rtlCol="0">
            <a:spAutoFit/>
          </a:bodyPr>
          <a:lstStyle/>
          <a:p>
            <a:pPr marL="342900" indent="-342900" algn="ctr"/>
            <a:r>
              <a:rPr lang="en-US" sz="1200" b="1" dirty="0"/>
              <a:t>223 Miles of Fiber optic </a:t>
            </a:r>
            <a:r>
              <a:rPr lang="en-US" sz="1200" b="1" dirty="0" smtClean="0"/>
              <a:t>cable</a:t>
            </a:r>
            <a:endParaRPr lang="en-US" b="1" u="sng" dirty="0">
              <a:latin typeface="+mj-lt"/>
            </a:endParaRPr>
          </a:p>
        </p:txBody>
      </p:sp>
      <p:sp>
        <p:nvSpPr>
          <p:cNvPr id="2" name="TextBox 1"/>
          <p:cNvSpPr txBox="1"/>
          <p:nvPr/>
        </p:nvSpPr>
        <p:spPr>
          <a:xfrm>
            <a:off x="6205491" y="2667000"/>
            <a:ext cx="2244342" cy="276999"/>
          </a:xfrm>
          <a:prstGeom prst="rect">
            <a:avLst/>
          </a:prstGeom>
          <a:noFill/>
        </p:spPr>
        <p:txBody>
          <a:bodyPr wrap="square" rtlCol="0">
            <a:spAutoFit/>
          </a:bodyPr>
          <a:lstStyle>
            <a:defPPr>
              <a:defRPr lang="en-US"/>
            </a:defPPr>
            <a:lvl1pPr marL="342900" indent="-342900" algn="ctr">
              <a:defRPr sz="1200" b="1"/>
            </a:lvl1pPr>
          </a:lstStyle>
          <a:p>
            <a:r>
              <a:rPr lang="en-US" dirty="0"/>
              <a:t>181 Wayside Radios</a:t>
            </a:r>
          </a:p>
        </p:txBody>
      </p:sp>
    </p:spTree>
    <p:extLst>
      <p:ext uri="{BB962C8B-B14F-4D97-AF65-F5344CB8AC3E}">
        <p14:creationId xmlns:p14="http://schemas.microsoft.com/office/powerpoint/2010/main" val="2231266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NEXT STEPS</a:t>
            </a:r>
          </a:p>
        </p:txBody>
      </p:sp>
      <p:sp>
        <p:nvSpPr>
          <p:cNvPr id="3" name="Text Placeholder 2"/>
          <p:cNvSpPr>
            <a:spLocks noGrp="1"/>
          </p:cNvSpPr>
          <p:nvPr>
            <p:ph type="body" sz="quarter" idx="16"/>
          </p:nvPr>
        </p:nvSpPr>
        <p:spPr>
          <a:xfrm>
            <a:off x="381000" y="381000"/>
            <a:ext cx="7309716" cy="228600"/>
          </a:xfrm>
        </p:spPr>
        <p:txBody>
          <a:bodyPr>
            <a:noAutofit/>
          </a:bodyPr>
          <a:lstStyle/>
          <a:p>
            <a:r>
              <a:rPr lang="en-US" dirty="0"/>
              <a:t>Commuter Rail PTC – Program Update</a:t>
            </a:r>
          </a:p>
          <a:p>
            <a:endParaRPr lang="en-US" dirty="0"/>
          </a:p>
        </p:txBody>
      </p:sp>
      <p:sp>
        <p:nvSpPr>
          <p:cNvPr id="5" name="TextBox 4"/>
          <p:cNvSpPr txBox="1"/>
          <p:nvPr/>
        </p:nvSpPr>
        <p:spPr>
          <a:xfrm>
            <a:off x="533400" y="1524000"/>
            <a:ext cx="8153400" cy="4611519"/>
          </a:xfrm>
          <a:prstGeom prst="rect">
            <a:avLst/>
          </a:prstGeom>
          <a:noFill/>
        </p:spPr>
        <p:txBody>
          <a:bodyPr wrap="square" rtlCol="0">
            <a:spAutoFit/>
          </a:bodyPr>
          <a:lstStyle/>
          <a:p>
            <a:pPr marL="342900" indent="-342900">
              <a:buSzPct val="150000"/>
              <a:buFont typeface="Arial" panose="020B0604020202020204" pitchFamily="34" charset="0"/>
              <a:buChar char="•"/>
            </a:pPr>
            <a:r>
              <a:rPr lang="en-US" dirty="0"/>
              <a:t>Place Stoughton Line in RSD upon FRA Approval</a:t>
            </a:r>
          </a:p>
          <a:p>
            <a:pPr marL="800100" lvl="1" indent="-342900">
              <a:buFont typeface="Courier New" panose="02070309020205020404" pitchFamily="49" charset="0"/>
              <a:buChar char="o"/>
            </a:pPr>
            <a:r>
              <a:rPr lang="en-US" dirty="0"/>
              <a:t>Expected Late November</a:t>
            </a:r>
          </a:p>
          <a:p>
            <a:pPr marL="342900" indent="-342900">
              <a:spcBef>
                <a:spcPts val="1000"/>
              </a:spcBef>
              <a:buSzPct val="150000"/>
              <a:buFont typeface="Arial" panose="020B0604020202020204" pitchFamily="34" charset="0"/>
              <a:buChar char="•"/>
            </a:pPr>
            <a:r>
              <a:rPr lang="en-US" dirty="0"/>
              <a:t>Complete </a:t>
            </a:r>
            <a:r>
              <a:rPr lang="en-US" dirty="0">
                <a:ea typeface="Verdana" pitchFamily="34" charset="0"/>
                <a:cs typeface="Verdana" pitchFamily="34" charset="0"/>
              </a:rPr>
              <a:t>testing and submit RSD application for Lowell Line by December 31, 2018. (Weekend shutdowns for testing to continue through 2018).</a:t>
            </a:r>
          </a:p>
          <a:p>
            <a:pPr marL="342900" indent="-342900">
              <a:spcBef>
                <a:spcPts val="1000"/>
              </a:spcBef>
              <a:buSzPct val="150000"/>
              <a:buFont typeface="Arial" panose="020B0604020202020204" pitchFamily="34" charset="0"/>
              <a:buChar char="•"/>
            </a:pPr>
            <a:r>
              <a:rPr lang="en-US" dirty="0">
                <a:ea typeface="Verdana" pitchFamily="34" charset="0"/>
                <a:cs typeface="Verdana" pitchFamily="34" charset="0"/>
              </a:rPr>
              <a:t>Complete testing of remaining lines and place in RSD</a:t>
            </a:r>
          </a:p>
          <a:p>
            <a:pPr marL="800100" lvl="1" indent="-342900">
              <a:buSzPct val="100000"/>
              <a:buFont typeface="Courier New" panose="02070309020205020404" pitchFamily="49" charset="0"/>
              <a:buChar char="o"/>
            </a:pPr>
            <a:r>
              <a:rPr lang="en-US" dirty="0"/>
              <a:t>Fairmount Line Testing starts in October</a:t>
            </a:r>
          </a:p>
          <a:p>
            <a:pPr marL="800100" lvl="1" indent="-342900">
              <a:buSzPct val="100000"/>
              <a:buFont typeface="Courier New" panose="02070309020205020404" pitchFamily="49" charset="0"/>
              <a:buChar char="o"/>
            </a:pPr>
            <a:r>
              <a:rPr lang="en-US" dirty="0">
                <a:ea typeface="Verdana" pitchFamily="34" charset="0"/>
                <a:cs typeface="Verdana" pitchFamily="34" charset="0"/>
              </a:rPr>
              <a:t>Commissioning of remaining lines by August 31, 2020</a:t>
            </a:r>
          </a:p>
          <a:p>
            <a:pPr marL="342900" indent="-342900">
              <a:spcBef>
                <a:spcPts val="1000"/>
              </a:spcBef>
              <a:buSzPct val="150000"/>
              <a:buFont typeface="Arial" panose="020B0604020202020204" pitchFamily="34" charset="0"/>
              <a:buChar char="•"/>
            </a:pPr>
            <a:r>
              <a:rPr lang="en-US" dirty="0">
                <a:ea typeface="Verdana" pitchFamily="34" charset="0"/>
                <a:cs typeface="Verdana" pitchFamily="34" charset="0"/>
              </a:rPr>
              <a:t>Upgrade vehicle fleet to Rev 11 ACSES Software</a:t>
            </a:r>
          </a:p>
          <a:p>
            <a:pPr marL="800100" lvl="1" indent="-342900">
              <a:buSzPct val="100000"/>
              <a:buFont typeface="Courier New" panose="02070309020205020404" pitchFamily="49" charset="0"/>
              <a:buChar char="o"/>
            </a:pPr>
            <a:r>
              <a:rPr lang="en-US" dirty="0"/>
              <a:t>Planned for October and November</a:t>
            </a:r>
          </a:p>
          <a:p>
            <a:pPr marL="342900" indent="-342900">
              <a:spcBef>
                <a:spcPts val="1000"/>
              </a:spcBef>
              <a:buSzPct val="150000"/>
              <a:buFont typeface="Arial" panose="020B0604020202020204" pitchFamily="34" charset="0"/>
              <a:buChar char="•"/>
            </a:pPr>
            <a:r>
              <a:rPr lang="en-US" dirty="0">
                <a:ea typeface="Verdana" pitchFamily="34" charset="0"/>
                <a:cs typeface="Verdana" pitchFamily="34" charset="0"/>
              </a:rPr>
              <a:t>Coordinate with Amtrak, CSX, &amp; Pan Am for Interoperability Testing</a:t>
            </a:r>
          </a:p>
          <a:p>
            <a:pPr marL="342900" indent="-342900">
              <a:spcBef>
                <a:spcPts val="1000"/>
              </a:spcBef>
              <a:buSzPct val="150000"/>
              <a:buFont typeface="Arial" panose="020B0604020202020204" pitchFamily="34" charset="0"/>
              <a:buChar char="•"/>
            </a:pPr>
            <a:r>
              <a:rPr lang="en-US" dirty="0">
                <a:ea typeface="Verdana" pitchFamily="34" charset="0"/>
                <a:cs typeface="Verdana" pitchFamily="34" charset="0"/>
              </a:rPr>
              <a:t>Implement ATC on Worcester, Needham, and Franklin Lines by 2020</a:t>
            </a:r>
            <a:endParaRPr lang="en-US" dirty="0"/>
          </a:p>
        </p:txBody>
      </p:sp>
    </p:spTree>
    <p:extLst>
      <p:ext uri="{BB962C8B-B14F-4D97-AF65-F5344CB8AC3E}">
        <p14:creationId xmlns:p14="http://schemas.microsoft.com/office/powerpoint/2010/main" val="4860802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2.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heme/theme1.xml><?xml version="1.0" encoding="utf-8"?>
<a:theme xmlns:a="http://schemas.openxmlformats.org/drawingml/2006/main" name="Presentation3">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Presentation3</Template>
  <TotalTime>7335</TotalTime>
  <Words>355</Words>
  <Application>Microsoft Office PowerPoint</Application>
  <PresentationFormat>On-screen Show (4:3)</PresentationFormat>
  <Paragraphs>39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Presentation3</vt:lpstr>
      <vt:lpstr>Commuter Rail Positive Train Control (PTC)</vt:lpstr>
      <vt:lpstr>OVERVIEW</vt:lpstr>
      <vt:lpstr>CURRENT PTC ACTIVITIES AND PROGRESS</vt:lpstr>
      <vt:lpstr>PowerPoint Presentation</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Commuter Rail Positive Train Control (PTC)</dc:title>
  <dc:creator>srashin</dc:creator>
  <cp:lastModifiedBy>DAS</cp:lastModifiedBy>
  <cp:revision>465</cp:revision>
  <cp:lastPrinted>2018-04-27T17:22:35Z</cp:lastPrinted>
  <dcterms:created xsi:type="dcterms:W3CDTF">2016-05-17T19:48:13Z</dcterms:created>
  <dcterms:modified xsi:type="dcterms:W3CDTF">2018-09-21T23:08:19Z</dcterms:modified>
</cp:coreProperties>
</file>