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rts/chartEx1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309" r:id="rId5"/>
    <p:sldId id="269" r:id="rId6"/>
    <p:sldId id="272" r:id="rId7"/>
    <p:sldId id="303" r:id="rId8"/>
    <p:sldId id="301" r:id="rId9"/>
    <p:sldId id="300" r:id="rId10"/>
    <p:sldId id="304" r:id="rId11"/>
    <p:sldId id="294" r:id="rId12"/>
    <p:sldId id="273" r:id="rId13"/>
    <p:sldId id="290" r:id="rId14"/>
    <p:sldId id="306" r:id="rId15"/>
    <p:sldId id="288" r:id="rId16"/>
    <p:sldId id="263" r:id="rId17"/>
    <p:sldId id="270" r:id="rId18"/>
    <p:sldId id="287" r:id="rId19"/>
    <p:sldId id="271" r:id="rId20"/>
    <p:sldId id="284" r:id="rId21"/>
    <p:sldId id="286" r:id="rId22"/>
    <p:sldId id="285" r:id="rId23"/>
    <p:sldId id="289" r:id="rId24"/>
    <p:sldId id="307" r:id="rId25"/>
    <p:sldId id="308" r:id="rId26"/>
    <p:sldId id="262" r:id="rId2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69293"/>
  </p:normalViewPr>
  <p:slideViewPr>
    <p:cSldViewPr snapToGrid="0">
      <p:cViewPr varScale="1">
        <p:scale>
          <a:sx n="79" d="100"/>
          <a:sy n="79" d="100"/>
        </p:scale>
        <p:origin x="1832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15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/O:\COMMON\EMPLMT\Weekly%20New%20Hire%20List\Time%20to%20fill\2018%20Time%20to%20fill%20Reports\FY%2018%20T2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Part-Time</a:t>
            </a:r>
            <a:r>
              <a:rPr lang="en-US" sz="1600" b="1" baseline="0" dirty="0">
                <a:solidFill>
                  <a:schemeClr val="tx1"/>
                </a:solidFill>
              </a:rPr>
              <a:t> Bus Operator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2789619146600901"/>
          <c:y val="1.43257453335855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611558714985205E-2"/>
          <c:y val="0.22904250830652395"/>
          <c:w val="0.73825043882467922"/>
          <c:h val="0.59398194539669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Ops Request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Aug </c:v>
                </c:pt>
                <c:pt idx="1">
                  <c:v>Sept </c:v>
                </c:pt>
                <c:pt idx="2">
                  <c:v>Oct</c:v>
                </c:pt>
                <c:pt idx="3">
                  <c:v>Nov </c:v>
                </c:pt>
                <c:pt idx="4">
                  <c:v>Jan</c:v>
                </c:pt>
                <c:pt idx="5">
                  <c:v>March</c:v>
                </c:pt>
                <c:pt idx="6">
                  <c:v>May</c:v>
                </c:pt>
                <c:pt idx="7">
                  <c:v>July</c:v>
                </c:pt>
                <c:pt idx="8">
                  <c:v>Sept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40</c:v>
                </c:pt>
                <c:pt idx="1">
                  <c:v>0</c:v>
                </c:pt>
                <c:pt idx="2">
                  <c:v>45</c:v>
                </c:pt>
                <c:pt idx="3">
                  <c:v>32</c:v>
                </c:pt>
                <c:pt idx="4">
                  <c:v>30</c:v>
                </c:pt>
                <c:pt idx="5">
                  <c:v>30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C-4EE4-AB34-ABA48098CD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HR Hire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Aug </c:v>
                </c:pt>
                <c:pt idx="1">
                  <c:v>Sept </c:v>
                </c:pt>
                <c:pt idx="2">
                  <c:v>Oct</c:v>
                </c:pt>
                <c:pt idx="3">
                  <c:v>Nov </c:v>
                </c:pt>
                <c:pt idx="4">
                  <c:v>Jan</c:v>
                </c:pt>
                <c:pt idx="5">
                  <c:v>March</c:v>
                </c:pt>
                <c:pt idx="6">
                  <c:v>May</c:v>
                </c:pt>
                <c:pt idx="7">
                  <c:v>July</c:v>
                </c:pt>
                <c:pt idx="8">
                  <c:v>Sept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35</c:v>
                </c:pt>
                <c:pt idx="1">
                  <c:v>2</c:v>
                </c:pt>
                <c:pt idx="2">
                  <c:v>41</c:v>
                </c:pt>
                <c:pt idx="3">
                  <c:v>32</c:v>
                </c:pt>
                <c:pt idx="4">
                  <c:v>30</c:v>
                </c:pt>
                <c:pt idx="5">
                  <c:v>36</c:v>
                </c:pt>
                <c:pt idx="6">
                  <c:v>42</c:v>
                </c:pt>
                <c:pt idx="7">
                  <c:v>57</c:v>
                </c:pt>
                <c:pt idx="8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AC-4EE4-AB34-ABA48098C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201728"/>
        <c:axId val="96203520"/>
      </c:barChart>
      <c:catAx>
        <c:axId val="9620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03520"/>
        <c:crosses val="autoZero"/>
        <c:auto val="1"/>
        <c:lblAlgn val="ctr"/>
        <c:lblOffset val="100"/>
        <c:noMultiLvlLbl val="0"/>
      </c:catAx>
      <c:valAx>
        <c:axId val="9620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0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3091994457194336E-2"/>
          <c:y val="6.9213509570217879E-2"/>
          <c:w val="0.27957598525589106"/>
          <c:h val="9.32613770181441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# of Hires/Promotions in </a:t>
            </a:r>
            <a:r>
              <a:rPr lang="en-US" dirty="0" err="1">
                <a:solidFill>
                  <a:schemeClr val="tx1"/>
                </a:solidFill>
              </a:rPr>
              <a:t>FY18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144682273755864"/>
          <c:y val="2.596236030154770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076036059380623"/>
          <c:y val="0.11093716556851334"/>
          <c:w val="0.66203911110594538"/>
          <c:h val="0.7917976113401954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95-4635-88DE-E75124AC380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55-40E2-AB25-A1BEB0777756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E55-40E2-AB25-A1BEB0777756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E55-40E2-AB25-A1BEB0777756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55-40E2-AB25-A1BEB0777756}"/>
              </c:ext>
            </c:extLst>
          </c:dPt>
          <c:cat>
            <c:strRef>
              <c:f>Sheet1!$A$2:$A$6</c:f>
              <c:strCache>
                <c:ptCount val="4"/>
                <c:pt idx="1">
                  <c:v>New Hire</c:v>
                </c:pt>
                <c:pt idx="2">
                  <c:v>Promotion</c:v>
                </c:pt>
                <c:pt idx="3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1">
                  <c:v>179</c:v>
                </c:pt>
                <c:pt idx="2">
                  <c:v>182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55-40E2-AB25-A1BEB0777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21877559055118109"/>
          <c:y val="0.93797515145330024"/>
          <c:w val="0.54526119586614175"/>
          <c:h val="4.7962349411764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Days to Fill </a:t>
            </a:r>
            <a:r>
              <a:rPr lang="en-US" baseline="0" dirty="0" err="1">
                <a:solidFill>
                  <a:schemeClr val="tx1"/>
                </a:solidFill>
              </a:rPr>
              <a:t>Q4</a:t>
            </a:r>
            <a:r>
              <a:rPr lang="en-US" baseline="0" dirty="0">
                <a:solidFill>
                  <a:schemeClr val="tx1"/>
                </a:solidFill>
              </a:rPr>
              <a:t> </a:t>
            </a:r>
            <a:r>
              <a:rPr lang="en-US" baseline="0" dirty="0" err="1">
                <a:solidFill>
                  <a:schemeClr val="tx1"/>
                </a:solidFill>
              </a:rPr>
              <a:t>FY17</a:t>
            </a:r>
            <a:r>
              <a:rPr lang="en-US" baseline="0" dirty="0">
                <a:solidFill>
                  <a:schemeClr val="tx1"/>
                </a:solidFill>
              </a:rPr>
              <a:t> &amp; </a:t>
            </a:r>
            <a:r>
              <a:rPr lang="en-US" baseline="0" dirty="0" err="1">
                <a:solidFill>
                  <a:schemeClr val="tx1"/>
                </a:solidFill>
              </a:rPr>
              <a:t>Q4</a:t>
            </a:r>
            <a:r>
              <a:rPr lang="en-US" baseline="0" dirty="0">
                <a:solidFill>
                  <a:schemeClr val="tx1"/>
                </a:solidFill>
              </a:rPr>
              <a:t> </a:t>
            </a:r>
            <a:r>
              <a:rPr lang="en-US" baseline="0" dirty="0" err="1">
                <a:solidFill>
                  <a:schemeClr val="tx1"/>
                </a:solidFill>
              </a:rPr>
              <a:t>FY18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7679451954267523"/>
          <c:y val="2.49289566796985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Hires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6A3-429F-B398-18FFE52EB2E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5B4-4DAA-9C24-B1DFD53C508A}"/>
              </c:ext>
            </c:extLst>
          </c:dPt>
          <c:dLbls>
            <c:dLbl>
              <c:idx val="0"/>
              <c:layout>
                <c:manualLayout>
                  <c:x val="0"/>
                  <c:y val="9.6931612012777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A3-429F-B398-18FFE52EB2E6}"/>
                </c:ext>
              </c:extLst>
            </c:dLbl>
            <c:dLbl>
              <c:idx val="1"/>
              <c:layout>
                <c:manualLayout>
                  <c:x val="8.6569509514744574E-17"/>
                  <c:y val="0.105009246347176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B4-4DAA-9C24-B1DFD53C50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Q4 2017</c:v>
                </c:pt>
                <c:pt idx="1">
                  <c:v>Q4 2018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B4-4DAA-9C24-B1DFD53C50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Days to Fill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610138974483391E-3"/>
                  <c:y val="0.105009246347176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A3-429F-B398-18FFE52EB2E6}"/>
                </c:ext>
              </c:extLst>
            </c:dLbl>
            <c:dLbl>
              <c:idx val="1"/>
              <c:layout>
                <c:manualLayout>
                  <c:x val="2.3610138974483391E-3"/>
                  <c:y val="9.6931612012777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B4-4DAA-9C24-B1DFD53C50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Q4 2017</c:v>
                </c:pt>
                <c:pt idx="1">
                  <c:v>Q4 2018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63</c:v>
                </c:pt>
                <c:pt idx="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B4-4DAA-9C24-B1DFD53C5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853056"/>
        <c:axId val="99854592"/>
      </c:barChart>
      <c:catAx>
        <c:axId val="9985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854592"/>
        <c:crosses val="autoZero"/>
        <c:auto val="1"/>
        <c:lblAlgn val="ctr"/>
        <c:lblOffset val="100"/>
        <c:noMultiLvlLbl val="0"/>
      </c:catAx>
      <c:valAx>
        <c:axId val="998545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  <a:headEnd type="oval" w="lg" len="lg"/>
              <a:tailEnd type="oval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85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1249125077035049E-2"/>
          <c:y val="0.35337460974011026"/>
          <c:w val="0.16566816233424408"/>
          <c:h val="0.137580223411962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2528004775329E-2"/>
          <c:y val="0.10010633883800417"/>
          <c:w val="0.9450435127708845"/>
          <c:h val="0.73719953418529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FMLA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21960669131672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F7-4911-B0F4-BE547CB9B364}"/>
                </c:ext>
              </c:extLst>
            </c:dLbl>
            <c:dLbl>
              <c:idx val="1"/>
              <c:layout>
                <c:manualLayout>
                  <c:x val="-1.1771483072468309E-3"/>
                  <c:y val="0.139037868357583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F7-4911-B0F4-BE547CB9B364}"/>
                </c:ext>
              </c:extLst>
            </c:dLbl>
            <c:dLbl>
              <c:idx val="2"/>
              <c:layout>
                <c:manualLayout>
                  <c:x val="0"/>
                  <c:y val="7.14035103288062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F7-4911-B0F4-BE547CB9B364}"/>
                </c:ext>
              </c:extLst>
            </c:dLbl>
            <c:dLbl>
              <c:idx val="3"/>
              <c:layout>
                <c:manualLayout>
                  <c:x val="0"/>
                  <c:y val="0.124525095251504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F7-4911-B0F4-BE547CB9B3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Q1 (July-Sept 2017)</c:v>
                </c:pt>
                <c:pt idx="1">
                  <c:v>Q2 (Oct-Dec 2017)</c:v>
                </c:pt>
                <c:pt idx="2">
                  <c:v>Q3 (Jan-March 2018)</c:v>
                </c:pt>
                <c:pt idx="3">
                  <c:v>Q4 (April-June 2018)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1851</c:v>
                </c:pt>
                <c:pt idx="1">
                  <c:v>1884</c:v>
                </c:pt>
                <c:pt idx="2">
                  <c:v>1696</c:v>
                </c:pt>
                <c:pt idx="3">
                  <c:v>1850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F7-4911-B0F4-BE547CB9B3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Q1 (July-Sept 2017)</c:v>
                </c:pt>
                <c:pt idx="1">
                  <c:v>Q2 (Oct-Dec 2017)</c:v>
                </c:pt>
                <c:pt idx="2">
                  <c:v>Q3 (Jan-March 2018)</c:v>
                </c:pt>
                <c:pt idx="3">
                  <c:v>Q4 (April-June 2018)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92</c:v>
                </c:pt>
                <c:pt idx="1">
                  <c:v>88</c:v>
                </c:pt>
                <c:pt idx="2">
                  <c:v>92</c:v>
                </c:pt>
                <c:pt idx="3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EF7-4911-B0F4-BE547CB9B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01016704"/>
        <c:axId val="101018240"/>
      </c:barChart>
      <c:catAx>
        <c:axId val="10101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18240"/>
        <c:crosses val="autoZero"/>
        <c:auto val="0"/>
        <c:lblAlgn val="ctr"/>
        <c:lblOffset val="100"/>
        <c:noMultiLvlLbl val="1"/>
      </c:catAx>
      <c:valAx>
        <c:axId val="101018240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16704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9963670607950751E-2"/>
          <c:y val="1.9241853650660144E-2"/>
          <c:w val="0.14201219136353166"/>
          <c:h val="6.96407920371192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45217276466496E-2"/>
          <c:y val="0.14499302905354761"/>
          <c:w val="0.9450435127708845"/>
          <c:h val="0.737199534185296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Approved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38%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58-4C19-8875-037A161E86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46%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58-4C19-8875-037A161E861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58-4C19-8875-037A161E861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58-4C19-8875-037A161E861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37%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71-4425-9F7B-379891B3CA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Q1 (July-Sept 2017)</c:v>
                </c:pt>
                <c:pt idx="1">
                  <c:v>Q2 (Oct-Dec 2017)</c:v>
                </c:pt>
                <c:pt idx="2">
                  <c:v>Q3 (Jan-March 2018)</c:v>
                </c:pt>
                <c:pt idx="3">
                  <c:v>Q4 (April-June 2018)</c:v>
                </c:pt>
                <c:pt idx="4">
                  <c:v>*Q1 (July-Aug 2018) Estimated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</c:v>
                </c:pt>
                <c:pt idx="1">
                  <c:v>46</c:v>
                </c:pt>
                <c:pt idx="2">
                  <c:v>40</c:v>
                </c:pt>
                <c:pt idx="3">
                  <c:v>43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58-4C19-8875-037A161E86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11%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FF-4C15-B2B9-F15981C6E65C}"/>
                </c:ext>
              </c:extLst>
            </c:dLbl>
            <c:dLbl>
              <c:idx val="1"/>
              <c:layout>
                <c:manualLayout>
                  <c:x val="0"/>
                  <c:y val="-5.380687734972161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58-4C19-8875-037A161E8612}"/>
                </c:ext>
              </c:extLst>
            </c:dLbl>
            <c:dLbl>
              <c:idx val="2"/>
              <c:layout>
                <c:manualLayout>
                  <c:x val="-1.519218351392094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58-4C19-8875-037A161E8612}"/>
                </c:ext>
              </c:extLst>
            </c:dLbl>
            <c:dLbl>
              <c:idx val="3"/>
              <c:layout>
                <c:manualLayout>
                  <c:x val="0"/>
                  <c:y val="-2.690237952606056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58-4C19-8875-037A161E861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*23%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71-4425-9F7B-379891B3CA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(July-Sept 2017)</c:v>
                </c:pt>
                <c:pt idx="1">
                  <c:v>Q2 (Oct-Dec 2017)</c:v>
                </c:pt>
                <c:pt idx="2">
                  <c:v>Q3 (Jan-March 2018)</c:v>
                </c:pt>
                <c:pt idx="3">
                  <c:v>Q4 (April-June 2018)</c:v>
                </c:pt>
                <c:pt idx="4">
                  <c:v>*Q1 (July-Aug 2018) Estimated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</c:v>
                </c:pt>
                <c:pt idx="1">
                  <c:v>2</c:v>
                </c:pt>
                <c:pt idx="2">
                  <c:v>10</c:v>
                </c:pt>
                <c:pt idx="3">
                  <c:v>8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D58-4C19-8875-037A161E86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Denied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51%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58-4C19-8875-037A161E86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52%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58-4C19-8875-037A161E861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50%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58-4C19-8875-037A161E861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49%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58-4C19-8875-037A161E861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40%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71-4425-9F7B-379891B3CA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(July-Sept 2017)</c:v>
                </c:pt>
                <c:pt idx="1">
                  <c:v>Q2 (Oct-Dec 2017)</c:v>
                </c:pt>
                <c:pt idx="2">
                  <c:v>Q3 (Jan-March 2018)</c:v>
                </c:pt>
                <c:pt idx="3">
                  <c:v>Q4 (April-June 2018)</c:v>
                </c:pt>
                <c:pt idx="4">
                  <c:v>*Q1 (July-Aug 2018) Estimated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51</c:v>
                </c:pt>
                <c:pt idx="1">
                  <c:v>52</c:v>
                </c:pt>
                <c:pt idx="2">
                  <c:v>50</c:v>
                </c:pt>
                <c:pt idx="3">
                  <c:v>49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D58-4C19-8875-037A161E8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3989120"/>
        <c:axId val="113990656"/>
      </c:barChart>
      <c:catAx>
        <c:axId val="11398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90656"/>
        <c:crosses val="autoZero"/>
        <c:auto val="0"/>
        <c:lblAlgn val="ctr"/>
        <c:lblOffset val="100"/>
        <c:noMultiLvlLbl val="1"/>
      </c:catAx>
      <c:valAx>
        <c:axId val="11399065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91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1227252838623E-2"/>
          <c:y val="0.15018479490632428"/>
          <c:w val="0.9450435127708845"/>
          <c:h val="0.73719953418529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545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04-432C-B3A5-1A5788F812A3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04-432C-B3A5-1A5788F812A3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04-432C-B3A5-1A5788F812A3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04-432C-B3A5-1A5788F812A3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0A-49F2-AD7E-5F4CF1ABB8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Q1 (July-Sept 2017)</c:v>
                </c:pt>
                <c:pt idx="1">
                  <c:v>Q2 (Oct-Dec 2017)</c:v>
                </c:pt>
                <c:pt idx="2">
                  <c:v>Q3 (Jan-March 2018)</c:v>
                </c:pt>
                <c:pt idx="3">
                  <c:v>Q4 (April-June 2018)</c:v>
                </c:pt>
                <c:pt idx="4">
                  <c:v>*Q1 (July-Aug 2018) Estimated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545</c:v>
                </c:pt>
                <c:pt idx="1">
                  <c:v>822</c:v>
                </c:pt>
                <c:pt idx="2">
                  <c:v>728</c:v>
                </c:pt>
                <c:pt idx="3">
                  <c:v>664</c:v>
                </c:pt>
                <c:pt idx="4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04-432C-B3A5-1A5788F81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4663552"/>
        <c:axId val="134665344"/>
      </c:barChart>
      <c:catAx>
        <c:axId val="13466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65344"/>
        <c:crosses val="autoZero"/>
        <c:auto val="0"/>
        <c:lblAlgn val="ctr"/>
        <c:lblOffset val="100"/>
        <c:noMultiLvlLbl val="1"/>
      </c:catAx>
      <c:valAx>
        <c:axId val="134665344"/>
        <c:scaling>
          <c:orientation val="minMax"/>
          <c:max val="85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63552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Sheet2!$B$6:$B$15</cx:f>
        <cx:lvl ptCount="10">
          <cx:pt idx="0">0-20</cx:pt>
          <cx:pt idx="1">21-40</cx:pt>
          <cx:pt idx="2">41-60</cx:pt>
          <cx:pt idx="3">61-80</cx:pt>
          <cx:pt idx="4">81-100</cx:pt>
          <cx:pt idx="5">101-120</cx:pt>
          <cx:pt idx="6">121-140</cx:pt>
          <cx:pt idx="7">141-160</cx:pt>
          <cx:pt idx="8">161-180</cx:pt>
          <cx:pt idx="9">181-200+</cx:pt>
        </cx:lvl>
      </cx:strDim>
      <cx:numDim type="val">
        <cx:f>Sheet2!$C$6:$C$15</cx:f>
        <cx:lvl ptCount="10" formatCode="General">
          <cx:pt idx="0">68</cx:pt>
          <cx:pt idx="1">73</cx:pt>
          <cx:pt idx="2">68</cx:pt>
          <cx:pt idx="3">61</cx:pt>
          <cx:pt idx="4">58</cx:pt>
          <cx:pt idx="5">26</cx:pt>
          <cx:pt idx="6">10</cx:pt>
          <cx:pt idx="7">4</cx:pt>
          <cx:pt idx="8">6</cx:pt>
          <cx:pt idx="9">3</cx:pt>
        </cx:lvl>
      </cx:numDim>
    </cx:data>
  </cx:chartData>
  <cx:chart>
    <cx:plotArea>
      <cx:plotAreaRegion>
        <cx:series layoutId="clusteredColumn" uniqueId="{0EF505F1-1644-4042-8E6C-EBD01CFC30AA}">
          <cx:tx>
            <cx:txData>
              <cx:f>Sheet2!$C$5</cx:f>
              <cx:v># filled </cx:v>
            </cx:txData>
          </cx:tx>
          <cx:dataPt idx="2">
            <cx:spPr>
              <a:solidFill>
                <a:schemeClr val="accent6">
                  <a:lumMod val="60000"/>
                  <a:lumOff val="40000"/>
                </a:schemeClr>
              </a:solidFill>
            </cx:spPr>
          </cx:dataPt>
          <cx:dataLabels pos="inEnd">
            <cx:txPr>
              <a:bodyPr spcFirstLastPara="1" vertOverflow="ellipsis" wrap="square" lIns="0" tIns="0" rIns="0" bIns="0" anchor="ctr" anchorCtr="1"/>
              <a:lstStyle/>
              <a:p>
                <a:pPr>
                  <a:defRPr sz="1200" b="1" baseline="0">
                    <a:solidFill>
                      <a:schemeClr val="tx1"/>
                    </a:solidFill>
                    <a:latin typeface="+mn-lt"/>
                  </a:defRPr>
                </a:pPr>
                <a:endParaRPr lang="en-US" sz="1200" b="1" baseline="0">
                  <a:solidFill>
                    <a:schemeClr val="tx1"/>
                  </a:solidFill>
                  <a:latin typeface="+mn-lt"/>
                </a:endParaRPr>
              </a:p>
            </cx:txPr>
            <cx:visibility seriesName="0" categoryName="0" value="1"/>
            <cx:dataLabel idx="9" pos="inEnd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 baseline="0">
                      <a:solidFill>
                        <a:schemeClr val="tx1"/>
                      </a:solidFill>
                    </a:defRPr>
                  </a:pPr>
                  <a:r>
                    <a:rPr lang="en-US" baseline="0">
                      <a:solidFill>
                        <a:schemeClr val="tx1"/>
                      </a:solidFill>
                    </a:rPr>
                    <a:t>3</a:t>
                  </a:r>
                </a:p>
              </cx:txPr>
              <cx:visibility seriesName="0" categoryName="0" value="1"/>
            </cx:dataLabel>
            <cx:dataLabel idx="10" pos="inEnd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r>
                    <a:rPr lang="en-US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0</a:t>
                  </a:r>
                </a:p>
              </cx:txPr>
              <cx:visibility seriesName="0" categoryName="0" value="1"/>
            </cx:dataLabel>
          </cx:dataLabels>
          <cx:dataId val="0"/>
          <cx:layoutPr>
            <cx:aggregation/>
          </cx:layoutPr>
          <cx:axisId val="1"/>
        </cx:series>
        <cx:series layoutId="paretoLine" ownerIdx="0" uniqueId="{EA0C1D94-F91B-44CA-B36E-59BEFAFD32C7}">
          <cx:spPr>
            <a:solidFill>
              <a:schemeClr val="accent6"/>
            </a:solidFill>
            <a:ln>
              <a:solidFill>
                <a:schemeClr val="accent6"/>
              </a:solidFill>
            </a:ln>
          </cx:spPr>
          <cx:axisId val="2"/>
        </cx:series>
      </cx:plotAreaRegion>
      <cx:axis id="0">
        <cx:catScaling gapWidth="0"/>
        <cx:title>
          <cx:tx>
            <cx:txData>
              <cx:v>Days to Fill</cx:v>
            </cx:txData>
          </cx:tx>
          <cx:txPr>
            <a:bodyPr spcFirstLastPara="1" vertOverflow="ellipsis" wrap="square" lIns="0" tIns="0" rIns="0" bIns="0" anchor="ctr" anchorCtr="1"/>
            <a:lstStyle/>
            <a:p>
              <a:pPr algn="ctr">
                <a:defRPr sz="1200">
                  <a:solidFill>
                    <a:schemeClr val="tx1"/>
                  </a:solidFill>
                  <a:latin typeface="+mn-lt"/>
                </a:defRPr>
              </a:pPr>
              <a:r>
                <a:rPr lang="en-US" sz="1200">
                  <a:solidFill>
                    <a:schemeClr val="tx1"/>
                  </a:solidFill>
                  <a:latin typeface="+mn-lt"/>
                </a:rPr>
                <a:t>Days to Fill</a:t>
              </a:r>
            </a:p>
          </cx:txPr>
        </cx:title>
        <cx:tickLabels/>
        <cx:txPr>
          <a:bodyPr spcFirstLastPara="1" vertOverflow="ellipsis" wrap="square" lIns="0" tIns="0" rIns="0" bIns="0" anchor="ctr" anchorCtr="1"/>
          <a:lstStyle/>
          <a:p>
            <a:pPr>
              <a:defRPr sz="1200">
                <a:solidFill>
                  <a:schemeClr val="tx1"/>
                </a:solidFill>
                <a:latin typeface="+mn-lt"/>
              </a:defRPr>
            </a:pPr>
            <a:endParaRPr lang="en-US" sz="1200">
              <a:solidFill>
                <a:schemeClr val="tx1"/>
              </a:solidFill>
              <a:latin typeface="+mn-lt"/>
            </a:endParaRPr>
          </a:p>
        </cx:txPr>
      </cx:axis>
      <cx:axis id="1">
        <cx:valScaling/>
        <cx:title>
          <cx:tx>
            <cx:rich>
              <a:bodyPr spcFirstLastPara="1" vertOverflow="ellipsis" wrap="square" lIns="0" tIns="0" rIns="0" bIns="0" anchor="ctr" anchorCtr="1"/>
              <a:lstStyle/>
              <a:p>
                <a:pPr algn="ctr">
                  <a:defRPr sz="1200">
                    <a:solidFill>
                      <a:schemeClr val="tx1"/>
                    </a:solidFill>
                    <a:latin typeface="+mn-lt"/>
                  </a:defRPr>
                </a:pPr>
                <a:r>
                  <a:rPr lang="en-US" sz="1200">
                    <a:solidFill>
                      <a:schemeClr val="tx1"/>
                    </a:solidFill>
                    <a:latin typeface="+mn-lt"/>
                  </a:rPr>
                  <a:t># of Positions</a:t>
                </a:r>
              </a:p>
              <a:p>
                <a:pPr algn="ctr">
                  <a:defRPr sz="1200">
                    <a:solidFill>
                      <a:schemeClr val="tx1"/>
                    </a:solidFill>
                    <a:latin typeface="+mn-lt"/>
                  </a:defRPr>
                </a:pPr>
                <a:endParaRPr lang="en-US"/>
              </a:p>
            </cx:rich>
          </cx:tx>
        </cx:title>
        <cx:majorGridlines/>
        <cx:tickLabels/>
        <cx:txPr>
          <a:bodyPr spcFirstLastPara="1" vertOverflow="ellipsis" wrap="square" lIns="0" tIns="0" rIns="0" bIns="0" anchor="ctr" anchorCtr="1"/>
          <a:lstStyle/>
          <a:p>
            <a:pPr>
              <a:defRPr sz="1200">
                <a:solidFill>
                  <a:schemeClr val="tx1"/>
                </a:solidFill>
                <a:latin typeface="+mn-lt"/>
              </a:defRPr>
            </a:pPr>
            <a:endParaRPr lang="en-US" sz="1200">
              <a:solidFill>
                <a:schemeClr val="tx1"/>
              </a:solidFill>
              <a:latin typeface="+mn-lt"/>
            </a:endParaRPr>
          </a:p>
        </cx:txPr>
      </cx:axis>
      <cx:axis id="2">
        <cx:valScaling max="1" min="0"/>
        <cx:units unit="percentage"/>
        <cx:tickLabels/>
        <cx:txPr>
          <a:bodyPr spcFirstLastPara="1" vertOverflow="ellipsis" wrap="square" lIns="0" tIns="0" rIns="0" bIns="0" anchor="ctr" anchorCtr="1"/>
          <a:lstStyle/>
          <a:p>
            <a:pPr>
              <a:defRPr sz="1200">
                <a:solidFill>
                  <a:schemeClr val="tx1"/>
                </a:solidFill>
                <a:latin typeface="+mn-lt"/>
              </a:defRPr>
            </a:pPr>
            <a:endParaRPr lang="en-US" sz="1200">
              <a:solidFill>
                <a:schemeClr val="tx1"/>
              </a:solidFill>
              <a:latin typeface="+mn-lt"/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3FF3A2-1A37-46E2-9598-5CC1ECC8666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B4763B-C368-4BB1-8CDD-148F4F0BC1F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/>
            <a:t>Mercer Bench-marking Study Completed June 2017</a:t>
          </a:r>
        </a:p>
      </dgm:t>
    </dgm:pt>
    <dgm:pt modelId="{B52C75E7-9906-4E41-BFF2-0E696824EE19}" type="parTrans" cxnId="{CA268963-38CC-4C77-A5BD-84CE604A4F1B}">
      <dgm:prSet/>
      <dgm:spPr/>
      <dgm:t>
        <a:bodyPr/>
        <a:lstStyle/>
        <a:p>
          <a:endParaRPr lang="en-US"/>
        </a:p>
      </dgm:t>
    </dgm:pt>
    <dgm:pt modelId="{CB06C416-2180-4016-9D95-E9F958BA1B52}" type="sibTrans" cxnId="{CA268963-38CC-4C77-A5BD-84CE604A4F1B}">
      <dgm:prSet/>
      <dgm:spPr/>
      <dgm:t>
        <a:bodyPr/>
        <a:lstStyle/>
        <a:p>
          <a:endParaRPr lang="en-US"/>
        </a:p>
      </dgm:t>
    </dgm:pt>
    <dgm:pt modelId="{C54CA5DB-55A6-4B9C-9181-9A55322D2C6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dirty="0"/>
            <a:t>Transit &amp; Mercer Benchmark data completed May 2018</a:t>
          </a:r>
        </a:p>
      </dgm:t>
    </dgm:pt>
    <dgm:pt modelId="{708E15CE-071E-4E2F-8903-07C5C902E8A8}" type="parTrans" cxnId="{D3E3CCB4-17EA-4181-A654-4FB884B1AD5B}">
      <dgm:prSet/>
      <dgm:spPr/>
      <dgm:t>
        <a:bodyPr/>
        <a:lstStyle/>
        <a:p>
          <a:endParaRPr lang="en-US"/>
        </a:p>
      </dgm:t>
    </dgm:pt>
    <dgm:pt modelId="{89B317E8-EE82-48B1-82C0-F1504190D6D8}" type="sibTrans" cxnId="{D3E3CCB4-17EA-4181-A654-4FB884B1AD5B}">
      <dgm:prSet/>
      <dgm:spPr/>
      <dgm:t>
        <a:bodyPr/>
        <a:lstStyle/>
        <a:p>
          <a:endParaRPr lang="en-US"/>
        </a:p>
      </dgm:t>
    </dgm:pt>
    <dgm:pt modelId="{8373C192-5EBA-4257-8119-3CCD0CDE9C60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000" dirty="0"/>
            <a:t>New organization presented to the Board March 2018</a:t>
          </a:r>
        </a:p>
      </dgm:t>
    </dgm:pt>
    <dgm:pt modelId="{D9D01370-6239-4C90-8DA6-E445F2C851D8}" type="parTrans" cxnId="{C0BD829B-F423-43B0-99BD-93F80F8CD6E4}">
      <dgm:prSet/>
      <dgm:spPr/>
      <dgm:t>
        <a:bodyPr/>
        <a:lstStyle/>
        <a:p>
          <a:endParaRPr lang="en-US"/>
        </a:p>
      </dgm:t>
    </dgm:pt>
    <dgm:pt modelId="{9D6BDAD5-3C2B-4A64-A3D6-3ECB764EF172}" type="sibTrans" cxnId="{C0BD829B-F423-43B0-99BD-93F80F8CD6E4}">
      <dgm:prSet/>
      <dgm:spPr/>
      <dgm:t>
        <a:bodyPr/>
        <a:lstStyle/>
        <a:p>
          <a:endParaRPr lang="en-US"/>
        </a:p>
      </dgm:t>
    </dgm:pt>
    <dgm:pt modelId="{8B677A0E-E7D3-460E-82EF-CA0EFED4EF13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000" dirty="0"/>
            <a:t>Adjustment/ alignment of roles to org July 2018 </a:t>
          </a:r>
        </a:p>
      </dgm:t>
    </dgm:pt>
    <dgm:pt modelId="{2DF08D50-7F0A-44B3-A62B-B037E9BA23EC}" type="parTrans" cxnId="{A2406477-8F3C-4720-AD12-85756D01AB5B}">
      <dgm:prSet/>
      <dgm:spPr/>
      <dgm:t>
        <a:bodyPr/>
        <a:lstStyle/>
        <a:p>
          <a:endParaRPr lang="en-US"/>
        </a:p>
      </dgm:t>
    </dgm:pt>
    <dgm:pt modelId="{5659D164-4D7D-4873-B8A1-A1B85BC126C9}" type="sibTrans" cxnId="{A2406477-8F3C-4720-AD12-85756D01AB5B}">
      <dgm:prSet/>
      <dgm:spPr/>
      <dgm:t>
        <a:bodyPr/>
        <a:lstStyle/>
        <a:p>
          <a:endParaRPr lang="en-US"/>
        </a:p>
      </dgm:t>
    </dgm:pt>
    <dgm:pt modelId="{A5BA36AC-140A-43A4-B639-3F0FE635210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/>
            <a:t>New Band &amp; employee impact analysis completed August 2018</a:t>
          </a:r>
        </a:p>
      </dgm:t>
    </dgm:pt>
    <dgm:pt modelId="{89D69F9C-FF75-471F-A1C2-A030143E755E}" type="parTrans" cxnId="{0C1AA49C-8861-41F0-8B55-132292023856}">
      <dgm:prSet/>
      <dgm:spPr/>
      <dgm:t>
        <a:bodyPr/>
        <a:lstStyle/>
        <a:p>
          <a:endParaRPr lang="en-US"/>
        </a:p>
      </dgm:t>
    </dgm:pt>
    <dgm:pt modelId="{6722F45E-2E2A-446D-8E23-436EB6489E52}" type="sibTrans" cxnId="{0C1AA49C-8861-41F0-8B55-132292023856}">
      <dgm:prSet/>
      <dgm:spPr/>
      <dgm:t>
        <a:bodyPr/>
        <a:lstStyle/>
        <a:p>
          <a:endParaRPr lang="en-US"/>
        </a:p>
      </dgm:t>
    </dgm:pt>
    <dgm:pt modelId="{246AA853-9B94-450B-91A1-D14FBAA44873}">
      <dgm:prSet phldrT="[Text]" custT="1"/>
      <dgm:spPr/>
      <dgm:t>
        <a:bodyPr/>
        <a:lstStyle/>
        <a:p>
          <a:r>
            <a:rPr lang="en-US" sz="2000" dirty="0"/>
            <a:t>1</a:t>
          </a:r>
          <a:r>
            <a:rPr lang="en-US" sz="2000" baseline="30000" dirty="0"/>
            <a:t>st</a:t>
          </a:r>
          <a:r>
            <a:rPr lang="en-US" sz="2000" dirty="0"/>
            <a:t> group</a:t>
          </a:r>
        </a:p>
        <a:p>
          <a:r>
            <a:rPr lang="en-US" sz="2000" dirty="0"/>
            <a:t>of adjustments made August 2018</a:t>
          </a:r>
        </a:p>
        <a:p>
          <a:r>
            <a:rPr lang="en-US" sz="2000" dirty="0"/>
            <a:t>Sept - Oct 2018- completing alignment review</a:t>
          </a:r>
        </a:p>
      </dgm:t>
    </dgm:pt>
    <dgm:pt modelId="{813416A2-F189-403E-B433-D5AB4F5CED73}" type="parTrans" cxnId="{D96BE990-7E10-4943-962C-E44469ACC28D}">
      <dgm:prSet/>
      <dgm:spPr/>
      <dgm:t>
        <a:bodyPr/>
        <a:lstStyle/>
        <a:p>
          <a:endParaRPr lang="en-US"/>
        </a:p>
      </dgm:t>
    </dgm:pt>
    <dgm:pt modelId="{D9093F78-72B1-462F-B00B-1058291E6734}" type="sibTrans" cxnId="{D96BE990-7E10-4943-962C-E44469ACC28D}">
      <dgm:prSet/>
      <dgm:spPr/>
      <dgm:t>
        <a:bodyPr/>
        <a:lstStyle/>
        <a:p>
          <a:endParaRPr lang="en-US"/>
        </a:p>
      </dgm:t>
    </dgm:pt>
    <dgm:pt modelId="{7DF8E0DA-3702-4B43-B5F4-930EEB8D4CA9}" type="pres">
      <dgm:prSet presAssocID="{763FF3A2-1A37-46E2-9598-5CC1ECC8666B}" presName="CompostProcess" presStyleCnt="0">
        <dgm:presLayoutVars>
          <dgm:dir/>
          <dgm:resizeHandles val="exact"/>
        </dgm:presLayoutVars>
      </dgm:prSet>
      <dgm:spPr/>
    </dgm:pt>
    <dgm:pt modelId="{E6E0A7C5-7D3B-4324-843E-EFA52258E800}" type="pres">
      <dgm:prSet presAssocID="{763FF3A2-1A37-46E2-9598-5CC1ECC8666B}" presName="arrow" presStyleLbl="bgShp" presStyleIdx="0" presStyleCnt="1" custLinFactNeighborX="116" custLinFactNeighborY="1573"/>
      <dgm:spPr/>
    </dgm:pt>
    <dgm:pt modelId="{C782470D-C6D6-4DCF-B02E-CBDC25A68850}" type="pres">
      <dgm:prSet presAssocID="{763FF3A2-1A37-46E2-9598-5CC1ECC8666B}" presName="linearProcess" presStyleCnt="0"/>
      <dgm:spPr/>
    </dgm:pt>
    <dgm:pt modelId="{CAD8F4AD-EE87-4F31-9AAF-1EDB5C038ABE}" type="pres">
      <dgm:prSet presAssocID="{95B4763B-C368-4BB1-8CDD-148F4F0BC1F7}" presName="textNode" presStyleLbl="node1" presStyleIdx="0" presStyleCnt="6" custScaleX="55943" custScaleY="112493" custLinFactX="3021" custLinFactNeighborX="100000" custLinFactNeighborY="2131">
        <dgm:presLayoutVars>
          <dgm:bulletEnabled val="1"/>
        </dgm:presLayoutVars>
      </dgm:prSet>
      <dgm:spPr/>
    </dgm:pt>
    <dgm:pt modelId="{C871561B-608C-43B6-8B49-EE11A10C6ED6}" type="pres">
      <dgm:prSet presAssocID="{CB06C416-2180-4016-9D95-E9F958BA1B52}" presName="sibTrans" presStyleCnt="0"/>
      <dgm:spPr/>
    </dgm:pt>
    <dgm:pt modelId="{6EB224D0-9927-4054-8808-31D2227DC439}" type="pres">
      <dgm:prSet presAssocID="{C54CA5DB-55A6-4B9C-9181-9A55322D2C68}" presName="textNode" presStyleLbl="node1" presStyleIdx="1" presStyleCnt="6" custScaleX="55153" custScaleY="113152" custLinFactX="59359" custLinFactNeighborX="100000" custLinFactNeighborY="1250">
        <dgm:presLayoutVars>
          <dgm:bulletEnabled val="1"/>
        </dgm:presLayoutVars>
      </dgm:prSet>
      <dgm:spPr/>
    </dgm:pt>
    <dgm:pt modelId="{9127C2E1-4BF0-47FD-ADE0-290BB25092E0}" type="pres">
      <dgm:prSet presAssocID="{89B317E8-EE82-48B1-82C0-F1504190D6D8}" presName="sibTrans" presStyleCnt="0"/>
      <dgm:spPr/>
    </dgm:pt>
    <dgm:pt modelId="{5A3EBD22-37EF-45F7-9018-7FEAF5010705}" type="pres">
      <dgm:prSet presAssocID="{8373C192-5EBA-4257-8119-3CCD0CDE9C60}" presName="textNode" presStyleLbl="node1" presStyleIdx="2" presStyleCnt="6" custScaleX="59822" custScaleY="112017" custLinFactX="-47410" custLinFactNeighborX="-100000" custLinFactNeighborY="1572">
        <dgm:presLayoutVars>
          <dgm:bulletEnabled val="1"/>
        </dgm:presLayoutVars>
      </dgm:prSet>
      <dgm:spPr/>
    </dgm:pt>
    <dgm:pt modelId="{223098F0-CEFB-41A5-AD60-361C09085E33}" type="pres">
      <dgm:prSet presAssocID="{9D6BDAD5-3C2B-4A64-A3D6-3ECB764EF172}" presName="sibTrans" presStyleCnt="0"/>
      <dgm:spPr/>
    </dgm:pt>
    <dgm:pt modelId="{E311DB76-9CA7-435B-85F1-6B2E74EDC1A9}" type="pres">
      <dgm:prSet presAssocID="{8B677A0E-E7D3-460E-82EF-CA0EFED4EF13}" presName="textNode" presStyleLbl="node1" presStyleIdx="3" presStyleCnt="6" custScaleX="58059" custScaleY="116220" custLinFactNeighborX="-29219" custLinFactNeighborY="-1450">
        <dgm:presLayoutVars>
          <dgm:bulletEnabled val="1"/>
        </dgm:presLayoutVars>
      </dgm:prSet>
      <dgm:spPr/>
    </dgm:pt>
    <dgm:pt modelId="{022F1A0C-DC96-41EA-BACB-F4891739ECF6}" type="pres">
      <dgm:prSet presAssocID="{5659D164-4D7D-4873-B8A1-A1B85BC126C9}" presName="sibTrans" presStyleCnt="0"/>
      <dgm:spPr/>
    </dgm:pt>
    <dgm:pt modelId="{1BFBAA1D-EA01-4C4D-A111-4673B107B5F7}" type="pres">
      <dgm:prSet presAssocID="{A5BA36AC-140A-43A4-B639-3F0FE635210E}" presName="textNode" presStyleLbl="node1" presStyleIdx="4" presStyleCnt="6" custScaleX="57850" custScaleY="119204" custLinFactNeighborX="-79366" custLinFactNeighborY="-1531">
        <dgm:presLayoutVars>
          <dgm:bulletEnabled val="1"/>
        </dgm:presLayoutVars>
      </dgm:prSet>
      <dgm:spPr/>
    </dgm:pt>
    <dgm:pt modelId="{0A84094D-CFD3-48DB-A5AD-9274F534F8C3}" type="pres">
      <dgm:prSet presAssocID="{6722F45E-2E2A-446D-8E23-436EB6489E52}" presName="sibTrans" presStyleCnt="0"/>
      <dgm:spPr/>
    </dgm:pt>
    <dgm:pt modelId="{5A83BCCA-0477-44D4-BF04-D9E209E51DFC}" type="pres">
      <dgm:prSet presAssocID="{246AA853-9B94-450B-91A1-D14FBAA44873}" presName="textNode" presStyleLbl="node1" presStyleIdx="5" presStyleCnt="6" custScaleX="74759" custScaleY="135693" custLinFactNeighborX="-56155" custLinFactNeighborY="-4716">
        <dgm:presLayoutVars>
          <dgm:bulletEnabled val="1"/>
        </dgm:presLayoutVars>
      </dgm:prSet>
      <dgm:spPr/>
    </dgm:pt>
  </dgm:ptLst>
  <dgm:cxnLst>
    <dgm:cxn modelId="{9E9A4238-DA1B-49A8-BEE4-4BCBC73552E7}" type="presOf" srcId="{95B4763B-C368-4BB1-8CDD-148F4F0BC1F7}" destId="{CAD8F4AD-EE87-4F31-9AAF-1EDB5C038ABE}" srcOrd="0" destOrd="0" presId="urn:microsoft.com/office/officeart/2005/8/layout/hProcess9"/>
    <dgm:cxn modelId="{F7B69C39-9285-411F-8EF9-08131DA4E9DD}" type="presOf" srcId="{A5BA36AC-140A-43A4-B639-3F0FE635210E}" destId="{1BFBAA1D-EA01-4C4D-A111-4673B107B5F7}" srcOrd="0" destOrd="0" presId="urn:microsoft.com/office/officeart/2005/8/layout/hProcess9"/>
    <dgm:cxn modelId="{066E1148-FB14-4B16-B568-23A21D2A6DAE}" type="presOf" srcId="{8B677A0E-E7D3-460E-82EF-CA0EFED4EF13}" destId="{E311DB76-9CA7-435B-85F1-6B2E74EDC1A9}" srcOrd="0" destOrd="0" presId="urn:microsoft.com/office/officeart/2005/8/layout/hProcess9"/>
    <dgm:cxn modelId="{CA268963-38CC-4C77-A5BD-84CE604A4F1B}" srcId="{763FF3A2-1A37-46E2-9598-5CC1ECC8666B}" destId="{95B4763B-C368-4BB1-8CDD-148F4F0BC1F7}" srcOrd="0" destOrd="0" parTransId="{B52C75E7-9906-4E41-BFF2-0E696824EE19}" sibTransId="{CB06C416-2180-4016-9D95-E9F958BA1B52}"/>
    <dgm:cxn modelId="{A2406477-8F3C-4720-AD12-85756D01AB5B}" srcId="{763FF3A2-1A37-46E2-9598-5CC1ECC8666B}" destId="{8B677A0E-E7D3-460E-82EF-CA0EFED4EF13}" srcOrd="3" destOrd="0" parTransId="{2DF08D50-7F0A-44B3-A62B-B037E9BA23EC}" sibTransId="{5659D164-4D7D-4873-B8A1-A1B85BC126C9}"/>
    <dgm:cxn modelId="{92796C80-F76D-43A4-AF33-21ECD55832F9}" type="presOf" srcId="{C54CA5DB-55A6-4B9C-9181-9A55322D2C68}" destId="{6EB224D0-9927-4054-8808-31D2227DC439}" srcOrd="0" destOrd="0" presId="urn:microsoft.com/office/officeart/2005/8/layout/hProcess9"/>
    <dgm:cxn modelId="{D96BE990-7E10-4943-962C-E44469ACC28D}" srcId="{763FF3A2-1A37-46E2-9598-5CC1ECC8666B}" destId="{246AA853-9B94-450B-91A1-D14FBAA44873}" srcOrd="5" destOrd="0" parTransId="{813416A2-F189-403E-B433-D5AB4F5CED73}" sibTransId="{D9093F78-72B1-462F-B00B-1058291E6734}"/>
    <dgm:cxn modelId="{C0BD829B-F423-43B0-99BD-93F80F8CD6E4}" srcId="{763FF3A2-1A37-46E2-9598-5CC1ECC8666B}" destId="{8373C192-5EBA-4257-8119-3CCD0CDE9C60}" srcOrd="2" destOrd="0" parTransId="{D9D01370-6239-4C90-8DA6-E445F2C851D8}" sibTransId="{9D6BDAD5-3C2B-4A64-A3D6-3ECB764EF172}"/>
    <dgm:cxn modelId="{0C1AA49C-8861-41F0-8B55-132292023856}" srcId="{763FF3A2-1A37-46E2-9598-5CC1ECC8666B}" destId="{A5BA36AC-140A-43A4-B639-3F0FE635210E}" srcOrd="4" destOrd="0" parTransId="{89D69F9C-FF75-471F-A1C2-A030143E755E}" sibTransId="{6722F45E-2E2A-446D-8E23-436EB6489E52}"/>
    <dgm:cxn modelId="{CC1EF9AA-83DD-4FB1-A876-FE6292A20925}" type="presOf" srcId="{8373C192-5EBA-4257-8119-3CCD0CDE9C60}" destId="{5A3EBD22-37EF-45F7-9018-7FEAF5010705}" srcOrd="0" destOrd="0" presId="urn:microsoft.com/office/officeart/2005/8/layout/hProcess9"/>
    <dgm:cxn modelId="{D3E3CCB4-17EA-4181-A654-4FB884B1AD5B}" srcId="{763FF3A2-1A37-46E2-9598-5CC1ECC8666B}" destId="{C54CA5DB-55A6-4B9C-9181-9A55322D2C68}" srcOrd="1" destOrd="0" parTransId="{708E15CE-071E-4E2F-8903-07C5C902E8A8}" sibTransId="{89B317E8-EE82-48B1-82C0-F1504190D6D8}"/>
    <dgm:cxn modelId="{6DFD93DC-D36E-4812-9837-B8A9572CBC60}" type="presOf" srcId="{763FF3A2-1A37-46E2-9598-5CC1ECC8666B}" destId="{7DF8E0DA-3702-4B43-B5F4-930EEB8D4CA9}" srcOrd="0" destOrd="0" presId="urn:microsoft.com/office/officeart/2005/8/layout/hProcess9"/>
    <dgm:cxn modelId="{CB4998E8-8107-4079-93C8-FDE9EF9D15CE}" type="presOf" srcId="{246AA853-9B94-450B-91A1-D14FBAA44873}" destId="{5A83BCCA-0477-44D4-BF04-D9E209E51DFC}" srcOrd="0" destOrd="0" presId="urn:microsoft.com/office/officeart/2005/8/layout/hProcess9"/>
    <dgm:cxn modelId="{E55186C4-B642-4C91-B6D9-130C6D3BAD6B}" type="presParOf" srcId="{7DF8E0DA-3702-4B43-B5F4-930EEB8D4CA9}" destId="{E6E0A7C5-7D3B-4324-843E-EFA52258E800}" srcOrd="0" destOrd="0" presId="urn:microsoft.com/office/officeart/2005/8/layout/hProcess9"/>
    <dgm:cxn modelId="{42FCDD25-0FDF-4D9D-BE59-A98FB26E0344}" type="presParOf" srcId="{7DF8E0DA-3702-4B43-B5F4-930EEB8D4CA9}" destId="{C782470D-C6D6-4DCF-B02E-CBDC25A68850}" srcOrd="1" destOrd="0" presId="urn:microsoft.com/office/officeart/2005/8/layout/hProcess9"/>
    <dgm:cxn modelId="{3B14150A-10B4-4270-8F74-C99D77EFA3DD}" type="presParOf" srcId="{C782470D-C6D6-4DCF-B02E-CBDC25A68850}" destId="{CAD8F4AD-EE87-4F31-9AAF-1EDB5C038ABE}" srcOrd="0" destOrd="0" presId="urn:microsoft.com/office/officeart/2005/8/layout/hProcess9"/>
    <dgm:cxn modelId="{E0CA8FE9-AD37-4525-BA86-C8696F05A6C0}" type="presParOf" srcId="{C782470D-C6D6-4DCF-B02E-CBDC25A68850}" destId="{C871561B-608C-43B6-8B49-EE11A10C6ED6}" srcOrd="1" destOrd="0" presId="urn:microsoft.com/office/officeart/2005/8/layout/hProcess9"/>
    <dgm:cxn modelId="{01688C6A-2BA3-4822-AE2A-749F9757D521}" type="presParOf" srcId="{C782470D-C6D6-4DCF-B02E-CBDC25A68850}" destId="{6EB224D0-9927-4054-8808-31D2227DC439}" srcOrd="2" destOrd="0" presId="urn:microsoft.com/office/officeart/2005/8/layout/hProcess9"/>
    <dgm:cxn modelId="{6F917A90-0B1A-40F7-84E1-EB924FCD9B56}" type="presParOf" srcId="{C782470D-C6D6-4DCF-B02E-CBDC25A68850}" destId="{9127C2E1-4BF0-47FD-ADE0-290BB25092E0}" srcOrd="3" destOrd="0" presId="urn:microsoft.com/office/officeart/2005/8/layout/hProcess9"/>
    <dgm:cxn modelId="{964D26F6-E2C4-4CE5-A6EB-B0F3017B0EBE}" type="presParOf" srcId="{C782470D-C6D6-4DCF-B02E-CBDC25A68850}" destId="{5A3EBD22-37EF-45F7-9018-7FEAF5010705}" srcOrd="4" destOrd="0" presId="urn:microsoft.com/office/officeart/2005/8/layout/hProcess9"/>
    <dgm:cxn modelId="{60E51425-50C2-41FB-8BAF-039BB64D13D6}" type="presParOf" srcId="{C782470D-C6D6-4DCF-B02E-CBDC25A68850}" destId="{223098F0-CEFB-41A5-AD60-361C09085E33}" srcOrd="5" destOrd="0" presId="urn:microsoft.com/office/officeart/2005/8/layout/hProcess9"/>
    <dgm:cxn modelId="{205E61BA-42FE-4B2C-84CF-66C226DF54FA}" type="presParOf" srcId="{C782470D-C6D6-4DCF-B02E-CBDC25A68850}" destId="{E311DB76-9CA7-435B-85F1-6B2E74EDC1A9}" srcOrd="6" destOrd="0" presId="urn:microsoft.com/office/officeart/2005/8/layout/hProcess9"/>
    <dgm:cxn modelId="{CA9CF372-52FD-4E70-A478-4652CF7E3C63}" type="presParOf" srcId="{C782470D-C6D6-4DCF-B02E-CBDC25A68850}" destId="{022F1A0C-DC96-41EA-BACB-F4891739ECF6}" srcOrd="7" destOrd="0" presId="urn:microsoft.com/office/officeart/2005/8/layout/hProcess9"/>
    <dgm:cxn modelId="{931776F6-97BA-45BA-90F3-5F26071DBF4D}" type="presParOf" srcId="{C782470D-C6D6-4DCF-B02E-CBDC25A68850}" destId="{1BFBAA1D-EA01-4C4D-A111-4673B107B5F7}" srcOrd="8" destOrd="0" presId="urn:microsoft.com/office/officeart/2005/8/layout/hProcess9"/>
    <dgm:cxn modelId="{A1FC3284-7761-430F-BBE8-B9C2373593E2}" type="presParOf" srcId="{C782470D-C6D6-4DCF-B02E-CBDC25A68850}" destId="{0A84094D-CFD3-48DB-A5AD-9274F534F8C3}" srcOrd="9" destOrd="0" presId="urn:microsoft.com/office/officeart/2005/8/layout/hProcess9"/>
    <dgm:cxn modelId="{AA232078-0969-44EA-9B51-F4D6F0390CDA}" type="presParOf" srcId="{C782470D-C6D6-4DCF-B02E-CBDC25A68850}" destId="{5A83BCCA-0477-44D4-BF04-D9E209E51DFC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0A7C5-7D3B-4324-843E-EFA52258E800}">
      <dsp:nvSpPr>
        <dsp:cNvPr id="0" name=""/>
        <dsp:cNvSpPr/>
      </dsp:nvSpPr>
      <dsp:spPr>
        <a:xfrm>
          <a:off x="881272" y="0"/>
          <a:ext cx="9858158" cy="597253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D8F4AD-EE87-4F31-9AAF-1EDB5C038ABE}">
      <dsp:nvSpPr>
        <dsp:cNvPr id="0" name=""/>
        <dsp:cNvSpPr/>
      </dsp:nvSpPr>
      <dsp:spPr>
        <a:xfrm>
          <a:off x="424253" y="1693440"/>
          <a:ext cx="1530170" cy="2687473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Mercer Bench-marking Study Completed June 2017</a:t>
          </a:r>
        </a:p>
      </dsp:txBody>
      <dsp:txXfrm>
        <a:off x="498950" y="1768137"/>
        <a:ext cx="1380776" cy="2538079"/>
      </dsp:txXfrm>
    </dsp:sp>
    <dsp:sp modelId="{6EB224D0-9927-4054-8808-31D2227DC439}">
      <dsp:nvSpPr>
        <dsp:cNvPr id="0" name=""/>
        <dsp:cNvSpPr/>
      </dsp:nvSpPr>
      <dsp:spPr>
        <a:xfrm>
          <a:off x="3836856" y="1664521"/>
          <a:ext cx="1508562" cy="2703217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Transit &amp; Mercer Benchmark data completed May 2018</a:t>
          </a:r>
        </a:p>
      </dsp:txBody>
      <dsp:txXfrm>
        <a:off x="3910498" y="1738163"/>
        <a:ext cx="1361278" cy="2555933"/>
      </dsp:txXfrm>
    </dsp:sp>
    <dsp:sp modelId="{5A3EBD22-37EF-45F7-9018-7FEAF5010705}">
      <dsp:nvSpPr>
        <dsp:cNvPr id="0" name=""/>
        <dsp:cNvSpPr/>
      </dsp:nvSpPr>
      <dsp:spPr>
        <a:xfrm>
          <a:off x="2083581" y="1685772"/>
          <a:ext cx="1636269" cy="2676102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New organization presented to the Board March 2018</a:t>
          </a:r>
        </a:p>
      </dsp:txBody>
      <dsp:txXfrm>
        <a:off x="2163457" y="1765648"/>
        <a:ext cx="1476517" cy="2516350"/>
      </dsp:txXfrm>
    </dsp:sp>
    <dsp:sp modelId="{E311DB76-9CA7-435B-85F1-6B2E74EDC1A9}">
      <dsp:nvSpPr>
        <dsp:cNvPr id="0" name=""/>
        <dsp:cNvSpPr/>
      </dsp:nvSpPr>
      <dsp:spPr>
        <a:xfrm>
          <a:off x="5599770" y="1563371"/>
          <a:ext cx="1588047" cy="2776512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Adjustment/ alignment of roles to org July 2018 </a:t>
          </a:r>
        </a:p>
      </dsp:txBody>
      <dsp:txXfrm>
        <a:off x="5677292" y="1640893"/>
        <a:ext cx="1433003" cy="2621468"/>
      </dsp:txXfrm>
    </dsp:sp>
    <dsp:sp modelId="{1BFBAA1D-EA01-4C4D-A111-4673B107B5F7}">
      <dsp:nvSpPr>
        <dsp:cNvPr id="0" name=""/>
        <dsp:cNvSpPr/>
      </dsp:nvSpPr>
      <dsp:spPr>
        <a:xfrm>
          <a:off x="7358046" y="1525791"/>
          <a:ext cx="1582331" cy="284780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New Band &amp; employee impact analysis completed August 2018</a:t>
          </a:r>
        </a:p>
      </dsp:txBody>
      <dsp:txXfrm>
        <a:off x="7435289" y="1603034"/>
        <a:ext cx="1427845" cy="2693314"/>
      </dsp:txXfrm>
    </dsp:sp>
    <dsp:sp modelId="{5A83BCCA-0477-44D4-BF04-D9E209E51DFC}">
      <dsp:nvSpPr>
        <dsp:cNvPr id="0" name=""/>
        <dsp:cNvSpPr/>
      </dsp:nvSpPr>
      <dsp:spPr>
        <a:xfrm>
          <a:off x="9361092" y="1252739"/>
          <a:ext cx="2044831" cy="3241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</a:t>
          </a:r>
          <a:r>
            <a:rPr lang="en-US" sz="2000" kern="1200" baseline="30000" dirty="0"/>
            <a:t>st</a:t>
          </a:r>
          <a:r>
            <a:rPr lang="en-US" sz="2000" kern="1200" dirty="0"/>
            <a:t> group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of adjustments made August 2018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Sept - Oct 2018- completing alignment review</a:t>
          </a:r>
        </a:p>
      </dsp:txBody>
      <dsp:txXfrm>
        <a:off x="9460912" y="1352559"/>
        <a:ext cx="1845191" cy="3042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0.16468</cdr:x>
      <cdr:y>0.40029</cdr:y>
    </cdr:from>
    <cdr:to>
      <cdr:x>0.51796</cdr:x>
      <cdr:y>0.62091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7061" y="1480919"/>
          <a:ext cx="1709948" cy="816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tx1"/>
              </a:solidFill>
            </a:rPr>
            <a:t>182 Promotions</a:t>
          </a:r>
        </a:p>
      </cdr:txBody>
    </cdr:sp>
  </cdr:relSizeAnchor>
  <cdr:relSizeAnchor xmlns:cdr="http://schemas.openxmlformats.org/drawingml/2006/chartDrawing">
    <cdr:from>
      <cdr:x>0.4715</cdr:x>
      <cdr:y>0.48299</cdr:y>
    </cdr:from>
    <cdr:to>
      <cdr:x>0.78618</cdr:x>
      <cdr:y>0.66999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2143" y="1786882"/>
          <a:ext cx="1523101" cy="691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tx1"/>
              </a:solidFill>
            </a:rPr>
            <a:t>178 New Hires</a:t>
          </a:r>
        </a:p>
      </cdr:txBody>
    </cdr:sp>
  </cdr:relSizeAnchor>
  <cdr:relSizeAnchor xmlns:cdr="http://schemas.openxmlformats.org/drawingml/2006/chartDrawing">
    <cdr:from>
      <cdr:x>0.38398</cdr:x>
      <cdr:y>0.11345</cdr:y>
    </cdr:from>
    <cdr:to>
      <cdr:x>0.53685</cdr:x>
      <cdr:y>0.35172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58555" y="419705"/>
          <a:ext cx="739894" cy="881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tx1"/>
              </a:solidFill>
            </a:rPr>
            <a:t>18 Other</a:t>
          </a:r>
        </a:p>
        <a:p xmlns:a="http://schemas.openxmlformats.org/drawingml/2006/main">
          <a:endParaRPr lang="en-US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0.16025</cdr:x>
      <cdr:y>0.47568</cdr:y>
    </cdr:from>
    <cdr:to>
      <cdr:x>0.50435</cdr:x>
      <cdr:y>0.60896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75622" y="1759817"/>
          <a:ext cx="1665551" cy="493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tx1"/>
              </a:solidFill>
            </a:rPr>
            <a:t>Days to Fill – 56 days</a:t>
          </a:r>
        </a:p>
      </cdr:txBody>
    </cdr:sp>
  </cdr:relSizeAnchor>
  <cdr:relSizeAnchor xmlns:cdr="http://schemas.openxmlformats.org/drawingml/2006/chartDrawing">
    <cdr:from>
      <cdr:x>0.46477</cdr:x>
      <cdr:y>0.54402</cdr:y>
    </cdr:from>
    <cdr:to>
      <cdr:x>0.84145</cdr:x>
      <cdr:y>0.64742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249563" y="2012645"/>
          <a:ext cx="1823200" cy="382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tx1"/>
              </a:solidFill>
            </a:rPr>
            <a:t>Days to Fill – 60 days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0.03125</cdr:x>
      <cdr:y>0.53776</cdr:y>
    </cdr:from>
    <cdr:to>
      <cdr:x>0.06817</cdr:x>
      <cdr:y>0.53874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81BA2095-42D1-1B4D-A201-0262AF00657F}"/>
            </a:ext>
          </a:extLst>
        </cdr:cNvPr>
        <cdr:cNvCxnSpPr/>
      </cdr:nvCxnSpPr>
      <cdr:spPr>
        <a:xfrm xmlns:a="http://schemas.openxmlformats.org/drawingml/2006/main" flipV="1">
          <a:off x="172030" y="2031683"/>
          <a:ext cx="203253" cy="3703"/>
        </a:xfrm>
        <a:prstGeom xmlns:a="http://schemas.openxmlformats.org/drawingml/2006/main" prst="line">
          <a:avLst/>
        </a:prstGeom>
        <a:ln xmlns:a="http://schemas.openxmlformats.org/drawingml/2006/main" w="25400" cmpd="sng">
          <a:solidFill>
            <a:schemeClr val="tx1"/>
          </a:solidFill>
          <a:prstDash val="solid"/>
          <a:headEnd type="oval"/>
          <a:tailEnd type="oval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0.07614</cdr:x>
      <cdr:y>0.5</cdr:y>
    </cdr:from>
    <cdr:to>
      <cdr:x>0.17516</cdr:x>
      <cdr:y>0.56705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9575" y="1622476"/>
          <a:ext cx="532638" cy="2175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Goal</a:t>
          </a:r>
          <a:r>
            <a:rPr lang="en-US" sz="1200" dirty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0.60844</cdr:x>
      <cdr:y>0.3125</cdr:y>
    </cdr:from>
    <cdr:to>
      <cdr:x>0.82979</cdr:x>
      <cdr:y>0.42522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80095" y="1640427"/>
          <a:ext cx="2393935" cy="59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0.13557</cdr:x>
      <cdr:y>0.1639</cdr:y>
    </cdr:from>
    <cdr:to>
      <cdr:x>0.85684</cdr:x>
      <cdr:y>0.1639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C8FA9195-2C25-384A-BC3F-A80DEDDD7326}"/>
            </a:ext>
          </a:extLst>
        </cdr:cNvPr>
        <cdr:cNvCxnSpPr/>
      </cdr:nvCxnSpPr>
      <cdr:spPr>
        <a:xfrm xmlns:a="http://schemas.openxmlformats.org/drawingml/2006/main">
          <a:off x="1462688" y="757229"/>
          <a:ext cx="7781544" cy="0"/>
        </a:xfrm>
        <a:prstGeom xmlns:a="http://schemas.openxmlformats.org/drawingml/2006/main" prst="line">
          <a:avLst/>
        </a:prstGeom>
        <a:ln xmlns:a="http://schemas.openxmlformats.org/drawingml/2006/main" w="41275">
          <a:solidFill>
            <a:schemeClr val="tx1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0.24836</cdr:x>
      <cdr:y>0.05003</cdr:y>
    </cdr:from>
    <cdr:to>
      <cdr:x>0.30846</cdr:x>
      <cdr:y>0.05027</cdr:y>
    </cdr:to>
    <cdr:cxnSp macro="">
      <cdr:nvCxnSpPr>
        <cdr:cNvPr id="9" name="Straight Connector 8">
          <a:extLst xmlns:a="http://schemas.openxmlformats.org/drawingml/2006/main">
            <a:ext uri="{FF2B5EF4-FFF2-40B4-BE49-F238E27FC236}">
              <a16:creationId xmlns:a16="http://schemas.microsoft.com/office/drawing/2014/main" id="{4BD2AAAD-4948-584F-858C-CEFA1027917D}"/>
            </a:ext>
          </a:extLst>
        </cdr:cNvPr>
        <cdr:cNvCxnSpPr/>
      </cdr:nvCxnSpPr>
      <cdr:spPr>
        <a:xfrm xmlns:a="http://schemas.openxmlformats.org/drawingml/2006/main">
          <a:off x="2679480" y="231142"/>
          <a:ext cx="648401" cy="1127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0.62713</cdr:x>
      <cdr:y>0.05039</cdr:y>
    </cdr:from>
    <cdr:to>
      <cdr:x>0.70121</cdr:x>
      <cdr:y>0.05205</cdr:y>
    </cdr:to>
    <cdr:cxnSp macro="">
      <cdr:nvCxnSpPr>
        <cdr:cNvPr id="10" name="Straight Arrow Connector 9">
          <a:extLst xmlns:a="http://schemas.openxmlformats.org/drawingml/2006/main">
            <a:ext uri="{FF2B5EF4-FFF2-40B4-BE49-F238E27FC236}">
              <a16:creationId xmlns:a16="http://schemas.microsoft.com/office/drawing/2014/main" id="{1F6B4956-F0D6-DB49-8022-924ADEB2F611}"/>
            </a:ext>
          </a:extLst>
        </cdr:cNvPr>
        <cdr:cNvCxnSpPr/>
      </cdr:nvCxnSpPr>
      <cdr:spPr>
        <a:xfrm xmlns:a="http://schemas.openxmlformats.org/drawingml/2006/main">
          <a:off x="6765993" y="232799"/>
          <a:ext cx="799240" cy="768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prstDash val="lg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0.70739</cdr:x>
      <cdr:y>0.01552</cdr:y>
    </cdr:from>
    <cdr:to>
      <cdr:x>1</cdr:x>
      <cdr:y>0.08879</cdr:y>
    </cdr:to>
    <cdr:sp macro="" textlink="">
      <cdr:nvSpPr>
        <cdr:cNvPr id="12" name="TextBox 19"/>
        <cdr:cNvSpPr txBox="1"/>
      </cdr:nvSpPr>
      <cdr:spPr>
        <a:xfrm xmlns:a="http://schemas.openxmlformats.org/drawingml/2006/main">
          <a:off x="7631840" y="71690"/>
          <a:ext cx="3156945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# of EE’s Approved </a:t>
          </a:r>
          <a:r>
            <a:rPr lang="en-US" sz="1600" dirty="0" err="1"/>
            <a:t>FMLA</a:t>
          </a:r>
          <a:r>
            <a:rPr lang="en-US" sz="1600" dirty="0"/>
            <a:t> in Quarter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0.60844</cdr:x>
      <cdr:y>0.3125</cdr:y>
    </cdr:from>
    <cdr:to>
      <cdr:x>0.82979</cdr:x>
      <cdr:y>0.42522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80095" y="1640427"/>
          <a:ext cx="2393935" cy="59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0.60844</cdr:x>
      <cdr:y>0.3125</cdr:y>
    </cdr:from>
    <cdr:to>
      <cdr:x>0.82979</cdr:x>
      <cdr:y>0.42522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80095" y="1640427"/>
          <a:ext cx="2393935" cy="59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0.26424</cdr:x>
      <cdr:y>0.10692</cdr:y>
    </cdr:from>
    <cdr:to>
      <cdr:x>0.56192</cdr:x>
      <cdr:y>0.21685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759778" y="557907"/>
          <a:ext cx="3109083" cy="573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12% Of Employees</a:t>
          </a:r>
        </a:p>
      </cdr:txBody>
    </cdr:sp>
  </cdr:relSizeAnchor>
  <cdr:relSizeAnchor xmlns:cdr="http://schemas.openxmlformats.org/drawingml/2006/chartDrawing">
    <cdr:from>
      <cdr:x>0.45547</cdr:x>
      <cdr:y>0.19906</cdr:y>
    </cdr:from>
    <cdr:to>
      <cdr:x>0.75315</cdr:x>
      <cdr:y>0.30899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757120" y="1038745"/>
          <a:ext cx="3109084" cy="573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11% Of Employees</a:t>
          </a:r>
        </a:p>
      </cdr:txBody>
    </cdr:sp>
  </cdr:relSizeAnchor>
  <cdr:relSizeAnchor xmlns:cdr="http://schemas.openxmlformats.org/drawingml/2006/chartDrawing">
    <cdr:from>
      <cdr:x>0.07692</cdr:x>
      <cdr:y>0.36402</cdr:y>
    </cdr:from>
    <cdr:to>
      <cdr:x>0.25254</cdr:x>
      <cdr:y>0.47267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03377" y="1899507"/>
          <a:ext cx="1834243" cy="566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9% Of Employees</a:t>
          </a:r>
        </a:p>
      </cdr:txBody>
    </cdr:sp>
  </cdr:relSizeAnchor>
  <cdr:relSizeAnchor xmlns:cdr="http://schemas.openxmlformats.org/drawingml/2006/chartDrawing">
    <cdr:from>
      <cdr:x>0.64082</cdr:x>
      <cdr:y>0.25403</cdr:y>
    </cdr:from>
    <cdr:to>
      <cdr:x>0.9385</cdr:x>
      <cdr:y>0.36396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693010" y="1325563"/>
          <a:ext cx="3109084" cy="573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10% Of Employees</a:t>
          </a:r>
        </a:p>
      </cdr:txBody>
    </cdr:sp>
  </cdr:relSizeAnchor>
  <cdr:relSizeAnchor xmlns:cdr="http://schemas.openxmlformats.org/drawingml/2006/chartDrawing">
    <cdr:from>
      <cdr:x>0.82373</cdr:x>
      <cdr:y>0.50771</cdr:y>
    </cdr:from>
    <cdr:to>
      <cdr:x>0.98543</cdr:x>
      <cdr:y>0.61764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603383" y="2649306"/>
          <a:ext cx="1688856" cy="573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6% Of Employees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08" tIns="46655" rIns="93308" bIns="46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08" tIns="46655" rIns="93308" bIns="46655" rtlCol="0"/>
          <a:lstStyle>
            <a:lvl1pPr algn="r">
              <a:defRPr sz="1200"/>
            </a:lvl1pPr>
          </a:lstStyle>
          <a:p>
            <a:fld id="{1F76F0B3-35E3-4929-9A28-3ECD58FB6450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43343" cy="467071"/>
          </a:xfrm>
          <a:prstGeom prst="rect">
            <a:avLst/>
          </a:prstGeom>
        </p:spPr>
        <p:txBody>
          <a:bodyPr vert="horz" lIns="93308" tIns="46655" rIns="93308" bIns="46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2"/>
            <a:ext cx="3043343" cy="467071"/>
          </a:xfrm>
          <a:prstGeom prst="rect">
            <a:avLst/>
          </a:prstGeom>
        </p:spPr>
        <p:txBody>
          <a:bodyPr vert="horz" lIns="93308" tIns="46655" rIns="93308" bIns="46655" rtlCol="0" anchor="b"/>
          <a:lstStyle>
            <a:lvl1pPr algn="r">
              <a:defRPr sz="1200"/>
            </a:lvl1pPr>
          </a:lstStyle>
          <a:p>
            <a:fld id="{EDE6273A-B0C1-469A-A9D6-2C27B6B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24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08" tIns="46655" rIns="93308" bIns="46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08" tIns="46655" rIns="93308" bIns="46655" rtlCol="0"/>
          <a:lstStyle>
            <a:lvl1pPr algn="r">
              <a:defRPr sz="1200"/>
            </a:lvl1pPr>
          </a:lstStyle>
          <a:p>
            <a:fld id="{EF90CBEF-A8DA-4C44-BBDE-B0B778EFD86B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8" tIns="46655" rIns="93308" bIns="466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08" tIns="46655" rIns="93308" bIns="4665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43343" cy="467071"/>
          </a:xfrm>
          <a:prstGeom prst="rect">
            <a:avLst/>
          </a:prstGeom>
        </p:spPr>
        <p:txBody>
          <a:bodyPr vert="horz" lIns="93308" tIns="46655" rIns="93308" bIns="46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2"/>
            <a:ext cx="3043343" cy="467071"/>
          </a:xfrm>
          <a:prstGeom prst="rect">
            <a:avLst/>
          </a:prstGeom>
        </p:spPr>
        <p:txBody>
          <a:bodyPr vert="horz" lIns="93308" tIns="46655" rIns="93308" bIns="46655" rtlCol="0" anchor="b"/>
          <a:lstStyle>
            <a:lvl1pPr algn="r">
              <a:defRPr sz="1200"/>
            </a:lvl1pPr>
          </a:lstStyle>
          <a:p>
            <a:fld id="{9C144E0E-2993-4BF3-9C7D-D451C9443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4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6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4E0E-2993-4BF3-9C7D-D451C9443C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0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4E0E-2993-4BF3-9C7D-D451C9443C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05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4E0E-2993-4BF3-9C7D-D451C9443C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65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5A67-9562-4512-869E-86AD9EBBD11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64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4E0E-2993-4BF3-9C7D-D451C9443C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97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4E0E-2993-4BF3-9C7D-D451C9443C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9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866" y="6148388"/>
            <a:ext cx="629217" cy="630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Human 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fld id="{19E32A8F-C3BD-422A-9498-BD723D9F27BF}" type="datetime2">
              <a:rPr lang="en-US" smtClean="0"/>
              <a:t>Monday, September 24,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8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8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27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12192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121917" tIns="60958" rIns="121917" bIns="60958"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1838325" y="3727451"/>
            <a:ext cx="85153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1917" tIns="60958" rIns="121917" bIns="60958"/>
          <a:lstStyle/>
          <a:p>
            <a:endParaRPr lang="en-US" dirty="0"/>
          </a:p>
        </p:txBody>
      </p:sp>
      <p:pic>
        <p:nvPicPr>
          <p:cNvPr id="5" name="Picture 2" descr="MBTA Logo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8333" b="39000"/>
          <a:stretch>
            <a:fillRect/>
          </a:stretch>
        </p:blipFill>
        <p:spPr bwMode="auto">
          <a:xfrm>
            <a:off x="2082285" y="1600200"/>
            <a:ext cx="8016876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251551" y="4038600"/>
            <a:ext cx="9688899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43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1548" y="5283200"/>
            <a:ext cx="4470400" cy="762000"/>
          </a:xfrm>
          <a:prstGeom prst="rect">
            <a:avLst/>
          </a:prstGeom>
        </p:spPr>
        <p:txBody>
          <a:bodyPr/>
          <a:lstStyle>
            <a:lvl1pPr>
              <a:buNone/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51550" y="4648200"/>
            <a:ext cx="9688901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7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86101977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0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3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9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2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5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1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0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866" y="6148388"/>
            <a:ext cx="629217" cy="6309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7827" y="63349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349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311DBC3-8F96-483B-81D0-9E4AF34C5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88900" cmpd="sng">
            <a:solidFill>
              <a:srgbClr val="3261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0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Resources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September 24, 2018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Q4 FY 2018</a:t>
            </a:r>
          </a:p>
        </p:txBody>
      </p:sp>
    </p:spTree>
    <p:extLst>
      <p:ext uri="{BB962C8B-B14F-4D97-AF65-F5344CB8AC3E}">
        <p14:creationId xmlns:p14="http://schemas.microsoft.com/office/powerpoint/2010/main" val="77775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834"/>
            <a:ext cx="11471635" cy="813816"/>
          </a:xfrm>
        </p:spPr>
        <p:txBody>
          <a:bodyPr/>
          <a:lstStyle/>
          <a:p>
            <a:r>
              <a:rPr lang="en-US" b="1" dirty="0" err="1"/>
              <a:t>FMLA</a:t>
            </a:r>
            <a:r>
              <a:rPr lang="en-US" b="1" dirty="0"/>
              <a:t> Actions Taken since June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10</a:t>
            </a:fld>
            <a:endParaRPr lang="en-US"/>
          </a:p>
        </p:txBody>
      </p:sp>
      <p:sp>
        <p:nvSpPr>
          <p:cNvPr id="10" name="Content Placeholder 9"/>
          <p:cNvSpPr txBox="1">
            <a:spLocks/>
          </p:cNvSpPr>
          <p:nvPr/>
        </p:nvSpPr>
        <p:spPr>
          <a:xfrm>
            <a:off x="204734" y="864403"/>
            <a:ext cx="11627602" cy="5470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n-US" sz="2000" dirty="0"/>
              <a:t>Task force meet weekly to focus on dropped trips</a:t>
            </a: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n-US" sz="2000" dirty="0"/>
              <a:t>Task force fully aligned on priorities and co-lead by </a:t>
            </a:r>
            <a:r>
              <a:rPr lang="en-US" sz="2000" dirty="0" err="1"/>
              <a:t>DGM</a:t>
            </a:r>
            <a:r>
              <a:rPr lang="en-US" sz="2000" dirty="0"/>
              <a:t> Gonneville and AGM Haase</a:t>
            </a:r>
          </a:p>
          <a:p>
            <a:pPr lvl="1">
              <a:buBlip>
                <a:blip r:embed="rId2"/>
              </a:buBlip>
            </a:pPr>
            <a:r>
              <a:rPr lang="en-US" sz="1600" dirty="0"/>
              <a:t>Cohesive team making decisions  as a team– </a:t>
            </a:r>
            <a:r>
              <a:rPr lang="en-US" sz="1600" dirty="0" err="1"/>
              <a:t>OHS</a:t>
            </a:r>
            <a:r>
              <a:rPr lang="en-US" sz="1600" dirty="0"/>
              <a:t>, Bus operations, </a:t>
            </a:r>
            <a:r>
              <a:rPr lang="en-US" sz="1600" dirty="0" err="1"/>
              <a:t>LR</a:t>
            </a:r>
            <a:r>
              <a:rPr lang="en-US" sz="1600" dirty="0"/>
              <a:t>, Legal, Analytics, Leave Mgmt.</a:t>
            </a:r>
            <a:endParaRPr lang="en-US" sz="2000" dirty="0"/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n-US" sz="2000" dirty="0"/>
              <a:t>Identified Performance Issues and developed a project plan</a:t>
            </a:r>
          </a:p>
          <a:p>
            <a:pPr marL="0" indent="0">
              <a:buNone/>
            </a:pPr>
            <a:endParaRPr lang="en-US" sz="2000" dirty="0"/>
          </a:p>
          <a:p>
            <a:pPr marL="800100" lvl="1" indent="-342900">
              <a:buAutoNum type="arabicPeriod"/>
            </a:pPr>
            <a:r>
              <a:rPr lang="en-US" sz="2000" u="sng" dirty="0"/>
              <a:t>Certification Verification:  </a:t>
            </a:r>
          </a:p>
          <a:p>
            <a:pPr marL="3484563" lvl="6" indent="0">
              <a:buBlip>
                <a:blip r:embed="rId2"/>
              </a:buBlip>
            </a:pPr>
            <a:r>
              <a:rPr lang="en-US" sz="2000" dirty="0"/>
              <a:t> Nurse Case Manager Review</a:t>
            </a:r>
          </a:p>
          <a:p>
            <a:pPr marL="3484563" lvl="6" indent="0">
              <a:buBlip>
                <a:blip r:embed="rId2"/>
              </a:buBlip>
            </a:pPr>
            <a:r>
              <a:rPr lang="en-US" sz="2000" dirty="0"/>
              <a:t> Clarification/authentication to validate initial certification</a:t>
            </a:r>
          </a:p>
          <a:p>
            <a:pPr marL="3827463" lvl="6" indent="-342900">
              <a:buFont typeface="Wingdings" panose="05000000000000000000" pitchFamily="2" charset="2"/>
              <a:buChar char="Ø"/>
            </a:pPr>
            <a:r>
              <a:rPr lang="en-US" sz="2000" dirty="0"/>
              <a:t>Medical Director Review Process</a:t>
            </a:r>
          </a:p>
          <a:p>
            <a:pPr marL="3484563" lvl="6" indent="0">
              <a:buNone/>
            </a:pPr>
            <a:endParaRPr lang="en-US" sz="2000" dirty="0"/>
          </a:p>
          <a:p>
            <a:pPr marL="3484563" lvl="6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2.  </a:t>
            </a:r>
            <a:r>
              <a:rPr lang="en-US" sz="2000" u="sng" dirty="0"/>
              <a:t>Frequency &amp; Duration:  </a:t>
            </a:r>
          </a:p>
          <a:p>
            <a:pPr marL="3484563" lvl="6" indent="0">
              <a:buBlip>
                <a:blip r:embed="rId2"/>
              </a:buBlip>
            </a:pPr>
            <a:r>
              <a:rPr lang="en-US" sz="2000" dirty="0"/>
              <a:t> Developed enhanced analytics reporting – identify </a:t>
            </a:r>
            <a:r>
              <a:rPr lang="en-US" sz="2000" dirty="0" err="1"/>
              <a:t>FMLA</a:t>
            </a:r>
            <a:r>
              <a:rPr lang="en-US" sz="2000" dirty="0"/>
              <a:t> Pattern Use by day of week, schedule, holidays, school vacations, and sporting events </a:t>
            </a:r>
          </a:p>
          <a:p>
            <a:pPr marL="3484563" lvl="6" indent="0">
              <a:buBlip>
                <a:blip r:embed="rId2"/>
              </a:buBlip>
            </a:pPr>
            <a:r>
              <a:rPr lang="en-US" sz="2000" dirty="0"/>
              <a:t>   Implemented recertification process for any employee exceeding F &amp; D</a:t>
            </a:r>
          </a:p>
          <a:p>
            <a:pPr marL="3770313" lvl="6" indent="-285750">
              <a:buFont typeface="Wingdings" panose="05000000000000000000" pitchFamily="2" charset="2"/>
              <a:buChar char="Ø"/>
            </a:pPr>
            <a:r>
              <a:rPr lang="en-US" sz="2000" dirty="0"/>
              <a:t>Create evaluation plan for impact of F &amp; D recertification efforts</a:t>
            </a:r>
          </a:p>
          <a:p>
            <a:pPr marL="3827463" lvl="6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834"/>
            <a:ext cx="11471635" cy="813816"/>
          </a:xfrm>
        </p:spPr>
        <p:txBody>
          <a:bodyPr/>
          <a:lstStyle/>
          <a:p>
            <a:r>
              <a:rPr lang="en-US" b="1" dirty="0" err="1"/>
              <a:t>FMLA</a:t>
            </a:r>
            <a:r>
              <a:rPr lang="en-US" b="1" dirty="0"/>
              <a:t> Actions Taken since June 2018 continued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11</a:t>
            </a:fld>
            <a:endParaRPr lang="en-US"/>
          </a:p>
        </p:txBody>
      </p:sp>
      <p:sp>
        <p:nvSpPr>
          <p:cNvPr id="10" name="Content Placeholder 9"/>
          <p:cNvSpPr txBox="1">
            <a:spLocks/>
          </p:cNvSpPr>
          <p:nvPr/>
        </p:nvSpPr>
        <p:spPr>
          <a:xfrm>
            <a:off x="140726" y="966863"/>
            <a:ext cx="11874490" cy="4885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457200" lvl="6" indent="0">
              <a:buNone/>
            </a:pPr>
            <a:r>
              <a:rPr lang="en-US" sz="2000" dirty="0"/>
              <a:t>3.  </a:t>
            </a:r>
            <a:r>
              <a:rPr lang="en-US" sz="2000" u="sng" dirty="0" err="1"/>
              <a:t>FMLA</a:t>
            </a:r>
            <a:r>
              <a:rPr lang="en-US" sz="2000" u="sng" dirty="0"/>
              <a:t> Case Management (Workflows):</a:t>
            </a:r>
            <a:r>
              <a:rPr lang="en-US" sz="2000" dirty="0"/>
              <a:t>	 </a:t>
            </a:r>
          </a:p>
          <a:p>
            <a:pPr marL="457200" lvl="6" indent="0">
              <a:buNone/>
            </a:pPr>
            <a:endParaRPr lang="en-US" sz="2000" dirty="0"/>
          </a:p>
          <a:p>
            <a:pPr marL="3770313" lvl="6" indent="-285750">
              <a:buBlip>
                <a:blip r:embed="rId2"/>
              </a:buBlip>
            </a:pPr>
            <a:r>
              <a:rPr lang="en-US" sz="2000" dirty="0"/>
              <a:t>Updated </a:t>
            </a:r>
            <a:r>
              <a:rPr lang="en-US" sz="2000" dirty="0" err="1"/>
              <a:t>FMLA</a:t>
            </a:r>
            <a:r>
              <a:rPr lang="en-US" sz="2000" dirty="0"/>
              <a:t> and Frequency &amp; Duration workflows to ensure compliance with </a:t>
            </a:r>
            <a:r>
              <a:rPr lang="en-US" sz="2000" dirty="0" err="1"/>
              <a:t>FMLA</a:t>
            </a:r>
            <a:r>
              <a:rPr lang="en-US" sz="2000" dirty="0"/>
              <a:t> regulations.  Created Pattern Absence Workflow </a:t>
            </a:r>
          </a:p>
          <a:p>
            <a:pPr marL="3770313" lvl="6" indent="-285750">
              <a:buBlip>
                <a:blip r:embed="rId2"/>
              </a:buBlip>
            </a:pPr>
            <a:r>
              <a:rPr lang="en-US" sz="2000" dirty="0"/>
              <a:t>Implemented a Return to Work status program in conjunction with </a:t>
            </a:r>
            <a:r>
              <a:rPr lang="en-US" sz="2000" dirty="0" err="1"/>
              <a:t>OHS</a:t>
            </a:r>
            <a:endParaRPr lang="en-US" sz="2000" dirty="0"/>
          </a:p>
          <a:p>
            <a:pPr marL="3770313" lvl="6" indent="-285750">
              <a:buBlip>
                <a:blip r:embed="rId2"/>
              </a:buBlip>
            </a:pPr>
            <a:r>
              <a:rPr lang="en-US" sz="2000" dirty="0"/>
              <a:t>Designate without Documentation- employees on approved workers comp</a:t>
            </a:r>
          </a:p>
          <a:p>
            <a:pPr marL="3770313" lvl="6" indent="-285750">
              <a:buBlip>
                <a:blip r:embed="rId2"/>
              </a:buBlip>
            </a:pPr>
            <a:r>
              <a:rPr lang="en-US" sz="2000" dirty="0"/>
              <a:t>Statement of Family Relationship- form inserted into </a:t>
            </a:r>
            <a:r>
              <a:rPr lang="en-US" sz="2000" dirty="0" err="1"/>
              <a:t>FMLA</a:t>
            </a:r>
            <a:r>
              <a:rPr lang="en-US" sz="2000" dirty="0"/>
              <a:t> packets</a:t>
            </a:r>
          </a:p>
          <a:p>
            <a:pPr marL="3770313" lvl="6" indent="-285750">
              <a:buBlip>
                <a:blip r:embed="rId2"/>
              </a:buBlip>
            </a:pPr>
            <a:r>
              <a:rPr lang="en-US" sz="2000" dirty="0"/>
              <a:t>Weekly meetings with Senior Staff and monthly meetings with </a:t>
            </a:r>
            <a:r>
              <a:rPr lang="en-US" sz="2000" dirty="0" err="1"/>
              <a:t>WorkPartners</a:t>
            </a:r>
            <a:r>
              <a:rPr lang="en-US" sz="2000" dirty="0"/>
              <a:t> CEO and President</a:t>
            </a:r>
          </a:p>
          <a:p>
            <a:pPr marL="3770313" lvl="6" indent="-285750">
              <a:buFont typeface="Wingdings" panose="05000000000000000000" pitchFamily="2" charset="2"/>
              <a:buChar char="Ø"/>
            </a:pPr>
            <a:r>
              <a:rPr lang="en-US" sz="2000" dirty="0"/>
              <a:t>As regulations change, continue to review &amp; update process improvements</a:t>
            </a:r>
          </a:p>
          <a:p>
            <a:pPr marL="3484563" lvl="6" indent="0">
              <a:buNone/>
            </a:pPr>
            <a:endParaRPr lang="en-US" sz="2000" dirty="0"/>
          </a:p>
          <a:p>
            <a:pPr marL="3484563" lvl="6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6" indent="0">
              <a:buNone/>
            </a:pPr>
            <a:r>
              <a:rPr lang="en-US" sz="2000" dirty="0"/>
              <a:t>4.  </a:t>
            </a:r>
            <a:r>
              <a:rPr lang="en-US" sz="2000" u="sng" dirty="0"/>
              <a:t>Outreach Initiatives:</a:t>
            </a:r>
            <a:r>
              <a:rPr lang="en-US" sz="2000" dirty="0"/>
              <a:t>	 </a:t>
            </a:r>
          </a:p>
          <a:p>
            <a:pPr marL="3770313" lvl="6" indent="-285750">
              <a:buFont typeface="Wingdings" panose="05000000000000000000" pitchFamily="2" charset="2"/>
              <a:buChar char="Ø"/>
            </a:pPr>
            <a:r>
              <a:rPr lang="en-US" sz="2000" dirty="0"/>
              <a:t>Scheduling employee workshops focused on </a:t>
            </a:r>
            <a:r>
              <a:rPr lang="en-US" sz="2000" dirty="0" err="1"/>
              <a:t>FMLA</a:t>
            </a:r>
            <a:r>
              <a:rPr lang="en-US" sz="2000" dirty="0"/>
              <a:t>/dropped trips</a:t>
            </a:r>
          </a:p>
          <a:p>
            <a:pPr marL="3770313" lvl="6" indent="-285750">
              <a:buFont typeface="Wingdings" panose="05000000000000000000" pitchFamily="2" charset="2"/>
              <a:buChar char="Ø"/>
            </a:pPr>
            <a:r>
              <a:rPr lang="en-US" sz="2000" dirty="0"/>
              <a:t>Meetings with Local 589 and MBTA Leadership to address </a:t>
            </a:r>
            <a:r>
              <a:rPr lang="en-US" sz="2000" dirty="0" err="1"/>
              <a:t>FMLA</a:t>
            </a:r>
            <a:r>
              <a:rPr lang="en-US" sz="2000" dirty="0"/>
              <a:t> usage and dropped trips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 startAt="2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662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108625" y="-54228"/>
            <a:ext cx="12286034" cy="1325563"/>
          </a:xfrm>
        </p:spPr>
        <p:txBody>
          <a:bodyPr>
            <a:noAutofit/>
          </a:bodyPr>
          <a:lstStyle/>
          <a:p>
            <a:r>
              <a:rPr lang="en-US" b="1" dirty="0">
                <a:latin typeface="+mn-lt"/>
              </a:rPr>
              <a:t>Total Number of Employees Open </a:t>
            </a:r>
            <a:r>
              <a:rPr lang="en-US" b="1" dirty="0" err="1">
                <a:latin typeface="+mn-lt"/>
              </a:rPr>
              <a:t>FMLA</a:t>
            </a:r>
            <a:r>
              <a:rPr lang="en-US" b="1" dirty="0">
                <a:latin typeface="+mn-lt"/>
              </a:rPr>
              <a:t> &amp; ADA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250381"/>
              </p:ext>
            </p:extLst>
          </p:nvPr>
        </p:nvGraphicFramePr>
        <p:xfrm>
          <a:off x="978760" y="1038799"/>
          <a:ext cx="10788785" cy="462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30177" y="5297817"/>
            <a:ext cx="1837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96% Intermittent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07205" y="5297817"/>
            <a:ext cx="1877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97% Intermittent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24346" y="5305761"/>
            <a:ext cx="1926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97% Intermittent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95199" y="5297817"/>
            <a:ext cx="1926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95% Intermittent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625" y="1626751"/>
            <a:ext cx="2543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Average: 1820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06641" y="1102354"/>
            <a:ext cx="3049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Average # of EE’s with Open </a:t>
            </a:r>
            <a:r>
              <a:rPr lang="en-US" sz="1600" dirty="0" err="1"/>
              <a:t>FMLA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01553" y="3617122"/>
            <a:ext cx="5221439" cy="66227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"/>
          <p:cNvSpPr txBox="1"/>
          <p:nvPr/>
        </p:nvSpPr>
        <p:spPr>
          <a:xfrm>
            <a:off x="4874137" y="3617122"/>
            <a:ext cx="652966" cy="3056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822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7418270" y="3981682"/>
            <a:ext cx="652966" cy="3056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728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982200" y="4330123"/>
            <a:ext cx="652966" cy="3056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664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1990064" y="5636371"/>
            <a:ext cx="1819865" cy="5296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27% Of Employees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4505161" y="5619899"/>
            <a:ext cx="1819865" cy="5296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28% Of Employees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7167643" y="5644315"/>
            <a:ext cx="1819865" cy="5296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27% Of Employees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9664852" y="5619899"/>
            <a:ext cx="1819865" cy="5296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31</a:t>
            </a:r>
            <a:r>
              <a:rPr lang="en-US" sz="1600" dirty="0">
                <a:solidFill>
                  <a:schemeClr val="tx1"/>
                </a:solidFill>
              </a:rPr>
              <a:t>% Of Employees</a:t>
            </a:r>
          </a:p>
        </p:txBody>
      </p:sp>
    </p:spTree>
    <p:extLst>
      <p:ext uri="{BB962C8B-B14F-4D97-AF65-F5344CB8AC3E}">
        <p14:creationId xmlns:p14="http://schemas.microsoft.com/office/powerpoint/2010/main" val="57321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94695" y="-107156"/>
            <a:ext cx="10515600" cy="1325563"/>
          </a:xfrm>
        </p:spPr>
        <p:txBody>
          <a:bodyPr>
            <a:noAutofit/>
          </a:bodyPr>
          <a:lstStyle/>
          <a:p>
            <a:r>
              <a:rPr lang="en-US" b="1" dirty="0">
                <a:latin typeface="+mn-lt"/>
              </a:rPr>
              <a:t>Managing the </a:t>
            </a:r>
            <a:r>
              <a:rPr lang="en-US" b="1" dirty="0" err="1">
                <a:latin typeface="+mn-lt"/>
              </a:rPr>
              <a:t>FMLA</a:t>
            </a:r>
            <a:r>
              <a:rPr lang="en-US" b="1" dirty="0">
                <a:latin typeface="+mn-lt"/>
              </a:rPr>
              <a:t> Caseload- FY 2018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166322"/>
              </p:ext>
            </p:extLst>
          </p:nvPr>
        </p:nvGraphicFramePr>
        <p:xfrm>
          <a:off x="565177" y="822114"/>
          <a:ext cx="8359562" cy="4720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060776" y="2517114"/>
            <a:ext cx="44769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Top Three Areas For Approvals</a:t>
            </a:r>
          </a:p>
          <a:p>
            <a:r>
              <a:rPr lang="en-US" sz="1600" b="1" dirty="0"/>
              <a:t>#1:  Bus </a:t>
            </a:r>
            <a:r>
              <a:rPr lang="en-US" sz="1600" b="1" dirty="0" err="1"/>
              <a:t>Maint</a:t>
            </a:r>
            <a:r>
              <a:rPr lang="en-US" sz="1600" b="1" dirty="0"/>
              <a:t> &amp; Transportation</a:t>
            </a:r>
          </a:p>
          <a:p>
            <a:r>
              <a:rPr lang="en-US" sz="1600" b="1" dirty="0"/>
              <a:t>#2:  Light Rail</a:t>
            </a:r>
          </a:p>
          <a:p>
            <a:r>
              <a:rPr lang="en-US" sz="1600" b="1" dirty="0"/>
              <a:t>#3:  Heavy Rail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60775" y="1009272"/>
            <a:ext cx="44769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Top Three Reasons For Denials</a:t>
            </a:r>
          </a:p>
          <a:p>
            <a:r>
              <a:rPr lang="en-US" sz="1600" b="1" dirty="0"/>
              <a:t>#1:  No documentation provided</a:t>
            </a:r>
          </a:p>
          <a:p>
            <a:r>
              <a:rPr lang="en-US" sz="1600" b="1" dirty="0"/>
              <a:t>#2:  Ineligible</a:t>
            </a:r>
          </a:p>
          <a:p>
            <a:r>
              <a:rPr lang="en-US" sz="1600" b="1" dirty="0"/>
              <a:t>#3:  Exhausted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886" y="6444291"/>
            <a:ext cx="4482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 Federal regulation mandating timeframe of required paperwork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424359" y="5412128"/>
            <a:ext cx="1035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9% (545)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25349" y="5791921"/>
            <a:ext cx="1062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6% (390)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3343" y="5961198"/>
            <a:ext cx="3858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FMLA</a:t>
            </a:r>
            <a:r>
              <a:rPr lang="en-US" sz="1600" b="1" dirty="0"/>
              <a:t> Approval Rate Trending Down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336066" y="5590862"/>
            <a:ext cx="5553066" cy="332604"/>
          </a:xfrm>
          <a:prstGeom prst="straightConnector1">
            <a:avLst/>
          </a:prstGeom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060777" y="3854163"/>
            <a:ext cx="44769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Achieving Success</a:t>
            </a:r>
          </a:p>
          <a:p>
            <a:pPr marL="285750" indent="-285750">
              <a:buBlip>
                <a:blip r:embed="rId3"/>
              </a:buBlip>
            </a:pPr>
            <a:r>
              <a:rPr lang="en-US" sz="1600" b="1" dirty="0"/>
              <a:t>  Improved Management of </a:t>
            </a:r>
            <a:r>
              <a:rPr lang="en-US" sz="1600" b="1" dirty="0" err="1"/>
              <a:t>TPA</a:t>
            </a:r>
            <a:endParaRPr lang="en-US" sz="1600" b="1" dirty="0"/>
          </a:p>
          <a:p>
            <a:pPr marL="285750" indent="-285750">
              <a:buBlip>
                <a:blip r:embed="rId3"/>
              </a:buBlip>
            </a:pPr>
            <a:r>
              <a:rPr lang="en-US" sz="1600" b="1" dirty="0"/>
              <a:t>  Monitored Usage</a:t>
            </a:r>
          </a:p>
          <a:p>
            <a:pPr marL="285750" indent="-285750">
              <a:buBlip>
                <a:blip r:embed="rId3"/>
              </a:buBlip>
            </a:pPr>
            <a:r>
              <a:rPr lang="en-US" sz="1600" b="1" dirty="0"/>
              <a:t>  Enhanced Analytics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85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2" y="258711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Key Performance Indicators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02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832" y="92666"/>
            <a:ext cx="10515600" cy="1325563"/>
          </a:xfrm>
        </p:spPr>
        <p:txBody>
          <a:bodyPr/>
          <a:lstStyle/>
          <a:p>
            <a:r>
              <a:rPr lang="en-US" b="1" dirty="0"/>
              <a:t>Key Performance Indicators – Two months in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550768"/>
              </p:ext>
            </p:extLst>
          </p:nvPr>
        </p:nvGraphicFramePr>
        <p:xfrm>
          <a:off x="293688" y="923981"/>
          <a:ext cx="11308706" cy="4691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Acrobat Document" r:id="rId3" imgW="5029200" imgH="3886200" progId="AcroExch.Document.DC">
                  <p:embed/>
                </p:oleObj>
              </mc:Choice>
              <mc:Fallback>
                <p:oleObj name="Acrobat Document" r:id="rId3" imgW="5029200" imgH="38862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688" y="923981"/>
                        <a:ext cx="11308706" cy="4691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57112" y="1690688"/>
            <a:ext cx="3745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2470826" y="5317150"/>
            <a:ext cx="11047917" cy="92333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5"/>
              </a:buBlip>
            </a:pPr>
            <a:r>
              <a:rPr lang="en-US" b="1" dirty="0"/>
              <a:t>Management team KPI’s are showing to be on time &amp; on target</a:t>
            </a:r>
          </a:p>
          <a:p>
            <a:pPr marL="342900" indent="-342900">
              <a:buBlip>
                <a:blip r:embed="rId5"/>
              </a:buBlip>
            </a:pPr>
            <a:r>
              <a:rPr lang="en-US" b="1" dirty="0"/>
              <a:t>Aligned to Authority’s and GM’s goals</a:t>
            </a:r>
          </a:p>
          <a:p>
            <a:pPr marL="342900" indent="-342900">
              <a:buBlip>
                <a:blip r:embed="rId5"/>
              </a:buBlip>
            </a:pPr>
            <a:r>
              <a:rPr lang="en-US" b="1" dirty="0"/>
              <a:t>Transparency of priorities down to the individual level to drive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770105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353" y="2568829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Compensation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17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79915211"/>
              </p:ext>
            </p:extLst>
          </p:nvPr>
        </p:nvGraphicFramePr>
        <p:xfrm>
          <a:off x="198672" y="791519"/>
          <a:ext cx="11597833" cy="5972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 flipH="1">
            <a:off x="910015" y="250521"/>
            <a:ext cx="3925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Compensation</a:t>
            </a: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8610600" y="6334917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16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577970" y="1360906"/>
            <a:ext cx="11378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…Addressing titles, band structure and some necessary market adjustments 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2593679" y="5411067"/>
            <a:ext cx="11047917" cy="92333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8"/>
              </a:buBlip>
            </a:pPr>
            <a:r>
              <a:rPr lang="en-US" b="1" dirty="0"/>
              <a:t>Reviewing the rollout with the Executive Leadership-September 2018</a:t>
            </a:r>
          </a:p>
          <a:p>
            <a:pPr marL="342900" indent="-342900">
              <a:buBlip>
                <a:blip r:embed="rId8"/>
              </a:buBlip>
            </a:pPr>
            <a:r>
              <a:rPr lang="en-US" b="1" dirty="0"/>
              <a:t>Re-evaluate when new Market data is available - March 2019</a:t>
            </a:r>
          </a:p>
          <a:p>
            <a:pPr marL="342900" indent="-342900">
              <a:buBlip>
                <a:blip r:embed="rId8"/>
              </a:buBlip>
            </a:pPr>
            <a:r>
              <a:rPr lang="en-US" b="1" dirty="0"/>
              <a:t>Will look to implement merit increase program for FY20</a:t>
            </a:r>
          </a:p>
        </p:txBody>
      </p:sp>
    </p:spTree>
    <p:extLst>
      <p:ext uri="{BB962C8B-B14F-4D97-AF65-F5344CB8AC3E}">
        <p14:creationId xmlns:p14="http://schemas.microsoft.com/office/powerpoint/2010/main" val="2145525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16" y="266903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MACP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9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7" y="-237013"/>
            <a:ext cx="10515600" cy="1325563"/>
          </a:xfrm>
        </p:spPr>
        <p:txBody>
          <a:bodyPr/>
          <a:lstStyle/>
          <a:p>
            <a:r>
              <a:rPr lang="en-US" b="1" dirty="0"/>
              <a:t>MACP Funding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19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98557" y="1336163"/>
            <a:ext cx="10567675" cy="4482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Focus on the three key initiatives</a:t>
            </a:r>
          </a:p>
          <a:p>
            <a:pPr marL="457200" lvl="1" indent="0">
              <a:buNone/>
            </a:pPr>
            <a:r>
              <a:rPr lang="en-US" sz="2000" dirty="0"/>
              <a:t>1.  Drive our ability to retain key talent thru providing development &amp; management best practices training- Kicking off October 3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	 </a:t>
            </a:r>
            <a:r>
              <a:rPr lang="en-US" sz="2000" dirty="0"/>
              <a:t>45 Participants, Bus Operations Managers from all bus garage locations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2.  Expand our ability to source candidates for key assignments by engaging recruitment firms, one-time signing bonuses, relocation fees, e.g. Real Estate, CFO, </a:t>
            </a:r>
            <a:r>
              <a:rPr lang="en-US" sz="2000" dirty="0" err="1"/>
              <a:t>EHS</a:t>
            </a:r>
            <a:endParaRPr lang="en-US" sz="2000" dirty="0"/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3.  </a:t>
            </a:r>
            <a:r>
              <a:rPr lang="en-US" dirty="0" err="1"/>
              <a:t>Secondment</a:t>
            </a:r>
            <a:r>
              <a:rPr lang="en-US" dirty="0"/>
              <a:t> Staffing to impact change with loaned leadership</a:t>
            </a:r>
          </a:p>
          <a:p>
            <a:pPr lvl="2"/>
            <a:r>
              <a:rPr lang="en-US" dirty="0"/>
              <a:t>Clearance from the State Ethics approved Sept 2018. </a:t>
            </a:r>
          </a:p>
          <a:p>
            <a:pPr lvl="2"/>
            <a:r>
              <a:rPr lang="en-US" dirty="0"/>
              <a:t>Next steps are to identify the key assignments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2955632" y="5871148"/>
            <a:ext cx="8610600" cy="64633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b="1" dirty="0"/>
              <a:t>Delayed kick off, but back focused on program  </a:t>
            </a:r>
          </a:p>
          <a:p>
            <a:pPr marL="285750" indent="-285750">
              <a:buBlip>
                <a:blip r:embed="rId2"/>
              </a:buBlip>
            </a:pPr>
            <a:r>
              <a:rPr lang="en-US" b="1" dirty="0"/>
              <a:t>Re-engagement with </a:t>
            </a:r>
            <a:r>
              <a:rPr lang="en-US" b="1" dirty="0" err="1"/>
              <a:t>MACP</a:t>
            </a:r>
            <a:r>
              <a:rPr lang="en-US" b="1" dirty="0"/>
              <a:t> in August/September</a:t>
            </a:r>
          </a:p>
        </p:txBody>
      </p:sp>
      <p:sp>
        <p:nvSpPr>
          <p:cNvPr id="3" name="Rectangle 2"/>
          <p:cNvSpPr/>
          <p:nvPr/>
        </p:nvSpPr>
        <p:spPr>
          <a:xfrm>
            <a:off x="816864" y="771699"/>
            <a:ext cx="939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Task force led by MBTA HR</a:t>
            </a:r>
          </a:p>
        </p:txBody>
      </p:sp>
    </p:spTree>
    <p:extLst>
      <p:ext uri="{BB962C8B-B14F-4D97-AF65-F5344CB8AC3E}">
        <p14:creationId xmlns:p14="http://schemas.microsoft.com/office/powerpoint/2010/main" val="331589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Key Leadership Hires</a:t>
            </a:r>
          </a:p>
          <a:p>
            <a:endParaRPr lang="en-US" dirty="0"/>
          </a:p>
          <a:p>
            <a:r>
              <a:rPr lang="en-US" dirty="0"/>
              <a:t>Hiring statistics &amp; action plans</a:t>
            </a:r>
          </a:p>
          <a:p>
            <a:endParaRPr lang="en-US" dirty="0"/>
          </a:p>
          <a:p>
            <a:r>
              <a:rPr lang="en-US" dirty="0"/>
              <a:t>Organizational transformation</a:t>
            </a:r>
          </a:p>
          <a:p>
            <a:endParaRPr lang="en-US" dirty="0"/>
          </a:p>
          <a:p>
            <a:r>
              <a:rPr lang="en-US" dirty="0"/>
              <a:t>KPI Update</a:t>
            </a:r>
          </a:p>
          <a:p>
            <a:endParaRPr lang="en-US" dirty="0"/>
          </a:p>
          <a:p>
            <a:r>
              <a:rPr lang="en-US" dirty="0"/>
              <a:t>Compensation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51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6824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Appendix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52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21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1325563"/>
          </a:xfrm>
        </p:spPr>
        <p:txBody>
          <a:bodyPr/>
          <a:lstStyle/>
          <a:p>
            <a:r>
              <a:rPr lang="en-US" b="1" dirty="0"/>
              <a:t>Time to Fill Pareto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1396315"/>
                  </p:ext>
                </p:extLst>
              </p:nvPr>
            </p:nvGraphicFramePr>
            <p:xfrm>
              <a:off x="582168" y="1514729"/>
              <a:ext cx="10515600" cy="4351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6" name="Content Placeholder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168" y="1514729"/>
                <a:ext cx="10515600" cy="4351338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/>
          <p:cNvSpPr txBox="1"/>
          <p:nvPr/>
        </p:nvSpPr>
        <p:spPr>
          <a:xfrm>
            <a:off x="6834979" y="3087497"/>
            <a:ext cx="35512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15888" lvl="0" indent="-11430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prstClr val="black"/>
                </a:solidFill>
              </a:rPr>
              <a:t>Signals, Safety, R/O &amp; </a:t>
            </a:r>
            <a:r>
              <a:rPr lang="en-US" sz="1600" dirty="0" err="1">
                <a:solidFill>
                  <a:prstClr val="black"/>
                </a:solidFill>
              </a:rPr>
              <a:t>AFC2.0</a:t>
            </a:r>
            <a:r>
              <a:rPr lang="en-US" sz="1600" dirty="0">
                <a:solidFill>
                  <a:prstClr val="black"/>
                </a:solidFill>
              </a:rPr>
              <a:t> PMs, </a:t>
            </a:r>
            <a:r>
              <a:rPr lang="en-US" sz="1600" dirty="0" err="1">
                <a:solidFill>
                  <a:prstClr val="black"/>
                </a:solidFill>
              </a:rPr>
              <a:t>GLX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1196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22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1325563"/>
          </a:xfrm>
        </p:spPr>
        <p:txBody>
          <a:bodyPr/>
          <a:lstStyle/>
          <a:p>
            <a:r>
              <a:rPr lang="en-US" b="1" dirty="0"/>
              <a:t>Time to Fill Pareto Details</a:t>
            </a:r>
          </a:p>
        </p:txBody>
      </p:sp>
      <p:sp>
        <p:nvSpPr>
          <p:cNvPr id="8" name="Rectangle 7"/>
          <p:cNvSpPr/>
          <p:nvPr/>
        </p:nvSpPr>
        <p:spPr>
          <a:xfrm>
            <a:off x="585216" y="1418709"/>
            <a:ext cx="112014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Distribution for majority of roles is normal but executive and niche roles continue to prove challenging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0-20: Lottery (Track Laborers), Union Referrals, Appointments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21-40: Seniority positions (Track Persons, System Repairers), SPPs, Appointments, Selection Process – Easier to fill roles with strong applicant pool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41-60: Senior Project Managers, Staff Assistants, other support roles in Capital Delivery area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61-80: Project Managers, Chief Inspectors, Senior Budget Analysts, Forepersons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100+: Harder to fill roles within Safety, IT, Red/Orange Line PMs, Program Manager for AFC 2.0, AGM Transit Programs, Gen. Counsel, EHS,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958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20" y="0"/>
            <a:ext cx="12125479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Number of Employees Approved </a:t>
            </a:r>
            <a:r>
              <a:rPr lang="en-US" b="1" dirty="0" err="1">
                <a:latin typeface="+mn-lt"/>
              </a:rPr>
              <a:t>FMLA</a:t>
            </a:r>
            <a:r>
              <a:rPr lang="en-US" b="1" dirty="0">
                <a:latin typeface="+mn-lt"/>
              </a:rPr>
              <a:t> By Quarter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91707963"/>
              </p:ext>
            </p:extLst>
          </p:nvPr>
        </p:nvGraphicFramePr>
        <p:xfrm>
          <a:off x="363048" y="894116"/>
          <a:ext cx="10444382" cy="5218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123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" y="246824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Talent Acquisition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35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76" y="209549"/>
            <a:ext cx="10515600" cy="421813"/>
          </a:xfrm>
        </p:spPr>
        <p:txBody>
          <a:bodyPr>
            <a:noAutofit/>
          </a:bodyPr>
          <a:lstStyle/>
          <a:p>
            <a:r>
              <a:rPr lang="en-US" b="1" dirty="0"/>
              <a:t>Critical Hire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840582"/>
              </p:ext>
            </p:extLst>
          </p:nvPr>
        </p:nvGraphicFramePr>
        <p:xfrm>
          <a:off x="648510" y="763578"/>
          <a:ext cx="10894980" cy="2554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343">
                  <a:extLst>
                    <a:ext uri="{9D8B030D-6E8A-4147-A177-3AD203B41FA5}">
                      <a16:colId xmlns:a16="http://schemas.microsoft.com/office/drawing/2014/main" val="2754671126"/>
                    </a:ext>
                  </a:extLst>
                </a:gridCol>
                <a:gridCol w="2935705">
                  <a:extLst>
                    <a:ext uri="{9D8B030D-6E8A-4147-A177-3AD203B41FA5}">
                      <a16:colId xmlns:a16="http://schemas.microsoft.com/office/drawing/2014/main" val="3455718517"/>
                    </a:ext>
                  </a:extLst>
                </a:gridCol>
                <a:gridCol w="2567932">
                  <a:extLst>
                    <a:ext uri="{9D8B030D-6E8A-4147-A177-3AD203B41FA5}">
                      <a16:colId xmlns:a16="http://schemas.microsoft.com/office/drawing/2014/main" val="2963693831"/>
                    </a:ext>
                  </a:extLst>
                </a:gridCol>
              </a:tblGrid>
              <a:tr h="214990"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Hire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Internal Promotion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1548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Chief Greenline Transformation (repurposed from Policy,</a:t>
                      </a:r>
                      <a:r>
                        <a:rPr lang="en-US" sz="1400" baseline="0" dirty="0"/>
                        <a:t> Innovation &amp; Transformation)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Angel Pena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68813415"/>
                  </a:ext>
                </a:extLst>
              </a:tr>
              <a:tr h="314451">
                <a:tc>
                  <a:txBody>
                    <a:bodyPr/>
                    <a:lstStyle/>
                    <a:p>
                      <a:r>
                        <a:rPr lang="en-US" sz="1400" dirty="0"/>
                        <a:t>Senior Director of Infrastructure</a:t>
                      </a:r>
                      <a:r>
                        <a:rPr lang="en-US" sz="1400" baseline="0" dirty="0"/>
                        <a:t> Engineering &amp; Planning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Joseph Pavao*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11834536"/>
                  </a:ext>
                </a:extLst>
              </a:tr>
              <a:tr h="240390">
                <a:tc>
                  <a:txBody>
                    <a:bodyPr/>
                    <a:lstStyle/>
                    <a:p>
                      <a:r>
                        <a:rPr lang="en-US" sz="1400" dirty="0"/>
                        <a:t>Chief Customer Officer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Danny Levy*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475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Director of Warehouse &amp; Logistics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Dan Barton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16606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Deputy Chief Real Estate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Offer</a:t>
                      </a:r>
                      <a:r>
                        <a:rPr lang="en-US" sz="1400" baseline="0" dirty="0"/>
                        <a:t> extended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31369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Senior Director of Real Estate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Roger Mann*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37381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11695"/>
              </p:ext>
            </p:extLst>
          </p:nvPr>
        </p:nvGraphicFramePr>
        <p:xfrm>
          <a:off x="1328295" y="3548064"/>
          <a:ext cx="959957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9789">
                  <a:extLst>
                    <a:ext uri="{9D8B030D-6E8A-4147-A177-3AD203B41FA5}">
                      <a16:colId xmlns:a16="http://schemas.microsoft.com/office/drawing/2014/main" val="4181657897"/>
                    </a:ext>
                  </a:extLst>
                </a:gridCol>
                <a:gridCol w="4799789">
                  <a:extLst>
                    <a:ext uri="{9D8B030D-6E8A-4147-A177-3AD203B41FA5}">
                      <a16:colId xmlns:a16="http://schemas.microsoft.com/office/drawing/2014/main" val="494693746"/>
                    </a:ext>
                  </a:extLst>
                </a:gridCol>
              </a:tblGrid>
              <a:tr h="234001">
                <a:tc>
                  <a:txBody>
                    <a:bodyPr/>
                    <a:lstStyle/>
                    <a:p>
                      <a:r>
                        <a:rPr lang="en-US" sz="1400" dirty="0"/>
                        <a:t>Open Roles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Status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655438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dirty="0"/>
                        <a:t>CFO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Candidates interviewing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819901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dirty="0"/>
                        <a:t>Chief EHS</a:t>
                      </a:r>
                      <a:r>
                        <a:rPr lang="en-US" sz="1400" baseline="0" dirty="0"/>
                        <a:t> Officer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Candidates interviewing – Hard</a:t>
                      </a:r>
                      <a:r>
                        <a:rPr lang="en-US" sz="1400" baseline="0" dirty="0"/>
                        <a:t> to fill role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38510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dirty="0"/>
                        <a:t>Senior Director of Engineering &amp; Maintenance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Open and reviewing resumes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891174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dirty="0"/>
                        <a:t>Executive Director of Commuter Rail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Finalizing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3212058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dirty="0"/>
                        <a:t>Chief Counsel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Candidates interviewing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803284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dirty="0"/>
                        <a:t>Director of Ferry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Offer in progress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20951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Program Manager for</a:t>
                      </a:r>
                      <a:r>
                        <a:rPr lang="en-US" sz="1400" baseline="0" dirty="0"/>
                        <a:t> Red/Orange Line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Finalizing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51487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1089" y="6413184"/>
            <a:ext cx="8582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Transferred from another Commonwealth agency</a:t>
            </a:r>
          </a:p>
        </p:txBody>
      </p:sp>
    </p:spTree>
    <p:extLst>
      <p:ext uri="{BB962C8B-B14F-4D97-AF65-F5344CB8AC3E}">
        <p14:creationId xmlns:p14="http://schemas.microsoft.com/office/powerpoint/2010/main" val="207221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68" y="-121263"/>
            <a:ext cx="10515600" cy="1325563"/>
          </a:xfrm>
        </p:spPr>
        <p:txBody>
          <a:bodyPr/>
          <a:lstStyle/>
          <a:p>
            <a:r>
              <a:rPr lang="en-US" b="1" dirty="0"/>
              <a:t>Programmed Hiring Dashboard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616" y="1786594"/>
            <a:ext cx="4722693" cy="2407869"/>
          </a:xfrm>
        </p:spPr>
        <p:txBody>
          <a:bodyPr>
            <a:normAutofit lnSpcReduction="10000"/>
          </a:bodyPr>
          <a:lstStyle/>
          <a:p>
            <a:r>
              <a:rPr lang="en-US" sz="1600" b="1" dirty="0"/>
              <a:t>218 Part-Time Bus Operators Hired FY18</a:t>
            </a:r>
          </a:p>
          <a:p>
            <a:endParaRPr lang="en-US" sz="1600" b="1" dirty="0"/>
          </a:p>
          <a:p>
            <a:r>
              <a:rPr lang="en-US" sz="1600" b="1" dirty="0"/>
              <a:t>75 Part-Time Streetcar </a:t>
            </a:r>
            <a:r>
              <a:rPr lang="en-US" sz="1600" b="1" dirty="0" err="1"/>
              <a:t>Motorpersons</a:t>
            </a:r>
            <a:r>
              <a:rPr lang="en-US" sz="1600" b="1" dirty="0"/>
              <a:t> Hired FY18</a:t>
            </a:r>
          </a:p>
          <a:p>
            <a:endParaRPr lang="en-US" sz="1600" b="1" dirty="0"/>
          </a:p>
          <a:p>
            <a:r>
              <a:rPr lang="en-US" sz="1600" b="1" dirty="0"/>
              <a:t>In FY19 Staffing has exceeded the goal for Bus hiring and met the goal for Streetcar hiring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b="1" dirty="0"/>
              <a:t>Targeting 50 hires again in November Bus class and maybe January, assessing future needs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09792704"/>
              </p:ext>
            </p:extLst>
          </p:nvPr>
        </p:nvGraphicFramePr>
        <p:xfrm>
          <a:off x="489937" y="821086"/>
          <a:ext cx="7482853" cy="4065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0849" y="4522995"/>
            <a:ext cx="695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2017</a:t>
            </a:r>
          </a:p>
        </p:txBody>
      </p:sp>
      <p:sp>
        <p:nvSpPr>
          <p:cNvPr id="8" name="Rectangle 7"/>
          <p:cNvSpPr/>
          <p:nvPr/>
        </p:nvSpPr>
        <p:spPr>
          <a:xfrm>
            <a:off x="3617190" y="4522995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2018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185805" y="4920057"/>
            <a:ext cx="5794294" cy="109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Blip>
                <a:blip r:embed="rId4"/>
              </a:buBlip>
            </a:pPr>
            <a:r>
              <a:rPr lang="en-US" sz="1800" b="1" dirty="0"/>
              <a:t>Trending in right direction, team effort focused on hiring</a:t>
            </a:r>
          </a:p>
          <a:p>
            <a:pPr>
              <a:buFont typeface="Arial" panose="020B0604020202020204" pitchFamily="34" charset="0"/>
              <a:buBlip>
                <a:blip r:embed="rId4"/>
              </a:buBlip>
            </a:pPr>
            <a:r>
              <a:rPr lang="en-US" sz="1800" b="1" dirty="0"/>
              <a:t>Process improving with four month effort</a:t>
            </a:r>
          </a:p>
          <a:p>
            <a:pPr>
              <a:buFont typeface="Arial" panose="020B0604020202020204" pitchFamily="34" charset="0"/>
              <a:buBlip>
                <a:blip r:embed="rId4"/>
              </a:buBlip>
            </a:pPr>
            <a:r>
              <a:rPr lang="en-US" sz="1800" b="1" dirty="0"/>
              <a:t>More streamlining and efficiencies to come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9839285">
            <a:off x="4856756" y="1271866"/>
            <a:ext cx="1042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Pivot Point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378110" y="1606635"/>
            <a:ext cx="0" cy="2781227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57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6</a:t>
            </a:fld>
            <a:endParaRPr lang="en-US" dirty="0"/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128409" y="92828"/>
            <a:ext cx="9746288" cy="72091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>
                <a:latin typeface="+mj-lt"/>
              </a:rPr>
              <a:t>Programmed Hiring - Leaning the process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073" y="1797001"/>
            <a:ext cx="8644792" cy="1743829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658990" y="931973"/>
            <a:ext cx="7528319" cy="454561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+mn-lt"/>
              </a:rPr>
              <a:t>Our future state design eliminates 50% of the process steps… </a:t>
            </a:r>
            <a:br>
              <a:rPr lang="en-US" sz="1800" b="1" dirty="0">
                <a:solidFill>
                  <a:schemeClr val="tx1"/>
                </a:solidFill>
                <a:latin typeface="+mn-lt"/>
              </a:rPr>
            </a:br>
            <a:r>
              <a:rPr lang="en-US" sz="1800" b="1" dirty="0">
                <a:solidFill>
                  <a:schemeClr val="tx1"/>
                </a:solidFill>
                <a:latin typeface="+mn-lt"/>
              </a:rPr>
              <a:t>….while ensuring compliance with FTA and other statutory requirements</a:t>
            </a:r>
          </a:p>
        </p:txBody>
      </p:sp>
      <p:sp>
        <p:nvSpPr>
          <p:cNvPr id="23" name="Line Callout 1 22"/>
          <p:cNvSpPr/>
          <p:nvPr/>
        </p:nvSpPr>
        <p:spPr>
          <a:xfrm>
            <a:off x="123769" y="1504762"/>
            <a:ext cx="1719072" cy="292240"/>
          </a:xfrm>
          <a:prstGeom prst="borderCallout1">
            <a:avLst>
              <a:gd name="adj1" fmla="val 100420"/>
              <a:gd name="adj2" fmla="val 47150"/>
              <a:gd name="adj3" fmla="val 170888"/>
              <a:gd name="adj4" fmla="val 8446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Current: 62 steps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10291098" y="1797002"/>
            <a:ext cx="1062702" cy="1086463"/>
          </a:xfrm>
          <a:prstGeom prst="wedgeRoundRectCallout">
            <a:avLst>
              <a:gd name="adj1" fmla="val -76775"/>
              <a:gd name="adj2" fmla="val 1789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360397" y="1970901"/>
            <a:ext cx="1062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Current State yields 2.3% hires</a:t>
            </a:r>
          </a:p>
        </p:txBody>
      </p:sp>
      <p:sp>
        <p:nvSpPr>
          <p:cNvPr id="27" name="Line Callout 1 26"/>
          <p:cNvSpPr/>
          <p:nvPr/>
        </p:nvSpPr>
        <p:spPr>
          <a:xfrm>
            <a:off x="7738847" y="1997273"/>
            <a:ext cx="2243353" cy="357056"/>
          </a:xfrm>
          <a:prstGeom prst="borderCallout1">
            <a:avLst>
              <a:gd name="adj1" fmla="val 54603"/>
              <a:gd name="adj2" fmla="val -181"/>
              <a:gd name="adj3" fmla="val 116872"/>
              <a:gd name="adj4" fmla="val -26374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Proposed: 32 steps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40547" y="4113620"/>
            <a:ext cx="105186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4"/>
              </a:buBlip>
            </a:pPr>
            <a:r>
              <a:rPr lang="en-US" b="1" dirty="0"/>
              <a:t>Automating Boss Testing with immediate results starting 10/5</a:t>
            </a:r>
          </a:p>
          <a:p>
            <a:pPr marL="285750" indent="-285750">
              <a:lnSpc>
                <a:spcPct val="150000"/>
              </a:lnSpc>
              <a:buBlip>
                <a:blip r:embed="rId4"/>
              </a:buBlip>
            </a:pPr>
            <a:r>
              <a:rPr lang="en-US" b="1" dirty="0"/>
              <a:t>Driving records review moved up in process to ensure qualified candidates are identified – 50% lost in the past - new process started 8/15</a:t>
            </a:r>
          </a:p>
          <a:p>
            <a:pPr marL="285750" indent="-285750">
              <a:lnSpc>
                <a:spcPct val="150000"/>
              </a:lnSpc>
              <a:buBlip>
                <a:blip r:embed="rId4"/>
              </a:buBlip>
            </a:pPr>
            <a:r>
              <a:rPr lang="en-US" b="1" dirty="0"/>
              <a:t>Calling candidates to begin process in time for classes vs. 4 x’s per year – lost 50% in the past to no shows</a:t>
            </a:r>
          </a:p>
        </p:txBody>
      </p:sp>
    </p:spTree>
    <p:extLst>
      <p:ext uri="{BB962C8B-B14F-4D97-AF65-F5344CB8AC3E}">
        <p14:creationId xmlns:p14="http://schemas.microsoft.com/office/powerpoint/2010/main" val="319442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75" y="-40297"/>
            <a:ext cx="10515600" cy="1325563"/>
          </a:xfrm>
        </p:spPr>
        <p:txBody>
          <a:bodyPr/>
          <a:lstStyle/>
          <a:p>
            <a:r>
              <a:rPr lang="en-US" b="1" dirty="0"/>
              <a:t>Time to Fill </a:t>
            </a:r>
            <a:r>
              <a:rPr lang="en-US" b="1" dirty="0" err="1"/>
              <a:t>FY18</a:t>
            </a:r>
            <a:r>
              <a:rPr lang="en-US" b="1" dirty="0"/>
              <a:t> Posted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57" y="1047522"/>
            <a:ext cx="4940030" cy="1195346"/>
          </a:xfrm>
        </p:spPr>
        <p:txBody>
          <a:bodyPr>
            <a:normAutofit/>
          </a:bodyPr>
          <a:lstStyle/>
          <a:p>
            <a:r>
              <a:rPr lang="en-US" sz="2000" dirty="0"/>
              <a:t>58 days average Time to Fill </a:t>
            </a:r>
          </a:p>
          <a:p>
            <a:pPr marL="0" indent="288925">
              <a:buNone/>
            </a:pPr>
            <a:r>
              <a:rPr lang="en-US" sz="1050" i="1" dirty="0"/>
              <a:t>(not including programmed hiring or TPD)</a:t>
            </a:r>
          </a:p>
          <a:p>
            <a:r>
              <a:rPr lang="en-US" sz="2000" dirty="0"/>
              <a:t>378 Hires &amp; Promotions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055991724"/>
              </p:ext>
            </p:extLst>
          </p:nvPr>
        </p:nvGraphicFramePr>
        <p:xfrm>
          <a:off x="6426679" y="2477325"/>
          <a:ext cx="4840192" cy="369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808012455"/>
              </p:ext>
            </p:extLst>
          </p:nvPr>
        </p:nvGraphicFramePr>
        <p:xfrm>
          <a:off x="277827" y="2477325"/>
          <a:ext cx="5505234" cy="3778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Straight Connector 13"/>
          <p:cNvCxnSpPr/>
          <p:nvPr/>
        </p:nvCxnSpPr>
        <p:spPr>
          <a:xfrm flipV="1">
            <a:off x="2780000" y="3320762"/>
            <a:ext cx="403197" cy="879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726689" y="4610100"/>
            <a:ext cx="412291" cy="879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09609" y="6116868"/>
            <a:ext cx="1172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GOAL – 90 Days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7338" y="6116867"/>
            <a:ext cx="1838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GOAL – 45 Days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261423" y="1042197"/>
            <a:ext cx="5614033" cy="1284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100+ days to fill include unique, niche roles difficult to find in market and constrained by compensation package – 13 @ 140+ days</a:t>
            </a:r>
          </a:p>
          <a:p>
            <a:r>
              <a:rPr lang="en-US" sz="2000" dirty="0"/>
              <a:t>37% </a:t>
            </a:r>
            <a:r>
              <a:rPr lang="en-US" sz="1800" dirty="0"/>
              <a:t>(141) </a:t>
            </a:r>
            <a:r>
              <a:rPr lang="en-US" sz="2000" dirty="0"/>
              <a:t>filled within 40 days - 55+% filled in 60</a:t>
            </a: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458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27" y="-104778"/>
            <a:ext cx="10515600" cy="968865"/>
          </a:xfrm>
        </p:spPr>
        <p:txBody>
          <a:bodyPr>
            <a:normAutofit/>
          </a:bodyPr>
          <a:lstStyle/>
          <a:p>
            <a:r>
              <a:rPr lang="en-US" b="1" dirty="0"/>
              <a:t>Trello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50" y="5059321"/>
            <a:ext cx="7633717" cy="912778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sz="1800" b="1" dirty="0"/>
              <a:t>Digital dashboard showing status of jobs in each phase</a:t>
            </a:r>
          </a:p>
          <a:p>
            <a:pPr>
              <a:buBlip>
                <a:blip r:embed="rId2"/>
              </a:buBlip>
            </a:pPr>
            <a:r>
              <a:rPr lang="en-US" sz="1800" b="1" dirty="0"/>
              <a:t>Interactive real time communication between manager and recruiter</a:t>
            </a:r>
          </a:p>
          <a:p>
            <a:pPr>
              <a:buBlip>
                <a:blip r:embed="rId2"/>
              </a:buBlip>
            </a:pPr>
            <a:r>
              <a:rPr lang="en-US" sz="1800" b="1" dirty="0"/>
              <a:t>Reviewed weekly with General Manager and HR staff</a:t>
            </a:r>
          </a:p>
          <a:p>
            <a:pPr>
              <a:buBlip>
                <a:blip r:embed="rId2"/>
              </a:buBlip>
            </a:pPr>
            <a:r>
              <a:rPr lang="en-US" sz="1800" b="1" dirty="0"/>
              <a:t>Implementing to leadership team for their review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34" y="787241"/>
            <a:ext cx="10848976" cy="423605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672004" y="412664"/>
            <a:ext cx="945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…using technology to improve visibility and 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28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6824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Leave Management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DBC3-8F96-483B-81D0-9E4AF34C5C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1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4D1B9B35A7C5469B16801C501C644E" ma:contentTypeVersion="2" ma:contentTypeDescription="Create a new document." ma:contentTypeScope="" ma:versionID="ae886022c6a593ba58aa04d356bd0e73">
  <xsd:schema xmlns:xsd="http://www.w3.org/2001/XMLSchema" xmlns:xs="http://www.w3.org/2001/XMLSchema" xmlns:p="http://schemas.microsoft.com/office/2006/metadata/properties" xmlns:ns2="66885f88-23e1-46eb-a6b7-87275c3887c6" targetNamespace="http://schemas.microsoft.com/office/2006/metadata/properties" ma:root="true" ma:fieldsID="9c8b41dafc88a58b2bb8f785c147a607" ns2:_="">
    <xsd:import namespace="66885f88-23e1-46eb-a6b7-87275c3887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885f88-23e1-46eb-a6b7-87275c3887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C5C054-85E7-4753-976B-E3922FC381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93F47B-C945-4ED7-ADB1-5C60F15C74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885f88-23e1-46eb-a6b7-87275c3887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B70F9B-955F-4ECE-8626-95E5DFFEC91A}">
  <ds:schemaRefs>
    <ds:schemaRef ds:uri="http://purl.org/dc/elements/1.1/"/>
    <ds:schemaRef ds:uri="http://schemas.microsoft.com/office/2006/metadata/properties"/>
    <ds:schemaRef ds:uri="66885f88-23e1-46eb-a6b7-87275c3887c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1173</Words>
  <Application>Microsoft Macintosh PowerPoint</Application>
  <PresentationFormat>Widescreen</PresentationFormat>
  <Paragraphs>271</Paragraphs>
  <Slides>23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Tahoma</vt:lpstr>
      <vt:lpstr>Wingdings</vt:lpstr>
      <vt:lpstr>Office Theme</vt:lpstr>
      <vt:lpstr>Acrobat Document</vt:lpstr>
      <vt:lpstr>Human Resources Update</vt:lpstr>
      <vt:lpstr>Agenda</vt:lpstr>
      <vt:lpstr>Talent Acquisition</vt:lpstr>
      <vt:lpstr>Critical Hire Update</vt:lpstr>
      <vt:lpstr>Programmed Hiring Dashboard </vt:lpstr>
      <vt:lpstr>Our future state design eliminates 50% of the process steps…  ….while ensuring compliance with FTA and other statutory requirements</vt:lpstr>
      <vt:lpstr>Time to Fill FY18 Posted Roles</vt:lpstr>
      <vt:lpstr>Trello</vt:lpstr>
      <vt:lpstr>Leave Management</vt:lpstr>
      <vt:lpstr>FMLA Actions Taken since June 2018</vt:lpstr>
      <vt:lpstr>FMLA Actions Taken since June 2018 continued</vt:lpstr>
      <vt:lpstr>Total Number of Employees Open FMLA &amp; ADA</vt:lpstr>
      <vt:lpstr>Managing the FMLA Caseload- FY 2018</vt:lpstr>
      <vt:lpstr>Key Performance Indicators</vt:lpstr>
      <vt:lpstr>Key Performance Indicators – Two months in</vt:lpstr>
      <vt:lpstr>Compensation</vt:lpstr>
      <vt:lpstr>PowerPoint Presentation</vt:lpstr>
      <vt:lpstr>MACP</vt:lpstr>
      <vt:lpstr>MACP Funding</vt:lpstr>
      <vt:lpstr>Appendix</vt:lpstr>
      <vt:lpstr>Time to Fill Pareto</vt:lpstr>
      <vt:lpstr>Time to Fill Pareto Details</vt:lpstr>
      <vt:lpstr>Number of Employees Approved FMLA By Quarter</vt:lpstr>
    </vt:vector>
  </TitlesOfParts>
  <Company>HSSCCM01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Betty</dc:creator>
  <cp:lastModifiedBy>Siddiqui, Aayesha</cp:lastModifiedBy>
  <cp:revision>189</cp:revision>
  <cp:lastPrinted>2018-09-24T12:50:44Z</cp:lastPrinted>
  <dcterms:created xsi:type="dcterms:W3CDTF">2018-07-30T18:31:45Z</dcterms:created>
  <dcterms:modified xsi:type="dcterms:W3CDTF">2018-09-24T19:38:36Z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0x010100EC4D1B9B35A7C5469B16801C501C644E</vt:lpwstr>
  </property>
</Properties>
</file>