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www.infraware.co.kr/2012/infrawarePen" Target="docProps/infrawarePe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8" r:id="rId2"/>
    <p:sldId id="285" r:id="rId3"/>
    <p:sldId id="340" r:id="rId4"/>
    <p:sldId id="337" r:id="rId5"/>
    <p:sldId id="336" r:id="rId6"/>
    <p:sldId id="338" r:id="rId7"/>
    <p:sldId id="339" r:id="rId8"/>
    <p:sldId id="341" r:id="rId9"/>
    <p:sldId id="327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6" userDrawn="1">
          <p15:clr>
            <a:srgbClr val="A4A3A4"/>
          </p15:clr>
        </p15:guide>
        <p15:guide id="2" pos="2265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9E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7" autoAdjust="0"/>
    <p:restoredTop sz="93155" autoAdjust="0"/>
  </p:normalViewPr>
  <p:slideViewPr>
    <p:cSldViewPr>
      <p:cViewPr varScale="1">
        <p:scale>
          <a:sx n="120" d="100"/>
          <a:sy n="120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813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36"/>
        <p:guide orient="horz" pos="2932"/>
        <p:guide pos="2265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6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18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7" y="0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1" tIns="47534" rIns="95071" bIns="475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8"/>
            <a:ext cx="5618480" cy="4189095"/>
          </a:xfrm>
          <a:prstGeom prst="rect">
            <a:avLst/>
          </a:prstGeom>
        </p:spPr>
        <p:txBody>
          <a:bodyPr vert="horz" lIns="95071" tIns="47534" rIns="95071" bIns="4753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4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7" y="8842034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6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6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 smtClean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subtitle here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9/24/2018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3118715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chapter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8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 smtClean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9/24/2018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2" r:id="rId3"/>
    <p:sldLayoutId id="2147483663" r:id="rId4"/>
    <p:sldLayoutId id="2147483673" r:id="rId5"/>
    <p:sldLayoutId id="214748367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86200"/>
            <a:ext cx="7391400" cy="466344"/>
          </a:xfrm>
        </p:spPr>
        <p:txBody>
          <a:bodyPr/>
          <a:lstStyle/>
          <a:p>
            <a:r>
              <a:rPr lang="en-US" sz="2400" dirty="0" smtClean="0"/>
              <a:t>General Manager’s Remarks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9200" y="5257800"/>
            <a:ext cx="3352800" cy="762000"/>
          </a:xfrm>
        </p:spPr>
        <p:txBody>
          <a:bodyPr/>
          <a:lstStyle/>
          <a:p>
            <a:r>
              <a:rPr lang="en-US" sz="2000" dirty="0" smtClean="0"/>
              <a:t>September 24, 2018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19200" y="4528458"/>
            <a:ext cx="7315200" cy="457200"/>
          </a:xfrm>
        </p:spPr>
        <p:txBody>
          <a:bodyPr/>
          <a:lstStyle/>
          <a:p>
            <a:r>
              <a:rPr lang="en-US" sz="2000" dirty="0" smtClean="0"/>
              <a:t>Fiscal and Management Control Board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99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Agenda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4" y="1752600"/>
            <a:ext cx="8348472" cy="44384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PTC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Rail Safety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Bus arrival, prediction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Tufts Medical Center real-time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UMass Lowell – Commuter Rail partnership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Positive Train Control overview</a:t>
            </a:r>
            <a:endParaRPr lang="en-US" sz="24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52699" y="1481137"/>
            <a:ext cx="4256461" cy="4114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PTC is T’s highest priority capital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MBTA now off FRA list of systems “at risk” of failing to meet deadline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Met necessary requirements to apply for extension for full PTC deployment by end of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Efforts will continue to focus on deployment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Upon implementation PTC will provide major, modern safety enhancements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403870"/>
            <a:ext cx="3352800" cy="2269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8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61963" y="828675"/>
            <a:ext cx="7751762" cy="466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>
                <a:latin typeface="Arial" charset="0"/>
                <a:cs typeface="Arial" charset="0"/>
              </a:rPr>
              <a:t>Operation Lifesaver (OLI) – Rail Safety Week – September 23</a:t>
            </a:r>
            <a:r>
              <a:rPr lang="en-US" altLang="en-US" sz="1800" baseline="30000" dirty="0">
                <a:latin typeface="Arial" charset="0"/>
                <a:cs typeface="Arial" charset="0"/>
              </a:rPr>
              <a:t>rd</a:t>
            </a:r>
            <a:r>
              <a:rPr lang="en-US" altLang="en-US" sz="1800" dirty="0">
                <a:latin typeface="Arial" charset="0"/>
                <a:cs typeface="Arial" charset="0"/>
              </a:rPr>
              <a:t> - 29</a:t>
            </a:r>
            <a:r>
              <a:rPr lang="en-US" altLang="en-US" sz="1800" baseline="30000" dirty="0">
                <a:latin typeface="Arial" charset="0"/>
                <a:cs typeface="Arial" charset="0"/>
              </a:rPr>
              <a:t>th</a:t>
            </a:r>
            <a:endParaRPr lang="en-US" alt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03112"/>
            <a:ext cx="1524000" cy="504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 descr="https://s3.us-east-2.amazonaws.com/downloads.oli.org/Rail+Safety+Week/2018+RSW+Materials/OLI_RailSafetyWeekLogoDates2018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32" y="201646"/>
            <a:ext cx="1033913" cy="7956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60" y="5562600"/>
            <a:ext cx="1407385" cy="1301831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61963" y="1447800"/>
            <a:ext cx="807243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Outreach for Commuters &amp; Passengers: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Rail Safety messaging on 160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MassDOT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Digital Billboards and RMV Display Ads statewide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OLI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essaging 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MBTA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in-station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displays and on the Commuter Rail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mTicket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Signs, posters, and audio announcements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onboard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subway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commuter rail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trains</a:t>
            </a:r>
          </a:p>
          <a:p>
            <a:endParaRPr lang="en-US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Outreach for MBTA Employee’s: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Rail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Week posters at all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Rail,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Bus, and E&amp;M facilities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Managers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will conduct rail safety briefings with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Personnel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will receive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reminder cards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that they may keep on their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Aft>
                <a:spcPts val="600"/>
              </a:spcAft>
            </a:pPr>
            <a:endParaRPr lang="en-US" altLang="en-US" dirty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064" y="3592279"/>
            <a:ext cx="3807368" cy="2079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611675"/>
            <a:ext cx="3143079" cy="206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61963" y="828675"/>
            <a:ext cx="7751762" cy="466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Operation Lifesaver (OLI</a:t>
            </a:r>
            <a:r>
              <a:rPr lang="en-US" altLang="en-US" sz="1800" dirty="0">
                <a:latin typeface="Arial" charset="0"/>
                <a:cs typeface="Arial" charset="0"/>
              </a:rPr>
              <a:t>) – </a:t>
            </a:r>
            <a:r>
              <a:rPr lang="en-US" altLang="en-US" sz="1800" dirty="0" smtClean="0">
                <a:latin typeface="Arial" charset="0"/>
                <a:cs typeface="Arial" charset="0"/>
              </a:rPr>
              <a:t>Rail Safety Week – September 23</a:t>
            </a:r>
            <a:r>
              <a:rPr lang="en-US" altLang="en-US" sz="1800" baseline="30000" dirty="0" smtClean="0">
                <a:latin typeface="Arial" charset="0"/>
                <a:cs typeface="Arial" charset="0"/>
              </a:rPr>
              <a:t>rd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- 29</a:t>
            </a:r>
            <a:r>
              <a:rPr lang="en-US" altLang="en-US" sz="1800" baseline="30000" dirty="0" smtClean="0">
                <a:latin typeface="Arial" charset="0"/>
                <a:cs typeface="Arial" charset="0"/>
              </a:rPr>
              <a:t>th</a:t>
            </a:r>
            <a:endParaRPr lang="en-US" alt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3" y="381000"/>
            <a:ext cx="7310437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03112"/>
            <a:ext cx="1524000" cy="504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 descr="https://s3.us-east-2.amazonaws.com/downloads.oli.org/Rail+Safety+Week/2018+RSW+Materials/OLI_RailSafetyWeekLogoDates2018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32" y="201646"/>
            <a:ext cx="1033913" cy="7956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454" y="6019800"/>
            <a:ext cx="1775891" cy="814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371600"/>
            <a:ext cx="83820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4" y="1600200"/>
            <a:ext cx="8376516" cy="4572000"/>
          </a:xfrm>
        </p:spPr>
        <p:txBody>
          <a:bodyPr/>
          <a:lstStyle/>
          <a:p>
            <a:r>
              <a:rPr lang="en-US" sz="2200" dirty="0" smtClean="0">
                <a:effectLst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18" y="643332"/>
            <a:ext cx="8748518" cy="5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4" y="1600200"/>
            <a:ext cx="8376516" cy="4572000"/>
          </a:xfrm>
        </p:spPr>
        <p:txBody>
          <a:bodyPr/>
          <a:lstStyle/>
          <a:p>
            <a:r>
              <a:rPr lang="en-US" sz="2200" dirty="0" smtClean="0">
                <a:effectLst/>
              </a:rPr>
              <a:t> 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62684" y="780871"/>
            <a:ext cx="8686800" cy="5145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000" kern="0" dirty="0" smtClean="0"/>
              <a:t/>
            </a:r>
            <a:br>
              <a:rPr lang="en-US" sz="2000" kern="0" dirty="0" smtClean="0"/>
            </a:br>
            <a:r>
              <a:rPr lang="en-US" sz="2000" kern="0" dirty="0" smtClean="0"/>
              <a:t>RTAPS: Real-Time Arrival Prediction System</a:t>
            </a:r>
            <a:endParaRPr lang="en-US" sz="2000" kern="0" dirty="0">
              <a:sym typeface="Montserra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985" y="1599435"/>
            <a:ext cx="4487847" cy="3989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Status: previous bus predictions required years of fine-tuning; prediction accuracy currently about 75 percent*</a:t>
            </a:r>
            <a:endParaRPr lang="en-US" sz="19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Action: selection process for new vendor included vendor-blind “bake-off,” comparing live predictions and actual live raw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Result: winning bidder, Swiftly, will bring accuracy up to approximately </a:t>
            </a:r>
            <a:r>
              <a:rPr lang="en-U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Cutover to new vendor to be complete within next </a:t>
            </a:r>
            <a:r>
              <a:rPr lang="en-U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707" y="6069181"/>
            <a:ext cx="83217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*Based on predictions of 0-30 minutes, with stricter accuracy requirements for lower “closer” predictions.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2986BC-FAF9-FE46-9A85-D4C453951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794" y="1638527"/>
            <a:ext cx="1981200" cy="1955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23405" y="2396742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75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233427" y="2396741"/>
            <a:ext cx="326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%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649034" y="2661492"/>
            <a:ext cx="995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accurate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B924173-C45F-0146-B99E-AAF57C8D0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344" y="4094102"/>
            <a:ext cx="2070100" cy="1955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34541" y="4781196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%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823405" y="4798338"/>
            <a:ext cx="623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84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6649034" y="5029170"/>
            <a:ext cx="995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accurate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ADE3D12-D6BD-1F47-BC57-8B9CDD0D5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606" y="3460769"/>
            <a:ext cx="1321799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4" y="1600200"/>
            <a:ext cx="8376516" cy="4572000"/>
          </a:xfrm>
        </p:spPr>
        <p:txBody>
          <a:bodyPr/>
          <a:lstStyle/>
          <a:p>
            <a:r>
              <a:rPr lang="en-US" sz="2200" dirty="0" smtClean="0">
                <a:effectLst/>
              </a:rPr>
              <a:t> 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62684" y="780871"/>
            <a:ext cx="8686800" cy="5145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000" kern="0" dirty="0" smtClean="0">
                <a:sym typeface="Montserrat"/>
              </a:rPr>
              <a:t>Real-Time Information: Tufts Medical Center </a:t>
            </a:r>
            <a:endParaRPr lang="en-US" sz="2000" kern="0" dirty="0">
              <a:sym typeface="Montserra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985" y="1599435"/>
            <a:ext cx="4487847" cy="3989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first-time ever, rapid transit and bus information together at street level</a:t>
            </a:r>
            <a:endParaRPr lang="en-US" sz="19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customer-facing improvement providing real-time info to our customers where and when it is helpful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to expand real-time info into digital panels in the near future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707" y="6069181"/>
            <a:ext cx="83217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78" y="2286000"/>
            <a:ext cx="3429958" cy="20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MBTA-UMass Lowell Commuter Rail Pilot </a:t>
            </a:r>
            <a:endParaRPr lang="en-US" sz="24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52699" y="1481137"/>
            <a:ext cx="4256461" cy="4114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First-of-its-kind-program allows members of UMass Lowell community </a:t>
            </a:r>
            <a:r>
              <a:rPr lang="en-US" sz="2000" dirty="0" smtClean="0">
                <a:solidFill>
                  <a:schemeClr val="tx1"/>
                </a:solidFill>
              </a:rPr>
              <a:t>to ride </a:t>
            </a:r>
            <a:r>
              <a:rPr lang="en-US" sz="2000" dirty="0" smtClean="0">
                <a:solidFill>
                  <a:schemeClr val="tx1"/>
                </a:solidFill>
              </a:rPr>
              <a:t>Commuter Rail at no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Launched on Sept. 17, saw 3,000 sign-ups in first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Program connects students to internships, cultural and sporting events in Boston; has potential to reduce need to drive, reducing GHG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Appreciate UMass Lowell’s leadership to partner in this program</a:t>
            </a: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0" y="2182177"/>
            <a:ext cx="410183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925" y="3538537"/>
            <a:ext cx="163830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0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cmpd="tri">
          <a:solidFill>
            <a:schemeClr val="tx1"/>
          </a:solidFill>
          <a:headEnd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27380</TotalTime>
  <Pages>5</Pages>
  <Words>419</Words>
  <Characters>0</Characters>
  <Application>Microsoft Office PowerPoint</Application>
  <DocSecurity>0</DocSecurity>
  <PresentationFormat>On-screen Show (4:3)</PresentationFormat>
  <Lines>0</Lines>
  <Paragraphs>62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Presentation3</vt:lpstr>
      <vt:lpstr>General Manager’s Remarks</vt:lpstr>
      <vt:lpstr>Agenda </vt:lpstr>
      <vt:lpstr>Positive Train Control overview</vt:lpstr>
      <vt:lpstr>Operation Lifesaver (OLI) – Rail Safety Week – September 23rd - 29th</vt:lpstr>
      <vt:lpstr>Operation Lifesaver (OLI) – Rail Safety Week – September 23rd - 29th</vt:lpstr>
      <vt:lpstr> </vt:lpstr>
      <vt:lpstr> </vt:lpstr>
      <vt:lpstr> </vt:lpstr>
      <vt:lpstr>MBTA-UMass Lowell Commuter Rail Pilot 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YTD Capital spending has been lower than expected due to delays in GLX and Other projects</dc:title>
  <dc:creator>srashin</dc:creator>
  <cp:lastModifiedBy>DAS</cp:lastModifiedBy>
  <cp:revision>817</cp:revision>
  <cp:lastPrinted>2018-09-21T20:48:37Z</cp:lastPrinted>
  <dcterms:modified xsi:type="dcterms:W3CDTF">2018-09-24T15:19:17Z</dcterms:modified>
</cp:coreProperties>
</file>

<file path=docProps/infrawarePen.xml><?xml version="1.0" encoding="utf-8"?>
<InfrawarePenDraw xmlns="http://www.infraware.co.kr/2012/penmode"/>
</file>