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6" r:id="rId3"/>
    <p:sldId id="298" r:id="rId4"/>
    <p:sldId id="272" r:id="rId5"/>
    <p:sldId id="278" r:id="rId6"/>
    <p:sldId id="296" r:id="rId7"/>
    <p:sldId id="281" r:id="rId8"/>
  </p:sldIdLst>
  <p:sldSz cx="9144000" cy="6858000" type="screen4x3"/>
  <p:notesSz cx="7010400" cy="9296400"/>
  <p:defaultTextStyle>
    <a:defPPr>
      <a:defRPr lang="en-US"/>
    </a:defPPr>
    <a:lvl1pPr marL="0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9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08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78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48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17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56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8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7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rling, Elliot (DOT)" initials="SE(" lastIdx="21" clrIdx="0">
    <p:extLst/>
  </p:cmAuthor>
  <p:cmAuthor id="2" name="Scott Hamwey" initials="SH" lastIdx="2" clrIdx="1"/>
  <p:cmAuthor id="3" name="Hamwey, Scott (DOT)" initials="HS(" lastIdx="2" clrIdx="2">
    <p:extLst/>
  </p:cmAuthor>
  <p:cmAuthor id="4" name="KSF" initials="KSF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9B1"/>
    <a:srgbClr val="FFFFFF"/>
    <a:srgbClr val="FCFEFD"/>
    <a:srgbClr val="4472C4"/>
    <a:srgbClr val="70AD47"/>
    <a:srgbClr val="00AF50"/>
    <a:srgbClr val="2E75B6"/>
    <a:srgbClr val="A6A6A6"/>
    <a:srgbClr val="C55A11"/>
    <a:srgbClr val="E38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5" autoAdjust="0"/>
    <p:restoredTop sz="88221" autoAdjust="0"/>
  </p:normalViewPr>
  <p:slideViewPr>
    <p:cSldViewPr snapToGrid="0">
      <p:cViewPr varScale="1">
        <p:scale>
          <a:sx n="104" d="100"/>
          <a:sy n="104" d="100"/>
        </p:scale>
        <p:origin x="-17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2574" y="-78"/>
      </p:cViewPr>
      <p:guideLst>
        <p:guide orient="horz" pos="2908"/>
        <p:guide orient="horz" pos="2927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2642" tIns="46321" rIns="92642" bIns="463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2642" tIns="46321" rIns="92642" bIns="46321" rtlCol="0"/>
          <a:lstStyle>
            <a:lvl1pPr algn="r">
              <a:defRPr sz="1200"/>
            </a:lvl1pPr>
          </a:lstStyle>
          <a:p>
            <a:fld id="{8721163E-8148-47D1-BCF0-8B1F08D69B2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2642" tIns="46321" rIns="92642" bIns="463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2642" tIns="46321" rIns="92642" bIns="46321" rtlCol="0" anchor="b"/>
          <a:lstStyle>
            <a:lvl1pPr algn="r">
              <a:defRPr sz="1200"/>
            </a:lvl1pPr>
          </a:lstStyle>
          <a:p>
            <a:fld id="{24E7DD49-7D90-49D7-A4D6-91A8D185F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7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2642" tIns="46321" rIns="92642" bIns="463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2642" tIns="46321" rIns="92642" bIns="46321" rtlCol="0"/>
          <a:lstStyle>
            <a:lvl1pPr algn="r">
              <a:defRPr sz="1200"/>
            </a:lvl1pPr>
          </a:lstStyle>
          <a:p>
            <a:fld id="{AB0112ED-FA09-434C-B552-14DFF739209B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42" tIns="46321" rIns="92642" bIns="463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2642" tIns="46321" rIns="92642" bIns="463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2642" tIns="46321" rIns="92642" bIns="463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2642" tIns="46321" rIns="92642" bIns="46321" rtlCol="0" anchor="b"/>
          <a:lstStyle>
            <a:lvl1pPr algn="r">
              <a:defRPr sz="1200"/>
            </a:lvl1pPr>
          </a:lstStyle>
          <a:p>
            <a:fld id="{D005B293-86D1-42E6-B91C-2A8C440EC9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9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0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7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4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1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56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5B293-86D1-42E6-B91C-2A8C440EC9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0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5B293-86D1-42E6-B91C-2A8C440EC9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5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5B293-86D1-42E6-B91C-2A8C440EC9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5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5B293-86D1-42E6-B91C-2A8C440EC9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5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5B293-86D1-42E6-B91C-2A8C440EC9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5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747E-5BCD-4334-93E7-ED225465B0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09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5B293-86D1-42E6-B91C-2A8C440EC9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5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685800" y="3409022"/>
            <a:ext cx="7848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521005"/>
            <a:ext cx="10668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4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2057400"/>
            <a:ext cx="4114800" cy="4267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724400" y="2057400"/>
            <a:ext cx="3962400" cy="1905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able Placeholder 6"/>
          <p:cNvSpPr>
            <a:spLocks noGrp="1"/>
          </p:cNvSpPr>
          <p:nvPr>
            <p:ph type="tbl" sz="quarter" idx="15"/>
          </p:nvPr>
        </p:nvSpPr>
        <p:spPr>
          <a:xfrm>
            <a:off x="4724400" y="4495800"/>
            <a:ext cx="3962400" cy="1828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1600200"/>
            <a:ext cx="4114800" cy="3048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24400" y="1600200"/>
            <a:ext cx="3962400" cy="3048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724400" y="4038600"/>
            <a:ext cx="3962400" cy="3048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1"/>
          </p:nvPr>
        </p:nvSpPr>
        <p:spPr>
          <a:xfrm>
            <a:off x="4038600" y="6529388"/>
            <a:ext cx="10668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4FBA7-F6C6-4546-8169-A2ACD33ED2B0}" type="slidenum">
              <a:rPr lang="en-US" altLang="en-US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6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828800"/>
            <a:ext cx="41148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572000" y="1828800"/>
            <a:ext cx="4114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4038600" y="6529388"/>
            <a:ext cx="10668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A3EE1-316A-4C41-BADB-C51665509343}" type="slidenum">
              <a:rPr lang="en-US" altLang="en-US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762000" y="3473450"/>
            <a:ext cx="7772400" cy="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11949"/>
            <a:ext cx="7772400" cy="2200275"/>
          </a:xfrm>
        </p:spPr>
        <p:txBody>
          <a:bodyPr anchor="b"/>
          <a:lstStyle>
            <a:lvl1pPr algn="l">
              <a:defRPr sz="4800"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05213"/>
            <a:ext cx="7772400" cy="2109787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1278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ing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2000" y="4495800"/>
            <a:ext cx="7620000" cy="0"/>
          </a:xfrm>
          <a:prstGeom prst="line">
            <a:avLst/>
          </a:prstGeom>
          <a:ln w="28575">
            <a:solidFill>
              <a:srgbClr val="1B69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098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638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521005"/>
            <a:ext cx="10668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3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7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57200" y="1371600"/>
            <a:ext cx="8229600" cy="4038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57200" y="5410200"/>
            <a:ext cx="8229600" cy="7620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521005"/>
            <a:ext cx="10668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with Ca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2743200" y="1371600"/>
            <a:ext cx="0" cy="480060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371600"/>
            <a:ext cx="5715000" cy="47697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0"/>
            <a:ext cx="2139696" cy="477396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3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0"/>
          <p:cNvCxnSpPr/>
          <p:nvPr userDrawn="1"/>
        </p:nvCxnSpPr>
        <p:spPr>
          <a:xfrm rot="10800000" flipV="1">
            <a:off x="4876800" y="1828800"/>
            <a:ext cx="0" cy="388620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4343400" cy="38862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953000" y="1828800"/>
            <a:ext cx="3657600" cy="1828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7"/>
          </p:nvPr>
        </p:nvSpPr>
        <p:spPr>
          <a:xfrm>
            <a:off x="4953000" y="3962400"/>
            <a:ext cx="3657600" cy="1828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64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 Char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9" idx="0"/>
          </p:cNvCxnSpPr>
          <p:nvPr userDrawn="1"/>
        </p:nvCxnSpPr>
        <p:spPr>
          <a:xfrm>
            <a:off x="4572000" y="1676400"/>
            <a:ext cx="0" cy="449580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49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49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4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57200" y="1371600"/>
            <a:ext cx="8229600" cy="4038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57200" y="5410200"/>
            <a:ext cx="8229600" cy="7620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521005"/>
            <a:ext cx="10668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5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 Char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0" y="1676400"/>
            <a:ext cx="0" cy="449580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5334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393192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5334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286000"/>
            <a:ext cx="393192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93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 Chart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905000"/>
            <a:ext cx="20574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2514600" y="1905000"/>
            <a:ext cx="20574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4572000" y="1905000"/>
            <a:ext cx="20574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6629400" y="1905000"/>
            <a:ext cx="20574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57200" y="4038600"/>
            <a:ext cx="20574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514600" y="4038600"/>
            <a:ext cx="20574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4572000" y="4038600"/>
            <a:ext cx="20574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6629400" y="4038600"/>
            <a:ext cx="20574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34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12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7"/>
          </p:nvPr>
        </p:nvSpPr>
        <p:spPr>
          <a:xfrm>
            <a:off x="457200" y="1676400"/>
            <a:ext cx="4114800" cy="1447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57200" y="3124200"/>
            <a:ext cx="8229600" cy="2895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24400" y="1676400"/>
            <a:ext cx="3962400" cy="1447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45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2057400"/>
            <a:ext cx="4114800" cy="4267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724400" y="2057400"/>
            <a:ext cx="3962400" cy="1905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able Placeholder 6"/>
          <p:cNvSpPr>
            <a:spLocks noGrp="1"/>
          </p:cNvSpPr>
          <p:nvPr>
            <p:ph type="tbl" sz="quarter" idx="15"/>
          </p:nvPr>
        </p:nvSpPr>
        <p:spPr>
          <a:xfrm>
            <a:off x="4724400" y="4495800"/>
            <a:ext cx="3962400" cy="1828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1600200"/>
            <a:ext cx="4114800" cy="3048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24400" y="1600200"/>
            <a:ext cx="3962400" cy="3048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724400" y="4038600"/>
            <a:ext cx="3962400" cy="3048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06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828800"/>
            <a:ext cx="41148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572000" y="1828800"/>
            <a:ext cx="4114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058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57200"/>
            <a:ext cx="8455914" cy="45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231494"/>
            <a:ext cx="2708910" cy="225706"/>
          </a:xfrm>
        </p:spPr>
        <p:txBody>
          <a:bodyPr/>
          <a:lstStyle>
            <a:lvl1pPr>
              <a:defRPr sz="9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65642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2743200" y="1371600"/>
            <a:ext cx="0" cy="480060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371600"/>
            <a:ext cx="5715000" cy="47697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0"/>
            <a:ext cx="2139696" cy="477396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521005"/>
            <a:ext cx="10668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7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0"/>
          <p:cNvCxnSpPr/>
          <p:nvPr userDrawn="1"/>
        </p:nvCxnSpPr>
        <p:spPr>
          <a:xfrm rot="10800000" flipV="1">
            <a:off x="4876800" y="1828800"/>
            <a:ext cx="0" cy="388620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4343400" cy="38862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953000" y="1828800"/>
            <a:ext cx="3657600" cy="1828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7"/>
          </p:nvPr>
        </p:nvSpPr>
        <p:spPr>
          <a:xfrm>
            <a:off x="4953000" y="3962400"/>
            <a:ext cx="3657600" cy="1828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549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Char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9" idx="0"/>
          </p:cNvCxnSpPr>
          <p:nvPr userDrawn="1"/>
        </p:nvCxnSpPr>
        <p:spPr>
          <a:xfrm>
            <a:off x="4572000" y="1676400"/>
            <a:ext cx="0" cy="449580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49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49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50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Char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0" y="1676400"/>
            <a:ext cx="0" cy="44958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5334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393192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5334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286000"/>
            <a:ext cx="393192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8077200" y="6521005"/>
            <a:ext cx="10668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75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Chart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905000"/>
            <a:ext cx="20574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2514600" y="1905000"/>
            <a:ext cx="20574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4572000" y="1905000"/>
            <a:ext cx="20574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6629400" y="1905000"/>
            <a:ext cx="20574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57200" y="4038600"/>
            <a:ext cx="20574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514600" y="4038600"/>
            <a:ext cx="20574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4572000" y="4038600"/>
            <a:ext cx="20574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6629400" y="4038600"/>
            <a:ext cx="20574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521005"/>
            <a:ext cx="10668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5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521005"/>
            <a:ext cx="10668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7"/>
          </p:nvPr>
        </p:nvSpPr>
        <p:spPr>
          <a:xfrm>
            <a:off x="457200" y="1676400"/>
            <a:ext cx="4114800" cy="1447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57200" y="3124200"/>
            <a:ext cx="8229600" cy="2895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24400" y="1676400"/>
            <a:ext cx="3962400" cy="1447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4038600" y="6529388"/>
            <a:ext cx="10668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838A3-435D-40C6-AC26-855462BE252E}" type="slidenum">
              <a:rPr lang="en-US" altLang="en-US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4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304800"/>
          </a:xfrm>
          <a:prstGeom prst="rect">
            <a:avLst/>
          </a:prstGeom>
          <a:solidFill>
            <a:srgbClr val="1B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6" rIns="91414" bIns="45706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46824" y="6464024"/>
            <a:ext cx="1376427" cy="263524"/>
            <a:chOff x="7345298" y="6518275"/>
            <a:chExt cx="1376427" cy="263525"/>
          </a:xfrm>
        </p:grpSpPr>
        <p:pic>
          <p:nvPicPr>
            <p:cNvPr id="14" name="Picture 2" descr="C:\Users\ynong\Desktop\pic sources\MassDOT_Logo_Color.png"/>
            <p:cNvPicPr>
              <a:picLocks noChangeAspect="1" noChangeArrowheads="1"/>
            </p:cNvPicPr>
            <p:nvPr userDrawn="1"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5" name="Picture 3" descr="C:\Users\ynong\Desktop\pic sources\500px-MBTA_svg.png"/>
            <p:cNvPicPr>
              <a:picLocks noChangeAspect="1" noChangeArrowheads="1"/>
            </p:cNvPicPr>
            <p:nvPr userDrawn="1"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521005"/>
            <a:ext cx="10668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4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54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1B69B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rgbClr val="1B69B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rgbClr val="1B69B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rgbClr val="1B69B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rgbClr val="1B69B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 Network Redesign Update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24, </a:t>
            </a:r>
            <a:r>
              <a:rPr lang="en-US" dirty="0"/>
              <a:t>2018</a:t>
            </a:r>
          </a:p>
          <a:p>
            <a:r>
              <a:rPr lang="en-US" dirty="0" smtClean="0"/>
              <a:t>Office of Transportation Planning</a:t>
            </a:r>
          </a:p>
        </p:txBody>
      </p:sp>
    </p:spTree>
    <p:extLst>
      <p:ext uri="{BB962C8B-B14F-4D97-AF65-F5344CB8AC3E}">
        <p14:creationId xmlns:p14="http://schemas.microsoft.com/office/powerpoint/2010/main" val="8818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MBTA Bus Network Redesign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Problem Statement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090"/>
            <a:ext cx="8229600" cy="441229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+mj-lt"/>
              </a:rPr>
              <a:t>The FMCB wants to improve bus service for all riders, and has developed a problem statement to serve as a starting point: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Changes </a:t>
            </a:r>
            <a:r>
              <a:rPr lang="en-US" sz="2000" dirty="0"/>
              <a:t>in land use and changing demographics across the Boston region have resulted in travel needs that the MBTA’s current network does not serve well </a:t>
            </a:r>
            <a:r>
              <a:rPr lang="en-US" sz="2000" dirty="0" smtClean="0"/>
              <a:t>or at all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MBTA should </a:t>
            </a:r>
            <a:r>
              <a:rPr lang="en-US" sz="2000" dirty="0" smtClean="0"/>
              <a:t>have a </a:t>
            </a:r>
            <a:r>
              <a:rPr lang="en-US" sz="2000" dirty="0"/>
              <a:t>route system that reliably and efficiently serves the largest number of existing and potential riders while also serving customers with significant equity and mobility access needs.</a:t>
            </a:r>
            <a:endParaRPr lang="en-US" sz="2000" dirty="0" smtClean="0"/>
          </a:p>
          <a:p>
            <a:pPr>
              <a:buNone/>
            </a:pPr>
            <a:endParaRPr lang="en-US" sz="1600" dirty="0" smtClean="0">
              <a:latin typeface="+mj-lt"/>
            </a:endParaRPr>
          </a:p>
          <a:p>
            <a:pPr>
              <a:buNone/>
            </a:pPr>
            <a:r>
              <a:rPr lang="en-US" sz="2000" dirty="0" smtClean="0">
                <a:latin typeface="+mj-lt"/>
              </a:rPr>
              <a:t>The deliverable of this effort will be:</a:t>
            </a:r>
          </a:p>
          <a:p>
            <a:r>
              <a:rPr lang="en-US" sz="2000" dirty="0" smtClean="0"/>
              <a:t>Recommendations for an implementable new bus network that will better serve the region’s needs – including routes, frequency, span of service, and coverage.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292934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1759906" y="6235429"/>
            <a:ext cx="6111136" cy="548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C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8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/>
            <a:r>
              <a:rPr lang="en-US" sz="1500" b="1" dirty="0" smtClean="0"/>
              <a:t>Question for FMCB: Do we need to expand the problem statement to include more specificity on outcomes? 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7851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MBTA Bus Network is Different:</a:t>
            </a:r>
            <a:br>
              <a:rPr lang="en-US" dirty="0" smtClean="0"/>
            </a:br>
            <a:r>
              <a:rPr lang="en-US" dirty="0" smtClean="0">
                <a:solidFill>
                  <a:srgbClr val="1B69B1"/>
                </a:solidFill>
              </a:rPr>
              <a:t>51 Cities and Towns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408"/>
            <a:ext cx="8229600" cy="45720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MBTA bus system decision-making is complicated by serving 51 municipalities whereas many peer systems (NYC MTA, CTA, MUNI for example) focus primarily on only one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292934"/>
              </a:solidFill>
            </a:endParaRPr>
          </a:p>
        </p:txBody>
      </p:sp>
      <p:sp>
        <p:nvSpPr>
          <p:cNvPr id="7" name="AutoShape 2" descr="Image result for nyc m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nyc m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nyc mt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8475"/>
            <a:ext cx="3630549" cy="67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ta chicago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91" y="3974433"/>
            <a:ext cx="2567563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uni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4" r="34348"/>
          <a:stretch/>
        </p:blipFill>
        <p:spPr bwMode="auto">
          <a:xfrm>
            <a:off x="7277187" y="3755432"/>
            <a:ext cx="1002517" cy="152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bta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55432"/>
            <a:ext cx="3524387" cy="6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274948" y="2998475"/>
            <a:ext cx="0" cy="213719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1759906" y="6235429"/>
            <a:ext cx="6111136" cy="548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C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8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/>
            <a:r>
              <a:rPr lang="en-US" sz="1500" b="1" dirty="0" smtClean="0"/>
              <a:t>Question for FMCB: What role should cities and towns have given the unique nature of the network?</a:t>
            </a:r>
            <a:endParaRPr lang="en-US" sz="1500" b="1" dirty="0"/>
          </a:p>
          <a:p>
            <a:pPr marL="0" defTabSz="914400"/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4210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MBTA Bus Network is Different:</a:t>
            </a:r>
            <a:br>
              <a:rPr lang="en-US" dirty="0" smtClean="0"/>
            </a:br>
            <a:r>
              <a:rPr lang="en-US" dirty="0" smtClean="0">
                <a:solidFill>
                  <a:srgbClr val="1B69B1"/>
                </a:solidFill>
              </a:rPr>
              <a:t>Planning, Infrastructure,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5460"/>
            <a:ext cx="8229600" cy="45720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/>
              <a:t>MBTA is already pursuing the </a:t>
            </a:r>
            <a:r>
              <a:rPr lang="en-US" sz="2000" b="1" dirty="0" smtClean="0"/>
              <a:t>Better Bus Project</a:t>
            </a:r>
            <a:r>
              <a:rPr lang="en-US" sz="2000" dirty="0" smtClean="0"/>
              <a:t>, which is analyzing the gap between today’s bus service </a:t>
            </a:r>
            <a:r>
              <a:rPr lang="en-US" sz="2000" dirty="0"/>
              <a:t>and the standards set by the January 2017 Service Delivery </a:t>
            </a:r>
            <a:r>
              <a:rPr lang="en-US" sz="2000" dirty="0" smtClean="0"/>
              <a:t>Policy</a:t>
            </a:r>
          </a:p>
          <a:p>
            <a:pPr lvl="2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This planning process is a key element of many other network redesigns being conducted by other systems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/>
              <a:t>Bus network is integrated with rail and rapid transit network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/>
              <a:t>MBTA bus system is among the most productive in the nation (third highest passenger per revenue vehicle mile among large urban bus systems)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MBTA Bus Network Redesign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26" y="1320589"/>
            <a:ext cx="8229600" cy="885423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1800" dirty="0" smtClean="0"/>
              <a:t>The unique features of the MBTA system/Boston region and the problem statement identified by leadership argues for a focus on: 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29293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494" y="2046369"/>
            <a:ext cx="3710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New routes to better </a:t>
            </a:r>
            <a:r>
              <a:rPr lang="en-US" b="1" dirty="0" smtClean="0"/>
              <a:t>serve </a:t>
            </a:r>
            <a:r>
              <a:rPr lang="en-US" b="1" u="sng" dirty="0" smtClean="0"/>
              <a:t>identified corridors </a:t>
            </a:r>
            <a:r>
              <a:rPr lang="en-US" b="1" dirty="0" smtClean="0"/>
              <a:t>and </a:t>
            </a:r>
            <a:r>
              <a:rPr lang="en-US" b="1" u="sng" dirty="0" smtClean="0"/>
              <a:t>Focus40 </a:t>
            </a:r>
            <a:r>
              <a:rPr lang="en-US" b="1" u="sng" dirty="0"/>
              <a:t>Priority Places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84525" y="2046369"/>
            <a:ext cx="3710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en-US" b="1" dirty="0"/>
              <a:t>Analysis of </a:t>
            </a:r>
            <a:r>
              <a:rPr lang="en-US" b="1" u="sng" dirty="0"/>
              <a:t>low performing routes </a:t>
            </a:r>
            <a:r>
              <a:rPr lang="en-US" b="1" dirty="0"/>
              <a:t>based on existing productivity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5226" r="10985" b="5668"/>
          <a:stretch/>
        </p:blipFill>
        <p:spPr bwMode="auto">
          <a:xfrm>
            <a:off x="4584526" y="3569918"/>
            <a:ext cx="2217106" cy="154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976997" y="3457184"/>
            <a:ext cx="638828" cy="551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95578" y="4881107"/>
            <a:ext cx="801666" cy="254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1"/>
          <a:stretch/>
        </p:blipFill>
        <p:spPr bwMode="auto">
          <a:xfrm>
            <a:off x="7778663" y="3231716"/>
            <a:ext cx="676275" cy="64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1"/>
          <a:stretch/>
        </p:blipFill>
        <p:spPr bwMode="auto">
          <a:xfrm>
            <a:off x="7782120" y="4847572"/>
            <a:ext cx="733425" cy="62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95786" y="2944647"/>
            <a:ext cx="2073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High Productivity Bus Route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2303" y="4555431"/>
            <a:ext cx="2073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Low Productivity Bus Route</a:t>
            </a:r>
            <a:endParaRPr lang="en-US" sz="1200" i="1" dirty="0"/>
          </a:p>
        </p:txBody>
      </p:sp>
      <p:sp>
        <p:nvSpPr>
          <p:cNvPr id="18" name="Text Placeholder 3"/>
          <p:cNvSpPr txBox="1">
            <a:spLocks/>
          </p:cNvSpPr>
          <p:nvPr/>
        </p:nvSpPr>
        <p:spPr bwMode="auto">
          <a:xfrm>
            <a:off x="1759906" y="6235429"/>
            <a:ext cx="6111136" cy="548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C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8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/>
            <a:r>
              <a:rPr lang="en-US" sz="1500" b="1" dirty="0" smtClean="0"/>
              <a:t>Question for FMCB</a:t>
            </a:r>
            <a:r>
              <a:rPr lang="en-US" sz="1500" b="1" dirty="0"/>
              <a:t>: </a:t>
            </a:r>
            <a:r>
              <a:rPr lang="en-US" sz="1500" b="1" dirty="0" smtClean="0"/>
              <a:t>Should this process consider redesigning the whole network or focus only on low productivity routes and new corridors?</a:t>
            </a:r>
            <a:endParaRPr lang="en-US" sz="1500" b="1" dirty="0"/>
          </a:p>
          <a:p>
            <a:pPr marL="0" defTabSz="914400"/>
            <a:endParaRPr lang="en-US" sz="1500" b="1" dirty="0"/>
          </a:p>
        </p:txBody>
      </p:sp>
      <p:pic>
        <p:nvPicPr>
          <p:cNvPr id="12" name="Picture 11" descr="Screen Shot 2018-09-22 at 9.46.34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" y="3148374"/>
            <a:ext cx="4095903" cy="2904644"/>
          </a:xfrm>
          <a:prstGeom prst="rect">
            <a:avLst/>
          </a:prstGeom>
        </p:spPr>
      </p:pic>
      <p:pic>
        <p:nvPicPr>
          <p:cNvPr id="11" name="Picture 10" descr="The 2040 Investment Plan for the MBTA Logo (Focus 4T)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47" y="5839500"/>
            <a:ext cx="950898" cy="2541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06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109397" y="1916553"/>
            <a:ext cx="0" cy="4410075"/>
          </a:xfrm>
          <a:prstGeom prst="line">
            <a:avLst/>
          </a:prstGeom>
          <a:ln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4038" y="1916553"/>
            <a:ext cx="0" cy="4410075"/>
          </a:xfrm>
          <a:prstGeom prst="line">
            <a:avLst/>
          </a:prstGeom>
          <a:ln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2135" y="1916624"/>
            <a:ext cx="9138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45454"/>
                </a:solidFill>
              </a:rPr>
              <a:t>2018</a:t>
            </a:r>
            <a:endParaRPr lang="en-US" sz="1600" b="1" dirty="0">
              <a:solidFill>
                <a:srgbClr val="54545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2148" y="1916624"/>
            <a:ext cx="8681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45454"/>
                </a:solidFill>
              </a:rPr>
              <a:t>2019</a:t>
            </a:r>
            <a:endParaRPr lang="en-US" sz="1600" b="1" dirty="0">
              <a:solidFill>
                <a:srgbClr val="54545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7451" y="1916695"/>
            <a:ext cx="9268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45454"/>
                </a:solidFill>
              </a:rPr>
              <a:t>2020</a:t>
            </a:r>
            <a:endParaRPr lang="en-US" sz="1600" b="1" dirty="0">
              <a:solidFill>
                <a:srgbClr val="545454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1665961" y="2437552"/>
            <a:ext cx="2636187" cy="13716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545454"/>
                </a:solidFill>
              </a:rPr>
              <a:t>Phase 1: </a:t>
            </a:r>
            <a:r>
              <a:rPr lang="en-US" sz="1500" b="1" dirty="0" smtClean="0">
                <a:solidFill>
                  <a:srgbClr val="545454"/>
                </a:solidFill>
              </a:rPr>
              <a:t>Development of Network </a:t>
            </a:r>
            <a:r>
              <a:rPr lang="en-US" sz="1500" b="1" dirty="0">
                <a:solidFill>
                  <a:srgbClr val="545454"/>
                </a:solidFill>
              </a:rPr>
              <a:t>Level </a:t>
            </a:r>
            <a:r>
              <a:rPr lang="en-US" sz="1500" b="1" dirty="0" smtClean="0">
                <a:solidFill>
                  <a:srgbClr val="545454"/>
                </a:solidFill>
              </a:rPr>
              <a:t>Goals and Metrics</a:t>
            </a:r>
            <a:endParaRPr lang="en-US" sz="1500" b="1" dirty="0">
              <a:solidFill>
                <a:srgbClr val="545454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5170254" y="5055405"/>
            <a:ext cx="3848486" cy="13716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545454"/>
                </a:solidFill>
              </a:rPr>
              <a:t>Phase </a:t>
            </a:r>
            <a:r>
              <a:rPr lang="en-US" sz="1500" b="1" dirty="0" smtClean="0">
                <a:solidFill>
                  <a:srgbClr val="545454"/>
                </a:solidFill>
              </a:rPr>
              <a:t>3: Incremental Implementation, Pilots of New Service</a:t>
            </a:r>
            <a:endParaRPr lang="en-US" sz="1500" b="1" dirty="0">
              <a:solidFill>
                <a:srgbClr val="545454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1665961" y="3874225"/>
            <a:ext cx="4302478" cy="13716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545454"/>
                </a:solidFill>
              </a:rPr>
              <a:t>Phase 2: </a:t>
            </a:r>
            <a:r>
              <a:rPr lang="en-US" sz="1500" b="1" dirty="0" smtClean="0">
                <a:solidFill>
                  <a:srgbClr val="545454"/>
                </a:solidFill>
              </a:rPr>
              <a:t>Corridor Analysis</a:t>
            </a:r>
            <a:r>
              <a:rPr lang="en-US" sz="1500" b="1" dirty="0">
                <a:solidFill>
                  <a:srgbClr val="545454"/>
                </a:solidFill>
              </a:rPr>
              <a:t>, Development/Evaluation of Concepts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b="0" dirty="0" smtClean="0"/>
              <a:t>Bus Network Redesign Process</a:t>
            </a:r>
            <a:endParaRPr lang="en-US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1665961" y="5014519"/>
            <a:ext cx="290603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Question for FMCB: RFI or RFP?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70254" y="6175239"/>
            <a:ext cx="305934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Question for FMCB: Incremental approach or comprehensive changes?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509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1: Development of Network Level Goals and Metrics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0201"/>
            <a:ext cx="4064696" cy="418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1200"/>
              </a:spcBef>
            </a:pPr>
            <a:r>
              <a:rPr lang="en-US" dirty="0" smtClean="0"/>
              <a:t>Convene </a:t>
            </a:r>
            <a:r>
              <a:rPr lang="en-US" dirty="0"/>
              <a:t>internal and external working groups </a:t>
            </a:r>
            <a:r>
              <a:rPr lang="en-US" dirty="0" smtClean="0"/>
              <a:t>focused on process design and the development of network level metrics</a:t>
            </a:r>
          </a:p>
          <a:p>
            <a:pPr defTabSz="914400">
              <a:spcBef>
                <a:spcPts val="1200"/>
              </a:spcBef>
            </a:pPr>
            <a:r>
              <a:rPr lang="en-US" dirty="0" smtClean="0"/>
              <a:t>Network level metrics will be used to explore tradeoffs, and evaluate both the </a:t>
            </a:r>
            <a:r>
              <a:rPr lang="en-US" dirty="0"/>
              <a:t>current system </a:t>
            </a:r>
            <a:r>
              <a:rPr lang="en-US" dirty="0" smtClean="0"/>
              <a:t>and alternative </a:t>
            </a:r>
            <a:r>
              <a:rPr lang="en-US" dirty="0"/>
              <a:t>bus network </a:t>
            </a:r>
            <a:r>
              <a:rPr lang="en-US" dirty="0" smtClean="0"/>
              <a:t>designs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292934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4447009" y="1549183"/>
            <a:ext cx="4316923" cy="39962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C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8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69B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/>
            <a:r>
              <a:rPr lang="en-US" sz="2000" b="1" dirty="0" smtClean="0">
                <a:latin typeface="+mj-lt"/>
              </a:rPr>
              <a:t>Questions for FMCB:</a:t>
            </a:r>
            <a:endParaRPr lang="en-US" sz="2000" b="1" dirty="0" smtClean="0"/>
          </a:p>
          <a:p>
            <a:pPr marL="160337" indent="-342900" defTabSz="9144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smtClean="0"/>
              <a:t>Should the Network Redesign consider changes to the geographic scope of the MBTA bus network?</a:t>
            </a:r>
          </a:p>
          <a:p>
            <a:pPr marL="160337" indent="-342900" defTabSz="9144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smtClean="0"/>
              <a:t>What should the Network Redesign assume for bus operating budget, fleet size, and management oversight?</a:t>
            </a:r>
          </a:p>
          <a:p>
            <a:pPr marL="160337" indent="-342900" defTabSz="9144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smtClean="0"/>
              <a:t>How should the process take into account the uncertainty of municipal partnerships for on street transit accommodation?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397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1_Theme1">
  <a:themeElements>
    <a:clrScheme name="Custom 1">
      <a:dk1>
        <a:srgbClr val="292934"/>
      </a:dk1>
      <a:lt1>
        <a:srgbClr val="FFFFFF"/>
      </a:lt1>
      <a:dk2>
        <a:srgbClr val="000000"/>
      </a:dk2>
      <a:lt2>
        <a:srgbClr val="FFFFFF"/>
      </a:lt2>
      <a:accent1>
        <a:srgbClr val="1B69B1"/>
      </a:accent1>
      <a:accent2>
        <a:srgbClr val="FFD852"/>
      </a:accent2>
      <a:accent3>
        <a:srgbClr val="27304D"/>
      </a:accent3>
      <a:accent4>
        <a:srgbClr val="4C5A6A"/>
      </a:accent4>
      <a:accent5>
        <a:srgbClr val="8256A5"/>
      </a:accent5>
      <a:accent6>
        <a:srgbClr val="E46C0A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25361</TotalTime>
  <Words>543</Words>
  <Application>Microsoft Office PowerPoint</Application>
  <PresentationFormat>On-screen Show (4:3)</PresentationFormat>
  <Paragraphs>54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1_Theme1</vt:lpstr>
      <vt:lpstr>Bus Network Redesign Update </vt:lpstr>
      <vt:lpstr>MBTA Bus Network Redesign  Problem Statement</vt:lpstr>
      <vt:lpstr>MBTA Bus Network is Different: 51 Cities and Towns</vt:lpstr>
      <vt:lpstr>MBTA Bus Network is Different: Planning, Infrastructure, Productivity</vt:lpstr>
      <vt:lpstr>MBTA Bus Network Redesign Focus</vt:lpstr>
      <vt:lpstr>Bus Network Redesign Process</vt:lpstr>
      <vt:lpstr>Phase 1: Development of Network Level Goals and Metrics</vt:lpstr>
    </vt:vector>
  </TitlesOfParts>
  <Company>MassDOT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Sperling, Elliot (DOT)</dc:creator>
  <cp:lastModifiedBy>DAS</cp:lastModifiedBy>
  <cp:revision>631</cp:revision>
  <cp:lastPrinted>2018-09-21T15:25:17Z</cp:lastPrinted>
  <dcterms:created xsi:type="dcterms:W3CDTF">2017-08-31T15:28:18Z</dcterms:created>
  <dcterms:modified xsi:type="dcterms:W3CDTF">2018-09-24T18:03:57Z</dcterms:modified>
</cp:coreProperties>
</file>