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9" r:id="rId2"/>
  </p:sldMasterIdLst>
  <p:notesMasterIdLst>
    <p:notesMasterId r:id="rId11"/>
  </p:notesMasterIdLst>
  <p:handoutMasterIdLst>
    <p:handoutMasterId r:id="rId12"/>
  </p:handoutMasterIdLst>
  <p:sldIdLst>
    <p:sldId id="622" r:id="rId3"/>
    <p:sldId id="577" r:id="rId4"/>
    <p:sldId id="633" r:id="rId5"/>
    <p:sldId id="634" r:id="rId6"/>
    <p:sldId id="635" r:id="rId7"/>
    <p:sldId id="637" r:id="rId8"/>
    <p:sldId id="626" r:id="rId9"/>
    <p:sldId id="632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17" userDrawn="1">
          <p15:clr>
            <a:srgbClr val="A4A3A4"/>
          </p15:clr>
        </p15:guide>
        <p15:guide id="2" pos="2265" userDrawn="1">
          <p15:clr>
            <a:srgbClr val="A4A3A4"/>
          </p15:clr>
        </p15:guide>
        <p15:guide id="3" orient="horz" pos="2913" userDrawn="1">
          <p15:clr>
            <a:srgbClr val="A4A3A4"/>
          </p15:clr>
        </p15:guide>
        <p15:guide id="4" pos="2212" userDrawn="1">
          <p15:clr>
            <a:srgbClr val="A4A3A4"/>
          </p15:clr>
        </p15:guide>
        <p15:guide id="5" pos="2315" userDrawn="1">
          <p15:clr>
            <a:srgbClr val="A4A3A4"/>
          </p15:clr>
        </p15:guide>
        <p15:guide id="6" pos="2261" userDrawn="1">
          <p15:clr>
            <a:srgbClr val="A4A3A4"/>
          </p15:clr>
        </p15:guide>
        <p15:guide id="7" orient="horz" pos="2909" userDrawn="1">
          <p15:clr>
            <a:srgbClr val="A4A3A4"/>
          </p15:clr>
        </p15:guide>
        <p15:guide id="8" pos="2160" userDrawn="1">
          <p15:clr>
            <a:srgbClr val="A4A3A4"/>
          </p15:clr>
        </p15:guide>
        <p15:guide id="9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1F1"/>
    <a:srgbClr val="9DC2DF"/>
    <a:srgbClr val="ABD9DF"/>
    <a:srgbClr val="E6C1C1"/>
    <a:srgbClr val="B0DEE3"/>
    <a:srgbClr val="99C0DB"/>
    <a:srgbClr val="F5F6F6"/>
    <a:srgbClr val="EFF6FF"/>
    <a:srgbClr val="DEECFF"/>
    <a:srgbClr val="002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82093" autoAdjust="0"/>
  </p:normalViewPr>
  <p:slideViewPr>
    <p:cSldViewPr>
      <p:cViewPr varScale="1">
        <p:scale>
          <a:sx n="96" d="100"/>
          <a:sy n="96" d="100"/>
        </p:scale>
        <p:origin x="-21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-4716"/>
    </p:cViewPr>
  </p:sorterViewPr>
  <p:notesViewPr>
    <p:cSldViewPr>
      <p:cViewPr varScale="1">
        <p:scale>
          <a:sx n="54" d="100"/>
          <a:sy n="54" d="100"/>
        </p:scale>
        <p:origin x="-2886" y="-96"/>
      </p:cViewPr>
      <p:guideLst>
        <p:guide orient="horz" pos="2917"/>
        <p:guide orient="horz" pos="2913"/>
        <p:guide orient="horz" pos="2909"/>
        <p:guide pos="2265"/>
        <p:guide pos="2212"/>
        <p:guide pos="2315"/>
        <p:guide pos="2261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7735" cy="461489"/>
          </a:xfrm>
          <a:prstGeom prst="rect">
            <a:avLst/>
          </a:prstGeom>
        </p:spPr>
        <p:txBody>
          <a:bodyPr vert="horz" lIns="90590" tIns="45296" rIns="90590" bIns="4529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5" y="4"/>
            <a:ext cx="3037735" cy="461489"/>
          </a:xfrm>
          <a:prstGeom prst="rect">
            <a:avLst/>
          </a:prstGeom>
        </p:spPr>
        <p:txBody>
          <a:bodyPr vert="horz" lIns="90590" tIns="45296" rIns="90590" bIns="45296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73020"/>
            <a:ext cx="3037735" cy="461489"/>
          </a:xfrm>
          <a:prstGeom prst="rect">
            <a:avLst/>
          </a:prstGeom>
        </p:spPr>
        <p:txBody>
          <a:bodyPr vert="horz" lIns="90590" tIns="45296" rIns="90590" bIns="4529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5" y="8773020"/>
            <a:ext cx="3037735" cy="461489"/>
          </a:xfrm>
          <a:prstGeom prst="rect">
            <a:avLst/>
          </a:prstGeom>
        </p:spPr>
        <p:txBody>
          <a:bodyPr vert="horz" lIns="90590" tIns="45296" rIns="90590" bIns="45296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3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4201" tIns="47099" rIns="94201" bIns="470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8" y="0"/>
            <a:ext cx="3037840" cy="461804"/>
          </a:xfrm>
          <a:prstGeom prst="rect">
            <a:avLst/>
          </a:prstGeom>
        </p:spPr>
        <p:txBody>
          <a:bodyPr vert="horz" lIns="94201" tIns="47099" rIns="94201" bIns="47099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5325"/>
            <a:ext cx="4613275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1" tIns="47099" rIns="94201" bIns="4709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45"/>
            <a:ext cx="5608320" cy="4156234"/>
          </a:xfrm>
          <a:prstGeom prst="rect">
            <a:avLst/>
          </a:prstGeom>
        </p:spPr>
        <p:txBody>
          <a:bodyPr vert="horz" lIns="94201" tIns="47099" rIns="94201" bIns="470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6"/>
            <a:ext cx="3037840" cy="461804"/>
          </a:xfrm>
          <a:prstGeom prst="rect">
            <a:avLst/>
          </a:prstGeom>
        </p:spPr>
        <p:txBody>
          <a:bodyPr vert="horz" lIns="94201" tIns="47099" rIns="94201" bIns="470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8" y="8772676"/>
            <a:ext cx="3037840" cy="461804"/>
          </a:xfrm>
          <a:prstGeom prst="rect">
            <a:avLst/>
          </a:prstGeom>
        </p:spPr>
        <p:txBody>
          <a:bodyPr vert="horz" lIns="94201" tIns="47099" rIns="94201" bIns="47099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03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5967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28531-5F9F-4FD0-A22B-685884C16D2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47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563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445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 userDrawn="1"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592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6451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79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7504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487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2922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3332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006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5350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747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Green Line Service Improvements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165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860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7058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3076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470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07437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6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3" name="Rectangle 10"/>
          <p:cNvSpPr/>
          <p:nvPr userDrawn="1"/>
        </p:nvSpPr>
        <p:spPr>
          <a:xfrm>
            <a:off x="327026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75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Green Line Service Improvements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-183748" y="6642100"/>
            <a:ext cx="19597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00" dirty="0"/>
              <a:t>Draft for Discussion &amp; Policy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424161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65500" y="1863133"/>
            <a:ext cx="4045200" cy="175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Montserrat"/>
              <a:buNone/>
              <a:defRPr sz="36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265500" y="364716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65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64327590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524000"/>
            <a:ext cx="8348472" cy="46134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1800" b="0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4" y="895436"/>
            <a:ext cx="7751547" cy="53302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algn="l" defTabSz="685800" rtl="0" eaLnBrk="1" latinLnBrk="0" hangingPunct="1">
              <a:lnSpc>
                <a:spcPct val="100000"/>
              </a:lnSpc>
              <a:defRPr lang="en-US" sz="2100" b="1" kern="120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2" descr="File:MBTA.svg">
            <a:extLst>
              <a:ext uri="{FF2B5EF4-FFF2-40B4-BE49-F238E27FC236}">
                <a16:creationId xmlns:a16="http://schemas.microsoft.com/office/drawing/2014/main" xmlns="" id="{37C05F33-2222-4682-B9EC-83BED69531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06AB51C-CA0B-402B-AF53-FA4B68E46A71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484271" y="6488703"/>
            <a:ext cx="2057400" cy="365125"/>
          </a:xfrm>
        </p:spPr>
        <p:txBody>
          <a:bodyPr/>
          <a:lstStyle/>
          <a:p>
            <a:fld id="{6E92A48C-1D22-4B24-B950-DA823C48E865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F9D3E1-C00A-4822-B0D7-19F00671921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6939213" y="6492875"/>
            <a:ext cx="2057400" cy="365125"/>
          </a:xfrm>
        </p:spPr>
        <p:txBody>
          <a:bodyPr/>
          <a:lstStyle/>
          <a:p>
            <a:fld id="{B0FDFC75-C58D-4015-A115-EDE6A58EF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033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6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3" name="Rectangle 10"/>
          <p:cNvSpPr/>
          <p:nvPr userDrawn="1"/>
        </p:nvSpPr>
        <p:spPr>
          <a:xfrm>
            <a:off x="327026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536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Green Line Service Improvements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-183748" y="6642100"/>
            <a:ext cx="19597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00" dirty="0"/>
              <a:t>Draft for Discussion &amp; Policy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2476417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2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2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9705875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192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1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233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3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>
                <a:solidFill>
                  <a:srgbClr val="000000"/>
                </a:solidFill>
              </a:rPr>
              <a:pPr/>
              <a:t>9/24/2018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777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31194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2513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18765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824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0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26645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96522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20413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0537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905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73956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85054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97508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06662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38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2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090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88590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80316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44834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3621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98304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5725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72981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87A6FB5-55FC-41BB-96AD-B9854D824E40}" type="datetimeFigureOut">
              <a:rPr lang="en-US" smtClean="0">
                <a:solidFill>
                  <a:srgbClr val="000000"/>
                </a:solidFill>
              </a:rPr>
              <a:pPr/>
              <a:t>9/24/2018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90C4686-4FF0-4B14-AA0A-2AC8D6F72CE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37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1828800" cy="32918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386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57200" y="1371600"/>
            <a:ext cx="8229600" cy="4038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4102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6172200"/>
            <a:ext cx="8229600" cy="30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Please put your source here</a:t>
            </a:r>
          </a:p>
        </p:txBody>
      </p:sp>
    </p:spTree>
    <p:extLst>
      <p:ext uri="{BB962C8B-B14F-4D97-AF65-F5344CB8AC3E}">
        <p14:creationId xmlns:p14="http://schemas.microsoft.com/office/powerpoint/2010/main" val="6003169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; optional bullets">
  <p:cSld name="Table; optional bulle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388625" y="554200"/>
            <a:ext cx="83334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2425" y="724717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620097" y="1539267"/>
            <a:ext cx="30714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424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90426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white)">
  <p:cSld name="Blank (white)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3559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  <p:extLst>
      <p:ext uri="{BB962C8B-B14F-4D97-AF65-F5344CB8AC3E}">
        <p14:creationId xmlns:p14="http://schemas.microsoft.com/office/powerpoint/2010/main" val="761456546"/>
      </p:ext>
    </p:extLst>
  </p:cSld>
  <p:clrMapOvr>
    <a:masterClrMapping/>
  </p:clrMapOvr>
  <p:hf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rd: text fill left, anything right" userDrawn="1">
  <p:cSld name="Third: text fill left, anything righ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009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 type="blank">
  <p:cSld name="Blank (dark)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10975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nda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6C5E-EB96-49E9-952F-FF78FFA9C84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64CB-43F5-49F7-AA62-A48E0172D1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6172200"/>
            <a:ext cx="8229600" cy="304800"/>
          </a:xfrm>
        </p:spPr>
        <p:txBody>
          <a:bodyPr>
            <a:normAutofit/>
          </a:bodyPr>
          <a:lstStyle>
            <a:lvl1pPr>
              <a:buNone/>
              <a:defRPr sz="1200"/>
            </a:lvl1pPr>
          </a:lstStyle>
          <a:p>
            <a:r>
              <a:rPr lang="en-US" sz="1200" dirty="0">
                <a:solidFill>
                  <a:schemeClr val="tx1"/>
                </a:solidFill>
              </a:rPr>
              <a:t>Please put your source here</a:t>
            </a:r>
          </a:p>
        </p:txBody>
      </p:sp>
    </p:spTree>
    <p:extLst>
      <p:ext uri="{BB962C8B-B14F-4D97-AF65-F5344CB8AC3E}">
        <p14:creationId xmlns:p14="http://schemas.microsoft.com/office/powerpoint/2010/main" val="84073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854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7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5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slideLayout" Target="../slideLayouts/slideLayout56.xml"/><Relationship Id="rId3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51.xml"/><Relationship Id="rId34" Type="http://schemas.openxmlformats.org/officeDocument/2006/relationships/slideLayout" Target="../slideLayouts/slideLayout64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slideLayout" Target="../slideLayouts/slideLayout55.xml"/><Relationship Id="rId33" Type="http://schemas.openxmlformats.org/officeDocument/2006/relationships/slideLayout" Target="../slideLayouts/slideLayout63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slideLayout" Target="../slideLayouts/slideLayout59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54.xml"/><Relationship Id="rId32" Type="http://schemas.openxmlformats.org/officeDocument/2006/relationships/slideLayout" Target="../slideLayouts/slideLayout62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slideLayout" Target="../slideLayouts/slideLayout53.xml"/><Relationship Id="rId28" Type="http://schemas.openxmlformats.org/officeDocument/2006/relationships/slideLayout" Target="../slideLayouts/slideLayout58.xml"/><Relationship Id="rId36" Type="http://schemas.openxmlformats.org/officeDocument/2006/relationships/image" Target="../media/image6.png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31" Type="http://schemas.openxmlformats.org/officeDocument/2006/relationships/slideLayout" Target="../slideLayouts/slideLayout61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52.xml"/><Relationship Id="rId27" Type="http://schemas.openxmlformats.org/officeDocument/2006/relationships/slideLayout" Target="../slideLayouts/slideLayout57.xml"/><Relationship Id="rId30" Type="http://schemas.openxmlformats.org/officeDocument/2006/relationships/slideLayout" Target="../slideLayouts/slideLayout60.xml"/><Relationship Id="rId3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73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4" r:id="rId24"/>
    <p:sldLayoutId id="2147483695" r:id="rId25"/>
    <p:sldLayoutId id="2147483755" r:id="rId26"/>
    <p:sldLayoutId id="2147483756" r:id="rId27"/>
    <p:sldLayoutId id="2147483757" r:id="rId28"/>
    <p:sldLayoutId id="2147483760" r:id="rId29"/>
    <p:sldLayoutId id="2147483762" r:id="rId30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447676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80981-3DA6-46C2-826D-0D8005ADC286}" type="slidenum">
              <a:rPr kumimoji="0" lang="en-US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1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endParaRPr kumimoji="0" lang="en-US" sz="9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 userDrawn="1"/>
        </p:nvPicPr>
        <p:blipFill>
          <a:blip r:embed="rId3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7576" y="222250"/>
            <a:ext cx="5521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98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  <p:sldLayoutId id="2147483729" r:id="rId30"/>
    <p:sldLayoutId id="2147483737" r:id="rId31"/>
    <p:sldLayoutId id="2147483738" r:id="rId32"/>
    <p:sldLayoutId id="2147483739" r:id="rId33"/>
    <p:sldLayoutId id="2147483740" r:id="rId34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171450" indent="-17145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18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3219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68580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94654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2001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15430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18859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2288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5717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853" y="4181856"/>
            <a:ext cx="7751547" cy="466344"/>
          </a:xfrm>
        </p:spPr>
        <p:txBody>
          <a:bodyPr/>
          <a:lstStyle/>
          <a:p>
            <a:r>
              <a:rPr lang="en-US" sz="2400" b="0" dirty="0" smtClean="0">
                <a:solidFill>
                  <a:srgbClr val="002060"/>
                </a:solidFill>
              </a:rPr>
              <a:t>Bus Improvement – Update </a:t>
            </a:r>
            <a:endParaRPr lang="en-US" sz="2400" b="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63853" y="4648200"/>
            <a:ext cx="3352800" cy="762000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2060"/>
                </a:solidFill>
              </a:rPr>
              <a:t>September 24, 2018</a:t>
            </a:r>
          </a:p>
          <a:p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463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endParaRPr lang="en-US" sz="24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846549"/>
            <a:ext cx="8686800" cy="4862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rPr>
              <a:t>Overview </a:t>
            </a:r>
            <a:endParaRPr sz="2200" dirty="0">
              <a:solidFill>
                <a:srgbClr val="00269E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57199" y="1447800"/>
            <a:ext cx="8273625" cy="34477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1200"/>
              </a:spcAft>
              <a:buSzPct val="75000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Update on FMLA and Dropped Trips Task Force</a:t>
            </a:r>
          </a:p>
          <a:p>
            <a:pPr marL="742950" lvl="1" indent="-285750">
              <a:spcAft>
                <a:spcPts val="1200"/>
              </a:spcAft>
              <a:buSzPct val="75000"/>
            </a:pPr>
            <a:r>
              <a:rPr lang="en-US" sz="1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Steps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Update on HASTUS Implementation, a tool to manage Dropped Trips</a:t>
            </a:r>
          </a:p>
          <a:p>
            <a:pPr marL="742950" lvl="1" indent="-285750">
              <a:spcAft>
                <a:spcPts val="1200"/>
              </a:spcAft>
              <a:buSzPct val="75000"/>
            </a:pPr>
            <a:r>
              <a:rPr lang="en-US" sz="1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Steps</a:t>
            </a:r>
          </a:p>
          <a:p>
            <a:pPr marL="285750" indent="-285750">
              <a:spcAft>
                <a:spcPts val="1200"/>
              </a:spcAft>
              <a:buSzPct val="75000"/>
            </a:pPr>
            <a:endParaRPr lang="en-US" sz="13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SzPct val="75000"/>
            </a:pPr>
            <a:endParaRPr lang="en-US" sz="17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8730825" y="5618900"/>
            <a:ext cx="325200" cy="2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52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1816" y="1447800"/>
            <a:ext cx="8221184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FMLA and Dropped Trip Task Force has met weekly since June 2018. 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</a:t>
            </a:r>
            <a:r>
              <a:rPr lang="en-US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is to provide more reliable and frequent bus service for our riders by reducing dropped trips across the network.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force aligns priorities across departments such as operations, HR, Legal, OPMI, Labor Relations and others.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efforts relate to: 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with HR, clinics and the training school to ensure operators are moving through certification and training as quickly as possible to cover all trips (or reduce dropped trips).</a:t>
            </a:r>
          </a:p>
          <a:p>
            <a:pPr lvl="1"/>
            <a:r>
              <a:rPr lang="en-US" sz="18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the class size from 30 to 50 operators; class duration remains at eight weeks.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Supervisors and superintendents are working with the desk officials to decrease dropped trips.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Worked with Local 589 to allow Part Time operators to work when Full Time operators are not available.</a:t>
            </a:r>
          </a:p>
          <a:p>
            <a:pPr lvl="2"/>
            <a:endPara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6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81000" y="914400"/>
            <a:ext cx="7751547" cy="3497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200" dirty="0" smtClean="0">
                <a:solidFill>
                  <a:srgbClr val="00269E"/>
                </a:solidFill>
                <a:latin typeface="Arial" pitchFamily="34" charset="0"/>
                <a:cs typeface="Arial" pitchFamily="34" charset="0"/>
                <a:sym typeface="Montserrat"/>
              </a:rPr>
              <a:t>The </a:t>
            </a:r>
            <a:r>
              <a:rPr lang="en-US" sz="2200" dirty="0">
                <a:solidFill>
                  <a:srgbClr val="00269E"/>
                </a:solidFill>
                <a:latin typeface="Arial" pitchFamily="34" charset="0"/>
                <a:cs typeface="Arial" pitchFamily="34" charset="0"/>
                <a:sym typeface="Montserrat"/>
              </a:rPr>
              <a:t>FMLA and Dropped Trip Task Force</a:t>
            </a:r>
          </a:p>
        </p:txBody>
      </p:sp>
    </p:spTree>
    <p:extLst>
      <p:ext uri="{BB962C8B-B14F-4D97-AF65-F5344CB8AC3E}">
        <p14:creationId xmlns:p14="http://schemas.microsoft.com/office/powerpoint/2010/main" val="31476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846549"/>
            <a:ext cx="8686800" cy="4862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rPr>
              <a:t>Results of Dropped Trip Efforts, to date</a:t>
            </a:r>
            <a:endParaRPr sz="2200" dirty="0">
              <a:solidFill>
                <a:srgbClr val="00269E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8730825" y="5618900"/>
            <a:ext cx="325200" cy="2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457200" y="1524000"/>
            <a:ext cx="8273625" cy="4724400"/>
          </a:xfrm>
          <a:prstGeom prst="rect">
            <a:avLst/>
          </a:prstGeom>
        </p:spPr>
        <p:txBody>
          <a:bodyPr lIns="82048" tIns="41025" rIns="82048" bIns="41025">
            <a:noAutofit/>
          </a:bodyPr>
          <a:lstStyle/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September 11, 2018, for the first time in over ten years, on a regular weekday schedule, the Charlestown Bus Garage had</a:t>
            </a:r>
          </a:p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</a:pPr>
            <a:r>
              <a:rPr lang="en-US" u="sng" dirty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u="sng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 dropped trips and spent zero on overtime</a:t>
            </a:r>
          </a:p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first week of September in 2017 the Route 111 had 18.8% dropped trips.</a:t>
            </a:r>
            <a:b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first week of September in 2018 the Route 111 had 1.8% dropped trips.</a:t>
            </a:r>
          </a:p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</a:pPr>
            <a:r>
              <a:rPr lang="en-US" u="sng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reduction of 90% in dropped trips, year over year</a:t>
            </a:r>
          </a:p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</a:pPr>
            <a:endParaRPr lang="en-US" sz="2000" b="1" u="sng" dirty="0">
              <a:solidFill>
                <a:schemeClr val="accent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382000" cy="1371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9895" y="3081589"/>
            <a:ext cx="8382000" cy="194761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9895" y="5291389"/>
            <a:ext cx="8382000" cy="144696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1387" y="5339255"/>
            <a:ext cx="8327813" cy="985345"/>
          </a:xfrm>
          <a:prstGeom prst="rect">
            <a:avLst/>
          </a:prstGeom>
        </p:spPr>
        <p:txBody>
          <a:bodyPr lIns="82048" tIns="41025" rIns="82048" bIns="41025">
            <a:noAutofit/>
          </a:bodyPr>
          <a:lstStyle/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last two weeks have seen the fewest number of dropped trips since the FMLA and Dropped Trips Task Force was initiated in May 2018.</a:t>
            </a:r>
          </a:p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</a:pPr>
            <a:r>
              <a:rPr lang="en-US" u="sng" dirty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early June, dropped trips have been reduced by 46%</a:t>
            </a:r>
          </a:p>
          <a:p>
            <a:pPr algn="ctr" fontAlgn="base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</a:pPr>
            <a:endParaRPr lang="en-US" u="sng" dirty="0">
              <a:solidFill>
                <a:schemeClr val="accent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4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846549"/>
            <a:ext cx="8686800" cy="4862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rPr>
              <a:t>Next Steps</a:t>
            </a:r>
            <a:endParaRPr sz="2200" dirty="0">
              <a:solidFill>
                <a:srgbClr val="00269E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57199" y="1447800"/>
            <a:ext cx="8273625" cy="34477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Operations will continue to focus to keep dropped trips and overtime at zero on a consistent basis at Charlestown Bus Garage.</a:t>
            </a:r>
          </a:p>
          <a:p>
            <a:pPr marL="342900"/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 the next eight weeks, an additional 50 operators are expected to graduate from the training school and enter revenue bus service. </a:t>
            </a:r>
          </a:p>
          <a:p>
            <a:pPr marL="342900"/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On November 12, 2018, an additional 50 operator will enter the training school, with an expected graduation in early January 2019. </a:t>
            </a:r>
          </a:p>
          <a:p>
            <a:pPr marL="342900"/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Bus Operations will continue to work with Superintendents and Supervisors to reduce dropped trips across the bus network. </a:t>
            </a:r>
          </a:p>
          <a:p>
            <a:pPr marL="342900"/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SzPct val="75000"/>
            </a:pPr>
            <a:endParaRPr lang="en-US" sz="13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SzPct val="75000"/>
            </a:pPr>
            <a:endParaRPr lang="en-US" sz="17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8730825" y="5618900"/>
            <a:ext cx="325200" cy="2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112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C0E1BC30-A6FD-4E72-8FF1-05F4B3A9B2BF}"/>
              </a:ext>
            </a:extLst>
          </p:cNvPr>
          <p:cNvGrpSpPr/>
          <p:nvPr/>
        </p:nvGrpSpPr>
        <p:grpSpPr>
          <a:xfrm>
            <a:off x="5257800" y="-228600"/>
            <a:ext cx="4160267" cy="7208718"/>
            <a:chOff x="1901784" y="-632874"/>
            <a:chExt cx="2980287" cy="516410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170C2203-AC75-442D-A72A-A13B630590C2}"/>
                </a:ext>
              </a:extLst>
            </p:cNvPr>
            <p:cNvGrpSpPr/>
            <p:nvPr/>
          </p:nvGrpSpPr>
          <p:grpSpPr>
            <a:xfrm>
              <a:off x="1978285" y="-632874"/>
              <a:ext cx="2903786" cy="5164102"/>
              <a:chOff x="1978285" y="-632874"/>
              <a:chExt cx="2903786" cy="5164102"/>
            </a:xfrm>
          </p:grpSpPr>
          <p:sp>
            <p:nvSpPr>
              <p:cNvPr id="16" name="Block Arc 15">
                <a:extLst>
                  <a:ext uri="{FF2B5EF4-FFF2-40B4-BE49-F238E27FC236}">
                    <a16:creationId xmlns:a16="http://schemas.microsoft.com/office/drawing/2014/main" xmlns="" id="{9BA82DC2-BE88-4483-9B00-4545EB908BD1}"/>
                  </a:ext>
                </a:extLst>
              </p:cNvPr>
              <p:cNvSpPr/>
              <p:nvPr/>
            </p:nvSpPr>
            <p:spPr>
              <a:xfrm>
                <a:off x="2153348" y="1822315"/>
                <a:ext cx="2213981" cy="2175592"/>
              </a:xfrm>
              <a:prstGeom prst="blockArc">
                <a:avLst>
                  <a:gd name="adj1" fmla="val 10685782"/>
                  <a:gd name="adj2" fmla="val 10675626"/>
                  <a:gd name="adj3" fmla="val 9502"/>
                </a:avLst>
              </a:prstGeom>
              <a:solidFill>
                <a:srgbClr val="ED7D31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9286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8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ato" panose="020F05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xmlns="" id="{E1B0528F-6B25-48DF-9D9D-3193BB2FAAE6}"/>
                  </a:ext>
                </a:extLst>
              </p:cNvPr>
              <p:cNvSpPr/>
              <p:nvPr/>
            </p:nvSpPr>
            <p:spPr>
              <a:xfrm rot="9145777">
                <a:off x="2684938" y="2344688"/>
                <a:ext cx="1150800" cy="1130846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9286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8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A2552408-2F30-4178-A4EC-216457D831B2}"/>
                  </a:ext>
                </a:extLst>
              </p:cNvPr>
              <p:cNvSpPr/>
              <p:nvPr/>
            </p:nvSpPr>
            <p:spPr>
              <a:xfrm rot="19871317">
                <a:off x="2522469" y="3192401"/>
                <a:ext cx="247714" cy="50537"/>
              </a:xfrm>
              <a:prstGeom prst="rect">
                <a:avLst/>
              </a:prstGeom>
              <a:solidFill>
                <a:sysClr val="windowText" lastClr="000000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19286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8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45C8D2A-B6ED-41B6-A159-22EF7B8E55F5}"/>
                  </a:ext>
                </a:extLst>
              </p:cNvPr>
              <p:cNvSpPr/>
              <p:nvPr/>
            </p:nvSpPr>
            <p:spPr>
              <a:xfrm rot="1772592">
                <a:off x="2539362" y="2648683"/>
                <a:ext cx="194109" cy="50537"/>
              </a:xfrm>
              <a:prstGeom prst="rect">
                <a:avLst/>
              </a:prstGeom>
              <a:solidFill>
                <a:sysClr val="windowText" lastClr="000000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19286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8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7FA9FE19-1463-41A0-8334-679EBF33F68D}"/>
                  </a:ext>
                </a:extLst>
              </p:cNvPr>
              <p:cNvSpPr/>
              <p:nvPr/>
            </p:nvSpPr>
            <p:spPr>
              <a:xfrm rot="19871317">
                <a:off x="3772361" y="2603306"/>
                <a:ext cx="241207" cy="48464"/>
              </a:xfrm>
              <a:prstGeom prst="rect">
                <a:avLst/>
              </a:prstGeom>
              <a:solidFill>
                <a:sysClr val="windowText" lastClr="000000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19286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8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26180718-5075-4349-86F8-D601835675D3}"/>
                  </a:ext>
                </a:extLst>
              </p:cNvPr>
              <p:cNvSpPr/>
              <p:nvPr/>
            </p:nvSpPr>
            <p:spPr>
              <a:xfrm rot="16200000">
                <a:off x="3200944" y="2239800"/>
                <a:ext cx="168106" cy="49319"/>
              </a:xfrm>
              <a:prstGeom prst="rect">
                <a:avLst/>
              </a:prstGeom>
              <a:solidFill>
                <a:sysClr val="windowText" lastClr="000000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19286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8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5D4AD5E4-F2D4-46E2-BC3B-0CCAA8D0E210}"/>
                  </a:ext>
                </a:extLst>
              </p:cNvPr>
              <p:cNvSpPr/>
              <p:nvPr/>
            </p:nvSpPr>
            <p:spPr>
              <a:xfrm rot="16200000">
                <a:off x="3170610" y="3560848"/>
                <a:ext cx="228774" cy="49319"/>
              </a:xfrm>
              <a:prstGeom prst="rect">
                <a:avLst/>
              </a:prstGeom>
              <a:solidFill>
                <a:sysClr val="windowText" lastClr="000000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19286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8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E2D23B1A-E2C1-4C78-94D9-E71629D4B4A7}"/>
                  </a:ext>
                </a:extLst>
              </p:cNvPr>
              <p:cNvSpPr/>
              <p:nvPr/>
            </p:nvSpPr>
            <p:spPr>
              <a:xfrm rot="1772592">
                <a:off x="3742133" y="3235643"/>
                <a:ext cx="238759" cy="50537"/>
              </a:xfrm>
              <a:prstGeom prst="rect">
                <a:avLst/>
              </a:prstGeom>
              <a:solidFill>
                <a:sysClr val="windowText" lastClr="000000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19286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8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7CF088BA-91C4-47C3-A179-43E26C8354FB}"/>
                  </a:ext>
                </a:extLst>
              </p:cNvPr>
              <p:cNvSpPr txBox="1"/>
              <p:nvPr/>
            </p:nvSpPr>
            <p:spPr>
              <a:xfrm>
                <a:off x="3885703" y="2057331"/>
                <a:ext cx="62723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5B9BD5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Accuracy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xmlns="" id="{CC46B96C-DD65-41CE-9EAD-33EFC8E28121}"/>
                  </a:ext>
                </a:extLst>
              </p:cNvPr>
              <p:cNvGrpSpPr/>
              <p:nvPr/>
            </p:nvGrpSpPr>
            <p:grpSpPr>
              <a:xfrm>
                <a:off x="2923373" y="2548972"/>
                <a:ext cx="679401" cy="752849"/>
                <a:chOff x="6589713" y="5254625"/>
                <a:chExt cx="469900" cy="520700"/>
              </a:xfrm>
            </p:grpSpPr>
            <p:sp>
              <p:nvSpPr>
                <p:cNvPr id="63" name="AutoShape 142">
                  <a:extLst>
                    <a:ext uri="{FF2B5EF4-FFF2-40B4-BE49-F238E27FC236}">
                      <a16:creationId xmlns:a16="http://schemas.microsoft.com/office/drawing/2014/main" xmlns="" id="{0199A8AE-FFF3-4F22-A443-193A6AE8EAE0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6589713" y="5254625"/>
                  <a:ext cx="469900" cy="520700"/>
                </a:xfrm>
                <a:prstGeom prst="rect">
                  <a:avLst/>
                </a:prstGeom>
                <a:noFill/>
                <a:ln w="19050">
                  <a:noFill/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Freeform 144">
                  <a:extLst>
                    <a:ext uri="{FF2B5EF4-FFF2-40B4-BE49-F238E27FC236}">
                      <a16:creationId xmlns:a16="http://schemas.microsoft.com/office/drawing/2014/main" xmlns="" id="{C6ECE17A-05F0-44CB-9D20-9FE615D521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24651" y="5297488"/>
                  <a:ext cx="200025" cy="38100"/>
                </a:xfrm>
                <a:custGeom>
                  <a:avLst/>
                  <a:gdLst>
                    <a:gd name="T0" fmla="*/ 25 w 381"/>
                    <a:gd name="T1" fmla="*/ 72 h 72"/>
                    <a:gd name="T2" fmla="*/ 356 w 381"/>
                    <a:gd name="T3" fmla="*/ 72 h 72"/>
                    <a:gd name="T4" fmla="*/ 381 w 381"/>
                    <a:gd name="T5" fmla="*/ 50 h 72"/>
                    <a:gd name="T6" fmla="*/ 381 w 381"/>
                    <a:gd name="T7" fmla="*/ 23 h 72"/>
                    <a:gd name="T8" fmla="*/ 356 w 381"/>
                    <a:gd name="T9" fmla="*/ 0 h 72"/>
                    <a:gd name="T10" fmla="*/ 25 w 381"/>
                    <a:gd name="T11" fmla="*/ 0 h 72"/>
                    <a:gd name="T12" fmla="*/ 0 w 381"/>
                    <a:gd name="T13" fmla="*/ 23 h 72"/>
                    <a:gd name="T14" fmla="*/ 0 w 381"/>
                    <a:gd name="T15" fmla="*/ 50 h 72"/>
                    <a:gd name="T16" fmla="*/ 25 w 381"/>
                    <a:gd name="T17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1" h="72">
                      <a:moveTo>
                        <a:pt x="25" y="72"/>
                      </a:moveTo>
                      <a:cubicBezTo>
                        <a:pt x="356" y="72"/>
                        <a:pt x="356" y="72"/>
                        <a:pt x="356" y="72"/>
                      </a:cubicBezTo>
                      <a:cubicBezTo>
                        <a:pt x="370" y="72"/>
                        <a:pt x="381" y="62"/>
                        <a:pt x="381" y="50"/>
                      </a:cubicBezTo>
                      <a:cubicBezTo>
                        <a:pt x="381" y="23"/>
                        <a:pt x="381" y="23"/>
                        <a:pt x="381" y="23"/>
                      </a:cubicBezTo>
                      <a:cubicBezTo>
                        <a:pt x="381" y="10"/>
                        <a:pt x="370" y="0"/>
                        <a:pt x="356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11" y="0"/>
                        <a:pt x="0" y="10"/>
                        <a:pt x="0" y="23"/>
                      </a:cubicBezTo>
                      <a:cubicBezTo>
                        <a:pt x="0" y="50"/>
                        <a:pt x="0" y="50"/>
                        <a:pt x="0" y="50"/>
                      </a:cubicBezTo>
                      <a:cubicBezTo>
                        <a:pt x="0" y="62"/>
                        <a:pt x="11" y="72"/>
                        <a:pt x="25" y="72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ysClr val="window" lastClr="FFFFFF"/>
                  </a:solidFill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145">
                  <a:extLst>
                    <a:ext uri="{FF2B5EF4-FFF2-40B4-BE49-F238E27FC236}">
                      <a16:creationId xmlns:a16="http://schemas.microsoft.com/office/drawing/2014/main" xmlns="" id="{BEC1CB1D-F962-433B-8400-F31CB6C57A5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589713" y="5254625"/>
                  <a:ext cx="469900" cy="520700"/>
                </a:xfrm>
                <a:custGeom>
                  <a:avLst/>
                  <a:gdLst>
                    <a:gd name="T0" fmla="*/ 693 w 899"/>
                    <a:gd name="T1" fmla="*/ 801 h 1001"/>
                    <a:gd name="T2" fmla="*/ 737 w 899"/>
                    <a:gd name="T3" fmla="*/ 801 h 1001"/>
                    <a:gd name="T4" fmla="*/ 868 w 899"/>
                    <a:gd name="T5" fmla="*/ 682 h 1001"/>
                    <a:gd name="T6" fmla="*/ 868 w 899"/>
                    <a:gd name="T7" fmla="*/ 119 h 1001"/>
                    <a:gd name="T8" fmla="*/ 737 w 899"/>
                    <a:gd name="T9" fmla="*/ 0 h 1001"/>
                    <a:gd name="T10" fmla="*/ 162 w 899"/>
                    <a:gd name="T11" fmla="*/ 0 h 1001"/>
                    <a:gd name="T12" fmla="*/ 31 w 899"/>
                    <a:gd name="T13" fmla="*/ 119 h 1001"/>
                    <a:gd name="T14" fmla="*/ 31 w 899"/>
                    <a:gd name="T15" fmla="*/ 682 h 1001"/>
                    <a:gd name="T16" fmla="*/ 162 w 899"/>
                    <a:gd name="T17" fmla="*/ 801 h 1001"/>
                    <a:gd name="T18" fmla="*/ 206 w 899"/>
                    <a:gd name="T19" fmla="*/ 801 h 1001"/>
                    <a:gd name="T20" fmla="*/ 0 w 899"/>
                    <a:gd name="T21" fmla="*/ 1001 h 1001"/>
                    <a:gd name="T22" fmla="*/ 114 w 899"/>
                    <a:gd name="T23" fmla="*/ 1001 h 1001"/>
                    <a:gd name="T24" fmla="*/ 164 w 899"/>
                    <a:gd name="T25" fmla="*/ 950 h 1001"/>
                    <a:gd name="T26" fmla="*/ 735 w 899"/>
                    <a:gd name="T27" fmla="*/ 950 h 1001"/>
                    <a:gd name="T28" fmla="*/ 786 w 899"/>
                    <a:gd name="T29" fmla="*/ 1001 h 1001"/>
                    <a:gd name="T30" fmla="*/ 899 w 899"/>
                    <a:gd name="T31" fmla="*/ 1001 h 1001"/>
                    <a:gd name="T32" fmla="*/ 693 w 899"/>
                    <a:gd name="T33" fmla="*/ 801 h 1001"/>
                    <a:gd name="T34" fmla="*/ 687 w 899"/>
                    <a:gd name="T35" fmla="*/ 901 h 1001"/>
                    <a:gd name="T36" fmla="*/ 212 w 899"/>
                    <a:gd name="T37" fmla="*/ 901 h 1001"/>
                    <a:gd name="T38" fmla="*/ 247 w 899"/>
                    <a:gd name="T39" fmla="*/ 866 h 1001"/>
                    <a:gd name="T40" fmla="*/ 652 w 899"/>
                    <a:gd name="T41" fmla="*/ 866 h 1001"/>
                    <a:gd name="T42" fmla="*/ 687 w 899"/>
                    <a:gd name="T43" fmla="*/ 901 h 1001"/>
                    <a:gd name="T44" fmla="*/ 289 w 899"/>
                    <a:gd name="T45" fmla="*/ 825 h 1001"/>
                    <a:gd name="T46" fmla="*/ 316 w 899"/>
                    <a:gd name="T47" fmla="*/ 801 h 1001"/>
                    <a:gd name="T48" fmla="*/ 590 w 899"/>
                    <a:gd name="T49" fmla="*/ 801 h 1001"/>
                    <a:gd name="T50" fmla="*/ 612 w 899"/>
                    <a:gd name="T51" fmla="*/ 825 h 1001"/>
                    <a:gd name="T52" fmla="*/ 289 w 899"/>
                    <a:gd name="T53" fmla="*/ 825 h 1001"/>
                    <a:gd name="T54" fmla="*/ 162 w 899"/>
                    <a:gd name="T55" fmla="*/ 62 h 1001"/>
                    <a:gd name="T56" fmla="*/ 737 w 899"/>
                    <a:gd name="T57" fmla="*/ 62 h 1001"/>
                    <a:gd name="T58" fmla="*/ 801 w 899"/>
                    <a:gd name="T59" fmla="*/ 119 h 1001"/>
                    <a:gd name="T60" fmla="*/ 801 w 899"/>
                    <a:gd name="T61" fmla="*/ 682 h 1001"/>
                    <a:gd name="T62" fmla="*/ 737 w 899"/>
                    <a:gd name="T63" fmla="*/ 740 h 1001"/>
                    <a:gd name="T64" fmla="*/ 577 w 899"/>
                    <a:gd name="T65" fmla="*/ 740 h 1001"/>
                    <a:gd name="T66" fmla="*/ 577 w 899"/>
                    <a:gd name="T67" fmla="*/ 702 h 1001"/>
                    <a:gd name="T68" fmla="*/ 546 w 899"/>
                    <a:gd name="T69" fmla="*/ 674 h 1001"/>
                    <a:gd name="T70" fmla="*/ 353 w 899"/>
                    <a:gd name="T71" fmla="*/ 674 h 1001"/>
                    <a:gd name="T72" fmla="*/ 322 w 899"/>
                    <a:gd name="T73" fmla="*/ 702 h 1001"/>
                    <a:gd name="T74" fmla="*/ 322 w 899"/>
                    <a:gd name="T75" fmla="*/ 740 h 1001"/>
                    <a:gd name="T76" fmla="*/ 162 w 899"/>
                    <a:gd name="T77" fmla="*/ 740 h 1001"/>
                    <a:gd name="T78" fmla="*/ 99 w 899"/>
                    <a:gd name="T79" fmla="*/ 682 h 1001"/>
                    <a:gd name="T80" fmla="*/ 99 w 899"/>
                    <a:gd name="T81" fmla="*/ 119 h 1001"/>
                    <a:gd name="T82" fmla="*/ 162 w 899"/>
                    <a:gd name="T83" fmla="*/ 62 h 10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899" h="1001">
                      <a:moveTo>
                        <a:pt x="693" y="801"/>
                      </a:moveTo>
                      <a:cubicBezTo>
                        <a:pt x="737" y="801"/>
                        <a:pt x="737" y="801"/>
                        <a:pt x="737" y="801"/>
                      </a:cubicBezTo>
                      <a:cubicBezTo>
                        <a:pt x="810" y="801"/>
                        <a:pt x="868" y="748"/>
                        <a:pt x="868" y="682"/>
                      </a:cubicBezTo>
                      <a:cubicBezTo>
                        <a:pt x="868" y="119"/>
                        <a:pt x="868" y="119"/>
                        <a:pt x="868" y="119"/>
                      </a:cubicBezTo>
                      <a:cubicBezTo>
                        <a:pt x="868" y="53"/>
                        <a:pt x="810" y="0"/>
                        <a:pt x="737" y="0"/>
                      </a:cubicBezTo>
                      <a:cubicBezTo>
                        <a:pt x="162" y="0"/>
                        <a:pt x="162" y="0"/>
                        <a:pt x="162" y="0"/>
                      </a:cubicBezTo>
                      <a:cubicBezTo>
                        <a:pt x="90" y="0"/>
                        <a:pt x="31" y="53"/>
                        <a:pt x="31" y="119"/>
                      </a:cubicBezTo>
                      <a:cubicBezTo>
                        <a:pt x="31" y="682"/>
                        <a:pt x="31" y="682"/>
                        <a:pt x="31" y="682"/>
                      </a:cubicBezTo>
                      <a:cubicBezTo>
                        <a:pt x="31" y="748"/>
                        <a:pt x="90" y="801"/>
                        <a:pt x="162" y="801"/>
                      </a:cubicBezTo>
                      <a:cubicBezTo>
                        <a:pt x="206" y="801"/>
                        <a:pt x="206" y="801"/>
                        <a:pt x="206" y="801"/>
                      </a:cubicBezTo>
                      <a:cubicBezTo>
                        <a:pt x="0" y="1001"/>
                        <a:pt x="0" y="1001"/>
                        <a:pt x="0" y="1001"/>
                      </a:cubicBezTo>
                      <a:cubicBezTo>
                        <a:pt x="114" y="1001"/>
                        <a:pt x="114" y="1001"/>
                        <a:pt x="114" y="1001"/>
                      </a:cubicBezTo>
                      <a:cubicBezTo>
                        <a:pt x="164" y="950"/>
                        <a:pt x="164" y="950"/>
                        <a:pt x="164" y="950"/>
                      </a:cubicBezTo>
                      <a:cubicBezTo>
                        <a:pt x="735" y="950"/>
                        <a:pt x="735" y="950"/>
                        <a:pt x="735" y="950"/>
                      </a:cubicBezTo>
                      <a:cubicBezTo>
                        <a:pt x="786" y="1001"/>
                        <a:pt x="786" y="1001"/>
                        <a:pt x="786" y="1001"/>
                      </a:cubicBezTo>
                      <a:cubicBezTo>
                        <a:pt x="899" y="1001"/>
                        <a:pt x="899" y="1001"/>
                        <a:pt x="899" y="1001"/>
                      </a:cubicBezTo>
                      <a:lnTo>
                        <a:pt x="693" y="801"/>
                      </a:lnTo>
                      <a:close/>
                      <a:moveTo>
                        <a:pt x="687" y="901"/>
                      </a:moveTo>
                      <a:cubicBezTo>
                        <a:pt x="212" y="901"/>
                        <a:pt x="212" y="901"/>
                        <a:pt x="212" y="901"/>
                      </a:cubicBezTo>
                      <a:cubicBezTo>
                        <a:pt x="247" y="866"/>
                        <a:pt x="247" y="866"/>
                        <a:pt x="247" y="866"/>
                      </a:cubicBezTo>
                      <a:cubicBezTo>
                        <a:pt x="652" y="866"/>
                        <a:pt x="652" y="866"/>
                        <a:pt x="652" y="866"/>
                      </a:cubicBezTo>
                      <a:lnTo>
                        <a:pt x="687" y="901"/>
                      </a:lnTo>
                      <a:close/>
                      <a:moveTo>
                        <a:pt x="289" y="825"/>
                      </a:moveTo>
                      <a:cubicBezTo>
                        <a:pt x="316" y="801"/>
                        <a:pt x="316" y="801"/>
                        <a:pt x="316" y="801"/>
                      </a:cubicBezTo>
                      <a:cubicBezTo>
                        <a:pt x="590" y="801"/>
                        <a:pt x="590" y="801"/>
                        <a:pt x="590" y="801"/>
                      </a:cubicBezTo>
                      <a:cubicBezTo>
                        <a:pt x="612" y="825"/>
                        <a:pt x="612" y="825"/>
                        <a:pt x="612" y="825"/>
                      </a:cubicBezTo>
                      <a:lnTo>
                        <a:pt x="289" y="825"/>
                      </a:lnTo>
                      <a:close/>
                      <a:moveTo>
                        <a:pt x="162" y="62"/>
                      </a:moveTo>
                      <a:cubicBezTo>
                        <a:pt x="737" y="62"/>
                        <a:pt x="737" y="62"/>
                        <a:pt x="737" y="62"/>
                      </a:cubicBezTo>
                      <a:cubicBezTo>
                        <a:pt x="772" y="62"/>
                        <a:pt x="801" y="87"/>
                        <a:pt x="801" y="119"/>
                      </a:cubicBezTo>
                      <a:cubicBezTo>
                        <a:pt x="801" y="682"/>
                        <a:pt x="801" y="682"/>
                        <a:pt x="801" y="682"/>
                      </a:cubicBezTo>
                      <a:cubicBezTo>
                        <a:pt x="801" y="714"/>
                        <a:pt x="772" y="740"/>
                        <a:pt x="737" y="740"/>
                      </a:cubicBezTo>
                      <a:cubicBezTo>
                        <a:pt x="577" y="740"/>
                        <a:pt x="577" y="740"/>
                        <a:pt x="577" y="740"/>
                      </a:cubicBezTo>
                      <a:cubicBezTo>
                        <a:pt x="577" y="702"/>
                        <a:pt x="577" y="702"/>
                        <a:pt x="577" y="702"/>
                      </a:cubicBezTo>
                      <a:cubicBezTo>
                        <a:pt x="577" y="687"/>
                        <a:pt x="563" y="674"/>
                        <a:pt x="546" y="674"/>
                      </a:cubicBezTo>
                      <a:cubicBezTo>
                        <a:pt x="353" y="674"/>
                        <a:pt x="353" y="674"/>
                        <a:pt x="353" y="674"/>
                      </a:cubicBezTo>
                      <a:cubicBezTo>
                        <a:pt x="336" y="674"/>
                        <a:pt x="322" y="687"/>
                        <a:pt x="322" y="702"/>
                      </a:cubicBezTo>
                      <a:cubicBezTo>
                        <a:pt x="322" y="740"/>
                        <a:pt x="322" y="740"/>
                        <a:pt x="322" y="740"/>
                      </a:cubicBezTo>
                      <a:cubicBezTo>
                        <a:pt x="162" y="740"/>
                        <a:pt x="162" y="740"/>
                        <a:pt x="162" y="740"/>
                      </a:cubicBezTo>
                      <a:cubicBezTo>
                        <a:pt x="127" y="740"/>
                        <a:pt x="99" y="714"/>
                        <a:pt x="99" y="682"/>
                      </a:cubicBezTo>
                      <a:cubicBezTo>
                        <a:pt x="99" y="119"/>
                        <a:pt x="99" y="119"/>
                        <a:pt x="99" y="119"/>
                      </a:cubicBezTo>
                      <a:cubicBezTo>
                        <a:pt x="99" y="87"/>
                        <a:pt x="127" y="62"/>
                        <a:pt x="162" y="62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ysClr val="window" lastClr="FFFFFF"/>
                  </a:solidFill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146">
                  <a:extLst>
                    <a:ext uri="{FF2B5EF4-FFF2-40B4-BE49-F238E27FC236}">
                      <a16:creationId xmlns:a16="http://schemas.microsoft.com/office/drawing/2014/main" xmlns="" id="{97D5EB99-A3AE-429E-AE03-ED257DF735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57976" y="5564188"/>
                  <a:ext cx="93663" cy="39688"/>
                </a:xfrm>
                <a:custGeom>
                  <a:avLst/>
                  <a:gdLst>
                    <a:gd name="T0" fmla="*/ 153 w 177"/>
                    <a:gd name="T1" fmla="*/ 0 h 76"/>
                    <a:gd name="T2" fmla="*/ 23 w 177"/>
                    <a:gd name="T3" fmla="*/ 0 h 76"/>
                    <a:gd name="T4" fmla="*/ 0 w 177"/>
                    <a:gd name="T5" fmla="*/ 22 h 76"/>
                    <a:gd name="T6" fmla="*/ 0 w 177"/>
                    <a:gd name="T7" fmla="*/ 54 h 76"/>
                    <a:gd name="T8" fmla="*/ 23 w 177"/>
                    <a:gd name="T9" fmla="*/ 76 h 76"/>
                    <a:gd name="T10" fmla="*/ 153 w 177"/>
                    <a:gd name="T11" fmla="*/ 76 h 76"/>
                    <a:gd name="T12" fmla="*/ 177 w 177"/>
                    <a:gd name="T13" fmla="*/ 54 h 76"/>
                    <a:gd name="T14" fmla="*/ 177 w 177"/>
                    <a:gd name="T15" fmla="*/ 22 h 76"/>
                    <a:gd name="T16" fmla="*/ 153 w 177"/>
                    <a:gd name="T17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7" h="76">
                      <a:moveTo>
                        <a:pt x="153" y="0"/>
                      </a:move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10" y="0"/>
                        <a:pt x="0" y="10"/>
                        <a:pt x="0" y="22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0" y="66"/>
                        <a:pt x="10" y="76"/>
                        <a:pt x="23" y="76"/>
                      </a:cubicBezTo>
                      <a:cubicBezTo>
                        <a:pt x="153" y="76"/>
                        <a:pt x="153" y="76"/>
                        <a:pt x="153" y="76"/>
                      </a:cubicBezTo>
                      <a:cubicBezTo>
                        <a:pt x="166" y="76"/>
                        <a:pt x="177" y="66"/>
                        <a:pt x="177" y="54"/>
                      </a:cubicBezTo>
                      <a:cubicBezTo>
                        <a:pt x="177" y="22"/>
                        <a:pt x="177" y="22"/>
                        <a:pt x="177" y="22"/>
                      </a:cubicBezTo>
                      <a:cubicBezTo>
                        <a:pt x="177" y="10"/>
                        <a:pt x="166" y="0"/>
                        <a:pt x="153" y="0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ysClr val="window" lastClr="FFFFFF"/>
                  </a:solidFill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147">
                  <a:extLst>
                    <a:ext uri="{FF2B5EF4-FFF2-40B4-BE49-F238E27FC236}">
                      <a16:creationId xmlns:a16="http://schemas.microsoft.com/office/drawing/2014/main" xmlns="" id="{4AED7406-07D0-4D20-839A-825EA15DF8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99276" y="5564188"/>
                  <a:ext cx="92075" cy="39688"/>
                </a:xfrm>
                <a:custGeom>
                  <a:avLst/>
                  <a:gdLst>
                    <a:gd name="T0" fmla="*/ 154 w 177"/>
                    <a:gd name="T1" fmla="*/ 0 h 76"/>
                    <a:gd name="T2" fmla="*/ 24 w 177"/>
                    <a:gd name="T3" fmla="*/ 0 h 76"/>
                    <a:gd name="T4" fmla="*/ 0 w 177"/>
                    <a:gd name="T5" fmla="*/ 22 h 76"/>
                    <a:gd name="T6" fmla="*/ 0 w 177"/>
                    <a:gd name="T7" fmla="*/ 54 h 76"/>
                    <a:gd name="T8" fmla="*/ 24 w 177"/>
                    <a:gd name="T9" fmla="*/ 76 h 76"/>
                    <a:gd name="T10" fmla="*/ 154 w 177"/>
                    <a:gd name="T11" fmla="*/ 76 h 76"/>
                    <a:gd name="T12" fmla="*/ 177 w 177"/>
                    <a:gd name="T13" fmla="*/ 54 h 76"/>
                    <a:gd name="T14" fmla="*/ 177 w 177"/>
                    <a:gd name="T15" fmla="*/ 22 h 76"/>
                    <a:gd name="T16" fmla="*/ 154 w 177"/>
                    <a:gd name="T17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7" h="76">
                      <a:moveTo>
                        <a:pt x="154" y="0"/>
                      </a:move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11" y="0"/>
                        <a:pt x="0" y="10"/>
                        <a:pt x="0" y="22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0" y="66"/>
                        <a:pt x="11" y="76"/>
                        <a:pt x="24" y="76"/>
                      </a:cubicBezTo>
                      <a:cubicBezTo>
                        <a:pt x="154" y="76"/>
                        <a:pt x="154" y="76"/>
                        <a:pt x="154" y="76"/>
                      </a:cubicBezTo>
                      <a:cubicBezTo>
                        <a:pt x="167" y="76"/>
                        <a:pt x="177" y="66"/>
                        <a:pt x="177" y="54"/>
                      </a:cubicBezTo>
                      <a:cubicBezTo>
                        <a:pt x="177" y="22"/>
                        <a:pt x="177" y="22"/>
                        <a:pt x="177" y="22"/>
                      </a:cubicBezTo>
                      <a:cubicBezTo>
                        <a:pt x="177" y="10"/>
                        <a:pt x="167" y="0"/>
                        <a:pt x="154" y="0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ysClr val="window" lastClr="FFFFFF"/>
                  </a:solidFill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148">
                  <a:extLst>
                    <a:ext uri="{FF2B5EF4-FFF2-40B4-BE49-F238E27FC236}">
                      <a16:creationId xmlns:a16="http://schemas.microsoft.com/office/drawing/2014/main" xmlns="" id="{A4EA4E45-73F7-4528-B825-59F9BAEB10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57976" y="5349875"/>
                  <a:ext cx="334963" cy="196850"/>
                </a:xfrm>
                <a:custGeom>
                  <a:avLst/>
                  <a:gdLst>
                    <a:gd name="T0" fmla="*/ 40 w 641"/>
                    <a:gd name="T1" fmla="*/ 378 h 378"/>
                    <a:gd name="T2" fmla="*/ 601 w 641"/>
                    <a:gd name="T3" fmla="*/ 378 h 378"/>
                    <a:gd name="T4" fmla="*/ 641 w 641"/>
                    <a:gd name="T5" fmla="*/ 346 h 378"/>
                    <a:gd name="T6" fmla="*/ 641 w 641"/>
                    <a:gd name="T7" fmla="*/ 32 h 378"/>
                    <a:gd name="T8" fmla="*/ 601 w 641"/>
                    <a:gd name="T9" fmla="*/ 0 h 378"/>
                    <a:gd name="T10" fmla="*/ 40 w 641"/>
                    <a:gd name="T11" fmla="*/ 0 h 378"/>
                    <a:gd name="T12" fmla="*/ 0 w 641"/>
                    <a:gd name="T13" fmla="*/ 32 h 378"/>
                    <a:gd name="T14" fmla="*/ 0 w 641"/>
                    <a:gd name="T15" fmla="*/ 346 h 378"/>
                    <a:gd name="T16" fmla="*/ 40 w 641"/>
                    <a:gd name="T17" fmla="*/ 378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1" h="378">
                      <a:moveTo>
                        <a:pt x="40" y="378"/>
                      </a:moveTo>
                      <a:cubicBezTo>
                        <a:pt x="601" y="378"/>
                        <a:pt x="601" y="378"/>
                        <a:pt x="601" y="378"/>
                      </a:cubicBezTo>
                      <a:cubicBezTo>
                        <a:pt x="623" y="378"/>
                        <a:pt x="641" y="363"/>
                        <a:pt x="641" y="346"/>
                      </a:cubicBezTo>
                      <a:cubicBezTo>
                        <a:pt x="641" y="32"/>
                        <a:pt x="641" y="32"/>
                        <a:pt x="641" y="32"/>
                      </a:cubicBezTo>
                      <a:cubicBezTo>
                        <a:pt x="641" y="15"/>
                        <a:pt x="623" y="0"/>
                        <a:pt x="601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18" y="0"/>
                        <a:pt x="0" y="15"/>
                        <a:pt x="0" y="32"/>
                      </a:cubicBezTo>
                      <a:cubicBezTo>
                        <a:pt x="0" y="346"/>
                        <a:pt x="0" y="346"/>
                        <a:pt x="0" y="346"/>
                      </a:cubicBezTo>
                      <a:cubicBezTo>
                        <a:pt x="0" y="363"/>
                        <a:pt x="18" y="378"/>
                        <a:pt x="40" y="37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ysClr val="window" lastClr="FFFFFF"/>
                  </a:solidFill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6D6EC73B-8EE6-41C5-86CF-D9720277F4EC}"/>
                  </a:ext>
                </a:extLst>
              </p:cNvPr>
              <p:cNvSpPr txBox="1"/>
              <p:nvPr/>
            </p:nvSpPr>
            <p:spPr>
              <a:xfrm>
                <a:off x="1978285" y="2120202"/>
                <a:ext cx="89657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ED7D3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Technology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53320483-72F7-4231-8971-32B76B365D3B}"/>
                  </a:ext>
                </a:extLst>
              </p:cNvPr>
              <p:cNvSpPr txBox="1"/>
              <p:nvPr/>
            </p:nvSpPr>
            <p:spPr>
              <a:xfrm>
                <a:off x="2726180" y="4161896"/>
                <a:ext cx="1079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70AD47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Data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70AD47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Maintenance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5D95CFC2-915D-4AA4-B02F-C98A26DC01F3}"/>
                  </a:ext>
                </a:extLst>
              </p:cNvPr>
              <p:cNvSpPr txBox="1"/>
              <p:nvPr/>
            </p:nvSpPr>
            <p:spPr>
              <a:xfrm>
                <a:off x="2933784" y="1517793"/>
                <a:ext cx="89657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Consistency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84F552A8-CEA4-4B63-84D6-CF83AE679EBC}"/>
                  </a:ext>
                </a:extLst>
              </p:cNvPr>
              <p:cNvSpPr txBox="1"/>
              <p:nvPr/>
            </p:nvSpPr>
            <p:spPr>
              <a:xfrm>
                <a:off x="3447090" y="3649413"/>
                <a:ext cx="1434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Environmental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Benefits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xmlns="" id="{84AC4A70-FE5D-483E-9F3D-9AEFB6A32C9D}"/>
                  </a:ext>
                </a:extLst>
              </p:cNvPr>
              <p:cNvGrpSpPr/>
              <p:nvPr/>
            </p:nvGrpSpPr>
            <p:grpSpPr>
              <a:xfrm>
                <a:off x="2080160" y="-632874"/>
                <a:ext cx="2182809" cy="4267416"/>
                <a:chOff x="281840" y="3801966"/>
                <a:chExt cx="2182809" cy="4267416"/>
              </a:xfrm>
            </p:grpSpPr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xmlns="" id="{C033C912-4AE2-4F09-B550-0E080D407DFA}"/>
                    </a:ext>
                  </a:extLst>
                </p:cNvPr>
                <p:cNvSpPr/>
                <p:nvPr/>
              </p:nvSpPr>
              <p:spPr>
                <a:xfrm rot="9145777">
                  <a:off x="281840" y="7600826"/>
                  <a:ext cx="476823" cy="468556"/>
                </a:xfrm>
                <a:prstGeom prst="ellipse">
                  <a:avLst/>
                </a:prstGeom>
                <a:solidFill>
                  <a:srgbClr val="FFC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9286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8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Lato" panose="020F0502020204030203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" name="Group 4">
                  <a:extLst>
                    <a:ext uri="{FF2B5EF4-FFF2-40B4-BE49-F238E27FC236}">
                      <a16:creationId xmlns:a16="http://schemas.microsoft.com/office/drawing/2014/main" xmlns="" id="{71A18CB0-A1EA-48B0-B5E0-8956EF1639A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337038" y="3801966"/>
                  <a:ext cx="2127611" cy="4159566"/>
                  <a:chOff x="713" y="2857"/>
                  <a:chExt cx="6682" cy="12377"/>
                </a:xfrm>
              </p:grpSpPr>
              <p:sp>
                <p:nvSpPr>
                  <p:cNvPr id="59" name="AutoShape 3">
                    <a:extLst>
                      <a:ext uri="{FF2B5EF4-FFF2-40B4-BE49-F238E27FC236}">
                        <a16:creationId xmlns:a16="http://schemas.microsoft.com/office/drawing/2014/main" xmlns="" id="{EA0F91F5-F950-4A89-A703-9FD74342157F}"/>
                      </a:ext>
                    </a:extLst>
                  </p:cNvPr>
                  <p:cNvSpPr>
                    <a:spLocks noChangeAspect="1" noTextEdit="1"/>
                  </p:cNvSpPr>
                  <p:nvPr/>
                </p:nvSpPr>
                <p:spPr bwMode="auto">
                  <a:xfrm>
                    <a:off x="6369" y="2857"/>
                    <a:ext cx="1026" cy="775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txBody>
                  <a:bodyPr vert="horz" wrap="square" lIns="51435" tIns="25718" rIns="51435" bIns="25718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1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" name="Freeform 6">
                    <a:extLst>
                      <a:ext uri="{FF2B5EF4-FFF2-40B4-BE49-F238E27FC236}">
                        <a16:creationId xmlns:a16="http://schemas.microsoft.com/office/drawing/2014/main" xmlns="" id="{246C8165-C7B2-415A-8511-BAA7980AC2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56" y="14452"/>
                    <a:ext cx="756" cy="778"/>
                  </a:xfrm>
                  <a:custGeom>
                    <a:avLst/>
                    <a:gdLst>
                      <a:gd name="T0" fmla="*/ 241 w 241"/>
                      <a:gd name="T1" fmla="*/ 116 h 247"/>
                      <a:gd name="T2" fmla="*/ 241 w 241"/>
                      <a:gd name="T3" fmla="*/ 115 h 247"/>
                      <a:gd name="T4" fmla="*/ 240 w 241"/>
                      <a:gd name="T5" fmla="*/ 109 h 247"/>
                      <a:gd name="T6" fmla="*/ 240 w 241"/>
                      <a:gd name="T7" fmla="*/ 108 h 247"/>
                      <a:gd name="T8" fmla="*/ 118 w 241"/>
                      <a:gd name="T9" fmla="*/ 0 h 247"/>
                      <a:gd name="T10" fmla="*/ 0 w 241"/>
                      <a:gd name="T11" fmla="*/ 89 h 247"/>
                      <a:gd name="T12" fmla="*/ 5 w 241"/>
                      <a:gd name="T13" fmla="*/ 89 h 247"/>
                      <a:gd name="T14" fmla="*/ 32 w 241"/>
                      <a:gd name="T15" fmla="*/ 90 h 247"/>
                      <a:gd name="T16" fmla="*/ 111 w 241"/>
                      <a:gd name="T17" fmla="*/ 31 h 247"/>
                      <a:gd name="T18" fmla="*/ 111 w 241"/>
                      <a:gd name="T19" fmla="*/ 60 h 247"/>
                      <a:gd name="T20" fmla="*/ 118 w 241"/>
                      <a:gd name="T21" fmla="*/ 60 h 247"/>
                      <a:gd name="T22" fmla="*/ 126 w 241"/>
                      <a:gd name="T23" fmla="*/ 61 h 247"/>
                      <a:gd name="T24" fmla="*/ 126 w 241"/>
                      <a:gd name="T25" fmla="*/ 31 h 247"/>
                      <a:gd name="T26" fmla="*/ 206 w 241"/>
                      <a:gd name="T27" fmla="*/ 94 h 247"/>
                      <a:gd name="T28" fmla="*/ 206 w 241"/>
                      <a:gd name="T29" fmla="*/ 94 h 247"/>
                      <a:gd name="T30" fmla="*/ 210 w 241"/>
                      <a:gd name="T31" fmla="*/ 116 h 247"/>
                      <a:gd name="T32" fmla="*/ 181 w 241"/>
                      <a:gd name="T33" fmla="*/ 116 h 247"/>
                      <a:gd name="T34" fmla="*/ 182 w 241"/>
                      <a:gd name="T35" fmla="*/ 124 h 247"/>
                      <a:gd name="T36" fmla="*/ 181 w 241"/>
                      <a:gd name="T37" fmla="*/ 130 h 247"/>
                      <a:gd name="T38" fmla="*/ 182 w 241"/>
                      <a:gd name="T39" fmla="*/ 130 h 247"/>
                      <a:gd name="T40" fmla="*/ 182 w 241"/>
                      <a:gd name="T41" fmla="*/ 131 h 247"/>
                      <a:gd name="T42" fmla="*/ 210 w 241"/>
                      <a:gd name="T43" fmla="*/ 131 h 247"/>
                      <a:gd name="T44" fmla="*/ 206 w 241"/>
                      <a:gd name="T45" fmla="*/ 153 h 247"/>
                      <a:gd name="T46" fmla="*/ 206 w 241"/>
                      <a:gd name="T47" fmla="*/ 153 h 247"/>
                      <a:gd name="T48" fmla="*/ 125 w 241"/>
                      <a:gd name="T49" fmla="*/ 216 h 247"/>
                      <a:gd name="T50" fmla="*/ 125 w 241"/>
                      <a:gd name="T51" fmla="*/ 187 h 247"/>
                      <a:gd name="T52" fmla="*/ 118 w 241"/>
                      <a:gd name="T53" fmla="*/ 187 h 247"/>
                      <a:gd name="T54" fmla="*/ 111 w 241"/>
                      <a:gd name="T55" fmla="*/ 187 h 247"/>
                      <a:gd name="T56" fmla="*/ 111 w 241"/>
                      <a:gd name="T57" fmla="*/ 216 h 247"/>
                      <a:gd name="T58" fmla="*/ 95 w 241"/>
                      <a:gd name="T59" fmla="*/ 213 h 247"/>
                      <a:gd name="T60" fmla="*/ 95 w 241"/>
                      <a:gd name="T61" fmla="*/ 214 h 247"/>
                      <a:gd name="T62" fmla="*/ 75 w 241"/>
                      <a:gd name="T63" fmla="*/ 239 h 247"/>
                      <a:gd name="T64" fmla="*/ 118 w 241"/>
                      <a:gd name="T65" fmla="*/ 247 h 247"/>
                      <a:gd name="T66" fmla="*/ 240 w 241"/>
                      <a:gd name="T67" fmla="*/ 139 h 247"/>
                      <a:gd name="T68" fmla="*/ 240 w 241"/>
                      <a:gd name="T69" fmla="*/ 138 h 247"/>
                      <a:gd name="T70" fmla="*/ 241 w 241"/>
                      <a:gd name="T71" fmla="*/ 132 h 247"/>
                      <a:gd name="T72" fmla="*/ 241 w 241"/>
                      <a:gd name="T73" fmla="*/ 131 h 247"/>
                      <a:gd name="T74" fmla="*/ 241 w 241"/>
                      <a:gd name="T75" fmla="*/ 124 h 247"/>
                      <a:gd name="T76" fmla="*/ 241 w 241"/>
                      <a:gd name="T77" fmla="*/ 124 h 247"/>
                      <a:gd name="T78" fmla="*/ 241 w 241"/>
                      <a:gd name="T79" fmla="*/ 123 h 247"/>
                      <a:gd name="T80" fmla="*/ 241 w 241"/>
                      <a:gd name="T81" fmla="*/ 116 h 2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241" h="247">
                        <a:moveTo>
                          <a:pt x="241" y="116"/>
                        </a:moveTo>
                        <a:cubicBezTo>
                          <a:pt x="241" y="116"/>
                          <a:pt x="241" y="116"/>
                          <a:pt x="241" y="115"/>
                        </a:cubicBezTo>
                        <a:cubicBezTo>
                          <a:pt x="241" y="113"/>
                          <a:pt x="241" y="111"/>
                          <a:pt x="240" y="109"/>
                        </a:cubicBezTo>
                        <a:cubicBezTo>
                          <a:pt x="240" y="109"/>
                          <a:pt x="240" y="109"/>
                          <a:pt x="240" y="108"/>
                        </a:cubicBezTo>
                        <a:cubicBezTo>
                          <a:pt x="233" y="48"/>
                          <a:pt x="181" y="0"/>
                          <a:pt x="118" y="0"/>
                        </a:cubicBezTo>
                        <a:cubicBezTo>
                          <a:pt x="62" y="0"/>
                          <a:pt x="15" y="38"/>
                          <a:pt x="0" y="89"/>
                        </a:cubicBezTo>
                        <a:cubicBezTo>
                          <a:pt x="2" y="89"/>
                          <a:pt x="3" y="89"/>
                          <a:pt x="5" y="89"/>
                        </a:cubicBezTo>
                        <a:cubicBezTo>
                          <a:pt x="14" y="89"/>
                          <a:pt x="23" y="89"/>
                          <a:pt x="32" y="90"/>
                        </a:cubicBezTo>
                        <a:cubicBezTo>
                          <a:pt x="44" y="58"/>
                          <a:pt x="75" y="34"/>
                          <a:pt x="111" y="31"/>
                        </a:cubicBezTo>
                        <a:cubicBezTo>
                          <a:pt x="111" y="60"/>
                          <a:pt x="111" y="60"/>
                          <a:pt x="111" y="60"/>
                        </a:cubicBezTo>
                        <a:cubicBezTo>
                          <a:pt x="113" y="60"/>
                          <a:pt x="116" y="60"/>
                          <a:pt x="118" y="60"/>
                        </a:cubicBezTo>
                        <a:cubicBezTo>
                          <a:pt x="120" y="60"/>
                          <a:pt x="123" y="60"/>
                          <a:pt x="126" y="61"/>
                        </a:cubicBezTo>
                        <a:cubicBezTo>
                          <a:pt x="126" y="31"/>
                          <a:pt x="126" y="31"/>
                          <a:pt x="126" y="31"/>
                        </a:cubicBezTo>
                        <a:cubicBezTo>
                          <a:pt x="163" y="34"/>
                          <a:pt x="194" y="60"/>
                          <a:pt x="206" y="94"/>
                        </a:cubicBezTo>
                        <a:cubicBezTo>
                          <a:pt x="206" y="94"/>
                          <a:pt x="206" y="94"/>
                          <a:pt x="206" y="94"/>
                        </a:cubicBezTo>
                        <a:cubicBezTo>
                          <a:pt x="208" y="101"/>
                          <a:pt x="210" y="109"/>
                          <a:pt x="210" y="116"/>
                        </a:cubicBezTo>
                        <a:cubicBezTo>
                          <a:pt x="181" y="116"/>
                          <a:pt x="181" y="116"/>
                          <a:pt x="181" y="116"/>
                        </a:cubicBezTo>
                        <a:cubicBezTo>
                          <a:pt x="182" y="119"/>
                          <a:pt x="182" y="121"/>
                          <a:pt x="182" y="124"/>
                        </a:cubicBezTo>
                        <a:cubicBezTo>
                          <a:pt x="182" y="126"/>
                          <a:pt x="182" y="128"/>
                          <a:pt x="181" y="130"/>
                        </a:cubicBezTo>
                        <a:cubicBezTo>
                          <a:pt x="182" y="130"/>
                          <a:pt x="182" y="130"/>
                          <a:pt x="182" y="130"/>
                        </a:cubicBezTo>
                        <a:cubicBezTo>
                          <a:pt x="182" y="131"/>
                          <a:pt x="182" y="131"/>
                          <a:pt x="182" y="131"/>
                        </a:cubicBezTo>
                        <a:cubicBezTo>
                          <a:pt x="210" y="131"/>
                          <a:pt x="210" y="131"/>
                          <a:pt x="210" y="131"/>
                        </a:cubicBezTo>
                        <a:cubicBezTo>
                          <a:pt x="210" y="138"/>
                          <a:pt x="208" y="146"/>
                          <a:pt x="206" y="153"/>
                        </a:cubicBezTo>
                        <a:cubicBezTo>
                          <a:pt x="206" y="153"/>
                          <a:pt x="206" y="153"/>
                          <a:pt x="206" y="153"/>
                        </a:cubicBezTo>
                        <a:cubicBezTo>
                          <a:pt x="194" y="187"/>
                          <a:pt x="163" y="213"/>
                          <a:pt x="125" y="216"/>
                        </a:cubicBezTo>
                        <a:cubicBezTo>
                          <a:pt x="125" y="187"/>
                          <a:pt x="125" y="187"/>
                          <a:pt x="125" y="187"/>
                        </a:cubicBezTo>
                        <a:cubicBezTo>
                          <a:pt x="123" y="187"/>
                          <a:pt x="121" y="187"/>
                          <a:pt x="118" y="187"/>
                        </a:cubicBezTo>
                        <a:cubicBezTo>
                          <a:pt x="116" y="187"/>
                          <a:pt x="113" y="187"/>
                          <a:pt x="111" y="187"/>
                        </a:cubicBezTo>
                        <a:cubicBezTo>
                          <a:pt x="111" y="216"/>
                          <a:pt x="111" y="216"/>
                          <a:pt x="111" y="216"/>
                        </a:cubicBezTo>
                        <a:cubicBezTo>
                          <a:pt x="105" y="215"/>
                          <a:pt x="100" y="214"/>
                          <a:pt x="95" y="213"/>
                        </a:cubicBezTo>
                        <a:cubicBezTo>
                          <a:pt x="95" y="214"/>
                          <a:pt x="95" y="214"/>
                          <a:pt x="95" y="214"/>
                        </a:cubicBezTo>
                        <a:cubicBezTo>
                          <a:pt x="95" y="225"/>
                          <a:pt x="88" y="234"/>
                          <a:pt x="75" y="239"/>
                        </a:cubicBezTo>
                        <a:cubicBezTo>
                          <a:pt x="88" y="244"/>
                          <a:pt x="103" y="247"/>
                          <a:pt x="118" y="247"/>
                        </a:cubicBezTo>
                        <a:cubicBezTo>
                          <a:pt x="181" y="247"/>
                          <a:pt x="233" y="199"/>
                          <a:pt x="240" y="139"/>
                        </a:cubicBezTo>
                        <a:cubicBezTo>
                          <a:pt x="240" y="138"/>
                          <a:pt x="240" y="138"/>
                          <a:pt x="240" y="138"/>
                        </a:cubicBezTo>
                        <a:cubicBezTo>
                          <a:pt x="241" y="136"/>
                          <a:pt x="241" y="134"/>
                          <a:pt x="241" y="132"/>
                        </a:cubicBezTo>
                        <a:cubicBezTo>
                          <a:pt x="241" y="131"/>
                          <a:pt x="241" y="131"/>
                          <a:pt x="241" y="131"/>
                        </a:cubicBezTo>
                        <a:cubicBezTo>
                          <a:pt x="241" y="128"/>
                          <a:pt x="241" y="126"/>
                          <a:pt x="241" y="124"/>
                        </a:cubicBezTo>
                        <a:cubicBezTo>
                          <a:pt x="241" y="124"/>
                          <a:pt x="241" y="124"/>
                          <a:pt x="241" y="124"/>
                        </a:cubicBezTo>
                        <a:cubicBezTo>
                          <a:pt x="241" y="124"/>
                          <a:pt x="241" y="124"/>
                          <a:pt x="241" y="123"/>
                        </a:cubicBezTo>
                        <a:cubicBezTo>
                          <a:pt x="241" y="121"/>
                          <a:pt x="241" y="119"/>
                          <a:pt x="241" y="116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ysClr val="window" lastClr="FFFFFF"/>
                    </a:solidFill>
                    <a:round/>
                    <a:headEnd/>
                    <a:tailEnd/>
                  </a:ln>
                </p:spPr>
                <p:txBody>
                  <a:bodyPr vert="horz" wrap="square" lIns="51435" tIns="25718" rIns="51435" bIns="25718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1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" name="Freeform 7">
                    <a:extLst>
                      <a:ext uri="{FF2B5EF4-FFF2-40B4-BE49-F238E27FC236}">
                        <a16:creationId xmlns:a16="http://schemas.microsoft.com/office/drawing/2014/main" xmlns="" id="{C51AA35B-6ED4-4C63-88A5-6E4D35BC38E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713" y="14831"/>
                    <a:ext cx="524" cy="403"/>
                  </a:xfrm>
                  <a:custGeom>
                    <a:avLst/>
                    <a:gdLst>
                      <a:gd name="T0" fmla="*/ 146 w 167"/>
                      <a:gd name="T1" fmla="*/ 73 h 128"/>
                      <a:gd name="T2" fmla="*/ 120 w 167"/>
                      <a:gd name="T3" fmla="*/ 57 h 128"/>
                      <a:gd name="T4" fmla="*/ 120 w 167"/>
                      <a:gd name="T5" fmla="*/ 56 h 128"/>
                      <a:gd name="T6" fmla="*/ 131 w 167"/>
                      <a:gd name="T7" fmla="*/ 54 h 128"/>
                      <a:gd name="T8" fmla="*/ 151 w 167"/>
                      <a:gd name="T9" fmla="*/ 18 h 128"/>
                      <a:gd name="T10" fmla="*/ 151 w 167"/>
                      <a:gd name="T11" fmla="*/ 17 h 128"/>
                      <a:gd name="T12" fmla="*/ 91 w 167"/>
                      <a:gd name="T13" fmla="*/ 0 h 128"/>
                      <a:gd name="T14" fmla="*/ 30 w 167"/>
                      <a:gd name="T15" fmla="*/ 17 h 128"/>
                      <a:gd name="T16" fmla="*/ 30 w 167"/>
                      <a:gd name="T17" fmla="*/ 40 h 128"/>
                      <a:gd name="T18" fmla="*/ 0 w 167"/>
                      <a:gd name="T19" fmla="*/ 56 h 128"/>
                      <a:gd name="T20" fmla="*/ 20 w 167"/>
                      <a:gd name="T21" fmla="*/ 93 h 128"/>
                      <a:gd name="T22" fmla="*/ 46 w 167"/>
                      <a:gd name="T23" fmla="*/ 110 h 128"/>
                      <a:gd name="T24" fmla="*/ 106 w 167"/>
                      <a:gd name="T25" fmla="*/ 128 h 128"/>
                      <a:gd name="T26" fmla="*/ 167 w 167"/>
                      <a:gd name="T27" fmla="*/ 110 h 128"/>
                      <a:gd name="T28" fmla="*/ 167 w 167"/>
                      <a:gd name="T29" fmla="*/ 88 h 128"/>
                      <a:gd name="T30" fmla="*/ 106 w 167"/>
                      <a:gd name="T31" fmla="*/ 47 h 128"/>
                      <a:gd name="T32" fmla="*/ 98 w 167"/>
                      <a:gd name="T33" fmla="*/ 34 h 128"/>
                      <a:gd name="T34" fmla="*/ 106 w 167"/>
                      <a:gd name="T35" fmla="*/ 47 h 128"/>
                      <a:gd name="T36" fmla="*/ 140 w 167"/>
                      <a:gd name="T37" fmla="*/ 17 h 128"/>
                      <a:gd name="T38" fmla="*/ 42 w 167"/>
                      <a:gd name="T39" fmla="*/ 17 h 128"/>
                      <a:gd name="T40" fmla="*/ 86 w 167"/>
                      <a:gd name="T41" fmla="*/ 34 h 128"/>
                      <a:gd name="T42" fmla="*/ 77 w 167"/>
                      <a:gd name="T43" fmla="*/ 47 h 128"/>
                      <a:gd name="T44" fmla="*/ 86 w 167"/>
                      <a:gd name="T45" fmla="*/ 34 h 128"/>
                      <a:gd name="T46" fmla="*/ 65 w 167"/>
                      <a:gd name="T47" fmla="*/ 46 h 128"/>
                      <a:gd name="T48" fmla="*/ 58 w 167"/>
                      <a:gd name="T49" fmla="*/ 32 h 128"/>
                      <a:gd name="T50" fmla="*/ 41 w 167"/>
                      <a:gd name="T51" fmla="*/ 27 h 128"/>
                      <a:gd name="T52" fmla="*/ 46 w 167"/>
                      <a:gd name="T53" fmla="*/ 42 h 128"/>
                      <a:gd name="T54" fmla="*/ 41 w 167"/>
                      <a:gd name="T55" fmla="*/ 27 h 128"/>
                      <a:gd name="T56" fmla="*/ 10 w 167"/>
                      <a:gd name="T57" fmla="*/ 79 h 128"/>
                      <a:gd name="T58" fmla="*/ 15 w 167"/>
                      <a:gd name="T59" fmla="*/ 68 h 128"/>
                      <a:gd name="T60" fmla="*/ 11 w 167"/>
                      <a:gd name="T61" fmla="*/ 56 h 128"/>
                      <a:gd name="T62" fmla="*/ 51 w 167"/>
                      <a:gd name="T63" fmla="*/ 54 h 128"/>
                      <a:gd name="T64" fmla="*/ 106 w 167"/>
                      <a:gd name="T65" fmla="*/ 57 h 128"/>
                      <a:gd name="T66" fmla="*/ 11 w 167"/>
                      <a:gd name="T67" fmla="*/ 56 h 128"/>
                      <a:gd name="T68" fmla="*/ 46 w 167"/>
                      <a:gd name="T69" fmla="*/ 73 h 128"/>
                      <a:gd name="T70" fmla="*/ 55 w 167"/>
                      <a:gd name="T71" fmla="*/ 86 h 128"/>
                      <a:gd name="T72" fmla="*/ 76 w 167"/>
                      <a:gd name="T73" fmla="*/ 86 h 128"/>
                      <a:gd name="T74" fmla="*/ 67 w 167"/>
                      <a:gd name="T75" fmla="*/ 73 h 128"/>
                      <a:gd name="T76" fmla="*/ 76 w 167"/>
                      <a:gd name="T77" fmla="*/ 86 h 128"/>
                      <a:gd name="T78" fmla="*/ 87 w 167"/>
                      <a:gd name="T79" fmla="*/ 85 h 128"/>
                      <a:gd name="T80" fmla="*/ 95 w 167"/>
                      <a:gd name="T81" fmla="*/ 70 h 128"/>
                      <a:gd name="T82" fmla="*/ 35 w 167"/>
                      <a:gd name="T83" fmla="*/ 85 h 128"/>
                      <a:gd name="T84" fmla="*/ 27 w 167"/>
                      <a:gd name="T85" fmla="*/ 71 h 128"/>
                      <a:gd name="T86" fmla="*/ 35 w 167"/>
                      <a:gd name="T87" fmla="*/ 85 h 128"/>
                      <a:gd name="T88" fmla="*/ 56 w 167"/>
                      <a:gd name="T89" fmla="*/ 110 h 128"/>
                      <a:gd name="T90" fmla="*/ 61 w 167"/>
                      <a:gd name="T91" fmla="*/ 99 h 128"/>
                      <a:gd name="T92" fmla="*/ 81 w 167"/>
                      <a:gd name="T93" fmla="*/ 116 h 128"/>
                      <a:gd name="T94" fmla="*/ 73 w 167"/>
                      <a:gd name="T95" fmla="*/ 102 h 128"/>
                      <a:gd name="T96" fmla="*/ 81 w 167"/>
                      <a:gd name="T97" fmla="*/ 116 h 128"/>
                      <a:gd name="T98" fmla="*/ 93 w 167"/>
                      <a:gd name="T99" fmla="*/ 117 h 128"/>
                      <a:gd name="T100" fmla="*/ 101 w 167"/>
                      <a:gd name="T101" fmla="*/ 104 h 128"/>
                      <a:gd name="T102" fmla="*/ 106 w 167"/>
                      <a:gd name="T103" fmla="*/ 94 h 128"/>
                      <a:gd name="T104" fmla="*/ 100 w 167"/>
                      <a:gd name="T105" fmla="*/ 93 h 128"/>
                      <a:gd name="T106" fmla="*/ 155 w 167"/>
                      <a:gd name="T107" fmla="*/ 87 h 1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67" h="128">
                        <a:moveTo>
                          <a:pt x="167" y="87"/>
                        </a:moveTo>
                        <a:cubicBezTo>
                          <a:pt x="167" y="78"/>
                          <a:pt x="155" y="75"/>
                          <a:pt x="146" y="73"/>
                        </a:cubicBezTo>
                        <a:cubicBezTo>
                          <a:pt x="139" y="71"/>
                          <a:pt x="130" y="70"/>
                          <a:pt x="120" y="70"/>
                        </a:cubicBezTo>
                        <a:cubicBezTo>
                          <a:pt x="120" y="57"/>
                          <a:pt x="120" y="57"/>
                          <a:pt x="120" y="57"/>
                        </a:cubicBezTo>
                        <a:cubicBezTo>
                          <a:pt x="120" y="57"/>
                          <a:pt x="120" y="57"/>
                          <a:pt x="120" y="57"/>
                        </a:cubicBezTo>
                        <a:cubicBezTo>
                          <a:pt x="120" y="57"/>
                          <a:pt x="120" y="56"/>
                          <a:pt x="120" y="56"/>
                        </a:cubicBezTo>
                        <a:cubicBezTo>
                          <a:pt x="120" y="56"/>
                          <a:pt x="120" y="56"/>
                          <a:pt x="120" y="56"/>
                        </a:cubicBezTo>
                        <a:cubicBezTo>
                          <a:pt x="124" y="55"/>
                          <a:pt x="128" y="55"/>
                          <a:pt x="131" y="54"/>
                        </a:cubicBezTo>
                        <a:cubicBezTo>
                          <a:pt x="140" y="52"/>
                          <a:pt x="151" y="49"/>
                          <a:pt x="151" y="40"/>
                        </a:cubicBezTo>
                        <a:cubicBezTo>
                          <a:pt x="151" y="18"/>
                          <a:pt x="151" y="18"/>
                          <a:pt x="151" y="18"/>
                        </a:cubicBezTo>
                        <a:cubicBezTo>
                          <a:pt x="151" y="18"/>
                          <a:pt x="151" y="18"/>
                          <a:pt x="151" y="18"/>
                        </a:cubicBezTo>
                        <a:cubicBezTo>
                          <a:pt x="151" y="18"/>
                          <a:pt x="151" y="17"/>
                          <a:pt x="151" y="17"/>
                        </a:cubicBezTo>
                        <a:cubicBezTo>
                          <a:pt x="151" y="9"/>
                          <a:pt x="140" y="5"/>
                          <a:pt x="131" y="3"/>
                        </a:cubicBezTo>
                        <a:cubicBezTo>
                          <a:pt x="120" y="1"/>
                          <a:pt x="106" y="0"/>
                          <a:pt x="91" y="0"/>
                        </a:cubicBezTo>
                        <a:cubicBezTo>
                          <a:pt x="76" y="0"/>
                          <a:pt x="61" y="1"/>
                          <a:pt x="51" y="3"/>
                        </a:cubicBezTo>
                        <a:cubicBezTo>
                          <a:pt x="42" y="5"/>
                          <a:pt x="30" y="9"/>
                          <a:pt x="30" y="17"/>
                        </a:cubicBezTo>
                        <a:cubicBezTo>
                          <a:pt x="30" y="40"/>
                          <a:pt x="30" y="40"/>
                          <a:pt x="30" y="40"/>
                        </a:cubicBezTo>
                        <a:cubicBezTo>
                          <a:pt x="30" y="40"/>
                          <a:pt x="30" y="40"/>
                          <a:pt x="30" y="40"/>
                        </a:cubicBezTo>
                        <a:cubicBezTo>
                          <a:pt x="27" y="41"/>
                          <a:pt x="23" y="42"/>
                          <a:pt x="20" y="42"/>
                        </a:cubicBezTo>
                        <a:cubicBezTo>
                          <a:pt x="11" y="44"/>
                          <a:pt x="0" y="48"/>
                          <a:pt x="0" y="56"/>
                        </a:cubicBezTo>
                        <a:cubicBezTo>
                          <a:pt x="0" y="79"/>
                          <a:pt x="0" y="79"/>
                          <a:pt x="0" y="79"/>
                        </a:cubicBezTo>
                        <a:cubicBezTo>
                          <a:pt x="0" y="88"/>
                          <a:pt x="11" y="91"/>
                          <a:pt x="20" y="93"/>
                        </a:cubicBezTo>
                        <a:cubicBezTo>
                          <a:pt x="27" y="95"/>
                          <a:pt x="36" y="96"/>
                          <a:pt x="46" y="96"/>
                        </a:cubicBezTo>
                        <a:cubicBezTo>
                          <a:pt x="46" y="110"/>
                          <a:pt x="46" y="110"/>
                          <a:pt x="46" y="110"/>
                        </a:cubicBezTo>
                        <a:cubicBezTo>
                          <a:pt x="46" y="118"/>
                          <a:pt x="57" y="122"/>
                          <a:pt x="66" y="124"/>
                        </a:cubicBezTo>
                        <a:cubicBezTo>
                          <a:pt x="77" y="126"/>
                          <a:pt x="91" y="128"/>
                          <a:pt x="106" y="128"/>
                        </a:cubicBezTo>
                        <a:cubicBezTo>
                          <a:pt x="121" y="128"/>
                          <a:pt x="136" y="126"/>
                          <a:pt x="146" y="124"/>
                        </a:cubicBezTo>
                        <a:cubicBezTo>
                          <a:pt x="155" y="122"/>
                          <a:pt x="167" y="118"/>
                          <a:pt x="167" y="110"/>
                        </a:cubicBezTo>
                        <a:cubicBezTo>
                          <a:pt x="167" y="88"/>
                          <a:pt x="167" y="88"/>
                          <a:pt x="167" y="88"/>
                        </a:cubicBezTo>
                        <a:cubicBezTo>
                          <a:pt x="167" y="88"/>
                          <a:pt x="167" y="88"/>
                          <a:pt x="167" y="88"/>
                        </a:cubicBezTo>
                        <a:cubicBezTo>
                          <a:pt x="167" y="88"/>
                          <a:pt x="167" y="87"/>
                          <a:pt x="167" y="87"/>
                        </a:cubicBezTo>
                        <a:close/>
                        <a:moveTo>
                          <a:pt x="106" y="47"/>
                        </a:moveTo>
                        <a:cubicBezTo>
                          <a:pt x="104" y="47"/>
                          <a:pt x="101" y="47"/>
                          <a:pt x="98" y="47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101" y="34"/>
                          <a:pt x="104" y="34"/>
                          <a:pt x="106" y="33"/>
                        </a:cubicBezTo>
                        <a:lnTo>
                          <a:pt x="106" y="47"/>
                        </a:lnTo>
                        <a:close/>
                        <a:moveTo>
                          <a:pt x="91" y="10"/>
                        </a:moveTo>
                        <a:cubicBezTo>
                          <a:pt x="118" y="10"/>
                          <a:pt x="135" y="14"/>
                          <a:pt x="140" y="17"/>
                        </a:cubicBezTo>
                        <a:cubicBezTo>
                          <a:pt x="135" y="20"/>
                          <a:pt x="118" y="24"/>
                          <a:pt x="91" y="24"/>
                        </a:cubicBezTo>
                        <a:cubicBezTo>
                          <a:pt x="64" y="24"/>
                          <a:pt x="47" y="20"/>
                          <a:pt x="42" y="17"/>
                        </a:cubicBezTo>
                        <a:cubicBezTo>
                          <a:pt x="47" y="14"/>
                          <a:pt x="64" y="10"/>
                          <a:pt x="91" y="10"/>
                        </a:cubicBezTo>
                        <a:close/>
                        <a:moveTo>
                          <a:pt x="86" y="34"/>
                        </a:moveTo>
                        <a:cubicBezTo>
                          <a:pt x="86" y="47"/>
                          <a:pt x="86" y="47"/>
                          <a:pt x="86" y="47"/>
                        </a:cubicBezTo>
                        <a:cubicBezTo>
                          <a:pt x="83" y="47"/>
                          <a:pt x="80" y="47"/>
                          <a:pt x="77" y="47"/>
                        </a:cubicBezTo>
                        <a:cubicBezTo>
                          <a:pt x="77" y="34"/>
                          <a:pt x="77" y="34"/>
                          <a:pt x="77" y="34"/>
                        </a:cubicBezTo>
                        <a:cubicBezTo>
                          <a:pt x="80" y="34"/>
                          <a:pt x="83" y="34"/>
                          <a:pt x="86" y="34"/>
                        </a:cubicBezTo>
                        <a:close/>
                        <a:moveTo>
                          <a:pt x="65" y="33"/>
                        </a:moveTo>
                        <a:cubicBezTo>
                          <a:pt x="65" y="46"/>
                          <a:pt x="65" y="46"/>
                          <a:pt x="65" y="46"/>
                        </a:cubicBezTo>
                        <a:cubicBezTo>
                          <a:pt x="63" y="46"/>
                          <a:pt x="60" y="45"/>
                          <a:pt x="58" y="45"/>
                        </a:cubicBezTo>
                        <a:cubicBezTo>
                          <a:pt x="58" y="32"/>
                          <a:pt x="58" y="32"/>
                          <a:pt x="58" y="32"/>
                        </a:cubicBezTo>
                        <a:cubicBezTo>
                          <a:pt x="60" y="32"/>
                          <a:pt x="63" y="32"/>
                          <a:pt x="65" y="33"/>
                        </a:cubicBezTo>
                        <a:close/>
                        <a:moveTo>
                          <a:pt x="41" y="27"/>
                        </a:moveTo>
                        <a:cubicBezTo>
                          <a:pt x="42" y="28"/>
                          <a:pt x="44" y="29"/>
                          <a:pt x="46" y="29"/>
                        </a:cubicBezTo>
                        <a:cubicBezTo>
                          <a:pt x="46" y="42"/>
                          <a:pt x="46" y="42"/>
                          <a:pt x="46" y="42"/>
                        </a:cubicBezTo>
                        <a:cubicBezTo>
                          <a:pt x="43" y="41"/>
                          <a:pt x="42" y="40"/>
                          <a:pt x="41" y="40"/>
                        </a:cubicBezTo>
                        <a:lnTo>
                          <a:pt x="41" y="27"/>
                        </a:lnTo>
                        <a:close/>
                        <a:moveTo>
                          <a:pt x="15" y="81"/>
                        </a:moveTo>
                        <a:cubicBezTo>
                          <a:pt x="12" y="80"/>
                          <a:pt x="11" y="79"/>
                          <a:pt x="10" y="79"/>
                        </a:cubicBezTo>
                        <a:cubicBezTo>
                          <a:pt x="10" y="67"/>
                          <a:pt x="10" y="67"/>
                          <a:pt x="10" y="67"/>
                        </a:cubicBezTo>
                        <a:cubicBezTo>
                          <a:pt x="12" y="67"/>
                          <a:pt x="13" y="68"/>
                          <a:pt x="15" y="68"/>
                        </a:cubicBezTo>
                        <a:lnTo>
                          <a:pt x="15" y="81"/>
                        </a:lnTo>
                        <a:close/>
                        <a:moveTo>
                          <a:pt x="11" y="56"/>
                        </a:moveTo>
                        <a:cubicBezTo>
                          <a:pt x="15" y="54"/>
                          <a:pt x="24" y="51"/>
                          <a:pt x="38" y="50"/>
                        </a:cubicBezTo>
                        <a:cubicBezTo>
                          <a:pt x="42" y="52"/>
                          <a:pt x="47" y="53"/>
                          <a:pt x="51" y="54"/>
                        </a:cubicBezTo>
                        <a:cubicBezTo>
                          <a:pt x="61" y="56"/>
                          <a:pt x="76" y="58"/>
                          <a:pt x="91" y="58"/>
                        </a:cubicBezTo>
                        <a:cubicBezTo>
                          <a:pt x="96" y="58"/>
                          <a:pt x="101" y="57"/>
                          <a:pt x="106" y="57"/>
                        </a:cubicBezTo>
                        <a:cubicBezTo>
                          <a:pt x="98" y="60"/>
                          <a:pt x="83" y="63"/>
                          <a:pt x="60" y="63"/>
                        </a:cubicBezTo>
                        <a:cubicBezTo>
                          <a:pt x="33" y="63"/>
                          <a:pt x="16" y="59"/>
                          <a:pt x="11" y="56"/>
                        </a:cubicBezTo>
                        <a:close/>
                        <a:moveTo>
                          <a:pt x="46" y="86"/>
                        </a:moveTo>
                        <a:cubicBezTo>
                          <a:pt x="46" y="73"/>
                          <a:pt x="46" y="73"/>
                          <a:pt x="46" y="73"/>
                        </a:cubicBezTo>
                        <a:cubicBezTo>
                          <a:pt x="49" y="73"/>
                          <a:pt x="52" y="73"/>
                          <a:pt x="55" y="73"/>
                        </a:cubicBezTo>
                        <a:cubicBezTo>
                          <a:pt x="55" y="86"/>
                          <a:pt x="55" y="86"/>
                          <a:pt x="55" y="86"/>
                        </a:cubicBezTo>
                        <a:cubicBezTo>
                          <a:pt x="52" y="86"/>
                          <a:pt x="49" y="86"/>
                          <a:pt x="46" y="86"/>
                        </a:cubicBezTo>
                        <a:close/>
                        <a:moveTo>
                          <a:pt x="76" y="86"/>
                        </a:moveTo>
                        <a:cubicBezTo>
                          <a:pt x="73" y="86"/>
                          <a:pt x="70" y="86"/>
                          <a:pt x="67" y="86"/>
                        </a:cubicBezTo>
                        <a:cubicBezTo>
                          <a:pt x="67" y="73"/>
                          <a:pt x="67" y="73"/>
                          <a:pt x="67" y="73"/>
                        </a:cubicBezTo>
                        <a:cubicBezTo>
                          <a:pt x="70" y="73"/>
                          <a:pt x="73" y="73"/>
                          <a:pt x="76" y="73"/>
                        </a:cubicBezTo>
                        <a:lnTo>
                          <a:pt x="76" y="86"/>
                        </a:lnTo>
                        <a:close/>
                        <a:moveTo>
                          <a:pt x="95" y="84"/>
                        </a:moveTo>
                        <a:cubicBezTo>
                          <a:pt x="93" y="84"/>
                          <a:pt x="90" y="84"/>
                          <a:pt x="87" y="85"/>
                        </a:cubicBezTo>
                        <a:cubicBezTo>
                          <a:pt x="87" y="71"/>
                          <a:pt x="87" y="71"/>
                          <a:pt x="87" y="71"/>
                        </a:cubicBezTo>
                        <a:cubicBezTo>
                          <a:pt x="90" y="71"/>
                          <a:pt x="93" y="71"/>
                          <a:pt x="95" y="70"/>
                        </a:cubicBezTo>
                        <a:lnTo>
                          <a:pt x="95" y="84"/>
                        </a:lnTo>
                        <a:close/>
                        <a:moveTo>
                          <a:pt x="35" y="85"/>
                        </a:moveTo>
                        <a:cubicBezTo>
                          <a:pt x="32" y="85"/>
                          <a:pt x="29" y="84"/>
                          <a:pt x="27" y="84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9" y="71"/>
                          <a:pt x="32" y="71"/>
                          <a:pt x="35" y="72"/>
                        </a:cubicBezTo>
                        <a:lnTo>
                          <a:pt x="35" y="85"/>
                        </a:lnTo>
                        <a:close/>
                        <a:moveTo>
                          <a:pt x="61" y="112"/>
                        </a:moveTo>
                        <a:cubicBezTo>
                          <a:pt x="59" y="111"/>
                          <a:pt x="57" y="110"/>
                          <a:pt x="56" y="110"/>
                        </a:cubicBezTo>
                        <a:cubicBezTo>
                          <a:pt x="56" y="97"/>
                          <a:pt x="56" y="97"/>
                          <a:pt x="56" y="97"/>
                        </a:cubicBezTo>
                        <a:cubicBezTo>
                          <a:pt x="58" y="98"/>
                          <a:pt x="60" y="99"/>
                          <a:pt x="61" y="99"/>
                        </a:cubicBezTo>
                        <a:lnTo>
                          <a:pt x="61" y="112"/>
                        </a:lnTo>
                        <a:close/>
                        <a:moveTo>
                          <a:pt x="81" y="116"/>
                        </a:moveTo>
                        <a:cubicBezTo>
                          <a:pt x="78" y="116"/>
                          <a:pt x="75" y="115"/>
                          <a:pt x="73" y="115"/>
                        </a:cubicBezTo>
                        <a:cubicBezTo>
                          <a:pt x="73" y="102"/>
                          <a:pt x="73" y="102"/>
                          <a:pt x="73" y="102"/>
                        </a:cubicBezTo>
                        <a:cubicBezTo>
                          <a:pt x="76" y="102"/>
                          <a:pt x="78" y="102"/>
                          <a:pt x="81" y="103"/>
                        </a:cubicBezTo>
                        <a:lnTo>
                          <a:pt x="81" y="116"/>
                        </a:lnTo>
                        <a:close/>
                        <a:moveTo>
                          <a:pt x="101" y="117"/>
                        </a:moveTo>
                        <a:cubicBezTo>
                          <a:pt x="98" y="117"/>
                          <a:pt x="95" y="117"/>
                          <a:pt x="93" y="117"/>
                        </a:cubicBezTo>
                        <a:cubicBezTo>
                          <a:pt x="93" y="104"/>
                          <a:pt x="93" y="104"/>
                          <a:pt x="93" y="104"/>
                        </a:cubicBezTo>
                        <a:cubicBezTo>
                          <a:pt x="95" y="104"/>
                          <a:pt x="98" y="104"/>
                          <a:pt x="101" y="104"/>
                        </a:cubicBezTo>
                        <a:lnTo>
                          <a:pt x="101" y="117"/>
                        </a:lnTo>
                        <a:close/>
                        <a:moveTo>
                          <a:pt x="106" y="94"/>
                        </a:moveTo>
                        <a:cubicBezTo>
                          <a:pt x="103" y="94"/>
                          <a:pt x="101" y="94"/>
                          <a:pt x="98" y="93"/>
                        </a:cubicBezTo>
                        <a:cubicBezTo>
                          <a:pt x="99" y="93"/>
                          <a:pt x="99" y="93"/>
                          <a:pt x="100" y="93"/>
                        </a:cubicBezTo>
                        <a:cubicBezTo>
                          <a:pt x="109" y="91"/>
                          <a:pt x="120" y="88"/>
                          <a:pt x="120" y="80"/>
                        </a:cubicBezTo>
                        <a:cubicBezTo>
                          <a:pt x="139" y="81"/>
                          <a:pt x="151" y="84"/>
                          <a:pt x="155" y="87"/>
                        </a:cubicBezTo>
                        <a:cubicBezTo>
                          <a:pt x="150" y="90"/>
                          <a:pt x="133" y="94"/>
                          <a:pt x="106" y="94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ysClr val="window" lastClr="FFFFFF"/>
                    </a:solidFill>
                    <a:round/>
                    <a:headEnd/>
                    <a:tailEnd/>
                  </a:ln>
                </p:spPr>
                <p:txBody>
                  <a:bodyPr vert="horz" wrap="square" lIns="51435" tIns="25718" rIns="51435" bIns="25718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1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2" name="Freeform 5">
                    <a:extLst>
                      <a:ext uri="{FF2B5EF4-FFF2-40B4-BE49-F238E27FC236}">
                        <a16:creationId xmlns:a16="http://schemas.microsoft.com/office/drawing/2014/main" xmlns="" id="{ABD19444-EC76-4854-8806-462D8A21B2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89" y="14739"/>
                    <a:ext cx="201" cy="312"/>
                  </a:xfrm>
                  <a:custGeom>
                    <a:avLst/>
                    <a:gdLst>
                      <a:gd name="T0" fmla="*/ 64 w 64"/>
                      <a:gd name="T1" fmla="*/ 0 h 99"/>
                      <a:gd name="T2" fmla="*/ 13 w 64"/>
                      <a:gd name="T3" fmla="*/ 35 h 99"/>
                      <a:gd name="T4" fmla="*/ 3 w 64"/>
                      <a:gd name="T5" fmla="*/ 41 h 99"/>
                      <a:gd name="T6" fmla="*/ 0 w 64"/>
                      <a:gd name="T7" fmla="*/ 48 h 99"/>
                      <a:gd name="T8" fmla="*/ 14 w 64"/>
                      <a:gd name="T9" fmla="*/ 60 h 99"/>
                      <a:gd name="T10" fmla="*/ 60 w 64"/>
                      <a:gd name="T11" fmla="*/ 99 h 99"/>
                      <a:gd name="T12" fmla="*/ 25 w 64"/>
                      <a:gd name="T13" fmla="*/ 48 h 99"/>
                      <a:gd name="T14" fmla="*/ 25 w 64"/>
                      <a:gd name="T15" fmla="*/ 47 h 99"/>
                      <a:gd name="T16" fmla="*/ 25 w 64"/>
                      <a:gd name="T17" fmla="*/ 46 h 99"/>
                      <a:gd name="T18" fmla="*/ 64 w 64"/>
                      <a:gd name="T19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64" h="99">
                        <a:moveTo>
                          <a:pt x="64" y="0"/>
                        </a:moveTo>
                        <a:cubicBezTo>
                          <a:pt x="64" y="0"/>
                          <a:pt x="17" y="35"/>
                          <a:pt x="13" y="35"/>
                        </a:cubicBezTo>
                        <a:cubicBezTo>
                          <a:pt x="8" y="35"/>
                          <a:pt x="5" y="37"/>
                          <a:pt x="3" y="41"/>
                        </a:cubicBezTo>
                        <a:cubicBezTo>
                          <a:pt x="1" y="43"/>
                          <a:pt x="0" y="45"/>
                          <a:pt x="0" y="48"/>
                        </a:cubicBezTo>
                        <a:cubicBezTo>
                          <a:pt x="0" y="57"/>
                          <a:pt x="7" y="61"/>
                          <a:pt x="14" y="60"/>
                        </a:cubicBezTo>
                        <a:cubicBezTo>
                          <a:pt x="17" y="60"/>
                          <a:pt x="60" y="99"/>
                          <a:pt x="60" y="99"/>
                        </a:cubicBezTo>
                        <a:cubicBezTo>
                          <a:pt x="60" y="99"/>
                          <a:pt x="25" y="52"/>
                          <a:pt x="25" y="48"/>
                        </a:cubicBezTo>
                        <a:cubicBezTo>
                          <a:pt x="25" y="48"/>
                          <a:pt x="25" y="47"/>
                          <a:pt x="25" y="47"/>
                        </a:cubicBezTo>
                        <a:cubicBezTo>
                          <a:pt x="25" y="47"/>
                          <a:pt x="25" y="47"/>
                          <a:pt x="25" y="46"/>
                        </a:cubicBezTo>
                        <a:cubicBezTo>
                          <a:pt x="25" y="43"/>
                          <a:pt x="64" y="0"/>
                          <a:pt x="64" y="0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ysClr val="window" lastClr="FFFFFF"/>
                    </a:solidFill>
                    <a:round/>
                    <a:headEnd/>
                    <a:tailEnd/>
                  </a:ln>
                </p:spPr>
                <p:txBody>
                  <a:bodyPr vert="horz" wrap="square" lIns="51435" tIns="25718" rIns="51435" bIns="25718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01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xmlns="" id="{4F6D5A18-3B4B-4428-81C6-17E825B374AE}"/>
                  </a:ext>
                </a:extLst>
              </p:cNvPr>
              <p:cNvGrpSpPr/>
              <p:nvPr/>
            </p:nvGrpSpPr>
            <p:grpSpPr>
              <a:xfrm>
                <a:off x="3913479" y="3202821"/>
                <a:ext cx="476823" cy="468556"/>
                <a:chOff x="1642719" y="6570861"/>
                <a:chExt cx="476823" cy="468556"/>
              </a:xfrm>
              <a:solidFill>
                <a:srgbClr val="00B050"/>
              </a:solidFill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xmlns="" id="{F959C684-677D-4CD8-99DA-8D23161EB90B}"/>
                    </a:ext>
                  </a:extLst>
                </p:cNvPr>
                <p:cNvSpPr/>
                <p:nvPr/>
              </p:nvSpPr>
              <p:spPr>
                <a:xfrm rot="9248155">
                  <a:off x="1642719" y="6570861"/>
                  <a:ext cx="476823" cy="468556"/>
                </a:xfrm>
                <a:prstGeom prst="ellipse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9286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8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Lato" panose="020F0502020204030203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49" name="Group 29">
                  <a:extLst>
                    <a:ext uri="{FF2B5EF4-FFF2-40B4-BE49-F238E27FC236}">
                      <a16:creationId xmlns:a16="http://schemas.microsoft.com/office/drawing/2014/main" xmlns="" id="{642E3E41-8DF5-47DB-A1E3-D993DD00361C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1751613" y="6638926"/>
                  <a:ext cx="260098" cy="356650"/>
                  <a:chOff x="1474" y="966"/>
                  <a:chExt cx="264" cy="362"/>
                </a:xfrm>
                <a:grpFill/>
              </p:grpSpPr>
              <p:sp>
                <p:nvSpPr>
                  <p:cNvPr id="50" name="AutoShape 28">
                    <a:extLst>
                      <a:ext uri="{FF2B5EF4-FFF2-40B4-BE49-F238E27FC236}">
                        <a16:creationId xmlns:a16="http://schemas.microsoft.com/office/drawing/2014/main" xmlns="" id="{E0E03DE1-5C9A-4879-8581-BB8488E6F970}"/>
                      </a:ext>
                    </a:extLst>
                  </p:cNvPr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1475" y="966"/>
                    <a:ext cx="262" cy="362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" name="Freeform 30">
                    <a:extLst>
                      <a:ext uri="{FF2B5EF4-FFF2-40B4-BE49-F238E27FC236}">
                        <a16:creationId xmlns:a16="http://schemas.microsoft.com/office/drawing/2014/main" xmlns="" id="{2AB598C4-5838-4EE6-9571-9AACF1706C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31" y="966"/>
                    <a:ext cx="84" cy="110"/>
                  </a:xfrm>
                  <a:custGeom>
                    <a:avLst/>
                    <a:gdLst>
                      <a:gd name="T0" fmla="*/ 0 w 83"/>
                      <a:gd name="T1" fmla="*/ 0 h 108"/>
                      <a:gd name="T2" fmla="*/ 68 w 83"/>
                      <a:gd name="T3" fmla="*/ 100 h 108"/>
                      <a:gd name="T4" fmla="*/ 0 w 83"/>
                      <a:gd name="T5" fmla="*/ 0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83" h="108">
                        <a:moveTo>
                          <a:pt x="0" y="0"/>
                        </a:moveTo>
                        <a:cubicBezTo>
                          <a:pt x="33" y="20"/>
                          <a:pt x="83" y="43"/>
                          <a:pt x="68" y="100"/>
                        </a:cubicBezTo>
                        <a:cubicBezTo>
                          <a:pt x="18" y="108"/>
                          <a:pt x="0" y="5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9525">
                    <a:solidFill>
                      <a:sysClr val="window" lastClr="FFFFFF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2" name="Freeform 31">
                    <a:extLst>
                      <a:ext uri="{FF2B5EF4-FFF2-40B4-BE49-F238E27FC236}">
                        <a16:creationId xmlns:a16="http://schemas.microsoft.com/office/drawing/2014/main" xmlns="" id="{E6FA4830-6A60-474C-ACD0-93C97EA63B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92" y="966"/>
                    <a:ext cx="94" cy="105"/>
                  </a:xfrm>
                  <a:custGeom>
                    <a:avLst/>
                    <a:gdLst>
                      <a:gd name="T0" fmla="*/ 88 w 93"/>
                      <a:gd name="T1" fmla="*/ 0 h 104"/>
                      <a:gd name="T2" fmla="*/ 28 w 93"/>
                      <a:gd name="T3" fmla="*/ 104 h 104"/>
                      <a:gd name="T4" fmla="*/ 88 w 93"/>
                      <a:gd name="T5" fmla="*/ 0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3" h="104">
                        <a:moveTo>
                          <a:pt x="88" y="0"/>
                        </a:moveTo>
                        <a:cubicBezTo>
                          <a:pt x="93" y="44"/>
                          <a:pt x="76" y="100"/>
                          <a:pt x="28" y="104"/>
                        </a:cubicBezTo>
                        <a:cubicBezTo>
                          <a:pt x="0" y="51"/>
                          <a:pt x="57" y="19"/>
                          <a:pt x="88" y="0"/>
                        </a:cubicBezTo>
                        <a:close/>
                      </a:path>
                    </a:pathLst>
                  </a:custGeom>
                  <a:grpFill/>
                  <a:ln w="9525">
                    <a:solidFill>
                      <a:sysClr val="window" lastClr="FFFFFF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" name="Freeform 32">
                    <a:extLst>
                      <a:ext uri="{FF2B5EF4-FFF2-40B4-BE49-F238E27FC236}">
                        <a16:creationId xmlns:a16="http://schemas.microsoft.com/office/drawing/2014/main" xmlns="" id="{7E996108-B3F1-41E7-9AB4-4A68C60B45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6" y="1051"/>
                    <a:ext cx="121" cy="137"/>
                  </a:xfrm>
                  <a:custGeom>
                    <a:avLst/>
                    <a:gdLst>
                      <a:gd name="T0" fmla="*/ 0 w 119"/>
                      <a:gd name="T1" fmla="*/ 0 h 135"/>
                      <a:gd name="T2" fmla="*/ 84 w 119"/>
                      <a:gd name="T3" fmla="*/ 128 h 135"/>
                      <a:gd name="T4" fmla="*/ 0 w 119"/>
                      <a:gd name="T5" fmla="*/ 0 h 1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9" h="135">
                        <a:moveTo>
                          <a:pt x="0" y="0"/>
                        </a:moveTo>
                        <a:cubicBezTo>
                          <a:pt x="44" y="20"/>
                          <a:pt x="119" y="66"/>
                          <a:pt x="84" y="128"/>
                        </a:cubicBezTo>
                        <a:cubicBezTo>
                          <a:pt x="22" y="135"/>
                          <a:pt x="7" y="60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9525">
                    <a:solidFill>
                      <a:sysClr val="window" lastClr="FFFFFF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4" name="Freeform 33">
                    <a:extLst>
                      <a:ext uri="{FF2B5EF4-FFF2-40B4-BE49-F238E27FC236}">
                        <a16:creationId xmlns:a16="http://schemas.microsoft.com/office/drawing/2014/main" xmlns="" id="{13AF6ABB-FEBE-409A-AB8A-C6D3D93D35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84" y="1051"/>
                    <a:ext cx="123" cy="134"/>
                  </a:xfrm>
                  <a:custGeom>
                    <a:avLst/>
                    <a:gdLst>
                      <a:gd name="T0" fmla="*/ 116 w 121"/>
                      <a:gd name="T1" fmla="*/ 0 h 132"/>
                      <a:gd name="T2" fmla="*/ 40 w 121"/>
                      <a:gd name="T3" fmla="*/ 132 h 132"/>
                      <a:gd name="T4" fmla="*/ 116 w 121"/>
                      <a:gd name="T5" fmla="*/ 0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1" h="132">
                        <a:moveTo>
                          <a:pt x="116" y="0"/>
                        </a:moveTo>
                        <a:cubicBezTo>
                          <a:pt x="121" y="58"/>
                          <a:pt x="101" y="126"/>
                          <a:pt x="40" y="132"/>
                        </a:cubicBezTo>
                        <a:cubicBezTo>
                          <a:pt x="0" y="67"/>
                          <a:pt x="77" y="25"/>
                          <a:pt x="116" y="0"/>
                        </a:cubicBezTo>
                        <a:close/>
                      </a:path>
                    </a:pathLst>
                  </a:custGeom>
                  <a:grpFill/>
                  <a:ln w="9525">
                    <a:solidFill>
                      <a:sysClr val="window" lastClr="FFFFFF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" name="Freeform 34">
                    <a:extLst>
                      <a:ext uri="{FF2B5EF4-FFF2-40B4-BE49-F238E27FC236}">
                        <a16:creationId xmlns:a16="http://schemas.microsoft.com/office/drawing/2014/main" xmlns="" id="{17080DC2-2BBD-40A7-8E1A-D4C5E66005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4" y="1153"/>
                    <a:ext cx="155" cy="174"/>
                  </a:xfrm>
                  <a:custGeom>
                    <a:avLst/>
                    <a:gdLst>
                      <a:gd name="T0" fmla="*/ 0 w 153"/>
                      <a:gd name="T1" fmla="*/ 0 h 172"/>
                      <a:gd name="T2" fmla="*/ 112 w 153"/>
                      <a:gd name="T3" fmla="*/ 172 h 172"/>
                      <a:gd name="T4" fmla="*/ 0 w 153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3" h="172">
                        <a:moveTo>
                          <a:pt x="0" y="0"/>
                        </a:moveTo>
                        <a:cubicBezTo>
                          <a:pt x="61" y="27"/>
                          <a:pt x="153" y="82"/>
                          <a:pt x="112" y="172"/>
                        </a:cubicBezTo>
                        <a:cubicBezTo>
                          <a:pt x="20" y="169"/>
                          <a:pt x="11" y="83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9525">
                    <a:solidFill>
                      <a:sysClr val="window" lastClr="FFFFFF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" name="Freeform 35">
                    <a:extLst>
                      <a:ext uri="{FF2B5EF4-FFF2-40B4-BE49-F238E27FC236}">
                        <a16:creationId xmlns:a16="http://schemas.microsoft.com/office/drawing/2014/main" xmlns="" id="{05356D8C-404B-4FE7-93E2-0C456795CF6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83" y="1152"/>
                    <a:ext cx="155" cy="175"/>
                  </a:xfrm>
                  <a:custGeom>
                    <a:avLst/>
                    <a:gdLst>
                      <a:gd name="T0" fmla="*/ 41 w 153"/>
                      <a:gd name="T1" fmla="*/ 173 h 173"/>
                      <a:gd name="T2" fmla="*/ 145 w 153"/>
                      <a:gd name="T3" fmla="*/ 1 h 173"/>
                      <a:gd name="T4" fmla="*/ 153 w 153"/>
                      <a:gd name="T5" fmla="*/ 5 h 173"/>
                      <a:gd name="T6" fmla="*/ 41 w 153"/>
                      <a:gd name="T7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3" h="173">
                        <a:moveTo>
                          <a:pt x="41" y="173"/>
                        </a:moveTo>
                        <a:cubicBezTo>
                          <a:pt x="0" y="84"/>
                          <a:pt x="93" y="36"/>
                          <a:pt x="145" y="1"/>
                        </a:cubicBezTo>
                        <a:cubicBezTo>
                          <a:pt x="150" y="0"/>
                          <a:pt x="152" y="1"/>
                          <a:pt x="153" y="5"/>
                        </a:cubicBezTo>
                        <a:cubicBezTo>
                          <a:pt x="145" y="90"/>
                          <a:pt x="133" y="171"/>
                          <a:pt x="41" y="173"/>
                        </a:cubicBezTo>
                        <a:close/>
                      </a:path>
                    </a:pathLst>
                  </a:custGeom>
                  <a:grpFill/>
                  <a:ln w="9525">
                    <a:solidFill>
                      <a:sysClr val="window" lastClr="FFFFFF"/>
                    </a:solidFill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xmlns="" id="{AE0EC32C-8799-41FA-AB88-236632A44EBE}"/>
                  </a:ext>
                </a:extLst>
              </p:cNvPr>
              <p:cNvGrpSpPr/>
              <p:nvPr/>
            </p:nvGrpSpPr>
            <p:grpSpPr>
              <a:xfrm>
                <a:off x="3997993" y="2238559"/>
                <a:ext cx="476823" cy="468556"/>
                <a:chOff x="248953" y="6018079"/>
                <a:chExt cx="476823" cy="468556"/>
              </a:xfrm>
            </p:grpSpPr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xmlns="" id="{85AC4E11-932F-4205-9E66-087C9A802C30}"/>
                    </a:ext>
                  </a:extLst>
                </p:cNvPr>
                <p:cNvSpPr/>
                <p:nvPr/>
              </p:nvSpPr>
              <p:spPr>
                <a:xfrm rot="9145777">
                  <a:off x="248953" y="6018079"/>
                  <a:ext cx="476823" cy="468556"/>
                </a:xfrm>
                <a:prstGeom prst="ellipse">
                  <a:avLst/>
                </a:prstGeom>
                <a:solidFill>
                  <a:srgbClr val="5B9BD5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9286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8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Lato" panose="020F0502020204030203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2">
                  <a:extLst>
                    <a:ext uri="{FF2B5EF4-FFF2-40B4-BE49-F238E27FC236}">
                      <a16:creationId xmlns:a16="http://schemas.microsoft.com/office/drawing/2014/main" xmlns="" id="{346B781F-0797-40C0-8793-C7CEF1CFAE4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1973" y="6050482"/>
                  <a:ext cx="343109" cy="410646"/>
                </a:xfrm>
                <a:custGeom>
                  <a:avLst/>
                  <a:gdLst>
                    <a:gd name="T0" fmla="*/ 0 w 238"/>
                    <a:gd name="T1" fmla="*/ 131 h 262"/>
                    <a:gd name="T2" fmla="*/ 238 w 238"/>
                    <a:gd name="T3" fmla="*/ 131 h 262"/>
                    <a:gd name="T4" fmla="*/ 0 w 238"/>
                    <a:gd name="T5" fmla="*/ 131 h 262"/>
                    <a:gd name="T6" fmla="*/ 119 w 238"/>
                    <a:gd name="T7" fmla="*/ 181 h 262"/>
                    <a:gd name="T8" fmla="*/ 69 w 238"/>
                    <a:gd name="T9" fmla="*/ 131 h 262"/>
                    <a:gd name="T10" fmla="*/ 119 w 238"/>
                    <a:gd name="T11" fmla="*/ 81 h 262"/>
                    <a:gd name="T12" fmla="*/ 148 w 238"/>
                    <a:gd name="T13" fmla="*/ 91 h 262"/>
                    <a:gd name="T14" fmla="*/ 129 w 238"/>
                    <a:gd name="T15" fmla="*/ 115 h 262"/>
                    <a:gd name="T16" fmla="*/ 119 w 238"/>
                    <a:gd name="T17" fmla="*/ 112 h 262"/>
                    <a:gd name="T18" fmla="*/ 100 w 238"/>
                    <a:gd name="T19" fmla="*/ 131 h 262"/>
                    <a:gd name="T20" fmla="*/ 119 w 238"/>
                    <a:gd name="T21" fmla="*/ 150 h 262"/>
                    <a:gd name="T22" fmla="*/ 138 w 238"/>
                    <a:gd name="T23" fmla="*/ 131 h 262"/>
                    <a:gd name="T24" fmla="*/ 134 w 238"/>
                    <a:gd name="T25" fmla="*/ 119 h 262"/>
                    <a:gd name="T26" fmla="*/ 162 w 238"/>
                    <a:gd name="T27" fmla="*/ 106 h 262"/>
                    <a:gd name="T28" fmla="*/ 169 w 238"/>
                    <a:gd name="T29" fmla="*/ 131 h 262"/>
                    <a:gd name="T30" fmla="*/ 119 w 238"/>
                    <a:gd name="T31" fmla="*/ 181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38" h="262">
                      <a:moveTo>
                        <a:pt x="0" y="131"/>
                      </a:moveTo>
                      <a:cubicBezTo>
                        <a:pt x="131" y="262"/>
                        <a:pt x="238" y="131"/>
                        <a:pt x="238" y="131"/>
                      </a:cubicBezTo>
                      <a:cubicBezTo>
                        <a:pt x="107" y="0"/>
                        <a:pt x="0" y="131"/>
                        <a:pt x="0" y="131"/>
                      </a:cubicBezTo>
                      <a:close/>
                      <a:moveTo>
                        <a:pt x="119" y="181"/>
                      </a:moveTo>
                      <a:cubicBezTo>
                        <a:pt x="91" y="181"/>
                        <a:pt x="69" y="158"/>
                        <a:pt x="69" y="131"/>
                      </a:cubicBezTo>
                      <a:cubicBezTo>
                        <a:pt x="69" y="104"/>
                        <a:pt x="91" y="81"/>
                        <a:pt x="119" y="81"/>
                      </a:cubicBezTo>
                      <a:cubicBezTo>
                        <a:pt x="130" y="81"/>
                        <a:pt x="140" y="85"/>
                        <a:pt x="148" y="91"/>
                      </a:cubicBezTo>
                      <a:cubicBezTo>
                        <a:pt x="129" y="115"/>
                        <a:pt x="129" y="115"/>
                        <a:pt x="129" y="115"/>
                      </a:cubicBezTo>
                      <a:cubicBezTo>
                        <a:pt x="126" y="113"/>
                        <a:pt x="122" y="112"/>
                        <a:pt x="119" y="112"/>
                      </a:cubicBezTo>
                      <a:cubicBezTo>
                        <a:pt x="108" y="112"/>
                        <a:pt x="100" y="121"/>
                        <a:pt x="100" y="131"/>
                      </a:cubicBezTo>
                      <a:cubicBezTo>
                        <a:pt x="100" y="141"/>
                        <a:pt x="108" y="150"/>
                        <a:pt x="119" y="150"/>
                      </a:cubicBezTo>
                      <a:cubicBezTo>
                        <a:pt x="129" y="150"/>
                        <a:pt x="138" y="141"/>
                        <a:pt x="138" y="131"/>
                      </a:cubicBezTo>
                      <a:cubicBezTo>
                        <a:pt x="138" y="127"/>
                        <a:pt x="136" y="123"/>
                        <a:pt x="134" y="119"/>
                      </a:cubicBezTo>
                      <a:cubicBezTo>
                        <a:pt x="162" y="106"/>
                        <a:pt x="162" y="106"/>
                        <a:pt x="162" y="106"/>
                      </a:cubicBezTo>
                      <a:cubicBezTo>
                        <a:pt x="166" y="113"/>
                        <a:pt x="169" y="122"/>
                        <a:pt x="169" y="131"/>
                      </a:cubicBezTo>
                      <a:cubicBezTo>
                        <a:pt x="169" y="158"/>
                        <a:pt x="146" y="181"/>
                        <a:pt x="119" y="181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>
                  <a:noFill/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xmlns="" id="{F5C8ECE6-039E-4990-A034-E4CF01F11C4A}"/>
                  </a:ext>
                </a:extLst>
              </p:cNvPr>
              <p:cNvGrpSpPr/>
              <p:nvPr/>
            </p:nvGrpSpPr>
            <p:grpSpPr>
              <a:xfrm>
                <a:off x="2075305" y="2314993"/>
                <a:ext cx="476823" cy="468556"/>
                <a:chOff x="246505" y="5469673"/>
                <a:chExt cx="476823" cy="468556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xmlns="" id="{534A67AD-151F-46FA-A091-9B2D9706F4CD}"/>
                    </a:ext>
                  </a:extLst>
                </p:cNvPr>
                <p:cNvSpPr/>
                <p:nvPr/>
              </p:nvSpPr>
              <p:spPr>
                <a:xfrm rot="9145777">
                  <a:off x="246505" y="5469673"/>
                  <a:ext cx="476823" cy="468556"/>
                </a:xfrm>
                <a:prstGeom prst="ellipse">
                  <a:avLst/>
                </a:prstGeom>
                <a:solidFill>
                  <a:srgbClr val="ED7D31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9286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8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Lato" panose="020F0502020204030203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62">
                  <a:extLst>
                    <a:ext uri="{FF2B5EF4-FFF2-40B4-BE49-F238E27FC236}">
                      <a16:creationId xmlns:a16="http://schemas.microsoft.com/office/drawing/2014/main" xmlns="" id="{226C2E94-BD93-4099-8E4B-ACA59B5F33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5983" y="5656801"/>
                  <a:ext cx="48817" cy="47523"/>
                </a:xfrm>
                <a:custGeom>
                  <a:avLst/>
                  <a:gdLst>
                    <a:gd name="T0" fmla="*/ 21 w 43"/>
                    <a:gd name="T1" fmla="*/ 52 h 52"/>
                    <a:gd name="T2" fmla="*/ 43 w 43"/>
                    <a:gd name="T3" fmla="*/ 24 h 52"/>
                    <a:gd name="T4" fmla="*/ 21 w 43"/>
                    <a:gd name="T5" fmla="*/ 0 h 52"/>
                    <a:gd name="T6" fmla="*/ 0 w 43"/>
                    <a:gd name="T7" fmla="*/ 24 h 52"/>
                    <a:gd name="T8" fmla="*/ 21 w 43"/>
                    <a:gd name="T9" fmla="*/ 5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52">
                      <a:moveTo>
                        <a:pt x="21" y="52"/>
                      </a:moveTo>
                      <a:cubicBezTo>
                        <a:pt x="33" y="52"/>
                        <a:pt x="43" y="38"/>
                        <a:pt x="43" y="24"/>
                      </a:cubicBezTo>
                      <a:cubicBezTo>
                        <a:pt x="43" y="10"/>
                        <a:pt x="34" y="0"/>
                        <a:pt x="21" y="0"/>
                      </a:cubicBezTo>
                      <a:cubicBezTo>
                        <a:pt x="9" y="0"/>
                        <a:pt x="0" y="10"/>
                        <a:pt x="0" y="24"/>
                      </a:cubicBezTo>
                      <a:cubicBezTo>
                        <a:pt x="0" y="38"/>
                        <a:pt x="10" y="52"/>
                        <a:pt x="21" y="52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ysClr val="window" lastClr="FFFFFF"/>
                  </a:solidFill>
                  <a:round/>
                  <a:headEnd/>
                  <a:tailEnd/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61">
                  <a:extLst>
                    <a:ext uri="{FF2B5EF4-FFF2-40B4-BE49-F238E27FC236}">
                      <a16:creationId xmlns:a16="http://schemas.microsoft.com/office/drawing/2014/main" xmlns="" id="{16587B0B-AA3C-4DD4-9751-2CEE106EEF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055" y="5606011"/>
                  <a:ext cx="323352" cy="239545"/>
                </a:xfrm>
                <a:custGeom>
                  <a:avLst/>
                  <a:gdLst>
                    <a:gd name="T0" fmla="*/ 257 w 283"/>
                    <a:gd name="T1" fmla="*/ 0 h 262"/>
                    <a:gd name="T2" fmla="*/ 26 w 283"/>
                    <a:gd name="T3" fmla="*/ 0 h 262"/>
                    <a:gd name="T4" fmla="*/ 0 w 283"/>
                    <a:gd name="T5" fmla="*/ 26 h 262"/>
                    <a:gd name="T6" fmla="*/ 0 w 283"/>
                    <a:gd name="T7" fmla="*/ 164 h 262"/>
                    <a:gd name="T8" fmla="*/ 26 w 283"/>
                    <a:gd name="T9" fmla="*/ 190 h 262"/>
                    <a:gd name="T10" fmla="*/ 161 w 283"/>
                    <a:gd name="T11" fmla="*/ 190 h 262"/>
                    <a:gd name="T12" fmla="*/ 160 w 283"/>
                    <a:gd name="T13" fmla="*/ 160 h 262"/>
                    <a:gd name="T14" fmla="*/ 30 w 283"/>
                    <a:gd name="T15" fmla="*/ 160 h 262"/>
                    <a:gd name="T16" fmla="*/ 30 w 283"/>
                    <a:gd name="T17" fmla="*/ 29 h 262"/>
                    <a:gd name="T18" fmla="*/ 253 w 283"/>
                    <a:gd name="T19" fmla="*/ 29 h 262"/>
                    <a:gd name="T20" fmla="*/ 253 w 283"/>
                    <a:gd name="T21" fmla="*/ 105 h 262"/>
                    <a:gd name="T22" fmla="*/ 233 w 283"/>
                    <a:gd name="T23" fmla="*/ 101 h 262"/>
                    <a:gd name="T24" fmla="*/ 227 w 283"/>
                    <a:gd name="T25" fmla="*/ 103 h 262"/>
                    <a:gd name="T26" fmla="*/ 215 w 283"/>
                    <a:gd name="T27" fmla="*/ 130 h 262"/>
                    <a:gd name="T28" fmla="*/ 204 w 283"/>
                    <a:gd name="T29" fmla="*/ 103 h 262"/>
                    <a:gd name="T30" fmla="*/ 198 w 283"/>
                    <a:gd name="T31" fmla="*/ 101 h 262"/>
                    <a:gd name="T32" fmla="*/ 176 w 283"/>
                    <a:gd name="T33" fmla="*/ 106 h 262"/>
                    <a:gd name="T34" fmla="*/ 171 w 283"/>
                    <a:gd name="T35" fmla="*/ 112 h 262"/>
                    <a:gd name="T36" fmla="*/ 174 w 283"/>
                    <a:gd name="T37" fmla="*/ 182 h 262"/>
                    <a:gd name="T38" fmla="*/ 178 w 283"/>
                    <a:gd name="T39" fmla="*/ 188 h 262"/>
                    <a:gd name="T40" fmla="*/ 187 w 283"/>
                    <a:gd name="T41" fmla="*/ 192 h 262"/>
                    <a:gd name="T42" fmla="*/ 198 w 283"/>
                    <a:gd name="T43" fmla="*/ 256 h 262"/>
                    <a:gd name="T44" fmla="*/ 204 w 283"/>
                    <a:gd name="T45" fmla="*/ 262 h 262"/>
                    <a:gd name="T46" fmla="*/ 227 w 283"/>
                    <a:gd name="T47" fmla="*/ 262 h 262"/>
                    <a:gd name="T48" fmla="*/ 233 w 283"/>
                    <a:gd name="T49" fmla="*/ 256 h 262"/>
                    <a:gd name="T50" fmla="*/ 244 w 283"/>
                    <a:gd name="T51" fmla="*/ 192 h 262"/>
                    <a:gd name="T52" fmla="*/ 250 w 283"/>
                    <a:gd name="T53" fmla="*/ 190 h 262"/>
                    <a:gd name="T54" fmla="*/ 257 w 283"/>
                    <a:gd name="T55" fmla="*/ 190 h 262"/>
                    <a:gd name="T56" fmla="*/ 283 w 283"/>
                    <a:gd name="T57" fmla="*/ 164 h 262"/>
                    <a:gd name="T58" fmla="*/ 283 w 283"/>
                    <a:gd name="T59" fmla="*/ 26 h 262"/>
                    <a:gd name="T60" fmla="*/ 257 w 283"/>
                    <a:gd name="T61" fmla="*/ 0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83" h="262">
                      <a:moveTo>
                        <a:pt x="257" y="0"/>
                      </a:move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12" y="0"/>
                        <a:pt x="0" y="11"/>
                        <a:pt x="0" y="26"/>
                      </a:cubicBezTo>
                      <a:cubicBezTo>
                        <a:pt x="0" y="164"/>
                        <a:pt x="0" y="164"/>
                        <a:pt x="0" y="164"/>
                      </a:cubicBezTo>
                      <a:cubicBezTo>
                        <a:pt x="0" y="178"/>
                        <a:pt x="12" y="190"/>
                        <a:pt x="26" y="190"/>
                      </a:cubicBezTo>
                      <a:cubicBezTo>
                        <a:pt x="161" y="190"/>
                        <a:pt x="161" y="190"/>
                        <a:pt x="161" y="190"/>
                      </a:cubicBezTo>
                      <a:cubicBezTo>
                        <a:pt x="160" y="160"/>
                        <a:pt x="160" y="160"/>
                        <a:pt x="160" y="160"/>
                      </a:cubicBezTo>
                      <a:cubicBezTo>
                        <a:pt x="30" y="160"/>
                        <a:pt x="30" y="160"/>
                        <a:pt x="30" y="160"/>
                      </a:cubicBezTo>
                      <a:cubicBezTo>
                        <a:pt x="30" y="29"/>
                        <a:pt x="30" y="29"/>
                        <a:pt x="30" y="29"/>
                      </a:cubicBezTo>
                      <a:cubicBezTo>
                        <a:pt x="253" y="29"/>
                        <a:pt x="253" y="29"/>
                        <a:pt x="253" y="29"/>
                      </a:cubicBezTo>
                      <a:cubicBezTo>
                        <a:pt x="253" y="105"/>
                        <a:pt x="253" y="105"/>
                        <a:pt x="253" y="105"/>
                      </a:cubicBezTo>
                      <a:cubicBezTo>
                        <a:pt x="249" y="104"/>
                        <a:pt x="236" y="101"/>
                        <a:pt x="233" y="101"/>
                      </a:cubicBezTo>
                      <a:cubicBezTo>
                        <a:pt x="230" y="100"/>
                        <a:pt x="228" y="100"/>
                        <a:pt x="227" y="103"/>
                      </a:cubicBezTo>
                      <a:cubicBezTo>
                        <a:pt x="226" y="105"/>
                        <a:pt x="217" y="126"/>
                        <a:pt x="215" y="130"/>
                      </a:cubicBezTo>
                      <a:cubicBezTo>
                        <a:pt x="214" y="126"/>
                        <a:pt x="205" y="105"/>
                        <a:pt x="204" y="103"/>
                      </a:cubicBezTo>
                      <a:cubicBezTo>
                        <a:pt x="203" y="100"/>
                        <a:pt x="201" y="100"/>
                        <a:pt x="198" y="101"/>
                      </a:cubicBezTo>
                      <a:cubicBezTo>
                        <a:pt x="195" y="101"/>
                        <a:pt x="176" y="106"/>
                        <a:pt x="176" y="106"/>
                      </a:cubicBezTo>
                      <a:cubicBezTo>
                        <a:pt x="173" y="106"/>
                        <a:pt x="171" y="109"/>
                        <a:pt x="171" y="112"/>
                      </a:cubicBezTo>
                      <a:cubicBezTo>
                        <a:pt x="174" y="182"/>
                        <a:pt x="174" y="182"/>
                        <a:pt x="174" y="182"/>
                      </a:cubicBezTo>
                      <a:cubicBezTo>
                        <a:pt x="174" y="185"/>
                        <a:pt x="176" y="187"/>
                        <a:pt x="178" y="188"/>
                      </a:cubicBezTo>
                      <a:cubicBezTo>
                        <a:pt x="187" y="192"/>
                        <a:pt x="187" y="192"/>
                        <a:pt x="187" y="192"/>
                      </a:cubicBezTo>
                      <a:cubicBezTo>
                        <a:pt x="198" y="256"/>
                        <a:pt x="198" y="256"/>
                        <a:pt x="198" y="256"/>
                      </a:cubicBezTo>
                      <a:cubicBezTo>
                        <a:pt x="198" y="260"/>
                        <a:pt x="201" y="262"/>
                        <a:pt x="204" y="262"/>
                      </a:cubicBezTo>
                      <a:cubicBezTo>
                        <a:pt x="227" y="262"/>
                        <a:pt x="227" y="262"/>
                        <a:pt x="227" y="262"/>
                      </a:cubicBezTo>
                      <a:cubicBezTo>
                        <a:pt x="230" y="262"/>
                        <a:pt x="233" y="260"/>
                        <a:pt x="233" y="256"/>
                      </a:cubicBezTo>
                      <a:cubicBezTo>
                        <a:pt x="244" y="192"/>
                        <a:pt x="244" y="192"/>
                        <a:pt x="244" y="192"/>
                      </a:cubicBezTo>
                      <a:cubicBezTo>
                        <a:pt x="250" y="190"/>
                        <a:pt x="250" y="190"/>
                        <a:pt x="250" y="190"/>
                      </a:cubicBezTo>
                      <a:cubicBezTo>
                        <a:pt x="257" y="190"/>
                        <a:pt x="257" y="190"/>
                        <a:pt x="257" y="190"/>
                      </a:cubicBezTo>
                      <a:cubicBezTo>
                        <a:pt x="271" y="190"/>
                        <a:pt x="283" y="178"/>
                        <a:pt x="283" y="164"/>
                      </a:cubicBezTo>
                      <a:cubicBezTo>
                        <a:pt x="283" y="26"/>
                        <a:pt x="283" y="26"/>
                        <a:pt x="283" y="26"/>
                      </a:cubicBezTo>
                      <a:cubicBezTo>
                        <a:pt x="283" y="11"/>
                        <a:pt x="271" y="0"/>
                        <a:pt x="257" y="0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ysClr val="window" lastClr="FFFFFF"/>
                  </a:solidFill>
                  <a:round/>
                  <a:headEnd/>
                  <a:tailEnd/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64">
                  <a:extLst>
                    <a:ext uri="{FF2B5EF4-FFF2-40B4-BE49-F238E27FC236}">
                      <a16:creationId xmlns:a16="http://schemas.microsoft.com/office/drawing/2014/main" xmlns="" id="{E171DB1F-B5CE-43DC-A747-EF0516E9A9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207" y="5779893"/>
                  <a:ext cx="90384" cy="54091"/>
                </a:xfrm>
                <a:custGeom>
                  <a:avLst/>
                  <a:gdLst>
                    <a:gd name="T0" fmla="*/ 39 w 79"/>
                    <a:gd name="T1" fmla="*/ 0 h 59"/>
                    <a:gd name="T2" fmla="*/ 0 w 79"/>
                    <a:gd name="T3" fmla="*/ 39 h 59"/>
                    <a:gd name="T4" fmla="*/ 0 w 79"/>
                    <a:gd name="T5" fmla="*/ 59 h 59"/>
                    <a:gd name="T6" fmla="*/ 79 w 79"/>
                    <a:gd name="T7" fmla="*/ 59 h 59"/>
                    <a:gd name="T8" fmla="*/ 79 w 79"/>
                    <a:gd name="T9" fmla="*/ 39 h 59"/>
                    <a:gd name="T10" fmla="*/ 39 w 79"/>
                    <a:gd name="T11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59">
                      <a:moveTo>
                        <a:pt x="39" y="0"/>
                      </a:moveTo>
                      <a:cubicBezTo>
                        <a:pt x="18" y="0"/>
                        <a:pt x="0" y="18"/>
                        <a:pt x="0" y="39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79" y="59"/>
                        <a:pt x="79" y="59"/>
                        <a:pt x="79" y="59"/>
                      </a:cubicBezTo>
                      <a:cubicBezTo>
                        <a:pt x="79" y="39"/>
                        <a:pt x="79" y="39"/>
                        <a:pt x="79" y="39"/>
                      </a:cubicBezTo>
                      <a:cubicBezTo>
                        <a:pt x="79" y="18"/>
                        <a:pt x="61" y="0"/>
                        <a:pt x="39" y="0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ysClr val="window" lastClr="FFFFFF"/>
                  </a:solidFill>
                  <a:round/>
                  <a:headEnd/>
                  <a:tailEnd/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64">
                  <a:extLst>
                    <a:ext uri="{FF2B5EF4-FFF2-40B4-BE49-F238E27FC236}">
                      <a16:creationId xmlns:a16="http://schemas.microsoft.com/office/drawing/2014/main" xmlns="" id="{04F61191-18ED-4E00-A998-0476599843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733" y="5781825"/>
                  <a:ext cx="90384" cy="54091"/>
                </a:xfrm>
                <a:custGeom>
                  <a:avLst/>
                  <a:gdLst>
                    <a:gd name="T0" fmla="*/ 39 w 79"/>
                    <a:gd name="T1" fmla="*/ 0 h 59"/>
                    <a:gd name="T2" fmla="*/ 0 w 79"/>
                    <a:gd name="T3" fmla="*/ 39 h 59"/>
                    <a:gd name="T4" fmla="*/ 0 w 79"/>
                    <a:gd name="T5" fmla="*/ 59 h 59"/>
                    <a:gd name="T6" fmla="*/ 79 w 79"/>
                    <a:gd name="T7" fmla="*/ 59 h 59"/>
                    <a:gd name="T8" fmla="*/ 79 w 79"/>
                    <a:gd name="T9" fmla="*/ 39 h 59"/>
                    <a:gd name="T10" fmla="*/ 39 w 79"/>
                    <a:gd name="T11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59">
                      <a:moveTo>
                        <a:pt x="39" y="0"/>
                      </a:moveTo>
                      <a:cubicBezTo>
                        <a:pt x="18" y="0"/>
                        <a:pt x="0" y="18"/>
                        <a:pt x="0" y="39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79" y="59"/>
                        <a:pt x="79" y="59"/>
                        <a:pt x="79" y="59"/>
                      </a:cubicBezTo>
                      <a:cubicBezTo>
                        <a:pt x="79" y="39"/>
                        <a:pt x="79" y="39"/>
                        <a:pt x="79" y="39"/>
                      </a:cubicBezTo>
                      <a:cubicBezTo>
                        <a:pt x="79" y="18"/>
                        <a:pt x="61" y="0"/>
                        <a:pt x="39" y="0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ysClr val="window" lastClr="FFFFFF"/>
                  </a:solidFill>
                  <a:round/>
                  <a:headEnd/>
                  <a:tailEnd/>
                </a:ln>
                <a:extLst/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013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xmlns="" id="{FEB30B35-DB54-4DAF-8D05-9D8562B6C8E7}"/>
                  </a:ext>
                </a:extLst>
              </p:cNvPr>
              <p:cNvGrpSpPr/>
              <p:nvPr/>
            </p:nvGrpSpPr>
            <p:grpSpPr>
              <a:xfrm>
                <a:off x="3049818" y="1718053"/>
                <a:ext cx="476823" cy="468556"/>
                <a:chOff x="291378" y="8195053"/>
                <a:chExt cx="476823" cy="468556"/>
              </a:xfrm>
            </p:grpSpPr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xmlns="" id="{FDD53955-35FE-4E9D-9482-A417488B447E}"/>
                    </a:ext>
                  </a:extLst>
                </p:cNvPr>
                <p:cNvSpPr/>
                <p:nvPr/>
              </p:nvSpPr>
              <p:spPr>
                <a:xfrm rot="9145777">
                  <a:off x="291378" y="8195053"/>
                  <a:ext cx="476823" cy="468556"/>
                </a:xfrm>
                <a:prstGeom prst="ellipse">
                  <a:avLst/>
                </a:prstGeom>
                <a:solidFill>
                  <a:srgbClr val="4472C4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9286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8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Lato" panose="020F0502020204030203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23">
                  <a:extLst>
                    <a:ext uri="{FF2B5EF4-FFF2-40B4-BE49-F238E27FC236}">
                      <a16:creationId xmlns:a16="http://schemas.microsoft.com/office/drawing/2014/main" xmlns="" id="{07129AE5-E11B-4700-838B-F1B48E68900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13100" y="8305022"/>
                  <a:ext cx="245754" cy="235271"/>
                </a:xfrm>
                <a:custGeom>
                  <a:avLst/>
                  <a:gdLst>
                    <a:gd name="T0" fmla="*/ 180 w 180"/>
                    <a:gd name="T1" fmla="*/ 95 h 176"/>
                    <a:gd name="T2" fmla="*/ 179 w 180"/>
                    <a:gd name="T3" fmla="*/ 93 h 176"/>
                    <a:gd name="T4" fmla="*/ 178 w 180"/>
                    <a:gd name="T5" fmla="*/ 92 h 176"/>
                    <a:gd name="T6" fmla="*/ 135 w 180"/>
                    <a:gd name="T7" fmla="*/ 74 h 176"/>
                    <a:gd name="T8" fmla="*/ 135 w 180"/>
                    <a:gd name="T9" fmla="*/ 21 h 176"/>
                    <a:gd name="T10" fmla="*/ 135 w 180"/>
                    <a:gd name="T11" fmla="*/ 21 h 176"/>
                    <a:gd name="T12" fmla="*/ 134 w 180"/>
                    <a:gd name="T13" fmla="*/ 19 h 176"/>
                    <a:gd name="T14" fmla="*/ 133 w 180"/>
                    <a:gd name="T15" fmla="*/ 18 h 176"/>
                    <a:gd name="T16" fmla="*/ 92 w 180"/>
                    <a:gd name="T17" fmla="*/ 0 h 176"/>
                    <a:gd name="T18" fmla="*/ 48 w 180"/>
                    <a:gd name="T19" fmla="*/ 18 h 176"/>
                    <a:gd name="T20" fmla="*/ 47 w 180"/>
                    <a:gd name="T21" fmla="*/ 18 h 176"/>
                    <a:gd name="T22" fmla="*/ 46 w 180"/>
                    <a:gd name="T23" fmla="*/ 19 h 176"/>
                    <a:gd name="T24" fmla="*/ 45 w 180"/>
                    <a:gd name="T25" fmla="*/ 21 h 176"/>
                    <a:gd name="T26" fmla="*/ 45 w 180"/>
                    <a:gd name="T27" fmla="*/ 21 h 176"/>
                    <a:gd name="T28" fmla="*/ 3 w 180"/>
                    <a:gd name="T29" fmla="*/ 92 h 176"/>
                    <a:gd name="T30" fmla="*/ 2 w 180"/>
                    <a:gd name="T31" fmla="*/ 92 h 176"/>
                    <a:gd name="T32" fmla="*/ 1 w 180"/>
                    <a:gd name="T33" fmla="*/ 93 h 176"/>
                    <a:gd name="T34" fmla="*/ 0 w 180"/>
                    <a:gd name="T35" fmla="*/ 95 h 176"/>
                    <a:gd name="T36" fmla="*/ 0 w 180"/>
                    <a:gd name="T37" fmla="*/ 95 h 176"/>
                    <a:gd name="T38" fmla="*/ 3 w 180"/>
                    <a:gd name="T39" fmla="*/ 157 h 176"/>
                    <a:gd name="T40" fmla="*/ 49 w 180"/>
                    <a:gd name="T41" fmla="*/ 176 h 176"/>
                    <a:gd name="T42" fmla="*/ 90 w 180"/>
                    <a:gd name="T43" fmla="*/ 158 h 176"/>
                    <a:gd name="T44" fmla="*/ 131 w 180"/>
                    <a:gd name="T45" fmla="*/ 176 h 176"/>
                    <a:gd name="T46" fmla="*/ 177 w 180"/>
                    <a:gd name="T47" fmla="*/ 157 h 176"/>
                    <a:gd name="T48" fmla="*/ 180 w 180"/>
                    <a:gd name="T49" fmla="*/ 95 h 176"/>
                    <a:gd name="T50" fmla="*/ 131 w 180"/>
                    <a:gd name="T51" fmla="*/ 81 h 176"/>
                    <a:gd name="T52" fmla="*/ 150 w 180"/>
                    <a:gd name="T53" fmla="*/ 102 h 176"/>
                    <a:gd name="T54" fmla="*/ 116 w 180"/>
                    <a:gd name="T55" fmla="*/ 103 h 176"/>
                    <a:gd name="T56" fmla="*/ 100 w 180"/>
                    <a:gd name="T57" fmla="*/ 95 h 176"/>
                    <a:gd name="T58" fmla="*/ 128 w 180"/>
                    <a:gd name="T59" fmla="*/ 74 h 176"/>
                    <a:gd name="T60" fmla="*/ 94 w 180"/>
                    <a:gd name="T61" fmla="*/ 41 h 176"/>
                    <a:gd name="T62" fmla="*/ 128 w 180"/>
                    <a:gd name="T63" fmla="*/ 74 h 176"/>
                    <a:gd name="T64" fmla="*/ 86 w 180"/>
                    <a:gd name="T65" fmla="*/ 89 h 176"/>
                    <a:gd name="T66" fmla="*/ 53 w 180"/>
                    <a:gd name="T67" fmla="*/ 27 h 176"/>
                    <a:gd name="T68" fmla="*/ 86 w 180"/>
                    <a:gd name="T69" fmla="*/ 41 h 176"/>
                    <a:gd name="T70" fmla="*/ 122 w 180"/>
                    <a:gd name="T71" fmla="*/ 21 h 176"/>
                    <a:gd name="T72" fmla="*/ 59 w 180"/>
                    <a:gd name="T73" fmla="*/ 21 h 176"/>
                    <a:gd name="T74" fmla="*/ 49 w 180"/>
                    <a:gd name="T75" fmla="*/ 81 h 176"/>
                    <a:gd name="T76" fmla="*/ 49 w 180"/>
                    <a:gd name="T77" fmla="*/ 109 h 176"/>
                    <a:gd name="T78" fmla="*/ 49 w 180"/>
                    <a:gd name="T79" fmla="*/ 81 h 176"/>
                    <a:gd name="T80" fmla="*/ 9 w 180"/>
                    <a:gd name="T81" fmla="*/ 101 h 176"/>
                    <a:gd name="T82" fmla="*/ 45 w 180"/>
                    <a:gd name="T83" fmla="*/ 167 h 176"/>
                    <a:gd name="T84" fmla="*/ 8 w 180"/>
                    <a:gd name="T85" fmla="*/ 101 h 176"/>
                    <a:gd name="T86" fmla="*/ 86 w 180"/>
                    <a:gd name="T87" fmla="*/ 101 h 176"/>
                    <a:gd name="T88" fmla="*/ 53 w 180"/>
                    <a:gd name="T89" fmla="*/ 166 h 176"/>
                    <a:gd name="T90" fmla="*/ 94 w 180"/>
                    <a:gd name="T91" fmla="*/ 101 h 176"/>
                    <a:gd name="T92" fmla="*/ 128 w 180"/>
                    <a:gd name="T93" fmla="*/ 166 h 176"/>
                    <a:gd name="T94" fmla="*/ 94 w 180"/>
                    <a:gd name="T95" fmla="*/ 101 h 176"/>
                    <a:gd name="T96" fmla="*/ 135 w 180"/>
                    <a:gd name="T97" fmla="*/ 167 h 176"/>
                    <a:gd name="T98" fmla="*/ 172 w 180"/>
                    <a:gd name="T99" fmla="*/ 101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80" h="176">
                      <a:moveTo>
                        <a:pt x="180" y="95"/>
                      </a:moveTo>
                      <a:cubicBezTo>
                        <a:pt x="180" y="95"/>
                        <a:pt x="180" y="95"/>
                        <a:pt x="180" y="95"/>
                      </a:cubicBezTo>
                      <a:cubicBezTo>
                        <a:pt x="180" y="94"/>
                        <a:pt x="179" y="94"/>
                        <a:pt x="179" y="93"/>
                      </a:cubicBezTo>
                      <a:cubicBezTo>
                        <a:pt x="179" y="93"/>
                        <a:pt x="179" y="93"/>
                        <a:pt x="179" y="93"/>
                      </a:cubicBezTo>
                      <a:cubicBezTo>
                        <a:pt x="178" y="92"/>
                        <a:pt x="178" y="92"/>
                        <a:pt x="178" y="92"/>
                      </a:cubicBezTo>
                      <a:cubicBezTo>
                        <a:pt x="178" y="92"/>
                        <a:pt x="178" y="92"/>
                        <a:pt x="178" y="92"/>
                      </a:cubicBezTo>
                      <a:cubicBezTo>
                        <a:pt x="178" y="92"/>
                        <a:pt x="177" y="92"/>
                        <a:pt x="177" y="92"/>
                      </a:cubicBezTo>
                      <a:cubicBezTo>
                        <a:pt x="135" y="74"/>
                        <a:pt x="135" y="74"/>
                        <a:pt x="135" y="74"/>
                      </a:cubicBezTo>
                      <a:cubicBezTo>
                        <a:pt x="135" y="21"/>
                        <a:pt x="135" y="21"/>
                        <a:pt x="135" y="21"/>
                      </a:cubicBezTo>
                      <a:cubicBezTo>
                        <a:pt x="135" y="21"/>
                        <a:pt x="135" y="21"/>
                        <a:pt x="135" y="21"/>
                      </a:cubicBezTo>
                      <a:cubicBezTo>
                        <a:pt x="135" y="21"/>
                        <a:pt x="135" y="21"/>
                        <a:pt x="135" y="21"/>
                      </a:cubicBezTo>
                      <a:cubicBezTo>
                        <a:pt x="135" y="21"/>
                        <a:pt x="135" y="21"/>
                        <a:pt x="135" y="21"/>
                      </a:cubicBezTo>
                      <a:cubicBezTo>
                        <a:pt x="135" y="21"/>
                        <a:pt x="135" y="20"/>
                        <a:pt x="135" y="19"/>
                      </a:cubicBezTo>
                      <a:cubicBezTo>
                        <a:pt x="134" y="19"/>
                        <a:pt x="134" y="19"/>
                        <a:pt x="134" y="19"/>
                      </a:cubicBezTo>
                      <a:cubicBezTo>
                        <a:pt x="134" y="19"/>
                        <a:pt x="134" y="18"/>
                        <a:pt x="133" y="18"/>
                      </a:cubicBezTo>
                      <a:cubicBezTo>
                        <a:pt x="133" y="18"/>
                        <a:pt x="133" y="18"/>
                        <a:pt x="133" y="18"/>
                      </a:cubicBezTo>
                      <a:cubicBezTo>
                        <a:pt x="133" y="18"/>
                        <a:pt x="133" y="18"/>
                        <a:pt x="133" y="18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1" y="0"/>
                        <a:pt x="90" y="0"/>
                        <a:pt x="89" y="0"/>
                      </a:cubicBezTo>
                      <a:cubicBezTo>
                        <a:pt x="48" y="18"/>
                        <a:pt x="48" y="18"/>
                        <a:pt x="48" y="18"/>
                      </a:cubicBezTo>
                      <a:cubicBezTo>
                        <a:pt x="48" y="18"/>
                        <a:pt x="48" y="18"/>
                        <a:pt x="47" y="18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47" y="18"/>
                        <a:pt x="47" y="19"/>
                        <a:pt x="46" y="19"/>
                      </a:cubicBezTo>
                      <a:cubicBezTo>
                        <a:pt x="46" y="19"/>
                        <a:pt x="46" y="19"/>
                        <a:pt x="46" y="19"/>
                      </a:cubicBezTo>
                      <a:cubicBezTo>
                        <a:pt x="46" y="20"/>
                        <a:pt x="45" y="21"/>
                        <a:pt x="45" y="21"/>
                      </a:cubicBezTo>
                      <a:cubicBezTo>
                        <a:pt x="45" y="21"/>
                        <a:pt x="45" y="21"/>
                        <a:pt x="45" y="21"/>
                      </a:cubicBezTo>
                      <a:cubicBezTo>
                        <a:pt x="45" y="21"/>
                        <a:pt x="45" y="21"/>
                        <a:pt x="45" y="21"/>
                      </a:cubicBezTo>
                      <a:cubicBezTo>
                        <a:pt x="45" y="21"/>
                        <a:pt x="45" y="21"/>
                        <a:pt x="45" y="21"/>
                      </a:cubicBezTo>
                      <a:cubicBezTo>
                        <a:pt x="45" y="74"/>
                        <a:pt x="45" y="74"/>
                        <a:pt x="45" y="74"/>
                      </a:cubicBezTo>
                      <a:cubicBezTo>
                        <a:pt x="3" y="92"/>
                        <a:pt x="3" y="92"/>
                        <a:pt x="3" y="92"/>
                      </a:cubicBezTo>
                      <a:cubicBezTo>
                        <a:pt x="3" y="92"/>
                        <a:pt x="3" y="92"/>
                        <a:pt x="3" y="92"/>
                      </a:cubicBezTo>
                      <a:cubicBezTo>
                        <a:pt x="2" y="92"/>
                        <a:pt x="2" y="92"/>
                        <a:pt x="2" y="92"/>
                      </a:cubicBezTo>
                      <a:cubicBezTo>
                        <a:pt x="2" y="92"/>
                        <a:pt x="2" y="92"/>
                        <a:pt x="1" y="93"/>
                      </a:cubicBezTo>
                      <a:cubicBezTo>
                        <a:pt x="1" y="93"/>
                        <a:pt x="1" y="93"/>
                        <a:pt x="1" y="93"/>
                      </a:cubicBezTo>
                      <a:cubicBezTo>
                        <a:pt x="1" y="94"/>
                        <a:pt x="0" y="94"/>
                        <a:pt x="0" y="95"/>
                      </a:cubicBezTo>
                      <a:cubicBezTo>
                        <a:pt x="0" y="95"/>
                        <a:pt x="0" y="95"/>
                        <a:pt x="0" y="95"/>
                      </a:cubicBezTo>
                      <a:cubicBezTo>
                        <a:pt x="0" y="95"/>
                        <a:pt x="0" y="95"/>
                        <a:pt x="0" y="95"/>
                      </a:cubicBezTo>
                      <a:cubicBezTo>
                        <a:pt x="0" y="95"/>
                        <a:pt x="0" y="95"/>
                        <a:pt x="0" y="95"/>
                      </a:cubicBezTo>
                      <a:cubicBezTo>
                        <a:pt x="0" y="154"/>
                        <a:pt x="0" y="154"/>
                        <a:pt x="0" y="154"/>
                      </a:cubicBezTo>
                      <a:cubicBezTo>
                        <a:pt x="0" y="155"/>
                        <a:pt x="1" y="157"/>
                        <a:pt x="3" y="157"/>
                      </a:cubicBezTo>
                      <a:cubicBezTo>
                        <a:pt x="48" y="176"/>
                        <a:pt x="48" y="176"/>
                        <a:pt x="48" y="176"/>
                      </a:cubicBezTo>
                      <a:cubicBezTo>
                        <a:pt x="48" y="176"/>
                        <a:pt x="49" y="176"/>
                        <a:pt x="49" y="176"/>
                      </a:cubicBezTo>
                      <a:cubicBezTo>
                        <a:pt x="50" y="176"/>
                        <a:pt x="50" y="176"/>
                        <a:pt x="51" y="176"/>
                      </a:cubicBezTo>
                      <a:cubicBezTo>
                        <a:pt x="90" y="158"/>
                        <a:pt x="90" y="158"/>
                        <a:pt x="90" y="158"/>
                      </a:cubicBezTo>
                      <a:cubicBezTo>
                        <a:pt x="130" y="176"/>
                        <a:pt x="130" y="176"/>
                        <a:pt x="130" y="176"/>
                      </a:cubicBezTo>
                      <a:cubicBezTo>
                        <a:pt x="130" y="176"/>
                        <a:pt x="131" y="176"/>
                        <a:pt x="131" y="176"/>
                      </a:cubicBezTo>
                      <a:cubicBezTo>
                        <a:pt x="132" y="176"/>
                        <a:pt x="132" y="176"/>
                        <a:pt x="133" y="176"/>
                      </a:cubicBezTo>
                      <a:cubicBezTo>
                        <a:pt x="177" y="157"/>
                        <a:pt x="177" y="157"/>
                        <a:pt x="177" y="157"/>
                      </a:cubicBezTo>
                      <a:cubicBezTo>
                        <a:pt x="179" y="157"/>
                        <a:pt x="180" y="155"/>
                        <a:pt x="180" y="154"/>
                      </a:cubicBezTo>
                      <a:cubicBezTo>
                        <a:pt x="180" y="95"/>
                        <a:pt x="180" y="95"/>
                        <a:pt x="180" y="95"/>
                      </a:cubicBezTo>
                      <a:cubicBezTo>
                        <a:pt x="180" y="95"/>
                        <a:pt x="180" y="95"/>
                        <a:pt x="180" y="95"/>
                      </a:cubicBezTo>
                      <a:close/>
                      <a:moveTo>
                        <a:pt x="131" y="81"/>
                      </a:moveTo>
                      <a:cubicBezTo>
                        <a:pt x="166" y="95"/>
                        <a:pt x="166" y="95"/>
                        <a:pt x="166" y="95"/>
                      </a:cubicBezTo>
                      <a:cubicBezTo>
                        <a:pt x="150" y="102"/>
                        <a:pt x="150" y="102"/>
                        <a:pt x="150" y="102"/>
                      </a:cubicBezTo>
                      <a:cubicBezTo>
                        <a:pt x="131" y="109"/>
                        <a:pt x="131" y="109"/>
                        <a:pt x="131" y="109"/>
                      </a:cubicBezTo>
                      <a:cubicBezTo>
                        <a:pt x="116" y="103"/>
                        <a:pt x="116" y="103"/>
                        <a:pt x="116" y="103"/>
                      </a:cubicBezTo>
                      <a:cubicBezTo>
                        <a:pt x="99" y="95"/>
                        <a:pt x="99" y="95"/>
                        <a:pt x="99" y="95"/>
                      </a:cubicBezTo>
                      <a:cubicBezTo>
                        <a:pt x="100" y="95"/>
                        <a:pt x="100" y="95"/>
                        <a:pt x="100" y="95"/>
                      </a:cubicBezTo>
                      <a:lnTo>
                        <a:pt x="131" y="81"/>
                      </a:lnTo>
                      <a:close/>
                      <a:moveTo>
                        <a:pt x="128" y="74"/>
                      </a:moveTo>
                      <a:cubicBezTo>
                        <a:pt x="94" y="89"/>
                        <a:pt x="94" y="89"/>
                        <a:pt x="94" y="89"/>
                      </a:cubicBezTo>
                      <a:cubicBezTo>
                        <a:pt x="94" y="41"/>
                        <a:pt x="94" y="41"/>
                        <a:pt x="94" y="41"/>
                      </a:cubicBezTo>
                      <a:cubicBezTo>
                        <a:pt x="128" y="27"/>
                        <a:pt x="128" y="27"/>
                        <a:pt x="128" y="27"/>
                      </a:cubicBezTo>
                      <a:lnTo>
                        <a:pt x="128" y="74"/>
                      </a:lnTo>
                      <a:close/>
                      <a:moveTo>
                        <a:pt x="86" y="41"/>
                      </a:moveTo>
                      <a:cubicBezTo>
                        <a:pt x="86" y="89"/>
                        <a:pt x="86" y="89"/>
                        <a:pt x="86" y="89"/>
                      </a:cubicBezTo>
                      <a:cubicBezTo>
                        <a:pt x="53" y="74"/>
                        <a:pt x="53" y="74"/>
                        <a:pt x="53" y="74"/>
                      </a:cubicBezTo>
                      <a:cubicBezTo>
                        <a:pt x="53" y="27"/>
                        <a:pt x="53" y="27"/>
                        <a:pt x="53" y="27"/>
                      </a:cubicBezTo>
                      <a:cubicBezTo>
                        <a:pt x="75" y="37"/>
                        <a:pt x="75" y="37"/>
                        <a:pt x="75" y="37"/>
                      </a:cubicBezTo>
                      <a:lnTo>
                        <a:pt x="86" y="41"/>
                      </a:lnTo>
                      <a:close/>
                      <a:moveTo>
                        <a:pt x="90" y="8"/>
                      </a:moveTo>
                      <a:cubicBezTo>
                        <a:pt x="122" y="21"/>
                        <a:pt x="122" y="21"/>
                        <a:pt x="122" y="21"/>
                      </a:cubicBezTo>
                      <a:cubicBezTo>
                        <a:pt x="90" y="35"/>
                        <a:pt x="90" y="35"/>
                        <a:pt x="90" y="35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lnTo>
                        <a:pt x="90" y="8"/>
                      </a:lnTo>
                      <a:close/>
                      <a:moveTo>
                        <a:pt x="49" y="81"/>
                      </a:moveTo>
                      <a:cubicBezTo>
                        <a:pt x="81" y="95"/>
                        <a:pt x="81" y="95"/>
                        <a:pt x="81" y="95"/>
                      </a:cubicBezTo>
                      <a:cubicBezTo>
                        <a:pt x="49" y="109"/>
                        <a:pt x="49" y="109"/>
                        <a:pt x="49" y="109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lnTo>
                        <a:pt x="49" y="81"/>
                      </a:lnTo>
                      <a:close/>
                      <a:moveTo>
                        <a:pt x="8" y="101"/>
                      </a:moveTo>
                      <a:cubicBezTo>
                        <a:pt x="9" y="101"/>
                        <a:pt x="9" y="101"/>
                        <a:pt x="9" y="101"/>
                      </a:cubicBezTo>
                      <a:cubicBezTo>
                        <a:pt x="45" y="116"/>
                        <a:pt x="45" y="116"/>
                        <a:pt x="45" y="116"/>
                      </a:cubicBezTo>
                      <a:cubicBezTo>
                        <a:pt x="45" y="167"/>
                        <a:pt x="45" y="167"/>
                        <a:pt x="45" y="167"/>
                      </a:cubicBezTo>
                      <a:cubicBezTo>
                        <a:pt x="8" y="151"/>
                        <a:pt x="8" y="151"/>
                        <a:pt x="8" y="151"/>
                      </a:cubicBezTo>
                      <a:lnTo>
                        <a:pt x="8" y="101"/>
                      </a:lnTo>
                      <a:close/>
                      <a:moveTo>
                        <a:pt x="53" y="116"/>
                      </a:moveTo>
                      <a:cubicBezTo>
                        <a:pt x="86" y="101"/>
                        <a:pt x="86" y="101"/>
                        <a:pt x="86" y="101"/>
                      </a:cubicBezTo>
                      <a:cubicBezTo>
                        <a:pt x="86" y="151"/>
                        <a:pt x="86" y="151"/>
                        <a:pt x="86" y="151"/>
                      </a:cubicBezTo>
                      <a:cubicBezTo>
                        <a:pt x="53" y="166"/>
                        <a:pt x="53" y="166"/>
                        <a:pt x="53" y="166"/>
                      </a:cubicBezTo>
                      <a:lnTo>
                        <a:pt x="53" y="116"/>
                      </a:lnTo>
                      <a:close/>
                      <a:moveTo>
                        <a:pt x="94" y="101"/>
                      </a:moveTo>
                      <a:cubicBezTo>
                        <a:pt x="128" y="116"/>
                        <a:pt x="128" y="116"/>
                        <a:pt x="128" y="116"/>
                      </a:cubicBezTo>
                      <a:cubicBezTo>
                        <a:pt x="128" y="166"/>
                        <a:pt x="128" y="166"/>
                        <a:pt x="128" y="166"/>
                      </a:cubicBezTo>
                      <a:cubicBezTo>
                        <a:pt x="94" y="151"/>
                        <a:pt x="94" y="151"/>
                        <a:pt x="94" y="151"/>
                      </a:cubicBezTo>
                      <a:lnTo>
                        <a:pt x="94" y="101"/>
                      </a:lnTo>
                      <a:close/>
                      <a:moveTo>
                        <a:pt x="172" y="151"/>
                      </a:moveTo>
                      <a:cubicBezTo>
                        <a:pt x="135" y="167"/>
                        <a:pt x="135" y="167"/>
                        <a:pt x="135" y="167"/>
                      </a:cubicBezTo>
                      <a:cubicBezTo>
                        <a:pt x="135" y="116"/>
                        <a:pt x="135" y="116"/>
                        <a:pt x="135" y="116"/>
                      </a:cubicBezTo>
                      <a:cubicBezTo>
                        <a:pt x="172" y="101"/>
                        <a:pt x="172" y="101"/>
                        <a:pt x="172" y="101"/>
                      </a:cubicBezTo>
                      <a:lnTo>
                        <a:pt x="172" y="151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>
                  <a:noFill/>
                </a:ln>
              </p:spPr>
              <p:txBody>
                <a:bodyPr vert="horz" wrap="square" lIns="19288" tIns="9644" rIns="19288" bIns="964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38572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59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Lato" panose="020F0502020204030203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xmlns="" id="{0AED629C-317F-44F2-8FB9-3F991F3FE004}"/>
                  </a:ext>
                </a:extLst>
              </p:cNvPr>
              <p:cNvGrpSpPr/>
              <p:nvPr/>
            </p:nvGrpSpPr>
            <p:grpSpPr>
              <a:xfrm>
                <a:off x="3038382" y="3710862"/>
                <a:ext cx="476823" cy="468556"/>
                <a:chOff x="1682022" y="8785782"/>
                <a:chExt cx="476823" cy="468556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xmlns="" id="{F4492A07-29B7-4FCB-AE71-4FF826AB5F0F}"/>
                    </a:ext>
                  </a:extLst>
                </p:cNvPr>
                <p:cNvSpPr/>
                <p:nvPr/>
              </p:nvSpPr>
              <p:spPr>
                <a:xfrm rot="9145777">
                  <a:off x="1682022" y="8785782"/>
                  <a:ext cx="476823" cy="468556"/>
                </a:xfrm>
                <a:prstGeom prst="ellipse">
                  <a:avLst/>
                </a:prstGeom>
                <a:solidFill>
                  <a:srgbClr val="70AD47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9286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8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Lato" panose="020F0502020204030203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16">
                  <a:extLst>
                    <a:ext uri="{FF2B5EF4-FFF2-40B4-BE49-F238E27FC236}">
                      <a16:creationId xmlns:a16="http://schemas.microsoft.com/office/drawing/2014/main" xmlns="" id="{683C70BE-4D8C-4C61-90A2-07CD06F7CAC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58511" y="9063597"/>
                  <a:ext cx="122660" cy="118897"/>
                </a:xfrm>
                <a:custGeom>
                  <a:avLst/>
                  <a:gdLst>
                    <a:gd name="T0" fmla="*/ 83 w 93"/>
                    <a:gd name="T1" fmla="*/ 49 h 92"/>
                    <a:gd name="T2" fmla="*/ 91 w 93"/>
                    <a:gd name="T3" fmla="*/ 38 h 92"/>
                    <a:gd name="T4" fmla="*/ 88 w 93"/>
                    <a:gd name="T5" fmla="*/ 22 h 92"/>
                    <a:gd name="T6" fmla="*/ 74 w 93"/>
                    <a:gd name="T7" fmla="*/ 23 h 92"/>
                    <a:gd name="T8" fmla="*/ 73 w 93"/>
                    <a:gd name="T9" fmla="*/ 9 h 92"/>
                    <a:gd name="T10" fmla="*/ 59 w 93"/>
                    <a:gd name="T11" fmla="*/ 0 h 92"/>
                    <a:gd name="T12" fmla="*/ 50 w 93"/>
                    <a:gd name="T13" fmla="*/ 10 h 92"/>
                    <a:gd name="T14" fmla="*/ 39 w 93"/>
                    <a:gd name="T15" fmla="*/ 2 h 92"/>
                    <a:gd name="T16" fmla="*/ 23 w 93"/>
                    <a:gd name="T17" fmla="*/ 5 h 92"/>
                    <a:gd name="T18" fmla="*/ 23 w 93"/>
                    <a:gd name="T19" fmla="*/ 19 h 92"/>
                    <a:gd name="T20" fmla="*/ 10 w 93"/>
                    <a:gd name="T21" fmla="*/ 20 h 92"/>
                    <a:gd name="T22" fmla="*/ 1 w 93"/>
                    <a:gd name="T23" fmla="*/ 34 h 92"/>
                    <a:gd name="T24" fmla="*/ 11 w 93"/>
                    <a:gd name="T25" fmla="*/ 43 h 92"/>
                    <a:gd name="T26" fmla="*/ 3 w 93"/>
                    <a:gd name="T27" fmla="*/ 54 h 92"/>
                    <a:gd name="T28" fmla="*/ 6 w 93"/>
                    <a:gd name="T29" fmla="*/ 70 h 92"/>
                    <a:gd name="T30" fmla="*/ 19 w 93"/>
                    <a:gd name="T31" fmla="*/ 70 h 92"/>
                    <a:gd name="T32" fmla="*/ 21 w 93"/>
                    <a:gd name="T33" fmla="*/ 83 h 92"/>
                    <a:gd name="T34" fmla="*/ 35 w 93"/>
                    <a:gd name="T35" fmla="*/ 92 h 92"/>
                    <a:gd name="T36" fmla="*/ 39 w 93"/>
                    <a:gd name="T37" fmla="*/ 90 h 92"/>
                    <a:gd name="T38" fmla="*/ 50 w 93"/>
                    <a:gd name="T39" fmla="*/ 82 h 92"/>
                    <a:gd name="T40" fmla="*/ 59 w 93"/>
                    <a:gd name="T41" fmla="*/ 92 h 92"/>
                    <a:gd name="T42" fmla="*/ 73 w 93"/>
                    <a:gd name="T43" fmla="*/ 83 h 92"/>
                    <a:gd name="T44" fmla="*/ 75 w 93"/>
                    <a:gd name="T45" fmla="*/ 69 h 92"/>
                    <a:gd name="T46" fmla="*/ 88 w 93"/>
                    <a:gd name="T47" fmla="*/ 70 h 92"/>
                    <a:gd name="T48" fmla="*/ 91 w 93"/>
                    <a:gd name="T49" fmla="*/ 54 h 92"/>
                    <a:gd name="T50" fmla="*/ 74 w 93"/>
                    <a:gd name="T51" fmla="*/ 61 h 92"/>
                    <a:gd name="T52" fmla="*/ 64 w 93"/>
                    <a:gd name="T53" fmla="*/ 69 h 92"/>
                    <a:gd name="T54" fmla="*/ 65 w 93"/>
                    <a:gd name="T55" fmla="*/ 82 h 92"/>
                    <a:gd name="T56" fmla="*/ 55 w 93"/>
                    <a:gd name="T57" fmla="*/ 76 h 92"/>
                    <a:gd name="T58" fmla="*/ 43 w 93"/>
                    <a:gd name="T59" fmla="*/ 74 h 92"/>
                    <a:gd name="T60" fmla="*/ 34 w 93"/>
                    <a:gd name="T61" fmla="*/ 84 h 92"/>
                    <a:gd name="T62" fmla="*/ 32 w 93"/>
                    <a:gd name="T63" fmla="*/ 73 h 92"/>
                    <a:gd name="T64" fmla="*/ 24 w 93"/>
                    <a:gd name="T65" fmla="*/ 63 h 92"/>
                    <a:gd name="T66" fmla="*/ 11 w 93"/>
                    <a:gd name="T67" fmla="*/ 64 h 92"/>
                    <a:gd name="T68" fmla="*/ 17 w 93"/>
                    <a:gd name="T69" fmla="*/ 54 h 92"/>
                    <a:gd name="T70" fmla="*/ 19 w 93"/>
                    <a:gd name="T71" fmla="*/ 42 h 92"/>
                    <a:gd name="T72" fmla="*/ 9 w 93"/>
                    <a:gd name="T73" fmla="*/ 33 h 92"/>
                    <a:gd name="T74" fmla="*/ 20 w 93"/>
                    <a:gd name="T75" fmla="*/ 31 h 92"/>
                    <a:gd name="T76" fmla="*/ 30 w 93"/>
                    <a:gd name="T77" fmla="*/ 23 h 92"/>
                    <a:gd name="T78" fmla="*/ 29 w 93"/>
                    <a:gd name="T79" fmla="*/ 10 h 92"/>
                    <a:gd name="T80" fmla="*/ 38 w 93"/>
                    <a:gd name="T81" fmla="*/ 16 h 92"/>
                    <a:gd name="T82" fmla="*/ 51 w 93"/>
                    <a:gd name="T83" fmla="*/ 18 h 92"/>
                    <a:gd name="T84" fmla="*/ 59 w 93"/>
                    <a:gd name="T85" fmla="*/ 8 h 92"/>
                    <a:gd name="T86" fmla="*/ 62 w 93"/>
                    <a:gd name="T87" fmla="*/ 19 h 92"/>
                    <a:gd name="T88" fmla="*/ 70 w 93"/>
                    <a:gd name="T89" fmla="*/ 29 h 92"/>
                    <a:gd name="T90" fmla="*/ 83 w 93"/>
                    <a:gd name="T91" fmla="*/ 28 h 92"/>
                    <a:gd name="T92" fmla="*/ 77 w 93"/>
                    <a:gd name="T93" fmla="*/ 38 h 92"/>
                    <a:gd name="T94" fmla="*/ 75 w 93"/>
                    <a:gd name="T95" fmla="*/ 50 h 92"/>
                    <a:gd name="T96" fmla="*/ 85 w 93"/>
                    <a:gd name="T97" fmla="*/ 59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93" h="92">
                      <a:moveTo>
                        <a:pt x="91" y="54"/>
                      </a:moveTo>
                      <a:cubicBezTo>
                        <a:pt x="83" y="49"/>
                        <a:pt x="83" y="49"/>
                        <a:pt x="83" y="49"/>
                      </a:cubicBezTo>
                      <a:cubicBezTo>
                        <a:pt x="83" y="47"/>
                        <a:pt x="83" y="45"/>
                        <a:pt x="83" y="43"/>
                      </a:cubicBezTo>
                      <a:cubicBezTo>
                        <a:pt x="91" y="38"/>
                        <a:pt x="91" y="38"/>
                        <a:pt x="91" y="38"/>
                      </a:cubicBezTo>
                      <a:cubicBezTo>
                        <a:pt x="93" y="37"/>
                        <a:pt x="93" y="36"/>
                        <a:pt x="93" y="34"/>
                      </a:cubicBezTo>
                      <a:cubicBezTo>
                        <a:pt x="92" y="30"/>
                        <a:pt x="90" y="26"/>
                        <a:pt x="88" y="22"/>
                      </a:cubicBezTo>
                      <a:cubicBezTo>
                        <a:pt x="87" y="20"/>
                        <a:pt x="85" y="20"/>
                        <a:pt x="84" y="20"/>
                      </a:cubicBezTo>
                      <a:cubicBezTo>
                        <a:pt x="74" y="23"/>
                        <a:pt x="74" y="23"/>
                        <a:pt x="74" y="23"/>
                      </a:cubicBezTo>
                      <a:cubicBezTo>
                        <a:pt x="73" y="21"/>
                        <a:pt x="72" y="20"/>
                        <a:pt x="70" y="18"/>
                      </a:cubicBezTo>
                      <a:cubicBezTo>
                        <a:pt x="73" y="9"/>
                        <a:pt x="73" y="9"/>
                        <a:pt x="73" y="9"/>
                      </a:cubicBezTo>
                      <a:cubicBezTo>
                        <a:pt x="73" y="8"/>
                        <a:pt x="72" y="6"/>
                        <a:pt x="71" y="5"/>
                      </a:cubicBezTo>
                      <a:cubicBezTo>
                        <a:pt x="67" y="3"/>
                        <a:pt x="63" y="1"/>
                        <a:pt x="59" y="0"/>
                      </a:cubicBezTo>
                      <a:cubicBezTo>
                        <a:pt x="57" y="0"/>
                        <a:pt x="55" y="0"/>
                        <a:pt x="54" y="2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48" y="10"/>
                        <a:pt x="46" y="10"/>
                        <a:pt x="44" y="10"/>
                      </a:cubicBezTo>
                      <a:cubicBezTo>
                        <a:pt x="39" y="2"/>
                        <a:pt x="39" y="2"/>
                        <a:pt x="39" y="2"/>
                      </a:cubicBezTo>
                      <a:cubicBezTo>
                        <a:pt x="38" y="0"/>
                        <a:pt x="36" y="0"/>
                        <a:pt x="35" y="0"/>
                      </a:cubicBezTo>
                      <a:cubicBezTo>
                        <a:pt x="31" y="1"/>
                        <a:pt x="26" y="3"/>
                        <a:pt x="23" y="5"/>
                      </a:cubicBezTo>
                      <a:cubicBezTo>
                        <a:pt x="21" y="6"/>
                        <a:pt x="20" y="8"/>
                        <a:pt x="21" y="9"/>
                      </a:cubicBezTo>
                      <a:cubicBezTo>
                        <a:pt x="23" y="19"/>
                        <a:pt x="23" y="19"/>
                        <a:pt x="23" y="19"/>
                      </a:cubicBezTo>
                      <a:cubicBezTo>
                        <a:pt x="22" y="20"/>
                        <a:pt x="20" y="21"/>
                        <a:pt x="19" y="23"/>
                      </a:cubicBezTo>
                      <a:cubicBezTo>
                        <a:pt x="10" y="20"/>
                        <a:pt x="10" y="20"/>
                        <a:pt x="10" y="20"/>
                      </a:cubicBezTo>
                      <a:cubicBezTo>
                        <a:pt x="8" y="20"/>
                        <a:pt x="7" y="21"/>
                        <a:pt x="6" y="22"/>
                      </a:cubicBezTo>
                      <a:cubicBezTo>
                        <a:pt x="4" y="26"/>
                        <a:pt x="2" y="30"/>
                        <a:pt x="1" y="34"/>
                      </a:cubicBezTo>
                      <a:cubicBezTo>
                        <a:pt x="0" y="36"/>
                        <a:pt x="1" y="38"/>
                        <a:pt x="3" y="38"/>
                      </a:cubicBezTo>
                      <a:cubicBezTo>
                        <a:pt x="11" y="43"/>
                        <a:pt x="11" y="43"/>
                        <a:pt x="11" y="43"/>
                      </a:cubicBezTo>
                      <a:cubicBezTo>
                        <a:pt x="11" y="45"/>
                        <a:pt x="11" y="47"/>
                        <a:pt x="11" y="49"/>
                      </a:cubicBezTo>
                      <a:cubicBezTo>
                        <a:pt x="3" y="54"/>
                        <a:pt x="3" y="54"/>
                        <a:pt x="3" y="54"/>
                      </a:cubicBezTo>
                      <a:cubicBezTo>
                        <a:pt x="1" y="55"/>
                        <a:pt x="1" y="57"/>
                        <a:pt x="1" y="58"/>
                      </a:cubicBezTo>
                      <a:cubicBezTo>
                        <a:pt x="2" y="62"/>
                        <a:pt x="4" y="67"/>
                        <a:pt x="6" y="70"/>
                      </a:cubicBezTo>
                      <a:cubicBezTo>
                        <a:pt x="7" y="72"/>
                        <a:pt x="9" y="72"/>
                        <a:pt x="10" y="72"/>
                      </a:cubicBezTo>
                      <a:cubicBezTo>
                        <a:pt x="19" y="70"/>
                        <a:pt x="19" y="70"/>
                        <a:pt x="19" y="70"/>
                      </a:cubicBezTo>
                      <a:cubicBezTo>
                        <a:pt x="21" y="71"/>
                        <a:pt x="22" y="72"/>
                        <a:pt x="24" y="74"/>
                      </a:cubicBezTo>
                      <a:cubicBezTo>
                        <a:pt x="21" y="83"/>
                        <a:pt x="21" y="83"/>
                        <a:pt x="21" y="83"/>
                      </a:cubicBezTo>
                      <a:cubicBezTo>
                        <a:pt x="21" y="85"/>
                        <a:pt x="22" y="86"/>
                        <a:pt x="23" y="87"/>
                      </a:cubicBezTo>
                      <a:cubicBezTo>
                        <a:pt x="27" y="89"/>
                        <a:pt x="31" y="91"/>
                        <a:pt x="35" y="92"/>
                      </a:cubicBezTo>
                      <a:cubicBezTo>
                        <a:pt x="35" y="92"/>
                        <a:pt x="36" y="92"/>
                        <a:pt x="36" y="92"/>
                      </a:cubicBezTo>
                      <a:cubicBezTo>
                        <a:pt x="37" y="92"/>
                        <a:pt x="39" y="92"/>
                        <a:pt x="39" y="90"/>
                      </a:cubicBezTo>
                      <a:cubicBezTo>
                        <a:pt x="44" y="82"/>
                        <a:pt x="44" y="82"/>
                        <a:pt x="44" y="82"/>
                      </a:cubicBezTo>
                      <a:cubicBezTo>
                        <a:pt x="46" y="82"/>
                        <a:pt x="48" y="82"/>
                        <a:pt x="50" y="82"/>
                      </a:cubicBezTo>
                      <a:cubicBezTo>
                        <a:pt x="55" y="90"/>
                        <a:pt x="55" y="90"/>
                        <a:pt x="55" y="90"/>
                      </a:cubicBezTo>
                      <a:cubicBezTo>
                        <a:pt x="56" y="92"/>
                        <a:pt x="57" y="92"/>
                        <a:pt x="59" y="92"/>
                      </a:cubicBezTo>
                      <a:cubicBezTo>
                        <a:pt x="63" y="91"/>
                        <a:pt x="67" y="89"/>
                        <a:pt x="71" y="87"/>
                      </a:cubicBezTo>
                      <a:cubicBezTo>
                        <a:pt x="73" y="86"/>
                        <a:pt x="73" y="84"/>
                        <a:pt x="73" y="83"/>
                      </a:cubicBezTo>
                      <a:cubicBezTo>
                        <a:pt x="70" y="74"/>
                        <a:pt x="70" y="74"/>
                        <a:pt x="70" y="74"/>
                      </a:cubicBezTo>
                      <a:cubicBezTo>
                        <a:pt x="72" y="72"/>
                        <a:pt x="73" y="71"/>
                        <a:pt x="75" y="69"/>
                      </a:cubicBezTo>
                      <a:cubicBezTo>
                        <a:pt x="84" y="72"/>
                        <a:pt x="84" y="72"/>
                        <a:pt x="84" y="72"/>
                      </a:cubicBezTo>
                      <a:cubicBezTo>
                        <a:pt x="85" y="72"/>
                        <a:pt x="87" y="71"/>
                        <a:pt x="88" y="70"/>
                      </a:cubicBezTo>
                      <a:cubicBezTo>
                        <a:pt x="90" y="66"/>
                        <a:pt x="92" y="62"/>
                        <a:pt x="93" y="58"/>
                      </a:cubicBezTo>
                      <a:cubicBezTo>
                        <a:pt x="93" y="56"/>
                        <a:pt x="93" y="54"/>
                        <a:pt x="91" y="54"/>
                      </a:cubicBezTo>
                      <a:close/>
                      <a:moveTo>
                        <a:pt x="83" y="64"/>
                      </a:moveTo>
                      <a:cubicBezTo>
                        <a:pt x="74" y="61"/>
                        <a:pt x="74" y="61"/>
                        <a:pt x="74" y="61"/>
                      </a:cubicBezTo>
                      <a:cubicBezTo>
                        <a:pt x="73" y="61"/>
                        <a:pt x="71" y="62"/>
                        <a:pt x="70" y="63"/>
                      </a:cubicBezTo>
                      <a:cubicBezTo>
                        <a:pt x="68" y="65"/>
                        <a:pt x="66" y="67"/>
                        <a:pt x="64" y="69"/>
                      </a:cubicBezTo>
                      <a:cubicBezTo>
                        <a:pt x="63" y="70"/>
                        <a:pt x="62" y="72"/>
                        <a:pt x="62" y="73"/>
                      </a:cubicBezTo>
                      <a:cubicBezTo>
                        <a:pt x="65" y="82"/>
                        <a:pt x="65" y="82"/>
                        <a:pt x="65" y="82"/>
                      </a:cubicBezTo>
                      <a:cubicBezTo>
                        <a:pt x="63" y="83"/>
                        <a:pt x="62" y="83"/>
                        <a:pt x="60" y="84"/>
                      </a:cubicBezTo>
                      <a:cubicBezTo>
                        <a:pt x="55" y="76"/>
                        <a:pt x="55" y="76"/>
                        <a:pt x="55" y="76"/>
                      </a:cubicBezTo>
                      <a:cubicBezTo>
                        <a:pt x="54" y="75"/>
                        <a:pt x="53" y="74"/>
                        <a:pt x="51" y="74"/>
                      </a:cubicBezTo>
                      <a:cubicBezTo>
                        <a:pt x="49" y="75"/>
                        <a:pt x="46" y="75"/>
                        <a:pt x="43" y="74"/>
                      </a:cubicBezTo>
                      <a:cubicBezTo>
                        <a:pt x="41" y="74"/>
                        <a:pt x="40" y="75"/>
                        <a:pt x="39" y="76"/>
                      </a:cubicBezTo>
                      <a:cubicBezTo>
                        <a:pt x="34" y="84"/>
                        <a:pt x="34" y="84"/>
                        <a:pt x="34" y="84"/>
                      </a:cubicBezTo>
                      <a:cubicBezTo>
                        <a:pt x="33" y="83"/>
                        <a:pt x="31" y="83"/>
                        <a:pt x="29" y="82"/>
                      </a:cubicBezTo>
                      <a:cubicBezTo>
                        <a:pt x="32" y="73"/>
                        <a:pt x="32" y="73"/>
                        <a:pt x="32" y="73"/>
                      </a:cubicBezTo>
                      <a:cubicBezTo>
                        <a:pt x="32" y="72"/>
                        <a:pt x="31" y="70"/>
                        <a:pt x="30" y="69"/>
                      </a:cubicBezTo>
                      <a:cubicBezTo>
                        <a:pt x="28" y="68"/>
                        <a:pt x="26" y="65"/>
                        <a:pt x="24" y="63"/>
                      </a:cubicBezTo>
                      <a:cubicBezTo>
                        <a:pt x="23" y="62"/>
                        <a:pt x="21" y="61"/>
                        <a:pt x="20" y="62"/>
                      </a:cubicBezTo>
                      <a:cubicBezTo>
                        <a:pt x="11" y="64"/>
                        <a:pt x="11" y="64"/>
                        <a:pt x="11" y="64"/>
                      </a:cubicBezTo>
                      <a:cubicBezTo>
                        <a:pt x="10" y="62"/>
                        <a:pt x="10" y="61"/>
                        <a:pt x="9" y="59"/>
                      </a:cubicBezTo>
                      <a:cubicBezTo>
                        <a:pt x="17" y="54"/>
                        <a:pt x="17" y="54"/>
                        <a:pt x="17" y="54"/>
                      </a:cubicBezTo>
                      <a:cubicBezTo>
                        <a:pt x="18" y="54"/>
                        <a:pt x="19" y="52"/>
                        <a:pt x="19" y="51"/>
                      </a:cubicBezTo>
                      <a:cubicBezTo>
                        <a:pt x="18" y="48"/>
                        <a:pt x="18" y="45"/>
                        <a:pt x="19" y="42"/>
                      </a:cubicBezTo>
                      <a:cubicBezTo>
                        <a:pt x="19" y="40"/>
                        <a:pt x="18" y="39"/>
                        <a:pt x="17" y="38"/>
                      </a:cubicBezTo>
                      <a:cubicBezTo>
                        <a:pt x="9" y="33"/>
                        <a:pt x="9" y="33"/>
                        <a:pt x="9" y="33"/>
                      </a:cubicBezTo>
                      <a:cubicBezTo>
                        <a:pt x="9" y="32"/>
                        <a:pt x="10" y="30"/>
                        <a:pt x="11" y="28"/>
                      </a:cubicBezTo>
                      <a:cubicBezTo>
                        <a:pt x="20" y="31"/>
                        <a:pt x="20" y="31"/>
                        <a:pt x="20" y="31"/>
                      </a:cubicBezTo>
                      <a:cubicBezTo>
                        <a:pt x="21" y="31"/>
                        <a:pt x="23" y="31"/>
                        <a:pt x="24" y="29"/>
                      </a:cubicBezTo>
                      <a:cubicBezTo>
                        <a:pt x="25" y="27"/>
                        <a:pt x="28" y="25"/>
                        <a:pt x="30" y="23"/>
                      </a:cubicBezTo>
                      <a:cubicBezTo>
                        <a:pt x="31" y="22"/>
                        <a:pt x="32" y="20"/>
                        <a:pt x="31" y="19"/>
                      </a:cubicBezTo>
                      <a:cubicBezTo>
                        <a:pt x="29" y="10"/>
                        <a:pt x="29" y="10"/>
                        <a:pt x="29" y="10"/>
                      </a:cubicBezTo>
                      <a:cubicBezTo>
                        <a:pt x="31" y="9"/>
                        <a:pt x="32" y="9"/>
                        <a:pt x="34" y="8"/>
                      </a:cubicBezTo>
                      <a:cubicBezTo>
                        <a:pt x="38" y="16"/>
                        <a:pt x="38" y="16"/>
                        <a:pt x="38" y="16"/>
                      </a:cubicBezTo>
                      <a:cubicBezTo>
                        <a:pt x="39" y="17"/>
                        <a:pt x="41" y="18"/>
                        <a:pt x="42" y="18"/>
                      </a:cubicBezTo>
                      <a:cubicBezTo>
                        <a:pt x="45" y="17"/>
                        <a:pt x="48" y="17"/>
                        <a:pt x="51" y="18"/>
                      </a:cubicBezTo>
                      <a:cubicBezTo>
                        <a:pt x="53" y="18"/>
                        <a:pt x="54" y="17"/>
                        <a:pt x="55" y="16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1" y="9"/>
                        <a:pt x="63" y="9"/>
                        <a:pt x="65" y="10"/>
                      </a:cubicBezTo>
                      <a:cubicBezTo>
                        <a:pt x="62" y="19"/>
                        <a:pt x="62" y="19"/>
                        <a:pt x="62" y="19"/>
                      </a:cubicBezTo>
                      <a:cubicBezTo>
                        <a:pt x="62" y="20"/>
                        <a:pt x="62" y="22"/>
                        <a:pt x="64" y="23"/>
                      </a:cubicBezTo>
                      <a:cubicBezTo>
                        <a:pt x="66" y="25"/>
                        <a:pt x="68" y="27"/>
                        <a:pt x="70" y="29"/>
                      </a:cubicBezTo>
                      <a:cubicBezTo>
                        <a:pt x="71" y="30"/>
                        <a:pt x="72" y="31"/>
                        <a:pt x="74" y="31"/>
                      </a:cubicBezTo>
                      <a:cubicBezTo>
                        <a:pt x="83" y="28"/>
                        <a:pt x="83" y="28"/>
                        <a:pt x="83" y="28"/>
                      </a:cubicBezTo>
                      <a:cubicBezTo>
                        <a:pt x="83" y="30"/>
                        <a:pt x="84" y="31"/>
                        <a:pt x="85" y="33"/>
                      </a:cubicBezTo>
                      <a:cubicBezTo>
                        <a:pt x="77" y="38"/>
                        <a:pt x="77" y="38"/>
                        <a:pt x="77" y="38"/>
                      </a:cubicBezTo>
                      <a:cubicBezTo>
                        <a:pt x="76" y="38"/>
                        <a:pt x="75" y="40"/>
                        <a:pt x="75" y="42"/>
                      </a:cubicBezTo>
                      <a:cubicBezTo>
                        <a:pt x="76" y="44"/>
                        <a:pt x="76" y="47"/>
                        <a:pt x="75" y="50"/>
                      </a:cubicBezTo>
                      <a:cubicBezTo>
                        <a:pt x="75" y="52"/>
                        <a:pt x="76" y="53"/>
                        <a:pt x="77" y="54"/>
                      </a:cubicBezTo>
                      <a:cubicBezTo>
                        <a:pt x="85" y="59"/>
                        <a:pt x="85" y="59"/>
                        <a:pt x="85" y="59"/>
                      </a:cubicBezTo>
                      <a:cubicBezTo>
                        <a:pt x="84" y="60"/>
                        <a:pt x="84" y="62"/>
                        <a:pt x="83" y="64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9288" tIns="9644" rIns="19288" bIns="964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38572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59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Lato" panose="020F0502020204030203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Freeform 14">
                  <a:extLst>
                    <a:ext uri="{FF2B5EF4-FFF2-40B4-BE49-F238E27FC236}">
                      <a16:creationId xmlns:a16="http://schemas.microsoft.com/office/drawing/2014/main" xmlns="" id="{46BDC64B-BB36-4726-814C-C6FF543ED42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01901" y="8907166"/>
                  <a:ext cx="235885" cy="211615"/>
                </a:xfrm>
                <a:custGeom>
                  <a:avLst/>
                  <a:gdLst>
                    <a:gd name="T0" fmla="*/ 169 w 179"/>
                    <a:gd name="T1" fmla="*/ 15 h 164"/>
                    <a:gd name="T2" fmla="*/ 51 w 179"/>
                    <a:gd name="T3" fmla="*/ 15 h 164"/>
                    <a:gd name="T4" fmla="*/ 38 w 179"/>
                    <a:gd name="T5" fmla="*/ 0 h 164"/>
                    <a:gd name="T6" fmla="*/ 11 w 179"/>
                    <a:gd name="T7" fmla="*/ 0 h 164"/>
                    <a:gd name="T8" fmla="*/ 0 w 179"/>
                    <a:gd name="T9" fmla="*/ 11 h 164"/>
                    <a:gd name="T10" fmla="*/ 0 w 179"/>
                    <a:gd name="T11" fmla="*/ 153 h 164"/>
                    <a:gd name="T12" fmla="*/ 11 w 179"/>
                    <a:gd name="T13" fmla="*/ 164 h 164"/>
                    <a:gd name="T14" fmla="*/ 37 w 179"/>
                    <a:gd name="T15" fmla="*/ 164 h 164"/>
                    <a:gd name="T16" fmla="*/ 41 w 179"/>
                    <a:gd name="T17" fmla="*/ 160 h 164"/>
                    <a:gd name="T18" fmla="*/ 37 w 179"/>
                    <a:gd name="T19" fmla="*/ 157 h 164"/>
                    <a:gd name="T20" fmla="*/ 11 w 179"/>
                    <a:gd name="T21" fmla="*/ 157 h 164"/>
                    <a:gd name="T22" fmla="*/ 8 w 179"/>
                    <a:gd name="T23" fmla="*/ 153 h 164"/>
                    <a:gd name="T24" fmla="*/ 8 w 179"/>
                    <a:gd name="T25" fmla="*/ 52 h 164"/>
                    <a:gd name="T26" fmla="*/ 172 w 179"/>
                    <a:gd name="T27" fmla="*/ 52 h 164"/>
                    <a:gd name="T28" fmla="*/ 172 w 179"/>
                    <a:gd name="T29" fmla="*/ 153 h 164"/>
                    <a:gd name="T30" fmla="*/ 169 w 179"/>
                    <a:gd name="T31" fmla="*/ 157 h 164"/>
                    <a:gd name="T32" fmla="*/ 142 w 179"/>
                    <a:gd name="T33" fmla="*/ 157 h 164"/>
                    <a:gd name="T34" fmla="*/ 138 w 179"/>
                    <a:gd name="T35" fmla="*/ 160 h 164"/>
                    <a:gd name="T36" fmla="*/ 142 w 179"/>
                    <a:gd name="T37" fmla="*/ 164 h 164"/>
                    <a:gd name="T38" fmla="*/ 169 w 179"/>
                    <a:gd name="T39" fmla="*/ 164 h 164"/>
                    <a:gd name="T40" fmla="*/ 179 w 179"/>
                    <a:gd name="T41" fmla="*/ 153 h 164"/>
                    <a:gd name="T42" fmla="*/ 179 w 179"/>
                    <a:gd name="T43" fmla="*/ 26 h 164"/>
                    <a:gd name="T44" fmla="*/ 169 w 179"/>
                    <a:gd name="T45" fmla="*/ 15 h 164"/>
                    <a:gd name="T46" fmla="*/ 8 w 179"/>
                    <a:gd name="T47" fmla="*/ 45 h 164"/>
                    <a:gd name="T48" fmla="*/ 8 w 179"/>
                    <a:gd name="T49" fmla="*/ 11 h 164"/>
                    <a:gd name="T50" fmla="*/ 11 w 179"/>
                    <a:gd name="T51" fmla="*/ 7 h 164"/>
                    <a:gd name="T52" fmla="*/ 37 w 179"/>
                    <a:gd name="T53" fmla="*/ 7 h 164"/>
                    <a:gd name="T54" fmla="*/ 45 w 179"/>
                    <a:gd name="T55" fmla="*/ 20 h 164"/>
                    <a:gd name="T56" fmla="*/ 48 w 179"/>
                    <a:gd name="T57" fmla="*/ 22 h 164"/>
                    <a:gd name="T58" fmla="*/ 169 w 179"/>
                    <a:gd name="T59" fmla="*/ 22 h 164"/>
                    <a:gd name="T60" fmla="*/ 172 w 179"/>
                    <a:gd name="T61" fmla="*/ 26 h 164"/>
                    <a:gd name="T62" fmla="*/ 172 w 179"/>
                    <a:gd name="T63" fmla="*/ 45 h 164"/>
                    <a:gd name="T64" fmla="*/ 8 w 179"/>
                    <a:gd name="T65" fmla="*/ 45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9" h="164">
                      <a:moveTo>
                        <a:pt x="169" y="15"/>
                      </a:moveTo>
                      <a:cubicBezTo>
                        <a:pt x="51" y="15"/>
                        <a:pt x="51" y="15"/>
                        <a:pt x="51" y="15"/>
                      </a:cubicBezTo>
                      <a:cubicBezTo>
                        <a:pt x="43" y="0"/>
                        <a:pt x="39" y="0"/>
                        <a:pt x="38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153"/>
                        <a:pt x="0" y="153"/>
                        <a:pt x="0" y="153"/>
                      </a:cubicBezTo>
                      <a:cubicBezTo>
                        <a:pt x="0" y="159"/>
                        <a:pt x="5" y="164"/>
                        <a:pt x="11" y="164"/>
                      </a:cubicBezTo>
                      <a:cubicBezTo>
                        <a:pt x="37" y="164"/>
                        <a:pt x="37" y="164"/>
                        <a:pt x="37" y="164"/>
                      </a:cubicBezTo>
                      <a:cubicBezTo>
                        <a:pt x="39" y="164"/>
                        <a:pt x="41" y="162"/>
                        <a:pt x="41" y="160"/>
                      </a:cubicBezTo>
                      <a:cubicBezTo>
                        <a:pt x="41" y="158"/>
                        <a:pt x="39" y="157"/>
                        <a:pt x="37" y="157"/>
                      </a:cubicBezTo>
                      <a:cubicBezTo>
                        <a:pt x="11" y="157"/>
                        <a:pt x="11" y="157"/>
                        <a:pt x="11" y="157"/>
                      </a:cubicBezTo>
                      <a:cubicBezTo>
                        <a:pt x="9" y="157"/>
                        <a:pt x="8" y="155"/>
                        <a:pt x="8" y="153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172" y="52"/>
                        <a:pt x="172" y="52"/>
                        <a:pt x="172" y="52"/>
                      </a:cubicBezTo>
                      <a:cubicBezTo>
                        <a:pt x="172" y="153"/>
                        <a:pt x="172" y="153"/>
                        <a:pt x="172" y="153"/>
                      </a:cubicBezTo>
                      <a:cubicBezTo>
                        <a:pt x="172" y="155"/>
                        <a:pt x="170" y="157"/>
                        <a:pt x="169" y="157"/>
                      </a:cubicBezTo>
                      <a:cubicBezTo>
                        <a:pt x="142" y="157"/>
                        <a:pt x="142" y="157"/>
                        <a:pt x="142" y="157"/>
                      </a:cubicBezTo>
                      <a:cubicBezTo>
                        <a:pt x="140" y="157"/>
                        <a:pt x="138" y="158"/>
                        <a:pt x="138" y="160"/>
                      </a:cubicBezTo>
                      <a:cubicBezTo>
                        <a:pt x="138" y="162"/>
                        <a:pt x="140" y="164"/>
                        <a:pt x="142" y="164"/>
                      </a:cubicBezTo>
                      <a:cubicBezTo>
                        <a:pt x="169" y="164"/>
                        <a:pt x="169" y="164"/>
                        <a:pt x="169" y="164"/>
                      </a:cubicBezTo>
                      <a:cubicBezTo>
                        <a:pt x="175" y="164"/>
                        <a:pt x="179" y="159"/>
                        <a:pt x="179" y="153"/>
                      </a:cubicBezTo>
                      <a:cubicBezTo>
                        <a:pt x="179" y="26"/>
                        <a:pt x="179" y="26"/>
                        <a:pt x="179" y="26"/>
                      </a:cubicBezTo>
                      <a:cubicBezTo>
                        <a:pt x="179" y="20"/>
                        <a:pt x="175" y="15"/>
                        <a:pt x="169" y="15"/>
                      </a:cubicBezTo>
                      <a:close/>
                      <a:moveTo>
                        <a:pt x="8" y="45"/>
                      </a:move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8" y="9"/>
                        <a:pt x="9" y="7"/>
                        <a:pt x="11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9" y="8"/>
                        <a:pt x="42" y="14"/>
                        <a:pt x="45" y="20"/>
                      </a:cubicBezTo>
                      <a:cubicBezTo>
                        <a:pt x="45" y="22"/>
                        <a:pt x="47" y="22"/>
                        <a:pt x="48" y="22"/>
                      </a:cubicBezTo>
                      <a:cubicBezTo>
                        <a:pt x="169" y="22"/>
                        <a:pt x="169" y="22"/>
                        <a:pt x="169" y="22"/>
                      </a:cubicBezTo>
                      <a:cubicBezTo>
                        <a:pt x="170" y="22"/>
                        <a:pt x="172" y="24"/>
                        <a:pt x="172" y="26"/>
                      </a:cubicBezTo>
                      <a:cubicBezTo>
                        <a:pt x="172" y="45"/>
                        <a:pt x="172" y="45"/>
                        <a:pt x="172" y="45"/>
                      </a:cubicBezTo>
                      <a:lnTo>
                        <a:pt x="8" y="45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9288" tIns="9644" rIns="19288" bIns="964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38572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59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Lato" panose="020F0502020204030203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7C293D0C-9920-407B-BB72-5C7054782353}"/>
                </a:ext>
              </a:extLst>
            </p:cNvPr>
            <p:cNvSpPr txBox="1"/>
            <p:nvPr/>
          </p:nvSpPr>
          <p:spPr>
            <a:xfrm>
              <a:off x="1901784" y="3617398"/>
              <a:ext cx="8965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F2B8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Cost Savings</a:t>
              </a:r>
            </a:p>
          </p:txBody>
        </p:sp>
      </p:grpSp>
      <p:sp>
        <p:nvSpPr>
          <p:cNvPr id="70" name="Shape 75"/>
          <p:cNvSpPr txBox="1">
            <a:spLocks/>
          </p:cNvSpPr>
          <p:nvPr/>
        </p:nvSpPr>
        <p:spPr>
          <a:xfrm>
            <a:off x="457200" y="846549"/>
            <a:ext cx="8686800" cy="4862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100" b="1" kern="120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20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rPr>
              <a:t>HASTUS Overview – An Operations Management Tool </a:t>
            </a:r>
            <a:endParaRPr lang="en-US" sz="2200" dirty="0">
              <a:solidFill>
                <a:srgbClr val="00269E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1" name="Shape 76"/>
          <p:cNvSpPr txBox="1">
            <a:spLocks/>
          </p:cNvSpPr>
          <p:nvPr/>
        </p:nvSpPr>
        <p:spPr>
          <a:xfrm>
            <a:off x="447800" y="1109201"/>
            <a:ext cx="8273625" cy="34477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None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HASTUS Daily?</a:t>
            </a:r>
          </a:p>
          <a:p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HASTUS Daily is a software that will modernize the MBTA’s systems for planning, tracking, and managing work assignments for heavy rail, light rail and bus operations. </a:t>
            </a:r>
          </a:p>
          <a:p>
            <a:pPr>
              <a:buNone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Why is the T implementing HASTUS?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2000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HASTUS </a:t>
            </a: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is one of the key initiatives </a:t>
            </a: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T is working on to transform the T </a:t>
            </a: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adopt efficient business practices. </a:t>
            </a: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HASTUS </a:t>
            </a: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will help the T better service </a:t>
            </a: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the people of the Commonwealth </a:t>
            </a: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meet the commitments to get </a:t>
            </a: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T back on track.</a:t>
            </a:r>
          </a:p>
          <a:p>
            <a:pPr marL="342900"/>
            <a:endParaRPr lang="en-US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endParaRPr lang="en-US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/>
            <a:endParaRPr lang="en-US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SzPct val="75000"/>
            </a:pPr>
            <a:endParaRPr lang="en-US" sz="1300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SzPct val="75000"/>
            </a:pPr>
            <a:endParaRPr lang="en-US" sz="17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4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4A24C55-AA68-4844-8C02-9687A9C4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08" y="768074"/>
            <a:ext cx="7751547" cy="533028"/>
          </a:xfrm>
        </p:spPr>
        <p:txBody>
          <a:bodyPr/>
          <a:lstStyle/>
          <a:p>
            <a:r>
              <a:rPr lang="en-US" sz="2200" dirty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  <a:sym typeface="Montserrat"/>
              </a:rPr>
              <a:t>Benefits of </a:t>
            </a:r>
            <a:r>
              <a:rPr lang="en-US" sz="220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  <a:sym typeface="Montserrat"/>
              </a:rPr>
              <a:t>the HASTUS related to Dropped Trips</a:t>
            </a:r>
            <a:endParaRPr lang="en-US" sz="2200" dirty="0">
              <a:solidFill>
                <a:srgbClr val="00269E"/>
              </a:solidFill>
              <a:latin typeface="Arial" pitchFamily="34" charset="0"/>
              <a:ea typeface="+mj-ea"/>
              <a:cs typeface="Arial" pitchFamily="34" charset="0"/>
              <a:sym typeface="Montserra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FD4689E-E9F8-4ED3-8D47-BE03FA2D6811}"/>
              </a:ext>
            </a:extLst>
          </p:cNvPr>
          <p:cNvSpPr txBox="1"/>
          <p:nvPr/>
        </p:nvSpPr>
        <p:spPr>
          <a:xfrm>
            <a:off x="981625" y="4332744"/>
            <a:ext cx="351801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marR="0" lvl="0" indent="-3460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Time on Administrative Functions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0" indent="-115888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time to create the list.</a:t>
            </a:r>
          </a:p>
          <a:p>
            <a:pPr marL="400050" lvl="0" indent="-115888"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Eliminate manual reports</a:t>
            </a:r>
          </a:p>
          <a:p>
            <a:pPr marL="400050" lvl="0" indent="-115888"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 volume of time approvals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needed.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0" indent="-115888"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Eliminate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duplicate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3ED2E4F1-5512-4946-B917-1E5911184A0B}"/>
              </a:ext>
            </a:extLst>
          </p:cNvPr>
          <p:cNvSpPr txBox="1"/>
          <p:nvPr/>
        </p:nvSpPr>
        <p:spPr>
          <a:xfrm>
            <a:off x="-1867986" y="6274835"/>
            <a:ext cx="3518019" cy="2923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i="0" u="none" strike="noStrike" kern="1200" cap="none" spc="0" baseline="0" noProof="0" dirty="0">
              <a:solidFill>
                <a:prstClr val="black"/>
              </a:solidFill>
              <a:latin typeface="Lato Regular" panose="020F0502020204030203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E003CC9-1744-419A-A640-293087EA937D}"/>
              </a:ext>
            </a:extLst>
          </p:cNvPr>
          <p:cNvSpPr txBox="1"/>
          <p:nvPr/>
        </p:nvSpPr>
        <p:spPr>
          <a:xfrm>
            <a:off x="5448833" y="4435755"/>
            <a:ext cx="36777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Minimize 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Errors</a:t>
            </a:r>
          </a:p>
          <a:p>
            <a:pPr marL="461963" indent="-115888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Eliminate manually key delays and schedule adjustments  into HR/CMS</a:t>
            </a:r>
          </a:p>
          <a:p>
            <a:pPr marL="461963" indent="-115888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Reduction in errors that violate MBTA safety and overtime rules</a:t>
            </a:r>
          </a:p>
          <a:p>
            <a:pPr marL="461963" indent="-115888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Eliminate need for temporary staff correcting schedules in HR/CMS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1D189F7F-DF32-4E78-8016-D97464B9552C}"/>
              </a:ext>
            </a:extLst>
          </p:cNvPr>
          <p:cNvGrpSpPr/>
          <p:nvPr/>
        </p:nvGrpSpPr>
        <p:grpSpPr>
          <a:xfrm>
            <a:off x="501483" y="-1440627"/>
            <a:ext cx="3598065" cy="6845878"/>
            <a:chOff x="264737" y="3801966"/>
            <a:chExt cx="2199914" cy="427596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FA8492C0-3776-4A08-BC2C-7FE860120A3D}"/>
                </a:ext>
              </a:extLst>
            </p:cNvPr>
            <p:cNvSpPr/>
            <p:nvPr/>
          </p:nvSpPr>
          <p:spPr>
            <a:xfrm rot="9145777">
              <a:off x="264737" y="7609378"/>
              <a:ext cx="476823" cy="468556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928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8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52" name="Group 4">
              <a:extLst>
                <a:ext uri="{FF2B5EF4-FFF2-40B4-BE49-F238E27FC236}">
                  <a16:creationId xmlns:a16="http://schemas.microsoft.com/office/drawing/2014/main" xmlns="" id="{C179A8D0-BE5C-4FBE-8EE0-4E8B294F242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1248" y="3801966"/>
              <a:ext cx="2153403" cy="4175362"/>
              <a:chOff x="632" y="2857"/>
              <a:chExt cx="6763" cy="12424"/>
            </a:xfrm>
          </p:grpSpPr>
          <p:sp>
            <p:nvSpPr>
              <p:cNvPr id="53" name="AutoShape 3">
                <a:extLst>
                  <a:ext uri="{FF2B5EF4-FFF2-40B4-BE49-F238E27FC236}">
                    <a16:creationId xmlns:a16="http://schemas.microsoft.com/office/drawing/2014/main" xmlns="" id="{C69EC5F2-64B9-4577-A965-59B89030D403}"/>
                  </a:ext>
                </a:extLst>
              </p:cNvPr>
              <p:cNvSpPr>
                <a:spLocks noChangeAspect="1" noTextEdit="1"/>
              </p:cNvSpPr>
              <p:nvPr/>
            </p:nvSpPr>
            <p:spPr bwMode="auto">
              <a:xfrm>
                <a:off x="6369" y="2857"/>
                <a:ext cx="1026" cy="775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vert="horz" wrap="square" lIns="51435" tIns="25718" rIns="51435" bIns="2571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Freeform 6">
                <a:extLst>
                  <a:ext uri="{FF2B5EF4-FFF2-40B4-BE49-F238E27FC236}">
                    <a16:creationId xmlns:a16="http://schemas.microsoft.com/office/drawing/2014/main" xmlns="" id="{62B5C390-CA02-4480-8B4D-05425DE646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" y="14503"/>
                <a:ext cx="756" cy="778"/>
              </a:xfrm>
              <a:custGeom>
                <a:avLst/>
                <a:gdLst>
                  <a:gd name="T0" fmla="*/ 241 w 241"/>
                  <a:gd name="T1" fmla="*/ 116 h 247"/>
                  <a:gd name="T2" fmla="*/ 241 w 241"/>
                  <a:gd name="T3" fmla="*/ 115 h 247"/>
                  <a:gd name="T4" fmla="*/ 240 w 241"/>
                  <a:gd name="T5" fmla="*/ 109 h 247"/>
                  <a:gd name="T6" fmla="*/ 240 w 241"/>
                  <a:gd name="T7" fmla="*/ 108 h 247"/>
                  <a:gd name="T8" fmla="*/ 118 w 241"/>
                  <a:gd name="T9" fmla="*/ 0 h 247"/>
                  <a:gd name="T10" fmla="*/ 0 w 241"/>
                  <a:gd name="T11" fmla="*/ 89 h 247"/>
                  <a:gd name="T12" fmla="*/ 5 w 241"/>
                  <a:gd name="T13" fmla="*/ 89 h 247"/>
                  <a:gd name="T14" fmla="*/ 32 w 241"/>
                  <a:gd name="T15" fmla="*/ 90 h 247"/>
                  <a:gd name="T16" fmla="*/ 111 w 241"/>
                  <a:gd name="T17" fmla="*/ 31 h 247"/>
                  <a:gd name="T18" fmla="*/ 111 w 241"/>
                  <a:gd name="T19" fmla="*/ 60 h 247"/>
                  <a:gd name="T20" fmla="*/ 118 w 241"/>
                  <a:gd name="T21" fmla="*/ 60 h 247"/>
                  <a:gd name="T22" fmla="*/ 126 w 241"/>
                  <a:gd name="T23" fmla="*/ 61 h 247"/>
                  <a:gd name="T24" fmla="*/ 126 w 241"/>
                  <a:gd name="T25" fmla="*/ 31 h 247"/>
                  <a:gd name="T26" fmla="*/ 206 w 241"/>
                  <a:gd name="T27" fmla="*/ 94 h 247"/>
                  <a:gd name="T28" fmla="*/ 206 w 241"/>
                  <a:gd name="T29" fmla="*/ 94 h 247"/>
                  <a:gd name="T30" fmla="*/ 210 w 241"/>
                  <a:gd name="T31" fmla="*/ 116 h 247"/>
                  <a:gd name="T32" fmla="*/ 181 w 241"/>
                  <a:gd name="T33" fmla="*/ 116 h 247"/>
                  <a:gd name="T34" fmla="*/ 182 w 241"/>
                  <a:gd name="T35" fmla="*/ 124 h 247"/>
                  <a:gd name="T36" fmla="*/ 181 w 241"/>
                  <a:gd name="T37" fmla="*/ 130 h 247"/>
                  <a:gd name="T38" fmla="*/ 182 w 241"/>
                  <a:gd name="T39" fmla="*/ 130 h 247"/>
                  <a:gd name="T40" fmla="*/ 182 w 241"/>
                  <a:gd name="T41" fmla="*/ 131 h 247"/>
                  <a:gd name="T42" fmla="*/ 210 w 241"/>
                  <a:gd name="T43" fmla="*/ 131 h 247"/>
                  <a:gd name="T44" fmla="*/ 206 w 241"/>
                  <a:gd name="T45" fmla="*/ 153 h 247"/>
                  <a:gd name="T46" fmla="*/ 206 w 241"/>
                  <a:gd name="T47" fmla="*/ 153 h 247"/>
                  <a:gd name="T48" fmla="*/ 125 w 241"/>
                  <a:gd name="T49" fmla="*/ 216 h 247"/>
                  <a:gd name="T50" fmla="*/ 125 w 241"/>
                  <a:gd name="T51" fmla="*/ 187 h 247"/>
                  <a:gd name="T52" fmla="*/ 118 w 241"/>
                  <a:gd name="T53" fmla="*/ 187 h 247"/>
                  <a:gd name="T54" fmla="*/ 111 w 241"/>
                  <a:gd name="T55" fmla="*/ 187 h 247"/>
                  <a:gd name="T56" fmla="*/ 111 w 241"/>
                  <a:gd name="T57" fmla="*/ 216 h 247"/>
                  <a:gd name="T58" fmla="*/ 95 w 241"/>
                  <a:gd name="T59" fmla="*/ 213 h 247"/>
                  <a:gd name="T60" fmla="*/ 95 w 241"/>
                  <a:gd name="T61" fmla="*/ 214 h 247"/>
                  <a:gd name="T62" fmla="*/ 75 w 241"/>
                  <a:gd name="T63" fmla="*/ 239 h 247"/>
                  <a:gd name="T64" fmla="*/ 118 w 241"/>
                  <a:gd name="T65" fmla="*/ 247 h 247"/>
                  <a:gd name="T66" fmla="*/ 240 w 241"/>
                  <a:gd name="T67" fmla="*/ 139 h 247"/>
                  <a:gd name="T68" fmla="*/ 240 w 241"/>
                  <a:gd name="T69" fmla="*/ 138 h 247"/>
                  <a:gd name="T70" fmla="*/ 241 w 241"/>
                  <a:gd name="T71" fmla="*/ 132 h 247"/>
                  <a:gd name="T72" fmla="*/ 241 w 241"/>
                  <a:gd name="T73" fmla="*/ 131 h 247"/>
                  <a:gd name="T74" fmla="*/ 241 w 241"/>
                  <a:gd name="T75" fmla="*/ 124 h 247"/>
                  <a:gd name="T76" fmla="*/ 241 w 241"/>
                  <a:gd name="T77" fmla="*/ 124 h 247"/>
                  <a:gd name="T78" fmla="*/ 241 w 241"/>
                  <a:gd name="T79" fmla="*/ 123 h 247"/>
                  <a:gd name="T80" fmla="*/ 241 w 241"/>
                  <a:gd name="T81" fmla="*/ 116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1" h="247">
                    <a:moveTo>
                      <a:pt x="241" y="116"/>
                    </a:moveTo>
                    <a:cubicBezTo>
                      <a:pt x="241" y="116"/>
                      <a:pt x="241" y="116"/>
                      <a:pt x="241" y="115"/>
                    </a:cubicBezTo>
                    <a:cubicBezTo>
                      <a:pt x="241" y="113"/>
                      <a:pt x="241" y="111"/>
                      <a:pt x="240" y="109"/>
                    </a:cubicBezTo>
                    <a:cubicBezTo>
                      <a:pt x="240" y="109"/>
                      <a:pt x="240" y="109"/>
                      <a:pt x="240" y="108"/>
                    </a:cubicBezTo>
                    <a:cubicBezTo>
                      <a:pt x="233" y="48"/>
                      <a:pt x="181" y="0"/>
                      <a:pt x="118" y="0"/>
                    </a:cubicBezTo>
                    <a:cubicBezTo>
                      <a:pt x="62" y="0"/>
                      <a:pt x="15" y="38"/>
                      <a:pt x="0" y="89"/>
                    </a:cubicBezTo>
                    <a:cubicBezTo>
                      <a:pt x="2" y="89"/>
                      <a:pt x="3" y="89"/>
                      <a:pt x="5" y="89"/>
                    </a:cubicBezTo>
                    <a:cubicBezTo>
                      <a:pt x="14" y="89"/>
                      <a:pt x="23" y="89"/>
                      <a:pt x="32" y="90"/>
                    </a:cubicBezTo>
                    <a:cubicBezTo>
                      <a:pt x="44" y="58"/>
                      <a:pt x="75" y="34"/>
                      <a:pt x="111" y="31"/>
                    </a:cubicBezTo>
                    <a:cubicBezTo>
                      <a:pt x="111" y="60"/>
                      <a:pt x="111" y="60"/>
                      <a:pt x="111" y="60"/>
                    </a:cubicBezTo>
                    <a:cubicBezTo>
                      <a:pt x="113" y="60"/>
                      <a:pt x="116" y="60"/>
                      <a:pt x="118" y="60"/>
                    </a:cubicBezTo>
                    <a:cubicBezTo>
                      <a:pt x="120" y="60"/>
                      <a:pt x="123" y="60"/>
                      <a:pt x="126" y="61"/>
                    </a:cubicBezTo>
                    <a:cubicBezTo>
                      <a:pt x="126" y="31"/>
                      <a:pt x="126" y="31"/>
                      <a:pt x="126" y="31"/>
                    </a:cubicBezTo>
                    <a:cubicBezTo>
                      <a:pt x="163" y="34"/>
                      <a:pt x="194" y="60"/>
                      <a:pt x="206" y="94"/>
                    </a:cubicBezTo>
                    <a:cubicBezTo>
                      <a:pt x="206" y="94"/>
                      <a:pt x="206" y="94"/>
                      <a:pt x="206" y="94"/>
                    </a:cubicBezTo>
                    <a:cubicBezTo>
                      <a:pt x="208" y="101"/>
                      <a:pt x="210" y="109"/>
                      <a:pt x="210" y="116"/>
                    </a:cubicBezTo>
                    <a:cubicBezTo>
                      <a:pt x="181" y="116"/>
                      <a:pt x="181" y="116"/>
                      <a:pt x="181" y="116"/>
                    </a:cubicBezTo>
                    <a:cubicBezTo>
                      <a:pt x="182" y="119"/>
                      <a:pt x="182" y="121"/>
                      <a:pt x="182" y="124"/>
                    </a:cubicBezTo>
                    <a:cubicBezTo>
                      <a:pt x="182" y="126"/>
                      <a:pt x="182" y="128"/>
                      <a:pt x="181" y="130"/>
                    </a:cubicBezTo>
                    <a:cubicBezTo>
                      <a:pt x="182" y="130"/>
                      <a:pt x="182" y="130"/>
                      <a:pt x="182" y="130"/>
                    </a:cubicBezTo>
                    <a:cubicBezTo>
                      <a:pt x="182" y="131"/>
                      <a:pt x="182" y="131"/>
                      <a:pt x="182" y="131"/>
                    </a:cubicBezTo>
                    <a:cubicBezTo>
                      <a:pt x="210" y="131"/>
                      <a:pt x="210" y="131"/>
                      <a:pt x="210" y="131"/>
                    </a:cubicBezTo>
                    <a:cubicBezTo>
                      <a:pt x="210" y="138"/>
                      <a:pt x="208" y="146"/>
                      <a:pt x="206" y="153"/>
                    </a:cubicBezTo>
                    <a:cubicBezTo>
                      <a:pt x="206" y="153"/>
                      <a:pt x="206" y="153"/>
                      <a:pt x="206" y="153"/>
                    </a:cubicBezTo>
                    <a:cubicBezTo>
                      <a:pt x="194" y="187"/>
                      <a:pt x="163" y="213"/>
                      <a:pt x="125" y="216"/>
                    </a:cubicBezTo>
                    <a:cubicBezTo>
                      <a:pt x="125" y="187"/>
                      <a:pt x="125" y="187"/>
                      <a:pt x="125" y="187"/>
                    </a:cubicBezTo>
                    <a:cubicBezTo>
                      <a:pt x="123" y="187"/>
                      <a:pt x="121" y="187"/>
                      <a:pt x="118" y="187"/>
                    </a:cubicBezTo>
                    <a:cubicBezTo>
                      <a:pt x="116" y="187"/>
                      <a:pt x="113" y="187"/>
                      <a:pt x="111" y="187"/>
                    </a:cubicBezTo>
                    <a:cubicBezTo>
                      <a:pt x="111" y="216"/>
                      <a:pt x="111" y="216"/>
                      <a:pt x="111" y="216"/>
                    </a:cubicBezTo>
                    <a:cubicBezTo>
                      <a:pt x="105" y="215"/>
                      <a:pt x="100" y="214"/>
                      <a:pt x="95" y="213"/>
                    </a:cubicBezTo>
                    <a:cubicBezTo>
                      <a:pt x="95" y="214"/>
                      <a:pt x="95" y="214"/>
                      <a:pt x="95" y="214"/>
                    </a:cubicBezTo>
                    <a:cubicBezTo>
                      <a:pt x="95" y="225"/>
                      <a:pt x="88" y="234"/>
                      <a:pt x="75" y="239"/>
                    </a:cubicBezTo>
                    <a:cubicBezTo>
                      <a:pt x="88" y="244"/>
                      <a:pt x="103" y="247"/>
                      <a:pt x="118" y="247"/>
                    </a:cubicBezTo>
                    <a:cubicBezTo>
                      <a:pt x="181" y="247"/>
                      <a:pt x="233" y="199"/>
                      <a:pt x="240" y="139"/>
                    </a:cubicBezTo>
                    <a:cubicBezTo>
                      <a:pt x="240" y="138"/>
                      <a:pt x="240" y="138"/>
                      <a:pt x="240" y="138"/>
                    </a:cubicBezTo>
                    <a:cubicBezTo>
                      <a:pt x="241" y="136"/>
                      <a:pt x="241" y="134"/>
                      <a:pt x="241" y="132"/>
                    </a:cubicBezTo>
                    <a:cubicBezTo>
                      <a:pt x="241" y="131"/>
                      <a:pt x="241" y="131"/>
                      <a:pt x="241" y="131"/>
                    </a:cubicBezTo>
                    <a:cubicBezTo>
                      <a:pt x="241" y="128"/>
                      <a:pt x="241" y="126"/>
                      <a:pt x="241" y="124"/>
                    </a:cubicBezTo>
                    <a:cubicBezTo>
                      <a:pt x="241" y="124"/>
                      <a:pt x="241" y="124"/>
                      <a:pt x="241" y="124"/>
                    </a:cubicBezTo>
                    <a:cubicBezTo>
                      <a:pt x="241" y="124"/>
                      <a:pt x="241" y="124"/>
                      <a:pt x="241" y="123"/>
                    </a:cubicBezTo>
                    <a:cubicBezTo>
                      <a:pt x="241" y="121"/>
                      <a:pt x="241" y="119"/>
                      <a:pt x="241" y="116"/>
                    </a:cubicBezTo>
                    <a:close/>
                  </a:path>
                </a:pathLst>
              </a:custGeom>
              <a:noFill/>
              <a:ln w="9525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 vert="horz" wrap="square" lIns="51435" tIns="25718" rIns="51435" bIns="2571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Freeform 7">
                <a:extLst>
                  <a:ext uri="{FF2B5EF4-FFF2-40B4-BE49-F238E27FC236}">
                    <a16:creationId xmlns:a16="http://schemas.microsoft.com/office/drawing/2014/main" xmlns="" id="{03371DDD-ED5A-4A77-9F49-39A44FA72E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2" y="14831"/>
                <a:ext cx="524" cy="403"/>
              </a:xfrm>
              <a:custGeom>
                <a:avLst/>
                <a:gdLst>
                  <a:gd name="T0" fmla="*/ 146 w 167"/>
                  <a:gd name="T1" fmla="*/ 73 h 128"/>
                  <a:gd name="T2" fmla="*/ 120 w 167"/>
                  <a:gd name="T3" fmla="*/ 57 h 128"/>
                  <a:gd name="T4" fmla="*/ 120 w 167"/>
                  <a:gd name="T5" fmla="*/ 56 h 128"/>
                  <a:gd name="T6" fmla="*/ 131 w 167"/>
                  <a:gd name="T7" fmla="*/ 54 h 128"/>
                  <a:gd name="T8" fmla="*/ 151 w 167"/>
                  <a:gd name="T9" fmla="*/ 18 h 128"/>
                  <a:gd name="T10" fmla="*/ 151 w 167"/>
                  <a:gd name="T11" fmla="*/ 17 h 128"/>
                  <a:gd name="T12" fmla="*/ 91 w 167"/>
                  <a:gd name="T13" fmla="*/ 0 h 128"/>
                  <a:gd name="T14" fmla="*/ 30 w 167"/>
                  <a:gd name="T15" fmla="*/ 17 h 128"/>
                  <a:gd name="T16" fmla="*/ 30 w 167"/>
                  <a:gd name="T17" fmla="*/ 40 h 128"/>
                  <a:gd name="T18" fmla="*/ 0 w 167"/>
                  <a:gd name="T19" fmla="*/ 56 h 128"/>
                  <a:gd name="T20" fmla="*/ 20 w 167"/>
                  <a:gd name="T21" fmla="*/ 93 h 128"/>
                  <a:gd name="T22" fmla="*/ 46 w 167"/>
                  <a:gd name="T23" fmla="*/ 110 h 128"/>
                  <a:gd name="T24" fmla="*/ 106 w 167"/>
                  <a:gd name="T25" fmla="*/ 128 h 128"/>
                  <a:gd name="T26" fmla="*/ 167 w 167"/>
                  <a:gd name="T27" fmla="*/ 110 h 128"/>
                  <a:gd name="T28" fmla="*/ 167 w 167"/>
                  <a:gd name="T29" fmla="*/ 88 h 128"/>
                  <a:gd name="T30" fmla="*/ 106 w 167"/>
                  <a:gd name="T31" fmla="*/ 47 h 128"/>
                  <a:gd name="T32" fmla="*/ 98 w 167"/>
                  <a:gd name="T33" fmla="*/ 34 h 128"/>
                  <a:gd name="T34" fmla="*/ 106 w 167"/>
                  <a:gd name="T35" fmla="*/ 47 h 128"/>
                  <a:gd name="T36" fmla="*/ 140 w 167"/>
                  <a:gd name="T37" fmla="*/ 17 h 128"/>
                  <a:gd name="T38" fmla="*/ 42 w 167"/>
                  <a:gd name="T39" fmla="*/ 17 h 128"/>
                  <a:gd name="T40" fmla="*/ 86 w 167"/>
                  <a:gd name="T41" fmla="*/ 34 h 128"/>
                  <a:gd name="T42" fmla="*/ 77 w 167"/>
                  <a:gd name="T43" fmla="*/ 47 h 128"/>
                  <a:gd name="T44" fmla="*/ 86 w 167"/>
                  <a:gd name="T45" fmla="*/ 34 h 128"/>
                  <a:gd name="T46" fmla="*/ 65 w 167"/>
                  <a:gd name="T47" fmla="*/ 46 h 128"/>
                  <a:gd name="T48" fmla="*/ 58 w 167"/>
                  <a:gd name="T49" fmla="*/ 32 h 128"/>
                  <a:gd name="T50" fmla="*/ 41 w 167"/>
                  <a:gd name="T51" fmla="*/ 27 h 128"/>
                  <a:gd name="T52" fmla="*/ 46 w 167"/>
                  <a:gd name="T53" fmla="*/ 42 h 128"/>
                  <a:gd name="T54" fmla="*/ 41 w 167"/>
                  <a:gd name="T55" fmla="*/ 27 h 128"/>
                  <a:gd name="T56" fmla="*/ 10 w 167"/>
                  <a:gd name="T57" fmla="*/ 79 h 128"/>
                  <a:gd name="T58" fmla="*/ 15 w 167"/>
                  <a:gd name="T59" fmla="*/ 68 h 128"/>
                  <a:gd name="T60" fmla="*/ 11 w 167"/>
                  <a:gd name="T61" fmla="*/ 56 h 128"/>
                  <a:gd name="T62" fmla="*/ 51 w 167"/>
                  <a:gd name="T63" fmla="*/ 54 h 128"/>
                  <a:gd name="T64" fmla="*/ 106 w 167"/>
                  <a:gd name="T65" fmla="*/ 57 h 128"/>
                  <a:gd name="T66" fmla="*/ 11 w 167"/>
                  <a:gd name="T67" fmla="*/ 56 h 128"/>
                  <a:gd name="T68" fmla="*/ 46 w 167"/>
                  <a:gd name="T69" fmla="*/ 73 h 128"/>
                  <a:gd name="T70" fmla="*/ 55 w 167"/>
                  <a:gd name="T71" fmla="*/ 86 h 128"/>
                  <a:gd name="T72" fmla="*/ 76 w 167"/>
                  <a:gd name="T73" fmla="*/ 86 h 128"/>
                  <a:gd name="T74" fmla="*/ 67 w 167"/>
                  <a:gd name="T75" fmla="*/ 73 h 128"/>
                  <a:gd name="T76" fmla="*/ 76 w 167"/>
                  <a:gd name="T77" fmla="*/ 86 h 128"/>
                  <a:gd name="T78" fmla="*/ 87 w 167"/>
                  <a:gd name="T79" fmla="*/ 85 h 128"/>
                  <a:gd name="T80" fmla="*/ 95 w 167"/>
                  <a:gd name="T81" fmla="*/ 70 h 128"/>
                  <a:gd name="T82" fmla="*/ 35 w 167"/>
                  <a:gd name="T83" fmla="*/ 85 h 128"/>
                  <a:gd name="T84" fmla="*/ 27 w 167"/>
                  <a:gd name="T85" fmla="*/ 71 h 128"/>
                  <a:gd name="T86" fmla="*/ 35 w 167"/>
                  <a:gd name="T87" fmla="*/ 85 h 128"/>
                  <a:gd name="T88" fmla="*/ 56 w 167"/>
                  <a:gd name="T89" fmla="*/ 110 h 128"/>
                  <a:gd name="T90" fmla="*/ 61 w 167"/>
                  <a:gd name="T91" fmla="*/ 99 h 128"/>
                  <a:gd name="T92" fmla="*/ 81 w 167"/>
                  <a:gd name="T93" fmla="*/ 116 h 128"/>
                  <a:gd name="T94" fmla="*/ 73 w 167"/>
                  <a:gd name="T95" fmla="*/ 102 h 128"/>
                  <a:gd name="T96" fmla="*/ 81 w 167"/>
                  <a:gd name="T97" fmla="*/ 116 h 128"/>
                  <a:gd name="T98" fmla="*/ 93 w 167"/>
                  <a:gd name="T99" fmla="*/ 117 h 128"/>
                  <a:gd name="T100" fmla="*/ 101 w 167"/>
                  <a:gd name="T101" fmla="*/ 104 h 128"/>
                  <a:gd name="T102" fmla="*/ 106 w 167"/>
                  <a:gd name="T103" fmla="*/ 94 h 128"/>
                  <a:gd name="T104" fmla="*/ 100 w 167"/>
                  <a:gd name="T105" fmla="*/ 93 h 128"/>
                  <a:gd name="T106" fmla="*/ 155 w 167"/>
                  <a:gd name="T107" fmla="*/ 87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7" h="128">
                    <a:moveTo>
                      <a:pt x="167" y="87"/>
                    </a:moveTo>
                    <a:cubicBezTo>
                      <a:pt x="167" y="78"/>
                      <a:pt x="155" y="75"/>
                      <a:pt x="146" y="73"/>
                    </a:cubicBezTo>
                    <a:cubicBezTo>
                      <a:pt x="139" y="71"/>
                      <a:pt x="130" y="70"/>
                      <a:pt x="120" y="70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7"/>
                      <a:pt x="120" y="56"/>
                      <a:pt x="120" y="56"/>
                    </a:cubicBezTo>
                    <a:cubicBezTo>
                      <a:pt x="120" y="56"/>
                      <a:pt x="120" y="56"/>
                      <a:pt x="120" y="56"/>
                    </a:cubicBezTo>
                    <a:cubicBezTo>
                      <a:pt x="124" y="55"/>
                      <a:pt x="128" y="55"/>
                      <a:pt x="131" y="54"/>
                    </a:cubicBezTo>
                    <a:cubicBezTo>
                      <a:pt x="140" y="52"/>
                      <a:pt x="151" y="49"/>
                      <a:pt x="151" y="40"/>
                    </a:cubicBezTo>
                    <a:cubicBezTo>
                      <a:pt x="151" y="18"/>
                      <a:pt x="151" y="18"/>
                      <a:pt x="151" y="18"/>
                    </a:cubicBezTo>
                    <a:cubicBezTo>
                      <a:pt x="151" y="18"/>
                      <a:pt x="151" y="18"/>
                      <a:pt x="151" y="18"/>
                    </a:cubicBezTo>
                    <a:cubicBezTo>
                      <a:pt x="151" y="18"/>
                      <a:pt x="151" y="17"/>
                      <a:pt x="151" y="17"/>
                    </a:cubicBezTo>
                    <a:cubicBezTo>
                      <a:pt x="151" y="9"/>
                      <a:pt x="140" y="5"/>
                      <a:pt x="131" y="3"/>
                    </a:cubicBezTo>
                    <a:cubicBezTo>
                      <a:pt x="120" y="1"/>
                      <a:pt x="106" y="0"/>
                      <a:pt x="91" y="0"/>
                    </a:cubicBezTo>
                    <a:cubicBezTo>
                      <a:pt x="76" y="0"/>
                      <a:pt x="61" y="1"/>
                      <a:pt x="51" y="3"/>
                    </a:cubicBezTo>
                    <a:cubicBezTo>
                      <a:pt x="42" y="5"/>
                      <a:pt x="30" y="9"/>
                      <a:pt x="30" y="17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27" y="41"/>
                      <a:pt x="23" y="42"/>
                      <a:pt x="20" y="42"/>
                    </a:cubicBezTo>
                    <a:cubicBezTo>
                      <a:pt x="11" y="44"/>
                      <a:pt x="0" y="48"/>
                      <a:pt x="0" y="56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88"/>
                      <a:pt x="11" y="91"/>
                      <a:pt x="20" y="93"/>
                    </a:cubicBezTo>
                    <a:cubicBezTo>
                      <a:pt x="27" y="95"/>
                      <a:pt x="36" y="96"/>
                      <a:pt x="46" y="96"/>
                    </a:cubicBezTo>
                    <a:cubicBezTo>
                      <a:pt x="46" y="110"/>
                      <a:pt x="46" y="110"/>
                      <a:pt x="46" y="110"/>
                    </a:cubicBezTo>
                    <a:cubicBezTo>
                      <a:pt x="46" y="118"/>
                      <a:pt x="57" y="122"/>
                      <a:pt x="66" y="124"/>
                    </a:cubicBezTo>
                    <a:cubicBezTo>
                      <a:pt x="77" y="126"/>
                      <a:pt x="91" y="128"/>
                      <a:pt x="106" y="128"/>
                    </a:cubicBezTo>
                    <a:cubicBezTo>
                      <a:pt x="121" y="128"/>
                      <a:pt x="136" y="126"/>
                      <a:pt x="146" y="124"/>
                    </a:cubicBezTo>
                    <a:cubicBezTo>
                      <a:pt x="155" y="122"/>
                      <a:pt x="167" y="118"/>
                      <a:pt x="167" y="110"/>
                    </a:cubicBezTo>
                    <a:cubicBezTo>
                      <a:pt x="167" y="88"/>
                      <a:pt x="167" y="88"/>
                      <a:pt x="167" y="88"/>
                    </a:cubicBezTo>
                    <a:cubicBezTo>
                      <a:pt x="167" y="88"/>
                      <a:pt x="167" y="88"/>
                      <a:pt x="167" y="88"/>
                    </a:cubicBezTo>
                    <a:cubicBezTo>
                      <a:pt x="167" y="88"/>
                      <a:pt x="167" y="87"/>
                      <a:pt x="167" y="87"/>
                    </a:cubicBezTo>
                    <a:close/>
                    <a:moveTo>
                      <a:pt x="106" y="47"/>
                    </a:moveTo>
                    <a:cubicBezTo>
                      <a:pt x="104" y="47"/>
                      <a:pt x="101" y="47"/>
                      <a:pt x="98" y="47"/>
                    </a:cubicBezTo>
                    <a:cubicBezTo>
                      <a:pt x="98" y="34"/>
                      <a:pt x="98" y="34"/>
                      <a:pt x="98" y="34"/>
                    </a:cubicBezTo>
                    <a:cubicBezTo>
                      <a:pt x="101" y="34"/>
                      <a:pt x="104" y="34"/>
                      <a:pt x="106" y="33"/>
                    </a:cubicBezTo>
                    <a:lnTo>
                      <a:pt x="106" y="47"/>
                    </a:lnTo>
                    <a:close/>
                    <a:moveTo>
                      <a:pt x="91" y="10"/>
                    </a:moveTo>
                    <a:cubicBezTo>
                      <a:pt x="118" y="10"/>
                      <a:pt x="135" y="14"/>
                      <a:pt x="140" y="17"/>
                    </a:cubicBezTo>
                    <a:cubicBezTo>
                      <a:pt x="135" y="20"/>
                      <a:pt x="118" y="24"/>
                      <a:pt x="91" y="24"/>
                    </a:cubicBezTo>
                    <a:cubicBezTo>
                      <a:pt x="64" y="24"/>
                      <a:pt x="47" y="20"/>
                      <a:pt x="42" y="17"/>
                    </a:cubicBezTo>
                    <a:cubicBezTo>
                      <a:pt x="47" y="14"/>
                      <a:pt x="64" y="10"/>
                      <a:pt x="91" y="10"/>
                    </a:cubicBezTo>
                    <a:close/>
                    <a:moveTo>
                      <a:pt x="86" y="34"/>
                    </a:moveTo>
                    <a:cubicBezTo>
                      <a:pt x="86" y="47"/>
                      <a:pt x="86" y="47"/>
                      <a:pt x="86" y="47"/>
                    </a:cubicBezTo>
                    <a:cubicBezTo>
                      <a:pt x="83" y="47"/>
                      <a:pt x="80" y="47"/>
                      <a:pt x="77" y="47"/>
                    </a:cubicBezTo>
                    <a:cubicBezTo>
                      <a:pt x="77" y="34"/>
                      <a:pt x="77" y="34"/>
                      <a:pt x="77" y="34"/>
                    </a:cubicBezTo>
                    <a:cubicBezTo>
                      <a:pt x="80" y="34"/>
                      <a:pt x="83" y="34"/>
                      <a:pt x="86" y="34"/>
                    </a:cubicBezTo>
                    <a:close/>
                    <a:moveTo>
                      <a:pt x="65" y="33"/>
                    </a:moveTo>
                    <a:cubicBezTo>
                      <a:pt x="65" y="46"/>
                      <a:pt x="65" y="46"/>
                      <a:pt x="65" y="46"/>
                    </a:cubicBezTo>
                    <a:cubicBezTo>
                      <a:pt x="63" y="46"/>
                      <a:pt x="60" y="45"/>
                      <a:pt x="58" y="45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60" y="32"/>
                      <a:pt x="63" y="32"/>
                      <a:pt x="65" y="33"/>
                    </a:cubicBezTo>
                    <a:close/>
                    <a:moveTo>
                      <a:pt x="41" y="27"/>
                    </a:moveTo>
                    <a:cubicBezTo>
                      <a:pt x="42" y="28"/>
                      <a:pt x="44" y="29"/>
                      <a:pt x="46" y="29"/>
                    </a:cubicBezTo>
                    <a:cubicBezTo>
                      <a:pt x="46" y="42"/>
                      <a:pt x="46" y="42"/>
                      <a:pt x="46" y="42"/>
                    </a:cubicBezTo>
                    <a:cubicBezTo>
                      <a:pt x="43" y="41"/>
                      <a:pt x="42" y="40"/>
                      <a:pt x="41" y="40"/>
                    </a:cubicBezTo>
                    <a:lnTo>
                      <a:pt x="41" y="27"/>
                    </a:lnTo>
                    <a:close/>
                    <a:moveTo>
                      <a:pt x="15" y="81"/>
                    </a:moveTo>
                    <a:cubicBezTo>
                      <a:pt x="12" y="80"/>
                      <a:pt x="11" y="79"/>
                      <a:pt x="10" y="79"/>
                    </a:cubicBezTo>
                    <a:cubicBezTo>
                      <a:pt x="10" y="67"/>
                      <a:pt x="10" y="67"/>
                      <a:pt x="10" y="67"/>
                    </a:cubicBezTo>
                    <a:cubicBezTo>
                      <a:pt x="12" y="67"/>
                      <a:pt x="13" y="68"/>
                      <a:pt x="15" y="68"/>
                    </a:cubicBezTo>
                    <a:lnTo>
                      <a:pt x="15" y="81"/>
                    </a:lnTo>
                    <a:close/>
                    <a:moveTo>
                      <a:pt x="11" y="56"/>
                    </a:moveTo>
                    <a:cubicBezTo>
                      <a:pt x="15" y="54"/>
                      <a:pt x="24" y="51"/>
                      <a:pt x="38" y="50"/>
                    </a:cubicBezTo>
                    <a:cubicBezTo>
                      <a:pt x="42" y="52"/>
                      <a:pt x="47" y="53"/>
                      <a:pt x="51" y="54"/>
                    </a:cubicBezTo>
                    <a:cubicBezTo>
                      <a:pt x="61" y="56"/>
                      <a:pt x="76" y="58"/>
                      <a:pt x="91" y="58"/>
                    </a:cubicBezTo>
                    <a:cubicBezTo>
                      <a:pt x="96" y="58"/>
                      <a:pt x="101" y="57"/>
                      <a:pt x="106" y="57"/>
                    </a:cubicBezTo>
                    <a:cubicBezTo>
                      <a:pt x="98" y="60"/>
                      <a:pt x="83" y="63"/>
                      <a:pt x="60" y="63"/>
                    </a:cubicBezTo>
                    <a:cubicBezTo>
                      <a:pt x="33" y="63"/>
                      <a:pt x="16" y="59"/>
                      <a:pt x="11" y="56"/>
                    </a:cubicBezTo>
                    <a:close/>
                    <a:moveTo>
                      <a:pt x="46" y="86"/>
                    </a:moveTo>
                    <a:cubicBezTo>
                      <a:pt x="46" y="73"/>
                      <a:pt x="46" y="73"/>
                      <a:pt x="46" y="73"/>
                    </a:cubicBezTo>
                    <a:cubicBezTo>
                      <a:pt x="49" y="73"/>
                      <a:pt x="52" y="73"/>
                      <a:pt x="55" y="73"/>
                    </a:cubicBezTo>
                    <a:cubicBezTo>
                      <a:pt x="55" y="86"/>
                      <a:pt x="55" y="86"/>
                      <a:pt x="55" y="86"/>
                    </a:cubicBezTo>
                    <a:cubicBezTo>
                      <a:pt x="52" y="86"/>
                      <a:pt x="49" y="86"/>
                      <a:pt x="46" y="86"/>
                    </a:cubicBezTo>
                    <a:close/>
                    <a:moveTo>
                      <a:pt x="76" y="86"/>
                    </a:moveTo>
                    <a:cubicBezTo>
                      <a:pt x="73" y="86"/>
                      <a:pt x="70" y="86"/>
                      <a:pt x="67" y="86"/>
                    </a:cubicBezTo>
                    <a:cubicBezTo>
                      <a:pt x="67" y="73"/>
                      <a:pt x="67" y="73"/>
                      <a:pt x="67" y="73"/>
                    </a:cubicBezTo>
                    <a:cubicBezTo>
                      <a:pt x="70" y="73"/>
                      <a:pt x="73" y="73"/>
                      <a:pt x="76" y="73"/>
                    </a:cubicBezTo>
                    <a:lnTo>
                      <a:pt x="76" y="86"/>
                    </a:lnTo>
                    <a:close/>
                    <a:moveTo>
                      <a:pt x="95" y="84"/>
                    </a:moveTo>
                    <a:cubicBezTo>
                      <a:pt x="93" y="84"/>
                      <a:pt x="90" y="84"/>
                      <a:pt x="87" y="85"/>
                    </a:cubicBezTo>
                    <a:cubicBezTo>
                      <a:pt x="87" y="71"/>
                      <a:pt x="87" y="71"/>
                      <a:pt x="87" y="71"/>
                    </a:cubicBezTo>
                    <a:cubicBezTo>
                      <a:pt x="90" y="71"/>
                      <a:pt x="93" y="71"/>
                      <a:pt x="95" y="70"/>
                    </a:cubicBezTo>
                    <a:lnTo>
                      <a:pt x="95" y="84"/>
                    </a:lnTo>
                    <a:close/>
                    <a:moveTo>
                      <a:pt x="35" y="85"/>
                    </a:moveTo>
                    <a:cubicBezTo>
                      <a:pt x="32" y="85"/>
                      <a:pt x="29" y="84"/>
                      <a:pt x="27" y="84"/>
                    </a:cubicBezTo>
                    <a:cubicBezTo>
                      <a:pt x="27" y="71"/>
                      <a:pt x="27" y="71"/>
                      <a:pt x="27" y="71"/>
                    </a:cubicBezTo>
                    <a:cubicBezTo>
                      <a:pt x="29" y="71"/>
                      <a:pt x="32" y="71"/>
                      <a:pt x="35" y="72"/>
                    </a:cubicBezTo>
                    <a:lnTo>
                      <a:pt x="35" y="85"/>
                    </a:lnTo>
                    <a:close/>
                    <a:moveTo>
                      <a:pt x="61" y="112"/>
                    </a:moveTo>
                    <a:cubicBezTo>
                      <a:pt x="59" y="111"/>
                      <a:pt x="57" y="110"/>
                      <a:pt x="56" y="11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58" y="98"/>
                      <a:pt x="60" y="99"/>
                      <a:pt x="61" y="99"/>
                    </a:cubicBezTo>
                    <a:lnTo>
                      <a:pt x="61" y="112"/>
                    </a:lnTo>
                    <a:close/>
                    <a:moveTo>
                      <a:pt x="81" y="116"/>
                    </a:moveTo>
                    <a:cubicBezTo>
                      <a:pt x="78" y="116"/>
                      <a:pt x="75" y="115"/>
                      <a:pt x="73" y="115"/>
                    </a:cubicBezTo>
                    <a:cubicBezTo>
                      <a:pt x="73" y="102"/>
                      <a:pt x="73" y="102"/>
                      <a:pt x="73" y="102"/>
                    </a:cubicBezTo>
                    <a:cubicBezTo>
                      <a:pt x="76" y="102"/>
                      <a:pt x="78" y="102"/>
                      <a:pt x="81" y="103"/>
                    </a:cubicBezTo>
                    <a:lnTo>
                      <a:pt x="81" y="116"/>
                    </a:lnTo>
                    <a:close/>
                    <a:moveTo>
                      <a:pt x="101" y="117"/>
                    </a:moveTo>
                    <a:cubicBezTo>
                      <a:pt x="98" y="117"/>
                      <a:pt x="95" y="117"/>
                      <a:pt x="93" y="117"/>
                    </a:cubicBezTo>
                    <a:cubicBezTo>
                      <a:pt x="93" y="104"/>
                      <a:pt x="93" y="104"/>
                      <a:pt x="93" y="104"/>
                    </a:cubicBezTo>
                    <a:cubicBezTo>
                      <a:pt x="95" y="104"/>
                      <a:pt x="98" y="104"/>
                      <a:pt x="101" y="104"/>
                    </a:cubicBezTo>
                    <a:lnTo>
                      <a:pt x="101" y="117"/>
                    </a:lnTo>
                    <a:close/>
                    <a:moveTo>
                      <a:pt x="106" y="94"/>
                    </a:moveTo>
                    <a:cubicBezTo>
                      <a:pt x="103" y="94"/>
                      <a:pt x="101" y="94"/>
                      <a:pt x="98" y="93"/>
                    </a:cubicBezTo>
                    <a:cubicBezTo>
                      <a:pt x="99" y="93"/>
                      <a:pt x="99" y="93"/>
                      <a:pt x="100" y="93"/>
                    </a:cubicBezTo>
                    <a:cubicBezTo>
                      <a:pt x="109" y="91"/>
                      <a:pt x="120" y="88"/>
                      <a:pt x="120" y="80"/>
                    </a:cubicBezTo>
                    <a:cubicBezTo>
                      <a:pt x="139" y="81"/>
                      <a:pt x="151" y="84"/>
                      <a:pt x="155" y="87"/>
                    </a:cubicBezTo>
                    <a:cubicBezTo>
                      <a:pt x="150" y="90"/>
                      <a:pt x="133" y="94"/>
                      <a:pt x="106" y="94"/>
                    </a:cubicBezTo>
                    <a:close/>
                  </a:path>
                </a:pathLst>
              </a:custGeom>
              <a:noFill/>
              <a:ln w="9525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 vert="horz" wrap="square" lIns="51435" tIns="25718" rIns="51435" bIns="2571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Freeform 5">
                <a:extLst>
                  <a:ext uri="{FF2B5EF4-FFF2-40B4-BE49-F238E27FC236}">
                    <a16:creationId xmlns:a16="http://schemas.microsoft.com/office/drawing/2014/main" xmlns="" id="{D63C5A22-DD71-4888-9988-C896AE342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9" y="14739"/>
                <a:ext cx="201" cy="312"/>
              </a:xfrm>
              <a:custGeom>
                <a:avLst/>
                <a:gdLst>
                  <a:gd name="T0" fmla="*/ 64 w 64"/>
                  <a:gd name="T1" fmla="*/ 0 h 99"/>
                  <a:gd name="T2" fmla="*/ 13 w 64"/>
                  <a:gd name="T3" fmla="*/ 35 h 99"/>
                  <a:gd name="T4" fmla="*/ 3 w 64"/>
                  <a:gd name="T5" fmla="*/ 41 h 99"/>
                  <a:gd name="T6" fmla="*/ 0 w 64"/>
                  <a:gd name="T7" fmla="*/ 48 h 99"/>
                  <a:gd name="T8" fmla="*/ 14 w 64"/>
                  <a:gd name="T9" fmla="*/ 60 h 99"/>
                  <a:gd name="T10" fmla="*/ 60 w 64"/>
                  <a:gd name="T11" fmla="*/ 99 h 99"/>
                  <a:gd name="T12" fmla="*/ 25 w 64"/>
                  <a:gd name="T13" fmla="*/ 48 h 99"/>
                  <a:gd name="T14" fmla="*/ 25 w 64"/>
                  <a:gd name="T15" fmla="*/ 47 h 99"/>
                  <a:gd name="T16" fmla="*/ 25 w 64"/>
                  <a:gd name="T17" fmla="*/ 46 h 99"/>
                  <a:gd name="T18" fmla="*/ 64 w 64"/>
                  <a:gd name="T1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99">
                    <a:moveTo>
                      <a:pt x="64" y="0"/>
                    </a:moveTo>
                    <a:cubicBezTo>
                      <a:pt x="64" y="0"/>
                      <a:pt x="17" y="35"/>
                      <a:pt x="13" y="35"/>
                    </a:cubicBezTo>
                    <a:cubicBezTo>
                      <a:pt x="8" y="35"/>
                      <a:pt x="5" y="37"/>
                      <a:pt x="3" y="41"/>
                    </a:cubicBezTo>
                    <a:cubicBezTo>
                      <a:pt x="1" y="43"/>
                      <a:pt x="0" y="45"/>
                      <a:pt x="0" y="48"/>
                    </a:cubicBezTo>
                    <a:cubicBezTo>
                      <a:pt x="0" y="57"/>
                      <a:pt x="7" y="61"/>
                      <a:pt x="14" y="60"/>
                    </a:cubicBezTo>
                    <a:cubicBezTo>
                      <a:pt x="17" y="60"/>
                      <a:pt x="60" y="99"/>
                      <a:pt x="60" y="99"/>
                    </a:cubicBezTo>
                    <a:cubicBezTo>
                      <a:pt x="60" y="99"/>
                      <a:pt x="25" y="52"/>
                      <a:pt x="25" y="48"/>
                    </a:cubicBezTo>
                    <a:cubicBezTo>
                      <a:pt x="25" y="48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6"/>
                    </a:cubicBezTo>
                    <a:cubicBezTo>
                      <a:pt x="25" y="43"/>
                      <a:pt x="64" y="0"/>
                      <a:pt x="64" y="0"/>
                    </a:cubicBezTo>
                    <a:close/>
                  </a:path>
                </a:pathLst>
              </a:custGeom>
              <a:noFill/>
              <a:ln w="9525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 vert="horz" wrap="square" lIns="51435" tIns="25718" rIns="51435" bIns="2571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13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58" name="Freeform 15">
            <a:extLst>
              <a:ext uri="{FF2B5EF4-FFF2-40B4-BE49-F238E27FC236}">
                <a16:creationId xmlns:a16="http://schemas.microsoft.com/office/drawing/2014/main" xmlns="" id="{C71581D5-6EEE-4958-A695-E566E66E7100}"/>
              </a:ext>
            </a:extLst>
          </p:cNvPr>
          <p:cNvSpPr>
            <a:spLocks noEditPoints="1"/>
          </p:cNvSpPr>
          <p:nvPr/>
        </p:nvSpPr>
        <p:spPr bwMode="auto">
          <a:xfrm>
            <a:off x="734195" y="-3836950"/>
            <a:ext cx="47177" cy="46359"/>
          </a:xfrm>
          <a:custGeom>
            <a:avLst/>
            <a:gdLst>
              <a:gd name="T0" fmla="*/ 25 w 36"/>
              <a:gd name="T1" fmla="*/ 3 h 36"/>
              <a:gd name="T2" fmla="*/ 3 w 36"/>
              <a:gd name="T3" fmla="*/ 13 h 36"/>
              <a:gd name="T4" fmla="*/ 12 w 36"/>
              <a:gd name="T5" fmla="*/ 35 h 36"/>
              <a:gd name="T6" fmla="*/ 19 w 36"/>
              <a:gd name="T7" fmla="*/ 36 h 36"/>
              <a:gd name="T8" fmla="*/ 34 w 36"/>
              <a:gd name="T9" fmla="*/ 25 h 36"/>
              <a:gd name="T10" fmla="*/ 34 w 36"/>
              <a:gd name="T11" fmla="*/ 13 h 36"/>
              <a:gd name="T12" fmla="*/ 25 w 36"/>
              <a:gd name="T13" fmla="*/ 3 h 36"/>
              <a:gd name="T14" fmla="*/ 28 w 36"/>
              <a:gd name="T15" fmla="*/ 23 h 36"/>
              <a:gd name="T16" fmla="*/ 15 w 36"/>
              <a:gd name="T17" fmla="*/ 28 h 36"/>
              <a:gd name="T18" fmla="*/ 10 w 36"/>
              <a:gd name="T19" fmla="*/ 23 h 36"/>
              <a:gd name="T20" fmla="*/ 10 w 36"/>
              <a:gd name="T21" fmla="*/ 16 h 36"/>
              <a:gd name="T22" fmla="*/ 19 w 36"/>
              <a:gd name="T23" fmla="*/ 10 h 36"/>
              <a:gd name="T24" fmla="*/ 22 w 36"/>
              <a:gd name="T25" fmla="*/ 10 h 36"/>
              <a:gd name="T26" fmla="*/ 28 w 36"/>
              <a:gd name="T27" fmla="*/ 15 h 36"/>
              <a:gd name="T28" fmla="*/ 28 w 36"/>
              <a:gd name="T2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" h="36">
                <a:moveTo>
                  <a:pt x="25" y="3"/>
                </a:moveTo>
                <a:cubicBezTo>
                  <a:pt x="17" y="0"/>
                  <a:pt x="7" y="4"/>
                  <a:pt x="3" y="13"/>
                </a:cubicBezTo>
                <a:cubicBezTo>
                  <a:pt x="0" y="21"/>
                  <a:pt x="4" y="31"/>
                  <a:pt x="12" y="35"/>
                </a:cubicBezTo>
                <a:cubicBezTo>
                  <a:pt x="15" y="36"/>
                  <a:pt x="17" y="36"/>
                  <a:pt x="19" y="36"/>
                </a:cubicBezTo>
                <a:cubicBezTo>
                  <a:pt x="26" y="36"/>
                  <a:pt x="32" y="32"/>
                  <a:pt x="34" y="25"/>
                </a:cubicBezTo>
                <a:cubicBezTo>
                  <a:pt x="36" y="21"/>
                  <a:pt x="36" y="17"/>
                  <a:pt x="34" y="13"/>
                </a:cubicBezTo>
                <a:cubicBezTo>
                  <a:pt x="33" y="8"/>
                  <a:pt x="29" y="5"/>
                  <a:pt x="25" y="3"/>
                </a:cubicBezTo>
                <a:close/>
                <a:moveTo>
                  <a:pt x="28" y="23"/>
                </a:moveTo>
                <a:cubicBezTo>
                  <a:pt x="26" y="27"/>
                  <a:pt x="20" y="30"/>
                  <a:pt x="15" y="28"/>
                </a:cubicBezTo>
                <a:cubicBezTo>
                  <a:pt x="13" y="27"/>
                  <a:pt x="11" y="25"/>
                  <a:pt x="10" y="23"/>
                </a:cubicBezTo>
                <a:cubicBezTo>
                  <a:pt x="9" y="20"/>
                  <a:pt x="9" y="18"/>
                  <a:pt x="10" y="16"/>
                </a:cubicBezTo>
                <a:cubicBezTo>
                  <a:pt x="12" y="12"/>
                  <a:pt x="15" y="10"/>
                  <a:pt x="19" y="10"/>
                </a:cubicBezTo>
                <a:cubicBezTo>
                  <a:pt x="20" y="10"/>
                  <a:pt x="21" y="10"/>
                  <a:pt x="22" y="10"/>
                </a:cubicBezTo>
                <a:cubicBezTo>
                  <a:pt x="25" y="11"/>
                  <a:pt x="27" y="13"/>
                  <a:pt x="28" y="15"/>
                </a:cubicBezTo>
                <a:cubicBezTo>
                  <a:pt x="28" y="18"/>
                  <a:pt x="29" y="20"/>
                  <a:pt x="28" y="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9288" tIns="9644" rIns="19288" bIns="964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857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0DEC59F2-BC27-4243-BF4E-2E5A9D45B3A9}"/>
              </a:ext>
            </a:extLst>
          </p:cNvPr>
          <p:cNvGrpSpPr/>
          <p:nvPr/>
        </p:nvGrpSpPr>
        <p:grpSpPr>
          <a:xfrm>
            <a:off x="5158992" y="2034332"/>
            <a:ext cx="798787" cy="784938"/>
            <a:chOff x="1682022" y="8785782"/>
            <a:chExt cx="476823" cy="468556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97C92DEC-BAEB-4ADC-A797-51EE5587311E}"/>
                </a:ext>
              </a:extLst>
            </p:cNvPr>
            <p:cNvSpPr/>
            <p:nvPr/>
          </p:nvSpPr>
          <p:spPr>
            <a:xfrm rot="9145777">
              <a:off x="1682022" y="8785782"/>
              <a:ext cx="476823" cy="46855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928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8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xmlns="" id="{CC9ADCA4-515F-44C6-8D1A-C285E8D053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8511" y="9063597"/>
              <a:ext cx="122660" cy="118897"/>
            </a:xfrm>
            <a:custGeom>
              <a:avLst/>
              <a:gdLst>
                <a:gd name="T0" fmla="*/ 83 w 93"/>
                <a:gd name="T1" fmla="*/ 49 h 92"/>
                <a:gd name="T2" fmla="*/ 91 w 93"/>
                <a:gd name="T3" fmla="*/ 38 h 92"/>
                <a:gd name="T4" fmla="*/ 88 w 93"/>
                <a:gd name="T5" fmla="*/ 22 h 92"/>
                <a:gd name="T6" fmla="*/ 74 w 93"/>
                <a:gd name="T7" fmla="*/ 23 h 92"/>
                <a:gd name="T8" fmla="*/ 73 w 93"/>
                <a:gd name="T9" fmla="*/ 9 h 92"/>
                <a:gd name="T10" fmla="*/ 59 w 93"/>
                <a:gd name="T11" fmla="*/ 0 h 92"/>
                <a:gd name="T12" fmla="*/ 50 w 93"/>
                <a:gd name="T13" fmla="*/ 10 h 92"/>
                <a:gd name="T14" fmla="*/ 39 w 93"/>
                <a:gd name="T15" fmla="*/ 2 h 92"/>
                <a:gd name="T16" fmla="*/ 23 w 93"/>
                <a:gd name="T17" fmla="*/ 5 h 92"/>
                <a:gd name="T18" fmla="*/ 23 w 93"/>
                <a:gd name="T19" fmla="*/ 19 h 92"/>
                <a:gd name="T20" fmla="*/ 10 w 93"/>
                <a:gd name="T21" fmla="*/ 20 h 92"/>
                <a:gd name="T22" fmla="*/ 1 w 93"/>
                <a:gd name="T23" fmla="*/ 34 h 92"/>
                <a:gd name="T24" fmla="*/ 11 w 93"/>
                <a:gd name="T25" fmla="*/ 43 h 92"/>
                <a:gd name="T26" fmla="*/ 3 w 93"/>
                <a:gd name="T27" fmla="*/ 54 h 92"/>
                <a:gd name="T28" fmla="*/ 6 w 93"/>
                <a:gd name="T29" fmla="*/ 70 h 92"/>
                <a:gd name="T30" fmla="*/ 19 w 93"/>
                <a:gd name="T31" fmla="*/ 70 h 92"/>
                <a:gd name="T32" fmla="*/ 21 w 93"/>
                <a:gd name="T33" fmla="*/ 83 h 92"/>
                <a:gd name="T34" fmla="*/ 35 w 93"/>
                <a:gd name="T35" fmla="*/ 92 h 92"/>
                <a:gd name="T36" fmla="*/ 39 w 93"/>
                <a:gd name="T37" fmla="*/ 90 h 92"/>
                <a:gd name="T38" fmla="*/ 50 w 93"/>
                <a:gd name="T39" fmla="*/ 82 h 92"/>
                <a:gd name="T40" fmla="*/ 59 w 93"/>
                <a:gd name="T41" fmla="*/ 92 h 92"/>
                <a:gd name="T42" fmla="*/ 73 w 93"/>
                <a:gd name="T43" fmla="*/ 83 h 92"/>
                <a:gd name="T44" fmla="*/ 75 w 93"/>
                <a:gd name="T45" fmla="*/ 69 h 92"/>
                <a:gd name="T46" fmla="*/ 88 w 93"/>
                <a:gd name="T47" fmla="*/ 70 h 92"/>
                <a:gd name="T48" fmla="*/ 91 w 93"/>
                <a:gd name="T49" fmla="*/ 54 h 92"/>
                <a:gd name="T50" fmla="*/ 74 w 93"/>
                <a:gd name="T51" fmla="*/ 61 h 92"/>
                <a:gd name="T52" fmla="*/ 64 w 93"/>
                <a:gd name="T53" fmla="*/ 69 h 92"/>
                <a:gd name="T54" fmla="*/ 65 w 93"/>
                <a:gd name="T55" fmla="*/ 82 h 92"/>
                <a:gd name="T56" fmla="*/ 55 w 93"/>
                <a:gd name="T57" fmla="*/ 76 h 92"/>
                <a:gd name="T58" fmla="*/ 43 w 93"/>
                <a:gd name="T59" fmla="*/ 74 h 92"/>
                <a:gd name="T60" fmla="*/ 34 w 93"/>
                <a:gd name="T61" fmla="*/ 84 h 92"/>
                <a:gd name="T62" fmla="*/ 32 w 93"/>
                <a:gd name="T63" fmla="*/ 73 h 92"/>
                <a:gd name="T64" fmla="*/ 24 w 93"/>
                <a:gd name="T65" fmla="*/ 63 h 92"/>
                <a:gd name="T66" fmla="*/ 11 w 93"/>
                <a:gd name="T67" fmla="*/ 64 h 92"/>
                <a:gd name="T68" fmla="*/ 17 w 93"/>
                <a:gd name="T69" fmla="*/ 54 h 92"/>
                <a:gd name="T70" fmla="*/ 19 w 93"/>
                <a:gd name="T71" fmla="*/ 42 h 92"/>
                <a:gd name="T72" fmla="*/ 9 w 93"/>
                <a:gd name="T73" fmla="*/ 33 h 92"/>
                <a:gd name="T74" fmla="*/ 20 w 93"/>
                <a:gd name="T75" fmla="*/ 31 h 92"/>
                <a:gd name="T76" fmla="*/ 30 w 93"/>
                <a:gd name="T77" fmla="*/ 23 h 92"/>
                <a:gd name="T78" fmla="*/ 29 w 93"/>
                <a:gd name="T79" fmla="*/ 10 h 92"/>
                <a:gd name="T80" fmla="*/ 38 w 93"/>
                <a:gd name="T81" fmla="*/ 16 h 92"/>
                <a:gd name="T82" fmla="*/ 51 w 93"/>
                <a:gd name="T83" fmla="*/ 18 h 92"/>
                <a:gd name="T84" fmla="*/ 59 w 93"/>
                <a:gd name="T85" fmla="*/ 8 h 92"/>
                <a:gd name="T86" fmla="*/ 62 w 93"/>
                <a:gd name="T87" fmla="*/ 19 h 92"/>
                <a:gd name="T88" fmla="*/ 70 w 93"/>
                <a:gd name="T89" fmla="*/ 29 h 92"/>
                <a:gd name="T90" fmla="*/ 83 w 93"/>
                <a:gd name="T91" fmla="*/ 28 h 92"/>
                <a:gd name="T92" fmla="*/ 77 w 93"/>
                <a:gd name="T93" fmla="*/ 38 h 92"/>
                <a:gd name="T94" fmla="*/ 75 w 93"/>
                <a:gd name="T95" fmla="*/ 50 h 92"/>
                <a:gd name="T96" fmla="*/ 85 w 93"/>
                <a:gd name="T97" fmla="*/ 5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" h="92">
                  <a:moveTo>
                    <a:pt x="91" y="54"/>
                  </a:moveTo>
                  <a:cubicBezTo>
                    <a:pt x="83" y="49"/>
                    <a:pt x="83" y="49"/>
                    <a:pt x="83" y="49"/>
                  </a:cubicBezTo>
                  <a:cubicBezTo>
                    <a:pt x="83" y="47"/>
                    <a:pt x="83" y="45"/>
                    <a:pt x="83" y="43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3" y="37"/>
                    <a:pt x="93" y="36"/>
                    <a:pt x="93" y="34"/>
                  </a:cubicBezTo>
                  <a:cubicBezTo>
                    <a:pt x="92" y="30"/>
                    <a:pt x="90" y="26"/>
                    <a:pt x="88" y="22"/>
                  </a:cubicBezTo>
                  <a:cubicBezTo>
                    <a:pt x="87" y="20"/>
                    <a:pt x="85" y="20"/>
                    <a:pt x="84" y="20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3" y="21"/>
                    <a:pt x="72" y="20"/>
                    <a:pt x="70" y="18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73" y="8"/>
                    <a:pt x="72" y="6"/>
                    <a:pt x="71" y="5"/>
                  </a:cubicBezTo>
                  <a:cubicBezTo>
                    <a:pt x="67" y="3"/>
                    <a:pt x="63" y="1"/>
                    <a:pt x="59" y="0"/>
                  </a:cubicBezTo>
                  <a:cubicBezTo>
                    <a:pt x="57" y="0"/>
                    <a:pt x="55" y="0"/>
                    <a:pt x="54" y="2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8" y="10"/>
                    <a:pt x="46" y="10"/>
                    <a:pt x="44" y="10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8" y="0"/>
                    <a:pt x="36" y="0"/>
                    <a:pt x="35" y="0"/>
                  </a:cubicBezTo>
                  <a:cubicBezTo>
                    <a:pt x="31" y="1"/>
                    <a:pt x="26" y="3"/>
                    <a:pt x="23" y="5"/>
                  </a:cubicBezTo>
                  <a:cubicBezTo>
                    <a:pt x="21" y="6"/>
                    <a:pt x="20" y="8"/>
                    <a:pt x="21" y="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2" y="20"/>
                    <a:pt x="20" y="21"/>
                    <a:pt x="19" y="23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8" y="20"/>
                    <a:pt x="7" y="21"/>
                    <a:pt x="6" y="22"/>
                  </a:cubicBezTo>
                  <a:cubicBezTo>
                    <a:pt x="4" y="26"/>
                    <a:pt x="2" y="30"/>
                    <a:pt x="1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1" y="45"/>
                    <a:pt x="11" y="47"/>
                    <a:pt x="11" y="49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1" y="55"/>
                    <a:pt x="1" y="57"/>
                    <a:pt x="1" y="58"/>
                  </a:cubicBezTo>
                  <a:cubicBezTo>
                    <a:pt x="2" y="62"/>
                    <a:pt x="4" y="67"/>
                    <a:pt x="6" y="70"/>
                  </a:cubicBezTo>
                  <a:cubicBezTo>
                    <a:pt x="7" y="72"/>
                    <a:pt x="9" y="72"/>
                    <a:pt x="10" y="72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21" y="71"/>
                    <a:pt x="22" y="72"/>
                    <a:pt x="24" y="74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21" y="85"/>
                    <a:pt x="22" y="86"/>
                    <a:pt x="23" y="87"/>
                  </a:cubicBezTo>
                  <a:cubicBezTo>
                    <a:pt x="27" y="89"/>
                    <a:pt x="31" y="91"/>
                    <a:pt x="35" y="92"/>
                  </a:cubicBezTo>
                  <a:cubicBezTo>
                    <a:pt x="35" y="92"/>
                    <a:pt x="36" y="92"/>
                    <a:pt x="36" y="92"/>
                  </a:cubicBezTo>
                  <a:cubicBezTo>
                    <a:pt x="37" y="92"/>
                    <a:pt x="39" y="92"/>
                    <a:pt x="39" y="90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6" y="82"/>
                    <a:pt x="48" y="82"/>
                    <a:pt x="50" y="82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6" y="92"/>
                    <a:pt x="57" y="92"/>
                    <a:pt x="59" y="92"/>
                  </a:cubicBezTo>
                  <a:cubicBezTo>
                    <a:pt x="63" y="91"/>
                    <a:pt x="67" y="89"/>
                    <a:pt x="71" y="87"/>
                  </a:cubicBezTo>
                  <a:cubicBezTo>
                    <a:pt x="73" y="86"/>
                    <a:pt x="73" y="84"/>
                    <a:pt x="73" y="83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2" y="72"/>
                    <a:pt x="73" y="71"/>
                    <a:pt x="75" y="69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85" y="72"/>
                    <a:pt x="87" y="71"/>
                    <a:pt x="88" y="70"/>
                  </a:cubicBezTo>
                  <a:cubicBezTo>
                    <a:pt x="90" y="66"/>
                    <a:pt x="92" y="62"/>
                    <a:pt x="93" y="58"/>
                  </a:cubicBezTo>
                  <a:cubicBezTo>
                    <a:pt x="93" y="56"/>
                    <a:pt x="93" y="54"/>
                    <a:pt x="91" y="54"/>
                  </a:cubicBezTo>
                  <a:close/>
                  <a:moveTo>
                    <a:pt x="83" y="64"/>
                  </a:moveTo>
                  <a:cubicBezTo>
                    <a:pt x="74" y="61"/>
                    <a:pt x="74" y="61"/>
                    <a:pt x="74" y="61"/>
                  </a:cubicBezTo>
                  <a:cubicBezTo>
                    <a:pt x="73" y="61"/>
                    <a:pt x="71" y="62"/>
                    <a:pt x="70" y="63"/>
                  </a:cubicBezTo>
                  <a:cubicBezTo>
                    <a:pt x="68" y="65"/>
                    <a:pt x="66" y="67"/>
                    <a:pt x="64" y="69"/>
                  </a:cubicBezTo>
                  <a:cubicBezTo>
                    <a:pt x="63" y="70"/>
                    <a:pt x="62" y="72"/>
                    <a:pt x="62" y="7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3" y="83"/>
                    <a:pt x="62" y="83"/>
                    <a:pt x="60" y="84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4" y="75"/>
                    <a:pt x="53" y="74"/>
                    <a:pt x="51" y="74"/>
                  </a:cubicBezTo>
                  <a:cubicBezTo>
                    <a:pt x="49" y="75"/>
                    <a:pt x="46" y="75"/>
                    <a:pt x="43" y="74"/>
                  </a:cubicBezTo>
                  <a:cubicBezTo>
                    <a:pt x="41" y="74"/>
                    <a:pt x="40" y="75"/>
                    <a:pt x="39" y="76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3" y="83"/>
                    <a:pt x="31" y="83"/>
                    <a:pt x="29" y="8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2" y="72"/>
                    <a:pt x="31" y="70"/>
                    <a:pt x="30" y="69"/>
                  </a:cubicBezTo>
                  <a:cubicBezTo>
                    <a:pt x="28" y="68"/>
                    <a:pt x="26" y="65"/>
                    <a:pt x="24" y="63"/>
                  </a:cubicBezTo>
                  <a:cubicBezTo>
                    <a:pt x="23" y="62"/>
                    <a:pt x="21" y="61"/>
                    <a:pt x="20" y="62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0" y="62"/>
                    <a:pt x="10" y="61"/>
                    <a:pt x="9" y="59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8" y="54"/>
                    <a:pt x="19" y="52"/>
                    <a:pt x="19" y="51"/>
                  </a:cubicBezTo>
                  <a:cubicBezTo>
                    <a:pt x="18" y="48"/>
                    <a:pt x="18" y="45"/>
                    <a:pt x="19" y="42"/>
                  </a:cubicBezTo>
                  <a:cubicBezTo>
                    <a:pt x="19" y="40"/>
                    <a:pt x="18" y="39"/>
                    <a:pt x="17" y="38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2"/>
                    <a:pt x="10" y="30"/>
                    <a:pt x="11" y="28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3" y="31"/>
                    <a:pt x="24" y="29"/>
                  </a:cubicBezTo>
                  <a:cubicBezTo>
                    <a:pt x="25" y="27"/>
                    <a:pt x="28" y="25"/>
                    <a:pt x="30" y="23"/>
                  </a:cubicBezTo>
                  <a:cubicBezTo>
                    <a:pt x="31" y="22"/>
                    <a:pt x="32" y="20"/>
                    <a:pt x="31" y="1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1" y="9"/>
                    <a:pt x="32" y="9"/>
                    <a:pt x="34" y="8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9" y="17"/>
                    <a:pt x="41" y="18"/>
                    <a:pt x="42" y="18"/>
                  </a:cubicBezTo>
                  <a:cubicBezTo>
                    <a:pt x="45" y="17"/>
                    <a:pt x="48" y="17"/>
                    <a:pt x="51" y="18"/>
                  </a:cubicBezTo>
                  <a:cubicBezTo>
                    <a:pt x="53" y="18"/>
                    <a:pt x="54" y="17"/>
                    <a:pt x="55" y="16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1" y="9"/>
                    <a:pt x="63" y="9"/>
                    <a:pt x="65" y="10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2" y="20"/>
                    <a:pt x="62" y="22"/>
                    <a:pt x="64" y="23"/>
                  </a:cubicBezTo>
                  <a:cubicBezTo>
                    <a:pt x="66" y="25"/>
                    <a:pt x="68" y="27"/>
                    <a:pt x="70" y="29"/>
                  </a:cubicBezTo>
                  <a:cubicBezTo>
                    <a:pt x="71" y="30"/>
                    <a:pt x="72" y="31"/>
                    <a:pt x="74" y="31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4" y="31"/>
                    <a:pt x="85" y="33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6" y="38"/>
                    <a:pt x="75" y="40"/>
                    <a:pt x="75" y="42"/>
                  </a:cubicBezTo>
                  <a:cubicBezTo>
                    <a:pt x="76" y="44"/>
                    <a:pt x="76" y="47"/>
                    <a:pt x="75" y="50"/>
                  </a:cubicBezTo>
                  <a:cubicBezTo>
                    <a:pt x="75" y="52"/>
                    <a:pt x="76" y="53"/>
                    <a:pt x="77" y="54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4" y="60"/>
                    <a:pt x="84" y="62"/>
                    <a:pt x="83" y="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9288" tIns="9644" rIns="19288" bIns="96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3857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xmlns="" id="{41A86B50-5B58-4490-B4EB-0ED3E316C9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01901" y="8907166"/>
              <a:ext cx="235885" cy="211615"/>
            </a:xfrm>
            <a:custGeom>
              <a:avLst/>
              <a:gdLst>
                <a:gd name="T0" fmla="*/ 169 w 179"/>
                <a:gd name="T1" fmla="*/ 15 h 164"/>
                <a:gd name="T2" fmla="*/ 51 w 179"/>
                <a:gd name="T3" fmla="*/ 15 h 164"/>
                <a:gd name="T4" fmla="*/ 38 w 179"/>
                <a:gd name="T5" fmla="*/ 0 h 164"/>
                <a:gd name="T6" fmla="*/ 11 w 179"/>
                <a:gd name="T7" fmla="*/ 0 h 164"/>
                <a:gd name="T8" fmla="*/ 0 w 179"/>
                <a:gd name="T9" fmla="*/ 11 h 164"/>
                <a:gd name="T10" fmla="*/ 0 w 179"/>
                <a:gd name="T11" fmla="*/ 153 h 164"/>
                <a:gd name="T12" fmla="*/ 11 w 179"/>
                <a:gd name="T13" fmla="*/ 164 h 164"/>
                <a:gd name="T14" fmla="*/ 37 w 179"/>
                <a:gd name="T15" fmla="*/ 164 h 164"/>
                <a:gd name="T16" fmla="*/ 41 w 179"/>
                <a:gd name="T17" fmla="*/ 160 h 164"/>
                <a:gd name="T18" fmla="*/ 37 w 179"/>
                <a:gd name="T19" fmla="*/ 157 h 164"/>
                <a:gd name="T20" fmla="*/ 11 w 179"/>
                <a:gd name="T21" fmla="*/ 157 h 164"/>
                <a:gd name="T22" fmla="*/ 8 w 179"/>
                <a:gd name="T23" fmla="*/ 153 h 164"/>
                <a:gd name="T24" fmla="*/ 8 w 179"/>
                <a:gd name="T25" fmla="*/ 52 h 164"/>
                <a:gd name="T26" fmla="*/ 172 w 179"/>
                <a:gd name="T27" fmla="*/ 52 h 164"/>
                <a:gd name="T28" fmla="*/ 172 w 179"/>
                <a:gd name="T29" fmla="*/ 153 h 164"/>
                <a:gd name="T30" fmla="*/ 169 w 179"/>
                <a:gd name="T31" fmla="*/ 157 h 164"/>
                <a:gd name="T32" fmla="*/ 142 w 179"/>
                <a:gd name="T33" fmla="*/ 157 h 164"/>
                <a:gd name="T34" fmla="*/ 138 w 179"/>
                <a:gd name="T35" fmla="*/ 160 h 164"/>
                <a:gd name="T36" fmla="*/ 142 w 179"/>
                <a:gd name="T37" fmla="*/ 164 h 164"/>
                <a:gd name="T38" fmla="*/ 169 w 179"/>
                <a:gd name="T39" fmla="*/ 164 h 164"/>
                <a:gd name="T40" fmla="*/ 179 w 179"/>
                <a:gd name="T41" fmla="*/ 153 h 164"/>
                <a:gd name="T42" fmla="*/ 179 w 179"/>
                <a:gd name="T43" fmla="*/ 26 h 164"/>
                <a:gd name="T44" fmla="*/ 169 w 179"/>
                <a:gd name="T45" fmla="*/ 15 h 164"/>
                <a:gd name="T46" fmla="*/ 8 w 179"/>
                <a:gd name="T47" fmla="*/ 45 h 164"/>
                <a:gd name="T48" fmla="*/ 8 w 179"/>
                <a:gd name="T49" fmla="*/ 11 h 164"/>
                <a:gd name="T50" fmla="*/ 11 w 179"/>
                <a:gd name="T51" fmla="*/ 7 h 164"/>
                <a:gd name="T52" fmla="*/ 37 w 179"/>
                <a:gd name="T53" fmla="*/ 7 h 164"/>
                <a:gd name="T54" fmla="*/ 45 w 179"/>
                <a:gd name="T55" fmla="*/ 20 h 164"/>
                <a:gd name="T56" fmla="*/ 48 w 179"/>
                <a:gd name="T57" fmla="*/ 22 h 164"/>
                <a:gd name="T58" fmla="*/ 169 w 179"/>
                <a:gd name="T59" fmla="*/ 22 h 164"/>
                <a:gd name="T60" fmla="*/ 172 w 179"/>
                <a:gd name="T61" fmla="*/ 26 h 164"/>
                <a:gd name="T62" fmla="*/ 172 w 179"/>
                <a:gd name="T63" fmla="*/ 45 h 164"/>
                <a:gd name="T64" fmla="*/ 8 w 179"/>
                <a:gd name="T65" fmla="*/ 45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9" h="164">
                  <a:moveTo>
                    <a:pt x="169" y="15"/>
                  </a:moveTo>
                  <a:cubicBezTo>
                    <a:pt x="51" y="15"/>
                    <a:pt x="51" y="15"/>
                    <a:pt x="51" y="15"/>
                  </a:cubicBezTo>
                  <a:cubicBezTo>
                    <a:pt x="43" y="0"/>
                    <a:pt x="39" y="0"/>
                    <a:pt x="38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9"/>
                    <a:pt x="5" y="164"/>
                    <a:pt x="11" y="164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9" y="164"/>
                    <a:pt x="41" y="162"/>
                    <a:pt x="41" y="160"/>
                  </a:cubicBezTo>
                  <a:cubicBezTo>
                    <a:pt x="41" y="158"/>
                    <a:pt x="39" y="157"/>
                    <a:pt x="37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9" y="157"/>
                    <a:pt x="8" y="155"/>
                    <a:pt x="8" y="153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172" y="52"/>
                    <a:pt x="172" y="52"/>
                    <a:pt x="172" y="52"/>
                  </a:cubicBezTo>
                  <a:cubicBezTo>
                    <a:pt x="172" y="153"/>
                    <a:pt x="172" y="153"/>
                    <a:pt x="172" y="153"/>
                  </a:cubicBezTo>
                  <a:cubicBezTo>
                    <a:pt x="172" y="155"/>
                    <a:pt x="170" y="157"/>
                    <a:pt x="169" y="157"/>
                  </a:cubicBezTo>
                  <a:cubicBezTo>
                    <a:pt x="142" y="157"/>
                    <a:pt x="142" y="157"/>
                    <a:pt x="142" y="157"/>
                  </a:cubicBezTo>
                  <a:cubicBezTo>
                    <a:pt x="140" y="157"/>
                    <a:pt x="138" y="158"/>
                    <a:pt x="138" y="160"/>
                  </a:cubicBezTo>
                  <a:cubicBezTo>
                    <a:pt x="138" y="162"/>
                    <a:pt x="140" y="164"/>
                    <a:pt x="142" y="164"/>
                  </a:cubicBezTo>
                  <a:cubicBezTo>
                    <a:pt x="169" y="164"/>
                    <a:pt x="169" y="164"/>
                    <a:pt x="169" y="164"/>
                  </a:cubicBezTo>
                  <a:cubicBezTo>
                    <a:pt x="175" y="164"/>
                    <a:pt x="179" y="159"/>
                    <a:pt x="179" y="153"/>
                  </a:cubicBezTo>
                  <a:cubicBezTo>
                    <a:pt x="179" y="26"/>
                    <a:pt x="179" y="26"/>
                    <a:pt x="179" y="26"/>
                  </a:cubicBezTo>
                  <a:cubicBezTo>
                    <a:pt x="179" y="20"/>
                    <a:pt x="175" y="15"/>
                    <a:pt x="169" y="15"/>
                  </a:cubicBezTo>
                  <a:close/>
                  <a:moveTo>
                    <a:pt x="8" y="45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7"/>
                    <a:pt x="11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9" y="8"/>
                    <a:pt x="42" y="14"/>
                    <a:pt x="45" y="20"/>
                  </a:cubicBezTo>
                  <a:cubicBezTo>
                    <a:pt x="45" y="22"/>
                    <a:pt x="47" y="22"/>
                    <a:pt x="48" y="22"/>
                  </a:cubicBezTo>
                  <a:cubicBezTo>
                    <a:pt x="169" y="22"/>
                    <a:pt x="169" y="22"/>
                    <a:pt x="169" y="22"/>
                  </a:cubicBezTo>
                  <a:cubicBezTo>
                    <a:pt x="170" y="22"/>
                    <a:pt x="172" y="24"/>
                    <a:pt x="172" y="26"/>
                  </a:cubicBezTo>
                  <a:cubicBezTo>
                    <a:pt x="172" y="45"/>
                    <a:pt x="172" y="45"/>
                    <a:pt x="172" y="45"/>
                  </a:cubicBezTo>
                  <a:lnTo>
                    <a:pt x="8" y="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9288" tIns="9644" rIns="19288" bIns="964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3857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59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23F80EE0-8036-4C58-AAD5-98636422B15C}"/>
              </a:ext>
            </a:extLst>
          </p:cNvPr>
          <p:cNvSpPr txBox="1"/>
          <p:nvPr/>
        </p:nvSpPr>
        <p:spPr>
          <a:xfrm>
            <a:off x="5539601" y="1718608"/>
            <a:ext cx="3564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Streamlined  Business Processes </a:t>
            </a:r>
          </a:p>
          <a:p>
            <a:pPr marL="461963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Standardized policies, function codes, classification codes and use of those across all garages. </a:t>
            </a:r>
          </a:p>
          <a:p>
            <a:pPr marL="461963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Savings of approximately 75,000 sheets a year by going paperless. </a:t>
            </a:r>
          </a:p>
          <a:p>
            <a:pPr marL="461963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Reduce time and cost to execute pick by two to four weeks. 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0750BA70-B629-4090-9A73-A0153F8C6568}"/>
              </a:ext>
            </a:extLst>
          </p:cNvPr>
          <p:cNvSpPr/>
          <p:nvPr/>
        </p:nvSpPr>
        <p:spPr>
          <a:xfrm rot="9145777">
            <a:off x="5054664" y="4747463"/>
            <a:ext cx="798787" cy="784938"/>
          </a:xfrm>
          <a:prstGeom prst="ellipse">
            <a:avLst/>
          </a:prstGeom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928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5696CDEC-294A-4A14-873F-8FEF7C4EB2B0}"/>
              </a:ext>
            </a:extLst>
          </p:cNvPr>
          <p:cNvSpPr txBox="1"/>
          <p:nvPr/>
        </p:nvSpPr>
        <p:spPr>
          <a:xfrm>
            <a:off x="922564" y="1684229"/>
            <a:ext cx="36711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Service Delivery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115888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Electronic, searchable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115888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More robust tools for Desk Officials and Train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Starters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115888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Reduced administrative burden on Operations Field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115888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More flexible scheduling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will allow the T more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options.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0F9F3854-EF7E-445F-9C07-2AF27E698A98}"/>
              </a:ext>
            </a:extLst>
          </p:cNvPr>
          <p:cNvGrpSpPr/>
          <p:nvPr/>
        </p:nvGrpSpPr>
        <p:grpSpPr>
          <a:xfrm>
            <a:off x="527901" y="2034927"/>
            <a:ext cx="779867" cy="760004"/>
            <a:chOff x="175425" y="1354894"/>
            <a:chExt cx="779867" cy="760004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D05E0DFA-0E63-49E8-ABD6-62079122139D}"/>
                </a:ext>
              </a:extLst>
            </p:cNvPr>
            <p:cNvSpPr/>
            <p:nvPr/>
          </p:nvSpPr>
          <p:spPr>
            <a:xfrm rot="9145777">
              <a:off x="175425" y="1364734"/>
              <a:ext cx="779867" cy="750164"/>
            </a:xfrm>
            <a:prstGeom prst="ellipse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928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8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pic>
          <p:nvPicPr>
            <p:cNvPr id="4" name="Graphic 3" descr="Map with pin">
              <a:extLst>
                <a:ext uri="{FF2B5EF4-FFF2-40B4-BE49-F238E27FC236}">
                  <a16:creationId xmlns:a16="http://schemas.microsoft.com/office/drawing/2014/main" xmlns="" id="{3422BB63-C0CA-48EF-9D80-BC42B44CD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7970" y="1354894"/>
              <a:ext cx="716219" cy="716219"/>
            </a:xfrm>
            <a:prstGeom prst="rect">
              <a:avLst/>
            </a:prstGeom>
          </p:spPr>
        </p:pic>
      </p:grpSp>
      <p:sp>
        <p:nvSpPr>
          <p:cNvPr id="32" name="Freeform 42">
            <a:extLst>
              <a:ext uri="{FF2B5EF4-FFF2-40B4-BE49-F238E27FC236}">
                <a16:creationId xmlns:a16="http://schemas.microsoft.com/office/drawing/2014/main" xmlns="" id="{0604EE7F-4AF8-4518-A6E5-AE4BE8E12DEA}"/>
              </a:ext>
            </a:extLst>
          </p:cNvPr>
          <p:cNvSpPr>
            <a:spLocks noEditPoints="1"/>
          </p:cNvSpPr>
          <p:nvPr/>
        </p:nvSpPr>
        <p:spPr bwMode="auto">
          <a:xfrm>
            <a:off x="5179082" y="4770096"/>
            <a:ext cx="549950" cy="658200"/>
          </a:xfrm>
          <a:custGeom>
            <a:avLst/>
            <a:gdLst>
              <a:gd name="T0" fmla="*/ 0 w 238"/>
              <a:gd name="T1" fmla="*/ 131 h 262"/>
              <a:gd name="T2" fmla="*/ 238 w 238"/>
              <a:gd name="T3" fmla="*/ 131 h 262"/>
              <a:gd name="T4" fmla="*/ 0 w 238"/>
              <a:gd name="T5" fmla="*/ 131 h 262"/>
              <a:gd name="T6" fmla="*/ 119 w 238"/>
              <a:gd name="T7" fmla="*/ 181 h 262"/>
              <a:gd name="T8" fmla="*/ 69 w 238"/>
              <a:gd name="T9" fmla="*/ 131 h 262"/>
              <a:gd name="T10" fmla="*/ 119 w 238"/>
              <a:gd name="T11" fmla="*/ 81 h 262"/>
              <a:gd name="T12" fmla="*/ 148 w 238"/>
              <a:gd name="T13" fmla="*/ 91 h 262"/>
              <a:gd name="T14" fmla="*/ 129 w 238"/>
              <a:gd name="T15" fmla="*/ 115 h 262"/>
              <a:gd name="T16" fmla="*/ 119 w 238"/>
              <a:gd name="T17" fmla="*/ 112 h 262"/>
              <a:gd name="T18" fmla="*/ 100 w 238"/>
              <a:gd name="T19" fmla="*/ 131 h 262"/>
              <a:gd name="T20" fmla="*/ 119 w 238"/>
              <a:gd name="T21" fmla="*/ 150 h 262"/>
              <a:gd name="T22" fmla="*/ 138 w 238"/>
              <a:gd name="T23" fmla="*/ 131 h 262"/>
              <a:gd name="T24" fmla="*/ 134 w 238"/>
              <a:gd name="T25" fmla="*/ 119 h 262"/>
              <a:gd name="T26" fmla="*/ 162 w 238"/>
              <a:gd name="T27" fmla="*/ 106 h 262"/>
              <a:gd name="T28" fmla="*/ 169 w 238"/>
              <a:gd name="T29" fmla="*/ 131 h 262"/>
              <a:gd name="T30" fmla="*/ 119 w 238"/>
              <a:gd name="T31" fmla="*/ 181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8" h="262">
                <a:moveTo>
                  <a:pt x="0" y="131"/>
                </a:moveTo>
                <a:cubicBezTo>
                  <a:pt x="131" y="262"/>
                  <a:pt x="238" y="131"/>
                  <a:pt x="238" y="131"/>
                </a:cubicBezTo>
                <a:cubicBezTo>
                  <a:pt x="107" y="0"/>
                  <a:pt x="0" y="131"/>
                  <a:pt x="0" y="131"/>
                </a:cubicBezTo>
                <a:close/>
                <a:moveTo>
                  <a:pt x="119" y="181"/>
                </a:moveTo>
                <a:cubicBezTo>
                  <a:pt x="91" y="181"/>
                  <a:pt x="69" y="158"/>
                  <a:pt x="69" y="131"/>
                </a:cubicBezTo>
                <a:cubicBezTo>
                  <a:pt x="69" y="104"/>
                  <a:pt x="91" y="81"/>
                  <a:pt x="119" y="81"/>
                </a:cubicBezTo>
                <a:cubicBezTo>
                  <a:pt x="130" y="81"/>
                  <a:pt x="140" y="85"/>
                  <a:pt x="148" y="91"/>
                </a:cubicBezTo>
                <a:cubicBezTo>
                  <a:pt x="129" y="115"/>
                  <a:pt x="129" y="115"/>
                  <a:pt x="129" y="115"/>
                </a:cubicBezTo>
                <a:cubicBezTo>
                  <a:pt x="126" y="113"/>
                  <a:pt x="122" y="112"/>
                  <a:pt x="119" y="112"/>
                </a:cubicBezTo>
                <a:cubicBezTo>
                  <a:pt x="108" y="112"/>
                  <a:pt x="100" y="121"/>
                  <a:pt x="100" y="131"/>
                </a:cubicBezTo>
                <a:cubicBezTo>
                  <a:pt x="100" y="141"/>
                  <a:pt x="108" y="150"/>
                  <a:pt x="119" y="150"/>
                </a:cubicBezTo>
                <a:cubicBezTo>
                  <a:pt x="129" y="150"/>
                  <a:pt x="138" y="141"/>
                  <a:pt x="138" y="131"/>
                </a:cubicBezTo>
                <a:cubicBezTo>
                  <a:pt x="138" y="127"/>
                  <a:pt x="136" y="123"/>
                  <a:pt x="134" y="119"/>
                </a:cubicBezTo>
                <a:cubicBezTo>
                  <a:pt x="162" y="106"/>
                  <a:pt x="162" y="106"/>
                  <a:pt x="162" y="106"/>
                </a:cubicBezTo>
                <a:cubicBezTo>
                  <a:pt x="166" y="113"/>
                  <a:pt x="169" y="122"/>
                  <a:pt x="169" y="131"/>
                </a:cubicBezTo>
                <a:cubicBezTo>
                  <a:pt x="169" y="158"/>
                  <a:pt x="146" y="181"/>
                  <a:pt x="119" y="181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x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13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3375" y="3498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 title="Milestone Text">
            <a:extLst>
              <a:ext uri="{FF2B5EF4-FFF2-40B4-BE49-F238E27FC236}">
                <a16:creationId xmlns:a16="http://schemas.microsoft.com/office/drawing/2014/main" xmlns="" id="{7B760868-61D6-442C-8FA1-53C7933E7420}"/>
              </a:ext>
            </a:extLst>
          </p:cNvPr>
          <p:cNvGrpSpPr/>
          <p:nvPr/>
        </p:nvGrpSpPr>
        <p:grpSpPr>
          <a:xfrm>
            <a:off x="2892088" y="1644151"/>
            <a:ext cx="2673471" cy="1042237"/>
            <a:chOff x="2110555" y="2162177"/>
            <a:chExt cx="1294782" cy="52173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F8BA244E-FF62-4CEE-9BC1-088C116870FE}"/>
                </a:ext>
              </a:extLst>
            </p:cNvPr>
            <p:cNvSpPr txBox="1"/>
            <p:nvPr/>
          </p:nvSpPr>
          <p:spPr>
            <a:xfrm>
              <a:off x="2110555" y="2162177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b="1" dirty="0"/>
                <a:t>BUS: Payroll Integration Live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647DDCB4-E32C-42D7-9594-2F73D0898AFE}"/>
                </a:ext>
              </a:extLst>
            </p:cNvPr>
            <p:cNvSpPr txBox="1"/>
            <p:nvPr/>
          </p:nvSpPr>
          <p:spPr>
            <a:xfrm>
              <a:off x="2110556" y="2448174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400" dirty="0"/>
                <a:t>January 2019</a:t>
              </a:r>
            </a:p>
          </p:txBody>
        </p:sp>
      </p:grpSp>
      <p:pic>
        <p:nvPicPr>
          <p:cNvPr id="96" name="Graphic 95" title="Milestone Flag">
            <a:extLst>
              <a:ext uri="{FF2B5EF4-FFF2-40B4-BE49-F238E27FC236}">
                <a16:creationId xmlns:a16="http://schemas.microsoft.com/office/drawing/2014/main" xmlns="" id="{6C9D6434-1CC1-8544-9F55-8FCD37F3D3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7086600" y="1603756"/>
            <a:ext cx="573660" cy="422383"/>
          </a:xfrm>
          <a:prstGeom prst="rect">
            <a:avLst/>
          </a:prstGeom>
        </p:spPr>
      </p:pic>
      <p:cxnSp>
        <p:nvCxnSpPr>
          <p:cNvPr id="126" name="Straight Connector 125" descr="Time line">
            <a:extLst>
              <a:ext uri="{FF2B5EF4-FFF2-40B4-BE49-F238E27FC236}">
                <a16:creationId xmlns:a16="http://schemas.microsoft.com/office/drawing/2014/main" xmlns="" id="{62F45618-B1EC-452F-8D62-FC5CE58D66B7}"/>
              </a:ext>
            </a:extLst>
          </p:cNvPr>
          <p:cNvCxnSpPr>
            <a:cxnSpLocks/>
          </p:cNvCxnSpPr>
          <p:nvPr/>
        </p:nvCxnSpPr>
        <p:spPr>
          <a:xfrm flipH="1">
            <a:off x="105174" y="6174356"/>
            <a:ext cx="8997107" cy="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15">
            <a:extLst>
              <a:ext uri="{FF2B5EF4-FFF2-40B4-BE49-F238E27FC236}">
                <a16:creationId xmlns:a16="http://schemas.microsoft.com/office/drawing/2014/main" xmlns="" id="{C71581D5-6EEE-4958-A695-E566E66E7100}"/>
              </a:ext>
            </a:extLst>
          </p:cNvPr>
          <p:cNvSpPr>
            <a:spLocks noEditPoints="1"/>
          </p:cNvSpPr>
          <p:nvPr/>
        </p:nvSpPr>
        <p:spPr bwMode="auto">
          <a:xfrm>
            <a:off x="5304063" y="-306517"/>
            <a:ext cx="47177" cy="46359"/>
          </a:xfrm>
          <a:custGeom>
            <a:avLst/>
            <a:gdLst>
              <a:gd name="T0" fmla="*/ 25 w 36"/>
              <a:gd name="T1" fmla="*/ 3 h 36"/>
              <a:gd name="T2" fmla="*/ 3 w 36"/>
              <a:gd name="T3" fmla="*/ 13 h 36"/>
              <a:gd name="T4" fmla="*/ 12 w 36"/>
              <a:gd name="T5" fmla="*/ 35 h 36"/>
              <a:gd name="T6" fmla="*/ 19 w 36"/>
              <a:gd name="T7" fmla="*/ 36 h 36"/>
              <a:gd name="T8" fmla="*/ 34 w 36"/>
              <a:gd name="T9" fmla="*/ 25 h 36"/>
              <a:gd name="T10" fmla="*/ 34 w 36"/>
              <a:gd name="T11" fmla="*/ 13 h 36"/>
              <a:gd name="T12" fmla="*/ 25 w 36"/>
              <a:gd name="T13" fmla="*/ 3 h 36"/>
              <a:gd name="T14" fmla="*/ 28 w 36"/>
              <a:gd name="T15" fmla="*/ 23 h 36"/>
              <a:gd name="T16" fmla="*/ 15 w 36"/>
              <a:gd name="T17" fmla="*/ 28 h 36"/>
              <a:gd name="T18" fmla="*/ 10 w 36"/>
              <a:gd name="T19" fmla="*/ 23 h 36"/>
              <a:gd name="T20" fmla="*/ 10 w 36"/>
              <a:gd name="T21" fmla="*/ 16 h 36"/>
              <a:gd name="T22" fmla="*/ 19 w 36"/>
              <a:gd name="T23" fmla="*/ 10 h 36"/>
              <a:gd name="T24" fmla="*/ 22 w 36"/>
              <a:gd name="T25" fmla="*/ 10 h 36"/>
              <a:gd name="T26" fmla="*/ 28 w 36"/>
              <a:gd name="T27" fmla="*/ 15 h 36"/>
              <a:gd name="T28" fmla="*/ 28 w 36"/>
              <a:gd name="T2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" h="36">
                <a:moveTo>
                  <a:pt x="25" y="3"/>
                </a:moveTo>
                <a:cubicBezTo>
                  <a:pt x="17" y="0"/>
                  <a:pt x="7" y="4"/>
                  <a:pt x="3" y="13"/>
                </a:cubicBezTo>
                <a:cubicBezTo>
                  <a:pt x="0" y="21"/>
                  <a:pt x="4" y="31"/>
                  <a:pt x="12" y="35"/>
                </a:cubicBezTo>
                <a:cubicBezTo>
                  <a:pt x="15" y="36"/>
                  <a:pt x="17" y="36"/>
                  <a:pt x="19" y="36"/>
                </a:cubicBezTo>
                <a:cubicBezTo>
                  <a:pt x="26" y="36"/>
                  <a:pt x="32" y="32"/>
                  <a:pt x="34" y="25"/>
                </a:cubicBezTo>
                <a:cubicBezTo>
                  <a:pt x="36" y="21"/>
                  <a:pt x="36" y="17"/>
                  <a:pt x="34" y="13"/>
                </a:cubicBezTo>
                <a:cubicBezTo>
                  <a:pt x="33" y="8"/>
                  <a:pt x="29" y="5"/>
                  <a:pt x="25" y="3"/>
                </a:cubicBezTo>
                <a:close/>
                <a:moveTo>
                  <a:pt x="28" y="23"/>
                </a:moveTo>
                <a:cubicBezTo>
                  <a:pt x="26" y="27"/>
                  <a:pt x="20" y="30"/>
                  <a:pt x="15" y="28"/>
                </a:cubicBezTo>
                <a:cubicBezTo>
                  <a:pt x="13" y="27"/>
                  <a:pt x="11" y="25"/>
                  <a:pt x="10" y="23"/>
                </a:cubicBezTo>
                <a:cubicBezTo>
                  <a:pt x="9" y="20"/>
                  <a:pt x="9" y="18"/>
                  <a:pt x="10" y="16"/>
                </a:cubicBezTo>
                <a:cubicBezTo>
                  <a:pt x="12" y="12"/>
                  <a:pt x="15" y="10"/>
                  <a:pt x="19" y="10"/>
                </a:cubicBezTo>
                <a:cubicBezTo>
                  <a:pt x="20" y="10"/>
                  <a:pt x="21" y="10"/>
                  <a:pt x="22" y="10"/>
                </a:cubicBezTo>
                <a:cubicBezTo>
                  <a:pt x="25" y="11"/>
                  <a:pt x="27" y="13"/>
                  <a:pt x="28" y="15"/>
                </a:cubicBezTo>
                <a:cubicBezTo>
                  <a:pt x="28" y="18"/>
                  <a:pt x="29" y="20"/>
                  <a:pt x="28" y="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9288" tIns="9644" rIns="19288" bIns="964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857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xmlns="" id="{95CCAD26-39F5-4C2C-A18C-11B8E65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797" y="755323"/>
            <a:ext cx="7751547" cy="533028"/>
          </a:xfrm>
        </p:spPr>
        <p:txBody>
          <a:bodyPr/>
          <a:lstStyle/>
          <a:p>
            <a:pPr>
              <a:buClr>
                <a:srgbClr val="000000"/>
              </a:buClr>
              <a:buSzPts val="3600"/>
            </a:pPr>
            <a:r>
              <a:rPr lang="en-US" sz="220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  <a:sym typeface="Montserrat"/>
              </a:rPr>
              <a:t>Next Steps for HASTUS Implementation</a:t>
            </a:r>
            <a:endParaRPr lang="en-US" sz="2200" dirty="0">
              <a:solidFill>
                <a:srgbClr val="00269E"/>
              </a:solidFill>
              <a:latin typeface="Arial" pitchFamily="34" charset="0"/>
              <a:ea typeface="+mj-ea"/>
              <a:cs typeface="Arial" pitchFamily="34" charset="0"/>
              <a:sym typeface="Montserra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2CEF153D-B98E-4502-9538-FB1CEF6DBDFA}"/>
              </a:ext>
            </a:extLst>
          </p:cNvPr>
          <p:cNvSpPr/>
          <p:nvPr/>
        </p:nvSpPr>
        <p:spPr>
          <a:xfrm>
            <a:off x="2171925" y="603762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F955DB37-BAF4-4983-8226-45E526F5E388}"/>
              </a:ext>
            </a:extLst>
          </p:cNvPr>
          <p:cNvSpPr/>
          <p:nvPr/>
        </p:nvSpPr>
        <p:spPr>
          <a:xfrm>
            <a:off x="1514296" y="603762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D27241EF-4943-4969-ABEA-12FC69E3A856}"/>
              </a:ext>
            </a:extLst>
          </p:cNvPr>
          <p:cNvSpPr/>
          <p:nvPr/>
        </p:nvSpPr>
        <p:spPr>
          <a:xfrm>
            <a:off x="870033" y="603762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34202356-D5AE-4E92-A204-CD6509CAA8C7}"/>
              </a:ext>
            </a:extLst>
          </p:cNvPr>
          <p:cNvSpPr/>
          <p:nvPr/>
        </p:nvSpPr>
        <p:spPr>
          <a:xfrm>
            <a:off x="224069" y="603762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7" name="Straight Connector 16" title="q lines">
            <a:extLst>
              <a:ext uri="{FF2B5EF4-FFF2-40B4-BE49-F238E27FC236}">
                <a16:creationId xmlns:a16="http://schemas.microsoft.com/office/drawing/2014/main" xmlns="" id="{04167874-E27A-408B-9802-E0374809C665}"/>
              </a:ext>
            </a:extLst>
          </p:cNvPr>
          <p:cNvCxnSpPr>
            <a:cxnSpLocks/>
          </p:cNvCxnSpPr>
          <p:nvPr/>
        </p:nvCxnSpPr>
        <p:spPr>
          <a:xfrm>
            <a:off x="1642542" y="577800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 title="q lines">
            <a:extLst>
              <a:ext uri="{FF2B5EF4-FFF2-40B4-BE49-F238E27FC236}">
                <a16:creationId xmlns:a16="http://schemas.microsoft.com/office/drawing/2014/main" xmlns="" id="{94E8715A-75D8-4DB8-BCA5-E59F1F70CDBB}"/>
              </a:ext>
            </a:extLst>
          </p:cNvPr>
          <p:cNvCxnSpPr>
            <a:cxnSpLocks/>
          </p:cNvCxnSpPr>
          <p:nvPr/>
        </p:nvCxnSpPr>
        <p:spPr>
          <a:xfrm>
            <a:off x="2289824" y="577800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2BE46EC-9B53-4D76-8E44-068C98B892E5}"/>
              </a:ext>
            </a:extLst>
          </p:cNvPr>
          <p:cNvSpPr txBox="1"/>
          <p:nvPr/>
        </p:nvSpPr>
        <p:spPr>
          <a:xfrm>
            <a:off x="72182" y="6612316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>
                <a:solidFill>
                  <a:schemeClr val="bg1">
                    <a:lumMod val="75000"/>
                  </a:schemeClr>
                </a:solidFill>
              </a:rPr>
              <a:t>2018</a:t>
            </a:r>
          </a:p>
        </p:txBody>
      </p:sp>
      <p:cxnSp>
        <p:nvCxnSpPr>
          <p:cNvPr id="20" name="Straight Connector 19" title="q lines">
            <a:extLst>
              <a:ext uri="{FF2B5EF4-FFF2-40B4-BE49-F238E27FC236}">
                <a16:creationId xmlns:a16="http://schemas.microsoft.com/office/drawing/2014/main" xmlns="" id="{B79197CC-FFB7-47C2-AB27-7677C9E29AA1}"/>
              </a:ext>
            </a:extLst>
          </p:cNvPr>
          <p:cNvCxnSpPr>
            <a:cxnSpLocks/>
          </p:cNvCxnSpPr>
          <p:nvPr/>
        </p:nvCxnSpPr>
        <p:spPr>
          <a:xfrm>
            <a:off x="995260" y="577800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 title="Year Bar">
            <a:extLst>
              <a:ext uri="{FF2B5EF4-FFF2-40B4-BE49-F238E27FC236}">
                <a16:creationId xmlns:a16="http://schemas.microsoft.com/office/drawing/2014/main" xmlns="" id="{D89C15EF-96B8-46E8-AF15-8852ABB56785}"/>
              </a:ext>
            </a:extLst>
          </p:cNvPr>
          <p:cNvSpPr/>
          <p:nvPr/>
        </p:nvSpPr>
        <p:spPr>
          <a:xfrm>
            <a:off x="109956" y="6343758"/>
            <a:ext cx="555361" cy="15938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5BAB974-FEAD-4C97-BDA9-59879483C5F6}"/>
              </a:ext>
            </a:extLst>
          </p:cNvPr>
          <p:cNvSpPr txBox="1"/>
          <p:nvPr/>
        </p:nvSpPr>
        <p:spPr>
          <a:xfrm>
            <a:off x="241867" y="61023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D8E4E32-22A0-43C7-AA5E-BD52BA72900B}"/>
              </a:ext>
            </a:extLst>
          </p:cNvPr>
          <p:cNvSpPr txBox="1"/>
          <p:nvPr/>
        </p:nvSpPr>
        <p:spPr>
          <a:xfrm>
            <a:off x="889317" y="61023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58F10F6-67C3-4D14-969B-4C5899F5291D}"/>
              </a:ext>
            </a:extLst>
          </p:cNvPr>
          <p:cNvSpPr txBox="1"/>
          <p:nvPr/>
        </p:nvSpPr>
        <p:spPr>
          <a:xfrm>
            <a:off x="1536767" y="61023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BA1E0FE-4C8E-40B8-AB33-E95A82F7B207}"/>
              </a:ext>
            </a:extLst>
          </p:cNvPr>
          <p:cNvSpPr txBox="1"/>
          <p:nvPr/>
        </p:nvSpPr>
        <p:spPr>
          <a:xfrm>
            <a:off x="2184217" y="61023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6" name="Straight Connector 25" title="q lines">
            <a:extLst>
              <a:ext uri="{FF2B5EF4-FFF2-40B4-BE49-F238E27FC236}">
                <a16:creationId xmlns:a16="http://schemas.microsoft.com/office/drawing/2014/main" xmlns="" id="{BAA93916-A0FE-4C2E-ADE0-C18327617E6C}"/>
              </a:ext>
            </a:extLst>
          </p:cNvPr>
          <p:cNvCxnSpPr>
            <a:cxnSpLocks/>
          </p:cNvCxnSpPr>
          <p:nvPr/>
        </p:nvCxnSpPr>
        <p:spPr>
          <a:xfrm>
            <a:off x="347978" y="577800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 title="callout lines">
            <a:extLst>
              <a:ext uri="{FF2B5EF4-FFF2-40B4-BE49-F238E27FC236}">
                <a16:creationId xmlns:a16="http://schemas.microsoft.com/office/drawing/2014/main" xmlns="" id="{C2F6E8AE-0D9E-4553-ADA1-4107A128BDC5}"/>
              </a:ext>
            </a:extLst>
          </p:cNvPr>
          <p:cNvCxnSpPr>
            <a:cxnSpLocks/>
          </p:cNvCxnSpPr>
          <p:nvPr/>
        </p:nvCxnSpPr>
        <p:spPr>
          <a:xfrm>
            <a:off x="1642303" y="4855024"/>
            <a:ext cx="0" cy="1005717"/>
          </a:xfrm>
          <a:prstGeom prst="line">
            <a:avLst/>
          </a:prstGeom>
          <a:ln cmpd="sng">
            <a:solidFill>
              <a:schemeClr val="tx1">
                <a:lumMod val="75000"/>
                <a:lumOff val="2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 title="Milestone Text">
            <a:extLst>
              <a:ext uri="{FF2B5EF4-FFF2-40B4-BE49-F238E27FC236}">
                <a16:creationId xmlns:a16="http://schemas.microsoft.com/office/drawing/2014/main" xmlns="" id="{CBE578FB-E699-4FD1-830D-83BEE2E14733}"/>
              </a:ext>
            </a:extLst>
          </p:cNvPr>
          <p:cNvGrpSpPr/>
          <p:nvPr/>
        </p:nvGrpSpPr>
        <p:grpSpPr>
          <a:xfrm>
            <a:off x="1072601" y="3512602"/>
            <a:ext cx="2052699" cy="1480998"/>
            <a:chOff x="1510893" y="3741332"/>
            <a:chExt cx="1494431" cy="84017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73325F15-B3AE-4D80-9C50-FEB3843C0F8A}"/>
                </a:ext>
              </a:extLst>
            </p:cNvPr>
            <p:cNvSpPr txBox="1"/>
            <p:nvPr/>
          </p:nvSpPr>
          <p:spPr>
            <a:xfrm>
              <a:off x="1510893" y="3741332"/>
              <a:ext cx="1494431" cy="6285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b="1" dirty="0"/>
                <a:t>BUS: Southampton and Bennett Pilot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92AA7F77-707D-4320-82A9-DB8B09CA741E}"/>
                </a:ext>
              </a:extLst>
            </p:cNvPr>
            <p:cNvSpPr txBox="1"/>
            <p:nvPr/>
          </p:nvSpPr>
          <p:spPr>
            <a:xfrm>
              <a:off x="1524874" y="4366061"/>
              <a:ext cx="129478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400" dirty="0"/>
                <a:t>November 2018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FB622743-8678-4B2E-A15C-FE85506044C2}"/>
              </a:ext>
            </a:extLst>
          </p:cNvPr>
          <p:cNvSpPr/>
          <p:nvPr/>
        </p:nvSpPr>
        <p:spPr>
          <a:xfrm>
            <a:off x="4753190" y="603762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DD76E738-AD09-4642-84B7-DB9024071DC3}"/>
              </a:ext>
            </a:extLst>
          </p:cNvPr>
          <p:cNvSpPr/>
          <p:nvPr/>
        </p:nvSpPr>
        <p:spPr>
          <a:xfrm>
            <a:off x="4104165" y="603762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FC565953-5DED-4DE5-96E3-A19AC31F7F05}"/>
              </a:ext>
            </a:extLst>
          </p:cNvPr>
          <p:cNvSpPr/>
          <p:nvPr/>
        </p:nvSpPr>
        <p:spPr>
          <a:xfrm>
            <a:off x="3467643" y="603762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2586ACE0-6891-45AB-8DD7-C7EBFEDBE497}"/>
              </a:ext>
            </a:extLst>
          </p:cNvPr>
          <p:cNvSpPr/>
          <p:nvPr/>
        </p:nvSpPr>
        <p:spPr>
          <a:xfrm>
            <a:off x="2810453" y="603762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 title="q lines">
            <a:extLst>
              <a:ext uri="{FF2B5EF4-FFF2-40B4-BE49-F238E27FC236}">
                <a16:creationId xmlns:a16="http://schemas.microsoft.com/office/drawing/2014/main" xmlns="" id="{58C81936-CEEC-4CE6-A518-DAA47CA9DB0F}"/>
              </a:ext>
            </a:extLst>
          </p:cNvPr>
          <p:cNvCxnSpPr>
            <a:cxnSpLocks/>
          </p:cNvCxnSpPr>
          <p:nvPr/>
        </p:nvCxnSpPr>
        <p:spPr>
          <a:xfrm>
            <a:off x="3584388" y="577800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 title="q lines">
            <a:extLst>
              <a:ext uri="{FF2B5EF4-FFF2-40B4-BE49-F238E27FC236}">
                <a16:creationId xmlns:a16="http://schemas.microsoft.com/office/drawing/2014/main" xmlns="" id="{6D36F517-5829-4A92-B6B1-B203EF4ADC16}"/>
              </a:ext>
            </a:extLst>
          </p:cNvPr>
          <p:cNvCxnSpPr>
            <a:cxnSpLocks/>
          </p:cNvCxnSpPr>
          <p:nvPr/>
        </p:nvCxnSpPr>
        <p:spPr>
          <a:xfrm>
            <a:off x="4231670" y="577800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 title="q lines">
            <a:extLst>
              <a:ext uri="{FF2B5EF4-FFF2-40B4-BE49-F238E27FC236}">
                <a16:creationId xmlns:a16="http://schemas.microsoft.com/office/drawing/2014/main" xmlns="" id="{4F411807-BE05-42CE-A778-DCCC6686AE75}"/>
              </a:ext>
            </a:extLst>
          </p:cNvPr>
          <p:cNvCxnSpPr>
            <a:cxnSpLocks/>
          </p:cNvCxnSpPr>
          <p:nvPr/>
        </p:nvCxnSpPr>
        <p:spPr>
          <a:xfrm>
            <a:off x="4878952" y="577800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DAA3749-2DA5-4449-9C04-E68934627508}"/>
              </a:ext>
            </a:extLst>
          </p:cNvPr>
          <p:cNvSpPr txBox="1"/>
          <p:nvPr/>
        </p:nvSpPr>
        <p:spPr>
          <a:xfrm>
            <a:off x="2663078" y="6614504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000" b="1" dirty="0">
                <a:solidFill>
                  <a:schemeClr val="bg1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45" name="Rectangle: Rounded Corners 44" title="Year Bar">
            <a:extLst>
              <a:ext uri="{FF2B5EF4-FFF2-40B4-BE49-F238E27FC236}">
                <a16:creationId xmlns:a16="http://schemas.microsoft.com/office/drawing/2014/main" xmlns="" id="{B04EAC1E-69AA-499D-BFA8-DAE0495AFFDD}"/>
              </a:ext>
            </a:extLst>
          </p:cNvPr>
          <p:cNvSpPr/>
          <p:nvPr/>
        </p:nvSpPr>
        <p:spPr>
          <a:xfrm>
            <a:off x="708207" y="6343758"/>
            <a:ext cx="1892808" cy="164592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4F6AAF68-EA8F-432D-AE1B-11CA11CB6032}"/>
              </a:ext>
            </a:extLst>
          </p:cNvPr>
          <p:cNvSpPr txBox="1"/>
          <p:nvPr/>
        </p:nvSpPr>
        <p:spPr>
          <a:xfrm>
            <a:off x="2831667" y="61023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FE1A00C5-8C66-4210-9374-3C76E6CC3DB3}"/>
              </a:ext>
            </a:extLst>
          </p:cNvPr>
          <p:cNvSpPr txBox="1"/>
          <p:nvPr/>
        </p:nvSpPr>
        <p:spPr>
          <a:xfrm>
            <a:off x="3479117" y="61023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278F544E-6E67-4688-A89C-A85386624BB7}"/>
              </a:ext>
            </a:extLst>
          </p:cNvPr>
          <p:cNvSpPr txBox="1"/>
          <p:nvPr/>
        </p:nvSpPr>
        <p:spPr>
          <a:xfrm>
            <a:off x="4126567" y="61023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1F41CD18-3683-450E-8106-01E3735E4477}"/>
              </a:ext>
            </a:extLst>
          </p:cNvPr>
          <p:cNvSpPr txBox="1"/>
          <p:nvPr/>
        </p:nvSpPr>
        <p:spPr>
          <a:xfrm>
            <a:off x="4774017" y="61023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0" name="Straight Connector 49" title="q lines">
            <a:extLst>
              <a:ext uri="{FF2B5EF4-FFF2-40B4-BE49-F238E27FC236}">
                <a16:creationId xmlns:a16="http://schemas.microsoft.com/office/drawing/2014/main" xmlns="" id="{E1A2C2E9-093F-4630-ABF0-7CFC8744CEE8}"/>
              </a:ext>
            </a:extLst>
          </p:cNvPr>
          <p:cNvCxnSpPr>
            <a:cxnSpLocks/>
          </p:cNvCxnSpPr>
          <p:nvPr/>
        </p:nvCxnSpPr>
        <p:spPr>
          <a:xfrm>
            <a:off x="2937106" y="577800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title="callout lines">
            <a:extLst>
              <a:ext uri="{FF2B5EF4-FFF2-40B4-BE49-F238E27FC236}">
                <a16:creationId xmlns:a16="http://schemas.microsoft.com/office/drawing/2014/main" xmlns="" id="{89F02B29-C418-45D7-BFE7-FD01C7D85E40}"/>
              </a:ext>
            </a:extLst>
          </p:cNvPr>
          <p:cNvCxnSpPr>
            <a:cxnSpLocks/>
          </p:cNvCxnSpPr>
          <p:nvPr/>
        </p:nvCxnSpPr>
        <p:spPr>
          <a:xfrm flipH="1">
            <a:off x="2945400" y="3662653"/>
            <a:ext cx="2183" cy="2270664"/>
          </a:xfrm>
          <a:prstGeom prst="line">
            <a:avLst/>
          </a:prstGeom>
          <a:ln cmpd="sng">
            <a:solidFill>
              <a:schemeClr val="tx1">
                <a:lumMod val="75000"/>
                <a:lumOff val="2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 title="Milestone Text">
            <a:extLst>
              <a:ext uri="{FF2B5EF4-FFF2-40B4-BE49-F238E27FC236}">
                <a16:creationId xmlns:a16="http://schemas.microsoft.com/office/drawing/2014/main" xmlns="" id="{E1432BE0-91FD-40B0-8457-84590E457E35}"/>
              </a:ext>
            </a:extLst>
          </p:cNvPr>
          <p:cNvGrpSpPr/>
          <p:nvPr/>
        </p:nvGrpSpPr>
        <p:grpSpPr>
          <a:xfrm>
            <a:off x="2858752" y="2513931"/>
            <a:ext cx="2535629" cy="997784"/>
            <a:chOff x="2110554" y="2162177"/>
            <a:chExt cx="2535629" cy="55601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C5CAD9DD-D282-4E84-8CE6-2B474530E9DF}"/>
                </a:ext>
              </a:extLst>
            </p:cNvPr>
            <p:cNvSpPr txBox="1"/>
            <p:nvPr/>
          </p:nvSpPr>
          <p:spPr>
            <a:xfrm>
              <a:off x="2110554" y="2162177"/>
              <a:ext cx="253562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b="1" dirty="0"/>
                <a:t>BUS: All Bus Garages Deployed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EFB5700E-081B-4938-8A0A-2C64C0DB67ED}"/>
                </a:ext>
              </a:extLst>
            </p:cNvPr>
            <p:cNvSpPr txBox="1"/>
            <p:nvPr/>
          </p:nvSpPr>
          <p:spPr>
            <a:xfrm>
              <a:off x="2110556" y="2482455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400" dirty="0"/>
                <a:t>January 2019</a:t>
              </a:r>
            </a:p>
          </p:txBody>
        </p:sp>
      </p:grpSp>
      <p:pic>
        <p:nvPicPr>
          <p:cNvPr id="55" name="Graphic 54" title="Milestone Flag">
            <a:extLst>
              <a:ext uri="{FF2B5EF4-FFF2-40B4-BE49-F238E27FC236}">
                <a16:creationId xmlns:a16="http://schemas.microsoft.com/office/drawing/2014/main" xmlns="" id="{21DE2E3D-9D50-4066-9501-C159F0C953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2245740" y="2549417"/>
            <a:ext cx="573660" cy="422383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267C7CAD-F008-499D-8108-97BC4859E8D7}"/>
              </a:ext>
            </a:extLst>
          </p:cNvPr>
          <p:cNvSpPr/>
          <p:nvPr/>
        </p:nvSpPr>
        <p:spPr>
          <a:xfrm>
            <a:off x="2467955" y="2613278"/>
            <a:ext cx="3513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sz="1400" b="1" dirty="0">
                <a:solidFill>
                  <a:schemeClr val="bg1"/>
                </a:solidFill>
              </a:rPr>
              <a:t>1c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8E96BD02-8580-42FE-BF8D-56F1330025F6}"/>
              </a:ext>
            </a:extLst>
          </p:cNvPr>
          <p:cNvSpPr/>
          <p:nvPr/>
        </p:nvSpPr>
        <p:spPr>
          <a:xfrm>
            <a:off x="7354224" y="602746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xmlns="" id="{2A2C72A7-51A9-4055-B886-EB09595EA7AB}"/>
              </a:ext>
            </a:extLst>
          </p:cNvPr>
          <p:cNvSpPr/>
          <p:nvPr/>
        </p:nvSpPr>
        <p:spPr>
          <a:xfrm>
            <a:off x="6701407" y="602746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xmlns="" id="{6B3B0762-9AD5-400C-B9D6-949C49BBF38E}"/>
              </a:ext>
            </a:extLst>
          </p:cNvPr>
          <p:cNvSpPr/>
          <p:nvPr/>
        </p:nvSpPr>
        <p:spPr>
          <a:xfrm>
            <a:off x="6050128" y="602746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xmlns="" id="{2A016BAB-C966-4CFC-A8F3-97D4513EED74}"/>
              </a:ext>
            </a:extLst>
          </p:cNvPr>
          <p:cNvSpPr/>
          <p:nvPr/>
        </p:nvSpPr>
        <p:spPr>
          <a:xfrm>
            <a:off x="5399042" y="602746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 title="q lines">
            <a:extLst>
              <a:ext uri="{FF2B5EF4-FFF2-40B4-BE49-F238E27FC236}">
                <a16:creationId xmlns:a16="http://schemas.microsoft.com/office/drawing/2014/main" xmlns="" id="{6ACB532E-1ADD-4879-834D-2EF2771C45B0}"/>
              </a:ext>
            </a:extLst>
          </p:cNvPr>
          <p:cNvCxnSpPr>
            <a:cxnSpLocks/>
          </p:cNvCxnSpPr>
          <p:nvPr/>
        </p:nvCxnSpPr>
        <p:spPr>
          <a:xfrm>
            <a:off x="7468080" y="576784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 title="q lines">
            <a:extLst>
              <a:ext uri="{FF2B5EF4-FFF2-40B4-BE49-F238E27FC236}">
                <a16:creationId xmlns:a16="http://schemas.microsoft.com/office/drawing/2014/main" xmlns="" id="{966F3B99-E6D3-4CA9-8E39-2C33823DCA46}"/>
              </a:ext>
            </a:extLst>
          </p:cNvPr>
          <p:cNvCxnSpPr>
            <a:cxnSpLocks/>
          </p:cNvCxnSpPr>
          <p:nvPr/>
        </p:nvCxnSpPr>
        <p:spPr>
          <a:xfrm>
            <a:off x="6173516" y="576784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: Rounded Corners 68" title="Year Bar">
            <a:extLst>
              <a:ext uri="{FF2B5EF4-FFF2-40B4-BE49-F238E27FC236}">
                <a16:creationId xmlns:a16="http://schemas.microsoft.com/office/drawing/2014/main" xmlns="" id="{D077B0A9-72F9-4CF3-A817-CDD5BFE95FB9}"/>
              </a:ext>
            </a:extLst>
          </p:cNvPr>
          <p:cNvSpPr/>
          <p:nvPr/>
        </p:nvSpPr>
        <p:spPr>
          <a:xfrm>
            <a:off x="2643905" y="6343758"/>
            <a:ext cx="1889666" cy="16459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DBC8FD59-201E-4189-8CCE-9035F03E652E}"/>
              </a:ext>
            </a:extLst>
          </p:cNvPr>
          <p:cNvSpPr txBox="1"/>
          <p:nvPr/>
        </p:nvSpPr>
        <p:spPr>
          <a:xfrm>
            <a:off x="5421467" y="609219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61DF4AFD-4ED7-409F-BD0F-D4AD53836659}"/>
              </a:ext>
            </a:extLst>
          </p:cNvPr>
          <p:cNvSpPr txBox="1"/>
          <p:nvPr/>
        </p:nvSpPr>
        <p:spPr>
          <a:xfrm>
            <a:off x="6068917" y="609219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9D29E83F-347C-4E02-9A71-C11068FEEC38}"/>
              </a:ext>
            </a:extLst>
          </p:cNvPr>
          <p:cNvSpPr txBox="1"/>
          <p:nvPr/>
        </p:nvSpPr>
        <p:spPr>
          <a:xfrm>
            <a:off x="6716367" y="609219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7666AE75-EC29-4FEC-B71D-13C044E6D401}"/>
              </a:ext>
            </a:extLst>
          </p:cNvPr>
          <p:cNvSpPr txBox="1"/>
          <p:nvPr/>
        </p:nvSpPr>
        <p:spPr>
          <a:xfrm>
            <a:off x="7363817" y="609219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74" name="Straight Connector 73" title="q lines">
            <a:extLst>
              <a:ext uri="{FF2B5EF4-FFF2-40B4-BE49-F238E27FC236}">
                <a16:creationId xmlns:a16="http://schemas.microsoft.com/office/drawing/2014/main" xmlns="" id="{F1115F5D-4EA9-4BAD-8323-D1AA1FC1C8B4}"/>
              </a:ext>
            </a:extLst>
          </p:cNvPr>
          <p:cNvCxnSpPr>
            <a:cxnSpLocks/>
          </p:cNvCxnSpPr>
          <p:nvPr/>
        </p:nvCxnSpPr>
        <p:spPr>
          <a:xfrm>
            <a:off x="5526234" y="576784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 title="q lines">
            <a:extLst>
              <a:ext uri="{FF2B5EF4-FFF2-40B4-BE49-F238E27FC236}">
                <a16:creationId xmlns:a16="http://schemas.microsoft.com/office/drawing/2014/main" xmlns="" id="{0A25DE26-7B7A-4C39-96FC-A1BD05DF72F0}"/>
              </a:ext>
            </a:extLst>
          </p:cNvPr>
          <p:cNvCxnSpPr>
            <a:cxnSpLocks/>
          </p:cNvCxnSpPr>
          <p:nvPr/>
        </p:nvCxnSpPr>
        <p:spPr>
          <a:xfrm>
            <a:off x="6820798" y="576784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Graphic 79" title="Milestone Flag">
            <a:extLst>
              <a:ext uri="{FF2B5EF4-FFF2-40B4-BE49-F238E27FC236}">
                <a16:creationId xmlns:a16="http://schemas.microsoft.com/office/drawing/2014/main" xmlns="" id="{51BB766B-EBC4-47A4-9DD6-F3B2EC95C5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2232942" y="1652853"/>
            <a:ext cx="573660" cy="422383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7458340D-A478-4860-8264-16DCEB657E82}"/>
              </a:ext>
            </a:extLst>
          </p:cNvPr>
          <p:cNvSpPr/>
          <p:nvPr/>
        </p:nvSpPr>
        <p:spPr>
          <a:xfrm>
            <a:off x="2457536" y="1745189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sz="1400" b="1" dirty="0">
                <a:solidFill>
                  <a:schemeClr val="bg1"/>
                </a:solidFill>
              </a:rPr>
              <a:t>1b</a:t>
            </a:r>
          </a:p>
        </p:txBody>
      </p:sp>
      <p:cxnSp>
        <p:nvCxnSpPr>
          <p:cNvPr id="85" name="Straight Connector 84" title="callout lines">
            <a:extLst>
              <a:ext uri="{FF2B5EF4-FFF2-40B4-BE49-F238E27FC236}">
                <a16:creationId xmlns:a16="http://schemas.microsoft.com/office/drawing/2014/main" xmlns="" id="{F2FB24DA-CE81-47B5-B35B-7AB7D742D5CD}"/>
              </a:ext>
            </a:extLst>
          </p:cNvPr>
          <p:cNvCxnSpPr>
            <a:cxnSpLocks/>
          </p:cNvCxnSpPr>
          <p:nvPr/>
        </p:nvCxnSpPr>
        <p:spPr>
          <a:xfrm>
            <a:off x="6820798" y="3384079"/>
            <a:ext cx="0" cy="2476662"/>
          </a:xfrm>
          <a:prstGeom prst="line">
            <a:avLst/>
          </a:prstGeom>
          <a:ln cmpd="sng">
            <a:solidFill>
              <a:schemeClr val="tx1">
                <a:lumMod val="75000"/>
                <a:lumOff val="2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 title="Milestone Text">
            <a:extLst>
              <a:ext uri="{FF2B5EF4-FFF2-40B4-BE49-F238E27FC236}">
                <a16:creationId xmlns:a16="http://schemas.microsoft.com/office/drawing/2014/main" xmlns="" id="{3EA36902-D59D-46DF-8880-AFA609316F31}"/>
              </a:ext>
            </a:extLst>
          </p:cNvPr>
          <p:cNvGrpSpPr/>
          <p:nvPr/>
        </p:nvGrpSpPr>
        <p:grpSpPr>
          <a:xfrm>
            <a:off x="6468496" y="2469107"/>
            <a:ext cx="1385794" cy="996608"/>
            <a:chOff x="2110555" y="2162177"/>
            <a:chExt cx="1294782" cy="57515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050B6142-F8E9-4340-B038-FC088D37C13D}"/>
                </a:ext>
              </a:extLst>
            </p:cNvPr>
            <p:cNvSpPr txBox="1"/>
            <p:nvPr/>
          </p:nvSpPr>
          <p:spPr>
            <a:xfrm>
              <a:off x="2110555" y="2162177"/>
              <a:ext cx="1086482" cy="5751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b="1" dirty="0"/>
                <a:t>RAIL: Live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41DFE7C5-E338-4C79-84E8-97B32A9BE364}"/>
                </a:ext>
              </a:extLst>
            </p:cNvPr>
            <p:cNvSpPr txBox="1"/>
            <p:nvPr/>
          </p:nvSpPr>
          <p:spPr>
            <a:xfrm>
              <a:off x="2110556" y="2489367"/>
              <a:ext cx="1294781" cy="2357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400" dirty="0" smtClean="0"/>
                <a:t>July </a:t>
              </a:r>
              <a:r>
                <a:rPr lang="en-ZA" sz="1400" dirty="0"/>
                <a:t>2019</a:t>
              </a:r>
            </a:p>
          </p:txBody>
        </p:sp>
      </p:grpSp>
      <p:pic>
        <p:nvPicPr>
          <p:cNvPr id="89" name="Graphic 88" title="Milestone Flag">
            <a:extLst>
              <a:ext uri="{FF2B5EF4-FFF2-40B4-BE49-F238E27FC236}">
                <a16:creationId xmlns:a16="http://schemas.microsoft.com/office/drawing/2014/main" xmlns="" id="{EAF10363-86FA-4337-8513-6C5B6CDD12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5812622" y="2453199"/>
            <a:ext cx="573660" cy="422383"/>
          </a:xfrm>
          <a:prstGeom prst="rect">
            <a:avLst/>
          </a:prstGeom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xmlns="" id="{1E62F636-04F6-46F3-B1DA-81056F65E4F1}"/>
              </a:ext>
            </a:extLst>
          </p:cNvPr>
          <p:cNvSpPr/>
          <p:nvPr/>
        </p:nvSpPr>
        <p:spPr>
          <a:xfrm>
            <a:off x="6050841" y="2545535"/>
            <a:ext cx="3449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xmlns="" id="{E1BEDC57-54F7-4654-BE01-2D8A5BA9A69E}"/>
              </a:ext>
            </a:extLst>
          </p:cNvPr>
          <p:cNvSpPr/>
          <p:nvPr/>
        </p:nvSpPr>
        <p:spPr>
          <a:xfrm>
            <a:off x="8642964" y="603762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xmlns="" id="{C27094C7-502F-4E8D-A745-D14D875FA8A3}"/>
              </a:ext>
            </a:extLst>
          </p:cNvPr>
          <p:cNvSpPr/>
          <p:nvPr/>
        </p:nvSpPr>
        <p:spPr>
          <a:xfrm>
            <a:off x="7989920" y="603762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 title="q lines">
            <a:extLst>
              <a:ext uri="{FF2B5EF4-FFF2-40B4-BE49-F238E27FC236}">
                <a16:creationId xmlns:a16="http://schemas.microsoft.com/office/drawing/2014/main" xmlns="" id="{9C65228C-5CD3-456B-9365-8F99A7E53CB6}"/>
              </a:ext>
            </a:extLst>
          </p:cNvPr>
          <p:cNvCxnSpPr>
            <a:cxnSpLocks/>
          </p:cNvCxnSpPr>
          <p:nvPr/>
        </p:nvCxnSpPr>
        <p:spPr>
          <a:xfrm>
            <a:off x="8762644" y="577800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: Rounded Corners 101" title="Year Bar">
            <a:extLst>
              <a:ext uri="{FF2B5EF4-FFF2-40B4-BE49-F238E27FC236}">
                <a16:creationId xmlns:a16="http://schemas.microsoft.com/office/drawing/2014/main" xmlns="" id="{ED3FA640-F422-462F-B312-22BFDE5E0142}"/>
              </a:ext>
            </a:extLst>
          </p:cNvPr>
          <p:cNvSpPr/>
          <p:nvPr/>
        </p:nvSpPr>
        <p:spPr>
          <a:xfrm>
            <a:off x="4576461" y="6343758"/>
            <a:ext cx="1892808" cy="16459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0895D673-360B-48F3-86BB-3A80F15814F8}"/>
              </a:ext>
            </a:extLst>
          </p:cNvPr>
          <p:cNvSpPr txBox="1"/>
          <p:nvPr/>
        </p:nvSpPr>
        <p:spPr>
          <a:xfrm>
            <a:off x="8011267" y="61023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C43C918A-29A8-48EA-93FF-964D9369030D}"/>
              </a:ext>
            </a:extLst>
          </p:cNvPr>
          <p:cNvSpPr txBox="1"/>
          <p:nvPr/>
        </p:nvSpPr>
        <p:spPr>
          <a:xfrm>
            <a:off x="8658717" y="6102356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07" name="Straight Connector 106" title="q lines">
            <a:extLst>
              <a:ext uri="{FF2B5EF4-FFF2-40B4-BE49-F238E27FC236}">
                <a16:creationId xmlns:a16="http://schemas.microsoft.com/office/drawing/2014/main" xmlns="" id="{60AA054F-1767-49CA-88BB-CBCBB6BE47AC}"/>
              </a:ext>
            </a:extLst>
          </p:cNvPr>
          <p:cNvCxnSpPr>
            <a:cxnSpLocks/>
          </p:cNvCxnSpPr>
          <p:nvPr/>
        </p:nvCxnSpPr>
        <p:spPr>
          <a:xfrm>
            <a:off x="8115362" y="5778006"/>
            <a:ext cx="0" cy="165471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 title="callout lines">
            <a:extLst>
              <a:ext uri="{FF2B5EF4-FFF2-40B4-BE49-F238E27FC236}">
                <a16:creationId xmlns:a16="http://schemas.microsoft.com/office/drawing/2014/main" xmlns="" id="{9F611965-CDB7-4308-8A11-8F6FC19E39A9}"/>
              </a:ext>
            </a:extLst>
          </p:cNvPr>
          <p:cNvCxnSpPr>
            <a:cxnSpLocks/>
          </p:cNvCxnSpPr>
          <p:nvPr/>
        </p:nvCxnSpPr>
        <p:spPr>
          <a:xfrm>
            <a:off x="8115362" y="2967411"/>
            <a:ext cx="0" cy="3070209"/>
          </a:xfrm>
          <a:prstGeom prst="line">
            <a:avLst/>
          </a:prstGeom>
          <a:ln cmpd="sng">
            <a:solidFill>
              <a:schemeClr val="tx1">
                <a:lumMod val="75000"/>
                <a:lumOff val="2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: Rounded Corners 129" title="Year Bar">
            <a:extLst>
              <a:ext uri="{FF2B5EF4-FFF2-40B4-BE49-F238E27FC236}">
                <a16:creationId xmlns:a16="http://schemas.microsoft.com/office/drawing/2014/main" xmlns="" id="{576DC4C4-68AF-4859-B0A9-27CFED0BA47B}"/>
              </a:ext>
            </a:extLst>
          </p:cNvPr>
          <p:cNvSpPr/>
          <p:nvPr/>
        </p:nvSpPr>
        <p:spPr>
          <a:xfrm>
            <a:off x="6512159" y="6343758"/>
            <a:ext cx="1892808" cy="16080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Rectangle: Rounded Corners 130" title="Year Bar">
            <a:extLst>
              <a:ext uri="{FF2B5EF4-FFF2-40B4-BE49-F238E27FC236}">
                <a16:creationId xmlns:a16="http://schemas.microsoft.com/office/drawing/2014/main" xmlns="" id="{BEC39023-E322-4A1D-913F-BE11741474BE}"/>
              </a:ext>
            </a:extLst>
          </p:cNvPr>
          <p:cNvSpPr/>
          <p:nvPr/>
        </p:nvSpPr>
        <p:spPr>
          <a:xfrm>
            <a:off x="8447859" y="6343758"/>
            <a:ext cx="654422" cy="16459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3" name="Group 142" title="Milestone Text">
            <a:extLst>
              <a:ext uri="{FF2B5EF4-FFF2-40B4-BE49-F238E27FC236}">
                <a16:creationId xmlns:a16="http://schemas.microsoft.com/office/drawing/2014/main" xmlns="" id="{56215057-1FD4-4EF0-8A46-C791C2FACFD2}"/>
              </a:ext>
            </a:extLst>
          </p:cNvPr>
          <p:cNvGrpSpPr/>
          <p:nvPr/>
        </p:nvGrpSpPr>
        <p:grpSpPr>
          <a:xfrm>
            <a:off x="7711838" y="1661154"/>
            <a:ext cx="1385793" cy="1082046"/>
            <a:chOff x="2110554" y="2162177"/>
            <a:chExt cx="1385793" cy="1082046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xmlns="" id="{AF98A5CD-43E1-4EA2-ADD0-2F3B0785F605}"/>
                </a:ext>
              </a:extLst>
            </p:cNvPr>
            <p:cNvSpPr txBox="1"/>
            <p:nvPr/>
          </p:nvSpPr>
          <p:spPr>
            <a:xfrm>
              <a:off x="2110554" y="2162177"/>
              <a:ext cx="1385793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b="1" dirty="0"/>
                <a:t>NON REVENUE: Live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xmlns="" id="{9BA91F25-5E3B-4999-9223-C57E69E25C45}"/>
                </a:ext>
              </a:extLst>
            </p:cNvPr>
            <p:cNvSpPr txBox="1"/>
            <p:nvPr/>
          </p:nvSpPr>
          <p:spPr>
            <a:xfrm>
              <a:off x="2110554" y="3008486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400" dirty="0"/>
                <a:t>September 2019</a:t>
              </a:r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xmlns="" id="{844D21E0-91B2-479A-93A6-0997E7217A6C}"/>
              </a:ext>
            </a:extLst>
          </p:cNvPr>
          <p:cNvSpPr/>
          <p:nvPr/>
        </p:nvSpPr>
        <p:spPr>
          <a:xfrm>
            <a:off x="7315294" y="1692763"/>
            <a:ext cx="3449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95" name="Graphic 94" title="Milestone Flag">
            <a:extLst>
              <a:ext uri="{FF2B5EF4-FFF2-40B4-BE49-F238E27FC236}">
                <a16:creationId xmlns:a16="http://schemas.microsoft.com/office/drawing/2014/main" xmlns="" id="{A29FEFFE-3E7B-4BFB-82BE-F5B8895AEA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1045615" y="4803070"/>
            <a:ext cx="573660" cy="42238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7051348-7009-4934-96B7-682793F8294C}"/>
              </a:ext>
            </a:extLst>
          </p:cNvPr>
          <p:cNvSpPr/>
          <p:nvPr/>
        </p:nvSpPr>
        <p:spPr>
          <a:xfrm>
            <a:off x="1254369" y="4851599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400" b="1" dirty="0">
                <a:solidFill>
                  <a:schemeClr val="bg1"/>
                </a:solidFill>
              </a:rPr>
              <a:t>1a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539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MBTA Default Template</Template>
  <TotalTime>50327</TotalTime>
  <Words>632</Words>
  <Application>Microsoft Office PowerPoint</Application>
  <PresentationFormat>On-screen Show (4:3)</PresentationFormat>
  <Paragraphs>104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MBTA Default Template</vt:lpstr>
      <vt:lpstr>1_MBTA Default Template</vt:lpstr>
      <vt:lpstr>Bus Improvement – Update </vt:lpstr>
      <vt:lpstr>Overview </vt:lpstr>
      <vt:lpstr>PowerPoint Presentation</vt:lpstr>
      <vt:lpstr>Results of Dropped Trip Efforts, to date</vt:lpstr>
      <vt:lpstr>Next Steps</vt:lpstr>
      <vt:lpstr>PowerPoint Presentation</vt:lpstr>
      <vt:lpstr>Benefits of the HASTUS related to Dropped Trips</vt:lpstr>
      <vt:lpstr>Next Steps for HASTUS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 Evasion Reduction Strategy</dc:title>
  <dc:creator>bkane</dc:creator>
  <cp:lastModifiedBy>DAS</cp:lastModifiedBy>
  <cp:revision>1555</cp:revision>
  <cp:lastPrinted>2018-09-17T16:51:05Z</cp:lastPrinted>
  <dcterms:created xsi:type="dcterms:W3CDTF">2016-04-11T13:25:01Z</dcterms:created>
  <dcterms:modified xsi:type="dcterms:W3CDTF">2018-09-24T18:05:03Z</dcterms:modified>
</cp:coreProperties>
</file>