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87" r:id="rId2"/>
    <p:sldId id="547" r:id="rId3"/>
    <p:sldId id="567" r:id="rId4"/>
    <p:sldId id="565" r:id="rId5"/>
    <p:sldId id="568" r:id="rId6"/>
    <p:sldId id="569" r:id="rId7"/>
    <p:sldId id="570" r:id="rId8"/>
    <p:sldId id="560" r:id="rId9"/>
    <p:sldId id="566" r:id="rId10"/>
    <p:sldId id="571" r:id="rId11"/>
    <p:sldId id="552" r:id="rId12"/>
    <p:sldId id="564" r:id="rId13"/>
    <p:sldId id="558" r:id="rId14"/>
    <p:sldId id="549" r:id="rId15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9E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2776" autoAdjust="0"/>
  </p:normalViewPr>
  <p:slideViewPr>
    <p:cSldViewPr>
      <p:cViewPr varScale="1">
        <p:scale>
          <a:sx n="212" d="100"/>
          <a:sy n="212" d="100"/>
        </p:scale>
        <p:origin x="27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2813"/>
    </p:cViewPr>
  </p:sorterViewPr>
  <p:notesViewPr>
    <p:cSldViewPr>
      <p:cViewPr varScale="1">
        <p:scale>
          <a:sx n="65" d="100"/>
          <a:sy n="65" d="100"/>
        </p:scale>
        <p:origin x="-3288" y="-11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29007B-0C97-40A3-B1FE-8FFC2C8BC528}" type="datetimeFigureOut">
              <a:rPr lang="en-US"/>
              <a:pPr>
                <a:defRPr/>
              </a:pPr>
              <a:t>9/21/2018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53F17E4D-A902-4502-A980-7B7CE48AECB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3096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5073" tIns="47535" rIns="95073" bIns="4753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5073" tIns="47535" rIns="95073" bIns="4753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821493-4755-406B-AC69-8566CE3F3305}" type="datetimeFigureOut">
              <a:rPr lang="en-US"/>
              <a:pPr>
                <a:defRPr/>
              </a:pPr>
              <a:t>9/21/2018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3" tIns="47535" rIns="95073" bIns="4753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5073" tIns="47535" rIns="95073" bIns="4753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5073" tIns="47535" rIns="95073" bIns="4753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5073" tIns="47535" rIns="95073" bIns="4753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3248FAA-A8DB-4FC8-BD34-0126A01E484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7781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3263" y="4422775"/>
            <a:ext cx="5938837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C6BE9B3-4952-4F53-A69D-D4B5A3345F27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606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3263" y="4422775"/>
            <a:ext cx="5938837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C6BE9B3-4952-4F53-A69D-D4B5A3345F27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02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3263" y="4422775"/>
            <a:ext cx="5938837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C6BE9B3-4952-4F53-A69D-D4B5A3345F27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113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3263" y="4422775"/>
            <a:ext cx="5938837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C6BE9B3-4952-4F53-A69D-D4B5A3345F27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90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3263" y="4422775"/>
            <a:ext cx="5938837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C6BE9B3-4952-4F53-A69D-D4B5A3345F27}" type="slidenum">
              <a:rPr lang="en-US" altLang="en-US">
                <a:latin typeface="Calibri" panose="020F0502020204030204" pitchFamily="34" charset="0"/>
              </a:rPr>
              <a:pPr/>
              <a:t>13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13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pic>
        <p:nvPicPr>
          <p:cNvPr id="8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1219200" y="4594225"/>
            <a:ext cx="5867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defRPr/>
            </a:pPr>
            <a:endParaRPr lang="en-US" b="1" u="sng" dirty="0">
              <a:cs typeface="Arial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991474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0"/>
          <p:cNvSpPr/>
          <p:nvPr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 algn="r">
              <a:defRPr sz="800"/>
            </a:lvl1pPr>
          </a:lstStyle>
          <a:p>
            <a:pPr>
              <a:defRPr/>
            </a:pPr>
            <a:fld id="{DA886702-F60D-4E86-BB8D-26156F386A82}" type="datetime1">
              <a:rPr lang="en-US"/>
              <a:pPr>
                <a:defRPr/>
              </a:pPr>
              <a:t>9/21/2018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1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D3D87-C339-44BF-93D1-4A6A6F319843}" type="datetime1">
              <a:rPr lang="en-US"/>
              <a:pPr>
                <a:defRPr/>
              </a:pPr>
              <a:t>9/21/2018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8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B4E2F-447B-4D61-806F-33624F188C0A}" type="datetime1">
              <a:rPr lang="en-US"/>
              <a:pPr>
                <a:defRPr/>
              </a:pPr>
              <a:t>9/21/2018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32045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243013"/>
            <a:ext cx="4284663" cy="548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50" y="1243013"/>
            <a:ext cx="4284663" cy="548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FB940-0B1C-4290-B0C1-A268B1FED725}" type="datetime1">
              <a:rPr lang="en-US"/>
              <a:pPr>
                <a:defRPr/>
              </a:pPr>
              <a:t>9/21/2018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9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3E803-C6DC-40D0-A79E-932CEC87E6A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24F6-C18B-46B4-9CC0-7010B2853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8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D91E0-A340-4306-AE7C-2641141E9864}" type="datetime1">
              <a:rPr lang="en-US"/>
              <a:pPr>
                <a:defRPr/>
              </a:pPr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Draft for Discussion &amp; Policy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34D07F1-B352-4C49-AF6A-931F252245A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743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7675" y="6280150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2C4E5F0-906C-4A5D-9DE5-9D82D003C395}" type="slidenum">
              <a:rPr lang="en-US" altLang="en-US" sz="1000">
                <a:latin typeface="Arial" panose="020B0604020202020204" pitchFamily="34" charset="0"/>
              </a:rPr>
              <a:pPr algn="r" eaLnBrk="1" hangingPunct="1"/>
              <a:t>‹#›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7200900" y="6269038"/>
            <a:ext cx="1673225" cy="15557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3CB88B1-008B-473A-A869-664A7AE1A3F5}" type="datetime1">
              <a:rPr lang="en-US"/>
              <a:pPr>
                <a:defRPr/>
              </a:pPr>
              <a:t>9/21/2018</a:t>
            </a:fld>
            <a:endParaRPr lang="en-US" dirty="0"/>
          </a:p>
        </p:txBody>
      </p:sp>
      <p:pic>
        <p:nvPicPr>
          <p:cNvPr id="1032" name="Picture 2" descr="File:MBTA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0" r:id="rId3"/>
    <p:sldLayoutId id="2147483701" r:id="rId4"/>
    <p:sldLayoutId id="2147483704" r:id="rId5"/>
    <p:sldLayoutId id="2147483706" r:id="rId6"/>
    <p:sldLayoutId id="2147483707" r:id="rId7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685800" y="3886200"/>
            <a:ext cx="7751763" cy="1208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 smtClean="0"/>
              <a:t>Bus Fleet and Facility Program </a:t>
            </a:r>
            <a:endParaRPr lang="en-US" altLang="en-US" sz="2400" i="1" dirty="0"/>
          </a:p>
        </p:txBody>
      </p:sp>
      <p:sp>
        <p:nvSpPr>
          <p:cNvPr id="6147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1066800" y="5562600"/>
            <a:ext cx="7010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September </a:t>
            </a:r>
            <a:r>
              <a:rPr lang="en-US" altLang="en-US" sz="1800" dirty="0" smtClean="0"/>
              <a:t>24, </a:t>
            </a:r>
            <a:r>
              <a:rPr lang="en-US" altLang="en-US" sz="1800" dirty="0"/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Next Steps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447800"/>
            <a:ext cx="7620000" cy="4800600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600" kern="0" dirty="0" smtClean="0"/>
              <a:t>October 2018: </a:t>
            </a:r>
          </a:p>
          <a:p>
            <a:pPr lvl="1">
              <a:spcBef>
                <a:spcPts val="1200"/>
              </a:spcBef>
            </a:pPr>
            <a:r>
              <a:rPr lang="en-US" sz="1600" kern="0" dirty="0" smtClean="0"/>
              <a:t>194 Advanced Hybrid Bus Contract</a:t>
            </a:r>
          </a:p>
          <a:p>
            <a:pPr>
              <a:spcBef>
                <a:spcPts val="1200"/>
              </a:spcBef>
            </a:pPr>
            <a:r>
              <a:rPr lang="en-US" sz="1600" kern="0" dirty="0" smtClean="0"/>
              <a:t>November 2018: </a:t>
            </a:r>
          </a:p>
          <a:p>
            <a:pPr lvl="1">
              <a:spcBef>
                <a:spcPts val="1200"/>
              </a:spcBef>
            </a:pPr>
            <a:r>
              <a:rPr lang="en-US" sz="1600" kern="0" dirty="0" smtClean="0"/>
              <a:t>New Bus Fleet Consultant Contract</a:t>
            </a:r>
          </a:p>
          <a:p>
            <a:pPr>
              <a:spcBef>
                <a:spcPts val="1200"/>
              </a:spcBef>
            </a:pPr>
            <a:r>
              <a:rPr lang="en-US" sz="1600" kern="0" dirty="0" smtClean="0"/>
              <a:t>Summer 2019: </a:t>
            </a:r>
          </a:p>
          <a:p>
            <a:pPr lvl="1">
              <a:spcBef>
                <a:spcPts val="1200"/>
              </a:spcBef>
            </a:pPr>
            <a:r>
              <a:rPr lang="en-US" sz="1600" kern="0" dirty="0" smtClean="0"/>
              <a:t>Model Facility Conceptual Design</a:t>
            </a:r>
            <a:endParaRPr lang="en-US" sz="1600" kern="0" dirty="0"/>
          </a:p>
          <a:p>
            <a:r>
              <a:rPr lang="en-US" sz="1600" kern="0" dirty="0" smtClean="0"/>
              <a:t>Fall 2019:</a:t>
            </a:r>
          </a:p>
          <a:p>
            <a:pPr lvl="1"/>
            <a:r>
              <a:rPr lang="en-US" sz="1600" kern="0" dirty="0" smtClean="0"/>
              <a:t>Facility Investment Program Plan</a:t>
            </a:r>
            <a:endParaRPr lang="en-US" sz="1600" kern="0" dirty="0" smtClean="0"/>
          </a:p>
          <a:p>
            <a:endParaRPr lang="en-US" sz="1600" kern="0" dirty="0" smtClean="0"/>
          </a:p>
          <a:p>
            <a:endParaRPr lang="en-US" sz="1600" kern="0" dirty="0" smtClean="0"/>
          </a:p>
          <a:p>
            <a:pPr marL="0" indent="0">
              <a:buFontTx/>
              <a:buNone/>
            </a:pPr>
            <a:endParaRPr lang="en-US" sz="1600" kern="0" dirty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8AB8BEA-972D-4860-9566-F3775263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7162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Near-Term Bus Fleet and Facility Program</a:t>
            </a:r>
            <a:endParaRPr lang="en-US" altLang="en-US" sz="1100" b="1" dirty="0">
              <a:solidFill>
                <a:srgbClr val="00269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06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8AB8BEA-972D-4860-9566-F3775263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7162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Near-Term Bus Fleet and Facility Program</a:t>
            </a:r>
            <a:endParaRPr lang="en-US" altLang="en-US" sz="1100" b="1" dirty="0">
              <a:solidFill>
                <a:srgbClr val="00269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3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Path Forward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04800" y="1363662"/>
            <a:ext cx="4343400" cy="4351338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kern="0" dirty="0" smtClean="0"/>
              <a:t>Execution Plan Development Process:</a:t>
            </a:r>
          </a:p>
          <a:p>
            <a:pPr lvl="1"/>
            <a:r>
              <a:rPr lang="en-US" sz="1600" kern="0" dirty="0" smtClean="0"/>
              <a:t>Identify vital and deficient facilities</a:t>
            </a:r>
          </a:p>
          <a:p>
            <a:pPr lvl="1"/>
            <a:r>
              <a:rPr lang="en-US" sz="1600" kern="0" dirty="0" smtClean="0"/>
              <a:t>Initial requirements for facility real estate search</a:t>
            </a:r>
          </a:p>
          <a:p>
            <a:pPr lvl="1"/>
            <a:r>
              <a:rPr lang="en-US" sz="1600" kern="0" dirty="0" smtClean="0"/>
              <a:t>Procure Facility Design Consultant</a:t>
            </a:r>
          </a:p>
          <a:p>
            <a:pPr lvl="1"/>
            <a:r>
              <a:rPr lang="en-US" sz="1600" kern="0" dirty="0" smtClean="0"/>
              <a:t>Future facility capacity and vehicle delivery schedule</a:t>
            </a:r>
          </a:p>
          <a:p>
            <a:pPr lvl="2"/>
            <a:r>
              <a:rPr lang="en-US" sz="1600" kern="0" dirty="0" smtClean="0"/>
              <a:t>Fleet makeup – quantity needed to provide service</a:t>
            </a:r>
          </a:p>
          <a:p>
            <a:pPr lvl="3"/>
            <a:r>
              <a:rPr lang="en-US" altLang="en-US" sz="1600" dirty="0" smtClean="0"/>
              <a:t>Evaluate </a:t>
            </a:r>
            <a:r>
              <a:rPr lang="en-US" altLang="en-US" sz="1600" dirty="0"/>
              <a:t>60-foot battery and extended range hybrid buses</a:t>
            </a:r>
          </a:p>
          <a:p>
            <a:pPr lvl="3">
              <a:buFont typeface="Arial" panose="020B0604020202020204" pitchFamily="34" charset="0"/>
              <a:buChar char="–"/>
              <a:tabLst>
                <a:tab pos="4117975" algn="l"/>
              </a:tabLst>
            </a:pPr>
            <a:r>
              <a:rPr lang="en-US" altLang="en-US" sz="1600" dirty="0"/>
              <a:t>Execute battery bus program to replace North Cambridge ETB </a:t>
            </a:r>
            <a:r>
              <a:rPr lang="en-US" altLang="en-US" sz="1600" dirty="0" smtClean="0"/>
              <a:t>Fleet</a:t>
            </a:r>
            <a:endParaRPr lang="en-US" sz="1600" kern="0" dirty="0" smtClean="0"/>
          </a:p>
          <a:p>
            <a:pPr lvl="1"/>
            <a:r>
              <a:rPr lang="en-US" sz="1600" kern="0" dirty="0" smtClean="0"/>
              <a:t>Requirements and best practices for new, modern facilities</a:t>
            </a:r>
          </a:p>
          <a:p>
            <a:pPr lvl="2"/>
            <a:r>
              <a:rPr lang="en-US" sz="1600" kern="0" dirty="0" smtClean="0"/>
              <a:t>Conceptual </a:t>
            </a:r>
            <a:r>
              <a:rPr lang="en-US" sz="1600" b="1" i="1" kern="0" dirty="0" smtClean="0"/>
              <a:t>Model</a:t>
            </a:r>
            <a:r>
              <a:rPr lang="en-US" sz="1600" kern="0" dirty="0" smtClean="0"/>
              <a:t> Garage development</a:t>
            </a:r>
          </a:p>
        </p:txBody>
      </p:sp>
      <p:pic>
        <p:nvPicPr>
          <p:cNvPr id="3" name="Picture 2" descr="Description Yes &lt;strong&gt;Check&lt;/strong&gt; Circle.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266700" cy="266700"/>
          </a:xfrm>
          <a:prstGeom prst="rect">
            <a:avLst/>
          </a:prstGeom>
        </p:spPr>
      </p:pic>
      <p:pic>
        <p:nvPicPr>
          <p:cNvPr id="5" name="Picture 4" descr="Description Yes &lt;strong&gt;Check&lt;/strong&gt; Circle.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81200"/>
            <a:ext cx="266700" cy="266700"/>
          </a:xfrm>
          <a:prstGeom prst="rect">
            <a:avLst/>
          </a:prstGeom>
        </p:spPr>
      </p:pic>
      <p:sp>
        <p:nvSpPr>
          <p:cNvPr id="6" name="Rectangle 9">
            <a:extLst>
              <a:ext uri="{FF2B5EF4-FFF2-40B4-BE49-F238E27FC236}">
                <a16:creationId xmlns:a16="http://schemas.microsoft.com/office/drawing/2014/main" id="{D8AB8BEA-972D-4860-9566-F3775263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7162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Near-Term Bus Fleet and Facility Program</a:t>
            </a:r>
            <a:endParaRPr lang="en-US" altLang="en-US" sz="1100" b="1" dirty="0">
              <a:solidFill>
                <a:srgbClr val="00269E"/>
              </a:solidFill>
              <a:latin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0" y="1363662"/>
            <a:ext cx="4419600" cy="4351338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kern="0" dirty="0" smtClean="0"/>
              <a:t>Execution strategy:</a:t>
            </a:r>
          </a:p>
          <a:p>
            <a:pPr lvl="1"/>
            <a:r>
              <a:rPr lang="en-US" sz="1600" kern="0" dirty="0" smtClean="0"/>
              <a:t>Determine appropriate staging and sequencing – which facilities to maintain, close, open</a:t>
            </a:r>
          </a:p>
          <a:p>
            <a:pPr lvl="2"/>
            <a:r>
              <a:rPr lang="en-US" sz="1600" kern="0" dirty="0" smtClean="0"/>
              <a:t>Considering potential impacts to operational costs and service</a:t>
            </a:r>
          </a:p>
          <a:p>
            <a:pPr lvl="1"/>
            <a:r>
              <a:rPr lang="en-US" sz="1600" kern="0" dirty="0" smtClean="0"/>
              <a:t>Filter, prioritize, and acquire available real estate</a:t>
            </a:r>
          </a:p>
          <a:p>
            <a:pPr lvl="2"/>
            <a:r>
              <a:rPr lang="en-US" sz="1600" kern="0" dirty="0" smtClean="0"/>
              <a:t>Optimize for most efficient bus network</a:t>
            </a:r>
          </a:p>
          <a:p>
            <a:pPr lvl="1"/>
            <a:r>
              <a:rPr lang="en-US" altLang="en-US" sz="1600" dirty="0"/>
              <a:t>Determine propulsion technology approach for procuring new bus fleets</a:t>
            </a:r>
          </a:p>
          <a:p>
            <a:pPr lvl="1"/>
            <a:r>
              <a:rPr lang="en-US" sz="1600" kern="0" dirty="0" smtClean="0"/>
              <a:t>Solicit design and construction services for new and/or expansion of facilities</a:t>
            </a:r>
          </a:p>
          <a:p>
            <a:pPr lvl="1"/>
            <a:r>
              <a:rPr lang="en-US" altLang="en-US" sz="1600" dirty="0" smtClean="0"/>
              <a:t>Explore </a:t>
            </a:r>
            <a:r>
              <a:rPr lang="en-US" altLang="en-US" sz="1600" dirty="0"/>
              <a:t>alternative </a:t>
            </a:r>
            <a:r>
              <a:rPr lang="en-US" altLang="en-US" sz="1600" dirty="0" smtClean="0"/>
              <a:t>procurement methods (Fleet and Facilities)</a:t>
            </a:r>
          </a:p>
        </p:txBody>
      </p:sp>
    </p:spTree>
    <p:extLst>
      <p:ext uri="{BB962C8B-B14F-4D97-AF65-F5344CB8AC3E}">
        <p14:creationId xmlns:p14="http://schemas.microsoft.com/office/powerpoint/2010/main" val="49595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457200" y="1020762"/>
            <a:ext cx="7315200" cy="3508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269E"/>
                </a:solidFill>
                <a:latin typeface="Arial" panose="020B0604020202020204" pitchFamily="34" charset="0"/>
              </a:rPr>
              <a:t>MBTA Bus Fleet Overview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latin typeface="Calibri" pitchFamily="34" charset="0"/>
              <a:cs typeface="+mn-cs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latin typeface="+mn-lt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57200" y="1524000"/>
          <a:ext cx="8229600" cy="433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924033947"/>
                    </a:ext>
                  </a:extLst>
                </a:gridCol>
                <a:gridCol w="1578429">
                  <a:extLst>
                    <a:ext uri="{9D8B030D-6E8A-4147-A177-3AD203B41FA5}">
                      <a16:colId xmlns:a16="http://schemas.microsoft.com/office/drawing/2014/main" val="4292637521"/>
                    </a:ext>
                  </a:extLst>
                </a:gridCol>
                <a:gridCol w="1373650">
                  <a:extLst>
                    <a:ext uri="{9D8B030D-6E8A-4147-A177-3AD203B41FA5}">
                      <a16:colId xmlns:a16="http://schemas.microsoft.com/office/drawing/2014/main" val="3216141831"/>
                    </a:ext>
                  </a:extLst>
                </a:gridCol>
                <a:gridCol w="2153321">
                  <a:extLst>
                    <a:ext uri="{9D8B030D-6E8A-4147-A177-3AD203B41FA5}">
                      <a16:colId xmlns:a16="http://schemas.microsoft.com/office/drawing/2014/main" val="947378274"/>
                    </a:ext>
                  </a:extLst>
                </a:gridCol>
              </a:tblGrid>
              <a:tr h="346381"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Year Purchased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Quantity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Status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7737583"/>
                  </a:ext>
                </a:extLst>
              </a:tr>
              <a:tr h="346381"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Neoplan 40-foot ECD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2003-04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Completed Overhaul 2015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7207416"/>
                  </a:ext>
                </a:extLst>
              </a:tr>
              <a:tr h="346381"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Neoplan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6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0-foot DMA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2004-06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Completed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Overhaul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169336"/>
                  </a:ext>
                </a:extLst>
              </a:tr>
              <a:tr h="346381"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Neoplan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40-foot ETB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Completed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In-House Overhaul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02531"/>
                  </a:ext>
                </a:extLst>
              </a:tr>
              <a:tr h="346381"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Flyer 40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-foot 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ECD 155 (base)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2006-07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Completed In-House 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Overhaul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3204530"/>
                  </a:ext>
                </a:extLst>
              </a:tr>
              <a:tr h="346381"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Flyer 40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-foot 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ECD 155 (option)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2008-09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Overhaul Expected Completion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2303832"/>
                  </a:ext>
                </a:extLst>
              </a:tr>
              <a:tr h="346381"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Flyer 60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-foot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Hybrid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Specification Development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6562233"/>
                  </a:ext>
                </a:extLst>
              </a:tr>
              <a:tr h="346381"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New Flyer 40-foot Hybrid (Conn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DOT option)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Overhaul Anticipated 2020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8670435"/>
                  </a:ext>
                </a:extLst>
              </a:tr>
              <a:tr h="346381"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New Flyer 40-foot Hybrid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2016-17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150 + 6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Overhaul Anticipated 2023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896148"/>
                  </a:ext>
                </a:extLst>
              </a:tr>
              <a:tr h="346381"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New Flyer 40-foot CNG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2016-17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Overhaul Anticipated 2023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384791"/>
                  </a:ext>
                </a:extLst>
              </a:tr>
              <a:tr h="346381"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New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Flyer 60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-foot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Hybrid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2016-17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44 + 1*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Overhaul Anticipated 2023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1614404"/>
                  </a:ext>
                </a:extLst>
              </a:tr>
              <a:tr h="346381"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New Flyer 40-foot Hybrid (option)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Anticipated 2019-20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l" defTabSz="457200" rtl="0" eaLnBrk="1" fontAlgn="b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Execute Option</a:t>
                      </a:r>
                      <a:b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</a:b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FMCB Board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10/2018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9067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6003052"/>
            <a:ext cx="624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000" dirty="0">
                <a:latin typeface="+mj-lt"/>
              </a:rPr>
              <a:t>* 45</a:t>
            </a:r>
            <a:r>
              <a:rPr lang="en-US" sz="1000" baseline="30000" dirty="0">
                <a:latin typeface="+mj-lt"/>
              </a:rPr>
              <a:t>th</a:t>
            </a:r>
            <a:r>
              <a:rPr lang="en-US" sz="1000" dirty="0">
                <a:latin typeface="+mj-lt"/>
              </a:rPr>
              <a:t> extended 60’ hybrid option bus delivered September 2018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D8AB8BEA-972D-4860-9566-F3775263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7162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Near-Term Bus Fleet and Facility Program</a:t>
            </a:r>
            <a:endParaRPr lang="en-US" altLang="en-US" sz="1100" b="1" dirty="0">
              <a:solidFill>
                <a:srgbClr val="00269E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D8AB8BEA-972D-4860-9566-F3775263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33400"/>
            <a:ext cx="7162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Near-Term Bus Fleet and Facility Program</a:t>
            </a:r>
            <a:endParaRPr lang="en-US" altLang="en-US" sz="1100" b="1" dirty="0">
              <a:solidFill>
                <a:srgbClr val="00269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4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Bus Facility Summary Statistics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62684" y="1514856"/>
            <a:ext cx="8300316" cy="4351338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Tx/>
              <a:buNone/>
            </a:pPr>
            <a:endParaRPr lang="en-US" kern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62683" y="1397000"/>
          <a:ext cx="8300316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717">
                  <a:extLst>
                    <a:ext uri="{9D8B030D-6E8A-4147-A177-3AD203B41FA5}">
                      <a16:colId xmlns:a16="http://schemas.microsoft.com/office/drawing/2014/main" val="385626432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94869385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439773942"/>
                    </a:ext>
                  </a:extLst>
                </a:gridCol>
                <a:gridCol w="1447799">
                  <a:extLst>
                    <a:ext uri="{9D8B030D-6E8A-4147-A177-3AD203B41FA5}">
                      <a16:colId xmlns:a16="http://schemas.microsoft.com/office/drawing/2014/main" val="1997511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Year Built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Vehicle Capacity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Condition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699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Albany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2.7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717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Arborway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660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Cabot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2.8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Charlestown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720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Everett Heavy Maintenance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2.6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24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Fellsway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2.4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35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Lynn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2.7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935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North Cambridge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3.2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1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Quincy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2.4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826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Southampton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3.6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842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2683" y="5866194"/>
            <a:ext cx="8300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Note: Condition rating is based off of the FTA Scale Condition Rating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8AB8BEA-972D-4860-9566-F3775263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7162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Near-Term Bus Fleet and Facility Program</a:t>
            </a:r>
            <a:endParaRPr lang="en-US" altLang="en-US" sz="1100" b="1" dirty="0">
              <a:solidFill>
                <a:srgbClr val="00269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Problem Statement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62684" y="1514856"/>
            <a:ext cx="8300316" cy="4351338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The MBTA bus fleet will expand over the next 25 years</a:t>
            </a:r>
          </a:p>
          <a:p>
            <a:pPr lvl="1"/>
            <a:r>
              <a:rPr lang="en-US" kern="0" dirty="0" smtClean="0"/>
              <a:t>1150 – 1400 of total bus maintenance and storage capacity will be needed</a:t>
            </a:r>
          </a:p>
          <a:p>
            <a:pPr lvl="1"/>
            <a:r>
              <a:rPr lang="en-US" kern="0" dirty="0" smtClean="0"/>
              <a:t>Ensure flexibility in new facilities to support fleet vehicle types</a:t>
            </a:r>
          </a:p>
          <a:p>
            <a:pPr lvl="1"/>
            <a:r>
              <a:rPr lang="en-US" kern="0" dirty="0" smtClean="0"/>
              <a:t>Expansion to new technologies that require new capability</a:t>
            </a:r>
          </a:p>
          <a:p>
            <a:pPr lvl="2"/>
            <a:r>
              <a:rPr lang="en-US" kern="0" dirty="0" smtClean="0"/>
              <a:t>Extended-Range Hybrid Buses</a:t>
            </a:r>
          </a:p>
          <a:p>
            <a:pPr lvl="2"/>
            <a:r>
              <a:rPr lang="en-US" kern="0" dirty="0" smtClean="0"/>
              <a:t>Electric Buses</a:t>
            </a:r>
          </a:p>
          <a:p>
            <a:pPr lvl="2"/>
            <a:endParaRPr lang="en-US" kern="0" dirty="0" smtClean="0"/>
          </a:p>
          <a:p>
            <a:pPr marL="0" indent="0">
              <a:buNone/>
            </a:pPr>
            <a:r>
              <a:rPr lang="en-US" kern="0" dirty="0" smtClean="0"/>
              <a:t>	</a:t>
            </a:r>
            <a:r>
              <a:rPr lang="en-US" kern="0" dirty="0" smtClean="0"/>
              <a:t>Building for the future</a:t>
            </a:r>
            <a:endParaRPr lang="en-US" kern="0" dirty="0" smtClean="0"/>
          </a:p>
          <a:p>
            <a:pPr marL="0" indent="0">
              <a:buFontTx/>
              <a:buNone/>
            </a:pPr>
            <a:endParaRPr lang="en-US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36A4B3-BEAE-4EAA-ACB9-901BBD03C74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58032" y="3581400"/>
            <a:ext cx="3204968" cy="18814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D8AB8BEA-972D-4860-9566-F3775263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7162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Near-Term Bus Fleet and Facility Program</a:t>
            </a:r>
            <a:endParaRPr lang="en-US" altLang="en-US" sz="1100" b="1" dirty="0">
              <a:solidFill>
                <a:srgbClr val="00269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96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462684" y="1514856"/>
            <a:ext cx="8300316" cy="4351338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kern="0" dirty="0" smtClean="0"/>
              <a:t>The Fleet and Facility Plan will be initiated within Office of Chief Engineer</a:t>
            </a:r>
          </a:p>
          <a:p>
            <a:pPr lvl="1"/>
            <a:r>
              <a:rPr lang="en-US" sz="1600" kern="0" dirty="0" smtClean="0"/>
              <a:t>Coordination/Working group: </a:t>
            </a:r>
            <a:r>
              <a:rPr lang="en-US" sz="1600" kern="0" dirty="0"/>
              <a:t>Maintenance, Bus Operations, Capital Delivery, Capital Program Oversight, Engineering, Planning, Environmental, Real Estate</a:t>
            </a:r>
          </a:p>
          <a:p>
            <a:pPr lvl="1"/>
            <a:r>
              <a:rPr lang="en-US" sz="1600" kern="0" dirty="0" smtClean="0"/>
              <a:t>Develop action plan for Capital Program</a:t>
            </a:r>
          </a:p>
          <a:p>
            <a:pPr lvl="2"/>
            <a:r>
              <a:rPr lang="en-US" sz="1600" kern="0" dirty="0" smtClean="0"/>
              <a:t>Garages by Capital Delivery</a:t>
            </a:r>
          </a:p>
          <a:p>
            <a:pPr lvl="2"/>
            <a:r>
              <a:rPr lang="en-US" sz="1600" kern="0" dirty="0" smtClean="0"/>
              <a:t>Fleet by Vehicle Engineering</a:t>
            </a:r>
          </a:p>
          <a:p>
            <a:pPr lvl="1"/>
            <a:r>
              <a:rPr lang="en-US" sz="1600" kern="0" dirty="0" smtClean="0"/>
              <a:t>Informed by the Better Bus Project and the Bus Network Redesign</a:t>
            </a:r>
          </a:p>
          <a:p>
            <a:r>
              <a:rPr lang="en-US" sz="1600" kern="0" dirty="0" smtClean="0"/>
              <a:t>Expect action plan for facilities to be in place in 12 months</a:t>
            </a:r>
          </a:p>
          <a:p>
            <a:r>
              <a:rPr lang="en-US" sz="1600" kern="0" dirty="0" smtClean="0"/>
              <a:t>Bus procurements to begin according to 10/1 FMCB Action</a:t>
            </a:r>
          </a:p>
          <a:p>
            <a:r>
              <a:rPr lang="en-US" sz="1600" kern="0" dirty="0" smtClean="0"/>
              <a:t>Sequence Bus procurements and Facility improvements on a single timeline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 Plan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8AB8BEA-972D-4860-9566-F3775263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7162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Near-Term Bus Fleet and Facility Program</a:t>
            </a:r>
            <a:endParaRPr lang="en-US" altLang="en-US" sz="1100" b="1" dirty="0">
              <a:solidFill>
                <a:srgbClr val="00269E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1107" y="2615916"/>
            <a:ext cx="1614237" cy="17526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315201" y="4639270"/>
            <a:ext cx="165014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+mj-lt"/>
              </a:rPr>
              <a:t>Bus Network Redesign</a:t>
            </a:r>
            <a:endParaRPr lang="en-US" sz="1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512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62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9144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2620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16002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kern="0" dirty="0" smtClean="0"/>
              <a:t>MBTA’s Bus Garage Infrastructure consists of 10 Maintenance Garages, including Everett Heavy Maintenance</a:t>
            </a:r>
          </a:p>
          <a:p>
            <a:r>
              <a:rPr lang="en-US" sz="1600" kern="0" dirty="0" smtClean="0"/>
              <a:t>MBTA Garages have a bus capacity ranging from 28 to 254</a:t>
            </a:r>
          </a:p>
          <a:p>
            <a:r>
              <a:rPr lang="en-US" sz="1600" kern="0" dirty="0" smtClean="0"/>
              <a:t>Current Facilities Status </a:t>
            </a:r>
            <a:endParaRPr lang="en-US" sz="1600" b="0" i="1" kern="0" dirty="0" smtClean="0">
              <a:solidFill>
                <a:srgbClr val="FF0000"/>
              </a:solidFill>
            </a:endParaRPr>
          </a:p>
          <a:p>
            <a:pPr lvl="1"/>
            <a:r>
              <a:rPr lang="en-US" sz="1600" kern="0" dirty="0" smtClean="0"/>
              <a:t>At or beyond capacity </a:t>
            </a:r>
            <a:endParaRPr lang="en-US" sz="1600" i="1" kern="0" dirty="0" smtClean="0">
              <a:solidFill>
                <a:srgbClr val="FF0000"/>
              </a:solidFill>
            </a:endParaRPr>
          </a:p>
          <a:p>
            <a:pPr lvl="1"/>
            <a:r>
              <a:rPr lang="en-US" sz="1600" kern="0" dirty="0" smtClean="0"/>
              <a:t>Average age 54 years </a:t>
            </a:r>
          </a:p>
          <a:p>
            <a:pPr lvl="1"/>
            <a:r>
              <a:rPr lang="en-US" sz="1600" kern="0" dirty="0" smtClean="0"/>
              <a:t>Average TERM Condition Score: 2.75</a:t>
            </a:r>
          </a:p>
          <a:p>
            <a:pPr lvl="1"/>
            <a:r>
              <a:rPr lang="en-US" sz="1600" kern="0" dirty="0" smtClean="0"/>
              <a:t>Some functionally obsolete (e.g. capacity, ceiling heights, door heights)</a:t>
            </a:r>
          </a:p>
          <a:p>
            <a:r>
              <a:rPr lang="en-US" sz="1600" kern="0" dirty="0" smtClean="0"/>
              <a:t>Action: Develop an executable </a:t>
            </a:r>
            <a:r>
              <a:rPr lang="en-US" sz="1600" kern="0" dirty="0" smtClean="0"/>
              <a:t>bus </a:t>
            </a:r>
            <a:r>
              <a:rPr lang="en-US" sz="1600" kern="0" dirty="0" smtClean="0"/>
              <a:t>facility </a:t>
            </a:r>
            <a:r>
              <a:rPr lang="en-US" sz="1600" kern="0" dirty="0" smtClean="0"/>
              <a:t>strategy for future need and technology</a:t>
            </a:r>
            <a:endParaRPr lang="en-US" sz="1600" kern="0" dirty="0" smtClean="0"/>
          </a:p>
          <a:p>
            <a:pPr lvl="2"/>
            <a:r>
              <a:rPr lang="en-US" sz="1600" kern="0" dirty="0" smtClean="0"/>
              <a:t>Locations/Permitting</a:t>
            </a:r>
          </a:p>
          <a:p>
            <a:pPr lvl="2"/>
            <a:r>
              <a:rPr lang="en-US" sz="1600" kern="0" dirty="0" smtClean="0"/>
              <a:t>Bus Propulsion</a:t>
            </a:r>
          </a:p>
          <a:p>
            <a:pPr lvl="2"/>
            <a:r>
              <a:rPr lang="en-US" sz="1600" kern="0" dirty="0" smtClean="0"/>
              <a:t>Battery Charging</a:t>
            </a:r>
            <a:endParaRPr lang="en-US" sz="1600" kern="0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020762"/>
            <a:ext cx="7315200" cy="3508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269E"/>
                </a:solidFill>
                <a:latin typeface="Arial" panose="020B0604020202020204" pitchFamily="34" charset="0"/>
              </a:rPr>
              <a:t>MBTA Bus </a:t>
            </a:r>
            <a:r>
              <a:rPr lang="en-US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Garage </a:t>
            </a:r>
            <a:r>
              <a:rPr lang="en-US" b="1" dirty="0">
                <a:solidFill>
                  <a:srgbClr val="00269E"/>
                </a:solidFill>
                <a:latin typeface="Arial" panose="020B0604020202020204" pitchFamily="34" charset="0"/>
              </a:rPr>
              <a:t>Overview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latin typeface="Calibri" pitchFamily="34" charset="0"/>
              <a:cs typeface="+mn-cs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latin typeface="+mn-lt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4800" y="4648200"/>
            <a:ext cx="4343400" cy="1579184"/>
          </a:xfrm>
        </p:spPr>
        <p:txBody>
          <a:bodyPr/>
          <a:lstStyle/>
          <a:p>
            <a:pPr marL="0" indent="0">
              <a:buNone/>
            </a:pPr>
            <a:endParaRPr lang="en-US" sz="1600" dirty="0"/>
          </a:p>
          <a:p>
            <a:pPr lvl="2"/>
            <a:r>
              <a:rPr lang="en-US" sz="1600" dirty="0" smtClean="0"/>
              <a:t>Electric Utility</a:t>
            </a:r>
          </a:p>
          <a:p>
            <a:pPr lvl="2"/>
            <a:r>
              <a:rPr lang="en-US" sz="1600" dirty="0" smtClean="0"/>
              <a:t>Bus Storage</a:t>
            </a:r>
          </a:p>
          <a:p>
            <a:pPr lvl="2"/>
            <a:r>
              <a:rPr lang="en-US" sz="1600" dirty="0" smtClean="0"/>
              <a:t>etc.</a:t>
            </a:r>
            <a:endParaRPr lang="en-US" sz="1600" dirty="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8AB8BEA-972D-4860-9566-F3775263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7162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Near-Term Bus Fleet and Facility Program</a:t>
            </a:r>
            <a:endParaRPr lang="en-US" altLang="en-US" sz="1100" b="1" dirty="0">
              <a:solidFill>
                <a:srgbClr val="00269E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6471195" y="1594395"/>
            <a:ext cx="1905002" cy="283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4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457200" y="1020762"/>
            <a:ext cx="7315200" cy="3508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269E"/>
                </a:solidFill>
                <a:latin typeface="Arial" panose="020B0604020202020204" pitchFamily="34" charset="0"/>
              </a:rPr>
              <a:t>MBTA Bus Fleet Overview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latin typeface="Calibri" pitchFamily="34" charset="0"/>
              <a:cs typeface="+mn-cs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latin typeface="+mn-lt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1600" dirty="0">
                <a:cs typeface="Arial" panose="020B0604020202020204" pitchFamily="34" charset="0"/>
              </a:rPr>
              <a:t>MBTA’s bus fleet consists of 40-foot and 60-foot buses using multiple forms of propulsion including CNG, diesel, diesel-electric hybrid, and electric (overhead catenary lines)</a:t>
            </a:r>
          </a:p>
          <a:p>
            <a:r>
              <a:rPr lang="en-US" sz="1600" dirty="0">
                <a:cs typeface="Arial" panose="020B0604020202020204" pitchFamily="34" charset="0"/>
              </a:rPr>
              <a:t>Current fleet size – 1024 buses</a:t>
            </a:r>
          </a:p>
          <a:p>
            <a:r>
              <a:rPr lang="en-US" sz="1600" dirty="0">
                <a:cs typeface="Arial" panose="020B0604020202020204" pitchFamily="34" charset="0"/>
              </a:rPr>
              <a:t>Average fleet age – </a:t>
            </a:r>
            <a:r>
              <a:rPr lang="en-US" sz="1600" dirty="0" smtClean="0">
                <a:cs typeface="Arial" panose="020B0604020202020204" pitchFamily="34" charset="0"/>
              </a:rPr>
              <a:t>7.3 </a:t>
            </a:r>
            <a:r>
              <a:rPr lang="en-US" sz="1600" dirty="0">
                <a:cs typeface="Arial" panose="020B0604020202020204" pitchFamily="34" charset="0"/>
              </a:rPr>
              <a:t>years</a:t>
            </a:r>
          </a:p>
          <a:p>
            <a:pPr marL="228600" lvl="1" indent="-228600">
              <a:spcBef>
                <a:spcPct val="100000"/>
              </a:spcBef>
              <a:buChar char="•"/>
            </a:pPr>
            <a:r>
              <a:rPr lang="en-US" sz="1600" b="1" dirty="0">
                <a:ea typeface="+mn-ea"/>
                <a:cs typeface="Arial" panose="020B0604020202020204" pitchFamily="34" charset="0"/>
              </a:rPr>
              <a:t>MBTA bus service life is typically 12-15 years </a:t>
            </a:r>
          </a:p>
          <a:p>
            <a:pPr marL="914400" lvl="3" indent="-228600">
              <a:spcBef>
                <a:spcPts val="600"/>
              </a:spcBef>
            </a:pPr>
            <a:r>
              <a:rPr lang="en-US" sz="1600" dirty="0">
                <a:ea typeface="+mn-ea"/>
                <a:cs typeface="Arial" panose="020B0604020202020204" pitchFamily="34" charset="0"/>
              </a:rPr>
              <a:t>FTA requires minimum of 12-year service life</a:t>
            </a:r>
          </a:p>
          <a:p>
            <a:pPr marL="228600" lvl="1" indent="-228600">
              <a:spcBef>
                <a:spcPct val="100000"/>
              </a:spcBef>
              <a:buChar char="•"/>
            </a:pPr>
            <a:r>
              <a:rPr lang="en-US" sz="1600" b="1" dirty="0">
                <a:ea typeface="+mn-ea"/>
                <a:cs typeface="Arial" panose="020B0604020202020204" pitchFamily="34" charset="0"/>
              </a:rPr>
              <a:t>MBTA typically conducts fleet overhauls after 6+ years</a:t>
            </a:r>
          </a:p>
          <a:p>
            <a:pPr marL="914400" lvl="3" indent="-228600">
              <a:spcBef>
                <a:spcPts val="600"/>
              </a:spcBef>
            </a:pPr>
            <a:r>
              <a:rPr lang="en-US" sz="1600" dirty="0">
                <a:ea typeface="+mn-ea"/>
                <a:cs typeface="Arial" panose="020B0604020202020204" pitchFamily="34" charset="0"/>
              </a:rPr>
              <a:t>Evaluation of condition and required overhaul scope to improve vehicle reliability and passenger experience </a:t>
            </a:r>
            <a:endParaRPr lang="en-US" sz="1600" dirty="0" smtClean="0">
              <a:ea typeface="+mn-ea"/>
              <a:cs typeface="Arial" panose="020B0604020202020204" pitchFamily="34" charset="0"/>
            </a:endParaRPr>
          </a:p>
          <a:p>
            <a:pPr marL="228600" lvl="1" indent="-228600">
              <a:spcBef>
                <a:spcPct val="100000"/>
              </a:spcBef>
              <a:buChar char="•"/>
            </a:pPr>
            <a:r>
              <a:rPr lang="en-US" sz="1600" b="1" dirty="0" smtClean="0">
                <a:cs typeface="Arial" panose="020B0604020202020204" pitchFamily="34" charset="0"/>
              </a:rPr>
              <a:t>Action: </a:t>
            </a:r>
            <a:r>
              <a:rPr lang="en-US" sz="1600" b="1" dirty="0" smtClean="0"/>
              <a:t>Develop </a:t>
            </a:r>
            <a:r>
              <a:rPr lang="en-US" sz="1600" b="1" dirty="0"/>
              <a:t>an executable </a:t>
            </a:r>
            <a:r>
              <a:rPr lang="en-US" sz="1600" b="1" dirty="0" smtClean="0">
                <a:cs typeface="Arial" panose="020B0604020202020204" pitchFamily="34" charset="0"/>
              </a:rPr>
              <a:t>10+ year fleet procurement  plan</a:t>
            </a:r>
            <a:endParaRPr lang="en-US" sz="1600" b="1" dirty="0">
              <a:cs typeface="Arial" panose="020B0604020202020204" pitchFamily="34" charset="0"/>
            </a:endParaRPr>
          </a:p>
          <a:p>
            <a:pPr marL="914400" lvl="3" indent="-228600">
              <a:spcBef>
                <a:spcPts val="600"/>
              </a:spcBef>
            </a:pPr>
            <a:r>
              <a:rPr lang="en-US" sz="1600" dirty="0" smtClean="0">
                <a:cs typeface="Arial" panose="020B0604020202020204" pitchFamily="34" charset="0"/>
              </a:rPr>
              <a:t>Fleet expansion </a:t>
            </a:r>
          </a:p>
          <a:p>
            <a:pPr marL="914400" lvl="3" indent="-228600">
              <a:spcBef>
                <a:spcPts val="600"/>
              </a:spcBef>
            </a:pPr>
            <a:r>
              <a:rPr lang="en-US" sz="1600" dirty="0" smtClean="0">
                <a:cs typeface="Arial" panose="020B0604020202020204" pitchFamily="34" charset="0"/>
              </a:rPr>
              <a:t>Propulsion technology advancement </a:t>
            </a:r>
            <a:endParaRPr lang="en-US" sz="1600" dirty="0">
              <a:cs typeface="Arial" panose="020B0604020202020204" pitchFamily="34" charset="0"/>
            </a:endParaRPr>
          </a:p>
          <a:p>
            <a:pPr marL="914400" lvl="3" indent="-228600">
              <a:spcBef>
                <a:spcPts val="600"/>
              </a:spcBef>
            </a:pPr>
            <a:endParaRPr lang="en-US" sz="1600" dirty="0"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8AB8BEA-972D-4860-9566-F3775263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7162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Near-Term Bus Fleet and Facility Program</a:t>
            </a:r>
            <a:endParaRPr lang="en-US" altLang="en-US" sz="1100" b="1" dirty="0">
              <a:solidFill>
                <a:srgbClr val="00269E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36A4B3-BEAE-4EAA-ACB9-901BBD03C74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58032" y="2057400"/>
            <a:ext cx="3204968" cy="18814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55966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9DA7A-4399-4448-ADBE-FBE584D79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10556"/>
            <a:ext cx="8229600" cy="556998"/>
          </a:xfrm>
        </p:spPr>
        <p:txBody>
          <a:bodyPr/>
          <a:lstStyle/>
          <a:p>
            <a:r>
              <a:rPr lang="en-US" sz="1800" dirty="0">
                <a:solidFill>
                  <a:srgbClr val="0026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 and Ongoing Bus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E2DA1-F375-4638-8A4E-3623416DF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41437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cs typeface="Arial" panose="020B0604020202020204" pitchFamily="34" charset="0"/>
              </a:rPr>
              <a:t>New Bus Procurements: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325 + 6 New Flyer 40-foot CNG and Hybrid buses – last bus delivered July 2017</a:t>
            </a:r>
            <a:endParaRPr lang="en-US" sz="1600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44 + 1 New Flyer 60-foot Hybrid buses – last bus delivered September 2018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5 New Flyer 60-foot battery electric buses (Low-No grant) – expected delivery Spring 2019</a:t>
            </a:r>
          </a:p>
          <a:p>
            <a:pPr marL="0" indent="0">
              <a:buNone/>
            </a:pPr>
            <a:endParaRPr lang="en-US" sz="16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cs typeface="Arial" panose="020B0604020202020204" pitchFamily="34" charset="0"/>
              </a:rPr>
              <a:t>Bus Overhaul Programs: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32 Neoplan 60-foot DMA overhaul program – last bus delivered August 2018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155 New Flyer 40-foot ECD buses (option fleet) – overhaul underway (completion 2019)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39B5D9-AB26-4CD6-BE46-D42FB293BC3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199" y="2570537"/>
            <a:ext cx="2011680" cy="13156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4E4D8E-05FF-4470-A8D8-1A45B1BFB94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2922" y="4851175"/>
            <a:ext cx="2031398" cy="134710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E97E93B-FC23-4C6C-AB34-892715D827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4422" y="2570538"/>
            <a:ext cx="2011680" cy="13156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ED7DF34-0AE7-469E-BDB2-DA93BADD56D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7600" y="2570539"/>
            <a:ext cx="2011680" cy="131566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C15671-9AC0-4CCC-B97A-CD647B1311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0" y="4851175"/>
            <a:ext cx="2011680" cy="134710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8AB8BEA-972D-4860-9566-F3775263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7162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Near-Term Bus Fleet and Facility Program</a:t>
            </a:r>
            <a:endParaRPr lang="en-US" altLang="en-US" sz="1100" b="1" dirty="0">
              <a:solidFill>
                <a:srgbClr val="00269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1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457200" y="1020762"/>
            <a:ext cx="7315200" cy="3508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00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Bus Fuel Economy </a:t>
            </a:r>
            <a:r>
              <a:rPr lang="en-US" sz="1900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Advancements / Sustainability</a:t>
            </a:r>
            <a:endParaRPr lang="en-US" sz="1900" b="1" dirty="0">
              <a:solidFill>
                <a:srgbClr val="00269E"/>
              </a:solidFill>
              <a:latin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latin typeface="Calibri" pitchFamily="34" charset="0"/>
              <a:cs typeface="+mn-cs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latin typeface="+mn-lt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1"/>
            <a:ext cx="4114800" cy="1143000"/>
          </a:xfrm>
        </p:spPr>
        <p:txBody>
          <a:bodyPr/>
          <a:lstStyle/>
          <a:p>
            <a:r>
              <a:rPr lang="en-US" sz="1400" dirty="0" smtClean="0"/>
              <a:t>New </a:t>
            </a:r>
            <a:r>
              <a:rPr lang="en-US" sz="1400" dirty="0"/>
              <a:t>Flyer Diesel: </a:t>
            </a:r>
          </a:p>
          <a:p>
            <a:pPr lvl="1"/>
            <a:r>
              <a:rPr lang="en-US" sz="1400" dirty="0"/>
              <a:t>40-foot Low Floor Bus – </a:t>
            </a:r>
            <a:r>
              <a:rPr lang="en-US" sz="1400" dirty="0" smtClean="0"/>
              <a:t>3.24 avg. mpg</a:t>
            </a:r>
            <a:endParaRPr lang="en-US" sz="1400" dirty="0"/>
          </a:p>
          <a:p>
            <a:pPr lvl="1"/>
            <a:r>
              <a:rPr lang="en-US" sz="1400" dirty="0"/>
              <a:t>60-foot Low Floor Bus </a:t>
            </a:r>
            <a:r>
              <a:rPr lang="en-US" sz="1400" dirty="0" smtClean="0"/>
              <a:t>– 3.19 avg. mpg</a:t>
            </a:r>
            <a:endParaRPr lang="en-US" sz="1400" dirty="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8AB8BEA-972D-4860-9566-F3775263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7162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Near-Term Bus Fleet and Facility Program</a:t>
            </a:r>
            <a:endParaRPr lang="en-US" altLang="en-US" sz="1100" b="1" dirty="0">
              <a:solidFill>
                <a:srgbClr val="00269E"/>
              </a:solidFill>
              <a:latin typeface="Arial" panose="020B0604020202020204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495800" y="1447801"/>
            <a:ext cx="4267200" cy="12954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62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9144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2620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16002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400" kern="0" dirty="0" smtClean="0"/>
              <a:t>New Flyer Hybrid: </a:t>
            </a:r>
          </a:p>
          <a:p>
            <a:pPr lvl="1"/>
            <a:r>
              <a:rPr lang="en-US" sz="1400" kern="0" dirty="0" smtClean="0"/>
              <a:t>40-foot </a:t>
            </a:r>
            <a:r>
              <a:rPr lang="en-US" sz="1400" kern="0" dirty="0" err="1" smtClean="0"/>
              <a:t>Xcelsior</a:t>
            </a:r>
            <a:r>
              <a:rPr lang="en-US" sz="1400" kern="0" dirty="0" smtClean="0"/>
              <a:t> Bus – 5.34 avg. mpg</a:t>
            </a:r>
          </a:p>
          <a:p>
            <a:pPr lvl="1"/>
            <a:r>
              <a:rPr lang="en-US" sz="1400" kern="0" dirty="0" smtClean="0"/>
              <a:t>60-foot </a:t>
            </a:r>
            <a:r>
              <a:rPr lang="en-US" sz="1400" kern="0" dirty="0" err="1" smtClean="0"/>
              <a:t>Xcelsior</a:t>
            </a:r>
            <a:r>
              <a:rPr lang="en-US" sz="1400" kern="0" dirty="0" smtClean="0"/>
              <a:t> Bus – 4.09 avg. mpg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81000" y="2362201"/>
            <a:ext cx="8458200" cy="388620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62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9144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2620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16002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400" dirty="0"/>
              <a:t>New Flyer Hybrid 60-foot extended range bus (45</a:t>
            </a:r>
            <a:r>
              <a:rPr lang="en-US" sz="1400" baseline="30000" dirty="0"/>
              <a:t>th</a:t>
            </a:r>
            <a:r>
              <a:rPr lang="en-US" sz="1400" dirty="0"/>
              <a:t> </a:t>
            </a:r>
            <a:r>
              <a:rPr lang="en-US" sz="1400" dirty="0" smtClean="0"/>
              <a:t>Bus)</a:t>
            </a:r>
            <a:endParaRPr lang="en-US" sz="1400" dirty="0"/>
          </a:p>
          <a:p>
            <a:pPr lvl="1"/>
            <a:r>
              <a:rPr lang="en-US" sz="1400" dirty="0"/>
              <a:t>Configured with 120% more battery storage capacity with start/stop functionality and extended ranges with engine-off, zero-emissions operation.</a:t>
            </a:r>
          </a:p>
          <a:p>
            <a:pPr lvl="1"/>
            <a:r>
              <a:rPr lang="en-US" sz="1400" dirty="0"/>
              <a:t>New-improved battery chemistry supplying greater capacity and storage.</a:t>
            </a:r>
          </a:p>
          <a:p>
            <a:pPr lvl="1"/>
            <a:r>
              <a:rPr lang="en-US" sz="1400" dirty="0"/>
              <a:t>Capability to complete 2.2-mile Silver Line </a:t>
            </a:r>
            <a:r>
              <a:rPr lang="en-US" sz="1400" dirty="0" err="1"/>
              <a:t>Transitway</a:t>
            </a:r>
            <a:r>
              <a:rPr lang="en-US" sz="1400" dirty="0"/>
              <a:t> Tunnel in engine-off, zero-emissions EV mode. </a:t>
            </a:r>
          </a:p>
          <a:p>
            <a:pPr lvl="1"/>
            <a:r>
              <a:rPr lang="en-US" sz="1400" dirty="0"/>
              <a:t>Planned testing of this advanced hybrid bus will determine overall benefits and fuel economy.</a:t>
            </a:r>
          </a:p>
          <a:p>
            <a:r>
              <a:rPr lang="en-US" sz="1400" kern="0" dirty="0" smtClean="0"/>
              <a:t>194 New Flyer Advanced Hybrid 40-foot Low Floor Option Bus: </a:t>
            </a:r>
          </a:p>
          <a:p>
            <a:pPr lvl="1"/>
            <a:r>
              <a:rPr lang="en-US" sz="1400" dirty="0" smtClean="0"/>
              <a:t>Configuration will increase battery capacity by </a:t>
            </a:r>
            <a:r>
              <a:rPr lang="en-US" sz="1400" dirty="0"/>
              <a:t>166% </a:t>
            </a:r>
            <a:r>
              <a:rPr lang="en-US" sz="1400" dirty="0" smtClean="0"/>
              <a:t>with start/stop </a:t>
            </a:r>
            <a:r>
              <a:rPr lang="en-US" sz="1400" dirty="0"/>
              <a:t>functionality and engine-off, zero-emissions operation</a:t>
            </a:r>
          </a:p>
          <a:p>
            <a:pPr lvl="1"/>
            <a:r>
              <a:rPr lang="en-US" sz="1400" dirty="0" smtClean="0"/>
              <a:t>Expected to reduce fleet </a:t>
            </a:r>
            <a:r>
              <a:rPr lang="en-US" sz="1400" dirty="0"/>
              <a:t>fuel consumption and emissions </a:t>
            </a:r>
            <a:r>
              <a:rPr lang="en-US" sz="1400" i="1" dirty="0"/>
              <a:t>as compared to traditional diesel fleet</a:t>
            </a:r>
            <a:r>
              <a:rPr lang="en-US" sz="1400" dirty="0"/>
              <a:t>: </a:t>
            </a:r>
          </a:p>
          <a:p>
            <a:pPr lvl="2"/>
            <a:r>
              <a:rPr lang="en-US" sz="1400" dirty="0"/>
              <a:t>2.8 million gallons of fuel saved</a:t>
            </a:r>
          </a:p>
          <a:p>
            <a:pPr lvl="2"/>
            <a:r>
              <a:rPr lang="en-US" sz="1400" dirty="0"/>
              <a:t>Reduced greenhouse gas (GHG) emissions by 41,000 tons</a:t>
            </a:r>
          </a:p>
          <a:p>
            <a:pPr lvl="2"/>
            <a:r>
              <a:rPr lang="en-US" sz="1400" dirty="0"/>
              <a:t>Reduced nitrogen oxide (NOx) emissions by 28,000 tons </a:t>
            </a:r>
          </a:p>
          <a:p>
            <a:pPr lvl="2"/>
            <a:r>
              <a:rPr lang="en-US" sz="1400" dirty="0"/>
              <a:t>Reduced fleet idle time by 900,000 </a:t>
            </a:r>
            <a:r>
              <a:rPr lang="en-US" sz="1400" dirty="0" smtClean="0"/>
              <a:t>hours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9639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457200" y="1020762"/>
            <a:ext cx="7315200" cy="3508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00269E"/>
                </a:solidFill>
                <a:latin typeface="Arial" panose="020B0604020202020204" pitchFamily="34" charset="0"/>
              </a:rPr>
              <a:t>Planned New Procurements &amp; Overhaul Programs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latin typeface="Calibri" pitchFamily="34" charset="0"/>
              <a:cs typeface="+mn-cs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latin typeface="+mn-lt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cs typeface="Arial" panose="020B0604020202020204" pitchFamily="34" charset="0"/>
              </a:rPr>
              <a:t>Next </a:t>
            </a:r>
            <a:r>
              <a:rPr lang="en-US" sz="1800" dirty="0">
                <a:cs typeface="Arial" panose="020B0604020202020204" pitchFamily="34" charset="0"/>
              </a:rPr>
              <a:t>bus fleet replacements include:</a:t>
            </a:r>
          </a:p>
          <a:p>
            <a:pPr lvl="1"/>
            <a:r>
              <a:rPr lang="en-US" sz="1400" dirty="0">
                <a:cs typeface="Arial" panose="020B0604020202020204" pitchFamily="34" charset="0"/>
              </a:rPr>
              <a:t>193 Neoplan 40-foot Emission Control Diesel buses (ECD</a:t>
            </a:r>
            <a:r>
              <a:rPr lang="en-US" sz="1400" dirty="0" smtClean="0">
                <a:cs typeface="Arial" panose="020B0604020202020204" pitchFamily="34" charset="0"/>
              </a:rPr>
              <a:t>)	[2003 – 2004]</a:t>
            </a:r>
            <a:endParaRPr lang="en-US" sz="1400" dirty="0"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cs typeface="Arial" panose="020B0604020202020204" pitchFamily="34" charset="0"/>
              </a:rPr>
              <a:t>32 Neoplan 60-foot Dual Mode Articulated buses (DMA</a:t>
            </a:r>
            <a:r>
              <a:rPr lang="en-US" sz="1400" dirty="0" smtClean="0">
                <a:cs typeface="Arial" panose="020B0604020202020204" pitchFamily="34" charset="0"/>
              </a:rPr>
              <a:t>)	[2004 – 2006]</a:t>
            </a:r>
            <a:endParaRPr lang="en-US" sz="1400" dirty="0"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cs typeface="Arial" panose="020B0604020202020204" pitchFamily="34" charset="0"/>
              </a:rPr>
              <a:t>28 Neoplan 40-foot Electric Trolley Buses (ETB</a:t>
            </a:r>
            <a:r>
              <a:rPr lang="en-US" sz="1400" dirty="0" smtClean="0">
                <a:cs typeface="Arial" panose="020B0604020202020204" pitchFamily="34" charset="0"/>
              </a:rPr>
              <a:t>)		[2004]</a:t>
            </a:r>
            <a:endParaRPr lang="en-US" sz="14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cs typeface="Arial" panose="020B0604020202020204" pitchFamily="34" charset="0"/>
              </a:rPr>
              <a:t>Next </a:t>
            </a:r>
            <a:r>
              <a:rPr lang="en-US" sz="1800" dirty="0">
                <a:cs typeface="Arial" panose="020B0604020202020204" pitchFamily="34" charset="0"/>
              </a:rPr>
              <a:t>bus fleet overhauls include:</a:t>
            </a:r>
          </a:p>
          <a:p>
            <a:pPr lvl="1"/>
            <a:r>
              <a:rPr lang="en-US" sz="1400" dirty="0">
                <a:cs typeface="Arial" panose="020B0604020202020204" pitchFamily="34" charset="0"/>
              </a:rPr>
              <a:t>25 New Flyer 60-foot </a:t>
            </a:r>
            <a:r>
              <a:rPr lang="en-US" sz="1400" dirty="0" smtClean="0">
                <a:cs typeface="Arial" panose="020B0604020202020204" pitchFamily="34" charset="0"/>
              </a:rPr>
              <a:t>Hybrid </a:t>
            </a:r>
            <a:r>
              <a:rPr lang="en-US" sz="1400" dirty="0">
                <a:cs typeface="Arial" panose="020B0604020202020204" pitchFamily="34" charset="0"/>
              </a:rPr>
              <a:t>buses – </a:t>
            </a:r>
            <a:r>
              <a:rPr lang="en-US" sz="1400" dirty="0" smtClean="0">
                <a:cs typeface="Arial" panose="020B0604020202020204" pitchFamily="34" charset="0"/>
              </a:rPr>
              <a:t>specification under </a:t>
            </a:r>
            <a:r>
              <a:rPr lang="en-US" sz="1400" dirty="0" smtClean="0">
                <a:cs typeface="Arial" panose="020B0604020202020204" pitchFamily="34" charset="0"/>
              </a:rPr>
              <a:t>development	[2010]</a:t>
            </a:r>
            <a:endParaRPr lang="en-US" sz="1400" dirty="0" smtClean="0">
              <a:cs typeface="Arial" panose="020B0604020202020204" pitchFamily="34" charset="0"/>
            </a:endParaRPr>
          </a:p>
          <a:p>
            <a:pPr lvl="1"/>
            <a:r>
              <a:rPr lang="en-US" sz="1400" dirty="0" smtClean="0">
                <a:cs typeface="Arial" panose="020B0604020202020204" pitchFamily="34" charset="0"/>
              </a:rPr>
              <a:t>60 </a:t>
            </a:r>
            <a:r>
              <a:rPr lang="en-US" sz="1400" dirty="0">
                <a:cs typeface="Arial" panose="020B0604020202020204" pitchFamily="34" charset="0"/>
              </a:rPr>
              <a:t>New Flyer 40-foot </a:t>
            </a:r>
            <a:r>
              <a:rPr lang="en-US" sz="1400" dirty="0" smtClean="0">
                <a:cs typeface="Arial" panose="020B0604020202020204" pitchFamily="34" charset="0"/>
              </a:rPr>
              <a:t>Hybrid </a:t>
            </a:r>
            <a:r>
              <a:rPr lang="en-US" sz="1400" dirty="0">
                <a:cs typeface="Arial" panose="020B0604020202020204" pitchFamily="34" charset="0"/>
              </a:rPr>
              <a:t>buses – overhaul anticipated 2020 </a:t>
            </a:r>
            <a:r>
              <a:rPr lang="en-US" sz="1400" dirty="0" smtClean="0">
                <a:cs typeface="Arial" panose="020B0604020202020204" pitchFamily="34" charset="0"/>
              </a:rPr>
              <a:t>		[2014]</a:t>
            </a:r>
            <a:endParaRPr lang="en-US" sz="1400" dirty="0"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4117975" algn="l"/>
              </a:tabLst>
            </a:pPr>
            <a:r>
              <a:rPr lang="en-US" altLang="en-US" sz="1800" dirty="0" smtClean="0"/>
              <a:t>Next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Procurements:</a:t>
            </a:r>
          </a:p>
          <a:p>
            <a:pPr lvl="1">
              <a:tabLst>
                <a:tab pos="4117975" algn="l"/>
              </a:tabLst>
            </a:pPr>
            <a:r>
              <a:rPr lang="en-US" altLang="en-US" sz="1400" dirty="0"/>
              <a:t>Exercise Option for 194 NFI 40-foot hybrid buses	</a:t>
            </a:r>
            <a:r>
              <a:rPr lang="en-US" altLang="en-US" sz="1400" dirty="0" smtClean="0"/>
              <a:t>		Board 10/2018 		 (Replaces 193 </a:t>
            </a:r>
            <a:r>
              <a:rPr lang="en-US" altLang="en-US" sz="1400" dirty="0" err="1" smtClean="0"/>
              <a:t>Neoplan</a:t>
            </a:r>
            <a:r>
              <a:rPr lang="en-US" altLang="en-US" sz="1400" dirty="0" smtClean="0"/>
              <a:t> ECD buses)</a:t>
            </a:r>
            <a:endParaRPr lang="en-US" altLang="en-US" sz="1400" dirty="0"/>
          </a:p>
          <a:p>
            <a:pPr lvl="1">
              <a:tabLst>
                <a:tab pos="4117975" algn="l"/>
              </a:tabLst>
            </a:pPr>
            <a:r>
              <a:rPr lang="en-US" altLang="en-US" sz="1400" dirty="0"/>
              <a:t>Professional Services Contract (New </a:t>
            </a:r>
            <a:r>
              <a:rPr lang="en-US" altLang="en-US" sz="1400" dirty="0" smtClean="0"/>
              <a:t>Bus Fleet and Technology)</a:t>
            </a:r>
            <a:r>
              <a:rPr lang="en-US" altLang="en-US" sz="1400" dirty="0" smtClean="0"/>
              <a:t>	Board 11/2018  	        (Supports bus fleet replacement and expansion program + propulsion technology advancement)</a:t>
            </a:r>
            <a:endParaRPr lang="en-US" altLang="en-US" sz="1400" dirty="0"/>
          </a:p>
          <a:p>
            <a:pPr lvl="1">
              <a:tabLst>
                <a:tab pos="4117975" algn="l"/>
              </a:tabLst>
            </a:pPr>
            <a:r>
              <a:rPr lang="en-US" altLang="en-US" sz="1400" dirty="0"/>
              <a:t>Professional Services Contract (Bus Overhaul) 	</a:t>
            </a:r>
            <a:r>
              <a:rPr lang="en-US" altLang="en-US" sz="1400" dirty="0" smtClean="0"/>
              <a:t>		Board 03/2019  </a:t>
            </a:r>
            <a:endParaRPr lang="en-US" altLang="en-US" sz="1400" dirty="0"/>
          </a:p>
          <a:p>
            <a:pPr marL="0" indent="0">
              <a:buNone/>
            </a:pPr>
            <a:endParaRPr lang="en-US" sz="1400" dirty="0">
              <a:cs typeface="Arial" panose="020B0604020202020204" pitchFamily="34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8AB8BEA-972D-4860-9566-F3775263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7162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Near-Term Bus Fleet and Facility Program</a:t>
            </a:r>
            <a:endParaRPr lang="en-US" altLang="en-US" sz="1100" b="1" dirty="0">
              <a:solidFill>
                <a:srgbClr val="00269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7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Facility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Program Development Plan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371600" y="1447800"/>
            <a:ext cx="6705600" cy="4800600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kern="0" dirty="0" smtClean="0"/>
              <a:t>Validate Focus40 </a:t>
            </a:r>
            <a:r>
              <a:rPr lang="en-US" sz="1400" kern="0" dirty="0"/>
              <a:t>and IFFP service </a:t>
            </a:r>
            <a:r>
              <a:rPr lang="en-US" sz="1400" kern="0" dirty="0" smtClean="0"/>
              <a:t>needs regionally</a:t>
            </a:r>
          </a:p>
          <a:p>
            <a:pPr lvl="1"/>
            <a:r>
              <a:rPr lang="en-US" sz="1200" kern="0" dirty="0"/>
              <a:t>Confirm/revise fleet needs to address anticipated regional service </a:t>
            </a:r>
            <a:r>
              <a:rPr lang="en-US" sz="1200" kern="0" dirty="0" smtClean="0"/>
              <a:t>demand</a:t>
            </a:r>
          </a:p>
          <a:p>
            <a:pPr lvl="1"/>
            <a:r>
              <a:rPr lang="en-US" sz="1200" kern="0" dirty="0" smtClean="0"/>
              <a:t>Overlay </a:t>
            </a:r>
            <a:r>
              <a:rPr lang="en-US" sz="1200" kern="0" dirty="0"/>
              <a:t>existing routes and contemplated Better Bus Project bus route </a:t>
            </a:r>
            <a:r>
              <a:rPr lang="en-US" sz="1200" kern="0" dirty="0" smtClean="0"/>
              <a:t>changes</a:t>
            </a:r>
          </a:p>
          <a:p>
            <a:pPr lvl="1"/>
            <a:r>
              <a:rPr lang="en-US" sz="1200" kern="0" dirty="0" smtClean="0"/>
              <a:t>Current </a:t>
            </a:r>
            <a:r>
              <a:rPr lang="en-US" sz="1200" kern="0" dirty="0"/>
              <a:t>facility evaluation</a:t>
            </a:r>
          </a:p>
          <a:p>
            <a:pPr lvl="2"/>
            <a:r>
              <a:rPr lang="en-US" sz="1200" kern="0" dirty="0"/>
              <a:t>Analyze feasibility of modifying and/or expanding current facilities</a:t>
            </a:r>
          </a:p>
          <a:p>
            <a:pPr lvl="2"/>
            <a:r>
              <a:rPr lang="en-US" sz="1200" kern="0" dirty="0"/>
              <a:t>Identify real estate to for construction of new </a:t>
            </a:r>
            <a:r>
              <a:rPr lang="en-US" sz="1200" kern="0" dirty="0" smtClean="0"/>
              <a:t>facilities (environmental, 	          permitting)</a:t>
            </a:r>
            <a:endParaRPr lang="en-US" sz="1200" kern="0" dirty="0"/>
          </a:p>
          <a:p>
            <a:pPr>
              <a:spcBef>
                <a:spcPts val="1200"/>
              </a:spcBef>
            </a:pPr>
            <a:r>
              <a:rPr lang="en-US" sz="1400" kern="0" dirty="0" smtClean="0"/>
              <a:t>Model facility Design (Procure Designer Support)</a:t>
            </a:r>
          </a:p>
          <a:p>
            <a:pPr lvl="1"/>
            <a:r>
              <a:rPr lang="en-US" sz="1200" kern="0" dirty="0" smtClean="0"/>
              <a:t>Small </a:t>
            </a:r>
            <a:r>
              <a:rPr lang="en-US" sz="1200" kern="0" dirty="0"/>
              <a:t>(100 busses or less)</a:t>
            </a:r>
          </a:p>
          <a:p>
            <a:pPr lvl="1"/>
            <a:r>
              <a:rPr lang="en-US" sz="1200" kern="0" dirty="0"/>
              <a:t>Medium (100 to 200 busses)</a:t>
            </a:r>
          </a:p>
          <a:p>
            <a:pPr lvl="1"/>
            <a:r>
              <a:rPr lang="en-US" sz="1200" kern="0" dirty="0"/>
              <a:t>Large (greater than 200 </a:t>
            </a:r>
            <a:r>
              <a:rPr lang="en-US" sz="1200" kern="0" dirty="0" smtClean="0"/>
              <a:t>busses)</a:t>
            </a:r>
          </a:p>
          <a:p>
            <a:pPr>
              <a:spcBef>
                <a:spcPts val="1200"/>
              </a:spcBef>
            </a:pPr>
            <a:r>
              <a:rPr lang="en-US" sz="1400" kern="0" dirty="0" smtClean="0"/>
              <a:t>Investigate modern technology, building techniques and partnerships</a:t>
            </a:r>
          </a:p>
          <a:p>
            <a:pPr lvl="1"/>
            <a:r>
              <a:rPr lang="en-US" sz="1200" kern="0" dirty="0" smtClean="0"/>
              <a:t>Electric Bus Infrastructure</a:t>
            </a:r>
          </a:p>
          <a:p>
            <a:pPr lvl="1"/>
            <a:r>
              <a:rPr lang="en-US" sz="1200" kern="0" dirty="0" smtClean="0"/>
              <a:t>Vertical and TOD development</a:t>
            </a:r>
          </a:p>
          <a:p>
            <a:pPr lvl="1"/>
            <a:r>
              <a:rPr lang="en-US" sz="1200" kern="0" dirty="0" smtClean="0"/>
              <a:t>Separation of maintenance and layover</a:t>
            </a:r>
          </a:p>
          <a:p>
            <a:pPr>
              <a:spcBef>
                <a:spcPts val="1200"/>
              </a:spcBef>
            </a:pPr>
            <a:r>
              <a:rPr lang="en-US" sz="1400" kern="0" dirty="0" smtClean="0"/>
              <a:t>Sequence </a:t>
            </a:r>
            <a:r>
              <a:rPr lang="en-US" sz="1400" kern="0" dirty="0"/>
              <a:t>facility program to meet existing and future </a:t>
            </a:r>
            <a:r>
              <a:rPr lang="en-US" sz="1400" kern="0" dirty="0" smtClean="0"/>
              <a:t>bus and network needs</a:t>
            </a:r>
          </a:p>
          <a:p>
            <a:pPr>
              <a:spcBef>
                <a:spcPts val="1200"/>
              </a:spcBef>
            </a:pPr>
            <a:r>
              <a:rPr lang="en-US" sz="1400" kern="0" dirty="0" smtClean="0"/>
              <a:t>Project Design and </a:t>
            </a:r>
            <a:r>
              <a:rPr lang="en-US" sz="1400" kern="0" dirty="0" smtClean="0"/>
              <a:t>Construction</a:t>
            </a:r>
          </a:p>
          <a:p>
            <a:pPr lvl="1"/>
            <a:r>
              <a:rPr lang="en-US" sz="1200" kern="0" dirty="0" smtClean="0"/>
              <a:t>Incorporate into CIP</a:t>
            </a:r>
            <a:endParaRPr lang="en-US" sz="1200" kern="0" dirty="0"/>
          </a:p>
          <a:p>
            <a:endParaRPr lang="en-US" sz="1600" kern="0" dirty="0" smtClean="0"/>
          </a:p>
          <a:p>
            <a:endParaRPr lang="en-US" sz="1600" kern="0" dirty="0" smtClean="0"/>
          </a:p>
          <a:p>
            <a:endParaRPr lang="en-US" sz="1600" kern="0" dirty="0" smtClean="0"/>
          </a:p>
          <a:p>
            <a:pPr marL="0" indent="0">
              <a:buFontTx/>
              <a:buNone/>
            </a:pPr>
            <a:endParaRPr lang="en-US" sz="1600" kern="0" dirty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8AB8BEA-972D-4860-9566-F37752630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71628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 dirty="0" smtClean="0">
                <a:solidFill>
                  <a:srgbClr val="00269E"/>
                </a:solidFill>
                <a:latin typeface="Arial" panose="020B0604020202020204" pitchFamily="34" charset="0"/>
              </a:rPr>
              <a:t>Near-Term Bus Fleet and Facility Program</a:t>
            </a:r>
            <a:endParaRPr lang="en-US" altLang="en-US" sz="1100" b="1" dirty="0">
              <a:solidFill>
                <a:srgbClr val="00269E"/>
              </a:solidFill>
              <a:latin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481846"/>
            <a:ext cx="1066800" cy="4800600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kern="0" dirty="0" smtClean="0"/>
              <a:t>Spring 2019</a:t>
            </a:r>
            <a:endParaRPr lang="en-US" sz="1200" kern="0" dirty="0" smtClean="0"/>
          </a:p>
          <a:p>
            <a:pPr lvl="1"/>
            <a:endParaRPr lang="en-US" sz="1200" kern="0" dirty="0"/>
          </a:p>
          <a:p>
            <a:pPr lvl="1"/>
            <a:endParaRPr lang="en-US" sz="1200" kern="0" dirty="0" smtClean="0"/>
          </a:p>
          <a:p>
            <a:pPr lvl="1"/>
            <a:endParaRPr lang="en-US" sz="1200" kern="0" dirty="0" smtClean="0"/>
          </a:p>
          <a:p>
            <a:pPr lvl="1"/>
            <a:endParaRPr lang="en-US" sz="1200" kern="0" dirty="0"/>
          </a:p>
          <a:p>
            <a:pPr lvl="1"/>
            <a:endParaRPr lang="en-US" sz="1200" kern="0" dirty="0"/>
          </a:p>
          <a:p>
            <a:pPr lvl="1"/>
            <a:endParaRPr lang="en-US" sz="1200" kern="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1200" kern="0" dirty="0" smtClean="0"/>
              <a:t>Summer 2019</a:t>
            </a:r>
            <a:endParaRPr lang="en-US" sz="1200" kern="0" dirty="0" smtClean="0"/>
          </a:p>
          <a:p>
            <a:pPr lvl="1"/>
            <a:endParaRPr lang="en-US" sz="1200" kern="0" dirty="0"/>
          </a:p>
          <a:p>
            <a:pPr lvl="1"/>
            <a:endParaRPr lang="en-US" sz="1200" kern="0" dirty="0"/>
          </a:p>
          <a:p>
            <a:pPr lvl="1"/>
            <a:endParaRPr lang="en-US" sz="1200" kern="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1200" kern="0" dirty="0" smtClean="0"/>
              <a:t>Summer 2019</a:t>
            </a:r>
            <a:endParaRPr lang="en-US" sz="1200" kern="0" dirty="0" smtClean="0"/>
          </a:p>
          <a:p>
            <a:pPr lvl="1"/>
            <a:endParaRPr lang="en-US" sz="1200" kern="0" dirty="0"/>
          </a:p>
          <a:p>
            <a:pPr lvl="1"/>
            <a:endParaRPr lang="en-US" sz="1200" kern="0" dirty="0"/>
          </a:p>
          <a:p>
            <a:pPr lvl="1"/>
            <a:endParaRPr lang="en-US" sz="1200" kern="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1200" kern="0" dirty="0" smtClean="0"/>
              <a:t>Fall 2019</a:t>
            </a:r>
            <a:endParaRPr lang="en-US" sz="1200" kern="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1200" kern="0" dirty="0" smtClean="0"/>
              <a:t>Future</a:t>
            </a:r>
            <a:endParaRPr 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12061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heme/theme1.xml><?xml version="1.0" encoding="utf-8"?>
<a:theme xmlns:a="http://schemas.openxmlformats.org/drawingml/2006/main" name="Presentation3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6150</TotalTime>
  <Words>1167</Words>
  <Application>Microsoft Office PowerPoint</Application>
  <PresentationFormat>On-screen Show (4:3)</PresentationFormat>
  <Paragraphs>276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Times New Roman</vt:lpstr>
      <vt:lpstr>Verdana</vt:lpstr>
      <vt:lpstr>Presentation3</vt:lpstr>
      <vt:lpstr>Bus Fleet and Facility Program </vt:lpstr>
      <vt:lpstr>Problem Statement</vt:lpstr>
      <vt:lpstr>Program Plan</vt:lpstr>
      <vt:lpstr>PowerPoint Presentation</vt:lpstr>
      <vt:lpstr>PowerPoint Presentation</vt:lpstr>
      <vt:lpstr>Recent and Ongoing Bus Programs</vt:lpstr>
      <vt:lpstr>PowerPoint Presentation</vt:lpstr>
      <vt:lpstr>PowerPoint Presentation</vt:lpstr>
      <vt:lpstr>Facility Program Development Plan</vt:lpstr>
      <vt:lpstr>Next Steps</vt:lpstr>
      <vt:lpstr>Back up</vt:lpstr>
      <vt:lpstr>Path Forward</vt:lpstr>
      <vt:lpstr>PowerPoint Presentation</vt:lpstr>
      <vt:lpstr>Bus Facility Summary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YTD Capital spending has been lower than expected due to delays in GLX and Other projects</dc:title>
  <dc:creator>srashin</dc:creator>
  <cp:lastModifiedBy>Stoothoff, Erik</cp:lastModifiedBy>
  <cp:revision>320</cp:revision>
  <cp:lastPrinted>2018-09-21T17:31:34Z</cp:lastPrinted>
  <dcterms:created xsi:type="dcterms:W3CDTF">2016-05-17T19:48:13Z</dcterms:created>
  <dcterms:modified xsi:type="dcterms:W3CDTF">2018-09-21T18:29:07Z</dcterms:modified>
</cp:coreProperties>
</file>