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9" r:id="rId5"/>
  </p:sldMasterIdLst>
  <p:notesMasterIdLst>
    <p:notesMasterId r:id="rId14"/>
  </p:notesMasterIdLst>
  <p:handoutMasterIdLst>
    <p:handoutMasterId r:id="rId15"/>
  </p:handoutMasterIdLst>
  <p:sldIdLst>
    <p:sldId id="622" r:id="rId6"/>
    <p:sldId id="577" r:id="rId7"/>
    <p:sldId id="624" r:id="rId8"/>
    <p:sldId id="539" r:id="rId9"/>
    <p:sldId id="595" r:id="rId10"/>
    <p:sldId id="602" r:id="rId11"/>
    <p:sldId id="606" r:id="rId12"/>
    <p:sldId id="62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28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1F1"/>
    <a:srgbClr val="9DC2DF"/>
    <a:srgbClr val="ABD9DF"/>
    <a:srgbClr val="E6C1C1"/>
    <a:srgbClr val="B0DEE3"/>
    <a:srgbClr val="99C0DB"/>
    <a:srgbClr val="F5F6F6"/>
    <a:srgbClr val="EFF6FF"/>
    <a:srgbClr val="DEECFF"/>
    <a:srgbClr val="002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82093" autoAdjust="0"/>
  </p:normalViewPr>
  <p:slideViewPr>
    <p:cSldViewPr>
      <p:cViewPr varScale="1">
        <p:scale>
          <a:sx n="96" d="100"/>
          <a:sy n="96" d="100"/>
        </p:scale>
        <p:origin x="-21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36"/>
        <p:guide orient="horz" pos="2932"/>
        <p:guide orient="horz" pos="2928"/>
        <p:guide pos="2265"/>
        <p:guide pos="2212"/>
        <p:guide pos="2315"/>
        <p:guide pos="2261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37735" cy="464503"/>
          </a:xfrm>
          <a:prstGeom prst="rect">
            <a:avLst/>
          </a:prstGeom>
        </p:spPr>
        <p:txBody>
          <a:bodyPr vert="horz" lIns="90590" tIns="45296" rIns="90590" bIns="4529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6" y="5"/>
            <a:ext cx="3037735" cy="464503"/>
          </a:xfrm>
          <a:prstGeom prst="rect">
            <a:avLst/>
          </a:prstGeom>
        </p:spPr>
        <p:txBody>
          <a:bodyPr vert="horz" lIns="90590" tIns="45296" rIns="90590" bIns="45296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30321"/>
            <a:ext cx="3037735" cy="464503"/>
          </a:xfrm>
          <a:prstGeom prst="rect">
            <a:avLst/>
          </a:prstGeom>
        </p:spPr>
        <p:txBody>
          <a:bodyPr vert="horz" lIns="90590" tIns="45296" rIns="90590" bIns="4529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6" y="8830321"/>
            <a:ext cx="3037735" cy="464503"/>
          </a:xfrm>
          <a:prstGeom prst="rect">
            <a:avLst/>
          </a:prstGeom>
        </p:spPr>
        <p:txBody>
          <a:bodyPr vert="horz" lIns="90590" tIns="45296" rIns="90590" bIns="45296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201" tIns="47099" rIns="94201" bIns="470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8" y="0"/>
            <a:ext cx="3037840" cy="464820"/>
          </a:xfrm>
          <a:prstGeom prst="rect">
            <a:avLst/>
          </a:prstGeom>
        </p:spPr>
        <p:txBody>
          <a:bodyPr vert="horz" lIns="94201" tIns="47099" rIns="94201" bIns="47099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41850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1" tIns="47099" rIns="94201" bIns="470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800"/>
            <a:ext cx="5608320" cy="4183380"/>
          </a:xfrm>
          <a:prstGeom prst="rect">
            <a:avLst/>
          </a:prstGeom>
        </p:spPr>
        <p:txBody>
          <a:bodyPr vert="horz" lIns="94201" tIns="47099" rIns="94201" bIns="470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4"/>
            <a:ext cx="3037840" cy="464820"/>
          </a:xfrm>
          <a:prstGeom prst="rect">
            <a:avLst/>
          </a:prstGeom>
        </p:spPr>
        <p:txBody>
          <a:bodyPr vert="horz" lIns="94201" tIns="47099" rIns="94201" bIns="470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8" y="8829974"/>
            <a:ext cx="3037840" cy="464820"/>
          </a:xfrm>
          <a:prstGeom prst="rect">
            <a:avLst/>
          </a:prstGeom>
        </p:spPr>
        <p:txBody>
          <a:bodyPr vert="horz" lIns="94201" tIns="47099" rIns="94201" bIns="47099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03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701675"/>
            <a:ext cx="4676775" cy="3508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44631"/>
            <a:ext cx="5608320" cy="4210704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596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701675"/>
            <a:ext cx="4676775" cy="3508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44631"/>
            <a:ext cx="5608320" cy="4210704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128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34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76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78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2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701675"/>
            <a:ext cx="4676775" cy="3508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01040" y="4444631"/>
            <a:ext cx="5608320" cy="4210704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3308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75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241612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65500" y="1863133"/>
            <a:ext cx="4045200" cy="175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Montserrat"/>
              <a:buNone/>
              <a:defRPr sz="36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265500" y="364716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65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64327590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24,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9/24/2018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61456546"/>
      </p:ext>
    </p:extLst>
  </p:cSld>
  <p:clrMapOvr>
    <a:masterClrMapping/>
  </p:clrMapOvr>
  <p:hf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: text fill left, anything right" userDrawn="1">
  <p:cSld name="Third: text fill left, anything righ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0091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 (dark)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0975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6C5E-EB96-49E9-952F-FF78FFA9C84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64CB-43F5-49F7-AA62-A48E0172D1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r>
              <a:rPr lang="en-US" sz="12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84073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24,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34" Type="http://schemas.openxmlformats.org/officeDocument/2006/relationships/slideLayout" Target="../slideLayouts/slideLayout63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3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slideLayout" Target="../slideLayouts/slideLayout61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36" Type="http://schemas.openxmlformats.org/officeDocument/2006/relationships/image" Target="../media/image5.png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slideLayout" Target="../slideLayouts/slideLayout60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slideLayout" Target="../slideLayouts/slideLayout59.xml"/><Relationship Id="rId3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73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755" r:id="rId26"/>
    <p:sldLayoutId id="2147483756" r:id="rId27"/>
    <p:sldLayoutId id="2147483757" r:id="rId28"/>
    <p:sldLayoutId id="2147483760" r:id="rId29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  <p:sldLayoutId id="2147483737" r:id="rId31"/>
    <p:sldLayoutId id="2147483738" r:id="rId32"/>
    <p:sldLayoutId id="2147483739" r:id="rId33"/>
    <p:sldLayoutId id="2147483740" r:id="rId34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sz="2400" b="0" dirty="0" smtClean="0">
                <a:solidFill>
                  <a:srgbClr val="002060"/>
                </a:solidFill>
              </a:rPr>
              <a:t>Better Bus Project - Update</a:t>
            </a:r>
            <a:endParaRPr lang="en-US" sz="2400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3853" y="4648200"/>
            <a:ext cx="3352800" cy="7620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2060"/>
                </a:solidFill>
              </a:rPr>
              <a:t>September 24, 2018</a:t>
            </a:r>
          </a:p>
          <a:p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About the MBTA Bus Service Network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199" y="1447800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About the MBTA Bus Service Network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Better Bus Project and The Network Redesign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 we have heard through the Better Bus Project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Better Bus Project Service Improvement Process Map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Changes to the Bus Network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of the Bus Network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</a:t>
            </a:r>
            <a:endParaRPr lang="en-US" sz="1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528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About the MBTA Bus Service Network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199" y="1447800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More than a third of all MBTA trips are taken on buses. 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The MBTA’s bus network consists of 175 routes.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Nearly 450,000 trips are taken on MBTA buses in a single weekday. 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Serving 50 communities, the bus network provides critical connections.</a:t>
            </a:r>
          </a:p>
          <a:p>
            <a:pPr marL="285750" indent="-285750">
              <a:spcAft>
                <a:spcPts val="1200"/>
              </a:spcAft>
              <a:buSzPct val="75000"/>
            </a:pPr>
            <a:r>
              <a:rPr lang="en-US" sz="1700" b="0" dirty="0">
                <a:latin typeface="Arial" panose="020B0604020202020204" pitchFamily="34" charset="0"/>
                <a:cs typeface="Arial" panose="020B0604020202020204" pitchFamily="34" charset="0"/>
              </a:rPr>
              <a:t>Overall On Time Performance for the bus network is 65%, well below the target of 75%.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969E41C-D576-446E-BAFF-5A1DEEBCE49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90600" y="3839905"/>
          <a:ext cx="7005891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4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91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83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6114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of bus routes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n-US" sz="17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Routes</a:t>
                      </a:r>
                      <a:endParaRPr lang="en-US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Bus</a:t>
                      </a:r>
                      <a:r>
                        <a:rPr lang="en-US" sz="17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Ridership</a:t>
                      </a:r>
                      <a:endParaRPr lang="en-US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769">
                <a:tc>
                  <a:txBody>
                    <a:bodyPr/>
                    <a:lstStyle/>
                    <a:p>
                      <a:pPr marL="117475" lvl="1" indent="0">
                        <a:spcBef>
                          <a:spcPts val="120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bus routes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17475" lvl="1" indent="0">
                        <a:spcBef>
                          <a:spcPts val="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(longer span, higher frequency)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605788"/>
                  </a:ext>
                </a:extLst>
              </a:tr>
              <a:tr h="397769">
                <a:tc>
                  <a:txBody>
                    <a:bodyPr/>
                    <a:lstStyle/>
                    <a:p>
                      <a:pPr marL="117475" lvl="2" indent="0">
                        <a:spcBef>
                          <a:spcPts val="120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bus routes</a:t>
                      </a:r>
                    </a:p>
                    <a:p>
                      <a:pPr marL="117475" lvl="2" indent="0">
                        <a:spcBef>
                          <a:spcPts val="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(full weekday service)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769">
                <a:tc>
                  <a:txBody>
                    <a:bodyPr/>
                    <a:lstStyle/>
                    <a:p>
                      <a:pPr marL="117475" lvl="2" indent="0">
                        <a:spcBef>
                          <a:spcPts val="120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Commuter bus routes </a:t>
                      </a:r>
                    </a:p>
                    <a:p>
                      <a:pPr marL="117475" lvl="2" indent="0">
                        <a:spcBef>
                          <a:spcPts val="0"/>
                        </a:spcBef>
                        <a:buClr>
                          <a:schemeClr val="bg1"/>
                        </a:buClr>
                        <a:buSzPts val="1600"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(limited peak-direction trips, express bus routes)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9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we have </a:t>
            </a:r>
            <a:r>
              <a:rPr lang="en-US" sz="2400" dirty="0" smtClean="0"/>
              <a:t>heard through the Better Bus Project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2685" y="1524000"/>
            <a:ext cx="830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668827"/>
              </p:ext>
            </p:extLst>
          </p:nvPr>
        </p:nvGraphicFramePr>
        <p:xfrm>
          <a:off x="479938" y="1506747"/>
          <a:ext cx="828306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74">
                  <a:extLst>
                    <a:ext uri="{9D8B030D-6E8A-4147-A177-3AD203B41FA5}">
                      <a16:colId xmlns:a16="http://schemas.microsoft.com/office/drawing/2014/main" xmlns="" val="3101706658"/>
                    </a:ext>
                  </a:extLst>
                </a:gridCol>
                <a:gridCol w="6176589">
                  <a:extLst>
                    <a:ext uri="{9D8B030D-6E8A-4147-A177-3AD203B41FA5}">
                      <a16:colId xmlns:a16="http://schemas.microsoft.com/office/drawing/2014/main" xmlns="" val="2686583377"/>
                    </a:ext>
                  </a:extLst>
                </a:gridCol>
              </a:tblGrid>
              <a:tr h="13741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2326738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highest impact, as quickly as possible to routes that would create the bus network backbone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291223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reliable service</a:t>
                      </a:r>
                      <a:endParaRPr lang="en-US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frequent service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595606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Schedules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that can be met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 spacing of stops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838469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Consultant Review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is too complex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are too few frequent routes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is slow and getting slower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is unreliable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Schedules are irregular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buses are overcrowded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routes start too late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routes end service too early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routes operate too infrequently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65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28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8300316" cy="466344"/>
          </a:xfrm>
        </p:spPr>
        <p:txBody>
          <a:bodyPr/>
          <a:lstStyle/>
          <a:p>
            <a:r>
              <a:rPr lang="en-US" sz="2400" dirty="0" smtClean="0"/>
              <a:t>Better Bus Project Service Improvement Process Map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2685" y="1600200"/>
            <a:ext cx="830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24585" y="1422972"/>
            <a:ext cx="8376515" cy="4820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Changes - Ongoing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7860" y="3143367"/>
            <a:ext cx="4117940" cy="7901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Tier 1: Budget Neutral 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97564" y="3142919"/>
            <a:ext cx="4165437" cy="7901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Tier 2 – Tier 5: Investment 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3803" y="2358183"/>
            <a:ext cx="8376515" cy="533187"/>
          </a:xfrm>
          <a:prstGeom prst="roundRect">
            <a:avLst>
              <a:gd name="adj" fmla="val 49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Board Vote is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need to be implemented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56831" y="5356404"/>
            <a:ext cx="4117940" cy="1349196"/>
          </a:xfrm>
          <a:prstGeom prst="roundRect">
            <a:avLst>
              <a:gd name="adj" fmla="val 387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needs to provide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Comment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needs to Vote on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need to be implemented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97564" y="5356404"/>
            <a:ext cx="4144408" cy="1349196"/>
          </a:xfrm>
          <a:prstGeom prst="roundRect">
            <a:avLst>
              <a:gd name="adj" fmla="val 403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needs to provide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to 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Vote on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in FY20 to implement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need to be implemented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3803" y="1977183"/>
            <a:ext cx="8376515" cy="30881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the allocated FY operating and capital budget.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77860" y="4064756"/>
            <a:ext cx="4117940" cy="1193043"/>
          </a:xfrm>
          <a:prstGeom prst="roundRect">
            <a:avLst>
              <a:gd name="adj" fmla="val 5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additional resources beyond FY19. Goal is to simplify routes, adjust schedules, and improve efficiency along routes.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612842" y="4064757"/>
            <a:ext cx="4150159" cy="1193043"/>
          </a:xfrm>
          <a:prstGeom prst="roundRect">
            <a:avLst>
              <a:gd name="adj" fmla="val 466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additional resources dependent on tier investment selection. Goal is to achieve Key Bus Route Standards and/or Service Delivery Policy Standards to create a high frequency core network.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8300316" cy="466344"/>
          </a:xfrm>
        </p:spPr>
        <p:txBody>
          <a:bodyPr/>
          <a:lstStyle/>
          <a:p>
            <a:r>
              <a:rPr lang="en-US" sz="2400" dirty="0" smtClean="0"/>
              <a:t>Quarterly Changes to the Bus Network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2685" y="1524000"/>
            <a:ext cx="830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2685" y="1472628"/>
            <a:ext cx="2425262" cy="9675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Changes</a:t>
            </a: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2685" y="3576188"/>
            <a:ext cx="2425262" cy="3065433"/>
          </a:xfrm>
          <a:prstGeom prst="roundRect">
            <a:avLst>
              <a:gd name="adj" fmla="val 49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Board Vote is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need to be implemented through quarterly updates.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2685" y="2494003"/>
            <a:ext cx="2425262" cy="100380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addition resource requests beyond FY19 operating budget.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1438643"/>
            <a:ext cx="586740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Spring 2018 (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Early Morning Service Expansion Pilot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Chelsea Gateway Silver Line Service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Fall 2018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(September)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83 changes; 49 routes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158,571 Passenger Trips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38% of Trips/Weekday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Route 111 – 5 additional operators added to improve reliability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Late Night Service Expansion Pilot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Winter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2018-19 (December)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43 changes; 29 Routes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568,146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Passenger Trips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Weekly Trips)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Changes to 24% Passenger Trips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Cabot Garage – 5 additional operators added to improve reliability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Routes 1, 47 and 66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Additional inbound trip during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peak on Route 111</a:t>
            </a:r>
          </a:p>
          <a:p>
            <a:pPr lvl="0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2178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Optimization of the Bus Network – Fall 2018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2685" y="1524000"/>
            <a:ext cx="8300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49128"/>
              </p:ext>
            </p:extLst>
          </p:nvPr>
        </p:nvGraphicFramePr>
        <p:xfrm>
          <a:off x="462686" y="1506747"/>
          <a:ext cx="830031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114">
                  <a:extLst>
                    <a:ext uri="{9D8B030D-6E8A-4147-A177-3AD203B41FA5}">
                      <a16:colId xmlns:a16="http://schemas.microsoft.com/office/drawing/2014/main" xmlns="" val="3101706658"/>
                    </a:ext>
                  </a:extLst>
                </a:gridCol>
                <a:gridCol w="6934202">
                  <a:extLst>
                    <a:ext uri="{9D8B030D-6E8A-4147-A177-3AD203B41FA5}">
                      <a16:colId xmlns:a16="http://schemas.microsoft.com/office/drawing/2014/main" xmlns="" val="2686583377"/>
                    </a:ext>
                  </a:extLst>
                </a:gridCol>
              </a:tblGrid>
              <a:tr h="137411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8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Transit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Priority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Description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2326738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en-US" sz="1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Cambridge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Parking Day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Bus lanes for one day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 Ave and Main 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routes benefit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291223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9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Arling</a:t>
                      </a:r>
                      <a:r>
                        <a:rPr lang="en-US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 bus lane on Mass Ave (1 month)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 of bus lane, queue jump, and TSP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Routes 77, 79, 350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1595606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26 (Likely)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Cambridge Mt. Auburn St. bus lanes</a:t>
                      </a:r>
                      <a:endParaRPr lang="en-US" sz="18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Painted, all-day bus lane, pre-empted queue jumps, TSP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Routes 71, 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7838469"/>
                  </a:ext>
                </a:extLst>
              </a:tr>
              <a:tr h="137411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Fall/Winter (Likely)</a:t>
                      </a:r>
                      <a:endParaRPr lang="en-US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Cambridge South Mass Ave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Painted,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all-day bus lane, TSP evaluation, coordinating with DCR and MassDOT for transit improvements on bridge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Routes 1, CT1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657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846549"/>
            <a:ext cx="8686800" cy="4862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rPr>
              <a:t>Next Steps – Tier 1, Budget Neutral Opportunities </a:t>
            </a:r>
            <a:endParaRPr sz="2200" dirty="0">
              <a:solidFill>
                <a:srgbClr val="00269E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57199" y="1447800"/>
            <a:ext cx="8273625" cy="34477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with Board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September 2018</a:t>
            </a:r>
            <a:endParaRPr lang="en-US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Public Meetings to share recommendations and receive feedback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2019</a:t>
            </a:r>
            <a:endParaRPr lang="en-US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Vote on Proposals to Adopt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2019</a:t>
            </a:r>
            <a:endParaRPr lang="en-US" sz="1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Adopted Proposals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2019 (Based on timeline for planning, scheduling and picking)</a:t>
            </a:r>
            <a:endParaRPr lang="en-US" sz="1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SzPct val="75000"/>
            </a:pPr>
            <a:endParaRPr lang="en-US" sz="17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730825" y="5618900"/>
            <a:ext cx="325200" cy="2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53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D1B9B35A7C5469B16801C501C644E" ma:contentTypeVersion="2" ma:contentTypeDescription="Create a new document." ma:contentTypeScope="" ma:versionID="ae886022c6a593ba58aa04d356bd0e73">
  <xsd:schema xmlns:xsd="http://www.w3.org/2001/XMLSchema" xmlns:xs="http://www.w3.org/2001/XMLSchema" xmlns:p="http://schemas.microsoft.com/office/2006/metadata/properties" xmlns:ns2="66885f88-23e1-46eb-a6b7-87275c3887c6" targetNamespace="http://schemas.microsoft.com/office/2006/metadata/properties" ma:root="true" ma:fieldsID="9c8b41dafc88a58b2bb8f785c147a607" ns2:_="">
    <xsd:import namespace="66885f88-23e1-46eb-a6b7-87275c3887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85f88-23e1-46eb-a6b7-87275c3887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44170B-D019-40FD-AC95-6786B36B8B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3FEF48-3AEC-4B7B-AE6A-9CDD24110F96}">
  <ds:schemaRefs>
    <ds:schemaRef ds:uri="66885f88-23e1-46eb-a6b7-87275c3887c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47DC59-7425-4E2C-B478-D6FA94F0D2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885f88-23e1-46eb-a6b7-87275c388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48640</TotalTime>
  <Words>714</Words>
  <Application>Microsoft Office PowerPoint</Application>
  <PresentationFormat>On-screen Show (4:3)</PresentationFormat>
  <Paragraphs>138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MBTA Default Template</vt:lpstr>
      <vt:lpstr>1_MBTA Default Template</vt:lpstr>
      <vt:lpstr>Better Bus Project - Update</vt:lpstr>
      <vt:lpstr>About the MBTA Bus Service Network</vt:lpstr>
      <vt:lpstr>About the MBTA Bus Service Network</vt:lpstr>
      <vt:lpstr>What we have heard through the Better Bus Project</vt:lpstr>
      <vt:lpstr>Better Bus Project Service Improvement Process Map</vt:lpstr>
      <vt:lpstr>Quarterly Changes to the Bus Network</vt:lpstr>
      <vt:lpstr>Optimization of the Bus Network – Fall 2018</vt:lpstr>
      <vt:lpstr>Next Steps – Tier 1, Budget Neutral Opportunities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DAS</cp:lastModifiedBy>
  <cp:revision>1540</cp:revision>
  <cp:lastPrinted>2018-09-24T13:23:54Z</cp:lastPrinted>
  <dcterms:created xsi:type="dcterms:W3CDTF">2016-04-11T13:25:01Z</dcterms:created>
  <dcterms:modified xsi:type="dcterms:W3CDTF">2018-09-24T18:03:14Z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0x010100EC4D1B9B35A7C5469B16801C501C644E</vt:lpwstr>
  </property>
</Properties>
</file>