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rawing1.xml" ContentType="application/vnd.ms-office.drawingml.diagramDrawing+xml"/>
  <Override PartName="/ppt/theme/theme7.xml" ContentType="application/vnd.openxmlformats-officedocument.theme+xml"/>
  <Override PartName="/ppt/diagrams/colors1.xml" ContentType="application/vnd.openxmlformats-officedocument.drawingml.diagramColors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693" r:id="rId3"/>
    <p:sldMasterId id="2147483698" r:id="rId4"/>
    <p:sldMasterId id="2147483703" r:id="rId5"/>
    <p:sldMasterId id="2147483708" r:id="rId6"/>
    <p:sldMasterId id="2147483714" r:id="rId7"/>
    <p:sldMasterId id="2147483721" r:id="rId8"/>
  </p:sldMasterIdLst>
  <p:notesMasterIdLst>
    <p:notesMasterId r:id="rId26"/>
  </p:notesMasterIdLst>
  <p:handoutMasterIdLst>
    <p:handoutMasterId r:id="rId27"/>
  </p:handoutMasterIdLst>
  <p:sldIdLst>
    <p:sldId id="398" r:id="rId9"/>
    <p:sldId id="684" r:id="rId10"/>
    <p:sldId id="601" r:id="rId11"/>
    <p:sldId id="615" r:id="rId12"/>
    <p:sldId id="699" r:id="rId13"/>
    <p:sldId id="696" r:id="rId14"/>
    <p:sldId id="697" r:id="rId15"/>
    <p:sldId id="702" r:id="rId16"/>
    <p:sldId id="703" r:id="rId17"/>
    <p:sldId id="700" r:id="rId18"/>
    <p:sldId id="613" r:id="rId19"/>
    <p:sldId id="604" r:id="rId20"/>
    <p:sldId id="688" r:id="rId21"/>
    <p:sldId id="691" r:id="rId22"/>
    <p:sldId id="694" r:id="rId23"/>
    <p:sldId id="693" r:id="rId24"/>
    <p:sldId id="692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002060"/>
    <a:srgbClr val="F5F5F5"/>
    <a:srgbClr val="FF9933"/>
    <a:srgbClr val="CCECFF"/>
    <a:srgbClr val="FF6600"/>
    <a:srgbClr val="CC0000"/>
    <a:srgbClr val="008080"/>
    <a:srgbClr val="B8D87A"/>
    <a:srgbClr val="91A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65" autoAdjust="0"/>
    <p:restoredTop sz="96391" autoAdjust="0"/>
  </p:normalViewPr>
  <p:slideViewPr>
    <p:cSldViewPr snapToGrid="0">
      <p:cViewPr varScale="1">
        <p:scale>
          <a:sx n="115" d="100"/>
          <a:sy n="11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2"/>
    </p:cViewPr>
  </p:sorterViewPr>
  <p:notesViewPr>
    <p:cSldViewPr snapToGrid="0">
      <p:cViewPr varScale="1">
        <p:scale>
          <a:sx n="91" d="100"/>
          <a:sy n="91" d="100"/>
        </p:scale>
        <p:origin x="2712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4AFE9-CF37-4806-8F4B-57466B5A0EC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EF3B962-2EDE-473A-80DF-1707B4BB465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Aug</a:t>
          </a:r>
          <a:endParaRPr lang="en-US" dirty="0"/>
        </a:p>
      </dgm:t>
    </dgm:pt>
    <dgm:pt modelId="{26BF528E-D14B-420D-A881-86F6587041AA}" type="parTrans" cxnId="{2BC58AE2-8F3F-4884-A60F-BECD3B800A0D}">
      <dgm:prSet/>
      <dgm:spPr/>
      <dgm:t>
        <a:bodyPr/>
        <a:lstStyle/>
        <a:p>
          <a:endParaRPr lang="en-US"/>
        </a:p>
      </dgm:t>
    </dgm:pt>
    <dgm:pt modelId="{8C42F782-D1ED-49B6-8DFA-B3250AAD2BA1}" type="sibTrans" cxnId="{2BC58AE2-8F3F-4884-A60F-BECD3B800A0D}">
      <dgm:prSet/>
      <dgm:spPr/>
      <dgm:t>
        <a:bodyPr/>
        <a:lstStyle/>
        <a:p>
          <a:endParaRPr lang="en-US"/>
        </a:p>
      </dgm:t>
    </dgm:pt>
    <dgm:pt modelId="{04B8BB93-D0B6-4165-BE93-D383FFFA91D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Apr</a:t>
          </a:r>
          <a:endParaRPr lang="en-US" dirty="0"/>
        </a:p>
      </dgm:t>
    </dgm:pt>
    <dgm:pt modelId="{3B14DAC7-5508-45CE-BCB1-DAD05B2A133F}" type="parTrans" cxnId="{DABDDDD7-2BC0-4324-A0CF-56FB3A9C97A9}">
      <dgm:prSet/>
      <dgm:spPr/>
      <dgm:t>
        <a:bodyPr/>
        <a:lstStyle/>
        <a:p>
          <a:endParaRPr lang="en-US"/>
        </a:p>
      </dgm:t>
    </dgm:pt>
    <dgm:pt modelId="{E3354D68-789A-456F-B052-7EAEDF21DAFD}" type="sibTrans" cxnId="{DABDDDD7-2BC0-4324-A0CF-56FB3A9C97A9}">
      <dgm:prSet/>
      <dgm:spPr/>
      <dgm:t>
        <a:bodyPr/>
        <a:lstStyle/>
        <a:p>
          <a:endParaRPr lang="en-US"/>
        </a:p>
      </dgm:t>
    </dgm:pt>
    <dgm:pt modelId="{9BE3DDD2-63DE-4B65-BFA3-97EF3E5CE2F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D80721B6-C220-4B8F-AD8E-A4F30E3C8CEE}" type="parTrans" cxnId="{2923CBA9-4AE8-4717-A1E1-5D1467061A54}">
      <dgm:prSet/>
      <dgm:spPr/>
      <dgm:t>
        <a:bodyPr/>
        <a:lstStyle/>
        <a:p>
          <a:endParaRPr lang="en-US"/>
        </a:p>
      </dgm:t>
    </dgm:pt>
    <dgm:pt modelId="{56611181-5D74-4872-96E7-86280A6A99EB}" type="sibTrans" cxnId="{2923CBA9-4AE8-4717-A1E1-5D1467061A54}">
      <dgm:prSet/>
      <dgm:spPr/>
      <dgm:t>
        <a:bodyPr/>
        <a:lstStyle/>
        <a:p>
          <a:endParaRPr lang="en-US"/>
        </a:p>
      </dgm:t>
    </dgm:pt>
    <dgm:pt modelId="{9D847D35-02AB-4258-9093-A9E7B88C36D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Jun</a:t>
          </a:r>
          <a:endParaRPr lang="en-US" dirty="0"/>
        </a:p>
      </dgm:t>
    </dgm:pt>
    <dgm:pt modelId="{884C82A3-4C6A-42B8-AF5A-16289184F4CC}" type="parTrans" cxnId="{FCD22BB0-348B-4449-8C37-84A1806BFE6F}">
      <dgm:prSet/>
      <dgm:spPr/>
      <dgm:t>
        <a:bodyPr/>
        <a:lstStyle/>
        <a:p>
          <a:endParaRPr lang="en-US"/>
        </a:p>
      </dgm:t>
    </dgm:pt>
    <dgm:pt modelId="{BC9C67E1-DF3F-4B6E-B660-064EC531C77F}" type="sibTrans" cxnId="{FCD22BB0-348B-4449-8C37-84A1806BFE6F}">
      <dgm:prSet/>
      <dgm:spPr/>
      <dgm:t>
        <a:bodyPr/>
        <a:lstStyle/>
        <a:p>
          <a:endParaRPr lang="en-US"/>
        </a:p>
      </dgm:t>
    </dgm:pt>
    <dgm:pt modelId="{A52F3A5C-2551-4AB3-94DB-FA7FF6EBD1E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Jul</a:t>
          </a:r>
          <a:endParaRPr lang="en-US" dirty="0"/>
        </a:p>
      </dgm:t>
    </dgm:pt>
    <dgm:pt modelId="{12CB1107-D9CA-4C44-9F69-9DBEA15A3438}" type="parTrans" cxnId="{15AB4BB9-141A-4465-8972-5001684DE0CE}">
      <dgm:prSet/>
      <dgm:spPr/>
      <dgm:t>
        <a:bodyPr/>
        <a:lstStyle/>
        <a:p>
          <a:endParaRPr lang="en-US"/>
        </a:p>
      </dgm:t>
    </dgm:pt>
    <dgm:pt modelId="{85C75A77-64EE-4EC8-B6AA-974B28545AEE}" type="sibTrans" cxnId="{15AB4BB9-141A-4465-8972-5001684DE0CE}">
      <dgm:prSet/>
      <dgm:spPr/>
      <dgm:t>
        <a:bodyPr/>
        <a:lstStyle/>
        <a:p>
          <a:endParaRPr lang="en-US"/>
        </a:p>
      </dgm:t>
    </dgm:pt>
    <dgm:pt modelId="{61262CF0-6997-4D06-872E-E1DC4CAB54D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Sep</a:t>
          </a:r>
          <a:endParaRPr lang="en-US" dirty="0"/>
        </a:p>
      </dgm:t>
    </dgm:pt>
    <dgm:pt modelId="{24AB4F04-E326-446E-95C7-7CB1CFEA9771}" type="parTrans" cxnId="{C9CA7D7A-89FD-42D4-A889-BB6826565BE8}">
      <dgm:prSet/>
      <dgm:spPr/>
      <dgm:t>
        <a:bodyPr/>
        <a:lstStyle/>
        <a:p>
          <a:endParaRPr lang="en-US"/>
        </a:p>
      </dgm:t>
    </dgm:pt>
    <dgm:pt modelId="{55AC27EF-69F7-4B67-83E1-14920CB03186}" type="sibTrans" cxnId="{C9CA7D7A-89FD-42D4-A889-BB6826565BE8}">
      <dgm:prSet/>
      <dgm:spPr/>
      <dgm:t>
        <a:bodyPr/>
        <a:lstStyle/>
        <a:p>
          <a:endParaRPr lang="en-US"/>
        </a:p>
      </dgm:t>
    </dgm:pt>
    <dgm:pt modelId="{55EFBFD3-09F9-43D9-86A7-DA21C6B614E2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Oct</a:t>
          </a:r>
          <a:endParaRPr lang="en-US" dirty="0"/>
        </a:p>
      </dgm:t>
    </dgm:pt>
    <dgm:pt modelId="{3263DD43-8C89-41A8-BE0F-2D6342B076B1}" type="parTrans" cxnId="{C0E91244-D5BD-4841-8263-E23DAB8BE4FC}">
      <dgm:prSet/>
      <dgm:spPr/>
      <dgm:t>
        <a:bodyPr/>
        <a:lstStyle/>
        <a:p>
          <a:endParaRPr lang="en-US"/>
        </a:p>
      </dgm:t>
    </dgm:pt>
    <dgm:pt modelId="{12C1CD66-4539-4A7F-9B78-01DBBD1B8100}" type="sibTrans" cxnId="{C0E91244-D5BD-4841-8263-E23DAB8BE4FC}">
      <dgm:prSet/>
      <dgm:spPr/>
      <dgm:t>
        <a:bodyPr/>
        <a:lstStyle/>
        <a:p>
          <a:endParaRPr lang="en-US"/>
        </a:p>
      </dgm:t>
    </dgm:pt>
    <dgm:pt modelId="{A3118706-5854-47E1-99F9-60B76958D40D}">
      <dgm:prSet phldrT="[Text]"/>
      <dgm:spPr/>
      <dgm:t>
        <a:bodyPr/>
        <a:lstStyle/>
        <a:p>
          <a:r>
            <a:rPr lang="en-US" dirty="0" smtClean="0"/>
            <a:t>Oct</a:t>
          </a:r>
          <a:endParaRPr lang="en-US" dirty="0"/>
        </a:p>
      </dgm:t>
    </dgm:pt>
    <dgm:pt modelId="{1A80FC0B-217C-4BD6-BC95-76F75F37C9E3}" type="sibTrans" cxnId="{4A79AECB-C7D7-4F83-B69D-3072FE37BA41}">
      <dgm:prSet/>
      <dgm:spPr/>
      <dgm:t>
        <a:bodyPr/>
        <a:lstStyle/>
        <a:p>
          <a:endParaRPr lang="en-US"/>
        </a:p>
      </dgm:t>
    </dgm:pt>
    <dgm:pt modelId="{78E319EF-32FF-4203-8303-6899BD2C0DD4}" type="parTrans" cxnId="{4A79AECB-C7D7-4F83-B69D-3072FE37BA41}">
      <dgm:prSet/>
      <dgm:spPr/>
      <dgm:t>
        <a:bodyPr/>
        <a:lstStyle/>
        <a:p>
          <a:endParaRPr lang="en-US"/>
        </a:p>
      </dgm:t>
    </dgm:pt>
    <dgm:pt modelId="{48B82B5D-C215-4F45-9A70-D405D8ACBDD2}">
      <dgm:prSet phldrT="[Text]"/>
      <dgm:spPr/>
      <dgm:t>
        <a:bodyPr/>
        <a:lstStyle/>
        <a:p>
          <a:r>
            <a:rPr lang="en-US" dirty="0" smtClean="0"/>
            <a:t>Nov</a:t>
          </a:r>
          <a:endParaRPr lang="en-US" dirty="0"/>
        </a:p>
      </dgm:t>
    </dgm:pt>
    <dgm:pt modelId="{F5EBD019-5920-4E49-9DB2-ACCECF44A5A9}" type="parTrans" cxnId="{2477A9A3-BA4A-452B-B243-8E6D050F113E}">
      <dgm:prSet/>
      <dgm:spPr/>
      <dgm:t>
        <a:bodyPr/>
        <a:lstStyle/>
        <a:p>
          <a:endParaRPr lang="en-US"/>
        </a:p>
      </dgm:t>
    </dgm:pt>
    <dgm:pt modelId="{BCF9C896-D9FD-48EF-8AD4-470C31FD94C5}" type="sibTrans" cxnId="{2477A9A3-BA4A-452B-B243-8E6D050F113E}">
      <dgm:prSet/>
      <dgm:spPr/>
      <dgm:t>
        <a:bodyPr/>
        <a:lstStyle/>
        <a:p>
          <a:endParaRPr lang="en-US"/>
        </a:p>
      </dgm:t>
    </dgm:pt>
    <dgm:pt modelId="{38DD788B-20BD-47A3-96C1-DAC1E35454C2}">
      <dgm:prSet phldrT="[Text]"/>
      <dgm:spPr/>
      <dgm:t>
        <a:bodyPr/>
        <a:lstStyle/>
        <a:p>
          <a:r>
            <a:rPr lang="en-US" dirty="0" smtClean="0"/>
            <a:t>Dec</a:t>
          </a:r>
          <a:endParaRPr lang="en-US" dirty="0"/>
        </a:p>
      </dgm:t>
    </dgm:pt>
    <dgm:pt modelId="{8E930F55-01DC-4676-8F76-E7690C33C523}" type="parTrans" cxnId="{CD0EEA17-14EA-4E82-9381-B4E6E63DD886}">
      <dgm:prSet/>
      <dgm:spPr/>
      <dgm:t>
        <a:bodyPr/>
        <a:lstStyle/>
        <a:p>
          <a:endParaRPr lang="en-US"/>
        </a:p>
      </dgm:t>
    </dgm:pt>
    <dgm:pt modelId="{B73B9538-4FA5-4556-95E9-CDF918B67035}" type="sibTrans" cxnId="{CD0EEA17-14EA-4E82-9381-B4E6E63DD886}">
      <dgm:prSet/>
      <dgm:spPr/>
      <dgm:t>
        <a:bodyPr/>
        <a:lstStyle/>
        <a:p>
          <a:endParaRPr lang="en-US"/>
        </a:p>
      </dgm:t>
    </dgm:pt>
    <dgm:pt modelId="{A67B6589-B031-4B18-AA27-4C475BEEB1E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Jan</a:t>
          </a:r>
          <a:endParaRPr lang="en-US" dirty="0"/>
        </a:p>
      </dgm:t>
    </dgm:pt>
    <dgm:pt modelId="{17120F84-0F85-4DB9-B2A0-D0EE5EC7A925}" type="parTrans" cxnId="{ED897C65-51EC-442A-88C7-84CBEAB889FA}">
      <dgm:prSet/>
      <dgm:spPr/>
      <dgm:t>
        <a:bodyPr/>
        <a:lstStyle/>
        <a:p>
          <a:endParaRPr lang="en-US"/>
        </a:p>
      </dgm:t>
    </dgm:pt>
    <dgm:pt modelId="{4F74665C-943D-45E9-95A8-A478B1F10283}" type="sibTrans" cxnId="{ED897C65-51EC-442A-88C7-84CBEAB889FA}">
      <dgm:prSet/>
      <dgm:spPr/>
      <dgm:t>
        <a:bodyPr/>
        <a:lstStyle/>
        <a:p>
          <a:endParaRPr lang="en-US"/>
        </a:p>
      </dgm:t>
    </dgm:pt>
    <dgm:pt modelId="{85BD7C13-BEA0-4B39-A36D-5C088114C03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Feb</a:t>
          </a:r>
          <a:endParaRPr lang="en-US" dirty="0"/>
        </a:p>
      </dgm:t>
    </dgm:pt>
    <dgm:pt modelId="{2B09CBE2-AD60-4309-A84F-F0CCB6510182}" type="parTrans" cxnId="{E7B15D8B-932F-445F-8FB0-23F283DD68BE}">
      <dgm:prSet/>
      <dgm:spPr/>
      <dgm:t>
        <a:bodyPr/>
        <a:lstStyle/>
        <a:p>
          <a:endParaRPr lang="en-US"/>
        </a:p>
      </dgm:t>
    </dgm:pt>
    <dgm:pt modelId="{D3F3B9A4-F30B-4B18-8B26-6D9559FF3F51}" type="sibTrans" cxnId="{E7B15D8B-932F-445F-8FB0-23F283DD68BE}">
      <dgm:prSet/>
      <dgm:spPr/>
      <dgm:t>
        <a:bodyPr/>
        <a:lstStyle/>
        <a:p>
          <a:endParaRPr lang="en-US"/>
        </a:p>
      </dgm:t>
    </dgm:pt>
    <dgm:pt modelId="{D4D141A5-F8CD-44DF-B381-37AFD657F91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Mar</a:t>
          </a:r>
          <a:endParaRPr lang="en-US" dirty="0"/>
        </a:p>
      </dgm:t>
    </dgm:pt>
    <dgm:pt modelId="{355815AC-043A-411F-BDE4-EE0BE2037680}" type="parTrans" cxnId="{4AB522DE-7A74-4B81-8E61-842F1EA91986}">
      <dgm:prSet/>
      <dgm:spPr/>
      <dgm:t>
        <a:bodyPr/>
        <a:lstStyle/>
        <a:p>
          <a:endParaRPr lang="en-US"/>
        </a:p>
      </dgm:t>
    </dgm:pt>
    <dgm:pt modelId="{66884F31-0194-41E2-B214-5DF7EAB13744}" type="sibTrans" cxnId="{4AB522DE-7A74-4B81-8E61-842F1EA91986}">
      <dgm:prSet/>
      <dgm:spPr/>
      <dgm:t>
        <a:bodyPr/>
        <a:lstStyle/>
        <a:p>
          <a:endParaRPr lang="en-US"/>
        </a:p>
      </dgm:t>
    </dgm:pt>
    <dgm:pt modelId="{0FD21F7E-2270-42C4-85B3-3234E5459745}" type="pres">
      <dgm:prSet presAssocID="{9874AFE9-CF37-4806-8F4B-57466B5A0EC7}" presName="Name0" presStyleCnt="0">
        <dgm:presLayoutVars>
          <dgm:dir/>
          <dgm:resizeHandles val="exact"/>
        </dgm:presLayoutVars>
      </dgm:prSet>
      <dgm:spPr/>
    </dgm:pt>
    <dgm:pt modelId="{74FFE128-7E96-4B07-869D-EBD5B198AB64}" type="pres">
      <dgm:prSet presAssocID="{A3118706-5854-47E1-99F9-60B76958D40D}" presName="parTxOnly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2F7CB-D589-41CD-AE2B-825DAC33835B}" type="pres">
      <dgm:prSet presAssocID="{1A80FC0B-217C-4BD6-BC95-76F75F37C9E3}" presName="parSpace" presStyleCnt="0"/>
      <dgm:spPr/>
    </dgm:pt>
    <dgm:pt modelId="{56378CD0-D019-4CA3-9C2A-9AC6E60CE3DE}" type="pres">
      <dgm:prSet presAssocID="{48B82B5D-C215-4F45-9A70-D405D8ACBDD2}" presName="parTxOnly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1EC9-13A2-4A40-BB39-DAD9BFF8CE2D}" type="pres">
      <dgm:prSet presAssocID="{BCF9C896-D9FD-48EF-8AD4-470C31FD94C5}" presName="parSpace" presStyleCnt="0"/>
      <dgm:spPr/>
    </dgm:pt>
    <dgm:pt modelId="{7477813B-7740-4960-94AA-95486829F972}" type="pres">
      <dgm:prSet presAssocID="{38DD788B-20BD-47A3-96C1-DAC1E35454C2}" presName="parTxOnly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99CE2-6671-4551-82C6-0F8197A1377A}" type="pres">
      <dgm:prSet presAssocID="{B73B9538-4FA5-4556-95E9-CDF918B67035}" presName="parSpace" presStyleCnt="0"/>
      <dgm:spPr/>
    </dgm:pt>
    <dgm:pt modelId="{9E04DA8C-71E6-460C-BEC7-DAFECC38B68D}" type="pres">
      <dgm:prSet presAssocID="{A67B6589-B031-4B18-AA27-4C475BEEB1E3}" presName="parTxOnly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3E798-8BF3-402B-A8F5-6E75D205A94D}" type="pres">
      <dgm:prSet presAssocID="{4F74665C-943D-45E9-95A8-A478B1F10283}" presName="parSpace" presStyleCnt="0"/>
      <dgm:spPr/>
    </dgm:pt>
    <dgm:pt modelId="{A1F5918A-408D-4FC4-938F-BA8A37A1523D}" type="pres">
      <dgm:prSet presAssocID="{85BD7C13-BEA0-4B39-A36D-5C088114C034}" presName="parTxOnly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EAF93-3469-4EFA-80CD-56831234297D}" type="pres">
      <dgm:prSet presAssocID="{D3F3B9A4-F30B-4B18-8B26-6D9559FF3F51}" presName="parSpace" presStyleCnt="0"/>
      <dgm:spPr/>
    </dgm:pt>
    <dgm:pt modelId="{095CD3A7-D933-4A1A-976B-B4C0E08F7FB5}" type="pres">
      <dgm:prSet presAssocID="{D4D141A5-F8CD-44DF-B381-37AFD657F91D}" presName="parTxOnly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8F005-D6FC-4144-86F2-CB0B7FE35105}" type="pres">
      <dgm:prSet presAssocID="{66884F31-0194-41E2-B214-5DF7EAB13744}" presName="parSpace" presStyleCnt="0"/>
      <dgm:spPr/>
    </dgm:pt>
    <dgm:pt modelId="{03119A5F-A3A0-4A09-837F-6B1BF5B52867}" type="pres">
      <dgm:prSet presAssocID="{04B8BB93-D0B6-4165-BE93-D383FFFA91DD}" presName="parTxOnly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70D6C-9D59-48A4-820B-285F1A67F4BC}" type="pres">
      <dgm:prSet presAssocID="{E3354D68-789A-456F-B052-7EAEDF21DAFD}" presName="parSpace" presStyleCnt="0"/>
      <dgm:spPr/>
    </dgm:pt>
    <dgm:pt modelId="{CB295E5A-3171-4DFF-86C7-96394055997A}" type="pres">
      <dgm:prSet presAssocID="{9BE3DDD2-63DE-4B65-BFA3-97EF3E5CE2F4}" presName="parTxOnly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EDEB-91CF-4654-8D5C-AB56AB10E909}" type="pres">
      <dgm:prSet presAssocID="{56611181-5D74-4872-96E7-86280A6A99EB}" presName="parSpace" presStyleCnt="0"/>
      <dgm:spPr/>
    </dgm:pt>
    <dgm:pt modelId="{470FFEE6-087B-437E-A22D-51D85A4A8A75}" type="pres">
      <dgm:prSet presAssocID="{9D847D35-02AB-4258-9093-A9E7B88C36DE}" presName="parTxOnly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4B53-2F35-435D-A9AB-F8E663AEC665}" type="pres">
      <dgm:prSet presAssocID="{BC9C67E1-DF3F-4B6E-B660-064EC531C77F}" presName="parSpace" presStyleCnt="0"/>
      <dgm:spPr/>
    </dgm:pt>
    <dgm:pt modelId="{046A912A-5272-475E-9AD1-DE3658B2D75F}" type="pres">
      <dgm:prSet presAssocID="{A52F3A5C-2551-4AB3-94DB-FA7FF6EBD1E0}" presName="parTxOnly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88DEE-0BB7-4180-8E85-C25B52D7DD9F}" type="pres">
      <dgm:prSet presAssocID="{85C75A77-64EE-4EC8-B6AA-974B28545AEE}" presName="parSpace" presStyleCnt="0"/>
      <dgm:spPr/>
    </dgm:pt>
    <dgm:pt modelId="{6F7658C2-AB0B-417C-AAB9-C7AAA24EEFAB}" type="pres">
      <dgm:prSet presAssocID="{4EF3B962-2EDE-473A-80DF-1707B4BB465F}" presName="parTxOnly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E178B-C47C-483B-9D59-1AAF6D9A4D5F}" type="pres">
      <dgm:prSet presAssocID="{8C42F782-D1ED-49B6-8DFA-B3250AAD2BA1}" presName="parSpace" presStyleCnt="0"/>
      <dgm:spPr/>
    </dgm:pt>
    <dgm:pt modelId="{5198E00D-FBC2-4746-95C7-EC6AFE309BB9}" type="pres">
      <dgm:prSet presAssocID="{61262CF0-6997-4D06-872E-E1DC4CAB54D9}" presName="parTxOnly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7AB58-7CBB-4207-81E0-D50316C791CB}" type="pres">
      <dgm:prSet presAssocID="{55AC27EF-69F7-4B67-83E1-14920CB03186}" presName="parSpace" presStyleCnt="0"/>
      <dgm:spPr/>
    </dgm:pt>
    <dgm:pt modelId="{3AC1FCC6-239D-48F1-B804-05781A59E4BB}" type="pres">
      <dgm:prSet presAssocID="{55EFBFD3-09F9-43D9-86A7-DA21C6B614E2}" presName="parTxOnly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7A9A3-BA4A-452B-B243-8E6D050F113E}" srcId="{9874AFE9-CF37-4806-8F4B-57466B5A0EC7}" destId="{48B82B5D-C215-4F45-9A70-D405D8ACBDD2}" srcOrd="1" destOrd="0" parTransId="{F5EBD019-5920-4E49-9DB2-ACCECF44A5A9}" sibTransId="{BCF9C896-D9FD-48EF-8AD4-470C31FD94C5}"/>
    <dgm:cxn modelId="{CD0EEA17-14EA-4E82-9381-B4E6E63DD886}" srcId="{9874AFE9-CF37-4806-8F4B-57466B5A0EC7}" destId="{38DD788B-20BD-47A3-96C1-DAC1E35454C2}" srcOrd="2" destOrd="0" parTransId="{8E930F55-01DC-4676-8F76-E7690C33C523}" sibTransId="{B73B9538-4FA5-4556-95E9-CDF918B67035}"/>
    <dgm:cxn modelId="{FB0F4E0E-6787-4F4D-A063-33E90436448E}" type="presOf" srcId="{A3118706-5854-47E1-99F9-60B76958D40D}" destId="{74FFE128-7E96-4B07-869D-EBD5B198AB64}" srcOrd="0" destOrd="0" presId="urn:microsoft.com/office/officeart/2005/8/layout/hChevron3"/>
    <dgm:cxn modelId="{C9CA7D7A-89FD-42D4-A889-BB6826565BE8}" srcId="{9874AFE9-CF37-4806-8F4B-57466B5A0EC7}" destId="{61262CF0-6997-4D06-872E-E1DC4CAB54D9}" srcOrd="11" destOrd="0" parTransId="{24AB4F04-E326-446E-95C7-7CB1CFEA9771}" sibTransId="{55AC27EF-69F7-4B67-83E1-14920CB03186}"/>
    <dgm:cxn modelId="{DEB1DD6C-1AF1-41C3-930A-F5C9297E6735}" type="presOf" srcId="{9D847D35-02AB-4258-9093-A9E7B88C36DE}" destId="{470FFEE6-087B-437E-A22D-51D85A4A8A75}" srcOrd="0" destOrd="0" presId="urn:microsoft.com/office/officeart/2005/8/layout/hChevron3"/>
    <dgm:cxn modelId="{2BC58AE2-8F3F-4884-A60F-BECD3B800A0D}" srcId="{9874AFE9-CF37-4806-8F4B-57466B5A0EC7}" destId="{4EF3B962-2EDE-473A-80DF-1707B4BB465F}" srcOrd="10" destOrd="0" parTransId="{26BF528E-D14B-420D-A881-86F6587041AA}" sibTransId="{8C42F782-D1ED-49B6-8DFA-B3250AAD2BA1}"/>
    <dgm:cxn modelId="{FCD22BB0-348B-4449-8C37-84A1806BFE6F}" srcId="{9874AFE9-CF37-4806-8F4B-57466B5A0EC7}" destId="{9D847D35-02AB-4258-9093-A9E7B88C36DE}" srcOrd="8" destOrd="0" parTransId="{884C82A3-4C6A-42B8-AF5A-16289184F4CC}" sibTransId="{BC9C67E1-DF3F-4B6E-B660-064EC531C77F}"/>
    <dgm:cxn modelId="{06E7C7DC-1C7E-4953-90C6-25717D67F178}" type="presOf" srcId="{9BE3DDD2-63DE-4B65-BFA3-97EF3E5CE2F4}" destId="{CB295E5A-3171-4DFF-86C7-96394055997A}" srcOrd="0" destOrd="0" presId="urn:microsoft.com/office/officeart/2005/8/layout/hChevron3"/>
    <dgm:cxn modelId="{2923CBA9-4AE8-4717-A1E1-5D1467061A54}" srcId="{9874AFE9-CF37-4806-8F4B-57466B5A0EC7}" destId="{9BE3DDD2-63DE-4B65-BFA3-97EF3E5CE2F4}" srcOrd="7" destOrd="0" parTransId="{D80721B6-C220-4B8F-AD8E-A4F30E3C8CEE}" sibTransId="{56611181-5D74-4872-96E7-86280A6A99EB}"/>
    <dgm:cxn modelId="{67298731-93C0-49C0-A90F-E28F1455135A}" type="presOf" srcId="{48B82B5D-C215-4F45-9A70-D405D8ACBDD2}" destId="{56378CD0-D019-4CA3-9C2A-9AC6E60CE3DE}" srcOrd="0" destOrd="0" presId="urn:microsoft.com/office/officeart/2005/8/layout/hChevron3"/>
    <dgm:cxn modelId="{8FD6F35D-2BDA-4742-AA29-19A17F07945C}" type="presOf" srcId="{55EFBFD3-09F9-43D9-86A7-DA21C6B614E2}" destId="{3AC1FCC6-239D-48F1-B804-05781A59E4BB}" srcOrd="0" destOrd="0" presId="urn:microsoft.com/office/officeart/2005/8/layout/hChevron3"/>
    <dgm:cxn modelId="{1D41FE05-46E3-435A-8696-F8DBEA183811}" type="presOf" srcId="{9874AFE9-CF37-4806-8F4B-57466B5A0EC7}" destId="{0FD21F7E-2270-42C4-85B3-3234E5459745}" srcOrd="0" destOrd="0" presId="urn:microsoft.com/office/officeart/2005/8/layout/hChevron3"/>
    <dgm:cxn modelId="{C44E1E3A-CF3A-48C3-928E-F5EB029801E2}" type="presOf" srcId="{61262CF0-6997-4D06-872E-E1DC4CAB54D9}" destId="{5198E00D-FBC2-4746-95C7-EC6AFE309BB9}" srcOrd="0" destOrd="0" presId="urn:microsoft.com/office/officeart/2005/8/layout/hChevron3"/>
    <dgm:cxn modelId="{A5FFD4AE-BBC1-44D0-913A-871E07A52C7D}" type="presOf" srcId="{D4D141A5-F8CD-44DF-B381-37AFD657F91D}" destId="{095CD3A7-D933-4A1A-976B-B4C0E08F7FB5}" srcOrd="0" destOrd="0" presId="urn:microsoft.com/office/officeart/2005/8/layout/hChevron3"/>
    <dgm:cxn modelId="{15AB4BB9-141A-4465-8972-5001684DE0CE}" srcId="{9874AFE9-CF37-4806-8F4B-57466B5A0EC7}" destId="{A52F3A5C-2551-4AB3-94DB-FA7FF6EBD1E0}" srcOrd="9" destOrd="0" parTransId="{12CB1107-D9CA-4C44-9F69-9DBEA15A3438}" sibTransId="{85C75A77-64EE-4EC8-B6AA-974B28545AEE}"/>
    <dgm:cxn modelId="{86C4A3D3-3316-4EC6-9266-AA1E6B5DCB97}" type="presOf" srcId="{A67B6589-B031-4B18-AA27-4C475BEEB1E3}" destId="{9E04DA8C-71E6-460C-BEC7-DAFECC38B68D}" srcOrd="0" destOrd="0" presId="urn:microsoft.com/office/officeart/2005/8/layout/hChevron3"/>
    <dgm:cxn modelId="{B147B4CA-3AB0-46D5-A55A-7E4B5425DAC3}" type="presOf" srcId="{85BD7C13-BEA0-4B39-A36D-5C088114C034}" destId="{A1F5918A-408D-4FC4-938F-BA8A37A1523D}" srcOrd="0" destOrd="0" presId="urn:microsoft.com/office/officeart/2005/8/layout/hChevron3"/>
    <dgm:cxn modelId="{E7B15D8B-932F-445F-8FB0-23F283DD68BE}" srcId="{9874AFE9-CF37-4806-8F4B-57466B5A0EC7}" destId="{85BD7C13-BEA0-4B39-A36D-5C088114C034}" srcOrd="4" destOrd="0" parTransId="{2B09CBE2-AD60-4309-A84F-F0CCB6510182}" sibTransId="{D3F3B9A4-F30B-4B18-8B26-6D9559FF3F51}"/>
    <dgm:cxn modelId="{35A7B336-A586-4AE2-B7E7-86A3F761E5CC}" type="presOf" srcId="{4EF3B962-2EDE-473A-80DF-1707B4BB465F}" destId="{6F7658C2-AB0B-417C-AAB9-C7AAA24EEFAB}" srcOrd="0" destOrd="0" presId="urn:microsoft.com/office/officeart/2005/8/layout/hChevron3"/>
    <dgm:cxn modelId="{876B5C48-1DA4-4955-9C23-1198555BACE0}" type="presOf" srcId="{04B8BB93-D0B6-4165-BE93-D383FFFA91DD}" destId="{03119A5F-A3A0-4A09-837F-6B1BF5B52867}" srcOrd="0" destOrd="0" presId="urn:microsoft.com/office/officeart/2005/8/layout/hChevron3"/>
    <dgm:cxn modelId="{C0E91244-D5BD-4841-8263-E23DAB8BE4FC}" srcId="{9874AFE9-CF37-4806-8F4B-57466B5A0EC7}" destId="{55EFBFD3-09F9-43D9-86A7-DA21C6B614E2}" srcOrd="12" destOrd="0" parTransId="{3263DD43-8C89-41A8-BE0F-2D6342B076B1}" sibTransId="{12C1CD66-4539-4A7F-9B78-01DBBD1B8100}"/>
    <dgm:cxn modelId="{4A79AECB-C7D7-4F83-B69D-3072FE37BA41}" srcId="{9874AFE9-CF37-4806-8F4B-57466B5A0EC7}" destId="{A3118706-5854-47E1-99F9-60B76958D40D}" srcOrd="0" destOrd="0" parTransId="{78E319EF-32FF-4203-8303-6899BD2C0DD4}" sibTransId="{1A80FC0B-217C-4BD6-BC95-76F75F37C9E3}"/>
    <dgm:cxn modelId="{4AB522DE-7A74-4B81-8E61-842F1EA91986}" srcId="{9874AFE9-CF37-4806-8F4B-57466B5A0EC7}" destId="{D4D141A5-F8CD-44DF-B381-37AFD657F91D}" srcOrd="5" destOrd="0" parTransId="{355815AC-043A-411F-BDE4-EE0BE2037680}" sibTransId="{66884F31-0194-41E2-B214-5DF7EAB13744}"/>
    <dgm:cxn modelId="{47A06C79-6CED-4F74-B186-4011B8C5A98C}" type="presOf" srcId="{A52F3A5C-2551-4AB3-94DB-FA7FF6EBD1E0}" destId="{046A912A-5272-475E-9AD1-DE3658B2D75F}" srcOrd="0" destOrd="0" presId="urn:microsoft.com/office/officeart/2005/8/layout/hChevron3"/>
    <dgm:cxn modelId="{53623C71-B8B1-4646-A796-740BA471CA53}" type="presOf" srcId="{38DD788B-20BD-47A3-96C1-DAC1E35454C2}" destId="{7477813B-7740-4960-94AA-95486829F972}" srcOrd="0" destOrd="0" presId="urn:microsoft.com/office/officeart/2005/8/layout/hChevron3"/>
    <dgm:cxn modelId="{ED897C65-51EC-442A-88C7-84CBEAB889FA}" srcId="{9874AFE9-CF37-4806-8F4B-57466B5A0EC7}" destId="{A67B6589-B031-4B18-AA27-4C475BEEB1E3}" srcOrd="3" destOrd="0" parTransId="{17120F84-0F85-4DB9-B2A0-D0EE5EC7A925}" sibTransId="{4F74665C-943D-45E9-95A8-A478B1F10283}"/>
    <dgm:cxn modelId="{DABDDDD7-2BC0-4324-A0CF-56FB3A9C97A9}" srcId="{9874AFE9-CF37-4806-8F4B-57466B5A0EC7}" destId="{04B8BB93-D0B6-4165-BE93-D383FFFA91DD}" srcOrd="6" destOrd="0" parTransId="{3B14DAC7-5508-45CE-BCB1-DAD05B2A133F}" sibTransId="{E3354D68-789A-456F-B052-7EAEDF21DAFD}"/>
    <dgm:cxn modelId="{040A0262-2267-44F9-964C-CA0B10202DA2}" type="presParOf" srcId="{0FD21F7E-2270-42C4-85B3-3234E5459745}" destId="{74FFE128-7E96-4B07-869D-EBD5B198AB64}" srcOrd="0" destOrd="0" presId="urn:microsoft.com/office/officeart/2005/8/layout/hChevron3"/>
    <dgm:cxn modelId="{495E97B5-BFC6-43B4-B8A2-CC8EC4359891}" type="presParOf" srcId="{0FD21F7E-2270-42C4-85B3-3234E5459745}" destId="{2CE2F7CB-D589-41CD-AE2B-825DAC33835B}" srcOrd="1" destOrd="0" presId="urn:microsoft.com/office/officeart/2005/8/layout/hChevron3"/>
    <dgm:cxn modelId="{748F5223-289F-425C-AD46-E053B768756C}" type="presParOf" srcId="{0FD21F7E-2270-42C4-85B3-3234E5459745}" destId="{56378CD0-D019-4CA3-9C2A-9AC6E60CE3DE}" srcOrd="2" destOrd="0" presId="urn:microsoft.com/office/officeart/2005/8/layout/hChevron3"/>
    <dgm:cxn modelId="{E5A29373-2C05-4B92-BDF6-2E57AE19CDD9}" type="presParOf" srcId="{0FD21F7E-2270-42C4-85B3-3234E5459745}" destId="{3E1E1EC9-13A2-4A40-BB39-DAD9BFF8CE2D}" srcOrd="3" destOrd="0" presId="urn:microsoft.com/office/officeart/2005/8/layout/hChevron3"/>
    <dgm:cxn modelId="{54DEE6AD-6218-4B34-82FF-224E2A37E55A}" type="presParOf" srcId="{0FD21F7E-2270-42C4-85B3-3234E5459745}" destId="{7477813B-7740-4960-94AA-95486829F972}" srcOrd="4" destOrd="0" presId="urn:microsoft.com/office/officeart/2005/8/layout/hChevron3"/>
    <dgm:cxn modelId="{C485FE23-36DA-4799-ABE8-D828A2BC6885}" type="presParOf" srcId="{0FD21F7E-2270-42C4-85B3-3234E5459745}" destId="{90E99CE2-6671-4551-82C6-0F8197A1377A}" srcOrd="5" destOrd="0" presId="urn:microsoft.com/office/officeart/2005/8/layout/hChevron3"/>
    <dgm:cxn modelId="{A482ADF5-1265-467D-A55A-15B9A4127152}" type="presParOf" srcId="{0FD21F7E-2270-42C4-85B3-3234E5459745}" destId="{9E04DA8C-71E6-460C-BEC7-DAFECC38B68D}" srcOrd="6" destOrd="0" presId="urn:microsoft.com/office/officeart/2005/8/layout/hChevron3"/>
    <dgm:cxn modelId="{5F65C9B1-AD5B-4C40-9921-CD67612F02D7}" type="presParOf" srcId="{0FD21F7E-2270-42C4-85B3-3234E5459745}" destId="{BB23E798-8BF3-402B-A8F5-6E75D205A94D}" srcOrd="7" destOrd="0" presId="urn:microsoft.com/office/officeart/2005/8/layout/hChevron3"/>
    <dgm:cxn modelId="{FBF8F5BF-D007-4FBB-A25B-53E516D2FD50}" type="presParOf" srcId="{0FD21F7E-2270-42C4-85B3-3234E5459745}" destId="{A1F5918A-408D-4FC4-938F-BA8A37A1523D}" srcOrd="8" destOrd="0" presId="urn:microsoft.com/office/officeart/2005/8/layout/hChevron3"/>
    <dgm:cxn modelId="{A94E1F23-68C5-4B74-BC08-6809B6299BDA}" type="presParOf" srcId="{0FD21F7E-2270-42C4-85B3-3234E5459745}" destId="{68EEAF93-3469-4EFA-80CD-56831234297D}" srcOrd="9" destOrd="0" presId="urn:microsoft.com/office/officeart/2005/8/layout/hChevron3"/>
    <dgm:cxn modelId="{5EAA8D27-4568-429D-BBCB-97FB15C32963}" type="presParOf" srcId="{0FD21F7E-2270-42C4-85B3-3234E5459745}" destId="{095CD3A7-D933-4A1A-976B-B4C0E08F7FB5}" srcOrd="10" destOrd="0" presId="urn:microsoft.com/office/officeart/2005/8/layout/hChevron3"/>
    <dgm:cxn modelId="{3FF5FD25-35D4-4585-9DF4-0D6C6188E91B}" type="presParOf" srcId="{0FD21F7E-2270-42C4-85B3-3234E5459745}" destId="{D048F005-D6FC-4144-86F2-CB0B7FE35105}" srcOrd="11" destOrd="0" presId="urn:microsoft.com/office/officeart/2005/8/layout/hChevron3"/>
    <dgm:cxn modelId="{D3C96432-2E25-454E-BA66-162650D34BAF}" type="presParOf" srcId="{0FD21F7E-2270-42C4-85B3-3234E5459745}" destId="{03119A5F-A3A0-4A09-837F-6B1BF5B52867}" srcOrd="12" destOrd="0" presId="urn:microsoft.com/office/officeart/2005/8/layout/hChevron3"/>
    <dgm:cxn modelId="{F0C9D316-9969-460C-97C3-788688A4C678}" type="presParOf" srcId="{0FD21F7E-2270-42C4-85B3-3234E5459745}" destId="{85B70D6C-9D59-48A4-820B-285F1A67F4BC}" srcOrd="13" destOrd="0" presId="urn:microsoft.com/office/officeart/2005/8/layout/hChevron3"/>
    <dgm:cxn modelId="{DD875486-F728-4EF0-B542-ADBD7147E095}" type="presParOf" srcId="{0FD21F7E-2270-42C4-85B3-3234E5459745}" destId="{CB295E5A-3171-4DFF-86C7-96394055997A}" srcOrd="14" destOrd="0" presId="urn:microsoft.com/office/officeart/2005/8/layout/hChevron3"/>
    <dgm:cxn modelId="{63AC1324-3379-4907-8341-786BDACBDAC4}" type="presParOf" srcId="{0FD21F7E-2270-42C4-85B3-3234E5459745}" destId="{D97CEDEB-91CF-4654-8D5C-AB56AB10E909}" srcOrd="15" destOrd="0" presId="urn:microsoft.com/office/officeart/2005/8/layout/hChevron3"/>
    <dgm:cxn modelId="{BF76B4AB-4451-4822-A334-94122FC69C39}" type="presParOf" srcId="{0FD21F7E-2270-42C4-85B3-3234E5459745}" destId="{470FFEE6-087B-437E-A22D-51D85A4A8A75}" srcOrd="16" destOrd="0" presId="urn:microsoft.com/office/officeart/2005/8/layout/hChevron3"/>
    <dgm:cxn modelId="{F2FEFD3A-7927-4AC9-AFE9-ED06E97734E9}" type="presParOf" srcId="{0FD21F7E-2270-42C4-85B3-3234E5459745}" destId="{D8784B53-2F35-435D-A9AB-F8E663AEC665}" srcOrd="17" destOrd="0" presId="urn:microsoft.com/office/officeart/2005/8/layout/hChevron3"/>
    <dgm:cxn modelId="{36F6515D-1E67-43A7-8FE3-148BE21A4049}" type="presParOf" srcId="{0FD21F7E-2270-42C4-85B3-3234E5459745}" destId="{046A912A-5272-475E-9AD1-DE3658B2D75F}" srcOrd="18" destOrd="0" presId="urn:microsoft.com/office/officeart/2005/8/layout/hChevron3"/>
    <dgm:cxn modelId="{AAC74D46-8BC2-4113-B122-6B36A7FD573E}" type="presParOf" srcId="{0FD21F7E-2270-42C4-85B3-3234E5459745}" destId="{42288DEE-0BB7-4180-8E85-C25B52D7DD9F}" srcOrd="19" destOrd="0" presId="urn:microsoft.com/office/officeart/2005/8/layout/hChevron3"/>
    <dgm:cxn modelId="{EE8175C3-D9F7-4928-9DAE-4CF531E914F7}" type="presParOf" srcId="{0FD21F7E-2270-42C4-85B3-3234E5459745}" destId="{6F7658C2-AB0B-417C-AAB9-C7AAA24EEFAB}" srcOrd="20" destOrd="0" presId="urn:microsoft.com/office/officeart/2005/8/layout/hChevron3"/>
    <dgm:cxn modelId="{DFC6BDE2-A7B0-4C39-A69D-DD1D38490B7A}" type="presParOf" srcId="{0FD21F7E-2270-42C4-85B3-3234E5459745}" destId="{DA5E178B-C47C-483B-9D59-1AAF6D9A4D5F}" srcOrd="21" destOrd="0" presId="urn:microsoft.com/office/officeart/2005/8/layout/hChevron3"/>
    <dgm:cxn modelId="{00E5CA65-352A-472A-B7FD-940FDCFA2D0E}" type="presParOf" srcId="{0FD21F7E-2270-42C4-85B3-3234E5459745}" destId="{5198E00D-FBC2-4746-95C7-EC6AFE309BB9}" srcOrd="22" destOrd="0" presId="urn:microsoft.com/office/officeart/2005/8/layout/hChevron3"/>
    <dgm:cxn modelId="{D994E2FE-DA2E-4804-8947-27D7C900DD79}" type="presParOf" srcId="{0FD21F7E-2270-42C4-85B3-3234E5459745}" destId="{4837AB58-7CBB-4207-81E0-D50316C791CB}" srcOrd="23" destOrd="0" presId="urn:microsoft.com/office/officeart/2005/8/layout/hChevron3"/>
    <dgm:cxn modelId="{803C236F-DB21-472E-9A4F-9CCAD712F7C2}" type="presParOf" srcId="{0FD21F7E-2270-42C4-85B3-3234E5459745}" destId="{3AC1FCC6-239D-48F1-B804-05781A59E4BB}" srcOrd="2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4AFE9-CF37-4806-8F4B-57466B5A0EC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4B8BB93-D0B6-4165-BE93-D383FFFA91D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Sep</a:t>
          </a:r>
          <a:endParaRPr lang="en-US" dirty="0"/>
        </a:p>
      </dgm:t>
    </dgm:pt>
    <dgm:pt modelId="{3B14DAC7-5508-45CE-BCB1-DAD05B2A133F}" type="parTrans" cxnId="{DABDDDD7-2BC0-4324-A0CF-56FB3A9C97A9}">
      <dgm:prSet/>
      <dgm:spPr/>
      <dgm:t>
        <a:bodyPr/>
        <a:lstStyle/>
        <a:p>
          <a:endParaRPr lang="en-US"/>
        </a:p>
      </dgm:t>
    </dgm:pt>
    <dgm:pt modelId="{E3354D68-789A-456F-B052-7EAEDF21DAFD}" type="sibTrans" cxnId="{DABDDDD7-2BC0-4324-A0CF-56FB3A9C97A9}">
      <dgm:prSet/>
      <dgm:spPr/>
      <dgm:t>
        <a:bodyPr/>
        <a:lstStyle/>
        <a:p>
          <a:endParaRPr lang="en-US"/>
        </a:p>
      </dgm:t>
    </dgm:pt>
    <dgm:pt modelId="{9BE3DDD2-63DE-4B65-BFA3-97EF3E5CE2F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Oct</a:t>
          </a:r>
          <a:endParaRPr lang="en-US" dirty="0"/>
        </a:p>
      </dgm:t>
    </dgm:pt>
    <dgm:pt modelId="{D80721B6-C220-4B8F-AD8E-A4F30E3C8CEE}" type="parTrans" cxnId="{2923CBA9-4AE8-4717-A1E1-5D1467061A54}">
      <dgm:prSet/>
      <dgm:spPr/>
      <dgm:t>
        <a:bodyPr/>
        <a:lstStyle/>
        <a:p>
          <a:endParaRPr lang="en-US"/>
        </a:p>
      </dgm:t>
    </dgm:pt>
    <dgm:pt modelId="{56611181-5D74-4872-96E7-86280A6A99EB}" type="sibTrans" cxnId="{2923CBA9-4AE8-4717-A1E1-5D1467061A54}">
      <dgm:prSet/>
      <dgm:spPr/>
      <dgm:t>
        <a:bodyPr/>
        <a:lstStyle/>
        <a:p>
          <a:endParaRPr lang="en-US"/>
        </a:p>
      </dgm:t>
    </dgm:pt>
    <dgm:pt modelId="{A67B6589-B031-4B18-AA27-4C475BEEB1E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Jun</a:t>
          </a:r>
          <a:endParaRPr lang="en-US" dirty="0"/>
        </a:p>
      </dgm:t>
    </dgm:pt>
    <dgm:pt modelId="{17120F84-0F85-4DB9-B2A0-D0EE5EC7A925}" type="parTrans" cxnId="{ED897C65-51EC-442A-88C7-84CBEAB889FA}">
      <dgm:prSet/>
      <dgm:spPr/>
      <dgm:t>
        <a:bodyPr/>
        <a:lstStyle/>
        <a:p>
          <a:endParaRPr lang="en-US"/>
        </a:p>
      </dgm:t>
    </dgm:pt>
    <dgm:pt modelId="{4F74665C-943D-45E9-95A8-A478B1F10283}" type="sibTrans" cxnId="{ED897C65-51EC-442A-88C7-84CBEAB889FA}">
      <dgm:prSet/>
      <dgm:spPr/>
      <dgm:t>
        <a:bodyPr/>
        <a:lstStyle/>
        <a:p>
          <a:endParaRPr lang="en-US"/>
        </a:p>
      </dgm:t>
    </dgm:pt>
    <dgm:pt modelId="{85BD7C13-BEA0-4B39-A36D-5C088114C03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Jul</a:t>
          </a:r>
          <a:endParaRPr lang="en-US" dirty="0"/>
        </a:p>
      </dgm:t>
    </dgm:pt>
    <dgm:pt modelId="{2B09CBE2-AD60-4309-A84F-F0CCB6510182}" type="parTrans" cxnId="{E7B15D8B-932F-445F-8FB0-23F283DD68BE}">
      <dgm:prSet/>
      <dgm:spPr/>
      <dgm:t>
        <a:bodyPr/>
        <a:lstStyle/>
        <a:p>
          <a:endParaRPr lang="en-US"/>
        </a:p>
      </dgm:t>
    </dgm:pt>
    <dgm:pt modelId="{D3F3B9A4-F30B-4B18-8B26-6D9559FF3F51}" type="sibTrans" cxnId="{E7B15D8B-932F-445F-8FB0-23F283DD68BE}">
      <dgm:prSet/>
      <dgm:spPr/>
      <dgm:t>
        <a:bodyPr/>
        <a:lstStyle/>
        <a:p>
          <a:endParaRPr lang="en-US"/>
        </a:p>
      </dgm:t>
    </dgm:pt>
    <dgm:pt modelId="{D4D141A5-F8CD-44DF-B381-37AFD657F91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Aug</a:t>
          </a:r>
          <a:endParaRPr lang="en-US" dirty="0"/>
        </a:p>
      </dgm:t>
    </dgm:pt>
    <dgm:pt modelId="{355815AC-043A-411F-BDE4-EE0BE2037680}" type="parTrans" cxnId="{4AB522DE-7A74-4B81-8E61-842F1EA91986}">
      <dgm:prSet/>
      <dgm:spPr/>
      <dgm:t>
        <a:bodyPr/>
        <a:lstStyle/>
        <a:p>
          <a:endParaRPr lang="en-US"/>
        </a:p>
      </dgm:t>
    </dgm:pt>
    <dgm:pt modelId="{66884F31-0194-41E2-B214-5DF7EAB13744}" type="sibTrans" cxnId="{4AB522DE-7A74-4B81-8E61-842F1EA91986}">
      <dgm:prSet/>
      <dgm:spPr/>
      <dgm:t>
        <a:bodyPr/>
        <a:lstStyle/>
        <a:p>
          <a:endParaRPr lang="en-US"/>
        </a:p>
      </dgm:t>
    </dgm:pt>
    <dgm:pt modelId="{0FD21F7E-2270-42C4-85B3-3234E5459745}" type="pres">
      <dgm:prSet presAssocID="{9874AFE9-CF37-4806-8F4B-57466B5A0EC7}" presName="Name0" presStyleCnt="0">
        <dgm:presLayoutVars>
          <dgm:dir/>
          <dgm:resizeHandles val="exact"/>
        </dgm:presLayoutVars>
      </dgm:prSet>
      <dgm:spPr/>
    </dgm:pt>
    <dgm:pt modelId="{9E04DA8C-71E6-460C-BEC7-DAFECC38B68D}" type="pres">
      <dgm:prSet presAssocID="{A67B6589-B031-4B18-AA27-4C475BEEB1E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3E798-8BF3-402B-A8F5-6E75D205A94D}" type="pres">
      <dgm:prSet presAssocID="{4F74665C-943D-45E9-95A8-A478B1F10283}" presName="parSpace" presStyleCnt="0"/>
      <dgm:spPr/>
    </dgm:pt>
    <dgm:pt modelId="{A1F5918A-408D-4FC4-938F-BA8A37A1523D}" type="pres">
      <dgm:prSet presAssocID="{85BD7C13-BEA0-4B39-A36D-5C088114C03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EAF93-3469-4EFA-80CD-56831234297D}" type="pres">
      <dgm:prSet presAssocID="{D3F3B9A4-F30B-4B18-8B26-6D9559FF3F51}" presName="parSpace" presStyleCnt="0"/>
      <dgm:spPr/>
    </dgm:pt>
    <dgm:pt modelId="{095CD3A7-D933-4A1A-976B-B4C0E08F7FB5}" type="pres">
      <dgm:prSet presAssocID="{D4D141A5-F8CD-44DF-B381-37AFD657F91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8F005-D6FC-4144-86F2-CB0B7FE35105}" type="pres">
      <dgm:prSet presAssocID="{66884F31-0194-41E2-B214-5DF7EAB13744}" presName="parSpace" presStyleCnt="0"/>
      <dgm:spPr/>
    </dgm:pt>
    <dgm:pt modelId="{03119A5F-A3A0-4A09-837F-6B1BF5B52867}" type="pres">
      <dgm:prSet presAssocID="{04B8BB93-D0B6-4165-BE93-D383FFFA91D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70D6C-9D59-48A4-820B-285F1A67F4BC}" type="pres">
      <dgm:prSet presAssocID="{E3354D68-789A-456F-B052-7EAEDF21DAFD}" presName="parSpace" presStyleCnt="0"/>
      <dgm:spPr/>
    </dgm:pt>
    <dgm:pt modelId="{CB295E5A-3171-4DFF-86C7-96394055997A}" type="pres">
      <dgm:prSet presAssocID="{9BE3DDD2-63DE-4B65-BFA3-97EF3E5CE2F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3CBA9-4AE8-4717-A1E1-5D1467061A54}" srcId="{9874AFE9-CF37-4806-8F4B-57466B5A0EC7}" destId="{9BE3DDD2-63DE-4B65-BFA3-97EF3E5CE2F4}" srcOrd="4" destOrd="0" parTransId="{D80721B6-C220-4B8F-AD8E-A4F30E3C8CEE}" sibTransId="{56611181-5D74-4872-96E7-86280A6A99EB}"/>
    <dgm:cxn modelId="{19FFDE13-5CD6-4C47-B4ED-EF7CEC394959}" type="presOf" srcId="{A67B6589-B031-4B18-AA27-4C475BEEB1E3}" destId="{9E04DA8C-71E6-460C-BEC7-DAFECC38B68D}" srcOrd="0" destOrd="0" presId="urn:microsoft.com/office/officeart/2005/8/layout/hChevron3"/>
    <dgm:cxn modelId="{ED897C65-51EC-442A-88C7-84CBEAB889FA}" srcId="{9874AFE9-CF37-4806-8F4B-57466B5A0EC7}" destId="{A67B6589-B031-4B18-AA27-4C475BEEB1E3}" srcOrd="0" destOrd="0" parTransId="{17120F84-0F85-4DB9-B2A0-D0EE5EC7A925}" sibTransId="{4F74665C-943D-45E9-95A8-A478B1F10283}"/>
    <dgm:cxn modelId="{AA7361F7-C9AD-4C72-9141-EFF3DEF14D8F}" type="presOf" srcId="{D4D141A5-F8CD-44DF-B381-37AFD657F91D}" destId="{095CD3A7-D933-4A1A-976B-B4C0E08F7FB5}" srcOrd="0" destOrd="0" presId="urn:microsoft.com/office/officeart/2005/8/layout/hChevron3"/>
    <dgm:cxn modelId="{E7B15D8B-932F-445F-8FB0-23F283DD68BE}" srcId="{9874AFE9-CF37-4806-8F4B-57466B5A0EC7}" destId="{85BD7C13-BEA0-4B39-A36D-5C088114C034}" srcOrd="1" destOrd="0" parTransId="{2B09CBE2-AD60-4309-A84F-F0CCB6510182}" sibTransId="{D3F3B9A4-F30B-4B18-8B26-6D9559FF3F51}"/>
    <dgm:cxn modelId="{E68B7B0A-1B31-47B2-AEFA-82AFF4B7154F}" type="presOf" srcId="{04B8BB93-D0B6-4165-BE93-D383FFFA91DD}" destId="{03119A5F-A3A0-4A09-837F-6B1BF5B52867}" srcOrd="0" destOrd="0" presId="urn:microsoft.com/office/officeart/2005/8/layout/hChevron3"/>
    <dgm:cxn modelId="{4AB522DE-7A74-4B81-8E61-842F1EA91986}" srcId="{9874AFE9-CF37-4806-8F4B-57466B5A0EC7}" destId="{D4D141A5-F8CD-44DF-B381-37AFD657F91D}" srcOrd="2" destOrd="0" parTransId="{355815AC-043A-411F-BDE4-EE0BE2037680}" sibTransId="{66884F31-0194-41E2-B214-5DF7EAB13744}"/>
    <dgm:cxn modelId="{DABDDDD7-2BC0-4324-A0CF-56FB3A9C97A9}" srcId="{9874AFE9-CF37-4806-8F4B-57466B5A0EC7}" destId="{04B8BB93-D0B6-4165-BE93-D383FFFA91DD}" srcOrd="3" destOrd="0" parTransId="{3B14DAC7-5508-45CE-BCB1-DAD05B2A133F}" sibTransId="{E3354D68-789A-456F-B052-7EAEDF21DAFD}"/>
    <dgm:cxn modelId="{190F0EA1-DFFA-4A4A-A35B-C41AF93563DD}" type="presOf" srcId="{9BE3DDD2-63DE-4B65-BFA3-97EF3E5CE2F4}" destId="{CB295E5A-3171-4DFF-86C7-96394055997A}" srcOrd="0" destOrd="0" presId="urn:microsoft.com/office/officeart/2005/8/layout/hChevron3"/>
    <dgm:cxn modelId="{FC6F8D7F-7E30-48C1-BEC5-EB1239648828}" type="presOf" srcId="{85BD7C13-BEA0-4B39-A36D-5C088114C034}" destId="{A1F5918A-408D-4FC4-938F-BA8A37A1523D}" srcOrd="0" destOrd="0" presId="urn:microsoft.com/office/officeart/2005/8/layout/hChevron3"/>
    <dgm:cxn modelId="{1D41FE05-46E3-435A-8696-F8DBEA183811}" type="presOf" srcId="{9874AFE9-CF37-4806-8F4B-57466B5A0EC7}" destId="{0FD21F7E-2270-42C4-85B3-3234E5459745}" srcOrd="0" destOrd="0" presId="urn:microsoft.com/office/officeart/2005/8/layout/hChevron3"/>
    <dgm:cxn modelId="{AF0FB677-6913-46FF-9D4D-B6FE12FD6DB9}" type="presParOf" srcId="{0FD21F7E-2270-42C4-85B3-3234E5459745}" destId="{9E04DA8C-71E6-460C-BEC7-DAFECC38B68D}" srcOrd="0" destOrd="0" presId="urn:microsoft.com/office/officeart/2005/8/layout/hChevron3"/>
    <dgm:cxn modelId="{7BE99195-4B14-43C9-ABBA-A9E32F01DD8F}" type="presParOf" srcId="{0FD21F7E-2270-42C4-85B3-3234E5459745}" destId="{BB23E798-8BF3-402B-A8F5-6E75D205A94D}" srcOrd="1" destOrd="0" presId="urn:microsoft.com/office/officeart/2005/8/layout/hChevron3"/>
    <dgm:cxn modelId="{F2E61367-054D-46FA-92CC-87F6BF36E6E2}" type="presParOf" srcId="{0FD21F7E-2270-42C4-85B3-3234E5459745}" destId="{A1F5918A-408D-4FC4-938F-BA8A37A1523D}" srcOrd="2" destOrd="0" presId="urn:microsoft.com/office/officeart/2005/8/layout/hChevron3"/>
    <dgm:cxn modelId="{8FD6261A-D6CB-4058-A528-7A4B081F94FC}" type="presParOf" srcId="{0FD21F7E-2270-42C4-85B3-3234E5459745}" destId="{68EEAF93-3469-4EFA-80CD-56831234297D}" srcOrd="3" destOrd="0" presId="urn:microsoft.com/office/officeart/2005/8/layout/hChevron3"/>
    <dgm:cxn modelId="{789CC8EF-BE5B-4450-9176-420D4225B652}" type="presParOf" srcId="{0FD21F7E-2270-42C4-85B3-3234E5459745}" destId="{095CD3A7-D933-4A1A-976B-B4C0E08F7FB5}" srcOrd="4" destOrd="0" presId="urn:microsoft.com/office/officeart/2005/8/layout/hChevron3"/>
    <dgm:cxn modelId="{5339C4F5-CBF0-419D-8465-FE8225D501B3}" type="presParOf" srcId="{0FD21F7E-2270-42C4-85B3-3234E5459745}" destId="{D048F005-D6FC-4144-86F2-CB0B7FE35105}" srcOrd="5" destOrd="0" presId="urn:microsoft.com/office/officeart/2005/8/layout/hChevron3"/>
    <dgm:cxn modelId="{E787CA34-B684-459B-8B54-35AD051F39F0}" type="presParOf" srcId="{0FD21F7E-2270-42C4-85B3-3234E5459745}" destId="{03119A5F-A3A0-4A09-837F-6B1BF5B52867}" srcOrd="6" destOrd="0" presId="urn:microsoft.com/office/officeart/2005/8/layout/hChevron3"/>
    <dgm:cxn modelId="{B39811DA-3C37-4F0F-9E77-875B0084C634}" type="presParOf" srcId="{0FD21F7E-2270-42C4-85B3-3234E5459745}" destId="{85B70D6C-9D59-48A4-820B-285F1A67F4BC}" srcOrd="7" destOrd="0" presId="urn:microsoft.com/office/officeart/2005/8/layout/hChevron3"/>
    <dgm:cxn modelId="{11D7C217-BB76-44E3-85DE-6DFE8A0B044C}" type="presParOf" srcId="{0FD21F7E-2270-42C4-85B3-3234E5459745}" destId="{CB295E5A-3171-4DFF-86C7-96394055997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E128-7E96-4B07-869D-EBD5B198AB64}">
      <dsp:nvSpPr>
        <dsp:cNvPr id="0" name=""/>
        <dsp:cNvSpPr/>
      </dsp:nvSpPr>
      <dsp:spPr>
        <a:xfrm>
          <a:off x="3864" y="371342"/>
          <a:ext cx="678083" cy="2712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Oct</a:t>
          </a:r>
          <a:endParaRPr lang="en-US" sz="1300" kern="1200" dirty="0"/>
        </a:p>
      </dsp:txBody>
      <dsp:txXfrm>
        <a:off x="3864" y="371342"/>
        <a:ext cx="610275" cy="271233"/>
      </dsp:txXfrm>
    </dsp:sp>
    <dsp:sp modelId="{56378CD0-D019-4CA3-9C2A-9AC6E60CE3DE}">
      <dsp:nvSpPr>
        <dsp:cNvPr id="0" name=""/>
        <dsp:cNvSpPr/>
      </dsp:nvSpPr>
      <dsp:spPr>
        <a:xfrm>
          <a:off x="546331" y="371342"/>
          <a:ext cx="678083" cy="271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Nov</a:t>
          </a:r>
          <a:endParaRPr lang="en-US" sz="1300" kern="1200" dirty="0"/>
        </a:p>
      </dsp:txBody>
      <dsp:txXfrm>
        <a:off x="681948" y="371342"/>
        <a:ext cx="406850" cy="271233"/>
      </dsp:txXfrm>
    </dsp:sp>
    <dsp:sp modelId="{7477813B-7740-4960-94AA-95486829F972}">
      <dsp:nvSpPr>
        <dsp:cNvPr id="0" name=""/>
        <dsp:cNvSpPr/>
      </dsp:nvSpPr>
      <dsp:spPr>
        <a:xfrm>
          <a:off x="1088798" y="371342"/>
          <a:ext cx="678083" cy="271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</a:t>
          </a:r>
          <a:endParaRPr lang="en-US" sz="1300" kern="1200" dirty="0"/>
        </a:p>
      </dsp:txBody>
      <dsp:txXfrm>
        <a:off x="1224415" y="371342"/>
        <a:ext cx="406850" cy="271233"/>
      </dsp:txXfrm>
    </dsp:sp>
    <dsp:sp modelId="{9E04DA8C-71E6-460C-BEC7-DAFECC38B68D}">
      <dsp:nvSpPr>
        <dsp:cNvPr id="0" name=""/>
        <dsp:cNvSpPr/>
      </dsp:nvSpPr>
      <dsp:spPr>
        <a:xfrm>
          <a:off x="1631265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Jan</a:t>
          </a:r>
          <a:endParaRPr lang="en-US" sz="1300" kern="1200" dirty="0"/>
        </a:p>
      </dsp:txBody>
      <dsp:txXfrm>
        <a:off x="1766882" y="371342"/>
        <a:ext cx="406850" cy="271233"/>
      </dsp:txXfrm>
    </dsp:sp>
    <dsp:sp modelId="{A1F5918A-408D-4FC4-938F-BA8A37A1523D}">
      <dsp:nvSpPr>
        <dsp:cNvPr id="0" name=""/>
        <dsp:cNvSpPr/>
      </dsp:nvSpPr>
      <dsp:spPr>
        <a:xfrm>
          <a:off x="2173732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Feb</a:t>
          </a:r>
          <a:endParaRPr lang="en-US" sz="1300" kern="1200" dirty="0"/>
        </a:p>
      </dsp:txBody>
      <dsp:txXfrm>
        <a:off x="2309349" y="371342"/>
        <a:ext cx="406850" cy="271233"/>
      </dsp:txXfrm>
    </dsp:sp>
    <dsp:sp modelId="{095CD3A7-D933-4A1A-976B-B4C0E08F7FB5}">
      <dsp:nvSpPr>
        <dsp:cNvPr id="0" name=""/>
        <dsp:cNvSpPr/>
      </dsp:nvSpPr>
      <dsp:spPr>
        <a:xfrm>
          <a:off x="2716198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</a:t>
          </a:r>
          <a:endParaRPr lang="en-US" sz="1300" kern="1200" dirty="0"/>
        </a:p>
      </dsp:txBody>
      <dsp:txXfrm>
        <a:off x="2851815" y="371342"/>
        <a:ext cx="406850" cy="271233"/>
      </dsp:txXfrm>
    </dsp:sp>
    <dsp:sp modelId="{03119A5F-A3A0-4A09-837F-6B1BF5B52867}">
      <dsp:nvSpPr>
        <dsp:cNvPr id="0" name=""/>
        <dsp:cNvSpPr/>
      </dsp:nvSpPr>
      <dsp:spPr>
        <a:xfrm>
          <a:off x="3258665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Apr</a:t>
          </a:r>
          <a:endParaRPr lang="en-US" sz="1300" kern="1200" dirty="0"/>
        </a:p>
      </dsp:txBody>
      <dsp:txXfrm>
        <a:off x="3394282" y="371342"/>
        <a:ext cx="406850" cy="271233"/>
      </dsp:txXfrm>
    </dsp:sp>
    <dsp:sp modelId="{CB295E5A-3171-4DFF-86C7-96394055997A}">
      <dsp:nvSpPr>
        <dsp:cNvPr id="0" name=""/>
        <dsp:cNvSpPr/>
      </dsp:nvSpPr>
      <dsp:spPr>
        <a:xfrm>
          <a:off x="3801132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May</a:t>
          </a:r>
          <a:endParaRPr lang="en-US" sz="1300" kern="1200" dirty="0"/>
        </a:p>
      </dsp:txBody>
      <dsp:txXfrm>
        <a:off x="3936749" y="371342"/>
        <a:ext cx="406850" cy="271233"/>
      </dsp:txXfrm>
    </dsp:sp>
    <dsp:sp modelId="{470FFEE6-087B-437E-A22D-51D85A4A8A75}">
      <dsp:nvSpPr>
        <dsp:cNvPr id="0" name=""/>
        <dsp:cNvSpPr/>
      </dsp:nvSpPr>
      <dsp:spPr>
        <a:xfrm>
          <a:off x="4343599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Jun</a:t>
          </a:r>
          <a:endParaRPr lang="en-US" sz="1300" kern="1200" dirty="0"/>
        </a:p>
      </dsp:txBody>
      <dsp:txXfrm>
        <a:off x="4479216" y="371342"/>
        <a:ext cx="406850" cy="271233"/>
      </dsp:txXfrm>
    </dsp:sp>
    <dsp:sp modelId="{046A912A-5272-475E-9AD1-DE3658B2D75F}">
      <dsp:nvSpPr>
        <dsp:cNvPr id="0" name=""/>
        <dsp:cNvSpPr/>
      </dsp:nvSpPr>
      <dsp:spPr>
        <a:xfrm>
          <a:off x="4886066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Jul</a:t>
          </a:r>
          <a:endParaRPr lang="en-US" sz="1300" kern="1200" dirty="0"/>
        </a:p>
      </dsp:txBody>
      <dsp:txXfrm>
        <a:off x="5021683" y="371342"/>
        <a:ext cx="406850" cy="271233"/>
      </dsp:txXfrm>
    </dsp:sp>
    <dsp:sp modelId="{6F7658C2-AB0B-417C-AAB9-C7AAA24EEFAB}">
      <dsp:nvSpPr>
        <dsp:cNvPr id="0" name=""/>
        <dsp:cNvSpPr/>
      </dsp:nvSpPr>
      <dsp:spPr>
        <a:xfrm>
          <a:off x="5428533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Aug</a:t>
          </a:r>
          <a:endParaRPr lang="en-US" sz="1300" kern="1200" dirty="0"/>
        </a:p>
      </dsp:txBody>
      <dsp:txXfrm>
        <a:off x="5564150" y="371342"/>
        <a:ext cx="406850" cy="271233"/>
      </dsp:txXfrm>
    </dsp:sp>
    <dsp:sp modelId="{5198E00D-FBC2-4746-95C7-EC6AFE309BB9}">
      <dsp:nvSpPr>
        <dsp:cNvPr id="0" name=""/>
        <dsp:cNvSpPr/>
      </dsp:nvSpPr>
      <dsp:spPr>
        <a:xfrm>
          <a:off x="5970999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Sep</a:t>
          </a:r>
          <a:endParaRPr lang="en-US" sz="1300" kern="1200" dirty="0"/>
        </a:p>
      </dsp:txBody>
      <dsp:txXfrm>
        <a:off x="6106616" y="371342"/>
        <a:ext cx="406850" cy="271233"/>
      </dsp:txXfrm>
    </dsp:sp>
    <dsp:sp modelId="{3AC1FCC6-239D-48F1-B804-05781A59E4BB}">
      <dsp:nvSpPr>
        <dsp:cNvPr id="0" name=""/>
        <dsp:cNvSpPr/>
      </dsp:nvSpPr>
      <dsp:spPr>
        <a:xfrm>
          <a:off x="6513466" y="371342"/>
          <a:ext cx="678083" cy="27123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Oct</a:t>
          </a:r>
          <a:endParaRPr lang="en-US" sz="1300" kern="1200" dirty="0"/>
        </a:p>
      </dsp:txBody>
      <dsp:txXfrm>
        <a:off x="6649083" y="371342"/>
        <a:ext cx="406850" cy="271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DA8C-71E6-460C-BEC7-DAFECC38B68D}">
      <dsp:nvSpPr>
        <dsp:cNvPr id="0" name=""/>
        <dsp:cNvSpPr/>
      </dsp:nvSpPr>
      <dsp:spPr>
        <a:xfrm>
          <a:off x="939" y="0"/>
          <a:ext cx="1831795" cy="708527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Jun</a:t>
          </a:r>
          <a:endParaRPr lang="en-US" sz="3600" kern="1200" dirty="0"/>
        </a:p>
      </dsp:txBody>
      <dsp:txXfrm>
        <a:off x="939" y="0"/>
        <a:ext cx="1654663" cy="708527"/>
      </dsp:txXfrm>
    </dsp:sp>
    <dsp:sp modelId="{A1F5918A-408D-4FC4-938F-BA8A37A1523D}">
      <dsp:nvSpPr>
        <dsp:cNvPr id="0" name=""/>
        <dsp:cNvSpPr/>
      </dsp:nvSpPr>
      <dsp:spPr>
        <a:xfrm>
          <a:off x="1466375" y="0"/>
          <a:ext cx="1831795" cy="70852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Jul</a:t>
          </a:r>
          <a:endParaRPr lang="en-US" sz="3600" kern="1200" dirty="0"/>
        </a:p>
      </dsp:txBody>
      <dsp:txXfrm>
        <a:off x="1820639" y="0"/>
        <a:ext cx="1123268" cy="708527"/>
      </dsp:txXfrm>
    </dsp:sp>
    <dsp:sp modelId="{095CD3A7-D933-4A1A-976B-B4C0E08F7FB5}">
      <dsp:nvSpPr>
        <dsp:cNvPr id="0" name=""/>
        <dsp:cNvSpPr/>
      </dsp:nvSpPr>
      <dsp:spPr>
        <a:xfrm>
          <a:off x="2931812" y="0"/>
          <a:ext cx="1831795" cy="70852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Aug</a:t>
          </a:r>
          <a:endParaRPr lang="en-US" sz="3600" kern="1200" dirty="0"/>
        </a:p>
      </dsp:txBody>
      <dsp:txXfrm>
        <a:off x="3286076" y="0"/>
        <a:ext cx="1123268" cy="708527"/>
      </dsp:txXfrm>
    </dsp:sp>
    <dsp:sp modelId="{03119A5F-A3A0-4A09-837F-6B1BF5B52867}">
      <dsp:nvSpPr>
        <dsp:cNvPr id="0" name=""/>
        <dsp:cNvSpPr/>
      </dsp:nvSpPr>
      <dsp:spPr>
        <a:xfrm>
          <a:off x="4397248" y="0"/>
          <a:ext cx="1831795" cy="70852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Sep</a:t>
          </a:r>
          <a:endParaRPr lang="en-US" sz="3600" kern="1200" dirty="0"/>
        </a:p>
      </dsp:txBody>
      <dsp:txXfrm>
        <a:off x="4751512" y="0"/>
        <a:ext cx="1123268" cy="708527"/>
      </dsp:txXfrm>
    </dsp:sp>
    <dsp:sp modelId="{CB295E5A-3171-4DFF-86C7-96394055997A}">
      <dsp:nvSpPr>
        <dsp:cNvPr id="0" name=""/>
        <dsp:cNvSpPr/>
      </dsp:nvSpPr>
      <dsp:spPr>
        <a:xfrm>
          <a:off x="5862685" y="0"/>
          <a:ext cx="1831795" cy="70852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Oct</a:t>
          </a:r>
          <a:endParaRPr lang="en-US" sz="3600" kern="1200" dirty="0"/>
        </a:p>
      </dsp:txBody>
      <dsp:txXfrm>
        <a:off x="6216949" y="0"/>
        <a:ext cx="1123268" cy="708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2787" tIns="46393" rIns="92787" bIns="463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2787" tIns="46393" rIns="92787" bIns="46393" rtlCol="0"/>
          <a:lstStyle>
            <a:lvl1pPr algn="r">
              <a:defRPr sz="1200"/>
            </a:lvl1pPr>
          </a:lstStyle>
          <a:p>
            <a:fld id="{76E05F73-4E6E-4F84-9DD7-6A6A55A66707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3"/>
            <a:ext cx="3043343" cy="467071"/>
          </a:xfrm>
          <a:prstGeom prst="rect">
            <a:avLst/>
          </a:prstGeom>
        </p:spPr>
        <p:txBody>
          <a:bodyPr vert="horz" lIns="92787" tIns="46393" rIns="92787" bIns="463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3"/>
            <a:ext cx="3043343" cy="467071"/>
          </a:xfrm>
          <a:prstGeom prst="rect">
            <a:avLst/>
          </a:prstGeom>
        </p:spPr>
        <p:txBody>
          <a:bodyPr vert="horz" lIns="92787" tIns="46393" rIns="92787" bIns="46393" rtlCol="0" anchor="b"/>
          <a:lstStyle>
            <a:lvl1pPr algn="r">
              <a:defRPr sz="1200"/>
            </a:lvl1pPr>
          </a:lstStyle>
          <a:p>
            <a:fld id="{C68924C9-6ACC-4ABB-9A39-CEB3B5B823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9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3238" cy="466725"/>
          </a:xfrm>
          <a:prstGeom prst="rect">
            <a:avLst/>
          </a:prstGeom>
        </p:spPr>
        <p:txBody>
          <a:bodyPr vert="horz" lIns="90378" tIns="45190" rIns="90378" bIns="451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8" y="4"/>
            <a:ext cx="3043238" cy="466725"/>
          </a:xfrm>
          <a:prstGeom prst="rect">
            <a:avLst/>
          </a:prstGeom>
        </p:spPr>
        <p:txBody>
          <a:bodyPr vert="horz" lIns="90378" tIns="45190" rIns="90378" bIns="45190" rtlCol="0"/>
          <a:lstStyle>
            <a:lvl1pPr algn="r">
              <a:defRPr sz="1200"/>
            </a:lvl1pPr>
          </a:lstStyle>
          <a:p>
            <a:fld id="{72A39B4F-D8E7-4701-A6C4-5CF39AE8D229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3638"/>
            <a:ext cx="4184650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8" tIns="45190" rIns="90378" bIns="451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0378" tIns="45190" rIns="90378" bIns="451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376"/>
            <a:ext cx="3043238" cy="466725"/>
          </a:xfrm>
          <a:prstGeom prst="rect">
            <a:avLst/>
          </a:prstGeom>
        </p:spPr>
        <p:txBody>
          <a:bodyPr vert="horz" lIns="90378" tIns="45190" rIns="90378" bIns="451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8" y="8842376"/>
            <a:ext cx="3043238" cy="466725"/>
          </a:xfrm>
          <a:prstGeom prst="rect">
            <a:avLst/>
          </a:prstGeom>
        </p:spPr>
        <p:txBody>
          <a:bodyPr vert="horz" lIns="90378" tIns="45190" rIns="90378" bIns="45190" rtlCol="0" anchor="b"/>
          <a:lstStyle>
            <a:lvl1pPr algn="r">
              <a:defRPr sz="1200"/>
            </a:lvl1pPr>
          </a:lstStyle>
          <a:p>
            <a:fld id="{4AE956D3-FD57-457D-8F40-FAC78B4C2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1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8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7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0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4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1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8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56D3-FD57-457D-8F40-FAC78B4C2B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8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37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9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27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3995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5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6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6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828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13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3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98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629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40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For </a:t>
            </a:r>
            <a:r>
              <a:rPr lang="en-US" sz="6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0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For </a:t>
            </a:r>
            <a:r>
              <a:rPr lang="en-US" sz="6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4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For </a:t>
            </a:r>
            <a:r>
              <a:rPr lang="en-US" sz="6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7066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3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3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4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6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4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endParaRPr lang="en-US" sz="1350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41483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6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For </a:t>
            </a:r>
            <a:r>
              <a:rPr lang="en-US" sz="6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8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For </a:t>
            </a:r>
            <a:r>
              <a:rPr lang="en-US" sz="6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0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9" y="6283325"/>
            <a:ext cx="26130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For </a:t>
            </a:r>
            <a:r>
              <a:rPr lang="en-US" sz="6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1572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3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4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4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6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4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endParaRPr lang="en-US" sz="1350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91105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0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26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396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90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406909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5676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  <p:pic>
        <p:nvPicPr>
          <p:cNvPr id="11" name="Picture 2" descr="C:\Users\dmlee\Downloads\preview-MABayTransAuthority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8671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1263" y="1965158"/>
            <a:ext cx="7423485" cy="35339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7042" y="888817"/>
            <a:ext cx="7507706" cy="5374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2700" b="1">
                <a:solidFill>
                  <a:srgbClr val="EF46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>
              <a:buNone/>
              <a:defRPr sz="2700" b="1">
                <a:solidFill>
                  <a:srgbClr val="EF46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>
              <a:buNone/>
              <a:defRPr sz="2700" b="1">
                <a:solidFill>
                  <a:srgbClr val="EF46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>
              <a:buNone/>
              <a:defRPr sz="2700" b="1">
                <a:solidFill>
                  <a:srgbClr val="EF46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374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7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0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 smtClean="0"/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8784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674" r:id="rId5"/>
    <p:sldLayoutId id="214748372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1143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264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9579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6907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6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75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75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975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1" y="6269040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6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4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1598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6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75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75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975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1" y="6269040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6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4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5476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85378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73" y="3562709"/>
            <a:ext cx="5632704" cy="793631"/>
          </a:xfrm>
        </p:spPr>
        <p:txBody>
          <a:bodyPr/>
          <a:lstStyle/>
          <a:p>
            <a:r>
              <a:rPr lang="en-US" sz="2400" dirty="0" smtClean="0"/>
              <a:t>Transit Asset Management Program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000" b="0" dirty="0" smtClean="0"/>
              <a:t>Status Update</a:t>
            </a:r>
            <a:endParaRPr lang="en-US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8773" y="4942936"/>
            <a:ext cx="3352800" cy="762000"/>
          </a:xfrm>
        </p:spPr>
        <p:txBody>
          <a:bodyPr/>
          <a:lstStyle/>
          <a:p>
            <a:r>
              <a:rPr lang="en-US" sz="1800" dirty="0" smtClean="0"/>
              <a:t>September 10, 2018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021782" y="6540919"/>
            <a:ext cx="1052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 smtClean="0">
                <a:latin typeface="+mj-lt"/>
              </a:rPr>
              <a:t>Version 2.0</a:t>
            </a:r>
          </a:p>
        </p:txBody>
      </p:sp>
    </p:spTree>
    <p:extLst>
      <p:ext uri="{BB962C8B-B14F-4D97-AF65-F5344CB8AC3E}">
        <p14:creationId xmlns:p14="http://schemas.microsoft.com/office/powerpoint/2010/main" val="38643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2685" y="884476"/>
            <a:ext cx="8348410" cy="4663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Deliverables: Progress from February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684" y="1296750"/>
            <a:ext cx="8348411" cy="4988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smtClean="0">
                <a:solidFill>
                  <a:srgbClr val="00269E"/>
                </a:solidFill>
              </a:rPr>
              <a:t>Transit </a:t>
            </a:r>
            <a:r>
              <a:rPr lang="en-US" sz="1500" dirty="0">
                <a:solidFill>
                  <a:srgbClr val="00269E"/>
                </a:solidFill>
              </a:rPr>
              <a:t>Asset Management </a:t>
            </a:r>
            <a:r>
              <a:rPr lang="en-US" sz="1500" dirty="0" smtClean="0">
                <a:solidFill>
                  <a:srgbClr val="00269E"/>
                </a:solidFill>
              </a:rPr>
              <a:t>Plan and Improvement Plan</a:t>
            </a:r>
          </a:p>
          <a:p>
            <a:r>
              <a:rPr lang="en-US" sz="1400" b="0" kern="0" dirty="0"/>
              <a:t>MBTA Asset Management maturity level benchmarked against global standard </a:t>
            </a:r>
          </a:p>
          <a:p>
            <a:pPr>
              <a:spcBef>
                <a:spcPts val="1000"/>
              </a:spcBef>
            </a:pPr>
            <a:r>
              <a:rPr lang="en-US" sz="1400" b="0" kern="0" dirty="0" smtClean="0"/>
              <a:t>155</a:t>
            </a:r>
            <a:r>
              <a:rPr lang="en-US" sz="1400" b="0" kern="0" dirty="0"/>
              <a:t>+ participants, 23+ departments </a:t>
            </a:r>
          </a:p>
          <a:p>
            <a:pPr>
              <a:spcBef>
                <a:spcPts val="1000"/>
              </a:spcBef>
            </a:pPr>
            <a:r>
              <a:rPr lang="en-US" sz="1400" b="0" kern="0" dirty="0"/>
              <a:t>50+ meetings, workshops, Subject Matter Expert interviews </a:t>
            </a:r>
          </a:p>
          <a:p>
            <a:pPr marL="685800" lvl="1" indent="-285750"/>
            <a:r>
              <a:rPr lang="en-US" sz="1400" dirty="0" smtClean="0"/>
              <a:t>Identify </a:t>
            </a:r>
            <a:r>
              <a:rPr lang="en-US" sz="1400" dirty="0"/>
              <a:t>existing and proposed levels of service to be achieved</a:t>
            </a:r>
          </a:p>
          <a:p>
            <a:pPr marL="685800" lvl="1" indent="-285750"/>
            <a:r>
              <a:rPr lang="en-US" sz="1400" dirty="0"/>
              <a:t>Identify Life Cycle Management needs by asset class</a:t>
            </a:r>
          </a:p>
          <a:p>
            <a:pPr marL="685800" lvl="1" indent="-285750"/>
            <a:r>
              <a:rPr lang="en-US" sz="1400" dirty="0"/>
              <a:t>Assess financial needs and resources required to support safe and reliable service delivery and bring assets into a State of Good Repair.</a:t>
            </a:r>
          </a:p>
          <a:p>
            <a:pPr marL="685800" lvl="1" indent="-285750"/>
            <a:r>
              <a:rPr lang="en-US" sz="1400" dirty="0"/>
              <a:t>Document current key processes, organizational architecture, and tools for effective Asset Management</a:t>
            </a:r>
          </a:p>
          <a:p>
            <a:pPr marL="685800" lvl="1" indent="-285750"/>
            <a:r>
              <a:rPr lang="en-US" sz="1400" dirty="0"/>
              <a:t>Establish action plans for improving the approach to asset management activities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600" kern="0" dirty="0" smtClean="0">
                <a:solidFill>
                  <a:srgbClr val="00269E"/>
                </a:solidFill>
              </a:rPr>
              <a:t>2019 </a:t>
            </a:r>
            <a:r>
              <a:rPr lang="en-US" sz="1600" kern="0" dirty="0">
                <a:solidFill>
                  <a:srgbClr val="00269E"/>
                </a:solidFill>
              </a:rPr>
              <a:t>Performance Targets</a:t>
            </a:r>
          </a:p>
          <a:p>
            <a:pPr>
              <a:spcBef>
                <a:spcPts val="1000"/>
              </a:spcBef>
            </a:pPr>
            <a:r>
              <a:rPr lang="en-US" sz="1400" b="0" kern="0" dirty="0"/>
              <a:t>Led by Capital Program Oversight</a:t>
            </a:r>
          </a:p>
          <a:p>
            <a:pPr>
              <a:spcBef>
                <a:spcPts val="1000"/>
              </a:spcBef>
            </a:pPr>
            <a:r>
              <a:rPr lang="en-US" sz="1400" b="0" kern="0" dirty="0"/>
              <a:t>Initial targets established FY18</a:t>
            </a:r>
          </a:p>
          <a:p>
            <a:pPr>
              <a:spcBef>
                <a:spcPts val="1000"/>
              </a:spcBef>
            </a:pPr>
            <a:r>
              <a:rPr lang="en-US" sz="1400" b="0" kern="0" dirty="0"/>
              <a:t>Workshops with asset owners to validate Useful Life Benchmarks (ULB)</a:t>
            </a:r>
          </a:p>
          <a:p>
            <a:pPr marL="400050" lvl="1" indent="0">
              <a:buNone/>
            </a:pPr>
            <a:endParaRPr lang="en-US" sz="1400" dirty="0"/>
          </a:p>
          <a:p>
            <a:pPr marL="0" indent="0">
              <a:spcBef>
                <a:spcPts val="1000"/>
              </a:spcBef>
              <a:buNone/>
            </a:pPr>
            <a:endParaRPr lang="en-US" sz="1400" b="0" kern="0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25747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2684" y="884476"/>
            <a:ext cx="7977320" cy="4663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MBTA Asset Management Initiatives: FY19 Performance Targets </a:t>
            </a:r>
            <a:endParaRPr lang="en-US" sz="1800" kern="0" dirty="0">
              <a:solidFill>
                <a:srgbClr val="0026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3634" y="1339149"/>
            <a:ext cx="7695420" cy="1686256"/>
            <a:chOff x="546152" y="739530"/>
            <a:chExt cx="8002466" cy="2561480"/>
          </a:xfrm>
        </p:grpSpPr>
        <p:graphicFrame>
          <p:nvGraphicFramePr>
            <p:cNvPr id="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5001193"/>
                </p:ext>
              </p:extLst>
            </p:nvPr>
          </p:nvGraphicFramePr>
          <p:xfrm>
            <a:off x="546152" y="1370167"/>
            <a:ext cx="8002466" cy="10762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96480" y="739530"/>
              <a:ext cx="3625310" cy="561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FY19 - Performance Targets</a:t>
              </a:r>
              <a:endParaRPr lang="en-US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706101" y="2302862"/>
              <a:ext cx="162429" cy="18182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9590" y="2558894"/>
              <a:ext cx="1515450" cy="74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10/1/18</a:t>
              </a:r>
            </a:p>
            <a:p>
              <a:pPr algn="ctr"/>
              <a:r>
                <a:rPr lang="en-US" sz="900" dirty="0" smtClean="0"/>
                <a:t>Targets due for NTD entry</a:t>
              </a:r>
              <a:endParaRPr lang="en-US" sz="900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33937"/>
              </p:ext>
            </p:extLst>
          </p:nvPr>
        </p:nvGraphicFramePr>
        <p:xfrm>
          <a:off x="748194" y="3627815"/>
          <a:ext cx="7844066" cy="2608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Category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Type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2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vehicles that have met or exceeded their Useful Life Benchmark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Age-based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1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Rolling Stock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revenue vehicles that have met or exceeded their Useful Life Benchmark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Age-based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Facilities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assets with condition rating below 3.0 on FTA TERM scale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Condition-based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12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 [Fixed Guideway]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track segments with performance [speed] restrictions, by mode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Performance-based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A2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2684" y="2938835"/>
            <a:ext cx="326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Led by Capital Program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Aligned to CIP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Rolling Stock Completed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934064" y="2358306"/>
            <a:ext cx="156197" cy="11969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3510" y="2526855"/>
            <a:ext cx="14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06/10/18</a:t>
            </a:r>
          </a:p>
          <a:p>
            <a:pPr algn="ctr"/>
            <a:r>
              <a:rPr lang="en-US" sz="900" dirty="0" smtClean="0"/>
              <a:t>FY19 CIP Approved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502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70001" y="1440254"/>
            <a:ext cx="8339148" cy="4870393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 Asset Management Plan (TAMP):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draft TAMP to Asset Management Governance Board for review and comment, and update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draft TAMP to FMCB for review, comment and update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and submit TAMP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 Inventory Module (AIM):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data inventory and condition submitted August 31</a:t>
            </a:r>
            <a:r>
              <a:rPr lang="en-US" sz="16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MBTA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to National Transit Database (NTD) and update Enterprise Asset Management Systems (EAMS) and State of Good Repair Database (SGR Database) from September to end of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Commence 2019 data collection and validation phase 2 task order process August/September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Targets: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Track, Vehicles and Facilities metrics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Update 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MassDOT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Tracker and PAMAC reports with data and progress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001" y="847367"/>
            <a:ext cx="7751547" cy="355121"/>
          </a:xfrm>
        </p:spPr>
        <p:txBody>
          <a:bodyPr/>
          <a:lstStyle/>
          <a:p>
            <a:r>
              <a:rPr lang="en-US" sz="1800" dirty="0" smtClean="0"/>
              <a:t>Next Steps</a:t>
            </a:r>
            <a:endParaRPr lang="en-US" sz="18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2781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701144" y="3280324"/>
            <a:ext cx="1733005" cy="5166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smtClean="0">
                <a:solidFill>
                  <a:srgbClr val="00269E"/>
                </a:solidFill>
              </a:rPr>
              <a:t>APPENDIX</a:t>
            </a:r>
            <a:endParaRPr lang="en-US" sz="2000" b="0" kern="0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29915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2684" y="846217"/>
            <a:ext cx="6774286" cy="403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269E"/>
                </a:solidFill>
              </a:rPr>
              <a:t>NTD Reportable items – Fixed Guideway</a:t>
            </a:r>
            <a:endParaRPr lang="en-US" sz="2000" b="0" kern="0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02125"/>
              </p:ext>
            </p:extLst>
          </p:nvPr>
        </p:nvGraphicFramePr>
        <p:xfrm>
          <a:off x="790161" y="1485868"/>
          <a:ext cx="7323528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284">
                  <a:extLst>
                    <a:ext uri="{9D8B030D-6E8A-4147-A177-3AD203B41FA5}">
                      <a16:colId xmlns:a16="http://schemas.microsoft.com/office/drawing/2014/main" val="4092512435"/>
                    </a:ext>
                  </a:extLst>
                </a:gridCol>
                <a:gridCol w="566623">
                  <a:extLst>
                    <a:ext uri="{9D8B030D-6E8A-4147-A177-3AD203B41FA5}">
                      <a16:colId xmlns:a16="http://schemas.microsoft.com/office/drawing/2014/main" val="2555874818"/>
                    </a:ext>
                  </a:extLst>
                </a:gridCol>
                <a:gridCol w="844153">
                  <a:extLst>
                    <a:ext uri="{9D8B030D-6E8A-4147-A177-3AD203B41FA5}">
                      <a16:colId xmlns:a16="http://schemas.microsoft.com/office/drawing/2014/main" val="981668578"/>
                    </a:ext>
                  </a:extLst>
                </a:gridCol>
                <a:gridCol w="601315">
                  <a:extLst>
                    <a:ext uri="{9D8B030D-6E8A-4147-A177-3AD203B41FA5}">
                      <a16:colId xmlns:a16="http://schemas.microsoft.com/office/drawing/2014/main" val="1356750225"/>
                    </a:ext>
                  </a:extLst>
                </a:gridCol>
                <a:gridCol w="844153">
                  <a:extLst>
                    <a:ext uri="{9D8B030D-6E8A-4147-A177-3AD203B41FA5}">
                      <a16:colId xmlns:a16="http://schemas.microsoft.com/office/drawing/2014/main" val="3205099335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Guideway Elements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0743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Transit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Comm Rail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Transit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Comm Rail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339793221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1. At-Grade/Ballast (including expressway)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10274661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2. At-Grade/In-Street/Embedded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77327023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3. Elevated/Retained Fill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772932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4. Elevated/Concrete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363044149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5. Elevated/Steel Viaduct or Bridge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55724175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6. Below-Grade/Retained Cut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32083334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7. Below-Grade/Cut-and-Cover Tunnel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4907528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8. Below-Grade/Bored or Blasted Tunnel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37501005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9. Below-Grade/Submerged Tube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56375901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10. Substation Building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991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11. Substation Equipment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5907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12. Third Rail/Power Distribution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8965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13. Overhead Contact System/Power Distribution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8704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14. Train Control &amp; Signaling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4437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15. Tangent – Revenue Service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70788168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16. Curve – Revenue Service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94978997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17. Non-Revenue Service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50655842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18. Revenue Track – No Capital Replacement Responsibility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73549048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19. Double Diamond Crossover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05625406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20. Single Crossover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09052562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21. Half Grand Union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95270183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22. Single Turnout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111582188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23. Grade Crossings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:a16="http://schemas.microsoft.com/office/drawing/2014/main" val="247295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8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684" y="846217"/>
            <a:ext cx="6774286" cy="403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269E"/>
                </a:solidFill>
              </a:rPr>
              <a:t>NTD Reportable items – Facilities</a:t>
            </a:r>
            <a:endParaRPr lang="en-US" sz="2000" b="0" kern="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78574"/>
              </p:ext>
            </p:extLst>
          </p:nvPr>
        </p:nvGraphicFramePr>
        <p:xfrm>
          <a:off x="462684" y="1666171"/>
          <a:ext cx="8204798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2438">
                  <a:extLst>
                    <a:ext uri="{9D8B030D-6E8A-4147-A177-3AD203B41FA5}">
                      <a16:colId xmlns:a16="http://schemas.microsoft.com/office/drawing/2014/main" val="1274433384"/>
                    </a:ext>
                  </a:extLst>
                </a:gridCol>
                <a:gridCol w="738851">
                  <a:extLst>
                    <a:ext uri="{9D8B030D-6E8A-4147-A177-3AD203B41FA5}">
                      <a16:colId xmlns:a16="http://schemas.microsoft.com/office/drawing/2014/main" val="4011890066"/>
                    </a:ext>
                  </a:extLst>
                </a:gridCol>
                <a:gridCol w="836134">
                  <a:extLst>
                    <a:ext uri="{9D8B030D-6E8A-4147-A177-3AD203B41FA5}">
                      <a16:colId xmlns:a16="http://schemas.microsoft.com/office/drawing/2014/main" val="1499580721"/>
                    </a:ext>
                  </a:extLst>
                </a:gridCol>
                <a:gridCol w="561241">
                  <a:extLst>
                    <a:ext uri="{9D8B030D-6E8A-4147-A177-3AD203B41FA5}">
                      <a16:colId xmlns:a16="http://schemas.microsoft.com/office/drawing/2014/main" val="1213333039"/>
                    </a:ext>
                  </a:extLst>
                </a:gridCol>
                <a:gridCol w="836134">
                  <a:extLst>
                    <a:ext uri="{9D8B030D-6E8A-4147-A177-3AD203B41FA5}">
                      <a16:colId xmlns:a16="http://schemas.microsoft.com/office/drawing/2014/main" val="9820669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Facilities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20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Comm Rail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Comm Rail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299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Administrative Office / Sales Office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885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At-Grade Fixed Guideway Station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46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Bus Transfer Center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09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Combined Administrative and Maintenance Facility (describe in Notes)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643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Elevated Fixed Guideway Station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7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Exclusive Grade-Separated Platform Station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3926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General Purpose Maintenance Facility/Depot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3028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Heavy Maintenance &amp; Overhaul (Backshop)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3634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Maintenance Facility (Service and Inspection)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25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Other, Administrative &amp; Maintenance (describe in Notes)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104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Other, Passenger or Parking (describe in Notes)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72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Parking Structure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14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Revenue Collection Facility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5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Simple At-Grade Platform Station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69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Surface Parking Lot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04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Underground Fixed Guideway Station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15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Vehicle Blow-Down Facility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3202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Vehicle Fueling Facility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068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Vehicle Testing Facility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947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Vehicle Washing Facility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37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684" y="846217"/>
            <a:ext cx="6774286" cy="403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269E"/>
                </a:solidFill>
              </a:rPr>
              <a:t>NTD Reportable items – Revenue Vehicles</a:t>
            </a:r>
            <a:endParaRPr lang="en-US" sz="2000" b="0" kern="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06558"/>
              </p:ext>
            </p:extLst>
          </p:nvPr>
        </p:nvGraphicFramePr>
        <p:xfrm>
          <a:off x="1528575" y="1601778"/>
          <a:ext cx="5921853" cy="435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7745">
                  <a:extLst>
                    <a:ext uri="{9D8B030D-6E8A-4147-A177-3AD203B41FA5}">
                      <a16:colId xmlns:a16="http://schemas.microsoft.com/office/drawing/2014/main" val="2549025683"/>
                    </a:ext>
                  </a:extLst>
                </a:gridCol>
                <a:gridCol w="516932">
                  <a:extLst>
                    <a:ext uri="{9D8B030D-6E8A-4147-A177-3AD203B41FA5}">
                      <a16:colId xmlns:a16="http://schemas.microsoft.com/office/drawing/2014/main" val="2844564283"/>
                    </a:ext>
                  </a:extLst>
                </a:gridCol>
                <a:gridCol w="770122">
                  <a:extLst>
                    <a:ext uri="{9D8B030D-6E8A-4147-A177-3AD203B41FA5}">
                      <a16:colId xmlns:a16="http://schemas.microsoft.com/office/drawing/2014/main" val="878438244"/>
                    </a:ext>
                  </a:extLst>
                </a:gridCol>
                <a:gridCol w="516932">
                  <a:extLst>
                    <a:ext uri="{9D8B030D-6E8A-4147-A177-3AD203B41FA5}">
                      <a16:colId xmlns:a16="http://schemas.microsoft.com/office/drawing/2014/main" val="588039151"/>
                    </a:ext>
                  </a:extLst>
                </a:gridCol>
                <a:gridCol w="770122">
                  <a:extLst>
                    <a:ext uri="{9D8B030D-6E8A-4147-A177-3AD203B41FA5}">
                      <a16:colId xmlns:a16="http://schemas.microsoft.com/office/drawing/2014/main" val="3057597583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Revenue Vehicles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9118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Transit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Comm Rail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Transit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Comm Rail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19080771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Articulated Bus (AB)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2094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Automated Guideway Vehicle (AG)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380477294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Automobile (AO)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845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Over-the-road Bus (BR)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61908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Bus (BU)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5840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Cable Car (CC)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272835286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Cutaway (CU)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75951761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Double Decker Bus (DB)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71161157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Ferryboat (FB)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3921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Heavy Rail Passenger Car (HR)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9655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Inclined Plane Vehicle (IP)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982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Light Rail Vehicle (LR)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358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Monorail Vehicle (MO)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2754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Minivan (MV)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9314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Other (OR)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5061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Commuter Rail Locomotive (RL)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9255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Commuter Rail Passenger Coach (RP)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6844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Commuter Rail Self-Propelled Passenger Car (RS)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173683268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School Bus (SB)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3997336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Streetcar Rail (SR)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154570877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Sports Utility Vehicle (SV)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9138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Trolleybus (TB)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1176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Aerial Tramway (TR)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/>
                </a:tc>
                <a:extLst>
                  <a:ext uri="{0D108BD9-81ED-4DB2-BD59-A6C34878D82A}">
                    <a16:rowId xmlns:a16="http://schemas.microsoft.com/office/drawing/2014/main" val="41967847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Van (VN)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0854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Vintage Trolley (VT)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7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6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684" y="846217"/>
            <a:ext cx="6774286" cy="403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269E"/>
                </a:solidFill>
              </a:rPr>
              <a:t>NTD Reportable items – Service Vehicles</a:t>
            </a:r>
            <a:endParaRPr lang="en-US" sz="2000" b="0" kern="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58919"/>
              </p:ext>
            </p:extLst>
          </p:nvPr>
        </p:nvGraphicFramePr>
        <p:xfrm>
          <a:off x="1764254" y="3087162"/>
          <a:ext cx="5472716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1230">
                  <a:extLst>
                    <a:ext uri="{9D8B030D-6E8A-4147-A177-3AD203B41FA5}">
                      <a16:colId xmlns:a16="http://schemas.microsoft.com/office/drawing/2014/main" val="2835094880"/>
                    </a:ext>
                  </a:extLst>
                </a:gridCol>
                <a:gridCol w="546528">
                  <a:extLst>
                    <a:ext uri="{9D8B030D-6E8A-4147-A177-3AD203B41FA5}">
                      <a16:colId xmlns:a16="http://schemas.microsoft.com/office/drawing/2014/main" val="3727425235"/>
                    </a:ext>
                  </a:extLst>
                </a:gridCol>
                <a:gridCol w="814215">
                  <a:extLst>
                    <a:ext uri="{9D8B030D-6E8A-4147-A177-3AD203B41FA5}">
                      <a16:colId xmlns:a16="http://schemas.microsoft.com/office/drawing/2014/main" val="1498374813"/>
                    </a:ext>
                  </a:extLst>
                </a:gridCol>
                <a:gridCol w="546528">
                  <a:extLst>
                    <a:ext uri="{9D8B030D-6E8A-4147-A177-3AD203B41FA5}">
                      <a16:colId xmlns:a16="http://schemas.microsoft.com/office/drawing/2014/main" val="1479470725"/>
                    </a:ext>
                  </a:extLst>
                </a:gridCol>
                <a:gridCol w="814215">
                  <a:extLst>
                    <a:ext uri="{9D8B030D-6E8A-4147-A177-3AD203B41FA5}">
                      <a16:colId xmlns:a16="http://schemas.microsoft.com/office/drawing/2014/main" val="33792252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Service Vehicles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23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Comm Rail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Transit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Comm Rail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590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Automobiles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592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Trucks and other Rubber Tire Vehicles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446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Steel Wheel Vehicles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78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85" y="766910"/>
            <a:ext cx="7751547" cy="466344"/>
          </a:xfrm>
        </p:spPr>
        <p:txBody>
          <a:bodyPr/>
          <a:lstStyle/>
          <a:p>
            <a:r>
              <a:rPr lang="en-US" sz="1800" dirty="0" smtClean="0"/>
              <a:t>MBTA Asset Management Program Goals - RECAP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03682" y="1447060"/>
            <a:ext cx="80431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MBTA </a:t>
            </a:r>
            <a:r>
              <a:rPr lang="en-US" dirty="0"/>
              <a:t>Asset Management Program </a:t>
            </a:r>
            <a:r>
              <a:rPr lang="en-US" dirty="0" smtClean="0"/>
              <a:t>provides </a:t>
            </a:r>
            <a:r>
              <a:rPr lang="en-US" dirty="0"/>
              <a:t>policies, processes, and systems to</a:t>
            </a:r>
            <a:r>
              <a:rPr lang="en-US" dirty="0" smtClean="0"/>
              <a:t>:</a:t>
            </a:r>
          </a:p>
          <a:p>
            <a:pPr marL="0" lvl="1"/>
            <a:endParaRPr lang="en-US" dirty="0"/>
          </a:p>
          <a:p>
            <a:pPr marL="568325" lvl="2" indent="-338138">
              <a:buFont typeface="+mj-lt"/>
              <a:buAutoNum type="arabicPeriod"/>
            </a:pPr>
            <a:r>
              <a:rPr lang="en-US" sz="1500" dirty="0"/>
              <a:t>Meet or exceed service delivery goals by achieving and maintaining a </a:t>
            </a:r>
            <a:r>
              <a:rPr lang="en-US" sz="1500" b="1" dirty="0"/>
              <a:t>state of good repair </a:t>
            </a:r>
            <a:r>
              <a:rPr lang="en-US" sz="1500" dirty="0"/>
              <a:t>for all MBTA assets </a:t>
            </a:r>
            <a:endParaRPr lang="en-US" sz="1500" dirty="0" smtClean="0"/>
          </a:p>
          <a:p>
            <a:pPr marL="568325" lvl="2" indent="-338138">
              <a:buFont typeface="+mj-lt"/>
              <a:buAutoNum type="arabicPeriod"/>
            </a:pPr>
            <a:endParaRPr lang="en-US" sz="1500" dirty="0"/>
          </a:p>
          <a:p>
            <a:pPr marL="568325" lvl="2" indent="-338138">
              <a:buFont typeface="+mj-lt"/>
              <a:buAutoNum type="arabicPeriod"/>
            </a:pPr>
            <a:r>
              <a:rPr lang="en-US" sz="1500" dirty="0"/>
              <a:t>Effectively identify, prioritize, and manage </a:t>
            </a:r>
            <a:r>
              <a:rPr lang="en-US" sz="1500" b="1" dirty="0" smtClean="0"/>
              <a:t>safety</a:t>
            </a:r>
            <a:r>
              <a:rPr lang="en-US" sz="1500" dirty="0" smtClean="0"/>
              <a:t>, risk, reliability, and performance.</a:t>
            </a:r>
          </a:p>
          <a:p>
            <a:pPr marL="568325" lvl="2" indent="-338138">
              <a:buFont typeface="+mj-lt"/>
              <a:buAutoNum type="arabicPeriod"/>
            </a:pPr>
            <a:endParaRPr lang="en-US" sz="1500" dirty="0"/>
          </a:p>
          <a:p>
            <a:pPr marL="568325" lvl="2" indent="-338138">
              <a:buFont typeface="+mj-lt"/>
              <a:buAutoNum type="arabicPeriod"/>
            </a:pPr>
            <a:r>
              <a:rPr lang="en-US" sz="1500" dirty="0"/>
              <a:t>Enable transparent, consistent, and data-driven decision making for </a:t>
            </a:r>
            <a:r>
              <a:rPr lang="en-US" sz="1500" b="1" dirty="0"/>
              <a:t>investment prioritization </a:t>
            </a:r>
            <a:r>
              <a:rPr lang="en-US" sz="1500" dirty="0"/>
              <a:t>across asset </a:t>
            </a:r>
            <a:r>
              <a:rPr lang="en-US" sz="1500" dirty="0" smtClean="0"/>
              <a:t>classes</a:t>
            </a:r>
          </a:p>
          <a:p>
            <a:pPr marL="568325" lvl="2" indent="-338138">
              <a:buFont typeface="+mj-lt"/>
              <a:buAutoNum type="arabicPeriod"/>
            </a:pPr>
            <a:endParaRPr lang="en-US" sz="1500" dirty="0"/>
          </a:p>
          <a:p>
            <a:pPr marL="568325" lvl="2" indent="-338138">
              <a:buFont typeface="+mj-lt"/>
              <a:buAutoNum type="arabicPeriod"/>
            </a:pPr>
            <a:r>
              <a:rPr lang="en-US" sz="1500" dirty="0"/>
              <a:t>Continue and sustain the MBTA’s </a:t>
            </a:r>
            <a:r>
              <a:rPr lang="en-US" sz="1500" b="1" dirty="0"/>
              <a:t>fiscal discipline </a:t>
            </a:r>
            <a:r>
              <a:rPr lang="en-US" sz="1500" dirty="0"/>
              <a:t>by optimizing available resources through lifecycle management, reliability-centered maintenance, business process improvements, and other best </a:t>
            </a:r>
            <a:r>
              <a:rPr lang="en-US" sz="1500" dirty="0" smtClean="0"/>
              <a:t>practices</a:t>
            </a:r>
          </a:p>
          <a:p>
            <a:pPr marL="568325" lvl="2" indent="-338138">
              <a:buFont typeface="+mj-lt"/>
              <a:buAutoNum type="arabicPeriod"/>
            </a:pPr>
            <a:endParaRPr lang="en-US" sz="1500" dirty="0"/>
          </a:p>
          <a:p>
            <a:pPr marL="568325" lvl="2" indent="-338138">
              <a:buFont typeface="+mj-lt"/>
              <a:buAutoNum type="arabicPeriod"/>
            </a:pPr>
            <a:r>
              <a:rPr lang="en-US" sz="1500" dirty="0"/>
              <a:t>Achieve </a:t>
            </a:r>
            <a:r>
              <a:rPr lang="en-US" sz="1500" b="1" dirty="0"/>
              <a:t>compliance</a:t>
            </a:r>
            <a:r>
              <a:rPr lang="en-US" sz="1500" dirty="0"/>
              <a:t> with Federal and State requirements and serve as a leader among peer agencies</a:t>
            </a:r>
          </a:p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16007" y="186153"/>
            <a:ext cx="4018517" cy="502102"/>
            <a:chOff x="238568" y="4272678"/>
            <a:chExt cx="8967365" cy="1143000"/>
          </a:xfrm>
        </p:grpSpPr>
        <p:grpSp>
          <p:nvGrpSpPr>
            <p:cNvPr id="8" name="Group 7"/>
            <p:cNvGrpSpPr/>
            <p:nvPr/>
          </p:nvGrpSpPr>
          <p:grpSpPr>
            <a:xfrm>
              <a:off x="2410491" y="4272678"/>
              <a:ext cx="6795442" cy="1143000"/>
              <a:chOff x="723386" y="1568922"/>
              <a:chExt cx="6795442" cy="11430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386" y="1592734"/>
                <a:ext cx="1104900" cy="109537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0850" y="1568922"/>
                <a:ext cx="1104900" cy="111442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701" y="1587972"/>
                <a:ext cx="1104900" cy="112395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552" y="1587972"/>
                <a:ext cx="1114425" cy="112395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2524" y="1587972"/>
                <a:ext cx="1095375" cy="1104900"/>
              </a:xfrm>
              <a:prstGeom prst="rect">
                <a:avLst/>
              </a:prstGeom>
              <a:solidFill>
                <a:srgbClr val="92D050"/>
              </a:solidFill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3928" y="1602259"/>
                <a:ext cx="1104900" cy="109537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321159" y="4306015"/>
              <a:ext cx="1053703" cy="1053703"/>
              <a:chOff x="1290751" y="600183"/>
              <a:chExt cx="1053703" cy="1053703"/>
            </a:xfrm>
            <a:solidFill>
              <a:srgbClr val="040771"/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1290751" y="600183"/>
                <a:ext cx="1053703" cy="1053703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 txBox="1"/>
              <p:nvPr/>
            </p:nvSpPr>
            <p:spPr>
              <a:xfrm>
                <a:off x="1445062" y="754494"/>
                <a:ext cx="745081" cy="74508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kern="12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9370" y="4534318"/>
              <a:ext cx="882454" cy="61418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38568" y="4295648"/>
              <a:ext cx="1053703" cy="1053703"/>
              <a:chOff x="1290751" y="600183"/>
              <a:chExt cx="1053703" cy="1053703"/>
            </a:xfrm>
            <a:solidFill>
              <a:srgbClr val="D86227"/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1290751" y="600183"/>
                <a:ext cx="1053703" cy="1053703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4"/>
              <p:cNvSpPr txBox="1"/>
              <p:nvPr/>
            </p:nvSpPr>
            <p:spPr>
              <a:xfrm>
                <a:off x="1445062" y="754494"/>
                <a:ext cx="745081" cy="7450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kern="12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210" y="4433467"/>
              <a:ext cx="690420" cy="775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5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70001" y="1331945"/>
            <a:ext cx="8243176" cy="495294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6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Federal Deliverables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500" dirty="0"/>
              <a:t>Transit Asset Management </a:t>
            </a:r>
            <a:r>
              <a:rPr lang="en-US" sz="1500" dirty="0" smtClean="0"/>
              <a:t>Plan </a:t>
            </a: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Due October 1</a:t>
            </a:r>
            <a:r>
              <a:rPr lang="en-US" sz="1600" baseline="30000" dirty="0">
                <a:solidFill>
                  <a:srgbClr val="FF0000"/>
                </a:solidFill>
              </a:rPr>
              <a:t>st</a:t>
            </a:r>
            <a:r>
              <a:rPr lang="en-US" sz="1600" dirty="0">
                <a:solidFill>
                  <a:srgbClr val="FF0000"/>
                </a:solidFill>
              </a:rPr>
              <a:t> 2018 and updated when a major change occurs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Identify a framework for evaluating and improving performance 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Identify </a:t>
            </a:r>
            <a:r>
              <a:rPr lang="en-US" sz="1500" dirty="0"/>
              <a:t>Life Cycle Management needs by asset class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Assess </a:t>
            </a:r>
            <a:r>
              <a:rPr lang="en-US" sz="1500" dirty="0" smtClean="0"/>
              <a:t>needs </a:t>
            </a:r>
            <a:r>
              <a:rPr lang="en-US" sz="1500" dirty="0"/>
              <a:t>and resources </a:t>
            </a:r>
            <a:r>
              <a:rPr lang="en-US" sz="1500" dirty="0" smtClean="0"/>
              <a:t>to </a:t>
            </a:r>
            <a:r>
              <a:rPr lang="en-US" sz="1500" dirty="0"/>
              <a:t>support safe and reliable service delivery and bring assets into a State of Good Repair.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Document current key processes, organizational architecture, and tools for effective Asset Management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Establish action plans for improving asset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Report </a:t>
            </a:r>
            <a:r>
              <a:rPr lang="en-US" sz="1500" dirty="0"/>
              <a:t>information for </a:t>
            </a:r>
            <a:r>
              <a:rPr lang="en-US" sz="1500" dirty="0" smtClean="0">
                <a:solidFill>
                  <a:schemeClr val="tx1"/>
                </a:solidFill>
              </a:rPr>
              <a:t>all</a:t>
            </a:r>
            <a:r>
              <a:rPr lang="en-US" sz="1500" dirty="0" smtClean="0">
                <a:solidFill>
                  <a:srgbClr val="00B050"/>
                </a:solidFill>
              </a:rPr>
              <a:t> </a:t>
            </a:r>
            <a:r>
              <a:rPr lang="en-US" sz="1500" dirty="0"/>
              <a:t>assets owned, contracted and/or managed by the </a:t>
            </a:r>
            <a:r>
              <a:rPr lang="en-US" sz="1500" dirty="0" smtClean="0"/>
              <a:t>  MBTA and </a:t>
            </a:r>
            <a:r>
              <a:rPr lang="en-US" sz="1500" dirty="0"/>
              <a:t>used in the provision of providing public transportation services </a:t>
            </a:r>
            <a:r>
              <a:rPr lang="en-US" sz="1500" dirty="0" smtClean="0"/>
              <a:t>- </a:t>
            </a:r>
            <a:r>
              <a:rPr lang="en-US" sz="1500" dirty="0" smtClean="0">
                <a:solidFill>
                  <a:srgbClr val="FF0000"/>
                </a:solidFill>
              </a:rPr>
              <a:t>due October </a:t>
            </a:r>
            <a:r>
              <a:rPr lang="en-US" sz="1500" dirty="0">
                <a:solidFill>
                  <a:srgbClr val="FF0000"/>
                </a:solidFill>
              </a:rPr>
              <a:t>31</a:t>
            </a:r>
            <a:r>
              <a:rPr lang="en-US" sz="1500" baseline="30000" dirty="0">
                <a:solidFill>
                  <a:srgbClr val="FF0000"/>
                </a:solidFill>
              </a:rPr>
              <a:t>st</a:t>
            </a:r>
            <a:r>
              <a:rPr lang="en-US" sz="1500" dirty="0">
                <a:solidFill>
                  <a:srgbClr val="FF0000"/>
                </a:solidFill>
              </a:rPr>
              <a:t> with 25% of all facilities given condition ratings increasing to 100% of all facilities given condition ratings in 4 years</a:t>
            </a:r>
          </a:p>
          <a:p>
            <a:pPr marL="342900" lvl="0" indent="-342900">
              <a:buClr>
                <a:srgbClr val="000000"/>
              </a:buClr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</a:rPr>
              <a:t>FY19 </a:t>
            </a:r>
            <a:r>
              <a:rPr lang="en-US" sz="1500" dirty="0">
                <a:solidFill>
                  <a:srgbClr val="000000"/>
                </a:solidFill>
              </a:rPr>
              <a:t>Performance Targets reported to the Boston Metropolitan Planning </a:t>
            </a:r>
            <a:r>
              <a:rPr lang="en-US" sz="1500" dirty="0" smtClean="0">
                <a:solidFill>
                  <a:srgbClr val="000000"/>
                </a:solidFill>
              </a:rPr>
              <a:t>     Organization </a:t>
            </a:r>
            <a:r>
              <a:rPr lang="en-US" sz="1500" dirty="0">
                <a:solidFill>
                  <a:srgbClr val="000000"/>
                </a:solidFill>
              </a:rPr>
              <a:t>and Federal Transit Administration via the National Transit Database – </a:t>
            </a:r>
            <a:r>
              <a:rPr lang="en-US" sz="1500" dirty="0">
                <a:solidFill>
                  <a:srgbClr val="FF0000"/>
                </a:solidFill>
              </a:rPr>
              <a:t>Due October 31</a:t>
            </a:r>
            <a:r>
              <a:rPr lang="en-US" sz="1500" baseline="30000" dirty="0">
                <a:solidFill>
                  <a:srgbClr val="FF0000"/>
                </a:solidFill>
              </a:rPr>
              <a:t>st</a:t>
            </a:r>
            <a:endParaRPr lang="en-US" sz="1500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0026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001" y="847367"/>
            <a:ext cx="8243176" cy="355121"/>
          </a:xfrm>
        </p:spPr>
        <p:txBody>
          <a:bodyPr/>
          <a:lstStyle/>
          <a:p>
            <a:r>
              <a:rPr lang="en-US" sz="1800" dirty="0" smtClean="0"/>
              <a:t>Transit Asset Management Plan/NTD Deliverables Overview</a:t>
            </a:r>
            <a:endParaRPr lang="en-US" sz="1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35178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2685" y="884476"/>
            <a:ext cx="8348410" cy="4663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Deliverables: Strategic Approach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684" y="1296750"/>
            <a:ext cx="8348411" cy="4988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1600" kern="0" dirty="0" smtClean="0">
                <a:solidFill>
                  <a:srgbClr val="00269E"/>
                </a:solidFill>
              </a:rPr>
              <a:t>FTA / NTD Asset Inventory Module</a:t>
            </a:r>
          </a:p>
          <a:p>
            <a:pPr>
              <a:spcBef>
                <a:spcPts val="1000"/>
              </a:spcBef>
            </a:pPr>
            <a:r>
              <a:rPr lang="en-US" sz="1400" b="0" kern="0" dirty="0" smtClean="0"/>
              <a:t>Two step approach to reporting the full inventory of MBTA Assets</a:t>
            </a:r>
          </a:p>
          <a:p>
            <a:pPr lvl="1">
              <a:spcBef>
                <a:spcPts val="1000"/>
              </a:spcBef>
            </a:pPr>
            <a:r>
              <a:rPr lang="en-US" sz="1000" kern="0" dirty="0" smtClean="0"/>
              <a:t>FY19 NTD submission will report 60% of all assets (October 31, 2018)</a:t>
            </a:r>
          </a:p>
          <a:p>
            <a:pPr lvl="1">
              <a:spcBef>
                <a:spcPts val="1000"/>
              </a:spcBef>
            </a:pPr>
            <a:r>
              <a:rPr lang="en-US" sz="1000" b="0" kern="0" dirty="0" smtClean="0"/>
              <a:t>FY20 NTD submission will report all remaining assets (October 31, 2019)</a:t>
            </a:r>
          </a:p>
          <a:p>
            <a:pPr>
              <a:spcBef>
                <a:spcPts val="1000"/>
              </a:spcBef>
            </a:pPr>
            <a:r>
              <a:rPr lang="en-US" sz="1400" b="0" kern="0" dirty="0" smtClean="0"/>
              <a:t>Consulting teams working with asset owners to inventory assets and assess current condition</a:t>
            </a:r>
          </a:p>
          <a:p>
            <a:pPr>
              <a:spcBef>
                <a:spcPts val="1000"/>
              </a:spcBef>
            </a:pPr>
            <a:r>
              <a:rPr lang="en-US" sz="1400" b="0" kern="0" dirty="0" smtClean="0"/>
              <a:t>FTA 1 year extension for remaining asset collection and validation</a:t>
            </a:r>
          </a:p>
          <a:p>
            <a:pPr>
              <a:spcBef>
                <a:spcPts val="1000"/>
              </a:spcBef>
            </a:pPr>
            <a:endParaRPr lang="en-US" sz="1400" b="0" kern="0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62683" y="3344088"/>
            <a:ext cx="8531394" cy="2940801"/>
            <a:chOff x="392160" y="1873693"/>
            <a:chExt cx="8531394" cy="2940801"/>
          </a:xfrm>
        </p:grpSpPr>
        <p:graphicFrame>
          <p:nvGraphicFramePr>
            <p:cNvPr id="4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7548827"/>
                </p:ext>
              </p:extLst>
            </p:nvPr>
          </p:nvGraphicFramePr>
          <p:xfrm>
            <a:off x="392160" y="1873693"/>
            <a:ext cx="7195415" cy="101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4" name="Group 43"/>
            <p:cNvGrpSpPr/>
            <p:nvPr/>
          </p:nvGrpSpPr>
          <p:grpSpPr>
            <a:xfrm>
              <a:off x="392160" y="1873693"/>
              <a:ext cx="8531394" cy="2940801"/>
              <a:chOff x="630925" y="1901914"/>
              <a:chExt cx="8531394" cy="294080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30925" y="1901914"/>
                <a:ext cx="499008" cy="325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2017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45373" y="1901914"/>
                <a:ext cx="499008" cy="325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2018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61378" y="2648176"/>
                <a:ext cx="304713" cy="124456"/>
              </a:xfrm>
              <a:prstGeom prst="rect">
                <a:avLst/>
              </a:prstGeom>
              <a:solidFill>
                <a:schemeClr val="accent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4968" y="2731469"/>
                <a:ext cx="659347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/>
                  <a:t>Phase 1 </a:t>
                </a:r>
                <a:r>
                  <a:rPr lang="en-US" sz="900" dirty="0"/>
                  <a:t>– Initial meetings with asset managers to determine scope, resources needed and </a:t>
                </a:r>
                <a:r>
                  <a:rPr lang="en-US" sz="900" dirty="0" smtClean="0"/>
                  <a:t>budget (2 weeks)</a:t>
                </a:r>
                <a:endParaRPr lang="en-US" sz="9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119729" y="3099308"/>
                <a:ext cx="2497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Phase 2 </a:t>
                </a:r>
                <a:r>
                  <a:rPr lang="en-US" sz="900" dirty="0"/>
                  <a:t>– Asset Inventory Data </a:t>
                </a:r>
                <a:r>
                  <a:rPr lang="en-US" sz="900" dirty="0" smtClean="0"/>
                  <a:t>Entry/Troubleshooting (16 weeks)</a:t>
                </a:r>
                <a:endParaRPr lang="en-US" sz="9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35800" y="3526004"/>
                <a:ext cx="3282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Phase 3 </a:t>
                </a:r>
                <a:r>
                  <a:rPr lang="en-US" sz="900" dirty="0"/>
                  <a:t>– Data Validation/Condition Assessment/FY19 Performance </a:t>
                </a:r>
                <a:r>
                  <a:rPr lang="en-US" sz="900" dirty="0" smtClean="0"/>
                  <a:t>Targets (16 weeks)</a:t>
                </a:r>
                <a:endParaRPr lang="en-US" sz="9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710078" y="3895336"/>
                <a:ext cx="952569" cy="128830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607292" y="3988268"/>
                <a:ext cx="28262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Phase 4 </a:t>
                </a:r>
                <a:r>
                  <a:rPr lang="en-US" sz="900" dirty="0"/>
                  <a:t>– QA/QC &amp; </a:t>
                </a:r>
                <a:r>
                  <a:rPr lang="en-US" sz="900" dirty="0" smtClean="0"/>
                  <a:t>Final  Review (8 weeks)</a:t>
                </a:r>
                <a:endParaRPr lang="en-US" sz="9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785147" y="4257944"/>
                <a:ext cx="1005572" cy="10929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694076" y="4334884"/>
                <a:ext cx="246824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Phase 5 </a:t>
                </a:r>
                <a:r>
                  <a:rPr lang="en-US" sz="900" dirty="0"/>
                  <a:t>– Data Entry into the National Transit </a:t>
                </a:r>
                <a:r>
                  <a:rPr lang="en-US" sz="900" dirty="0" smtClean="0"/>
                  <a:t>Database (3 weeks)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900" b="1" dirty="0" smtClean="0">
                    <a:solidFill>
                      <a:srgbClr val="FF0000"/>
                    </a:solidFill>
                  </a:rPr>
                  <a:t>due October 31st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89696" y="2988697"/>
                <a:ext cx="4996667" cy="121289"/>
              </a:xfrm>
              <a:prstGeom prst="rect">
                <a:avLst/>
              </a:prstGeom>
              <a:solidFill>
                <a:schemeClr val="accent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770321" y="2504721"/>
                <a:ext cx="1625" cy="186252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2245373" y="3424895"/>
                <a:ext cx="4127519" cy="136677"/>
              </a:xfrm>
              <a:prstGeom prst="rect">
                <a:avLst/>
              </a:prstGeom>
              <a:solidFill>
                <a:schemeClr val="accent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09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2685" y="884476"/>
            <a:ext cx="8348410" cy="4663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Deliverables: NTD Asset Inventory Facilities Condition Scoring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6586" y="1350820"/>
            <a:ext cx="8348411" cy="4988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Facilities are assessed/graded for overall condition and reported to the NTD with a single  overall condition rating per facility.</a:t>
            </a:r>
          </a:p>
          <a:p>
            <a:pPr marL="0" indent="0">
              <a:buNone/>
            </a:pPr>
            <a:r>
              <a:rPr lang="en-US" sz="1400" b="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Agencies are not required to use the FTA TERM Model but must report facility condition                assessment as a term rating score. </a:t>
            </a:r>
          </a:p>
          <a:p>
            <a:pPr marL="0" indent="0">
              <a:buNone/>
            </a:pP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Year 1, (FY19) submission requires 25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</a:rPr>
              <a:t>% of all facilities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to be given 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</a:rPr>
              <a:t>condition ratings increasing to 100% of all facilities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within 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</a:rPr>
              <a:t>4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years.</a:t>
            </a: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400" b="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sz="1600" b="0" kern="0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338" b="7277"/>
          <a:stretch/>
        </p:blipFill>
        <p:spPr>
          <a:xfrm>
            <a:off x="406586" y="3187867"/>
            <a:ext cx="6784150" cy="3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685" y="838200"/>
            <a:ext cx="7751547" cy="466344"/>
          </a:xfrm>
        </p:spPr>
        <p:txBody>
          <a:bodyPr/>
          <a:lstStyle/>
          <a:p>
            <a:r>
              <a:rPr lang="en-US" dirty="0" smtClean="0"/>
              <a:t>NTD Asset Inventory Data Collection (1 of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Asset Inventory Module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64122"/>
              </p:ext>
            </p:extLst>
          </p:nvPr>
        </p:nvGraphicFramePr>
        <p:xfrm>
          <a:off x="462684" y="1412240"/>
          <a:ext cx="830031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492">
                  <a:extLst>
                    <a:ext uri="{9D8B030D-6E8A-4147-A177-3AD203B41FA5}">
                      <a16:colId xmlns:a16="http://schemas.microsoft.com/office/drawing/2014/main" val="2797947532"/>
                    </a:ext>
                  </a:extLst>
                </a:gridCol>
                <a:gridCol w="1685365">
                  <a:extLst>
                    <a:ext uri="{9D8B030D-6E8A-4147-A177-3AD203B41FA5}">
                      <a16:colId xmlns:a16="http://schemas.microsoft.com/office/drawing/2014/main" val="3493142758"/>
                    </a:ext>
                  </a:extLst>
                </a:gridCol>
                <a:gridCol w="1927412">
                  <a:extLst>
                    <a:ext uri="{9D8B030D-6E8A-4147-A177-3AD203B41FA5}">
                      <a16:colId xmlns:a16="http://schemas.microsoft.com/office/drawing/2014/main" val="1138400133"/>
                    </a:ext>
                  </a:extLst>
                </a:gridCol>
                <a:gridCol w="3671048">
                  <a:extLst>
                    <a:ext uri="{9D8B030D-6E8A-4147-A177-3AD203B41FA5}">
                      <a16:colId xmlns:a16="http://schemas.microsoft.com/office/drawing/2014/main" val="578934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NTD Form Number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Reporting Category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FY18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NTD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Reporting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FY19 NTD Reporting (FY19)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2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Administrative and Maintenance Facilities</a:t>
                      </a:r>
                    </a:p>
                    <a:p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Count (quantity) of maintenance</a:t>
                      </a:r>
                    </a:p>
                    <a:p>
                      <a:r>
                        <a:rPr lang="en-US" sz="1100" dirty="0" smtClean="0"/>
                        <a:t>facilities, grouped by capacity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Individual facility inventory: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type,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location,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square footage 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condition rating*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6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Passenger Stations and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Parking </a:t>
                      </a:r>
                    </a:p>
                    <a:p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Count (quantity) of passenger stations,</a:t>
                      </a:r>
                    </a:p>
                    <a:p>
                      <a:r>
                        <a:rPr lang="en-US" sz="1100" dirty="0" smtClean="0"/>
                        <a:t>Only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Individual facility inventory: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type,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location,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square footage,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condition rating* 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capital responsibility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Rail Track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Current reporting mixes track</a:t>
                      </a:r>
                    </a:p>
                    <a:p>
                      <a:r>
                        <a:rPr lang="en-US" sz="1100" dirty="0" smtClean="0"/>
                        <a:t>and guideway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Track mileage by type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(e.g. tangent or curved).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Must also report major track elements e.g. crossovers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4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Fixed Guideway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r>
                        <a:rPr lang="en-US" sz="1100" baseline="0" dirty="0" smtClean="0"/>
                        <a:t> Did not require reporting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Guideway by construction type</a:t>
                      </a:r>
                    </a:p>
                    <a:p>
                      <a:r>
                        <a:rPr lang="en-US" sz="1100" dirty="0" smtClean="0"/>
                        <a:t>(e.g. elevated, tunnel, etc.),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each divided into 10-year age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buckets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5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Substations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r>
                        <a:rPr lang="en-US" sz="1100" baseline="0" dirty="0" smtClean="0"/>
                        <a:t> Did not require reporting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Count of substation structures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and substation equipment, each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divided into 10-year age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buckets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0069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2684" y="5626481"/>
            <a:ext cx="8224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tabLst>
                <a:tab pos="233363" algn="l"/>
              </a:tabLst>
            </a:pPr>
            <a:r>
              <a:rPr lang="en-US" sz="1100" dirty="0" smtClean="0">
                <a:latin typeface="+mj-lt"/>
              </a:rPr>
              <a:t>* 	Note</a:t>
            </a:r>
            <a:r>
              <a:rPr lang="en-US" sz="1100" dirty="0">
                <a:latin typeface="+mj-lt"/>
              </a:rPr>
              <a:t>: Facilities condition assessments must be updated every four years at </a:t>
            </a:r>
            <a:r>
              <a:rPr lang="en-US" sz="1100" dirty="0" smtClean="0">
                <a:latin typeface="+mj-lt"/>
              </a:rPr>
              <a:t>minimum. Beginning </a:t>
            </a:r>
            <a:r>
              <a:rPr lang="en-US" sz="1100" dirty="0">
                <a:latin typeface="+mj-lt"/>
              </a:rPr>
              <a:t>in Report Year </a:t>
            </a:r>
            <a:r>
              <a:rPr lang="en-US" sz="1100" dirty="0" smtClean="0">
                <a:latin typeface="+mj-lt"/>
              </a:rPr>
              <a:t>2018 (Year 1), </a:t>
            </a:r>
            <a:r>
              <a:rPr lang="en-US" sz="1100" dirty="0">
                <a:latin typeface="+mj-lt"/>
              </a:rPr>
              <a:t>agencies must report </a:t>
            </a:r>
            <a:r>
              <a:rPr lang="en-US" sz="1100" b="1" dirty="0">
                <a:latin typeface="+mj-lt"/>
              </a:rPr>
              <a:t>at least 25% of </a:t>
            </a:r>
            <a:r>
              <a:rPr lang="en-US" sz="1100" b="1" dirty="0" smtClean="0">
                <a:latin typeface="+mj-lt"/>
              </a:rPr>
              <a:t>their facility </a:t>
            </a:r>
            <a:r>
              <a:rPr lang="en-US" sz="1100" b="1" dirty="0">
                <a:latin typeface="+mj-lt"/>
              </a:rPr>
              <a:t>condition assessments</a:t>
            </a:r>
            <a:r>
              <a:rPr lang="en-US" sz="1100" dirty="0">
                <a:latin typeface="+mj-lt"/>
              </a:rPr>
              <a:t>. Agencies must report all condition assessment </a:t>
            </a:r>
            <a:r>
              <a:rPr lang="en-US" sz="1100" dirty="0" smtClean="0">
                <a:latin typeface="+mj-lt"/>
              </a:rPr>
              <a:t>by Report </a:t>
            </a:r>
            <a:r>
              <a:rPr lang="en-US" sz="1100" dirty="0">
                <a:latin typeface="+mj-lt"/>
              </a:rPr>
              <a:t>Year 2021.</a:t>
            </a:r>
            <a:endParaRPr lang="en-US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3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685" y="838200"/>
            <a:ext cx="7751547" cy="466344"/>
          </a:xfrm>
        </p:spPr>
        <p:txBody>
          <a:bodyPr/>
          <a:lstStyle/>
          <a:p>
            <a:r>
              <a:rPr lang="en-US" dirty="0" smtClean="0"/>
              <a:t>NTD Asset Inventory Data Collection (2 of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Asset Inventory Module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59431"/>
              </p:ext>
            </p:extLst>
          </p:nvPr>
        </p:nvGraphicFramePr>
        <p:xfrm>
          <a:off x="462684" y="1442720"/>
          <a:ext cx="830031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634">
                  <a:extLst>
                    <a:ext uri="{9D8B030D-6E8A-4147-A177-3AD203B41FA5}">
                      <a16:colId xmlns:a16="http://schemas.microsoft.com/office/drawing/2014/main" val="1650910161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3493142758"/>
                    </a:ext>
                  </a:extLst>
                </a:gridCol>
                <a:gridCol w="1963270">
                  <a:extLst>
                    <a:ext uri="{9D8B030D-6E8A-4147-A177-3AD203B41FA5}">
                      <a16:colId xmlns:a16="http://schemas.microsoft.com/office/drawing/2014/main" val="1138400133"/>
                    </a:ext>
                  </a:extLst>
                </a:gridCol>
                <a:gridCol w="3706907">
                  <a:extLst>
                    <a:ext uri="{9D8B030D-6E8A-4147-A177-3AD203B41FA5}">
                      <a16:colId xmlns:a16="http://schemas.microsoft.com/office/drawing/2014/main" val="578934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NTD Form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Number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Reporting Category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FY18 NTD Reporting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FY19 NTD Reporting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2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Signals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r>
                        <a:rPr lang="en-US" sz="1100" baseline="0" dirty="0" smtClean="0"/>
                        <a:t> Did not require reporting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Percentage of signal assets total</a:t>
                      </a:r>
                    </a:p>
                    <a:p>
                      <a:r>
                        <a:rPr lang="en-US" sz="1100" dirty="0" smtClean="0"/>
                        <a:t>value divided into 10-year age</a:t>
                      </a:r>
                    </a:p>
                    <a:p>
                      <a:r>
                        <a:rPr lang="en-US" sz="1100" dirty="0" smtClean="0"/>
                        <a:t>buckets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6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r>
                        <a:rPr lang="en-US" sz="1100" baseline="0" dirty="0" smtClean="0"/>
                        <a:t> Did not require reporting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Percentage of total value of</a:t>
                      </a:r>
                    </a:p>
                    <a:p>
                      <a:r>
                        <a:rPr lang="en-US" sz="1100" dirty="0" smtClean="0"/>
                        <a:t>third rail or catenary in 10-year</a:t>
                      </a:r>
                    </a:p>
                    <a:p>
                      <a:r>
                        <a:rPr lang="en-US" sz="1100" dirty="0" smtClean="0"/>
                        <a:t>age buckets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Revenue Vehicles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Detailed count of vehicles</a:t>
                      </a:r>
                    </a:p>
                    <a:p>
                      <a:r>
                        <a:rPr lang="en-US" sz="1100" dirty="0" smtClean="0"/>
                        <a:t>by type, capacity, age, etc.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Detailed count of vehicles</a:t>
                      </a:r>
                    </a:p>
                    <a:p>
                      <a:r>
                        <a:rPr lang="en-US" sz="1100" dirty="0" smtClean="0"/>
                        <a:t>by type, capacity, age, etc.</a:t>
                      </a:r>
                    </a:p>
                    <a:p>
                      <a:r>
                        <a:rPr lang="en-US" sz="1100" dirty="0" smtClean="0"/>
                        <a:t>useful life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benchmark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4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A-35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Service Vehicles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xxxxx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Detailed count of vehicles</a:t>
                      </a:r>
                    </a:p>
                    <a:p>
                      <a:r>
                        <a:rPr lang="en-US" sz="1100" dirty="0" smtClean="0"/>
                        <a:t>by type, age, etc.</a:t>
                      </a:r>
                    </a:p>
                    <a:p>
                      <a:r>
                        <a:rPr lang="en-US" sz="1100" dirty="0" smtClean="0"/>
                        <a:t>A useful life benchmark for</a:t>
                      </a:r>
                    </a:p>
                    <a:p>
                      <a:r>
                        <a:rPr lang="en-US" sz="1100" dirty="0" smtClean="0"/>
                        <a:t>each vehicle type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5589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684" y="4583176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Ongoing reporting requirements: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Projected </a:t>
            </a:r>
            <a:r>
              <a:rPr lang="en-US" sz="1400" dirty="0">
                <a:latin typeface="+mj-lt"/>
              </a:rPr>
              <a:t>performance targets for next fiscal year – entered </a:t>
            </a:r>
            <a:r>
              <a:rPr lang="en-US" sz="1400" dirty="0" smtClean="0">
                <a:latin typeface="+mj-lt"/>
              </a:rPr>
              <a:t>with annual </a:t>
            </a:r>
            <a:r>
              <a:rPr lang="en-US" sz="1400" dirty="0">
                <a:latin typeface="+mj-lt"/>
              </a:rPr>
              <a:t>report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Facilities </a:t>
            </a:r>
            <a:r>
              <a:rPr lang="en-US" sz="1400" dirty="0">
                <a:latin typeface="+mj-lt"/>
              </a:rPr>
              <a:t>Condition and Performance Assessments </a:t>
            </a:r>
            <a:endParaRPr lang="en-US" sz="1400" dirty="0" smtClean="0">
              <a:latin typeface="+mj-lt"/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Performance </a:t>
            </a:r>
            <a:r>
              <a:rPr lang="en-US" sz="1400" dirty="0">
                <a:latin typeface="+mj-lt"/>
              </a:rPr>
              <a:t>Restrictions (slow </a:t>
            </a:r>
            <a:r>
              <a:rPr lang="en-US" sz="1400" dirty="0" smtClean="0">
                <a:latin typeface="+mj-lt"/>
              </a:rPr>
              <a:t>zone </a:t>
            </a:r>
            <a:r>
              <a:rPr lang="en-US" sz="1400" dirty="0">
                <a:latin typeface="+mj-lt"/>
              </a:rPr>
              <a:t>measure</a:t>
            </a:r>
            <a:r>
              <a:rPr lang="en-US" sz="1400" dirty="0" smtClean="0">
                <a:latin typeface="+mj-lt"/>
              </a:rPr>
              <a:t>)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Narrative Report describing change </a:t>
            </a:r>
            <a:r>
              <a:rPr lang="en-US" sz="1400" dirty="0">
                <a:latin typeface="+mj-lt"/>
              </a:rPr>
              <a:t>in </a:t>
            </a:r>
            <a:r>
              <a:rPr lang="en-US" sz="1400" dirty="0" smtClean="0">
                <a:latin typeface="+mj-lt"/>
              </a:rPr>
              <a:t>condition and progress </a:t>
            </a:r>
            <a:r>
              <a:rPr lang="en-US" sz="1400" dirty="0">
                <a:latin typeface="+mj-lt"/>
              </a:rPr>
              <a:t>toward </a:t>
            </a:r>
            <a:r>
              <a:rPr lang="en-US" sz="1400" dirty="0" smtClean="0">
                <a:latin typeface="+mj-lt"/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26914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2685" y="884476"/>
            <a:ext cx="8348410" cy="4663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Deliverables: NTD Asset Inventory Reporting Categories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78" y="1409492"/>
            <a:ext cx="1990519" cy="1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399" y="1409492"/>
            <a:ext cx="49695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00269E"/>
                </a:solidFill>
              </a:rPr>
              <a:t>Commuter Rail Maintenance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location,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square footage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condition rating* </a:t>
            </a:r>
          </a:p>
          <a:p>
            <a:pPr marL="342900" indent="-342900"/>
            <a:endParaRPr lang="en-US" b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18" y="2892287"/>
            <a:ext cx="1995279" cy="1306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399" y="2892287"/>
            <a:ext cx="4601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00269E"/>
                </a:solidFill>
                <a:latin typeface="+mj-lt"/>
              </a:rPr>
              <a:t>Rail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Track </a:t>
            </a:r>
            <a:r>
              <a:rPr lang="en-US" sz="1400" dirty="0"/>
              <a:t>mileage by type (e.g. tangent or </a:t>
            </a:r>
            <a:r>
              <a:rPr lang="en-US" sz="1400" dirty="0" smtClean="0"/>
              <a:t>curved).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Must </a:t>
            </a:r>
            <a:r>
              <a:rPr lang="en-US" sz="1400" dirty="0"/>
              <a:t>also report major track elements e.g. crossovers</a:t>
            </a:r>
            <a:endParaRPr lang="en-US" sz="1400" b="1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19" y="4357477"/>
            <a:ext cx="1995278" cy="1541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399" y="4586909"/>
            <a:ext cx="4388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00269E"/>
                </a:solidFill>
                <a:latin typeface="+mj-lt"/>
              </a:rPr>
              <a:t>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Percentage of signal assets </a:t>
            </a:r>
            <a:r>
              <a:rPr lang="en-US" sz="1400" dirty="0" smtClean="0"/>
              <a:t>total value </a:t>
            </a:r>
            <a:r>
              <a:rPr lang="en-US" sz="1400" dirty="0"/>
              <a:t>divided into 10-year </a:t>
            </a:r>
            <a:r>
              <a:rPr lang="en-US" sz="1400" dirty="0" smtClean="0"/>
              <a:t>age buckets </a:t>
            </a:r>
            <a:endParaRPr lang="en-US" sz="1400" dirty="0"/>
          </a:p>
          <a:p>
            <a:pPr marL="342900" indent="-342900"/>
            <a:endParaRPr lang="en-US" sz="1400" b="1" dirty="0" smtClean="0">
              <a:latin typeface="+mj-lt"/>
            </a:endParaRPr>
          </a:p>
          <a:p>
            <a:pPr marL="342900" indent="-342900"/>
            <a:endParaRPr lang="en-US" sz="1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7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2685" y="884476"/>
            <a:ext cx="8348410" cy="4663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Deliverables: NTD Asset Inventory Reporting Categories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100" dirty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rPr>
              <a:t>Transit Asset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399" y="1409492"/>
            <a:ext cx="4969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00269E"/>
                </a:solidFill>
              </a:rPr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Percentage of total value </a:t>
            </a:r>
            <a:r>
              <a:rPr lang="en-US" sz="1400" dirty="0" smtClean="0"/>
              <a:t>of third </a:t>
            </a:r>
            <a:r>
              <a:rPr lang="en-US" sz="1400" dirty="0"/>
              <a:t>rail or catenary in </a:t>
            </a:r>
            <a:r>
              <a:rPr lang="en-US" sz="1400" dirty="0" smtClean="0"/>
              <a:t>10-year age </a:t>
            </a:r>
            <a:r>
              <a:rPr lang="en-US" sz="1400" dirty="0"/>
              <a:t>buckets</a:t>
            </a:r>
          </a:p>
          <a:p>
            <a:pPr marL="342900" indent="-342900"/>
            <a:endParaRPr lang="en-US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399" y="2892287"/>
            <a:ext cx="4601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00269E"/>
                </a:solidFill>
                <a:latin typeface="+mj-lt"/>
              </a:rPr>
              <a:t>Revenue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Detailed count of </a:t>
            </a:r>
            <a:r>
              <a:rPr lang="en-US" sz="1400" dirty="0" smtClean="0"/>
              <a:t>vehicles by </a:t>
            </a:r>
            <a:r>
              <a:rPr lang="en-US" sz="1400" dirty="0"/>
              <a:t>type, capacity, age, </a:t>
            </a:r>
            <a:r>
              <a:rPr lang="en-US" sz="1400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</a:t>
            </a:r>
            <a:r>
              <a:rPr lang="en-US" sz="1400" dirty="0" smtClean="0"/>
              <a:t>seful </a:t>
            </a:r>
            <a:r>
              <a:rPr lang="en-US" sz="1400" dirty="0"/>
              <a:t>life benchmark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399" y="4357477"/>
            <a:ext cx="438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00269E"/>
                </a:solidFill>
                <a:latin typeface="+mj-lt"/>
              </a:rPr>
              <a:t>Non- Revenue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Detailed count of vehicles by type, capacity, age,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Useful life benchmark</a:t>
            </a:r>
            <a:endParaRPr lang="en-US" sz="1400" b="1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17" y="1415757"/>
            <a:ext cx="1995279" cy="131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17" y="2819660"/>
            <a:ext cx="1995279" cy="1460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14674"/>
          <a:stretch/>
        </p:blipFill>
        <p:spPr>
          <a:xfrm>
            <a:off x="1026216" y="4391545"/>
            <a:ext cx="1995279" cy="14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heme/theme1.xml><?xml version="1.0" encoding="utf-8"?>
<a:theme xmlns:a="http://schemas.openxmlformats.org/drawingml/2006/main" name="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7.xml><?xml version="1.0" encoding="utf-8"?>
<a:theme xmlns:a="http://schemas.openxmlformats.org/drawingml/2006/main" name="2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8.xml><?xml version="1.0" encoding="utf-8"?>
<a:theme xmlns:a="http://schemas.openxmlformats.org/drawingml/2006/main" name="3_MBTA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" id="{A9A91626-64AF-4BB6-A98C-A92CD1976DE6}" vid="{E06E7F53-71CC-4783-9AF9-416875201A0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088DBACF70F429B55EF7E8C88DA8A" ma:contentTypeVersion="4" ma:contentTypeDescription="Create a new document." ma:contentTypeScope="" ma:versionID="292306b25d0b46b20b008403e0012adb">
  <xsd:schema xmlns:xsd="http://www.w3.org/2001/XMLSchema" xmlns:xs="http://www.w3.org/2001/XMLSchema" xmlns:p="http://schemas.microsoft.com/office/2006/metadata/properties" xmlns:ns2="da661411-cc0a-409b-b10d-2994db0e96ef" targetNamespace="http://schemas.microsoft.com/office/2006/metadata/properties" ma:root="true" ma:fieldsID="d356f6c812d332dc423425102401e20b" ns2:_="">
    <xsd:import namespace="da661411-cc0a-409b-b10d-2994db0e96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61411-cc0a-409b-b10d-2994db0e9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59DD2-5C59-43FB-9659-F3620748F739}"/>
</file>

<file path=customXml/itemProps2.xml><?xml version="1.0" encoding="utf-8"?>
<ds:datastoreItem xmlns:ds="http://schemas.openxmlformats.org/officeDocument/2006/customXml" ds:itemID="{62122486-BC63-45EC-8128-90B10BC21B59}"/>
</file>

<file path=customXml/itemProps3.xml><?xml version="1.0" encoding="utf-8"?>
<ds:datastoreItem xmlns:ds="http://schemas.openxmlformats.org/officeDocument/2006/customXml" ds:itemID="{D64E5990-D294-400F-9637-514CEDD1FA25}"/>
</file>

<file path=docProps/app.xml><?xml version="1.0" encoding="utf-8"?>
<Properties xmlns="http://schemas.openxmlformats.org/officeDocument/2006/extended-properties" xmlns:vt="http://schemas.openxmlformats.org/officeDocument/2006/docPropsVTypes">
  <Template>MBTA</Template>
  <TotalTime>27809</TotalTime>
  <Words>1913</Words>
  <Application>Microsoft Office PowerPoint</Application>
  <PresentationFormat>On-screen Show (4:3)</PresentationFormat>
  <Paragraphs>625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Lato</vt:lpstr>
      <vt:lpstr>Verdana</vt:lpstr>
      <vt:lpstr>MBTA</vt:lpstr>
      <vt:lpstr>Presentation3</vt:lpstr>
      <vt:lpstr>1_Presentation3</vt:lpstr>
      <vt:lpstr>2_Presentation3</vt:lpstr>
      <vt:lpstr>3_Presentation3</vt:lpstr>
      <vt:lpstr>1_MBTA</vt:lpstr>
      <vt:lpstr>2_MBTA</vt:lpstr>
      <vt:lpstr>3_MBTA</vt:lpstr>
      <vt:lpstr>Transit Asset Management Program  Status Update</vt:lpstr>
      <vt:lpstr>MBTA Asset Management Program Goals - RECAP </vt:lpstr>
      <vt:lpstr>Transit Asset Management Plan/NTD Deliverables Overview</vt:lpstr>
      <vt:lpstr>PowerPoint Presentation</vt:lpstr>
      <vt:lpstr>PowerPoint Presentation</vt:lpstr>
      <vt:lpstr>NTD Asset Inventory Data Collection (1 of 2)</vt:lpstr>
      <vt:lpstr>NTD Asset Inventory Data Collection (2 of 2)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Sans, Joshua</dc:creator>
  <cp:lastModifiedBy>Fallon, Paula</cp:lastModifiedBy>
  <cp:revision>1087</cp:revision>
  <cp:lastPrinted>2018-08-30T11:34:20Z</cp:lastPrinted>
  <dcterms:created xsi:type="dcterms:W3CDTF">2017-06-19T20:46:15Z</dcterms:created>
  <dcterms:modified xsi:type="dcterms:W3CDTF">2018-09-07T18:18:25Z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0x010100314088DBACF70F429B55EF7E8C88DA8A</vt:lpwstr>
  </property>
</Properties>
</file>