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</p:sldMasterIdLst>
  <p:notesMasterIdLst>
    <p:notesMasterId r:id="rId20"/>
  </p:notesMasterIdLst>
  <p:handoutMasterIdLst>
    <p:handoutMasterId r:id="rId21"/>
  </p:handoutMasterIdLst>
  <p:sldIdLst>
    <p:sldId id="274" r:id="rId6"/>
    <p:sldId id="318" r:id="rId7"/>
    <p:sldId id="272" r:id="rId8"/>
    <p:sldId id="311" r:id="rId9"/>
    <p:sldId id="312" r:id="rId10"/>
    <p:sldId id="310" r:id="rId11"/>
    <p:sldId id="304" r:id="rId12"/>
    <p:sldId id="309" r:id="rId13"/>
    <p:sldId id="315" r:id="rId14"/>
    <p:sldId id="316" r:id="rId15"/>
    <p:sldId id="307" r:id="rId16"/>
    <p:sldId id="302" r:id="rId17"/>
    <p:sldId id="306" r:id="rId18"/>
    <p:sldId id="308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3D3"/>
    <a:srgbClr val="FFBFBF"/>
    <a:srgbClr val="606060"/>
    <a:srgbClr val="CCCCCC"/>
    <a:srgbClr val="FFFF66"/>
    <a:srgbClr val="FFFFCC"/>
    <a:srgbClr val="CCFF99"/>
    <a:srgbClr val="66FF66"/>
    <a:srgbClr val="FF7C80"/>
    <a:srgbClr val="C67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3979" autoAdjust="0"/>
  </p:normalViewPr>
  <p:slideViewPr>
    <p:cSldViewPr>
      <p:cViewPr>
        <p:scale>
          <a:sx n="60" d="100"/>
          <a:sy n="60" d="100"/>
        </p:scale>
        <p:origin x="1648" y="16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-26227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43238" cy="465138"/>
          </a:xfrm>
          <a:prstGeom prst="rect">
            <a:avLst/>
          </a:prstGeom>
        </p:spPr>
        <p:txBody>
          <a:bodyPr vert="horz" lIns="90525" tIns="45262" rIns="90525" bIns="452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80" y="1"/>
            <a:ext cx="3043238" cy="465138"/>
          </a:xfrm>
          <a:prstGeom prst="rect">
            <a:avLst/>
          </a:prstGeom>
        </p:spPr>
        <p:txBody>
          <a:bodyPr vert="horz" lIns="90525" tIns="45262" rIns="90525" bIns="45262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42383"/>
            <a:ext cx="3043238" cy="465138"/>
          </a:xfrm>
          <a:prstGeom prst="rect">
            <a:avLst/>
          </a:prstGeom>
        </p:spPr>
        <p:txBody>
          <a:bodyPr vert="horz" lIns="90525" tIns="45262" rIns="90525" bIns="452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80" y="8842383"/>
            <a:ext cx="3043238" cy="465138"/>
          </a:xfrm>
          <a:prstGeom prst="rect">
            <a:avLst/>
          </a:prstGeom>
        </p:spPr>
        <p:txBody>
          <a:bodyPr vert="horz" lIns="90525" tIns="45262" rIns="90525" bIns="45262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4126" tIns="47064" rIns="94126" bIns="470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44" y="1"/>
            <a:ext cx="3043343" cy="465455"/>
          </a:xfrm>
          <a:prstGeom prst="rect">
            <a:avLst/>
          </a:prstGeom>
        </p:spPr>
        <p:txBody>
          <a:bodyPr vert="horz" lIns="94126" tIns="47064" rIns="94126" bIns="4706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26" tIns="47064" rIns="94126" bIns="470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33"/>
            <a:ext cx="5618480" cy="4189095"/>
          </a:xfrm>
          <a:prstGeom prst="rect">
            <a:avLst/>
          </a:prstGeom>
        </p:spPr>
        <p:txBody>
          <a:bodyPr vert="horz" lIns="94126" tIns="47064" rIns="94126" bIns="470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9"/>
            <a:ext cx="3043343" cy="465455"/>
          </a:xfrm>
          <a:prstGeom prst="rect">
            <a:avLst/>
          </a:prstGeom>
        </p:spPr>
        <p:txBody>
          <a:bodyPr vert="horz" lIns="94126" tIns="47064" rIns="94126" bIns="470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44" y="8842039"/>
            <a:ext cx="3043343" cy="465455"/>
          </a:xfrm>
          <a:prstGeom prst="rect">
            <a:avLst/>
          </a:prstGeom>
        </p:spPr>
        <p:txBody>
          <a:bodyPr vert="horz" lIns="94126" tIns="47064" rIns="94126" bIns="4706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8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5" y="870318"/>
            <a:ext cx="7751547" cy="3514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0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5" y="870318"/>
            <a:ext cx="7751547" cy="3514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>
          <a:xfrm>
            <a:off x="7200900" y="6383338"/>
            <a:ext cx="1673225" cy="15557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1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8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9/7/2018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78453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90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56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94654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08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9/7/2018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73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97172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at the MBTA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9/10/18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5715000" cy="457200"/>
          </a:xfrm>
        </p:spPr>
        <p:txBody>
          <a:bodyPr/>
          <a:lstStyle/>
          <a:p>
            <a:r>
              <a:rPr lang="en-US" dirty="0"/>
              <a:t>Quarterly update</a:t>
            </a:r>
          </a:p>
        </p:txBody>
      </p:sp>
    </p:spTree>
    <p:extLst>
      <p:ext uri="{BB962C8B-B14F-4D97-AF65-F5344CB8AC3E}">
        <p14:creationId xmlns:p14="http://schemas.microsoft.com/office/powerpoint/2010/main" val="307149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Summary of organizational targets and key productivity initiatives for FY19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60041"/>
              </p:ext>
            </p:extLst>
          </p:nvPr>
        </p:nvGraphicFramePr>
        <p:xfrm>
          <a:off x="495300" y="1447800"/>
          <a:ext cx="8191500" cy="46481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156422431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7578860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10631411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2516606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5035386"/>
                    </a:ext>
                  </a:extLst>
                </a:gridCol>
              </a:tblGrid>
              <a:tr h="55393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Dept./</a:t>
                      </a:r>
                      <a:r>
                        <a:rPr lang="en-US" sz="1000" baseline="0" dirty="0"/>
                        <a:t> Function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FY18 Actuals ($M)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FY19 Budget ($M)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Delta</a:t>
                      </a:r>
                      <a:r>
                        <a:rPr lang="en-US" sz="1000" baseline="0" dirty="0"/>
                        <a:t> between FY18A vs. FY19B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 actions</a:t>
                      </a:r>
                      <a:r>
                        <a:rPr lang="en-US" sz="1000" baseline="0" dirty="0"/>
                        <a:t> underway </a:t>
                      </a:r>
                    </a:p>
                    <a:p>
                      <a:pPr algn="ctr"/>
                      <a:r>
                        <a:rPr lang="en-US" sz="1000" b="0" i="1" baseline="0" dirty="0"/>
                        <a:t>(not exhaustive)</a:t>
                      </a:r>
                      <a:endParaRPr lang="en-US" sz="1000" b="0" i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775570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General &amp; Administrative</a:t>
                      </a: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($2)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+mj-lt"/>
                          <a:cs typeface="Calibri" panose="020F0502020204030204" pitchFamily="34" charset="0"/>
                        </a:rPr>
                        <a:t>Multiple, incl. Business Process Redesign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810085"/>
                  </a:ext>
                </a:extLst>
              </a:tr>
              <a:tr h="247525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Bus Transportation</a:t>
                      </a: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+mj-lt"/>
                          <a:cs typeface="Calibri" panose="020F0502020204030204" pitchFamily="34" charset="0"/>
                        </a:rPr>
                        <a:t>HASTUS</a:t>
                      </a:r>
                      <a:r>
                        <a:rPr lang="en-US" sz="1000" baseline="0" dirty="0">
                          <a:latin typeface="+mj-lt"/>
                          <a:cs typeface="Calibri" panose="020F0502020204030204" pitchFamily="34" charset="0"/>
                        </a:rPr>
                        <a:t> electronic roster-picking</a:t>
                      </a: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899024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Rail Transportation</a:t>
                      </a: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$95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$93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($2)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HASTUS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electronic roster-picking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683695"/>
                  </a:ext>
                </a:extLst>
              </a:tr>
              <a:tr h="553931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System Maintenance</a:t>
                      </a: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$129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$129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$0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(TRAPEZE) Maintenance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system upgrade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Lean project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114109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Bus Maintenance</a:t>
                      </a: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($2)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Parts and inventory management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Lean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project at Southampton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426749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Everett Main Repair</a:t>
                      </a: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Development of Standard Repair Times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073661"/>
                  </a:ext>
                </a:extLst>
              </a:tr>
              <a:tr h="553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Rail Maintenance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($2)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of Standard Repair Times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Lean project at Riverside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233617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Other</a:t>
                      </a:r>
                      <a:r>
                        <a:rPr lang="en-US" sz="1000" baseline="0" dirty="0"/>
                        <a:t> Operations</a:t>
                      </a: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Multiple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590209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Contracted</a:t>
                      </a:r>
                      <a:r>
                        <a:rPr lang="en-US" sz="1000" baseline="0" dirty="0"/>
                        <a:t> Transit Services</a:t>
                      </a: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$527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$549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$21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System and process upgrades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824873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latin typeface="+mj-lt"/>
                          <a:cs typeface="Calibri" panose="020F0502020204030204" pitchFamily="34" charset="0"/>
                        </a:rPr>
                        <a:t>Other 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$277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$281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$4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714358"/>
                  </a:ext>
                </a:extLst>
              </a:tr>
              <a:tr h="400061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  <a:cs typeface="Calibri" panose="020F0502020204030204" pitchFamily="34" charset="0"/>
                        </a:rPr>
                        <a:t>Total Operating 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$1,543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$1,564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$21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79369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1342" y="64008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dirty="0">
                <a:latin typeface="+mj-lt"/>
              </a:rPr>
              <a:t>Notes: </a:t>
            </a:r>
            <a:r>
              <a:rPr lang="en-US" sz="800" dirty="0"/>
              <a:t>All costs in $M unless noted otherwise; Numbers may not tie due to rounding; Other expenses includes benefits and financial service charges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864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New projects completed or in implementation in Q1 FY19 </a:t>
            </a:r>
            <a:r>
              <a:rPr lang="en-US" b="0" i="1" dirty="0"/>
              <a:t>(not exhaustive of productivity-related work by organization)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42000"/>
              </p:ext>
            </p:extLst>
          </p:nvPr>
        </p:nvGraphicFramePr>
        <p:xfrm>
          <a:off x="533401" y="1447798"/>
          <a:ext cx="8208873" cy="4501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396673258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9907022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698184742"/>
                    </a:ext>
                  </a:extLst>
                </a:gridCol>
                <a:gridCol w="1122274">
                  <a:extLst>
                    <a:ext uri="{9D8B030D-6E8A-4147-A177-3AD203B41FA5}">
                      <a16:colId xmlns:a16="http://schemas.microsoft.com/office/drawing/2014/main" val="4164071647"/>
                    </a:ext>
                  </a:extLst>
                </a:gridCol>
              </a:tblGrid>
              <a:tr h="58718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Dept.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Project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Impact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Est.  cost avoide</a:t>
                      </a:r>
                      <a:r>
                        <a:rPr lang="en-US" sz="1000" b="1" baseline="0" dirty="0"/>
                        <a:t>d or savings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93262"/>
                  </a:ext>
                </a:extLst>
              </a:tr>
              <a:tr h="391457">
                <a:tc>
                  <a:txBody>
                    <a:bodyPr/>
                    <a:lstStyle/>
                    <a:p>
                      <a:r>
                        <a:rPr lang="en-US" sz="900" b="1" dirty="0"/>
                        <a:t>System-Wide</a:t>
                      </a:r>
                      <a:r>
                        <a:rPr lang="en-US" sz="900" b="1" baseline="0" dirty="0"/>
                        <a:t> Accessibility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Simplify</a:t>
                      </a:r>
                      <a:r>
                        <a:rPr lang="en-US" sz="900" baseline="0" dirty="0"/>
                        <a:t> vendor timesheet invoice receiving process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/>
                        <a:t>90% reduction</a:t>
                      </a:r>
                      <a:r>
                        <a:rPr lang="en-US" sz="900" b="1" baseline="0" dirty="0"/>
                        <a:t> in cycle time</a:t>
                      </a:r>
                      <a:r>
                        <a:rPr lang="en-US" sz="900" baseline="0" dirty="0"/>
                        <a:t>, saving 34 hours/year (observed)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~$3K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9760127"/>
                  </a:ext>
                </a:extLst>
              </a:tr>
              <a:tr h="685050">
                <a:tc>
                  <a:txBody>
                    <a:bodyPr/>
                    <a:lstStyle/>
                    <a:p>
                      <a:r>
                        <a:rPr lang="en-US" sz="900" b="1" dirty="0"/>
                        <a:t>Riverside</a:t>
                      </a:r>
                      <a:r>
                        <a:rPr lang="en-US" sz="900" b="1" baseline="0" dirty="0"/>
                        <a:t> Car House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5S in 4 key areas (engineering &amp; administration,</a:t>
                      </a:r>
                      <a:r>
                        <a:rPr lang="en-US" sz="900" baseline="0" dirty="0"/>
                        <a:t> Thyristor bench, Brake bench, and Electrical repair room)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/>
                        <a:t>Removed/recycled</a:t>
                      </a:r>
                      <a:r>
                        <a:rPr lang="en-US" sz="900" b="1" baseline="0" dirty="0"/>
                        <a:t> 14 dumpsters </a:t>
                      </a:r>
                      <a:r>
                        <a:rPr lang="en-US" sz="900" baseline="0" dirty="0"/>
                        <a:t>over 2 week period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/>
                        <a:t>Estimated </a:t>
                      </a:r>
                      <a:r>
                        <a:rPr lang="en-US" sz="900" b="1" baseline="0" dirty="0"/>
                        <a:t>33% additional storage space </a:t>
                      </a:r>
                      <a:r>
                        <a:rPr lang="en-US" sz="900" baseline="0" dirty="0"/>
                        <a:t>in 5S areas (observed)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691259"/>
                  </a:ext>
                </a:extLst>
              </a:tr>
              <a:tr h="538254">
                <a:tc>
                  <a:txBody>
                    <a:bodyPr/>
                    <a:lstStyle/>
                    <a:p>
                      <a:r>
                        <a:rPr lang="en-US" sz="900" b="1" dirty="0"/>
                        <a:t>Budget /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Monthly</a:t>
                      </a:r>
                      <a:r>
                        <a:rPr lang="en-US" sz="900" baseline="0" dirty="0"/>
                        <a:t> Reporting Package</a:t>
                      </a:r>
                      <a:r>
                        <a:rPr lang="en-US" sz="900" dirty="0"/>
                        <a:t> 2.0 and leadership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/>
                        <a:t>Increased </a:t>
                      </a:r>
                      <a:r>
                        <a:rPr lang="en-US" sz="900" b="1" dirty="0"/>
                        <a:t>transparency and accountability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/>
                        <a:t>Standardized</a:t>
                      </a:r>
                      <a:r>
                        <a:rPr lang="en-US" sz="900" b="0" baseline="0" dirty="0"/>
                        <a:t> expectations and timelines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/>
                        <a:t>Decrease in unnecessary meetings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~$5K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234171"/>
                  </a:ext>
                </a:extLst>
              </a:tr>
              <a:tr h="685050">
                <a:tc>
                  <a:txBody>
                    <a:bodyPr/>
                    <a:lstStyle/>
                    <a:p>
                      <a:r>
                        <a:rPr lang="en-US" sz="900" b="1" dirty="0"/>
                        <a:t>Vehicle Maintenance</a:t>
                      </a:r>
                      <a:r>
                        <a:rPr lang="en-US" sz="900" b="1" baseline="0" dirty="0"/>
                        <a:t> &amp; OPMI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Semi-automated</a:t>
                      </a:r>
                      <a:r>
                        <a:rPr lang="en-US" sz="900" baseline="0" dirty="0"/>
                        <a:t> Monthly Cost Sheets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/>
                        <a:t>Increased </a:t>
                      </a:r>
                      <a:r>
                        <a:rPr lang="en-US" sz="900" b="1" dirty="0"/>
                        <a:t>standardization and better availability</a:t>
                      </a:r>
                      <a:r>
                        <a:rPr lang="en-US" sz="900" b="0" dirty="0"/>
                        <a:t> of</a:t>
                      </a:r>
                      <a:r>
                        <a:rPr lang="en-US" sz="900" b="0" baseline="0" dirty="0"/>
                        <a:t> Bus and Rail key performance indicators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/>
                        <a:t>Increased time available (~15 hours / month) (predicted) 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~$15K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91247"/>
                  </a:ext>
                </a:extLst>
              </a:tr>
              <a:tr h="391457">
                <a:tc>
                  <a:txBody>
                    <a:bodyPr/>
                    <a:lstStyle/>
                    <a:p>
                      <a:r>
                        <a:rPr lang="en-US" sz="900" b="1" dirty="0"/>
                        <a:t>Bus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New process to prioritize</a:t>
                      </a:r>
                      <a:r>
                        <a:rPr lang="en-US" sz="900" baseline="0" dirty="0"/>
                        <a:t> Standard Repair Times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25%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 increase in hours 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</a:rPr>
                        <a:t>covered by Standard Repair Times at Southampton (predicted)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670400"/>
                  </a:ext>
                </a:extLst>
              </a:tr>
              <a:tr h="538254">
                <a:tc>
                  <a:txBody>
                    <a:bodyPr/>
                    <a:lstStyle/>
                    <a:p>
                      <a:r>
                        <a:rPr lang="en-US" sz="900" b="1" dirty="0"/>
                        <a:t>Transit</a:t>
                      </a:r>
                      <a:r>
                        <a:rPr lang="en-US" sz="900" b="1" baseline="0" dirty="0"/>
                        <a:t> Facilities Maintenance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HVAC preventative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/>
                        <a:t>Identified</a:t>
                      </a:r>
                      <a:r>
                        <a:rPr lang="en-US" sz="900" b="0" baseline="0" dirty="0"/>
                        <a:t> a </a:t>
                      </a:r>
                      <a:r>
                        <a:rPr lang="en-US" sz="900" b="1" baseline="0" dirty="0"/>
                        <a:t>root cause </a:t>
                      </a:r>
                      <a:r>
                        <a:rPr lang="en-US" sz="900" b="0" baseline="0" dirty="0"/>
                        <a:t>of missed preventative maintenance (PM)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/>
                        <a:t>Increased vendor accountability for PM compliance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~$9K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19889"/>
                  </a:ext>
                </a:extLst>
              </a:tr>
              <a:tr h="685050">
                <a:tc>
                  <a:txBody>
                    <a:bodyPr/>
                    <a:lstStyle/>
                    <a:p>
                      <a:r>
                        <a:rPr lang="en-US" sz="900" b="1" dirty="0"/>
                        <a:t>Everett</a:t>
                      </a:r>
                      <a:r>
                        <a:rPr lang="en-US" sz="900" b="1" baseline="0" dirty="0"/>
                        <a:t> Bus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/>
                        <a:t>Small capital investments to increase productivity of key groups (e.g. vehicle sign shop) as part of Lean Council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/>
                        <a:t>$500K in increased productivity</a:t>
                      </a:r>
                      <a:r>
                        <a:rPr lang="en-US" sz="900" b="0" dirty="0"/>
                        <a:t>,</a:t>
                      </a:r>
                      <a:r>
                        <a:rPr lang="en-US" sz="900" b="0" baseline="0" dirty="0"/>
                        <a:t> with 1 year projected payback (predicted)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/>
                        <a:t>~$500K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83302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7874" y="6478802"/>
            <a:ext cx="853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dirty="0">
                <a:latin typeface="+mj-lt"/>
              </a:rPr>
              <a:t>Note: Financial impact estimates average hourly wage of $40/hour with a fully-loaded fringe costs</a:t>
            </a:r>
          </a:p>
        </p:txBody>
      </p:sp>
    </p:spTree>
    <p:extLst>
      <p:ext uri="{BB962C8B-B14F-4D97-AF65-F5344CB8AC3E}">
        <p14:creationId xmlns:p14="http://schemas.microsoft.com/office/powerpoint/2010/main" val="223767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Costs Per Mile at Charlestown and Cabot Bus Garages over last twelve months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8" name="Rectangle 7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lZzd+UkPqwvo3lyw3+k5723O6eVjc+upI+RL4IGutYXhKYop9nIup5SpJuUXxzOm0Y8UsWMeFJhmvuogk57HUbkLhxFQSZnTBBxaITVxxylq04iN9lMC4DYruTWKvjVKCqFf804S8APd/8I39oj63hYJH8FMZ1YFQxKiGZn4CWfC+y91sbYmFwF+tndg0Ho0Nq7p1H6kNsa1lBet3h/i9+RGlDn4SVfPYXElKjON3xNCWvGDJCPfpw6ZikHBD3rlSg9W/L1XBEuCQqa0ABe+PM8anMXOILHv+p0NYhCm2VfRSexUab0iRorTq36r7y5ycegUSqxCBSTE+bVvSuT96rdOKI5QTXUkRZnFSSK02Gz62DAOgRfADuE7u2TYJXHtRf28/fLTbCb3+TXdm0BE8Mqr1hvxxUZ0OWfmWcMykgju3CcCRpCl39Cj/Z6qKWiM+MG5ZI0loikfQX35S9rmqP7+0So7Rst5gHEH0dZO/bGCZXhSNGf3Oje8jzpGzHA8u1CruRBNDpIEC7ikkRveY7XL8tnPuhyO9ud+K0Rys0EIzleAI/qgYnIoLS2taBlMdz5OeouBD5a6GZb5ntugTb2NqBMHEQ51HFcbG4i751YNkbxb6xZVnEITvphttsfV57FuEpH/yc3IMOvCXjy7p3BvnouUeBxVGwVA0SvfdWs4BEWoaVVO3WnS0EZHj8iJrmpTqpAAzOalYTPua+1Nx/QcYBZbO3kow/SCTwhsahupJrpZ01lcIAAnEAWhAUJGf9hw5CWHOvoMY/11B4kefhP5TzX7CYszdq9AxmNFRIboHwonwPVD2UHCBJWmGqNovZySdsdfJxLDSzqRv0cp2HB/OjKe2OyzHMr8VDdiLxmCwgPBFlPuqeCqIA1KJVcQbhv62QrrAJB6FARs5t+CGop9f8DJO024KQ33PpjBZ2UrlpNmgwRQeOPbcOHf5golSszLQzu/AhsWD37smiPmC3BsMBQOhasWjJHUfw89FgaGmCJgGd+gnr8C1iZHbidQ/ZMPKSFdJweD1NeCaEoU/aIklK7ZbpWm56SpmkrUlnkW8TJscx/7k27gztODvhK/2U8kGD3wzUJzrPPY7hXv2PGQYDOZvXJEArXq4nC75jjPEU4i9XuxidTJRF+UC7skd7P6MVsTSyeG0V9rYZzmrxwxgk8VBsGaTajacoaeM/wSpz7YN2+WGMb+oKjg+H8nU2KlGXVREah4xXbZu4DqwTZNdMUUYs5fDnmCtcjOqwcpidaTX89uDklA20019UFi5njpJfplSvnATIGkY3KCDD8OOWQkR/PvaC20icZlp77RkkdBJ+tEbaHAf83PHjModB1XP3DR2AwK5OEdAb/EHY8U6bB+jNPR78TwqNsn+AtnUdUXw+DyODAllfEKGHShtUUVs84Ge3ys60IU8a7jLZacU1u+oNbWw7ixvA3LNSabVh9pVc2qwdcOg6gALUcYqKVtRe7zbRMBK7hDDEU8LXm1ObOdAnMJFZNUVeXrT+mUbdsymBQz6Po/clrNCV1huVtwBvu1m6vyJ8WxGrNiS6VlxpoS1rpzyYBGOMAdJEjOBRkRwmgSeT9S538ujtmIqB/rl1RTOhNwiA16ZGUtWfiBKtst1mY9dTLIFHL6zNIY8M71rNnkTOfnJT6hMtZrHL9lzIKNEIKLfx4RSWsDSvlKF0rwXg/U6w+ea6qcfXB/1fb9g73+3A8tObYjyKIRQJbbt97XS9FnUba8jrBaFdsPH2DsEMRVXXL4fFqn5+DWnGvbjMAAYxq+5oS+ucsOcNUqjpdTx71He24Sa/xlpswn9z2y8RGWSGRa9wYKz/Hnm7wjZzzdDqTvsXDavYtK22el8jBbeSrJq5RanYKz2U5q/oyF5Gzv2mYgSYSTQoLdUPRlsDA5RqGHv+A80aTkXi0gRHlZPt/vvatpfz47HXThnN9JEq9RdneLpy0DAsfwFRjgxAt5fiM0UHscnBXnmLkKEW/rhuFsv4+qSQbfewqueNRGV/C2NjPkb7hdhenQZidsN3Vg+pep81xp8K70prLM3CWhEro/DltOxwoXiPjAjaV76E13CPTu1yiIYr7Kmr9aGnkXFfUx/N7NiYmUVWzuc+qFzv8xGEyECDIJsl8jDt9sDlKF5lZWTfwBBGKuhyOQsxLJNWSkk9zMlymsBiXRZGuvO5luXXw1trq47+mbJOBLh4aBJ/0dfpgWEoLYkKkN0AqzTDUZJJ3wpid4bzPFDSnxKmRTFDr4bNjbLVLu67jaCdq83bczac7Khg+gMeM4qho0kgwQ7A58gh43sqp7risf9P3FoWMIXnFnfu49Tqwd7e+5RLLfnsZn47AQoJqw1Nk1idwNiUG9bIr2c2wH0iurz7Xf61YZ6dztobnNUIQ+je45Pa5AU8WoRy3wQkgyFZ6PZ420cgM1Qb2/0rjYneg2h0okz10aE5/napmH5+ZNcXBDn63ikLf5NP/MezAxsWBOUVgh/XkXFob9Muo945DC/UE0Q+KeL4D6rLMyGoMf3pFz6tota129C+WdNa5NWGjcJtsikC+CcnEjmv2r7qEds9LLRo5WIS4oWLkmcMuky7je8cXlsJF1P1Op/BOMz6FtMmScbdHBGcCWDo0PH8S+MSShL+TE9YZ9sIjSmQRQ2aiUfeYgUVnzHo1URxxd3IS20wajxxEDGb83sl+aDg5QZTAM8o5XE17xwn6LjjufcD+1fPI/mTfJoD5bkMFDQm6PDGmymvA8Fq6++PNck+13iIcTKBMuzqCXS00Oh7gmTCqA6evsoSew3oH8hMQfvNXNrTAUDCyKY8XS2BG8mSIGvg53hutEtZlcp3emxB35kRQBmz/ALEf/MI6eRxOv9R5xk8RPyFJ4TzKrLdoczrJf0d5Hf8cCWQVgxp9uvho2oYLtJGiGIPVoVHF6TAnnSj+tDaJTmDQuyJOZnXiJlEnvf6Ars7nduFzdVTzWffs4CpcyzmRHGG9dvxlzHgyHjdec34Oe6rRAtVz0jjKlBtww2V5PgtA/SMS8jwTRd5ENZQrxj4fHPUo9PhbkZkjUgoCp5Vh6fDYsnsk1vNMRXQ9XcahGPoGdZ6xY9o2o6r0FT9B+5PGx5EqiFoT8384qk5cn+lVJKq9oPHlrCDQejilORMakpUL8/03G6s9VmNcaKnLMlKwtZZd8fWUHwDbkmjLfFzJVqtv89qaaaJIi3UB2T2fafJkbqp095OQfEUp70SVttjlw/eDypDj3oXDf8lJhNYkkiwkUdZ2xDdxcLRE3Jw2DloRIs9wRCv9U3Hp/17mr/CWbQKtswBvB0hdSa90EedKT+u7AlXlkKKEXPYoOvlBAfPZWjnOgPtLcOa+0AGvCyzALqqMXesZnS89Z9ce7UdEnzaGi3ZDOhMNsbAdw4MRKjaEv5pNfZbQPufSHHOVFkkB9ahwWmG4n/Aqy2CaSccG9s6SIZywmrJqu7dW0fqsqfPqpFos9QQacd4PJg6MX20+WteQUjwYef7GXzRFzZ4PNdoNqHbvOpePeV2rs/E46F6k8q3BbgO+e7OTLpA4wfVdrfvGzry6zjl1IT4VFhYCY+ysx4+l9Gf0TwAm8GfOtvVeyDLY83x+SYC0WdEO/ldWpy/5Zqfs/tGbsflsNzO1+zup85juM7n3jRZa8zpI7L5JRxFhnG5jeKQ5YUQPRfH+J/O4QiSIPquzCkFWuasc62jP1wbHl05HA7T+esIPCbobTULxdKVFEuprXjEk4fupfSUeMIwqZct2Qditc/LuwMuhJoHXCznH16EwKnBG+70dnMq2yx0eyCQ+RAXSzhVSbg2fTlvxpPObJ1T/bqQMzjqZzrL8bWOqqd4WBp/AsDEkYit0KHO4PoZCNudmF64n8f1Yb0C8MchmxyoEOvLqKK7inNzK0QikFa7q8/aUksTkPSYEc4F2DMYwezWW/MMwEC+BZ7ySeGOUN5KR1K8QJh39SWtaoB+q1frU5TCrPeHKlvBZdFy6qF7Dfd1xzPFUeyeqEu7b74PZn+W+Ag7czns0rTqPWaL1e9Fc5V5HF3JIX4/bghHH/oaOSkIdpiDIULB9qJl+AtwZmnb+Stdzc4OinlbaRoOUfFBHJpgdnRYhhI+Z7DzkDLHM6/NwmCTeBe6pYYE/B3Elsq7TEn1DrJ4Y9XYERShufESRLv7pLwTyhp1T//GXi3dCSMGZl0HgOGKHj5hx0AZEDtxD3WYDuZmNY8401zWqJ2iZahjpb4pipX9vJLfN9/5KVx08YBhifEu8huxJsoE+Oh5DcSQYzSiU95P18FmaOAteJYHWe5Dflu6ugTbfxve8lC4y1oXUGzEFwBGnA8z22pgp5dQtjR7jauYNHS7YL4y3MHKtK/PcCAgbFXuo/Ed3mZ2rKYH0TmVmc2vGzp5ud5484/sCVZm3UTUitPJoFJ2hxtONgYRpWh+KBmlDXAIZ0UbJpmpzkSuMn8L/XHtUCquh2g0JT+ND3PjH2+sGveOufIW5rj4fZIsO6EiZCe8l+ghmsfFh6WI+DM2PUCvT8lMcGzdpueMeXP7GDX6ENahLQOGKReYal4o0iUmZj0XQqE/T844MumM5QQ59WJKYaf24geQfDJlWMZhXroI0dXbawQMm6AAr5u2oNGM9MBfgFv/bc+W5rUuH9yGXLMZKrkpvKD3gTUcxmEsduwoyROBWQ7lY+CA8F1bseCekMo/oV+2kK2DrPq4M26pR5mryIYNbZcMg2iJ1n5sP7P/Kt8y4QP5FlV0H5aSOgZ1rMQ2sqGsUosDbAQkUNHtwU8mrfPK5JFts8iR86P7A+6uPYj+vDpfy68tN274LG2QNd4ArVZeljyzudf6Wsw4ifcjrHR59s3WJMRFpxUsSH5aFrUHzjnLMOtDajyZHoLl1FwgEMqyTolqQTf1IVGmSZ+JtNynwCS8c/2uauMqDZ/a0ORunAG1XpmPeBYf6EWuyrLDEworRAfU8XjiEY/QLeNd/t9bD1+SwpN+InfZmSwjZLO3tz+YlZmsQ5J+EtqGkKdp8Bkx7h4/1V7RVLA8cF5MhBeaD2tn1Urv2F037Ul273mVYoQ+oPOxgN/jzfKeGghbv+quY52WILhby0eFOqlienPTRPpakS++dkFmmRatCoLvT57iUYznZtUKP62ZZQRvUlkZH9YmCG4XMf/d8ZeecTWmNnag9ogCyCixdBxuYuHNMJTt7nEnCPBEb7Xow9SeKZsvHZOLoEvGcdptpkiHq7H6LzAzUsLvI5FAUxNKcCyO5yy3nj7kxzOjijn57bgxb0UfGvAyRQ9IcORH45z6mvHwFl5xf85TqhHVjOTZQjAJF90GqJBWY9yNo1K3GJtqEkqtMGMNWkWuAm23SHLHbjlMfxHdyeiMrEKTuYSJx0YLH0qkcX0UQdQ5na8K33ALYaUzZolzMvGiuYWFplM75zjwl1c0QHRjpTT3UWOxfTBon3PyWLPX1ykoIa5hEehEtA+l40Uk+6IUWV6UXUBLq08nXklciRR+eX39b1oj9ms4F/0qQbER9IeJ4FnTGQMOxLYBX5FI9l9XzSxypYnPEKsIebo0LOel3ikqQKYuUMz7DcUUeJn9F4zepBVgdWFx3fLTMgC1WSuBcknoEu5E+1aZ6+MQnOvvnnsiKGUnWnunW5+BkLNJcYTtFODXP4/rSIPBz+3Ba3RATxvjY70iUSPjUIv7xWHi/Net0YG6ZVmmmn1kxfN7jO0If91qOe8acU4VqQnoku0NYhdKpvXuu8msfH53ptusJ/1ix/e80BliWXDFBluWn9HKSHQY9bjRUPy2QIsUhXH0Xf5+EZXmk8Dybh+uxinnh52mpEcSdR5L5XqD6ObXsqL/6agsPtFGJvTneD6ugUArxXrA7Y/IYVMKwTvhC9yg2hTRhLFylUK4XwQfQeTZkcTMC3bsteGuPDN2Leam3KjualjN0Kj2ta9Yh+69o1cxbr9ExRjb3NvekMNbjlbX5GjZIk4kWpM8LEGrHxsqg7wK30PVk6qm7ao/syJSpbsE/Zwq4E4/BQmXl+65ACZF9TsGwxd4CDHw7ZnKJlBCxwKIdJEgGJy5aW0XrCXOeYOtI4//78cfoEuIciu83ZqzK9+wnTi+YGq6s+xIL0x22RxSHs1c8j8I35z+9XXbVcoYotIxsFdIGYBxeM8mIIeNo81zp4Ro8h3yKD3m28Pp0lhQzo/LFMeLtByGWnzaMjCxSWBf4VmL9pLr0UvtntUlzq8NgZGgFiSXcAc/FfxGL5qoTKF+g+x6UBO9qdi75KZYKrH6iF4gTJ5eRN+8rOHsoMJG2L1stazTFpz9fmGUV4uCSWJ2e6soyo0i6TlFXVUvHkjtldDx/NCYJmj2fDVMqh6QaFTv21VzbcHbEKojT6RixqRFcScJ5HyimTCQxJ1DwRAlxqZoPGjRiJj7dVdWYasuNuY2OApfHHWWgTbREta4yAY22EhldpyU7FOT2HlWcOi5cJ1DLQ80ksgPN3p2eX9wBRnE5EI5auolp+JHDee7rkiO7AQKQ8psHkHvsgvI9faHAAV+s6Eu9UCRabSEhMK5Yas6oHp7guHUwMhQEdw8M80Cu9uQ+hFT6zmZYobokjcjpkKIUgpgEFwzAc9YN95EulU9A8UJB4hBFHaHWmEA2/BbewLFpM66dvp/I1Iol23Y3+/ZGD9HIA8k/tkJnnKKNeXTfa5H1VGLKycLTwDJTjHZu7fDysw3UFbz/ZDGNs51pl/5DiHrwey3hHqlfomXa9EJphP5G2Nm/s/1mOJBxtPyA0+q0iFKQgtgsKJKr3HyYd+Pp90YtrUI8Elc5wbb3L9unwGBpQI8ewbKaK70gz6ltPHaXHwmuaJrTDIe1FaMy0rNJqTKzQexsk4WksC5/PL/Gn5HGji8T4RNBZLyNVm0Q2W2bUUFXeVpHa/6OWOXHnlECoswDBaGdWJYRAsFWh2oIcbsxtDWsK6Iz7P1kxAb7KiVnZrAxz2TU2j8txBOyDqJJ44vqRWZv+V2FIB+uMdhKF4Vv0Yqy/dA+p9FC/AcXtA8okWFNmCvomIRodSg6IPEKiXcGoQU1+0rWWV0XukcK8PEiKaM9aH+cr0LVFOhiVK78vE3oh4wp85oX8gNL2LgccZSotDzb2SrvpLJZB/XoNRvaMaOe56XmuOxT9yM5T9mMwwTuE1yetFLyD+867vaEzBGuGmJPX0CebAZ8VLtUmM2UnlMWEaod8aQcmjS5KvuOX2/nJ5kaGpGJJkFSWL/Z/t1qftBfN/0kYK1FCzNmcwgJm+pIy8rA94WtFEhGEVJ9DkpZkaeSFoQ5R0ckxojP9hml5hpg+z5x40SfKHpkgfsRT+PM2uCwYC/UmKTianQRZiC17k9qtQgkJ7pqga+HtDDDNBQOtQ/bip8PAvDdu8s68ZOJuBZDP2f8fE8XYBjBTKtObkERzZjHsJkLvCZ0io0ttL23cHLj7nMhwoSSajCAKOxM8dg42exhTxrCVJ6Xq0pnnF6MpJOYRaeKhe4Myt/+/4saRBuvxQKNPQ39mWuvVqMbetuRyXDAKSd2sH8oYTJ9DtSV5zz2JF3vruaBn8ZGeqZ4RqS0QlQnK3q8uzr8Fs3jHtaQJ7f7liZmnHT3hWYncCgRahOUEZS0BI11qXY6T7lwVWd0gAFyA42jWqgRSy/mqMFvvd7PEYrgxSlLUFbTzkwBh0f/n8mOLl1I0s1JIlj4L8eWrw/gPVhkCEfXXc+dUQnJ3Qv5lJVavfkuFepw93mzC5l3VszYfmzDcYwItgYOFBnfwkozsWn8QZMnJFfkW943T8XJQ+Z+u7ky3m5+5FLJaayJ35Njhz6djgmLBqm+6wFlGX/mnoGIz39pf++wylolcaJ9ojoFUU23JjSaryFTvmsa9DRCfOKtsxwGFGwgjVE18KKqs4wV+CDDv7m8ScPkEmEbWy3z967VQf+2TZDj/bkcQUizVbhgZCNjv93Ys178bPrVbmTWztBPXUzB1XelRwQoBeGSJ2BeCoMdj6Io996MAfGff06o7ConaUJWSnu4EmpoTdbt5U62AXEZ5X5D+SzupFGjvzljm4vLumrWRK1Og6kkeM5DhX5kVfe6ZG5C85EmWh1iqCidCCYRiC0m5xqKWJpLTdjQQslzUXU+B5pb1KfGJRnntrv11qWhzdUI4u7epUY+MHWOsGiZfQNRR8BICyPrEbmn6i9AfdcEkhHlvzTUUmaPC7VVwu4EeHiNeIWlSv1A145sTq35krbkWxVjfNSOZkgGuuELQ8Ropb6ihHmXh7tSJ/8ReLpl+NkQc6osM/UJcbtJHRJJyx0bmw2FP3Qi6BOzlr0s5m/oIlClE3WMF5+LEZOD8A4/NL0ShGaHnOnEXTQt78WXzG8qOpNYhF1SWjj5qzhxMg5jxArFg/1v94HIXbrlsKv1Gba3dC6D5OmNZsfiqy/CDPmTxHD8pUQ3jR5C0htNAezvtXtqkLkltUqjkmdfrj2ZCHQdrc9x9tzGBlQbJVhXsH0c6dQKvaeJ3drMVTq6QWMsf4rYUEL31ZKwJozQjtomQYeJx/b0JsVLc3s64RFKO/i2AoG3wt7wRBAsZIiXlZV7sAuX8VIZ6DkSxP1858y36XslkUYPwZwgAOgYMBGguo7KMjGdszLaUuRrxVvaxHzjhB45gLSJk8vaQCH/P76B2hdXV5pCITqUd5GXVpH9hQa3izNN3YVJfm7k4U8Yfr+mgEdoGnMA1PeD0N+4B2r/F5IR3kDXqCGugKSmOoMCjRGmw/lxUDy6xC1s6rb/GLxMgn4yiVf8NK08uz4eatUdw9IqTYaB2qBoRjXAybofbdOarTzQ8y8/OKAuOMhV3pWO7rTgPqUCEEEEOZYPBvrbQxrsq0XTKgpnogI/TVar0plZcJhm5WyTru+HaQPDJLQ9Z/4gUdQHZfsciZUrPOx+o7egLdVw0BTMQMgor01txkCpwbozcH8MmQ8kmqeYUplms6Z+AyWHAzjUVLJnsPXQa4tP31AME/kgu6KSy7ecS8tdWfr6SW84SPzRdnGvnoGFTuYq7VPWJgTruthCiGELPpM3fMuZEAx4PtJzrQzctKVhJ5+2+7paStdi7ME8hdQiZVuVarbQ4w4ksf+RbTkmiQwv5jC+Y8X9JrYBKKVrYw3aL8kk4ITAEVk/68Ax01cILqSe7hhgytriHRrUvkUHZEjezzXXWqh4xRl6y1g9esLRE+dUNpaoiSlTQeKk/tayyYLu0FpeYTL1VTtRiqDsXuSS3HRkLoZGpQv+Ah86Vndw/U+pcdwlmpC42+a0bWHg5h/KQVvLl59YwEw/K7sHKHObjlfdI3KyvuxiKmHh7/5EtAm3QtowziTjRQ4tMvgHIWBPOxH2NReLVNL2PQkor4ZDSDfyCDWBvfrEt+EiL6MpBo2RhJl7991NlBfEkXWUtT7ShDKM0FT5MwS4eKLHbah3pD6ykBNoq20HbP/R1DRC/y3CQLMiVFBCa3FRsh8OBzIOBGTX9ctABbD1nL26+BHeBm7RtkcFW+Efa4jU0thtMYZj3akBoZT5Rvr44cvOKxOn61sWDdznkgzH1JAgDtvbwtR9d/GpwlfAchWyLQO1dePlleBWAE9rWWhSpAVfPxftWmlDcvU7x28IwF7T3/iBg6UyC9YOYfQkJFMVfbCcKVpWzflN47RWbcORZiQUnawwsmLt9F/4AQ2OovO38Vw7oAxBw2YP1nwjK6+eG9WlmfJaxYsa4MSAU71P0osa3spwhTE4YhsiGXjnGOeKKhFhtsfGTlB50g7EKnoiLWqw9sD0nhJO5wUp8KC9GbXKJC1ok5AqsTdiSMplFf2Bsi5yElPN4g5gpo91nnCuT8unD3L8pdFhKy8dJu+AxFgvMfMIf48bBFs5jzojRrhszoOiJWKchGOeKLbI0brtxz2QQCZVXxauyxi++rPqO51ILwgjgDleBD8AxYGuFuK2ptKFd1nki43bv/p22wH9hdz3nEt1sZ/dzVSyZ4FvjVOcouvKYNst/Yp9g8QujsaJ+RVGqZUdyqAXvYtrHSEmvqBlWic25B902hXjqGQ0wy6pzn3WfEbWWxqMHDkQAQRTBOvmGVcQmGhjnRXK/vYW0AydCJLGz15GGJ8na4zWBZoZ/mJ6oVNYDlt7OOlZkRLM7gOTqJav/1ZtdUOADrp4Maf18ErTG2Fwhm8swfyh5235WBycBsr3ggVtSAtVW8TXJiY7Cy0RZ2Qf9n1apjxfIaTtDOTNeYq5Icq0/DVyD/cdECH1CZHiLJLe61Kru7IEviakzbKliL/3MEyAzQ+2qG2OVtudKmrQ/h+TAyb1TKscUITALqdSWS0tTKz/GZj8yDPtQXgQwznjiZ1iW9gBcIlAMXHI0eZCK0WM+3t7PETU+X5PZ1olelVDfLMjflzbYIqmwEVmMPZRXDsC5QmaUK4+GJEOxBoAYNL00U+DCT0uNBYnSyfQ/Ht6beTPfmE61tjVs6qcZ2teV6YpF0orlFLLGoORJSIkGaxG4pkIiUtDWMZN3pQtg3F6t0oJ74auNk+sc3e/M61zzh0nX4gddXo0cwvdxtwn/ktIeTeiAFKG2ApCgmwq1V0fogb0zwiIIiVR3vJkM/yaNJFvmbQOcMc9N3M3A4qiD4EunAAvqgDQnbmEtnVdZOa8zJjvIriPV6XY4g26qoHcSK0D2Zy26jwi6U+VgYRS22p9m6knLehfsEP7IZH/hIQmOpGWr1iVeaW7cKauEDpuyBa972uI94g+y+lzJp3gYJkokCCgqmGPopu3H8A3IysJ4/XRK87JpbZD5slj5D5/Rii4HtZrDaM8WtG/OBUlr8HProJTTxZEZNoD3NuzfEvt3FRAaES00AieV2v9NtVisHIjsvR0g3HPsq13PCoFF3hYCS2XqCdHoHHFSA3h4mmIc82gFgyizC9HbiPhU4DR73IdVPQ5RLMLHNQcobE5asqEU6Pn6xVcmMe4I5kOjZYIZx2DI2D65DMMIxVUQq/RPE+e90wXKYviIUa+v9W7fHVlW4ylRIcUbGE2Yd5gpcBYK6shV9sHL9HL6qCj4PUC6QWKW4BknNeAblbubfzM/FuV1dAiiYt9gTRI3aYDf5zlAjqMQ873eoWEBEoAk1zpdJpUMxHMrgiIXkNaaNQE3s5rg2njuHiwVbApFgrO/j8iXrniZWsiJh/QriO/dQCzBs2sKmU1EVghUqo1R5oTGqPj2l0dezrMPe90217XVUrgXlK4THBUNazuMfCa6ygzpB3FaxduvSTLFP5bq81Dn2ZPz69DdHmmKCc6Me0LzOoBwm64I4o3UEvgBZZoOa8kPZ3zlMaFFsV44SXyzm6opIrRIw/oQOubM7LvI/4gFeMgcNaCnUnNh3g3KemS16b2UE88/DhTgmNzxiXV1GppV/6YrOZ4HmfDo4PKF8YeDD7zjoNwihElL6CYskAHnvof0IKSkWd97CBdEZE5m9/JhXksKIlhSRniXajTY3EU+GKb7EqGqHi0U8jcXqQeTYC67CqGC8qcS8ofj9Z60fg/vUWiWvjADnhA0jG7IJ+igWSyd0xdAyAlJFaT7n5Cf4MAD+lmBPA1O+IKywaYK5t0Tvm7v26IFkh6xoD3mkiXZ0OaYTly3wyis6Gq7sL2ZPRcuXVFwiSicaau8vtFUuhfU6Ckd/VvZya4hDX5jbFZvPARg5SrjfknryERFKoOLcmMF9AXUa5oNPBoeacpsByJHt85/A8iipaqqYtzq+dPrrjd++5yEKKJ83bp65Xczq5VEsostLDyEnaCCcNl6GEp1ZCeH6NVLNqcYcjXFNc9RBxRhvfymjZm2xIufJo7F2083XNe09E3vwcwNfNXsYxi+fAcEcDDhC+R6YBOxq1Diw5qaBBdQ5dXCHcNCrml+dmCPOzW6mu9sxmTgFPab/2pziN2ycbNLWmS1YDELmTGiobtWRsGuZxaYAIhSoz/D7ea0x0BE8VLKz6uU3G6y5ea/CeBTNhreAscYSQrd4ftjSa8yPeh+5KLbWUbpmQnkb+eEna+sWL/ipmZYuQUB0G+SsUU7EV3ENirDIWGRC/YwHxdp8vuJq+NOemA9sNYpc2T9YnBMVZVzvX32RKcTfdGni8K/3kMWi4pLCi1/KASAvVQtFJYZKfMxOtxX2sYHOOzaWckDp6H7Kh1+aci0d7x8taKP4e6AAqLwhUxX2joWZYRS/Fp4W5gBwzsDv5jtScXXujfm1QOTtvW0GFwZAp+NuglyMBLBRVN3yRAPs5fLMt9zpiz5PMMqCGKAZuPHtqccJefJrxzazxIcpIJstTJz5qYmopztr01rsg5p6m8FhdEyhyn1QH92xLgoXgkcRWZkVEZCTGssnskERd/gloOdh1AMj3eD3YjsPa4njyAZKszz5w9ccjRuHSdsvnbEowB/ZB3yQJbdnkZ+rm48BEZNSi4KLO2j83lefeB9aeEyTzerKEwGJBJYx9xNSsx2rPz3xNdSSxDCw+O0h9YDoDmre3Fr5xcrM5LtlqFX6cyw5uqXyKpAkIuMk/VXuEV8wG6IsmDEu3yoqtRNgauPFDpTfZ85/xUTzHwmsUnLO+0NuSaIrwWWKPlMMWs3pDnzNDjcL87TZJVez2nVoqTO8mofzXoCmOJ5ebECJ9uTU1dJFMahzMfvOzgPiExOl/hqL/HPaU0MfSKSHmonqZb8FXIZPWccYQQFVz3Sq/aNYN+0zt/Yy9+Ev/8xBKOFsUw7FBTCYVIS6z+DSjLew7SUqkQm1a+nPrPLBfN/9E5yAlvFmyn43F5w7CFpnpg/5fq8syEoMk6ull6ynBzmLBu8XZofxhe34vfeKiUCZzzLmAbzZXxD8qga7ryoG30WF4m8nbFMaQD7lVKRHhjVoUNBVkSR6QX/ABpWimITPz+DxIaBuHiCpMixvinGPljKUsoFaDEV2gjNJjgzfxtpk8EUGoaY9FFGhnO710xTlWBQwzFrD3HOwsfZ7W3GmGQlPWkhwPassDq+WW7N2nfqFGxEKzDpnAykTwCL0z1Zm7n6b9WRW8J734sHis64uN5SRP1/qbrm1JpPHaDs8pgn71jaffRxE4QdcSReEXxO4WYjlGsax9OubDs+V/ISbsNcoPgRReCJ4t0+sOFSxAgoVPjz/8dfkPn4vtMYzCIl86nQY2ZUBE0ly27i9YwYwC2wDL7XrQmCf2HEM83KHRUD4J56o3znGFge3BdEZhm9L78qBgtxosxo2qzCjAttMTlEyVNGIxwSzqrAvL7oPhsiSLvSBtf/1a/WsnUoQx9RWTfzbn+gP99nkX30fpAwBEAMahjYTrsn0HyGIqbKK66TlvYK68u34vzIBRddkNM26EIy2/yXfO89pokf6z+l6MGcGSLCKH6YOg+IGCW+zOzLihoUvBUH6IJikneAiihmgsrBEv3NoOsK8l5vM8NeTsEN0daqzsaG1/qJraH/GhS1u29z6w3GXvyTsuTaPkrLcmGNAwW+K26twDeQAH4GwCEOo2cW/WoqfKden++T/Mgp5ZvajUBB2MSG07rKmSfL60+9a9YhB754uF7pwfc3CRSnYae1rQDGHhzW4wS6X8vGVxEnYVOEAUXhGqB26aJXDhwV+zwnGLAyoXmpjJL92PkOyTBt8Aq6uRCcI8lyx+Sv+oNkSBNSyPQUfFwDolCBBAb9PEu6K5qYPvqzCxENfx/7VBsmWZMbdXPoZJGBjZYvS+UIf+uCU8Tv3zTYIhDvjx/awUjsDFHv1rso9ceaKlclL6J9CH31KVvQrDfb+CF738pFP6jlLDy8CAp3rhYCE3Y928J0ghG9AOVGRKf5aFAouXm+37OUrOGZEiGyergQ7t0eoYy9OkRe+YVnP6dgEZU2ht52JZaseC6hNk8w15LwFIn/VQ9O+r5DEGkPMBj4YkTO1wAteqcVf2dfgfnKj75zIDEsaImHFfKCOYOA749d7PusALTTOaL/eyTUrJEZdtZD4Haf73vOnRpQ7K5krZw7O3aaz1wOOBd2Iq/I0AXs8vFyBqxLWxNznLcV7zZRBY305Oeemb74wUbG0mkwgtYq2p2azQQ69/SdaGTYNcA2QUFl767xQ1n9NklkaOS6VPICULPf4mVn7sfCjNpKE9XXF6DWfMCboA9/0R+jzsbfsz1Uds+i+eyDtGoIiTGgS7vzy/pjn/YbPMKUqUBQ0EH2wF6ZRCLAsECWqUA9tBnsNJfDB0qgiEwKuMJiZ/eDrT7hLQHf1Qci6xmE3sfcwhr+eQjcLKO6hFP7aKeIblHxbXvVxXiiPl7afVW2bmLsDLNhaxIrMy3nI2Q/6rmjxKVlFjqp+u4UQ+6lzsvN9Y3hQLejU77WXIZl2i/e5T2LqsVFptVSm7EcAtK7yruUsE70dzDkWANun94rB687W4OQGT1hiNktamP2fzkMLGeQ97JyEYnMXTDxLDKKOCeP16VoABxO6mozAb6AE31cyU95AfMmtI7yBX/zU9ufmR92enok8EohX3OUIyyDMgoRrfNOSjEXNK0aa0JcHO74HCsYFW1QXUoA9hWz4lOPF9D3EHKw/a1Rm2JmAxLHe+5/VnUHrrsWSF4tBcxX5s0hT9139YaHMkoz/gO4HSg7ZdCm9CDhQr0PCf6F0uRS5P21WaoI0rhQXkA8qMaJhNdnXP0PmgdQpOdrGRQpo05ZFi2fObmWCciDkiJY1KwTzVtDYLLMaxWtV8gOlUzgDI7mkJHvujFNzVG7HolkLAeCn2KSoAbklB2K5uniriVv1hSiN1L3ExdDLdDsiR9SBxDN7N2Al0v93pQpGfmB+bbVapWgsshsPHYlbGAeI/fXKc7qVAAPqY0nCnALoFKc9OIRaHUOBU4JhQecD+bEgpxS6uO5fwhhUdYs4zFS1iey1VMboWzpSiK3sCWVq/enEnDA+57x7QQA7qhkONtAyOs6KOkskUzMFVjapNhxvc+fD58nikye5H3Y3qpcmlZGNVWpqz5hgPZQKLz+OSiwxrgQAOd1XqqlO/q17ygDObloCLsr1gHvcRlMqjUtPn6TRhwZgHJqOi5LwIKce897fG9RwnrMfHVhsG3m9FOCM8v/YlqMjuv4VNHgPwD0IJJtGtfjzBdbBJUwSfX+2Bys4d/6FimAThtDMPAE05Xhml9bpOy9gNimvh4yGpAscup0M8nyZ0dXbProvZUMuwlmi6qethnYo88antSLqQtt7/3zp5nMS/IYTyifrUqcqgshF5epza6etgnnaq6dRRebrdD0Xp/Xf1iECWDMLQVn8WB9ZM95aP/aTdFOvZmiCY/63gygRR6AF1QncDu9R+Ur9OM6joQJ4fMrwGG66lbYAaoEJgwpBho/qQQ0GVr08MQJ71cwJXIvb2f9a40wE9KCTbsI8oHTCMBu/uZVSm2AvHjwa4knqxuwMYKXg/vBeQ7jksZLa0dylWCiqJJbOU7PJvN4xF08Opw6lY2JfortK6L+e1jDa+yaApfQIwqKR0fo4vZNFdotwK7oDOlnz52l3I0ZmRQD/PeKmDnSwACB9mdbrMhVQoOvVXFN74Q6p8wfhSOiGVH8BmOMcTmGbPRUoZ2qVG62ZwXth/Wa+MJsxz3ELjNHOvns5KPpYi3QbsiBTSjQKrCRa7wa2+Bhqi23k4t3NFS8sb+dmt32Nm4u372U/R57NbrTcFO60U2ziXtv/GEUbHc2fzelOT4n5I7VBxFOgkf9bwM0sThHqkvN6OZYL4f6faYfvj+gyIy37eRrxxLayN+LzYeXN2kR3oQLghP7rG3q+HbjyBXcOVIDctx32xgdXRRWr5NvfPO1xYj9xP6ScIUUMYzY6EP5+qWs6AA7+MtZirOhMEfbBj8kUP/jk1VqCaXv9sMsT47vdBSZJqCGIM0WItOV7uBA6c9wkH1xP7F5k+CLAHPC8bLyKKXKB+95UMywhQHanqDXkWcprEBZDtxltcYzrpUxO/lgoVhOwFVKpPlz/4XCfkOIQgm9g8klNdo6dA8UHFs9hGayvv8iiPk9XeVmfhUickAKWjT3Y8wf5g7IctO4tpt4HHEgux//XAjIUQWRrFU3FcDTd7txwuFNTK0qqRqEnSy70OOeI+yD1TZTS45i1i6NRdKKe+qTok+Vdotz2tWduNV8Xai2kCiegtImCEvDFhpPmoBRxb86IqDbs/n7XDJYpe3aN/Y9Aa+BoXqH7kb/bnsKQY+G6HIveyJIQXnSiy4uL56y6Je0mL8WLqrkayz+LYAVS04jdZqiaMjo0ibpU1u+ExX0om6iNGL8bVhu2CeHdRscRHhWRnR4BlmPbNGstUeOg/jggFt6Ysnf4u4892oHlLRZGyqumzOJYTIUA+EO592hlWhHVLnSQkLxEJHzNqpwl4IxCp2IRALChfP2f89FL7bQcRnpPtwG8rzApFzt0m3vH5Q4kdniKz4eaPGXTFzAAkZNJRsaMl+EmRBZm0B2I05u0CWgVab9T7LRtmVNdec5GaW80NRAbtb/l3gkODYG6epD+yEHMmPrnR7iMTROhBeP+/jbslVkVW2Utfmj/PUj37a8o3aeDQupmn8swTUTVpGe1/r7loaGZZrF/pNlDVkrxLc497Ww5kJQ2aTgEXhiGaMFrZQxzCc9EgcoHXZ/69n42Y+9MmqqEzoDO7KK3WKT0MjFXsjWdixjY8L3oeJljBrBSLFah3QldHoWyGNLgkh2Iwaw6A+qafu+F6jFhPda4JYui6M6k/DPvJd4hn+HdHmsmD+hv9nNhQV1NRn0lVVd9ZKZN3tAwOpAqIqkPdTG7frDJV8OjZPF0hwh4lEmAhJBGIi6m9+0w74WO+X/M9AdS1mdQCVRzgFNpJJwAK6nzv9YMGdJnu31zRr7qkSNELyLSje6q1sFu6IZT5eT/ZV8Ox+kY2UrzMRRNafxdn3KrbGoLnZENoPLJIekQhalGL2PTomyLbdu52wjO6mB2ItvgCx8k8T5xmtixBp86RcyHLjlqhJYFXNdx1S++iaF9+g/oKhl4DIhc9nKwUIGwmsbCgcJnNioQ8UBAurYCq7tEf1QitkjrvzlPGyYFQtLYIogMCOdPBrXgL63EoSv9nxrgweWK/PHwfwqGdEjL8fXZRDyyWUJ09ckNgt7lnz5hCRrcxgcusmiRwgAobpEEVPOge5v8oHbirngNwHTBj0XxlE8avN7E4Lmshn+JpxJ9L7teB0NWx33fpIB2ALdzWqtY1Q0A4aKXkUqRn7Miv13cpve7p++7u8x/LuM2cDaz5AzQtMRZ9RIF23mLBU6yaEouFSBC1RTrv+JjAamuHEg9PKlUfFyxCBCa0zJhPtqW1SBJIgzXjfV5sEO5wgoXcnRdZij+Aw578+JJiDg6F5FjbG0MlSu5kHnJua0RoX/qywYhfZt5ESF/NXsumzhBstM/g0gB2Piwb9ONxbztNtOhhaP/aBXCc66f42J33BIZNa6DZpqF+BZfMiFUDfVxMRbKolrwjEZnlkXMIeL75oIj8l1Tx8sOkC0876k34TwCzqBH9iuVFb6Cr7R46hoF8f/mNxtyoDxDV0vUwvHlbvnaSXzAvQHhCfF9Cw2zxCl+TueMfTlH8F8y+KkvUfCJmTkwxfdD+77ZoXvSLJX694bLuoVgQmSet19aVdvGz9jIHuJigPrCYyaHjdHrw84s7ok7uGd310yojMxd1NjQMw9H8geSwYvIONXCLaXkyE6oChJWFJ9fI3glptypUfaUO0LPxcEOCiX+wGvaH1t8CjUDdMVLnDamDP5ZTmFvY1mrFbZAIn0eabVhPUUgcN8fS8eTQsx+J8qujkfG8Z0oHwEgqLqCcKMFxJgVP5Xdc0UaxitnvAqoCfX4o0pzglA+GOLQ7FtLdSZhKAoooZjcIbZMpOKtXfBc/YVGRxGUN11K5XDMQfJsABEIkSjIwlvLsAkea65bqNsBF5IX/VgPJoAj86AMPAblaTcVGUdKiAdaJAVVTkH6esfZf1v3tjKKylxitwmt2DpGZirC++mPA+lPefj2ft5BhfxovY5HCEse7GAIiBmsFaBQ+dE9cTNimBD2Vn8r5Vjpb6uowIvSS4+n/AbOlR3vCAXFsd2wgyq5ZkJtzMAmulGMWsxP6R481RUacNo7McjM7a891tbIVMSfn9aB9JB7YW8GeFkUJ0GOdCr7z3M2DDZ3gBw8BCvxttvNUuP7OhlXb0TMfce0d7KjE5vvj0CURbyZuN5Zt68ER/3OxnLs7MPKO2TdfV9e14q+yq9g7EAz/8ojIk1Yn6DHtRhIc2NKUM6QJTJObH3fZB/E0Om/Rvb1dy4Nu8oG95uUHGx7/mEwIW0XtJK2Zsscg7+QelP7AD4v7pqW79tIZOx4nZpLxBPahzcPG+3Bu0s5r1U7fZI8ZfyX7oKubh8XKV6UuhhcCLkCY+Pg/4oMwIKdmM5V2gk6/suUHJWnZcMnSfNvEV5AftxBQCgubkmhfR31WeH9ZJa6V9j2Kq3PX4LwbdtDlPJxdejGozpCPvEUJSChzFIJ6oLPm5ztA5oPaQ2S7KVjy7qSp1ctngBuXQ+mO14uW10NPZ1PB1Y5xU6EhaAfZE3jNdcbsZcadmIr4qYjxpDWN0+Vp/ighaSJuLRk8url3B3ujp4AdJdHXAP9s8FKfBNDQGP8Jh6QycHwNuW+NfFmimw6Uwc/B3T/R2hGZW0q+lekT1wuFiQtC5xue/EoqniTzF74r6hW7vJ/fUxUwM26ADXpoS9PVAJwcIOq3irY1rWUBOQMVANTFKdIMrNyuQ2dFrAjm0W5TwOF39+RjnIKPhiH4EDM8UrRt3n8STaZBztE0CxjvUFDiHHuCfT5tJwAeY4qyeo33FgMlLJrjjDpC8tWHnsRR5IwrHBLfCdaxtxkiU7lcEBs8sPC7pciVFRy3xDGAJVZlahL2EwS7YqisEGKyTKcY2uHLYQ1AeuOCHD6JXOXzQcYti/wJHPw2OPgTD4JQC3OjCQjzOIuiCza6lPOoJkMf0gEvzp/JazHv129xVW5hwRzzyMzEK165DSBl2RVbRfpa+CkRktYlYOQKBv9ZgSssAwz8Ws5xOv2gADHx3bYqLanWbip0LXxYiEb1Fd5fWMkbFxyA8EUF+rYB5faXOux6phmY1tJrmz8JeeilcCPYogHXfiX+cCVfWKfcUduxN8nWTdAx93XSgTH7CHby7n8mXG+5AY/3eXVWkV68NURykZoDZ8Wr80180dQG8lOnbFRPJPoHSZw6L/34ERwXyCQzdl40XQckLazSomcRm3M9Shtxsg2buICkTCK2i43p04ZxoTPD9EoWGn13Waa7Roc3DA6Axz/wf6aepFkWhRr4iXP2CYzxppP9MFAimkDf8PdyQ1iXC8HnmJkvrq4efxIraQkQ01a9yLQODzY2wtXH/19OWlepdNW9J3THBVTmafwJTiK/2hlb1k/wj7a0xnzhib1upmKY6LYzkC27qgBZZr+4RaPMWO4kOB6vS2w7FQ4kgjohnzZ6/QVc+n5MGf+SEAKTjoQcfxDCjQKGmxsQpveLotRkFbULnOWXjp+2DjTVHpdEs4rre6mkcfD9N5SF7DLtjG5WYIX+WoAHwdmasW7z6Be/kVChxzwoV9hE0k5NPgzkgp3sP4buqv8HjbqFJIsj2qMfOs8kYjLcrWrOmNiBq3LvOgD8DbbyDqkBs89cgv3fJXbkCY7qctOT9s4l6nSBWmQraU8DkdwIIlFqns2/HwoOeE8HnkH+acQhRBsVSWIIeY29yfy9/d2oIqDmJRuigfq/QmKovC4K7P3wZojjrdzeeFXGZETKbJVTeyil8kzKOObI33tqK2lMvGOZvp8BamGX4uVv+/446xhvc390nQvndqYMgY3ui2v3uqI4D7Cqqa8wMpkAcQx8MFCwLFJeC9h1xpu5+jgPNLNK9P9M05MkLJmgdOlaj6AVGt5ucrB3ID5CAAwwu5JduRIX2zXhfk6l9rdvSn4ARd4oBKqg0c0sec/1eRL0Dr2Gt4tv4sUigmCws/RhzDBDjuYn71xf4J61Ot4nKsX4gE8PFLIPAzwnAInO+0idlXyZ9xROnB7OykSKoNCFQ2tSKXpFJyQMmUnU04hzRLMX2PZBMUCr5vvexQOT7Ox6bD5PmksoPW14QaT4C7JwZA3D32SmP1wr6GPKe/U60k7WDoW4gO7DTiLDpMpszWDecKh2snW7NDbnu1kdswjk7rJdBSUv642UbMbYO+PHt6aiIXMYeghYO0YLDpTTlUwFFKsj0XYWdCRYGEPDUMCunbD+RdDgfkn5CbNmRU9tRB7UfiBpdfGO2OI+m2xxCFTJdooNbpzWYUS24cqRQ84N2mq/GZPMxRM3mWPeKbwP7UpywVcL5lcTNdirz9ocDHJnEnsg6HXSH82/4Q5K1K50XEYg959FLktaKLs6LgNs1ZQkvSGfqvka7E0R8ZV4V1zZXn5GrsAvPcRIB5OP9cHXrSQBmmNODXiNES8PxlwK3PMUmzYW8SIOPB+TTZvHBicOhAipl/8ycp6NxlZxS9tTjjlZ/7KQRH+2IiRgtIp6xrxYsXEnVW7F6GNYvlJqu1FFrPi6gXcCRRCW1J7uo916+E89XTv8aQ/j/FUu+/Bj+uXfw9Y1g92R0prVXkjEHzpCnW+J4tK5zXkdBqm9syd7OZ0e/NAluG+ZktFtbweYFXVsW66sv1r8IE8dTgWVuD6TUYvVnHxVMZh6aA2A5gUGgcQcLeizQZLsivJIWt9jdOn2yPzNLZHHs1qTJdaB+YeeGrjPAhSn0TClzIerNCALbXtxicJNLYltV1g0hVvsolCNct1hwuK/zXsUd4KRXYSFjPghmA2dz1QQu5Q2ARyFK/qPX3M4WjVRwlTGyo9BjODtsCIrU3uD3j5q3/CZkwE10wVHbnu0qVv6Ehrm4zIlfzsilcQg8dSkFv4H3QtzxMxPlcv8u8P52tVTt9A5noMiZVb62rB80hXFWadCPrdgbQ0SPm1SAPhzhefvs3oZ6Qf6UOByE4nEdvHn74o+yjf/ojlWK8f5VRaZyVkvXibbks5BWtXJciHbcfgpbthTECd2B3alyOctAY6IxKpQEailNK1ZQm3O5LAOFKGOzMVutC5AmFxUhVcTb0pxMEyX5eI5Rz5dCE9Dj9Fl0nujghkPjBDDah+lX24D1iCnl/sO3eYwPojFt8Rl09aYnWSn29pN/fQyecLBuPahKJrjM+E4PEcT8lfz4DfnC37GfqhBwWnwXlxuMnYf4+eoYwrrHof9cPBvYD20deIVYJ7hCbZAr1KbdxF3Y6LGurelFwDD7JKTqai2RhG9rec+VKKWRrw5oyHhdiqOj9V4w9neb9bAejJWwjtceUybcHczCZ/8UhdJTlMW1RDYZRLhfh3qcO9RuxkmddZpSPJzNKNWWMgopnGUN19IM49ilZQ2PM76PsDISo7MJm1s2WUfOBZxG+mI+6ZQKiQJLThnYBB+uAiAHhR30LmOZr8QJwx37hyFW05/EHw3e/tIcd6o3glwZBIMi3eh/CCsMnw+Y6JvtsnRRxehnZGZY9FBCSDiqoquLaJYuC/Q2CRd0FRgX3nPc1G+5fcAPjud2+z9Y9apSfekb/+TBrCL76z97RwWWiGOZ9tYX7NActAdenO/SaBtPrLqvUZ/Ou2HjFeH2MVZnB2xqxU42ofQTY8qDd5g75aCpdoZy5VNKxBofIuNGVubx3aitGs2+KC3tQYyCpcJUQyk0/92jYomosv5TPdhIm4laB50kUlAyYiEvkWa02fxGHpObYTal+s8+EkjoPTm0uM+8uOW6dOKk/VKK1wBrVgZg5J9Ea+Cj412zvpxgvi+b9dSzdEBJhtBXBPa5G91DxsvsgKMmA4G96bDKpoJVeg53tsmI84JLILMrQp6E27LojU0O8P6fNlWaIlzaocfBSp8MOoUX3G+59ZriUaozmEJuiWRWWSkMAl0GnBMiiVWRl7953LiPju+1omR9qpmsPHOdEP7UyptpDjmp1S3hP6quC62XBX0bPELs4WrSCMrC1BVvhBvxptiunJO2RiLWsyhb9FYYFAC1s+9pcrJgMrTpZAsgKT5fS9Q495dz4FWmDjU86BQeT9hzvPcfva4+t+m9jg8o3a6wZptqs3V//oKS8DK3fnkskmjZaC/hkqvUHLofij9t+YjmTV9lp7S/XzzsFtXy7bHPA0ah8Mq9oSsFTi+pX2bkelRVPuULieIwwCO4gzCzRB0RmF9vMYi6pIPR4uJWcPbsIG0bLSHATuahOSuIjIQWXm6nwl4FYpqT5h0boNesOwZv85Gz2n5eNPEz4LIiFeKFegdCM9v8TKLqbGjXKDQwyMnbkfoIxc5OkJc2fmq06zj26bIXy7PagvIjexalBjcVTGJdItRha9/irSQ+luE6qspNWsemkSuLkYjjNmuXozLkzXMmSwGMoHrl+L9vW1j6I97bAGzqblC8LzO3x5QPyHLnghOGyKzXosPfsaBhisB79BTC8rYDZE9nVCdpiIrpfvQcea42d5e7GmUvhrlin0o5S4VDo6KJt+YUMxX1Qt9lr9hoxznVM8e45f4Ip2WwAfWYFsJozjxCI2PIjmrcUTYFHn3CSgjM4+TKWYr0U0dEGsNHz6KHSkXBhm8D7hUYsDTETbZLbNGGIUD6VnCt6zyT6MaH7yZnJU28sJKW6Sq+EBQ5c43ygsZ79bTt8fIFBS0UE3PJAkY69pVSJj7ybgPH41nGTCHhQ0lMxsTl204ojF+HjWWaMOlYt48RKohMZAvWiOWbuc3n/Fg1TLrFBPqt6vJgcXM/gfQAAOZgdhfaitv2PhM+Sa1rH5U9xU3L4JtsxqxL4icmil8C4mygCqZsWBtdP0GXfUeHrEe0FAgOXfplpsjgxfmYCMKM5ii8DgmqmXLsNQv4TYBOq8KtthO7TJRvEUF/BdAd7DIy5hTMSHgBCkZxwfk67byMP70Wbb5d6fYWBY7y4FgD6vwdxwXMa3w8b2n0o8Y7T3b56R8Oz/dXnXC+JgxBIwp7Gy67bHJmyqW9GlVvmrfhumVXkk5lvFWqs4g4tjI9HNIjVCePxvwga1mOX/sIIS/yVB8QBTswqEmbq91uv3wX22pcCdyHGFV8i6VUTxHUL8Mt6wS5BZubfaFG9OhTeacPv5rvAUBupMo0jLrXWf87qIuyTXyaCfl4mxlmgj/yQR/yeQDcXhVTqF9fVp5Ip5ecLXdWwZZhwvPve+C7nIHwzTLDLbnrWM2VFDv53iekwonVURVppGSP46290PZxryPWdFa3LmjbnZi1jvr8MJ93OYRjDnfj4VCeD6G4bttzBtKh0CFHVOy3Ub8VmUgyCawKE2ugHtnGiv7/2y8kEfOE+ZMP12T/BKpFHs5ec6loS87l+bHv51HlSv8Qn5+FPpFd4cToYelypVTbI9YcZ2gFqWbdo7+//tRygmFnDiOEc2V/LXUTnQekMEzVD/lLQhWuJBLYRak0sf704GjxHWH0jquRMLwAzJALRMVf4I9LSIGnmhqL0O2nTVPAfpWJGV+ynQUs5TiO2DuIfQdmM5vS6MVXr+MOtfPR9KFpdPAgUa8R4pHH6rgW8F0s3UCpk6qyhaV1f6x+AgsoJvbDNiViSadwikms9eAL/TYkspYx0EudsWMfKle6HGl/vlEWJJ8PVV16LrKYJ0B138174TqjAnEq+BGSwUe8J6qZcxKaoqjQHhIDXqdbYYSB7uXsW8RdREdDEWGD4sxrXaEfAMyK5qZuLg4EMmVaarSDq9RfjaPe1N39M45EXWSNOps1v9jrqeKZtXpVRGztya+uvNUY6tQhgCjJP4UCpcIbLUYi62vbf4XF14qSL3ix9C1mUL/31ipTE1wa2C4N5ihmzqwx8z5yKxkVnsa+5A0rAk+3wmPefpZMB78Bfh3wGSrCVFlEA3NuqyDpC5Oj1sJn/omypFFroO0/JEToQH0YA7BOTsu4nDLfTFWk8gevAsV2bc2e8wDiEg73qVlkquIwyMyG+zAoLjiXtkOX3juCSj88LIAUr8iaBu1AAnEwpcCvCScx8lymgwpWzOnZblg9tAunMCaGYVHiiTzvJIxJx0uSpfvtDJRS51BUjEct8Qn7eD8hCfIlzDsttNr+mZlnTbYtX7VB+HV/6DEE8wNvHMaTTHKiVXJ2Gc8A1Tew+i2ERjODYxxcxWg8EYkmJMYtTh10HUs+a4TMBDAF1s+2SA44HX/blqAkICYNRWwG/1thxmHQ7qVtxlJugQzqOOfjcLg7poj2g7EJ5poPPdm/n5ykAuiuQYqqSKy7KdojgQtjouZSrhUXymNhWq989Luj4hetYXU4Cu43X0AD932Yrff+B9yuqhH8xyDw5JnRIFN/TBfto1hRNc0qnROAaZP+K0DSqAco8jSzBhvIpY0+A3EhNFkGtPIfab7W/1hrG4BNZBqOSxetMpKkdYpCATkaAgXPN1KdlHLX0kGnCJcIuePF5ecsf3HE+tT55VMB9BpgnzUbD7ke7QVh+5tPf1pR01VDOAgAfPzPA+9Ua8hizpiQI4z+LmURaLVEvchmprbFUsr4ljCrFqioOsbtr0Yrhd14Zyp9lPIoEHqETPp6mOjtskfRi2U52aE/JGCM7JAb7vIHA2Lj306QBq3uOrAe2wDiiI3GzlGx+RDNYsRUpDMqxOoWC3ysBeh8uZ6yuq8zYKprWFUegRewKvjwfUFbJDxG7ffWifwNW47EOdoJHfz8SEhZBAMotrA2MOu5UBGRsrcQm1U3ewP1fkWvbEGBRYZa56lGgf5bx5LcIkF7HGVUuJZ5M/X0nuASQMnKv1MH2XwZDjp5MpCE+ayo1lly12FxcXB5dBQkSjdcRyN/Ro4oo6gpoLi+m9k4Y43qgmErO7q8AwwSazjsLJezz3FcUStMOPLLzGK9LMFS0EwjZW+WYDKxrXoJuvY5jMoqkXANdvjwiAZh4vEo3hdHddO/qHNlo2ul2vceNr3DumfkQwF804TVg1Tpgrr3hvCc0gA/m4OFdTfWnVu6bHOt61ghOrBE1PrbNAG1/vAUdk6ffbkThcaZaxbdnV7xrZFk8zTbB6p9P0WrId+uk7ga3CCUTxX1rv64MlGBWBwbUzvi1PBt2UG6La60CUBMRf3Lvdrf85ormbCuWqZubrTlQ9d7Vync/Vi5XM4UwK+XI/uERQ36E7ON+X6OIYHlTHRBDkIC7VpgWP1PP0SkEvmemRyG/3re+b74BvsBJ472eKkkSNOQMwdCWtOuEfMnnHKin8ywwWqBg15lC8wNJeYhl0uSCcRHeVlRFsO+mpuBDv4O/PhGR14i05P8ZMFY0Lott4S9Mq0jeFV0F1bB1UooWnFzzWd28hlKTz2+5ryyUWD2X85NNvAGQAGfLoINn1eSA27JQO89xSMgGZFRV2S7KQBmIevMEQql0PQwXHwBUXm1588N/DAwV0F/Y48mqf4SXy7X8i/cykYk6UBJGyTw/nZlVpsA05UVpqnoJoPa6493TJ2wb89BGlON6jQMY/2++kKkWcGai1vQRoLDAkV9njE8TrYcW8acKaVKuOlCJnpWN/relsgownknVguuv55ehtwbgRzjgZnucXIOo1ZgOYl46BKKFGlg9tYW0xowEGPwzBTN9Ifz/KtmT5AR+yUudDhPPziRMQKKtgxT+wuA4LDeAtIWoxNMbmusgxCiynVBLdLF6JGqAy794D0kSw/HlNf3sYSR3Fbpfg9B6mnHIwe6ycKLF7vOdx4C+cleMypbXUkTBsPl8sRQba5r7cy+KssaQIkfDmxvHdx+PprkujDrJTo5G5AT8wvy9NgBHqqtN1pAV4rC8S/RgTuuLk46tvAb3Cjx/hz7RgFEQFdZDWdUcwWAHNdJnGJp5yMWoPBWyFTFr6fcICo7Dd3yIHJHJJI3DiHFvy4vdsiB8p14swvd6pZk/PHFEuhfZbYzfkaTVYt1O++vpvBBaQmwJpjF6K5Veqy5k//eR1cMsZF5ySAGpIFSR4RL69ItPNBHQoi99dx+9l77BYRmAu6FB/wOjgf2p0CJobkW4w2lSi5noa8KTbCr6gCL8yxTxDtk/wcEdzlTeLf0KsKD4fI6w1iH/6IXBM7Bh5f5ypxFRFtfTWreVbfSs0lNBMwXklXAAarREy3TMP1D4wKTp1JY7CIbFOx47eLBDaUpV061V/JO1naSrAIDB9mBhr62OcFF6X60l6Ama3hGl23pvL8dR1RZOObCUyAMQMyAo24rNymCCuI0KauIppW3FCbt5MnLq49mHEkqUjbHO1X6Yr9tDgayyXStHvJKRDqFFR1HKHjjQugMSpx0OsaNF5Fj0tX0SV+bGFb0kYSDIDcOCLLj6p9abzBhALYFDJu/MKg7M91WQwHzkyEU34vAsMVIapQrVDUGcQ7+y0P+CqqdHZBWClz+NOKMOtXP1KQHaMECCgiz5bAwwHg2GnjRV5Opf0gAa6kBi7WOfD1mD0hYoNqFKxyAasFT/+u5cQtEbwDUr6P68+RrU4Wzef5KmNu0mj3XIEO3KhMi/4NN73oFmcqCZe/Ti3Fw/BlUFBmjVrIjinZLRjNlWWdGmBy+qf2NnrV3t0Ylj9BxikT6BpJCRGDCCwi8+GSh/XKq0X8APDW6OzBnEvI+MNNxzhuAQsUP2o0ZKAZNSOqwPxyhHwpktjwOzph4S6Yoedn4FnGz6kH4YvoOBc3ebgFUdjsW2LSe8wT6DVQL5cz7oETNmtDSczvSIfT1gtgId2sDXvUKiF3nGDpbLxG45iVgtFF4qnZPD4DPssbheeEcM4PBO2qE9KbTrkvG1v8WXjCtvlpYxeWAmt5G1JYhjIV70VNmNlMedxVTHLpuIEMNDCwH+SIvWoBgeVTKY1eedKEqA0KcKOPH6ZLffJHl5taJEfa0moWJgLFd3gSmcrcNFH1CISvbncfhn7sVEJTuQ0sRMm4g1tUuqDYOLfWS5y/R5oqQ5H5P8P6+VgcFe4BJfeiUox+wiDkxHNgyscOKGlKKlxg4zdCHKhaMP41jxhMybR3Dlau6H/Ejg/cFrFEndE8pqQJy1XUWQxBmT5ywhvFi1h/2N9cNcsW5KgEnQZRkXeGAxntuii4d3QEJaUZIqQQrm5h+l7SK71ds6y3hG6NRjNxZG42gMSU271zPnmgvR0UWbFp3U27U1yb/YTyrgr6tUv+j6F68hD7CusaZWx3SMYEbwEBajV28keI+QRKdwfT5eMP6RhPs14lwhX5vzSqwSasPzRQKPSFTuhBTplzL7OzSJPkvs9uDp9eJ5nprDTE1pI/9dbfg9SJw/F9cARnHwnHF4qm6sSkYasyA0vDJsIqTFhHLwSD1y+nOx+D50Aah7HBH3v2L6lgpU8r0zEiCwD5vOApvORq9GxtKDCwhqrp7bZuGhX3OQdnvw5WuFmVJ6ESXj/9TMeqO9rqRAtITZ6JkC4Wv2zu8mlDDht706DV/53OMlbS1ks51qPnCN2RtFQBsb+rr8iiOVxAhBz7/iySMXItCdRhpLIh2YhTEDtjxTqLl/tx08PUTAwbxu2G/fxBDapTAIXbPU8rN5vKYM5xxtJx6BlJuleV8+hMZfE7MYMFifWwExZqt8Gr4yU4BE1R7MO+KvuKlE9KAK7TzZ858dSTgMqDa/e8wQd/PIej7QTdXS7qTBP/B2ZXdBEer87zn5dPalTPTeLj64bjBlq25/xo8Bi1cAUD50EEq6qMBXVAROm4nXJHboIlbrCcCA+Gyiesd1O4exo8F75mXl3+4PQuRFmyKWQ6k2mCv8GIb38tXWTbP8X/ja8iSsR9drDziVV1W/PpJbXH/G/NVIgH7ytOyC66oUyKIrDLuPHIXiIGsIAUYU3KU23YUroXMARxsqpvAvrNXV+QyeqVJ5GCeV3uwQBz47ulbaXTRGBc9F2aDC02UkDxfe1+PzqOXNYaSjXznShpNBfC13jKtFgTD3H2z/deGXW5/coFna0g/Se1TZYcUF7dq8bPjlO00qFiL9H3scaGTK0TVFDK3KUeX56bK4UJTtxxvLEE8uOP7egfE9PRC3AiKx7sjTOXPKuzBK99C9W1RvlRklEwZbr0iltHR43hx3CH85E5zjM03KAeQl39gbBNWMEpcydKoEEjwU27sdsnc7lIx/Y2Q34lzadbkZbYzocYB6KpdhmrCiZV2hvtmkgujOavIfZcqq44MjHtOx10j/q/80TpvtcGX1Ut9mWSpjEnjLx8ZLfJ121ZV8y8YrKtsNBFA1z5OLwHtJrEcIPj6PBzpYDwlkDVO8dqZ6ksWKd/ZJAJHTZLX/jWJ5rSM8vkR4GSbXjmt225/Bgnrq68PKWPU/OIQhgs4XxE0E8XqlMxYGzeICeoXavzulNjWr7leH50m6lD3NzTI3KwiSmnjQoeu4OeRPlrnRDJtY0X7PkBOp+YJ0KaHX0h0yirXSVYrJUkGkwvxyDVxvp3Q4tc0+EWCcCi0ahs12A6IkvBTlxe7pSS5tjArOel3J7hbcHBOD3+0lc/NMDRXlYi8YCTZFaMMA6Rm4gxqBfKLZSYqr4lUKfW1E5UAv+h90yJAgzQYPlKXPyv6K03XL+R4qoiPDMh45JrCzElJ8dBqqPF+rP0pz/R3A5UYQBC4HHXby4nL7dF9JE8vw+IyN0IS2Bdbs7oh13bvYp/c3S1Djz9K7YZaKhGsZqA2IsGaiJ7S4l8T/weCnU5kPpmDSPiMYmdsnyTDwkHTlOuL+0svyjlZwy/82xWmDhHn4q/g5Vymyxc72bUxa7LwKdBn869w28YN2b75Ht486DDI+Y9dPlnC2ikSIQsfOk+/GCcwM2GANFAnf3HTHCV9yXh9EJ9ptRQ28GiBRQcV+/OpelNzEsj0qx/cbIYGnhDXVewn4PAZAEX1cvYJD6CSA5lB+T6RctOvIKNmHFAswVKd592/P3b2iXQpC5oisbpFCLLxUT0sESFC0z9gMfoNwPOI4A6/J2qJoBJ7OCa4rLDgNX2f/Y8aVRTZR/cp+cJ8lHL3hAqv3WvPfZjDf8ErnHAjZH6oEpu0N78cZE25dWgcxqHGVaJ95+ibBnm1VFqd+uPBUBCVy2aSXD23pvad9JsiOMA4YBcGI2Lgqb6cusBss06j1x0HDshHAXRiT37CDvEYp4L0JrlkRvFVvQYdYgBL2HWG1FwXpGkmt2xm4fjk3/+I1ukNDDpnCKP/ONV7ZIocNX9IFD2GufLqkxocoWTagzraoRagyoBTkIjnas3tQnM4URIEUro/k3WvHk/mqRK8pPF6TmcmG0xhCLZGBRZx0mJjaOO4etsPTZ8aqZE4AZ/o6fyOtXE6XOVmwY1+ElLP84hfHbGQbDY1/Yz13gpv2G64D+5DvvQ453bMUnWZSWsBUQFoSV6qCIeGHdJHGQ5xbDeMMOOgEEIABrjsalcP0yuFlQ/i5aLz0b5Payj4McBX3whvIPWOGkD7erxXLb7HlxNjP+HUmoiJMg4sJFgeyrGJawJrFtKpP5q48ATJhj3Sfcvhokyo8+oBzwW3JpSAqy6Q0ijsC4PvEPMjMaj5sQXP9usZrcMwY6DWjqKNF96VqK5F/Db0LOXE0uEflLlm9+IR88kYTepMRcbvMmIDMHeCjVgi8DIEdJZjM5WqxUDJpfl8sDkkDeGoR/2Zx3RSKju6nZ80TiRfxZPnA1LlU85SQs5R7NV8ZC31Zb8ZCZRqs/S3qivtfcpodayY6BFvxurT7gX+bDQ306L6WFML/r+n56GO8A8ax2GOI4CbFMiGAUdlFLlAM/0nZeyxtyFLHy5Q+5+j1Qfc9noOq1jsGzLltMMzWCGCgSaPGbWjI/ccsrbWye5ipxLW3T0SoOZ0il+2hzH5IuwnonKbmV6V3lLgn1npTt4sZjxv30RmszhGg2h53/wcZy7OTvMXkPSX85JOYLZvFbD+ssfVRvm+PxCrRn7r389zKKTr2e3f4beG5Fj7u8SlAyjgdt0voOv0x0FuJMg2bqbd7PTKohWmM81y0VV86Kx16+JkMZ10p+DpQ6i2Tm4kwhJdDXVvuzfNzSQgf0aaaKyLOUXLj3cPX3E8qeMS5iyfB8WK8ETK8pY1Fa2mLdncEeXH/BwBqxWbiGIle/WemwCEjp25Y70qTb6BmW3hqtdaM5grXP3sSdoo+h2vA77+3FzQnofu+lq0OxD9kcwjhWbj5UKvPKzNy/F5/Xv5SEmiuwleBCGVVEzuiQ8xK5Cgg1+nC9vX1lttKpMOYt6TG0TvqETtUPHFmGqP1NzSgbzUXjv6KGW2A3cZDIqZt/qImerSwWkAV3EDdtIE0i3TtSPIdYYFEFOYtvEqDLcCNBrvQcHqI/5HA5JpGBfI3024loqGkbFLhUdqbdv8gL4bTBJcM0fBLVFDNBAdmYqrFSSDaOz5+9Cf5ZK2Wfyy6F2tPkQozPtmUP6AKZoR7+DVZOVPpjbxJOSZm33ZoCMbvj43r7UkgjGuwH9arevFJvVe7/bMxaqdXrXbDKO6kCBijXlKlU3qQ/cLedHLvp3clOozraNFl8bEE5naTiLZ7n/F/HghuIlNbib9StUJYg6vs/SZ+zIGgcxrx3pmQZdXNfB6bGHXYzCCgPWnrDWJfeUe3HeMGplQN1qHaRuWABEr8D3YTgpC3T3nC4q8HrDds6wi9AyPnsCNfns06jga5PC/0H6wrHx3csQTktExreb6FOLbMpv4BavTCcAjUw2RGW+MYZFJk/aaTxEBvsa1P5MTIGVncBJpPLgufxBPazShK/PxuysGpREDmnMpnt5P9fHUwSEx+r27Jt4S4PaMhXsoAdb1xmzO62YlACspHFa/sP5MxErOFirfCtDt4trEiz3D9Nu3iS6fGgrcj7uCcYmAX+DrL93h+I6LOdegTWENaZp1jXyl4Y9o458jLCucio2iAVQ0VDwUneusMJtW8QKPsVYtNoCk8QWoad8vWVS03TsXvqUBu1paCoNnluh1iucUpO/iJPwWD4IEe6HLsDFna0LxFRWEPyd8IasEG7T4Z1v1G7mmqSz8dNRUOvalelMCgsvbv4ApyUaudS57ax+QIVBgBasR53gYxQSUg/AzklnpkB/N7Scu2fGsUwIWC7P/GcdHJQNEVM6ikQn/kPWSHXRBo3k10J2LmgjYybaT4o53FxeRO2VmmV/kKk8LWEW5RHrr+iee4ylzTMYrCGEWWpyMap7XZQeLtdqA9WRIOiB21ons+KV/z7xgA3sH6DtwNUbKHuQNx3V0U2OQZfZ+/VUOqcWA2GTED31pkQbtwyKkm6Ry5wAeQw7Gym4q4y6BFZ4tJd9/COKpn12AZ7sFIOx9GeqD7x7rj2tVGk7/vr46d9NsjGH11wbFzMHKZJCjvFx0jbNAQBTuR/hpp2j+TXwZyA22WK6wUWtLmJ9S5plBDDLG3bWbc8WPJXb7QWyz4GMSMoZisLE8Ms2NC0xA7wNCE1Z8kvo8ZLxvugI7/MfQtgdqMWjOXeIhGg7x+JP+twKPEoqYGWDjOwR1zKflpjcsA1P0hCHnLu4Jtw0ID/u7vP8onvif8tmvYMXklOFMQrrnnQQdMInlD+43ScRMu7jkAZT6oiUvO00CZmemGTn+HvMKtZI6l0jo8sL5nqi/ZlEVI8NaFqdnP2ib3IJ2YTyIxjvSfosfgXmhcv4aTppQpnayq2vqUDxW7sHkZ8730WKqhfqDQ6vNIb0aW50gf2XRjwCHVi0VMzEnJBKOoNsROytPkBQwMsZbOIej9QPlOuj8NJFDz/6H183NDg6cdqx/qWYY2QD95AX+nqfkiwd3xLt1jaD/MRtEs5WSg7InHxZ2r0fl92jn8bdZ+yqU4DHRAMEfK7iMwl2J18pvVlAipfip1nUByfJzStytcC1YaZPWWZYf9KJeYHwgNOwzZ0l/pTcigBu/q+KQTbcVQ3vociy86od+vOkX05sp9LUbdtN8EQJZKVplRBkrG9V+nnKlEuaANHOTCExCt13RCPTsx048bkVJ9SMHrJLOsGrcboF+KhWeD4aSd0QLAL5NBo+iKcNERiYvXj2K/MLSSrLPklpB33tZPP6VKulgBrC3uA/P9qgxtKR05wAViYjUOb8BcUgnOlTEGsYIRWyla9KHf07symE7J5wvh8hbSYzI7VZitXZ8O9xcQA+zv6epfIdnszJg3MbDQ3wR74wMbPTJbQKIlPmSGkxie47k6oGY4PmCayk1n+iSppU+lmyykpW/1jS/YrtMiutOx6Zk1zpV6uvGSIASWmZvwQdVTaghCKkCtVSO0hv9+AycVN954sHXGgBtDHp1ULciB1+5Gl1UdTgYF99GnCV++gd0H7M77rb4Iz4Jn+gfCzc1YA9JmISBZIhAIES2WhNMX+asTj9tysax574ytq9fUUbttaqLqTzg9WjRxFf5+3jCQw0ynbd458EMH1Bphj14l3bgfms7wBH2XSRGXCViFCCc6dRqgIQ1rpkULZI9RTJ1mGC3FmMMP43q5smjI2wu4SEANHlZyK4LGIDe6FmfpwCDuvjmTOYEFKJuFMYQ9SNNpWUnxutnxHeRKwYM5aZ5LuG3ErOfaULFFi/5gGoab7rTLvc54qNf5LuTmjqSPkkSVKV2xyw97NG2Qfek0w66z7QoYLlV5x0hf1WTtUB+i6df0LLI+brvfB2UZVppshudMLMs0nybwYxX67mJTjq9EcNT40GL1xUjAv9XlkjijQPmrx1TdjwYR2pJbq7kU3BF3CpoxpPABpnOEcBeVBv4ay9odOjaREsmbpXx40M10DxDCKjFlpLi1ao4mnAgC80LUcKIa4LNE6l25a+Vk5ZsNZ88yC2Tp92mrjRidFJ2ZpAxioEQnFtI+PD748Qlo5l8+QEfEwTYeq0R/em7bmZ5vfJLcXOwC+TQDrMKmPCrcchulMif5PXjPOALQbs0EAu96OD9Xp1e9guhrJY/C1o+4fqd50mAV/UiISaSSHOcMVSrG/5jraJEpIXxAuEIaCXlr5sLZeP1SAuJbRR3HPyg9ptW7FYRilpn9yv8ZlGZDevSo4EVvEAFHSVQTpfyZAXBcmZQ1+9+emZn0xLPl4vSjT/ek1jN0mp4UgqZhWsN/2mtep07GGo7RkoFLPMD2BZHmmg2RvqWF/Svsayxotgzg5RDv4eepxAStLd+as4wwDQG8E/EUkFZWhw+FAvXnc7ecjwSeL27MeO5yo/gDE+gZe3yyPagZxnqUomzXCc38RjiNvk2qs5z0nBE//UnKcpKNJsc2rdi7g0A70LMqbog0YEmwWx9WrTLsdFapWElSiuKKgt4sed+IFpZkkQ+kcyYz4oputddbo6j1ybmgfxOitd7hEfy/IHO8+HnLRjMZJ7UjSDbICbgOw6GAaMs2QhQrH22O3fzpoOAwjZbK8Bxq68Bp+fQ0xNCfDZzjR5FxfVmICxfvqmjdKW2ggUCpnxza6r/IH2rAxgkKUxKysiE33fkLZjDr4tY3VcKF9eQ9ARYt7S8mxEdsr0yWbzVr9D2K5Jy91hhxdvIGjT3ecktStyC45/whJ8X9Y1uXYnaUskQzN64jYkeGDl6pClPR/lU6xno4qXdMOQan9Vc6lLpThMwqQODc22xDAP4/aI3w+2ae6mxC8GQrLZHnkm+0tt6T1GNX77DKQdnqVuBz9KcEu/YkGLfUGZ0jr+Rh2SQfmcnwqFitG53IniGm7iNYT8GRbFHjg6J1+ThZSgcWYoe7qwjBJGr6w291pw2oP3gLmNk9jCOaZRc9wiu/yphptC8YXiSV5CdWUaZ6Gs7NGX8YB/7SVCiwpXJG2mucxmmRqZQ6zTRwe7Ui7FQglkg/6PIKgtFiCUNXgwnceyRM2XesAB8MaiHMMlCznJSNLLev4T3d4e/xX1uEh9wRihfo7tY2u5YoZLKqPwR3gPK5dyXadNXfTtYZNUqV7Q9FLJZCyXF9Sg07a/cLlF5DFHAubIa1SvpPdHHy9T8SjmeQqaSR2562nnHvTKzzgDoRXf6wjl+MpJSglFR9uXPL4OEJ0SzxzUWZgtPx8cSEF/Xq/sYAS1IYHqWu17r2Lo/3ghXtjY82PS6V4MiRC256h0G+YFjtxVBHe++kC5EJlTIa7JKd3wXYL/856r84LkzjPkuq8WY/iWgXWZVJ0+sKlGlR9/3kVcOmtI4B3wNMQldbOhC4VRJlR2b7HS3AB47PTQrYp995EzB2VI7CIPbkPTQdAjuWtF+EG8vrBYlZij9I4uC9ufm6csRlAtBeDYWTrihgy+JbsHUf35lNN2DGrdVY8G5qn7HFMBMUPz/miXGekJp5dZeD9I7q8n/ndGUq/xmT964WUyJI4dwMqiq5zEGikp/ty3oxUDRFzv4OTmW6ugFPg+tPgNpILxDfsyV/ez14CpCWIx1mh13wLWEsh6oZVSNnwB8Yejoescs9b+YWaCZqr8860rgRQT0dC7w4E7L6NpCrVcV7jfc5sGLZivQR0ld+KLK0lVZOFt2VaUGtftfmoeob5Kh1IUAcMyNcNvSgxs1+lHzlY3I5h84dEcBJrEVGVx1440REcTjRHjcuBemoMQorBV91x8+cIjyf8IJkFWXl+6DKU5Y2iXsE/rIlSNeeRVAxuKCydEKMdQIQ6UQshPC80FKZXOcqVhjuubqqTNcrDxPWassTXOnDV/gU4j0t/inwYw5nccgW86ZM6huTbabpg9DI12qRE2I/uwIyswEIYVFNekqZMo8t+OODHz7rMlnw/6GkZ5xgyIlDdP6sqAyCF6E5fee+Q4MO1wwlVinDFVTI/8r3jkB1k1bAQCv6hPeJ74sIJ1EKvbMZyBoSRTR8CD++KGzz/yud6dZQ29a6R4BtoskBmtNr4dlCjm/tzfv5uS30vYpStsTdJsZkOjTe+xinMEudZ95QOFDmth0TtPGNp0+8zcmSO2MIYY0s1KxXTZIZafPAy0WlYNMiQLYJLA6uxxbipvmvzlNdsD4kTJFy83gKJCCu7/2sV65gWV4G0CGNBXfQvD31i5dgFJ1yu7bz0rU20l451LOcOlyoCpwj8AOAvimYpe07NEZiWl8cKLJQcylyaYh2vIZVY56qYUeVTWlZX4GQPB3nmlycM5bnoy1P7fu7ZHhbbeyw+t3FES+GBlXgE5AsKyJ7r9VioNLhvk0GX6Thevfvg6sSWEF2hF44cyMgdxvvSr/hIcbyHoRX7Mi50thKyAASyVK2bZ5v8Qk/HdGH/VFaPaWV0zndTnFrdJVUY3KKIBPQfzIb3GzlgA3SbfO7SMJXKa5BiPuPhOlTqF+rhnzpgZrypdD6wfgycmMqNUyUaVZNyQpctQDmuLEAQ/jAJQ18SVkpge2VhLwqjYB4tNZXiCBrm6xNB0yKd8sU465Y35gwLBdoYjjF/udFMd+LbdecHckRdZ3oSGstWBw0hFjepktm5nAydOdCzDy5XLRbMhcbFS4R3/bdM9f+k5/kQNhKQEvQ1rXpUaEtwEo2bECk0OOAkM07Of7XXpjPDSean1PZEYgGXGHaNXJnv20YXbU3BSzX3CmJsdKuBBxsm/KpulhPATvAdiLP6Se205by1GyYxIy1JNsxwoxEj9NA2+Ea6ZVujhoHJ2kyeDNqcdYs9uPqk8xqamKGXvi/1K82O0pjSvZ5BDAT3y0eeeGa+dP990ZOdCkiX/QrK02mmESaZBB5xgx1cNUvrGQV9iBZP308cthXJqes4T/522B9KrfdHxPDkXRNielJ1azcGMh4q2jC9TPI3A5lYvNo+HZd+4xI5iIFexGWq0413aAgUo+zNH/L5IugeW2QrRzvCLl+WrCiJeh1eP1z7+sna1ksABZrE9NnY57EGeYS/RwBoh3QOIScXV8Etxno0/Vl1GaU3BzqsqjNWgOHrOIlkA5sKvExVxXOVg6gfzuSx8qIXz3/oDG0p4/1bpzbFEA6cmz7sMZ2yRQWIWRtnm3K4TMJQ2RltSQVom3OYkg5unCgNB1nx1Qqeu2iTo+H8XZi9PEvKIzfB5iHsjbPQpQE2yU+LtMwBumcmKXj28pKlOnag07j63lbojcpTNnzJ0s2TIw07sViizIrYmSMp2uv7EFep4ODSRoNgIC8vpVX29nMsz0LFS74FPMAAeV2HOX0g8tUcJwKdOpYb8eoBMwhiWS/pwk6DTU1SxO8Zk8zEd3kQ6VQJlq0N8Z/co0xslNUvnfHkOCucE/eJ6GGpBwGq/gR7l8XCsf0TzxUMfqzwaoR44S749XO55aGMEMS5FO61ScJ3NSUTfRuGf5wcjwtZUyB95aR0PwsHMYrW54Fy58h+kVBcBsM2L58lRmgpm9ICq27DsZMYEFWSZqw8Pnl6IB+0McbKCZvU+xlpfXpjdwzmSnuwN9zUj9BljhtXSfQ/qWxctI9w3SR1kuFM217VQ6LHH+e13J9UCPsg8MqyGcJSaNVAF7u8iUHGOSQgaoEMJbRO48O3F/NU1w4mYN9dWfroa+FJYzQpGajMSXrL7gHrxChxp5v2AUjz2DKTmnBoHedwRtMILrCQBfU0vrJXLJ3IgpnaAtOS5y6BACSYFVGTz6e8tKD8wjpEYtW3zz9k3b6aodvCyjgB0J7SXodVIWbljJoNzeAXAb6WynijgkR2T68uexHevZMLw8ctWFqQcHwxWz2CKV/0f2hRzCEjyjkVBpi8zBc3aIuWG7zk5z+2YshBA7wpm31H8aP0PLY96+4yooiaBNMyGNg7lyPcgnSZ8U/gae7EV1Zj1odXti0T2hYit+bXmGwcamwWKjafBxAL0WPKgS4jws8VYkflU98i78RlsyDaCfBfZWxBoWYACI3LZCKHWH6ts0SG0nz2VB3sKtNQdnVjDMrlztvWCBSzcfXG74wat9DsExoG6Qc+rWNKixIistf7wWVZmW51Vo6mZl3xejXCEyToienLMmizMG+QRHZKPCJCo+4Eeoq/CCg6dOKFO/61pGldI4gRDv46AGCkEnoH+jm0jeuOhy1y5nVTQtY0tMMRqR5KuJUqePspFODC1aRsfrXRYj5hqkM99vee9qClHVMLxXKHAM056DxpXVBGr+BOTpKGph0LO7yhQT7bxapCnaAA1Z338rVu+ST3GcWCZkA59DIcqGzIVh4TgFdYxkWIrtULRoQOiIN8SjUKDS8OnUNg1H6GF8K7x9JNFKUiryBWoDd2a6pHA2IezZQI4kZFjgtUdPsuezvJV90m3CpRWBIYCWH/HJYQxZR37qRWeIN3ghaAzmXwxyHGGLFqP4taPQlpxGu5LR5nB6FcxhR2L1sP5QNU/CdD8r8SonL35CHa29NlLsRAKSan7JBtdaxvPxTVaIukafs7s9Cko3ec0Fgvj5fG58/g1sTwJSOd60UM6WdpDZhsYpVVriCTKwJhRu2GXlWPVhVbFXsSR8Babf4CHwPk1PjhgMWjex0l70VMcs+qjFzlnkpoxgC4dydoiBPbtcqBSIZYsTsRCCFAtUoOSicplwMdDBYWi8+30jqt8/RNxQt+05JwcRfo3K9cGRp/q/0g5Ee/4wo/FaHycz6EqVZH3rdH3MWqH8exG7I69GB7600INtyBP9tNxjdzyKiiKAtliQcs7C3o7RbE5ZhpnEVqGNyhEY/DuHPsEXJSa23QglqYWdjQRLyDqyQPcnFVBvlfJQsEQfjDzL1koxskdWvZhuh90K9NgN5OSnlL0YJPXx8no8qyK7145+zlVJD78YDzTgy2FvHVyVWgQxRKWIq6ejrnOVUThYRXzWKybqzdoysp5imOi60/L8hO879pVd6TZkl50r70sJR1DtxZmKYMQDI+2LsqqLdhDX1guNxL6L41buwmwJut5p7VppjSuAKeblreYnyO9gWqTtqlf8PwcI+EzGSThzfaDO+G6SSh4qKDL2J8WdYFX16Q9Slv40QoqoKfHyh2KbHeY8+fuUYCs3SORhvh9OwhBZWbbWEFdFbOXWbGKV9KyDMK1ESqo0+n4GMJbsnt3F/SPLtOSHfbAEtOZfgwYk/W3BR3PvS22+R/3eRog1BoiGYrdp+rYFsNMCrHq/N9o2Y4Y/uWxvJ8a/wimQKdBwknRqYFCN1iUZmAxdmZiGtFF+0RhtuOU45u8+B6id0v0gMjhVtVO2AF0tumduZYeCnkNiWEZR7wyJ1DwY11LG0E4Zpv+mgAVcW82rRvA3/GO0wGqmedo052lE+I+VKYr3/0q07jd3NIGmhTic/HCIBBRmQLymONEpGL3cR8htULn3ogqwqCiZIhJgP4qqskCYRxi2MIFZYGRriUBhLninPKt+iDUQLJQlF47usy60uN75LrRKzmT4zbT9mCO3u/EbuYGVf/7aYCvtHqR7GQYYMVleFOvjypK1aZq40atMuuU2JkVfYcT6us/2Mb6C/6V6F1Yqwv/8bbRNvkr7yhjApXI2q2Ex5SQLyQQatDOHc9WNU4fDTMeE3ZrwZuJGC1WqIWTWB1vfhxq+9YckDPHquZJ/1CWkyVsCKLMcRpNjtWMqLsWkARB901qdBa1ReoDELsW2h0jBE66BsQzn+fbaPFXRajLmzvbVb8lZV2149HZ6E4+ttpJqf3/jR0Gt8UTpfkkH034m0xLwH32uKjRBULmDHVOwHAtSOGxNplEJcXQ8+j/IMSo0mmTTL5w47VrRBkWoZ5ML0NYZMIvArYksNIDZz3o3I9JOJMeYU9ZtDv0F3XIhjYwsbmtpH4rM5IceV+3jmnAk/JuQGbH3Kme4WfcgH/CNFZy8aLopd3BamiDanQBP806YO4rrtLXMk33BqecAFyQmiQ11ynM6BPLxAQ9cybNBUJgICPILZ8GKCDGLxjEvUPlduNnLTecskIFA/jJHD7lX/QwQAYRKZXUlPmoHX3VGbmo5j1xpXa5k32OD6eIusxMUVUOqaKV4/zaLTnqtAe6Rn8HmvkxYxznPS2fGY0J8ow80dsSkfduOioNBkyNuy3+DT4r6Wa+39edjZTHcpCf1OXHn/89CVhphIk4rjEvkEiYNp2XT9YGCULWLTaQqlY26P8clJPGc4/tngACSuyyEkmIKILKlcSCo62We6Ah5vz2mpADJasBXUpoapjJw4/dcwXg7p2uO9C/yUfqsycM5l3iOYlAO68jvtFcFrKTuX99Eg2sm0a28nno0QVIvjMUHEQlt9pGnDHw4og4s8mx5QZ0COugaWkxKezPYiVD0eHr1ZKb9Bz2ko3m5P/6f8YGpJyDVH2MZYzxHwu+tAbL7e2QXbDkb1J9T+UcuJQaSXeeEdeVxzd0GRHmGEOzF99CmpOLtXrmU7QkkFH6BMbus7vav4KazNdVcwT0lV+vUEj9SyJvlRAmEWx+ITeDKh0mRyYcLxC+N7R+mqiDM8iFCFZ2f15xrFTLISslb/DeN1KxmUkViiNMY1ZeMBMN898C0bIwqrBAAERLB7UszxTlGtZm5lbZcr3VQ9ZrfRnSb0u1n/fGKk+FCyU+G5ekDgFjTgINjImLZGCtQ5pXl66T341/8ijb1lDrCOYSPzPXSjfPh22ZZSCRP5MA48lNGiWy8+29YcudtP8X/i8xNHkWSs+J+Nirmc+uiXElgiBm2RBnLcTioJL0H6FyfWlMpGok/+uR1OqReiGnUwHog1iBKdpiQOlbbws9A94AHUfb98542RZkSF8AoZ+Oi2tmdISrMd9mgYhgXdBczqC6udXiMsfqA4+aYpezS9r/oyOlphNgf/ZEkm2QjHT7c0iVyhbk0Ub3lKQb7EFYQ68oeWGnOCfSayLtrRYjnzRaffUyk5cV4+dDL0ZDmlwlDI92gxhfTsGX58WziUsCDOKN0BEcK3SyCHOo9BwJkK2COGir0JqFQLd5T8cbcayQtVnEQVKa/0qvDODBqY9KxpDns9DJ+QDWMr3Kq8b37x+ej8cx4KomZ1smeaXFM13r1+Rr4VVbIgGA3FHxepfdjS2QnAbDKJiExsm6eH4Aa3xs34KGhz+cbxNjMonfc4VNXt+Bl9khmTSz8VnyGCmjMI8nXDV3zcIW4Dx99SHD1Geb4sNsP09suklrYOl5iXAAg7otbtkOSUydbV1gb6zba77ylZQk0ga7R96bSatRLDsmcSR8JH05BqNEi97xnPmzv4MhjNfjTK1H9ORwxyjvl/O3jWksz70B+kC9JnX4aaMHbE2QBRSRrCaW8oDmvKizu9JXIbZ4B64Q2UiFgu+PIXvaxz6eJNrOWHFDzBTTrazyja0/Y9Ua6ruFTEK4y1E+qRFayMv+GE7/bweurFPSvRc32XLV59Z36tZK2UrI225QdymBJyYogJ+DHT6thsuPi+dYASwUC1m1OJrxXMhmy14Ac8USG2JGnv9/9kKC6o9qO+IqxwBYc1ps/8fzkyYPtMjFvLG6G7w7yrvw4cUI4GF31MWVfKFep+9O+IYp98qo2wR+LlVC1rPIOoGqeFJHRc08gadeBVrmR+dcoSvdF7Qe4qisYHU5HYozuMpzXc0m1uHm5HTPQTaoB6aQx/HIdp/aIqctFV7JJ3OfR71cyW4mnHZgZbF0kvVQ1GXwRhQDg3hpQjAYVhcK6eRg+zXJZd2g5+zpG1gxgXjFqNtpgqGP+K9lxSlZpo6gamnNLCgzONSGhlcdpVEz6AFoaV8lkl8bwN0v8E1HjpvElyiiW90NEiPLE4y9hevui64rdl10ggBfyJEP+0cos2W9g8W6E7A7cBlc3o94fZJmXeg3vfJCZp6QomqN5kupkygMSUo+4cGOg09rQMsg4193BbGZi1RRbxCOCxbR2v8L7TPnuk6TFM3iHvLJGI7T7eV23QW2n+wpEmJHU0FXfbhm4ojKUqcWOGg/21k9X9tc9DJSN/ZdRHGFMaRnnHVFLWLGj0yzHSTk7LlT2eRWB7HW1KwPh7oGP4ZZdh5DijU7F7XA0SSA/OEKeMyEhJ178b8F29Zpg4Uq9UfOGIhsIOt7DWfaL0vOd6TRwxN8g5t38FEgi+v0p2sWd+isBh3Tzajc1M/Ff5L2IGOMYUN5VAn17xWpPeyLXw7fRttk1U8sWdbt1mhEtqVlq8wvNgG1E6i7fxAYW1ftNa1SFExbccuuyhblPm42y+Lwdf/SarVj+4kDhyStByVoNDlkSBnAikjYxQ0UpwWEtSZ0VBcGRfw5gKQkjBgP1I2vGFPm6X1+5chxn9Rgx1GnQzGpdypkQJkqX8tpWiKzwI3H/fPHFTnXYwcXPh6wCnDRVG68ARLzgFqCKfd6huTr779FQQ0cQN0WP8SQ84TfuFGenrDxmGMd7T+U/ktRJXalwoTgm+rdpD4SZ2lxzf8oTBIWSsU1eYwr6wRACCRUReDkzdbAV26sJ1WN8wc6akmX7NuBXE7K/Ke1+J+SAtqWrB0wZ6yF69WvKOu6M/ZPn2QjAfmpNoLzzXmruHZafFuQPgs0HFNQ8XKjrYlfSWgaq2hTRHV13DqbWVCGYsa9X6dSfWrGNLHuivpGH+tAwVp1KrgEyC6UCxbOKSSkXcTqKJX+fKAd+Pybl5yuZToCmcYibY/xEMK+K3JLOc5EAnpmfFF9BkrMBMIcrIBP7KygvKY/oH59QU2noT4PtUpiXKQxb6o4y+KKtBVQimTvLeRSBFg9PFX1yguvPB8nJWxYBtilJl+0flnP86J3d2m0gzspq7/hmlWul2CdKCEFu0eKPKklz/pQKcFmADgCXR6edbSbDYJ7iyUCps3IVFGt7MSUPAnBvqhDhAPUMlxrgmHWuRnNMsqEptmFFlq8maWCCHbsD7vNBSm0mKkNDezr0AXuml6FLa1UNcAZqNTORDSFkYEa8Pbpms9/+7JplmD0GTCjiU5/jvLsDmIeBODc23yrVcsX5frgjZ657CS4HikzgrlXipzqqzPc80wW9Vd57Rj1S72EJn0la3EVdyoKyJrYNAxGRlIkw9JKd35dsJkiYPkTYhrOsrSwWlGRQCVCY3i28Qaqj6Y5XBH5BKalQuk4Gd6iz73Mimt6tNuFqBQZ70e09nq/0p0Q/UUaGkG4ezGb4cs2AcsKdbb3XoTE26vwKq5vDk/UM9/NmyddnRxtaDStoMbbiIELmkHh1Sz3EosSy0v0LY0bkHsepE1bSZsmWrQf/lBU8FqkODDFv3LVkutZGpzlqGGiXyFJQz4WVOLkyYCP0y4Q0TKYgY7nWPZANsoSjTHJEnA/DoQ8IfKjPmiSevO87XszHRO0/u9oncY5gcdXW9jUpSF1Cr6yFarJQ4IZWzfm3LlNV2SmrwbLOEuvcuhPi5Ae4fRYEdM+IeSrV3M5ItIMwxq9bhI8qxsQ6V9jVmunhoBEoQs2S80HDUa/bn6vduYeTl/X0rq8FJEeVz/SV4cV/SUkZXP2wCKzn0j3GBgbFI6uXm7mF5YCoNKBDWre9HiQsDZc1ijv3gGV9KGCMLlo0if7m1o5y3A/NrFnbh/QA+Gnnqb6t7bCAg2tNvNeM8PcknI0ut0FutupC7F7pNmnYKo6JK1mODJv+nBnfDuvKKOXOcV8XgXPhR/+IB6ngaRM2+9BJ+GoxN+mdnMV1valqsQyBopQpU7/hi0xW81Ofm7fVNu1df8MP00MbtGDWIcteDZjuVYAb2xEjIPbeD5DSwrmx7E049FZpKlc8SVztVIDP8pJptcrJLicSc48npvOfCLazBphOR9NFBR//qXD/ennGMy8QcXywVVhPu10AGezZOaltgjReoQNnerUEAR6zGldRlW3zx1vJ0XZJj867e2LTivRxrvtlMsoR9vOy2kJH2TPgYUPEb0NVCE1ocJUJZc8k4VMGRPESNbAfFgeexo2KcIZRIPpTUGZpUh47K/W9GtdElbl/JV4XyY3wtz8+foX5kE8xMGM5d5wu6rv6RyR/g9Eb3JDmrI5kuwWTXE6y96SjSFhNn4okS8r8I4+M8wXO9M0x3dNdTxxYIjjxXb+v11F2nbkqAzpnZH+djIKs5HomxiCjQDOLqM49c1ZcCZM8Ub55uSL/kpM0VJlNm9UoEYRvDR7/dXGkGtpUt3OTb9C71TcCbuB3UgdO447XD1AYmRhGFkewHwfYagOr8xeR/+I/qRzFrqFH0i1dovr1Ku9IXFd9iEJD2XppZvLbITKvH+z6rG3jvftQceErn3SZu5lRbQr+I7BaohCvbm6fH57v9WxQuQPmma+03eblafAqfcIl9g0NdL8NoH6ClIErDIymBJXk/+2LuprfXxxKkCoxuu616wDxUKH8S2BGIzODAq4n/UTlqwFJeFGsUk+7sc1jHcj5hXotC7KxJItlLRf9v2HWCKM7SOJ+Dl3D9arKKwFktLm2PZXmiA1cjC8kBUKEjcMKI8Mhf47GJEBHNCtf61IBe1wpSqeIzjqNZ9l8JM7EyH+pOyrSTwKX+zSaNpz7gK6zZwSWzcCKIaBBqUKU53bKCN+BvKzOWnVJtUH36GFP2NCwrIeqUuPy+RSlSeemZn+5N1Sou0Z6tMraT4X/JUu6oZB2cBGFp7+oC/ZITOfd6/B4hi3I8mP+apXQQukpkJ+B+YCQc9zgOE2m2LTWTyB0NJb2l6X7E73lXHRp8y6my/Zozufk02sn483ydXpL+IUItEpemX+d6khH6PdPd+fc8nUABXvG8MnLWgfy8rCUWgQ9HTGgFnyWoUg8tUzVKxwNfrDUW+bkyGP5D2OBwG6QAu2XUwuXl+rGEN6m3V3NUMdXsTsW0nC265XlJzdSH9LeW/zo/fKM5abrG3wnIeC4J71ehajglb2e2Ajw4t6o/0ZlWvrDmMpLFksLkYyoqv2SCkZ2anVwHvn/hTwIzIsTNgMx/WKpH2IuNUyfL0AFA175LAiGpXeu1qxl13+9vl7YkctbGc0C4+E4j2hWD2tdC8gpdmvx3O8F0G61fyv9tl2gGN9A3VpelTXjUdVmWfshZqciV5H5+63EFkEiQbiyi4sdmTnII2r1zy7ROl30EGgPoiKJgNWEHWraZsD8Tmj4za/K9e6QJoysm5euq1usCej6YSHQyY8E74uoZ45KXidmCWBDDv63Znbx+y0O9IgMZCy4K8hNDhp1pO0wSbjGq/NcQpBmrDJ7G11+SfqYkPTGR46J4Og8+gfsclHKFO1IkZhfLTvaz2ByCq2h6DqBYJPoTIKOofTqThdi/yCNLbPKx3X5N6fSvaUggTshkXoG8pAcz4xSw4GO9Yo5rDbvnoxyPNiVfxWMzepon6HzuJbOf5YIs7AEKLcGO3kIwysNiZS6EY7h+ynLwJ330W36D9JIVJa5oTHSDZ/9yJ0w+B65mmDY6mbZmdjQaq5M/1UpBp0EODgwHOafibXDcqS5JeGUdavLBor5d22gdihe6jt3Wqo/gs14k34cI8CKGdBUZG16Gou7YXuJFNevCgoEZUbQEe/clx7SpVeu3ZJCU8jtsNm1ulXwvYbP42zIJpJpy16mGlmRMRioESGPAC45hFzLfCjD9gvHte1yqwEamdVkHg9hzgwmKi26g6ZnqLvd9alwgEyMzo7RHPNWH7hf9eKj42a1CqWO9uRZ0bUnh74yo0h+HRySmiB8bhEj+BDOkTjwvaTEjA/+A6VgHoI2D4WDwgZyBbQxUM5CNkK7ZDw/5e3+J8TluHCVz58GZBcJAGrwoLVg73QvsQciDQbT8i7ubKJA2BtXutXxnkZOujXKoh0fCrFl18RZwGp04FkCrJdn7TgRzk/J5odruXFJFVd9mgTaldHDXj0Hd/f+s6ScKy+mgC89Jy0CJKvGue0PaDNusg2Dg5jdTsqMEf4Dhj4/WEA0IQNZbspu/WlsHtpU/07F10GnCRRYP/gliDG5KEpDBm0sc2hhT0pyPW/dstfCsMY8JtbjKXC8hCJYnYXHuFx5nWimYOD1mK+W2R4MPPnZXmvn0z6Hp/PIDZ/GvjeZemY+LMMPhS3lNNT/dw0xGirdGnBz3t4bQAvEI4fFlOuuqKX9DasXKcYeck7lHj/umzEpl2QQMpzv2E9ANhqBZZga1NBL3WPsiEASvLsg+ljCKTePcYD062YRnn43WzKtWqzqKFgL33bju0UOUpwiO2HEUYRhVl+b8yPix+NQ7uhI6b2Y4thkkbzEz8vnjXUjDz7duBPf67TywVHf3ALrH6DUNXSmzVarTREuunqSqxtMROix8qT93cr+jjE2aAW569qls7jhelJlu682U3P+Z4TNlxa2eYznH/aSj676PXBxoR00rOQMYTRsoiPawVJ9mWjowmUft37bALSRoRHsM0L6IJHx68Ey1DwkSdUqOazys+OIwgy/BlyBZR8dY2KRz1aR+dqD4OCzKXYiU/Ik3427XUjzuNFXXHb2E1uVMhDFZt3UsPBlmCxU1kFHf+nsdGdqrTyUX93HPOt/gtfZOFCjpjAv+kWUEs0ITcFvm+ADEN3tizK7fvQjcUh2cGDAwmrvGDC3bvDHwBFAZccdpcrYlJgzGmc9iv+d05XdwfYEp2OVAYDzrF5tUL/2hZWdF6nGZ1LVWTlCJfg3RxBBYatg0OadSXvS2JW0r5vrn2UnwiWxTLuIMBSNUSJDkXxgG/P+g81q9c07ZXNfMaf+TdDV2AxVKieOSiQQmgWXhOdTZoXXVkquMXlBCn/NXiBmxOKpnLOSrMZldA+Vyyiwin6mu+v5SR2xhCtWV15NKRO/5wayN5QGpKGsge3k0stnnaWaX2rr+o3XjbQFHYsyu1h42QNFX4/c5SAgEQMAuLeNX6o1qTZdce6c5yf7/vZriDLIqzO1uuL6XMHjBvsSjB9aTBkCxJscyKApgqoE/ASC8divlj7/rE0GlYdPuuuF/lMtZko9g4HsSW2cbZlL5tAyYlGQ4k1fUkX+Ll4ZbOVq1mDbRKXCS4axL+Oqpk9xLqZjBC4HYCAwzQlUppKBrd/3hN4c/Z6PJr+HuK7n2mO+OhdIUzMVZDGDiTEt7d1eJsupS5ZJGmQAWmYMFD9be8QWSD9hGW1499J8ZKKzl99wV63hS0oTS9RfdhukVJPV8lEk1nbIwIxCK9UIH3+/E74QfmlJI1lCZTQjgD9FRhWIiTSkaSf2+FWjk+Zw3A4SXFjRHUo7KgfeC4rjX/eQvHyTwr2lsd3ozCd4kTFQyU0mdFdAJD1+RQTPry5/Ltf52viLlcM/dN1mhhx3wU5rD+bJNGhAOG3pRo6/WLQ4UihV06V2HOGGuG/yjNww00JxIec6ySvGUK18zAC/uM14i4pdoqOV/jW5pWqPndddR1x9+8qeovToa8haLafomf0MHhw92OIFoYHrayLmDuyRB/bX4dVhoat5YMeXhnh4P0BJz/rwrjxa4WMCaEoUdqvCNI2MflW6UnXLG/ilOaWm+g4LxD8boOEazUPbe1uT+BPVRjFO9/PHCVqOY9mFoC+JcQcWiAFj5L8Syf76zojcoory8+WJaE/MwVftqDpDZJ5loLfary/qo4WUb6WuisL+vmhv4liY3ac/ZDr1+xToilb9mh6HWy2ZfXHVyRRq2waaFGBILqwKx4808UzAqjF+69rsAZdZVI3Bzc8l/Uwdvz9zfxxGWrWjLb2YVLsft3/iScjB0nPMxwoqETOR3mhPZcigcTLtF3zdLji3lyHIH6m5ThdgCNJnnq3W5FBQb9EdWOkFHcf3HW/JvgqTulBedjpF7yO6i7N9sC6nsgV43RmWHuHpQqvL4hAe/P/KMto/FU3jq+oyX3kfpV1CgvBa+ypWl8Naz9k9BgsAPLmiEgpHU7IHI1Hp513TXDc6VrB3bc2vOPDRgaRAvDvUTI1FGdyCJiM/L755Mo58CW0kJS8eXNx5+9QPmFXWxswnf4vl8zS3U/HQAMDHgksLz01vEOIf0p4aLlxcn7OhZ/0djkqr5JiN/5BA48d5/GluTGU/3UQ52leI9ujZr0KjOTGqaUDBdtAOHKaQQ+nT6Eks8klV8ormPCmxw+XRcRdLs/lO6mWps7SSOvKBe/r9Jp+w1US9a/eBvkkEDTm+U5HFV1FC0teorjBRmrfmacluXfR72naUoV6uAZCECpNv7974YFLdLvlU/R4klEOPw9wJLUkYIrXgUE+FwVd4TMqoaNUZXKXMnjJ4mCLRgKRc0xViFNO4eVyA50FVhZ5Fjekye5qfekC+A+EjH4ze0GIcNKvyl3EKr9u9RrJKWkE/Ekw+E3MCixL3Tff7yARSD+v5GEYNc8D97CPj/2f6rfkL4byVpVc0DNdBP7vgqRIikXHwVoZjZa0TiWydkh2KnlyAhUgAlqMHnyxAY3xBs2fBipnXIQ3wBiK5nHp42do4OC0/wWBnNSI206NsGidUOhxzXR+uiMV9+hKvQHTKOr9AM3V+GlYWisi1kTe14WTE0sY3arim6EDyAMHNgi3hICRXUdmISf6VjGPPGRtHz2EqEpQV5g8w9DgzOgjV0JxDRhpbfbmAfDqSOGjDEAjTtwmEU2IUl8b4QecN1KuSS2+uogaynKS28ZgdyxWr/PaF55r3WCXeFi6rxrPhol6fbwD+/FsV6nJs7XTfnT/tY/9B3sS6K6KEPbAPV9AWWW90l8psBzEMws4tuHREYSGEfbm2NzeN9P3nkLWde+AZuudkPY6t+Ce4rR7IzJoTMOCkpKGSW04oB5S7Uf+gt+KhCzt9bDOA5+WnrDoXnQK7LVa10ob7lOyjOmrFzM+QQjoWsO5vYbBXZGwlGav11EFw/+XhYdW6cuKb1ME7NcWkpQXIgnqYuPjRhZb57Jyiq3up49rJWv26bB0lIc4Fjhh5xitImEtX2bCgrxUAypVVi6dfKQ0jsDfE9PA/e5TXXAnSDNs+WnchynXtKfbmfFq+xkWyA7hy/AWAWB2TqjTJKcpi+wuRgAb+7QqFbMhnxuGR0zgFNiqpH9OEW6Cextxcfew+WZpEHM0DnM6q/60CvIy1Akdiuyvzi+1u8DMLefdmfuXX2hgYldwMGSwOjlx2e+dIlOo8pyK4tSupJgKoA5THhvB+C44B0xkkmnx/vuzjHBiHnAYIQ4TE0t3AoYwWSaR4qWGz8vFoUT4Y2K9gVHNtgxWaFauTgwZIihdOsM5QbNV22/gVGDVRi6Foxq48lgxiEDBlJoPfjQ33E69XVlylp2iZn5B5GmYhDDy5rqKEvt2Bqe5ynKKUhN6FeVdo+qv3DZUAw/i3z1Op1N3Uk8GWeGVAixGC+pkJYjUkzrpBSL4HbbZESVyiUzu3WF+F5ZfB3iul0kqoR6T9Qx2Qf1KrromDeIkvovplOn4u+MUbINkGJU5xWrwLp1IRo1kyZCER+r4Gbps4KxyY6OxZLfN+sc8/8oi7lez/Im4mLAUwOVEAIpTpDCV3OVinz+R3WohP8QLaP6RzGflDiyyxITXzHUYWE9V1ypJdZEUwARCY7bfbFCwBrpFmfEDdhOpgBt8mF9CD8kDFNvPeQlgqmI9F46qjMBYFP0e5QYvGCGfqybGwGgM13lvs5B2xy54ceuoGzK2NUNBpCXa9aaIZ4fvbF8gGJV7MTzCJyhQp9SKcBSRHALCCjaC4fXEY+arZZDmp2543edX70ypU/klYN5tS9oqY0vfO6LrOFqUPIVEqTjbz0R8jiHqR7GA1XBvGW8/bgKllcoZMLELNZ2K8Gd4aK2EIj6e6zpYUGocW509eLvFAZxx4Lim5KsUvCxqQ2sLTyqR+tvy/O5I509cCbpnuCHyPAsfSj3JGrEM6Ys1HChJyQaHyRFcKI0EByOTYxT28JSGZM67wP73SX+DwlfYfvtzS55xeIp5S+YA1glfnV065lf770fxIlNtsak5VaHttSkWrX5BBQ3VmHD8FnDSMsUCGxasQu2Lcg1DkwmqAwQ9E2/1sWyBI+b7abfydurUN0K5ZOr71MNTfOjBWMSIdSwC2Teuo42W/ZkcadjS2ZRUjN3Y0CaLsv7UyQu1zW9J8BynJZxJN21acp2FmR6wX00LnRfzvwA1r8NWZLQHKiiQ4xTN6RDyz5KYBL6n2PdByaThLNiGOnYcxEdcMf90S4wlL/EfMmr9K/ouXfUnvYvuHBkZkgwoqang//ND3IIa4zE1sZKWKsx825jmnSF4BPEGCZbSdCIqlzbaEBNpnz/vK0D2sZZCo07i8PnJBItIIEbvtc8TJkC6k3I0J7UODIG2P+d0zJUywLxouDj/uWYxctq43/euiE6CzT08IXCETpuvmuV4AagFS/VONJowS9P2/vwS1qPKoEAsR3jG7EayLCIqGDX/xDyAxkDBs0IheHoA74w4u5E+66i6s4gIHxJZCEGhyvlwfgDLD9eeCbwWi5iHiCiIzDYhkqmdXiqdOsN9OkSHp132nCYwPPDc/F6Hb28fVhIiCcO11H7//w9h3pNTzTRwIU1XWTYY5Vzw0ZFwCr3tAqXcKMZxND7+ebOokSUppFOhV4w+ULG6jRtLsjkbvXv4XYDgRHT0KlLLKkmrlpc/aWbO8j1Oflu0CiGrivLvJhSI9X6VFPUJWmqDknxD1fX8taWB/lRrcDiReSY7ZCzgvpHHMPvcgYEe96ija/PaflEas8LgirqJVU26fIFmnD8KPjupC57YjJuf0AmRrXdJ6CFZ5ghnOQIau4doh6YB2mK/tZdC3wq1QaS49395uXj+W0+oLpZ8pRwm8ttRtNtHslK4m/8Sq6TY80LuTLZRDXievsvlhYI3tPNriVs78BQogAEYIZJBd1AWDx+GzDaBdIhq27OHlVqS6KCzc54VrB7+bR28Yim00T/X+PR7e+XG+Pnhip6rxIadbQ3alB2QdBfgJNHVkfGPUnuP3Q4SoNdBAQLnOL/J45oo0SgpVPg8F9YVpz3qnjU8pVjIDaNdSVHYZ/Hj3zPpIX4lC9O/rMH56LPnljWWdBnpeCuBndzDV4EP4+uYUElZYN/kvRL4moU1+/HyXCh2xgNnHgNvX4vaSM/Uscd/6xQcvnmWu/79P2fTWX+Wiy3mOpOp/BkoVEV7bVXeTzVw++sQ9RAmP5ljMv+4napA+Ql+qnw1YgVaXXdl6MigIchqGyeiFyVUpiKq/P+q9iFgxxpP3z9XhnSH9FIB55mr81kQP2Tn9FDpbB+9iY/6ostvV1UeRJteXMYTCIV0FBzQd/qnsh4eFxbIt7nJ9jY4DwhEdN1XzrW1v4ra98U6LhvkRZlHzI5c5CP2Feca0sV6ql2bxt0IY3WJWSYXpR4XRqDIiXtkYjLQ1qnEZU94H9u+NCiLZv6Zr2Pu11g7s6eznclN4DKZ4PvzjeeLNp0L8ZeQ8hZkMHVvaf4nUrtZGTkyj8GyyIYNYQHobcGmyyxGb+jrg9BgxDdAOvsF5hBCGiRQm7kwgGn1cHycry+pBOOrZEcohWVvi/tEAzKlz7iZsVS9Hxh9uFRsh4/uHICnJa2k29/+8HrwFQb4Vi1ldkpqUDwGiagZCzgGtL4TPxjPLxNcKG7UkbeIM/gsnKVYWdtHsQ/b8KuTFeEktbyhuQpUH/p9Gtwp68V4NW+rGSd/FtJWx4IsY9w63QfwZ8jpe4WnBjo3+MjEpJRA+8XI9bgnzlsSSMhifHSMMYvXKf7KVjPM1YabSphH7XGeQXcyXbEAc+fu8IrJu4Gxi93Xs8QuLxYwtSdHTcImwGiHmmKaQtOKxK4EU4Lg+Lg0USUSYWyxy93fdA5dGE3wwno9WHUIlTK3h3Z4DByv1U4PtHD9DSWCKvGDBbc3/tgBdEwu9vi4wIJ9WXFQCQP0PueraU1ttKvl8K4qc1y8z5JrtaQnMs5db8kxDO+tb8zgQ3sKh6/h+4IbsPzWQjMjEBflUyQt7KFCUZrjDVqoYphzQpAwZPlJUy9rHkgkkaYF/aRwLSQxypetOQBuDs4nHA1DaiIJqVccPT6fhqLwlHmAVadDyyb0v7/3c4rRWHDYPfStNIVu54lAkX1Ba+1LALtpH7y6k5vnwNoME3QY0KfXKGFQCWS5PQEQ2j+BpNIrwKTBUDYKBK4JTpyuEvkQznYnyAkZGdjJD2ujx8i/IwMagdJFsQyIE6wM9gIT8ANflqehRYrVggrev+BVFtdFDGeT9IJ8c7FnHguByyTCAPFpkn2g5APjXbfn2zI5Xxvi/HqzBxkwJqtS0QSEQEVVtin+TFCU5KCycP7Qb0YPvsvudC5oLwwXlxrDyIg0J0n5NAcB8XW8y44Of5mU3XLcecLcwgw4s0uSnsBiK9e83qB030tpE6AfrZD75xRGnz5+BtsQ51afss0AklHL3MCCN3BBZvjxUcJnoGCyPbhHwnxFzqcFoox4dS5io1gS1Us2c1lewm0dzP/vB7/5julpFdzJnCtiFRh01rUj49pO2OCYDo5EcCqwTX/srwmshl5gwm2a6xURF34QtBDzwFq6eb6EVJTt6lKW++EEmVZItumcmErSZ8SoZ7SLuFK6pHaC7j2YjKuL7Ui8VK7a2+ooOOT7CC4ODBS2ddV3tnQ0EaC7ZAiofw/deruHnvUwCz2U5+j2RjrKyRNCH1pUfSryn0qQF85wgrai3Dlr2NX/JQkX00dJVGuG4kxfQyy49/NIrEaqxBUoOocuZilfK9IpL+bAcMUwdm9cz7/g9giJfsuIXaiCY314Xorn5OlncWH+by63mGE/sI27gbo18TzMZ/8iOY++e7On/tmfsUGrMcjtW9xbN8fv4M4Exe7gHp4NdenPSbW/EqZtyb59QGzHNa8MopVgfX6tip04oUsH/nX4OCgGRQgDWTENFsJIaFlvIN90QevK5PLzU0kiil2jemgc0ou6vYvcrNJ/80URgN/Wzg4WOY/Sf4g/EfzGK7KRQp9CSmo+Ro+l501rZZQd7evC+jqpvG79QmOe+/Pq34+BRpolpa5zTxFT5vsPjAa9Ix6wna8U5nqTBmJCG/tQDFPbxJRqlj7KWUqNDGlp9kHIoMX8MN04UMSH1fEYiSo75RUkLhHE+g1c622AYAQ4yvvLbDkVSabzufo6RSJ2+H8qphUz+Qzaj32XGekSsBZGMet1edaiF+5hhAOOYjUlRK+pyYYQAOnnrTlIqjLWXtI8vxMhZEiapIFQNa66iMka1Q4U/wINIaaRKfxdah2VOJ2bS3WUAR7jyI+8r7B7I4B0R78U9R1aUy3cLKe0OLHOtqkhRBXhYmyv3HOCWquHhIHlbk1lZrLd5kZ38R5P2kBFfwenErQpnK0Sej0U+scBbyFuLipVvd/TI1wKFZGY4aHf3q6chVhyKC2dpwbNKC1baCGCFKfmSsTMgQ0Ynfp4v8Y1jOSG9WFJeBgowRmYnaM0pYZIxb39gBQG9ywGxFrJ/R5itJVbot21MWgxxwJHA252KYSkjiRlwV7y0a5G3ac+TGBwXjOk16BFzRWNUW4MfbZU2ql9B8KWffcH24ujdwLaTPFaVd3JmwaHUmfNiQ/8MdBhHGscWkbvJL+9ySYB5al8Z/poAK2kOJaHhE+sKFbpT43/fwnAFEpeeJCL6cZDKluhDPU/5oU0GvmL9GPAh5OVOw/NWi+NixgG1Ommj6SQE/0FlP+keslfKCd1IMUDySHrw9mR3AHDKTAebL/TF7aQellAE5ZQR1KiZsEeqLdEV9XlCs8q4MLQ18vqwCFreryMlMlTqIWyqbio9B1dwabpL03TePq7N5VRdPkd0Bu9L7TQF4r8IfhujK9cuKpRg1OTIlO2X2CuzXJ7xn0MzR4Bzxa3OY5QhAqSLXjfIyBOCXid+AjKagK75KcpAZz1FNWsPsW3ENUTxtXqVui9nIsLp3ch1/5nsgwSFtbbji4uTGKfXW9rLtDZxRe7frVCmmjmwRer4WekKOoPtUWVupqTjpeDk7V5NqK6LZNBWtR3WQ1El7rZsUrD5YQGg9xz6F/aYjrCYYD9mb7agYP++oZlsABJkR9axUw35g7zxMw8bX0NjKUhr9UQJIHRIQ8H2ho81pcY8OGZPabowlnSv0udeuwTYmnNRi51MHFWHi6Ix4aidSUQ8uUnoMSCN8RKEnr9USK8CDBn0XTRhLuBhEVzSSWBlXq1qHNjCg1IQOQB4By3RNTBhtvDe7oP0NGzIgtZG/AqiGamIvGheganHAo8QD0ExrGYc4p41g8FcLBqcTgIl3Ops1GzvqMRM8HySjtFmSvqK8CNCmebUjw5guC/FyNtJ25bOPFsx8LgdeHfPYfdac7J6kyRy86ZzuECPl9NmHv9FpE/iwdXJZ124tdzQK6bas0l0AdPp0w0ZS571uPB6GhWJKFmw2h+7KtsyJlRG6Gy7JI/+442MRf+AYyJVAXGvgZu+pHnPuchsZlMUHVdy2WrKNj4HCugzVTt9DtYow1nXZYnBZISQ7pQocA1PTbHq8N0wGwuEhT4AEornTMiymjxZiUfZnrictheoKXoTD8jjWa8tF6RpgmZQyKIqyWb0W7aySf7pT6Y3goyP0bTHqfsS21LFfpVLhxdhIljiKf8ZrEIQtdeAhqsZssrqAChISWqtQo8V3Bgz1POoHPEhh5wUrQobRGUM6MjHURk8OKzCInw69WMFfG9ID3n+kBVSat7djSN9Yhm4rumlPo9fvDKmRGv+DzFO9xeXCc2NHMAE/G8jyPi6Zp4JCxw12jxATW+wA+6fK6UgIZlEdH/sTBeWlUx1u66ee8M4Qm0MOOrfpnuudwo5YkrRGH4xAuOXoenFKXWEUc/ebKRKiKEg9PhwD0JJ0qazk4KzmbFR4JBPQiUJmbY4TrWlMrn7IunLP/3Km0GMJUWSbdfXkkGjmaE1Wr3bzqq3JROU+66bd+FdDKCOMgTiUrL5NzVsVEETXgavqxKBm3L+LceLUtyEUMgeRZGewyr7SVVoY1cK/JLduREC6FMVj9+zNndEQ+eFY3gtx05c5yjK9NtrUg769STM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12944" y="1297826"/>
            <a:ext cx="8308043" cy="31659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4770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dirty="0">
                <a:latin typeface="+mj-lt"/>
              </a:rPr>
              <a:t>Notes: Cost per mile includes Everett and administration overhead costs; </a:t>
            </a:r>
            <a:r>
              <a:rPr lang="en-US" sz="800" dirty="0"/>
              <a:t>fully loaded fringe costs include pension costs if funded at 5% discount rate instead of 7.75% and retire health (OPEB) costs if fully funded</a:t>
            </a:r>
            <a:r>
              <a:rPr lang="en-US" sz="800" dirty="0">
                <a:latin typeface="+mj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4571999"/>
            <a:ext cx="3886200" cy="1676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u="sng" dirty="0">
                <a:solidFill>
                  <a:schemeClr val="tx1"/>
                </a:solidFill>
              </a:rPr>
              <a:t>OVER LAST 12 MONTHS: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Monthly KPI &amp; budget accountability reviews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Cabot buses coming off warranty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Implementing series of capital and productivity enhancements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3482" y="4572000"/>
            <a:ext cx="3959517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u="sng" dirty="0">
                <a:solidFill>
                  <a:schemeClr val="tx1"/>
                </a:solidFill>
              </a:rPr>
              <a:t>PLAN FOR FY19: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Continue to implement productivity initiatives at Charlestown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Additional investments in facilities (e.g. hoists)</a:t>
            </a: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25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In Bus Maintenance, the plan for FY19 will build on the work done to date to decrease costs and increase productivity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7" name="Rectangle 6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66JwEypn5lzF5ucBb12zbJgKWe5k2lobW5xMIAmT50aNKO3ahiyUhgA5eirEoXo0GsiwGpDhe60zSoNh/5wo7OSqo7NVRTVivc5973JNOlDVuBk4FQmhNNpm2SiScR+JIhhSpArFy5ttc9fa+O9Xq+6dHyJSEBCKhL5Lp7F3ZGhNK1yZfFWEtYUIZ7kOZBz8Gyo19arNzN/kq75L3TZRdV7NHEMxd+G1RwHqb63jJ2WlAU4XF5jE137NIiHOehGmb/tAM7s8aS3KwB3XqwV3GaSI+73eGQ/uXvdWIn4PhLMNepA2VCL+TZnBQTqRPQ7/G3Q3VFYSH0+GIfAzmJ9dSrTR4trE83AvXmjDomby7kkqW1tAlouvsYy2UD/CQqgQLX03ZdvPf4Vj/AzKeQU5UN1oz3F5YCf4XPcCMMtwRIIP0CIVytzn2HxwVhpw4hHYgvPRa3ISXXfBHaK3Ax093rR1Cf+DVKrIKdjydmBE8gyDhXVtmVGU4nW1lJUmhLgBq0XsP9b8PEUPWotvKFyevKG+mo5iNf44GI6L7XG3o3UBJ3CepV8lFjb4yHZgS7yfTomP80Zc9dMbuolruPmSfstdciSHJIr+IO+EecbfOpVIwwX4hYYP6YiDi8NHRob97nQHawJBFvB5dzaMC1LWiPKNRqbYGGkTF2zvNPoNavsHX5Hwo7wq5kCbLJg+A54qHgXzYK5+FXyirk9xmRpXm/FRAMnw43tn2J99tzllLyjc+LRwV5No9xaeZzKD+iy1E92/MiCnAFVst0gg4V0Uf2crJxp4Zo3CEzUalHm/kc+qy0TGIl6ZZG7ZYmY7cVexxUviFW9ngccLDvcgGDaZZytjAluGDqW4Fw3yRwYYGP1T0AcJJiFnJ16GQK2w4AVznzxn3/i4CUBd56Gw3QZ1uj9VeOkzEOtcQe8YBvCuX8ipJbS1JpFIDZjW6bC8LrhJP+bvDU7WIQ7OMtZ81twVAAwRRKOjMN1Xkb8PcZlKUIqfhI5E7KNF3uWZnHzKnpS1etwO1O7gNdlhFpTVbSSN8t4QnLdl1aHNYGctXT4Oj1SRzBX2WWFHi62UkODLjlvcR4dGhJBK6VhhHQ0UuTMTyZ7sXOHauMK6EnMJKA3RAdVcALohdVXrt0cKdKuXuiu1MKxqE5Gvy8KC0GF33+tvrLYrxVfAGbVR59su0iO5PDyOOn7RCtyE5nvvH2rkMl3rBE4AL3BgwCV8id6spb0pdw8Pafl+47gXxbDwyqbWkYTT8dylKUcaY6Rsxytqe6ah8S8fNKQX1+a4U0qsVIsj5LlJQd+QCV237sMOUEjKOivicfd5xuTQBFVHOQCEalctUT9f1I+3V0AxBMaDcFGmTw2OI66Q3fJnl7f/2yRhWdCbX6GDGYWJ1y6zUgmM5WdhRQFmOgxA9BnDUXLFg/pYDenRMWblkycUItdJ6YVLumZWKpru86K/Axjv4duFcbQ+qHzkxIAZXz0TF8xNb9pYIVxqtJiwqG5VL0/pJtNEHn6Fg0UrP7VqjNymzmzknguYAxcOwOktKjKtVw/wOEoCNpZWZenWLB0KrHj5+ODzxWhQ7Q8Axp942JPPhvPidCSVKo43YDJjNU/tFTcBNJtQMHFLNZR0eO4ywhcY+2oXrUHupu9zOi4jC04CSdqpqMcZ4NQkv0GpDdbFY7q14a+fTho4CtZsKPWq1ahMM5KDIMzRwDy3l0XtTvySch0jlPNFTvU65I7KlrV7Pa7OswTZ/OZyS8r3TyTPUavPhVFp1Df8dD/ole5pYpzEpW3MlKPv9Jgs9vIex8lzhziME2k9lhC8BvsBII0YKcaPzyXO18NlZCgyh2QtQmpOAax2toynhVBplYf++HxRX6D5lX4xb6qtHAtFm57CzD38dRmhNp2NnFl/MU+3RsyM3SLlxUmi36m7EKYg0KxH5kSbE2/XO8y4IA2JacEmXpelDYsW7dYHsT2trAOKTwzRCjxO1xfJNeDAFfvc0D0QHEvXXDb5RmwBUKObg8ierHQqZMqfGQyPHUPh01YTF+VlfSuXADTCi4Q7+tDxv2uUPMmCFCFg8XrOK7IaJxxrJHfZWQnyubim490f8rM/aeXu5hhMFc88JKzdbePGc7efaeqcyWybEXUpw4Fg4uJ+hqM0RnoGuwc1hI5g4cxnLNs5/NkRql+lIKyPabS67EdKyDgLIbaU/MZqM+ENWWbXjIwIVzmWwLx7tUGK+i4lMToUlXBZRFFQphrL+72gQe1gFl04EwWQhQS+9Ow77KE8v5vHm2JQHu7P92StszXvXO2Xr7rCror3cve1xI3lIu+tbByzQs3pmec+EpdY5BPC4wfGDYKlgVGGK9j8L3frMNZfl/s2LxrJ3uUZs2Lq73eVe03F+6vjtVTjdNRYjrtNi1Iif+Fu9jiV/m9WNHaGTBR/CaWfRzfOvFxwDv6bHjTnY1IPrSLIbBOaoidrhAUPeLRREAVTbzU47cmliZxuUnWOJyiinX+g1P3V5UBvweT3858Y2bD+HLuq4g119HdXxnSOEoR9vimnppAMvh3Stnr+Sucukr1HfWxGBesEyax6iIPC6e4Y3QiGCcReNjyR5elcgSuXHvfmosvG5Ak4zXuKJUcCDWPDgi8ROI0dDNbTtZfzM1/Zejv3ue1Z6Zl3kPWMMpf9Rqfx+VS+MOTSeG0TGmn3Uy+rcuIMui0ZsqcukYlWErrPjenY/zSAxmFJNa8W0+gz3othLmMuOr/fH9/O3byYbG37W6JgRBRsrYoYmDWA4DKx1K44z76YtU9iT2Bi9XLG91hnmG1FEgZVVuZGzmzm0WfyZoBI8YUwmO00fleoClsMH6sOYp8QZ00GfnNU6Q6SI1i0/IXbZb4H6NP8JvjK+OlKHFJZCNPAZw3JI4GjKTdCqF46uW+3wQRhXHUKYlcW8tAE3bMBTptbsdEfSgkj2UE3THx65ZuIzu8sCos4UU3GMU2A7YKKjeolnPcFrr1fdjBgyRVV6HhX+21e3wQzn94RSsj50Xd/TyGwmLgdVnIfYLPn9BOyC2JfpQJeIBo4NP/zcRXDn+D8KzkAuoDhKH8x2S02EqM0AyFdrytRo9t09fbDpodMUzXUFI9MxMGLCGb3NBVu1yYjE0pcMdzjJnJxXEWdsEMWr9Mbrx/pI8237DuETvITdB8YTqVOwZ5uecsSfzVfqIs7miymOIur/7UWjpbkiJNW597ysPMApgqokezFtVKq6RPXgqgfrIPhSzSNeFGo98nTvX157AP/nLlqDrVCXhVSdY8cAPED8M2EOu4uSrS7GzUSSvFzZJ29fab2tBKS2p1pVfxwpMmxX+Snuc9dHJhPIoNpQmGI3BP4DbIdxWBWQzBAVr3j7Qbulol5+kd9By5O347wgClLvjAlNKxM821I+cO3f7N6YKZn6owz+8dD/r0ZV1xkbg9wyiSFQSuX4J2zd7oYpSOX+3fcOzkTGZF3y8pOtW2OYqj7m4nNxS6wC/E+/zBa9ItAM1u/aUCHmWxoAB5w03m7/45YuwV9Ja1yGRGA+QIoIHU1Oy4ldPaIoBTOwSMmxVHakam6CUr9Sfmp+/W8m9czgdqinoWQzUiTlzDi/4irI+vqFldT+1H02WqA0/PgErars5NCihUgqpy/VydrjVPO/Sx+GJN5DiKzRMqA+csV041462hig/HYhMzEjubTUj4tXTh1HihEAcaK8HdHjE0zQPnBLAC/HcmZlrdbSV7EXZVPgAhodJZTA+WkoddpqBfgvSom1My7EFVCD/a7KggA6mN2xOGZAIrPo7ZbWh7uhPNLhFBTz9lz1Yw3Oo7ovLetkWwR3fkoqhJ6XDJq6DsfuLx7t45HlcIHFnTzbpt5jUAYckxKuIZCkp9zyepcAylveuzkp5myTVZgrCfKc5gkSgSGLcW/ipuPt6xVJ3S2AxyoZmSbR1V+vXzvbn8XFAKnCHPTw9AH4++WDaQGcnFMw52IvSznQuB8u4Dy9hlKp9K95428qDgXdp5/xcqDmFMOmGfdQ6f2nUQ2anDR6m58Vzy1WZPDghofP0NozhgC+V9Y4j5Wsq+O833NS5NUI3tMI3Fx2AHWDurSx96tepq6QLDbM4jEtTvvgKbRQlDjvIjDE3LEBJFB8cDu5wKEmPDK8h1xZvhS9/n/YmAbR2+nwhfnALz2lhtVP823nJbKacgH+QP9XL1L7Q6WSiFY/qmICuUUYoEEzlVvcH+wi+67dfiBlurFHQh/7E6/7jUu+MQwhgoX4NKlQZE4vUMXP7ndB5uPUmmbk2Y7oxew1Ts3TjU4ki6pSX7kb976vqOVrtd8+LW6Yp7LINTW2zYmtnz7yXHANaggKUzi7teocQHQC2NYJfnUW7qj8vvrQeqLounCxyZSHHOUAuDNoqALPPmT938bjqUzr/ElvNwYYTVGcGaQ8/GUEs/46fcUUaotWyWtfc3SZUZHKmeScPrE2vXsqKjd07KOAE3XnDiWzUT0ZuRWVSZOhRC7dieFzODPy4859Thg30/6QOOWo39zOOKwPbel23dOHszS3g/xcG6IOFI0p++kk8nIw31cFhzKygs+QNOgxp1EFfZ6uvGq8jZxCGt6qPBUBs6Ja2B76Udg5E9ROfv7XZr7VtRnjGxc1rjKdDVJxJ6HbeOLegt1Ahy/F8NyVsqh1QCfhmG0PvgRTqd7cNTKO2Q5a0oWhIDfKWToZwVqusV/8jLOIWu4Tlm9IdFouV7r5FnBHVB0lDDrGiIqZnIAyNsSxa4auo5nZccLzNiUhk9y3/sBWZx4C8Qyp8cknTg4QMHWCKtU73mzcko7pp0fAjIHRcrhGKLPXtekV5WdxhAfEi8Ma+aMBVIO3HlDpmx6dwC33i0lYTHKwhHmydnQEAJf0743oHkroTLqoS82NBUU+pm6ZZlPO29OOArPonBUOsOZsDiavRSAHgHZVQtYiR1iSSoq9RvPw5ADOAPV9bojDXie1GteBwdY1jF0VSBKEVkSgwuIZWBzWihaLPZskn8Zng9lw+ErCw5hnOh4aLTbedqYG9Y/vVMBIPsBCornHVq3eULAjAE23I5VkSHjWjWAYfe7h4hpp3ZEf4l7N6H40ulABJArFnMc4DXSZbwp1fuCDNN85kpgEyTo1EnmwYhc7oZVcqyJsXrL+HNeZ8PGrEYm5mxFViq85OzJrgjoDUzJYnyEq2fbWwlmeX9GebUy1HfzMM8XAaacFC5wz0a+rcGKphrQAU4iXAUgmNiCJwu2kxW5oxCrxtIUunYs1+/kGWWUX6P/I43lzEhsxwdC0vMlQStSYBK9w1B6jycfL6nlr+gNfQCjrQ9griytRST3xg9HiZUol5pORDQ/Rle1PytsD4BGbNgjzUQEOsWAGIJLQHFwH2y6s7LE2tDBMBxEQVGze398vg19e90PUhasPNmLP2Ajz68vNguy5nLc/1DYGsRXtfksRd5DXTFXP4VPwmEPGak2JEG4LjupDJpQNQaNdjHB9BAwK0Jd3ZvO//DH88uNNXm5vMPYFVIUVFGB9kNwvnFsaCjzTG1DnQoUNjW7X0GdlqP6NMsmUPVv91Dr02QwRWLJpo/lDc9vDkJbMMdvZEz/fg/X6CTmNHZqnrPt+fMFk0zO7fA/ucO/3Rq/YS/HctvpDGyFq8nLBGb4SXyfbXBHp5t6+qY4UafAKtXheBP6AUio7ci9GWvqaUR4Wr+lhoPyIZXdeoRMTnyP0oaH4JYhfPzrBZZxpjWxU34o0TCbo2YPMajqPdlPppzhxW0LoQbbRhvbTqCHGQRrbnZqwkqarN/qPiAm/keOAllmVT/lDyKqX9bsmHyhb9b+RfcUGUhYZMfHGNf2etIxfmWTtdQaXxqri4jfSCh9jDKLVu7cHdQqOLl8gff+4rxmkmTF8wrho61Nbt2GOdkksqzkjYkK1fiRMMGqPn6JfA2HbIjcZ2AuxEsSq+WFWAz3M5OzItOpWMv0MjLmTMjIwJYhExP20GPkHRz9aPGqJj4TzPPdllfH045NLW68JvuG5gkeBk9GtwGDagCaWxWGsVM7PxDwtA7FgzmKFrC65qxN9d8WZAvL5dw7PgYJFdLW9PG24gQpvG4fpPE9y8sVyWSREZVF5PFmfcDxjA+fLtz9S9Z0BOAKyTgDw3s7A7ZmM1ndf0yhprHL18CvAy1JFyqHiXTaIrNhy5amW7q5lBHZiEOdXtIKmJVPwuiYNssLG64yqmF+M4S7MJT2D00XIdqVFdEP1GlRoSRfRQbWlp7WJ0s2iFuz+TvonhBxtUeQfd0uOWcOOkRtAzOdMjvWJiY2SyeG8vVN4jaUWO7nPJXkCqxyHd1bgTfijHgvT3n8IwKYYGDLvWC5p1afks1K5dre9x/xjaMxZ5HVQMYTbHhcK6uqX3jxFhvE6DaHbecpo9l+jkAJDIXuBWdUoSF510ZJtf/X46VpZf5iucJ4lm7FymWU9Akfy48tDUw3hy097bW5gHqbHxlXXCPCHb4p85NntR79OnXEbV8H/nLAxo8wcg9eUQcpRfyxlTfVswxj/82E08HSjtmT0q4I9nV5lkZE3xyjmPi6Z15wOUFpWp8W4qwxOXZZwlspcfS10BFJ9uMv28hFCwcq96VZZ7XaUQ/4RmfVHN1k7EM6DA57n6fEPLTjZhJykzMl6NeAJ3fcUoqDbGHmSIZFomoBuaK6y5kxRx88jNAwBOWYPolWFUUOSSBJrF1+YhRW8pB0drSPIcqYX7vqGPUh0e1HJD80L2uumWmEWDN5rwEK13xlnh1C7h7D4yAhLAj1Qu4S8LdNYF0g/NlShxdYPE3et9a92CzgCPyO4W/OZvWBdabfcyRBlViJFtIQYEmAGOzgHal+MhviLsxY+FiUMi1Hf2izpKw1FByLiHDE2Hd1kvEVWdrZGQyL2ziVgLzRzBDkTFp2rZz7ASb/7FJFZC9nyoxnBMVl01XPYKkAKqeoerEKWf4mkiKBmCo+ucnOpqBXKEhuEvHhNW181Qw/tm1SrDC0n8LJun19SBf0aib4s5a5+AAel6+z4MSCUKqASbLsr6B4xJikwLhKFXEmMW5taXSE4sBTCLug9XvjSJxX4r9jnJwhcTZC3mVoqhemKgWcI2jZXHb/1+9LD5SXsGJQD7sGjJ8CmhzS83sbPqcUkMn6n9DrIOllhGkZU1IzTDjPc5guGdoXWfcvu8b7D+yzTvILWjSgaw/WF7wVSQMtf/rmpFrDZCIj05FLhavERUfG7cGcvg39ZHRms9XXCAt/croLepmAaN+V7sZYLHiLD3SQa/4v1UJFNkqaZqA6ovqLGP5ItTtGxDX2+rXKZ6oGr3swWU9QJ3o3YmVCWQuIzcrrWQPQuQmccw6RMYDalHmbgRnZnAp7Y5l34gJpzkupZdNJ65dKkWIQe6M6FSJaRmpzDaUMJ89xJ2kmLomLGeCbceFzx8CtwxyLAkNRdpXJtgCBVc3jVIdIEw8WqCAHNLLYHJuolowbJAEdiQ6JUR2GTdrkhLT/WxAcNvgIuPLU5y4sBLeUFsfMShaVXGvewq+vzfXC7Kt2dRrRZgG8Xv02Rppem2WauL7uxfN2mYBSN+s8O28m+MGRB/hYkRBfqf3jOnPBPTrMcl2jtuiLlCi8v1aaNyooSf9uhBbiFrtAVD83fTUrfKYZG4QzP1H70MJ3Io2LQhYQCMguBmjH9cjuh/YkuyGmmXHWyyAfcdnPrSDkaOUfmWHTBnuTaHYEhhUarZvnyiYAaEWCTfJNzK68nNHy/D180IntagXK/Yih7LOJjCPKo8+iq+m6mXE8J9NEdZqlz7uATIqQWInGiLNDeDQt1DawE2hcMFNva104E6LqEJNN0f6xaJqWQLGjDQU/wUMQS5h7cENJWoMgcRTqEGkWiHRag2vVc9qdGqo+Bd1GODq7peVdMn9EDn4CCDPL6pdufHqgkxgmX9ACIFNcbq4Q2L/ENWzgtiC7FEAnBaudxwAH2Y45gF5BOXhpyfbeZU69A8AxSj5InxKnvcCnHLWz/YMpG0ODLCxmnewXDZI5jMY3d1w5KclQXYA/llgrluyyigmP0tnuQbTjYaDYRvaMWhkQcZTsFYXbGk7rgVFn1F4+U1F9v90qeLvUrJHCSXG3YmBOheFd+UXegMWE5mNHL2j27QS0gjeuGa1afC0SJvboPxf3gQmhHwaTeoJcXzFovxgIACfKxOU3+uLg+3B9ABHLUjsv5G8TV/k9RzWqGZwheQNGHVOWSt0nUWenheQwscLKTB+HP4RwfhG8OuEBsxJFVHYZLqwW57QYljuHAwmSQ5A1J5ZDjNfnc5m65OxN4BFK/b4KOD6oyI6bHOzRS98lGkX8Mqe3J68IM7xg+siePEFx9KctKN+lE3Ieh+LgpcDLY9aJDrR9C9KM5KdJFPdki/WyhrV+lG2w+haHdLsBX+fwAPrA6n/avYWtilON0X+nr5UeN+CWNvyhmxfYr6rxYKGLbQ2Y8CmnonQGRqmNO/5uztpR6sSHmguZsLRL87q0Wqz1Xr5+wnelTUuRZl2BarB977U7nCbchw0qyBRKOjTY+WEiqpU34Vfgvys1oMUnSHL/lPEEEkoKz1MR+a0vTNeip8n1AdDgSjRFuy9ODkTpFshE3PQZgpp8NrIU/lnuSBVYS2niXNIHgeRlNUnJiP8W/SSDdgG/zI7CANvZgXz+gHNQ5CpxaPlRYoeLswzPHNTbG97ISddhF+Oh1gP5Zhc9o4ESPQMceyhl947R+Ir4i2gyiJQ/xSHkmV8wZ0vyfsnDUPB69sjmnnSECPVdmplc8ucfPZxz5+6/TySRPO0iDw4xzDma3pxIsSdMm4JowukA36Dky/FVdwN2J5HZwkpLr//PbSxWCNpixJHM2WI40Z4Y/g4w8BBHBJCxsSPiXAAI3csiv4ckriapVyKKflAD0t2vl3O4qK8stCQYJRAxcHgLQht2O8vh7BRVSXjnAlczJBa/1gZwlz1rq62XW8/N338qw3Hlrq3zWbJXkOJ9oVrutGo7jzve+L8AYUBOoMhVtjYyV+1UwocgQlXQzUTD0iXW0L8LOM/8NPZ5kIWqY7eIHlBI+AyfO9L2N9Y3wdAHymGc3RSSChgKnNVUOJc1aQG3Im9gSNwiKCRGVbk9nGtDObIzjafaizOf+mp5etfoDQOGq7DmjY3m0Y3bHqfLSrxstU9pHlk2CKiIO/7ZrrppKTGOuz9LOSi+Pa4kjtQrcPU6mPC+h45H0Bo03iK1ikke6JSUuQ5wg/ma/R8qSkCkgsT+FpK4l0NDvc4wmvkucdMut9yH8rc6SVGxMa6fnfBM6HbENX6lHdvuw8ofXGfIQNxwpieLFhtKmfIUyVp9LqTHwlWSSBcqe2sVoJHmJG9wXJYLmZTLxU8xL1IMbXc5/V95Ejg6GLLFfeUgZea5yupyfbN+V98KvfB7BHZOtcdHSbq0FwR82wiB3TDrDp1N2bvvyiJ4ymS/lPSevRMCS7/DMds8Xg0bm3MmNbPQewmRHVdUAI5IbBkl5oe49h7bH68JlInTACSvOMThCtyasxDwncegTczptnmj07C+m/1/PDleSwZc7sOS5j+Bwc+QgmSU59kYNmX5vJaxQQVfbNupW8OF9SmSXNvVkRUEfvyq+qGmeKiIahlFZsn/XuEh0Xof0HnUxxHCRvfLiN5nlpt801S264H6TnhuuRj3h2sFdFmp9fgijmOIxnrF3paiNyS6wxl0gnYZLeTfOZu6n5T8AO4jPKpKX9pzmGizLx+LYhxqczDPwd6MQfiKQCyoae4QXW7AQ1pggGv1h3R4+fJqqVAGsdI0fl+lP6I/z+oyImWIrRlqvmgIF8GdXPa1sF28W7DkRNCbdQFSHBVN8nC6ZKVRqLraQk+epGC17qtHtXy6gKMdnan8/SnZl508No6SwkJghtZ19KIdEcQWyk8Lbv0+1gMJafe5tAzfA4Fo5DCWQEKfUs54ELAD3ghN5adBAnjKmlEE51zxYSRmRW6h9/Vg2DsyG0h3wve0UyUHYHr7u+XH1C9AZX7a9tdic34vk5DrjIpR19yS6dfM3YuJwA4NqEywWj2WutL+o41/8klsgJLcILiAOLIeYnxmHTJ0YIAGpY25oVtyEU7peCeUmVCegGIIpLaLAylZQ+JKM9YqumclF3JK6Smw8PJGPwMjgQMn0MOEa8hIOwmRSWm+0zRQx4BVW4GlorppG3mGrZ3Zs3yt17S9WVsWTxf+Trj9LffUkbWiDQBldXaXX4zgrimmbOk1W4pUjVg/6vKxzb20Tg/LyIbILgd0E0r+lFJbv5he9/1EYAAIaWiwDfNJuzgPZ3qV6Kwv9XLmNDA53rTXXcGkN5XOQrYLuDZ3g3vZcLuu6sNODJxK7wMozhUODNKuccxibRwbfEOGK99xmAsc4SNbRdjZCAWPCuHxS+5oILECuUwx7FYaLbO98WqEHmt/+xY9sVgRwNX2J5LOPtlizKt+b/mqyVjBC8jQBl57syr4xMZs9HsUcMWxComD4ydC+VR9s2IOw4HZBN06kuCanp4dkVMetX86/G9TIAjwTjOpU9ciwVXk8n2Y6GGFtLNgUrjAINQsilI3YMlprXXILZtiV6rj4a2Dxv6Od2ESZKZMRD8ZmkUvmi9RsjGm8NN11AMMUCXck/43rBEos6BzJnOT4m3WBftlPSgt97s5efKQ3pfT42bclKab26XBvBX6HCYX2Y6o8I7zK80JDwZWq0lRyL3uN3RG5i6LGJPVcjSQ9KVhxO3yt9qn/LoHopwlwf4VA4ow8EennTxzUb92b/QRVeR6CZAmbEJ5yrfquBsI0InhqGa7UzLlP/eO/SoJycPQ3P+Ac3h5NMUg1TbAN4W2hL5lifDAEGZYGq20GtEpbolBRpPWyVjcFvPhwoGHK9/P0nWhf4E3gxPRMAU0Spsl8m5kFZQlsRZDgca1q3dU1SF3Zc9YeS9ZuGpnyWfDfLgA4AX0KIh/PPxtW54MeLJv/fRxMek9oioypmb/uGWtoKmKFK4FDAqzTJEXLwwvY+jWV9AqpbVtP98AyeFcZuh1ONUT8JppDdDKz4VDobtjN2hLmwu2Sq4Uchj22zU9uoGS8ReCOMiTb1LubUJGfV4OqpKigfjkn0vptCVoisj1p0OlGuQCiEoMR+Z0w6UIiVXmBjAEkqfEpVFZzVuhGoApeYddgIPl6SAoDH5mHWT5fkRPs+S2eh5GB0PcUHK4nRQG8kcrkQml/qmtDcUAOPQm1GqoYNBw5opoHFS6KSj3Di7Ye1m/UD9Vq7Qqs2ovwZY1893gtCPKvXQL65TaPd+KnKQUYKxmNKyk8ZuMADfPFkWUeKhDZFOMwwD9mheQYLH/aROLrjY4nDx4OVNR222GXhvlF0ike6ADBXJGKMEmxl2Va6sf7f+44S4bZasc4HF2EAQnVDWwM6eccReIGounc5asrVExqwwbuhjaipfx5xLxVz3ld+Vz6zISNUCt43zE1/XIH9dkHqIdTpgUInHd1159xbaNkFdaW06eMqiczibnZz2jvjkbi2Lov30GjsZtoRfLPs9lELXOHdLw12R2NvapeUdH+eCB3B2tdlvqV+5Cj9kxUXvfpGKtHTBbhFTLEVCHDT7EqsNvgRuuCWcW2Ov8PexVMBTqnGw3S2sfF9NGRhuzTjMnMtv6YAb7irOILXxX6k+K5sPQAvKHnh1nHZ1nL8BgElpWIkIRhTyiV5vEApAzzEospVsqu/erxC6QBXlbvbBbf6RI87lTiD4JF7h+8se3RHlPeD+2fkTangEE4YWn7PqLsl8wfuwOR//s961HAELBLqu0esZa5r2CBDY0q3hXqrKP+9pQokPwoqSRcdYiroSCikyYb6VF7ioyxXbVjs/wCjxgXwu7gph/AObtVx70nLzqM3owMuJFBBr1EHejNpbiIq/FtHavSTixue1SnSVwKYapvmFvH9TGQnBJMdxhPnP7Tu6OEQ9Py/+0dr8jZz56aZqC3ePEI3qtJm4yxhsEOwRj9C6gd8yFI8Iytp3LdrE/K00cE8EjSp7m9dRh2BOIiT2JjTiKlMLbzFgUyeeiMXssK4iLUZupycDEiwE/+6Qv4l5CpQH/G6p5oTf6VBnCz/Xk7vaoaJNS3UteWG9jnZetTOUPLOPMsNHKno8Pl9Ek4JYMIWwIWafsHGNmWY2rEwHjO8mo7r1AsqesKEjbJ6VIkrJ/ffO9VTsbU+p/Fa7et5DjOEaqMwv4ocbJE4WsfB7+JB821+Ne+JRmQ5ddhlBfV0fC2zeJ554tPVbdr60p1rqZY7/ZzxoZyMJXE+xHZG+Vvkao0cKvWLRiN7NDdcwzhDyrJ+EhdTw4Yc6jPxnrC6kUmMDQEF/7TT4Hg4C6HKNMPX600tXt7MJl6FImvxj0jef1dXEJT92b1WNgPCvTCku+5F+IBHLI/wc2W/TpSeciwcVki7FS/8Z01+1L00MDrZOa8ghJXFVMbOLI/ckBOXKDi8fa276p2jpRRSDezz1GtyXPcwuu9M4Y0Ck5DS/TyhB/hoB9zIu1OqlTPzATtU8dgxzK3Yv/5H24mxoI5rU7d7BvgdnK9VeTHCv3349e1yO5G1u1ZxUV2/hIAdO1E0yMmuUEVo8rB2evbleguCzP3JcykGG65ON0iFqJ0sB9qxmNX4V4MdXvd6wTum1nzRgyIUvobqhVBcpHCl597I/xnQy5I1I2ujcdxlUV8+IWTs+BMBz+l3hthnmPF9l2VU3+ImztJTvlMBv8OjZBHfHyiEHlrX9wKp3sceIvacsjv850IY2I7UojR1uthZpHbCOyCVYQ1Cfa+V96sMq2KhoqOsKWGFz2hKvYkYcXf7znX44RYnyKDisVr959j7e6iZFhB7CAFX3mNVz0q66ARXqqYX92CDSYI/iNAgUDao/79WNQ0A6JkCj8zRijnb1KDy0T9asj7+//jr8mK+gh1bhviSepiB+ELFsxXwK1lzzY3eAIZ5wKrEJ5JlcKE+SuRyvZSXD3qCuj+xSMZ/1ncI3Bj/gh27813f8pjt2xN9eGLF14XXTeIoKY8ZZNi2j0CC74Q4XEOorrSEVGzIWaaj2BR4XZNPTXtalyU2a0MuS98r1H+oST+ZpeDaOgMip+RMOIshhZWTcASfvH3yg2H+QS/o1LrCM/zIFZJUKozghWn/JQQtZdi1zFFIBO7l4s7MNLqdfTRAAksykko0s19X4zA6gCrWVDA0Xw3G8sao63bZ0N6G5xwoksJn332VF5fJKDnkdlsqLcgq+l9f1dfnKOG4Xwoe3tFdFZkB85g2rLzPjndxOni/GObDaTB8+a0l9sA6NodVKaTsGH4y53Y7rBts2iPkICpJCfyMJTI8p27y2mQEPm4czLMRQM+aIOT3VBW1aMf+KRbr/tfWUwYXpuLuEFirihNxO66MD4v8LqJ+Q9MQnBqCXfNT3O0rnekW7bVySfgf1wSR8HfB0ZoCl2y4tfXw6AVpM772SLFaCnlDh0WuOddMpI4xzL6OStJG54+hUqVadpNE8kAWGon8GK4mGFLmVDDfxnASQsDTEDYNSNaZs4+H0h0sGd0/z5u3KNtJu/tb9+7C6HgP2NLO8elVBrHFaRFf4Oa0aS/iYNijAcAmFHkLBkNdMYfeuttG0joy2SdDQs4Ik3Em9h3dST1fkB7YXME/5HrlD52/aUB5vdBGeTlonzpRlWcIP2ZMd+de9y6zBXEwmyIVUOXjWPiSuaO8rgkp+AlO4uTPIw3LWqwXXjx1x/hzt54CZvj7XqqNgEbAdn59ZRF1GB+Sxed5H1QijMz63T4kwm9b4CvPSAkVJRP3lIRuLDx+S7gMGNNyv6eH5BnH3rGjZAkvjAlAHDT0tNDWejVWcwtTntyqmUeYV72Ez+h4tqOFVucD96EV5oJ5q+eLvDeqBpdAA8BgwvPnA9emBATKpmLfAG362RmibyZjfu9zL+VLlPOfNfHDWThq5tY0GkxssCXWihaT1v5fW8Iob+g9tcjb3TdeXcUjaMiX60EUslYRSjTX5v10wZw81APwkv0wx9FOgyVmCGP2jUYPpJasn6Nu8PjXqAZM7odVipM1cSUyHuxiGIMdcLx/v2fCxs4BvSf11T07nzVwOjjhMRC3MNMj5qBc/aZBcd4bYGVQkjxHbUZntmVjDvE/UtQGNEaqLaBBHpH0cp3p3naPzSKrK9eUPR6t6VoW9xndwbiTN5AXpnFV+YW2/9geXP8z3SDEtJ4Zt4E8qr7AEnuy1FDrC/mR+A91YsMDbIv8u1P/sMh//uVkcjz5C49U9d9KKiAp750p2bdJopaa0ji6tDq0ktddWJuMcQVEDJkVGE98ODa9/pp8j/QVoxqwH0TWyDu6zjMVvws8Qy9JkkWk8weH1ARvFYuINAgiz9eFTQjxHezN1isjsvXGO6JQfgfV9XUr4M8rSOMKxhfhg2y9LLqMarwZkBOIGv/VVgRPNl6OSK9Wjz17+wtHCNZT0yvlSBqDGKONHdCcfZRnz501+G3c/l5USSubVsrJYX9snxmVAmN5pbxx0/10FWOFGx/niBiNh76TuE268x+qaaOst1Zuxkr1tf+n3Z2zZww9Ozl6HeKfsXXp0dCcYzgv2JDoJb7i2hGntz96b6FZESauyMHUuDODii6VbFWsOzLNZJoEl000cDkcxCF7u+XfOFwvyNuUlLdzVSOjVkRBqZmZPHQ0PUfudaTqWA3hJzoIMHr61SfBRn/VA+5N3BYM8ZIIwF8rxoLu5CVEkVfUyVk3eRLA1AwH9oK8KH5oht1m98UIG6iGKUw3JrlO1D5LGBEw6DMcukaKiXRToPG86xHwq83K/HsgICb+RZtIPCTCFOqyYsNsmuu5LBa14JO6aSoD29g9y7R/Y0a7dkF8CScftZ/W9gZECv4lcjrCvTsG/yTemlhXlVfEYWKeUe2s+uBSzNSZ6e97w2wKYYZUxbAEJiOwxkDfRYhIWG0K8H7PtG6qXznkOuvoFnfKM0Lj3dqxpgCFw6aeaR3MqHH7Kf+Y0kmFh0KLq/095JZEq9VUWgWqwyJBmYfHiPBmJcBHbIcXNhpKPTpUf2r7Y05dfB+rfgbyOim6e4xEKJ973RZ9pYeoiva04XxTrdd5zt4OM+7yoOCxkftClPsf9S8YO63AvQZthlUwOpMR2rqxVfzjRATbbx/q/1XW2PgZqVCMmOIoiq0GcuC7Rtz37eHCZ/HDWBEq0DwGS7+fEN+PiE3iW9T1o0mSV87CRmNG6RmuFZmPBljeFM3O4HHzNEzWGjx3W5PPrhekUNLTN3wLkISGKDX6O/L/s1KunBLU7lhbIqm5YBt7JgQ/EMb8Iy1DfQgQee3Br9Pi0P7zyDBIJpagHmI23vN/r3Pg5xFzISl7tXUoPCTjUh4m3epgq76S0QqWO1+2V3iYsHxqGGb3UuNdTTduTY7kE8NBodhpyAAAZQnYdpUJYIMmlC52MakV3t85ipYwV6V54XGFwWR1eQVRtY0wIFLQzPPwCw8n5lxfEyLH+ZmaV/yF0s9cvYwvpe2/mDbMh41uzd4qHVg0T0RFyh3kjYvCXWxCrp1qQ36XAd4ui4DvF8zEUJ/+AP2n6Zl/KZP1W5E8Esg9ctgQAAdbw3aVJ1HeOv/r2qBh9f4t5Cb+yKgEqhKCD3EiO/lD8f1jxAzAu4jy4CbAtjbmW9XIu7R75nBulpAOWUn4MSnfX+DPO8mvZbiDFFTLVmFZax5FLRQPDqC+2azY6JLh5JX4Vxii+Ca+iPDd20Ue3FUxRHFxzfLPZ1kUE8lM8PLXfUiEaNgqdL3woLhM9oilEPniS9uBmLpPJb0kZLrk0yssvKroLgORpi2Gwy6oRhh3McZEveYmXZxTchL9iG43n6k/yrNmmiei6J/DSgisJE3l6dbmocevFDIv30UMJmb05gPRBWGNAPA2n7ejCVx1SYMj3EkS2t6kXuWhFr4DNoXyLCAFXPWjMsTbmxCxJ+SyCtF+Mf0zPcIpiHozKvYgPYj/04wt+PBkdqkjQlhZ6KtN4DxW5O5d5SOsTtCsVZvh4TQiRdC/AFBZ+HhzvL8beIJwuxLxQ2p1jzM577spGjTbdmFYAGCE0wC+8JfYuo6+6zmaSgyh4VVtCOefqEE/NuqKb6U6kOL4oK9eAESS8jggAPGqLbR5YTDa2BTKAAFmqP3J1JHsZZbp4VkWmwwBsOKYEfqBnQWjB8+6cDLlX7/wF0Lg9SdSTsWhwSgj7NFEERxrDKpa0tfbnpiXZNsL720MUPauQPdvWF5T+5hU/sx8GaO25/ZwCyLQ1UM8Orz3RhDEmYVsu+QwpjuEPWsDXwusQHOod+yk2gB9sEYRtG+MmG2b4nGGbyLdOMLjgYwU8IXNLTumZskpuDsorRMAu97VJgpsTdvA5MIbBLExm5qocRvY8sbauWLT1yO2NpaXveYVsyNhfTyXcJNUTK2v0/zrbGWh7WHOCiyUcdQNX1t7eHwCKvl4YJzRFEMTHJpAOfveBH5U2tsLEtdE0nsx4VXB1jgeujr3AhO3WFtkW3bgNgk9gQnHRyxmMOVF0nyyp0w0wKjLI7GE/QsLqqV+4FJb07ZjkxMtJk2LwmgT3vA8pJV++TlXjKMCU3hHUsRi+YcPrEiwOV0V1mR8zBU/Tumza0OCchXu3KOD857oLQm+HM5gnPLgChypr3y3LfWReXDfvFMHz4DM8qjckploQ0qbQbvYopiLpDS6Ir9I5lS6Avpv0TG2FkvFr4lqczAtnwGCGZ6jOW3VRiyAxTOAEmWbFsCTTtw2RHNWEa6S8ywo+2PRqjPCOYJJXkvdw5Wg6z2aXyB3cIh8G9QZOYTMQFsSg/Ow7FMZYMCR7CAAnKfVCIa/cLQkyUO7V2RAoq3571XTzSIYvZLwqnvXUweyKOvKpIECI9q+MS4so6ZmPgBv8kA7qDeXWkNfox70seTxn+06qfjUX2MuPnhon3gPbugtd2NFh7vBW/HCthOw2kziotgyAlWnxdUHNN5KFSh5doEzxLa3eIr2vhT+hgyQgpxfKZcwQgfUzxGp6fY+0tINjN09UBbPMEvYFAhpHLgYzqAOrFK+X05FCDuDtEt+/wzVQtmshoEnIObG4wo3NTpCXLLqQFKogN+MRR/AVTVHd7y4qHkRSvJ4pvfxM8jYwRHzTFKjJvilgG4/c2BK9YRA5snF5uttTXS9W8w2VxQPn57eZah4L0tK6myKO45bxr/PKwiD8v47MBWDrAVUQC9Ki8FaS+m7IaMmXhqwja/WL2Q4Zsj3O1Cv4MPev7bKq+MkshAmvAUPpJtkP2zRAgG0ZFyjebLfurs7OuTBzsQlLpYd4fftbdf6h+ZB/qpSlPYsxq/RfJJjmeaMSPScUdZ+Wsj9MwriCYU3ZOcLjQmRyFJv71J3DpZ//VHOKSCK/2+IX2dGuJr+izMhVl2ZMTUCgWiQbGOKxUo94RENZ45BhfdTds+/36aMQzTj4xxkwdPpLrxn9MA4p+ysxS6MCnQ0vMVsiZeVcbZI5C/NkXOHipRdGuCrf/dT0OQrCOh/hZ+WPhG9rYh6/d3zY4h1RQk0CSWQCLpP3ceR6snKkBHB3xOZBa3I9KT6xg3lOLo0Y4zHJBAucc0tJOleuUUdhazx1fsC9zg9Mnse2JL+ulY+js4lib4jjACW0ZXh8RPSv2HB9TUcZbIpWpAw5xpAcJKx0n1xSTuOwcwsS1CzwQEr8K5fIuXeDLFulOG/yBLipN+ohrY8QCxvVHYFHEIXz0T1O1UMGGkfJFzAHezzFu9YEael9eQakt8Dx21nIkRm2UdMJWBQMygV4LylJNSFAiVSvNdlwo1wckZYgV2Tm9519tLQH8PzA/zpDkFItZwkM05wXrsGDM6FTETvBXro/fTL4XkdGvFfok4zaNmlJnqEou3Thz58yzFHtE0nkUekB9kaUbNBH3Lc8biQxwqMJlxOYg93EZzRiwTnkHc2jUFGNVk5J281HiQPXr485ynXZuzPg8NE4ugX/Y3j+xIEg7DxytqbeUgFVX53yD0Gj9x+lwob0VbTZ9H6J77YVcpFecz+wAF0gqP7/9p7PtPS5clUNdVMCuHv+Ptlxp6eQSAg2q0vUUaqxCrcnOGrILkOUalBIIq8hVM+CGiPoPCgUlelCeUP8JS3kMcTV+JW0pydI2WpQTjskzc+7QDiahWY86shkggwi1a3WVhDoEtIXyB0bHkUxkLGqaDN1SM2fuogI7/wehlaDIwRLcEbpR47La5WFBKJh8f14Zawe/VEGyxijl1HferXHu38YgtBV3UK/cqjcYqghN2UZ9gGval1Py2Z1yaubYZJwyYoF5suS0W8sFeQ95Iu5VOv2oDCrAIOM7NcPoeMedboaWvcWnKGtmHSGXO/AIvmBWPzY7THLu+oJBl3DwClQMsvf6p0FnVdqq6bVI0qutd3uOvaK1qFemJxHtglqUIiXUN3xnmh9vuSvXG2lajq0WPUGkuEjHisioI/xvWvuhY3JB82t+CcCyfZ8LGzY+aQGRj8ixQj5U1M8FYY2P9UmHThnBeUZiP7tAsYIU2guUzBPdcYYlsuDjQ3CXHKL6a4ygIeN/HXmHCixhnaNp29tXQBEkc/BUINmyPNnPf6bOi6//gQI1FPBhmM1g+V6US6HcnfpufZlYSsbGK8gFdMmcl1iFM5jL9eEeRMCRjWK31tiZcyfsf+uxGxVdmb0NFwzCOnb5b00nkcgYVLsQ+rJhm5pG/LedooWtTeebhm2DnPSUtXO2X1MGI1y2L9s/H2Xwj8WsMlXDQ1hv+dWOOQIPT9ormsttzclxSBPJVshV9i+VtuVD1BRMaI1chjh3Y11h6Vglolo9VG5592jrI7oGgUyaaoz9QFYiapl8OaqSfIyFs4N38QJj3d5Qbq6fknG+8Q9KuLh86yecmymAZ1xrLn5lkyqqmV5msp+qFQ9rVcv/wPZPWc82xLRsPVxhe9bEMNJhiFK3Deuxnfr4jQeDVRXBoNAxMON/sC7JYCOpxHlLJDp3l/4IubTyx4d8pA3gvTF+Pw0nBfCJWd6jWdn0pIUdPH2yziYZMAraliNtWzR7rBbfjUuODgwWQEQ2biEzYBZJgPJn0Ied6kE2ZtNDOvxMnj4PJrpj5H1Z2vG/MdZRdE5005+HC0qCjfW3rPkXwRh6EFZDL+vfxqh+Kxx/KGhsCSoLHy9494xnNFaQCB8OjqbrVr+ACwhhugv4GPFCUX79LOp+T0L0nXj02QuB8t3zEX5hinqWpo+IokoQIiFrQQsgPBDHWGYXBM8aCxdUVpbZ/DSBZ4qwp7vRE82oiD3Ijr1pxj0DCvJ1dIrC50XBX0B2/viNr+XT2Z/TaHNPGz9moEIfzo8Xj3wsmkS87yapKZ3SiehyLxfU4DMHl0R4N2m0j/FQHtASniB+VPNvP/mQhXJouHAZk+Ir85MAzqER42k1ruFNIX7BnzgckOG7c5yIr1ljgmZWD+8/kNSbesTkluebF7Qil5GY+9Wd23ah7vpgmAVw8RGa7BV7pF5vbdXjShbToZCPMhc3CMIP5wB4zdPfty5B8mOPTtjYSpbixuH92A2QKLn5/UFxfPWVeMJ403vVUE1Vh+3j8isxrxXxLRe3+RmiJLZMNr0yAIMi2dR0I9jYT15P4mMeeca+QLLHYyWR49BmwFkyldCggC4AotDQhAEUe9QnZ/AQQaxCc1LWv9xKHRf48R9uwX4xLb8KZ3oi5eiB//dA1uS/E5ZLwqXlH5SZNrUGk10AULB+P4nI2eimXYT34G3yDTbLn1bHbYdjqtd3eORu9XcKsdCCw/H69TqD3o38KccUZyWdp3LHMmFWjI1CQRSU0v7AtwDuJurYBv5GsN5kAy6PLEqOlLjr/bVGdx2jj51k1lvI8/hxB9fDQQ4rza9odCW7zfVGWqfmu5Ea/qQzTZVUCwgGQkHYquw/vObOZSUWnSxX984Z1dd7bmdAf+Vhq1f9GBqqyl8+z7n29qaB4ucWbIsaPkRmEYnxlr2qebSD5L1+Yh4BRwu0u7dwGZH56A8znda6Gd7Dya800opx5gH1j8wSXyaNHF/6gANKzrPaqybxovD0q3WcrQcQcKFZXZSn+SkJLz1x3yS1HZXiHc9LxAK21GzytiUT7jbnJTYJRjEcjAlUwvSWbq3aiN7F8tHahmwmWrhFz1362aSrdKELu/eZPFXMtrUO/pynrjM64X7GY0N++rmlUn4R1lxuKR5GjwuqCExCgYWtnI77VokAgLeZy7U0n9GkYihRWiJxuOjbRKevqPM2I23En5EZIaTCdxlTcr58fbTIUDXGAt33E9CFFadAhealddVpdziYoKvfyYaFjSxeb6/yEvXYHEkmSYxttVaIFHSO+NZzCE7yGWTA8R8XYIs1+vOgBEvb7jJUMdMhdh1pyxB5hvFe91R0mUa4+Dj+d34lqheGzFiDDvkq++P/c5em05/YT8TWH8hjPLI68QdcBJJz6ezTAKzyKGI5d+wFPQu47TsSVFqP6W6WyKekW1ZFrrEsQ0c2Dfk6kUTK9hT4Em1yxkp+TNhWhWH857bg5Vq5DsL6sgnnpeKcJ0cDThTCHZBJJ+7qEz7W9Q0nP40P64UzvocZWr8bMIufqXln8utl/BDOzD9chDRBS1yCTONR8fHDbK9NVtFAK5fdv5XEGJGi+ERc5fsDp35oZlJB7ahWFKwAlYNKeDyt8JfCNL7HYYp0j45F9wurp49csgM0nTliPmK1Ac58ELocKYDHyvBDIZkUIatCV+uFmhoByYFdKX/HRNHptegz7ZugwLKY2B++iM4iOg/Q0R1CPOUGP6pTEcLcaxUdbZHI4BKUBmmQJ8pxli0MJkNzvQsS7+cuZw+b3DoKqY3gZrDVba6N+asfZxQPf3ndrFjfZj6pHPbuyxTrTSg7eoiGnj4009y6gM1CnHNInylRwaqqwk9TUoLw8B+fP3Sjasf3ZqU0MA2JZIEvJyDevuzPCIu/nnQghp/5EFdVuQBdS3WDZG5uOr7LJfkgjYKGyLHPVPJK4Up8BybPz9ePxXHEkSAydLIylkhAXnX63eLAKVzjdYq4JE2Mr0Zw7mrHL36zl+O+P+UIli9HcBQ3CFpVBedl6gM+4XU7oxTYMSP3tZXbGhRvR+aXh4IlyLGjwdIW5TWzJMr05TP/oArtkh/tPqLMOzbx3TpOAL34lhGmMTozVY2eJFaljF6ljgg3FO4onmOzRShZh3uhnymrhSGPralcgjq7SsNz8tyL2/o3mecgi+sLlrLNXyKQlxMGosQ/kGjlCr17tGTMes/qzJp4LS8zbA0qEhShk7HMnxgonB/QrZ/WOlA21eh+1lmQCyDCsWZqLyz5o3dBwqySDzxFQtG1PurVJUPBUxKGZA7U9rRlevqJY6PQyz+6+6DJ4JLm4Y110UmvIRGtki0fqhA4GCfmOmo1EeWmVWMfOFasMGt2TwRkb+UB/veS9LkxfXZM4T2FvzLmKt69UQdcp41TT1SvjjKcyZ/gBeh3L3s3Ei6f4jUj2R85eBYltLjq7TVAOET2x1oZ6NqCk9XPM8ftDnmybMYJqn5H+W4UNxy3ZzFs5QsPqVdhsappwjXZ160wPhKkIAtSedudppiWcr0qWgdXW5/Gt6h71msIRCboyI3AsuqFPJkQPxBOmM0UCY7+SK4vePlqSaoPhjVIN07Kk8wRMmYpXuznYl12tfX4uaggaIRKxvKHGB8cfvzf7O2STADGmFrSsJbw1g1xrfHUBL94ttEi/7S4TulC0h7qYAaJO3huwjWlrhJ6d2LFagLqd/VXqLz7RhGwnGk8klmdAJdRHAt6GxhGI9lzLO1IU6/SbxXVsZKm+4tdpDs4tOJFZ3IaMA7j4J2rqz0NSStiyLBBbaS+1wl4F8pptVlecoxl8h3ko/TiYvtfg5XvFiVqhlLUBPUgw8RnANr7gRX4cE+6W+awhOBQAzRlmCP3g2sWPyaic1MpULAy1RuE6bireKS2oMBDuTGLe1q9qHwUBzHwC88+fUX57b2JSEyE1tBMsy2BHANddLKm5M3obOewXjTbh8t75+MVV3ayiF3ZabEtjz5ZoHNXNlHojJHIl1PZnIbRTgAVClCKCUncLI6y1C7CKviGHuB4JfkyTOfqRciaJl1d9fmbWQWwtKHZx8hQjzcfodrrQjwvVQTV3KTqhnAjVgIkST9T0kri5dGL/dilLpuHi/R3h2MeYVtKnizMQpWHnr+Z0KK66dBGlwlPcQmWEzaQxrw+G0g2cm84cXdC+3IzGWWAFu8FGq7ONlkwu2Uq1No4vxIfplesqAGor5qcUUZQIegr/0Vf0rG4AonVLZ8mdKHbDawe8SvDA6dZt166003KsvUTPvtSy55z06b7FGgal9QGJHw1EBIuEjm98Vt8vqa8Qs8Kudb4NtPv0KI8kEp/bRKu2DACyUA+pF7arJvkkkZIlNrOE7eHyGON2i6MozUgR5aLje9gvMQbtZ+9otuprI9jxqv/iZjOOSjANg2ufLAxHkOKOf1AHGBhuQNx6ze381B7V7xcgVqvIQaLvyOlbCWUr5/1tqt4GMs1vajUllnFgvyEaFQLkpoyIdaJJ3XjOJSJA8HVLaOV6UZHbWkjVwL7VkhqW28t+LXoNsTEhp9Hwibcq5Dx6gjl5Emzy9Nv/BCQpdqZgxoVVzZzF8D3Yt0TA5WevKjM1CM88zoDbiMfeOT8wPGPzR7RqvWZ1bTqXuo0Ln7+5bxsAstMVof1KBhmV513eWooTZ9/T0xHtXlHWVTifW2BBTYyXRGTVOde6qArCSzZN5mYQIwS9P9dnTfH7E+kdXoeHz7xnjpTqAPHSt+5PNPTyz2GF5CN5Lr42E3Tf5vB2Xdm91qPNO4hfAPDaYPG0+4KYFGdD9O5DHwO4Q8HYv+ONxc0kNaKuvEtHhEivR9Sz9/3byDAC/MfEFUpJq/Jy3iMqOP7UGaQyr3fRaJF4aNAPOhHPHaC2kehgKOyaJxIFM5o2KCS2aecak5NowZ5Tk4XDYcl3FkUgL8zkC8tsM/nfvoNn8BRsk77vOv6jrW9m7m43isoPLGJPFACrUtUmbCu3rj5S0j6mt6KFC+ucFmcOJTcmfwDywvIqSK7P+nhIiI0CPrpAY+iYkMudrYxvyZC40VryaOhNZl/Qu+4YWD7Tmau+ZlPEkZCY+gJnT/ug/8L02Fw3MJ0aimqIxbHpQwi8D0XIGKKwjpNl923Vcjp6agJ/IWvBLUK+/LoJv13jZMxgODjWW8JCjrU6JZxtLxQ+n/5NC5VPJjD6VYDcSY1mmZz8ZUt2KqOnNEpzyECGfyiThmE1ok4jmWWdDHw4oBUKFi9gO7OTCFUoKQDJ3l4mCuNzy8GsjRzpAlR3yzYPqEy+rKNwCYG2lIC+GLf7jLNSCNUOTMD3tuUbW4i6Yb8dLFWf6UpFvOD2wYgjf9aRezvk1iG1NESLSt8eDe9Auff0CZjjUM/waTbwJgiu5GkrvWRi8kc3Rx+3qv2Z7Rlo7q261ZSwEF7aHrM7yeNYHm3vTw/JLHbhzmhLBRA1KV0dsT/P/l5NKd9Ic5OvY3aPHrGv6FDn2muxciCkDZMCVyLXEt5Ee7nijEZs21BvWNlqtamD8wG5bGhN9lDEkexInMPOaIT1DHYfaD6nRAWD7iaRX5o20aXM6LZA12vdNWRMlnE3y8E8k5QeNpEPd2qpIU3Bk+6gF6f1qqT9yRJcuxIuqQ4yX9SOZHkJinWgMg+NALCFHmDPeM3I0P+BlBDTlmSfhSZ+fAD7Y9TMPtiqwOStgnyVncquydzlBPAVYuUMbDM8Q3bYn7abotaBFS9aKbgE13pqQpAk40dCAEN4XbR/KOsWgqFbGxXjkXKwtCY3utl5x4cNgJEb/PcWT2ir5LS2MaW2p7fxOxujobwfgRMP/mjJ+PoqcHn46ALb+30aBgaR4dzwNEd4PKknU6mUWdeLPb/H0vUr9p9/7NyOEG9JQHyrJBhAv8i90ydtGKGLggAQCbFdLF28nfdw1ru8VudguATAn00+v7DHPD9zX1n9DwqHe6mHjAWGClISK2tR2+ZH4PapwTqdaKZW5l4znSRHUts+H9jCZ7RDEe42aCh+JvFK9HnSRnBaho7CKs1nbA+wqRtHP3Sj9pLhKmMF2uEJkOt8ARdUjHlnlLNnONjEUXxDMnZmxkSYZUHkkYo4fad+uCnsrZJmkLDoB10r2I2LvflFny69ClmCVBEZS/5I0vV4BbPQnII12LkUL/8XUUDGhmBZUnDG4PqKpaio1qGL8XnDDlkjQavLiEkrr37O6JMPKJOJaev0NVTSF9Nr/fsE7HP9yn4Yh6SJzf/Hs15IqjOGRWzyl3Leh2sDA8X2XG5GXgXnQDoI8OE1e3OD65g3R9mks9LlVLmT6CqSkR07CHh9GZom9b5qza+YQvv076WCxiS419wQ8zDj/hghmmaCgMqVtCNg4leo6sN9V3vjsldDDgWlTefbmpvMrqzxM9auK/ENb4eo1uqcwHGt/AqRreLT9lGvOlyF3CD1AzdHjvD//dovnh+ovKTb6GKRm9lQZzUVS3wPW+m/LoARfhIT0N83WYWK2ZhhV1ceASLflJfguth5nk2HC1uTTNNHiyzS9y+TVFlKB1YR2smDo+8pGNa5CJkXFu2xajusD0iC8256gBe6vv5MrqKtvx6zZ7phTFDSK6qUeYTU8oRSA+DZrtWz2VDz0VCkUk/QJvaLUM4VN0MsoecgCpKZvQdL063T9mtKDlSnndypjW5deQSdgd0hT54sFmivp9Tb/cdGAcyCLK3Zx3gorUMX9k9/vf9Z3V4xXhyLwFC+zal/A0TNKXxzM5dJTA/6cG9c4Rfvcas4/ipDzmIF3X/XJjEYE8IqzEHUnhwWFJFokTK/4qBRm5FzRpBrWtWBcsbky5LcxGIqTVMHeth6wNDEKTD+ZfbVqvK32ZjfA11Of8HqUl7u/JeqIry9TeskvAERgJkPjYKEpa/ZK82U1JD+lsgiGDSqBqEPThcp8zHZ+uwpuyuIvwSX0du4Nx0mriq+NQrpJzUToCKTmASTk+3Kq+eMjjpLG3ysEadrGIQUSmN2i3Tb4JuS3GhF9uBcFqLcIy/ak7XZl1Z4G/b1nN6x/PLfiysS7PO0aDoaimXCQnT7RsVUtFOZnB6p8+3PKjPH4Sm0orJy2Musi94jfdXFb0XoC19ffvKAqRrwjpNIN/5E5X20oMv2kog7Lpfgd8iDaeTdEbfzpv1SC923JUbWXZJsl4xX/2ZHRLd6tBlEWbxFjrkcxiskF1mVevHu4BXf0wn/k+Zoz/XAU0Mx7F3g42qOnphqe2phXW19ZrDk4E19b5AHnPr5qegwqdm63JhfAS76OkjqtfGGA7Bm5fCB4ml4iD6mu9WyK69/JJVI8MlA0XwcAFp1FCfbq1cSuIi0Iv3ZfG5u2j/vYrFYN8dXM3J1d/o/77FCoaaCAvy609inf1WzSsBTZomkD+ixh4lhhzOZgUr46qZZymdmizs5yWvTMMU2k5zw1lNG+5h+U67S90hEhLHrHVwFQaafAqTmNU5j/pJ+4mB9BOU4Sg5FQLDwcKJZPn6lwCxN2q0QJHtjLOIClNbkxjJWBr6AwuZzk4NR3qsxRz6iS+HN3wagjrZKYgJ/ylvHdHEVPDRWKK5WZfYXNNbaIIz6a4qaawizy9CFsodOLGZt29CXo098WlbN4aaDQhJRvQ9anDpv/zvyjTfs57zYzg3rZkjyjbBM6OpY0Og5LWZoyi7prjsblGqXpER2zwNuHsjoWCPVMRjzKoGmFXjNzy1MtK5SuKpQS7dRL8APCrOxCpJI0lgvMrQV06XW+vV6b/3YYGWkJ/8US06CvQLFVsJPdpkTJ80qxtvk6UApEo29n8gt2y/2pJnOOvxGH3SRwYcIHRVNV6mJDzY+G03TQz7NTqCFf7iN33lLdDrKE7x8mTylR+TefKotUyz44zwitmJDMZK6dZsJM/NnqbnMXDE3rgwU5su/YrXexq8SkCo0lfUIEdhtwdhEruT5PdZNVWH/6XMjuQfzsgelAH+tHdD0T9iPzd5VHYT0l6qwjDjdEV+G3g+2rz5Ny4N2VIWZPilEH7NcRCXOxzZnidz0EdVY0JQRxTIBOTqKMRM5WFbpn1aliemC60KNU+M68KFhuIdTokW1ahfWspoFZ37N7t2pwrsgMGimcgF9QZ8mJURscTUfrvAXwZ/mVlXGvy9aV1pQFbV0Jwllwry93suM09xUoA+QxM0/yjbc1jFB0Eq6GD8Mfd7lqeItGzeiYahtZ3ZJtwa5JUKozq0srCYidATeZT83UpaEe2yUGz4QKlZcoP4eZD05l7slWwt0hAjKSv9w105Vp/KV+bD5ceP+VEJFtOEgkcfPhwsLNv2UNp3P24RWxmkzqtJjTPOHg122sHEjnriD08jfCWuHz02D997af2xm+tdAKKuh+ogk0rh1SQ5XtMA/WN6byQy2LS59M1QCK5o5HCSwQQzI7mjGHle7l1fRGxzqtRouWNJvmIglo8RQwSSFqeXt+ruvXcZPbGU63iLw9aveXpcc9xvjUH/OpB0eHdZbHzwyYSd/96huyyNeUT3DiqN/xOcJW/RVbMNfP4QCAiFUVcUIfMIqHp3UrGzJUy1THVtAnEAqZHcChl4EC159/Pymh6LuKbXwkguqgbnIBvoFaEE0/BlcL3oGLfaZPsmUr9ai2bP4aYinsEnbySu2Rs3ZMvoC/+e1vfX3GjPynjwNW1ml/mnGYWjFcleVbWWYkEn5cDn9w2tI5QYQFjwad5vhERV24tHqUTHfJIhwaE4UIyIyOQaGod6uzcOTApeLQW1x43WSZJ0F1gxnmiifSgmMj/X19xOXfGpj1tEA0RVYDN0RCpKUfV2PhGxpqxlabUDRV/ID5jhve8gAgXTR2WwigoXSZRcXZPreQKfmz8Vu7WUmO2n2O5Re0huhsgWI2gbcrJdN3l3v6MLqFNWosHFGTUnJ8TfmMeUg5T+3UYtFJyg+763YvZ6v9Qw6DB4CCBeyIAXSKRHLLD80VZd90I4JIhe93SDU6oedUgrSR/XeA7D/XXCiJkOVlA4ZWtodUb01kXsPdRUHxY2skLbsuF/5AuC1wToiz3SEzXQzLeG+QgIMx3fv3h0BFi7Zy5ZDprdzoy1en9t6SMQSPW1WEXi3rGVZ0M/9OLOtSQUtydxD5CYcIk1qJH3yK3tjtK8Pr4UCObGpEQpvjy3B98bTsrTZv5XK800FzTFJ+8VI5eqDe0DMvnD+SEgV/xoR8dvO0gJMqb+vRsXexCmDIFRVB7//qFqOWPmggnuBsSHgRdLjQ4XZoZ+ARe136XeM3jx+Dr4vYrQtg1i5iv2Yxl4BKn3hNg+NzLxj24zkgpKzZN/QKy6UO2hHCuSc+KGnSgYD07AnlWT9rQRpWcT0G26Qs2tTucSCpufwnflC6iqdT1fyO3MEhiBofWrk5E8/dMRyOwTlzbQ+oUAfXS9O9kHL0C2NpOC3IPF3hFDgaeV29F42s0ohrsVI9wD55u6Lpd8LIMi13XCRVBdNwvRdVDuin4B3h5l9+bQh3Dlnuobc+//pfemLGUL0QwvJXiJ0D2Vy2mkZ3pYzWTPpJofM85/wem5H1QoPivvg0xNjGHYAR6aCbgGsoIMq75V92q0SrJQn8xgFesPJeor9pbZFY8Y8bRMtJsUkGJnLc6cngG0kHsDOedzY28EAhOvWjiNga+S37oTeEMl1wTxN1KESVUGf+q7mwIMOeC7GKBa2qltBUURf6f83QiaTjtwrdSAoQzNs8Gon+lakpogKGY/w8MUbeJGZ+mV+TrRJq5tbiLmUzDaVz1qHz31f8JiTxVYPRdC1QAYFkBZbTVMKW2d9dVAbFIL8Orv9L5JtopaNUzGIv5YBdeapyWAJARbYWqp5ZxD4pnfmWW54hN9kyiWaQfWPfKmlt+KfyXKhrmQasGxRqNXidSUreJvqZfjRVlwAK/qJcT5O3vmXR6r61ZRk/6bFI4zK6GZkhv0nQhCWGHTnlW6ySEsdDqrhB0zw4cw5n8QMdAZUdRTthoIdaM6fvSHKKfziklX2kwQsAGGvy1K55gWgnGvgDkFKF0Y/2rhcrht1z95iT5PRiv8jyeLYOFKA7aH0Wp9j+TozCjG/rAIpB5aLHKE67ZdhDBe1NnZPa+ZZFOMOiuCt0P0+oe+vFp7QY5mR5M4Guevs6sYikrKe4U40kmW//ZD1mKbZ6TqoSFkYj/JLgT3vNBX4vK5oK0+ErMC0JxmbdIYO9NASWvxlLAYbDT8fEo6aJcYd58YXhGAbvGLHPrX9PAxJ0dTy2gmmkSuqkx//ZOVQUof8yI3KfhOknC8Fxwdz0Tk6ENUol4dJtSRNsxvs3Oc9yOn58/5UkfZn8r8CW+qtNfmeR332X/Yy+dpXt0Ri4/WSM3fs8Dh0MQGIo83d3ffCs5aKX9qfHPrClw1jDjh9nxDPVkj5PQtvoVLTkV9vLOnYGREbrHcSn18xjBXnyHj5JtG6SBKEOY1BO48T67PRTAsiXesjezOdoHU0QF+4+GBPuw+RLh9pLNXQIyhoxucFwMLGh6CNFhAOzh+dMzxHhUTcL9qpZTE+I3QV2dCxJkBN7GJlm1v0bwCuIlhR8p9E7Sr5opNLQpp4178Xi47j+6M22Zi47yJlpe9kai7jUDmLL6SAlKmRsK42oAFPv1zomV2L3IF95zRI7ZdeZw+Qaiw6wS0glci4nIXDmuZTAz4esCSS47U4E/F1sUgJnzAy3kIyVWePBcg3dOa1/qJZe4bovoKfFOslS+0vhTV79VOlGgGh8CpE1mNiSu05qPg7MMliZ/RbMJryaFKQEPDOIZUYQssxxe7qKZOBZ0uNg4ZgyRzsvMmYfNtnfkyUtuou+a8ZnZS1U08OWifqLVfv/MDe0ouNZkuxy58mUnCnWG2mPb4XEdNI2i2lSRspGQ8KNkj4tYCWG2oSHcjYxsokL/0SVP0opB0yqBaLXKXtXuv45xWF1vY5bsmCQZgzAYl77j9KaQuqK1ELkkAKkNzv2ImWRrVDrC80pdzRrUItSFKhQoBvbuj44ffp5haadmsN/X48GqO0/aEfNFVs+/hUUyralO9YeoMe/IxzmvhpzWyVp+/PFpFeIuH2uipwP5Kmuk4tH/KNS0Y4mtUdkklfQKVYiHju81lwpFOF36YZBn5UPQ8yXH0vb2wDBpMLLc+PE5tpKTDdSfIvbuRCN2VCpLl+UZsZxE1pfiyK/SzpHh9uUH688nXpn/TJ4NkSG2z/Ug7fgxaBhWXDFz6Pf7wpJ2vy0d/nxCLPSD7lnH3YwkLFu7gjKQokMHbEHj8dLmYUI7VdvCy1QoGyeitLzZnmT3o28Uux2x4wCDr4OBzhriqmxxvzF98D1ZYreZ91DzxVXxAe2igYEe/j7bTrhlJBTuztRm+CtA4k1PrYVdLHM8RCV9ZNIartuI2F2U/a40hxiPa2Z3GN0HjrcwDeB4xC1o217npTbsWRxEEqcsOTToYwLIU2EakdrSad+sJQn80Q3EIv82y3wqazgL6T2FfUokORmqP0hpbivR+O1IoUu2E2JE8vrs8f4xfVcySe+A93EQG2ro8mZYe1pGy1ic0L1jEDxM+04M9HaBGspEuGhqzdSYT3/+Adbwi5RTMbajr5VI6dI7YgJYFTjPspcKLUqHiilUciny41daubvWwNwRF+TUtCINyWdAkVgQq8tS04QnKHa/+HcsSmFHGOmcaPH2i+L4eJBFjkID0uXU+E4NNNLb7n0ERGSbW890nzoiYi5eADgKb70FtcXIgDeyGdjRxF3efQszCF3RzKp6VHyfc0Q/5IgxnjxOglA8CH9/no8Hko4Dza4C7+trcTFgqZ/0V72nbM0ueHlg1TnJiHJYojHdWsmQBujaeYWnhkx0JboHkJ/X0uZYrZU9K5Pvo409aib48fB0OqdFoeUuvit8ZCFDiyBt90fqYYdHbJN9dBHLnYvrmTy307ayQ+7y0tcIM/fgRA4A6jhiDP0A/u79GY5tp8YhG7PNHmX8q44OpVy9SANHfVtqSgTQZl7KFtJuK+ghQUIOM6x2Y3LUXdsPCq7EnhRn3eWZmAvzqfjcktUHX622NMlwjwF5sO2PLoBej835WdeqVco7dAVbcQlRsDP+gubN5+TxVKb1B7pk46b0k4Kgd6P87O7obXrWPOzSJqmbO6x+PGjVRUcVb85AeGauxpAGppe2oPJ5eSTF89QLnMeOrGVgKeqh2Ap6gAsBbo9hvth0vBsxZlUhsz2i7lfgnpla3vT3ao2nvRWaAOMkTGdpj3oZetlImAFv5x+kA2GDvOTDNCV7YDw2vd3vjUZOQnb5vldINSpKsBYCpn8XVak2Y2g3kT+cEmoAGFTWzqbMYo4S0BVzNdHD5N3CamrysbyetMkbkRaxeC03Hukvc32jyy5UmKWVmJ6CoyiSgooZa1acoRok15KJ1ODlb0MAFq+Shx2I+X3Td+FJHczQsc5xyrzTwW47/WSGE56gjpp9ONXLj0+2Pl6zB7KvHRozf3RSNkR+8BmNdrcJVL/eMAR5004io8lF+JvYfT06s6Oa9ZdMdT+3jA302m4mWYJBowSyYNDrM/fY8e0Iq5KkxGtiYP5E0aqK3cbs2omLsCItQknDNC9YhMAgTpV9lkT2dl/+zzcLEJMkCXe1hoavPkc1BCj8twyFfqnLdgf5tZSdinV2364Z+eHUjaaF84ZGeYrfOCDDwM1Wawyp54+w4s/084ckWH0zRuH0HVtC7SVIuDlRu5apMDN6QE2th3Jl9qItL32f1QWpUTi8KcnqMR48V7Qe2DVhzaA38mDcKFCpH2apcfEF1Rnav4YdV/xZbEpYQc7iSwT2IojniPTyIFjVtCocED1wsWkup6KIqZ1MP1JA/RkEBICb1y2Gz51Q5pW6rKDXO5KytzgXC08EYhSAjfBa1x8bngxrD84GYy5qqqJ9U8T4FsFO/l8M39lRcCx5rnVOEP1zNt0Rg1o0UziWx+i3MI+f8HI4HNa8B5UebfUso6OHfFxSyK2UJfD6EjyCsx6D7z4r04xOuinJjUp8avjsJJnKQXfGyLk54cuZprXRwrb56vaK3DdrmUbvUhcthyC6S6q9ZkH+HqY/NI+Ys7jzQOm/WFV6y/x54byP6QakkeklsyPuJknFTuO8+2p2P36dUp8CxivtXippJzDKYht2p6zmHJL59ODRiv2Lyy5o0EjhT37CNIdlK4Lwey3ADV+sCncdW8JEX3EwvExZFJexW5NFqCK0BkvWkT5oj985/L+lXI82od0X2AjSLQMwEdy/vnK1aoFWKC2lMd6MYuYkAYgVXweQe04PHwsxBcf58qkHj2xcUIBUy9WWj64Gvspydh82+plw7x8V4AsU2AAn7U4sQk1GNnEgbGJlAhA7mBzmgDD9EyTeSyq4m3UY5oa3XIXsYA3qNjOZ3RiuSXMzojCCkNGMOKo1s//Bj+Wi3vF0VcJo9JU3AonnGhepvfs/qfYWUgZuJbWPAa+wN9CSvNIbdYMte7bMVdgTdWKwsm4l5tWsbR7NyRe6M4LNk/iGlAdROBJ/H3cNRhIk+5XWA1s7s3fUt+VI19hgl9W0QMgYqwNsdAlVwcnTtmvdfj76QBZQT/nHxAYY2DmPSvq2vL02Gtif7NFSAtOTf7OBO4bS1lGi3DAb10VPYgHVGqt0ceT8MlZOcsC5VOnLKSeh7g80S5mkvdVRqD5cbhvUqKAnMGiIvDP/ujf4SfmKDddHaR2n8pNrqS3hud8I/aKyWKs/vlQeSRcmvVKKQkoJ6P9uU3h3BW/c96O0h6UpyOl//OuDoNnWrt6oH6e4TVrq9UxDLHI20KyZU/XBpC9vfF5LtUg3Sk1U7N6irVcecNmGJCM+jUe63gR1a8AbaJg7JvIyyjgpgtmHSy5VynhNG5mlqZE63q/ZjCx1zmuC0+ncMPti0vojtZpnETmUyRqIJ1NMYHTMJJSM6TZ+HGdWpjNk9xwdWEtaXTmvvTKvzXsyk7FhgLP9JcHCYdclO+XFRs8oC0Ys0zJGrDjEDQTcAeVr63wJpH3Qf14WzlGU9fROTjEfB6Yk6V1ATxFYoVicycIAVyqtE8DYY4bNUZcR1037EpJY44i2qS+hiL0oMSdn1i0TYXt0AYZY5izbJiavKNuXYadI8zCXCLXn4LciXpNcSqfOzkwXGO7b47lwrZJTnGz+sMSsfOsiCa0h4HsMeylsR76eGvr19M5e4+Do/3rar8CfKVgyD6g7jSPDHeXNXUjA9ywn+QJ4fnr+ta1hHS/7O5N/BNGt38Os9uV64+qyNLqwBQW0AS7hyfQ5k1y4xzvIRMJmb72BD8tJGwkacXnBZX3ZqXtWGo0FlR818up4f8FF4lVryNx8ShDOLmSxXGb4r169/jrahBnqvCZ4NtCegKEqnNWqSUGy5Dmmva2s+0sOYPs9HO/5Bs8rnWZDwqffpC3jhSIJthdIYCTA8Xgxp2lXjvCcsHhs6M3CR1i0OsSy3IWbh3XwprhH7BCK127HJye1/iweml5UwXaV6jlBnD/9jKJ9EGiIVNy5KoO7LpHDGP/e4NUopbji1fBPQKEHYMP1//kCDVhhKVCaYgsRCQpEae3P7qlQhIePD4fgKrK6rg6ivKZ2vScfchlOEjLZsfC/5UPI6A7M9bHyssKQbweSX2OaA4rK3lU3utqP7d0frLRdiLURJ7TTSPSKDGrSuzFtRTBuyE4E+uaHAy0fPh8kFYUVP0SDEkoTUFrXnBDjHLxpaird28LU1yXAB2GdUQS36x5xYrkV4Ow3muaDSuOuM006hDF5Wv0GpmDShT+CBgSemxRoGfuif+IvA2ig2MccEFBXh5MUs/sv1wLvFef2nL80K2dlcUb3nH4AmvFUQAi2+GIszspASv+GbwrRIt/iXYg+ityIG6FstDvKBC6jKweivJap+lk12LR+9X7aBMldSZ0zS8Go8m+rgIA2qCEivW26j6dLbVEH1YeNZZ6ygkHtwyYX/MAYT4NItW19S7bF+8VXR8zxgtIAdrxLg6uDTtXbY4wYObii9pY5I96t3uUwErpsgdVVuCXitXzTVUu3hjvCTJbrj4VLaInVfFkRLiIRb693MzdqEu5gCteUl0SsmFpZ8lptzU0wRGspE1fl+tzQoItD/VIhP4VU4ru+ou1LYfPXWIJplDoDI6dUKzUoCk37//i2lRFUHGh0FNTpLxgWOAl7c5+H7HvYK+ZfGKas1otvkpIPIdS2xApF6WypBebnxZkNi3IHozwKxZxshb1ahlfh+E8MHQZk0I3ORNNORlWJZsDw77NSVIzE+21qA9ZUQl08KybNKU17ZNK5ehX8Kx2xG+HVKFGR1NBZCuURTcVH3WEgQySeWe0vhEcsfKRWJp6JQ1FgKINUJR9RgOHR7C623V37O+A7bvMWuHtSHL7PqF4N/EKVPYeVVIOEaxr7p4oOi0kY///KpkErLNQrWCy665Hihq6D/BCMI7s+twcwtX4mr5SeDqmogHdc0pMLXZvBrkjoARCMKdY2F1DfvUDawYKzQgdI8CGC1f94saSbJo+7OobBI/yzwCUhv99vAJ7bhplwmJ4Y6ZKASDn7d0O6fLFazkRt1JUCru42ZJcdPCZDCfFg/xXTYn/spjugihVjiuCvEA9laN8+8s+0VRR+pJk/UMS2EaSFldz3H54wNWa+THI+BlcmqVjd/GXTRk7Q0qNR38nuuzsG23/tU3w0A9BHAQaad59FaECUO0mpHcm1dIk68pAgk7jg66/xa9NldDGHRPfhEjOIJYAiCcDNmsfJtKwjryDZIa0CdhdB6th4ZzHyIjGs7BsZz3DGKkAeP9L7KBmWCXlwFEDyCdUHuRO1UZlQzugbi656sX9yelMA6pu2m/wDWdGk6KkXzSVqR1wm4vT0W8O7P8+7DRsGwaJME3qfCDlBqmPDNTKanCKQR8iBegVelAZOJ7rNj0O2oOzMMU49wOt8AmpY/MajXC8G24hApTseYezDebH0DCs2vREgp48MGuJm7StncLyiqEVBHubJkDFDcJDWUNM1CPrR2ftXEO4TijcWN9B0tqeve0ga2k55BlCdYGdEuteriPAokz6VGrMmhya6XkYeMjRAICIXVYaInAjbDTnl4SrQoaIOy7vq1AC83GjSV83j+EZPmamIgrYraPA3Wc0l/Fs5mdQ21yH/T/n7pvT5UIvL+fDbezPEXNH0xI5X6brfrCM4pxu41T+edLe42L7/hF3F/ATkR1oZz2+x+g84gF1oUyeTO05/GJe+fn+11ZIa8Dp9XjVQauJ80D7K73w+7aOHeBQ9Ob1lILtO0rEe8PliBANM9DK/koJTbKXA1ReqrJphemAt+ecuBgFgVbUwSnOgraCpqfy96jvYFkFC+4DxvPuCJxN+e0c4RtOyIosV32fnAGBpwzIRaaeJ6l/3Ano2JRnxxySN6Wlz9AE5kynebpcqdJd/2Fn4/mBgPcf+u7OUp7uUvftUlo3pHk2aykXsF5p4Xei34GWBh361/UhvQs+NmsEdMOkNHtr9aFi99m/oaC4gQxE0qhYnUI5hFu6CbBRxnuIJiA0S/rczkZCYTj3jgYyxa5pjrGxklh7bsjWjXLQpUxshd+8TsaD2abscLo7+943R9gb4HQaZ4fg/XQ/0RLEvfcpZOdvTSrt/+oowxhsyGe+PL57erBe09V35t1n1mVdG03w/fdIdFMqcT9f2/QlPDVJRw9XYBrSPqMYUw0YejadSphB+l3ztwm4Zd7FKY2ZcOJqCLa7B4dSV/RN099Z0Xl44WQnk6cAan2xY1mLFwVtULeqfz9gczkTBVkuFjs7L6IQAK9tf6dXoIGhLYBA3tpzqPY2Ic+P8FdOdcH52U/1nXR1plxGQ21tUIJD2nCBoV8ZVkJCTYsBGijCML4RL0UnOxc6e9PXCAqEfovxplZDWCyfRuf0B556+pEs3UXbIZk1VGdfZY1zjtTizKM646DnaqTrM2g8BF2d0CCMvR44tFYtSwwtCnlvbJERK226ZH64iOkjbevaysf6PJ0HqCaaTg+XANU014EV6z6uVjfx65Ad+YIeQM+W8iaNntCfatYMRuhunRLDct3NuQEpSCeToHN/nUi/AU8mf5FzL12NOgxUBMO8qQquRlPyh1PLJAq54GZw3j3xaiFbprHiiA8FlVV2P+CZAWQT8JFIZJrLs/ZWdvLr5ROFVmBFVnwdSSkGwcQt/OJWipJvAXp2ZrgvTzUsiiBPsfY/ofF5+M/+qCAkwnYoEot8MBMF0xBDvPq8wuDUallb9jaqG9yxOiRorcOuf58g8Q3211NZdNINahWHdmHC5pKozLbwgHK/QizGwTkDHCtA/kqRALWUcmkWwWVV+k1GMKmwspNg3CIFSnbMVC5KgvQy9ppcktPVOmForLmkyWXPIzJH6mlcJiZdkUf0cEXhU75DfalXjAXSiGF5MEkfpQRshrO3i3SLXxYmBdsAM3zQ3073ORZWBeUrUUrW5/pFRsIlE50teSl9KuN9O7ocPFi6WDw1hlt/a1JwlQrEsawqajs9Giwkpr+MnrFUUDmoGdkgBOJyXrsMPaOs5EJtDw/27LqNo+cXj/xsLifHN8+jbDNIiy1bp5cRWgIGibWxN+y7KcAioYkVyjPa+Z2zzd1DVhI0vzvxn3rT/kAfg3W5q/mjl22GMXaxFAbGbrXHelaZ+ttmFFcWlPACeof/kkAcCfmXd77Z9BrLKKYtpMijLA3fqweaDrzsMVsKXivx5WYe6Niw6vj5DAe1D7opl3uNk9w5sJoCWquXbwx932SSTTSYpaxKEU+3rWUaCWQwm3Z+Qd+vpfV0QFcihV4eMi2rVXWpobLdHLvnJX+6CfXF0mJ+5YT9cRJzFRagcg4yk6SUw1AJBf+2fz9IWeHPjE7CckbenSYfmb+JD/2c2N24NGJ3ZswbZpL2MRn/YGdHkbdSIWxgF0vAjEdBwks6+V2M6/XE7agkLkSM5sftpc9ZKbdCTWFbqvcvdtvPLmHfN+MA5ccTc+vTz09Z4iWv7gDVx/Y/Se5wfX0AF+GOLh9JtojYBYXkTq8JJvvai7uGBFmkcJAVJ+foia3eZQStOuDLKGIR+KNh6JHnEWH/wYM3ns20p7QhjDi0q+y5WscudsE0Nwu/bLXP7HIAHoPf2BbnuWBLcOM695natnuNEqfmWXZ2QxroWRnU31ifeYJ72xMyNh6Q+pXprygJ4RczRN8fNe4oYkThHM/uolIMOr1SPFao5vflXRx/N2wyJevfDdHlC+Ye5N2sZMhehd7pRw6h/KFvvgYjuxotfTb5RmTdQAAf/8Wk/Y67HbR5Z435doG1D0JsyKqD1vKbbZMK2LiKQkFaO8EjN2YAkMdeHVQ298jGmllPID94hY5+Y3ZjBbXShfLKQ2yH4H3SKx5u6lOVLh6vFUDfiIw3nj9bdstG4i6bAAxUZ3pXv8Hr+DfFCUKo2rbKB20h9JCuTzwH4v1AELaOkaos4tk3bjEi6nwyurunpf63vu5Mj8ggoDpD5hKKKruIehYgINyE8U0gx1Rjvo2CdCzB0TvqxomuQDzw8yLSMz0IN1dO5PsbKL6fzJ26QtmWeoKdSdhXLNXqvmD+GUKSw6S1DShpycRfURFWCIKLyPa9SCQt00ymd+cIdMInaJXrLgPn871oMjim5kZa2DvqiB1GENxe+18+hRWxB8lJ7LOjAuO5k9IxfSsL0/g89hsD0nBQCGXzce5fBjudE8JNKWJGBRziLFSsMS+RxDuIml1ZjvVdNPj3mI9JVv6Kxb6Xqb54G0oq494rImeMbVib9zzWKbQ6nVwqSGxI7YeQvQXvRQ6EynQ31cX0uLLAXENWPqlBVS53aUAq2MkgIK3skVfXGcZZMNpWOvN3UEMrKD0Cpi1bPSmD8DVvjAAQMKYs6eXl5yAnSCQ9Pl+zvExRsBaQcUb6YQvCU3XotSRXn3josFIeMRvri03folYlt05ggPJ/WiUVmkRQp3rc5SvnpJf4ryuj/IQTZTIeTS+lLYFoBIJtKm08SdJR7kdRH03Su1EdWJ++U6VYeuwMB1nui3bhxbMM1W4M2M0jXnM1jEPDcAPxFywqWhgcxacmWZCDzhJwNVxJejLbdFuzLaEL1HVlHORahly3YAeHiM5kJjAsmsdMY/JQ00Roz6Hf6P37xAld3vD9O66Bm5xtA0vMnsrnRpImSNBUegP6NVVtxXMBOo3hIGLPcKi7PQ4iDr7u1+o0G51bm4qNkJUq+/GS+faMtdY8/Imy/Oxs+9zUQYJTNHeRDyi8b0HEuNP/LmaYS0FEdDnsn2nSsHDrBEms4BJ68e38XlHkKs22oN380bqX2DedUltA3PnT+c3YrBhXEeSGmpZhHgFQAmD2wzDeBxtZGWD7nJvQ+mnrbRJwcQVP/xK4UojM5aq3zFSKsA9kKc5BjXhyXhi8lkNQrJSCB7HCAfoa8zwgFT0jDoFKFfnq/hrAKn0p/v6iitwbnb7OyWZf3QS+txXpU+TJc9gCH4Ydk8sjuXCcDN96x3MN7PRE2VSHCPwy210v9OsXQoiQ/4mNcw1UVD1iQ6ssnsT1iAGXOMw6e0mUavI3fJVOxcAbNaRNg+ZttRCZ98wx1ianslODWad/hiUq2+58vlbi2int7jV9ENS6AD2pJ/1m6Mucw0FoulL3rvV51VFwfOXSYmZBGDQ+D6rhQlwtYvyZoMh4jP+8RlHjzW0x6+bfqJ24kMHXde9nJvqZFleS9qJV+YB5ZRTNngeaZ0D/KE+prt8m1bhMIm7GmDqObkkR+Oe8tXSmMoF9A2ykIiztcdWFJaf1ZkRZby3dTKHQvkVPzyRBdzktFha92qJUy3DDoZQWJSlREzaFYlUpK1QlFkQ9lO4lUMexU52CWUUtknNXdQquhmgXx7SPP0tLS4f1jnNwbRFPmkvoGQ6Tu3Q2tntjTE+2ScnyARGrO4pJb2MtNo6YxOPZT9gsLmHHQBfoH1kfJqI6UamixRkDCkR8AI/CAMD0W7oDGpyC+Qx9xDxZOpOMX4sp8emMqZRcePnZc9auXZEL/NkFLUrVy7ivrs2EpG7/llBh+b6s6Mv60y16J2fXX0BMRNtTSmVZBnhwUykp9oDRUH6y9GIrlhWMJMg44Eo72rl53rdf+KOC7adxUn83gC6rWWMlZluauxJoYCthhxrYYqGrMgCnaB9KyFrIM4Sj13shzk0vlnwc6/CZeGyZze8MxgN4uGEfCcH6Jpye8CrQf6Rb4Cd892M17mfyT8XgaliBckIuc4C7zzmBf0kDrmg73cltaPPcBWFDTW4W3/qjQW9vvRu8NFZqobdXDlJi9NsCXw/VrGWmk4yJDzOiJVU7SrBGp7/owFGwWqPX8BI0lC7XyzG6Pb5UTav7UEWNx/Gm70DmIprlTHXJlanT2FV4v3jEdlk12RWZMYZNv+MIUzub3+ooFDwm1s345Gz76bZHsAq0re4GWvmNnOa7IEnMf4t7mpLNq1+WtZLHaL/51CG8ZTCsgKa7GSUSzWCTibqqVaBkXzkv4Qgrg7xCWUwOvjRV3zRUsOlwUs/caRV+m2LDfPsQPMwsMJiZUVgVJaEd/SdXawmm7+HPcJ3jFNnh/ihXcknKg/PWFO4raDGLYxqfOQsoF5JPnbmxAnrG5slZjCsKEdy+5Kv2n+0wLkdIGgaymwe2700BHaTYSz/M3kmwURAAL/VbuwCZLe804hkyLrJGZGC8oxLNB6aFV1L0TZWBeuJc/qnfIB3GbT9NK2fWeo6xI4BkK+gqE0hkQRr9Yfp3ZfpA0Uz1fAPVhDkNFTqftcqJrGm0BbdxmfaQbCC7PVOoDcmu71Z56kodVQ0da6EysCGE/W4nu6AHcyEETesj6Z8tAe2VdZg3LVolq7DM1zukzFM4hSwfg0kMZsZjrDdV61Ia8jbdt00VHaEEJwtDXn01g6Wcg6yjRvZrNQ+Bi8xBBJa494GDTt9+9KoqbOw8ljzLaAzYyQVRXa338XngeueCtoMKbQ1+2aNlU0LpEoymjv9Fhyc8j9T6a4IWWrmWC50CixUWtiy9AlO+vHjZykaHVFwFoPi0hJbifxnJVTVc31GPBLTW+26sLkrN2m9H8pkq5KPrv8OPwRI2ikQ0yuDmVANCbjSfk6Oa1ImWg5AWqGk+BSnBfJbzOgL6xbdsBI0FMhbI4L24kZBkmdHVX01z8o978uCfyHGazTGXjSSAOAyzsdUA5Hk9IsP8IAaDIb1vMdpfdKVOs0bFGPjkHa07ZivwQYfKkjmAkC7ECG7J6R4ko0nKS8ba7TaMtFSEiA6W6tfz66uRoO8fEGRoWWgca3+OhaZbdkR9W/qhPm1SbPXlrbR3JwmfkiSBJjU1J9WWt00Tvi4CaYFxjpuIWbVjsrvUtLrBY2lvB0OwWAmlPwZTvuvvX6OxFcPrDpXvGIDDPUcSrzX6KQWsETWhTKBQ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8353" y="1219200"/>
            <a:ext cx="8821102" cy="54889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8629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Note: Costs include Everett Bus shop, exclude Non-Revenue Shop, and exclude fuel; fully loaded fringe costs include pension costs if funded at 5% discount rate instead of 7.75% and retire health (OPEB) costs if fully funded; FY18P is 11 months of actuals and 1 month of avg. run-rate; FY19 fringe assumes FY18 fringe rate; No accruals for FY18 included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408545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b="1" dirty="0">
                <a:latin typeface="+mj-lt"/>
              </a:rPr>
              <a:t>Bus Maintenance costs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3993" y="1371600"/>
            <a:ext cx="1671868" cy="4263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From Q4 FY2018 update</a:t>
            </a:r>
          </a:p>
        </p:txBody>
      </p:sp>
    </p:spTree>
    <p:extLst>
      <p:ext uri="{BB962C8B-B14F-4D97-AF65-F5344CB8AC3E}">
        <p14:creationId xmlns:p14="http://schemas.microsoft.com/office/powerpoint/2010/main" val="42732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Glossary</a:t>
            </a:r>
            <a:endParaRPr lang="en-US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APT: Assets Planning &amp; Training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CEX: Customer Experience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HR: Heavy Rail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Kanban card: A physical card used to visually signal when inventory should be replenished or other actions should be taken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KPI: Key Performance Indicator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LR: Light Rail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MMBF: Mean Miles Between Failure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PSM: Power Systems Maintenance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SCM: Signals &amp; Communication Maintenance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SOP: Standard Operating Procedure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SRT: Standard Repair Time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SWA: System-wide Accessibility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TFM: Transit Facilities Maintenance</a:t>
            </a:r>
          </a:p>
        </p:txBody>
      </p:sp>
    </p:spTree>
    <p:extLst>
      <p:ext uri="{BB962C8B-B14F-4D97-AF65-F5344CB8AC3E}">
        <p14:creationId xmlns:p14="http://schemas.microsoft.com/office/powerpoint/2010/main" val="264434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Lean at the MBTA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292" y="1434746"/>
            <a:ext cx="8077200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What is Lean? </a:t>
            </a:r>
            <a:r>
              <a:rPr lang="en-US" sz="1600" dirty="0">
                <a:latin typeface="+mj-lt"/>
              </a:rPr>
              <a:t>Lean is a </a:t>
            </a:r>
            <a:r>
              <a:rPr lang="en-US" sz="1600" dirty="0">
                <a:cs typeface="Arial" panose="020B0604020202020204" pitchFamily="34" charset="0"/>
              </a:rPr>
              <a:t>systematic approach to continuous improvement by applying principles and tools to </a:t>
            </a:r>
            <a:r>
              <a:rPr lang="en-US" sz="1600" u="sng" dirty="0">
                <a:cs typeface="Arial" panose="020B0604020202020204" pitchFamily="34" charset="0"/>
              </a:rPr>
              <a:t>eliminate waste</a:t>
            </a:r>
          </a:p>
          <a:p>
            <a:r>
              <a:rPr lang="en-US" sz="16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Why are we here? </a:t>
            </a:r>
            <a:r>
              <a:rPr lang="en-US" sz="1600" dirty="0">
                <a:latin typeface="+mj-lt"/>
              </a:rPr>
              <a:t>MBTA has high level of broken processes and inefficiencies</a:t>
            </a:r>
            <a:endParaRPr lang="en-US" sz="1600" dirty="0">
              <a:latin typeface="+mj-lt"/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What is our opportunity? </a:t>
            </a:r>
            <a:r>
              <a:rPr lang="en-US" sz="1600" dirty="0">
                <a:latin typeface="+mj-lt"/>
              </a:rPr>
              <a:t>By providing </a:t>
            </a:r>
            <a:r>
              <a:rPr lang="en-US" sz="1600" b="1" dirty="0">
                <a:latin typeface="+mj-lt"/>
              </a:rPr>
              <a:t>collaboration tools and establishing approaches for employees </a:t>
            </a:r>
            <a:r>
              <a:rPr lang="en-US" sz="1600" dirty="0">
                <a:latin typeface="+mj-lt"/>
              </a:rPr>
              <a:t>to solve problems together, we can create lean and efficient processes that generate </a:t>
            </a:r>
            <a:r>
              <a:rPr lang="en-US" sz="1600" b="1" dirty="0">
                <a:latin typeface="+mj-lt"/>
              </a:rPr>
              <a:t>productivity - </a:t>
            </a:r>
            <a:r>
              <a:rPr lang="en-US" sz="1600" dirty="0">
                <a:latin typeface="+mj-lt"/>
              </a:rPr>
              <a:t>creating bandwidth to invest in other critical needs for the MBTA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  <a:ea typeface="Verdana"/>
              </a:rPr>
              <a:t>For FY19, goal is to achieve operationalized 5% ($30M) productivity targets including in operating budgets</a:t>
            </a:r>
            <a:endParaRPr lang="en-US" sz="1600" dirty="0">
              <a:latin typeface="+mj-lt"/>
              <a:ea typeface="Verdan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Verdana"/>
              </a:rPr>
              <a:t>Established departmental-level KPIs to maintain or improve operational outcomes; KPIs reviewed on monthly basis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latin typeface="+mj-lt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  <a:ea typeface="Verdana"/>
              </a:rPr>
              <a:t>How are we doing? </a:t>
            </a:r>
            <a:r>
              <a:rPr lang="en-US" sz="1600" dirty="0">
                <a:latin typeface="+mj-lt"/>
                <a:ea typeface="Verdana"/>
              </a:rPr>
              <a:t>With only 1 month of financial and operational data, it is too soon to confirm potential FY19 trends; first quarter results will provide clearer basis to confirm progress</a:t>
            </a:r>
          </a:p>
        </p:txBody>
      </p:sp>
    </p:spTree>
    <p:extLst>
      <p:ext uri="{BB962C8B-B14F-4D97-AF65-F5344CB8AC3E}">
        <p14:creationId xmlns:p14="http://schemas.microsoft.com/office/powerpoint/2010/main" val="272680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14478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Organization is managing to FY19 budget and operational expectations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Organization committed to operating budget stability; </a:t>
            </a:r>
            <a:r>
              <a:rPr lang="en-US" sz="1200" dirty="0">
                <a:sym typeface="Wingdings" panose="05000000000000000000" pitchFamily="2" charset="2"/>
              </a:rPr>
              <a:t>Operational KPIs either held constant or improving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First quarter results to provide clearer basis for FY19 forecast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Renewed focus on driving accountability and transparency across organization: Modified processes to measure and track success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Simplified, standardized, and clarified monthly departmental reviews to better focus on key business </a:t>
            </a:r>
            <a:r>
              <a:rPr lang="en-US" sz="1200" dirty="0"/>
              <a:t>performance measures, risks and opportunities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Built monthly leadership dashboard to track monthly operating performance vs. , risks and opportunities</a:t>
            </a:r>
          </a:p>
          <a:p>
            <a:pPr lvl="1"/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Deep dives on process redesign and Lean support in most critical departments: Four key projects kicked off, with early results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i="1" dirty="0">
                <a:latin typeface="+mj-lt"/>
              </a:rPr>
              <a:t>Rail Maintenance</a:t>
            </a:r>
            <a:r>
              <a:rPr lang="en-US" sz="1200" dirty="0">
                <a:latin typeface="+mj-lt"/>
              </a:rPr>
              <a:t>: Workplace organization (5S) at Riverside Car House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i="1" dirty="0">
                <a:latin typeface="+mj-lt"/>
              </a:rPr>
              <a:t>Bus Maintenance</a:t>
            </a:r>
            <a:r>
              <a:rPr lang="en-US" sz="1200" dirty="0">
                <a:latin typeface="+mj-lt"/>
              </a:rPr>
              <a:t>:  Quick wins and launched partnership with Greater Boston Manufacturing Partnership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i="1" dirty="0">
                <a:latin typeface="+mj-lt"/>
              </a:rPr>
              <a:t>Everett</a:t>
            </a:r>
            <a:r>
              <a:rPr lang="en-US" sz="1200" dirty="0">
                <a:latin typeface="+mj-lt"/>
              </a:rPr>
              <a:t>: Developing Standard Repair Times; and analyzing future demand and impact of new Red &amp; Orange Line vehicles on workflow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i="1" dirty="0">
                <a:latin typeface="+mj-lt"/>
              </a:rPr>
              <a:t>Systems Maintenance</a:t>
            </a:r>
            <a:r>
              <a:rPr lang="en-US" sz="1200" dirty="0">
                <a:latin typeface="+mj-lt"/>
              </a:rPr>
              <a:t>: Developing prioritization tools for critical assets</a:t>
            </a:r>
          </a:p>
          <a:p>
            <a:pPr lvl="1"/>
            <a:endParaRPr lang="en-US" sz="12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Lean organizational promotion, training, and adoption: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First Lean White Belt training scheduled for late September, targeting Operations management first (to be cascaded down)</a:t>
            </a:r>
            <a:r>
              <a:rPr lang="en-US" sz="1200" dirty="0"/>
              <a:t> </a:t>
            </a:r>
            <a:r>
              <a:rPr lang="en-US" sz="1200" i="1" dirty="0"/>
              <a:t>(in coordination with MassDOT University)</a:t>
            </a:r>
            <a:endParaRPr lang="en-US" sz="1200" i="1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Additional 7 projects completed and ~80 people trained and/or directly involved in Lean projects</a:t>
            </a:r>
            <a:endParaRPr lang="en-US" sz="1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506382" cy="506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506382" cy="506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56018"/>
            <a:ext cx="506382" cy="506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0" y="5132418"/>
            <a:ext cx="506382" cy="5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8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last 12 months, Bus Maintenance has reduced the Cost Per Mile by ~15%, driven by increased focus on accountability and transparency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lZzd+UkPqwvo3lyw3+k5723O6eVjc+upI+RL4IGutYXhKYop9nIup5SpJuUXxzOm0Y8UsWMeFJhmvuogk57HUbkLhxFQSZnTBBxaITVxxylq04iN9lMC4DYruTWKvjVKCqFf804S8APd/8I39oj63hYJH8FMZ1YFQxKiGZn4CWfC+y91sbYmFwF+tndg0Ho0Nq7p1H6kNsa1lBet3h/i9+RGlDn4SVfPYXElKjON3xNCWvGDJCPfpw6ZikHBD3rlSg9W/L1XBEuCQqa0ABe+PM8anMXOILHv+p0NYhCm2VfRSexUab0iRorTq36r7y5ycegUSqxCBSTE+bVvSuT96rdOKI5QTXUkRZnFSSK02GyrRNgvb7bbXGPVqE2DxUze6y+xctcjirGZ1C3Ef7CXQTY/NpEDS4afiNJHNqCOetvdTPzq8kfSmVDD5uvA/FKANdngJALRX2FwOTBhMLPz1XJF4PUfNa8EyyhvVXqGJPcmbrwGfUFEBd90gitMfL+vuv0NlUhKtjk70k/Yude43oha/9qTguz3/2NfMwBfSIuOIWcCprPTiYAcWp+qcYbOtF9KowM1dLEpXbTO6yGnlFVkQq+ookTIBu6LMg/wIYOFLuOkPx/FWIoThDtasRrFWFopmTnavkDM+uzSyDed7Osvvx0+a6kPNPQpGbLnxs2bCACMLEIltKb7djnVeI2aKgd7OAwmQQ0aZ7+PGv+jBOT/DYxlZWujhvZa9JILyZ5k8E5sMg7JX7B2VIhihj5bGnWPyQu4aOSV+yIHFr8rFhsVsAgje9rts7HHZdx40AW3Ru/f1rxm2crx9SXTWfNVEED1lXzI7kneXgKoVM54/n9WtAdyo6Hsk+h+0BUFTjdRIhkEyshCVusK3TZuAHmdyT1gRrG/n08zx+wwcDTE6Mbv+qWvK3PijqEZTgvmWv8WgagYtUyXdtraCtqKHB6c+X/lrzj/687E4zxG52+t3fntSPRynZ8zjGm9PTz6SoF5PdCrhElhCAJQ/UKa+ClT8TMyM2S5irQ9V0R46zRRRt6YwApQOsV/Qy3uR+mdbz1i9M57jGq8hydpZTdoQh5GIQWVauldBSoDjfGmQsgTAZCxK9wpHHvih09iIQwfaGIU3+XzAYDmbGTVeTdGmNjqbQro9Qsg2MCPHApQhVdrlvHPCFO++DuPeEMRACq8gdCKn1OBBimqVYZK7tpmhCbK6vj7U/u33d2+IVG11aMxxo0kTXlm7iV+JzXSnJRIMeHegXYE+39TGsWhESk76QHeQXVZvCqKgg4lcWM8pfp19MHEz1Quw8FZCDWWAmK5mkI2sKVCIQgXx3sqwMws+7wrMoKwyq26AiPw38x1m3CH8o07OUGzaTvCwM4fWgG+tQq2tkciKfrgG+znyZ4UguL6cQHpk0LRdcJ7YeuIGvJomVCFQ/fwPZaayyDVB8vUxYWRz6ISq+aHF8KJE4cX+BW8j1eGVsRnMKQZEbXVU7H7i7aZ9R8qpCYEuDY4urWRQkZFMBF/xodzJRfIJzUEGs7jif/EKVPFXq57SkEOqHEJLPtKMU5JaUApLyIaR2xxua0jNcbO8perlXC8z72U/3giTfHJgWDO+q6vCyh0TZGk9HVYcUfd/q/1EuhNZADNrUA0zOXhHoTTN0qv//qhuThhSRelKIoyV3WK+0vtI7+qvt4pqme9wR9MtnQDH7cHtJ53jM24yNWOg1OopfLJe+QLJBpFe3I/zH0O4CXF2OfJmF/tzoksAS2weVArgg9eWQivVCdTNca5WXetCVnpGutoRtICksCByZ+ULPWF9IIvIObBLJbQy6pqZwxfUtfM66TPQGubC77dllNrMCKx3Xynn0gsdVC4UygJAqcPU/meKovjsI82/PkdD1JmYzAviZ+5SQ4ISonpQ3ApPWAp4FeugwOWJpR9DUmIEwmJWYpUfLVsqQVb/tHLpsYmu5Qre1ihywn0UegMK9T+LbVOyfnpyPf/ukK6uvSuCkeGPTJkjVFqZfrZMb2pr65CKpkMqwEiYGo+sfCkAZmQG9DBF3J2r65hzUp7GTA+rtxHAY1sQNSyZb8wfCeVfVy2oQZyS5o+FPhW1g4NK0Mdud820GgFBcsVx+s6/l5kayQnh8agfph5FJIA9RutZLSnZsXvUKpyijyqGBJpRPr+2qp1dbLqGQL2CnxB6vWGjBvl6Rgjh+KsmUqwGtb/m75xFVPMdZJ4I+alvBfhZOisndxFbouLCEwwpMcCK88qCUKzJnzHA8xy5Meb6qj2u+ojxboazQpIFzZDaybUc9TBJ3vHvFncXD/lfWYulVR77xgKBYy7eJw1O+pp4rAC/uaqwuZhFX1Hguj2PfALj48fNlmaEjTwtsM4jWOiazovHocz0ZzikrQhSjl4R+wUuPWppXxG5z9ni5epX3JUhSLY1rNytgcUo7HraNsf63SXCn47yNYzk+IHNHa+aYmR36HcbWPd54fybdR9MMg1ab+Vx4DSOMKgEUM87BR6cCK/1n0X+0+gh3pKRaXdCv9lcNgLRWqLBZsIrQqwPKEGnfj2rNYU86mme5sZLsBFgbfDpHrFN4P4erTgYezO7qw/c4skNejSTDzSdf8i3seEOx3wxAA6/hDq0t3+vflMYUL1oYI/ZoeexoZkAG3A1HetV5EDqdgPdWgHMknn1GflXOdmYcqa9gSsKGp50GY7Up7geSmWNYFLJf/6vJq8VLE+aqV7ivbZk+IL2+pfdjsZ0YDDd5TzMlbZpMhGMKkMpWf/81lhh4zzUnEp+ylk1MIFEi5ShiYn79CBVX/GK+b8bofgRemP8mmm3PgLAy53ownSfPjvNANyW9iYdXSQ0hLPFifB06nZI7lbkd4v9RjqCq8oNiVQWiJQOuWNqsvSSQAvFzCeXEowt55Oh7JYoWGIv6bW5OWPNVV70tKCEv63VZZiIY8SZfYRoVQXgAOdvnnBkSUzjW2S74W8yCDyJUnFBYxiLf/a0MxrnZvp6TXw8BpVwxSsJEdgU+7GISLly1jtwgyFWae0yEe3jnNamYSTg/BGrTFJPJjXD06U2YUb9A8MU8nawYBOWDa6A3fmVRvQ/ddtCXis/f/Ay6/YtmJvDC9Bt/7Y9fC1u0kuT8dGUPpE9X3RDmrXt58JC2sU24hE7h/Am6FDgvk1L1JPNyU0wiajc1McVwm6sEJMbRgfUs13+pjqfkxJIgtdOX2soL1L8co9jCIixnUyZT9WLcjCs2uHAFNAqVDs5lyFA+CfPzXT6L9xvpoFEyp8FDJEw6sBcweXpX22ekfNpcw9tpaYIMeVRUkFXaAajXl6HW7z4+SgYf5arViJReSLIYJe/xaL4kYePlk5dKt3fwQA/IsLOZXXQWRl/ss5iQmJCudJfk5w2WZZjPX4t+84zG+AYkbSv7Bu6xCXtQwP1ptZuVpDc3f3VNy8e9jLNrk4vckUL5SErq/a9qkTV0spr7dWbIhTh2ojyGGC2n0qWHOwE0ZdmrEJemLpRl0SADjSsDwEWO7PIU9yKVaIOAIpsLVC7h6xEjhnHrgRUoasJ3byNJHbUCmAvY4uYxorgyy9FK7yQbUjDuBm+oRAwlQHpOOe2hiBrwyBcoHxeo19zOygh3vBJJrA5+Rk8MGFh2JMhXg/yOhvL0hN7z3oDDmOV9YVBtDMozgWcR7Sp3F5eYtkPkcmwJRM1dPoaTb8HICq9rTgrsr2y+ol3W8Et/qJ79rymfE1PAELqwtKiGVkI1GzdPdt2Mzyd6j+PdWY4MRddDLRsynqj9Rp4dBKJtZXKhD8/bMK1bsjmjRQZDwERwOKvo7+TqOcJc3afEzW5SRQOic6iBmStQ8/JqOWW/LsK1mWBI+BpXW1di3idJ1HePC9lXt5gEGs6Xd1x0ENgkFu004GXVv1SQ5q2sV6VQZT/OMgYFYIgt+XY/cUO06CaDS7DUACYfBb88MUDUVukC1GpYdWxoSnCx2A08Yf/rC9Iquq6Dc52pGqANyRye2VNq00hiaEvUVyu8JC6RbUM52Pkzx8CONAgpdmsNT8Gjv/GwjpSrCIDkhtF4ypzO+qyCV+f/oKHvpXQnvX++a6X5OIDzwIA+L4UGoO8yLSVWNABHZNFwJWQ6YVvqfB2JrH38yje9Ot1205upT2Yyib3GCqfBUxmpc0QnjTOuNa4zFYY6bjDLIZLPfIe6vHEGOG6nqiiyBiNYlWW8oTt5NhVnMEpG7ioLkrEauhuRIH4JLtoRNsQWl/MYR6tGFSmaq4DaYTm1fGG4vCDyB3BOWmtKRhp+P5KkGqbF9AA5Dr8oLLQ3pVnLE8yhtl5FKdoar1l220uPUK+8m8I53ChvrIWhARSUFtjFHaOtgjUy0Tg3dLCY+KHOk/0Zzqpw6XKG5BCb65u4q2lq/6uSXCyt7S7ZfNXk0dEgnZrxNRrXLfmE+hyFZuECNDtAFF46OHSYnGHPAGcVin5q1NZ+YKDy5cU5yUSZzLRNjOu628ulJA/UIVoxknl6as70L+BZTYn7oFovYNihpCp6HZMEbM7XvJxnQtKWpWSCFT0rn0bG1jGLTAAxp7YHt5H/jpEzTapGPhnLQpgjf4pEnevwQhn4ka4LJhGbh6Bvqm1JLIzHeord1JqFMpLeKzehJHP3AkgZEGOzGEu+KeO9UghfOeDSCsoUsV3XlIIYIldZYdUTmZkGiawV/p3i+PA628aYrmrLtALOCteK0RquKpTWN4bLUt/DAMBad/HfIQWFCiivNDondLEV495k5lj9EW4XhlzJ7CpR5M9NXNcUjOTHfiCfpY1nkQOF/CNi9gHfW5nc0wDo0VijByijofEEqbjgV6hjIuT69JRIJIscIvsXE6NEzl07zQmAHWwD0zYW+2zFi3B83gEbC9rTbIDyHgtJVnAX9iImYq9KyhwXzsqRYvC/nDO6i17ytLg0UzZGBJaWVXPv3b3rfhhTxqyZ20Abz+OEj5YQlB3BuNVmAw/wN6LLF1VwKwqdV7ujG+l7bohhB6ctSUn2yrN/rxZBBZiYw+hjuaE/99xh7yjTdsn6dwPktyw5tH8cfi7gkhba7L+RC0b4qhNmRUMTm6ObbhDWMe4VDg76hakvLeyUPF4FGtp4zGnjg9/gc0C83Mirl2ernBiynm2zyV8I9hHxUe9ihu6cp5/c8Q1VKGokyXFU/MJk8wyDOMmJwZze2wbWiDh7bL0qlCMPxFt6WYtB1FkmL8SirMBTkPc2AOlw8u8mDYWPVHSbNQas9+0bTQ8UfiovxtTlt/3B1Ho1e+muj79TuIz2xvVI2vuMOTzhti8ET5Tcygex67b6ulA7b92iwSXf6MYSHHMSVVJuj15LCSfGs+AJZH2NKexI5J2+6S2XBd2hBSBatfr2WEH5rQAC2rQJvjbLsOburxcdaX383+KJGX6UZ2o6jFA6AKLHIjdGw+XByv362jJyPcDSkVYEXqy9/uqYOavSJafEf4vK28W1ToOdkWcMU5Kgx6fEknWYA67S7Y7SgMyPIxg8/N4cnhQ9NRa7URkCJkWSpGa+mczU4nhGGXusB0j0V37PnwzcHIMGhUgJuWwby9Vp3TLlEdb/VUt7WiWeT8Qd0JJJWnAB7RmQk7t6waMjtKaHz0Q8F4bVXv2QZ1PdkYlnjiZBzmgUfT8U6C0BXcCIxKJ9Szoh7Uup1YpUeqHNF0I+9CBBmyhAR7YyaDJkQvMw3+KjTXarMePR/pw1TT1ge9/P2fhxJmhBEyz+9s6DzrgiuPNOoOmRNZAYTLP7DAuTDLi3qkqjso8u+ldP9eUga4V6kG0PFPpO1BAfjBPJ0JTvSGJtTG+rmvxhiBIOBcFGWyyBgT9g9rVEcyvrT5ZoHz/2jFjqG1ckpkyzf27I7U/JwTjle7cx0i78GqpQVaEsQ0vpUFBiiaC8LbqAyzYT6APHSTxNf9zvv8SFaaEUxANlaOYRFoXiS36FTYR+AMqMQ1cmKI68GGIwQb4Vvj+9W6ri2Rbwm16jKfgYr9UcSSSvwznoDwj2/sZ9Q4tIF+dD9UN2xX68oTARqdLqCLwHFJHG7TmaJzPQ61r8QhQo3ZLWuFY6aZ8EgOWJ1d6Oqt+rfwbu4Pg7vAio+9wTp2Gyu0m/LbpMa0CrID47TnhmP+SZZYflpXCaWe4Ix1onREBFucFurwGtwCMf955nzs8Lppc65DVflBbkkkEYNWL1YKoCRwHtqusDByyNtL5fSxeKEeA9CuegPBNjd8GUGFd0zUFkmM4y33o327F490IjNQuGStf5k5pHhZaB687b3qs6+V8VfQhyvmELI92gA6Joz5tYxh9hO66lBhQhvieNZhLdu52QbELKGF1DfUcnK3fn+ZbFZ38Vs0KHMvWQ9BKIDe2w8vAZEvLx0eubepqmbMxD5YRdGc0qfwwkGkVg4xNLl48kvFYC4Ezj9ubWFi4JiffcJt2GnLownHaG9bWe5EclghNiHFzi0/+yDvTvhNtKCYEDX49jVLt7UyqatBhuDSwgwj6wo/3zVHhS26x5mcFHkLa41++ncMjA91pE5xFY19W0KDqV43f4/7ZS5b5WNmWfUD7SYj5i6QWu2WABbrp/1t1OLGh4TkQiTdjBTzCGRAGnK0ZPs2U4XMkK4vvFCOaV1RKSBZN0zMXNrbJyFEssJqoKIkAa/xPFa/efLe6hF04yBb0p33dYT46zLzRrSEb8QcQ8uShgGhm8R0l2NtaYZ36zg+j3ZG5lnKS8N4M2gU4Qh9ItqSyqfi/4wAygPeJ/7fYThQMutABnVqethZHBBEYofQKC6ochfv21UA5Wj7uu77LehYVu17KykkbaxH3d6mOIWFB6TTOCTUok3UazSvHDN64osBI2C+9E2YkkNxOCsRaPOiVLUiDuQ8u/thiPo841duCcTezs2yF5f+DMUeH8iiX5d0DdFxJWfgXEIbYR6uofsbYtsVyvZhYMs0qYXr56yxV71Dw7IhBOxeXQs9lFUf9GXeJPtzCiKGsNl3F2yN27RoOEaQ9EnZvPlamNQrXf61b3rBRO1Al2BbKDd+iilKEEKc6kJu+xYuqiTjUmp9yV31TYnYBPeWZ2ehNv2352fmSyjVqIGtHH0jzXiprPHkYsSDq0GTUa+E2YT1G2OzOL5Xirwydq6w6exXWRkId8QveeTdOHRFlJwQ61lq8ITUHZdHaSeyBd3ZQUG8fUWpnExvoMOQPsFZLPNGwX78Yvwi6Dv8aCg7MioLsFZ/0P8Zdt0M8pt3v7koLb9Uv1LXVQkRM46qAXu6Zv+I7Pw0caXZBxrWloHEXEfeptWCxf6iEKZgpHOsmWp4ixKu0tH07CCaJk/fewTbOxXKs+biZ5VrZWDdjRowVMdr7KnuQopeFCUqf/B62qVsvziHGBtossiE54BRzX767Tfy/xj/8KdZt3lfUpaUJXg8sR6u/SwVRNespi+I2t5kbWUGH8xDD7aPZUJ2HnNstW3jXJJwUhC1VlpYNFXth6VId3wV1NK5QA4YfOhh2LA44Qpatlv2zmgaHc8uNTD6zDjH5VP832yyeRwGoeZamZtNBR7bPF5NBRAP+O0iQ8ppTvMgPu2U0Oukecsbq6UDr6XiXRv9/ML5KcxETYbhaSYXFQsM99/6dIVgOeijKVjkh5xG5v/6bQdQA2givxvc5J0DBYUE81zMpKiEEh9nP17F3RySTT/+cMzc3XUKYpu5AMT3swBD2kCbhVRp3Nmls1tGOQJLxC52fgnu4PbimgSwxxm6fn2eu0RWfSSonaNE30+dPtDPvx/k/vaH1LwU4Vd0/DGMUGIBv3B1yncJBGSEPzGtfMtcn8ZCZzAaeCBFiS9H+WpRNOZOS4jM+Q4hIns7ZRHVFswUqC76wpiVgD4j3ouO1IhgILtkEOnWiOAypv5dUgL9oH/ZTKajMfr7GD+CpXC9CqR0fc8Tdv9N3FNgQUCWIj9wQq1JcWOE0165VSmuRH3PiIk5BIbm8O+XjPa2ybNSG7PYp0MEkKvhp1IubKKQrdy09vqEd5LIOA/4s+3sjStbHOxx1JRSMqBiudQUD/WTv23YnVUyPpolS7zv+umszKvsjr6TT5osKvBBvEe6E+CA+muluCOF+wNxg3v4V3SUXDZdZ1VS11obpccFjJRLYpS85vUKx1OOhY7qMdAh8nslKsRmKgxalz8pyVtq3YGgDhzMa0qwl5+yauB6ad2sUqjkn7u+o4ZfJi05lKWlhpB3dJpRlnfVTugq6wj0LQ6xKw5YhCSXutjZ6C30me7SA+1p6tQ3Zr6MCrvpXyDZbnfIdHyVrsrih2JLMBNPPvNQ6Ra+CAaVrtSgwM0g8wIzeig78izzZJwXbNaJVgeRESgYbtnfkMMqAjUptEEXTojpsErlol0TNdaeD8fuEDErt+rBNhNHkaQWBFf2OwgdUXJ2v3YC/lUejMQgtzbylo/xiXEwOHaxO3vuZnKBc4PnEPcpa0KYfMCB1jEch3KhkC6phQFhGHxjLQUfebXNDErEYoO538qpxX/yW7wwEo4O2Q9gXe+woss4Nj8FbwlFaFt0nSI8JBAa5kePqJc/FfJVDJWxt+TeAR9r8hpv+d6ehvfj3G4+WB4s0klT2oAwk7JfqQfrewD2NZ8CXblVVc9gJ+MhI4ojJAoKQ7uCyIv3fSmpu0f/rB1qsvHKVIBiiRNJjIzZ381+ksm3CicBRNm2aPpTpQnkuyiZwwiJ3+vsMtJ3SRl8HBYsKJTArE3cGYnl3dLA7tiBGVILAkHKRjxmhgZoogQBaqK9hgYWQNq2+q1rIClc8kmXpkdAsGL0vB3VmWgZcaVMf9OuuzwVCAKSLtGG3/t2kylgWAjTM43WQTCFsD+bTKw3/YOeiFLJpPh5EVidzH1myK+v02Ud5JBFeUp1tIaWxU5irGCIhkQx5TtWd9LfzAovXGFQOi633Jxsd6jaUc9cEM1eaRHnN2zrOsSm6kE6WyE/DrbA6E9QysZghJrSp9fxgaVAdkGyJ5sp9FrJHv7Ity8SceJqWkq573uwAkbxHhEoQIuy9rlyoBoMZZ1bijH6coJRVAWy0v4Zo5GNxMHkSAWPrqWcQLsyU5MA+71z/s+QvJHw1Tk+CfG3GIdUPrWRfW9U/lyM68pTvM5UerletpcEPS7/aBe695aUx4tjICBsB5LAFlRLsg4QLcClAKfeMFppzSTXGD0UmXDj7oZgKokWM9jUhkgItmW5s5W7jqpaFRitDGr7f99uHArOtUAI92bHTIJyAUrei/MLq6LGIovO2YtWLVFJQOdfr9j6uh8IQgafxIh0sY3MFv2bw0zgvwUyIRTuGrR5YzTH2w/gqojbS+UhyhleBw2cs0eqYJgDT9lKW/8W0Q6zbjr8TlZPFGRZeOD5E2Y+NRixo3j0N84f/Q7nZIrAszKf3VlitzlmQM/+enHyFjlSPVjqm4v7jyAsvMO+V/L++qO1vHglbwWY1tkfp0Oi/TxdPEsxLktHr9k5OjkJWUjCO8hU3jJtCLnjSlg/Y2z8RIstgq3tMIz1T+bnfjGYmkh7DCCjoO7YDMhrv1fX4zhZIUoZXI+49+Z5ZjBO01Ibt0zqvLs+vQwowjazNwxJN+C7s0A6G1twhun8AbPI/bs7d56X0kghIp6XIjtFpp5UDmlT/Vd4UUC1umzZ2LFIa3mjp/96GHR9Dav4cOpsUo05P3Jyum4M/rKK/dzhBaWg6n7TuJwIJZ0i9CZGI8jTiEVe94mPxycZGTUCfej3KuUd0yh18OvJmfJS73tqhdRHm0qPiF1eCkoiAhhAax9dcsWe2qU740eR0MXjraht51x+dj+sh8PjqdhmZdYWHp5ifhXXaCJMyf7fvIUjHKxDFbZ5RcwtdXpAiR2X1eA9pTiYPQcWpfyCGDLWS391KtIbLy4dHf7KsT0NBPPIJ8wlc5sLbcJ1sOXPbo2OIUhaRWyC751ZFk9PMC3DPufRHfz5Rzsz7wuyt/jKFzsShE4eN01y2b/HOGQUfh5akdSsm0EnJNDFR0bzhffVK6B6aplA+9xNWBlnY9O2+KGNC+3QUZ61FhnVf7MLPSg2bcMtmJ4lBS/+VU60rjl1GhzjHlvgodoow1J1fG4wPa1qVuEVZXnLThDSvEAGCrcK9Xyfc7nGF/NqMWEQ+C5qUdceoE2FDtGMdMvDSA8UMYwMkvyzV+CyJe5W6yZB/moM7f8egeZ4GdWHAzw7d7WmxrSKyrLtcUUZvpTtHAYvD0X5K/U9gqQqDXm+tPp+2QVV2ZW2xM2qXmyt0GOEi+Q+TLAuxtpYFwPuCG9hE4Izg92CmEV7UZh8xHVCNkmKvveCYxDnLj0Hldvy2P8tfofIRMhjhuo2rfbae0XAoBPezg13E0p5JrgirZwdSqbGzRkziL68Q56jGXusVss6lna7cslvkxbnwOQNbxg2+xc5yZQ0Dloaz1kWipTNadeo234zkiTvL3NrHeD/ek7Yshqnbcy3vKgd+L7kJVEJtZ6DozeiqjVu2lWhSDWzcOxPg9fm4lRNnCMXz56L7iMp1a280x4BZw/vLYcTrs+REZLVmYkgckHbJW5PHhMSVysDKHTtiSUvopRJJcVjLAZy7qMR0z+6dySXgtPEl8zRMpUUzkLa7v83XL6XOdHgXZ+XSBFF+0TeBSW7WGjJmomb5Oc6KME2C3MNefxnjwpfu/aIE0/nHmSQsQpZ63DFYX8M5tCzJf5TBTmsNiMvM3fquKR/PQx+zDUsNN8yMWDoUG/bmd4rWIzEztCiQ62mYZF6Y+9cCGfl8zivMEJkHmXEF8HCkl6QZC3wOcoRqzbyhLsdSNUv10sCav4nsrpeXk+sQ/sNKrCv9jTkD6D/mfxBuOOamBMdZtCDtFygPSaEf1/yhw8K9XIp+tcR4FwCelgXxRdKrgKPqt0XVF4RzKqhvk/aAvTWF5SJyt0YlUnADCNF5209OIoGQRv5wcbstLx7HoIATDVjUK2JHwmXttctkOdMGV56BNveZ7fbHU+A9B1/T58vJwTbxvfFuxXp9NaTRjwLEeB2XhKf0oxQ7CWSkPqscqnXPl84a5rmnZreYd+yBDJMRv1BYaoSU5Q2fYQ1ZG6i1IgzMvAxWgSoDWvX5c149oVLmaECwKxPsdOlVf5KuUveNXU5HYPxJ4jnty7/Etk5RcMxiJ8SARoVwSR1N9Rd1nVqMGlaSeC/PBy3cLka/X3wMjQ2akwGOhjPLyDKXrFJxQ8S22Sdhr4Vst6Dni8D1wuxLXpdrYqoomH6qAj4Ps1r4/YSiQCBf1leMk+D6z2Iq9EGB+BGVdaNG2amEyiCbv1hwS+t+4s5/7ojlbDVQTNct15m9vik/MC7fm0W6XUwuRNLm87cr/NR0flpZgJFgAmKwkvC04qByVboh+oHaXpdRuGAlIeG9I4s2QrDspeiW9OoGmlYbYvqMyJyMt6TtA8utAJwnE/TxrknBREsWMbE8YNAwOr8x9sA/QyfNgOGlZ7i4Cyh8PS5vCjE7TtiYEp+/Y2+tTsqlbdWsiLFW3QO1xOSu6xpX1VikVlnakvcEMeSxZHnFIn801FiwZH8GmU3Nc8AYZ88ssbUlkKWDNSt1li5Spc11ORtGQDB/4I0XsrtGN2n0o51a/q1myHHyVyNcvA1NF5GyB+mG1q1k1KkDx0Y9GT/zI7DEmbORuRAhT15lg6I0g1rru5gxeTaBv23q1DiKzt9OlR29ZdAmDILfWh11EOErwa6KarnhNga2cGqhGZ0HGtx9JtgD/0P8DWow3VGW/KK4myY5iaBGhAweXikHMKGt4YNBqAevA1B25J5EqUvjCBHMbFmwvMr3+t5ORFZLWqfGxil3a/66nkczDUOswryPKCmfpyU5hUyVP95uktOwTU4Ogjm4rGrr8CyGMoSdOfDJEjjEGzwHPMpWDxyzaTR5GWGG0GJIf1TDxFLoitK75VypUmBVF/IDv4NialzXpLJ40PZX6VqZIWJXrhorkGN5ZF5jVkTNVNGwKarj7svzuEgcioi0ta6bXXqql7jdkqrY8bBf9FClmuYIPAQC5SFQBNPKBxx+550bixh7v7HwrfoKwxzcCPaRIXrlXWOKkvKX6QS+7agBWlGLfMWGLC5TGfp2zvmtH9Q3HStIoziBYnfvvDFwUHuhE8MRqQ/R8+Z5gvNTTTrghnzBY0ZMA9xBVgGSxc0csbxPLv7G4tmwMKTfGVso/Q/mZEMJewVJaZR48+0qvjyZXoVukjzjaLtCdJLikQNuRRZDxy5GWc3HCnhXQ4ew3kgqSrzEaFo/z73TJQMqsgsJChUvz3Zmcc7z817pvhjoNK3lQCY50LSlOeQNhkGZ+KyGcE9xS1L0GCFWUX5VLzRgWyfjgkGHlO0MbKflFVmuZ1cuA+Yg+i9PuaWHKQS7MK80Lo2WdB0Jy4FPtc1Ggog/3t12hmQo5FvJrxGKWd+MQ7wutnc+kh7MXbzjgv+DYutb4WwA68HnMk5dWiBlZ559iVBgx3yi6+tyt+cX6TdK8hiipX2oVDY6ZSFUAlkiarDrQ5wJf5v0Drrk37C8zHNn6WrLMe4S4XPKfFwmmFnK9EgwNlcQSwCUK1d5wU5fWP5jbH5RmCGLmg0OiMX5lRHMA8o76l0AncuY3FtlVb2cI2EpAc5UtiVhoZTuHnGDJQPILGSxUYGUPp4CYzKtm6SvNgF06nTNXbP02z17esbkUc0pL7PWgAQduls+zxz+y6DV6etncHWzJuSAR0/33nSeFDXC7UEDZ+OhSZGUY7aKj+zmN5XAk9OZ7dFdv3qlCVvBxR+hgN020rbdheSFYkacUYUtyhCSZwk3KrjBGHbdGJCTwBL3jn5TXMoW2bJsQz5S+OhteoyF+6ZWl3e8RnoEvB9GvEpwfQHz+Xkopyxn6n2J4hCvdZ22KQfnTDlmfWvbQwozu+6HV79XrAQewVMhJBoTBDN31iQvIMuz3wrNagrOvuSFyJH/I3wd95FTLe+rGIMFulMmKC9J+uvuyGNSJHBbTDVvHPwoGfPwxD8YqrdseyrAf6S2EkZpssHVDmLL/nhbgyBroLT5zQ5wR28rah6R06X3QXH46r6kUA0iC9734xwjRcDGkapzyN2VcD+H6PHmlLNxHdvevXKCweKRFdSYYSIwtaPQcZRlpinhbecaBIHWrqgn0ZzsVLaUbpc9WdQHP3mlhWUNrZxxV9Y2KTilPn9Z/LIeJ0M5Dwo8txsFz0AQwzZvzrSdV7oHbs/s20AutsdzZ3dA/EHzuwp5SyVhxyf2TwQaM1vL0dxC5teBs72yxb9nyaV2NSE7K+zJCm5LLahGCJqdN9HH1ioojzNdbvY2ZJ8J4EaerxuIW6gVRaGcb3cI+lty0Mg1hfaP2uFsPfhZWVAbwumwAkbkgmRdpvBX4GLtLx4+D+KN8fdiH8K6yraRBUrSTGf8fEAeFZQ421sgy2xKM4WbNvs88mckJhN57FsaR8/Lai2IOwBBHpOsZkQ+LA+8W8Ihew7+x23auXWiX6NmyC6N+9VitmFWvdqVnXoq1eKmjpbpgKc0SbGSHv9Rp2oyU6MyXwmZ96OdITZkNV7wskw9GvyEZJfoEislGqWVOUuj7mH44pdLjz45SseFQNclhi+Kyt7pkENEP2/DY8ngGf1oakCK2sv6ZiRF/aQhQPvwvM6aHtrvf7mZZ6p51oA/sBMrBL++yv2BlqB+LGFZyl/y58DMvPZu8f0HBh1iHApuDxEnrfDcD7nqvt9Px/kPgBsrCkXqjDw96a1T3qiF2iCQpqsDsIxESWlgskM12qLNWvG3ZsiUKWXExGXVr4ffZiXoPK0G+qsabfcHSNUk0UoyiqEnU9NTakCjYwOGzblqipIJOp37UkaEsrhIODaqXpg6tElT/D8p4WJhZ+h5Hc+B/YOlRJH7iEIN3deaDB2gDlQ+xBGbfKIK/8WA25gpPtkLavyQ+c+LMFq5r6nOhUF2UfcLsyWEfpmWa9waP92vRzpqJRP5sgWJkd3wpZt8pJiumLPRCIadYfRK9r0jjjvcolNvXhI0o/8x488K5yrScU2eE62g5nu7Hddi4ov4zZ6IZ4giFzBIUKelJySvEuhoN2TFaZAD1MQwyt9UYP3kCo5FSwKg0j7GG0E/+rv0djLkiNS6Kj7yf09oAUcsZUo2L78a4n40e6OLKhODMGUfD8j8pDuxyiNfFT7RMIITx+nRIAMXAkfMml2QRK22X33EG/l2txrh2VsNkNx1C+g95fM95c5JCM3L9BLzMJHNckmppOcPyPrqK4+jgmLrPytoXtLkA7f4MOCC4Vr1qMFpfkmWblgWl781OQRZvQJ+KkDmgeYZt3ef4y6pwYxLTxpORk6cjRq/cSIj9h6zx1E6basx3zy75gv+AdxUVqXk12xp7SoyaQljVyuckod0bWjcPBrPAGQVxGX+garsuRavSojzFzfJvN+shG5tt6TIVpwsn8EUklFlkb/I+AjTF6OWOZgyTcRSk8Y8dJqtxpFoCcQDjE8+/9dKr7PcD0bNkdEsXkJW9Fsd53p2Zu9C0LeZwg36SKFMb0FHDzO6EhvginvsBCX+Dvxiu/ap1kgqYL1DjWQ35+0KGTQVbfSCi+eZBQgMF91i/OcBCiJv7pvODMly1DvffL5rzeqOdR5lpRUhY4mupP5ayC9RS6EYWuYlTseFzM7PI7/PyCSaGehlgbcDPDolCFpdI5ITTdVExQkpmHurJV3CaW5USGYVxO7QhqDIe7s+ws7kFRF+fRwJ6bFYOY8k9C8rEnPMaUE4D7qX6M2Z7afdgDNQGZbTOUJzV4bcAj6yBhRmsfInOdfsyyM1cf1Hpwyrf0Q37k4eU9tW6kn90FlL5hZKqG+WFQfgcxUxfAom8dnZW1j9JEL3AtU/mOn4wAm+NQA6WFEqaPCc+Kpos9Rjkw42GSQpU45AfLjJMR3F3ZP2FUttCVc1fO3RvH2QzMVUDT5bSgI9nI8tJeBaxw+TA8M7qZKvmF0b9Vg3DrItiKUVbuKHggks3YIE6fk31zEJ6LqRS4VWE/8+V+igaFClxLUa3FpSDewbQWcT/c8HdE7lOpF3VC/BgTYhyKEUb5tGbuZAK6z5hZOrHnjCPZG3aic3lwzmV41We0bkM3Jrtjacpe3exFpFLEwJqFNdlI9xBLqACEHrWltpFFgG84leAtQUOykcd9SSamcobLrJ2APXZg0ysAXupP0g1GZADDKDx/KhgBCT7ANe5ipwklTYm6vxwu1GeX0jATJDVjV0/bBU8iaSU2GBwjw//890IZUOtvY4pl6NCY5I9qY0kbUA03vcFkfVN5ziw7wXIXH4dsW/TL8huoeM1QzaDxBIZIXw+SJ2ubVqBtWHqG+JsW6CEitqI+/lt7lwAIDdhs6KCZW07eOf5zf+NOVGJfsALsp0ABFjfm1DJRMAchmdqs2/r6Agx5ubr83fvEeq55cpzYID9++PaxKAnk8qcs2o+K/CzIXAvYS2MziuHRULz5eBRoER/xyDxQ30aEMHKoDCrXzB3aPeOrZ1XgoTwAgSFn5+Czn+0DZVamu02sokQYobYd1LVocf5+N0VG1xz8wqPw2jT2fx6/JDJ5Yb1vGRBJbJntn3v4h/6ny2Wy3met6vHNDP38+YtKTc4ps6b27utvruZ6fie+jNHYvVewu/62H+coCPoOyVzxkLzbAUU+DV/9Yr9BwRjwA0N3cN4XUeiVONp6XmEEfeuH/cIOusnB3JAAF65Ox59NRV82BzzK8/fIzbj6EfZx4o0leCwp2FKngS/dJ0pvqBb2RIpmFIaN1jVqed/M8c6d4yxrJOvDGT4ONLNfIUppilQQfSwmBGbHqxeDUtE3YNKwCGVl/o9SDFpvK2AJqmIByDceF9z+BaPWwhoki52SFmEoWUA9G3tWvSSqlyeRdSqg995/5mxJBZCbq83Mdqwu4DPF1GKsY3f0Xbr7llstrHgDkPj1ImbjLpLfL1OGSzlXWSE9rAc4q5Hfq7TTiJHbAWFFSYyUfI5DByKJJFq0eu1nhNLxqrdzJfgR9NhvCN+MwcgmbT6C4Cdoq2NZg3diyn1GMY9EKkQYl3vnpUBwHS3Kfe9h3QzJWvp9ZSJ4K3TdRjxpujxYjtL54J+1D3Tz4uns6WEzPefQe/Tz66mDmEbRDCQ3V3Nj9x7221a+MxVJa5RTARhKNiw7IUY8snl2HB263jJZgrnW6ZYO9IJTvFOEJV7dU86NZoZNBJReDdYjwxfS5cvXtk4KbinNgT9MFd384/XLAFO1V09iSbt/E0uM11elylfjatBMx4/yjC3UVtzxOisDesZzUrtiVlaR5uLvpygakKqwptHB1pEecf8Opu39e1f8UGtNKMMSjYr6L2l7UcRKxXpsCgNItzl2fsbBcSSCIYONpe/SqbNimmRvtMbevfjAXA8uX3BeHtUKsX8yeO9Jak3MhvvZVjpU+O7AYnQNVrnTw8rB1MCiBMp3R1A8keqSfdOeRbrV3BjGctX3X3+Az1JJpnrAzKhwt9CVYC6mBwN3p98dk6DG1G/OfPCxYyKZf1reV0GEzK5xO5OUMh14rvKF9EQVSOZzpZm1uM2kQDPMBGCqlQZCVP3gX1wZKN1fd1GVn2I4JooqaVbnXe5t7pVeuqMK8BClIEXGlGbG64uM4+5IbVEZXrs/J23f5N12trs38EUgZ8fdWe4roxSeaRACRTL3AabridHVWu+hE4XYiE2yVxzVcGrunoZmLjPNiwBxrROEDzz5pvTPf7yEOR5jW30J4t4SF08ethL8ap5zIDhUTI8iT8xH/GSy/OCSF1pJtGAW5XFeWQLmMQP2vdZ1AHba2C3OAFdaNUuQSolJ3DGgLlmhp8Vp4QthA20ng+x6McVs06TNY0S/Fq6lFWbZ8wPta36KuuFFa6f8qHHzZ5Qx5TUbZDFiWz34crB2SyWSBhHsYYqAldgspcY5It71Dk6c6XPPUGTwcYXv6AJ3ibhLSyyq3BwDHTMPCo2LCTE1s+aKBwu41v+m7jmVjujzsCc3LlFhsPgfl6ZmPHU8VI8kXmdDE4azl03UpYZsXClkwdhM5D4fj0Tu5g/P1QqWxRXjw9E3OT7DOupKeGFYJwXQDoney9ELpCq497VC7Uo8d/Ce45ZrW2lCRnvkNTQButKuqMh3/n6CJ2y4YZLDR9jyJR7zy87MEngpcvp9m8xjatGGG2neI8IipNlC0SaFmJsroAQanWReJph2YENZ55MRixIHE85Y6LU6Q+pyB1+zpGqmNJl4DRNYMR3bD7dgLzj0+fgW2mWuBKb5PT3TGRQnpy0g3v/Tepd3UNf68QpBIRLrfvAJwEGP+thg4FE0WMNQ8F/FmzdG69SLrnEcW7ASBlr9FuZRAnt2sLj0b6NM/1p1bVXAro+vAUEbrjw0fhcz602G2EwuyuxMydZQGwX7KKte8AQRvwQaO8eKfNP2mlm16TZ4mIouOzdOLokMkMfmCmVagxnmV+TNfnLLZ2iQWQYW2YodSjcSVlKZ3S3H9zAJUP4MaYfecv9Kk31JEddyc6PDuQRdG7xjLloisA5Lpb+NaLq/GTkyPKmXaontaUgyr6YUE22YPnuZkRln4iNkws6hYVLXHFXJjKYziDul3W0LYbXq6PvjUSNmX72mkZK6HTpzQGnIZLhhNJVWpL9W+34Bcf9+KhomHcu+FjLdsBL9p2leRt++Ksz7rPwQKZNoBhjYDDTKrAL4kAD5CO3kYHLudffjzlhsEmBx0st4rBFYY8Bz6LZ9CI+Y1x9Lv5dbu5LO1P9MTYeBWLHyEayjW2x46hvJxhVTOEBWRZdktx9nfWuOPfDtKwoEhQ/xgsXpMbjDA10wzzHbQI3YEETVxU3aP9Wvwz91a0nBmGglnzgbNW16BMPBHXP0TaGLQff2KliLxVoQjJOB5fHPiwMsmfS2wsbgOJ9ZByj3/4Ku3B7vP2cih+lThpaMNPJ0MgqAYf1yJQpsR9TpOOHr1x/+f4jfOZ8wY1s3IEq2mb0GlFq0c6SO9+EpwEOyEkbfNVYi0YIgP3Sa4Pgv95/67vjLE89rYZUUOsvVYYxgQ2EQ+JVvPJg4ojqwJSAjxD/r0Fs5ct8/SQWJ606Pnw9hHxavoX47CckntsKeNrzrbjDgUCwlPCA1P0MNFhOcibv39odR8I/VRDXtiFqTw6V3TEkT9KC0uTk8sI8Yq/HPbHj6UZKKzxMIjMoylrj45nNHYdSV2paJ4joGK6GcMTBd6lQ+8Z6EkoCyIIfIC68NW8MWTociuTINZRVF8tvhzG5/vC3uq52zMb7Qv4QPg9lUTBC2Z/zAIAjfIdP70XoU/BHqd/9XA7xeZDfVqdh8wZMiKrUUSnfXh20obb7IxLl6A/sHpad0BcmnqDkXBzy8OphmdSjnyggJaL3nP23Y60pFokkH/WBqT6tyWiUJFOFH91R8V7/46hJIkolSd7KAN15KzjoDjyG43WrxvBS4zdJxayuMXM7TiI+ZRjkAMfa8dOMn1CJRgG6EBARpKFeXzj+sZhUFh/9jLjfE0O+IPkSBCiHmdNjOot5lJ/kb4HhjXHjTGveWZ4ppg0k/Au9o98C+x53iJHeCV1NUjVYZKTpS3OixyHBikGBEKb1M20WjUXkWkyJEuhX/pTNpMjszmM0BWeiMZk9zCNuyKkZ19p51zS5Ujy20l5ZccMS4c6h/f0wLikDVrx8fa8iVO47doiwwUu6yriQcfyCzkFvr+szR22arczlP4ixN4PE5tg9OcSn5R9h69zunBP5fN7NDErAI2WHZVGsYEBCMNjIYTG6ZRb+FhL98ToT/p/sJUVIbnLpSciOzKxf7lEBnGlETOx5aLNTPWBBEZFC1ht1J9kz1mKQIzEkXp5NVpiB97dcIMllMq6npbGezVyQUTZoA7gg9k4EkQvkCjG0m7DWBelfJ5KBJoxY6qF6jMJm4ZBFK0IWVZaTIMJpERTWV9aVEvCgjQnAJGbIgLrslNbUrSEVbynVFC+iCkHFo3MYM/V5zVfMJys71OQUpbPSonVfMchJgoU2A9IK4VM1ko0q20QYY7YFeE/nheOq5pRVnBrPZLqbp8niiMext+F9IwqHMe0knwZNJRNk7JmbiutuX+/uHRlMFfBZar6JH6ZMpfZZ+lScBLNywcceN0Mr+sNnqbZj2+Fcvd+tJ1bIVKvB/gkQJ1jcLsIco678uxYK5MR52G1dWUwH7CrLWC/WivCa/mogggh96ZslDvHoECVZccrTWN0RreUjkjEIQM+PfHKt2ICm6qkBzmvALhVRSQZ47c/OVcrXX7R9ZPyblOdLQLH+LdPrgsx0a6LJPTzv2DB1A37U8hLD/onxN2LMpkAY3PAoHJ4MrBSmwGrh5IT7Bhnd7lvcWhINjYFer+zfZu4bek1QmgUKkP2Ea5odx4wupAbJBLQslx1j8zpMriiHJ9lNtZeuESez6uQSjI6JGhrqOK9SgP4Ke32/Pw0YCcPEKdUF4JFuPVuSkB7YyaBlUTEg8NZGjhVo20Gt1h8Wv6pcA7vtiNbRu1rhCI6tE3luW8odFLnWzkzv4z0Z3xjwcO63HInNQPrv1IcN1aO1Ih1sxMVhoYICpMI2W4xhe1t/c+QKOu6sYmHyJB7NjhQyxFNNndyFcGHlO7KmGgA+ZXVC41H3gCLBxVc0oHhBjMgQAqAVBJ80MjuGNcJZSxUtJ0nttoGsJY42almkXnBuh7wNFxJh02OuycjLxRK5lba8KloPshiry8zL0hH4T/WbgmCGI7sPTxAJRCKk7u2YWJkIlx716sIgJfc3yIcladnViF7nl6iUsn6SWqXQwKwNEcB3jdXZ71MSMz3vql4d7LJqHPt8YUt7GP8z3OC+uoM6yVQp3SzFRIkEGj9EuK8fzQyjeIHXhcMPTKvp7w755RhEOrix+tYwFr4UczhGZThNbIYK29Dd9s/TIrjAo9lQLLqgTmdfOB064QBvm22Tjqlj2fWgfZqJVIZOw0fx5/WTvQjvwumkV8M2Yy6E1uu8iJufGz+1KYaLOHqQzcIr3Xt0vLa6uv5uEJFWcbpdrFdJU+GT6RCMaxsstHSD0sPe/GiMVKkhet0iVqUu1m86iZblJ/bPVSRT+/TzymL2+xWIZoABXgKrWwbTiuCoKTy9LS1L8hNmsf4kbqLL08cpDvZ4bIgXpPUza0ALGknmR1oef9WuBI8TBquhGnzS+vJ8kSp7pxeg2PfYecqirAOReTRcYflrg2C3JUOHdgYkj20sTH2gK93zt8Or51l0zVb9+Jl9jOa2ne7XYhKi8OgOPcTYFTsZazv1LtzD8Bed1qyf1bpoOOISY1dSEAi0/y8hoj93OLpnPEZTxJ+EbjRfoqAA6yY+1StCQM0hvUb1EXt6yMaP7YatG0ET6J4C+Ip+7VRzLqB5Dz3Z78V3AJJTzMWev1J0jFsSFaGPl0IvupNWbH1CjAo66ro92/nMINs2TycI6m8u/3Mzzer/1axgaqewBFhZLPDd3qzMavxJ1fzPvldJRcRR2mcgiY+B4366y8OmluNvx8ESAo884AR49T0gcQgl1HZg4tDkd8ibR8p94NkI7+KgJj6ILRer2oCmtqUlu380XlRNEi4kSxtRwsHVfBtxcBYAE/KLOSrmoiUCo12d+OvdLmqCmBD4y0j40SSa5EkXVbDRvVP2+jXFrKx+IFjKqEF2sNzHf+/uo9f/P39Yscrl/P++GycM0QYlC1wdeNKjxPHUz8fYCd4MlILcGPeDz0aqUZCH5OJX80rZ60mj9pToG810bG5JfExcOalcN7Q9EXFZCUh6BV4i35O7foSW/z0g0q0O15xmZoIVtzoND3JG3DDAGCk8BKOE0ZbqY+5CshBiWKz5I/Z82MmUYP1m965AXhYD/pJp1bNcCEwxAKuv5QoJqehaTyIu18FLm3ItsKWpd0cqkG0x3begiY96h1fcLgwvI8GJQwaW1xEX6YwFCOYAqaH+jNw1HfaY8L7YFsyNb02YYMpmyrfX9fpQ39WSd+nl80fN934M9mhb022C0ltBk9e9Z+ejjGExC3wcX7UL0jdPxWL1vRexYtYiyAuHyrLWoY+wXGGKfoAesEZwMIH0e3m6ZOQc0ys1pYwgmCCO+N2H5GrvVva7wmIhuhT72VwSegc4ewSmhnH9Pbn7PYY2tYr/P6tfrVpppkGLQcivmadpk8YyF5f9/OYDLs0VegpEFKYpRqLT88NTc4pzeZMOM0PGiuup4oTCzuxmaz9XJqVT2q2bxJ2BLmjwA30j/I3N8X2l3GPpNimuloEZEGpQwouTDvAk6Tc+3pIG2LbqoET2tghrRSzR3qvxVvPEjFq30F7ub09m76L4DHRodAbLGUigqrfYX+QcmpzZrTi1RkK4MOiGfzybA/E4qUG26iHwhvsVdW8ooQtkzk3a9xxobL2LN1pUWjA9EJNXPa0y8EdxQA6NDaUL+I9yNcHjLXwEH1fvdBJy4fgl5cz6PxBxz9mfXEt01fArS7S+tDWhAo3kk0TKBXT6p4zjjdxl78ppXUFlXGQCT59YNgESN0XVO8eXIKq/N11rdNqm8MNywdUwgzA5bsvGrnLki9/eCz+/ya+CcQ9+cO5iVolisKijhcdNX4TYpGQRAUM9Y6bIF+hVTTHxcQgnGYZkb4QNC4m0prqX5qSaNNLMqEFXEWt02eX8Gwu8L1anbrY/jDeV6Maxx/v13whvXL46updu0z8iHRHUB0DzcKzwreuvmJMnjWcx+YJw/0cRNSOXzHDSXalhqJjebPpC8XzoUaSEDv0cZrxXeop7jrd2w6mXXpBgIYsXRo0tY53+zXATSiZCFTXCRa1gIwwebNfJSU7Y8kMOeuhY4rBFg7IOC6ysS9LXV0aviaxt7YrmXuAZHantCzRP//kbKj2fTI0j9kTjIIPD8vJHxo8zS+B+VXG8tTvplpFj+pXSVk5Fd6TYS6pjkmDJ9a7fyFO/m6EkuKMstnXD+wAFOVqbf4WoN6NAQI+ugow0+ElJlERhQpVvOuRpxpbLRLDjDG74gsfVi9Syq9p7SpRuFAp3bWd8RZa8FmMXNDQ9Xb4IWdIDpmxwJnMPWEQaqoazh4hFWUQ5Ce8ytDLeQlzOLDdCV5X7Buai0Gl9f1XGxiSrBC/JYQFjifW4QbV0z1acCzEUaX/n6yyGQY75XUq+dYGbdP0uyA0McDTyGqp2qQDCVsWnOJfFIg75zvzZ+thYIus5Xm6BZjV2f+zyb3eblnMZsk5OviLqfJkkBcWfxagYcsTfeTXOIMwb+q+RVCODGRC4/CuvAmxEgYMpJVlCB2baUh/fTk1ekyMwTzNNOmhxKcg5uNuJR92h/rYLqTfUXOetkrLlLHMmE9JetAPN4QJxSVa+1yu6ClJCCT2animMjLN9V24LZTQWUpl5k/u2QSGlzCcRDhkrz+yn3mIttuVpGoZjcF++zWu9kOVc81KKm5MdEWdtfyCs/GGux32KjcxewUbWJBdJYJCfyj23C48TnQj3eLCF7vbSqECzFQdjbHf+ASUUfuxKGG3JIuubIRDbrEtwPQDlpe/tcFSAiWwRdQpou9iJOnMdFqPtMB1ZZ0oHxM1NKeSOLHtd2DmDO7gGrB/manDPZZ+v2Jqvv+WHErhbc6KWZPYZqniQKjsl8Gj+BMcKpB/nM2qT0/XwBQEE+Rl6u7U/ihpFAYaz2mgS35bCzCRh/AJjEvyn2otzZLB7acq0wMHZ/qhgAlhCBlMB+MSQHiu8OhPP+Cm8TkURJZHCaZNMyyhwwKDCfFuHe3JtGJ4nj0TWetfRiXY/mireIdItU7lCFNPIxmEAXwmpJjQXtBYCCJYZIMpMfviLm8pv1Rn1ZaJKq1u0TWzRVd1I0LeiP3rNm7Fh/V2TOjKu2zaILVPkK09aUeoV9K7AI5ZwvSuimZL/++ODI0G/WEOGdV4nFX0uhtT65FUJ1EujGbo9Bd0PG3PeWPOgdOyPX7XT6Rty3/edazF+eJihhOIQB/yybyiI9beD0Vnp1Mx9UIx3fuv4diRbl16AoJTQJ0gA8MX76nEvg0hV7O9su4qX0NSMoLo8AE2tQ8eqy0Srltt8pGCJsNowoHj+Ms7C31lLxoZP/ikYLqfbmE5oSnmbMbc7pLQf48KyIrT4Euwl/uXqXlvDMa6IZNXPgnEnQStrYfvrZIggeJEpBKcVthlvOMjymTSh1K9KCEhlXnQ62I+S/yNHzCnUvMJX1e1OVfOCSSSdinAAYzlzf1JWbXf2LRuyc6qH3JMMgxNXDb/G2gJ7tLyfNZAccQg+yS/nm7xVIdUzlDFvK03mrC4D3A9qalmb5dLndpGpWPjxhtRM214zcikBBeda934WUaeLmJ6BVowShn6M5JdbAKhYbtqREj1oAlHo7Wgzya7sURMeBRTs4IaGgVa6z9s//AGn9dNTcQ+YhEbYraqXrWkv6LLKIpBDnKTMSdupA8WMc0033+3hdWeeegBgyiY2zOGqfnRd7dRh02DedyWrh9xHd2wgu4EekXTPR1YwKDdi4MMEYGkLytsABXs8tGp+60DOGgXvdQMYMOBRTFMbXNi/Mjki91t4O6VK/jw8gsxoa4m07fqkxYSDeUn62m5PRsyX9tlKMu7ivap5ZLvt1ZRKhdBrgSonSzQ9wL8TBrD7Gk6Q/HDbJxwgN175Sb1RqtqsNCQkirmFnp5GjnTsdTjf5YgkoaQDWZOHcushkHkOvKgEtLG1WLy/2e9PJSqmMYbSd+UDFa0QqNPNyJyQikoqu/unmZiHSvHjaZdbCHCZMPOmLJETUZA5T0iYCKxIeoD8GcigACY5MUk0EPOqQ4jSTglJwIErXipFbvP8TErz0jukRORiaob5Z2oGNnZPPkks99TLhlijpyND8s8x/e3vglLxGMFhL8RB9c8Aeg3M217nYAO/gvy/0axRk5FTc0fq2PeIo469TxBELUiBiTj2rNFSq/nKEgeTN7deYS+bJSn5SYwXbjLyBgr8p0gO0HK9VEFvwwbE+oo+IkA77PyTiRDL0z2EOtAZyV6bQ7WfSPZ6O0q1YMqsDqFmDJZ7mtDGRU/ZRTKcuQ309mAQZfy79KevSKWP8PLnuBsdT6CelOPvbe7cpqDRNJwIT6Vp2T7tHUYzziPytqqt4mzFf4mKNhTvS/MqDcwJ+aNOYVaR5fXAXjI4GrOgmY5bhC9/SeF3d3R8iTkOt7ux9VeJAWBuHrq666xFJ0I6BkeBes6tirDpkPximsgJxKpZOOfBItyO0TzBga4iiQWr9eRvkVfqrlfpSDNNDmEJBQAJYuMKtKOQqNhDiUAf+/7LoDYd16tBIOeGYUO8YEuocu2af7hq9vIRz5Rs0vDlIGjeWMgZrrFnlFKig+q7aTU9tOb0LnUepDULj0c7f0WasFXufxumku2pHSlEAGN0cGmpKbgLklfKF4g1duand89oc7dJCIMFnpM72Go4oJCfO/vbfMzTOsuHd5bGSXGUZAdsdDR5PeHmiszW55/3XaHG0ask0ErkDReZ4dUsNqlOVoI4pxVXcNDxtKVf5/yr1Gu/DHV8+1kjkJYE6nIFhk5eSwANtOJ9n0b3BiR2tRewN8cPsZWPDc8UJgsS92iquoYsYV9HhVZBakV+Yd7osVvMO6sxm3WfI5XqnoCoZo5Hplg+ndlQsApnxb7JCaEJryKHYKVfDnydT3n5i1tAeXgEp4l8V7z68NnoQ3334luy1t2kI0CU8Asv+ABfBmiA3Ro9mPIngaIeEJ8Cdo3hA2vc57QKpkSgyq8LFp0JnMgvajUDKC9c9oXc/P7kT623/ocpUwBnPax7/+yQKluc+N9uLnjp+VpTT7dziBBGz3peavs5beTJP56H4HJDPCQJViHbh7UDt8yWa8nLoc7zUBrHsuFtfILrCjH2VcBbquuxTbCqDVSrNKYqGMfy/Iz1GpXwNwafMeIS7IUVcTYRQUYgwBnLquQATazPqOD0Y60bv3G00eVq6oudkDLo6Mam2BbJndW+epfT4oiSVByMGX6lBelGsMkEwsp/o/1PFlf4svY74sR5Wo81TyGR4wl/Qboj8So71tZOu8Feke2vAK5tItsq7FaHVqcXax36X+YuXVtkiDmKtx2xmUjtSG+HIHfJhg3t3rGj8NcVwXxo8rcJfF3jgpF6+uYi3vy/sQC6lsaF3MmidRokTa6p8U4u7hJc1FD/ZomUde7xzMLAbDyAAWJ4HH3hxUsmyddzdRaa4gWUdi0RPOTJHXRYpEb9vVr4DmKirxlKc71ZEAONcWYBgn+ZI6AXpjumSMwF8tyw1VMWke87MHgGgiE2DO/SgeVQmWj5zSJs5KmgIBtVfeFXjJhheeKnsUDaZ7sVBjZWAWGncS/QgGN1pFhi/peFHhosV47xHwNpcq/tgLy0PqTfH71RwsjZxR0DWJ2EAWFaRYsQ9Yrs52rLVgqxQy0stU32cjPM/cncbUjymdVXGCMKmiFTIIeAefWZfWtr7zj8rz8QkoSBHvItSUqdDYy25Mj0Reikcg63Jz89JLkrpzcJv9+6rQrB7q3TK6v81plEzmEjyHZ8DVNDsGIQFBMSCdCD1poQrAtWSrkuPBwjakI7GPPiNLdFTbWGkznUBSfJXdoS2dLLcicF5vLxKMb3OgS4CEqdMPgECtfpW/fQhKSjvFpShGg8XB7O0sgQOkDkZMjosLjNh3/SvBL3HXj5yM6Vm8t8ytdAnqV1UeiGTBLWYe5/JrKxIhS4gGrvI+GqnxMHW+kPY1NBnEeh9QZeiPkRs3trnvWKlZjktg90O2qi0ukkbtplyLdxEzkvs98SdN3aNL8WJWMI92L2yy8fGTMPt7nUTZGBpgxJS2hazqOBki/eU7JHiJyHuKk+C3zl8mjmPFETE7WVj4dPlUih7CQSfYW2u+oayRAI6zB79xPGR/SEKYTEpOQh++BB6q+Pzju3cPnLhl1kYlP4A3sT6vnEiFuJM5+dd3WTYcwIXjxMfVDmdkkxxz5b1FllmOEDgAIrLn/fAKkGMJ35gFifmA3KGqsGD7nq9mn04KUKiwZ9v7AcWtexS0q5aXFVuVm2sc+tT8Pdjs2rnVjh8OcEumn40vRsuSSgkrKG69HVSvddju4YoV7doJruOMnN5SUwVPMdKrqS5q8myuk/DPAlZr9qyt/BkyfH4m/1j4ADlhiQyC3Azkw5nqACfH8/icC4EWzrj3a/f+qGMCjLZDGtPEzEavgamLsBaeVZh9yAy7IUODxHpRzVnpqz1y03vLHZD3AVnHowa0fHex/DfuT7X8k2TwsE6jxYEUxLX/xLQou61DSjO1sI3x/rSu1JLbr/0/zhT/+DlrjTFeVPL9x7GYrjgM4F+70ES0Yz9Ue+NjpDbH13k5PEb0INfEraDp8OToTxiQiG8znZKN7QY1XaE3b1SinLxChjF4D2EfcnftMP39MXGnF3ds4/DaI45OyvagKSDIdwGzQOKNEpc6mqdR3vt0IkTmlz85k/o8u52mt5MGNWxA+yX2VmbvCgu/6usDAmYueTbXWjQ36VrIuBPosxz62h6xz605cZVAdol3Rp8uXyfKf6UNbGrKim4PfQ8/M1VF32YXpOZrTQ0+jafGpejRP1sY3LvVv5BU6LcAbZaZRE185PMveU8+CMmjGEWRqU2zR+rgXHn5Dbmc6VogdQQfHgOpLXfnNwNuINnikidvVSXnSm9sr3bguTCSaTIdyp4BeqTtWjkvnncSHPsHb8Ce7um8Z7W3YIlujm8OLpHzGgw4FiTUMx7OtfYoKcSPoTsRy2JiY0b2Zr4RI5qgh8MNMsDXkjaadvtUrGz49SP2No3ugU/9z3/XIBhu9OzchfOOWC/I72HXszZ9JN0Phe+sbFhwFdRyVtWsoDnSfkz3YTo0EDQU4MofUOMMhUqWAJ97BwuEX6VxC8tNyz5SjGWXPSQGer1XOKIOubQT+udTNRmld0R3Cb7El0Fxobk+4buCIG8/ZQnXCG2bZXncLbY42cpPGbZ7tzNhD8xh6scGpChx6sdGy/qrxXPoL2lQpmrljXYcd2ygjlDLXX+mP9tbgE3yR+toECsNXBD60G/9ucVsPCv6v5j2CMDah++mDUYDQF2E+xWe9CswEiy4SVp7TqBsRptLoTmVS46Kq4kL/DCgPA4KmWVJ6BvIj/KaNEBJI4su2N9TePdeoRIg38cgoJ71wla5IZB2w8VjUxCq0X5gaFyvSbmz2Cqm8Om1etaV+h4yIfomAQiIhUoW95ANnuJonRoMdDNnDm2zbBLlv5JcCz1k2ReD9u9KssDTpNVU28u6VR79eMJGwhZOjmZ0U2PIRM6/+2Ou1KAjQhyxdNJcDnHA1YQCoXnEenZf6Y3AlKsB/glnxna/HyW+wlFx3kr94i80z2PqI0YB8KbwcXeVbqbdiIhsivK9tsUo8MhrdPxNcFAUay4VnCtnsGAhQODuwOd47WxbUvkE74szDPs1qewIwC91m33106eqtUXCoSPiJmiNYecShOYo9TC1kXqow8tKgx3EtfYzGGxL2yglaLl+R+Dr0PiEfslBjMGk5pu+0fiZZhAEFlttOxkXTomiIT4rLXZdreEeLfY+M/inJMJZXJz/dmpHrV2nFmfy4NWFkvA+j672KVQ/SdatlPevC2tIP5tdzg3J3yc4x3vEy2EwL1xpYGjwaoK+DZl69It9hQC4pxkmH1kAytA/hGgc/wKJxt5BXCRtKhWr9KiXAMVAbjf5xzM73Z3peqQ8FbR7Uw4uPBJHnYWduYQ5imgeSEbsydp/Ope2LuUBYe6ppwg2UldMsq9SdrtH1jnpVdYfFAQOD6BtVL6IORzzDJdXs7zCq9pssa51QioH1+QOrdWItP1+ixvmS2qZhuqoSN4aBbYHpNGiqnwL+7x34IaeD1uFUEs2VloOhcZn4cgYCsGBTMGN1O3OqXy3psNwUqwvFELDAtP9xtIkhNAj5d8krGkibSuexfh7rVt8lrwZUnLZyU40xiQXSH4dEJo6+D3LzcHI59Q3Mka0E+byuDvrWBmfgARd4SqLpW/uf4kH94LXpM/SvZJzwIlsE9IlDjNxkb+SBoQZbt21Y1AFffARi3LvpzMJ3kPfXka0abokAxjzI/AwncFNx9OHNI9JSFR/ChqsdnI0cUgBdmGDe/w2GOerVOtRp54Wd3SeuuCkdVmyU5AoQRf445eUi8n2UrbNdcRe9DNSk1ouyA04sImtInHBKqGlU5tP/W+2xpsdkJ2L2WfgohKyS4lyxopPgEjPeHPWw4hORZsjvkZpp+xUkwAUSjw9Np/SbyjFH1hRLzplCe1zbZ22isuOvmNWgPM9Zu0i5mcKJLVtsYdsspByS+XwxzTk3TNiXva4QgfBJziA3DxHa1WcyA5xDJKJuii6eRWrgyybkxNb4qlx16QOJ/WNYyReGt5JaZjjaL5Wr+hykuJfH6lc6zCNNJKhBebBER8oRH1LgmD9rkT+RxL7TJNoYhb+v0j69fx+M1yqRjtV8LkHv9s3ruUklw3xTYPMjzM6JbMoXqvuLkdnA+Y7hDXxMd1/Pmd87uTfHcgcelNilxzLlKoWGMjNnbI5w620h+82mByGyKfCDpv0hDqqo8Dl5vqvrW1CAISbGiitmm3olx3cHHX4g6bBRfDvu/Z17agMw7vaDkJm5JB06AsaNfo7pQ93cIjV+zv91+ULN8x5V2cK49PxLqwUPTF9r+jnkry+IzYHUbsDFj0nx6t7PCJ0HG1z92nm63gsGkHwCYkTh6c019uVFrHJCoEpnQ7416VjBT2+hui+sMF4BlwVUrzH53nZSr5JXZy+s5Pzwm+2/OWSEmk5n2NgUynMro8RhOgnzumrl0IL9iDQ0NgI7RNGx9ZyKuSdg3hinFKTlPGIVTsx5BplsuoXzz2BeoWc+1DcZUi/y3ezvhZTI5atE+piPfgxjHiQQS6XMKhfHB3o3bquR/PdaGJoQ8Eizj8xVxohDwumF+xk/kZxXwoGvrw2JtV1GO3ryOqiSMaNG21hBI4OnNt6UvO7BH5q8WW0+dr00RgzrtOexxJBDq29Z9VbP+v8bH317OZwHw1oml37nmWzf2OU6n0jgyapN5Vd71zmJ84bcVadFIMrWrbObqnumLJhemSeiRyqI9m9tSxBgXJaNopxQKm+dbN+JS89ATfj+/k6xNMs3RiSILznUnXhrxCD/nLN89Z8AaMKaUMUIsOc2HAfDPwF5EVEoUpUyf69S0eEAu7W6OZxzH6fJkNKAz5GTJ6tyYSfCvzkgbzvIdbRnbcvJHkInyHyELa8nTKCnzefaApGjyeCzidj+Skft0pvy1Uhgkxbr3nFXC+86Uc7F5m3kFl0dY4TzquXEdOSmwayJ9CZcECue46d6lRQYdY1NZ184kxPwnlHcGD/ksB47vJ0TE+tvNIlV2LAYM37OAaumxaeaEgwiCZKenoyCllgYfsjxaiRHqCsTFS7YoNbmJKoNjRixjcsZwAzpyrJfOo/tbmXDqHmW6DLXYkSMAoId4ZQ+f0K9u27SK0xKG1W09YeK2vuB6FIX3BusWuWaPZuL2c0peXUY/CZfPt5prJsZTbTLAEnQRJYWa5BkGjeupofPMEWY4lrMoJIp3PAD8//NC0R3dO4gFJkslYyYSMF8WeBXKyp+zrQsFh3N/SGtGDaMPLd/SE4AzTKbz7qaGXVdD6fbctnW5SSGL/ndb9L9str7McYsT2OypRl/BNzwBl6PHfnxJEepr3NMn+BvSqq+Gd9L9H27s1izDdFCyhehgziIZzfiuckcyWqxDxao3kzXP+DKNgFiMZanS+L38T+U0U6Bj+xXRldW0gU8wdokNwoppPvDYTGaIigHb3Ybw1rcpDDDtdiHaS77QYhV6nQHz0tIA/mgd0ITe9JJCjlcorALobe6E5155RXdaMzLpdfHGMomo0UIwCOxLrG8jRhrb1wgWUKKKU9ONoPnotUu0ca1xeGQ86uCi6Vnm8+eHNAjs4ybacVkOeJIimJIYL/G7yhWd9OKoC6qku+9sFm766hmhLuBad6MaBe12523ZJYuvBlkYXbNC4vq4HFwDY/kDAj+2HpTLqXZkinN/tBI5CGxmw6/hYBP3nyoPRcVy1+gQEFJLhWG6XYDxVEb0N6F8LhGndrflyhxE9oiSiY3/33dCov83RP2bjpUpL9hcnTZYunR2cidZKDeQShPGqTbikskyOJ+9bO8159KbsOGOff26e7KMNZsJDb4IDgj+TrPIPkrFn79uxIgbxXSwPPXyjlyA2glAkXCJoC//GXFFDD83M4xYvk8DBoYJygmbYz5oaiqy4Bb9SBWCzXYIPGG8inQg1so9AfpY7VUyjmLmkpDZio+Il0fshnuF2lAOkO4ulQPOWaAfR2sp7xPJwrPl60xB6vrRyYZ8hjn/nYJggcwu+tgaGGOlQJDX47tleY15PsxWjIEixgCtHxrBSOed6dx+g6Fv1Aa7Q0ntOqmkRywzn+NIcbJv1srNkewozevS46GKKGGpYlGqvhuUaVWLs+0Odgq8EpLvtG7ziI4eBPkU/VNj3r53Zu+e5PXuvFlrf6HPo05TwhF3Bp9v7VFgDjOdKpOwHGPLVxtW105izvvucExuYNewHNFu32mqe1nWGzJ9lKlldUn/7UrPJTGLig0+Y7xZrcegJydjNxGCdob1o6gBSRb5L1AJin8/manh/icYURa7rfAoKi7zTnbhdsZEJkZB8Jl/SAXrvFAKmUjOgG9T9Y6S8MJU1dn8edrcXIlXfziz3vYIXTCtzRqIULgBh2FT7YDuNyRBhBZDpNt8tXMxko3bt1KlwpAHy6sDHA47mL3R3DR6ZNRsyvy7IE84Aeuia1I4tQFT1bNYdRYAHKiy8BPjLORfvW2Y+SEQRHpwIrWTorj4WlYvX1oy5gUwi9iCqIM12w/W8z1+37lVNxte/tNaHj2J5COBtH7D7BavPqMUkxPFVcW59/tz9o+WNDUXLwL94JPU9U1lpq4tz5hEKZ5i0sP2w/5YG9uHXTxKRe4sLXNqM1U15wKKVig8b168zvM75uyNXHZrbiNaU2Xswf03ay6IyYqDMGE4i/IiTg2zAigyiRab26Do1MOulOSvrOrsh6Mfb/V7g4SQQXVnSTbDABCNim758C4fuwxJ3wDFAI4W6obB1Px5fT7WXspC7xN50q3KjJw2Fpn9fqPGINJAJEQEZeIVJ4XtpoQMI+Zym0QhI6PT0ZnQcGq7X7YiAT9G0t+K4hEnayRhrSZZN2ZTqR+F/fU7ozD2gr4NY19I40cFp5AFZrmV16aucKPODKE3/h5nXXtYAjxbEVm31U5YuJPZM32PTS/+9n+mOjsw8yIaLymfOiUgsL1g+z2Co1HXWNNaDiVWKqSd+5GLOuZK+263VW7oOJ6bh7U0pKyLZyC368CB2jVno/e7GEpNrjO948XbSXvXTbbB0hhj1zZ0asdLP54HZKgNXI+qnV3Liwd87F8BlL9rP4Pcn/moKSfsjNXpR6hpPoQfu2JtGFi+LBT4uSdfObfuYAHGHCO4mjSMWx/YjEdT66HKKLXyN/80RSHp+i7RbINMfbrypmKG0FZ9c6f1MpLyjDkSWfuDhbEk1hk/xNEFA1nZW+gcy/q7cuRpsg6F2mg+cskNo4QYqqjNnT8ruydPgiWt/XhtNtu9GmKfudM0wfLY+v5nrfUCb5jZq7IJD1ssNeFwU2HrVFf6MyvW8lsLm657PiHBfmK0FvU9pGYCQI3hrjnt03CZj2S0r3mbO2BR4f77uY+pvo/WTIMGgisK0m/UFmGzoGvKOeIgmUfrTbnAkHonm3/txobyvmGgqASY2YQpoIH6YDyC6gKehJis1DhtsBjYAuTCTwz/KT1Va7ufy5IEIa8yvmMIbeqkoy0Bbgj9dbeiTBUVJp3XLKpwmnR6t+kKEPpuynXysLbj/ps+IkRANqI3va8D29O/MURvBj5CPkvIkIAxscKNI8FDCPXgZ13EnGjl0OzimlkleAcgBJPy4QhNq6mjJY3GhYwIHuXY+aTn1SibWlWqW/AAI7RoQ7+Hn8eoNPXbGiPQoPFqaKVF+3hHnrHTVgpElWPdIp3WRjoAndsJN0N3QouqXU0/XjcKwQ908SjT4bsUs5UZjQJ4fxdaSYGdaVHi8jft73EuC7Ua2nawYFN/UJWLaFY60OCn8CTwD9icoFmugcKWzGTKyS6wo0osxyzaw6r+stTUGYbQTVR3XmWmF2UW7U0sjSLRS1L/o6/+JakcW7G11d1osghSF10n6SqrRM1g/UkluWm9e7nkE/JeBva+R1YrkrbsiE5ns3zHOusmP2BOJh1Fgg0BR0rCHVTav3PzPmkTEkSyaQIEsrr8twa0nxx2juV1sFus05ERntS0HEaWiB4l977ZeSMpfuOCoiRJA/OOlP+FEpkqqT98qpK5ON49oaHJcyEvt5w85bFnAH+MWc3AeU0b+D7pJoZ6mo9XmpOk1JnwwUslvGoPBS3xRlOb5bi+JIAb9coOBvLFJgw2rusiR7BWjNmPkYVPIYuWtpHIfrdHUd2FeIBnOHisBh9uQia71HrZ5ORX5mtl7Elb0CKjPcddBFy2u20kCKwMHBYwv6gXG+YJNdvTQ8AwBsWwlNCGNqALknVZDWPBSWuFicyAsTNfM+iUu86UZg/w6ha13z3iy3D6o5nfTmrtP1bTFr23d3Xjy3I5BHlWb300LOj08utrb+ooMjEeg6eUI12FHpNybwS8bWOkKsDgmhgQh+UAeIGPnNMuJ1vnnQTW+VGyR9RQQjUSRpskqWu/WqlDt2tNagK5foeELeaqBy3y2Lw8HPn5jXVBCAj/15oIqw6+JBWpva6OCFDRSlBhyzaGM2ppmbaxXaZNW4/g2VG9RaRUNPiNsIFhneH0y4Ktu8XVyJmfebnpIRcJyvmwOr641VqdCu8Oriw/BX1+lVKlEDMfnjRga3RgANtAVe7QTnPNkhte8ecQrRTnpNNollXxeJUCcN/dA2jJsC9jL/si7AH9FOYUbNJiD2LIv6uCAFJOkaLHotdpwES6glQFRQil9UVoUAuDwmTobZkG+ub+kpxHn9EdQW3i8Gp3dsD29ctKbPG41RTtRimYbqk3Ey7m8aw4g0COVvl2S4LcQg3ahF0oTWiTU53D3rbReDQYiyDYGXybFEHvoiDdOcq8zhGM9PdiDipmny9XbqQPwuJEqY2WaAUfb0xIFMwHi+Tiw/ktlHzGMcEXvduDDjnMwFkV4RNDmR8s8ojLgPtK9eNRl6GhOJOLujrsaF+9ELIFEoT5yQ/hJmFVBtsK17qf6W05jipSi+i1fE1rO/fvs7pxRH98pvIkguCVMpHn66B9+g9+/01l4ETKO/l4QEMlDib36ymcUZvDg82RTOeQRuaYU4eHy31XOp1qYdN+r9+FO1WGtNradsWnQ32VDk81pQ5R4B3F05k6ETxvi1DLpd2yI4MgujPTaUtGg8U/spcc21ZO6knAJHjcvA7GqDY7xyAGFTNnSaKmaos1s6Np4KkUMIegWXyzf6Ni+OpvEhiFVIf77hg8aXWNy4X0Ee8u0I1hWMa2Yu8p5B5B32q7LFLpBhjpBk5Iw2vgAFhNZRXlhtZDY5MPPRcGWxTaAOqGHuTZqqjClZiQYAwF4GyA+ydI77cg82PpGCqnKPoRsHecYsYM8kPXy9nOuJRoIQjed1ColE/ZXYa1nTfRQHHcftud9+mQaEkgAiDXfxqVbvkQJ9GrsTMCjaAtAPhCkxFMrvV78IjbMiaOY67Zl8Cs0nv2eUL/ajRu+Awp4AJXHhSV0sVstojJZc1mTea+5P2IZtMGRrpL53ia8KJ2g2q78RrryNhILNujeURcl1iAVSU3wMA8ILXQ3bNs3OJmy916euAXoBDcZR4IaMvSslrA6ZHVV+iPTDGZoHavhtOQBPedZ99jIq7jJqUIUxs6Hds3WrNCQpiV/UGggqCCzUlDxn48jN/s8nn1sr8cTWFKZ8+SaIzHKF81kE5bKGA4TlH0gy9jdqtLsbNK/GTBD82ZHvCp1LX6w7dGXPTSOg3m0FMjqd8QA49+GJiDIVYspowDkopJa+N0SMagjn1IuAEgLjIT/vjkJ98L2bUhU4jwJVG8PAxW+X6rMkahyVFujfrh968FGDiHFkMzor5Ff4y9nZynX9OhbGwohapZXYl7B+sCfz5ZI50a8lNFodzU7hqKlBUCYVCZ5T5ZCoXvEOsa3H7rrN+lxeNNgWO5QtTGxNHTaE679f0wEuLdmBDeN3h1tVIJh1M55HAymsgCb55Rvsaq+ywey7VslfuTy3WJ7kMjh3riusj6EnQKTtNUrGVZsa0GGCwbGdf77/9FmopeO8rWkxKoG+sRCNI807845hcUDOWNLeEyqBxAyY+WIyuJ7MVTv0rQ/GxsGl+K3UoM7IqefWxDwf44bvjb8qtYptzX2o+FFjv8hyHclFqNktHJ0v7z3gfXxfgOH5AbIBbCR6LJPyJxl52kxruxc4zLCFQhyGtPJ75epzMkzvUfp4RLPPClWp41iODHennMa+SkRmYjzYXbrL3SnZoGp+TzYMdrBOxk/dnYAc5MKUXGdtxc/X0D0nBD3ymFHMtU/P5JIsbRmMQyu08pKk+Q3mv++VeMk1kTHfh/8w85CEYngrJHL24II531Qvusm3nlfMb8Hwoy9DTkuzDGE2cIJy20G5AK8Ozspnm6mFLmyGBY79gPMNkM5a6hCBP3X6tRr2Qc+NxPawFrR3x6zQ0iRP/r3i2AoNiN5lQq9cWzSgpH1DSY45u+4Fuy0av1zrBYEIP/dHVYFKxThG+VUbo52xkKkQdozTcbybj2+8lceuZaTW3sW58Gcmvz4Zm/5V6Ykjot8n08WTf6QzDxpg9L6XL7AjcVEX+cNgBf859aC+TBQaeKNwpkxDQugxmr2MSmxColiqBbgw7yeS8g/sDIvKe0hwdQq9da2+FQjP1hd4bdPFMD3NL21ljNS8KIobAWSB4zWp21BZrmvdxaBlkS0GPAjsh1sZA+heaZWpKkxP3M457nJqJGBY7KF3sGXRy/c5JyZkLg0TL91jizjC/grCzezd6uT5wxaWolR2W9Zy1XUjx9yHjDgYNv2Ho5WGqA504SMekMPjgEPMNtRO/0sW89E+xTTZXfBdl2x0JtNqoomC+Ph1tPyPto6+bwsPf+BFYvsttFLWtFSrnYS4am/mq7UR1XRi2mVJLrFrlbjewy41rfosV7S3hb3eosLuG3ZN6OTKF5qi6CQEaP3hkHaZ/HReGtfnWS51TamZIYXkBnxNTO8/e6X8Y/pBjw/Vpmrwv8vIoQ1xLbeWQjJwpw0GpDgcfpsfdXEHWeIK23je4k+5BSap3Ti+PKJ6apaTkRJctBipI8BJOTIEk7isoXey97O8WA5gbs7X5iYf0GndJwPKGR+59V7Do46qQIL04iCXfGVoiOvUfm3Wqo2oi+noZBs3/zx2rPq6aaaK3l5Ku0qIHRUn2bwUP/ASJNEN0lOz4h010rss7Lo0XWKsFdHCeERFQqZOQ7ehy/XJJIi4ghfHczc35CS2fK6cxEFvh31XGLDYcnkkfy2fktXPreKhXiYsJmNS0fcEZ8/aXXjRaRkWW5f3dSXFtjRzt68fn0zoD4abL4rvwfr2MTIhjBDups+kL5dvw3F1KfVWS9eISScD9SIdTEH5W5PQ38R+Bw9VDuorzhe+bcwEPGj2aEStOm1AsiRX/PNmVzbTTx+3GTd72J7MzKELrkYAM+esK3Qd5T2Md/NGE3pz+tY5NYL3lg1qmXaxCK3G4MQv2NAZbQhbXR7uexGF6Hk2Tkq/6Fj648lWkugaCMY3Ar3bWwmFolYzsYDwuYJROC3JaYNnSQUPvW96aWMEHDUVnxBRffnepKdNhzAjt2pSCEWZ37qj8Ih3iu3ZGO0gKRRIrFWKU9RT+WsrLLuPBHhIecvYflCfXETZMYhM3sC4Y7eGwkXgFynrhPl/z/IezrOBmUsw+ovgLPo9bug+wY73K9Jq+mxgfJ6epGlLxkxBswPs+otsn3fpschRb/ZaY+OhDa1GxacIpeYnvvZ3/IZ8RnpkAbH1wuhrMtj3oYeDFp0FnNshM9AWcIcJr/cCH8mnW8gcMmq/kueaO8WXit2ws4EP3jfa8TPob5mdvBHTr/+8NAhtuP7Km54AKEs0LFOmjc1pKOa0qLuLkO7qqaUITdqtq4VMb7dNSLnnjRhkn2CHqZx1C+VgRqK/3w4U9AnStV1rL9aC6D+BDho4ZEWSTt7iC3yZ5K0aWuTMGgsDx8GzqLKhWEb00QLlpMuZevIyc6SQhHBCOYoV5p1vNWlWjMzINl1YaUx05ib0WBm6ZCbSJtuIDPny+wWgZ8E9GL47jicfwKPgMUIB0vYvLVg/aGqmmpv7TSzEK1eOXZ8N0++YCUtWEJLDsGqKppt5inSDZNDS50awR7PLVLMb3a4RalZI/Ef3dr6ZzqfwhFGtRwUl/URxEEOgBaiNM9MGwVWkZ/rzlKHr074LDyhUhlnnu5DCyankYnPOnIDP8N/hZJRYQorvrVxd0mBFOrqcYKV8iKSKroG0mPpJhh/9VmLrVldV5/QPPU0MkIvaQ2J3QSK305uDju7zD0YqlpyWyt7hOgRFroNteia0WLlBtktoaklnjN8nMjGLh32lel1p0kCIhdsf4TUFS/N/rPBWNHXgNv1Y8mPnGskYPcXsSA5sLT/y9IWq4M0Ueoy+ImuVs2XXlz1ht5PjuZ+UZHJWWpWKaV9zpOBwuZz5M/rEdw4x3TkqerImdrzSNeBjvoRbB6Mms6ljPrsL6I5mmkMcsFhmEMryqEotNgTi3g8Qb0YPCrYMpjugPXYpK4RsR8KmmWd1Cp8uq66+BuPgiVcP7fpXFvXvo0qtNm7Av8JiHA2qG/V/VdZULDuipaeizz6XYRQ0lGEbxSXpdq31zGInIy7RcBAOtj7mnVMmF9icTTxxEXewB9eH692+ZJbgT0aa56uXXrAluLwGjhZvFB+uCarL2X3V9FLZXgC9lmqbCNsZv/vJbF9OIoN2L+z1PvveQR3LtDb41Tgh+gTOt2/CQf3MA75d/bTSeDrDeVE21EdG5izRKbIe+3lzRlk+eX+H4vMLlDoHhJud8/TfkCnc4ajuhh9UDpyxfIhCotzZpqd+ex+BgGLC/l1Jsc1lO+y/mOWzB4PzP3me0kdQkh20CvYVJAn787y1PJmLiyAUm/iZwD1t9h9SiINIITAEW58c5mLQieD1dCm7O+6R+I+W0KLRuFFlN/2DolXqaUPKzHcJhqfax+hCppu9Ophu3pEEGmdyu/J730ItpIYdex6un+9DRrdy791o359sSQUy0xneM6TthTT+ZM4WoQCRfg0bPm+UMdMYBgS2ibcHSFdu+T9xs3bubbE8NINAofcRLkD+59iczfEqpKGOwueXOwUmN0F71dJlAmYDETf1g95yUjQHIGy6Bd1ZGD3mTZBFpxKyVO0aTnoJ04ycoPzmx3kJBCEqDRhMLtL76Rk9cCrd0Sp0AIhqI3NlZ2X3CmwuZYTZXB1E0sBIkamhaR/GHvA2PlWCtWoB5nYlViArQcoCclktbI5/fRfHS/SGsrmXATiUXYmtBuT9p989qgz0QzMQ4cbMdb7L2vgloZzk4VW8npCm0z75Ksvu4TIpRJwZUDgy9wWnYnNNhIztGFnxZ8kg6MuJtqoOEnrnTyfFEpmwCJHP/hhACTat84UD7w4z8PI3pO+dIODYPD1IfEZEv2xk+jM+DHqmkJrj3xZwXK/WSBNQR8N9NGbQLGXTKXxvHGjty/2RR6xGIumUFcSLNcfsfnRJFbI5bFJFoUNzUT827PXkCKFdAWHAOb4lK2XQMc6ZBUOfo0evAdngqbTExTGO4GUwTQo3xqTkR1wtykxFJz51QCfNzxogtVbk4NYTJfh0uD7CEZpkuphLMxqwXXWQQ7ybwZU6G6Un4xXicIF8V6Dvso7BqSuetbgLEjphGpMc+ixGKvIrbnHCBaLuxaUvsb6n8mtxQTNJ+L5NhgCNNKUN2PX5Et7L2TCgeR2xiZWvDyY4e1VfFDuKoF/ne8KnaxWjUM+A/xC6wwhjrOzM321evJLIG69VHQThOJv1h1VPwLvGgCRRySYAplbgJq+Z0uunTxFL6kh+WLUI06V1Ec93pfXPrQgkI15gUEIXywyxxQJBz4x2Uak195O1hc23W8HasiVHV8lpyXy6LVuUofUakylrF1K5o1VrtONNMaAkUYjSsq+1M0/tHBonKP9Wh7FIM3EKZ7BmeP9p/4/V1/VGD3CKYvXMaKJbre+4g+7USWYl5hklak8iF+meMMVkTsm8YItnJ2B8izKnU1C63j2d1zoZ8rtvBEbiTRtwFwirZZYM6S2+UOeqjBAyyK/hE8rG/AubjamFgqnI0Fkev7KhHHaYyTP4CUR/U86FqPEKCN7jmHgLlHOpFG/ohKl4G86aLwum5aPo1nGZJaEOt7bJ5NDGPi+Qolvb5RVCc3B8TX63GJpLz6IJ+uPXWHitU5HKCOXVBAVGtHYAD0PBNi1jcYk821ABVznXGwcmqsW3ZZ2yDxoO4X7SEviDsg7HPYxxFFMcoxMwdLlwTbTpY4iJIq43Cuv4agdPPms+FSRdh0U+KT0E2MJhj2OaKLO5xyyrByj5I+tII+INucVduaWm1I+fZIfwnDAxyLTvAMbkDEFA0Qjw/UyqZQXO8XIgJFILbVd2fioPEgXjvbgaHBDBsR49XP0Oknt5UB0x4Md0WhWkTqOhYx9BQLP1CcsbJUrHZFp9FYS062GRsKp8iHbZGTYYraWr7/gXqXBiHGVSNy4YMNPftoGyr6x/5TQ//tf/tpm/9ggbJ7aI8PGmQM033cmaIUtE+xU1Qfits1xxs0qGmQGDWxNGuk2iiWgGj8wqwFxm3MtXN+hXEJoKMApFPyBq62d77j/nBFz4fxKnwRWl/0QpIwbSwAbDP/T5n9L8XnDIBLYhKHW+gKZFhZhkImUdp2ErM0sjj6KhleCKIdJNwKbCG/+CdJm5r/EY7qyAvRIC1AF43GdFk8xUvZGb9Z/Ewnly3yggUQ/yfrmNEAcLADPFNxL1+UMiU9GqQ/plJvK7Dos1y8sC94aBJcvyNoOjsSyn/wbTF+0GN+Qv5+SziitKeV2KrXO3bH5E2rqf6fQZaxmgUuPVKOpWN2V9AJi/QAq9iHb8XX0xlMWlVBK0A7bLohwO5rT8m2lXBZw48qde22ZzxGZoDqcYOzJHkAVBSpILfeKzXvT22e8E+zbt1wFppNxFKGmZJe5mlUExaJ/S9FW5wvNZaf0qucDj+r6wr/SAXp+mRpPtroTdi/hAla6sE3i1y5izQab2LfhVqW5QdlS/qEWvuv7uUQH1PgTPRRb8Z0EpqijVt7oYh+AVmxH/ZExnQ/waTiMrLolZ7UnUwn9vrL/kxMFt3Bgmve6hd9rQbuoV22QD8lN/Zp5qrLn39+QF2dkf1FQMx/yxqjhSt7tOwfn9VD/SiQvGEJLEUx/fXDHOM7s868i84GFXtbaYn1bQmIwtaSwF0Ch+of7yawToFwtXplx2l8carxfujBl1lZMrIBIxCIEaBRAZadO6nSXm6NueMU11WQk5fLvUECuHJs0EhGB4EqPymScFau2gzbtak87fpvmvHF/n6BN7rdkY8ZrkwGCqyZ6zZmwkesZFOOCQhCMKRdThjzB4q49/pGtCwwBqIMsG6hZQI97MrdCLxnjBOLRUj76Grgwk2iKMPtShI8zrXejBrvENewyXrbjW7Up5AxsGkcdr2oAcDuf1Hm6A6GtO0EJ8WLzm8yhBgHQKuHMoYrkDR5tARhQE9Tv1GR75n2AJR3HnKJLRZe69dwqLa+vC1rGwhC7OhvJpe2sX9REJKbuA0V9wpTtIZBSdA3ISMf7eeqPakIfYcay8UsGZkMtJj8DxPTJROEgmpC/e3aQe5t8YgDBVBQUWeCq8xIqphErg3alWoligL5CHSE7WMSS/3XAUshJb/X858aWQ7iEEtZuEOynOHj6O9fnFoUlk1I/bNVbsM6eeBthH61Kzk+G45BxSfydNz7Bl80GHmJWU+3mRFTk0WkQ7XRFhJD3upkkSgRf42pItu0D9XnRvfXD/iUskN9z1mhSQr2Z2QyasLCZfc10Q/JhYQpPbxgh53vFAqlSEsbEp5tl0J0yeHdaWfHhz/fWxTdtgqgc3bNRw7objJEQ8gZ22uiBbNxsnJ8ieSrN3VfquxIR7MrsbU0q56S5vlskk/UcKr6b0Ybx0KHlhipB/Y8MwW79tM3L2PlUnDbRV1FFQlfwy1DuG37pPrXF8tRdoz12TppZAs5YNIH3m0UmW6SmnHx03lixq7KvuvH7MwTfvuz6YWlj7Hl9Yd/30vCLbaYZkVjjfocHOcXFSFQmTuGmQOJfLDIINYEhRlZ6Cs/aNgLpAkIQvflqI2uCKRvG1QeBfXxblY52CkvIUehCQYjmzqmMI5Q5hWUMitGkzc1cDEs2f6cXHa0zyQ5jwgIHYBpkxKpeTII9hsUIWh4RouN1JipC+qc+KC4NPvKRggpmXLlt/FWNpIeNw7C1itgv+TMho6PULoyogGAPZyAQlDZXjh/FtWb2YLN0imOGN37hJkBiXzc7mPafW9d/RzD9pToe9e9C/nYS3c7fGYtepvFwOv9ej0NvHpXyQc6Jt5WsqaCZNAQ+n/ru9jP+nQSq1x9RktcbbYqMDO8NuPBJvuUeMKJKcvBdUPY64jAQ7VF9QhTqo0IEt6HUYa4gJH3c6KQwg+z/LtICPuDdgEb0lp60d1/qjNnJrLwJcK4mAGIZudid7FhLFk55Szoxz0DMo/bwcEwp3lLcD9qVsANLDygart6i0ApJaUjh8ebgEl7usV9G9d/OCBkGymwK3E1qBBeJ6rrhvei27SQIvxeJ5UBVK2Bbb9hcxw/2zqxB+sjDqoaYPPx+i8XA3842MoyNyH62wUyHfixkkr4WggBcq04WW+HTE+DTDMVDgMvjPinSRjWIH1o+GUTdTmTpWQq1OZ35IShsNvo17MrblRtTthag6GJABxZdir7pwELqbPI4AzJFY4FlLwgudZndrLrnnL25kMIgT2OajwhmrJ/NSU8Ebeq7NLXBh4nePHzE04dfz2yXrAhTcgBRwOY/HKqgGkbq8MfHc+7nhZTkpyEgXyIueRgcNO2ipK3ob58xTl2YGsbYsoUuUs0SEw9C6cUvRMVO2rP2MeQ8oA/QJxirLIEVhaeyGaTwPbTQt4sObF+OCmRTDT+5ZHzQyG2g/Nad3mQt8i2LzcwRSCzZgXcyqtZ6kFJV3cn8G9Lr0HLWV5sKAB8VEIUByzcE5fKITmfjb66MMZ/RTGAZZsD0m/pFu0bbokxdBWvrNV+QOTUYgXVj0Vibz4CtS4yLcSpsM719zKMNFoGSEhuXiIW6QI3xMVphOCWzO11BsKVeTb3pqz9m4iPq40sThhuPMNi2ozu3SIBudtSFfK1nAMEdHmAQ+z5svymi1cS3Y7fl9l/asz2nnp/wW+Bg4o1gFA1badcjGTawmlmOaan2ux1BmDfF0/GK0HY7p25/ZAaWkUrTdVclUZjbo520HnMaIieAa8DN2r1zISOQ744wigP+d+mk26Xgl6ZZYVUJPEaA/19s4hxzto//cSJ9lw7LR+9loDf5dUaIOUdzNNmrnaH1JAesekgWeVExOxADJzvAJWKDeBKHoC1GppjTSTRLX2rmlubaXnRtK0SB3uLqykCBaJkOIfm3jurHh0sqfzo2+Pg6VZcShznEhMfUOz1nntKTL88eaNZ2bZHsQXrnFKaNlzx2d1EgUFsHd2mXeExLdizb8mKdFNrEr2KYQZ3Izj4vkEBXH+QLxdU8c7WdfAnxlqTjdmPfwvQKk2XvBM03HX6UBn9UxcjYGMxAymv6vQaeZKrKMiLzxqZ52iiANanFvlMiXvsKOkVVXqm4qAtN+9/7FfuMK/Imr2B5ytSx4o/f5pQCEdptBl7tACfm8JBpfi1wzTGVg9A/IwgeWmyKQAGIAcA4wJZZxf0LlM6PLB+hyvCzcFHo1pEs62LIdLUlPvSTeXCc+24UWjNtnvRhjRhfljpK8ADydOJXDOrhMUWnceTReEuDNbvOwrSNa3BG++Cy4hWyqRlnYGMTMO2qSQeCen5ehi0Ht7PXHiuP38/xmWLxXO8E0Tb8INaYfiu8yU0bz53Fxr9HxepKC34A2yEMoS+5yGbElnSDz0PIb6kHwRoxF4Iv8kInJ8WdthOklLPioAGas4r9wrwQMmxI/UJVJW1O9Qi+BwLRymkhcz9Jxo2PTKP7tF1H+hwC4d38uNATrBrAK2SS8q0+VLFkcf2eovQaF9UxKkcr58IikiJqsKSjYy7A8zLBAiIIPbcd+3TOq8fP5ltz/aqXCwU+zsYdcnt0V2jALc0sVF5ikBCJkvlQIKMjKqt4O55W7gJBvehlAiM3wBnPvWOAyASRHos+HFghhp7pt8A0/FXoHkLCV7XSMY8OUyTqlJMNAOt6/yCOBmrpruzM0ZZuGK2RaWlE0F6Adf9fjwra33XGJenCZsKGtAfJfhcWeOAPHtrg3UIbz2oX4IkqiQOAFplBHV5U42mRmQHD766yF3tK4P7qXleXZ+JTBDFRgxxajjKdPPVA5uZEb2Ec6LLWlSPQPwmUQQ3kbZnlM83KdYhgxW3TY6JZ4V+cONLt5evhrZcKScLUQCzBpScBRoljeV4cAmspvWhYTywVu2nnTHk4Qd6UfBALj806ZAacgf/U64NFKgu8f5wf5ftRKR3tfGE9i85KBcP5j6frkEvaMGuHln/soRl1OAwsQyugh3Wl5SCD6frKwhF7gvTetryld/GJhR6hsLThXlOGAX6Agu8xS07Zc/6v8TFz9wS8rS88k4asyJIAmSMWPXflVUzPvZ+tyYioQkUn7VavtAX+IuZcXnboPKsmramK36UEX2VlKQySAHk++pYUcmgBMPtzTJKUcpvyOOTyCegaXqHNSfEPTue16fUW+7N7eSMk5eQVn+EHK5VY6dOm9VPgRhGtKkGDfCUNGjpc0gMRrvfeWPmNQy2xGatOKYCTE1XL5xJ6vNfF2LiZeUxwHDwUXDLc9Yb+mW1Dwc8OlJ3mrGBcuSn1w7lQMfv5VWm26xWfSORSoI60kKbjqPj0jqiW4y2TYD7ubx3laTjwaE07FpdQ40j5WmjAG0Xfj+hH5aCj+hqk3PJZ/FxtjIOl/wbDfsqWez2+WGWn/q+L46qFmaOIOTm3HjMQjFCFpTBe4JjZBp1zd4RSguVQz/MJH7dskaZl3qWBcvE5T82vKTREykHemMc9avta/0YbqDEgCgwvsapxN5dYSF7If75YTPcOol6pKFlBKeiUOoy/bjR6HrFoNbS+h7SKRJQB/smGMekELfWq53t0AgNgLtIznzPCEWO3P1wuobY1TDgfEOQwGHUWajRSXNY/wt7Z2wB45GlSyehGpJRvaorZMCX8yhl1llxRaBjXbxZlZP4TTA0Cx4/x3QiwyXKhdXZdlf+sX2bdX5uZ2bwSLQQsgQakS5tqnpb+MgtfHV47EqZiMqMT+S3ol3C+kegyuhTNC19eFzIvmT1vp4qAZ1i3HdH4eVfey+oKO+MZfAdY5k8m1OEeJkOuqNbDKIZmUaRigF2PDUhIitg45+sFTxh9RRvlOLgRw2Zh6ZnFUpN7goJ4M6j3cWkI4PqkdM3XGWVPf3VWIjwash3dqB0bSesc0Nf74O+P5Hn33NFsi7iZmQpc1fvh8pFlGiW7gGbQqwXHdW2c++KJXWo5yoRAVrMGcgY0lNXZHRVs7cAh62SAGlaVGuXdUu7D43MEtJ2hTxo4cypNdnZYCmry41di04qDr+uq2avXoF1I9Kekr1ImXuYwOjUySFYoHho7ezK7l/oNuagIlgu4wth+P8uEzdylV8EZuVsPH/3xJVrLIhJFyobPMFvvLhxkLTTpBov3C2DsWDyR8MO9voixUVA4DuLn80XsxwCxwyl6v6B3ULnMKx87cb2CrvjbQAcgbbhzpxiaWNHkOgI0OtH/jy1shzOwBbbNJQjwMwb4nCLXOJDCoKwtN8qbhxeriDYF+SCfqZXrcDNc5beXZvzWWJ8CoohSa0PRSh0hXSKHzLu6h5T0CY5si+a02IuA3wwxn+q3/STatSb2QGRV8ZRGdGmdbTJuls6HdTOnFsTGYQNH1ForztKBBWCg3IeK8KFv6XHlINF8Jwky+zVMLjdUJ6wQ08HVWbk/lZuoEnJM8tYMitJ6KTf2ImlfcCymyB+jq4RyndyAkoXvNbUi1c5CJKEtlWL7dsiAa7Z49iPaGFn2xFjy+i6GkABB2ne16BYqSfTaNcZYqoyZZLBfuqmdl2/jaA0pPvD1J+IFyLXDjqrnTW40rMwEDy9AZlG754WOJgE1FeNasZCc4Whsuq6m70lvvmDYNSZJEuIXV6+gJT3DZWOF1C57pukK9c+E7M8EVFTZmr/iN9edAMdt3qcr2YxFXo4lUAPh19WklT+7oIQbkoD7dV+F94cRZSv7AcSAdcjE2xayM9g4ICwz75QgD10GJDrLHBOMGqmJBnUPh6iW8fSI2WUfLGnq8b/UdY4z7zrUiW35xeeUqKYRIPxcrQl8ZrlMlT6Kj7T43PGWxIRzbThqLU3V1dyNdEbfrCXS+tBAzgz13UgpU4GRxACAPmA7f0cYaLow92wPrDxOi4fEgnkrvSrOabWpyKG+tCm0qLzxUGlyaTEk5cwd00LoPFdlb8xIqnbO+8ftQf6zv4yrnEXK63XdA5lUTbPL3f6icIfvVnjO/8GTAdfwaK/1tr/4x8dyRmoDzjjAH2Hu0FecusLyTwM+/6mamV8KbKKLfgNn15QRRyOUtEK+vr6OJsjJ/igvo2D7gB+Ric3ahltR7kcFIuy38/XviTq0UbS06jY7wa/6q23DsKpwzfSVeYAy/v9zltpzi0iQmmFZ5YDreG2MoIiG6ACux8x5MUr1TWd2E0Ye3OjT+wMBtzR9pU+JULvvRoJyl0nTzmodQgXps28Cq8PdWYreYRVMpkT6avF/yYpw3hfcatMHs4WwRp0wxdsuFvcusCuF26Uy27C34FyAIlXNlJ/90XdD7+wW1nUfEiaC2svIvND8BoVeEf6rv1lpvWoxOJp1lV+QfhjI3vsZQviKed6lGoVRtwI0SA+gNSpZ2gR07E3ammHMunAvKdKzzfT4/KfO5A0lJUwHAbY9pvHtAvegxvBo5k1vTtet8FOMapROoivkuDqlfZELOMKhQ/5Pr183laswqKRCoSeYz/8YupkX5PNw3Zmtl+7l3y2AkfbGSyPswV0eJ2StqnYxdtlhLzxijwvaMI/uAmiE+EeMZ5OStLgq8ER+XYutSkaAW9VMuKTXa/5TI7Q4YBHh00Yt8hQMozWbQFGxjyTcGbs8NxE6XIOUmkhM5Lka+xuumYBgs6qLyynRx0uiwOhZytONO77R4/+CxFjBcj3QIfD5ePDzJryi1FZZE4GAdBj1VGBytjUbtAOHFK5sumpNemIqzZiMwbz4QmoJJ7v08znuBaY08kQ0pakeVDtGb+8ytjOEYZp8QlNeaWZHMYapRvdU9rMq8OzSH8tSDjLEUzj5vvbDGd8bLSUzvbgJiawptHP/LLQe1FqW7rz2C3xhJjLmlDmvgqa1PfitvxmOUAGGUeCeVCd7uBSW/WDCysZThakwKx9rCvAC7nAZRjYpTDgWm4+fS3hW5whFPWFQ8PhNrMqkQW6R6dHAAMF+bJ1C/lvhxKMoz5DMwa3lhie1NPMmybD5yUiVkUDzQ2PQWDgJTvyDQ0xI4nSKFitzRgqKEBbDTO+p4dwBCXLvMHvsea3cue/QJEdESrMWiVez2voCVZuSEZqp55kR2r7wVGDJoPb2QX10Cst1UOIh9a5nc4XtD8NeGv87TPCuJVbYfmwKm9MR7mSbm98q+f6BatoG2EyhISlIU/FkA0uwtTOzUrPxN1qJMFeJlfK/1jU0gSnW6Yg/RmplyBEh4K2h7ElSVoJezodl/+pAIDee7jzNjxMlVNYvSQvJEC7wYDaZlVe2sEmZPbtm7DUUQYm4WF9RVUkKhM0DC4CwxRFBDW90N8QuQJYW1c2CwAdo+7b8eG7roJic7OesXbeWhR6hOhcbKTIizuVdPT/w7XK2TNgP9wBcIxfrej29UtGMmwjq7hMnukiuccHI5XjwKTz2xsgrvNiTFJZ97roYvX4CjZcw4nrKpGgd9FUl/xD9ckv4ibXmmZVDXIGf1e3AivFJLmyVDA8X5q26y3+nj3C5mpzJGh26RTZtt7bREfz4ldM9CoaG4BJLqzNf9o8Vc8VY9XUPw8SBTq0cA9sR9JQRThT9n50OViCHoQvO/EDi3hCxqRfgmrYojFZBgvkSQbR/b22oFdhPnG7uVDazqDi4/cJ/wrdMY5ECdnCK2HULmPjpscG2O/VEogzLo5w8Xg5wPxPhgYzjYGrILG9Ika5Vt3hQMWqf5htsL7qKRlliQixvtCvPW7xRlz19ALO2tZGUB6hpZ64IUVCI3JWQxeDF37Rf0fipWNqlM5sWPeDHcA5lajgFMoar+66J9Hfqd5JTtE1P33MNKa+PewId0n3bCThnGMh4P7YugwFP6WxDWDvh07cFh9eqkoM+Si4PONcfmqcJyhOkt/Hf1vCUtwwZX7+proqxxIaGj6xqRZr52p+XEVICMsRxRfJYhs5iGsxhinP6at78yGqc3lUPcrYUjxNWe3mrDi0V3BwyQgL30nPWjyeRtNzK++/yZZsGDZjMSCuTSP6+tB5kpL8qCm4eiyzRK4opHlSZr+lnf++lryl87ZQe91dTCVksLTdL7Orf5p9QTzIbqnLeaTxFi+5DwU8VXmqg0SnRFKLxkcdbOpX6Rv1lRYq8s8g9lPSuWUw4PzlmGISNXerZOkd7yag2FTs40yh+2FoVPFE7AFk5P+4TY34dJPqa1wdJnP+TFofx9PG0TUu+6Xngea8E6MqpddgSXiFDaELVzMkodfm19g89YqELa76Y2LB+gCLZivGKK7dCn4/HtUIbsqEhFttU2DmzwcQRgbBro5JUtkNC/l0InQJ6nSw33RaEmw8e2dHFfSS0qMVKqC9WhRhdBZhv1qCrL22EzGXEMcxSSMQkJNw4uDp11JoyXt9VYwugnNQog6aSWuCrtQtGUYXWHjox+/ZxavQ/fU0TP8BLGgJQwdaSU8RIuVi7fuX+9tXghlTJXBff01efHX9cjWhoP638I5MOkoYelhVLW8Q7Av21X6nUMpuOe1ezTfXktpEordBX1keaDZj0vE7m6HGV4n7nf5tWDy5Wb0qYJbb+K9HwW4EDA4EJQXDK5ERcfuxsjKkry7YiJHgrLZRRHtxMaWBBE90qF3ulBTvRDKWxP4SE8QzA+CIbsgm73Gv2Iv7/o2g3Ff+Jwfy+RzcImlY6l017lG6Fip3zlqr4zR9EikY8gHcmJU5vqY3pjqUw4/wkOefFxoe7krj4MJ9IY0mh1wHzec9aWatfUIomdi7rwkCbVntbrTJaXOLsEgs8+vTcADAp9KveEivFBwvbdy2IjH01HxHopW67i906EUbwhZCUqvtjc0KmS0JI94yzWN2cQBO8fGPholQEctG1JOkoQSYGKLcojnNVN3oKwz/sN3hgRRe04NE1faRRQ57n7x5tg6ZbE6YfhvEYURzHXgU3mnaGo7kfP8Gxl/A7g0ku39ePIozVR4T2zWYY5s3tXVZZQbKOWsG0QV4wZGUd5gLzBooIBYKu3YGRIi3mWwlN6vAa9HlveC0mzp85275rbXSFf+IX58zzbm1z9K0PuVtP3QOfTUd87BYnfC5HcDSgDuHKEyaaqr67eghxnSpNrYbfQRmW1elra7E/JsZ9P5BuDKIDPrLMDdYOX9PViFM7uQUTZjTDC9KfMZVTVHn2wxrB2GK+67xcHRMq9psUNBxbIafqib01j8jjRRmGhCU7IiTVgBJTLvC6a4QNz2D9PrqKehZsJ0nNn0I8JWCwQYxldi+9EgCt0OP8YtUdq1gwc+L1v8c5V/N4Fxeq5gtaC3mANruY77Ul2mE8lekxZheeQ25x7zRh16U0Egqz7PJhjfz90dYR5oNOerig/7VhUFDKukt8uIcHfD5Aev4oaQCkrkAMWDyBlsbRgJDEVLRYj8o0vYoJ+TSldF3+EvAtet5ExkK2sqEUxrHXplkyyeIdJ1ogkUlORDbFWLs2nfH31WZptqVzgJo3uofyO6cdgP5y0eZit5XShq9d3EN6ECfEn3t8aJyO49IrORYjm9rHEbD1Rh08EOjx/HVRW1szCJa8htWcz/LYMNc+Fi7lcT8SdKOmoHJeZY0HbfaISt6MFVFO6mrbcv0RjHUfmsJUmCsv2KJqiMAApokefESKpkZ57qpW3TXSqzllNKPYISMkWSKPCRwN1rmlJBR1OCFO2hvXXKY6qY23Ggol13t3qI9v8CVb1StI7ZBrv1brrB12fM39xk9PLhWrpGLnLlZIAbWnA6YvKnTHHz2Dje6sA/gWjA4WNbjhGD3FRUVY6GMWaS4tju0Nvzbh1lRlwijkG2D3pETdsqQ1uW4oVdEoX7LTNqkO1bQJDzfq4KiY+BmYfqf0sVTqFfLTPrmVAsipohclToFki436rUcEkRSVNEj8jzAPu5pGHdCmhoSC8i43WMEmXT+PyNGyGDgEl2ZSovb8RntPXS1TfTFwEKK5ren5tZUhhudcXCMpK9/iEhlX1zNKeHkGJYK3KL5KRrRMhz9gYxenzzSjapL/BPTeQDWLdYUJPz45Lw3raVKi201Fsgzt1xFZ9JHKnY6n3YhWonlSP0yjQvetCjyeFP54/OHR7a20+0V6DqOKZ5nVck7RvQh6+0iDfQY/VFGFMZxAJQ4jNnAKjiIqbbpQwAZh8/9xQHzdZyzkmQaBMFp+5MIkl22DBneBGUcbNFJJCrTL8geGIpqTuXDwNuqB35JLIommao1IiYTJseBMJeF69ZtaulRBJpbVYvwzDjPqDtmOV0iFE2tHpB49e/lFjsDmFCjGd9cbBgGUWY71z7je3R+uSYMff4HiaPgbXLZoQVMW3ScZa90zvS6PiyV1olA2aLlfq8s1sEsuouILAy5WaAFMSOgud1DXaCgHEUHJWdJqxQRz7lsioIyhaWAaD+OHq0rvHuj2BjQc/dQXcrywr4D00ClWxycqbQpTC6aziTz+xFeZZrUljTQ0a7HAiJkefabacY5WlqPRDTcNDKlEiBzEN6FsjZ5vDgo+bZI15F2YfbtDXz0W4oS4A3txJIsvrygSt2tb2OQILpD8jEegVJzEHc8/BdQXHZ7JlKC206FGPhSNjp9KgcFiI2Ld5ioLlT3AGTbpNn6eAmeyITFEolbhzgu9yjMkvBTJ0tf7gNvj8gpWOeZgtOt6K+QckQK77pGXgJWKiYhdhM5M2LYwwHVlUyikoKRA39u9wgUElsCGuJtO7oBlwlc2fo9Kr+gaGY9rhK1yMc6LiMC92E/jMs8liub33yunTumxbC4TUuX4fwtOaTqkrLQFs2xZgFg9uLS1VAQ5h4VEhLiCmeErdo8VgSIRq6m2rfyXapF2GO2PP4Jh/hEn/aTCJ1RfeUOL2stebEXeG55n3rnR2i1krW2NiF7UFm/aX36KUM4rRIITXFuWE3uvppHgu8NsDUqUugT/yUhFywwG+kNPQjimrjacjJdk1g/C+VMAU///17z0FN6XM4I/guOuEmf8bsqoHR/u7MpyZr/okmpYx4gr/XueQ2u1PnEby8V3s5yg6r49C1fwS5O0jAf9hVzl9QaYI5pT3lYURL0VYRlp3zgfGOL2QLbW9r+dgsGKGEJK9rjkObsj30+nliewbWGX/fcIePN0GV0XDOwudn0oa57/Fy/3hxtWfQn3mHTv3i9NTCFfXLXtrCy9pPuLD5wYuYPet+uigIEadpsoVtJ4A+Fr6EGVItQdTSQXUX/sclZhpq/deMBJ3DAZk/LoHdhql+Xa9+ad5qfaUEZQv6UlZvdmnxqUTT91yoRSktfSkikd8cFmkf0gLasA7kqwyYPPpTSlB6LLK0a+P4vwNsJ/KapkNv7HoLbVPa+NGQc+rK8g5bYujBHxWL2BgnWiKz5RlixF6pK8O9ZO7pxoFSPrZGvtELW+VWryRjmv2pGORPGhDLBAQdEv+cSa9RwTveUhgrMs0tVviasApfR2cw/oJDIhhKqMRpC+abK619JYQ2JmFA5fy71rqCk05GAmN43VyIb12IZM+5zLHTr3GeKouaj5pYM/k0772A0aW93IZoiaFv+dun6VwudgJD5H1SB3WskNM7oHurp0BQyf81XwKGtISBIbT9hE4iaHXnfjQAIW2lWMFAX6gYJ/aACMeG3IFmBgBFkrhorP39qec028b6ulBL7iu2HRGa6jYBiEsfcALUHIoKKb+9jl/xzKj6mVlqUzXMrKFmqr5APs04AKqRQZYLFnHLOEAPmWv1p9j2JVNZ5uosEXuM7JiD1H6ToE1LE+y3OuRXDJgQbVlBJyBK6Lt8/utq9MPbPZa1JedLGX9IKZTUHZ0Xm0hRDSX+Vg7V2CnvEabt/ihPqiwU1HfesekPdS9wbs0LXrxNsmW+rSETVOXfUDsd5ZXbdfJ6pRAhKT0nms3kdLKwenNVovIWSZ7Qq4pCqG8ns8Jz3tkgRKo0TJ7JHBc9X2bivDvipjLdg0NiE7lCndxKdd5Eb5GmwlHuyIwvW/jFQvd0qvwXkyjRQfGRN4y3pkqxzXTJ+4sWBEoISryDnih0NnZHZJCB34PAV8mv8HDG7pA0FWYGvdoBAbAeWamX0ukFu0tMLpfW69K8W1qe9W3bNQNfJaVMH4IF41pNbgVqsxCEpfQhpByizz+GihfSL/ULLB6Pin7nVOj6dJ3spI5qyJZWsd/Ter8Z/CxDpwhP1ifmiHi3jHaeXgtr378jWInqelDpF9i3yC/b6XBrORNDCmoAURcAqu1RpM5MMT57BZ1UklPT6ZVDipvb0odAUV/fmQe1+AyiKej4TzH+bUu2mcRIBVdxPqrJey765evJZzo/WW13sn4fHMbfDRjjtcUdosO51A22mytTMtkR/ue29XuhLWP4NoDKPC+8pjhYRBbA/J07PFl9hUnSKa48EPlCv9IF6AFECLcMePAtYWjsbnspy5ERfwHoEL6CY24ka6iRfgttxkJ6iWPt6Jagzojbz7uX6iBaJ/MUwBzEMjoA8bXHMya4/SqepfjdZH1Mz8Q6R2pwJx5SvenLiocagitKBFoS0ByBR9tbmBZ8DdDpJrLnctulQBFce4BssnMNpG7v5nNe2X6+cuYAZHJWEbvvzo73aqoMJsmT2XJinmfXujC+14zGMq+q5CfVlQ6C1ykV1kouB2Fhwo4ynIU27heAijeMTpa0RMhzJ8FPVkUurjCde3rJTpB5+NwFbdSPmOkAboJOF+J0O5BnSyAvv+b+lPi9ym7CDTVmExpk75UPggyFzVVbL2fMJC1trHkP2KXu0+4tb0ETUrL39EJm76H4uzNgCpztcGV3/YzQdHRLsxAhrYr8xw6RtJCFLNN5sdvkvKekkgu7RrxYamnE81n5t90EwdiFangQxUXBiqxw6lBVlnJQr1EcPo+l4tbfC7JaUsTpKT1S/eBUm3hrf9XSNq7jD4TveHnljL30iJzY5Q/CAq1FhyRRyKa7ZIqqT0wZN/o4HxU6RHZEpTjX6FolepHr+OYJjyg8i5+OK6e2YaMXtzTSuUyFZO/qmS/f9fmzTx/sy5Cwo2UqXGkDSCCXMfQhr+bxrRDvCarFa7RZrIUvRyeldmE12AMoZHnqAoAv63KzYIDZz8nbnTPMSWG8oYnyA//uBjjET5hseoqvla0hABZeSw5pQDjDDr+4Ka8HPMZqshR1NIUl46afQtrnvTDjAr2gk71GcWEMgD9BUw4x2rhe1L1IfH6N9v233wEhlomOCeBe4dZ49m/zMQUPG36TrnlmKE+41s1CCW96ETDpJOvnTyvPu8O6wC2fOX1gZe4+EwaVPB6USIJHX2hHQCzpblOq8oICSsVr/NJr58AbvOUGZpCNRFiJciSnMHtnt617tiSQwYy1gENkdLrKBKJhVYWFfdlv4DY6gx/GWvKiMyMzPZlrBzGzQK5EosnBCutasb31wXfZ5TSaP+3dwu5j9aalQJWG0kPfOfg6KS/FyF/MbtpMECUhHZLINfK8drOUhqKXolsYaUfzm1kh8qbQjOTlX5m9XaEUDoby3JEdIrFyGNAp6izeD8Qt6PK4UOCWsQrGnh+CZHfueIbwCtVfDPtymSXKD3siwlXl0iPFpEEmfshWGZ76Rgc1vWhmkX1ZBF8dJKXti4blOmONmPcXyPPUoiPhvgvxoCuR2RyjlRabjnldHWaAMPfWcyppDrws+PUtgpAfNXtxOWmJv+S2aINGwwX3KqcwnklG1urAkO34hDP+v8dbM19J8FBgfJSnnQDmvkSON62T3xAMSxRYNjx+kQZr0Gy2lIwr23HeLXYaz6rKFmpEhNq/K1un+fqDI+ysNrTKCGcWsI2SlFCiNfegQV1gXkD7SYTVkD8fBamws50VX/wqZeXfViimIGht4IbZnuCEAvIUfZsNrErFqwfyS/pOhRSjTtpk1RQg7kVvPBWWAAQPI9a2rk+T5w7H0pWm5Z4d1n2V9KUCy857a+mj6s5Jo/NsNXzd/wEv1taEgBdCO6MfyQ4TC64AQ55im3h97ahObB5GORU2AbQ6SzCZNGD16GfzznPAhfIElzz3WT3xSYEOz6L1mWGgWSFaEwhuvMXuio/N9+L67FZvl8LUS7jkB7CdhFpf3ymgNHfkfFtSbR0BPeTMYgann52cCaypv31ApS/EwQrkOAzgs2qk/J5Re2zj9FVfqfBNu47D9Ovi5r/vuH8ycRHMRGJDI+VTY3hf6rbVntAHFFOwDfMiFuh6mRDd3u1l90B8l9vvxS4CkQBMwT/l8kgAPars1b/0fCQMj4YwWzSV6MxxAGmXjRTxnjkGZlm1ewFvj2b5R5knuKWelNgGP7eYLhCjT5rt5VhJ2O1L69zF4UccbINrsMvig0mWBDApn2Ms/TqFuxJN4f0ChxVssARxWepvW1cKtTpnLq9oGf/dhQ3BKwe/1/2oppev24/yQqhZOzkwbjmIb1WC52xaiDBkZeQAyJGuKT3zWHZSUZHwbPO/xK84YqeBcY1vzgqImMHA4vd3iUVr1gjUwWWxrlUSR/xeefzNN5NUxk+KZbuLfc/n4MqtAUG/wCmrBoUiQOkBdzuBv9kfirSZ8Spcb7k3lXmDL7//QhNZFHQwdZBJlp3E+sC/9fwfyVZ9nMdMzKfPVMrPP7HA69XevdKiGYpemKTdjvjuAmfvppVYAo9LfUXeGB1iaVrW3q5Ucg88WJgjnWyoKf4WrpH8FNA2mjOEehPTrdPWub+zo9/ntCFEqAIR6zxiMlauXdPTSg2YwceVLGFUwWSRONELVA9QiYlcdoqLIY4144lVM6J92A0zqk712mh9irmQWrNghgueKfTH5woawahP5kIezcXdgKTrSDAnYbQxGrJsz7XGgb8pubLuunwzd/P/Yk9BU1laO+2AnIaRpbzxpDTVls5f0czs1u3duAEAYT5QHmNzPrHICHTRMToF6EuP2dp6KVpmJoOoTSx9ky053/a2QoiqEmSJVWP5k1Xhmkgs2bjhBISRpwlFpMovNfZ1WAt32K2zg8RZi2DNdnXOn5Q0fREORuJXEFE1ATbEVCp1zD7gSSxai8EQQvEM7lsUm6fSN+3f7KwME3C//H5iDLjoHoSaA8rWBlBDNs9q+QSOv/48kPisLiGtPTN1x8mGr+c9Guujtyv/R6X9R9dEowxK9ohUV7/ljtdbYd2dDHBXnJiBxCH1WM0dokwzbxypvS3KhZUskYpKhOhHHxBXy18EqRgA0h5p3/3F4fJ1Rm57sqK0JRPgO3id0T6ZpxlhOvJsIXoYREFupQQSS0vK3ogToSxew2jXKTaqm1dRWm8UyL2SMVoEqwHzPEp1gCpqvkQvFB8q6kqQ9854d6SnJF2sjXJwgbjzCfwmboqT6aUpAfN3PXsoUMjm/X/ezJTJRRC/O05G5LhxKiRLCiMAGby+sr3pTiXF13rWr3HLG9oylevwivyAI+ip0woYli4GUGbJi/MW/QW2RaTgWNQgPuZSfuQVfqCFK28H6/WU6DJPg6vTDeOySdOiIG9meDIDxD/B6dOtAn+7fxy9J8jyW1IloaJiJli78ROeywlePX4pzoBLljsEU8e3WU3nAV8wKyqngOJRfvJNIJzds6+tclCL8rtAiluYYfIkT+yUz5HenlBMV9Zc/r9XMMrHGCWer62WS7hbmZ989/5RB5epLqHweq5AxZaFG/rfOfaU3y2MIYxzqkr/3HLbMGOTGvPJjXxDQy4ANT5iGNYMAb1PK7EddoIvqE/cSyFcrOKk17ANkhfjlWnGLXxUbTF3fY5qKG8XGhs6zGruZlLNnoOop7QRK/iCE6vC4NhGxwQQ+XP9s9hOxkkiWFThhlap1mfZ0ElHfNUtdWCLKcV0BG17B2Z2eRX8k9Ejhs52y99pvlzwfG6LOYrCrONSIbMsQlDhtJybSOSYhD+o7W9GO2olEeZj5ZurMbkBTlsMvulx82vwwn2pSv7Ot/HDUnZh2QXFZm1JwC2wV0LoIjuGMsPggQ5CXtuEKLPzKKN1WxSLi4VTtDc/sb5YqWLRZWBRCusGi1YVPpNjxhsdZefQmNNiYCIJMLISl3hGKg8SydifM8c8p45IquRswW40AK3y2JEohJhtZ3ph2DzBRaRzB/xcmbOs04+y6/wE4uJsKlQRxSX9HK7Z3e7ImSlv2Wtu1o3SGia94IP5/FEx/clDc/oBgR7G75Tu2DSq5bC84aDLUOTbZMj+w17temNA/Zj8pq9CIokyJIVbxkRLi1HV1dw+0xlvFZB56PcU4/SoIo/1w35CBnnFKftaI/yqZzRTlkmwpjFPZWwaFhRxw+DNP2cM9R18wNBm85lOKy0FZg/W3/qv1wS6dO6NjYpNgkqsIvaOutgR0/ViGKukzYgT4cHJ6ZEOVVp6D9w3sf/1sJdU5ZY/Q75Bv7wmyjlmcbfmSpsf7m6purveRVitGs6cxYB2jGRO3BNN/i5hlDDDML5H5CFE5z/bGR72ADnJatIdHs8bzrwSrtAKIioy1iQo3WyzjIFgQcgv+VeD9Sk7jDaPm8/6ASpi3Zp6P8DkeyhUV+oKRyCfjIpRMd3Od4OoUJqdmRdPbjrmggbxqa3ETEmys0DLmnHGkwFnnW3aCI/5z3qvyzxsgNJK/WqcudT1Ib6NmGQpbK36sOZ/WmYRmWzwWF6wapdTcdzko80kuPR2afiTXl22InnTQjYMbAZO3MBX12QlR3KVi9XqF950jrDWeTLMJMcNR2i8Z79VIqWyiVdFP8unzru4JDOI/qVU3EgVWhSqeGwiOh+pvEmErHowFriF/S81ixeF1/JGsAttAkjJOctarpboXUw4oyKjYAtNW8DSnEoP1SFDbLVNu+slrnT6bomQ9GevHKuE+EVFm5HRCp9F3Gmaw+8if/PUpKNxPlJHgdkBCwuj16djbzU0sPCq+jZx0Ba85iBfIOuWf0PG/p8yzX9qKmaCUWmnO99ECSW7OGDDGKQeQ5Q29AL7rJ45AbsgCc0PwY0LtDdwb4LJRZGQe4yk2vWnr71cscTFpFzsPkwKnwm8uQdDN4PzFFPKuco6iQlFC9kjTS/UuX2ZTMPuVCLv+qNPbHGqmsXxhgRETEcUJbQbrPFw4C2TAlXAk1iMX/0uY+4zL6g0kEa9MEV6yb3cDl/9CHrUQ5/nDbsgUwocms0xFvzUA8XVPKpprORTOjzVTtyfpuS0tqcSpNncSTQ8IlJLcMKzrEHbv7XbJ/+746FOvPga7TPss5h6iJs8iAieMsJeu/oce2G73U27uwftuqJyT5kDhuEXjp1PulexeLgIs+dd0Dg/avVUrwVHG8pMDFsTae3vcMLFRAIFnkYIN50ZuakA6/goL0+MBan4ofBvTBTc2iKG69JxHGpA36vptSuVSlWUoQvZN27/Xcy3/+MS1glk1dOvSKbQ5OC+bIovmxAH7nip1HALFPaD3uHzWSeXA0eKQ/k6NQj+lHCU8QFzyCV8ufFVXrwx0q2EhtOg8wHKUE9EjMSM0BLFVXnKBptbVaMYSfOW8ZG1XRLgx9EvGR7EhhnxGy4glosBhaf3JuqeNhFHsIce5dAv03WT7sPwK0RqrW6SEdj3Eg3K1gr/wwwZ4bDCh+OHihr+t7nIRmXuEeURvIRyJtjzyX50RLepR92+J0KuOsU9px/Oj6kCI5HnCbSBMxLHoJLUFhUuFdHPxfh9354Xq2VG0h8ACajVaDExro/iB0pok4lcWeV5fbzof4k9a9v6u+NajieuZjiPDSR+OIMisDwz5x9qqCW/xCFb4LbYrRsZl+8LFzZzgy774G1SY0z44L3Xl2qzUPpN5UxPiM76rWWHnBjWt1IDU/Orh9BuZxNfrakt5kdSL9v0/OrVyjHAGF4apkstz17PeDZm8sfGRmKr/unwtRQOew8sJ7A7K6sPakVw5LnUPiSl48YMgxFao00EgEuLeYmnHpI41+1ZmZcu6mSLRiKfwXiCZDtgAVC7wGCbu4PpYxvQmti1ZejFDcw3qgo4g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2106" y="1295400"/>
            <a:ext cx="8307577" cy="30461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4495799"/>
            <a:ext cx="3886200" cy="1676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u="sng" dirty="0">
                <a:solidFill>
                  <a:schemeClr val="tx1"/>
                </a:solidFill>
              </a:rPr>
              <a:t>OVER LAST 12 MONTHS: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Monthly KPI &amp; budget accountability reviews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SRT creation and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Integration with Mancon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Lean projects at Charlestown, Everett Bus, Cabot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3482" y="4495800"/>
            <a:ext cx="3959517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u="sng" dirty="0">
                <a:solidFill>
                  <a:schemeClr val="tx1"/>
                </a:solidFill>
              </a:rPr>
              <a:t>PLAN FOR FY19: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Lean project at Southampton with Greater Boston Manufacturing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Improve parts flow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Capital investments in facilities</a:t>
            </a: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0294" y="3200400"/>
            <a:ext cx="2895600" cy="4869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Estimated ~$13M saved from reducing cost per mile over last 12 months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342" y="6396335"/>
            <a:ext cx="830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dirty="0">
                <a:latin typeface="+mj-lt"/>
              </a:rPr>
              <a:t>Notes: </a:t>
            </a:r>
            <a:r>
              <a:rPr lang="en-US" sz="800" dirty="0"/>
              <a:t>Cost per mile include Everett Bus shop, exclude Non-Revenue Shop and North Cambridge, and exclude fuel and cleaning contract; fully loaded fringe costs include pension costs if funded at 5% discount rate instead of 7.75% and retire health (OPEB) costs if fully funded; Bus CPM is unweighted across bus garages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907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last 12 months, Rail Maintenance has reduced the Heavy Rail cost per mile by ~20%, while Green Line increased by ~10%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  <a:p>
            <a:endParaRPr lang="en-US" dirty="0"/>
          </a:p>
        </p:txBody>
      </p:sp>
      <p:sp>
        <p:nvSpPr>
          <p:cNvPr id="8" name="Rectangle 7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IDw8QZnT3KVLgIkmA4yGlZzd+UkPqwvo3lyw3+k5723O6eVjc+upI+RL4IGutYXhKYop9nIup5SpJuUXxzOm0Y8UsWMeFJhmvuogk57HUbkLhxFQSZnTBBxaITVxxylq04iN9lMC4DYruTWKvjVKCqFf804S8APd/8I39oj63hYJH8FMZ1YFQxKiGZn4CWfC+y91sbYmFwF+tndg0Ho0Nq7p1H6kNsa1lBet3h/i9+RGlDn4SVfPYXElKjON3xNCWvGDJCPfpw6ZikHBD3rlSg9W/L1XBEuCQqa0ABe+PM8anMXOILHv+p0NYhCm2VfRSexUab0iRorTq36r7y5ycegUSqxCBSTE+bVvSuT96rdOKI5QTXUkRZnFSSK02GzcuDBK6fgO954dPGIA1EkSd3ONqRQuyT6canKmeMjQxLSrnhqO3ANuhR+Wrdwk63xyrbuQgqpgPvYJmYfS/kLo727/ftmjijo8JZTJsHU+2JDWAwWQ4aDoioQDxj9M75GRC1FKAUG4C5iz/qe87rD/BL9EOiYrFS2bWHl2kvggUYgqGyYglsp0Tc7/wHUPODdQeZfaHnqPWRYLIboiskKAxndOVUJ2oIFkJpmLK/Qby0MBLZhjS+WO8OFRx2LWY/imn7elLPHnEbsfwYV47N31klTjA1TGP8HsU2cMwcNdER7w5qmYah6PVmMLJcQH7eP3432SBzJt98Vbcmx0RRwccZMshPglc+9xP27AZ1XNHPP2RCN7ZdP491CfVq5y+EMgRBY1rfVgoA6s/O2NiQuxS1wthdBI3fEG4b0qagnOWrMeCsgQyDSD5jSpdhwDHZ+a2LXdmI82N7t05cvbzPFGKG2Yt4vxgbVXmRcCnF+E2x4Vo79ELBwgdwSCSGy45XXguvn/V5Wa6+WgBOwzL4Ock8vMPJyODaMZP06/G1jLn1ZhbAHjVFu2ImgkDCmgt1vMUQCNnR/6Zv7Og7u+mfsv/eOIBO/p1B6c1S+rjaHWexdnURw40PmlA0I2+Uu89xcfTfmKk9zeiq7nnVoSVPlqMTCKXbbzxDtd7AyPvCgU7yaIek0x8AeAdVd18f2w8Gfhqt6wgeIdUpo2b6TlYfyz9LGKbtOX2bTGPoGeJ92udhOZ+GuzS2R398ejVPU+8k0662JRRk+kPAm5+MkKf/2Q54DKlyzx+Fjr8TtXXv3NapecyKPr0LpOI3FbdchW4NPEJYcV8u9uBMq4Jp/govHocVfYGwTy89/aBxZdu5tWQnTGQDpdnU3+t1bBRLQb0LcdFHTthZxEx78LH4Blk/eMjjhjbjZTx0sPcQZYVQeQhXu15Vm3t/RK7ld/S79hbxrLJRo2zo8bUGzVQlM1pvxUQcScojU5VR/W5zT8B2CI5XyFmDuRwntM5Nj2bE5f4YQdj69G+kj0QGRab9sxzXgGazUSqO1LBTCGA1uciDN1mRQNW7yllleMAaN7ppx8QymaAfCQ1cUDC1g6eMn++fLIw49glB+Inlv9ho1F+duL5xgzxPbqh7ef/uieH21RjbsbjRCtJK4UaWnrmQM9+0Nh6Ej5f/E7Q8x+9os8RQTi5iNahhPDNdMGaEg4ERzuL60DhbEfaRH7GlukCzAgPFolAuOwIoD51o2MgnG65laro2Kbbwa6bwMPTE/HsFaf+obbYS1ov0TtesHzNiO7kZz1FQhXVILFXRJ1R/oiMPC7JtgJtH54cl3Yo0HWgkcbFj5/iBZu/zoCrkrKUagMUi/MWcnelrv96t1D8BZQx9dyO0b6WJcir3dnvqFisbYQbjm+duV0UIUXKaORP2Q9R7+uOh0lzPyWonPWOqknHeFVFze+3xTzXk5Zm0R4PmjsfUP7lpToVPM70mahIzTJ9zRcWITif38v9sNCoDkq1B5+MVqEa7ETksewNf9X9rJCNGWT3tKUDf0ZSCNSu+YaTkz69Bu1kHBqeaKDCFkwij8LHQO2E3o67saAtEyQwixvFOBwAZ935ND5SGZlxkV2wNJGMhbzZwBk2kLLsv+rdVn9Bvgf1V68NjdKACg5abXYyrE33nQyOT+KIvqJ69xPSAw3pVzv+3amJeJg3TKMrY905rOFZ0XkfLCOC2r58zvK+nhXDjbhegmfVtvLFmlxqX8W4VU8Duz9piSbxjMDJijckRpk/fW928qZTnnFBUdKZf93iDiYYMVn/BHnMZfcHqvilPPhn9qbXaR/jxLQGpN8HXbMOkhu15dcpBiS0ulQQjc9DEi2tFwk2unV1LedzNd1mJFGKqagWt4Zc5OTWIGQOJoAscaqo6oXL00+mRW+3o9hNJWcriGH8p5GFuVpTKAhlqV5NLp/OEAb/PYPMPuy0/0XIS4133PQLY65hu3p5JrzXNOc/rCK7/5GeiUQ7hz/08t+k/p8SuF3oNJPsJCjvUFpTU5mEQEzfxK71XXRVoa1f+UcfeyVDRBLiCZNP7ADkFzbgJNMzi3yBH/jeizsgvT9WaVSwpYCWFxN3tfmvnm24pTA0kUWAlVmvEGGZmeHlTx9XbVGaNpMOStrkaIRpILqmxO7ZuRYfwA71sg5FxED7IioWvs7Ml8QGbAnnUUMTxwwWWYVB9bSXxHdpFgYZAKGTtlwGSeuzXYDTFC8b81wInl+tGOkYyMPjVOScRxo6vxHQ7CKTMfvqqcLw8exKZ/KQATAx7EokmWDi3irR99J33LWKPt0Ch6MkWHNW0ZzvFNcezgHEpoRnF7LD64Zg5T7ZOTwHEz5ia6Jy9hHpNn9s1Bljv7LyzcomfE/pT4dn9qW91cONnlmzOWbMpbSvOmmIOteKGhKpJMIsk/mOQ0NMe5HtLl7e8mmGSlEr3BiSO2mcMiCr0UN0cqgMXPb1psfpCUuoaneL1bh3CSNQ3jKW+qS6axJvsiIQFG2odU/CVVZJlwgbgqB9TRO9KQt8p5+Qm7wxl4rrvIrBVA5UsHML6jzIqOy1M384Nl1dpElYecnPJsYuutzrZ5CQY7oKPjGk/iGxdUT/Cvfu91W470+F6/oLSlAGqyKj/rIiPmWotomT0dSEmeQkkRr15y3ncxTAdm9IMgQlTQnzVTx6jxIbloqRxEfEiaiaM3IzFYiFnnx17QOYlkkUCeKRcnkWhQ9ft7INDZBO2YGQDZLixcG6wQ8cE+8lJZjl2lIaJRVrQIH2UpxeibrICQ1UibwzxFPwE4ECBbxZJQvbOgWc/eDcyjRcRNRYEgofQHDKg42ken7J174r0kPEMyz5m9zAyu5Tmcyi1wfKIGewSIa6N5UOGXJQqlppJpuj6v+f/xzPm3EnKHNVK8rNYs6EAKuYdFzbedIiupqjCaDLU+7qi6EUKxcFl7JyCz2MLJ4lAqF69hqVQX7swhlx2yLXRlPjFTmbcmXswMwHiRrsPGrdh5ku7HHKk58HFKpN+pXmatySk67bnz53LHObM85fHb9AJIfeAecLe/u241/lr2KUADXRy/ELMOl6AV4fttyysU0ba6LueO1WPKe9wxtagt3yw4NTJVD+RS0HzBKgqNrgdpgz36Vk6iSFlPvNnfMCTW322YB1pQlsdBRw5tcK46k79yF2cPz2F3Go3i67tDklvokxoB9sIfe7NE4nqMYoxvN69aUsM0cGMqb4Mvr7uZG9aqH0I+naXGZ292teUq/uWFS1R8UUDt0BPqFmZFzcSyjTNoVAb5c0lvtppQacmILPNwjdBhmdoJZnWeBMUQdf5YIaZ76pycVcRD//AhRKEU+PK3rmJUUElHxcUHysJc9rCqbQLqG7i3PuhwBDmfXtFi40dfXOUoz8pecEhdv857log3rv9TCvReXICHzEVc4vqpRg+mwbz18BKv6Fjre6Zl1pGrEBDYT4UJZgEZ+PJG7Zw2zO0IyCQDQbMXMAxiLvHU6uQP5UAGd6ZvXilKKkmLyGV4o9+SK+vGUZJtMaxl6LqAZCJa6teMilOOU6ePauB682F/NoEtryjC6FqhAyBQwb4ud9OtZPN6mC8UgthP2GxHLSTvvqWRyBuVqIoKTlMvGywCqXT1E4JOb1pvjtN6/Ilm1N9E0Hfk5NI5qvdCAuVGm9eSw+CdYOARCKeS1asEhrhp+OCANpOEpYBjBjtWQKIbRcqVZuQ/Xwt6LSoec7bHkfa6qjVvGzzhP9EFqfBazMbXYClkF2ykFDELaX66SDdsG6naeY9ZjNIIWHEXDWsSK9aWgBAO04A3gzDSP0m3ppGzsX1MyCFNojf4Oq0OS915mBd5r2pWu16tCXZj8QdzYCvTanML0sxggfy5B7KspHUUeij6KjlPjQE6C2b9KAueZ0hTorvbCs/oo7JGPqXN1hx5LajjM7NmkH/JjAorb5xouWRgYwMUcJZ0fCpt9INgjg4OZMOCN6igubJXrXVYvEy5IQ2AJWMpbfeyLj61NIgY5FnOWDZzu5KYieJZvhCjMURXaOdEYteelDNfmRzq5BLHgmHdrfS8eIOLLyb3AoNPKTlt97syGKXFsydesC+9SdTIymrOSFUYDa1NFhuZXZMhainDj2wkAv6CiXmA1V302Vc+UCPNLoq5w+7auoSg6NsnDT30P+21C+sLqkNzLSu7lo0QdiyzMbUf1hr7sCe0HlIRiV+ZfBOEXbtpAyTBVkJUt7qsK+tLq64SlUFMoDXrsa42vnG4C2DDEsclRl/Uu/pvb45+TexvNHZkG1IDuAJtcGMQ/yyuGld66hbKLo2rR0aq44l9Gz92loNnCzGf8Yum1Vbe2wuiPZ7hjZnfjQtSxdiHabrN5hNQKM1/KOGpBy1A/6BDCrkv8pcawvMZFWUpPkzXo4esUSrX2QtfE9EqEKXsmR3rAzrT0sf+nq/jre8ty9yQ1FmPT1lHNElhishM/yL2rpB9XRNduBXXNxBSgtSgrNaS1i98CUny8Eio3t30S2eIcMYEr1LOIisfCUUyRyuCdg7qHt30eE2Ty3Zo1jSmHnWhxw15iwc/qJa/5kpwWDj8VjQM0E/YM6wBJkTOhOkf+c1VIpWlmBF03kNKeq7dbQM7fDn+tSxLPWYmS5afQBuOn7ijnTfsrKQJzdpx1EqZmMEAJmoaMUuo9MhzCPQnfwuEqpBExU0jSoI1iF1DUcv/OiSRW2iPyerydvpLmvqfbPhZXyPyNhU6nlt7cbSrQs3krdNDgO9KSv/FJZGRTDdsBjoihThUeqjuoNdUg7xL/1KBcXqdxZxeQOLm2RoTwL70zMfITfBhcPb3iviikpebFivdinJ6KhFMXoqzWlz5Uy1DYr9YPIbycUhU2IkjpzDDHuD6lgCXQlvfXjJDqsr9QSbfRqQXql5lDl1manJmJaLOOSPUX7w2I2g/Tgo10+6ylb5yie8rYjKIMvu7PAgmlc45ZFsno6R5jAWBPVnU8+jiHfCcPb/ZOSJkmwAXbv3Oi1xkDOaoVwTXyFEiHmO0JtUflDFpV4uuCkJvCjL8r8PJUxH8Mla8r2XsfJjtUjyi9O4RrlYp2HVjwqPbmKCCxvD+xQ/ODA1SRVOnipMs11byEs7YFMYVNxBhVPFswZQsXllO6LKPOtS5F27SnXqDgrfGmZTEyAopoi40jHCb8VTotrEfJDidi7fmutUq5L+pXAqvZWVf/6/Gtv5egQcgWTfYENQmm/9OP0cvVZI/aBAupPMKf5uvZsR8lVOVXGNFSY7O7D5mXQJXpML0vaTHjfYzW96ZLfXVPBvGr5yuybVjwPkkWvOZ5qyw43sBaY84y3sbCkhjUEALEffmsVz0fWOnRzp9DWquKlV/NV/8OV0JG2UxsAWh2Ouqud7v5vfoRGzi607iF+encT4ROa2bujlInYyFmnYEuGn0HiFMlSrhpCZ362UPm+yG3OjjSuQbDDSxu+/RmsNJ9tGEIRYkN9MLe8MbSuUEYruv80e4PoWcmVBE1J3oW5vdT6Ym7g9OUgInjkyMDpRcdUk4DOgGcOH6Zk/fW/F5NjHKvyWxR1NrJ/w+/ndOtTaqRtR9Z49MZWdKBO9nnBaBy/Q9AbVrARXgbXEkBoyx/vf6AXODC96OJpqPFybTHdCNQ0OfRjaFC0axXtaf7zE9Grtv54or0R2YDXx5pzlkTtwBNTDj41LwigaYFdloG0c803T8Icp2p+zrQcYsHENcXQKYLSfkbNL60pxAmIw1BqBQTvg4uhAq65IsUNM4DL7JqgAsLRhsYX84Rvjx91S6pELT2/yTJSGp8qhk713XxoddTSWgXVb19FXejz5bgBJJIUm0JprW11CcYv9v/hmg8BrE34V0Uvnf8ufLDI6MuBeMQDhYW5eC8fBVY3e5oAX4asrnCjDc7yd31uJvgrIl/9klRx7q1mrHSSzOov3bGbswSZfWrO55f0NEAIrk4FVwVodpV5JJqs4et1LbrYs4iiaNqCBvSgV0mXdjnGt2soaD+M2UyaDjLSX7Fk7Ga/v+ODFNNBg32u6BrhGtT+gihqif3vtcHFmOA7ObByObDIHQAA9jgJqdYGc0DsVnwhVeQIdoKPrX65USsdybSh0Jr+PI4Gi3U6r6A9TJaIYD9Jy+t2TYAZFfGMus4hGV04k86/wztzpynt7O8Xsi7J17FP4DCzAzzMD5UN/hdiNyNIdSvNJ8xn+/wi6SMGha0vnlTdI5GbO/8rVuojM+svx2WLLyNi2Bc632Oh2aqqY+yR/TGQ4AZDaIMzjvsHGjajd6NCCn4sd4OZWzKDdbN55eSU5nxOGNpZ3yTkG0Zae1H6Fwx8NlkqPthT+Zk298y9Tnvuk6Q/xuqW9DSgysOskZ47Dk5Y0yXuIZUfF6Awoev+2gb5CEs48FOMPARcdV3Ui9O50OQbIrZy2h8gfiIJ+l1jmGOaMuWqgGRTMxmLuf+tchsr8Ji3r4cXzhOfHa/HqTIU8pMXKgppC7vHMK+BpbNJKvkpbx1fJoIOW7LGOEeoNX9rOxdjl3QKQ4O6e0xtuV0fInZswHMlTY9wGgotleXPZQkWKXFazAVl3uHNwFBFdLC5hsWzQSc/9THBPENeA3SU6duzJCbNFZMNTFE71m1f5muKuTCGQGvyfIjY5qn+pXnTLVKP1C5KX7g4vIIy9fBYJPeeLuDZu1Uh06eULbjtjwlK8ef5e5mdjaiTW6JhfQjEnfM7VRVBTR2NUHux0Exf1V8hvZ0HUzpauxFsGHDFZudAVvCS0Rqr/J8/gmrc2dOgQ+7tV4DQ2c7mE/rsQqDHVh1k6WJf6Iw1MwLyBCbNhMu5er+c3AL7nXx7CS2Cx2R9dqE9VLrVSoADz93oHT4XufIeVbvu2a1FZTtRpDe7pGQWah+EC6Cds6ap5AicD1j2ztz3IAP1myXBzLnupzjn0LzZWkGChRDQuyIg8liFH3YUzC8dQKn0S1Cu4jS4b3KoiHnAbJIEowMEqovZKJsHpobm4O/UgcRh4Tc07CSy4yjWUaWOWYwYMfBsT5DPJwLi06NVtK+MWnhWhOeQps8Ef8CYVecUQZcmpOnZJXUao7ZsEuIp9DHdSj3oprju05Qpg/EpXkIB2mI3gWLumDuPubqZERB5ZlgG+tHR5qL050ZSNO29cOSdcigLJjK+W5JYNiKl6IkO0vfeZgquuMxpmo4+0sfyUcKhmo0wubb3IK1Uig4BQUHjwcL46xYC5gjoWorz+Nuz+pJQ/2ZYaE2plqz8QjZvKAtCTkyISyxDGaVgP3Q+Z7zlWQy6IfsBXJ5nSg6ndUf3uhVuTmdrOOTrGOgJmixwBK16F6MpT4rUyivlEyKYJLI8cM8OPJJNCAZlGsgrIVUSHdjHjUbNbiyD2J/iaTDAikrdFhoyvhXjsb84PldoqNinnggiV11yEK9GsHd+RDw8COOXnPEx57qrnLTdR9qMVWQfJMt/grjWvfH6/WTN88P7CeN+jXT25Q2XBxirgR8q/pEodM7d1IB9N9qHvlxMMayaVEnE8WPlc2gXCqDfzb3Gl8tvfQbycL3TqKBaw0bbO/W0fWbYGdacqKfZY87mNd00bF8UOuQ69v6etpicc/qMMrZZ58xOloXcoecQh2RNwVg1X67Z3X7YOXI5x5LPtOLdmzzCFUdf5KesyzOFNTFh+IlvuC8vXImoCbYm7ANk6cCvipI1am5VTcda3Wa5DT+7/huNc3LLHSJYkTEZIfYG57FbM2AHD5cgyQ2wjtbl9j0KeYS/xYtVnvjs20OO6ZLAhUhIy5zCImbRagXxEq+2OC7xObbhcLtL7OrYI6apjg+lPKc3gzNozmkt9/rWllM0RTcR/KZnKZg7DjqyknGWZzWYsALw6bQ9zbYvK5ddd2OLQZux3YY5x2YxXfnJRPsaPUovlE8IzQ6ns5gsMHCCIqpr1cMrby3+R79uxAf7NjwWngak9kX75xUXYVVeuHDCuet9winWxpg37RvmRGa5i+OVkGIy0VOrwt8GEwP2tTT/iYXHhCTWU1driN8ojS+ISwyhC5TvXHkLNNBQkw7q24D/u+KQEG6a9Xr4Tnx7Z3M3KaGxYftcBYTEK8N3VAPB1LUj3SRFIF2KmneC+SiwmBZPGYSyYltK5f6ODH3W1LjMndUqS5oCOH/walXGg8Q//wmU45qBFelspDxSQF7HPkTAb0JqBeIHZOlI+SacZaez/XWL0XN3LIDZGFPeZHe96bi4ZJWopXGJDRVZ6AGImIuzdOvQKPeBETKCH+7bsxBfgUSJZY/+swzEdCfoVMPPySMTjDwRC6Dz2xrHB7VwdoU8tmTQhVBgFq+D9Ct6zez/RLhAI5T3NmPtq4JY2pmXyV0yBrKYkP0zXIfCnnzA7CdLLEaLM33Y3z8c6FGuKIi1wuT2Hdt67DWhKJLux4oJUDP5E2wP/lkLnvqzBci3S+UlJkCdS2Rciml/nIg4v5B7GPcBewicsCjZA2VyEw9DCuuKZrgMMe2pVd4J4nzuZLDYswcZ1m20M0R4o3ElBIiAN4eyCsQMPaOsNbihbDF9JXoRdB3yc6+BW/HsFHr2FQdlfxQKVlVDHoVNxEgOltUjpP+0CkBtFQTHq3/3KQidakTBitxNUqJAgtcdOsA5UxXZq5h/CdBE3++eRO1ryDSGtVr/gzJL+HAqOGxjPL9HW97FmuCE70yepV9mQtcT4T5bJethY/6CRX1novoYJV5NzEQ0ZstHM897BSk0w7NeESZPTzwWS60+bP5nM4I0HvWBEALzczbodGDBeD051Ms0bI075i0DJ6TdKMZQkUzwWNS1QqywX+qSxPnZQQMozsMz9tSviRRJQJ7u3zZzyFM0A/Z0MjqTiz6JPl58RgHgN4M9zqZ1xbN+S7tMPmHSyesls2slKh5VASH5zsbVZEmiI63a7oUpzRE4lM6roMsb+vZ2TXYD60d4WLxH2g7Lp/b0WYbaWDpW2036boiZlS29KDdom28Uvd8Mvbmcn52zsOeC9B5/b/t+UzRCYQ0xcds/fsW5g+DJcrqPMkswodlsONcSUojXeaB6/9ybSXbF4h91qMomiqeGGdDXXEjMKu8vJsaGlEFS9Y7puDnubS+dtDVOZ6Ux202KnHAUEICFwwagR+JnaU4F0pFbox5oI0nSNJo0yOpw7YZGIbx3NDo8d+CtXka0+V7zCKABk52ZSbG2BSsfy9n81FDM0HYqgE+oF5+/96pzklRK1130oHN4Wk3inbsDb9RduaMxxcu2Wh8rzU81ecAVorzGNrhr58du6nXiwhCPc/cfJlwRBISqbsZy3JGx+dSs8X8ZsVsg+X4H90+DSW/oqKuFD4qr7t+dj+H9wqBZaCVg7X67sVAvUnNmtmEn8aZ4lania6xXeiztaxaqx/KNMI2+jAMumvE+v7Z52P4POy5uPNDo9LIzKrQLk+PuEBW130W7A77/tVUmZ0Ar5zR8+2z7Ggp5qTHRnxLwtHQtYxqQkPQ9doI5g3WK0fymCpShlC7wxk0zEEecPIFutI3vuySfyDR5d4xL+mPSO1kkCZphnPkozzOvIcnYrCh0GmR2a3AycaJTeBgeHZglmJcT3kuzz+stFeA/PNmpCQHb3JmoiI37rQ5CRJJBuV6zOfcOdYfdWwlzGwVhpRzMdANKpmP093J/zOmkoVJvV+Fnb7H+iUJTOLO7JWKfoRJVynzsAGkJJy1KmbIcWrSmA9QHWx7sBEjpuVGkl3gaZiL8x75w6QSgYIeiGKf6D0p3/cdipB43zwweDmOwXVmQ0WqdmiPskCLsxxxMEqDvygVCiFjTZcvz4RajNYCTV/Q2uSsbeJbZkhspwADbvPxivk5s76XK4oODKxzRDtrcECyLKMN0Yb7hsRV+MYjpED/E+QfTOIMZYUGbzSUtGqX98XIZyVSkVLyUi8lYt5Or9xoSKw4E3uFxzkpCWGV31xssH62HEiR3SQA5X55h3V/jaQ0zxeUT783A+/Pt806hv7v3c87/FmSIm2xcX/yN96xuW+WmziyC7/1C+TSQXV0KznzBBXSVpqDMdiyHABJ16lV5H+SvSydYW9qOT9pYjLxkuHoSNNFESS3rhCDRAZmVqlyT3yTuDB0LFFXnvjTLCssXxo5+o6+VW7yfdKfJoGhACitqMUI3i77ZWd2seOCF0wJxY6UithqNCYhFTEqX9Kn5BRpGaC+GempiDa6JjxRxoaZPeh5OJXQzFfhKWAf7kQp5WK66xDareeohNLiTSQ7M//8Ny7CRUF4PzeTXeHhVy6hK3ZNVV0oGnc8EcPW8WrnoCCqBtiHPx+qMvBc1zwSKlfFKjwJMreEAeRed/1oQPCfOe39xtrgDLJbch1yrjonTRk5zGhw+HXKWHrioj+puMtGKr0Kc4I++o2Wl/k6sncl6yy4nJu1MpStjuouZYpqmAo6NdA9KlsFDnAK60HK+f9B242sjpsvc+gPUufMJCrJLvn0hiVEnBHq7/ssAbGbC+gUbpeZbbBmbwMdcuFb5bBxGRWyXjoc0C797ec+rziF5C3Ke59tmnkoKAqZZGnX682yO3dpOxgfHEL+4Y8gL9NJFXEBWYbnNZmof7Mi/zq6f/uX0NfD5RlA6f0hhF9KtSXs6Lz+oPBPt19aB8GDIv1Ji/Hr86z7YB3eiL3hUX+uqHKEPRRHXE8AQP6udPqr9fQzoaCWaDZK5FANOcaoPukFotYwHDUhdtON4mmemryaUeqB4PV2o1y9nef6U3gHIcqk0GdVP+PuW3uAT0CA+/JyZfjCFItQU/KvtL8oHhclvxe+h4Vz9uLL1+jARtkaG892wecUT//v19tA7RMg9uYN78V3tYwLql4fwMhUWxAYiFT3S1Kb+lSVPYz0sWJcX3j96Hk/KYF77YjAgPvtaAK9FiPjbvMDly9y1Dpq23CDwOcLZOhqx3/MW5QKZdUQdjIJbwkj693saYrkz83mv+RPA5AEc0nniLYyeUDZC4IIHFBVq67JW1F8pkJsIsf8QH9wA+7xv2lg+eCHfBf1y/dcdEVkTElonE5gO74WJa5YCHTrRu2KRMzOMzFyk6YCJSLtPNkf3stJDEJrBt25B6sKJRn1cejO3qg+v1V+4+EOJ51EK5GARG+9HWfn8gYHTZiSBiyalmyjA+azL8tF0Z75GbEIGz7ZJE/anuaT2iWlP3+x3MOlGm6QPBkdrAvk5bf7VXjpdEibgVODdAwZmD7W3SmjU7fE3WReWxUsuqWUtCwexM15gFvmPBE/id5fw6Jbi1B7Y/5P+M5X8STIYFT4RacHj2AdLLBW7IOAMa7uS9SEOdUz5qyn4XMYIFH2Cfpj4qgteYyc/QBomXguXm9cepRPcrIfw0oVAkj4cqihiR434LdZAImbmPYOK+POeLNVw9D4SRIrA6zXIHWubl9byiyAiRhh9oyQpDme8XRN5bRqfc3a7yfKHK4WtD8+TYSP1pu9Mf3O+Q2tFjwGu9n3e/1NM+vlaHJn2dQN4jed2cY7hGzQH+Mk6LsbPhyUy1XswGUtUSgHDKBGhW5r6OjfJoRGoHRJeoonGUtMrgQQg6Sj5tJKQts/SZz4FjegJH7CkYrlmlOHTbZDQGMrXyIBb5QraDOZ7+5kJwbB0eTYIRElgVvaLLNX94K3BQiZ0jyX6PVl7lRh5pVgvf9tn9L2+fMWvwTq7HT+6IeLB7MWQlv6Y8+PTLemlZCzTcfMW5WZ6DPNN3MGSvHpersPQbXiIxwggdEUvnA4b3Gc+H+5bO/iKgiKHXZM0XGGI613vrVs117dGN7bEY4I6pypuN9UJ5x9G5WhCUjy0s46skY50v2LRVSepVotGehhJ+KFN7qiUnG3TJQtIRtpMf77O5Vj34HCJ8xWwoWuDsfXY1vp85PiYJO8PqBbP1QywQonwHMoEii8EyrVuTXu4dTOP4TEStyRWrwGw2iuSoWmtwJpXC9qF0G3ASgeh5l3ncS5wUirHUH2ZxbS/shnM06G1RCaYtIXAG+T5Zxy99/2FH9QDf+49yk3+dkLJzgN8IjmQjBWuo3wz+OutYYQNnuv3GXMxHNp1oDwr8gmacEqNPY5zuhgx5lMKrxzUvyia9IXJ8+h8VV8NSD3cE2W6tYXGITTX3aHOe4InggjwNCv8keEutAHuOe0V3uKAYel8LSUAbkV5t5orlwlU7KdoK7xw3u8+2CdlhVlJSv9aXNciQ2nHiB+YNNs/ZGCJ6vDJLCaWZHgiSLdQpIa0bD3oAmD3chMR/eULs8KmQrMVHUkC5JK4nb+M483XUirHbeqLXbKCU/6aPdBZu35lHkqxfwNltiSNivN+yM6fyStdSH1exZJIMAvFwvNDzyWhkaE0e3dvwHTYCmkuGRcCIfYEcPEMXJS+N3Guk5ujuKshvFKodYfYDfXIAFUYRlRhlPyA52387l7dC+Pr2W6/Bx8Utoa+Q2O+XzPDSapcQzpcGx/RFDQmesbu0h6/5CRZXYGYMEQT3a4TvCsNMgpBM/EAjvrLQIkksmSR831tgek+zPsGEDzOh/M2QwUM2qpikmmNjHUbLuZwBpPg7luFDZYW5jKZqZjDK7gzKRr1swdar+UYpPxxk+rZgBzMRJVwru2VfHEaQoi8wSfIBoqPm0G5jH/FOZyWyWKXWIsKEXW0rhWPmAoNtwni7120eVUG8jYvQM8vtAnYbDj03uCnJpREBlqtI09uCX7Bi5+CwoCQ7jNHlC/xC2mCyJQjWhfQ/8QHhjxTG6EbPJnKOGlj5ZSYH3GgIkSyoFZUtKiNYhIUdRhtKXIc+KsquyxDRw3ET7+u19ilvmcTaDxlqmthKFSaxIMCKbgJekaIxBPQEHAyM0CGnTjgrp/3dVbrban8bOYVdccI3K9bl9f8lTsLRuN3HHfTryFlGzEFwTFK570kXt0459IvM3JIMKtxAiyIZu7T51Fl0kxDSu+Ts39vpITMxv9FLe/5AcHjvUhyu1vIa6LR8Zmhj+6LAYEhk/2Hqi5ASHL68/fjHY0hgT1n2T4rF1VOX7Tx2K5RYgdlLbXLNk1XITbKUy1QEyfGl7zrU+eRHet3V0AjMA7pxiXGXVj3cmDc4lVp8o+ErRZiu6pDSbONc5D2uEGF+TlnshDZHvUxpDZ+l/Hhb2IsDk0DOHWySqzv/MoP3O/Y6CSt+5J1+c8ONayck7sI81yipt52CYkn4jxd+72LgO+YEYijfWq7/7lZGc75hLhWwOGvonCvTcQ2tLzXZsy1LW8w4gpuyxJUCTqBiHIshk0AfhinniXay2FA6Xix0paVUTwYnzBt5N1APeNem8iplP0CPaZyN3uyczWZ8Jmwz6VnC1cpDL9G0SO7Q8Ac+Bq6mda6gCKNofV69vLfbx6NoIoccoG0q4sn28o8r1FiIGBsIGrQ3phO9Qdoh2TsCjdiCioEgvwpupzRljwBAr/BxJItU6YcLavXS+MlooEOJTABif9Q3+TdCYZL1VibLtzrYGoDc3YdPS7TvIchoIWbQAUgI1rHgt7Ew3k2qjgH4MJ7vEZMXYM0/44tTKJGPKBhW14cCrvyIvf2QotARxRAeXPe0XiNxC7IwXHAue6Zq1AM5s3OSRD2MDvcgADnp19vTOAdSlgrCsVhDFTWNndDit4Ekysovh00Ud63DOzYDy04ERZ7icRiJi4wW3sGlUVOJOJW1sJPOvMO/ZM2cvHu08UQWQx7J45ZjbP9sg2hv2IId3FonfVB36xHhV8psBCtZ2oY4vm453SQZkmwkvD5iPck/wEYHGSO8xt4Wmu3Kzc2hAgr71v7qz6ZiZRm82rig9UDdIpUEob6XBqI/33f7+Y8wFBS+IWGoUfvRLEYWaFLsIkFXxYHXqjL6ghSkDAPb5XGvkDYNbNNThM80cL55+5DXdLc4v5NdxvsvyfouwufhuC95tQoZwifSpvLZ+GKAHNYaG8AY9tb46DdHVKhsfWXSCJkgYqDcBH4ecYAkA0YtuQs4pDCPdRiPM+QcFGsYhVNUIAmlYTR34MIBqGYJm9ToFckSkQQPU4e3KrVCIms9lx14rwn44uVusVOZ+Ye3zmb4lFoQpaVt+0YxIGOemdCcpCaLUfM/7WvzlL9fF5+2cjEvVrSEmzvpaCFfw2jgimt7ohvWmYn6ekLiCMmvNmcNU9jsoZbmpD5k3pSWrXbShuPiyA2R7Cetxfi2gn+HYkfQHinbbt7Gnb0OpNF2wdG06zUoFjZu2E1lCEnq5fEx+0NQyvh7buNXP+pbOtlBI4Po86vcYtn40MH1vC36NOfFslZZONXBn9aVo/uKP7H3TCiqYVy97B9zTFja4tX21hyQ0skEOnpOWzIverb6+N+P3INyoQ8w5Ruoox0HKVEj6TypWZh9zuHRFqtCH9qcT7ZTs9BYc1V6w4IzcQJVodwkp7QFUQmKUWpYPf4+oF6nyp1wFpzWSQjFXIDhBQKzEAnvWAaAvydpSr2TgGPLyV1M8liXEmI/R7UMJR4jr+iHFoxbQDZgLRJY+WhARy/qaCq9wZ7JZsuqiGysp12LoF1bXOUn8zmF5MtMjZ+xAJ244ISSuwnVm3VgSakYEUSpX+I/c7iyOEdozO18/Rv/iLXLZ68D+v667ANGiTjgPLDx8bJnDvr093+CEO0vJWegAt1awCUdLMVsAWBrToU8cgJOEt+JbrSJnTKDlxu7eNunM/GLhowz3QGb8GdbCR2WcdzS7wQ7MLSPXuzA3/AneVPr5/OcJTDkD9K7s8w3pw0TZoSzsjJ4IPIoNOEuiKCVi77lAxUsgCygNe85XYZuDANb3aHlbSO5Rv5PHngY8ExOn4Gw79MkLndv3tRXXiTF/OB78QOFWBLzLXswWIZLpaDjby/L7guBdITT5OGMu+WAepKOniqmP+DPUdI4p36e/vLJnk8lQCnrAT0l7P4XoerX9nopmRwBawctM+OyZIuGDGbTQesxIoV3FdJnXpctNoBi0cgUisNBZeAfusKzJBjlu1P2otfalo55bbDt4cEjY9I84yQs/xqlCn3CGPt01tRg2evAPK6M3R15Z6vOMSvdj6Xsi/3Ge5Iz64zsOAaqyeE0GiiV/c7EwW2AhAn2qwpQIeppyvAOFn8VThELAb/H1WI4qIeTTA+FBK4HqOcLpLFxRSW2Sd+acW2oZuSYJDiTs5mlF9Zw7iTA1xQ5FOCUb53BdaayABachFoWdeIBnwCrV+AHkUAyDYK0ZrDCxIB7UAInV5CwLcbUviNljyBYc/qVv/KCid0zQNWYdy3C5DYfhmMJSHNETjrrp8ASNSli+WE1B/GTrDZr43I4sDhDhojScDZy/K5QbysKpkupYXRUk1utsOUgOhY7MWKGeWuvt+fzBDgsxWnuaI2SK7vEs42SCf1AmoJwNZqMOh8aRO/WiecXoQBbczmTNsBfEKYXpxDl/OL0FjYFPwETKAzASy2Wabkjhf2C685vyONY1fJQn69w0ZYnTrKiQuOVc1fdtCUVJqKYqv02/oK/CbwVwZPKpealp1w6Scz32UX7LroLzRIbnC70ahymv9qySrCcwlM2TwhRNuR2C3+Ki+pLsU7MU2oUSgjgPsHlzJSb7Ew0US2NEIqACA0M5FXboF2sAz8e/CKsIIkW7KOX+hg0ZcNUWq6/KkRqvt6NwhphAb83TnTZcQIZSBLGu4E48FnPOXwBTYiPITSJ9NVE0UzIahJr8I6uMEix2XM0CahKStJxIEM9BW0PVh6a8A4bSZujnRmT0ix0fj9qnnN5cSNKmxlzty+KhySNh3gizcX8HcZfccuKJyjndvdJ5qg/iAHORyNVzAHpAiOX5XYf3HeiHsKNmRN1C86KevIRxBHU3AxR2R00nMtVJ04paivs8qT0ZKKWBkuEJDyfxib623TlME12Al7Byw8NOkIYVqtrpqA8i8DEd0DM26udJhjuaUT7odWUijratIEgvlrUT0r0W2gpORT45NmROc4tE7W6OdtG7OoVAzqW+jjEqPB6jR0CeNheZZsTinY18ZVHqMKHE5QzDx5EvpYmnXeeKZo2PviL9iYTopLEsOOpoX9oxPgiw+xPsfFC5ICPO6hLYBQ2Lq1a8SLZ9iQD6IbNBYx/GVWveUYkfCj1oT8bR8bNat3VbWcZvhx6P8bJrIWH9UbUWPQpqPStge9Z5covXNUWdAVjQD4DLM8SKuCJ51cTMnyTuThmd1kwN1pTfozpQs5+3M3qnRJ5hb/k1vbNEfdNDRe9kTNMpxsmL5gaaEhnboOooK0HXnB/riK8m9/QJ3aR/PzzhZJ7Ksmw1yO63afb8NdEBAN5dWFWKOg0q+M3mLnqcs4d25Dm/Plc+ORGCmJ60P7yD/ll9kCoD/kPY57NzO3WbC5sSg/brXoMDhHJQ9QxYlpOzA4eTF0wd30HtUs4t4WHlxqnAKeKyQo00tGtCkYaRldRrskf5xvVJyh5vY5xS9MgBL+7LCVQVz+3uItaO/bbPGCdgT0z34TCKEIMGlgaM5Hs8dPcwtBFWdADXlhWfBRqqXeOFVpTkcTcxMsZ7QJuLuNL3CAW73C2e+On5DzSA0137UFoqp7GbD6fwA1GQTYMZfAMlkOhR8mH6oojvS062NDvAGJ5ipHgZv0Iyawx0be7q7C7P/AoRI6rcHXbOZ1sjFacDVXjdkrZyWgLFqYG+7M5HSLHfoiMa8Geq4xlwMFu1MZKXIwNuBU1xzogIGW8BejvgwKNyuVC4eO9VETfNBTrAdBNunsXve+gIv2eXr8mwGUhQ1szMAX58lAv58lDXT1AgZSUUCmBn9O+NfdUW5Y6Fs2vyQ7pbji0xaGTKPresElNvT3twJCn1z2oRA1L/4DkKeATU0WgXdhlZfr1JuwNhafeGkzSJPdMc+JDQ4X6tfO69sf/2U5XR+MryVhCPZ4FgzUOkSLXbwVhsoFb24Nb8i1D+6fTYB/iUtql6cD68cchplPmtz86XZSSKw7DSABQ6WGLcCvmtyn3ZojakAqWf1JlMn/hWKtnS+zFyVSbsbDkTF9exUbzcZW/WH8/x4RPeqw1BuFhI0Vrmo/CU3OleLEbSebTE6mHWTM48WLWp4/Zv2RPfJ2ke9gm0eEc71fldfuWpKFuHiEAO9sKYZQcXXcmIIK1zwACucFKaeyUsEZtZ5+sAfNyfi2wX4QV/WY4cXqU2AKIWSXil06ow8sesgM0rBSu7Ca7HxXQOp1SteMWeqiSl+XBgxX5jaYIRVBwZROX3XnhQlCtXGPO5PV7RBWh6+B47Teniq4jWdquqd1A3q4uTBbQg4pSTA0k0JEDyj+EOf5SOyLKNSScQPLKhEgmPLKbH9O0F2lTMAMSY1i7aeVvQGo05lkbax+ObKT3u3bXDXlsgSP8RcsHgrNnyv5ODMIN7vnFVrQoYat+o0PAjZVbeCrWfkAOXSkxZvoV1zQyn04ChpGQAYJwpb/ri+npmMvwEHFob18kceC6SnzWJv2GZ1PvpUU4+iQYZRX4FXT2ou6qYwUUM3HbypxMa6+c9KfStqrUI+ciH1LaNiSs9o9DvR7HFSMG/0MPDe2kpymHmjCvwsv52orRoz8MLkRSHp6d7LJUsdq+DvQC9aa6OneKeyB5xVmPvver+1KGOqhl3CJh1KnSuwLAvic+sgga75+aOBaiOVb5N9dUNPl9qzOleQUkoc3BT1u0nT38SXxinlZzCSMtF+FKbh1X5UCyW2xTuoBB4fIw2VNMWJzp8XhqEByKjzvzsY9HycLmzWagqMqv51pNEYYCI4mAA0aVywz1gJFNFqO3HjvCareRx2SJB0P5mxBHKwlDNccGwGrOpJ+JPpW44y7R+EyZ+J64YdYyxeuQ4HtksL3f6WVXW8HxCz9vfCQrD0//SoxHfYjCiTHCLkuD5P3KR8YxXb02GQQNQA2GQdjf/eknUuDfHOPkEPDpbQM4Gfjr2QsoM8x3MShoFfAAOdzwgyl9/sLMvlkijoICWg3ZVP+bDS+MFmrUhLfmomp71WpDo8mismFJf6O2AWNJZNyDVJ9JdbmE5VCXr3yf0XZRO0fk106gkaQY20rgEi4WVadc/Co652KFQhSrysO6u8Y8RjoiiCg3bDv+Ly8eiZuFunW8rDSg2alwpVpautB28a3PU9dW1DuW2exQK9OSQavw6od8Duk+GIYtBZ5qAoIZ64+727Oximzzrmf6xtd1RBjgZ5NUbn/xtPap1oG2ZbO/lRQA42J/BbXwVvYxsZqhUkIKZzOUSDAMfQVcb+prZkYIwJLga6vN+1cahAtJW2kRSEdNXO+yf+lNApoOewY3in/3rgzvnfMF8wbXK3uz2NzVQkOA47cdHRPO5kHcTBqPC0UX9diEvUQpb4uFBlqTlkDEG6Phg0U7pYSSqeOYZcp9UR4dFVoMEifyJWflLRc0p/NECLRcBdFkOXDK7c3nQ1SCI6rxz4+4kkVAjnCLZCkaj+9xUPDvJfVX7ws2AIC54XcUO4qsieKiaQAskzu7W3+NrF5+zUR1YRUCrlQDC6QQDqFKF12IqIN6N3GwaL0Z9+vWzxf+QbsowO1TxNCc3+sp60+++xqILkbQSr6Dthjz8e706gT7yX1AzcobdUnj35HnLot2CaGfSMpSYrH0oVy1Hn2ZuZZrqD3+L1tvUDhEC9jMAdBqfS++cdRY5MmRLna8BHxm59C16ohMR2VFpd2Z/k9P0zdNNajxxvR/4qROhXOaridn0bVJjpfAwsLoG8dboAJjW5w5PscksS2eATG+VyAi4lvI8V/KEOZOvL44zZkyl6ZoinHhS0PevVoC4mfMyAVkInqB6850GFbn/2emqM9QORSfMn3zIzgQnaUszX0hMUxcRp2PEt7fkYDLL9+ghtDqgTrZPe6rbdJDtbhbdTDBZtwfDCV+sXCF9/nKtpYl8AS7g0+brOon52Xj2pUH+bbXTfLfPE2xtS9xt9EAg31f2agqdbX/dnJiNsAXZvbtvO/FBt7CDaWObhzybdlNsDulIY8O/Ugf1/30m8AOB7t3lk113DhSJJ568dCFCFG8tgS+zgRuapyklorzsReh9KBk5k90WlGTkI6yK8QIlK/5pGUeaDCmn8NpunOmjX1oO4uVhoMuIN5coXdRwi5/eY+LGKiV+FE1H4Z7r+Y6qzbd+RLUOgxJOG5zfRXNfeo6j0gicnhl6xj4PC7jZpcKoJJf5TwBrjJdNo+bgBdqX+kl4r0X7gv26Gs4M99qeinoHEkcDE00TK87i0Cf3BFupMMAr/JHOM0L0Dvuv1NL1rAYmz5UsYDU1xAexZnaNFx5HrHXZ+RRiMNdigp0pcAIwtWFPfeT6Kd/pIDsGd32+aHvurFnRMs1tsEke7QbM7lJ+CsG+m0scOz9BoDuWAaa3VyUUxvpE7WczAB6H8Z1tZhdM6FZQPVqvm9K8mMRud39OGcC5aq4xqULJQiYmO7l0vSmkJTyJyt80si5rwONKhcxUrQBzs3yqsgkjpNNxkz/qi/nxgp/SsDcp/MUsDSAdfYQBIBYjbmkA0C8K7cTlPDK5HRZSbfxw+c1nN1QC6GCjR/spQbmCLS3LnPayuBwxr4GsroJRf/J1vQrfpQ7JL7Wyab9UjyYH+59C4abTb76Qklgd6vvfMUMGy9B2748dM5tNLawQYhasGw96L9GKh6ldocGb9M6AidMKENBcKYpl0z0MVOHZbVx1OhCvIAsRjVj3I6wVyxB4TRMV0gN1GuOH3de4Jgm5sUQK4VuL9CqiX7KesV/A6RTA9sbFPoG7OggBieo4VSRrrtxkanIIutTGCNC+CCQEynHeyl3hudAKddFYQfO0rTQFTDTT/+OmUd7yvCduSqeaeXwwgD/cHIeg60Bvn2sjyukfbMirWJ2fryFIpzfZvF41n2XAchwDMzzTKjGWYMEutTqht9JMmRjgnXQDR/FDeOoCBEMNHYV3IPYFRwJ2TRUdvxrjBgIc8q0bxl41XVetJYD9EBNHXEkF9NrgL0iQ2PdTH854sZYH2/01rXvJT4s5ggcCLOpTIyDGnRuFfRii0swbz0gRzlmF9whQsF88ergvx/hOvwkt0EsvS9xZJcHFWhLWpngEApNOXyq6qvnWsl8nWOY2/Rb5gaEzX0e6WVpZ5FdhRGfTmDkuHgRADDRm1oV/ZNQ9phnjNZUS4Bnd3aTm3VQONRlz2xAY/nysw5uu1hKAopI0oX89GUgIiqg+2MX/iNiSjPcPvB+NdCHcDrkigb1NH3XgmIrGqQWBNhLr+3LA2YMpsc0R9/BJyayAbBk0DpAX3i8LXzCz9C0ApHFxBnmr+nyAPfpJEinWTUDsSU/GIVmbn6C/6gZtWh/sJG2GIfad69jThQDfTVWmVmSGL2vFZbPLJsruBjd4jdFIXYWv5hOlPwh0iSQL+pBfATNl5aHQeg/42QGAd89xQ9WhnFs8jDCtzhPPw6GCBaOcAqCohuII+dNBm2ar3dn4sJ76rnm6/KjY0Jru39Mxxg8uGjQxPhvL6YhJeoOEJLG+eoMaH2ePKjLHL1641TFdbsv9V1n0jFIh86kPZ6pbhrZSiMIybFKlOZa1MexUWjttpOkNI2S07pH98fi6BVfr8/2L6HsVSxgimazUYopCGGVsGCOzfBGHfI3m1a1qxol7Y+lghEeGM5aaD+wQpM/LmATVZf3cCXbHjp3hsfOt5RM4cOubBXMEWM5bs/Em4aHbIlJaGWz/xUzeb4xQuwiKqmtlFSMEieJazApKndzrHWh3izWdKouFL6clv/QKNYKGfE94ZJPCFxT2Z6CNbQKDGEghnYiYY++yVC8QX6GdC+jKoY6zq2tV3wcTvYOtJjDn/wlrTYrS2eB99ISs/0h8vREGCx2rOOw5ABQE27hlvuewX35fLIxqYxk9HhX6MJJAl+uYmeVjRSmpfDrNUl+0Opi13kYWwH22ZeSV9ajgAArQbieekJpA3i8Fp4us/WLJWKlmaBXjJgswGHrw0Pev/NgkweEQ1RUBFYqlzYOFPu7rhEg/oAEAdbWwvkUyPRn2HrCm/68kEQ0RjZuVJjYaVNtCevCrfxdv0Lm6lHQlkYt8CIhnhfNwkV0GCEqa4gVuJPxAZPB1l53zX9m5sjEi7pkzzykRE2lr2w4bgK9D3gNQa4lw5b3KE1NU6+J62raLEMmIQ3elqqwYjVYC15SEvW0YNtKl9c/2LeQxsn0RlKfPH7lCtAIByQiEWcWvQZh7kpqw5Q8dX7o3RjcGLo+9qCasah6z0Gk5odXqLbZ03okmRIk5bWwGhvSnpqQHsjcjIDpWHEeEBUsF+v36uT70r0CPGfPuVpk9vlN+t1ony+uGww2xFxLCc0KmJwQPgrLn0ERPkYKrvLbwxcdLkPEXQo1M8uQlJ7OBt7cDDhjAdZDsHCTdKkSP0LzYZc/tWaumlgVnXIXRNnxogLDXIdKVLBP9y8BQlqdlYMI7SU8K84GMWZDRbNCwAeDgK3qmNA4RKSC9HR4yL9/vBsaFPalIUAy37VbOWFQge3i/UGK2ZVV+7zu4TBHv2zI7+ZNKD20ImtasieoF2qdiZfSxxYSD8VYW8Ibhk7pG7gS35UR2vsfyoT14CuS6A6ELLH+6WiRPlGCl3FfEJE+AfZ2+zC7ajsfXRuR/gi1HnaMPu0aL7EtpSLS7Qlq3NVUwwjiNdbzZg2QLBpkmVx1Nkjp5FCrr/R0HQ9YJg6VoMAIQ2OHPLS63y0JQnO7MdVTUjSuMPpuKKjltWzFul1DGs/nF0J+Z4xVjQuvauYS8XTguf+lqeEz2MkLJ1bWwYihjSN/KxQ7RcX8/pZsSGReyTMfviRYBF/CFCozEv2TCmJuFV/xEcz3BPgrhUR851WYVjBrWxror79rcrQdn1Z3jDEcPFIoMBUC5/qDimQ0uBUnr8iVYJHBP/i8j13EyEhdiH8NZbf1WVVZPZcRHe8pB+s5QuoL8dIHF5CndsvxtOFt3QXuoq8ujxdZkwGpLGy0hwAqr/BL5Vn7MqLMQ/hUJLTxPz5vbPlKBhYS7qZiDtNQYpyKyU5YxAhGxgg8BwzGy5pSUAL/FLhlaaqN/SWXKigs/U+OqsdoWdJmR4UUWOyiOsr3LtUjWzqKAR4ZmduHgZheX9NnOIyUbwyOAc06LcyhdoY5ZczMcUXRZ5Fv/4rzLMNeWHVBeb00RGM1yI3MaujLuOCmWYQhbRFNIDfevyGKv4OvMSZr3QEsZO1sejz3t5x3gjgO41B4Q9IxdqtQzUXhL0NAw7IKTvWTEnEyaGxfNHlXcNQKmp3ywZQpYWjAhp1RpqidZ4HeOT5DtvldWzJb0AVc/rzhpKXmYrgnbN2QWzoyBkWH3qL3utdtwrawBGQV847lH86re6o5O5+4dKufQOAWnFvnYE0J0ojxl7cg/OuQ8p8+xSbLrXaPHS1jxC/eeGEYkTHDWRMBt1EWoijZheWuOU0G3OcF/xZ/GuJknv+iuK1qQZ554Wh4U3/S2/6HyjkG+k/+1E62nYDNZ12Do2dVWx1irtxjFDGdQUORBy4sMFmh2Pq1nd1JSbRBkPDwRkOnpTtcUcffH20GkJXBQPpmriZBuAoTxxpfxJN4Zj4iNtSUAh4MkniLRg8ybODdCz2HATTFMqKSLf+tgVG5JRoolJ+5yPw/UpqwgGbDKmo1aCzY0u3rUiOSB3LO/SA7cpGPiwAqfDWEwX/YIWdV6XRlKHO5hNmSPfKxnN52tBGtkimVZ/tO9ORkzA3WPT8GloYGGEf9L39/DI6UjgDV88u9kzmMjLcM9txzdhy7d+Cmqt7+xJB3sJKd8wAFP/Hacu+QnFXSr5/bKN6XQU1m0Uw65Ki6G/QlvxKC+vCqvGWb/h7tPUTEXQUoNnrRJadAc3/91Ag9J55Vxy1eblE8tjQxw0+0aoXNisR2oE1kimkXC9z/Uu3VPMZZ9RZLakiwk56hTfiY4Z7ZrnuANxN6yo9EfRfFeanmaatqDb+PsuvgARprTlUpOjSyXiH6kl4Vb/iDG/IKYHiSJEcoTr7GN09LMyuFfDRpaIDWN//RXyZlKw3BQ9nWloMpAo4eLE5zr4jYdVJu7qXoQE15f4/Hnah/Z7MVRnm5hDJhI4Y443KRFZPK8gmIFfGYaBn0qX/sv+uHiKEPRbL7Xvw6Z+r8E+Rvdm0b4JmEEdz3f3qKy31iTSvt/LPEuVzIKg485H1zHetqx0jIGOMNriwZSCIhXXq3r8l+8Drs1tBMXjn3y4shguE+2Sr32JhJmen7+mjJPBwfZCmvQZ6u4Gnmhxt1VgmdushvQLc1jtQWx1x9aJ1dgI9mWjKC1S+qOgXKjPqQMgT36iLhRexhc/xrbbxViolYqfYcUS0XKyfERGA3he+fq7pzCtjTLbSXa4GsxY1WUvRXFG/D5H6OAQVXTs/HItN5LG+dLRq1I9BjLt9yjnWjFzpdNrlAX0cznk30oUDUoArV+cXCw9EsVyyi3JcVIYMuDmFD7+xxPMcPDUTUvofgE8ZA5rVekYKb+3WdHfRDFNobvqTr9Qg3suOlUTiYFpoYDXLGYorJ4Iw6PCHDkN0RTLdvsTBAVkmoOdPBSJABaSBbZUZbxJZutdP6MxXYhhA0iLcK7Gc2v0Ev/enL6vK+qVrNqNpGR+IhGf73fIp06IdlwpMpd1pGdtv84ORjn3Yrs/PR6mKNOs9hDv+Qsk9sijABCYBw6c+txWeA/bq3JV4pNAeruLNhow2YIMdOMWq3WHRj8GajJI+9kcSMkGU4n9OWLOSKOcCjnCJZnz6QkJSPyoOHdmPVCOE9TsXlMuexplb9y0qGNrqOlFDWL7eaxPgfAgeEaUFfZ+TzYGzq7npyQAXqTV3cKlo68cdv2Y1xHFvzo27iNuQ1zNs3mw9H/i8CaImqNP57OfSZiW/MHXSt9XrqIQqzy681ltaQPmh0GhBew+xqOMQOyk/fZBWKC5uEBvJTVyAw/YPwrcq5zPrtqC4jhc+zMgjF3tXszJdCNpcDuJ8zAPb4AYdPLiwhlEqR+/Jt4HreicVz2vHUCZN6zLaufcGIh2gMdSAnEAZOr3J1e8hJsX1PCjqYUmvq30zB/3pQ8ewkwDYRYYlnyk3pH59VrMUTJjZz4+YXinbum3kwB2xi3eHi1aA+LKFxue08VVAUc7ArE7g/TZe+Jv6WOO55EluhMdTOd9txZmDCTHdWOVWH8blqtRRFifKNkWXiV45jLVIaY4vxFpLmlO2h0xenh89VmImePdMeJhZHMql7YFZpfmseW0f9yvFmkZPrnh9JyHrl67OXxhJ93RZBNcRJ/RYSKSBJIQx6AXhRwbnpsAHAJvLHDfrP0csgDpNkg8e42FSUK3afQM8jsd6CyyVWem8BeEpq3rkGe5OFozRiY2I4bCimNPoZckj4UC7QibivO/S8V5MTP9M6Dh0yuVWvQn4SlMrISc6XKgtA978X2q/utiHbcbWCvvBL8lR6QIoKvtC7S/sFItWeJWNxLqwHbT9sG8r7nUCDWTDEHn9a5KhX/U1DsXSMBU13GSX5FmTRzefaSBWIjcxf2pjJEYTxVupLWhuQ0EIJrJ/VyZkZAeBoCPCRDdG9cdNQabrS7sB2ttG4Cal8HEONJ+8F++jHH6nBqRi7fkWoNM7jrl4fU4maMkK75EgtsYr4FErHgBJMjZnMngPqmK5Blps20Ef4hn+3dB5/KBebgj3CBA6likymxP/WSefWnIAL8aRwcNEP4uBGdsbfHboT+Sv18oytUIyx8qavzdIR8cSeQctolkB3IVVyf+VFRM4IWJxSWdqBOlQH4vGowgktA++RcQrX23sFi8R2aTKWb8ccarYwMV8f4BgK47Hg5GBG1ESZP6L+YgiUvzz0UXRBurwAGqgDPvESSFCo741eNzlPLK58aRf5aGM+5fkCguaEJdiHvzRNWmwoNdhvjxf6sPpIU5qRIypGloNGGcW93d1gILwMFVYvHCJ8NbybGWS4dqEUcDkyj3cICc3YJGPBLnGBggjbd0gutf1ZJBlnm9pApgeE/fZhGD8x1vrDa1wVYSmrfergLZ7ADl4hlQZUL+38MDv6BW+WHs+YGbMZ39qgZg0SUDu0QCDXmRguISPBIH55KDaGQdni2sNOp18Git1ORLdVpyHDjONGOqPrAnQeXB0aMH97HpXWMiqd6QNFjP2jnGeQ5LM1aczsT6gKRPHsQiDFcZi8ZX6a/bA0D2krM/t6MexHPGdFhxAdYzN+0c9PCYTUNExR314vEubkextu/6aiQJbwRZ+XCxPUfsWIly8UT/AHXxAeixgI0xAA/yF/4FLp+MRL/Bh+fV1evueTe0v7cqGXF9hLYEUO/Uyu6qZf+6URdHmuX9ErZcX+CZ3pptV1CeZdXNN9YXeO0ad4a49vGlhspSJcTf+lqwfXGv6O80dkQBf8AD/KrRE2nGMUpa0Ke3jojY5DgTp6FD5N4eSGrbHzq58TeWy3Clc6xRv+X3iHCu6suPY5hBfEUNzTJfGKKtxwI6V69CuQvaz6p6kG65ZVnWNgFoNW2IHqQ+Rc8vxaX0XOqOTDDXzxVKtYe4qtrekxKUCB2BUBjhJ/25CHijxNtQ7KTDg6dzycNRLooCOoyrP3vm+dIHGuUZNTUBjETgU8Rl9R7890qYXW1I9tgw0YSzCcNHP6p4w9t8Hqcy8lGqVDKLbwTeDsmpFBg8qYK31ivz6+dRAhomKPKf3eyyk6aHXqQzineNJ4NP5Zw6eU4Ml4s02wPRRS4QqlrK/Q5Tdg6XEKrixErdtLJR5DRgteZjcMobTW0jd7P5/dqcTw4UDiTG0e13lldzDskLEJHH5dHE2IAxNOmDOBs61hV4FOKyFpImzzj7WWD9ifhnW5gLN9pi7ogAF1t92gzIBm6gyDbwvapC73XLq28GEwtZa6lk8QCsMIhPvA83eMJlcqiXYfsxs7bhU54K1UpH89uOMHGl03VmUH5gKlVgoEUlBrOV5NQgU8QDHPSShitmoc63Rvl9gBFxyNytvQOupdhoX4cXp1rFACGpG1EQ2klscmlrejAKYK0vXbiypfhK3h5R9hK/jnMwkoz4ByL0Qw9k0C+ZYbj4c+2RQ7chJkYeCxmyzMaNLYJ95gz1A8B1PpW0Tmb08kkJNRGXY2j6u45rqhD3v+7BJm+f+l2BFA/w9vARLOTBEQJq57jH+H3SaHa26OsexoS3lxBAkuWAEPjVmnLJegvfH6wv2FjUY5yVMtTrcJsappeQaYE2FGxyhBIBd5CN41IlFnD3jCbrclAWJGsZWyNsFqtxu7RmL7DqHKNr+RDvLiELC4AlA5YoalxLu0OEXD2Z/f6Y8idYcidjxaRtaQBdlMxZ1SGjG24zPGlgVRdVTTyLU41gQo1teEVQIbC2E0wkBIoSHxpCVQJdLRhMfRPhcd5xZo2IXPgBqON92CCI37Qb7yYoRskUI9wipTMuC9PICLfQz2mfFTgaR3RU68SCSek2Andj4PcF3pI90S/A4tPxFFBbFHYH9cnpISKKMce8XcpRJTyS5GzdVtVV0B92Kktz+JnOQtv1k3E9WSHwSt5jSNV4qxrZO/VrBm+ZmnmBw7qbiXXy6t1UBNI7boMmQ6dnmLGf63tzW7BAbYMuHCTQ31Z1GOYh6KIuNv35rjhBykTzdnrMvnnrUAIKYJXtm2m11lscCpOGb+wTMPB2yRwWDfuFEEwGU1HLPKnUif1hMIkxftUlEd5ZPu6DVq8K/ttU5Rql/fn/cIBo8X37/oCd3KSHgdt2HUTNcnQDGFq5xGBJFvH1IBAkzPVa91w5EBDqcZD6WfvzALUTa7icKxNQHynEQyHrcHCoQMk9QvLrMBig1Wfo6BgKZEUZ6JzMiLbLiDVjBeGvcSEG/a5Mf8BEYKNf/TDjV0W/rDGnYj3BjPl3P6NYlGZ9dEEdAtWtVPsHH0kBcfEKibTDM4TT2SMoWPGOq0GSghcL8Pz+iWCNI+sr5e6D6xkQRFMQtXxgARi9Kb6V/Vw6j32he72Zu8X8CIraUhql2safZWTIIYTt5ahKV0eZTwqekGWU8ZGnDn5AsqK1rElbks2aQcMOFNOtVaQ9zItNnYWTNq+PA7Eo16o6S8Ip5vWB4ZZSRUPfRrMGMOUwExdi+Dm5Q+UnPhzmJL7LH6hzQppVyj0ZHQvJDrQ91GQQ4S4cGrw8fX32t1mv48kLVwiXmaq6nRGKutj0Q1a+dzX7QygTrkaasYXL5lsFqd07d1hvRmN7hdjxRX4WXXqvC3ov//Mal0jXDI78q10qQtpPMXbXpXj7fUpBN4h++Yb5hBnoHt2E/qoAobBV8WrO7pAQz5BuVJi3hsv1otJYJlz/Jja60Kv/dheJh2oTdvLllCj4udnksbdbUgzkmbsiHcf2bzLEdzMPRPivP7IUqMiBwFk93efUjgxQ+3jQjanIegXSp2JE7sVbcCvaSdOuLHB+hEBQw0GmaiYUZUtZpBPrmqTN6qpTFJa6gEdqBH+lpUbFWw3DRrv+YUHHSSufV325mOfmqZfbChpzcBwpdnbwSkHeKuJqhxip/84R9I5Z83gpkDW1O/gJTcnebg7NPpstfJLJQOagykMsii6PnQb0nf0syqVI1tk5I3M7dYah3pJ7lxo/Zau+FsTZGrd58sx0dEyATfZ+XH66TQgZfsdXB9//yddw6Yfo5mLdx9jQsQ7J8r6tjW7ASCKjhrExKHfgSLNpzSZl6ShKXmUSDwviwMlDQ4sLCKMGJ0SXItA13gFO/e5R6EEly6TDaB4hppyEepqozPY7FBwHlhHPPJlyasyB1n5P8PvX3AaibDsca+KCrLvsUOjxUIaLGT0I6E1rHfvWPfNry8Sl4jG69VTeQ6UNWORzDsWeEQbxl8hzDzUJc+kIVC8zcE9z0GoWE19/epx8pP/LI8FsGDuvJl1mIsZqYczl1odPo9BUBZgfjm18FZ4iwf2XtFT1ahpCdcoOSHpHE+cyFhNB+t/Hp10zzCOyNmvpmGvpWBvwZQ8fGXg3W+g4qE/x1im0Zm1D20WmoepzBLze4wfPrYDZCXEgmCUBtza7Fmr5vHwEybYt2LlqdAqfGnvdY1xe0eRAvAsCLkSgMzAK4K8u83qHR6CwNoqK8funV7Gssyf7gQvUSCSbX9vCy/87NZVCdUZOwiSTfzlJUPbH7jiGE01uFagZIP0TGTVAO+nqgEISKCpZg995Q+AS5E4xaurYhcNlalTW7kE+8V3gEeL+w8SMluPVdAH2KsWowpmBoBWdPnogB3YKPQ+26uG/INOE29ch6c3XBo6Uoe8uAGzOd3EE6FcjMPlzQN7UmRBxPmp9h7zDlNhqIY0MAwZEgczBvJIkyCVQ1UyjdoiSo8OvbmqLET+Q6K7r89fFzluBU+w0V70a5yWp9kUDgCCfDHKRCCb4mqUAfwWNnoS4uNgHN2AxLp1ixW6hfn4q6DrF/aKCGpdWV2aJVOFNkJRIUfCKOUh+x4+aWwwti1uoV0af6BDCwF+ubhHoN3nWP4WZT9BL6jJNmbpEmv9CBlmvs/YG+nTHVZnJzjpgWxk2bqIFURCDIOjF7v9Y5Ao2wuyI3ZIPQEUFwKdelWmwqdRPtPOC77RodrUrbDPBFP62BJ/Fg2pB4ANp7iEAditaLtdPz7ohfSNtl3daQXPWOJ5KsjHEYCJ1pyJEvyEdfE/TmImMb/AjWvjwQBcIZ+hZsrExfVI1f8oC46uSQ+3KAmg7FY4qtIGMpBHwMtytrBcndgAG4yYOIlNVhJ1l7KDBTObCtKzhqSdON7w0VQxoY2EuXR7syMhuFXcz2oau98hmuKvR5qFnskuCcruUET2fz+OtIKCkotCt1R2hjClfWTj7ZNzhd0SZ+wzxPGE++XdgA17JJB2mV8slELPkLWrnxvCT22MkJT1H+xgqtIPkfZVT+WWSflS8nPtuVWuOvnXnihpjimjsf7pFhtjpZ9qDXsZD1CdqIazvY4dIM3RJvVeqmr5w5L1xySE8j6okcgaHTOiEeKw2l3avAQQxVwhkhzrgrD6l5eVwNNcoNXKXp1Rf9QTUUBUR2f3SoPHWnCUzHXqZlfo7LULHBXUnNWSnYBY0KX/Br6eiw0UN+hHPLZ4GWrDECIUrVWY41dYFemY5fRNH6YfVRKRkBO9PQaSP5QnSTAP6M3cR4enKev+zmc/ineuNLqM097h0LIcTJqs0wKns/xQoFjZ9z0uUK/Zgp8JRkrKy6drBnAhn5Ko1kdhlpieP+YxON7/73z+sEFKSZJI1XFeWd9UWoJpgNTU27u1/hjPw/LsmsJrPb8Af73kVFyxIk1pp8zfXeq53UTNrNpAzSVSRyTKm2mXb2lCIsTpRhQ0BoOd+2ppNzyHQ2Y8kET49sK7KsUJtc2qa0qbaI2XOsN7yX4dDvu0Q8yPglWXYRf7B7uBZtYqA1/GGfuPbmPKIl7qC+oq6SZJU54aq3QkOX7gbO/hrOqYpnPNTEy4nP/SCF7S8OpGenPcYzzLArSm0xcmxDyl8z7QJ9+BtOkZAYV+/sl6FHc8YxAXp0d7kXoNgVDgNp4ATPF2MkKUhV/VafgWyQeJsM2MSsWyjbeIyj81/Bb21iV4HMVrHK5g9cBttHcsT/mPJlIN2od8YS0Uq2i4ZHCP3W+8YWXNJPYcErzLG8WPPL+Tx16yVeuAcjLt/5wyRp8gByMtC6PLFvIUkvT5EQ2T5X5NovA0JBS4CN+LTfRsDc4arEvmCMfr+tjoTG0RqFCb0IaNNyA4PjCPFRoKkB92iGn44LLrZviF2UsQApyNrlGZ4rB7RrHKXcVOz2YGI2md4MkCoS2JOE1qcoNL8WVkEWdW+9ZXYR7ozXUrRwxc8PHAMFoMIh92WCPPBrpaRTMedhGnI+/aVtYnCQl8LgmZC2owCI8Q4SX0W47IbIJNzjjFE7dJ6FPBpJFK2FfAZMwT15Zx3ETay6MxQ81KexIBlLYw23+DY88oUb+YGSh3jPnl9mK96UCtcr+nNEoHND5Qr2DoGBQn2sqDJzofO/PeI9FDRHLcDaWmzCUnjPBwTEqrpGGPGWzqbaVl1lgw/BNiZ6B5Ww9IshGkYlSEOQNaWR/1wBrsqRw+m8chfhrzbjvVGVLuVL1JlmCxoljm/Axj/R31qeAD706c+kplN+RK+e9P0B6JCS+VyLaqnr5AeUrGmQfHvs2SIFFQO50Qm8g5OM/nM0wuQmq2jm4mOHg+cS0ktOpF9QpUGVTSgvxbp8rezVzvZoe/SxkKhFZGqszZS5Brjl9eS3D0PvO21D/eL13MtaCKAPPkeq4yxH0xTfP55xFaLNXtzsMOK/mLsSEPQI+RkGab4/up89dlVxqvwXWvPoUPVdPEirkGHd651E13S6JBwY6rMhF+Q+5uHG7DzpXQZcSX2guX3L7cXfpALANhDVzKvtqcakq7/qW3eXWwNP5yusUg4kQX2mGcIHFrhJ+Nt3oGxXvhIihMY+U6i0zHq+DsBE5bfQHxBvaVIwqIOqEJ0yASpq621nsXPDzVkqYIKs82DFSrvZvKXWW4XEaLOOAwxtZHwQTfDbsrd4Mj1ZFlnz4+bNea5VIHRtQFGNosc6sENwBn4ShTMR3YWn1teiHHAzGKQGr33avyjoieS7xGPTAkZQejsKw6UV9nZ0Ty1aT7hHaIt00BT3SikAWiK9izrPYKI/M86v7Oux50+hsS2grzSW4JTITscXYo03H5HxsRM+IL1dCeOyMA4D4seb1nucLf+RzuFzGdwqWEkZm0rGVbC68q/ZLYDckB18r8tMXBLhQZFa6Q4290ARjxpHV4PhFOU32+Arwz3J92I9olWNYKpoECz0/MQFub/Vh1UxC8dJX1JWWUgiSw4BsKeTOxNQaTbVWsJBoIIdZDuIi/TPNZ3Pj4Om9j7PEZA+jhVETR48Qz7TaS5Uen2XP+svD6TixZt7CQMlEagp7n4L9hdd/qkRSjLJjz75duqy37sXnWxQNXYbmmcvftMVsUuSOM6y1wLsauWyWmufQ2Stn4BhbKTS9SMiryjeitrgkxc+ncqlgWIVr/88piWsfjmGZa5HMOGkneZ+MwhsUSMIMRe2jIil95DC6ezsUYYkPmJ69ejYnAxc25DcU4GeM06TsrRtGYpztPGlypd3PYtsJYbKMR1l/btS37t0p2cB0+fpDuz/myUjvps0XoPBE2tLW2Hq6No/uKq+KkzvU4Y8VSkRumNcfKaWbwZBAr7lzAANozJAufp7sIDlFuq0MgnotGjfDRvgzD4gds6LPxCOJB3/WMv6SdLqDtL32YPHdFstlv0uQgBf5/h5wGpDykdmEFV+HBtyM3lqAou+y6siL+vKuxyyTfETsrir6bFXhfCM67tynjT1j5au15Xf3KfJGaVzNL/SSuGN2kUSalkpu16bKa7M0CI4MSVTayxocyAHmt6KZTwB7Nvajr+lqyZeY4rHnLUcOaLVKKXgfnuOOuNuKMTR9L0Ic3DlA2pDtTsYxynekD2FN2evZThbswOvcmVF9IlNXYEeSAedVKzmkGAo+0No1eloKRuJveDPrgn8X2fTUV0oxFuHL5QPrFVGh9sCk/n6bv7PYs55q/lvENzFzwAJ/hAf2Pn8+gRGb1VDHnARMtArLmL3wHtXtpw3PldEANJxjPJrY+ktP30CpanH4Jc03ExGNFrAwLN9YdjJUUzstWbyjKAhYxEnw3pyKMrJi5ZbbOtr+PqP6u0uoIhV++GDZ/ZsAWas9s8rbVyqYV8foFkZ5PGLpBlEyZrVtBc98QM/fxQiKrQ+bDnA0J7MkMw+UKtqbyTBWGUn2smOY3ITS5LFyJPe/UUN5sC6HtRT/0XBBfvxt3sB8S0XJaK6i8M9YOgfylFkc3C2kXvSQqvK/h7sn1ORti1zb373X9iQPakL6v1Gk10PLD/BYszupcIhV7hkE0G5w4sPdnMY9S23u8C22XDPWX/6lizTuORFw9nrgc/eKIhRen+Fwr2lfim0Kb6m0enksAPwxAq8kLKxpnLStK8HfAsigQdgHkHhU8XudXaLxjer86FXcOJ8RfIomMy9UjO4Vrbm6cbhGUHEEv+2XexD0OqbPonzl+qOSdJAOLXLTRWdLhqurfLQwS57rz7KG5VG5uHhoSZBhy88fYDO93HhVeedVYUA1rqa7gFufYFtEUDsvSFIVJK5Eqz+x7Imkec33u/Z9FpuQ1vh+Zr09uZ8qSwSXYH7DzrBSqKZV98cETLTuvV9qDsIAcyQmlb/S8ddl3HYICnFjXo2gpRiP8G6ZZMPy0SAD59UIRWkuITG8z10DxlITAxgaSIiDonVbV+8XSAuRh8MsJ2Hq5PmUt6N7TJC/XjAkve+zV2kTKpbY3ix2r3M4FZ1RB4OSgUBgZxXTHqS2q3tlhp+XHigD+QY34TnemKX4LXf3hCGrjYrxpIUaCTOxMLiXXTPxHxdgtq0X685ZwDB2dYx8LsrDUimg/HJ0gkAhFMFBViIvps1AO7gO02aG+tUWygyCSp8vDUGMbPoYpXRezxoNVHDOKcH0A31Z4dn2vJ0wO4qBnPl2GnftoXA+ZEFbaMJj44g0VaK2/ulVwYJhvzrGipWpkhMIOwgWhCt+R204Kv+gza/Gy2bP+1uNcPui5zemf2MaozR+QtSA2MpvBI4ZJu1uhzn/tzVIivxWOD9r0iQLdLgyEJE1xwYDfdUBF9Ys5sr6R08nVWPUzddpaltvGb9AgV3NEo1GhHnFMu1VAyXQNakrgg/GUlclVuq3TgkUYABv3jz8uWozbUCYTYnWlINbuk5MXHHDZ5crEyhmKbgfpr7NzDGCPrXQ4qnyrX4ZXeMP+q5FNpK6+LSojejw8jbStRdRCA7ZGFXJSz/ena1+6qW6XF95mAqowGhHWd1rrVnycRtaZ36Zaz/jaMthvD31xJRopmh7xsGit3dtYdKVVqDudt6qkWGKAytjgB213ETfAejdJ4lr3/lvfVmGC+zrzMqX2lwC3d9h6t1jUrMQAVGBCJ3phgV3WJvj+Cj5liszW0KM73KjJBkhwOm2qqV1jZKr5+C6HL64woDiWqftUTYoPqD2uE8npFoPgHjBR3JM+ezuoMNGGh6TACwIP4ftWWkFVm6Y3Ac4ZExgRWirybACH5e5Z6E8WBAD4Vyw6EnbmmTQ38jEwExgO1Obpqc0mZXRrySe6dvcMIZRUY3MCxWctY/rcb4p4paLqeRf+7sMeGKFkZuzh4alEiPVJHWnDUwokkW5AyUG08we1j9+hKmBwO+VYQ07O5x0Ae01y7P9X8Qsd6kQidxoxtUOZEypeulDmttopjjnddbXMWEqj1zGm6uFU4NF1mpDYQ6soraHBou6MFBM+CXZiIDxTIXalZUBVq6BstWoYiglzN+xINadB7bwkVm37AA0m0V9/igyzdriiw+AiS8y5zl4E64KQDPXdaZFL5ku2WI8oGVt9wSYWqefEmsGHCQycQNnSCuJb05UJw8OWM+sZmDaGymitMjFyOq0tu/fIkhOk3BlHQQ8FkLA053GvOkYNveG5ah4S7Qo/ZzwFNq+D4dLNfjxEl7/Af8iqJBwJmZde1NRARK3izMgJ617IUl4ruSdmFVMfkAqFcAXtgpx8VotW1mfHBaouB8B/5AB2dsWmItc04QAadDyRjxvf7/L55m1JEbObm1PDUG375yCH+cibdr1tx53EBvLqsUs964XI4gsy0RN4CHMvFAdcRn/yDijsqPHM+1w14OQVisz1UpQUtxwgxKb16sSxOrwrJQnVaIFvWn9Vzp/0Oztlmxfdv1GR34ttQZF/mMhu71kY+wYoGu6VlogyAdVS/Kq6kSxNuNoHTT4UwW7nylp9y1f5SquSevYbHeHXXITPEKa1Rqqs8nym7+H9ZwPzcrXZeifkl8JtbO+eXjwuPKy7XnUvhEpMwH0cV67ahTY60sv/W/D+VhkWuEbx1Lxn62enH2dQB2RAxF0mZRstdNfOLx8sleOkLEyu0yCDF7gC8CRdLvxRLVlc25Dx9U/Ci4P6AdkRs8aKugYmtQmpaKQhRmmco+rhQO2YEDkJFslwsD1i42R6C3Av9VqXbwQyA+OjsXA1l6yOc//SP9UhT583Dst5EUuq63zdm94/IGTailb2Ncl/Y3/+k/goiViWiuMHYkR6VSL4DNbqeBLqA8NwN2Ir14VdcTeBF2vE1pw8ftQRg+iPRZ1rvTa3gy6yBKcPTUiDeVhU1lsbBO/avJd57137ads9p/Apajd3ttmqfqamVaBv3TatwN8FOm5L96Yf9GaeQvFpm9AAltoP1gWpWu1/AsipgPvjR0+2kphFni7h5VauH0vhWXQZvgzrE9uTNp0R14PGgsycvXPd4GUiSD1LYl6UZI/Rvt7rWvm915Cu2aFLbyaEKkZED68Fb39iBuuJo6072AzW9PHm+PqvwdztQHwxVeKAzSszHKNdzVTMFCqqgubhzgQ0aJxyzwRWMGxumuZHYFhNPhbhtHCZsOgsqJiTqAbPuGEoLE6LccfrMJZ9YuGcqvOoWeqdOJuLH17bosF5pLMTeWYCD/xnhDM8PgrflJe9Dyu5FsEVApavirRKRZO0d8nm3bMLD8IZEP4hgrIN0rJWZ3daRKYhojsedt/eMH8/5mk6DdnMNp/PuUyC5dCfqY4c85cmZ92fTP6eQLiJirVQs8ikWgpWirj8ItmPa9eIkv0/3v4alpbqis47icGKD4qRbfrxJw6PMiX7p2RoBW6r/mc8Uhe6DLTlAl0LSiHV0srDmjwUaj3Xyib9rkWIwvQceGBgGPi+IAdyjPBkkS1liedu6AC62/BSglbX7I7/Z3T9UZQdvv6kKDHqclccir6LP8Pi1Z8XfbkUPzgTeNV1DzJ7+/tbFBLowKU2r1e3OI3egJ/45VX2PiFSQfyYB9sv3Vf3aZ+P2RQm46It7JxGkdIT78040nVmLvu/ls+JaW0xfLj5ANW23tzxQo4HPXXx2CAr78qzvNky0a5qULOu6mnclVYzRa19/5eNeu62bP7cuhSsd006YzIaV8z07WdgccAghEfQT66Emo9Gam5MmH7VKtodcNAdZcx+NsTkn6llCMo7WJX60jy1w4e0x/jB5c9ExJzGa7lwZxJOpXFGeKtuY5k+dBwgAl8AAQzj0BaEktg3UkQ/aYldEx2VkF07cNr5O1hm6GO2g3JXbycT7oTOk3G1JRnM4GixsTGSl+7PVtg/X97qOH21A34QsmokLSLv85a8O9Q7eftJDUuBtlBW7vcSL+Vuju/2m3beUBHnO2QjuiNRvEGtDlZFvBhFkaqDtAvx5tdlW+CiiOMNuoEjsGM7Mz2ZuArLZv+drWsRM3fv+UR5I7Ww9uQrCo1Wcpb3zyi7WWpm6CNFzgJtkO/1jkTLwgUmRPopSDtTn6EvS0F5vvl5FZ+sDmd240A3Kz2w5iZvIcjA7xMUxLKBPnG2rhrfw8Zk+XvTzeAs2YyAkk44L9g2PXifYUkX7Fxtn8aqx3qXt0L870zzAld++aO2a8bpLUVX/nMuy/DkKJtA5SO+Ed53KcdR2yFMNLc9LF7CgpGUA4XMBZ7Q+f01p3CwucV/yiM3CyjjKEfd9bvL+JAp+biLXrBvYHXiTU9JN0Y3bSo4eldx4O74CJOeu6xGCvz/rbDj/29JYp1pkGS667prGe+xFPWt1Dhqvk5cc/sBxaF2i98Up831KCdKllnfwdvj9hWEPR1j1w1eFmA38dp03QMDBE2fLyzzAKuHxlOEi7DVlHWSGOJQe3OBpK8gn6DyeuKL3dzBUt+iq7tpJYcKtlfbuwWeTiPa2OzKN9lYgX+8l6wVB1Ofpfz2vgPpfG6blgPZ/jDZPzAzULvcgaTMhp0qLMWcjpfPB+8wxKqeqe6LrdFjRx/MaFckcHKZ8DNDVcO+G1ny8oR+AI3RstJM0pK9XHld7I4iBIaxQ9ayjRkT1q+O0pzEz3ssF9Nq/qtoML9PXmuuGFLRNmfjbJUoCWaCWNntLkTZ29oyb0pRR6pvCL20Xsbb9NSLsImM1m0gtZSwLthYqJ3zG+CFYBjo41VMw59RCsFSz4GH6vNXsusn/2Myb2Ya7k0FCFzGc7Cq/G0mQ5QyJaU6EPQOznVubCitd0PW5otWXe65ZjKGyMvtaCfgUPuJikP7SqR3R4AIkwhrmPXNEPR6TQpkp5/jZo8Pyz+LoyInVG/aNODMPmofMmSdlLD6wBVvDIhTGEQug5J2yoz/aq5lfm3PlGOsvqmpRD3zDEGzHBSBjvtUvRHHqQ6mDkalKytJAIa+fTzJ6clLaqz4QvNCgQf0+RaFQPRnRXcqN4AuGPsAizNqzEbQl5NUMEwh2GIarO29wd6Kka4lq+xu/QpzpZa53ImaOrYXvo9p631C956N2yTnMbWh/5FnWJOCOB1w3xUotXE2Daiq5mYYE5+40UebyNp8Nlt2MonFbzTbRMLzWktZBQkkrwLmkNKCSxC1ZsXcxVtVKl2sZRY49kQadJ876dWiEnVqj09zHK7hI0dD4ITywPSy1zQDIpF9oORb4Zs98fioxrb1+wHPfioaitGLxhMN0vR4U4Uu0y6d+zkpbpAZptwalVo+tT804+chQmSJ8HXoLthyhDyczhAMt0aOQKv3unqLjLcDNP9gXTCGHbvojYbH4+ndfJg2UhAagw1BCcaPtS4VHdATdIKHleJbvamHwD7nTYX2B8c0amiIWPo1mN1laXsbPZ1lh5FAXISoXsMDWvDnCGk/f9u3VJPrO8NFNvNCYuwARkZgoVVeyQoIfA+TPNT2hd02GKxgZC6DP3rTZPXtgYYwJJNF9IuwFmXfz6/xEQMiJrME6zfodd161FQ5x4xODANF9R3ColCzwgd7pvOPvFIFVgrdLm+3copCz7PQ2zfh2GQ+k5a69YXJcX8LGkVAGfDhcrYA3jjzIpJNHugo9f7opRTc+w1DPiXjnB2ExVvkSMAVqMLZ/upquGygfoACUcqTJ99wgh0XOwjKubAAsq7TmtbqWsBdM5Um4lXabXAEAREy7MLuKU/31tS2Rw0tDI/pa3ccrMDshVSIqZ+02k1U4hpjfnA5DMJRo1r9stceBnv3+iNKGdnAzS5o/fcwXoUuwFhRTPI1cgVjRR7nOKEXhBo1ki8gE8cE09XFuPJRYsD1cdslKusGUL0SezGyhuB/B0sAYnKkss4zn+J+NmkvGIcEJDKg4gO64s2bZxqFIENJ4lyssJd0JOu/mh9++HQ7bE+2rDHoHhF5VlhMbwOE5K32gcNoJKbQ5m4nJ7gg+wc1xLdZ04tyhR/jXwGLXu86x1SKbAW9YwNkAYWwWhKlueL37ukpu3c97a1XMmfoyki7t/NF57MvUij/T8seN89DxWF8Pk4zrLkPaBCDnWzUbjPDRHtxjdqrtv9KB0+Y0bETwgUNvBQHaDQ8lFnzMsWv10fS+A5+R2WowwvW0BZRX26ZjxUYUqtQNdA6iWste4QvpyXb8tPaQKqWn05oEw4DxwER3F5b7xjsCtgP8TfqVu35nHiciocJV7kll7Lzz9scbajT6hINAwbLwwv5kkm+Dq86rPq93GbyNDOZyRATIJ8PBoHtwdYx9lLcretREu8RJy8TFqH+WsVR6rSONvkwyZIEG2JLmHZcOqbrkgXDJ9Tt0BHj06zxRyrkT6xwyLbaR/aYELL9Txv9Br5PyTSesa8CiQdUGccOltMMWTieo6kVVDN2Ru59StyUKE0j9MQiwxECkPP5PkRZgYh+k9XnWTGBd1rOQHCeuoT75Msrtxtv7NGA16ARnLKxAn7IZlPARSl/InmLbo1SoWDcaPMjf1K09Os8Z04RovFGxnIzCpvatrZDL2ETLN4MK8fQCv6940sBxB85Ye9aBWE8b7lBr5tTTfjV0xXv/8rHUhcaqjhThVz5KKgt6F2CkVIzF2lEwmIm4wZI3M6q5Y9CkX/GkDlVx7C9y+FqsTaKnve1g0q4GYdklqybCf6etx8oanqeSeDa+ayEITIz0blmqueLN22pPqeEPQuNFfuFUqGldg4ITmpUy32OYWwPjwgCOsKC3PU0sQHCP3h+OGzncK64dMpCY2uQjbnYS3K+tsDXC+bbIM5jrgs+Co4rU3S/dBh0LHj9R2hPFMW5Zxk/a3kqJnxGZAVGyTwp1RLI7wTUIVyEHXHl09PcoQVrHVtf3fOygW3Ce+tz1YWKh0zRtaejPCmPy6H6IVrUEg00ASD9DDhmYc5Ng7bkXCf9gvOWOcadMAtzB24QCihFV+SB0vxiEMbCJS6GTAyzWHSaHU+iOiuH2bqK440YqnocKaB1cQoeY//8p2Fnqu/lqULgZInFozN9QteM8inXqVrmQ5Hcvzk/+DDGH455Z3PgMEX4q1e1unr/wtM3CuNHZ/qLvYrKrWgOjATZnY42ASWiCAC9ptocJAd03qdESSqMrKQ9taisCDFDvwMVp7embieuduNY+edBcfkBHEJy3Xvj+zX7eFLpY51RZxCnYe0ZN6qcOQaT0WcWpPUjmwLOB1ddjzdKlZtzIuDiNLHCel0EvUOeL+SGVPDe+veEP5XZEc3HORTSHwIeQ7JhCRWBtrjoGdDeiKjnUNmE/g79I24Ghp9cYO84cX80n/CH1k2s85y+NoshoTL8qU5c0Aw+nAhLv88ZOxmTT55uP2XADP8vFav5/nwHgfDqdlynkOQDAbv+GaUMAs9vtYtdSLJykZsNw3rxDyKSSJjDx7FP1Ls6Us9eyzSnXRorXaIY0TWK+e7JScHuaLKHBXtgq/5t1vlKtuu0YFCFYtjOQ9lvbxki5Mm0kfNP9IxfOwpwWA5oA6vD7ksB6zNVZpStgR/BNzh17B3wKO/9vGOI3PSb9O1LWzeM5f2nyJhkHyVN0Qw5jlsj/roTSOdQhutO4KrcI/2o2EuNgd9t7yXIeeUVN6D787RUz5OeBmV17Do6a97/HXvWJpkU9nB2C+UaB10cGo8jP8CH3GoQNlO5zWfhjVKrIH4N5mcYEg0o0dm4pmVLB0qo0ZTlGxmufkSStDIcW8TqkMlB+1lD0IuZcXt09vmlrYmxYbz5mp4OY0yLeiiaQRk53so/giJJhlcT1+EUgmksRCyJ2oRln/hMopt0PPHPyidZ6+9UqEHmxirLHLtcK/4ilWPVR0i6UezzVbZFFoEh6zsVLKuw+pYeIhxfC+tMkPNxCrTPp1qUP4UIdoePx5XA99NPwhZ3ildMPKzmg9xc57GoXb/yHjTMMO4FpuoUtwwsrcze5nfWw5yo9D4yi5+R0pvirWh5mAd9DzV02kNc2jPXEpo8sAJ+d+l2c095HsNvSsCYBlifL0sDlkFSmJfabBnpahSeWXrEwoEM7yhm55vxdeHJsR31XeBl7OT2Qr4VorRzWiLEdID7wy6aLUceZDf/tu0d6NYpuprr029WzHnb/K66PZkJGKfadOVdr7HMUsfIirX3k6yCYz8v5pQ23USxGPnghM2kP37k8kZbd4l/V/6SIV0MgWSVzL7YgkywpWg1atTZVdD0aWEnFlWAvgepXYzflW787AGXbWN2Bqfy+4mFb05bT66GSiAY7qx+afFTTMmi/zAeKk/4H29JQkSXZP8fCtqE/bJysAhbhWqVXClb+sjAw9evJoWYCzHq6IZhseeqm71pV++nLYh6jYgyU4gaQpZzWAWCJP1/It0eTGkAOApR8iQtbX+epSU4JD2hz3gpCv/XC5jE90x8e802rmX3sO+wwJd3Z2m08v+30kRIE+6V53lAwLKGbK51vf/tU9PDY+hFMBWJ9vhzTTQiGXmx5Quc+HMvDVl7mBYxTixzKPJkht+WBbiAE0cVteSx9IKe0YtBvOIpqWC45BoILH1dd+g/s2eyngjalCE0W2mlGx5Tu3UHKIituOGWYibtLwgttXu77h1RaQMWjgd1JLFsS+QXEWVuMBnqHfEniMQThPJxVGfk7iMt2uR2fYEPXzJd8EU8rrai1BI9AOz0yQGZgI/btmcv2YXkqqeG8aKprd+yO8hbKlMXe1JHOC8MgIbrTIBR/k/2WhrxXsM/tSaL2xCK3BxKJTfJgAa+VoNu1eAPcUfqp4NrZLfTgjBTZz9SYkIkWc7y9seaPv4s8Wb/0XOFgMre9+mF3qEMY6FK9KWxe7bJ1TO4W9l/iyQQT5VHUkPo0Q7CQlRIrq2/CWIAsrzvkFnBG4fyO6P/TlVMKdYnJyoQ/W+vr+9SCqkOq0TbDlRf+mJ+edjcHTDrIqSslwKAs0m1QQ/CCo7jkYoOtG24MV30vCInEhNBcL7hSwiiRAhvHpXwLIM43ufmprsx5K0r82Fy4o5MZ/5jGTgnxwJtAH8CNxi9GvknmxFB+KGuoDi9MMuIvKXAtEIP3XYEuDBPgoEXP4+/3ubU2BBytFAYwfvXtuuK3a4zE6DRKty5BwMydxJ9cfeLUBYi6TqkSjV8rPbKpX8+9zZ7Vi3XoiYgovnxaCf+pj9KKIAAJn270/sUqjfMK4WjNeF1nSI6nUEV0wEbfA4kppDk1xkTtHoJLUsqQAvJ1gCWQh612IKx90pLIkFVDdOeV6UcmXL8MmP+7QVnJP1qjJOa4SZ71vz9d+SmlJA/BS1IMdIUMaDhvar+5hdcld+ue9IUwaBNKD3QGnjVY0ROoelvfg+t6jej5jmQXutGdGAqvPCLtDP5E7ydGCQIAiPCp7mhIg1kEUL9EdC4r4nNtRLpxwi1tE3wG0KfGM9tCYWEVdB45rpxWB63G6mLYGbHElKnllUHNnvBaYp8JU3tHOpqJA/Tlx6DoM0zjRtlnWxbbAn6gjP9jaW54K1WI9iG3ZoAmr5TaOp72DFveA8DZsRAiHLUnq9O1Issxwr4at3VwkY3oghtySvJlCuM26Q9rfSLCTBd/vDTxtrIoTp1F8NuTRJLkjmsFYOZXgGa4bcjG4x07LytqAYPC4Q1QgxBuRFDjHmUgiHNGJV7+QJxOq/m4/JIb/p/PSWfeJdM9eWtIOUYVAPhhM3N5RKll0wNbQmoqH/gHanSdTEbMJ4APMHDd6HCyGb8IRHX+a4kHtjtsnJYbREEI1q915ldctYa97zX5cd2d9gYC3tuvPZ5bbxB7tYXV0/dnEW2U/4I60KF4fxncVlZPkJsEXFoxrhU9usUfR4FrhZqncjrfjD/IE/NJIYCnitJCUX24rhsiSP4qfOtCekeUkKWbUx2cFvi3f1+eBnPxoc95bDs3lk8Ru3FfV9LciUrFJRYdafG2yret0lzCgC2izB3FkLnT++4Wmy7skdoIJP3uYq22nbqFekETETqNUFJXzc3ZtFs9P8UfN1FCWCwuaOWZ1ASaiiDKwAy9ErFhXw7uxLqSHNih97KgtqBKyUW7EP+yI63nvvoaypMu8jZT1TppIZUt3b98JFXbqIdRiv9ae2fMkyp2QBTK1MwAupkyIWFQqNaKbxDH88RFd3rNu2327rLW5NeqUvD7+iPZPcJuSbR/JCEzny17kLAtpI+8vmo8Q9yrRHbX8zBondXguYe4h5qZHPLRVjALn4/slilyU3Zp/MNU4SEgQIVGqCS52rcD7GB9mxg9SO4+YxIa/0XSR+OdtjXuCUwaLU4GkYQHqzNIUnn+MZgkZrc68Z8kF2cBGi50gKSpjmNs0hISH1Gif6pmLONYkb03ITza6wXgZHT5j0Ss+I88EwKyHWFN6MdY+zg1CLebL06KrjqTn1H07b8NTJVGEqnDQuE4zLq90p6BVlfoM7i8/l7fC8cW2SggcrnZAn4zJ2rOjVLnwvg/zZ4dAhTZ+lJ+aaIxTPdhXlLAyAc6rQTK6lp0TmVLpkHSB5UI/6VuJVfb7sfkwgwwmavuCUvdYuCyayfrw8rCmj9iposMwqzqGTDtDnfJS8pAjnbJ3mlCHS73nkYyYdINThetedHB26XxHZTGqNo5v27lhR8+X+P22pGAQgVDnaRYcD6uYTxXzk4pB8dtyto2YLwHccLGlPg+JZUj/nnDsP9Ucp5cbQQcMc5dtAjF23RBctWbr5TIZDDspG3/LOJey0QE9LUX6bIfgJus1gbHqmrRC3KGG56nJOtNlJu9MQotT4Yd4cNEt22cLEHetbqKadz5QeNWHw3dWBKoHqcE0vEXUwR4y52UW0mRxpBFkUQ9dyvYil1jhp+m/caIgOI8aBLpk60v3ldn8RpfjBHnt4G0YFbIipWDoafSc2a56Shme5YwxPUX6eyg8SRB1mELO3xUXxXiHkfBv9NMbe34vQZ3zrcmKFXn4/5EtMGpY/52bee3GxlnWjtQKuHiDIc5Lg+xSL/N6DzWuuGWRHCNwGDBHUTOg+ICjYr0E0h4rS7Os6Uo7ui2oFxKMfjnmj++v0h3K5u29AlVla1zY44GjrTkK+vGeEZ7O5djycrst09Mi0yC5z0Z7CbIok1+DISfczFXdp9OnAe4A9dTNDyg7ycAmO3lORv4yCrZZukHAz2ciZbX4Jd7J6g63Dy+npxlYlvb1SJguH0ZNAciyWSVVvwHGfOAADW8BPWtGZ1B+LO4cbqhzA4ln/n6KL8HLiMT06XnvOb9bj/6dQ5x8jJOwQAFSUuseIzQXzHp+g6DI2H8XSvM8ovgwSjPpluPXasYbFp+uiHkgjQkqamIEcI2EIhBB7dC4kw5t12go2a1FqFzNyFbFFNP7Dt18mBWLdQv2mpbokE2B9rbaryQpc0AligKPeoGhHYXF4dXHqAgOpdJLNg553evZs0ymCkS7drtjs+VpgzP0KKpRw0ZdiX+Ig9Wi+s67x0UyLR3u7SZ58iWaJrYTkv/Y8gO0DMSkrjbaS0haNEvORpQH6LR32hK/FN90EST+6SA+AZuAxQiyR7fF0YH7nuF3a5i4jcRfUOu5t0fLyceU1YJeBPgprQPui/+Kf9NUUk0OHr1bE958a2UsklNK5f/NW7y0Spy0DO3wbC59sujID3Qz9qbzEhFb9ORNA0kTmZMSWHQIedW5Z3Y4/RNREP/z2k5viA/OncIC//N2APic2wAmlRvs1+xlSKFE9JYsp/74u4ZWNsMXeScFDZjX5dYI3/DeQnh5FNmfffM5azdCu4hPnp1fZesmxJSzHa/NdVYhQAyGlYpWq1G/4Cu9JL0jeGNYGbSE3v4qU1Gffcu3pETTAwgNEjG8HvDHBlTF82eUMkr0XjfBKVTZ/oZF26ddtmozcjyn/tx7kQ+K5KoA6MJYcvaeAywNHjklbHizNC54UYpgGLv/t3DRTBkDOVDnvvWnLsKiLYtyg6lIk6J2cIxbjn1YFuN18cTcmFS5OrtpT6Gc6aTZRoD/Gms6ACaEj8zCFVWTQqGIUuX0InsaEp2rLZwCe9v3ASkCii3Z39LnZNq4h8uscIlVZxItkEAA9q8pRvjXTzVwGSQB96JzTv+MQ7cG1gknFrz4Kt9tqbzVYyGuQwBiQGJVe/NHeMTxTN7KWdzRGaObncu/2sWV6JqWuOkDbuPQ4uXK8wMsHHFp0H3NpImIHYhf+TSXc0JvhbCqvXG+292TwPkfoZb4+oxHgeT9df+1dhCducTDGnq631muDWsADAHZgaExV29H7uIVS8Zv9SIp3vXJDcNhgwvYl9cFNXZt+VBScN9kzmCy+u2cEcX8MrfiqTh0+6HtMCnvnYo8abLfaP2iydoBkPUatpzWmhSNIDIcEnaAmpDUWMz6ZDM2jtuSpSOnQpuh/eRRKX2ehHS+YXLEbUR3rz48idKdfdyG0uAzkY9GA8TmqHtK7/rZyqTjBLarykA5D0ElpKQePq5GNWgMnoEjuPppITpidU8AyqixZICxcHODX7uPX0IbCdA91dezIHpraT0XHDNI2aYcfv92PIC0LzJL85G4EScYiptu7E0rRxDpwi+blLRD8vc1xQKgYkd7VaJcfI7VpXB71l0nYoZUe8abvItfUn4QIqE5UGmweAMoUhCfweR7Frm5rv+8uJOgB9p1Ht7ISso4KVFx4FnJgrsmBnFudsIEmkmBL2a6IdHkbmU4GWVcrekcLZfsGG3dG4CRk8UEqjPf9lHta25Ug+0ef5w1SD+y7fCh52v68t1DxUMUq7I1sof/Iilq8aHiAi18qxwFqcn3KITdSqWKkqGtmZ83QwxxF6VhMFpZIwve/JPAwpoGVEE5eFqJmVsWQRbr835TdzizDOToAwN/18r6TovIV6Kk337D14uEfagK/3ddXmv07mcmA6DZwDTT5vxrhTkx6owzcJLq5nG2VVW6zj7ck2LpAX0JVpcAaJRfi3A/1YMcNlY1E416kAeSRR4Zl219FGJy67ssJt3xEAATyn6ckufKQDs8lhclyf85iHi8TgNWPaUUI8d0mwNR3Ad4p6B2XhCGbiNu+KjmYv5Q8+rSvXqk555+C4wg3POaxPf527Lb7366KmUxVAl8uttGEhhV08DqpAF3RkmioPZ+F5k52Sbd6D0Ztwgw52xBEoGPoRC3utCfyOu0GP0J/MYpLxR7R3+fq870Q8nBK+LGyQtpqBUWrmTTgafNAbPnYJVRZUsxNiATCI/5B8qAleOifVaMd3Xjk3V11nrilxyavgJX+IUenhN/ggJVs2ByQWS98nH+N/jbYw4Nd0CcoNvNpGKr6stxpilf5ueKjSUs++UmcY4E28zKP7anu6WqoQ2mI+eRgbONKe1K9qh+WJC3wkwL5sWD7gCcnHBwm0WCcFiMrX6faxdkUDRyotQGGBFc6ilTMeUXg6L2xDe2x1AlS87e904ASylK6PN3Hi4a4n59gkShA7Gh8ZC6W92t9I9OZ0Plc1oCsRI0o5n2X6y/Kl5vpAJH7fnJr27EL7eILgvJ16gneRW+vMX3tT9kJCZxmLqu4MafwTI7S24SMXLmQtF8hwE70mLltfDxDZC/8agv8+k9meDbrDS6g5/5aLp/dB3heSTFWoEnt47rxOIIPjbI6kw87OXjdAdpyGYE1CiAQuZtBf7FmzvdJXtotrxoaDyDpza+mg9CWuRbU4ybMuJ6Cq4ZsnJOaYfiDeQocykr9l2KSaLsiwoPgbJPoLcwmVp5YAoOgX1HGRaPiyjs614y9h2q+xxCDAx8VEWVlsQZE4ktgTb0MRRZhl0lmkin7mC/tRHURBl2Ra0BSQcbRUWo48gARgidqQpNhqz+mHMhvlSqlBgfbz3/Mi1HsjpA6CmmgP8QQu5qjDcGlzUTCccXJMFZiLH0IhNHhPieriMfilpFr5XtpHyZn4UIhb6Y/bOdJ/V+LTDCd1mH4ES1FCN04vZvImF+N6OOyC25VgFnwh65zo/J0SWvGmS1KF7eZDNtENXDHRlYxIDkZhOF72QsVmv8N31x6jHt2LMxspq9lf7tVovgjMih63+KlXyF+vKofzNJVPemar3cgD4beGP0BBXox0H3pGBhjEJNDZ0pArDp32AtAPkJr3yOp470XWgsWuN8dd/nJxqs9bwRzlXThPnLL/lLkaCEjGiqZ6eWFYgnFq9RyMfbkjk/OOJ1d1q0G53c/z0VFsgJOdGHa/VOYG/py085WNsdCAS+utPkfc8xRJidx054yXMcNKHI28M8tTDyFJZhwoXyCBUlpdSXfAidWhNcWlOMcOEm7AuVafSSvpBNFZzy0Jm48zISaXMBtP38REdp2Yspuw10YdbJlEoI7boefRPJK0pAs56ds+4MSW910ikPg10ysHQshgpdPEAmww3TIaqx2YNguCKqHoBAJb7CIrwd2YTElBHvLM7+mKcvJS53/whO4lm52S4fg79EinFxXHC3+DoYItKU5xY39E8u7tL0KJc7A9XTGruV1bLC2LCVoUyNnOkiamulvGRo/6eEXFbr5YEhIV364+SK1oGEvckNd+ZinuthB29iBMeiJxjqELHGcDfAL6tTDIx5qZ7fB5iP8xWeFm+jmYidfNGYSiJhpSjljL+UOtp6UFJYZvNjJ1gL46UbLey9wEhapep0W63Yj6qeaMGlmdgVx/PWsLSXKd5nnFNcPGMTP/duq9b8Rey/f58/1IN/tHwnQdn22lreIl+k8TFaTzeKr2bLAytbiaXd/DCFBzdCs5E5NKe6sDU7AOy2HRiWFGUIalAQOdiL6RfRJ4jXAa4C1GdOLI6cCMFW2Ps399MYZJLWNnXjQgNZ8qJOSRI71nPyRpVZx4QLrwyU27uzByiOJ8H+NnSrOy2x4fWLJq4L4guwt/Ojq7nOQdFl+6O3TCdslLZtEhjcsPbJtjuX13uRqKkV7TcmFYyFotQBBI7SxowMNxp9/5tDhrW0jycDo3nnwWS3ljTQi3VoZz/u6HhAJjTF2W66JuEm0r0CUSDlD9pGxibiSoIRlgi5m1tk3wY9jCPmSw+Aj1La0kgxCn7o5upOz83G7etupHj/Tje/MbZz162M8NucEC5d+i7sjAMWTEm+c0v94ZfhEOi+iRhPuxGsXsGT/5jAjJX+p3li8MUp2hah1dy0zn8NYCoPAswRfsPLQxBuGWf73tXXLaHpCrnrJKux4duqVDdlU58uIn+jhMBcu7tw8yfmHlhn1RqXKw3YK8jWT/TDjh8pLhi6URHfLDlHFDuJWdbgixG51hKm7S6RnRoAsE7XIUUK52ly2CtQi1pGCPGewYVsJjgdX7OrKHda3tcVTxuvcZLG53nqKJmJgCkEFjtYLPGGRbW0JA+EflAIp0tY/Z+zxzWsyd1oJvIL7LMR5f7ONrDBGjO0mTbyOeeWm1qbl50uSi2R38yyZ1h388RQH/kd87FEa50W4kyXQny645ixRo977+HdR9VqyQTVwUCmVvRTcd37UWi7CeupuF9j6XeOcL3J3sRSXUYuNfUsIZsXJn1Yicad9JXWxdibY72pnaglImlY16Zz2h0oclrdRKu1Tlh5yahYzsHGg+1ezSmehcdlkE6wPAzge71/U1XrkrTMLMgT4WEEhETFUX52NvhnDiWBmKyohOzUvhAj6DVr+qUDB7ZifOwtYPlpcdo9X/VxnQWiMetnkC7M96H22XmENEL4DDqCd9yzLSWJ3z5m8mj7SArkkSZQdZ4SZRGqSUosl484oANndOzXGhQRurDNdOcnvuDBptBJGB3u/RQ9ashcIuvIAweaR5OxaI8Ly9+Cz0ebRC36WX2pxrTBZDvPTtQwZhCsY1+KQ6ctJhY1LWLMwhyPxqyIhziOCVvWdWPBSKQk5+VrPsHA2R8WGHgxko+/PDYWU8SAJgE82N3zetDAjw9nlhBGEqkWwJX/qda4yjoWK71tfF78RKJInrp3nWs3yGmXnLOu+t59MAr4O2HZtp3AmqiE299WuehTnx5kUBMRCGzbkILMsddhbQ4pHjVYcS1VuxRyXUVID+d0ajiDnyr0eYUvSojcoI8GAGO7wJDexgK7eyXv//lW4/me2L7ZK3ZQrfPX44rri4SIiwbDfXS5uLaALfdguiVKTKHr3B3f563QJ4Ye6ola+2/4sh+HTrqfy+r4I65trGOEj4vPci3LjYdBCPzR37nCcWYFpRPGiAm+jbrSnniZLMwMDSmeM2oWXwQ4yQsAvMDcZC4QAVLzm0z1AbedpD/PnGbfvZ39zQdqAU9KE5jjEJ6kQAJTBjHyYdiUkUfihQeEbLi70OKkMOWcOAMRgWecM+AP8q37BeYcJcqZ75tOAvCE1b8oyzOwZaWtqrdfeVfhSNUY9nC4s3ZvLu7GOhQnohJN5+sflQDOWiHxmcMbA7X75qHu5BAUHzLhZNH2aeRmvlXGbwFOwjQUn6wfB6iQ8AV2WQ0aT7wQw8SmXn2Pq5PZudLu5TRbLeg/CaYEbW2sRHapZOLKKlHpLNrFXGGausXSng+9xNRrqnqd+7agNLEH/QhDfqEAipeahUTMw10nFjF1AGqWj/s8IjB5aXhwGjqYiuwL4eGfYGv6kzNxxqiIvbIhO8lfcZRhm+tfzStcI1Hr7W/YjtBKQfXoptR9Qi968d6A4dl/KtRoV9hbu4f9akLz8wlxs5ZcoEJgZmXPZ1iq853y+LiYW5RaDNXtf30j6g8MWCh9L7Jv7my+UiVqpfpl5q9zxtXGbzovO8C8chFH0JADs14z0Jak/lH4ZPefCOo6S+O2M6/4oJkZ+Yq/o+x9BlhEFQRecyckcOGICdrL4ylyK6wu5z09C+itOTzNhYF0zNlkmaDa0GkQGnLe9Wgw+bUCKT2akFDntvjw/i9Y3iVwi0F9QhT+KQbd3ooSkx8oNethydjZyQX9sOYajWLvdkrQcw89MaLdGhq68xaQyFBWqRiouXZqj43VtjjPSUILG6KyVg5kelsOE1qPSn/hcTJaH5TJTBWSzehJ2xfBljP5d2DyAWoEIdAGziQlSAXTXe7ekeKhYipr4fz0SbADBY7LkZi9nVBJj9uj5ibdT5ZFmCpbA7wfXGzT59ngT+DQOu0oPdEgs59VVZcU3gFY3pJy5JSze+nyvY4go3LY/GHr2479luWTkZ5ej/ST2KsNn8JJTn9FuV84JfEo9yp5cRIIkSHzOKGxzlX1qPgycJ5K9rV3TJz2d/4cQwClFxWTXG1BGPvYZtK99VtGnDyht2ScII3CM4ML3GWSnDqsmFjzAOOxhfMsjMks2y4sgcL5JPXzd1MhaHhOtix350hZ0JMXPW8BZMZLzSAWCOezOlSYLcYHlyjaULVlkTOybdlH7rswUo1w3gXxGUwppyVNvhEM/yGC3Wcf2vDlFUNdFsjaMl2efIziGcf7cAqB6XOUxA26kh5S9eShBf1AQ0n4oo/BIg7W1r8abudsrAGcT/4LpY0dfwzYe35FL9DPKmiH8CYCMMloziDX+mHcuEihp+VuwBYlsXNCHsx6eb+RqkYQ+MHy9ZguiN8QLisVqHS1dFXiiedbNel6LiyG2hrObQ7HuMgTEB0zqGUuZgNQr62eaU0YzUx2W4KQQ8wXLGLbfeTCd1PpsEiwLrH8DvdponJ6xnLh2X5KKmBjI2x/IHQKkKiLe7ZUbvICLo6d5MD8s2o10bA3pb4WkqBcR5Ioc7cOTfhEMlkPNZMSkYENzM/jxgUP63qxoyvZ4gdfa7mgQNYY7InycdjmjRuvKh9LXN+F15t5eMS0DvFJRA261gcs57Yeh6VOV6YoQuLv7J29XT8y3dPOhlCGm+/kybzDZRb+w01COnjkKpbZsa4Xg1sg9xl55XNBdBg+AwVf2Ly5hjveJY6LvvEPUcCb25UPOwPW9fKEjQovqyWWmtdQvGrPsmevSWzBFw8CzuWCy6SKvSwj9vQzNTxeDP217dbxZf2/HSy5kUd0RGBbo7Tby071F9Wz1iAzbFjEvEtTlSq01eHYMijnaAA3hSHHoS+OlsZt60vob7QM4PaKSLhiQzH5otjhJg/pqrG3e+6eREpxieZcNC+4dEMBsXikWXz6ZF5s33SMp327zQ+vVD03Fu633oWgQzHJZp0FE1MbB1T/lfTHg/m0DpNw7LOkTpuYyV8vuuNO0c3hEaOT48vd5bT04jecflJRJmFpW6lN3fVswvwvIAvdPApberpFWLxkXXpZNYeX+imo+tiS5Z3WyC6RQGp5BH4XXmrBm0VVU3X4y4qaYL5FOAOYddsMmvhz3N6pxTUoDd2nvz9Mdfzc36ekVVv2fLGeOk8eKokPtREP/gbb6T4jwmYPhST8D0T9wS4BKk7HKyRnxt13++TkADdW8X86n2cvdZRoXGuWid8S80lyaMRoYWcjE30+gBXK7iUsUcCeOVbKRDfgZXHhYs8vfLDt+C2johgHKzkVDru6Sf+go8I1DG0zMGHM7X/K+n1PKTR226KgVsteUHH0U+FlfLJW/QilFDyi+QGWsPh2SazuLoiboONiGT+1SfucwCyLq8tkafj3kE0bWaPFBNn/FfmlWDF6HCTGJV1cFlrXCK8RAMP59JWVpNCm3Z0fm82DgrQwZzbZHcDs0QKLtfnAFlacAs9HH0SWiQ7PfjlZZ8s9eIZrgXGzzjfjiLWvryyGGyi14t+6BwZ4OlSMlec7/Ti6Nc8ESJYR/pP+QKS+9yigsl2zDxmzC//EHGFvj46xghAo1fwJN/OCiGFAFrmp4vN0qFVP22UZOMJWy7Q15s+CJ7oXJUv8e6gClZhHkMhaK4T8EYT8UA+pPOsmkfK1g+4iIjz2lzfPeoef6aHvbtlEkJh66kjs4jg7yarkiOsC7qZyDvsi6dRHBg9Fz4XwlRN3ZXRvqZSnss9/rpDtTp5r38T+tYQpGWffpB/N+pQOT/nKo+hvZtfqQxTYo8ZVbxwZA7oSO80g2hX+w54vq13+qPJLE5rXqCMd11czB0L0RzsiYShmtiQ+UfDMNXpzGnhGI2YD5UnRbAHdNGCquMUa8wklDH7SCI4WyVumJ03ro9c/KZN3PEUKXXqFFvY8ntezkuAk+/sxdGNMJt2wybqp3tWGg/yuVqzQn1cHECTNyE6Oa7XFy3L06NjsHt0vygdYXUv1OvS7U3cQ6a1Qn+VRstas/lDQEZs3WYdEWxjkQbgDZtdVIg+KeufAm8eZXXMEckivc68rY0CYu4xiRdm2fIERwA19oy5X17vj8Cb43bD+O5FsX9Q8fRkuglf0C7ytCQJIlwycLjUrR4v2nwWVT+jkYl51XYO1hFQkL1boD6hseDj77FaGsJa1QJMwuRjRbcB61LU0VFbJtN7zBwlB8x+kdevK6+6Aykq8ybleUqpWZ5TWSrHvte/eccQsfB1r+MMgSzzbw+iLczw2VxcSfQpE7Hm5PE2jdTRJ+avEbTHQNFVACZyuAqY0a/47ki5QMI++AjShBOncrlpahdPZhX/W3lQkCoeBQXvoNhhX2SMgBsKjSlPSEZVrYHgUmvjBD6h+ccSN/NUh+zroPOMdVP1uT2/ADM13+ibr0P6jX+TUboWCzjB5Iiidh/7l16ng1RAkoAWBPDH2OLoNIVg/eM3d/CPI2DS4tJKnb7MXCmyVuSITt7BAk5HmCVmvbvM7mBDVphWgqmHyV768xIGNd+j1Lao36xbYFyZ1R8/xcuq7vDBNJvhGp4MwbkzA+7SLKPh8DwmncuBhC3s1P7ZxKzmaJ/krWJpP3T0GY6/R129m6GA1JuOdfX9odPbGs2VlZA/Um/ZG2R/1UOy19sgT7at/kjuxVWj1gbCDzT4gi8AZ85eIJIdoYaLtZjLTXHICwVpnsjbQX32AjmMEUpPU/dtZ4D+tImTAkmiXWsqKCsOhvjMzub0Pp96y8FCRUMSHt2LxPZP/+ft9xKSNVcHF48RvgXWPgvos7gYB92FxrRysTPiIoY6p+eD6S+5gbk15sireHYNd7xBL9azwCjwEao40cTYN0hlwsAYOxGtgQQ/pX2Ex9C5z4R5ofX0VYT+etN4rqmWAekUuveSqeaLfs5za1fb8AM88EAO5hF21XxEY0+c9kACAr69lOVE/RUS1ybKlI/5H7LZ49NLVdGsEOPNEMlKYj477ZnGMJPpZH82ld2OS0oKRi0S2vfO5RjuNxSacB2AIZy93UURR9GBL/HPd1DP8bUK9HzWM6A1FYhqH6eNYrNM0WUh+QWB4vNnYgD+V35HHs+mR0HOqE4h1YuC2726f93vRBEmSEQxmUnIsemtK3blM99F+4BptDSQx7tzZLyeXpZrcD+49Awpc4A8GK5F6ePSg8HKtwI71UaFmrlUnlM9vAkzeIx5JPCWD+52brow0xU2+vdEPvxN1en9GmB0n1w0PNTdCuT9OEconYdYUhqB+RB3KgjiOiOPkbm4DcN8J6JSbVKcmCG/kcBlAVJBh+Idxgqm4s8qXKD6UmkDLDSl2txfwdU5FJo5OUAtWoFWGitDnJNeZm4XQuEUFQPgksyTM0XtXSg5lOJa5DVBAXEdEZ+lHen313MvX+sALUAtHoLs6eZeFNKPr7qPs5ms/DAyFKsceB55E54whInUAxZyj4CCzPxgoUQD80BQSbFfIMZnAKPKOri36P+knKcE4B5FOXTAkLwUE4pxlnM4dGyavMkUJ4Y6EbG+cgml6i+pmnLG90NZnVBAtxOlAlYZQm2D8hDBlM7S53ZFt9V0RQuH+MDtbTZkBgvbMoHXRoU/wCBYzU0DJgFgvbNaVYj5TPCYHKfszvkYUC2ckDItpIXjW+Or0NJ/YV+kk0QPz+lNJp+I3o1Zvf3qxwRih+DLN/prxRUnNvv/Ss5o48aHzw2rG1WQHbEFZkXk+NuFA/hcA8fmqildh9vez9vnCBvoJltOug7wFIsWcJCtGrMWngZn2l5y+aZe2aCPzty/KD3lQsGKRRbKjjNim8ZrOrgudcgLyiVVZdCfX/HOgVICNpR0sntQK663D7ugj1OlNOT6riVtms198ZKasaYPJnPCilMNIWVJgVGviRSjfbHJ2DRUQ43sk+sZ7Q5cJ8EfQot6tJ5oFqPEZ62lDJX1tIDaTZHdZCyd3tVuR3Bra+yO0Xgl53ye4oSXKPZaPK32C5FZMlfMIG9DVwcW1KEekENnxvOMM5MCcYk3McVeIeMrQHA5Vdyi7+harNYvgsJhO5TJBNntvqN42IqG04htxfq3Djq5NVFIbcn6i7JL4bUUrOwWRkbowh4O30bEc0kh8bY5QCP3O18i10O9oOVCNsvcDsVBRpM+KPB7cGqPsFlv2pzDfBV7La8XbZDlJe7ljazW/QYCPMFlFfEYUz9QXrakoPaPbs+/eC442ar4wtfqUYowx2ScZfbzDT4JFXZj7wthfYh8uIO1XLrWPWbcUVzba0PjPAm6frcSOdNC//8F53INbm1+Qwsvt3W2KMToHB8x80ALjRIumSl4ACcNlaUQ48CRuvQuReEo1Fbwm5fMva9kDZ5ZRvKRHRuvQ/wCiWxEHI1oRLioCs2MfigUjXHOZuKN93/5Lq+7EXmaLggIKkdutw3g8PDxhb7BEuM8czj4bfU119Sfr67RajXa7u7P3iSVYlfXm8+B7DdNpktZJlpdPefBoCeFT1+Yj+CK+e5lOKrD4DudRzH6VjJlyPBFL2AKFtVHByNQQrI3Ts5Kd73EBrMKy8CG62rObBd5c3LRhUu52mhEzgKwVrtXQFLNi2ZY46GP2hEeG+wYPpMXjFfGhZZ93f2586u2Z4MteMp4YgzO2ge1JGyZLPVWKxhFVP2go8ByUi3wrAUPp1Rk3vXbGRCuDIy+gIp+DJBHnPFWmOmy4s8TRYO8sSURM8lYwKHVDnTLDd6aTNqpCt2K6LTjAkuFbGkZ+/LZs1Fw0fYuEdB++4L/DeS8dRNI+YY+iz7Ryvg+O+Yo5QVA5cC5ZNCI/4MUpqN5v/QdgM+KlgTIXnjBPLJprnNubwN4jvyHs2D5Vu93Y95L7srypmYmKJi1LNbDRejzArFqOf4kRi/O0Yz1iZOwL0+4I3v1fdI+03a+9h8qsTmqZW1qq/WY1VvBoXbxEs/LChzNMRuKwEhBgfRoOROqdLugQoae82ociaF4jxqz+PfgvjEbzgOjhmCyNdAyPFv8+u4TgSDFcb0YFyimOgxq58Cve13iUDoB79YU6kdj1PdDaqum+dF3v8bixrVihH1eBYnySRpdicEvkapyobttVzHJuXDLJFoNfiNXQSHRxmtAZOUwcub6cNCZURJ0GEHHWoIE9ToOZWRVCcl+lQC9YmsN/aAhOXNSHZU6GkOIHjumPowAZKOWTdr2zw+m9nUFrurWdchFGL6ARYzEPFlYvTsR7fj1EDgxQJMROAo5btbhzi6Kmw6iBFplpr4oSCzhoipdC4BztG4aY8G8vnPHN0DNQX40MNogbcSbMbhbCFfzXC14LbQSuwS5xD76uEcym4EUk9VprQaXmCXct5VE8ZiRBJyBcnQGnMayGfcALG6zBv6gMlQPsUm57dXC8593VaQOVgpAlInzGUePkPC5Mpr9I0cKLj4s0OcsE4rt/VROOCZaQzSIHGQUiadCoyft0ujKvnrlnd1+1OQ/0odsP7MEAbnt+O1QNizDoyz3OhTtySvMYgjnmgmj6T1VzT9AnvphW+nmaxV0Husu/wd9toXyTbaT7yT59vo1mpB4VMiuukA420yLcrWpH7C1bgfpEoEzV+mLULwOqkrIoiyfSCkvpWRyCw/Fjr3qBF4Q0UpXJ/ZZE1xiAUiqIDGwkgYYlyo28SFoqEJH9FwyWP0u+Txa3mZoGnC+fMF5D+nGzSlQ7DWhDr2V0RBzKYGHzrLohrYwP0jujGjSMdtLviqyYLP8mJarB6lErJM/AAWQlH9xD149Gfum/uQC+s85ja4ZWhtoIG2AXKiYE3GSCSftlvPlJD8GVwY2x3sf8ryrADpL1C2oc4eV/7qPQxJRxHVd4jAnm5P0zqt1H2e/c6S/iSRUiuNIvo7esdCjf1N9DHj4ZY7jr4LZilK/JqSw8NOg5xz3jK8bk0brDkzXLaLzIZUEqLj6ayBQ0kMbdCdJNHxOQQfgWPcmL+IzIpy4Yu764hHTw5A4hpzKPAHGsPAEEZG81DgcQZy80e+9hrlulZ1XKuUcskgh7syJ1s51its40rzTwtC5rJdARhallauvVpclQpmbsuvy19AuxM2NFMdZLS4TFdSqnIP0x8NKNaZLx3LSsl3RJc1s83bFeyYdIcEqqWe+r9fsgBS+i27scdbqq7NeCYshQ4Oc9HURVTIIozaHYcY2WYgnYj1sOEaPZGXQcB1eSvofCsvdTtDq/0xVIuEjxXKSn+qLCVGB2I6ndi35jqxSEFcj/sYz0yNLmJoC0UONJMUVbcb87xUxvhGSxY5DGyG0m8HgGpuBsIlGQ5QXTVay/tk85VG9G6WoxUjD1+yqr+mv5If/6hfXrzBG3NImFBYmimV/jXJQhVIaoWsEzb1pggx9XdFSO5xoHUpl3JK44gkeJ0GMw0Ehi+GP5rHAge8M+LMTHuIBfuaiI8tJKxSL1IJ09CIkcjPwcrBe5SHDuGnpo4mC1Bh+R8AaYHVuVntkOokVRouVyO05Phi/oPM0iBLcyIfhWpq3/x5pWs2xx0+PtxY0pWtEfn2kj+D98k1tkhvi+TTeAlmxL/yjQi6nhdShG757VFuIHtFdXCkli4puf9rTuO6dNp43mo4eIvKjXQV2JOUfp3pEAAeYqwy/bkAxsd89x0h++EZwT2p1pxPdN3B8FA3rcP1rHD9o+aJB3Vf3Gf7CQ+RB4H1yQ3jklRpkMbt39ZrCYXm3DzYZ22+RemLItLy8AUEVAchhKq2L36ou44Rho76IUAin10Z3qAwTjVX55UUmiGCmfDFa1VgUCe4Dm5o6v+KDfIMOJtqSgeGyXUvSLLkZoQvV63RtQHipfr1OmJd3PHexMQS4xCozAeFLZ/Mip08WSxmX1icvxbUwxFCY7+2dvpbAorVa2L82VcAVBAwga1KUkjM8fQv9MgyDuulQc5UNWBiW+s1Kpph0QLB3Mm1N8w//vKsMzqyMg9xjY/929CEz4JMz+1m4h3bBhnKxAJAcMfrE/359mHFl19D5FAtOH38iHKSkEAZhzPkCunFH0UF6Tva6YdM3vjDq8MDIGsvYzcp8HdJD/n6Mkxm81WfX/jvQXX2icCZHwgv6QKzbBUI+OvnAVqfAiFjNCsR1SNVXsLYi6Hl6En4cg3mGPXU4c0yMECfbMBpu4StxJNrKAmL9+/2y3cSCbRk5HUjmF15lvRe1DuruvtNLl0RZI2hHErXmYDIsa4utBQokmP9kvBDmq+QBiK6EgRUCpOt1p1g1qqq2ulW0dn2z8zfDx8R+N00/DyI1s3wi6NFft7+bxzTZ+LNbpuDPwKD5ozGj+QPD1+MfRZAbIdPlb8Bek+1a7kmIZNg0lNRg8O+uqv0EQIqS6F7dMEQ6aMgmZIK5nA1p2oiz8/Tz8z15Au071r2OZuk3YxRUfiIYZg5Amh7UT3yeZZtZ8RXqdaU3qLsmOrJIRw4q2dYdsDqXnwSLFOVZmLDfENQIlo5nNj9pjZODyUIvSOXAJHVGTCWy6C/9tVxCtawt04zFuWveSApe6xOdhYvj/7b4/5lYrzJ+7nNkDj/tGsTw2yRkyxPc53k5OsrY0L5ud6bouLwX/pjjVD0tIfQut4wrfRKBDOX5nWG86F8m4svb6ttKdRk5EfpFAIl4EhhjhaK/sxSmdoyZJglmGFXN43sxOPcoqJFGL8vOArWvy/0q9FC3oHId9uXSqKDn8RIiH7SciEpzlQ0MWvgRJqhotA0whHlv9zA7AUCf0pZ3Uen11EhpGI31QVWGuP8Vc/xIEYUgtZ7MaNJt1/Oufhhz4fEM85YWzT5W3oeSJdc3WlbeesYqJDUfbE39TF5vR6Vwe+toAAWg+HEJ/OUUVeafDbqV14GQyED2WCXyFBM1KumCeX9oD8yz/ZXSSA7Xb5LW/MY/mOOmbLQVZaaNI/BW9yIRzJhiYINwOWMzKTCjn1DQf336/fjD/+NnPhZrZGXH1tZWgRxXWwBcMnq/Fd76lvs8wS6w5WOBPMMCJ9OulaP8fGaWlDvQ30kCN/+KxuoQPnAmsQ+Uddh8JoVPICBeeqvp9LNvvgzZCk5mBfxgphHag1mVtr78tKw7Uecr8cNzxRc37dedNqvxZ6mGsi4Gub6Z6ufAd/3gKUvF3e5jOASWiRI0nltRlSwLBdISXlmhjV9kXTHU3nYOjdStPD8igS/EGQh4Zt6pZnlBrqNVsLzoCnKpicBfvBZn+VSNYG5hwbDQGuXHR5OXB+OV0y2ldoehN6vPxfxPH6u4tG3VmX454V6imQxiAiRut0fiV0y2/8BHdjpxfYmFVh7OvUEGpEn3kBERdXAB/NveaQONKN58H+dmhtxhHgRHz90E4FYUrKLQ6hLZiNpBXqmgLSijtpLDBnU4zAC/8NvDGiBKkeK4ePXELd5s4KSredY8WTfAm4IkP/Ci0chIpTdSWXgyl4K2d2D/Hi+yNwb4C6njbBI8sPm0fAd5Yfyv9nWiZH7dZY85yQEAHRLBlDoEohvpPBH+TwLEsaSw10jpV/+LfFBpnyp5GKdjh1LcFmSLrI9BTdtJvwZFRr0XD2xq1f5Wq+43f2tyATSQjEbCu9pjqzGsqJwHktJkPH76xEvvoRwGiaNbsc0JnSDKe+x+741TXmBs6n6gmUCtm+FkEoc1KrtgaAZTLtgA/VV8oOxM91NgmsO6Dq8Z1ruhKnueZqEiG6KZOge6DTducJz1Qub9hLFMdiS/JJ1XhdHPN4QkcCX8Zf8msvzqQUB9NQR4Ehh+OSJGuJs5VKKxMuRG77iuajNcY94F4qOHQIEWUoJX5AHoZk2Sdvk3MkmXz9ufAx01X4JtXL8d621LrtaQWzxRxrVYQLtmhm8nkOagYSAGc14tGA8A+1UkmCVQ/Dyd0vE4q0XeImdf7SraEjB2392Bz31+PQRWuEenrEkSqqo6h2iH+MFODoUezZi7/hiDqWZL5w2Ze1jU+oDIOzW3s6feNjQ6U21fMF9cu8t0+jsFUM4z8BLte/sWV8hffo+aFCEjZnXYAlOhQ8f9229SY2tEAZ9XtodDh3TxzEkaaL6MWTUcfj4NZu+v96hfVDTLVrVj7OqPttlt7AW+L1WD2TaomPRBbNMRV09pE7knhO7TZPQ8fTBxvgKFVsjyYq9JqOSmvjqQUlisagd3SN2oNbXIALKk7uhpz+lLlnyTlpKX3xKKqmGzJBhQdfqVjJGVKXl21Bl8APwNKLffPcmE7dn6bMye3MqcF7zVsCAeqdds5TH0FSatRLOAig7kuNCBmy/CmGbTDwKbhpEYMohe4CETLA8R7jbsTXNGnp9nuHu91+KrC3o2gKCcTd1e0kYuaEEK0PrblG8C7LpoKVoQJkWSHt5O6PBONf8JSsPjgb5YKx/dMfCf03A1K1eTkr0K8WnfLAWK5TwIenR01faCqfo4P7Q3QYiW4dJLqXfljBhKx1BYcRN0Zgkc+VHo2/6TGX58L2UI981Ik+vBDMS13nDytR7ep7o6wP95JtGkzEy/ZcliHeDGiifIXeuMOdAMcTezDNoOLffdOCm+/UJ3ozb+WXwD+bUr6Af9oFaE0x93eu4AAaejKnUJ5d9IOi4qPiQUhyqj4yftRR3ScUH5BIeFLGCiYEWtgzE7dpDzzZvA7PYZGz2wL8fL7AK/XnOU0zY72KtxLhbcSpZ3atSzeI/rEAWJ/c0JhdlBikc0xoI2YpBrpY3A5UA5J+l2qJtxJbuWV4282O3kNgizZ+foTawBUi70H5azt8JoEAwq9Fb6Wxu35aAUVCOyh2JH41Uy6XS7evdiQKVddgopB/ijEyZtW2rGCj/lzTRZEXNv/SZR058zYbYjwo62C4ocF7JaB3ZtTTuMmjDtJJ45MukCX1FdH3JODNyCIUz79836dk9WQjGAulpyHAv7BD0sAf7GEW/s6JzC0TUQoxZvcq/UwQUuU5Q4KGm8WkiY69ZLXfiXBRxF3UkxBKV/XTCSjPeEGXF94AdSMuNzc5oit524uIBNTWWvUd4cmZA3pQKpTwLpaDgUtO/W+M+3x7bkPlwv5zBe9pMUAknZcC30FtgZ3285xo5YoalT+fc/vLzE5ep6gIGwWNFGnCQQAtHru8kpHovn7vvGId59YM0lCa74CkWwFya7s3iZ611daeMz6wCKZTDPTXcKUXUvrxaNK4zYEvQEA+krF3emK0PZvqixmeuajNweeJn8+CuveTRTC/r7Roc+68Nj6UB/vVw9Ug53lFamZEA4eYFgaiqjbeFbrctd3EDKJ4T4b1jnP1KF4W3NeH0kOtcJ4y0s1panZrlo45LuTIIhRDUcBwXWE2Ry0v1qFtV4uXRfCrMaCtSlJE8MWzz6YsFMHLPYq+D2LdV3obzYNr8Q6ivzE+mmovdUZRfy5O6n5wuVfjYPNKqdUfcv1qnIjvuW2Es2hUodgC4wPPGy07O5HE8xxfACj2YbXUFT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04800" y="1295400"/>
            <a:ext cx="8307577" cy="30461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4495799"/>
            <a:ext cx="3886200" cy="1676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u="sng" dirty="0">
                <a:solidFill>
                  <a:schemeClr val="tx1"/>
                </a:solidFill>
              </a:rPr>
              <a:t>OVER LAST 12 MONTHS: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Monthly KPI &amp; budget accountability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#7 Mid-life overhaul for Green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Improved incident management system and trend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3482" y="4495800"/>
            <a:ext cx="3959517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u="sng" dirty="0">
                <a:solidFill>
                  <a:schemeClr val="tx1"/>
                </a:solidFill>
              </a:rPr>
              <a:t>PLAN FOR FY19: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Develop SRTs in 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Lean project at Riverside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Improve parts flow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Capital investments in facilities</a:t>
            </a: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342" y="64008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dirty="0">
                <a:latin typeface="+mj-lt"/>
              </a:rPr>
              <a:t>Notes: </a:t>
            </a:r>
            <a:r>
              <a:rPr lang="en-US" sz="800" dirty="0"/>
              <a:t>Cost per mile include Everett Rail shop; fully loaded fringe costs include pension costs if funded at 5% discount rate instead of 7.75% and retire health (OPEB) costs if fully funded; </a:t>
            </a:r>
            <a:r>
              <a:rPr lang="en-US" sz="800" dirty="0">
                <a:latin typeface="+mj-lt"/>
              </a:rPr>
              <a:t>Mattapan not shown; Heavy Rail CPM is unweighted across car houses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3324506"/>
            <a:ext cx="5410200" cy="2089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Estimated ~$5-6M saved from reducing cost per mile over last 12 months</a:t>
            </a:r>
          </a:p>
        </p:txBody>
      </p:sp>
    </p:spTree>
    <p:extLst>
      <p:ext uri="{BB962C8B-B14F-4D97-AF65-F5344CB8AC3E}">
        <p14:creationId xmlns:p14="http://schemas.microsoft.com/office/powerpoint/2010/main" val="61809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Lean efforts continue, areas of focus represent some of greatest challenges for Bus and Rail Maintenance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29378"/>
              </p:ext>
            </p:extLst>
          </p:nvPr>
        </p:nvGraphicFramePr>
        <p:xfrm>
          <a:off x="533400" y="1421170"/>
          <a:ext cx="8305801" cy="4217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02712775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4452127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007681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51628157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69342614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71867964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747250503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1289831511"/>
                    </a:ext>
                  </a:extLst>
                </a:gridCol>
              </a:tblGrid>
              <a:tr h="31856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Focus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Q4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FY18 Average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FY19 Target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Actions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93852"/>
                  </a:ext>
                </a:extLst>
              </a:tr>
              <a:tr h="497789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Cost per mile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MMBF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SRT com-pliance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Cost per mile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MMBF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SRT com-pliance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9562688"/>
                  </a:ext>
                </a:extLst>
              </a:tr>
              <a:tr h="983878">
                <a:tc>
                  <a:txBody>
                    <a:bodyPr/>
                    <a:lstStyle/>
                    <a:p>
                      <a:r>
                        <a:rPr lang="en-US" sz="1050" b="1" dirty="0"/>
                        <a:t>Bus</a:t>
                      </a:r>
                      <a:r>
                        <a:rPr lang="en-US" sz="1050" b="1" baseline="0" dirty="0"/>
                        <a:t> Maintenance: </a:t>
                      </a:r>
                      <a:r>
                        <a:rPr lang="en-US" sz="1050" b="0" dirty="0"/>
                        <a:t>Southampton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$6.12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13K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&lt;$4.60*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&gt;12.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5K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&gt;75%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Root cause analysis on Standard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 Repair Times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Workplace organization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Standard work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Material management</a:t>
                      </a:r>
                    </a:p>
                  </a:txBody>
                  <a:tcPr marL="45720" marR="4572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419269"/>
                  </a:ext>
                </a:extLst>
              </a:tr>
              <a:tr h="983878">
                <a:tc>
                  <a:txBody>
                    <a:bodyPr/>
                    <a:lstStyle/>
                    <a:p>
                      <a:r>
                        <a:rPr lang="en-US" sz="1050" b="1" dirty="0"/>
                        <a:t>Rail Maintenance: </a:t>
                      </a:r>
                      <a:r>
                        <a:rPr lang="en-US" sz="1050" b="0" dirty="0"/>
                        <a:t>Riverside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$7.56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7K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SRTs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&lt;$7.00*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&gt;5K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&gt;50%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Develop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 Standard Repair Times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Workplace organization</a:t>
                      </a:r>
                      <a:endParaRPr lang="en-US" sz="105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Material management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74922"/>
                  </a:ext>
                </a:extLst>
              </a:tr>
              <a:tr h="1433523">
                <a:tc>
                  <a:txBody>
                    <a:bodyPr/>
                    <a:lstStyle/>
                    <a:p>
                      <a:r>
                        <a:rPr lang="en-US" sz="1050" b="1" dirty="0"/>
                        <a:t>Everett:</a:t>
                      </a:r>
                    </a:p>
                    <a:p>
                      <a:r>
                        <a:rPr lang="en-US" sz="1050" b="0" dirty="0"/>
                        <a:t>Rail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$0.79 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N/A</a:t>
                      </a: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SRTs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$0.80*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N/A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&gt;50%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chemeClr val="tx1"/>
                          </a:solidFill>
                        </a:rPr>
                        <a:t>Develop Standard Repair Times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chemeClr val="tx1"/>
                          </a:solidFill>
                        </a:rPr>
                        <a:t>Identify changes to Everett workflow</a:t>
                      </a:r>
                      <a:r>
                        <a:rPr lang="en-US" sz="1050" b="0" i="0" baseline="0" dirty="0">
                          <a:solidFill>
                            <a:schemeClr val="tx1"/>
                          </a:solidFill>
                        </a:rPr>
                        <a:t> due to  new vehicles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i="0" dirty="0">
                          <a:solidFill>
                            <a:schemeClr val="tx1"/>
                          </a:solidFill>
                        </a:rPr>
                        <a:t>Improve parts flow </a:t>
                      </a:r>
                      <a:r>
                        <a:rPr lang="en-US" sz="1050" b="0" i="0" baseline="0" dirty="0">
                          <a:solidFill>
                            <a:schemeClr val="tx1"/>
                          </a:solidFill>
                        </a:rPr>
                        <a:t>between Everett and Car-houses</a:t>
                      </a:r>
                      <a:endParaRPr lang="en-US" sz="105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625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791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</a:rPr>
              <a:t>Note: *Mileage based on FY18 average mileage with adjustment only for expected SL3; targets to re-estimated after multiple months of new mileage observed from SL3, and additional early access and night service, and any changes to Rail; Total cost per mile includes fully-loaded fringe costs and Everett Allocation, Bus Maintenance costs also exclude Non-Revenue Shops and Fuel costs; Reservoir costs included in CPM listed for Riverside</a:t>
            </a:r>
          </a:p>
        </p:txBody>
      </p:sp>
    </p:spTree>
    <p:extLst>
      <p:ext uri="{BB962C8B-B14F-4D97-AF65-F5344CB8AC3E}">
        <p14:creationId xmlns:p14="http://schemas.microsoft.com/office/powerpoint/2010/main" val="293559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Case Study – Riverside Car House: </a:t>
            </a:r>
            <a:r>
              <a:rPr lang="en-US" b="0" dirty="0"/>
              <a:t>First 5S event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1414158"/>
            <a:ext cx="2514600" cy="3150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Problem &amp; Root cause</a:t>
            </a:r>
            <a:endParaRPr lang="en-US" sz="14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3314700" y="1414158"/>
            <a:ext cx="2514600" cy="3150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Solution</a:t>
            </a:r>
            <a:endParaRPr lang="en-US" sz="14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6172200" y="1414158"/>
            <a:ext cx="2514600" cy="3150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Impact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4268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Removed/Recycled 10 dumpsters of wood &amp; 4 dumpsters of metal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48400" y="3429000"/>
            <a:ext cx="2209800" cy="646331"/>
            <a:chOff x="6248400" y="3429000"/>
            <a:chExt cx="2209800" cy="646331"/>
          </a:xfrm>
        </p:grpSpPr>
        <p:sp>
          <p:nvSpPr>
            <p:cNvPr id="11" name="Down Arrow 10"/>
            <p:cNvSpPr/>
            <p:nvPr/>
          </p:nvSpPr>
          <p:spPr>
            <a:xfrm rot="10800000">
              <a:off x="6248400" y="3516070"/>
              <a:ext cx="609600" cy="53340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0" y="34290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33% more storage space in areas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58000" y="548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First major Lean event at Car House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673" y="3276600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Safety risk: </a:t>
            </a:r>
            <a:r>
              <a:rPr lang="en-US" sz="1200" dirty="0">
                <a:latin typeface="+mj-lt"/>
              </a:rPr>
              <a:t>Tripping hazards, clutter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Space shortages: </a:t>
            </a:r>
            <a:r>
              <a:rPr lang="en-US" sz="1200" dirty="0">
                <a:latin typeface="+mj-lt"/>
              </a:rPr>
              <a:t>Not enough room to store Type 9 Capital Spares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Unknown inventory levels: </a:t>
            </a:r>
            <a:r>
              <a:rPr lang="en-US" sz="1200" dirty="0">
                <a:latin typeface="+mj-lt"/>
              </a:rPr>
              <a:t>Obsolete mixed with active parts, unclear if shortages or excess of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algn="ctr"/>
            <a:r>
              <a:rPr lang="en-US" sz="1200" b="1" dirty="0">
                <a:latin typeface="+mj-lt"/>
              </a:rPr>
              <a:t>Root cause </a:t>
            </a:r>
            <a:r>
              <a:rPr lang="en-US" sz="1200" b="1" dirty="0">
                <a:latin typeface="+mj-lt"/>
                <a:sym typeface="Wingdings" panose="05000000000000000000" pitchFamily="2" charset="2"/>
              </a:rPr>
              <a:t> Unstructured &amp; cluttered workspaces</a:t>
            </a:r>
            <a:endParaRPr lang="en-US" sz="12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3170" y="35814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Organize for </a:t>
            </a:r>
            <a:r>
              <a:rPr lang="en-US" sz="1200" b="1" dirty="0">
                <a:latin typeface="+mj-lt"/>
              </a:rPr>
              <a:t>efficiency and effectiveness</a:t>
            </a:r>
          </a:p>
          <a:p>
            <a:endParaRPr lang="en-US" sz="12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Remove and recycle </a:t>
            </a:r>
            <a:r>
              <a:rPr lang="en-US" sz="1200" dirty="0">
                <a:latin typeface="+mj-lt"/>
              </a:rPr>
              <a:t>obsolete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Organize tools and parts </a:t>
            </a:r>
            <a:r>
              <a:rPr lang="en-US" sz="1200" b="1" dirty="0">
                <a:latin typeface="+mj-lt"/>
              </a:rPr>
              <a:t>based on frequency of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Set </a:t>
            </a:r>
            <a:r>
              <a:rPr lang="en-US" sz="1200" b="1" dirty="0">
                <a:latin typeface="+mj-lt"/>
              </a:rPr>
              <a:t>standard system </a:t>
            </a:r>
            <a:r>
              <a:rPr lang="en-US" sz="1200" dirty="0">
                <a:latin typeface="+mj-lt"/>
              </a:rPr>
              <a:t>in place to maintain clean and organized workplace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26829" b="12195"/>
          <a:stretch/>
        </p:blipFill>
        <p:spPr>
          <a:xfrm>
            <a:off x="6285468" y="1958766"/>
            <a:ext cx="2265347" cy="10753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r="6798" b="11669"/>
          <a:stretch/>
        </p:blipFill>
        <p:spPr bwMode="auto">
          <a:xfrm>
            <a:off x="3429000" y="1776508"/>
            <a:ext cx="2344683" cy="1821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0" y="1847989"/>
            <a:ext cx="2392360" cy="13457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66" y="4470242"/>
            <a:ext cx="506382" cy="5063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66" y="5556374"/>
            <a:ext cx="506382" cy="5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7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Case Study – Riverside Car House: </a:t>
            </a:r>
            <a:r>
              <a:rPr lang="en-US" b="0" dirty="0"/>
              <a:t>First 5S event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87891"/>
            <a:ext cx="2704681" cy="20338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t="-107" r="18542" b="107"/>
          <a:stretch/>
        </p:blipFill>
        <p:spPr>
          <a:xfrm rot="5400000">
            <a:off x="490486" y="1278196"/>
            <a:ext cx="2028510" cy="2704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248400" y="1571633"/>
            <a:ext cx="2726542" cy="20449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248400" y="3987891"/>
            <a:ext cx="2711756" cy="20338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42" r="29433" b="-42"/>
          <a:stretch/>
        </p:blipFill>
        <p:spPr>
          <a:xfrm rot="5400000">
            <a:off x="3539724" y="3648922"/>
            <a:ext cx="2033817" cy="2711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507" r="26347" b="-507"/>
          <a:stretch/>
        </p:blipFill>
        <p:spPr>
          <a:xfrm rot="5400000">
            <a:off x="3538485" y="1260161"/>
            <a:ext cx="2028511" cy="2704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Down Arrow 1"/>
          <p:cNvSpPr/>
          <p:nvPr/>
        </p:nvSpPr>
        <p:spPr>
          <a:xfrm>
            <a:off x="1123740" y="3452988"/>
            <a:ext cx="762000" cy="8382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171740" y="3452988"/>
            <a:ext cx="762000" cy="8382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7230671" y="3452988"/>
            <a:ext cx="762000" cy="8382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Case Study – Everett Bus: </a:t>
            </a:r>
            <a:r>
              <a:rPr lang="en-US" b="0" dirty="0"/>
              <a:t>Continuing efforts driven by front 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Lean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300" y="1371600"/>
            <a:ext cx="4381099" cy="4862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Lean Council</a:t>
            </a:r>
            <a:r>
              <a:rPr lang="en-US" dirty="0">
                <a:latin typeface="+mj-lt"/>
              </a:rPr>
              <a:t> meets on weekly basis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Developing </a:t>
            </a:r>
            <a:r>
              <a:rPr lang="en-US" b="1" dirty="0">
                <a:latin typeface="+mj-lt"/>
              </a:rPr>
              <a:t>Standard Repair Times </a:t>
            </a:r>
            <a:r>
              <a:rPr lang="en-US" dirty="0">
                <a:latin typeface="+mj-lt"/>
              </a:rPr>
              <a:t>which allows for standardized work and better identifying where training is necessary</a:t>
            </a:r>
            <a:endParaRPr lang="en-US" dirty="0">
              <a:latin typeface="+mj-lt"/>
              <a:ea typeface="Verdana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Investing in </a:t>
            </a:r>
            <a:r>
              <a:rPr lang="en-US" b="1" dirty="0">
                <a:latin typeface="+mj-lt"/>
              </a:rPr>
              <a:t>capital equipment</a:t>
            </a:r>
            <a:r>
              <a:rPr lang="en-US" dirty="0">
                <a:latin typeface="+mj-lt"/>
              </a:rPr>
              <a:t> to improve productivity and replace broken assets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Continuing 5S (</a:t>
            </a:r>
            <a:r>
              <a:rPr lang="en-US" b="1" dirty="0">
                <a:latin typeface="+mj-lt"/>
              </a:rPr>
              <a:t>workplace organization</a:t>
            </a:r>
            <a:r>
              <a:rPr lang="en-US" dirty="0">
                <a:latin typeface="+mj-lt"/>
              </a:rPr>
              <a:t>) efforts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Broader impact on organization and culture, with </a:t>
            </a:r>
            <a:r>
              <a:rPr lang="en-US" b="1" dirty="0">
                <a:latin typeface="+mj-lt"/>
              </a:rPr>
              <a:t>increased focus on customer service</a:t>
            </a:r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r="647"/>
          <a:stretch>
            <a:fillRect/>
          </a:stretch>
        </p:blipFill>
        <p:spPr>
          <a:xfrm>
            <a:off x="4784198" y="1623561"/>
            <a:ext cx="2037228" cy="2838853"/>
          </a:xfrm>
          <a:prstGeom prst="snip2DiagRect">
            <a:avLst>
              <a:gd name="adj1" fmla="val 10815"/>
              <a:gd name="adj2" fmla="val 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" b="3556"/>
          <a:stretch>
            <a:fillRect/>
          </a:stretch>
        </p:blipFill>
        <p:spPr>
          <a:xfrm>
            <a:off x="6954372" y="3333347"/>
            <a:ext cx="2037228" cy="2838853"/>
          </a:xfrm>
          <a:prstGeom prst="snip2DiagRect">
            <a:avLst>
              <a:gd name="adj1" fmla="val 10815"/>
              <a:gd name="adj2" fmla="val 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902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lZzd+UkPqwvo3lyw3+k5723O6eVjc+upI+RL4IGutYXhKYop9nIup5SpJuUXxzOm0Y8UsWMeFJhmvuogk57HUbkLhxFQSZnTBBxaITVxxylq04iN9lMC4DYruTWKvjVKCqFf804S8APd/8I39oj63hYJH8FMZ1YFQxKiGZn4CWfC+y91sbYmFwF+tndg0Ho0Nq7p1H6kNsa1lBet3h/i9+RGlDn4SVfPYXElKjON3xNCWvGDJCPfpw6ZikHBD3rlSg9W/L1XBEuCQqa0ABe+PM8anMXOILHv+p0NYhCm2VfRSexUab0iRorTq36r7y5ycegUSqxCBSTE+bVvSuT96rdOKI5QTXUkRZnFSSK02GyrRNgvb7bbXGPVqE2DxUze6y+xctcjirGZ1C3Ef7CXQTY/NpEDS4afiNJHNqCOetvdTPzq8kfSmVDD5uvA/FKANdngJALRX2FwOTBhMLPz1XJF4PUfNa8EyyhvVXqGJPcmbrwGfUFEBd90gitMfL+vuv0NlUhKtjk70k/Yude43oha/9qTguz3/2NfMwBfSIuOIWcCprPTiYAcWp+qcYbOtF9KowM1dLEpXbTO6yGnlFVkQq+ookTIBu6LMg/wIYOFLuOkPx/FWIoThDtasRrFWFopmTnavkDM+uzSyDed7Osvvx0+a6kPNPQpGbLnxs2bCACMLEIltKb7djnVeI2aKgd7OAwmQQ0aZ7+PGv+jBOT/DYxlZWujhvZa9JILyZ5k8E5sMg7JX7B2VIhihj5bGnWPyQu4aOSV+yIHFr8rFhsVsAgje9rts7HHZdx40AW3Ru/f1rxm2crx9SXTWfNVEED1lXzI7kneXgKoVM54/n9WtAdyo6Hsk+h+0BUFTjdRIhkEyshCVusK3TZuAHmdyT1gRrG/n08zx+wwcDTE6Mbv+qWvK3PijqEZTgvmWv8WgagYtUyXdtraCtqKHB6c+X/lrzj/687E4zxG52+t3fntSPRynZ8zjGm9PTz6SoF5PdCrhElhCAJQ/UKa+ClT8TMyM2S5irQ9V0R46zRRRt6YwApQOsV/Qy3uR+mdbz1i9M57jGq8hydpZTdoQh5GIQWVauldBSoDjfGmQsgTAZCxK9wpHHvih09iIQwfaGIU3+XzAYDmbGTVeTdGmNjqbQro9Qsg2MCPHApQhVdrlvHPCFO++DuPeEMRACq8gdCKn1OBBimqVYZK7tpmhCbK6vj7U/u33d2+IVG11aMxxo0kTXlm7iV+JzXSnJRIMeHegXYE+39TGsWhESk76QHeQXVZvCqKgg4lcWM8pfp19MHEz1Quw8FZCDWWAmK5mkI2sKVCIQgXx3sqwMws+7wrMoKwyq26AiPw38x1m3CH8o07OUGzaTvCwM4fWgG+tQq2tkciKfrgG+znyZ4UguL6cQHpk0LRdcJ7YeuIGvJomVCFQ/fwPZaayyDVB8vUxYWRz6ISq+aHF8KJE4cX+BW8j1eGVsRnMKQZEbXVU7H7i7aZ9R8qpCYEuDY4urWRQkZFMBF/xodzJRfIJzUEGs7jif/EKVPFXq57SkEOqHEJLPtKMU5JaUApLyIaR2xxua0jNcbO8perlXC8z72U/3giTfHJgWDO+q6vCyh0TZGk9HVYcUfd/q/1EuhNZADNrUA0zOXhHoTTN0qv//qhuThhSRelKIoyV3WK+0vtI7+qvt4pqme9wR9MtnQDH7cHtJ53jM24yNWOg1OopfLJe+QLJBpFe3I/zH0O4CXF2OfJmF/tzoksAS2weVArgg9eWQivVCdTNca5WXetCVnpGutoRtICksCByZ+ULPWF9IIvIObBLJbQy6pqZwxfUtfM66TPQGubC77dllNrMCKx3Xynn0gsdVC4UygJAqcPU/meKovjsI82/PkdD1JmYzAviZ+5SQ4ISonpQ3ApPWAp4FeugwOWJpR9DUmIEwmJWYpUfLVsqQVb/tHLpsYmu5Qre1ihywn0UegMK9T+LbVOyfnpyPf/ukK6uvSuCkeGPTJkjVFqZfrZMb2pr65CKpkMqwEiYGo+sfCkAZmQG9DBF3J2r65hzUp7GTA+rtxHAY1sQNSyZb8wfCeVfVy2oQZyS5o+FPhW1g4NK0Mdud820GgFBcsVx+s6/l5kayQnh8agfph5FJIA9RutZLSnZsXvUKpyijyqGBJpRPr+2qp1dbLqGQL2CnxB6vWGjBvl6Rgjh+KsmUqwGtb/m75xFVPMdZJ4I+alvBfhZOisndxFbouLCEwwpMcCK88qCUKzJnzHA8xy5Meb6qj2u+ojxboazQpIFzZDaybUc9TBJ3vHvFncXD/lfWYulVR77xgKBYy7eJw1O+pp4rAC/uaqwuZhFX1Hguj2PfALj48fNlmaEjTwtsM4jWOiazovHocz0ZzikrQhSjl4R+wUuPWppXxG5z9ni5epX3JUhSLY1rNytgcUo7HraNsf63SXCn47yNYzk+IHNHa+aYmR36HcbWPd54fybdR9MMg1ab+Vx4DSOMKgEUM87BR6cCK/1n0X+0+gh3pKRaXdCv9lcNgLRWqLBZsIrQqwPKEGnfj2rNYU86mme5sZLsBFgbfDpHrFN4P4erTgYezO7qw/c4skNejSTDzSdf8i3seEOx3wxAA6/hDq0t3+vflMYUL1oYI/ZoeexoZkAG3A1HetV5EDqdgPdWgHMknn1GflXOdmYcqa9gSsKGp50GY7Up7geSmWNYFLJf/6vJq8VLE+aqV7ivbZk+IL2+pfdjsZ0YDDd5TzMlbZpMhGMKkMpWf/81lhh4zzUnEp+ylk1MIFEi5ShiYn79CBVX/GK+b8bofgRemP8mmm3PgLAy53ownSfPjvNANyW9iYdXSQ0hLPFifB06nZI7lbkd4v9RjqCq8oNiVQWiJQOuWNqsvSSQAvFzCeXEowt55Oh7JYoWGIv6bW5OWPNVV70tKCEv63VZZiIY8SZfYRoVQXgAOdvnnBkSUzjW2S74W8yCDyJUnFBYxiLf/a0MxrnZvp6TXw8BpVwxSsJEdgU+7GISLly1jtwgyFWae0yEe3jnNamYSTg/BGrTFJPJjXD06U2YUb9A8MU8nawYBOWDa6A3fmVRvQ/ddtCXis/f/Ay6/YtmJvDC9Bt/7Y9fC1u0kuT8dGUPpE9X3RDmrXt58JC2sU24hE7h/Am6FDgvk1L1JPNyU0wiajc1McVwm6sEJMbRgfUs13+pjqfkxJIgtdOX2soL1L8co9jCIixnUyZT9WLcjCs2uHAFNAqVDs5lyFA+CfPzXT6L9xvpoFEyp8FDJEw6sBcweXpX22ekfNpcw9tpaYIMeVRUkFXaAajXl6HW7z4+SgYf5arViJReSLIYJe/xaL4kYePlk5dKt3fwQA/IsLOZXXQWRl/ss5iQmJCudJfk5w2WZZjPX4t+84zG+AYkbSv7Bu6xCXtQwP1ptZuVpDc3f3VNy8e9jLNrk4vckUL5SErq/a9qkTV0spr7dWbIhTh2ojyGGC2n0qWHOwE0ZdmrEJemLpRl0SADjSsDwEWO7PIU9yKVaIOAIpsLVC7h6xEjhnHrgRUoasJ3byNJHbUCmAvY4uYxorgyy9FK7yQbUjDuBm+oRAwlQHpOOe2hiBrwyBcoHxeo19zOygh3vBJJrA5+Rk8MGFh2JMhXg/yOhvL0hN7z3oDDmOV9YVBtDMozgWcR7Sp3F5eYtkPkcmwJRM1dPoaTb8HICq9rTgrsr2y+ol3W8Et/qJ79rymfE1PAELqwtKiGVkI1GzdPdt2Mzyd6j+PdWY4MRddDLRsynqj9Rp4dBKJtZXKhD8/bMK1bsjmjRQZDwERwOKvo7+TqOcJc3afEzW5SRQOic6iBmStQ8/JqOWW/LsK1mWBI+BpXW1di3idJ1HePC9lXt5gEGs6Xd1x0ENgkFu004GXVv1SQ5q2sV6VQZT/OMgYFYIgt+XY/cUO06CaDS7DUACYfBb88MUDUVukC1GpYdWxoSnCx2A08Yf/rC9Iquq6Dc52pGqANyRye2VNq00hiaEvUVyu8JC6RbUM52Pkzx8CONAgpdmsNT8Gjv/GwjpSrCIDkhtF4ypzO+qyCV+f/oKHvpXQnvX++a6X5OIDzwIA+L4UGoO8yLSVWNABHZNFwJWQ6YVvqfB2JrH38yje9Ot1205upT2Yyib3GCqfBUxmpc0QnjTOuNa4zFYY6bjDLIZLPfIe6vHEGOG6nqiiyBiNYlWW8oTt5NhVnMEpG7ioLkrEauhuRIH4JLtoRNsQWl/MYR6tGFSmaq4DaYTm1fGG4vCDyB3BOWmtKRhp+P5KkGqbF9AA5Dr8oLLQ3pVnLE8yhtl5FKdoar1l220uPUK+8m8I53ChvrIWhARSUFtjFHaOtgjUy0Tg3dLCY+KHOk/0Zzqpw6XKG5BCb65u4q2lq/6uSXCyt7S7ZfNXk0dEgnZrxNRrXLfmE+hyFZuECNDtAFF46OHSYnGHPAGcVin5q1NZ+YKDy5cU5yUSZzLRNjOu628ulJA/UIVoxknl6as70L+BZTYn7oFovYNihpCp6HZMEbM7XvJxnQtKWpWSCFT0rn0bG1jGLTAAxp7YHt5H/jpEzTapGPhnLQpgjf4pEnevwQhn4ka4LJhGbh6Bvqm1JLIzHeord1JqFMpLeKzehJHP3AkgZEGOzGEu+KeO9UghfOeDSCsoUsV3XlIIYIldZYdUTmZkGiawV/p3i+PA628aYrmrLtALOCteK0RquKpTWN4bLUt/DAMBad/HfIQWFCiivNDondLEV495k5lj9EW4XhlzJ7CpR5M9NXNcUjOTHfiCfpY1nkQOF/CNi9gHfW5nc0wDo0VijByijofEEqbjgV6hjIuT69JRIJIscIvsXE6NEzl07zQmAHWwD0zYW+2zFi3B83gEbC9rTbIDyHgtJVnAX9iImYq9KyhwXzsqRYvC/nDO6i17ytLg0UzZGBJaWVXPv3b3rfhhTxqyZ20Abz+OEj5YQlB3BuNVmAw/wN6LLF1VwKwqdV7ujG+l7bohhB6ctSUn2yrN/rxZBBZiYw+hjuaE/99xh7yjTdsn6dwPktyw5tH8cfi7gkhba7L+RC0b4qhNmRUMTm6ObbhDWMe4VDg76hakvLeyUPF4FGtp4zGnjg9/gc0C83Mirl2ernBiynm2zyV8I9hHxUe9ihu6cp5/c8Q1VKGokyXFU/MJk8wyDOMmJwZze2wbWiDh7bL0qlCMPxFt6WYtB1FkmL8SirMBTkPc2AOlw8u8mDYWPVHSbNQas9+0bTQ8UfiovxtTlt/3B1Ho1e+muj79TuIz2xvVI2vuMOTzhti8ET5Tcygex67b6ulA7b92iwSXf6MYSHHMSVVJuj15LCSfGs+AJZH2NKexI5J2+6S2XBd2hBSBatfr2WEH5rQAC2rQJvjbLsOburxcdaX383+KJGX6UZ2o6jFA6AKLHIjdGw+XByv362jJyPcDSkVYEXqy9/uqYOavSJafEf4vK28W1ToOdkWcMU5Kgx6fEknWYA67S7Y7SgMyPIxg8/N4cnhQ9NRa7URkCJkWSpGa+mczU4nhGGXusB0j0V37PnwzcHIMGhUgJuWwby9Vp3TLlEdb/VUt7WiWeT8Qd0JJJWnAB7RmQk7t6waMjtKaHz0Q8F4bVXv2QZ1PdkYlnjiZBzmgUfT8U6C0BXcCIxKJ9Szoh7Uup1YpUeqHNF0I+9CBBmyhAR7YyaDJkQvMw3+KjTXarMePR/pw1TT1ge9/P2fhxJmhBEyz+9s6DzrgiuPNOoOmRNZAYTLP7DAuTDLi3qkqjso8u+ldP9eUga4V6kG0PFPpO1BAfjBPJ0JTvSGJtTG+rmvxhiBIOBcFGWyyBgT9g9rVEcyvrT5ZoHz/2jFjqG1ckpkyzf27I7U/JwTjle7cx0i78GqpQVaEsQ0vpUFBiiaC8LbqAyzYT6APHSTxNf9zvv8SFaaEUxANlaOYRFoXiS36FTYR+AMqMQ1cmKI68GGIwQb4Vvj+9W6ri2Rbwm16jKfgYr9UcSSSvwznoDwj2/sZ9Q4tIF+dD9UN2xX68oTARqdLqCLwHFJHG7TmaJzPQ61r8QhQo3ZLWuFY6aZ8EgOWJ1d6Oqt+rfwbu4Pg7vAio+9wTp2Gyu0m/LbpMa0CrID47TnhmP+SZZYflpXCaWe4Ix1onREBFucFurwGtwCMf955nzs8Lppc65DVflBbkkkEYNWL1YKoCRwHtqusDByyNtL5fSxeKEeA9CuegPBNjd8GUGFd0zUFkmM4y33o327F490IjNQuGStf5k5pHhZaB687b3qs6+V8VfQhyvmELI92gA6Joz5tYxh9hO66lBhQhvieNZhLdu52QbELKGF1DfUcnK3fn+ZbFZ38Vs0KHMvWQ9BKIDe2w8vAZEvLx0eubepqmbMxD5YRdGc0qfwwkGkVg4xNLl48kvFYC4Ezj9ubWFi4JiffcJt2GnLownHaG9bWe5EclghNiHFzi0/+yDvTvhNtKCYEDX49jVLt7UyqatBhuDSwgwj6wo/3zVHhS26x5mcFHkLa41++ncMjA91pE5xFY19W0KDqV43f4/7ZS5b5WNmWfUD7SYj5i6QWu2WABbrp/1t1OLGh4TkQiTdjBTzCGRAGnK0ZPs2U4XMkK4vvFCOaV1RKSBZN0zMXNrbJyFEssJqoKIkAa/xPFa/efLe6hF04yBb0p33dYT46zLzRrSEb8QcQ8uShgGhm8R0l2NtaYZ36zg+j3ZG5lnKS8N4M2gU4Qh9ItqSyqfi/4wAygPeJ/7fYThQMutABnVqethZHBBEYofQKC6ochfv21UA5Wj7uu77LehYVu17KykkbaxH3d6mOIWFB6TTOCTUok3UazSvHDN64osBI2C+9E2YkkNxOCsRaPOiVLUiDuQ8u/thiPo841duCcTezs2yF5f+DMUeH8iiX5d0DdFxJWfgXEIbYR6uofsbYtsVyvZhYMs0qYXr56yxV71Dw7IhBOxeXQs9lFUf9GXeJPtzCiKGsNl3F2yN27RoOEaQ9EnZvPlamNQrXf61b3rBRO1Al2BbKDd+iilKEEKc6kJu+xYuqiTjUmp9yV31TYnYBPeWZ2ehNv2352fmSyjVqIGtHH0jzXiprPHkYsSDq0GTUa+E2YT1G2OzOL5Xirwydq6w6exXWRkId8QveeTdOHRFlJwQ61lq8ITUHZdHaSeyBd3ZQUG8fUWpnExvoMOQPsFZLPNGwX78Yvwi6Dv8aCg7MioLsFZ/0P8Zdt0M8pt3v7koLb9Uv1LXVQkRM46qAXu6Zv+I7Pw0caXZBxrWloHEXEfeptWCxf6iEKZgpHOsmWp4ixKu0tH07CCaJk/fewTbOxXKs+biZ5VrZWDdjRowVMdr7KnuQopeFCUqf/B62qVsvziHGBtossiE54BRzX767Tfy/xj/8KdZt3lfUpaUJXg8sR6u/SwVRNespi+I2t5kbWUGH8xDD7aPZUJ2HnNstW3jXJJwUhC1VlpYNFXth6VId3wV1NK5QA4YfOhh2LA44Qpatlv2zmgaHc8uNTD6zDjH5VP832yyeRwGoeZamZtNBR7bPF5NBRAP+O0iQ8ppTvMgPu2U0Oukecsbq6UDr6XiXRv9/ML5KcxETYbhaSYXFQsM99/6dIVgOeijKVjkh5xG5v/6bQdQA2givxvc5J0DBYUE81zMpKiEEh9nP17F3RySTT/+cMzc3XUKYpu5AMT3swBD2kCbhVRp3Nmls1tGOQJLxC52fgnu4PbimgSwxxm6fn2eu0RWfSSonaNE30+dPtDPvx/k/vaH1LwU4Vd0/DGMUGIBv3B1yncJBGSEPzGtfMtcn8ZCZzAaeCBFiS9H+WpRNOZOS4jM+Q4hIns7ZRHVFswUqC76wpiVgD4j3ouO1IhgILtkEOnWiOAypv5dUgL9oH/ZTKajMfr7GD+CpXC9CqR0fc8Tdv9N3FNgQUCWIj9wQq1JcWOE0165VSmuRH3PiIk5BIbm8O+XjPa2ybNSG7PYp0MEkKvhp1IubKKQrdy09vqEd5LIOA/4s+3sjStbHOxx1JRSMqBiudQUD/WTv23YnVUyPpolS7zv+umszKvsjr6TT5osKvBBvEe6E+CA+muluCOF+wNxg3v4V3SUXDZdZ1VS11obpccFjJRLYpS85vUKx1OOhY7qMdAh8nslKsRmKgxalz8pyVtq3YGgDhzMa0qwl5+yauB6ad2sUqjkn7u+o4ZfJi05lKWlhpB3dJpRlnfVTugq6wj0LQ6xKw5YhCSXutjZ6C30me7SA+1p6tQ3Zr6MCrvpXyDZbnfIdHyVrsrih2JLMBNPPvNQ6Ra+CAaVrtSgwM0g8wIzeig78izzZJwXbNaJVgeRESgYbtnfkMMqAjUptEEXTojpsErlol0TNdaeD8fuEDErt+rBNhNHkaQWBFf2OwgdUXJ2v3YC/lUejMQgtzbylo/xiXEwOHaxO3vuZnKBc4PnEPcpa0KYfMCB1jEch3KhkC6phQFhGHxjLQUfebXNDErEYoO538qpxX/yW7wwEo4O2Q9gXe+woss4Nj8FbwlFaFt0nSI8JBAa5kePqJc/FfJVDJWxt+TeAR9r8hpv+d6ehvfj3G4+WB4s0klT2oAwk7JfqQfrewD2NZ8CXblVVc9gJ+MhI4ojJAoKQ7uCyIv3fSmpu0f/rB1qsvHKVIBiiRNJjIzZ381+ksm3CicBRNm2aPpTpQnkuyiZwwiJ3+vsMtJ3SRl8HBYsKJTArE3cGYnl3dLA7tiBGVILAkHKRjxmhgZoogQBaqK9hgYWQNq2+q1rIClc8kmXpkdAsGL0vB3VmWgZcaVMf9OuuzwVCAKSLtGG3/t2kylgWAjTM43WQTCFsD+bTKw3/YOeiFLJpPh5EVidzH1myK+v02Ud5JBFeUp1tIaWxU5irGCIhkQx5TtWd9LfzAovXGFQOi633Jxsd6jaUc9cEM1eaRHnN2zrOsSm6kE6WyE/DrbA6E9QysZghJrSp9fxgaVAdkGyJ5sp9FrJHv7Ity8SceJqWkq573uwAkbxHhEoQIuy9rlyoBoMZZ1bijH6coJRVAWy0v4Zo5GNxMHkSAWPrqWcQLsyU5MA+71z/s+QvJHw1Tk+CfG3GIdUPrWRfW9U/lyM68pTvM5UerletpcEPS7/aBe695aUx4tjICBsB5LAFlRLsg4QLcClAKfeMFppzSTXGD0UmXDj7oZgKokWM9jUhkgItmW5s5W7jqpaFRitDGr7f99uHArOtUAI92bHTIJyAUrei/MLq6LGIovO2YtWLVFJQOdfr9j6uh8IQgafxIh0sY3MFv2bw0zgvwUyIRTuGrR5YzTH2w/gqojbS+UhyhleBw2cs0eqYJgDT9lKW/8W0Q6zbjr8TlZPFGRZeOD5E2Y+NRixo3j0N84f/Q7nZIrAszKf3VlitzlmQM/+enHyFjlSPVjqm4v7jyAsvMO+V/L++qO1vHglbwWY1tkfp0Oi/TxdPEsxLktHr9k5OjkJWUjCO8hU3jJtCLnjSlg/Y2z8RIstgq3tMIz1T+bnfjGYmkh7DCCjoO7YDMhrv1fX4zhZIUoZXI+49+Z5ZjBO01Ibt0zqvLs+vQwowjazNwxJN+C7s0A6G1twhun8AbPI/bs7d56X0kghIp6XIjtFpp5UDmlT/Vd4UUC1umzZ2LFIa3mjp/96GHR9Dav4cOpsUo05P3Jyum4M/rKK/dzhBaWg6n7TuJwIJZ0i9CZGI8jTiEVe94mPxycZGTUCfej3KuUd0yh18OvJmfJS73tqhdRHm0qPiF1eCkoiAhhAax9dcsWe2qU740eR0MXjraht51x+dj+sh8PjqdhmZdYWHp5ifhXXaCJMyf7fvIUjHKxDFbZ5RcwtdXpAiR2X1eA9pTiYPQcWpfyCGDLWS391KtIbLy4dHf7KsT0NBPPIJ8wlc5sLbcJ1sOXPbo2OIUhaRWyC751ZFk9PMC3DPufRHfz5Rzsz7wuyt/jKFzsShE4eN01y2b/HOGQUfh5akdSsm0EnJNDFR0bzhffVK6B6aplA+9xNWBlnY9O2+KGNC+3QUZ61FhnVf7MLPSg2bcMtmJ4lBS/+VU60rjl1GhzjHlvgodoow1J1fG4wPa1qVuEVZXnLThDSvEAGCrcK9Xyfc7nGF/NqMWEQ+C5qUdceoE2FDtGMdMvDSA8UMYwMkvyzV+CyJe5W6yZB/moM7f8egeZ4GdWHAzw7d7WmxrSKyrLtcUUZvpTtHAYvD0X5K/U9gqQqDXm+tPp+2QVV2ZW2xM2qXmyt0GOEi+Q+TLAuxtpYFwPuCG9hE4Izg92CmEV7UZh8xHVCNkmKvveCYxDnLj0Hldvy2P8tfofIRMhjhuo2rfbae0XAoBPezg13E0p5JrgirZwdSqbGzRkziL68Q56jGXusVss6lna7cslvkxbnwOQNbxg2+xc5yZQ0Dloaz1kWipTNadeo234zkiTvL3NrHeD/ek7Yshqnbcy3vKgd+L7kJVEJtZ6DozeiqjVu2lWhSDWzcOxPg9fm4lRNnCMXz56L7iMp1a280x4BZw/vLYcTrs+REZLVmYkgckHbJW5PHhMSVysDKHTtiSUvopRJJcVjLAZy7qMR0z+6dySXgtPEl8zRMpUUzkLa7v83XL6XOdHgXZ+XSBFF+0TeBSW7WGjJmomb5Oc6KME2C3MNefxnjwpfu/aIE0/nHmSQsQpZ63DFYX8M5tCzJf5TBTmsNiMvM3fquKR/PQx+zDUsNN8yMWDoUG/bmd4rWIzEztCiQ62mYZF6Y+9cCGfl8zivMEJkHmXEF8HCkl6QZC3wOcoRqzbyhLsdSNUv10sCav4nsrpeXk+sQ/sNKrCv9jTkD6D/mfxBuOOamBMdZtCDtFygPSaEf1/yhw8K9XIp+tcR4FwCelgXxRdKrgKPqt0XVF4RzKqhvk/aAvTWF5SJyt0YlUnADCNF5209OIoGQRv5wcbstLx7HoIATDVjUK2JHwmXttctkOdMGV56BNveZ7fbHU+A9B1/T58vJwTbxvfFuxXp9NaTRjwLEeB2XhKf0oxQ7CWSkPqscqnXPl84a5rmnZreYd+yBDJMRv1BYaoSU5Q2fYQ1ZG6i1IgzMvAxWgSoDWvX5c149oVLmaECwKxPsdOlVf5KuUveNXU5HYPxJ4jnty7/Etk5RcMxiJ8SARoVwSR1N9Rd1nVqMGlaSeC/PBy3cLka/X3wMjQ2akwGOhjPLyDKXrFJxQ8S22Sdhr4Vst6Dni8D1wuxLXpdrYqoomH6qAj4Ps1r4/YSiQCBf1leMk+D6z2Iq9EGB+BGVdaNG2amEyiCbv1hwS+t+4s5/7ojlbDVQTNct15m9vik/MC7fm0W6XUwuRNLm87cr/NR0flpZgJFgAmKwkvC04qByVboh+oHaXpdRuGAlIeG9I4s2QrDspeiW9OoGmlYbYvqMyJyMt6TtA8utAJwnE/TxrknBREsWMbE8YNAwOr8x9sA/QyfNgOGlZ7i4Cyh8PS5vCjE7TtiYEp+/Y2+tTsqlbdWsiLFW3QO1xOSu6xpX1VikVlnakvcEMeSxZHnFIn801FiwZH8GmU3Nc8AYZ88ssbUlkKWDNSt1li5Spc11ORtGQDB/4I0XsrtGN2n0o51a/q1myHHyVyNcvA1NF5GyB+mG1q1k1KkDx0Y9GT/zI7DEmbORuRAhT15lg6I0g1rru5gxeTaBv23q1DiKzt9OlR29ZdAmDILfWh11EOErwa6KarnhNga2cGqhGZ0HGtx9JtgD/0P8DWow3VGW/KK4myY5iaBGhAweXikHMKGt4YNBqAevA1B25J5EqUvjCBHMbFmwvMr3+t5ORFZLWqfGxil3a/66nkczDUOswryPKCmfpyU5hUyVP95uktOwTU4Ogjm4rGrr8CyGMoSdOfDJEjjEGzwHPMpWDxyzaTR5GWGG0GJIf1TDxFLoitK75VypUmBVF/IDv4NialzXpLJ40PZX6VqZIWJXrhorkGN5ZF5jVkTNVNGwKarj7svzuEgcioi0ta6bXXqql7jdkqrY8bBf9FClmuYIPAQC5SFQBNPKBxx+550bixh7v7HwrfoKwxzcCPaRIXrlXWOKkvKX6QS+7agBWlGLfMWGLC5TGfp2zvmtH9Q3HStIoziBYnfvvDFwUHuhE8MRqQ/R8+Z5gvNTTTrghnzBY0ZMA9xBVgGSxc0csbxPLv7G4tmwMKTfGVso/Q/mZEMJewVJaZR48+0qvjyZXoVukjzjaLtCdJLikQNuRRZDxy5GWc3HCnhXQ4ew3kgqSrzEaFo/z73TJQMqsgsJChUvz3Zmcc7z817pvhjoNK3lQCY50LSlOeQNhkGZ+KyGcE9xS1L0GCFWUX5VLzRgWyfjgkGHlO0MbKflFVmuZ1cuA+Yg+i9PuaWHKQS7MK80Lo2WdB0Jy4FPtc1Ggog/3t12hmQo5FvJrxGKWd+MQ7wutnc+kh7MXbzjgv+DYutb4WwA68HnMk5dWiBlZ559iVBgx3yi6+tyt+cX6TdK8hiipX2oVDY6ZSFUAlkiarDrQ5wJf5v0Drrk37C8zHNn6WrLMe4S4XPKfFwmmFnK9EgwNlcQSwCUK1d5wU5fWP5jbH5RmCGLmg0OiMX5lRHMA8o76l0AncuY3FtlVb2cI2EpAc5UtiVhoZTuHnGDJQPILGSxUYGUPp4CYzKtm6SvNgF06nTNXbP02z17esbkUc0pL7PWgAQduls+zxz+y6DV6etncHWzJuSAR0/33nSeFDXC7UEDZ+OhSZGUY7aKj+zmN5XAk9OZ7dFdv3qlCVvBxR+hgN020rbdheSFYkacUYUtyhCSZwk3KrjBGHbdGJCTwBL3jn5TXMoW2bJsQz5S+OhteoyF+6ZWl3e8RnoEvB9GvEpwfQHz+Xkopyxn6n2J4hCvdZ22KQfnTDlmfWvbQwozu+6HV79XrAQewVMhJBoTBDN31iQvIMuz3wrNagrOvuSFyJH/I3wd95FTLe+rGIMFulMmKC9J+uvuyGNSJHBbTDVvHPwoGfPwxD8YqrdseyrAf6S2EkZpssHVDmLL/nhbgyBroLT5zQ5wR28rah6R06X3QXH46r6kUA0iC9734xwjRcDGkapzyN2VcD+H6PHmlLNxHdvevXKCweKRFdSYYSIwtaPQcZRlpinhbecaBIHWrqgn0ZzsVLaUbpc9WdQHP3mlhWUNrZxxV9Y2KTilPn9Z/LIeJ0M5Dwo8txsFz0AQwzZvzrSdV7oHbs/s20AutsdzZ3dA/EHzuwp5SyVhxyf2TwQaM1vL0dxC5teBs72yxb9nyaV2NSE7K+zJCm5LLahGCJqdN9HH1ioojzNdbvY2ZJ8J4EaerxuIW6gVRaGcb3cI+lty0Mg1hfaP2uFsPfhZWVAbwumwAkbkgmRdpvBX4GLtLx4+D+KN8fdiH8K6yraRBUrSTGf8fEAeFZQ421sgy2xKM4WbNvs88mckJhN57FsaR8/Lai2IOwBBHpOsZkQ+LA+8W8Ihew7+x23auXWiX6NmyC6N+9VitmFWvdqVnXoq1eKmjpbpgKc0SbGSHv9Rp2oyU6MyXwmZ96OdITZkNV7wskw9GvyEZJfoEislGqWVOUuj7mH44pdLjz45SseFQNclhi+Kyt7pkENEP2/DY8ngGf1oakCK2sv6ZiRF/aQhQPvwvM6aHtrvf7mZZ6p51oA/sBMrBL++yv2BlqB+LGFZyl/y58DMvPZu8f0HBh1iHApuDxEnrfDcD7nqvt9Px/kPgBsrCkXqjDw96a1T3qiF2iCQpqsDsIxESWlgskM12qLNWvG3ZsiUKWXExGXVr4ffZiXoPK0G+qsabfcHSNUk0UoyiqEnU9NTakCjYwOGzblqipIJOp37UkaEsrhIODaqXpg6tElT/D8p4WJhZ+h5Hc+B/YOlRJH7iEIN3deaDB2gDlQ+xBGbfKIK/8WA25gpPtkLavyQ+c+LMFq5r6nOhUF2UfcLsyWEfpmWa9waP92vRzpqJRP5sgWJkd3wpZt8pJiumLPRCIadYfRK9r0jjjvcolNvXhI0o/8x488K5yrScU2eE62g5nu7Hddi4ov4zZ6IZ4giFzBIUKelJySvEuhoN2TFaZAD1MQwyt9UYP3kCo5FSwKg0j7GG0E/+rv0djLkiNS6Kj7yf09oAUcsZUo2L78a4n40e6OLKhODMGUfD8j8pDuxyiNfFT7RMIITx+nRIAMXAkfMml2QRK22X33EG/l2txrh2VsNkNx1C+g95fM95c5JCM3L9BLzMJHNckmppOcPyPrqK4+jgmLrPytoXtLkA7f4MOCC4Vr1qMFpfkmWblgWl781OQRZvQJ+KkDmgeYZt3ef4y6pwYxLTxpORk6cjRq/cSIj9h6zx1E6basx3zy75gv+AdxUVqXk12xp7SoyaQljVyuckod0bWjcPBrPAGQVxGX+garsuRavSojzFzfJvN+shG5tt6TIVpwsn8EUklFlkb/I+AjTF6OWOZgyTcRSk8Y8dJqtxpFoCcQDjE8+/9dKr7PcD0bNkdEsXkJW9Fsd53p2Zu9C0LeZwg36SKFMb0FHDzO6EhvginvsBCX+Dvxiu/ap1kgqYL1DjWQ35+0KGTQVbfSCi+eZBQgMF91i/OcBCiJv7pvODMly1DvffL5rzeqOdR5lpRUhY4mupP5ayC9RS6EYWuYlTseFzM7PI7/PyCSaGehlgbcDPDolCFpdI5ITTdVExQkpmHurJV3CaW5USGYVxO7QhqDIe7s+ws7kFRF+fRwJ6bFYOY8k9C8rEnPMaUE4D7qX6M2Z7afdgDNQGZbTOUJzV4bcAj6yBhRmsfInOdfsyyM1cf1Hpwyrf0Q37k4eU9tW6kn90FlL5hZKqG+WFQfgcxUxfAom8dnZW1j9JEL3AtU/mOn4wAm+NQA6WFEqaPCc+Kpos9Rjkw42GSQpU45AfLjJMR3F3ZP2FUttCVc1fO3RvH2QzMVUDT5bSgI9nI8tJeBaxw+TA8M7qZKvmF0b9Vg3DrItiKUVbuKHggks3YIE6fk31zEJ6LqRS4VWE/8+V+igaFClxLUa3FpSDewbQWcT/c8HdE7lOpF3VC/BgTYhyKEUb5tGbuZAK6z5hZOrHnjCPZG3aic3lwzmV41We0bkM3Jrtjacpe3exFpFLEwJqFNdlI9xBLqACEHrWltpFFgG84leAtQUOykcd9SSamcobLrJ2APXZg0ysAXupP0g1GZADDKDx/KhgBCT7ANe5ipwklTYm6vxwu1GeX0jATJDVjV0/bBU8iaSU2GBwjw//890IZUOtvY4pl6NCY5I9qY0kbUA03vcFkfVN5ziw7wXIXH4dsW/TL8huoeM1QzaDxBIZIXw+SJ2ubVqBtWHqG+JsW6CEitqI+/lt7lwAIDdhs6KCZW07eOf5zf+NOVGJfsALsp0ABFjfm1DJRMAchmdqs2/r6Agx5ubr83fvEeq55cpzYID9++PaxKAnk8qcs2o+K/CzIXAvYS2MziuHRULz5eBRoER/xyDxQ30aEMHKoDCrXzB3aPeOrZ1XgoTwAgSFn5+Czn+0DZVamu02sokQYobYd1LVocf5+N0VG1xz8wqPw2jT2fx6/JDJ5Yb1vGRBJbJntn3v4h/6ny2Wy3met6vHNDP38+YtKTc4ps6b27utvruZ6fie+jNHYvVewu/62H+coCPoOyVzxkLzbAUU+DV/9Yr9BwRjwA0N3cN4XUeiVONp6XmEEfeuH/cIOusnB3JAAF65Ox59NRV82BzzK8/fIzbj6EfZx4o0leCwp2FKngS/dJ0pvqBb2RIpmFIaN1jVqed/M8c6d4yxrJOvDGT4ONLNfIUppilQQfSwmBGbHqxeDUtE3YNKwCGVl/o9SDFpvK2AJqmIByDceF9z+BaPWwhoki52SFmEoWUA9G3tWvSSqlyeRdSqg995/5mxJBZCbq83Mdqwu4DPF1GKsY3f0Xbr7llstrHgDkPj1ImbjLpLfL1OGSzlXWSE9rAc4q5Hfq7TTiJHbAWFFSYyUfI5DByKJJFq0eu1nhNLxqrdzJfgR9NhvCN+MwcgmbT6C4Cdoq2NZg3diyn1GMY9EKkQYl3vnpUBwHS3Kfe9h3QzJWvp9ZSJ4K3TdRjxpujxYjtL54J+1D3Tz4uns6WEzPefQe/Tz66mDmEbRDCQ3V3Nj9x7221a+MxVJa5RTARhKNiw7IUY8snl2HB263jJZgrnW6ZYO9IJTvFOEJV7dU86NZoZNBJReDdYjwxfS5cvXtk4KbinNgT9MFd384/XLAFO1V09iSbt/E0uM11elylfjatBMx4/yjC3UVtzxOisDesZzUrtiVlaR5uLvpygakKqwptHB1pEecf8Opu39e1f8UGtNKMMSjYr6L2l7UcRKxXpsCgNItzl2fsbBcSSCIYONpe/SqbNimmRvtMbevfjAXA8uX3BeHtUKsX8yeO9Jak3MhvvZVjpU+O7AYnQNVrnTw8rB1MCiBMp3R1A8keqSfdOeRbrV3BjGctX3X3+Az1JJpnrAzKhwt9CVYC6mBwN3p98dk6DG1G/OfPCxYyKZf1reV0GEzK5xO5OUMh14rvKF9EQVSOZzpZm1uM2kQDPMBGCqlQZCVP3gX1wZKN1fd1GVn2I4JooqaVbnXe5t7pVeuqMK8BClIEXGlGbG64uM4+5IbVEZXrs/J23f5N12trs38EUgZ8fdWe4roxSeaRACRTL3AabridHVWu+hE4XYiE2yVxzVcGrunoZmLjPNiwBxrROEDzz5pvTPf7yEOR5jW30J4t4SF08ethL8ap5zIDhUTI8iT8xH/GSy/OCSF1pJtGAW5XFeWQLmMQP2vdZ1AHba2C3OAFdaNUuQSolJ3DGgLlmhp8Vp4QthA20ng+x6McVs06TNY0S/Fq6lFWbZ8wPta36KuuFFa6f8qHHzZ5Qx5TUbZDFiWz34crB2SyWSBhHsYYqAldgspcY5It71Dk6c6XPPUGTwcYXv6AJ3ibhLSyyq3BwDHTMPCo2LCTE1s+aKBwu41v+m7jmVjujzsCc3LlFhsPgfl6ZmPHU8VI8kXmdDE4azl03UpYZsXClkwdhM5D4fj0Tu5g/P1QqWxRXjw9E3OT7DOupKeGFYJwXQDoney9ELpCq497VC7Uo8d/Ce45ZrW2lCRnvkNTQButKuqMh3/n6CJ2y4YZLDR9jyJR7zy87MEngpcvp9m8xjatGGG2neI8IipNlC0SaFmJsroAQanWReJph2YENZ55MRixIHE85Y6LU6Q+pyB1+zpGqmNJl4DRNYMR3bD7dgLzj0+fgW2mWuBKb5PT3TGRQnpy0g3v/Tepd3UNf68QpBIRLrfvAJwEGP+thg4FE0WMNQ8F/FmzdG69SLrnEcW7ASBlr9FuZRAnt2sLj0b6NM/1p1bVXAro+vAUEbrjw0fhcz602G2EwuyuxMydZQGwX7KKte8AQRvwQaO8eKfNP2mlm16TZ4mIouOzdOLokMkMfmCmVagxnmV+TNfnLLZ2iQWQYW2YodSjcSVlKZ3S3H9zAJUP4MaYfecv9Kk31JEddyc6PDuQRdG7xjLloisA5Lpb+NaLq/GTkyPKmXaontaUgyr6YUE22YPnuZkRln4iNkws6hYVLXHFXJjKYziDul3W0LYbXq6PvjUSNmX72mkZK6HTpzQGnIZLhhNJVWpL9W+34Bcf9+KhomHcu+FjLdsBL9p2leRt++Ksz7rPwQKZNoBhjYDDTKrAL4kAD5CO3kYHLudffjzlhsEmBx0st4rBFYY8Bz6LZ9CI+Y1x9Lv5dbu5LO1P9MTYeBWLHyEayjW2x46hvJxhVTOEBWRZdktx9nfWuOPfDtKwoEhQ/xgsXpMbjDA10wzzHbQI3YEETVxU3aP9Wvwz91a0nBmGglnzgbNW16BMPBHXP0TaGLQff2KliLxVoQjJOB5fHPiwMsmfS2wsbgOJ9ZByj3/4Ku3B7vP2cih+lThpaMNPJ0MgqAYf1yJQpsR9TpOOHr1x/+f4jfOZ8wY1s3IEq2mb0GlFq0c6SO9+EpwEOyEkbfNVYi0YIgP3Sa4Pgv95/67vjLE89rYZUUOsvVYYxgQ2EQ+JVvPJg4ojqwJSAjxD/r0Fs5ct8/SQWJ606Pnw9hHxavoX47CckntsKeNrzrbjDgUCwlPCA1P0MNFhOcibv39odR8I/VRDXtiFqTw6V3TEkT9KC0uTk8sI8Yq/HPbHj6UZKKzxMIjMoylrj45nNHYdSV2paJ4joGK6GcMTBd6lQ+8Z6EkoCyIIfIC68NW8MWTociuTINZRVF8tvhzG5/vC3uq52zMb7Qv4QPg9lUTBC2Z/zAIAjfIdP70XoU/BHqd/9XA7xeZDfVqdh8wZMiKrUUSnfXh20obb7IxLl6A/sHpad0BcmnqDkXBzy8OphmdSjnyggJaL3nP23Y60pFokkH/WBqT6tyWiUJFOFH91R8V7/46hJIkolSd7KAN15KzjoDjyG43WrxvBS4zdJxayuMXM7TiI+ZRjkAMfa8dOMn1CJRgG6EBARpKFeXzj+sZhUFh/9jLjfE0O+IPkSBCiHmdNjOot5lJ/kb4HhjXHjTGveWZ4ppg0k/Au9o98C+x53iJHeCV1NUjVYZKTpS3OixyHBikGBEKb1M20WjUXkWkyJEuhX/pTNpMjszmM0BWeiMZk9zCNuyKkZ19p51zS5Ujy20l5ZccMS4c6h/f0wLikDVrx8fa8iVO47doiwwUu6yriQcfyCzkFvr+szR22arczlP4ixN4PE5tg9OcSn5R9h69zunBP5fN7NDErAI2WHZVGsYEBCMNjIYTG6ZRb+FhL98ToT/p/sJUVIbnLpSciOzKxf7lEBnGlETOx5aLNTPWBBEZFC1ht1J9kz1mKQIzEkXp5NVpiB97dcIMllMq6npbGezVyQUTZoA7gg9k4EkQvkCjG0m7DWBelfJ5KBJoxY6qF6jMJm4ZBFK0IWVZaTIMJpERTWV9aVEvCgjQnAJGbIgLrslNbUrSEVbynVFC+iCkHFo3MYM/V5zVfMJys71OQUpbPSonVfMchJgoU2A9IK4VM1ko0q20QYY7YFeE/nheOq5pRVnBrPZLqbp8niiMext+F9IwqHMe0knwZNJRNk7JmbiutuX+/uHRlMFfBZar6JH6ZMpfZZ+lScBLNywcceN0Mr+sNnqbZj2+Fcvd+tJ1bIVKvB/gkQJ1jcLsIco678uxYK5MR52G1dWUwH7CrLWC/WivCa/mogggh96ZslDvHoECVZccrTWN0RreUjkjEIQM+PfHKt2ICm6qkBzmvALhVRSQZ47c/OVcrXX7R9ZPyblOdLQLH+LdPrgsx0a6LJPTzv2DB1A37U8hLD/onxN2LMpkAY3PAoHJ4MrBSmwGrh5IT7Bhnd7lvcWhINjYFer+zfZu4bek1QmgUKkP2Ea5odx4wupAbJBLQslx1j8zpMriiHJ9lNtZeuESez6uQSjI6JGhrqOK9SgP4Ke32/Pw0YCcPEKdUF4JFuPVuSkB7YyaBlUTEg8NZGjhVo20Gt1h8Wv6pcA7vtiNbRu1rhCI6tE3luW8odFLnWzkzv4z0Z3xjwcO63HInNQPrv1IcN1aO1Ih1sxMVhoYICpMI2W4xhe1t/c+QKOu6sYmHyJB7NjhQyxFNNndyFcGHlO7KmGgA+ZXVC41H3gCLBxVc0oHhBjMgQAqAVBJ80MjuGNcJZSxUtJ0nttoGsJY42almkXnBuh7wNFxJh02OuycjLxRK5lba8KloPshiry8zL0hH4T/WbgmCGI7sPTxAJRCKk7u2YWJkIlx716sIgJfc3yIcladnViF7nl6iUsn6SWqXQwKwNEcB3jdXZ71MSMz3vql4d7LJqHPt8YUt7GP8z3OC+uoM6yVQp3SzFRIkEGj9EuK8fzQyjeIHXhcMPTKvp7w755RhEOrix+tYwFr4UczhGZThNbIYK29Dd9s/TIrjAo9lQLLqgTmdfOB064QBvm22Tjqlj2fWgfZqJVIZOw0fx5/WTvQjvwumkV8M2Yy6E1uu8iJufGz+1KYaLOHqQzcIr3Xt0vLa6uv5uEJFWcbpdrFdJU+GT6RCMaxsstHSD0sPe/GiMVKkhet0iVqUu1m86iZblJ/bPVSRT+/TzymL2+xWIZoABXgKrWwbTiuCoKTy9LS1L8hNmsf4kbqLL08cpDvZ4bIgXpPUza0ALGknmR1oef9WuBI8TBquhGnzS+vJ8kSp7pxeg2PfYecqirAOReTRcYflrg2C3JUOHdgYkj20sTH2gK93zt8Or51l0zVb9+Jl9jOa2ne7XYhKi8OgOPcTYFTsZazv1LtzD8Bed1qyf1bpoOOISY1dSEAi0/y8hoj93OLpnPEZTxJ+EbjRfoqAA6yY+1StCQM0hvUb1EXt6yMaP7YatG0ET6J4C+Ip+7VRzLqB5Dz3Z78V3AJJTzMWev1J0jFsSFaGPl0IvupNWbH1CjAo66ro92/nMINs2TycI6m8u/3Mzzer/1axgaqewBFhZLPDd3qzMavxJ1fzPvldJRcRR2mcgiY+B4366y8OmluNvx8ESAo884AR49T0gcQgl1HZg4tDkd8ibR8p94NkI7+KgJj6ILRer2oCmtqUlu380XlRNEi4kSxtRwsHVfBtxcBYAE/KLOSrmoiUCo12d+OvdLmqCmBD4y0j40SSa5EkXVbDRvVP2+jXFrKx+IFjKqEF2sNzHf+/uo9f/P39Yscrl/P++GycM0QYlC1wdeNKjxPHUz8fYCd4MlILcGPeDz0aqUZCH5OJX80rZ60mj9pToG810bG5JfExcOalcN7Q9EXFZCUh6BV4i35O7foSW/z0g0q0O15xmZoIVtzoND3JG3DDAGCk8BKOE0ZbqY+5CshBiWKz5I/Z82MmUYP1m965AXhYD/pJp1bNcCEwxAKuv5QoJqehaTyIu18FLm3ItsKWpd0cqkG0x3begiY96h1fcLgwvI8GJQwaW1xEX6YwFCOYAqaH+jNw1HfaY8L7YFsyNb02YYMpmyrfX9fpQ39WSd+nl80fN934M9mhb022C0ltBk9e9Z+ejjGExC3wcX7UL0jdPxWL1vRexYtYiyAuHyrLWoY+wXGGKfoAesEZwMIH0e3m6ZOQc0ys1pYwgmCCO+N2H5GrvVva7wmIhuhT72VwSegc4ewSmhnH9Pbn7PYY2tYr/P6tfrVpppkGLQcivmadpk8YyF5f9/OYDLs0VegpEFKYpRqLT88NTc4pzeZMOM0PGiuup4oTCzuxmaz9XJqVT2q2bxJ2BLmjwA30j/I3N8X2l3GPpNimuloEZEGpQwouTDvAk6Tc+3pIG2LbqoET2tghrRSzR3qvxVvPEjFq30F7ub09m76L4DHRodAbLGUigqrfYX+QcmpzZrTi1RkK4MOiGfzybA/E4qUG26iHwhvsVdW8ooQtkzk3a9xxobL2LN1pUWjA9EJNXPa0y8EdxQA6NDaUL+I9yNcHjLXwEH1fvdBJy4fgl5cz6PxBxz9mfXEt01fArS7S+tDWhAo3kk0TKBXT6p4zjjdxl78ppXUFlXGQCT59YNgESN0XVO8eXIKq/N11rdNqm8MNywdUwgzA5bsvGrnLki9/eCz+/ya+CcQ9+cO5iVolisKijhcdNX4TYpGQRAUM9Y6bIF+hVTTHxcQgnGYZkb4QNC4m0prqX5qSaNNLMqEFXEWt02eX8Gwu8L1anbrY/jDeV6Maxx/v13whvXL46updu0z8iHRHUB0DzcKzwreuvmJMnjWcx+YJw/0cRNSOXzHDSXalhqJjebPpC8XzoUaSEDv0cZrxXeop7jrd2w6mXXpBgIYsXRo0tY53+zXATSiZCFTXCRa1gIwwebNfJSU7Y8kMOeuhY4rBFg7IOC6ysS9LXV0aviaxt7YrmXuAZHantCzRP//kbKj2fTI0j9kTjIIPD8vJHxo8zS+B+VXG8tTvplpFj+pXSVk5Fd6TYS6pjkmDJ9a7fyFO/m6EkuKMstnXD+wAFOVqbf4WoN6NAQI+ugow0+ElJlERhQpVvOuRpxpbLRLDjDG74gsfVi9Syq9p7SpRuFAp3bWd8RZa8FmMXNDQ9Xb4IWdIDpmxwJnMPWEQaqoazh4hFWUQ5Ce8ytDLeQlzOLDdCV5X7Buai0Gl9f1XGxiSrBC/JYQFjifW4QbV0z1acCzEUaX/n6yyGQY75XUq+dYGbdP0uyA0McDTyGqp2qQDCVsWnOJfFIg75zvzZ+thYIus5Xm6BZjV2f+zyb3eblnMZsk5OviLqfJkkBcWfxagYcsTfeTXOIMwb+q+RVCODGRC4/CuvAmxEgYMpJVlCB2baUh/fTk1ekyMwTzNNOmhxKcg5uNuJR92h/rYLqTfUXOetkrLlLHMmE9JetAPN4QJxSVa+1yu6ClJCCT2animMjLN9V24LZTQWUpl5k/u2QSGlzCcRDhkrz+yn3mIttuVpGoZjcF++zWu9kOVc81KKm5MdEWdtfyCs/GGux32KjcxewUbWJBdJYJCfyj23C48TnQj3eLCF7vbSqECzFQdjbHf+ASUUfuxKGG3JIuubIRDbrEtwPQDlpe/tcFSAiWwRdQpou9iJOnMdFqPtMB1ZZ0oHxM1NKeSOLHtd2DmDO7gGrB/manDPZZ+v2Jqvv+WHErhbc6KWZPYZqniQKjsl8Gj+BMcKpB/nM2qT0/XwBQEE+Rl6u7U/ihpFAYaz2mgS35bCzCRh/AJjEvyn2otzZLB7acq0wMHZ/qhgAlhCBlMB+MSQHiu8OhPP+Cm8TkURJZHCaZNMyyhwwKDCfFuHe3JtGJ4nj0TWetfRiXY/mireIdItU7lCFNPIxmEAXwmpJjQXtBYCCJYZIMpMfviLm8pv1Rn1ZaJKq1u0TWzRVd1I0LeiP3rNm7Fh/V2TOjKu2zaILVPkK09aUeoV9K7AI5ZwvSuimZL/++ODI0G/WEOGdV4nFX0uhtT65FUJ1EujGbo9Bd0PG3PeWPOgdOyPX7XT6Rty3/edazF+eJihhOIQB/yybyiI9beD0Vnp1Mx9UIx3fuv4diRbl16AoJTQJ0gA8MX76nEvg0hV7O9su4qX0NSMoLo8AE2tQ8eqy0Srltt8pGCJsNowoHj+Ms7C31lLxoZP/ikYLqfbmE5oSnmbMbc7pLQf48KyIrT4Euwl/uXqXlvDMa6IZNXPgnEnQStrYfvrZIggeJEpBKcVthlvOMjymTSh1K9KCEhlXnQ62I+S/yNHzCnUvMJX1e1OVfOCSSSdinAAYzlzf1JWbXf2LRuyc6qH3JMMgxNXDb/G2gJ7tLyfNZAccQg+yS/nm7xVIdUzlDFvK03mrC4D3A9qalmb5dLndpGpWPjxhtRM214zcikBBeda934WUaeLmJ6BVowShn6M5JdbAKhYbtqREj1oAlHo7Wgzya7sURMeBRTs4IaGgVa6z9s//AGn9dNTcQ+YhEbYraqXrWkv6LLKIpBDnKTMSdupA8WMc0033+3hdWeeegBgyiY2zOGqfnRd7dRh02DedyWrh9xHd2wgu4EekXTPR1YwKDdi4MMEYGkLytsABXs8tGp+60DOGgXvdQMYMOBRTFMbXNi/Mjki91t4O6VK/jw8gsxoa4m07fqkxYSDeUn62m5PRsyX9tlKMu7ivap5ZLvt1ZRKhdBrgSonSzQ9wL8TBrD7Gk6Q/HDbJxwgN175Sb1RqtqsNCQkirmFnp5GjnTsdTjf5YgkoaQDWZOHcushkHkOvKgEtLG1WLy/2e9PJSqmMYbSd+UDFa0QqNPNyJyQikoqu/unmZiHSvHjaZdbCHCZMPOmLJETUZA5T0iYCKxIeoD8GcigACY5MUk0EPOqQ4jSTglJwIErXipFbvP8TErz0jukRORiaob5Z2oGNnZPPkks99TLhlijpyND8s8x/e3vglLxGMFhL8RB9c8Aeg3M217nYAO/gvy/0axRk5FTc0fq2PeIo469TxBELUiBiTj2rNFSq/nKEgeTN7deYS+bJSn5SYwXbjLyBgr8p0gO0HK9VEFvwwbE+oo+IkA77PyTiRDL0z2EOtAZyV6bQ7WfSPZ6O0q1YMqsDqFmDJZ7mtDGRU/ZRTKcuQ309mAQZfy79KevSKWP8PLnuBsdT6CelOPvbe7cpqDRNJwIT6Vp2T7tHUYzziPytqqt4mzFf4mKNhTvS/MqDcwJ+aNOYVaR5fXAXjI4GrOgmY5bhC9/SeF3d3R8iTkOt7ux9VeJAWBuHrq666xFJ0I6BkeBes6tirDpkPximsgJxKpZOOfBItyO0TzBga4iiQWr9eRvkVfqrlfpSDNNDmEJBQAJYuMKtKOQqNhDiUAf+/7LoDYd16tBIOeGYUO8YEuocu2af7hq9vIRz5Rs0vDlIGjeWMgZrrFnlFKig+q7aTU9tOb0LnUepDULj0c7f0WasFXufxumku2pHSlEAGN0cGmpKbgLklfKF4g1duand89oc7dJCIMFnpM72Go4oJCfO/vbfMzTOsuHd5bGSXGUZAdsdDR5PeHmiszW55/3XaHG0ask0ErkDReZ4dUsNqlOVoI4pxVXcNDxtKVf5/yr1Gu/DHV8+1kjkJYE6nIFhk5eSwANtOJ9n0b3BiR2tRewN8cPsZWPDc8UJgsS92iquoYsYV9HhVZBakV+Yd7osVvMO6sxm3WfI5XqnoCoZo5Hplg+ndlQsApnxb7JCaEJryKHYKVfDnydT3n5i1tAeXgEp4l8V7z68NnoQ3334luy1t2kI0CU8Asv+ABfBmiA3Ro9mPIngaIeEJ8Cdo3hA2vc57QKpkSgyq8LFp0JnMgvajUDKC9c9oXc/P7kT623/ocpUwBnPax7/+yQKluc+N9uLnjp+VpTT7dziBBGz3peavs5beTJP56H4HJDPCQJViHbh7UDt8yWa8nLoc7zUBrHsuFtfILrCjH2VcBbquuxTbCqDVSrNKYqGMfy/Iz1GpXwNwafMeIS7IUVcTYRQUYgwBnLquQATazPqOD0Y60bv3G00eVq6oudkDLo6Mam2BbJndW+epfT4oiSVByMGX6lBelGsMkEwsp/o/1PFlf4svY74sR5Wo81TyGR4wl/Qboj8So71tZOu8Feke2vAK5tItsq7FaHVqcXax36X+YuXVtkiDmKtx2xmUjtSG+HIHfJhg3t3rGj8NcVwXxo8rcJfF3jgpF6+uYi3vy/sQC6lsaF3MmidRokTa6p8U4u7hJc1FD/ZomUde7xzMLAbDyAAWJ4HH3hxUsmyddzdRaa4gWUdi0RPOTJHXRYpEb9vVr4DmKirxlKc71ZEAONcWYBgn+ZI6AXpjumSMwF8tyw1VMWke87MHgGgiE2DO/SgeVQmWj5zSJs5KmgIBtVfeFXjJhheeKnsUDaZ7sVBjZWAWGncS/QgGN1pFhi/peFHhosV47xHwNpcq/tgLy0PqTfH71RwsjZxR0DWJ2EAWFaRYsQ9Yrs52rLVgqxQy0stU32cjPM/cncbUjymdVXGCMKmiFTIIeAefWZfWtr7zj8rz8QkoSBHvItSUqdDYy25Mj0Reikcg63Jz89JLkrpzcJv9+6rQrB7q3TK6v81plEzmEjyHZ8DVNDsGIQFBMSCdCD1poQrAtWSrkuPBwjakI7GPPiNLdFTbWGkznUBSfJXdoS2dLLcicF5vLxKMb3OgS4CEqdMPgECtfpW/fQhKSjvFpShGg8XB7O0sgQOkDkZMjosLjNh3/SvBL3HXj5yM6Vm8t8ytdAnqV1UeiGTBLWYe5/JrKxIhS4gGrvI+GqnxMHW+kPY1NBnEeh9QZeiPkRs3trnvWKlZjktg90O2qi0ukkbtplyLdxEzkvs98SdN3aNL8WJWMI92L2yy8fGTMPt7nUTZGBpgxJS2hazqOBki/eU7JHiJyHuKk+C3zl8mjmPFETE7WVj4dPlUih7CQSfYW2u+oayRAI6zB79xPGR/SEKYTEpOQh++BB6q+Pzju3cPnLhl1kYlP4A3sT6vnEiFuJM5+dd3WTYcwIXjxMfVDmdkkxxz5b1FllmOEDgAIrLn/fAKkGMJ35gFifmA3KGqsGD7nq9mn04KUKiwZ9v7AcWtexS0q5aXFVuVm2sc+tT8Pdjs2rnVjh8OcEumn40vRsuSSgkrKG69HVSvddju4YoV7doJruOMnN5SUwVPMdKrqS5q8myuk/DPAlZr9qyt/BkyfH4m/1j4ADlhiQyC3Azkw5nqACfH8/icC4EWzrj3a/f+qGMCjLZDGtPEzEavgamLsBaeVZh9yAy7IUODxHpRzVnpqz1y03vLHZD3AVnHowa0fHex/DfuT7X8k2TwsE6jxYEUxLX/xLQou61DSjO1sI3x/rSu1JLbr/0/zhT/+DlrjTFeVPL9x7GYrjgM4F+70ES0Yz9Ue+NjpDbH13k5PEb0INfEraDp8OToTxiQiG8znZKN7QY1XaE3b1SinLxChjF4D2EfcnftMP39MXGnF3ds4/DaI45OyvagKSDIdwGzQOKNEpc6mqdR3vt0IkTmlz85k/o8u52mt5MGNWxA+yX2VmbvCgu/6usDAmYueTbXWjQ36VrIuBPosxz62h6xz605cZVAdol3Rp8uXyfKf6UNbGrKim4PfQ8/M1VF32YXpOZrTQ0+jafGpejRP1sY3LvVv5BU6LcAbZaZRE185PMveU8+CMmjGEWRqU2zR+rgXHn5Dbmc6VogdQQfHgOpLXfnNwNuINnikidvVSXnSm9sr3bguTCSaTIdyp4BeqTtWjkvnncSHPsHb8Ce7um8Z7W3YIlujm8OLpHzGgw4FiTUMx7OtfYoKcSPoTsRy2JiY0b2Zr4RI5qgh8MNMsDXkjaadvtUrGz49SP2No3ugU/9z3/XIBhu9OzchfOOWC/I72HXszZ9JN0Phe+sbFhwFdRyVtWsoDnSfkz3YTo0EDQU4MofUOMMhUqWAJ97BwuEX6VxC8tNyz5SjGWXPSQGer1XOKIOubQT+udTNRmld0R3Cb7El0Fxobk+4buCIG8/ZQnXCG2bZXncLbY42cpPGbZ7tzNhD8xh6scGpChx6sdGy/qrxXPoL2lQpmrljXYcd2ygjlDLXX+mP9tbgE3yR+toECsNXBD60G/9ucVsPCv6v5j2CMDah++mDUYDQF2E+xWe9CswEiy4SVp7TqBsRptLoTmVS46Kq4kL/DCgPA4KmWVJ6BvIj/KaNEBJI4su2N9TePdeoRIg38cgoJ71wla5IZB2w8VjUxCq0X5gaFyvSbmz2Cqm8Om1etaV+h4yIfomAQiIhUoW95ANnuJonRoMdDNnDm2zbBLlv5JcCz1k2ReD9u9KssDTpNVU28u6VR79eMJGwhZOjmZ0U2PIRM6/+2Ou1KAjQhyxdNJcDnHA1YQCoXnEenZf6Y3AlKsB/glnxna/HyW+wlFx3kr94i80z2PqI0YB8KbwcXeVbqbdiIhsivK9tsUo8MhrdPxNcFAUay4VnCtnsGAhQODuwOd47WxbUvkE74szDPs1qewIwC91m33106eqtUXCoSPiJmiNYecShOYo9TC1kXqow8tKgx3EtfYzGGxL2yglaLl+R+Dr0PiEfslBjMGk5pu+0fiZZhAEFlttOxkXTomiIT4rLXZdreEeLfY+M/inJMJZXJz/dmpHrV2nFmfy4NWFkvA+j672KVQ/SdatlPevC2tIP5tdzg3J3yc4x3vEy2EwL1xpYGjwaoK+DZl69It9hQC4pxkmH1kAytA/hGgc/wKJxt5BXCRtKhWr9KiXAMVAbjf5xzM73Z3peqQ8FbR7Uw4uPBJHnYWduYQ5imgeSEbsydp/Ope2LuUBYe6ppwg2UldMsq9SdrtH1jnpVdYfFAQOD6BtVL6IORzzDJdXs7zCq9pssa51QioH1+QOrdWItP1+ixvmS2qZhuqoSN4aBbYHpNGiqnwL+7x34IaeD1uFUEs2VloOhcZn4cgYCsGBTMGN1O3OqXy3psNwUqwvFELDAtP9xtIkhNAj5d8krGkibSuexfh7rVt8lrwZUnLZyU40xiQXSH4dEJo6+D3LzcHI59Q3Mka0E+byuDvrWBmfgARd4SqLpW/uf4kH94LXpM/SvZJzwIlsE9IlDjNxkb+SBoQZbt21Y1AFffARi3LvpzMJ3kPfXka0abokAxjzI/AwncFNx9OHNI9JSFR/ChqsdnI0cUgBdmGDe/w2GOerVOtRp54Wd3SeuuCkdVmyU5AoQRf445eUi8n2UrbNdcRe9DNSk1ouyA04sImtInHBKqGlU5tP/W+2xpsdkJ2L2WfgohKyS4lyxopPgEjPeHPWw4hORZsjvkZpp+xUkwAUSjw9Np/SbyjFH1hRLzplCe1zbZ22isuOvmNWgPM9Zu0i5mcKJLVtsYdsspByS+XwxzTk3TNiXva4QgfBJziA3DxHa1WcyA5xDJKJuii6eRWrgyybkxNb4qlx16QOJ/WNYyReGt5JaZjjaL5Wr+hykuJfH6lc6zCNNJKhBebBER8oRH1LgmD9rkT+RxL7TJNoYhb+v0j69fx+M1yqRjtV8LkHv9s3ruUklw3xTYPMjzM6JbMoXqvuLkdnA+Y7hDXxMd1/Pmd87uTfHcgcelNilxzLlKoWGMjNnbI5w620h+82mByGyKfCDpv0hDqqo8Dl5vqvrW1CAISbGiitmm3olx3cHHX4g6bBRfDvu/Z17agMw7vaDkJm5JB06AsaNfo7pQ93cIjV+zv91+ULN8x5V2cK49PxLqwUPTF9r+jnkry+IzYHUbsDFj0nx6t7PCJ0HG1z92nm63gsGkHwCYkTh6c019uVFrHJCoEpnQ7416VjBT2+hui+sMF4BlwVUrzH53nZSr5JXZy+s5Pzwm+2/OWSEmk5n2NgUynMro8RhOgnzumrl0IL9iDQ0NgI7RNGx9ZyKuSdg3hinFKTlPGIVTsx5BplsuoXzz2BeoWc+1DcZUi/y3ezvhZTI5atE+piPfgxjHiQQS6XMKhfHB3o3bquR/PdaGJoQ8Eizj8xVxohDwumF+xk/kZxXwoGvrw2JtV1GO3ryOqiSMaNG21hBI4OnNt6UvO7BH5q8WW0+dr00RgzrtOexxJBDq29Z9VbP+v8bH317OZwHw1oml37nmWzf2OU6n0jgyapN5Vd71zmJ84bcVadFIMrWrbObqnumLJhemSeiRyqI9m9tSxBgXJaNopxQKm+dbN+JS89ATfj+/k6xNMs3RiSILznUnXhrxCD/nLN89Z8AaMKaUMUIsOc2HAfDPwF5EVEoUpUyf69S0eEAu7W6OZxzH6fJkNKAz5GTJ6tyYSfCvzkgbzvIdbRnbcvJHkInyHyELa8nTKCnzefaApGjyeCzidj+Skft0pvy1Uhgkxbr3nFXC+86Uc7F5m3kFl0dY4TzquXEdOSmwayJ9CZcECue46d6lRQYdY1NZ184kxPwnlHcGD/ksB47vJ0TE+tvNIlV2LAYM37OAaumxaeaEgwiCZKenoyCllgYfsjxaiRHqCsTFS7YoNbmJKoNjRixjcsZwAzpyrJfOo/tbmXDqHmW6DLXYkSMAoId4ZQ+f0K9u27SK0xKG1W09YeK2vuB6FIX3BusWuWaPZuL2c0peXUY/CZfPt5prJsZTbTLAEnQRJYWa5BkGjeupofPMEWY4lrMoJIp3PAD8//NC0R3dO4gFJkslYyYSMF8WeBXKyp+zrQsFh3N/SGtGDaMPLd/SE4AzTKbz7qaGXVdD6fbctnW5SSGL/ndb9L9str7McYsT2OypRl/BNzwBl6PHfnxJEepr3NMn+BvSqq+Gd9L9H27s1izDdFCyhehgziIZzfiuckcyWqxDxao3kzXP+DKNgFiMZanS+L38T+U0U6Bj+xXRldW0gU8wdokNwoppPvDYTGaIigHb3Ybw1rcpDDDtdiHaS77QYhV6nQHz0tIA/mgd0ITe9JJCjlcorALobe6E5155RXdaMzLpdfHGMomo0UIwCOxLrG8jRhrb1wgWUKKKU9ONoPnotUu0ca1xeGQ86uCi6Vnm8+eHNAjs4ybacVkOeJIimJIYL/G7yhWd9OKoC6qku+9sFm766hmhLuBad6MaBe12523ZJYuvBlkYXbNC4vq4HFwDY/kDAj+2HpTLqXZkinN/tBI5CGxmw6/hYBP3nyoPRcVy1+gQEFJLhWG6XYDxVEb0N6F8LhGndrflyhxE9oiSiY3/33dCov83RP2bjpUpL9hcnTZYunR2cidZKDeQShPGqTbikskyOJ+9bO8159KbsOGOff26e7KMNZsJDb4IDgj+TrPIPkrFn79uxIgbxXSwPPXyjlyA2glAkXCJoC//GXFFDD83M4xYvk8DBoYJygmbYz5oaiqy4Bb9SBWCzXYIPGG8inQg1so9AfpY7VUyjmLmkpDZio+Il0fshnuF2lAOkO4ulQPOWaAfR2sp7xPJwrPl60xB6vrRyYZ8hjn/nYJggcwu+tgaGGOlQJDX47tleY15PsxWjIEixgCtHxrBSOed6dx+g6Fv1Aa7Q0ntOqmkRywzn+NIcbJv1srNkewozevS46GKKGGpYlGqvhuUaVWLs+0Odgq8EpLvtG7ziI4eBPkU/VNj3r53Zu+e5PXuvFlrf6HPo05TwhF3Bp9v7VFgDjOdKpOwHGPLVxtW105izvvucExuYNewHNFu32mqe1nWGzJ9lKlldUn/7UrPJTGLig0+Y7xZrcegJydjNxGCdob1o6gBSRb5L1AJin8/manh/icYURa7rfAoKi7zTnbhdsZEJkZB8Jl/SAXrvFAKmUjOgG9T9Y6S8MJU1dn8edrcXIlXfziz3vYIXTCtzRqIULgBh2FT7YDuNyRBhBZDpNt8tXMxko3bt1KlwpAHy6sDHA47mL3R3DR6ZNRsyvy7IE84Aeuia1I4tQFT1bNYdRYAHKiy8BPjLORfvW2Y+SEQRHpwIrWTorj4WlYvX1oy5gUwi9iCqIM12w/W8z1+37lVNxte/tNaHj2J5COBtH7D7BavPqMUkxPFVcW59/tz9o+WNDUXLwL94JPU9U1lpq4tz5hEKZ5i0sP2w/5YG9uHXTxKRe4sLXNqM1U15wKKVig8b168zvM75uyNXHZrbiNaU2Xswf03ay6IyYqDMGE4i/IiTg2zAigyiRab26Do1MOulOSvrOrsh6Mfb/V7g4SQQXVnSTbDABCNim758C4fuwxJ3wDFAI4W6obB1Px5fT7WXspC7xN50q3KjJw2Fpn9fqPGINJAJEQEZeIVJ4XtpoQMI+Zym0QhI6PT0ZnQcGq7X7YiAT9G0t+K4hEnayRhrSZZN2ZTqR+F/fU7ozD2gr4NY19I40cFp5AFZrmV16aucKPODKE3/h5nXXtYAjxbEVm31U5YuJPZM32PTS/+9n+mOjsw8yIaLymfOiUgsL1g+z2Co1HXWNNaDiVWKqSd+5GLOuZK+263VW7oOJ6bh7U0pKyLZyC368CB2jVno/e7GEpNrjO948XbSXvXTbbB0hhj1zZ0asdLP54HZKgNXI+qnV3Liwd87F8BlL9rP4Pcn/moKSfsjNXpR6hpPoQfu2JtGFi+LBT4uSdfObfuYAHGHCO4mjSMWx/YjEdT66HKKLXyN/80RSHp+i7RbINMfbrypmKG0FZ9c6f1MpLyjDkSWfuDhbEk1hk/xNEFA1nZW+gcy/q7cuRpsg6F2mg+cskNo4QYqqjNnT8ruydPgiWt/XhtNtu9GmKfudM0wfLY+v5nrfUCb5jZq7IJD1ssNeFwU2HrVFf6MyvW8lsLm657PiHBfmK0FvU9pGYCQI3hrjnt03CZj2S0r3mbO2BR4f77uY+pvo/WTIMGgisK0m/UFmGzoGvKOeIgmUfrTbnAkHonm3/txobyvmGgqASY2YQpoIH6YDyC6gKehJis1DhtsBjYAuTCTwz/KT1Va7ufy5IEIa8yvmMIbeqkoy0Bbgj9dbeiTBUVJp3XLKpwmnR6t+kKEPpuynXysLbj/ps+IkRANqI3va8D29O/MURvBj5CPkvIkIAxscKNI8FDCPXgZ13EnGjl0OzimlkleAcgBJPy4QhNq6mjJY3GhYwIHuXY+aTn1SibWlWqW/AAI7RoQ7+Hn8eoNPXbGiPQoPFqaKVF+3hHnrHTVgpElWPdIp3WRjoAndsJN0N3QouqXU0/XjcKwQ908SjT4bsUs5UZjQJ4fxdaSYGdaVHi8jft73EuC7Ua2nawYFN/UJWLaFY60OCn8CTwD9icoFmugcKWzGTKyS6wo0osxyzaw6r+stTUGYbQTVR3XmWmF2UW7U0sjSLRS1L/o6/+JakcW7G11d1osghSF10n6SqrRM1g/UkluWm9e7nkE/JeBva+R1YrkrbsiE5ns3zHOusmP2BOJh1Fgg0BR0rCHVTav3PzPmkTEkSyaQIEsrr8twa0nxx2juV1sFus05ERntS0HEaWiB4l977ZeSMpfuOCoiRJA/OOlP+FEpkqqT98qpK5ON49oaHJcyEvt5w85bFnAH+MWc3AeU0b+D7pJoZ6mo9XmpOk1JnwwUslvGoPBS3xRlOb5bi+JIAb9coOBvLFJgw2rusiR7BWjNmPkYVPIYuWtpHIfrdHUd2FeIBnOHisBh9uQia71HrZ5ORX5mtl7Elb0CKjPcddBFy2u20kCKwMHBYwv6gXG+YJNdvTQ8AwBsWwlNCGNqALknVZDWPBSWuFicyAsTNfM+iUu86UZg/w6ha13z3iy3D6o5nfTmrtP1bTFr23d3Xjy3I5BHlWb300LOj08utrb+ooMjEeg6eUI12FHpNybwS8bWOkKsDgmhgQh+UAeIGPnNMuJ1vnnQTW+VGyR9RQQjUSRpskqWu/WqlDt2tNagK5foeELeaqBy3y2Lw8HPn5jXVBCAj/15oIqw6+JBWpva6OCFDRSlBhyzaGM2ppmbaxXaZNW4/g2VG9RaRUNPiNsIFhneH0y4Ktu8XVyJmfebnpIRcJyvmwOr641VqdCu8Oriw/BX1+lVKlEDMfnjRga3RgANtAVe7QTnPNkhte8ecQrRTnpNNollXxeJUCcN/dA2jJsC9jL/si7AH9FOYUbNJiD2LIv6uCAFJOkaLHotdpwES6glQFRQil9UVoUAuDwmTobZkG+ub+kpxHn9EdQW3i8Gp3dsD29ctKbPG41RTtRimYbqk3Ey7m8aw4g0COVvl2S4LcQg3ahF0oTWiTU53D3rbReDQYiyDYGXybFEHvoiDdOcq8zhGM9PdiDipmny9XbqQPwuJEqY2WaAUfb0xIFMwHi+Tiw/ktlHzGMcEXvduDDjnMwFkV4RNDmR8s8ojLgPtK9eNRl6GhOJOLujrsaF+9ELIFEoT5yQ/hJmFVBtsK17qf6W05jipSi+i1fE1rO/fvs7pxRH98pvIkguCVMpHn66B9+g9+/01l4ETKO/l4QEMlDib36ymcUZvDg82RTOeQRuaYU4eHy31XOp1qYdN+r9+FO1WGtNradsWnQ32VDk81pQ5R4B3F05k6ETxvi1DLpd2yI4MgujPTaUtGg8U/spcc21ZO6knAJHjcvA7GqDY7xyAGFTNnSaKmaos1s6Np4KkUMIegWXyzf6Ni+OpvEhiFVIf77hg8aXWNy4X0Ee8u0I1hWMa2Yu8p5B5B32q7LFLpBhjpBk5Iw2vgAFhNZRXlhtZDY5MPPRcGWxTaAOqGHuTZqqjClZiQYAwF4GyA+ydI77cg82PpGCqnKPoRsHecYsYM8kPXy9nOuJRoIQjed1ColE/ZXYa1nTfRQHHcftud9+mQaEkgAiDXfxqVbvkQJ9GrsTMCjaAtAPhCkxFMrvV78IjbMiaOY67Zl8Cs0nv2eUL/ajRu+Awp4AJXHhSV0sVstojJZc1mTea+5P2IZtMGRrpL53ia8KJ2g2q78RrryNhILNujeURcl1iAVSU3wMA8ILXQ3bNs3OJmy916euAXoBDcZR4IaMvSslrA6ZHVV+iPTDGZoHavhtOQBPedZ99jIq7jJqUIUxs6Hds3WrNCQpiV/UGggqCCzUlDxn48jN/s8nn1sr8cTWFKZ8+SaIzHKF81kE5bKGA4TlH0gy9jdqtLsbNK/GTBD82ZHvCp1LX6w7dGXPTSOg3m0FMjqd8QA49+GJiDIVYspowDkopJa+N0SMagjn1IuAEgLjIT/vjkJ98L2bUhU4jwJVG8PAxW+X6rMkahyVFujfrh968FGDiHFkMzor5Ff4y9nZynX9OhbGwohapZXYl7B+sCfz5ZI50a8lNFodzU7hqKlBUCYVCZ5T5ZCoXvEOsa3H7rrN+lxeNNgWO5QtTGxNHTaE679f0wEuLdmBDeN3h1tVIJh1M55HAymsgCb55Rvsaq+ywey7VslfuTy3WJ7kMjh3riusj6EnQKTtNUrGVZsa0GGCwbGdf77/9FmopeO8rWkxKoG+sRCNI807845hcUDOWNLeEyqBxAyY+WIyuJ7MVTv0rQ/GxsGl+K3UoM7IqefWxDwf44bvjb8qtYptzX2o+FFjv8hyHclFqNktHJ0v7z3gfXxfgOH5AbIBbCR6LJPyJxl52kxruxc4zLCFQhyGtPJ75epzMkzvUfp4RLPPClWp41iODHennMa+SkRmYjzYXbrL3SnZoGp+TzYMdrBOxk/dnYAc5MKUXGdtxc/X0D0nBD3ymFHMtU/P5JIsbRmMQyu08pKk+Q3mv++VeMk1kTHfh/8w85CEYngrJHL24II531Qvusm3nlfMb8Hwoy9DTkuzDGE2cIJy20G5AK8Ozspnm6mFLmyGBY79gPMNkM5a6hCBP3X6tRr2Qc+NxPawFrR3x6zQ0iRP/r3i2AoNiN5lQq9cWzSgpH1DSY45u+4Fuy0av1zrBYEIP/dHVYFKxThG+VUbo52xkKkQdozTcbybj2+8lceuZaTW3sW58Gcmvz4Zm/5V6Ykjot8n08WTf6QzDxpg9L6XL7AjcVEX+cNgBf859aC+TBQaeKNwpkxDQugxmr2MSmxColiqBbgw7yeS8g/sDIvKe0hwdQq9da2+FQjP1hd4bdPFMD3NL21ljNS8KIobAWSB4zWp21BZrmvdxaBlkS0GPAjsh1sZA+heaZWpKkxP3M457nJqJGBY7KF3sGXRy/c5JyZkLg0TL91jizjC/grCzezd6uT5wxaWolR2W9Zy1XUjx9yHjDgYNv2Ho5WGqA504SMekMPjgEPMNtRO/0sW89E+xTTZXfBdl2x0JtNqoomC+Ph1tPyPto6+bwsPf+BFYvsttFLWtFSrnYS4am/mq7UR1XRi2mVJLrFrlbjewy41rfosV7S3hb3eosLuG3ZN6OTKF5qi6CQEaP3hkHaZ/HReGtfnWS51TamZIYXkBnxNTO8/e6X8Y/pBjw/Vpmrwv8vIoQ1xLbeWQjJwpw0GpDgcfpsfdXEHWeIK23je4k+5BSap3Ti+PKJ6apaTkRJctBipI8BJOTIEk7isoXey97O8WA5gbs7X5iYf0GndJwPKGR+59V7Do46qQIL04iCXfGVoiOvUfm3Wqo2oi+noZBs3/zx2rPq6aaaK3l5Ku0qIHRUn2bwUP/ASJNEN0lOz4h010rss7Lo0XWKsFdHCeERFQqZOQ7ehy/XJJIi4ghfHczc35CS2fK6cxEFvh31XGLDYcnkkfy2fktXPreKhXiYsJmNS0fcEZ8/aXXjRaRkWW5f3dSXFtjRzt68fn0zoD4abL4rvwfr2MTIhjBDups+kL5dvw3F1KfVWS9eISScD9SIdTEH5W5PQ38R+Bw9VDuorzhe+bcwEPGj2aEStOm1AsiRX/PNmVzbTTx+3GTd72J7MzKELrkYAM+esK3Qd5T2Md/NGE3pz+tY5NYL3lg1qmXaxCK3G4MQv2NAZbQhbXR7uexGF6Hk2Tkq/6Fj648lWkugaCMY3Ar3bWwmFolYzsYDwuYJROC3JaYNnSQUPvW96aWMEHDUVnxBRffnepKdNhzAjt2pSCEWZ37qj8Ih3iu3ZGO0gKRRIrFWKU9RT+WsrLLuPBHhIecvYflCfXETZMYhM3sC4Y7eGwkXgFynrhPl/z/IezrOBmUsw+ovgLPo9bug+wY73K9Jq+mxgfJ6epGlLxkxBswPs+otsn3fpschRb/ZaY+OhDa1GxacIpeYnvvZ3/IZ8RnpkAbH1wuhrMtj3oYeDFp0FnNshM9AWcIcJr/cCH8mnW8gcMmq/kueaO8WXit2ws4EP3jfa8TPob5mdvBHTr/+8NAhtuP7Km54AKEs0LFOmjc1pKOa0qLuLkO7qqaUITdqtq4VMb7dNSLnnjRhkn2CHqZx1C+VgRqK/3w4U9AnStV1rL9aC6D+BDho4ZEWSTt7iC3yZ5K0aWuTMGgsDx8GzqLKhWEb00QLlpMuZevIyc6SQhHBCOYoV5p1vNWlWjMzINl1YaUx05ib0WBm6ZCbSJtuIDPny+wWgZ8E9GL47jicfwKPgMUIB0vYvLVg/aGqmmpv7TSzEK1eOXZ8N0++YCUtWEJLDsGqKppt5inSDZNDS50awR7PLVLMb3a4RalZI/Ef3dr6ZzqfwhFGtRwUl/URxEEOgBaiNM9MGwVWkZ/rzlKHr074LDyhUhlnnu5DCyankYnPOnIDP8N/hZJRYQorvrVxd0mBFOrqcYKV8iKSKroG0mPpJhh/9VmLrVldV5/QPPU0MkIvaQ2J3QSK305uDju7zD0YqlpyWyt7hOgRFroNteia0WLlBtktoaklnjN8nMjGLh32lel1p0kCIhdsf4TUFS/N/rPBWNHXgNv1Y8mPnGskYPcXsSA5sLT/y9IWq4M0Ueoy+ImuVs2XXlz1ht5PjuZ+UZHJWWpWKaV9zpOBwuZz5M/rEdw4x3TkqerImdrzSNeBjvoRbB6Mms6ljPrsL6I5mmkMcsFhmEMryqEotNgTi3g8Qb0YPCrYMpjugPXYpK4RsR8KmmWd1Cp8uq66+BuPgiVcP7fpXFvXvo0qtNm7Av8JiHA2qG/V/VdZULDuipaeizz6XYRQ0lGEbxSXpdq31zGInIy7RcBAOtj7mnVMmF9icTTxxEXewB9eH692+ZJbgT0aa56uXXrAluLwGjhZvFB+uCarL2X3V9FLZXgC9lmqbCNsZv/vJbF9OIoN2L+z1PvveQR3LtDb41Tgh+gTOt2/CQf3MA75d/bTSeDrDeVE21EdG5izRKbIe+3lzRlk+eX+H4vMLlDoHhJud8/TfkCnc4ajuhh9UDpyxfIhCotzZpqd+ex+BgGLC/l1Jsc1lO+y/mOWzB4PzP3me0kdQkh20CvYVJAn787y1PJmLiyAUm/iZwD1t9h9SiINIITAEW58c5mLQieD1dCm7O+6R+I+W0KLRuFFlN/2DolXqaUPKzHcJhqfax+hCppu9Ophu3pEEGmdyu/J730ItpIYdex6un+9DRrdy791o359sSQUy0xneM6TthTT+ZM4WoQCRfg0bPm+UMdMYBgS2ibcHSFdu+T9xs3bubbE8NINAofcRLkD+59iczfEqpKGOwueXOwUmN0F71dJlAmYDETf1g95yUjQHIGy6Bd1ZGD3mTZBFpxKyVO0aTnoJ04ycoPzmx3kJBCEqDRhMLtL76Rk9cCrd0Sp0AIhqI3NlZ2X3CmwuZYTZXB1E0sBIkamhaR/GHvA2PlWCtWoB5nYlViArQcoCclktbI5/fRfHS/SGsrmXATiUXYmtBuT9p989qgz0QzMQ4cbMdb7L2vgloZzk4VW8npCm0z75Ksvu4TIpRJwZUDgy9wWnYnNNhIztGFnxZ8kg6MuJtqoOEnrnTyfFEpmwCJHP/hhACTat84UD7w4z8PI3pO+dIODYPD1IfEZEv2xk+jM+DHqmkJrj3xZwXK/WSBNQR8N9NGbQLGXTKXxvHGjty/2RR6xGIumUFcSLNcfsfnRJFbI5bFJFoUNzUT827PXkCKFdAWHAOb4lK2XQMc6ZBUOfo0evAdngqbTExTGO4GUwTQo3xqTkR1wtykxFJz51QCfNzxogtVbk4NYTJfh0uD7CEZpkuphLMxqwXXWQQ7ybwZU6G6Un4xXicIF8V6Dvso7BqSuetbgLEjphGpMc+ixGKvIrbnHCBaLuxaUvsb6n8mtxQTNJ+L5NhgCNNKUN2PX5Et7L2TCgeR2xiZWvDyY4e1VfFDuKoF/ne8KnaxWjUM+A/xC6wwhjrOzM321evJLIG69VHQThOJv1h1VPwLvGgCRRySYAplbgJq+Z0uunTxFL6kh+WLUI06V1Ec93pfXPrQgkI15gUEIXywyxxQJBz4x2Uak195O1hc23W8HasiVHV8lpyXy6LVuUofUakylrF1K5o1VrtONNMaAkUYjSsq+1M0/tHBonKP9Wh7FIM3EKZ7BmeP9p/4/V1/VGD3CKYvXMaKJbre+4g+7USWYl5hklak8iF+meMMVkTsm8YItnJ2B8izKnU1C63j2d1zoZ8rtvBEbiTRtwFwirZZYM6S2+UOeqjBAyyK/hE8rG/AubjamFgqnI0Fkev7KhHHaYyTP4CUR/U86FqPEKCN7jmHgLlHOpFG/ohKl4G86aLwum5aPo1nGZJaEOt7bJ5NDGPi+Qolvb5RVCc3B8TX63GJpLz6IJ+uPXWHitU5HKCOXVBAVGtHYAD0PBNi1jcYk821ABVznXGwcmqsW3ZZ2yDxoO4X7SEviDsg7HPYxxFFMcoxMwdLlwTbTpY4iJIq43Cuv4agdPPms+FSRdh0U+KT0E2MJhj2OaKLO5xyyrByj5I+tII+INucVduaWm1I+fZIfwnDAxyLTvAMbkDEFA0Qjw/UyqZQXO8XIgJFILbVd2fioPEgXjvbgaHBDBsR49XP0Oknt5UB0x4Md0WhWkTqOhYx9BQLP1CcsbJUrHZFp9FYS062GRsKp8iHbZGTYYraWr7/gXqXBiHGVSNy4YMNPftoGyr6x/5TQ//tf/tpm/9ggbJ7aI8PGmQM033cmaIUtE+xU1Qfits1xxs0qGmQGDWxNGuk2iiWgGj8wqwFxm3MtXN+hXEJoKMApFPyBq62d77j/nBFz4fxKnwRWl/0QpIwbSwAbDP/T5n9L8XnDIBLYhKHW+gKZFhZhkImUdp2ErM0sjj6KhleCKIdJNwKbCG/+CdJm5r/EY7qyAvRIC1AF43GdFk8xUvZGb9Z/Ewnly3yggUQ/yfrmNEAcLADPFNxL1+UMiU9GqQ/plJvK7Dos1y8sC94aBJcvyNoOjsSyn/wbTF+0GN+Qv5+SziitKeV2KrXO3bH5E2rqf6fQZaxmgUuPVKOpWN2V9AJi/QAq9iHb8XX0xlMWlVBK0A7bLohwO5rT8m2lXBZw48qde22ZzxGZoDqcYOzJHkAVBSpILfeKzXvT22e8E+zbt1wFppNxFKGmZJe5mlUExaJ/S9FW5wvNZaf0qucDj+r6wr/SAXp+mRpPtroTdi/hAla6sE3i1y5izQab2LfhVqW5QdlS/qEWvuv7uUQH1PgTPRRb8Z0EpqijVt7oYh+AVmxH/ZExnQ/waTiMrLolZ7UnUwn9vrL/kxMFt3Bgmve6hd9rQbuoV22QD8lN/Zp5qrLn39+QF2dkf1FQMx/yxqjhSt7tOwfn9VD/SiQvGEJLEUx/fXDHOM7s868i84GFXtbaYn1bQmIwtaSwF0Ch+of7yawToFwtXplx2l8carxfujBl1lZMrIBIxCIEaBRAZadO6nSXm6NueMU11WQk5fLvUECuHJs0EhGB4EqPymScFau2gzbtak87fpvmvHF/n6BN7rdkY8ZrkwGCqyZ6zZmwkesZFOOCQhCMKRdThjzB4q49/pGtCwwBqIMsG6hZQI97MrdCLxnjBOLRUj76Grgwk2iKMPtShI8zrXejBrvENewyXrbjW7Up5AxsGkcdr2oAcDuf1Hm6A6GtO0EJ8WLzm8yhBgHQKuHMoYrkDR5tARhQE9Tv1GR75n2AJR3HnKJLRZe69dwqLa+vC1rGwhC7OhvJpe2sX9REJKbuA0V9wpTtIZBSdA3ISMf7eeqPakIfYcay8UsGZkMtJj8DxPTJROEgmpC/e3aQe5t8YgDBVBQUWeCq8xIqphErg3alWoligL5CHSE7WMSS/3XAUshJb/X858aWQ7iEEtZuEOynOHj6O9fnFoUlk1I/bNVbsM6eeBthH61Kzk+G45BxSfydNz7Bl80GHmJWU+3mRFTk0WkQ7XRFhJD3upkkSgRf42pItu0D9XnRvfXD/iUskN9z1mhSQr2Z2QyasLCZfc10Q/JhYQpPbxgh53vFAqlSEsbEp5tl0J0yeHdaWfHhz/fWxTdtgqgc3bNRw7objJEQ8gZ22uiBbNxsnJ8ieSrN3VfquxIR7MrsbU0q56S5vlskk/UcKr6b0Ybx0KHlhipB/Y8MwW79tM3L2PlUnDbRV1FFQlfwy1DuG37pPrXF8tRdoz12TppZAs5YNIH3m0UmW6SmnHx03lixq7KvuvH7MwTfvuz6YWlj7Hl9Yd/30vCLbaYZkVjjfocHOcXFSFQmTuGmQOJfLDIINYEhRlZ6Cs/aNgLpAkIQvflqI2uCKRvG1QeBfXxblY52CkvIUehCQYjmzqmMI5Q5hWUMitGkzc1cDEs2f6cXHa0zyQ5jwgIHYBpkxKpeTII9hsUIWh4RouN1JipC+qc+KC4NPvKRggpmXLlt/FWNpIeNw7C1itgv+TMho6PULoyogGAPZyAQlDZXjh/FtWb2YLN0imOGN37hJkBiXzc7mPafW9d/RzD9pToe9e9C/nYS3c7fGYtepvFwOv9ej0NvHpXyQc6Jt5WsqaCZNAQ+n/ru9jP+nQSq1x9RktcbbYqMDO8NuPBJvuUeMKJKcvBdUPY64jAQ7VF9QhTqo0IEt6HUYa4gJH3c6KQwg+z/LtICPuDdgEb0lp60d1/qjNnJrLwJcK4mAGIZudid7FhLFk55Szoxz0DMo/bwcEwp3lLcD9qVsANLDygart6i0ApJaUjh8ebgEl7usV9G9d/OCBkGymwK3E1qBBeJ6rrhvei27SQIvxeJ5UBVK2Bbb9hcxw/2zqxB+sjDqoaYPPx+i8XA3842MoyNyH62wUyHfixkkr4WggBcq04WW+HTE+DTDMVDgMvjPinSRjWIH1o+GUTdTmTpWQq1OZ35IShsNvo17MrblRtTthag6GJABxZdir7pwELqbPI4AzJFY4FlLwgudZndrLrnnL25kMIgT2OajwhmrJ/NSU8Ebeq7NLXBh4nePHzE04dfz2yXrAhTcgBRwOY/HKqgGkbq8MfHc+7nhZTkpyEgXyIueRgcNO2ipK3ob58xTl2YGsbYsoUuUs0SEw9C6cUvRMVO2rP2MeQ8oA/QJxirLIEVhaeyGaTwPbTQt4sObF+OCmRTDT+5ZHzQyG2g/Nad3mQt8i2LzcwRSCzZgXcyqtZ6kFJV3cn8G9Lr0HLWV5sKAB8VEIUByzcE5fKITmfjb66MMZ/RTGAZZsD0m/pFu0bbokxdBWvrNV+QOTUYgXVj0Vibz4CtS4yLcSpsM719zKMNFoGSEhuXiIW6QI3xMVphOCWzO11BsKVeTb3pqz9m4iPq40sThhuPMNi2ozu3SIBudtSFfK1nAMEdHmAQ+z5svymi1cS3Y7fl9l/asz2nnp/wW+Bg4o1gFA1badcjGTawmlmOaan2ux1BmDfF0/GK0HY7p25/ZAaWkUrTdVclUZjbo520HnMaIieAa8DN2r1zISOQ744wigP+d+mk26Xgl6ZZYVUJPEaA/19s4hxzto//cSJ9lw7LR+9loDf5dUaIOUdzNNmrnaH1JAesekgWeVExOxADJzvAJWKDeBKHoC1GppjTSTRLX2rmlubaXnRtK0SB3uLqykCBaJkOIfm3jurHh0sqfzo2+Pg6VZcShznEhMfUOz1nntKTL88eaNZ2bZHsQXrnFKaNlzx2d1EgUFsHd2mXeExLdizb8mKdFNrEr2KYQZ3Izj4vkEBXH+QLxdU8c7WdfAnxlqTjdmPfwvQKk2XvBM03HX6UBn9UxcjYGMxAymv6vQaeZKrKMiLzxqZ52iiANanFvlMiXvsKOkVVXqm4qAtN+9/7FfuMK/Imr2B5ytSx4o/f5pQCEdptBl7tACfm8JBpfi1wzTGVg9A/IwgeWmyKQAGIAcA4wJZZxf0LlM6PLB+hyvCzcFHo1pEs62LIdLUlPvSTeXCc+24UWjNtnvRhjRhfljpK8ADydOJXDOrhMUWnceTReEuDNbvOwrSNa3BG++Cy4hWyqRlnYGMTMO2qSQeCen5ehi0Ht7PXHiuP38/xmWLxXO8E0Tb8INaYfiu8yU0bz53Fxr9HxepKC34A2yEMoS+5yGbElnSDz0PIb6kHwRoxF4Iv8kInJ8WdthOklLPioAGas4r9wrwQMmxI/UJVJW1O9Qi+BwLRymkhcz9Jxo2PTKP7tF1H+hwC4d38uNATrBrAK2SS8q0+VLFkcf2eovQaF9UxKkcr58IikiJqsKSjYy7A8zLBAiIIPbcd+3TOq8fP5ltz/aqXCwU+zsYdcnt0V2jALc0sVF5ikBCJkvlQIKMjKqt4O55W7gJBvehlAiM3wBnPvWOAyASRHos+HFghhp7pt8A0/FXoHkLCV7XSMY8OUyTqlJMNAOt6/yCOBmrpruzM0ZZuGK2RaWlE0F6Adf9fjwra33XGJenCZsKGtAfJfhcWeOAPHtrg3UIbz2oX4IkqiQOAFplBHV5U42mRmQHD766yF3tK4P7qXleXZ+JTBDFRgxxajjKdPPVA5uZEb2Ec6LLWlSPQPwmUQQ3kbZnlM83KdYhgxW3TY6JZ4V+cONLt5evhrZcKScLUQCzBpScBRoljeV4cAmspvWhYTywVu2nnTHk4Qd6UfBALj806ZAacgf/U64NFKgu8f5wf5ftRKR3tfGE9i85KBcP5j6frkEvaMGuHln/soRl1OAwsQyugh3Wl5SCD6frKwhF7gvTetryld/GJhR6hsLThXlOGAX6Agu8xS07Zc/6v8TFz9wS8rS88k4asyJIAmSMWPXflVUzPvZ+tyYioQkUn7VavtAX+IuZcXnboPKsmramK36UEX2VlKQySAHk++pYUcmgBMPtzTJKUcpvyOOTyCegaXqHNSfEPTue16fUW+7N7eSMk5eQVn+EHK5VY6dOm9VPgRhGtKkGDfCUNGjpc0gMRrvfeWPmNQy2xGatOKYCTE1XL5xJ6vNfF2LiZeUxwHDwUXDLc9Yb+mW1Dwc8OlJ3mrGBcuSn1w7lQMfv5VWm26xWfSORSoI60kKbjqPj0jqiW4y2TYD7ubx3laTjwaE07FpdQ40j5WmjAG0Xfj+hH5aCj+hqk3PJZ/FxtjIOl/wbDfsqWez2+WGWn/q+L46qFmaOIOTm3HjMQjFCFpTBe4JjZBp1zd4RSguVQz/MJH7dskaZl3qWBcvE5T82vKTREykHemMc9avta/0YbqDEgCgwvsapxN5dYSF7If75YTPcOol6pKFlBKeiUOoy/bjR6HrFoNbS+h7SKRJQB/smGMekELfWq53t0AgNgLtIznzPCEWO3P1wuobY1TDgfEOQwGHUWajRSXNY/wt7Z2wB45GlSyehGpJRvaorZMCX8yhl1llxRaBjXbxZlZP4TTA0Cx4/x3QiwyXKhdXZdlf+sX2bdX5uZ2bwSLQQsgQakS5tqnpb+MgtfHV47EqZiMqMT+S3ol3C+kegyuhTNC19eFzIvmT1vp4qAZ1i3HdH4eVfey+oKO+MZfAdY5k8m1OEeJkOuqNbDKIZmUaRigF2PDUhIitg45+sFTxh9RRvlOLgRw2Zh6ZnFUpN7goJ4M6j3cWkI4PqkdM3XGWVPf3VWIjwash3dqB0bSesc0Nf74O+P5Hn33NFsi7iZmQpc1fvh8pFlGiW7gGbQqwXHdW2c++KJXWo5yoRAVrMGcgY0lNXZHRVs7cAh62SAGlaVGuXdUu7D43MEtJ2hTxo4cypNdnZYCmry41di04qDr+uq2avXoF1I9Kekr1ImXuYwOjUySFYoHho7ezK7l/oNuagIlgu4wth+P8uEzdylV8EZuVsPH/3xJVrLIhJFyobPMFvvLhxkLTTpBov3C2DsWDyR8MO9voixUVA4DuLn80XsxwCxwyl6v6B3ULnMKx87cb2CrvjbQAcgbbhzpxiaWNHkOgI0OtH/jy1shzOwBbbNJQjwMwb4nCLXOJDCoKwtN8qbhxeriDYF+SCfqZXrcDNc5beXZvzWWJ8CoohSa0PRSh0hXSKHzLu6h5T0CY5si+a02IuA3wwxn+q3/STatSb2QGRV8ZRGdGmdbTJuls6HdTOnFsTGYQNH1ForztKBBWCg3IeK8KFv6XHlINF8Jwky+zVMLjdUJ6wQ08HVWbk/lZuoEnJM8tYMitJ6KTf2ImlfcCymyB+jq4RyndyAkoXvNbUi1c5CJKEtlWL7dsiAa7Z49iPaGFn2xFjy+i6GkABB2ne16BYqSfTaNcZYqoyZZLBfuqmdl2/jaA0pPvD1J+IFyLXDjqrnTW40rMwEDy9AZlG754WOJgE1FeNasZCc4Whsuq6m70lvvmDYNSZJEuIXV6+gJT3DZWOF1C57pukK9c+E7M8EVFTZmr/iN9edAMdt3qcr2YxFXo4lUAPh19WklT+7oIQbkoD7dV+F94cRZSv7AcSAdcjE2xayM9g4ICwz75QgD10GJDrLHBOMGqmJBnUPh6iW8fSI2WUfLGnq8b/UdY4z7zrUiW35xeeUqKYRIPxcrQl8ZrlMlT6Kj7T43PGWxIRzbThqLU3V1dyNdEbfrCXS+tBAzgz13UgpU4GRxACAPmA7f0cYaLow92wPrDxOi4fEgnkrvSrOabWpyKG+tCm0qLzxUGlyaTEk5cwd00LoPFdlb8xIqnbO+8ftQf6zv4yrnEXK63XdA5lUTbPL3f6icIfvVnjO/8GTAdfwaK/1tr/4x8dyRmoDzjjAH2Hu0FecusLyTwM+/6mamV8KbKKLfgNn15QRRyOUtEK+vr6OJsjJ/igvo2D7gB+Ric3ahltR7kcFIuy38/XviTq0UbS06jY7wa/6q23DsKpwzfSVeYAy/v9zltpzi0iQmmFZ5YDreG2MoIiG6ACux8x5MUr1TWd2E0Ye3OjT+wMBtzR9pU+JULvvRoJyl0nTzmodQgXps28Cq8PdWYreYRVMpkT6avF/yYpw3hfcatMHs4WwRp0wxdsuFvcusCuF26Uy27C34FyAIlXNlJ/90XdD7+wW1nUfEiaC2svIvND8BoVeEf6rv1lpvWoxOJp1lV+QfhjI3vsZQviKed6lGoVRtwI0SA+gNSpZ2gR07E3ammHMunAvKdKzzfT4/KfO5A0lJUwHAbY9pvHtAvegxvBo5k1vTtet8FOMapROoivkuDqlfZELOMKhQ/5Pr183laswqKRCoSeYz/8YupkX5PNw3Zmtl+7l3y2AkfbGSyPswV0eJ2StqnYxdtlhLzxijwvaMI/uAmiE+EeMZ5OStLgq8ER+XYutSkaAW9VMuKTXa/5TI7Q4YBHh00Yt8hQMozWbQFGxjyTcGbs8NxE6XIOUmkhM5Lka+xuumYBgs6qLyynRx0uiwOhZytONO77R4/+CxFjBcj3QIfD5ePDzJryi1FZZE4GAdBj1VGBytjUbtAOHFK5sumpNemIqzZiMwbz4QmoJJ7v08znuBaY08kQ0pakeVDtGb+8ytjOEYZp8QlNeaWZHMYapRvdU9rMq8OzSH8tSDjLEUzj5vvbDGd8bLSUzvbgJiawptHP/LLQe1FqW7rz2C3xhJjLmlDmvgqa1PfitvxmOUAGGUeCeVCd7uBSW/WDCysZThakwKx9rCvAC7nAZRjYpTDgWm4+fS3hW5whFPWFQ8PhNrMqkQW6R6dHAAMF+bJ1C/lvhxKMoz5DMwa3lhie1NPMmybD5yUiVkUDzQ2PQWDgJTvyDQ0xI4nSKFitzRgqKEBbDTO+p4dwBCXLvMHvsea3cue/QJEdESrMWiVez2voCVZuSEZqp55kR2r7wVGDJoPb2QX10Cst1UOIh9a5nc4XtD8NeGv87TPCuJVbYfmwKm9MR7mSbm98q+f6BatoG2EyhISlIU/FkA0uwtTOzUrPxN1qJMFeJlfK/1jU0gSnW6Yg/RmplyBEh4K2h7ElSVoJezodl/+pAIDee7jzNjxMlVNYvSQvJEC7wYDaZlVe2sEmZPbtm7DUUQYm4WF9RVUkKhM0DC4CwxRFBDW90N8QuQJYW1c2CwAdo+7b8eG7roJic7OesXbeWhR6hOhcbKTIizuVdPT/w7XK2TNgP9wBcIxfrej29UtGMmwjq7hMnukiuccHI5XjwKTz2xsgrvNiTFJZ97roYvX4CjZcw4nrKpGgd9FUl/xD9ckv4ibXmmZVDXIGf1e3AivFJLmyVDA8X5q26y3+nj3C5mpzJGh26RTZtt7bREfz4ldM9CoaG4BJLqzNf9o8Vc8VY9XUPw8SBTq0cA9sR9JQRThT9n50OViCHoQvO/EDi3hCxqRfgmrYojFZBgvkSQbR/b22oFdhPnG7uVDazqDi4/cJ/wrdMY5ECdnCK2HULmPjpscG2O/VEogzLo5w8Xg5wPxPhgYzjYGrILG9Ika5Vt3hQMWqf5htsL7qKRlliQixvtCvPW7xRlz19ALO2tZGUB6hpZ64IUVCI3JWQxeDF37Rf0fipWNqlM5sWPeDHcA5lajgFMoar+66J9Hfqd5JTtE1P33MNKa+PewId0n3bCThnGMh4P7YugwFP6WxDWDvh07cFh9eqkoM+Si4PONcfmqcJyhOkt/Hf1vCUtwwZX7+proqxxIaGj6xqRZr52p+XEVICMsRxRfJYhs5iGsxhinP6at78yGqc3lUPcrYUjxNWe3mrDi0V3BwyQgL30nPWjyeRtNzK++/yZZsGDZjMSCuTSP6+tB5kpL8qCm4eiyzRK4opHlSZr+lnf++lryl87ZQe91dTCVksLTdL7Orf5p9QTzIbqnLeaTxFi+5DwU8VXmqg0SnRFKLxkcdbOpX6Rv1lRYq8s8g9lPSuWUw4PzlmGISNXerZOkd7yag2FTs40yh+2FoVPFE7AFk5P+4TY34dJPqa1wdJnP+TFofx9PG0TUu+6Xngea8E6MqpddgSXiFDaELVzMkodfm19g89YqELa76Y2LB+gCLZivGKK7dCn4/HtUIbsqEhFttU2DmzwcQRgbBro5JUtkNC/l0InQJ6nSw33RaEmw8e2dHFfSS0qMVKqC9WhRhdBZhv1qCrL22EzGXEMcxSSMQkJNw4uDp11JoyXt9VYwugnNQog6aSWuCrtQtGUYXWHjox+/ZxavQ/fU0TP8BLGgJQwdaSU8RIuVi7fuX+9tXghlTJXBff01efHX9cjWhoP638I5MOkoYelhVLW8Q7Av21X6nUMpuOe1ezTfXktpEordBX1keaDZj0vE7m6HGV4n7nf5tWDy5Wb0qYJbb+K9HwW4EDA4EJQXDK5ERcfuxsjKkry7YiJHgrLZRRHtxMaWBBE90qF3ulBTvRDKWxP4SE8QzA+CIbsgm73Gv2Iv7/o2g3Ff+Jwfy+RzcImlY6l017lG6Fip3zlqr4zR9EikY8gHcmJU5vqY3pjqUw4/wkOefFxoe7krj4MJ9IY0mh1wHzec9aWatfUIomdi7rwkCbVntbrTJaXOLsEgs8+vTcADAp9KveEivFBwvbdy2IjH01HxHopW67i906EUbwhZCUqvtjc0KmS0JI94yzWN2cQBO8fGPholQEctG1JOkoQSYGKLcojnNVN3oKwz/sN3hgRRe04NE1faRRQ57n7x5tg6ZbE6YfhvEYURzHXgU3mnaGo7kfP8Gxl/A7g0ku39ePIozVR4T2zWYY5s3tXVZZQbKOWsG0QV4wZGUd5gLzBooIBYKu3YGRIi3mWwlN6vAa9HlveC0mzp85275rbXSFf+IX58zzbm1z9K0PuVtP3QOfTUd87BYnfC5HcDSgDuHKEyaaqr67eghxnSpNrYbfQRmW1elra7E/JsZ9P5BuDKIDPrLMDdYOX9PViFM7uQUTZjTDC9KfMZVTVHn2wxrB2GK+67xcHRMq9psUNBxbIafqib01j8jjRRmGhCU7IiTVgBJTLvC6a4QNz2D9PrqKehZsJ0nNn0I8JWCwQYxldi+9EgCt0OP8YtUdq1gwc+L1v8c5V/N4Fxeq5gtaC3mANruY77Ul2mE8lekxZheeQ25x7zRh16U0Egqz7PJhjfz90dYR5oNOerig/7VhUFDKukt8uIcHfD5Aev4oaQCkrkAMWDyBlsbRgJDEVLRYj8o0vYoJ+TSldF3+EvAtet5ExkK2sqEUxrHXplkyyeIdJ1ogkUlORDbFWLs2nfH31WZptqVzgJo3uofyO6cdgP5y0eZit5XShq9d3EN6ECfEn3t8aJyO49IrORYjm9rHEbD1Rh08EOjx/HVRW1szCJa8htWcz/LYMNc+Fi7lcT8SdKOmoHJeZY0HbfaISt6MFVFO6mrbcv0RjHUfmsJUmCsv2KJqiMAApokefESKpkZ57qpW3TXSqzllNKPYISMkWSKPCRwN1rmlJBR1OCFO2hvXXKY6qY23Ggol13t3qI9v8CVb1StI7ZBrv1brrB12fM39xk9PLhWrpGLnLlZIAbWnA6YvKnTHHz2Dje6sA/gWjA4WNbjhGD3FRUVY6GMWaS4tju0Nvzbh1lRlwijkG2D3pETdsqQ1uW4oVdEoX7LTNqkO1bQJDzfq4KiY+BmYfqf0sVTqFfLTPrmVAsipohclToFki436rUcEkRSVNEj8jzAPu5pGHdCmhoSC8i43WMEmXT+PyNGyGDgEl2ZSovb8RntPXS1TfTFwEKK5ren5tZUhhudcXCMpK9/iEhlX1zNKeHkGJYK3KL5KRrRMhz9gYxenzzSjapL/BPTeQDWLdYUJPz45Lw3raVKi201Fsgzt1xFZ9JHKnY6n3YhWonlSP0yjQvetCjyeFP54/OHR7a20+0V6DqOKZ5nVck7RvQh6+0iDfQY/VFGFMZxAJQ4jNnAKjiIqbbpQwAZh8/9xQHzdZyzkmQaBMFp+5MIkl22DBneBGUcbNFJJCrTL8geGIpqTuXDwNuqB35JLIommao1IiYTJseBMJeF69ZtaulRBJpbVYvwzDjPqDtmOV0iFE2tHpB49e/lFjsDmFCjGd9cbBgGUWY71z7je3R+uSYMff4HiaPgbXLZoQVMW3ScZa90zvS6PiyV1olA2aLlfq8s1sEsuouILAy5WaAFMSOgud1DXaCgHEUHJWdJqxQRz7lsioIyhaWAaD+OHq0rvHuj2BjQc/dQXcrywr4D00ClWxycqbQpTC6aziTz+xFeZZrUljTQ0a7HAiJkefabacY5WlqPRDTcNDKlEiBzEN6FsjZ5vDgo+bZI15F2YfbtDXz0W4oS4A3txJIsvrygSt2tb2OQILpD8jEegVJzEHc8/BdQXHZ7JlKC206FGPhSNjp9KgcFiI2Ld5ioLlT3AGTbpNn6eAmeyITFEolbhzgu9yjMkvBTJ0tf7gNvj8gpWOeZgtOt6K+QckQK77pGXgJWKiYhdhM5M2LYwwHVlUyikoKRA39u9wgUElsCGuJtO7oBlwlc2fo9Kr+gaGY9rhK1yMc6LiMC92E/jMs8liub33yunTumxbC4TUuX4fwtOaTqkrLQFs2xZgFg9uLS1VAQ5h4VEhLiCmeErdo8VgSIRq6m2rfyXapF2GO2PP4Jh/hEn/aTCJ1RfeUOL2stebEXeG55n3rnR2i1krW2NiF7UFm/aX36KUM4rRIITXFuWE3uvppHgu8NsDUqUugT/yUhFywwG+kNPQjimrjacjJdk1g/C+VMAU///17z0FN6XM4I/guOuEmf8bsqoHR/u7MpyZr/okmpYx4gr/XueQ2u1PnEby8V3s5yg6r49C1fwS5O0jAf9hVzl9QaYI5pT3lYURL0VYRlp3zgfGOL2QLbW9r+dgsGKGEJK9rjkObsj30+nliewbWGX/fcIePN0GV0XDOwudn0oa57/Fy/3hxtWfQn3mHTv3i9NTCFfXLXtrCy9pPuLD5wYuYPet+uigIEadpsoVtJ4A+Fr6EGVItQdTSQXUX/sclZhpq/deMBJ3DAZk/LoHdhql+Xa9+ad5qfaUEZQv6UlZvdmnxqUTT91yoRSktfSkikd8cFmkf0gLasA7kqwyYPPpTSlB6LLK0a+P4vwNsJ/KapkNv7HoLbVPa+NGQc+rK8g5bYujBHxWL2BgnWiKz5RlixF6pK8O9ZO7pxoFSPrZGvtELW+VWryRjmv2pGORPGhDLBAQdEv+cSa9RwTveUhgrMs0tVviasApfR2cw/oJDIhhKqMRpC+abK619JYQ2JmFA5fy71rqCk05GAmN43VyIb12IZM+5zLHTr3GeKouaj5pYM/k0772A0aW93IZoiaFv+dun6VwudgJD5H1SB3WskNM7oHurp0BQyf81XwKGtISBIbT9hE4iaHXnfjQAIW2lWMFAX6gYJ/aACMeG3IFmBgBFkrhorP39qec028b6ulBL7iu2HRGa6jYBiEsfcALUHIoKKb+9jl/xzKj6mVlqUzXMrKFmqr5APs04AKqRQZYLFnHLOEAPmWv1p9j2JVNZ5uosEXuM7JiD1H6ToE1LE+y3OuRXDJgQbVlBJyBK6Lt8/utq9MPbPZa1JedLGX9IKZTUHZ0Xm0hRDSX+Vg7V2CnvEabt/ihPqiwU1HfesekPdS9wbs0LXrxNsmW+rSETVOXfUDsd5ZXbdfJ6pRAhKT0nms3kdLKwenNVovIWSZ7Qq4pCqG8ns8Jz3tkgRKo0TJ7JHBc9X2bivDvipjLdg0NiE7lCndxKdd5Eb5GmwlHuyIwvW/jFQvd0qvwXkyjRQfGRN4y3pkqxzXTJ+4sWBEoISryDnih0NnZHZJCB34PAV8mv8HDG7pA0FWYGvdoBAbAeWamX0ukFu0tMLpfW69K8W1qe9W3bNQNfJaVMH4IF41pNbgVqsxCEpfQhpByizz+GihfSL/ULLB6Pin7nVOj6dJ3spI5qyJZWsd/Ter8Z/CxDpwhP1ifmiHi3jHaeXgtr378jWInqelDpF9i3yC/b6XBrORNDCmoAURcAqu1RpM5MMT57BZ1UklPT6ZVDipvb0odAUV/fmQe1+AyiKej4TzH+bUu2mcRIBVdxPqrJey765evJZzo/WW13sn4fHMbfDRjjtcUdosO51A22mytTMtkR/ue29XuhLWP4NoDKPC+8pjhYRBbA/J07PFl9hUnSKa48EPlCv9IF6AFECLcMePAtYWjsbnspy5ERfwHoEL6CY24ka6iRfgttxkJ6iWPt6Jagzojbz7uX6iBaJ/MUwBzEMjoA8bXHMya4/SqepfjdZH1Mz8Q6R2pwJx5SvenLiocagitKBFoS0ByBR9tbmBZ8DdDpJrLnctulQBFce4BssnMNpG7v5nNe2X6+cuYAZHJWEbvvzo73aqoMJsmT2XJinmfXujC+14zGMq+q5CfVlQ6C1ykV1kouB2Fhwo4ynIU27heAijeMTpa0RMhzJ8FPVkUurjCde3rJTpB5+NwFbdSPmOkAboJOF+J0O5BnSyAvv+b+lPi9ym7CDTVmExpk75UPggyFzVVbL2fMJC1trHkP2KXu0+4tb0ETUrL39EJm76H4uzNgCpztcGV3/YzQdHRLsxAhrYr8xw6RtJCFLNN5sdvkvKekkgu7RrxYamnE81n5t90EwdiFangQxUXBiqxw6lBVlnJQr1EcPo+l4tbfC7JaUsTpKT1S/eBUm3hrf9XSNq7jD4TveHnljL30iJzY5Q/CAq1FhyRRyKa7ZIqqT0wZN/o4HxU6RHZEpTjX6FolepHr+OYJjyg8i5+OK6e2YaMXtzTSuUyFZO/qmS/f9fmzTx/sy5Cwo2UqXGkDSCCXMfQhr+bxrRDvCarFa7RZrIUvRyeldmE12AMoZHnqAoAv63KzYIDZz8nbnTPMSWG8oYnyA//uBjjET5hseoqvla0hABZeSw5pQDjDDr+4Ka8HPMZqshR1NIUl46afQtrnvTDjAr2gk71GcWEMgD9BUw4x2rhe1L1IfH6N9v233wEhlomOCeBe4dZ49m/zMQUPG36TrnlmKE+41s1CCW96ETDpJOvnTyvPu8O6wC2fOX1gZe4+EwaVPB6USIJHX2hHQCzpblOq8oICSsVr/NJr58AbvOUGZpCNRFiJciSnMHtnt617tiSQwYy1gENkdLrKBKJhVYWFfdlv4DY6gx/GWvKiMyMzPZlrBzGzQK5EosnBCutasb31wXfZ5TSaP+3dwu5j9aalQJWG0kPfOfg6KS/FyF/MbtpMECUhHZLINfK8drOUhqKXolsYaUfzm1kh8qbQjOTlX5m9XaEUDoby3JEdIrFyGNAp6izeD8Qt6PK4UOCWsQrGnh+CZHfueIbwCtVfDPtymSXKD3siwlXl0iPFpEEmfshWGZ76Rgc1vWhmkX1ZBF8dJKXti4blOmONmPcXyPPUoiPhvgvxoCuR2RyjlRabjnldHWaAMPfWcyppDrws+PUtgpAfNXtxOWmJv+S2aINGwwX3KqcwnklG1urAkO34hDP+v8dbM19J8FBgfJSnnQDmvkSON62T3xAMSxRYNjx+kQZr0Gy2lIwr23HeLXYaz6rKFmpEhNq/K1un+fqDI+ysNrTKCGcWsI2SlFCiNfegQV1gXkD7SYTVkD8fBamws50VX/wqZeXfViimIGht4IbZnuCEAvIUfZsNrErFqwfyS/pOhRSjTtpk1RQg7kVvPBWWAAQPI9a2rk+T5w7H0pWm5Z4d1n2V9KUCy857a+mj6s5Jo/NsNXzd/wEv1taEgBdCO6MfyQ4TC64AQ55im3h97ahObB5GORU2AbQ6SzCZNGD16GfzznPAhfIElzz3WT3xSYEOz6L1mWGgWSFaEwhuvMXuio/N9+L67FZvl8LUS7jkB7CdhFpf3ymgNHfkfFtSbR0BPeTMYgann52cCaypv31ApS/EwQrkOAzgs2qk/J5Re2zj9FVfqfBNu47D9Ovi5r/vuH8ycRHMRGJDI+VTY3hf6rbVntAHFFOwDfMiFuh6mRDd3u1l90B8l9vvxS4CkQBMwT/l8kgAPars1b/0fCQMj4YwWzSV6MxxAGmXjRTxnjkGZlm1ewFvj2b5R5knuKWelNgGP7eYLhCjT5rt5VhJ2O1L69zF4UccbINrsMvig0mWBDApn2Ms/TqFuxJN4f0ChxVssARxWepvW1cKtTpnLq9oGf/dhQ3BKwe/1/2oppev24/yQqhZOzkwbjmIb1WC52xaiDBkZeQAyJGuKT3zWHZSUZHwbPO/xK84YqeBcY1vzgqImMHA4vd3iUVr1gjUwWWxrlUSR/xeefzNN5NUxk+KZbuLfc/n4MqtAUG/wCmrBoUiQOkBdzuBv9kfirSZ8Spcb7k3lXmDL7//QhNZFHQwdZBJlp3E+sC/9fwfyVZ9nMdMzKfPVMrPP7HA69XevdKiGYpemKTdjvjuAmfvppVYAo9LfUXeGB1iaVrW3q5Ucg88WJgjnWyoKf4WrpH8FNA2mjOEehPTrdPWub+zo9/ntCFEqAIR6zxiMlauXdPTSg2YwceVLGFUwWSRONELVA9QiYlcdoqLIY4144lVM6J92A0zqk712mh9irmQWrNghgueKfTH5woawahP5kIezcXdgKTrSDAnYbQxGrJsz7XGgb8pubLuunwzd/P/Yk9BU1laO+2AnIaRpbzxpDTVls5f0czs1u3duAEAYT5QHmNzPrHICHTRMToF6EuP2dp6KVpmJoOoTSx9ky053/a2QoiqEmSJVWP5k1Xhmkgs2bjhBISRpwlFpMovNfZ1WAt32K2zg8RZi2DNdnXOn5Q0fREORuJXEFE1ATbEVCp1zD7gSSxai8EQQvEM7lsUm6fSN+3f7KwME3C//H5iDLjoHoSaA8rWBlBDNs9q+QSOv/48kPisLiGtPTN1x8mGr+c9Guujtyv/R6X9R9dEowxK9ohUV7/ljtdbYd2dDHBXnJiBxCH1WM0dokwzbxypvS3KhZUskYpKhOhHHxBXy18EqRgA0h5p3/3F4fJ1Rm57sqK0JRPgO3id0T6ZpxlhOvJsIXoYREFupQQSS0vK3ogToSxew2jXKTaqm1dRWm8UyL2SMVoEqwHzPEp1gCpqvkQvFB8q6kqQ9854d6SnJF2sjXJwgbjzCfwmboqT6aUpAfN3PXsoUMjm/X/ezJTJRRC/O05G5LhxKiRLCiMAGby+sr3pTiXF13rWr3HLG9oylevwivyAI+ip0woYli4GUGbJi/MW/QW2RaTgWNQgPuZSfuQVfqCFK28H6/WU6DJPg6vTDeOySdOiIG9meDIDxD/B6dOtAn+7fxy9J8jyW1IloaJiJli78ROeywlePX4pzoBLljsEU8e3WU3nAV8wKyqngOJRfvJNIJzds6+tclCL8rtAiluYYfIkT+yUz5HenlBMV9Zc/r9XMMrHGCWer62WS7hbmZ989/5RB5epLqHweq5AxZaFG/rfOfaU3y2MIYxzqkr/3HLbMGOTGvPJjXxDQy4ANT5iGNYMAb1PK7EddoIvqE/cSyFcrOKk17ANkhfjlWnGLXxUbTF3fY5qKG8XGhs6zGruZlLNnoOop7QRK/iCE6vC4NhGxwQQ+XP9s9hOxkkiWFThhlap1mfZ0ElHfNUtdWCLKcV0BG17B2Z2eRX8k9Ejhs52y99pvlzwfG6LOYrCrONSIbMsQlDhtJybSOSYhD+o7W9GO2olEeZj5ZurMbkBTlsMvulx82vwwn2pSv7Ot/HDUnZh2QXFZm1JwC2wV0LoIjuGMsPggQ5CXtuEKLPzKKN1WxSLi4VTtDc/sb5YqWLRZWBRCusGi1YVPpNjxhsdZefQmNNiYCIJMLISl3hGKg8SydifM8c8p45IquRswW40AK3y2JEohJhtZ3ph2DzBRaRzB/xcmbOs04+y6/wE4uJsKlQRxSX9HK7Z3e7ImSlv2Wtu1o3SGia94IP5/FEx/clDc/oBgR7G75Tu2DSq5bC84aDLUOTbZMj+w17temNA/Zj8pq9CIokyJIVbxkRLi1HV1dw+0xlvFZB56PcU4/SoIo/1w35CBnnFKftaI/yqZzRTlkmwpjFPZWwaFhRxw+DNP2cM9R18wNBm85lOKy0FZg/W3/qv1wS6dO6NjYpNgkqsIvaOutgR0/ViGKukzYgT4cHJ6ZEOVVp6D9w3sf/1sJdU5ZY/Q75Bv7wmyjlmcbfmSpsf7m6purveRVitGs6cxYB2jGRO3BNN/i5hlDDDML5H5CFE5z/bGR72ADnJatIdHs8bzrwSrtAKIioy1iQo3WyzjIFgQcgv+VeD9Sk7jDaPm8/6ASpi3Zp6P8DkeyhUV+oKRyCfjIpRMd3Od4OoUJqdmRdPbjrmggbxqa3ETEmys0DLmnHGkwFnnW3aCI/5z3qvyzxsgNJK/WqcudT1Ib6NmGQpbK36sOZ/WmYRmWzwWF6wapdTcdzko80kuPR2afiTXl22InnTQjYMbAZO3MBX12QlR3KVi9XqF950jrDWeTLMJMcNR2i8Z79VIqWyiVdFP8unzru4JDOI/qVU3EgVWhSqeGwiOh+pvEmErHowFriF/S81ixeF1/JGsAttAkjJOctarpboXUw4oyKjYAtNW8DSnEoP1SFDbLVNu+slrnT6bomQ9GevHKuE+EVFm5HRCp9F3Gmaw+8if/PUpKNxPlJHgdkBCwuj16djbzU0sPCq+jZx0Ba85iBfIOuWf0PG/p8yzX9qKmaCUWmnO99ECSW7OGDDGKQeQ5Q29AL7rJ45AbsgCc0PwY0LtDdwb4LJRZGQe4yk2vWnr71cscTFpFzsPkwKnwm8uQdDN4PzFFPKuco6iQlFC9kjTS/UuX2ZTMPuVCLv+qNPbHGqmsXxhgRETEcUJbQbrPFw4C2TAlXAk1iMX/0uY+4zL6g0kEa9MEV6yb3cDl/9CHrUQ5/nDbsgUwocms0xFvzUA8XVPKpprORTOjzVTtyfpuS0tqcSpNncSTQ8IlJLcMKzrEHbv7XbJ/+746FOvPga7TPss5h6iJs8iAieMsJeu/oce2G73U27uwftuqJyT5kDhuEXjp1PulexeLgIs+dd0Dg/avVUrwVHG8pMDFsTae3vcMLFRAIFnkYIN50ZuakA6/goL0+MBan4ofBvTBTc2iKG69JxHGpA36vptSuVSlWUoQvZN27/Xcy3/+MS1glk1dOvSKbQ5OC+bIovmxAH7nip1HALFPaD3uHzWSeXA0eKQ/k6NQj+lHCU8QFzyCV8ufFVXrwx0q2EhtOg8wHKUE9EjMSM0BLFVXnKBptbVaMYSfOW8ZG1XRLgx9EvGR7EhhnxGy4glosBhaf3JuqeNhFHsIce5dAv03WT7sPwK0RqrW6SEdj3Eg3K1gr/wwwZ4bDCh+OHihr+t7nIRmXuEeURvIRyJtjzyX50RLepR92+J0KuOsU9px/Oj6kCI5HnCbSBMxLHoJLUFhUuFdHPxfh9354Xq2VG0h8ACajVaDExro/iB0pok4lcWeV5fbzof4k9a9v6u+NajieuZjiPDSR+OIMisDwz5x9qqCW/xCFb4LbYrRsZl+8LFzZzgy774G1SY0z44L3Xl2qzUPpN5UxPiM76rWWHnBjWt1IDU/Orh9BuZxNfrakt5kdSL9v0/OrVyjHAGF4apkstz17PeDZm8sfGRmKr/unwtRQOew8sJ7A7K6sPakVw5LnUPiSl48YMgxFao00EgEuLeYmnHpI41+1ZmZcu6mSLRiKfwXiCZDtgAVC7wGCbu4PpYxvQmti1ZejFDcw3qgo4g==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lZzd+UkPqwvo3lyw3+k5723O6eVjc+upI+RL4IGutYXhKYop9nIup5SpJuUXxzOm0Y8UsWMeFJhmvuogk57HUbkLhxFQSZnTBBxaITVxxylq04iN9lMC4DYruTWKvjVKCqFf804S8APd/8I39oj63hYJH8FMZ1YFQxKiGZn4CWfC+y91sbYmFwF+tndg0Ho0Nq7p1H6kNsa1lBet3h/i9+RGlDn4SVfPYXElKjON3xNCWvGDJCPfpw6ZikHBD3rlSg9W/L1XBEuCQqa0ABe+PM8anMXOILHv+p0NYhCm2VfRSexUab0iRorTq36r7y5ycegUSqxCBSTE+bVvSuT96rdOKI5QTXUkRZnFSSK02GzcuDBK6fgO954dPGIA1EkSd3ONqRQuyT6canKmeMjQxLSrnhqO3ANuhR+Wrdwk63xyrbuQgqpgPvYJmYfS/kLo727/ftmjijo8JZTJsHU+2JDWAwWQ4aDoioQDxj9M75GRC1FKAUG4C5iz/qe87rD/BL9EOiYrFS2bWHl2kvggUYgqGyYglsp0Tc7/wHUPODdQeZfaHnqPWRYLIboiskKAxndOVUJ2oIFkJpmLK/Qby0MBLZhjS+WO8OFRx2LWY/imn7elLPHnEbsfwYV47N31klTjA1TGP8HsU2cMwcNdER7w5qmYah6PVmMLJcQH7eP3432SBzJt98Vbcmx0RRwccZMshPglc+9xP27AZ1XNHPP2RCN7ZdP491CfVq5y+EMgRBY1rfVgoA6s/O2NiQuxS1wthdBI3fEG4b0qagnOWrMeCsgQyDSD5jSpdhwDHZ+a2LXdmI82N7t05cvbzPFGKG2Yt4vxgbVXmRcCnF+E2x4Vo79ELBwgdwSCSGy45XXguvn/V5Wa6+WgBOwzL4Ock8vMPJyODaMZP06/G1jLn1ZhbAHjVFu2ImgkDCmgt1vMUQCNnR/6Zv7Og7u+mfsv/eOIBO/p1B6c1S+rjaHWexdnURw40PmlA0I2+Uu89xcfTfmKk9zeiq7nnVoSVPlqMTCKXbbzxDtd7AyPvCgU7yaIek0x8AeAdVd18f2w8Gfhqt6wgeIdUpo2b6TlYfyz9LGKbtOX2bTGPoGeJ92udhOZ+GuzS2R398ejVPU+8k0662JRRk+kPAm5+MkKf/2Q54DKlyzx+Fjr8TtXXv3NapecyKPr0LpOI3FbdchW4NPEJYcV8u9uBMq4Jp/govHocVfYGwTy89/aBxZdu5tWQnTGQDpdnU3+t1bBRLQb0LcdFHTthZxEx78LH4Blk/eMjjhjbjZTx0sPcQZYVQeQhXu15Vm3t/RK7ld/S79hbxrLJRo2zo8bUGzVQlM1pvxUQcScojU5VR/W5zT8B2CI5XyFmDuRwntM5Nj2bE5f4YQdj69G+kj0QGRab9sxzXgGazUSqO1LBTCGA1uciDN1mRQNW7yllleMAaN7ppx8QymaAfCQ1cUDC1g6eMn++fLIw49glB+Inlv9ho1F+duL5xgzxPbqh7ef/uieH21RjbsbjRCtJK4UaWnrmQM9+0Nh6Ej5f/E7Q8x+9os8RQTi5iNahhPDNdMGaEg4ERzuL60DhbEfaRH7GlukCzAgPFolAuOwIoD51o2MgnG65laro2Kbbwa6bwMPTE/HsFaf+obbYS1ov0TtesHzNiO7kZz1FQhXVILFXRJ1R/oiMPC7JtgJtH54cl3Yo0HWgkcbFj5/iBZu/zoCrkrKUagMUi/MWcnelrv96t1D8BZQx9dyO0b6WJcir3dnvqFisbYQbjm+duV0UIUXKaORP2Q9R7+uOh0lzPyWonPWOqknHeFVFze+3xTzXk5Zm0R4PmjsfUP7lpToVPM70mahIzTJ9zRcWITif38v9sNCoDkq1B5+MVqEa7ETksewNf9X9rJCNGWT3tKUDf0ZSCNSu+YaTkz69Bu1kHBqeaKDCFkwij8LHQO2E3o67saAtEyQwixvFOBwAZ935ND5SGZlxkV2wNJGMhbzZwBk2kLLsv+rdVn9Bvgf1V68NjdKACg5abXYyrE33nQyOT+KIvqJ69xPSAw3pVzv+3amJeJg3TKMrY905rOFZ0XkfLCOC2r58zvK+nhXDjbhegmfVtvLFmlxqX8W4VU8Duz9piSbxjMDJijckRpk/fW928qZTnnFBUdKZf93iDiYYMVn/BHnMZfcHqvilPPhn9qbXaR/jxLQGpN8HXbMOkhu15dcpBiS0ulQQjc9DEi2tFwk2unV1LedzNd1mJFGKqagWt4Zc5OTWIGQOJoAscaqo6oXL00+mRW+3o9hNJWcriGH8p5GFuVpTKAhlqV5NLp/OEAb/PYPMPuy0/0XIS4133PQLY65hu3p5JrzXNOc/rCK7/5GeiUQ7hz/08t+k/p8SuF3oNJPsJCjvUFpTU5mEQEzfxK71XXRVoa1f+UcfeyVDRBLiCZNP7ADkFzbgJNMzi3yBH/jeizsgvT9WaVSwpYCWFxN3tfmvnm24pTA0kUWAlVmvEGGZmeHlTx9XbVGaNpMOStrkaIRpILqmxO7ZuRYfwA71sg5FxED7IioWvs7Ml8QGbAnnUUMTxwwWWYVB9bSXxHdpFgYZAKGTtlwGSeuzXYDTFC8b81wInl+tGOkYyMPjVOScRxo6vxHQ7CKTMfvqqcLw8exKZ/KQATAx7EokmWDi3irR99J33LWKPt0Ch6MkWHNW0ZzvFNcezgHEpoRnF7LD64Zg5T7ZOTwHEz5ia6Jy9hHpNn9s1Bljv7LyzcomfE/pT4dn9qW91cONnlmzOWbMpbSvOmmIOteKGhKpJMIsk/mOQ0NMe5HtLl7e8mmGSlEr3BiSO2mcMiCr0UN0cqgMXPb1psfpCUuoaneL1bh3CSNQ3jKW+qS6axJvsiIQFG2odU/CVVZJlwgbgqB9TRO9KQt8p5+Qm7wxl4rrvIrBVA5UsHML6jzIqOy1M384Nl1dpElYecnPJsYuutzrZ5CQY7oKPjGk/iGxdUT/Cvfu91W470+F6/oLSlAGqyKj/rIiPmWotomT0dSEmeQkkRr15y3ncxTAdm9IMgQlTQnzVTx6jxIbloqRxEfEiaiaM3IzFYiFnnx17QOYlkkUCeKRcnkWhQ9ft7INDZBO2YGQDZLixcG6wQ8cE+8lJZjl2lIaJRVrQIH2UpxeibrICQ1UibwzxFPwE4ECBbxZJQvbOgWc/eDcyjRcRNRYEgofQHDKg42ken7J174r0kPEMyz5m9zAyu5Tmcyi1wfKIGewSIa6N5UOGXJQqlppJpuj6v+f/xzPm3EnKHNVK8rNYs6EAKuYdFzbedIiupqjCaDLU+7qi6EUKxcFl7JyCz2MLJ4lAqF69hqVQX7swhlx2yLXRlPjFTmbcmXswMwHiRrsPGrdh5ku7HHKk58HFKpN+pXmatySk67bnz53LHObM85fHb9AJIfeAecLe/u241/lr2KUADXRy/ELMOl6AV4fttyysU0ba6LueO1WPKe9wxtagt3yw4NTJVD+RS0HzBKgqNrgdpgz36Vk6iSFlPvNnfMCTW322YB1pQlsdBRw5tcK46k79yF2cPz2F3Go3i67tDklvokxoB9sIfe7NE4nqMYoxvN69aUsM0cGMqb4Mvr7uZG9aqH0I+naXGZ292teUq/uWFS1R8UUDt0BPqFmZFzcSyjTNoVAb5c0lvtppQacmILPNwjdBhmdoJZnWeBMUQdf5YIaZ76pycVcRD//AhRKEU+PK3rmJUUElHxcUHysJc9rCqbQLqG7i3PuhwBDmfXtFi40dfXOUoz8pecEhdv857log3rv9TCvReXICHzEVc4vqpRg+mwbz18BKv6Fjre6Zl1pGrEBDYT4UJZgEZ+PJG7Zw2zO0IyCQDQbMXMAxiLvHU6uQP5UAGd6ZvXilKKkmLyGV4o9+SK+vGUZJtMaxl6LqAZCJa6teMilOOU6ePauB682F/NoEtryjC6FqhAyBQwb4ud9OtZPN6mC8UgthP2GxHLSTvvqWRyBuVqIoKTlMvGywCqXT1E4JOb1pvjtN6/Ilm1N9E0Hfk5NI5qvdCAuVGm9eSw+CdYOARCKeS1asEhrhp+OCANpOEpYBjBjtWQKIbRcqVZuQ/Xwt6LSoec7bHkfa6qjVvGzzhP9EFqfBazMbXYClkF2ykFDELaX66SDdsG6naeY9ZjNIIWHEXDWsSK9aWgBAO04A3gzDSP0m3ppGzsX1MyCFNojf4Oq0OS915mBd5r2pWu16tCXZj8QdzYCvTanML0sxggfy5B7KspHUUeij6KjlPjQE6C2b9KAueZ0hTorvbCs/oo7JGPqXN1hx5LajjM7NmkH/JjAorb5xouWRgYwMUcJZ0fCpt9INgjg4OZMOCN6igubJXrXVYvEy5IQ2AJWMpbfeyLj61NIgY5FnOWDZzu5KYieJZvhCjMURXaOdEYteelDNfmRzq5BLHgmHdrfS8eIOLLyb3AoNPKTlt97syGKXFsydesC+9SdTIymrOSFUYDa1NFhuZXZMhainDj2wkAv6CiXmA1V302Vc+UCPNLoq5w+7auoSg6NsnDT30P+21C+sLqkNzLSu7lo0QdiyzMbUf1hr7sCe0HlIRiV+ZfBOEXbtpAyTBVkJUt7qsK+tLq64SlUFMoDXrsa42vnG4C2DDEsclRl/Uu/pvb45+TexvNHZkG1IDuAJtcGMQ/yyuGld66hbKLo2rR0aq44l9Gz92loNnCzGf8Yum1Vbe2wuiPZ7hjZnfjQtSxdiHabrN5hNQKM1/KOGpBy1A/6BDCrkv8pcawvMZFWUpPkzXo4esUSrX2QtfE9EqEKXsmR3rAzrT0sf+nq/jre8ty9yQ1FmPT1lHNElhishM/yL2rpB9XRNduBXXNxBSgtSgrNaS1i98CUny8Eio3t30S2eIcMYEr1LOIisfCUUyRyuCdg7qHt30eE2Ty3Zo1jSmHnWhxw15iwc/qJa/5kpwWDj8VjQM0E/YM6wBJkTOhOkf+c1VIpWlmBF03kNKeq7dbQM7fDn+tSxLPWYmS5afQBuOn7ijnTfsrKQJzdpx1EqZmMEAJmoaMUuo9MhzCPQnfwuEqpBExU0jSoI1iF1DUcv/OiSRW2iPyerydvpLmvqfbPhZXyPyNhU6nlt7cbSrQs3krdNDgO9KSv/FJZGRTDdsBjoihThUeqjuoNdUg7xL/1KBcXqdxZxeQOLm2RoTwL70zMfITfBhcPb3iviikpebFivdinJ6KhFMXoqzWlz5Uy1DYr9YPIbycUhU2IkjpzDDHuD6lgCXQlvfXjJDqsr9QSbfRqQXql5lDl1manJmJaLOOSPUX7w2I2g/Tgo10+6ylb5yie8rYjKIMvu7PAgmlc45ZFsno6R5jAWBPVnU8+jiHfCcPb/ZOSJkmwAXbv3Oi1xkDOaoVwTXyFEiHmO0JtUflDFpV4uuCkJvCjL8r8PJUxH8Mla8r2XsfJjtUjyi9O4RrlYp2HVjwqPbmKCCxvD+xQ/ODA1SRVOnipMs11byEs7YFMYVNxBhVPFswZQsXllO6LKPOtS5F27SnXqDgrfGmZTEyAopoi40jHCb8VTotrEfJDidi7fmutUq5L+pXAqvZWVf/6/Gtv5egQcgWTfYENQmm/9OP0cvVZI/aBAupPMKf5uvZsR8lVOVXGNFSY7O7D5mXQJXpML0vaTHjfYzW96ZLfXVPBvGr5yuybVjwPkkWvOZ5qyw43sBaY84y3sbCkhjUEALEffmsVz0fWOnRzp9DWquKlV/NV/8OV0JG2UxsAWh2Ouqud7v5vfoRGzi607iF+encT4ROa2bujlInYyFmnYEuGn0HiFMlSrhpCZ362UPm+yG3OjjSuQbDDSxu+/RmsNJ9tGEIRYkN9MLe8MbSuUEYruv80e4PoWcmVBE1J3oW5vdT6Ym7g9OUgInjkyMDpRcdUk4DOgGcOH6Zk/fW/F5NjHKvyWxR1NrJ/w+/ndOtTaqRtR9Z49MZWdKBO9nnBaBy/Q9AbVrARXgbXEkBoyx/vf6AXODC96OJpqPFybTHdCNQ0OfRjaFC0axXtaf7zE9Grtv54or0R2YDXx5pzlkTtwBNTDj41LwigaYFdloG0c803T8Icp2p+zrQcYsHENcXQKYLSfkbNL60pxAmIw1BqBQTvg4uhAq65IsUNM4DL7JqgAsLRhsYX84Rvjx91S6pELT2/yTJSGp8qhk713XxoddTSWgXVb19FXejz5bgBJJIUm0JprW11CcYv9v/hmg8BrE34V0Uvnf8ufLDI6MuBeMQDhYW5eC8fBVY3e5oAX4asrnCjDc7yd31uJvgrIl/9klRx7q1mrHSSzOov3bGbswSZfWrO55f0NEAIrk4FVwVodpV5JJqs4et1LbrYs4iiaNqCBvSgV0mXdjnGt2soaD+M2UyaDjLSX7Fk7Ga/v+ODFNNBg32u6BrhGtT+gihqif3vtcHFmOA7ObByObDIHQAA9jgJqdYGc0DsVnwhVeQIdoKPrX65USsdybSh0Jr+PI4Gi3U6r6A9TJaIYD9Jy+t2TYAZFfGMus4hGV04k86/wztzpynt7O8Xsi7J17FP4DCzAzzMD5UN/hdiNyNIdSvNJ8xn+/wi6SMGha0vnlTdI5GbO/8rVuojM+svx2WLLyNi2Bc632Oh2aqqY+yR/TGQ4AZDaIMzjvsHGjajd6NCCn4sd4OZWzKDdbN55eSU5nxOGNpZ3yTkG0Zae1H6Fwx8NlkqPthT+Zk298y9Tnvuk6Q/xuqW9DSgysOskZ47Dk5Y0yXuIZUfF6Awoev+2gb5CEs48FOMPARcdV3Ui9O50OQbIrZy2h8gfiIJ+l1jmGOaMuWqgGRTMxmLuf+tchsr8Ji3r4cXzhOfHa/HqTIU8pMXKgppC7vHMK+BpbNJKvkpbx1fJoIOW7LGOEeoNX9rOxdjl3QKQ4O6e0xtuV0fInZswHMlTY9wGgotleXPZQkWKXFazAVl3uHNwFBFdLC5hsWzQSc/9THBPENeA3SU6duzJCbNFZMNTFE71m1f5muKuTCGQGvyfIjY5qn+pXnTLVKP1C5KX7g4vIIy9fBYJPeeLuDZu1Uh06eULbjtjwlK8ef5e5mdjaiTW6JhfQjEnfM7VRVBTR2NUHux0Exf1V8hvZ0HUzpauxFsGHDFZudAVvCS0Rqr/J8/gmrc2dOgQ+7tV4DQ2c7mE/rsQqDHVh1k6WJf6Iw1MwLyBCbNhMu5er+c3AL7nXx7CS2Cx2R9dqE9VLrVSoADz93oHT4XufIeVbvu2a1FZTtRpDe7pGQWah+EC6Cds6ap5AicD1j2ztz3IAP1myXBzLnupzjn0LzZWkGChRDQuyIg8liFH3YUzC8dQKn0S1Cu4jS4b3KoiHnAbJIEowMEqovZKJsHpobm4O/UgcRh4Tc07CSy4yjWUaWOWYwYMfBsT5DPJwLi06NVtK+MWnhWhOeQps8Ef8CYVecUQZcmpOnZJXUao7ZsEuIp9DHdSj3oprju05Qpg/EpXkIB2mI3gWLumDuPubqZERB5ZlgG+tHR5qL050ZSNO29cOSdcigLJjK+W5JYNiKl6IkO0vfeZgquuMxpmo4+0sfyUcKhmo0wubb3IK1Uig4BQUHjwcL46xYC5gjoWorz+Nuz+pJQ/2ZYaE2plqz8QjZvKAtCTkyISyxDGaVgP3Q+Z7zlWQy6IfsBXJ5nSg6ndUf3uhVuTmdrOOTrGOgJmixwBK16F6MpT4rUyivlEyKYJLI8cM8OPJJNCAZlGsgrIVUSHdjHjUbNbiyD2J/iaTDAikrdFhoyvhXjsb84PldoqNinnggiV11yEK9GsHd+RDw8COOXnPEx57qrnLTdR9qMVWQfJMt/grjWvfH6/WTN88P7CeN+jXT25Q2XBxirgR8q/pEodM7d1IB9N9qHvlxMMayaVEnE8WPlc2gXCqDfzb3Gl8tvfQbycL3TqKBaw0bbO/W0fWbYGdacqKfZY87mNd00bF8UOuQ69v6etpicc/qMMrZZ58xOloXcoecQh2RNwVg1X67Z3X7YOXI5x5LPtOLdmzzCFUdf5KesyzOFNTFh+IlvuC8vXImoCbYm7ANk6cCvipI1am5VTcda3Wa5DT+7/huNc3LLHSJYkTEZIfYG57FbM2AHD5cgyQ2wjtbl9j0KeYS/xYtVnvjs20OO6ZLAhUhIy5zCImbRagXxEq+2OC7xObbhcLtL7OrYI6apjg+lPKc3gzNozmkt9/rWllM0RTcR/KZnKZg7DjqyknGWZzWYsALw6bQ9zbYvK5ddd2OLQZux3YY5x2YxXfnJRPsaPUovlE8IzQ6ns5gsMHCCIqpr1cMrby3+R79uxAf7NjwWngak9kX75xUXYVVeuHDCuet9winWxpg37RvmRGa5i+OVkGIy0VOrwt8GEwP2tTT/iYXHhCTWU1driN8ojS+ISwyhC5TvXHkLNNBQkw7q24D/u+KQEG6a9Xr4Tnx7Z3M3KaGxYftcBYTEK8N3VAPB1LUj3SRFIF2KmneC+SiwmBZPGYSyYltK5f6ODH3W1LjMndUqS5oCOH/walXGg8Q//wmU45qBFelspDxSQF7HPkTAb0JqBeIHZOlI+SacZaez/XWL0XN3LIDZGFPeZHe96bi4ZJWopXGJDRVZ6AGImIuzdOvQKPeBETKCH+7bsxBfgUSJZY/+swzEdCfoVMPPySMTjDwRC6Dz2xrHB7VwdoU8tmTQhVBgFq+D9Ct6zez/RLhAI5T3NmPtq4JY2pmXyV0yBrKYkP0zXIfCnnzA7CdLLEaLM33Y3z8c6FGuKIi1wuT2Hdt67DWhKJLux4oJUDP5E2wP/lkLnvqzBci3S+UlJkCdS2Rciml/nIg4v5B7GPcBewicsCjZA2VyEw9DCuuKZrgMMe2pVd4J4nzuZLDYswcZ1m20M0R4o3ElBIiAN4eyCsQMPaOsNbihbDF9JXoRdB3yc6+BW/HsFHr2FQdlfxQKVlVDHoVNxEgOltUjpP+0CkBtFQTHq3/3KQidakTBitxNUqJAgtcdOsA5UxXZq5h/CdBE3++eRO1ryDSGtVr/gzJL+HAqOGxjPL9HW97FmuCE70yepV9mQtcT4T5bJethY/6CRX1novoYJV5NzEQ0ZstHM897BSk0w7NeESZPTzwWS60+bP5nM4I0HvWBEALzczbodGDBeD051Ms0bI075i0DJ6TdKMZQkUzwWNS1QqywX+qSxPnZQQMozsMz9tSviRRJQJ7u3zZzyFM0A/Z0MjqTiz6JPl58RgHgN4M9zqZ1xbN+S7tMPmHSyesls2slKh5VASH5zsbVZEmiI63a7oUpzRE4lM6roMsb+vZ2TXYD60d4WLxH2g7Lp/b0WYbaWDpW2036boiZlS29KDdom28Uvd8Mvbmcn52zsOeC9B5/b/t+UzRCYQ0xcds/fsW5g+DJcrqPMkswodlsONcSUojXeaB6/9ybSXbF4h91qMomiqeGGdDXXEjMKu8vJsaGlEFS9Y7puDnubS+dtDVOZ6Ux202KnHAUEICFwwagR+JnaU4F0pFbox5oI0nSNJo0yOpw7YZGIbx3NDo8d+CtXka0+V7zCKABk52ZSbG2BSsfy9n81FDM0HYqgE+oF5+/96pzklRK1130oHN4Wk3inbsDb9RduaMxxcu2Wh8rzU81ecAVorzGNrhr58du6nXiwhCPc/cfJlwRBISqbsZy3JGx+dSs8X8ZsVsg+X4H90+DSW/oqKuFD4qr7t+dj+H9wqBZaCVg7X67sVAvUnNmtmEn8aZ4lania6xXeiztaxaqx/KNMI2+jAMumvE+v7Z52P4POy5uPNDo9LIzKrQLk+PuEBW130W7A77/tVUmZ0Ar5zR8+2z7Ggp5qTHRnxLwtHQtYxqQkPQ9doI5g3WK0fymCpShlC7wxk0zEEecPIFutI3vuySfyDR5d4xL+mPSO1kkCZphnPkozzOvIcnYrCh0GmR2a3AycaJTeBgeHZglmJcT3kuzz+stFeA/PNmpCQHb3JmoiI37rQ5CRJJBuV6zOfcOdYfdWwlzGwVhpRzMdANKpmP093J/zOmkoVJvV+Fnb7H+iUJTOLO7JWKfoRJVynzsAGkJJy1KmbIcWrSmA9QHWx7sBEjpuVGkl3gaZiL8x75w6QSgYIeiGKf6D0p3/cdipB43zwweDmOwXVmQ0WqdmiPskCLsxxxMEqDvygVCiFjTZcvz4RajNYCTV/Q2uSsbeJbZkhspwADbvPxivk5s76XK4oODKxzRDtrcECyLKMN0Yb7hsRV+MYjpED/E+QfTOIMZYUGbzSUtGqX98XIZyVSkVLyUi8lYt5Or9xoSKw4E3uFxzkpCWGV31xssH62HEiR3SQA5X55h3V/jaQ0zxeUT783A+/Pt806hv7v3c87/FmSIm2xcX/yN96xuW+WmziyC7/1C+TSQXV0KznzBBXSVpqDMdiyHABJ16lV5H+SvSydYW9qOT9pYjLxkuHoSNNFESS3rhCDRAZmVqlyT3yTuDB0LFFXnvjTLCssXxo5+o6+VW7yfdKfJoGhACitqMUI3i77ZWd2seOCF0wJxY6UithqNCYhFTEqX9Kn5BRpGaC+GempiDa6JjxRxoaZPeh5OJXQzFfhKWAf7kQp5WK66xDareeohNLiTSQ7M//8Ny7CRUF4PzeTXeHhVy6hK3ZNVV0oGnc8EcPW8WrnoCCqBtiHPx+qMvBc1zwSKlfFKjwJMreEAeRed/1oQPCfOe39xtrgDLJbch1yrjonTRk5zGhw+HXKWHrioj+puMtGKr0Kc4I++o2Wl/k6sncl6yy4nJu1MpStjuouZYpqmAo6NdA9KlsFDnAK60HK+f9B242sjpsvc+gPUufMJCrJLvn0hiVEnBHq7/ssAbGbC+gUbpeZbbBmbwMdcuFb5bBxGRWyXjoc0C797ec+rziF5C3Ke59tmnkoKAqZZGnX682yO3dpOxgfHEL+4Y8gL9NJFXEBWYbnNZmof7Mi/zq6f/uX0NfD5RlA6f0hhF9KtSXs6Lz+oPBPt19aB8GDIv1Ji/Hr86z7YB3eiL3hUX+uqHKEPRRHXE8AQP6udPqr9fQzoaCWaDZK5FANOcaoPukFotYwHDUhdtON4mmemryaUeqB4PV2o1y9nef6U3gHIcqk0GdVP+PuW3uAT0CA+/JyZfjCFItQU/KvtL8oHhclvxe+h4Vz9uLL1+jARtkaG892wecUT//v19tA7RMg9uYN78V3tYwLql4fwMhUWxAYiFT3S1Kb+lSVPYz0sWJcX3j96Hk/KYF77YjAgPvtaAK9FiPjbvMDly9y1Dpq23CDwOcLZOhqx3/MW5QKZdUQdjIJbwkj693saYrkz83mv+RPA5AEc0nniLYyeUDZC4IIHFBVq67JW1F8pkJsIsf8QH9wA+7xv2lg+eCHfBf1y/dcdEVkTElonE5gO74WJa5YCHTrRu2KRMzOMzFyk6YCJSLtPNkf3stJDEJrBt25B6sKJRn1cejO3qg+v1V+4+EOJ51EK5GARG+9HWfn8gYHTZiSBiyalmyjA+azL8tF0Z75GbEIGz7ZJE/anuaT2iWlP3+x3MOlGm6QPBkdrAvk5bf7VXjpdEibgVODdAwZmD7W3SmjU7fE3WReWxUsuqWUtCwexM15gFvmPBE/id5fw6Jbi1B7Y/5P+M5X8STIYFT4RacHj2AdLLBW7IOAMa7uS9SEOdUz5qyn4XMYIFH2Cfpj4qgteYyc/QBomXguXm9cepRPcrIfw0oVAkj4cqihiR434LdZAImbmPYOK+POeLNVw9D4SRIrA6zXIHWubl9byiyAiRhh9oyQpDme8XRN5bRqfc3a7yfKHK4WtD8+TYSP1pu9Mf3O+Q2tFjwGu9n3e/1NM+vlaHJn2dQN4jed2cY7hGzQH+Mk6LsbPhyUy1XswGUtUSgHDKBGhW5r6OjfJoRGoHRJeoonGUtMrgQQg6Sj5tJKQts/SZz4FjegJH7CkYrlmlOHTbZDQGMrXyIBb5QraDOZ7+5kJwbB0eTYIRElgVvaLLNX94K3BQiZ0jyX6PVl7lRh5pVgvf9tn9L2+fMWvwTq7HT+6IeLB7MWQlv6Y8+PTLemlZCzTcfMW5WZ6DPNN3MGSvHpersPQbXiIxwggdEUvnA4b3Gc+H+5bO/iKgiKHXZM0XGGI613vrVs117dGN7bEY4I6pypuN9UJ5x9G5WhCUjy0s46skY50v2LRVSepVotGehhJ+KFN7qiUnG3TJQtIRtpMf77O5Vj34HCJ8xWwoWuDsfXY1vp85PiYJO8PqBbP1QywQonwHMoEii8EyrVuTXu4dTOP4TEStyRWrwGw2iuSoWmtwJpXC9qF0G3ASgeh5l3ncS5wUirHUH2ZxbS/shnM06G1RCaYtIXAG+T5Zxy99/2FH9QDf+49yk3+dkLJzgN8IjmQjBWuo3wz+OutYYQNnuv3GXMxHNp1oDwr8gmacEqNPY5zuhgx5lMKrxzUvyia9IXJ8+h8VV8NSD3cE2W6tYXGITTX3aHOe4InggjwNCv8keEutAHuOe0V3uKAYel8LSUAbkV5t5orlwlU7KdoK7xw3u8+2CdlhVlJSv9aXNciQ2nHiB+YNNs/ZGCJ6vDJLCaWZHgiSLdQpIa0bD3oAmD3chMR/eULs8KmQrMVHUkC5JK4nb+M483XUirHbeqLXbKCU/6aPdBZu35lHkqxfwNltiSNivN+yM6fyStdSH1exZJIMAvFwvNDzyWhkaE0e3dvwHTYCmkuGRcCIfYEcPEMXJS+N3Guk5ujuKshvFKodYfYDfXIAFUYRlRhlPyA52387l7dC+Pr2W6/Bx8Utoa+Q2O+XzPDSapcQzpcGx/RFDQmesbu0h6/5CRZXYGYMEQT3a4TvCsNMgpBM/EAjvrLQIkksmSR831tgek+zPsGEDzOh/M2QwUM2qpikmmNjHUbLuZwBpPg7luFDZYW5jKZqZjDK7gzKRr1swdar+UYpPxxk+rZgBzMRJVwru2VfHEaQoi8wSfIBoqPm0G5jH/FOZyWyWKXWIsKEXW0rhWPmAoNtwni7120eVUG8jYvQM8vtAnYbDj03uCnJpREBlqtI09uCX7Bi5+CwoCQ7jNHlC/xC2mCyJQjWhfQ/8QHhjxTG6EbPJnKOGlj5ZSYH3GgIkSyoFZUtKiNYhIUdRhtKXIc+KsquyxDRw3ET7+u19ilvmcTaDxlqmthKFSaxIMCKbgJekaIxBPQEHAyM0CGnTjgrp/3dVbrban8bOYVdccI3K9bl9f8lTsLRuN3HHfTryFlGzEFwTFK570kXt0459IvM3JIMKtxAiyIZu7T51Fl0kxDSu+Ts39vpITMxv9FLe/5AcHjvUhyu1vIa6LR8Zmhj+6LAYEhk/2Hqi5ASHL68/fjHY0hgT1n2T4rF1VOX7Tx2K5RYgdlLbXLNk1XITbKUy1QEyfGl7zrU+eRHet3V0AjMA7pxiXGXVj3cmDc4lVp8o+ErRZiu6pDSbONc5D2uEGF+TlnshDZHvUxpDZ+l/Hhb2IsDk0DOHWySqzv/MoP3O/Y6CSt+5J1+c8ONayck7sI81yipt52CYkn4jxd+72LgO+YEYijfWq7/7lZGc75hLhWwOGvonCvTcQ2tLzXZsy1LW8w4gpuyxJUCTqBiHIshk0AfhinniXay2FA6Xix0paVUTwYnzBt5N1APeNem8iplP0CPaZyN3uyczWZ8Jmwz6VnC1cpDL9G0SO7Q8Ac+Bq6mda6gCKNofV69vLfbx6NoIoccoG0q4sn28o8r1FiIGBsIGrQ3phO9Qdoh2TsCjdiCioEgvwpupzRljwBAr/BxJItU6YcLavXS+MlooEOJTABif9Q3+TdCYZL1VibLtzrYGoDc3YdPS7TvIchoIWbQAUgI1rHgt7Ew3k2qjgH4MJ7vEZMXYM0/44tTKJGPKBhW14cCrvyIvf2QotARxRAeXPe0XiNxC7IwXHAue6Zq1AM5s3OSRD2MDvcgADnp19vTOAdSlgrCsVhDFTWNndDit4Ekysovh00Ud63DOzYDy04ERZ7icRiJi4wW3sGlUVOJOJW1sJPOvMO/ZM2cvHu08UQWQx7J45ZjbP9sg2hv2IId3FonfVB36xHhV8psBCtZ2oY4vm453SQZkmwkvD5iPck/wEYHGSO8xt4Wmu3Kzc2hAgr71v7qz6ZiZRm82rig9UDdIpUEob6XBqI/33f7+Y8wFBS+IWGoUfvRLEYWaFLsIkFXxYHXqjL6ghSkDAPb5XGvkDYNbNNThM80cL55+5DXdLc4v5NdxvsvyfouwufhuC95tQoZwifSpvLZ+GKAHNYaG8AY9tb46DdHVKhsfWXSCJkgYqDcBH4ecYAkA0YtuQs4pDCPdRiPM+QcFGsYhVNUIAmlYTR34MIBqGYJm9ToFckSkQQPU4e3KrVCIms9lx14rwn44uVusVOZ+Ye3zmb4lFoQpaVt+0YxIGOemdCcpCaLUfM/7WvzlL9fF5+2cjEvVrSEmzvpaCFfw2jgimt7ohvWmYn6ekLiCMmvNmcNU9jsoZbmpD5k3pSWrXbShuPiyA2R7Cetxfi2gn+HYkfQHinbbt7Gnb0OpNF2wdG06zUoFjZu2E1lCEnq5fEx+0NQyvh7buNXP+pbOtlBI4Po86vcYtn40MH1vC36NOfFslZZONXBn9aVo/uKP7H3TCiqYVy97B9zTFja4tX21hyQ0skEOnpOWzIverb6+N+P3INyoQ8w5Ruoox0HKVEj6TypWZh9zuHRFqtCH9qcT7ZTs9BYc1V6w4IzcQJVodwkp7QFUQmKUWpYPf4+oF6nyp1wFpzWSQjFXIDhBQKzEAnvWAaAvydpSr2TgGPLyV1M8liXEmI/R7UMJR4jr+iHFoxbQDZgLRJY+WhARy/qaCq9wZ7JZsuqiGysp12LoF1bXOUn8zmF5MtMjZ+xAJ244ISSuwnVm3VgSakYEUSpX+I/c7iyOEdozO18/Rv/iLXLZ68D+v667ANGiTjgPLDx8bJnDvr093+CEO0vJWegAt1awCUdLMVsAWBrToU8cgJOEt+JbrSJnTKDlxu7eNunM/GLhowz3QGb8GdbCR2WcdzS7wQ7MLSPXuzA3/AneVPr5/OcJTDkD9K7s8w3pw0TZoSzsjJ4IPIoNOEuiKCVi77lAxUsgCygNe85XYZuDANb3aHlbSO5Rv5PHngY8ExOn4Gw79MkLndv3tRXXiTF/OB78QOFWBLzLXswWIZLpaDjby/L7guBdITT5OGMu+WAepKOniqmP+DPUdI4p36e/vLJnk8lQCnrAT0l7P4XoerX9nopmRwBawctM+OyZIuGDGbTQesxIoV3FdJnXpctNoBi0cgUisNBZeAfusKzJBjlu1P2otfalo55bbDt4cEjY9I84yQs/xqlCn3CGPt01tRg2evAPK6M3R15Z6vOMSvdj6Xsi/3Ge5Iz64zsOAaqyeE0GiiV/c7EwW2AhAn2qwpQIeppyvAOFn8VThELAb/H1WI4qIeTTA+FBK4HqOcLpLFxRSW2Sd+acW2oZuSYJDiTs5mlF9Zw7iTA1xQ5FOCUb53BdaayABachFoWdeIBnwCrV+AHkUAyDYK0ZrDCxIB7UAInV5CwLcbUviNljyBYc/qVv/KCid0zQNWYdy3C5DYfhmMJSHNETjrrp8ASNSli+WE1B/GTrDZr43I4sDhDhojScDZy/K5QbysKpkupYXRUk1utsOUgOhY7MWKGeWuvt+fzBDgsxWnuaI2SK7vEs42SCf1AmoJwNZqMOh8aRO/WiecXoQBbczmTNsBfEKYXpxDl/OL0FjYFPwETKAzASy2Wabkjhf2C685vyONY1fJQn69w0ZYnTrKiQuOVc1fdtCUVJqKYqv02/oK/CbwVwZPKpealp1w6Scz32UX7LroLzRIbnC70ahymv9qySrCcwlM2TwhRNuR2C3+Ki+pLsU7MU2oUSgjgPsHlzJSb7Ew0US2NEIqACA0M5FXboF2sAz8e/CKsIIkW7KOX+hg0ZcNUWq6/KkRqvt6NwhphAb83TnTZcQIZSBLGu4E48FnPOXwBTYiPITSJ9NVE0UzIahJr8I6uMEix2XM0CahKStJxIEM9BW0PVh6a8A4bSZujnRmT0ix0fj9qnnN5cSNKmxlzty+KhySNh3gizcX8HcZfccuKJyjndvdJ5qg/iAHORyNVzAHpAiOX5XYf3HeiHsKNmRN1C86KevIRxBHU3AxR2R00nMtVJ04paivs8qT0ZKKWBkuEJDyfxib623TlME12Al7Byw8NOkIYVqtrpqA8i8DEd0DM26udJhjuaUT7odWUijratIEgvlrUT0r0W2gpORT45NmROc4tE7W6OdtG7OoVAzqW+jjEqPB6jR0CeNheZZsTinY18ZVHqMKHE5QzDx5EvpYmnXeeKZo2PviL9iYTopLEsOOpoX9oxPgiw+xPsfFC5ICPO6hLYBQ2Lq1a8SLZ9iQD6IbNBYx/GVWveUYkfCj1oT8bR8bNat3VbWcZvhx6P8bJrIWH9UbUWPQpqPStge9Z5covXNUWdAVjQD4DLM8SKuCJ51cTMnyTuThmd1kwN1pTfozpQs5+3M3qnRJ5hb/k1vbNEfdNDRe9kTNMpxsmL5gaaEhnboOooK0HXnB/riK8m9/QJ3aR/PzzhZJ7Ksmw1yO63afb8NdEBAN5dWFWKOg0q+M3mLnqcs4d25Dm/Plc+ORGCmJ60P7yD/ll9kCoD/kPY57NzO3WbC5sSg/brXoMDhHJQ9QxYlpOzA4eTF0wd30HtUs4t4WHlxqnAKeKyQo00tGtCkYaRldRrskf5xvVJyh5vY5xS9MgBL+7LCVQVz+3uItaO/bbPGCdgT0z34TCKEIMGlgaM5Hs8dPcwtBFWdADXlhWfBRqqXeOFVpTkcTcxMsZ7QJuLuNL3CAW73C2e+On5DzSA0137UFoqp7GbD6fwA1GQTYMZfAMlkOhR8mH6oojvS062NDvAGJ5ipHgZv0Iyawx0be7q7C7P/AoRI6rcHXbOZ1sjFacDVXjdkrZyWgLFqYG+7M5HSLHfoiMa8Geq4xlwMFu1MZKXIwNuBU1xzogIGW8BejvgwKNyuVC4eO9VETfNBTrAdBNunsXve+gIv2eXr8mwGUhQ1szMAX58lAv58lDXT1AgZSUUCmBn9O+NfdUW5Y6Fs2vyQ7pbji0xaGTKPresElNvT3twJCn1z2oRA1L/4DkKeATU0WgXdhlZfr1JuwNhafeGkzSJPdMc+JDQ4X6tfO69sf/2U5XR+MryVhCPZ4FgzUOkSLXbwVhsoFb24Nb8i1D+6fTYB/iUtql6cD68cchplPmtz86XZSSKw7DSABQ6WGLcCvmtyn3ZojakAqWf1JlMn/hWKtnS+zFyVSbsbDkTF9exUbzcZW/WH8/x4RPeqw1BuFhI0Vrmo/CU3OleLEbSebTE6mHWTM48WLWp4/Zv2RPfJ2ke9gm0eEc71fldfuWpKFuHiEAO9sKYZQcXXcmIIK1zwACucFKaeyUsEZtZ5+sAfNyfi2wX4QV/WY4cXqU2AKIWSXil06ow8sesgM0rBSu7Ca7HxXQOp1SteMWeqiSl+XBgxX5jaYIRVBwZROX3XnhQlCtXGPO5PV7RBWh6+B47Teniq4jWdquqd1A3q4uTBbQg4pSTA0k0JEDyj+EOf5SOyLKNSScQPLKhEgmPLKbH9O0F2lTMAMSY1i7aeVvQGo05lkbax+ObKT3u3bXDXlsgSP8RcsHgrNnyv5ODMIN7vnFVrQoYat+o0PAjZVbeCrWfkAOXSkxZvoV1zQyn04ChpGQAYJwpb/ri+npmMvwEHFob18kceC6SnzWJv2GZ1PvpUU4+iQYZRX4FXT2ou6qYwUUM3HbypxMa6+c9KfStqrUI+ciH1LaNiSs9o9DvR7HFSMG/0MPDe2kpymHmjCvwsv52orRoz8MLkRSHp6d7LJUsdq+DvQC9aa6OneKeyB5xVmPvver+1KGOqhl3CJh1KnSuwLAvic+sgga75+aOBaiOVb5N9dUNPl9qzOleQUkoc3BT1u0nT38SXxinlZzCSMtF+FKbh1X5UCyW2xTuoBB4fIw2VNMWJzp8XhqEByKjzvzsY9HycLmzWagqMqv51pNEYYCI4mAA0aVywz1gJFNFqO3HjvCareRx2SJB0P5mxBHKwlDNccGwGrOpJ+JPpW44y7R+EyZ+J64YdYyxeuQ4HtksL3f6WVXW8HxCz9vfCQrD0//SoxHfYjCiTHCLkuD5P3KR8YxXb02GQQNQA2GQdjf/eknUuDfHOPkEPDpbQM4Gfjr2QsoM8x3MShoFfAAOdzwgyl9/sLMvlkijoICWg3ZVP+bDS+MFmrUhLfmomp71WpDo8mismFJf6O2AWNJZNyDVJ9JdbmE5VCXr3yf0XZRO0fk106gkaQY20rgEi4WVadc/Co652KFQhSrysO6u8Y8RjoiiCg3bDv+Ly8eiZuFunW8rDSg2alwpVpautB28a3PU9dW1DuW2exQK9OSQavw6od8Duk+GIYtBZ5qAoIZ64+727Oximzzrmf6xtd1RBjgZ5NUbn/xtPap1oG2ZbO/lRQA42J/BbXwVvYxsZqhUkIKZzOUSDAMfQVcb+prZkYIwJLga6vN+1cahAtJW2kRSEdNXO+yf+lNApoOewY3in/3rgzvnfMF8wbXK3uz2NzVQkOA47cdHRPO5kHcTBqPC0UX9diEvUQpb4uFBlqTlkDEG6Phg0U7pYSSqeOYZcp9UR4dFVoMEifyJWflLRc0p/NECLRcBdFkOXDK7c3nQ1SCI6rxz4+4kkVAjnCLZCkaj+9xUPDvJfVX7ws2AIC54XcUO4qsieKiaQAskzu7W3+NrF5+zUR1YRUCrlQDC6QQDqFKF12IqIN6N3GwaL0Z9+vWzxf+QbsowO1TxNCc3+sp60+++xqILkbQSr6Dthjz8e706gT7yX1AzcobdUnj35HnLot2CaGfSMpSYrH0oVy1Hn2ZuZZrqD3+L1tvUDhEC9jMAdBqfS++cdRY5MmRLna8BHxm59C16ohMR2VFpd2Z/k9P0zdNNajxxvR/4qROhXOaridn0bVJjpfAwsLoG8dboAJjW5w5PscksS2eATG+VyAi4lvI8V/KEOZOvL44zZkyl6ZoinHhS0PevVoC4mfMyAVkInqB6850GFbn/2emqM9QORSfMn3zIzgQnaUszX0hMUxcRp2PEt7fkYDLL9+ghtDqgTrZPe6rbdJDtbhbdTDBZtwfDCV+sXCF9/nKtpYl8AS7g0+brOon52Xj2pUH+bbXTfLfPE2xtS9xt9EAg31f2agqdbX/dnJiNsAXZvbtvO/FBt7CDaWObhzybdlNsDulIY8O/Ugf1/30m8AOB7t3lk113DhSJJ568dCFCFG8tgS+zgRuapyklorzsReh9KBk5k90WlGTkI6yK8QIlK/5pGUeaDCmn8NpunOmjX1oO4uVhoMuIN5coXdRwi5/eY+LGKiV+FE1H4Z7r+Y6qzbd+RLUOgxJOG5zfRXNfeo6j0gicnhl6xj4PC7jZpcKoJJf5TwBrjJdNo+bgBdqX+kl4r0X7gv26Gs4M99qeinoHEkcDE00TK87i0Cf3BFupMMAr/JHOM0L0Dvuv1NL1rAYmz5UsYDU1xAexZnaNFx5HrHXZ+RRiMNdigp0pcAIwtWFPfeT6Kd/pIDsGd32+aHvurFnRMs1tsEke7QbM7lJ+CsG+m0scOz9BoDuWAaa3VyUUxvpE7WczAB6H8Z1tZhdM6FZQPVqvm9K8mMRud39OGcC5aq4xqULJQiYmO7l0vSmkJTyJyt80si5rwONKhcxUrQBzs3yqsgkjpNNxkz/qi/nxgp/SsDcp/MUsDSAdfYQBIBYjbmkA0C8K7cTlPDK5HRZSbfxw+c1nN1QC6GCjR/spQbmCLS3LnPayuBwxr4GsroJRf/J1vQrfpQ7JL7Wyab9UjyYH+59C4abTb76Qklgd6vvfMUMGy9B2748dM5tNLawQYhasGw96L9GKh6ldocGb9M6AidMKENBcKYpl0z0MVOHZbVx1OhCvIAsRjVj3I6wVyxB4TRMV0gN1GuOH3de4Jgm5sUQK4VuL9CqiX7KesV/A6RTA9sbFPoG7OggBieo4VSRrrtxkanIIutTGCNC+CCQEynHeyl3hudAKddFYQfO0rTQFTDTT/+OmUd7yvCduSqeaeXwwgD/cHIeg60Bvn2sjyukfbMirWJ2fryFIpzfZvF41n2XAchwDMzzTKjGWYMEutTqht9JMmRjgnXQDR/FDeOoCBEMNHYV3IPYFRwJ2TRUdvxrjBgIc8q0bxl41XVetJYD9EBNHXEkF9NrgL0iQ2PdTH854sZYH2/01rXvJT4s5ggcCLOpTIyDGnRuFfRii0swbz0gRzlmF9whQsF88ergvx/hOvwkt0EsvS9xZJcHFWhLWpngEApNOXyq6qvnWsl8nWOY2/Rb5gaEzX0e6WVpZ5FdhRGfTmDkuHgRADDRm1oV/ZNQ9phnjNZUS4Bnd3aTm3VQONRlz2xAY/nysw5uu1hKAopI0oX89GUgIiqg+2MX/iNiSjPcPvB+NdCHcDrkigb1NH3XgmIrGqQWBNhLr+3LA2YMpsc0R9/BJyayAbBk0DpAX3i8LXzCz9C0ApHFxBnmr+nyAPfpJEinWTUDsSU/GIVmbn6C/6gZtWh/sJG2GIfad69jThQDfTVWmVmSGL2vFZbPLJsruBjd4jdFIXYWv5hOlPwh0iSQL+pBfATNl5aHQeg/42QGAd89xQ9WhnFs8jDCtzhPPw6GCBaOcAqCohuII+dNBm2ar3dn4sJ76rnm6/KjY0Jru39Mxxg8uGjQxPhvL6YhJeoOEJLG+eoMaH2ePKjLHL1641TFdbsv9V1n0jFIh86kPZ6pbhrZSiMIybFKlOZa1MexUWjttpOkNI2S07pH98fi6BVfr8/2L6HsVSxgimazUYopCGGVsGCOzfBGHfI3m1a1qxol7Y+lghEeGM5aaD+wQpM/LmATVZf3cCXbHjp3hsfOt5RM4cOubBXMEWM5bs/Em4aHbIlJaGWz/xUzeb4xQuwiKqmtlFSMEieJazApKndzrHWh3izWdKouFL6clv/QKNYKGfE94ZJPCFxT2Z6CNbQKDGEghnYiYY++yVC8QX6GdC+jKoY6zq2tV3wcTvYOtJjDn/wlrTYrS2eB99ISs/0h8vREGCx2rOOw5ABQE27hlvuewX35fLIxqYxk9HhX6MJJAl+uYmeVjRSmpfDrNUl+0Opi13kYWwH22ZeSV9ajgAArQbieekJpA3i8Fp4us/WLJWKlmaBXjJgswGHrw0Pev/NgkweEQ1RUBFYqlzYOFPu7rhEg/oAEAdbWwvkUyPRn2HrCm/68kEQ0RjZuVJjYaVNtCevCrfxdv0Lm6lHQlkYt8CIhnhfNwkV0GCEqa4gVuJPxAZPB1l53zX9m5sjEi7pkzzykRE2lr2w4bgK9D3gNQa4lw5b3KE1NU6+J62raLEMmIQ3elqqwYjVYC15SEvW0YNtKl9c/2LeQxsn0RlKfPH7lCtAIByQiEWcWvQZh7kpqw5Q8dX7o3RjcGLo+9qCasah6z0Gk5odXqLbZ03okmRIk5bWwGhvSnpqQHsjcjIDpWHEeEBUsF+v36uT70r0CPGfPuVpk9vlN+t1ony+uGww2xFxLCc0KmJwQPgrLn0ERPkYKrvLbwxcdLkPEXQo1M8uQlJ7OBt7cDDhjAdZDsHCTdKkSP0LzYZc/tWaumlgVnXIXRNnxogLDXIdKVLBP9y8BQlqdlYMI7SU8K84GMWZDRbNCwAeDgK3qmNA4RKSC9HR4yL9/vBsaFPalIUAy37VbOWFQge3i/UGK2ZVV+7zu4TBHv2zI7+ZNKD20ImtasieoF2qdiZfSxxYSD8VYW8Ibhk7pG7gS35UR2vsfyoT14CuS6A6ELLH+6WiRPlGCl3FfEJE+AfZ2+zC7ajsfXRuR/gi1HnaMPu0aL7EtpSLS7Qlq3NVUwwjiNdbzZg2QLBpkmVx1Nkjp5FCrr/R0HQ9YJg6VoMAIQ2OHPLS63y0JQnO7MdVTUjSuMPpuKKjltWzFul1DGs/nF0J+Z4xVjQuvauYS8XTguf+lqeEz2MkLJ1bWwYihjSN/KxQ7RcX8/pZsSGReyTMfviRYBF/CFCozEv2TCmJuFV/xEcz3BPgrhUR851WYVjBrWxror79rcrQdn1Z3jDEcPFIoMBUC5/qDimQ0uBUnr8iVYJHBP/i8j13EyEhdiH8NZbf1WVVZPZcRHe8pB+s5QuoL8dIHF5CndsvxtOFt3QXuoq8ujxdZkwGpLGy0hwAqr/BL5Vn7MqLMQ/hUJLTxPz5vbPlKBhYS7qZiDtNQYpyKyU5YxAhGxgg8BwzGy5pSUAL/FLhlaaqN/SWXKigs/U+OqsdoWdJmR4UUWOyiOsr3LtUjWzqKAR4ZmduHgZheX9NnOIyUbwyOAc06LcyhdoY5ZczMcUXRZ5Fv/4rzLMNeWHVBeb00RGM1yI3MaujLuOCmWYQhbRFNIDfevyGKv4OvMSZr3QEsZO1sejz3t5x3gjgO41B4Q9IxdqtQzUXhL0NAw7IKTvWTEnEyaGxfNHlXcNQKmp3ywZQpYWjAhp1RpqidZ4HeOT5DtvldWzJb0AVc/rzhpKXmYrgnbN2QWzoyBkWH3qL3utdtwrawBGQV847lH86re6o5O5+4dKufQOAWnFvnYE0J0ojxl7cg/OuQ8p8+xSbLrXaPHS1jxC/eeGEYkTHDWRMBt1EWoijZheWuOU0G3OcF/xZ/GuJknv+iuK1qQZ554Wh4U3/S2/6HyjkG+k/+1E62nYDNZ12Do2dVWx1irtxjFDGdQUORBy4sMFmh2Pq1nd1JSbRBkPDwRkOnpTtcUcffH20GkJXBQPpmriZBuAoTxxpfxJN4Zj4iNtSUAh4MkniLRg8ybODdCz2HATTFMqKSLf+tgVG5JRoolJ+5yPw/UpqwgGbDKmo1aCzY0u3rUiOSB3LO/SA7cpGPiwAqfDWEwX/YIWdV6XRlKHO5hNmSPfKxnN52tBGtkimVZ/tO9ORkzA3WPT8GloYGGEf9L39/DI6UjgDV88u9kzmMjLcM9txzdhy7d+Cmqt7+xJB3sJKd8wAFP/Hacu+QnFXSr5/bKN6XQU1m0Uw65Ki6G/QlvxKC+vCqvGWb/h7tPUTEXQUoNnrRJadAc3/91Ag9J55Vxy1eblE8tjQxw0+0aoXNisR2oE1kimkXC9z/Uu3VPMZZ9RZLakiwk56hTfiY4Z7ZrnuANxN6yo9EfRfFeanmaatqDb+PsuvgARprTlUpOjSyXiH6kl4Vb/iDG/IKYHiSJEcoTr7GN09LMyuFfDRpaIDWN//RXyZlKw3BQ9nWloMpAo4eLE5zr4jYdVJu7qXoQE15f4/Hnah/Z7MVRnm5hDJhI4Y443KRFZPK8gmIFfGYaBn0qX/sv+uHiKEPRbL7Xvw6Z+r8E+Rvdm0b4JmEEdz3f3qKy31iTSvt/LPEuVzIKg485H1zHetqx0jIGOMNriwZSCIhXXq3r8l+8Drs1tBMXjn3y4shguE+2Sr32JhJmen7+mjJPBwfZCmvQZ6u4Gnmhxt1VgmdushvQLc1jtQWx1x9aJ1dgI9mWjKC1S+qOgXKjPqQMgT36iLhRexhc/xrbbxViolYqfYcUS0XKyfERGA3he+fq7pzCtjTLbSXa4GsxY1WUvRXFG/D5H6OAQVXTs/HItN5LG+dLRq1I9BjLt9yjnWjFzpdNrlAX0cznk30oUDUoArV+cXCw9EsVyyi3JcVIYMuDmFD7+xxPMcPDUTUvofgE8ZA5rVekYKb+3WdHfRDFNobvqTr9Qg3suOlUTiYFpoYDXLGYorJ4Iw6PCHDkN0RTLdvsTBAVkmoOdPBSJABaSBbZUZbxJZutdP6MxXYhhA0iLcK7Gc2v0Ev/enL6vK+qVrNqNpGR+IhGf73fIp06IdlwpMpd1pGdtv84ORjn3Yrs/PR6mKNOs9hDv+Qsk9sijABCYBw6c+txWeA/bq3JV4pNAeruLNhow2YIMdOMWq3WHRj8GajJI+9kcSMkGU4n9OWLOSKOcCjnCJZnz6QkJSPyoOHdmPVCOE9TsXlMuexplb9y0qGNrqOlFDWL7eaxPgfAgeEaUFfZ+TzYGzq7npyQAXqTV3cKlo68cdv2Y1xHFvzo27iNuQ1zNs3mw9H/i8CaImqNP57OfSZiW/MHXSt9XrqIQqzy681ltaQPmh0GhBew+xqOMQOyk/fZBWKC5uEBvJTVyAw/YPwrcq5zPrtqC4jhc+zMgjF3tXszJdCNpcDuJ8zAPb4AYdPLiwhlEqR+/Jt4HreicVz2vHUCZN6zLaufcGIh2gMdSAnEAZOr3J1e8hJsX1PCjqYUmvq30zB/3pQ8ewkwDYRYYlnyk3pH59VrMUTJjZz4+YXinbum3kwB2xi3eHi1aA+LKFxue08VVAUc7ArE7g/TZe+Jv6WOO55EluhMdTOd9txZmDCTHdWOVWH8blqtRRFifKNkWXiV45jLVIaY4vxFpLmlO2h0xenh89VmImePdMeJhZHMql7YFZpfmseW0f9yvFmkZPrnh9JyHrl67OXxhJ93RZBNcRJ/RYSKSBJIQx6AXhRwbnpsAHAJvLHDfrP0csgDpNkg8e42FSUK3afQM8jsd6CyyVWem8BeEpq3rkGe5OFozRiY2I4bCimNPoZckj4UC7QibivO/S8V5MTP9M6Dh0yuVWvQn4SlMrISc6XKgtA978X2q/utiHbcbWCvvBL8lR6QIoKvtC7S/sFItWeJWNxLqwHbT9sG8r7nUCDWTDEHn9a5KhX/U1DsXSMBU13GSX5FmTRzefaSBWIjcxf2pjJEYTxVupLWhuQ0EIJrJ/VyZkZAeBoCPCRDdG9cdNQabrS7sB2ttG4Cal8HEONJ+8F++jHH6nBqRi7fkWoNM7jrl4fU4maMkK75EgtsYr4FErHgBJMjZnMngPqmK5Blps20Ef4hn+3dB5/KBebgj3CBA6likymxP/WSefWnIAL8aRwcNEP4uBGdsbfHboT+Sv18oytUIyx8qavzdIR8cSeQctolkB3IVVyf+VFRM4IWJxSWdqBOlQH4vGowgktA++RcQrX23sFi8R2aTKWb8ccarYwMV8f4BgK47Hg5GBG1ESZP6L+YgiUvzz0UXRBurwAGqgDPvESSFCo741eNzlPLK58aRf5aGM+5fkCguaEJdiHvzRNWmwoNdhvjxf6sPpIU5qRIypGloNGGcW93d1gILwMFVYvHCJ8NbybGWS4dqEUcDkyj3cICc3YJGPBLnGBggjbd0gutf1ZJBlnm9pApgeE/fZhGD8x1vrDa1wVYSmrfergLZ7ADl4hlQZUL+38MDv6BW+WHs+YGbMZ39qgZg0SUDu0QCDXmRguISPBIH55KDaGQdni2sNOp18Git1ORLdVpyHDjONGOqPrAnQeXB0aMH97HpXWMiqd6QNFjP2jnGeQ5LM1aczsT6gKRPHsQiDFcZi8ZX6a/bA0D2krM/t6MexHPGdFhxAdYzN+0c9PCYTUNExR314vEubkextu/6aiQJbwRZ+XCxPUfsWIly8UT/AHXxAeixgI0xAA/yF/4FLp+MRL/Bh+fV1evueTe0v7cqGXF9hLYEUO/Uyu6qZf+6URdHmuX9ErZcX+CZ3pptV1CeZdXNN9YXeO0ad4a49vGlhspSJcTf+lqwfXGv6O80dkQBf8AD/KrRE2nGMUpa0Ke3jojY5DgTp6FD5N4eSGrbHzq58TeWy3Clc6xRv+X3iHCu6suPY5hBfEUNzTJfGKKtxwI6V69CuQvaz6p6kG65ZVnWNgFoNW2IHqQ+Rc8vxaX0XOqOTDDXzxVKtYe4qtrekxKUCB2BUBjhJ/25CHijxNtQ7KTDg6dzycNRLooCOoyrP3vm+dIHGuUZNTUBjETgU8Rl9R7890qYXW1I9tgw0YSzCcNHP6p4w9t8Hqcy8lGqVDKLbwTeDsmpFBg8qYK31ivz6+dRAhomKPKf3eyyk6aHXqQzineNJ4NP5Zw6eU4Ml4s02wPRRS4QqlrK/Q5Tdg6XEKrixErdtLJR5DRgteZjcMobTW0jd7P5/dqcTw4UDiTG0e13lldzDskLEJHH5dHE2IAxNOmDOBs61hV4FOKyFpImzzj7WWD9ifhnW5gLN9pi7ogAF1t92gzIBm6gyDbwvapC73XLq28GEwtZa6lk8QCsMIhPvA83eMJlcqiXYfsxs7bhU54K1UpH89uOMHGl03VmUH5gKlVgoEUlBrOV5NQgU8QDHPSShitmoc63Rvl9gBFxyNytvQOupdhoX4cXp1rFACGpG1EQ2klscmlrejAKYK0vXbiypfhK3h5R9hK/jnMwkoz4ByL0Qw9k0C+ZYbj4c+2RQ7chJkYeCxmyzMaNLYJ95gz1A8B1PpW0Tmb08kkJNRGXY2j6u45rqhD3v+7BJm+f+l2BFA/w9vARLOTBEQJq57jH+H3SaHa26OsexoS3lxBAkuWAEPjVmnLJegvfH6wv2FjUY5yVMtTrcJsappeQaYE2FGxyhBIBd5CN41IlFnD3jCbrclAWJGsZWyNsFqtxu7RmL7DqHKNr+RDvLiELC4AlA5YoalxLu0OEXD2Z/f6Y8idYcidjxaRtaQBdlMxZ1SGjG24zPGlgVRdVTTyLU41gQo1teEVQIbC2E0wkBIoSHxpCVQJdLRhMfRPhcd5xZo2IXPgBqON92CCI37Qb7yYoRskUI9wipTMuC9PICLfQz2mfFTgaR3RU68SCSek2Andj4PcF3pI90S/A4tPxFFBbFHYH9cnpISKKMce8XcpRJTyS5GzdVtVV0B92Kktz+JnOQtv1k3E9WSHwSt5jSNV4qxrZO/VrBm+ZmnmBw7qbiXXy6t1UBNI7boMmQ6dnmLGf63tzW7BAbYMuHCTQ31Z1GOYh6KIuNv35rjhBykTzdnrMvnnrUAIKYJXtm2m11lscCpOGb+wTMPB2yRwWDfuFEEwGU1HLPKnUif1hMIkxftUlEd5ZPu6DVq8K/ttU5Rql/fn/cIBo8X37/oCd3KSHgdt2HUTNcnQDGFq5xGBJFvH1IBAkzPVa91w5EBDqcZD6WfvzALUTa7icKxNQHynEQyHrcHCoQMk9QvLrMBig1Wfo6BgKZEUZ6JzMiLbLiDVjBeGvcSEG/a5Mf8BEYKNf/TDjV0W/rDGnYj3BjPl3P6NYlGZ9dEEdAtWtVPsHH0kBcfEKibTDM4TT2SMoWPGOq0GSghcL8Pz+iWCNI+sr5e6D6xkQRFMQtXxgARi9Kb6V/Vw6j32he72Zu8X8CIraUhql2safZWTIIYTt5ahKV0eZTwqekGWU8ZGnDn5AsqK1rElbks2aQcMOFNOtVaQ9zItNnYWTNq+PA7Eo16o6S8Ip5vWB4ZZSRUPfRrMGMOUwExdi+Dm5Q+UnPhzmJL7LH6hzQppVyj0ZHQvJDrQ91GQQ4S4cGrw8fX32t1mv48kLVwiXmaq6nRGKutj0Q1a+dzX7QygTrkaasYXL5lsFqd07d1hvRmN7hdjxRX4WXXqvC3ov//Mal0jXDI78q10qQtpPMXbXpXj7fUpBN4h++Yb5hBnoHt2E/qoAobBV8WrO7pAQz5BuVJi3hsv1otJYJlz/Jja60Kv/dheJh2oTdvLllCj4udnksbdbUgzkmbsiHcf2bzLEdzMPRPivP7IUqMiBwFk93efUjgxQ+3jQjanIegXSp2JE7sVbcCvaSdOuLHB+hEBQw0GmaiYUZUtZpBPrmqTN6qpTFJa6gEdqBH+lpUbFWw3DRrv+YUHHSSufV325mOfmqZfbChpzcBwpdnbwSkHeKuJqhxip/84R9I5Z83gpkDW1O/gJTcnebg7NPpstfJLJQOagykMsii6PnQb0nf0syqVI1tk5I3M7dYah3pJ7lxo/Zau+FsTZGrd58sx0dEyATfZ+XH66TQgZfsdXB9//yddw6Yfo5mLdx9jQsQ7J8r6tjW7ASCKjhrExKHfgSLNpzSZl6ShKXmUSDwviwMlDQ4sLCKMGJ0SXItA13gFO/e5R6EEly6TDaB4hppyEepqozPY7FBwHlhHPPJlyasyB1n5P8PvX3AaibDsca+KCrLvsUOjxUIaLGT0I6E1rHfvWPfNry8Sl4jG69VTeQ6UNWORzDsWeEQbxl8hzDzUJc+kIVC8zcE9z0GoWE19/epx8pP/LI8FsGDuvJl1mIsZqYczl1odPo9BUBZgfjm18FZ4iwf2XtFT1ahpCdcoOSHpHE+cyFhNB+t/Hp10zzCOyNmvpmGvpWBvwZQ8fGXg3W+g4qE/x1im0Zm1D20WmoepzBLze4wfPrYDZCXEgmCUBtza7Fmr5vHwEybYt2LlqdAqfGnvdY1xe0eRAvAsCLkSgMzAK4K8u83qHR6CwNoqK8funV7Gssyf7gQvUSCSbX9vCy/87NZVCdUZOwiSTfzlJUPbH7jiGE01uFagZIP0TGTVAO+nqgEISKCpZg995Q+AS5E4xaurYhcNlalTW7kE+8V3gEeL+w8SMluPVdAH2KsWowpmBoBWdPnogB3YKPQ+26uG/INOE29ch6c3XBo6Uoe8uAGzOd3EE6FcjMPlzQN7UmRBxPmp9h7zDlNhqIY0MAwZEgczBvJIkyCVQ1UyjdoiSo8OvbmqLET+Q6K7r89fFzluBU+w0V70a5yWp9kUDgCCfDHKRCCb4mqUAfwWNnoS4uNgHN2AxLp1ixW6hfn4q6DrF/aKCGpdWV2aJVOFNkJRIUfCKOUh+x4+aWwwti1uoV0af6BDCwF+ubhHoN3nWP4WZT9BL6jJNmbpEmv9CBlmvs/YG+nTHVZnJzjpgWxk2bqIFURCDIOjF7v9Y5Ao2wuyI3ZIPQEUFwKdelWmwqdRPtPOC77RodrUrbDPBFP62BJ/Fg2pB4ANp7iEAditaLtdPz7ohfSNtl3daQXPWOJ5KsjHEYCJ1pyJEvyEdfE/TmImMb/AjWvjwQBcIZ+hZsrExfVI1f8oC46uSQ+3KAmg7FY4qtIGMpBHwMtytrBcndgAG4yYOIlNVhJ1l7KDBTObCtKzhqSdON7w0VQxoY2EuXR7syMhuFXcz2oau98hmuKvR5qFnskuCcruUET2fz+OtIKCkotCt1R2hjClfWTj7ZNzhd0SZ+wzxPGE++XdgA17JJB2mV8slELPkLWrnxvCT22MkJT1H+xgqtIPkfZVT+WWSflS8nPtuVWuOvnXnihpjimjsf7pFhtjpZ9qDXsZD1CdqIazvY4dIM3RJvVeqmr5w5L1xySE8j6okcgaHTOiEeKw2l3avAQQxVwhkhzrgrD6l5eVwNNcoNXKXp1Rf9QTUUBUR2f3SoPHWnCUzHXqZlfo7LULHBXUnNWSnYBY0KX/Br6eiw0UN+hHPLZ4GWrDECIUrVWY41dYFemY5fRNH6YfVRKRkBO9PQaSP5QnSTAP6M3cR4enKev+zmc/ineuNLqM097h0LIcTJqs0wKns/xQoFjZ9z0uUK/Zgp8JRkrKy6drBnAhn5Ko1kdhlpieP+YxON7/73z+sEFKSZJI1XFeWd9UWoJpgNTU27u1/hjPw/LsmsJrPb8Af73kVFyxIk1pp8zfXeq53UTNrNpAzSVSRyTKm2mXb2lCIsTpRhQ0BoOd+2ppNzyHQ2Y8kET49sK7KsUJtc2qa0qbaI2XOsN7yX4dDvu0Q8yPglWXYRf7B7uBZtYqA1/GGfuPbmPKIl7qC+oq6SZJU54aq3QkOX7gbO/hrOqYpnPNTEy4nP/SCF7S8OpGenPcYzzLArSm0xcmxDyl8z7QJ9+BtOkZAYV+/sl6FHc8YxAXp0d7kXoNgVDgNp4ATPF2MkKUhV/VafgWyQeJsM2MSsWyjbeIyj81/Bb21iV4HMVrHK5g9cBttHcsT/mPJlIN2od8YS0Uq2i4ZHCP3W+8YWXNJPYcErzLG8WPPL+Tx16yVeuAcjLt/5wyRp8gByMtC6PLFvIUkvT5EQ2T5X5NovA0JBS4CN+LTfRsDc4arEvmCMfr+tjoTG0RqFCb0IaNNyA4PjCPFRoKkB92iGn44LLrZviF2UsQApyNrlGZ4rB7RrHKXcVOz2YGI2md4MkCoS2JOE1qcoNL8WVkEWdW+9ZXYR7ozXUrRwxc8PHAMFoMIh92WCPPBrpaRTMedhGnI+/aVtYnCQl8LgmZC2owCI8Q4SX0W47IbIJNzjjFE7dJ6FPBpJFK2FfAZMwT15Zx3ETay6MxQ81KexIBlLYw23+DY88oUb+YGSh3jPnl9mK96UCtcr+nNEoHND5Qr2DoGBQn2sqDJzofO/PeI9FDRHLcDaWmzCUnjPBwTEqrpGGPGWzqbaVl1lgw/BNiZ6B5Ww9IshGkYlSEOQNaWR/1wBrsqRw+m8chfhrzbjvVGVLuVL1JlmCxoljm/Axj/R31qeAD706c+kplN+RK+e9P0B6JCS+VyLaqnr5AeUrGmQfHvs2SIFFQO50Qm8g5OM/nM0wuQmq2jm4mOHg+cS0ktOpF9QpUGVTSgvxbp8rezVzvZoe/SxkKhFZGqszZS5Brjl9eS3D0PvO21D/eL13MtaCKAPPkeq4yxH0xTfP55xFaLNXtzsMOK/mLsSEPQI+RkGab4/up89dlVxqvwXWvPoUPVdPEirkGHd651E13S6JBwY6rMhF+Q+5uHG7DzpXQZcSX2guX3L7cXfpALANhDVzKvtqcakq7/qW3eXWwNP5yusUg4kQX2mGcIHFrhJ+Nt3oGxXvhIihMY+U6i0zHq+DsBE5bfQHxBvaVIwqIOqEJ0yASpq621nsXPDzVkqYIKs82DFSrvZvKXWW4XEaLOOAwxtZHwQTfDbsrd4Mj1ZFlnz4+bNea5VIHRtQFGNosc6sENwBn4ShTMR3YWn1teiHHAzGKQGr33avyjoieS7xGPTAkZQejsKw6UV9nZ0Ty1aT7hHaIt00BT3SikAWiK9izrPYKI/M86v7Oux50+hsS2grzSW4JTITscXYo03H5HxsRM+IL1dCeOyMA4D4seb1nucLf+RzuFzGdwqWEkZm0rGVbC68q/ZLYDckB18r8tMXBLhQZFa6Q4290ARjxpHV4PhFOU32+Arwz3J92I9olWNYKpoECz0/MQFub/Vh1UxC8dJX1JWWUgiSw4BsKeTOxNQaTbVWsJBoIIdZDuIi/TPNZ3Pj4Om9j7PEZA+jhVETR48Qz7TaS5Uen2XP+svD6TixZt7CQMlEagp7n4L9hdd/qkRSjLJjz75duqy37sXnWxQNXYbmmcvftMVsUuSOM6y1wLsauWyWmufQ2Stn4BhbKTS9SMiryjeitrgkxc+ncqlgWIVr/88piWsfjmGZa5HMOGkneZ+MwhsUSMIMRe2jIil95DC6ezsUYYkPmJ69ejYnAxc25DcU4GeM06TsrRtGYpztPGlypd3PYtsJYbKMR1l/btS37t0p2cB0+fpDuz/myUjvps0XoPBE2tLW2Hq6No/uKq+KkzvU4Y8VSkRumNcfKaWbwZBAr7lzAANozJAufp7sIDlFuq0MgnotGjfDRvgzD4gds6LPxCOJB3/WMv6SdLqDtL32YPHdFstlv0uQgBf5/h5wGpDykdmEFV+HBtyM3lqAou+y6siL+vKuxyyTfETsrir6bFXhfCM67tynjT1j5au15Xf3KfJGaVzNL/SSuGN2kUSalkpu16bKa7M0CI4MSVTayxocyAHmt6KZTwB7Nvajr+lqyZeY4rHnLUcOaLVKKXgfnuOOuNuKMTR9L0Ic3DlA2pDtTsYxynekD2FN2evZThbswOvcmVF9IlNXYEeSAedVKzmkGAo+0No1eloKRuJveDPrgn8X2fTUV0oxFuHL5QPrFVGh9sCk/n6bv7PYs55q/lvENzFzwAJ/hAf2Pn8+gRGb1VDHnARMtArLmL3wHtXtpw3PldEANJxjPJrY+ktP30CpanH4Jc03ExGNFrAwLN9YdjJUUzstWbyjKAhYxEnw3pyKMrJi5ZbbOtr+PqP6u0uoIhV++GDZ/ZsAWas9s8rbVyqYV8foFkZ5PGLpBlEyZrVtBc98QM/fxQiKrQ+bDnA0J7MkMw+UKtqbyTBWGUn2smOY3ITS5LFyJPe/UUN5sC6HtRT/0XBBfvxt3sB8S0XJaK6i8M9YOgfylFkc3C2kXvSQqvK/h7sn1ORti1zb373X9iQPakL6v1Gk10PLD/BYszupcIhV7hkE0G5w4sPdnMY9S23u8C22XDPWX/6lizTuORFw9nrgc/eKIhRen+Fwr2lfim0Kb6m0enksAPwxAq8kLKxpnLStK8HfAsigQdgHkHhU8XudXaLxjer86FXcOJ8RfIomMy9UjO4Vrbm6cbhGUHEEv+2XexD0OqbPonzl+qOSdJAOLXLTRWdLhqurfLQwS57rz7KG5VG5uHhoSZBhy88fYDO93HhVeedVYUA1rqa7gFufYFtEUDsvSFIVJK5Eqz+x7Imkec33u/Z9FpuQ1vh+Zr09uZ8qSwSXYH7DzrBSqKZV98cETLTuvV9qDsIAcyQmlb/S8ddl3HYICnFjXo2gpRiP8G6ZZMPy0SAD59UIRWkuITG8z10DxlITAxgaSIiDonVbV+8XSAuRh8MsJ2Hq5PmUt6N7TJC/XjAkve+zV2kTKpbY3ix2r3M4FZ1RB4OSgUBgZxXTHqS2q3tlhp+XHigD+QY34TnemKX4LXf3hCGrjYrxpIUaCTOxMLiXXTPxHxdgtq0X685ZwDB2dYx8LsrDUimg/HJ0gkAhFMFBViIvps1AO7gO02aG+tUWygyCSp8vDUGMbPoYpXRezxoNVHDOKcH0A31Z4dn2vJ0wO4qBnPl2GnftoXA+ZEFbaMJj44g0VaK2/ulVwYJhvzrGipWpkhMIOwgWhCt+R204Kv+gza/Gy2bP+1uNcPui5zemf2MaozR+QtSA2MpvBI4ZJu1uhzn/tzVIivxWOD9r0iQLdLgyEJE1xwYDfdUBF9Ys5sr6R08nVWPUzddpaltvGb9AgV3NEo1GhHnFMu1VAyXQNakrgg/GUlclVuq3TgkUYABv3jz8uWozbUCYTYnWlINbuk5MXHHDZ5crEyhmKbgfpr7NzDGCPrXQ4qnyrX4ZXeMP+q5FNpK6+LSojejw8jbStRdRCA7ZGFXJSz/ena1+6qW6XF95mAqowGhHWd1rrVnycRtaZ36Zaz/jaMthvD31xJRopmh7xsGit3dtYdKVVqDudt6qkWGKAytjgB213ETfAejdJ4lr3/lvfVmGC+zrzMqX2lwC3d9h6t1jUrMQAVGBCJ3phgV3WJvj+Cj5liszW0KM73KjJBkhwOm2qqV1jZKr5+C6HL64woDiWqftUTYoPqD2uE8npFoPgHjBR3JM+ezuoMNGGh6TACwIP4ftWWkFVm6Y3Ac4ZExgRWirybACH5e5Z6E8WBAD4Vyw6EnbmmTQ38jEwExgO1Obpqc0mZXRrySe6dvcMIZRUY3MCxWctY/rcb4p4paLqeRf+7sMeGKFkZuzh4alEiPVJHWnDUwokkW5AyUG08we1j9+hKmBwO+VYQ07O5x0Ae01y7P9X8Qsd6kQidxoxtUOZEypeulDmttopjjnddbXMWEqj1zGm6uFU4NF1mpDYQ6soraHBou6MFBM+CXZiIDxTIXalZUBVq6BstWoYiglzN+xINadB7bwkVm37AA0m0V9/igyzdriiw+AiS8y5zl4E64KQDPXdaZFL5ku2WI8oGVt9wSYWqefEmsGHCQycQNnSCuJb05UJw8OWM+sZmDaGymitMjFyOq0tu/fIkhOk3BlHQQ8FkLA053GvOkYNveG5ah4S7Qo/ZzwFNq+D4dLNfjxEl7/Af8iqJBwJmZde1NRARK3izMgJ617IUl4ruSdmFVMfkAqFcAXtgpx8VotW1mfHBaouB8B/5AB2dsWmItc04QAadDyRjxvf7/L55m1JEbObm1PDUG375yCH+cibdr1tx53EBvLqsUs964XI4gsy0RN4CHMvFAdcRn/yDijsqPHM+1w14OQVisz1UpQUtxwgxKb16sSxOrwrJQnVaIFvWn9Vzp/0Oztlmxfdv1GR34ttQZF/mMhu71kY+wYoGu6VlogyAdVS/Kq6kSxNuNoHTT4UwW7nylp9y1f5SquSevYbHeHXXITPEKa1Rqqs8nym7+H9ZwPzcrXZeifkl8JtbO+eXjwuPKy7XnUvhEpMwH0cV67ahTY60sv/W/D+VhkWuEbx1Lxn62enH2dQB2RAxF0mZRstdNfOLx8sleOkLEyu0yCDF7gC8CRdLvxRLVlc25Dx9U/Ci4P6AdkRs8aKugYmtQmpaKQhRmmco+rhQO2YEDkJFslwsD1i42R6C3Av9VqXbwQyA+OjsXA1l6yOc//SP9UhT583Dst5EUuq63zdm94/IGTailb2Ncl/Y3/+k/goiViWiuMHYkR6VSL4DNbqeBLqA8NwN2Ir14VdcTeBF2vE1pw8ftQRg+iPRZ1rvTa3gy6yBKcPTUiDeVhU1lsbBO/avJd57137ads9p/Apajd3ttmqfqamVaBv3TatwN8FOm5L96Yf9GaeQvFpm9AAltoP1gWpWu1/AsipgPvjR0+2kphFni7h5VauH0vhWXQZvgzrE9uTNp0R14PGgsycvXPd4GUiSD1LYl6UZI/Rvt7rWvm915Cu2aFLbyaEKkZED68Fb39iBuuJo6072AzW9PHm+PqvwdztQHwxVeKAzSszHKNdzVTMFCqqgubhzgQ0aJxyzwRWMGxumuZHYFhNPhbhtHCZsOgsqJiTqAbPuGEoLE6LccfrMJZ9YuGcqvOoWeqdOJuLH17bosF5pLMTeWYCD/xnhDM8PgrflJe9Dyu5FsEVApavirRKRZO0d8nm3bMLD8IZEP4hgrIN0rJWZ3daRKYhojsedt/eMH8/5mk6DdnMNp/PuUyC5dCfqY4c85cmZ92fTP6eQLiJirVQs8ikWgpWirj8ItmPa9eIkv0/3v4alpbqis47icGKD4qRbfrxJw6PMiX7p2RoBW6r/mc8Uhe6DLTlAl0LSiHV0srDmjwUaj3Xyib9rkWIwvQceGBgGPi+IAdyjPBkkS1liedu6AC62/BSglbX7I7/Z3T9UZQdvv6kKDHqclccir6LP8Pi1Z8XfbkUPzgTeNV1DzJ7+/tbFBLowKU2r1e3OI3egJ/45VX2PiFSQfyYB9sv3Vf3aZ+P2RQm46It7JxGkdIT78040nVmLvu/ls+JaW0xfLj5ANW23tzxQo4HPXXx2CAr78qzvNky0a5qULOu6mnclVYzRa19/5eNeu62bP7cuhSsd006YzIaV8z07WdgccAghEfQT66Emo9Gam5MmH7VKtodcNAdZcx+NsTkn6llCMo7WJX60jy1w4e0x/jB5c9ExJzGa7lwZxJOpXFGeKtuY5k+dBwgAl8AAQzj0BaEktg3UkQ/aYldEx2VkF07cNr5O1hm6GO2g3JXbycT7oTOk3G1JRnM4GixsTGSl+7PVtg/X97qOH21A34QsmokLSLv85a8O9Q7eftJDUuBtlBW7vcSL+Vuju/2m3beUBHnO2QjuiNRvEGtDlZFvBhFkaqDtAvx5tdlW+CiiOMNuoEjsGM7Mz2ZuArLZv+drWsRM3fv+UR5I7Ww9uQrCo1Wcpb3zyi7WWpm6CNFzgJtkO/1jkTLwgUmRPopSDtTn6EvS0F5vvl5FZ+sDmd240A3Kz2w5iZvIcjA7xMUxLKBPnG2rhrfw8Zk+XvTzeAs2YyAkk44L9g2PXifYUkX7Fxtn8aqx3qXt0L870zzAld++aO2a8bpLUVX/nMuy/DkKJtA5SO+Ed53KcdR2yFMNLc9LF7CgpGUA4XMBZ7Q+f01p3CwucV/yiM3CyjjKEfd9bvL+JAp+biLXrBvYHXiTU9JN0Y3bSo4eldx4O74CJOeu6xGCvz/rbDj/29JYp1pkGS667prGe+xFPWt1Dhqvk5cc/sBxaF2i98Up831KCdKllnfwdvj9hWEPR1j1w1eFmA38dp03QMDBE2fLyzzAKuHxlOEi7DVlHWSGOJQe3OBpK8gn6DyeuKL3dzBUt+iq7tpJYcKtlfbuwWeTiPa2OzKN9lYgX+8l6wVB1Ofpfz2vgPpfG6blgPZ/jDZPzAzULvcgaTMhp0qLMWcjpfPB+8wxKqeqe6LrdFjRx/MaFckcHKZ8DNDVcO+G1ny8oR+AI3RstJM0pK9XHld7I4iBIaxQ9ayjRkT1q+O0pzEz3ssF9Nq/qtoML9PXmuuGFLRNmfjbJUoCWaCWNntLkTZ29oyb0pRR6pvCL20Xsbb9NSLsImM1m0gtZSwLthYqJ3zG+CFYBjo41VMw59RCsFSz4GH6vNXsusn/2Myb2Ya7k0FCFzGc7Cq/G0mQ5QyJaU6EPQOznVubCitd0PW5otWXe65ZjKGyMvtaCfgUPuJikP7SqR3R4AIkwhrmPXNEPR6TQpkp5/jZo8Pyz+LoyInVG/aNODMPmofMmSdlLD6wBVvDIhTGEQug5J2yoz/aq5lfm3PlGOsvqmpRD3zDEGzHBSBjvtUvRHHqQ6mDkalKytJAIa+fTzJ6clLaqz4QvNCgQf0+RaFQPRnRXcqN4AuGPsAizNqzEbQl5NUMEwh2GIarO29wd6Kka4lq+xu/QpzpZa53ImaOrYXvo9p631C956N2yTnMbWh/5FnWJOCOB1w3xUotXE2Daiq5mYYE5+40UebyNp8Nlt2MonFbzTbRMLzWktZBQkkrwLmkNKCSxC1ZsXcxVtVKl2sZRY49kQadJ876dWiEnVqj09zHK7hI0dD4ITywPSy1zQDIpF9oORb4Zs98fioxrb1+wHPfioaitGLxhMN0vR4U4Uu0y6d+zkpbpAZptwalVo+tT804+chQmSJ8HXoLthyhDyczhAMt0aOQKv3unqLjLcDNP9gXTCGHbvojYbH4+ndfJg2UhAagw1BCcaPtS4VHdATdIKHleJbvamHwD7nTYX2B8c0amiIWPo1mN1laXsbPZ1lh5FAXISoXsMDWvDnCGk/f9u3VJPrO8NFNvNCYuwARkZgoVVeyQoIfA+TPNT2hd02GKxgZC6DP3rTZPXtgYYwJJNF9IuwFmXfz6/xEQMiJrME6zfodd161FQ5x4xODANF9R3ColCzwgd7pvOPvFIFVgrdLm+3copCz7PQ2zfh2GQ+k5a69YXJcX8LGkVAGfDhcrYA3jjzIpJNHugo9f7opRTc+w1DPiXjnB2ExVvkSMAVqMLZ/upquGygfoACUcqTJ99wgh0XOwjKubAAsq7TmtbqWsBdM5Um4lXabXAEAREy7MLuKU/31tS2Rw0tDI/pa3ccrMDshVSIqZ+02k1U4hpjfnA5DMJRo1r9stceBnv3+iNKGdnAzS5o/fcwXoUuwFhRTPI1cgVjRR7nOKEXhBo1ki8gE8cE09XFuPJRYsD1cdslKusGUL0SezGyhuB/B0sAYnKkss4zn+J+NmkvGIcEJDKg4gO64s2bZxqFIENJ4lyssJd0JOu/mh9++HQ7bE+2rDHoHhF5VlhMbwOE5K32gcNoJKbQ5m4nJ7gg+wc1xLdZ04tyhR/jXwGLXu86x1SKbAW9YwNkAYWwWhKlueL37ukpu3c97a1XMmfoyki7t/NF57MvUij/T8seN89DxWF8Pk4zrLkPaBCDnWzUbjPDRHtxjdqrtv9KB0+Y0bETwgUNvBQHaDQ8lFnzMsWv10fS+A5+R2WowwvW0BZRX26ZjxUYUqtQNdA6iWste4QvpyXb8tPaQKqWn05oEw4DxwER3F5b7xjsCtgP8TfqVu35nHiciocJV7kll7Lzz9scbajT6hINAwbLwwv5kkm+Dq86rPq93GbyNDOZyRATIJ8PBoHtwdYx9lLcretREu8RJy8TFqH+WsVR6rSONvkwyZIEG2JLmHZcOqbrkgXDJ9Tt0BHj06zxRyrkT6xwyLbaR/aYELL9Txv9Br5PyTSesa8CiQdUGccOltMMWTieo6kVVDN2Ru59StyUKE0j9MQiwxECkPP5PkRZgYh+k9XnWTGBd1rOQHCeuoT75Msrtxtv7NGA16ARnLKxAn7IZlPARSl/InmLbo1SoWDcaPMjf1K09Os8Z04RovFGxnIzCpvatrZDL2ETLN4MK8fQCv6940sBxB85Ye9aBWE8b7lBr5tTTfjV0xXv/8rHUhcaqjhThVz5KKgt6F2CkVIzF2lEwmIm4wZI3M6q5Y9CkX/GkDlVx7C9y+FqsTaKnve1g0q4GYdklqybCf6etx8oanqeSeDa+ayEITIz0blmqueLN22pPqeEPQuNFfuFUqGldg4ITmpUy32OYWwPjwgCOsKC3PU0sQHCP3h+OGzncK64dMpCY2uQjbnYS3K+tsDXC+bbIM5jrgs+Co4rU3S/dBh0LHj9R2hPFMW5Zxk/a3kqJnxGZAVGyTwp1RLI7wTUIVyEHXHl09PcoQVrHVtf3fOygW3Ce+tz1YWKh0zRtaejPCmPy6H6IVrUEg00ASD9DDhmYc5Ng7bkXCf9gvOWOcadMAtzB24QCihFV+SB0vxiEMbCJS6GTAyzWHSaHU+iOiuH2bqK440YqnocKaB1cQoeY//8p2Fnqu/lqULgZInFozN9QteM8inXqVrmQ5Hcvzk/+DDGH455Z3PgMEX4q1e1unr/wtM3CuNHZ/qLvYrKrWgOjATZnY42ASWiCAC9ptocJAd03qdESSqMrKQ9taisCDFDvwMVp7embieuduNY+edBcfkBHEJy3Xvj+zX7eFLpY51RZxCnYe0ZN6qcOQaT0WcWpPUjmwLOB1ddjzdKlZtzIuDiNLHCel0EvUOeL+SGVPDe+veEP5XZEc3HORTSHwIeQ7JhCRWBtrjoGdDeiKjnUNmE/g79I24Ghp9cYO84cX80n/CH1k2s85y+NoshoTL8qU5c0Aw+nAhLv88ZOxmTT55uP2XADP8vFav5/nwHgfDqdlynkOQDAbv+GaUMAs9vtYtdSLJykZsNw3rxDyKSSJjDx7FP1Ls6Us9eyzSnXRorXaIY0TWK+e7JScHuaLKHBXtgq/5t1vlKtuu0YFCFYtjOQ9lvbxki5Mm0kfNP9IxfOwpwWA5oA6vD7ksB6zNVZpStgR/BNzh17B3wKO/9vGOI3PSb9O1LWzeM5f2nyJhkHyVN0Qw5jlsj/roTSOdQhutO4KrcI/2o2EuNgd9t7yXIeeUVN6D787RUz5OeBmV17Do6a97/HXvWJpkU9nB2C+UaB10cGo8jP8CH3GoQNlO5zWfhjVKrIH4N5mcYEg0o0dm4pmVLB0qo0ZTlGxmufkSStDIcW8TqkMlB+1lD0IuZcXt09vmlrYmxYbz5mp4OY0yLeiiaQRk53so/giJJhlcT1+EUgmksRCyJ2oRln/hMopt0PPHPyidZ6+9UqEHmxirLHLtcK/4ilWPVR0i6UezzVbZFFoEh6zsVLKuw+pYeIhxfC+tMkPNxCrTPp1qUP4UIdoePx5XA99NPwhZ3ildMPKzmg9xc57GoXb/yHjTMMO4FpuoUtwwsrcze5nfWw5yo9D4yi5+R0pvirWh5mAd9DzV02kNc2jPXEpo8sAJ+d+l2c095HsNvSsCYBlifL0sDlkFSmJfabBnpahSeWXrEwoEM7yhm55vxdeHJsR31XeBl7OT2Qr4VorRzWiLEdID7wy6aLUceZDf/tu0d6NYpuprr029WzHnb/K66PZkJGKfadOVdr7HMUsfIirX3k6yCYz8v5pQ23USxGPnghM2kP37k8kZbd4l/V/6SIV0MgWSVzL7YgkywpWg1atTZVdD0aWEnFlWAvgepXYzflW787AGXbWN2Bqfy+4mFb05bT66GSiAY7qx+afFTTMmi/zAeKk/4H29JQkSXZP8fCtqE/bJysAhbhWqVXClb+sjAw9evJoWYCzHq6IZhseeqm71pV++nLYh6jYgyU4gaQpZzWAWCJP1/It0eTGkAOApR8iQtbX+epSU4JD2hz3gpCv/XC5jE90x8e802rmX3sO+wwJd3Z2m08v+30kRIE+6V53lAwLKGbK51vf/tU9PDY+hFMBWJ9vhzTTQiGXmx5Quc+HMvDVl7mBYxTixzKPJkht+WBbiAE0cVteSx9IKe0YtBvOIpqWC45BoILH1dd+g/s2eyngjalCE0W2mlGx5Tu3UHKIituOGWYibtLwgttXu77h1RaQMWjgd1JLFsS+QXEWVuMBnqHfEniMQThPJxVGfk7iMt2uR2fYEPXzJd8EU8rrai1BI9AOz0yQGZgI/btmcv2YXkqqeG8aKprd+yO8hbKlMXe1JHOC8MgIbrTIBR/k/2WhrxXsM/tSaL2xCK3BxKJTfJgAa+VoNu1eAPcUfqp4NrZLfTgjBTZz9SYkIkWc7y9seaPv4s8Wb/0XOFgMre9+mF3qEMY6FK9KWxe7bJ1TO4W9l/iyQQT5VHUkPo0Q7CQlRIrq2/CWIAsrzvkFnBG4fyO6P/TlVMKdYnJyoQ/W+vr+9SCqkOq0TbDlRf+mJ+edjcHTDrIqSslwKAs0m1QQ/CCo7jkYoOtG24MV30vCInEhNBcL7hSwiiRAhvHpXwLIM43ufmprsx5K0r82Fy4o5MZ/5jGTgnxwJtAH8CNxi9GvknmxFB+KGuoDi9MMuIvKXAtEIP3XYEuDBPgoEXP4+/3ubU2BBytFAYwfvXtuuK3a4zE6DRKty5BwMydxJ9cfeLUBYi6TqkSjV8rPbKpX8+9zZ7Vi3XoiYgovnxaCf+pj9KKIAAJn270/sUqjfMK4WjNeF1nSI6nUEV0wEbfA4kppDk1xkTtHoJLUsqQAvJ1gCWQh612IKx90pLIkFVDdOeV6UcmXL8MmP+7QVnJP1qjJOa4SZ71vz9d+SmlJA/BS1IMdIUMaDhvar+5hdcld+ue9IUwaBNKD3QGnjVY0ROoelvfg+t6jej5jmQXutGdGAqvPCLtDP5E7ydGCQIAiPCp7mhIg1kEUL9EdC4r4nNtRLpxwi1tE3wG0KfGM9tCYWEVdB45rpxWB63G6mLYGbHElKnllUHNnvBaYp8JU3tHOpqJA/Tlx6DoM0zjRtlnWxbbAn6gjP9jaW54K1WI9iG3ZoAmr5TaOp72DFveA8DZsRAiHLUnq9O1Issxwr4at3VwkY3oghtySvJlCuM26Q9rfSLCTBd/vDTxtrIoTp1F8NuTRJLkjmsFYOZXgGa4bcjG4x07LytqAYPC4Q1QgxBuRFDjHmUgiHNGJV7+QJxOq/m4/JIb/p/PSWfeJdM9eWtIOUYVAPhhM3N5RKll0wNbQmoqH/gHanSdTEbMJ4APMHDd6HCyGb8IRHX+a4kHtjtsnJYbREEI1q915ldctYa97zX5cd2d9gYC3tuvPZ5bbxB7tYXV0/dnEW2U/4I60KF4fxncVlZPkJsEXFoxrhU9usUfR4FrhZqncjrfjD/IE/NJIYCnitJCUX24rhsiSP4qfOtCekeUkKWbUx2cFvi3f1+eBnPxoc95bDs3lk8Ru3FfV9LciUrFJRYdafG2yret0lzCgC2izB3FkLnT++4Wmy7skdoIJP3uYq22nbqFekETETqNUFJXzc3ZtFs9P8UfN1FCWCwuaOWZ1ASaiiDKwAy9ErFhXw7uxLqSHNih97KgtqBKyUW7EP+yI63nvvoaypMu8jZT1TppIZUt3b98JFXbqIdRiv9ae2fMkyp2QBTK1MwAupkyIWFQqNaKbxDH88RFd3rNu2327rLW5NeqUvD7+iPZPcJuSbR/JCEzny17kLAtpI+8vmo8Q9yrRHbX8zBondXguYe4h5qZHPLRVjALn4/slilyU3Zp/MNU4SEgQIVGqCS52rcD7GB9mxg9SO4+YxIa/0XSR+OdtjXuCUwaLU4GkYQHqzNIUnn+MZgkZrc68Z8kF2cBGi50gKSpjmNs0hISH1Gif6pmLONYkb03ITza6wXgZHT5j0Ss+I88EwKyHWFN6MdY+zg1CLebL06KrjqTn1H07b8NTJVGEqnDQuE4zLq90p6BVlfoM7i8/l7fC8cW2SggcrnZAn4zJ2rOjVLnwvg/zZ4dAhTZ+lJ+aaIxTPdhXlLAyAc6rQTK6lp0TmVLpkHSB5UI/6VuJVfb7sfkwgwwmavuCUvdYuCyayfrw8rCmj9iposMwqzqGTDtDnfJS8pAjnbJ3mlCHS73nkYyYdINThetedHB26XxHZTGqNo5v27lhR8+X+P22pGAQgVDnaRYcD6uYTxXzk4pB8dtyto2YLwHccLGlPg+JZUj/nnDsP9Ucp5cbQQcMc5dtAjF23RBctWbr5TIZDDspG3/LOJey0QE9LUX6bIfgJus1gbHqmrRC3KGG56nJOtNlJu9MQotT4Yd4cNEt22cLEHetbqKadz5QeNWHw3dWBKoHqcE0vEXUwR4y52UW0mRxpBFkUQ9dyvYil1jhp+m/caIgOI8aBLpk60v3ldn8RpfjBHnt4G0YFbIipWDoafSc2a56Shme5YwxPUX6eyg8SRB1mELO3xUXxXiHkfBv9NMbe34vQZ3zrcmKFXn4/5EtMGpY/52bee3GxlnWjtQKuHiDIc5Lg+xSL/N6DzWuuGWRHCNwGDBHUTOg+ICjYr0E0h4rS7Os6Uo7ui2oFxKMfjnmj++v0h3K5u29AlVla1zY44GjrTkK+vGeEZ7O5djycrst09Mi0yC5z0Z7CbIok1+DISfczFXdp9OnAe4A9dTNDyg7ycAmO3lORv4yCrZZukHAz2ciZbX4Jd7J6g63Dy+npxlYlvb1SJguH0ZNAciyWSVVvwHGfOAADW8BPWtGZ1B+LO4cbqhzA4ln/n6KL8HLiMT06XnvOb9bj/6dQ5x8jJOwQAFSUuseIzQXzHp+g6DI2H8XSvM8ovgwSjPpluPXasYbFp+uiHkgjQkqamIEcI2EIhBB7dC4kw5t12go2a1FqFzNyFbFFNP7Dt18mBWLdQv2mpbokE2B9rbaryQpc0AligKPeoGhHYXF4dXHqAgOpdJLNg553evZs0ymCkS7drtjs+VpgzP0KKpRw0ZdiX+Ig9Wi+s67x0UyLR3u7SZ58iWaJrYTkv/Y8gO0DMSkrjbaS0haNEvORpQH6LR32hK/FN90EST+6SA+AZuAxQiyR7fF0YH7nuF3a5i4jcRfUOu5t0fLyceU1YJeBPgprQPui/+Kf9NUUk0OHr1bE958a2UsklNK5f/NW7y0Spy0DO3wbC59sujID3Qz9qbzEhFb9ORNA0kTmZMSWHQIedW5Z3Y4/RNREP/z2k5viA/OncIC//N2APic2wAmlRvs1+xlSKFE9JYsp/74u4ZWNsMXeScFDZjX5dYI3/DeQnh5FNmfffM5azdCu4hPnp1fZesmxJSzHa/NdVYhQAyGlYpWq1G/4Cu9JL0jeGNYGbSE3v4qU1Gffcu3pETTAwgNEjG8HvDHBlTF82eUMkr0XjfBKVTZ/oZF26ddtmozcjyn/tx7kQ+K5KoA6MJYcvaeAywNHjklbHizNC54UYpgGLv/t3DRTBkDOVDnvvWnLsKiLYtyg6lIk6J2cIxbjn1YFuN18cTcmFS5OrtpT6Gc6aTZRoD/Gms6ACaEj8zCFVWTQqGIUuX0InsaEp2rLZwCe9v3ASkCii3Z39LnZNq4h8uscIlVZxItkEAA9q8pRvjXTzVwGSQB96JzTv+MQ7cG1gknFrz4Kt9tqbzVYyGuQwBiQGJVe/NHeMTxTN7KWdzRGaObncu/2sWV6JqWuOkDbuPQ4uXK8wMsHHFp0H3NpImIHYhf+TSXc0JvhbCqvXG+292TwPkfoZb4+oxHgeT9df+1dhCducTDGnq631muDWsADAHZgaExV29H7uIVS8Zv9SIp3vXJDcNhgwvYl9cFNXZt+VBScN9kzmCy+u2cEcX8MrfiqTh0+6HtMCnvnYo8abLfaP2iydoBkPUatpzWmhSNIDIcEnaAmpDUWMz6ZDM2jtuSpSOnQpuh/eRRKX2ehHS+YXLEbUR3rz48idKdfdyG0uAzkY9GA8TmqHtK7/rZyqTjBLarykA5D0ElpKQePq5GNWgMnoEjuPppITpidU8AyqixZICxcHODX7uPX0IbCdA91dezIHpraT0XHDNI2aYcfv92PIC0LzJL85G4EScYiptu7E0rRxDpwi+blLRD8vc1xQKgYkd7VaJcfI7VpXB71l0nYoZUe8abvItfUn4QIqE5UGmweAMoUhCfweR7Frm5rv+8uJOgB9p1Ht7ISso4KVFx4FnJgrsmBnFudsIEmkmBL2a6IdHkbmU4GWVcrekcLZfsGG3dG4CRk8UEqjPf9lHta25Ug+0ef5w1SD+y7fCh52v68t1DxUMUq7I1sof/Iilq8aHiAi18qxwFqcn3KITdSqWKkqGtmZ83QwxxF6VhMFpZIwve/JPAwpoGVEE5eFqJmVsWQRbr835TdzizDOToAwN/18r6TovIV6Kk337D14uEfagK/3ddXmv07mcmA6DZwDTT5vxrhTkx6owzcJLq5nG2VVW6zj7ck2LpAX0JVpcAaJRfi3A/1YMcNlY1E416kAeSRR4Zl219FGJy67ssJt3xEAATyn6ckufKQDs8lhclyf85iHi8TgNWPaUUI8d0mwNR3Ad4p6B2XhCGbiNu+KjmYv5Q8+rSvXqk555+C4wg3POaxPf527Lb7366KmUxVAl8uttGEhhV08DqpAF3RkmioPZ+F5k52Sbd6D0Ztwgw52xBEoGPoRC3utCfyOu0GP0J/MYpLxR7R3+fq870Q8nBK+LGyQtpqBUWrmTTgafNAbPnYJVRZUsxNiATCI/5B8qAleOifVaMd3Xjk3V11nrilxyavgJX+IUenhN/ggJVs2ByQWS98nH+N/jbYw4Nd0CcoNvNpGKr6stxpilf5ueKjSUs++UmcY4E28zKP7anu6WqoQ2mI+eRgbONKe1K9qh+WJC3wkwL5sWD7gCcnHBwm0WCcFiMrX6faxdkUDRyotQGGBFc6ilTMeUXg6L2xDe2x1AlS87e904ASylK6PN3Hi4a4n59gkShA7Gh8ZC6W92t9I9OZ0Plc1oCsRI0o5n2X6y/Kl5vpAJH7fnJr27EL7eILgvJ16gneRW+vMX3tT9kJCZxmLqu4MafwTI7S24SMXLmQtF8hwE70mLltfDxDZC/8agv8+k9meDbrDS6g5/5aLp/dB3heSTFWoEnt47rxOIIPjbI6kw87OXjdAdpyGYE1CiAQuZtBf7FmzvdJXtotrxoaDyDpza+mg9CWuRbU4ybMuJ6Cq4ZsnJOaYfiDeQocykr9l2KSaLsiwoPgbJPoLcwmVp5YAoOgX1HGRaPiyjs614y9h2q+xxCDAx8VEWVlsQZE4ktgTb0MRRZhl0lmkin7mC/tRHURBl2Ra0BSQcbRUWo48gARgidqQpNhqz+mHMhvlSqlBgfbz3/Mi1HsjpA6CmmgP8QQu5qjDcGlzUTCccXJMFZiLH0IhNHhPieriMfilpFr5XtpHyZn4UIhb6Y/bOdJ/V+LTDCd1mH4ES1FCN04vZvImF+N6OOyC25VgFnwh65zo/J0SWvGmS1KF7eZDNtENXDHRlYxIDkZhOF72QsVmv8N31x6jHt2LMxspq9lf7tVovgjMih63+KlXyF+vKofzNJVPemar3cgD4beGP0BBXox0H3pGBhjEJNDZ0pArDp32AtAPkJr3yOp470XWgsWuN8dd/nJxqs9bwRzlXThPnLL/lLkaCEjGiqZ6eWFYgnFq9RyMfbkjk/OOJ1d1q0G53c/z0VFsgJOdGHa/VOYG/py085WNsdCAS+utPkfc8xRJidx054yXMcNKHI28M8tTDyFJZhwoXyCBUlpdSXfAidWhNcWlOMcOEm7AuVafSSvpBNFZzy0Jm48zISaXMBtP38REdp2Yspuw10YdbJlEoI7boefRPJK0pAs56ds+4MSW910ikPg10ysHQshgpdPEAmww3TIaqx2YNguCKqHoBAJb7CIrwd2YTElBHvLM7+mKcvJS53/whO4lm52S4fg79EinFxXHC3+DoYItKU5xY39E8u7tL0KJc7A9XTGruV1bLC2LCVoUyNnOkiamulvGRo/6eEXFbr5YEhIV364+SK1oGEvckNd+ZinuthB29iBMeiJxjqELHGcDfAL6tTDIx5qZ7fB5iP8xWeFm+jmYidfNGYSiJhpSjljL+UOtp6UFJYZvNjJ1gL46UbLey9wEhapep0W63Yj6qeaMGlmdgVx/PWsLSXKd5nnFNcPGMTP/duq9b8Rey/f58/1IN/tHwnQdn22lreIl+k8TFaTzeKr2bLAytbiaXd/DCFBzdCs5E5NKe6sDU7AOy2HRiWFGUIalAQOdiL6RfRJ4jXAa4C1GdOLI6cCMFW2Ps399MYZJLWNnXjQgNZ8qJOSRI71nPyRpVZx4QLrwyU27uzByiOJ8H+NnSrOy2x4fWLJq4L4guwt/Ojq7nOQdFl+6O3TCdslLZtEhjcsPbJtjuX13uRqKkV7TcmFYyFotQBBI7SxowMNxp9/5tDhrW0jycDo3nnwWS3ljTQi3VoZz/u6HhAJjTF2W66JuEm0r0CUSDlD9pGxibiSoIRlgi5m1tk3wY9jCPmSw+Aj1La0kgxCn7o5upOz83G7etupHj/Tje/MbZz162M8NucEC5d+i7sjAMWTEm+c0v94ZfhEOi+iRhPuxGsXsGT/5jAjJX+p3li8MUp2hah1dy0zn8NYCoPAswRfsPLQxBuGWf73tXXLaHpCrnrJKux4duqVDdlU58uIn+jhMBcu7tw8yfmHlhn1RqXKw3YK8jWT/TDjh8pLhi6URHfLDlHFDuJWdbgixG51hKm7S6RnRoAsE7XIUUK52ly2CtQi1pGCPGewYVsJjgdX7OrKHda3tcVTxuvcZLG53nqKJmJgCkEFjtYLPGGRbW0JA+EflAIp0tY/Z+zxzWsyd1oJvIL7LMR5f7ONrDBGjO0mTbyOeeWm1qbl50uSi2R38yyZ1h388RQH/kd87FEa50W4kyXQny645ixRo977+HdR9VqyQTVwUCmVvRTcd37UWi7CeupuF9j6XeOcL3J3sRSXUYuNfUsIZsXJn1Yicad9JXWxdibY72pnaglImlY16Zz2h0oclrdRKu1Tlh5yahYzsHGg+1ezSmehcdlkE6wPAzge71/U1XrkrTMLMgT4WEEhETFUX52NvhnDiWBmKyohOzUvhAj6DVr+qUDB7ZifOwtYPlpcdo9X/VxnQWiMetnkC7M96H22XmENEL4DDqCd9yzLSWJ3z5m8mj7SArkkSZQdZ4SZRGqSUosl484oANndOzXGhQRurDNdOcnvuDBptBJGB3u/RQ9ashcIuvIAweaR5OxaI8Ly9+Cz0ebRC36WX2pxrTBZDvPTtQwZhCsY1+KQ6ctJhY1LWLMwhyPxqyIhziOCVvWdWPBSKQk5+VrPsHA2R8WGHgxko+/PDYWU8SAJgE82N3zetDAjw9nlhBGEqkWwJX/qda4yjoWK71tfF78RKJInrp3nWs3yGmXnLOu+t59MAr4O2HZtp3AmqiE299WuehTnx5kUBMRCGzbkILMsddhbQ4pHjVYcS1VuxRyXUVID+d0ajiDnyr0eYUvSojcoI8GAGO7wJDexgK7eyXv//lW4/me2L7ZK3ZQrfPX44rri4SIiwbDfXS5uLaALfdguiVKTKHr3B3f563QJ4Ye6ola+2/4sh+HTrqfy+r4I65trGOEj4vPci3LjYdBCPzR37nCcWYFpRPGiAm+jbrSnniZLMwMDSmeM2oWXwQ4yQsAvMDcZC4QAVLzm0z1AbedpD/PnGbfvZ39zQdqAU9KE5jjEJ6kQAJTBjHyYdiUkUfihQeEbLi70OKkMOWcOAMRgWecM+AP8q37BeYcJcqZ75tOAvCE1b8oyzOwZaWtqrdfeVfhSNUY9nC4s3ZvLu7GOhQnohJN5+sflQDOWiHxmcMbA7X75qHu5BAUHzLhZNH2aeRmvlXGbwFOwjQUn6wfB6iQ8AV2WQ0aT7wQw8SmXn2Pq5PZudLu5TRbLeg/CaYEbW2sRHapZOLKKlHpLNrFXGGausXSng+9xNRrqnqd+7agNLEH/QhDfqEAipeahUTMw10nFjF1AGqWj/s8IjB5aXhwGjqYiuwL4eGfYGv6kzNxxqiIvbIhO8lfcZRhm+tfzStcI1Hr7W/YjtBKQfXoptR9Qi968d6A4dl/KtRoV9hbu4f9akLz8wlxs5ZcoEJgZmXPZ1iq853y+LiYW5RaDNXtf30j6g8MWCh9L7Jv7my+UiVqpfpl5q9zxtXGbzovO8C8chFH0JADs14z0Jak/lH4ZPefCOo6S+O2M6/4oJkZ+Yq/o+x9BlhEFQRecyckcOGICdrL4ylyK6wu5z09C+itOTzNhYF0zNlkmaDa0GkQGnLe9Wgw+bUCKT2akFDntvjw/i9Y3iVwi0F9QhT+KQbd3ooSkx8oNethydjZyQX9sOYajWLvdkrQcw89MaLdGhq68xaQyFBWqRiouXZqj43VtjjPSUILG6KyVg5kelsOE1qPSn/hcTJaH5TJTBWSzehJ2xfBljP5d2DyAWoEIdAGziQlSAXTXe7ekeKhYipr4fz0SbADBY7LkZi9nVBJj9uj5ibdT5ZFmCpbA7wfXGzT59ngT+DQOu0oPdEgs59VVZcU3gFY3pJy5JSze+nyvY4go3LY/GHr2479luWTkZ5ej/ST2KsNn8JJTn9FuV84JfEo9yp5cRIIkSHzOKGxzlX1qPgycJ5K9rV3TJz2d/4cQwClFxWTXG1BGPvYZtK99VtGnDyht2ScII3CM4ML3GWSnDqsmFjzAOOxhfMsjMks2y4sgcL5JPXzd1MhaHhOtix350hZ0JMXPW8BZMZLzSAWCOezOlSYLcYHlyjaULVlkTOybdlH7rswUo1w3gXxGUwppyVNvhEM/yGC3Wcf2vDlFUNdFsjaMl2efIziGcf7cAqB6XOUxA26kh5S9eShBf1AQ0n4oo/BIg7W1r8abudsrAGcT/4LpY0dfwzYe35FL9DPKmiH8CYCMMloziDX+mHcuEihp+VuwBYlsXNCHsx6eb+RqkYQ+MHy9ZguiN8QLisVqHS1dFXiiedbNel6LiyG2hrObQ7HuMgTEB0zqGUuZgNQr62eaU0YzUx2W4KQQ8wXLGLbfeTCd1PpsEiwLrH8DvdponJ6xnLh2X5KKmBjI2x/IHQKkKiLe7ZUbvICLo6d5MD8s2o10bA3pb4WkqBcR5Ioc7cOTfhEMlkPNZMSkYENzM/jxgUP63qxoyvZ4gdfa7mgQNYY7InycdjmjRuvKh9LXN+F15t5eMS0DvFJRA261gcs57Yeh6VOV6YoQuLv7J29XT8y3dPOhlCGm+/kybzDZRb+w01COnjkKpbZsa4Xg1sg9xl55XNBdBg+AwVf2Ly5hjveJY6LvvEPUcCb25UPOwPW9fKEjQovqyWWmtdQvGrPsmevSWzBFw8CzuWCy6SKvSwj9vQzNTxeDP217dbxZf2/HSy5kUd0RGBbo7Tby071F9Wz1iAzbFjEvEtTlSq01eHYMijnaAA3hSHHoS+OlsZt60vob7QM4PaKSLhiQzH5otjhJg/pqrG3e+6eREpxieZcNC+4dEMBsXikWXz6ZF5s33SMp327zQ+vVD03Fu633oWgQzHJZp0FE1MbB1T/lfTHg/m0DpNw7LOkTpuYyV8vuuNO0c3hEaOT48vd5bT04jecflJRJmFpW6lN3fVswvwvIAvdPApberpFWLxkXXpZNYeX+imo+tiS5Z3WyC6RQGp5BH4XXmrBm0VVU3X4y4qaYL5FOAOYddsMmvhz3N6pxTUoDd2nvz9Mdfzc36ekVVv2fLGeOk8eKokPtREP/gbb6T4jwmYPhST8D0T9wS4BKk7HKyRnxt13++TkADdW8X86n2cvdZRoXGuWid8S80lyaMRoYWcjE30+gBXK7iUsUcCeOVbKRDfgZXHhYs8vfLDt+C2johgHKzkVDru6Sf+go8I1DG0zMGHM7X/K+n1PKTR226KgVsteUHH0U+FlfLJW/QilFDyi+QGWsPh2SazuLoiboONiGT+1SfucwCyLq8tkafj3kE0bWaPFBNn/FfmlWDF6HCTGJV1cFlrXCK8RAMP59JWVpNCm3Z0fm82DgrQwZzbZHcDs0QKLtfnAFlacAs9HH0SWiQ7PfjlZZ8s9eIZrgXGzzjfjiLWvryyGGyi14t+6BwZ4OlSMlec7/Ti6Nc8ESJYR/pP+QKS+9yigsl2zDxmzC//EHGFvj46xghAo1fwJN/OCiGFAFrmp4vN0qFVP22UZOMJWy7Q15s+CJ7oXJUv8e6gClZhHkMhaK4T8EYT8UA+pPOsmkfK1g+4iIjz2lzfPeoef6aHvbtlEkJh66kjs4jg7yarkiOsC7qZyDvsi6dRHBg9Fz4XwlRN3ZXRvqZSnss9/rpDtTp5r38T+tYQpGWffpB/N+pQOT/nKo+hvZtfqQxTYo8ZVbxwZA7oSO80g2hX+w54vq13+qPJLE5rXqCMd11czB0L0RzsiYShmtiQ+UfDMNXpzGnhGI2YD5UnRbAHdNGCquMUa8wklDH7SCI4WyVumJ03ro9c/KZN3PEUKXXqFFvY8ntezkuAk+/sxdGNMJt2wybqp3tWGg/yuVqzQn1cHECTNyE6Oa7XFy3L06NjsHt0vygdYXUv1OvS7U3cQ6a1Qn+VRstas/lDQEZs3WYdEWxjkQbgDZtdVIg+KeufAm8eZXXMEckivc68rY0CYu4xiRdm2fIERwA19oy5X17vj8Cb43bD+O5FsX9Q8fRkuglf0C7ytCQJIlwycLjUrR4v2nwWVT+jkYl51XYO1hFQkL1boD6hseDj77FaGsJa1QJMwuRjRbcB61LU0VFbJtN7zBwlB8x+kdevK6+6Aykq8ybleUqpWZ5TWSrHvte/eccQsfB1r+MMgSzzbw+iLczw2VxcSfQpE7Hm5PE2jdTRJ+avEbTHQNFVACZyuAqY0a/47ki5QMI++AjShBOncrlpahdPZhX/W3lQkCoeBQXvoNhhX2SMgBsKjSlPSEZVrYHgUmvjBD6h+ccSN/NUh+zroPOMdVP1uT2/ADM13+ibr0P6jX+TUboWCzjB5Iiidh/7l16ng1RAkoAWBPDH2OLoNIVg/eM3d/CPI2DS4tJKnb7MXCmyVuSITt7BAk5HmCVmvbvM7mBDVphWgqmHyV768xIGNd+j1Lao36xbYFyZ1R8/xcuq7vDBNJvhGp4MwbkzA+7SLKPh8DwmncuBhC3s1P7ZxKzmaJ/krWJpP3T0GY6/R129m6GA1JuOdfX9odPbGs2VlZA/Um/ZG2R/1UOy19sgT7at/kjuxVWj1gbCDzT4gi8AZ85eIJIdoYaLtZjLTXHICwVpnsjbQX32AjmMEUpPU/dtZ4D+tImTAkmiXWsqKCsOhvjMzub0Pp96y8FCRUMSHt2LxPZP/+ft9xKSNVcHF48RvgXWPgvos7gYB92FxrRysTPiIoY6p+eD6S+5gbk15sireHYNd7xBL9azwCjwEao40cTYN0hlwsAYOxGtgQQ/pX2Ex9C5z4R5ofX0VYT+etN4rqmWAekUuveSqeaLfs5za1fb8AM88EAO5hF21XxEY0+c9kACAr69lOVE/RUS1ybKlI/5H7LZ49NLVdGsEOPNEMlKYj477ZnGMJPpZH82ld2OS0oKRi0S2vfO5RjuNxSacB2AIZy93UURR9GBL/HPd1DP8bUK9HzWM6A1FYhqH6eNYrNM0WUh+QWB4vNnYgD+V35HHs+mR0HOqE4h1YuC2726f93vRBEmSEQxmUnIsemtK3blM99F+4BptDSQx7tzZLyeXpZrcD+49Awpc4A8GK5F6ePSg8HKtwI71UaFmrlUnlM9vAkzeIx5JPCWD+52brow0xU2+vdEPvxN1en9GmB0n1w0PNTdCuT9OEconYdYUhqB+RB3KgjiOiOPkbm4DcN8J6JSbVKcmCG/kcBlAVJBh+Idxgqm4s8qXKD6UmkDLDSl2txfwdU5FJo5OUAtWoFWGitDnJNeZm4XQuEUFQPgksyTM0XtXSg5lOJa5DVBAXEdEZ+lHen313MvX+sALUAtHoLs6eZeFNKPr7qPs5ms/DAyFKsceB55E54whInUAxZyj4CCzPxgoUQD80BQSbFfIMZnAKPKOri36P+knKcE4B5FOXTAkLwUE4pxlnM4dGyavMkUJ4Y6EbG+cgml6i+pmnLG90NZnVBAtxOlAlYZQm2D8hDBlM7S53ZFt9V0RQuH+MDtbTZkBgvbMoHXRoU/wCBYzU0DJgFgvbNaVYj5TPCYHKfszvkYUC2ckDItpIXjW+Or0NJ/YV+kk0QPz+lNJp+I3o1Zvf3qxwRih+DLN/prxRUnNvv/Ss5o48aHzw2rG1WQHbEFZkXk+NuFA/hcA8fmqildh9vez9vnCBvoJltOug7wFIsWcJCtGrMWngZn2l5y+aZe2aCPzty/KD3lQsGKRRbKjjNim8ZrOrgudcgLyiVVZdCfX/HOgVICNpR0sntQK663D7ugj1OlNOT6riVtms198ZKasaYPJnPCilMNIWVJgVGviRSjfbHJ2DRUQ43sk+sZ7Q5cJ8EfQot6tJ5oFqPEZ62lDJX1tIDaTZHdZCyd3tVuR3Bra+yO0Xgl53ye4oSXKPZaPK32C5FZMlfMIG9DVwcW1KEekENnxvOMM5MCcYk3McVeIeMrQHA5Vdyi7+harNYvgsJhO5TJBNntvqN42IqG04htxfq3Djq5NVFIbcn6i7JL4bUUrOwWRkbowh4O30bEc0kh8bY5QCP3O18i10O9oOVCNsvcDsVBRpM+KPB7cGqPsFlv2pzDfBV7La8XbZDlJe7ljazW/QYCPMFlFfEYUz9QXrakoPaPbs+/eC442ar4wtfqUYowx2ScZfbzDT4JFXZj7wthfYh8uIO1XLrWPWbcUVzba0PjPAm6frcSOdNC//8F53INbm1+Qwsvt3W2KMToHB8x80ALjRIumSl4ACcNlaUQ48CRuvQuReEo1Fbwm5fMva9kDZ5ZRvKRHRuvQ/wCiWxEHI1oRLioCs2MfigUjXHOZuKN93/5Lq+7EXmaLggIKkdutw3g8PDxhb7BEuM8czj4bfU119Sfr67RajXa7u7P3iSVYlfXm8+B7DdNpktZJlpdPefBoCeFT1+Yj+CK+e5lOKrD4DudRzH6VjJlyPBFL2AKFtVHByNQQrI3Ts5Kd73EBrMKy8CG62rObBd5c3LRhUu52mhEzgKwVrtXQFLNi2ZY46GP2hEeG+wYPpMXjFfGhZZ93f2586u2Z4MteMp4YgzO2ge1JGyZLPVWKxhFVP2go8ByUi3wrAUPp1Rk3vXbGRCuDIy+gIp+DJBHnPFWmOmy4s8TRYO8sSURM8lYwKHVDnTLDd6aTNqpCt2K6LTjAkuFbGkZ+/LZs1Fw0fYuEdB++4L/DeS8dRNI+YY+iz7Ryvg+O+Yo5QVA5cC5ZNCI/4MUpqN5v/QdgM+KlgTIXnjBPLJprnNubwN4jvyHs2D5Vu93Y95L7srypmYmKJi1LNbDRejzArFqOf4kRi/O0Yz1iZOwL0+4I3v1fdI+03a+9h8qsTmqZW1qq/WY1VvBoXbxEs/LChzNMRuKwEhBgfRoOROqdLugQoae82ociaF4jxqz+PfgvjEbzgOjhmCyNdAyPFv8+u4TgSDFcb0YFyimOgxq58Cve13iUDoB79YU6kdj1PdDaqum+dF3v8bixrVihH1eBYnySRpdicEvkapyobttVzHJuXDLJFoNfiNXQSHRxmtAZOUwcub6cNCZURJ0GEHHWoIE9ToOZWRVCcl+lQC9YmsN/aAhOXNSHZU6GkOIHjumPowAZKOWTdr2zw+m9nUFrurWdchFGL6ARYzEPFlYvTsR7fj1EDgxQJMROAo5btbhzi6Kmw6iBFplpr4oSCzhoipdC4BztG4aY8G8vnPHN0DNQX40MNogbcSbMbhbCFfzXC14LbQSuwS5xD76uEcym4EUk9VprQaXmCXct5VE8ZiRBJyBcnQGnMayGfcALG6zBv6gMlQPsUm57dXC8593VaQOVgpAlInzGUePkPC5Mpr9I0cKLj4s0OcsE4rt/VROOCZaQzSIHGQUiadCoyft0ujKvnrlnd1+1OQ/0odsP7MEAbnt+O1QNizDoyz3OhTtySvMYgjnmgmj6T1VzT9AnvphW+nmaxV0Husu/wd9toXyTbaT7yT59vo1mpB4VMiuukA420yLcrWpH7C1bgfpEoEzV+mLULwOqkrIoiyfSCkvpWRyCw/Fjr3qBF4Q0UpXJ/ZZE1xiAUiqIDGwkgYYlyo28SFoqEJH9FwyWP0u+Txa3mZoGnC+fMF5D+nGzSlQ7DWhDr2V0RBzKYGHzrLohrYwP0jujGjSMdtLviqyYLP8mJarB6lErJM/AAWQlH9xD149Gfum/uQC+s85ja4ZWhtoIG2AXKiYE3GSCSftlvPlJD8GVwY2x3sf8ryrADpL1C2oc4eV/7qPQxJRxHVd4jAnm5P0zqt1H2e/c6S/iSRUiuNIvo7esdCjf1N9DHj4ZY7jr4LZilK/JqSw8NOg5xz3jK8bk0brDkzXLaLzIZUEqLj6ayBQ0kMbdCdJNHxOQQfgWPcmL+IzIpy4Yu764hHTw5A4hpzKPAHGsPAEEZG81DgcQZy80e+9hrlulZ1XKuUcskgh7syJ1s51its40rzTwtC5rJdARhallauvVpclQpmbsuvy19AuxM2NFMdZLS4TFdSqnIP0x8NKNaZLx3LSsl3RJc1s83bFeyYdIcEqqWe+r9fsgBS+i27scdbqq7NeCYshQ4Oc9HURVTIIozaHYcY2WYgnYj1sOEaPZGXQcB1eSvofCsvdTtDq/0xVIuEjxXKSn+qLCVGB2I6ndi35jqxSEFcj/sYz0yNLmJoC0UONJMUVbcb87xUxvhGSxY5DGyG0m8HgGpuBsIlGQ5QXTVay/tk85VG9G6WoxUjD1+yqr+mv5If/6hfXrzBG3NImFBYmimV/jXJQhVIaoWsEzb1pggx9XdFSO5xoHUpl3JK44gkeJ0GMw0Ehi+GP5rHAge8M+LMTHuIBfuaiI8tJKxSL1IJ09CIkcjPwcrBe5SHDuGnpo4mC1Bh+R8AaYHVuVntkOokVRouVyO05Phi/oPM0iBLcyIfhWpq3/x5pWs2xx0+PtxY0pWtEfn2kj+D98k1tkhvi+TTeAlmxL/yjQi6nhdShG757VFuIHtFdXCkli4puf9rTuO6dNp43mo4eIvKjXQV2JOUfp3pEAAeYqwy/bkAxsd89x0h++EZwT2p1pxPdN3B8FA3rcP1rHD9o+aJB3Vf3Gf7CQ+RB4H1yQ3jklRpkMbt39ZrCYXm3DzYZ22+RemLItLy8AUEVAchhKq2L36ou44Rho76IUAin10Z3qAwTjVX55UUmiGCmfDFa1VgUCe4Dm5o6v+KDfIMOJtqSgeGyXUvSLLkZoQvV63RtQHipfr1OmJd3PHexMQS4xCozAeFLZ/Mip08WSxmX1icvxbUwxFCY7+2dvpbAorVa2L82VcAVBAwga1KUkjM8fQv9MgyDuulQc5UNWBiW+s1Kpph0QLB3Mm1N8w//vKsMzqyMg9xjY/929CEz4JMz+1m4h3bBhnKxAJAcMfrE/359mHFl19D5FAtOH38iHKSkEAZhzPkCunFH0UF6Tva6YdM3vjDq8MDIGsvYzcp8HdJD/n6Mkxm81WfX/jvQXX2icCZHwgv6QKzbBUI+OvnAVqfAiFjNCsR1SNVXsLYi6Hl6En4cg3mGPXU4c0yMECfbMBpu4StxJNrKAmL9+/2y3cSCbRk5HUjmF15lvRe1DuruvtNLl0RZI2hHErXmYDIsa4utBQokmP9kvBDmq+QBiK6EgRUCpOt1p1g1qqq2ulW0dn2z8zfDx8R+N00/DyI1s3wi6NFft7+bxzTZ+LNbpuDPwKD5ozGj+QPD1+MfRZAbIdPlb8Bek+1a7kmIZNg0lNRg8O+uqv0EQIqS6F7dMEQ6aMgmZIK5nA1p2oiz8/Tz8z15Au071r2OZuk3YxRUfiIYZg5Amh7UT3yeZZtZ8RXqdaU3qLsmOrJIRw4q2dYdsDqXnwSLFOVZmLDfENQIlo5nNj9pjZODyUIvSOXAJHVGTCWy6C/9tVxCtawt04zFuWveSApe6xOdhYvj/7b4/5lYrzJ+7nNkDj/tGsTw2yRkyxPc53k5OsrY0L5ud6bouLwX/pjjVD0tIfQut4wrfRKBDOX5nWG86F8m4svb6ttKdRk5EfpFAIl4EhhjhaK/sxSmdoyZJglmGFXN43sxOPcoqJFGL8vOArWvy/0q9FC3oHId9uXSqKDn8RIiH7SciEpzlQ0MWvgRJqhotA0whHlv9zA7AUCf0pZ3Uen11EhpGI31QVWGuP8Vc/xIEYUgtZ7MaNJt1/Oufhhz4fEM85YWzT5W3oeSJdc3WlbeesYqJDUfbE39TF5vR6Vwe+toAAWg+HEJ/OUUVeafDbqV14GQyED2WCXyFBM1KumCeX9oD8yz/ZXSSA7Xb5LW/MY/mOOmbLQVZaaNI/BW9yIRzJhiYINwOWMzKTCjn1DQf336/fjD/+NnPhZrZGXH1tZWgRxXWwBcMnq/Fd76lvs8wS6w5WOBPMMCJ9OulaP8fGaWlDvQ30kCN/+KxuoQPnAmsQ+Uddh8JoVPICBeeqvp9LNvvgzZCk5mBfxgphHag1mVtr78tKw7Uecr8cNzxRc37dedNqvxZ6mGsi4Gub6Z6ufAd/3gKUvF3e5jOASWiRI0nltRlSwLBdISXlmhjV9kXTHU3nYOjdStPD8igS/EGQh4Zt6pZnlBrqNVsLzoCnKpicBfvBZn+VSNYG5hwbDQGuXHR5OXB+OV0y2ldoehN6vPxfxPH6u4tG3VmX454V6imQxiAiRut0fiV0y2/8BHdjpxfYmFVh7OvUEGpEn3kBERdXAB/NveaQONKN58H+dmhtxhHgRHz90E4FYUrKLQ6hLZiNpBXqmgLSijtpLDBnU4zAC/8NvDGiBKkeK4ePXELd5s4KSredY8WTfAm4IkP/Ci0chIpTdSWXgyl4K2d2D/Hi+yNwb4C6njbBI8sPm0fAd5Yfyv9nWiZH7dZY85yQEAHRLBlDoEohvpPBH+TwLEsaSw10jpV/+LfFBpnyp5GKdjh1LcFmSLrI9BTdtJvwZFRr0XD2xq1f5Wq+43f2tyATSQjEbCu9pjqzGsqJwHktJkPH76xEvvoRwGiaNbsc0JnSDKe+x+741TXmBs6n6gmUCtm+FkEoc1KrtgaAZTLtgA/VV8oOxM91NgmsO6Dq8Z1ruhKnueZqEiG6KZOge6DTducJz1Qub9hLFMdiS/JJ1XhdHPN4QkcCX8Zf8msvzqQUB9NQR4Ehh+OSJGuJs5VKKxMuRG77iuajNcY94F4qOHQIEWUoJX5AHoZk2Sdvk3MkmXz9ufAx01X4JtXL8d621LrtaQWzxRxrVYQLtmhm8nkOagYSAGc14tGA8A+1UkmCVQ/Dyd0vE4q0XeImdf7SraEjB2392Bz31+PQRWuEenrEkSqqo6h2iH+MFODoUezZi7/hiDqWZL5w2Ze1jU+oDIOzW3s6feNjQ6U21fMF9cu8t0+jsFUM4z8BLte/sWV8hffo+aFCEjZnXYAlOhQ8f9229SY2tEAZ9XtodDh3TxzEkaaL6MWTUcfj4NZu+v96hfVDTLVrVj7OqPttlt7AW+L1WD2TaomPRBbNMRV09pE7knhO7TZPQ8fTBxvgKFVsjyYq9JqOSmvjqQUlisagd3SN2oNbXIALKk7uhpz+lLlnyTlpKX3xKKqmGzJBhQdfqVjJGVKXl21Bl8APwNKLffPcmE7dn6bMye3MqcF7zVsCAeqdds5TH0FSatRLOAig7kuNCBmy/CmGbTDwKbhpEYMohe4CETLA8R7jbsTXNGnp9nuHu91+KrC3o2gKCcTd1e0kYuaEEK0PrblG8C7LpoKVoQJkWSHt5O6PBONf8JSsPjgb5YKx/dMfCf03A1K1eTkr0K8WnfLAWK5TwIenR01faCqfo4P7Q3QYiW4dJLqXfljBhKx1BYcRN0Zgkc+VHo2/6TGX58L2UI981Ik+vBDMS13nDytR7ep7o6wP95JtGkzEy/ZcliHeDGiifIXeuMOdAMcTezDNoOLffdOCm+/UJ3ozb+WXwD+bUr6Af9oFaE0x93eu4AAaejKnUJ5d9IOi4qPiQUhyqj4yftRR3ScUH5BIeFLGCiYEWtgzE7dpDzzZvA7PYZGz2wL8fL7AK/XnOU0zY72KtxLhbcSpZ3atSzeI/rEAWJ/c0JhdlBikc0xoI2YpBrpY3A5UA5J+l2qJtxJbuWV4282O3kNgizZ+foTawBUi70H5azt8JoEAwq9Fb6Wxu35aAUVCOyh2JH41Uy6XS7evdiQKVddgopB/ijEyZtW2rGCj/lzTRZEXNv/SZR058zYbYjwo62C4ocF7JaB3ZtTTuMmjDtJJ45MukCX1FdH3JODNyCIUz79836dk9WQjGAulpyHAv7BD0sAf7GEW/s6JzC0TUQoxZvcq/UwQUuU5Q4KGm8WkiY69ZLXfiXBRxF3UkxBKV/XTCSjPeEGXF94AdSMuNzc5oit524uIBNTWWvUd4cmZA3pQKpTwLpaDgUtO/W+M+3x7bkPlwv5zBe9pMUAknZcC30FtgZ3285xo5YoalT+fc/vLzE5ep6gIGwWNFGnCQQAtHru8kpHovn7vvGId59YM0lCa74CkWwFya7s3iZ611daeMz6wCKZTDPTXcKUXUvrxaNK4zYEvQEA+krF3emK0PZvqixmeuajNweeJn8+CuveTRTC/r7Roc+68Nj6UB/vVw9Ug53lFamZEA4eYFgaiqjbeFbrctd3EDKJ4T4b1jnP1KF4W3NeH0kOtcJ4y0s1panZrlo45LuTIIhRDUcBwXWE2Ry0v1qFtV4uXRfCrMaCtSlJE8MWzz6YsFMHLPYq+D2LdV3obzYNr8Q6ivzE+mmovdUZRfy5O6n5wuVfjYPNKqdUfcv1qnIjvuW2Es2hUodgC4wPPGy07O5HE8xxfACj2YbXUFT"/>
  <p:tag name="MEKKOXMLTAG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lZzd+UkPqwvo3lyw3+k5723O6eVjc+upI+RL4IGutYXhKYop9nIup5SpJuUXxzOm0Y8UsWMeFJhmvuogk57HUbkLhxFQSZnTBBxaITVxxylq04iN9lMC4DYruTWKvjVKCqFf804S8APd/8I39oj63hYJH8FMZ1YFQxKiGZn4CWfC+y91sbYmFwF+tndg0Ho0Nq7p1H6kNsa1lBet3h/i9+RGlDn4SVfPYXElKjON3xNCWvGDJCPfpw6ZikHBD3rlSg9W/L1XBEuCQqa0ABe+PM8anMXOILHv+p0NYhCm2VfRSexUab0iRorTq36r7y5ycegUSqxCBSTE+bVvSuT96rdOKI5QTXUkRZnFSSK02Gz62DAOgRfADuE7u2TYJXHtRf28/fLTbCb3+TXdm0BE8Mqr1hvxxUZ0OWfmWcMykgju3CcCRpCl39Cj/Z6qKWiM+MG5ZI0loikfQX35S9rmqP7+0So7Rst5gHEH0dZO/bGCZXhSNGf3Oje8jzpGzHA8u1CruRBNDpIEC7ikkRveY7XL8tnPuhyO9ud+K0Rys0EIzleAI/qgYnIoLS2taBlMdz5OeouBD5a6GZb5ntugTb2NqBMHEQ51HFcbG4i751YNkbxb6xZVnEITvphttsfV57FuEpH/yc3IMOvCXjy7p3BvnouUeBxVGwVA0SvfdWs4BEWoaVVO3WnS0EZHj8iJrmpTqpAAzOalYTPua+1Nx/QcYBZbO3kow/SCTwhsahupJrpZ01lcIAAnEAWhAUJGf9hw5CWHOvoMY/11B4kefhP5TzX7CYszdq9AxmNFRIboHwonwPVD2UHCBJWmGqNovZySdsdfJxLDSzqRv0cp2HB/OjKe2OyzHMr8VDdiLxmCwgPBFlPuqeCqIA1KJVcQbhv62QrrAJB6FARs5t+CGop9f8DJO024KQ33PpjBZ2UrlpNmgwRQeOPbcOHf5golSszLQzu/AhsWD37smiPmC3BsMBQOhasWjJHUfw89FgaGmCJgGd+gnr8C1iZHbidQ/ZMPKSFdJweD1NeCaEoU/aIklK7ZbpWm56SpmkrUlnkW8TJscx/7k27gztODvhK/2U8kGD3wzUJzrPPY7hXv2PGQYDOZvXJEArXq4nC75jjPEU4i9XuxidTJRF+UC7skd7P6MVsTSyeG0V9rYZzmrxwxgk8VBsGaTajacoaeM/wSpz7YN2+WGMb+oKjg+H8nU2KlGXVREah4xXbZu4DqwTZNdMUUYs5fDnmCtcjOqwcpidaTX89uDklA20019UFi5njpJfplSvnATIGkY3KCDD8OOWQkR/PvaC20icZlp77RkkdBJ+tEbaHAf83PHjModB1XP3DR2AwK5OEdAb/EHY8U6bB+jNPR78TwqNsn+AtnUdUXw+DyODAllfEKGHShtUUVs84Ge3ys60IU8a7jLZacU1u+oNbWw7ixvA3LNSabVh9pVc2qwdcOg6gALUcYqKVtRe7zbRMBK7hDDEU8LXm1ObOdAnMJFZNUVeXrT+mUbdsymBQz6Po/clrNCV1huVtwBvu1m6vyJ8WxGrNiS6VlxpoS1rpzyYBGOMAdJEjOBRkRwmgSeT9S538ujtmIqB/rl1RTOhNwiA16ZGUtWfiBKtst1mY9dTLIFHL6zNIY8M71rNnkTOfnJT6hMtZrHL9lzIKNEIKLfx4RSWsDSvlKF0rwXg/U6w+ea6qcfXB/1fb9g73+3A8tObYjyKIRQJbbt97XS9FnUba8jrBaFdsPH2DsEMRVXXL4fFqn5+DWnGvbjMAAYxq+5oS+ucsOcNUqjpdTx71He24Sa/xlpswn9z2y8RGWSGRa9wYKz/Hnm7wjZzzdDqTvsXDavYtK22el8jBbeSrJq5RanYKz2U5q/oyF5Gzv2mYgSYSTQoLdUPRlsDA5RqGHv+A80aTkXi0gRHlZPt/vvatpfz47HXThnN9JEq9RdneLpy0DAsfwFRjgxAt5fiM0UHscnBXnmLkKEW/rhuFsv4+qSQbfewqueNRGV/C2NjPkb7hdhenQZidsN3Vg+pep81xp8K70prLM3CWhEro/DltOxwoXiPjAjaV76E13CPTu1yiIYr7Kmr9aGnkXFfUx/N7NiYmUVWzuc+qFzv8xGEyECDIJsl8jDt9sDlKF5lZWTfwBBGKuhyOQsxLJNWSkk9zMlymsBiXRZGuvO5luXXw1trq47+mbJOBLh4aBJ/0dfpgWEoLYkKkN0AqzTDUZJJ3wpid4bzPFDSnxKmRTFDr4bNjbLVLu67jaCdq83bczac7Khg+gMeM4qho0kgwQ7A58gh43sqp7risf9P3FoWMIXnFnfu49Tqwd7e+5RLLfnsZn47AQoJqw1Nk1idwNiUG9bIr2c2wH0iurz7Xf61YZ6dztobnNUIQ+je45Pa5AU8WoRy3wQkgyFZ6PZ420cgM1Qb2/0rjYneg2h0okz10aE5/napmH5+ZNcXBDn63ikLf5NP/MezAxsWBOUVgh/XkXFob9Muo945DC/UE0Q+KeL4D6rLMyGoMf3pFz6tota129C+WdNa5NWGjcJtsikC+CcnEjmv2r7qEds9LLRo5WIS4oWLkmcMuky7je8cXlsJF1P1Op/BOMz6FtMmScbdHBGcCWDo0PH8S+MSShL+TE9YZ9sIjSmQRQ2aiUfeYgUVnzHo1URxxd3IS20wajxxEDGb83sl+aDg5QZTAM8o5XE17xwn6LjjufcD+1fPI/mTfJoD5bkMFDQm6PDGmymvA8Fq6++PNck+13iIcTKBMuzqCXS00Oh7gmTCqA6evsoSew3oH8hMQfvNXNrTAUDCyKY8XS2BG8mSIGvg53hutEtZlcp3emxB35kRQBmz/ALEf/MI6eRxOv9R5xk8RPyFJ4TzKrLdoczrJf0d5Hf8cCWQVgxp9uvho2oYLtJGiGIPVoVHF6TAnnSj+tDaJTmDQuyJOZnXiJlEnvf6Ars7nduFzdVTzWffs4CpcyzmRHGG9dvxlzHgyHjdec34Oe6rRAtVz0jjKlBtww2V5PgtA/SMS8jwTRd5ENZQrxj4fHPUo9PhbkZkjUgoCp5Vh6fDYsnsk1vNMRXQ9XcahGPoGdZ6xY9o2o6r0FT9B+5PGx5EqiFoT8384qk5cn+lVJKq9oPHlrCDQejilORMakpUL8/03G6s9VmNcaKnLMlKwtZZd8fWUHwDbkmjLfFzJVqtv89qaaaJIi3UB2T2fafJkbqp095OQfEUp70SVttjlw/eDypDj3oXDf8lJhNYkkiwkUdZ2xDdxcLRE3Jw2DloRIs9wRCv9U3Hp/17mr/CWbQKtswBvB0hdSa90EedKT+u7AlXlkKKEXPYoOvlBAfPZWjnOgPtLcOa+0AGvCyzALqqMXesZnS89Z9ce7UdEnzaGi3ZDOhMNsbAdw4MRKjaEv5pNfZbQPufSHHOVFkkB9ahwWmG4n/Aqy2CaSccG9s6SIZywmrJqu7dW0fqsqfPqpFos9QQacd4PJg6MX20+WteQUjwYef7GXzRFzZ4PNdoNqHbvOpePeV2rs/E46F6k8q3BbgO+e7OTLpA4wfVdrfvGzry6zjl1IT4VFhYCY+ysx4+l9Gf0TwAm8GfOtvVeyDLY83x+SYC0WdEO/ldWpy/5Zqfs/tGbsflsNzO1+zup85juM7n3jRZa8zpI7L5JRxFhnG5jeKQ5YUQPRfH+J/O4QiSIPquzCkFWuasc62jP1wbHl05HA7T+esIPCbobTULxdKVFEuprXjEk4fupfSUeMIwqZct2Qditc/LuwMuhJoHXCznH16EwKnBG+70dnMq2yx0eyCQ+RAXSzhVSbg2fTlvxpPObJ1T/bqQMzjqZzrL8bWOqqd4WBp/AsDEkYit0KHO4PoZCNudmF64n8f1Yb0C8MchmxyoEOvLqKK7inNzK0QikFa7q8/aUksTkPSYEc4F2DMYwezWW/MMwEC+BZ7ySeGOUN5KR1K8QJh39SWtaoB+q1frU5TCrPeHKlvBZdFy6qF7Dfd1xzPFUeyeqEu7b74PZn+W+Ag7czns0rTqPWaL1e9Fc5V5HF3JIX4/bghHH/oaOSkIdpiDIULB9qJl+AtwZmnb+Stdzc4OinlbaRoOUfFBHJpgdnRYhhI+Z7DzkDLHM6/NwmCTeBe6pYYE/B3Elsq7TEn1DrJ4Y9XYERShufESRLv7pLwTyhp1T//GXi3dCSMGZl0HgOGKHj5hx0AZEDtxD3WYDuZmNY8401zWqJ2iZahjpb4pipX9vJLfN9/5KVx08YBhifEu8huxJsoE+Oh5DcSQYzSiU95P18FmaOAteJYHWe5Dflu6ugTbfxve8lC4y1oXUGzEFwBGnA8z22pgp5dQtjR7jauYNHS7YL4y3MHKtK/PcCAgbFXuo/Ed3mZ2rKYH0TmVmc2vGzp5ud5484/sCVZm3UTUitPJoFJ2hxtONgYRpWh+KBmlDXAIZ0UbJpmpzkSuMn8L/XHtUCquh2g0JT+ND3PjH2+sGveOufIW5rj4fZIsO6EiZCe8l+ghmsfFh6WI+DM2PUCvT8lMcGzdpueMeXP7GDX6ENahLQOGKReYal4o0iUmZj0XQqE/T844MumM5QQ59WJKYaf24geQfDJlWMZhXroI0dXbawQMm6AAr5u2oNGM9MBfgFv/bc+W5rUuH9yGXLMZKrkpvKD3gTUcxmEsduwoyROBWQ7lY+CA8F1bseCekMo/oV+2kK2DrPq4M26pR5mryIYNbZcMg2iJ1n5sP7P/Kt8y4QP5FlV0H5aSOgZ1rMQ2sqGsUosDbAQkUNHtwU8mrfPK5JFts8iR86P7A+6uPYj+vDpfy68tN274LG2QNd4ArVZeljyzudf6Wsw4ifcjrHR59s3WJMRFpxUsSH5aFrUHzjnLMOtDajyZHoLl1FwgEMqyTolqQTf1IVGmSZ+JtNynwCS8c/2uauMqDZ/a0ORunAG1XpmPeBYf6EWuyrLDEworRAfU8XjiEY/QLeNd/t9bD1+SwpN+InfZmSwjZLO3tz+YlZmsQ5J+EtqGkKdp8Bkx7h4/1V7RVLA8cF5MhBeaD2tn1Urv2F037Ul273mVYoQ+oPOxgN/jzfKeGghbv+quY52WILhby0eFOqlienPTRPpakS++dkFmmRatCoLvT57iUYznZtUKP62ZZQRvUlkZH9YmCG4XMf/d8ZeecTWmNnag9ogCyCixdBxuYuHNMJTt7nEnCPBEb7Xow9SeKZsvHZOLoEvGcdptpkiHq7H6LzAzUsLvI5FAUxNKcCyO5yy3nj7kxzOjijn57bgxb0UfGvAyRQ9IcORH45z6mvHwFl5xf85TqhHVjOTZQjAJF90GqJBWY9yNo1K3GJtqEkqtMGMNWkWuAm23SHLHbjlMfxHdyeiMrEKTuYSJx0YLH0qkcX0UQdQ5na8K33ALYaUzZolzMvGiuYWFplM75zjwl1c0QHRjpTT3UWOxfTBon3PyWLPX1ykoIa5hEehEtA+l40Uk+6IUWV6UXUBLq08nXklciRR+eX39b1oj9ms4F/0qQbER9IeJ4FnTGQMOxLYBX5FI9l9XzSxypYnPEKsIebo0LOel3ikqQKYuUMz7DcUUeJn9F4zepBVgdWFx3fLTMgC1WSuBcknoEu5E+1aZ6+MQnOvvnnsiKGUnWnunW5+BkLNJcYTtFODXP4/rSIPBz+3Ba3RATxvjY70iUSPjUIv7xWHi/Net0YG6ZVmmmn1kxfN7jO0If91qOe8acU4VqQnoku0NYhdKpvXuu8msfH53ptusJ/1ix/e80BliWXDFBluWn9HKSHQY9bjRUPy2QIsUhXH0Xf5+EZXmk8Dybh+uxinnh52mpEcSdR5L5XqD6ObXsqL/6agsPtFGJvTneD6ugUArxXrA7Y/IYVMKwTvhC9yg2hTRhLFylUK4XwQfQeTZkcTMC3bsteGuPDN2Leam3KjualjN0Kj2ta9Yh+69o1cxbr9ExRjb3NvekMNbjlbX5GjZIk4kWpM8LEGrHxsqg7wK30PVk6qm7ao/syJSpbsE/Zwq4E4/BQmXl+65ACZF9TsGwxd4CDHw7ZnKJlBCxwKIdJEgGJy5aW0XrCXOeYOtI4//78cfoEuIciu83ZqzK9+wnTi+YGq6s+xIL0x22RxSHs1c8j8I35z+9XXbVcoYotIxsFdIGYBxeM8mIIeNo81zp4Ro8h3yKD3m28Pp0lhQzo/LFMeLtByGWnzaMjCxSWBf4VmL9pLr0UvtntUlzq8NgZGgFiSXcAc/FfxGL5qoTKF+g+x6UBO9qdi75KZYKrH6iF4gTJ5eRN+8rOHsoMJG2L1stazTFpz9fmGUV4uCSWJ2e6soyo0i6TlFXVUvHkjtldDx/NCYJmj2fDVMqh6QaFTv21VzbcHbEKojT6RixqRFcScJ5HyimTCQxJ1DwRAlxqZoPGjRiJj7dVdWYasuNuY2OApfHHWWgTbREta4yAY22EhldpyU7FOT2HlWcOi5cJ1DLQ80ksgPN3p2eX9wBRnE5EI5auolp+JHDee7rkiO7AQKQ8psHkHvsgvI9faHAAV+s6Eu9UCRabSEhMK5Yas6oHp7guHUwMhQEdw8M80Cu9uQ+hFT6zmZYobokjcjpkKIUgpgEFwzAc9YN95EulU9A8UJB4hBFHaHWmEA2/BbewLFpM66dvp/I1Iol23Y3+/ZGD9HIA8k/tkJnnKKNeXTfa5H1VGLKycLTwDJTjHZu7fDysw3UFbz/ZDGNs51pl/5DiHrwey3hHqlfomXa9EJphP5G2Nm/s/1mOJBxtPyA0+q0iFKQgtgsKJKr3HyYd+Pp90YtrUI8Elc5wbb3L9unwGBpQI8ewbKaK70gz6ltPHaXHwmuaJrTDIe1FaMy0rNJqTKzQexsk4WksC5/PL/Gn5HGji8T4RNBZLyNVm0Q2W2bUUFXeVpHa/6OWOXHnlECoswDBaGdWJYRAsFWh2oIcbsxtDWsK6Iz7P1kxAb7KiVnZrAxz2TU2j8txBOyDqJJ44vqRWZv+V2FIB+uMdhKF4Vv0Yqy/dA+p9FC/AcXtA8okWFNmCvomIRodSg6IPEKiXcGoQU1+0rWWV0XukcK8PEiKaM9aH+cr0LVFOhiVK78vE3oh4wp85oX8gNL2LgccZSotDzb2SrvpLJZB/XoNRvaMaOe56XmuOxT9yM5T9mMwwTuE1yetFLyD+867vaEzBGuGmJPX0CebAZ8VLtUmM2UnlMWEaod8aQcmjS5KvuOX2/nJ5kaGpGJJkFSWL/Z/t1qftBfN/0kYK1FCzNmcwgJm+pIy8rA94WtFEhGEVJ9DkpZkaeSFoQ5R0ckxojP9hml5hpg+z5x40SfKHpkgfsRT+PM2uCwYC/UmKTianQRZiC17k9qtQgkJ7pqga+HtDDDNBQOtQ/bip8PAvDdu8s68ZOJuBZDP2f8fE8XYBjBTKtObkERzZjHsJkLvCZ0io0ttL23cHLj7nMhwoSSajCAKOxM8dg42exhTxrCVJ6Xq0pnnF6MpJOYRaeKhe4Myt/+/4saRBuvxQKNPQ39mWuvVqMbetuRyXDAKSd2sH8oYTJ9DtSV5zz2JF3vruaBn8ZGeqZ4RqS0QlQnK3q8uzr8Fs3jHtaQJ7f7liZmnHT3hWYncCgRahOUEZS0BI11qXY6T7lwVWd0gAFyA42jWqgRSy/mqMFvvd7PEYrgxSlLUFbTzkwBh0f/n8mOLl1I0s1JIlj4L8eWrw/gPVhkCEfXXc+dUQnJ3Qv5lJVavfkuFepw93mzC5l3VszYfmzDcYwItgYOFBnfwkozsWn8QZMnJFfkW943T8XJQ+Z+u7ky3m5+5FLJaayJ35Njhz6djgmLBqm+6wFlGX/mnoGIz39pf++wylolcaJ9ojoFUU23JjSaryFTvmsa9DRCfOKtsxwGFGwgjVE18KKqs4wV+CDDv7m8ScPkEmEbWy3z967VQf+2TZDj/bkcQUizVbhgZCNjv93Ys178bPrVbmTWztBPXUzB1XelRwQoBeGSJ2BeCoMdj6Io996MAfGff06o7ConaUJWSnu4EmpoTdbt5U62AXEZ5X5D+SzupFGjvzljm4vLumrWRK1Og6kkeM5DhX5kVfe6ZG5C85EmWh1iqCidCCYRiC0m5xqKWJpLTdjQQslzUXU+B5pb1KfGJRnntrv11qWhzdUI4u7epUY+MHWOsGiZfQNRR8BICyPrEbmn6i9AfdcEkhHlvzTUUmaPC7VVwu4EeHiNeIWlSv1A145sTq35krbkWxVjfNSOZkgGuuELQ8Ropb6ihHmXh7tSJ/8ReLpl+NkQc6osM/UJcbtJHRJJyx0bmw2FP3Qi6BOzlr0s5m/oIlClE3WMF5+LEZOD8A4/NL0ShGaHnOnEXTQt78WXzG8qOpNYhF1SWjj5qzhxMg5jxArFg/1v94HIXbrlsKv1Gba3dC6D5OmNZsfiqy/CDPmTxHD8pUQ3jR5C0htNAezvtXtqkLkltUqjkmdfrj2ZCHQdrc9x9tzGBlQbJVhXsH0c6dQKvaeJ3drMVTq6QWMsf4rYUEL31ZKwJozQjtomQYeJx/b0JsVLc3s64RFKO/i2AoG3wt7wRBAsZIiXlZV7sAuX8VIZ6DkSxP1858y36XslkUYPwZwgAOgYMBGguo7KMjGdszLaUuRrxVvaxHzjhB45gLSJk8vaQCH/P76B2hdXV5pCITqUd5GXVpH9hQa3izNN3YVJfm7k4U8Yfr+mgEdoGnMA1PeD0N+4B2r/F5IR3kDXqCGugKSmOoMCjRGmw/lxUDy6xC1s6rb/GLxMgn4yiVf8NK08uz4eatUdw9IqTYaB2qBoRjXAybofbdOarTzQ8y8/OKAuOMhV3pWO7rTgPqUCEEEEOZYPBvrbQxrsq0XTKgpnogI/TVar0plZcJhm5WyTru+HaQPDJLQ9Z/4gUdQHZfsciZUrPOx+o7egLdVw0BTMQMgor01txkCpwbozcH8MmQ8kmqeYUplms6Z+AyWHAzjUVLJnsPXQa4tP31AME/kgu6KSy7ecS8tdWfr6SW84SPzRdnGvnoGFTuYq7VPWJgTruthCiGELPpM3fMuZEAx4PtJzrQzctKVhJ5+2+7paStdi7ME8hdQiZVuVarbQ4w4ksf+RbTkmiQwv5jC+Y8X9JrYBKKVrYw3aL8kk4ITAEVk/68Ax01cILqSe7hhgytriHRrUvkUHZEjezzXXWqh4xRl6y1g9esLRE+dUNpaoiSlTQeKk/tayyYLu0FpeYTL1VTtRiqDsXuSS3HRkLoZGpQv+Ah86Vndw/U+pcdwlmpC42+a0bWHg5h/KQVvLl59YwEw/K7sHKHObjlfdI3KyvuxiKmHh7/5EtAm3QtowziTjRQ4tMvgHIWBPOxH2NReLVNL2PQkor4ZDSDfyCDWBvfrEt+EiL6MpBo2RhJl7991NlBfEkXWUtT7ShDKM0FT5MwS4eKLHbah3pD6ykBNoq20HbP/R1DRC/y3CQLMiVFBCa3FRsh8OBzIOBGTX9ctABbD1nL26+BHeBm7RtkcFW+Efa4jU0thtMYZj3akBoZT5Rvr44cvOKxOn61sWDdznkgzH1JAgDtvbwtR9d/GpwlfAchWyLQO1dePlleBWAE9rWWhSpAVfPxftWmlDcvU7x28IwF7T3/iBg6UyC9YOYfQkJFMVfbCcKVpWzflN47RWbcORZiQUnawwsmLt9F/4AQ2OovO38Vw7oAxBw2YP1nwjK6+eG9WlmfJaxYsa4MSAU71P0osa3spwhTE4YhsiGXjnGOeKKhFhtsfGTlB50g7EKnoiLWqw9sD0nhJO5wUp8KC9GbXKJC1ok5AqsTdiSMplFf2Bsi5yElPN4g5gpo91nnCuT8unD3L8pdFhKy8dJu+AxFgvMfMIf48bBFs5jzojRrhszoOiJWKchGOeKLbI0brtxz2QQCZVXxauyxi++rPqO51ILwgjgDleBD8AxYGuFuK2ptKFd1nki43bv/p22wH9hdz3nEt1sZ/dzVSyZ4FvjVOcouvKYNst/Yp9g8QujsaJ+RVGqZUdyqAXvYtrHSEmvqBlWic25B902hXjqGQ0wy6pzn3WfEbWWxqMHDkQAQRTBOvmGVcQmGhjnRXK/vYW0AydCJLGz15GGJ8na4zWBZoZ/mJ6oVNYDlt7OOlZkRLM7gOTqJav/1ZtdUOADrp4Maf18ErTG2Fwhm8swfyh5235WBycBsr3ggVtSAtVW8TXJiY7Cy0RZ2Qf9n1apjxfIaTtDOTNeYq5Icq0/DVyD/cdECH1CZHiLJLe61Kru7IEviakzbKliL/3MEyAzQ+2qG2OVtudKmrQ/h+TAyb1TKscUITALqdSWS0tTKz/GZj8yDPtQXgQwznjiZ1iW9gBcIlAMXHI0eZCK0WM+3t7PETU+X5PZ1olelVDfLMjflzbYIqmwEVmMPZRXDsC5QmaUK4+GJEOxBoAYNL00U+DCT0uNBYnSyfQ/Ht6beTPfmE61tjVs6qcZ2teV6YpF0orlFLLGoORJSIkGaxG4pkIiUtDWMZN3pQtg3F6t0oJ74auNk+sc3e/M61zzh0nX4gddXo0cwvdxtwn/ktIeTeiAFKG2ApCgmwq1V0fogb0zwiIIiVR3vJkM/yaNJFvmbQOcMc9N3M3A4qiD4EunAAvqgDQnbmEtnVdZOa8zJjvIriPV6XY4g26qoHcSK0D2Zy26jwi6U+VgYRS22p9m6knLehfsEP7IZH/hIQmOpGWr1iVeaW7cKauEDpuyBa972uI94g+y+lzJp3gYJkokCCgqmGPopu3H8A3IysJ4/XRK87JpbZD5slj5D5/Rii4HtZrDaM8WtG/OBUlr8HProJTTxZEZNoD3NuzfEvt3FRAaES00AieV2v9NtVisHIjsvR0g3HPsq13PCoFF3hYCS2XqCdHoHHFSA3h4mmIc82gFgyizC9HbiPhU4DR73IdVPQ5RLMLHNQcobE5asqEU6Pn6xVcmMe4I5kOjZYIZx2DI2D65DMMIxVUQq/RPE+e90wXKYviIUa+v9W7fHVlW4ylRIcUbGE2Yd5gpcBYK6shV9sHL9HL6qCj4PUC6QWKW4BknNeAblbubfzM/FuV1dAiiYt9gTRI3aYDf5zlAjqMQ873eoWEBEoAk1zpdJpUMxHMrgiIXkNaaNQE3s5rg2njuHiwVbApFgrO/j8iXrniZWsiJh/QriO/dQCzBs2sKmU1EVghUqo1R5oTGqPj2l0dezrMPe90217XVUrgXlK4THBUNazuMfCa6ygzpB3FaxduvSTLFP5bq81Dn2ZPz69DdHmmKCc6Me0LzOoBwm64I4o3UEvgBZZoOa8kPZ3zlMaFFsV44SXyzm6opIrRIw/oQOubM7LvI/4gFeMgcNaCnUnNh3g3KemS16b2UE88/DhTgmNzxiXV1GppV/6YrOZ4HmfDo4PKF8YeDD7zjoNwihElL6CYskAHnvof0IKSkWd97CBdEZE5m9/JhXksKIlhSRniXajTY3EU+GKb7EqGqHi0U8jcXqQeTYC67CqGC8qcS8ofj9Z60fg/vUWiWvjADnhA0jG7IJ+igWSyd0xdAyAlJFaT7n5Cf4MAD+lmBPA1O+IKywaYK5t0Tvm7v26IFkh6xoD3mkiXZ0OaYTly3wyis6Gq7sL2ZPRcuXVFwiSicaau8vtFUuhfU6Ckd/VvZya4hDX5jbFZvPARg5SrjfknryERFKoOLcmMF9AXUa5oNPBoeacpsByJHt85/A8iipaqqYtzq+dPrrjd++5yEKKJ83bp65Xczq5VEsostLDyEnaCCcNl6GEp1ZCeH6NVLNqcYcjXFNc9RBxRhvfymjZm2xIufJo7F2083XNe09E3vwcwNfNXsYxi+fAcEcDDhC+R6YBOxq1Diw5qaBBdQ5dXCHcNCrml+dmCPOzW6mu9sxmTgFPab/2pziN2ycbNLWmS1YDELmTGiobtWRsGuZxaYAIhSoz/D7ea0x0BE8VLKz6uU3G6y5ea/CeBTNhreAscYSQrd4ftjSa8yPeh+5KLbWUbpmQnkb+eEna+sWL/ipmZYuQUB0G+SsUU7EV3ENirDIWGRC/YwHxdp8vuJq+NOemA9sNYpc2T9YnBMVZVzvX32RKcTfdGni8K/3kMWi4pLCi1/KASAvVQtFJYZKfMxOtxX2sYHOOzaWckDp6H7Kh1+aci0d7x8taKP4e6AAqLwhUxX2joWZYRS/Fp4W5gBwzsDv5jtScXXujfm1QOTtvW0GFwZAp+NuglyMBLBRVN3yRAPs5fLMt9zpiz5PMMqCGKAZuPHtqccJefJrxzazxIcpIJstTJz5qYmopztr01rsg5p6m8FhdEyhyn1QH92xLgoXgkcRWZkVEZCTGssnskERd/gloOdh1AMj3eD3YjsPa4njyAZKszz5w9ccjRuHSdsvnbEowB/ZB3yQJbdnkZ+rm48BEZNSi4KLO2j83lefeB9aeEyTzerKEwGJBJYx9xNSsx2rPz3xNdSSxDCw+O0h9YDoDmre3Fr5xcrM5LtlqFX6cyw5uqXyKpAkIuMk/VXuEV8wG6IsmDEu3yoqtRNgauPFDpTfZ85/xUTzHwmsUnLO+0NuSaIrwWWKPlMMWs3pDnzNDjcL87TZJVez2nVoqTO8mofzXoCmOJ5ebECJ9uTU1dJFMahzMfvOzgPiExOl/hqL/HPaU0MfSKSHmonqZb8FXIZPWccYQQFVz3Sq/aNYN+0zt/Yy9+Ev/8xBKOFsUw7FBTCYVIS6z+DSjLew7SUqkQm1a+nPrPLBfN/9E5yAlvFmyn43F5w7CFpnpg/5fq8syEoMk6ull6ynBzmLBu8XZofxhe34vfeKiUCZzzLmAbzZXxD8qga7ryoG30WF4m8nbFMaQD7lVKRHhjVoUNBVkSR6QX/ABpWimITPz+DxIaBuHiCpMixvinGPljKUsoFaDEV2gjNJjgzfxtpk8EUGoaY9FFGhnO710xTlWBQwzFrD3HOwsfZ7W3GmGQlPWkhwPassDq+WW7N2nfqFGxEKzDpnAykTwCL0z1Zm7n6b9WRW8J734sHis64uN5SRP1/qbrm1JpPHaDs8pgn71jaffRxE4QdcSReEXxO4WYjlGsax9OubDs+V/ISbsNcoPgRReCJ4t0+sOFSxAgoVPjz/8dfkPn4vtMYzCIl86nQY2ZUBE0ly27i9YwYwC2wDL7XrQmCf2HEM83KHRUD4J56o3znGFge3BdEZhm9L78qBgtxosxo2qzCjAttMTlEyVNGIxwSzqrAvL7oPhsiSLvSBtf/1a/WsnUoQx9RWTfzbn+gP99nkX30fpAwBEAMahjYTrsn0HyGIqbKK66TlvYK68u34vzIBRddkNM26EIy2/yXfO89pokf6z+l6MGcGSLCKH6YOg+IGCW+zOzLihoUvBUH6IJikneAiihmgsrBEv3NoOsK8l5vM8NeTsEN0daqzsaG1/qJraH/GhS1u29z6w3GXvyTsuTaPkrLcmGNAwW+K26twDeQAH4GwCEOo2cW/WoqfKden++T/Mgp5ZvajUBB2MSG07rKmSfL60+9a9YhB754uF7pwfc3CRSnYae1rQDGHhzW4wS6X8vGVxEnYVOEAUXhGqB26aJXDhwV+zwnGLAyoXmpjJL92PkOyTBt8Aq6uRCcI8lyx+Sv+oNkSBNSyPQUfFwDolCBBAb9PEu6K5qYPvqzCxENfx/7VBsmWZMbdXPoZJGBjZYvS+UIf+uCU8Tv3zTYIhDvjx/awUjsDFHv1rso9ceaKlclL6J9CH31KVvQrDfb+CF738pFP6jlLDy8CAp3rhYCE3Y928J0ghG9AOVGRKf5aFAouXm+37OUrOGZEiGyergQ7t0eoYy9OkRe+YVnP6dgEZU2ht52JZaseC6hNk8w15LwFIn/VQ9O+r5DEGkPMBj4YkTO1wAteqcVf2dfgfnKj75zIDEsaImHFfKCOYOA749d7PusALTTOaL/eyTUrJEZdtZD4Haf73vOnRpQ7K5krZw7O3aaz1wOOBd2Iq/I0AXs8vFyBqxLWxNznLcV7zZRBY305Oeemb74wUbG0mkwgtYq2p2azQQ69/SdaGTYNcA2QUFl767xQ1n9NklkaOS6VPICULPf4mVn7sfCjNpKE9XXF6DWfMCboA9/0R+jzsbfsz1Uds+i+eyDtGoIiTGgS7vzy/pjn/YbPMKUqUBQ0EH2wF6ZRCLAsECWqUA9tBnsNJfDB0qgiEwKuMJiZ/eDrT7hLQHf1Qci6xmE3sfcwhr+eQjcLKO6hFP7aKeIblHxbXvVxXiiPl7afVW2bmLsDLNhaxIrMy3nI2Q/6rmjxKVlFjqp+u4UQ+6lzsvN9Y3hQLejU77WXIZl2i/e5T2LqsVFptVSm7EcAtK7yruUsE70dzDkWANun94rB687W4OQGT1hiNktamP2fzkMLGeQ97JyEYnMXTDxLDKKOCeP16VoABxO6mozAb6AE31cyU95AfMmtI7yBX/zU9ufmR92enok8EohX3OUIyyDMgoRrfNOSjEXNK0aa0JcHO74HCsYFW1QXUoA9hWz4lOPF9D3EHKw/a1Rm2JmAxLHe+5/VnUHrrsWSF4tBcxX5s0hT9139YaHMkoz/gO4HSg7ZdCm9CDhQr0PCf6F0uRS5P21WaoI0rhQXkA8qMaJhNdnXP0PmgdQpOdrGRQpo05ZFi2fObmWCciDkiJY1KwTzVtDYLLMaxWtV8gOlUzgDI7mkJHvujFNzVG7HolkLAeCn2KSoAbklB2K5uniriVv1hSiN1L3ExdDLdDsiR9SBxDN7N2Al0v93pQpGfmB+bbVapWgsshsPHYlbGAeI/fXKc7qVAAPqY0nCnALoFKc9OIRaHUOBU4JhQecD+bEgpxS6uO5fwhhUdYs4zFS1iey1VMboWzpSiK3sCWVq/enEnDA+57x7QQA7qhkONtAyOs6KOkskUzMFVjapNhxvc+fD58nikye5H3Y3qpcmlZGNVWpqz5hgPZQKLz+OSiwxrgQAOd1XqqlO/q17ygDObloCLsr1gHvcRlMqjUtPn6TRhwZgHJqOi5LwIKce897fG9RwnrMfHVhsG3m9FOCM8v/YlqMjuv4VNHgPwD0IJJtGtfjzBdbBJUwSfX+2Bys4d/6FimAThtDMPAE05Xhml9bpOy9gNimvh4yGpAscup0M8nyZ0dXbProvZUMuwlmi6qethnYo88antSLqQtt7/3zp5nMS/IYTyifrUqcqgshF5epza6etgnnaq6dRRebrdD0Xp/Xf1iECWDMLQVn8WB9ZM95aP/aTdFOvZmiCY/63gygRR6AF1QncDu9R+Ur9OM6joQJ4fMrwGG66lbYAaoEJgwpBho/qQQ0GVr08MQJ71cwJXIvb2f9a40wE9KCTbsI8oHTCMBu/uZVSm2AvHjwa4knqxuwMYKXg/vBeQ7jksZLa0dylWCiqJJbOU7PJvN4xF08Opw6lY2JfortK6L+e1jDa+yaApfQIwqKR0fo4vZNFdotwK7oDOlnz52l3I0ZmRQD/PeKmDnSwACB9mdbrMhVQoOvVXFN74Q6p8wfhSOiGVH8BmOMcTmGbPRUoZ2qVG62ZwXth/Wa+MJsxz3ELjNHOvns5KPpYi3QbsiBTSjQKrCRa7wa2+Bhqi23k4t3NFS8sb+dmt32Nm4u372U/R57NbrTcFO60U2ziXtv/GEUbHc2fzelOT4n5I7VBxFOgkf9bwM0sThHqkvN6OZYL4f6faYfvj+gyIy37eRrxxLayN+LzYeXN2kR3oQLghP7rG3q+HbjyBXcOVIDctx32xgdXRRWr5NvfPO1xYj9xP6ScIUUMYzY6EP5+qWs6AA7+MtZirOhMEfbBj8kUP/jk1VqCaXv9sMsT47vdBSZJqCGIM0WItOV7uBA6c9wkH1xP7F5k+CLAHPC8bLyKKXKB+95UMywhQHanqDXkWcprEBZDtxltcYzrpUxO/lgoVhOwFVKpPlz/4XCfkOIQgm9g8klNdo6dA8UHFs9hGayvv8iiPk9XeVmfhUickAKWjT3Y8wf5g7IctO4tpt4HHEgux//XAjIUQWRrFU3FcDTd7txwuFNTK0qqRqEnSy70OOeI+yD1TZTS45i1i6NRdKKe+qTok+Vdotz2tWduNV8Xai2kCiegtImCEvDFhpPmoBRxb86IqDbs/n7XDJYpe3aN/Y9Aa+BoXqH7kb/bnsKQY+G6HIveyJIQXnSiy4uL56y6Je0mL8WLqrkayz+LYAVS04jdZqiaMjo0ibpU1u+ExX0om6iNGL8bVhu2CeHdRscRHhWRnR4BlmPbNGstUeOg/jggFt6Ysnf4u4892oHlLRZGyqumzOJYTIUA+EO592hlWhHVLnSQkLxEJHzNqpwl4IxCp2IRALChfP2f89FL7bQcRnpPtwG8rzApFzt0m3vH5Q4kdniKz4eaPGXTFzAAkZNJRsaMl+EmRBZm0B2I05u0CWgVab9T7LRtmVNdec5GaW80NRAbtb/l3gkODYG6epD+yEHMmPrnR7iMTROhBeP+/jbslVkVW2Utfmj/PUj37a8o3aeDQupmn8swTUTVpGe1/r7loaGZZrF/pNlDVkrxLc497Ww5kJQ2aTgEXhiGaMFrZQxzCc9EgcoHXZ/69n42Y+9MmqqEzoDO7KK3WKT0MjFXsjWdixjY8L3oeJljBrBSLFah3QldHoWyGNLgkh2Iwaw6A+qafu+F6jFhPda4JYui6M6k/DPvJd4hn+HdHmsmD+hv9nNhQV1NRn0lVVd9ZKZN3tAwOpAqIqkPdTG7frDJV8OjZPF0hwh4lEmAhJBGIi6m9+0w74WO+X/M9AdS1mdQCVRzgFNpJJwAK6nzv9YMGdJnu31zRr7qkSNELyLSje6q1sFu6IZT5eT/ZV8Ox+kY2UrzMRRNafxdn3KrbGoLnZENoPLJIekQhalGL2PTomyLbdu52wjO6mB2ItvgCx8k8T5xmtixBp86RcyHLjlqhJYFXNdx1S++iaF9+g/oKhl4DIhc9nKwUIGwmsbCgcJnNioQ8UBAurYCq7tEf1QitkjrvzlPGyYFQtLYIogMCOdPBrXgL63EoSv9nxrgweWK/PHwfwqGdEjL8fXZRDyyWUJ09ckNgt7lnz5hCRrcxgcusmiRwgAobpEEVPOge5v8oHbirngNwHTBj0XxlE8avN7E4Lmshn+JpxJ9L7teB0NWx33fpIB2ALdzWqtY1Q0A4aKXkUqRn7Miv13cpve7p++7u8x/LuM2cDaz5AzQtMRZ9RIF23mLBU6yaEouFSBC1RTrv+JjAamuHEg9PKlUfFyxCBCa0zJhPtqW1SBJIgzXjfV5sEO5wgoXcnRdZij+Aw578+JJiDg6F5FjbG0MlSu5kHnJua0RoX/qywYhfZt5ESF/NXsumzhBstM/g0gB2Piwb9ONxbztNtOhhaP/aBXCc66f42J33BIZNa6DZpqF+BZfMiFUDfVxMRbKolrwjEZnlkXMIeL75oIj8l1Tx8sOkC0876k34TwCzqBH9iuVFb6Cr7R46hoF8f/mNxtyoDxDV0vUwvHlbvnaSXzAvQHhCfF9Cw2zxCl+TueMfTlH8F8y+KkvUfCJmTkwxfdD+77ZoXvSLJX694bLuoVgQmSet19aVdvGz9jIHuJigPrCYyaHjdHrw84s7ok7uGd310yojMxd1NjQMw9H8geSwYvIONXCLaXkyE6oChJWFJ9fI3glptypUfaUO0LPxcEOCiX+wGvaH1t8CjUDdMVLnDamDP5ZTmFvY1mrFbZAIn0eabVhPUUgcN8fS8eTQsx+J8qujkfG8Z0oHwEgqLqCcKMFxJgVP5Xdc0UaxitnvAqoCfX4o0pzglA+GOLQ7FtLdSZhKAoooZjcIbZMpOKtXfBc/YVGRxGUN11K5XDMQfJsABEIkSjIwlvLsAkea65bqNsBF5IX/VgPJoAj86AMPAblaTcVGUdKiAdaJAVVTkH6esfZf1v3tjKKylxitwmt2DpGZirC++mPA+lPefj2ft5BhfxovY5HCEse7GAIiBmsFaBQ+dE9cTNimBD2Vn8r5Vjpb6uowIvSS4+n/AbOlR3vCAXFsd2wgyq5ZkJtzMAmulGMWsxP6R481RUacNo7McjM7a891tbIVMSfn9aB9JB7YW8GeFkUJ0GOdCr7z3M2DDZ3gBw8BCvxttvNUuP7OhlXb0TMfce0d7KjE5vvj0CURbyZuN5Zt68ER/3OxnLs7MPKO2TdfV9e14q+yq9g7EAz/8ojIk1Yn6DHtRhIc2NKUM6QJTJObH3fZB/E0Om/Rvb1dy4Nu8oG95uUHGx7/mEwIW0XtJK2Zsscg7+QelP7AD4v7pqW79tIZOx4nZpLxBPahzcPG+3Bu0s5r1U7fZI8ZfyX7oKubh8XKV6UuhhcCLkCY+Pg/4oMwIKdmM5V2gk6/suUHJWnZcMnSfNvEV5AftxBQCgubkmhfR31WeH9ZJa6V9j2Kq3PX4LwbdtDlPJxdejGozpCPvEUJSChzFIJ6oLPm5ztA5oPaQ2S7KVjy7qSp1ctngBuXQ+mO14uW10NPZ1PB1Y5xU6EhaAfZE3jNdcbsZcadmIr4qYjxpDWN0+Vp/ighaSJuLRk8url3B3ujp4AdJdHXAP9s8FKfBNDQGP8Jh6QycHwNuW+NfFmimw6Uwc/B3T/R2hGZW0q+lekT1wuFiQtC5xue/EoqniTzF74r6hW7vJ/fUxUwM26ADXpoS9PVAJwcIOq3irY1rWUBOQMVANTFKdIMrNyuQ2dFrAjm0W5TwOF39+RjnIKPhiH4EDM8UrRt3n8STaZBztE0CxjvUFDiHHuCfT5tJwAeY4qyeo33FgMlLJrjjDpC8tWHnsRR5IwrHBLfCdaxtxkiU7lcEBs8sPC7pciVFRy3xDGAJVZlahL2EwS7YqisEGKyTKcY2uHLYQ1AeuOCHD6JXOXzQcYti/wJHPw2OPgTD4JQC3OjCQjzOIuiCza6lPOoJkMf0gEvzp/JazHv129xVW5hwRzzyMzEK165DSBl2RVbRfpa+CkRktYlYOQKBv9ZgSssAwz8Ws5xOv2gADHx3bYqLanWbip0LXxYiEb1Fd5fWMkbFxyA8EUF+rYB5faXOux6phmY1tJrmz8JeeilcCPYogHXfiX+cCVfWKfcUduxN8nWTdAx93XSgTH7CHby7n8mXG+5AY/3eXVWkV68NURykZoDZ8Wr80180dQG8lOnbFRPJPoHSZw6L/34ERwXyCQzdl40XQckLazSomcRm3M9Shtxsg2buICkTCK2i43p04ZxoTPD9EoWGn13Waa7Roc3DA6Axz/wf6aepFkWhRr4iXP2CYzxppP9MFAimkDf8PdyQ1iXC8HnmJkvrq4efxIraQkQ01a9yLQODzY2wtXH/19OWlepdNW9J3THBVTmafwJTiK/2hlb1k/wj7a0xnzhib1upmKY6LYzkC27qgBZZr+4RaPMWO4kOB6vS2w7FQ4kgjohnzZ6/QVc+n5MGf+SEAKTjoQcfxDCjQKGmxsQpveLotRkFbULnOWXjp+2DjTVHpdEs4rre6mkcfD9N5SF7DLtjG5WYIX+WoAHwdmasW7z6Be/kVChxzwoV9hE0k5NPgzkgp3sP4buqv8HjbqFJIsj2qMfOs8kYjLcrWrOmNiBq3LvOgD8DbbyDqkBs89cgv3fJXbkCY7qctOT9s4l6nSBWmQraU8DkdwIIlFqns2/HwoOeE8HnkH+acQhRBsVSWIIeY29yfy9/d2oIqDmJRuigfq/QmKovC4K7P3wZojjrdzeeFXGZETKbJVTeyil8kzKOObI33tqK2lMvGOZvp8BamGX4uVv+/446xhvc390nQvndqYMgY3ui2v3uqI4D7Cqqa8wMpkAcQx8MFCwLFJeC9h1xpu5+jgPNLNK9P9M05MkLJmgdOlaj6AVGt5ucrB3ID5CAAwwu5JduRIX2zXhfk6l9rdvSn4ARd4oBKqg0c0sec/1eRL0Dr2Gt4tv4sUigmCws/RhzDBDjuYn71xf4J61Ot4nKsX4gE8PFLIPAzwnAInO+0idlXyZ9xROnB7OykSKoNCFQ2tSKXpFJyQMmUnU04hzRLMX2PZBMUCr5vvexQOT7Ox6bD5PmksoPW14QaT4C7JwZA3D32SmP1wr6GPKe/U60k7WDoW4gO7DTiLDpMpszWDecKh2snW7NDbnu1kdswjk7rJdBSUv642UbMbYO+PHt6aiIXMYeghYO0YLDpTTlUwFFKsj0XYWdCRYGEPDUMCunbD+RdDgfkn5CbNmRU9tRB7UfiBpdfGO2OI+m2xxCFTJdooNbpzWYUS24cqRQ84N2mq/GZPMxRM3mWPeKbwP7UpywVcL5lcTNdirz9ocDHJnEnsg6HXSH82/4Q5K1K50XEYg959FLktaKLs6LgNs1ZQkvSGfqvka7E0R8ZV4V1zZXn5GrsAvPcRIB5OP9cHXrSQBmmNODXiNES8PxlwK3PMUmzYW8SIOPB+TTZvHBicOhAipl/8ycp6NxlZxS9tTjjlZ/7KQRH+2IiRgtIp6xrxYsXEnVW7F6GNYvlJqu1FFrPi6gXcCRRCW1J7uo916+E89XTv8aQ/j/FUu+/Bj+uXfw9Y1g92R0prVXkjEHzpCnW+J4tK5zXkdBqm9syd7OZ0e/NAluG+ZktFtbweYFXVsW66sv1r8IE8dTgWVuD6TUYvVnHxVMZh6aA2A5gUGgcQcLeizQZLsivJIWt9jdOn2yPzNLZHHs1qTJdaB+YeeGrjPAhSn0TClzIerNCALbXtxicJNLYltV1g0hVvsolCNct1hwuK/zXsUd4KRXYSFjPghmA2dz1QQu5Q2ARyFK/qPX3M4WjVRwlTGyo9BjODtsCIrU3uD3j5q3/CZkwE10wVHbnu0qVv6Ehrm4zIlfzsilcQg8dSkFv4H3QtzxMxPlcv8u8P52tVTt9A5noMiZVb62rB80hXFWadCPrdgbQ0SPm1SAPhzhefvs3oZ6Qf6UOByE4nEdvHn74o+yjf/ojlWK8f5VRaZyVkvXibbks5BWtXJciHbcfgpbthTECd2B3alyOctAY6IxKpQEailNK1ZQm3O5LAOFKGOzMVutC5AmFxUhVcTb0pxMEyX5eI5Rz5dCE9Dj9Fl0nujghkPjBDDah+lX24D1iCnl/sO3eYwPojFt8Rl09aYnWSn29pN/fQyecLBuPahKJrjM+E4PEcT8lfz4DfnC37GfqhBwWnwXlxuMnYf4+eoYwrrHof9cPBvYD20deIVYJ7hCbZAr1KbdxF3Y6LGurelFwDD7JKTqai2RhG9rec+VKKWRrw5oyHhdiqOj9V4w9neb9bAejJWwjtceUybcHczCZ/8UhdJTlMW1RDYZRLhfh3qcO9RuxkmddZpSPJzNKNWWMgopnGUN19IM49ilZQ2PM76PsDISo7MJm1s2WUfOBZxG+mI+6ZQKiQJLThnYBB+uAiAHhR30LmOZr8QJwx37hyFW05/EHw3e/tIcd6o3glwZBIMi3eh/CCsMnw+Y6JvtsnRRxehnZGZY9FBCSDiqoquLaJYuC/Q2CRd0FRgX3nPc1G+5fcAPjud2+z9Y9apSfekb/+TBrCL76z97RwWWiGOZ9tYX7NActAdenO/SaBtPrLqvUZ/Ou2HjFeH2MVZnB2xqxU42ofQTY8qDd5g75aCpdoZy5VNKxBofIuNGVubx3aitGs2+KC3tQYyCpcJUQyk0/92jYomosv5TPdhIm4laB50kUlAyYiEvkWa02fxGHpObYTal+s8+EkjoPTm0uM+8uOW6dOKk/VKK1wBrVgZg5J9Ea+Cj412zvpxgvi+b9dSzdEBJhtBXBPa5G91DxsvsgKMmA4G96bDKpoJVeg53tsmI84JLILMrQp6E27LojU0O8P6fNlWaIlzaocfBSp8MOoUX3G+59ZriUaozmEJuiWRWWSkMAl0GnBMiiVWRl7953LiPju+1omR9qpmsPHOdEP7UyptpDjmp1S3hP6quC62XBX0bPELs4WrSCMrC1BVvhBvxptiunJO2RiLWsyhb9FYYFAC1s+9pcrJgMrTpZAsgKT5fS9Q495dz4FWmDjU86BQeT9hzvPcfva4+t+m9jg8o3a6wZptqs3V//oKS8DK3fnkskmjZaC/hkqvUHLofij9t+YjmTV9lp7S/XzzsFtXy7bHPA0ah8Mq9oSsFTi+pX2bkelRVPuULieIwwCO4gzCzRB0RmF9vMYi6pIPR4uJWcPbsIG0bLSHATuahOSuIjIQWXm6nwl4FYpqT5h0boNesOwZv85Gz2n5eNPEz4LIiFeKFegdCM9v8TKLqbGjXKDQwyMnbkfoIxc5OkJc2fmq06zj26bIXy7PagvIjexalBjcVTGJdItRha9/irSQ+luE6qspNWsemkSuLkYjjNmuXozLkzXMmSwGMoHrl+L9vW1j6I97bAGzqblC8LzO3x5QPyHLnghOGyKzXosPfsaBhisB79BTC8rYDZE9nVCdpiIrpfvQcea42d5e7GmUvhrlin0o5S4VDo6KJt+YUMxX1Qt9lr9hoxznVM8e45f4Ip2WwAfWYFsJozjxCI2PIjmrcUTYFHn3CSgjM4+TKWYr0U0dEGsNHz6KHSkXBhm8D7hUYsDTETbZLbNGGIUD6VnCt6zyT6MaH7yZnJU28sJKW6Sq+EBQ5c43ygsZ79bTt8fIFBS0UE3PJAkY69pVSJj7ybgPH41nGTCHhQ0lMxsTl204ojF+HjWWaMOlYt48RKohMZAvWiOWbuc3n/Fg1TLrFBPqt6vJgcXM/gfQAAOZgdhfaitv2PhM+Sa1rH5U9xU3L4JtsxqxL4icmil8C4mygCqZsWBtdP0GXfUeHrEe0FAgOXfplpsjgxfmYCMKM5ii8DgmqmXLsNQv4TYBOq8KtthO7TJRvEUF/BdAd7DIy5hTMSHgBCkZxwfk67byMP70Wbb5d6fYWBY7y4FgD6vwdxwXMa3w8b2n0o8Y7T3b56R8Oz/dXnXC+JgxBIwp7Gy67bHJmyqW9GlVvmrfhumVXkk5lvFWqs4g4tjI9HNIjVCePxvwga1mOX/sIIS/yVB8QBTswqEmbq91uv3wX22pcCdyHGFV8i6VUTxHUL8Mt6wS5BZubfaFG9OhTeacPv5rvAUBupMo0jLrXWf87qIuyTXyaCfl4mxlmgj/yQR/yeQDcXhVTqF9fVp5Ip5ecLXdWwZZhwvPve+C7nIHwzTLDLbnrWM2VFDv53iekwonVURVppGSP46290PZxryPWdFa3LmjbnZi1jvr8MJ93OYRjDnfj4VCeD6G4bttzBtKh0CFHVOy3Ub8VmUgyCawKE2ugHtnGiv7/2y8kEfOE+ZMP12T/BKpFHs5ec6loS87l+bHv51HlSv8Qn5+FPpFd4cToYelypVTbI9YcZ2gFqWbdo7+//tRygmFnDiOEc2V/LXUTnQekMEzVD/lLQhWuJBLYRak0sf704GjxHWH0jquRMLwAzJALRMVf4I9LSIGnmhqL0O2nTVPAfpWJGV+ynQUs5TiO2DuIfQdmM5vS6MVXr+MOtfPR9KFpdPAgUa8R4pHH6rgW8F0s3UCpk6qyhaV1f6x+AgsoJvbDNiViSadwikms9eAL/TYkspYx0EudsWMfKle6HGl/vlEWJJ8PVV16LrKYJ0B138174TqjAnEq+BGSwUe8J6qZcxKaoqjQHhIDXqdbYYSB7uXsW8RdREdDEWGD4sxrXaEfAMyK5qZuLg4EMmVaarSDq9RfjaPe1N39M45EXWSNOps1v9jrqeKZtXpVRGztya+uvNUY6tQhgCjJP4UCpcIbLUYi62vbf4XF14qSL3ix9C1mUL/31ipTE1wa2C4N5ihmzqwx8z5yKxkVnsa+5A0rAk+3wmPefpZMB78Bfh3wGSrCVFlEA3NuqyDpC5Oj1sJn/omypFFroO0/JEToQH0YA7BOTsu4nDLfTFWk8gevAsV2bc2e8wDiEg73qVlkquIwyMyG+zAoLjiXtkOX3juCSj88LIAUr8iaBu1AAnEwpcCvCScx8lymgwpWzOnZblg9tAunMCaGYVHiiTzvJIxJx0uSpfvtDJRS51BUjEct8Qn7eD8hCfIlzDsttNr+mZlnTbYtX7VB+HV/6DEE8wNvHMaTTHKiVXJ2Gc8A1Tew+i2ERjODYxxcxWg8EYkmJMYtTh10HUs+a4TMBDAF1s+2SA44HX/blqAkICYNRWwG/1thxmHQ7qVtxlJugQzqOOfjcLg7poj2g7EJ5poPPdm/n5ykAuiuQYqqSKy7KdojgQtjouZSrhUXymNhWq989Luj4hetYXU4Cu43X0AD932Yrff+B9yuqhH8xyDw5JnRIFN/TBfto1hRNc0qnROAaZP+K0DSqAco8jSzBhvIpY0+A3EhNFkGtPIfab7W/1hrG4BNZBqOSxetMpKkdYpCATkaAgXPN1KdlHLX0kGnCJcIuePF5ecsf3HE+tT55VMB9BpgnzUbD7ke7QVh+5tPf1pR01VDOAgAfPzPA+9Ua8hizpiQI4z+LmURaLVEvchmprbFUsr4ljCrFqioOsbtr0Yrhd14Zyp9lPIoEHqETPp6mOjtskfRi2U52aE/JGCM7JAb7vIHA2Lj306QBq3uOrAe2wDiiI3GzlGx+RDNYsRUpDMqxOoWC3ysBeh8uZ6yuq8zYKprWFUegRewKvjwfUFbJDxG7ffWifwNW47EOdoJHfz8SEhZBAMotrA2MOu5UBGRsrcQm1U3ewP1fkWvbEGBRYZa56lGgf5bx5LcIkF7HGVUuJZ5M/X0nuASQMnKv1MH2XwZDjp5MpCE+ayo1lly12FxcXB5dBQkSjdcRyN/Ro4oo6gpoLi+m9k4Y43qgmErO7q8AwwSazjsLJezz3FcUStMOPLLzGK9LMFS0EwjZW+WYDKxrXoJuvY5jMoqkXANdvjwiAZh4vEo3hdHddO/qHNlo2ul2vceNr3DumfkQwF804TVg1Tpgrr3hvCc0gA/m4OFdTfWnVu6bHOt61ghOrBE1PrbNAG1/vAUdk6ffbkThcaZaxbdnV7xrZFk8zTbB6p9P0WrId+uk7ga3CCUTxX1rv64MlGBWBwbUzvi1PBt2UG6La60CUBMRf3Lvdrf85ormbCuWqZubrTlQ9d7Vync/Vi5XM4UwK+XI/uERQ36E7ON+X6OIYHlTHRBDkIC7VpgWP1PP0SkEvmemRyG/3re+b74BvsBJ472eKkkSNOQMwdCWtOuEfMnnHKin8ywwWqBg15lC8wNJeYhl0uSCcRHeVlRFsO+mpuBDv4O/PhGR14i05P8ZMFY0Lott4S9Mq0jeFV0F1bB1UooWnFzzWd28hlKTz2+5ryyUWD2X85NNvAGQAGfLoINn1eSA27JQO89xSMgGZFRV2S7KQBmIevMEQql0PQwXHwBUXm1588N/DAwV0F/Y48mqf4SXy7X8i/cykYk6UBJGyTw/nZlVpsA05UVpqnoJoPa6493TJ2wb89BGlON6jQMY/2++kKkWcGai1vQRoLDAkV9njE8TrYcW8acKaVKuOlCJnpWN/relsgownknVguuv55ehtwbgRzjgZnucXIOo1ZgOYl46BKKFGlg9tYW0xowEGPwzBTN9Ifz/KtmT5AR+yUudDhPPziRMQKKtgxT+wuA4LDeAtIWoxNMbmusgxCiynVBLdLF6JGqAy794D0kSw/HlNf3sYSR3Fbpfg9B6mnHIwe6ycKLF7vOdx4C+cleMypbXUkTBsPl8sRQba5r7cy+KssaQIkfDmxvHdx+PprkujDrJTo5G5AT8wvy9NgBHqqtN1pAV4rC8S/RgTuuLk46tvAb3Cjx/hz7RgFEQFdZDWdUcwWAHNdJnGJp5yMWoPBWyFTFr6fcICo7Dd3yIHJHJJI3DiHFvy4vdsiB8p14swvd6pZk/PHFEuhfZbYzfkaTVYt1O++vpvBBaQmwJpjF6K5Veqy5k//eR1cMsZF5ySAGpIFSR4RL69ItPNBHQoi99dx+9l77BYRmAu6FB/wOjgf2p0CJobkW4w2lSi5noa8KTbCr6gCL8yxTxDtk/wcEdzlTeLf0KsKD4fI6w1iH/6IXBM7Bh5f5ypxFRFtfTWreVbfSs0lNBMwXklXAAarREy3TMP1D4wKTp1JY7CIbFOx47eLBDaUpV061V/JO1naSrAIDB9mBhr62OcFF6X60l6Ama3hGl23pvL8dR1RZOObCUyAMQMyAo24rNymCCuI0KauIppW3FCbt5MnLq49mHEkqUjbHO1X6Yr9tDgayyXStHvJKRDqFFR1HKHjjQugMSpx0OsaNF5Fj0tX0SV+bGFb0kYSDIDcOCLLj6p9abzBhALYFDJu/MKg7M91WQwHzkyEU34vAsMVIapQrVDUGcQ7+y0P+CqqdHZBWClz+NOKMOtXP1KQHaMECCgiz5bAwwHg2GnjRV5Opf0gAa6kBi7WOfD1mD0hYoNqFKxyAasFT/+u5cQtEbwDUr6P68+RrU4Wzef5KmNu0mj3XIEO3KhMi/4NN73oFmcqCZe/Ti3Fw/BlUFBmjVrIjinZLRjNlWWdGmBy+qf2NnrV3t0Ylj9BxikT6BpJCRGDCCwi8+GSh/XKq0X8APDW6OzBnEvI+MNNxzhuAQsUP2o0ZKAZNSOqwPxyhHwpktjwOzph4S6Yoedn4FnGz6kH4YvoOBc3ebgFUdjsW2LSe8wT6DVQL5cz7oETNmtDSczvSIfT1gtgId2sDXvUKiF3nGDpbLxG45iVgtFF4qnZPD4DPssbheeEcM4PBO2qE9KbTrkvG1v8WXjCtvlpYxeWAmt5G1JYhjIV70VNmNlMedxVTHLpuIEMNDCwH+SIvWoBgeVTKY1eedKEqA0KcKOPH6ZLffJHl5taJEfa0moWJgLFd3gSmcrcNFH1CISvbncfhn7sVEJTuQ0sRMm4g1tUuqDYOLfWS5y/R5oqQ5H5P8P6+VgcFe4BJfeiUox+wiDkxHNgyscOKGlKKlxg4zdCHKhaMP41jxhMybR3Dlau6H/Ejg/cFrFEndE8pqQJy1XUWQxBmT5ywhvFi1h/2N9cNcsW5KgEnQZRkXeGAxntuii4d3QEJaUZIqQQrm5h+l7SK71ds6y3hG6NRjNxZG42gMSU271zPnmgvR0UWbFp3U27U1yb/YTyrgr6tUv+j6F68hD7CusaZWx3SMYEbwEBajV28keI+QRKdwfT5eMP6RhPs14lwhX5vzSqwSasPzRQKPSFTuhBTplzL7OzSJPkvs9uDp9eJ5nprDTE1pI/9dbfg9SJw/F9cARnHwnHF4qm6sSkYasyA0vDJsIqTFhHLwSD1y+nOx+D50Aah7HBH3v2L6lgpU8r0zEiCwD5vOApvORq9GxtKDCwhqrp7bZuGhX3OQdnvw5WuFmVJ6ESXj/9TMeqO9rqRAtITZ6JkC4Wv2zu8mlDDht706DV/53OMlbS1ks51qPnCN2RtFQBsb+rr8iiOVxAhBz7/iySMXItCdRhpLIh2YhTEDtjxTqLl/tx08PUTAwbxu2G/fxBDapTAIXbPU8rN5vKYM5xxtJx6BlJuleV8+hMZfE7MYMFifWwExZqt8Gr4yU4BE1R7MO+KvuKlE9KAK7TzZ858dSTgMqDa/e8wQd/PIej7QTdXS7qTBP/B2ZXdBEer87zn5dPalTPTeLj64bjBlq25/xo8Bi1cAUD50EEq6qMBXVAROm4nXJHboIlbrCcCA+Gyiesd1O4exo8F75mXl3+4PQuRFmyKWQ6k2mCv8GIb38tXWTbP8X/ja8iSsR9drDziVV1W/PpJbXH/G/NVIgH7ytOyC66oUyKIrDLuPHIXiIGsIAUYU3KU23YUroXMARxsqpvAvrNXV+QyeqVJ5GCeV3uwQBz47ulbaXTRGBc9F2aDC02UkDxfe1+PzqOXNYaSjXznShpNBfC13jKtFgTD3H2z/deGXW5/coFna0g/Se1TZYcUF7dq8bPjlO00qFiL9H3scaGTK0TVFDK3KUeX56bK4UJTtxxvLEE8uOP7egfE9PRC3AiKx7sjTOXPKuzBK99C9W1RvlRklEwZbr0iltHR43hx3CH85E5zjM03KAeQl39gbBNWMEpcydKoEEjwU27sdsnc7lIx/Y2Q34lzadbkZbYzocYB6KpdhmrCiZV2hvtmkgujOavIfZcqq44MjHtOx10j/q/80TpvtcGX1Ut9mWSpjEnjLx8ZLfJ121ZV8y8YrKtsNBFA1z5OLwHtJrEcIPj6PBzpYDwlkDVO8dqZ6ksWKd/ZJAJHTZLX/jWJ5rSM8vkR4GSbXjmt225/Bgnrq68PKWPU/OIQhgs4XxE0E8XqlMxYGzeICeoXavzulNjWr7leH50m6lD3NzTI3KwiSmnjQoeu4OeRPlrnRDJtY0X7PkBOp+YJ0KaHX0h0yirXSVYrJUkGkwvxyDVxvp3Q4tc0+EWCcCi0ahs12A6IkvBTlxe7pSS5tjArOel3J7hbcHBOD3+0lc/NMDRXlYi8YCTZFaMMA6Rm4gxqBfKLZSYqr4lUKfW1E5UAv+h90yJAgzQYPlKXPyv6K03XL+R4qoiPDMh45JrCzElJ8dBqqPF+rP0pz/R3A5UYQBC4HHXby4nL7dF9JE8vw+IyN0IS2Bdbs7oh13bvYp/c3S1Djz9K7YZaKhGsZqA2IsGaiJ7S4l8T/weCnU5kPpmDSPiMYmdsnyTDwkHTlOuL+0svyjlZwy/82xWmDhHn4q/g5Vymyxc72bUxa7LwKdBn869w28YN2b75Ht486DDI+Y9dPlnC2ikSIQsfOk+/GCcwM2GANFAnf3HTHCV9yXh9EJ9ptRQ28GiBRQcV+/OpelNzEsj0qx/cbIYGnhDXVewn4PAZAEX1cvYJD6CSA5lB+T6RctOvIKNmHFAswVKd592/P3b2iXQpC5oisbpFCLLxUT0sESFC0z9gMfoNwPOI4A6/J2qJoBJ7OCa4rLDgNX2f/Y8aVRTZR/cp+cJ8lHL3hAqv3WvPfZjDf8ErnHAjZH6oEpu0N78cZE25dWgcxqHGVaJ95+ibBnm1VFqd+uPBUBCVy2aSXD23pvad9JsiOMA4YBcGI2Lgqb6cusBss06j1x0HDshHAXRiT37CDvEYp4L0JrlkRvFVvQYdYgBL2HWG1FwXpGkmt2xm4fjk3/+I1ukNDDpnCKP/ONV7ZIocNX9IFD2GufLqkxocoWTagzraoRagyoBTkIjnas3tQnM4URIEUro/k3WvHk/mqRK8pPF6TmcmG0xhCLZGBRZx0mJjaOO4etsPTZ8aqZE4AZ/o6fyOtXE6XOVmwY1+ElLP84hfHbGQbDY1/Yz13gpv2G64D+5DvvQ453bMUnWZSWsBUQFoSV6qCIeGHdJHGQ5xbDeMMOOgEEIABrjsalcP0yuFlQ/i5aLz0b5Payj4McBX3whvIPWOGkD7erxXLb7HlxNjP+HUmoiJMg4sJFgeyrGJawJrFtKpP5q48ATJhj3Sfcvhokyo8+oBzwW3JpSAqy6Q0ijsC4PvEPMjMaj5sQXP9usZrcMwY6DWjqKNF96VqK5F/Db0LOXE0uEflLlm9+IR88kYTepMRcbvMmIDMHeCjVgi8DIEdJZjM5WqxUDJpfl8sDkkDeGoR/2Zx3RSKju6nZ80TiRfxZPnA1LlU85SQs5R7NV8ZC31Zb8ZCZRqs/S3qivtfcpodayY6BFvxurT7gX+bDQ306L6WFML/r+n56GO8A8ax2GOI4CbFMiGAUdlFLlAM/0nZeyxtyFLHy5Q+5+j1Qfc9noOq1jsGzLltMMzWCGCgSaPGbWjI/ccsrbWye5ipxLW3T0SoOZ0il+2hzH5IuwnonKbmV6V3lLgn1npTt4sZjxv30RmszhGg2h53/wcZy7OTvMXkPSX85JOYLZvFbD+ssfVRvm+PxCrRn7r389zKKTr2e3f4beG5Fj7u8SlAyjgdt0voOv0x0FuJMg2bqbd7PTKohWmM81y0VV86Kx16+JkMZ10p+DpQ6i2Tm4kwhJdDXVvuzfNzSQgf0aaaKyLOUXLj3cPX3E8qeMS5iyfB8WK8ETK8pY1Fa2mLdncEeXH/BwBqxWbiGIle/WemwCEjp25Y70qTb6BmW3hqtdaM5grXP3sSdoo+h2vA77+3FzQnofu+lq0OxD9kcwjhWbj5UKvPKzNy/F5/Xv5SEmiuwleBCGVVEzuiQ8xK5Cgg1+nC9vX1lttKpMOYt6TG0TvqETtUPHFmGqP1NzSgbzUXjv6KGW2A3cZDIqZt/qImerSwWkAV3EDdtIE0i3TtSPIdYYFEFOYtvEqDLcCNBrvQcHqI/5HA5JpGBfI3024loqGkbFLhUdqbdv8gL4bTBJcM0fBLVFDNBAdmYqrFSSDaOz5+9Cf5ZK2Wfyy6F2tPkQozPtmUP6AKZoR7+DVZOVPpjbxJOSZm33ZoCMbvj43r7UkgjGuwH9arevFJvVe7/bMxaqdXrXbDKO6kCBijXlKlU3qQ/cLedHLvp3clOozraNFl8bEE5naTiLZ7n/F/HghuIlNbib9StUJYg6vs/SZ+zIGgcxrx3pmQZdXNfB6bGHXYzCCgPWnrDWJfeUe3HeMGplQN1qHaRuWABEr8D3YTgpC3T3nC4q8HrDds6wi9AyPnsCNfns06jga5PC/0H6wrHx3csQTktExreb6FOLbMpv4BavTCcAjUw2RGW+MYZFJk/aaTxEBvsa1P5MTIGVncBJpPLgufxBPazShK/PxuysGpREDmnMpnt5P9fHUwSEx+r27Jt4S4PaMhXsoAdb1xmzO62YlACspHFa/sP5MxErOFirfCtDt4trEiz3D9Nu3iS6fGgrcj7uCcYmAX+DrL93h+I6LOdegTWENaZp1jXyl4Y9o458jLCucio2iAVQ0VDwUneusMJtW8QKPsVYtNoCk8QWoad8vWVS03TsXvqUBu1paCoNnluh1iucUpO/iJPwWD4IEe6HLsDFna0LxFRWEPyd8IasEG7T4Z1v1G7mmqSz8dNRUOvalelMCgsvbv4ApyUaudS57ax+QIVBgBasR53gYxQSUg/AzklnpkB/N7Scu2fGsUwIWC7P/GcdHJQNEVM6ikQn/kPWSHXRBo3k10J2LmgjYybaT4o53FxeRO2VmmV/kKk8LWEW5RHrr+iee4ylzTMYrCGEWWpyMap7XZQeLtdqA9WRIOiB21ons+KV/z7xgA3sH6DtwNUbKHuQNx3V0U2OQZfZ+/VUOqcWA2GTED31pkQbtwyKkm6Ry5wAeQw7Gym4q4y6BFZ4tJd9/COKpn12AZ7sFIOx9GeqD7x7rj2tVGk7/vr46d9NsjGH11wbFzMHKZJCjvFx0jbNAQBTuR/hpp2j+TXwZyA22WK6wUWtLmJ9S5plBDDLG3bWbc8WPJXb7QWyz4GMSMoZisLE8Ms2NC0xA7wNCE1Z8kvo8ZLxvugI7/MfQtgdqMWjOXeIhGg7x+JP+twKPEoqYGWDjOwR1zKflpjcsA1P0hCHnLu4Jtw0ID/u7vP8onvif8tmvYMXklOFMQrrnnQQdMInlD+43ScRMu7jkAZT6oiUvO00CZmemGTn+HvMKtZI6l0jo8sL5nqi/ZlEVI8NaFqdnP2ib3IJ2YTyIxjvSfosfgXmhcv4aTppQpnayq2vqUDxW7sHkZ8730WKqhfqDQ6vNIb0aW50gf2XRjwCHVi0VMzEnJBKOoNsROytPkBQwMsZbOIej9QPlOuj8NJFDz/6H183NDg6cdqx/qWYY2QD95AX+nqfkiwd3xLt1jaD/MRtEs5WSg7InHxZ2r0fl92jn8bdZ+yqU4DHRAMEfK7iMwl2J18pvVlAipfip1nUByfJzStytcC1YaZPWWZYf9KJeYHwgNOwzZ0l/pTcigBu/q+KQTbcVQ3vociy86od+vOkX05sp9LUbdtN8EQJZKVplRBkrG9V+nnKlEuaANHOTCExCt13RCPTsx048bkVJ9SMHrJLOsGrcboF+KhWeD4aSd0QLAL5NBo+iKcNERiYvXj2K/MLSSrLPklpB33tZPP6VKulgBrC3uA/P9qgxtKR05wAViYjUOb8BcUgnOlTEGsYIRWyla9KHf07symE7J5wvh8hbSYzI7VZitXZ8O9xcQA+zv6epfIdnszJg3MbDQ3wR74wMbPTJbQKIlPmSGkxie47k6oGY4PmCayk1n+iSppU+lmyykpW/1jS/YrtMiutOx6Zk1zpV6uvGSIASWmZvwQdVTaghCKkCtVSO0hv9+AycVN954sHXGgBtDHp1ULciB1+5Gl1UdTgYF99GnCV++gd0H7M77rb4Iz4Jn+gfCzc1YA9JmISBZIhAIES2WhNMX+asTj9tysax574ytq9fUUbttaqLqTzg9WjRxFf5+3jCQw0ynbd458EMH1Bphj14l3bgfms7wBH2XSRGXCViFCCc6dRqgIQ1rpkULZI9RTJ1mGC3FmMMP43q5smjI2wu4SEANHlZyK4LGIDe6FmfpwCDuvjmTOYEFKJuFMYQ9SNNpWUnxutnxHeRKwYM5aZ5LuG3ErOfaULFFi/5gGoab7rTLvc54qNf5LuTmjqSPkkSVKV2xyw97NG2Qfek0w66z7QoYLlV5x0hf1WTtUB+i6df0LLI+brvfB2UZVppshudMLMs0nybwYxX67mJTjq9EcNT40GL1xUjAv9XlkjijQPmrx1TdjwYR2pJbq7kU3BF3CpoxpPABpnOEcBeVBv4ay9odOjaREsmbpXx40M10DxDCKjFlpLi1ao4mnAgC80LUcKIa4LNE6l25a+Vk5ZsNZ88yC2Tp92mrjRidFJ2ZpAxioEQnFtI+PD748Qlo5l8+QEfEwTYeq0R/em7bmZ5vfJLcXOwC+TQDrMKmPCrcchulMif5PXjPOALQbs0EAu96OD9Xp1e9guhrJY/C1o+4fqd50mAV/UiISaSSHOcMVSrG/5jraJEpIXxAuEIaCXlr5sLZeP1SAuJbRR3HPyg9ptW7FYRilpn9yv8ZlGZDevSo4EVvEAFHSVQTpfyZAXBcmZQ1+9+emZn0xLPl4vSjT/ek1jN0mp4UgqZhWsN/2mtep07GGo7RkoFLPMD2BZHmmg2RvqWF/Svsayxotgzg5RDv4eepxAStLd+as4wwDQG8E/EUkFZWhw+FAvXnc7ecjwSeL27MeO5yo/gDE+gZe3yyPagZxnqUomzXCc38RjiNvk2qs5z0nBE//UnKcpKNJsc2rdi7g0A70LMqbog0YEmwWx9WrTLsdFapWElSiuKKgt4sed+IFpZkkQ+kcyYz4oputddbo6j1ybmgfxOitd7hEfy/IHO8+HnLRjMZJ7UjSDbICbgOw6GAaMs2QhQrH22O3fzpoOAwjZbK8Bxq68Bp+fQ0xNCfDZzjR5FxfVmICxfvqmjdKW2ggUCpnxza6r/IH2rAxgkKUxKysiE33fkLZjDr4tY3VcKF9eQ9ARYt7S8mxEdsr0yWbzVr9D2K5Jy91hhxdvIGjT3ecktStyC45/whJ8X9Y1uXYnaUskQzN64jYkeGDl6pClPR/lU6xno4qXdMOQan9Vc6lLpThMwqQODc22xDAP4/aI3w+2ae6mxC8GQrLZHnkm+0tt6T1GNX77DKQdnqVuBz9KcEu/YkGLfUGZ0jr+Rh2SQfmcnwqFitG53IniGm7iNYT8GRbFHjg6J1+ThZSgcWYoe7qwjBJGr6w291pw2oP3gLmNk9jCOaZRc9wiu/yphptC8YXiSV5CdWUaZ6Gs7NGX8YB/7SVCiwpXJG2mucxmmRqZQ6zTRwe7Ui7FQglkg/6PIKgtFiCUNXgwnceyRM2XesAB8MaiHMMlCznJSNLLev4T3d4e/xX1uEh9wRihfo7tY2u5YoZLKqPwR3gPK5dyXadNXfTtYZNUqV7Q9FLJZCyXF9Sg07a/cLlF5DFHAubIa1SvpPdHHy9T8SjmeQqaSR2562nnHvTKzzgDoRXf6wjl+MpJSglFR9uXPL4OEJ0SzxzUWZgtPx8cSEF/Xq/sYAS1IYHqWu17r2Lo/3ghXtjY82PS6V4MiRC256h0G+YFjtxVBHe++kC5EJlTIa7JKd3wXYL/856r84LkzjPkuq8WY/iWgXWZVJ0+sKlGlR9/3kVcOmtI4B3wNMQldbOhC4VRJlR2b7HS3AB47PTQrYp995EzB2VI7CIPbkPTQdAjuWtF+EG8vrBYlZij9I4uC9ufm6csRlAtBeDYWTrihgy+JbsHUf35lNN2DGrdVY8G5qn7HFMBMUPz/miXGekJp5dZeD9I7q8n/ndGUq/xmT964WUyJI4dwMqiq5zEGikp/ty3oxUDRFzv4OTmW6ugFPg+tPgNpILxDfsyV/ez14CpCWIx1mh13wLWEsh6oZVSNnwB8Yejoescs9b+YWaCZqr8860rgRQT0dC7w4E7L6NpCrVcV7jfc5sGLZivQR0ld+KLK0lVZOFt2VaUGtftfmoeob5Kh1IUAcMyNcNvSgxs1+lHzlY3I5h84dEcBJrEVGVx1440REcTjRHjcuBemoMQorBV91x8+cIjyf8IJkFWXl+6DKU5Y2iXsE/rIlSNeeRVAxuKCydEKMdQIQ6UQshPC80FKZXOcqVhjuubqqTNcrDxPWassTXOnDV/gU4j0t/inwYw5nccgW86ZM6huTbabpg9DI12qRE2I/uwIyswEIYVFNekqZMo8t+OODHz7rMlnw/6GkZ5xgyIlDdP6sqAyCF6E5fee+Q4MO1wwlVinDFVTI/8r3jkB1k1bAQCv6hPeJ74sIJ1EKvbMZyBoSRTR8CD++KGzz/yud6dZQ29a6R4BtoskBmtNr4dlCjm/tzfv5uS30vYpStsTdJsZkOjTe+xinMEudZ95QOFDmth0TtPGNp0+8zcmSO2MIYY0s1KxXTZIZafPAy0WlYNMiQLYJLA6uxxbipvmvzlNdsD4kTJFy83gKJCCu7/2sV65gWV4G0CGNBXfQvD31i5dgFJ1yu7bz0rU20l451LOcOlyoCpwj8AOAvimYpe07NEZiWl8cKLJQcylyaYh2vIZVY56qYUeVTWlZX4GQPB3nmlycM5bnoy1P7fu7ZHhbbeyw+t3FES+GBlXgE5AsKyJ7r9VioNLhvk0GX6Thevfvg6sSWEF2hF44cyMgdxvvSr/hIcbyHoRX7Mi50thKyAASyVK2bZ5v8Qk/HdGH/VFaPaWV0zndTnFrdJVUY3KKIBPQfzIb3GzlgA3SbfO7SMJXKa5BiPuPhOlTqF+rhnzpgZrypdD6wfgycmMqNUyUaVZNyQpctQDmuLEAQ/jAJQ18SVkpge2VhLwqjYB4tNZXiCBrm6xNB0yKd8sU465Y35gwLBdoYjjF/udFMd+LbdecHckRdZ3oSGstWBw0hFjepktm5nAydOdCzDy5XLRbMhcbFS4R3/bdM9f+k5/kQNhKQEvQ1rXpUaEtwEo2bECk0OOAkM07Of7XXpjPDSean1PZEYgGXGHaNXJnv20YXbU3BSzX3CmJsdKuBBxsm/KpulhPATvAdiLP6Se205by1GyYxIy1JNsxwoxEj9NA2+Ea6ZVujhoHJ2kyeDNqcdYs9uPqk8xqamKGXvi/1K82O0pjSvZ5BDAT3y0eeeGa+dP990ZOdCkiX/QrK02mmESaZBB5xgx1cNUvrGQV9iBZP308cthXJqes4T/522B9KrfdHxPDkXRNielJ1azcGMh4q2jC9TPI3A5lYvNo+HZd+4xI5iIFexGWq0413aAgUo+zNH/L5IugeW2QrRzvCLl+WrCiJeh1eP1z7+sna1ksABZrE9NnY57EGeYS/RwBoh3QOIScXV8Etxno0/Vl1GaU3BzqsqjNWgOHrOIlkA5sKvExVxXOVg6gfzuSx8qIXz3/oDG0p4/1bpzbFEA6cmz7sMZ2yRQWIWRtnm3K4TMJQ2RltSQVom3OYkg5unCgNB1nx1Qqeu2iTo+H8XZi9PEvKIzfB5iHsjbPQpQE2yU+LtMwBumcmKXj28pKlOnag07j63lbojcpTNnzJ0s2TIw07sViizIrYmSMp2uv7EFep4ODSRoNgIC8vpVX29nMsz0LFS74FPMAAeV2HOX0g8tUcJwKdOpYb8eoBMwhiWS/pwk6DTU1SxO8Zk8zEd3kQ6VQJlq0N8Z/co0xslNUvnfHkOCucE/eJ6GGpBwGq/gR7l8XCsf0TzxUMfqzwaoR44S749XO55aGMEMS5FO61ScJ3NSUTfRuGf5wcjwtZUyB95aR0PwsHMYrW54Fy58h+kVBcBsM2L58lRmgpm9ICq27DsZMYEFWSZqw8Pnl6IB+0McbKCZvU+xlpfXpjdwzmSnuwN9zUj9BljhtXSfQ/qWxctI9w3SR1kuFM217VQ6LHH+e13J9UCPsg8MqyGcJSaNVAF7u8iUHGOSQgaoEMJbRO48O3F/NU1w4mYN9dWfroa+FJYzQpGajMSXrL7gHrxChxp5v2AUjz2DKTmnBoHedwRtMILrCQBfU0vrJXLJ3IgpnaAtOS5y6BACSYFVGTz6e8tKD8wjpEYtW3zz9k3b6aodvCyjgB0J7SXodVIWbljJoNzeAXAb6WynijgkR2T68uexHevZMLw8ctWFqQcHwxWz2CKV/0f2hRzCEjyjkVBpi8zBc3aIuWG7zk5z+2YshBA7wpm31H8aP0PLY96+4yooiaBNMyGNg7lyPcgnSZ8U/gae7EV1Zj1odXti0T2hYit+bXmGwcamwWKjafBxAL0WPKgS4jws8VYkflU98i78RlsyDaCfBfZWxBoWYACI3LZCKHWH6ts0SG0nz2VB3sKtNQdnVjDMrlztvWCBSzcfXG74wat9DsExoG6Qc+rWNKixIistf7wWVZmW51Vo6mZl3xejXCEyToienLMmizMG+QRHZKPCJCo+4Eeoq/CCg6dOKFO/61pGldI4gRDv46AGCkEnoH+jm0jeuOhy1y5nVTQtY0tMMRqR5KuJUqePspFODC1aRsfrXRYj5hqkM99vee9qClHVMLxXKHAM056DxpXVBGr+BOTpKGph0LO7yhQT7bxapCnaAA1Z338rVu+ST3GcWCZkA59DIcqGzIVh4TgFdYxkWIrtULRoQOiIN8SjUKDS8OnUNg1H6GF8K7x9JNFKUiryBWoDd2a6pHA2IezZQI4kZFjgtUdPsuezvJV90m3CpRWBIYCWH/HJYQxZR37qRWeIN3ghaAzmXwxyHGGLFqP4taPQlpxGu5LR5nB6FcxhR2L1sP5QNU/CdD8r8SonL35CHa29NlLsRAKSan7JBtdaxvPxTVaIukafs7s9Cko3ec0Fgvj5fG58/g1sTwJSOd60UM6WdpDZhsYpVVriCTKwJhRu2GXlWPVhVbFXsSR8Babf4CHwPk1PjhgMWjex0l70VMcs+qjFzlnkpoxgC4dydoiBPbtcqBSIZYsTsRCCFAtUoOSicplwMdDBYWi8+30jqt8/RNxQt+05JwcRfo3K9cGRp/q/0g5Ee/4wo/FaHycz6EqVZH3rdH3MWqH8exG7I69GB7600INtyBP9tNxjdzyKiiKAtliQcs7C3o7RbE5ZhpnEVqGNyhEY/DuHPsEXJSa23QglqYWdjQRLyDqyQPcnFVBvlfJQsEQfjDzL1koxskdWvZhuh90K9NgN5OSnlL0YJPXx8no8qyK7145+zlVJD78YDzTgy2FvHVyVWgQxRKWIq6ejrnOVUThYRXzWKybqzdoysp5imOi60/L8hO879pVd6TZkl50r70sJR1DtxZmKYMQDI+2LsqqLdhDX1guNxL6L41buwmwJut5p7VppjSuAKeblreYnyO9gWqTtqlf8PwcI+EzGSThzfaDO+G6SSh4qKDL2J8WdYFX16Q9Slv40QoqoKfHyh2KbHeY8+fuUYCs3SORhvh9OwhBZWbbWEFdFbOXWbGKV9KyDMK1ESqo0+n4GMJbsnt3F/SPLtOSHfbAEtOZfgwYk/W3BR3PvS22+R/3eRog1BoiGYrdp+rYFsNMCrHq/N9o2Y4Y/uWxvJ8a/wimQKdBwknRqYFCN1iUZmAxdmZiGtFF+0RhtuOU45u8+B6id0v0gMjhVtVO2AF0tumduZYeCnkNiWEZR7wyJ1DwY11LG0E4Zpv+mgAVcW82rRvA3/GO0wGqmedo052lE+I+VKYr3/0q07jd3NIGmhTic/HCIBBRmQLymONEpGL3cR8htULn3ogqwqCiZIhJgP4qqskCYRxi2MIFZYGRriUBhLninPKt+iDUQLJQlF47usy60uN75LrRKzmT4zbT9mCO3u/EbuYGVf/7aYCvtHqR7GQYYMVleFOvjypK1aZq40atMuuU2JkVfYcT6us/2Mb6C/6V6F1Yqwv/8bbRNvkr7yhjApXI2q2Ex5SQLyQQatDOHc9WNU4fDTMeE3ZrwZuJGC1WqIWTWB1vfhxq+9YckDPHquZJ/1CWkyVsCKLMcRpNjtWMqLsWkARB901qdBa1ReoDELsW2h0jBE66BsQzn+fbaPFXRajLmzvbVb8lZV2149HZ6E4+ttpJqf3/jR0Gt8UTpfkkH034m0xLwH32uKjRBULmDHVOwHAtSOGxNplEJcXQ8+j/IMSo0mmTTL5w47VrRBkWoZ5ML0NYZMIvArYksNIDZz3o3I9JOJMeYU9ZtDv0F3XIhjYwsbmtpH4rM5IceV+3jmnAk/JuQGbH3Kme4WfcgH/CNFZy8aLopd3BamiDanQBP806YO4rrtLXMk33BqecAFyQmiQ11ynM6BPLxAQ9cybNBUJgICPILZ8GKCDGLxjEvUPlduNnLTecskIFA/jJHD7lX/QwQAYRKZXUlPmoHX3VGbmo5j1xpXa5k32OD6eIusxMUVUOqaKV4/zaLTnqtAe6Rn8HmvkxYxznPS2fGY0J8ow80dsSkfduOioNBkyNuy3+DT4r6Wa+39edjZTHcpCf1OXHn/89CVhphIk4rjEvkEiYNp2XT9YGCULWLTaQqlY26P8clJPGc4/tngACSuyyEkmIKILKlcSCo62We6Ah5vz2mpADJasBXUpoapjJw4/dcwXg7p2uO9C/yUfqsycM5l3iOYlAO68jvtFcFrKTuX99Eg2sm0a28nno0QVIvjMUHEQlt9pGnDHw4og4s8mx5QZ0COugaWkxKezPYiVD0eHr1ZKb9Bz2ko3m5P/6f8YGpJyDVH2MZYzxHwu+tAbL7e2QXbDkb1J9T+UcuJQaSXeeEdeVxzd0GRHmGEOzF99CmpOLtXrmU7QkkFH6BMbus7vav4KazNdVcwT0lV+vUEj9SyJvlRAmEWx+ITeDKh0mRyYcLxC+N7R+mqiDM8iFCFZ2f15xrFTLISslb/DeN1KxmUkViiNMY1ZeMBMN898C0bIwqrBAAERLB7UszxTlGtZm5lbZcr3VQ9ZrfRnSb0u1n/fGKk+FCyU+G5ekDgFjTgINjImLZGCtQ5pXl66T341/8ijb1lDrCOYSPzPXSjfPh22ZZSCRP5MA48lNGiWy8+29YcudtP8X/i8xNHkWSs+J+Nirmc+uiXElgiBm2RBnLcTioJL0H6FyfWlMpGok/+uR1OqReiGnUwHog1iBKdpiQOlbbws9A94AHUfb98542RZkSF8AoZ+Oi2tmdISrMd9mgYhgXdBczqC6udXiMsfqA4+aYpezS9r/oyOlphNgf/ZEkm2QjHT7c0iVyhbk0Ub3lKQb7EFYQ68oeWGnOCfSayLtrRYjnzRaffUyk5cV4+dDL0ZDmlwlDI92gxhfTsGX58WziUsCDOKN0BEcK3SyCHOo9BwJkK2COGir0JqFQLd5T8cbcayQtVnEQVKa/0qvDODBqY9KxpDns9DJ+QDWMr3Kq8b37x+ej8cx4KomZ1smeaXFM13r1+Rr4VVbIgGA3FHxepfdjS2QnAbDKJiExsm6eH4Aa3xs34KGhz+cbxNjMonfc4VNXt+Bl9khmTSz8VnyGCmjMI8nXDV3zcIW4Dx99SHD1Geb4sNsP09suklrYOl5iXAAg7otbtkOSUydbV1gb6zba77ylZQk0ga7R96bSatRLDsmcSR8JH05BqNEi97xnPmzv4MhjNfjTK1H9ORwxyjvl/O3jWksz70B+kC9JnX4aaMHbE2QBRSRrCaW8oDmvKizu9JXIbZ4B64Q2UiFgu+PIXvaxz6eJNrOWHFDzBTTrazyja0/Y9Ua6ruFTEK4y1E+qRFayMv+GE7/bweurFPSvRc32XLV59Z36tZK2UrI225QdymBJyYogJ+DHT6thsuPi+dYASwUC1m1OJrxXMhmy14Ac8USG2JGnv9/9kKC6o9qO+IqxwBYc1ps/8fzkyYPtMjFvLG6G7w7yrvw4cUI4GF31MWVfKFep+9O+IYp98qo2wR+LlVC1rPIOoGqeFJHRc08gadeBVrmR+dcoSvdF7Qe4qisYHU5HYozuMpzXc0m1uHm5HTPQTaoB6aQx/HIdp/aIqctFV7JJ3OfR71cyW4mnHZgZbF0kvVQ1GXwRhQDg3hpQjAYVhcK6eRg+zXJZd2g5+zpG1gxgXjFqNtpgqGP+K9lxSlZpo6gamnNLCgzONSGhlcdpVEz6AFoaV8lkl8bwN0v8E1HjpvElyiiW90NEiPLE4y9hevui64rdl10ggBfyJEP+0cos2W9g8W6E7A7cBlc3o94fZJmXeg3vfJCZp6QomqN5kupkygMSUo+4cGOg09rQMsg4193BbGZi1RRbxCOCxbR2v8L7TPnuk6TFM3iHvLJGI7T7eV23QW2n+wpEmJHU0FXfbhm4ojKUqcWOGg/21k9X9tc9DJSN/ZdRHGFMaRnnHVFLWLGj0yzHSTk7LlT2eRWB7HW1KwPh7oGP4ZZdh5DijU7F7XA0SSA/OEKeMyEhJ178b8F29Zpg4Uq9UfOGIhsIOt7DWfaL0vOd6TRwxN8g5t38FEgi+v0p2sWd+isBh3Tzajc1M/Ff5L2IGOMYUN5VAn17xWpPeyLXw7fRttk1U8sWdbt1mhEtqVlq8wvNgG1E6i7fxAYW1ftNa1SFExbccuuyhblPm42y+Lwdf/SarVj+4kDhyStByVoNDlkSBnAikjYxQ0UpwWEtSZ0VBcGRfw5gKQkjBgP1I2vGFPm6X1+5chxn9Rgx1GnQzGpdypkQJkqX8tpWiKzwI3H/fPHFTnXYwcXPh6wCnDRVG68ARLzgFqCKfd6huTr779FQQ0cQN0WP8SQ84TfuFGenrDxmGMd7T+U/ktRJXalwoTgm+rdpD4SZ2lxzf8oTBIWSsU1eYwr6wRACCRUReDkzdbAV26sJ1WN8wc6akmX7NuBXE7K/Ke1+J+SAtqWrB0wZ6yF69WvKOu6M/ZPn2QjAfmpNoLzzXmruHZafFuQPgs0HFNQ8XKjrYlfSWgaq2hTRHV13DqbWVCGYsa9X6dSfWrGNLHuivpGH+tAwVp1KrgEyC6UCxbOKSSkXcTqKJX+fKAd+Pybl5yuZToCmcYibY/xEMK+K3JLOc5EAnpmfFF9BkrMBMIcrIBP7KygvKY/oH59QU2noT4PtUpiXKQxb6o4y+KKtBVQimTvLeRSBFg9PFX1yguvPB8nJWxYBtilJl+0flnP86J3d2m0gzspq7/hmlWul2CdKCEFu0eKPKklz/pQKcFmADgCXR6edbSbDYJ7iyUCps3IVFGt7MSUPAnBvqhDhAPUMlxrgmHWuRnNMsqEptmFFlq8maWCCHbsD7vNBSm0mKkNDezr0AXuml6FLa1UNcAZqNTORDSFkYEa8Pbpms9/+7JplmD0GTCjiU5/jvLsDmIeBODc23yrVcsX5frgjZ657CS4HikzgrlXipzqqzPc80wW9Vd57Rj1S72EJn0la3EVdyoKyJrYNAxGRlIkw9JKd35dsJkiYPkTYhrOsrSwWlGRQCVCY3i28Qaqj6Y5XBH5BKalQuk4Gd6iz73Mimt6tNuFqBQZ70e09nq/0p0Q/UUaGkG4ezGb4cs2AcsKdbb3XoTE26vwKq5vDk/UM9/NmyddnRxtaDStoMbbiIELmkHh1Sz3EosSy0v0LY0bkHsepE1bSZsmWrQf/lBU8FqkODDFv3LVkutZGpzlqGGiXyFJQz4WVOLkyYCP0y4Q0TKYgY7nWPZANsoSjTHJEnA/DoQ8IfKjPmiSevO87XszHRO0/u9oncY5gcdXW9jUpSF1Cr6yFarJQ4IZWzfm3LlNV2SmrwbLOEuvcuhPi5Ae4fRYEdM+IeSrV3M5ItIMwxq9bhI8qxsQ6V9jVmunhoBEoQs2S80HDUa/bn6vduYeTl/X0rq8FJEeVz/SV4cV/SUkZXP2wCKzn0j3GBgbFI6uXm7mF5YCoNKBDWre9HiQsDZc1ijv3gGV9KGCMLlo0if7m1o5y3A/NrFnbh/QA+Gnnqb6t7bCAg2tNvNeM8PcknI0ut0FutupC7F7pNmnYKo6JK1mODJv+nBnfDuvKKOXOcV8XgXPhR/+IB6ngaRM2+9BJ+GoxN+mdnMV1valqsQyBopQpU7/hi0xW81Ofm7fVNu1df8MP00MbtGDWIcteDZjuVYAb2xEjIPbeD5DSwrmx7E049FZpKlc8SVztVIDP8pJptcrJLicSc48npvOfCLazBphOR9NFBR//qXD/ennGMy8QcXywVVhPu10AGezZOaltgjReoQNnerUEAR6zGldRlW3zx1vJ0XZJj867e2LTivRxrvtlMsoR9vOy2kJH2TPgYUPEb0NVCE1ocJUJZc8k4VMGRPESNbAfFgeexo2KcIZRIPpTUGZpUh47K/W9GtdElbl/JV4XyY3wtz8+foX5kE8xMGM5d5wu6rv6RyR/g9Eb3JDmrI5kuwWTXE6y96SjSFhNn4okS8r8I4+M8wXO9M0x3dNdTxxYIjjxXb+v11F2nbkqAzpnZH+djIKs5HomxiCjQDOLqM49c1ZcCZM8Ub55uSL/kpM0VJlNm9UoEYRvDR7/dXGkGtpUt3OTb9C71TcCbuB3UgdO447XD1AYmRhGFkewHwfYagOr8xeR/+I/qRzFrqFH0i1dovr1Ku9IXFd9iEJD2XppZvLbITKvH+z6rG3jvftQceErn3SZu5lRbQr+I7BaohCvbm6fH57v9WxQuQPmma+03eblafAqfcIl9g0NdL8NoH6ClIErDIymBJXk/+2LuprfXxxKkCoxuu616wDxUKH8S2BGIzODAq4n/UTlqwFJeFGsUk+7sc1jHcj5hXotC7KxJItlLRf9v2HWCKM7SOJ+Dl3D9arKKwFktLm2PZXmiA1cjC8kBUKEjcMKI8Mhf47GJEBHNCtf61IBe1wpSqeIzjqNZ9l8JM7EyH+pOyrSTwKX+zSaNpz7gK6zZwSWzcCKIaBBqUKU53bKCN+BvKzOWnVJtUH36GFP2NCwrIeqUuPy+RSlSeemZn+5N1Sou0Z6tMraT4X/JUu6oZB2cBGFp7+oC/ZITOfd6/B4hi3I8mP+apXQQukpkJ+B+YCQc9zgOE2m2LTWTyB0NJb2l6X7E73lXHRp8y6my/Zozufk02sn483ydXpL+IUItEpemX+d6khH6PdPd+fc8nUABXvG8MnLWgfy8rCUWgQ9HTGgFnyWoUg8tUzVKxwNfrDUW+bkyGP5D2OBwG6QAu2XUwuXl+rGEN6m3V3NUMdXsTsW0nC265XlJzdSH9LeW/zo/fKM5abrG3wnIeC4J71ehajglb2e2Ajw4t6o/0ZlWvrDmMpLFksLkYyoqv2SCkZ2anVwHvn/hTwIzIsTNgMx/WKpH2IuNUyfL0AFA175LAiGpXeu1qxl13+9vl7YkctbGc0C4+E4j2hWD2tdC8gpdmvx3O8F0G61fyv9tl2gGN9A3VpelTXjUdVmWfshZqciV5H5+63EFkEiQbiyi4sdmTnII2r1zy7ROl30EGgPoiKJgNWEHWraZsD8Tmj4za/K9e6QJoysm5euq1usCej6YSHQyY8E74uoZ45KXidmCWBDDv63Znbx+y0O9IgMZCy4K8hNDhp1pO0wSbjGq/NcQpBmrDJ7G11+SfqYkPTGR46J4Og8+gfsclHKFO1IkZhfLTvaz2ByCq2h6DqBYJPoTIKOofTqThdi/yCNLbPKx3X5N6fSvaUggTshkXoG8pAcz4xSw4GO9Yo5rDbvnoxyPNiVfxWMzepon6HzuJbOf5YIs7AEKLcGO3kIwysNiZS6EY7h+ynLwJ330W36D9JIVJa5oTHSDZ/9yJ0w+B65mmDY6mbZmdjQaq5M/1UpBp0EODgwHOafibXDcqS5JeGUdavLBor5d22gdihe6jt3Wqo/gs14k34cI8CKGdBUZG16Gou7YXuJFNevCgoEZUbQEe/clx7SpVeu3ZJCU8jtsNm1ulXwvYbP42zIJpJpy16mGlmRMRioESGPAC45hFzLfCjD9gvHte1yqwEamdVkHg9hzgwmKi26g6ZnqLvd9alwgEyMzo7RHPNWH7hf9eKj42a1CqWO9uRZ0bUnh74yo0h+HRySmiB8bhEj+BDOkTjwvaTEjA/+A6VgHoI2D4WDwgZyBbQxUM5CNkK7ZDw/5e3+J8TluHCVz58GZBcJAGrwoLVg73QvsQciDQbT8i7ubKJA2BtXutXxnkZOujXKoh0fCrFl18RZwGp04FkCrJdn7TgRzk/J5odruXFJFVd9mgTaldHDXj0Hd/f+s6ScKy+mgC89Jy0CJKvGue0PaDNusg2Dg5jdTsqMEf4Dhj4/WEA0IQNZbspu/WlsHtpU/07F10GnCRRYP/gliDG5KEpDBm0sc2hhT0pyPW/dstfCsMY8JtbjKXC8hCJYnYXHuFx5nWimYOD1mK+W2R4MPPnZXmvn0z6Hp/PIDZ/GvjeZemY+LMMPhS3lNNT/dw0xGirdGnBz3t4bQAvEI4fFlOuuqKX9DasXKcYeck7lHj/umzEpl2QQMpzv2E9ANhqBZZga1NBL3WPsiEASvLsg+ljCKTePcYD062YRnn43WzKtWqzqKFgL33bju0UOUpwiO2HEUYRhVl+b8yPix+NQ7uhI6b2Y4thkkbzEz8vnjXUjDz7duBPf67TywVHf3ALrH6DUNXSmzVarTREuunqSqxtMROix8qT93cr+jjE2aAW569qls7jhelJlu682U3P+Z4TNlxa2eYznH/aSj676PXBxoR00rOQMYTRsoiPawVJ9mWjowmUft37bALSRoRHsM0L6IJHx68Ey1DwkSdUqOazys+OIwgy/BlyBZR8dY2KRz1aR+dqD4OCzKXYiU/Ik3427XUjzuNFXXHb2E1uVMhDFZt3UsPBlmCxU1kFHf+nsdGdqrTyUX93HPOt/gtfZOFCjpjAv+kWUEs0ITcFvm+ADEN3tizK7fvQjcUh2cGDAwmrvGDC3bvDHwBFAZccdpcrYlJgzGmc9iv+d05XdwfYEp2OVAYDzrF5tUL/2hZWdF6nGZ1LVWTlCJfg3RxBBYatg0OadSXvS2JW0r5vrn2UnwiWxTLuIMBSNUSJDkXxgG/P+g81q9c07ZXNfMaf+TdDV2AxVKieOSiQQmgWXhOdTZoXXVkquMXlBCn/NXiBmxOKpnLOSrMZldA+Vyyiwin6mu+v5SR2xhCtWV15NKRO/5wayN5QGpKGsge3k0stnnaWaX2rr+o3XjbQFHYsyu1h42QNFX4/c5SAgEQMAuLeNX6o1qTZdce6c5yf7/vZriDLIqzO1uuL6XMHjBvsSjB9aTBkCxJscyKApgqoE/ASC8divlj7/rE0GlYdPuuuF/lMtZko9g4HsSW2cbZlL5tAyYlGQ4k1fUkX+Ll4ZbOVq1mDbRKXCS4axL+Oqpk9xLqZjBC4HYCAwzQlUppKBrd/3hN4c/Z6PJr+HuK7n2mO+OhdIUzMVZDGDiTEt7d1eJsupS5ZJGmQAWmYMFD9be8QWSD9hGW1499J8ZKKzl99wV63hS0oTS9RfdhukVJPV8lEk1nbIwIxCK9UIH3+/E74QfmlJI1lCZTQjgD9FRhWIiTSkaSf2+FWjk+Zw3A4SXFjRHUo7KgfeC4rjX/eQvHyTwr2lsd3ozCd4kTFQyU0mdFdAJD1+RQTPry5/Ltf52viLlcM/dN1mhhx3wU5rD+bJNGhAOG3pRo6/WLQ4UihV06V2HOGGuG/yjNww00JxIec6ySvGUK18zAC/uM14i4pdoqOV/jW5pWqPndddR1x9+8qeovToa8haLafomf0MHhw92OIFoYHrayLmDuyRB/bX4dVhoat5YMeXhnh4P0BJz/rwrjxa4WMCaEoUdqvCNI2MflW6UnXLG/ilOaWm+g4LxD8boOEazUPbe1uT+BPVRjFO9/PHCVqOY9mFoC+JcQcWiAFj5L8Syf76zojcoory8+WJaE/MwVftqDpDZJ5loLfary/qo4WUb6WuisL+vmhv4liY3ac/ZDr1+xToilb9mh6HWy2ZfXHVyRRq2waaFGBILqwKx4808UzAqjF+69rsAZdZVI3Bzc8l/Uwdvz9zfxxGWrWjLb2YVLsft3/iScjB0nPMxwoqETOR3mhPZcigcTLtF3zdLji3lyHIH6m5ThdgCNJnnq3W5FBQb9EdWOkFHcf3HW/JvgqTulBedjpF7yO6i7N9sC6nsgV43RmWHuHpQqvL4hAe/P/KMto/FU3jq+oyX3kfpV1CgvBa+ypWl8Naz9k9BgsAPLmiEgpHU7IHI1Hp513TXDc6VrB3bc2vOPDRgaRAvDvUTI1FGdyCJiM/L755Mo58CW0kJS8eXNx5+9QPmFXWxswnf4vl8zS3U/HQAMDHgksLz01vEOIf0p4aLlxcn7OhZ/0djkqr5JiN/5BA48d5/GluTGU/3UQ52leI9ujZr0KjOTGqaUDBdtAOHKaQQ+nT6Eks8klV8ormPCmxw+XRcRdLs/lO6mWps7SSOvKBe/r9Jp+w1US9a/eBvkkEDTm+U5HFV1FC0teorjBRmrfmacluXfR72naUoV6uAZCECpNv7974YFLdLvlU/R4klEOPw9wJLUkYIrXgUE+FwVd4TMqoaNUZXKXMnjJ4mCLRgKRc0xViFNO4eVyA50FVhZ5Fjekye5qfekC+A+EjH4ze0GIcNKvyl3EKr9u9RrJKWkE/Ekw+E3MCixL3Tff7yARSD+v5GEYNc8D97CPj/2f6rfkL4byVpVc0DNdBP7vgqRIikXHwVoZjZa0TiWydkh2KnlyAhUgAlqMHnyxAY3xBs2fBipnXIQ3wBiK5nHp42do4OC0/wWBnNSI206NsGidUOhxzXR+uiMV9+hKvQHTKOr9AM3V+GlYWisi1kTe14WTE0sY3arim6EDyAMHNgi3hICRXUdmISf6VjGPPGRtHz2EqEpQV5g8w9DgzOgjV0JxDRhpbfbmAfDqSOGjDEAjTtwmEU2IUl8b4QecN1KuSS2+uogaynKS28ZgdyxWr/PaF55r3WCXeFi6rxrPhol6fbwD+/FsV6nJs7XTfnT/tY/9B3sS6K6KEPbAPV9AWWW90l8psBzEMws4tuHREYSGEfbm2NzeN9P3nkLWde+AZuudkPY6t+Ce4rR7IzJoTMOCkpKGSW04oB5S7Uf+gt+KhCzt9bDOA5+WnrDoXnQK7LVa10ob7lOyjOmrFzM+QQjoWsO5vYbBXZGwlGav11EFw/+XhYdW6cuKb1ME7NcWkpQXIgnqYuPjRhZb57Jyiq3up49rJWv26bB0lIc4Fjhh5xitImEtX2bCgrxUAypVVi6dfKQ0jsDfE9PA/e5TXXAnSDNs+WnchynXtKfbmfFq+xkWyA7hy/AWAWB2TqjTJKcpi+wuRgAb+7QqFbMhnxuGR0zgFNiqpH9OEW6Cextxcfew+WZpEHM0DnM6q/60CvIy1Akdiuyvzi+1u8DMLefdmfuXX2hgYldwMGSwOjlx2e+dIlOo8pyK4tSupJgKoA5THhvB+C44B0xkkmnx/vuzjHBiHnAYIQ4TE0t3AoYwWSaR4qWGz8vFoUT4Y2K9gVHNtgxWaFauTgwZIihdOsM5QbNV22/gVGDVRi6Foxq48lgxiEDBlJoPfjQ33E69XVlylp2iZn5B5GmYhDDy5rqKEvt2Bqe5ynKKUhN6FeVdo+qv3DZUAw/i3z1Op1N3Uk8GWeGVAixGC+pkJYjUkzrpBSL4HbbZESVyiUzu3WF+F5ZfB3iul0kqoR6T9Qx2Qf1KrromDeIkvovplOn4u+MUbINkGJU5xWrwLp1IRo1kyZCER+r4Gbps4KxyY6OxZLfN+sc8/8oi7lez/Im4mLAUwOVEAIpTpDCV3OVinz+R3WohP8QLaP6RzGflDiyyxITXzHUYWE9V1ypJdZEUwARCY7bfbFCwBrpFmfEDdhOpgBt8mF9CD8kDFNvPeQlgqmI9F46qjMBYFP0e5QYvGCGfqybGwGgM13lvs5B2xy54ceuoGzK2NUNBpCXa9aaIZ4fvbF8gGJV7MTzCJyhQp9SKcBSRHALCCjaC4fXEY+arZZDmp2543edX70ypU/klYN5tS9oqY0vfO6LrOFqUPIVEqTjbz0R8jiHqR7GA1XBvGW8/bgKllcoZMLELNZ2K8Gd4aK2EIj6e6zpYUGocW509eLvFAZxx4Lim5KsUvCxqQ2sLTyqR+tvy/O5I509cCbpnuCHyPAsfSj3JGrEM6Ys1HChJyQaHyRFcKI0EByOTYxT28JSGZM67wP73SX+DwlfYfvtzS55xeIp5S+YA1glfnV065lf770fxIlNtsak5VaHttSkWrX5BBQ3VmHD8FnDSMsUCGxasQu2Lcg1DkwmqAwQ9E2/1sWyBI+b7abfydurUN0K5ZOr71MNTfOjBWMSIdSwC2Teuo42W/ZkcadjS2ZRUjN3Y0CaLsv7UyQu1zW9J8BynJZxJN21acp2FmR6wX00LnRfzvwA1r8NWZLQHKiiQ4xTN6RDyz5KYBL6n2PdByaThLNiGOnYcxEdcMf90S4wlL/EfMmr9K/ouXfUnvYvuHBkZkgwoqang//ND3IIa4zE1sZKWKsx825jmnSF4BPEGCZbSdCIqlzbaEBNpnz/vK0D2sZZCo07i8PnJBItIIEbvtc8TJkC6k3I0J7UODIG2P+d0zJUywLxouDj/uWYxctq43/euiE6CzT08IXCETpuvmuV4AagFS/VONJowS9P2/vwS1qPKoEAsR3jG7EayLCIqGDX/xDyAxkDBs0IheHoA74w4u5E+66i6s4gIHxJZCEGhyvlwfgDLD9eeCbwWi5iHiCiIzDYhkqmdXiqdOsN9OkSHp132nCYwPPDc/F6Hb28fVhIiCcO11H7//w9h3pNTzTRwIU1XWTYY5Vzw0ZFwCr3tAqXcKMZxND7+ebOokSUppFOhV4w+ULG6jRtLsjkbvXv4XYDgRHT0KlLLKkmrlpc/aWbO8j1Oflu0CiGrivLvJhSI9X6VFPUJWmqDknxD1fX8taWB/lRrcDiReSY7ZCzgvpHHMPvcgYEe96ija/PaflEas8LgirqJVU26fIFmnD8KPjupC57YjJuf0AmRrXdJ6CFZ5ghnOQIau4doh6YB2mK/tZdC3wq1QaS49395uXj+W0+oLpZ8pRwm8ttRtNtHslK4m/8Sq6TY80LuTLZRDXievsvlhYI3tPNriVs78BQogAEYIZJBd1AWDx+GzDaBdIhq27OHlVqS6KCzc54VrB7+bR28Yim00T/X+PR7e+XG+Pnhip6rxIadbQ3alB2QdBfgJNHVkfGPUnuP3Q4SoNdBAQLnOL/J45oo0SgpVPg8F9YVpz3qnjU8pVjIDaNdSVHYZ/Hj3zPpIX4lC9O/rMH56LPnljWWdBnpeCuBndzDV4EP4+uYUElZYN/kvRL4moU1+/HyXCh2xgNnHgNvX4vaSM/Uscd/6xQcvnmWu/79P2fTWX+Wiy3mOpOp/BkoVEV7bVXeTzVw++sQ9RAmP5ljMv+4napA+Ql+qnw1YgVaXXdl6MigIchqGyeiFyVUpiKq/P+q9iFgxxpP3z9XhnSH9FIB55mr81kQP2Tn9FDpbB+9iY/6ostvV1UeRJteXMYTCIV0FBzQd/qnsh4eFxbIt7nJ9jY4DwhEdN1XzrW1v4ra98U6LhvkRZlHzI5c5CP2Feca0sV6ql2bxt0IY3WJWSYXpR4XRqDIiXtkYjLQ1qnEZU94H9u+NCiLZv6Zr2Pu11g7s6eznclN4DKZ4PvzjeeLNp0L8ZeQ8hZkMHVvaf4nUrtZGTkyj8GyyIYNYQHobcGmyyxGb+jrg9BgxDdAOvsF5hBCGiRQm7kwgGn1cHycry+pBOOrZEcohWVvi/tEAzKlz7iZsVS9Hxh9uFRsh4/uHICnJa2k29/+8HrwFQb4Vi1ldkpqUDwGiagZCzgGtL4TPxjPLxNcKG7UkbeIM/gsnKVYWdtHsQ/b8KuTFeEktbyhuQpUH/p9Gtwp68V4NW+rGSd/FtJWx4IsY9w63QfwZ8jpe4WnBjo3+MjEpJRA+8XI9bgnzlsSSMhifHSMMYvXKf7KVjPM1YabSphH7XGeQXcyXbEAc+fu8IrJu4Gxi93Xs8QuLxYwtSdHTcImwGiHmmKaQtOKxK4EU4Lg+Lg0USUSYWyxy93fdA5dGE3wwno9WHUIlTK3h3Z4DByv1U4PtHD9DSWCKvGDBbc3/tgBdEwu9vi4wIJ9WXFQCQP0PueraU1ttKvl8K4qc1y8z5JrtaQnMs5db8kxDO+tb8zgQ3sKh6/h+4IbsPzWQjMjEBflUyQt7KFCUZrjDVqoYphzQpAwZPlJUy9rHkgkkaYF/aRwLSQxypetOQBuDs4nHA1DaiIJqVccPT6fhqLwlHmAVadDyyb0v7/3c4rRWHDYPfStNIVu54lAkX1Ba+1LALtpH7y6k5vnwNoME3QY0KfXKGFQCWS5PQEQ2j+BpNIrwKTBUDYKBK4JTpyuEvkQznYnyAkZGdjJD2ujx8i/IwMagdJFsQyIE6wM9gIT8ANflqehRYrVggrev+BVFtdFDGeT9IJ8c7FnHguByyTCAPFpkn2g5APjXbfn2zI5Xxvi/HqzBxkwJqtS0QSEQEVVtin+TFCU5KCycP7Qb0YPvsvudC5oLwwXlxrDyIg0J0n5NAcB8XW8y44Of5mU3XLcecLcwgw4s0uSnsBiK9e83qB030tpE6AfrZD75xRGnz5+BtsQ51afss0AklHL3MCCN3BBZvjxUcJnoGCyPbhHwnxFzqcFoox4dS5io1gS1Us2c1lewm0dzP/vB7/5julpFdzJnCtiFRh01rUj49pO2OCYDo5EcCqwTX/srwmshl5gwm2a6xURF34QtBDzwFq6eb6EVJTt6lKW++EEmVZItumcmErSZ8SoZ7SLuFK6pHaC7j2YjKuL7Ui8VK7a2+ooOOT7CC4ODBS2ddV3tnQ0EaC7ZAiofw/deruHnvUwCz2U5+j2RjrKyRNCH1pUfSryn0qQF85wgrai3Dlr2NX/JQkX00dJVGuG4kxfQyy49/NIrEaqxBUoOocuZilfK9IpL+bAcMUwdm9cz7/g9giJfsuIXaiCY314Xorn5OlncWH+by63mGE/sI27gbo18TzMZ/8iOY++e7On/tmfsUGrMcjtW9xbN8fv4M4Exe7gHp4NdenPSbW/EqZtyb59QGzHNa8MopVgfX6tip04oUsH/nX4OCgGRQgDWTENFsJIaFlvIN90QevK5PLzU0kiil2jemgc0ou6vYvcrNJ/80URgN/Wzg4WOY/Sf4g/EfzGK7KRQp9CSmo+Ro+l501rZZQd7evC+jqpvG79QmOe+/Pq34+BRpolpa5zTxFT5vsPjAa9Ix6wna8U5nqTBmJCG/tQDFPbxJRqlj7KWUqNDGlp9kHIoMX8MN04UMSH1fEYiSo75RUkLhHE+g1c622AYAQ4yvvLbDkVSabzufo6RSJ2+H8qphUz+Qzaj32XGekSsBZGMet1edaiF+5hhAOOYjUlRK+pyYYQAOnnrTlIqjLWXtI8vxMhZEiapIFQNa66iMka1Q4U/wINIaaRKfxdah2VOJ2bS3WUAR7jyI+8r7B7I4B0R78U9R1aUy3cLKe0OLHOtqkhRBXhYmyv3HOCWquHhIHlbk1lZrLd5kZ38R5P2kBFfwenErQpnK0Sej0U+scBbyFuLipVvd/TI1wKFZGY4aHf3q6chVhyKC2dpwbNKC1baCGCFKfmSsTMgQ0Ynfp4v8Y1jOSG9WFJeBgowRmYnaM0pYZIxb39gBQG9ywGxFrJ/R5itJVbot21MWgxxwJHA252KYSkjiRlwV7y0a5G3ac+TGBwXjOk16BFzRWNUW4MfbZU2ql9B8KWffcH24ujdwLaTPFaVd3JmwaHUmfNiQ/8MdBhHGscWkbvJL+9ySYB5al8Z/poAK2kOJaHhE+sKFbpT43/fwnAFEpeeJCL6cZDKluhDPU/5oU0GvmL9GPAh5OVOw/NWi+NixgG1Ommj6SQE/0FlP+keslfKCd1IMUDySHrw9mR3AHDKTAebL/TF7aQellAE5ZQR1KiZsEeqLdEV9XlCs8q4MLQ18vqwCFreryMlMlTqIWyqbio9B1dwabpL03TePq7N5VRdPkd0Bu9L7TQF4r8IfhujK9cuKpRg1OTIlO2X2CuzXJ7xn0MzR4Bzxa3OY5QhAqSLXjfIyBOCXid+AjKagK75KcpAZz1FNWsPsW3ENUTxtXqVui9nIsLp3ch1/5nsgwSFtbbji4uTGKfXW9rLtDZxRe7frVCmmjmwRer4WekKOoPtUWVupqTjpeDk7V5NqK6LZNBWtR3WQ1El7rZsUrD5YQGg9xz6F/aYjrCYYD9mb7agYP++oZlsABJkR9axUw35g7zxMw8bX0NjKUhr9UQJIHRIQ8H2ho81pcY8OGZPabowlnSv0udeuwTYmnNRi51MHFWHi6Ix4aidSUQ8uUnoMSCN8RKEnr9USK8CDBn0XTRhLuBhEVzSSWBlXq1qHNjCg1IQOQB4By3RNTBhtvDe7oP0NGzIgtZG/AqiGamIvGheganHAo8QD0ExrGYc4p41g8FcLBqcTgIl3Ops1GzvqMRM8HySjtFmSvqK8CNCmebUjw5guC/FyNtJ25bOPFsx8LgdeHfPYfdac7J6kyRy86ZzuECPl9NmHv9FpE/iwdXJZ124tdzQK6bas0l0AdPp0w0ZS571uPB6GhWJKFmw2h+7KtsyJlRG6Gy7JI/+442MRf+AYyJVAXGvgZu+pHnPuchsZlMUHVdy2WrKNj4HCugzVTt9DtYow1nXZYnBZISQ7pQocA1PTbHq8N0wGwuEhT4AEornTMiymjxZiUfZnrictheoKXoTD8jjWa8tF6RpgmZQyKIqyWb0W7aySf7pT6Y3goyP0bTHqfsS21LFfpVLhxdhIljiKf8ZrEIQtdeAhqsZssrqAChISWqtQo8V3Bgz1POoHPEhh5wUrQobRGUM6MjHURk8OKzCInw69WMFfG9ID3n+kBVSat7djSN9Yhm4rumlPo9fvDKmRGv+DzFO9xeXCc2NHMAE/G8jyPi6Zp4JCxw12jxATW+wA+6fK6UgIZlEdH/sTBeWlUx1u66ee8M4Qm0MOOrfpnuudwo5YkrRGH4xAuOXoenFKXWEUc/ebKRKiKEg9PhwD0JJ0qazk4KzmbFR4JBPQiUJmbY4TrWlMrn7IunLP/3Km0GMJUWSbdfXkkGjmaE1Wr3bzqq3JROU+66bd+FdDKCOMgTiUrL5NzVsVEETXgavqxKBm3L+LceLUtyEUMgeRZGewyr7SVVoY1cK/JLduREC6FMVj9+zNndEQ+eFY3gtx05c5yjK9NtrUg769STM="/>
  <p:tag name="MEKKOXMLTAGS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IDw8QZnT3KVLgIkmA4yG66JwEypn5lzF5ucBb12zbJgKWe5k2lobW5xMIAmT50aNKO3ahiyUhgA5eirEoXo0GsiwGpDhe60zSoNh/5wo7OSqo7NVRTVivc5973JNOlDVuBk4FQmhNNpm2SiScR+JIhhSpArFy5ttc9fa+O9Xq+6dHyJSEBCKhL5Lp7F3ZGhNK1yZfFWEtYUIZ7kOZBz8Gyo19arNzN/kq75L3TZRdV7NHEMxd+G1RwHqb63jJ2WlAU4XF5jE137NIiHOehGmb/tAM7s8aS3KwB3XqwV3GaSI+73eGQ/uXvdWIn4PhLMNepA2VCL+TZnBQTqRPQ7/G3Q3VFYSH0+GIfAzmJ9dSrTR4trE83AvXmjDomby7kkqW1tAlouvsYy2UD/CQqgQLX03ZdvPf4Vj/AzKeQU5UN1oz3F5YCf4XPcCMMtwRIIP0CIVytzn2HxwVhpw4hHYgvPRa3ISXXfBHaK3Ax093rR1Cf+DVKrIKdjydmBE8gyDhXVtmVGU4nW1lJUmhLgBq0XsP9b8PEUPWotvKFyevKG+mo5iNf44GI6L7XG3o3UBJ3CepV8lFjb4yHZgS7yfTomP80Zc9dMbuolruPmSfstdciSHJIr+IO+EecbfOpVIwwX4hYYP6YiDi8NHRob97nQHawJBFvB5dzaMC1LWiPKNRqbYGGkTF2zvNPoNavsHX5Hwo7wq5kCbLJg+A54qHgXzYK5+FXyirk9xmRpXm/FRAMnw43tn2J99tzllLyjc+LRwV5No9xaeZzKD+iy1E92/MiCnAFVst0gg4V0Uf2crJxp4Zo3CEzUalHm/kc+qy0TGIl6ZZG7ZYmY7cVexxUviFW9ngccLDvcgGDaZZytjAluGDqW4Fw3yRwYYGP1T0AcJJiFnJ16GQK2w4AVznzxn3/i4CUBd56Gw3QZ1uj9VeOkzEOtcQe8YBvCuX8ipJbS1JpFIDZjW6bC8LrhJP+bvDU7WIQ7OMtZ81twVAAwRRKOjMN1Xkb8PcZlKUIqfhI5E7KNF3uWZnHzKnpS1etwO1O7gNdlhFpTVbSSN8t4QnLdl1aHNYGctXT4Oj1SRzBX2WWFHi62UkODLjlvcR4dGhJBK6VhhHQ0UuTMTyZ7sXOHauMK6EnMJKA3RAdVcALohdVXrt0cKdKuXuiu1MKxqE5Gvy8KC0GF33+tvrLYrxVfAGbVR59su0iO5PDyOOn7RCtyE5nvvH2rkMl3rBE4AL3BgwCV8id6spb0pdw8Pafl+47gXxbDwyqbWkYTT8dylKUcaY6Rsxytqe6ah8S8fNKQX1+a4U0qsVIsj5LlJQd+QCV237sMOUEjKOivicfd5xuTQBFVHOQCEalctUT9f1I+3V0AxBMaDcFGmTw2OI66Q3fJnl7f/2yRhWdCbX6GDGYWJ1y6zUgmM5WdhRQFmOgxA9BnDUXLFg/pYDenRMWblkycUItdJ6YVLumZWKpru86K/Axjv4duFcbQ+qHzkxIAZXz0TF8xNb9pYIVxqtJiwqG5VL0/pJtNEHn6Fg0UrP7VqjNymzmzknguYAxcOwOktKjKtVw/wOEoCNpZWZenWLB0KrHj5+ODzxWhQ7Q8Axp942JPPhvPidCSVKo43YDJjNU/tFTcBNJtQMHFLNZR0eO4ywhcY+2oXrUHupu9zOi4jC04CSdqpqMcZ4NQkv0GpDdbFY7q14a+fTho4CtZsKPWq1ahMM5KDIMzRwDy3l0XtTvySch0jlPNFTvU65I7KlrV7Pa7OswTZ/OZyS8r3TyTPUavPhVFp1Df8dD/ole5pYpzEpW3MlKPv9Jgs9vIex8lzhziME2k9lhC8BvsBII0YKcaPzyXO18NlZCgyh2QtQmpOAax2toynhVBplYf++HxRX6D5lX4xb6qtHAtFm57CzD38dRmhNp2NnFl/MU+3RsyM3SLlxUmi36m7EKYg0KxH5kSbE2/XO8y4IA2JacEmXpelDYsW7dYHsT2trAOKTwzRCjxO1xfJNeDAFfvc0D0QHEvXXDb5RmwBUKObg8ierHQqZMqfGQyPHUPh01YTF+VlfSuXADTCi4Q7+tDxv2uUPMmCFCFg8XrOK7IaJxxrJHfZWQnyubim490f8rM/aeXu5hhMFc88JKzdbePGc7efaeqcyWybEXUpw4Fg4uJ+hqM0RnoGuwc1hI5g4cxnLNs5/NkRql+lIKyPabS67EdKyDgLIbaU/MZqM+ENWWbXjIwIVzmWwLx7tUGK+i4lMToUlXBZRFFQphrL+72gQe1gFl04EwWQhQS+9Ow77KE8v5vHm2JQHu7P92StszXvXO2Xr7rCror3cve1xI3lIu+tbByzQs3pmec+EpdY5BPC4wfGDYKlgVGGK9j8L3frMNZfl/s2LxrJ3uUZs2Lq73eVe03F+6vjtVTjdNRYjrtNi1Iif+Fu9jiV/m9WNHaGTBR/CaWfRzfOvFxwDv6bHjTnY1IPrSLIbBOaoidrhAUPeLRREAVTbzU47cmliZxuUnWOJyiinX+g1P3V5UBvweT3858Y2bD+HLuq4g119HdXxnSOEoR9vimnppAMvh3Stnr+Sucukr1HfWxGBesEyax6iIPC6e4Y3QiGCcReNjyR5elcgSuXHvfmosvG5Ak4zXuKJUcCDWPDgi8ROI0dDNbTtZfzM1/Zejv3ue1Z6Zl3kPWMMpf9Rqfx+VS+MOTSeG0TGmn3Uy+rcuIMui0ZsqcukYlWErrPjenY/zSAxmFJNa8W0+gz3othLmMuOr/fH9/O3byYbG37W6JgRBRsrYoYmDWA4DKx1K44z76YtU9iT2Bi9XLG91hnmG1FEgZVVuZGzmzm0WfyZoBI8YUwmO00fleoClsMH6sOYp8QZ00GfnNU6Q6SI1i0/IXbZb4H6NP8JvjK+OlKHFJZCNPAZw3JI4GjKTdCqF46uW+3wQRhXHUKYlcW8tAE3bMBTptbsdEfSgkj2UE3THx65ZuIzu8sCos4UU3GMU2A7YKKjeolnPcFrr1fdjBgyRVV6HhX+21e3wQzn94RSsj50Xd/TyGwmLgdVnIfYLPn9BOyC2JfpQJeIBo4NP/zcRXDn+D8KzkAuoDhKH8x2S02EqM0AyFdrytRo9t09fbDpodMUzXUFI9MxMGLCGb3NBVu1yYjE0pcMdzjJnJxXEWdsEMWr9Mbrx/pI8237DuETvITdB8YTqVOwZ5uecsSfzVfqIs7miymOIur/7UWjpbkiJNW597ysPMApgqokezFtVKq6RPXgqgfrIPhSzSNeFGo98nTvX157AP/nLlqDrVCXhVSdY8cAPED8M2EOu4uSrS7GzUSSvFzZJ29fab2tBKS2p1pVfxwpMmxX+Snuc9dHJhPIoNpQmGI3BP4DbIdxWBWQzBAVr3j7Qbulol5+kd9By5O347wgClLvjAlNKxM821I+cO3f7N6YKZn6owz+8dD/r0ZV1xkbg9wyiSFQSuX4J2zd7oYpSOX+3fcOzkTGZF3y8pOtW2OYqj7m4nNxS6wC/E+/zBa9ItAM1u/aUCHmWxoAB5w03m7/45YuwV9Ja1yGRGA+QIoIHU1Oy4ldPaIoBTOwSMmxVHakam6CUr9Sfmp+/W8m9czgdqinoWQzUiTlzDi/4irI+vqFldT+1H02WqA0/PgErars5NCihUgqpy/VydrjVPO/Sx+GJN5DiKzRMqA+csV041462hig/HYhMzEjubTUj4tXTh1HihEAcaK8HdHjE0zQPnBLAC/HcmZlrdbSV7EXZVPgAhodJZTA+WkoddpqBfgvSom1My7EFVCD/a7KggA6mN2xOGZAIrPo7ZbWh7uhPNLhFBTz9lz1Yw3Oo7ovLetkWwR3fkoqhJ6XDJq6DsfuLx7t45HlcIHFnTzbpt5jUAYckxKuIZCkp9zyepcAylveuzkp5myTVZgrCfKc5gkSgSGLcW/ipuPt6xVJ3S2AxyoZmSbR1V+vXzvbn8XFAKnCHPTw9AH4++WDaQGcnFMw52IvSznQuB8u4Dy9hlKp9K95428qDgXdp5/xcqDmFMOmGfdQ6f2nUQ2anDR6m58Vzy1WZPDghofP0NozhgC+V9Y4j5Wsq+O833NS5NUI3tMI3Fx2AHWDurSx96tepq6QLDbM4jEtTvvgKbRQlDjvIjDE3LEBJFB8cDu5wKEmPDK8h1xZvhS9/n/YmAbR2+nwhfnALz2lhtVP823nJbKacgH+QP9XL1L7Q6WSiFY/qmICuUUYoEEzlVvcH+wi+67dfiBlurFHQh/7E6/7jUu+MQwhgoX4NKlQZE4vUMXP7ndB5uPUmmbk2Y7oxew1Ts3TjU4ki6pSX7kb976vqOVrtd8+LW6Yp7LINTW2zYmtnz7yXHANaggKUzi7teocQHQC2NYJfnUW7qj8vvrQeqLounCxyZSHHOUAuDNoqALPPmT938bjqUzr/ElvNwYYTVGcGaQ8/GUEs/46fcUUaotWyWtfc3SZUZHKmeScPrE2vXsqKjd07KOAE3XnDiWzUT0ZuRWVSZOhRC7dieFzODPy4859Thg30/6QOOWo39zOOKwPbel23dOHszS3g/xcG6IOFI0p++kk8nIw31cFhzKygs+QNOgxp1EFfZ6uvGq8jZxCGt6qPBUBs6Ja2B76Udg5E9ROfv7XZr7VtRnjGxc1rjKdDVJxJ6HbeOLegt1Ahy/F8NyVsqh1QCfhmG0PvgRTqd7cNTKO2Q5a0oWhIDfKWToZwVqusV/8jLOIWu4Tlm9IdFouV7r5FnBHVB0lDDrGiIqZnIAyNsSxa4auo5nZccLzNiUhk9y3/sBWZx4C8Qyp8cknTg4QMHWCKtU73mzcko7pp0fAjIHRcrhGKLPXtekV5WdxhAfEi8Ma+aMBVIO3HlDpmx6dwC33i0lYTHKwhHmydnQEAJf0743oHkroTLqoS82NBUU+pm6ZZlPO29OOArPonBUOsOZsDiavRSAHgHZVQtYiR1iSSoq9RvPw5ADOAPV9bojDXie1GteBwdY1jF0VSBKEVkSgwuIZWBzWihaLPZskn8Zng9lw+ErCw5hnOh4aLTbedqYG9Y/vVMBIPsBCornHVq3eULAjAE23I5VkSHjWjWAYfe7h4hpp3ZEf4l7N6H40ulABJArFnMc4DXSZbwp1fuCDNN85kpgEyTo1EnmwYhc7oZVcqyJsXrL+HNeZ8PGrEYm5mxFViq85OzJrgjoDUzJYnyEq2fbWwlmeX9GebUy1HfzMM8XAaacFC5wz0a+rcGKphrQAU4iXAUgmNiCJwu2kxW5oxCrxtIUunYs1+/kGWWUX6P/I43lzEhsxwdC0vMlQStSYBK9w1B6jycfL6nlr+gNfQCjrQ9griytRST3xg9HiZUol5pORDQ/Rle1PytsD4BGbNgjzUQEOsWAGIJLQHFwH2y6s7LE2tDBMBxEQVGze398vg19e90PUhasPNmLP2Ajz68vNguy5nLc/1DYGsRXtfksRd5DXTFXP4VPwmEPGak2JEG4LjupDJpQNQaNdjHB9BAwK0Jd3ZvO//DH88uNNXm5vMPYFVIUVFGB9kNwvnFsaCjzTG1DnQoUNjW7X0GdlqP6NMsmUPVv91Dr02QwRWLJpo/lDc9vDkJbMMdvZEz/fg/X6CTmNHZqnrPt+fMFk0zO7fA/ucO/3Rq/YS/HctvpDGyFq8nLBGb4SXyfbXBHp5t6+qY4UafAKtXheBP6AUio7ci9GWvqaUR4Wr+lhoPyIZXdeoRMTnyP0oaH4JYhfPzrBZZxpjWxU34o0TCbo2YPMajqPdlPppzhxW0LoQbbRhvbTqCHGQRrbnZqwkqarN/qPiAm/keOAllmVT/lDyKqX9bsmHyhb9b+RfcUGUhYZMfHGNf2etIxfmWTtdQaXxqri4jfSCh9jDKLVu7cHdQqOLl8gff+4rxmkmTF8wrho61Nbt2GOdkksqzkjYkK1fiRMMGqPn6JfA2HbIjcZ2AuxEsSq+WFWAz3M5OzItOpWMv0MjLmTMjIwJYhExP20GPkHRz9aPGqJj4TzPPdllfH045NLW68JvuG5gkeBk9GtwGDagCaWxWGsVM7PxDwtA7FgzmKFrC65qxN9d8WZAvL5dw7PgYJFdLW9PG24gQpvG4fpPE9y8sVyWSREZVF5PFmfcDxjA+fLtz9S9Z0BOAKyTgDw3s7A7ZmM1ndf0yhprHL18CvAy1JFyqHiXTaIrNhy5amW7q5lBHZiEOdXtIKmJVPwuiYNssLG64yqmF+M4S7MJT2D00XIdqVFdEP1GlRoSRfRQbWlp7WJ0s2iFuz+TvonhBxtUeQfd0uOWcOOkRtAzOdMjvWJiY2SyeG8vVN4jaUWO7nPJXkCqxyHd1bgTfijHgvT3n8IwKYYGDLvWC5p1afks1K5dre9x/xjaMxZ5HVQMYTbHhcK6uqX3jxFhvE6DaHbecpo9l+jkAJDIXuBWdUoSF510ZJtf/X46VpZf5iucJ4lm7FymWU9Akfy48tDUw3hy097bW5gHqbHxlXXCPCHb4p85NntR79OnXEbV8H/nLAxo8wcg9eUQcpRfyxlTfVswxj/82E08HSjtmT0q4I9nV5lkZE3xyjmPi6Z15wOUFpWp8W4qwxOXZZwlspcfS10BFJ9uMv28hFCwcq96VZZ7XaUQ/4RmfVHN1k7EM6DA57n6fEPLTjZhJykzMl6NeAJ3fcUoqDbGHmSIZFomoBuaK6y5kxRx88jNAwBOWYPolWFUUOSSBJrF1+YhRW8pB0drSPIcqYX7vqGPUh0e1HJD80L2uumWmEWDN5rwEK13xlnh1C7h7D4yAhLAj1Qu4S8LdNYF0g/NlShxdYPE3et9a92CzgCPyO4W/OZvWBdabfcyRBlViJFtIQYEmAGOzgHal+MhviLsxY+FiUMi1Hf2izpKw1FByLiHDE2Hd1kvEVWdrZGQyL2ziVgLzRzBDkTFp2rZz7ASb/7FJFZC9nyoxnBMVl01XPYKkAKqeoerEKWf4mkiKBmCo+ucnOpqBXKEhuEvHhNW181Qw/tm1SrDC0n8LJun19SBf0aib4s5a5+AAel6+z4MSCUKqASbLsr6B4xJikwLhKFXEmMW5taXSE4sBTCLug9XvjSJxX4r9jnJwhcTZC3mVoqhemKgWcI2jZXHb/1+9LD5SXsGJQD7sGjJ8CmhzS83sbPqcUkMn6n9DrIOllhGkZU1IzTDjPc5guGdoXWfcvu8b7D+yzTvILWjSgaw/WF7wVSQMtf/rmpFrDZCIj05FLhavERUfG7cGcvg39ZHRms9XXCAt/croLepmAaN+V7sZYLHiLD3SQa/4v1UJFNkqaZqA6ovqLGP5ItTtGxDX2+rXKZ6oGr3swWU9QJ3o3YmVCWQuIzcrrWQPQuQmccw6RMYDalHmbgRnZnAp7Y5l34gJpzkupZdNJ65dKkWIQe6M6FSJaRmpzDaUMJ89xJ2kmLomLGeCbceFzx8CtwxyLAkNRdpXJtgCBVc3jVIdIEw8WqCAHNLLYHJuolowbJAEdiQ6JUR2GTdrkhLT/WxAcNvgIuPLU5y4sBLeUFsfMShaVXGvewq+vzfXC7Kt2dRrRZgG8Xv02Rppem2WauL7uxfN2mYBSN+s8O28m+MGRB/hYkRBfqf3jOnPBPTrMcl2jtuiLlCi8v1aaNyooSf9uhBbiFrtAVD83fTUrfKYZG4QzP1H70MJ3Io2LQhYQCMguBmjH9cjuh/YkuyGmmXHWyyAfcdnPrSDkaOUfmWHTBnuTaHYEhhUarZvnyiYAaEWCTfJNzK68nNHy/D180IntagXK/Yih7LOJjCPKo8+iq+m6mXE8J9NEdZqlz7uATIqQWInGiLNDeDQt1DawE2hcMFNva104E6LqEJNN0f6xaJqWQLGjDQU/wUMQS5h7cENJWoMgcRTqEGkWiHRag2vVc9qdGqo+Bd1GODq7peVdMn9EDn4CCDPL6pdufHqgkxgmX9ACIFNcbq4Q2L/ENWzgtiC7FEAnBaudxwAH2Y45gF5BOXhpyfbeZU69A8AxSj5InxKnvcCnHLWz/YMpG0ODLCxmnewXDZI5jMY3d1w5KclQXYA/llgrluyyigmP0tnuQbTjYaDYRvaMWhkQcZTsFYXbGk7rgVFn1F4+U1F9v90qeLvUrJHCSXG3YmBOheFd+UXegMWE5mNHL2j27QS0gjeuGa1afC0SJvboPxf3gQmhHwaTeoJcXzFovxgIACfKxOU3+uLg+3B9ABHLUjsv5G8TV/k9RzWqGZwheQNGHVOWSt0nUWenheQwscLKTB+HP4RwfhG8OuEBsxJFVHYZLqwW57QYljuHAwmSQ5A1J5ZDjNfnc5m65OxN4BFK/b4KOD6oyI6bHOzRS98lGkX8Mqe3J68IM7xg+siePEFx9KctKN+lE3Ieh+LgpcDLY9aJDrR9C9KM5KdJFPdki/WyhrV+lG2w+haHdLsBX+fwAPrA6n/avYWtilON0X+nr5UeN+CWNvyhmxfYr6rxYKGLbQ2Y8CmnonQGRqmNO/5uztpR6sSHmguZsLRL87q0Wqz1Xr5+wnelTUuRZl2BarB977U7nCbchw0qyBRKOjTY+WEiqpU34Vfgvys1oMUnSHL/lPEEEkoKz1MR+a0vTNeip8n1AdDgSjRFuy9ODkTpFshE3PQZgpp8NrIU/lnuSBVYS2niXNIHgeRlNUnJiP8W/SSDdgG/zI7CANvZgXz+gHNQ5CpxaPlRYoeLswzPHNTbG97ISddhF+Oh1gP5Zhc9o4ESPQMceyhl947R+Ir4i2gyiJQ/xSHkmV8wZ0vyfsnDUPB69sjmnnSECPVdmplc8ucfPZxz5+6/TySRPO0iDw4xzDma3pxIsSdMm4JowukA36Dky/FVdwN2J5HZwkpLr//PbSxWCNpixJHM2WI40Z4Y/g4w8BBHBJCxsSPiXAAI3csiv4ckriapVyKKflAD0t2vl3O4qK8stCQYJRAxcHgLQht2O8vh7BRVSXjnAlczJBa/1gZwlz1rq62XW8/N338qw3Hlrq3zWbJXkOJ9oVrutGo7jzve+L8AYUBOoMhVtjYyV+1UwocgQlXQzUTD0iXW0L8LOM/8NPZ5kIWqY7eIHlBI+AyfO9L2N9Y3wdAHymGc3RSSChgKnNVUOJc1aQG3Im9gSNwiKCRGVbk9nGtDObIzjafaizOf+mp5etfoDQOGq7DmjY3m0Y3bHqfLSrxstU9pHlk2CKiIO/7ZrrppKTGOuz9LOSi+Pa4kjtQrcPU6mPC+h45H0Bo03iK1ikke6JSUuQ5wg/ma/R8qSkCkgsT+FpK4l0NDvc4wmvkucdMut9yH8rc6SVGxMa6fnfBM6HbENX6lHdvuw8ofXGfIQNxwpieLFhtKmfIUyVp9LqTHwlWSSBcqe2sVoJHmJG9wXJYLmZTLxU8xL1IMbXc5/V95Ejg6GLLFfeUgZea5yupyfbN+V98KvfB7BHZOtcdHSbq0FwR82wiB3TDrDp1N2bvvyiJ4ymS/lPSevRMCS7/DMds8Xg0bm3MmNbPQewmRHVdUAI5IbBkl5oe49h7bH68JlInTACSvOMThCtyasxDwncegTczptnmj07C+m/1/PDleSwZc7sOS5j+Bwc+QgmSU59kYNmX5vJaxQQVfbNupW8OF9SmSXNvVkRUEfvyq+qGmeKiIahlFZsn/XuEh0Xof0HnUxxHCRvfLiN5nlpt801S264H6TnhuuRj3h2sFdFmp9fgijmOIxnrF3paiNyS6wxl0gnYZLeTfOZu6n5T8AO4jPKpKX9pzmGizLx+LYhxqczDPwd6MQfiKQCyoae4QXW7AQ1pggGv1h3R4+fJqqVAGsdI0fl+lP6I/z+oyImWIrRlqvmgIF8GdXPa1sF28W7DkRNCbdQFSHBVN8nC6ZKVRqLraQk+epGC17qtHtXy6gKMdnan8/SnZl508No6SwkJghtZ19KIdEcQWyk8Lbv0+1gMJafe5tAzfA4Fo5DCWQEKfUs54ELAD3ghN5adBAnjKmlEE51zxYSRmRW6h9/Vg2DsyG0h3wve0UyUHYHr7u+XH1C9AZX7a9tdic34vk5DrjIpR19yS6dfM3YuJwA4NqEywWj2WutL+o41/8klsgJLcILiAOLIeYnxmHTJ0YIAGpY25oVtyEU7peCeUmVCegGIIpLaLAylZQ+JKM9YqumclF3JK6Smw8PJGPwMjgQMn0MOEa8hIOwmRSWm+0zRQx4BVW4GlorppG3mGrZ3Zs3yt17S9WVsWTxf+Trj9LffUkbWiDQBldXaXX4zgrimmbOk1W4pUjVg/6vKxzb20Tg/LyIbILgd0E0r+lFJbv5he9/1EYAAIaWiwDfNJuzgPZ3qV6Kwv9XLmNDA53rTXXcGkN5XOQrYLuDZ3g3vZcLuu6sNODJxK7wMozhUODNKuccxibRwbfEOGK99xmAsc4SNbRdjZCAWPCuHxS+5oILECuUwx7FYaLbO98WqEHmt/+xY9sVgRwNX2J5LOPtlizKt+b/mqyVjBC8jQBl57syr4xMZs9HsUcMWxComD4ydC+VR9s2IOw4HZBN06kuCanp4dkVMetX86/G9TIAjwTjOpU9ciwVXk8n2Y6GGFtLNgUrjAINQsilI3YMlprXXILZtiV6rj4a2Dxv6Od2ESZKZMRD8ZmkUvmi9RsjGm8NN11AMMUCXck/43rBEos6BzJnOT4m3WBftlPSgt97s5efKQ3pfT42bclKab26XBvBX6HCYX2Y6o8I7zK80JDwZWq0lRyL3uN3RG5i6LGJPVcjSQ9KVhxO3yt9qn/LoHopwlwf4VA4ow8EennTxzUb92b/QRVeR6CZAmbEJ5yrfquBsI0InhqGa7UzLlP/eO/SoJycPQ3P+Ac3h5NMUg1TbAN4W2hL5lifDAEGZYGq20GtEpbolBRpPWyVjcFvPhwoGHK9/P0nWhf4E3gxPRMAU0Spsl8m5kFZQlsRZDgca1q3dU1SF3Zc9YeS9ZuGpnyWfDfLgA4AX0KIh/PPxtW54MeLJv/fRxMek9oioypmb/uGWtoKmKFK4FDAqzTJEXLwwvY+jWV9AqpbVtP98AyeFcZuh1ONUT8JppDdDKz4VDobtjN2hLmwu2Sq4Uchj22zU9uoGS8ReCOMiTb1LubUJGfV4OqpKigfjkn0vptCVoisj1p0OlGuQCiEoMR+Z0w6UIiVXmBjAEkqfEpVFZzVuhGoApeYddgIPl6SAoDH5mHWT5fkRPs+S2eh5GB0PcUHK4nRQG8kcrkQml/qmtDcUAOPQm1GqoYNBw5opoHFS6KSj3Di7Ye1m/UD9Vq7Qqs2ovwZY1893gtCPKvXQL65TaPd+KnKQUYKxmNKyk8ZuMADfPFkWUeKhDZFOMwwD9mheQYLH/aROLrjY4nDx4OVNR222GXhvlF0ike6ADBXJGKMEmxl2Va6sf7f+44S4bZasc4HF2EAQnVDWwM6eccReIGounc5asrVExqwwbuhjaipfx5xLxVz3ld+Vz6zISNUCt43zE1/XIH9dkHqIdTpgUInHd1159xbaNkFdaW06eMqiczibnZz2jvjkbi2Lov30GjsZtoRfLPs9lELXOHdLw12R2NvapeUdH+eCB3B2tdlvqV+5Cj9kxUXvfpGKtHTBbhFTLEVCHDT7EqsNvgRuuCWcW2Ov8PexVMBTqnGw3S2sfF9NGRhuzTjMnMtv6YAb7irOILXxX6k+K5sPQAvKHnh1nHZ1nL8BgElpWIkIRhTyiV5vEApAzzEospVsqu/erxC6QBXlbvbBbf6RI87lTiD4JF7h+8se3RHlPeD+2fkTangEE4YWn7PqLsl8wfuwOR//s961HAELBLqu0esZa5r2CBDY0q3hXqrKP+9pQokPwoqSRcdYiroSCikyYb6VF7ioyxXbVjs/wCjxgXwu7gph/AObtVx70nLzqM3owMuJFBBr1EHejNpbiIq/FtHavSTixue1SnSVwKYapvmFvH9TGQnBJMdxhPnP7Tu6OEQ9Py/+0dr8jZz56aZqC3ePEI3qtJm4yxhsEOwRj9C6gd8yFI8Iytp3LdrE/K00cE8EjSp7m9dRh2BOIiT2JjTiKlMLbzFgUyeeiMXssK4iLUZupycDEiwE/+6Qv4l5CpQH/G6p5oTf6VBnCz/Xk7vaoaJNS3UteWG9jnZetTOUPLOPMsNHKno8Pl9Ek4JYMIWwIWafsHGNmWY2rEwHjO8mo7r1AsqesKEjbJ6VIkrJ/ffO9VTsbU+p/Fa7et5DjOEaqMwv4ocbJE4WsfB7+JB821+Ne+JRmQ5ddhlBfV0fC2zeJ554tPVbdr60p1rqZY7/ZzxoZyMJXE+xHZG+Vvkao0cKvWLRiN7NDdcwzhDyrJ+EhdTw4Yc6jPxnrC6kUmMDQEF/7TT4Hg4C6HKNMPX600tXt7MJl6FImvxj0jef1dXEJT92b1WNgPCvTCku+5F+IBHLI/wc2W/TpSeciwcVki7FS/8Z01+1L00MDrZOa8ghJXFVMbOLI/ckBOXKDi8fa276p2jpRRSDezz1GtyXPcwuu9M4Y0Ck5DS/TyhB/hoB9zIu1OqlTPzATtU8dgxzK3Yv/5H24mxoI5rU7d7BvgdnK9VeTHCv3349e1yO5G1u1ZxUV2/hIAdO1E0yMmuUEVo8rB2evbleguCzP3JcykGG65ON0iFqJ0sB9qxmNX4V4MdXvd6wTum1nzRgyIUvobqhVBcpHCl597I/xnQy5I1I2ujcdxlUV8+IWTs+BMBz+l3hthnmPF9l2VU3+ImztJTvlMBv8OjZBHfHyiEHlrX9wKp3sceIvacsjv850IY2I7UojR1uthZpHbCOyCVYQ1Cfa+V96sMq2KhoqOsKWGFz2hKvYkYcXf7znX44RYnyKDisVr959j7e6iZFhB7CAFX3mNVz0q66ARXqqYX92CDSYI/iNAgUDao/79WNQ0A6JkCj8zRijnb1KDy0T9asj7+//jr8mK+gh1bhviSepiB+ELFsxXwK1lzzY3eAIZ5wKrEJ5JlcKE+SuRyvZSXD3qCuj+xSMZ/1ncI3Bj/gh27813f8pjt2xN9eGLF14XXTeIoKY8ZZNi2j0CC74Q4XEOorrSEVGzIWaaj2BR4XZNPTXtalyU2a0MuS98r1H+oST+ZpeDaOgMip+RMOIshhZWTcASfvH3yg2H+QS/o1LrCM/zIFZJUKozghWn/JQQtZdi1zFFIBO7l4s7MNLqdfTRAAksykko0s19X4zA6gCrWVDA0Xw3G8sao63bZ0N6G5xwoksJn332VF5fJKDnkdlsqLcgq+l9f1dfnKOG4Xwoe3tFdFZkB85g2rLzPjndxOni/GObDaTB8+a0l9sA6NodVKaTsGH4y53Y7rBts2iPkICpJCfyMJTI8p27y2mQEPm4czLMRQM+aIOT3VBW1aMf+KRbr/tfWUwYXpuLuEFirihNxO66MD4v8LqJ+Q9MQnBqCXfNT3O0rnekW7bVySfgf1wSR8HfB0ZoCl2y4tfXw6AVpM772SLFaCnlDh0WuOddMpI4xzL6OStJG54+hUqVadpNE8kAWGon8GK4mGFLmVDDfxnASQsDTEDYNSNaZs4+H0h0sGd0/z5u3KNtJu/tb9+7C6HgP2NLO8elVBrHFaRFf4Oa0aS/iYNijAcAmFHkLBkNdMYfeuttG0joy2SdDQs4Ik3Em9h3dST1fkB7YXME/5HrlD52/aUB5vdBGeTlonzpRlWcIP2ZMd+de9y6zBXEwmyIVUOXjWPiSuaO8rgkp+AlO4uTPIw3LWqwXXjx1x/hzt54CZvj7XqqNgEbAdn59ZRF1GB+Sxed5H1QijMz63T4kwm9b4CvPSAkVJRP3lIRuLDx+S7gMGNNyv6eH5BnH3rGjZAkvjAlAHDT0tNDWejVWcwtTntyqmUeYV72Ez+h4tqOFVucD96EV5oJ5q+eLvDeqBpdAA8BgwvPnA9emBATKpmLfAG362RmibyZjfu9zL+VLlPOfNfHDWThq5tY0GkxssCXWihaT1v5fW8Iob+g9tcjb3TdeXcUjaMiX60EUslYRSjTX5v10wZw81APwkv0wx9FOgyVmCGP2jUYPpJasn6Nu8PjXqAZM7odVipM1cSUyHuxiGIMdcLx/v2fCxs4BvSf11T07nzVwOjjhMRC3MNMj5qBc/aZBcd4bYGVQkjxHbUZntmVjDvE/UtQGNEaqLaBBHpH0cp3p3naPzSKrK9eUPR6t6VoW9xndwbiTN5AXpnFV+YW2/9geXP8z3SDEtJ4Zt4E8qr7AEnuy1FDrC/mR+A91YsMDbIv8u1P/sMh//uVkcjz5C49U9d9KKiAp750p2bdJopaa0ji6tDq0ktddWJuMcQVEDJkVGE98ODa9/pp8j/QVoxqwH0TWyDu6zjMVvws8Qy9JkkWk8weH1ARvFYuINAgiz9eFTQjxHezN1isjsvXGO6JQfgfV9XUr4M8rSOMKxhfhg2y9LLqMarwZkBOIGv/VVgRPNl6OSK9Wjz17+wtHCNZT0yvlSBqDGKONHdCcfZRnz501+G3c/l5USSubVsrJYX9snxmVAmN5pbxx0/10FWOFGx/niBiNh76TuE268x+qaaOst1Zuxkr1tf+n3Z2zZww9Ozl6HeKfsXXp0dCcYzgv2JDoJb7i2hGntz96b6FZESauyMHUuDODii6VbFWsOzLNZJoEl000cDkcxCF7u+XfOFwvyNuUlLdzVSOjVkRBqZmZPHQ0PUfudaTqWA3hJzoIMHr61SfBRn/VA+5N3BYM8ZIIwF8rxoLu5CVEkVfUyVk3eRLA1AwH9oK8KH5oht1m98UIG6iGKUw3JrlO1D5LGBEw6DMcukaKiXRToPG86xHwq83K/HsgICb+RZtIPCTCFOqyYsNsmuu5LBa14JO6aSoD29g9y7R/Y0a7dkF8CScftZ/W9gZECv4lcjrCvTsG/yTemlhXlVfEYWKeUe2s+uBSzNSZ6e97w2wKYYZUxbAEJiOwxkDfRYhIWG0K8H7PtG6qXznkOuvoFnfKM0Lj3dqxpgCFw6aeaR3MqHH7Kf+Y0kmFh0KLq/095JZEq9VUWgWqwyJBmYfHiPBmJcBHbIcXNhpKPTpUf2r7Y05dfB+rfgbyOim6e4xEKJ973RZ9pYeoiva04XxTrdd5zt4OM+7yoOCxkftClPsf9S8YO63AvQZthlUwOpMR2rqxVfzjRATbbx/q/1XW2PgZqVCMmOIoiq0GcuC7Rtz37eHCZ/HDWBEq0DwGS7+fEN+PiE3iW9T1o0mSV87CRmNG6RmuFZmPBljeFM3O4HHzNEzWGjx3W5PPrhekUNLTN3wLkISGKDX6O/L/s1KunBLU7lhbIqm5YBt7JgQ/EMb8Iy1DfQgQee3Br9Pi0P7zyDBIJpagHmI23vN/r3Pg5xFzISl7tXUoPCTjUh4m3epgq76S0QqWO1+2V3iYsHxqGGb3UuNdTTduTY7kE8NBodhpyAAAZQnYdpUJYIMmlC52MakV3t85ipYwV6V54XGFwWR1eQVRtY0wIFLQzPPwCw8n5lxfEyLH+ZmaV/yF0s9cvYwvpe2/mDbMh41uzd4qHVg0T0RFyh3kjYvCXWxCrp1qQ36XAd4ui4DvF8zEUJ/+AP2n6Zl/KZP1W5E8Esg9ctgQAAdbw3aVJ1HeOv/r2qBh9f4t5Cb+yKgEqhKCD3EiO/lD8f1jxAzAu4jy4CbAtjbmW9XIu7R75nBulpAOWUn4MSnfX+DPO8mvZbiDFFTLVmFZax5FLRQPDqC+2azY6JLh5JX4Vxii+Ca+iPDd20Ue3FUxRHFxzfLPZ1kUE8lM8PLXfUiEaNgqdL3woLhM9oilEPniS9uBmLpPJb0kZLrk0yssvKroLgORpi2Gwy6oRhh3McZEveYmXZxTchL9iG43n6k/yrNmmiei6J/DSgisJE3l6dbmocevFDIv30UMJmb05gPRBWGNAPA2n7ejCVx1SYMj3EkS2t6kXuWhFr4DNoXyLCAFXPWjMsTbmxCxJ+SyCtF+Mf0zPcIpiHozKvYgPYj/04wt+PBkdqkjQlhZ6KtN4DxW5O5d5SOsTtCsVZvh4TQiRdC/AFBZ+HhzvL8beIJwuxLxQ2p1jzM577spGjTbdmFYAGCE0wC+8JfYuo6+6zmaSgyh4VVtCOefqEE/NuqKb6U6kOL4oK9eAESS8jggAPGqLbR5YTDa2BTKAAFmqP3J1JHsZZbp4VkWmwwBsOKYEfqBnQWjB8+6cDLlX7/wF0Lg9SdSTsWhwSgj7NFEERxrDKpa0tfbnpiXZNsL720MUPauQPdvWF5T+5hU/sx8GaO25/ZwCyLQ1UM8Orz3RhDEmYVsu+QwpjuEPWsDXwusQHOod+yk2gB9sEYRtG+MmG2b4nGGbyLdOMLjgYwU8IXNLTumZskpuDsorRMAu97VJgpsTdvA5MIbBLExm5qocRvY8sbauWLT1yO2NpaXveYVsyNhfTyXcJNUTK2v0/zrbGWh7WHOCiyUcdQNX1t7eHwCKvl4YJzRFEMTHJpAOfveBH5U2tsLEtdE0nsx4VXB1jgeujr3AhO3WFtkW3bgNgk9gQnHRyxmMOVF0nyyp0w0wKjLI7GE/QsLqqV+4FJb07ZjkxMtJk2LwmgT3vA8pJV++TlXjKMCU3hHUsRi+YcPrEiwOV0V1mR8zBU/Tumza0OCchXu3KOD857oLQm+HM5gnPLgChypr3y3LfWReXDfvFMHz4DM8qjckploQ0qbQbvYopiLpDS6Ir9I5lS6Avpv0TG2FkvFr4lqczAtnwGCGZ6jOW3VRiyAxTOAEmWbFsCTTtw2RHNWEa6S8ywo+2PRqjPCOYJJXkvdw5Wg6z2aXyB3cIh8G9QZOYTMQFsSg/Ow7FMZYMCR7CAAnKfVCIa/cLQkyUO7V2RAoq3571XTzSIYvZLwqnvXUweyKOvKpIECI9q+MS4so6ZmPgBv8kA7qDeXWkNfox70seTxn+06qfjUX2MuPnhon3gPbugtd2NFh7vBW/HCthOw2kziotgyAlWnxdUHNN5KFSh5doEzxLa3eIr2vhT+hgyQgpxfKZcwQgfUzxGp6fY+0tINjN09UBbPMEvYFAhpHLgYzqAOrFK+X05FCDuDtEt+/wzVQtmshoEnIObG4wo3NTpCXLLqQFKogN+MRR/AVTVHd7y4qHkRSvJ4pvfxM8jYwRHzTFKjJvilgG4/c2BK9YRA5snF5uttTXS9W8w2VxQPn57eZah4L0tK6myKO45bxr/PKwiD8v47MBWDrAVUQC9Ki8FaS+m7IaMmXhqwja/WL2Q4Zsj3O1Cv4MPev7bKq+MkshAmvAUPpJtkP2zRAgG0ZFyjebLfurs7OuTBzsQlLpYd4fftbdf6h+ZB/qpSlPYsxq/RfJJjmeaMSPScUdZ+Wsj9MwriCYU3ZOcLjQmRyFJv71J3DpZ//VHOKSCK/2+IX2dGuJr+izMhVl2ZMTUCgWiQbGOKxUo94RENZ45BhfdTds+/36aMQzTj4xxkwdPpLrxn9MA4p+ysxS6MCnQ0vMVsiZeVcbZI5C/NkXOHipRdGuCrf/dT0OQrCOh/hZ+WPhG9rYh6/d3zY4h1RQk0CSWQCLpP3ceR6snKkBHB3xOZBa3I9KT6xg3lOLo0Y4zHJBAucc0tJOleuUUdhazx1fsC9zg9Mnse2JL+ulY+js4lib4jjACW0ZXh8RPSv2HB9TUcZbIpWpAw5xpAcJKx0n1xSTuOwcwsS1CzwQEr8K5fIuXeDLFulOG/yBLipN+ohrY8QCxvVHYFHEIXz0T1O1UMGGkfJFzAHezzFu9YEael9eQakt8Dx21nIkRm2UdMJWBQMygV4LylJNSFAiVSvNdlwo1wckZYgV2Tm9519tLQH8PzA/zpDkFItZwkM05wXrsGDM6FTETvBXro/fTL4XkdGvFfok4zaNmlJnqEou3Thz58yzFHtE0nkUekB9kaUbNBH3Lc8biQxwqMJlxOYg93EZzRiwTnkHc2jUFGNVk5J281HiQPXr485ynXZuzPg8NE4ugX/Y3j+xIEg7DxytqbeUgFVX53yD0Gj9x+lwob0VbTZ9H6J77YVcpFecz+wAF0gqP7/9p7PtPS5clUNdVMCuHv+Ptlxp6eQSAg2q0vUUaqxCrcnOGrILkOUalBIIq8hVM+CGiPoPCgUlelCeUP8JS3kMcTV+JW0pydI2WpQTjskzc+7QDiahWY86shkggwi1a3WVhDoEtIXyB0bHkUxkLGqaDN1SM2fuogI7/wehlaDIwRLcEbpR47La5WFBKJh8f14Zawe/VEGyxijl1HferXHu38YgtBV3UK/cqjcYqghN2UZ9gGval1Py2Z1yaubYZJwyYoF5suS0W8sFeQ95Iu5VOv2oDCrAIOM7NcPoeMedboaWvcWnKGtmHSGXO/AIvmBWPzY7THLu+oJBl3DwClQMsvf6p0FnVdqq6bVI0qutd3uOvaK1qFemJxHtglqUIiXUN3xnmh9vuSvXG2lajq0WPUGkuEjHisioI/xvWvuhY3JB82t+CcCyfZ8LGzY+aQGRj8ixQj5U1M8FYY2P9UmHThnBeUZiP7tAsYIU2guUzBPdcYYlsuDjQ3CXHKL6a4ygIeN/HXmHCixhnaNp29tXQBEkc/BUINmyPNnPf6bOi6//gQI1FPBhmM1g+V6US6HcnfpufZlYSsbGK8gFdMmcl1iFM5jL9eEeRMCRjWK31tiZcyfsf+uxGxVdmb0NFwzCOnb5b00nkcgYVLsQ+rJhm5pG/LedooWtTeebhm2DnPSUtXO2X1MGI1y2L9s/H2Xwj8WsMlXDQ1hv+dWOOQIPT9ormsttzclxSBPJVshV9i+VtuVD1BRMaI1chjh3Y11h6Vglolo9VG5592jrI7oGgUyaaoz9QFYiapl8OaqSfIyFs4N38QJj3d5Qbq6fknG+8Q9KuLh86yecmymAZ1xrLn5lkyqqmV5msp+qFQ9rVcv/wPZPWc82xLRsPVxhe9bEMNJhiFK3Deuxnfr4jQeDVRXBoNAxMON/sC7JYCOpxHlLJDp3l/4IubTyx4d8pA3gvTF+Pw0nBfCJWd6jWdn0pIUdPH2yziYZMAraliNtWzR7rBbfjUuODgwWQEQ2biEzYBZJgPJn0Ied6kE2ZtNDOvxMnj4PJrpj5H1Z2vG/MdZRdE5005+HC0qCjfW3rPkXwRh6EFZDL+vfxqh+Kxx/KGhsCSoLHy9494xnNFaQCB8OjqbrVr+ACwhhugv4GPFCUX79LOp+T0L0nXj02QuB8t3zEX5hinqWpo+IokoQIiFrQQsgPBDHWGYXBM8aCxdUVpbZ/DSBZ4qwp7vRE82oiD3Ijr1pxj0DCvJ1dIrC50XBX0B2/viNr+XT2Z/TaHNPGz9moEIfzo8Xj3wsmkS87yapKZ3SiehyLxfU4DMHl0R4N2m0j/FQHtASniB+VPNvP/mQhXJouHAZk+Ir85MAzqER42k1ruFNIX7BnzgckOG7c5yIr1ljgmZWD+8/kNSbesTkluebF7Qil5GY+9Wd23ah7vpgmAVw8RGa7BV7pF5vbdXjShbToZCPMhc3CMIP5wB4zdPfty5B8mOPTtjYSpbixuH92A2QKLn5/UFxfPWVeMJ403vVUE1Vh+3j8isxrxXxLRe3+RmiJLZMNr0yAIMi2dR0I9jYT15P4mMeeca+QLLHYyWR49BmwFkyldCggC4AotDQhAEUe9QnZ/AQQaxCc1LWv9xKHRf48R9uwX4xLb8KZ3oi5eiB//dA1uS/E5ZLwqXlH5SZNrUGk10AULB+P4nI2eimXYT34G3yDTbLn1bHbYdjqtd3eORu9XcKsdCCw/H69TqD3o38KccUZyWdp3LHMmFWjI1CQRSU0v7AtwDuJurYBv5GsN5kAy6PLEqOlLjr/bVGdx2jj51k1lvI8/hxB9fDQQ4rza9odCW7zfVGWqfmu5Ea/qQzTZVUCwgGQkHYquw/vObOZSUWnSxX984Z1dd7bmdAf+Vhq1f9GBqqyl8+z7n29qaB4ucWbIsaPkRmEYnxlr2qebSD5L1+Yh4BRwu0u7dwGZH56A8znda6Gd7Dya800opx5gH1j8wSXyaNHF/6gANKzrPaqybxovD0q3WcrQcQcKFZXZSn+SkJLz1x3yS1HZXiHc9LxAK21GzytiUT7jbnJTYJRjEcjAlUwvSWbq3aiN7F8tHahmwmWrhFz1362aSrdKELu/eZPFXMtrUO/pynrjM64X7GY0N++rmlUn4R1lxuKR5GjwuqCExCgYWtnI77VokAgLeZy7U0n9GkYihRWiJxuOjbRKevqPM2I23En5EZIaTCdxlTcr58fbTIUDXGAt33E9CFFadAhealddVpdziYoKvfyYaFjSxeb6/yEvXYHEkmSYxttVaIFHSO+NZzCE7yGWTA8R8XYIs1+vOgBEvb7jJUMdMhdh1pyxB5hvFe91R0mUa4+Dj+d34lqheGzFiDDvkq++P/c5em05/YT8TWH8hjPLI68QdcBJJz6ezTAKzyKGI5d+wFPQu47TsSVFqP6W6WyKekW1ZFrrEsQ0c2Dfk6kUTK9hT4Em1yxkp+TNhWhWH857bg5Vq5DsL6sgnnpeKcJ0cDThTCHZBJJ+7qEz7W9Q0nP40P64UzvocZWr8bMIufqXln8utl/BDOzD9chDRBS1yCTONR8fHDbK9NVtFAK5fdv5XEGJGi+ERc5fsDp35oZlJB7ahWFKwAlYNKeDyt8JfCNL7HYYp0j45F9wurp49csgM0nTliPmK1Ac58ELocKYDHyvBDIZkUIatCV+uFmhoByYFdKX/HRNHptegz7ZugwLKY2B++iM4iOg/Q0R1CPOUGP6pTEcLcaxUdbZHI4BKUBmmQJ8pxli0MJkNzvQsS7+cuZw+b3DoKqY3gZrDVba6N+asfZxQPf3ndrFjfZj6pHPbuyxTrTSg7eoiGnj4009y6gM1CnHNInylRwaqqwk9TUoLw8B+fP3Sjasf3ZqU0MA2JZIEvJyDevuzPCIu/nnQghp/5EFdVuQBdS3WDZG5uOr7LJfkgjYKGyLHPVPJK4Up8BybPz9ePxXHEkSAydLIylkhAXnX63eLAKVzjdYq4JE2Mr0Zw7mrHL36zl+O+P+UIli9HcBQ3CFpVBedl6gM+4XU7oxTYMSP3tZXbGhRvR+aXh4IlyLGjwdIW5TWzJMr05TP/oArtkh/tPqLMOzbx3TpOAL34lhGmMTozVY2eJFaljF6ljgg3FO4onmOzRShZh3uhnymrhSGPralcgjq7SsNz8tyL2/o3mecgi+sLlrLNXyKQlxMGosQ/kGjlCr17tGTMes/qzJp4LS8zbA0qEhShk7HMnxgonB/QrZ/WOlA21eh+1lmQCyDCsWZqLyz5o3dBwqySDzxFQtG1PurVJUPBUxKGZA7U9rRlevqJY6PQyz+6+6DJ4JLm4Y110UmvIRGtki0fqhA4GCfmOmo1EeWmVWMfOFasMGt2TwRkb+UB/veS9LkxfXZM4T2FvzLmKt69UQdcp41TT1SvjjKcyZ/gBeh3L3s3Ei6f4jUj2R85eBYltLjq7TVAOET2x1oZ6NqCk9XPM8ftDnmybMYJqn5H+W4UNxy3ZzFs5QsPqVdhsappwjXZ160wPhKkIAtSedudppiWcr0qWgdXW5/Gt6h71msIRCboyI3AsuqFPJkQPxBOmM0UCY7+SK4vePlqSaoPhjVIN07Kk8wRMmYpXuznYl12tfX4uaggaIRKxvKHGB8cfvzf7O2STADGmFrSsJbw1g1xrfHUBL94ttEi/7S4TulC0h7qYAaJO3huwjWlrhJ6d2LFagLqd/VXqLz7RhGwnGk8klmdAJdRHAt6GxhGI9lzLO1IU6/SbxXVsZKm+4tdpDs4tOJFZ3IaMA7j4J2rqz0NSStiyLBBbaS+1wl4F8pptVlecoxl8h3ko/TiYvtfg5XvFiVqhlLUBPUgw8RnANr7gRX4cE+6W+awhOBQAzRlmCP3g2sWPyaic1MpULAy1RuE6bireKS2oMBDuTGLe1q9qHwUBzHwC88+fUX57b2JSEyE1tBMsy2BHANddLKm5M3obOewXjTbh8t75+MVV3ayiF3ZabEtjz5ZoHNXNlHojJHIl1PZnIbRTgAVClCKCUncLI6y1C7CKviGHuB4JfkyTOfqRciaJl1d9fmbWQWwtKHZx8hQjzcfodrrQjwvVQTV3KTqhnAjVgIkST9T0kri5dGL/dilLpuHi/R3h2MeYVtKnizMQpWHnr+Z0KK66dBGlwlPcQmWEzaQxrw+G0g2cm84cXdC+3IzGWWAFu8FGq7ONlkwu2Uq1No4vxIfplesqAGor5qcUUZQIegr/0Vf0rG4AonVLZ8mdKHbDawe8SvDA6dZt166003KsvUTPvtSy55z06b7FGgal9QGJHw1EBIuEjm98Vt8vqa8Qs8Kudb4NtPv0KI8kEp/bRKu2DACyUA+pF7arJvkkkZIlNrOE7eHyGON2i6MozUgR5aLje9gvMQbtZ+9otuprI9jxqv/iZjOOSjANg2ufLAxHkOKOf1AHGBhuQNx6ze381B7V7xcgVqvIQaLvyOlbCWUr5/1tqt4GMs1vajUllnFgvyEaFQLkpoyIdaJJ3XjOJSJA8HVLaOV6UZHbWkjVwL7VkhqW28t+LXoNsTEhp9Hwibcq5Dx6gjl5Emzy9Nv/BCQpdqZgxoVVzZzF8D3Yt0TA5WevKjM1CM88zoDbiMfeOT8wPGPzR7RqvWZ1bTqXuo0Ln7+5bxsAstMVof1KBhmV513eWooTZ9/T0xHtXlHWVTifW2BBTYyXRGTVOde6qArCSzZN5mYQIwS9P9dnTfH7E+kdXoeHz7xnjpTqAPHSt+5PNPTyz2GF5CN5Lr42E3Tf5vB2Xdm91qPNO4hfAPDaYPG0+4KYFGdD9O5DHwO4Q8HYv+ONxc0kNaKuvEtHhEivR9Sz9/3byDAC/MfEFUpJq/Jy3iMqOP7UGaQyr3fRaJF4aNAPOhHPHaC2kehgKOyaJxIFM5o2KCS2aecak5NowZ5Tk4XDYcl3FkUgL8zkC8tsM/nfvoNn8BRsk77vOv6jrW9m7m43isoPLGJPFACrUtUmbCu3rj5S0j6mt6KFC+ucFmcOJTcmfwDywvIqSK7P+nhIiI0CPrpAY+iYkMudrYxvyZC40VryaOhNZl/Qu+4YWD7Tmau+ZlPEkZCY+gJnT/ug/8L02Fw3MJ0aimqIxbHpQwi8D0XIGKKwjpNl923Vcjp6agJ/IWvBLUK+/LoJv13jZMxgODjWW8JCjrU6JZxtLxQ+n/5NC5VPJjD6VYDcSY1mmZz8ZUt2KqOnNEpzyECGfyiThmE1ok4jmWWdDHw4oBUKFi9gO7OTCFUoKQDJ3l4mCuNzy8GsjRzpAlR3yzYPqEy+rKNwCYG2lIC+GLf7jLNSCNUOTMD3tuUbW4i6Yb8dLFWf6UpFvOD2wYgjf9aRezvk1iG1NESLSt8eDe9Auff0CZjjUM/waTbwJgiu5GkrvWRi8kc3Rx+3qv2Z7Rlo7q261ZSwEF7aHrM7yeNYHm3vTw/JLHbhzmhLBRA1KV0dsT/P/l5NKd9Ic5OvY3aPHrGv6FDn2muxciCkDZMCVyLXEt5Ee7nijEZs21BvWNlqtamD8wG5bGhN9lDEkexInMPOaIT1DHYfaD6nRAWD7iaRX5o20aXM6LZA12vdNWRMlnE3y8E8k5QeNpEPd2qpIU3Bk+6gF6f1qqT9yRJcuxIuqQ4yX9SOZHkJinWgMg+NALCFHmDPeM3I0P+BlBDTlmSfhSZ+fAD7Y9TMPtiqwOStgnyVncquydzlBPAVYuUMbDM8Q3bYn7abotaBFS9aKbgE13pqQpAk40dCAEN4XbR/KOsWgqFbGxXjkXKwtCY3utl5x4cNgJEb/PcWT2ir5LS2MaW2p7fxOxujobwfgRMP/mjJ+PoqcHn46ALb+30aBgaR4dzwNEd4PKknU6mUWdeLPb/H0vUr9p9/7NyOEG9JQHyrJBhAv8i90ydtGKGLggAQCbFdLF28nfdw1ru8VudguATAn00+v7DHPD9zX1n9DwqHe6mHjAWGClISK2tR2+ZH4PapwTqdaKZW5l4znSRHUts+H9jCZ7RDEe42aCh+JvFK9HnSRnBaho7CKs1nbA+wqRtHP3Sj9pLhKmMF2uEJkOt8ARdUjHlnlLNnONjEUXxDMnZmxkSYZUHkkYo4fad+uCnsrZJmkLDoB10r2I2LvflFny69ClmCVBEZS/5I0vV4BbPQnII12LkUL/8XUUDGhmBZUnDG4PqKpaio1qGL8XnDDlkjQavLiEkrr37O6JMPKJOJaev0NVTSF9Nr/fsE7HP9yn4Yh6SJzf/Hs15IqjOGRWzyl3Leh2sDA8X2XG5GXgXnQDoI8OE1e3OD65g3R9mks9LlVLmT6CqSkR07CHh9GZom9b5qza+YQvv076WCxiS419wQ8zDj/hghmmaCgMqVtCNg4leo6sN9V3vjsldDDgWlTefbmpvMrqzxM9auK/ENb4eo1uqcwHGt/AqRreLT9lGvOlyF3CD1AzdHjvD//dovnh+ovKTb6GKRm9lQZzUVS3wPW+m/LoARfhIT0N83WYWK2ZhhV1ceASLflJfguth5nk2HC1uTTNNHiyzS9y+TVFlKB1YR2smDo+8pGNa5CJkXFu2xajusD0iC8256gBe6vv5MrqKtvx6zZ7phTFDSK6qUeYTU8oRSA+DZrtWz2VDz0VCkUk/QJvaLUM4VN0MsoecgCpKZvQdL063T9mtKDlSnndypjW5deQSdgd0hT54sFmivp9Tb/cdGAcyCLK3Zx3gorUMX9k9/vf9Z3V4xXhyLwFC+zal/A0TNKXxzM5dJTA/6cG9c4Rfvcas4/ipDzmIF3X/XJjEYE8IqzEHUnhwWFJFokTK/4qBRm5FzRpBrWtWBcsbky5LcxGIqTVMHeth6wNDEKTD+ZfbVqvK32ZjfA11Of8HqUl7u/JeqIry9TeskvAERgJkPjYKEpa/ZK82U1JD+lsgiGDSqBqEPThcp8zHZ+uwpuyuIvwSX0du4Nx0mriq+NQrpJzUToCKTmASTk+3Kq+eMjjpLG3ysEadrGIQUSmN2i3Tb4JuS3GhF9uBcFqLcIy/ak7XZl1Z4G/b1nN6x/PLfiysS7PO0aDoaimXCQnT7RsVUtFOZnB6p8+3PKjPH4Sm0orJy2Musi94jfdXFb0XoC19ffvKAqRrwjpNIN/5E5X20oMv2kog7Lpfgd8iDaeTdEbfzpv1SC923JUbWXZJsl4xX/2ZHRLd6tBlEWbxFjrkcxiskF1mVevHu4BXf0wn/k+Zoz/XAU0Mx7F3g42qOnphqe2phXW19ZrDk4E19b5AHnPr5qegwqdm63JhfAS76OkjqtfGGA7Bm5fCB4ml4iD6mu9WyK69/JJVI8MlA0XwcAFp1FCfbq1cSuIi0Iv3ZfG5u2j/vYrFYN8dXM3J1d/o/77FCoaaCAvy609inf1WzSsBTZomkD+ixh4lhhzOZgUr46qZZymdmizs5yWvTMMU2k5zw1lNG+5h+U67S90hEhLHrHVwFQaafAqTmNU5j/pJ+4mB9BOU4Sg5FQLDwcKJZPn6lwCxN2q0QJHtjLOIClNbkxjJWBr6AwuZzk4NR3qsxRz6iS+HN3wagjrZKYgJ/ylvHdHEVPDRWKK5WZfYXNNbaIIz6a4qaawizy9CFsodOLGZt29CXo098WlbN4aaDQhJRvQ9anDpv/zvyjTfs57zYzg3rZkjyjbBM6OpY0Og5LWZoyi7prjsblGqXpER2zwNuHsjoWCPVMRjzKoGmFXjNzy1MtK5SuKpQS7dRL8APCrOxCpJI0lgvMrQV06XW+vV6b/3YYGWkJ/8US06CvQLFVsJPdpkTJ80qxtvk6UApEo29n8gt2y/2pJnOOvxGH3SRwYcIHRVNV6mJDzY+G03TQz7NTqCFf7iN33lLdDrKE7x8mTylR+TefKotUyz44zwitmJDMZK6dZsJM/NnqbnMXDE3rgwU5su/YrXexq8SkCo0lfUIEdhtwdhEruT5PdZNVWH/6XMjuQfzsgelAH+tHdD0T9iPzd5VHYT0l6qwjDjdEV+G3g+2rz5Ny4N2VIWZPilEH7NcRCXOxzZnidz0EdVY0JQRxTIBOTqKMRM5WFbpn1aliemC60KNU+M68KFhuIdTokW1ahfWspoFZ37N7t2pwrsgMGimcgF9QZ8mJURscTUfrvAXwZ/mVlXGvy9aV1pQFbV0Jwllwry93suM09xUoA+QxM0/yjbc1jFB0Eq6GD8Mfd7lqeItGzeiYahtZ3ZJtwa5JUKozq0srCYidATeZT83UpaEe2yUGz4QKlZcoP4eZD05l7slWwt0hAjKSv9w105Vp/KV+bD5ceP+VEJFtOEgkcfPhwsLNv2UNp3P24RWxmkzqtJjTPOHg122sHEjnriD08jfCWuHz02D997af2xm+tdAKKuh+ogk0rh1SQ5XtMA/WN6byQy2LS59M1QCK5o5HCSwQQzI7mjGHle7l1fRGxzqtRouWNJvmIglo8RQwSSFqeXt+ruvXcZPbGU63iLw9aveXpcc9xvjUH/OpB0eHdZbHzwyYSd/96huyyNeUT3DiqN/xOcJW/RVbMNfP4QCAiFUVcUIfMIqHp3UrGzJUy1THVtAnEAqZHcChl4EC159/Pymh6LuKbXwkguqgbnIBvoFaEE0/BlcL3oGLfaZPsmUr9ai2bP4aYinsEnbySu2Rs3ZMvoC/+e1vfX3GjPynjwNW1ml/mnGYWjFcleVbWWYkEn5cDn9w2tI5QYQFjwad5vhERV24tHqUTHfJIhwaE4UIyIyOQaGod6uzcOTApeLQW1x43WSZJ0F1gxnmiifSgmMj/X19xOXfGpj1tEA0RVYDN0RCpKUfV2PhGxpqxlabUDRV/ID5jhve8gAgXTR2WwigoXSZRcXZPreQKfmz8Vu7WUmO2n2O5Re0huhsgWI2gbcrJdN3l3v6MLqFNWosHFGTUnJ8TfmMeUg5T+3UYtFJyg+763YvZ6v9Qw6DB4CCBeyIAXSKRHLLD80VZd90I4JIhe93SDU6oedUgrSR/XeA7D/XXCiJkOVlA4ZWtodUb01kXsPdRUHxY2skLbsuF/5AuC1wToiz3SEzXQzLeG+QgIMx3fv3h0BFi7Zy5ZDprdzoy1en9t6SMQSPW1WEXi3rGVZ0M/9OLOtSQUtydxD5CYcIk1qJH3yK3tjtK8Pr4UCObGpEQpvjy3B98bTsrTZv5XK800FzTFJ+8VI5eqDe0DMvnD+SEgV/xoR8dvO0gJMqb+vRsXexCmDIFRVB7//qFqOWPmggnuBsSHgRdLjQ4XZoZ+ARe136XeM3jx+Dr4vYrQtg1i5iv2Yxl4BKn3hNg+NzLxj24zkgpKzZN/QKy6UO2hHCuSc+KGnSgYD07AnlWT9rQRpWcT0G26Qs2tTucSCpufwnflC6iqdT1fyO3MEhiBofWrk5E8/dMRyOwTlzbQ+oUAfXS9O9kHL0C2NpOC3IPF3hFDgaeV29F42s0ohrsVI9wD55u6Lpd8LIMi13XCRVBdNwvRdVDuin4B3h5l9+bQh3Dlnuobc+//pfemLGUL0QwvJXiJ0D2Vy2mkZ3pYzWTPpJofM85/wem5H1QoPivvg0xNjGHYAR6aCbgGsoIMq75V92q0SrJQn8xgFesPJeor9pbZFY8Y8bRMtJsUkGJnLc6cngG0kHsDOedzY28EAhOvWjiNga+S37oTeEMl1wTxN1KESVUGf+q7mwIMOeC7GKBa2qltBUURf6f83QiaTjtwrdSAoQzNs8Gon+lakpogKGY/w8MUbeJGZ+mV+TrRJq5tbiLmUzDaVz1qHz31f8JiTxVYPRdC1QAYFkBZbTVMKW2d9dVAbFIL8Orv9L5JtopaNUzGIv5YBdeapyWAJARbYWqp5ZxD4pnfmWW54hN9kyiWaQfWPfKmlt+KfyXKhrmQasGxRqNXidSUreJvqZfjRVlwAK/qJcT5O3vmXR6r61ZRk/6bFI4zK6GZkhv0nQhCWGHTnlW6ySEsdDqrhB0zw4cw5n8QMdAZUdRTthoIdaM6fvSHKKfziklX2kwQsAGGvy1K55gWgnGvgDkFKF0Y/2rhcrht1z95iT5PRiv8jyeLYOFKA7aH0Wp9j+TozCjG/rAIpB5aLHKE67ZdhDBe1NnZPa+ZZFOMOiuCt0P0+oe+vFp7QY5mR5M4Guevs6sYikrKe4U40kmW//ZD1mKbZ6TqoSFkYj/JLgT3vNBX4vK5oK0+ErMC0JxmbdIYO9NASWvxlLAYbDT8fEo6aJcYd58YXhGAbvGLHPrX9PAxJ0dTy2gmmkSuqkx//ZOVQUof8yI3KfhOknC8Fxwdz0Tk6ENUol4dJtSRNsxvs3Oc9yOn58/5UkfZn8r8CW+qtNfmeR332X/Yy+dpXt0Ri4/WSM3fs8Dh0MQGIo83d3ffCs5aKX9qfHPrClw1jDjh9nxDPVkj5PQtvoVLTkV9vLOnYGREbrHcSn18xjBXnyHj5JtG6SBKEOY1BO48T67PRTAsiXesjezOdoHU0QF+4+GBPuw+RLh9pLNXQIyhoxucFwMLGh6CNFhAOzh+dMzxHhUTcL9qpZTE+I3QV2dCxJkBN7GJlm1v0bwCuIlhR8p9E7Sr5opNLQpp4178Xi47j+6M22Zi47yJlpe9kai7jUDmLL6SAlKmRsK42oAFPv1zomV2L3IF95zRI7ZdeZw+Qaiw6wS0glci4nIXDmuZTAz4esCSS47U4E/F1sUgJnzAy3kIyVWePBcg3dOa1/qJZe4bovoKfFOslS+0vhTV79VOlGgGh8CpE1mNiSu05qPg7MMliZ/RbMJryaFKQEPDOIZUYQssxxe7qKZOBZ0uNg4ZgyRzsvMmYfNtnfkyUtuou+a8ZnZS1U08OWifqLVfv/MDe0ouNZkuxy58mUnCnWG2mPb4XEdNI2i2lSRspGQ8KNkj4tYCWG2oSHcjYxsokL/0SVP0opB0yqBaLXKXtXuv45xWF1vY5bsmCQZgzAYl77j9KaQuqK1ELkkAKkNzv2ImWRrVDrC80pdzRrUItSFKhQoBvbuj44ffp5haadmsN/X48GqO0/aEfNFVs+/hUUyralO9YeoMe/IxzmvhpzWyVp+/PFpFeIuH2uipwP5Kmuk4tH/KNS0Y4mtUdkklfQKVYiHju81lwpFOF36YZBn5UPQ8yXH0vb2wDBpMLLc+PE5tpKTDdSfIvbuRCN2VCpLl+UZsZxE1pfiyK/SzpHh9uUH688nXpn/TJ4NkSG2z/Ug7fgxaBhWXDFz6Pf7wpJ2vy0d/nxCLPSD7lnH3YwkLFu7gjKQokMHbEHj8dLmYUI7VdvCy1QoGyeitLzZnmT3o28Uux2x4wCDr4OBzhriqmxxvzF98D1ZYreZ91DzxVXxAe2igYEe/j7bTrhlJBTuztRm+CtA4k1PrYVdLHM8RCV9ZNIartuI2F2U/a40hxiPa2Z3GN0HjrcwDeB4xC1o217npTbsWRxEEqcsOTToYwLIU2EakdrSad+sJQn80Q3EIv82y3wqazgL6T2FfUokORmqP0hpbivR+O1IoUu2E2JE8vrs8f4xfVcySe+A93EQG2ro8mZYe1pGy1ic0L1jEDxM+04M9HaBGspEuGhqzdSYT3/+Adbwi5RTMbajr5VI6dI7YgJYFTjPspcKLUqHiilUciny41daubvWwNwRF+TUtCINyWdAkVgQq8tS04QnKHa/+HcsSmFHGOmcaPH2i+L4eJBFjkID0uXU+E4NNNLb7n0ERGSbW890nzoiYi5eADgKb70FtcXIgDeyGdjRxF3efQszCF3RzKp6VHyfc0Q/5IgxnjxOglA8CH9/no8Hko4Dza4C7+trcTFgqZ/0V72nbM0ueHlg1TnJiHJYojHdWsmQBujaeYWnhkx0JboHkJ/X0uZYrZU9K5Pvo409aib48fB0OqdFoeUuvit8ZCFDiyBt90fqYYdHbJN9dBHLnYvrmTy307ayQ+7y0tcIM/fgRA4A6jhiDP0A/u79GY5tp8YhG7PNHmX8q44OpVy9SANHfVtqSgTQZl7KFtJuK+ghQUIOM6x2Y3LUXdsPCq7EnhRn3eWZmAvzqfjcktUHX622NMlwjwF5sO2PLoBej835WdeqVco7dAVbcQlRsDP+gubN5+TxVKb1B7pk46b0k4Kgd6P87O7obXrWPOzSJqmbO6x+PGjVRUcVb85AeGauxpAGppe2oPJ5eSTF89QLnMeOrGVgKeqh2Ap6gAsBbo9hvth0vBsxZlUhsz2i7lfgnpla3vT3ao2nvRWaAOMkTGdpj3oZetlImAFv5x+kA2GDvOTDNCV7YDw2vd3vjUZOQnb5vldINSpKsBYCpn8XVak2Y2g3kT+cEmoAGFTWzqbMYo4S0BVzNdHD5N3CamrysbyetMkbkRaxeC03Hukvc32jyy5UmKWVmJ6CoyiSgooZa1acoRok15KJ1ODlb0MAFq+Shx2I+X3Td+FJHczQsc5xyrzTwW47/WSGE56gjpp9ONXLj0+2Pl6zB7KvHRozf3RSNkR+8BmNdrcJVL/eMAR5004io8lF+JvYfT06s6Oa9ZdMdT+3jA302m4mWYJBowSyYNDrM/fY8e0Iq5KkxGtiYP5E0aqK3cbs2omLsCItQknDNC9YhMAgTpV9lkT2dl/+zzcLEJMkCXe1hoavPkc1BCj8twyFfqnLdgf5tZSdinV2364Z+eHUjaaF84ZGeYrfOCDDwM1Wawyp54+w4s/084ckWH0zRuH0HVtC7SVIuDlRu5apMDN6QE2th3Jl9qItL32f1QWpUTi8KcnqMR48V7Qe2DVhzaA38mDcKFCpH2apcfEF1Rnav4YdV/xZbEpYQc7iSwT2IojniPTyIFjVtCocED1wsWkup6KIqZ1MP1JA/RkEBICb1y2Gz51Q5pW6rKDXO5KytzgXC08EYhSAjfBa1x8bngxrD84GYy5qqqJ9U8T4FsFO/l8M39lRcCx5rnVOEP1zNt0Rg1o0UziWx+i3MI+f8HI4HNa8B5UebfUso6OHfFxSyK2UJfD6EjyCsx6D7z4r04xOuinJjUp8avjsJJnKQXfGyLk54cuZprXRwrb56vaK3DdrmUbvUhcthyC6S6q9ZkH+HqY/NI+Ys7jzQOm/WFV6y/x54byP6QakkeklsyPuJknFTuO8+2p2P36dUp8CxivtXippJzDKYht2p6zmHJL59ODRiv2Lyy5o0EjhT37CNIdlK4Lwey3ADV+sCncdW8JEX3EwvExZFJexW5NFqCK0BkvWkT5oj985/L+lXI82od0X2AjSLQMwEdy/vnK1aoFWKC2lMd6MYuYkAYgVXweQe04PHwsxBcf58qkHj2xcUIBUy9WWj64Gvspydh82+plw7x8V4AsU2AAn7U4sQk1GNnEgbGJlAhA7mBzmgDD9EyTeSyq4m3UY5oa3XIXsYA3qNjOZ3RiuSXMzojCCkNGMOKo1s//Bj+Wi3vF0VcJo9JU3AonnGhepvfs/qfYWUgZuJbWPAa+wN9CSvNIbdYMte7bMVdgTdWKwsm4l5tWsbR7NyRe6M4LNk/iGlAdROBJ/H3cNRhIk+5XWA1s7s3fUt+VI19hgl9W0QMgYqwNsdAlVwcnTtmvdfj76QBZQT/nHxAYY2DmPSvq2vL02Gtif7NFSAtOTf7OBO4bS1lGi3DAb10VPYgHVGqt0ceT8MlZOcsC5VOnLKSeh7g80S5mkvdVRqD5cbhvUqKAnMGiIvDP/ujf4SfmKDddHaR2n8pNrqS3hud8I/aKyWKs/vlQeSRcmvVKKQkoJ6P9uU3h3BW/c96O0h6UpyOl//OuDoNnWrt6oH6e4TVrq9UxDLHI20KyZU/XBpC9vfF5LtUg3Sk1U7N6irVcecNmGJCM+jUe63gR1a8AbaJg7JvIyyjgpgtmHSy5VynhNG5mlqZE63q/ZjCx1zmuC0+ncMPti0vojtZpnETmUyRqIJ1NMYHTMJJSM6TZ+HGdWpjNk9xwdWEtaXTmvvTKvzXsyk7FhgLP9JcHCYdclO+XFRs8oC0Ys0zJGrDjEDQTcAeVr63wJpH3Qf14WzlGU9fROTjEfB6Yk6V1ATxFYoVicycIAVyqtE8DYY4bNUZcR1037EpJY44i2qS+hiL0oMSdn1i0TYXt0AYZY5izbJiavKNuXYadI8zCXCLXn4LciXpNcSqfOzkwXGO7b47lwrZJTnGz+sMSsfOsiCa0h4HsMeylsR76eGvr19M5e4+Do/3rar8CfKVgyD6g7jSPDHeXNXUjA9ywn+QJ4fnr+ta1hHS/7O5N/BNGt38Os9uV64+qyNLqwBQW0AS7hyfQ5k1y4xzvIRMJmb72BD8tJGwkacXnBZX3ZqXtWGo0FlR818up4f8FF4lVryNx8ShDOLmSxXGb4r169/jrahBnqvCZ4NtCegKEqnNWqSUGy5Dmmva2s+0sOYPs9HO/5Bs8rnWZDwqffpC3jhSIJthdIYCTA8Xgxp2lXjvCcsHhs6M3CR1i0OsSy3IWbh3XwprhH7BCK127HJye1/iweml5UwXaV6jlBnD/9jKJ9EGiIVNy5KoO7LpHDGP/e4NUopbji1fBPQKEHYMP1//kCDVhhKVCaYgsRCQpEae3P7qlQhIePD4fgKrK6rg6ivKZ2vScfchlOEjLZsfC/5UPI6A7M9bHyssKQbweSX2OaA4rK3lU3utqP7d0frLRdiLURJ7TTSPSKDGrSuzFtRTBuyE4E+uaHAy0fPh8kFYUVP0SDEkoTUFrXnBDjHLxpaird28LU1yXAB2GdUQS36x5xYrkV4Ow3muaDSuOuM006hDF5Wv0GpmDShT+CBgSemxRoGfuif+IvA2ig2MccEFBXh5MUs/sv1wLvFef2nL80K2dlcUb3nH4AmvFUQAi2+GIszspASv+GbwrRIt/iXYg+ityIG6FstDvKBC6jKweivJap+lk12LR+9X7aBMldSZ0zS8Go8m+rgIA2qCEivW26j6dLbVEH1YeNZZ6ygkHtwyYX/MAYT4NItW19S7bF+8VXR8zxgtIAdrxLg6uDTtXbY4wYObii9pY5I96t3uUwErpsgdVVuCXitXzTVUu3hjvCTJbrj4VLaInVfFkRLiIRb693MzdqEu5gCteUl0SsmFpZ8lptzU0wRGspE1fl+tzQoItD/VIhP4VU4ru+ou1LYfPXWIJplDoDI6dUKzUoCk37//i2lRFUHGh0FNTpLxgWOAl7c5+H7HvYK+ZfGKas1otvkpIPIdS2xApF6WypBebnxZkNi3IHozwKxZxshb1ahlfh+E8MHQZk0I3ORNNORlWJZsDw77NSVIzE+21qA9ZUQl08KybNKU17ZNK5ehX8Kx2xG+HVKFGR1NBZCuURTcVH3WEgQySeWe0vhEcsfKRWJp6JQ1FgKINUJR9RgOHR7C623V37O+A7bvMWuHtSHL7PqF4N/EKVPYeVVIOEaxr7p4oOi0kY///KpkErLNQrWCy665Hihq6D/BCMI7s+twcwtX4mr5SeDqmogHdc0pMLXZvBrkjoARCMKdY2F1DfvUDawYKzQgdI8CGC1f94saSbJo+7OobBI/yzwCUhv99vAJ7bhplwmJ4Y6ZKASDn7d0O6fLFazkRt1JUCru42ZJcdPCZDCfFg/xXTYn/spjugihVjiuCvEA9laN8+8s+0VRR+pJk/UMS2EaSFldz3H54wNWa+THI+BlcmqVjd/GXTRk7Q0qNR38nuuzsG23/tU3w0A9BHAQaad59FaECUO0mpHcm1dIk68pAgk7jg66/xa9NldDGHRPfhEjOIJYAiCcDNmsfJtKwjryDZIa0CdhdB6th4ZzHyIjGs7BsZz3DGKkAeP9L7KBmWCXlwFEDyCdUHuRO1UZlQzugbi656sX9yelMA6pu2m/wDWdGk6KkXzSVqR1wm4vT0W8O7P8+7DRsGwaJME3qfCDlBqmPDNTKanCKQR8iBegVelAZOJ7rNj0O2oOzMMU49wOt8AmpY/MajXC8G24hApTseYezDebH0DCs2vREgp48MGuJm7StncLyiqEVBHubJkDFDcJDWUNM1CPrR2ftXEO4TijcWN9B0tqeve0ga2k55BlCdYGdEuteriPAokz6VGrMmhya6XkYeMjRAICIXVYaInAjbDTnl4SrQoaIOy7vq1AC83GjSV83j+EZPmamIgrYraPA3Wc0l/Fs5mdQ21yH/T/n7pvT5UIvL+fDbezPEXNH0xI5X6brfrCM4pxu41T+edLe42L7/hF3F/ATkR1oZz2+x+g84gF1oUyeTO05/GJe+fn+11ZIa8Dp9XjVQauJ80D7K73w+7aOHeBQ9Ob1lILtO0rEe8PliBANM9DK/koJTbKXA1ReqrJphemAt+ecuBgFgVbUwSnOgraCpqfy96jvYFkFC+4DxvPuCJxN+e0c4RtOyIosV32fnAGBpwzIRaaeJ6l/3Ano2JRnxxySN6Wlz9AE5kynebpcqdJd/2Fn4/mBgPcf+u7OUp7uUvftUlo3pHk2aykXsF5p4Xei34GWBh361/UhvQs+NmsEdMOkNHtr9aFi99m/oaC4gQxE0qhYnUI5hFu6CbBRxnuIJiA0S/rczkZCYTj3jgYyxa5pjrGxklh7bsjWjXLQpUxshd+8TsaD2abscLo7+943R9gb4HQaZ4fg/XQ/0RLEvfcpZOdvTSrt/+oowxhsyGe+PL57erBe09V35t1n1mVdG03w/fdIdFMqcT9f2/QlPDVJRw9XYBrSPqMYUw0YejadSphB+l3ztwm4Zd7FKY2ZcOJqCLa7B4dSV/RN099Z0Xl44WQnk6cAan2xY1mLFwVtULeqfz9gczkTBVkuFjs7L6IQAK9tf6dXoIGhLYBA3tpzqPY2Ic+P8FdOdcH52U/1nXR1plxGQ21tUIJD2nCBoV8ZVkJCTYsBGijCML4RL0UnOxc6e9PXCAqEfovxplZDWCyfRuf0B556+pEs3UXbIZk1VGdfZY1zjtTizKM646DnaqTrM2g8BF2d0CCMvR44tFYtSwwtCnlvbJERK226ZH64iOkjbevaysf6PJ0HqCaaTg+XANU014EV6z6uVjfx65Ad+YIeQM+W8iaNntCfatYMRuhunRLDct3NuQEpSCeToHN/nUi/AU8mf5FzL12NOgxUBMO8qQquRlPyh1PLJAq54GZw3j3xaiFbprHiiA8FlVV2P+CZAWQT8JFIZJrLs/ZWdvLr5ROFVmBFVnwdSSkGwcQt/OJWipJvAXp2ZrgvTzUsiiBPsfY/ofF5+M/+qCAkwnYoEot8MBMF0xBDvPq8wuDUallb9jaqG9yxOiRorcOuf58g8Q3211NZdNINahWHdmHC5pKozLbwgHK/QizGwTkDHCtA/kqRALWUcmkWwWVV+k1GMKmwspNg3CIFSnbMVC5KgvQy9ppcktPVOmForLmkyWXPIzJH6mlcJiZdkUf0cEXhU75DfalXjAXSiGF5MEkfpQRshrO3i3SLXxYmBdsAM3zQ3073ORZWBeUrUUrW5/pFRsIlE50teSl9KuN9O7ocPFi6WDw1hlt/a1JwlQrEsawqajs9Giwkpr+MnrFUUDmoGdkgBOJyXrsMPaOs5EJtDw/27LqNo+cXj/xsLifHN8+jbDNIiy1bp5cRWgIGibWxN+y7KcAioYkVyjPa+Z2zzd1DVhI0vzvxn3rT/kAfg3W5q/mjl22GMXaxFAbGbrXHelaZ+ttmFFcWlPACeof/kkAcCfmXd77Z9BrLKKYtpMijLA3fqweaDrzsMVsKXivx5WYe6Niw6vj5DAe1D7opl3uNk9w5sJoCWquXbwx932SSTTSYpaxKEU+3rWUaCWQwm3Z+Qd+vpfV0QFcihV4eMi2rVXWpobLdHLvnJX+6CfXF0mJ+5YT9cRJzFRagcg4yk6SUw1AJBf+2fz9IWeHPjE7CckbenSYfmb+JD/2c2N24NGJ3ZswbZpL2MRn/YGdHkbdSIWxgF0vAjEdBwks6+V2M6/XE7agkLkSM5sftpc9ZKbdCTWFbqvcvdtvPLmHfN+MA5ccTc+vTz09Z4iWv7gDVx/Y/Se5wfX0AF+GOLh9JtojYBYXkTq8JJvvai7uGBFmkcJAVJ+foia3eZQStOuDLKGIR+KNh6JHnEWH/wYM3ns20p7QhjDi0q+y5WscudsE0Nwu/bLXP7HIAHoPf2BbnuWBLcOM695natnuNEqfmWXZ2QxroWRnU31ifeYJ72xMyNh6Q+pXprygJ4RczRN8fNe4oYkThHM/uolIMOr1SPFao5vflXRx/N2wyJevfDdHlC+Ye5N2sZMhehd7pRw6h/KFvvgYjuxotfTb5RmTdQAAf/8Wk/Y67HbR5Z435doG1D0JsyKqD1vKbbZMK2LiKQkFaO8EjN2YAkMdeHVQ298jGmllPID94hY5+Y3ZjBbXShfLKQ2yH4H3SKx5u6lOVLh6vFUDfiIw3nj9bdstG4i6bAAxUZ3pXv8Hr+DfFCUKo2rbKB20h9JCuTzwH4v1AELaOkaos4tk3bjEi6nwyurunpf63vu5Mj8ggoDpD5hKKKruIehYgINyE8U0gx1Rjvo2CdCzB0TvqxomuQDzw8yLSMz0IN1dO5PsbKL6fzJ26QtmWeoKdSdhXLNXqvmD+GUKSw6S1DShpycRfURFWCIKLyPa9SCQt00ymd+cIdMInaJXrLgPn871oMjim5kZa2DvqiB1GENxe+18+hRWxB8lJ7LOjAuO5k9IxfSsL0/g89hsD0nBQCGXzce5fBjudE8JNKWJGBRziLFSsMS+RxDuIml1ZjvVdNPj3mI9JVv6Kxb6Xqb54G0oq494rImeMbVib9zzWKbQ6nVwqSGxI7YeQvQXvRQ6EynQ31cX0uLLAXENWPqlBVS53aUAq2MkgIK3skVfXGcZZMNpWOvN3UEMrKD0Cpi1bPSmD8DVvjAAQMKYs6eXl5yAnSCQ9Pl+zvExRsBaQcUb6YQvCU3XotSRXn3josFIeMRvri03folYlt05ggPJ/WiUVmkRQp3rc5SvnpJf4ryuj/IQTZTIeTS+lLYFoBIJtKm08SdJR7kdRH03Su1EdWJ++U6VYeuwMB1nui3bhxbMM1W4M2M0jXnM1jEPDcAPxFywqWhgcxacmWZCDzhJwNVxJejLbdFuzLaEL1HVlHORahly3YAeHiM5kJjAsmsdMY/JQ00Roz6Hf6P37xAld3vD9O66Bm5xtA0vMnsrnRpImSNBUegP6NVVtxXMBOo3hIGLPcKi7PQ4iDr7u1+o0G51bm4qNkJUq+/GS+faMtdY8/Imy/Oxs+9zUQYJTNHeRDyi8b0HEuNP/LmaYS0FEdDnsn2nSsHDrBEms4BJ68e38XlHkKs22oN380bqX2DedUltA3PnT+c3YrBhXEeSGmpZhHgFQAmD2wzDeBxtZGWD7nJvQ+mnrbRJwcQVP/xK4UojM5aq3zFSKsA9kKc5BjXhyXhi8lkNQrJSCB7HCAfoa8zwgFT0jDoFKFfnq/hrAKn0p/v6iitwbnb7OyWZf3QS+txXpU+TJc9gCH4Ydk8sjuXCcDN96x3MN7PRE2VSHCPwy210v9OsXQoiQ/4mNcw1UVD1iQ6ssnsT1iAGXOMw6e0mUavI3fJVOxcAbNaRNg+ZttRCZ98wx1ianslODWad/hiUq2+58vlbi2int7jV9ENS6AD2pJ/1m6Mucw0FoulL3rvV51VFwfOXSYmZBGDQ+D6rhQlwtYvyZoMh4jP+8RlHjzW0x6+bfqJ24kMHXde9nJvqZFleS9qJV+YB5ZRTNngeaZ0D/KE+prt8m1bhMIm7GmDqObkkR+Oe8tXSmMoF9A2ykIiztcdWFJaf1ZkRZby3dTKHQvkVPzyRBdzktFha92qJUy3DDoZQWJSlREzaFYlUpK1QlFkQ9lO4lUMexU52CWUUtknNXdQquhmgXx7SPP0tLS4f1jnNwbRFPmkvoGQ6Tu3Q2tntjTE+2ScnyARGrO4pJb2MtNo6YxOPZT9gsLmHHQBfoH1kfJqI6UamixRkDCkR8AI/CAMD0W7oDGpyC+Qx9xDxZOpOMX4sp8emMqZRcePnZc9auXZEL/NkFLUrVy7ivrs2EpG7/llBh+b6s6Mv60y16J2fXX0BMRNtTSmVZBnhwUykp9oDRUH6y9GIrlhWMJMg44Eo72rl53rdf+KOC7adxUn83gC6rWWMlZluauxJoYCthhxrYYqGrMgCnaB9KyFrIM4Sj13shzk0vlnwc6/CZeGyZze8MxgN4uGEfCcH6Jpye8CrQf6Rb4Cd892M17mfyT8XgaliBckIuc4C7zzmBf0kDrmg73cltaPPcBWFDTW4W3/qjQW9vvRu8NFZqobdXDlJi9NsCXw/VrGWmk4yJDzOiJVU7SrBGp7/owFGwWqPX8BI0lC7XyzG6Pb5UTav7UEWNx/Gm70DmIprlTHXJlanT2FV4v3jEdlk12RWZMYZNv+MIUzub3+ooFDwm1s345Gz76bZHsAq0re4GWvmNnOa7IEnMf4t7mpLNq1+WtZLHaL/51CG8ZTCsgKa7GSUSzWCTibqqVaBkXzkv4Qgrg7xCWUwOvjRV3zRUsOlwUs/caRV+m2LDfPsQPMwsMJiZUVgVJaEd/SdXawmm7+HPcJ3jFNnh/ihXcknKg/PWFO4raDGLYxqfOQsoF5JPnbmxAnrG5slZjCsKEdy+5Kv2n+0wLkdIGgaymwe2700BHaTYSz/M3kmwURAAL/VbuwCZLe804hkyLrJGZGC8oxLNB6aFV1L0TZWBeuJc/qnfIB3GbT9NK2fWeo6xI4BkK+gqE0hkQRr9Yfp3ZfpA0Uz1fAPVhDkNFTqftcqJrGm0BbdxmfaQbCC7PVOoDcmu71Z56kodVQ0da6EysCGE/W4nu6AHcyEETesj6Z8tAe2VdZg3LVolq7DM1zukzFM4hSwfg0kMZsZjrDdV61Ia8jbdt00VHaEEJwtDXn01g6Wcg6yjRvZrNQ+Bi8xBBJa494GDTt9+9KoqbOw8ljzLaAzYyQVRXa338XngeueCtoMKbQ1+2aNlU0LpEoymjv9Fhyc8j9T6a4IWWrmWC50CixUWtiy9AlO+vHjZykaHVFwFoPi0hJbifxnJVTVc31GPBLTW+26sLkrN2m9H8pkq5KPrv8OPwRI2ikQ0yuDmVANCbjSfk6Oa1ImWg5AWqGk+BSnBfJbzOgL6xbdsBI0FMhbI4L24kZBkmdHVX01z8o978uCfyHGazTGXjSSAOAyzsdUA5Hk9IsP8IAaDIb1vMdpfdKVOs0bFGPjkHa07ZivwQYfKkjmAkC7ECG7J6R4ko0nKS8ba7TaMtFSEiA6W6tfz66uRoO8fEGRoWWgca3+OhaZbdkR9W/qhPm1SbPXlrbR3JwmfkiSBJjU1J9WWt00Tvi4CaYFxjpuIWbVjsrvUtLrBY2lvB0OwWAmlPwZTvuvvX6OxFcPrDpXvGIDDPUcSrzX6KQWsETWhTKBQ=="/>
  <p:tag name="MEKKOXMLTAGS" val="1"/>
</p:tagLst>
</file>

<file path=ppt/theme/theme1.xml><?xml version="1.0" encoding="utf-8"?>
<a:theme xmlns:a="http://schemas.openxmlformats.org/drawingml/2006/main" name="MBTA Default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BTA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088DBACF70F429B55EF7E8C88DA8A" ma:contentTypeVersion="4" ma:contentTypeDescription="Create a new document." ma:contentTypeScope="" ma:versionID="292306b25d0b46b20b008403e0012adb">
  <xsd:schema xmlns:xsd="http://www.w3.org/2001/XMLSchema" xmlns:xs="http://www.w3.org/2001/XMLSchema" xmlns:p="http://schemas.microsoft.com/office/2006/metadata/properties" xmlns:ns2="da661411-cc0a-409b-b10d-2994db0e96ef" targetNamespace="http://schemas.microsoft.com/office/2006/metadata/properties" ma:root="true" ma:fieldsID="d356f6c812d332dc423425102401e20b" ns2:_="">
    <xsd:import namespace="da661411-cc0a-409b-b10d-2994db0e96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61411-cc0a-409b-b10d-2994db0e9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824C28-80B3-4800-B378-8E86D77A87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1F6231-6023-44BF-8746-DEA8EA03F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661411-cc0a-409b-b10d-2994db0e96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E92261-56BC-4C02-9E70-9A0832D1B2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Default Template</Template>
  <TotalTime>36964</TotalTime>
  <Words>1777</Words>
  <Application>Microsoft Office PowerPoint</Application>
  <PresentationFormat>On-screen Show (4:3)</PresentationFormat>
  <Paragraphs>275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MBTA Default Template</vt:lpstr>
      <vt:lpstr>MBTATemplate</vt:lpstr>
      <vt:lpstr>Lean at the MBTA</vt:lpstr>
      <vt:lpstr>Recap: Lean at the MBTA</vt:lpstr>
      <vt:lpstr>Executive summary</vt:lpstr>
      <vt:lpstr>Over last 12 months, Bus Maintenance has reduced the Cost Per Mile by ~15%, driven by increased focus on accountability and transparency</vt:lpstr>
      <vt:lpstr>Over last 12 months, Rail Maintenance has reduced the Heavy Rail cost per mile by ~20%, while Green Line increased by ~10%</vt:lpstr>
      <vt:lpstr>Targeted Lean efforts continue, areas of focus represent some of greatest challenges for Bus and Rail Maintenance</vt:lpstr>
      <vt:lpstr>Lean Case Study – Riverside Car House: First 5S event</vt:lpstr>
      <vt:lpstr>Lean Case Study – Riverside Car House: First 5S event</vt:lpstr>
      <vt:lpstr>Lean Case Study – Everett Bus: Continuing efforts driven by front line</vt:lpstr>
      <vt:lpstr>APPENDIX: Summary of organizational targets and key productivity initiatives for FY19</vt:lpstr>
      <vt:lpstr>APPENDIX: New projects completed or in implementation in Q1 FY19 (not exhaustive of productivity-related work by organization)</vt:lpstr>
      <vt:lpstr>APPENDIX: Costs Per Mile at Charlestown and Cabot Bus Garages over last twelve months</vt:lpstr>
      <vt:lpstr>APPENDIX: In Bus Maintenance, the plan for FY19 will build on the work done to date to decrease costs and increase productivity</vt:lpstr>
      <vt:lpstr>APPENDIX: Glossary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Roundtable</dc:title>
  <dc:creator>Fuller, Mark</dc:creator>
  <cp:lastModifiedBy>Benesh, Kathryne</cp:lastModifiedBy>
  <cp:revision>1882</cp:revision>
  <cp:lastPrinted>2018-08-30T13:16:22Z</cp:lastPrinted>
  <dcterms:created xsi:type="dcterms:W3CDTF">2016-05-02T13:07:16Z</dcterms:created>
  <dcterms:modified xsi:type="dcterms:W3CDTF">2018-09-07T19:59:06Z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0x010100314088DBACF70F429B55EF7E8C88DA8A</vt:lpwstr>
  </property>
</Properties>
</file>