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www.infraware.co.kr/2012/infrawarePen" Target="docProps/infrawarePe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8" r:id="rId2"/>
    <p:sldId id="285" r:id="rId3"/>
    <p:sldId id="328" r:id="rId4"/>
    <p:sldId id="330" r:id="rId5"/>
    <p:sldId id="332" r:id="rId6"/>
    <p:sldId id="327" r:id="rId7"/>
    <p:sldId id="335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226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7" autoAdjust="0"/>
    <p:restoredTop sz="93155" autoAdjust="0"/>
  </p:normalViewPr>
  <p:slideViewPr>
    <p:cSldViewPr>
      <p:cViewPr varScale="1">
        <p:scale>
          <a:sx n="84" d="100"/>
          <a:sy n="84" d="100"/>
        </p:scale>
        <p:origin x="17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6"/>
        <p:guide pos="2265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1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7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1" tIns="47534" rIns="95071" bIns="47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</p:spPr>
        <p:txBody>
          <a:bodyPr vert="horz" lIns="95071" tIns="47534" rIns="95071" bIns="475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7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6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DBEF9-49DF-438E-A1A0-CBE6BBE245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85803" y="4415796"/>
            <a:ext cx="5486399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8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4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6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8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9/10/2018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9/10/2018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2" r:id="rId3"/>
    <p:sldLayoutId id="2147483663" r:id="rId4"/>
    <p:sldLayoutId id="2147483673" r:id="rId5"/>
    <p:sldLayoutId id="214748367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bta.com/LateP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bta.com/ParkingPrice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7391400" cy="466344"/>
          </a:xfrm>
        </p:spPr>
        <p:txBody>
          <a:bodyPr/>
          <a:lstStyle/>
          <a:p>
            <a:r>
              <a:rPr lang="en-US" sz="2400" dirty="0" smtClean="0"/>
              <a:t>General Manager’s Remarks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5257800"/>
            <a:ext cx="3352800" cy="762000"/>
          </a:xfrm>
        </p:spPr>
        <p:txBody>
          <a:bodyPr/>
          <a:lstStyle/>
          <a:p>
            <a:r>
              <a:rPr lang="en-US" sz="2000" dirty="0" smtClean="0"/>
              <a:t>September 10, 2018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7315200" cy="457200"/>
          </a:xfrm>
        </p:spPr>
        <p:txBody>
          <a:bodyPr/>
          <a:lstStyle/>
          <a:p>
            <a:r>
              <a:rPr lang="en-US" sz="2000" dirty="0" smtClean="0"/>
              <a:t>Fiscal and Management Control Board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752600"/>
            <a:ext cx="8348472" cy="4438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Late Night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Special $10 Weekend Commuter Rail Fare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Parking Rate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Alewife Garage </a:t>
            </a:r>
            <a:r>
              <a:rPr lang="en-US" sz="2400" dirty="0" smtClean="0">
                <a:solidFill>
                  <a:schemeClr val="tx1"/>
                </a:solidFill>
              </a:rPr>
              <a:t>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Asset </a:t>
            </a:r>
            <a:r>
              <a:rPr lang="en-US" sz="2400" smtClean="0">
                <a:solidFill>
                  <a:schemeClr val="tx1"/>
                </a:solidFill>
              </a:rPr>
              <a:t>Management Update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462685" y="829056"/>
            <a:ext cx="7995515" cy="466344"/>
          </a:xfrm>
        </p:spPr>
        <p:txBody>
          <a:bodyPr/>
          <a:lstStyle/>
          <a:p>
            <a:r>
              <a:rPr lang="en-US" sz="2400" dirty="0" smtClean="0">
                <a:sym typeface="Montserrat"/>
              </a:rPr>
              <a:t>Late Night Pilot</a:t>
            </a:r>
            <a:endParaRPr lang="en-US" sz="2400" dirty="0">
              <a:sym typeface="Montserra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447799"/>
            <a:ext cx="4487847" cy="4800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Sept. 2, bus service expanded between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PM and 3 AM on a number of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routes 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more frequent service on some existing late night routes from 10 PM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after 2 AM in Dorchester, Roxbury, Charlestown, Everett, East Boston, and Lynn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trips to and from Boston, the surrounding neighborhoods, and Logan Airport</a:t>
            </a:r>
          </a:p>
        </p:txBody>
      </p:sp>
      <p:pic>
        <p:nvPicPr>
          <p:cNvPr id="1026" name="Picture 2" descr="A bus at night in downtown Boston. Photo by Osman Rana, from Unsplash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47" y="3124200"/>
            <a:ext cx="381795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8848" y="2000071"/>
            <a:ext cx="3817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Because when you work at night, you need transit that stays up with you.</a:t>
            </a:r>
          </a:p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8848" y="5029200"/>
            <a:ext cx="381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u="sng" dirty="0">
                <a:hlinkClick r:id="rId4"/>
              </a:rPr>
              <a:t>www.mbta.com/LatePM</a:t>
            </a:r>
            <a:endParaRPr lang="en-US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3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Special $10 Weekend Commuter Rail Fare Pilot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447800"/>
            <a:ext cx="4261716" cy="4438496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17" y="1905000"/>
            <a:ext cx="47301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Summer pilot extended to December </a:t>
            </a:r>
            <a:r>
              <a:rPr lang="en-US" sz="2000" dirty="0" smtClean="0">
                <a:latin typeface="+mj-lt"/>
              </a:rPr>
              <a:t>9</a:t>
            </a: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Initial results are highly </a:t>
            </a:r>
            <a:r>
              <a:rPr lang="en-US" sz="2000" dirty="0" smtClean="0">
                <a:latin typeface="+mj-lt"/>
              </a:rPr>
              <a:t>promising</a:t>
            </a: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34607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Most productive weekend, July 28-29, sold over 8,100 </a:t>
            </a:r>
            <a:r>
              <a:rPr lang="en-US" sz="2000" dirty="0" smtClean="0"/>
              <a:t>passes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Extending the pilot to more thoroughly gauge ridership demand and the pilot’s overall </a:t>
            </a:r>
            <a:r>
              <a:rPr lang="en-US" sz="2000" dirty="0" smtClean="0">
                <a:latin typeface="+mj-lt"/>
              </a:rPr>
              <a:t>impact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03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Parking </a:t>
            </a:r>
            <a:r>
              <a:rPr lang="en-US" sz="2400" dirty="0" smtClean="0"/>
              <a:t>Rate Changes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600200"/>
            <a:ext cx="8376516" cy="457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New rates </a:t>
            </a:r>
            <a:r>
              <a:rPr lang="en-US" sz="2200" dirty="0" smtClean="0">
                <a:solidFill>
                  <a:schemeClr val="tx1"/>
                </a:solidFill>
              </a:rPr>
              <a:t>became effective </a:t>
            </a:r>
            <a:r>
              <a:rPr lang="en-US" sz="2200" dirty="0">
                <a:solidFill>
                  <a:schemeClr val="tx1"/>
                </a:solidFill>
              </a:rPr>
              <a:t>Sept. </a:t>
            </a:r>
            <a:r>
              <a:rPr lang="en-US" sz="2200" dirty="0" smtClean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Seeks to balance lots that are overused and underused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Measured approach resulting in a mix of price increases and decreases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Investments in parking facilities, necessary </a:t>
            </a:r>
            <a:r>
              <a:rPr lang="en-US" sz="2200" dirty="0"/>
              <a:t>maintenance and </a:t>
            </a:r>
            <a:r>
              <a:rPr lang="en-US" sz="2200" dirty="0" smtClean="0"/>
              <a:t>rehabilitation, including: </a:t>
            </a:r>
          </a:p>
          <a:p>
            <a:pPr marL="685800" lvl="1" indent="-285750"/>
            <a:r>
              <a:rPr lang="en-US" sz="2200" dirty="0" smtClean="0"/>
              <a:t>$64 million </a:t>
            </a:r>
            <a:r>
              <a:rPr lang="en-US" sz="2200" dirty="0"/>
              <a:t>full-scale </a:t>
            </a:r>
            <a:r>
              <a:rPr lang="en-US" sz="2200" dirty="0" smtClean="0"/>
              <a:t>rehabilitation </a:t>
            </a:r>
            <a:r>
              <a:rPr lang="en-US" sz="2200" dirty="0"/>
              <a:t>of Quincy Adams and Braintree </a:t>
            </a:r>
            <a:r>
              <a:rPr lang="en-US" sz="2200" dirty="0" smtClean="0"/>
              <a:t>garages</a:t>
            </a:r>
          </a:p>
          <a:p>
            <a:pPr marL="685800" lvl="1" indent="-285750"/>
            <a:r>
              <a:rPr lang="en-US" sz="2200" dirty="0" smtClean="0"/>
              <a:t>$10+ million in pavement</a:t>
            </a:r>
            <a:r>
              <a:rPr lang="en-US" sz="2200" dirty="0"/>
              <a:t>, lighting, and security </a:t>
            </a:r>
            <a:r>
              <a:rPr lang="en-US" sz="2200" dirty="0" smtClean="0"/>
              <a:t>improvements at </a:t>
            </a:r>
            <a:r>
              <a:rPr lang="en-US" sz="2200" dirty="0"/>
              <a:t>MBTA surface lots; </a:t>
            </a:r>
            <a:r>
              <a:rPr lang="en-US" sz="2200" dirty="0" smtClean="0"/>
              <a:t>and more.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For full information, </a:t>
            </a:r>
            <a:r>
              <a:rPr lang="en-US" sz="2200" dirty="0" smtClean="0"/>
              <a:t>visit </a:t>
            </a:r>
            <a:r>
              <a:rPr lang="en-US" sz="2200" u="sng" dirty="0" smtClean="0">
                <a:hlinkClick r:id="rId2"/>
              </a:rPr>
              <a:t>www.mbta.com/ParkingPrices</a:t>
            </a:r>
            <a:r>
              <a:rPr lang="en-US" sz="2200" dirty="0"/>
              <a:t>.  </a:t>
            </a: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92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Alewife Garage Update 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7939" y="1752600"/>
            <a:ext cx="4256461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Continued advancement of long-term plan for the </a:t>
            </a:r>
            <a:r>
              <a:rPr lang="en-US" sz="2000" dirty="0" smtClean="0">
                <a:solidFill>
                  <a:schemeClr val="tx1"/>
                </a:solidFill>
              </a:rPr>
              <a:t>facility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$</a:t>
            </a:r>
            <a:r>
              <a:rPr lang="en-US" sz="2000" dirty="0">
                <a:solidFill>
                  <a:schemeClr val="tx1"/>
                </a:solidFill>
              </a:rPr>
              <a:t>5.7 million </a:t>
            </a:r>
            <a:r>
              <a:rPr lang="en-US" sz="2000" dirty="0" smtClean="0">
                <a:solidFill>
                  <a:schemeClr val="tx1"/>
                </a:solidFill>
              </a:rPr>
              <a:t>contract that was advertised in July was awarded Aug. </a:t>
            </a:r>
            <a:r>
              <a:rPr lang="en-US" sz="2000" dirty="0" smtClean="0">
                <a:solidFill>
                  <a:schemeClr val="tx1"/>
                </a:solidFill>
              </a:rPr>
              <a:t>9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Contractor’s work schedule has been received and crews are mobilizing equipment at the Garage beginning </a:t>
            </a:r>
            <a:r>
              <a:rPr lang="en-US" sz="2000" dirty="0" smtClean="0">
                <a:solidFill>
                  <a:schemeClr val="tx1"/>
                </a:solidFill>
              </a:rPr>
              <a:t>today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Overnight </a:t>
            </a:r>
            <a:r>
              <a:rPr lang="en-US" sz="2000" dirty="0" smtClean="0">
                <a:solidFill>
                  <a:schemeClr val="tx1"/>
                </a:solidFill>
              </a:rPr>
              <a:t>parking allowed; no weekend closures </a:t>
            </a:r>
            <a:r>
              <a:rPr lang="en-US" sz="2000" dirty="0" smtClean="0">
                <a:solidFill>
                  <a:schemeClr val="tx1"/>
                </a:solidFill>
              </a:rPr>
              <a:t>needed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600"/>
            <a:ext cx="3919538" cy="268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0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Asset Management / State of Good Repair 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7939" y="1752600"/>
            <a:ext cx="4256461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Ended FY18 with balanced operating budget and approx. $500 million in pay go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Developed $8 billion CIP for next five years with intense investment focused on core infrastructure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Building out Asset Management Program, ushering in shift toward data-driven decisions on investments and maintenance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2057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7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tri">
          <a:solidFill>
            <a:schemeClr val="tx1"/>
          </a:solidFill>
          <a:headEnd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25738</TotalTime>
  <Pages>5</Pages>
  <Words>357</Words>
  <Characters>0</Characters>
  <Application>Microsoft Office PowerPoint</Application>
  <DocSecurity>0</DocSecurity>
  <PresentationFormat>On-screen Show (4:3)</PresentationFormat>
  <Lines>0</Lines>
  <Paragraphs>50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Verdana</vt:lpstr>
      <vt:lpstr>Presentation3</vt:lpstr>
      <vt:lpstr>General Manager’s Remarks</vt:lpstr>
      <vt:lpstr>Agenda </vt:lpstr>
      <vt:lpstr>Late Night Pilot</vt:lpstr>
      <vt:lpstr>Special $10 Weekend Commuter Rail Fare Pilot</vt:lpstr>
      <vt:lpstr>Parking Rate Changes</vt:lpstr>
      <vt:lpstr>Alewife Garage Update </vt:lpstr>
      <vt:lpstr>Asset Management / State of Good Repair 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Verseckes, Michael</cp:lastModifiedBy>
  <cp:revision>796</cp:revision>
  <cp:lastPrinted>2018-09-07T17:27:50Z</cp:lastPrinted>
  <dcterms:modified xsi:type="dcterms:W3CDTF">2018-09-10T15:39:53Z</dcterms:modified>
</cp:coreProperties>
</file>

<file path=docProps/infrawarePen.xml><?xml version="1.0" encoding="utf-8"?>
<InfrawarePenDraw xmlns="http://www.infraware.co.kr/2012/penmode"/>
</file>