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9" r:id="rId2"/>
  </p:sldMasterIdLst>
  <p:notesMasterIdLst>
    <p:notesMasterId r:id="rId6"/>
  </p:notesMasterIdLst>
  <p:handoutMasterIdLst>
    <p:handoutMasterId r:id="rId7"/>
  </p:handoutMasterIdLst>
  <p:sldIdLst>
    <p:sldId id="380" r:id="rId3"/>
    <p:sldId id="393" r:id="rId4"/>
    <p:sldId id="394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3DC9B9-A4B3-43DB-BAC3-481D4772EE1F}">
          <p14:sldIdLst>
            <p14:sldId id="380"/>
            <p14:sldId id="393"/>
            <p14:sldId id="39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6" userDrawn="1">
          <p15:clr>
            <a:srgbClr val="A4A3A4"/>
          </p15:clr>
        </p15:guide>
        <p15:guide id="2" pos="2265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  <p15:guide id="5" pos="2315" userDrawn="1">
          <p15:clr>
            <a:srgbClr val="A4A3A4"/>
          </p15:clr>
        </p15:guide>
        <p15:guide id="6" pos="2261" userDrawn="1">
          <p15:clr>
            <a:srgbClr val="A4A3A4"/>
          </p15:clr>
        </p15:guide>
        <p15:guide id="7" orient="horz" pos="2928" userDrawn="1">
          <p15:clr>
            <a:srgbClr val="A4A3A4"/>
          </p15:clr>
        </p15:guide>
        <p15:guide id="8" pos="2160" userDrawn="1">
          <p15:clr>
            <a:srgbClr val="A4A3A4"/>
          </p15:clr>
        </p15:guide>
        <p15:guide id="9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369A40"/>
    <a:srgbClr val="55864A"/>
    <a:srgbClr val="B9FFD9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2" autoAdjust="0"/>
    <p:restoredTop sz="68960" autoAdjust="0"/>
  </p:normalViewPr>
  <p:slideViewPr>
    <p:cSldViewPr>
      <p:cViewPr varScale="1">
        <p:scale>
          <a:sx n="57" d="100"/>
          <a:sy n="57" d="100"/>
        </p:scale>
        <p:origin x="-1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6" y="-96"/>
      </p:cViewPr>
      <p:guideLst>
        <p:guide orient="horz" pos="2936"/>
        <p:guide orient="horz" pos="2932"/>
        <p:guide orient="horz" pos="2928"/>
        <p:guide pos="2265"/>
        <p:guide pos="2212"/>
        <p:guide pos="2315"/>
        <p:guide pos="2261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3" y="4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319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3" y="8830319"/>
            <a:ext cx="3037735" cy="464503"/>
          </a:xfrm>
          <a:prstGeom prst="rect">
            <a:avLst/>
          </a:prstGeom>
        </p:spPr>
        <p:txBody>
          <a:bodyPr vert="horz" lIns="90947" tIns="45474" rIns="90947" bIns="45474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6" y="0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9/10/2018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1" tIns="47284" rIns="94571" bIns="472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8"/>
            <a:ext cx="5608320" cy="4183380"/>
          </a:xfrm>
          <a:prstGeom prst="rect">
            <a:avLst/>
          </a:prstGeom>
        </p:spPr>
        <p:txBody>
          <a:bodyPr vert="horz" lIns="94571" tIns="47284" rIns="94571" bIns="472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3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6" y="8829973"/>
            <a:ext cx="3037840" cy="464820"/>
          </a:xfrm>
          <a:prstGeom prst="rect">
            <a:avLst/>
          </a:prstGeom>
        </p:spPr>
        <p:txBody>
          <a:bodyPr vert="horz" lIns="94571" tIns="47284" rIns="94571" bIns="47284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89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21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E3C4EC-FA30-4BAF-8816-853426F570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9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Insert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 smtClean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8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2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5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9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504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8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22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3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0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50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71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6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8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76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0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43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5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 smtClean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24764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2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2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058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Green Line Service Improvements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2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1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23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3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>
                <a:solidFill>
                  <a:srgbClr val="000000"/>
                </a:solidFill>
              </a:rPr>
              <a:pPr/>
              <a:t>9/10/2018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7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19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1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7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4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64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5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4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5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0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9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0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5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6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59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31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8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6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0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3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September 10,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7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98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87A6FB5-55FC-41BB-96AD-B9854D824E40}" type="datetimeFigureOut">
              <a:rPr lang="en-US" smtClean="0">
                <a:solidFill>
                  <a:srgbClr val="000000"/>
                </a:solidFill>
              </a:rPr>
              <a:pPr/>
              <a:t>9/10/2018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90C4686-4FF0-4B14-AA0A-2AC8D6F72CE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3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386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57200" y="1371600"/>
            <a:ext cx="8229600" cy="403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4102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r>
              <a:rPr lang="en-US" sz="900" dirty="0" smtClean="0">
                <a:solidFill>
                  <a:schemeClr val="tx1"/>
                </a:solidFill>
              </a:rPr>
              <a:t>Please put your source here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3169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; optional bullets">
  <p:cSld name="Table; optional bulle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388625" y="554200"/>
            <a:ext cx="8333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2425" y="724717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620097" y="1539267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42450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white)">
  <p:cSld name="Blank (white)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2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/>
              <a:pPr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09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4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4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September 10,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37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slideLayout" Target="../slideLayouts/slideLayout55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Relationship Id="rId30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 smtClean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2" r:id="rId3"/>
    <p:sldLayoutId id="2147483663" r:id="rId4"/>
    <p:sldLayoutId id="2147483673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7676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80981-3DA6-46C2-826D-0D8005ADC286}" type="slidenum">
              <a:rPr kumimoji="0" lang="en-US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75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1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endParaRPr kumimoji="0" lang="en-US" sz="975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 userDrawn="1"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177576" y="222250"/>
            <a:ext cx="5521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8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171450" indent="-17145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18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3219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68580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94654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2001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15430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859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288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5717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853" y="4181856"/>
            <a:ext cx="7751547" cy="466344"/>
          </a:xfrm>
        </p:spPr>
        <p:txBody>
          <a:bodyPr/>
          <a:lstStyle/>
          <a:p>
            <a:r>
              <a:rPr lang="en-US" b="0" dirty="0" smtClean="0">
                <a:solidFill>
                  <a:srgbClr val="002060"/>
                </a:solidFill>
              </a:rPr>
              <a:t>DGM </a:t>
            </a:r>
            <a:r>
              <a:rPr lang="en-US" b="0" dirty="0">
                <a:solidFill>
                  <a:srgbClr val="002060"/>
                </a:solidFill>
              </a:rPr>
              <a:t>R</a:t>
            </a:r>
            <a:r>
              <a:rPr lang="en-US" b="0" dirty="0" smtClean="0">
                <a:solidFill>
                  <a:srgbClr val="002060"/>
                </a:solidFill>
              </a:rPr>
              <a:t>emarks</a:t>
            </a:r>
            <a:endParaRPr lang="en-US" b="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43000" y="5105400"/>
            <a:ext cx="3352800" cy="762000"/>
          </a:xfrm>
        </p:spPr>
        <p:txBody>
          <a:bodyPr/>
          <a:lstStyle/>
          <a:p>
            <a:r>
              <a:rPr lang="en-US" sz="2000" b="0" dirty="0" smtClean="0">
                <a:solidFill>
                  <a:srgbClr val="002060"/>
                </a:solidFill>
              </a:rPr>
              <a:t>September 10, 2018</a:t>
            </a:r>
            <a:endParaRPr lang="en-US" sz="2000" b="0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463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2400" b="0" kern="0" dirty="0" smtClean="0">
                <a:solidFill>
                  <a:schemeClr val="tx1"/>
                </a:solidFill>
              </a:rPr>
              <a:t>Fiscal &amp; Management Control Board</a:t>
            </a:r>
            <a:endParaRPr lang="en-US" sz="2400" b="0" kern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Power Outage 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DGM Remarks 9/10/2018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2684" y="1828800"/>
            <a:ext cx="51761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August 29, 2018 a major power outage affecting the Green, Orange and Blue Lines</a:t>
            </a:r>
          </a:p>
          <a:p>
            <a:r>
              <a:rPr lang="en-US" dirty="0" smtClean="0">
                <a:latin typeface="+mj-lt"/>
              </a:rPr>
              <a:t>	Including: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Station Lighting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Fare Equipment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Elevators/Escalators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Trains operated with delays</a:t>
            </a:r>
          </a:p>
          <a:p>
            <a:endParaRPr lang="en-US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j-lt"/>
              </a:rPr>
              <a:t>Issue caused by fault in A/C supply cable from Lincoln Switching Station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u="sng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u="sng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0"/>
            <a:ext cx="34544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5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685" y="829056"/>
            <a:ext cx="8452715" cy="466344"/>
          </a:xfrm>
        </p:spPr>
        <p:txBody>
          <a:bodyPr/>
          <a:lstStyle/>
          <a:p>
            <a:r>
              <a:rPr lang="en-US" sz="2400" dirty="0" smtClean="0"/>
              <a:t>Updates to </a:t>
            </a:r>
            <a:r>
              <a:rPr lang="en-US" sz="2400" dirty="0" err="1" smtClean="0"/>
              <a:t>MBTAbackontrack</a:t>
            </a:r>
            <a:r>
              <a:rPr lang="en-US" sz="2400" dirty="0" smtClean="0"/>
              <a:t> reliability data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8161" y="2124306"/>
            <a:ext cx="4555365" cy="437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latin typeface="+mj-lt"/>
              </a:rPr>
              <a:t>New </a:t>
            </a:r>
            <a:r>
              <a:rPr lang="en-US" sz="1500" dirty="0">
                <a:solidFill>
                  <a:prstClr val="black"/>
                </a:solidFill>
                <a:latin typeface="+mj-lt"/>
              </a:rPr>
              <a:t>Real-time </a:t>
            </a:r>
            <a:r>
              <a:rPr lang="en-US" sz="1500" dirty="0" smtClean="0">
                <a:solidFill>
                  <a:prstClr val="black"/>
                </a:solidFill>
                <a:latin typeface="+mj-lt"/>
              </a:rPr>
              <a:t>Data for </a:t>
            </a:r>
            <a:r>
              <a:rPr lang="en-US" sz="1500" dirty="0">
                <a:solidFill>
                  <a:prstClr val="black"/>
                </a:solidFill>
                <a:latin typeface="+mj-lt"/>
              </a:rPr>
              <a:t>Heavy Rail 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+mj-lt"/>
              </a:rPr>
              <a:t>Resulting </a:t>
            </a:r>
            <a:r>
              <a:rPr lang="en-US" sz="1200" dirty="0">
                <a:solidFill>
                  <a:prstClr val="black"/>
                </a:solidFill>
                <a:latin typeface="+mj-lt"/>
              </a:rPr>
              <a:t>decrease in reliability metrics for Red, Orange, and Blue Lines of 0 – 2% due to the inclusion of wait times for passengers traveling to the terminal stations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latin typeface="+mj-lt"/>
              </a:rPr>
              <a:t>New Data Fusion Engine for Real-time Feeds 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+mj-lt"/>
              </a:rPr>
              <a:t>Improves </a:t>
            </a:r>
            <a:r>
              <a:rPr lang="en-US" sz="1200" dirty="0">
                <a:solidFill>
                  <a:prstClr val="black"/>
                </a:solidFill>
                <a:latin typeface="+mj-lt"/>
              </a:rPr>
              <a:t>update frequency of real-time information by up to 30 </a:t>
            </a:r>
            <a:r>
              <a:rPr lang="en-US" sz="1200" dirty="0" smtClean="0">
                <a:solidFill>
                  <a:prstClr val="black"/>
                </a:solidFill>
                <a:latin typeface="+mj-lt"/>
              </a:rPr>
              <a:t>seconds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+mj-lt"/>
              </a:rPr>
              <a:t>Results </a:t>
            </a:r>
            <a:r>
              <a:rPr lang="en-US" sz="1200" dirty="0">
                <a:solidFill>
                  <a:prstClr val="black"/>
                </a:solidFill>
                <a:latin typeface="+mj-lt"/>
              </a:rPr>
              <a:t>in more accurate arrival and departure times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+mj-lt"/>
              </a:rPr>
              <a:t>Resulting increase in reliability metrics for Green Line between 2-7%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latin typeface="+mj-lt"/>
              </a:rPr>
              <a:t>Update to Passenger Arrival Rates based on Origin-Destination-Transfer (ODX) model from Fall 2017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prstClr val="black"/>
                </a:solidFill>
                <a:latin typeface="+mj-lt"/>
              </a:rPr>
              <a:t>Allocates passengers previously boarding at Wollaston</a:t>
            </a:r>
            <a:endParaRPr lang="en-US" sz="1300" dirty="0">
              <a:solidFill>
                <a:prstClr val="black"/>
              </a:solidFill>
              <a:latin typeface="+mj-lt"/>
            </a:endParaRP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+mj-lt"/>
              </a:rPr>
              <a:t>No change to reliability metrics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03094" y="1574308"/>
            <a:ext cx="8348472" cy="425348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en-US" sz="1400" dirty="0">
                <a:solidFill>
                  <a:prstClr val="black"/>
                </a:solidFill>
              </a:rPr>
              <a:t>On September </a:t>
            </a:r>
            <a:r>
              <a:rPr lang="en-US" sz="1400" dirty="0" smtClean="0">
                <a:solidFill>
                  <a:prstClr val="black"/>
                </a:solidFill>
              </a:rPr>
              <a:t>12th, 2018, </a:t>
            </a:r>
            <a:r>
              <a:rPr lang="en-US" sz="1400" dirty="0">
                <a:solidFill>
                  <a:prstClr val="black"/>
                </a:solidFill>
              </a:rPr>
              <a:t>data feed will be updated to reflect improved data quality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360" y="2514600"/>
            <a:ext cx="3749040" cy="31540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377941" y="475806"/>
            <a:ext cx="7309716" cy="228600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CC"/>
              </a:buClr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5762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2pPr>
            <a:lvl3pPr marL="914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3pPr>
            <a:lvl4pPr marL="1262063" indent="-2333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4pPr>
            <a:lvl5pPr marL="16002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+mn-cs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kern="0" dirty="0" smtClean="0"/>
              <a:t>DGM Remarks 9/10/2018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853258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MBTA Default Template</Template>
  <TotalTime>34775</TotalTime>
  <Words>160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MBTA Default Template</vt:lpstr>
      <vt:lpstr>1_MBTA Default Template</vt:lpstr>
      <vt:lpstr>DGM Remarks</vt:lpstr>
      <vt:lpstr>Power Outage </vt:lpstr>
      <vt:lpstr>Updates to MBTAbackontrack reliability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 Evasion Reduction Strategy</dc:title>
  <dc:creator>bkane</dc:creator>
  <cp:lastModifiedBy>DAS</cp:lastModifiedBy>
  <cp:revision>1320</cp:revision>
  <cp:lastPrinted>2018-06-04T14:50:09Z</cp:lastPrinted>
  <dcterms:created xsi:type="dcterms:W3CDTF">2016-04-11T13:25:01Z</dcterms:created>
  <dcterms:modified xsi:type="dcterms:W3CDTF">2018-09-10T18:46:09Z</dcterms:modified>
</cp:coreProperties>
</file>