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387" r:id="rId5"/>
    <p:sldId id="403" r:id="rId6"/>
    <p:sldId id="411" r:id="rId7"/>
    <p:sldId id="456" r:id="rId8"/>
    <p:sldId id="457" r:id="rId9"/>
    <p:sldId id="446" r:id="rId10"/>
    <p:sldId id="445" r:id="rId11"/>
    <p:sldId id="470" r:id="rId12"/>
    <p:sldId id="458" r:id="rId13"/>
    <p:sldId id="447" r:id="rId14"/>
    <p:sldId id="459" r:id="rId15"/>
    <p:sldId id="468" r:id="rId16"/>
    <p:sldId id="465" r:id="rId17"/>
    <p:sldId id="449" r:id="rId18"/>
    <p:sldId id="469" r:id="rId19"/>
    <p:sldId id="464" r:id="rId20"/>
    <p:sldId id="467" r:id="rId21"/>
    <p:sldId id="466" r:id="rId22"/>
    <p:sldId id="462" r:id="rId23"/>
    <p:sldId id="429" r:id="rId24"/>
    <p:sldId id="460" r:id="rId25"/>
    <p:sldId id="451" r:id="rId26"/>
    <p:sldId id="461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33" userDrawn="1">
          <p15:clr>
            <a:srgbClr val="A4A3A4"/>
          </p15:clr>
        </p15:guide>
        <p15:guide id="2" orient="horz" pos="2880" userDrawn="1">
          <p15:clr>
            <a:srgbClr val="A4A3A4"/>
          </p15:clr>
        </p15:guide>
        <p15:guide id="3" pos="2113" userDrawn="1">
          <p15:clr>
            <a:srgbClr val="A4A3A4"/>
          </p15:clr>
        </p15:guide>
        <p15:guide id="4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C70505"/>
    <a:srgbClr val="6F95BC"/>
    <a:srgbClr val="006600"/>
    <a:srgbClr val="49B2CB"/>
    <a:srgbClr val="7EC8DA"/>
    <a:srgbClr val="3A3EF4"/>
    <a:srgbClr val="EC0606"/>
    <a:srgbClr val="FF505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1" autoAdjust="0"/>
    <p:restoredTop sz="94368" autoAdjust="0"/>
  </p:normalViewPr>
  <p:slideViewPr>
    <p:cSldViewPr>
      <p:cViewPr varScale="1">
        <p:scale>
          <a:sx n="45" d="100"/>
          <a:sy n="45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2813"/>
    </p:cViewPr>
  </p:sorterViewPr>
  <p:notesViewPr>
    <p:cSldViewPr>
      <p:cViewPr varScale="1">
        <p:scale>
          <a:sx n="65" d="100"/>
          <a:sy n="65" d="100"/>
        </p:scale>
        <p:origin x="-3288" y="-114"/>
      </p:cViewPr>
      <p:guideLst>
        <p:guide orient="horz" pos="2833"/>
        <p:guide orient="horz" pos="2880"/>
        <p:guide pos="2113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O:\2%20Safety%20Oversight\Board%20Presentations\2018_10%20October\October%20Board%20Presentatio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btafs\high_street\vol3\CHARLESTOWN\safety\Common\2%20Safety%20Oversight\Board%20Presentations\2018_10%20October\October%20Board%20Presentatio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O:\2%20Safety%20Oversight\Board%20Presentations\2018_10%20October\October%20Board%20Presentation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O:\2%20Safety%20Oversight\Data%20Team\Data%20Requests\Derailment%20Data\Derailment%20Data%201999-2018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mbtafs\high_street\vol3\CHARLESTOWN\safety\Common\2%20Safety%20Oversight\Data%20Team\Data%20Requests\Derailment%20Data\Derailment%20Data%201999-2018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O:\2%20Safety%20Oversight\Board%20Presentations\2018_10%20October\October%20Board%20Presentation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O:\2%20Safety%20Oversight\Board%20Presentations\2018_10%20October\October%20Board%20Presentation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O:\2%20Safety%20Oversight\Board%20Presentations\2018_10%20October\October%20Board%20Presentatio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O:\2%20Safety%20Oversight\Board%20Presentations\2018_10%20October\October%20Board%20Presentat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35019066653287E-2"/>
          <c:y val="3.6338217019491456E-2"/>
          <c:w val="0.90067338750674564"/>
          <c:h val="0.93291406088709294"/>
        </c:manualLayout>
      </c:layout>
      <c:lineChart>
        <c:grouping val="standard"/>
        <c:varyColors val="0"/>
        <c:ser>
          <c:idx val="1"/>
          <c:order val="0"/>
          <c:tx>
            <c:strRef>
              <c:f>'Lost Time Injuries'!$F$28</c:f>
              <c:strCache>
                <c:ptCount val="1"/>
                <c:pt idx="0">
                  <c:v>Performance Goal</c:v>
                </c:pt>
              </c:strCache>
            </c:strRef>
          </c:tx>
          <c:spPr>
            <a:ln>
              <a:solidFill>
                <a:srgbClr val="C00000"/>
              </a:solidFill>
              <a:prstDash val="sysDash"/>
            </a:ln>
          </c:spPr>
          <c:marker>
            <c:symbol val="none"/>
          </c:marker>
          <c:cat>
            <c:strRef>
              <c:f>'Lost Time Injuries'!$D$34:$D$46</c:f>
              <c:strCache>
                <c:ptCount val="13"/>
                <c:pt idx="0">
                  <c:v>2016-Q2</c:v>
                </c:pt>
                <c:pt idx="1">
                  <c:v>2016-Q3</c:v>
                </c:pt>
                <c:pt idx="2">
                  <c:v>2016-Q4</c:v>
                </c:pt>
                <c:pt idx="3">
                  <c:v>2017-Q1</c:v>
                </c:pt>
                <c:pt idx="4">
                  <c:v>2017-Q2</c:v>
                </c:pt>
                <c:pt idx="5">
                  <c:v>2017-Q3</c:v>
                </c:pt>
                <c:pt idx="6">
                  <c:v>2017-Q4</c:v>
                </c:pt>
                <c:pt idx="7">
                  <c:v>2018-Q1</c:v>
                </c:pt>
                <c:pt idx="8">
                  <c:v>2018-Q2</c:v>
                </c:pt>
                <c:pt idx="9">
                  <c:v>2018-Q3*</c:v>
                </c:pt>
                <c:pt idx="10">
                  <c:v>2018-Q4*</c:v>
                </c:pt>
                <c:pt idx="11">
                  <c:v>2019-Q1*</c:v>
                </c:pt>
                <c:pt idx="12">
                  <c:v>2019-Q2*</c:v>
                </c:pt>
              </c:strCache>
            </c:strRef>
          </c:cat>
          <c:val>
            <c:numRef>
              <c:f>'Lost Time Injuries'!$F$34:$F$46</c:f>
              <c:numCache>
                <c:formatCode>General</c:formatCode>
                <c:ptCount val="13"/>
                <c:pt idx="0">
                  <c:v>42</c:v>
                </c:pt>
                <c:pt idx="1">
                  <c:v>42</c:v>
                </c:pt>
                <c:pt idx="2">
                  <c:v>42</c:v>
                </c:pt>
                <c:pt idx="3">
                  <c:v>42</c:v>
                </c:pt>
                <c:pt idx="4">
                  <c:v>42</c:v>
                </c:pt>
                <c:pt idx="5">
                  <c:v>42</c:v>
                </c:pt>
                <c:pt idx="6">
                  <c:v>42</c:v>
                </c:pt>
                <c:pt idx="7">
                  <c:v>42</c:v>
                </c:pt>
                <c:pt idx="8">
                  <c:v>42</c:v>
                </c:pt>
                <c:pt idx="9">
                  <c:v>42</c:v>
                </c:pt>
                <c:pt idx="10">
                  <c:v>42</c:v>
                </c:pt>
                <c:pt idx="11">
                  <c:v>42</c:v>
                </c:pt>
                <c:pt idx="12">
                  <c:v>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B6F-4A52-8B29-8FAACA5F9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765504"/>
        <c:axId val="79768192"/>
      </c:lineChart>
      <c:catAx>
        <c:axId val="7976550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79768192"/>
        <c:crosses val="autoZero"/>
        <c:auto val="1"/>
        <c:lblAlgn val="ctr"/>
        <c:lblOffset val="100"/>
        <c:noMultiLvlLbl val="0"/>
      </c:catAx>
      <c:valAx>
        <c:axId val="79768192"/>
        <c:scaling>
          <c:orientation val="minMax"/>
          <c:max val="100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79765504"/>
        <c:crosses val="autoZero"/>
        <c:crossBetween val="midCat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.35521346737896914"/>
          <c:y val="0.81341701174400116"/>
          <c:w val="0.2442936244722321"/>
          <c:h val="5.0407996080490798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Employee</a:t>
            </a:r>
            <a:r>
              <a:rPr lang="en-US" baseline="0"/>
              <a:t> Lost Time Injuries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'Lost Time Injuries'!$E$4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prstClr val="white">
                  <a:lumMod val="50000"/>
                </a:prstClr>
              </a:solidFill>
              <a:prstDash val="sysDash"/>
            </a:ln>
          </c:spPr>
          <c:marker>
            <c:symbol val="none"/>
          </c:marker>
          <c:cat>
            <c:strRef>
              <c:f>'Lost Time Injuries'!$D$10:$D$22</c:f>
              <c:strCache>
                <c:ptCount val="13"/>
                <c:pt idx="0">
                  <c:v>2016-Q2</c:v>
                </c:pt>
                <c:pt idx="1">
                  <c:v>2016-Q3</c:v>
                </c:pt>
                <c:pt idx="2">
                  <c:v>2016-Q4</c:v>
                </c:pt>
                <c:pt idx="3">
                  <c:v>2017-Q1</c:v>
                </c:pt>
                <c:pt idx="4">
                  <c:v>2017-Q2</c:v>
                </c:pt>
                <c:pt idx="5">
                  <c:v>2017-Q3</c:v>
                </c:pt>
                <c:pt idx="6">
                  <c:v>2017-Q4</c:v>
                </c:pt>
                <c:pt idx="7">
                  <c:v>2018-Q1</c:v>
                </c:pt>
                <c:pt idx="8">
                  <c:v>2018-Q2</c:v>
                </c:pt>
                <c:pt idx="9">
                  <c:v>2018-Q3</c:v>
                </c:pt>
                <c:pt idx="10">
                  <c:v>2018-Q4*</c:v>
                </c:pt>
                <c:pt idx="11">
                  <c:v>2019-Q1*</c:v>
                </c:pt>
                <c:pt idx="12">
                  <c:v>2019-Q2*</c:v>
                </c:pt>
              </c:strCache>
            </c:strRef>
          </c:cat>
          <c:val>
            <c:numRef>
              <c:f>'Lost Time Injuries'!$E$10:$E$22</c:f>
              <c:numCache>
                <c:formatCode>General</c:formatCode>
                <c:ptCount val="13"/>
                <c:pt idx="0">
                  <c:v>83</c:v>
                </c:pt>
                <c:pt idx="1">
                  <c:v>79</c:v>
                </c:pt>
                <c:pt idx="2">
                  <c:v>66</c:v>
                </c:pt>
                <c:pt idx="3">
                  <c:v>92</c:v>
                </c:pt>
                <c:pt idx="4">
                  <c:v>70</c:v>
                </c:pt>
                <c:pt idx="5">
                  <c:v>71</c:v>
                </c:pt>
                <c:pt idx="6">
                  <c:v>50</c:v>
                </c:pt>
                <c:pt idx="7">
                  <c:v>64</c:v>
                </c:pt>
                <c:pt idx="8">
                  <c:v>54</c:v>
                </c:pt>
                <c:pt idx="9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53D-4D9E-83AB-A6B772659433}"/>
            </c:ext>
          </c:extLst>
        </c:ser>
        <c:ser>
          <c:idx val="1"/>
          <c:order val="1"/>
          <c:tx>
            <c:strRef>
              <c:f>'Lost Time Injuries'!$F$4</c:f>
              <c:strCache>
                <c:ptCount val="1"/>
                <c:pt idx="0">
                  <c:v>Rolling Average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</c:spPr>
          <c:marker>
            <c:symbol val="diamond"/>
            <c:size val="7"/>
            <c:spPr>
              <a:solidFill>
                <a:sysClr val="windowText" lastClr="000000"/>
              </a:solidFill>
              <a:ln>
                <a:solidFill>
                  <a:prstClr val="black"/>
                </a:solidFill>
              </a:ln>
            </c:spPr>
          </c:marker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053D-4D9E-83AB-A6B772659433}"/>
              </c:ext>
            </c:extLst>
          </c:dPt>
          <c:dPt>
            <c:idx val="10"/>
            <c:bubble3D val="0"/>
            <c:spPr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53D-4D9E-83AB-A6B772659433}"/>
              </c:ext>
            </c:extLst>
          </c:dPt>
          <c:dPt>
            <c:idx val="11"/>
            <c:bubble3D val="0"/>
            <c:spPr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53D-4D9E-83AB-A6B772659433}"/>
              </c:ext>
            </c:extLst>
          </c:dPt>
          <c:dPt>
            <c:idx val="12"/>
            <c:bubble3D val="0"/>
            <c:spPr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53D-4D9E-83AB-A6B772659433}"/>
              </c:ext>
            </c:extLst>
          </c:dPt>
          <c:cat>
            <c:strRef>
              <c:f>'Lost Time Injuries'!$D$10:$D$22</c:f>
              <c:strCache>
                <c:ptCount val="13"/>
                <c:pt idx="0">
                  <c:v>2016-Q2</c:v>
                </c:pt>
                <c:pt idx="1">
                  <c:v>2016-Q3</c:v>
                </c:pt>
                <c:pt idx="2">
                  <c:v>2016-Q4</c:v>
                </c:pt>
                <c:pt idx="3">
                  <c:v>2017-Q1</c:v>
                </c:pt>
                <c:pt idx="4">
                  <c:v>2017-Q2</c:v>
                </c:pt>
                <c:pt idx="5">
                  <c:v>2017-Q3</c:v>
                </c:pt>
                <c:pt idx="6">
                  <c:v>2017-Q4</c:v>
                </c:pt>
                <c:pt idx="7">
                  <c:v>2018-Q1</c:v>
                </c:pt>
                <c:pt idx="8">
                  <c:v>2018-Q2</c:v>
                </c:pt>
                <c:pt idx="9">
                  <c:v>2018-Q3</c:v>
                </c:pt>
                <c:pt idx="10">
                  <c:v>2018-Q4*</c:v>
                </c:pt>
                <c:pt idx="11">
                  <c:v>2019-Q1*</c:v>
                </c:pt>
                <c:pt idx="12">
                  <c:v>2019-Q2*</c:v>
                </c:pt>
              </c:strCache>
            </c:strRef>
          </c:cat>
          <c:val>
            <c:numRef>
              <c:f>'Lost Time Injuries'!$F$10:$F$22</c:f>
              <c:numCache>
                <c:formatCode>0.0</c:formatCode>
                <c:ptCount val="13"/>
                <c:pt idx="0">
                  <c:v>71</c:v>
                </c:pt>
                <c:pt idx="1">
                  <c:v>70.5</c:v>
                </c:pt>
                <c:pt idx="2">
                  <c:v>72</c:v>
                </c:pt>
                <c:pt idx="3">
                  <c:v>80</c:v>
                </c:pt>
                <c:pt idx="4">
                  <c:v>76.75</c:v>
                </c:pt>
                <c:pt idx="5">
                  <c:v>74.75</c:v>
                </c:pt>
                <c:pt idx="6">
                  <c:v>70.75</c:v>
                </c:pt>
                <c:pt idx="7">
                  <c:v>63.75</c:v>
                </c:pt>
                <c:pt idx="8">
                  <c:v>59.75</c:v>
                </c:pt>
                <c:pt idx="9">
                  <c:v>54.5</c:v>
                </c:pt>
                <c:pt idx="10" formatCode="General">
                  <c:v>50</c:v>
                </c:pt>
                <c:pt idx="11" formatCode="General">
                  <c:v>46</c:v>
                </c:pt>
                <c:pt idx="12" formatCode="General">
                  <c:v>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053D-4D9E-83AB-A6B772659433}"/>
            </c:ext>
          </c:extLst>
        </c:ser>
        <c:ser>
          <c:idx val="2"/>
          <c:order val="2"/>
          <c:tx>
            <c:strRef>
              <c:f>'Lost Time Injuries'!$G$4</c:f>
              <c:strCache>
                <c:ptCount val="1"/>
                <c:pt idx="0">
                  <c:v>Performance Goal</c:v>
                </c:pt>
              </c:strCache>
            </c:strRef>
          </c:tx>
          <c:marker>
            <c:symbol val="none"/>
          </c:marker>
          <c:cat>
            <c:strRef>
              <c:f>'Lost Time Injuries'!$D$10:$D$22</c:f>
              <c:strCache>
                <c:ptCount val="13"/>
                <c:pt idx="0">
                  <c:v>2016-Q2</c:v>
                </c:pt>
                <c:pt idx="1">
                  <c:v>2016-Q3</c:v>
                </c:pt>
                <c:pt idx="2">
                  <c:v>2016-Q4</c:v>
                </c:pt>
                <c:pt idx="3">
                  <c:v>2017-Q1</c:v>
                </c:pt>
                <c:pt idx="4">
                  <c:v>2017-Q2</c:v>
                </c:pt>
                <c:pt idx="5">
                  <c:v>2017-Q3</c:v>
                </c:pt>
                <c:pt idx="6">
                  <c:v>2017-Q4</c:v>
                </c:pt>
                <c:pt idx="7">
                  <c:v>2018-Q1</c:v>
                </c:pt>
                <c:pt idx="8">
                  <c:v>2018-Q2</c:v>
                </c:pt>
                <c:pt idx="9">
                  <c:v>2018-Q3</c:v>
                </c:pt>
                <c:pt idx="10">
                  <c:v>2018-Q4*</c:v>
                </c:pt>
                <c:pt idx="11">
                  <c:v>2019-Q1*</c:v>
                </c:pt>
                <c:pt idx="12">
                  <c:v>2019-Q2*</c:v>
                </c:pt>
              </c:strCache>
            </c:strRef>
          </c:cat>
          <c:val>
            <c:numRef>
              <c:f>'Lost Time Injuries'!$G$10:$G$22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053D-4D9E-83AB-A6B7726594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3230208"/>
        <c:axId val="93242112"/>
      </c:lineChart>
      <c:catAx>
        <c:axId val="932302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93242112"/>
        <c:crosses val="autoZero"/>
        <c:auto val="1"/>
        <c:lblAlgn val="ctr"/>
        <c:lblOffset val="100"/>
        <c:noMultiLvlLbl val="0"/>
      </c:catAx>
      <c:valAx>
        <c:axId val="93242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# of Lost Time Injuries</a:t>
                </a:r>
              </a:p>
            </c:rich>
          </c:tx>
          <c:layout>
            <c:manualLayout>
              <c:xMode val="edge"/>
              <c:yMode val="edge"/>
              <c:x val="0.10555555555555556"/>
              <c:y val="0.22270333183882907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93230208"/>
        <c:crosses val="autoZero"/>
        <c:crossBetween val="midCat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Assaults on Employees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'Assaults on Employees'!$C$13</c:f>
              <c:strCache>
                <c:ptCount val="1"/>
                <c:pt idx="0">
                  <c:v>Physical Assault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cat>
            <c:strRef>
              <c:f>'Assaults on Employees'!$B$22:$B$32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'Assaults on Employees'!$C$22:$C$32</c:f>
              <c:numCache>
                <c:formatCode>0</c:formatCode>
                <c:ptCount val="11"/>
                <c:pt idx="0">
                  <c:v>45</c:v>
                </c:pt>
                <c:pt idx="1">
                  <c:v>40</c:v>
                </c:pt>
                <c:pt idx="2">
                  <c:v>44</c:v>
                </c:pt>
                <c:pt idx="3">
                  <c:v>33</c:v>
                </c:pt>
                <c:pt idx="4">
                  <c:v>43</c:v>
                </c:pt>
                <c:pt idx="5">
                  <c:v>23</c:v>
                </c:pt>
                <c:pt idx="6">
                  <c:v>37</c:v>
                </c:pt>
                <c:pt idx="7">
                  <c:v>27</c:v>
                </c:pt>
                <c:pt idx="8">
                  <c:v>30</c:v>
                </c:pt>
                <c:pt idx="9">
                  <c:v>38</c:v>
                </c:pt>
                <c:pt idx="10">
                  <c:v>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10C-4C0C-9B51-4622BC875CF2}"/>
            </c:ext>
          </c:extLst>
        </c:ser>
        <c:ser>
          <c:idx val="1"/>
          <c:order val="1"/>
          <c:tx>
            <c:strRef>
              <c:f>'Assaults on Employees'!$D$13</c:f>
              <c:strCache>
                <c:ptCount val="1"/>
                <c:pt idx="0">
                  <c:v>Verbal/Threat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cat>
            <c:strRef>
              <c:f>'Assaults on Employees'!$B$22:$B$32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'Assaults on Employees'!$D$22:$D$32</c:f>
              <c:numCache>
                <c:formatCode>0</c:formatCode>
                <c:ptCount val="11"/>
                <c:pt idx="0">
                  <c:v>33</c:v>
                </c:pt>
                <c:pt idx="1">
                  <c:v>34</c:v>
                </c:pt>
                <c:pt idx="2">
                  <c:v>32</c:v>
                </c:pt>
                <c:pt idx="3">
                  <c:v>25</c:v>
                </c:pt>
                <c:pt idx="4">
                  <c:v>26</c:v>
                </c:pt>
                <c:pt idx="5">
                  <c:v>47</c:v>
                </c:pt>
                <c:pt idx="6">
                  <c:v>44</c:v>
                </c:pt>
                <c:pt idx="7">
                  <c:v>46</c:v>
                </c:pt>
                <c:pt idx="8">
                  <c:v>37</c:v>
                </c:pt>
                <c:pt idx="9">
                  <c:v>29</c:v>
                </c:pt>
                <c:pt idx="10">
                  <c:v>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10C-4C0C-9B51-4622BC875CF2}"/>
            </c:ext>
          </c:extLst>
        </c:ser>
        <c:ser>
          <c:idx val="2"/>
          <c:order val="2"/>
          <c:tx>
            <c:strRef>
              <c:f>'Assaults on Employees'!$E$13</c:f>
              <c:strCache>
                <c:ptCount val="1"/>
                <c:pt idx="0">
                  <c:v>Total Assaults</c:v>
                </c:pt>
              </c:strCache>
            </c:strRef>
          </c:tx>
          <c:spPr>
            <a:ln>
              <a:solidFill>
                <a:schemeClr val="bg1">
                  <a:lumMod val="65000"/>
                </a:schemeClr>
              </a:solidFill>
              <a:prstDash val="dash"/>
            </a:ln>
          </c:spPr>
          <c:marker>
            <c:symbol val="none"/>
          </c:marker>
          <c:cat>
            <c:strRef>
              <c:f>'Assaults on Employees'!$B$22:$B$32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'Assaults on Employees'!$E$22:$E$32</c:f>
              <c:numCache>
                <c:formatCode>0</c:formatCode>
                <c:ptCount val="11"/>
                <c:pt idx="0">
                  <c:v>78</c:v>
                </c:pt>
                <c:pt idx="1">
                  <c:v>74</c:v>
                </c:pt>
                <c:pt idx="2">
                  <c:v>76</c:v>
                </c:pt>
                <c:pt idx="3">
                  <c:v>58</c:v>
                </c:pt>
                <c:pt idx="4">
                  <c:v>69</c:v>
                </c:pt>
                <c:pt idx="5">
                  <c:v>70</c:v>
                </c:pt>
                <c:pt idx="6">
                  <c:v>81</c:v>
                </c:pt>
                <c:pt idx="7">
                  <c:v>73</c:v>
                </c:pt>
                <c:pt idx="8">
                  <c:v>67</c:v>
                </c:pt>
                <c:pt idx="9">
                  <c:v>67</c:v>
                </c:pt>
                <c:pt idx="10">
                  <c:v>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10C-4C0C-9B51-4622BC875CF2}"/>
            </c:ext>
          </c:extLst>
        </c:ser>
        <c:ser>
          <c:idx val="3"/>
          <c:order val="3"/>
          <c:tx>
            <c:strRef>
              <c:f>'Assaults on Employees'!$F$13</c:f>
              <c:strCache>
                <c:ptCount val="1"/>
                <c:pt idx="0">
                  <c:v>With Time Lost</c:v>
                </c:pt>
              </c:strCache>
            </c:strRef>
          </c:tx>
          <c:spPr>
            <a:ln>
              <a:solidFill>
                <a:schemeClr val="accent2">
                  <a:lumMod val="90000"/>
                </a:schemeClr>
              </a:solidFill>
            </a:ln>
          </c:spPr>
          <c:marker>
            <c:symbol val="diamond"/>
            <c:size val="7"/>
            <c:spPr>
              <a:solidFill>
                <a:sysClr val="windowText" lastClr="000000"/>
              </a:solidFill>
            </c:spPr>
          </c:marker>
          <c:cat>
            <c:strRef>
              <c:f>'Assaults on Employees'!$B$22:$B$32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'Assaults on Employees'!$F$22:$F$32</c:f>
              <c:numCache>
                <c:formatCode>0</c:formatCode>
                <c:ptCount val="11"/>
                <c:pt idx="0">
                  <c:v>3</c:v>
                </c:pt>
                <c:pt idx="1">
                  <c:v>7</c:v>
                </c:pt>
                <c:pt idx="2">
                  <c:v>9</c:v>
                </c:pt>
                <c:pt idx="3">
                  <c:v>8</c:v>
                </c:pt>
                <c:pt idx="4">
                  <c:v>7</c:v>
                </c:pt>
                <c:pt idx="5">
                  <c:v>7</c:v>
                </c:pt>
                <c:pt idx="6">
                  <c:v>6</c:v>
                </c:pt>
                <c:pt idx="7">
                  <c:v>4</c:v>
                </c:pt>
                <c:pt idx="8" formatCode="General">
                  <c:v>3</c:v>
                </c:pt>
                <c:pt idx="9">
                  <c:v>8</c:v>
                </c:pt>
                <c:pt idx="10">
                  <c:v>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10C-4C0C-9B51-4622BC875CF2}"/>
            </c:ext>
          </c:extLst>
        </c:ser>
        <c:ser>
          <c:idx val="4"/>
          <c:order val="4"/>
          <c:tx>
            <c:strRef>
              <c:f>'Assaults on Employees'!$G$13</c:f>
              <c:strCache>
                <c:ptCount val="1"/>
                <c:pt idx="0">
                  <c:v>Rolling Average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</c:spPr>
          <c:marker>
            <c:symbol val="diamond"/>
            <c:size val="7"/>
            <c:spPr>
              <a:solidFill>
                <a:sysClr val="windowText" lastClr="000000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'Assaults on Employees'!$B$22:$B$32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'Assaults on Employees'!$G$22:$G$32</c:f>
              <c:numCache>
                <c:formatCode>0.0</c:formatCode>
                <c:ptCount val="11"/>
                <c:pt idx="0">
                  <c:v>80.75</c:v>
                </c:pt>
                <c:pt idx="1">
                  <c:v>79.5</c:v>
                </c:pt>
                <c:pt idx="2">
                  <c:v>78.5</c:v>
                </c:pt>
                <c:pt idx="3">
                  <c:v>71.5</c:v>
                </c:pt>
                <c:pt idx="4">
                  <c:v>69.25</c:v>
                </c:pt>
                <c:pt idx="5">
                  <c:v>68.25</c:v>
                </c:pt>
                <c:pt idx="6">
                  <c:v>69.5</c:v>
                </c:pt>
                <c:pt idx="7">
                  <c:v>73.25</c:v>
                </c:pt>
                <c:pt idx="8">
                  <c:v>72.75</c:v>
                </c:pt>
                <c:pt idx="9">
                  <c:v>72</c:v>
                </c:pt>
                <c:pt idx="10">
                  <c:v>68.5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10C-4C0C-9B51-4622BC875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564864"/>
        <c:axId val="174566784"/>
      </c:lineChart>
      <c:catAx>
        <c:axId val="174564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74566784"/>
        <c:crosses val="autoZero"/>
        <c:auto val="1"/>
        <c:lblAlgn val="ctr"/>
        <c:lblOffset val="100"/>
        <c:noMultiLvlLbl val="0"/>
      </c:catAx>
      <c:valAx>
        <c:axId val="1745667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Assaults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11923829833770778"/>
              <c:y val="0.3861744331138936"/>
            </c:manualLayout>
          </c:layout>
          <c:overlay val="0"/>
        </c:title>
        <c:numFmt formatCode="0" sourceLinked="1"/>
        <c:majorTickMark val="none"/>
        <c:minorTickMark val="none"/>
        <c:tickLblPos val="nextTo"/>
        <c:crossAx val="1745648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Main </a:t>
            </a:r>
            <a:r>
              <a:rPr lang="en-US" dirty="0"/>
              <a:t>Line Derailments 1999-2018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6763999175077292E-2"/>
          <c:y val="0.16452247190368766"/>
          <c:w val="0.9264876983642093"/>
          <c:h val="0.74750359830867485"/>
        </c:manualLayout>
      </c:layout>
      <c:lineChart>
        <c:grouping val="standard"/>
        <c:varyColors val="0"/>
        <c:ser>
          <c:idx val="0"/>
          <c:order val="0"/>
          <c:tx>
            <c:strRef>
              <c:f>'Track Location Graphs'!$C$3</c:f>
              <c:strCache>
                <c:ptCount val="1"/>
                <c:pt idx="0">
                  <c:v>Main Line</c:v>
                </c:pt>
              </c:strCache>
            </c:strRef>
          </c:tx>
          <c:spPr>
            <a:ln w="25400">
              <a:solidFill>
                <a:schemeClr val="accent1">
                  <a:lumMod val="50000"/>
                </a:schemeClr>
              </a:solidFill>
            </a:ln>
          </c:spPr>
          <c:marker>
            <c:spPr>
              <a:solidFill>
                <a:schemeClr val="tx2"/>
              </a:solidFill>
              <a:ln>
                <a:solidFill>
                  <a:schemeClr val="tx1"/>
                </a:solidFill>
              </a:ln>
            </c:spPr>
          </c:marker>
          <c:dPt>
            <c:idx val="18"/>
            <c:bubble3D val="0"/>
            <c:spPr>
              <a:ln w="25400">
                <a:solidFill>
                  <a:schemeClr val="accent1">
                    <a:lumMod val="50000"/>
                  </a:schemeClr>
                </a:solidFill>
                <a:headEnd type="none"/>
                <a:tailEnd type="none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8C-4F22-8A06-D44F19E660EE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5400">
                <a:solidFill>
                  <a:schemeClr val="accent1">
                    <a:lumMod val="50000"/>
                  </a:schemeClr>
                </a:solidFill>
                <a:tailEnd type="triangle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D8C-4F22-8A06-D44F19E660EE}"/>
              </c:ext>
            </c:extLst>
          </c:dPt>
          <c:dLbls>
            <c:dLbl>
              <c:idx val="8"/>
              <c:layout>
                <c:manualLayout>
                  <c:x val="-2.0285848957696612E-2"/>
                  <c:y val="3.238867085098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D8C-4F22-8A06-D44F19E660EE}"/>
                </c:ext>
              </c:extLst>
            </c:dLbl>
            <c:dLbl>
              <c:idx val="14"/>
              <c:layout>
                <c:manualLayout>
                  <c:x val="-2.9506689393013128E-2"/>
                  <c:y val="-2.4291503138236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D8C-4F22-8A06-D44F19E660EE}"/>
                </c:ext>
              </c:extLst>
            </c:dLbl>
            <c:dLbl>
              <c:idx val="16"/>
              <c:layout>
                <c:manualLayout>
                  <c:x val="-2.2130017044760055E-2"/>
                  <c:y val="-3.238867085098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8C-4F22-8A06-D44F19E660EE}"/>
                </c:ext>
              </c:extLst>
            </c:dLbl>
            <c:dLbl>
              <c:idx val="18"/>
              <c:layout>
                <c:manualLayout>
                  <c:x val="-2.6068620239488499E-2"/>
                  <c:y val="2.6142487305569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8C-4F22-8A06-D44F19E660EE}"/>
                </c:ext>
              </c:extLst>
            </c:dLbl>
            <c:dLbl>
              <c:idx val="19"/>
              <c:layout>
                <c:manualLayout>
                  <c:x val="-9.2006894962902465E-3"/>
                  <c:y val="-5.80944162345989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D8C-4F22-8A06-D44F19E660E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trendline>
            <c:name>Trend Line</c:name>
            <c:trendlineType val="poly"/>
            <c:order val="3"/>
            <c:dispRSqr val="0"/>
            <c:dispEq val="0"/>
          </c:trendline>
          <c:cat>
            <c:strRef>
              <c:f>'Track Location Graphs'!$B$4:$B$23</c:f>
              <c:strCache>
                <c:ptCount val="20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  <c:pt idx="18">
                  <c:v>2017</c:v>
                </c:pt>
                <c:pt idx="19">
                  <c:v>2018</c:v>
                </c:pt>
              </c:strCache>
            </c:strRef>
          </c:cat>
          <c:val>
            <c:numRef>
              <c:f>'Track Location Graphs'!$C$4:$C$23</c:f>
              <c:numCache>
                <c:formatCode>General</c:formatCode>
                <c:ptCount val="20"/>
                <c:pt idx="0">
                  <c:v>13</c:v>
                </c:pt>
                <c:pt idx="1">
                  <c:v>12</c:v>
                </c:pt>
                <c:pt idx="2">
                  <c:v>8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6</c:v>
                </c:pt>
                <c:pt idx="7">
                  <c:v>8</c:v>
                </c:pt>
                <c:pt idx="8">
                  <c:v>6</c:v>
                </c:pt>
                <c:pt idx="9">
                  <c:v>6</c:v>
                </c:pt>
                <c:pt idx="10">
                  <c:v>8</c:v>
                </c:pt>
                <c:pt idx="11">
                  <c:v>4</c:v>
                </c:pt>
                <c:pt idx="12">
                  <c:v>7</c:v>
                </c:pt>
                <c:pt idx="13">
                  <c:v>2</c:v>
                </c:pt>
                <c:pt idx="14">
                  <c:v>3</c:v>
                </c:pt>
                <c:pt idx="15">
                  <c:v>5</c:v>
                </c:pt>
                <c:pt idx="16">
                  <c:v>7</c:v>
                </c:pt>
                <c:pt idx="17">
                  <c:v>7</c:v>
                </c:pt>
                <c:pt idx="18">
                  <c:v>3</c:v>
                </c:pt>
                <c:pt idx="19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AD8C-4F22-8A06-D44F19E660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893568"/>
        <c:axId val="52895104"/>
      </c:lineChart>
      <c:scatterChart>
        <c:scatterStyle val="smoothMarker"/>
        <c:varyColors val="0"/>
        <c:ser>
          <c:idx val="1"/>
          <c:order val="1"/>
          <c:tx>
            <c:strRef>
              <c:f>'Track Location Graphs'!$G$3</c:f>
              <c:strCache>
                <c:ptCount val="1"/>
                <c:pt idx="0">
                  <c:v>Safety Performance Indicator</c:v>
                </c:pt>
              </c:strCache>
            </c:strRef>
          </c:tx>
          <c:spPr>
            <a:ln w="19050">
              <a:solidFill>
                <a:srgbClr val="FF0000"/>
              </a:solidFill>
              <a:prstDash val="dash"/>
            </a:ln>
          </c:spPr>
          <c:marker>
            <c:symbol val="none"/>
          </c:marker>
          <c:xVal>
            <c:numRef>
              <c:f>'Track Location Graphs'!$F$4:$F$5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xVal>
          <c:yVal>
            <c:numRef>
              <c:f>'Track Location Graphs'!$G$4:$G$5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9-AD8C-4F22-8A06-D44F19E660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902528"/>
        <c:axId val="52900992"/>
      </c:scatterChart>
      <c:catAx>
        <c:axId val="52893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52895104"/>
        <c:crosses val="autoZero"/>
        <c:auto val="1"/>
        <c:lblAlgn val="ctr"/>
        <c:lblOffset val="100"/>
        <c:noMultiLvlLbl val="0"/>
      </c:catAx>
      <c:valAx>
        <c:axId val="52895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2893568"/>
        <c:crosses val="autoZero"/>
        <c:crossBetween val="midCat"/>
      </c:valAx>
      <c:valAx>
        <c:axId val="52900992"/>
        <c:scaling>
          <c:orientation val="minMax"/>
          <c:max val="14"/>
        </c:scaling>
        <c:delete val="0"/>
        <c:axPos val="r"/>
        <c:numFmt formatCode="General" sourceLinked="1"/>
        <c:majorTickMark val="none"/>
        <c:minorTickMark val="none"/>
        <c:tickLblPos val="none"/>
        <c:crossAx val="52902528"/>
        <c:crosses val="max"/>
        <c:crossBetween val="midCat"/>
      </c:valAx>
      <c:valAx>
        <c:axId val="52902528"/>
        <c:scaling>
          <c:orientation val="minMax"/>
          <c:max val="1"/>
        </c:scaling>
        <c:delete val="0"/>
        <c:axPos val="t"/>
        <c:numFmt formatCode="General" sourceLinked="1"/>
        <c:majorTickMark val="none"/>
        <c:minorTickMark val="none"/>
        <c:tickLblPos val="none"/>
        <c:crossAx val="52900992"/>
        <c:crosses val="max"/>
        <c:crossBetween val="midCat"/>
      </c:valAx>
      <c:spPr>
        <a:noFill/>
      </c:spPr>
    </c:plotArea>
    <c:legend>
      <c:legendPos val="t"/>
      <c:layout>
        <c:manualLayout>
          <c:xMode val="edge"/>
          <c:yMode val="edge"/>
          <c:x val="0.18160615543031458"/>
          <c:y val="9.5492811044709136E-2"/>
          <c:w val="0.63065377539788781"/>
          <c:h val="5.2382179835153683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 smtClean="0">
                <a:solidFill>
                  <a:schemeClr val="tx1"/>
                </a:solidFill>
              </a:rPr>
              <a:t>Yard </a:t>
            </a:r>
            <a:r>
              <a:rPr lang="en-US" sz="1800" b="1" dirty="0">
                <a:solidFill>
                  <a:schemeClr val="tx1"/>
                </a:solidFill>
              </a:rPr>
              <a:t>Derailments 2008-2018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0040324504891436E-2"/>
          <c:y val="0.16419307618390847"/>
          <c:w val="0.9259596754951086"/>
          <c:h val="0.7653544978146537"/>
        </c:manualLayout>
      </c:layout>
      <c:lineChart>
        <c:grouping val="standard"/>
        <c:varyColors val="0"/>
        <c:ser>
          <c:idx val="2"/>
          <c:order val="0"/>
          <c:tx>
            <c:strRef>
              <c:f>'Yard Graph'!$S$3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rgbClr val="339933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dPt>
            <c:idx val="10"/>
            <c:marker>
              <c:symbol val="none"/>
            </c:marker>
            <c:bubble3D val="0"/>
            <c:spPr>
              <a:ln w="28575" cap="rnd">
                <a:solidFill>
                  <a:srgbClr val="339933"/>
                </a:solidFill>
                <a:round/>
                <a:headEnd type="none"/>
                <a:tailEnd type="triangle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89-484E-B55E-415AF3BB51CA}"/>
              </c:ext>
            </c:extLst>
          </c:dPt>
          <c:dLbls>
            <c:dLbl>
              <c:idx val="0"/>
              <c:layout>
                <c:manualLayout>
                  <c:x val="6.0606060606060606E-3"/>
                  <c:y val="-3.3015343035795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D89-484E-B55E-415AF3BB51CA}"/>
                </c:ext>
              </c:extLst>
            </c:dLbl>
            <c:dLbl>
              <c:idx val="1"/>
              <c:layout>
                <c:manualLayout>
                  <c:x val="-2.7272727272727285E-2"/>
                  <c:y val="-2.10097637500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D89-484E-B55E-415AF3BB51CA}"/>
                </c:ext>
              </c:extLst>
            </c:dLbl>
            <c:dLbl>
              <c:idx val="2"/>
              <c:layout>
                <c:manualLayout>
                  <c:x val="-2.1473889702293837E-2"/>
                  <c:y val="2.5316455696202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89-484E-B55E-415AF3BB51CA}"/>
                </c:ext>
              </c:extLst>
            </c:dLbl>
            <c:dLbl>
              <c:idx val="3"/>
              <c:layout>
                <c:manualLayout>
                  <c:x val="-9.760858955588092E-3"/>
                  <c:y val="-2.25035161744023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89-484E-B55E-415AF3BB51CA}"/>
                </c:ext>
              </c:extLst>
            </c:dLbl>
            <c:dLbl>
              <c:idx val="4"/>
              <c:layout>
                <c:manualLayout>
                  <c:x val="-1.7480314960630478E-3"/>
                  <c:y val="-1.68775284388067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89-484E-B55E-415AF3BB51CA}"/>
                </c:ext>
              </c:extLst>
            </c:dLbl>
            <c:dLbl>
              <c:idx val="5"/>
              <c:layout>
                <c:manualLayout>
                  <c:x val="-5.8565153733528552E-3"/>
                  <c:y val="-1.6877637130801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D89-484E-B55E-415AF3BB51CA}"/>
                </c:ext>
              </c:extLst>
            </c:dLbl>
            <c:dLbl>
              <c:idx val="7"/>
              <c:layout>
                <c:manualLayout>
                  <c:x val="-4.5454545454545452E-3"/>
                  <c:y val="-2.1009763750051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D89-484E-B55E-415AF3BB51CA}"/>
                </c:ext>
              </c:extLst>
            </c:dLbl>
            <c:dLbl>
              <c:idx val="8"/>
              <c:layout>
                <c:manualLayout>
                  <c:x val="-5.8565153733529983E-3"/>
                  <c:y val="-1.9690576652602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D89-484E-B55E-415AF3BB51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name>Trend Line</c:name>
            <c:spPr>
              <a:ln w="9525" cap="rnd">
                <a:solidFill>
                  <a:schemeClr val="tx1"/>
                </a:solidFill>
                <a:prstDash val="solid"/>
              </a:ln>
              <a:effectLst/>
            </c:spPr>
            <c:trendlineType val="poly"/>
            <c:order val="2"/>
            <c:dispRSqr val="0"/>
            <c:dispEq val="0"/>
          </c:trendline>
          <c:cat>
            <c:strRef>
              <c:f>'Yard Graph'!$P$13:$P$23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strCache>
            </c:strRef>
          </c:cat>
          <c:val>
            <c:numRef>
              <c:f>'Yard Graph'!$S$13:$S$23</c:f>
              <c:numCache>
                <c:formatCode>General</c:formatCode>
                <c:ptCount val="11"/>
                <c:pt idx="0">
                  <c:v>7</c:v>
                </c:pt>
                <c:pt idx="1">
                  <c:v>18</c:v>
                </c:pt>
                <c:pt idx="2">
                  <c:v>15</c:v>
                </c:pt>
                <c:pt idx="3">
                  <c:v>15</c:v>
                </c:pt>
                <c:pt idx="4">
                  <c:v>3</c:v>
                </c:pt>
                <c:pt idx="5">
                  <c:v>11</c:v>
                </c:pt>
                <c:pt idx="6">
                  <c:v>5</c:v>
                </c:pt>
                <c:pt idx="7">
                  <c:v>16</c:v>
                </c:pt>
                <c:pt idx="8">
                  <c:v>10</c:v>
                </c:pt>
                <c:pt idx="9">
                  <c:v>9</c:v>
                </c:pt>
                <c:pt idx="10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CD89-484E-B55E-415AF3BB5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198336"/>
        <c:axId val="65212800"/>
      </c:lineChart>
      <c:scatterChart>
        <c:scatterStyle val="lineMarker"/>
        <c:varyColors val="0"/>
        <c:ser>
          <c:idx val="3"/>
          <c:order val="1"/>
          <c:tx>
            <c:strRef>
              <c:f>'Yard Graph'!$V$5</c:f>
              <c:strCache>
                <c:ptCount val="1"/>
                <c:pt idx="0">
                  <c:v>Safety Performance Indicator</c:v>
                </c:pt>
              </c:strCache>
            </c:strRef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xVal>
            <c:numRef>
              <c:f>'Yard Graph'!$U$6:$U$7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xVal>
          <c:yVal>
            <c:numRef>
              <c:f>'Yard Graph'!$V$6:$V$7</c:f>
              <c:numCache>
                <c:formatCode>General</c:formatCode>
                <c:ptCount val="2"/>
                <c:pt idx="0">
                  <c:v>7</c:v>
                </c:pt>
                <c:pt idx="1">
                  <c:v>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CD89-484E-B55E-415AF3BB5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215872"/>
        <c:axId val="65214336"/>
      </c:scatterChart>
      <c:catAx>
        <c:axId val="65198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212800"/>
        <c:crosses val="autoZero"/>
        <c:auto val="1"/>
        <c:lblAlgn val="ctr"/>
        <c:lblOffset val="100"/>
        <c:noMultiLvlLbl val="0"/>
      </c:catAx>
      <c:valAx>
        <c:axId val="6521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98336"/>
        <c:crosses val="autoZero"/>
        <c:crossBetween val="midCat"/>
      </c:valAx>
      <c:valAx>
        <c:axId val="65214336"/>
        <c:scaling>
          <c:orientation val="minMax"/>
          <c:max val="20"/>
        </c:scaling>
        <c:delete val="0"/>
        <c:axPos val="r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215872"/>
        <c:crosses val="max"/>
        <c:crossBetween val="midCat"/>
      </c:valAx>
      <c:valAx>
        <c:axId val="65215872"/>
        <c:scaling>
          <c:orientation val="minMax"/>
          <c:max val="1"/>
        </c:scaling>
        <c:delete val="0"/>
        <c:axPos val="t"/>
        <c:numFmt formatCode="General" sourceLinked="1"/>
        <c:majorTickMark val="out"/>
        <c:minorTickMark val="none"/>
        <c:tickLblPos val="none"/>
        <c:spPr>
          <a:noFill/>
          <a:ln>
            <a:noFill/>
            <a:prstDash val="sysDot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214336"/>
        <c:crosses val="max"/>
        <c:crossBetween val="midCat"/>
      </c:valAx>
      <c:spPr>
        <a:noFill/>
        <a:ln>
          <a:solidFill>
            <a:schemeClr val="bg1">
              <a:lumMod val="50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0.23591696492483893"/>
          <c:y val="9.5669578098420222E-2"/>
          <c:w val="0.54081066571224057"/>
          <c:h val="5.05151291568727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chemeClr val="tx1"/>
                </a:solidFill>
              </a:rPr>
              <a:t>Total Bus </a:t>
            </a:r>
            <a:r>
              <a:rPr lang="en-US" sz="1800" b="1" dirty="0" smtClean="0">
                <a:solidFill>
                  <a:schemeClr val="tx1"/>
                </a:solidFill>
              </a:rPr>
              <a:t>Collisions</a:t>
            </a:r>
            <a:endParaRPr lang="en-US" sz="1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6075425377862252"/>
          <c:y val="2.76338484616323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'Bus Collisions'!$A$36</c:f>
              <c:strCache>
                <c:ptCount val="1"/>
                <c:pt idx="0">
                  <c:v>Bicyclist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Collisions'!$F$35:$P$35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Collisions'!$F$36:$P$36</c:f>
              <c:numCache>
                <c:formatCode>General</c:formatCode>
                <c:ptCount val="11"/>
                <c:pt idx="0">
                  <c:v>4</c:v>
                </c:pt>
                <c:pt idx="1">
                  <c:v>7</c:v>
                </c:pt>
                <c:pt idx="2">
                  <c:v>4</c:v>
                </c:pt>
                <c:pt idx="3">
                  <c:v>6</c:v>
                </c:pt>
                <c:pt idx="4">
                  <c:v>3</c:v>
                </c:pt>
                <c:pt idx="5">
                  <c:v>5</c:v>
                </c:pt>
                <c:pt idx="6">
                  <c:v>6</c:v>
                </c:pt>
                <c:pt idx="7">
                  <c:v>5</c:v>
                </c:pt>
                <c:pt idx="8">
                  <c:v>2</c:v>
                </c:pt>
                <c:pt idx="9">
                  <c:v>4</c:v>
                </c:pt>
                <c:pt idx="10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F87-4A0C-B5CB-8738821DF010}"/>
            </c:ext>
          </c:extLst>
        </c:ser>
        <c:ser>
          <c:idx val="1"/>
          <c:order val="1"/>
          <c:tx>
            <c:strRef>
              <c:f>'Bus Collisions'!$A$37</c:f>
              <c:strCache>
                <c:ptCount val="1"/>
                <c:pt idx="0">
                  <c:v>Object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Collisions'!$F$35:$P$35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Collisions'!$F$37:$P$37</c:f>
              <c:numCache>
                <c:formatCode>General</c:formatCode>
                <c:ptCount val="11"/>
                <c:pt idx="0">
                  <c:v>61</c:v>
                </c:pt>
                <c:pt idx="1">
                  <c:v>55</c:v>
                </c:pt>
                <c:pt idx="2">
                  <c:v>67</c:v>
                </c:pt>
                <c:pt idx="3">
                  <c:v>65</c:v>
                </c:pt>
                <c:pt idx="4">
                  <c:v>133</c:v>
                </c:pt>
                <c:pt idx="5">
                  <c:v>74</c:v>
                </c:pt>
                <c:pt idx="6">
                  <c:v>75</c:v>
                </c:pt>
                <c:pt idx="7">
                  <c:v>62</c:v>
                </c:pt>
                <c:pt idx="8">
                  <c:v>81</c:v>
                </c:pt>
                <c:pt idx="9">
                  <c:v>68</c:v>
                </c:pt>
                <c:pt idx="10">
                  <c:v>88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F87-4A0C-B5CB-8738821DF010}"/>
            </c:ext>
          </c:extLst>
        </c:ser>
        <c:ser>
          <c:idx val="2"/>
          <c:order val="2"/>
          <c:tx>
            <c:strRef>
              <c:f>'Bus Collisions'!$A$38</c:f>
              <c:strCache>
                <c:ptCount val="1"/>
                <c:pt idx="0">
                  <c:v>Person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Collisions'!$F$35:$P$35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Collisions'!$F$38:$P$38</c:f>
              <c:numCache>
                <c:formatCode>General</c:formatCode>
                <c:ptCount val="11"/>
                <c:pt idx="0">
                  <c:v>11</c:v>
                </c:pt>
                <c:pt idx="1">
                  <c:v>8</c:v>
                </c:pt>
                <c:pt idx="2">
                  <c:v>5</c:v>
                </c:pt>
                <c:pt idx="3">
                  <c:v>13</c:v>
                </c:pt>
                <c:pt idx="4">
                  <c:v>15</c:v>
                </c:pt>
                <c:pt idx="5">
                  <c:v>10</c:v>
                </c:pt>
                <c:pt idx="6">
                  <c:v>4</c:v>
                </c:pt>
                <c:pt idx="7">
                  <c:v>10</c:v>
                </c:pt>
                <c:pt idx="8">
                  <c:v>7</c:v>
                </c:pt>
                <c:pt idx="9">
                  <c:v>7</c:v>
                </c:pt>
                <c:pt idx="10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F87-4A0C-B5CB-8738821DF010}"/>
            </c:ext>
          </c:extLst>
        </c:ser>
        <c:ser>
          <c:idx val="3"/>
          <c:order val="3"/>
          <c:tx>
            <c:strRef>
              <c:f>'Bus Collisions'!$A$39</c:f>
              <c:strCache>
                <c:ptCount val="1"/>
                <c:pt idx="0">
                  <c:v>Vehicle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Collisions'!$F$35:$P$35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Collisions'!$F$39:$P$39</c:f>
              <c:numCache>
                <c:formatCode>General</c:formatCode>
                <c:ptCount val="11"/>
                <c:pt idx="0">
                  <c:v>402</c:v>
                </c:pt>
                <c:pt idx="1">
                  <c:v>404</c:v>
                </c:pt>
                <c:pt idx="2">
                  <c:v>398</c:v>
                </c:pt>
                <c:pt idx="3">
                  <c:v>488</c:v>
                </c:pt>
                <c:pt idx="4">
                  <c:v>442</c:v>
                </c:pt>
                <c:pt idx="5">
                  <c:v>433</c:v>
                </c:pt>
                <c:pt idx="6">
                  <c:v>395</c:v>
                </c:pt>
                <c:pt idx="7">
                  <c:v>440</c:v>
                </c:pt>
                <c:pt idx="8">
                  <c:v>445</c:v>
                </c:pt>
                <c:pt idx="9">
                  <c:v>417</c:v>
                </c:pt>
                <c:pt idx="10">
                  <c:v>374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5F87-4A0C-B5CB-8738821DF010}"/>
            </c:ext>
          </c:extLst>
        </c:ser>
        <c:ser>
          <c:idx val="4"/>
          <c:order val="4"/>
          <c:tx>
            <c:strRef>
              <c:f>'Bus Collisions'!$A$40</c:f>
              <c:strCache>
                <c:ptCount val="1"/>
                <c:pt idx="0">
                  <c:v>Total Collisions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'Bus Collisions'!$F$35:$P$35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Collisions'!$F$40:$P$40</c:f>
              <c:numCache>
                <c:formatCode>General</c:formatCode>
                <c:ptCount val="11"/>
                <c:pt idx="0">
                  <c:v>478</c:v>
                </c:pt>
                <c:pt idx="1">
                  <c:v>474</c:v>
                </c:pt>
                <c:pt idx="2">
                  <c:v>474</c:v>
                </c:pt>
                <c:pt idx="3">
                  <c:v>572</c:v>
                </c:pt>
                <c:pt idx="4">
                  <c:v>593</c:v>
                </c:pt>
                <c:pt idx="5">
                  <c:v>522</c:v>
                </c:pt>
                <c:pt idx="6">
                  <c:v>480</c:v>
                </c:pt>
                <c:pt idx="7">
                  <c:v>517</c:v>
                </c:pt>
                <c:pt idx="8">
                  <c:v>535</c:v>
                </c:pt>
                <c:pt idx="9">
                  <c:v>496</c:v>
                </c:pt>
                <c:pt idx="10">
                  <c:v>471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5F87-4A0C-B5CB-8738821DF010}"/>
            </c:ext>
          </c:extLst>
        </c:ser>
        <c:ser>
          <c:idx val="5"/>
          <c:order val="5"/>
          <c:tx>
            <c:strRef>
              <c:f>'Bus Collisions'!$A$41</c:f>
              <c:strCache>
                <c:ptCount val="1"/>
                <c:pt idx="0">
                  <c:v>Total Rolling Average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'Bus Collisions'!$F$35:$P$35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Collisions'!$F$41:$P$41</c:f>
              <c:numCache>
                <c:formatCode>0.0</c:formatCode>
                <c:ptCount val="11"/>
                <c:pt idx="0">
                  <c:v>473.25</c:v>
                </c:pt>
                <c:pt idx="1">
                  <c:v>470.25</c:v>
                </c:pt>
                <c:pt idx="2">
                  <c:v>477.75</c:v>
                </c:pt>
                <c:pt idx="3">
                  <c:v>499.5</c:v>
                </c:pt>
                <c:pt idx="4">
                  <c:v>528.25</c:v>
                </c:pt>
                <c:pt idx="5">
                  <c:v>540.25</c:v>
                </c:pt>
                <c:pt idx="6">
                  <c:v>541.75</c:v>
                </c:pt>
                <c:pt idx="7">
                  <c:v>528</c:v>
                </c:pt>
                <c:pt idx="8">
                  <c:v>513.5</c:v>
                </c:pt>
                <c:pt idx="9">
                  <c:v>507</c:v>
                </c:pt>
                <c:pt idx="10">
                  <c:v>504.75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5F87-4A0C-B5CB-8738821DF0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709632"/>
        <c:axId val="75637504"/>
      </c:lineChart>
      <c:catAx>
        <c:axId val="7470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637504"/>
        <c:crosses val="autoZero"/>
        <c:auto val="1"/>
        <c:lblAlgn val="ctr"/>
        <c:lblOffset val="100"/>
        <c:noMultiLvlLbl val="0"/>
      </c:catAx>
      <c:valAx>
        <c:axId val="7563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chemeClr val="tx1"/>
                    </a:solidFill>
                  </a:rPr>
                  <a:t># of Bus Collisions</a:t>
                </a:r>
              </a:p>
            </c:rich>
          </c:tx>
          <c:layout>
            <c:manualLayout>
              <c:xMode val="edge"/>
              <c:yMode val="edge"/>
              <c:x val="0.12744839628097335"/>
              <c:y val="0.2378214702927668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0963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chemeClr val="tx1"/>
                </a:solidFill>
              </a:rPr>
              <a:t>Reportable Bus </a:t>
            </a:r>
            <a:r>
              <a:rPr lang="en-US" sz="1800" b="1" dirty="0" smtClean="0">
                <a:solidFill>
                  <a:schemeClr val="tx1"/>
                </a:solidFill>
              </a:rPr>
              <a:t>Collisions</a:t>
            </a:r>
            <a:endParaRPr lang="en-US" sz="1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2161800087489062"/>
          <c:y val="5.6837494665890635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1044214785651794"/>
          <c:y val="8.5472627263961598E-2"/>
          <c:w val="0.77388832806155639"/>
          <c:h val="0.58547833339039457"/>
        </c:manualLayout>
      </c:layout>
      <c:lineChart>
        <c:grouping val="standard"/>
        <c:varyColors val="0"/>
        <c:ser>
          <c:idx val="0"/>
          <c:order val="0"/>
          <c:tx>
            <c:strRef>
              <c:f>'Bus Collisions'!$A$2</c:f>
              <c:strCache>
                <c:ptCount val="1"/>
                <c:pt idx="0">
                  <c:v>Bicyclist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Collisions'!$D$1:$N$1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Collisions'!$D$2:$N$2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4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295-4171-A4DF-1A6960CC5F0A}"/>
            </c:ext>
          </c:extLst>
        </c:ser>
        <c:ser>
          <c:idx val="1"/>
          <c:order val="1"/>
          <c:tx>
            <c:strRef>
              <c:f>'Bus Collisions'!$A$3</c:f>
              <c:strCache>
                <c:ptCount val="1"/>
                <c:pt idx="0">
                  <c:v>Object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Collisions'!$D$1:$N$1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Collisions'!$D$3:$N$3</c:f>
              <c:numCache>
                <c:formatCode>General</c:formatCode>
                <c:ptCount val="11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295-4171-A4DF-1A6960CC5F0A}"/>
            </c:ext>
          </c:extLst>
        </c:ser>
        <c:ser>
          <c:idx val="2"/>
          <c:order val="2"/>
          <c:tx>
            <c:strRef>
              <c:f>'Bus Collisions'!$A$4</c:f>
              <c:strCache>
                <c:ptCount val="1"/>
                <c:pt idx="0">
                  <c:v>Person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Collisions'!$D$1:$N$1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Collisions'!$D$4:$N$4</c:f>
              <c:numCache>
                <c:formatCode>General</c:formatCode>
                <c:ptCount val="11"/>
                <c:pt idx="0">
                  <c:v>7</c:v>
                </c:pt>
                <c:pt idx="1">
                  <c:v>3</c:v>
                </c:pt>
                <c:pt idx="2">
                  <c:v>2</c:v>
                </c:pt>
                <c:pt idx="3">
                  <c:v>11</c:v>
                </c:pt>
                <c:pt idx="4">
                  <c:v>4</c:v>
                </c:pt>
                <c:pt idx="5">
                  <c:v>4</c:v>
                </c:pt>
                <c:pt idx="6">
                  <c:v>0</c:v>
                </c:pt>
                <c:pt idx="7">
                  <c:v>5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295-4171-A4DF-1A6960CC5F0A}"/>
            </c:ext>
          </c:extLst>
        </c:ser>
        <c:ser>
          <c:idx val="3"/>
          <c:order val="3"/>
          <c:tx>
            <c:strRef>
              <c:f>'Bus Collisions'!$A$5</c:f>
              <c:strCache>
                <c:ptCount val="1"/>
                <c:pt idx="0">
                  <c:v>Vehicle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'Bus Collisions'!$D$1:$N$1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Collisions'!$D$5:$N$5</c:f>
              <c:numCache>
                <c:formatCode>General</c:formatCode>
                <c:ptCount val="11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  <c:pt idx="7">
                  <c:v>4</c:v>
                </c:pt>
                <c:pt idx="8">
                  <c:v>6</c:v>
                </c:pt>
                <c:pt idx="9">
                  <c:v>4</c:v>
                </c:pt>
                <c:pt idx="10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295-4171-A4DF-1A6960CC5F0A}"/>
            </c:ext>
          </c:extLst>
        </c:ser>
        <c:ser>
          <c:idx val="4"/>
          <c:order val="4"/>
          <c:tx>
            <c:strRef>
              <c:f>'Bus Collisions'!$A$6</c:f>
              <c:strCache>
                <c:ptCount val="1"/>
                <c:pt idx="0">
                  <c:v>Total Collisions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'Bus Collisions'!$D$1:$N$1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Collisions'!$D$6:$N$6</c:f>
              <c:numCache>
                <c:formatCode>General</c:formatCode>
                <c:ptCount val="11"/>
                <c:pt idx="0">
                  <c:v>10</c:v>
                </c:pt>
                <c:pt idx="1">
                  <c:v>7</c:v>
                </c:pt>
                <c:pt idx="2">
                  <c:v>4</c:v>
                </c:pt>
                <c:pt idx="3">
                  <c:v>18</c:v>
                </c:pt>
                <c:pt idx="4">
                  <c:v>7</c:v>
                </c:pt>
                <c:pt idx="5">
                  <c:v>7</c:v>
                </c:pt>
                <c:pt idx="6">
                  <c:v>3</c:v>
                </c:pt>
                <c:pt idx="7">
                  <c:v>9</c:v>
                </c:pt>
                <c:pt idx="8">
                  <c:v>9</c:v>
                </c:pt>
                <c:pt idx="9">
                  <c:v>8</c:v>
                </c:pt>
                <c:pt idx="10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295-4171-A4DF-1A6960CC5F0A}"/>
            </c:ext>
          </c:extLst>
        </c:ser>
        <c:ser>
          <c:idx val="5"/>
          <c:order val="5"/>
          <c:tx>
            <c:strRef>
              <c:f>'Bus Collisions'!$A$7</c:f>
              <c:strCache>
                <c:ptCount val="1"/>
                <c:pt idx="0">
                  <c:v>Total Rolling Average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'Bus Collisions'!$D$1:$N$1</c:f>
              <c:strCache>
                <c:ptCount val="11"/>
                <c:pt idx="0">
                  <c:v>2016-Q1</c:v>
                </c:pt>
                <c:pt idx="1">
                  <c:v>2016-Q2</c:v>
                </c:pt>
                <c:pt idx="2">
                  <c:v>2016-Q3</c:v>
                </c:pt>
                <c:pt idx="3">
                  <c:v>2016-Q4</c:v>
                </c:pt>
                <c:pt idx="4">
                  <c:v>2017-Q1</c:v>
                </c:pt>
                <c:pt idx="5">
                  <c:v>2017-Q2</c:v>
                </c:pt>
                <c:pt idx="6">
                  <c:v>2017-Q3</c:v>
                </c:pt>
                <c:pt idx="7">
                  <c:v>2017-Q4</c:v>
                </c:pt>
                <c:pt idx="8">
                  <c:v>2018-Q1</c:v>
                </c:pt>
                <c:pt idx="9">
                  <c:v>2018-Q2</c:v>
                </c:pt>
                <c:pt idx="10">
                  <c:v>2018-Q3</c:v>
                </c:pt>
              </c:strCache>
            </c:strRef>
          </c:cat>
          <c:val>
            <c:numRef>
              <c:f>'Bus Collisions'!$D$7:$N$7</c:f>
              <c:numCache>
                <c:formatCode>0.0</c:formatCode>
                <c:ptCount val="11"/>
                <c:pt idx="0">
                  <c:v>9.6999999999999993</c:v>
                </c:pt>
                <c:pt idx="1">
                  <c:v>9</c:v>
                </c:pt>
                <c:pt idx="2">
                  <c:v>7.8</c:v>
                </c:pt>
                <c:pt idx="3">
                  <c:v>9.8000000000000007</c:v>
                </c:pt>
                <c:pt idx="4">
                  <c:v>9</c:v>
                </c:pt>
                <c:pt idx="5">
                  <c:v>9</c:v>
                </c:pt>
                <c:pt idx="6">
                  <c:v>8.8000000000000007</c:v>
                </c:pt>
                <c:pt idx="7">
                  <c:v>6.5</c:v>
                </c:pt>
                <c:pt idx="8">
                  <c:v>7</c:v>
                </c:pt>
                <c:pt idx="9">
                  <c:v>7.25</c:v>
                </c:pt>
                <c:pt idx="10">
                  <c:v>7.75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C295-4171-A4DF-1A6960CC5F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677696"/>
        <c:axId val="75679616"/>
      </c:lineChart>
      <c:catAx>
        <c:axId val="7567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679616"/>
        <c:crosses val="autoZero"/>
        <c:auto val="1"/>
        <c:lblAlgn val="ctr"/>
        <c:lblOffset val="100"/>
        <c:noMultiLvlLbl val="0"/>
      </c:catAx>
      <c:valAx>
        <c:axId val="75679616"/>
        <c:scaling>
          <c:orientation val="minMax"/>
          <c:max val="26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Total Collisions</a:t>
                </a:r>
                <a:endParaRPr lang="en-US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15378367768131551"/>
              <c:y val="0.269676099748591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677696"/>
        <c:crosses val="autoZero"/>
        <c:crossBetween val="between"/>
        <c:majorUnit val="2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alpha val="9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Bus and Subway</a:t>
            </a:r>
            <a:r>
              <a:rPr lang="en-US" baseline="0" dirty="0"/>
              <a:t> Fatalities </a:t>
            </a:r>
            <a:r>
              <a:rPr lang="en-US" baseline="0" dirty="0" smtClean="0"/>
              <a:t>CY 2014-2018*</a:t>
            </a:r>
            <a:endParaRPr lang="en-US" dirty="0"/>
          </a:p>
        </c:rich>
      </c:tx>
      <c:layout>
        <c:manualLayout>
          <c:xMode val="edge"/>
          <c:yMode val="edge"/>
          <c:x val="0.21750737463126843"/>
          <c:y val="1.4046556259997111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'Transit Fatalities'!$N$11</c:f>
              <c:strCache>
                <c:ptCount val="1"/>
                <c:pt idx="0">
                  <c:v>Bus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invertIfNegative val="0"/>
          <c:cat>
            <c:strRef>
              <c:f>'Transit Fatalities'!$M$12:$M$16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2018*</c:v>
                </c:pt>
              </c:strCache>
            </c:strRef>
          </c:cat>
          <c:val>
            <c:numRef>
              <c:f>'Transit Fatalities'!$N$12:$N$16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3E-47D6-92DC-0F4316FB24D2}"/>
            </c:ext>
          </c:extLst>
        </c:ser>
        <c:ser>
          <c:idx val="1"/>
          <c:order val="1"/>
          <c:tx>
            <c:strRef>
              <c:f>'Transit Fatalities'!$O$11</c:f>
              <c:strCache>
                <c:ptCount val="1"/>
                <c:pt idx="0">
                  <c:v>Subway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'Transit Fatalities'!$M$12:$M$16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2018*</c:v>
                </c:pt>
              </c:strCache>
            </c:strRef>
          </c:cat>
          <c:val>
            <c:numRef>
              <c:f>'Transit Fatalities'!$O$12:$O$16</c:f>
              <c:numCache>
                <c:formatCode>General</c:formatCode>
                <c:ptCount val="5"/>
                <c:pt idx="0">
                  <c:v>3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3E-47D6-92DC-0F4316FB24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7105792"/>
        <c:axId val="77193600"/>
      </c:barChart>
      <c:catAx>
        <c:axId val="771057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77193600"/>
        <c:crosses val="autoZero"/>
        <c:auto val="1"/>
        <c:lblAlgn val="ctr"/>
        <c:lblOffset val="100"/>
        <c:noMultiLvlLbl val="0"/>
      </c:catAx>
      <c:valAx>
        <c:axId val="7719360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Fatalites</a:t>
                </a:r>
              </a:p>
            </c:rich>
          </c:tx>
          <c:layout>
            <c:manualLayout>
              <c:xMode val="edge"/>
              <c:yMode val="edge"/>
              <c:x val="4.4247787610619468E-2"/>
              <c:y val="0.37065314707100894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7710579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Commuter Rail Trespasser</a:t>
            </a:r>
            <a:r>
              <a:rPr lang="en-US" baseline="0"/>
              <a:t> Strikes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489623336556615"/>
          <c:y val="0.1816716737071625"/>
          <c:w val="0.83787977160749638"/>
          <c:h val="0.67635607406980258"/>
        </c:manualLayout>
      </c:layout>
      <c:lineChart>
        <c:grouping val="standard"/>
        <c:varyColors val="0"/>
        <c:ser>
          <c:idx val="0"/>
          <c:order val="0"/>
          <c:tx>
            <c:strRef>
              <c:f>Trespasser!$B$28</c:f>
              <c:strCache>
                <c:ptCount val="1"/>
                <c:pt idx="0">
                  <c:v>Fatal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diamond"/>
            <c:size val="7"/>
            <c:spPr>
              <a:solidFill>
                <a:sysClr val="windowText" lastClr="000000"/>
              </a:solidFill>
            </c:spPr>
          </c:marker>
          <c:trendline>
            <c:name>Trend Line - Fatal</c:name>
            <c:spPr>
              <a:ln w="19050">
                <a:solidFill>
                  <a:srgbClr val="006600"/>
                </a:solidFill>
                <a:prstDash val="dash"/>
              </a:ln>
            </c:spPr>
            <c:trendlineType val="exp"/>
            <c:dispRSqr val="0"/>
            <c:dispEq val="0"/>
          </c:trendline>
          <c:cat>
            <c:strRef>
              <c:f>Trespasser!$C$27:$H$27</c:f>
              <c:strCach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2018*</c:v>
                </c:pt>
              </c:strCache>
            </c:strRef>
          </c:cat>
          <c:val>
            <c:numRef>
              <c:f>Trespasser!$C$28:$H$28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7</c:v>
                </c:pt>
                <c:pt idx="3">
                  <c:v>12</c:v>
                </c:pt>
                <c:pt idx="4">
                  <c:v>27</c:v>
                </c:pt>
                <c:pt idx="5">
                  <c:v>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742-49D8-810C-D28BEAF75A05}"/>
            </c:ext>
          </c:extLst>
        </c:ser>
        <c:ser>
          <c:idx val="1"/>
          <c:order val="1"/>
          <c:tx>
            <c:strRef>
              <c:f>Trespasser!$B$29</c:f>
              <c:strCache>
                <c:ptCount val="1"/>
                <c:pt idx="0">
                  <c:v>Non - Fatal</c:v>
                </c:pt>
              </c:strCache>
            </c:strRef>
          </c:tx>
          <c:spPr>
            <a:ln>
              <a:solidFill>
                <a:schemeClr val="accent5">
                  <a:lumMod val="50000"/>
                </a:schemeClr>
              </a:solidFill>
            </a:ln>
          </c:spPr>
          <c:marker>
            <c:symbol val="diamond"/>
            <c:size val="7"/>
            <c:spPr>
              <a:solidFill>
                <a:sysClr val="windowText" lastClr="000000"/>
              </a:solidFill>
              <a:ln>
                <a:solidFill>
                  <a:schemeClr val="tx1"/>
                </a:solidFill>
              </a:ln>
            </c:spPr>
          </c:marker>
          <c:trendline>
            <c:name>Trend Line - Non-Fatal</c:name>
            <c:spPr>
              <a:ln w="25400">
                <a:solidFill>
                  <a:schemeClr val="accent5">
                    <a:lumMod val="50000"/>
                  </a:schemeClr>
                </a:solidFill>
                <a:prstDash val="sysDash"/>
              </a:ln>
            </c:spPr>
            <c:trendlineType val="exp"/>
            <c:dispRSqr val="0"/>
            <c:dispEq val="0"/>
          </c:trendline>
          <c:cat>
            <c:strRef>
              <c:f>Trespasser!$C$27:$H$27</c:f>
              <c:strCach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2018*</c:v>
                </c:pt>
              </c:strCache>
            </c:strRef>
          </c:cat>
          <c:val>
            <c:numRef>
              <c:f>Trespasser!$C$29:$H$29</c:f>
              <c:numCache>
                <c:formatCode>General</c:formatCode>
                <c:ptCount val="6"/>
                <c:pt idx="0">
                  <c:v>3</c:v>
                </c:pt>
                <c:pt idx="1">
                  <c:v>7</c:v>
                </c:pt>
                <c:pt idx="2">
                  <c:v>5</c:v>
                </c:pt>
                <c:pt idx="3">
                  <c:v>1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742-49D8-810C-D28BEAF75A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625984"/>
        <c:axId val="77644160"/>
      </c:lineChart>
      <c:catAx>
        <c:axId val="7762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7644160"/>
        <c:crosses val="autoZero"/>
        <c:auto val="1"/>
        <c:lblAlgn val="ctr"/>
        <c:lblOffset val="100"/>
        <c:noMultiLvlLbl val="0"/>
      </c:catAx>
      <c:valAx>
        <c:axId val="7764416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# of Trespasser</a:t>
                </a:r>
                <a:r>
                  <a:rPr lang="en-US" baseline="0"/>
                  <a:t> Strikes</a:t>
                </a:r>
                <a:endParaRPr lang="en-US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77625984"/>
        <c:crosses val="autoZero"/>
        <c:crossBetween val="between"/>
      </c:valAx>
      <c:dTable>
        <c:showHorzBorder val="1"/>
        <c:showVertBorder val="1"/>
        <c:showOutline val="1"/>
        <c:showKeys val="1"/>
      </c:dTable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697" cy="456888"/>
          </a:xfrm>
          <a:prstGeom prst="rect">
            <a:avLst/>
          </a:prstGeom>
        </p:spPr>
        <p:txBody>
          <a:bodyPr vert="horz" lIns="89127" tIns="44563" rIns="89127" bIns="4456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753" y="2"/>
            <a:ext cx="2971697" cy="456888"/>
          </a:xfrm>
          <a:prstGeom prst="rect">
            <a:avLst/>
          </a:prstGeom>
        </p:spPr>
        <p:txBody>
          <a:bodyPr vert="horz" lIns="89127" tIns="44563" rIns="89127" bIns="4456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D06559-89BE-4159-BD41-E81173C63A44}" type="datetimeFigureOut">
              <a:rPr lang="en-US"/>
              <a:pPr>
                <a:defRPr/>
              </a:pPr>
              <a:t>10/12/2018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554"/>
            <a:ext cx="2971697" cy="456888"/>
          </a:xfrm>
          <a:prstGeom prst="rect">
            <a:avLst/>
          </a:prstGeom>
        </p:spPr>
        <p:txBody>
          <a:bodyPr vert="horz" lIns="89127" tIns="44563" rIns="89127" bIns="4456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753" y="8685554"/>
            <a:ext cx="2971697" cy="456888"/>
          </a:xfrm>
          <a:prstGeom prst="rect">
            <a:avLst/>
          </a:prstGeom>
        </p:spPr>
        <p:txBody>
          <a:bodyPr vert="horz" wrap="square" lIns="89127" tIns="44563" rIns="89127" bIns="445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EA3294A7-6E4C-41A8-9130-D9FFBB22886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16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697" cy="456888"/>
          </a:xfrm>
          <a:prstGeom prst="rect">
            <a:avLst/>
          </a:prstGeom>
        </p:spPr>
        <p:txBody>
          <a:bodyPr vert="horz" lIns="92678" tIns="46336" rIns="92678" bIns="4633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753" y="2"/>
            <a:ext cx="2971697" cy="456888"/>
          </a:xfrm>
          <a:prstGeom prst="rect">
            <a:avLst/>
          </a:prstGeom>
        </p:spPr>
        <p:txBody>
          <a:bodyPr vert="horz" lIns="92678" tIns="46336" rIns="92678" bIns="4633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63466BE-428C-405A-A37C-8384DC8ACECE}" type="datetimeFigureOut">
              <a:rPr lang="en-US"/>
              <a:pPr>
                <a:defRPr/>
              </a:pPr>
              <a:t>10/12/2018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7388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78" tIns="46336" rIns="92678" bIns="46336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182" y="4342777"/>
            <a:ext cx="5487640" cy="4115111"/>
          </a:xfrm>
          <a:prstGeom prst="rect">
            <a:avLst/>
          </a:prstGeom>
        </p:spPr>
        <p:txBody>
          <a:bodyPr vert="horz" lIns="92678" tIns="46336" rIns="92678" bIns="46336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554"/>
            <a:ext cx="2971697" cy="456888"/>
          </a:xfrm>
          <a:prstGeom prst="rect">
            <a:avLst/>
          </a:prstGeom>
        </p:spPr>
        <p:txBody>
          <a:bodyPr vert="horz" lIns="92678" tIns="46336" rIns="92678" bIns="4633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753" y="8685554"/>
            <a:ext cx="2971697" cy="456888"/>
          </a:xfrm>
          <a:prstGeom prst="rect">
            <a:avLst/>
          </a:prstGeom>
        </p:spPr>
        <p:txBody>
          <a:bodyPr vert="horz" wrap="square" lIns="92678" tIns="46336" rIns="92678" bIns="4633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6E40C68B-EA9C-4E3A-8A1D-5592D2528D9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1654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0697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2999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31991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44759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5140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Reportable</a:t>
            </a:r>
            <a:r>
              <a:rPr lang="en-US" baseline="0" dirty="0" smtClean="0"/>
              <a:t> bus collisions are collisions with a person requiring transport to a medical facility, any collision involving three or more transports for medical treatment, or any collision resulting in property damage </a:t>
            </a:r>
            <a:r>
              <a:rPr lang="en-US" u="sng" baseline="0" dirty="0" smtClean="0"/>
              <a:t>&gt;</a:t>
            </a:r>
            <a:r>
              <a:rPr lang="en-US" u="none" baseline="0" dirty="0" smtClean="0"/>
              <a:t> $50,000.</a:t>
            </a:r>
            <a:endParaRPr lang="en-US" u="sng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40867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Reportable</a:t>
            </a:r>
            <a:r>
              <a:rPr lang="en-US" baseline="0" dirty="0" smtClean="0"/>
              <a:t> bus collisions are collisions with a person requiring transport to a medical facility, any collision involving three or more transports for medical treatment, or any collision resulting in property damage </a:t>
            </a:r>
            <a:r>
              <a:rPr lang="en-US" u="sng" baseline="0" dirty="0" smtClean="0"/>
              <a:t>&gt;</a:t>
            </a:r>
            <a:r>
              <a:rPr lang="en-US" u="none" baseline="0" dirty="0" smtClean="0"/>
              <a:t> $50,000.</a:t>
            </a:r>
            <a:endParaRPr lang="en-US" u="sng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5466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2694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164FD2-1D20-4EDD-A2DE-505FCA828A48}" type="slidenum">
              <a:rPr lang="en-US" altLang="en-US"/>
              <a:pPr/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3685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8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1219200" y="4594225"/>
            <a:ext cx="58674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b="1" u="sng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 algn="r">
              <a:defRPr sz="800"/>
            </a:lvl1pPr>
          </a:lstStyle>
          <a:p>
            <a:pPr>
              <a:defRPr/>
            </a:pPr>
            <a:fld id="{3E83EAB1-3E86-409A-94F5-F9F4BB462FF2}" type="datetime1">
              <a:rPr lang="en-US" smtClean="0"/>
              <a:pPr>
                <a:defRPr/>
              </a:pPr>
              <a:t>10/12/2018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93925-5F37-4D98-B798-1654793CA30E}" type="datetime1">
              <a:rPr lang="en-US" smtClean="0"/>
              <a:pPr>
                <a:defRPr/>
              </a:pPr>
              <a:t>10/12/2018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7EF8-B5AC-4DEB-9C35-7BCC26C09014}" type="datetime1">
              <a:rPr lang="en-US" smtClean="0"/>
              <a:pPr>
                <a:defRPr/>
              </a:pPr>
              <a:t>10/12/2018</a:t>
            </a:fld>
            <a:endParaRPr lang="en-US" dirty="0"/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75" y="1243013"/>
            <a:ext cx="4284663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60950" y="1243013"/>
            <a:ext cx="4284663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B237A-720C-41AB-BB7F-84FA5E165644}" type="datetime1">
              <a:rPr lang="en-US" smtClean="0"/>
              <a:pPr>
                <a:defRPr/>
              </a:pPr>
              <a:t>10/12/2018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BC5CB317-2074-45B0-A739-EE8A405F245C}" type="slidenum">
              <a:rPr lang="en-US" altLang="en-US" sz="1000">
                <a:latin typeface="Arial" charset="0"/>
              </a:rPr>
              <a:pPr algn="r" eaLnBrk="1" hangingPunct="1">
                <a:defRPr/>
              </a:pPr>
              <a:t>‹#›</a:t>
            </a:fld>
            <a:endParaRPr lang="en-US" altLang="en-US" sz="1000" dirty="0">
              <a:latin typeface="Arial" charset="0"/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 smtClean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AAB877E-4434-4209-A203-E26C869DE1B5}" type="datetime1">
              <a:rPr lang="en-US" smtClean="0"/>
              <a:pPr>
                <a:defRPr/>
              </a:pPr>
              <a:t>10/12/2018</a:t>
            </a:fld>
            <a:endParaRPr lang="en-US" dirty="0"/>
          </a:p>
        </p:txBody>
      </p:sp>
      <p:pic>
        <p:nvPicPr>
          <p:cNvPr id="1032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26" r:id="rId3"/>
    <p:sldLayoutId id="2147483727" r:id="rId4"/>
    <p:sldLayoutId id="2147483730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685800" y="3973513"/>
            <a:ext cx="7751763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dirty="0" smtClean="0">
                <a:latin typeface="Arial" charset="0"/>
                <a:cs typeface="Arial" charset="0"/>
              </a:rPr>
              <a:t>MBTA Quarterly Safety Report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19200" y="4576762"/>
            <a:ext cx="6934200" cy="681037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sz="1400" dirty="0" smtClean="0"/>
              <a:t>Ronald </a:t>
            </a:r>
            <a:r>
              <a:rPr sz="1400" dirty="0"/>
              <a:t>Nickle, Chief Safety </a:t>
            </a:r>
            <a:r>
              <a:rPr sz="1400" dirty="0" smtClean="0"/>
              <a:t>Officer</a:t>
            </a:r>
          </a:p>
          <a:p>
            <a:pPr>
              <a:spcAft>
                <a:spcPts val="600"/>
              </a:spcAft>
              <a:defRPr/>
            </a:pPr>
            <a:r>
              <a:rPr lang="en-US" sz="1400" dirty="0"/>
              <a:t>Holly Durso, Director of Transportation Safety</a:t>
            </a:r>
          </a:p>
          <a:p>
            <a:pPr>
              <a:spcAft>
                <a:spcPts val="600"/>
              </a:spcAft>
              <a:defRPr/>
            </a:pPr>
            <a:endParaRPr lang="en-US" altLang="en-US" sz="18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altLang="en-US" sz="18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October 15, </a:t>
            </a:r>
            <a:r>
              <a:rPr lang="en-US" altLang="en-US" sz="1800" dirty="0">
                <a:solidFill>
                  <a:schemeClr val="tx1"/>
                </a:solidFill>
                <a:latin typeface="Arial" charset="0"/>
                <a:cs typeface="Arial" charset="0"/>
              </a:rPr>
              <a:t>2018</a:t>
            </a:r>
          </a:p>
          <a:p>
            <a:pPr>
              <a:spcAft>
                <a:spcPts val="600"/>
              </a:spcAft>
              <a:defRPr/>
            </a:pPr>
            <a:endParaRPr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2286000"/>
            <a:ext cx="2317763" cy="36576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>
          <a:xfrm>
            <a:off x="470001" y="1447800"/>
            <a:ext cx="3957219" cy="4689654"/>
          </a:xfrm>
        </p:spPr>
        <p:txBody>
          <a:bodyPr/>
          <a:lstStyle/>
          <a:p>
            <a:pPr algn="ctr"/>
            <a:r>
              <a:rPr lang="en-US" sz="1800" dirty="0" smtClean="0"/>
              <a:t>Most Common Lost Time Injured Body Part in Quarter 3 – 2018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>
          <a:xfrm>
            <a:off x="4648200" y="1447800"/>
            <a:ext cx="3957219" cy="4667096"/>
          </a:xfrm>
        </p:spPr>
        <p:txBody>
          <a:bodyPr/>
          <a:lstStyle/>
          <a:p>
            <a:pPr algn="ctr"/>
            <a:r>
              <a:rPr lang="en-US" sz="1800" dirty="0" smtClean="0"/>
              <a:t>Most Common Lost Time Injury Types in Quarter 3 - 2018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Employee Injuries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sp>
        <p:nvSpPr>
          <p:cNvPr id="37" name="Rounded Rectangle 36"/>
          <p:cNvSpPr/>
          <p:nvPr/>
        </p:nvSpPr>
        <p:spPr>
          <a:xfrm>
            <a:off x="3569984" y="4014938"/>
            <a:ext cx="990600" cy="60960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Back</a:t>
            </a:r>
            <a:r>
              <a:rPr lang="en-US" sz="1400" b="1" dirty="0" smtClean="0">
                <a:solidFill>
                  <a:schemeClr val="tx1"/>
                </a:solidFill>
              </a:rPr>
              <a:t>*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18%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38" name="Straight Arrow Connector 37"/>
          <p:cNvCxnSpPr>
            <a:stCxn id="37" idx="1"/>
          </p:cNvCxnSpPr>
          <p:nvPr/>
        </p:nvCxnSpPr>
        <p:spPr>
          <a:xfrm flipH="1" flipV="1">
            <a:off x="2819400" y="3716427"/>
            <a:ext cx="750584" cy="60331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64092" y="3075578"/>
            <a:ext cx="1447800" cy="850244"/>
          </a:xfrm>
          <a:prstGeom prst="roundRect">
            <a:avLst/>
          </a:prstGeom>
          <a:ln>
            <a:solidFill>
              <a:srgbClr val="6F95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Hand/  Wrist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14%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497871" y="3457912"/>
            <a:ext cx="419930" cy="620310"/>
          </a:xfrm>
          <a:prstGeom prst="straightConnector1">
            <a:avLst/>
          </a:prstGeom>
          <a:ln w="25400">
            <a:solidFill>
              <a:srgbClr val="6F95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98367" y="4509589"/>
            <a:ext cx="1063337" cy="533400"/>
          </a:xfrm>
          <a:prstGeom prst="roundRect">
            <a:avLst/>
          </a:prstGeom>
          <a:ln>
            <a:solidFill>
              <a:srgbClr val="6F95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Knee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14%</a:t>
            </a:r>
          </a:p>
        </p:txBody>
      </p:sp>
      <p:cxnSp>
        <p:nvCxnSpPr>
          <p:cNvPr id="57" name="Straight Arrow Connector 56"/>
          <p:cNvCxnSpPr>
            <a:stCxn id="52" idx="3"/>
          </p:cNvCxnSpPr>
          <p:nvPr/>
        </p:nvCxnSpPr>
        <p:spPr>
          <a:xfrm>
            <a:off x="1161704" y="4776289"/>
            <a:ext cx="1124296" cy="471720"/>
          </a:xfrm>
          <a:prstGeom prst="straightConnector1">
            <a:avLst/>
          </a:prstGeom>
          <a:ln w="25400">
            <a:solidFill>
              <a:srgbClr val="6F95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Tab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577033"/>
              </p:ext>
            </p:extLst>
          </p:nvPr>
        </p:nvGraphicFramePr>
        <p:xfrm>
          <a:off x="4648200" y="2334119"/>
          <a:ext cx="4038601" cy="1458508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95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latin typeface="+mn-lt"/>
                        </a:rPr>
                        <a:t>Injury Type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%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33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Sprains / Strains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58%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26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Cut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/ Scratches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Contusion / Bruise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723852" y="5997838"/>
            <a:ext cx="65819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738" indent="-58738"/>
            <a:r>
              <a:rPr lang="en-US" sz="1050" dirty="0"/>
              <a:t> Quarter 3 data is pending final verification with reporting departments and Worker’s Comp. </a:t>
            </a:r>
            <a:endParaRPr lang="en-US" sz="1100" dirty="0" smtClean="0">
              <a:latin typeface="+mj-lt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124200" y="2379573"/>
            <a:ext cx="1436384" cy="60960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Shoulder</a:t>
            </a:r>
            <a:r>
              <a:rPr lang="en-US" sz="1400" b="1" dirty="0" smtClean="0">
                <a:solidFill>
                  <a:schemeClr val="tx1"/>
                </a:solidFill>
              </a:rPr>
              <a:t>*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10%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20" idx="1"/>
          </p:cNvCxnSpPr>
          <p:nvPr/>
        </p:nvCxnSpPr>
        <p:spPr>
          <a:xfrm flipH="1">
            <a:off x="2514600" y="2684373"/>
            <a:ext cx="609600" cy="5334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" name="TextBox 23"/>
          <p:cNvSpPr txBox="1"/>
          <p:nvPr/>
        </p:nvSpPr>
        <p:spPr>
          <a:xfrm>
            <a:off x="3466152" y="5606550"/>
            <a:ext cx="21888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738" indent="-58738"/>
            <a:r>
              <a:rPr lang="en-US" sz="1050" dirty="0" smtClean="0">
                <a:latin typeface="+mj-lt"/>
              </a:rPr>
              <a:t>*Area of focus for reduction.</a:t>
            </a:r>
            <a:endParaRPr lang="en-US" sz="1100" dirty="0" smtClean="0"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256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Employee Injuries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61963" y="1447800"/>
            <a:ext cx="7996237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Overall, the most commonly injured body parts resulting in lost time are the back and shoulder.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Caused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improper lifting, bending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and reaching.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 on proper lifting technique is critical.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is continuing to explore development of an authority-wide Lifting Awareness Campaign.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Lower body injuries are also common and related to slip, trip, and fall incidents.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August, Safety Bulletins were released related to Walking Working Surfaces, Fall Protection, and Scaffolding, Stairways, &amp; Ladders.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Safety will continue to monitor these injury types to determine effectiveness of bulletin implementation.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936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Assaults on Employees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8400" y="5857913"/>
            <a:ext cx="6705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*Totals based on a review of Operations Logs and injury reports submitted to MBTA Safety as of October 1, 2018</a:t>
            </a:r>
            <a:endParaRPr lang="en-US" sz="1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7737354"/>
              </p:ext>
            </p:extLst>
          </p:nvPr>
        </p:nvGraphicFramePr>
        <p:xfrm>
          <a:off x="0" y="1295400"/>
          <a:ext cx="9144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4253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Assaults on Employees 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61963" y="1447800"/>
            <a:ext cx="7996237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Central focus is on reducing bus operator assaults.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Quarter 4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2016,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MBTA launched a system-wide anti-harassment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campaign.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Campaign resulted in a reduction of total assaults but rates have since returned to previous levels.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is continuing to install driver barriers on board buses to protect operators.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New York’s MTA reported a 35% reduction in operator assaults in the first year after barriers were installed across their bus fleet.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Safety is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currently developing metrics to measure effectiveness of program.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Safety is also tracking assaults on station Transit Ambassadors.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0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Derailments – Data Review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590219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ea typeface="Verdana" panose="020B0604030504040204" pitchFamily="34" charset="0"/>
              </a:rPr>
              <a:t>MBTA Safety has coordinated with Transportation Management to improve Investigation processes &amp; procedures.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5467599"/>
              </p:ext>
            </p:extLst>
          </p:nvPr>
        </p:nvGraphicFramePr>
        <p:xfrm>
          <a:off x="709612" y="1342807"/>
          <a:ext cx="8281988" cy="4372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47305" y="6273098"/>
            <a:ext cx="3124200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sz="1050" dirty="0" smtClean="0"/>
              <a:t>*2018 Totals are as of October 1, 2018</a:t>
            </a:r>
            <a:endParaRPr lang="en-US" sz="1050" u="sng" dirty="0" smtClean="0"/>
          </a:p>
          <a:p>
            <a:pPr marL="342900" indent="-342900"/>
            <a:endParaRPr lang="en-US" sz="1000" b="1" u="sng" dirty="0" smtClean="0"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46206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Derailments – Data Review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590219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Derailment numbers above the Safety Performance Indicator goal signify a need for greater focus on the examination of causal factors and mitigations.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7305" y="6273098"/>
            <a:ext cx="3124200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sz="1050" dirty="0" smtClean="0"/>
              <a:t>*2018 Totals are as of October 1, 2018</a:t>
            </a:r>
            <a:endParaRPr lang="en-US" sz="1050" u="sng" dirty="0" smtClean="0"/>
          </a:p>
          <a:p>
            <a:pPr marL="342900" indent="-342900"/>
            <a:endParaRPr lang="en-US" sz="1000" b="1" u="sng" dirty="0" smtClean="0"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8772110"/>
              </p:ext>
            </p:extLst>
          </p:nvPr>
        </p:nvGraphicFramePr>
        <p:xfrm>
          <a:off x="685800" y="1358853"/>
          <a:ext cx="8382000" cy="4231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8406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Derailment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61963" y="1447800"/>
            <a:ext cx="7996237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Central focus is on reducing human factor derailments.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Human factors identified as probable cause in &gt;40% of derailments.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Common issues include:</a:t>
            </a: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Improperly setting switches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Failing to ensure switches are properly aligned</a:t>
            </a: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Violating a red signal aspect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Safety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issued a Safety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Directive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examine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determine strategies to reduce human factor derailments.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Due to similar concerns, the DPU is conducting an audit of the Green Line Training Program.</a:t>
            </a: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DPU met with the Green Line Training School and will be auditing the next new hire training class.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278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Bus Collisions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5791200"/>
            <a:ext cx="87630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sz="1050" dirty="0" smtClean="0"/>
              <a:t>  Total Bus Collisions include all incidents where there is reported or alleged contact with a MBTA bus regardless of the collision severity.</a:t>
            </a:r>
            <a:endParaRPr lang="en-US" sz="1050" u="sng" dirty="0" smtClean="0"/>
          </a:p>
          <a:p>
            <a:pPr marL="342900" indent="-342900"/>
            <a:endParaRPr lang="en-US" sz="1000" b="1" u="sng" dirty="0" smtClean="0">
              <a:latin typeface="+mj-lt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4096561"/>
              </p:ext>
            </p:extLst>
          </p:nvPr>
        </p:nvGraphicFramePr>
        <p:xfrm>
          <a:off x="0" y="1219199"/>
          <a:ext cx="8991600" cy="457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/>
          <p:cNvSpPr/>
          <p:nvPr/>
        </p:nvSpPr>
        <p:spPr>
          <a:xfrm>
            <a:off x="1758835" y="6250026"/>
            <a:ext cx="7010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*Totals based on a review of Operations Logs and incident reports submitted to MBTA Safety as of October 1, 2018</a:t>
            </a:r>
            <a:endParaRPr lang="en-US" sz="12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4341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Bus Collisions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58835" y="6250026"/>
            <a:ext cx="7010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*Totals based on a review of Operations Logs and incident reports submitted to MBTA Safety as of October 1, 2018</a:t>
            </a:r>
            <a:endParaRPr lang="en-US" sz="12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52400" y="5814570"/>
            <a:ext cx="87630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sz="1050" dirty="0" smtClean="0"/>
              <a:t>  Reportable bus collisions are collisions with a person requiring transport to a medical facility, any collision involving three or more transports for medical treatment, or any collision resulting in property damage </a:t>
            </a:r>
            <a:r>
              <a:rPr lang="en-US" sz="1050" u="sng" dirty="0" smtClean="0"/>
              <a:t>&gt;</a:t>
            </a:r>
            <a:r>
              <a:rPr lang="en-US" sz="1050" dirty="0" smtClean="0"/>
              <a:t> $50,000.</a:t>
            </a:r>
            <a:endParaRPr lang="en-US" sz="1050" u="sng" dirty="0" smtClean="0"/>
          </a:p>
          <a:p>
            <a:pPr marL="342900" indent="-342900"/>
            <a:endParaRPr lang="en-US" sz="1000" b="1" u="sng" dirty="0" smtClean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246278"/>
              </p:ext>
            </p:extLst>
          </p:nvPr>
        </p:nvGraphicFramePr>
        <p:xfrm>
          <a:off x="-76200" y="1277389"/>
          <a:ext cx="9144000" cy="4468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3173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Bus Collisions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61963" y="1447800"/>
            <a:ext cx="7996237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Bus Accident Reduction Committee continues to meet monthly to review accident and incident trending.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MBTA Safety and Training have been conducting outreach with bus operators focused on reducing collisions and injuries.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July, a “Watch and Wait” Fair was held at each garage lobby to educate operators on techniques to reduce onboard injuries.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Bus Accident Reduction Committee have also been researching the installation of a Video Based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afety System onboard buses.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uses onboard data, video, and analytics to actively assess bus operator performance and create personalized driver profiles. 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Properties that have adopted similar systems report collision reductions up to 50%.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80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Overview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461963" y="1447800"/>
            <a:ext cx="7996237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Regulatory Updates</a:t>
            </a:r>
          </a:p>
          <a:p>
            <a:pPr marL="285750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Workplace Safety Improvement Initiative</a:t>
            </a:r>
          </a:p>
          <a:p>
            <a:pPr marL="742950" lvl="1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Accomplishments &amp; In Progress</a:t>
            </a:r>
          </a:p>
          <a:p>
            <a:pPr marL="742950" lvl="1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Facility Inspections</a:t>
            </a:r>
          </a:p>
          <a:p>
            <a:pPr marL="285750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Safety Data Review</a:t>
            </a:r>
          </a:p>
          <a:p>
            <a:pPr marL="742950" lvl="1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Employee Injuries &amp; Assaults</a:t>
            </a:r>
          </a:p>
          <a:p>
            <a:pPr marL="742950" lvl="1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Derailments</a:t>
            </a:r>
            <a:endParaRPr lang="en-US" altLang="en-US" sz="1600" dirty="0">
              <a:latin typeface="Arial" charset="0"/>
            </a:endParaRP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Bus Collisions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Subway &amp; Bus Fatalities</a:t>
            </a:r>
            <a:endParaRPr lang="en-US" altLang="en-US" sz="1600" dirty="0">
              <a:latin typeface="Arial" charset="0"/>
            </a:endParaRP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Commuter Rail Trespasser Strikes</a:t>
            </a:r>
            <a:endParaRPr lang="en-US" sz="1600" dirty="0" smtClean="0">
              <a:latin typeface="Arial" pitchFamily="34" charset="0"/>
              <a:cs typeface="Arial" panose="020B0604020202020204" pitchFamily="34" charset="0"/>
            </a:endParaRPr>
          </a:p>
          <a:p>
            <a:pPr marL="285750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altLang="en-US" dirty="0">
              <a:latin typeface="Arial" charset="0"/>
            </a:endParaRP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altLang="en-US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Bus &amp; Subway Fatalities – 2014-2018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43600" y="6248400"/>
            <a:ext cx="3048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Totals are organized by Calendar Year</a:t>
            </a:r>
            <a:endParaRPr lang="en-US" sz="1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524000" y="5985179"/>
            <a:ext cx="3124200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sz="1050" dirty="0" smtClean="0"/>
              <a:t>*2018 Totals are as of October 1, 2018</a:t>
            </a:r>
            <a:endParaRPr lang="en-US" sz="1050" u="sng" dirty="0" smtClean="0"/>
          </a:p>
          <a:p>
            <a:pPr marL="342900" indent="-342900"/>
            <a:endParaRPr lang="en-US" sz="1000" b="1" u="sng" dirty="0" smtClean="0">
              <a:latin typeface="+mj-lt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542270"/>
              </p:ext>
            </p:extLst>
          </p:nvPr>
        </p:nvGraphicFramePr>
        <p:xfrm>
          <a:off x="304800" y="1379417"/>
          <a:ext cx="8610600" cy="4602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800" dirty="0">
                <a:latin typeface="Arial" charset="0"/>
                <a:cs typeface="Arial" charset="0"/>
              </a:rPr>
              <a:t>Bus &amp; Subway Fatalities – 2014-2018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62684" y="1368454"/>
            <a:ext cx="7996237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Bus Fatalities have remained consistent since 2014.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Subway fatalities experienced a spike in 2015, and since then the numbers have decreased each year</a:t>
            </a:r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2018 Fatalities:</a:t>
            </a: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May 13 - Bus collision in Saugus</a:t>
            </a:r>
          </a:p>
          <a:p>
            <a:pPr marL="1657350" lvl="3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 auto struck a parked vehicle and then crossed into the bus's travel lane resulting in a head-on collision.</a:t>
            </a:r>
          </a:p>
          <a:p>
            <a:pPr marL="1657350" lvl="3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automobile operator succumbed to injuries sustained in the collision.</a:t>
            </a: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August 18 – Orange Line trespasser fatality near Green Street Station</a:t>
            </a:r>
          </a:p>
          <a:p>
            <a:pPr marL="1657350" lvl="3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Trespasser entered ROW and made contact to the 3</a:t>
            </a:r>
            <a:r>
              <a:rPr lang="en-US" sz="16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Rail.</a:t>
            </a: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September 9 – Red Line trespasser strike at Porter Square Station</a:t>
            </a:r>
          </a:p>
          <a:p>
            <a:pPr marL="1657350" lvl="3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Trespasser was struck by a train after climbing into the pit area and walking into the station tunnel.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13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Commuter Rail Trespasser Strikes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0" y="6258339"/>
            <a:ext cx="7010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Totals based on a review of Commuter Rail incident and Safety Summary Reports </a:t>
            </a:r>
            <a:endParaRPr lang="en-US" sz="12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524000" y="5985179"/>
            <a:ext cx="3124200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sz="1050" dirty="0" smtClean="0"/>
              <a:t>*2018 Totals are as of October 1, 2018</a:t>
            </a:r>
            <a:endParaRPr lang="en-US" sz="1050" u="sng" dirty="0" smtClean="0"/>
          </a:p>
          <a:p>
            <a:pPr marL="342900" indent="-342900"/>
            <a:endParaRPr lang="en-US" sz="1000" b="1" u="sng" dirty="0" smtClean="0">
              <a:latin typeface="+mj-lt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5206205"/>
              </p:ext>
            </p:extLst>
          </p:nvPr>
        </p:nvGraphicFramePr>
        <p:xfrm>
          <a:off x="228600" y="1379417"/>
          <a:ext cx="8686800" cy="4612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5395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800" dirty="0" smtClean="0">
                <a:latin typeface="Arial" charset="0"/>
                <a:cs typeface="Arial" charset="0"/>
              </a:rPr>
              <a:t>Commuter Rail Trespasser Strikes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462684" y="1368454"/>
            <a:ext cx="8398683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Trespasser Strikes increased significantly in 2017 and continued on a similar pace in 2018.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 effort to reduce these numbers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MBTA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Keolis, and Transit Police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collaborated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with Operation Lifesaver to conduct public outreach and raise safety awareness as part of the second national Rail Safety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Week on the Week of September 23</a:t>
            </a:r>
            <a:r>
              <a:rPr lang="en-US" sz="1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dirty="0"/>
          </a:p>
          <a:p>
            <a:pPr marL="1200150" lvl="2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850" y="2362200"/>
            <a:ext cx="6828287" cy="3840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016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Regulatory Updates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1514475"/>
            <a:ext cx="8534400" cy="467820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Arial" pitchFamily="34" charset="0"/>
                <a:cs typeface="Arial" panose="020B0604020202020204" pitchFamily="34" charset="0"/>
              </a:rPr>
              <a:t>FTA Final Rule – State Safety Oversight  (49 CFR 674) 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DPU Revised State Safety Program Standard (220 CMR 151)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Increased DPU authority; changed incident reporting thresholds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New regulation became effective November 28, 2017</a:t>
            </a:r>
            <a:endParaRPr lang="en-US" sz="1400" dirty="0">
              <a:latin typeface="Arial" pitchFamily="34" charset="0"/>
              <a:cs typeface="Arial" panose="020B0604020202020204" pitchFamily="34" charset="0"/>
            </a:endParaRP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MBTA-DPU Transition Team formed January 2018 and continues meeting monthly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FTA Final </a:t>
            </a:r>
            <a:r>
              <a:rPr lang="en-US" sz="1600" dirty="0">
                <a:latin typeface="Arial" pitchFamily="34" charset="0"/>
                <a:cs typeface="Arial" panose="020B0604020202020204" pitchFamily="34" charset="0"/>
              </a:rPr>
              <a:t>Rule – Public </a:t>
            </a: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Transportation </a:t>
            </a:r>
            <a:r>
              <a:rPr lang="en-US" sz="1600" dirty="0">
                <a:latin typeface="Arial" pitchFamily="34" charset="0"/>
                <a:cs typeface="Arial" panose="020B0604020202020204" pitchFamily="34" charset="0"/>
              </a:rPr>
              <a:t>Agency Safety </a:t>
            </a: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Plan (49 CFR 673)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Arial" pitchFamily="34" charset="0"/>
                <a:cs typeface="Arial" panose="020B0604020202020204" pitchFamily="34" charset="0"/>
              </a:rPr>
              <a:t>Replaces 49 CFR 659.19 System Safety Program Plan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Requires the MBTA to develop an Agency Safety Plan based on a Safety Management System approach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Rule is effective July 19, 2019 with an implementation deadline of July 19, 2020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Department of Labor Standards (DLS) Oversight – February 2019</a:t>
            </a:r>
            <a:endParaRPr lang="en-US" sz="1600" dirty="0">
              <a:latin typeface="Arial" pitchFamily="34" charset="0"/>
              <a:cs typeface="Arial" panose="020B0604020202020204" pitchFamily="34" charset="0"/>
            </a:endParaRPr>
          </a:p>
          <a:p>
            <a:pPr lvl="1"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en-US" sz="1600" dirty="0">
              <a:latin typeface="Arial" pitchFamily="34" charset="0"/>
              <a:cs typeface="Arial" panose="020B0604020202020204" pitchFamily="34" charset="0"/>
            </a:endParaRPr>
          </a:p>
        </p:txBody>
      </p:sp>
      <p:pic>
        <p:nvPicPr>
          <p:cNvPr id="8198" name="Picture 4" descr="http://www.transmissionhub.com/content/dam/thub/regulatory/Massachusetts-DPU-logo-thub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" t="5513" r="5000" b="4973"/>
          <a:stretch>
            <a:fillRect/>
          </a:stretch>
        </p:blipFill>
        <p:spPr bwMode="auto">
          <a:xfrm>
            <a:off x="7391400" y="48768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7751763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Workplace Safety Improvement Initiative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1524000"/>
            <a:ext cx="7162800" cy="497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Accomplished: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Occupational Health &amp; Safety (OHS) Plan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In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August, MBTA Safety released the following Safety Bulletins: 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SB18-005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Signs, Signals, and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Barricades</a:t>
            </a: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SB18-006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Respiratory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SB18-007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Fire Life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SB18-008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Lockout/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Tagout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SB18-009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Walking Working Surfaces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SB18-010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Confined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Spaces</a:t>
            </a: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SB18-011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Welding, Cutting, and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Brazing</a:t>
            </a: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SB18-012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Fall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</a:p>
          <a:p>
            <a:pPr marL="1657350" lvl="3" indent="-285750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SB18-013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 Scaffolding, Stairways, and Ladders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Facility Inspections:  Round 2 inspections began in July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Facilities scoring below 80% compliance require additional follow up 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OHS Steering Committee &amp; Working Group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Facility OSHA gap analysis checklists completed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Safety Hotline Campaign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PPE poster designed &amp; approved</a:t>
            </a:r>
          </a:p>
          <a:p>
            <a:pPr marL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3244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7751763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Workplace Safety Improvement Initiative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1533524"/>
            <a:ext cx="8229600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In process: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Arial" pitchFamily="34" charset="0"/>
                <a:cs typeface="Arial" panose="020B0604020202020204" pitchFamily="34" charset="0"/>
              </a:rPr>
              <a:t>Safety Bulletin development is on schedule to be completed by December 31, 2018.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13 additional safety bulletins in draft:</a:t>
            </a:r>
            <a:endParaRPr lang="en-US" sz="1400" dirty="0" smtClean="0">
              <a:solidFill>
                <a:srgbClr val="FF0000"/>
              </a:solidFill>
              <a:latin typeface="Arial" pitchFamily="34" charset="0"/>
              <a:cs typeface="Arial" panose="020B0604020202020204" pitchFamily="34" charset="0"/>
            </a:endParaRP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Working Conditions / Fitness for Duty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Chemical </a:t>
            </a:r>
            <a:r>
              <a:rPr lang="en-US" sz="1400" dirty="0" err="1" smtClean="0">
                <a:latin typeface="Arial" pitchFamily="34" charset="0"/>
                <a:cs typeface="Arial" panose="020B0604020202020204" pitchFamily="34" charset="0"/>
              </a:rPr>
              <a:t>HazComm</a:t>
            </a:r>
            <a:endParaRPr lang="en-US" sz="1400" dirty="0" smtClean="0">
              <a:latin typeface="Arial" pitchFamily="34" charset="0"/>
              <a:cs typeface="Arial" panose="020B0604020202020204" pitchFamily="34" charset="0"/>
            </a:endParaRP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Motor Vehicles, Mechanized Equipment, and Marine Operations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Noise Hazards &amp; Hearing Protection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err="1" smtClean="0">
                <a:latin typeface="Arial" pitchFamily="34" charset="0"/>
                <a:cs typeface="Arial" panose="020B0604020202020204" pitchFamily="34" charset="0"/>
              </a:rPr>
              <a:t>Bloodborne</a:t>
            </a: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 Pathogens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Excavations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Industrial Trucks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Tools – Hand and Power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Concrete and Masonry Construction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Demolition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Arial" pitchFamily="34" charset="0"/>
                <a:cs typeface="Arial" panose="020B0604020202020204" pitchFamily="34" charset="0"/>
              </a:rPr>
              <a:t>Cranes &amp; Derricks in Construction</a:t>
            </a:r>
            <a:endParaRPr lang="en-US" sz="1400" dirty="0" smtClean="0">
              <a:latin typeface="Arial" pitchFamily="34" charset="0"/>
              <a:cs typeface="Arial" panose="020B0604020202020204" pitchFamily="34" charset="0"/>
            </a:endParaRP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Machine Guarding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latin typeface="Arial" pitchFamily="34" charset="0"/>
                <a:cs typeface="Arial" panose="020B0604020202020204" pitchFamily="34" charset="0"/>
              </a:rPr>
              <a:t>Materials Handling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 smtClean="0">
              <a:latin typeface="Arial" pitchFamily="34" charset="0"/>
              <a:cs typeface="Arial" panose="020B0604020202020204" pitchFamily="34" charset="0"/>
            </a:endParaRPr>
          </a:p>
          <a:p>
            <a:pPr marL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542781"/>
            <a:ext cx="4091178" cy="1981200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30604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800" dirty="0" smtClean="0">
                <a:latin typeface="Arial" charset="0"/>
                <a:cs typeface="Arial" charset="0"/>
              </a:rPr>
              <a:t>Facility</a:t>
            </a:r>
            <a:r>
              <a:rPr lang="en-US" altLang="en-US" dirty="0" smtClean="0">
                <a:latin typeface="Arial" charset="0"/>
                <a:cs typeface="Arial" charset="0"/>
              </a:rPr>
              <a:t> </a:t>
            </a:r>
            <a:r>
              <a:rPr lang="en-US" altLang="en-US" sz="1800" dirty="0" smtClean="0">
                <a:latin typeface="Arial" charset="0"/>
                <a:cs typeface="Arial" charset="0"/>
              </a:rPr>
              <a:t>Inspections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1524000"/>
            <a:ext cx="85344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North Cambridge Bus Garage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Installation of proper machine guarding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cs typeface="+mn-cs"/>
            </a:endParaRPr>
          </a:p>
          <a:p>
            <a:pPr marL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" y="2664229"/>
            <a:ext cx="3429000" cy="257175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667000"/>
            <a:ext cx="3445625" cy="2544763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800" dirty="0" smtClean="0">
                <a:latin typeface="Arial" charset="0"/>
                <a:cs typeface="Arial" charset="0"/>
              </a:rPr>
              <a:t>Facility Inspections</a:t>
            </a:r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Quarterly Safety Report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1524000"/>
            <a:ext cx="8534400" cy="1308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North Cambridge Bus Garage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pitchFamily="34" charset="0"/>
                <a:cs typeface="Arial" panose="020B0604020202020204" pitchFamily="34" charset="0"/>
              </a:rPr>
              <a:t>Tripping hazards removed and walkways cleared.</a:t>
            </a:r>
            <a:endParaRPr lang="en-US" sz="1600" dirty="0">
              <a:latin typeface="Arial" pitchFamily="34" charset="0"/>
              <a:cs typeface="Arial" panose="020B0604020202020204" pitchFamily="34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000000"/>
              </a:solidFill>
              <a:latin typeface="Calibri" panose="020F0502020204030204" pitchFamily="34" charset="0"/>
              <a:cs typeface="+mn-cs"/>
            </a:endParaRPr>
          </a:p>
          <a:p>
            <a:pPr marL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526" y="2495203"/>
            <a:ext cx="2860427" cy="3175167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860" y="2495203"/>
            <a:ext cx="3341997" cy="3167252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Employee Lost Time Injuries</a:t>
            </a:r>
            <a:endParaRPr lang="en-US" altLang="en-US" sz="1800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76400" y="596445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738" indent="-58738"/>
            <a:r>
              <a:rPr lang="en-US" sz="1050" dirty="0" smtClean="0">
                <a:latin typeface="+mj-lt"/>
              </a:rPr>
              <a:t>  </a:t>
            </a:r>
            <a:r>
              <a:rPr lang="en-US" sz="1050" dirty="0"/>
              <a:t>Quarter 3 data is pending final verification with reporting departments and Worker’s Comp. </a:t>
            </a:r>
            <a:endParaRPr lang="en-US" sz="1100" dirty="0"/>
          </a:p>
          <a:p>
            <a:pPr marL="58738" indent="-58738"/>
            <a:endParaRPr lang="en-US" sz="1050" dirty="0" smtClean="0">
              <a:latin typeface="+mj-lt"/>
            </a:endParaRPr>
          </a:p>
          <a:p>
            <a:pPr marL="58738" indent="-58738"/>
            <a:r>
              <a:rPr lang="en-US" sz="1050" dirty="0">
                <a:latin typeface="+mj-lt"/>
              </a:rPr>
              <a:t> </a:t>
            </a:r>
            <a:r>
              <a:rPr lang="en-US" sz="1050" dirty="0" smtClean="0">
                <a:latin typeface="+mj-lt"/>
              </a:rPr>
              <a:t>Totals based on injury reports submitted to MBTA Safety. </a:t>
            </a:r>
          </a:p>
          <a:p>
            <a:pPr marL="58738" indent="-58738"/>
            <a:endParaRPr lang="en-US" sz="1050" dirty="0" smtClean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TextBox 12"/>
          <p:cNvSpPr txBox="1"/>
          <p:nvPr/>
        </p:nvSpPr>
        <p:spPr>
          <a:xfrm>
            <a:off x="1676400" y="5781339"/>
            <a:ext cx="7696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738" indent="-58738"/>
            <a:r>
              <a:rPr lang="en-US" sz="1050" dirty="0" smtClean="0">
                <a:latin typeface="+mj-lt"/>
              </a:rPr>
              <a:t>*Projection based on a continuation of the current downward trends. </a:t>
            </a:r>
            <a:endParaRPr lang="en-US" sz="1100" dirty="0" smtClean="0">
              <a:latin typeface="+mj-lt"/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4244677"/>
              </p:ext>
            </p:extLst>
          </p:nvPr>
        </p:nvGraphicFramePr>
        <p:xfrm>
          <a:off x="1600201" y="1066800"/>
          <a:ext cx="7543799" cy="4543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0796364"/>
              </p:ext>
            </p:extLst>
          </p:nvPr>
        </p:nvGraphicFramePr>
        <p:xfrm>
          <a:off x="-152400" y="1361903"/>
          <a:ext cx="9144000" cy="4416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235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1800" dirty="0" smtClean="0">
                <a:latin typeface="Arial" charset="0"/>
                <a:cs typeface="Arial" charset="0"/>
              </a:rPr>
              <a:t>Employee Lost Time Injuries</a:t>
            </a:r>
            <a:endParaRPr lang="en-US" altLang="en-US" sz="1800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pPr>
              <a:defRPr/>
            </a:pPr>
            <a:r>
              <a:rPr dirty="0"/>
              <a:t>MBTA Quarterly Safety Report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6477000"/>
            <a:ext cx="876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Draft for Discussion &amp; Policy Purposes Only</a:t>
            </a:r>
            <a:endParaRPr lang="en-US" sz="900" b="1" u="sng" dirty="0" smtClean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3112"/>
            <a:ext cx="1524000" cy="5047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461963" y="1447800"/>
            <a:ext cx="8072437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Quarterly Lost Time Injury Rate has steadily declined since Q1 2017.</a:t>
            </a:r>
          </a:p>
          <a:p>
            <a:pPr marL="285750" indent="-285750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1600" dirty="0" smtClean="0">
                <a:latin typeface="Arial" charset="0"/>
              </a:rPr>
              <a:t>MBTA OSHA Recordable Incident Rate for Calendar Year 2017 was </a:t>
            </a:r>
            <a:r>
              <a:rPr lang="en-US" altLang="en-US" sz="1600" b="1" dirty="0" smtClean="0">
                <a:latin typeface="Arial" charset="0"/>
              </a:rPr>
              <a:t>7.45.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Rate is based on the number of employees involved in a recordable injury or illness per 100 full time employees.</a:t>
            </a:r>
          </a:p>
          <a:p>
            <a:pPr marL="285750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The Bureau of Labor Statistics 2016 average rate for urban transit systems was </a:t>
            </a:r>
            <a:r>
              <a:rPr lang="en-US" altLang="en-US" sz="1600" b="1" dirty="0" smtClean="0">
                <a:latin typeface="Arial" charset="0"/>
              </a:rPr>
              <a:t>6.2</a:t>
            </a:r>
          </a:p>
          <a:p>
            <a:pPr marL="285750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To achieve a rate below </a:t>
            </a:r>
            <a:r>
              <a:rPr lang="en-US" altLang="en-US" sz="1600" b="1" dirty="0" smtClean="0">
                <a:latin typeface="Arial" charset="0"/>
              </a:rPr>
              <a:t>6.2</a:t>
            </a:r>
            <a:r>
              <a:rPr lang="en-US" altLang="en-US" sz="1600" dirty="0" smtClean="0">
                <a:latin typeface="Arial" charset="0"/>
              </a:rPr>
              <a:t>, MBTA must achieve a year-over-year injury reduction of 20%.</a:t>
            </a:r>
          </a:p>
          <a:p>
            <a:pPr marL="285750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MBTA is moving toward this goal through: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Implementation of safety programs starting with safety bulletins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Improved injury reporting and investigation including the release of Safety Bulletin SB18-002 “Employee Injury Reporting”</a:t>
            </a: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Regular facility inspections</a:t>
            </a:r>
          </a:p>
          <a:p>
            <a:pPr marL="285750" indent="-285750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en-US" sz="1600" dirty="0" smtClean="0">
                <a:latin typeface="Arial" charset="0"/>
              </a:rPr>
              <a:t>MBTA Safety will continue to monitor with regular progress updates to management.</a:t>
            </a:r>
            <a:endParaRPr lang="en-US" altLang="en-US" sz="1600" dirty="0">
              <a:latin typeface="Arial" charset="0"/>
            </a:endParaRPr>
          </a:p>
          <a:p>
            <a:pPr marL="742950" lvl="1" indent="-285750" eaLnBrk="1" hangingPunct="1">
              <a:spcAft>
                <a:spcPts val="600"/>
              </a:spcAft>
              <a:buFont typeface="Arial" charset="0"/>
              <a:buChar char="•"/>
            </a:pPr>
            <a:endParaRPr lang="en-US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02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EC95F937717B4D8C35B1225528E6A1" ma:contentTypeVersion="2" ma:contentTypeDescription="Create a new document." ma:contentTypeScope="" ma:versionID="3b466b6bda3723e078f33a89ad0a9397">
  <xsd:schema xmlns:xsd="http://www.w3.org/2001/XMLSchema" xmlns:xs="http://www.w3.org/2001/XMLSchema" xmlns:p="http://schemas.microsoft.com/office/2006/metadata/properties" xmlns:ns2="7935c648-d169-4d12-a0a1-9a4f0e887fdc" targetNamespace="http://schemas.microsoft.com/office/2006/metadata/properties" ma:root="true" ma:fieldsID="1b4383bbab6f549f3a93bb663cb36fd5" ns2:_="">
    <xsd:import namespace="7935c648-d169-4d12-a0a1-9a4f0e887f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5c648-d169-4d12-a0a1-9a4f0e887f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21560F-1460-4DEE-BB85-D1CB4A6C92F3}">
  <ds:schemaRefs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7935c648-d169-4d12-a0a1-9a4f0e887fdc"/>
  </ds:schemaRefs>
</ds:datastoreItem>
</file>

<file path=customXml/itemProps2.xml><?xml version="1.0" encoding="utf-8"?>
<ds:datastoreItem xmlns:ds="http://schemas.openxmlformats.org/officeDocument/2006/customXml" ds:itemID="{B9DED101-1D22-42A8-A9F0-B9674E90A9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34BEE3-719A-49E0-AF5A-649C638320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35c648-d169-4d12-a0a1-9a4f0e887f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Presentation3</Template>
  <TotalTime>35229</TotalTime>
  <Words>1883</Words>
  <Application>Microsoft Office PowerPoint</Application>
  <PresentationFormat>On-screen Show (4:3)</PresentationFormat>
  <Paragraphs>252</Paragraphs>
  <Slides>23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Presentation3</vt:lpstr>
      <vt:lpstr>MBTA Quarterly Safety Report</vt:lpstr>
      <vt:lpstr>Overview</vt:lpstr>
      <vt:lpstr>Regulatory Updates</vt:lpstr>
      <vt:lpstr>Workplace Safety Improvement Initiative</vt:lpstr>
      <vt:lpstr>Workplace Safety Improvement Initiative</vt:lpstr>
      <vt:lpstr>Facility Inspections</vt:lpstr>
      <vt:lpstr>Facility Inspections</vt:lpstr>
      <vt:lpstr>Employee Lost Time Injuries</vt:lpstr>
      <vt:lpstr>Employee Lost Time Injuries</vt:lpstr>
      <vt:lpstr>Employee Injuries</vt:lpstr>
      <vt:lpstr>Employee Injuries</vt:lpstr>
      <vt:lpstr>Assaults on Employees</vt:lpstr>
      <vt:lpstr>Assaults on Employees </vt:lpstr>
      <vt:lpstr>Derailments – Data Review</vt:lpstr>
      <vt:lpstr>Derailments – Data Review</vt:lpstr>
      <vt:lpstr>Derailment</vt:lpstr>
      <vt:lpstr>Bus Collisions</vt:lpstr>
      <vt:lpstr>Bus Collisions</vt:lpstr>
      <vt:lpstr>Bus Collisions</vt:lpstr>
      <vt:lpstr>Bus &amp; Subway Fatalities – 2014-2018</vt:lpstr>
      <vt:lpstr>Bus &amp; Subway Fatalities – 2014-2018</vt:lpstr>
      <vt:lpstr>Commuter Rail Trespasser Strikes</vt:lpstr>
      <vt:lpstr>Commuter Rail Trespasser Strikes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MBTA Quarterly Safety Report</dc:title>
  <dc:creator>srashin</dc:creator>
  <cp:lastModifiedBy>DAS</cp:lastModifiedBy>
  <cp:revision>760</cp:revision>
  <cp:lastPrinted>2018-09-24T16:01:08Z</cp:lastPrinted>
  <dcterms:created xsi:type="dcterms:W3CDTF">2016-05-17T19:48:13Z</dcterms:created>
  <dcterms:modified xsi:type="dcterms:W3CDTF">2018-10-12T20:16:15Z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0x010100BAEC95F937717B4D8C35B1225528E6A1</vt:lpwstr>
  </property>
</Properties>
</file>