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311" r:id="rId5"/>
    <p:sldId id="702" r:id="rId6"/>
    <p:sldId id="718" r:id="rId7"/>
    <p:sldId id="611" r:id="rId8"/>
    <p:sldId id="608" r:id="rId9"/>
    <p:sldId id="625" r:id="rId10"/>
    <p:sldId id="701" r:id="rId11"/>
    <p:sldId id="693" r:id="rId12"/>
    <p:sldId id="550" r:id="rId13"/>
    <p:sldId id="717" r:id="rId14"/>
    <p:sldId id="714" r:id="rId15"/>
    <p:sldId id="716" r:id="rId16"/>
  </p:sldIdLst>
  <p:sldSz cx="12192000" cy="6858000"/>
  <p:notesSz cx="7023100" cy="9309100"/>
  <p:custDataLst>
    <p:tags r:id="rId1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472" userDrawn="1">
          <p15:clr>
            <a:srgbClr val="A4A3A4"/>
          </p15:clr>
        </p15:guide>
        <p15:guide id="2" pos="3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rling, Elliot (DOT)" initials="SE(" lastIdx="1" clrIdx="0">
    <p:extLst/>
  </p:cmAuthor>
  <p:cmAuthor id="2" name="Markiewicz, Alexandra (DOT)" initials="MA(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2E6B"/>
    <a:srgbClr val="00B0F0"/>
    <a:srgbClr val="66FF66"/>
    <a:srgbClr val="005A66"/>
    <a:srgbClr val="4F81BD"/>
    <a:srgbClr val="DDD9C3"/>
    <a:srgbClr val="FFFFFF"/>
    <a:srgbClr val="D9D9D9"/>
    <a:srgbClr val="404040"/>
    <a:srgbClr val="8327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9" autoAdjust="0"/>
    <p:restoredTop sz="89344" autoAdjust="0"/>
  </p:normalViewPr>
  <p:slideViewPr>
    <p:cSldViewPr snapToGrid="0">
      <p:cViewPr varScale="1">
        <p:scale>
          <a:sx n="102" d="100"/>
          <a:sy n="102" d="100"/>
        </p:scale>
        <p:origin x="1134" y="96"/>
      </p:cViewPr>
      <p:guideLst>
        <p:guide orient="horz" pos="2472"/>
        <p:guide pos="38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76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61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1"/>
          </a:xfrm>
          <a:prstGeom prst="rect">
            <a:avLst/>
          </a:prstGeom>
        </p:spPr>
        <p:txBody>
          <a:bodyPr vert="horz" lIns="93310" tIns="46655" rIns="93310" bIns="4665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1"/>
          </a:xfrm>
          <a:prstGeom prst="rect">
            <a:avLst/>
          </a:prstGeom>
        </p:spPr>
        <p:txBody>
          <a:bodyPr vert="horz" lIns="93310" tIns="46655" rIns="93310" bIns="46655" rtlCol="0"/>
          <a:lstStyle>
            <a:lvl1pPr algn="r">
              <a:defRPr sz="1200"/>
            </a:lvl1pPr>
          </a:lstStyle>
          <a:p>
            <a:fld id="{F8E5EDFE-FE98-46BA-904C-2FA9FCDBA297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1"/>
            <a:ext cx="3043343" cy="467070"/>
          </a:xfrm>
          <a:prstGeom prst="rect">
            <a:avLst/>
          </a:prstGeom>
        </p:spPr>
        <p:txBody>
          <a:bodyPr vert="horz" lIns="93310" tIns="46655" rIns="93310" bIns="4665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1"/>
            <a:ext cx="3043343" cy="467070"/>
          </a:xfrm>
          <a:prstGeom prst="rect">
            <a:avLst/>
          </a:prstGeom>
        </p:spPr>
        <p:txBody>
          <a:bodyPr vert="horz" lIns="93310" tIns="46655" rIns="93310" bIns="46655" rtlCol="0" anchor="b"/>
          <a:lstStyle>
            <a:lvl1pPr algn="r">
              <a:defRPr sz="1200"/>
            </a:lvl1pPr>
          </a:lstStyle>
          <a:p>
            <a:fld id="{86698932-6D43-4810-973C-1B9951B6704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879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0" tIns="46655" rIns="93310" bIns="46655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10" tIns="46655" rIns="93310" bIns="46655" rtlCol="0"/>
          <a:lstStyle>
            <a:lvl1pPr algn="r">
              <a:defRPr sz="1200"/>
            </a:lvl1pPr>
          </a:lstStyle>
          <a:p>
            <a:pPr>
              <a:defRPr/>
            </a:pPr>
            <a:fld id="{C4FE36F3-1519-4854-B52E-4C69D2FC846B}" type="datetimeFigureOut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8500"/>
            <a:ext cx="6207125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0" tIns="46655" rIns="93310" bIns="4665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10" tIns="46655" rIns="93310" bIns="46655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0" tIns="46655" rIns="93310" bIns="4665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5455"/>
          </a:xfrm>
          <a:prstGeom prst="rect">
            <a:avLst/>
          </a:prstGeom>
        </p:spPr>
        <p:txBody>
          <a:bodyPr vert="horz" lIns="93310" tIns="46655" rIns="93310" bIns="46655" rtlCol="0" anchor="b"/>
          <a:lstStyle>
            <a:lvl1pPr algn="r">
              <a:defRPr sz="1200"/>
            </a:lvl1pPr>
          </a:lstStyle>
          <a:p>
            <a:pPr>
              <a:defRPr/>
            </a:pPr>
            <a:fld id="{AFF97AEA-DAC4-4BF9-BD5F-5DF3E0BDDC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2938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F97AEA-DAC4-4BF9-BD5F-5DF3E0BDDC5A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991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F97AEA-DAC4-4BF9-BD5F-5DF3E0BDDC5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81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F97AEA-DAC4-4BF9-BD5F-5DF3E0BDDC5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398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F97AEA-DAC4-4BF9-BD5F-5DF3E0BDDC5A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874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F97AEA-DAC4-4BF9-BD5F-5DF3E0BDDC5A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442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F97AEA-DAC4-4BF9-BD5F-5DF3E0BDDC5A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825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F97AEA-DAC4-4BF9-BD5F-5DF3E0BDDC5A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515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- larg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EA5CA39C-5731-490C-8FA3-422F0AC2C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E93E568C-F284-49AB-A304-C2FC09C62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2040" y="1981200"/>
            <a:ext cx="8964613" cy="4381500"/>
          </a:xfrm>
        </p:spPr>
        <p:txBody>
          <a:bodyPr/>
          <a:lstStyle>
            <a:lvl1pPr>
              <a:lnSpc>
                <a:spcPts val="3000"/>
              </a:lnSpc>
              <a:defRPr sz="2400"/>
            </a:lvl1pPr>
            <a:lvl2pPr>
              <a:lnSpc>
                <a:spcPts val="2400"/>
              </a:lnSpc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4437543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ject Slide - no logo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5423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5954230"/>
            <a:ext cx="12192000" cy="903770"/>
          </a:xfrm>
          <a:solidFill>
            <a:schemeClr val="bg1"/>
          </a:solidFill>
        </p:spPr>
        <p:txBody>
          <a:bodyPr tIns="0" anchor="ctr"/>
          <a:lstStyle>
            <a:lvl1pPr marL="174625" indent="-4763" algn="l">
              <a:buClr>
                <a:schemeClr val="tx1">
                  <a:lumMod val="50000"/>
                  <a:lumOff val="50000"/>
                </a:schemeClr>
              </a:buClr>
              <a:buNone/>
              <a:defRPr sz="1600" b="0" baseline="0">
                <a:solidFill>
                  <a:schemeClr val="bg1"/>
                </a:solidFill>
                <a:latin typeface="Segoe UI Semibold" panose="020B0702040204020203" pitchFamily="34" charset="0"/>
              </a:defRPr>
            </a:lvl1pPr>
            <a:lvl2pPr marL="742950" indent="-285750">
              <a:buClr>
                <a:schemeClr val="tx1">
                  <a:lumMod val="50000"/>
                  <a:lumOff val="50000"/>
                </a:schemeClr>
              </a:buClr>
              <a:defRPr sz="18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452" y="6084918"/>
            <a:ext cx="10984033" cy="274321"/>
          </a:xfrm>
        </p:spPr>
        <p:txBody>
          <a:bodyPr/>
          <a:lstStyle>
            <a:lvl1pPr marL="0" indent="0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 Semibold" panose="020B0702040204020203" pitchFamily="34" charset="0"/>
                <a:cs typeface="Segoe UI Semilight" panose="020B0402040204020203" pitchFamily="34" charset="0"/>
              </a:defRPr>
            </a:lvl1pPr>
            <a:lvl2pPr marL="115888" indent="0">
              <a:spcBef>
                <a:spcPts val="0"/>
              </a:spcBef>
              <a:buNone/>
              <a:defRPr sz="1600" baseline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Project Name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0369" y="6422976"/>
            <a:ext cx="10983116" cy="268772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 dirty="0"/>
              <a:t>Location | Client</a:t>
            </a:r>
          </a:p>
        </p:txBody>
      </p:sp>
    </p:spTree>
    <p:extLst>
      <p:ext uri="{BB962C8B-B14F-4D97-AF65-F5344CB8AC3E}">
        <p14:creationId xmlns:p14="http://schemas.microsoft.com/office/powerpoint/2010/main" val="10667672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-size phot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65717" y="0"/>
            <a:ext cx="732628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55084" y="5935287"/>
            <a:ext cx="3945467" cy="922713"/>
          </a:xfrm>
        </p:spPr>
        <p:txBody>
          <a:bodyPr/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 dirty="0"/>
              <a:t>Insert a photo caption here.</a:t>
            </a:r>
          </a:p>
        </p:txBody>
      </p:sp>
    </p:spTree>
    <p:extLst>
      <p:ext uri="{BB962C8B-B14F-4D97-AF65-F5344CB8AC3E}">
        <p14:creationId xmlns:p14="http://schemas.microsoft.com/office/powerpoint/2010/main" val="310238138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fore &amp; Af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284421" y="0"/>
            <a:ext cx="5907579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5918661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5935287"/>
            <a:ext cx="1573876" cy="374074"/>
          </a:xfrm>
          <a:solidFill>
            <a:schemeClr val="bg1">
              <a:alpha val="80000"/>
            </a:schemeClr>
          </a:solidFill>
        </p:spPr>
        <p:txBody>
          <a:bodyPr/>
          <a:lstStyle>
            <a:lvl1pPr marL="233363" indent="0">
              <a:buNone/>
              <a:defRPr sz="1600" baseline="0"/>
            </a:lvl1pPr>
          </a:lstStyle>
          <a:p>
            <a:pPr lvl="0"/>
            <a:r>
              <a:rPr lang="en-US" dirty="0"/>
              <a:t>Before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284422" y="5935287"/>
            <a:ext cx="1573876" cy="374074"/>
          </a:xfrm>
          <a:solidFill>
            <a:schemeClr val="bg1">
              <a:alpha val="80000"/>
            </a:schemeClr>
          </a:solidFill>
        </p:spPr>
        <p:txBody>
          <a:bodyPr/>
          <a:lstStyle>
            <a:lvl1pPr marL="233363" indent="0">
              <a:buNone/>
              <a:defRPr sz="1600" baseline="0"/>
            </a:lvl1pPr>
          </a:lstStyle>
          <a:p>
            <a:pPr lvl="0"/>
            <a:r>
              <a:rPr lang="en-US" dirty="0"/>
              <a:t>After</a:t>
            </a:r>
          </a:p>
        </p:txBody>
      </p:sp>
    </p:spTree>
    <p:extLst>
      <p:ext uri="{BB962C8B-B14F-4D97-AF65-F5344CB8AC3E}">
        <p14:creationId xmlns:p14="http://schemas.microsoft.com/office/powerpoint/2010/main" val="233037310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ollage (with captio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8118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237768" y="0"/>
            <a:ext cx="5954232" cy="3423684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251952" y="3561908"/>
            <a:ext cx="5940049" cy="3296093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483926"/>
            <a:ext cx="6081184" cy="374074"/>
          </a:xfrm>
          <a:solidFill>
            <a:schemeClr val="bg1">
              <a:alpha val="80000"/>
            </a:schemeClr>
          </a:solidFill>
        </p:spPr>
        <p:txBody>
          <a:bodyPr anchor="ctr"/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/>
              <a:t>Add a caption here.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237768" y="3049610"/>
            <a:ext cx="5954232" cy="374074"/>
          </a:xfrm>
          <a:solidFill>
            <a:schemeClr val="bg1">
              <a:alpha val="80000"/>
            </a:schemeClr>
          </a:solidFill>
        </p:spPr>
        <p:txBody>
          <a:bodyPr anchor="ctr"/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/>
              <a:t>Add a caption here.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251952" y="6483926"/>
            <a:ext cx="5940049" cy="374074"/>
          </a:xfrm>
          <a:solidFill>
            <a:schemeClr val="bg1">
              <a:alpha val="80000"/>
            </a:schemeClr>
          </a:solidFill>
        </p:spPr>
        <p:txBody>
          <a:bodyPr anchor="ctr"/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/>
              <a:t>Add a caption here.</a:t>
            </a:r>
          </a:p>
        </p:txBody>
      </p:sp>
    </p:spTree>
    <p:extLst>
      <p:ext uri="{BB962C8B-B14F-4D97-AF65-F5344CB8AC3E}">
        <p14:creationId xmlns:p14="http://schemas.microsoft.com/office/powerpoint/2010/main" val="3934713931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collage 2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81184" cy="4338638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237768" y="1"/>
            <a:ext cx="5954232" cy="2519363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9498419" y="2640413"/>
            <a:ext cx="2693581" cy="1708304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-1" y="4469221"/>
            <a:ext cx="6081823" cy="238878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251952" y="4469220"/>
            <a:ext cx="5940049" cy="238878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251952" y="2646399"/>
            <a:ext cx="3118883" cy="17023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38901" y="3181350"/>
            <a:ext cx="2755900" cy="676275"/>
          </a:xfrm>
        </p:spPr>
        <p:txBody>
          <a:bodyPr anchor="ctr"/>
          <a:lstStyle>
            <a:lvl1pPr marL="0" indent="0" algn="ctr">
              <a:buFontTx/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1600" dirty="0"/>
              <a:t>[ insert caption here]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43531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631825" indent="0">
              <a:defRPr>
                <a:solidFill>
                  <a:srgbClr val="662E6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09731" y="1600155"/>
            <a:ext cx="10374152" cy="40358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6609854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B7F655-07E0-40CF-B8B1-EE955D62A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86CA1D8-B336-4769-B5F7-1203A14FC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26205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- 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EA5CA39C-5731-490C-8FA3-422F0AC2C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E93E568C-F284-49AB-A304-C2FC09C629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92040" y="1981200"/>
            <a:ext cx="8964613" cy="4381500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46859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 -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EA5CA39C-5731-490C-8FA3-422F0AC2C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E93E568C-F284-49AB-A304-C2FC09C629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19300" y="1981200"/>
            <a:ext cx="8637353" cy="4381500"/>
          </a:xfrm>
        </p:spPr>
        <p:txBody>
          <a:bodyPr lIns="0" tIns="0" rIns="0" bIns="0"/>
          <a:lstStyle>
            <a:lvl1pPr marL="0" indent="0">
              <a:buFontTx/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101242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EA5CA39C-5731-490C-8FA3-422F0AC2C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E93E568C-F284-49AB-A304-C2FC09C629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92041" y="1981200"/>
            <a:ext cx="4602882" cy="4381500"/>
          </a:xfrm>
        </p:spPr>
        <p:txBody>
          <a:bodyPr/>
          <a:lstStyle>
            <a:lvl1pPr>
              <a:lnSpc>
                <a:spcPts val="2600"/>
              </a:lnSpc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7686E9D-2978-4F89-902B-2741A47D82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1730" y="1981200"/>
            <a:ext cx="4716463" cy="4352925"/>
          </a:xfrm>
        </p:spPr>
        <p:txBody>
          <a:bodyPr/>
          <a:lstStyle>
            <a:lvl1pPr>
              <a:lnSpc>
                <a:spcPts val="2600"/>
              </a:lnSpc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34164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_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9B265B-7333-401F-96E2-578D9E99C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1104900"/>
            <a:ext cx="10374283" cy="63727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A50D9A0-9AC5-4933-AF40-09CDFB3850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9300" y="1981200"/>
            <a:ext cx="6460557" cy="4362450"/>
          </a:xfrm>
        </p:spPr>
        <p:txBody>
          <a:bodyPr lIns="0" tIns="0" rIns="0" bIns="0"/>
          <a:lstStyle>
            <a:lvl1pPr marL="0" indent="0">
              <a:lnSpc>
                <a:spcPts val="3200"/>
              </a:lnSpc>
              <a:buFontTx/>
              <a:buNone/>
              <a:defRPr sz="2000"/>
            </a:lvl1pPr>
          </a:lstStyle>
          <a:p>
            <a:pPr lvl="0"/>
            <a:r>
              <a:rPr lang="en-US" dirty="0"/>
              <a:t>Insert text here for a pull quote or statement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xmlns="" id="{B4BEC288-0F3E-47EA-B867-58FF19866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F14AE1-5609-4538-8899-9E1A600AE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FE0965-614B-4000-84BB-08514CE50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778537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xmlns="" id="{326DFF33-CBFB-4A66-8476-A0213A7C83D6}"/>
              </a:ext>
            </a:extLst>
          </p:cNvPr>
          <p:cNvSpPr/>
          <p:nvPr userDrawn="1"/>
        </p:nvSpPr>
        <p:spPr>
          <a:xfrm>
            <a:off x="3838575" y="2159667"/>
            <a:ext cx="2390775" cy="2390775"/>
          </a:xfrm>
          <a:prstGeom prst="ellipse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xmlns="" id="{C825AC63-C6FF-43BA-967F-5465006DE6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-490538" y="2566987"/>
            <a:ext cx="4740406" cy="260508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xmlns="" id="{FF48B591-B530-4EA7-9760-6149EECE7B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005531" y="2339196"/>
            <a:ext cx="2041586" cy="2041586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C9C30794-4F27-44D3-85A1-D7D46F32FC56}"/>
              </a:ext>
            </a:extLst>
          </p:cNvPr>
          <p:cNvSpPr/>
          <p:nvPr userDrawn="1"/>
        </p:nvSpPr>
        <p:spPr>
          <a:xfrm>
            <a:off x="2609389" y="1529527"/>
            <a:ext cx="1609825" cy="1609825"/>
          </a:xfrm>
          <a:prstGeom prst="ellipse">
            <a:avLst/>
          </a:prstGeom>
          <a:blipFill>
            <a:blip r:embed="rId6" cstate="print"/>
            <a:stretch>
              <a:fillRect l="57" r="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FE0965-614B-4000-84BB-08514CE50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5266" y="3905951"/>
            <a:ext cx="6506678" cy="1426545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570625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photo 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5"/>
            <a:ext cx="6096000" cy="4571999"/>
          </a:xfrm>
          <a:solidFill>
            <a:schemeClr val="bg1">
              <a:alpha val="80000"/>
            </a:schemeClr>
          </a:solidFill>
        </p:spPr>
        <p:txBody>
          <a:bodyPr tIns="182880"/>
          <a:lstStyle>
            <a:lvl1pPr marL="509588" indent="-163513">
              <a:buClr>
                <a:srgbClr val="662E6B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2950" indent="-285750">
              <a:buClr>
                <a:srgbClr val="662E6B"/>
              </a:buClr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Slide - no logo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595423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5954230"/>
            <a:ext cx="12192000" cy="903770"/>
          </a:xfrm>
          <a:solidFill>
            <a:schemeClr val="tx1">
              <a:lumMod val="65000"/>
              <a:lumOff val="35000"/>
            </a:schemeClr>
          </a:solidFill>
        </p:spPr>
        <p:txBody>
          <a:bodyPr tIns="0" anchor="ctr"/>
          <a:lstStyle>
            <a:lvl1pPr marL="174625" indent="-4763" algn="l">
              <a:buClr>
                <a:schemeClr val="tx1">
                  <a:lumMod val="50000"/>
                  <a:lumOff val="50000"/>
                </a:schemeClr>
              </a:buClr>
              <a:buNone/>
              <a:defRPr sz="1600" b="0" baseline="0">
                <a:solidFill>
                  <a:schemeClr val="bg1"/>
                </a:solidFill>
                <a:latin typeface="Segoe UI Semibold" panose="020B0702040204020203" pitchFamily="34" charset="0"/>
              </a:defRPr>
            </a:lvl1pPr>
            <a:lvl2pPr marL="742950" indent="-285750">
              <a:buClr>
                <a:schemeClr val="tx1">
                  <a:lumMod val="50000"/>
                  <a:lumOff val="50000"/>
                </a:schemeClr>
              </a:buClr>
              <a:defRPr sz="18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452" y="6084918"/>
            <a:ext cx="10984033" cy="274321"/>
          </a:xfr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Segoe UI Semibold" panose="020B0702040204020203" pitchFamily="34" charset="0"/>
                <a:cs typeface="Segoe UI Semilight" panose="020B0402040204020203" pitchFamily="34" charset="0"/>
              </a:defRPr>
            </a:lvl1pPr>
            <a:lvl2pPr marL="115888" indent="0">
              <a:spcBef>
                <a:spcPts val="0"/>
              </a:spcBef>
              <a:buNone/>
              <a:defRPr sz="1600" baseline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Project Name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0369" y="6422976"/>
            <a:ext cx="10983116" cy="268772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 dirty="0"/>
              <a:t>Location | Client</a:t>
            </a:r>
          </a:p>
        </p:txBody>
      </p:sp>
    </p:spTree>
    <p:extLst>
      <p:ext uri="{BB962C8B-B14F-4D97-AF65-F5344CB8AC3E}">
        <p14:creationId xmlns:p14="http://schemas.microsoft.com/office/powerpoint/2010/main" val="18185503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019300" y="1104900"/>
            <a:ext cx="8964583" cy="57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11291" y="1981200"/>
            <a:ext cx="8964583" cy="4044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098F6E4-79E5-432F-A73E-ED26104408CB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4" y="121010"/>
            <a:ext cx="1966766" cy="6871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31" r:id="rId2"/>
    <p:sldLayoutId id="2147483733" r:id="rId3"/>
    <p:sldLayoutId id="2147483732" r:id="rId4"/>
    <p:sldLayoutId id="2147483693" r:id="rId5"/>
    <p:sldLayoutId id="2147483730" r:id="rId6"/>
    <p:sldLayoutId id="2147483734" r:id="rId7"/>
    <p:sldLayoutId id="2147483687" r:id="rId8"/>
    <p:sldLayoutId id="2147483713" r:id="rId9"/>
    <p:sldLayoutId id="2147483716" r:id="rId10"/>
    <p:sldLayoutId id="2147483701" r:id="rId11"/>
    <p:sldLayoutId id="2147483724" r:id="rId12"/>
    <p:sldLayoutId id="2147483725" r:id="rId13"/>
    <p:sldLayoutId id="2147483717" r:id="rId14"/>
    <p:sldLayoutId id="2147483735" r:id="rId15"/>
    <p:sldLayoutId id="2147483736" r:id="rId16"/>
  </p:sldLayoutIdLst>
  <p:transition>
    <p:fade/>
  </p:transition>
  <p:hf hdr="0" ftr="0" dt="0"/>
  <p:txStyles>
    <p:titleStyle>
      <a:lvl1pPr marL="0" indent="0" algn="l" rtl="0" eaLnBrk="1" fontAlgn="base" hangingPunct="1">
        <a:spcBef>
          <a:spcPct val="0"/>
        </a:spcBef>
        <a:spcAft>
          <a:spcPct val="0"/>
        </a:spcAft>
        <a:defRPr sz="3000" b="0" kern="1200">
          <a:solidFill>
            <a:srgbClr val="005A66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9pPr>
    </p:titleStyle>
    <p:bodyStyle>
      <a:lvl1pPr marL="231775" indent="-231775" algn="l" rtl="0" eaLnBrk="1" fontAlgn="base" hangingPunct="1">
        <a:spcBef>
          <a:spcPts val="600"/>
        </a:spcBef>
        <a:spcAft>
          <a:spcPts val="600"/>
        </a:spcAft>
        <a:buClr>
          <a:schemeClr val="bg1">
            <a:lumMod val="65000"/>
          </a:schemeClr>
        </a:buClr>
        <a:buFont typeface="Wingdings" panose="05000000000000000000" pitchFamily="2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404813" indent="-173038" algn="l" rtl="0" eaLnBrk="1" fontAlgn="base" hangingPunct="1">
        <a:spcBef>
          <a:spcPts val="300"/>
        </a:spcBef>
        <a:spcAft>
          <a:spcPts val="300"/>
        </a:spcAft>
        <a:buClr>
          <a:schemeClr val="bg1">
            <a:lumMod val="65000"/>
          </a:schemeClr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1027113" indent="-173038" algn="l" rtl="0" eaLnBrk="1" fontAlgn="base" hangingPunct="1">
        <a:spcBef>
          <a:spcPct val="20000"/>
        </a:spcBef>
        <a:spcAft>
          <a:spcPct val="0"/>
        </a:spcAft>
        <a:buClr>
          <a:schemeClr val="bg1">
            <a:lumMod val="65000"/>
          </a:schemeClr>
        </a:buClr>
        <a:buFont typeface="Arial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696" userDrawn="1">
          <p15:clr>
            <a:srgbClr val="F26B43"/>
          </p15:clr>
        </p15:guide>
        <p15:guide id="2" pos="1273" userDrawn="1">
          <p15:clr>
            <a:srgbClr val="F26B43"/>
          </p15:clr>
        </p15:guide>
        <p15:guide id="3" orient="horz" pos="12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pn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75939FC9-E06F-4B0C-8851-95F3E1C94705}"/>
              </a:ext>
            </a:extLst>
          </p:cNvPr>
          <p:cNvCxnSpPr/>
          <p:nvPr/>
        </p:nvCxnSpPr>
        <p:spPr>
          <a:xfrm>
            <a:off x="4775725" y="4479688"/>
            <a:ext cx="652131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89DD954-270D-43CE-A85A-AF04FD104F7F}"/>
              </a:ext>
            </a:extLst>
          </p:cNvPr>
          <p:cNvSpPr txBox="1"/>
          <p:nvPr/>
        </p:nvSpPr>
        <p:spPr>
          <a:xfrm>
            <a:off x="4775725" y="4724165"/>
            <a:ext cx="652131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FMCB and </a:t>
            </a:r>
            <a:r>
              <a:rPr lang="en-US" sz="3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MassDOT</a:t>
            </a: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Board Meeting</a:t>
            </a:r>
          </a:p>
          <a:p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9D4F133-0218-4F51-ACF7-4A23E93AD156}"/>
              </a:ext>
            </a:extLst>
          </p:cNvPr>
          <p:cNvSpPr txBox="1"/>
          <p:nvPr/>
        </p:nvSpPr>
        <p:spPr>
          <a:xfrm>
            <a:off x="4775725" y="5339719"/>
            <a:ext cx="54684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cap="all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October 15, </a:t>
            </a:r>
            <a:r>
              <a:rPr lang="en-US" sz="1600" cap="all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EDE9F097-8111-429D-B099-DECC5799C92E}"/>
              </a:ext>
            </a:extLst>
          </p:cNvPr>
          <p:cNvSpPr/>
          <p:nvPr/>
        </p:nvSpPr>
        <p:spPr>
          <a:xfrm>
            <a:off x="-1635704" y="2401455"/>
            <a:ext cx="5265596" cy="5046372"/>
          </a:xfrm>
          <a:prstGeom prst="ellipse">
            <a:avLst/>
          </a:prstGeom>
          <a:blipFill>
            <a:blip r:embed="rId3" cstate="print"/>
            <a:stretch>
              <a:fillRect l="57" r="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731791" y="5874491"/>
            <a:ext cx="2997118" cy="573813"/>
            <a:chOff x="7345298" y="6518275"/>
            <a:chExt cx="1376427" cy="263525"/>
          </a:xfrm>
        </p:grpSpPr>
        <p:pic>
          <p:nvPicPr>
            <p:cNvPr id="12" name="Picture 2" descr="C:\Users\ynong\Desktop\pic sources\MassDOT_Logo_Colo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5298" y="6553200"/>
              <a:ext cx="1036702" cy="211518"/>
            </a:xfrm>
            <a:prstGeom prst="rect">
              <a:avLst/>
            </a:prstGeom>
            <a:noFill/>
          </p:spPr>
        </p:pic>
        <p:pic>
          <p:nvPicPr>
            <p:cNvPr id="14" name="Picture 3" descr="C:\Users\ynong\Desktop\pic sources\500px-MBTA_sv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458200" y="6518275"/>
              <a:ext cx="263525" cy="263525"/>
            </a:xfrm>
            <a:prstGeom prst="rect">
              <a:avLst/>
            </a:prstGeom>
            <a:noFill/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39965E8-7450-49AF-BEC7-7B08203804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468" y="1036952"/>
            <a:ext cx="8396259" cy="293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0F0B91B-C098-43F4-9B31-914CC73F1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449" y="98715"/>
            <a:ext cx="11356276" cy="66898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C8DEA93-3939-434E-9D11-5BBE457769DD}"/>
              </a:ext>
            </a:extLst>
          </p:cNvPr>
          <p:cNvSpPr/>
          <p:nvPr/>
        </p:nvSpPr>
        <p:spPr>
          <a:xfrm>
            <a:off x="2791361" y="308656"/>
            <a:ext cx="2809145" cy="1651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8BAD95E-F0A2-44D1-8B1D-C0B3A31EFBDE}"/>
              </a:ext>
            </a:extLst>
          </p:cNvPr>
          <p:cNvSpPr/>
          <p:nvPr/>
        </p:nvSpPr>
        <p:spPr>
          <a:xfrm>
            <a:off x="1911449" y="327841"/>
            <a:ext cx="2380146" cy="1391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D9BB0471-9F30-4B34-99EE-86287CD54A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12976" r="89881" b="83540"/>
          <a:stretch/>
        </p:blipFill>
        <p:spPr>
          <a:xfrm>
            <a:off x="1713447" y="1447394"/>
            <a:ext cx="1417035" cy="461470"/>
          </a:xfrm>
          <a:prstGeom prst="rect">
            <a:avLst/>
          </a:prstGeom>
        </p:spPr>
      </p:pic>
      <p:sp>
        <p:nvSpPr>
          <p:cNvPr id="22" name="Title 2">
            <a:extLst>
              <a:ext uri="{FF2B5EF4-FFF2-40B4-BE49-F238E27FC236}">
                <a16:creationId xmlns:a16="http://schemas.microsoft.com/office/drawing/2014/main" xmlns="" id="{DD5DCBFE-6A6D-48D7-AC79-91E192B121A2}"/>
              </a:ext>
            </a:extLst>
          </p:cNvPr>
          <p:cNvSpPr txBox="1">
            <a:spLocks/>
          </p:cNvSpPr>
          <p:nvPr/>
        </p:nvSpPr>
        <p:spPr bwMode="auto">
          <a:xfrm>
            <a:off x="1613708" y="233816"/>
            <a:ext cx="8964583" cy="168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US" b="1" dirty="0" smtClean="0"/>
              <a:t>Combining Service Concepts</a:t>
            </a:r>
            <a:endParaRPr lang="en-US" b="1" dirty="0"/>
          </a:p>
          <a:p>
            <a:r>
              <a:rPr lang="en-US" dirty="0" smtClean="0"/>
              <a:t>Urban Rail + Zonal Express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820EF98-7507-4B1C-85B1-A8F4D5FEBA99}"/>
              </a:ext>
            </a:extLst>
          </p:cNvPr>
          <p:cNvSpPr/>
          <p:nvPr/>
        </p:nvSpPr>
        <p:spPr>
          <a:xfrm>
            <a:off x="1792463" y="1526017"/>
            <a:ext cx="417838" cy="461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xmlns="" id="{0ABCB73A-66B3-4F49-B0A0-87B4190E7FD7}"/>
              </a:ext>
            </a:extLst>
          </p:cNvPr>
          <p:cNvSpPr txBox="1">
            <a:spLocks/>
          </p:cNvSpPr>
          <p:nvPr/>
        </p:nvSpPr>
        <p:spPr>
          <a:xfrm>
            <a:off x="91068" y="642342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05F14AE1-5609-4538-8899-9E1A600AE2A2}" type="slidenum">
              <a:rPr lang="en-US" sz="16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10</a:t>
            </a:fld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2FFAA5BB-94EA-40F3-8BCC-3EFCFB259B1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50" t="18436" r="88242" b="77141"/>
          <a:stretch/>
        </p:blipFill>
        <p:spPr>
          <a:xfrm>
            <a:off x="2158253" y="1352145"/>
            <a:ext cx="1944458" cy="68005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658359" y="4715870"/>
            <a:ext cx="472123" cy="85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405CEB7-8B79-4C75-9561-24873DA2494C}"/>
              </a:ext>
            </a:extLst>
          </p:cNvPr>
          <p:cNvSpPr/>
          <p:nvPr/>
        </p:nvSpPr>
        <p:spPr>
          <a:xfrm>
            <a:off x="1659230" y="6155209"/>
            <a:ext cx="3293770" cy="617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7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A97ACA6D-2847-4835-8448-9048A3EAF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Tier 1 Sketch-Level Models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1958B05-593B-49FE-A080-259900C214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1165" y="1849127"/>
            <a:ext cx="8915971" cy="4381500"/>
          </a:xfrm>
        </p:spPr>
        <p:txBody>
          <a:bodyPr/>
          <a:lstStyle/>
          <a:p>
            <a:pPr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chemeClr val="accent4"/>
                </a:solidFill>
              </a:rPr>
              <a:t>ATTUne – </a:t>
            </a:r>
            <a:r>
              <a:rPr lang="en-US" sz="2200" dirty="0"/>
              <a:t>scheduling model that will show what train operations are possible at a high level given certain investments</a:t>
            </a:r>
          </a:p>
          <a:p>
            <a:pPr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chemeClr val="accent4"/>
                </a:solidFill>
              </a:rPr>
              <a:t>Operating Cost Model – </a:t>
            </a:r>
            <a:r>
              <a:rPr lang="en-US" sz="2200" dirty="0"/>
              <a:t>calculates operating cost implications of transit investments</a:t>
            </a:r>
          </a:p>
          <a:p>
            <a:pPr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chemeClr val="accent4"/>
                </a:solidFill>
              </a:rPr>
              <a:t>Regional Dynamic Model (RDM) – </a:t>
            </a:r>
            <a:r>
              <a:rPr lang="en-US" sz="2200" dirty="0"/>
              <a:t>dynamic sketch model that calculates ridership estimates for different types of investments </a:t>
            </a:r>
            <a:r>
              <a:rPr lang="en-US" sz="2200" i="1" dirty="0"/>
              <a:t>and</a:t>
            </a:r>
            <a:r>
              <a:rPr lang="en-US" sz="2200" dirty="0"/>
              <a:t> addresses how transit investment affects land use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2200" dirty="0"/>
              <a:t>Tier 2 – will use traditional RTC model to evaluate operations, the CTPS model to evaluate ridership, and the RDM model to evaluate land use effects for the 8 service alternatives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190922" y="6350631"/>
            <a:ext cx="1761790" cy="337304"/>
            <a:chOff x="7345298" y="6518275"/>
            <a:chExt cx="1376427" cy="263525"/>
          </a:xfrm>
        </p:grpSpPr>
        <p:pic>
          <p:nvPicPr>
            <p:cNvPr id="6" name="Picture 2" descr="C:\Users\ynong\Desktop\pic sources\MassDOT_Logo_Colo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45298" y="6553200"/>
              <a:ext cx="1036702" cy="211518"/>
            </a:xfrm>
            <a:prstGeom prst="rect">
              <a:avLst/>
            </a:prstGeom>
            <a:noFill/>
          </p:spPr>
        </p:pic>
        <p:pic>
          <p:nvPicPr>
            <p:cNvPr id="7" name="Picture 3" descr="C:\Users\ynong\Desktop\pic sources\500px-MBTA_sv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458200" y="6518275"/>
              <a:ext cx="263525" cy="263525"/>
            </a:xfrm>
            <a:prstGeom prst="rect">
              <a:avLst/>
            </a:prstGeom>
            <a:noFill/>
          </p:spPr>
        </p:pic>
      </p:grp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xmlns="" id="{05F3F256-6FD2-4725-B0DC-7AA14BCC35D9}"/>
              </a:ext>
            </a:extLst>
          </p:cNvPr>
          <p:cNvSpPr txBox="1">
            <a:spLocks/>
          </p:cNvSpPr>
          <p:nvPr/>
        </p:nvSpPr>
        <p:spPr>
          <a:xfrm>
            <a:off x="91068" y="642342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05F14AE1-5609-4538-8899-9E1A600AE2A2}" type="slidenum">
              <a:rPr lang="en-US" sz="16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11</a:t>
            </a:fld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8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A97ACA6D-2847-4835-8448-9048A3EAF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745" y="947574"/>
            <a:ext cx="8964583" cy="579521"/>
          </a:xfrm>
        </p:spPr>
        <p:txBody>
          <a:bodyPr/>
          <a:lstStyle/>
          <a:p>
            <a:r>
              <a:rPr lang="en-US" dirty="0"/>
              <a:t>Next Steps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190922" y="6350631"/>
            <a:ext cx="1761790" cy="337304"/>
            <a:chOff x="7345298" y="6518275"/>
            <a:chExt cx="1376427" cy="263525"/>
          </a:xfrm>
        </p:grpSpPr>
        <p:pic>
          <p:nvPicPr>
            <p:cNvPr id="6" name="Picture 2" descr="C:\Users\ynong\Desktop\pic sources\MassDOT_Logo_Colo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45298" y="6553200"/>
              <a:ext cx="1036702" cy="211518"/>
            </a:xfrm>
            <a:prstGeom prst="rect">
              <a:avLst/>
            </a:prstGeom>
            <a:noFill/>
          </p:spPr>
        </p:pic>
        <p:pic>
          <p:nvPicPr>
            <p:cNvPr id="7" name="Picture 3" descr="C:\Users\ynong\Desktop\pic sources\500px-MBTA_sv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458200" y="6518275"/>
              <a:ext cx="263525" cy="263525"/>
            </a:xfrm>
            <a:prstGeom prst="rect">
              <a:avLst/>
            </a:prstGeom>
            <a:noFill/>
          </p:spPr>
        </p:pic>
      </p:grpSp>
      <p:sp>
        <p:nvSpPr>
          <p:cNvPr id="8" name="Slide Number Placeholder 3">
            <a:extLst>
              <a:ext uri="{FF2B5EF4-FFF2-40B4-BE49-F238E27FC236}">
                <a16:creationId xmlns="" xmlns:a16="http://schemas.microsoft.com/office/drawing/2014/main" id="{B86D23E3-19A2-4C4F-BC0F-1754A7261199}"/>
              </a:ext>
            </a:extLst>
          </p:cNvPr>
          <p:cNvSpPr txBox="1">
            <a:spLocks/>
          </p:cNvSpPr>
          <p:nvPr/>
        </p:nvSpPr>
        <p:spPr>
          <a:xfrm>
            <a:off x="91068" y="642342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05F14AE1-5609-4538-8899-9E1A600AE2A2}" type="slidenum">
              <a:rPr lang="en-US" sz="16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12</a:t>
            </a:fld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902851"/>
              </p:ext>
            </p:extLst>
          </p:nvPr>
        </p:nvGraphicFramePr>
        <p:xfrm>
          <a:off x="849745" y="1877217"/>
          <a:ext cx="10668125" cy="3266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23710"/>
                <a:gridCol w="1136333"/>
                <a:gridCol w="1205475"/>
                <a:gridCol w="1169221"/>
                <a:gridCol w="1033386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October</a:t>
                      </a:r>
                      <a:endParaRPr 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November</a:t>
                      </a:r>
                      <a:endParaRPr 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December</a:t>
                      </a:r>
                      <a:endParaRPr 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January</a:t>
                      </a:r>
                      <a:endParaRPr 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Refine service concepts based on Advisory Committee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and Board input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2E6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Continue evaluating service concepts against travel time savings, ridership and land use benefits, and operational efficiencies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2E6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Present results of Tier 1 evaluation to Advisory Committee </a:t>
                      </a:r>
                    </a:p>
                    <a:p>
                      <a:r>
                        <a:rPr lang="en-US" sz="16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and Board </a:t>
                      </a:r>
                      <a:endParaRPr 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2E6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Use Tier 1 results and AC/FMCB input to inform development of up to 8 service alternatives </a:t>
                      </a:r>
                      <a:endParaRPr 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2E6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Begin Tier 2 evaluation</a:t>
                      </a:r>
                      <a:r>
                        <a:rPr lang="en-US" sz="16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and launch public outreach process</a:t>
                      </a:r>
                    </a:p>
                    <a:p>
                      <a:endParaRPr lang="en-US"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2E6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62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Progress Since July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19300" y="1981200"/>
            <a:ext cx="9479973" cy="4362450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200" dirty="0" smtClean="0"/>
              <a:t>Continued Stakeholder </a:t>
            </a:r>
            <a:r>
              <a:rPr lang="en-US" sz="2200" dirty="0"/>
              <a:t>Outreach Process</a:t>
            </a:r>
          </a:p>
          <a:p>
            <a:pPr marL="747713" lvl="1" indent="-342900"/>
            <a:r>
              <a:rPr lang="en-US" dirty="0"/>
              <a:t>Met with various subject matter experts &amp; stakeholder </a:t>
            </a:r>
            <a:r>
              <a:rPr lang="en-US" dirty="0" smtClean="0"/>
              <a:t>organizations</a:t>
            </a:r>
            <a:endParaRPr lang="en-US" dirty="0"/>
          </a:p>
          <a:p>
            <a:pPr marL="747713" lvl="1" indent="-342900"/>
            <a:r>
              <a:rPr lang="en-US" dirty="0" smtClean="0"/>
              <a:t>Held second </a:t>
            </a:r>
            <a:r>
              <a:rPr lang="en-US" dirty="0"/>
              <a:t>Advisory Committee </a:t>
            </a:r>
            <a:r>
              <a:rPr lang="en-US" dirty="0" smtClean="0"/>
              <a:t>meeting</a:t>
            </a:r>
            <a:endParaRPr lang="en-US" dirty="0"/>
          </a:p>
          <a:p>
            <a:pPr marL="457200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200" dirty="0" smtClean="0"/>
              <a:t>Developed Line-Level </a:t>
            </a:r>
            <a:r>
              <a:rPr lang="en-US" sz="2200" dirty="0"/>
              <a:t>Service Concepts</a:t>
            </a:r>
          </a:p>
          <a:p>
            <a:pPr marL="457200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200" dirty="0" smtClean="0"/>
              <a:t>Initiated </a:t>
            </a:r>
            <a:r>
              <a:rPr lang="en-US" sz="2200" dirty="0"/>
              <a:t>Tier 1 Evaluation using Sketch </a:t>
            </a:r>
            <a:r>
              <a:rPr lang="en-US" sz="2200" dirty="0" smtClean="0"/>
              <a:t>Tools </a:t>
            </a:r>
          </a:p>
          <a:p>
            <a:pPr marL="690563" lvl="1" indent="-285750"/>
            <a:r>
              <a:rPr lang="en-US" dirty="0" err="1" smtClean="0"/>
              <a:t>ATTUne</a:t>
            </a:r>
            <a:r>
              <a:rPr lang="en-US" dirty="0" smtClean="0"/>
              <a:t> </a:t>
            </a:r>
          </a:p>
          <a:p>
            <a:pPr marL="690563" lvl="1" indent="-285750"/>
            <a:r>
              <a:rPr lang="en-US" dirty="0" smtClean="0"/>
              <a:t>Regional Dynamic Model (RDM) </a:t>
            </a:r>
          </a:p>
          <a:p>
            <a:pPr marL="690563" lvl="1" indent="-285750"/>
            <a:r>
              <a:rPr lang="en-US" dirty="0" smtClean="0"/>
              <a:t>Operating cost model</a:t>
            </a:r>
            <a:endParaRPr lang="en-US" sz="2200" dirty="0" smtClean="0"/>
          </a:p>
          <a:p>
            <a:pPr marL="457200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endParaRPr lang="en-US" sz="2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96273" y="6400114"/>
            <a:ext cx="2743200" cy="365125"/>
          </a:xfrm>
        </p:spPr>
        <p:txBody>
          <a:bodyPr/>
          <a:lstStyle/>
          <a:p>
            <a:fld id="{05F14AE1-5609-4538-8899-9E1A600AE2A2}" type="slidenum">
              <a:rPr lang="en-US" smtClean="0"/>
              <a:t>2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0190922" y="6350631"/>
            <a:ext cx="1761790" cy="337304"/>
            <a:chOff x="7345298" y="6518275"/>
            <a:chExt cx="1376427" cy="263525"/>
          </a:xfrm>
        </p:grpSpPr>
        <p:pic>
          <p:nvPicPr>
            <p:cNvPr id="6" name="Picture 2" descr="C:\Users\ynong\Desktop\pic sources\MassDOT_Logo_Color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45298" y="6553200"/>
              <a:ext cx="1036702" cy="211518"/>
            </a:xfrm>
            <a:prstGeom prst="rect">
              <a:avLst/>
            </a:prstGeom>
            <a:noFill/>
          </p:spPr>
        </p:pic>
        <p:pic>
          <p:nvPicPr>
            <p:cNvPr id="7" name="Picture 3" descr="C:\Users\ynong\Desktop\pic sources\500px-MBTA_sv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58200" y="6518275"/>
              <a:ext cx="263525" cy="26352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6095354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Rail Vision Advisory Committee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19300" y="1981200"/>
            <a:ext cx="9773632" cy="4362450"/>
          </a:xfrm>
        </p:spPr>
        <p:txBody>
          <a:bodyPr numCol="2"/>
          <a:lstStyle/>
          <a:p>
            <a:pPr>
              <a:lnSpc>
                <a:spcPct val="100000"/>
              </a:lnSpc>
            </a:pPr>
            <a:r>
              <a:rPr lang="en-US" sz="1400" dirty="0"/>
              <a:t>Jim Aloisi, Principal, </a:t>
            </a:r>
            <a:r>
              <a:rPr lang="en-US" sz="1400" dirty="0" err="1"/>
              <a:t>TriMount</a:t>
            </a:r>
            <a:r>
              <a:rPr lang="en-US" sz="1400" dirty="0"/>
              <a:t> Consulting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Helena Fruscio </a:t>
            </a:r>
            <a:r>
              <a:rPr lang="en-US" sz="1400" dirty="0" err="1"/>
              <a:t>Alstman</a:t>
            </a:r>
            <a:r>
              <a:rPr lang="en-US" sz="1400" dirty="0"/>
              <a:t>, Deputy Assistant Secretary of Innovation, Entrepreneurship and Technology, EOHED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Senator Joseph A. </a:t>
            </a:r>
            <a:r>
              <a:rPr lang="en-US" sz="1400" dirty="0" err="1"/>
              <a:t>Boncore</a:t>
            </a:r>
            <a:r>
              <a:rPr lang="en-US" sz="1400" dirty="0"/>
              <a:t>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Senator William N. Brownsberger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Mayor Michael Cahill, City of Beverly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Stephanie Cronin, Middlesex 3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Rick </a:t>
            </a:r>
            <a:r>
              <a:rPr lang="en-US" sz="1400" dirty="0" err="1"/>
              <a:t>Dimino</a:t>
            </a:r>
            <a:r>
              <a:rPr lang="en-US" sz="1400" dirty="0"/>
              <a:t>, President &amp; CEO, A Better City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Representative Carolyn C. </a:t>
            </a:r>
            <a:r>
              <a:rPr lang="en-US" sz="1400" dirty="0" err="1"/>
              <a:t>Dykema</a:t>
            </a:r>
            <a:r>
              <a:rPr lang="en-US" sz="1400" dirty="0"/>
              <a:t>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Ben Forman, Research Director, </a:t>
            </a:r>
            <a:r>
              <a:rPr lang="en-US" sz="1400" dirty="0" err="1"/>
              <a:t>MassINC</a:t>
            </a:r>
            <a:r>
              <a:rPr lang="en-US" sz="1400" dirty="0"/>
              <a:t>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Peter Forman, President &amp; CEO, South Shore Chamber of Commerce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Ray </a:t>
            </a:r>
            <a:r>
              <a:rPr lang="en-US" sz="1400" dirty="0" err="1"/>
              <a:t>LeDoux</a:t>
            </a:r>
            <a:r>
              <a:rPr lang="en-US" sz="1400" dirty="0"/>
              <a:t>, Administrator, Brockton Area Transit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Paul Matthews, Executive Director, 495/</a:t>
            </a:r>
            <a:r>
              <a:rPr lang="en-US" sz="1400" dirty="0" err="1"/>
              <a:t>MetroWest</a:t>
            </a:r>
            <a:r>
              <a:rPr lang="en-US" sz="1400" dirty="0"/>
              <a:t> Partnership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Jesse </a:t>
            </a:r>
            <a:r>
              <a:rPr lang="en-US" sz="1400" dirty="0" err="1"/>
              <a:t>Mermell</a:t>
            </a:r>
            <a:r>
              <a:rPr lang="en-US" sz="1400" dirty="0"/>
              <a:t>, President, Alliance for Business Leadership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Congressman Seth Moulton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Timothy Murray, President and CEO, Worcester Chamber of Commerce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Chris Osgood, Chief of Streets, Transportation, and Sanitation, City of Boston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Joshua Ostroff, Partnerships Director, T4MA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Travis Pollack, Senior Transportation Planner, MAPC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Susanne Rasmussen, Director of Environmental and Transportation Planning, City of Cambridge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Mayor Dan Rivera, City of Lawrence 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Representative Daniel J. Ryan</a:t>
            </a: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14AE1-5609-4538-8899-9E1A600AE2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899595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89DD954-270D-43CE-A85A-AF04FD104F7F}"/>
              </a:ext>
            </a:extLst>
          </p:cNvPr>
          <p:cNvSpPr txBox="1"/>
          <p:nvPr/>
        </p:nvSpPr>
        <p:spPr>
          <a:xfrm>
            <a:off x="4231587" y="3070299"/>
            <a:ext cx="546847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Tier 1 Service Concepts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EDE9F097-8111-429D-B099-DECC5799C92E}"/>
              </a:ext>
            </a:extLst>
          </p:cNvPr>
          <p:cNvSpPr/>
          <p:nvPr/>
        </p:nvSpPr>
        <p:spPr>
          <a:xfrm>
            <a:off x="-1635704" y="2401455"/>
            <a:ext cx="5265596" cy="5046372"/>
          </a:xfrm>
          <a:prstGeom prst="ellipse">
            <a:avLst/>
          </a:prstGeom>
          <a:blipFill>
            <a:blip r:embed="rId3" cstate="print"/>
            <a:stretch>
              <a:fillRect l="57" r="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15835AB2-5559-4A5B-95CD-0A5C9BA4428D}"/>
              </a:ext>
            </a:extLst>
          </p:cNvPr>
          <p:cNvGrpSpPr/>
          <p:nvPr/>
        </p:nvGrpSpPr>
        <p:grpSpPr>
          <a:xfrm>
            <a:off x="10190922" y="6350631"/>
            <a:ext cx="1761790" cy="337304"/>
            <a:chOff x="7345298" y="6518275"/>
            <a:chExt cx="1376427" cy="263525"/>
          </a:xfrm>
        </p:grpSpPr>
        <p:pic>
          <p:nvPicPr>
            <p:cNvPr id="5" name="Picture 2" descr="C:\Users\ynong\Desktop\pic sources\MassDOT_Logo_Color.png">
              <a:extLst>
                <a:ext uri="{FF2B5EF4-FFF2-40B4-BE49-F238E27FC236}">
                  <a16:creationId xmlns:a16="http://schemas.microsoft.com/office/drawing/2014/main" xmlns="" id="{5F37FA4A-29CA-4D47-9C86-80D2995118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45298" y="6553200"/>
              <a:ext cx="1036702" cy="211518"/>
            </a:xfrm>
            <a:prstGeom prst="rect">
              <a:avLst/>
            </a:prstGeom>
            <a:noFill/>
          </p:spPr>
        </p:pic>
        <p:pic>
          <p:nvPicPr>
            <p:cNvPr id="6" name="Picture 3" descr="C:\Users\ynong\Desktop\pic sources\500px-MBTA_svg.png">
              <a:extLst>
                <a:ext uri="{FF2B5EF4-FFF2-40B4-BE49-F238E27FC236}">
                  <a16:creationId xmlns:a16="http://schemas.microsoft.com/office/drawing/2014/main" xmlns="" id="{92B63D46-7131-46D2-AA79-2768FDC20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458200" y="6518275"/>
              <a:ext cx="263525" cy="26352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66760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A97ACA6D-2847-4835-8448-9048A3EAF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1" y="1104900"/>
            <a:ext cx="9933412" cy="637273"/>
          </a:xfrm>
        </p:spPr>
        <p:txBody>
          <a:bodyPr/>
          <a:lstStyle/>
          <a:p>
            <a:r>
              <a:rPr lang="en-US" dirty="0" smtClean="0"/>
              <a:t>Tier 1 Service Concepts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1958B05-593B-49FE-A080-259900C214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98663" y="1988181"/>
            <a:ext cx="8626512" cy="4362450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 smtClean="0"/>
              <a:t>Begins with service concepts that do one or more of the following:</a:t>
            </a:r>
          </a:p>
          <a:p>
            <a:pPr marL="747713" lvl="1" indent="-342900"/>
            <a:r>
              <a:rPr lang="en-US" sz="2000" dirty="0" smtClean="0"/>
              <a:t>Reduce travel time</a:t>
            </a:r>
          </a:p>
          <a:p>
            <a:pPr marL="747713" lvl="1" indent="-342900"/>
            <a:r>
              <a:rPr lang="en-US" sz="2000" dirty="0" smtClean="0"/>
              <a:t>Increase service frequency</a:t>
            </a:r>
          </a:p>
          <a:p>
            <a:pPr marL="747713" lvl="1" indent="-342900"/>
            <a:r>
              <a:rPr lang="en-US" sz="2000" dirty="0" smtClean="0"/>
              <a:t>Improve system connectivity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Concepts </a:t>
            </a:r>
            <a:r>
              <a:rPr lang="en-US" dirty="0"/>
              <a:t>vary in terms of cost and complexity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Tests each concept on each line for effectiveness, and identify challenges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Evaluates “packages” of concepts on a system-wide basis to develop up to 8 service alternatives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IMPORTANT: Not all service concepts will make sense for all </a:t>
            </a:r>
            <a:r>
              <a:rPr lang="en-US" b="1" dirty="0" smtClean="0"/>
              <a:t>lines and at all times </a:t>
            </a:r>
            <a:endParaRPr lang="en-US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10190922" y="6350631"/>
            <a:ext cx="1761790" cy="337304"/>
            <a:chOff x="7345298" y="6518275"/>
            <a:chExt cx="1376427" cy="263525"/>
          </a:xfrm>
        </p:grpSpPr>
        <p:pic>
          <p:nvPicPr>
            <p:cNvPr id="6" name="Picture 2" descr="C:\Users\ynong\Desktop\pic sources\MassDOT_Logo_Colo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45298" y="6553200"/>
              <a:ext cx="1036702" cy="211518"/>
            </a:xfrm>
            <a:prstGeom prst="rect">
              <a:avLst/>
            </a:prstGeom>
            <a:noFill/>
          </p:spPr>
        </p:pic>
        <p:pic>
          <p:nvPicPr>
            <p:cNvPr id="7" name="Picture 3" descr="C:\Users\ynong\Desktop\pic sources\500px-MBTA_sv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458200" y="6518275"/>
              <a:ext cx="263525" cy="263525"/>
            </a:xfrm>
            <a:prstGeom prst="rect">
              <a:avLst/>
            </a:prstGeom>
            <a:noFill/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370A7F3-0511-4DED-86AE-564579CF0316}"/>
              </a:ext>
            </a:extLst>
          </p:cNvPr>
          <p:cNvSpPr txBox="1"/>
          <p:nvPr/>
        </p:nvSpPr>
        <p:spPr>
          <a:xfrm>
            <a:off x="604754" y="4229496"/>
            <a:ext cx="1406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We are here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xmlns="" id="{464DA2AF-82EB-4068-A7E5-D7F21EA33BC0}"/>
              </a:ext>
            </a:extLst>
          </p:cNvPr>
          <p:cNvSpPr txBox="1">
            <a:spLocks/>
          </p:cNvSpPr>
          <p:nvPr/>
        </p:nvSpPr>
        <p:spPr>
          <a:xfrm>
            <a:off x="91068" y="642342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05F14AE1-5609-4538-8899-9E1A600AE2A2}" type="slidenum">
              <a:rPr lang="en-US" sz="16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5</a:t>
            </a:fld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F308D0E-A9BA-416B-B1BE-AC5A69F4A1AF}"/>
              </a:ext>
            </a:extLst>
          </p:cNvPr>
          <p:cNvSpPr txBox="1"/>
          <p:nvPr/>
        </p:nvSpPr>
        <p:spPr>
          <a:xfrm>
            <a:off x="5179741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9795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6F0EC68-E13E-46D8-9C24-BE2B6F73C5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00"/>
          <a:stretch/>
        </p:blipFill>
        <p:spPr>
          <a:xfrm>
            <a:off x="2461078" y="46180"/>
            <a:ext cx="9814981" cy="682631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7E970261-AE34-455E-B7A1-6B38FBE47C4E}"/>
              </a:ext>
            </a:extLst>
          </p:cNvPr>
          <p:cNvSpPr/>
          <p:nvPr/>
        </p:nvSpPr>
        <p:spPr>
          <a:xfrm>
            <a:off x="2708043" y="212480"/>
            <a:ext cx="2929812" cy="1680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xmlns="" id="{530E9BB3-0012-44A9-9484-904BDC40EF3E}"/>
              </a:ext>
            </a:extLst>
          </p:cNvPr>
          <p:cNvSpPr txBox="1">
            <a:spLocks/>
          </p:cNvSpPr>
          <p:nvPr/>
        </p:nvSpPr>
        <p:spPr bwMode="auto">
          <a:xfrm>
            <a:off x="1602718" y="219623"/>
            <a:ext cx="6625406" cy="168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Service Concept Idea</a:t>
            </a:r>
          </a:p>
          <a:p>
            <a:r>
              <a:rPr lang="en-US" dirty="0"/>
              <a:t>Express or Zonal Express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785477A-4913-4EAE-9171-C21254565E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64" t="14887" r="91793" b="82135"/>
          <a:stretch/>
        </p:blipFill>
        <p:spPr>
          <a:xfrm>
            <a:off x="2173126" y="1163486"/>
            <a:ext cx="1108377" cy="4083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3535E89-AAA4-4DCA-BB14-3CFD3253052A}"/>
              </a:ext>
            </a:extLst>
          </p:cNvPr>
          <p:cNvSpPr/>
          <p:nvPr/>
        </p:nvSpPr>
        <p:spPr>
          <a:xfrm>
            <a:off x="2952716" y="1194393"/>
            <a:ext cx="720620" cy="410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4">
            <a:extLst>
              <a:ext uri="{FF2B5EF4-FFF2-40B4-BE49-F238E27FC236}">
                <a16:creationId xmlns:a16="http://schemas.microsoft.com/office/drawing/2014/main" xmlns="" id="{704939BA-5EB9-4957-B5EA-3F6F8DCB30C6}"/>
              </a:ext>
            </a:extLst>
          </p:cNvPr>
          <p:cNvSpPr txBox="1">
            <a:spLocks/>
          </p:cNvSpPr>
          <p:nvPr/>
        </p:nvSpPr>
        <p:spPr bwMode="auto">
          <a:xfrm>
            <a:off x="-89908" y="1686222"/>
            <a:ext cx="5216089" cy="199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 marL="457200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Express service </a:t>
            </a:r>
            <a:r>
              <a:rPr lang="en-US" sz="1400" dirty="0">
                <a:solidFill>
                  <a:srgbClr val="404040"/>
                </a:solidFill>
              </a:rPr>
              <a:t>makes few if any stops between terminal points. Would be combined with local service.</a:t>
            </a:r>
          </a:p>
          <a:p>
            <a:pPr marL="457200"/>
            <a:endParaRPr lang="en-US" sz="500" dirty="0">
              <a:solidFill>
                <a:srgbClr val="404040"/>
              </a:solidFill>
            </a:endParaRPr>
          </a:p>
          <a:p>
            <a:pPr marL="457200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Zonal Express </a:t>
            </a:r>
            <a:r>
              <a:rPr lang="en-US" sz="1400" dirty="0">
                <a:solidFill>
                  <a:srgbClr val="404040"/>
                </a:solidFill>
              </a:rPr>
              <a:t>provides local service from an outer to intermediate stop, and express service to the core. Other service begins at the intermediate stop and provides local service to the core.</a:t>
            </a:r>
          </a:p>
          <a:p>
            <a:pPr marL="457200"/>
            <a:endParaRPr lang="en-US" sz="1800" dirty="0">
              <a:solidFill>
                <a:srgbClr val="40404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78CDF9-F039-4E43-B369-1249951A1B04}"/>
              </a:ext>
            </a:extLst>
          </p:cNvPr>
          <p:cNvSpPr/>
          <p:nvPr/>
        </p:nvSpPr>
        <p:spPr>
          <a:xfrm>
            <a:off x="583133" y="5034050"/>
            <a:ext cx="1924529" cy="944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A8C6B121-AFAB-4A73-A165-179D82908A7E}"/>
              </a:ext>
            </a:extLst>
          </p:cNvPr>
          <p:cNvSpPr/>
          <p:nvPr/>
        </p:nvSpPr>
        <p:spPr>
          <a:xfrm>
            <a:off x="713945" y="5219280"/>
            <a:ext cx="229174" cy="22917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68A03458-77F3-4393-8ADF-BB397A6828AD}"/>
              </a:ext>
            </a:extLst>
          </p:cNvPr>
          <p:cNvSpPr/>
          <p:nvPr/>
        </p:nvSpPr>
        <p:spPr>
          <a:xfrm>
            <a:off x="771238" y="5685511"/>
            <a:ext cx="114587" cy="11458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715C8CD-7E13-45EE-9438-F56552C36443}"/>
              </a:ext>
            </a:extLst>
          </p:cNvPr>
          <p:cNvSpPr/>
          <p:nvPr/>
        </p:nvSpPr>
        <p:spPr>
          <a:xfrm>
            <a:off x="1005364" y="5079122"/>
            <a:ext cx="13541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Express station / transfer point</a:t>
            </a: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28EEA4C-AADE-4714-B34E-E932312EE920}"/>
              </a:ext>
            </a:extLst>
          </p:cNvPr>
          <p:cNvSpPr/>
          <p:nvPr/>
        </p:nvSpPr>
        <p:spPr>
          <a:xfrm>
            <a:off x="980537" y="5612458"/>
            <a:ext cx="13541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Local station</a:t>
            </a: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xmlns="" id="{8BC62462-87A1-4D04-925C-CA4DDA80CADB}"/>
              </a:ext>
            </a:extLst>
          </p:cNvPr>
          <p:cNvSpPr txBox="1">
            <a:spLocks/>
          </p:cNvSpPr>
          <p:nvPr/>
        </p:nvSpPr>
        <p:spPr>
          <a:xfrm>
            <a:off x="91068" y="642342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05F14AE1-5609-4538-8899-9E1A600AE2A2}" type="slidenum">
              <a:rPr lang="en-US" sz="16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6</a:t>
            </a:fld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2FFAA5BB-94EA-40F3-8BCC-3EFCFB259B1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50" t="18681" r="88242" b="78682"/>
          <a:stretch/>
        </p:blipFill>
        <p:spPr>
          <a:xfrm>
            <a:off x="2173126" y="1147406"/>
            <a:ext cx="1944458" cy="405351"/>
          </a:xfrm>
          <a:prstGeom prst="rect">
            <a:avLst/>
          </a:prstGeom>
        </p:spPr>
      </p:pic>
      <p:sp>
        <p:nvSpPr>
          <p:cNvPr id="20" name="Title 4">
            <a:extLst>
              <a:ext uri="{FF2B5EF4-FFF2-40B4-BE49-F238E27FC236}">
                <a16:creationId xmlns="" xmlns:a16="http://schemas.microsoft.com/office/drawing/2014/main" id="{C2001529-1B96-43F3-8E0F-138ADBF7A7B4}"/>
              </a:ext>
            </a:extLst>
          </p:cNvPr>
          <p:cNvSpPr txBox="1">
            <a:spLocks/>
          </p:cNvSpPr>
          <p:nvPr/>
        </p:nvSpPr>
        <p:spPr bwMode="auto">
          <a:xfrm>
            <a:off x="-271294" y="3155211"/>
            <a:ext cx="4739550" cy="170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b="1" dirty="0"/>
              <a:t>Tradeoffs Question: </a:t>
            </a:r>
            <a:r>
              <a:rPr lang="en-US" sz="1800" dirty="0">
                <a:solidFill>
                  <a:srgbClr val="404040"/>
                </a:solidFill>
              </a:rPr>
              <a:t>Are the Express Stations in the right locations? Is reducing travel time from high ridership, outer stations desirable if it requires a transfer for those traveling to or from lower ridership stations?</a:t>
            </a:r>
            <a:endParaRPr lang="en-US" sz="1800" strike="sngStrike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08043" y="6219825"/>
            <a:ext cx="2806932" cy="568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41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ED9B1C87-E358-4447-A4A6-D5FFC7B781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" r="14675"/>
          <a:stretch/>
        </p:blipFill>
        <p:spPr>
          <a:xfrm>
            <a:off x="2473036" y="0"/>
            <a:ext cx="9696906" cy="683510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7E970261-AE34-455E-B7A1-6B38FBE47C4E}"/>
              </a:ext>
            </a:extLst>
          </p:cNvPr>
          <p:cNvSpPr/>
          <p:nvPr/>
        </p:nvSpPr>
        <p:spPr>
          <a:xfrm>
            <a:off x="2708043" y="212480"/>
            <a:ext cx="2929812" cy="1680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xmlns="" id="{530E9BB3-0012-44A9-9484-904BDC40EF3E}"/>
              </a:ext>
            </a:extLst>
          </p:cNvPr>
          <p:cNvSpPr txBox="1">
            <a:spLocks/>
          </p:cNvSpPr>
          <p:nvPr/>
        </p:nvSpPr>
        <p:spPr bwMode="auto">
          <a:xfrm>
            <a:off x="1613872" y="219623"/>
            <a:ext cx="5139259" cy="168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Service Concept Idea</a:t>
            </a:r>
          </a:p>
          <a:p>
            <a:r>
              <a:rPr lang="en-US" dirty="0"/>
              <a:t>Skip Stop Service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785477A-4913-4EAE-9171-C21254565E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64" t="14887" r="91793" b="82135"/>
          <a:stretch/>
        </p:blipFill>
        <p:spPr>
          <a:xfrm>
            <a:off x="2184280" y="1163486"/>
            <a:ext cx="1108377" cy="4083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3535E89-AAA4-4DCA-BB14-3CFD3253052A}"/>
              </a:ext>
            </a:extLst>
          </p:cNvPr>
          <p:cNvSpPr/>
          <p:nvPr/>
        </p:nvSpPr>
        <p:spPr>
          <a:xfrm>
            <a:off x="2952713" y="1194393"/>
            <a:ext cx="720620" cy="410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4">
            <a:extLst>
              <a:ext uri="{FF2B5EF4-FFF2-40B4-BE49-F238E27FC236}">
                <a16:creationId xmlns:a16="http://schemas.microsoft.com/office/drawing/2014/main" xmlns="" id="{704939BA-5EB9-4957-B5EA-3F6F8DCB30C6}"/>
              </a:ext>
            </a:extLst>
          </p:cNvPr>
          <p:cNvSpPr txBox="1">
            <a:spLocks/>
          </p:cNvSpPr>
          <p:nvPr/>
        </p:nvSpPr>
        <p:spPr bwMode="auto">
          <a:xfrm>
            <a:off x="-96435" y="1761114"/>
            <a:ext cx="4760799" cy="199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 marL="457200"/>
            <a:r>
              <a:rPr lang="en-US" sz="1400" b="1" dirty="0">
                <a:solidFill>
                  <a:srgbClr val="404040"/>
                </a:solidFill>
              </a:rPr>
              <a:t>Skip Stop </a:t>
            </a:r>
            <a:r>
              <a:rPr lang="en-US" sz="1400" dirty="0">
                <a:solidFill>
                  <a:srgbClr val="404040"/>
                </a:solidFill>
              </a:rPr>
              <a:t>provides an equivalent level of service as seen today at each station but reduces overall travel times by having trains skip service at select stations (ex: every other station</a:t>
            </a:r>
            <a:r>
              <a:rPr lang="en-US" sz="1400" dirty="0" smtClean="0">
                <a:solidFill>
                  <a:srgbClr val="404040"/>
                </a:solidFill>
              </a:rPr>
              <a:t>).</a:t>
            </a:r>
            <a:endParaRPr lang="en-US" sz="1800" dirty="0">
              <a:solidFill>
                <a:srgbClr val="404040"/>
              </a:solidFill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xmlns="" id="{11AB9F86-6CCB-4B6C-B06D-C53826D67AB4}"/>
              </a:ext>
            </a:extLst>
          </p:cNvPr>
          <p:cNvSpPr txBox="1">
            <a:spLocks/>
          </p:cNvSpPr>
          <p:nvPr/>
        </p:nvSpPr>
        <p:spPr>
          <a:xfrm>
            <a:off x="91068" y="642342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05F14AE1-5609-4538-8899-9E1A600AE2A2}" type="slidenum">
              <a:rPr lang="en-US" sz="16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7</a:t>
            </a:fld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2FFAA5BB-94EA-40F3-8BCC-3EFCFB259B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0" t="18681" r="88242" b="78682"/>
          <a:stretch/>
        </p:blipFill>
        <p:spPr>
          <a:xfrm>
            <a:off x="2173126" y="1147406"/>
            <a:ext cx="1944458" cy="405351"/>
          </a:xfrm>
          <a:prstGeom prst="rect">
            <a:avLst/>
          </a:prstGeom>
        </p:spPr>
      </p:pic>
      <p:sp>
        <p:nvSpPr>
          <p:cNvPr id="20" name="Title 4">
            <a:extLst>
              <a:ext uri="{FF2B5EF4-FFF2-40B4-BE49-F238E27FC236}">
                <a16:creationId xmlns="" xmlns:a16="http://schemas.microsoft.com/office/drawing/2014/main" id="{48B4DD77-453D-4AEC-A29E-5C6A2D794B35}"/>
              </a:ext>
            </a:extLst>
          </p:cNvPr>
          <p:cNvSpPr txBox="1">
            <a:spLocks/>
          </p:cNvSpPr>
          <p:nvPr/>
        </p:nvSpPr>
        <p:spPr bwMode="auto">
          <a:xfrm>
            <a:off x="-268825" y="2758406"/>
            <a:ext cx="4702279" cy="175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b="1" dirty="0"/>
              <a:t>Tradeoffs Question(s): </a:t>
            </a:r>
            <a:r>
              <a:rPr lang="en-US" sz="1800" dirty="0">
                <a:solidFill>
                  <a:srgbClr val="404040"/>
                </a:solidFill>
              </a:rPr>
              <a:t>Is it acceptable to require a transfer to reach some intermediate stations?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708043" y="6219825"/>
            <a:ext cx="2806932" cy="568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52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="" xmlns:a16="http://schemas.microsoft.com/office/drawing/2014/main" xmlns:lc="http://schemas.openxmlformats.org/drawingml/2006/lockedCanvas" id="{4973A494-A019-4B92-9A49-D24DB94B29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656" y="94820"/>
            <a:ext cx="11421927" cy="671578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8B8CDD7-4AC1-4237-AD66-0A0FBE2EBFC5}"/>
              </a:ext>
            </a:extLst>
          </p:cNvPr>
          <p:cNvSpPr/>
          <p:nvPr/>
        </p:nvSpPr>
        <p:spPr>
          <a:xfrm>
            <a:off x="2708043" y="212480"/>
            <a:ext cx="2929812" cy="1680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xmlns="" id="{513083AB-3E52-4AB5-ADA2-B44FFE23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4404" y="1898581"/>
            <a:ext cx="4567443" cy="844250"/>
          </a:xfrm>
        </p:spPr>
        <p:txBody>
          <a:bodyPr/>
          <a:lstStyle/>
          <a:p>
            <a:pPr marL="457200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Service Concept: </a:t>
            </a:r>
            <a:r>
              <a:rPr lang="en-US" sz="1400" dirty="0" smtClean="0">
                <a:solidFill>
                  <a:srgbClr val="404040"/>
                </a:solidFill>
              </a:rPr>
              <a:t>Frequent</a:t>
            </a:r>
            <a:r>
              <a:rPr lang="en-US" sz="1400" dirty="0">
                <a:solidFill>
                  <a:srgbClr val="404040"/>
                </a:solidFill>
              </a:rPr>
              <a:t>, all-day service connecting higher density stations in the inner </a:t>
            </a:r>
            <a:r>
              <a:rPr lang="en-US" sz="1400" dirty="0" smtClean="0">
                <a:solidFill>
                  <a:srgbClr val="404040"/>
                </a:solidFill>
              </a:rPr>
              <a:t>core using new vehicle technology</a:t>
            </a:r>
            <a:r>
              <a:rPr lang="en-US" sz="1800" dirty="0">
                <a:solidFill>
                  <a:srgbClr val="404040"/>
                </a:solidFill>
              </a:rPr>
              <a:t/>
            </a:r>
            <a:br>
              <a:rPr lang="en-US" sz="1800" dirty="0">
                <a:solidFill>
                  <a:srgbClr val="404040"/>
                </a:solidFill>
              </a:rPr>
            </a:br>
            <a:r>
              <a:rPr lang="en-US" sz="700" dirty="0">
                <a:solidFill>
                  <a:srgbClr val="404040"/>
                </a:solidFill>
              </a:rPr>
              <a:t/>
            </a:r>
            <a:br>
              <a:rPr lang="en-US" sz="700" dirty="0">
                <a:solidFill>
                  <a:srgbClr val="404040"/>
                </a:solidFill>
              </a:rPr>
            </a:br>
            <a:endParaRPr lang="en-US" sz="1800" dirty="0">
              <a:solidFill>
                <a:srgbClr val="40404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0405CEB7-8B79-4C75-9561-24873DA2494C}"/>
              </a:ext>
            </a:extLst>
          </p:cNvPr>
          <p:cNvSpPr/>
          <p:nvPr/>
        </p:nvSpPr>
        <p:spPr>
          <a:xfrm>
            <a:off x="2737244" y="5433214"/>
            <a:ext cx="1998257" cy="727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95DDB992-594A-40ED-934C-4AED6DA5F8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3" t="13474" r="90677" b="83766"/>
          <a:stretch/>
        </p:blipFill>
        <p:spPr>
          <a:xfrm>
            <a:off x="1617918" y="1177909"/>
            <a:ext cx="1337229" cy="3541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F797AB39-F9EB-4533-B5D2-82A116E691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" t="76285" r="89213" b="20617"/>
          <a:stretch/>
        </p:blipFill>
        <p:spPr>
          <a:xfrm>
            <a:off x="1990449" y="5012383"/>
            <a:ext cx="1435187" cy="3709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39282D4-F548-41A3-92D0-9F97593D2351}"/>
              </a:ext>
            </a:extLst>
          </p:cNvPr>
          <p:cNvSpPr/>
          <p:nvPr/>
        </p:nvSpPr>
        <p:spPr>
          <a:xfrm>
            <a:off x="1895474" y="190409"/>
            <a:ext cx="1819275" cy="14643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xmlns="" id="{ACA9A738-5CA4-4839-9642-8DF55E9E7BC0}"/>
              </a:ext>
            </a:extLst>
          </p:cNvPr>
          <p:cNvSpPr txBox="1">
            <a:spLocks/>
          </p:cNvSpPr>
          <p:nvPr/>
        </p:nvSpPr>
        <p:spPr bwMode="auto">
          <a:xfrm>
            <a:off x="1598868" y="239869"/>
            <a:ext cx="8960373" cy="168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Service Concept Idea</a:t>
            </a:r>
          </a:p>
          <a:p>
            <a:r>
              <a:rPr lang="en-US" dirty="0"/>
              <a:t>Urban Rail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D751A70E-F0A4-4A2F-A7B3-A7E08922D0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" t="81437" r="81546" b="15105"/>
          <a:stretch/>
        </p:blipFill>
        <p:spPr>
          <a:xfrm>
            <a:off x="2609418" y="5387140"/>
            <a:ext cx="2996673" cy="414090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xmlns="" id="{0858C253-4031-43F9-AB2A-954C7E5C86B4}"/>
              </a:ext>
            </a:extLst>
          </p:cNvPr>
          <p:cNvSpPr txBox="1">
            <a:spLocks/>
          </p:cNvSpPr>
          <p:nvPr/>
        </p:nvSpPr>
        <p:spPr>
          <a:xfrm>
            <a:off x="91068" y="642342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05F14AE1-5609-4538-8899-9E1A600AE2A2}" type="slidenum">
              <a:rPr lang="en-US" sz="16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8</a:t>
            </a:fld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itle 4">
            <a:extLst>
              <a:ext uri="{FF2B5EF4-FFF2-40B4-BE49-F238E27FC236}">
                <a16:creationId xmlns="" xmlns:a16="http://schemas.microsoft.com/office/drawing/2014/main" id="{09CE34F0-960E-4D0E-B2FF-32BE224DECE8}"/>
              </a:ext>
            </a:extLst>
          </p:cNvPr>
          <p:cNvSpPr txBox="1">
            <a:spLocks/>
          </p:cNvSpPr>
          <p:nvPr/>
        </p:nvSpPr>
        <p:spPr bwMode="auto">
          <a:xfrm>
            <a:off x="-314423" y="2683822"/>
            <a:ext cx="4694022" cy="1939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b="1" dirty="0"/>
              <a:t>Tradeoffs Question: </a:t>
            </a:r>
            <a:r>
              <a:rPr lang="en-US" sz="1800" dirty="0">
                <a:solidFill>
                  <a:srgbClr val="404040"/>
                </a:solidFill>
              </a:rPr>
              <a:t>Are these the right </a:t>
            </a:r>
            <a:r>
              <a:rPr lang="en-US" sz="1800" dirty="0" smtClean="0">
                <a:solidFill>
                  <a:srgbClr val="404040"/>
                </a:solidFill>
              </a:rPr>
              <a:t>portions of the lines? </a:t>
            </a:r>
            <a:r>
              <a:rPr lang="en-US" sz="1800" dirty="0">
                <a:solidFill>
                  <a:srgbClr val="404040"/>
                </a:solidFill>
              </a:rPr>
              <a:t>Is Urban Rail worth the investment if it requires more transfers? If it increases travel time to some locations?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2FFAA5BB-94EA-40F3-8BCC-3EFCFB259B1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50" t="20097" r="88242" b="77140"/>
          <a:stretch/>
        </p:blipFill>
        <p:spPr>
          <a:xfrm>
            <a:off x="2201900" y="1198162"/>
            <a:ext cx="1944458" cy="42483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53238" y="5398124"/>
            <a:ext cx="3072441" cy="518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333129" y="5462538"/>
            <a:ext cx="2806932" cy="1367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03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0F0B91B-C098-43F4-9B31-914CC73F1D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"/>
          <a:stretch/>
        </p:blipFill>
        <p:spPr>
          <a:xfrm>
            <a:off x="2571750" y="57150"/>
            <a:ext cx="11005041" cy="671512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C8DEA93-3939-434E-9D11-5BBE457769DD}"/>
              </a:ext>
            </a:extLst>
          </p:cNvPr>
          <p:cNvSpPr/>
          <p:nvPr/>
        </p:nvSpPr>
        <p:spPr>
          <a:xfrm>
            <a:off x="2791361" y="308656"/>
            <a:ext cx="2809145" cy="1651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8BAD95E-F0A2-44D1-8B1D-C0B3A31EFBDE}"/>
              </a:ext>
            </a:extLst>
          </p:cNvPr>
          <p:cNvSpPr/>
          <p:nvPr/>
        </p:nvSpPr>
        <p:spPr>
          <a:xfrm>
            <a:off x="1911449" y="327841"/>
            <a:ext cx="2380146" cy="1391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D9BB0471-9F30-4B34-99EE-86287CD54A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12976" r="89881" b="83540"/>
          <a:stretch/>
        </p:blipFill>
        <p:spPr>
          <a:xfrm>
            <a:off x="1713447" y="1447394"/>
            <a:ext cx="1417035" cy="461470"/>
          </a:xfrm>
          <a:prstGeom prst="rect">
            <a:avLst/>
          </a:prstGeom>
        </p:spPr>
      </p:pic>
      <p:sp>
        <p:nvSpPr>
          <p:cNvPr id="22" name="Title 2">
            <a:extLst>
              <a:ext uri="{FF2B5EF4-FFF2-40B4-BE49-F238E27FC236}">
                <a16:creationId xmlns:a16="http://schemas.microsoft.com/office/drawing/2014/main" xmlns="" id="{DD5DCBFE-6A6D-48D7-AC79-91E192B121A2}"/>
              </a:ext>
            </a:extLst>
          </p:cNvPr>
          <p:cNvSpPr txBox="1">
            <a:spLocks/>
          </p:cNvSpPr>
          <p:nvPr/>
        </p:nvSpPr>
        <p:spPr bwMode="auto">
          <a:xfrm>
            <a:off x="1613708" y="233816"/>
            <a:ext cx="8964583" cy="168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Service Concept Idea</a:t>
            </a:r>
          </a:p>
          <a:p>
            <a:r>
              <a:rPr lang="en-US" dirty="0" smtClean="0"/>
              <a:t>New Connections/</a:t>
            </a:r>
          </a:p>
          <a:p>
            <a:r>
              <a:rPr lang="en-US" dirty="0" smtClean="0"/>
              <a:t>Increased Capacity</a:t>
            </a:r>
            <a:endParaRPr lang="en-US" dirty="0"/>
          </a:p>
        </p:txBody>
      </p:sp>
      <p:sp>
        <p:nvSpPr>
          <p:cNvPr id="23" name="Title 4">
            <a:extLst>
              <a:ext uri="{FF2B5EF4-FFF2-40B4-BE49-F238E27FC236}">
                <a16:creationId xmlns:a16="http://schemas.microsoft.com/office/drawing/2014/main" xmlns="" id="{EAD1A1E2-DD8E-434D-836A-01BBCFB65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175724"/>
            <a:ext cx="4710545" cy="1320041"/>
          </a:xfrm>
        </p:spPr>
        <p:txBody>
          <a:bodyPr/>
          <a:lstStyle/>
          <a:p>
            <a:pPr marL="457200"/>
            <a:r>
              <a:rPr lang="en-US" sz="1400" dirty="0">
                <a:solidFill>
                  <a:srgbClr val="404040"/>
                </a:solidFill>
              </a:rPr>
              <a:t>Increases terminal capacity in the core through pairing service lines, providing connecting stops to rapid transit service, or through increased capacity at or between </a:t>
            </a:r>
            <a:r>
              <a:rPr lang="en-US" sz="1400" dirty="0" smtClean="0">
                <a:solidFill>
                  <a:srgbClr val="404040"/>
                </a:solidFill>
              </a:rPr>
              <a:t>terminals.</a:t>
            </a:r>
            <a:endParaRPr lang="en-US" sz="1800" dirty="0">
              <a:solidFill>
                <a:srgbClr val="40404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820EF98-7507-4B1C-85B1-A8F4D5FEBA99}"/>
              </a:ext>
            </a:extLst>
          </p:cNvPr>
          <p:cNvSpPr/>
          <p:nvPr/>
        </p:nvSpPr>
        <p:spPr>
          <a:xfrm>
            <a:off x="1792463" y="1526017"/>
            <a:ext cx="417838" cy="461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xmlns="" id="{0ABCB73A-66B3-4F49-B0A0-87B4190E7FD7}"/>
              </a:ext>
            </a:extLst>
          </p:cNvPr>
          <p:cNvSpPr txBox="1">
            <a:spLocks/>
          </p:cNvSpPr>
          <p:nvPr/>
        </p:nvSpPr>
        <p:spPr>
          <a:xfrm>
            <a:off x="91068" y="642342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05F14AE1-5609-4538-8899-9E1A600AE2A2}" type="slidenum">
              <a:rPr lang="en-US" sz="16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9</a:t>
            </a:fld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866DF14-DB9A-4BB4-9210-D4D59AE2AE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" t="70922" r="77086" b="13805"/>
          <a:stretch/>
        </p:blipFill>
        <p:spPr>
          <a:xfrm>
            <a:off x="2222138" y="4715870"/>
            <a:ext cx="2545056" cy="12021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2FFAA5BB-94EA-40F3-8BCC-3EFCFB259B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50" t="20097" r="88242" b="77140"/>
          <a:stretch/>
        </p:blipFill>
        <p:spPr>
          <a:xfrm>
            <a:off x="2158253" y="1607365"/>
            <a:ext cx="1944458" cy="424833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="" xmlns:a16="http://schemas.microsoft.com/office/drawing/2014/main" id="{2130AB2B-772D-4571-A7D2-CEB64F383F56}"/>
              </a:ext>
            </a:extLst>
          </p:cNvPr>
          <p:cNvSpPr txBox="1">
            <a:spLocks/>
          </p:cNvSpPr>
          <p:nvPr/>
        </p:nvSpPr>
        <p:spPr bwMode="auto">
          <a:xfrm>
            <a:off x="-167006" y="3122442"/>
            <a:ext cx="4572751" cy="1939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631825" indent="0" algn="l" rtl="0" eaLnBrk="1" fontAlgn="base" hangingPunct="1">
              <a:spcBef>
                <a:spcPct val="0"/>
              </a:spcBef>
              <a:spcAft>
                <a:spcPct val="0"/>
              </a:spcAft>
              <a:defRPr sz="3000" b="0" kern="1200">
                <a:solidFill>
                  <a:srgbClr val="662E6B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dirty="0"/>
              <a:t>Tradeoffs Question(s): </a:t>
            </a:r>
            <a:r>
              <a:rPr lang="en-US" sz="1800" dirty="0">
                <a:solidFill>
                  <a:srgbClr val="404040"/>
                </a:solidFill>
              </a:rPr>
              <a:t>How important is it for all trips to come into North or South Station if not doing so means more frequent service and improved connections to the rapid transit network?</a:t>
            </a:r>
          </a:p>
        </p:txBody>
      </p:sp>
      <p:sp>
        <p:nvSpPr>
          <p:cNvPr id="2" name="Rectangle 1"/>
          <p:cNvSpPr/>
          <p:nvPr/>
        </p:nvSpPr>
        <p:spPr>
          <a:xfrm>
            <a:off x="2658359" y="4715870"/>
            <a:ext cx="472123" cy="85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0405CEB7-8B79-4C75-9561-24873DA2494C}"/>
              </a:ext>
            </a:extLst>
          </p:cNvPr>
          <p:cNvSpPr/>
          <p:nvPr/>
        </p:nvSpPr>
        <p:spPr>
          <a:xfrm>
            <a:off x="1659230" y="6045192"/>
            <a:ext cx="3655720" cy="727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77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ASPOLLED" val="674E6F887E0642BAB6E846E101624155"/>
  <p:tag name="TPVERSION" val="5"/>
  <p:tag name="TPFULLVERSION" val="5.3.1.3337"/>
  <p:tag name="PPTVERSION" val="16"/>
  <p:tag name="TPOS" val="2"/>
</p:tagLst>
</file>

<file path=ppt/theme/theme1.xml><?xml version="1.0" encoding="utf-8"?>
<a:theme xmlns:a="http://schemas.openxmlformats.org/drawingml/2006/main" name="Title and conte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1600" b="1" dirty="0" smtClean="0">
            <a:solidFill>
              <a:schemeClr val="bg1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3A7D7B4-C001-40F8-A66C-A959191ACFE4}" vid="{E481DC8C-9558-4865-AC3A-7A301733D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EC95F937717B4D8C35B1225528E6A1" ma:contentTypeVersion="2" ma:contentTypeDescription="Create a new document." ma:contentTypeScope="" ma:versionID="3b466b6bda3723e078f33a89ad0a9397">
  <xsd:schema xmlns:xsd="http://www.w3.org/2001/XMLSchema" xmlns:xs="http://www.w3.org/2001/XMLSchema" xmlns:p="http://schemas.microsoft.com/office/2006/metadata/properties" xmlns:ns2="7935c648-d169-4d12-a0a1-9a4f0e887fdc" targetNamespace="http://schemas.microsoft.com/office/2006/metadata/properties" ma:root="true" ma:fieldsID="1b4383bbab6f549f3a93bb663cb36fd5" ns2:_="">
    <xsd:import namespace="7935c648-d169-4d12-a0a1-9a4f0e887f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35c648-d169-4d12-a0a1-9a4f0e887f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4EAD25-DF4E-4178-B93D-09979D5F1068}"/>
</file>

<file path=customXml/itemProps2.xml><?xml version="1.0" encoding="utf-8"?>
<ds:datastoreItem xmlns:ds="http://schemas.openxmlformats.org/officeDocument/2006/customXml" ds:itemID="{0297CE3C-6ABB-408B-A5C0-9D03928A4EA6}">
  <ds:schemaRefs>
    <ds:schemaRef ds:uri="http://purl.org/dc/terms/"/>
    <ds:schemaRef ds:uri="http://schemas.microsoft.com/office/2006/documentManagement/types"/>
    <ds:schemaRef ds:uri="7b1ce0a9-2e6a-47a3-aa72-80da5b4aa80d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d7135841-cb9c-4d73-9451-c90cc3f4fb8d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C5096A3-1392-418D-8214-262550B6E74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VHB_Refreshed_Template_2017_for_designers_widescreen</Template>
  <TotalTime>10580</TotalTime>
  <Words>793</Words>
  <Application>Microsoft Office PowerPoint</Application>
  <PresentationFormat>Widescreen</PresentationFormat>
  <Paragraphs>102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Segoe UI</vt:lpstr>
      <vt:lpstr>Segoe UI Semibold</vt:lpstr>
      <vt:lpstr>Segoe UI Semilight</vt:lpstr>
      <vt:lpstr>Wingdings</vt:lpstr>
      <vt:lpstr>Title and content</vt:lpstr>
      <vt:lpstr>PowerPoint Presentation</vt:lpstr>
      <vt:lpstr>Project Progress Since July</vt:lpstr>
      <vt:lpstr>Rail Vision Advisory Committee</vt:lpstr>
      <vt:lpstr>PowerPoint Presentation</vt:lpstr>
      <vt:lpstr>Tier 1 Service Concepts</vt:lpstr>
      <vt:lpstr>PowerPoint Presentation</vt:lpstr>
      <vt:lpstr>PowerPoint Presentation</vt:lpstr>
      <vt:lpstr>Service Concept: Frequent, all-day service connecting higher density stations in the inner core using new vehicle technology  </vt:lpstr>
      <vt:lpstr>Increases terminal capacity in the core through pairing service lines, providing connecting stops to rapid transit service, or through increased capacity at or between terminals.</vt:lpstr>
      <vt:lpstr>PowerPoint Presentation</vt:lpstr>
      <vt:lpstr>Tier 1 Sketch-Level Models</vt:lpstr>
      <vt:lpstr>Next Steps</vt:lpstr>
    </vt:vector>
  </TitlesOfParts>
  <Company>Vanasse Hangen Brustlin, Inc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Sullivan, Alyssa</dc:creator>
  <cp:lastModifiedBy>Markiewicz, Alexandra (DOT)</cp:lastModifiedBy>
  <cp:revision>806</cp:revision>
  <cp:lastPrinted>2018-10-03T15:38:47Z</cp:lastPrinted>
  <dcterms:created xsi:type="dcterms:W3CDTF">2017-08-03T14:38:46Z</dcterms:created>
  <dcterms:modified xsi:type="dcterms:W3CDTF">2018-10-11T19:01:08Z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0x010100BAEC95F937717B4D8C35B1225528E6A1</vt:lpwstr>
  </property>
</Properties>
</file>