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2"/>
  </p:notesMasterIdLst>
  <p:handoutMasterIdLst>
    <p:handoutMasterId r:id="rId13"/>
  </p:handoutMasterIdLst>
  <p:sldIdLst>
    <p:sldId id="387" r:id="rId5"/>
    <p:sldId id="397" r:id="rId6"/>
    <p:sldId id="390" r:id="rId7"/>
    <p:sldId id="389" r:id="rId8"/>
    <p:sldId id="399" r:id="rId9"/>
    <p:sldId id="395" r:id="rId10"/>
    <p:sldId id="396" r:id="rId11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32" userDrawn="1">
          <p15:clr>
            <a:srgbClr val="A4A3A4"/>
          </p15:clr>
        </p15:guide>
        <p15:guide id="2" pos="221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D27800"/>
    <a:srgbClr val="FF9609"/>
    <a:srgbClr val="00269E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1" autoAdjust="0"/>
    <p:restoredTop sz="98064" autoAdjust="0"/>
  </p:normalViewPr>
  <p:slideViewPr>
    <p:cSldViewPr>
      <p:cViewPr>
        <p:scale>
          <a:sx n="51" d="100"/>
          <a:sy n="51" d="100"/>
        </p:scale>
        <p:origin x="-444" y="-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2813"/>
    </p:cViewPr>
  </p:sorterViewPr>
  <p:notesViewPr>
    <p:cSldViewPr>
      <p:cViewPr varScale="1">
        <p:scale>
          <a:sx n="65" d="100"/>
          <a:sy n="65" d="100"/>
        </p:scale>
        <p:origin x="-3288" y="-114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3238" cy="465138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A8782089-6BC6-4235-B712-F8742B9D4234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42375"/>
            <a:ext cx="3043238" cy="465138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5138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75612B8F-7C36-4EC9-BD17-68C48F5CD9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7189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3343" cy="465455"/>
          </a:xfrm>
          <a:prstGeom prst="rect">
            <a:avLst/>
          </a:prstGeom>
        </p:spPr>
        <p:txBody>
          <a:bodyPr vert="horz" lIns="95073" tIns="47535" rIns="95073" bIns="47535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6" y="0"/>
            <a:ext cx="3043343" cy="465455"/>
          </a:xfrm>
          <a:prstGeom prst="rect">
            <a:avLst/>
          </a:prstGeom>
        </p:spPr>
        <p:txBody>
          <a:bodyPr vert="horz" lIns="95073" tIns="47535" rIns="95073" bIns="47535" rtlCol="0"/>
          <a:lstStyle>
            <a:lvl1pPr algn="r">
              <a:defRPr sz="1200"/>
            </a:lvl1pPr>
          </a:lstStyle>
          <a:p>
            <a:fld id="{CEB96F95-300C-4A3F-BDC6-417068EB1BB3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073" tIns="47535" rIns="95073" bIns="47535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7"/>
            <a:ext cx="5618480" cy="4189095"/>
          </a:xfrm>
          <a:prstGeom prst="rect">
            <a:avLst/>
          </a:prstGeom>
        </p:spPr>
        <p:txBody>
          <a:bodyPr vert="horz" lIns="95073" tIns="47535" rIns="95073" bIns="4753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42033"/>
            <a:ext cx="3043343" cy="465455"/>
          </a:xfrm>
          <a:prstGeom prst="rect">
            <a:avLst/>
          </a:prstGeom>
        </p:spPr>
        <p:txBody>
          <a:bodyPr vert="horz" lIns="95073" tIns="47535" rIns="95073" bIns="47535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6" y="8842033"/>
            <a:ext cx="3043343" cy="465455"/>
          </a:xfrm>
          <a:prstGeom prst="rect">
            <a:avLst/>
          </a:prstGeom>
        </p:spPr>
        <p:txBody>
          <a:bodyPr vert="horz" lIns="95073" tIns="47535" rIns="95073" bIns="47535" rtlCol="0" anchor="b"/>
          <a:lstStyle>
            <a:lvl1pPr algn="r">
              <a:defRPr sz="1200"/>
            </a:lvl1pPr>
          </a:lstStyle>
          <a:p>
            <a:fld id="{DDE3C4EC-FA30-4BAF-8816-853426F570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26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747713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63" y="3752850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pic>
        <p:nvPicPr>
          <p:cNvPr id="5" name="Picture 2" descr="C:\Users\dmlee\Downloads\preview-MABayTransAuthority.png"/>
          <p:cNvPicPr>
            <a:picLocks noChangeAspect="1" noChangeArrowheads="1"/>
          </p:cNvPicPr>
          <p:nvPr/>
        </p:nvPicPr>
        <p:blipFill>
          <a:blip r:embed="rId2" cstate="print"/>
          <a:srcRect t="38333" b="39000"/>
          <a:stretch>
            <a:fillRect/>
          </a:stretch>
        </p:blipFill>
        <p:spPr bwMode="auto">
          <a:xfrm>
            <a:off x="1012825" y="1562100"/>
            <a:ext cx="6386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3962400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32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Insert title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5105400"/>
            <a:ext cx="3352800" cy="762000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date here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219200" y="459377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en-US" b="1" u="sng" dirty="0">
              <a:latin typeface="+mj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4528458"/>
            <a:ext cx="4572000" cy="4572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subtitle here</a:t>
            </a:r>
          </a:p>
        </p:txBody>
      </p:sp>
    </p:spTree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Rectangle 10"/>
          <p:cNvSpPr/>
          <p:nvPr/>
        </p:nvSpPr>
        <p:spPr>
          <a:xfrm>
            <a:off x="327025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1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1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/>
              <a:pPr/>
              <a:t>10/12/2018</a:t>
            </a:fld>
            <a:endParaRPr lang="en-US" dirty="0"/>
          </a:p>
        </p:txBody>
      </p:sp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1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72" y="1243330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5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5" y="628015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fld id="{BBE80981-3DA6-46C2-826D-0D8005ADC286}" type="slidenum">
              <a:rPr lang="en-US" altLang="en-US" sz="1000" smtClean="0"/>
              <a:pPr algn="r" eaLnBrk="1" hangingPunct="1">
                <a:defRPr/>
              </a:pPr>
              <a:t>‹#›</a:t>
            </a:fld>
            <a:endParaRPr lang="en-US" altLang="en-US" sz="1000" dirty="0"/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0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en-US" dirty="0"/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0" y="6269038"/>
            <a:ext cx="1673225" cy="155575"/>
          </a:xfrm>
          <a:prstGeom prst="rect">
            <a:avLst/>
          </a:prstGeom>
        </p:spPr>
        <p:txBody>
          <a:bodyPr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/>
              <a:pPr/>
              <a:t>10/12/2018</a:t>
            </a:fld>
            <a:endParaRPr lang="en-US" dirty="0"/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39113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4" r:id="rId2"/>
    <p:sldLayoutId id="2147483662" r:id="rId3"/>
    <p:sldLayoutId id="2147483663" r:id="rId4"/>
    <p:sldLayoutId id="2147483673" r:id="rId5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2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20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6002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6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8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90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91000"/>
            <a:ext cx="7751547" cy="751114"/>
          </a:xfrm>
        </p:spPr>
        <p:txBody>
          <a:bodyPr/>
          <a:lstStyle/>
          <a:p>
            <a:r>
              <a:rPr lang="en-US" sz="2400" dirty="0" smtClean="0"/>
              <a:t>MBTA Construction Contract No. C14CN01: </a:t>
            </a:r>
            <a:br>
              <a:rPr lang="en-US" sz="2400" dirty="0" smtClean="0"/>
            </a:br>
            <a:r>
              <a:rPr lang="en-US" sz="2400" dirty="0" smtClean="0"/>
              <a:t>Iron Horse Park Operations Control Center</a:t>
            </a:r>
            <a:endParaRPr 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19200" y="5170714"/>
            <a:ext cx="7010400" cy="46808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800" dirty="0" smtClean="0"/>
              <a:t>October </a:t>
            </a:r>
            <a:r>
              <a:rPr lang="en-US" sz="1800" dirty="0" smtClean="0"/>
              <a:t>15, </a:t>
            </a:r>
            <a:r>
              <a:rPr lang="en-US" sz="1800" dirty="0" smtClean="0"/>
              <a:t>2018</a:t>
            </a:r>
            <a:endParaRPr lang="en-US" sz="1800" dirty="0"/>
          </a:p>
          <a:p>
            <a:pPr>
              <a:spcBef>
                <a:spcPts val="0"/>
              </a:spcBef>
            </a:pP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469900" y="1447800"/>
            <a:ext cx="8348663" cy="4689475"/>
          </a:xfrm>
        </p:spPr>
        <p:txBody>
          <a:bodyPr/>
          <a:lstStyle/>
          <a:p>
            <a:pPr marL="285750" indent="-285750">
              <a:spcBef>
                <a:spcPts val="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en-US" sz="1800" dirty="0"/>
              <a:t>Today’s board </a:t>
            </a:r>
            <a:r>
              <a:rPr lang="en-US" sz="1800" dirty="0" smtClean="0"/>
              <a:t>action </a:t>
            </a:r>
            <a:r>
              <a:rPr lang="en-US" sz="1800" dirty="0"/>
              <a:t>will </a:t>
            </a:r>
            <a:r>
              <a:rPr lang="en-US" sz="1800" dirty="0" smtClean="0"/>
              <a:t>provide approval for construction of the Iron Horse Park Operations Control Center that </a:t>
            </a:r>
            <a:r>
              <a:rPr lang="en-US" sz="1800" dirty="0" smtClean="0">
                <a:solidFill>
                  <a:schemeClr val="tx1"/>
                </a:solidFill>
              </a:rPr>
              <a:t>will </a:t>
            </a:r>
            <a:r>
              <a:rPr lang="en-US" sz="1800" dirty="0">
                <a:solidFill>
                  <a:schemeClr val="tx1"/>
                </a:solidFill>
              </a:rPr>
              <a:t>house dispatching operations for MBTA Commuter Rail North (CRN) and Pan Am freight in the same space. It will also house the back-up PTC data center.  </a:t>
            </a:r>
            <a:endParaRPr lang="en-US" sz="1800" dirty="0" smtClean="0">
              <a:solidFill>
                <a:schemeClr val="tx1"/>
              </a:solidFill>
            </a:endParaRPr>
          </a:p>
          <a:p>
            <a:pPr marL="285750" indent="-285750">
              <a:spcBef>
                <a:spcPts val="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The IHPOCC project includes construction of a new building, designed to accommodate </a:t>
            </a:r>
            <a:r>
              <a:rPr lang="en-US" sz="1800" dirty="0">
                <a:solidFill>
                  <a:schemeClr val="tx1"/>
                </a:solidFill>
              </a:rPr>
              <a:t>future growth of the signal </a:t>
            </a:r>
            <a:r>
              <a:rPr lang="en-US" sz="1800" dirty="0" smtClean="0">
                <a:solidFill>
                  <a:schemeClr val="tx1"/>
                </a:solidFill>
              </a:rPr>
              <a:t>system </a:t>
            </a:r>
            <a:r>
              <a:rPr lang="en-US" sz="1800" dirty="0">
                <a:solidFill>
                  <a:schemeClr val="tx1"/>
                </a:solidFill>
              </a:rPr>
              <a:t>and </a:t>
            </a:r>
            <a:r>
              <a:rPr lang="en-US" sz="1800" dirty="0" smtClean="0">
                <a:solidFill>
                  <a:schemeClr val="tx1"/>
                </a:solidFill>
              </a:rPr>
              <a:t>future </a:t>
            </a:r>
            <a:r>
              <a:rPr lang="en-US" sz="1800" dirty="0">
                <a:solidFill>
                  <a:schemeClr val="tx1"/>
                </a:solidFill>
              </a:rPr>
              <a:t>regional dispatch </a:t>
            </a:r>
            <a:r>
              <a:rPr lang="en-US" sz="1800" dirty="0" smtClean="0">
                <a:solidFill>
                  <a:schemeClr val="tx1"/>
                </a:solidFill>
              </a:rPr>
              <a:t>capability, </a:t>
            </a:r>
            <a:r>
              <a:rPr lang="en-US" sz="1800" dirty="0">
                <a:solidFill>
                  <a:schemeClr val="tx1"/>
                </a:solidFill>
              </a:rPr>
              <a:t>parking </a:t>
            </a:r>
            <a:r>
              <a:rPr lang="en-US" sz="1800" dirty="0" smtClean="0">
                <a:solidFill>
                  <a:schemeClr val="tx1"/>
                </a:solidFill>
              </a:rPr>
              <a:t>lot, and site utilities. </a:t>
            </a:r>
          </a:p>
          <a:p>
            <a:pPr marL="285750" indent="-285750">
              <a:spcBef>
                <a:spcPts val="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The </a:t>
            </a:r>
            <a:r>
              <a:rPr lang="en-US" sz="1800" dirty="0">
                <a:solidFill>
                  <a:schemeClr val="tx1"/>
                </a:solidFill>
              </a:rPr>
              <a:t>construction duration is 24 months</a:t>
            </a:r>
            <a:r>
              <a:rPr lang="en-US" sz="1800" dirty="0" smtClean="0">
                <a:solidFill>
                  <a:schemeClr val="tx1"/>
                </a:solidFill>
              </a:rPr>
              <a:t>.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12291" name="Title 2"/>
          <p:cNvSpPr>
            <a:spLocks noGrp="1"/>
          </p:cNvSpPr>
          <p:nvPr>
            <p:ph type="title"/>
          </p:nvPr>
        </p:nvSpPr>
        <p:spPr bwMode="auto">
          <a:xfrm>
            <a:off x="461963" y="828675"/>
            <a:ext cx="7751762" cy="466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altLang="en-US" smtClean="0"/>
              <a:t>OVERVIEW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61963" y="381000"/>
            <a:ext cx="7310437" cy="228600"/>
          </a:xfrm>
        </p:spPr>
        <p:txBody>
          <a:bodyPr/>
          <a:lstStyle/>
          <a:p>
            <a:r>
              <a:rPr lang="en-US" dirty="0"/>
              <a:t>MBTA Contract No. C14CN01:  Iron Horse Park Operational Control Center</a:t>
            </a:r>
            <a:endParaRPr lang="en-US" dirty="0">
              <a:highlight>
                <a:srgbClr val="FFFF00"/>
              </a:highlight>
            </a:endParaRPr>
          </a:p>
          <a:p>
            <a:pPr>
              <a:defRPr/>
            </a:pPr>
            <a:endParaRPr dirty="0"/>
          </a:p>
          <a:p>
            <a:pPr>
              <a:defRPr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6014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Construction </a:t>
            </a:r>
            <a:r>
              <a:rPr lang="en-US" dirty="0"/>
              <a:t>Project </a:t>
            </a:r>
            <a:r>
              <a:rPr lang="en-US" dirty="0" smtClean="0"/>
              <a:t>Overview – </a:t>
            </a:r>
            <a:r>
              <a:rPr lang="en-US" sz="1400" dirty="0" smtClean="0"/>
              <a:t>Site Plan</a:t>
            </a:r>
            <a:endParaRPr lang="en-US" sz="1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MBTA Contract No. C14CN01:  Iron Horse Park Operational Control Center</a:t>
            </a:r>
            <a:endParaRPr lang="en-US" dirty="0">
              <a:highlight>
                <a:srgbClr val="FFFF00"/>
              </a:highlight>
            </a:endParaRPr>
          </a:p>
        </p:txBody>
      </p:sp>
      <p:cxnSp>
        <p:nvCxnSpPr>
          <p:cNvPr id="61" name="Straight Arrow Connector 60"/>
          <p:cNvCxnSpPr/>
          <p:nvPr/>
        </p:nvCxnSpPr>
        <p:spPr>
          <a:xfrm flipH="1" flipV="1">
            <a:off x="4191000" y="2016758"/>
            <a:ext cx="2318161" cy="37644"/>
          </a:xfrm>
          <a:prstGeom prst="straightConnector1">
            <a:avLst/>
          </a:prstGeom>
          <a:ln w="28575">
            <a:solidFill>
              <a:schemeClr val="bg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4"/>
          <p:cNvGrpSpPr/>
          <p:nvPr/>
        </p:nvGrpSpPr>
        <p:grpSpPr>
          <a:xfrm>
            <a:off x="141146" y="4618376"/>
            <a:ext cx="710121" cy="313952"/>
            <a:chOff x="1430652" y="6296831"/>
            <a:chExt cx="835219" cy="369259"/>
          </a:xfrm>
        </p:grpSpPr>
        <p:sp>
          <p:nvSpPr>
            <p:cNvPr id="26" name="Isosceles Triangle 25"/>
            <p:cNvSpPr/>
            <p:nvPr/>
          </p:nvSpPr>
          <p:spPr>
            <a:xfrm rot="5400000">
              <a:off x="1983354" y="6259820"/>
              <a:ext cx="168949" cy="396085"/>
            </a:xfrm>
            <a:prstGeom prst="triangle">
              <a:avLst>
                <a:gd name="adj" fmla="val 48832"/>
              </a:avLst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1810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3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30652" y="6436529"/>
              <a:ext cx="548960" cy="45719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1810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3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 rot="10800000">
              <a:off x="1430653" y="6296831"/>
              <a:ext cx="362738" cy="36925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77744" tIns="38872" rIns="77744" bIns="38872">
              <a:spAutoFit/>
            </a:bodyPr>
            <a:lstStyle/>
            <a:p>
              <a:pPr marL="0" marR="0" lvl="0" indent="0" algn="ctr" defTabSz="101810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30" b="0" i="0" u="none" strike="noStrike" kern="0" cap="none" spc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</a:p>
          </p:txBody>
        </p:sp>
      </p:grpSp>
      <p:cxnSp>
        <p:nvCxnSpPr>
          <p:cNvPr id="30" name="Straight Arrow Connector 29"/>
          <p:cNvCxnSpPr>
            <a:cxnSpLocks/>
          </p:cNvCxnSpPr>
          <p:nvPr/>
        </p:nvCxnSpPr>
        <p:spPr>
          <a:xfrm flipH="1" flipV="1">
            <a:off x="5733768" y="4198971"/>
            <a:ext cx="775393" cy="432265"/>
          </a:xfrm>
          <a:prstGeom prst="straightConnector1">
            <a:avLst/>
          </a:prstGeom>
          <a:ln w="28575">
            <a:solidFill>
              <a:schemeClr val="bg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cxnSpLocks/>
          </p:cNvCxnSpPr>
          <p:nvPr/>
        </p:nvCxnSpPr>
        <p:spPr>
          <a:xfrm flipH="1">
            <a:off x="1732747" y="3455149"/>
            <a:ext cx="2068841" cy="482436"/>
          </a:xfrm>
          <a:prstGeom prst="straightConnector1">
            <a:avLst/>
          </a:prstGeom>
          <a:ln w="28575">
            <a:solidFill>
              <a:schemeClr val="bg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cxnSpLocks/>
          </p:cNvCxnSpPr>
          <p:nvPr/>
        </p:nvCxnSpPr>
        <p:spPr>
          <a:xfrm>
            <a:off x="4280657" y="3476662"/>
            <a:ext cx="1240970" cy="409538"/>
          </a:xfrm>
          <a:prstGeom prst="straightConnector1">
            <a:avLst/>
          </a:prstGeom>
          <a:ln w="28575">
            <a:solidFill>
              <a:schemeClr val="bg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883" y="1489456"/>
            <a:ext cx="8001000" cy="456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8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Construction Scope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MBTA Contract No. C14CN01:  Iron Horse Park Operational Control Center</a:t>
            </a:r>
            <a:endParaRPr lang="en-US" dirty="0">
              <a:highlight>
                <a:srgbClr val="FFFF00"/>
              </a:highlight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6558127" y="4007316"/>
            <a:ext cx="12227" cy="489060"/>
          </a:xfrm>
          <a:prstGeom prst="straightConnector1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tailEnd type="stealth" w="lg" len="lg"/>
          </a:ln>
          <a:effectLst/>
        </p:spPr>
      </p:cxnSp>
      <p:cxnSp>
        <p:nvCxnSpPr>
          <p:cNvPr id="20" name="Straight Arrow Connector 19"/>
          <p:cNvCxnSpPr/>
          <p:nvPr/>
        </p:nvCxnSpPr>
        <p:spPr>
          <a:xfrm flipH="1" flipV="1">
            <a:off x="8288618" y="3929727"/>
            <a:ext cx="397984" cy="489060"/>
          </a:xfrm>
          <a:prstGeom prst="straightConnector1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tailEnd type="stealth" w="lg" len="lg"/>
          </a:ln>
          <a:effectLst/>
        </p:spPr>
      </p:cxnSp>
      <p:cxnSp>
        <p:nvCxnSpPr>
          <p:cNvPr id="22" name="Straight Arrow Connector 21"/>
          <p:cNvCxnSpPr/>
          <p:nvPr/>
        </p:nvCxnSpPr>
        <p:spPr>
          <a:xfrm flipV="1">
            <a:off x="4465096" y="3931849"/>
            <a:ext cx="12950" cy="487297"/>
          </a:xfrm>
          <a:prstGeom prst="straightConnector1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tailEnd type="stealth" w="lg" len="lg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462683" y="1392273"/>
            <a:ext cx="830031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New </a:t>
            </a:r>
            <a:r>
              <a:rPr lang="en-US" dirty="0" smtClean="0"/>
              <a:t>Building Construction</a:t>
            </a:r>
            <a:r>
              <a:rPr lang="en-US" dirty="0"/>
              <a:t>: foundations, structure, enclosure, redundant mechanical and electrical systems, low voltage systems, IT and dispatch equipment, plumbing, fire protection, interior partitions, fixtures and furnishings.</a:t>
            </a:r>
          </a:p>
          <a:p>
            <a:r>
              <a:rPr lang="en-US" dirty="0"/>
              <a:t> 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Site Work: Site </a:t>
            </a:r>
            <a:r>
              <a:rPr lang="en-US" dirty="0" smtClean="0"/>
              <a:t>utilities, </a:t>
            </a:r>
            <a:r>
              <a:rPr lang="en-US" dirty="0"/>
              <a:t>parking </a:t>
            </a:r>
            <a:r>
              <a:rPr lang="en-US" dirty="0" smtClean="0"/>
              <a:t>lot, retaining walls, </a:t>
            </a:r>
            <a:r>
              <a:rPr lang="en-US" dirty="0"/>
              <a:t>landscaping, site security and lighting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17" y="3547864"/>
            <a:ext cx="4310783" cy="25945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547864"/>
            <a:ext cx="3801501" cy="2594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Benefits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MBTA Contract No. C14CN01:  Iron Horse Park Operational Control Center</a:t>
            </a:r>
            <a:endParaRPr lang="en-US" dirty="0">
              <a:highlight>
                <a:srgbClr val="FFFF00"/>
              </a:highlight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6558127" y="4007316"/>
            <a:ext cx="12227" cy="489060"/>
          </a:xfrm>
          <a:prstGeom prst="straightConnector1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tailEnd type="stealth" w="lg" len="lg"/>
          </a:ln>
          <a:effectLst/>
        </p:spPr>
      </p:cxnSp>
      <p:cxnSp>
        <p:nvCxnSpPr>
          <p:cNvPr id="20" name="Straight Arrow Connector 19"/>
          <p:cNvCxnSpPr/>
          <p:nvPr/>
        </p:nvCxnSpPr>
        <p:spPr>
          <a:xfrm flipH="1" flipV="1">
            <a:off x="8288618" y="3929727"/>
            <a:ext cx="397984" cy="489060"/>
          </a:xfrm>
          <a:prstGeom prst="straightConnector1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tailEnd type="stealth" w="lg" len="lg"/>
          </a:ln>
          <a:effectLst/>
        </p:spPr>
      </p:cxnSp>
      <p:cxnSp>
        <p:nvCxnSpPr>
          <p:cNvPr id="22" name="Straight Arrow Connector 21"/>
          <p:cNvCxnSpPr/>
          <p:nvPr/>
        </p:nvCxnSpPr>
        <p:spPr>
          <a:xfrm flipV="1">
            <a:off x="4465096" y="3931849"/>
            <a:ext cx="12950" cy="487297"/>
          </a:xfrm>
          <a:prstGeom prst="straightConnector1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tailEnd type="stealth" w="lg" len="lg"/>
          </a:ln>
          <a:effectLst/>
        </p:spPr>
      </p:cxnSp>
      <p:sp>
        <p:nvSpPr>
          <p:cNvPr id="7" name="Content Placeholder 1"/>
          <p:cNvSpPr>
            <a:spLocks noGrp="1"/>
          </p:cNvSpPr>
          <p:nvPr>
            <p:ph sz="quarter" idx="14"/>
          </p:nvPr>
        </p:nvSpPr>
        <p:spPr>
          <a:xfrm>
            <a:off x="462684" y="1514856"/>
            <a:ext cx="8348663" cy="4689475"/>
          </a:xfrm>
        </p:spPr>
        <p:txBody>
          <a:bodyPr/>
          <a:lstStyle/>
          <a:p>
            <a:pPr marL="285750" indent="-285750">
              <a:spcBef>
                <a:spcPts val="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Provides fully redundant and state-of-the-art Operations </a:t>
            </a:r>
            <a:r>
              <a:rPr lang="en-US" sz="1800" dirty="0">
                <a:solidFill>
                  <a:schemeClr val="tx1"/>
                </a:solidFill>
              </a:rPr>
              <a:t>C</a:t>
            </a:r>
            <a:r>
              <a:rPr lang="en-US" sz="1800" dirty="0" smtClean="0">
                <a:solidFill>
                  <a:schemeClr val="tx1"/>
                </a:solidFill>
              </a:rPr>
              <a:t>ontrol </a:t>
            </a:r>
            <a:r>
              <a:rPr lang="en-US" sz="1800" dirty="0">
                <a:solidFill>
                  <a:schemeClr val="tx1"/>
                </a:solidFill>
              </a:rPr>
              <a:t>C</a:t>
            </a:r>
            <a:r>
              <a:rPr lang="en-US" sz="1800" dirty="0" smtClean="0">
                <a:solidFill>
                  <a:schemeClr val="tx1"/>
                </a:solidFill>
              </a:rPr>
              <a:t>enter (OCC) in which MBTA </a:t>
            </a:r>
            <a:r>
              <a:rPr lang="en-US" sz="1800" dirty="0">
                <a:solidFill>
                  <a:schemeClr val="tx1"/>
                </a:solidFill>
              </a:rPr>
              <a:t>Commuter Rail and Pan Am </a:t>
            </a:r>
            <a:r>
              <a:rPr lang="en-US" sz="1800" dirty="0" smtClean="0">
                <a:solidFill>
                  <a:schemeClr val="tx1"/>
                </a:solidFill>
              </a:rPr>
              <a:t>will conduct north side train operations </a:t>
            </a:r>
            <a:r>
              <a:rPr lang="en-US" sz="1800" dirty="0">
                <a:solidFill>
                  <a:schemeClr val="tx1"/>
                </a:solidFill>
              </a:rPr>
              <a:t>in the same location using the same systems for real time </a:t>
            </a:r>
            <a:r>
              <a:rPr lang="en-US" sz="1800" dirty="0" smtClean="0">
                <a:solidFill>
                  <a:schemeClr val="tx1"/>
                </a:solidFill>
              </a:rPr>
              <a:t>coordination</a:t>
            </a:r>
          </a:p>
          <a:p>
            <a:pPr marL="285750" indent="-285750">
              <a:spcBef>
                <a:spcPts val="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Provides back-up for the existing Commuter Rail OCC</a:t>
            </a:r>
            <a:endParaRPr lang="en-US" sz="1800" dirty="0">
              <a:solidFill>
                <a:schemeClr val="tx1"/>
              </a:solidFill>
            </a:endParaRPr>
          </a:p>
          <a:p>
            <a:pPr marL="285750" indent="-285750">
              <a:spcBef>
                <a:spcPts val="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Provides remote location for Positive Train Control (PTC) backup system</a:t>
            </a:r>
          </a:p>
          <a:p>
            <a:pPr marL="285750" indent="-285750">
              <a:spcBef>
                <a:spcPts val="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Room for expansion of the signal system or other dispatch capabilities</a:t>
            </a:r>
          </a:p>
          <a:p>
            <a:pPr marL="285750" indent="-285750">
              <a:spcBef>
                <a:spcPts val="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New </a:t>
            </a:r>
            <a:r>
              <a:rPr lang="en-US" sz="1800" dirty="0">
                <a:solidFill>
                  <a:schemeClr val="tx1"/>
                </a:solidFill>
              </a:rPr>
              <a:t>building </a:t>
            </a:r>
            <a:r>
              <a:rPr lang="en-US" sz="1800" dirty="0" smtClean="0">
                <a:solidFill>
                  <a:schemeClr val="tx1"/>
                </a:solidFill>
              </a:rPr>
              <a:t>will have a </a:t>
            </a:r>
            <a:r>
              <a:rPr lang="en-US" sz="1800" dirty="0">
                <a:solidFill>
                  <a:schemeClr val="tx1"/>
                </a:solidFill>
              </a:rPr>
              <a:t>100 year life span</a:t>
            </a:r>
          </a:p>
          <a:p>
            <a:pPr marL="285750" indent="-285750">
              <a:spcBef>
                <a:spcPts val="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New building is resilient and above the flood plain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Construction Procurement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smtClean="0"/>
              <a:t>MBTA Contract No. C14CN01:  </a:t>
            </a:r>
            <a:r>
              <a:rPr lang="en-US" dirty="0"/>
              <a:t>Iron Horse Park Operational Control Center</a:t>
            </a:r>
            <a:endParaRPr lang="en-US" dirty="0">
              <a:highlight>
                <a:srgbClr val="FFFF00"/>
              </a:highlight>
            </a:endParaRP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1495806"/>
            <a:ext cx="8153400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Project was advertised on July 3, 2018</a:t>
            </a:r>
            <a:endParaRPr lang="en-US" dirty="0">
              <a:latin typeface="+mj-lt"/>
            </a:endParaRPr>
          </a:p>
          <a:p>
            <a:pPr marL="342900" indent="-34290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Engineer’s Estimate was $28,315,535</a:t>
            </a:r>
          </a:p>
          <a:p>
            <a:pPr marL="342900" indent="-34290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Bid Opening was on August 14, 2018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Four (4) </a:t>
            </a:r>
            <a:r>
              <a:rPr lang="en-US" dirty="0">
                <a:latin typeface="+mj-lt"/>
              </a:rPr>
              <a:t>Bids were received</a:t>
            </a:r>
          </a:p>
          <a:p>
            <a:pPr defTabSz="512763">
              <a:spcAft>
                <a:spcPts val="1200"/>
              </a:spcAft>
            </a:pPr>
            <a:r>
              <a:rPr lang="en-US" dirty="0">
                <a:latin typeface="+mj-lt"/>
              </a:rPr>
              <a:t>	</a:t>
            </a:r>
            <a:r>
              <a:rPr lang="en-US" dirty="0" smtClean="0">
                <a:latin typeface="+mj-lt"/>
              </a:rPr>
              <a:t>$32,730,706  </a:t>
            </a:r>
            <a:r>
              <a:rPr lang="en-US" b="1" dirty="0" smtClean="0">
                <a:latin typeface="+mj-lt"/>
              </a:rPr>
              <a:t>W.T. Rich Company, Inc. (Low </a:t>
            </a:r>
            <a:r>
              <a:rPr lang="en-US" b="1" dirty="0">
                <a:latin typeface="+mj-lt"/>
              </a:rPr>
              <a:t>Bidder)</a:t>
            </a:r>
          </a:p>
          <a:p>
            <a:pPr defTabSz="512763">
              <a:spcAft>
                <a:spcPts val="1200"/>
              </a:spcAft>
            </a:pPr>
            <a:r>
              <a:rPr lang="en-US" dirty="0">
                <a:latin typeface="+mj-lt"/>
              </a:rPr>
              <a:t>	</a:t>
            </a:r>
            <a:r>
              <a:rPr lang="en-US" dirty="0" smtClean="0">
                <a:latin typeface="+mj-lt"/>
              </a:rPr>
              <a:t>$33,530,212	 </a:t>
            </a:r>
            <a:r>
              <a:rPr lang="en-US" dirty="0" err="1" smtClean="0">
                <a:latin typeface="+mj-lt"/>
              </a:rPr>
              <a:t>Tocci</a:t>
            </a:r>
            <a:r>
              <a:rPr lang="en-US" dirty="0" smtClean="0">
                <a:latin typeface="+mj-lt"/>
              </a:rPr>
              <a:t> Building Corporation</a:t>
            </a:r>
            <a:r>
              <a:rPr lang="en-US" dirty="0">
                <a:latin typeface="+mj-lt"/>
              </a:rPr>
              <a:t>		</a:t>
            </a:r>
            <a:endParaRPr lang="en-US" dirty="0" smtClean="0">
              <a:latin typeface="+mj-lt"/>
            </a:endParaRPr>
          </a:p>
          <a:p>
            <a:pPr defTabSz="512763">
              <a:spcAft>
                <a:spcPts val="1200"/>
              </a:spcAft>
            </a:pPr>
            <a:r>
              <a:rPr lang="en-US" dirty="0">
                <a:latin typeface="+mj-lt"/>
              </a:rPr>
              <a:t>	</a:t>
            </a:r>
            <a:r>
              <a:rPr lang="en-US" dirty="0" smtClean="0">
                <a:latin typeface="+mj-lt"/>
              </a:rPr>
              <a:t>$34,955,000	 Barletta Heavy Division, Inc.</a:t>
            </a:r>
          </a:p>
          <a:p>
            <a:pPr defTabSz="512763">
              <a:spcAft>
                <a:spcPts val="2400"/>
              </a:spcAft>
            </a:pPr>
            <a:r>
              <a:rPr lang="en-US" dirty="0">
                <a:latin typeface="+mj-lt"/>
              </a:rPr>
              <a:t>	</a:t>
            </a:r>
            <a:r>
              <a:rPr lang="en-US" dirty="0" smtClean="0">
                <a:latin typeface="+mj-lt"/>
              </a:rPr>
              <a:t>$35,739,000	 Daniel O’Connell’s Sons, Inc.</a:t>
            </a:r>
          </a:p>
          <a:p>
            <a:pPr marL="285750" indent="-285750" defTabSz="344488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  Bid analysis has been completed</a:t>
            </a:r>
          </a:p>
        </p:txBody>
      </p:sp>
    </p:spTree>
    <p:extLst>
      <p:ext uri="{BB962C8B-B14F-4D97-AF65-F5344CB8AC3E}">
        <p14:creationId xmlns:p14="http://schemas.microsoft.com/office/powerpoint/2010/main" val="378711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Request of the Fiscal and Management Control Board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MBTA Contract No. C14CN01:  Iron Horse Park Operational Control Center</a:t>
            </a:r>
            <a:endParaRPr lang="en-US" dirty="0">
              <a:highlight>
                <a:srgbClr val="FFFF00"/>
              </a:highlight>
            </a:endParaRP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1524000"/>
            <a:ext cx="8229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1800"/>
              </a:spcAft>
            </a:pPr>
            <a:r>
              <a:rPr lang="en-US" dirty="0" smtClean="0">
                <a:latin typeface="+mj-lt"/>
              </a:rPr>
              <a:t>Staff request that the Fiscal and Management Control Board authorize the MBTA General Manager to award and execute MBTA Construction Contract No. C14CN0: Iron Horse Park Operations Control Center with W.T. Rich Company, Inc. for an amount not to exceed $32,730,706.00.</a:t>
            </a:r>
          </a:p>
        </p:txBody>
      </p:sp>
    </p:spTree>
    <p:extLst>
      <p:ext uri="{BB962C8B-B14F-4D97-AF65-F5344CB8AC3E}">
        <p14:creationId xmlns:p14="http://schemas.microsoft.com/office/powerpoint/2010/main" val="290258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heme/theme1.xml><?xml version="1.0" encoding="utf-8"?>
<a:theme xmlns:a="http://schemas.openxmlformats.org/drawingml/2006/main" name="Presentation3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7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6AC445D1-1674-4DD1-BEBF-36D630AEEA81}">
  <we:reference id="wa104379279" version="2.0.0.0" store="en-US" storeType="OMEX"/>
  <we:alternateReferences>
    <we:reference id="WA104379279" version="2.0.0.0" store="WA104379279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EC95F937717B4D8C35B1225528E6A1" ma:contentTypeVersion="2" ma:contentTypeDescription="Create a new document." ma:contentTypeScope="" ma:versionID="3b466b6bda3723e078f33a89ad0a9397">
  <xsd:schema xmlns:xsd="http://www.w3.org/2001/XMLSchema" xmlns:xs="http://www.w3.org/2001/XMLSchema" xmlns:p="http://schemas.microsoft.com/office/2006/metadata/properties" xmlns:ns2="7935c648-d169-4d12-a0a1-9a4f0e887fdc" targetNamespace="http://schemas.microsoft.com/office/2006/metadata/properties" ma:root="true" ma:fieldsID="1b4383bbab6f549f3a93bb663cb36fd5" ns2:_="">
    <xsd:import namespace="7935c648-d169-4d12-a0a1-9a4f0e887f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35c648-d169-4d12-a0a1-9a4f0e887f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749F0E8-D5F3-4AA4-9B78-08B8376DD58D}">
  <ds:schemaRefs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7935c648-d169-4d12-a0a1-9a4f0e887fdc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9F65922-3840-4373-898B-3BB2CC38332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C605A4-DF8D-4373-8F1E-9F8125E03B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935c648-d169-4d12-a0a1-9a4f0e887f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Presentation3</Template>
  <TotalTime>5758</TotalTime>
  <Words>391</Words>
  <Application>Microsoft Office PowerPoint</Application>
  <PresentationFormat>On-screen Show (4:3)</PresentationFormat>
  <Paragraphs>37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Presentation3</vt:lpstr>
      <vt:lpstr>MBTA Construction Contract No. C14CN01:  Iron Horse Park Operations Control Center</vt:lpstr>
      <vt:lpstr>OVERVIEW</vt:lpstr>
      <vt:lpstr>Construction Project Overview – Site Plan</vt:lpstr>
      <vt:lpstr>Construction Scope</vt:lpstr>
      <vt:lpstr>Project Benefits</vt:lpstr>
      <vt:lpstr>Construction Procurement</vt:lpstr>
      <vt:lpstr>Request of the Fiscal and Management Control Board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YTD Capital spending has been lower than expected due to delays in GLX and Other projects</dc:title>
  <dc:creator>srashin</dc:creator>
  <cp:lastModifiedBy>DAS</cp:lastModifiedBy>
  <cp:revision>258</cp:revision>
  <cp:lastPrinted>2018-07-27T19:01:14Z</cp:lastPrinted>
  <dcterms:created xsi:type="dcterms:W3CDTF">2016-05-17T19:48:13Z</dcterms:created>
  <dcterms:modified xsi:type="dcterms:W3CDTF">2018-10-12T20:14:13Z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0x010100BAEC95F937717B4D8C35B1225528E6A1</vt:lpwstr>
  </property>
</Properties>
</file>