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87" r:id="rId5"/>
    <p:sldId id="397" r:id="rId6"/>
    <p:sldId id="390" r:id="rId7"/>
    <p:sldId id="389" r:id="rId8"/>
    <p:sldId id="399" r:id="rId9"/>
    <p:sldId id="395" r:id="rId10"/>
    <p:sldId id="396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27800"/>
    <a:srgbClr val="FF9609"/>
    <a:srgbClr val="00269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8064" autoAdjust="0"/>
  </p:normalViewPr>
  <p:slideViewPr>
    <p:cSldViewPr>
      <p:cViewPr>
        <p:scale>
          <a:sx n="51" d="100"/>
          <a:sy n="51" d="100"/>
        </p:scale>
        <p:origin x="-4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3" tIns="47535" rIns="95073" bIns="475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0"/>
            <a:ext cx="3043343" cy="465455"/>
          </a:xfrm>
          <a:prstGeom prst="rect">
            <a:avLst/>
          </a:prstGeom>
        </p:spPr>
        <p:txBody>
          <a:bodyPr vert="horz" lIns="95073" tIns="47535" rIns="95073" bIns="47535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3" tIns="47535" rIns="95073" bIns="475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5073" tIns="47535" rIns="95073" bIns="475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3"/>
            <a:ext cx="3043343" cy="465455"/>
          </a:xfrm>
          <a:prstGeom prst="rect">
            <a:avLst/>
          </a:prstGeom>
        </p:spPr>
        <p:txBody>
          <a:bodyPr vert="horz" lIns="95073" tIns="47535" rIns="95073" bIns="475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</p:spPr>
        <p:txBody>
          <a:bodyPr vert="horz" lIns="95073" tIns="47535" rIns="95073" bIns="47535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10/12/2018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10/12/2018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0"/>
            <a:ext cx="7751547" cy="751114"/>
          </a:xfrm>
        </p:spPr>
        <p:txBody>
          <a:bodyPr/>
          <a:lstStyle/>
          <a:p>
            <a:r>
              <a:rPr lang="en-US" sz="2400" dirty="0" smtClean="0"/>
              <a:t>MBTA Construction Contract No. C14CN01: </a:t>
            </a:r>
            <a:br>
              <a:rPr lang="en-US" sz="2400" dirty="0" smtClean="0"/>
            </a:br>
            <a:r>
              <a:rPr lang="en-US" sz="2400" dirty="0" smtClean="0"/>
              <a:t>Iron Horse Park Operations Control Center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170714"/>
            <a:ext cx="7010400" cy="4680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October </a:t>
            </a:r>
            <a:r>
              <a:rPr lang="en-US" sz="1800" dirty="0" smtClean="0"/>
              <a:t>15, </a:t>
            </a:r>
            <a:r>
              <a:rPr lang="en-US" sz="1800" dirty="0" smtClean="0"/>
              <a:t>2018</a:t>
            </a: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9900" y="1447800"/>
            <a:ext cx="8348663" cy="4689475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Today’s board </a:t>
            </a:r>
            <a:r>
              <a:rPr lang="en-US" sz="1800" dirty="0" smtClean="0"/>
              <a:t>action </a:t>
            </a:r>
            <a:r>
              <a:rPr lang="en-US" sz="1800" dirty="0"/>
              <a:t>will </a:t>
            </a:r>
            <a:r>
              <a:rPr lang="en-US" sz="1800" dirty="0" smtClean="0"/>
              <a:t>provide approval for construction of the Iron Horse Park Operations Control Center that </a:t>
            </a:r>
            <a:r>
              <a:rPr lang="en-US" sz="1800" dirty="0" smtClean="0">
                <a:solidFill>
                  <a:schemeClr val="tx1"/>
                </a:solidFill>
              </a:rPr>
              <a:t>will </a:t>
            </a:r>
            <a:r>
              <a:rPr lang="en-US" sz="1800" dirty="0">
                <a:solidFill>
                  <a:schemeClr val="tx1"/>
                </a:solidFill>
              </a:rPr>
              <a:t>house dispatching operations for MBTA Commuter Rail North (CRN) and Pan Am freight in the same space. It will also house the back-up PTC data center. 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 IHPOCC project includes construction of a new building, designed to accommodate </a:t>
            </a:r>
            <a:r>
              <a:rPr lang="en-US" sz="1800" dirty="0">
                <a:solidFill>
                  <a:schemeClr val="tx1"/>
                </a:solidFill>
              </a:rPr>
              <a:t>future growth of the signal </a:t>
            </a:r>
            <a:r>
              <a:rPr lang="en-US" sz="1800" dirty="0" smtClean="0">
                <a:solidFill>
                  <a:schemeClr val="tx1"/>
                </a:solidFill>
              </a:rPr>
              <a:t>system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future </a:t>
            </a:r>
            <a:r>
              <a:rPr lang="en-US" sz="1800" dirty="0">
                <a:solidFill>
                  <a:schemeClr val="tx1"/>
                </a:solidFill>
              </a:rPr>
              <a:t>regional dispatch </a:t>
            </a:r>
            <a:r>
              <a:rPr lang="en-US" sz="1800" dirty="0" smtClean="0">
                <a:solidFill>
                  <a:schemeClr val="tx1"/>
                </a:solidFill>
              </a:rPr>
              <a:t>capability, </a:t>
            </a:r>
            <a:r>
              <a:rPr lang="en-US" sz="1800" dirty="0">
                <a:solidFill>
                  <a:schemeClr val="tx1"/>
                </a:solidFill>
              </a:rPr>
              <a:t>parking </a:t>
            </a:r>
            <a:r>
              <a:rPr lang="en-US" sz="1800" dirty="0" smtClean="0">
                <a:solidFill>
                  <a:schemeClr val="tx1"/>
                </a:solidFill>
              </a:rPr>
              <a:t>lot, and site utilities. 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construction duration is 24 months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r>
              <a:rPr lang="en-US" dirty="0"/>
              <a:t>MBTA Contract No. C14CN01:  Iron Horse Park Operational Control Center</a:t>
            </a:r>
            <a:endParaRPr lang="en-US" dirty="0">
              <a:highlight>
                <a:srgbClr val="FFFF00"/>
              </a:highlight>
            </a:endParaRP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</a:t>
            </a:r>
            <a:r>
              <a:rPr lang="en-US" dirty="0"/>
              <a:t>Project </a:t>
            </a:r>
            <a:r>
              <a:rPr lang="en-US" dirty="0" smtClean="0"/>
              <a:t>Overview – </a:t>
            </a:r>
            <a:r>
              <a:rPr lang="en-US" sz="1400" dirty="0" smtClean="0"/>
              <a:t>Site Plan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MBTA Contract No. C14CN01:  Iron Horse Park Operational Control Center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4191000" y="2016758"/>
            <a:ext cx="2318161" cy="37644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41146" y="4618376"/>
            <a:ext cx="710121" cy="313952"/>
            <a:chOff x="1430652" y="6296831"/>
            <a:chExt cx="835219" cy="369259"/>
          </a:xfrm>
        </p:grpSpPr>
        <p:sp>
          <p:nvSpPr>
            <p:cNvPr id="26" name="Isosceles Triangle 25"/>
            <p:cNvSpPr/>
            <p:nvPr/>
          </p:nvSpPr>
          <p:spPr>
            <a:xfrm rot="5400000">
              <a:off x="1983354" y="6259820"/>
              <a:ext cx="168949" cy="396085"/>
            </a:xfrm>
            <a:prstGeom prst="triangle">
              <a:avLst>
                <a:gd name="adj" fmla="val 48832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0652" y="6436529"/>
              <a:ext cx="548960" cy="457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0800000">
              <a:off x="1430653" y="6296831"/>
              <a:ext cx="362738" cy="369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7744" tIns="38872" rIns="77744" bIns="38872">
              <a:spAutoFit/>
            </a:bodyPr>
            <a:lstStyle/>
            <a:p>
              <a:pPr marL="0" marR="0" lvl="0" indent="0" algn="ctr" defTabSz="1018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3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5733768" y="4198971"/>
            <a:ext cx="775393" cy="432265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1732747" y="3455149"/>
            <a:ext cx="2068841" cy="482436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4280657" y="3476662"/>
            <a:ext cx="1240970" cy="409538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3" y="1489456"/>
            <a:ext cx="8001000" cy="45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Scope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MBTA Contract No. C14CN01:  Iron Horse Park Operational Control Center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558127" y="4007316"/>
            <a:ext cx="12227" cy="48906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 flipV="1">
            <a:off x="8288618" y="3929727"/>
            <a:ext cx="397984" cy="48906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4465096" y="3931849"/>
            <a:ext cx="12950" cy="487297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62683" y="1392273"/>
            <a:ext cx="8300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smtClean="0"/>
              <a:t>Building Construction</a:t>
            </a:r>
            <a:r>
              <a:rPr lang="en-US" dirty="0"/>
              <a:t>: foundations, structure, enclosure, redundant mechanical and electrical systems, low voltage systems, IT and dispatch equipment, plumbing, fire protection, interior partitions, fixtures and furnishings.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Site Work: Site </a:t>
            </a:r>
            <a:r>
              <a:rPr lang="en-US" dirty="0" smtClean="0"/>
              <a:t>utilities, </a:t>
            </a:r>
            <a:r>
              <a:rPr lang="en-US" dirty="0"/>
              <a:t>parking </a:t>
            </a:r>
            <a:r>
              <a:rPr lang="en-US" dirty="0" smtClean="0"/>
              <a:t>lot, retaining walls, </a:t>
            </a:r>
            <a:r>
              <a:rPr lang="en-US" dirty="0"/>
              <a:t>landscaping, site security and lighting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7" y="3547864"/>
            <a:ext cx="4310783" cy="2594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47864"/>
            <a:ext cx="3801501" cy="259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MBTA Contract No. C14CN01:  Iron Horse Park Operational Control Center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558127" y="4007316"/>
            <a:ext cx="12227" cy="48906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 flipV="1">
            <a:off x="8288618" y="3929727"/>
            <a:ext cx="397984" cy="48906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4465096" y="3931849"/>
            <a:ext cx="12950" cy="487297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sp>
        <p:nvSpPr>
          <p:cNvPr id="7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514856"/>
            <a:ext cx="8348663" cy="4689475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Provides fully redundant and state-of-the-art Operations 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ontrol 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enter (OCC) in which MBTA </a:t>
            </a:r>
            <a:r>
              <a:rPr lang="en-US" sz="1800" dirty="0">
                <a:solidFill>
                  <a:schemeClr val="tx1"/>
                </a:solidFill>
              </a:rPr>
              <a:t>Commuter Rail and Pan Am </a:t>
            </a:r>
            <a:r>
              <a:rPr lang="en-US" sz="1800" dirty="0" smtClean="0">
                <a:solidFill>
                  <a:schemeClr val="tx1"/>
                </a:solidFill>
              </a:rPr>
              <a:t>will conduct north side train operations </a:t>
            </a:r>
            <a:r>
              <a:rPr lang="en-US" sz="1800" dirty="0">
                <a:solidFill>
                  <a:schemeClr val="tx1"/>
                </a:solidFill>
              </a:rPr>
              <a:t>in the same location using the same systems for real time </a:t>
            </a:r>
            <a:r>
              <a:rPr lang="en-US" sz="1800" dirty="0" smtClean="0">
                <a:solidFill>
                  <a:schemeClr val="tx1"/>
                </a:solidFill>
              </a:rPr>
              <a:t>coordination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Provides back-up for the existing Commuter Rail OCC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Provides remote location for Positive Train Control (PTC) backup system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Room for expansion of the signal system or other dispatch capabilities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New </a:t>
            </a:r>
            <a:r>
              <a:rPr lang="en-US" sz="1800" dirty="0">
                <a:solidFill>
                  <a:schemeClr val="tx1"/>
                </a:solidFill>
              </a:rPr>
              <a:t>building </a:t>
            </a:r>
            <a:r>
              <a:rPr lang="en-US" sz="1800" dirty="0" smtClean="0">
                <a:solidFill>
                  <a:schemeClr val="tx1"/>
                </a:solidFill>
              </a:rPr>
              <a:t>will have a </a:t>
            </a:r>
            <a:r>
              <a:rPr lang="en-US" sz="1800" dirty="0">
                <a:solidFill>
                  <a:schemeClr val="tx1"/>
                </a:solidFill>
              </a:rPr>
              <a:t>100 year life span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New building is resilient and above the flood 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Procurement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MBTA Contract No. C14CN01:  </a:t>
            </a:r>
            <a:r>
              <a:rPr lang="en-US" dirty="0"/>
              <a:t>Iron Horse Park Operational Control Center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95806"/>
            <a:ext cx="81534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Project was advertised on July 3, 2018</a:t>
            </a:r>
            <a:endParaRPr lang="en-US" dirty="0">
              <a:latin typeface="+mj-lt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Engineer’s Estimate was $28,315,535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Bid Opening was on August 14, 2018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Four (4) </a:t>
            </a:r>
            <a:r>
              <a:rPr lang="en-US" dirty="0">
                <a:latin typeface="+mj-lt"/>
              </a:rPr>
              <a:t>Bids were received</a:t>
            </a:r>
          </a:p>
          <a:p>
            <a:pPr defTabSz="512763">
              <a:spcAft>
                <a:spcPts val="1200"/>
              </a:spcAft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$32,730,706  </a:t>
            </a:r>
            <a:r>
              <a:rPr lang="en-US" b="1" dirty="0" smtClean="0">
                <a:latin typeface="+mj-lt"/>
              </a:rPr>
              <a:t>W.T. Rich Company, Inc. (Low </a:t>
            </a:r>
            <a:r>
              <a:rPr lang="en-US" b="1" dirty="0">
                <a:latin typeface="+mj-lt"/>
              </a:rPr>
              <a:t>Bidder)</a:t>
            </a:r>
          </a:p>
          <a:p>
            <a:pPr defTabSz="512763">
              <a:spcAft>
                <a:spcPts val="1200"/>
              </a:spcAft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$33,530,212	 </a:t>
            </a:r>
            <a:r>
              <a:rPr lang="en-US" dirty="0" err="1" smtClean="0">
                <a:latin typeface="+mj-lt"/>
              </a:rPr>
              <a:t>Tocci</a:t>
            </a:r>
            <a:r>
              <a:rPr lang="en-US" dirty="0" smtClean="0">
                <a:latin typeface="+mj-lt"/>
              </a:rPr>
              <a:t> Building Corporation</a:t>
            </a:r>
            <a:r>
              <a:rPr lang="en-US" dirty="0">
                <a:latin typeface="+mj-lt"/>
              </a:rPr>
              <a:t>		</a:t>
            </a:r>
            <a:endParaRPr lang="en-US" dirty="0" smtClean="0">
              <a:latin typeface="+mj-lt"/>
            </a:endParaRPr>
          </a:p>
          <a:p>
            <a:pPr defTabSz="512763">
              <a:spcAft>
                <a:spcPts val="1200"/>
              </a:spcAft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$34,955,000	 Barletta Heavy Division, Inc.</a:t>
            </a:r>
          </a:p>
          <a:p>
            <a:pPr defTabSz="512763">
              <a:spcAft>
                <a:spcPts val="2400"/>
              </a:spcAft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$35,739,000	 Daniel O’Connell’s Sons, Inc.</a:t>
            </a:r>
          </a:p>
          <a:p>
            <a:pPr marL="285750" indent="-285750" defTabSz="34448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  Bid analysis 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37871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of the Fiscal and Management Control 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MBTA Contract No. C14CN01:  Iron Horse Park Operational Control Center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 smtClean="0">
                <a:latin typeface="+mj-lt"/>
              </a:rPr>
              <a:t>Staff request that the Fiscal and Management Control Board authorize the MBTA General Manager to award and execute MBTA Construction Contract No. C14CN0: Iron Horse Park Operations Control Center with W.T. Rich Company, Inc. for an amount not to exceed $32,730,706.00.</a:t>
            </a:r>
          </a:p>
        </p:txBody>
      </p:sp>
    </p:spTree>
    <p:extLst>
      <p:ext uri="{BB962C8B-B14F-4D97-AF65-F5344CB8AC3E}">
        <p14:creationId xmlns:p14="http://schemas.microsoft.com/office/powerpoint/2010/main" val="29025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AC445D1-1674-4DD1-BEBF-36D630AEEA81}">
  <we:reference id="wa104379279" version="2.0.0.0" store="en-US" storeType="OMEX"/>
  <we:alternateReferences>
    <we:reference id="WA104379279" version="2.0.0.0" store="WA10437927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C95F937717B4D8C35B1225528E6A1" ma:contentTypeVersion="2" ma:contentTypeDescription="Create a new document." ma:contentTypeScope="" ma:versionID="3b466b6bda3723e078f33a89ad0a9397">
  <xsd:schema xmlns:xsd="http://www.w3.org/2001/XMLSchema" xmlns:xs="http://www.w3.org/2001/XMLSchema" xmlns:p="http://schemas.microsoft.com/office/2006/metadata/properties" xmlns:ns2="7935c648-d169-4d12-a0a1-9a4f0e887fdc" targetNamespace="http://schemas.microsoft.com/office/2006/metadata/properties" ma:root="true" ma:fieldsID="1b4383bbab6f549f3a93bb663cb36fd5" ns2:_="">
    <xsd:import namespace="7935c648-d169-4d12-a0a1-9a4f0e887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c648-d169-4d12-a0a1-9a4f0e887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49F0E8-D5F3-4AA4-9B78-08B8376DD58D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7935c648-d169-4d12-a0a1-9a4f0e887fd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F65922-3840-4373-898B-3BB2CC3833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605A4-DF8D-4373-8F1E-9F8125E03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5c648-d169-4d12-a0a1-9a4f0e887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5758</TotalTime>
  <Words>391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Presentation3</vt:lpstr>
      <vt:lpstr>MBTA Construction Contract No. C14CN01:  Iron Horse Park Operations Control Center</vt:lpstr>
      <vt:lpstr>OVERVIEW</vt:lpstr>
      <vt:lpstr>Construction Project Overview – Site Plan</vt:lpstr>
      <vt:lpstr>Construction Scope</vt:lpstr>
      <vt:lpstr>Project Benefits</vt:lpstr>
      <vt:lpstr>Construction Procurement</vt:lpstr>
      <vt:lpstr>Request of the Fiscal and Management Control Board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DAS</cp:lastModifiedBy>
  <cp:revision>258</cp:revision>
  <cp:lastPrinted>2018-07-27T19:01:14Z</cp:lastPrinted>
  <dcterms:created xsi:type="dcterms:W3CDTF">2016-05-17T19:48:13Z</dcterms:created>
  <dcterms:modified xsi:type="dcterms:W3CDTF">2018-10-12T20:14:13Z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0x010100BAEC95F937717B4D8C35B1225528E6A1</vt:lpwstr>
  </property>
</Properties>
</file>