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707" r:id="rId5"/>
  </p:sldMasterIdLst>
  <p:notesMasterIdLst>
    <p:notesMasterId r:id="rId16"/>
  </p:notesMasterIdLst>
  <p:handoutMasterIdLst>
    <p:handoutMasterId r:id="rId17"/>
  </p:handoutMasterIdLst>
  <p:sldIdLst>
    <p:sldId id="681" r:id="rId6"/>
    <p:sldId id="820" r:id="rId7"/>
    <p:sldId id="699" r:id="rId8"/>
    <p:sldId id="891" r:id="rId9"/>
    <p:sldId id="899" r:id="rId10"/>
    <p:sldId id="896" r:id="rId11"/>
    <p:sldId id="895" r:id="rId12"/>
    <p:sldId id="898" r:id="rId13"/>
    <p:sldId id="892" r:id="rId14"/>
    <p:sldId id="893" r:id="rId15"/>
  </p:sldIdLst>
  <p:sldSz cx="9144000" cy="6858000" type="screen4x3"/>
  <p:notesSz cx="7026275" cy="9312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3255D5-628A-49F1-8F58-0A1E9314DD8E}">
          <p14:sldIdLst/>
        </p14:section>
        <p14:section name="Untitled Section" id="{CB634D57-8E31-49C4-8812-B21E727E29BA}">
          <p14:sldIdLst>
            <p14:sldId id="681"/>
            <p14:sldId id="820"/>
            <p14:sldId id="699"/>
            <p14:sldId id="891"/>
            <p14:sldId id="899"/>
            <p14:sldId id="896"/>
            <p14:sldId id="895"/>
            <p14:sldId id="898"/>
            <p14:sldId id="892"/>
            <p14:sldId id="89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45" userDrawn="1">
          <p15:clr>
            <a:srgbClr val="A4A3A4"/>
          </p15:clr>
        </p15:guide>
        <p15:guide id="2" pos="2125" userDrawn="1">
          <p15:clr>
            <a:srgbClr val="A4A3A4"/>
          </p15:clr>
        </p15:guide>
        <p15:guide id="3" orient="horz" pos="2934" userDrawn="1">
          <p15:clr>
            <a:srgbClr val="A4A3A4"/>
          </p15:clr>
        </p15:guide>
        <p15:guide id="4" pos="221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t poirier" initials="mp" lastIdx="44" clrIdx="0">
    <p:extLst/>
  </p:cmAuthor>
  <p:cmAuthor id="2" name="Dalton, John" initials="DJ" lastIdx="9" clrIdx="1">
    <p:extLst/>
  </p:cmAuthor>
  <p:cmAuthor id="3" name="Jennifer Kelley" initials="JK" lastIdx="9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5024"/>
    <a:srgbClr val="FFFF99"/>
    <a:srgbClr val="EFEFAB"/>
    <a:srgbClr val="F4F2A6"/>
    <a:srgbClr val="FFFFFF"/>
    <a:srgbClr val="FFFF66"/>
    <a:srgbClr val="005024"/>
    <a:srgbClr val="003A1E"/>
    <a:srgbClr val="008746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2" autoAdjust="0"/>
    <p:restoredTop sz="95602" autoAdjust="0"/>
  </p:normalViewPr>
  <p:slideViewPr>
    <p:cSldViewPr showGuides="1">
      <p:cViewPr>
        <p:scale>
          <a:sx n="125" d="100"/>
          <a:sy n="125" d="100"/>
        </p:scale>
        <p:origin x="-132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92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-1500"/>
    </p:cViewPr>
  </p:sorterViewPr>
  <p:notesViewPr>
    <p:cSldViewPr showGuides="1">
      <p:cViewPr varScale="1">
        <p:scale>
          <a:sx n="84" d="100"/>
          <a:sy n="84" d="100"/>
        </p:scale>
        <p:origin x="3796" y="88"/>
      </p:cViewPr>
      <p:guideLst>
        <p:guide orient="horz" pos="2845"/>
        <p:guide orient="horz" pos="2934"/>
        <p:guide pos="2125"/>
        <p:guide pos="221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GLX</a:t>
            </a:r>
            <a:r>
              <a:rPr lang="en-US" baseline="0" dirty="0" smtClean="0"/>
              <a:t> Program Management Full-Time Equivalents (FTEs)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3175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'[GLX MBTA Staffing.xlsx]GLXMBTA Staff'!$A$3:$H$3</c:f>
              <c:strCache>
                <c:ptCount val="8"/>
                <c:pt idx="0">
                  <c:v>March </c:v>
                </c:pt>
                <c:pt idx="1">
                  <c:v>April</c:v>
                </c:pt>
                <c:pt idx="2">
                  <c:v>May</c:v>
                </c:pt>
                <c:pt idx="3">
                  <c:v>June</c:v>
                </c:pt>
                <c:pt idx="4">
                  <c:v>July</c:v>
                </c:pt>
                <c:pt idx="5">
                  <c:v>August</c:v>
                </c:pt>
                <c:pt idx="6">
                  <c:v>September</c:v>
                </c:pt>
                <c:pt idx="7">
                  <c:v>march</c:v>
                </c:pt>
              </c:strCache>
            </c:strRef>
          </c:cat>
          <c:val>
            <c:numRef>
              <c:f>'[GLX MBTA Staffing.xlsx]GLXMBTA Staff'!$A$4:$H$4</c:f>
              <c:numCache>
                <c:formatCode>General</c:formatCode>
                <c:ptCount val="8"/>
                <c:pt idx="0">
                  <c:v>79.599999999999994</c:v>
                </c:pt>
                <c:pt idx="1">
                  <c:v>82.5</c:v>
                </c:pt>
                <c:pt idx="2">
                  <c:v>88.25</c:v>
                </c:pt>
                <c:pt idx="3">
                  <c:v>91</c:v>
                </c:pt>
                <c:pt idx="4">
                  <c:v>92.5</c:v>
                </c:pt>
                <c:pt idx="5">
                  <c:v>94.5</c:v>
                </c:pt>
                <c:pt idx="6">
                  <c:v>95</c:v>
                </c:pt>
                <c:pt idx="7">
                  <c:v>107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B14-43DC-9F38-BD039F93C52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3801216"/>
        <c:axId val="44180992"/>
      </c:lineChart>
      <c:catAx>
        <c:axId val="438012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180992"/>
        <c:crosses val="autoZero"/>
        <c:auto val="1"/>
        <c:lblAlgn val="ctr"/>
        <c:lblOffset val="100"/>
        <c:noMultiLvlLbl val="0"/>
      </c:catAx>
      <c:valAx>
        <c:axId val="44180992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3801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sz="1600">
          <a:solidFill>
            <a:sysClr val="windowText" lastClr="000000"/>
          </a:solidFill>
        </a:defRPr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>
      <cs:styleClr val="auto"/>
    </cs:fillRef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4"/>
            <a:ext cx="3044719" cy="465614"/>
          </a:xfrm>
          <a:prstGeom prst="rect">
            <a:avLst/>
          </a:prstGeom>
        </p:spPr>
        <p:txBody>
          <a:bodyPr vert="horz" lIns="93135" tIns="46569" rIns="93135" bIns="4656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9938" y="4"/>
            <a:ext cx="3044719" cy="465614"/>
          </a:xfrm>
          <a:prstGeom prst="rect">
            <a:avLst/>
          </a:prstGeom>
        </p:spPr>
        <p:txBody>
          <a:bodyPr vert="horz" lIns="93135" tIns="46569" rIns="93135" bIns="46569" rtlCol="0"/>
          <a:lstStyle>
            <a:lvl1pPr algn="r">
              <a:defRPr sz="1200"/>
            </a:lvl1pPr>
          </a:lstStyle>
          <a:p>
            <a:fld id="{3150DF6D-F437-4312-9B11-BAA771D027EA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6" y="8845052"/>
            <a:ext cx="3044719" cy="465614"/>
          </a:xfrm>
          <a:prstGeom prst="rect">
            <a:avLst/>
          </a:prstGeom>
        </p:spPr>
        <p:txBody>
          <a:bodyPr vert="horz" lIns="93135" tIns="46569" rIns="93135" bIns="4656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9938" y="8845052"/>
            <a:ext cx="3044719" cy="465614"/>
          </a:xfrm>
          <a:prstGeom prst="rect">
            <a:avLst/>
          </a:prstGeom>
        </p:spPr>
        <p:txBody>
          <a:bodyPr vert="horz" lIns="93135" tIns="46569" rIns="93135" bIns="46569" rtlCol="0" anchor="b"/>
          <a:lstStyle>
            <a:lvl1pPr algn="r">
              <a:defRPr sz="1200"/>
            </a:lvl1pPr>
          </a:lstStyle>
          <a:p>
            <a:fld id="{B1945DF4-BF30-45C6-B281-9A4C535D96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544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4"/>
            <a:ext cx="3044719" cy="465614"/>
          </a:xfrm>
          <a:prstGeom prst="rect">
            <a:avLst/>
          </a:prstGeom>
        </p:spPr>
        <p:txBody>
          <a:bodyPr vert="horz" lIns="93135" tIns="46569" rIns="93135" bIns="4656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9938" y="4"/>
            <a:ext cx="3044719" cy="465614"/>
          </a:xfrm>
          <a:prstGeom prst="rect">
            <a:avLst/>
          </a:prstGeom>
        </p:spPr>
        <p:txBody>
          <a:bodyPr vert="horz" lIns="93135" tIns="46569" rIns="93135" bIns="46569" rtlCol="0"/>
          <a:lstStyle>
            <a:lvl1pPr algn="r">
              <a:defRPr sz="1200"/>
            </a:lvl1pPr>
          </a:lstStyle>
          <a:p>
            <a:fld id="{C7F7E2E1-5E71-433F-9E28-BAAD2D72AFAD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5863" y="698500"/>
            <a:ext cx="4654550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35" tIns="46569" rIns="93135" bIns="4656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628" y="4423335"/>
            <a:ext cx="5621020" cy="4190524"/>
          </a:xfrm>
          <a:prstGeom prst="rect">
            <a:avLst/>
          </a:prstGeom>
        </p:spPr>
        <p:txBody>
          <a:bodyPr vert="horz" lIns="93135" tIns="46569" rIns="93135" bIns="4656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8845052"/>
            <a:ext cx="3044719" cy="465614"/>
          </a:xfrm>
          <a:prstGeom prst="rect">
            <a:avLst/>
          </a:prstGeom>
        </p:spPr>
        <p:txBody>
          <a:bodyPr vert="horz" lIns="93135" tIns="46569" rIns="93135" bIns="4656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9938" y="8845052"/>
            <a:ext cx="3044719" cy="465614"/>
          </a:xfrm>
          <a:prstGeom prst="rect">
            <a:avLst/>
          </a:prstGeom>
        </p:spPr>
        <p:txBody>
          <a:bodyPr vert="horz" lIns="93135" tIns="46569" rIns="93135" bIns="46569" rtlCol="0" anchor="b"/>
          <a:lstStyle>
            <a:lvl1pPr algn="r">
              <a:defRPr sz="1200"/>
            </a:lvl1pPr>
          </a:lstStyle>
          <a:p>
            <a:fld id="{83DB2206-74DF-4F70-A64A-49025D09D14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621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  <a:p>
            <a:pPr marL="772351" lvl="1" indent="-331007">
              <a:buFont typeface="+mj-lt"/>
              <a:buAutoNum type="arabicPeriod"/>
            </a:pPr>
            <a:endParaRPr lang="en-US" sz="1400" dirty="0"/>
          </a:p>
          <a:p>
            <a:pPr marL="441342" lvl="1"/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B2206-74DF-4F70-A64A-49025D09D14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32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  <a:p>
            <a:pPr marL="772351" lvl="1" indent="-331007">
              <a:buFont typeface="+mj-lt"/>
              <a:buAutoNum type="arabicPeriod"/>
            </a:pPr>
            <a:endParaRPr lang="en-US" sz="1400" dirty="0"/>
          </a:p>
          <a:p>
            <a:pPr marL="441342" lvl="1"/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B2206-74DF-4F70-A64A-49025D09D14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566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  <a:p>
            <a:pPr marL="772351" lvl="1" indent="-331007">
              <a:buFont typeface="+mj-lt"/>
              <a:buAutoNum type="arabicPeriod"/>
            </a:pPr>
            <a:endParaRPr lang="en-US" sz="1400" dirty="0"/>
          </a:p>
          <a:p>
            <a:pPr marL="441342" lvl="1"/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B2206-74DF-4F70-A64A-49025D09D14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23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  <a:p>
            <a:pPr marL="772351" lvl="1" indent="-331007">
              <a:buFont typeface="+mj-lt"/>
              <a:buAutoNum type="arabicPeriod"/>
            </a:pPr>
            <a:endParaRPr lang="en-US" sz="1400" dirty="0"/>
          </a:p>
          <a:p>
            <a:pPr marL="441342" lvl="1"/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B2206-74DF-4F70-A64A-49025D09D14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38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  <a:p>
            <a:pPr marL="772351" lvl="1" indent="-331007">
              <a:buFont typeface="+mj-lt"/>
              <a:buAutoNum type="arabicPeriod"/>
            </a:pPr>
            <a:endParaRPr lang="en-US" sz="1400" dirty="0"/>
          </a:p>
          <a:p>
            <a:pPr marL="441342" lvl="1"/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B2206-74DF-4F70-A64A-49025D09D14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811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  <a:p>
            <a:pPr marL="772351" lvl="1" indent="-331007">
              <a:buFont typeface="+mj-lt"/>
              <a:buAutoNum type="arabicPeriod"/>
            </a:pPr>
            <a:endParaRPr lang="en-US" sz="1400" dirty="0"/>
          </a:p>
          <a:p>
            <a:pPr marL="441342" lvl="1"/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B2206-74DF-4F70-A64A-49025D09D14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396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  <a:p>
            <a:pPr marL="772351" lvl="1" indent="-331007">
              <a:buFont typeface="+mj-lt"/>
              <a:buAutoNum type="arabicPeriod"/>
            </a:pPr>
            <a:endParaRPr lang="en-US" sz="1400" dirty="0"/>
          </a:p>
          <a:p>
            <a:pPr marL="441342" lvl="1"/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B2206-74DF-4F70-A64A-49025D09D14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661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  <a:p>
            <a:pPr marL="772351" lvl="1" indent="-331007">
              <a:buFont typeface="+mj-lt"/>
              <a:buAutoNum type="arabicPeriod"/>
            </a:pPr>
            <a:endParaRPr lang="en-US" sz="1400" dirty="0"/>
          </a:p>
          <a:p>
            <a:pPr marL="441342" lvl="1"/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B2206-74DF-4F70-A64A-49025D09D14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114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3400" y="6527799"/>
            <a:ext cx="457199" cy="1888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fld id="{DB872B7B-E1C5-4145-B098-D7237EE07C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224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E4791-201E-49B4-8D0E-4722A1EE3B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E4791-201E-49B4-8D0E-4722A1EE3B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E4791-201E-49B4-8D0E-4722A1EE3B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E4791-201E-49B4-8D0E-4722A1EE3B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E4791-201E-49B4-8D0E-4722A1EE3B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chmere -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72B7B-E1C5-4145-B098-D7237EE07C1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8229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813327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68A9B-B28D-4942-8A4E-50F93608EA31}" type="datetimeFigureOut">
              <a:rPr lang="en-US" smtClean="0"/>
              <a:t>10/12/2018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65FE6-D297-4834-951D-E47C2C0AB5A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441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E4791-201E-49B4-8D0E-4722A1EE3B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E4791-201E-49B4-8D0E-4722A1EE3B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E4791-201E-49B4-8D0E-4722A1EE3B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E4791-201E-49B4-8D0E-4722A1EE3B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E4791-201E-49B4-8D0E-4722A1EE3B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E4791-201E-49B4-8D0E-4722A1EE3B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rgbClr val="005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" y="685800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3400" y="6527799"/>
            <a:ext cx="457199" cy="1888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fld id="{DB872B7B-E1C5-4145-B098-D7237EE07C1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500" y="6258182"/>
            <a:ext cx="521350" cy="52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" y="6379790"/>
            <a:ext cx="1538285" cy="31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64946" y="6304054"/>
            <a:ext cx="810822" cy="38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463810" y="6235316"/>
            <a:ext cx="2698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MassDOT</a:t>
            </a:r>
            <a:r>
              <a:rPr lang="en-US" sz="1000" baseline="0" dirty="0" smtClean="0">
                <a:solidFill>
                  <a:schemeClr val="bg1"/>
                </a:solidFill>
              </a:rPr>
              <a:t> / MBTA</a:t>
            </a:r>
          </a:p>
          <a:p>
            <a:r>
              <a:rPr lang="en-US" sz="1000" baseline="0" dirty="0" smtClean="0">
                <a:solidFill>
                  <a:schemeClr val="bg1"/>
                </a:solidFill>
              </a:rPr>
              <a:t>Fiscal &amp; Management </a:t>
            </a:r>
            <a:r>
              <a:rPr lang="en-US" sz="1000" baseline="0" dirty="0" smtClean="0">
                <a:solidFill>
                  <a:schemeClr val="bg1"/>
                </a:solidFill>
              </a:rPr>
              <a:t>Control Board</a:t>
            </a:r>
            <a:endParaRPr lang="en-US" sz="1000" baseline="0" dirty="0" smtClean="0">
              <a:solidFill>
                <a:schemeClr val="bg1"/>
              </a:solidFill>
            </a:endParaRPr>
          </a:p>
          <a:p>
            <a:r>
              <a:rPr lang="en-US" sz="1000" baseline="0" dirty="0" smtClean="0">
                <a:solidFill>
                  <a:schemeClr val="bg1"/>
                </a:solidFill>
              </a:rPr>
              <a:t>October 15, 2018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627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04" r:id="rId2"/>
    <p:sldLayoutId id="2147483719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rgbClr val="005024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ts val="12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ts val="1200"/>
        </a:spcBef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ts val="12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ts val="1200"/>
        </a:spcBef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ts val="1200"/>
        </a:spcBef>
        <a:buFont typeface="Arial" pitchFamily="34" charset="0"/>
        <a:buChar char="»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E4791-201E-49B4-8D0E-4722A1EE3B4D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72B7B-E1C5-4145-B098-D7237EE07C1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7317C444-8A94-4BDB-B0CA-BEDE07A86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401" y="3359944"/>
            <a:ext cx="8991600" cy="396178"/>
          </a:xfrm>
        </p:spPr>
        <p:txBody>
          <a:bodyPr/>
          <a:lstStyle/>
          <a:p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Green Line Extension Update </a:t>
            </a: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October 15 2018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8497FD1-D107-4899-8A4B-A2CA9E23FC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257" y="650892"/>
            <a:ext cx="2053644" cy="157575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7DFF4041-EDC8-4ADA-A0EB-7D7F50BC09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4114800"/>
            <a:ext cx="2595228" cy="1661751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D4EE261D-35B0-4CDF-9372-336487B258DF}"/>
              </a:ext>
            </a:extLst>
          </p:cNvPr>
          <p:cNvSpPr/>
          <p:nvPr/>
        </p:nvSpPr>
        <p:spPr>
          <a:xfrm>
            <a:off x="962876" y="2570764"/>
            <a:ext cx="8153827" cy="11573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749EFD9A-AF0C-4E43-AE8C-B1A7DF68510C}"/>
              </a:ext>
            </a:extLst>
          </p:cNvPr>
          <p:cNvSpPr/>
          <p:nvPr/>
        </p:nvSpPr>
        <p:spPr>
          <a:xfrm>
            <a:off x="477794" y="2449612"/>
            <a:ext cx="8638909" cy="119834"/>
          </a:xfrm>
          <a:prstGeom prst="roundRect">
            <a:avLst/>
          </a:prstGeom>
          <a:solidFill>
            <a:srgbClr val="008746"/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52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72B7B-E1C5-4145-B098-D7237EE07C1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055B8876-40B3-48C6-A52C-DD56141BFAF5}"/>
              </a:ext>
            </a:extLst>
          </p:cNvPr>
          <p:cNvSpPr txBox="1">
            <a:spLocks/>
          </p:cNvSpPr>
          <p:nvPr/>
        </p:nvSpPr>
        <p:spPr>
          <a:xfrm>
            <a:off x="125103" y="416610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9BAF6CD3-6CC1-4AA1-9ECE-86418588F53D}"/>
              </a:ext>
            </a:extLst>
          </p:cNvPr>
          <p:cNvSpPr txBox="1">
            <a:spLocks/>
          </p:cNvSpPr>
          <p:nvPr/>
        </p:nvSpPr>
        <p:spPr>
          <a:xfrm>
            <a:off x="353702" y="650892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A7414894-DB9B-4EE1-99FE-EAFAFEB86E42}"/>
              </a:ext>
            </a:extLst>
          </p:cNvPr>
          <p:cNvSpPr/>
          <p:nvPr/>
        </p:nvSpPr>
        <p:spPr>
          <a:xfrm>
            <a:off x="761873" y="802368"/>
            <a:ext cx="8153827" cy="11573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287B571D-1058-4FA1-8722-4035A37DBB6B}"/>
              </a:ext>
            </a:extLst>
          </p:cNvPr>
          <p:cNvSpPr/>
          <p:nvPr/>
        </p:nvSpPr>
        <p:spPr>
          <a:xfrm>
            <a:off x="276791" y="681216"/>
            <a:ext cx="8638909" cy="119834"/>
          </a:xfrm>
          <a:prstGeom prst="roundRect">
            <a:avLst/>
          </a:prstGeom>
          <a:solidFill>
            <a:srgbClr val="008746"/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6791" y="177514"/>
            <a:ext cx="8991600" cy="381000"/>
          </a:xfrm>
        </p:spPr>
        <p:txBody>
          <a:bodyPr/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Staffing</a:t>
            </a:r>
            <a:endParaRPr lang="en-US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-4482" y="1139489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sz="24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Initial Performance Indicator – Dashboard Graphics 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804601"/>
              </p:ext>
            </p:extLst>
          </p:nvPr>
        </p:nvGraphicFramePr>
        <p:xfrm>
          <a:off x="596899" y="1628086"/>
          <a:ext cx="8013701" cy="4544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14400" y="52578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2018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620000" y="5294671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2019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5586934"/>
            <a:ext cx="7600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Mar      Apr               May              Jun          Jul                Aug            Sep    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63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72B7B-E1C5-4145-B098-D7237EE07C1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43346" y="900968"/>
            <a:ext cx="8305800" cy="4572000"/>
          </a:xfrm>
        </p:spPr>
        <p:txBody>
          <a:bodyPr>
            <a:normAutofit/>
          </a:bodyPr>
          <a:lstStyle/>
          <a:p>
            <a:pPr lvl="3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055B8876-40B3-48C6-A52C-DD56141BFAF5}"/>
              </a:ext>
            </a:extLst>
          </p:cNvPr>
          <p:cNvSpPr txBox="1">
            <a:spLocks/>
          </p:cNvSpPr>
          <p:nvPr/>
        </p:nvSpPr>
        <p:spPr>
          <a:xfrm>
            <a:off x="125103" y="416610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9BAF6CD3-6CC1-4AA1-9ECE-86418588F53D}"/>
              </a:ext>
            </a:extLst>
          </p:cNvPr>
          <p:cNvSpPr txBox="1">
            <a:spLocks/>
          </p:cNvSpPr>
          <p:nvPr/>
        </p:nvSpPr>
        <p:spPr>
          <a:xfrm>
            <a:off x="353702" y="650892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7317C444-8A94-4BDB-B0CA-BEDE07A86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0" y="2810294"/>
            <a:ext cx="8991600" cy="381000"/>
          </a:xfrm>
        </p:spPr>
        <p:txBody>
          <a:bodyPr/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Agenda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A7414894-DB9B-4EE1-99FE-EAFAFEB86E42}"/>
              </a:ext>
            </a:extLst>
          </p:cNvPr>
          <p:cNvSpPr/>
          <p:nvPr/>
        </p:nvSpPr>
        <p:spPr>
          <a:xfrm>
            <a:off x="866082" y="1982328"/>
            <a:ext cx="8153827" cy="11573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287B571D-1058-4FA1-8722-4035A37DBB6B}"/>
              </a:ext>
            </a:extLst>
          </p:cNvPr>
          <p:cNvSpPr/>
          <p:nvPr/>
        </p:nvSpPr>
        <p:spPr>
          <a:xfrm>
            <a:off x="381000" y="1861176"/>
            <a:ext cx="8638909" cy="119834"/>
          </a:xfrm>
          <a:prstGeom prst="roundRect">
            <a:avLst/>
          </a:prstGeom>
          <a:solidFill>
            <a:srgbClr val="008746"/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209800" y="3357202"/>
            <a:ext cx="48768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Design Progress</a:t>
            </a:r>
            <a:endParaRPr lang="en-US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Construction Look-Ahead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Staffing Projections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F4496044-A823-477E-8295-BB2D89D2E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082" y="462370"/>
            <a:ext cx="1612796" cy="123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13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68BAFACB-FCF6-4F6B-AFAA-2F33CEACB1ED}"/>
              </a:ext>
            </a:extLst>
          </p:cNvPr>
          <p:cNvSpPr/>
          <p:nvPr/>
        </p:nvSpPr>
        <p:spPr>
          <a:xfrm>
            <a:off x="-38101" y="2731836"/>
            <a:ext cx="80391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30188" indent="-230188">
              <a:buFont typeface="Arial" panose="020B0604020202020204" pitchFamily="34" charset="0"/>
              <a:buChar char="•"/>
            </a:pPr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Magoun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6200" y="89408"/>
            <a:ext cx="8991600" cy="381000"/>
          </a:xfrm>
        </p:spPr>
        <p:txBody>
          <a:bodyPr/>
          <a:lstStyle/>
          <a:p>
            <a:pPr algn="ctr"/>
            <a:r>
              <a:rPr lang="en-US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Initial Performance Indicator – Dashboard Graphics 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838200" y="685800"/>
            <a:ext cx="8305800" cy="4572000"/>
          </a:xfrm>
        </p:spPr>
        <p:txBody>
          <a:bodyPr>
            <a:normAutofit/>
          </a:bodyPr>
          <a:lstStyle/>
          <a:p>
            <a:pPr lvl="3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  <a:p>
            <a:pPr marL="0" indent="0">
              <a:buNone/>
            </a:pPr>
            <a:endParaRPr lang="en-US" u="sng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055B8876-40B3-48C6-A52C-DD56141BFAF5}"/>
              </a:ext>
            </a:extLst>
          </p:cNvPr>
          <p:cNvSpPr txBox="1">
            <a:spLocks/>
          </p:cNvSpPr>
          <p:nvPr/>
        </p:nvSpPr>
        <p:spPr>
          <a:xfrm>
            <a:off x="76200" y="416610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9BAF6CD3-6CC1-4AA1-9ECE-86418588F53D}"/>
              </a:ext>
            </a:extLst>
          </p:cNvPr>
          <p:cNvSpPr txBox="1">
            <a:spLocks/>
          </p:cNvSpPr>
          <p:nvPr/>
        </p:nvSpPr>
        <p:spPr>
          <a:xfrm>
            <a:off x="353702" y="650892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68A042F-D1E4-4365-80BC-8EDE50EECA81}"/>
              </a:ext>
            </a:extLst>
          </p:cNvPr>
          <p:cNvSpPr/>
          <p:nvPr/>
        </p:nvSpPr>
        <p:spPr>
          <a:xfrm>
            <a:off x="558440" y="-41549"/>
            <a:ext cx="8039101" cy="252376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28600" indent="-228600">
              <a:buFont typeface="+mj-lt"/>
              <a:buAutoNum type="arabicPeriod"/>
            </a:pPr>
            <a:endParaRPr lang="en-US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b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Design</a:t>
            </a:r>
            <a:r>
              <a:rPr lang="en-US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Station Progress Update </a:t>
            </a:r>
          </a:p>
          <a:p>
            <a:endParaRPr lang="en-US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342900" indent="-342900">
              <a:buFont typeface="+mj-lt"/>
              <a:buAutoNum type="arabicPeriod"/>
            </a:pPr>
            <a:endParaRPr lang="en-US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800100" lvl="1" indent="-342900">
              <a:buFont typeface="+mj-lt"/>
              <a:buAutoNum type="arabicPeriod"/>
            </a:pPr>
            <a:endParaRPr lang="en-US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613C452-8DFE-41D2-BF39-CBB58A11DD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888800"/>
            <a:ext cx="3763783" cy="573208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E9816EDB-61F8-4B0D-B17B-C07C726D7402}"/>
              </a:ext>
            </a:extLst>
          </p:cNvPr>
          <p:cNvSpPr/>
          <p:nvPr/>
        </p:nvSpPr>
        <p:spPr>
          <a:xfrm>
            <a:off x="-38101" y="692951"/>
            <a:ext cx="80391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30188" indent="-230188">
              <a:buFont typeface="Arial" panose="020B0604020202020204" pitchFamily="34" charset="0"/>
              <a:buChar char="•"/>
            </a:pPr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Lechmere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A1A01415-82EE-4879-B121-B1B0B33741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1628159"/>
            <a:ext cx="3697393" cy="596632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D096F465-C968-4905-9588-84D02BD38BD0}"/>
              </a:ext>
            </a:extLst>
          </p:cNvPr>
          <p:cNvCxnSpPr/>
          <p:nvPr/>
        </p:nvCxnSpPr>
        <p:spPr>
          <a:xfrm>
            <a:off x="-76200" y="1462008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xmlns="" id="{85EE9D55-207F-432A-B146-0F719B87E1C8}"/>
              </a:ext>
            </a:extLst>
          </p:cNvPr>
          <p:cNvCxnSpPr>
            <a:cxnSpLocks/>
          </p:cNvCxnSpPr>
          <p:nvPr/>
        </p:nvCxnSpPr>
        <p:spPr>
          <a:xfrm flipH="1" flipV="1">
            <a:off x="-152400" y="1516915"/>
            <a:ext cx="9497702" cy="642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D641F307-9A0A-4B5E-AB15-B96E9A939F35}"/>
              </a:ext>
            </a:extLst>
          </p:cNvPr>
          <p:cNvCxnSpPr>
            <a:cxnSpLocks/>
          </p:cNvCxnSpPr>
          <p:nvPr/>
        </p:nvCxnSpPr>
        <p:spPr>
          <a:xfrm flipH="1" flipV="1">
            <a:off x="-127948" y="2224791"/>
            <a:ext cx="9497702" cy="642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C67EA0C0-4AB1-4AE3-8D4A-75FC386785A6}"/>
              </a:ext>
            </a:extLst>
          </p:cNvPr>
          <p:cNvSpPr/>
          <p:nvPr/>
        </p:nvSpPr>
        <p:spPr>
          <a:xfrm>
            <a:off x="-76200" y="1685406"/>
            <a:ext cx="1874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30188" indent="-230188">
              <a:buFont typeface="Arial" panose="020B0604020202020204" pitchFamily="34" charset="0"/>
              <a:buChar char="•"/>
            </a:pPr>
            <a:r>
              <a:rPr lang="en-US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East Somerville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747D608D-AA93-4705-9131-B6EA1CCC18A7}"/>
              </a:ext>
            </a:extLst>
          </p:cNvPr>
          <p:cNvSpPr/>
          <p:nvPr/>
        </p:nvSpPr>
        <p:spPr>
          <a:xfrm>
            <a:off x="6236580" y="1414451"/>
            <a:ext cx="803910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0</a:t>
            </a:r>
            <a:r>
              <a:rPr lang="en-US" sz="2000" b="1" dirty="0" smtClean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%         </a:t>
            </a:r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5%</a:t>
            </a: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lvl="1"/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2000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xmlns="" id="{E90ADC3F-0921-43B7-83DE-A2C7F61A4FCB}"/>
              </a:ext>
            </a:extLst>
          </p:cNvPr>
          <p:cNvCxnSpPr/>
          <p:nvPr/>
        </p:nvCxnSpPr>
        <p:spPr>
          <a:xfrm>
            <a:off x="-73354" y="2849604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xmlns="" id="{EC7E8BBF-C584-42FD-9BBB-69BC6A47D700}"/>
              </a:ext>
            </a:extLst>
          </p:cNvPr>
          <p:cNvCxnSpPr>
            <a:cxnSpLocks/>
          </p:cNvCxnSpPr>
          <p:nvPr/>
        </p:nvCxnSpPr>
        <p:spPr>
          <a:xfrm flipH="1" flipV="1">
            <a:off x="-149554" y="2904511"/>
            <a:ext cx="9497702" cy="642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333BD562-CA76-4E92-B8A9-37FC8F20B8B6}"/>
              </a:ext>
            </a:extLst>
          </p:cNvPr>
          <p:cNvCxnSpPr>
            <a:cxnSpLocks/>
          </p:cNvCxnSpPr>
          <p:nvPr/>
        </p:nvCxnSpPr>
        <p:spPr>
          <a:xfrm flipH="1" flipV="1">
            <a:off x="-125102" y="3612387"/>
            <a:ext cx="9497702" cy="642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87F0CE80-47A5-46F0-BD09-9618744D2DBF}"/>
              </a:ext>
            </a:extLst>
          </p:cNvPr>
          <p:cNvSpPr/>
          <p:nvPr/>
        </p:nvSpPr>
        <p:spPr>
          <a:xfrm>
            <a:off x="6382329" y="2108790"/>
            <a:ext cx="21893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en-US" sz="2000" dirty="0" smtClean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2000" b="1" dirty="0" smtClean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30%       64%</a:t>
            </a: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34BFCC81-4EF5-4549-8968-8E6B62C4A8C4}"/>
              </a:ext>
            </a:extLst>
          </p:cNvPr>
          <p:cNvSpPr/>
          <p:nvPr/>
        </p:nvSpPr>
        <p:spPr>
          <a:xfrm>
            <a:off x="5893756" y="2782709"/>
            <a:ext cx="24831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sz="2000" b="1" dirty="0" smtClean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</a:t>
            </a:r>
            <a:r>
              <a:rPr lang="en-US" sz="2000" b="1" dirty="0" smtClean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%        12%</a:t>
            </a: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A6721626-2523-4C8C-ACF7-BCAECC5F0DD2}"/>
              </a:ext>
            </a:extLst>
          </p:cNvPr>
          <p:cNvSpPr/>
          <p:nvPr/>
        </p:nvSpPr>
        <p:spPr>
          <a:xfrm>
            <a:off x="6100023" y="4331855"/>
            <a:ext cx="21893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0</a:t>
            </a:r>
            <a:r>
              <a:rPr lang="en-US" sz="2000" b="1" dirty="0" smtClean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%          9%           </a:t>
            </a: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B4BDD5E6-E871-4F62-B0AF-6738436536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7007" y="2332322"/>
            <a:ext cx="3660103" cy="53544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930620B-B1F1-42FB-ABFB-0626B248E0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3595" y="3016507"/>
            <a:ext cx="3581664" cy="541727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D88E2901-8138-4F43-956D-BA80683905AB}"/>
              </a:ext>
            </a:extLst>
          </p:cNvPr>
          <p:cNvSpPr/>
          <p:nvPr/>
        </p:nvSpPr>
        <p:spPr>
          <a:xfrm>
            <a:off x="-38101" y="3497270"/>
            <a:ext cx="80391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30188" indent="-230188">
              <a:buFont typeface="Arial" panose="020B0604020202020204" pitchFamily="34" charset="0"/>
              <a:buChar char="•"/>
            </a:pPr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Ball Square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C34510DA-4BF1-4262-9C15-8C8FA5709F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9490" y="3672304"/>
            <a:ext cx="3636117" cy="744629"/>
          </a:xfrm>
          <a:prstGeom prst="rect">
            <a:avLst/>
          </a:prstGeom>
        </p:spPr>
      </p:pic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xmlns="" id="{5E0D0ADA-4D2B-47FC-9333-A44F645D0FDE}"/>
              </a:ext>
            </a:extLst>
          </p:cNvPr>
          <p:cNvCxnSpPr>
            <a:cxnSpLocks/>
          </p:cNvCxnSpPr>
          <p:nvPr/>
        </p:nvCxnSpPr>
        <p:spPr>
          <a:xfrm flipH="1" flipV="1">
            <a:off x="-176852" y="4343400"/>
            <a:ext cx="9497702" cy="642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7DE9C0CD-66BA-4FC5-BD61-C1C85CEE4F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0905" y="4436102"/>
            <a:ext cx="3640195" cy="763260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1B67518D-AEAD-48B2-9E91-9AE964D470F3}"/>
              </a:ext>
            </a:extLst>
          </p:cNvPr>
          <p:cNvSpPr/>
          <p:nvPr/>
        </p:nvSpPr>
        <p:spPr>
          <a:xfrm>
            <a:off x="-76200" y="4123805"/>
            <a:ext cx="8039101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30188" indent="-230188">
              <a:buFont typeface="Arial" panose="020B0604020202020204" pitchFamily="34" charset="0"/>
              <a:buChar char="•"/>
            </a:pPr>
            <a:endParaRPr lang="en-US" sz="800" b="1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30188" indent="-230188">
              <a:buFont typeface="Arial" panose="020B0604020202020204" pitchFamily="34" charset="0"/>
              <a:buChar char="•"/>
            </a:pPr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Union </a:t>
            </a:r>
            <a:r>
              <a:rPr lang="en-US" sz="2000" b="1" dirty="0" smtClean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Square</a:t>
            </a:r>
            <a:endParaRPr lang="en-US" sz="2000" b="1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8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8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30188" lvl="0" indent="-230188">
              <a:buFont typeface="Arial" panose="020B0604020202020204" pitchFamily="34" charset="0"/>
              <a:buChar char="•"/>
            </a:pPr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College Ave.</a:t>
            </a:r>
          </a:p>
          <a:p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xmlns="" id="{5E0D0ADA-4D2B-47FC-9333-A44F645D0FDE}"/>
              </a:ext>
            </a:extLst>
          </p:cNvPr>
          <p:cNvCxnSpPr>
            <a:cxnSpLocks/>
          </p:cNvCxnSpPr>
          <p:nvPr/>
        </p:nvCxnSpPr>
        <p:spPr>
          <a:xfrm flipH="1" flipV="1">
            <a:off x="-176852" y="5172084"/>
            <a:ext cx="9497702" cy="642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A6721626-2523-4C8C-ACF7-BCAECC5F0DD2}"/>
              </a:ext>
            </a:extLst>
          </p:cNvPr>
          <p:cNvSpPr/>
          <p:nvPr/>
        </p:nvSpPr>
        <p:spPr>
          <a:xfrm>
            <a:off x="6015265" y="5155191"/>
            <a:ext cx="2477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en-US" sz="2000" b="1" dirty="0" smtClean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5%        41%</a:t>
            </a: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97FCECA-45E3-451E-963D-95ACD0BFBA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47945" y="5292636"/>
            <a:ext cx="3652964" cy="84734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96F73CC-4D03-4390-A9A7-489003FA207A}"/>
              </a:ext>
            </a:extLst>
          </p:cNvPr>
          <p:cNvSpPr/>
          <p:nvPr/>
        </p:nvSpPr>
        <p:spPr>
          <a:xfrm>
            <a:off x="8125254" y="607110"/>
            <a:ext cx="1039474" cy="5376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AD37BF4D-6F71-4B93-823C-075BD4750616}"/>
              </a:ext>
            </a:extLst>
          </p:cNvPr>
          <p:cNvSpPr txBox="1"/>
          <p:nvPr/>
        </p:nvSpPr>
        <p:spPr>
          <a:xfrm>
            <a:off x="8054083" y="659613"/>
            <a:ext cx="708786" cy="44012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>
                <a:solidFill>
                  <a:srgbClr val="008746"/>
                </a:solidFill>
              </a:rPr>
              <a:t>  D</a:t>
            </a:r>
          </a:p>
          <a:p>
            <a:pPr algn="ctr"/>
            <a:r>
              <a:rPr lang="en-US" sz="4000" b="1" i="1" dirty="0">
                <a:solidFill>
                  <a:srgbClr val="008746"/>
                </a:solidFill>
              </a:rPr>
              <a:t>E</a:t>
            </a:r>
          </a:p>
          <a:p>
            <a:pPr algn="ctr"/>
            <a:r>
              <a:rPr lang="en-US" sz="4000" b="1" i="1" dirty="0">
                <a:solidFill>
                  <a:srgbClr val="008746"/>
                </a:solidFill>
              </a:rPr>
              <a:t>S</a:t>
            </a:r>
          </a:p>
          <a:p>
            <a:pPr algn="ctr"/>
            <a:r>
              <a:rPr lang="en-US" sz="4000" b="1" i="1" dirty="0">
                <a:solidFill>
                  <a:srgbClr val="008746"/>
                </a:solidFill>
              </a:rPr>
              <a:t>I</a:t>
            </a:r>
          </a:p>
          <a:p>
            <a:pPr algn="ctr"/>
            <a:r>
              <a:rPr lang="en-US" sz="4000" b="1" i="1" dirty="0">
                <a:solidFill>
                  <a:srgbClr val="008746"/>
                </a:solidFill>
              </a:rPr>
              <a:t>G</a:t>
            </a:r>
          </a:p>
          <a:p>
            <a:pPr algn="ctr"/>
            <a:r>
              <a:rPr lang="en-US" sz="4000" b="1" i="1" dirty="0">
                <a:solidFill>
                  <a:srgbClr val="008746"/>
                </a:solidFill>
              </a:rPr>
              <a:t>N     </a:t>
            </a:r>
          </a:p>
        </p:txBody>
      </p:sp>
      <p:sp>
        <p:nvSpPr>
          <p:cNvPr id="39" name="TextBox 38"/>
          <p:cNvSpPr txBox="1"/>
          <p:nvPr/>
        </p:nvSpPr>
        <p:spPr>
          <a:xfrm rot="16200000">
            <a:off x="6608104" y="2746048"/>
            <a:ext cx="4435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* Baseline Schedule is still under Review - % here are MBTA Initial Assessments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5C4F8257-CF95-4E92-A40B-BFF25F101C07}"/>
              </a:ext>
            </a:extLst>
          </p:cNvPr>
          <p:cNvSpPr/>
          <p:nvPr/>
        </p:nvSpPr>
        <p:spPr>
          <a:xfrm>
            <a:off x="6277485" y="859195"/>
            <a:ext cx="803910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2000" b="1" dirty="0" smtClean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10%       53%</a:t>
            </a:r>
            <a:endParaRPr lang="en-US" sz="2000" b="1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F7ECC880-3E7C-4585-AE78-1396E40AB463}"/>
              </a:ext>
            </a:extLst>
          </p:cNvPr>
          <p:cNvSpPr/>
          <p:nvPr/>
        </p:nvSpPr>
        <p:spPr>
          <a:xfrm>
            <a:off x="6099521" y="3585418"/>
            <a:ext cx="21893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2000" b="1" dirty="0" smtClean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0%        27%</a:t>
            </a: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C67EA0C0-4AB1-4AE3-8D4A-75FC386785A6}"/>
              </a:ext>
            </a:extLst>
          </p:cNvPr>
          <p:cNvSpPr/>
          <p:nvPr/>
        </p:nvSpPr>
        <p:spPr>
          <a:xfrm>
            <a:off x="6429471" y="642597"/>
            <a:ext cx="1210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% Complete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7214407" y="960146"/>
            <a:ext cx="20996" cy="5179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>
            <a:extLst>
              <a:ext uri="{FF2B5EF4-FFF2-40B4-BE49-F238E27FC236}">
                <a16:creationId xmlns:a16="http://schemas.microsoft.com/office/drawing/2014/main" xmlns="" id="{C67EA0C0-4AB1-4AE3-8D4A-75FC386785A6}"/>
              </a:ext>
            </a:extLst>
          </p:cNvPr>
          <p:cNvSpPr/>
          <p:nvPr/>
        </p:nvSpPr>
        <p:spPr>
          <a:xfrm>
            <a:off x="6148237" y="875560"/>
            <a:ext cx="9509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u="sng" dirty="0" smtClean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Mar </a:t>
            </a:r>
            <a:r>
              <a:rPr lang="en-US" sz="1400" b="1" u="sng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2018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xmlns="" id="{C67EA0C0-4AB1-4AE3-8D4A-75FC386785A6}"/>
              </a:ext>
            </a:extLst>
          </p:cNvPr>
          <p:cNvSpPr/>
          <p:nvPr/>
        </p:nvSpPr>
        <p:spPr>
          <a:xfrm>
            <a:off x="7194948" y="877240"/>
            <a:ext cx="9300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u="sng" dirty="0" smtClean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Oct 2018</a:t>
            </a:r>
            <a:endParaRPr lang="en-US" sz="1400" b="1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52496E1F-BB5B-4788-8A36-1A58A5C42615}"/>
              </a:ext>
            </a:extLst>
          </p:cNvPr>
          <p:cNvSpPr/>
          <p:nvPr/>
        </p:nvSpPr>
        <p:spPr>
          <a:xfrm>
            <a:off x="-76200" y="2080547"/>
            <a:ext cx="80391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30188" indent="-230188">
              <a:buFont typeface="Arial" panose="020B0604020202020204" pitchFamily="34" charset="0"/>
              <a:buChar char="•"/>
            </a:pPr>
            <a:r>
              <a:rPr lang="en-US" sz="2000" b="1" dirty="0">
                <a:ln w="0"/>
                <a:solidFill>
                  <a:srgbClr val="1750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Gilman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n w="0"/>
              <a:solidFill>
                <a:srgbClr val="17502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B872B7B-E1C5-4145-B098-D7237EE07C1D}" type="slidenum">
              <a:rPr lang="en-US" smtClean="0"/>
              <a:pPr/>
              <a:t>3</a:t>
            </a:fld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82C5C6F1-5113-4296-881E-2180CB210EDE}"/>
              </a:ext>
            </a:extLst>
          </p:cNvPr>
          <p:cNvCxnSpPr/>
          <p:nvPr/>
        </p:nvCxnSpPr>
        <p:spPr>
          <a:xfrm>
            <a:off x="20728" y="713274"/>
            <a:ext cx="914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435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72B7B-E1C5-4145-B098-D7237EE07C1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055B8876-40B3-48C6-A52C-DD56141BFAF5}"/>
              </a:ext>
            </a:extLst>
          </p:cNvPr>
          <p:cNvSpPr txBox="1">
            <a:spLocks/>
          </p:cNvSpPr>
          <p:nvPr/>
        </p:nvSpPr>
        <p:spPr>
          <a:xfrm>
            <a:off x="125103" y="416610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9BAF6CD3-6CC1-4AA1-9ECE-86418588F53D}"/>
              </a:ext>
            </a:extLst>
          </p:cNvPr>
          <p:cNvSpPr txBox="1">
            <a:spLocks/>
          </p:cNvSpPr>
          <p:nvPr/>
        </p:nvSpPr>
        <p:spPr>
          <a:xfrm>
            <a:off x="353702" y="650892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A7414894-DB9B-4EE1-99FE-EAFAFEB86E42}"/>
              </a:ext>
            </a:extLst>
          </p:cNvPr>
          <p:cNvSpPr/>
          <p:nvPr/>
        </p:nvSpPr>
        <p:spPr>
          <a:xfrm>
            <a:off x="723685" y="919833"/>
            <a:ext cx="8153827" cy="11573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287B571D-1058-4FA1-8722-4035A37DBB6B}"/>
              </a:ext>
            </a:extLst>
          </p:cNvPr>
          <p:cNvSpPr/>
          <p:nvPr/>
        </p:nvSpPr>
        <p:spPr>
          <a:xfrm>
            <a:off x="238603" y="798681"/>
            <a:ext cx="8638909" cy="119834"/>
          </a:xfrm>
          <a:prstGeom prst="roundRect">
            <a:avLst/>
          </a:prstGeom>
          <a:solidFill>
            <a:srgbClr val="008746"/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14199" y="289658"/>
            <a:ext cx="8991600" cy="381000"/>
          </a:xfrm>
        </p:spPr>
        <p:txBody>
          <a:bodyPr/>
          <a:lstStyle/>
          <a:p>
            <a:r>
              <a:rPr lang="en-US" sz="3200" i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Look Ahead</a:t>
            </a:r>
            <a:endParaRPr 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488977" y="1727844"/>
            <a:ext cx="8138160" cy="36317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lIns="274320" tIns="274320" bIns="274320" rtlCol="0" anchor="ctr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Track Shift 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(Late Oct. / Early Nov. 2018)</a:t>
            </a:r>
            <a:r>
              <a:rPr lang="en-US" sz="2000" b="1" dirty="0">
                <a:solidFill>
                  <a:srgbClr val="1750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Construction of a interim commuter track is underway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serve as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 temporary alignment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for commuter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rail on the Lowell Line.</a:t>
            </a:r>
          </a:p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This shift will create a new, linear work zone along the Medford Branch / Lowell Commuter Rail Line.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 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Significant preparation work involved tree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clearing, excavation,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drainage,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and rail placement.  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Target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shift dates to implement track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switch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 the coming weeks.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96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72B7B-E1C5-4145-B098-D7237EE07C1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055B8876-40B3-48C6-A52C-DD56141BFAF5}"/>
              </a:ext>
            </a:extLst>
          </p:cNvPr>
          <p:cNvSpPr txBox="1">
            <a:spLocks/>
          </p:cNvSpPr>
          <p:nvPr/>
        </p:nvSpPr>
        <p:spPr>
          <a:xfrm>
            <a:off x="125103" y="416610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9BAF6CD3-6CC1-4AA1-9ECE-86418588F53D}"/>
              </a:ext>
            </a:extLst>
          </p:cNvPr>
          <p:cNvSpPr txBox="1">
            <a:spLocks/>
          </p:cNvSpPr>
          <p:nvPr/>
        </p:nvSpPr>
        <p:spPr>
          <a:xfrm>
            <a:off x="353702" y="650892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A7414894-DB9B-4EE1-99FE-EAFAFEB86E42}"/>
              </a:ext>
            </a:extLst>
          </p:cNvPr>
          <p:cNvSpPr/>
          <p:nvPr/>
        </p:nvSpPr>
        <p:spPr>
          <a:xfrm>
            <a:off x="723685" y="919833"/>
            <a:ext cx="8153827" cy="11573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287B571D-1058-4FA1-8722-4035A37DBB6B}"/>
              </a:ext>
            </a:extLst>
          </p:cNvPr>
          <p:cNvSpPr/>
          <p:nvPr/>
        </p:nvSpPr>
        <p:spPr>
          <a:xfrm>
            <a:off x="238603" y="798681"/>
            <a:ext cx="8638909" cy="119834"/>
          </a:xfrm>
          <a:prstGeom prst="roundRect">
            <a:avLst/>
          </a:prstGeom>
          <a:solidFill>
            <a:srgbClr val="008746"/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14199" y="289658"/>
            <a:ext cx="8991600" cy="381000"/>
          </a:xfrm>
        </p:spPr>
        <p:txBody>
          <a:bodyPr/>
          <a:lstStyle/>
          <a:p>
            <a:r>
              <a:rPr lang="en-US" sz="3200" i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Track Shift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12" y="1125614"/>
            <a:ext cx="7453374" cy="503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3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949" y="2086155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Today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591" y="4953000"/>
            <a:ext cx="14034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Nov. 2018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xmlns="" id="{A7414894-DB9B-4EE1-99FE-EAFAFEB86E42}"/>
              </a:ext>
            </a:extLst>
          </p:cNvPr>
          <p:cNvSpPr/>
          <p:nvPr/>
        </p:nvSpPr>
        <p:spPr>
          <a:xfrm>
            <a:off x="803340" y="716428"/>
            <a:ext cx="8153827" cy="11573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17">
            <a:extLst>
              <a:ext uri="{FF2B5EF4-FFF2-40B4-BE49-F238E27FC236}">
                <a16:creationId xmlns:a16="http://schemas.microsoft.com/office/drawing/2014/main" xmlns="" id="{287B571D-1058-4FA1-8722-4035A37DBB6B}"/>
              </a:ext>
            </a:extLst>
          </p:cNvPr>
          <p:cNvSpPr/>
          <p:nvPr/>
        </p:nvSpPr>
        <p:spPr>
          <a:xfrm>
            <a:off x="318258" y="595276"/>
            <a:ext cx="8638909" cy="119834"/>
          </a:xfrm>
          <a:prstGeom prst="roundRect">
            <a:avLst/>
          </a:prstGeom>
          <a:solidFill>
            <a:srgbClr val="008746"/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693854" y="86253"/>
            <a:ext cx="89916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3200" i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Look Ahead</a:t>
            </a:r>
            <a:endParaRPr lang="en-US" sz="3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b="2399"/>
          <a:stretch/>
        </p:blipFill>
        <p:spPr>
          <a:xfrm>
            <a:off x="1455824" y="990600"/>
            <a:ext cx="6848857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16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72B7B-E1C5-4145-B098-D7237EE07C1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055B8876-40B3-48C6-A52C-DD56141BFAF5}"/>
              </a:ext>
            </a:extLst>
          </p:cNvPr>
          <p:cNvSpPr txBox="1">
            <a:spLocks/>
          </p:cNvSpPr>
          <p:nvPr/>
        </p:nvSpPr>
        <p:spPr>
          <a:xfrm>
            <a:off x="125103" y="416610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9BAF6CD3-6CC1-4AA1-9ECE-86418588F53D}"/>
              </a:ext>
            </a:extLst>
          </p:cNvPr>
          <p:cNvSpPr txBox="1">
            <a:spLocks/>
          </p:cNvSpPr>
          <p:nvPr/>
        </p:nvSpPr>
        <p:spPr>
          <a:xfrm>
            <a:off x="353702" y="650892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A7414894-DB9B-4EE1-99FE-EAFAFEB86E42}"/>
              </a:ext>
            </a:extLst>
          </p:cNvPr>
          <p:cNvSpPr/>
          <p:nvPr/>
        </p:nvSpPr>
        <p:spPr>
          <a:xfrm>
            <a:off x="719086" y="790972"/>
            <a:ext cx="8153827" cy="11573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287B571D-1058-4FA1-8722-4035A37DBB6B}"/>
              </a:ext>
            </a:extLst>
          </p:cNvPr>
          <p:cNvSpPr/>
          <p:nvPr/>
        </p:nvSpPr>
        <p:spPr>
          <a:xfrm>
            <a:off x="234004" y="669820"/>
            <a:ext cx="8638909" cy="119834"/>
          </a:xfrm>
          <a:prstGeom prst="roundRect">
            <a:avLst/>
          </a:prstGeom>
          <a:solidFill>
            <a:srgbClr val="008746"/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0" y="160797"/>
            <a:ext cx="8991600" cy="381000"/>
          </a:xfrm>
        </p:spPr>
        <p:txBody>
          <a:bodyPr/>
          <a:lstStyle/>
          <a:p>
            <a:r>
              <a:rPr lang="en-US" sz="3200" i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Look Ahead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821" y="1058254"/>
            <a:ext cx="6634163" cy="50824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4004" y="2209800"/>
            <a:ext cx="985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8625" y="4953000"/>
            <a:ext cx="985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Final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62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3EDCC924-848F-47BA-A1D1-9D59880333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1295400"/>
            <a:ext cx="4937760" cy="1374972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rgbClr val="005024"/>
                </a:solidFill>
              </a:rPr>
              <a:t>Track Shift Update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29F301B9-55E9-4C82-BA69-A103A7B82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27" y="337676"/>
            <a:ext cx="8991600" cy="381000"/>
          </a:xfrm>
        </p:spPr>
        <p:txBody>
          <a:bodyPr>
            <a:noAutofit/>
          </a:bodyPr>
          <a:lstStyle/>
          <a:p>
            <a:r>
              <a:rPr lang="en-US" sz="3200" dirty="0"/>
              <a:t>Project Status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49" y="2049560"/>
            <a:ext cx="4279901" cy="32099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101" y="2044798"/>
            <a:ext cx="4286250" cy="32146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xmlns="" id="{A7414894-DB9B-4EE1-99FE-EAFAFEB86E42}"/>
              </a:ext>
            </a:extLst>
          </p:cNvPr>
          <p:cNvSpPr/>
          <p:nvPr/>
        </p:nvSpPr>
        <p:spPr>
          <a:xfrm>
            <a:off x="729754" y="1009747"/>
            <a:ext cx="8153827" cy="11573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17">
            <a:extLst>
              <a:ext uri="{FF2B5EF4-FFF2-40B4-BE49-F238E27FC236}">
                <a16:creationId xmlns:a16="http://schemas.microsoft.com/office/drawing/2014/main" xmlns="" id="{287B571D-1058-4FA1-8722-4035A37DBB6B}"/>
              </a:ext>
            </a:extLst>
          </p:cNvPr>
          <p:cNvSpPr/>
          <p:nvPr/>
        </p:nvSpPr>
        <p:spPr>
          <a:xfrm>
            <a:off x="244672" y="888595"/>
            <a:ext cx="8638909" cy="119834"/>
          </a:xfrm>
          <a:prstGeom prst="roundRect">
            <a:avLst/>
          </a:prstGeom>
          <a:solidFill>
            <a:srgbClr val="008746"/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49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72B7B-E1C5-4145-B098-D7237EE07C1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055B8876-40B3-48C6-A52C-DD56141BFAF5}"/>
              </a:ext>
            </a:extLst>
          </p:cNvPr>
          <p:cNvSpPr txBox="1">
            <a:spLocks/>
          </p:cNvSpPr>
          <p:nvPr/>
        </p:nvSpPr>
        <p:spPr>
          <a:xfrm>
            <a:off x="125103" y="416610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9BAF6CD3-6CC1-4AA1-9ECE-86418588F53D}"/>
              </a:ext>
            </a:extLst>
          </p:cNvPr>
          <p:cNvSpPr txBox="1">
            <a:spLocks/>
          </p:cNvSpPr>
          <p:nvPr/>
        </p:nvSpPr>
        <p:spPr>
          <a:xfrm>
            <a:off x="353702" y="650892"/>
            <a:ext cx="8991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5024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A7414894-DB9B-4EE1-99FE-EAFAFEB86E42}"/>
              </a:ext>
            </a:extLst>
          </p:cNvPr>
          <p:cNvSpPr/>
          <p:nvPr/>
        </p:nvSpPr>
        <p:spPr>
          <a:xfrm>
            <a:off x="723685" y="919833"/>
            <a:ext cx="8153827" cy="11573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287B571D-1058-4FA1-8722-4035A37DBB6B}"/>
              </a:ext>
            </a:extLst>
          </p:cNvPr>
          <p:cNvSpPr/>
          <p:nvPr/>
        </p:nvSpPr>
        <p:spPr>
          <a:xfrm>
            <a:off x="238603" y="798681"/>
            <a:ext cx="8638909" cy="119834"/>
          </a:xfrm>
          <a:prstGeom prst="roundRect">
            <a:avLst/>
          </a:prstGeom>
          <a:solidFill>
            <a:srgbClr val="008746"/>
          </a:solidFill>
          <a:ln>
            <a:noFill/>
          </a:ln>
          <a:scene3d>
            <a:camera prst="orthographicFront"/>
            <a:lightRig rig="threePt" dir="t"/>
          </a:scene3d>
          <a:sp3d contourW="12700">
            <a:bevelT prst="angle"/>
            <a:contourClr>
              <a:srgbClr val="17502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14199" y="289658"/>
            <a:ext cx="8991600" cy="381000"/>
          </a:xfrm>
        </p:spPr>
        <p:txBody>
          <a:bodyPr/>
          <a:lstStyle/>
          <a:p>
            <a:r>
              <a:rPr lang="en-US" sz="3200" i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Look Ahead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53702" y="1065420"/>
            <a:ext cx="787589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Looking Further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Ahead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Demolition of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Homans Building: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(near Medford &amp; Pearl St.) 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re-demolition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work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targeting late November 2018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with full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demolition by year-end.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 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Demolition at Ball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Square: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Existing buildings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at future Ball Square Station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targeting pre-demolition work in late 2018 with full demolition to follow.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 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Broadway Bridge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Closure: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Full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bridge closure and demolition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targeting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early 2019.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Washington Street Underpass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Closure: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combination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interim and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continuous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closures targeting Spring of 2019.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Wall Construction / Drainage Install: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Continuous construction over the coming year on the east/north side involving utility relocation, retaining walls, and noise walls.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68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X - Dark Gra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LX Theme">
      <a:majorFont>
        <a:latin typeface="Swis721 Cn BT"/>
        <a:ea typeface=""/>
        <a:cs typeface=""/>
      </a:majorFont>
      <a:minorFont>
        <a:latin typeface="Swis721 Cn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EC95F937717B4D8C35B1225528E6A1" ma:contentTypeVersion="2" ma:contentTypeDescription="Create a new document." ma:contentTypeScope="" ma:versionID="3b466b6bda3723e078f33a89ad0a9397">
  <xsd:schema xmlns:xsd="http://www.w3.org/2001/XMLSchema" xmlns:xs="http://www.w3.org/2001/XMLSchema" xmlns:p="http://schemas.microsoft.com/office/2006/metadata/properties" xmlns:ns2="7935c648-d169-4d12-a0a1-9a4f0e887fdc" targetNamespace="http://schemas.microsoft.com/office/2006/metadata/properties" ma:root="true" ma:fieldsID="1b4383bbab6f549f3a93bb663cb36fd5" ns2:_="">
    <xsd:import namespace="7935c648-d169-4d12-a0a1-9a4f0e887f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35c648-d169-4d12-a0a1-9a4f0e887f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9BEC527-DF0C-40C1-8AE9-EEC6EED95B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35c648-d169-4d12-a0a1-9a4f0e887f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D486669-D47D-4E8E-B151-9A62381DD64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4C3BC31-CA3A-4239-8BC7-2C13E3100B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74226</TotalTime>
  <Words>186</Words>
  <Application>Microsoft Office PowerPoint</Application>
  <PresentationFormat>On-screen Show (4:3)</PresentationFormat>
  <Paragraphs>124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GLX - Dark Gray</vt:lpstr>
      <vt:lpstr>Custom Design</vt:lpstr>
      <vt:lpstr>Green Line Extension Update  October 15 2018</vt:lpstr>
      <vt:lpstr>Agenda</vt:lpstr>
      <vt:lpstr>Initial Performance Indicator – Dashboard Graphics </vt:lpstr>
      <vt:lpstr>Look Ahead</vt:lpstr>
      <vt:lpstr>Track Shift</vt:lpstr>
      <vt:lpstr>PowerPoint Presentation</vt:lpstr>
      <vt:lpstr>Look Ahead</vt:lpstr>
      <vt:lpstr>Project Status</vt:lpstr>
      <vt:lpstr>Look Ahead</vt:lpstr>
      <vt:lpstr>Staffing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Belknap</dc:creator>
  <cp:lastModifiedBy>DAS</cp:lastModifiedBy>
  <cp:revision>1640</cp:revision>
  <cp:lastPrinted>2018-10-01T11:53:40Z</cp:lastPrinted>
  <dcterms:created xsi:type="dcterms:W3CDTF">2013-05-20T14:04:06Z</dcterms:created>
  <dcterms:modified xsi:type="dcterms:W3CDTF">2018-10-12T14:56:22Z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0x010100BAEC95F937717B4D8C35B1225528E6A1</vt:lpwstr>
  </property>
</Properties>
</file>