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6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7.xml" ContentType="application/vnd.openxmlformats-officedocument.them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slideLayouts/slideLayout145.xml" ContentType="application/vnd.openxmlformats-officedocument.presentationml.slideLayout+xml"/>
  <Override PartName="/ppt/theme/theme9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0.xml" ContentType="application/vnd.openxmlformats-officedocument.them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1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2.xml" ContentType="application/vnd.openxmlformats-officedocument.them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3.xml" ContentType="application/vnd.openxmlformats-officedocument.them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5" r:id="rId4"/>
    <p:sldMasterId id="2147483739" r:id="rId5"/>
    <p:sldMasterId id="2147483761" r:id="rId6"/>
    <p:sldMasterId id="2147483804" r:id="rId7"/>
    <p:sldMasterId id="2147483834" r:id="rId8"/>
    <p:sldMasterId id="2147483848" r:id="rId9"/>
    <p:sldMasterId id="2147483882" r:id="rId10"/>
    <p:sldMasterId id="2147483912" r:id="rId11"/>
    <p:sldMasterId id="2147483934" r:id="rId12"/>
    <p:sldMasterId id="2147483939" r:id="rId13"/>
    <p:sldMasterId id="2147483952" r:id="rId14"/>
    <p:sldMasterId id="2147483955" r:id="rId15"/>
    <p:sldMasterId id="2147483961" r:id="rId16"/>
  </p:sldMasterIdLst>
  <p:notesMasterIdLst>
    <p:notesMasterId r:id="rId21"/>
  </p:notesMasterIdLst>
  <p:handoutMasterIdLst>
    <p:handoutMasterId r:id="rId22"/>
  </p:handoutMasterIdLst>
  <p:sldIdLst>
    <p:sldId id="972" r:id="rId17"/>
    <p:sldId id="984" r:id="rId18"/>
    <p:sldId id="985" r:id="rId19"/>
    <p:sldId id="976" r:id="rId20"/>
  </p:sldIdLst>
  <p:sldSz cx="9144000" cy="5143500" type="screen16x9"/>
  <p:notesSz cx="7023100" cy="9309100"/>
  <p:defaultTextStyle>
    <a:defPPr>
      <a:defRPr lang="en-US"/>
    </a:defPPr>
    <a:lvl1pPr marL="0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000206-3202-4363-B894-731988F17D0C}">
          <p14:sldIdLst>
            <p14:sldId id="972"/>
            <p14:sldId id="984"/>
            <p14:sldId id="985"/>
            <p14:sldId id="97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T" initials="DOT" lastIdx="1" clrIdx="0"/>
  <p:cmAuthor id="1" name="House" initials="H" lastIdx="1" clrIdx="1">
    <p:extLst/>
  </p:cmAuthor>
  <p:cmAuthor id="2" name="Beth Isler" initials="BI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BD1D6"/>
    <a:srgbClr val="DEECFF"/>
    <a:srgbClr val="005878"/>
    <a:srgbClr val="F4F4F4"/>
    <a:srgbClr val="BDB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6" autoAdjust="0"/>
    <p:restoredTop sz="96325" autoAdjust="0"/>
  </p:normalViewPr>
  <p:slideViewPr>
    <p:cSldViewPr snapToGrid="0" snapToObjects="1">
      <p:cViewPr>
        <p:scale>
          <a:sx n="155" d="100"/>
          <a:sy n="155" d="100"/>
        </p:scale>
        <p:origin x="-738" y="-276"/>
      </p:cViewPr>
      <p:guideLst>
        <p:guide orient="horz" pos="2160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2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13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5E98AFB4-DD19-4B7A-80D5-483C006766A7}" type="datetimeFigureOut">
              <a:rPr lang="en-US" smtClean="0"/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29BF4715-A615-41C2-A85E-36C0651120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350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36CF4146-8CAD-46C7-BA87-639F65429524}" type="datetimeFigureOut">
              <a:rPr lang="en-US" smtClean="0"/>
              <a:t>10/12/2018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8" tIns="46209" rIns="92418" bIns="4620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86" y="4421705"/>
            <a:ext cx="5619130" cy="4189651"/>
          </a:xfrm>
          <a:prstGeom prst="rect">
            <a:avLst/>
          </a:prstGeom>
        </p:spPr>
        <p:txBody>
          <a:bodyPr vert="horz" lIns="92418" tIns="46209" rIns="92418" bIns="4620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AC32D818-339A-4CF7-A601-259A7A9396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image" Target="../media/image7.emf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oleObject" Target="../embeddings/oleObject7.bin"/><Relationship Id="rId1" Type="http://schemas.openxmlformats.org/officeDocument/2006/relationships/vmlDrawing" Target="../drawings/vmlDrawing7.v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3" Type="http://schemas.openxmlformats.org/officeDocument/2006/relationships/tags" Target="../tags/tag123.xml"/><Relationship Id="rId21" Type="http://schemas.openxmlformats.org/officeDocument/2006/relationships/image" Target="../media/image7.emf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8.v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10" Type="http://schemas.openxmlformats.org/officeDocument/2006/relationships/tags" Target="../tags/tag130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7.emf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tags" Target="../tags/tag155.xml"/><Relationship Id="rId3" Type="http://schemas.openxmlformats.org/officeDocument/2006/relationships/tags" Target="../tags/tag140.xml"/><Relationship Id="rId21" Type="http://schemas.openxmlformats.org/officeDocument/2006/relationships/image" Target="../media/image7.emf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9.v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10" Type="http://schemas.openxmlformats.org/officeDocument/2006/relationships/tags" Target="../tags/tag147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/Relationships>
</file>

<file path=ppt/slideLayouts/_rels/slideLayout132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tags" Target="../tags/tag167.xml"/><Relationship Id="rId18" Type="http://schemas.openxmlformats.org/officeDocument/2006/relationships/tags" Target="../tags/tag172.xml"/><Relationship Id="rId3" Type="http://schemas.openxmlformats.org/officeDocument/2006/relationships/tags" Target="../tags/tag157.xml"/><Relationship Id="rId21" Type="http://schemas.openxmlformats.org/officeDocument/2006/relationships/image" Target="../media/image7.emf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17" Type="http://schemas.openxmlformats.org/officeDocument/2006/relationships/tags" Target="../tags/tag171.xml"/><Relationship Id="rId2" Type="http://schemas.openxmlformats.org/officeDocument/2006/relationships/tags" Target="../tags/tag156.xml"/><Relationship Id="rId16" Type="http://schemas.openxmlformats.org/officeDocument/2006/relationships/tags" Target="../tags/tag170.xml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0.v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tags" Target="../tags/tag169.xml"/><Relationship Id="rId10" Type="http://schemas.openxmlformats.org/officeDocument/2006/relationships/tags" Target="../tags/tag164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tags" Target="../tags/tag16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image" Target="../media/image7.emf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3" Type="http://schemas.openxmlformats.org/officeDocument/2006/relationships/tags" Target="../tags/tag38.xml"/><Relationship Id="rId21" Type="http://schemas.openxmlformats.org/officeDocument/2006/relationships/image" Target="../media/image7.emf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oleObject" Target="../embeddings/oleObject3.bin"/><Relationship Id="rId1" Type="http://schemas.openxmlformats.org/officeDocument/2006/relationships/vmlDrawing" Target="../drawings/vmlDrawing3.v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21" Type="http://schemas.openxmlformats.org/officeDocument/2006/relationships/image" Target="../media/image7.emf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0" Type="http://schemas.openxmlformats.org/officeDocument/2006/relationships/tags" Target="../tags/tag62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21" Type="http://schemas.openxmlformats.org/officeDocument/2006/relationships/image" Target="../media/image7.emf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oleObject" Target="../embeddings/oleObject5.bin"/><Relationship Id="rId1" Type="http://schemas.openxmlformats.org/officeDocument/2006/relationships/vmlDrawing" Target="../drawings/vmlDrawing5.v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3" Type="http://schemas.openxmlformats.org/officeDocument/2006/relationships/tags" Target="../tags/tag89.xml"/><Relationship Id="rId21" Type="http://schemas.openxmlformats.org/officeDocument/2006/relationships/image" Target="../media/image7.emf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oleObject" Target="../embeddings/oleObject6.bin"/><Relationship Id="rId1" Type="http://schemas.openxmlformats.org/officeDocument/2006/relationships/vmlDrawing" Target="../drawings/vmlDrawing6.v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2802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8453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104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4142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1051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24180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1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9326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5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8627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23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629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697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959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98686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22656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65150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492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466136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61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383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4493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957788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27229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87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07708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2117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82406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0678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475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2944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055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0803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2829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44443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9197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38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386979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3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1229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7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683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405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9945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858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528524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82117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52768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61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860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424218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B891-1635-4B93-914C-230B613642F0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539D-457E-40EF-B562-8D954AD0BA86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191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099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0638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04254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E43184-6F7F-4565-B637-22CFFE6A30C2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37657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5381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2" y="621793"/>
            <a:ext cx="9840243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08875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352874"/>
      </p:ext>
    </p:extLst>
  </p:cSld>
  <p:clrMapOvr>
    <a:masterClrMapping/>
  </p:clrMapOvr>
  <p:hf hd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9318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9840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72438583"/>
      </p:ext>
    </p:extLst>
  </p:cSld>
  <p:clrMapOvr>
    <a:masterClrMapping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485471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22896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06AE-AD4E-4014-A59B-A4A5B0DC3B1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lIns="91422" tIns="45711" rIns="91422" bIns="45711"/>
          <a:lstStyle/>
          <a:p>
            <a:pPr defTabSz="457113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EB320-C3EA-46EB-BF96-1836E1C979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298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49241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38193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193458"/>
      </p:ext>
    </p:extLst>
  </p:cSld>
  <p:clrMapOvr>
    <a:masterClrMapping/>
  </p:clrMapOvr>
  <p:hf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3963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999819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83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34727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88313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5187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952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115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916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04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22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0900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84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9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26792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/>
              <a:t>10/12/2018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9909569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7399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/>
              <a:pPr>
                <a:defRPr/>
              </a:pPr>
              <a:t>10/12/2018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677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/>
              <a:pPr>
                <a:defRPr/>
              </a:pPr>
              <a:t>10/12/2018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662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76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782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90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/>
              <a:t>10/12/2018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08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606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40386069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7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 b="0"/>
            </a:lvl1pPr>
          </a:lstStyle>
          <a:p>
            <a:fld id="{603F03F5-39B4-4A53-8405-55E481442588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038600" y="4896613"/>
            <a:ext cx="1066800" cy="246888"/>
          </a:xfrm>
        </p:spPr>
        <p:txBody>
          <a:bodyPr/>
          <a:lstStyle>
            <a:lvl1pPr algn="ctr">
              <a:defRPr/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2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45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E7A69-897B-43D4-A170-793C9603000F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028700"/>
            <a:ext cx="8229600" cy="30289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4057650"/>
            <a:ext cx="8229600" cy="5715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79054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028702"/>
            <a:ext cx="5715000" cy="35772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28705"/>
            <a:ext cx="2139696" cy="3580475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13" indent="0">
              <a:buNone/>
              <a:defRPr sz="1200"/>
            </a:lvl2pPr>
            <a:lvl3pPr marL="914229" indent="0">
              <a:buNone/>
              <a:defRPr sz="1000"/>
            </a:lvl3pPr>
            <a:lvl4pPr marL="1371343" indent="0">
              <a:buNone/>
              <a:defRPr sz="900"/>
            </a:lvl4pPr>
            <a:lvl5pPr marL="1828458" indent="0">
              <a:buNone/>
              <a:defRPr sz="900"/>
            </a:lvl5pPr>
            <a:lvl6pPr marL="2285572" indent="0">
              <a:buNone/>
              <a:defRPr sz="900"/>
            </a:lvl6pPr>
            <a:lvl7pPr marL="2742686" indent="0">
              <a:buNone/>
              <a:defRPr sz="900"/>
            </a:lvl7pPr>
            <a:lvl8pPr marL="3199801" indent="0">
              <a:buNone/>
              <a:defRPr sz="900"/>
            </a:lvl8pPr>
            <a:lvl9pPr marL="36569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20989-8FB9-4F8B-84F5-7169E12445A7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743200" y="1028700"/>
            <a:ext cx="0" cy="36004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3069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 Ch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85750"/>
            <a:ext cx="8229600" cy="742950"/>
          </a:xfr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dirty="0"/>
              <a:t>Multiple Charts with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6430A-DDF3-4AE3-8739-C30FB9BA44D1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3"/>
          </p:nvPr>
        </p:nvSpPr>
        <p:spPr>
          <a:xfrm>
            <a:off x="457200" y="1371600"/>
            <a:ext cx="4343400" cy="29146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Chart Placeholder 14"/>
          <p:cNvSpPr>
            <a:spLocks noGrp="1"/>
          </p:cNvSpPr>
          <p:nvPr>
            <p:ph type="chart" sz="quarter" idx="14"/>
          </p:nvPr>
        </p:nvSpPr>
        <p:spPr>
          <a:xfrm>
            <a:off x="4953000" y="1371600"/>
            <a:ext cx="3657600" cy="13716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7"/>
          </p:nvPr>
        </p:nvSpPr>
        <p:spPr>
          <a:xfrm>
            <a:off x="4953000" y="2971800"/>
            <a:ext cx="3657600" cy="1371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1" name="Straight Connector 30"/>
          <p:cNvCxnSpPr/>
          <p:nvPr/>
        </p:nvCxnSpPr>
        <p:spPr>
          <a:xfrm rot="10800000" flipV="1">
            <a:off x="4876800" y="1371600"/>
            <a:ext cx="0" cy="29146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34061666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Compare Charts-1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94DE-F95D-4416-82D9-B1CCC7B7F957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1" name="Straight Connector 10"/>
          <p:cNvCxnSpPr>
            <a:endCxn id="9" idx="0"/>
          </p:cNvCxnSpPr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5433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Compare Charts -2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90F7-23F0-4FF7-BAF5-9BF26D22B253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46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8212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B5D0-CAEE-4B2C-AA1C-27506CB89BD7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4572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8" name="Chart Placeholder 6"/>
          <p:cNvSpPr>
            <a:spLocks noGrp="1"/>
          </p:cNvSpPr>
          <p:nvPr>
            <p:ph type="chart" sz="quarter" idx="14"/>
          </p:nvPr>
        </p:nvSpPr>
        <p:spPr>
          <a:xfrm>
            <a:off x="25146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9" name="Chart Placeholder 6"/>
          <p:cNvSpPr>
            <a:spLocks noGrp="1"/>
          </p:cNvSpPr>
          <p:nvPr>
            <p:ph type="chart" sz="quarter" idx="15"/>
          </p:nvPr>
        </p:nvSpPr>
        <p:spPr>
          <a:xfrm>
            <a:off x="45720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66294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25146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66294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106753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393851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62A77-B41F-487D-BEE4-5E0A74233C8B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7"/>
          </p:nvPr>
        </p:nvSpPr>
        <p:spPr>
          <a:xfrm>
            <a:off x="457200" y="1257300"/>
            <a:ext cx="4114800" cy="10858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57200" y="2343150"/>
            <a:ext cx="8229600" cy="21717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1257300"/>
            <a:ext cx="3962400" cy="108585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559225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54B4-02C5-4089-8FE9-BDD3E2181213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57200" y="1543050"/>
            <a:ext cx="4114800" cy="32004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8" name="Table Placeholder 6"/>
          <p:cNvSpPr>
            <a:spLocks noGrp="1"/>
          </p:cNvSpPr>
          <p:nvPr>
            <p:ph type="tbl" sz="quarter" idx="14"/>
          </p:nvPr>
        </p:nvSpPr>
        <p:spPr>
          <a:xfrm>
            <a:off x="4724400" y="1543050"/>
            <a:ext cx="3962400" cy="14287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9" name="Table Placeholder 6"/>
          <p:cNvSpPr>
            <a:spLocks noGrp="1"/>
          </p:cNvSpPr>
          <p:nvPr>
            <p:ph type="tbl" sz="quarter" idx="15"/>
          </p:nvPr>
        </p:nvSpPr>
        <p:spPr>
          <a:xfrm>
            <a:off x="4724400" y="3371850"/>
            <a:ext cx="3962400" cy="13716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200150"/>
            <a:ext cx="41148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4724400" y="12001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724400" y="30289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120676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1C50-F8BC-4CD0-930F-628035F786CA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200" y="1371600"/>
            <a:ext cx="41148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4572000" y="1371600"/>
            <a:ext cx="4114800" cy="30861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9173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833968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 baseline="0"/>
            </a:lvl1pPr>
          </a:lstStyle>
          <a:p>
            <a:r>
              <a:rPr lang="en-US" dirty="0"/>
              <a:t>Add YOUR SECTION HEADER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703916"/>
            <a:ext cx="7772400" cy="1582340"/>
          </a:xfrm>
        </p:spPr>
        <p:txBody>
          <a:bodyPr anchor="t">
            <a:normAutofit/>
          </a:bodyPr>
          <a:lstStyle>
            <a:lvl1pPr marL="0" indent="0">
              <a:buFont typeface="Arial" pitchFamily="34" charset="0"/>
              <a:buChar char="•"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dirty="0"/>
              <a:t> Part 1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Part 2</a:t>
            </a:r>
          </a:p>
          <a:p>
            <a:r>
              <a:rPr lang="en-US" dirty="0"/>
              <a:t>……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2062A-E319-4027-90AC-ECF897A9A7E9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62000" y="2605612"/>
            <a:ext cx="7772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325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ding P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657356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dirty="0"/>
              <a:t>Ending page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54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3A40E-7ED6-4F98-977C-3CCA6CF7528E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62000" y="3371850"/>
            <a:ext cx="7620000" cy="0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56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9E92-93ED-4428-B1BB-169CF89254F6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395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CCB4-C0EB-4F1A-AC98-57A25DA91713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16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AF5B-DF2B-4031-AD55-ADD83564B9F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3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5981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5AB82-C902-43B7-830C-A0B1F6B949C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891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D788-9722-4FAB-B9F2-64D8076D38D8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710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5DAC9877-15DB-4A0C-A003-DF72C0C37841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0574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104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460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3738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1006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5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82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9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08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70010" y="114300"/>
            <a:ext cx="7454799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089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219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29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78500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71729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8681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44296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395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366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2057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1502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8480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36505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516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382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5521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9718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050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A65E6C5E-EB96-49E9-952F-FF78FFA9C84B}" type="datetimeFigureOut">
              <a:rPr lang="en-US" smtClean="0"/>
              <a:t>10/12/2018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3914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2590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31364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855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1403432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72813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9207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3726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3538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64232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09999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7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2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78004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47" y="533402"/>
            <a:ext cx="8299533" cy="37242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432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1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24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149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433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29525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92213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59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6980188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2856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10/12/2018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634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4" Type="http://schemas.openxmlformats.org/officeDocument/2006/relationships/image" Target="../media/image13.jp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1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156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image" Target="../media/image1.pn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16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image" Target="../media/image5.jpeg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85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26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28" Type="http://schemas.openxmlformats.org/officeDocument/2006/relationships/theme" Target="../theme/theme7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Relationship Id="rId27" Type="http://schemas.openxmlformats.org/officeDocument/2006/relationships/slideLayout" Target="../slideLayouts/slideLayout125.xml"/><Relationship Id="rId30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1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28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19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Relationship Id="rId22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232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10/12/2018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 txBox="1">
            <a:spLocks noChangeArrowheads="1"/>
          </p:cNvSpPr>
          <p:nvPr userDrawn="1"/>
        </p:nvSpPr>
        <p:spPr bwMode="auto">
          <a:xfrm>
            <a:off x="3265495" y="4726956"/>
            <a:ext cx="26130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13665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290096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10/12/2018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931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137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981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4416037"/>
            <a:ext cx="60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98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960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6" r:id="rId16"/>
    <p:sldLayoutId id="2147483757" r:id="rId17"/>
    <p:sldLayoutId id="2147483758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90" r:id="rId25"/>
    <p:sldLayoutId id="2147483803" r:id="rId26"/>
    <p:sldLayoutId id="21474838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96613"/>
            <a:ext cx="1828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900" b="0">
                <a:solidFill>
                  <a:schemeClr val="accent4"/>
                </a:solidFill>
              </a:defRPr>
            </a:lvl1pPr>
          </a:lstStyle>
          <a:p>
            <a:fld id="{6EDAEFD3-8FAC-42C7-AA85-4A633B14C729}" type="datetime1">
              <a:rPr lang="en-US" smtClean="0">
                <a:solidFill>
                  <a:srgbClr val="4C5A6A"/>
                </a:solidFill>
              </a:rPr>
              <a:pPr/>
              <a:t>10/12/2018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896613"/>
            <a:ext cx="1066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900" b="0">
                <a:solidFill>
                  <a:schemeClr val="accent4"/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239003" y="4888709"/>
            <a:ext cx="1376427" cy="197643"/>
            <a:chOff x="7345298" y="6518275"/>
            <a:chExt cx="1376427" cy="263525"/>
          </a:xfrm>
        </p:grpSpPr>
        <p:pic>
          <p:nvPicPr>
            <p:cNvPr id="12" name="Picture 2" descr="C:\Users\ynong\Desktop\pic sources\MassDOT_Logo_Color.png"/>
            <p:cNvPicPr>
              <a:picLocks noChangeAspect="1" noChangeArrowheads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13" name="Picture 3" descr="C:\Users\ynong\Desktop\pic sources\500px-MBTA_svg.png"/>
            <p:cNvPicPr>
              <a:picLocks noChangeAspect="1" noChangeArrowheads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60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</p:sldLayoutIdLst>
  <p:hf hdr="0" ftr="0" dt="0"/>
  <p:txStyles>
    <p:titleStyle>
      <a:lvl1pPr algn="l" defTabSz="914229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46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384" indent="-182846" algn="l" defTabSz="914229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651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497" indent="-137134" algn="l" defTabSz="914229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343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189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035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19880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97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  <p:sldLayoutId id="2147483824" r:id="rId19"/>
    <p:sldLayoutId id="2147483825" r:id="rId20"/>
    <p:sldLayoutId id="2147483826" r:id="rId21"/>
    <p:sldLayoutId id="2147483827" r:id="rId22"/>
    <p:sldLayoutId id="2147483828" r:id="rId23"/>
    <p:sldLayoutId id="2147483830" r:id="rId24"/>
    <p:sldLayoutId id="2147483837" r:id="rId25"/>
    <p:sldLayoutId id="2147483838" r:id="rId26"/>
    <p:sldLayoutId id="2147483839" r:id="rId27"/>
    <p:sldLayoutId id="2147483840" r:id="rId28"/>
    <p:sldLayoutId id="2147483841" r:id="rId29"/>
    <p:sldLayoutId id="2147483842" r:id="rId30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10/12/2018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69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09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8" r:id="rId9"/>
    <p:sldLayoutId id="2147483859" r:id="rId10"/>
    <p:sldLayoutId id="2147483861" r:id="rId11"/>
    <p:sldLayoutId id="2147483862" r:id="rId12"/>
    <p:sldLayoutId id="2147483863" r:id="rId13"/>
    <p:sldLayoutId id="2147483864" r:id="rId14"/>
    <p:sldLayoutId id="2147483865" r:id="rId15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7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  <p:sldLayoutId id="2147483903" r:id="rId19"/>
    <p:sldLayoutId id="2147483904" r:id="rId20"/>
    <p:sldLayoutId id="2147483905" r:id="rId21"/>
    <p:sldLayoutId id="2147483906" r:id="rId22"/>
    <p:sldLayoutId id="2147483907" r:id="rId23"/>
    <p:sldLayoutId id="2147483908" r:id="rId24"/>
    <p:sldLayoutId id="2147483910" r:id="rId25"/>
    <p:sldLayoutId id="2147483911" r:id="rId26"/>
    <p:sldLayoutId id="21474839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10/12/2018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2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  <p:sldLayoutId id="2147483930" r:id="rId18"/>
    <p:sldLayoutId id="2147483931" r:id="rId19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5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638800" y="4725597"/>
            <a:ext cx="922338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r"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1219209" y="4718454"/>
            <a:ext cx="1152525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BEDD9-61B6-4B82-ACD9-27F8DC04F135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10/12/2018</a:t>
            </a:fld>
            <a:endParaRPr lang="en-US" altLang="en-US" dirty="0"/>
          </a:p>
        </p:txBody>
      </p:sp>
      <p:sp>
        <p:nvSpPr>
          <p:cNvPr id="6149" name="Title Placeholder 5"/>
          <p:cNvSpPr>
            <a:spLocks noGrp="1"/>
          </p:cNvSpPr>
          <p:nvPr>
            <p:ph type="title"/>
          </p:nvPr>
        </p:nvSpPr>
        <p:spPr bwMode="auto">
          <a:xfrm>
            <a:off x="457200" y="551262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4743456"/>
            <a:ext cx="2895600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ctr">
              <a:defRPr lang="en-US" sz="1000" smtClean="0">
                <a:solidFill>
                  <a:srgbClr val="0E386C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1pPr>
          </a:lstStyle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9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</p:sldLayoutIdLst>
  <p:hf hdr="0"/>
  <p:txStyles>
    <p:titleStyle>
      <a:lvl1pPr algn="l" defTabSz="457113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  <a:lvl2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11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229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34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458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836" indent="-342836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320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80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Recurring Topics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8" y="114300"/>
            <a:ext cx="3119437" cy="171450"/>
          </a:xfrm>
        </p:spPr>
        <p:txBody>
          <a:bodyPr/>
          <a:lstStyle/>
          <a:p>
            <a:r>
              <a:rPr lang="en-US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1355"/>
              </p:ext>
            </p:extLst>
          </p:nvPr>
        </p:nvGraphicFramePr>
        <p:xfrm>
          <a:off x="625784" y="886473"/>
          <a:ext cx="7858985" cy="3660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9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814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19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3395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3798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GM &amp;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DGM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remarks</a:t>
                      </a: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schedule update</a:t>
                      </a: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of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operations, performance, revenue, capital program updates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Preview of upcoming FMCB agenda item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update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 on FMCB actions as per statute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72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Recurring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Topics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performance  update</a:t>
                      </a: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Red/Orange line program update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service and planning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 </a:t>
                      </a:r>
                      <a:endParaRPr lang="en-US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resources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program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Financial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Ridership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GLX Update</a:t>
                      </a:r>
                    </a:p>
                    <a:p>
                      <a:pPr marL="118872" lvl="0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PTC update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vision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LEAN Productivity 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AFC 2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Performance Metrics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RIDE/TNC pilot  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(3rd meeting of month) -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29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(1st meeting of month) -  October 1,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5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–  September 24 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22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 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October 15,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 October 1,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October 15,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October 15,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10,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 August 13,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October 22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Continuous, as needed </a:t>
                      </a: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38530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36488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2696" y="377803"/>
            <a:ext cx="7642224" cy="435824"/>
          </a:xfrm>
        </p:spPr>
        <p:txBody>
          <a:bodyPr/>
          <a:lstStyle/>
          <a:p>
            <a:r>
              <a:rPr lang="en-US" dirty="0" smtClean="0"/>
              <a:t>Future Agendas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mtClean="0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04721"/>
              </p:ext>
            </p:extLst>
          </p:nvPr>
        </p:nvGraphicFramePr>
        <p:xfrm>
          <a:off x="462696" y="715438"/>
          <a:ext cx="8025668" cy="162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795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284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17540">
                  <a:extLst>
                    <a:ext uri="{9D8B030D-6E8A-4147-A177-3AD203B41FA5}">
                      <a16:colId xmlns="" xmlns:a16="http://schemas.microsoft.com/office/drawing/2014/main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9307">
                <a:tc row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October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22 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(146)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Winter Prep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Corporate Pass Program Re-Launch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i="0" u="none" strike="noStrike" baseline="0" noProof="0" dirty="0">
                          <a:solidFill>
                            <a:schemeClr val="tx1"/>
                          </a:solidFill>
                          <a:latin typeface="Arial"/>
                        </a:rPr>
                        <a:t>AFC 2.0 </a:t>
                      </a:r>
                      <a:r>
                        <a:rPr lang="en-US" sz="1100" b="0" i="0" u="none" strike="noStrike" baseline="0" noProof="0" dirty="0" smtClean="0">
                          <a:solidFill>
                            <a:schemeClr val="tx1"/>
                          </a:solidFill>
                          <a:latin typeface="Arial"/>
                        </a:rPr>
                        <a:t>Project Update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PPT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MBTA Policing Strategy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Strategic Plan Process Review 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545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787279"/>
              </p:ext>
            </p:extLst>
          </p:nvPr>
        </p:nvGraphicFramePr>
        <p:xfrm>
          <a:off x="462696" y="2426732"/>
          <a:ext cx="8025668" cy="2340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917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284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05266">
                  <a:extLst>
                    <a:ext uri="{9D8B030D-6E8A-4147-A177-3AD203B41FA5}">
                      <a16:colId xmlns="" xmlns:a16="http://schemas.microsoft.com/office/drawing/2014/main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9307">
                <a:tc rowSpan="9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October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29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(147)</a:t>
                      </a: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Commuter Rail Performance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19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Locomotive Fleet Performance and Overhaul Program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9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Green Line Modernization 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55983457"/>
                  </a:ext>
                </a:extLst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Bus Service and Planning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9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Mobility as a Service Strategy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RIDE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Q1 Operating Financials Update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8790746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Customer Experience: FY19 Priorities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Additional Construction Phase Service Contract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48865" y="4906787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19138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Agendas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mtClean="0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744911"/>
              </p:ext>
            </p:extLst>
          </p:nvPr>
        </p:nvGraphicFramePr>
        <p:xfrm>
          <a:off x="401321" y="731385"/>
          <a:ext cx="8025668" cy="1670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="" xmlns:a16="http://schemas.microsoft.com/office/drawing/2014/main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970">
                <a:tc row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November</a:t>
                      </a:r>
                      <a:r>
                        <a:rPr lang="en-US" sz="1100" b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5*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100" b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(148)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Focus40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Public Comments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Red/Orange Line Program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Orange 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Line Car 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Testing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Wollaston Station Updates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Increasing </a:t>
                      </a: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Management Capacity </a:t>
                      </a:r>
                      <a:endParaRPr lang="en-US" sz="1100" b="0" i="0" u="none" strike="noStrike" kern="1200" baseline="0" dirty="0" smtClean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454831"/>
              </p:ext>
            </p:extLst>
          </p:nvPr>
        </p:nvGraphicFramePr>
        <p:xfrm>
          <a:off x="401321" y="2624149"/>
          <a:ext cx="8025668" cy="1670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="" xmlns:a16="http://schemas.microsoft.com/office/drawing/2014/main" val="1262447235"/>
                    </a:ext>
                  </a:extLst>
                </a:gridCol>
              </a:tblGrid>
              <a:tr h="221602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970">
                <a:tc row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November</a:t>
                      </a:r>
                      <a:r>
                        <a:rPr lang="en-US" sz="1100" b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TBD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AFC </a:t>
                      </a: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2.0 – Commuter Rail Implementation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Bus Service and Planning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Commuter Rail Performance Update</a:t>
                      </a:r>
                      <a:endParaRPr lang="en-US" sz="1100" b="0" i="0" u="none" strike="noStrike" kern="1200" baseline="0" dirty="0" smtClean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Ridership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Future of Governance Discussion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Bus Maintenance Facilities </a:t>
                      </a: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48865" y="4906787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166247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991526718"/>
              </p:ext>
            </p:extLst>
          </p:nvPr>
        </p:nvGraphicFramePr>
        <p:xfrm>
          <a:off x="461963" y="950913"/>
          <a:ext cx="8405653" cy="3536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65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291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0170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Items to 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chedule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07975"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MBTA Resiliency Planning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Solar Canopies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Contract Oversight Discussion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MHS Emergency Access Tunnel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South Shore/Old Colony Late Trains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Bus Network Redesign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Chelsea Transportation Update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Late Night Bus Ridership</a:t>
                      </a:r>
                    </a:p>
                    <a:p>
                      <a:pPr marL="285750" marR="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sz="11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Discussion of the operational implication of 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Includes: GLX, AFC 2, Bus, </a:t>
                      </a:r>
                      <a:r>
                        <a:rPr lang="en-US" sz="1100" kern="1200" baseline="0" dirty="0" err="1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Keolis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, …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 smtClean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April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Mid- December / 90 day report back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 smtClean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</a:t>
                      </a:r>
                      <a:endParaRPr lang="en-US" sz="1100" kern="1200" baseline="0" dirty="0">
                        <a:solidFill>
                          <a:srgbClr val="FF0000"/>
                        </a:solidFill>
                        <a:latin typeface="Arial"/>
                        <a:cs typeface="+mn-cs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To Be Scheduled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1963" y="114300"/>
            <a:ext cx="3119437" cy="171450"/>
          </a:xfrm>
        </p:spPr>
        <p:txBody>
          <a:bodyPr/>
          <a:lstStyle/>
          <a:p>
            <a:r>
              <a:rPr lang="en-US" dirty="0"/>
              <a:t>Fiscal &amp; Management Control Board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07473" y="4914336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21765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3" id="{46C860BB-CEC2-4323-AF68-6C413613BB7E}" vid="{6C6AA7CE-4E8A-4B1B-B4AB-6716735CB656}"/>
    </a:ext>
  </a:extLst>
</a:theme>
</file>

<file path=ppt/theme/theme1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3" id="{46C860BB-CEC2-4323-AF68-6C413613BB7E}" vid="{6C6AA7CE-4E8A-4B1B-B4AB-6716735CB656}"/>
    </a:ext>
  </a:extLst>
</a:theme>
</file>

<file path=ppt/theme/theme13.xml><?xml version="1.0" encoding="utf-8"?>
<a:theme xmlns:a="http://schemas.openxmlformats.org/drawingml/2006/main" name="2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3" id="{46C860BB-CEC2-4323-AF68-6C413613BB7E}" vid="{6C6AA7CE-4E8A-4B1B-B4AB-6716735CB656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0B9DD42A-02F8-104D-9910-D1A64A753B29}" vid="{45318140-5A3E-7B4C-A710-E7E511F82756}"/>
    </a:ext>
  </a:extLst>
</a:theme>
</file>

<file path=ppt/theme/theme3.xml><?xml version="1.0" encoding="utf-8"?>
<a:theme xmlns:a="http://schemas.openxmlformats.org/drawingml/2006/main" name="OPMI-2">
  <a:themeElements>
    <a:clrScheme name="opm-color">
      <a:dk1>
        <a:srgbClr val="292934"/>
      </a:dk1>
      <a:lt1>
        <a:srgbClr val="FFFFFF"/>
      </a:lt1>
      <a:dk2>
        <a:srgbClr val="000000"/>
      </a:dk2>
      <a:lt2>
        <a:srgbClr val="FFFFFF"/>
      </a:lt2>
      <a:accent1>
        <a:srgbClr val="21A899"/>
      </a:accent1>
      <a:accent2>
        <a:srgbClr val="FFD852"/>
      </a:accent2>
      <a:accent3>
        <a:srgbClr val="27304D"/>
      </a:accent3>
      <a:accent4>
        <a:srgbClr val="4C5A6A"/>
      </a:accent4>
      <a:accent5>
        <a:srgbClr val="8256A5"/>
      </a:accent5>
      <a:accent6>
        <a:srgbClr val="E46C0A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0B9DD42A-02F8-104D-9910-D1A64A753B29}" vid="{45318140-5A3E-7B4C-A710-E7E511F8275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0B9DD42A-02F8-104D-9910-D1A64A753B29}" vid="{45318140-5A3E-7B4C-A710-E7E511F82756}"/>
    </a:ext>
  </a:extLst>
</a:theme>
</file>

<file path=ppt/theme/theme7.xml><?xml version="1.0" encoding="utf-8"?>
<a:theme xmlns:a="http://schemas.openxmlformats.org/drawingml/2006/main" name="3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0B9DD42A-02F8-104D-9910-D1A64A753B29}" vid="{45318140-5A3E-7B4C-A710-E7E511F82756}"/>
    </a:ext>
  </a:extLst>
</a:theme>
</file>

<file path=ppt/theme/theme8.xml><?xml version="1.0" encoding="utf-8"?>
<a:theme xmlns:a="http://schemas.openxmlformats.org/drawingml/2006/main" name="4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0B9DD42A-02F8-104D-9910-D1A64A753B29}" vid="{45318140-5A3E-7B4C-A710-E7E511F82756}"/>
    </a:ext>
  </a:ext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EC95F937717B4D8C35B1225528E6A1" ma:contentTypeVersion="0" ma:contentTypeDescription="Create a new document." ma:contentTypeScope="" ma:versionID="903e62a4a088c0e617b405649f3b9a4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24fd2d4348e31d7b7bcc391e9da950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F1FC64-E47D-4612-8598-863A817D5AF1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B56027C-8759-49FB-A853-A623BFB3C7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1C1FBE7-BD0D-4790-A89F-D2B28303E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 Template</Template>
  <TotalTime>30277</TotalTime>
  <Words>379</Words>
  <Application>Microsoft Office PowerPoint</Application>
  <PresentationFormat>On-screen Show (16:9)</PresentationFormat>
  <Paragraphs>152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Presentation3</vt:lpstr>
      <vt:lpstr>MassDOT Blue Title White Content</vt:lpstr>
      <vt:lpstr>OPMI-2</vt:lpstr>
      <vt:lpstr>1_MassDOT Blue Title White Content</vt:lpstr>
      <vt:lpstr>Office Theme</vt:lpstr>
      <vt:lpstr>2_MassDOT Blue Title White Content</vt:lpstr>
      <vt:lpstr>3_MassDOT Blue Title White Content</vt:lpstr>
      <vt:lpstr>4_MassDOT Blue Title White Content</vt:lpstr>
      <vt:lpstr>2_Office Theme</vt:lpstr>
      <vt:lpstr>MBTA Black Line - Blue Title Template</vt:lpstr>
      <vt:lpstr>3_Office Theme</vt:lpstr>
      <vt:lpstr>1_MBTA Black Line - Blue Title Template</vt:lpstr>
      <vt:lpstr>2_MBTA Black Line - Blue Title Template</vt:lpstr>
      <vt:lpstr>think-cell Slide</vt:lpstr>
      <vt:lpstr>FMCB Calendar – Recurring Topics</vt:lpstr>
      <vt:lpstr>Future Agendas</vt:lpstr>
      <vt:lpstr>Future Agendas</vt:lpstr>
      <vt:lpstr>FMCB Calendar – To Be Scheduled</vt:lpstr>
    </vt:vector>
  </TitlesOfParts>
  <Company>MassDOT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FMCB Calendar – Recurring Topics</dc:title>
  <dc:creator>Trey Joseph Wadsworth</dc:creator>
  <cp:lastModifiedBy>DAS</cp:lastModifiedBy>
  <cp:revision>971</cp:revision>
  <cp:lastPrinted>2018-09-21T14:30:46Z</cp:lastPrinted>
  <dcterms:created xsi:type="dcterms:W3CDTF">2016-03-11T16:43:25Z</dcterms:created>
  <dcterms:modified xsi:type="dcterms:W3CDTF">2018-10-12T21:29:44Z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0x010100BAEC95F937717B4D8C35B1225528E6A1</vt:lpwstr>
  </property>
</Properties>
</file>