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docProps/core.xml" ContentType="application/vnd.openxmlformats-package.core-properties+xml"/>
  <Override PartName="/ppt/tags/tag2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www.infraware.co.kr/2012/infrawarePen" Target="docProps/infrawarePe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8" r:id="rId2"/>
    <p:sldId id="285" r:id="rId3"/>
    <p:sldId id="340" r:id="rId4"/>
    <p:sldId id="342" r:id="rId5"/>
    <p:sldId id="343" r:id="rId6"/>
    <p:sldId id="344" r:id="rId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6" userDrawn="1">
          <p15:clr>
            <a:srgbClr val="A4A3A4"/>
          </p15:clr>
        </p15:guide>
        <p15:guide id="2" pos="2265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7" autoAdjust="0"/>
    <p:restoredTop sz="93155" autoAdjust="0"/>
  </p:normalViewPr>
  <p:slideViewPr>
    <p:cSldViewPr>
      <p:cViewPr varScale="1">
        <p:scale>
          <a:sx n="61" d="100"/>
          <a:sy n="61" d="100"/>
        </p:scale>
        <p:origin x="152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813"/>
    </p:cViewPr>
  </p:sorterViewPr>
  <p:notesViewPr>
    <p:cSldViewPr>
      <p:cViewPr varScale="1">
        <p:scale>
          <a:sx n="65" d="100"/>
          <a:sy n="65" d="100"/>
        </p:scale>
        <p:origin x="-3288" y="-114"/>
      </p:cViewPr>
      <p:guideLst>
        <p:guide orient="horz" pos="2936"/>
        <p:guide pos="2265"/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18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7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1" tIns="47534" rIns="95071" bIns="4753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8"/>
            <a:ext cx="5618480" cy="4189095"/>
          </a:xfrm>
          <a:prstGeom prst="rect">
            <a:avLst/>
          </a:prstGeom>
        </p:spPr>
        <p:txBody>
          <a:bodyPr vert="horz" lIns="95071" tIns="47534" rIns="95071" bIns="4753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7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063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02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040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765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48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 smtClean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10/1/2018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10/1/2018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05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3118715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chapter name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8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 smtClean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2" r:id="rId3"/>
    <p:sldLayoutId id="2147483663" r:id="rId4"/>
    <p:sldLayoutId id="2147483673" r:id="rId5"/>
    <p:sldLayoutId id="214748367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86200"/>
            <a:ext cx="7391400" cy="466344"/>
          </a:xfrm>
        </p:spPr>
        <p:txBody>
          <a:bodyPr/>
          <a:lstStyle/>
          <a:p>
            <a:r>
              <a:rPr lang="en-US" sz="2400" dirty="0" smtClean="0"/>
              <a:t>General Manager’s Remarks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257800"/>
            <a:ext cx="3352800" cy="762000"/>
          </a:xfrm>
        </p:spPr>
        <p:txBody>
          <a:bodyPr/>
          <a:lstStyle/>
          <a:p>
            <a:r>
              <a:rPr lang="en-US" sz="2000" dirty="0" smtClean="0"/>
              <a:t>October 1, 2018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19200" y="4528458"/>
            <a:ext cx="7315200" cy="457200"/>
          </a:xfrm>
        </p:spPr>
        <p:txBody>
          <a:bodyPr/>
          <a:lstStyle/>
          <a:p>
            <a:r>
              <a:rPr lang="en-US" sz="2000" dirty="0" smtClean="0"/>
              <a:t>Fiscal and Management Control Board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992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Agenda 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4" y="1752600"/>
            <a:ext cx="8348472" cy="44384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“45</a:t>
            </a:r>
            <a:r>
              <a:rPr lang="en-US" sz="2400" baseline="30000" dirty="0" smtClean="0">
                <a:solidFill>
                  <a:schemeClr val="tx1"/>
                </a:solidFill>
              </a:rPr>
              <a:t>th</a:t>
            </a:r>
            <a:r>
              <a:rPr lang="en-US" sz="2400" dirty="0" smtClean="0">
                <a:solidFill>
                  <a:schemeClr val="tx1"/>
                </a:solidFill>
              </a:rPr>
              <a:t> bus:” first extended-range hybrid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Town hall kickoff meeting at Orient Heights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2018 </a:t>
            </a:r>
            <a:r>
              <a:rPr lang="en-US" sz="2400" dirty="0" err="1" smtClean="0">
                <a:solidFill>
                  <a:schemeClr val="tx1"/>
                </a:solidFill>
              </a:rPr>
              <a:t>Roadeo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Capital investments</a:t>
            </a:r>
          </a:p>
        </p:txBody>
      </p:sp>
    </p:spTree>
    <p:extLst>
      <p:ext uri="{BB962C8B-B14F-4D97-AF65-F5344CB8AC3E}">
        <p14:creationId xmlns:p14="http://schemas.microsoft.com/office/powerpoint/2010/main" val="10526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“45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bus:” first extended-range hybrid arrives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5" y="1371600"/>
            <a:ext cx="4256461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New extended-range vehicle arrived for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Planning for the future: could save on </a:t>
            </a:r>
            <a:r>
              <a:rPr lang="en-US" sz="2000" dirty="0" err="1" smtClean="0">
                <a:solidFill>
                  <a:schemeClr val="tx1"/>
                </a:solidFill>
              </a:rPr>
              <a:t>transitway</a:t>
            </a:r>
            <a:r>
              <a:rPr lang="en-US" sz="2000" dirty="0" smtClean="0">
                <a:solidFill>
                  <a:schemeClr val="tx1"/>
                </a:solidFill>
              </a:rPr>
              <a:t> OCS maintenance, reduce greenhouse gases, improve reliability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Technology/industry continues to evolve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Bus will operate on a test basis; look forward to learning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45</a:t>
            </a:r>
            <a:r>
              <a:rPr lang="en-US" sz="2000" baseline="30000" dirty="0" smtClean="0">
                <a:solidFill>
                  <a:schemeClr val="tx1"/>
                </a:solidFill>
              </a:rPr>
              <a:t>th</a:t>
            </a:r>
            <a:r>
              <a:rPr lang="en-US" sz="2000" dirty="0" smtClean="0">
                <a:solidFill>
                  <a:schemeClr val="tx1"/>
                </a:solidFill>
              </a:rPr>
              <a:t> bus is part of New Flyer contract for 44 60-foot diesel-electric buses; option for 45</a:t>
            </a:r>
            <a:r>
              <a:rPr lang="en-US" sz="2000" baseline="30000" dirty="0" smtClean="0">
                <a:solidFill>
                  <a:schemeClr val="tx1"/>
                </a:solidFill>
              </a:rPr>
              <a:t>th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extended-range bus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89120" y="1889760"/>
            <a:ext cx="24384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3200" y="1889760"/>
            <a:ext cx="24384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982864" y="3755368"/>
            <a:ext cx="1795736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084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Town hall meeting series kickoff: Orient Heights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5" y="1371600"/>
            <a:ext cx="4256461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First in a </a:t>
            </a:r>
            <a:r>
              <a:rPr lang="en-US" sz="2000" dirty="0" smtClean="0">
                <a:solidFill>
                  <a:schemeClr val="tx1"/>
                </a:solidFill>
              </a:rPr>
              <a:t>year-long series </a:t>
            </a:r>
            <a:r>
              <a:rPr lang="en-US" sz="2000" dirty="0" smtClean="0">
                <a:solidFill>
                  <a:schemeClr val="tx1"/>
                </a:solidFill>
              </a:rPr>
              <a:t>to </a:t>
            </a:r>
            <a:r>
              <a:rPr lang="en-US" sz="2000" dirty="0" smtClean="0">
                <a:solidFill>
                  <a:schemeClr val="tx1"/>
                </a:solidFill>
              </a:rPr>
              <a:t>engage in a two-way conversation between employees and MBTA leadership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Attendees </a:t>
            </a:r>
            <a:r>
              <a:rPr lang="en-US" sz="2000" dirty="0" smtClean="0">
                <a:solidFill>
                  <a:schemeClr val="tx1"/>
                </a:solidFill>
              </a:rPr>
              <a:t>represented wide range of departments/disciplines from the Blue Line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Looking forward to finalizing the list of future meetings</a:t>
            </a:r>
            <a:r>
              <a:rPr lang="en-US" sz="2000" dirty="0" smtClean="0">
                <a:solidFill>
                  <a:schemeClr val="tx1"/>
                </a:solidFill>
              </a:rPr>
              <a:t>, and enhancing employee engagement and improving customer service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09800"/>
            <a:ext cx="3581400" cy="2687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094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2018 Bus </a:t>
            </a:r>
            <a:r>
              <a:rPr lang="en-US" sz="2400" dirty="0" smtClean="0"/>
              <a:t>‘</a:t>
            </a:r>
            <a:r>
              <a:rPr lang="en-US" sz="2400" dirty="0" err="1" smtClean="0"/>
              <a:t>Roadeo</a:t>
            </a:r>
            <a:r>
              <a:rPr lang="en-US" sz="2400" dirty="0" smtClean="0"/>
              <a:t>’ </a:t>
            </a:r>
            <a:r>
              <a:rPr lang="en-US" sz="2400" dirty="0" smtClean="0"/>
              <a:t>- Charlestown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5" y="1371600"/>
            <a:ext cx="3347315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Annual </a:t>
            </a:r>
            <a:r>
              <a:rPr lang="en-US" sz="2000" dirty="0" smtClean="0">
                <a:solidFill>
                  <a:schemeClr val="tx1"/>
                </a:solidFill>
              </a:rPr>
              <a:t>“</a:t>
            </a:r>
            <a:r>
              <a:rPr lang="en-US" sz="2000" dirty="0" err="1" smtClean="0">
                <a:solidFill>
                  <a:schemeClr val="tx1"/>
                </a:solidFill>
              </a:rPr>
              <a:t>Roadeo</a:t>
            </a:r>
            <a:r>
              <a:rPr lang="en-US" sz="2000" dirty="0" smtClean="0">
                <a:solidFill>
                  <a:schemeClr val="tx1"/>
                </a:solidFill>
              </a:rPr>
              <a:t>” </a:t>
            </a:r>
            <a:r>
              <a:rPr lang="en-US" sz="2000" dirty="0" smtClean="0">
                <a:solidFill>
                  <a:schemeClr val="tx1"/>
                </a:solidFill>
              </a:rPr>
              <a:t>event for Machinists and Bus Operators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Devotion to jobs, trades, and mission on full display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Congratulations to all involved – especially Willis Rose, five time Bus Operator champion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432" y="4267200"/>
            <a:ext cx="3733800" cy="1914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C3E415FF43E75542B29C667B1EEE9F3C@MBTA.COM" descr="C3E415FF43E75542B29C667B1EEE9F3C@MBT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r="2509"/>
          <a:stretch/>
        </p:blipFill>
        <p:spPr bwMode="auto">
          <a:xfrm>
            <a:off x="3831116" y="1524000"/>
            <a:ext cx="4753732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81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Capital investments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5" y="1371600"/>
            <a:ext cx="3423515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Momentum of capital investments continues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CIP tied to programs and targets; strong documentation and review requirements for change orders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Major programs continue to advance: R/O Line signals last of the major contracts for R/O Infrastructure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Significant milestone for our ability to make investments and will result in major customer-facing improvements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642" y="1396562"/>
            <a:ext cx="3386078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800475"/>
            <a:ext cx="3617362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35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cmpd="tri">
          <a:solidFill>
            <a:schemeClr val="tx1"/>
          </a:solidFill>
          <a:headEnd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EA24755921242B6930DE14963EEA1" ma:contentTypeVersion="2" ma:contentTypeDescription="Create a new document." ma:contentTypeScope="" ma:versionID="05c769840a6264e83d3d2bcd161cf46a">
  <xsd:schema xmlns:xsd="http://www.w3.org/2001/XMLSchema" xmlns:xs="http://www.w3.org/2001/XMLSchema" xmlns:p="http://schemas.microsoft.com/office/2006/metadata/properties" xmlns:ns2="a48fa604-65a2-4043-adf9-a239411230e9" targetNamespace="http://schemas.microsoft.com/office/2006/metadata/properties" ma:root="true" ma:fieldsID="8052e779e10ae18b65a98d9eba4387c7" ns2:_="">
    <xsd:import namespace="a48fa604-65a2-4043-adf9-a239411230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fa604-65a2-4043-adf9-a239411230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865C5A-188C-4BB8-A1D0-B03046852E92}"/>
</file>

<file path=customXml/itemProps2.xml><?xml version="1.0" encoding="utf-8"?>
<ds:datastoreItem xmlns:ds="http://schemas.openxmlformats.org/officeDocument/2006/customXml" ds:itemID="{028E87A2-58B1-4157-B225-F681008C5B57}"/>
</file>

<file path=customXml/itemProps3.xml><?xml version="1.0" encoding="utf-8"?>
<ds:datastoreItem xmlns:ds="http://schemas.openxmlformats.org/officeDocument/2006/customXml" ds:itemID="{DBD22744-AA41-46F4-B8CC-93425B3E6198}"/>
</file>

<file path=docProps/app.xml><?xml version="1.0" encoding="utf-8"?>
<Properties xmlns="http://schemas.openxmlformats.org/officeDocument/2006/extended-properties" xmlns:vt="http://schemas.openxmlformats.org/officeDocument/2006/docPropsVTypes">
  <TotalTime>30308</TotalTime>
  <Pages>5</Pages>
  <Words>253</Words>
  <Characters>0</Characters>
  <Application>Microsoft Office PowerPoint</Application>
  <DocSecurity>0</DocSecurity>
  <PresentationFormat>On-screen Show (4:3)</PresentationFormat>
  <Lines>0</Lines>
  <Paragraphs>35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Verdana</vt:lpstr>
      <vt:lpstr>Presentation3</vt:lpstr>
      <vt:lpstr>General Manager’s Remarks</vt:lpstr>
      <vt:lpstr>Agenda </vt:lpstr>
      <vt:lpstr>“45th bus:” first extended-range hybrid arrives</vt:lpstr>
      <vt:lpstr>Town hall meeting series kickoff: Orient Heights</vt:lpstr>
      <vt:lpstr>2018 Bus ‘Roadeo’ - Charlestown </vt:lpstr>
      <vt:lpstr>Capital investments 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YTD Capital spending has been lower than expected due to delays in GLX and Other projects</dc:title>
  <dc:creator>srashin</dc:creator>
  <cp:lastModifiedBy>Verseckes, Michael</cp:lastModifiedBy>
  <cp:revision>832</cp:revision>
  <cp:lastPrinted>2018-09-21T20:48:37Z</cp:lastPrinted>
  <dcterms:modified xsi:type="dcterms:W3CDTF">2018-10-01T14:07:14Z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0x01010029AEA24755921242B6930DE14963EEA1</vt:lpwstr>
  </property>
</Properties>
</file>

<file path=docProps/infrawarePen.xml><?xml version="1.0" encoding="utf-8"?>
<InfrawarePenDraw xmlns="http://www.infraware.co.kr/2012/penmode"/>
</file>