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1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rts/colors4.xml" ContentType="application/vnd.ms-office.chartcolorstyle+xml"/>
  <Override PartName="/ppt/charts/chart4.xml" ContentType="application/vnd.openxmlformats-officedocument.drawingml.chart+xml"/>
  <Override PartName="/ppt/charts/style4.xml" ContentType="application/vnd.ms-office.chart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hart2.xml" ContentType="application/vnd.openxmlformats-officedocument.drawingml.chart+xml"/>
  <Override PartName="/ppt/charts/style2.xml" ContentType="application/vnd.ms-office.chartstyl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3.xml" ContentType="application/vnd.openxmlformats-officedocument.drawingml.chart+xml"/>
  <Override PartName="/ppt/charts/colors2.xml" ContentType="application/vnd.ms-office.chartcolorstyle+xml"/>
  <Override PartName="/ppt/charts/colors3.xml" ContentType="application/vnd.ms-office.chartcolorstyle+xml"/>
  <Override PartName="/ppt/charts/style3.xml" ContentType="application/vnd.ms-office.chartstyl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handoutMasterIdLst>
    <p:handoutMasterId r:id="rId17"/>
  </p:handoutMasterIdLst>
  <p:sldIdLst>
    <p:sldId id="561" r:id="rId2"/>
    <p:sldId id="672" r:id="rId3"/>
    <p:sldId id="692" r:id="rId4"/>
    <p:sldId id="686" r:id="rId5"/>
    <p:sldId id="690" r:id="rId6"/>
    <p:sldId id="688" r:id="rId7"/>
    <p:sldId id="689" r:id="rId8"/>
    <p:sldId id="696" r:id="rId9"/>
    <p:sldId id="700" r:id="rId10"/>
    <p:sldId id="697" r:id="rId11"/>
    <p:sldId id="698" r:id="rId12"/>
    <p:sldId id="699" r:id="rId13"/>
    <p:sldId id="701" r:id="rId14"/>
    <p:sldId id="702" r:id="rId15"/>
  </p:sldIdLst>
  <p:sldSz cx="12188825" cy="7772400"/>
  <p:notesSz cx="7010400" cy="9236075"/>
  <p:defaultTextStyle>
    <a:defPPr>
      <a:defRPr lang="en-US"/>
    </a:defPPr>
    <a:lvl1pPr marL="0" algn="l" defTabSz="1018023" rtl="0" eaLnBrk="1" latinLnBrk="0" hangingPunct="1">
      <a:defRPr sz="2000" kern="1200">
        <a:solidFill>
          <a:schemeClr val="tx1"/>
        </a:solidFill>
        <a:latin typeface="+mn-lt"/>
        <a:ea typeface="+mn-ea"/>
        <a:cs typeface="+mn-cs"/>
      </a:defRPr>
    </a:lvl1pPr>
    <a:lvl2pPr marL="509013" algn="l" defTabSz="1018023" rtl="0" eaLnBrk="1" latinLnBrk="0" hangingPunct="1">
      <a:defRPr sz="2000" kern="1200">
        <a:solidFill>
          <a:schemeClr val="tx1"/>
        </a:solidFill>
        <a:latin typeface="+mn-lt"/>
        <a:ea typeface="+mn-ea"/>
        <a:cs typeface="+mn-cs"/>
      </a:defRPr>
    </a:lvl2pPr>
    <a:lvl3pPr marL="1018023" algn="l" defTabSz="1018023" rtl="0" eaLnBrk="1" latinLnBrk="0" hangingPunct="1">
      <a:defRPr sz="2000" kern="1200">
        <a:solidFill>
          <a:schemeClr val="tx1"/>
        </a:solidFill>
        <a:latin typeface="+mn-lt"/>
        <a:ea typeface="+mn-ea"/>
        <a:cs typeface="+mn-cs"/>
      </a:defRPr>
    </a:lvl3pPr>
    <a:lvl4pPr marL="1527037" algn="l" defTabSz="1018023" rtl="0" eaLnBrk="1" latinLnBrk="0" hangingPunct="1">
      <a:defRPr sz="2000" kern="1200">
        <a:solidFill>
          <a:schemeClr val="tx1"/>
        </a:solidFill>
        <a:latin typeface="+mn-lt"/>
        <a:ea typeface="+mn-ea"/>
        <a:cs typeface="+mn-cs"/>
      </a:defRPr>
    </a:lvl4pPr>
    <a:lvl5pPr marL="2036047" algn="l" defTabSz="1018023" rtl="0" eaLnBrk="1" latinLnBrk="0" hangingPunct="1">
      <a:defRPr sz="2000" kern="1200">
        <a:solidFill>
          <a:schemeClr val="tx1"/>
        </a:solidFill>
        <a:latin typeface="+mn-lt"/>
        <a:ea typeface="+mn-ea"/>
        <a:cs typeface="+mn-cs"/>
      </a:defRPr>
    </a:lvl5pPr>
    <a:lvl6pPr marL="2545061" algn="l" defTabSz="1018023" rtl="0" eaLnBrk="1" latinLnBrk="0" hangingPunct="1">
      <a:defRPr sz="2000" kern="1200">
        <a:solidFill>
          <a:schemeClr val="tx1"/>
        </a:solidFill>
        <a:latin typeface="+mn-lt"/>
        <a:ea typeface="+mn-ea"/>
        <a:cs typeface="+mn-cs"/>
      </a:defRPr>
    </a:lvl6pPr>
    <a:lvl7pPr marL="3054072" algn="l" defTabSz="1018023" rtl="0" eaLnBrk="1" latinLnBrk="0" hangingPunct="1">
      <a:defRPr sz="2000" kern="1200">
        <a:solidFill>
          <a:schemeClr val="tx1"/>
        </a:solidFill>
        <a:latin typeface="+mn-lt"/>
        <a:ea typeface="+mn-ea"/>
        <a:cs typeface="+mn-cs"/>
      </a:defRPr>
    </a:lvl7pPr>
    <a:lvl8pPr marL="3563085" algn="l" defTabSz="1018023" rtl="0" eaLnBrk="1" latinLnBrk="0" hangingPunct="1">
      <a:defRPr sz="2000" kern="1200">
        <a:solidFill>
          <a:schemeClr val="tx1"/>
        </a:solidFill>
        <a:latin typeface="+mn-lt"/>
        <a:ea typeface="+mn-ea"/>
        <a:cs typeface="+mn-cs"/>
      </a:defRPr>
    </a:lvl8pPr>
    <a:lvl9pPr marL="4072095" algn="l" defTabSz="1018023"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07975B1-D1DF-433F-A19A-C75C16B58C6E}">
          <p14:sldIdLst>
            <p14:sldId id="561"/>
            <p14:sldId id="672"/>
            <p14:sldId id="692"/>
            <p14:sldId id="686"/>
            <p14:sldId id="690"/>
            <p14:sldId id="688"/>
            <p14:sldId id="689"/>
            <p14:sldId id="696"/>
            <p14:sldId id="700"/>
            <p14:sldId id="697"/>
            <p14:sldId id="698"/>
            <p14:sldId id="699"/>
            <p14:sldId id="701"/>
            <p14:sldId id="702"/>
          </p14:sldIdLst>
        </p14:section>
      </p14:sectionLst>
    </p:ext>
    <p:ext uri="{EFAFB233-063F-42B5-8137-9DF3F51BA10A}">
      <p15:sldGuideLst xmlns:p15="http://schemas.microsoft.com/office/powerpoint/2012/main">
        <p15:guide id="1" orient="horz" pos="2448">
          <p15:clr>
            <a:srgbClr val="A4A3A4"/>
          </p15:clr>
        </p15:guide>
        <p15:guide id="2" pos="3168">
          <p15:clr>
            <a:srgbClr val="A4A3A4"/>
          </p15:clr>
        </p15:guide>
        <p15:guide id="3" pos="3839">
          <p15:clr>
            <a:srgbClr val="A4A3A4"/>
          </p15:clr>
        </p15:guide>
        <p15:guide id="4" pos="3169">
          <p15:clr>
            <a:srgbClr val="A4A3A4"/>
          </p15:clr>
        </p15:guide>
      </p15:sldGuideLst>
    </p:ext>
    <p:ext uri="{2D200454-40CA-4A62-9FC3-DE9A4176ACB9}">
      <p15:notesGuideLst xmlns:p15="http://schemas.microsoft.com/office/powerpoint/2012/main">
        <p15:guide id="1" orient="horz" pos="2871" userDrawn="1">
          <p15:clr>
            <a:srgbClr val="A4A3A4"/>
          </p15:clr>
        </p15:guide>
        <p15:guide id="2" pos="2176" userDrawn="1">
          <p15:clr>
            <a:srgbClr val="A4A3A4"/>
          </p15:clr>
        </p15:guide>
        <p15:guide id="3" orient="horz" pos="2909"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B22"/>
    <a:srgbClr val="FFCD08"/>
    <a:srgbClr val="F08730"/>
    <a:srgbClr val="FFFFB7"/>
    <a:srgbClr val="B6D3F0"/>
    <a:srgbClr val="C8DEF4"/>
    <a:srgbClr val="7BB0E5"/>
    <a:srgbClr val="FF33CC"/>
    <a:srgbClr val="3399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1" autoAdjust="0"/>
    <p:restoredTop sz="82410" autoAdjust="0"/>
  </p:normalViewPr>
  <p:slideViewPr>
    <p:cSldViewPr showGuides="1">
      <p:cViewPr varScale="1">
        <p:scale>
          <a:sx n="80" d="100"/>
          <a:sy n="80" d="100"/>
        </p:scale>
        <p:origin x="1524" y="52"/>
      </p:cViewPr>
      <p:guideLst>
        <p:guide orient="horz" pos="2448"/>
        <p:guide pos="3168"/>
        <p:guide pos="3839"/>
        <p:guide pos="3169"/>
      </p:guideLst>
    </p:cSldViewPr>
  </p:slideViewPr>
  <p:outlineViewPr>
    <p:cViewPr>
      <p:scale>
        <a:sx n="33" d="100"/>
        <a:sy n="33" d="100"/>
      </p:scale>
      <p:origin x="0" y="426"/>
    </p:cViewPr>
  </p:outlineViewPr>
  <p:notesTextViewPr>
    <p:cViewPr>
      <p:scale>
        <a:sx n="3" d="2"/>
        <a:sy n="3" d="2"/>
      </p:scale>
      <p:origin x="0" y="0"/>
    </p:cViewPr>
  </p:notesTextViewPr>
  <p:sorterViewPr>
    <p:cViewPr>
      <p:scale>
        <a:sx n="70" d="100"/>
        <a:sy n="70" d="100"/>
      </p:scale>
      <p:origin x="0" y="0"/>
    </p:cViewPr>
  </p:sorterViewPr>
  <p:notesViewPr>
    <p:cSldViewPr showGuides="1">
      <p:cViewPr varScale="1">
        <p:scale>
          <a:sx n="84" d="100"/>
          <a:sy n="84" d="100"/>
        </p:scale>
        <p:origin x="-3828" y="-90"/>
      </p:cViewPr>
      <p:guideLst>
        <p:guide orient="horz" pos="2871"/>
        <p:guide pos="2176"/>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mbtafs\high_street\VOL2\Planning\Common\Late%20night%20service\Late%20Night%20Surgical%20Adds%202018\Early%20AM%20Pilot%20-%20Before%20%20After%20APC_091118_spr%20%20sum_OB%20add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Early AM Ridership on Affected Trips, Spring and Summer</a:t>
            </a:r>
            <a:r>
              <a:rPr lang="en-US" baseline="0"/>
              <a:t> 2017 vs. 2018</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'Comparison Summary'!$F$5</c:f>
              <c:strCache>
                <c:ptCount val="1"/>
                <c:pt idx="0">
                  <c:v>2017</c:v>
                </c:pt>
              </c:strCache>
            </c:strRef>
          </c:tx>
          <c:spPr>
            <a:solidFill>
              <a:schemeClr val="accent1"/>
            </a:solidFill>
            <a:ln>
              <a:noFill/>
            </a:ln>
            <a:effectLst/>
          </c:spPr>
          <c:invertIfNegative val="0"/>
          <c:cat>
            <c:strRef>
              <c:f>'Comparison Summary'!$E$6:$E$19</c:f>
              <c:strCache>
                <c:ptCount val="14"/>
                <c:pt idx="0">
                  <c:v>16-Weekday</c:v>
                </c:pt>
                <c:pt idx="1">
                  <c:v>19-Weekday</c:v>
                </c:pt>
                <c:pt idx="2">
                  <c:v>31-Weekday</c:v>
                </c:pt>
                <c:pt idx="3">
                  <c:v>31-Sunday</c:v>
                </c:pt>
                <c:pt idx="4">
                  <c:v>32-Weekday</c:v>
                </c:pt>
                <c:pt idx="5">
                  <c:v>65-Weekday</c:v>
                </c:pt>
                <c:pt idx="6">
                  <c:v>70-Weekday</c:v>
                </c:pt>
                <c:pt idx="7">
                  <c:v>104 &amp; 109 -Weekday</c:v>
                </c:pt>
                <c:pt idx="8">
                  <c:v>109-Saturday</c:v>
                </c:pt>
                <c:pt idx="9">
                  <c:v>109-Sunday</c:v>
                </c:pt>
                <c:pt idx="10">
                  <c:v>117-Saturday</c:v>
                </c:pt>
                <c:pt idx="11">
                  <c:v>455-Weekday</c:v>
                </c:pt>
                <c:pt idx="12">
                  <c:v>455-Saturday</c:v>
                </c:pt>
                <c:pt idx="13">
                  <c:v>455-Sunday</c:v>
                </c:pt>
              </c:strCache>
            </c:strRef>
          </c:cat>
          <c:val>
            <c:numRef>
              <c:f>'Comparison Summary'!$F$6:$F$19</c:f>
              <c:numCache>
                <c:formatCode>0</c:formatCode>
                <c:ptCount val="14"/>
                <c:pt idx="0">
                  <c:v>49.170731000000004</c:v>
                </c:pt>
                <c:pt idx="1">
                  <c:v>59.459459000000003</c:v>
                </c:pt>
                <c:pt idx="2">
                  <c:v>57.129032000000002</c:v>
                </c:pt>
                <c:pt idx="3">
                  <c:v>51.125</c:v>
                </c:pt>
                <c:pt idx="4">
                  <c:v>55.467740999999997</c:v>
                </c:pt>
                <c:pt idx="5">
                  <c:v>44.5</c:v>
                </c:pt>
                <c:pt idx="6">
                  <c:v>56.25</c:v>
                </c:pt>
                <c:pt idx="7">
                  <c:v>180.19577000000001</c:v>
                </c:pt>
                <c:pt idx="8">
                  <c:v>40.166665999999999</c:v>
                </c:pt>
                <c:pt idx="9">
                  <c:v>54</c:v>
                </c:pt>
                <c:pt idx="10">
                  <c:v>106.125</c:v>
                </c:pt>
                <c:pt idx="11">
                  <c:v>51.157893999999999</c:v>
                </c:pt>
                <c:pt idx="12">
                  <c:v>12</c:v>
                </c:pt>
                <c:pt idx="13">
                  <c:v>75.2</c:v>
                </c:pt>
              </c:numCache>
            </c:numRef>
          </c:val>
          <c:extLst>
            <c:ext xmlns:c16="http://schemas.microsoft.com/office/drawing/2014/chart" uri="{C3380CC4-5D6E-409C-BE32-E72D297353CC}">
              <c16:uniqueId val="{00000000-B5E9-4055-B3FD-2FE48FADA2C2}"/>
            </c:ext>
          </c:extLst>
        </c:ser>
        <c:ser>
          <c:idx val="1"/>
          <c:order val="1"/>
          <c:tx>
            <c:strRef>
              <c:f>'Comparison Summary'!$G$5</c:f>
              <c:strCache>
                <c:ptCount val="1"/>
                <c:pt idx="0">
                  <c:v>2018</c:v>
                </c:pt>
              </c:strCache>
            </c:strRef>
          </c:tx>
          <c:spPr>
            <a:solidFill>
              <a:schemeClr val="accent2"/>
            </a:solidFill>
            <a:ln>
              <a:noFill/>
            </a:ln>
            <a:effectLst/>
          </c:spPr>
          <c:invertIfNegative val="0"/>
          <c:cat>
            <c:strRef>
              <c:f>'Comparison Summary'!$E$6:$E$19</c:f>
              <c:strCache>
                <c:ptCount val="14"/>
                <c:pt idx="0">
                  <c:v>16-Weekday</c:v>
                </c:pt>
                <c:pt idx="1">
                  <c:v>19-Weekday</c:v>
                </c:pt>
                <c:pt idx="2">
                  <c:v>31-Weekday</c:v>
                </c:pt>
                <c:pt idx="3">
                  <c:v>31-Sunday</c:v>
                </c:pt>
                <c:pt idx="4">
                  <c:v>32-Weekday</c:v>
                </c:pt>
                <c:pt idx="5">
                  <c:v>65-Weekday</c:v>
                </c:pt>
                <c:pt idx="6">
                  <c:v>70-Weekday</c:v>
                </c:pt>
                <c:pt idx="7">
                  <c:v>104 &amp; 109 -Weekday</c:v>
                </c:pt>
                <c:pt idx="8">
                  <c:v>109-Saturday</c:v>
                </c:pt>
                <c:pt idx="9">
                  <c:v>109-Sunday</c:v>
                </c:pt>
                <c:pt idx="10">
                  <c:v>117-Saturday</c:v>
                </c:pt>
                <c:pt idx="11">
                  <c:v>455-Weekday</c:v>
                </c:pt>
                <c:pt idx="12">
                  <c:v>455-Saturday</c:v>
                </c:pt>
                <c:pt idx="13">
                  <c:v>455-Sunday</c:v>
                </c:pt>
              </c:strCache>
            </c:strRef>
          </c:cat>
          <c:val>
            <c:numRef>
              <c:f>'Comparison Summary'!$G$6:$G$19</c:f>
              <c:numCache>
                <c:formatCode>0</c:formatCode>
                <c:ptCount val="14"/>
                <c:pt idx="0">
                  <c:v>54.382379999999998</c:v>
                </c:pt>
                <c:pt idx="1">
                  <c:v>83.907893999999999</c:v>
                </c:pt>
                <c:pt idx="2">
                  <c:v>66.969611999999998</c:v>
                </c:pt>
                <c:pt idx="3">
                  <c:v>81.504761000000002</c:v>
                </c:pt>
                <c:pt idx="4">
                  <c:v>69.004103999999998</c:v>
                </c:pt>
                <c:pt idx="5">
                  <c:v>60.836230999999998</c:v>
                </c:pt>
                <c:pt idx="6">
                  <c:v>69.21428499999999</c:v>
                </c:pt>
                <c:pt idx="7">
                  <c:v>235.28483700000001</c:v>
                </c:pt>
                <c:pt idx="8">
                  <c:v>40</c:v>
                </c:pt>
                <c:pt idx="9">
                  <c:v>67.090908999999996</c:v>
                </c:pt>
                <c:pt idx="10">
                  <c:v>114.83333199999998</c:v>
                </c:pt>
                <c:pt idx="11">
                  <c:v>78.595862999999994</c:v>
                </c:pt>
                <c:pt idx="12">
                  <c:v>31.5</c:v>
                </c:pt>
                <c:pt idx="13">
                  <c:v>102.16666599999999</c:v>
                </c:pt>
              </c:numCache>
            </c:numRef>
          </c:val>
          <c:extLst>
            <c:ext xmlns:c16="http://schemas.microsoft.com/office/drawing/2014/chart" uri="{C3380CC4-5D6E-409C-BE32-E72D297353CC}">
              <c16:uniqueId val="{00000001-B5E9-4055-B3FD-2FE48FADA2C2}"/>
            </c:ext>
          </c:extLst>
        </c:ser>
        <c:dLbls>
          <c:showLegendKey val="0"/>
          <c:showVal val="0"/>
          <c:showCatName val="0"/>
          <c:showSerName val="0"/>
          <c:showPercent val="0"/>
          <c:showBubbleSize val="0"/>
        </c:dLbls>
        <c:gapWidth val="219"/>
        <c:overlap val="-27"/>
        <c:axId val="456739056"/>
        <c:axId val="451675288"/>
      </c:barChart>
      <c:catAx>
        <c:axId val="45673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675288"/>
        <c:crosses val="autoZero"/>
        <c:auto val="1"/>
        <c:lblAlgn val="ctr"/>
        <c:lblOffset val="100"/>
        <c:noMultiLvlLbl val="0"/>
      </c:catAx>
      <c:valAx>
        <c:axId val="451675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739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September: How </a:t>
            </a:r>
            <a:r>
              <a:rPr lang="en-US" dirty="0"/>
              <a:t>did you first hear about </a:t>
            </a:r>
            <a:r>
              <a:rPr lang="en-US" dirty="0" smtClean="0"/>
              <a:t>late night </a:t>
            </a:r>
            <a:r>
              <a:rPr lang="en-US" dirty="0"/>
              <a:t>bus service? (N = 726)</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September18!$C$20</c:f>
              <c:strCache>
                <c:ptCount val="1"/>
                <c:pt idx="0">
                  <c:v>Late night (N = 720)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September18!$B$21:$B$29</c:f>
              <c:strCache>
                <c:ptCount val="9"/>
                <c:pt idx="0">
                  <c:v>Station Personnel</c:v>
                </c:pt>
                <c:pt idx="1">
                  <c:v>Saw the service in person</c:v>
                </c:pt>
                <c:pt idx="2">
                  <c:v>Community organizations</c:v>
                </c:pt>
                <c:pt idx="3">
                  <c:v>MBTA Social Media</c:v>
                </c:pt>
                <c:pt idx="4">
                  <c:v>Word of mouth</c:v>
                </c:pt>
                <c:pt idx="5">
                  <c:v>MBTA Website</c:v>
                </c:pt>
                <c:pt idx="6">
                  <c:v>In-station announcements</c:v>
                </c:pt>
                <c:pt idx="7">
                  <c:v>News media</c:v>
                </c:pt>
                <c:pt idx="8">
                  <c:v>Poster or Flyer</c:v>
                </c:pt>
              </c:strCache>
            </c:strRef>
          </c:cat>
          <c:val>
            <c:numRef>
              <c:f>September18!$C$21:$C$29</c:f>
              <c:numCache>
                <c:formatCode>0%</c:formatCode>
                <c:ptCount val="9"/>
                <c:pt idx="0">
                  <c:v>3.4622164201103334E-3</c:v>
                </c:pt>
                <c:pt idx="1">
                  <c:v>7.327505820494155E-3</c:v>
                </c:pt>
                <c:pt idx="2">
                  <c:v>1.3405184601408949E-2</c:v>
                </c:pt>
                <c:pt idx="3">
                  <c:v>4.20805183398206E-2</c:v>
                </c:pt>
                <c:pt idx="4">
                  <c:v>5.7064906781853289E-2</c:v>
                </c:pt>
                <c:pt idx="5">
                  <c:v>6.6780770410833634E-2</c:v>
                </c:pt>
                <c:pt idx="6">
                  <c:v>0.22150514670051674</c:v>
                </c:pt>
                <c:pt idx="7">
                  <c:v>0.2690376782996336</c:v>
                </c:pt>
                <c:pt idx="8">
                  <c:v>0.31933607262532859</c:v>
                </c:pt>
              </c:numCache>
            </c:numRef>
          </c:val>
          <c:extLst xmlns:c15="http://schemas.microsoft.com/office/drawing/2012/chart">
            <c:ext xmlns:c16="http://schemas.microsoft.com/office/drawing/2014/chart" uri="{C3380CC4-5D6E-409C-BE32-E72D297353CC}">
              <c16:uniqueId val="{00000000-7301-4BE2-BB55-3D35F3DC69F9}"/>
            </c:ext>
          </c:extLst>
        </c:ser>
        <c:dLbls>
          <c:showLegendKey val="0"/>
          <c:showVal val="0"/>
          <c:showCatName val="0"/>
          <c:showSerName val="0"/>
          <c:showPercent val="0"/>
          <c:showBubbleSize val="0"/>
        </c:dLbls>
        <c:gapWidth val="100"/>
        <c:axId val="492176336"/>
        <c:axId val="492166824"/>
        <c:extLst/>
      </c:barChart>
      <c:catAx>
        <c:axId val="492176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2166824"/>
        <c:crosses val="autoZero"/>
        <c:auto val="1"/>
        <c:lblAlgn val="ctr"/>
        <c:lblOffset val="100"/>
        <c:noMultiLvlLbl val="0"/>
      </c:catAx>
      <c:valAx>
        <c:axId val="4921668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2176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Which of the following newly implemented or upcoming MBTA initiatives are you familiar with?</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September18!$B$38</c:f>
              <c:strCache>
                <c:ptCount val="1"/>
                <c:pt idx="0">
                  <c:v>July 2018 (N = 1729)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September18!$C$37:$H$37</c:f>
              <c:strCache>
                <c:ptCount val="5"/>
                <c:pt idx="0">
                  <c:v>Silver Line 3</c:v>
                </c:pt>
                <c:pt idx="1">
                  <c:v>Additional early morning bus service</c:v>
                </c:pt>
                <c:pt idx="2">
                  <c:v>Additional late night bus service</c:v>
                </c:pt>
                <c:pt idx="3">
                  <c:v>Wollaston station closure</c:v>
                </c:pt>
                <c:pt idx="4">
                  <c:v>Green Line extension</c:v>
                </c:pt>
              </c:strCache>
            </c:strRef>
          </c:cat>
          <c:val>
            <c:numRef>
              <c:f>September18!$C$38:$H$38</c:f>
              <c:numCache>
                <c:formatCode>0%</c:formatCode>
                <c:ptCount val="5"/>
                <c:pt idx="0">
                  <c:v>0.57399999999999995</c:v>
                </c:pt>
                <c:pt idx="1">
                  <c:v>0.48899999999999999</c:v>
                </c:pt>
                <c:pt idx="2">
                  <c:v>0.28599999999999998</c:v>
                </c:pt>
                <c:pt idx="3">
                  <c:v>0.59199999999999997</c:v>
                </c:pt>
              </c:numCache>
            </c:numRef>
          </c:val>
          <c:extLst>
            <c:ext xmlns:c16="http://schemas.microsoft.com/office/drawing/2014/chart" uri="{C3380CC4-5D6E-409C-BE32-E72D297353CC}">
              <c16:uniqueId val="{00000000-45CF-45D5-B303-1926A5532336}"/>
            </c:ext>
          </c:extLst>
        </c:ser>
        <c:ser>
          <c:idx val="1"/>
          <c:order val="1"/>
          <c:tx>
            <c:strRef>
              <c:f>September18!$B$39</c:f>
              <c:strCache>
                <c:ptCount val="1"/>
                <c:pt idx="0">
                  <c:v>September 2018 (N = 1602)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September18!$C$37:$H$37</c:f>
              <c:strCache>
                <c:ptCount val="5"/>
                <c:pt idx="0">
                  <c:v>Silver Line 3</c:v>
                </c:pt>
                <c:pt idx="1">
                  <c:v>Additional early morning bus service</c:v>
                </c:pt>
                <c:pt idx="2">
                  <c:v>Additional late night bus service</c:v>
                </c:pt>
                <c:pt idx="3">
                  <c:v>Wollaston station closure</c:v>
                </c:pt>
                <c:pt idx="4">
                  <c:v>Green Line extension</c:v>
                </c:pt>
              </c:strCache>
            </c:strRef>
          </c:cat>
          <c:val>
            <c:numRef>
              <c:f>September18!$C$39:$H$39</c:f>
              <c:numCache>
                <c:formatCode>0%</c:formatCode>
                <c:ptCount val="5"/>
                <c:pt idx="0">
                  <c:v>0.55500000000000005</c:v>
                </c:pt>
                <c:pt idx="1">
                  <c:v>0.51700000000000002</c:v>
                </c:pt>
                <c:pt idx="2">
                  <c:v>0.47899999999999998</c:v>
                </c:pt>
                <c:pt idx="3">
                  <c:v>0.60599999999999998</c:v>
                </c:pt>
                <c:pt idx="4">
                  <c:v>0.70899999999999996</c:v>
                </c:pt>
              </c:numCache>
            </c:numRef>
          </c:val>
          <c:extLst>
            <c:ext xmlns:c16="http://schemas.microsoft.com/office/drawing/2014/chart" uri="{C3380CC4-5D6E-409C-BE32-E72D297353CC}">
              <c16:uniqueId val="{00000001-45CF-45D5-B303-1926A5532336}"/>
            </c:ext>
          </c:extLst>
        </c:ser>
        <c:dLbls>
          <c:showLegendKey val="0"/>
          <c:showVal val="0"/>
          <c:showCatName val="0"/>
          <c:showSerName val="0"/>
          <c:showPercent val="0"/>
          <c:showBubbleSize val="0"/>
        </c:dLbls>
        <c:gapWidth val="219"/>
        <c:overlap val="-27"/>
        <c:axId val="489040472"/>
        <c:axId val="489041128"/>
      </c:barChart>
      <c:catAx>
        <c:axId val="489040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9041128"/>
        <c:crosses val="autoZero"/>
        <c:auto val="1"/>
        <c:lblAlgn val="ctr"/>
        <c:lblOffset val="100"/>
        <c:noMultiLvlLbl val="0"/>
      </c:catAx>
      <c:valAx>
        <c:axId val="489041128"/>
        <c:scaling>
          <c:orientation val="minMax"/>
          <c:max val="0.7500000000000001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9040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Which of the following newly implemented or upcoming MBTA initiatives are you familiar with?</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September18!$B$11</c:f>
              <c:strCache>
                <c:ptCount val="1"/>
                <c:pt idx="0">
                  <c:v>Bus Only (N = 217)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September18!$C$10:$H$10</c:f>
              <c:strCache>
                <c:ptCount val="5"/>
                <c:pt idx="0">
                  <c:v>Silver Line 3</c:v>
                </c:pt>
                <c:pt idx="1">
                  <c:v>Additional early morning bus service</c:v>
                </c:pt>
                <c:pt idx="2">
                  <c:v>Additional late night bus service</c:v>
                </c:pt>
                <c:pt idx="3">
                  <c:v>Wollaston station closure</c:v>
                </c:pt>
                <c:pt idx="4">
                  <c:v>Green Line extension</c:v>
                </c:pt>
              </c:strCache>
            </c:strRef>
          </c:cat>
          <c:val>
            <c:numRef>
              <c:f>September18!$C$11:$H$11</c:f>
              <c:numCache>
                <c:formatCode>0%</c:formatCode>
                <c:ptCount val="5"/>
                <c:pt idx="0">
                  <c:v>0.51700000000000002</c:v>
                </c:pt>
                <c:pt idx="1">
                  <c:v>0.52800000000000002</c:v>
                </c:pt>
                <c:pt idx="2">
                  <c:v>0.47799999999999998</c:v>
                </c:pt>
                <c:pt idx="3">
                  <c:v>0.51700000000000002</c:v>
                </c:pt>
                <c:pt idx="4">
                  <c:v>0.69899999999999995</c:v>
                </c:pt>
              </c:numCache>
            </c:numRef>
          </c:val>
          <c:extLst>
            <c:ext xmlns:c16="http://schemas.microsoft.com/office/drawing/2014/chart" uri="{C3380CC4-5D6E-409C-BE32-E72D297353CC}">
              <c16:uniqueId val="{00000000-D83A-4E85-B72E-1C5C0A3A06C1}"/>
            </c:ext>
          </c:extLst>
        </c:ser>
        <c:ser>
          <c:idx val="1"/>
          <c:order val="1"/>
          <c:tx>
            <c:strRef>
              <c:f>September18!$B$12</c:f>
              <c:strCache>
                <c:ptCount val="1"/>
                <c:pt idx="0">
                  <c:v>RT only (N = 680)</c:v>
                </c:pt>
              </c:strCache>
            </c:strRef>
          </c:tx>
          <c:spPr>
            <a:solidFill>
              <a:srgbClr val="336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September18!$C$10:$H$10</c:f>
              <c:strCache>
                <c:ptCount val="5"/>
                <c:pt idx="0">
                  <c:v>Silver Line 3</c:v>
                </c:pt>
                <c:pt idx="1">
                  <c:v>Additional early morning bus service</c:v>
                </c:pt>
                <c:pt idx="2">
                  <c:v>Additional late night bus service</c:v>
                </c:pt>
                <c:pt idx="3">
                  <c:v>Wollaston station closure</c:v>
                </c:pt>
                <c:pt idx="4">
                  <c:v>Green Line extension</c:v>
                </c:pt>
              </c:strCache>
            </c:strRef>
          </c:cat>
          <c:val>
            <c:numRef>
              <c:f>September18!$C$12:$H$12</c:f>
              <c:numCache>
                <c:formatCode>0%</c:formatCode>
                <c:ptCount val="5"/>
                <c:pt idx="0">
                  <c:v>0.57499999999999996</c:v>
                </c:pt>
                <c:pt idx="1">
                  <c:v>0.52200000000000002</c:v>
                </c:pt>
                <c:pt idx="2">
                  <c:v>0.46200000000000002</c:v>
                </c:pt>
                <c:pt idx="3">
                  <c:v>0.67200000000000004</c:v>
                </c:pt>
                <c:pt idx="4">
                  <c:v>0.74299999999999999</c:v>
                </c:pt>
              </c:numCache>
            </c:numRef>
          </c:val>
          <c:extLst>
            <c:ext xmlns:c16="http://schemas.microsoft.com/office/drawing/2014/chart" uri="{C3380CC4-5D6E-409C-BE32-E72D297353CC}">
              <c16:uniqueId val="{00000001-D83A-4E85-B72E-1C5C0A3A06C1}"/>
            </c:ext>
          </c:extLst>
        </c:ser>
        <c:ser>
          <c:idx val="2"/>
          <c:order val="2"/>
          <c:tx>
            <c:strRef>
              <c:f>September18!$B$13</c:f>
              <c:strCache>
                <c:ptCount val="1"/>
                <c:pt idx="0">
                  <c:v>Bus and RT (N = 301)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September18!$C$10:$H$10</c:f>
              <c:strCache>
                <c:ptCount val="5"/>
                <c:pt idx="0">
                  <c:v>Silver Line 3</c:v>
                </c:pt>
                <c:pt idx="1">
                  <c:v>Additional early morning bus service</c:v>
                </c:pt>
                <c:pt idx="2">
                  <c:v>Additional late night bus service</c:v>
                </c:pt>
                <c:pt idx="3">
                  <c:v>Wollaston station closure</c:v>
                </c:pt>
                <c:pt idx="4">
                  <c:v>Green Line extension</c:v>
                </c:pt>
              </c:strCache>
            </c:strRef>
          </c:cat>
          <c:val>
            <c:numRef>
              <c:f>September18!$C$13:$H$13</c:f>
              <c:numCache>
                <c:formatCode>0%</c:formatCode>
                <c:ptCount val="5"/>
                <c:pt idx="0">
                  <c:v>0.65500000000000003</c:v>
                </c:pt>
                <c:pt idx="1">
                  <c:v>0.64800000000000002</c:v>
                </c:pt>
                <c:pt idx="2">
                  <c:v>0.61799999999999999</c:v>
                </c:pt>
                <c:pt idx="3">
                  <c:v>0.66600000000000004</c:v>
                </c:pt>
                <c:pt idx="4">
                  <c:v>0.73</c:v>
                </c:pt>
              </c:numCache>
            </c:numRef>
          </c:val>
          <c:extLst>
            <c:ext xmlns:c16="http://schemas.microsoft.com/office/drawing/2014/chart" uri="{C3380CC4-5D6E-409C-BE32-E72D297353CC}">
              <c16:uniqueId val="{00000002-D83A-4E85-B72E-1C5C0A3A06C1}"/>
            </c:ext>
          </c:extLst>
        </c:ser>
        <c:ser>
          <c:idx val="3"/>
          <c:order val="3"/>
          <c:tx>
            <c:strRef>
              <c:f>September18!$B$14</c:f>
              <c:strCache>
                <c:ptCount val="1"/>
                <c:pt idx="0">
                  <c:v>Commuter Rail (N = 388)</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September18!$C$10:$H$10</c:f>
              <c:strCache>
                <c:ptCount val="5"/>
                <c:pt idx="0">
                  <c:v>Silver Line 3</c:v>
                </c:pt>
                <c:pt idx="1">
                  <c:v>Additional early morning bus service</c:v>
                </c:pt>
                <c:pt idx="2">
                  <c:v>Additional late night bus service</c:v>
                </c:pt>
                <c:pt idx="3">
                  <c:v>Wollaston station closure</c:v>
                </c:pt>
                <c:pt idx="4">
                  <c:v>Green Line extension</c:v>
                </c:pt>
              </c:strCache>
            </c:strRef>
          </c:cat>
          <c:val>
            <c:numRef>
              <c:f>September18!$C$14:$H$14</c:f>
              <c:numCache>
                <c:formatCode>0%</c:formatCode>
                <c:ptCount val="5"/>
                <c:pt idx="0">
                  <c:v>0.39900000000000002</c:v>
                </c:pt>
                <c:pt idx="1">
                  <c:v>0.27100000000000002</c:v>
                </c:pt>
                <c:pt idx="2">
                  <c:v>0.36</c:v>
                </c:pt>
                <c:pt idx="3">
                  <c:v>0.41099999999999998</c:v>
                </c:pt>
                <c:pt idx="4">
                  <c:v>0.55000000000000004</c:v>
                </c:pt>
              </c:numCache>
            </c:numRef>
          </c:val>
          <c:extLst>
            <c:ext xmlns:c16="http://schemas.microsoft.com/office/drawing/2014/chart" uri="{C3380CC4-5D6E-409C-BE32-E72D297353CC}">
              <c16:uniqueId val="{00000003-D83A-4E85-B72E-1C5C0A3A06C1}"/>
            </c:ext>
          </c:extLst>
        </c:ser>
        <c:dLbls>
          <c:showLegendKey val="0"/>
          <c:showVal val="0"/>
          <c:showCatName val="0"/>
          <c:showSerName val="0"/>
          <c:showPercent val="0"/>
          <c:showBubbleSize val="0"/>
        </c:dLbls>
        <c:gapWidth val="150"/>
        <c:overlap val="-27"/>
        <c:axId val="408906528"/>
        <c:axId val="408904560"/>
      </c:barChart>
      <c:catAx>
        <c:axId val="40890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8904560"/>
        <c:crosses val="autoZero"/>
        <c:auto val="1"/>
        <c:lblAlgn val="ctr"/>
        <c:lblOffset val="100"/>
        <c:noMultiLvlLbl val="0"/>
      </c:catAx>
      <c:valAx>
        <c:axId val="4089045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89065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0.43035</cdr:x>
      <cdr:y>0.29686</cdr:y>
    </cdr:from>
    <cdr:to>
      <cdr:x>0.61493</cdr:x>
      <cdr:y>0.93279</cdr:y>
    </cdr:to>
    <cdr:sp macro="" textlink="">
      <cdr:nvSpPr>
        <cdr:cNvPr id="2" name="Rounded Rectangle 1"/>
        <cdr:cNvSpPr/>
      </cdr:nvSpPr>
      <cdr:spPr>
        <a:xfrm xmlns:a="http://schemas.openxmlformats.org/drawingml/2006/main">
          <a:off x="2361045" y="1221509"/>
          <a:ext cx="1012707" cy="2616716"/>
        </a:xfrm>
        <a:prstGeom xmlns:a="http://schemas.openxmlformats.org/drawingml/2006/main" prst="roundRect">
          <a:avLst/>
        </a:prstGeom>
        <a:noFill xmlns:a="http://schemas.openxmlformats.org/drawingml/2006/main"/>
        <a:ln xmlns:a="http://schemas.openxmlformats.org/drawingml/2006/main" w="28575">
          <a:solidFill>
            <a:schemeClr val="bg2">
              <a:lumMod val="2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10" tIns="46404" rIns="92810" bIns="4640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2810" tIns="46404" rIns="92810" bIns="46404" rtlCol="0"/>
          <a:lstStyle>
            <a:lvl1pPr algn="r">
              <a:defRPr sz="1200"/>
            </a:lvl1pPr>
          </a:lstStyle>
          <a:p>
            <a:fld id="{BCCDAD44-FA75-412A-A325-B75A69566264}" type="datetimeFigureOut">
              <a:rPr lang="en-US" smtClean="0"/>
              <a:pPr/>
              <a:t>9/28/2018</a:t>
            </a:fld>
            <a:endParaRPr lang="en-US" dirty="0"/>
          </a:p>
        </p:txBody>
      </p:sp>
      <p:sp>
        <p:nvSpPr>
          <p:cNvPr id="5" name="Slide Number Placeholder 4"/>
          <p:cNvSpPr>
            <a:spLocks noGrp="1"/>
          </p:cNvSpPr>
          <p:nvPr>
            <p:ph type="sldNum" sz="quarter" idx="3"/>
          </p:nvPr>
        </p:nvSpPr>
        <p:spPr>
          <a:xfrm>
            <a:off x="3970938" y="8772667"/>
            <a:ext cx="3037840" cy="461804"/>
          </a:xfrm>
          <a:prstGeom prst="rect">
            <a:avLst/>
          </a:prstGeom>
        </p:spPr>
        <p:txBody>
          <a:bodyPr vert="horz" lIns="92810" tIns="46404" rIns="92810" bIns="46404" rtlCol="0" anchor="b"/>
          <a:lstStyle>
            <a:lvl1pPr algn="r">
              <a:defRPr sz="1200"/>
            </a:lvl1pPr>
          </a:lstStyle>
          <a:p>
            <a:fld id="{4116794A-CC18-47CF-817C-137BC402973E}" type="slidenum">
              <a:rPr lang="en-US" smtClean="0"/>
              <a:pPr/>
              <a:t>‹#›</a:t>
            </a:fld>
            <a:endParaRPr lang="en-US" dirty="0"/>
          </a:p>
        </p:txBody>
      </p:sp>
    </p:spTree>
    <p:extLst>
      <p:ext uri="{BB962C8B-B14F-4D97-AF65-F5344CB8AC3E}">
        <p14:creationId xmlns:p14="http://schemas.microsoft.com/office/powerpoint/2010/main" val="248335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10" tIns="46404" rIns="92810" bIns="46404"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10" tIns="46404" rIns="92810" bIns="46404" rtlCol="0"/>
          <a:lstStyle>
            <a:lvl1pPr algn="r">
              <a:defRPr sz="1200"/>
            </a:lvl1pPr>
          </a:lstStyle>
          <a:p>
            <a:fld id="{ABC16689-2FCB-450F-82F1-A64F16644E85}" type="datetimeFigureOut">
              <a:rPr lang="en-US" smtClean="0"/>
              <a:pPr/>
              <a:t>9/28/2018</a:t>
            </a:fld>
            <a:endParaRPr lang="en-US" dirty="0"/>
          </a:p>
        </p:txBody>
      </p:sp>
      <p:sp>
        <p:nvSpPr>
          <p:cNvPr id="4" name="Slide Image Placeholder 3"/>
          <p:cNvSpPr>
            <a:spLocks noGrp="1" noRot="1" noChangeAspect="1"/>
          </p:cNvSpPr>
          <p:nvPr>
            <p:ph type="sldImg" idx="2"/>
          </p:nvPr>
        </p:nvSpPr>
        <p:spPr>
          <a:xfrm>
            <a:off x="790575" y="693738"/>
            <a:ext cx="5429250" cy="3462337"/>
          </a:xfrm>
          <a:prstGeom prst="rect">
            <a:avLst/>
          </a:prstGeom>
          <a:noFill/>
          <a:ln w="12700">
            <a:solidFill>
              <a:prstClr val="black"/>
            </a:solidFill>
          </a:ln>
        </p:spPr>
        <p:txBody>
          <a:bodyPr vert="horz" lIns="92810" tIns="46404" rIns="92810" bIns="46404" rtlCol="0" anchor="ctr"/>
          <a:lstStyle/>
          <a:p>
            <a:endParaRPr lang="en-US" dirty="0"/>
          </a:p>
        </p:txBody>
      </p:sp>
      <p:sp>
        <p:nvSpPr>
          <p:cNvPr id="5" name="Notes Placeholder 4"/>
          <p:cNvSpPr>
            <a:spLocks noGrp="1"/>
          </p:cNvSpPr>
          <p:nvPr>
            <p:ph type="body" sz="quarter" idx="3"/>
          </p:nvPr>
        </p:nvSpPr>
        <p:spPr>
          <a:xfrm>
            <a:off x="701041" y="4387137"/>
            <a:ext cx="5608320" cy="4156234"/>
          </a:xfrm>
          <a:prstGeom prst="rect">
            <a:avLst/>
          </a:prstGeom>
        </p:spPr>
        <p:txBody>
          <a:bodyPr vert="horz" lIns="92810" tIns="46404" rIns="92810" bIns="464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7"/>
            <a:ext cx="3037840" cy="461804"/>
          </a:xfrm>
          <a:prstGeom prst="rect">
            <a:avLst/>
          </a:prstGeom>
        </p:spPr>
        <p:txBody>
          <a:bodyPr vert="horz" lIns="92810" tIns="46404" rIns="92810" bIns="4640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7"/>
            <a:ext cx="3037840" cy="461804"/>
          </a:xfrm>
          <a:prstGeom prst="rect">
            <a:avLst/>
          </a:prstGeom>
        </p:spPr>
        <p:txBody>
          <a:bodyPr vert="horz" lIns="92810" tIns="46404" rIns="92810" bIns="46404" rtlCol="0" anchor="b"/>
          <a:lstStyle>
            <a:lvl1pPr algn="r">
              <a:defRPr sz="1200"/>
            </a:lvl1pPr>
          </a:lstStyle>
          <a:p>
            <a:fld id="{F420196A-130A-47D8-A15C-8A7AED20D262}" type="slidenum">
              <a:rPr lang="en-US" smtClean="0"/>
              <a:pPr/>
              <a:t>‹#›</a:t>
            </a:fld>
            <a:endParaRPr lang="en-US" dirty="0"/>
          </a:p>
        </p:txBody>
      </p:sp>
    </p:spTree>
    <p:extLst>
      <p:ext uri="{BB962C8B-B14F-4D97-AF65-F5344CB8AC3E}">
        <p14:creationId xmlns:p14="http://schemas.microsoft.com/office/powerpoint/2010/main" val="3040022392"/>
      </p:ext>
    </p:extLst>
  </p:cSld>
  <p:clrMap bg1="lt1" tx1="dk1" bg2="lt2" tx2="dk2" accent1="accent1" accent2="accent2" accent3="accent3" accent4="accent4" accent5="accent5" accent6="accent6" hlink="hlink" folHlink="folHlink"/>
  <p:notesStyle>
    <a:lvl1pPr marL="0" algn="l" defTabSz="913682" rtl="0" eaLnBrk="1" latinLnBrk="0" hangingPunct="1">
      <a:defRPr sz="1200" kern="1200">
        <a:solidFill>
          <a:schemeClr val="tx1"/>
        </a:solidFill>
        <a:latin typeface="+mn-lt"/>
        <a:ea typeface="+mn-ea"/>
        <a:cs typeface="+mn-cs"/>
      </a:defRPr>
    </a:lvl1pPr>
    <a:lvl2pPr marL="456840" algn="l" defTabSz="913682" rtl="0" eaLnBrk="1" latinLnBrk="0" hangingPunct="1">
      <a:defRPr sz="1200" kern="1200">
        <a:solidFill>
          <a:schemeClr val="tx1"/>
        </a:solidFill>
        <a:latin typeface="+mn-lt"/>
        <a:ea typeface="+mn-ea"/>
        <a:cs typeface="+mn-cs"/>
      </a:defRPr>
    </a:lvl2pPr>
    <a:lvl3pPr marL="913682" algn="l" defTabSz="913682" rtl="0" eaLnBrk="1" latinLnBrk="0" hangingPunct="1">
      <a:defRPr sz="1200" kern="1200">
        <a:solidFill>
          <a:schemeClr val="tx1"/>
        </a:solidFill>
        <a:latin typeface="+mn-lt"/>
        <a:ea typeface="+mn-ea"/>
        <a:cs typeface="+mn-cs"/>
      </a:defRPr>
    </a:lvl3pPr>
    <a:lvl4pPr marL="1370522" algn="l" defTabSz="913682" rtl="0" eaLnBrk="1" latinLnBrk="0" hangingPunct="1">
      <a:defRPr sz="1200" kern="1200">
        <a:solidFill>
          <a:schemeClr val="tx1"/>
        </a:solidFill>
        <a:latin typeface="+mn-lt"/>
        <a:ea typeface="+mn-ea"/>
        <a:cs typeface="+mn-cs"/>
      </a:defRPr>
    </a:lvl4pPr>
    <a:lvl5pPr marL="1827362" algn="l" defTabSz="913682" rtl="0" eaLnBrk="1" latinLnBrk="0" hangingPunct="1">
      <a:defRPr sz="1200" kern="1200">
        <a:solidFill>
          <a:schemeClr val="tx1"/>
        </a:solidFill>
        <a:latin typeface="+mn-lt"/>
        <a:ea typeface="+mn-ea"/>
        <a:cs typeface="+mn-cs"/>
      </a:defRPr>
    </a:lvl5pPr>
    <a:lvl6pPr marL="2284204" algn="l" defTabSz="913682" rtl="0" eaLnBrk="1" latinLnBrk="0" hangingPunct="1">
      <a:defRPr sz="1200" kern="1200">
        <a:solidFill>
          <a:schemeClr val="tx1"/>
        </a:solidFill>
        <a:latin typeface="+mn-lt"/>
        <a:ea typeface="+mn-ea"/>
        <a:cs typeface="+mn-cs"/>
      </a:defRPr>
    </a:lvl6pPr>
    <a:lvl7pPr marL="2741045" algn="l" defTabSz="913682" rtl="0" eaLnBrk="1" latinLnBrk="0" hangingPunct="1">
      <a:defRPr sz="1200" kern="1200">
        <a:solidFill>
          <a:schemeClr val="tx1"/>
        </a:solidFill>
        <a:latin typeface="+mn-lt"/>
        <a:ea typeface="+mn-ea"/>
        <a:cs typeface="+mn-cs"/>
      </a:defRPr>
    </a:lvl7pPr>
    <a:lvl8pPr marL="3197886" algn="l" defTabSz="913682" rtl="0" eaLnBrk="1" latinLnBrk="0" hangingPunct="1">
      <a:defRPr sz="1200" kern="1200">
        <a:solidFill>
          <a:schemeClr val="tx1"/>
        </a:solidFill>
        <a:latin typeface="+mn-lt"/>
        <a:ea typeface="+mn-ea"/>
        <a:cs typeface="+mn-cs"/>
      </a:defRPr>
    </a:lvl8pPr>
    <a:lvl9pPr marL="3654727" algn="l" defTabSz="9136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E3C4EC-FA30-4BAF-8816-853426F570DF}" type="slidenum">
              <a:rPr lang="en-US" smtClean="0"/>
              <a:pPr/>
              <a:t>1</a:t>
            </a:fld>
            <a:endParaRPr lang="en-US" dirty="0"/>
          </a:p>
        </p:txBody>
      </p:sp>
    </p:spTree>
    <p:extLst>
      <p:ext uri="{BB962C8B-B14F-4D97-AF65-F5344CB8AC3E}">
        <p14:creationId xmlns:p14="http://schemas.microsoft.com/office/powerpoint/2010/main" val="3189100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20196A-130A-47D8-A15C-8A7AED20D262}" type="slidenum">
              <a:rPr lang="en-US" smtClean="0"/>
              <a:pPr/>
              <a:t>4</a:t>
            </a:fld>
            <a:endParaRPr lang="en-US" dirty="0"/>
          </a:p>
        </p:txBody>
      </p:sp>
    </p:spTree>
    <p:extLst>
      <p:ext uri="{BB962C8B-B14F-4D97-AF65-F5344CB8AC3E}">
        <p14:creationId xmlns:p14="http://schemas.microsoft.com/office/powerpoint/2010/main" val="3428967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20196A-130A-47D8-A15C-8A7AED20D262}" type="slidenum">
              <a:rPr lang="en-US" smtClean="0"/>
              <a:pPr/>
              <a:t>5</a:t>
            </a:fld>
            <a:endParaRPr lang="en-US" dirty="0"/>
          </a:p>
        </p:txBody>
      </p:sp>
    </p:spTree>
    <p:extLst>
      <p:ext uri="{BB962C8B-B14F-4D97-AF65-F5344CB8AC3E}">
        <p14:creationId xmlns:p14="http://schemas.microsoft.com/office/powerpoint/2010/main" val="759180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20196A-130A-47D8-A15C-8A7AED20D262}" type="slidenum">
              <a:rPr lang="en-US" smtClean="0"/>
              <a:pPr/>
              <a:t>6</a:t>
            </a:fld>
            <a:endParaRPr lang="en-US" dirty="0"/>
          </a:p>
        </p:txBody>
      </p:sp>
    </p:spTree>
    <p:extLst>
      <p:ext uri="{BB962C8B-B14F-4D97-AF65-F5344CB8AC3E}">
        <p14:creationId xmlns:p14="http://schemas.microsoft.com/office/powerpoint/2010/main" val="311264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20196A-130A-47D8-A15C-8A7AED20D262}" type="slidenum">
              <a:rPr lang="en-US" smtClean="0"/>
              <a:pPr/>
              <a:t>7</a:t>
            </a:fld>
            <a:endParaRPr lang="en-US" dirty="0"/>
          </a:p>
        </p:txBody>
      </p:sp>
    </p:spTree>
    <p:extLst>
      <p:ext uri="{BB962C8B-B14F-4D97-AF65-F5344CB8AC3E}">
        <p14:creationId xmlns:p14="http://schemas.microsoft.com/office/powerpoint/2010/main" val="1030809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Line 11"/>
          <p:cNvSpPr>
            <a:spLocks noChangeShapeType="1"/>
          </p:cNvSpPr>
          <p:nvPr/>
        </p:nvSpPr>
        <p:spPr bwMode="auto">
          <a:xfrm>
            <a:off x="3256708" y="4253230"/>
            <a:ext cx="7628596" cy="0"/>
          </a:xfrm>
          <a:prstGeom prst="line">
            <a:avLst/>
          </a:prstGeom>
          <a:noFill/>
          <a:ln w="9525">
            <a:solidFill>
              <a:schemeClr val="tx1"/>
            </a:solidFill>
            <a:round/>
            <a:headEnd/>
            <a:tailEnd/>
          </a:ln>
        </p:spPr>
        <p:txBody>
          <a:bodyPr lIns="91432" tIns="45716" rIns="91432" bIns="45716"/>
          <a:lstStyle/>
          <a:p>
            <a:endParaRPr lang="en-US" sz="2000" dirty="0"/>
          </a:p>
        </p:txBody>
      </p:sp>
      <p:sp>
        <p:nvSpPr>
          <p:cNvPr id="6" name="Title 1"/>
          <p:cNvSpPr>
            <a:spLocks noGrp="1"/>
          </p:cNvSpPr>
          <p:nvPr>
            <p:ph type="title" hasCustomPrompt="1"/>
          </p:nvPr>
        </p:nvSpPr>
        <p:spPr>
          <a:xfrm>
            <a:off x="914165" y="4490720"/>
            <a:ext cx="10332704" cy="528523"/>
          </a:xfrm>
          <a:prstGeom prst="rect">
            <a:avLst/>
          </a:prstGeom>
        </p:spPr>
        <p:txBody>
          <a:bodyPr lIns="91432" tIns="45716" rIns="91432" bIns="45716" anchor="b" anchorCtr="0"/>
          <a:lstStyle>
            <a:lvl1pPr>
              <a:lnSpc>
                <a:spcPct val="100000"/>
              </a:lnSpc>
              <a:defRPr sz="3600" b="1" baseline="0">
                <a:solidFill>
                  <a:srgbClr val="00269E"/>
                </a:solidFill>
                <a:latin typeface="Arial" pitchFamily="34" charset="0"/>
                <a:cs typeface="Arial" pitchFamily="34" charset="0"/>
              </a:defRPr>
            </a:lvl1pPr>
          </a:lstStyle>
          <a:p>
            <a:r>
              <a:rPr lang="en-US" dirty="0"/>
              <a:t>Insert title here</a:t>
            </a:r>
          </a:p>
        </p:txBody>
      </p:sp>
      <p:sp>
        <p:nvSpPr>
          <p:cNvPr id="9" name="Text Placeholder 8"/>
          <p:cNvSpPr>
            <a:spLocks noGrp="1"/>
          </p:cNvSpPr>
          <p:nvPr>
            <p:ph type="body" sz="quarter" idx="10" hasCustomPrompt="1"/>
          </p:nvPr>
        </p:nvSpPr>
        <p:spPr>
          <a:xfrm>
            <a:off x="1625177" y="5786120"/>
            <a:ext cx="4469236" cy="863600"/>
          </a:xfrm>
          <a:prstGeom prst="rect">
            <a:avLst/>
          </a:prstGeom>
        </p:spPr>
        <p:txBody>
          <a:bodyPr lIns="91432" tIns="45716" rIns="91432" bIns="45716"/>
          <a:lstStyle>
            <a:lvl1pPr>
              <a:buNone/>
              <a:defRPr>
                <a:latin typeface="Arial" pitchFamily="34" charset="0"/>
                <a:cs typeface="Arial" pitchFamily="34" charset="0"/>
              </a:defRPr>
            </a:lvl1pPr>
          </a:lstStyle>
          <a:p>
            <a:pPr lvl="0"/>
            <a:r>
              <a:rPr lang="en-US" dirty="0"/>
              <a:t>Insert date here</a:t>
            </a:r>
          </a:p>
        </p:txBody>
      </p:sp>
      <p:sp>
        <p:nvSpPr>
          <p:cNvPr id="10" name="TextBox 9"/>
          <p:cNvSpPr txBox="1"/>
          <p:nvPr userDrawn="1"/>
        </p:nvSpPr>
        <p:spPr>
          <a:xfrm>
            <a:off x="1625178" y="5206274"/>
            <a:ext cx="7821163" cy="400101"/>
          </a:xfrm>
          <a:prstGeom prst="rect">
            <a:avLst/>
          </a:prstGeom>
          <a:noFill/>
        </p:spPr>
        <p:txBody>
          <a:bodyPr wrap="square" lIns="91432" tIns="45716" rIns="91432" bIns="45716" rtlCol="0">
            <a:spAutoFit/>
          </a:bodyPr>
          <a:lstStyle/>
          <a:p>
            <a:pPr marL="388576" indent="-388576"/>
            <a:endParaRPr lang="en-US" sz="2000" b="1" u="sng" dirty="0">
              <a:latin typeface="+mj-lt"/>
            </a:endParaRPr>
          </a:p>
        </p:txBody>
      </p:sp>
      <p:sp>
        <p:nvSpPr>
          <p:cNvPr id="13" name="Text Placeholder 12"/>
          <p:cNvSpPr>
            <a:spLocks noGrp="1"/>
          </p:cNvSpPr>
          <p:nvPr>
            <p:ph type="body" sz="quarter" idx="11" hasCustomPrompt="1"/>
          </p:nvPr>
        </p:nvSpPr>
        <p:spPr>
          <a:xfrm>
            <a:off x="1625176" y="5132252"/>
            <a:ext cx="6094413" cy="518160"/>
          </a:xfrm>
          <a:prstGeom prst="rect">
            <a:avLst/>
          </a:prstGeom>
        </p:spPr>
        <p:txBody>
          <a:bodyPr lIns="91432" tIns="45716" rIns="91432" bIns="45716"/>
          <a:lstStyle>
            <a:lvl1pPr algn="l" rtl="0" eaLnBrk="1" fontAlgn="base" hangingPunct="1">
              <a:lnSpc>
                <a:spcPct val="100000"/>
              </a:lnSpc>
              <a:spcBef>
                <a:spcPct val="0"/>
              </a:spcBef>
              <a:spcAft>
                <a:spcPct val="0"/>
              </a:spcAft>
              <a:buNone/>
              <a:defRPr lang="en-US" sz="2700" b="1" baseline="0" dirty="0" smtClean="0">
                <a:solidFill>
                  <a:srgbClr val="00269E"/>
                </a:solidFill>
                <a:latin typeface="Arial" pitchFamily="34" charset="0"/>
                <a:ea typeface="+mj-ea"/>
                <a:cs typeface="Arial" pitchFamily="34" charset="0"/>
              </a:defRPr>
            </a:lvl1pPr>
          </a:lstStyle>
          <a:p>
            <a:pPr lvl="0"/>
            <a:r>
              <a:rPr lang="en-US" dirty="0"/>
              <a:t>Insert subtitle here</a:t>
            </a:r>
          </a:p>
        </p:txBody>
      </p:sp>
      <p:pic>
        <p:nvPicPr>
          <p:cNvPr id="11" name="Picture 2" descr="C:\Users\dmlee\Downloads\preview-MABayTransAuthority.png"/>
          <p:cNvPicPr>
            <a:picLocks noChangeAspect="1" noChangeArrowheads="1"/>
          </p:cNvPicPr>
          <p:nvPr userDrawn="1"/>
        </p:nvPicPr>
        <p:blipFill>
          <a:blip r:embed="rId2" cstate="print"/>
          <a:srcRect t="38333" b="39000"/>
          <a:stretch>
            <a:fillRect/>
          </a:stretch>
        </p:blipFill>
        <p:spPr bwMode="auto">
          <a:xfrm>
            <a:off x="1625177" y="1600201"/>
            <a:ext cx="6386512" cy="1447800"/>
          </a:xfrm>
          <a:prstGeom prst="rect">
            <a:avLst/>
          </a:prstGeom>
          <a:noFill/>
          <a:ln w="9525">
            <a:noFill/>
            <a:miter lim="800000"/>
            <a:headEnd/>
            <a:tailEnd/>
          </a:ln>
        </p:spPr>
      </p:pic>
    </p:spTree>
    <p:extLst>
      <p:ext uri="{BB962C8B-B14F-4D97-AF65-F5344CB8AC3E}">
        <p14:creationId xmlns:p14="http://schemas.microsoft.com/office/powerpoint/2010/main" val="2571527535"/>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lvl1pPr algn="r">
              <a:defRPr sz="900"/>
            </a:lvl1pPr>
          </a:lstStyle>
          <a:p>
            <a:fld id="{F809FA0C-9138-4409-9FF5-7DACD331B09B}" type="datetime1">
              <a:rPr lang="en-US" smtClean="0"/>
              <a:pPr/>
              <a:t>9/28/2018</a:t>
            </a:fld>
            <a:endParaRPr lang="en-US" dirty="0"/>
          </a:p>
        </p:txBody>
      </p:sp>
      <p:sp>
        <p:nvSpPr>
          <p:cNvPr id="7" name="Title 1"/>
          <p:cNvSpPr>
            <a:spLocks noGrp="1"/>
          </p:cNvSpPr>
          <p:nvPr>
            <p:ph type="title"/>
          </p:nvPr>
        </p:nvSpPr>
        <p:spPr>
          <a:xfrm>
            <a:off x="616756" y="939598"/>
            <a:ext cx="10332704" cy="528523"/>
          </a:xfrm>
          <a:prstGeom prst="rect">
            <a:avLst/>
          </a:prstGeom>
        </p:spPr>
        <p:txBody>
          <a:bodyPr lIns="91432" tIns="45716" rIns="91432" bIns="45716" anchor="b" anchorCtr="0"/>
          <a:lstStyle>
            <a:lvl1pPr>
              <a:lnSpc>
                <a:spcPct val="100000"/>
              </a:lnSpc>
              <a:defRPr sz="1700" b="1">
                <a:solidFill>
                  <a:srgbClr val="00269E"/>
                </a:solidFill>
                <a:latin typeface="Arial" pitchFamily="34" charset="0"/>
                <a:cs typeface="Arial" pitchFamily="34" charset="0"/>
              </a:defRPr>
            </a:lvl1pPr>
          </a:lstStyle>
          <a:p>
            <a:r>
              <a:rPr lang="en-US" dirty="0"/>
              <a:t>Click to edit Master title style</a:t>
            </a:r>
          </a:p>
        </p:txBody>
      </p:sp>
      <p:sp>
        <p:nvSpPr>
          <p:cNvPr id="8" name="Text Placeholder 12"/>
          <p:cNvSpPr>
            <a:spLocks noGrp="1"/>
          </p:cNvSpPr>
          <p:nvPr>
            <p:ph type="body" sz="quarter" idx="16"/>
          </p:nvPr>
        </p:nvSpPr>
        <p:spPr>
          <a:xfrm>
            <a:off x="616751" y="431800"/>
            <a:ext cx="9743750" cy="259080"/>
          </a:xfrm>
          <a:prstGeom prst="rect">
            <a:avLst/>
          </a:prstGeom>
        </p:spPr>
        <p:txBody>
          <a:bodyPr lIns="91432" tIns="45716" rIns="91432" bIns="45716"/>
          <a:lstStyle>
            <a:lvl1pPr algn="l" rtl="0" eaLnBrk="1" fontAlgn="base" hangingPunct="1">
              <a:lnSpc>
                <a:spcPct val="100000"/>
              </a:lnSpc>
              <a:spcBef>
                <a:spcPct val="0"/>
              </a:spcBef>
              <a:spcAft>
                <a:spcPct val="0"/>
              </a:spcAft>
              <a:buNone/>
              <a:defRPr lang="en-US" sz="1200" b="1" dirty="0" smtClean="0">
                <a:solidFill>
                  <a:srgbClr val="00269E"/>
                </a:solidFill>
                <a:latin typeface="Arial" pitchFamily="34" charset="0"/>
                <a:ea typeface="+mj-ea"/>
                <a:cs typeface="Arial" pitchFamily="34" charset="0"/>
              </a:defRPr>
            </a:lvl1pPr>
          </a:lstStyle>
          <a:p>
            <a:pPr lvl="0"/>
            <a:endParaRPr lang="en-US" dirty="0"/>
          </a:p>
        </p:txBody>
      </p:sp>
      <p:cxnSp>
        <p:nvCxnSpPr>
          <p:cNvPr id="9" name="Straight Connector 8"/>
          <p:cNvCxnSpPr/>
          <p:nvPr userDrawn="1"/>
        </p:nvCxnSpPr>
        <p:spPr>
          <a:xfrm>
            <a:off x="596746" y="816822"/>
            <a:ext cx="9996529"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09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a:xfrm>
            <a:off x="0" y="0"/>
            <a:ext cx="12188825" cy="1600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2" name="Rectangle 1"/>
          <p:cNvSpPr/>
          <p:nvPr userDrawn="1"/>
        </p:nvSpPr>
        <p:spPr>
          <a:xfrm>
            <a:off x="529032" y="1658832"/>
            <a:ext cx="11242922" cy="17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eaLnBrk="1" hangingPunct="1">
              <a:defRPr/>
            </a:pPr>
            <a:endParaRPr lang="en-US" sz="2000" dirty="0"/>
          </a:p>
        </p:txBody>
      </p:sp>
      <p:sp>
        <p:nvSpPr>
          <p:cNvPr id="3" name="Rectangle 10"/>
          <p:cNvSpPr/>
          <p:nvPr userDrawn="1"/>
        </p:nvSpPr>
        <p:spPr>
          <a:xfrm>
            <a:off x="435924" y="708873"/>
            <a:ext cx="10229302" cy="2662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eaLnBrk="1" hangingPunct="1">
              <a:defRPr/>
            </a:pPr>
            <a:endParaRPr lang="en-US" sz="2000" dirty="0"/>
          </a:p>
        </p:txBody>
      </p:sp>
      <p:sp>
        <p:nvSpPr>
          <p:cNvPr id="4" name="Date Placeholder 1"/>
          <p:cNvSpPr>
            <a:spLocks noGrp="1"/>
          </p:cNvSpPr>
          <p:nvPr>
            <p:ph type="dt" sz="half" idx="10"/>
          </p:nvPr>
        </p:nvSpPr>
        <p:spPr/>
        <p:txBody>
          <a:bodyPr/>
          <a:lstStyle>
            <a:lvl1pPr algn="r">
              <a:defRPr sz="900"/>
            </a:lvl1pPr>
          </a:lstStyle>
          <a:p>
            <a:fld id="{F809FA0C-9138-4409-9FF5-7DACD331B09B}" type="datetime1">
              <a:rPr lang="en-US" smtClean="0"/>
              <a:pPr/>
              <a:t>9/28/2018</a:t>
            </a:fld>
            <a:endParaRPr lang="en-US" dirty="0"/>
          </a:p>
        </p:txBody>
      </p:sp>
      <p:sp>
        <p:nvSpPr>
          <p:cNvPr id="7" name="Title 1"/>
          <p:cNvSpPr>
            <a:spLocks noGrp="1"/>
          </p:cNvSpPr>
          <p:nvPr>
            <p:ph type="title"/>
          </p:nvPr>
        </p:nvSpPr>
        <p:spPr>
          <a:xfrm>
            <a:off x="616756" y="939598"/>
            <a:ext cx="10332704" cy="528523"/>
          </a:xfrm>
          <a:prstGeom prst="rect">
            <a:avLst/>
          </a:prstGeom>
        </p:spPr>
        <p:txBody>
          <a:bodyPr lIns="91432" tIns="45716" rIns="91432" bIns="45716" anchor="b" anchorCtr="0"/>
          <a:lstStyle>
            <a:lvl1pPr>
              <a:lnSpc>
                <a:spcPct val="100000"/>
              </a:lnSpc>
              <a:defRPr sz="17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p:nvPr>
        </p:nvSpPr>
        <p:spPr>
          <a:xfrm>
            <a:off x="616751" y="431800"/>
            <a:ext cx="9743750" cy="259080"/>
          </a:xfrm>
          <a:prstGeom prst="rect">
            <a:avLst/>
          </a:prstGeom>
        </p:spPr>
        <p:txBody>
          <a:bodyPr lIns="91432" tIns="45716" rIns="91432" bIns="45716"/>
          <a:lstStyle>
            <a:lvl1pPr algn="l" rtl="0" eaLnBrk="1" fontAlgn="base" hangingPunct="1">
              <a:lnSpc>
                <a:spcPct val="100000"/>
              </a:lnSpc>
              <a:spcBef>
                <a:spcPct val="0"/>
              </a:spcBef>
              <a:spcAft>
                <a:spcPct val="0"/>
              </a:spcAft>
              <a:buNone/>
              <a:defRPr lang="en-US" sz="1200" b="1" dirty="0" smtClean="0">
                <a:solidFill>
                  <a:srgbClr val="00269E"/>
                </a:solidFill>
                <a:latin typeface="Arial" pitchFamily="34" charset="0"/>
                <a:ea typeface="+mj-ea"/>
                <a:cs typeface="Arial" pitchFamily="34" charset="0"/>
              </a:defRPr>
            </a:lvl1pPr>
          </a:lstStyle>
          <a:p>
            <a:pPr lvl="0"/>
            <a:endParaRPr lang="en-US" dirty="0"/>
          </a:p>
        </p:txBody>
      </p:sp>
      <p:cxnSp>
        <p:nvCxnSpPr>
          <p:cNvPr id="9" name="Straight Connector 8"/>
          <p:cNvCxnSpPr/>
          <p:nvPr userDrawn="1"/>
        </p:nvCxnSpPr>
        <p:spPr>
          <a:xfrm>
            <a:off x="596746" y="816822"/>
            <a:ext cx="9996529"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0" name="Picture 2" descr="File:MBTA.svg"/>
          <p:cNvPicPr>
            <a:picLocks noChangeAspect="1" noChangeArrowheads="1"/>
          </p:cNvPicPr>
          <p:nvPr userDrawn="1"/>
        </p:nvPicPr>
        <p:blipFill>
          <a:blip r:embed="rId2" cstate="print"/>
          <a:srcRect/>
          <a:stretch>
            <a:fillRect/>
          </a:stretch>
        </p:blipFill>
        <p:spPr bwMode="auto">
          <a:xfrm>
            <a:off x="10967737" y="299297"/>
            <a:ext cx="711200" cy="711200"/>
          </a:xfrm>
          <a:prstGeom prst="rect">
            <a:avLst/>
          </a:prstGeom>
          <a:noFill/>
          <a:ln w="9525">
            <a:noFill/>
            <a:miter lim="800000"/>
            <a:headEnd/>
            <a:tailEnd/>
          </a:ln>
        </p:spPr>
      </p:pic>
      <p:cxnSp>
        <p:nvCxnSpPr>
          <p:cNvPr id="11" name="Straight Connector 10"/>
          <p:cNvCxnSpPr/>
          <p:nvPr userDrawn="1"/>
        </p:nvCxnSpPr>
        <p:spPr>
          <a:xfrm>
            <a:off x="596751" y="1502305"/>
            <a:ext cx="11092677" cy="0"/>
          </a:xfrm>
          <a:prstGeom prst="line">
            <a:avLst/>
          </a:prstGeom>
          <a:ln w="9525">
            <a:solidFill>
              <a:schemeClr val="tx1"/>
            </a:solidFill>
            <a:prstDash val="sysDot"/>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04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626505" y="1925486"/>
            <a:ext cx="11128397" cy="5030295"/>
          </a:xfrm>
          <a:prstGeom prst="rect">
            <a:avLst/>
          </a:prstGeom>
        </p:spPr>
        <p:txBody>
          <a:bodyPr lIns="91432" tIns="45716" rIns="91432" bIns="45716"/>
          <a:lstStyle>
            <a:lvl1pPr marL="0" indent="0">
              <a:spcBef>
                <a:spcPts val="1133"/>
              </a:spcBef>
              <a:buClr>
                <a:schemeClr val="tx1"/>
              </a:buClr>
              <a:buFont typeface="Arial" pitchFamily="34" charset="0"/>
              <a:buNone/>
              <a:defRPr sz="1400" b="0">
                <a:solidFill>
                  <a:schemeClr val="tx2"/>
                </a:solidFill>
                <a:latin typeface="+mj-lt"/>
                <a:cs typeface="Arial" pitchFamily="34" charset="0"/>
              </a:defRPr>
            </a:lvl1pPr>
            <a:lvl2pPr marL="453339" indent="-201484">
              <a:spcBef>
                <a:spcPts val="680"/>
              </a:spcBef>
              <a:buClr>
                <a:schemeClr val="tx1"/>
              </a:buClr>
              <a:buFont typeface="Arial" pitchFamily="34" charset="0"/>
              <a:buChar char="•"/>
              <a:defRPr sz="1400">
                <a:solidFill>
                  <a:schemeClr val="tx2"/>
                </a:solidFill>
                <a:latin typeface="+mj-lt"/>
                <a:cs typeface="Arial" pitchFamily="34" charset="0"/>
              </a:defRPr>
            </a:lvl2pPr>
            <a:lvl3pPr marL="647626" indent="-194288">
              <a:spcBef>
                <a:spcPts val="680"/>
              </a:spcBef>
              <a:buClr>
                <a:schemeClr val="tx1"/>
              </a:buClr>
              <a:buFont typeface="Arial" pitchFamily="34" charset="0"/>
              <a:buChar char="›"/>
              <a:defRPr sz="1400">
                <a:solidFill>
                  <a:schemeClr val="tx2"/>
                </a:solidFill>
                <a:latin typeface="+mj-lt"/>
                <a:cs typeface="Arial" pitchFamily="34" charset="0"/>
              </a:defRPr>
            </a:lvl3pPr>
            <a:lvl4pPr marL="841914" indent="-194288">
              <a:spcBef>
                <a:spcPts val="680"/>
              </a:spcBef>
              <a:buClr>
                <a:schemeClr val="tx1"/>
              </a:buClr>
              <a:buFont typeface="Arial" pitchFamily="34" charset="0"/>
              <a:buChar char="»"/>
              <a:defRPr sz="1400">
                <a:solidFill>
                  <a:schemeClr val="tx2"/>
                </a:solidFill>
                <a:latin typeface="+mj-lt"/>
                <a:cs typeface="Arial" pitchFamily="34" charset="0"/>
              </a:defRPr>
            </a:lvl4pPr>
            <a:lvl5pPr marL="841914" indent="0">
              <a:spcBef>
                <a:spcPts val="680"/>
              </a:spcBef>
              <a:buClr>
                <a:schemeClr val="tx1"/>
              </a:buClr>
              <a:buFont typeface="Arial" pitchFamily="34" charset="0"/>
              <a:buNone/>
              <a:defRPr sz="14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1"/>
          <p:cNvSpPr>
            <a:spLocks noGrp="1"/>
          </p:cNvSpPr>
          <p:nvPr>
            <p:ph type="dt" sz="half" idx="15"/>
          </p:nvPr>
        </p:nvSpPr>
        <p:spPr/>
        <p:txBody>
          <a:bodyPr/>
          <a:lstStyle>
            <a:lvl1pPr>
              <a:defRPr/>
            </a:lvl1pPr>
          </a:lstStyle>
          <a:p>
            <a:fld id="{20FA1DF3-6E5F-4A59-9A2C-E3FEDDFEF6C6}" type="datetime1">
              <a:rPr lang="en-US" smtClean="0"/>
              <a:pPr/>
              <a:t>9/28/2018</a:t>
            </a:fld>
            <a:endParaRPr lang="en-US" dirty="0"/>
          </a:p>
        </p:txBody>
      </p:sp>
      <p:sp>
        <p:nvSpPr>
          <p:cNvPr id="7" name="Title 1"/>
          <p:cNvSpPr>
            <a:spLocks noGrp="1"/>
          </p:cNvSpPr>
          <p:nvPr>
            <p:ph type="title"/>
          </p:nvPr>
        </p:nvSpPr>
        <p:spPr>
          <a:xfrm>
            <a:off x="616756" y="939598"/>
            <a:ext cx="10332704" cy="528523"/>
          </a:xfrm>
          <a:prstGeom prst="rect">
            <a:avLst/>
          </a:prstGeom>
        </p:spPr>
        <p:txBody>
          <a:bodyPr lIns="91432" tIns="45716" rIns="91432" bIns="45716" anchor="b" anchorCtr="0"/>
          <a:lstStyle>
            <a:lvl1pPr>
              <a:lnSpc>
                <a:spcPct val="100000"/>
              </a:lnSpc>
              <a:defRPr sz="17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p:nvPr>
        </p:nvSpPr>
        <p:spPr>
          <a:xfrm>
            <a:off x="616751" y="431800"/>
            <a:ext cx="9743750" cy="259080"/>
          </a:xfrm>
          <a:prstGeom prst="rect">
            <a:avLst/>
          </a:prstGeom>
        </p:spPr>
        <p:txBody>
          <a:bodyPr lIns="91432" tIns="45716" rIns="91432" bIns="45716"/>
          <a:lstStyle>
            <a:lvl1pPr algn="l" rtl="0" eaLnBrk="1" fontAlgn="base" hangingPunct="1">
              <a:lnSpc>
                <a:spcPct val="100000"/>
              </a:lnSpc>
              <a:spcBef>
                <a:spcPct val="0"/>
              </a:spcBef>
              <a:spcAft>
                <a:spcPct val="0"/>
              </a:spcAft>
              <a:buNone/>
              <a:defRPr lang="en-US" sz="1200"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655147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626508" y="1925486"/>
            <a:ext cx="5274918" cy="5030295"/>
          </a:xfrm>
          <a:prstGeom prst="rect">
            <a:avLst/>
          </a:prstGeom>
        </p:spPr>
        <p:txBody>
          <a:bodyPr lIns="91432" tIns="45716" rIns="91432" bIns="45716"/>
          <a:lstStyle>
            <a:lvl1pPr marL="0" indent="0">
              <a:spcBef>
                <a:spcPts val="1133"/>
              </a:spcBef>
              <a:buClr>
                <a:schemeClr val="tx1"/>
              </a:buClr>
              <a:buFont typeface="Arial" pitchFamily="34" charset="0"/>
              <a:buNone/>
              <a:defRPr sz="1400" b="0">
                <a:solidFill>
                  <a:schemeClr val="tx2"/>
                </a:solidFill>
                <a:latin typeface="+mj-lt"/>
                <a:cs typeface="Arial" pitchFamily="34" charset="0"/>
              </a:defRPr>
            </a:lvl1pPr>
            <a:lvl2pPr marL="453339" indent="-201484">
              <a:spcBef>
                <a:spcPts val="680"/>
              </a:spcBef>
              <a:buClr>
                <a:schemeClr val="tx1"/>
              </a:buClr>
              <a:buFont typeface="Arial" pitchFamily="34" charset="0"/>
              <a:buChar char="•"/>
              <a:defRPr sz="1400">
                <a:solidFill>
                  <a:schemeClr val="tx2"/>
                </a:solidFill>
                <a:latin typeface="+mj-lt"/>
                <a:cs typeface="Arial" pitchFamily="34" charset="0"/>
              </a:defRPr>
            </a:lvl2pPr>
            <a:lvl3pPr marL="647626" indent="-194288">
              <a:spcBef>
                <a:spcPts val="680"/>
              </a:spcBef>
              <a:buClr>
                <a:schemeClr val="tx1"/>
              </a:buClr>
              <a:buFont typeface="Arial" pitchFamily="34" charset="0"/>
              <a:buChar char="›"/>
              <a:defRPr sz="1400">
                <a:solidFill>
                  <a:schemeClr val="tx2"/>
                </a:solidFill>
                <a:latin typeface="+mj-lt"/>
                <a:cs typeface="Arial" pitchFamily="34" charset="0"/>
              </a:defRPr>
            </a:lvl3pPr>
            <a:lvl4pPr marL="841914" indent="-194288">
              <a:spcBef>
                <a:spcPts val="680"/>
              </a:spcBef>
              <a:buClr>
                <a:schemeClr val="tx1"/>
              </a:buClr>
              <a:buFont typeface="Arial" pitchFamily="34" charset="0"/>
              <a:buChar char="»"/>
              <a:defRPr sz="1400">
                <a:solidFill>
                  <a:schemeClr val="tx2"/>
                </a:solidFill>
                <a:latin typeface="+mj-lt"/>
                <a:cs typeface="Arial" pitchFamily="34" charset="0"/>
              </a:defRPr>
            </a:lvl4pPr>
            <a:lvl5pPr marL="841914" indent="0">
              <a:spcBef>
                <a:spcPts val="680"/>
              </a:spcBef>
              <a:buClr>
                <a:schemeClr val="tx1"/>
              </a:buClr>
              <a:buFont typeface="Arial" pitchFamily="34" charset="0"/>
              <a:buNone/>
              <a:defRPr sz="14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8"/>
          <p:cNvSpPr>
            <a:spLocks noGrp="1"/>
          </p:cNvSpPr>
          <p:nvPr>
            <p:ph sz="quarter" idx="17"/>
          </p:nvPr>
        </p:nvSpPr>
        <p:spPr>
          <a:xfrm>
            <a:off x="6131794" y="1921168"/>
            <a:ext cx="5274918" cy="5030295"/>
          </a:xfrm>
          <a:prstGeom prst="rect">
            <a:avLst/>
          </a:prstGeom>
        </p:spPr>
        <p:txBody>
          <a:bodyPr lIns="91432" tIns="45716" rIns="91432" bIns="45716"/>
          <a:lstStyle>
            <a:lvl1pPr marL="0" indent="0">
              <a:spcBef>
                <a:spcPts val="1133"/>
              </a:spcBef>
              <a:buClr>
                <a:schemeClr val="tx1"/>
              </a:buClr>
              <a:buFont typeface="Arial" pitchFamily="34" charset="0"/>
              <a:buNone/>
              <a:defRPr sz="1400" b="0">
                <a:solidFill>
                  <a:schemeClr val="tx2"/>
                </a:solidFill>
                <a:latin typeface="+mj-lt"/>
                <a:cs typeface="Arial" pitchFamily="34" charset="0"/>
              </a:defRPr>
            </a:lvl1pPr>
            <a:lvl2pPr marL="453339" indent="-201484">
              <a:spcBef>
                <a:spcPts val="680"/>
              </a:spcBef>
              <a:buClr>
                <a:schemeClr val="tx1"/>
              </a:buClr>
              <a:buFont typeface="Arial" pitchFamily="34" charset="0"/>
              <a:buChar char="•"/>
              <a:defRPr sz="1400">
                <a:solidFill>
                  <a:schemeClr val="tx2"/>
                </a:solidFill>
                <a:latin typeface="+mj-lt"/>
                <a:cs typeface="Arial" pitchFamily="34" charset="0"/>
              </a:defRPr>
            </a:lvl2pPr>
            <a:lvl3pPr marL="647626" indent="-194288">
              <a:spcBef>
                <a:spcPts val="680"/>
              </a:spcBef>
              <a:buClr>
                <a:schemeClr val="tx1"/>
              </a:buClr>
              <a:buFont typeface="Arial" pitchFamily="34" charset="0"/>
              <a:buChar char="›"/>
              <a:defRPr sz="1400">
                <a:solidFill>
                  <a:schemeClr val="tx2"/>
                </a:solidFill>
                <a:latin typeface="+mj-lt"/>
                <a:cs typeface="Arial" pitchFamily="34" charset="0"/>
              </a:defRPr>
            </a:lvl3pPr>
            <a:lvl4pPr marL="841914" indent="-194288">
              <a:spcBef>
                <a:spcPts val="680"/>
              </a:spcBef>
              <a:buClr>
                <a:schemeClr val="tx1"/>
              </a:buClr>
              <a:buFont typeface="Arial" pitchFamily="34" charset="0"/>
              <a:buChar char="»"/>
              <a:defRPr sz="1400">
                <a:solidFill>
                  <a:schemeClr val="tx2"/>
                </a:solidFill>
                <a:latin typeface="+mj-lt"/>
                <a:cs typeface="Arial" pitchFamily="34" charset="0"/>
              </a:defRPr>
            </a:lvl4pPr>
            <a:lvl5pPr marL="841914" indent="0">
              <a:spcBef>
                <a:spcPts val="680"/>
              </a:spcBef>
              <a:buClr>
                <a:schemeClr val="tx1"/>
              </a:buClr>
              <a:buFont typeface="Arial" pitchFamily="34" charset="0"/>
              <a:buNone/>
              <a:defRPr sz="14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Date Placeholder 1"/>
          <p:cNvSpPr>
            <a:spLocks noGrp="1"/>
          </p:cNvSpPr>
          <p:nvPr>
            <p:ph type="dt" sz="half" idx="18"/>
          </p:nvPr>
        </p:nvSpPr>
        <p:spPr/>
        <p:txBody>
          <a:bodyPr/>
          <a:lstStyle>
            <a:lvl1pPr>
              <a:defRPr/>
            </a:lvl1pPr>
          </a:lstStyle>
          <a:p>
            <a:fld id="{1AB85839-DE7E-4765-A9A0-B3F73C84A708}" type="datetime1">
              <a:rPr lang="en-US" smtClean="0"/>
              <a:pPr/>
              <a:t>9/28/2018</a:t>
            </a:fld>
            <a:endParaRPr lang="en-US" dirty="0"/>
          </a:p>
        </p:txBody>
      </p:sp>
      <p:sp>
        <p:nvSpPr>
          <p:cNvPr id="8" name="Title 1"/>
          <p:cNvSpPr>
            <a:spLocks noGrp="1"/>
          </p:cNvSpPr>
          <p:nvPr>
            <p:ph type="title"/>
          </p:nvPr>
        </p:nvSpPr>
        <p:spPr>
          <a:xfrm>
            <a:off x="616756" y="939598"/>
            <a:ext cx="10332704" cy="528523"/>
          </a:xfrm>
          <a:prstGeom prst="rect">
            <a:avLst/>
          </a:prstGeom>
        </p:spPr>
        <p:txBody>
          <a:bodyPr lIns="91432" tIns="45716" rIns="91432" bIns="45716" anchor="b" anchorCtr="0"/>
          <a:lstStyle>
            <a:lvl1pPr>
              <a:lnSpc>
                <a:spcPct val="100000"/>
              </a:lnSpc>
              <a:defRPr sz="17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12" name="Text Placeholder 12"/>
          <p:cNvSpPr>
            <a:spLocks noGrp="1"/>
          </p:cNvSpPr>
          <p:nvPr>
            <p:ph type="body" sz="quarter" idx="19"/>
          </p:nvPr>
        </p:nvSpPr>
        <p:spPr>
          <a:xfrm>
            <a:off x="616751" y="431800"/>
            <a:ext cx="9743750" cy="259080"/>
          </a:xfrm>
          <a:prstGeom prst="rect">
            <a:avLst/>
          </a:prstGeom>
        </p:spPr>
        <p:txBody>
          <a:bodyPr lIns="91432" tIns="45716" rIns="91432" bIns="45716"/>
          <a:lstStyle>
            <a:lvl1pPr algn="l" rtl="0" eaLnBrk="1" fontAlgn="base" hangingPunct="1">
              <a:lnSpc>
                <a:spcPct val="100000"/>
              </a:lnSpc>
              <a:spcBef>
                <a:spcPct val="0"/>
              </a:spcBef>
              <a:spcAft>
                <a:spcPct val="0"/>
              </a:spcAft>
              <a:buNone/>
              <a:defRPr lang="en-US" sz="1200" b="1" dirty="0" smtClean="0">
                <a:solidFill>
                  <a:srgbClr val="00269E"/>
                </a:solidFill>
                <a:latin typeface="Arial" pitchFamily="34" charset="0"/>
                <a:ea typeface="+mj-ea"/>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25183161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AB85839-DE7E-4765-A9A0-B3F73C84A708}" type="datetime1">
              <a:rPr lang="en-US" smtClean="0"/>
              <a:pPr/>
              <a:t>9/28/2018</a:t>
            </a:fld>
            <a:endParaRPr lang="en-US" dirty="0"/>
          </a:p>
        </p:txBody>
      </p:sp>
      <p:pic>
        <p:nvPicPr>
          <p:cNvPr id="7" name="Picture 6" descr="newMekkoChart.emf"/>
          <p:cNvPicPr>
            <a:picLocks noChangeAspect="1"/>
          </p:cNvPicPr>
          <p:nvPr userDrawn="1">
            <p:custDataLst>
              <p:tags r:id="rId1"/>
            </p:custDataLst>
          </p:nvPr>
        </p:nvPicPr>
        <p:blipFill>
          <a:blip r:embed="rId4" cstate="print"/>
          <a:stretch>
            <a:fillRect/>
          </a:stretch>
        </p:blipFill>
        <p:spPr>
          <a:xfrm>
            <a:off x="698745" y="1409107"/>
            <a:ext cx="5711607" cy="6220799"/>
          </a:xfrm>
          <a:prstGeom prst="rect">
            <a:avLst/>
          </a:prstGeom>
        </p:spPr>
      </p:pic>
      <p:pic>
        <p:nvPicPr>
          <p:cNvPr id="11" name="Picture 10" descr="newMekkoChart.emf"/>
          <p:cNvPicPr>
            <a:picLocks noChangeAspect="1"/>
          </p:cNvPicPr>
          <p:nvPr userDrawn="1">
            <p:custDataLst>
              <p:tags r:id="rId2"/>
            </p:custDataLst>
          </p:nvPr>
        </p:nvPicPr>
        <p:blipFill>
          <a:blip r:embed="rId5" cstate="print"/>
          <a:stretch>
            <a:fillRect/>
          </a:stretch>
        </p:blipFill>
        <p:spPr>
          <a:xfrm>
            <a:off x="6745545" y="1409107"/>
            <a:ext cx="5711607" cy="6220799"/>
          </a:xfrm>
          <a:prstGeom prst="rect">
            <a:avLst/>
          </a:prstGeom>
        </p:spPr>
      </p:pic>
      <p:sp>
        <p:nvSpPr>
          <p:cNvPr id="12" name="Title 1"/>
          <p:cNvSpPr>
            <a:spLocks noGrp="1"/>
          </p:cNvSpPr>
          <p:nvPr>
            <p:ph type="title"/>
          </p:nvPr>
        </p:nvSpPr>
        <p:spPr>
          <a:xfrm>
            <a:off x="616756" y="939598"/>
            <a:ext cx="10332704" cy="528523"/>
          </a:xfrm>
          <a:prstGeom prst="rect">
            <a:avLst/>
          </a:prstGeom>
        </p:spPr>
        <p:txBody>
          <a:bodyPr lIns="91432" tIns="45716" rIns="91432" bIns="45716" anchor="b" anchorCtr="0"/>
          <a:lstStyle>
            <a:lvl1pPr>
              <a:lnSpc>
                <a:spcPct val="100000"/>
              </a:lnSpc>
              <a:defRPr sz="17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p:nvPr>
        </p:nvSpPr>
        <p:spPr>
          <a:xfrm>
            <a:off x="616751" y="431800"/>
            <a:ext cx="9743750" cy="259080"/>
          </a:xfrm>
          <a:prstGeom prst="rect">
            <a:avLst/>
          </a:prstGeom>
        </p:spPr>
        <p:txBody>
          <a:bodyPr lIns="91432" tIns="45716" rIns="91432" bIns="45716"/>
          <a:lstStyle>
            <a:lvl1pPr algn="l" rtl="0" eaLnBrk="1" fontAlgn="base" hangingPunct="1">
              <a:lnSpc>
                <a:spcPct val="100000"/>
              </a:lnSpc>
              <a:spcBef>
                <a:spcPct val="0"/>
              </a:spcBef>
              <a:spcAft>
                <a:spcPct val="0"/>
              </a:spcAft>
              <a:buNone/>
              <a:defRPr lang="en-US" sz="1200"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4013128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015" y="249077"/>
            <a:ext cx="10665222" cy="811424"/>
          </a:xfrm>
          <a:prstGeom prst="rect">
            <a:avLst/>
          </a:prstGeom>
          <a:solidFill>
            <a:schemeClr val="bg1"/>
          </a:solidFill>
        </p:spPr>
        <p:txBody>
          <a:bodyPr>
            <a:normAutofit/>
          </a:bodyPr>
          <a:lstStyle>
            <a:lvl1pPr algn="l">
              <a:defRPr sz="3060" b="1">
                <a:solidFill>
                  <a:srgbClr val="1A6BB3"/>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711015" y="1188314"/>
            <a:ext cx="10665222" cy="5934746"/>
          </a:xfrm>
          <a:prstGeom prst="rect">
            <a:avLst/>
          </a:prstGeom>
        </p:spPr>
        <p:txBody>
          <a:bodyPr/>
          <a:lstStyle>
            <a:lvl1pPr marL="0" indent="0">
              <a:spcBef>
                <a:spcPts val="680"/>
              </a:spcBef>
              <a:buFont typeface="+mj-lt"/>
              <a:buNone/>
              <a:defRPr sz="2493" b="1">
                <a:solidFill>
                  <a:schemeClr val="tx1">
                    <a:lumMod val="65000"/>
                    <a:lumOff val="35000"/>
                  </a:schemeClr>
                </a:solidFill>
              </a:defRPr>
            </a:lvl1pPr>
            <a:lvl2pPr marL="599105" indent="-262671">
              <a:spcBef>
                <a:spcPts val="680"/>
              </a:spcBef>
              <a:tabLst/>
              <a:defRPr sz="2267">
                <a:solidFill>
                  <a:schemeClr val="tx1">
                    <a:lumMod val="65000"/>
                    <a:lumOff val="35000"/>
                  </a:schemeClr>
                </a:solidFill>
              </a:defRPr>
            </a:lvl2pPr>
            <a:lvl3pPr>
              <a:defRPr sz="2267"/>
            </a:lvl3pPr>
            <a:lvl4pPr>
              <a:defRPr sz="2040"/>
            </a:lvl4pPr>
            <a:lvl5pPr>
              <a:defRPr sz="2040"/>
            </a:lvl5pPr>
            <a:lvl6pPr>
              <a:defRPr sz="2040"/>
            </a:lvl6pPr>
            <a:lvl7pPr>
              <a:defRPr sz="2040"/>
            </a:lvl7pPr>
            <a:lvl8pPr>
              <a:defRPr sz="2040"/>
            </a:lvl8pPr>
            <a:lvl9pPr>
              <a:defRPr sz="2040"/>
            </a:lvl9pPr>
          </a:lstStyle>
          <a:p>
            <a:pPr lvl="0"/>
            <a:r>
              <a:rPr lang="en-US" dirty="0" smtClean="0"/>
              <a:t>Click to edit Master text styles. </a:t>
            </a:r>
          </a:p>
          <a:p>
            <a:pPr lvl="1"/>
            <a:r>
              <a:rPr lang="en-US" dirty="0" smtClean="0"/>
              <a:t>Second level</a:t>
            </a:r>
          </a:p>
          <a:p>
            <a:pPr lvl="1"/>
            <a:endParaRPr lang="en-US" dirty="0" smtClean="0"/>
          </a:p>
        </p:txBody>
      </p:sp>
    </p:spTree>
    <p:extLst>
      <p:ext uri="{BB962C8B-B14F-4D97-AF65-F5344CB8AC3E}">
        <p14:creationId xmlns:p14="http://schemas.microsoft.com/office/powerpoint/2010/main" val="158914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7" name="Straight Connector 26"/>
          <p:cNvCxnSpPr/>
          <p:nvPr/>
        </p:nvCxnSpPr>
        <p:spPr>
          <a:xfrm>
            <a:off x="596746" y="816822"/>
            <a:ext cx="9996529"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6751" y="7117503"/>
            <a:ext cx="11092677" cy="0"/>
          </a:xfrm>
          <a:prstGeom prst="line">
            <a:avLst/>
          </a:prstGeom>
          <a:ln w="952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0" name="Slide Number Placeholder 6"/>
          <p:cNvSpPr txBox="1">
            <a:spLocks/>
          </p:cNvSpPr>
          <p:nvPr/>
        </p:nvSpPr>
        <p:spPr>
          <a:xfrm>
            <a:off x="10862021" y="7416165"/>
            <a:ext cx="1015735" cy="259080"/>
          </a:xfrm>
          <a:prstGeom prst="rect">
            <a:avLst/>
          </a:prstGeom>
        </p:spPr>
        <p:txBody>
          <a:bodyPr lIns="91432" tIns="45716" rIns="91432" bIns="45716"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100" smtClean="0"/>
              <a:pPr algn="r" eaLnBrk="1" hangingPunct="1">
                <a:defRPr/>
              </a:pPr>
              <a:t>‹#›</a:t>
            </a:fld>
            <a:endParaRPr lang="en-US" altLang="en-US" sz="1100" dirty="0"/>
          </a:p>
        </p:txBody>
      </p:sp>
      <p:sp>
        <p:nvSpPr>
          <p:cNvPr id="41" name="Content Placeholder 8"/>
          <p:cNvSpPr txBox="1">
            <a:spLocks/>
          </p:cNvSpPr>
          <p:nvPr/>
        </p:nvSpPr>
        <p:spPr>
          <a:xfrm>
            <a:off x="626376" y="1925108"/>
            <a:ext cx="11128652" cy="5030470"/>
          </a:xfrm>
          <a:prstGeom prst="rect">
            <a:avLst/>
          </a:prstGeom>
        </p:spPr>
        <p:txBody>
          <a:bodyPr lIns="91432" tIns="45716" rIns="91432" bIns="45716"/>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defRPr/>
            </a:pPr>
            <a:endParaRPr lang="en-US" sz="1500" dirty="0"/>
          </a:p>
        </p:txBody>
      </p:sp>
      <p:sp>
        <p:nvSpPr>
          <p:cNvPr id="18" name="Date Placeholder 1"/>
          <p:cNvSpPr>
            <a:spLocks noGrp="1"/>
          </p:cNvSpPr>
          <p:nvPr>
            <p:ph type="dt" sz="half" idx="2"/>
          </p:nvPr>
        </p:nvSpPr>
        <p:spPr>
          <a:xfrm>
            <a:off x="9598704" y="7104917"/>
            <a:ext cx="2230386" cy="176318"/>
          </a:xfrm>
          <a:prstGeom prst="rect">
            <a:avLst/>
          </a:prstGeom>
        </p:spPr>
        <p:txBody>
          <a:bodyPr lIns="91432" tIns="45716" rIns="91432" bIns="45716"/>
          <a:lstStyle>
            <a:lvl1pPr algn="r" eaLnBrk="1" hangingPunct="1">
              <a:defRPr sz="900">
                <a:latin typeface="Arial" charset="0"/>
                <a:cs typeface="+mn-cs"/>
              </a:defRPr>
            </a:lvl1pPr>
          </a:lstStyle>
          <a:p>
            <a:fld id="{1AB85839-DE7E-4765-A9A0-B3F73C84A708}" type="datetime1">
              <a:rPr lang="en-US" smtClean="0"/>
              <a:pPr/>
              <a:t>9/28/2018</a:t>
            </a:fld>
            <a:endParaRPr lang="en-US" dirty="0"/>
          </a:p>
        </p:txBody>
      </p:sp>
      <p:pic>
        <p:nvPicPr>
          <p:cNvPr id="9" name="Picture 2" descr="File:MBTA.svg"/>
          <p:cNvPicPr>
            <a:picLocks noChangeAspect="1" noChangeArrowheads="1"/>
          </p:cNvPicPr>
          <p:nvPr userDrawn="1"/>
        </p:nvPicPr>
        <p:blipFill>
          <a:blip r:embed="rId9" cstate="print"/>
          <a:srcRect/>
          <a:stretch>
            <a:fillRect/>
          </a:stretch>
        </p:blipFill>
        <p:spPr bwMode="auto">
          <a:xfrm>
            <a:off x="10967737" y="299297"/>
            <a:ext cx="711200" cy="711200"/>
          </a:xfrm>
          <a:prstGeom prst="rect">
            <a:avLst/>
          </a:prstGeom>
          <a:noFill/>
          <a:ln w="9525">
            <a:noFill/>
            <a:miter lim="800000"/>
            <a:headEnd/>
            <a:tailEnd/>
          </a:ln>
        </p:spPr>
      </p:pic>
    </p:spTree>
    <p:extLst>
      <p:ext uri="{BB962C8B-B14F-4D97-AF65-F5344CB8AC3E}">
        <p14:creationId xmlns:p14="http://schemas.microsoft.com/office/powerpoint/2010/main" val="31986784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76" r:id="rId7"/>
  </p:sldLayoutIdLst>
  <p:hf hdr="0" dt="0"/>
  <p:txStyles>
    <p:titleStyle>
      <a:lvl1pPr algn="l" rtl="0" eaLnBrk="1" fontAlgn="base" hangingPunct="1">
        <a:lnSpc>
          <a:spcPct val="90000"/>
        </a:lnSpc>
        <a:spcBef>
          <a:spcPct val="0"/>
        </a:spcBef>
        <a:spcAft>
          <a:spcPct val="0"/>
        </a:spcAft>
        <a:defRPr sz="3100" b="1">
          <a:solidFill>
            <a:srgbClr val="0033CC"/>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5pPr>
      <a:lvl6pPr marL="518101" algn="l" rtl="0" eaLnBrk="1" fontAlgn="base" hangingPunct="1">
        <a:spcBef>
          <a:spcPct val="0"/>
        </a:spcBef>
        <a:spcAft>
          <a:spcPct val="0"/>
        </a:spcAft>
        <a:defRPr sz="2700" b="1">
          <a:solidFill>
            <a:srgbClr val="0033CC"/>
          </a:solidFill>
          <a:latin typeface="Verdana" pitchFamily="34" charset="0"/>
          <a:cs typeface="Arial" charset="0"/>
        </a:defRPr>
      </a:lvl6pPr>
      <a:lvl7pPr marL="1036203" algn="l" rtl="0" eaLnBrk="1" fontAlgn="base" hangingPunct="1">
        <a:spcBef>
          <a:spcPct val="0"/>
        </a:spcBef>
        <a:spcAft>
          <a:spcPct val="0"/>
        </a:spcAft>
        <a:defRPr sz="2700" b="1">
          <a:solidFill>
            <a:srgbClr val="0033CC"/>
          </a:solidFill>
          <a:latin typeface="Verdana" pitchFamily="34" charset="0"/>
          <a:cs typeface="Arial" charset="0"/>
        </a:defRPr>
      </a:lvl7pPr>
      <a:lvl8pPr marL="1554303" algn="l" rtl="0" eaLnBrk="1" fontAlgn="base" hangingPunct="1">
        <a:spcBef>
          <a:spcPct val="0"/>
        </a:spcBef>
        <a:spcAft>
          <a:spcPct val="0"/>
        </a:spcAft>
        <a:defRPr sz="2700" b="1">
          <a:solidFill>
            <a:srgbClr val="0033CC"/>
          </a:solidFill>
          <a:latin typeface="Verdana" pitchFamily="34" charset="0"/>
          <a:cs typeface="Arial" charset="0"/>
        </a:defRPr>
      </a:lvl8pPr>
      <a:lvl9pPr marL="2072404" algn="l" rtl="0" eaLnBrk="1" fontAlgn="base" hangingPunct="1">
        <a:spcBef>
          <a:spcPct val="0"/>
        </a:spcBef>
        <a:spcAft>
          <a:spcPct val="0"/>
        </a:spcAft>
        <a:defRPr sz="2700" b="1">
          <a:solidFill>
            <a:srgbClr val="0033CC"/>
          </a:solidFill>
          <a:latin typeface="Verdana" pitchFamily="34" charset="0"/>
          <a:cs typeface="Arial" charset="0"/>
        </a:defRPr>
      </a:lvl9pPr>
    </p:titleStyle>
    <p:bodyStyle>
      <a:lvl1pPr marL="259050" indent="-259050" algn="l" rtl="0" eaLnBrk="1" fontAlgn="base" hangingPunct="1">
        <a:spcBef>
          <a:spcPct val="100000"/>
        </a:spcBef>
        <a:spcAft>
          <a:spcPct val="0"/>
        </a:spcAft>
        <a:buClr>
          <a:srgbClr val="0033CC"/>
        </a:buClr>
        <a:buChar char="•"/>
        <a:defRPr sz="2700" b="1">
          <a:solidFill>
            <a:schemeClr val="tx1"/>
          </a:solidFill>
          <a:latin typeface="Calibri" panose="020F0502020204030204" pitchFamily="34" charset="0"/>
          <a:ea typeface="+mn-ea"/>
          <a:cs typeface="+mn-cs"/>
        </a:defRPr>
      </a:lvl1pPr>
      <a:lvl2pPr marL="653024" indent="-264448" algn="l" rtl="0" eaLnBrk="1" fontAlgn="base" hangingPunct="1">
        <a:spcBef>
          <a:spcPct val="20000"/>
        </a:spcBef>
        <a:spcAft>
          <a:spcPct val="0"/>
        </a:spcAft>
        <a:buClr>
          <a:srgbClr val="0033CC"/>
        </a:buClr>
        <a:buFont typeface="Arial" charset="0"/>
        <a:buChar char="–"/>
        <a:defRPr sz="2200">
          <a:solidFill>
            <a:schemeClr val="tx1"/>
          </a:solidFill>
          <a:latin typeface="Calibri" panose="020F0502020204030204" pitchFamily="34" charset="0"/>
          <a:cs typeface="+mn-cs"/>
        </a:defRPr>
      </a:lvl2pPr>
      <a:lvl3pPr marL="1036203" indent="-253655" algn="l" rtl="0" eaLnBrk="1" fontAlgn="base" hangingPunct="1">
        <a:spcBef>
          <a:spcPct val="20000"/>
        </a:spcBef>
        <a:spcAft>
          <a:spcPct val="0"/>
        </a:spcAft>
        <a:buClr>
          <a:srgbClr val="0033CC"/>
        </a:buClr>
        <a:buChar char="•"/>
        <a:defRPr sz="2200">
          <a:solidFill>
            <a:schemeClr val="tx1"/>
          </a:solidFill>
          <a:latin typeface="Calibri" panose="020F0502020204030204" pitchFamily="34" charset="0"/>
          <a:cs typeface="+mn-cs"/>
        </a:defRPr>
      </a:lvl3pPr>
      <a:lvl4pPr marL="1430175" indent="-264448" algn="l" rtl="0" eaLnBrk="1" fontAlgn="base" hangingPunct="1">
        <a:spcBef>
          <a:spcPct val="20000"/>
        </a:spcBef>
        <a:spcAft>
          <a:spcPct val="0"/>
        </a:spcAft>
        <a:buClr>
          <a:srgbClr val="0033CC"/>
        </a:buClr>
        <a:buChar char="–"/>
        <a:defRPr sz="2200">
          <a:solidFill>
            <a:schemeClr val="tx1"/>
          </a:solidFill>
          <a:latin typeface="Calibri" panose="020F0502020204030204" pitchFamily="34" charset="0"/>
          <a:cs typeface="+mn-cs"/>
        </a:defRPr>
      </a:lvl4pPr>
      <a:lvl5pPr marL="1813354" indent="-253655" algn="l" rtl="0" eaLnBrk="1" fontAlgn="base" hangingPunct="1">
        <a:spcBef>
          <a:spcPct val="20000"/>
        </a:spcBef>
        <a:spcAft>
          <a:spcPct val="0"/>
        </a:spcAft>
        <a:buClr>
          <a:srgbClr val="0033CC"/>
        </a:buClr>
        <a:buChar char="»"/>
        <a:defRPr sz="2200">
          <a:solidFill>
            <a:schemeClr val="tx1"/>
          </a:solidFill>
          <a:latin typeface="Calibri" panose="020F0502020204030204" pitchFamily="34" charset="0"/>
          <a:cs typeface="+mn-cs"/>
        </a:defRPr>
      </a:lvl5pPr>
      <a:lvl6pPr marL="2331454" indent="-253655" algn="l" rtl="0" eaLnBrk="1" fontAlgn="base" hangingPunct="1">
        <a:spcBef>
          <a:spcPct val="20000"/>
        </a:spcBef>
        <a:spcAft>
          <a:spcPct val="0"/>
        </a:spcAft>
        <a:buClr>
          <a:srgbClr val="0033CC"/>
        </a:buClr>
        <a:buChar char="»"/>
        <a:defRPr sz="2200">
          <a:solidFill>
            <a:schemeClr val="tx1"/>
          </a:solidFill>
          <a:latin typeface="+mn-lt"/>
          <a:cs typeface="+mn-cs"/>
        </a:defRPr>
      </a:lvl6pPr>
      <a:lvl7pPr marL="2849556" indent="-253655" algn="l" rtl="0" eaLnBrk="1" fontAlgn="base" hangingPunct="1">
        <a:spcBef>
          <a:spcPct val="20000"/>
        </a:spcBef>
        <a:spcAft>
          <a:spcPct val="0"/>
        </a:spcAft>
        <a:buClr>
          <a:srgbClr val="0033CC"/>
        </a:buClr>
        <a:buChar char="»"/>
        <a:defRPr sz="2200">
          <a:solidFill>
            <a:schemeClr val="tx1"/>
          </a:solidFill>
          <a:latin typeface="+mn-lt"/>
          <a:cs typeface="+mn-cs"/>
        </a:defRPr>
      </a:lvl7pPr>
      <a:lvl8pPr marL="3367658" indent="-253655" algn="l" rtl="0" eaLnBrk="1" fontAlgn="base" hangingPunct="1">
        <a:spcBef>
          <a:spcPct val="20000"/>
        </a:spcBef>
        <a:spcAft>
          <a:spcPct val="0"/>
        </a:spcAft>
        <a:buClr>
          <a:srgbClr val="0033CC"/>
        </a:buClr>
        <a:buChar char="»"/>
        <a:defRPr sz="2200">
          <a:solidFill>
            <a:schemeClr val="tx1"/>
          </a:solidFill>
          <a:latin typeface="+mn-lt"/>
          <a:cs typeface="+mn-cs"/>
        </a:defRPr>
      </a:lvl8pPr>
      <a:lvl9pPr marL="3885760" indent="-253655" algn="l" rtl="0" eaLnBrk="1" fontAlgn="base" hangingPunct="1">
        <a:spcBef>
          <a:spcPct val="20000"/>
        </a:spcBef>
        <a:spcAft>
          <a:spcPct val="0"/>
        </a:spcAft>
        <a:buClr>
          <a:srgbClr val="0033CC"/>
        </a:buClr>
        <a:buChar char="»"/>
        <a:defRPr sz="2200">
          <a:solidFill>
            <a:schemeClr val="tx1"/>
          </a:solidFill>
          <a:latin typeface="+mn-lt"/>
          <a:cs typeface="+mn-cs"/>
        </a:defRPr>
      </a:lvl9pPr>
    </p:bodyStyle>
    <p:otherStyle>
      <a:defPPr>
        <a:defRPr lang="en-US"/>
      </a:defPPr>
      <a:lvl1pPr marL="0" algn="l" defTabSz="1036203" rtl="0" eaLnBrk="1" latinLnBrk="0" hangingPunct="1">
        <a:defRPr sz="2000" kern="1200">
          <a:solidFill>
            <a:schemeClr val="tx1"/>
          </a:solidFill>
          <a:latin typeface="+mn-lt"/>
          <a:ea typeface="+mn-ea"/>
          <a:cs typeface="+mn-cs"/>
        </a:defRPr>
      </a:lvl1pPr>
      <a:lvl2pPr marL="518101" algn="l" defTabSz="1036203" rtl="0" eaLnBrk="1" latinLnBrk="0" hangingPunct="1">
        <a:defRPr sz="2000" kern="1200">
          <a:solidFill>
            <a:schemeClr val="tx1"/>
          </a:solidFill>
          <a:latin typeface="+mn-lt"/>
          <a:ea typeface="+mn-ea"/>
          <a:cs typeface="+mn-cs"/>
        </a:defRPr>
      </a:lvl2pPr>
      <a:lvl3pPr marL="1036203" algn="l" defTabSz="1036203" rtl="0" eaLnBrk="1" latinLnBrk="0" hangingPunct="1">
        <a:defRPr sz="2000" kern="1200">
          <a:solidFill>
            <a:schemeClr val="tx1"/>
          </a:solidFill>
          <a:latin typeface="+mn-lt"/>
          <a:ea typeface="+mn-ea"/>
          <a:cs typeface="+mn-cs"/>
        </a:defRPr>
      </a:lvl3pPr>
      <a:lvl4pPr marL="1554303" algn="l" defTabSz="1036203" rtl="0" eaLnBrk="1" latinLnBrk="0" hangingPunct="1">
        <a:defRPr sz="2000" kern="1200">
          <a:solidFill>
            <a:schemeClr val="tx1"/>
          </a:solidFill>
          <a:latin typeface="+mn-lt"/>
          <a:ea typeface="+mn-ea"/>
          <a:cs typeface="+mn-cs"/>
        </a:defRPr>
      </a:lvl4pPr>
      <a:lvl5pPr marL="2072404" algn="l" defTabSz="1036203" rtl="0" eaLnBrk="1" latinLnBrk="0" hangingPunct="1">
        <a:defRPr sz="2000" kern="1200">
          <a:solidFill>
            <a:schemeClr val="tx1"/>
          </a:solidFill>
          <a:latin typeface="+mn-lt"/>
          <a:ea typeface="+mn-ea"/>
          <a:cs typeface="+mn-cs"/>
        </a:defRPr>
      </a:lvl5pPr>
      <a:lvl6pPr marL="2590506" algn="l" defTabSz="1036203" rtl="0" eaLnBrk="1" latinLnBrk="0" hangingPunct="1">
        <a:defRPr sz="2000" kern="1200">
          <a:solidFill>
            <a:schemeClr val="tx1"/>
          </a:solidFill>
          <a:latin typeface="+mn-lt"/>
          <a:ea typeface="+mn-ea"/>
          <a:cs typeface="+mn-cs"/>
        </a:defRPr>
      </a:lvl6pPr>
      <a:lvl7pPr marL="3108607" algn="l" defTabSz="1036203" rtl="0" eaLnBrk="1" latinLnBrk="0" hangingPunct="1">
        <a:defRPr sz="2000" kern="1200">
          <a:solidFill>
            <a:schemeClr val="tx1"/>
          </a:solidFill>
          <a:latin typeface="+mn-lt"/>
          <a:ea typeface="+mn-ea"/>
          <a:cs typeface="+mn-cs"/>
        </a:defRPr>
      </a:lvl7pPr>
      <a:lvl8pPr marL="3626708" algn="l" defTabSz="1036203" rtl="0" eaLnBrk="1" latinLnBrk="0" hangingPunct="1">
        <a:defRPr sz="2000" kern="1200">
          <a:solidFill>
            <a:schemeClr val="tx1"/>
          </a:solidFill>
          <a:latin typeface="+mn-lt"/>
          <a:ea typeface="+mn-ea"/>
          <a:cs typeface="+mn-cs"/>
        </a:defRPr>
      </a:lvl8pPr>
      <a:lvl9pPr marL="4144810" algn="l" defTabSz="103620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NV7wRIWSWS0" TargetMode="Externa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20.jpg"/></Relationships>
</file>

<file path=ppt/slides/_rels/slide12.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760412" y="5242943"/>
            <a:ext cx="10332704" cy="528523"/>
          </a:xfrm>
        </p:spPr>
        <p:txBody>
          <a:bodyPr/>
          <a:lstStyle/>
          <a:p>
            <a:r>
              <a:rPr lang="en-US" dirty="0" smtClean="0">
                <a:solidFill>
                  <a:schemeClr val="accent5">
                    <a:lumMod val="25000"/>
                  </a:schemeClr>
                </a:solidFill>
              </a:rPr>
              <a:t>Early Morning and Late Night Pilot Update</a:t>
            </a:r>
            <a:endParaRPr lang="en-US" dirty="0">
              <a:solidFill>
                <a:schemeClr val="accent5">
                  <a:lumMod val="25000"/>
                </a:schemeClr>
              </a:solidFill>
            </a:endParaRPr>
          </a:p>
        </p:txBody>
      </p:sp>
      <p:sp>
        <p:nvSpPr>
          <p:cNvPr id="23" name="Text Placeholder 2"/>
          <p:cNvSpPr>
            <a:spLocks noGrp="1"/>
          </p:cNvSpPr>
          <p:nvPr>
            <p:ph type="body" sz="quarter" idx="10"/>
          </p:nvPr>
        </p:nvSpPr>
        <p:spPr>
          <a:xfrm>
            <a:off x="1625177" y="5786120"/>
            <a:ext cx="4469236" cy="863600"/>
          </a:xfrm>
        </p:spPr>
        <p:txBody>
          <a:bodyPr/>
          <a:lstStyle/>
          <a:p>
            <a:pPr>
              <a:spcBef>
                <a:spcPts val="0"/>
              </a:spcBef>
            </a:pPr>
            <a:r>
              <a:rPr lang="en-US" sz="2000" dirty="0" smtClean="0"/>
              <a:t>October 1, 2018</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12" y="914400"/>
            <a:ext cx="10665222" cy="5934746"/>
          </a:xfrm>
        </p:spPr>
        <p:txBody>
          <a:bodyPr/>
          <a:lstStyle/>
          <a:p>
            <a:r>
              <a:rPr lang="en-US" sz="2800" dirty="0">
                <a:solidFill>
                  <a:schemeClr val="accent4"/>
                </a:solidFill>
              </a:rPr>
              <a:t>Campaign Objective: To build awareness and increase ridership of the new late night bus service.</a:t>
            </a:r>
            <a:endParaRPr lang="en-US" b="0" dirty="0">
              <a:solidFill>
                <a:schemeClr val="accent4"/>
              </a:solidFill>
            </a:endParaRPr>
          </a:p>
          <a:p>
            <a:pPr marL="942005" lvl="1" indent="-342900">
              <a:buFont typeface="Arial" panose="020B0604020202020204" pitchFamily="34" charset="0"/>
              <a:buChar char="•"/>
            </a:pPr>
            <a:endParaRPr lang="en-US" b="0" dirty="0" smtClean="0">
              <a:solidFill>
                <a:schemeClr val="tx1"/>
              </a:solidFill>
            </a:endParaRPr>
          </a:p>
          <a:p>
            <a:pPr marL="942005" lvl="1" indent="-342900">
              <a:buFont typeface="Arial" panose="020B0604020202020204" pitchFamily="34" charset="0"/>
              <a:buChar char="•"/>
            </a:pPr>
            <a:endParaRPr lang="en-US" b="0" dirty="0" smtClean="0">
              <a:solidFill>
                <a:schemeClr val="tx1"/>
              </a:solidFill>
            </a:endParaRPr>
          </a:p>
          <a:p>
            <a:pPr marL="942005" lvl="1" indent="-342900">
              <a:buFont typeface="Arial" panose="020B0604020202020204" pitchFamily="34" charset="0"/>
              <a:buChar char="•"/>
            </a:pPr>
            <a:endParaRPr lang="en-US" b="0" dirty="0" smtClean="0">
              <a:solidFill>
                <a:schemeClr val="tx1"/>
              </a:solidFill>
            </a:endParaRPr>
          </a:p>
        </p:txBody>
      </p:sp>
      <p:sp>
        <p:nvSpPr>
          <p:cNvPr id="5" name="Title 3"/>
          <p:cNvSpPr txBox="1">
            <a:spLocks/>
          </p:cNvSpPr>
          <p:nvPr/>
        </p:nvSpPr>
        <p:spPr>
          <a:xfrm>
            <a:off x="531812" y="325277"/>
            <a:ext cx="9982200" cy="436723"/>
          </a:xfrm>
          <a:prstGeom prst="rect">
            <a:avLst/>
          </a:prstGeom>
          <a:solidFill>
            <a:schemeClr val="bg1"/>
          </a:solidFill>
        </p:spPr>
        <p:txBody>
          <a:bodyPr>
            <a:normAutofit/>
          </a:bodyPr>
          <a:lstStyle>
            <a:lvl1pPr algn="l" rtl="0" eaLnBrk="1" fontAlgn="base" hangingPunct="1">
              <a:lnSpc>
                <a:spcPct val="90000"/>
              </a:lnSpc>
              <a:spcBef>
                <a:spcPct val="0"/>
              </a:spcBef>
              <a:spcAft>
                <a:spcPct val="0"/>
              </a:spcAft>
              <a:defRPr sz="3060" b="1">
                <a:solidFill>
                  <a:srgbClr val="1A6BB3"/>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5pPr>
            <a:lvl6pPr marL="518101" algn="l" rtl="0" eaLnBrk="1" fontAlgn="base" hangingPunct="1">
              <a:spcBef>
                <a:spcPct val="0"/>
              </a:spcBef>
              <a:spcAft>
                <a:spcPct val="0"/>
              </a:spcAft>
              <a:defRPr sz="2700" b="1">
                <a:solidFill>
                  <a:srgbClr val="0033CC"/>
                </a:solidFill>
                <a:latin typeface="Verdana" pitchFamily="34" charset="0"/>
                <a:cs typeface="Arial" charset="0"/>
              </a:defRPr>
            </a:lvl6pPr>
            <a:lvl7pPr marL="1036203" algn="l" rtl="0" eaLnBrk="1" fontAlgn="base" hangingPunct="1">
              <a:spcBef>
                <a:spcPct val="0"/>
              </a:spcBef>
              <a:spcAft>
                <a:spcPct val="0"/>
              </a:spcAft>
              <a:defRPr sz="2700" b="1">
                <a:solidFill>
                  <a:srgbClr val="0033CC"/>
                </a:solidFill>
                <a:latin typeface="Verdana" pitchFamily="34" charset="0"/>
                <a:cs typeface="Arial" charset="0"/>
              </a:defRPr>
            </a:lvl7pPr>
            <a:lvl8pPr marL="1554303" algn="l" rtl="0" eaLnBrk="1" fontAlgn="base" hangingPunct="1">
              <a:spcBef>
                <a:spcPct val="0"/>
              </a:spcBef>
              <a:spcAft>
                <a:spcPct val="0"/>
              </a:spcAft>
              <a:defRPr sz="2700" b="1">
                <a:solidFill>
                  <a:srgbClr val="0033CC"/>
                </a:solidFill>
                <a:latin typeface="Verdana" pitchFamily="34" charset="0"/>
                <a:cs typeface="Arial" charset="0"/>
              </a:defRPr>
            </a:lvl8pPr>
            <a:lvl9pPr marL="2072404" algn="l" rtl="0" eaLnBrk="1" fontAlgn="base" hangingPunct="1">
              <a:spcBef>
                <a:spcPct val="0"/>
              </a:spcBef>
              <a:spcAft>
                <a:spcPct val="0"/>
              </a:spcAft>
              <a:defRPr sz="2700" b="1">
                <a:solidFill>
                  <a:srgbClr val="0033CC"/>
                </a:solidFill>
                <a:latin typeface="Verdana" pitchFamily="34" charset="0"/>
                <a:cs typeface="Arial" charset="0"/>
              </a:defRPr>
            </a:lvl9pPr>
          </a:lstStyle>
          <a:p>
            <a:pPr defTabSz="1018023"/>
            <a:r>
              <a:rPr lang="en-US" sz="2500" kern="0" dirty="0" smtClean="0">
                <a:solidFill>
                  <a:schemeClr val="accent5">
                    <a:lumMod val="25000"/>
                  </a:schemeClr>
                </a:solidFill>
              </a:rPr>
              <a:t>Marketing</a:t>
            </a:r>
          </a:p>
        </p:txBody>
      </p:sp>
      <p:sp>
        <p:nvSpPr>
          <p:cNvPr id="6" name="Text Placeholder 3"/>
          <p:cNvSpPr txBox="1">
            <a:spLocks/>
          </p:cNvSpPr>
          <p:nvPr/>
        </p:nvSpPr>
        <p:spPr>
          <a:xfrm>
            <a:off x="459918" y="2051657"/>
            <a:ext cx="3931213" cy="4319800"/>
          </a:xfrm>
        </p:spPr>
        <p:txBody>
          <a:bodyPr>
            <a:normAutofit fontScale="92500" lnSpcReduction="10000"/>
          </a:bodyPr>
          <a:lstStyle>
            <a:lvl1pPr marL="259050" indent="-259050" algn="l" rtl="0" eaLnBrk="1" fontAlgn="base" hangingPunct="1">
              <a:spcBef>
                <a:spcPct val="100000"/>
              </a:spcBef>
              <a:spcAft>
                <a:spcPct val="0"/>
              </a:spcAft>
              <a:buClr>
                <a:srgbClr val="0033CC"/>
              </a:buClr>
              <a:buChar char="•"/>
              <a:defRPr sz="2700" b="1">
                <a:solidFill>
                  <a:schemeClr val="tx1"/>
                </a:solidFill>
                <a:latin typeface="Calibri" panose="020F0502020204030204" pitchFamily="34" charset="0"/>
                <a:ea typeface="+mn-ea"/>
                <a:cs typeface="+mn-cs"/>
              </a:defRPr>
            </a:lvl1pPr>
            <a:lvl2pPr marL="653024" indent="-264448" algn="l" rtl="0" eaLnBrk="1" fontAlgn="base" hangingPunct="1">
              <a:spcBef>
                <a:spcPct val="20000"/>
              </a:spcBef>
              <a:spcAft>
                <a:spcPct val="0"/>
              </a:spcAft>
              <a:buClr>
                <a:srgbClr val="0033CC"/>
              </a:buClr>
              <a:buFont typeface="Arial" charset="0"/>
              <a:buChar char="–"/>
              <a:defRPr sz="2200">
                <a:solidFill>
                  <a:schemeClr val="tx1"/>
                </a:solidFill>
                <a:latin typeface="Calibri" panose="020F0502020204030204" pitchFamily="34" charset="0"/>
                <a:cs typeface="+mn-cs"/>
              </a:defRPr>
            </a:lvl2pPr>
            <a:lvl3pPr marL="1036203" indent="-253655" algn="l" rtl="0" eaLnBrk="1" fontAlgn="base" hangingPunct="1">
              <a:spcBef>
                <a:spcPct val="20000"/>
              </a:spcBef>
              <a:spcAft>
                <a:spcPct val="0"/>
              </a:spcAft>
              <a:buClr>
                <a:srgbClr val="0033CC"/>
              </a:buClr>
              <a:buChar char="•"/>
              <a:defRPr sz="2200">
                <a:solidFill>
                  <a:schemeClr val="tx1"/>
                </a:solidFill>
                <a:latin typeface="Calibri" panose="020F0502020204030204" pitchFamily="34" charset="0"/>
                <a:cs typeface="+mn-cs"/>
              </a:defRPr>
            </a:lvl3pPr>
            <a:lvl4pPr marL="1430175" indent="-264448" algn="l" rtl="0" eaLnBrk="1" fontAlgn="base" hangingPunct="1">
              <a:spcBef>
                <a:spcPct val="20000"/>
              </a:spcBef>
              <a:spcAft>
                <a:spcPct val="0"/>
              </a:spcAft>
              <a:buClr>
                <a:srgbClr val="0033CC"/>
              </a:buClr>
              <a:buChar char="–"/>
              <a:defRPr sz="2200">
                <a:solidFill>
                  <a:schemeClr val="tx1"/>
                </a:solidFill>
                <a:latin typeface="Calibri" panose="020F0502020204030204" pitchFamily="34" charset="0"/>
                <a:cs typeface="+mn-cs"/>
              </a:defRPr>
            </a:lvl4pPr>
            <a:lvl5pPr marL="1813354" indent="-253655" algn="l" rtl="0" eaLnBrk="1" fontAlgn="base" hangingPunct="1">
              <a:spcBef>
                <a:spcPct val="20000"/>
              </a:spcBef>
              <a:spcAft>
                <a:spcPct val="0"/>
              </a:spcAft>
              <a:buClr>
                <a:srgbClr val="0033CC"/>
              </a:buClr>
              <a:buChar char="»"/>
              <a:defRPr sz="2200">
                <a:solidFill>
                  <a:schemeClr val="tx1"/>
                </a:solidFill>
                <a:latin typeface="Calibri" panose="020F0502020204030204" pitchFamily="34" charset="0"/>
                <a:cs typeface="+mn-cs"/>
              </a:defRPr>
            </a:lvl5pPr>
            <a:lvl6pPr marL="2331454" indent="-253655" algn="l" rtl="0" eaLnBrk="1" fontAlgn="base" hangingPunct="1">
              <a:spcBef>
                <a:spcPct val="20000"/>
              </a:spcBef>
              <a:spcAft>
                <a:spcPct val="0"/>
              </a:spcAft>
              <a:buClr>
                <a:srgbClr val="0033CC"/>
              </a:buClr>
              <a:buChar char="»"/>
              <a:defRPr sz="2200">
                <a:solidFill>
                  <a:schemeClr val="tx1"/>
                </a:solidFill>
                <a:latin typeface="+mn-lt"/>
                <a:cs typeface="+mn-cs"/>
              </a:defRPr>
            </a:lvl6pPr>
            <a:lvl7pPr marL="2849556" indent="-253655" algn="l" rtl="0" eaLnBrk="1" fontAlgn="base" hangingPunct="1">
              <a:spcBef>
                <a:spcPct val="20000"/>
              </a:spcBef>
              <a:spcAft>
                <a:spcPct val="0"/>
              </a:spcAft>
              <a:buClr>
                <a:srgbClr val="0033CC"/>
              </a:buClr>
              <a:buChar char="»"/>
              <a:defRPr sz="2200">
                <a:solidFill>
                  <a:schemeClr val="tx1"/>
                </a:solidFill>
                <a:latin typeface="+mn-lt"/>
                <a:cs typeface="+mn-cs"/>
              </a:defRPr>
            </a:lvl7pPr>
            <a:lvl8pPr marL="3367658" indent="-253655" algn="l" rtl="0" eaLnBrk="1" fontAlgn="base" hangingPunct="1">
              <a:spcBef>
                <a:spcPct val="20000"/>
              </a:spcBef>
              <a:spcAft>
                <a:spcPct val="0"/>
              </a:spcAft>
              <a:buClr>
                <a:srgbClr val="0033CC"/>
              </a:buClr>
              <a:buChar char="»"/>
              <a:defRPr sz="2200">
                <a:solidFill>
                  <a:schemeClr val="tx1"/>
                </a:solidFill>
                <a:latin typeface="+mn-lt"/>
                <a:cs typeface="+mn-cs"/>
              </a:defRPr>
            </a:lvl8pPr>
            <a:lvl9pPr marL="3885760" indent="-253655" algn="l" rtl="0" eaLnBrk="1" fontAlgn="base" hangingPunct="1">
              <a:spcBef>
                <a:spcPct val="20000"/>
              </a:spcBef>
              <a:spcAft>
                <a:spcPct val="0"/>
              </a:spcAft>
              <a:buClr>
                <a:srgbClr val="0033CC"/>
              </a:buClr>
              <a:buChar char="»"/>
              <a:defRPr sz="2200">
                <a:solidFill>
                  <a:schemeClr val="tx1"/>
                </a:solidFill>
                <a:latin typeface="+mn-lt"/>
                <a:cs typeface="+mn-cs"/>
              </a:defRPr>
            </a:lvl9pPr>
          </a:lstStyle>
          <a:p>
            <a:pPr marL="285664" indent="-285664" defTabSz="914400">
              <a:buFont typeface="Arial" panose="020B0604020202020204" pitchFamily="34" charset="0"/>
              <a:buChar char="•"/>
            </a:pPr>
            <a:r>
              <a:rPr lang="en-US" sz="3399" kern="0" dirty="0" smtClean="0">
                <a:solidFill>
                  <a:schemeClr val="accent1">
                    <a:lumMod val="75000"/>
                  </a:schemeClr>
                </a:solidFill>
              </a:rPr>
              <a:t>Bus Tails</a:t>
            </a:r>
          </a:p>
          <a:p>
            <a:pPr marL="285664" indent="-285664" defTabSz="914400">
              <a:buFont typeface="Arial" panose="020B0604020202020204" pitchFamily="34" charset="0"/>
              <a:buChar char="•"/>
            </a:pPr>
            <a:r>
              <a:rPr lang="en-US" sz="3399" kern="0" dirty="0" smtClean="0">
                <a:solidFill>
                  <a:schemeClr val="accent1">
                    <a:lumMod val="75000"/>
                  </a:schemeClr>
                </a:solidFill>
              </a:rPr>
              <a:t>Car Cards</a:t>
            </a:r>
          </a:p>
          <a:p>
            <a:pPr marL="285664" indent="-285664" defTabSz="914400">
              <a:buFont typeface="Arial" panose="020B0604020202020204" pitchFamily="34" charset="0"/>
              <a:buChar char="•"/>
            </a:pPr>
            <a:r>
              <a:rPr lang="en-US" sz="3399" kern="0" dirty="0" smtClean="0">
                <a:solidFill>
                  <a:schemeClr val="accent1">
                    <a:lumMod val="75000"/>
                  </a:schemeClr>
                </a:solidFill>
              </a:rPr>
              <a:t>Station Signage</a:t>
            </a:r>
          </a:p>
          <a:p>
            <a:pPr marL="285664" indent="-285664" defTabSz="914400">
              <a:buFont typeface="Arial" panose="020B0604020202020204" pitchFamily="34" charset="0"/>
              <a:buChar char="•"/>
            </a:pPr>
            <a:r>
              <a:rPr lang="en-US" sz="3399" kern="0" dirty="0" smtClean="0">
                <a:solidFill>
                  <a:schemeClr val="accent1">
                    <a:lumMod val="75000"/>
                  </a:schemeClr>
                </a:solidFill>
              </a:rPr>
              <a:t>Station Monitors</a:t>
            </a:r>
          </a:p>
          <a:p>
            <a:pPr marL="285664" indent="-285664" defTabSz="914400">
              <a:buFont typeface="Arial" panose="020B0604020202020204" pitchFamily="34" charset="0"/>
              <a:buChar char="•"/>
            </a:pPr>
            <a:r>
              <a:rPr lang="en-US" sz="3399" kern="0" dirty="0" smtClean="0">
                <a:solidFill>
                  <a:schemeClr val="accent1">
                    <a:lumMod val="75000"/>
                  </a:schemeClr>
                </a:solidFill>
              </a:rPr>
              <a:t>Website </a:t>
            </a:r>
            <a:endParaRPr lang="en-US" sz="3399" kern="0" dirty="0">
              <a:solidFill>
                <a:schemeClr val="accent1">
                  <a:lumMod val="75000"/>
                </a:schemeClr>
              </a:solidFill>
            </a:endParaRPr>
          </a:p>
        </p:txBody>
      </p:sp>
      <p:pic>
        <p:nvPicPr>
          <p:cNvPr id="7" name="Picture Placeholder 4"/>
          <p:cNvPicPr>
            <a:picLocks noChangeAspect="1"/>
          </p:cNvPicPr>
          <p:nvPr/>
        </p:nvPicPr>
        <p:blipFill>
          <a:blip r:embed="rId3" cstate="print">
            <a:extLst>
              <a:ext uri="{28A0092B-C50C-407E-A947-70E740481C1C}">
                <a14:useLocalDpi xmlns:a14="http://schemas.microsoft.com/office/drawing/2010/main" val="0"/>
              </a:ext>
            </a:extLst>
          </a:blip>
          <a:srcRect l="7614" r="7614"/>
          <a:stretch>
            <a:fillRect/>
          </a:stretch>
        </p:blipFill>
        <p:spPr>
          <a:xfrm>
            <a:off x="8174250" y="1585661"/>
            <a:ext cx="3666907" cy="289542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9012" y="4211557"/>
            <a:ext cx="3134172" cy="271218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7045" y="4481084"/>
            <a:ext cx="3626871" cy="2894019"/>
          </a:xfrm>
          <a:prstGeom prst="rect">
            <a:avLst/>
          </a:prstGeom>
        </p:spPr>
      </p:pic>
      <p:pic>
        <p:nvPicPr>
          <p:cNvPr id="10" name="NV7wRIWSWS0"/>
          <p:cNvPicPr>
            <a:picLocks noRot="1" noChangeAspect="1"/>
          </p:cNvPicPr>
          <p:nvPr>
            <a:videoFile r:link="rId1"/>
          </p:nvPr>
        </p:nvPicPr>
        <p:blipFill>
          <a:blip r:embed="rId6"/>
          <a:stretch>
            <a:fillRect/>
          </a:stretch>
        </p:blipFill>
        <p:spPr>
          <a:xfrm>
            <a:off x="4311045" y="1789360"/>
            <a:ext cx="3729276" cy="2092413"/>
          </a:xfrm>
          <a:prstGeom prst="rect">
            <a:avLst/>
          </a:prstGeom>
        </p:spPr>
      </p:pic>
      <p:sp>
        <p:nvSpPr>
          <p:cNvPr id="11" name="Rectangle 10"/>
          <p:cNvSpPr/>
          <p:nvPr/>
        </p:nvSpPr>
        <p:spPr>
          <a:xfrm>
            <a:off x="366050" y="6123747"/>
            <a:ext cx="4674925" cy="400110"/>
          </a:xfrm>
          <a:prstGeom prst="rect">
            <a:avLst/>
          </a:prstGeom>
        </p:spPr>
        <p:txBody>
          <a:bodyPr wrap="square">
            <a:spAutoFit/>
          </a:bodyPr>
          <a:lstStyle/>
          <a:p>
            <a:r>
              <a:rPr lang="en-US" dirty="0" smtClean="0"/>
              <a:t>www.mbta.com/projects/latepm</a:t>
            </a:r>
            <a:endParaRPr lang="en-US" dirty="0"/>
          </a:p>
        </p:txBody>
      </p:sp>
    </p:spTree>
    <p:extLst>
      <p:ext uri="{BB962C8B-B14F-4D97-AF65-F5344CB8AC3E}">
        <p14:creationId xmlns:p14="http://schemas.microsoft.com/office/powerpoint/2010/main" val="603259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12" y="914400"/>
            <a:ext cx="10665222" cy="5934746"/>
          </a:xfrm>
        </p:spPr>
        <p:txBody>
          <a:bodyPr/>
          <a:lstStyle/>
          <a:p>
            <a:pPr marL="942005" lvl="1" indent="-342900">
              <a:buFont typeface="Arial" panose="020B0604020202020204" pitchFamily="34" charset="0"/>
              <a:buChar char="•"/>
            </a:pPr>
            <a:endParaRPr lang="en-US" b="0" dirty="0" smtClean="0">
              <a:solidFill>
                <a:schemeClr val="tx1"/>
              </a:solidFill>
            </a:endParaRPr>
          </a:p>
          <a:p>
            <a:pPr marL="942005" lvl="1" indent="-342900">
              <a:buFont typeface="Arial" panose="020B0604020202020204" pitchFamily="34" charset="0"/>
              <a:buChar char="•"/>
            </a:pPr>
            <a:endParaRPr lang="en-US" b="0" dirty="0" smtClean="0">
              <a:solidFill>
                <a:schemeClr val="tx1"/>
              </a:solidFill>
            </a:endParaRPr>
          </a:p>
          <a:p>
            <a:pPr marL="942005" lvl="1" indent="-342900">
              <a:buFont typeface="Arial" panose="020B0604020202020204" pitchFamily="34" charset="0"/>
              <a:buChar char="•"/>
            </a:pPr>
            <a:endParaRPr lang="en-US" b="0" dirty="0" smtClean="0">
              <a:solidFill>
                <a:schemeClr val="tx1"/>
              </a:solidFill>
            </a:endParaRPr>
          </a:p>
        </p:txBody>
      </p:sp>
      <p:sp>
        <p:nvSpPr>
          <p:cNvPr id="5" name="Title 3"/>
          <p:cNvSpPr txBox="1">
            <a:spLocks/>
          </p:cNvSpPr>
          <p:nvPr/>
        </p:nvSpPr>
        <p:spPr>
          <a:xfrm>
            <a:off x="531812" y="325277"/>
            <a:ext cx="9982200" cy="436723"/>
          </a:xfrm>
          <a:prstGeom prst="rect">
            <a:avLst/>
          </a:prstGeom>
          <a:solidFill>
            <a:schemeClr val="bg1"/>
          </a:solidFill>
        </p:spPr>
        <p:txBody>
          <a:bodyPr>
            <a:normAutofit/>
          </a:bodyPr>
          <a:lstStyle>
            <a:lvl1pPr algn="l" rtl="0" eaLnBrk="1" fontAlgn="base" hangingPunct="1">
              <a:lnSpc>
                <a:spcPct val="90000"/>
              </a:lnSpc>
              <a:spcBef>
                <a:spcPct val="0"/>
              </a:spcBef>
              <a:spcAft>
                <a:spcPct val="0"/>
              </a:spcAft>
              <a:defRPr sz="3060" b="1">
                <a:solidFill>
                  <a:srgbClr val="1A6BB3"/>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5pPr>
            <a:lvl6pPr marL="518101" algn="l" rtl="0" eaLnBrk="1" fontAlgn="base" hangingPunct="1">
              <a:spcBef>
                <a:spcPct val="0"/>
              </a:spcBef>
              <a:spcAft>
                <a:spcPct val="0"/>
              </a:spcAft>
              <a:defRPr sz="2700" b="1">
                <a:solidFill>
                  <a:srgbClr val="0033CC"/>
                </a:solidFill>
                <a:latin typeface="Verdana" pitchFamily="34" charset="0"/>
                <a:cs typeface="Arial" charset="0"/>
              </a:defRPr>
            </a:lvl6pPr>
            <a:lvl7pPr marL="1036203" algn="l" rtl="0" eaLnBrk="1" fontAlgn="base" hangingPunct="1">
              <a:spcBef>
                <a:spcPct val="0"/>
              </a:spcBef>
              <a:spcAft>
                <a:spcPct val="0"/>
              </a:spcAft>
              <a:defRPr sz="2700" b="1">
                <a:solidFill>
                  <a:srgbClr val="0033CC"/>
                </a:solidFill>
                <a:latin typeface="Verdana" pitchFamily="34" charset="0"/>
                <a:cs typeface="Arial" charset="0"/>
              </a:defRPr>
            </a:lvl7pPr>
            <a:lvl8pPr marL="1554303" algn="l" rtl="0" eaLnBrk="1" fontAlgn="base" hangingPunct="1">
              <a:spcBef>
                <a:spcPct val="0"/>
              </a:spcBef>
              <a:spcAft>
                <a:spcPct val="0"/>
              </a:spcAft>
              <a:defRPr sz="2700" b="1">
                <a:solidFill>
                  <a:srgbClr val="0033CC"/>
                </a:solidFill>
                <a:latin typeface="Verdana" pitchFamily="34" charset="0"/>
                <a:cs typeface="Arial" charset="0"/>
              </a:defRPr>
            </a:lvl8pPr>
            <a:lvl9pPr marL="2072404" algn="l" rtl="0" eaLnBrk="1" fontAlgn="base" hangingPunct="1">
              <a:spcBef>
                <a:spcPct val="0"/>
              </a:spcBef>
              <a:spcAft>
                <a:spcPct val="0"/>
              </a:spcAft>
              <a:defRPr sz="2700" b="1">
                <a:solidFill>
                  <a:srgbClr val="0033CC"/>
                </a:solidFill>
                <a:latin typeface="Verdana" pitchFamily="34" charset="0"/>
                <a:cs typeface="Arial" charset="0"/>
              </a:defRPr>
            </a:lvl9pPr>
          </a:lstStyle>
          <a:p>
            <a:pPr defTabSz="1018023"/>
            <a:r>
              <a:rPr lang="en-US" sz="2500" kern="0" dirty="0" smtClean="0">
                <a:solidFill>
                  <a:schemeClr val="accent5">
                    <a:lumMod val="25000"/>
                  </a:schemeClr>
                </a:solidFill>
              </a:rPr>
              <a:t>Partnerships and Outreach</a:t>
            </a:r>
          </a:p>
        </p:txBody>
      </p:sp>
      <p:sp>
        <p:nvSpPr>
          <p:cNvPr id="6" name="Text Placeholder 3"/>
          <p:cNvSpPr txBox="1">
            <a:spLocks/>
          </p:cNvSpPr>
          <p:nvPr/>
        </p:nvSpPr>
        <p:spPr>
          <a:xfrm>
            <a:off x="379412" y="2209800"/>
            <a:ext cx="3931213" cy="4319800"/>
          </a:xfrm>
        </p:spPr>
        <p:txBody>
          <a:bodyPr>
            <a:normAutofit/>
          </a:bodyPr>
          <a:lstStyle>
            <a:lvl1pPr marL="259050" indent="-259050" algn="l" rtl="0" eaLnBrk="1" fontAlgn="base" hangingPunct="1">
              <a:spcBef>
                <a:spcPct val="100000"/>
              </a:spcBef>
              <a:spcAft>
                <a:spcPct val="0"/>
              </a:spcAft>
              <a:buClr>
                <a:srgbClr val="0033CC"/>
              </a:buClr>
              <a:buChar char="•"/>
              <a:defRPr sz="2700" b="1">
                <a:solidFill>
                  <a:schemeClr val="tx1"/>
                </a:solidFill>
                <a:latin typeface="Calibri" panose="020F0502020204030204" pitchFamily="34" charset="0"/>
                <a:ea typeface="+mn-ea"/>
                <a:cs typeface="+mn-cs"/>
              </a:defRPr>
            </a:lvl1pPr>
            <a:lvl2pPr marL="653024" indent="-264448" algn="l" rtl="0" eaLnBrk="1" fontAlgn="base" hangingPunct="1">
              <a:spcBef>
                <a:spcPct val="20000"/>
              </a:spcBef>
              <a:spcAft>
                <a:spcPct val="0"/>
              </a:spcAft>
              <a:buClr>
                <a:srgbClr val="0033CC"/>
              </a:buClr>
              <a:buFont typeface="Arial" charset="0"/>
              <a:buChar char="–"/>
              <a:defRPr sz="2200">
                <a:solidFill>
                  <a:schemeClr val="tx1"/>
                </a:solidFill>
                <a:latin typeface="Calibri" panose="020F0502020204030204" pitchFamily="34" charset="0"/>
                <a:cs typeface="+mn-cs"/>
              </a:defRPr>
            </a:lvl2pPr>
            <a:lvl3pPr marL="1036203" indent="-253655" algn="l" rtl="0" eaLnBrk="1" fontAlgn="base" hangingPunct="1">
              <a:spcBef>
                <a:spcPct val="20000"/>
              </a:spcBef>
              <a:spcAft>
                <a:spcPct val="0"/>
              </a:spcAft>
              <a:buClr>
                <a:srgbClr val="0033CC"/>
              </a:buClr>
              <a:buChar char="•"/>
              <a:defRPr sz="2200">
                <a:solidFill>
                  <a:schemeClr val="tx1"/>
                </a:solidFill>
                <a:latin typeface="Calibri" panose="020F0502020204030204" pitchFamily="34" charset="0"/>
                <a:cs typeface="+mn-cs"/>
              </a:defRPr>
            </a:lvl3pPr>
            <a:lvl4pPr marL="1430175" indent="-264448" algn="l" rtl="0" eaLnBrk="1" fontAlgn="base" hangingPunct="1">
              <a:spcBef>
                <a:spcPct val="20000"/>
              </a:spcBef>
              <a:spcAft>
                <a:spcPct val="0"/>
              </a:spcAft>
              <a:buClr>
                <a:srgbClr val="0033CC"/>
              </a:buClr>
              <a:buChar char="–"/>
              <a:defRPr sz="2200">
                <a:solidFill>
                  <a:schemeClr val="tx1"/>
                </a:solidFill>
                <a:latin typeface="Calibri" panose="020F0502020204030204" pitchFamily="34" charset="0"/>
                <a:cs typeface="+mn-cs"/>
              </a:defRPr>
            </a:lvl4pPr>
            <a:lvl5pPr marL="1813354" indent="-253655" algn="l" rtl="0" eaLnBrk="1" fontAlgn="base" hangingPunct="1">
              <a:spcBef>
                <a:spcPct val="20000"/>
              </a:spcBef>
              <a:spcAft>
                <a:spcPct val="0"/>
              </a:spcAft>
              <a:buClr>
                <a:srgbClr val="0033CC"/>
              </a:buClr>
              <a:buChar char="»"/>
              <a:defRPr sz="2200">
                <a:solidFill>
                  <a:schemeClr val="tx1"/>
                </a:solidFill>
                <a:latin typeface="Calibri" panose="020F0502020204030204" pitchFamily="34" charset="0"/>
                <a:cs typeface="+mn-cs"/>
              </a:defRPr>
            </a:lvl5pPr>
            <a:lvl6pPr marL="2331454" indent="-253655" algn="l" rtl="0" eaLnBrk="1" fontAlgn="base" hangingPunct="1">
              <a:spcBef>
                <a:spcPct val="20000"/>
              </a:spcBef>
              <a:spcAft>
                <a:spcPct val="0"/>
              </a:spcAft>
              <a:buClr>
                <a:srgbClr val="0033CC"/>
              </a:buClr>
              <a:buChar char="»"/>
              <a:defRPr sz="2200">
                <a:solidFill>
                  <a:schemeClr val="tx1"/>
                </a:solidFill>
                <a:latin typeface="+mn-lt"/>
                <a:cs typeface="+mn-cs"/>
              </a:defRPr>
            </a:lvl6pPr>
            <a:lvl7pPr marL="2849556" indent="-253655" algn="l" rtl="0" eaLnBrk="1" fontAlgn="base" hangingPunct="1">
              <a:spcBef>
                <a:spcPct val="20000"/>
              </a:spcBef>
              <a:spcAft>
                <a:spcPct val="0"/>
              </a:spcAft>
              <a:buClr>
                <a:srgbClr val="0033CC"/>
              </a:buClr>
              <a:buChar char="»"/>
              <a:defRPr sz="2200">
                <a:solidFill>
                  <a:schemeClr val="tx1"/>
                </a:solidFill>
                <a:latin typeface="+mn-lt"/>
                <a:cs typeface="+mn-cs"/>
              </a:defRPr>
            </a:lvl7pPr>
            <a:lvl8pPr marL="3367658" indent="-253655" algn="l" rtl="0" eaLnBrk="1" fontAlgn="base" hangingPunct="1">
              <a:spcBef>
                <a:spcPct val="20000"/>
              </a:spcBef>
              <a:spcAft>
                <a:spcPct val="0"/>
              </a:spcAft>
              <a:buClr>
                <a:srgbClr val="0033CC"/>
              </a:buClr>
              <a:buChar char="»"/>
              <a:defRPr sz="2200">
                <a:solidFill>
                  <a:schemeClr val="tx1"/>
                </a:solidFill>
                <a:latin typeface="+mn-lt"/>
                <a:cs typeface="+mn-cs"/>
              </a:defRPr>
            </a:lvl8pPr>
            <a:lvl9pPr marL="3885760" indent="-253655" algn="l" rtl="0" eaLnBrk="1" fontAlgn="base" hangingPunct="1">
              <a:spcBef>
                <a:spcPct val="20000"/>
              </a:spcBef>
              <a:spcAft>
                <a:spcPct val="0"/>
              </a:spcAft>
              <a:buClr>
                <a:srgbClr val="0033CC"/>
              </a:buClr>
              <a:buChar char="»"/>
              <a:defRPr sz="2200">
                <a:solidFill>
                  <a:schemeClr val="tx1"/>
                </a:solidFill>
                <a:latin typeface="+mn-lt"/>
                <a:cs typeface="+mn-cs"/>
              </a:defRPr>
            </a:lvl9pPr>
          </a:lstStyle>
          <a:p>
            <a:pPr defTabSz="914400"/>
            <a:endParaRPr lang="en-US" kern="0" dirty="0" smtClean="0"/>
          </a:p>
          <a:p>
            <a:pPr defTabSz="914400"/>
            <a:endParaRPr lang="en-US" sz="2399" kern="0" dirty="0" smtClean="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354" y="3050175"/>
            <a:ext cx="2380630" cy="122523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2583" y="976062"/>
            <a:ext cx="4505883" cy="181197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25" y="5687940"/>
            <a:ext cx="4805698" cy="123157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6763" y="3305114"/>
            <a:ext cx="1364894" cy="76180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5265" y="3262872"/>
            <a:ext cx="3803559" cy="2425068"/>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358" y="2042799"/>
            <a:ext cx="5884917" cy="1053825"/>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8771" y="4346753"/>
            <a:ext cx="7462044" cy="1178412"/>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1555" y="5893819"/>
            <a:ext cx="4062942" cy="1047477"/>
          </a:xfrm>
          <a:prstGeom prst="rect">
            <a:avLst/>
          </a:prstGeom>
        </p:spPr>
      </p:pic>
    </p:spTree>
    <p:extLst>
      <p:ext uri="{BB962C8B-B14F-4D97-AF65-F5344CB8AC3E}">
        <p14:creationId xmlns:p14="http://schemas.microsoft.com/office/powerpoint/2010/main" val="200377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12" y="914400"/>
            <a:ext cx="10665222" cy="5934746"/>
          </a:xfrm>
        </p:spPr>
        <p:txBody>
          <a:bodyPr/>
          <a:lstStyle/>
          <a:p>
            <a:pPr marL="942005" lvl="1" indent="-342900">
              <a:buFont typeface="Arial" panose="020B0604020202020204" pitchFamily="34" charset="0"/>
              <a:buChar char="•"/>
            </a:pPr>
            <a:endParaRPr lang="en-US" b="0" dirty="0" smtClean="0">
              <a:solidFill>
                <a:schemeClr val="tx1"/>
              </a:solidFill>
            </a:endParaRPr>
          </a:p>
          <a:p>
            <a:pPr marL="942005" lvl="1" indent="-342900">
              <a:buFont typeface="Arial" panose="020B0604020202020204" pitchFamily="34" charset="0"/>
              <a:buChar char="•"/>
            </a:pPr>
            <a:endParaRPr lang="en-US" b="0" dirty="0" smtClean="0">
              <a:solidFill>
                <a:schemeClr val="tx1"/>
              </a:solidFill>
            </a:endParaRPr>
          </a:p>
          <a:p>
            <a:pPr marL="942005" lvl="1" indent="-342900">
              <a:buFont typeface="Arial" panose="020B0604020202020204" pitchFamily="34" charset="0"/>
              <a:buChar char="•"/>
            </a:pPr>
            <a:endParaRPr lang="en-US" b="0" dirty="0" smtClean="0">
              <a:solidFill>
                <a:schemeClr val="tx1"/>
              </a:solidFill>
            </a:endParaRPr>
          </a:p>
        </p:txBody>
      </p:sp>
      <p:sp>
        <p:nvSpPr>
          <p:cNvPr id="5" name="Title 3"/>
          <p:cNvSpPr txBox="1">
            <a:spLocks/>
          </p:cNvSpPr>
          <p:nvPr/>
        </p:nvSpPr>
        <p:spPr>
          <a:xfrm>
            <a:off x="531812" y="304800"/>
            <a:ext cx="9982200" cy="436723"/>
          </a:xfrm>
          <a:prstGeom prst="rect">
            <a:avLst/>
          </a:prstGeom>
          <a:solidFill>
            <a:schemeClr val="bg1"/>
          </a:solidFill>
        </p:spPr>
        <p:txBody>
          <a:bodyPr>
            <a:normAutofit/>
          </a:bodyPr>
          <a:lstStyle>
            <a:lvl1pPr algn="l" rtl="0" eaLnBrk="1" fontAlgn="base" hangingPunct="1">
              <a:lnSpc>
                <a:spcPct val="90000"/>
              </a:lnSpc>
              <a:spcBef>
                <a:spcPct val="0"/>
              </a:spcBef>
              <a:spcAft>
                <a:spcPct val="0"/>
              </a:spcAft>
              <a:defRPr sz="3060" b="1">
                <a:solidFill>
                  <a:srgbClr val="1A6BB3"/>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5pPr>
            <a:lvl6pPr marL="518101" algn="l" rtl="0" eaLnBrk="1" fontAlgn="base" hangingPunct="1">
              <a:spcBef>
                <a:spcPct val="0"/>
              </a:spcBef>
              <a:spcAft>
                <a:spcPct val="0"/>
              </a:spcAft>
              <a:defRPr sz="2700" b="1">
                <a:solidFill>
                  <a:srgbClr val="0033CC"/>
                </a:solidFill>
                <a:latin typeface="Verdana" pitchFamily="34" charset="0"/>
                <a:cs typeface="Arial" charset="0"/>
              </a:defRPr>
            </a:lvl6pPr>
            <a:lvl7pPr marL="1036203" algn="l" rtl="0" eaLnBrk="1" fontAlgn="base" hangingPunct="1">
              <a:spcBef>
                <a:spcPct val="0"/>
              </a:spcBef>
              <a:spcAft>
                <a:spcPct val="0"/>
              </a:spcAft>
              <a:defRPr sz="2700" b="1">
                <a:solidFill>
                  <a:srgbClr val="0033CC"/>
                </a:solidFill>
                <a:latin typeface="Verdana" pitchFamily="34" charset="0"/>
                <a:cs typeface="Arial" charset="0"/>
              </a:defRPr>
            </a:lvl7pPr>
            <a:lvl8pPr marL="1554303" algn="l" rtl="0" eaLnBrk="1" fontAlgn="base" hangingPunct="1">
              <a:spcBef>
                <a:spcPct val="0"/>
              </a:spcBef>
              <a:spcAft>
                <a:spcPct val="0"/>
              </a:spcAft>
              <a:defRPr sz="2700" b="1">
                <a:solidFill>
                  <a:srgbClr val="0033CC"/>
                </a:solidFill>
                <a:latin typeface="Verdana" pitchFamily="34" charset="0"/>
                <a:cs typeface="Arial" charset="0"/>
              </a:defRPr>
            </a:lvl8pPr>
            <a:lvl9pPr marL="2072404" algn="l" rtl="0" eaLnBrk="1" fontAlgn="base" hangingPunct="1">
              <a:spcBef>
                <a:spcPct val="0"/>
              </a:spcBef>
              <a:spcAft>
                <a:spcPct val="0"/>
              </a:spcAft>
              <a:defRPr sz="2700" b="1">
                <a:solidFill>
                  <a:srgbClr val="0033CC"/>
                </a:solidFill>
                <a:latin typeface="Verdana" pitchFamily="34" charset="0"/>
                <a:cs typeface="Arial" charset="0"/>
              </a:defRPr>
            </a:lvl9pPr>
          </a:lstStyle>
          <a:p>
            <a:pPr defTabSz="1018023"/>
            <a:r>
              <a:rPr lang="en-US" sz="2500" kern="0" dirty="0" smtClean="0">
                <a:solidFill>
                  <a:schemeClr val="accent5">
                    <a:lumMod val="25000"/>
                  </a:schemeClr>
                </a:solidFill>
              </a:rPr>
              <a:t>Paid Media Opportunities</a:t>
            </a:r>
          </a:p>
        </p:txBody>
      </p:sp>
      <p:sp>
        <p:nvSpPr>
          <p:cNvPr id="6" name="Text Placeholder 3"/>
          <p:cNvSpPr txBox="1">
            <a:spLocks/>
          </p:cNvSpPr>
          <p:nvPr/>
        </p:nvSpPr>
        <p:spPr>
          <a:xfrm>
            <a:off x="379412" y="2209800"/>
            <a:ext cx="3931213" cy="4319800"/>
          </a:xfrm>
        </p:spPr>
        <p:txBody>
          <a:bodyPr>
            <a:normAutofit/>
          </a:bodyPr>
          <a:lstStyle>
            <a:lvl1pPr marL="259050" indent="-259050" algn="l" rtl="0" eaLnBrk="1" fontAlgn="base" hangingPunct="1">
              <a:spcBef>
                <a:spcPct val="100000"/>
              </a:spcBef>
              <a:spcAft>
                <a:spcPct val="0"/>
              </a:spcAft>
              <a:buClr>
                <a:srgbClr val="0033CC"/>
              </a:buClr>
              <a:buChar char="•"/>
              <a:defRPr sz="2700" b="1">
                <a:solidFill>
                  <a:schemeClr val="tx1"/>
                </a:solidFill>
                <a:latin typeface="Calibri" panose="020F0502020204030204" pitchFamily="34" charset="0"/>
                <a:ea typeface="+mn-ea"/>
                <a:cs typeface="+mn-cs"/>
              </a:defRPr>
            </a:lvl1pPr>
            <a:lvl2pPr marL="653024" indent="-264448" algn="l" rtl="0" eaLnBrk="1" fontAlgn="base" hangingPunct="1">
              <a:spcBef>
                <a:spcPct val="20000"/>
              </a:spcBef>
              <a:spcAft>
                <a:spcPct val="0"/>
              </a:spcAft>
              <a:buClr>
                <a:srgbClr val="0033CC"/>
              </a:buClr>
              <a:buFont typeface="Arial" charset="0"/>
              <a:buChar char="–"/>
              <a:defRPr sz="2200">
                <a:solidFill>
                  <a:schemeClr val="tx1"/>
                </a:solidFill>
                <a:latin typeface="Calibri" panose="020F0502020204030204" pitchFamily="34" charset="0"/>
                <a:cs typeface="+mn-cs"/>
              </a:defRPr>
            </a:lvl2pPr>
            <a:lvl3pPr marL="1036203" indent="-253655" algn="l" rtl="0" eaLnBrk="1" fontAlgn="base" hangingPunct="1">
              <a:spcBef>
                <a:spcPct val="20000"/>
              </a:spcBef>
              <a:spcAft>
                <a:spcPct val="0"/>
              </a:spcAft>
              <a:buClr>
                <a:srgbClr val="0033CC"/>
              </a:buClr>
              <a:buChar char="•"/>
              <a:defRPr sz="2200">
                <a:solidFill>
                  <a:schemeClr val="tx1"/>
                </a:solidFill>
                <a:latin typeface="Calibri" panose="020F0502020204030204" pitchFamily="34" charset="0"/>
                <a:cs typeface="+mn-cs"/>
              </a:defRPr>
            </a:lvl3pPr>
            <a:lvl4pPr marL="1430175" indent="-264448" algn="l" rtl="0" eaLnBrk="1" fontAlgn="base" hangingPunct="1">
              <a:spcBef>
                <a:spcPct val="20000"/>
              </a:spcBef>
              <a:spcAft>
                <a:spcPct val="0"/>
              </a:spcAft>
              <a:buClr>
                <a:srgbClr val="0033CC"/>
              </a:buClr>
              <a:buChar char="–"/>
              <a:defRPr sz="2200">
                <a:solidFill>
                  <a:schemeClr val="tx1"/>
                </a:solidFill>
                <a:latin typeface="Calibri" panose="020F0502020204030204" pitchFamily="34" charset="0"/>
                <a:cs typeface="+mn-cs"/>
              </a:defRPr>
            </a:lvl4pPr>
            <a:lvl5pPr marL="1813354" indent="-253655" algn="l" rtl="0" eaLnBrk="1" fontAlgn="base" hangingPunct="1">
              <a:spcBef>
                <a:spcPct val="20000"/>
              </a:spcBef>
              <a:spcAft>
                <a:spcPct val="0"/>
              </a:spcAft>
              <a:buClr>
                <a:srgbClr val="0033CC"/>
              </a:buClr>
              <a:buChar char="»"/>
              <a:defRPr sz="2200">
                <a:solidFill>
                  <a:schemeClr val="tx1"/>
                </a:solidFill>
                <a:latin typeface="Calibri" panose="020F0502020204030204" pitchFamily="34" charset="0"/>
                <a:cs typeface="+mn-cs"/>
              </a:defRPr>
            </a:lvl5pPr>
            <a:lvl6pPr marL="2331454" indent="-253655" algn="l" rtl="0" eaLnBrk="1" fontAlgn="base" hangingPunct="1">
              <a:spcBef>
                <a:spcPct val="20000"/>
              </a:spcBef>
              <a:spcAft>
                <a:spcPct val="0"/>
              </a:spcAft>
              <a:buClr>
                <a:srgbClr val="0033CC"/>
              </a:buClr>
              <a:buChar char="»"/>
              <a:defRPr sz="2200">
                <a:solidFill>
                  <a:schemeClr val="tx1"/>
                </a:solidFill>
                <a:latin typeface="+mn-lt"/>
                <a:cs typeface="+mn-cs"/>
              </a:defRPr>
            </a:lvl6pPr>
            <a:lvl7pPr marL="2849556" indent="-253655" algn="l" rtl="0" eaLnBrk="1" fontAlgn="base" hangingPunct="1">
              <a:spcBef>
                <a:spcPct val="20000"/>
              </a:spcBef>
              <a:spcAft>
                <a:spcPct val="0"/>
              </a:spcAft>
              <a:buClr>
                <a:srgbClr val="0033CC"/>
              </a:buClr>
              <a:buChar char="»"/>
              <a:defRPr sz="2200">
                <a:solidFill>
                  <a:schemeClr val="tx1"/>
                </a:solidFill>
                <a:latin typeface="+mn-lt"/>
                <a:cs typeface="+mn-cs"/>
              </a:defRPr>
            </a:lvl7pPr>
            <a:lvl8pPr marL="3367658" indent="-253655" algn="l" rtl="0" eaLnBrk="1" fontAlgn="base" hangingPunct="1">
              <a:spcBef>
                <a:spcPct val="20000"/>
              </a:spcBef>
              <a:spcAft>
                <a:spcPct val="0"/>
              </a:spcAft>
              <a:buClr>
                <a:srgbClr val="0033CC"/>
              </a:buClr>
              <a:buChar char="»"/>
              <a:defRPr sz="2200">
                <a:solidFill>
                  <a:schemeClr val="tx1"/>
                </a:solidFill>
                <a:latin typeface="+mn-lt"/>
                <a:cs typeface="+mn-cs"/>
              </a:defRPr>
            </a:lvl8pPr>
            <a:lvl9pPr marL="3885760" indent="-253655" algn="l" rtl="0" eaLnBrk="1" fontAlgn="base" hangingPunct="1">
              <a:spcBef>
                <a:spcPct val="20000"/>
              </a:spcBef>
              <a:spcAft>
                <a:spcPct val="0"/>
              </a:spcAft>
              <a:buClr>
                <a:srgbClr val="0033CC"/>
              </a:buClr>
              <a:buChar char="»"/>
              <a:defRPr sz="2200">
                <a:solidFill>
                  <a:schemeClr val="tx1"/>
                </a:solidFill>
                <a:latin typeface="+mn-lt"/>
                <a:cs typeface="+mn-cs"/>
              </a:defRPr>
            </a:lvl9pPr>
          </a:lstStyle>
          <a:p>
            <a:pPr defTabSz="914400"/>
            <a:endParaRPr lang="en-US" kern="0" dirty="0" smtClean="0"/>
          </a:p>
          <a:p>
            <a:pPr defTabSz="914400"/>
            <a:endParaRPr lang="en-US" sz="2399" kern="0" dirty="0" smtClean="0"/>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5696" y="749284"/>
            <a:ext cx="6648450" cy="2697686"/>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599" y="2138197"/>
            <a:ext cx="6456268" cy="1168096"/>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4932" y="4771368"/>
            <a:ext cx="6885546" cy="1646010"/>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598" y="4708776"/>
            <a:ext cx="4514244" cy="1935997"/>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8182" y="3742907"/>
            <a:ext cx="7839631" cy="1240402"/>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4412" y="6286070"/>
            <a:ext cx="6670093" cy="1041495"/>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267" y="3386572"/>
            <a:ext cx="4082564" cy="1484568"/>
          </a:xfrm>
          <a:prstGeom prst="rect">
            <a:avLst/>
          </a:prstGeom>
        </p:spPr>
      </p:pic>
    </p:spTree>
    <p:extLst>
      <p:ext uri="{BB962C8B-B14F-4D97-AF65-F5344CB8AC3E}">
        <p14:creationId xmlns:p14="http://schemas.microsoft.com/office/powerpoint/2010/main" val="2524995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12" y="914400"/>
            <a:ext cx="10665222" cy="5934746"/>
          </a:xfrm>
        </p:spPr>
        <p:txBody>
          <a:bodyPr/>
          <a:lstStyle/>
          <a:p>
            <a:pPr marL="342900" indent="-342900">
              <a:buFont typeface="Arial" panose="020B0604020202020204" pitchFamily="34" charset="0"/>
              <a:buChar char="•"/>
            </a:pPr>
            <a:r>
              <a:rPr lang="en-US" b="0" dirty="0" smtClean="0">
                <a:solidFill>
                  <a:schemeClr val="tx1"/>
                </a:solidFill>
              </a:rPr>
              <a:t>Increase Late Night marketing efforts</a:t>
            </a:r>
          </a:p>
          <a:p>
            <a:pPr marL="342900" indent="-342900">
              <a:buFont typeface="Arial" panose="020B0604020202020204" pitchFamily="34" charset="0"/>
              <a:buChar char="•"/>
            </a:pPr>
            <a:r>
              <a:rPr lang="en-US" b="0" dirty="0" smtClean="0">
                <a:solidFill>
                  <a:schemeClr val="tx1"/>
                </a:solidFill>
              </a:rPr>
              <a:t>Continue to evaluate Early Morning ridership patterns to suggest adjustments for Spring 2019</a:t>
            </a:r>
          </a:p>
          <a:p>
            <a:pPr marL="342900" indent="-342900">
              <a:buFont typeface="Arial" panose="020B0604020202020204" pitchFamily="34" charset="0"/>
              <a:buChar char="•"/>
            </a:pPr>
            <a:r>
              <a:rPr lang="en-US" b="0" dirty="0" smtClean="0">
                <a:solidFill>
                  <a:schemeClr val="tx1"/>
                </a:solidFill>
              </a:rPr>
              <a:t>Start monitoring Late Night ridership</a:t>
            </a:r>
          </a:p>
          <a:p>
            <a:pPr marL="342900" indent="-342900">
              <a:buFont typeface="Arial" panose="020B0604020202020204" pitchFamily="34" charset="0"/>
              <a:buChar char="•"/>
            </a:pPr>
            <a:endParaRPr lang="en-US" b="0" dirty="0">
              <a:solidFill>
                <a:schemeClr val="tx1"/>
              </a:solidFill>
            </a:endParaRPr>
          </a:p>
          <a:p>
            <a:pPr marL="942005" lvl="1" indent="-342900">
              <a:buFont typeface="Arial" panose="020B0604020202020204" pitchFamily="34" charset="0"/>
              <a:buChar char="•"/>
            </a:pPr>
            <a:endParaRPr lang="en-US" b="0" dirty="0" smtClean="0">
              <a:solidFill>
                <a:schemeClr val="tx1"/>
              </a:solidFill>
            </a:endParaRPr>
          </a:p>
          <a:p>
            <a:pPr marL="942005" lvl="1" indent="-342900">
              <a:buFont typeface="Arial" panose="020B0604020202020204" pitchFamily="34" charset="0"/>
              <a:buChar char="•"/>
            </a:pPr>
            <a:endParaRPr lang="en-US" b="0" dirty="0" smtClean="0">
              <a:solidFill>
                <a:schemeClr val="tx1"/>
              </a:solidFill>
            </a:endParaRPr>
          </a:p>
          <a:p>
            <a:pPr marL="942005" lvl="1" indent="-342900">
              <a:buFont typeface="Arial" panose="020B0604020202020204" pitchFamily="34" charset="0"/>
              <a:buChar char="•"/>
            </a:pPr>
            <a:endParaRPr lang="en-US" b="0" dirty="0" smtClean="0">
              <a:solidFill>
                <a:schemeClr val="tx1"/>
              </a:solidFill>
            </a:endParaRPr>
          </a:p>
        </p:txBody>
      </p:sp>
      <p:sp>
        <p:nvSpPr>
          <p:cNvPr id="5" name="Title 3"/>
          <p:cNvSpPr txBox="1">
            <a:spLocks/>
          </p:cNvSpPr>
          <p:nvPr/>
        </p:nvSpPr>
        <p:spPr>
          <a:xfrm>
            <a:off x="531812" y="325277"/>
            <a:ext cx="9982200" cy="436723"/>
          </a:xfrm>
          <a:prstGeom prst="rect">
            <a:avLst/>
          </a:prstGeom>
          <a:solidFill>
            <a:schemeClr val="bg1"/>
          </a:solidFill>
        </p:spPr>
        <p:txBody>
          <a:bodyPr>
            <a:normAutofit/>
          </a:bodyPr>
          <a:lstStyle>
            <a:lvl1pPr algn="l" rtl="0" eaLnBrk="1" fontAlgn="base" hangingPunct="1">
              <a:lnSpc>
                <a:spcPct val="90000"/>
              </a:lnSpc>
              <a:spcBef>
                <a:spcPct val="0"/>
              </a:spcBef>
              <a:spcAft>
                <a:spcPct val="0"/>
              </a:spcAft>
              <a:defRPr sz="3060" b="1">
                <a:solidFill>
                  <a:srgbClr val="1A6BB3"/>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5pPr>
            <a:lvl6pPr marL="518101" algn="l" rtl="0" eaLnBrk="1" fontAlgn="base" hangingPunct="1">
              <a:spcBef>
                <a:spcPct val="0"/>
              </a:spcBef>
              <a:spcAft>
                <a:spcPct val="0"/>
              </a:spcAft>
              <a:defRPr sz="2700" b="1">
                <a:solidFill>
                  <a:srgbClr val="0033CC"/>
                </a:solidFill>
                <a:latin typeface="Verdana" pitchFamily="34" charset="0"/>
                <a:cs typeface="Arial" charset="0"/>
              </a:defRPr>
            </a:lvl6pPr>
            <a:lvl7pPr marL="1036203" algn="l" rtl="0" eaLnBrk="1" fontAlgn="base" hangingPunct="1">
              <a:spcBef>
                <a:spcPct val="0"/>
              </a:spcBef>
              <a:spcAft>
                <a:spcPct val="0"/>
              </a:spcAft>
              <a:defRPr sz="2700" b="1">
                <a:solidFill>
                  <a:srgbClr val="0033CC"/>
                </a:solidFill>
                <a:latin typeface="Verdana" pitchFamily="34" charset="0"/>
                <a:cs typeface="Arial" charset="0"/>
              </a:defRPr>
            </a:lvl7pPr>
            <a:lvl8pPr marL="1554303" algn="l" rtl="0" eaLnBrk="1" fontAlgn="base" hangingPunct="1">
              <a:spcBef>
                <a:spcPct val="0"/>
              </a:spcBef>
              <a:spcAft>
                <a:spcPct val="0"/>
              </a:spcAft>
              <a:defRPr sz="2700" b="1">
                <a:solidFill>
                  <a:srgbClr val="0033CC"/>
                </a:solidFill>
                <a:latin typeface="Verdana" pitchFamily="34" charset="0"/>
                <a:cs typeface="Arial" charset="0"/>
              </a:defRPr>
            </a:lvl8pPr>
            <a:lvl9pPr marL="2072404" algn="l" rtl="0" eaLnBrk="1" fontAlgn="base" hangingPunct="1">
              <a:spcBef>
                <a:spcPct val="0"/>
              </a:spcBef>
              <a:spcAft>
                <a:spcPct val="0"/>
              </a:spcAft>
              <a:defRPr sz="2700" b="1">
                <a:solidFill>
                  <a:srgbClr val="0033CC"/>
                </a:solidFill>
                <a:latin typeface="Verdana" pitchFamily="34" charset="0"/>
                <a:cs typeface="Arial" charset="0"/>
              </a:defRPr>
            </a:lvl9pPr>
          </a:lstStyle>
          <a:p>
            <a:pPr marL="0" marR="0" lvl="0" indent="0" algn="l" defTabSz="1018023" rtl="0" eaLnBrk="1" fontAlgn="base" latinLnBrk="0" hangingPunct="1">
              <a:lnSpc>
                <a:spcPct val="90000"/>
              </a:lnSpc>
              <a:spcBef>
                <a:spcPct val="0"/>
              </a:spcBef>
              <a:spcAft>
                <a:spcPct val="0"/>
              </a:spcAft>
              <a:buClrTx/>
              <a:buSzTx/>
              <a:buFontTx/>
              <a:buNone/>
              <a:tabLst/>
              <a:defRPr/>
            </a:pPr>
            <a:r>
              <a:rPr kumimoji="0" lang="en-US" sz="2500" b="1" i="0" u="none" strike="noStrike" kern="0" cap="none" spc="0" normalizeH="0" baseline="0" noProof="0" dirty="0" smtClean="0">
                <a:ln>
                  <a:noFill/>
                </a:ln>
                <a:solidFill>
                  <a:srgbClr val="CAE2FF">
                    <a:lumMod val="25000"/>
                  </a:srgbClr>
                </a:solidFill>
                <a:effectLst/>
                <a:uLnTx/>
                <a:uFillTx/>
                <a:latin typeface="Arial" pitchFamily="34" charset="0"/>
                <a:ea typeface="+mj-ea"/>
                <a:cs typeface="Arial" pitchFamily="34" charset="0"/>
              </a:rPr>
              <a:t>Next Steps</a:t>
            </a:r>
          </a:p>
        </p:txBody>
      </p:sp>
    </p:spTree>
    <p:extLst>
      <p:ext uri="{BB962C8B-B14F-4D97-AF65-F5344CB8AC3E}">
        <p14:creationId xmlns:p14="http://schemas.microsoft.com/office/powerpoint/2010/main" val="3741912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31812" y="325277"/>
            <a:ext cx="9982200" cy="436723"/>
          </a:xfrm>
          <a:prstGeom prst="rect">
            <a:avLst/>
          </a:prstGeom>
          <a:solidFill>
            <a:schemeClr val="bg1"/>
          </a:solidFill>
        </p:spPr>
        <p:txBody>
          <a:bodyPr>
            <a:normAutofit/>
          </a:bodyPr>
          <a:lstStyle>
            <a:lvl1pPr algn="l" rtl="0" eaLnBrk="1" fontAlgn="base" hangingPunct="1">
              <a:lnSpc>
                <a:spcPct val="90000"/>
              </a:lnSpc>
              <a:spcBef>
                <a:spcPct val="0"/>
              </a:spcBef>
              <a:spcAft>
                <a:spcPct val="0"/>
              </a:spcAft>
              <a:defRPr sz="3060" b="1">
                <a:solidFill>
                  <a:srgbClr val="1A6BB3"/>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5pPr>
            <a:lvl6pPr marL="518101" algn="l" rtl="0" eaLnBrk="1" fontAlgn="base" hangingPunct="1">
              <a:spcBef>
                <a:spcPct val="0"/>
              </a:spcBef>
              <a:spcAft>
                <a:spcPct val="0"/>
              </a:spcAft>
              <a:defRPr sz="2700" b="1">
                <a:solidFill>
                  <a:srgbClr val="0033CC"/>
                </a:solidFill>
                <a:latin typeface="Verdana" pitchFamily="34" charset="0"/>
                <a:cs typeface="Arial" charset="0"/>
              </a:defRPr>
            </a:lvl6pPr>
            <a:lvl7pPr marL="1036203" algn="l" rtl="0" eaLnBrk="1" fontAlgn="base" hangingPunct="1">
              <a:spcBef>
                <a:spcPct val="0"/>
              </a:spcBef>
              <a:spcAft>
                <a:spcPct val="0"/>
              </a:spcAft>
              <a:defRPr sz="2700" b="1">
                <a:solidFill>
                  <a:srgbClr val="0033CC"/>
                </a:solidFill>
                <a:latin typeface="Verdana" pitchFamily="34" charset="0"/>
                <a:cs typeface="Arial" charset="0"/>
              </a:defRPr>
            </a:lvl7pPr>
            <a:lvl8pPr marL="1554303" algn="l" rtl="0" eaLnBrk="1" fontAlgn="base" hangingPunct="1">
              <a:spcBef>
                <a:spcPct val="0"/>
              </a:spcBef>
              <a:spcAft>
                <a:spcPct val="0"/>
              </a:spcAft>
              <a:defRPr sz="2700" b="1">
                <a:solidFill>
                  <a:srgbClr val="0033CC"/>
                </a:solidFill>
                <a:latin typeface="Verdana" pitchFamily="34" charset="0"/>
                <a:cs typeface="Arial" charset="0"/>
              </a:defRPr>
            </a:lvl8pPr>
            <a:lvl9pPr marL="2072404" algn="l" rtl="0" eaLnBrk="1" fontAlgn="base" hangingPunct="1">
              <a:spcBef>
                <a:spcPct val="0"/>
              </a:spcBef>
              <a:spcAft>
                <a:spcPct val="0"/>
              </a:spcAft>
              <a:defRPr sz="2700" b="1">
                <a:solidFill>
                  <a:srgbClr val="0033CC"/>
                </a:solidFill>
                <a:latin typeface="Verdana" pitchFamily="34" charset="0"/>
                <a:cs typeface="Arial" charset="0"/>
              </a:defRPr>
            </a:lvl9pPr>
          </a:lstStyle>
          <a:p>
            <a:pPr defTabSz="1018023"/>
            <a:r>
              <a:rPr lang="en-US" sz="2500" kern="0" dirty="0" smtClean="0">
                <a:solidFill>
                  <a:schemeClr val="accent5">
                    <a:lumMod val="25000"/>
                  </a:schemeClr>
                </a:solidFill>
              </a:rPr>
              <a:t>Additional survey data</a:t>
            </a:r>
          </a:p>
        </p:txBody>
      </p:sp>
      <p:sp>
        <p:nvSpPr>
          <p:cNvPr id="6" name="Text Placeholder 3"/>
          <p:cNvSpPr txBox="1">
            <a:spLocks/>
          </p:cNvSpPr>
          <p:nvPr/>
        </p:nvSpPr>
        <p:spPr>
          <a:xfrm>
            <a:off x="309948" y="6780889"/>
            <a:ext cx="8229600" cy="304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None/>
              <a:defRPr sz="12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1000" dirty="0" smtClean="0"/>
              <a:t>MBTA Customer Opinion Monthly Panel Survey –September 2018</a:t>
            </a:r>
            <a:endParaRPr lang="en-US" sz="1000" dirty="0"/>
          </a:p>
        </p:txBody>
      </p:sp>
      <p:sp>
        <p:nvSpPr>
          <p:cNvPr id="8" name="Content Placeholder 2"/>
          <p:cNvSpPr txBox="1">
            <a:spLocks/>
          </p:cNvSpPr>
          <p:nvPr/>
        </p:nvSpPr>
        <p:spPr>
          <a:xfrm>
            <a:off x="309948" y="5636879"/>
            <a:ext cx="11201400" cy="917331"/>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Successful marketing to customers who service is relevant to</a:t>
            </a:r>
          </a:p>
          <a:p>
            <a:pPr lvl="1"/>
            <a:r>
              <a:rPr lang="en-US" dirty="0" smtClean="0"/>
              <a:t>Customers who used bus service for their most recent trip were more likely to know about early morning and late night bus service than other customers, despite not generally being more aware of MBTA initiatives</a:t>
            </a:r>
          </a:p>
        </p:txBody>
      </p:sp>
      <p:graphicFrame>
        <p:nvGraphicFramePr>
          <p:cNvPr id="9" name="Chart 8"/>
          <p:cNvGraphicFramePr>
            <a:graphicFrameLocks/>
          </p:cNvGraphicFramePr>
          <p:nvPr>
            <p:extLst>
              <p:ext uri="{D42A27DB-BD31-4B8C-83A1-F6EECF244321}">
                <p14:modId xmlns:p14="http://schemas.microsoft.com/office/powerpoint/2010/main" val="1813038431"/>
              </p:ext>
            </p:extLst>
          </p:nvPr>
        </p:nvGraphicFramePr>
        <p:xfrm>
          <a:off x="531812" y="1142038"/>
          <a:ext cx="11049000" cy="42681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656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12" y="914400"/>
            <a:ext cx="10665222" cy="5934746"/>
          </a:xfrm>
        </p:spPr>
        <p:txBody>
          <a:bodyPr/>
          <a:lstStyle/>
          <a:p>
            <a:pPr marL="342900" indent="-342900">
              <a:buFont typeface="Arial" panose="020B0604020202020204" pitchFamily="34" charset="0"/>
              <a:buChar char="•"/>
            </a:pPr>
            <a:r>
              <a:rPr lang="en-US" b="0" dirty="0" smtClean="0">
                <a:solidFill>
                  <a:schemeClr val="tx1"/>
                </a:solidFill>
              </a:rPr>
              <a:t>Update on Early Morning pilot ridership</a:t>
            </a:r>
          </a:p>
          <a:p>
            <a:pPr marL="342900" indent="-342900">
              <a:buFont typeface="Arial" panose="020B0604020202020204" pitchFamily="34" charset="0"/>
              <a:buChar char="•"/>
            </a:pPr>
            <a:r>
              <a:rPr lang="en-US" b="0" dirty="0" smtClean="0">
                <a:solidFill>
                  <a:schemeClr val="tx1"/>
                </a:solidFill>
              </a:rPr>
              <a:t>Update on Late Night marketing efforts</a:t>
            </a:r>
          </a:p>
          <a:p>
            <a:pPr marL="342900" indent="-342900">
              <a:buFont typeface="Arial" panose="020B0604020202020204" pitchFamily="34" charset="0"/>
              <a:buChar char="•"/>
            </a:pPr>
            <a:r>
              <a:rPr lang="en-US" b="0" dirty="0" smtClean="0">
                <a:solidFill>
                  <a:schemeClr val="tx1"/>
                </a:solidFill>
              </a:rPr>
              <a:t>Next Steps</a:t>
            </a:r>
          </a:p>
          <a:p>
            <a:pPr marL="942005" lvl="1" indent="-342900">
              <a:buFont typeface="Arial" panose="020B0604020202020204" pitchFamily="34" charset="0"/>
              <a:buChar char="•"/>
            </a:pPr>
            <a:endParaRPr lang="en-US" b="0" dirty="0" smtClean="0">
              <a:solidFill>
                <a:schemeClr val="tx1"/>
              </a:solidFill>
            </a:endParaRPr>
          </a:p>
        </p:txBody>
      </p:sp>
      <p:sp>
        <p:nvSpPr>
          <p:cNvPr id="5" name="Title 3"/>
          <p:cNvSpPr txBox="1">
            <a:spLocks/>
          </p:cNvSpPr>
          <p:nvPr/>
        </p:nvSpPr>
        <p:spPr>
          <a:xfrm>
            <a:off x="531812" y="325277"/>
            <a:ext cx="9982200" cy="436723"/>
          </a:xfrm>
          <a:prstGeom prst="rect">
            <a:avLst/>
          </a:prstGeom>
          <a:solidFill>
            <a:schemeClr val="bg1"/>
          </a:solidFill>
        </p:spPr>
        <p:txBody>
          <a:bodyPr>
            <a:normAutofit/>
          </a:bodyPr>
          <a:lstStyle>
            <a:lvl1pPr algn="l" rtl="0" eaLnBrk="1" fontAlgn="base" hangingPunct="1">
              <a:lnSpc>
                <a:spcPct val="90000"/>
              </a:lnSpc>
              <a:spcBef>
                <a:spcPct val="0"/>
              </a:spcBef>
              <a:spcAft>
                <a:spcPct val="0"/>
              </a:spcAft>
              <a:defRPr sz="3060" b="1">
                <a:solidFill>
                  <a:srgbClr val="1A6BB3"/>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5pPr>
            <a:lvl6pPr marL="518101" algn="l" rtl="0" eaLnBrk="1" fontAlgn="base" hangingPunct="1">
              <a:spcBef>
                <a:spcPct val="0"/>
              </a:spcBef>
              <a:spcAft>
                <a:spcPct val="0"/>
              </a:spcAft>
              <a:defRPr sz="2700" b="1">
                <a:solidFill>
                  <a:srgbClr val="0033CC"/>
                </a:solidFill>
                <a:latin typeface="Verdana" pitchFamily="34" charset="0"/>
                <a:cs typeface="Arial" charset="0"/>
              </a:defRPr>
            </a:lvl6pPr>
            <a:lvl7pPr marL="1036203" algn="l" rtl="0" eaLnBrk="1" fontAlgn="base" hangingPunct="1">
              <a:spcBef>
                <a:spcPct val="0"/>
              </a:spcBef>
              <a:spcAft>
                <a:spcPct val="0"/>
              </a:spcAft>
              <a:defRPr sz="2700" b="1">
                <a:solidFill>
                  <a:srgbClr val="0033CC"/>
                </a:solidFill>
                <a:latin typeface="Verdana" pitchFamily="34" charset="0"/>
                <a:cs typeface="Arial" charset="0"/>
              </a:defRPr>
            </a:lvl7pPr>
            <a:lvl8pPr marL="1554303" algn="l" rtl="0" eaLnBrk="1" fontAlgn="base" hangingPunct="1">
              <a:spcBef>
                <a:spcPct val="0"/>
              </a:spcBef>
              <a:spcAft>
                <a:spcPct val="0"/>
              </a:spcAft>
              <a:defRPr sz="2700" b="1">
                <a:solidFill>
                  <a:srgbClr val="0033CC"/>
                </a:solidFill>
                <a:latin typeface="Verdana" pitchFamily="34" charset="0"/>
                <a:cs typeface="Arial" charset="0"/>
              </a:defRPr>
            </a:lvl8pPr>
            <a:lvl9pPr marL="2072404" algn="l" rtl="0" eaLnBrk="1" fontAlgn="base" hangingPunct="1">
              <a:spcBef>
                <a:spcPct val="0"/>
              </a:spcBef>
              <a:spcAft>
                <a:spcPct val="0"/>
              </a:spcAft>
              <a:defRPr sz="2700" b="1">
                <a:solidFill>
                  <a:srgbClr val="0033CC"/>
                </a:solidFill>
                <a:latin typeface="Verdana" pitchFamily="34" charset="0"/>
                <a:cs typeface="Arial" charset="0"/>
              </a:defRPr>
            </a:lvl9pPr>
          </a:lstStyle>
          <a:p>
            <a:pPr defTabSz="1018023"/>
            <a:r>
              <a:rPr lang="en-US" sz="2500" kern="0" dirty="0" smtClean="0">
                <a:solidFill>
                  <a:schemeClr val="accent5">
                    <a:lumMod val="25000"/>
                  </a:schemeClr>
                </a:solidFill>
              </a:rPr>
              <a:t>Overview</a:t>
            </a:r>
          </a:p>
        </p:txBody>
      </p:sp>
    </p:spTree>
    <p:extLst>
      <p:ext uri="{BB962C8B-B14F-4D97-AF65-F5344CB8AC3E}">
        <p14:creationId xmlns:p14="http://schemas.microsoft.com/office/powerpoint/2010/main" val="365711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12" y="914400"/>
            <a:ext cx="10665222" cy="5934746"/>
          </a:xfrm>
        </p:spPr>
        <p:txBody>
          <a:bodyPr/>
          <a:lstStyle/>
          <a:p>
            <a:pPr marL="342900" indent="-342900">
              <a:buFont typeface="Arial" panose="020B0604020202020204" pitchFamily="34" charset="0"/>
              <a:buChar char="•"/>
            </a:pPr>
            <a:r>
              <a:rPr lang="en-US" b="0" dirty="0" smtClean="0">
                <a:solidFill>
                  <a:schemeClr val="tx1"/>
                </a:solidFill>
              </a:rPr>
              <a:t>Early Morning pilot started April 1, 2018</a:t>
            </a:r>
          </a:p>
          <a:p>
            <a:pPr marL="342900" indent="-342900">
              <a:buFont typeface="Arial" panose="020B0604020202020204" pitchFamily="34" charset="0"/>
              <a:buChar char="•"/>
            </a:pPr>
            <a:r>
              <a:rPr lang="en-US" b="0" dirty="0" smtClean="0">
                <a:solidFill>
                  <a:schemeClr val="tx1"/>
                </a:solidFill>
              </a:rPr>
              <a:t>Service was added to 10 routes: 16, 19, 31, 32, 65, 70, 104, 109, 117, 455</a:t>
            </a:r>
          </a:p>
          <a:p>
            <a:pPr marL="342900" indent="-342900">
              <a:buFont typeface="Arial" panose="020B0604020202020204" pitchFamily="34" charset="0"/>
              <a:buChar char="•"/>
            </a:pPr>
            <a:r>
              <a:rPr lang="en-US" b="0" dirty="0" smtClean="0">
                <a:solidFill>
                  <a:schemeClr val="tx1"/>
                </a:solidFill>
              </a:rPr>
              <a:t>Goal was to provide </a:t>
            </a:r>
            <a:r>
              <a:rPr lang="en-US" b="0" u="sng" dirty="0" smtClean="0">
                <a:solidFill>
                  <a:schemeClr val="tx1"/>
                </a:solidFill>
              </a:rPr>
              <a:t>new mobility</a:t>
            </a:r>
            <a:r>
              <a:rPr lang="en-US" b="0" dirty="0" smtClean="0">
                <a:solidFill>
                  <a:schemeClr val="tx1"/>
                </a:solidFill>
              </a:rPr>
              <a:t>, especially for work trips, and to reduce over-crowding during a time when resources could be added.</a:t>
            </a:r>
          </a:p>
          <a:p>
            <a:pPr marL="342900" indent="-342900">
              <a:buFont typeface="Arial" panose="020B0604020202020204" pitchFamily="34" charset="0"/>
              <a:buChar char="•"/>
            </a:pPr>
            <a:r>
              <a:rPr lang="en-US" b="0" dirty="0" smtClean="0">
                <a:solidFill>
                  <a:schemeClr val="tx1"/>
                </a:solidFill>
              </a:rPr>
              <a:t>Added </a:t>
            </a:r>
            <a:r>
              <a:rPr lang="en-US" b="0" u="sng" dirty="0" smtClean="0">
                <a:solidFill>
                  <a:schemeClr val="tx1"/>
                </a:solidFill>
              </a:rPr>
              <a:t>new</a:t>
            </a:r>
            <a:r>
              <a:rPr lang="en-US" b="0" dirty="0" smtClean="0">
                <a:solidFill>
                  <a:schemeClr val="tx1"/>
                </a:solidFill>
              </a:rPr>
              <a:t> earlier trips if former first trip was crowded—10 new trips on weekdays, 2 on Saturdays, and 5 on Sundays.</a:t>
            </a:r>
          </a:p>
          <a:p>
            <a:pPr marL="342900" indent="-342900">
              <a:buFont typeface="Arial" panose="020B0604020202020204" pitchFamily="34" charset="0"/>
              <a:buChar char="•"/>
            </a:pPr>
            <a:r>
              <a:rPr lang="en-US" b="0" u="sng" dirty="0" smtClean="0">
                <a:solidFill>
                  <a:schemeClr val="tx1"/>
                </a:solidFill>
              </a:rPr>
              <a:t>Extended</a:t>
            </a:r>
            <a:r>
              <a:rPr lang="en-US" b="0" dirty="0" smtClean="0">
                <a:solidFill>
                  <a:schemeClr val="tx1"/>
                </a:solidFill>
              </a:rPr>
              <a:t> 5 short trips: 2 trips on weekdays, 2 on Saturdays, and 1 on Sunday.</a:t>
            </a:r>
          </a:p>
          <a:p>
            <a:pPr lvl="1" indent="0">
              <a:buNone/>
            </a:pPr>
            <a:endParaRPr lang="en-US" b="0" dirty="0" smtClean="0">
              <a:solidFill>
                <a:schemeClr val="tx1"/>
              </a:solidFill>
            </a:endParaRPr>
          </a:p>
        </p:txBody>
      </p:sp>
      <p:sp>
        <p:nvSpPr>
          <p:cNvPr id="5" name="Title 3"/>
          <p:cNvSpPr txBox="1">
            <a:spLocks/>
          </p:cNvSpPr>
          <p:nvPr/>
        </p:nvSpPr>
        <p:spPr>
          <a:xfrm>
            <a:off x="531812" y="325277"/>
            <a:ext cx="9982200" cy="436723"/>
          </a:xfrm>
          <a:prstGeom prst="rect">
            <a:avLst/>
          </a:prstGeom>
          <a:solidFill>
            <a:schemeClr val="bg1"/>
          </a:solidFill>
        </p:spPr>
        <p:txBody>
          <a:bodyPr>
            <a:normAutofit/>
          </a:bodyPr>
          <a:lstStyle>
            <a:lvl1pPr algn="l" rtl="0" eaLnBrk="1" fontAlgn="base" hangingPunct="1">
              <a:lnSpc>
                <a:spcPct val="90000"/>
              </a:lnSpc>
              <a:spcBef>
                <a:spcPct val="0"/>
              </a:spcBef>
              <a:spcAft>
                <a:spcPct val="0"/>
              </a:spcAft>
              <a:defRPr sz="3060" b="1">
                <a:solidFill>
                  <a:srgbClr val="1A6BB3"/>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5pPr>
            <a:lvl6pPr marL="518101" algn="l" rtl="0" eaLnBrk="1" fontAlgn="base" hangingPunct="1">
              <a:spcBef>
                <a:spcPct val="0"/>
              </a:spcBef>
              <a:spcAft>
                <a:spcPct val="0"/>
              </a:spcAft>
              <a:defRPr sz="2700" b="1">
                <a:solidFill>
                  <a:srgbClr val="0033CC"/>
                </a:solidFill>
                <a:latin typeface="Verdana" pitchFamily="34" charset="0"/>
                <a:cs typeface="Arial" charset="0"/>
              </a:defRPr>
            </a:lvl6pPr>
            <a:lvl7pPr marL="1036203" algn="l" rtl="0" eaLnBrk="1" fontAlgn="base" hangingPunct="1">
              <a:spcBef>
                <a:spcPct val="0"/>
              </a:spcBef>
              <a:spcAft>
                <a:spcPct val="0"/>
              </a:spcAft>
              <a:defRPr sz="2700" b="1">
                <a:solidFill>
                  <a:srgbClr val="0033CC"/>
                </a:solidFill>
                <a:latin typeface="Verdana" pitchFamily="34" charset="0"/>
                <a:cs typeface="Arial" charset="0"/>
              </a:defRPr>
            </a:lvl7pPr>
            <a:lvl8pPr marL="1554303" algn="l" rtl="0" eaLnBrk="1" fontAlgn="base" hangingPunct="1">
              <a:spcBef>
                <a:spcPct val="0"/>
              </a:spcBef>
              <a:spcAft>
                <a:spcPct val="0"/>
              </a:spcAft>
              <a:defRPr sz="2700" b="1">
                <a:solidFill>
                  <a:srgbClr val="0033CC"/>
                </a:solidFill>
                <a:latin typeface="Verdana" pitchFamily="34" charset="0"/>
                <a:cs typeface="Arial" charset="0"/>
              </a:defRPr>
            </a:lvl8pPr>
            <a:lvl9pPr marL="2072404" algn="l" rtl="0" eaLnBrk="1" fontAlgn="base" hangingPunct="1">
              <a:spcBef>
                <a:spcPct val="0"/>
              </a:spcBef>
              <a:spcAft>
                <a:spcPct val="0"/>
              </a:spcAft>
              <a:defRPr sz="2700" b="1">
                <a:solidFill>
                  <a:srgbClr val="0033CC"/>
                </a:solidFill>
                <a:latin typeface="Verdana" pitchFamily="34" charset="0"/>
                <a:cs typeface="Arial" charset="0"/>
              </a:defRPr>
            </a:lvl9pPr>
          </a:lstStyle>
          <a:p>
            <a:pPr defTabSz="1018023"/>
            <a:r>
              <a:rPr lang="en-US" sz="2500" kern="0" dirty="0" smtClean="0">
                <a:solidFill>
                  <a:schemeClr val="accent5">
                    <a:lumMod val="25000"/>
                  </a:schemeClr>
                </a:solidFill>
              </a:rPr>
              <a:t>Early Morning Pilot</a:t>
            </a:r>
          </a:p>
        </p:txBody>
      </p:sp>
    </p:spTree>
    <p:extLst>
      <p:ext uri="{BB962C8B-B14F-4D97-AF65-F5344CB8AC3E}">
        <p14:creationId xmlns:p14="http://schemas.microsoft.com/office/powerpoint/2010/main" val="3141368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12" y="914400"/>
            <a:ext cx="10058400" cy="5934746"/>
          </a:xfrm>
        </p:spPr>
        <p:txBody>
          <a:bodyPr/>
          <a:lstStyle/>
          <a:p>
            <a:pPr marL="342900" indent="-342900">
              <a:buFont typeface="Arial" panose="020B0604020202020204" pitchFamily="34" charset="0"/>
              <a:buChar char="•"/>
            </a:pPr>
            <a:r>
              <a:rPr lang="en-US" b="0" dirty="0" smtClean="0">
                <a:solidFill>
                  <a:schemeClr val="tx1"/>
                </a:solidFill>
              </a:rPr>
              <a:t>Passengers are using earlier trips—and crowding is decreasing on previously overcrowded first trips.  </a:t>
            </a:r>
          </a:p>
          <a:p>
            <a:pPr marL="342900" indent="-342900">
              <a:buFont typeface="Arial" panose="020B0604020202020204" pitchFamily="34" charset="0"/>
              <a:buChar char="•"/>
            </a:pPr>
            <a:r>
              <a:rPr lang="en-US" b="0" dirty="0" smtClean="0">
                <a:solidFill>
                  <a:schemeClr val="tx1"/>
                </a:solidFill>
              </a:rPr>
              <a:t>907 new riders per week—153 on weekdays, 47 on Saturdays, and 98 on Sundays.  </a:t>
            </a:r>
            <a:r>
              <a:rPr lang="en-US" sz="2000" b="0" i="1" dirty="0" smtClean="0">
                <a:solidFill>
                  <a:schemeClr val="tx1"/>
                </a:solidFill>
              </a:rPr>
              <a:t>(Source: APC: Spring/Summer 2017 vs Spring/Summer 2018)</a:t>
            </a:r>
          </a:p>
          <a:p>
            <a:pPr marL="342900" indent="-342900">
              <a:buFont typeface="Arial" panose="020B0604020202020204" pitchFamily="34" charset="0"/>
              <a:buChar char="•"/>
            </a:pPr>
            <a:endParaRPr lang="en-US" b="0" dirty="0" smtClean="0">
              <a:solidFill>
                <a:schemeClr val="tx1"/>
              </a:solidFill>
            </a:endParaRPr>
          </a:p>
          <a:p>
            <a:pPr marL="342900" indent="-342900">
              <a:buFont typeface="Arial" panose="020B0604020202020204" pitchFamily="34" charset="0"/>
              <a:buChar char="•"/>
            </a:pPr>
            <a:endParaRPr lang="en-US" b="0" dirty="0" smtClean="0">
              <a:solidFill>
                <a:schemeClr val="tx1"/>
              </a:solidFill>
            </a:endParaRPr>
          </a:p>
          <a:p>
            <a:pPr lvl="2" indent="0">
              <a:buNone/>
            </a:pPr>
            <a:endParaRPr lang="en-US" sz="2000" dirty="0" smtClean="0">
              <a:solidFill>
                <a:schemeClr val="tx1"/>
              </a:solidFill>
            </a:endParaRPr>
          </a:p>
          <a:p>
            <a:pPr marL="1379103" lvl="2" indent="-342900">
              <a:buFont typeface="Arial" panose="020B0604020202020204" pitchFamily="34" charset="0"/>
              <a:buChar char="•"/>
            </a:pPr>
            <a:endParaRPr lang="en-US" sz="2000" dirty="0" smtClean="0"/>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p>
          <a:p>
            <a:pPr lvl="2" indent="0">
              <a:buNone/>
            </a:pPr>
            <a:endParaRPr lang="en-US" sz="2000" dirty="0"/>
          </a:p>
          <a:p>
            <a:pPr marL="1379103" lvl="2" indent="-342900">
              <a:buFont typeface="Arial" panose="020B0604020202020204" pitchFamily="34" charset="0"/>
              <a:buChar char="•"/>
            </a:pPr>
            <a:endParaRPr lang="en-US" sz="2000" dirty="0" smtClean="0">
              <a:solidFill>
                <a:schemeClr val="tx1"/>
              </a:solidFill>
            </a:endParaRPr>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solidFill>
                <a:schemeClr val="tx1"/>
              </a:solidFill>
            </a:endParaRPr>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solidFill>
                <a:schemeClr val="tx1"/>
              </a:solidFill>
            </a:endParaRPr>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solidFill>
                <a:schemeClr val="tx1"/>
              </a:solidFill>
            </a:endParaRPr>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solidFill>
                <a:schemeClr val="tx1"/>
              </a:solidFill>
            </a:endParaRPr>
          </a:p>
          <a:p>
            <a:pPr marL="342900" indent="-342900">
              <a:buFont typeface="Arial" panose="020B0604020202020204" pitchFamily="34" charset="0"/>
              <a:buChar char="•"/>
            </a:pPr>
            <a:endParaRPr lang="en-US" b="0" dirty="0" smtClean="0">
              <a:solidFill>
                <a:schemeClr val="tx1"/>
              </a:solidFill>
            </a:endParaRPr>
          </a:p>
        </p:txBody>
      </p:sp>
      <p:sp>
        <p:nvSpPr>
          <p:cNvPr id="5" name="Title 3"/>
          <p:cNvSpPr txBox="1">
            <a:spLocks/>
          </p:cNvSpPr>
          <p:nvPr/>
        </p:nvSpPr>
        <p:spPr>
          <a:xfrm>
            <a:off x="531812" y="325277"/>
            <a:ext cx="9982200" cy="436723"/>
          </a:xfrm>
          <a:prstGeom prst="rect">
            <a:avLst/>
          </a:prstGeom>
          <a:solidFill>
            <a:schemeClr val="bg1"/>
          </a:solidFill>
        </p:spPr>
        <p:txBody>
          <a:bodyPr>
            <a:normAutofit/>
          </a:bodyPr>
          <a:lstStyle>
            <a:lvl1pPr algn="l" rtl="0" eaLnBrk="1" fontAlgn="base" hangingPunct="1">
              <a:lnSpc>
                <a:spcPct val="90000"/>
              </a:lnSpc>
              <a:spcBef>
                <a:spcPct val="0"/>
              </a:spcBef>
              <a:spcAft>
                <a:spcPct val="0"/>
              </a:spcAft>
              <a:defRPr sz="3060" b="1">
                <a:solidFill>
                  <a:srgbClr val="1A6BB3"/>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5pPr>
            <a:lvl6pPr marL="518101" algn="l" rtl="0" eaLnBrk="1" fontAlgn="base" hangingPunct="1">
              <a:spcBef>
                <a:spcPct val="0"/>
              </a:spcBef>
              <a:spcAft>
                <a:spcPct val="0"/>
              </a:spcAft>
              <a:defRPr sz="2700" b="1">
                <a:solidFill>
                  <a:srgbClr val="0033CC"/>
                </a:solidFill>
                <a:latin typeface="Verdana" pitchFamily="34" charset="0"/>
                <a:cs typeface="Arial" charset="0"/>
              </a:defRPr>
            </a:lvl6pPr>
            <a:lvl7pPr marL="1036203" algn="l" rtl="0" eaLnBrk="1" fontAlgn="base" hangingPunct="1">
              <a:spcBef>
                <a:spcPct val="0"/>
              </a:spcBef>
              <a:spcAft>
                <a:spcPct val="0"/>
              </a:spcAft>
              <a:defRPr sz="2700" b="1">
                <a:solidFill>
                  <a:srgbClr val="0033CC"/>
                </a:solidFill>
                <a:latin typeface="Verdana" pitchFamily="34" charset="0"/>
                <a:cs typeface="Arial" charset="0"/>
              </a:defRPr>
            </a:lvl7pPr>
            <a:lvl8pPr marL="1554303" algn="l" rtl="0" eaLnBrk="1" fontAlgn="base" hangingPunct="1">
              <a:spcBef>
                <a:spcPct val="0"/>
              </a:spcBef>
              <a:spcAft>
                <a:spcPct val="0"/>
              </a:spcAft>
              <a:defRPr sz="2700" b="1">
                <a:solidFill>
                  <a:srgbClr val="0033CC"/>
                </a:solidFill>
                <a:latin typeface="Verdana" pitchFamily="34" charset="0"/>
                <a:cs typeface="Arial" charset="0"/>
              </a:defRPr>
            </a:lvl8pPr>
            <a:lvl9pPr marL="2072404" algn="l" rtl="0" eaLnBrk="1" fontAlgn="base" hangingPunct="1">
              <a:spcBef>
                <a:spcPct val="0"/>
              </a:spcBef>
              <a:spcAft>
                <a:spcPct val="0"/>
              </a:spcAft>
              <a:defRPr sz="2700" b="1">
                <a:solidFill>
                  <a:srgbClr val="0033CC"/>
                </a:solidFill>
                <a:latin typeface="Verdana" pitchFamily="34" charset="0"/>
                <a:cs typeface="Arial" charset="0"/>
              </a:defRPr>
            </a:lvl9pPr>
          </a:lstStyle>
          <a:p>
            <a:pPr defTabSz="1018023"/>
            <a:r>
              <a:rPr lang="en-US" sz="2500" kern="0" dirty="0" smtClean="0">
                <a:solidFill>
                  <a:schemeClr val="accent5">
                    <a:lumMod val="25000"/>
                  </a:schemeClr>
                </a:solidFill>
              </a:rPr>
              <a:t>Early Morning Ridership Observations </a:t>
            </a:r>
          </a:p>
        </p:txBody>
      </p:sp>
      <p:graphicFrame>
        <p:nvGraphicFramePr>
          <p:cNvPr id="6" name="Chart 5"/>
          <p:cNvGraphicFramePr>
            <a:graphicFrameLocks/>
          </p:cNvGraphicFramePr>
          <p:nvPr>
            <p:extLst>
              <p:ext uri="{D42A27DB-BD31-4B8C-83A1-F6EECF244321}">
                <p14:modId xmlns:p14="http://schemas.microsoft.com/office/powerpoint/2010/main" val="328269615"/>
              </p:ext>
            </p:extLst>
          </p:nvPr>
        </p:nvGraphicFramePr>
        <p:xfrm>
          <a:off x="1217612" y="2743200"/>
          <a:ext cx="91440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1462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18412" y="1346947"/>
            <a:ext cx="4038600" cy="5820335"/>
          </a:xfrm>
          <a:prstGeom prst="rect">
            <a:avLst/>
          </a:prstGeom>
        </p:spPr>
      </p:pic>
      <p:sp>
        <p:nvSpPr>
          <p:cNvPr id="3" name="Content Placeholder 2"/>
          <p:cNvSpPr>
            <a:spLocks noGrp="1"/>
          </p:cNvSpPr>
          <p:nvPr>
            <p:ph sz="half" idx="1"/>
          </p:nvPr>
        </p:nvSpPr>
        <p:spPr>
          <a:xfrm>
            <a:off x="608012" y="914400"/>
            <a:ext cx="6372708" cy="5934746"/>
          </a:xfrm>
        </p:spPr>
        <p:txBody>
          <a:bodyPr/>
          <a:lstStyle/>
          <a:p>
            <a:r>
              <a:rPr lang="en-US" sz="2000" u="sng" dirty="0" smtClean="0">
                <a:solidFill>
                  <a:schemeClr val="tx1"/>
                </a:solidFill>
              </a:rPr>
              <a:t>Before</a:t>
            </a:r>
            <a:r>
              <a:rPr lang="en-US" sz="2000" b="0" u="sng" dirty="0" smtClean="0">
                <a:solidFill>
                  <a:schemeClr val="tx1"/>
                </a:solidFill>
              </a:rPr>
              <a:t>:</a:t>
            </a:r>
          </a:p>
          <a:p>
            <a:pPr marL="342900" indent="-342900">
              <a:buFont typeface="Arial" panose="020B0604020202020204" pitchFamily="34" charset="0"/>
              <a:buChar char="•"/>
            </a:pPr>
            <a:r>
              <a:rPr lang="en-US" sz="2000" b="0" dirty="0" smtClean="0">
                <a:solidFill>
                  <a:schemeClr val="tx1"/>
                </a:solidFill>
              </a:rPr>
              <a:t>First inbound trip: </a:t>
            </a:r>
            <a:r>
              <a:rPr lang="en-US" sz="2000" b="0" dirty="0">
                <a:solidFill>
                  <a:schemeClr val="tx1"/>
                </a:solidFill>
              </a:rPr>
              <a:t>6</a:t>
            </a:r>
            <a:r>
              <a:rPr lang="en-US" sz="2000" b="0" dirty="0" smtClean="0">
                <a:solidFill>
                  <a:schemeClr val="tx1"/>
                </a:solidFill>
              </a:rPr>
              <a:t>:00am Mattapan – Forest Hills, 51 passengers, and 12 standees.</a:t>
            </a:r>
          </a:p>
          <a:p>
            <a:endParaRPr lang="en-US" sz="2000" b="0" dirty="0" smtClean="0">
              <a:solidFill>
                <a:schemeClr val="tx1"/>
              </a:solidFill>
            </a:endParaRPr>
          </a:p>
          <a:p>
            <a:r>
              <a:rPr lang="en-US" sz="2000" u="sng" dirty="0" smtClean="0">
                <a:solidFill>
                  <a:schemeClr val="tx1"/>
                </a:solidFill>
              </a:rPr>
              <a:t>After</a:t>
            </a:r>
            <a:r>
              <a:rPr lang="en-US" sz="2000" b="0" u="sng" dirty="0" smtClean="0">
                <a:solidFill>
                  <a:schemeClr val="tx1"/>
                </a:solidFill>
              </a:rPr>
              <a:t>:</a:t>
            </a:r>
            <a:endParaRPr lang="en-US" sz="2000" b="0" u="sng" dirty="0">
              <a:solidFill>
                <a:schemeClr val="tx1"/>
              </a:solidFill>
            </a:endParaRPr>
          </a:p>
          <a:p>
            <a:pPr marL="342900" indent="-342900">
              <a:buFont typeface="Arial" panose="020B0604020202020204" pitchFamily="34" charset="0"/>
              <a:buChar char="•"/>
            </a:pPr>
            <a:r>
              <a:rPr lang="en-US" sz="2000" b="0" dirty="0" smtClean="0">
                <a:solidFill>
                  <a:schemeClr val="tx1"/>
                </a:solidFill>
              </a:rPr>
              <a:t>New 5:25am inbound trip (was out-of-service bus) – 26 passengers</a:t>
            </a:r>
          </a:p>
          <a:p>
            <a:pPr marL="342900" indent="-342900">
              <a:buFont typeface="Arial" panose="020B0604020202020204" pitchFamily="34" charset="0"/>
              <a:buChar char="•"/>
            </a:pPr>
            <a:r>
              <a:rPr lang="en-US" sz="2000" b="0" dirty="0" smtClean="0">
                <a:solidFill>
                  <a:schemeClr val="tx1"/>
                </a:solidFill>
              </a:rPr>
              <a:t>New inbound 5:45am trip – 22 passengers </a:t>
            </a:r>
          </a:p>
          <a:p>
            <a:pPr marL="342900" indent="-342900">
              <a:buFont typeface="Arial" panose="020B0604020202020204" pitchFamily="34" charset="0"/>
              <a:buChar char="•"/>
            </a:pPr>
            <a:r>
              <a:rPr lang="en-US" sz="2000" b="0" dirty="0" smtClean="0">
                <a:solidFill>
                  <a:schemeClr val="tx1"/>
                </a:solidFill>
              </a:rPr>
              <a:t>6:00am inbound trip – 34 passengers</a:t>
            </a:r>
          </a:p>
          <a:p>
            <a:endParaRPr lang="en-US" sz="2000" dirty="0" smtClean="0">
              <a:solidFill>
                <a:schemeClr val="tx1"/>
              </a:solidFill>
            </a:endParaRPr>
          </a:p>
          <a:p>
            <a:pPr marL="342900" indent="-342900">
              <a:buFont typeface="Wingdings" panose="05000000000000000000" pitchFamily="2" charset="2"/>
              <a:buChar char="Ø"/>
            </a:pPr>
            <a:r>
              <a:rPr lang="en-US" sz="2000" dirty="0" smtClean="0">
                <a:solidFill>
                  <a:schemeClr val="tx1"/>
                </a:solidFill>
              </a:rPr>
              <a:t>Net change—30 new inbound riders, [1 new outbound]</a:t>
            </a:r>
          </a:p>
          <a:p>
            <a:pPr marL="342900" indent="-342900">
              <a:buFont typeface="Wingdings" panose="05000000000000000000" pitchFamily="2" charset="2"/>
              <a:buChar char="Ø"/>
            </a:pPr>
            <a:r>
              <a:rPr lang="en-US" sz="2000" dirty="0" smtClean="0">
                <a:solidFill>
                  <a:schemeClr val="tx1"/>
                </a:solidFill>
              </a:rPr>
              <a:t>More productive time in schedule</a:t>
            </a:r>
          </a:p>
          <a:p>
            <a:pPr marL="342900" indent="-342900">
              <a:buFont typeface="Wingdings" panose="05000000000000000000" pitchFamily="2" charset="2"/>
              <a:buChar char="Ø"/>
            </a:pPr>
            <a:r>
              <a:rPr lang="en-US" sz="2000" dirty="0">
                <a:solidFill>
                  <a:schemeClr val="tx1"/>
                </a:solidFill>
              </a:rPr>
              <a:t>M</a:t>
            </a:r>
            <a:r>
              <a:rPr lang="en-US" sz="2000" dirty="0" smtClean="0">
                <a:solidFill>
                  <a:schemeClr val="tx1"/>
                </a:solidFill>
              </a:rPr>
              <a:t>ore riders comfortable.  </a:t>
            </a:r>
          </a:p>
          <a:p>
            <a:endParaRPr lang="en-US" sz="2000" dirty="0" smtClean="0"/>
          </a:p>
          <a:p>
            <a:pPr lvl="2" indent="0">
              <a:buNone/>
            </a:pPr>
            <a:endParaRPr lang="en-US" sz="2000" dirty="0"/>
          </a:p>
          <a:p>
            <a:pPr marL="1379103" lvl="2" indent="-342900">
              <a:buFont typeface="Arial" panose="020B0604020202020204" pitchFamily="34" charset="0"/>
              <a:buChar char="•"/>
            </a:pPr>
            <a:endParaRPr lang="en-US" sz="2000" dirty="0" smtClean="0"/>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p>
          <a:p>
            <a:pPr lvl="2" indent="0">
              <a:buNone/>
            </a:pPr>
            <a:endParaRPr lang="en-US" sz="2000" dirty="0"/>
          </a:p>
          <a:p>
            <a:pPr marL="1379103" lvl="2" indent="-342900">
              <a:buFont typeface="Arial" panose="020B0604020202020204" pitchFamily="34" charset="0"/>
              <a:buChar char="•"/>
            </a:pPr>
            <a:endParaRPr lang="en-US" sz="2000" dirty="0" smtClean="0">
              <a:solidFill>
                <a:schemeClr val="tx1"/>
              </a:solidFill>
            </a:endParaRPr>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solidFill>
                <a:schemeClr val="tx1"/>
              </a:solidFill>
            </a:endParaRPr>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solidFill>
                <a:schemeClr val="tx1"/>
              </a:solidFill>
            </a:endParaRPr>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solidFill>
                <a:schemeClr val="tx1"/>
              </a:solidFill>
            </a:endParaRPr>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solidFill>
                <a:schemeClr val="tx1"/>
              </a:solidFill>
            </a:endParaRPr>
          </a:p>
          <a:p>
            <a:pPr marL="342900" indent="-342900">
              <a:buFont typeface="Arial" panose="020B0604020202020204" pitchFamily="34" charset="0"/>
              <a:buChar char="•"/>
            </a:pPr>
            <a:endParaRPr lang="en-US" b="0" dirty="0" smtClean="0">
              <a:solidFill>
                <a:schemeClr val="tx1"/>
              </a:solidFill>
            </a:endParaRPr>
          </a:p>
        </p:txBody>
      </p:sp>
      <p:sp>
        <p:nvSpPr>
          <p:cNvPr id="5" name="Title 3"/>
          <p:cNvSpPr txBox="1">
            <a:spLocks/>
          </p:cNvSpPr>
          <p:nvPr/>
        </p:nvSpPr>
        <p:spPr>
          <a:xfrm>
            <a:off x="531812" y="325277"/>
            <a:ext cx="10439400" cy="436723"/>
          </a:xfrm>
          <a:prstGeom prst="rect">
            <a:avLst/>
          </a:prstGeom>
          <a:solidFill>
            <a:schemeClr val="bg1"/>
          </a:solidFill>
        </p:spPr>
        <p:txBody>
          <a:bodyPr>
            <a:normAutofit fontScale="85000" lnSpcReduction="10000"/>
          </a:bodyPr>
          <a:lstStyle>
            <a:lvl1pPr algn="l" rtl="0" eaLnBrk="1" fontAlgn="base" hangingPunct="1">
              <a:lnSpc>
                <a:spcPct val="90000"/>
              </a:lnSpc>
              <a:spcBef>
                <a:spcPct val="0"/>
              </a:spcBef>
              <a:spcAft>
                <a:spcPct val="0"/>
              </a:spcAft>
              <a:defRPr sz="3060" b="1">
                <a:solidFill>
                  <a:srgbClr val="1A6BB3"/>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5pPr>
            <a:lvl6pPr marL="518101" algn="l" rtl="0" eaLnBrk="1" fontAlgn="base" hangingPunct="1">
              <a:spcBef>
                <a:spcPct val="0"/>
              </a:spcBef>
              <a:spcAft>
                <a:spcPct val="0"/>
              </a:spcAft>
              <a:defRPr sz="2700" b="1">
                <a:solidFill>
                  <a:srgbClr val="0033CC"/>
                </a:solidFill>
                <a:latin typeface="Verdana" pitchFamily="34" charset="0"/>
                <a:cs typeface="Arial" charset="0"/>
              </a:defRPr>
            </a:lvl6pPr>
            <a:lvl7pPr marL="1036203" algn="l" rtl="0" eaLnBrk="1" fontAlgn="base" hangingPunct="1">
              <a:spcBef>
                <a:spcPct val="0"/>
              </a:spcBef>
              <a:spcAft>
                <a:spcPct val="0"/>
              </a:spcAft>
              <a:defRPr sz="2700" b="1">
                <a:solidFill>
                  <a:srgbClr val="0033CC"/>
                </a:solidFill>
                <a:latin typeface="Verdana" pitchFamily="34" charset="0"/>
                <a:cs typeface="Arial" charset="0"/>
              </a:defRPr>
            </a:lvl7pPr>
            <a:lvl8pPr marL="1554303" algn="l" rtl="0" eaLnBrk="1" fontAlgn="base" hangingPunct="1">
              <a:spcBef>
                <a:spcPct val="0"/>
              </a:spcBef>
              <a:spcAft>
                <a:spcPct val="0"/>
              </a:spcAft>
              <a:defRPr sz="2700" b="1">
                <a:solidFill>
                  <a:srgbClr val="0033CC"/>
                </a:solidFill>
                <a:latin typeface="Verdana" pitchFamily="34" charset="0"/>
                <a:cs typeface="Arial" charset="0"/>
              </a:defRPr>
            </a:lvl8pPr>
            <a:lvl9pPr marL="2072404" algn="l" rtl="0" eaLnBrk="1" fontAlgn="base" hangingPunct="1">
              <a:spcBef>
                <a:spcPct val="0"/>
              </a:spcBef>
              <a:spcAft>
                <a:spcPct val="0"/>
              </a:spcAft>
              <a:defRPr sz="2700" b="1">
                <a:solidFill>
                  <a:srgbClr val="0033CC"/>
                </a:solidFill>
                <a:latin typeface="Verdana" pitchFamily="34" charset="0"/>
                <a:cs typeface="Arial" charset="0"/>
              </a:defRPr>
            </a:lvl9pPr>
          </a:lstStyle>
          <a:p>
            <a:pPr defTabSz="1018023"/>
            <a:r>
              <a:rPr lang="en-US" sz="2500" kern="0" dirty="0" smtClean="0">
                <a:solidFill>
                  <a:schemeClr val="accent5">
                    <a:lumMod val="25000"/>
                  </a:schemeClr>
                </a:solidFill>
              </a:rPr>
              <a:t>Early Morning Ridership Observations: New Route 31 Sunday Trips Added </a:t>
            </a:r>
          </a:p>
        </p:txBody>
      </p:sp>
      <p:sp>
        <p:nvSpPr>
          <p:cNvPr id="8" name="Rounded Rectangle 7"/>
          <p:cNvSpPr/>
          <p:nvPr/>
        </p:nvSpPr>
        <p:spPr>
          <a:xfrm>
            <a:off x="9611002" y="2645680"/>
            <a:ext cx="762000" cy="457200"/>
          </a:xfrm>
          <a:prstGeom prst="roundRect">
            <a:avLst>
              <a:gd name="adj" fmla="val 50000"/>
            </a:avLst>
          </a:prstGeom>
          <a:solidFill>
            <a:srgbClr val="FFCD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smtClean="0">
                <a:latin typeface="Arial" panose="020B0604020202020204" pitchFamily="34" charset="0"/>
                <a:cs typeface="Arial" panose="020B0604020202020204" pitchFamily="34" charset="0"/>
              </a:rPr>
              <a:t>31</a:t>
            </a:r>
            <a:endParaRPr lang="en-US" b="1" dirty="0">
              <a:latin typeface="Arial" panose="020B0604020202020204" pitchFamily="34" charset="0"/>
              <a:cs typeface="Arial" panose="020B0604020202020204" pitchFamily="34" charset="0"/>
            </a:endParaRPr>
          </a:p>
        </p:txBody>
      </p:sp>
      <p:sp>
        <p:nvSpPr>
          <p:cNvPr id="9" name="TextBox 8"/>
          <p:cNvSpPr txBox="1"/>
          <p:nvPr/>
        </p:nvSpPr>
        <p:spPr>
          <a:xfrm>
            <a:off x="9218612" y="6452349"/>
            <a:ext cx="1648308" cy="400110"/>
          </a:xfrm>
          <a:prstGeom prst="rect">
            <a:avLst/>
          </a:prstGeom>
          <a:noFill/>
        </p:spPr>
        <p:txBody>
          <a:bodyPr wrap="square" rtlCol="0">
            <a:spAutoFit/>
          </a:bodyPr>
          <a:lstStyle/>
          <a:p>
            <a:pPr marL="342900" indent="-342900"/>
            <a:r>
              <a:rPr lang="en-US" b="1" dirty="0" smtClean="0">
                <a:latin typeface="Arial" panose="020B0604020202020204" pitchFamily="34" charset="0"/>
                <a:cs typeface="Arial" panose="020B0604020202020204" pitchFamily="34" charset="0"/>
              </a:rPr>
              <a:t>Mattapan</a:t>
            </a:r>
          </a:p>
        </p:txBody>
      </p:sp>
      <p:sp>
        <p:nvSpPr>
          <p:cNvPr id="10" name="TextBox 9"/>
          <p:cNvSpPr txBox="1"/>
          <p:nvPr/>
        </p:nvSpPr>
        <p:spPr>
          <a:xfrm>
            <a:off x="7770812" y="2438400"/>
            <a:ext cx="1619941" cy="400110"/>
          </a:xfrm>
          <a:prstGeom prst="rect">
            <a:avLst/>
          </a:prstGeom>
          <a:noFill/>
        </p:spPr>
        <p:txBody>
          <a:bodyPr wrap="square" rtlCol="0">
            <a:spAutoFit/>
          </a:bodyPr>
          <a:lstStyle/>
          <a:p>
            <a:pPr marL="342900" indent="-342900"/>
            <a:r>
              <a:rPr lang="en-US" b="1" dirty="0" smtClean="0">
                <a:latin typeface="Arial" panose="020B0604020202020204" pitchFamily="34" charset="0"/>
                <a:cs typeface="Arial" panose="020B0604020202020204" pitchFamily="34" charset="0"/>
              </a:rPr>
              <a:t>Forest Hills</a:t>
            </a:r>
          </a:p>
        </p:txBody>
      </p:sp>
    </p:spTree>
    <p:extLst>
      <p:ext uri="{BB962C8B-B14F-4D97-AF65-F5344CB8AC3E}">
        <p14:creationId xmlns:p14="http://schemas.microsoft.com/office/powerpoint/2010/main" val="3521682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12" y="914400"/>
            <a:ext cx="6019800" cy="5934746"/>
          </a:xfrm>
        </p:spPr>
        <p:txBody>
          <a:bodyPr/>
          <a:lstStyle/>
          <a:p>
            <a:r>
              <a:rPr lang="en-US" sz="2000" u="sng" dirty="0" smtClean="0">
                <a:solidFill>
                  <a:schemeClr val="tx1"/>
                </a:solidFill>
              </a:rPr>
              <a:t>Before</a:t>
            </a:r>
            <a:r>
              <a:rPr lang="en-US" sz="2000" b="0" u="sng" dirty="0" smtClean="0">
                <a:solidFill>
                  <a:schemeClr val="tx1"/>
                </a:solidFill>
              </a:rPr>
              <a:t>:</a:t>
            </a:r>
          </a:p>
          <a:p>
            <a:pPr marL="342900" indent="-342900">
              <a:buFont typeface="Arial" panose="020B0604020202020204" pitchFamily="34" charset="0"/>
              <a:buChar char="•"/>
            </a:pPr>
            <a:r>
              <a:rPr lang="en-US" sz="2000" b="0" dirty="0" smtClean="0">
                <a:solidFill>
                  <a:schemeClr val="tx1"/>
                </a:solidFill>
              </a:rPr>
              <a:t>First trip: 5:00am Lynn – Wonderland, 51 passengers, and 12 standees.</a:t>
            </a:r>
          </a:p>
          <a:p>
            <a:endParaRPr lang="en-US" sz="2000" u="sng" dirty="0" smtClean="0">
              <a:solidFill>
                <a:schemeClr val="tx1"/>
              </a:solidFill>
            </a:endParaRPr>
          </a:p>
          <a:p>
            <a:r>
              <a:rPr lang="en-US" sz="2000" u="sng" dirty="0" smtClean="0">
                <a:solidFill>
                  <a:schemeClr val="tx1"/>
                </a:solidFill>
              </a:rPr>
              <a:t>After</a:t>
            </a:r>
            <a:r>
              <a:rPr lang="en-US" sz="2000" b="0" u="sng" dirty="0" smtClean="0">
                <a:solidFill>
                  <a:schemeClr val="tx1"/>
                </a:solidFill>
              </a:rPr>
              <a:t>:</a:t>
            </a:r>
            <a:endParaRPr lang="en-US" sz="2000" b="0" u="sng" dirty="0">
              <a:solidFill>
                <a:schemeClr val="tx1"/>
              </a:solidFill>
            </a:endParaRPr>
          </a:p>
          <a:p>
            <a:pPr marL="342900" indent="-342900">
              <a:buFont typeface="Arial" panose="020B0604020202020204" pitchFamily="34" charset="0"/>
              <a:buChar char="•"/>
            </a:pPr>
            <a:r>
              <a:rPr lang="en-US" sz="2000" b="0" dirty="0" smtClean="0">
                <a:solidFill>
                  <a:schemeClr val="tx1"/>
                </a:solidFill>
              </a:rPr>
              <a:t>New 4:45am trip Lynn – Wonderland, 34 passengers, everyone seated, with 5 empty seats</a:t>
            </a:r>
          </a:p>
          <a:p>
            <a:pPr marL="342900" indent="-342900">
              <a:buFont typeface="Arial" panose="020B0604020202020204" pitchFamily="34" charset="0"/>
              <a:buChar char="•"/>
            </a:pPr>
            <a:r>
              <a:rPr lang="en-US" sz="2000" b="0" dirty="0" smtClean="0">
                <a:solidFill>
                  <a:schemeClr val="tx1"/>
                </a:solidFill>
              </a:rPr>
              <a:t>5:00am Lynn – Wonderland trip, 45 passengers, and 6 standees</a:t>
            </a:r>
          </a:p>
          <a:p>
            <a:endParaRPr lang="en-US" sz="2000" b="0" dirty="0">
              <a:solidFill>
                <a:schemeClr val="tx1"/>
              </a:solidFill>
            </a:endParaRPr>
          </a:p>
          <a:p>
            <a:pPr marL="342900" indent="-342900">
              <a:buFont typeface="Wingdings" panose="05000000000000000000" pitchFamily="2" charset="2"/>
              <a:buChar char="Ø"/>
            </a:pPr>
            <a:r>
              <a:rPr lang="en-US" sz="2000" dirty="0" smtClean="0">
                <a:solidFill>
                  <a:schemeClr val="tx1"/>
                </a:solidFill>
              </a:rPr>
              <a:t>Net change—28 new riders</a:t>
            </a:r>
          </a:p>
          <a:p>
            <a:pPr marL="342900" indent="-342900">
              <a:buFont typeface="Wingdings" panose="05000000000000000000" pitchFamily="2" charset="2"/>
              <a:buChar char="Ø"/>
            </a:pPr>
            <a:r>
              <a:rPr lang="en-US" sz="2000" dirty="0">
                <a:solidFill>
                  <a:schemeClr val="tx1"/>
                </a:solidFill>
              </a:rPr>
              <a:t>M</a:t>
            </a:r>
            <a:r>
              <a:rPr lang="en-US" sz="2000" dirty="0" smtClean="0">
                <a:solidFill>
                  <a:schemeClr val="tx1"/>
                </a:solidFill>
              </a:rPr>
              <a:t>ore riders comfortable.  </a:t>
            </a:r>
          </a:p>
          <a:p>
            <a:endParaRPr lang="en-US" sz="2000" dirty="0" smtClean="0"/>
          </a:p>
          <a:p>
            <a:pPr lvl="2" indent="0">
              <a:buNone/>
            </a:pPr>
            <a:endParaRPr lang="en-US" sz="2000" dirty="0"/>
          </a:p>
          <a:p>
            <a:pPr marL="1379103" lvl="2" indent="-342900">
              <a:buFont typeface="Arial" panose="020B0604020202020204" pitchFamily="34" charset="0"/>
              <a:buChar char="•"/>
            </a:pPr>
            <a:endParaRPr lang="en-US" sz="2000" dirty="0" smtClean="0"/>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p>
          <a:p>
            <a:pPr lvl="2" indent="0">
              <a:buNone/>
            </a:pPr>
            <a:endParaRPr lang="en-US" sz="2000" dirty="0"/>
          </a:p>
          <a:p>
            <a:pPr marL="1379103" lvl="2" indent="-342900">
              <a:buFont typeface="Arial" panose="020B0604020202020204" pitchFamily="34" charset="0"/>
              <a:buChar char="•"/>
            </a:pPr>
            <a:endParaRPr lang="en-US" sz="2000" dirty="0" smtClean="0">
              <a:solidFill>
                <a:schemeClr val="tx1"/>
              </a:solidFill>
            </a:endParaRPr>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solidFill>
                <a:schemeClr val="tx1"/>
              </a:solidFill>
            </a:endParaRPr>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solidFill>
                <a:schemeClr val="tx1"/>
              </a:solidFill>
            </a:endParaRPr>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solidFill>
                <a:schemeClr val="tx1"/>
              </a:solidFill>
            </a:endParaRPr>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solidFill>
                <a:schemeClr val="tx1"/>
              </a:solidFill>
            </a:endParaRPr>
          </a:p>
          <a:p>
            <a:pPr marL="342900" indent="-342900">
              <a:buFont typeface="Arial" panose="020B0604020202020204" pitchFamily="34" charset="0"/>
              <a:buChar char="•"/>
            </a:pPr>
            <a:endParaRPr lang="en-US" b="0" dirty="0" smtClean="0">
              <a:solidFill>
                <a:schemeClr val="tx1"/>
              </a:solidFill>
            </a:endParaRPr>
          </a:p>
        </p:txBody>
      </p:sp>
      <p:sp>
        <p:nvSpPr>
          <p:cNvPr id="5" name="Title 3"/>
          <p:cNvSpPr txBox="1">
            <a:spLocks/>
          </p:cNvSpPr>
          <p:nvPr/>
        </p:nvSpPr>
        <p:spPr>
          <a:xfrm>
            <a:off x="531812" y="325277"/>
            <a:ext cx="10287000" cy="436723"/>
          </a:xfrm>
          <a:prstGeom prst="rect">
            <a:avLst/>
          </a:prstGeom>
          <a:solidFill>
            <a:schemeClr val="bg1"/>
          </a:solidFill>
        </p:spPr>
        <p:txBody>
          <a:bodyPr>
            <a:normAutofit fontScale="85000" lnSpcReduction="10000"/>
          </a:bodyPr>
          <a:lstStyle>
            <a:lvl1pPr algn="l" rtl="0" eaLnBrk="1" fontAlgn="base" hangingPunct="1">
              <a:lnSpc>
                <a:spcPct val="90000"/>
              </a:lnSpc>
              <a:spcBef>
                <a:spcPct val="0"/>
              </a:spcBef>
              <a:spcAft>
                <a:spcPct val="0"/>
              </a:spcAft>
              <a:defRPr sz="3060" b="1">
                <a:solidFill>
                  <a:srgbClr val="1A6BB3"/>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5pPr>
            <a:lvl6pPr marL="518101" algn="l" rtl="0" eaLnBrk="1" fontAlgn="base" hangingPunct="1">
              <a:spcBef>
                <a:spcPct val="0"/>
              </a:spcBef>
              <a:spcAft>
                <a:spcPct val="0"/>
              </a:spcAft>
              <a:defRPr sz="2700" b="1">
                <a:solidFill>
                  <a:srgbClr val="0033CC"/>
                </a:solidFill>
                <a:latin typeface="Verdana" pitchFamily="34" charset="0"/>
                <a:cs typeface="Arial" charset="0"/>
              </a:defRPr>
            </a:lvl6pPr>
            <a:lvl7pPr marL="1036203" algn="l" rtl="0" eaLnBrk="1" fontAlgn="base" hangingPunct="1">
              <a:spcBef>
                <a:spcPct val="0"/>
              </a:spcBef>
              <a:spcAft>
                <a:spcPct val="0"/>
              </a:spcAft>
              <a:defRPr sz="2700" b="1">
                <a:solidFill>
                  <a:srgbClr val="0033CC"/>
                </a:solidFill>
                <a:latin typeface="Verdana" pitchFamily="34" charset="0"/>
                <a:cs typeface="Arial" charset="0"/>
              </a:defRPr>
            </a:lvl7pPr>
            <a:lvl8pPr marL="1554303" algn="l" rtl="0" eaLnBrk="1" fontAlgn="base" hangingPunct="1">
              <a:spcBef>
                <a:spcPct val="0"/>
              </a:spcBef>
              <a:spcAft>
                <a:spcPct val="0"/>
              </a:spcAft>
              <a:defRPr sz="2700" b="1">
                <a:solidFill>
                  <a:srgbClr val="0033CC"/>
                </a:solidFill>
                <a:latin typeface="Verdana" pitchFamily="34" charset="0"/>
                <a:cs typeface="Arial" charset="0"/>
              </a:defRPr>
            </a:lvl8pPr>
            <a:lvl9pPr marL="2072404" algn="l" rtl="0" eaLnBrk="1" fontAlgn="base" hangingPunct="1">
              <a:spcBef>
                <a:spcPct val="0"/>
              </a:spcBef>
              <a:spcAft>
                <a:spcPct val="0"/>
              </a:spcAft>
              <a:defRPr sz="2700" b="1">
                <a:solidFill>
                  <a:srgbClr val="0033CC"/>
                </a:solidFill>
                <a:latin typeface="Verdana" pitchFamily="34" charset="0"/>
                <a:cs typeface="Arial" charset="0"/>
              </a:defRPr>
            </a:lvl9pPr>
          </a:lstStyle>
          <a:p>
            <a:pPr defTabSz="1018023"/>
            <a:r>
              <a:rPr lang="en-US" sz="2500" kern="0" dirty="0" smtClean="0">
                <a:solidFill>
                  <a:schemeClr val="accent5">
                    <a:lumMod val="25000"/>
                  </a:schemeClr>
                </a:solidFill>
              </a:rPr>
              <a:t>Early Morning Ridership Observations: New Route 455 Weekday trip added  </a:t>
            </a:r>
          </a:p>
        </p:txBody>
      </p:sp>
      <p:pic>
        <p:nvPicPr>
          <p:cNvPr id="7" name="Picture 6"/>
          <p:cNvPicPr>
            <a:picLocks noChangeAspect="1"/>
          </p:cNvPicPr>
          <p:nvPr/>
        </p:nvPicPr>
        <p:blipFill rotWithShape="1">
          <a:blip r:embed="rId3"/>
          <a:srcRect t="44695" r="41904"/>
          <a:stretch/>
        </p:blipFill>
        <p:spPr>
          <a:xfrm>
            <a:off x="7389812" y="1598451"/>
            <a:ext cx="4267200" cy="4566644"/>
          </a:xfrm>
          <a:prstGeom prst="rect">
            <a:avLst/>
          </a:prstGeom>
        </p:spPr>
      </p:pic>
      <p:sp>
        <p:nvSpPr>
          <p:cNvPr id="8" name="Rounded Rectangle 7"/>
          <p:cNvSpPr/>
          <p:nvPr/>
        </p:nvSpPr>
        <p:spPr>
          <a:xfrm>
            <a:off x="9218612" y="3124200"/>
            <a:ext cx="762000" cy="457200"/>
          </a:xfrm>
          <a:prstGeom prst="roundRect">
            <a:avLst>
              <a:gd name="adj" fmla="val 50000"/>
            </a:avLst>
          </a:prstGeom>
          <a:solidFill>
            <a:srgbClr val="FFCD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smtClean="0">
                <a:latin typeface="Arial" panose="020B0604020202020204" pitchFamily="34" charset="0"/>
                <a:cs typeface="Arial" panose="020B0604020202020204" pitchFamily="34" charset="0"/>
              </a:rPr>
              <a:t>455</a:t>
            </a:r>
            <a:endParaRPr lang="en-US" b="1" dirty="0">
              <a:latin typeface="Arial" panose="020B0604020202020204" pitchFamily="34" charset="0"/>
              <a:cs typeface="Arial" panose="020B0604020202020204" pitchFamily="34" charset="0"/>
            </a:endParaRPr>
          </a:p>
        </p:txBody>
      </p:sp>
      <p:sp>
        <p:nvSpPr>
          <p:cNvPr id="9" name="TextBox 8"/>
          <p:cNvSpPr txBox="1"/>
          <p:nvPr/>
        </p:nvSpPr>
        <p:spPr>
          <a:xfrm>
            <a:off x="9294812" y="4907094"/>
            <a:ext cx="2133600" cy="400110"/>
          </a:xfrm>
          <a:prstGeom prst="rect">
            <a:avLst/>
          </a:prstGeom>
          <a:noFill/>
        </p:spPr>
        <p:txBody>
          <a:bodyPr wrap="square" rtlCol="0">
            <a:spAutoFit/>
          </a:bodyPr>
          <a:lstStyle/>
          <a:p>
            <a:pPr marL="342900" indent="-342900"/>
            <a:r>
              <a:rPr lang="en-US" b="1" dirty="0" smtClean="0">
                <a:latin typeface="Arial" panose="020B0604020202020204" pitchFamily="34" charset="0"/>
                <a:cs typeface="Arial" panose="020B0604020202020204" pitchFamily="34" charset="0"/>
              </a:rPr>
              <a:t>Wonderland</a:t>
            </a:r>
          </a:p>
        </p:txBody>
      </p:sp>
      <p:sp>
        <p:nvSpPr>
          <p:cNvPr id="10" name="TextBox 9"/>
          <p:cNvSpPr txBox="1"/>
          <p:nvPr/>
        </p:nvSpPr>
        <p:spPr>
          <a:xfrm>
            <a:off x="10818812" y="2343090"/>
            <a:ext cx="1143000" cy="400110"/>
          </a:xfrm>
          <a:prstGeom prst="rect">
            <a:avLst/>
          </a:prstGeom>
          <a:noFill/>
        </p:spPr>
        <p:txBody>
          <a:bodyPr wrap="square" rtlCol="0">
            <a:spAutoFit/>
          </a:bodyPr>
          <a:lstStyle/>
          <a:p>
            <a:pPr marL="342900" indent="-342900"/>
            <a:r>
              <a:rPr lang="en-US" b="1" dirty="0" smtClean="0">
                <a:latin typeface="Arial" panose="020B0604020202020204" pitchFamily="34" charset="0"/>
                <a:cs typeface="Arial" panose="020B0604020202020204" pitchFamily="34" charset="0"/>
              </a:rPr>
              <a:t>Lynn</a:t>
            </a:r>
          </a:p>
        </p:txBody>
      </p:sp>
    </p:spTree>
    <p:extLst>
      <p:ext uri="{BB962C8B-B14F-4D97-AF65-F5344CB8AC3E}">
        <p14:creationId xmlns:p14="http://schemas.microsoft.com/office/powerpoint/2010/main" val="1642523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12" y="914400"/>
            <a:ext cx="5181600" cy="5934746"/>
          </a:xfrm>
        </p:spPr>
        <p:txBody>
          <a:bodyPr/>
          <a:lstStyle/>
          <a:p>
            <a:r>
              <a:rPr lang="en-US" sz="2000" b="0" dirty="0" smtClean="0">
                <a:solidFill>
                  <a:schemeClr val="tx1"/>
                </a:solidFill>
              </a:rPr>
              <a:t>Example: Route 104/109 short trips extended</a:t>
            </a:r>
          </a:p>
          <a:p>
            <a:r>
              <a:rPr lang="en-US" sz="2000" u="sng" dirty="0" smtClean="0">
                <a:solidFill>
                  <a:schemeClr val="tx1"/>
                </a:solidFill>
              </a:rPr>
              <a:t>Before</a:t>
            </a:r>
            <a:r>
              <a:rPr lang="en-US" sz="2000" b="0" u="sng" dirty="0" smtClean="0">
                <a:solidFill>
                  <a:schemeClr val="tx1"/>
                </a:solidFill>
              </a:rPr>
              <a:t>:</a:t>
            </a:r>
          </a:p>
          <a:p>
            <a:r>
              <a:rPr lang="en-US" sz="2000" b="0" dirty="0" smtClean="0">
                <a:solidFill>
                  <a:schemeClr val="tx1"/>
                </a:solidFill>
              </a:rPr>
              <a:t>First trips of the morning were:</a:t>
            </a:r>
          </a:p>
          <a:p>
            <a:pPr marL="342900" indent="-342900">
              <a:buFont typeface="Arial" panose="020B0604020202020204" pitchFamily="34" charset="0"/>
              <a:buChar char="•"/>
            </a:pPr>
            <a:r>
              <a:rPr lang="en-US" sz="1600" b="0" dirty="0" smtClean="0">
                <a:solidFill>
                  <a:schemeClr val="tx1"/>
                </a:solidFill>
              </a:rPr>
              <a:t>4:43 </a:t>
            </a:r>
            <a:r>
              <a:rPr lang="en-US" sz="1600" b="0" dirty="0">
                <a:solidFill>
                  <a:schemeClr val="tx1"/>
                </a:solidFill>
              </a:rPr>
              <a:t>am </a:t>
            </a:r>
            <a:r>
              <a:rPr lang="en-US" sz="1600" u="sng" dirty="0">
                <a:solidFill>
                  <a:schemeClr val="tx1"/>
                </a:solidFill>
              </a:rPr>
              <a:t>Glendale </a:t>
            </a:r>
            <a:r>
              <a:rPr lang="en-US" sz="1600" u="sng" dirty="0" err="1">
                <a:solidFill>
                  <a:schemeClr val="tx1"/>
                </a:solidFill>
              </a:rPr>
              <a:t>Sq</a:t>
            </a:r>
            <a:r>
              <a:rPr lang="en-US" sz="1600" u="sng" dirty="0">
                <a:solidFill>
                  <a:schemeClr val="tx1"/>
                </a:solidFill>
              </a:rPr>
              <a:t> short </a:t>
            </a:r>
            <a:r>
              <a:rPr lang="en-US" sz="1600" b="0" dirty="0">
                <a:solidFill>
                  <a:schemeClr val="tx1"/>
                </a:solidFill>
              </a:rPr>
              <a:t>trip, 21 </a:t>
            </a:r>
            <a:r>
              <a:rPr lang="en-US" sz="1600" b="0" dirty="0" smtClean="0">
                <a:solidFill>
                  <a:schemeClr val="tx1"/>
                </a:solidFill>
              </a:rPr>
              <a:t>passengers</a:t>
            </a:r>
            <a:endParaRPr lang="en-US" sz="1600" b="0" dirty="0">
              <a:solidFill>
                <a:schemeClr val="tx1"/>
              </a:solidFill>
            </a:endParaRPr>
          </a:p>
          <a:p>
            <a:pPr marL="342900" indent="-342900">
              <a:buFont typeface="Arial" panose="020B0604020202020204" pitchFamily="34" charset="0"/>
              <a:buChar char="•"/>
            </a:pPr>
            <a:r>
              <a:rPr lang="en-US" sz="1600" b="0" dirty="0" smtClean="0">
                <a:solidFill>
                  <a:schemeClr val="tx1"/>
                </a:solidFill>
              </a:rPr>
              <a:t>4:57 am Route 109, 48 passengers</a:t>
            </a:r>
          </a:p>
          <a:p>
            <a:pPr marL="342900" indent="-342900">
              <a:buFont typeface="Arial" panose="020B0604020202020204" pitchFamily="34" charset="0"/>
              <a:buChar char="•"/>
            </a:pPr>
            <a:r>
              <a:rPr lang="en-US" sz="1600" b="0" dirty="0" smtClean="0">
                <a:solidFill>
                  <a:schemeClr val="tx1"/>
                </a:solidFill>
              </a:rPr>
              <a:t>5:00 am </a:t>
            </a:r>
            <a:r>
              <a:rPr lang="en-US" sz="1600" u="sng" dirty="0" smtClean="0">
                <a:solidFill>
                  <a:schemeClr val="tx1"/>
                </a:solidFill>
              </a:rPr>
              <a:t>Glendale </a:t>
            </a:r>
            <a:r>
              <a:rPr lang="en-US" sz="1600" u="sng" dirty="0" err="1" smtClean="0">
                <a:solidFill>
                  <a:schemeClr val="tx1"/>
                </a:solidFill>
              </a:rPr>
              <a:t>Sq</a:t>
            </a:r>
            <a:r>
              <a:rPr lang="en-US" sz="1600" u="sng" dirty="0" smtClean="0">
                <a:solidFill>
                  <a:schemeClr val="tx1"/>
                </a:solidFill>
              </a:rPr>
              <a:t> short </a:t>
            </a:r>
            <a:r>
              <a:rPr lang="en-US" sz="1600" b="0" dirty="0" smtClean="0">
                <a:solidFill>
                  <a:schemeClr val="tx1"/>
                </a:solidFill>
              </a:rPr>
              <a:t>trip,  52 passengers</a:t>
            </a:r>
          </a:p>
          <a:p>
            <a:pPr marL="342900" indent="-342900">
              <a:buFont typeface="Arial" panose="020B0604020202020204" pitchFamily="34" charset="0"/>
              <a:buChar char="•"/>
            </a:pPr>
            <a:r>
              <a:rPr lang="en-US" sz="1600" b="0" dirty="0" smtClean="0">
                <a:solidFill>
                  <a:schemeClr val="tx1"/>
                </a:solidFill>
              </a:rPr>
              <a:t>5:11am Route 104, 63 passengers</a:t>
            </a:r>
          </a:p>
          <a:p>
            <a:pPr marL="342900" indent="-342900">
              <a:buFont typeface="Arial" panose="020B0604020202020204" pitchFamily="34" charset="0"/>
              <a:buChar char="•"/>
            </a:pPr>
            <a:r>
              <a:rPr lang="en-US" sz="1600" b="0" dirty="0" smtClean="0">
                <a:solidFill>
                  <a:schemeClr val="tx1"/>
                </a:solidFill>
              </a:rPr>
              <a:t>180 total passengers on 4 trips</a:t>
            </a:r>
          </a:p>
          <a:p>
            <a:r>
              <a:rPr lang="en-US" sz="2000" u="sng" dirty="0" smtClean="0">
                <a:solidFill>
                  <a:schemeClr val="tx1"/>
                </a:solidFill>
              </a:rPr>
              <a:t>After</a:t>
            </a:r>
            <a:r>
              <a:rPr lang="en-US" sz="2000" b="0" u="sng" dirty="0" smtClean="0">
                <a:solidFill>
                  <a:schemeClr val="tx1"/>
                </a:solidFill>
              </a:rPr>
              <a:t>:</a:t>
            </a:r>
            <a:endParaRPr lang="en-US" sz="2000" b="0" u="sng" dirty="0">
              <a:solidFill>
                <a:schemeClr val="tx1"/>
              </a:solidFill>
            </a:endParaRPr>
          </a:p>
          <a:p>
            <a:pPr marL="342900" indent="-342900">
              <a:buFont typeface="Arial" panose="020B0604020202020204" pitchFamily="34" charset="0"/>
              <a:buChar char="•"/>
            </a:pPr>
            <a:r>
              <a:rPr lang="en-US" sz="1600" b="0" dirty="0" smtClean="0">
                <a:solidFill>
                  <a:schemeClr val="tx1"/>
                </a:solidFill>
              </a:rPr>
              <a:t>4:35 am, </a:t>
            </a:r>
            <a:r>
              <a:rPr lang="en-US" sz="1600" u="sng" dirty="0" smtClean="0">
                <a:solidFill>
                  <a:schemeClr val="tx1"/>
                </a:solidFill>
              </a:rPr>
              <a:t>Route 109</a:t>
            </a:r>
            <a:r>
              <a:rPr lang="en-US" sz="1600" b="0" dirty="0" smtClean="0">
                <a:solidFill>
                  <a:schemeClr val="tx1"/>
                </a:solidFill>
              </a:rPr>
              <a:t>, 47 passengers</a:t>
            </a:r>
            <a:endParaRPr lang="en-US" sz="1600" b="0" dirty="0">
              <a:solidFill>
                <a:schemeClr val="tx1"/>
              </a:solidFill>
            </a:endParaRPr>
          </a:p>
          <a:p>
            <a:pPr marL="342900" indent="-342900">
              <a:buFont typeface="Arial" panose="020B0604020202020204" pitchFamily="34" charset="0"/>
              <a:buChar char="•"/>
            </a:pPr>
            <a:r>
              <a:rPr lang="en-US" sz="1600" b="0" dirty="0">
                <a:solidFill>
                  <a:schemeClr val="tx1"/>
                </a:solidFill>
              </a:rPr>
              <a:t>4:57 </a:t>
            </a:r>
            <a:r>
              <a:rPr lang="en-US" sz="1600" b="0" dirty="0" smtClean="0">
                <a:solidFill>
                  <a:schemeClr val="tx1"/>
                </a:solidFill>
              </a:rPr>
              <a:t>am, Route 109, 59 passengers</a:t>
            </a:r>
            <a:endParaRPr lang="en-US" sz="1600" b="0" dirty="0">
              <a:solidFill>
                <a:schemeClr val="tx1"/>
              </a:solidFill>
            </a:endParaRPr>
          </a:p>
          <a:p>
            <a:pPr marL="342900" indent="-342900">
              <a:buFont typeface="Arial" panose="020B0604020202020204" pitchFamily="34" charset="0"/>
              <a:buChar char="•"/>
            </a:pPr>
            <a:r>
              <a:rPr lang="en-US" sz="1600" b="0" dirty="0" smtClean="0">
                <a:solidFill>
                  <a:schemeClr val="tx1"/>
                </a:solidFill>
              </a:rPr>
              <a:t>4:50 am, </a:t>
            </a:r>
            <a:r>
              <a:rPr lang="en-US" sz="1600" u="sng" dirty="0" smtClean="0">
                <a:solidFill>
                  <a:schemeClr val="tx1"/>
                </a:solidFill>
              </a:rPr>
              <a:t>Route 104</a:t>
            </a:r>
            <a:r>
              <a:rPr lang="en-US" sz="1600" b="0" dirty="0" smtClean="0">
                <a:solidFill>
                  <a:schemeClr val="tx1"/>
                </a:solidFill>
              </a:rPr>
              <a:t>,  67 passengers</a:t>
            </a:r>
            <a:endParaRPr lang="en-US" sz="1600" b="0" dirty="0">
              <a:solidFill>
                <a:schemeClr val="tx1"/>
              </a:solidFill>
            </a:endParaRPr>
          </a:p>
          <a:p>
            <a:pPr marL="342900" indent="-342900">
              <a:buFont typeface="Arial" panose="020B0604020202020204" pitchFamily="34" charset="0"/>
              <a:buChar char="•"/>
            </a:pPr>
            <a:r>
              <a:rPr lang="en-US" sz="1600" b="0" dirty="0" smtClean="0">
                <a:solidFill>
                  <a:schemeClr val="tx1"/>
                </a:solidFill>
              </a:rPr>
              <a:t>5:11am, Route 104, </a:t>
            </a:r>
            <a:r>
              <a:rPr lang="en-US" sz="1600" b="0" dirty="0">
                <a:solidFill>
                  <a:schemeClr val="tx1"/>
                </a:solidFill>
              </a:rPr>
              <a:t>63 </a:t>
            </a:r>
            <a:r>
              <a:rPr lang="en-US" sz="1600" b="0" dirty="0" smtClean="0">
                <a:solidFill>
                  <a:schemeClr val="tx1"/>
                </a:solidFill>
              </a:rPr>
              <a:t>passengers</a:t>
            </a:r>
            <a:endParaRPr lang="en-US" sz="1600" b="0" dirty="0">
              <a:solidFill>
                <a:schemeClr val="tx1"/>
              </a:solidFill>
            </a:endParaRPr>
          </a:p>
          <a:p>
            <a:pPr marL="342900" indent="-342900">
              <a:buFont typeface="Arial" panose="020B0604020202020204" pitchFamily="34" charset="0"/>
              <a:buChar char="•"/>
            </a:pPr>
            <a:r>
              <a:rPr lang="en-US" sz="1600" b="0" dirty="0" smtClean="0">
                <a:solidFill>
                  <a:schemeClr val="tx1"/>
                </a:solidFill>
              </a:rPr>
              <a:t>235 </a:t>
            </a:r>
            <a:r>
              <a:rPr lang="en-US" sz="1600" b="0" dirty="0">
                <a:solidFill>
                  <a:schemeClr val="tx1"/>
                </a:solidFill>
              </a:rPr>
              <a:t>total </a:t>
            </a:r>
            <a:r>
              <a:rPr lang="en-US" sz="1600" b="0" dirty="0" smtClean="0">
                <a:solidFill>
                  <a:schemeClr val="tx1"/>
                </a:solidFill>
              </a:rPr>
              <a:t>passengers </a:t>
            </a:r>
            <a:r>
              <a:rPr lang="en-US" sz="1600" b="0" dirty="0">
                <a:solidFill>
                  <a:schemeClr val="tx1"/>
                </a:solidFill>
              </a:rPr>
              <a:t>on 4 </a:t>
            </a:r>
            <a:r>
              <a:rPr lang="en-US" sz="1600" b="0" dirty="0" smtClean="0">
                <a:solidFill>
                  <a:schemeClr val="tx1"/>
                </a:solidFill>
              </a:rPr>
              <a:t>trips</a:t>
            </a:r>
          </a:p>
          <a:p>
            <a:pPr marL="342900" indent="-342900">
              <a:buFont typeface="Wingdings" panose="05000000000000000000" pitchFamily="2" charset="2"/>
              <a:buChar char="Ø"/>
            </a:pPr>
            <a:r>
              <a:rPr lang="en-US" sz="2000" dirty="0" smtClean="0">
                <a:solidFill>
                  <a:schemeClr val="tx1"/>
                </a:solidFill>
              </a:rPr>
              <a:t>Net change: 55 new riders on same trips, with two trips extended</a:t>
            </a:r>
            <a:endParaRPr lang="en-US" sz="2000" dirty="0">
              <a:solidFill>
                <a:srgbClr val="EA5B22"/>
              </a:solidFill>
            </a:endParaRPr>
          </a:p>
          <a:p>
            <a:pPr marL="342900" indent="-342900">
              <a:buFont typeface="Wingdings" panose="05000000000000000000" pitchFamily="2" charset="2"/>
              <a:buChar char="Ø"/>
            </a:pPr>
            <a:r>
              <a:rPr lang="en-US" sz="2000" dirty="0" smtClean="0">
                <a:solidFill>
                  <a:schemeClr val="tx1"/>
                </a:solidFill>
              </a:rPr>
              <a:t>Suggests need for additional early service</a:t>
            </a:r>
            <a:endParaRPr lang="en-US" sz="2000" dirty="0">
              <a:solidFill>
                <a:schemeClr val="tx1"/>
              </a:solidFill>
            </a:endParaRPr>
          </a:p>
          <a:p>
            <a:pPr marL="342900" indent="-342900">
              <a:buFont typeface="Arial" panose="020B0604020202020204" pitchFamily="34" charset="0"/>
              <a:buChar char="•"/>
            </a:pPr>
            <a:endParaRPr lang="en-US" sz="2000" dirty="0" smtClean="0"/>
          </a:p>
          <a:p>
            <a:pPr lvl="2" indent="0">
              <a:buNone/>
            </a:pPr>
            <a:endParaRPr lang="en-US" sz="2000" dirty="0"/>
          </a:p>
          <a:p>
            <a:pPr marL="1379103" lvl="2" indent="-342900">
              <a:buFont typeface="Arial" panose="020B0604020202020204" pitchFamily="34" charset="0"/>
              <a:buChar char="•"/>
            </a:pPr>
            <a:endParaRPr lang="en-US" sz="2000" dirty="0" smtClean="0"/>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p>
          <a:p>
            <a:pPr lvl="2" indent="0">
              <a:buNone/>
            </a:pPr>
            <a:endParaRPr lang="en-US" sz="2000" dirty="0"/>
          </a:p>
          <a:p>
            <a:pPr marL="1379103" lvl="2" indent="-342900">
              <a:buFont typeface="Arial" panose="020B0604020202020204" pitchFamily="34" charset="0"/>
              <a:buChar char="•"/>
            </a:pPr>
            <a:endParaRPr lang="en-US" sz="2000" dirty="0" smtClean="0">
              <a:solidFill>
                <a:schemeClr val="tx1"/>
              </a:solidFill>
            </a:endParaRPr>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solidFill>
                <a:schemeClr val="tx1"/>
              </a:solidFill>
            </a:endParaRPr>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solidFill>
                <a:schemeClr val="tx1"/>
              </a:solidFill>
            </a:endParaRPr>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solidFill>
                <a:schemeClr val="tx1"/>
              </a:solidFill>
            </a:endParaRPr>
          </a:p>
          <a:p>
            <a:pPr marL="1379103" lvl="2" indent="-342900">
              <a:buFont typeface="Arial" panose="020B0604020202020204" pitchFamily="34" charset="0"/>
              <a:buChar char="•"/>
            </a:pPr>
            <a:endParaRPr lang="en-US" sz="2000" dirty="0"/>
          </a:p>
          <a:p>
            <a:pPr marL="1379103" lvl="2" indent="-342900">
              <a:buFont typeface="Arial" panose="020B0604020202020204" pitchFamily="34" charset="0"/>
              <a:buChar char="•"/>
            </a:pPr>
            <a:endParaRPr lang="en-US" sz="2000" dirty="0" smtClean="0">
              <a:solidFill>
                <a:schemeClr val="tx1"/>
              </a:solidFill>
            </a:endParaRPr>
          </a:p>
          <a:p>
            <a:pPr marL="342900" indent="-342900">
              <a:buFont typeface="Arial" panose="020B0604020202020204" pitchFamily="34" charset="0"/>
              <a:buChar char="•"/>
            </a:pPr>
            <a:endParaRPr lang="en-US" b="0" dirty="0" smtClean="0">
              <a:solidFill>
                <a:schemeClr val="tx1"/>
              </a:solidFill>
            </a:endParaRPr>
          </a:p>
        </p:txBody>
      </p:sp>
      <p:sp>
        <p:nvSpPr>
          <p:cNvPr id="5" name="Title 3"/>
          <p:cNvSpPr txBox="1">
            <a:spLocks/>
          </p:cNvSpPr>
          <p:nvPr/>
        </p:nvSpPr>
        <p:spPr>
          <a:xfrm>
            <a:off x="531812" y="325277"/>
            <a:ext cx="9982200" cy="436723"/>
          </a:xfrm>
          <a:prstGeom prst="rect">
            <a:avLst/>
          </a:prstGeom>
          <a:solidFill>
            <a:schemeClr val="bg1"/>
          </a:solidFill>
        </p:spPr>
        <p:txBody>
          <a:bodyPr>
            <a:normAutofit/>
          </a:bodyPr>
          <a:lstStyle>
            <a:lvl1pPr algn="l" rtl="0" eaLnBrk="1" fontAlgn="base" hangingPunct="1">
              <a:lnSpc>
                <a:spcPct val="90000"/>
              </a:lnSpc>
              <a:spcBef>
                <a:spcPct val="0"/>
              </a:spcBef>
              <a:spcAft>
                <a:spcPct val="0"/>
              </a:spcAft>
              <a:defRPr sz="3060" b="1">
                <a:solidFill>
                  <a:srgbClr val="1A6BB3"/>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5pPr>
            <a:lvl6pPr marL="518101" algn="l" rtl="0" eaLnBrk="1" fontAlgn="base" hangingPunct="1">
              <a:spcBef>
                <a:spcPct val="0"/>
              </a:spcBef>
              <a:spcAft>
                <a:spcPct val="0"/>
              </a:spcAft>
              <a:defRPr sz="2700" b="1">
                <a:solidFill>
                  <a:srgbClr val="0033CC"/>
                </a:solidFill>
                <a:latin typeface="Verdana" pitchFamily="34" charset="0"/>
                <a:cs typeface="Arial" charset="0"/>
              </a:defRPr>
            </a:lvl6pPr>
            <a:lvl7pPr marL="1036203" algn="l" rtl="0" eaLnBrk="1" fontAlgn="base" hangingPunct="1">
              <a:spcBef>
                <a:spcPct val="0"/>
              </a:spcBef>
              <a:spcAft>
                <a:spcPct val="0"/>
              </a:spcAft>
              <a:defRPr sz="2700" b="1">
                <a:solidFill>
                  <a:srgbClr val="0033CC"/>
                </a:solidFill>
                <a:latin typeface="Verdana" pitchFamily="34" charset="0"/>
                <a:cs typeface="Arial" charset="0"/>
              </a:defRPr>
            </a:lvl7pPr>
            <a:lvl8pPr marL="1554303" algn="l" rtl="0" eaLnBrk="1" fontAlgn="base" hangingPunct="1">
              <a:spcBef>
                <a:spcPct val="0"/>
              </a:spcBef>
              <a:spcAft>
                <a:spcPct val="0"/>
              </a:spcAft>
              <a:defRPr sz="2700" b="1">
                <a:solidFill>
                  <a:srgbClr val="0033CC"/>
                </a:solidFill>
                <a:latin typeface="Verdana" pitchFamily="34" charset="0"/>
                <a:cs typeface="Arial" charset="0"/>
              </a:defRPr>
            </a:lvl8pPr>
            <a:lvl9pPr marL="2072404" algn="l" rtl="0" eaLnBrk="1" fontAlgn="base" hangingPunct="1">
              <a:spcBef>
                <a:spcPct val="0"/>
              </a:spcBef>
              <a:spcAft>
                <a:spcPct val="0"/>
              </a:spcAft>
              <a:defRPr sz="2700" b="1">
                <a:solidFill>
                  <a:srgbClr val="0033CC"/>
                </a:solidFill>
                <a:latin typeface="Verdana" pitchFamily="34" charset="0"/>
                <a:cs typeface="Arial" charset="0"/>
              </a:defRPr>
            </a:lvl9pPr>
          </a:lstStyle>
          <a:p>
            <a:pPr defTabSz="1018023"/>
            <a:r>
              <a:rPr lang="en-US" sz="2500" kern="0" dirty="0" smtClean="0">
                <a:solidFill>
                  <a:schemeClr val="accent5">
                    <a:lumMod val="25000"/>
                  </a:schemeClr>
                </a:solidFill>
              </a:rPr>
              <a:t>Early Morning Ridership Observations:  </a:t>
            </a:r>
          </a:p>
        </p:txBody>
      </p:sp>
      <p:grpSp>
        <p:nvGrpSpPr>
          <p:cNvPr id="6" name="Group 5"/>
          <p:cNvGrpSpPr/>
          <p:nvPr/>
        </p:nvGrpSpPr>
        <p:grpSpPr>
          <a:xfrm>
            <a:off x="5713411" y="990600"/>
            <a:ext cx="6475413" cy="6758322"/>
            <a:chOff x="1530349" y="381000"/>
            <a:chExt cx="7916863" cy="8129922"/>
          </a:xfrm>
        </p:grpSpPr>
        <p:pic>
          <p:nvPicPr>
            <p:cNvPr id="2" name="Picture 1"/>
            <p:cNvPicPr>
              <a:picLocks noChangeAspect="1"/>
            </p:cNvPicPr>
            <p:nvPr/>
          </p:nvPicPr>
          <p:blipFill rotWithShape="1">
            <a:blip r:embed="rId3"/>
            <a:srcRect t="12188" r="11859"/>
            <a:stretch/>
          </p:blipFill>
          <p:spPr>
            <a:xfrm>
              <a:off x="1530349" y="381000"/>
              <a:ext cx="7916863" cy="8129922"/>
            </a:xfrm>
            <a:prstGeom prst="rect">
              <a:avLst/>
            </a:prstGeom>
          </p:spPr>
        </p:pic>
        <p:pic>
          <p:nvPicPr>
            <p:cNvPr id="4" name="Picture 3"/>
            <p:cNvPicPr>
              <a:picLocks noChangeAspect="1"/>
            </p:cNvPicPr>
            <p:nvPr/>
          </p:nvPicPr>
          <p:blipFill>
            <a:blip r:embed="rId4"/>
            <a:stretch>
              <a:fillRect/>
            </a:stretch>
          </p:blipFill>
          <p:spPr>
            <a:xfrm>
              <a:off x="6399212" y="475488"/>
              <a:ext cx="2743200" cy="2752725"/>
            </a:xfrm>
            <a:prstGeom prst="rect">
              <a:avLst/>
            </a:prstGeom>
          </p:spPr>
        </p:pic>
      </p:grpSp>
      <p:sp>
        <p:nvSpPr>
          <p:cNvPr id="8" name="TextBox 7"/>
          <p:cNvSpPr txBox="1"/>
          <p:nvPr/>
        </p:nvSpPr>
        <p:spPr>
          <a:xfrm>
            <a:off x="9695784" y="3357459"/>
            <a:ext cx="2133600" cy="400110"/>
          </a:xfrm>
          <a:prstGeom prst="rect">
            <a:avLst/>
          </a:prstGeom>
          <a:noFill/>
        </p:spPr>
        <p:txBody>
          <a:bodyPr wrap="square" rtlCol="0">
            <a:spAutoFit/>
          </a:bodyPr>
          <a:lstStyle/>
          <a:p>
            <a:pPr marL="342900" indent="-342900"/>
            <a:r>
              <a:rPr lang="en-US" b="1" dirty="0" smtClean="0">
                <a:latin typeface="Arial" panose="020B0604020202020204" pitchFamily="34" charset="0"/>
                <a:cs typeface="Arial" panose="020B0604020202020204" pitchFamily="34" charset="0"/>
              </a:rPr>
              <a:t>Glendale </a:t>
            </a:r>
            <a:r>
              <a:rPr lang="en-US" b="1" dirty="0" err="1" smtClean="0">
                <a:latin typeface="Arial" panose="020B0604020202020204" pitchFamily="34" charset="0"/>
                <a:cs typeface="Arial" panose="020B0604020202020204" pitchFamily="34" charset="0"/>
              </a:rPr>
              <a:t>Sq</a:t>
            </a:r>
            <a:endParaRPr lang="en-US" b="1" dirty="0" smtClean="0">
              <a:latin typeface="Arial" panose="020B0604020202020204" pitchFamily="34" charset="0"/>
              <a:cs typeface="Arial" panose="020B0604020202020204" pitchFamily="34" charset="0"/>
            </a:endParaRPr>
          </a:p>
        </p:txBody>
      </p:sp>
      <p:sp>
        <p:nvSpPr>
          <p:cNvPr id="9" name="TextBox 8"/>
          <p:cNvSpPr txBox="1"/>
          <p:nvPr/>
        </p:nvSpPr>
        <p:spPr>
          <a:xfrm>
            <a:off x="6780212" y="1414046"/>
            <a:ext cx="1180177" cy="400110"/>
          </a:xfrm>
          <a:prstGeom prst="rect">
            <a:avLst/>
          </a:prstGeom>
          <a:noFill/>
        </p:spPr>
        <p:txBody>
          <a:bodyPr wrap="square" rtlCol="0">
            <a:spAutoFit/>
          </a:bodyPr>
          <a:lstStyle/>
          <a:p>
            <a:pPr marL="342900" indent="-342900"/>
            <a:r>
              <a:rPr lang="en-US" b="1" dirty="0" smtClean="0">
                <a:latin typeface="Calibri" panose="020F0502020204030204" pitchFamily="34" charset="0"/>
                <a:cs typeface="Calibri" panose="020F0502020204030204" pitchFamily="34" charset="0"/>
              </a:rPr>
              <a:t>Malden</a:t>
            </a:r>
          </a:p>
        </p:txBody>
      </p:sp>
      <p:sp>
        <p:nvSpPr>
          <p:cNvPr id="10" name="TextBox 9"/>
          <p:cNvSpPr txBox="1"/>
          <p:nvPr/>
        </p:nvSpPr>
        <p:spPr>
          <a:xfrm>
            <a:off x="10895011" y="1371600"/>
            <a:ext cx="1293813" cy="707886"/>
          </a:xfrm>
          <a:prstGeom prst="rect">
            <a:avLst/>
          </a:prstGeom>
          <a:noFill/>
        </p:spPr>
        <p:txBody>
          <a:bodyPr wrap="square" rtlCol="0">
            <a:spAutoFit/>
          </a:bodyPr>
          <a:lstStyle/>
          <a:p>
            <a:pPr marL="342900" indent="-342900"/>
            <a:r>
              <a:rPr lang="en-US" b="1" dirty="0" smtClean="0">
                <a:latin typeface="Arial" panose="020B0604020202020204" pitchFamily="34" charset="0"/>
                <a:cs typeface="Arial" panose="020B0604020202020204" pitchFamily="34" charset="0"/>
              </a:rPr>
              <a:t>Linden </a:t>
            </a:r>
            <a:r>
              <a:rPr lang="en-US" b="1" dirty="0" err="1" smtClean="0">
                <a:latin typeface="Arial" panose="020B0604020202020204" pitchFamily="34" charset="0"/>
                <a:cs typeface="Arial" panose="020B0604020202020204" pitchFamily="34" charset="0"/>
              </a:rPr>
              <a:t>Sq</a:t>
            </a:r>
            <a:endParaRPr lang="en-US" b="1" dirty="0" smtClean="0">
              <a:latin typeface="Arial" panose="020B0604020202020204" pitchFamily="34" charset="0"/>
              <a:cs typeface="Arial" panose="020B0604020202020204" pitchFamily="34" charset="0"/>
            </a:endParaRPr>
          </a:p>
        </p:txBody>
      </p:sp>
      <p:sp>
        <p:nvSpPr>
          <p:cNvPr id="11" name="TextBox 10"/>
          <p:cNvSpPr txBox="1"/>
          <p:nvPr/>
        </p:nvSpPr>
        <p:spPr>
          <a:xfrm>
            <a:off x="6018212" y="7052846"/>
            <a:ext cx="1295400" cy="400110"/>
          </a:xfrm>
          <a:prstGeom prst="rect">
            <a:avLst/>
          </a:prstGeom>
          <a:noFill/>
        </p:spPr>
        <p:txBody>
          <a:bodyPr wrap="square" rtlCol="0">
            <a:spAutoFit/>
          </a:bodyPr>
          <a:lstStyle/>
          <a:p>
            <a:pPr marL="342900" indent="-342900"/>
            <a:r>
              <a:rPr lang="en-US" b="1" dirty="0" smtClean="0">
                <a:latin typeface="Arial" panose="020B0604020202020204" pitchFamily="34" charset="0"/>
                <a:cs typeface="Arial" panose="020B0604020202020204" pitchFamily="34" charset="0"/>
              </a:rPr>
              <a:t>Sullivan</a:t>
            </a:r>
            <a:endParaRPr lang="en-US" sz="2400" b="1" dirty="0" smtClean="0">
              <a:latin typeface="Arial" panose="020B0604020202020204" pitchFamily="34" charset="0"/>
              <a:cs typeface="Arial" panose="020B0604020202020204" pitchFamily="34" charset="0"/>
            </a:endParaRPr>
          </a:p>
        </p:txBody>
      </p:sp>
      <p:sp>
        <p:nvSpPr>
          <p:cNvPr id="12" name="Rounded Rectangle 11"/>
          <p:cNvSpPr/>
          <p:nvPr/>
        </p:nvSpPr>
        <p:spPr>
          <a:xfrm>
            <a:off x="10056812" y="1295400"/>
            <a:ext cx="762000" cy="457200"/>
          </a:xfrm>
          <a:prstGeom prst="roundRect">
            <a:avLst>
              <a:gd name="adj" fmla="val 50000"/>
            </a:avLst>
          </a:prstGeom>
          <a:solidFill>
            <a:srgbClr val="FFCD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smtClean="0">
                <a:latin typeface="Arial" panose="020B0604020202020204" pitchFamily="34" charset="0"/>
                <a:cs typeface="Arial" panose="020B0604020202020204" pitchFamily="34" charset="0"/>
              </a:rPr>
              <a:t>109</a:t>
            </a:r>
            <a:endParaRPr lang="en-US" b="1" dirty="0">
              <a:latin typeface="Arial" panose="020B0604020202020204" pitchFamily="34" charset="0"/>
              <a:cs typeface="Arial" panose="020B0604020202020204" pitchFamily="34" charset="0"/>
            </a:endParaRPr>
          </a:p>
        </p:txBody>
      </p:sp>
      <p:sp>
        <p:nvSpPr>
          <p:cNvPr id="13" name="Rounded Rectangle 12"/>
          <p:cNvSpPr/>
          <p:nvPr/>
        </p:nvSpPr>
        <p:spPr>
          <a:xfrm>
            <a:off x="8066087" y="2213303"/>
            <a:ext cx="762000" cy="457200"/>
          </a:xfrm>
          <a:prstGeom prst="roundRect">
            <a:avLst>
              <a:gd name="adj" fmla="val 50000"/>
            </a:avLst>
          </a:prstGeom>
          <a:solidFill>
            <a:srgbClr val="FFCD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smtClean="0">
                <a:latin typeface="Arial" panose="020B0604020202020204" pitchFamily="34" charset="0"/>
                <a:cs typeface="Arial" panose="020B0604020202020204" pitchFamily="34" charset="0"/>
              </a:rPr>
              <a:t>104</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014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8012" y="914400"/>
            <a:ext cx="10665222" cy="5934746"/>
          </a:xfrm>
        </p:spPr>
        <p:txBody>
          <a:bodyPr/>
          <a:lstStyle/>
          <a:p>
            <a:pPr marL="342900" indent="-342900">
              <a:buFont typeface="Arial" panose="020B0604020202020204" pitchFamily="34" charset="0"/>
              <a:buChar char="•"/>
            </a:pPr>
            <a:r>
              <a:rPr lang="en-US" b="0" dirty="0" smtClean="0">
                <a:solidFill>
                  <a:schemeClr val="tx1"/>
                </a:solidFill>
              </a:rPr>
              <a:t>New Service started Sept 2, 2018</a:t>
            </a:r>
          </a:p>
          <a:p>
            <a:pPr marL="342900" indent="-342900">
              <a:buFont typeface="Arial" panose="020B0604020202020204" pitchFamily="34" charset="0"/>
              <a:buChar char="•"/>
            </a:pPr>
            <a:r>
              <a:rPr lang="en-US" b="0" dirty="0" smtClean="0">
                <a:solidFill>
                  <a:schemeClr val="tx1"/>
                </a:solidFill>
              </a:rPr>
              <a:t>Three types of additional service added in Phase 1</a:t>
            </a:r>
          </a:p>
          <a:p>
            <a:pPr marL="942005" lvl="1" indent="-342900">
              <a:buFont typeface="Arial" panose="020B0604020202020204" pitchFamily="34" charset="0"/>
              <a:buChar char="•"/>
            </a:pPr>
            <a:r>
              <a:rPr lang="en-US" dirty="0" smtClean="0">
                <a:solidFill>
                  <a:schemeClr val="tx1"/>
                </a:solidFill>
              </a:rPr>
              <a:t>New service in the 1-2am timeframe, create late night spine with SL1/SL4</a:t>
            </a:r>
          </a:p>
          <a:p>
            <a:pPr marL="942005" lvl="1" indent="-342900">
              <a:buFont typeface="Arial" panose="020B0604020202020204" pitchFamily="34" charset="0"/>
              <a:buChar char="•"/>
            </a:pPr>
            <a:r>
              <a:rPr lang="en-US" dirty="0" smtClean="0">
                <a:solidFill>
                  <a:schemeClr val="tx1"/>
                </a:solidFill>
              </a:rPr>
              <a:t>Later last trip where high ridership on current last trips (after 12:30am)</a:t>
            </a:r>
          </a:p>
          <a:p>
            <a:pPr marL="942005" lvl="1" indent="-342900">
              <a:buFont typeface="Arial" panose="020B0604020202020204" pitchFamily="34" charset="0"/>
              <a:buChar char="•"/>
            </a:pPr>
            <a:r>
              <a:rPr lang="en-US" b="0" dirty="0" smtClean="0">
                <a:solidFill>
                  <a:schemeClr val="tx1"/>
                </a:solidFill>
              </a:rPr>
              <a:t>Increase frequency from 10pm-12:30am on routes with crowding/high ridership</a:t>
            </a:r>
          </a:p>
          <a:p>
            <a:pPr marL="342900" indent="-342900">
              <a:buFont typeface="Arial" panose="020B0604020202020204" pitchFamily="34" charset="0"/>
              <a:buChar char="•"/>
            </a:pPr>
            <a:r>
              <a:rPr lang="en-US" b="0" dirty="0" smtClean="0">
                <a:solidFill>
                  <a:schemeClr val="tx1"/>
                </a:solidFill>
              </a:rPr>
              <a:t>Opportunity to make adjustments in Phase 2 (Spring 2019) along with changes to Early Morning service</a:t>
            </a:r>
          </a:p>
          <a:p>
            <a:pPr marL="342900" indent="-342900">
              <a:buFont typeface="Arial" panose="020B0604020202020204" pitchFamily="34" charset="0"/>
              <a:buChar char="•"/>
            </a:pPr>
            <a:endParaRPr lang="en-US" b="0" dirty="0">
              <a:solidFill>
                <a:schemeClr val="tx1"/>
              </a:solidFill>
            </a:endParaRPr>
          </a:p>
          <a:p>
            <a:pPr marL="942005" lvl="1" indent="-342900">
              <a:buFont typeface="Arial" panose="020B0604020202020204" pitchFamily="34" charset="0"/>
              <a:buChar char="•"/>
            </a:pPr>
            <a:endParaRPr lang="en-US" b="0" dirty="0" smtClean="0">
              <a:solidFill>
                <a:schemeClr val="tx1"/>
              </a:solidFill>
            </a:endParaRPr>
          </a:p>
          <a:p>
            <a:pPr marL="942005" lvl="1" indent="-342900">
              <a:buFont typeface="Arial" panose="020B0604020202020204" pitchFamily="34" charset="0"/>
              <a:buChar char="•"/>
            </a:pPr>
            <a:endParaRPr lang="en-US" b="0" dirty="0" smtClean="0">
              <a:solidFill>
                <a:schemeClr val="tx1"/>
              </a:solidFill>
            </a:endParaRPr>
          </a:p>
          <a:p>
            <a:pPr marL="942005" lvl="1" indent="-342900">
              <a:buFont typeface="Arial" panose="020B0604020202020204" pitchFamily="34" charset="0"/>
              <a:buChar char="•"/>
            </a:pPr>
            <a:endParaRPr lang="en-US" b="0" dirty="0" smtClean="0">
              <a:solidFill>
                <a:schemeClr val="tx1"/>
              </a:solidFill>
            </a:endParaRPr>
          </a:p>
        </p:txBody>
      </p:sp>
      <p:sp>
        <p:nvSpPr>
          <p:cNvPr id="5" name="Title 3"/>
          <p:cNvSpPr txBox="1">
            <a:spLocks/>
          </p:cNvSpPr>
          <p:nvPr/>
        </p:nvSpPr>
        <p:spPr>
          <a:xfrm>
            <a:off x="531812" y="325277"/>
            <a:ext cx="9982200" cy="436723"/>
          </a:xfrm>
          <a:prstGeom prst="rect">
            <a:avLst/>
          </a:prstGeom>
          <a:solidFill>
            <a:schemeClr val="bg1"/>
          </a:solidFill>
        </p:spPr>
        <p:txBody>
          <a:bodyPr>
            <a:normAutofit/>
          </a:bodyPr>
          <a:lstStyle>
            <a:lvl1pPr algn="l" rtl="0" eaLnBrk="1" fontAlgn="base" hangingPunct="1">
              <a:lnSpc>
                <a:spcPct val="90000"/>
              </a:lnSpc>
              <a:spcBef>
                <a:spcPct val="0"/>
              </a:spcBef>
              <a:spcAft>
                <a:spcPct val="0"/>
              </a:spcAft>
              <a:defRPr sz="3060" b="1">
                <a:solidFill>
                  <a:srgbClr val="1A6BB3"/>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5pPr>
            <a:lvl6pPr marL="518101" algn="l" rtl="0" eaLnBrk="1" fontAlgn="base" hangingPunct="1">
              <a:spcBef>
                <a:spcPct val="0"/>
              </a:spcBef>
              <a:spcAft>
                <a:spcPct val="0"/>
              </a:spcAft>
              <a:defRPr sz="2700" b="1">
                <a:solidFill>
                  <a:srgbClr val="0033CC"/>
                </a:solidFill>
                <a:latin typeface="Verdana" pitchFamily="34" charset="0"/>
                <a:cs typeface="Arial" charset="0"/>
              </a:defRPr>
            </a:lvl6pPr>
            <a:lvl7pPr marL="1036203" algn="l" rtl="0" eaLnBrk="1" fontAlgn="base" hangingPunct="1">
              <a:spcBef>
                <a:spcPct val="0"/>
              </a:spcBef>
              <a:spcAft>
                <a:spcPct val="0"/>
              </a:spcAft>
              <a:defRPr sz="2700" b="1">
                <a:solidFill>
                  <a:srgbClr val="0033CC"/>
                </a:solidFill>
                <a:latin typeface="Verdana" pitchFamily="34" charset="0"/>
                <a:cs typeface="Arial" charset="0"/>
              </a:defRPr>
            </a:lvl7pPr>
            <a:lvl8pPr marL="1554303" algn="l" rtl="0" eaLnBrk="1" fontAlgn="base" hangingPunct="1">
              <a:spcBef>
                <a:spcPct val="0"/>
              </a:spcBef>
              <a:spcAft>
                <a:spcPct val="0"/>
              </a:spcAft>
              <a:defRPr sz="2700" b="1">
                <a:solidFill>
                  <a:srgbClr val="0033CC"/>
                </a:solidFill>
                <a:latin typeface="Verdana" pitchFamily="34" charset="0"/>
                <a:cs typeface="Arial" charset="0"/>
              </a:defRPr>
            </a:lvl8pPr>
            <a:lvl9pPr marL="2072404" algn="l" rtl="0" eaLnBrk="1" fontAlgn="base" hangingPunct="1">
              <a:spcBef>
                <a:spcPct val="0"/>
              </a:spcBef>
              <a:spcAft>
                <a:spcPct val="0"/>
              </a:spcAft>
              <a:defRPr sz="2700" b="1">
                <a:solidFill>
                  <a:srgbClr val="0033CC"/>
                </a:solidFill>
                <a:latin typeface="Verdana" pitchFamily="34" charset="0"/>
                <a:cs typeface="Arial" charset="0"/>
              </a:defRPr>
            </a:lvl9pPr>
          </a:lstStyle>
          <a:p>
            <a:pPr defTabSz="1018023"/>
            <a:r>
              <a:rPr lang="en-US" sz="2500" kern="0" dirty="0" smtClean="0">
                <a:solidFill>
                  <a:schemeClr val="accent5">
                    <a:lumMod val="25000"/>
                  </a:schemeClr>
                </a:solidFill>
              </a:rPr>
              <a:t>Late Night Pilot</a:t>
            </a:r>
          </a:p>
        </p:txBody>
      </p:sp>
    </p:spTree>
    <p:extLst>
      <p:ext uri="{BB962C8B-B14F-4D97-AF65-F5344CB8AC3E}">
        <p14:creationId xmlns:p14="http://schemas.microsoft.com/office/powerpoint/2010/main" val="1303878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31812" y="304800"/>
            <a:ext cx="9982200" cy="436723"/>
          </a:xfrm>
          <a:prstGeom prst="rect">
            <a:avLst/>
          </a:prstGeom>
          <a:solidFill>
            <a:schemeClr val="bg1"/>
          </a:solidFill>
        </p:spPr>
        <p:txBody>
          <a:bodyPr>
            <a:normAutofit/>
          </a:bodyPr>
          <a:lstStyle>
            <a:lvl1pPr algn="l" rtl="0" eaLnBrk="1" fontAlgn="base" hangingPunct="1">
              <a:lnSpc>
                <a:spcPct val="90000"/>
              </a:lnSpc>
              <a:spcBef>
                <a:spcPct val="0"/>
              </a:spcBef>
              <a:spcAft>
                <a:spcPct val="0"/>
              </a:spcAft>
              <a:defRPr sz="3060" b="1">
                <a:solidFill>
                  <a:srgbClr val="1A6BB3"/>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3100" b="1">
                <a:solidFill>
                  <a:srgbClr val="0033CC"/>
                </a:solidFill>
                <a:latin typeface="Calibri" panose="020F0502020204030204" pitchFamily="34" charset="0"/>
                <a:cs typeface="Arial" charset="0"/>
              </a:defRPr>
            </a:lvl5pPr>
            <a:lvl6pPr marL="518101" algn="l" rtl="0" eaLnBrk="1" fontAlgn="base" hangingPunct="1">
              <a:spcBef>
                <a:spcPct val="0"/>
              </a:spcBef>
              <a:spcAft>
                <a:spcPct val="0"/>
              </a:spcAft>
              <a:defRPr sz="2700" b="1">
                <a:solidFill>
                  <a:srgbClr val="0033CC"/>
                </a:solidFill>
                <a:latin typeface="Verdana" pitchFamily="34" charset="0"/>
                <a:cs typeface="Arial" charset="0"/>
              </a:defRPr>
            </a:lvl6pPr>
            <a:lvl7pPr marL="1036203" algn="l" rtl="0" eaLnBrk="1" fontAlgn="base" hangingPunct="1">
              <a:spcBef>
                <a:spcPct val="0"/>
              </a:spcBef>
              <a:spcAft>
                <a:spcPct val="0"/>
              </a:spcAft>
              <a:defRPr sz="2700" b="1">
                <a:solidFill>
                  <a:srgbClr val="0033CC"/>
                </a:solidFill>
                <a:latin typeface="Verdana" pitchFamily="34" charset="0"/>
                <a:cs typeface="Arial" charset="0"/>
              </a:defRPr>
            </a:lvl7pPr>
            <a:lvl8pPr marL="1554303" algn="l" rtl="0" eaLnBrk="1" fontAlgn="base" hangingPunct="1">
              <a:spcBef>
                <a:spcPct val="0"/>
              </a:spcBef>
              <a:spcAft>
                <a:spcPct val="0"/>
              </a:spcAft>
              <a:defRPr sz="2700" b="1">
                <a:solidFill>
                  <a:srgbClr val="0033CC"/>
                </a:solidFill>
                <a:latin typeface="Verdana" pitchFamily="34" charset="0"/>
                <a:cs typeface="Arial" charset="0"/>
              </a:defRPr>
            </a:lvl8pPr>
            <a:lvl9pPr marL="2072404" algn="l" rtl="0" eaLnBrk="1" fontAlgn="base" hangingPunct="1">
              <a:spcBef>
                <a:spcPct val="0"/>
              </a:spcBef>
              <a:spcAft>
                <a:spcPct val="0"/>
              </a:spcAft>
              <a:defRPr sz="2700" b="1">
                <a:solidFill>
                  <a:srgbClr val="0033CC"/>
                </a:solidFill>
                <a:latin typeface="Verdana" pitchFamily="34" charset="0"/>
                <a:cs typeface="Arial" charset="0"/>
              </a:defRPr>
            </a:lvl9pPr>
          </a:lstStyle>
          <a:p>
            <a:pPr marL="0" marR="0" lvl="0" indent="0" algn="l" defTabSz="1018023" rtl="0" eaLnBrk="1" fontAlgn="base" latinLnBrk="0" hangingPunct="1">
              <a:lnSpc>
                <a:spcPct val="90000"/>
              </a:lnSpc>
              <a:spcBef>
                <a:spcPct val="0"/>
              </a:spcBef>
              <a:spcAft>
                <a:spcPct val="0"/>
              </a:spcAft>
              <a:buClrTx/>
              <a:buSzTx/>
              <a:buFontTx/>
              <a:buNone/>
              <a:tabLst/>
              <a:defRPr/>
            </a:pPr>
            <a:r>
              <a:rPr kumimoji="0" lang="en-US" sz="2500" b="1" i="0" u="none" strike="noStrike" kern="0" cap="none" spc="0" normalizeH="0" baseline="0" noProof="0" dirty="0" smtClean="0">
                <a:ln>
                  <a:noFill/>
                </a:ln>
                <a:solidFill>
                  <a:srgbClr val="CAE2FF">
                    <a:lumMod val="25000"/>
                  </a:srgbClr>
                </a:solidFill>
                <a:effectLst/>
                <a:uLnTx/>
                <a:uFillTx/>
                <a:latin typeface="Arial" pitchFamily="34" charset="0"/>
                <a:ea typeface="+mj-ea"/>
                <a:cs typeface="Arial" pitchFamily="34" charset="0"/>
              </a:rPr>
              <a:t>Customer Awareness of</a:t>
            </a:r>
            <a:r>
              <a:rPr kumimoji="0" lang="en-US" sz="2500" b="1" i="0" u="none" strike="noStrike" kern="0" cap="none" spc="0" normalizeH="0" noProof="0" dirty="0" smtClean="0">
                <a:ln>
                  <a:noFill/>
                </a:ln>
                <a:solidFill>
                  <a:srgbClr val="CAE2FF">
                    <a:lumMod val="25000"/>
                  </a:srgbClr>
                </a:solidFill>
                <a:effectLst/>
                <a:uLnTx/>
                <a:uFillTx/>
                <a:latin typeface="Arial" pitchFamily="34" charset="0"/>
                <a:ea typeface="+mj-ea"/>
                <a:cs typeface="Arial" pitchFamily="34" charset="0"/>
              </a:rPr>
              <a:t> Early Morning and Late Night</a:t>
            </a:r>
            <a:endParaRPr kumimoji="0" lang="en-US" sz="2500" b="1" i="0" u="none" strike="noStrike" kern="0" cap="none" spc="0" normalizeH="0" baseline="0" noProof="0" dirty="0" smtClean="0">
              <a:ln>
                <a:noFill/>
              </a:ln>
              <a:solidFill>
                <a:srgbClr val="CAE2FF">
                  <a:lumMod val="25000"/>
                </a:srgbClr>
              </a:solidFill>
              <a:effectLst/>
              <a:uLnTx/>
              <a:uFillTx/>
              <a:latin typeface="Arial" pitchFamily="34" charset="0"/>
              <a:ea typeface="+mj-ea"/>
              <a:cs typeface="Arial" pitchFamily="34" charset="0"/>
            </a:endParaRPr>
          </a:p>
        </p:txBody>
      </p:sp>
      <p:sp>
        <p:nvSpPr>
          <p:cNvPr id="4" name="Content Placeholder 2"/>
          <p:cNvSpPr txBox="1">
            <a:spLocks/>
          </p:cNvSpPr>
          <p:nvPr/>
        </p:nvSpPr>
        <p:spPr>
          <a:xfrm>
            <a:off x="531812" y="5748357"/>
            <a:ext cx="10820400" cy="885004"/>
          </a:xfrm>
          <a:prstGeom prst="rect">
            <a:avLst/>
          </a:prstGeom>
        </p:spPr>
        <p:txBody>
          <a:bodyPr>
            <a:normAutofit fontScale="77500" lnSpcReduction="20000"/>
          </a:bodyPr>
          <a:lstStyle>
            <a:lvl1pPr marL="0" indent="0" algn="l" rtl="0" eaLnBrk="1" fontAlgn="base" hangingPunct="1">
              <a:spcBef>
                <a:spcPts val="680"/>
              </a:spcBef>
              <a:spcAft>
                <a:spcPct val="0"/>
              </a:spcAft>
              <a:buClr>
                <a:srgbClr val="0033CC"/>
              </a:buClr>
              <a:buFont typeface="+mj-lt"/>
              <a:buNone/>
              <a:defRPr sz="2493" b="1">
                <a:solidFill>
                  <a:schemeClr val="tx1">
                    <a:lumMod val="65000"/>
                    <a:lumOff val="35000"/>
                  </a:schemeClr>
                </a:solidFill>
                <a:latin typeface="Calibri" panose="020F0502020204030204" pitchFamily="34" charset="0"/>
                <a:ea typeface="+mn-ea"/>
                <a:cs typeface="+mn-cs"/>
              </a:defRPr>
            </a:lvl1pPr>
            <a:lvl2pPr marL="599105" indent="-262671" algn="l" rtl="0" eaLnBrk="1" fontAlgn="base" hangingPunct="1">
              <a:spcBef>
                <a:spcPts val="680"/>
              </a:spcBef>
              <a:spcAft>
                <a:spcPct val="0"/>
              </a:spcAft>
              <a:buClr>
                <a:srgbClr val="0033CC"/>
              </a:buClr>
              <a:buFont typeface="Arial" charset="0"/>
              <a:buChar char="–"/>
              <a:tabLst/>
              <a:defRPr sz="2267">
                <a:solidFill>
                  <a:schemeClr val="tx1">
                    <a:lumMod val="65000"/>
                    <a:lumOff val="35000"/>
                  </a:schemeClr>
                </a:solidFill>
                <a:latin typeface="Calibri" panose="020F0502020204030204" pitchFamily="34" charset="0"/>
                <a:cs typeface="+mn-cs"/>
              </a:defRPr>
            </a:lvl2pPr>
            <a:lvl3pPr marL="1036203" indent="-253655" algn="l" rtl="0" eaLnBrk="1" fontAlgn="base" hangingPunct="1">
              <a:spcBef>
                <a:spcPct val="20000"/>
              </a:spcBef>
              <a:spcAft>
                <a:spcPct val="0"/>
              </a:spcAft>
              <a:buClr>
                <a:srgbClr val="0033CC"/>
              </a:buClr>
              <a:buChar char="•"/>
              <a:defRPr sz="2267">
                <a:solidFill>
                  <a:schemeClr val="tx1"/>
                </a:solidFill>
                <a:latin typeface="Calibri" panose="020F0502020204030204" pitchFamily="34" charset="0"/>
                <a:cs typeface="+mn-cs"/>
              </a:defRPr>
            </a:lvl3pPr>
            <a:lvl4pPr marL="1430175" indent="-264448" algn="l" rtl="0" eaLnBrk="1" fontAlgn="base" hangingPunct="1">
              <a:spcBef>
                <a:spcPct val="20000"/>
              </a:spcBef>
              <a:spcAft>
                <a:spcPct val="0"/>
              </a:spcAft>
              <a:buClr>
                <a:srgbClr val="0033CC"/>
              </a:buClr>
              <a:buChar char="–"/>
              <a:defRPr sz="2040">
                <a:solidFill>
                  <a:schemeClr val="tx1"/>
                </a:solidFill>
                <a:latin typeface="Calibri" panose="020F0502020204030204" pitchFamily="34" charset="0"/>
                <a:cs typeface="+mn-cs"/>
              </a:defRPr>
            </a:lvl4pPr>
            <a:lvl5pPr marL="1813354" indent="-253655" algn="l" rtl="0" eaLnBrk="1" fontAlgn="base" hangingPunct="1">
              <a:spcBef>
                <a:spcPct val="20000"/>
              </a:spcBef>
              <a:spcAft>
                <a:spcPct val="0"/>
              </a:spcAft>
              <a:buClr>
                <a:srgbClr val="0033CC"/>
              </a:buClr>
              <a:buChar char="»"/>
              <a:defRPr sz="2040">
                <a:solidFill>
                  <a:schemeClr val="tx1"/>
                </a:solidFill>
                <a:latin typeface="Calibri" panose="020F0502020204030204" pitchFamily="34" charset="0"/>
                <a:cs typeface="+mn-cs"/>
              </a:defRPr>
            </a:lvl5pPr>
            <a:lvl6pPr marL="2331454" indent="-253655" algn="l" rtl="0" eaLnBrk="1" fontAlgn="base" hangingPunct="1">
              <a:spcBef>
                <a:spcPct val="20000"/>
              </a:spcBef>
              <a:spcAft>
                <a:spcPct val="0"/>
              </a:spcAft>
              <a:buClr>
                <a:srgbClr val="0033CC"/>
              </a:buClr>
              <a:buChar char="»"/>
              <a:defRPr sz="2040">
                <a:solidFill>
                  <a:schemeClr val="tx1"/>
                </a:solidFill>
                <a:latin typeface="+mn-lt"/>
                <a:cs typeface="+mn-cs"/>
              </a:defRPr>
            </a:lvl6pPr>
            <a:lvl7pPr marL="2849556" indent="-253655" algn="l" rtl="0" eaLnBrk="1" fontAlgn="base" hangingPunct="1">
              <a:spcBef>
                <a:spcPct val="20000"/>
              </a:spcBef>
              <a:spcAft>
                <a:spcPct val="0"/>
              </a:spcAft>
              <a:buClr>
                <a:srgbClr val="0033CC"/>
              </a:buClr>
              <a:buChar char="»"/>
              <a:defRPr sz="2040">
                <a:solidFill>
                  <a:schemeClr val="tx1"/>
                </a:solidFill>
                <a:latin typeface="+mn-lt"/>
                <a:cs typeface="+mn-cs"/>
              </a:defRPr>
            </a:lvl7pPr>
            <a:lvl8pPr marL="3367658" indent="-253655" algn="l" rtl="0" eaLnBrk="1" fontAlgn="base" hangingPunct="1">
              <a:spcBef>
                <a:spcPct val="20000"/>
              </a:spcBef>
              <a:spcAft>
                <a:spcPct val="0"/>
              </a:spcAft>
              <a:buClr>
                <a:srgbClr val="0033CC"/>
              </a:buClr>
              <a:buChar char="»"/>
              <a:defRPr sz="2040">
                <a:solidFill>
                  <a:schemeClr val="tx1"/>
                </a:solidFill>
                <a:latin typeface="+mn-lt"/>
                <a:cs typeface="+mn-cs"/>
              </a:defRPr>
            </a:lvl8pPr>
            <a:lvl9pPr marL="3885760" indent="-253655" algn="l" rtl="0" eaLnBrk="1" fontAlgn="base" hangingPunct="1">
              <a:spcBef>
                <a:spcPct val="20000"/>
              </a:spcBef>
              <a:spcAft>
                <a:spcPct val="0"/>
              </a:spcAft>
              <a:buClr>
                <a:srgbClr val="0033CC"/>
              </a:buClr>
              <a:buChar char="»"/>
              <a:defRPr sz="2040">
                <a:solidFill>
                  <a:schemeClr val="tx1"/>
                </a:solidFill>
                <a:latin typeface="+mn-lt"/>
                <a:cs typeface="+mn-cs"/>
              </a:defRPr>
            </a:lvl9pPr>
          </a:lstStyle>
          <a:p>
            <a:pPr defTabSz="914400"/>
            <a:r>
              <a:rPr lang="en-US" kern="0" dirty="0" smtClean="0"/>
              <a:t>Largest increase in awareness from July 2018 to September 2018 was for late night bus service</a:t>
            </a:r>
          </a:p>
          <a:p>
            <a:pPr defTabSz="914400"/>
            <a:r>
              <a:rPr lang="en-US" kern="0" dirty="0" smtClean="0"/>
              <a:t>Most customers initially found out about late night bus service from posters/flyers, news media, or in-station announcements</a:t>
            </a:r>
          </a:p>
        </p:txBody>
      </p:sp>
      <p:sp>
        <p:nvSpPr>
          <p:cNvPr id="6" name="Text Placeholder 3"/>
          <p:cNvSpPr txBox="1">
            <a:spLocks/>
          </p:cNvSpPr>
          <p:nvPr/>
        </p:nvSpPr>
        <p:spPr>
          <a:xfrm>
            <a:off x="531812" y="6752404"/>
            <a:ext cx="8229600" cy="304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None/>
              <a:defRPr sz="12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1000" dirty="0" smtClean="0"/>
              <a:t>MBTA Customer Opinion Monthly Panel Survey – July 2018 through September 2018</a:t>
            </a:r>
            <a:endParaRPr lang="en-US" sz="1000" dirty="0"/>
          </a:p>
        </p:txBody>
      </p:sp>
      <p:graphicFrame>
        <p:nvGraphicFramePr>
          <p:cNvPr id="9" name="Chart 8"/>
          <p:cNvGraphicFramePr>
            <a:graphicFrameLocks/>
          </p:cNvGraphicFramePr>
          <p:nvPr>
            <p:extLst>
              <p:ext uri="{D42A27DB-BD31-4B8C-83A1-F6EECF244321}">
                <p14:modId xmlns:p14="http://schemas.microsoft.com/office/powerpoint/2010/main" val="1674794414"/>
              </p:ext>
            </p:extLst>
          </p:nvPr>
        </p:nvGraphicFramePr>
        <p:xfrm>
          <a:off x="7618412" y="1161036"/>
          <a:ext cx="4114800" cy="43253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41419254"/>
              </p:ext>
            </p:extLst>
          </p:nvPr>
        </p:nvGraphicFramePr>
        <p:xfrm>
          <a:off x="525586" y="1295400"/>
          <a:ext cx="6711826"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39933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OHdSMGn80SAkSMQY+vPsTFBOXVu41tbu8+6L0VwS+f0YXQsvhOkAyC9Q3nWduexXP1SnER2NIGshevehlmtKd+FtrOgnYeeOJm2Vh5Ae+y+xKhASf/IvnVfgtmbX2MyuTiuvk7voq6Rh2cOkR96QxxeK5kgawCNtUErPBqWVpcRxY69QRqLYD0d/R3mcrF5ZRvjT9yV41bhvRjGKBaSy/m+yRT4frjCaxVaNKsjR/f1Ci1c8I//o14A6hkV/Ahy9HetNYWo059XhLhcsACwOVpCafS/IFD0uR0vAWLFyIUM6aAEu7CFhzTxULFIFHBcUkvz/C3WJ3lqHf5xkf5MvIrgCRY/QZC59BgzxwSxpecveb4Z7fyu70GTl803C8LKOyGneG8SAGpfUeG8WTp+d5apno3MIPTLE7KMQ9EsFFjSSMgMzKZME3yGQWBjFFq+K5RQO6jgOfolyWl07nDmyPLnzZXkljID715DP1QkKVGGBxtAPcMvXCINYfbJaxiZEuEmvozCcM+D78yCW1oGrDvzcCoi/iKNKwlNfiJrGiP2Wkv8vRA20li1rE20I55J6N+kzaqG/T4Tqbg7pBP1qvbkKy6QcLMq7p+Im/jISfubdkIrbLvoCnBp2UU8d18ME9B36SAu/nBq7uLY/5WAtn5fOEP5e1NXucBNp3eII85w+hQX2UDUVEhzDGT8Dykg1WTRgGSonSfZFQ1s3tfjsnmTz67295UGft4nhjFAAH+NCJj4gy+/o6Y1OuT07EDztA5Aa/KAfIeGjR0rj2KaXGj1gV/5e8bB5XkstaeOfZFMIZkWetP+FEoKHtHAfcRBO3Zze+canBqeIerfztf4hWZrWGaq0dnUJdSjcF+uuo9A5kHwK5FbbbIFEEYDTFaSxO89KA5YMKvwayObowmaY/RpVT7B/iiDfq2AUIrTlClahO01GFYawQj6vFBpSCYh+7CxHoa3pcm8UsH9hpdRx/A8RvFfWka6qQdWUjB/xIqy0wZFHzGLyeo5MKXRkblAUB9vFYt8xJ9BGEuAfgXHA7yvyWWamuFPhFCfctvBK6SnZSNh8ZOzzq6EDJco9UMX8Nyh3/b7CpYv43d/61qk0bm8DyV0nwxiGoe1m8DqKJneHRshFE7a26MWfy59pNOOGpjmxmTy4J0aJXWB4JlDfyEsQHvlAVArG9Rma9aSumVdSO97cL49ZBIlg7qQwcvhS0A4xDnAZapCfUJl+rRfxvvgSsI89Vbzo+Jv9A6R03uyG5VF0esZKY/FsXryYJwDGSQOVzkfhA0x6vOcysI8Z92jJwcdL2SUiGXPJPX0KDxCPU5kWTcszGXuycqMA/MA6Ao1n7/xR4r1m1K/5EbmPcr69mWePM944zsqps0T8WJcDT3SXnZZdZ3c6sZSv/9aQOP8HSN70+6Ubmt2FW8tmMlUw3URz67VKGgDOHFn9jgUh3bjVzDPua5wgfmv1/wAxrEG04V8F8MekjpA6GrXem3lkIfNSPzDzv2h6/OhhYYxLkXasxYMtuR2ARs8TOGXoRS1fs1dsXx1TsFdcx+RMwA8RhIGl56hpfhSQBERaK64Yapg7qOS/I9KL8WgVOsCSJ9Ty8PzeJfhG3EnI1HruQqHdXTJRPaaW7d3n0DtMuDh0ksG3gydSN+Fhc6JDFfd/Quoet/UEPtmqK1UhTG9HGSZPMAX3TIkivL+uUoh0fLor+dr+RBkN3tufL9O/uVklR75NaubomtyyZuKufQATwCmFdXpRKpvBFtpiXkkpAkgEK6d49aXDOQCWyzn+Tm87bT/lRPke29bvs3ez8LdR7vRxtzusDypJGdLO+HyEOHQ8AuPXFEPB+gTQUE4+OB9ZtbSu1jch5eY4M9ujzpBjLbtjficSQt4eTO1S0P/NExBEU9XcQRJ9xeceVnlXQri6fs/OKIuDA2rnjKnj3YYcOCpCB558CDG2iR2b3FPnBUVZ81hcVPnqTX8ALlNkpYisoSojqqtflBNErOVSgfFzNqbP2QJpjrDBBPX83szdMi0bznSSN0epFnfsZuE+avdj1985C3WoCK/ZqoYow8uYtLlByo6Xnj4EsJ0vNfo3lH0byniQzVU1xzMEDg2t+dps2zXCKOn5m4fOAVLW8SdnoByz6/nkqLPi6YRr3hSaHaCyTky5714LaMg8X8CL5QwTFYhRSJ7g5xpFwSErQ5C8rOv1mKUedUBunBYaTFwLVhkjPzPnOH3jvTe3BnrzJulW7sbtA5lfyVAQi0k2FcwAa1LJFivit+DYukqhLxKViitRbB/dGzlIbiz/rMtB5KPuICao3wPu4eq9BLNVzdZe1LqNvx6qYYXwF+MTZ7fB5qWG6u2ypCfstFovyCvPTzDd80q51QktaV2pjBDaAIpmDVohfoTo7j4oc4rSM8CpN1tV3GM/SQTFHoomzFaMc4susYmnsGlr5ezmfolvx4ckGpGPjSYBBKSmF12nMYtYTvaVdPrzO9MldfSH9PYYQZDU+fByb6ZlPNA/5DSaL8Lq0aLNA9YBOgaK42aWg4wFNz4AAH41JmiUWpvNeU9olphMhsNy4CulzETERD/Hs8R0SMp+T8+lRYWxA3Z3z3boj42Dxr/93KZWbXERd64/NTgbCKqBpKoTPDNFBkSDzYwa7wW9YHZSH1PlHAxzCBMKw4gED47CL9hC26OwUJG+IdMQ129qSJ71OkWxtbQf2cuwH/WplYXPvII9f/UXecT9JYQO26dzNbyr8vfjmGalrVPoZwBWiokCDdA3mKdb0WzLYTLzTGKMdCsB9EyE4kUf6z4wD5rYGle55yTNtJuKDdLJTqwi3aSImP/wcO+DM1VemTye/fp3PeDwnEDHsgfYJd7QFIFEBXIZRYj9T2vecLB1H1+1PZzDCuAXlRjag5o7aOxEoJxjydiqsBS0hASbpyItjro+xO5M5kXwxsHr+esJt1faapET9bEin9ZB5nutGCYQUPldafKbD1a+kr0OUYJ5vFRksyGqxsOnDmRS4DPIkN6cD41sceEsc//sj/L5EPw8YDjcm5qbIJieANSrxe7XIcMTT0ZnDNi5HfbgygiztA/7lWMmFVO8FzinbZkW/VeysXcHKJYcYm9MG6RbnCds/QQZHvPKLRpSOH1SqbwYghyES4CYQQ54temXhmCfgLCaiNomkuToWL7VPt2nJbwCkLAGAViKkTrZQwHFR1uqaWfxzCtpurLw5RwdHHUKmdLLKLEvNGSFI097U4D1Hp1IruR7BxPV/arm0/hMoQ3HPksmr5+jQ3oGcgyCUI9/VIDV5rXIkEfc5HXkiB3FNxi8M3V99uaf9CbswhhvW6n7vVL0peNenohyZRVUtIy08oCe8qAWIUoqnrO1B/tN8Tb9dABfRxmQ1KKUSiaTDox6Ej40/2plhDhiaosRXhoOwAah9bPMm13EjVxrVkN1mP6s48JbY8ZykWKxpdB32dEr6Wm6JmIAp111LQwHwZ1vKn3HGdEA5kDGPHn3rAz0TVvoN3QytGMn1r7+aR7hxtOjyeeWk4KTIuJmWNYvc6V9/MfXgv6QxIVLDIJw63VKmhxdgXu9Gr0HcU/FuwTXO5VLwsC/UtTan81Q8GQ/wX1YqovGytUK3IrpTDOsAv7hByNdsgLEWn/+mbVIIO3fTWEC0+X5Ht85NR34DIMHztHSbWxGxTu0zcD0+EoDcpA3rs2ITo4bMvx0hpHd9uspnDfT4VCsyqO+8dlr0vyos4kOnkiXJnsqjIlWgTAV8QDthZHJdvNDyZFNpScsy8xWnUtjBOdwuXeizzf6ZJpQjPdd7O7rUUsR0T61KhLKc0EewM/KZ9X4LP7Bf3H+hWwycChseOn9Ewm5X6be/iCclNgueBNRWANmQX+oUbChfV5sD4gdDfAaPyQxxAcX83M+4oWaxFJXCJlzvRBefQ0M258KagLy3+CvR5X7q4Zj943gH28D2kmkmwnAxnTon/z+ij8isWF4ynSnlC1OlJCp/qdMVeFqKGD2Lxq3d2wvFirL20+U9okfm4qddTLPAvw3HYUejJfSLjDqewV7WMljJSFiwT6+s+wsZYlSe7BIuqE+vHFKNJEPX5LpI7XqR7mV0SIw4BO4E2Zp0EwerMvmFk83oElxg6IQpV2S9FXHFkPHOmXolHD6UsY8mj4xbS7jaOv8b/u9ElS/LCmaq6FUUr/ejE4GdYD6GJKrNUvFgvIzly2kbk1U1WTANfKN2xV0BLVRNRi+OZKBjSiM0XvFVueF9kc3F2F5eAtVGkazNGZHOrnj60U/rgxgBZJpGvvpiUjUNKZpopbzj7oekfr8h3kGXSGEYXuaAoWlAyd9NwXas5f4HXMN9b+Vs/vEvylzBpqQznkXnlWh7RVPP/kYdMNomWqebKYrRFycB0PCtxVcRQ3D3e44PaLku+Mu7uscVBxy9Aaz+8nhA5KcSctKnu3P2NP/Hz2DGwPkupiX//ChOv1hfkh1OCiZXSSN7CJRpXuv1TeHMZkG7TUCKvARuZto9DQKimtDDvRwJiYLxTglQvqPUz2oyBZ8UVYEcDz4BLOiHrHLP1TegxbF8y1twgJvVlZE3erxkXDb8vibdp4ghQv0bLjIEh1aFqV6KlWngnU1chghOChp/RD0zSYynzP3vhFDso007k525nFfr+h1wP90s/theWsk8KBxOLS7BI2ncWiGJxWISlxbP/e2jnktvzsVzQ4HywemxTPoBLbRiujpCDYj5mHODxNIsGcwCwrOWc6egj4Fhm6cvHjmPq+C55+RPbJM0pzx1iIyRHsEunfgcJHQ+Pg3IgrlQUb+Ij2nkJAeXTjTkyQa6T8QF9rqzfNTrxdOLMktv61bAonkiLFL5PM77gX01rPWZW2fOxD82JJnKdoMhegKDgtqjNWiVIA5dEkKwrkaRpGCcHhORcE31KgcbWu6MZui0zm/K1cd1v5aLF37x1PVCVLNiGtHwrfByNSAUDLll9UgDpQ+UCYZvDB89hvh0Fz+I5eWJlcojwB/wouuoT1zMH9HY+upwdSwMhKuKBnRVwHLNv6seDdj3lwNlxV+E3+M5uBOELnlgC+7w3bpgXKXt1BvsZY4NhhWzpchRWfhFN/qR6zDPmNOYjmeiEe/oP/oQYDNH+pvLtc11FYdAwBLgoswxMnPMvu4Dhm5SCm380R0klidOCEo5Zr/gHmLzwqIrD+jioK0/A267fddYThlj+mkoq2pGgW2Ws3UClhgg3jxcx6OT1wMO7RSFsinSzH0+BpqRadC1xqd4WgGX29eqD5ZvMgRvsp32Z3eP1R1uU4tTerDHg1aWsPJts4Zw7WCQpbAE87gnICGGxvmPwpOpBpm4TyPTbHzHKG9FWxnScXsETWX5hlaBNEP78lMlqEdrQQsZ4WXCUJYUbWM9fcRtqeOJQQ+OA5CE+YUwdz2axMaE2CMQnDKA2UHQ75PVH+I94z+lVybRzDS9Dr7NMvn/N2vJ9o5g/QUpT3jf82u04WnHtaQm1vEJc8IbutHQfyJDPPn9rJG+r/l9cRkwcrUcQXMz5fiAFuch3fADsZ+uuvoyVGsI7lvOgQbqrs5JMzGrxyvZDuy/Lt/Zz0C2lCvm1sTt1OcFmb1gB0E2vEh9RS6Fuq0p/MyTtlZHq/44qbrAXwqdAQpqg20B6KpLXnkK9NSnkj4bPJGmXvvvWv4PJICJ6D50TbX0iVgqtFunEH37oHES5NrHGzAFhIkGxjgD+Ubz4jhr4UE+0SPE7BEsVvl0gCOks/Ws3Z2wvI3IFxmYgFW0kwT81FTAOKTz2AmO7+PBMfJN2AN2pujkt5VgLWEWeTDjI6VAOyGN1w1E0Ksr/6Fb++mk6uS64uDFu4Z5v7B57p/8xhE1bA3jsuvUaeb6v26VhT0cXfVkp973muNUU0rvWbvCRaBZMkOWtH/Wv+SHVkJfq2+7JXf4Q92qJJzVU2SK0ZjHUGxsVjXNh80vPGsqlGBH5c9DffuXpnK4k0X+2HM7g4Xjs1e8f+3bl37XFuHHPANwGsxDI9811MjTOkTj+KCOimrb0vF21lGz28EPlGsliPnvOaEjQyjovD+WutsG4xpFPU8AU9EKtALpLfuy+IWIABnu/mGTFU4HjGyi5J8WYovgBNeca0moIX00Sw4RVysTBr1E2IwoRFL5tEAXs1wA6w9kHXKDkeECmoof8Z40TdYnb6PHOl2omjFQz3uVX4Qh/WmOvDT0z5lBqR/WTMDoN5mrx7E10QOUkKXq52j+Z4p4mjRKfET9x7JZgL27PE9BAbMDDcUXk71/MhX6z7BoaNhv2NMG1S0qAzxc9T7CTm1PIr7HUzFjx5diqeDNjpljOomu6QofUcxQR+ZTjs9axGrfNoDzWJtvu1VF5AvD6Hg3gl1jLg+1fnhN5nYOp4bbHi7IIymhmyKCJaJ8vXiUmQzWcE4hAfQPUtirCmDMaXAVyaZBYpCj4FuJyqIBAG703AeJ3U7md4HEWjhSixinVzpzOea5nE/FGbxBpk3WP3iE0PqqUAO3k7t4R8yJ8vYBVLbZpAvVlEDNraCIos5BPZw9inikokQfTJUSof6AvK0mzGrBbLiygF6peBdCeUON+12BdA/+I3adiYaDb62UZ4P6IWkoQNtzdt44kD6nRjZ1AFKDeHrgUdB1t/4TSodbSMa6pdkWw8/89vP8keUMir1jZzDPhz0krMolns2t9112skmcAGMKB8tacF6wViheQR4+soX/3ExU+CuJaad5Qji9Y/lb/+oGbBSXTRt9WqGB2RDP8u+T2Hh5emoLySJQYLYCi+3+NwhllUhEkjfgbXfsIWKQJEaKcyq5TpfgSydkqyfHUPdhFe2RQ9U+sV+/fd4EZgSqkxJImNFwbdWswX5q3MIXrhOdRSS4ZlW7wUMsPYHYcs5hw+vPlhkAx/s+07BVhowR/QZWXFTgwn1KvRIeYo+0+TNnhYx5McszJfK2A65rTG++EL0egutVYu6Rd0dM4CBo478HIFLNV7nZXGlaWToQjQr5wvsAaXRzu3733sc62jnMvbhP/bZlc/IEDNu1VcADdc30cDARpKii1KcGdMhpSKg/LoTe7Jo7bB55/26RuGUZ0c4UO0wx038pEjhrCBoSdbLPQXI6g3kHiTzbwV1dFWwoX6GGJxdNkDEZZe2YvE8qEduySOIwOO8zSPTlKeiqJZvSq26sn8qlR1UHztKE0RAmbecCbVarp/O55NNHw2TRP/ZKFtxxy+hdroHH5SCNJpLSiYiVuKzE+HLS3YDbemev2V8faydVS9BrjVZGwJO55jfaBsdkmbsBn6PkdguhqWYmULmjrHoR4l0626cPy5yMkPs6rS6boDonwzdD0wAvvjajQfTz/kUr85DxuMEqUN/kPVEpXt2P0j4TVc6o7YUDXSfTLTI3HEprUgHfX2HziJfF53R5+MPKbheMFWOwPd6aEcfnKavdbev2I7+7bk4tS7NFxBPq3MlupP1ZMofpe6/bCDMAneS62aPYa96Wr6rB554b+ztZzxSiLrOHQLfpTJLs9yiT6UzGEj/yyTezTXkS0MMKBkSOmesqAYlwnY78FrtOaXexC9xS6ohoZC3K38LUopwFCs6mzvIIlYPZyOOvuyiB0I9YVqrFxRz/4KUtEPWqPm8MkKG78xVT8R1SKgXHzsMS5duHLXYr3ZVDmPD9HxA7n/pwN4sR/viXktu0jQjwEGtQF4sl9ZYKTPkgcHfqZiXrdRIOAJhZeBJncHf8OoFijrczyuLPPhf12TduWTYKKZZS8/nbfH4Guc5jCszx2yyysCMuOL5y44Mub0o2EAcD7+RiS2hMmRL97VOJLXY6Jr28r4kSbva6WulQt93HughyB6Q7jySWERB6M/4JFCoBoMNb8GWd7mtVYoYKwstTosKXPHEMwmvU7NZ/KOQIcUUJKjqfwmD9u1gdUuudHVZ32VY+iEM/v4KdelAKCovtqXbiYp5guiUAwlR5kgAxlSygY6OtRRZzi+gTErXjUqvFhJYtEDDx2GqI8ckzpUQaDgTb/V0MVmZowj1HP4tMOeIOfbAsARLADMbD/j+UwMsIQWtrv5BkysDwkGhNEiX+jKWMt3Pc6QpxIpHKCS9Ep/npAL3mkt+V+x9SFdZfC/x0cIUUB0aRdK9rcl+APi7tv/qMWD3jnxarv046AXAAT5EjtLu58omE9/odoz7szV4/qKUKNzfVJyg3bIggnMW0OzlwFVVhuUxM+yhRwnnImMoh2+WLCK3JmkXHuJUIgAKlMkjIeegG444R+pXkjNMNTJsLAUIGb9jJJcUYlfFVzBlqwDIBRHQnOaJfr6VRYH0Uze4XtTCOX0io43kl+76vHWdSpmlyyuOBk4G+Vj+QWNoqXPmJcY0tOCEkNCA+tD3JCO5FzTDgb61XK3SXTIy3NBEyot/3m4fqRn8mZk5SR+cQAh0O7ERFlXUtPfJxhQPr9mTv3IJP4mRMAKJvhc4gaJwwu2YwmDPPDAx1DSwtFTZpNAPruKt8yTePo81OHd86XIyLyb0MPttIKE5Bm8p1ljcwwKS/EDCnReZ3y0FfxIj5cMRvmnHPemLKS2S+Nw8fNEiB33XKrLeMgdO17znhJfjAM37rtYTK3/XC8iQsiBbgcpzyQFac1MO4Oi1H/FvmmwLZWT+ufZNW8tCeDJQJR/VxSyAHjZbe13PJ1Qi8TmNuACKj7sFJfZDEHJFA/NHUZhJbfTRgb3CJeZtI6MofqEkEhCUHDBk9BDwa4iI0Ygcd/FQT9rOjimuDBV4asugeHkSW0d6SG/4XPptHmuL+jvgQIPZQyurnUxS4fzHdsxyg56ioj931befyzmkchSth7Ftg/oVTJv+G8Xrbn+T6wUO40qBMTsK41ec48sq2SS8XyQl8MM12kwIMiGpa60LVtjCZ/H/t/vLepyueH0s9JaAfa6enene0RYnJ+sgvMsFgSxBdtzmA+Fc/saxmLb9A9aP4la3oRi1ykv/tb8nhtXzYbNkej6JompnGKSsAXjeDHEF/73tVslUwPFRhq4BsYYQimGhgymktyvpZPRGviQbqxcIVbtAOFbkXR+Y9sYKMzyVF8bSg73JdQ8I2JCKOGegUXMg7oNw8mdv3ToO7++BoBejxjVPt1cPp+cP4pcaEDq9VrYhsRj+DtjMrEd3n6unh0+mnu8zAMjkkY3IwREpf05eCdqmHsslJ1MP55G5210ukyBCo66FeLFkMn9HeshqMbAqS462xUxoGBdElcVd3RarxokE6dw+SZrER8U7Osm/ra+W2s5SaGg9Q0zczlq8r5wVMGUXNOrWbUvCe0Jrdmwa8kc5JFVLX2SPFaYq2StnUMCl4G9aDGRojGLAUZi6kQi493dyaF4/nMRtiEXpkUEwOqIFBExc/j6wTU367mGsUiX8iz1HwhGCyAV2V6b2d70rkzSCOimn7wM6ri6hdSiMARdCKMDEl+vEFost0LwiUnV9JhYjuUJsEdSN6xj27RxOYke6ZUP/lIjbqtsDWPGfaGVeCGHWW7ubqBBGu1sl78CQhutBGUasqwx5k0pE7FPqLomhcn5vD2SQFCgYPyecPKysZaimfvXYtOMNLLd6eWm3HIdXLhLyWcNasnKx9Qe0l3DOO6/cQxbUd+AoQErHYlhA+LgJxEKncJwkcQ0xqIiWsNDgLBJjrHt+Onp+enjKxfElmbmcX3TB+P/Mhv6Hge84J8lgOVM07+XpgH7zlNawJcS3re18IZBfgnPi+tu2uhj9JyAAVF6rvCetntaJHjRSP+jEzA7sfOjENvKHp/GXpHLToItOUdBBsCzY7fSCYMk3X8W/l5oCoIyW5pOOTcFwyQzFBKcLTpTNmTvbNSVHzqpYcijCU0XRZDtFq5g+Wbpz2tWVoyZf6+PynpDYdQV9zHzE7eH20cgyXtm/YIB4+yq1Rl4M2lUa/cFjgh7iNgKBh9QBg5DFmj6V1VoaBecQP7veZi+9Myw2Z4ujmHbpowNdKCh014nvPzLJhrfCbUWeggOQCXW31VmZBTIPQCpVb/uCCQPR5agqvxJ3YP+esasQFVt12gqFCZPmPd153ROzOfsoIOXH84Psd29YeDMPBNJ5GyOTWuz0dDIoNswFdgnX/laLIGpeUiaH8231AuotXX0GttyVVQRrsuQBEegZXIOpYFs/aBvbab4RqrjgozCUUlv4voS6K+M8hXYj05nUsdG3gmPiw4sv6VmJeStYrOUJew5nnQv5g0rnC+NO402khV5IPCVUpd4ASpDOWNYmCy46uW6gGo3+qA3u+PoWqdRL3GyvjRLufVIEn18HeniY+wK+Lhn0EjC0HYpOwz6b4+xRJmu5uJGkaA4c+QEkk/9/ZZ4l3CBVNYYAueu+SsvtyddQHt0eukefttxloX6FV+msqQfNvyiiu6HlsaCfNuBr5JBUmncpE6amSL6CQuIr2Epw+KLy2DOUIEHO/du/56R0Pg8mlpqovCloGbAzrvLYhmS/+uVkf2Wi4KzbOfwGg+BFVOLDojyWRmqkxYmmIAcW8qFyCxw6xTKSpQKA81NyNQKp4z7Exvex8rDI9VJfimDbs7uqvnaCQh3S0Flp49B9NU2x1J8qi8n6OfeMGUAd7PqpWcWYR7HefVBZM+9ZwEkimKrmSkCgJh9f9rbbJKKllmQ8xUrj7/ix28Es1dLkyPHa3Y2Sc0ZGeWkIKzRnAARGd43hqkGHKCQ8tHU5TOKmnhC/WysffBnKdJiR+tWVumtV0GRUeEjnl4k0FRBCci6zP/ADo3RbdQ5hfPuJ5qN82wUyvQdJ+5/zHxdyOiBrXO3nqRFsSZYP4reiGozLzQnUbXqIGTj1mYpHFPoa/ykTIh7146gydT5S+yeSr0PDGRXDr4ubBvzUdFHVWJ0Qsw8D6NZvyt9iKlV8XlznULHB15X+H9wap2UZYAh6SD5KysmeVpq2QN6lWDN0a6a/vDX83SZ+hEMxi78XC6g6P+U0vAV3CEMZT4X+e9CzEl3n43QY3bipHvbdgxscYOkBbcIzPZgRCsjviItKtIq4KRsK7gs3eTee0yrOWzzvDufUEB/jSytF6+VWeQwZQTpxZkjpFCO8ublnHNGVc16Hjgev9YFK6TnJf2wFY1Fn/1ARLDd0iLAWM2q202Qlv0lTaY6GYY8sKH8dGdRwOuBpgFzT485l8FDJbjtX5F81fupUjkIFImGTCkAmJjHG1MFHvx+MLOl7ZTzY26S6hazsx5dmXDcuLLQTqLJI1Ysz2acLNhPBP/uskBdSfDmhyXA2xWyIOFPS4i0ocxok+WWjJXvSt+7tlFcqCMY9FhOT9smV54oIRoCmFrFDeV0Sr1m6XJeBWNoU+UGTmwAbjG3ImECL02rOckoCQyYONgKZv/5qAgUWlQGdb+dIkwfra+Ff8j8Y+wynl2JP0rR3mic9npje0NCPdAdXv3Yxd3Zk+POAtyFmLwbp8KfXP+pRq852JCURNcSk3dh0gexPE9JCb4RCWgR+/euqX3tCGhPzX7MrQMq3CdoohBqj64DD3+UvwsxM5bd00zb2dwPWPAMpk0Tfw53JyOZOGVLVqUNpexUmSp+rWoIGrGUFT+GSik4PNKbIV5FVpEPMZ8/nZGkh1Y/51rrW7JwJ4gQKpryb/7M+upOtmnrhAPzJKzV0RypU5c9pKSVhPOBu4GP9PeE4kFm7x87GqLq6P9neuZZzgADzgyunyFwRDHhKVie7kKDU1VTzmCBYo8lC5d6VF/ZCfnnNe9Z2zxFEyrkjHQ4JK+cXig4nU82mQin/2BoPcT7GNbvnDpdWsETg8wrMSaLoy4ySQwCtXMIPaCnItNTc6EXF4dIWGiS3KZFk3wcWgZ0RR2iIdzYk9PZ7wT6D4Xgts52nX7UdjBB7uqjC6yWL4tO+doFAlD4qAwznnxao7CHGc3EYLT29tgEJ29N1WtDWiexEbB4JEWLudhH23wxSXy7wDyj6hlI/tr5Uh1T+GfmWhkuNAxB8PWf9xRNAKY+X906J7a1rJJ+xu0iBG0VTIw7ckmzpiF2R610JoIKccTiIX2UpJPoUEbAGqC36vxMfZaGj6lUMLGLXhvldITPd93033Si87NQ97FlXnEhO+KiPr7dZ8coJzXUccAET9nPLEqzE35X9CoplPhrIF3RMyqijGdA7NX4AsUv27AOs3yj9sTnXXVlNKRN5B55GGWj17JgKfAf1FhWopYfPd0YOPgRm6Fayickh79Sfy5ygFkfwYO9gca0kigL/cdgG3EMsrtU2wChN52cu2LqB7x52caLykM9cyfpweLzPSz637xIR1FZVSDN/0B6kUiXLE2IhzmyAq2kRpnsp5Xu8sTaELAEgnnSEXqs9E9I2KVZZYy2IByipRHJAEjUMX93bxfLsiCmZQgaQt2QAFLC+CeBOSJhbRNimv/1v1sMfUcsssTsRZBfchaXFJhDYjF139Bxf3lp5ZTKgCNgbsR/xqxPTduPQm9KrLSLuJWcVN7iekVDudAnJa9s4eO+vJN1BFY34GJZf+WI/kxm1CAi5A5oH7Bowf6ayw1/CmUSl14X/D2/x4rD3FIKAaSh3U87Jj/LcAvBWhDPZY9f7Kh2c5hWFilTWRd2p7q3Shy0OHrURxRU7+suo1GCnusS2ydMwry7CWoMuEMokaScFwD3yjfUm9OZ/q7ctyEEfE2g82AdG1olHgwbZVo5nh+NxIiksGjFlglmUCFKIpCO2A34UbxWl4iVVkHCUhtZUWKGWsNa8RSpL03jsHYFQD6IlFczUThUxESEeo8/eVwnFHP3zP5cVymIGh7LZMbidL+Tkj1PIYkPUEkpxT1Fc5ggVbR/z4L1D83FLlXZScjk4PDUvV5B0TdTV1mul41PgvNcOnjs9KVkryX8meNMutEcYzK/KLxJC8KRXPXzoszDADk/8MQP39Nbg1H5iqtZA0EH6dS2QtUlHCLSXOJay4HuycLslzYmoAW05CTt6XJ9Jvve4SKXSmdBQWHoFri9hP4BKWkS8l5kzPFVFx67n3X7ThA0cVLvu1KxuOC01aqDOMTF9ZJFdULd1rn28iwWLpgOgRSR632kMiieiYg//LvkI3iCyLJKGcXH4W8jmMyW2z4FQgW/xKmLLneNRKkdE6hSk3hx1dIOPRJ6LewjL9QhhQo4+khacf8LzxQCyJG70camiJWjEt821OFgt9bO5KKzyL7dFjQ8wLhepM8G3VZ3KF+Byg0TC1+l7tFPwn18Rp2fuwS7sQ5+gSyY2IptanlYoaTURPFKpa8PfzjbKxhmuAi4MyBGPUqY09UNQeCt+76aRGexm0/u1Tamq98MzyphbQawYCrecuuCQ9d4Rz9WFDWI2e8SKUbTUDC8CX3TdvA0MxkZGTTJPQ4C52XvZA4ZDsbuOYTeVsOP1yWo4GW35Q0GiMtZlBzVSF/+D+bGHG17S0HEkDZ+tRtEvWV1WfRAw+3HfbtRfAFviTtdCWxBl0BzawXqvKcprc6ttEXcC2PJY24NLT3iZXV7hpGupugS/nd2B5t8U01uYuht2j4RQ6Ec/TPN9nyTlSTzLFmN/Cbl1K3zsNbsdKdwbeStZudG+HdwXILDH5GbXMtKxvHH1XBq+6nQbQaAtAcZNhfgNlpPlTZf983NSHshWSDbvTrre7+qv8iz3uUxCCju+SHRYhrXQDo5+aO7mFz8bRl1kDa11f0gkUKp/LRFX1xlunq/Zi+lklPNgtcVdHNsCwThe76a7LQZ7PpNA0YBAM1bUcyck8upolqqFrohOEDkU/VYWjybT1Aa/c0DFARV6VD48czVUkPT/pFS6G3ZrToawU4oAALldUVQ/4TttqtoRPXIeA7PTH+zeMQybCv6aZ+DVk2buxCNB2I0MgCh3wJYgtUNsTorKoGA+/ojNA5OxcflXEV8h4ft90foXc+2qD9qRAqTLRAOvc1tU3zovzaBpoxVByg19wn8yP8G57UFCgJTDNCD7piszCDCN//uI1QfVILCOTs7kcb2u2S48YS/3s5X7FZGBwPiAT5BYb6ay9VrpDMotzpskdUOI/DlHrzZupORj5N3bmdieDHIj9IuW6FplEeA6s1sxoGIXM5oMc4KFdR8TW+2croig1YjULw6xlc/B4W/kQygC/Ay/mGeK3cuzTNpYwkiv2F9aSjTIjnJRjDvoDQ/ksecMrVLXIN6nAN2mCrmXLKpUPyvCxwbQBQ85wDkv81+5SQXHLRzHhAeayEi39tzbieB4IBlzlTn5MgrjU/FK+0o5L4WT78fbZbspdxa+A+ajSuEixlwRBiBRkOSRLH1mWPMdaOF8DXEYNYIEiMkfcc0KSsyzNg8exAD49DX9wS0naih/6zOqEwxi+imTnXfeQuWk8A+zBd0jG5hwatRXMP0dq4LBsLKGh5ZOYMhQgcjm4XPwts0JwHp/deY9LYnD0zXpsAgmS8zaqTleq/j5YELuhCKFmHQV/5bieD4VfcTj9jIqsKPMHPF9QXzfSM20/d+96y0uQ1PtL5hkJKDnwfInMQzYs/4y9KOb+XNCQZS1+8ja144a7/8SO16M6m/msOeq0F53XL8FG0/2FLSnImYG5Whau/0Ft0q+OhlSsbB8I2w2KNvVZsMyAg6MVh194whjoqsWluTtxRpFvZMe1ov4C+/9WWyqBywAmCd91UiEyJh1W/lCiPSUYxe2Q+alxGXKRI2UPJluKg3zBrOPefEuFjS+4SVr2NgGSORSxVnpeGVHmDTfCb+zK/5vqGn/tg+I8fe9onqJnBvUkeCP7yU4+rze65gRspo9JQqFQNoFuei6ZUcJ0aVF4Tg/gxzYYHxNrBSBQ2d4ihfaTLO2CJsZKGs/CGJnFRPrP72s/Qr+N1wqNMLq58nCckDcxwgRdZp0oXGFYT+RK5y+aQXLlrUsRRnJsJhJ99aXov5xfkPTzY9RTcaXtQ7NZjVlZirlB5fk1GplhcPNVbJBnV9QfnuKSRXgPTb3C8XUPM/7JM/KI7ROnCkifXK6OcZvt0LT8gd1+xHGqIGNpR2JecR0XBvEa52dGnmmw5Vagefoiv0wT/gI7/XbPS6aI9mvdbtPATDPPyeGrWTaRpFynmBX2+hUCNkgnC6Ci5MNtYYUffyIzXL4UCWkTnadn7csJnpo3uurCWLkO5J73sb4hNXgLbJXc0S65ev/yJqROHjyz/ICP+apsKDBM1FyjxBVoDGnpXNZanAtUecfYAQ7hAuaHw1g5feT6TUGt3F4SHdnoB7urWEECFBNlbZZRt+bu+yFy+ZmG7TZpwNDEt6Y/v4YEmiXpFe0MK5V2JkuusHldJAESaYErKT33x8T8/DhnCRMaap2tC5flCqeSN6bh3+FfdkNG2n4MrEh95EaQdye4lX4I8X6Y281sOMcx4zwJrpJj/JrYSZaU3f6q5xmEuQCcOnKmvTlFjW5zYl79L8Kd3/lEfRSReRPUCdo9Y0ooMV+/EmqiehTuODysOu3Fqa0NoLOPmD9F+Fb8O2+eQj+piMh56P2qIlDB69qkz0Rmbm5bWeAKdyXQeJ5p7Nr07MNpxh9GgIDZJ9zyK/FMNCHYIu1GrhCG/JIGPmV+cZX0VrahX3DTrqSkkJ+RuY8AK+4kLRXSf2GDIMI2GTBFqPgYF8HX2oicGsVmemLwcGk0D4JCH77VGg+N8F9J6YpjKajMcDywbrg+tXdRA764XJkFeqXRwb3dhkocM9MI1LHrxsTYAh89wrP8cbpHSqEc/MvM3X8lQK1rqjG+kkCiS63LZr7LHB8GQvnwpqwzgV/7UqDr75pZlxhDwjGxliieDF4yVLAIohgXh+AHiJGXOFq/YqdRIuqwj3FA5cGo5uWop42a8xPhBXToNnp0FuDhUjPAXA+t4BWAFqt6RTGelUOFrIOggKL24/lP/qRU6ktmrjmj9/g187sQ47BYuf5ZOIS4yetXojmxVxftG/nl1hqFOLH7WobcplhWcJY0VOBEGQkWWu8W8Bd3gwix1JsFlICZLKgipSdLtwPPG1BPSimpfqOFtuiimdIYS/eS1+ChtOFrZW01LWbHDgNpHOyVHLWroYcUsFo2AO9MmBj5mj99C3kpb1ubDJq+fMClhu0/qghJONCe/TT0RdpXEvArBAtN2WPw6g0LXdUDFNKrTLV0XSTu088SH/JJCglw2zrGMrskELmw0dG/Kx122rOR8qbrseSM/kYVu5vZqY5w3HK5xllY/DWwM8/enCpogbt97N8WoQ24XjIrxe6dxbUYHPKw9Uek7jGGWVV26yCRtGaVgD6OjZKo+y5SrozKYH/kq0qpXpQrqLtv2cEiSLdRA51ptB/xvTnbeSlhOkZwsSOWgJHyxEOJjGx/9fqIM+2w9fIrOVfGhXezEWJaIDUQkeaVpNxUU8d6Gf3zYTn4mL7+1cB/Cdipx9bL7Hhn/wUtabAVgI1QrpKqQwFkgVzi7tINfbbrPuqj3yW5Zu/LEWqgg2N0qMuj0ZuogEBdkeKLXT6vva22B8fw7qP4czdBplC6wkNDtcXwUejHeUU4Ai/4id2EyfPx93s5Zp2vL6Ol0ObA9xyRaLJ68o9ijNWuAx3syQa3JTsfWItg25fGDGv6LIsgzIJCSs10dsfQsfiXQbTwA7fGOX4h29TMmlrnhfbN/AjINMM36Wt4Tj488vlHtNfTorJZA47g4Lmd+D0S6r6mR3cIhRBKglTZ4HbjxHx1reyufh1gtfajDEU/pOUjcylRxg9R94HU="/>
  <p:tag name="MEKKOXMLTAGS" val="1"/>
</p:tagLst>
</file>

<file path=ppt/tags/tag2.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gMcPCGrbvVDHAA21UQtxjiIUqba8bxYpIy0ufKDgD5XDCDe+RVNlFbJpcVRItRb19Hi89qJjTD9ipKC/dBBdkNW3cqqxFriNY2B7W3+bXVxpcBJ3WxE9+VOtV8Tm585I32tmAWsi3qBeXb5MtO78ZlEar+3ePvZm/eKkNj3/PmkC7+73A7e2tVVjZSW+pEyY6MjjSb/fYuKUlYdpc2J851EWCgPDEiElWg1WnTjQz/WMaup5Ox8HzXdYPaLQY02tr4lIE0usFqpPEw0kAWDWcYjok4eOt9EVw073UTlngHofjai/ToWfbOdqm9oJ+6oBsKJmgHTVcOIle7J4AIEpuHvG496en+iGEM42uyGNLEqbn/rPWm0HFHWjW0Im8qDo6T8JJ9MWVWo4V8z3dk3rdbfoA2HYq2DBgvzZkfLx9gCBRe86WwP4H9AdJdrwdxn6062SwJZOuuDM7FKpom23pQmAMT8fVEQMZ5nfNHKlsxO32tA24iC9KE2fUQHr43WCNmPQ3UrwI9v6UFRZaJjaHxr01WyN84IaIGAZGAhvotQ+cGVocnPcLjdKmDHgpA9rhuVpmOTiCpcCNFBvgcsG6Ib4ANMZsQKVZ47CYExh19qoxwWNSPo1YIIDHI4I/ASIu4EEwTMbXhFzEDEOT/VhWr8+8bc5m1iTZwyQi5V/Q0v809OEI0PpTK6Uuu9K8tNZg70ktmBWitAuifLIZ850dgWGJyZTfWMALVQrZ5+lR8M1rpcrfSIx7r9r0Ys44VTE8UZ5z9yZ09DkafpeluiUVTt4lvCS72fjk/07CCQZbw7KhJer5LbcO2JTm7+8AeLJIWFJwSuGmJhnSbw5gd0lgL3v3PtOf+wqGOqxi0mmw3xjqeVj4h/QoWtn+hs7tvBTKFZShDE0AxDgwvuiebdAdMXcoRUNmiQuj4wt0IidIqb+d+4frMlqBTVajvW0HsPpdnb770vb4xXDVM630EeVrdqW4bYdm2x0q3+b+qP9elSlWXmMac7baQq5esLVccYY2dyOezz8sY1c2eaieGhhZIjuJabUs12zoBg8lSki7lMrP1U3ni1i0Xhltvz0jYyeXyaT0U/eajGr+Om7kiWBVU8FWYalkdu3nR9AF4X52WIX0zBhqu0Hb+EAtTPmJJhaXu+SlQ2Gyydsbjiu7vEgq2pT58ItcjA7npZg0xrxNqH9W9B4vHm1vuNQ7LrUn3Fml59hn7JKZaXQ7f7RhXyN2+VqNdpe5WEnANPQ0FnZWqjkTBx2e99WUypKj5Uj9UAl/4deao8gsRReE+dZZlkStvIBYuKYzsJ/dF6AVekHviq/NWXCuKzEHYGkdNbGKoMhHmMNTBYESwwBj7QrbK93p90Pfg/uCHGzz7neKbB9o0KfF9/ZN3rIGL7JFsXZ7IhuzjXEBgZF7BeaSt3HzA9eiitSEFqA3T2a0w8SS/kilaY6BliDzvwvws8bwOaAZIYAC/uF0b/11p1J8xWKYxZMS11UdRFFVdqLE3JsVTZeTiXY7iQNBdetg+dR3gV76TI89YUcg+v3OVuVRDZ4WDRhgqPnRXNleJPUPMNdJ0/YJG17E1qWwQoIjUNzbZsSAeZ5epgbynL/bhID5s7RbEic+13zifMCGAHklvqgGzAt3+Z5Rus+UutYvG27RJ26tqW2gFF1o+GJ0JWy/T70yod0qfc8+349gm4Q5YBWiL8QregrtyxWsvdPbXqsMX+kE1TBcgcBXp2nGsRVMOvuI8XguseXS1lbzYyjr/Cy6nVg+vmnbIRstXGHiE5O+UaAi6f9RrCOb3waKOHzdRaGzIeVswut9HmOfFruTWNzHx/gOhmY475o3/ZPXrFhu2IJmXJnVMxAzg48QBbr3UcjMjV+hcxSOrRgqyTKNaCZksWkZ+gMoxJAsWRTPdr3vdvk8lZ+UKJ4alRqNRzDEfC1CvE+MznjMe6zbzQXOGUZulSITU+CMk/uYaR4UpzDyuRCpBiQfJIoiYxyDG53JEOwEVYC4GOK3vjXd0TlhLGnED+rRIb2A0d550EwrjD9MF7g+Ip8LuA9x44OsFnugBOFOlm4JUHG7483XgMEiIDPqsVrH3LjdkmzWKKS5LC2IFeorhFWzp2lM00C2Gcn/mXUd3TESSIOXOif2mbcTPgsqB1iBhTcvS/DU5uQ05wHY9vATGXht+yhxpimfdF0wyR8di4Obq/4CMyPa5t3/qdlu+0wmZcw35+6lJLPUGjqBxDbLfLKjwqn6tnzAvUz2aduEHjWGGne9HD/7hsVe2DzuFGxntUjmQ+ZIOIFdpwQ0gzV8P0JLeYGBKQKYLTOydkrR6c1DqvEaAG9gYqTA96BEcb7Yc12vOycY/cUG9ly87j9RaTC+9BeT7Y8Lv3/wQqtPK4aCiRMNxWW5pvukDVnVq7lo86pyCKpaAloY5xZ2DlavY7gVySAhwdKcNA+QxV/ATymoFMTNOyRMiqks9ED/4TqfKSop+9gEmPmqNGRLzRiGtws+dR5G1lyKbH11PtgTm0E4rvC/Tu4olOYsBAqXIktowBXk8MPXn1i4LcUvbMfUF5PT01Cr4zlNegqOzym/BlpQTEKOwajkN6gnxgqitrndz043fs8bYcwv8k4sQQG7NDdVQUNinWybpgei8DRhqnQcwbQuqVStbF21p4gl7eVKGY7/jQAxiWL6HdfC92bzZPAllpec8tKGR0YGrKwPrNbtqSUJh8i8KYed2aZ9ohoByqeqh8yFVxQdRIsPZy2B+XQivJifIB1SVJRtPE4bI4b05rL7s+MG7n44NPHQqFmabUCiHhmbynxQ2F1f0OTCzlmrA5I2fm4xmdaaWpTBu1poumoKCVtwmcdRdf+z76yoqr3/aHancvZjH9ydkoM2Od/cBfej+EiiPBW6V4kLrWERCWY5S49K5Sfm/UR4LFPodSPvAWoFh6I7JrvFC6g91H6lyXHHuoew+4HdbJXv9QPQUJ4dGKW4N0vH+kNoBFmveC6DtT00KoRneP+YzWZH1z9GH6FO9reUDDtQ0ZjW7sy2yC3C5UH9kyclY/wTLRW+8JJ4FEhAWasLMpoKfMYx773NWX5gQrQSExZttWrR/LkdnzCM8KppFTqYrPxuBC0g9MN9rWKlbSkjHXuOeOXsAOAFpF2/R68QhpSh9kkYs1fkOAsDN3ntinQMmLej1uCsuewK4UCVO2Gh4Ei9VUWMJViK7nz8kmqwtBAEhdgLk1lKsoBkFEnCXBDkIl1snY/TUqTCazxj7xuzwDtDvZwRl08/wYHXGM8b+car/jMO0yA7i/qwbp3DnXGhbBR35oSUNtkwK/V3X4+aG9z+kAgf3DKYGItU5RcqHaG2jiG9uAenjk2dm6WdEdcuIlNRchwdcJqf1IquRW6iP1HAystGukA/pkelXQr3ylipRz0KDbIhTqXGakZBYqtHbZytN4ExONTKa8cllptSued5kkZGXTHFZ0Tim6ix0WynuVR9v4/wxivIH8gJXrPBDuhyn4Pbxss0NHhMZv0D/eVcGRgfAY37Pgc+2Zq59V1Bksm6wfhc+2Biq0rh4n0cqS7UQ6onL40HUl9R86UWwhZMK7bH+1Jsj8gEYudP8dyYF0CnWhHp3eG+Pa+Pg0liy5Q0O/E3i6RDkwXpVF9TyCKOQHEB9VYOZujz5kyGSteu26464jmZm8G+5QZTEhKigrI9fjaLGr84+2PKkxqdvStxyWsS/POo4QVO7eZabm9uLre3ooplzT7OJDGs5GAvTYEHxekTBnyPQ8F9k1RLCvfJfyWGQ/wdHtDREyce5XAMgee6KPsEPVm3vFEXzjKF3khIYYab59LWx8OSr51M3Wd3BCOlvStITEyVxsxnW3T86neC83/lSW52o5/c2fcMMy1wG8xTj1Zrxi8UI8ZbQNlHBlT/REEHSevpkFEUf7XoGr3NKT8lFoA6G599Ju2A16rpOixQRFwW0YWIEwIUhDG4WI1NXNKRyYBly052UAHo6BDw7vR4H/mFH0/togVLdIldh3przPWeqAiRgtmg9nXKeTEcm+OB0mwFiiz++NhV1+i0mko6nLouh949xNvg9TNHc0rEBMkaJPGe6CLjdtpqQqjc5bF8ca/9HSv1SCaPk3XIUVhCqT/hTvnCmtuLQT5NLjZDlMJIRf6SHL7nib3QBFsFf4lhYoKG001zjxF2PxV8swEv1NwPyCBbJTnnmV3bDjeL6otCCtOoheaWWtTUbImZxW1t1qocgIj/ztuAG2Nbx+18EL7i+OEWWA104TrAq/yJiozhh0tgUv0XsbCVjfR8e0Ay/gAWhPVvBKCGcGUzS4sOmTGywciQ0dwYGzKiRjdZdCWV3W6iMN55+bXFYWII+JvxsZCreU9/PRSzyvaN8mp9JGY16dW2SciFGnG5wZZlqtQVjXSw1+yyyaa55CY9k0kdtkzCQBruXXXQ2H3CUBveWWiC8ly8qQ23TPwxvo1C1MCgp+jq5ReEJ/A3k2ThlBf3pnduWKkYNRDru8Z63SnMbvaRWtIEYHZ0Wpom2AtMYhJ+bzIjxoP350DO9T1ogZ2vbi6yEtF0b8KR1hDkZH3IepL6S/5O623GgCpJK8fKLpvPPdReoQrIZzW9cP4NfdUYoh/J8Ex2SdwTrVtzWmja0juS6g+y/yuX2dPfedYf0AXNiCSO2bvZzBMaSNKeMW8h3DjEH8NdFP/ldnX9AIz/rtp1f5oYjsiUXfbMo1WgY6RkLzTIeUqzESyyvaclscYmqD2/hZaWJSyirF6+rnYUbvQJ1A5Cb3pCk0M8/N2JA7yG7vxqorFZ032XMvBOG7Ut7IdAcF6PdhA/YC9Ak+laZVrua9CvJWddlM62OKY+pg6/vsKSOyS5rBSgZDLmsRiJjah5tAgG0gj+XyGQ53wFV5Rjjr2z0slW+yySQ628Y9lnzqWNOp5a3fD+CKIPdiS+mZv8R+Z8Iyjmftinl/ecGanHoqQfJlNsQLtjolAVzPPvCFdeKh/BPcr10P/yVq4TAfvDA4m+bK4sT/m/hwVizWEQVvxQvEm/jOhBzPNr8vU5rIYdRklinIHEQwc+tILCaJvgpdmcfpbfSiqCW95ii2VSH9J3WuvqC54hfAG2toTdC6EKIGu3jBVwHORf7VZ4H5dbI4Tn9pt2ILlzVsSaeW/iLZNC8Xz8JPanyP+xQh69BlMt+oRf2tdt8/zVrGdXJMbEQRyVRV1/3pFXRlv8J9ODQdVbe7v0Z95dfac/Iv9qYK0LRQghkS1RvbaDLfzWDFBsJP+OC3/FeczDO1XlJhQCeAwyEZ6kfAxu5QSt9tGe436T7MRuKC3l7wHeOY0qq2Rjue1L3yvbEdFYmi1y2mEnU/SKaczsOGMWI8uIfkxCLrSfD3hK2AvjVHM5tTdIIZlJkLNnshhz5mdzfy+xBrJ+4y1JnqjrmjqBml/k2JXfYYPg9D9kIwRxDSpzq4Avbdx9NMrDqYz8t9Oykv5bP1pQyv5scjXQdFfrvp8T5iSu/LCKoWvtRKLVJtc60na8ZyFcphcmG5Xz0URGfclgM6xV15fMKEMd1bFo4GOABgexspgdI4K+wAOr2qm6MMmBnkXI7Rq5RJkzOqAEyBi6PWE6j8O/UBSiVqmKDjTjxq1VTfNPrqnIFxxNGmNcDadqnfNZ2u7xEQamXsgfUxeormSvfNm14aY9xi6dYePhqShNe10j9RnWNvxA2vSVsJCW5it/pNwpicqa3qqan1hU8c9TNx14OxHqv2WImjfXTNE+w9XRkiiqT6rJZMYJfYfWhQBmcPK6Ls6XSOZS5BLCDn+CdABnD6shYv8+ElEuDSOtX9lJ2jyymUQSh4dVI7C7ZAD1lEGKhiCbRl0ns7HvQBsgGf4YVIdYJDlDxiKgf5pWv9/jRI5qkXuTjRK2tIBPRgiPxAzhi2iTpp4B0RLEyWziP5hkM71jRnRHUR1OXQYFJIfQiom13YK6xmm+l5eqcydSSkS+Vh6qUI7pvDWMHFmkj5LF41qGQwhSKv2ABca3Y1zqf/oelYJoTVmkc6MLjKDn8PsfJcbD2TanHNF0OjN+44L0YD9nVpX13wUcBZ09GWcfq+drbkqA5LeULA1UAp+kYU2r4JpWN3ZpE7PfvWP0FHQn/dAUc+D3M6f13/mowKazFM5emHd5Y3gvAW4LYBeKzhdbwuwFR+kiJiYzoBX7RAijug1qEm3kFnoDViqEI9y/+gU+gVMiuykEXLOLg1JcU5u5USsnj39khc5qxV8hN8BO5mZjPWNJi4wshKYoVgcZoN6RZFcjjmVxu8wqzVzWrhUoGIkQCIvHyCgdYo8QI043Weye6qlLn0UstwhGRfOLPx1cBBTRsEQso4eviBcrKdwYebzZfoEmRcJbZN+Eh9ApFKQk0QKp5v8lDDrVyEFyuGk9SE4YuYpJGktv9L+Jic2YdOBv+BquesDLZMvHGX2QnmZQpgjOk7MvPwv3dTPt5IJGe6xosRhXnmMe20QTsDbeMvMW6/XgBA0xHV6ocfPXi/PvbYrAmELxL0dlkzzHL/EC6mF2+8kPPlRpaQ4bnqwqUlqv4wJKTkjovZngoqHDWiSPcaR2MIx3A2huL8TmvfVQaEozhlA6oTALPDQmLTs5Ajl6c0ad7bPh75QXWuhFlSIUxhdZZwlM4r7+nQDytzu1W1C+cMvIm8gowr5h17oxGTmjFJD5XAy/zE2eO25LMJtFCvAKepthgaD0tnNBh6wN4d3KuTR4mC25AAJJeSu/kqTUJ/H1wSmz/uQ7+Xa2E9wPZVyWcQK2afGD+X5Y9tsoliQXi+Uv20fZlafyvSlMqI6dIdVQhGFS/oSsWP4H580nvjXIvB2SQsOJxf0oPPVzWoBgKDvG2sf1uRn9oyD7U9oTAp1AkaL28shYYGKBPetADaxsJCAAY2o+8VsZ1YFq+yA0CNgKzaa8zDKR0h+jzZAF24KyCRjQSixlwJlAJCaqgD+9JeFrl13+OzrcEz3C4ze7JKv2mCvtvYHx8zcwl1bNSxw2Ky3FvQqlC8lPviL2K5IoquPzfuxwtmcCU9Sq/Y5iojv+f0W8eoSLOkJA9Ss5J0Ko14e1J01zm0Mda4+STmyz6riTMAsURPZiHQ1Q9za0QPtuytcbDk2I394Uk77SsagxmFGI8O8mnuxK8MbHGoO6fnE5emrjPZsFLbVUF5/uMKShs9UwD8juoFyzB0KkrNanOoflmNqIULxLaRbc2PuoXP2ltjd4i+qdA8mT18EtNia/xaXmZQbCkpUR9ajSk3YUPiOEE3R9ye1fyuIPRUuVPhmn4D51GJVTb5y6PNEvX8yichHbdUyuHINPbVbw2PIxawPMuoUDJvogFY/vxXuX68rJZzdPC2eJhTibBM4GPMWl41YX7OuSX+ndwKTrT/kOAcESMUm3D/dsf9v4WfEKCjHlrsd3EYlN2RVKOfuryszWPbeaHGM3Qgy80UyBNv1imroIsW9J6tJ1ufsnOw6n4rhgNjGyVbFYjZXCHY22wMsdK2M93Creu8RtDyRCXJzIZyI5pTPz8KX2zN1YVkSx7qNBfKF3pd13HWucP/LlQyKNyy7TEL7SJpUbsdsdXglsJeTGbRh8PHC4yCrsEsFJpLqrLh60xVdoAjJO+LerubXDo/jS2nB8oIuMESesziUCJGBIbLwyXyDNKBh8lC1/WvVApCUeW1qXxOnEz/gM2Jl41ZYoKvSjEFWYv3bnz8CM413HTNN5tvdkc6k1X8ymlM1zQPRdcskS6zoiib2+URLHX0hjexj1I8BAAGRBI4pGeshYQexjOewgBrVydrR1GN2RTgQG6QFmqC3GdfnBQ3irEyid3fHeB8e+1amzUkrBv4pswFadVCCVJ28hgxrrZRqXoZkSvakT0k+2PO2YbLcGcbjNR4F7VvhH5boL+iRv2fIC1GFRW0N65ax8spUodGikOvIcnxD1pcj7EYYyyGnHlJwBi6EolaOEy7nLTgm34/Yfono3DAPNSLfwDKonYpQggcf0Ux9IqduDIqXOz8oVwONOU13NTQgGtEOKCevJDlyIUwQxOscXXo4B9u38rwurdCFz96cKKb9hCjthlcfFoBTFp6QkEvFqwdFj2IPoaZcX538TTRynBH4YxYjnzk9Zlq23Y/j1hWdmTMaayfVvgkabLSGQ3PlGihchU4XqXA24uvYdLlyGtrI+RfhujOp5NzkmUr/yzyJY/IBx7NWETUaf0TFu6udnfBBgIQqfNFr0FT23yWMngEs3GoNHSV+uKCd94rSAkcxZStKN8vXk5m0UO7w3X/06xzBX7FIli79JxYKrX2Ul48SXwI+S93b7jKQzeDeyfEH9fp+T2ZSHtaYOpsRbUiyDhQctq86jUbpsYHvjGcOnHbvj5D2CxmuwwCA7DlqGzIrvguJ3THkDDYy8rD7DvSAbdUenCJIcHlat7+C5srSaU67Njg1G9prB132+jubSGdS0s5oH2JgMX2bqLnmR6l+GW/aCDjRW4WIH1NfvNRUei+ncGArswRnCOe2x/sZ1tWw9Vy/NrvaA0JDmTXZnByaOjyKPZ27ROUifBTeP/nampA36yKKJoS2/q3bMQWo7hahpLlaCJXMvUYkk04YWKJBCkM4PIfEMJOlEO8jb6UubFO8MY/QvsPZKyppb5Tw9wSapdxxewbD5zVrYeI6rT6D5w1+XBpV0z9iOcynXGk/fNphm6EVLCz0R9CaDsS6MrCeDlTTnR1gChhYdTtzjijd8Vc8sJVKE07NTzShHUXOaqE62d0BgcvbQsG+3ZWIdOJLB37byhcuu3Ub5MvRO7VdyuJy474MG7zoCa6XTC8PrMTde5p2RwWIqP4GOG0sE2PrOPOFq3R8rOTPZQrsl4AY4OfOnKEzQ3qF9BYJcjBNN4lzyXRPrPuU3H8LyQsXj23RyYa3/QhUr0rcsoZHNPAW9Z2pQDkeoHO3eCDEg+r0q0/uo7fY6/L6+cv3Y4mpuhkVG/AbmGY0R/Cw2SxUiX41rC7lzwdv21aOTAUd2BB1ASryfizum01q6IZLHI34GsPPmA5CJJ27n+g7W32NFFLu7bHjN8jhujFJoY6cBxoo/Dr+hkauxJhsTFraInZPl0U3KnfvmtEDPEKjrOl9WhFDv1i3vZdXFiAh07tevOT2RQa4BFz5i0Q1Ad6P8SxdYFOMj7poJdR0Vd8/FpA8jK+ybF+rnMrfsRI2MLPHWWXUkdrk5c0IYFR6yMPnkhw7wZfGsdTtusp0ORbWlJkR9FM4XWFYeIjTJbLOtp9nvQSWwDNB2eIw+zb/OBfDrycYHBzSgGCN3FVUHIw9W9PblmBZnLG6RBbcTw87BQL+FI4RDDvKELZhhCB48e6foVpx3ZHK+QX88SwttAOozKZAW1HNMHMJN106SwOX8XL/0cD4vgCl08WaRCmeWSY0LPDR3FreO+B6eVrHROEb8O2eGWyvmJFnlw8PD9Q0oCKHeaOMGSuc/O0Jn1ntgu0/5wYhrPBl6gehAqkiNBhA4T5v63QD/aw75vl3VZtCzEMCA4sUhgJaVyaDYx2G0LQEb5mCylT//zvyReMxK77nyHIt1DWby3MCxDQW+CZcc2cKfkPxfkUdc4PABAdYwG/IZ5GiWrucbjwkMkqplYGaN6yDoNSTdBVHY55IvpW1+Yn+Hla2kj8Llx/yIeU1sVHc1njTj6rLH6vwSZQfsRK/HPI9CA0rXYKAjsBCBUa/NSA3AH0DGyCmQZBPgcqY5TEJik914ZdGpbFAhlaIEgnopCBSIkLvFUdY4YzI4BP+4vokavJuSc2OXYr2pyQAW6ELp9Bf6mPx8y/K2FztYEiw9H1oJsglcFCNLWkRixNRU2XNrC6vl2b6TpSaQE7AraVZ+hJ0truR4YwxBgZslfy0UbqdadaiQ3yVlwJJjI57a3MeXlceNAt9kVAJwjJd2UPI5Ri7gaajfOFosCgLfaye2NIQOZUED8xVXidI9n3aZcZcOfkO3k/zYeU6C6KWD+poVGpeNojpswO7t+v/krITI+D++gwF5mJqEiU3xk0CaSeWdm1zgyy20VJHqbztkJFcmo84rwVprlSlIWTnklh2uJ4bs6Sxv3InW6wH0qd6cJQAA0vwkdbBziw/mK7Qk2RtjFN2ptSm3KhDw2xMRB3mBX3CoggKz/pWFVZ4qTrIJj7Smd2B65n8PtukNBhJPPykwU0ZTEU0wkLFhXUoGjxGhfVvRUJ1l9Ml4eGrvECNkJ1YV4e2Nja108Z8Tc/WYjiHQC5wI0Q2ZqPlTZC5CopRZWKsGFmENJNL6xq9T9Z7DjXwOBfl6ZIhJymcBAe8QdzrU4mUBfn/OHZKf2cWvRNhOTSNH8Ft6oveaV6Bl2vFsDb0KmXjmDqybQC9hi8JmNxPyDxZaEBwwChEaJh7J12bwwpByiEK0IIHsE31PGIEwk4ji4M0il5hH8/hRDX0d9pPeqj+QvIm2EY7UJdamJelfkXULZEpHRJxQbgUqewdRRpakhBiZcTWIxMoZM4NVeSjHSTHEhf+vdV2wLWR3c5+NfTFnRqwOfgP88n4Ersbhpa9mU7qDCTjhMx+sx+NdifgKpyxvyFwLHYAoSYV8yAdaFL2hhuuSRaa1P2pRQoJUo8U9wuPO2gUFwCnxsitO62PfjDnOiCbYv9EXsZgMgwRmwIYl7a4zM+zB4HjjN1V72gsM7doHkxuuzqgEBVM+hmGcVkq52oXwZHyie/80bjHDhESA3FK4oLf4IQYPdmX908Eorj4hwwVX40xZFXFSWWsu4MsvJHPn3TWCKm5DvIoIsi/p2b6eTxyV+tyF+LyWPXa2VqOjxbu668Sljv8TbffEXrb/JCzsEumHunhcqE0h7ebhlIa6q41gBTswoPyJE7lWBzn9VEhj7JhkFSG3qJUyJ7mNPRWxrFCLzIDlEBkn7oTXwGpeiOLQXtUS400G5wr8h1DO+NMYRSGGH5UV5mvmnRd08F3SqFAiQv2SbMRFyVk2+zE1Pf1HTofVNvFtxHgiXW3uYk/AzcrlWjOzMAdcN3IT+jOoEzpa2DpgkYOgatEHL67VJpk914+YYdMdfSojBi4mhX05PUPHJWMKEpAmUFkyQhVbM+bs4lavo1FZib4/V2hzlvaO4yWj80YmvU00fw1N3n7V6H0GDNVQ2AdT0oULf6zLqf2snUwhzBJySrBXiVTrjCAMrZYu+Ja+8RHDUZ86Y0qDbqNnwILFcGx795xXdaKde6KDTwLCBWC4pLzaJYZZWt19eNVaNgUDKECEVU+By+FszFjyfPSqDICv5gCrOsyc81pPmK2kYIIcxyEtYW5WxCU/qmXW7hAVEWrsC46Ha0y5NR3PwlkXZm0ztardvFfF9B8oHfxQrQByuKwiRIM97sZJ1elcaNr5AZymZAbzk++oGhrGH+/6IsD1Edw4rDFg0h1tqfb8oZ+0qXEIdrQU0qgeTz3w6AGt4nzUAwk2MgJnuc7j4LB8vFQOU17BptTPMZV7Ft8OwJzBu7oBbGwFn6ExUCNYZZ53+oEQ7U6qC9BBqiDMLwisvoKNNGV7QVmGG+AehysSnQLejDEeoaTgb6V9m1+hkpQjLnPTIhZiZT3WTzzRPSLVZTgVhMPfpOkc+rfihJ8edaEzpO93RR8SzduxbA8tniIEnZkQ8Qchm4v7bKW9uY+/iNH+RE0vYUBB/LMcGZxWJIdbBEj+pHbaZxxTghG8wd4G682gW3gTxSIwgB+5Mlgv+0B3C6C6PehfjW7z1HEwwiq/QM4PGbLQ+VkVyCgwS24sNGq7tLgkI3bKNDmSx9KgseCLEE1GfvNNrii0NmLi1YT6PhItPojhJz2lZNuaghaMDCnM11eZ2R1B2CvelXr+JYiZoUlRidUJEAf0L9+gZMbDjfzfw8lfaUgMsi5ewmNu2gsBIiAUIrg6iz7bw5u1Xkiu4PhZ5aubBtweC/fuaK2Yg+0YTDYKIWaun5NkJ/Y7l3iI1bvkhQP26ODUAqMTAZ1ZwmSYsWKIy+bk2mHNGqS35cPl3QhbHy7Uzzi9RD4gACBEVcOOZlxZFxtaH12QBbEskXyUWCFBXn2X1N11t9Drz6EQdRs254BkFhGqXwXLMfMjZVtJGUQrrLgKv5jLhfqxspgDerwWL7fk1s26a+iMR8bmz6gMigdqCbsld/xHahc/dVoPxW2qinSFKIVzHZUXncKYyZUyecfVdYPs3mCs0SPlRopC0udp0AqpCDa/Qdw3l8ZP74s0vsTw0miDByI4bqoN7UJ6Q982NBPWv/i9umABHgydWLREzdcY9jDTunSxk8ohP5m0xDKZEWtsE5cQC6sCVtpGx2zx2vdz35mGeMXmU3+EbNENczIV44WnXhJ3oSRUTPH34DjHdiF5MkHiy9TIX6hOnwaXdO3d7AzLIuMxIhrZa2tNu+ReC3GaUoxuaVcneV3rMoUYjo1+i7fceBfBC4q367AdN2QR5QCmJRwKCE0aJzMIT3EXerv3v6ndV0jG8FTUNMvlHZOu8N9wIM6oQ6pmIHsvVIUefbO77E5Ij/nQKAPlxsszT0PKp+xW5jGQbsQr4d6d0N2p71uNwysZekDHtA0vXUzEDwTB63V2Yf8L43x1y9XPSAbiGxCKaG2m85cocKmhILjhr3OgAbDOLKxP7/PUvYdW1ZF0n0YwgbrHFU0sEJoU7oyP5+07Zw2vgHQ4na6BqvHcwW5ghm8GM93HbWR+PrBLGETYAQBrNIZMIfz1PcmR6Mw3C3Vrcldz/j5ZPj0tqcUvfENgv+FmSdVjzqHdi2h4ct28cKgx1rZBlwfwWSVxaYYMAhOQGNZpLlK9HXw6146WvKovRxpcZT2386sPKweunNxf+qCcE1dM2EAy/sQJbjIAT52fgw84/s3PerjZxl53Rz8Gvq4mkWpKIEQ4LkelZOD+QSLDSNWGIGxsodcWccoxVreXMo85gLT2OOvF1Z7QUj6oAOi7z09R/9FOIuYsKALrIwLIlKuQ419904IKGIjSpJ7wANQ30zz0mnTGoa6SsCD+qPmw4raQaCUucHFHbYD2fTFZARmQjFzpECY/VnPQQiAsOj7xWH9v5xj+J98EnK9Hs+5B24Pi6CppQAZ4CMIPNman2fOMen8EBsMDyBT0uoFhwu5tiW01s29Rcr7m1KsQVptELVSSMvMzXLKAZvWLS34q3YOASCg4SfkfgIacHOp292MB+LOWUxbF4v6pHmte3QpumsnkXmXtITKuyfJo6C95Wqv3vpSw5Pksb48ByiXDIl0RxCisYTFGAycejfMA0zGGnmM+htu2NGOWpmLrh1rOPO9bgka4zjy2NMAWPppthPmaqp1KIlvrpXittztPYkRtRCxD/6N8BXUCq6WwiFdPFt6sz1Hz/8d1+6jQpbfuJrZy6WYd3AvMLakSR8DVZX+SLL01EAfT3r1Fkg2SqjFbT7fFliooZgn87a2tyBemWu/Z858Zk5zdsdhMQtLF8bYCvU2/xbYld7QMYfxV5zf2l4nJWOFG2L+dtJKatz5SCIn+N9RVRq1PhqSuWxlsM3yLzt6y6akhmjc55BwoFeoSuHmeL054/8/SGiIawkysxt8jyJENh6PWbzfmROqC/k/Fw4fGhjbP3F9Q71ptCNF8GKu0Fv1xXo551nW4u1j2mVNrWywRMxbAKU/elFyJJvR0W7UhavuRbsK2qtfcA5fmKSbofNI9p/iyhLr6eL4kp3HduAumT0CsRyjcqgEVw+vlZTd4G5XD2nAgXa3e/XHn2qq+AcaCtPGgA3jw09yZ3PKRn6458RMrgB0GcZb+2uI8CN8lT6+s1+neoFoRFylm1KClmSKfKngj4TJS9RIUPDQe4N3qp03i3kbka9JdCcOwMCbrVricc+3r34VyJMLrFRsN5DC5RRjykJoqQX4qmWR890qWOMQmwYK7HLbkNmHtZ7HfBsOZl6iN2QYiii1lEhHNEUST7jRlciUShc6cJSinaTgFGkLll+D3LkPHDgmQb3ygQ5B8JsdnaHTatGG1U+kpnf5h1j9a8zdvxiK9MHUTTGK04CifjMaQV+kQ+piWvE4xAhdNY+vckxzm8/zjsd8MDgphHIsFlNRylyyPJqVOLljKrMUJxxamsSMecfvBWHuegcNAzKW2+ToQ5ppYvUv4mpZ2/MW5ag/DCwwuCdXFIw2PZy9PGtcw1cfseNH9hdyWE6uFCdENQfGn/Sluaa9w/XDEsMZGktbhLhjTR+5QjIhQsdLPoXrX3+I/roHFQlIIqeUDWscs7854bwEe2pW10mzOhg4Tm0rA8ZwfXa5OwMwItFGfr1prvpJz7MMh8NQvOrgVQ7AiiUtBaH4kOKmoxEA5YJ72ameMxu4FBPF0x4C3N/9KReWjod0GBSXDgV49/uT9Rq/faLejFOLJj5KBUTLELM1qK5dRR5vwp2ld3S5n1qKDETJaW8+lpC2JOOi6SqlyR9941sf/cfTbp2kcwr3s8M2RJ1gJUL6RneCDHzY1gHmk6MxwUrHxmwH6XzKJIb3X1OdLFPAtX3a8ljitOGR2AAOrBi8TVvyP23oKzjO+cwKeR+JGZSwfqoZy2WbgfntZJhrssDnWKvTlAU+jVG604fKtk7jYN7S2TfIhwqAvCGxieInu173zPw8kmTygLl0k2dbdLQ55JEvhFftixGyQLUXleahH587LwCq6SRReEGcN/yjYN9cTmA6Jpk4l4cs/AAA3uvU1iHaIajUDgVdikK4lYh+XXqHMivMY1/BP45vQllbdSEfwpY1ukHjEVbWwzzTfZ/jtk6QyRKN2d4LCmcMm4M8f6tf9ETSEFqZx4nDUPnbIS/G97Rnxi0oL7Vk5prHrYrL3FR+PVS8vrlfEaXvPvjMkVlJUtafkUp0kYJ3x43aSS0KYl092KaOSQAmNP4gv9wla3NXE2PCqEt4VuaBoNUE+7dYkxfNQozmiyf7teEjaxitgRgzyqLPrVd9F1eeWwCVDtCjP2MvSV2iJ6fxAEuGy0w/BIN2sWywFfwtBZOEfzcpydSEGE8ova5YS1wFTEZtixbd2/IpcegkfNKw2nmEKJCUUUO2SlS+kpUBL65dvJ7sAKriQYfedpBJQQnkSeN0TqSH5TIwEyLMq1uaiS6uvQXYYP/UtRdMJVk0En7yElXA5xnvDfLapA1C7yPH+ekJjmGKTaJ+jBGL2jovpk82fZORWXJsfK0O098vhdo7yOuCW50qQxchfd/V+WNfR9ULvlHjSzyYtiz/ujAZQSoVrv8cgQZF/4lFM61uZKm58olk9uWuok8p+ya0CIq3njYJ3L3JBGkJcAYeZxcwNID+uFfeNLdzcawGh1qZeNlkSD12AO6nOWZ7tJldMdWMjAtsQ5NaWBaVCYOrVyC3VrG1VQlq75mkbWVnenM2nBfpGl4lirmEhDJaskGGbJwknQmJCqNjfz8vAwrIYSz75pG7dkB/96wrdOF+5ttLJ0tudnBo17I0rN6w3d9kGbIdS4UvC1ooj/+5/EFeZQnxRAmtbaif30szLZWajioKZGM0T62+pKdSkvQyFJCJ68HZISREv9urnYKetjgaEe84GGfv6qVshFbdCO88ZahxoT33eTsxXh9dl+uv7FbDbTi4Yhg+8PNIBT6nvHsAFB4yL/D7+oK56y5hRHBD5rTbQJ8hjduFPDLjHVnB3/QtCFbB6FAD4XHIF2FU9lPa3HOoEXOEcUbwkeQ1a6XE/HKgvvXRc/BS84BZN9u2vO5NexU+PeCR9DaL2/zr1wATR+3tjh3yY5Mc/4cEMOwsWnUZjErYMHHujNeIJXdQJjDpG1GQ/gLw4eXUNLeGSO5Zgz8LOPmZW1e5fYjMS0KDmjQlaa76J+iQ791AfeIgj9gR0FRsXpoO8vEP8TUvWZDwG54nzYy+gGfKqYqMlmnz5sBAfEGHmcoQRN66CrpMe1AvlUIzJif1Uj2Ynh2wiCJkcjD12xk9T9SaTbN9vd9Wa3atSOLPHn4F9Xg2Eri6TnsYC+j1HcqJNM7vGNO2E8OJnuxEV2RlPsKVedZicySgEgxwOnvBHpOlSYhuwLW1HJNEqtQ3YARoQRrKDYS2OYFnZSjNO97dpp+Z7+BFlLBw9qht/u92uHnLwlTxbXII7yrdpqzKsrPCe3vtI0uxxTkdPJeKUpOfxtQxUchf+aIQBSRaxLKjqQdhEiuQHLjUHuRo8iZ9Uq+mc0vkP8mweS1qecf2lcnSsWRy6wazJFzvu5M/hfq+GJC0UAnQFaj6Yqx7Ps0fpRMRruioUp9WWr9yn5DpBL8xNBqG0jBdr1C4wkrVgop4tn4LBAB1TNNwiw4SO7guAA3fmOTXGC/jWUBcVoXwVx1x9cgOFkQe3vSsodZ1fXyxuRvs9e7pQMt11KiCatt2FewbKqgMiZa0E67xfEzZJ9IiowBU1IxCh4uPCcCfOqyHilXHJsmckDG6dZEN6i9zNrmS5NhTC68pGN6wl8xDb9g0ljmYABjlGErdw8I97a9k8lZeSFz3iqyGAkW1RIj/o8yYTXX0/lqUcLyYXoDsd+PLfdmQIN5hfSOhw70faMx73qNKSzGirogv96cIxPlcbQgvoe2HrMHNQn+wFzt4sNSC1FAgXBG/Y+rqfXhEByxHHGUXowvoqnU94b/UomGVxy/BBtbEGB6Sj+/JRWok49xF/zOsUkYinp7pwGqhYplyb+wNe82rJZmy3gzFL4ylStCKSTIBhIMNaMPdfI2ANmwcE="/>
  <p:tag name="MEKKOXMLTAGS" val="1"/>
</p:tagLst>
</file>

<file path=ppt/theme/theme1.xml><?xml version="1.0" encoding="utf-8"?>
<a:theme xmlns:a="http://schemas.openxmlformats.org/drawingml/2006/main" name="Presentation3">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42900" indent="-342900">
          <a:defRPr b="1" u="sng" dirty="0" smtClean="0">
            <a:latin typeface="+mj-lt"/>
          </a:defRPr>
        </a:defPPr>
      </a:lstStyle>
    </a:txDef>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AEA24755921242B6930DE14963EEA1" ma:contentTypeVersion="2" ma:contentTypeDescription="Create a new document." ma:contentTypeScope="" ma:versionID="05c769840a6264e83d3d2bcd161cf46a">
  <xsd:schema xmlns:xsd="http://www.w3.org/2001/XMLSchema" xmlns:xs="http://www.w3.org/2001/XMLSchema" xmlns:p="http://schemas.microsoft.com/office/2006/metadata/properties" xmlns:ns2="a48fa604-65a2-4043-adf9-a239411230e9" targetNamespace="http://schemas.microsoft.com/office/2006/metadata/properties" ma:root="true" ma:fieldsID="8052e779e10ae18b65a98d9eba4387c7" ns2:_="">
    <xsd:import namespace="a48fa604-65a2-4043-adf9-a239411230e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8fa604-65a2-4043-adf9-a239411230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AC172A-6FCB-41D4-9E03-508C23E622C5}"/>
</file>

<file path=customXml/itemProps2.xml><?xml version="1.0" encoding="utf-8"?>
<ds:datastoreItem xmlns:ds="http://schemas.openxmlformats.org/officeDocument/2006/customXml" ds:itemID="{4CC34771-F867-4E43-A1B8-6B2D919015E0}"/>
</file>

<file path=customXml/itemProps3.xml><?xml version="1.0" encoding="utf-8"?>
<ds:datastoreItem xmlns:ds="http://schemas.openxmlformats.org/officeDocument/2006/customXml" ds:itemID="{FD46BBBB-0722-4655-BC00-99167420CFC9}"/>
</file>

<file path=docProps/app.xml><?xml version="1.0" encoding="utf-8"?>
<Properties xmlns="http://schemas.openxmlformats.org/officeDocument/2006/extended-properties" xmlns:vt="http://schemas.openxmlformats.org/officeDocument/2006/docPropsVTypes">
  <TotalTime>53797</TotalTime>
  <Words>753</Words>
  <Application>Microsoft Office PowerPoint</Application>
  <PresentationFormat>Custom</PresentationFormat>
  <Paragraphs>202</Paragraphs>
  <Slides>14</Slides>
  <Notes>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Verdana</vt:lpstr>
      <vt:lpstr>Wingdings</vt:lpstr>
      <vt:lpstr>Presentation3</vt:lpstr>
      <vt:lpstr>Early Morning and Late Night Pilot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McKnight, Erica</dc:creator>
  <cp:lastModifiedBy>Paget-Seekins, Laurel</cp:lastModifiedBy>
  <cp:revision>1284</cp:revision>
  <cp:lastPrinted>2018-05-15T14:23:42Z</cp:lastPrinted>
  <dcterms:created xsi:type="dcterms:W3CDTF">2015-01-07T18:14:26Z</dcterms:created>
  <dcterms:modified xsi:type="dcterms:W3CDTF">2018-09-28T16:51:04Z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0x01010029AEA24755921242B6930DE14963EEA1</vt:lpwstr>
  </property>
</Properties>
</file>