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8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1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5" r:id="rId4"/>
    <p:sldMasterId id="2147483739" r:id="rId5"/>
    <p:sldMasterId id="2147483761" r:id="rId6"/>
    <p:sldMasterId id="2147483804" r:id="rId7"/>
    <p:sldMasterId id="2147483834" r:id="rId8"/>
    <p:sldMasterId id="2147483848" r:id="rId9"/>
    <p:sldMasterId id="2147483882" r:id="rId10"/>
    <p:sldMasterId id="2147483912" r:id="rId11"/>
    <p:sldMasterId id="2147483934" r:id="rId12"/>
    <p:sldMasterId id="2147483939" r:id="rId13"/>
    <p:sldMasterId id="2147483952" r:id="rId14"/>
    <p:sldMasterId id="2147483955" r:id="rId15"/>
    <p:sldMasterId id="2147483961" r:id="rId16"/>
  </p:sldMasterIdLst>
  <p:notesMasterIdLst>
    <p:notesMasterId r:id="rId21"/>
  </p:notesMasterIdLst>
  <p:handoutMasterIdLst>
    <p:handoutMasterId r:id="rId22"/>
  </p:handoutMasterIdLst>
  <p:sldIdLst>
    <p:sldId id="972" r:id="rId17"/>
    <p:sldId id="985" r:id="rId18"/>
    <p:sldId id="987" r:id="rId19"/>
    <p:sldId id="976" r:id="rId20"/>
  </p:sldIdLst>
  <p:sldSz cx="9144000" cy="5143500" type="screen16x9"/>
  <p:notesSz cx="7023100" cy="9309100"/>
  <p:defaultTextStyle>
    <a:defPPr>
      <a:defRPr lang="en-US"/>
    </a:defPPr>
    <a:lvl1pPr marL="0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000206-3202-4363-B894-731988F17D0C}">
          <p14:sldIdLst>
            <p14:sldId id="972"/>
            <p14:sldId id="985"/>
            <p14:sldId id="987"/>
            <p14:sldId id="9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1" clrIdx="0"/>
  <p:cmAuthor id="1" name="House" initials="H" lastIdx="1" clrIdx="1">
    <p:extLst/>
  </p:cmAuthor>
  <p:cmAuthor id="2" name="Beth Isler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BD1D6"/>
    <a:srgbClr val="DEECFF"/>
    <a:srgbClr val="005878"/>
    <a:srgbClr val="F4F4F4"/>
    <a:srgbClr val="B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325" autoAdjust="0"/>
  </p:normalViewPr>
  <p:slideViewPr>
    <p:cSldViewPr snapToGrid="0" snapToObjects="1">
      <p:cViewPr>
        <p:scale>
          <a:sx n="155" d="100"/>
          <a:sy n="155" d="100"/>
        </p:scale>
        <p:origin x="-72" y="123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E98AFB4-DD19-4B7A-80D5-483C006766A7}" type="datetimeFigureOut">
              <a:rPr lang="en-US" smtClean="0"/>
              <a:t>11/23/2018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29BF4715-A615-41C2-A85E-36C06511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6CF4146-8CAD-46C7-BA87-639F65429524}" type="datetimeFigureOut">
              <a:rPr lang="en-US" smtClean="0"/>
              <a:t>11/23/2018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6" y="4421705"/>
            <a:ext cx="5619130" cy="4189651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C32D818-339A-4CF7-A601-259A7A939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7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7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7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7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7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7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Master" Target="../slideMasters/slideMaster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7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Master" Target="../slideMasters/slideMaster4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7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Master" Target="../slideMasters/slideMaster4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image" Target="../media/image7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image" Target="../media/image7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Master" Target="../slideMasters/slideMaster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02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53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04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42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051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180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26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27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3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29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97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86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656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11/23/2018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515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6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46613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3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493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57788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229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87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7708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17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406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678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5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944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55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3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29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44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9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8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697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2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4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3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0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45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858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852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11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11/23/2018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768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60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4218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B891-1635-4B93-914C-230B613642F0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539D-457E-40EF-B562-8D954AD0BA86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91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6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4254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43184-6F7F-4565-B637-22CFFE6A30C2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765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11/23/2018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5381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2" y="621793"/>
            <a:ext cx="9840243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11/23/2018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875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11/23/2018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52874"/>
      </p:ext>
    </p:extLst>
  </p:cSld>
  <p:clrMapOvr>
    <a:masterClrMapping/>
  </p:clrMapOvr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11/23/2018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1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84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hf hdr="0" dt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485471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89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6AE-AD4E-4014-A59B-A4A5B0DC3B1E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11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320-C3EA-46EB-BF96-1836E1C97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98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11/23/2018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241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193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93458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11/23/2018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963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11/23/2018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981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8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47274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31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11/23/2018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87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5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5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11/23/2018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4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090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79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/>
              <a:t>11/23/2018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99095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39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/>
              <a:pPr>
                <a:defRPr/>
              </a:pPr>
              <a:t>11/23/2018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7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/>
              <a:pPr>
                <a:defRPr/>
              </a:pPr>
              <a:t>11/23/2018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2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6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782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9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/>
              <a:t>11/23/2018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83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6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603F03F5-39B4-4A53-8405-55E481442588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4896613"/>
            <a:ext cx="1066800" cy="246888"/>
          </a:xfrm>
        </p:spPr>
        <p:txBody>
          <a:bodyPr/>
          <a:lstStyle>
            <a:lvl1pPr algn="ctr">
              <a:defRPr/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7A69-897B-43D4-A170-793C9603000F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028700"/>
            <a:ext cx="8229600" cy="3028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05765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79054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28702"/>
            <a:ext cx="5715000" cy="3577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5"/>
            <a:ext cx="2139696" cy="3580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13" indent="0">
              <a:buNone/>
              <a:defRPr sz="1200"/>
            </a:lvl2pPr>
            <a:lvl3pPr marL="914229" indent="0">
              <a:buNone/>
              <a:defRPr sz="1000"/>
            </a:lvl3pPr>
            <a:lvl4pPr marL="1371343" indent="0">
              <a:buNone/>
              <a:defRPr sz="900"/>
            </a:lvl4pPr>
            <a:lvl5pPr marL="1828458" indent="0">
              <a:buNone/>
              <a:defRPr sz="900"/>
            </a:lvl5pPr>
            <a:lvl6pPr marL="2285572" indent="0">
              <a:buNone/>
              <a:defRPr sz="900"/>
            </a:lvl6pPr>
            <a:lvl7pPr marL="2742686" indent="0">
              <a:buNone/>
              <a:defRPr sz="900"/>
            </a:lvl7pPr>
            <a:lvl8pPr marL="3199801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0989-8FB9-4F8B-84F5-7169E12445A7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28700"/>
            <a:ext cx="0" cy="3600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74295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Multiple Charts with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30A-DDF3-4AE3-8739-C30FB9BA44D1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4343400" cy="29146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371600"/>
            <a:ext cx="3657600" cy="1371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2971800"/>
            <a:ext cx="36576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4876800" y="1371600"/>
            <a:ext cx="0" cy="2914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406166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Compare Charts-1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4DE-F95D-4416-82D9-B1CCC7B7F957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543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Compare Charts 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90F7-23F0-4FF7-BAF5-9BF26D22B253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6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212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5D0-CAEE-4B2C-AA1C-27506CB89BD7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46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6294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10675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39385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2A77-B41F-487D-BEE4-5E0A74233C8B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257300"/>
            <a:ext cx="4114800" cy="10858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2343150"/>
            <a:ext cx="8229600" cy="21717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257300"/>
            <a:ext cx="3962400" cy="10858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Put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55922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54B4-02C5-4089-8FE9-BDD3E2181213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43050"/>
            <a:ext cx="4114800" cy="3200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1543050"/>
            <a:ext cx="3962400" cy="14287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3371850"/>
            <a:ext cx="3962400" cy="1371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00150"/>
            <a:ext cx="41148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2001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0289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12067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C50-F8BC-4CD0-930F-628035F786CA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114800" cy="3086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917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33968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 baseline="0"/>
            </a:lvl1pPr>
          </a:lstStyle>
          <a:p>
            <a:r>
              <a:rPr lang="en-US" dirty="0"/>
              <a:t>Add YOUR SECTION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03916"/>
            <a:ext cx="7772400" cy="1582340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Part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Part 2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062A-E319-4027-90AC-ECF897A9A7E9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605612"/>
            <a:ext cx="7772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2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7356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Ending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4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0E-7ED6-4F98-977C-3CCA6CF7528E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371850"/>
            <a:ext cx="762000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9E92-93ED-4428-B1BB-169CF89254F6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CCB4-C0EB-4F1A-AC98-57A25DA91713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AF5B-DF2B-4031-AD55-ADD83564B9F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98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AB82-C902-43B7-830C-A0B1F6B949C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9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D788-9722-4FAB-B9F2-64D8076D38D8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1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5DAC9877-15DB-4A0C-A003-DF72C0C37841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57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60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73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1006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2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10" y="114300"/>
            <a:ext cx="7454799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08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500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729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11/23/2018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681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296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9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05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15029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8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50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1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8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21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71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50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A65E6C5E-EB96-49E9-952F-FF78FFA9C84B}" type="datetimeFigureOut">
              <a:rPr lang="en-US" smtClean="0"/>
              <a:t>11/23/2018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9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31364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55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403432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11/23/2018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813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207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72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38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23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99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78004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7" y="533402"/>
            <a:ext cx="8299533" cy="3724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2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49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33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2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11/23/2018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221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59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98018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85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11/23/2018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34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3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1.pn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5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image" Target="../media/image1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6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5.jpe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theme" Target="../theme/theme7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11/23/2018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95" y="4726956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6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290096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11/23/2018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81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41603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96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  <p:sldLayoutId id="2147483758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90" r:id="rId25"/>
    <p:sldLayoutId id="2147483803" r:id="rId26"/>
    <p:sldLayoutId id="21474838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3"/>
            <a:ext cx="1828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 b="0">
                <a:solidFill>
                  <a:schemeClr val="accent4"/>
                </a:solidFill>
              </a:defRPr>
            </a:lvl1pPr>
          </a:lstStyle>
          <a:p>
            <a:fld id="{6EDAEFD3-8FAC-42C7-AA85-4A633B14C729}" type="datetime1">
              <a:rPr lang="en-US" smtClean="0">
                <a:solidFill>
                  <a:srgbClr val="4C5A6A"/>
                </a:solidFill>
              </a:rPr>
              <a:pPr/>
              <a:t>11/23/2018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896613"/>
            <a:ext cx="1066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 b="0">
                <a:solidFill>
                  <a:schemeClr val="accent4"/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9003" y="4888709"/>
            <a:ext cx="1376427" cy="19764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3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0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l" defTabSz="91422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84" indent="-182846" algn="l" defTabSz="91422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51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497" indent="-137134" algn="l" defTabSz="91422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343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189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35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880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30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11/23/2018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10" r:id="rId25"/>
    <p:sldLayoutId id="2147483911" r:id="rId26"/>
    <p:sldLayoutId id="21474839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11/23/2018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38800" y="4725597"/>
            <a:ext cx="922338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219209" y="4718454"/>
            <a:ext cx="1152525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BEDD9-61B6-4B82-ACD9-27F8DC04F135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11/23/2018</a:t>
            </a:fld>
            <a:endParaRPr lang="en-US" altLang="en-US" dirty="0"/>
          </a:p>
        </p:txBody>
      </p:sp>
      <p:sp>
        <p:nvSpPr>
          <p:cNvPr id="6149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551262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43456"/>
            <a:ext cx="2895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smtClean="0">
                <a:solidFill>
                  <a:srgbClr val="0E386C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/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229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34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458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36" indent="-342836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Recurring 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8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18114"/>
              </p:ext>
            </p:extLst>
          </p:nvPr>
        </p:nvGraphicFramePr>
        <p:xfrm>
          <a:off x="625784" y="886473"/>
          <a:ext cx="7922935" cy="3660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1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83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395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&amp;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remarks</a:t>
                      </a: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schedule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of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operations, performance, revenue, capital program updates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 of upcoming FMCB agenda item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update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FMCB actions as per statute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72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performance  update</a:t>
                      </a: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Red/Orange line program 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service and planning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 </a:t>
                      </a:r>
                      <a:endParaRPr lang="en-US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745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GLX Update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 update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vision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LEAN Productivity 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AFC 2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Performance Metrics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RIDE/TNC pilot  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Monthly (3rd meeting of month) - November 19,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17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Monthly (1st meeting of month) -  November 5,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Monthly –  October 22,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October 15,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January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24,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17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 October 1,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August 13,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November 26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November 26,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February TBD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October 15,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January TBD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24,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17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October 15,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17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10,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17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 October 22,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January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Quarterly – September 24,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+mn-cs"/>
                        </a:rPr>
                        <a:t>December 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Continuous, as needed 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8530" y="4907102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364886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Agendas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865" y="4906787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2574" y="4907102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58971"/>
              </p:ext>
            </p:extLst>
          </p:nvPr>
        </p:nvGraphicFramePr>
        <p:xfrm>
          <a:off x="537681" y="701529"/>
          <a:ext cx="8025668" cy="232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4659">
                  <a:extLst>
                    <a:ext uri="{9D8B030D-6E8A-4147-A177-3AD203B41FA5}">
                      <a16:colId xmlns:a16="http://schemas.microsoft.com/office/drawing/2014/main" xmlns="" val="1262447235"/>
                    </a:ext>
                  </a:extLst>
                </a:gridCol>
              </a:tblGrid>
              <a:tr h="141148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887">
                <a:tc rowSpan="8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December 3* (150)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Red/Orange Line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Capital Series: Orange Line Track Work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Customer Series: Late Night / Early Morning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Customer Service Priorities for FY19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Q1 Capital Program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Mobility as a Service Strategy 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Bus Performance and Planning &amp; Bus Performance Metrics 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Monthly and Quarterly Updates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Strategic Plan Finalization 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913431"/>
              </p:ext>
            </p:extLst>
          </p:nvPr>
        </p:nvGraphicFramePr>
        <p:xfrm>
          <a:off x="537681" y="3202784"/>
          <a:ext cx="8025668" cy="159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4659">
                  <a:extLst>
                    <a:ext uri="{9D8B030D-6E8A-4147-A177-3AD203B41FA5}">
                      <a16:colId xmlns:a16="http://schemas.microsoft.com/office/drawing/2014/main" xmlns="" val="1262447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887">
                <a:tc row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December 10 (151)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Capital Series: Type 9 Green Line Cars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Customer Series: Weekend Commuter Rail Pilot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Youth Pass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Future of Governance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FMCB Draft Annual Report Discussion and Review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Arial"/>
                        </a:rPr>
                        <a:t>PPT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47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8865" y="4906787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2574" y="4907102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9FEF358-0C7F-4931-BB5E-17A7F99A0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01664"/>
              </p:ext>
            </p:extLst>
          </p:nvPr>
        </p:nvGraphicFramePr>
        <p:xfrm>
          <a:off x="462696" y="904484"/>
          <a:ext cx="8025668" cy="264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0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24659">
                  <a:extLst>
                    <a:ext uri="{9D8B030D-6E8A-4147-A177-3AD203B41FA5}">
                      <a16:colId xmlns:a16="http://schemas.microsoft.com/office/drawing/2014/main" xmlns="" val="12624472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83127" marR="83127" marT="30257" marB="3025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970">
                <a:tc rowSpan="10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December 17 (Joint - 152)</a:t>
                      </a:r>
                    </a:p>
                  </a:txBody>
                  <a:tcPr marL="83127" marR="83127" marT="30257" marB="302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Water Transportation Report (Joint)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820334" rtl="0" eaLnBrk="1" latinLnBrk="0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820334" rtl="0" eaLnBrk="1" latinLnBrk="0" hangingPunct="1"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820334" rtl="0" eaLnBrk="1" latinLnBrk="0" hangingPunct="1"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Parking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1928262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Chelsea Follow-Up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Rail Vision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Commuter Rail Performance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Better Bus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Monthly Update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Human Resources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PTC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LEAN Productivity Update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Quarterly Update</a:t>
                      </a: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FMCB Annual Report </a:t>
                      </a: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2873" marR="82873" marT="30257" marB="302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65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86756748"/>
              </p:ext>
            </p:extLst>
          </p:nvPr>
        </p:nvGraphicFramePr>
        <p:xfrm>
          <a:off x="461963" y="950913"/>
          <a:ext cx="8405653" cy="353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02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15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17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to 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chedule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797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Dwell Time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MBTA Resiliency Planning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Solar Canopies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Contract Oversight Discussion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MHS Emergency Access Tunnel 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South Shore/Old Colony Late Trains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Bus Network Redesign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Commuter Rail Passenger Counts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AFC 2.0 – Commuter Rail Implementation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Capital Needs Assessment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100" strike="noStrike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Increasing Management Capacity 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100" strike="noStrike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100" b="0" i="0" u="none" strike="noStrike" baseline="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100" b="0" i="0" u="none" strike="noStrike" baseline="0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Discussion of the operational implication of dwell time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Includes: GLX, AFC 2, Bus, </a:t>
                      </a:r>
                      <a:r>
                        <a:rPr lang="en-US" sz="1100" kern="1200" baseline="0" dirty="0" err="1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Keolis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, …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/>
                          <a:cs typeface="+mn-cs"/>
                        </a:rPr>
                        <a:t>April 2019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FMCB Calendar – To Be Scheduled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114300"/>
            <a:ext cx="3119437" cy="171450"/>
          </a:xfrm>
        </p:spPr>
        <p:txBody>
          <a:bodyPr/>
          <a:lstStyle/>
          <a:p>
            <a:r>
              <a:rPr lang="en-US" dirty="0"/>
              <a:t>Fiscal &amp; Management Control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21765988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46C860BB-CEC2-4323-AF68-6C413613BB7E}" vid="{6C6AA7CE-4E8A-4B1B-B4AB-6716735CB656}"/>
    </a:ext>
  </a:extLst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46C860BB-CEC2-4323-AF68-6C413613BB7E}" vid="{6C6AA7CE-4E8A-4B1B-B4AB-6716735CB656}"/>
    </a:ext>
  </a:extLst>
</a:theme>
</file>

<file path=ppt/theme/theme13.xml><?xml version="1.0" encoding="utf-8"?>
<a:theme xmlns:a="http://schemas.openxmlformats.org/drawingml/2006/main" name="2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" id="{46C860BB-CEC2-4323-AF68-6C413613BB7E}" vid="{6C6AA7CE-4E8A-4B1B-B4AB-6716735CB656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3.xml><?xml version="1.0" encoding="utf-8"?>
<a:theme xmlns:a="http://schemas.openxmlformats.org/drawingml/2006/main" name="OPMI-2">
  <a:themeElements>
    <a:clrScheme name="opm-color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21A899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7.xml><?xml version="1.0" encoding="utf-8"?>
<a:theme xmlns:a="http://schemas.openxmlformats.org/drawingml/2006/main" name="3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8.xml><?xml version="1.0" encoding="utf-8"?>
<a:theme xmlns:a="http://schemas.openxmlformats.org/drawingml/2006/main" name="4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B9DD42A-02F8-104D-9910-D1A64A753B29}" vid="{45318140-5A3E-7B4C-A710-E7E511F82756}"/>
    </a:ext>
  </a:extLst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447E40151A548BCC3024100D439D7" ma:contentTypeVersion="2" ma:contentTypeDescription="Create a new document." ma:contentTypeScope="" ma:versionID="b676d3435ed3973a543adbdc152f9909">
  <xsd:schema xmlns:xsd="http://www.w3.org/2001/XMLSchema" xmlns:xs="http://www.w3.org/2001/XMLSchema" xmlns:p="http://schemas.microsoft.com/office/2006/metadata/properties" xmlns:ns2="843e4f8c-c192-44a3-b7b9-8eb963ce6f5a" targetNamespace="http://schemas.microsoft.com/office/2006/metadata/properties" ma:root="true" ma:fieldsID="e859c7286ca555fc9107b05bef8e71f5" ns2:_="">
    <xsd:import namespace="843e4f8c-c192-44a3-b7b9-8eb963ce6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e4f8c-c192-44a3-b7b9-8eb963ce6f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F1FC64-E47D-4612-8598-863A817D5A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A146BC-8F48-4370-89BE-254ABE4C0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e4f8c-c192-44a3-b7b9-8eb963ce6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C1FBE7-BD0D-4790-A89F-D2B28303EB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30440</TotalTime>
  <Words>371</Words>
  <Application>Microsoft Office PowerPoint</Application>
  <PresentationFormat>On-screen Show (16:9)</PresentationFormat>
  <Paragraphs>135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Presentation3</vt:lpstr>
      <vt:lpstr>MassDOT Blue Title White Content</vt:lpstr>
      <vt:lpstr>OPMI-2</vt:lpstr>
      <vt:lpstr>1_MassDOT Blue Title White Content</vt:lpstr>
      <vt:lpstr>Office Theme</vt:lpstr>
      <vt:lpstr>2_MassDOT Blue Title White Content</vt:lpstr>
      <vt:lpstr>3_MassDOT Blue Title White Content</vt:lpstr>
      <vt:lpstr>4_MassDOT Blue Title White Content</vt:lpstr>
      <vt:lpstr>2_Office Theme</vt:lpstr>
      <vt:lpstr>MBTA Black Line - Blue Title Template</vt:lpstr>
      <vt:lpstr>3_Office Theme</vt:lpstr>
      <vt:lpstr>1_MBTA Black Line - Blue Title Template</vt:lpstr>
      <vt:lpstr>2_MBTA Black Line - Blue Title Template</vt:lpstr>
      <vt:lpstr>think-cell Slide</vt:lpstr>
      <vt:lpstr>FMCB Calendar – Recurring Topics</vt:lpstr>
      <vt:lpstr>Upcoming Agendas</vt:lpstr>
      <vt:lpstr>Future Agendas</vt:lpstr>
      <vt:lpstr>FMCB Calendar – To Be Scheduled</vt:lpstr>
    </vt:vector>
  </TitlesOfParts>
  <Company>MassDOT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FMCB Calendar – Recurring Topics</dc:title>
  <dc:creator>Trey Joseph Wadsworth</dc:creator>
  <cp:lastModifiedBy>DAS</cp:lastModifiedBy>
  <cp:revision>1000</cp:revision>
  <cp:lastPrinted>2018-10-26T18:15:39Z</cp:lastPrinted>
  <dcterms:created xsi:type="dcterms:W3CDTF">2016-03-11T16:43:25Z</dcterms:created>
  <dcterms:modified xsi:type="dcterms:W3CDTF">2018-11-23T16:46:31Z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0x010100EAE447E40151A548BCC3024100D439D7</vt:lpwstr>
  </property>
</Properties>
</file>