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www.infraware.co.kr/2012/infrawarePen" Target="docProps/infrawarePe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78" r:id="rId2"/>
    <p:sldId id="285" r:id="rId3"/>
    <p:sldId id="347" r:id="rId4"/>
    <p:sldId id="355" r:id="rId5"/>
    <p:sldId id="356" r:id="rId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 userDrawn="1">
          <p15:clr>
            <a:srgbClr val="A4A3A4"/>
          </p15:clr>
        </p15:guide>
        <p15:guide id="2" pos="2265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9E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7" autoAdjust="0"/>
    <p:restoredTop sz="93155" autoAdjust="0"/>
  </p:normalViewPr>
  <p:slideViewPr>
    <p:cSldViewPr>
      <p:cViewPr varScale="1">
        <p:scale>
          <a:sx n="61" d="100"/>
          <a:sy n="61" d="100"/>
        </p:scale>
        <p:origin x="15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813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36"/>
        <p:guide pos="2265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6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18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7" y="0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1" tIns="47534" rIns="95071" bIns="475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8"/>
            <a:ext cx="5618480" cy="4189095"/>
          </a:xfrm>
          <a:prstGeom prst="rect">
            <a:avLst/>
          </a:prstGeom>
        </p:spPr>
        <p:txBody>
          <a:bodyPr vert="horz" lIns="95071" tIns="47534" rIns="95071" bIns="4753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4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7" y="8842034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6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9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 smtClean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subtitle here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11/26/2018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3118715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chapter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8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 smtClean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11/26/2018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2" r:id="rId3"/>
    <p:sldLayoutId id="2147483663" r:id="rId4"/>
    <p:sldLayoutId id="2147483673" r:id="rId5"/>
    <p:sldLayoutId id="214748367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86200"/>
            <a:ext cx="7391400" cy="466344"/>
          </a:xfrm>
        </p:spPr>
        <p:txBody>
          <a:bodyPr/>
          <a:lstStyle/>
          <a:p>
            <a:r>
              <a:rPr lang="en-US" sz="2400" dirty="0" smtClean="0"/>
              <a:t>General Manager’s Remarks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9200" y="5257800"/>
            <a:ext cx="3352800" cy="762000"/>
          </a:xfrm>
        </p:spPr>
        <p:txBody>
          <a:bodyPr/>
          <a:lstStyle/>
          <a:p>
            <a:r>
              <a:rPr lang="en-US" sz="2000" dirty="0" smtClean="0"/>
              <a:t>November </a:t>
            </a:r>
            <a:r>
              <a:rPr lang="en-US" sz="2000" dirty="0" smtClean="0"/>
              <a:t>26, </a:t>
            </a:r>
            <a:r>
              <a:rPr lang="en-US" sz="2000" dirty="0" smtClean="0"/>
              <a:t>2018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19200" y="4528458"/>
            <a:ext cx="7315200" cy="457200"/>
          </a:xfrm>
        </p:spPr>
        <p:txBody>
          <a:bodyPr/>
          <a:lstStyle/>
          <a:p>
            <a:r>
              <a:rPr lang="en-US" sz="2000" dirty="0" smtClean="0"/>
              <a:t>Fiscal </a:t>
            </a:r>
            <a:r>
              <a:rPr lang="en-US" sz="2000" dirty="0" smtClean="0"/>
              <a:t>&amp; Management </a:t>
            </a:r>
            <a:r>
              <a:rPr lang="en-US" sz="2000" dirty="0" smtClean="0"/>
              <a:t>Control Board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99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Agenda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4" y="1752600"/>
            <a:ext cx="8348472" cy="44384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East Street Bridge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MBTA </a:t>
            </a:r>
            <a:r>
              <a:rPr lang="en-US" sz="2400" dirty="0" smtClean="0">
                <a:solidFill>
                  <a:schemeClr val="tx1"/>
                </a:solidFill>
              </a:rPr>
              <a:t>Police Patrolmen’s </a:t>
            </a:r>
            <a:r>
              <a:rPr lang="en-US" sz="2400" dirty="0" smtClean="0">
                <a:solidFill>
                  <a:schemeClr val="tx1"/>
                </a:solidFill>
              </a:rPr>
              <a:t>Association Collective Bargaining Agreement</a:t>
            </a:r>
          </a:p>
        </p:txBody>
      </p:sp>
    </p:spTree>
    <p:extLst>
      <p:ext uri="{BB962C8B-B14F-4D97-AF65-F5344CB8AC3E}">
        <p14:creationId xmlns:p14="http://schemas.microsoft.com/office/powerpoint/2010/main" val="10526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East Street Bridge Replacement </a:t>
            </a:r>
            <a:endParaRPr lang="en-US" sz="24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5" y="1371600"/>
            <a:ext cx="3880715" cy="4800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schemeClr val="tx1"/>
                </a:solidFill>
              </a:rPr>
              <a:t>Old bridge: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schemeClr val="tx1"/>
                </a:solidFill>
              </a:rPr>
              <a:t>Originally built in 1911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schemeClr val="tx1"/>
                </a:solidFill>
              </a:rPr>
              <a:t>Low vertical clearance; narrow roadway width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schemeClr val="tx1"/>
                </a:solidFill>
              </a:rPr>
              <a:t>Notorious for vehicle strikes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schemeClr val="tx1"/>
                </a:solidFill>
              </a:rPr>
              <a:t>Bridge/road closure lasted from </a:t>
            </a:r>
            <a:r>
              <a:rPr lang="en-US" sz="1950" dirty="0" smtClean="0">
                <a:solidFill>
                  <a:schemeClr val="tx1"/>
                </a:solidFill>
              </a:rPr>
              <a:t>11/9-11/11: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schemeClr val="tx1"/>
                </a:solidFill>
              </a:rPr>
              <a:t>Track removal, bridge demo, 10 p.m.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schemeClr val="tx1"/>
                </a:solidFill>
              </a:rPr>
              <a:t>New bridge rolled into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schemeClr val="tx1"/>
                </a:solidFill>
              </a:rPr>
              <a:t>New track installation and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 smtClean="0">
                <a:solidFill>
                  <a:schemeClr val="tx1"/>
                </a:solidFill>
              </a:rPr>
              <a:t>Roadway </a:t>
            </a:r>
            <a:r>
              <a:rPr lang="en-US" sz="1950" dirty="0" smtClean="0">
                <a:solidFill>
                  <a:schemeClr val="tx1"/>
                </a:solidFill>
              </a:rPr>
              <a:t>below restored</a:t>
            </a:r>
            <a:endParaRPr lang="en-US" sz="1950" dirty="0" smtClean="0">
              <a:solidFill>
                <a:schemeClr val="tx1"/>
              </a:solidFill>
            </a:endParaRPr>
          </a:p>
        </p:txBody>
      </p:sp>
      <p:pic>
        <p:nvPicPr>
          <p:cNvPr id="10" name="Picture 2" descr="East Street Bridge in Westwood, 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16" y="1371600"/>
            <a:ext cx="3403396" cy="228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744" y="3771900"/>
            <a:ext cx="3406023" cy="240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09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East Street Bridge Replacement </a:t>
            </a:r>
            <a:endParaRPr lang="en-US" sz="24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6" y="1447800"/>
            <a:ext cx="3917340" cy="44957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Entire effort took 51 hours – completed three hours </a:t>
            </a:r>
            <a:r>
              <a:rPr lang="en-US" sz="2000" b="1" dirty="0" smtClean="0">
                <a:solidFill>
                  <a:schemeClr val="tx1"/>
                </a:solidFill>
              </a:rPr>
              <a:t>ahead of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New bridge built to higher vertical clearance, reducing a </a:t>
            </a:r>
            <a:r>
              <a:rPr lang="en-US" sz="2000" dirty="0" smtClean="0">
                <a:solidFill>
                  <a:schemeClr val="tx1"/>
                </a:solidFill>
              </a:rPr>
              <a:t>frequent hazard to trucks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Wider horizontal clearance will allow for sidewalks along roadway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Once complete, bridge will be brought up to SGR, reducing maintenance costs going forward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00200"/>
            <a:ext cx="3736751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ttps://pbs.twimg.com/media/DrqiaguWkAAe50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40469"/>
            <a:ext cx="19812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175" y="4540469"/>
            <a:ext cx="2137253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6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MBTA Police </a:t>
            </a:r>
            <a:r>
              <a:rPr lang="en-US" sz="2400" dirty="0" smtClean="0"/>
              <a:t>Patrolmen’s Association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4" y="1752600"/>
            <a:ext cx="3804516" cy="44384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 and </a:t>
            </a:r>
            <a:r>
              <a:rPr lang="en-US" sz="2000" dirty="0" smtClean="0">
                <a:solidFill>
                  <a:schemeClr val="tx1"/>
                </a:solidFill>
              </a:rPr>
              <a:t>Police Patrolmen’s </a:t>
            </a:r>
            <a:r>
              <a:rPr lang="en-US" sz="2000" dirty="0" smtClean="0">
                <a:solidFill>
                  <a:schemeClr val="tx1"/>
                </a:solidFill>
              </a:rPr>
              <a:t>Association reached agreement for successor CBA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Agreement provides wage adjustments, work-rule adjustments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Agreement will allow TPD and </a:t>
            </a:r>
            <a:r>
              <a:rPr lang="en-US" sz="2000" dirty="0" smtClean="0">
                <a:solidFill>
                  <a:schemeClr val="tx1"/>
                </a:solidFill>
              </a:rPr>
              <a:t>Patrolmen’s </a:t>
            </a:r>
            <a:r>
              <a:rPr lang="en-US" sz="2000" dirty="0" smtClean="0">
                <a:solidFill>
                  <a:schemeClr val="tx1"/>
                </a:solidFill>
              </a:rPr>
              <a:t>Association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 smtClean="0">
                <a:solidFill>
                  <a:schemeClr val="tx1"/>
                </a:solidFill>
              </a:rPr>
              <a:t>move forward in partnership and continue Department’s great work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391" y="1752600"/>
            <a:ext cx="3810000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1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cmpd="tri">
          <a:solidFill>
            <a:schemeClr val="tx1"/>
          </a:solidFill>
          <a:headEnd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30784</TotalTime>
  <Pages>5</Pages>
  <Words>171</Words>
  <Characters>0</Characters>
  <Application>Microsoft Office PowerPoint</Application>
  <DocSecurity>0</DocSecurity>
  <PresentationFormat>On-screen Show (4:3)</PresentationFormat>
  <Lines>0</Lines>
  <Paragraphs>28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Presentation3</vt:lpstr>
      <vt:lpstr>General Manager’s Remarks</vt:lpstr>
      <vt:lpstr>Agenda </vt:lpstr>
      <vt:lpstr>East Street Bridge Replacement </vt:lpstr>
      <vt:lpstr>East Street Bridge Replacement </vt:lpstr>
      <vt:lpstr>MBTA Police Patrolmen’s Association 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YTD Capital spending has been lower than expected due to delays in GLX and Other projects</dc:title>
  <dc:creator>srashin</dc:creator>
  <cp:lastModifiedBy>Verseckes, Michael</cp:lastModifiedBy>
  <cp:revision>870</cp:revision>
  <cp:lastPrinted>2018-11-02T20:40:53Z</cp:lastPrinted>
  <dcterms:modified xsi:type="dcterms:W3CDTF">2018-11-26T16:38:40Z</dcterms:modified>
</cp:coreProperties>
</file>

<file path=docProps/infrawarePen.xml><?xml version="1.0" encoding="utf-8"?>
<InfrawarePenDraw xmlns="http://www.infraware.co.kr/2012/penmode"/>
</file>