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6"/>
  </p:notesMasterIdLst>
  <p:handoutMasterIdLst>
    <p:handoutMasterId r:id="rId17"/>
  </p:handoutMasterIdLst>
  <p:sldIdLst>
    <p:sldId id="385" r:id="rId5"/>
    <p:sldId id="394" r:id="rId6"/>
    <p:sldId id="396" r:id="rId7"/>
    <p:sldId id="403" r:id="rId8"/>
    <p:sldId id="397" r:id="rId9"/>
    <p:sldId id="404" r:id="rId10"/>
    <p:sldId id="410" r:id="rId11"/>
    <p:sldId id="405" r:id="rId12"/>
    <p:sldId id="406" r:id="rId13"/>
    <p:sldId id="407" r:id="rId14"/>
    <p:sldId id="409" r:id="rId15"/>
  </p:sldIdLst>
  <p:sldSz cx="9144000" cy="6858000" type="screen4x3"/>
  <p:notesSz cx="7023100" cy="9309100"/>
  <p:embeddedFontLst>
    <p:embeddedFont>
      <p:font typeface="Calibri" panose="020F050202020403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get-Seekins, Laurel" initials="PL"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9E"/>
    <a:srgbClr val="FFFFCC"/>
    <a:srgbClr val="801402"/>
    <a:srgbClr val="0D7573"/>
    <a:srgbClr val="6C0000"/>
    <a:srgbClr val="CC00CC"/>
    <a:srgbClr val="FF9933"/>
    <a:srgbClr val="FFFF00"/>
    <a:srgbClr val="FF505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043" autoAdjust="0"/>
  </p:normalViewPr>
  <p:slideViewPr>
    <p:cSldViewPr>
      <p:cViewPr varScale="1">
        <p:scale>
          <a:sx n="94" d="100"/>
          <a:sy n="94" d="100"/>
        </p:scale>
        <p:origin x="200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2813"/>
    </p:cViewPr>
  </p:sorterViewPr>
  <p:notesViewPr>
    <p:cSldViewPr>
      <p:cViewPr varScale="1">
        <p:scale>
          <a:sx n="65" d="100"/>
          <a:sy n="65" d="100"/>
        </p:scale>
        <p:origin x="-3288"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Subway 12-Month Rolling Average by Day Type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summaries1!$F$2</c:f>
              <c:strCache>
                <c:ptCount val="1"/>
                <c:pt idx="0">
                  <c:v>Weekday Rolling Avg</c:v>
                </c:pt>
              </c:strCache>
            </c:strRef>
          </c:tx>
          <c:spPr>
            <a:ln w="28575" cap="rnd">
              <a:solidFill>
                <a:schemeClr val="accent1"/>
              </a:solidFill>
              <a:round/>
            </a:ln>
            <a:effectLst/>
          </c:spPr>
          <c:marker>
            <c:symbol val="none"/>
          </c:marker>
          <c:cat>
            <c:strRef>
              <c:f>summaries1!$D$9:$D$59</c:f>
              <c:strCache>
                <c:ptCount val="51"/>
                <c:pt idx="0">
                  <c:v>Jul 2014</c:v>
                </c:pt>
                <c:pt idx="1">
                  <c:v>Aug 2014</c:v>
                </c:pt>
                <c:pt idx="2">
                  <c:v>Sep 2014</c:v>
                </c:pt>
                <c:pt idx="3">
                  <c:v>Oct 2014</c:v>
                </c:pt>
                <c:pt idx="4">
                  <c:v>Nov 2014</c:v>
                </c:pt>
                <c:pt idx="5">
                  <c:v>Dec 2014</c:v>
                </c:pt>
                <c:pt idx="6">
                  <c:v>Jan 2015</c:v>
                </c:pt>
                <c:pt idx="7">
                  <c:v>Feb 2015</c:v>
                </c:pt>
                <c:pt idx="8">
                  <c:v>Mar 2015</c:v>
                </c:pt>
                <c:pt idx="9">
                  <c:v>Apr 2015</c:v>
                </c:pt>
                <c:pt idx="10">
                  <c:v>May 2015</c:v>
                </c:pt>
                <c:pt idx="11">
                  <c:v>Jun 2015</c:v>
                </c:pt>
                <c:pt idx="12">
                  <c:v>Jul 2015</c:v>
                </c:pt>
                <c:pt idx="13">
                  <c:v>Aug 2015</c:v>
                </c:pt>
                <c:pt idx="14">
                  <c:v>Sep 2015</c:v>
                </c:pt>
                <c:pt idx="15">
                  <c:v>Oct 2015</c:v>
                </c:pt>
                <c:pt idx="16">
                  <c:v>Nov 2015</c:v>
                </c:pt>
                <c:pt idx="17">
                  <c:v>Dec 2015</c:v>
                </c:pt>
                <c:pt idx="18">
                  <c:v>Jan 2016</c:v>
                </c:pt>
                <c:pt idx="19">
                  <c:v>Feb 2016</c:v>
                </c:pt>
                <c:pt idx="20">
                  <c:v>Mar 2016</c:v>
                </c:pt>
                <c:pt idx="21">
                  <c:v>Apr 2016</c:v>
                </c:pt>
                <c:pt idx="22">
                  <c:v>May 2016</c:v>
                </c:pt>
                <c:pt idx="23">
                  <c:v>Jun 2016</c:v>
                </c:pt>
                <c:pt idx="24">
                  <c:v>Jul 2016</c:v>
                </c:pt>
                <c:pt idx="25">
                  <c:v>Aug 2016</c:v>
                </c:pt>
                <c:pt idx="26">
                  <c:v>Sep 2016</c:v>
                </c:pt>
                <c:pt idx="27">
                  <c:v>Oct 2016</c:v>
                </c:pt>
                <c:pt idx="28">
                  <c:v>Nov 2016</c:v>
                </c:pt>
                <c:pt idx="29">
                  <c:v>Dec 2016</c:v>
                </c:pt>
                <c:pt idx="30">
                  <c:v>Jan 2017</c:v>
                </c:pt>
                <c:pt idx="31">
                  <c:v>Feb 2017</c:v>
                </c:pt>
                <c:pt idx="32">
                  <c:v>Mar 2017</c:v>
                </c:pt>
                <c:pt idx="33">
                  <c:v>Apr 2017</c:v>
                </c:pt>
                <c:pt idx="34">
                  <c:v>May 2017</c:v>
                </c:pt>
                <c:pt idx="35">
                  <c:v>Jun 2017</c:v>
                </c:pt>
                <c:pt idx="36">
                  <c:v>Jul 2017</c:v>
                </c:pt>
                <c:pt idx="37">
                  <c:v>Aug 2017</c:v>
                </c:pt>
                <c:pt idx="38">
                  <c:v>Sep 2017</c:v>
                </c:pt>
                <c:pt idx="39">
                  <c:v>Oct 2017</c:v>
                </c:pt>
                <c:pt idx="40">
                  <c:v>Nov 2017</c:v>
                </c:pt>
                <c:pt idx="41">
                  <c:v>Dec 2017</c:v>
                </c:pt>
                <c:pt idx="42">
                  <c:v>Jan 2018</c:v>
                </c:pt>
                <c:pt idx="43">
                  <c:v>Feb 2018</c:v>
                </c:pt>
                <c:pt idx="44">
                  <c:v>Mar 2018</c:v>
                </c:pt>
                <c:pt idx="45">
                  <c:v>Apr 2018</c:v>
                </c:pt>
                <c:pt idx="46">
                  <c:v>May 2018</c:v>
                </c:pt>
                <c:pt idx="47">
                  <c:v>Jun 2018</c:v>
                </c:pt>
                <c:pt idx="48">
                  <c:v>Jul 2018</c:v>
                </c:pt>
                <c:pt idx="49">
                  <c:v>Aug 2018</c:v>
                </c:pt>
                <c:pt idx="50">
                  <c:v>Sep 2018</c:v>
                </c:pt>
              </c:strCache>
            </c:strRef>
          </c:cat>
          <c:val>
            <c:numRef>
              <c:f>summaries1!$F$9:$F$59</c:f>
              <c:numCache>
                <c:formatCode>_(* #,##0_);_(* \(#,##0\);_(* "-"??_);_(@_)</c:formatCode>
                <c:ptCount val="51"/>
                <c:pt idx="0">
                  <c:v>506996.05375939846</c:v>
                </c:pt>
                <c:pt idx="1">
                  <c:v>505821.45148667117</c:v>
                </c:pt>
                <c:pt idx="2">
                  <c:v>506377.1489073062</c:v>
                </c:pt>
                <c:pt idx="3">
                  <c:v>505539.1278269373</c:v>
                </c:pt>
                <c:pt idx="4">
                  <c:v>503760.24449360394</c:v>
                </c:pt>
                <c:pt idx="5">
                  <c:v>503815.2123868218</c:v>
                </c:pt>
                <c:pt idx="6">
                  <c:v>501581.96000586939</c:v>
                </c:pt>
                <c:pt idx="7">
                  <c:v>494303.62228657119</c:v>
                </c:pt>
                <c:pt idx="8">
                  <c:v>493588.48776276171</c:v>
                </c:pt>
                <c:pt idx="9">
                  <c:v>490601.05215670104</c:v>
                </c:pt>
                <c:pt idx="10">
                  <c:v>488238.76247416134</c:v>
                </c:pt>
                <c:pt idx="11">
                  <c:v>488155.42517257406</c:v>
                </c:pt>
                <c:pt idx="12">
                  <c:v>487663.6262595306</c:v>
                </c:pt>
                <c:pt idx="13">
                  <c:v>489246.30717583653</c:v>
                </c:pt>
                <c:pt idx="14">
                  <c:v>488977.72781075723</c:v>
                </c:pt>
                <c:pt idx="15">
                  <c:v>487216.11186872813</c:v>
                </c:pt>
                <c:pt idx="16">
                  <c:v>488930.68270206149</c:v>
                </c:pt>
                <c:pt idx="17">
                  <c:v>487835.3128074634</c:v>
                </c:pt>
                <c:pt idx="18">
                  <c:v>488852.03364079661</c:v>
                </c:pt>
                <c:pt idx="19">
                  <c:v>495332.71521974402</c:v>
                </c:pt>
                <c:pt idx="20">
                  <c:v>495442.67691746651</c:v>
                </c:pt>
                <c:pt idx="21">
                  <c:v>495219.78676595143</c:v>
                </c:pt>
                <c:pt idx="22">
                  <c:v>495982.56851198309</c:v>
                </c:pt>
                <c:pt idx="23">
                  <c:v>495532.46623925579</c:v>
                </c:pt>
                <c:pt idx="24">
                  <c:v>493265.71951737878</c:v>
                </c:pt>
                <c:pt idx="25">
                  <c:v>492450.60167748918</c:v>
                </c:pt>
                <c:pt idx="26">
                  <c:v>491075.57786796539</c:v>
                </c:pt>
                <c:pt idx="27">
                  <c:v>491356.51972441812</c:v>
                </c:pt>
                <c:pt idx="28">
                  <c:v>490213.78083552909</c:v>
                </c:pt>
                <c:pt idx="29">
                  <c:v>487854.45837176102</c:v>
                </c:pt>
                <c:pt idx="30">
                  <c:v>489263.09587176103</c:v>
                </c:pt>
                <c:pt idx="31">
                  <c:v>487811.24324018211</c:v>
                </c:pt>
                <c:pt idx="32">
                  <c:v>485563.57295032707</c:v>
                </c:pt>
                <c:pt idx="33">
                  <c:v>484877.27713503124</c:v>
                </c:pt>
                <c:pt idx="34">
                  <c:v>484260.13121151034</c:v>
                </c:pt>
                <c:pt idx="35">
                  <c:v>483513.39636302547</c:v>
                </c:pt>
                <c:pt idx="36">
                  <c:v>484257.73366461275</c:v>
                </c:pt>
                <c:pt idx="37">
                  <c:v>484025.21554867068</c:v>
                </c:pt>
                <c:pt idx="38">
                  <c:v>483865.13796930568</c:v>
                </c:pt>
                <c:pt idx="39">
                  <c:v>483826.96192312957</c:v>
                </c:pt>
                <c:pt idx="40">
                  <c:v>483584.06509773288</c:v>
                </c:pt>
                <c:pt idx="41">
                  <c:v>485057.95821367484</c:v>
                </c:pt>
                <c:pt idx="42">
                  <c:v>481863.16972161137</c:v>
                </c:pt>
                <c:pt idx="43">
                  <c:v>481898.81007248862</c:v>
                </c:pt>
                <c:pt idx="44">
                  <c:v>481040.32818843058</c:v>
                </c:pt>
                <c:pt idx="45">
                  <c:v>481809.30437890679</c:v>
                </c:pt>
                <c:pt idx="46">
                  <c:v>481689.94831830077</c:v>
                </c:pt>
                <c:pt idx="47">
                  <c:v>479154.2965468266</c:v>
                </c:pt>
                <c:pt idx="48">
                  <c:v>477816.28518319019</c:v>
                </c:pt>
                <c:pt idx="49">
                  <c:v>477085.86851652345</c:v>
                </c:pt>
                <c:pt idx="50">
                  <c:v>475022.61434985691</c:v>
                </c:pt>
              </c:numCache>
            </c:numRef>
          </c:val>
          <c:smooth val="0"/>
          <c:extLst>
            <c:ext xmlns:c16="http://schemas.microsoft.com/office/drawing/2014/chart" uri="{C3380CC4-5D6E-409C-BE32-E72D297353CC}">
              <c16:uniqueId val="{00000000-AED8-40D4-AD0E-57593B77802C}"/>
            </c:ext>
          </c:extLst>
        </c:ser>
        <c:ser>
          <c:idx val="1"/>
          <c:order val="1"/>
          <c:tx>
            <c:strRef>
              <c:f>summaries1!$H$2</c:f>
              <c:strCache>
                <c:ptCount val="1"/>
                <c:pt idx="0">
                  <c:v>Saturday Rolling Avg</c:v>
                </c:pt>
              </c:strCache>
            </c:strRef>
          </c:tx>
          <c:spPr>
            <a:ln w="28575" cap="rnd">
              <a:solidFill>
                <a:schemeClr val="accent2"/>
              </a:solidFill>
              <a:round/>
            </a:ln>
            <a:effectLst/>
          </c:spPr>
          <c:marker>
            <c:symbol val="none"/>
          </c:marker>
          <c:cat>
            <c:strRef>
              <c:f>summaries1!$D$9:$D$59</c:f>
              <c:strCache>
                <c:ptCount val="51"/>
                <c:pt idx="0">
                  <c:v>Jul 2014</c:v>
                </c:pt>
                <c:pt idx="1">
                  <c:v>Aug 2014</c:v>
                </c:pt>
                <c:pt idx="2">
                  <c:v>Sep 2014</c:v>
                </c:pt>
                <c:pt idx="3">
                  <c:v>Oct 2014</c:v>
                </c:pt>
                <c:pt idx="4">
                  <c:v>Nov 2014</c:v>
                </c:pt>
                <c:pt idx="5">
                  <c:v>Dec 2014</c:v>
                </c:pt>
                <c:pt idx="6">
                  <c:v>Jan 2015</c:v>
                </c:pt>
                <c:pt idx="7">
                  <c:v>Feb 2015</c:v>
                </c:pt>
                <c:pt idx="8">
                  <c:v>Mar 2015</c:v>
                </c:pt>
                <c:pt idx="9">
                  <c:v>Apr 2015</c:v>
                </c:pt>
                <c:pt idx="10">
                  <c:v>May 2015</c:v>
                </c:pt>
                <c:pt idx="11">
                  <c:v>Jun 2015</c:v>
                </c:pt>
                <c:pt idx="12">
                  <c:v>Jul 2015</c:v>
                </c:pt>
                <c:pt idx="13">
                  <c:v>Aug 2015</c:v>
                </c:pt>
                <c:pt idx="14">
                  <c:v>Sep 2015</c:v>
                </c:pt>
                <c:pt idx="15">
                  <c:v>Oct 2015</c:v>
                </c:pt>
                <c:pt idx="16">
                  <c:v>Nov 2015</c:v>
                </c:pt>
                <c:pt idx="17">
                  <c:v>Dec 2015</c:v>
                </c:pt>
                <c:pt idx="18">
                  <c:v>Jan 2016</c:v>
                </c:pt>
                <c:pt idx="19">
                  <c:v>Feb 2016</c:v>
                </c:pt>
                <c:pt idx="20">
                  <c:v>Mar 2016</c:v>
                </c:pt>
                <c:pt idx="21">
                  <c:v>Apr 2016</c:v>
                </c:pt>
                <c:pt idx="22">
                  <c:v>May 2016</c:v>
                </c:pt>
                <c:pt idx="23">
                  <c:v>Jun 2016</c:v>
                </c:pt>
                <c:pt idx="24">
                  <c:v>Jul 2016</c:v>
                </c:pt>
                <c:pt idx="25">
                  <c:v>Aug 2016</c:v>
                </c:pt>
                <c:pt idx="26">
                  <c:v>Sep 2016</c:v>
                </c:pt>
                <c:pt idx="27">
                  <c:v>Oct 2016</c:v>
                </c:pt>
                <c:pt idx="28">
                  <c:v>Nov 2016</c:v>
                </c:pt>
                <c:pt idx="29">
                  <c:v>Dec 2016</c:v>
                </c:pt>
                <c:pt idx="30">
                  <c:v>Jan 2017</c:v>
                </c:pt>
                <c:pt idx="31">
                  <c:v>Feb 2017</c:v>
                </c:pt>
                <c:pt idx="32">
                  <c:v>Mar 2017</c:v>
                </c:pt>
                <c:pt idx="33">
                  <c:v>Apr 2017</c:v>
                </c:pt>
                <c:pt idx="34">
                  <c:v>May 2017</c:v>
                </c:pt>
                <c:pt idx="35">
                  <c:v>Jun 2017</c:v>
                </c:pt>
                <c:pt idx="36">
                  <c:v>Jul 2017</c:v>
                </c:pt>
                <c:pt idx="37">
                  <c:v>Aug 2017</c:v>
                </c:pt>
                <c:pt idx="38">
                  <c:v>Sep 2017</c:v>
                </c:pt>
                <c:pt idx="39">
                  <c:v>Oct 2017</c:v>
                </c:pt>
                <c:pt idx="40">
                  <c:v>Nov 2017</c:v>
                </c:pt>
                <c:pt idx="41">
                  <c:v>Dec 2017</c:v>
                </c:pt>
                <c:pt idx="42">
                  <c:v>Jan 2018</c:v>
                </c:pt>
                <c:pt idx="43">
                  <c:v>Feb 2018</c:v>
                </c:pt>
                <c:pt idx="44">
                  <c:v>Mar 2018</c:v>
                </c:pt>
                <c:pt idx="45">
                  <c:v>Apr 2018</c:v>
                </c:pt>
                <c:pt idx="46">
                  <c:v>May 2018</c:v>
                </c:pt>
                <c:pt idx="47">
                  <c:v>Jun 2018</c:v>
                </c:pt>
                <c:pt idx="48">
                  <c:v>Jul 2018</c:v>
                </c:pt>
                <c:pt idx="49">
                  <c:v>Aug 2018</c:v>
                </c:pt>
                <c:pt idx="50">
                  <c:v>Sep 2018</c:v>
                </c:pt>
              </c:strCache>
            </c:strRef>
          </c:cat>
          <c:val>
            <c:numRef>
              <c:f>summaries1!$H$9:$H$59</c:f>
              <c:numCache>
                <c:formatCode>_(* #,##0_);_(* \(#,##0\);_(* "-"??_);_(@_)</c:formatCode>
                <c:ptCount val="51"/>
                <c:pt idx="0">
                  <c:v>304787.59305555554</c:v>
                </c:pt>
                <c:pt idx="1">
                  <c:v>304910.6097222222</c:v>
                </c:pt>
                <c:pt idx="2">
                  <c:v>304095.69305555552</c:v>
                </c:pt>
                <c:pt idx="3">
                  <c:v>302701.90138888889</c:v>
                </c:pt>
                <c:pt idx="4">
                  <c:v>299090.56805555557</c:v>
                </c:pt>
                <c:pt idx="5">
                  <c:v>298160.75555555557</c:v>
                </c:pt>
                <c:pt idx="6">
                  <c:v>297462.90138888889</c:v>
                </c:pt>
                <c:pt idx="7">
                  <c:v>290281.42638888891</c:v>
                </c:pt>
                <c:pt idx="8">
                  <c:v>283087.63750000001</c:v>
                </c:pt>
                <c:pt idx="9">
                  <c:v>282481.72083333333</c:v>
                </c:pt>
                <c:pt idx="10">
                  <c:v>281803.10416666669</c:v>
                </c:pt>
                <c:pt idx="11">
                  <c:v>281577.70833333331</c:v>
                </c:pt>
                <c:pt idx="12">
                  <c:v>288725.59722222219</c:v>
                </c:pt>
                <c:pt idx="13">
                  <c:v>287680.54722222226</c:v>
                </c:pt>
                <c:pt idx="14">
                  <c:v>287437.27638888889</c:v>
                </c:pt>
                <c:pt idx="15">
                  <c:v>287045.17638888891</c:v>
                </c:pt>
                <c:pt idx="16">
                  <c:v>281496.12638888886</c:v>
                </c:pt>
                <c:pt idx="17">
                  <c:v>281931.45972222224</c:v>
                </c:pt>
                <c:pt idx="18">
                  <c:v>280679.49305555556</c:v>
                </c:pt>
                <c:pt idx="19">
                  <c:v>285985.11388888885</c:v>
                </c:pt>
                <c:pt idx="20">
                  <c:v>290893.24305555556</c:v>
                </c:pt>
                <c:pt idx="21">
                  <c:v>288083.84305555554</c:v>
                </c:pt>
                <c:pt idx="22">
                  <c:v>282036.64305555559</c:v>
                </c:pt>
                <c:pt idx="23">
                  <c:v>280044.26805555559</c:v>
                </c:pt>
                <c:pt idx="24">
                  <c:v>270886.09583333338</c:v>
                </c:pt>
                <c:pt idx="25">
                  <c:v>269445.53750000003</c:v>
                </c:pt>
                <c:pt idx="26">
                  <c:v>267277.45416666666</c:v>
                </c:pt>
                <c:pt idx="27">
                  <c:v>264993.50416666665</c:v>
                </c:pt>
                <c:pt idx="28">
                  <c:v>268926.55833333335</c:v>
                </c:pt>
                <c:pt idx="29">
                  <c:v>265599.40000000002</c:v>
                </c:pt>
                <c:pt idx="30">
                  <c:v>263589.55</c:v>
                </c:pt>
                <c:pt idx="31">
                  <c:v>262228.13333333336</c:v>
                </c:pt>
                <c:pt idx="32">
                  <c:v>258845.86250000002</c:v>
                </c:pt>
                <c:pt idx="33">
                  <c:v>258172.62916666668</c:v>
                </c:pt>
                <c:pt idx="34">
                  <c:v>261478.57916666663</c:v>
                </c:pt>
                <c:pt idx="35">
                  <c:v>263114.66249999998</c:v>
                </c:pt>
                <c:pt idx="36">
                  <c:v>263225.72916666669</c:v>
                </c:pt>
                <c:pt idx="37">
                  <c:v>263185.70833333331</c:v>
                </c:pt>
                <c:pt idx="38">
                  <c:v>261254.48333333331</c:v>
                </c:pt>
                <c:pt idx="39">
                  <c:v>260619.09583333333</c:v>
                </c:pt>
                <c:pt idx="40">
                  <c:v>258351.47083333333</c:v>
                </c:pt>
                <c:pt idx="41">
                  <c:v>257422.4375</c:v>
                </c:pt>
                <c:pt idx="42">
                  <c:v>258327.37916666665</c:v>
                </c:pt>
                <c:pt idx="43">
                  <c:v>257774.42083333331</c:v>
                </c:pt>
                <c:pt idx="44">
                  <c:v>260320.39583333337</c:v>
                </c:pt>
                <c:pt idx="45">
                  <c:v>260832.19583333333</c:v>
                </c:pt>
                <c:pt idx="46">
                  <c:v>259725.67500000002</c:v>
                </c:pt>
                <c:pt idx="47">
                  <c:v>257816.51249999998</c:v>
                </c:pt>
                <c:pt idx="48">
                  <c:v>258069.0625</c:v>
                </c:pt>
                <c:pt idx="49">
                  <c:v>255969.72916666666</c:v>
                </c:pt>
                <c:pt idx="50">
                  <c:v>255738.04583333331</c:v>
                </c:pt>
              </c:numCache>
            </c:numRef>
          </c:val>
          <c:smooth val="0"/>
          <c:extLst>
            <c:ext xmlns:c16="http://schemas.microsoft.com/office/drawing/2014/chart" uri="{C3380CC4-5D6E-409C-BE32-E72D297353CC}">
              <c16:uniqueId val="{00000001-AED8-40D4-AD0E-57593B77802C}"/>
            </c:ext>
          </c:extLst>
        </c:ser>
        <c:ser>
          <c:idx val="2"/>
          <c:order val="2"/>
          <c:tx>
            <c:strRef>
              <c:f>summaries1!$J$2</c:f>
              <c:strCache>
                <c:ptCount val="1"/>
                <c:pt idx="0">
                  <c:v>Sunday Rolling Avg</c:v>
                </c:pt>
              </c:strCache>
            </c:strRef>
          </c:tx>
          <c:spPr>
            <a:ln w="28575" cap="rnd">
              <a:solidFill>
                <a:schemeClr val="accent3"/>
              </a:solidFill>
              <a:round/>
            </a:ln>
            <a:effectLst/>
          </c:spPr>
          <c:marker>
            <c:symbol val="none"/>
          </c:marker>
          <c:cat>
            <c:strRef>
              <c:f>summaries1!$D$9:$D$59</c:f>
              <c:strCache>
                <c:ptCount val="51"/>
                <c:pt idx="0">
                  <c:v>Jul 2014</c:v>
                </c:pt>
                <c:pt idx="1">
                  <c:v>Aug 2014</c:v>
                </c:pt>
                <c:pt idx="2">
                  <c:v>Sep 2014</c:v>
                </c:pt>
                <c:pt idx="3">
                  <c:v>Oct 2014</c:v>
                </c:pt>
                <c:pt idx="4">
                  <c:v>Nov 2014</c:v>
                </c:pt>
                <c:pt idx="5">
                  <c:v>Dec 2014</c:v>
                </c:pt>
                <c:pt idx="6">
                  <c:v>Jan 2015</c:v>
                </c:pt>
                <c:pt idx="7">
                  <c:v>Feb 2015</c:v>
                </c:pt>
                <c:pt idx="8">
                  <c:v>Mar 2015</c:v>
                </c:pt>
                <c:pt idx="9">
                  <c:v>Apr 2015</c:v>
                </c:pt>
                <c:pt idx="10">
                  <c:v>May 2015</c:v>
                </c:pt>
                <c:pt idx="11">
                  <c:v>Jun 2015</c:v>
                </c:pt>
                <c:pt idx="12">
                  <c:v>Jul 2015</c:v>
                </c:pt>
                <c:pt idx="13">
                  <c:v>Aug 2015</c:v>
                </c:pt>
                <c:pt idx="14">
                  <c:v>Sep 2015</c:v>
                </c:pt>
                <c:pt idx="15">
                  <c:v>Oct 2015</c:v>
                </c:pt>
                <c:pt idx="16">
                  <c:v>Nov 2015</c:v>
                </c:pt>
                <c:pt idx="17">
                  <c:v>Dec 2015</c:v>
                </c:pt>
                <c:pt idx="18">
                  <c:v>Jan 2016</c:v>
                </c:pt>
                <c:pt idx="19">
                  <c:v>Feb 2016</c:v>
                </c:pt>
                <c:pt idx="20">
                  <c:v>Mar 2016</c:v>
                </c:pt>
                <c:pt idx="21">
                  <c:v>Apr 2016</c:v>
                </c:pt>
                <c:pt idx="22">
                  <c:v>May 2016</c:v>
                </c:pt>
                <c:pt idx="23">
                  <c:v>Jun 2016</c:v>
                </c:pt>
                <c:pt idx="24">
                  <c:v>Jul 2016</c:v>
                </c:pt>
                <c:pt idx="25">
                  <c:v>Aug 2016</c:v>
                </c:pt>
                <c:pt idx="26">
                  <c:v>Sep 2016</c:v>
                </c:pt>
                <c:pt idx="27">
                  <c:v>Oct 2016</c:v>
                </c:pt>
                <c:pt idx="28">
                  <c:v>Nov 2016</c:v>
                </c:pt>
                <c:pt idx="29">
                  <c:v>Dec 2016</c:v>
                </c:pt>
                <c:pt idx="30">
                  <c:v>Jan 2017</c:v>
                </c:pt>
                <c:pt idx="31">
                  <c:v>Feb 2017</c:v>
                </c:pt>
                <c:pt idx="32">
                  <c:v>Mar 2017</c:v>
                </c:pt>
                <c:pt idx="33">
                  <c:v>Apr 2017</c:v>
                </c:pt>
                <c:pt idx="34">
                  <c:v>May 2017</c:v>
                </c:pt>
                <c:pt idx="35">
                  <c:v>Jun 2017</c:v>
                </c:pt>
                <c:pt idx="36">
                  <c:v>Jul 2017</c:v>
                </c:pt>
                <c:pt idx="37">
                  <c:v>Aug 2017</c:v>
                </c:pt>
                <c:pt idx="38">
                  <c:v>Sep 2017</c:v>
                </c:pt>
                <c:pt idx="39">
                  <c:v>Oct 2017</c:v>
                </c:pt>
                <c:pt idx="40">
                  <c:v>Nov 2017</c:v>
                </c:pt>
                <c:pt idx="41">
                  <c:v>Dec 2017</c:v>
                </c:pt>
                <c:pt idx="42">
                  <c:v>Jan 2018</c:v>
                </c:pt>
                <c:pt idx="43">
                  <c:v>Feb 2018</c:v>
                </c:pt>
                <c:pt idx="44">
                  <c:v>Mar 2018</c:v>
                </c:pt>
                <c:pt idx="45">
                  <c:v>Apr 2018</c:v>
                </c:pt>
                <c:pt idx="46">
                  <c:v>May 2018</c:v>
                </c:pt>
                <c:pt idx="47">
                  <c:v>Jun 2018</c:v>
                </c:pt>
                <c:pt idx="48">
                  <c:v>Jul 2018</c:v>
                </c:pt>
                <c:pt idx="49">
                  <c:v>Aug 2018</c:v>
                </c:pt>
                <c:pt idx="50">
                  <c:v>Sep 2018</c:v>
                </c:pt>
              </c:strCache>
            </c:strRef>
          </c:cat>
          <c:val>
            <c:numRef>
              <c:f>summaries1!$J$9:$J$59</c:f>
              <c:numCache>
                <c:formatCode>_(* #,##0_);_(* \(#,##0\);_(* "-"??_);_(@_)</c:formatCode>
                <c:ptCount val="51"/>
                <c:pt idx="0">
                  <c:v>211484.88333333333</c:v>
                </c:pt>
                <c:pt idx="1">
                  <c:v>211719.80833333335</c:v>
                </c:pt>
                <c:pt idx="2">
                  <c:v>208818.67500000002</c:v>
                </c:pt>
                <c:pt idx="3">
                  <c:v>209615.82083333333</c:v>
                </c:pt>
                <c:pt idx="4">
                  <c:v>208924.79583333337</c:v>
                </c:pt>
                <c:pt idx="5">
                  <c:v>206771.59583333333</c:v>
                </c:pt>
                <c:pt idx="6">
                  <c:v>206138.51249999998</c:v>
                </c:pt>
                <c:pt idx="7">
                  <c:v>200632.99166666661</c:v>
                </c:pt>
                <c:pt idx="8">
                  <c:v>200004.77499999999</c:v>
                </c:pt>
                <c:pt idx="9">
                  <c:v>200279.67083333331</c:v>
                </c:pt>
                <c:pt idx="10">
                  <c:v>199904.72499999998</c:v>
                </c:pt>
                <c:pt idx="11">
                  <c:v>195082.54166666666</c:v>
                </c:pt>
                <c:pt idx="12">
                  <c:v>195203.58333333334</c:v>
                </c:pt>
                <c:pt idx="13">
                  <c:v>194748.30000000002</c:v>
                </c:pt>
                <c:pt idx="14">
                  <c:v>198282.93333333332</c:v>
                </c:pt>
                <c:pt idx="15">
                  <c:v>197258.43333333332</c:v>
                </c:pt>
                <c:pt idx="16">
                  <c:v>196834.94999999998</c:v>
                </c:pt>
                <c:pt idx="17">
                  <c:v>200020.77083333334</c:v>
                </c:pt>
                <c:pt idx="18">
                  <c:v>198584.00416666665</c:v>
                </c:pt>
                <c:pt idx="19">
                  <c:v>199681.78333333333</c:v>
                </c:pt>
                <c:pt idx="20">
                  <c:v>199118.85833333331</c:v>
                </c:pt>
                <c:pt idx="21">
                  <c:v>198380.94166666665</c:v>
                </c:pt>
                <c:pt idx="22">
                  <c:v>196576.7416666667</c:v>
                </c:pt>
                <c:pt idx="23">
                  <c:v>199681.75</c:v>
                </c:pt>
                <c:pt idx="24">
                  <c:v>199161.85833333331</c:v>
                </c:pt>
                <c:pt idx="25">
                  <c:v>194795.60833333337</c:v>
                </c:pt>
                <c:pt idx="26">
                  <c:v>193390.50416666665</c:v>
                </c:pt>
                <c:pt idx="27">
                  <c:v>191657.75</c:v>
                </c:pt>
                <c:pt idx="28">
                  <c:v>191485.00833333333</c:v>
                </c:pt>
                <c:pt idx="29">
                  <c:v>188975.6333333333</c:v>
                </c:pt>
                <c:pt idx="30">
                  <c:v>190000.9</c:v>
                </c:pt>
                <c:pt idx="31">
                  <c:v>192448.35</c:v>
                </c:pt>
                <c:pt idx="32">
                  <c:v>191056.47500000001</c:v>
                </c:pt>
                <c:pt idx="33">
                  <c:v>190852.49166666667</c:v>
                </c:pt>
                <c:pt idx="34">
                  <c:v>187311.875</c:v>
                </c:pt>
                <c:pt idx="35">
                  <c:v>189106.83333333334</c:v>
                </c:pt>
                <c:pt idx="36">
                  <c:v>189759.26666666669</c:v>
                </c:pt>
                <c:pt idx="37">
                  <c:v>193633.08333333334</c:v>
                </c:pt>
                <c:pt idx="38">
                  <c:v>193061.10416666666</c:v>
                </c:pt>
                <c:pt idx="39">
                  <c:v>192738.38749999998</c:v>
                </c:pt>
                <c:pt idx="40">
                  <c:v>191806.38749999998</c:v>
                </c:pt>
                <c:pt idx="41">
                  <c:v>191649.35833333331</c:v>
                </c:pt>
                <c:pt idx="42">
                  <c:v>190196.67083333331</c:v>
                </c:pt>
                <c:pt idx="43">
                  <c:v>189011.06666666665</c:v>
                </c:pt>
                <c:pt idx="44">
                  <c:v>189261.58749999999</c:v>
                </c:pt>
                <c:pt idx="45">
                  <c:v>187036.97083333333</c:v>
                </c:pt>
                <c:pt idx="46">
                  <c:v>190035.15</c:v>
                </c:pt>
                <c:pt idx="47">
                  <c:v>188556.65</c:v>
                </c:pt>
                <c:pt idx="48">
                  <c:v>187128.44999999998</c:v>
                </c:pt>
                <c:pt idx="49">
                  <c:v>186133.82500000004</c:v>
                </c:pt>
                <c:pt idx="50">
                  <c:v>186463.50833333333</c:v>
                </c:pt>
              </c:numCache>
            </c:numRef>
          </c:val>
          <c:smooth val="0"/>
          <c:extLst>
            <c:ext xmlns:c16="http://schemas.microsoft.com/office/drawing/2014/chart" uri="{C3380CC4-5D6E-409C-BE32-E72D297353CC}">
              <c16:uniqueId val="{00000002-AED8-40D4-AD0E-57593B77802C}"/>
            </c:ext>
          </c:extLst>
        </c:ser>
        <c:dLbls>
          <c:showLegendKey val="0"/>
          <c:showVal val="0"/>
          <c:showCatName val="0"/>
          <c:showSerName val="0"/>
          <c:showPercent val="0"/>
          <c:showBubbleSize val="0"/>
        </c:dLbls>
        <c:smooth val="0"/>
        <c:axId val="587495944"/>
        <c:axId val="587493320"/>
      </c:lineChart>
      <c:catAx>
        <c:axId val="58749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493320"/>
        <c:crosses val="autoZero"/>
        <c:auto val="1"/>
        <c:lblAlgn val="ctr"/>
        <c:lblOffset val="100"/>
        <c:noMultiLvlLbl val="0"/>
      </c:catAx>
      <c:valAx>
        <c:axId val="58749332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7495944"/>
        <c:crosses val="autoZero"/>
        <c:crossBetween val="between"/>
        <c:majorUnit val="5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Rapid</a:t>
            </a:r>
            <a:r>
              <a:rPr lang="en-US" baseline="0"/>
              <a:t> Transit Gated Stations Average by Day Type, Detail</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summaries1!$E$2</c:f>
              <c:strCache>
                <c:ptCount val="1"/>
                <c:pt idx="0">
                  <c:v>Avg. Weekday Taps</c:v>
                </c:pt>
              </c:strCache>
            </c:strRef>
          </c:tx>
          <c:spPr>
            <a:ln w="28575" cap="rnd">
              <a:solidFill>
                <a:schemeClr val="accent1"/>
              </a:solidFill>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summaries1!$E$36:$E$59</c:f>
              <c:numCache>
                <c:formatCode>_(* #,##0_);_(* \(#,##0\);_(* "-"??_);_(@_)</c:formatCode>
                <c:ptCount val="24"/>
                <c:pt idx="0">
                  <c:v>511399.47619047621</c:v>
                </c:pt>
                <c:pt idx="1">
                  <c:v>492113.33333333331</c:v>
                </c:pt>
                <c:pt idx="2">
                  <c:v>422586.78260869568</c:v>
                </c:pt>
                <c:pt idx="3">
                  <c:v>471108.7</c:v>
                </c:pt>
                <c:pt idx="4">
                  <c:v>470522.36842105264</c:v>
                </c:pt>
                <c:pt idx="5">
                  <c:v>474745.78260869568</c:v>
                </c:pt>
                <c:pt idx="6">
                  <c:v>482081.90476190473</c:v>
                </c:pt>
                <c:pt idx="7">
                  <c:v>498384.77272727271</c:v>
                </c:pt>
                <c:pt idx="8">
                  <c:v>503104.95454545453</c:v>
                </c:pt>
                <c:pt idx="9">
                  <c:v>488940</c:v>
                </c:pt>
                <c:pt idx="10">
                  <c:v>477357.13043478259</c:v>
                </c:pt>
                <c:pt idx="11">
                  <c:v>514036.45</c:v>
                </c:pt>
                <c:pt idx="12">
                  <c:v>510941.36363636365</c:v>
                </c:pt>
                <c:pt idx="13">
                  <c:v>489198.57142857142</c:v>
                </c:pt>
                <c:pt idx="14">
                  <c:v>440273.5</c:v>
                </c:pt>
                <c:pt idx="15">
                  <c:v>432771.23809523811</c:v>
                </c:pt>
                <c:pt idx="16">
                  <c:v>470950.05263157893</c:v>
                </c:pt>
                <c:pt idx="17" formatCode="General">
                  <c:v>464444</c:v>
                </c:pt>
                <c:pt idx="18">
                  <c:v>491309.61904761905</c:v>
                </c:pt>
                <c:pt idx="19">
                  <c:v>496952.5</c:v>
                </c:pt>
                <c:pt idx="20">
                  <c:v>494340</c:v>
                </c:pt>
                <c:pt idx="21">
                  <c:v>472883.86363636365</c:v>
                </c:pt>
                <c:pt idx="22">
                  <c:v>468592.13043478259</c:v>
                </c:pt>
                <c:pt idx="23">
                  <c:v>504413.15789473685</c:v>
                </c:pt>
              </c:numCache>
            </c:numRef>
          </c:val>
          <c:smooth val="0"/>
          <c:extLst>
            <c:ext xmlns:c16="http://schemas.microsoft.com/office/drawing/2014/chart" uri="{C3380CC4-5D6E-409C-BE32-E72D297353CC}">
              <c16:uniqueId val="{00000000-965F-4C19-B278-5F175D759965}"/>
            </c:ext>
          </c:extLst>
        </c:ser>
        <c:ser>
          <c:idx val="1"/>
          <c:order val="1"/>
          <c:tx>
            <c:strRef>
              <c:f>summaries1!$F$2</c:f>
              <c:strCache>
                <c:ptCount val="1"/>
                <c:pt idx="0">
                  <c:v>Weekday Rolling Avg</c:v>
                </c:pt>
              </c:strCache>
            </c:strRef>
          </c:tx>
          <c:spPr>
            <a:ln w="28575" cap="rnd">
              <a:solidFill>
                <a:schemeClr val="accent1"/>
              </a:solidFill>
              <a:prstDash val="sysDot"/>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summaries1!$F$36:$F$59</c:f>
              <c:numCache>
                <c:formatCode>_(* #,##0_);_(* \(#,##0\);_(* "-"??_);_(@_)</c:formatCode>
                <c:ptCount val="24"/>
                <c:pt idx="0">
                  <c:v>491356.51972441812</c:v>
                </c:pt>
                <c:pt idx="1">
                  <c:v>490213.78083552909</c:v>
                </c:pt>
                <c:pt idx="2">
                  <c:v>487854.45837176102</c:v>
                </c:pt>
                <c:pt idx="3">
                  <c:v>489263.09587176103</c:v>
                </c:pt>
                <c:pt idx="4">
                  <c:v>487811.24324018211</c:v>
                </c:pt>
                <c:pt idx="5">
                  <c:v>485563.57295032707</c:v>
                </c:pt>
                <c:pt idx="6">
                  <c:v>484877.27713503124</c:v>
                </c:pt>
                <c:pt idx="7">
                  <c:v>484260.13121151034</c:v>
                </c:pt>
                <c:pt idx="8">
                  <c:v>483513.39636302547</c:v>
                </c:pt>
                <c:pt idx="9">
                  <c:v>484257.73366461275</c:v>
                </c:pt>
                <c:pt idx="10">
                  <c:v>484025.21554867068</c:v>
                </c:pt>
                <c:pt idx="11">
                  <c:v>483865.13796930568</c:v>
                </c:pt>
                <c:pt idx="12">
                  <c:v>483826.96192312957</c:v>
                </c:pt>
                <c:pt idx="13">
                  <c:v>483584.06509773288</c:v>
                </c:pt>
                <c:pt idx="14">
                  <c:v>485057.95821367484</c:v>
                </c:pt>
                <c:pt idx="15">
                  <c:v>481863.16972161137</c:v>
                </c:pt>
                <c:pt idx="16">
                  <c:v>481898.81007248862</c:v>
                </c:pt>
                <c:pt idx="17">
                  <c:v>481040.32818843058</c:v>
                </c:pt>
                <c:pt idx="18">
                  <c:v>481809.30437890679</c:v>
                </c:pt>
                <c:pt idx="19">
                  <c:v>481689.94831830077</c:v>
                </c:pt>
                <c:pt idx="20">
                  <c:v>479154.2965468266</c:v>
                </c:pt>
                <c:pt idx="21">
                  <c:v>477816.28518319019</c:v>
                </c:pt>
                <c:pt idx="22">
                  <c:v>477085.86851652345</c:v>
                </c:pt>
                <c:pt idx="23">
                  <c:v>476283.92750775162</c:v>
                </c:pt>
              </c:numCache>
            </c:numRef>
          </c:val>
          <c:smooth val="0"/>
          <c:extLst>
            <c:ext xmlns:c16="http://schemas.microsoft.com/office/drawing/2014/chart" uri="{C3380CC4-5D6E-409C-BE32-E72D297353CC}">
              <c16:uniqueId val="{00000001-965F-4C19-B278-5F175D759965}"/>
            </c:ext>
          </c:extLst>
        </c:ser>
        <c:ser>
          <c:idx val="2"/>
          <c:order val="2"/>
          <c:tx>
            <c:strRef>
              <c:f>summaries1!$G$2</c:f>
              <c:strCache>
                <c:ptCount val="1"/>
                <c:pt idx="0">
                  <c:v>Avg. Saturday Taps</c:v>
                </c:pt>
              </c:strCache>
            </c:strRef>
          </c:tx>
          <c:spPr>
            <a:ln w="28575" cap="rnd">
              <a:solidFill>
                <a:schemeClr val="accent2"/>
              </a:solidFill>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summaries1!$G$36:$G$59</c:f>
              <c:numCache>
                <c:formatCode>_(* #,##0_);_(* \(#,##0\);_(* "-"??_);_(@_)</c:formatCode>
                <c:ptCount val="24"/>
                <c:pt idx="0">
                  <c:v>281721.40000000002</c:v>
                </c:pt>
                <c:pt idx="1">
                  <c:v>271582.25</c:v>
                </c:pt>
                <c:pt idx="2">
                  <c:v>226104.6</c:v>
                </c:pt>
                <c:pt idx="3">
                  <c:v>202624.2</c:v>
                </c:pt>
                <c:pt idx="4">
                  <c:v>250310.25</c:v>
                </c:pt>
                <c:pt idx="5">
                  <c:v>239556.5</c:v>
                </c:pt>
                <c:pt idx="6">
                  <c:v>281440.40000000002</c:v>
                </c:pt>
                <c:pt idx="7">
                  <c:v>269989</c:v>
                </c:pt>
                <c:pt idx="8">
                  <c:v>297755.75</c:v>
                </c:pt>
                <c:pt idx="9">
                  <c:v>277073.40000000002</c:v>
                </c:pt>
                <c:pt idx="10">
                  <c:v>263651.25</c:v>
                </c:pt>
                <c:pt idx="11">
                  <c:v>273244.79999999999</c:v>
                </c:pt>
                <c:pt idx="12">
                  <c:v>274096.75</c:v>
                </c:pt>
                <c:pt idx="13">
                  <c:v>244370.75</c:v>
                </c:pt>
                <c:pt idx="14">
                  <c:v>214956.2</c:v>
                </c:pt>
                <c:pt idx="15">
                  <c:v>213483.5</c:v>
                </c:pt>
                <c:pt idx="16">
                  <c:v>243674.75</c:v>
                </c:pt>
                <c:pt idx="17">
                  <c:v>270108.2</c:v>
                </c:pt>
                <c:pt idx="18">
                  <c:v>287582</c:v>
                </c:pt>
                <c:pt idx="19">
                  <c:v>256710.75</c:v>
                </c:pt>
                <c:pt idx="20">
                  <c:v>273754.8</c:v>
                </c:pt>
                <c:pt idx="21">
                  <c:v>280104</c:v>
                </c:pt>
                <c:pt idx="22">
                  <c:v>238459.25</c:v>
                </c:pt>
                <c:pt idx="23">
                  <c:v>270464.59999999998</c:v>
                </c:pt>
              </c:numCache>
            </c:numRef>
          </c:val>
          <c:smooth val="0"/>
          <c:extLst>
            <c:ext xmlns:c16="http://schemas.microsoft.com/office/drawing/2014/chart" uri="{C3380CC4-5D6E-409C-BE32-E72D297353CC}">
              <c16:uniqueId val="{00000002-965F-4C19-B278-5F175D759965}"/>
            </c:ext>
          </c:extLst>
        </c:ser>
        <c:ser>
          <c:idx val="3"/>
          <c:order val="3"/>
          <c:tx>
            <c:strRef>
              <c:f>summaries1!$H$2</c:f>
              <c:strCache>
                <c:ptCount val="1"/>
                <c:pt idx="0">
                  <c:v>Saturday Rolling Avg</c:v>
                </c:pt>
              </c:strCache>
            </c:strRef>
          </c:tx>
          <c:spPr>
            <a:ln w="28575" cap="rnd">
              <a:solidFill>
                <a:schemeClr val="accent2"/>
              </a:solidFill>
              <a:prstDash val="sysDot"/>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summaries1!$H$36:$H$59</c:f>
              <c:numCache>
                <c:formatCode>_(* #,##0_);_(* \(#,##0\);_(* "-"??_);_(@_)</c:formatCode>
                <c:ptCount val="24"/>
                <c:pt idx="0">
                  <c:v>264993.50416666665</c:v>
                </c:pt>
                <c:pt idx="1">
                  <c:v>268926.55833333335</c:v>
                </c:pt>
                <c:pt idx="2">
                  <c:v>265599.40000000002</c:v>
                </c:pt>
                <c:pt idx="3">
                  <c:v>263589.55</c:v>
                </c:pt>
                <c:pt idx="4">
                  <c:v>262228.13333333336</c:v>
                </c:pt>
                <c:pt idx="5">
                  <c:v>258845.86250000002</c:v>
                </c:pt>
                <c:pt idx="6">
                  <c:v>258172.62916666668</c:v>
                </c:pt>
                <c:pt idx="7">
                  <c:v>261478.57916666663</c:v>
                </c:pt>
                <c:pt idx="8">
                  <c:v>263114.66249999998</c:v>
                </c:pt>
                <c:pt idx="9">
                  <c:v>263225.72916666669</c:v>
                </c:pt>
                <c:pt idx="10">
                  <c:v>263185.70833333331</c:v>
                </c:pt>
                <c:pt idx="11">
                  <c:v>261254.48333333331</c:v>
                </c:pt>
                <c:pt idx="12">
                  <c:v>260619.09583333333</c:v>
                </c:pt>
                <c:pt idx="13">
                  <c:v>258351.47083333333</c:v>
                </c:pt>
                <c:pt idx="14">
                  <c:v>257422.4375</c:v>
                </c:pt>
                <c:pt idx="15">
                  <c:v>258327.37916666665</c:v>
                </c:pt>
                <c:pt idx="16">
                  <c:v>257774.42083333331</c:v>
                </c:pt>
                <c:pt idx="17">
                  <c:v>260320.39583333337</c:v>
                </c:pt>
                <c:pt idx="18">
                  <c:v>260832.19583333333</c:v>
                </c:pt>
                <c:pt idx="19">
                  <c:v>259725.67500000002</c:v>
                </c:pt>
                <c:pt idx="20">
                  <c:v>257816.51249999998</c:v>
                </c:pt>
                <c:pt idx="21">
                  <c:v>258069.0625</c:v>
                </c:pt>
                <c:pt idx="22">
                  <c:v>255969.72916666666</c:v>
                </c:pt>
                <c:pt idx="23">
                  <c:v>255738.04583333331</c:v>
                </c:pt>
              </c:numCache>
            </c:numRef>
          </c:val>
          <c:smooth val="0"/>
          <c:extLst>
            <c:ext xmlns:c16="http://schemas.microsoft.com/office/drawing/2014/chart" uri="{C3380CC4-5D6E-409C-BE32-E72D297353CC}">
              <c16:uniqueId val="{00000003-965F-4C19-B278-5F175D759965}"/>
            </c:ext>
          </c:extLst>
        </c:ser>
        <c:ser>
          <c:idx val="4"/>
          <c:order val="4"/>
          <c:tx>
            <c:strRef>
              <c:f>summaries1!$I$2</c:f>
              <c:strCache>
                <c:ptCount val="1"/>
                <c:pt idx="0">
                  <c:v>Avg. Sunday Taps</c:v>
                </c:pt>
              </c:strCache>
            </c:strRef>
          </c:tx>
          <c:spPr>
            <a:ln w="28575" cap="rnd">
              <a:solidFill>
                <a:schemeClr val="bg1">
                  <a:lumMod val="50000"/>
                </a:schemeClr>
              </a:solidFill>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summaries1!$I$36:$I$59</c:f>
              <c:numCache>
                <c:formatCode>_(* #,##0_);_(* \(#,##0\);_(* "-"??_);_(@_)</c:formatCode>
                <c:ptCount val="24"/>
                <c:pt idx="0">
                  <c:v>199992.2</c:v>
                </c:pt>
                <c:pt idx="1">
                  <c:v>188574.5</c:v>
                </c:pt>
                <c:pt idx="2">
                  <c:v>157801.75</c:v>
                </c:pt>
                <c:pt idx="3">
                  <c:v>171297</c:v>
                </c:pt>
                <c:pt idx="4">
                  <c:v>177322</c:v>
                </c:pt>
                <c:pt idx="5">
                  <c:v>182518</c:v>
                </c:pt>
                <c:pt idx="6">
                  <c:v>218634.2</c:v>
                </c:pt>
                <c:pt idx="7">
                  <c:v>162361.60000000001</c:v>
                </c:pt>
                <c:pt idx="8">
                  <c:v>220822</c:v>
                </c:pt>
                <c:pt idx="9">
                  <c:v>220163</c:v>
                </c:pt>
                <c:pt idx="10">
                  <c:v>212540</c:v>
                </c:pt>
                <c:pt idx="11">
                  <c:v>204707</c:v>
                </c:pt>
                <c:pt idx="12">
                  <c:v>196119.6</c:v>
                </c:pt>
                <c:pt idx="13">
                  <c:v>177390.5</c:v>
                </c:pt>
                <c:pt idx="14">
                  <c:v>155917.4</c:v>
                </c:pt>
                <c:pt idx="15">
                  <c:v>153864.75</c:v>
                </c:pt>
                <c:pt idx="16">
                  <c:v>163094.75</c:v>
                </c:pt>
                <c:pt idx="17">
                  <c:v>185524.25</c:v>
                </c:pt>
                <c:pt idx="18">
                  <c:v>191938.8</c:v>
                </c:pt>
                <c:pt idx="19">
                  <c:v>198339.75</c:v>
                </c:pt>
                <c:pt idx="20">
                  <c:v>202302.75</c:v>
                </c:pt>
                <c:pt idx="21">
                  <c:v>203024.6</c:v>
                </c:pt>
                <c:pt idx="22">
                  <c:v>200604.5</c:v>
                </c:pt>
                <c:pt idx="23">
                  <c:v>208663.2</c:v>
                </c:pt>
              </c:numCache>
            </c:numRef>
          </c:val>
          <c:smooth val="0"/>
          <c:extLst>
            <c:ext xmlns:c16="http://schemas.microsoft.com/office/drawing/2014/chart" uri="{C3380CC4-5D6E-409C-BE32-E72D297353CC}">
              <c16:uniqueId val="{00000004-965F-4C19-B278-5F175D759965}"/>
            </c:ext>
          </c:extLst>
        </c:ser>
        <c:ser>
          <c:idx val="5"/>
          <c:order val="5"/>
          <c:tx>
            <c:strRef>
              <c:f>summaries1!$J$2</c:f>
              <c:strCache>
                <c:ptCount val="1"/>
                <c:pt idx="0">
                  <c:v>Sunday Rolling Avg</c:v>
                </c:pt>
              </c:strCache>
            </c:strRef>
          </c:tx>
          <c:spPr>
            <a:ln w="28575" cap="rnd">
              <a:solidFill>
                <a:schemeClr val="bg1">
                  <a:lumMod val="50000"/>
                </a:schemeClr>
              </a:solidFill>
              <a:prstDash val="sysDot"/>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summaries1!$J$36:$J$59</c:f>
              <c:numCache>
                <c:formatCode>_(* #,##0_);_(* \(#,##0\);_(* "-"??_);_(@_)</c:formatCode>
                <c:ptCount val="24"/>
                <c:pt idx="0">
                  <c:v>191657.75</c:v>
                </c:pt>
                <c:pt idx="1">
                  <c:v>191485.00833333333</c:v>
                </c:pt>
                <c:pt idx="2">
                  <c:v>188975.6333333333</c:v>
                </c:pt>
                <c:pt idx="3">
                  <c:v>190000.9</c:v>
                </c:pt>
                <c:pt idx="4">
                  <c:v>192448.35</c:v>
                </c:pt>
                <c:pt idx="5">
                  <c:v>191056.47500000001</c:v>
                </c:pt>
                <c:pt idx="6">
                  <c:v>190852.49166666667</c:v>
                </c:pt>
                <c:pt idx="7">
                  <c:v>187311.875</c:v>
                </c:pt>
                <c:pt idx="8">
                  <c:v>189106.83333333334</c:v>
                </c:pt>
                <c:pt idx="9">
                  <c:v>189759.26666666669</c:v>
                </c:pt>
                <c:pt idx="10">
                  <c:v>193633.08333333334</c:v>
                </c:pt>
                <c:pt idx="11">
                  <c:v>193061.10416666666</c:v>
                </c:pt>
                <c:pt idx="12">
                  <c:v>192738.38749999998</c:v>
                </c:pt>
                <c:pt idx="13">
                  <c:v>191806.38749999998</c:v>
                </c:pt>
                <c:pt idx="14">
                  <c:v>191649.35833333331</c:v>
                </c:pt>
                <c:pt idx="15">
                  <c:v>190196.67083333331</c:v>
                </c:pt>
                <c:pt idx="16">
                  <c:v>189011.06666666665</c:v>
                </c:pt>
                <c:pt idx="17">
                  <c:v>189261.58749999999</c:v>
                </c:pt>
                <c:pt idx="18">
                  <c:v>187036.97083333333</c:v>
                </c:pt>
                <c:pt idx="19">
                  <c:v>190035.15</c:v>
                </c:pt>
                <c:pt idx="20">
                  <c:v>188556.65</c:v>
                </c:pt>
                <c:pt idx="21">
                  <c:v>187128.44999999998</c:v>
                </c:pt>
                <c:pt idx="22">
                  <c:v>186133.82500000004</c:v>
                </c:pt>
                <c:pt idx="23">
                  <c:v>186463.50833333333</c:v>
                </c:pt>
              </c:numCache>
            </c:numRef>
          </c:val>
          <c:smooth val="0"/>
          <c:extLst>
            <c:ext xmlns:c16="http://schemas.microsoft.com/office/drawing/2014/chart" uri="{C3380CC4-5D6E-409C-BE32-E72D297353CC}">
              <c16:uniqueId val="{00000005-965F-4C19-B278-5F175D759965}"/>
            </c:ext>
          </c:extLst>
        </c:ser>
        <c:dLbls>
          <c:showLegendKey val="0"/>
          <c:showVal val="0"/>
          <c:showCatName val="0"/>
          <c:showSerName val="0"/>
          <c:showPercent val="0"/>
          <c:showBubbleSize val="0"/>
        </c:dLbls>
        <c:smooth val="0"/>
        <c:axId val="612640336"/>
        <c:axId val="612645256"/>
      </c:lineChart>
      <c:catAx>
        <c:axId val="61264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2645256"/>
        <c:crosses val="autoZero"/>
        <c:auto val="1"/>
        <c:lblAlgn val="ctr"/>
        <c:lblOffset val="100"/>
        <c:noMultiLvlLbl val="0"/>
      </c:catAx>
      <c:valAx>
        <c:axId val="6126452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2640336"/>
        <c:crosses val="autoZero"/>
        <c:crossBetween val="between"/>
      </c:valAx>
      <c:spPr>
        <a:noFill/>
        <a:ln>
          <a:noFill/>
        </a:ln>
        <a:effectLst/>
      </c:spPr>
    </c:plotArea>
    <c:legend>
      <c:legendPos val="b"/>
      <c:layout>
        <c:manualLayout>
          <c:xMode val="edge"/>
          <c:yMode val="edge"/>
          <c:x val="9.9112314717885702E-2"/>
          <c:y val="0.8957048997729794"/>
          <c:w val="0.83645745148908413"/>
          <c:h val="8.79351855390377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Bus 12-Month Rolling Average by Day</a:t>
            </a:r>
            <a:r>
              <a:rPr lang="en-US" baseline="0"/>
              <a:t> Type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summaries1!$L$2</c:f>
              <c:strCache>
                <c:ptCount val="1"/>
                <c:pt idx="0">
                  <c:v>Weekday Rolling Avg</c:v>
                </c:pt>
              </c:strCache>
            </c:strRef>
          </c:tx>
          <c:spPr>
            <a:ln w="28575" cap="rnd">
              <a:solidFill>
                <a:schemeClr val="accent1"/>
              </a:solidFill>
              <a:round/>
            </a:ln>
            <a:effectLst/>
          </c:spPr>
          <c:marker>
            <c:symbol val="none"/>
          </c:marker>
          <c:cat>
            <c:strRef>
              <c:f>summaries1!$D$9:$D$59</c:f>
              <c:strCache>
                <c:ptCount val="51"/>
                <c:pt idx="0">
                  <c:v>Jul 2014</c:v>
                </c:pt>
                <c:pt idx="1">
                  <c:v>Aug 2014</c:v>
                </c:pt>
                <c:pt idx="2">
                  <c:v>Sep 2014</c:v>
                </c:pt>
                <c:pt idx="3">
                  <c:v>Oct 2014</c:v>
                </c:pt>
                <c:pt idx="4">
                  <c:v>Nov 2014</c:v>
                </c:pt>
                <c:pt idx="5">
                  <c:v>Dec 2014</c:v>
                </c:pt>
                <c:pt idx="6">
                  <c:v>Jan 2015</c:v>
                </c:pt>
                <c:pt idx="7">
                  <c:v>Feb 2015</c:v>
                </c:pt>
                <c:pt idx="8">
                  <c:v>Mar 2015</c:v>
                </c:pt>
                <c:pt idx="9">
                  <c:v>Apr 2015</c:v>
                </c:pt>
                <c:pt idx="10">
                  <c:v>May 2015</c:v>
                </c:pt>
                <c:pt idx="11">
                  <c:v>Jun 2015</c:v>
                </c:pt>
                <c:pt idx="12">
                  <c:v>Jul 2015</c:v>
                </c:pt>
                <c:pt idx="13">
                  <c:v>Aug 2015</c:v>
                </c:pt>
                <c:pt idx="14">
                  <c:v>Sep 2015</c:v>
                </c:pt>
                <c:pt idx="15">
                  <c:v>Oct 2015</c:v>
                </c:pt>
                <c:pt idx="16">
                  <c:v>Nov 2015</c:v>
                </c:pt>
                <c:pt idx="17">
                  <c:v>Dec 2015</c:v>
                </c:pt>
                <c:pt idx="18">
                  <c:v>Jan 2016</c:v>
                </c:pt>
                <c:pt idx="19">
                  <c:v>Feb 2016</c:v>
                </c:pt>
                <c:pt idx="20">
                  <c:v>Mar 2016</c:v>
                </c:pt>
                <c:pt idx="21">
                  <c:v>Apr 2016</c:v>
                </c:pt>
                <c:pt idx="22">
                  <c:v>May 2016</c:v>
                </c:pt>
                <c:pt idx="23">
                  <c:v>Jun 2016</c:v>
                </c:pt>
                <c:pt idx="24">
                  <c:v>Jul 2016</c:v>
                </c:pt>
                <c:pt idx="25">
                  <c:v>Aug 2016</c:v>
                </c:pt>
                <c:pt idx="26">
                  <c:v>Sep 2016</c:v>
                </c:pt>
                <c:pt idx="27">
                  <c:v>Oct 2016</c:v>
                </c:pt>
                <c:pt idx="28">
                  <c:v>Nov 2016</c:v>
                </c:pt>
                <c:pt idx="29">
                  <c:v>Dec 2016</c:v>
                </c:pt>
                <c:pt idx="30">
                  <c:v>Jan 2017</c:v>
                </c:pt>
                <c:pt idx="31">
                  <c:v>Feb 2017</c:v>
                </c:pt>
                <c:pt idx="32">
                  <c:v>Mar 2017</c:v>
                </c:pt>
                <c:pt idx="33">
                  <c:v>Apr 2017</c:v>
                </c:pt>
                <c:pt idx="34">
                  <c:v>May 2017</c:v>
                </c:pt>
                <c:pt idx="35">
                  <c:v>Jun 2017</c:v>
                </c:pt>
                <c:pt idx="36">
                  <c:v>Jul 2017</c:v>
                </c:pt>
                <c:pt idx="37">
                  <c:v>Aug 2017</c:v>
                </c:pt>
                <c:pt idx="38">
                  <c:v>Sep 2017</c:v>
                </c:pt>
                <c:pt idx="39">
                  <c:v>Oct 2017</c:v>
                </c:pt>
                <c:pt idx="40">
                  <c:v>Nov 2017</c:v>
                </c:pt>
                <c:pt idx="41">
                  <c:v>Dec 2017</c:v>
                </c:pt>
                <c:pt idx="42">
                  <c:v>Jan 2018</c:v>
                </c:pt>
                <c:pt idx="43">
                  <c:v>Feb 2018</c:v>
                </c:pt>
                <c:pt idx="44">
                  <c:v>Mar 2018</c:v>
                </c:pt>
                <c:pt idx="45">
                  <c:v>Apr 2018</c:v>
                </c:pt>
                <c:pt idx="46">
                  <c:v>May 2018</c:v>
                </c:pt>
                <c:pt idx="47">
                  <c:v>Jun 2018</c:v>
                </c:pt>
                <c:pt idx="48">
                  <c:v>Jul 2018</c:v>
                </c:pt>
                <c:pt idx="49">
                  <c:v>Aug 2018</c:v>
                </c:pt>
                <c:pt idx="50">
                  <c:v>Sep 2018</c:v>
                </c:pt>
              </c:strCache>
            </c:strRef>
          </c:cat>
          <c:val>
            <c:numRef>
              <c:f>summaries1!$L$9:$L$59</c:f>
              <c:numCache>
                <c:formatCode>_(* #,##0_);_(* \(#,##0\);_(* "-"??_);_(@_)</c:formatCode>
                <c:ptCount val="51"/>
                <c:pt idx="0">
                  <c:v>331845.60971367813</c:v>
                </c:pt>
                <c:pt idx="1">
                  <c:v>331406.83680603025</c:v>
                </c:pt>
                <c:pt idx="2">
                  <c:v>330806.30347269692</c:v>
                </c:pt>
                <c:pt idx="3">
                  <c:v>329414.16052144527</c:v>
                </c:pt>
                <c:pt idx="4">
                  <c:v>329031.10196881369</c:v>
                </c:pt>
                <c:pt idx="5">
                  <c:v>329362.13515784685</c:v>
                </c:pt>
                <c:pt idx="6">
                  <c:v>327793.38952292618</c:v>
                </c:pt>
                <c:pt idx="7">
                  <c:v>322804.37197906652</c:v>
                </c:pt>
                <c:pt idx="8">
                  <c:v>322529.6832885904</c:v>
                </c:pt>
                <c:pt idx="9">
                  <c:v>321077.50525828736</c:v>
                </c:pt>
                <c:pt idx="10">
                  <c:v>320523.66696463659</c:v>
                </c:pt>
                <c:pt idx="11">
                  <c:v>319340.57172654133</c:v>
                </c:pt>
                <c:pt idx="12">
                  <c:v>318590.93651573767</c:v>
                </c:pt>
                <c:pt idx="13">
                  <c:v>318237.25000780117</c:v>
                </c:pt>
                <c:pt idx="14">
                  <c:v>317741.0634998646</c:v>
                </c:pt>
                <c:pt idx="15">
                  <c:v>317828.60039051017</c:v>
                </c:pt>
                <c:pt idx="16">
                  <c:v>317930.67144314171</c:v>
                </c:pt>
                <c:pt idx="17">
                  <c:v>316935.86478965031</c:v>
                </c:pt>
                <c:pt idx="18">
                  <c:v>319615.54066684336</c:v>
                </c:pt>
                <c:pt idx="19">
                  <c:v>323657.94636859774</c:v>
                </c:pt>
                <c:pt idx="20">
                  <c:v>323161.3573416826</c:v>
                </c:pt>
                <c:pt idx="21">
                  <c:v>323722.60932580958</c:v>
                </c:pt>
                <c:pt idx="22">
                  <c:v>323309.84047660325</c:v>
                </c:pt>
                <c:pt idx="23">
                  <c:v>323404.93138569413</c:v>
                </c:pt>
                <c:pt idx="24">
                  <c:v>323707.25674801297</c:v>
                </c:pt>
                <c:pt idx="25">
                  <c:v>323790.19722420344</c:v>
                </c:pt>
                <c:pt idx="26">
                  <c:v>323398.64960515581</c:v>
                </c:pt>
                <c:pt idx="27">
                  <c:v>322361.75746951369</c:v>
                </c:pt>
                <c:pt idx="28">
                  <c:v>321501.76619967242</c:v>
                </c:pt>
                <c:pt idx="29">
                  <c:v>320551.0273986184</c:v>
                </c:pt>
                <c:pt idx="30">
                  <c:v>319362.01402142539</c:v>
                </c:pt>
                <c:pt idx="31">
                  <c:v>317504.29691616225</c:v>
                </c:pt>
                <c:pt idx="32">
                  <c:v>315463.6773509449</c:v>
                </c:pt>
                <c:pt idx="33">
                  <c:v>314222.13786681788</c:v>
                </c:pt>
                <c:pt idx="34">
                  <c:v>313035.48815541813</c:v>
                </c:pt>
                <c:pt idx="35">
                  <c:v>312569.77982208482</c:v>
                </c:pt>
                <c:pt idx="36">
                  <c:v>311225.60898875148</c:v>
                </c:pt>
                <c:pt idx="37">
                  <c:v>310627.38072788197</c:v>
                </c:pt>
                <c:pt idx="38">
                  <c:v>309880.53568819939</c:v>
                </c:pt>
                <c:pt idx="39">
                  <c:v>309638.73842990218</c:v>
                </c:pt>
                <c:pt idx="40">
                  <c:v>309045.81779498153</c:v>
                </c:pt>
                <c:pt idx="41">
                  <c:v>308850.81438589061</c:v>
                </c:pt>
                <c:pt idx="42">
                  <c:v>306476.02450493822</c:v>
                </c:pt>
                <c:pt idx="43">
                  <c:v>307407.48503125401</c:v>
                </c:pt>
                <c:pt idx="44">
                  <c:v>307264.00314719602</c:v>
                </c:pt>
                <c:pt idx="45">
                  <c:v>306845.39580592624</c:v>
                </c:pt>
                <c:pt idx="46">
                  <c:v>306805.12307865347</c:v>
                </c:pt>
                <c:pt idx="47">
                  <c:v>305293.54167248652</c:v>
                </c:pt>
                <c:pt idx="48">
                  <c:v>304634.71174824412</c:v>
                </c:pt>
                <c:pt idx="49">
                  <c:v>304417.29870476585</c:v>
                </c:pt>
                <c:pt idx="50">
                  <c:v>303437.45703809918</c:v>
                </c:pt>
              </c:numCache>
            </c:numRef>
          </c:val>
          <c:smooth val="0"/>
          <c:extLst>
            <c:ext xmlns:c16="http://schemas.microsoft.com/office/drawing/2014/chart" uri="{C3380CC4-5D6E-409C-BE32-E72D297353CC}">
              <c16:uniqueId val="{00000000-8307-4447-BE60-196DA4B264AF}"/>
            </c:ext>
          </c:extLst>
        </c:ser>
        <c:ser>
          <c:idx val="1"/>
          <c:order val="1"/>
          <c:tx>
            <c:strRef>
              <c:f>summaries1!$N$2</c:f>
              <c:strCache>
                <c:ptCount val="1"/>
                <c:pt idx="0">
                  <c:v>Saturday Rolling Avg</c:v>
                </c:pt>
              </c:strCache>
            </c:strRef>
          </c:tx>
          <c:spPr>
            <a:ln w="28575" cap="rnd">
              <a:solidFill>
                <a:schemeClr val="accent2"/>
              </a:solidFill>
              <a:round/>
            </a:ln>
            <a:effectLst/>
          </c:spPr>
          <c:marker>
            <c:symbol val="none"/>
          </c:marker>
          <c:cat>
            <c:strRef>
              <c:f>summaries1!$D$9:$D$59</c:f>
              <c:strCache>
                <c:ptCount val="51"/>
                <c:pt idx="0">
                  <c:v>Jul 2014</c:v>
                </c:pt>
                <c:pt idx="1">
                  <c:v>Aug 2014</c:v>
                </c:pt>
                <c:pt idx="2">
                  <c:v>Sep 2014</c:v>
                </c:pt>
                <c:pt idx="3">
                  <c:v>Oct 2014</c:v>
                </c:pt>
                <c:pt idx="4">
                  <c:v>Nov 2014</c:v>
                </c:pt>
                <c:pt idx="5">
                  <c:v>Dec 2014</c:v>
                </c:pt>
                <c:pt idx="6">
                  <c:v>Jan 2015</c:v>
                </c:pt>
                <c:pt idx="7">
                  <c:v>Feb 2015</c:v>
                </c:pt>
                <c:pt idx="8">
                  <c:v>Mar 2015</c:v>
                </c:pt>
                <c:pt idx="9">
                  <c:v>Apr 2015</c:v>
                </c:pt>
                <c:pt idx="10">
                  <c:v>May 2015</c:v>
                </c:pt>
                <c:pt idx="11">
                  <c:v>Jun 2015</c:v>
                </c:pt>
                <c:pt idx="12">
                  <c:v>Jul 2015</c:v>
                </c:pt>
                <c:pt idx="13">
                  <c:v>Aug 2015</c:v>
                </c:pt>
                <c:pt idx="14">
                  <c:v>Sep 2015</c:v>
                </c:pt>
                <c:pt idx="15">
                  <c:v>Oct 2015</c:v>
                </c:pt>
                <c:pt idx="16">
                  <c:v>Nov 2015</c:v>
                </c:pt>
                <c:pt idx="17">
                  <c:v>Dec 2015</c:v>
                </c:pt>
                <c:pt idx="18">
                  <c:v>Jan 2016</c:v>
                </c:pt>
                <c:pt idx="19">
                  <c:v>Feb 2016</c:v>
                </c:pt>
                <c:pt idx="20">
                  <c:v>Mar 2016</c:v>
                </c:pt>
                <c:pt idx="21">
                  <c:v>Apr 2016</c:v>
                </c:pt>
                <c:pt idx="22">
                  <c:v>May 2016</c:v>
                </c:pt>
                <c:pt idx="23">
                  <c:v>Jun 2016</c:v>
                </c:pt>
                <c:pt idx="24">
                  <c:v>Jul 2016</c:v>
                </c:pt>
                <c:pt idx="25">
                  <c:v>Aug 2016</c:v>
                </c:pt>
                <c:pt idx="26">
                  <c:v>Sep 2016</c:v>
                </c:pt>
                <c:pt idx="27">
                  <c:v>Oct 2016</c:v>
                </c:pt>
                <c:pt idx="28">
                  <c:v>Nov 2016</c:v>
                </c:pt>
                <c:pt idx="29">
                  <c:v>Dec 2016</c:v>
                </c:pt>
                <c:pt idx="30">
                  <c:v>Jan 2017</c:v>
                </c:pt>
                <c:pt idx="31">
                  <c:v>Feb 2017</c:v>
                </c:pt>
                <c:pt idx="32">
                  <c:v>Mar 2017</c:v>
                </c:pt>
                <c:pt idx="33">
                  <c:v>Apr 2017</c:v>
                </c:pt>
                <c:pt idx="34">
                  <c:v>May 2017</c:v>
                </c:pt>
                <c:pt idx="35">
                  <c:v>Jun 2017</c:v>
                </c:pt>
                <c:pt idx="36">
                  <c:v>Jul 2017</c:v>
                </c:pt>
                <c:pt idx="37">
                  <c:v>Aug 2017</c:v>
                </c:pt>
                <c:pt idx="38">
                  <c:v>Sep 2017</c:v>
                </c:pt>
                <c:pt idx="39">
                  <c:v>Oct 2017</c:v>
                </c:pt>
                <c:pt idx="40">
                  <c:v>Nov 2017</c:v>
                </c:pt>
                <c:pt idx="41">
                  <c:v>Dec 2017</c:v>
                </c:pt>
                <c:pt idx="42">
                  <c:v>Jan 2018</c:v>
                </c:pt>
                <c:pt idx="43">
                  <c:v>Feb 2018</c:v>
                </c:pt>
                <c:pt idx="44">
                  <c:v>Mar 2018</c:v>
                </c:pt>
                <c:pt idx="45">
                  <c:v>Apr 2018</c:v>
                </c:pt>
                <c:pt idx="46">
                  <c:v>May 2018</c:v>
                </c:pt>
                <c:pt idx="47">
                  <c:v>Jun 2018</c:v>
                </c:pt>
                <c:pt idx="48">
                  <c:v>Jul 2018</c:v>
                </c:pt>
                <c:pt idx="49">
                  <c:v>Aug 2018</c:v>
                </c:pt>
                <c:pt idx="50">
                  <c:v>Sep 2018</c:v>
                </c:pt>
              </c:strCache>
            </c:strRef>
          </c:cat>
          <c:val>
            <c:numRef>
              <c:f>summaries1!$N$9:$N$59</c:f>
              <c:numCache>
                <c:formatCode>_(* #,##0_);_(* \(#,##0\);_(* "-"??_);_(@_)</c:formatCode>
                <c:ptCount val="51"/>
                <c:pt idx="0">
                  <c:v>176767.26111111106</c:v>
                </c:pt>
                <c:pt idx="1">
                  <c:v>176382.44444444447</c:v>
                </c:pt>
                <c:pt idx="2">
                  <c:v>176145.79861111109</c:v>
                </c:pt>
                <c:pt idx="3">
                  <c:v>175866.73611111109</c:v>
                </c:pt>
                <c:pt idx="4">
                  <c:v>174899.48611111112</c:v>
                </c:pt>
                <c:pt idx="5">
                  <c:v>175241.06944444447</c:v>
                </c:pt>
                <c:pt idx="6">
                  <c:v>174920.20694444445</c:v>
                </c:pt>
                <c:pt idx="7">
                  <c:v>173624.29027777779</c:v>
                </c:pt>
                <c:pt idx="8">
                  <c:v>172676.63749999998</c:v>
                </c:pt>
                <c:pt idx="9">
                  <c:v>172846.19999999998</c:v>
                </c:pt>
                <c:pt idx="10">
                  <c:v>172729.78333333333</c:v>
                </c:pt>
                <c:pt idx="11">
                  <c:v>172354.61666666667</c:v>
                </c:pt>
                <c:pt idx="12">
                  <c:v>174612.92916666667</c:v>
                </c:pt>
                <c:pt idx="13">
                  <c:v>174070.39583333334</c:v>
                </c:pt>
                <c:pt idx="14">
                  <c:v>173683.20833333334</c:v>
                </c:pt>
                <c:pt idx="15">
                  <c:v>173218.94583333333</c:v>
                </c:pt>
                <c:pt idx="16">
                  <c:v>172801.77083333334</c:v>
                </c:pt>
                <c:pt idx="17">
                  <c:v>172647.91666666666</c:v>
                </c:pt>
                <c:pt idx="18">
                  <c:v>172502.13333333333</c:v>
                </c:pt>
                <c:pt idx="19">
                  <c:v>172453.84166666667</c:v>
                </c:pt>
                <c:pt idx="20">
                  <c:v>172701.11250000002</c:v>
                </c:pt>
                <c:pt idx="21">
                  <c:v>171790.83333333334</c:v>
                </c:pt>
                <c:pt idx="22">
                  <c:v>171083.29166666666</c:v>
                </c:pt>
                <c:pt idx="23">
                  <c:v>170694.52083333334</c:v>
                </c:pt>
                <c:pt idx="24">
                  <c:v>167678.55416666667</c:v>
                </c:pt>
                <c:pt idx="25">
                  <c:v>167466.80416666667</c:v>
                </c:pt>
                <c:pt idx="26">
                  <c:v>166841.38749999998</c:v>
                </c:pt>
                <c:pt idx="27">
                  <c:v>165711.80416666667</c:v>
                </c:pt>
                <c:pt idx="28">
                  <c:v>165450.76249999998</c:v>
                </c:pt>
                <c:pt idx="29">
                  <c:v>162811.55000000002</c:v>
                </c:pt>
                <c:pt idx="30">
                  <c:v>162285.11250000002</c:v>
                </c:pt>
                <c:pt idx="31">
                  <c:v>161796.65416666667</c:v>
                </c:pt>
                <c:pt idx="32">
                  <c:v>159147.82083333333</c:v>
                </c:pt>
                <c:pt idx="33">
                  <c:v>157646.77083333334</c:v>
                </c:pt>
                <c:pt idx="34">
                  <c:v>156557</c:v>
                </c:pt>
                <c:pt idx="35">
                  <c:v>155617.4375</c:v>
                </c:pt>
                <c:pt idx="36">
                  <c:v>154660.98750000002</c:v>
                </c:pt>
                <c:pt idx="37">
                  <c:v>153826.84166666667</c:v>
                </c:pt>
                <c:pt idx="38">
                  <c:v>152747.23333333334</c:v>
                </c:pt>
                <c:pt idx="39">
                  <c:v>153353.22500000001</c:v>
                </c:pt>
                <c:pt idx="40">
                  <c:v>152556.03750000001</c:v>
                </c:pt>
                <c:pt idx="41">
                  <c:v>152458.95416666666</c:v>
                </c:pt>
                <c:pt idx="42">
                  <c:v>151621.47500000001</c:v>
                </c:pt>
                <c:pt idx="43">
                  <c:v>151198.24583333332</c:v>
                </c:pt>
                <c:pt idx="44">
                  <c:v>152209.01666666666</c:v>
                </c:pt>
                <c:pt idx="45">
                  <c:v>152746.11666666667</c:v>
                </c:pt>
                <c:pt idx="46">
                  <c:v>152217.78333333333</c:v>
                </c:pt>
                <c:pt idx="47">
                  <c:v>152087.32916666666</c:v>
                </c:pt>
                <c:pt idx="48">
                  <c:v>152424.74583333332</c:v>
                </c:pt>
                <c:pt idx="49">
                  <c:v>151702.68333333332</c:v>
                </c:pt>
                <c:pt idx="50">
                  <c:v>151910.98333333331</c:v>
                </c:pt>
              </c:numCache>
            </c:numRef>
          </c:val>
          <c:smooth val="0"/>
          <c:extLst>
            <c:ext xmlns:c16="http://schemas.microsoft.com/office/drawing/2014/chart" uri="{C3380CC4-5D6E-409C-BE32-E72D297353CC}">
              <c16:uniqueId val="{00000001-8307-4447-BE60-196DA4B264AF}"/>
            </c:ext>
          </c:extLst>
        </c:ser>
        <c:ser>
          <c:idx val="2"/>
          <c:order val="2"/>
          <c:tx>
            <c:strRef>
              <c:f>summaries1!$P$2</c:f>
              <c:strCache>
                <c:ptCount val="1"/>
                <c:pt idx="0">
                  <c:v>Sunday Rolling Avg</c:v>
                </c:pt>
              </c:strCache>
            </c:strRef>
          </c:tx>
          <c:spPr>
            <a:ln w="28575" cap="rnd">
              <a:solidFill>
                <a:schemeClr val="accent3"/>
              </a:solidFill>
              <a:round/>
            </a:ln>
            <a:effectLst/>
          </c:spPr>
          <c:marker>
            <c:symbol val="none"/>
          </c:marker>
          <c:cat>
            <c:strRef>
              <c:f>summaries1!$D$9:$D$59</c:f>
              <c:strCache>
                <c:ptCount val="51"/>
                <c:pt idx="0">
                  <c:v>Jul 2014</c:v>
                </c:pt>
                <c:pt idx="1">
                  <c:v>Aug 2014</c:v>
                </c:pt>
                <c:pt idx="2">
                  <c:v>Sep 2014</c:v>
                </c:pt>
                <c:pt idx="3">
                  <c:v>Oct 2014</c:v>
                </c:pt>
                <c:pt idx="4">
                  <c:v>Nov 2014</c:v>
                </c:pt>
                <c:pt idx="5">
                  <c:v>Dec 2014</c:v>
                </c:pt>
                <c:pt idx="6">
                  <c:v>Jan 2015</c:v>
                </c:pt>
                <c:pt idx="7">
                  <c:v>Feb 2015</c:v>
                </c:pt>
                <c:pt idx="8">
                  <c:v>Mar 2015</c:v>
                </c:pt>
                <c:pt idx="9">
                  <c:v>Apr 2015</c:v>
                </c:pt>
                <c:pt idx="10">
                  <c:v>May 2015</c:v>
                </c:pt>
                <c:pt idx="11">
                  <c:v>Jun 2015</c:v>
                </c:pt>
                <c:pt idx="12">
                  <c:v>Jul 2015</c:v>
                </c:pt>
                <c:pt idx="13">
                  <c:v>Aug 2015</c:v>
                </c:pt>
                <c:pt idx="14">
                  <c:v>Sep 2015</c:v>
                </c:pt>
                <c:pt idx="15">
                  <c:v>Oct 2015</c:v>
                </c:pt>
                <c:pt idx="16">
                  <c:v>Nov 2015</c:v>
                </c:pt>
                <c:pt idx="17">
                  <c:v>Dec 2015</c:v>
                </c:pt>
                <c:pt idx="18">
                  <c:v>Jan 2016</c:v>
                </c:pt>
                <c:pt idx="19">
                  <c:v>Feb 2016</c:v>
                </c:pt>
                <c:pt idx="20">
                  <c:v>Mar 2016</c:v>
                </c:pt>
                <c:pt idx="21">
                  <c:v>Apr 2016</c:v>
                </c:pt>
                <c:pt idx="22">
                  <c:v>May 2016</c:v>
                </c:pt>
                <c:pt idx="23">
                  <c:v>Jun 2016</c:v>
                </c:pt>
                <c:pt idx="24">
                  <c:v>Jul 2016</c:v>
                </c:pt>
                <c:pt idx="25">
                  <c:v>Aug 2016</c:v>
                </c:pt>
                <c:pt idx="26">
                  <c:v>Sep 2016</c:v>
                </c:pt>
                <c:pt idx="27">
                  <c:v>Oct 2016</c:v>
                </c:pt>
                <c:pt idx="28">
                  <c:v>Nov 2016</c:v>
                </c:pt>
                <c:pt idx="29">
                  <c:v>Dec 2016</c:v>
                </c:pt>
                <c:pt idx="30">
                  <c:v>Jan 2017</c:v>
                </c:pt>
                <c:pt idx="31">
                  <c:v>Feb 2017</c:v>
                </c:pt>
                <c:pt idx="32">
                  <c:v>Mar 2017</c:v>
                </c:pt>
                <c:pt idx="33">
                  <c:v>Apr 2017</c:v>
                </c:pt>
                <c:pt idx="34">
                  <c:v>May 2017</c:v>
                </c:pt>
                <c:pt idx="35">
                  <c:v>Jun 2017</c:v>
                </c:pt>
                <c:pt idx="36">
                  <c:v>Jul 2017</c:v>
                </c:pt>
                <c:pt idx="37">
                  <c:v>Aug 2017</c:v>
                </c:pt>
                <c:pt idx="38">
                  <c:v>Sep 2017</c:v>
                </c:pt>
                <c:pt idx="39">
                  <c:v>Oct 2017</c:v>
                </c:pt>
                <c:pt idx="40">
                  <c:v>Nov 2017</c:v>
                </c:pt>
                <c:pt idx="41">
                  <c:v>Dec 2017</c:v>
                </c:pt>
                <c:pt idx="42">
                  <c:v>Jan 2018</c:v>
                </c:pt>
                <c:pt idx="43">
                  <c:v>Feb 2018</c:v>
                </c:pt>
                <c:pt idx="44">
                  <c:v>Mar 2018</c:v>
                </c:pt>
                <c:pt idx="45">
                  <c:v>Apr 2018</c:v>
                </c:pt>
                <c:pt idx="46">
                  <c:v>May 2018</c:v>
                </c:pt>
                <c:pt idx="47">
                  <c:v>Jun 2018</c:v>
                </c:pt>
                <c:pt idx="48">
                  <c:v>Jul 2018</c:v>
                </c:pt>
                <c:pt idx="49">
                  <c:v>Aug 2018</c:v>
                </c:pt>
                <c:pt idx="50">
                  <c:v>Sep 2018</c:v>
                </c:pt>
              </c:strCache>
            </c:strRef>
          </c:cat>
          <c:val>
            <c:numRef>
              <c:f>summaries1!$P$9:$P$59</c:f>
              <c:numCache>
                <c:formatCode>_(* #,##0_);_(* \(#,##0\);_(* "-"??_);_(@_)</c:formatCode>
                <c:ptCount val="51"/>
                <c:pt idx="0">
                  <c:v>108997.94166666667</c:v>
                </c:pt>
                <c:pt idx="1">
                  <c:v>108972.04583333334</c:v>
                </c:pt>
                <c:pt idx="2">
                  <c:v>109605.27083333333</c:v>
                </c:pt>
                <c:pt idx="3">
                  <c:v>110320.27083333333</c:v>
                </c:pt>
                <c:pt idx="4">
                  <c:v>110437.10833333334</c:v>
                </c:pt>
                <c:pt idx="5">
                  <c:v>111284.08333333336</c:v>
                </c:pt>
                <c:pt idx="6">
                  <c:v>111322.875</c:v>
                </c:pt>
                <c:pt idx="7">
                  <c:v>108541.22916666667</c:v>
                </c:pt>
                <c:pt idx="8">
                  <c:v>108716.52916666667</c:v>
                </c:pt>
                <c:pt idx="9">
                  <c:v>108903.40416666667</c:v>
                </c:pt>
                <c:pt idx="10">
                  <c:v>108998.14583333333</c:v>
                </c:pt>
                <c:pt idx="11">
                  <c:v>108042.45416666666</c:v>
                </c:pt>
                <c:pt idx="12">
                  <c:v>108037.99583333333</c:v>
                </c:pt>
                <c:pt idx="13">
                  <c:v>107790.69583333335</c:v>
                </c:pt>
                <c:pt idx="14">
                  <c:v>107560.4875</c:v>
                </c:pt>
                <c:pt idx="15">
                  <c:v>106922.65416666667</c:v>
                </c:pt>
                <c:pt idx="16">
                  <c:v>106758.42083333334</c:v>
                </c:pt>
                <c:pt idx="17">
                  <c:v>106515.35833333334</c:v>
                </c:pt>
                <c:pt idx="18">
                  <c:v>105940.3625</c:v>
                </c:pt>
                <c:pt idx="19">
                  <c:v>107819.50833333335</c:v>
                </c:pt>
                <c:pt idx="20">
                  <c:v>107328.19583333335</c:v>
                </c:pt>
                <c:pt idx="21">
                  <c:v>107066.175</c:v>
                </c:pt>
                <c:pt idx="22">
                  <c:v>106430.65833333334</c:v>
                </c:pt>
                <c:pt idx="23">
                  <c:v>106801.74166666668</c:v>
                </c:pt>
                <c:pt idx="24">
                  <c:v>106770.17083333334</c:v>
                </c:pt>
                <c:pt idx="25">
                  <c:v>106814.72083333333</c:v>
                </c:pt>
                <c:pt idx="26">
                  <c:v>106432.84583333333</c:v>
                </c:pt>
                <c:pt idx="27">
                  <c:v>105697.82083333332</c:v>
                </c:pt>
                <c:pt idx="28">
                  <c:v>105348.46666666666</c:v>
                </c:pt>
                <c:pt idx="29">
                  <c:v>103992.15416666667</c:v>
                </c:pt>
                <c:pt idx="30">
                  <c:v>103302.83749999998</c:v>
                </c:pt>
                <c:pt idx="31">
                  <c:v>103107.56666666665</c:v>
                </c:pt>
                <c:pt idx="32">
                  <c:v>102166.33749999998</c:v>
                </c:pt>
                <c:pt idx="33">
                  <c:v>101792.325</c:v>
                </c:pt>
                <c:pt idx="34">
                  <c:v>101150.30833333333</c:v>
                </c:pt>
                <c:pt idx="35">
                  <c:v>101022.03750000002</c:v>
                </c:pt>
                <c:pt idx="36">
                  <c:v>100705.05416666665</c:v>
                </c:pt>
                <c:pt idx="37">
                  <c:v>100384.30416666665</c:v>
                </c:pt>
                <c:pt idx="38">
                  <c:v>99822.512499999997</c:v>
                </c:pt>
                <c:pt idx="39">
                  <c:v>100065.29583333334</c:v>
                </c:pt>
                <c:pt idx="40">
                  <c:v>99884.379166666666</c:v>
                </c:pt>
                <c:pt idx="41">
                  <c:v>99809.845833333326</c:v>
                </c:pt>
                <c:pt idx="42">
                  <c:v>99688.512499999997</c:v>
                </c:pt>
                <c:pt idx="43">
                  <c:v>99098.262499999997</c:v>
                </c:pt>
                <c:pt idx="44">
                  <c:v>99392.887499999997</c:v>
                </c:pt>
                <c:pt idx="45">
                  <c:v>98575.854166666642</c:v>
                </c:pt>
                <c:pt idx="46">
                  <c:v>98410.166666666672</c:v>
                </c:pt>
                <c:pt idx="47">
                  <c:v>98039.27499999998</c:v>
                </c:pt>
                <c:pt idx="48">
                  <c:v>97626.958333333328</c:v>
                </c:pt>
                <c:pt idx="49">
                  <c:v>97386.333333333328</c:v>
                </c:pt>
                <c:pt idx="50">
                  <c:v>97696.216666666674</c:v>
                </c:pt>
              </c:numCache>
            </c:numRef>
          </c:val>
          <c:smooth val="0"/>
          <c:extLst>
            <c:ext xmlns:c16="http://schemas.microsoft.com/office/drawing/2014/chart" uri="{C3380CC4-5D6E-409C-BE32-E72D297353CC}">
              <c16:uniqueId val="{00000002-8307-4447-BE60-196DA4B264AF}"/>
            </c:ext>
          </c:extLst>
        </c:ser>
        <c:dLbls>
          <c:showLegendKey val="0"/>
          <c:showVal val="0"/>
          <c:showCatName val="0"/>
          <c:showSerName val="0"/>
          <c:showPercent val="0"/>
          <c:showBubbleSize val="0"/>
        </c:dLbls>
        <c:smooth val="0"/>
        <c:axId val="730904696"/>
        <c:axId val="730929952"/>
      </c:lineChart>
      <c:catAx>
        <c:axId val="730904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929952"/>
        <c:crosses val="autoZero"/>
        <c:auto val="1"/>
        <c:lblAlgn val="ctr"/>
        <c:lblOffset val="100"/>
        <c:noMultiLvlLbl val="0"/>
      </c:catAx>
      <c:valAx>
        <c:axId val="7309299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904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Bus Average</a:t>
            </a:r>
            <a:r>
              <a:rPr lang="en-US" baseline="0"/>
              <a:t> by Day Type, Detail</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summaries1!$K$2</c:f>
              <c:strCache>
                <c:ptCount val="1"/>
                <c:pt idx="0">
                  <c:v>Avg. Weekday Taps</c:v>
                </c:pt>
              </c:strCache>
            </c:strRef>
          </c:tx>
          <c:spPr>
            <a:ln w="28575" cap="rnd">
              <a:solidFill>
                <a:schemeClr val="accent1"/>
              </a:solidFill>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summaries1!$K$36:$K$59</c:f>
              <c:numCache>
                <c:formatCode>_(* #,##0_);_(* \(#,##0\);_(* "-"??_);_(@_)</c:formatCode>
                <c:ptCount val="24"/>
                <c:pt idx="0">
                  <c:v>328384.47619047621</c:v>
                </c:pt>
                <c:pt idx="1">
                  <c:v>320599.90476190473</c:v>
                </c:pt>
                <c:pt idx="2">
                  <c:v>285556.09090909088</c:v>
                </c:pt>
                <c:pt idx="3">
                  <c:v>314153.05</c:v>
                </c:pt>
                <c:pt idx="4">
                  <c:v>300773.89473684208</c:v>
                </c:pt>
                <c:pt idx="5">
                  <c:v>311353.78260869568</c:v>
                </c:pt>
                <c:pt idx="6">
                  <c:v>315286.05</c:v>
                </c:pt>
                <c:pt idx="7">
                  <c:v>321827.72727272729</c:v>
                </c:pt>
                <c:pt idx="8">
                  <c:v>312051.59090909088</c:v>
                </c:pt>
                <c:pt idx="9">
                  <c:v>290414.55</c:v>
                </c:pt>
                <c:pt idx="10">
                  <c:v>292644.26086956525</c:v>
                </c:pt>
                <c:pt idx="11">
                  <c:v>325521.05</c:v>
                </c:pt>
                <c:pt idx="12">
                  <c:v>325482.90909090912</c:v>
                </c:pt>
                <c:pt idx="13">
                  <c:v>313484.85714285716</c:v>
                </c:pt>
                <c:pt idx="14">
                  <c:v>283216.05</c:v>
                </c:pt>
                <c:pt idx="15">
                  <c:v>285655.57142857142</c:v>
                </c:pt>
                <c:pt idx="16">
                  <c:v>311951.42105263157</c:v>
                </c:pt>
                <c:pt idx="17" formatCode="General">
                  <c:v>309632</c:v>
                </c:pt>
                <c:pt idx="18">
                  <c:v>310262.76190476189</c:v>
                </c:pt>
                <c:pt idx="19">
                  <c:v>321344.45454545453</c:v>
                </c:pt>
                <c:pt idx="20">
                  <c:v>309788.71428571426</c:v>
                </c:pt>
                <c:pt idx="21">
                  <c:v>282508.59090909088</c:v>
                </c:pt>
                <c:pt idx="22">
                  <c:v>290035.30434782611</c:v>
                </c:pt>
                <c:pt idx="23">
                  <c:v>324949.26315789472</c:v>
                </c:pt>
              </c:numCache>
            </c:numRef>
          </c:val>
          <c:smooth val="0"/>
          <c:extLst>
            <c:ext xmlns:c16="http://schemas.microsoft.com/office/drawing/2014/chart" uri="{C3380CC4-5D6E-409C-BE32-E72D297353CC}">
              <c16:uniqueId val="{00000000-5224-4E43-995A-CDDEA859548D}"/>
            </c:ext>
          </c:extLst>
        </c:ser>
        <c:ser>
          <c:idx val="1"/>
          <c:order val="1"/>
          <c:tx>
            <c:strRef>
              <c:f>summaries1!$L$2</c:f>
              <c:strCache>
                <c:ptCount val="1"/>
                <c:pt idx="0">
                  <c:v>Weekday Rolling Avg</c:v>
                </c:pt>
              </c:strCache>
            </c:strRef>
          </c:tx>
          <c:spPr>
            <a:ln w="28575" cap="rnd">
              <a:solidFill>
                <a:schemeClr val="accent1"/>
              </a:solidFill>
              <a:prstDash val="sysDot"/>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summaries1!$L$36:$L$59</c:f>
              <c:numCache>
                <c:formatCode>_(* #,##0_);_(* \(#,##0\);_(* "-"??_);_(@_)</c:formatCode>
                <c:ptCount val="24"/>
                <c:pt idx="0">
                  <c:v>322361.75746951369</c:v>
                </c:pt>
                <c:pt idx="1">
                  <c:v>321501.76619967242</c:v>
                </c:pt>
                <c:pt idx="2">
                  <c:v>320551.0273986184</c:v>
                </c:pt>
                <c:pt idx="3">
                  <c:v>319362.01402142539</c:v>
                </c:pt>
                <c:pt idx="4">
                  <c:v>317504.29691616225</c:v>
                </c:pt>
                <c:pt idx="5">
                  <c:v>315463.6773509449</c:v>
                </c:pt>
                <c:pt idx="6">
                  <c:v>314222.13786681788</c:v>
                </c:pt>
                <c:pt idx="7">
                  <c:v>313035.48815541813</c:v>
                </c:pt>
                <c:pt idx="8">
                  <c:v>312569.77982208482</c:v>
                </c:pt>
                <c:pt idx="9">
                  <c:v>311225.60898875148</c:v>
                </c:pt>
                <c:pt idx="10">
                  <c:v>310627.38072788197</c:v>
                </c:pt>
                <c:pt idx="11">
                  <c:v>309880.53568819939</c:v>
                </c:pt>
                <c:pt idx="12">
                  <c:v>309638.73842990218</c:v>
                </c:pt>
                <c:pt idx="13">
                  <c:v>309045.81779498153</c:v>
                </c:pt>
                <c:pt idx="14">
                  <c:v>308850.81438589061</c:v>
                </c:pt>
                <c:pt idx="15">
                  <c:v>306476.02450493822</c:v>
                </c:pt>
                <c:pt idx="16">
                  <c:v>307407.48503125401</c:v>
                </c:pt>
                <c:pt idx="17">
                  <c:v>307264.00314719602</c:v>
                </c:pt>
                <c:pt idx="18">
                  <c:v>306845.39580592624</c:v>
                </c:pt>
                <c:pt idx="19">
                  <c:v>306805.12307865347</c:v>
                </c:pt>
                <c:pt idx="20">
                  <c:v>305293.54167248652</c:v>
                </c:pt>
                <c:pt idx="21">
                  <c:v>304634.71174824412</c:v>
                </c:pt>
                <c:pt idx="22">
                  <c:v>304417.29870476585</c:v>
                </c:pt>
                <c:pt idx="23">
                  <c:v>304369.64980125707</c:v>
                </c:pt>
              </c:numCache>
            </c:numRef>
          </c:val>
          <c:smooth val="0"/>
          <c:extLst>
            <c:ext xmlns:c16="http://schemas.microsoft.com/office/drawing/2014/chart" uri="{C3380CC4-5D6E-409C-BE32-E72D297353CC}">
              <c16:uniqueId val="{00000001-5224-4E43-995A-CDDEA859548D}"/>
            </c:ext>
          </c:extLst>
        </c:ser>
        <c:ser>
          <c:idx val="2"/>
          <c:order val="2"/>
          <c:tx>
            <c:strRef>
              <c:f>summaries1!$M$2</c:f>
              <c:strCache>
                <c:ptCount val="1"/>
                <c:pt idx="0">
                  <c:v>Avg. Saturday Taps</c:v>
                </c:pt>
              </c:strCache>
            </c:strRef>
          </c:tx>
          <c:spPr>
            <a:ln w="28575" cap="rnd">
              <a:solidFill>
                <a:schemeClr val="accent2"/>
              </a:solidFill>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summaries1!$M$36:$M$59</c:f>
              <c:numCache>
                <c:formatCode>_(* #,##0_);_(* \(#,##0\);_(* "-"??_);_(@_)</c:formatCode>
                <c:ptCount val="24"/>
                <c:pt idx="0">
                  <c:v>160388.6</c:v>
                </c:pt>
                <c:pt idx="1">
                  <c:v>162018</c:v>
                </c:pt>
                <c:pt idx="2">
                  <c:v>135138.20000000001</c:v>
                </c:pt>
                <c:pt idx="3">
                  <c:v>144463.75</c:v>
                </c:pt>
                <c:pt idx="4">
                  <c:v>154981.25</c:v>
                </c:pt>
                <c:pt idx="5">
                  <c:v>141838.75</c:v>
                </c:pt>
                <c:pt idx="6">
                  <c:v>156881.79999999999</c:v>
                </c:pt>
                <c:pt idx="7">
                  <c:v>159201.25</c:v>
                </c:pt>
                <c:pt idx="8">
                  <c:v>158419.75</c:v>
                </c:pt>
                <c:pt idx="9">
                  <c:v>151573</c:v>
                </c:pt>
                <c:pt idx="10">
                  <c:v>150871.25</c:v>
                </c:pt>
                <c:pt idx="11">
                  <c:v>157191.20000000001</c:v>
                </c:pt>
                <c:pt idx="12">
                  <c:v>167660.5</c:v>
                </c:pt>
                <c:pt idx="13">
                  <c:v>152451.75</c:v>
                </c:pt>
                <c:pt idx="14">
                  <c:v>133973.20000000001</c:v>
                </c:pt>
                <c:pt idx="15">
                  <c:v>134414</c:v>
                </c:pt>
                <c:pt idx="16">
                  <c:v>149902.5</c:v>
                </c:pt>
                <c:pt idx="17">
                  <c:v>153968</c:v>
                </c:pt>
                <c:pt idx="18">
                  <c:v>163327</c:v>
                </c:pt>
                <c:pt idx="19">
                  <c:v>152861.25</c:v>
                </c:pt>
                <c:pt idx="20">
                  <c:v>154924.20000000001</c:v>
                </c:pt>
                <c:pt idx="21">
                  <c:v>155622</c:v>
                </c:pt>
                <c:pt idx="22">
                  <c:v>142206.5</c:v>
                </c:pt>
                <c:pt idx="23">
                  <c:v>159690.79999999999</c:v>
                </c:pt>
              </c:numCache>
            </c:numRef>
          </c:val>
          <c:smooth val="0"/>
          <c:extLst>
            <c:ext xmlns:c16="http://schemas.microsoft.com/office/drawing/2014/chart" uri="{C3380CC4-5D6E-409C-BE32-E72D297353CC}">
              <c16:uniqueId val="{00000002-5224-4E43-995A-CDDEA859548D}"/>
            </c:ext>
          </c:extLst>
        </c:ser>
        <c:ser>
          <c:idx val="3"/>
          <c:order val="3"/>
          <c:tx>
            <c:strRef>
              <c:f>summaries1!$N$2</c:f>
              <c:strCache>
                <c:ptCount val="1"/>
                <c:pt idx="0">
                  <c:v>Saturday Rolling Avg</c:v>
                </c:pt>
              </c:strCache>
            </c:strRef>
          </c:tx>
          <c:spPr>
            <a:ln w="28575" cap="rnd">
              <a:solidFill>
                <a:schemeClr val="accent2"/>
              </a:solidFill>
              <a:prstDash val="sysDot"/>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summaries1!$N$36:$N$59</c:f>
              <c:numCache>
                <c:formatCode>_(* #,##0_);_(* \(#,##0\);_(* "-"??_);_(@_)</c:formatCode>
                <c:ptCount val="24"/>
                <c:pt idx="0">
                  <c:v>165711.80416666667</c:v>
                </c:pt>
                <c:pt idx="1">
                  <c:v>165450.76249999998</c:v>
                </c:pt>
                <c:pt idx="2">
                  <c:v>162811.55000000002</c:v>
                </c:pt>
                <c:pt idx="3">
                  <c:v>162285.11250000002</c:v>
                </c:pt>
                <c:pt idx="4">
                  <c:v>161796.65416666667</c:v>
                </c:pt>
                <c:pt idx="5">
                  <c:v>159147.82083333333</c:v>
                </c:pt>
                <c:pt idx="6">
                  <c:v>157646.77083333334</c:v>
                </c:pt>
                <c:pt idx="7">
                  <c:v>156557</c:v>
                </c:pt>
                <c:pt idx="8">
                  <c:v>155617.4375</c:v>
                </c:pt>
                <c:pt idx="9">
                  <c:v>154660.98750000002</c:v>
                </c:pt>
                <c:pt idx="10">
                  <c:v>153826.84166666667</c:v>
                </c:pt>
                <c:pt idx="11">
                  <c:v>152747.23333333334</c:v>
                </c:pt>
                <c:pt idx="12">
                  <c:v>153353.22500000001</c:v>
                </c:pt>
                <c:pt idx="13">
                  <c:v>152556.03750000001</c:v>
                </c:pt>
                <c:pt idx="14">
                  <c:v>152458.95416666666</c:v>
                </c:pt>
                <c:pt idx="15">
                  <c:v>151621.47500000001</c:v>
                </c:pt>
                <c:pt idx="16">
                  <c:v>151198.24583333332</c:v>
                </c:pt>
                <c:pt idx="17">
                  <c:v>152209.01666666666</c:v>
                </c:pt>
                <c:pt idx="18">
                  <c:v>152746.11666666667</c:v>
                </c:pt>
                <c:pt idx="19">
                  <c:v>152217.78333333333</c:v>
                </c:pt>
                <c:pt idx="20">
                  <c:v>152087.32916666666</c:v>
                </c:pt>
                <c:pt idx="21">
                  <c:v>152424.74583333332</c:v>
                </c:pt>
                <c:pt idx="22">
                  <c:v>151702.68333333332</c:v>
                </c:pt>
                <c:pt idx="23">
                  <c:v>151910.98333333331</c:v>
                </c:pt>
              </c:numCache>
            </c:numRef>
          </c:val>
          <c:smooth val="0"/>
          <c:extLst>
            <c:ext xmlns:c16="http://schemas.microsoft.com/office/drawing/2014/chart" uri="{C3380CC4-5D6E-409C-BE32-E72D297353CC}">
              <c16:uniqueId val="{00000003-5224-4E43-995A-CDDEA859548D}"/>
            </c:ext>
          </c:extLst>
        </c:ser>
        <c:ser>
          <c:idx val="4"/>
          <c:order val="4"/>
          <c:tx>
            <c:strRef>
              <c:f>summaries1!$O$2</c:f>
              <c:strCache>
                <c:ptCount val="1"/>
                <c:pt idx="0">
                  <c:v>Avg. Sunday Taps</c:v>
                </c:pt>
              </c:strCache>
            </c:strRef>
          </c:tx>
          <c:spPr>
            <a:ln w="28575" cap="rnd">
              <a:solidFill>
                <a:schemeClr val="tx1">
                  <a:lumMod val="50000"/>
                  <a:lumOff val="50000"/>
                </a:schemeClr>
              </a:solidFill>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summaries1!$O$36:$O$59</c:f>
              <c:numCache>
                <c:formatCode>_(* #,##0_);_(* \(#,##0\);_(* "-"??_);_(@_)</c:formatCode>
                <c:ptCount val="24"/>
                <c:pt idx="0">
                  <c:v>102720.2</c:v>
                </c:pt>
                <c:pt idx="1">
                  <c:v>102546.75</c:v>
                </c:pt>
                <c:pt idx="2">
                  <c:v>87925</c:v>
                </c:pt>
                <c:pt idx="3">
                  <c:v>88767</c:v>
                </c:pt>
                <c:pt idx="4">
                  <c:v>97245.25</c:v>
                </c:pt>
                <c:pt idx="5">
                  <c:v>92734.5</c:v>
                </c:pt>
                <c:pt idx="6">
                  <c:v>107176.6</c:v>
                </c:pt>
                <c:pt idx="7">
                  <c:v>100311</c:v>
                </c:pt>
                <c:pt idx="8">
                  <c:v>106118.25</c:v>
                </c:pt>
                <c:pt idx="9">
                  <c:v>104414.6</c:v>
                </c:pt>
                <c:pt idx="10">
                  <c:v>105578</c:v>
                </c:pt>
                <c:pt idx="11">
                  <c:v>102333</c:v>
                </c:pt>
                <c:pt idx="12">
                  <c:v>105633.60000000001</c:v>
                </c:pt>
                <c:pt idx="13">
                  <c:v>100375.75</c:v>
                </c:pt>
                <c:pt idx="14">
                  <c:v>87030.6</c:v>
                </c:pt>
                <c:pt idx="15">
                  <c:v>87311</c:v>
                </c:pt>
                <c:pt idx="16">
                  <c:v>90162.25</c:v>
                </c:pt>
                <c:pt idx="17">
                  <c:v>96270</c:v>
                </c:pt>
                <c:pt idx="18">
                  <c:v>97372.2</c:v>
                </c:pt>
                <c:pt idx="19">
                  <c:v>98322.75</c:v>
                </c:pt>
                <c:pt idx="20">
                  <c:v>100217.75</c:v>
                </c:pt>
                <c:pt idx="21">
                  <c:v>99466.8</c:v>
                </c:pt>
                <c:pt idx="22">
                  <c:v>102690.5</c:v>
                </c:pt>
                <c:pt idx="23">
                  <c:v>106051.6</c:v>
                </c:pt>
              </c:numCache>
            </c:numRef>
          </c:val>
          <c:smooth val="0"/>
          <c:extLst>
            <c:ext xmlns:c16="http://schemas.microsoft.com/office/drawing/2014/chart" uri="{C3380CC4-5D6E-409C-BE32-E72D297353CC}">
              <c16:uniqueId val="{00000004-5224-4E43-995A-CDDEA859548D}"/>
            </c:ext>
          </c:extLst>
        </c:ser>
        <c:ser>
          <c:idx val="5"/>
          <c:order val="5"/>
          <c:tx>
            <c:strRef>
              <c:f>summaries1!$P$2</c:f>
              <c:strCache>
                <c:ptCount val="1"/>
                <c:pt idx="0">
                  <c:v>Sunday Rolling Avg</c:v>
                </c:pt>
              </c:strCache>
            </c:strRef>
          </c:tx>
          <c:spPr>
            <a:ln w="28575" cap="rnd">
              <a:solidFill>
                <a:schemeClr val="tx1">
                  <a:lumMod val="50000"/>
                  <a:lumOff val="50000"/>
                </a:schemeClr>
              </a:solidFill>
              <a:prstDash val="sysDot"/>
              <a:round/>
            </a:ln>
            <a:effectLst/>
          </c:spPr>
          <c:marker>
            <c:symbol val="none"/>
          </c:marker>
          <c:cat>
            <c:strRef>
              <c:f>summaries1!$D$36:$D$59</c:f>
              <c:strCache>
                <c:ptCount val="24"/>
                <c:pt idx="0">
                  <c:v>Oct 2016</c:v>
                </c:pt>
                <c:pt idx="1">
                  <c:v>Nov 2016</c:v>
                </c:pt>
                <c:pt idx="2">
                  <c:v>Dec 2016</c:v>
                </c:pt>
                <c:pt idx="3">
                  <c:v>Jan 2017</c:v>
                </c:pt>
                <c:pt idx="4">
                  <c:v>Feb 2017</c:v>
                </c:pt>
                <c:pt idx="5">
                  <c:v>Mar 2017</c:v>
                </c:pt>
                <c:pt idx="6">
                  <c:v>Apr 2017</c:v>
                </c:pt>
                <c:pt idx="7">
                  <c:v>May 2017</c:v>
                </c:pt>
                <c:pt idx="8">
                  <c:v>Jun 2017</c:v>
                </c:pt>
                <c:pt idx="9">
                  <c:v>Jul 2017</c:v>
                </c:pt>
                <c:pt idx="10">
                  <c:v>Aug 2017</c:v>
                </c:pt>
                <c:pt idx="11">
                  <c:v>Sep 2017</c:v>
                </c:pt>
                <c:pt idx="12">
                  <c:v>Oct 2017</c:v>
                </c:pt>
                <c:pt idx="13">
                  <c:v>Nov 2017</c:v>
                </c:pt>
                <c:pt idx="14">
                  <c:v>Dec 2017</c:v>
                </c:pt>
                <c:pt idx="15">
                  <c:v>Jan 2018</c:v>
                </c:pt>
                <c:pt idx="16">
                  <c:v>Feb 2018</c:v>
                </c:pt>
                <c:pt idx="17">
                  <c:v>Mar 2018</c:v>
                </c:pt>
                <c:pt idx="18">
                  <c:v>Apr 2018</c:v>
                </c:pt>
                <c:pt idx="19">
                  <c:v>May 2018</c:v>
                </c:pt>
                <c:pt idx="20">
                  <c:v>Jun 2018</c:v>
                </c:pt>
                <c:pt idx="21">
                  <c:v>Jul 2018</c:v>
                </c:pt>
                <c:pt idx="22">
                  <c:v>Aug 2018</c:v>
                </c:pt>
                <c:pt idx="23">
                  <c:v>Sep 2018</c:v>
                </c:pt>
              </c:strCache>
            </c:strRef>
          </c:cat>
          <c:val>
            <c:numRef>
              <c:f>summaries1!$P$36:$P$59</c:f>
              <c:numCache>
                <c:formatCode>_(* #,##0_);_(* \(#,##0\);_(* "-"??_);_(@_)</c:formatCode>
                <c:ptCount val="24"/>
                <c:pt idx="0">
                  <c:v>105697.82083333332</c:v>
                </c:pt>
                <c:pt idx="1">
                  <c:v>105348.46666666666</c:v>
                </c:pt>
                <c:pt idx="2">
                  <c:v>103992.15416666667</c:v>
                </c:pt>
                <c:pt idx="3">
                  <c:v>103302.83749999998</c:v>
                </c:pt>
                <c:pt idx="4">
                  <c:v>103107.56666666665</c:v>
                </c:pt>
                <c:pt idx="5">
                  <c:v>102166.33749999998</c:v>
                </c:pt>
                <c:pt idx="6">
                  <c:v>101792.325</c:v>
                </c:pt>
                <c:pt idx="7">
                  <c:v>101150.30833333333</c:v>
                </c:pt>
                <c:pt idx="8">
                  <c:v>101022.03750000002</c:v>
                </c:pt>
                <c:pt idx="9">
                  <c:v>100705.05416666665</c:v>
                </c:pt>
                <c:pt idx="10">
                  <c:v>100384.30416666665</c:v>
                </c:pt>
                <c:pt idx="11">
                  <c:v>99822.512499999997</c:v>
                </c:pt>
                <c:pt idx="12">
                  <c:v>100065.29583333334</c:v>
                </c:pt>
                <c:pt idx="13">
                  <c:v>99884.379166666666</c:v>
                </c:pt>
                <c:pt idx="14">
                  <c:v>99809.845833333326</c:v>
                </c:pt>
                <c:pt idx="15">
                  <c:v>99688.512499999997</c:v>
                </c:pt>
                <c:pt idx="16">
                  <c:v>99098.262499999997</c:v>
                </c:pt>
                <c:pt idx="17">
                  <c:v>99392.887499999997</c:v>
                </c:pt>
                <c:pt idx="18">
                  <c:v>98575.854166666642</c:v>
                </c:pt>
                <c:pt idx="19">
                  <c:v>98410.166666666672</c:v>
                </c:pt>
                <c:pt idx="20">
                  <c:v>98039.27499999998</c:v>
                </c:pt>
                <c:pt idx="21">
                  <c:v>97626.958333333328</c:v>
                </c:pt>
                <c:pt idx="22">
                  <c:v>97386.333333333328</c:v>
                </c:pt>
                <c:pt idx="23">
                  <c:v>97696.216666666674</c:v>
                </c:pt>
              </c:numCache>
            </c:numRef>
          </c:val>
          <c:smooth val="0"/>
          <c:extLst>
            <c:ext xmlns:c16="http://schemas.microsoft.com/office/drawing/2014/chart" uri="{C3380CC4-5D6E-409C-BE32-E72D297353CC}">
              <c16:uniqueId val="{00000005-5224-4E43-995A-CDDEA859548D}"/>
            </c:ext>
          </c:extLst>
        </c:ser>
        <c:dLbls>
          <c:showLegendKey val="0"/>
          <c:showVal val="0"/>
          <c:showCatName val="0"/>
          <c:showSerName val="0"/>
          <c:showPercent val="0"/>
          <c:showBubbleSize val="0"/>
        </c:dLbls>
        <c:smooth val="0"/>
        <c:axId val="732099808"/>
        <c:axId val="732099152"/>
      </c:lineChart>
      <c:catAx>
        <c:axId val="73209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099152"/>
        <c:crosses val="autoZero"/>
        <c:auto val="1"/>
        <c:lblAlgn val="ctr"/>
        <c:lblOffset val="100"/>
        <c:noMultiLvlLbl val="0"/>
      </c:catAx>
      <c:valAx>
        <c:axId val="7320991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20998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MBTA Ferry Ridership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70674611619493"/>
          <c:y val="9.7403757593181164E-2"/>
          <c:w val="0.87276772835827954"/>
          <c:h val="0.74507418824168281"/>
        </c:manualLayout>
      </c:layout>
      <c:lineChart>
        <c:grouping val="standard"/>
        <c:varyColors val="0"/>
        <c:ser>
          <c:idx val="0"/>
          <c:order val="0"/>
          <c:tx>
            <c:strRef>
              <c:f>Sheet1!$A$2</c:f>
              <c:strCache>
                <c:ptCount val="1"/>
                <c:pt idx="0">
                  <c:v>Monthly UPT</c:v>
                </c:pt>
              </c:strCache>
            </c:strRef>
          </c:tx>
          <c:spPr>
            <a:ln w="28575" cap="rnd">
              <a:solidFill>
                <a:srgbClr val="0070C0"/>
              </a:solidFill>
              <a:round/>
            </a:ln>
            <a:effectLst/>
          </c:spPr>
          <c:marker>
            <c:symbol val="none"/>
          </c:marker>
          <c:cat>
            <c:numRef>
              <c:f>Sheet1!$EP$1:$GT$1</c:f>
              <c:numCache>
                <c:formatCode>mmm\ \'yy</c:formatCode>
                <c:ptCount val="57"/>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numCache>
            </c:numRef>
          </c:cat>
          <c:val>
            <c:numRef>
              <c:f>Sheet1!$EP$2:$GT$2</c:f>
              <c:numCache>
                <c:formatCode>#,##0</c:formatCode>
                <c:ptCount val="57"/>
                <c:pt idx="0">
                  <c:v>76687</c:v>
                </c:pt>
                <c:pt idx="1">
                  <c:v>69825</c:v>
                </c:pt>
                <c:pt idx="2">
                  <c:v>83527</c:v>
                </c:pt>
                <c:pt idx="3">
                  <c:v>111722</c:v>
                </c:pt>
                <c:pt idx="4">
                  <c:v>116022</c:v>
                </c:pt>
                <c:pt idx="5">
                  <c:v>148891</c:v>
                </c:pt>
                <c:pt idx="6">
                  <c:v>180683</c:v>
                </c:pt>
                <c:pt idx="7">
                  <c:v>171105</c:v>
                </c:pt>
                <c:pt idx="8">
                  <c:v>131361</c:v>
                </c:pt>
                <c:pt idx="9">
                  <c:v>120907</c:v>
                </c:pt>
                <c:pt idx="10">
                  <c:v>84018</c:v>
                </c:pt>
                <c:pt idx="11">
                  <c:v>85912</c:v>
                </c:pt>
                <c:pt idx="12">
                  <c:v>73797</c:v>
                </c:pt>
                <c:pt idx="13">
                  <c:v>39788</c:v>
                </c:pt>
                <c:pt idx="14">
                  <c:v>82276</c:v>
                </c:pt>
                <c:pt idx="15">
                  <c:v>105763</c:v>
                </c:pt>
                <c:pt idx="16">
                  <c:v>119586</c:v>
                </c:pt>
                <c:pt idx="17">
                  <c:v>146201</c:v>
                </c:pt>
                <c:pt idx="18">
                  <c:v>181350</c:v>
                </c:pt>
                <c:pt idx="19">
                  <c:v>173200</c:v>
                </c:pt>
                <c:pt idx="20">
                  <c:v>138232</c:v>
                </c:pt>
                <c:pt idx="21">
                  <c:v>120357</c:v>
                </c:pt>
                <c:pt idx="22">
                  <c:v>94361</c:v>
                </c:pt>
                <c:pt idx="23">
                  <c:v>92522</c:v>
                </c:pt>
                <c:pt idx="24">
                  <c:v>85603</c:v>
                </c:pt>
                <c:pt idx="25">
                  <c:v>85883</c:v>
                </c:pt>
                <c:pt idx="26">
                  <c:v>105050</c:v>
                </c:pt>
                <c:pt idx="27">
                  <c:v>108297</c:v>
                </c:pt>
                <c:pt idx="28">
                  <c:v>121738</c:v>
                </c:pt>
                <c:pt idx="29">
                  <c:v>160019</c:v>
                </c:pt>
                <c:pt idx="30">
                  <c:v>181413</c:v>
                </c:pt>
                <c:pt idx="31">
                  <c:v>189979</c:v>
                </c:pt>
                <c:pt idx="32">
                  <c:v>142305</c:v>
                </c:pt>
                <c:pt idx="33">
                  <c:v>126257</c:v>
                </c:pt>
                <c:pt idx="34">
                  <c:v>106989</c:v>
                </c:pt>
                <c:pt idx="35">
                  <c:v>92185</c:v>
                </c:pt>
                <c:pt idx="36">
                  <c:v>101421</c:v>
                </c:pt>
                <c:pt idx="37">
                  <c:v>79960</c:v>
                </c:pt>
                <c:pt idx="38">
                  <c:v>102244</c:v>
                </c:pt>
                <c:pt idx="39">
                  <c:v>110545</c:v>
                </c:pt>
                <c:pt idx="40">
                  <c:v>122547</c:v>
                </c:pt>
                <c:pt idx="41">
                  <c:v>133663</c:v>
                </c:pt>
                <c:pt idx="42">
                  <c:v>173074</c:v>
                </c:pt>
                <c:pt idx="43">
                  <c:v>187610</c:v>
                </c:pt>
                <c:pt idx="44">
                  <c:v>142563</c:v>
                </c:pt>
                <c:pt idx="45">
                  <c:v>139238</c:v>
                </c:pt>
                <c:pt idx="46">
                  <c:v>107982</c:v>
                </c:pt>
                <c:pt idx="47">
                  <c:v>86710</c:v>
                </c:pt>
                <c:pt idx="48">
                  <c:v>67253</c:v>
                </c:pt>
                <c:pt idx="49">
                  <c:v>89772</c:v>
                </c:pt>
                <c:pt idx="50">
                  <c:v>91932</c:v>
                </c:pt>
                <c:pt idx="51">
                  <c:v>105973</c:v>
                </c:pt>
                <c:pt idx="52">
                  <c:v>139467</c:v>
                </c:pt>
                <c:pt idx="53">
                  <c:v>167449</c:v>
                </c:pt>
                <c:pt idx="54">
                  <c:v>193685</c:v>
                </c:pt>
                <c:pt idx="55">
                  <c:v>186413</c:v>
                </c:pt>
                <c:pt idx="56">
                  <c:v>143096</c:v>
                </c:pt>
              </c:numCache>
            </c:numRef>
          </c:val>
          <c:smooth val="0"/>
          <c:extLst>
            <c:ext xmlns:c16="http://schemas.microsoft.com/office/drawing/2014/chart" uri="{C3380CC4-5D6E-409C-BE32-E72D297353CC}">
              <c16:uniqueId val="{00000000-292F-4FEF-8380-13521AABC110}"/>
            </c:ext>
          </c:extLst>
        </c:ser>
        <c:ser>
          <c:idx val="1"/>
          <c:order val="1"/>
          <c:tx>
            <c:strRef>
              <c:f>Sheet1!$A$3</c:f>
              <c:strCache>
                <c:ptCount val="1"/>
                <c:pt idx="0">
                  <c:v>12-month Rolling Avg</c:v>
                </c:pt>
              </c:strCache>
            </c:strRef>
          </c:tx>
          <c:spPr>
            <a:ln w="28575" cap="rnd">
              <a:solidFill>
                <a:srgbClr val="0070C0"/>
              </a:solidFill>
              <a:prstDash val="sysDot"/>
              <a:round/>
            </a:ln>
            <a:effectLst/>
          </c:spPr>
          <c:marker>
            <c:symbol val="none"/>
          </c:marker>
          <c:cat>
            <c:numRef>
              <c:f>Sheet1!$EP$1:$GT$1</c:f>
              <c:numCache>
                <c:formatCode>mmm\ \'yy</c:formatCode>
                <c:ptCount val="57"/>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42370</c:v>
                </c:pt>
                <c:pt idx="25">
                  <c:v>42401</c:v>
                </c:pt>
                <c:pt idx="26">
                  <c:v>42430</c:v>
                </c:pt>
                <c:pt idx="27">
                  <c:v>42461</c:v>
                </c:pt>
                <c:pt idx="28">
                  <c:v>42491</c:v>
                </c:pt>
                <c:pt idx="29">
                  <c:v>42522</c:v>
                </c:pt>
                <c:pt idx="30">
                  <c:v>42552</c:v>
                </c:pt>
                <c:pt idx="31">
                  <c:v>42583</c:v>
                </c:pt>
                <c:pt idx="32">
                  <c:v>42614</c:v>
                </c:pt>
                <c:pt idx="33">
                  <c:v>42644</c:v>
                </c:pt>
                <c:pt idx="34">
                  <c:v>42675</c:v>
                </c:pt>
                <c:pt idx="35">
                  <c:v>42705</c:v>
                </c:pt>
                <c:pt idx="36">
                  <c:v>42736</c:v>
                </c:pt>
                <c:pt idx="37">
                  <c:v>42767</c:v>
                </c:pt>
                <c:pt idx="38">
                  <c:v>42795</c:v>
                </c:pt>
                <c:pt idx="39">
                  <c:v>42826</c:v>
                </c:pt>
                <c:pt idx="40">
                  <c:v>42856</c:v>
                </c:pt>
                <c:pt idx="41">
                  <c:v>42887</c:v>
                </c:pt>
                <c:pt idx="42">
                  <c:v>42917</c:v>
                </c:pt>
                <c:pt idx="43">
                  <c:v>42948</c:v>
                </c:pt>
                <c:pt idx="44">
                  <c:v>42979</c:v>
                </c:pt>
                <c:pt idx="45">
                  <c:v>43009</c:v>
                </c:pt>
                <c:pt idx="46">
                  <c:v>43040</c:v>
                </c:pt>
                <c:pt idx="47">
                  <c:v>43070</c:v>
                </c:pt>
                <c:pt idx="48">
                  <c:v>43101</c:v>
                </c:pt>
                <c:pt idx="49">
                  <c:v>43132</c:v>
                </c:pt>
                <c:pt idx="50">
                  <c:v>43160</c:v>
                </c:pt>
                <c:pt idx="51">
                  <c:v>43191</c:v>
                </c:pt>
                <c:pt idx="52">
                  <c:v>43221</c:v>
                </c:pt>
                <c:pt idx="53">
                  <c:v>43252</c:v>
                </c:pt>
                <c:pt idx="54">
                  <c:v>43282</c:v>
                </c:pt>
                <c:pt idx="55">
                  <c:v>43313</c:v>
                </c:pt>
                <c:pt idx="56">
                  <c:v>43344</c:v>
                </c:pt>
              </c:numCache>
            </c:numRef>
          </c:cat>
          <c:val>
            <c:numRef>
              <c:f>Sheet1!$EP$3:$GT$3</c:f>
              <c:numCache>
                <c:formatCode>#,##0</c:formatCode>
                <c:ptCount val="57"/>
                <c:pt idx="0">
                  <c:v>104812</c:v>
                </c:pt>
                <c:pt idx="1">
                  <c:v>105121.25</c:v>
                </c:pt>
                <c:pt idx="2">
                  <c:v>105347.25</c:v>
                </c:pt>
                <c:pt idx="3">
                  <c:v>106907.91666666667</c:v>
                </c:pt>
                <c:pt idx="4">
                  <c:v>107556.08333333333</c:v>
                </c:pt>
                <c:pt idx="5">
                  <c:v>109801.75</c:v>
                </c:pt>
                <c:pt idx="6">
                  <c:v>111760.83333333333</c:v>
                </c:pt>
                <c:pt idx="7">
                  <c:v>112154.33333333333</c:v>
                </c:pt>
                <c:pt idx="8">
                  <c:v>113272.41666666667</c:v>
                </c:pt>
                <c:pt idx="9">
                  <c:v>114023.16666666667</c:v>
                </c:pt>
                <c:pt idx="10">
                  <c:v>114080.58333333333</c:v>
                </c:pt>
                <c:pt idx="11">
                  <c:v>115055</c:v>
                </c:pt>
                <c:pt idx="12">
                  <c:v>114814.16666666667</c:v>
                </c:pt>
                <c:pt idx="13">
                  <c:v>112311.08333333333</c:v>
                </c:pt>
                <c:pt idx="14">
                  <c:v>112206.83333333333</c:v>
                </c:pt>
                <c:pt idx="15">
                  <c:v>111710.25</c:v>
                </c:pt>
                <c:pt idx="16">
                  <c:v>112007.25</c:v>
                </c:pt>
                <c:pt idx="17">
                  <c:v>111783.08333333333</c:v>
                </c:pt>
                <c:pt idx="18">
                  <c:v>111838.66666666667</c:v>
                </c:pt>
                <c:pt idx="19">
                  <c:v>112013.25</c:v>
                </c:pt>
                <c:pt idx="20">
                  <c:v>112585.83333333333</c:v>
                </c:pt>
                <c:pt idx="21">
                  <c:v>112540</c:v>
                </c:pt>
                <c:pt idx="22">
                  <c:v>113401.91666666667</c:v>
                </c:pt>
                <c:pt idx="23">
                  <c:v>113952.75</c:v>
                </c:pt>
                <c:pt idx="24">
                  <c:v>114936.58333333333</c:v>
                </c:pt>
                <c:pt idx="25">
                  <c:v>118777.83333333333</c:v>
                </c:pt>
                <c:pt idx="26">
                  <c:v>120675.66666666667</c:v>
                </c:pt>
                <c:pt idx="27">
                  <c:v>120886.83333333333</c:v>
                </c:pt>
                <c:pt idx="28">
                  <c:v>121066.16666666667</c:v>
                </c:pt>
                <c:pt idx="29">
                  <c:v>122217.66666666667</c:v>
                </c:pt>
                <c:pt idx="30">
                  <c:v>122222.91666666667</c:v>
                </c:pt>
                <c:pt idx="31">
                  <c:v>123621.16666666667</c:v>
                </c:pt>
                <c:pt idx="32">
                  <c:v>123960.58333333333</c:v>
                </c:pt>
                <c:pt idx="33">
                  <c:v>124452.25</c:v>
                </c:pt>
                <c:pt idx="34">
                  <c:v>125504.58333333333</c:v>
                </c:pt>
                <c:pt idx="35">
                  <c:v>125476.5</c:v>
                </c:pt>
                <c:pt idx="36">
                  <c:v>126794.66666666667</c:v>
                </c:pt>
                <c:pt idx="37">
                  <c:v>126301.08333333333</c:v>
                </c:pt>
                <c:pt idx="38">
                  <c:v>126067.25</c:v>
                </c:pt>
                <c:pt idx="39">
                  <c:v>126254.58333333333</c:v>
                </c:pt>
                <c:pt idx="40">
                  <c:v>126322</c:v>
                </c:pt>
                <c:pt idx="41">
                  <c:v>124125.66666666667</c:v>
                </c:pt>
                <c:pt idx="42">
                  <c:v>123430.75</c:v>
                </c:pt>
                <c:pt idx="43">
                  <c:v>123233.33333333333</c:v>
                </c:pt>
                <c:pt idx="44">
                  <c:v>123254.83333333333</c:v>
                </c:pt>
                <c:pt idx="45">
                  <c:v>124336.58333333333</c:v>
                </c:pt>
                <c:pt idx="46">
                  <c:v>124419.33333333333</c:v>
                </c:pt>
                <c:pt idx="47">
                  <c:v>123963.08333333333</c:v>
                </c:pt>
                <c:pt idx="48">
                  <c:v>121115.75</c:v>
                </c:pt>
                <c:pt idx="49">
                  <c:v>121933.41666666667</c:v>
                </c:pt>
                <c:pt idx="50">
                  <c:v>121074.08333333333</c:v>
                </c:pt>
                <c:pt idx="51">
                  <c:v>120693.08333333333</c:v>
                </c:pt>
                <c:pt idx="52">
                  <c:v>122103.08333333333</c:v>
                </c:pt>
                <c:pt idx="53">
                  <c:v>124918.58333333333</c:v>
                </c:pt>
                <c:pt idx="54">
                  <c:v>126636.16666666667</c:v>
                </c:pt>
                <c:pt idx="55">
                  <c:v>126536.41666666667</c:v>
                </c:pt>
                <c:pt idx="56">
                  <c:v>126580.83333333333</c:v>
                </c:pt>
              </c:numCache>
            </c:numRef>
          </c:val>
          <c:smooth val="0"/>
          <c:extLst>
            <c:ext xmlns:c16="http://schemas.microsoft.com/office/drawing/2014/chart" uri="{C3380CC4-5D6E-409C-BE32-E72D297353CC}">
              <c16:uniqueId val="{00000001-292F-4FEF-8380-13521AABC110}"/>
            </c:ext>
          </c:extLst>
        </c:ser>
        <c:dLbls>
          <c:showLegendKey val="0"/>
          <c:showVal val="0"/>
          <c:showCatName val="0"/>
          <c:showSerName val="0"/>
          <c:showPercent val="0"/>
          <c:showBubbleSize val="0"/>
        </c:dLbls>
        <c:smooth val="0"/>
        <c:axId val="771606976"/>
        <c:axId val="771596152"/>
      </c:lineChart>
      <c:dateAx>
        <c:axId val="771606976"/>
        <c:scaling>
          <c:orientation val="minMax"/>
        </c:scaling>
        <c:delete val="0"/>
        <c:axPos val="b"/>
        <c:numFmt formatCode="mmm\ \'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596152"/>
        <c:crosses val="autoZero"/>
        <c:auto val="1"/>
        <c:lblOffset val="100"/>
        <c:baseTimeUnit val="months"/>
      </c:dateAx>
      <c:valAx>
        <c:axId val="771596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Unlinked Passenger </a:t>
                </a:r>
                <a:r>
                  <a:rPr lang="en-US" dirty="0" smtClean="0"/>
                  <a:t>Trips, Monthly</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606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Off-peak</a:t>
            </a:r>
            <a:r>
              <a:rPr lang="en-US" baseline="0"/>
              <a:t> b</a:t>
            </a:r>
            <a:r>
              <a:rPr lang="en-US"/>
              <a:t>y line, indexed to Jan 2014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offpeakindex!$V$14</c:f>
              <c:strCache>
                <c:ptCount val="1"/>
                <c:pt idx="0">
                  <c:v>Blue</c:v>
                </c:pt>
              </c:strCache>
            </c:strRef>
          </c:tx>
          <c:spPr>
            <a:ln w="28575" cap="rnd">
              <a:solidFill>
                <a:srgbClr val="0070C0"/>
              </a:solidFill>
              <a:round/>
            </a:ln>
            <a:effectLst/>
          </c:spPr>
          <c:marker>
            <c:symbol val="none"/>
          </c:marker>
          <c:cat>
            <c:strRef>
              <c:f>offpeakindex!$D$15:$D$72</c:f>
              <c:strCache>
                <c:ptCount val="58"/>
                <c:pt idx="0">
                  <c:v>Dec 2013</c:v>
                </c:pt>
                <c:pt idx="1">
                  <c:v>Jan 2014</c:v>
                </c:pt>
                <c:pt idx="2">
                  <c:v>Feb 2014</c:v>
                </c:pt>
                <c:pt idx="3">
                  <c:v>Mar 2014</c:v>
                </c:pt>
                <c:pt idx="4">
                  <c:v>Apr 2014</c:v>
                </c:pt>
                <c:pt idx="5">
                  <c:v>May 2014</c:v>
                </c:pt>
                <c:pt idx="6">
                  <c:v>Jun 2014</c:v>
                </c:pt>
                <c:pt idx="7">
                  <c:v>Jul 2014</c:v>
                </c:pt>
                <c:pt idx="8">
                  <c:v>Aug 2014</c:v>
                </c:pt>
                <c:pt idx="9">
                  <c:v>Sep 2014</c:v>
                </c:pt>
                <c:pt idx="10">
                  <c:v>Oct 2014</c:v>
                </c:pt>
                <c:pt idx="11">
                  <c:v>Nov 2014</c:v>
                </c:pt>
                <c:pt idx="12">
                  <c:v>Dec 2014</c:v>
                </c:pt>
                <c:pt idx="13">
                  <c:v>Jan 2015</c:v>
                </c:pt>
                <c:pt idx="14">
                  <c:v>Feb 2015</c:v>
                </c:pt>
                <c:pt idx="15">
                  <c:v>Mar 2015</c:v>
                </c:pt>
                <c:pt idx="16">
                  <c:v>Apr 2015</c:v>
                </c:pt>
                <c:pt idx="17">
                  <c:v>May 2015</c:v>
                </c:pt>
                <c:pt idx="18">
                  <c:v>Jun 2015</c:v>
                </c:pt>
                <c:pt idx="19">
                  <c:v>Jul 2015</c:v>
                </c:pt>
                <c:pt idx="20">
                  <c:v>Aug 2015</c:v>
                </c:pt>
                <c:pt idx="21">
                  <c:v>Sep 2015</c:v>
                </c:pt>
                <c:pt idx="22">
                  <c:v>Oct 2015</c:v>
                </c:pt>
                <c:pt idx="23">
                  <c:v>Nov 2015</c:v>
                </c:pt>
                <c:pt idx="24">
                  <c:v>Dec 2015</c:v>
                </c:pt>
                <c:pt idx="25">
                  <c:v>Jan 2016</c:v>
                </c:pt>
                <c:pt idx="26">
                  <c:v>Feb 2016</c:v>
                </c:pt>
                <c:pt idx="27">
                  <c:v>Mar 2016</c:v>
                </c:pt>
                <c:pt idx="28">
                  <c:v>Apr 2016</c:v>
                </c:pt>
                <c:pt idx="29">
                  <c:v>May 2016</c:v>
                </c:pt>
                <c:pt idx="30">
                  <c:v>Jun 2016</c:v>
                </c:pt>
                <c:pt idx="31">
                  <c:v>Jul 2016</c:v>
                </c:pt>
                <c:pt idx="32">
                  <c:v>Aug 2016</c:v>
                </c:pt>
                <c:pt idx="33">
                  <c:v>Sep 2016</c:v>
                </c:pt>
                <c:pt idx="34">
                  <c:v>Oct 2016</c:v>
                </c:pt>
                <c:pt idx="35">
                  <c:v>Nov 2016</c:v>
                </c:pt>
                <c:pt idx="36">
                  <c:v>Dec 2016</c:v>
                </c:pt>
                <c:pt idx="37">
                  <c:v>Jan 2017</c:v>
                </c:pt>
                <c:pt idx="38">
                  <c:v>Feb 2017</c:v>
                </c:pt>
                <c:pt idx="39">
                  <c:v>Mar 2017</c:v>
                </c:pt>
                <c:pt idx="40">
                  <c:v>Apr 2017</c:v>
                </c:pt>
                <c:pt idx="41">
                  <c:v>May 2017</c:v>
                </c:pt>
                <c:pt idx="42">
                  <c:v>Jun 2017</c:v>
                </c:pt>
                <c:pt idx="43">
                  <c:v>Jul 2017</c:v>
                </c:pt>
                <c:pt idx="44">
                  <c:v>Aug 2017</c:v>
                </c:pt>
                <c:pt idx="45">
                  <c:v>Sep 2017</c:v>
                </c:pt>
                <c:pt idx="46">
                  <c:v>Oct 2017</c:v>
                </c:pt>
                <c:pt idx="47">
                  <c:v>Nov 2017</c:v>
                </c:pt>
                <c:pt idx="48">
                  <c:v>Dec 2017</c:v>
                </c:pt>
                <c:pt idx="49">
                  <c:v>Jan 2018</c:v>
                </c:pt>
                <c:pt idx="50">
                  <c:v>Feb 2018</c:v>
                </c:pt>
                <c:pt idx="51">
                  <c:v>Mar 2018</c:v>
                </c:pt>
                <c:pt idx="52">
                  <c:v>Apr 2018</c:v>
                </c:pt>
                <c:pt idx="53">
                  <c:v>May 2018</c:v>
                </c:pt>
                <c:pt idx="54">
                  <c:v>Jun 2018</c:v>
                </c:pt>
                <c:pt idx="55">
                  <c:v>Jul 2018</c:v>
                </c:pt>
                <c:pt idx="56">
                  <c:v>Aug 2018</c:v>
                </c:pt>
                <c:pt idx="57">
                  <c:v>Sep 2018</c:v>
                </c:pt>
              </c:strCache>
            </c:strRef>
          </c:cat>
          <c:val>
            <c:numRef>
              <c:f>offpeakindex!$V$15:$V$72</c:f>
              <c:numCache>
                <c:formatCode>General</c:formatCode>
                <c:ptCount val="58"/>
                <c:pt idx="0">
                  <c:v>100</c:v>
                </c:pt>
                <c:pt idx="1">
                  <c:v>99.903646796699263</c:v>
                </c:pt>
                <c:pt idx="2">
                  <c:v>99.98934549676737</c:v>
                </c:pt>
                <c:pt idx="3">
                  <c:v>100.13816864110352</c:v>
                </c:pt>
                <c:pt idx="4">
                  <c:v>100.96328058682541</c:v>
                </c:pt>
                <c:pt idx="5">
                  <c:v>101.23877684799393</c:v>
                </c:pt>
                <c:pt idx="6">
                  <c:v>101.60196570349036</c:v>
                </c:pt>
                <c:pt idx="7">
                  <c:v>102.05069210287033</c:v>
                </c:pt>
                <c:pt idx="8">
                  <c:v>102.15635841652842</c:v>
                </c:pt>
                <c:pt idx="9">
                  <c:v>102.26459732165436</c:v>
                </c:pt>
                <c:pt idx="10">
                  <c:v>102.14458541238945</c:v>
                </c:pt>
                <c:pt idx="11">
                  <c:v>102.14578264688296</c:v>
                </c:pt>
                <c:pt idx="12">
                  <c:v>102.14946194654769</c:v>
                </c:pt>
                <c:pt idx="13">
                  <c:v>101.7002573205223</c:v>
                </c:pt>
                <c:pt idx="14">
                  <c:v>100.45367784301355</c:v>
                </c:pt>
                <c:pt idx="15">
                  <c:v>100.17858969452288</c:v>
                </c:pt>
                <c:pt idx="16">
                  <c:v>99.585468180844643</c:v>
                </c:pt>
                <c:pt idx="17">
                  <c:v>99.641714548471057</c:v>
                </c:pt>
                <c:pt idx="18">
                  <c:v>99.484142198643781</c:v>
                </c:pt>
                <c:pt idx="19">
                  <c:v>99.466940250247049</c:v>
                </c:pt>
                <c:pt idx="20">
                  <c:v>99.471022873588694</c:v>
                </c:pt>
                <c:pt idx="21">
                  <c:v>99.571524548994603</c:v>
                </c:pt>
                <c:pt idx="22">
                  <c:v>99.528221796935952</c:v>
                </c:pt>
                <c:pt idx="23">
                  <c:v>99.045646230534388</c:v>
                </c:pt>
                <c:pt idx="24">
                  <c:v>98.957814358263434</c:v>
                </c:pt>
                <c:pt idx="25">
                  <c:v>99.551681786413738</c:v>
                </c:pt>
                <c:pt idx="26">
                  <c:v>100.73935023077053</c:v>
                </c:pt>
                <c:pt idx="27">
                  <c:v>101.10510504080403</c:v>
                </c:pt>
                <c:pt idx="28">
                  <c:v>101.86889607372838</c:v>
                </c:pt>
                <c:pt idx="29">
                  <c:v>101.90603971504177</c:v>
                </c:pt>
                <c:pt idx="30">
                  <c:v>102.39436516633506</c:v>
                </c:pt>
                <c:pt idx="31">
                  <c:v>102.89055850378841</c:v>
                </c:pt>
                <c:pt idx="32">
                  <c:v>103.16717770760695</c:v>
                </c:pt>
                <c:pt idx="33">
                  <c:v>103.38862709950874</c:v>
                </c:pt>
                <c:pt idx="34">
                  <c:v>103.87187546147412</c:v>
                </c:pt>
                <c:pt idx="35">
                  <c:v>104.87066374560877</c:v>
                </c:pt>
                <c:pt idx="36">
                  <c:v>105.26422544090592</c:v>
                </c:pt>
                <c:pt idx="37">
                  <c:v>105.66657901822035</c:v>
                </c:pt>
                <c:pt idx="38">
                  <c:v>105.97547188581721</c:v>
                </c:pt>
                <c:pt idx="39">
                  <c:v>105.80580538899262</c:v>
                </c:pt>
                <c:pt idx="40">
                  <c:v>105.90516211902192</c:v>
                </c:pt>
                <c:pt idx="41">
                  <c:v>105.98094805964517</c:v>
                </c:pt>
                <c:pt idx="42">
                  <c:v>106.11692051845716</c:v>
                </c:pt>
                <c:pt idx="43">
                  <c:v>105.73161388638559</c:v>
                </c:pt>
                <c:pt idx="44">
                  <c:v>105.69321045802032</c:v>
                </c:pt>
                <c:pt idx="45">
                  <c:v>105.6897945534099</c:v>
                </c:pt>
                <c:pt idx="46">
                  <c:v>106.23712723139877</c:v>
                </c:pt>
                <c:pt idx="47">
                  <c:v>106.58013344085953</c:v>
                </c:pt>
                <c:pt idx="48">
                  <c:v>106.96833928923191</c:v>
                </c:pt>
                <c:pt idx="49">
                  <c:v>109.82940097961556</c:v>
                </c:pt>
                <c:pt idx="50">
                  <c:v>109.97348760505916</c:v>
                </c:pt>
                <c:pt idx="51">
                  <c:v>109.73142302793606</c:v>
                </c:pt>
                <c:pt idx="52">
                  <c:v>109.76145911833113</c:v>
                </c:pt>
                <c:pt idx="53">
                  <c:v>110.35014930953339</c:v>
                </c:pt>
                <c:pt idx="54">
                  <c:v>110.32134721000209</c:v>
                </c:pt>
                <c:pt idx="55">
                  <c:v>110.56398411503736</c:v>
                </c:pt>
                <c:pt idx="56">
                  <c:v>110.563382887196</c:v>
                </c:pt>
                <c:pt idx="57">
                  <c:v>110.42418436276584</c:v>
                </c:pt>
              </c:numCache>
            </c:numRef>
          </c:val>
          <c:smooth val="0"/>
          <c:extLst>
            <c:ext xmlns:c16="http://schemas.microsoft.com/office/drawing/2014/chart" uri="{C3380CC4-5D6E-409C-BE32-E72D297353CC}">
              <c16:uniqueId val="{00000000-7403-4EBC-BCCD-C5FBC96F4312}"/>
            </c:ext>
          </c:extLst>
        </c:ser>
        <c:ser>
          <c:idx val="1"/>
          <c:order val="1"/>
          <c:tx>
            <c:strRef>
              <c:f>offpeakindex!$W$14</c:f>
              <c:strCache>
                <c:ptCount val="1"/>
                <c:pt idx="0">
                  <c:v>Red</c:v>
                </c:pt>
              </c:strCache>
            </c:strRef>
          </c:tx>
          <c:spPr>
            <a:ln w="28575" cap="rnd">
              <a:solidFill>
                <a:srgbClr val="FF0000"/>
              </a:solidFill>
              <a:round/>
            </a:ln>
            <a:effectLst/>
          </c:spPr>
          <c:marker>
            <c:symbol val="none"/>
          </c:marker>
          <c:cat>
            <c:strRef>
              <c:f>offpeakindex!$D$15:$D$72</c:f>
              <c:strCache>
                <c:ptCount val="58"/>
                <c:pt idx="0">
                  <c:v>Dec 2013</c:v>
                </c:pt>
                <c:pt idx="1">
                  <c:v>Jan 2014</c:v>
                </c:pt>
                <c:pt idx="2">
                  <c:v>Feb 2014</c:v>
                </c:pt>
                <c:pt idx="3">
                  <c:v>Mar 2014</c:v>
                </c:pt>
                <c:pt idx="4">
                  <c:v>Apr 2014</c:v>
                </c:pt>
                <c:pt idx="5">
                  <c:v>May 2014</c:v>
                </c:pt>
                <c:pt idx="6">
                  <c:v>Jun 2014</c:v>
                </c:pt>
                <c:pt idx="7">
                  <c:v>Jul 2014</c:v>
                </c:pt>
                <c:pt idx="8">
                  <c:v>Aug 2014</c:v>
                </c:pt>
                <c:pt idx="9">
                  <c:v>Sep 2014</c:v>
                </c:pt>
                <c:pt idx="10">
                  <c:v>Oct 2014</c:v>
                </c:pt>
                <c:pt idx="11">
                  <c:v>Nov 2014</c:v>
                </c:pt>
                <c:pt idx="12">
                  <c:v>Dec 2014</c:v>
                </c:pt>
                <c:pt idx="13">
                  <c:v>Jan 2015</c:v>
                </c:pt>
                <c:pt idx="14">
                  <c:v>Feb 2015</c:v>
                </c:pt>
                <c:pt idx="15">
                  <c:v>Mar 2015</c:v>
                </c:pt>
                <c:pt idx="16">
                  <c:v>Apr 2015</c:v>
                </c:pt>
                <c:pt idx="17">
                  <c:v>May 2015</c:v>
                </c:pt>
                <c:pt idx="18">
                  <c:v>Jun 2015</c:v>
                </c:pt>
                <c:pt idx="19">
                  <c:v>Jul 2015</c:v>
                </c:pt>
                <c:pt idx="20">
                  <c:v>Aug 2015</c:v>
                </c:pt>
                <c:pt idx="21">
                  <c:v>Sep 2015</c:v>
                </c:pt>
                <c:pt idx="22">
                  <c:v>Oct 2015</c:v>
                </c:pt>
                <c:pt idx="23">
                  <c:v>Nov 2015</c:v>
                </c:pt>
                <c:pt idx="24">
                  <c:v>Dec 2015</c:v>
                </c:pt>
                <c:pt idx="25">
                  <c:v>Jan 2016</c:v>
                </c:pt>
                <c:pt idx="26">
                  <c:v>Feb 2016</c:v>
                </c:pt>
                <c:pt idx="27">
                  <c:v>Mar 2016</c:v>
                </c:pt>
                <c:pt idx="28">
                  <c:v>Apr 2016</c:v>
                </c:pt>
                <c:pt idx="29">
                  <c:v>May 2016</c:v>
                </c:pt>
                <c:pt idx="30">
                  <c:v>Jun 2016</c:v>
                </c:pt>
                <c:pt idx="31">
                  <c:v>Jul 2016</c:v>
                </c:pt>
                <c:pt idx="32">
                  <c:v>Aug 2016</c:v>
                </c:pt>
                <c:pt idx="33">
                  <c:v>Sep 2016</c:v>
                </c:pt>
                <c:pt idx="34">
                  <c:v>Oct 2016</c:v>
                </c:pt>
                <c:pt idx="35">
                  <c:v>Nov 2016</c:v>
                </c:pt>
                <c:pt idx="36">
                  <c:v>Dec 2016</c:v>
                </c:pt>
                <c:pt idx="37">
                  <c:v>Jan 2017</c:v>
                </c:pt>
                <c:pt idx="38">
                  <c:v>Feb 2017</c:v>
                </c:pt>
                <c:pt idx="39">
                  <c:v>Mar 2017</c:v>
                </c:pt>
                <c:pt idx="40">
                  <c:v>Apr 2017</c:v>
                </c:pt>
                <c:pt idx="41">
                  <c:v>May 2017</c:v>
                </c:pt>
                <c:pt idx="42">
                  <c:v>Jun 2017</c:v>
                </c:pt>
                <c:pt idx="43">
                  <c:v>Jul 2017</c:v>
                </c:pt>
                <c:pt idx="44">
                  <c:v>Aug 2017</c:v>
                </c:pt>
                <c:pt idx="45">
                  <c:v>Sep 2017</c:v>
                </c:pt>
                <c:pt idx="46">
                  <c:v>Oct 2017</c:v>
                </c:pt>
                <c:pt idx="47">
                  <c:v>Nov 2017</c:v>
                </c:pt>
                <c:pt idx="48">
                  <c:v>Dec 2017</c:v>
                </c:pt>
                <c:pt idx="49">
                  <c:v>Jan 2018</c:v>
                </c:pt>
                <c:pt idx="50">
                  <c:v>Feb 2018</c:v>
                </c:pt>
                <c:pt idx="51">
                  <c:v>Mar 2018</c:v>
                </c:pt>
                <c:pt idx="52">
                  <c:v>Apr 2018</c:v>
                </c:pt>
                <c:pt idx="53">
                  <c:v>May 2018</c:v>
                </c:pt>
                <c:pt idx="54">
                  <c:v>Jun 2018</c:v>
                </c:pt>
                <c:pt idx="55">
                  <c:v>Jul 2018</c:v>
                </c:pt>
                <c:pt idx="56">
                  <c:v>Aug 2018</c:v>
                </c:pt>
                <c:pt idx="57">
                  <c:v>Sep 2018</c:v>
                </c:pt>
              </c:strCache>
            </c:strRef>
          </c:cat>
          <c:val>
            <c:numRef>
              <c:f>offpeakindex!$W$15:$W$72</c:f>
              <c:numCache>
                <c:formatCode>General</c:formatCode>
                <c:ptCount val="58"/>
                <c:pt idx="0">
                  <c:v>100</c:v>
                </c:pt>
                <c:pt idx="1">
                  <c:v>99.949071937646977</c:v>
                </c:pt>
                <c:pt idx="2">
                  <c:v>99.978338115433345</c:v>
                </c:pt>
                <c:pt idx="3">
                  <c:v>99.937426516953821</c:v>
                </c:pt>
                <c:pt idx="4">
                  <c:v>100.63916436213506</c:v>
                </c:pt>
                <c:pt idx="5">
                  <c:v>100.88713481545469</c:v>
                </c:pt>
                <c:pt idx="6">
                  <c:v>101.06328903139676</c:v>
                </c:pt>
                <c:pt idx="7">
                  <c:v>101.34997270744337</c:v>
                </c:pt>
                <c:pt idx="8">
                  <c:v>101.46697280074295</c:v>
                </c:pt>
                <c:pt idx="9">
                  <c:v>101.64341829630308</c:v>
                </c:pt>
                <c:pt idx="10">
                  <c:v>101.64226098765286</c:v>
                </c:pt>
                <c:pt idx="11">
                  <c:v>101.88727618594721</c:v>
                </c:pt>
                <c:pt idx="12">
                  <c:v>101.98783524411263</c:v>
                </c:pt>
                <c:pt idx="13">
                  <c:v>101.64433993195811</c:v>
                </c:pt>
                <c:pt idx="14">
                  <c:v>100.00469461095629</c:v>
                </c:pt>
                <c:pt idx="15">
                  <c:v>100.0160921683469</c:v>
                </c:pt>
                <c:pt idx="16">
                  <c:v>99.438349888132123</c:v>
                </c:pt>
                <c:pt idx="17">
                  <c:v>99.459298129587054</c:v>
                </c:pt>
                <c:pt idx="18">
                  <c:v>99.52268637087694</c:v>
                </c:pt>
                <c:pt idx="19">
                  <c:v>99.458917791708529</c:v>
                </c:pt>
                <c:pt idx="20">
                  <c:v>99.363437709035395</c:v>
                </c:pt>
                <c:pt idx="21">
                  <c:v>99.264804008450298</c:v>
                </c:pt>
                <c:pt idx="22">
                  <c:v>99.210528533095328</c:v>
                </c:pt>
                <c:pt idx="23">
                  <c:v>99.108637703503149</c:v>
                </c:pt>
                <c:pt idx="24">
                  <c:v>98.688350319046549</c:v>
                </c:pt>
                <c:pt idx="25">
                  <c:v>99.123925640973852</c:v>
                </c:pt>
                <c:pt idx="26">
                  <c:v>100.46042245394253</c:v>
                </c:pt>
                <c:pt idx="27">
                  <c:v>100.34941875980958</c:v>
                </c:pt>
                <c:pt idx="28">
                  <c:v>100.54193175619051</c:v>
                </c:pt>
                <c:pt idx="29">
                  <c:v>100.0532465511657</c:v>
                </c:pt>
                <c:pt idx="30">
                  <c:v>99.861242303723955</c:v>
                </c:pt>
                <c:pt idx="31">
                  <c:v>99.62516301528872</c:v>
                </c:pt>
                <c:pt idx="32">
                  <c:v>99.26933453088013</c:v>
                </c:pt>
                <c:pt idx="33">
                  <c:v>98.875006147166673</c:v>
                </c:pt>
                <c:pt idx="34">
                  <c:v>98.372610140855414</c:v>
                </c:pt>
                <c:pt idx="35">
                  <c:v>97.958987349371412</c:v>
                </c:pt>
                <c:pt idx="36">
                  <c:v>97.761986606256215</c:v>
                </c:pt>
                <c:pt idx="37">
                  <c:v>97.574373380126687</c:v>
                </c:pt>
                <c:pt idx="38">
                  <c:v>97.353240303943494</c:v>
                </c:pt>
                <c:pt idx="39">
                  <c:v>96.82506589430146</c:v>
                </c:pt>
                <c:pt idx="40">
                  <c:v>96.661633946401381</c:v>
                </c:pt>
                <c:pt idx="41">
                  <c:v>96.523159887034453</c:v>
                </c:pt>
                <c:pt idx="42">
                  <c:v>96.283046025512391</c:v>
                </c:pt>
                <c:pt idx="43">
                  <c:v>95.953196513627205</c:v>
                </c:pt>
                <c:pt idx="44">
                  <c:v>95.893525076775447</c:v>
                </c:pt>
                <c:pt idx="45">
                  <c:v>95.702405510378384</c:v>
                </c:pt>
                <c:pt idx="46">
                  <c:v>95.557961643616423</c:v>
                </c:pt>
                <c:pt idx="47">
                  <c:v>95.357055158504124</c:v>
                </c:pt>
                <c:pt idx="48">
                  <c:v>95.122366718686763</c:v>
                </c:pt>
                <c:pt idx="49">
                  <c:v>94.389629904075036</c:v>
                </c:pt>
                <c:pt idx="50">
                  <c:v>94.010504674731877</c:v>
                </c:pt>
                <c:pt idx="51">
                  <c:v>93.289903548431454</c:v>
                </c:pt>
                <c:pt idx="52">
                  <c:v>92.78436330687309</c:v>
                </c:pt>
                <c:pt idx="53">
                  <c:v>92.496548498451403</c:v>
                </c:pt>
                <c:pt idx="54">
                  <c:v>92.027673626137414</c:v>
                </c:pt>
                <c:pt idx="55">
                  <c:v>91.568601362439267</c:v>
                </c:pt>
                <c:pt idx="56">
                  <c:v>91.269689241147134</c:v>
                </c:pt>
                <c:pt idx="57">
                  <c:v>90.828925267142537</c:v>
                </c:pt>
              </c:numCache>
            </c:numRef>
          </c:val>
          <c:smooth val="0"/>
          <c:extLst>
            <c:ext xmlns:c16="http://schemas.microsoft.com/office/drawing/2014/chart" uri="{C3380CC4-5D6E-409C-BE32-E72D297353CC}">
              <c16:uniqueId val="{00000001-7403-4EBC-BCCD-C5FBC96F4312}"/>
            </c:ext>
          </c:extLst>
        </c:ser>
        <c:ser>
          <c:idx val="2"/>
          <c:order val="2"/>
          <c:tx>
            <c:strRef>
              <c:f>offpeakindex!$X$14</c:f>
              <c:strCache>
                <c:ptCount val="1"/>
                <c:pt idx="0">
                  <c:v>Orange</c:v>
                </c:pt>
              </c:strCache>
            </c:strRef>
          </c:tx>
          <c:spPr>
            <a:ln w="28575" cap="rnd">
              <a:solidFill>
                <a:schemeClr val="accent2"/>
              </a:solidFill>
              <a:round/>
            </a:ln>
            <a:effectLst/>
          </c:spPr>
          <c:marker>
            <c:symbol val="none"/>
          </c:marker>
          <c:cat>
            <c:strRef>
              <c:f>offpeakindex!$D$15:$D$72</c:f>
              <c:strCache>
                <c:ptCount val="58"/>
                <c:pt idx="0">
                  <c:v>Dec 2013</c:v>
                </c:pt>
                <c:pt idx="1">
                  <c:v>Jan 2014</c:v>
                </c:pt>
                <c:pt idx="2">
                  <c:v>Feb 2014</c:v>
                </c:pt>
                <c:pt idx="3">
                  <c:v>Mar 2014</c:v>
                </c:pt>
                <c:pt idx="4">
                  <c:v>Apr 2014</c:v>
                </c:pt>
                <c:pt idx="5">
                  <c:v>May 2014</c:v>
                </c:pt>
                <c:pt idx="6">
                  <c:v>Jun 2014</c:v>
                </c:pt>
                <c:pt idx="7">
                  <c:v>Jul 2014</c:v>
                </c:pt>
                <c:pt idx="8">
                  <c:v>Aug 2014</c:v>
                </c:pt>
                <c:pt idx="9">
                  <c:v>Sep 2014</c:v>
                </c:pt>
                <c:pt idx="10">
                  <c:v>Oct 2014</c:v>
                </c:pt>
                <c:pt idx="11">
                  <c:v>Nov 2014</c:v>
                </c:pt>
                <c:pt idx="12">
                  <c:v>Dec 2014</c:v>
                </c:pt>
                <c:pt idx="13">
                  <c:v>Jan 2015</c:v>
                </c:pt>
                <c:pt idx="14">
                  <c:v>Feb 2015</c:v>
                </c:pt>
                <c:pt idx="15">
                  <c:v>Mar 2015</c:v>
                </c:pt>
                <c:pt idx="16">
                  <c:v>Apr 2015</c:v>
                </c:pt>
                <c:pt idx="17">
                  <c:v>May 2015</c:v>
                </c:pt>
                <c:pt idx="18">
                  <c:v>Jun 2015</c:v>
                </c:pt>
                <c:pt idx="19">
                  <c:v>Jul 2015</c:v>
                </c:pt>
                <c:pt idx="20">
                  <c:v>Aug 2015</c:v>
                </c:pt>
                <c:pt idx="21">
                  <c:v>Sep 2015</c:v>
                </c:pt>
                <c:pt idx="22">
                  <c:v>Oct 2015</c:v>
                </c:pt>
                <c:pt idx="23">
                  <c:v>Nov 2015</c:v>
                </c:pt>
                <c:pt idx="24">
                  <c:v>Dec 2015</c:v>
                </c:pt>
                <c:pt idx="25">
                  <c:v>Jan 2016</c:v>
                </c:pt>
                <c:pt idx="26">
                  <c:v>Feb 2016</c:v>
                </c:pt>
                <c:pt idx="27">
                  <c:v>Mar 2016</c:v>
                </c:pt>
                <c:pt idx="28">
                  <c:v>Apr 2016</c:v>
                </c:pt>
                <c:pt idx="29">
                  <c:v>May 2016</c:v>
                </c:pt>
                <c:pt idx="30">
                  <c:v>Jun 2016</c:v>
                </c:pt>
                <c:pt idx="31">
                  <c:v>Jul 2016</c:v>
                </c:pt>
                <c:pt idx="32">
                  <c:v>Aug 2016</c:v>
                </c:pt>
                <c:pt idx="33">
                  <c:v>Sep 2016</c:v>
                </c:pt>
                <c:pt idx="34">
                  <c:v>Oct 2016</c:v>
                </c:pt>
                <c:pt idx="35">
                  <c:v>Nov 2016</c:v>
                </c:pt>
                <c:pt idx="36">
                  <c:v>Dec 2016</c:v>
                </c:pt>
                <c:pt idx="37">
                  <c:v>Jan 2017</c:v>
                </c:pt>
                <c:pt idx="38">
                  <c:v>Feb 2017</c:v>
                </c:pt>
                <c:pt idx="39">
                  <c:v>Mar 2017</c:v>
                </c:pt>
                <c:pt idx="40">
                  <c:v>Apr 2017</c:v>
                </c:pt>
                <c:pt idx="41">
                  <c:v>May 2017</c:v>
                </c:pt>
                <c:pt idx="42">
                  <c:v>Jun 2017</c:v>
                </c:pt>
                <c:pt idx="43">
                  <c:v>Jul 2017</c:v>
                </c:pt>
                <c:pt idx="44">
                  <c:v>Aug 2017</c:v>
                </c:pt>
                <c:pt idx="45">
                  <c:v>Sep 2017</c:v>
                </c:pt>
                <c:pt idx="46">
                  <c:v>Oct 2017</c:v>
                </c:pt>
                <c:pt idx="47">
                  <c:v>Nov 2017</c:v>
                </c:pt>
                <c:pt idx="48">
                  <c:v>Dec 2017</c:v>
                </c:pt>
                <c:pt idx="49">
                  <c:v>Jan 2018</c:v>
                </c:pt>
                <c:pt idx="50">
                  <c:v>Feb 2018</c:v>
                </c:pt>
                <c:pt idx="51">
                  <c:v>Mar 2018</c:v>
                </c:pt>
                <c:pt idx="52">
                  <c:v>Apr 2018</c:v>
                </c:pt>
                <c:pt idx="53">
                  <c:v>May 2018</c:v>
                </c:pt>
                <c:pt idx="54">
                  <c:v>Jun 2018</c:v>
                </c:pt>
                <c:pt idx="55">
                  <c:v>Jul 2018</c:v>
                </c:pt>
                <c:pt idx="56">
                  <c:v>Aug 2018</c:v>
                </c:pt>
                <c:pt idx="57">
                  <c:v>Sep 2018</c:v>
                </c:pt>
              </c:strCache>
            </c:strRef>
          </c:cat>
          <c:val>
            <c:numRef>
              <c:f>offpeakindex!$X$15:$X$72</c:f>
              <c:numCache>
                <c:formatCode>General</c:formatCode>
                <c:ptCount val="58"/>
                <c:pt idx="0" formatCode="_(* #,##0_);_(* \(#,##0\);_(* &quot;-&quot;??_);_(@_)">
                  <c:v>100</c:v>
                </c:pt>
                <c:pt idx="1">
                  <c:v>99.893558893008745</c:v>
                </c:pt>
                <c:pt idx="2">
                  <c:v>99.95869232142519</c:v>
                </c:pt>
                <c:pt idx="3">
                  <c:v>100.07885765693072</c:v>
                </c:pt>
                <c:pt idx="4">
                  <c:v>100.6913921154872</c:v>
                </c:pt>
                <c:pt idx="5">
                  <c:v>101.09479544693727</c:v>
                </c:pt>
                <c:pt idx="6">
                  <c:v>101.50336250050694</c:v>
                </c:pt>
                <c:pt idx="7">
                  <c:v>101.99221839055703</c:v>
                </c:pt>
                <c:pt idx="8">
                  <c:v>102.35015524841732</c:v>
                </c:pt>
                <c:pt idx="9">
                  <c:v>102.68289664342112</c:v>
                </c:pt>
                <c:pt idx="10">
                  <c:v>102.6612504157206</c:v>
                </c:pt>
                <c:pt idx="11">
                  <c:v>102.84774849229854</c:v>
                </c:pt>
                <c:pt idx="12">
                  <c:v>103.06941419727964</c:v>
                </c:pt>
                <c:pt idx="13">
                  <c:v>102.71008259632106</c:v>
                </c:pt>
                <c:pt idx="14">
                  <c:v>101.64497622242486</c:v>
                </c:pt>
                <c:pt idx="15">
                  <c:v>101.70593930899292</c:v>
                </c:pt>
                <c:pt idx="16">
                  <c:v>101.25333584625949</c:v>
                </c:pt>
                <c:pt idx="17">
                  <c:v>101.27683215445171</c:v>
                </c:pt>
                <c:pt idx="18">
                  <c:v>101.20173824922082</c:v>
                </c:pt>
                <c:pt idx="19">
                  <c:v>101.1566768975604</c:v>
                </c:pt>
                <c:pt idx="20">
                  <c:v>101.04795311232063</c:v>
                </c:pt>
                <c:pt idx="21">
                  <c:v>100.71688687962205</c:v>
                </c:pt>
                <c:pt idx="22">
                  <c:v>100.60930198252775</c:v>
                </c:pt>
                <c:pt idx="23">
                  <c:v>100.49130492332732</c:v>
                </c:pt>
                <c:pt idx="24">
                  <c:v>100.24726412638717</c:v>
                </c:pt>
                <c:pt idx="25">
                  <c:v>100.82286490735501</c:v>
                </c:pt>
                <c:pt idx="26">
                  <c:v>101.78088652142931</c:v>
                </c:pt>
                <c:pt idx="27">
                  <c:v>101.56740543978809</c:v>
                </c:pt>
                <c:pt idx="28">
                  <c:v>101.62931961505994</c:v>
                </c:pt>
                <c:pt idx="29">
                  <c:v>101.14735247323654</c:v>
                </c:pt>
                <c:pt idx="30">
                  <c:v>100.96154948994413</c:v>
                </c:pt>
                <c:pt idx="31">
                  <c:v>100.75730405989489</c:v>
                </c:pt>
                <c:pt idx="32">
                  <c:v>100.47142381172034</c:v>
                </c:pt>
                <c:pt idx="33">
                  <c:v>100.11979550094038</c:v>
                </c:pt>
                <c:pt idx="34">
                  <c:v>99.615448880261155</c:v>
                </c:pt>
                <c:pt idx="35">
                  <c:v>99.149530284606968</c:v>
                </c:pt>
                <c:pt idx="36">
                  <c:v>98.685267622322954</c:v>
                </c:pt>
                <c:pt idx="37">
                  <c:v>98.336086954997498</c:v>
                </c:pt>
                <c:pt idx="38">
                  <c:v>97.821920916349896</c:v>
                </c:pt>
                <c:pt idx="39">
                  <c:v>97.135152040966162</c:v>
                </c:pt>
                <c:pt idx="40">
                  <c:v>96.796680284779114</c:v>
                </c:pt>
                <c:pt idx="41">
                  <c:v>96.523497184232014</c:v>
                </c:pt>
                <c:pt idx="42">
                  <c:v>96.249845402073674</c:v>
                </c:pt>
                <c:pt idx="43">
                  <c:v>95.936013989279786</c:v>
                </c:pt>
                <c:pt idx="44">
                  <c:v>95.864134240802827</c:v>
                </c:pt>
                <c:pt idx="45">
                  <c:v>95.842323579658441</c:v>
                </c:pt>
                <c:pt idx="46">
                  <c:v>95.897909872350581</c:v>
                </c:pt>
                <c:pt idx="47">
                  <c:v>95.791606564833629</c:v>
                </c:pt>
                <c:pt idx="48">
                  <c:v>95.770133621333741</c:v>
                </c:pt>
                <c:pt idx="49">
                  <c:v>95.195924110527599</c:v>
                </c:pt>
                <c:pt idx="50">
                  <c:v>95.371385726301341</c:v>
                </c:pt>
                <c:pt idx="51">
                  <c:v>94.976772421793328</c:v>
                </c:pt>
                <c:pt idx="52">
                  <c:v>94.898826149143289</c:v>
                </c:pt>
                <c:pt idx="53">
                  <c:v>95.072018846549412</c:v>
                </c:pt>
                <c:pt idx="54">
                  <c:v>95.108596164721504</c:v>
                </c:pt>
                <c:pt idx="55">
                  <c:v>94.946622904436367</c:v>
                </c:pt>
                <c:pt idx="56">
                  <c:v>94.886236257295025</c:v>
                </c:pt>
                <c:pt idx="57">
                  <c:v>94.442876334279518</c:v>
                </c:pt>
              </c:numCache>
            </c:numRef>
          </c:val>
          <c:smooth val="0"/>
          <c:extLst>
            <c:ext xmlns:c16="http://schemas.microsoft.com/office/drawing/2014/chart" uri="{C3380CC4-5D6E-409C-BE32-E72D297353CC}">
              <c16:uniqueId val="{00000002-7403-4EBC-BCCD-C5FBC96F4312}"/>
            </c:ext>
          </c:extLst>
        </c:ser>
        <c:ser>
          <c:idx val="3"/>
          <c:order val="3"/>
          <c:tx>
            <c:strRef>
              <c:f>offpeakindex!$Y$14</c:f>
              <c:strCache>
                <c:ptCount val="1"/>
                <c:pt idx="0">
                  <c:v>Bus</c:v>
                </c:pt>
              </c:strCache>
            </c:strRef>
          </c:tx>
          <c:spPr>
            <a:ln w="28575" cap="rnd">
              <a:solidFill>
                <a:schemeClr val="accent4"/>
              </a:solidFill>
              <a:round/>
            </a:ln>
            <a:effectLst/>
          </c:spPr>
          <c:marker>
            <c:symbol val="none"/>
          </c:marker>
          <c:cat>
            <c:strRef>
              <c:f>offpeakindex!$D$15:$D$72</c:f>
              <c:strCache>
                <c:ptCount val="58"/>
                <c:pt idx="0">
                  <c:v>Dec 2013</c:v>
                </c:pt>
                <c:pt idx="1">
                  <c:v>Jan 2014</c:v>
                </c:pt>
                <c:pt idx="2">
                  <c:v>Feb 2014</c:v>
                </c:pt>
                <c:pt idx="3">
                  <c:v>Mar 2014</c:v>
                </c:pt>
                <c:pt idx="4">
                  <c:v>Apr 2014</c:v>
                </c:pt>
                <c:pt idx="5">
                  <c:v>May 2014</c:v>
                </c:pt>
                <c:pt idx="6">
                  <c:v>Jun 2014</c:v>
                </c:pt>
                <c:pt idx="7">
                  <c:v>Jul 2014</c:v>
                </c:pt>
                <c:pt idx="8">
                  <c:v>Aug 2014</c:v>
                </c:pt>
                <c:pt idx="9">
                  <c:v>Sep 2014</c:v>
                </c:pt>
                <c:pt idx="10">
                  <c:v>Oct 2014</c:v>
                </c:pt>
                <c:pt idx="11">
                  <c:v>Nov 2014</c:v>
                </c:pt>
                <c:pt idx="12">
                  <c:v>Dec 2014</c:v>
                </c:pt>
                <c:pt idx="13">
                  <c:v>Jan 2015</c:v>
                </c:pt>
                <c:pt idx="14">
                  <c:v>Feb 2015</c:v>
                </c:pt>
                <c:pt idx="15">
                  <c:v>Mar 2015</c:v>
                </c:pt>
                <c:pt idx="16">
                  <c:v>Apr 2015</c:v>
                </c:pt>
                <c:pt idx="17">
                  <c:v>May 2015</c:v>
                </c:pt>
                <c:pt idx="18">
                  <c:v>Jun 2015</c:v>
                </c:pt>
                <c:pt idx="19">
                  <c:v>Jul 2015</c:v>
                </c:pt>
                <c:pt idx="20">
                  <c:v>Aug 2015</c:v>
                </c:pt>
                <c:pt idx="21">
                  <c:v>Sep 2015</c:v>
                </c:pt>
                <c:pt idx="22">
                  <c:v>Oct 2015</c:v>
                </c:pt>
                <c:pt idx="23">
                  <c:v>Nov 2015</c:v>
                </c:pt>
                <c:pt idx="24">
                  <c:v>Dec 2015</c:v>
                </c:pt>
                <c:pt idx="25">
                  <c:v>Jan 2016</c:v>
                </c:pt>
                <c:pt idx="26">
                  <c:v>Feb 2016</c:v>
                </c:pt>
                <c:pt idx="27">
                  <c:v>Mar 2016</c:v>
                </c:pt>
                <c:pt idx="28">
                  <c:v>Apr 2016</c:v>
                </c:pt>
                <c:pt idx="29">
                  <c:v>May 2016</c:v>
                </c:pt>
                <c:pt idx="30">
                  <c:v>Jun 2016</c:v>
                </c:pt>
                <c:pt idx="31">
                  <c:v>Jul 2016</c:v>
                </c:pt>
                <c:pt idx="32">
                  <c:v>Aug 2016</c:v>
                </c:pt>
                <c:pt idx="33">
                  <c:v>Sep 2016</c:v>
                </c:pt>
                <c:pt idx="34">
                  <c:v>Oct 2016</c:v>
                </c:pt>
                <c:pt idx="35">
                  <c:v>Nov 2016</c:v>
                </c:pt>
                <c:pt idx="36">
                  <c:v>Dec 2016</c:v>
                </c:pt>
                <c:pt idx="37">
                  <c:v>Jan 2017</c:v>
                </c:pt>
                <c:pt idx="38">
                  <c:v>Feb 2017</c:v>
                </c:pt>
                <c:pt idx="39">
                  <c:v>Mar 2017</c:v>
                </c:pt>
                <c:pt idx="40">
                  <c:v>Apr 2017</c:v>
                </c:pt>
                <c:pt idx="41">
                  <c:v>May 2017</c:v>
                </c:pt>
                <c:pt idx="42">
                  <c:v>Jun 2017</c:v>
                </c:pt>
                <c:pt idx="43">
                  <c:v>Jul 2017</c:v>
                </c:pt>
                <c:pt idx="44">
                  <c:v>Aug 2017</c:v>
                </c:pt>
                <c:pt idx="45">
                  <c:v>Sep 2017</c:v>
                </c:pt>
                <c:pt idx="46">
                  <c:v>Oct 2017</c:v>
                </c:pt>
                <c:pt idx="47">
                  <c:v>Nov 2017</c:v>
                </c:pt>
                <c:pt idx="48">
                  <c:v>Dec 2017</c:v>
                </c:pt>
                <c:pt idx="49">
                  <c:v>Jan 2018</c:v>
                </c:pt>
                <c:pt idx="50">
                  <c:v>Feb 2018</c:v>
                </c:pt>
                <c:pt idx="51">
                  <c:v>Mar 2018</c:v>
                </c:pt>
                <c:pt idx="52">
                  <c:v>Apr 2018</c:v>
                </c:pt>
                <c:pt idx="53">
                  <c:v>May 2018</c:v>
                </c:pt>
                <c:pt idx="54">
                  <c:v>Jun 2018</c:v>
                </c:pt>
                <c:pt idx="55">
                  <c:v>Jul 2018</c:v>
                </c:pt>
                <c:pt idx="56">
                  <c:v>Aug 2018</c:v>
                </c:pt>
                <c:pt idx="57">
                  <c:v>Sep 2018</c:v>
                </c:pt>
              </c:strCache>
            </c:strRef>
          </c:cat>
          <c:val>
            <c:numRef>
              <c:f>offpeakindex!$Y$15:$Y$72</c:f>
              <c:numCache>
                <c:formatCode>General</c:formatCode>
                <c:ptCount val="58"/>
                <c:pt idx="0" formatCode="_(* #,##0_);_(* \(#,##0\);_(* &quot;-&quot;??_);_(@_)">
                  <c:v>100</c:v>
                </c:pt>
                <c:pt idx="1">
                  <c:v>99.463632924685228</c:v>
                </c:pt>
                <c:pt idx="2">
                  <c:v>99.2963335419103</c:v>
                </c:pt>
                <c:pt idx="3">
                  <c:v>99.1595071353441</c:v>
                </c:pt>
                <c:pt idx="4">
                  <c:v>99.201368336039764</c:v>
                </c:pt>
                <c:pt idx="5">
                  <c:v>99.131864917187102</c:v>
                </c:pt>
                <c:pt idx="6">
                  <c:v>99.119117427622101</c:v>
                </c:pt>
                <c:pt idx="7">
                  <c:v>99.080753140546975</c:v>
                </c:pt>
                <c:pt idx="8">
                  <c:v>98.941985368826181</c:v>
                </c:pt>
                <c:pt idx="9">
                  <c:v>98.745611953348316</c:v>
                </c:pt>
                <c:pt idx="10">
                  <c:v>98.363051023316899</c:v>
                </c:pt>
                <c:pt idx="11">
                  <c:v>98.288428340002525</c:v>
                </c:pt>
                <c:pt idx="12">
                  <c:v>98.39841299906719</c:v>
                </c:pt>
                <c:pt idx="13">
                  <c:v>97.948239468438032</c:v>
                </c:pt>
                <c:pt idx="14">
                  <c:v>96.650183711825264</c:v>
                </c:pt>
                <c:pt idx="15">
                  <c:v>96.593249702222636</c:v>
                </c:pt>
                <c:pt idx="16">
                  <c:v>96.174917610312093</c:v>
                </c:pt>
                <c:pt idx="17">
                  <c:v>96.048523010388479</c:v>
                </c:pt>
                <c:pt idx="18">
                  <c:v>95.673499651563333</c:v>
                </c:pt>
                <c:pt idx="19">
                  <c:v>95.488007117564862</c:v>
                </c:pt>
                <c:pt idx="20">
                  <c:v>95.340590051892491</c:v>
                </c:pt>
                <c:pt idx="21">
                  <c:v>95.184574168752306</c:v>
                </c:pt>
                <c:pt idx="22">
                  <c:v>95.176778855692802</c:v>
                </c:pt>
                <c:pt idx="23">
                  <c:v>95.165447510185714</c:v>
                </c:pt>
                <c:pt idx="24">
                  <c:v>94.826490762821919</c:v>
                </c:pt>
                <c:pt idx="25">
                  <c:v>95.485927814094723</c:v>
                </c:pt>
                <c:pt idx="26">
                  <c:v>96.457236945723352</c:v>
                </c:pt>
                <c:pt idx="27">
                  <c:v>96.246556450731589</c:v>
                </c:pt>
                <c:pt idx="28">
                  <c:v>96.337259182977959</c:v>
                </c:pt>
                <c:pt idx="29">
                  <c:v>96.104498754964013</c:v>
                </c:pt>
                <c:pt idx="30">
                  <c:v>96.117740329226365</c:v>
                </c:pt>
                <c:pt idx="31">
                  <c:v>96.14801791861484</c:v>
                </c:pt>
                <c:pt idx="32">
                  <c:v>96.132495001321757</c:v>
                </c:pt>
                <c:pt idx="33">
                  <c:v>95.952527531772603</c:v>
                </c:pt>
                <c:pt idx="34">
                  <c:v>95.61358064263861</c:v>
                </c:pt>
                <c:pt idx="35">
                  <c:v>95.319684285183186</c:v>
                </c:pt>
                <c:pt idx="36">
                  <c:v>94.994595356129565</c:v>
                </c:pt>
                <c:pt idx="37">
                  <c:v>94.629513701393847</c:v>
                </c:pt>
                <c:pt idx="38">
                  <c:v>94.079146251845046</c:v>
                </c:pt>
                <c:pt idx="39">
                  <c:v>93.420989964059871</c:v>
                </c:pt>
                <c:pt idx="40">
                  <c:v>93.003373963399326</c:v>
                </c:pt>
                <c:pt idx="41">
                  <c:v>92.573346173282374</c:v>
                </c:pt>
                <c:pt idx="42">
                  <c:v>92.358482358036568</c:v>
                </c:pt>
                <c:pt idx="43">
                  <c:v>91.896045318245498</c:v>
                </c:pt>
                <c:pt idx="44">
                  <c:v>91.697138280203689</c:v>
                </c:pt>
                <c:pt idx="45">
                  <c:v>91.440280972686296</c:v>
                </c:pt>
                <c:pt idx="46">
                  <c:v>91.327234433510796</c:v>
                </c:pt>
                <c:pt idx="47">
                  <c:v>91.110272650044493</c:v>
                </c:pt>
                <c:pt idx="48">
                  <c:v>91.009107438368829</c:v>
                </c:pt>
                <c:pt idx="49">
                  <c:v>90.326940722278763</c:v>
                </c:pt>
                <c:pt idx="50">
                  <c:v>90.560393678273414</c:v>
                </c:pt>
                <c:pt idx="51">
                  <c:v>90.091059377296574</c:v>
                </c:pt>
                <c:pt idx="52">
                  <c:v>89.955001796859378</c:v>
                </c:pt>
                <c:pt idx="53">
                  <c:v>90.033540506304121</c:v>
                </c:pt>
                <c:pt idx="54">
                  <c:v>89.978541203638997</c:v>
                </c:pt>
                <c:pt idx="55">
                  <c:v>89.831531953764483</c:v>
                </c:pt>
                <c:pt idx="56">
                  <c:v>89.750335301262837</c:v>
                </c:pt>
                <c:pt idx="57">
                  <c:v>89.416919716994087</c:v>
                </c:pt>
              </c:numCache>
            </c:numRef>
          </c:val>
          <c:smooth val="0"/>
          <c:extLst>
            <c:ext xmlns:c16="http://schemas.microsoft.com/office/drawing/2014/chart" uri="{C3380CC4-5D6E-409C-BE32-E72D297353CC}">
              <c16:uniqueId val="{00000003-7403-4EBC-BCCD-C5FBC96F4312}"/>
            </c:ext>
          </c:extLst>
        </c:ser>
        <c:dLbls>
          <c:showLegendKey val="0"/>
          <c:showVal val="0"/>
          <c:showCatName val="0"/>
          <c:showSerName val="0"/>
          <c:showPercent val="0"/>
          <c:showBubbleSize val="0"/>
        </c:dLbls>
        <c:smooth val="0"/>
        <c:axId val="407511416"/>
        <c:axId val="407520600"/>
      </c:lineChart>
      <c:catAx>
        <c:axId val="40751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20600"/>
        <c:crosses val="autoZero"/>
        <c:auto val="1"/>
        <c:lblAlgn val="ctr"/>
        <c:lblOffset val="100"/>
        <c:noMultiLvlLbl val="0"/>
      </c:catAx>
      <c:valAx>
        <c:axId val="407520600"/>
        <c:scaling>
          <c:orientation val="minMax"/>
          <c:max val="120"/>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11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Peak by line, indexed to Jan 2014</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peakindex!$N$14</c:f>
              <c:strCache>
                <c:ptCount val="1"/>
                <c:pt idx="0">
                  <c:v>Blue</c:v>
                </c:pt>
              </c:strCache>
            </c:strRef>
          </c:tx>
          <c:spPr>
            <a:ln w="28575" cap="rnd">
              <a:solidFill>
                <a:srgbClr val="0070C0"/>
              </a:solidFill>
              <a:round/>
            </a:ln>
            <a:effectLst/>
          </c:spPr>
          <c:marker>
            <c:symbol val="none"/>
          </c:marker>
          <c:cat>
            <c:strRef>
              <c:f>peakindex!$D$16:$D$72</c:f>
              <c:strCache>
                <c:ptCount val="57"/>
                <c:pt idx="0">
                  <c:v>Jan 2014</c:v>
                </c:pt>
                <c:pt idx="1">
                  <c:v>Feb 2014</c:v>
                </c:pt>
                <c:pt idx="2">
                  <c:v>Mar 2014</c:v>
                </c:pt>
                <c:pt idx="3">
                  <c:v>Apr 2014</c:v>
                </c:pt>
                <c:pt idx="4">
                  <c:v>May 2014</c:v>
                </c:pt>
                <c:pt idx="5">
                  <c:v>Jun 2014</c:v>
                </c:pt>
                <c:pt idx="6">
                  <c:v>Jul 2014</c:v>
                </c:pt>
                <c:pt idx="7">
                  <c:v>Aug 2014</c:v>
                </c:pt>
                <c:pt idx="8">
                  <c:v>Sep 2014</c:v>
                </c:pt>
                <c:pt idx="9">
                  <c:v>Oct 2014</c:v>
                </c:pt>
                <c:pt idx="10">
                  <c:v>Nov 2014</c:v>
                </c:pt>
                <c:pt idx="11">
                  <c:v>Dec 2014</c:v>
                </c:pt>
                <c:pt idx="12">
                  <c:v>Jan 2015</c:v>
                </c:pt>
                <c:pt idx="13">
                  <c:v>Feb 2015</c:v>
                </c:pt>
                <c:pt idx="14">
                  <c:v>Mar 2015</c:v>
                </c:pt>
                <c:pt idx="15">
                  <c:v>Apr 2015</c:v>
                </c:pt>
                <c:pt idx="16">
                  <c:v>May 2015</c:v>
                </c:pt>
                <c:pt idx="17">
                  <c:v>Jun 2015</c:v>
                </c:pt>
                <c:pt idx="18">
                  <c:v>Jul 2015</c:v>
                </c:pt>
                <c:pt idx="19">
                  <c:v>Aug 2015</c:v>
                </c:pt>
                <c:pt idx="20">
                  <c:v>Sep 2015</c:v>
                </c:pt>
                <c:pt idx="21">
                  <c:v>Oct 2015</c:v>
                </c:pt>
                <c:pt idx="22">
                  <c:v>Nov 2015</c:v>
                </c:pt>
                <c:pt idx="23">
                  <c:v>Dec 2015</c:v>
                </c:pt>
                <c:pt idx="24">
                  <c:v>Jan 2016</c:v>
                </c:pt>
                <c:pt idx="25">
                  <c:v>Feb 2016</c:v>
                </c:pt>
                <c:pt idx="26">
                  <c:v>Mar 2016</c:v>
                </c:pt>
                <c:pt idx="27">
                  <c:v>Apr 2016</c:v>
                </c:pt>
                <c:pt idx="28">
                  <c:v>May 2016</c:v>
                </c:pt>
                <c:pt idx="29">
                  <c:v>Jun 2016</c:v>
                </c:pt>
                <c:pt idx="30">
                  <c:v>Jul 2016</c:v>
                </c:pt>
                <c:pt idx="31">
                  <c:v>Aug 2016</c:v>
                </c:pt>
                <c:pt idx="32">
                  <c:v>Sep 2016</c:v>
                </c:pt>
                <c:pt idx="33">
                  <c:v>Oct 2016</c:v>
                </c:pt>
                <c:pt idx="34">
                  <c:v>Nov 2016</c:v>
                </c:pt>
                <c:pt idx="35">
                  <c:v>Dec 2016</c:v>
                </c:pt>
                <c:pt idx="36">
                  <c:v>Jan 2017</c:v>
                </c:pt>
                <c:pt idx="37">
                  <c:v>Feb 2017</c:v>
                </c:pt>
                <c:pt idx="38">
                  <c:v>Mar 2017</c:v>
                </c:pt>
                <c:pt idx="39">
                  <c:v>Apr 2017</c:v>
                </c:pt>
                <c:pt idx="40">
                  <c:v>May 2017</c:v>
                </c:pt>
                <c:pt idx="41">
                  <c:v>Jun 2017</c:v>
                </c:pt>
                <c:pt idx="42">
                  <c:v>Jul 2017</c:v>
                </c:pt>
                <c:pt idx="43">
                  <c:v>Aug 2017</c:v>
                </c:pt>
                <c:pt idx="44">
                  <c:v>Sep 2017</c:v>
                </c:pt>
                <c:pt idx="45">
                  <c:v>Oct 2017</c:v>
                </c:pt>
                <c:pt idx="46">
                  <c:v>Nov 2017</c:v>
                </c:pt>
                <c:pt idx="47">
                  <c:v>Dec 2017</c:v>
                </c:pt>
                <c:pt idx="48">
                  <c:v>Jan 2018</c:v>
                </c:pt>
                <c:pt idx="49">
                  <c:v>Feb 2018</c:v>
                </c:pt>
                <c:pt idx="50">
                  <c:v>Mar 2018</c:v>
                </c:pt>
                <c:pt idx="51">
                  <c:v>Apr 2018</c:v>
                </c:pt>
                <c:pt idx="52">
                  <c:v>May 2018</c:v>
                </c:pt>
                <c:pt idx="53">
                  <c:v>Jun 2018</c:v>
                </c:pt>
                <c:pt idx="54">
                  <c:v>Jul 2018</c:v>
                </c:pt>
                <c:pt idx="55">
                  <c:v>Aug 2018</c:v>
                </c:pt>
                <c:pt idx="56">
                  <c:v>Sep 2018</c:v>
                </c:pt>
              </c:strCache>
            </c:strRef>
          </c:cat>
          <c:val>
            <c:numRef>
              <c:f>peakindex!$N$16:$N$72</c:f>
              <c:numCache>
                <c:formatCode>General</c:formatCode>
                <c:ptCount val="57"/>
                <c:pt idx="0">
                  <c:v>100.11726257860548</c:v>
                </c:pt>
                <c:pt idx="1">
                  <c:v>100.52623895504831</c:v>
                </c:pt>
                <c:pt idx="2">
                  <c:v>101.09649722923439</c:v>
                </c:pt>
                <c:pt idx="3">
                  <c:v>101.95168120730852</c:v>
                </c:pt>
                <c:pt idx="4">
                  <c:v>102.29167865696269</c:v>
                </c:pt>
                <c:pt idx="5">
                  <c:v>102.65686670403664</c:v>
                </c:pt>
                <c:pt idx="6">
                  <c:v>103.09074923480932</c:v>
                </c:pt>
                <c:pt idx="7">
                  <c:v>103.26100717869389</c:v>
                </c:pt>
                <c:pt idx="8">
                  <c:v>103.37003746174847</c:v>
                </c:pt>
                <c:pt idx="9">
                  <c:v>103.17638991898639</c:v>
                </c:pt>
                <c:pt idx="10">
                  <c:v>103.19824314177164</c:v>
                </c:pt>
                <c:pt idx="11">
                  <c:v>103.23026087632161</c:v>
                </c:pt>
                <c:pt idx="12">
                  <c:v>102.59550292784789</c:v>
                </c:pt>
                <c:pt idx="13">
                  <c:v>100.98870213295696</c:v>
                </c:pt>
                <c:pt idx="14">
                  <c:v>100.66973583022441</c:v>
                </c:pt>
                <c:pt idx="15">
                  <c:v>100.51820616460255</c:v>
                </c:pt>
                <c:pt idx="16">
                  <c:v>100.69633911177951</c:v>
                </c:pt>
                <c:pt idx="17">
                  <c:v>100.69639406144147</c:v>
                </c:pt>
                <c:pt idx="18">
                  <c:v>100.51488800485502</c:v>
                </c:pt>
                <c:pt idx="19">
                  <c:v>100.6536478468624</c:v>
                </c:pt>
                <c:pt idx="20">
                  <c:v>100.83343119519054</c:v>
                </c:pt>
                <c:pt idx="21">
                  <c:v>100.70984478304099</c:v>
                </c:pt>
                <c:pt idx="22">
                  <c:v>99.747136758790148</c:v>
                </c:pt>
                <c:pt idx="23">
                  <c:v>99.572820486327842</c:v>
                </c:pt>
                <c:pt idx="24">
                  <c:v>100.46401719026734</c:v>
                </c:pt>
                <c:pt idx="25">
                  <c:v>102.02880205273468</c:v>
                </c:pt>
                <c:pt idx="26">
                  <c:v>102.39438350407086</c:v>
                </c:pt>
                <c:pt idx="27">
                  <c:v>102.92182858533761</c:v>
                </c:pt>
                <c:pt idx="28">
                  <c:v>103.22136588216179</c:v>
                </c:pt>
                <c:pt idx="29">
                  <c:v>103.66648681336153</c:v>
                </c:pt>
                <c:pt idx="30">
                  <c:v>104.28474520654399</c:v>
                </c:pt>
                <c:pt idx="31">
                  <c:v>104.73830044341766</c:v>
                </c:pt>
                <c:pt idx="32">
                  <c:v>105.23192281319508</c:v>
                </c:pt>
                <c:pt idx="33">
                  <c:v>106.12052454764107</c:v>
                </c:pt>
                <c:pt idx="34">
                  <c:v>107.90825195189895</c:v>
                </c:pt>
                <c:pt idx="35">
                  <c:v>108.56551841414131</c:v>
                </c:pt>
                <c:pt idx="36">
                  <c:v>109.17890019594527</c:v>
                </c:pt>
                <c:pt idx="37">
                  <c:v>109.47658445688096</c:v>
                </c:pt>
                <c:pt idx="38">
                  <c:v>109.69263572471795</c:v>
                </c:pt>
                <c:pt idx="39">
                  <c:v>110.02954094187368</c:v>
                </c:pt>
                <c:pt idx="40">
                  <c:v>110.31451586154586</c:v>
                </c:pt>
                <c:pt idx="41">
                  <c:v>110.81758479494756</c:v>
                </c:pt>
                <c:pt idx="42">
                  <c:v>110.99338799591357</c:v>
                </c:pt>
                <c:pt idx="43">
                  <c:v>111.32675097504054</c:v>
                </c:pt>
                <c:pt idx="44">
                  <c:v>111.52267041105665</c:v>
                </c:pt>
                <c:pt idx="45">
                  <c:v>112.35577657060477</c:v>
                </c:pt>
                <c:pt idx="46">
                  <c:v>113.04873481190228</c:v>
                </c:pt>
                <c:pt idx="47">
                  <c:v>113.67011801265691</c:v>
                </c:pt>
                <c:pt idx="48">
                  <c:v>117.72016583736095</c:v>
                </c:pt>
                <c:pt idx="49">
                  <c:v>118.29157089967512</c:v>
                </c:pt>
                <c:pt idx="50">
                  <c:v>117.80917041426378</c:v>
                </c:pt>
                <c:pt idx="51">
                  <c:v>117.66357901526212</c:v>
                </c:pt>
                <c:pt idx="52">
                  <c:v>117.95778428358439</c:v>
                </c:pt>
                <c:pt idx="53">
                  <c:v>118.05202056471624</c:v>
                </c:pt>
                <c:pt idx="54">
                  <c:v>118.12597074466913</c:v>
                </c:pt>
                <c:pt idx="55">
                  <c:v>118.01259421862184</c:v>
                </c:pt>
                <c:pt idx="56">
                  <c:v>117.80602338791527</c:v>
                </c:pt>
              </c:numCache>
            </c:numRef>
          </c:val>
          <c:smooth val="0"/>
          <c:extLst>
            <c:ext xmlns:c16="http://schemas.microsoft.com/office/drawing/2014/chart" uri="{C3380CC4-5D6E-409C-BE32-E72D297353CC}">
              <c16:uniqueId val="{00000000-EA7D-4076-A10F-E0ADC532F743}"/>
            </c:ext>
          </c:extLst>
        </c:ser>
        <c:ser>
          <c:idx val="1"/>
          <c:order val="1"/>
          <c:tx>
            <c:strRef>
              <c:f>peakindex!$O$14</c:f>
              <c:strCache>
                <c:ptCount val="1"/>
                <c:pt idx="0">
                  <c:v>Red</c:v>
                </c:pt>
              </c:strCache>
            </c:strRef>
          </c:tx>
          <c:spPr>
            <a:ln w="28575" cap="rnd">
              <a:solidFill>
                <a:srgbClr val="FF0000"/>
              </a:solidFill>
              <a:round/>
            </a:ln>
            <a:effectLst/>
          </c:spPr>
          <c:marker>
            <c:symbol val="none"/>
          </c:marker>
          <c:cat>
            <c:strRef>
              <c:f>peakindex!$D$16:$D$72</c:f>
              <c:strCache>
                <c:ptCount val="57"/>
                <c:pt idx="0">
                  <c:v>Jan 2014</c:v>
                </c:pt>
                <c:pt idx="1">
                  <c:v>Feb 2014</c:v>
                </c:pt>
                <c:pt idx="2">
                  <c:v>Mar 2014</c:v>
                </c:pt>
                <c:pt idx="3">
                  <c:v>Apr 2014</c:v>
                </c:pt>
                <c:pt idx="4">
                  <c:v>May 2014</c:v>
                </c:pt>
                <c:pt idx="5">
                  <c:v>Jun 2014</c:v>
                </c:pt>
                <c:pt idx="6">
                  <c:v>Jul 2014</c:v>
                </c:pt>
                <c:pt idx="7">
                  <c:v>Aug 2014</c:v>
                </c:pt>
                <c:pt idx="8">
                  <c:v>Sep 2014</c:v>
                </c:pt>
                <c:pt idx="9">
                  <c:v>Oct 2014</c:v>
                </c:pt>
                <c:pt idx="10">
                  <c:v>Nov 2014</c:v>
                </c:pt>
                <c:pt idx="11">
                  <c:v>Dec 2014</c:v>
                </c:pt>
                <c:pt idx="12">
                  <c:v>Jan 2015</c:v>
                </c:pt>
                <c:pt idx="13">
                  <c:v>Feb 2015</c:v>
                </c:pt>
                <c:pt idx="14">
                  <c:v>Mar 2015</c:v>
                </c:pt>
                <c:pt idx="15">
                  <c:v>Apr 2015</c:v>
                </c:pt>
                <c:pt idx="16">
                  <c:v>May 2015</c:v>
                </c:pt>
                <c:pt idx="17">
                  <c:v>Jun 2015</c:v>
                </c:pt>
                <c:pt idx="18">
                  <c:v>Jul 2015</c:v>
                </c:pt>
                <c:pt idx="19">
                  <c:v>Aug 2015</c:v>
                </c:pt>
                <c:pt idx="20">
                  <c:v>Sep 2015</c:v>
                </c:pt>
                <c:pt idx="21">
                  <c:v>Oct 2015</c:v>
                </c:pt>
                <c:pt idx="22">
                  <c:v>Nov 2015</c:v>
                </c:pt>
                <c:pt idx="23">
                  <c:v>Dec 2015</c:v>
                </c:pt>
                <c:pt idx="24">
                  <c:v>Jan 2016</c:v>
                </c:pt>
                <c:pt idx="25">
                  <c:v>Feb 2016</c:v>
                </c:pt>
                <c:pt idx="26">
                  <c:v>Mar 2016</c:v>
                </c:pt>
                <c:pt idx="27">
                  <c:v>Apr 2016</c:v>
                </c:pt>
                <c:pt idx="28">
                  <c:v>May 2016</c:v>
                </c:pt>
                <c:pt idx="29">
                  <c:v>Jun 2016</c:v>
                </c:pt>
                <c:pt idx="30">
                  <c:v>Jul 2016</c:v>
                </c:pt>
                <c:pt idx="31">
                  <c:v>Aug 2016</c:v>
                </c:pt>
                <c:pt idx="32">
                  <c:v>Sep 2016</c:v>
                </c:pt>
                <c:pt idx="33">
                  <c:v>Oct 2016</c:v>
                </c:pt>
                <c:pt idx="34">
                  <c:v>Nov 2016</c:v>
                </c:pt>
                <c:pt idx="35">
                  <c:v>Dec 2016</c:v>
                </c:pt>
                <c:pt idx="36">
                  <c:v>Jan 2017</c:v>
                </c:pt>
                <c:pt idx="37">
                  <c:v>Feb 2017</c:v>
                </c:pt>
                <c:pt idx="38">
                  <c:v>Mar 2017</c:v>
                </c:pt>
                <c:pt idx="39">
                  <c:v>Apr 2017</c:v>
                </c:pt>
                <c:pt idx="40">
                  <c:v>May 2017</c:v>
                </c:pt>
                <c:pt idx="41">
                  <c:v>Jun 2017</c:v>
                </c:pt>
                <c:pt idx="42">
                  <c:v>Jul 2017</c:v>
                </c:pt>
                <c:pt idx="43">
                  <c:v>Aug 2017</c:v>
                </c:pt>
                <c:pt idx="44">
                  <c:v>Sep 2017</c:v>
                </c:pt>
                <c:pt idx="45">
                  <c:v>Oct 2017</c:v>
                </c:pt>
                <c:pt idx="46">
                  <c:v>Nov 2017</c:v>
                </c:pt>
                <c:pt idx="47">
                  <c:v>Dec 2017</c:v>
                </c:pt>
                <c:pt idx="48">
                  <c:v>Jan 2018</c:v>
                </c:pt>
                <c:pt idx="49">
                  <c:v>Feb 2018</c:v>
                </c:pt>
                <c:pt idx="50">
                  <c:v>Mar 2018</c:v>
                </c:pt>
                <c:pt idx="51">
                  <c:v>Apr 2018</c:v>
                </c:pt>
                <c:pt idx="52">
                  <c:v>May 2018</c:v>
                </c:pt>
                <c:pt idx="53">
                  <c:v>Jun 2018</c:v>
                </c:pt>
                <c:pt idx="54">
                  <c:v>Jul 2018</c:v>
                </c:pt>
                <c:pt idx="55">
                  <c:v>Aug 2018</c:v>
                </c:pt>
                <c:pt idx="56">
                  <c:v>Sep 2018</c:v>
                </c:pt>
              </c:strCache>
            </c:strRef>
          </c:cat>
          <c:val>
            <c:numRef>
              <c:f>peakindex!$O$16:$O$72</c:f>
              <c:numCache>
                <c:formatCode>General</c:formatCode>
                <c:ptCount val="57"/>
                <c:pt idx="0">
                  <c:v>99.852209615107185</c:v>
                </c:pt>
                <c:pt idx="1">
                  <c:v>100.15790117353545</c:v>
                </c:pt>
                <c:pt idx="2">
                  <c:v>100.43584640274075</c:v>
                </c:pt>
                <c:pt idx="3">
                  <c:v>100.99927363090499</c:v>
                </c:pt>
                <c:pt idx="4">
                  <c:v>101.26417699809369</c:v>
                </c:pt>
                <c:pt idx="5">
                  <c:v>101.52339394977457</c:v>
                </c:pt>
                <c:pt idx="6">
                  <c:v>101.85705004231413</c:v>
                </c:pt>
                <c:pt idx="7">
                  <c:v>102.08168148271794</c:v>
                </c:pt>
                <c:pt idx="8">
                  <c:v>102.35450897847826</c:v>
                </c:pt>
                <c:pt idx="9">
                  <c:v>102.41007556249355</c:v>
                </c:pt>
                <c:pt idx="10">
                  <c:v>102.74448380489633</c:v>
                </c:pt>
                <c:pt idx="11">
                  <c:v>103.02395571867957</c:v>
                </c:pt>
                <c:pt idx="12">
                  <c:v>102.84689386864456</c:v>
                </c:pt>
                <c:pt idx="13">
                  <c:v>100.99257626851536</c:v>
                </c:pt>
                <c:pt idx="14">
                  <c:v>101.14475988279217</c:v>
                </c:pt>
                <c:pt idx="15">
                  <c:v>100.833980071545</c:v>
                </c:pt>
                <c:pt idx="16">
                  <c:v>101.01496090453747</c:v>
                </c:pt>
                <c:pt idx="17">
                  <c:v>101.22051395832943</c:v>
                </c:pt>
                <c:pt idx="18">
                  <c:v>101.14284689345024</c:v>
                </c:pt>
                <c:pt idx="19">
                  <c:v>101.33538343721733</c:v>
                </c:pt>
                <c:pt idx="20">
                  <c:v>101.4295806923126</c:v>
                </c:pt>
                <c:pt idx="21">
                  <c:v>101.57774689334418</c:v>
                </c:pt>
                <c:pt idx="22">
                  <c:v>101.70222906256706</c:v>
                </c:pt>
                <c:pt idx="23">
                  <c:v>101.42324499871809</c:v>
                </c:pt>
                <c:pt idx="24">
                  <c:v>102.24601573876757</c:v>
                </c:pt>
                <c:pt idx="25">
                  <c:v>104.26370627037784</c:v>
                </c:pt>
                <c:pt idx="26">
                  <c:v>104.20306521826501</c:v>
                </c:pt>
                <c:pt idx="27">
                  <c:v>104.5544886007181</c:v>
                </c:pt>
                <c:pt idx="28">
                  <c:v>104.47344664127797</c:v>
                </c:pt>
                <c:pt idx="29">
                  <c:v>104.47238991738195</c:v>
                </c:pt>
                <c:pt idx="30">
                  <c:v>104.60659036740768</c:v>
                </c:pt>
                <c:pt idx="31">
                  <c:v>104.58582778421044</c:v>
                </c:pt>
                <c:pt idx="32">
                  <c:v>104.45225541038251</c:v>
                </c:pt>
                <c:pt idx="33">
                  <c:v>104.24425926893896</c:v>
                </c:pt>
                <c:pt idx="34">
                  <c:v>104.0740737575447</c:v>
                </c:pt>
                <c:pt idx="35">
                  <c:v>103.99773888898471</c:v>
                </c:pt>
                <c:pt idx="36">
                  <c:v>104.00888897574643</c:v>
                </c:pt>
                <c:pt idx="37">
                  <c:v>103.66964787117729</c:v>
                </c:pt>
                <c:pt idx="38">
                  <c:v>103.4963934329014</c:v>
                </c:pt>
                <c:pt idx="39">
                  <c:v>103.53209279001396</c:v>
                </c:pt>
                <c:pt idx="40">
                  <c:v>103.56173543049077</c:v>
                </c:pt>
                <c:pt idx="41">
                  <c:v>103.48003634486516</c:v>
                </c:pt>
                <c:pt idx="42">
                  <c:v>103.31027723307686</c:v>
                </c:pt>
                <c:pt idx="43">
                  <c:v>103.29014730476933</c:v>
                </c:pt>
                <c:pt idx="44">
                  <c:v>103.13779669570732</c:v>
                </c:pt>
                <c:pt idx="45">
                  <c:v>103.0589549863794</c:v>
                </c:pt>
                <c:pt idx="46">
                  <c:v>102.94839130416256</c:v>
                </c:pt>
                <c:pt idx="47">
                  <c:v>102.9234499336292</c:v>
                </c:pt>
                <c:pt idx="48">
                  <c:v>102.09180464530947</c:v>
                </c:pt>
                <c:pt idx="49">
                  <c:v>102.05555364250201</c:v>
                </c:pt>
                <c:pt idx="50">
                  <c:v>101.17829350834103</c:v>
                </c:pt>
                <c:pt idx="51">
                  <c:v>100.86714657296064</c:v>
                </c:pt>
                <c:pt idx="52">
                  <c:v>100.50882761932132</c:v>
                </c:pt>
                <c:pt idx="53">
                  <c:v>100.17606726872835</c:v>
                </c:pt>
                <c:pt idx="54">
                  <c:v>99.66347961142975</c:v>
                </c:pt>
                <c:pt idx="55">
                  <c:v>99.375086266198196</c:v>
                </c:pt>
                <c:pt idx="56">
                  <c:v>98.989357864858093</c:v>
                </c:pt>
              </c:numCache>
            </c:numRef>
          </c:val>
          <c:smooth val="0"/>
          <c:extLst>
            <c:ext xmlns:c16="http://schemas.microsoft.com/office/drawing/2014/chart" uri="{C3380CC4-5D6E-409C-BE32-E72D297353CC}">
              <c16:uniqueId val="{00000001-EA7D-4076-A10F-E0ADC532F743}"/>
            </c:ext>
          </c:extLst>
        </c:ser>
        <c:ser>
          <c:idx val="2"/>
          <c:order val="2"/>
          <c:tx>
            <c:strRef>
              <c:f>peakindex!$P$14</c:f>
              <c:strCache>
                <c:ptCount val="1"/>
                <c:pt idx="0">
                  <c:v>Orange</c:v>
                </c:pt>
              </c:strCache>
            </c:strRef>
          </c:tx>
          <c:spPr>
            <a:ln w="28575" cap="rnd">
              <a:solidFill>
                <a:schemeClr val="accent2"/>
              </a:solidFill>
              <a:round/>
            </a:ln>
            <a:effectLst/>
          </c:spPr>
          <c:marker>
            <c:symbol val="none"/>
          </c:marker>
          <c:cat>
            <c:strRef>
              <c:f>peakindex!$D$16:$D$72</c:f>
              <c:strCache>
                <c:ptCount val="57"/>
                <c:pt idx="0">
                  <c:v>Jan 2014</c:v>
                </c:pt>
                <c:pt idx="1">
                  <c:v>Feb 2014</c:v>
                </c:pt>
                <c:pt idx="2">
                  <c:v>Mar 2014</c:v>
                </c:pt>
                <c:pt idx="3">
                  <c:v>Apr 2014</c:v>
                </c:pt>
                <c:pt idx="4">
                  <c:v>May 2014</c:v>
                </c:pt>
                <c:pt idx="5">
                  <c:v>Jun 2014</c:v>
                </c:pt>
                <c:pt idx="6">
                  <c:v>Jul 2014</c:v>
                </c:pt>
                <c:pt idx="7">
                  <c:v>Aug 2014</c:v>
                </c:pt>
                <c:pt idx="8">
                  <c:v>Sep 2014</c:v>
                </c:pt>
                <c:pt idx="9">
                  <c:v>Oct 2014</c:v>
                </c:pt>
                <c:pt idx="10">
                  <c:v>Nov 2014</c:v>
                </c:pt>
                <c:pt idx="11">
                  <c:v>Dec 2014</c:v>
                </c:pt>
                <c:pt idx="12">
                  <c:v>Jan 2015</c:v>
                </c:pt>
                <c:pt idx="13">
                  <c:v>Feb 2015</c:v>
                </c:pt>
                <c:pt idx="14">
                  <c:v>Mar 2015</c:v>
                </c:pt>
                <c:pt idx="15">
                  <c:v>Apr 2015</c:v>
                </c:pt>
                <c:pt idx="16">
                  <c:v>May 2015</c:v>
                </c:pt>
                <c:pt idx="17">
                  <c:v>Jun 2015</c:v>
                </c:pt>
                <c:pt idx="18">
                  <c:v>Jul 2015</c:v>
                </c:pt>
                <c:pt idx="19">
                  <c:v>Aug 2015</c:v>
                </c:pt>
                <c:pt idx="20">
                  <c:v>Sep 2015</c:v>
                </c:pt>
                <c:pt idx="21">
                  <c:v>Oct 2015</c:v>
                </c:pt>
                <c:pt idx="22">
                  <c:v>Nov 2015</c:v>
                </c:pt>
                <c:pt idx="23">
                  <c:v>Dec 2015</c:v>
                </c:pt>
                <c:pt idx="24">
                  <c:v>Jan 2016</c:v>
                </c:pt>
                <c:pt idx="25">
                  <c:v>Feb 2016</c:v>
                </c:pt>
                <c:pt idx="26">
                  <c:v>Mar 2016</c:v>
                </c:pt>
                <c:pt idx="27">
                  <c:v>Apr 2016</c:v>
                </c:pt>
                <c:pt idx="28">
                  <c:v>May 2016</c:v>
                </c:pt>
                <c:pt idx="29">
                  <c:v>Jun 2016</c:v>
                </c:pt>
                <c:pt idx="30">
                  <c:v>Jul 2016</c:v>
                </c:pt>
                <c:pt idx="31">
                  <c:v>Aug 2016</c:v>
                </c:pt>
                <c:pt idx="32">
                  <c:v>Sep 2016</c:v>
                </c:pt>
                <c:pt idx="33">
                  <c:v>Oct 2016</c:v>
                </c:pt>
                <c:pt idx="34">
                  <c:v>Nov 2016</c:v>
                </c:pt>
                <c:pt idx="35">
                  <c:v>Dec 2016</c:v>
                </c:pt>
                <c:pt idx="36">
                  <c:v>Jan 2017</c:v>
                </c:pt>
                <c:pt idx="37">
                  <c:v>Feb 2017</c:v>
                </c:pt>
                <c:pt idx="38">
                  <c:v>Mar 2017</c:v>
                </c:pt>
                <c:pt idx="39">
                  <c:v>Apr 2017</c:v>
                </c:pt>
                <c:pt idx="40">
                  <c:v>May 2017</c:v>
                </c:pt>
                <c:pt idx="41">
                  <c:v>Jun 2017</c:v>
                </c:pt>
                <c:pt idx="42">
                  <c:v>Jul 2017</c:v>
                </c:pt>
                <c:pt idx="43">
                  <c:v>Aug 2017</c:v>
                </c:pt>
                <c:pt idx="44">
                  <c:v>Sep 2017</c:v>
                </c:pt>
                <c:pt idx="45">
                  <c:v>Oct 2017</c:v>
                </c:pt>
                <c:pt idx="46">
                  <c:v>Nov 2017</c:v>
                </c:pt>
                <c:pt idx="47">
                  <c:v>Dec 2017</c:v>
                </c:pt>
                <c:pt idx="48">
                  <c:v>Jan 2018</c:v>
                </c:pt>
                <c:pt idx="49">
                  <c:v>Feb 2018</c:v>
                </c:pt>
                <c:pt idx="50">
                  <c:v>Mar 2018</c:v>
                </c:pt>
                <c:pt idx="51">
                  <c:v>Apr 2018</c:v>
                </c:pt>
                <c:pt idx="52">
                  <c:v>May 2018</c:v>
                </c:pt>
                <c:pt idx="53">
                  <c:v>Jun 2018</c:v>
                </c:pt>
                <c:pt idx="54">
                  <c:v>Jul 2018</c:v>
                </c:pt>
                <c:pt idx="55">
                  <c:v>Aug 2018</c:v>
                </c:pt>
                <c:pt idx="56">
                  <c:v>Sep 2018</c:v>
                </c:pt>
              </c:strCache>
            </c:strRef>
          </c:cat>
          <c:val>
            <c:numRef>
              <c:f>peakindex!$P$16:$P$72</c:f>
              <c:numCache>
                <c:formatCode>General</c:formatCode>
                <c:ptCount val="57"/>
                <c:pt idx="0">
                  <c:v>99.72741392406526</c:v>
                </c:pt>
                <c:pt idx="1">
                  <c:v>99.838847670056339</c:v>
                </c:pt>
                <c:pt idx="2">
                  <c:v>100.00894790772965</c:v>
                </c:pt>
                <c:pt idx="3">
                  <c:v>100.29434184565693</c:v>
                </c:pt>
                <c:pt idx="4">
                  <c:v>100.40519416153049</c:v>
                </c:pt>
                <c:pt idx="5">
                  <c:v>100.57834078375227</c:v>
                </c:pt>
                <c:pt idx="6">
                  <c:v>100.93073376891286</c:v>
                </c:pt>
                <c:pt idx="7">
                  <c:v>101.12493891647955</c:v>
                </c:pt>
                <c:pt idx="8">
                  <c:v>101.22689067884723</c:v>
                </c:pt>
                <c:pt idx="9">
                  <c:v>100.92955184115209</c:v>
                </c:pt>
                <c:pt idx="10">
                  <c:v>100.92213359185556</c:v>
                </c:pt>
                <c:pt idx="11">
                  <c:v>100.98121878323813</c:v>
                </c:pt>
                <c:pt idx="12">
                  <c:v>100.53083160388606</c:v>
                </c:pt>
                <c:pt idx="13">
                  <c:v>98.690678517630644</c:v>
                </c:pt>
                <c:pt idx="14">
                  <c:v>98.332857450434489</c:v>
                </c:pt>
                <c:pt idx="15">
                  <c:v>97.745194697090199</c:v>
                </c:pt>
                <c:pt idx="16">
                  <c:v>97.511043304813981</c:v>
                </c:pt>
                <c:pt idx="17">
                  <c:v>97.344560306435653</c:v>
                </c:pt>
                <c:pt idx="18">
                  <c:v>97.030590907252687</c:v>
                </c:pt>
                <c:pt idx="19">
                  <c:v>97.00324152632048</c:v>
                </c:pt>
                <c:pt idx="20">
                  <c:v>96.803281946646578</c:v>
                </c:pt>
                <c:pt idx="21">
                  <c:v>96.864409847450219</c:v>
                </c:pt>
                <c:pt idx="22">
                  <c:v>96.847564618066514</c:v>
                </c:pt>
                <c:pt idx="23">
                  <c:v>96.674220698069206</c:v>
                </c:pt>
                <c:pt idx="24">
                  <c:v>97.493061966300615</c:v>
                </c:pt>
                <c:pt idx="25">
                  <c:v>99.304233975556102</c:v>
                </c:pt>
                <c:pt idx="26">
                  <c:v>99.446854609300999</c:v>
                </c:pt>
                <c:pt idx="27">
                  <c:v>99.819754472584677</c:v>
                </c:pt>
                <c:pt idx="28">
                  <c:v>99.844235103001893</c:v>
                </c:pt>
                <c:pt idx="29">
                  <c:v>99.871424421228681</c:v>
                </c:pt>
                <c:pt idx="30">
                  <c:v>99.982840869215082</c:v>
                </c:pt>
                <c:pt idx="31">
                  <c:v>100.08215397855271</c:v>
                </c:pt>
                <c:pt idx="32">
                  <c:v>100.00288381293241</c:v>
                </c:pt>
                <c:pt idx="33">
                  <c:v>99.779609143892628</c:v>
                </c:pt>
                <c:pt idx="34">
                  <c:v>99.592485775094858</c:v>
                </c:pt>
                <c:pt idx="35">
                  <c:v>99.330860360207168</c:v>
                </c:pt>
                <c:pt idx="36">
                  <c:v>99.144603230178248</c:v>
                </c:pt>
                <c:pt idx="37">
                  <c:v>98.621812554675358</c:v>
                </c:pt>
                <c:pt idx="38">
                  <c:v>98.248245222177616</c:v>
                </c:pt>
                <c:pt idx="39">
                  <c:v>98.145344252397308</c:v>
                </c:pt>
                <c:pt idx="40">
                  <c:v>98.080317177694752</c:v>
                </c:pt>
                <c:pt idx="41">
                  <c:v>98.103973378470627</c:v>
                </c:pt>
                <c:pt idx="42">
                  <c:v>98.063285011919845</c:v>
                </c:pt>
                <c:pt idx="43">
                  <c:v>98.063856598160655</c:v>
                </c:pt>
                <c:pt idx="44">
                  <c:v>98.095890587646508</c:v>
                </c:pt>
                <c:pt idx="45">
                  <c:v>98.173276637376645</c:v>
                </c:pt>
                <c:pt idx="46">
                  <c:v>98.0617428100729</c:v>
                </c:pt>
                <c:pt idx="47">
                  <c:v>98.174458220268008</c:v>
                </c:pt>
                <c:pt idx="48">
                  <c:v>97.607257100655403</c:v>
                </c:pt>
                <c:pt idx="49">
                  <c:v>98.041454315514429</c:v>
                </c:pt>
                <c:pt idx="50">
                  <c:v>97.538350601667346</c:v>
                </c:pt>
                <c:pt idx="51">
                  <c:v>97.622627386435141</c:v>
                </c:pt>
                <c:pt idx="52">
                  <c:v>97.726290396971166</c:v>
                </c:pt>
                <c:pt idx="53">
                  <c:v>97.802308444112356</c:v>
                </c:pt>
                <c:pt idx="54">
                  <c:v>97.607876434337854</c:v>
                </c:pt>
                <c:pt idx="55">
                  <c:v>97.569015714791988</c:v>
                </c:pt>
                <c:pt idx="56">
                  <c:v>97.216254478700463</c:v>
                </c:pt>
              </c:numCache>
            </c:numRef>
          </c:val>
          <c:smooth val="0"/>
          <c:extLst>
            <c:ext xmlns:c16="http://schemas.microsoft.com/office/drawing/2014/chart" uri="{C3380CC4-5D6E-409C-BE32-E72D297353CC}">
              <c16:uniqueId val="{00000002-EA7D-4076-A10F-E0ADC532F743}"/>
            </c:ext>
          </c:extLst>
        </c:ser>
        <c:ser>
          <c:idx val="3"/>
          <c:order val="3"/>
          <c:tx>
            <c:strRef>
              <c:f>peakindex!$Q$14</c:f>
              <c:strCache>
                <c:ptCount val="1"/>
                <c:pt idx="0">
                  <c:v>Bus</c:v>
                </c:pt>
              </c:strCache>
            </c:strRef>
          </c:tx>
          <c:spPr>
            <a:ln w="28575" cap="rnd">
              <a:solidFill>
                <a:schemeClr val="accent4"/>
              </a:solidFill>
              <a:round/>
            </a:ln>
            <a:effectLst/>
          </c:spPr>
          <c:marker>
            <c:symbol val="none"/>
          </c:marker>
          <c:cat>
            <c:strRef>
              <c:f>peakindex!$D$16:$D$72</c:f>
              <c:strCache>
                <c:ptCount val="57"/>
                <c:pt idx="0">
                  <c:v>Jan 2014</c:v>
                </c:pt>
                <c:pt idx="1">
                  <c:v>Feb 2014</c:v>
                </c:pt>
                <c:pt idx="2">
                  <c:v>Mar 2014</c:v>
                </c:pt>
                <c:pt idx="3">
                  <c:v>Apr 2014</c:v>
                </c:pt>
                <c:pt idx="4">
                  <c:v>May 2014</c:v>
                </c:pt>
                <c:pt idx="5">
                  <c:v>Jun 2014</c:v>
                </c:pt>
                <c:pt idx="6">
                  <c:v>Jul 2014</c:v>
                </c:pt>
                <c:pt idx="7">
                  <c:v>Aug 2014</c:v>
                </c:pt>
                <c:pt idx="8">
                  <c:v>Sep 2014</c:v>
                </c:pt>
                <c:pt idx="9">
                  <c:v>Oct 2014</c:v>
                </c:pt>
                <c:pt idx="10">
                  <c:v>Nov 2014</c:v>
                </c:pt>
                <c:pt idx="11">
                  <c:v>Dec 2014</c:v>
                </c:pt>
                <c:pt idx="12">
                  <c:v>Jan 2015</c:v>
                </c:pt>
                <c:pt idx="13">
                  <c:v>Feb 2015</c:v>
                </c:pt>
                <c:pt idx="14">
                  <c:v>Mar 2015</c:v>
                </c:pt>
                <c:pt idx="15">
                  <c:v>Apr 2015</c:v>
                </c:pt>
                <c:pt idx="16">
                  <c:v>May 2015</c:v>
                </c:pt>
                <c:pt idx="17">
                  <c:v>Jun 2015</c:v>
                </c:pt>
                <c:pt idx="18">
                  <c:v>Jul 2015</c:v>
                </c:pt>
                <c:pt idx="19">
                  <c:v>Aug 2015</c:v>
                </c:pt>
                <c:pt idx="20">
                  <c:v>Sep 2015</c:v>
                </c:pt>
                <c:pt idx="21">
                  <c:v>Oct 2015</c:v>
                </c:pt>
                <c:pt idx="22">
                  <c:v>Nov 2015</c:v>
                </c:pt>
                <c:pt idx="23">
                  <c:v>Dec 2015</c:v>
                </c:pt>
                <c:pt idx="24">
                  <c:v>Jan 2016</c:v>
                </c:pt>
                <c:pt idx="25">
                  <c:v>Feb 2016</c:v>
                </c:pt>
                <c:pt idx="26">
                  <c:v>Mar 2016</c:v>
                </c:pt>
                <c:pt idx="27">
                  <c:v>Apr 2016</c:v>
                </c:pt>
                <c:pt idx="28">
                  <c:v>May 2016</c:v>
                </c:pt>
                <c:pt idx="29">
                  <c:v>Jun 2016</c:v>
                </c:pt>
                <c:pt idx="30">
                  <c:v>Jul 2016</c:v>
                </c:pt>
                <c:pt idx="31">
                  <c:v>Aug 2016</c:v>
                </c:pt>
                <c:pt idx="32">
                  <c:v>Sep 2016</c:v>
                </c:pt>
                <c:pt idx="33">
                  <c:v>Oct 2016</c:v>
                </c:pt>
                <c:pt idx="34">
                  <c:v>Nov 2016</c:v>
                </c:pt>
                <c:pt idx="35">
                  <c:v>Dec 2016</c:v>
                </c:pt>
                <c:pt idx="36">
                  <c:v>Jan 2017</c:v>
                </c:pt>
                <c:pt idx="37">
                  <c:v>Feb 2017</c:v>
                </c:pt>
                <c:pt idx="38">
                  <c:v>Mar 2017</c:v>
                </c:pt>
                <c:pt idx="39">
                  <c:v>Apr 2017</c:v>
                </c:pt>
                <c:pt idx="40">
                  <c:v>May 2017</c:v>
                </c:pt>
                <c:pt idx="41">
                  <c:v>Jun 2017</c:v>
                </c:pt>
                <c:pt idx="42">
                  <c:v>Jul 2017</c:v>
                </c:pt>
                <c:pt idx="43">
                  <c:v>Aug 2017</c:v>
                </c:pt>
                <c:pt idx="44">
                  <c:v>Sep 2017</c:v>
                </c:pt>
                <c:pt idx="45">
                  <c:v>Oct 2017</c:v>
                </c:pt>
                <c:pt idx="46">
                  <c:v>Nov 2017</c:v>
                </c:pt>
                <c:pt idx="47">
                  <c:v>Dec 2017</c:v>
                </c:pt>
                <c:pt idx="48">
                  <c:v>Jan 2018</c:v>
                </c:pt>
                <c:pt idx="49">
                  <c:v>Feb 2018</c:v>
                </c:pt>
                <c:pt idx="50">
                  <c:v>Mar 2018</c:v>
                </c:pt>
                <c:pt idx="51">
                  <c:v>Apr 2018</c:v>
                </c:pt>
                <c:pt idx="52">
                  <c:v>May 2018</c:v>
                </c:pt>
                <c:pt idx="53">
                  <c:v>Jun 2018</c:v>
                </c:pt>
                <c:pt idx="54">
                  <c:v>Jul 2018</c:v>
                </c:pt>
                <c:pt idx="55">
                  <c:v>Aug 2018</c:v>
                </c:pt>
                <c:pt idx="56">
                  <c:v>Sep 2018</c:v>
                </c:pt>
              </c:strCache>
            </c:strRef>
          </c:cat>
          <c:val>
            <c:numRef>
              <c:f>peakindex!$Q$16:$Q$72</c:f>
              <c:numCache>
                <c:formatCode>General</c:formatCode>
                <c:ptCount val="57"/>
                <c:pt idx="0">
                  <c:v>99.30531983549777</c:v>
                </c:pt>
                <c:pt idx="1">
                  <c:v>99.403852662866996</c:v>
                </c:pt>
                <c:pt idx="2">
                  <c:v>99.36268521675396</c:v>
                </c:pt>
                <c:pt idx="3">
                  <c:v>99.358523682925309</c:v>
                </c:pt>
                <c:pt idx="4">
                  <c:v>99.223613775851973</c:v>
                </c:pt>
                <c:pt idx="5">
                  <c:v>99.18352619365028</c:v>
                </c:pt>
                <c:pt idx="6">
                  <c:v>99.198187807933905</c:v>
                </c:pt>
                <c:pt idx="7">
                  <c:v>99.071570624988027</c:v>
                </c:pt>
                <c:pt idx="8">
                  <c:v>98.906793256467324</c:v>
                </c:pt>
                <c:pt idx="9">
                  <c:v>98.426150384632734</c:v>
                </c:pt>
                <c:pt idx="10">
                  <c:v>98.238101204956109</c:v>
                </c:pt>
                <c:pt idx="11">
                  <c:v>98.296819998898087</c:v>
                </c:pt>
                <c:pt idx="12">
                  <c:v>97.772127281799058</c:v>
                </c:pt>
                <c:pt idx="13">
                  <c:v>95.939968086570389</c:v>
                </c:pt>
                <c:pt idx="14">
                  <c:v>95.810795084368692</c:v>
                </c:pt>
                <c:pt idx="15">
                  <c:v>95.354051947433817</c:v>
                </c:pt>
                <c:pt idx="16">
                  <c:v>95.152749191642513</c:v>
                </c:pt>
                <c:pt idx="17">
                  <c:v>94.851125294446703</c:v>
                </c:pt>
                <c:pt idx="18">
                  <c:v>94.58015258519012</c:v>
                </c:pt>
                <c:pt idx="19">
                  <c:v>94.58440528507019</c:v>
                </c:pt>
                <c:pt idx="20">
                  <c:v>94.487117697414291</c:v>
                </c:pt>
                <c:pt idx="21">
                  <c:v>94.57759777424414</c:v>
                </c:pt>
                <c:pt idx="22">
                  <c:v>94.691019223428953</c:v>
                </c:pt>
                <c:pt idx="23">
                  <c:v>94.495873387153452</c:v>
                </c:pt>
                <c:pt idx="24">
                  <c:v>95.59584991191447</c:v>
                </c:pt>
                <c:pt idx="25">
                  <c:v>97.256143534275068</c:v>
                </c:pt>
                <c:pt idx="26">
                  <c:v>97.271970688769159</c:v>
                </c:pt>
                <c:pt idx="27">
                  <c:v>97.617778287305441</c:v>
                </c:pt>
                <c:pt idx="28">
                  <c:v>97.711780090621602</c:v>
                </c:pt>
                <c:pt idx="29">
                  <c:v>97.799434013966774</c:v>
                </c:pt>
                <c:pt idx="30">
                  <c:v>98.011902785855227</c:v>
                </c:pt>
                <c:pt idx="31">
                  <c:v>98.12022567684393</c:v>
                </c:pt>
                <c:pt idx="32">
                  <c:v>98.127163508182988</c:v>
                </c:pt>
                <c:pt idx="33">
                  <c:v>97.921627951906785</c:v>
                </c:pt>
                <c:pt idx="34">
                  <c:v>97.738002212214752</c:v>
                </c:pt>
                <c:pt idx="35">
                  <c:v>97.514028991981235</c:v>
                </c:pt>
                <c:pt idx="36">
                  <c:v>97.142681216644576</c:v>
                </c:pt>
                <c:pt idx="37">
                  <c:v>96.548425564741294</c:v>
                </c:pt>
                <c:pt idx="38">
                  <c:v>95.987698903048766</c:v>
                </c:pt>
                <c:pt idx="39">
                  <c:v>95.643179102879998</c:v>
                </c:pt>
                <c:pt idx="40">
                  <c:v>95.375425222538183</c:v>
                </c:pt>
                <c:pt idx="41">
                  <c:v>95.324291633724087</c:v>
                </c:pt>
                <c:pt idx="42">
                  <c:v>94.996372710953324</c:v>
                </c:pt>
                <c:pt idx="43">
                  <c:v>94.8193130201511</c:v>
                </c:pt>
                <c:pt idx="44">
                  <c:v>94.605429782738398</c:v>
                </c:pt>
                <c:pt idx="45">
                  <c:v>94.475335556391798</c:v>
                </c:pt>
                <c:pt idx="46">
                  <c:v>94.269027459266539</c:v>
                </c:pt>
                <c:pt idx="47">
                  <c:v>94.203291994993037</c:v>
                </c:pt>
                <c:pt idx="48">
                  <c:v>92.699069635378933</c:v>
                </c:pt>
                <c:pt idx="49">
                  <c:v>93.047982697409026</c:v>
                </c:pt>
                <c:pt idx="50">
                  <c:v>92.478477767995642</c:v>
                </c:pt>
                <c:pt idx="51">
                  <c:v>92.432784340587673</c:v>
                </c:pt>
                <c:pt idx="52">
                  <c:v>92.382947937670579</c:v>
                </c:pt>
                <c:pt idx="53">
                  <c:v>92.320777702681127</c:v>
                </c:pt>
                <c:pt idx="54">
                  <c:v>92.04743929888113</c:v>
                </c:pt>
                <c:pt idx="55">
                  <c:v>92.001829510538741</c:v>
                </c:pt>
                <c:pt idx="56">
                  <c:v>91.7696821639109</c:v>
                </c:pt>
              </c:numCache>
            </c:numRef>
          </c:val>
          <c:smooth val="0"/>
          <c:extLst>
            <c:ext xmlns:c16="http://schemas.microsoft.com/office/drawing/2014/chart" uri="{C3380CC4-5D6E-409C-BE32-E72D297353CC}">
              <c16:uniqueId val="{00000003-EA7D-4076-A10F-E0ADC532F743}"/>
            </c:ext>
          </c:extLst>
        </c:ser>
        <c:dLbls>
          <c:showLegendKey val="0"/>
          <c:showVal val="0"/>
          <c:showCatName val="0"/>
          <c:showSerName val="0"/>
          <c:showPercent val="0"/>
          <c:showBubbleSize val="0"/>
        </c:dLbls>
        <c:smooth val="0"/>
        <c:axId val="407511416"/>
        <c:axId val="407520600"/>
      </c:lineChart>
      <c:catAx>
        <c:axId val="407511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20600"/>
        <c:crosses val="autoZero"/>
        <c:auto val="1"/>
        <c:lblAlgn val="ctr"/>
        <c:lblOffset val="100"/>
        <c:noMultiLvlLbl val="0"/>
      </c:catAx>
      <c:valAx>
        <c:axId val="407520600"/>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511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A8782089-6BC6-4235-B712-F8742B9D4234}" type="datetimeFigureOut">
              <a:rPr lang="en-US" smtClean="0"/>
              <a:pPr/>
              <a:t>11/26/2018</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5612B8F-7C36-4EC9-BD17-68C48F5CD98F}" type="slidenum">
              <a:rPr lang="en-US" smtClean="0"/>
              <a:pPr/>
              <a:t>‹#›</a:t>
            </a:fld>
            <a:endParaRPr lang="en-US"/>
          </a:p>
        </p:txBody>
      </p:sp>
    </p:spTree>
    <p:extLst>
      <p:ext uri="{BB962C8B-B14F-4D97-AF65-F5344CB8AC3E}">
        <p14:creationId xmlns:p14="http://schemas.microsoft.com/office/powerpoint/2010/main" val="3747564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5082" tIns="47540" rIns="95082" bIns="47540" rtlCol="0"/>
          <a:lstStyle>
            <a:lvl1pPr algn="l">
              <a:defRPr sz="1200"/>
            </a:lvl1pPr>
          </a:lstStyle>
          <a:p>
            <a:endParaRPr lang="en-US" dirty="0"/>
          </a:p>
        </p:txBody>
      </p:sp>
      <p:sp>
        <p:nvSpPr>
          <p:cNvPr id="3" name="Date Placeholder 2"/>
          <p:cNvSpPr>
            <a:spLocks noGrp="1"/>
          </p:cNvSpPr>
          <p:nvPr>
            <p:ph type="dt" idx="1"/>
          </p:nvPr>
        </p:nvSpPr>
        <p:spPr>
          <a:xfrm>
            <a:off x="3978135" y="0"/>
            <a:ext cx="3043343" cy="465455"/>
          </a:xfrm>
          <a:prstGeom prst="rect">
            <a:avLst/>
          </a:prstGeom>
        </p:spPr>
        <p:txBody>
          <a:bodyPr vert="horz" lIns="95082" tIns="47540" rIns="95082" bIns="47540" rtlCol="0"/>
          <a:lstStyle>
            <a:lvl1pPr algn="r">
              <a:defRPr sz="1200"/>
            </a:lvl1pPr>
          </a:lstStyle>
          <a:p>
            <a:fld id="{CEB96F95-300C-4A3F-BDC6-417068EB1BB3}" type="datetimeFigureOut">
              <a:rPr lang="en-US" smtClean="0"/>
              <a:pPr/>
              <a:t>11/26/2018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5082" tIns="47540" rIns="95082" bIns="47540" rtlCol="0" anchor="ctr"/>
          <a:lstStyle/>
          <a:p>
            <a:endParaRPr lang="en-US" dirty="0"/>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5082" tIns="47540" rIns="95082" bIns="475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2"/>
            <a:ext cx="3043343" cy="465455"/>
          </a:xfrm>
          <a:prstGeom prst="rect">
            <a:avLst/>
          </a:prstGeom>
        </p:spPr>
        <p:txBody>
          <a:bodyPr vert="horz" lIns="95082" tIns="47540" rIns="95082" bIns="475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5" y="8842032"/>
            <a:ext cx="3043343" cy="465455"/>
          </a:xfrm>
          <a:prstGeom prst="rect">
            <a:avLst/>
          </a:prstGeom>
        </p:spPr>
        <p:txBody>
          <a:bodyPr vert="horz" lIns="95082" tIns="47540" rIns="95082" bIns="47540" rtlCol="0" anchor="b"/>
          <a:lstStyle>
            <a:lvl1pPr algn="r">
              <a:defRPr sz="1200"/>
            </a:lvl1pPr>
          </a:lstStyle>
          <a:p>
            <a:fld id="{DDE3C4EC-FA30-4BAF-8816-853426F570DF}" type="slidenum">
              <a:rPr lang="en-US" smtClean="0"/>
              <a:pPr/>
              <a:t>‹#›</a:t>
            </a:fld>
            <a:endParaRPr lang="en-US" dirty="0"/>
          </a:p>
        </p:txBody>
      </p:sp>
    </p:spTree>
    <p:extLst>
      <p:ext uri="{BB962C8B-B14F-4D97-AF65-F5344CB8AC3E}">
        <p14:creationId xmlns:p14="http://schemas.microsoft.com/office/powerpoint/2010/main" val="34662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a:t>
            </a:fld>
            <a:endParaRPr lang="en-US" dirty="0"/>
          </a:p>
        </p:txBody>
      </p:sp>
    </p:spTree>
    <p:extLst>
      <p:ext uri="{BB962C8B-B14F-4D97-AF65-F5344CB8AC3E}">
        <p14:creationId xmlns:p14="http://schemas.microsoft.com/office/powerpoint/2010/main" val="305818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10</a:t>
            </a:fld>
            <a:endParaRPr lang="en-US" dirty="0"/>
          </a:p>
        </p:txBody>
      </p:sp>
    </p:spTree>
    <p:extLst>
      <p:ext uri="{BB962C8B-B14F-4D97-AF65-F5344CB8AC3E}">
        <p14:creationId xmlns:p14="http://schemas.microsoft.com/office/powerpoint/2010/main" val="245175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11</a:t>
            </a:fld>
            <a:endParaRPr lang="en-US" dirty="0"/>
          </a:p>
        </p:txBody>
      </p:sp>
    </p:spTree>
    <p:extLst>
      <p:ext uri="{BB962C8B-B14F-4D97-AF65-F5344CB8AC3E}">
        <p14:creationId xmlns:p14="http://schemas.microsoft.com/office/powerpoint/2010/main" val="43678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a:t>
            </a:r>
            <a:r>
              <a:rPr lang="en-US" baseline="0" dirty="0"/>
              <a:t> will highlight the trends in transit ridership we are seeing </a:t>
            </a:r>
            <a:r>
              <a:rPr lang="en-US" b="1" baseline="0" dirty="0"/>
              <a:t>nationwide</a:t>
            </a:r>
            <a:r>
              <a:rPr lang="en-US" baseline="0" dirty="0"/>
              <a:t> and at the MBTA.  Staff also wishes to update the Board on our efforts to overcome the challenge of collecting consistent, valid ridership.</a:t>
            </a:r>
          </a:p>
          <a:p>
            <a:endParaRPr lang="en-US" b="0" baseline="0" dirty="0"/>
          </a:p>
          <a:p>
            <a:r>
              <a:rPr lang="en-US" b="0" baseline="0" dirty="0">
                <a:solidFill>
                  <a:srgbClr val="FF0000"/>
                </a:solidFill>
              </a:rPr>
              <a:t>The MBTA, like the majority of major metropolitan transit authorities in the US, has seen its ridership decline in recent years.  R</a:t>
            </a:r>
            <a:r>
              <a:rPr lang="en-US" b="0" baseline="0" dirty="0"/>
              <a:t>idership trends at the MBTA are in line with national trends. Some systems are experiencing steeper declines in ridership, while others are experiencing little or modest change.   </a:t>
            </a:r>
          </a:p>
          <a:p>
            <a:endParaRPr lang="en-US" baseline="0" dirty="0"/>
          </a:p>
          <a:p>
            <a:r>
              <a:rPr lang="en-US" baseline="0" dirty="0"/>
              <a:t>It is also important that we note that the MBTA service remains productive and that ridership decline has slowed over the last year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2</a:t>
            </a:fld>
            <a:endParaRPr lang="en-US" dirty="0"/>
          </a:p>
        </p:txBody>
      </p:sp>
    </p:spTree>
    <p:extLst>
      <p:ext uri="{BB962C8B-B14F-4D97-AF65-F5344CB8AC3E}">
        <p14:creationId xmlns:p14="http://schemas.microsoft.com/office/powerpoint/2010/main" val="222639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Weekend ridership counts on Heavy</a:t>
            </a:r>
            <a:r>
              <a:rPr lang="en-US" baseline="0" dirty="0"/>
              <a:t> rail (</a:t>
            </a:r>
            <a:r>
              <a:rPr lang="en-US" dirty="0"/>
              <a:t>Red</a:t>
            </a:r>
            <a:r>
              <a:rPr lang="en-US" baseline="0" dirty="0"/>
              <a:t>, Blue and Orange line) have been impacted by state of good repair projects and the existence bus diversion, used by the MBTA to allow our customer to connect to the system around construction activities.  Even with this ongoing critical state of good repair work, we have l</a:t>
            </a:r>
            <a:r>
              <a:rPr lang="en-US" dirty="0"/>
              <a:t>imited change in ridership on</a:t>
            </a:r>
            <a:r>
              <a:rPr lang="en-US" baseline="0" dirty="0"/>
              <a:t> weekday service </a:t>
            </a:r>
            <a:r>
              <a:rPr lang="en-US" dirty="0"/>
              <a:t>over the past year,</a:t>
            </a:r>
            <a:r>
              <a:rPr lang="en-US" baseline="0" dirty="0"/>
              <a:t> </a:t>
            </a:r>
            <a:r>
              <a:rPr lang="en-US" b="0" baseline="0" dirty="0"/>
              <a:t>with the weekday decline only 0.5%.</a:t>
            </a:r>
            <a:endParaRPr lang="en-US" b="0"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3</a:t>
            </a:fld>
            <a:endParaRPr lang="en-US" dirty="0"/>
          </a:p>
        </p:txBody>
      </p:sp>
    </p:spTree>
    <p:extLst>
      <p:ext uri="{BB962C8B-B14F-4D97-AF65-F5344CB8AC3E}">
        <p14:creationId xmlns:p14="http://schemas.microsoft.com/office/powerpoint/2010/main" val="23329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
            </a:r>
            <a:r>
              <a:rPr lang="en-US" baseline="0" dirty="0"/>
              <a:t>ompared to the longer term trends the ridership decline has slowed over the past two years.</a:t>
            </a:r>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4</a:t>
            </a:fld>
            <a:endParaRPr lang="en-US" dirty="0"/>
          </a:p>
        </p:txBody>
      </p:sp>
    </p:spTree>
    <p:extLst>
      <p:ext uri="{BB962C8B-B14F-4D97-AF65-F5344CB8AC3E}">
        <p14:creationId xmlns:p14="http://schemas.microsoft.com/office/powerpoint/2010/main" val="1381715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a:t>
            </a:r>
            <a:r>
              <a:rPr lang="en-US" dirty="0"/>
              <a:t>Bus ridership continues to dropped a faster rate than heavy</a:t>
            </a:r>
            <a:r>
              <a:rPr lang="en-US" baseline="0" dirty="0"/>
              <a:t> rail, that rate is also slowing. The authority is undertaking the Better Bus Project and will measure the impact of performance improving investments and partnerships on bus ridership as these improvement role out. </a:t>
            </a:r>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5</a:t>
            </a:fld>
            <a:endParaRPr lang="en-US" dirty="0"/>
          </a:p>
        </p:txBody>
      </p:sp>
    </p:spTree>
    <p:extLst>
      <p:ext uri="{BB962C8B-B14F-4D97-AF65-F5344CB8AC3E}">
        <p14:creationId xmlns:p14="http://schemas.microsoft.com/office/powerpoint/2010/main" val="75821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Weekend ridership continues to decline at a higher rate. This is also consistent with trends at peer agencies. </a:t>
            </a:r>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6</a:t>
            </a:fld>
            <a:endParaRPr lang="en-US" dirty="0"/>
          </a:p>
        </p:txBody>
      </p:sp>
    </p:spTree>
    <p:extLst>
      <p:ext uri="{BB962C8B-B14F-4D97-AF65-F5344CB8AC3E}">
        <p14:creationId xmlns:p14="http://schemas.microsoft.com/office/powerpoint/2010/main" val="307882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Weekend ridership continues to decline at a higher rate. This is also consistent with trends at peer agencies. </a:t>
            </a:r>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7</a:t>
            </a:fld>
            <a:endParaRPr lang="en-US" dirty="0"/>
          </a:p>
        </p:txBody>
      </p:sp>
    </p:spTree>
    <p:extLst>
      <p:ext uri="{BB962C8B-B14F-4D97-AF65-F5344CB8AC3E}">
        <p14:creationId xmlns:p14="http://schemas.microsoft.com/office/powerpoint/2010/main" val="395028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Chart shows off-peak average weekdays, indexed to Jan 2014. So Blue Line has increased 10% off-peak in that time while bus has dropped roughly 10%</a:t>
            </a:r>
            <a:endParaRPr lang="en-US" dirty="0"/>
          </a:p>
        </p:txBody>
      </p:sp>
      <p:sp>
        <p:nvSpPr>
          <p:cNvPr id="4" name="Slide Number Placeholder 3"/>
          <p:cNvSpPr>
            <a:spLocks noGrp="1"/>
          </p:cNvSpPr>
          <p:nvPr>
            <p:ph type="sldNum" sz="quarter" idx="10"/>
          </p:nvPr>
        </p:nvSpPr>
        <p:spPr/>
        <p:txBody>
          <a:bodyPr/>
          <a:lstStyle/>
          <a:p>
            <a:fld id="{DDE3C4EC-FA30-4BAF-8816-853426F570DF}" type="slidenum">
              <a:rPr lang="en-US" smtClean="0"/>
              <a:pPr/>
              <a:t>8</a:t>
            </a:fld>
            <a:endParaRPr lang="en-US" dirty="0"/>
          </a:p>
        </p:txBody>
      </p:sp>
    </p:spTree>
    <p:extLst>
      <p:ext uri="{BB962C8B-B14F-4D97-AF65-F5344CB8AC3E}">
        <p14:creationId xmlns:p14="http://schemas.microsoft.com/office/powerpoint/2010/main" val="6937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Chart shows peak average weekdays, indexed to Jan 2014. Similar to last chart, but less decline overall.</a:t>
            </a:r>
          </a:p>
        </p:txBody>
      </p:sp>
      <p:sp>
        <p:nvSpPr>
          <p:cNvPr id="4" name="Slide Number Placeholder 3"/>
          <p:cNvSpPr>
            <a:spLocks noGrp="1"/>
          </p:cNvSpPr>
          <p:nvPr>
            <p:ph type="sldNum" sz="quarter" idx="10"/>
          </p:nvPr>
        </p:nvSpPr>
        <p:spPr/>
        <p:txBody>
          <a:bodyPr/>
          <a:lstStyle/>
          <a:p>
            <a:fld id="{DDE3C4EC-FA30-4BAF-8816-853426F570DF}" type="slidenum">
              <a:rPr lang="en-US" smtClean="0"/>
              <a:pPr/>
              <a:t>9</a:t>
            </a:fld>
            <a:endParaRPr lang="en-US" dirty="0"/>
          </a:p>
        </p:txBody>
      </p:sp>
    </p:spTree>
    <p:extLst>
      <p:ext uri="{BB962C8B-B14F-4D97-AF65-F5344CB8AC3E}">
        <p14:creationId xmlns:p14="http://schemas.microsoft.com/office/powerpoint/2010/main" val="262332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p:nvSpPr>
        <p:spPr>
          <a:xfrm>
            <a:off x="396875" y="1463675"/>
            <a:ext cx="8434388"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Date Placeholder 1"/>
          <p:cNvSpPr>
            <a:spLocks noGrp="1"/>
          </p:cNvSpPr>
          <p:nvPr>
            <p:ph type="dt" sz="half" idx="10"/>
          </p:nvPr>
        </p:nvSpPr>
        <p:spPr/>
        <p:txBody>
          <a:bodyPr/>
          <a:lstStyle>
            <a:lvl1pPr algn="r">
              <a:defRPr sz="800"/>
            </a:lvl1pPr>
          </a:lstStyle>
          <a:p>
            <a:fld id="{F809FA0C-9138-4409-9FF5-7DACD331B09B}" type="datetime1">
              <a:rPr lang="en-US" smtClean="0"/>
              <a:pPr/>
              <a:t>11/26/2018</a:t>
            </a:fld>
            <a:endParaRPr lang="en-US" dirty="0"/>
          </a:p>
        </p:txBody>
      </p:sp>
      <p:sp>
        <p:nvSpPr>
          <p:cNvPr id="7"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8" name="Text Placeholder 12"/>
          <p:cNvSpPr>
            <a:spLocks noGrp="1"/>
          </p:cNvSpPr>
          <p:nvPr>
            <p:ph type="body" sz="quarter" idx="16"/>
          </p:nvPr>
        </p:nvSpPr>
        <p:spPr>
          <a:xfrm>
            <a:off x="462684" y="381000"/>
            <a:ext cx="3118715"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200" b="0">
                <a:solidFill>
                  <a:schemeClr val="tx2"/>
                </a:solidFill>
                <a:latin typeface="+mj-lt"/>
                <a:cs typeface="Arial" pitchFamily="34" charset="0"/>
              </a:defRPr>
            </a:lvl1pPr>
            <a:lvl2pPr marL="400050" indent="-177800">
              <a:spcBef>
                <a:spcPts val="600"/>
              </a:spcBef>
              <a:buClr>
                <a:schemeClr val="tx1"/>
              </a:buClr>
              <a:buFont typeface="Arial" pitchFamily="34" charset="0"/>
              <a:buChar char="•"/>
              <a:defRPr sz="1200">
                <a:solidFill>
                  <a:schemeClr val="tx2"/>
                </a:solidFill>
                <a:latin typeface="+mj-lt"/>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mj-lt"/>
                <a:cs typeface="Arial" pitchFamily="34" charset="0"/>
              </a:defRPr>
            </a:lvl3pPr>
            <a:lvl4pPr marL="742950" indent="-171450">
              <a:spcBef>
                <a:spcPts val="600"/>
              </a:spcBef>
              <a:buClr>
                <a:schemeClr val="tx1"/>
              </a:buClr>
              <a:buFont typeface="Arial" pitchFamily="34" charset="0"/>
              <a:buChar char="»"/>
              <a:defRPr sz="1200">
                <a:solidFill>
                  <a:schemeClr val="tx2"/>
                </a:solidFill>
                <a:latin typeface="+mj-lt"/>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462685" y="829056"/>
            <a:ext cx="9840243"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4" name="Date Placeholder 1"/>
          <p:cNvSpPr>
            <a:spLocks noGrp="1"/>
          </p:cNvSpPr>
          <p:nvPr>
            <p:ph type="dt" sz="half" idx="15"/>
          </p:nvPr>
        </p:nvSpPr>
        <p:spPr/>
        <p:txBody>
          <a:bodyPr/>
          <a:lstStyle>
            <a:lvl1pPr>
              <a:defRPr/>
            </a:lvl1pPr>
          </a:lstStyle>
          <a:p>
            <a:fld id="{20FA1DF3-6E5F-4A59-9A2C-E3FEDDFEF6C6}" type="datetime1">
              <a:rPr lang="en-US" smtClean="0"/>
              <a:pPr/>
              <a:t>11/26/2018</a:t>
            </a:fld>
            <a:endParaRPr lang="en-US" dirty="0"/>
          </a:p>
        </p:txBody>
      </p:sp>
      <p:sp>
        <p:nvSpPr>
          <p:cNvPr id="13" name="Text Placeholder 12"/>
          <p:cNvSpPr>
            <a:spLocks noGrp="1"/>
          </p:cNvSpPr>
          <p:nvPr>
            <p:ph type="body" sz="quarter" idx="16"/>
          </p:nvPr>
        </p:nvSpPr>
        <p:spPr>
          <a:xfrm>
            <a:off x="462684" y="381000"/>
            <a:ext cx="3118715"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Date Placeholder 1"/>
          <p:cNvSpPr>
            <a:spLocks noGrp="1"/>
          </p:cNvSpPr>
          <p:nvPr>
            <p:ph type="dt" sz="half" idx="18"/>
          </p:nvPr>
        </p:nvSpPr>
        <p:spPr/>
        <p:txBody>
          <a:bodyPr/>
          <a:lstStyle>
            <a:lvl1pPr>
              <a:defRPr/>
            </a:lvl1pPr>
          </a:lstStyle>
          <a:p>
            <a:fld id="{1AB85839-DE7E-4765-A9A0-B3F73C84A708}" type="datetime1">
              <a:rPr lang="en-US" smtClean="0"/>
              <a:pPr/>
              <a:t>11/26/2018</a:t>
            </a:fld>
            <a:endParaRPr lang="en-US" dirty="0"/>
          </a:p>
        </p:txBody>
      </p:sp>
      <p:sp>
        <p:nvSpPr>
          <p:cNvPr id="8"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1" name="Text Placeholder 12"/>
          <p:cNvSpPr>
            <a:spLocks noGrp="1"/>
          </p:cNvSpPr>
          <p:nvPr>
            <p:ph type="body" sz="quarter" idx="19"/>
          </p:nvPr>
        </p:nvSpPr>
        <p:spPr>
          <a:xfrm>
            <a:off x="462684" y="381000"/>
            <a:ext cx="3118715"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AB85839-DE7E-4765-A9A0-B3F73C84A708}" type="datetime1">
              <a:rPr lang="en-US" smtClean="0"/>
              <a:pPr/>
              <a:t>11/26/2018</a:t>
            </a:fld>
            <a:endParaRPr lang="en-US" dirty="0"/>
          </a:p>
        </p:txBody>
      </p:sp>
      <p:pic>
        <p:nvPicPr>
          <p:cNvPr id="7" name="Picture 6" descr="newMekkoChart.emf"/>
          <p:cNvPicPr>
            <a:picLocks noChangeAspect="1"/>
          </p:cNvPicPr>
          <p:nvPr userDrawn="1">
            <p:custDataLst>
              <p:tags r:id="rId1"/>
            </p:custDataLst>
          </p:nvPr>
        </p:nvPicPr>
        <p:blipFill>
          <a:blip r:embed="rId4" cstate="print"/>
          <a:stretch>
            <a:fillRect/>
          </a:stretch>
        </p:blipFill>
        <p:spPr>
          <a:xfrm>
            <a:off x="524191" y="1243330"/>
            <a:ext cx="4284821" cy="5488940"/>
          </a:xfrm>
          <a:prstGeom prst="rect">
            <a:avLst/>
          </a:prstGeom>
        </p:spPr>
      </p:pic>
      <p:pic>
        <p:nvPicPr>
          <p:cNvPr id="11" name="Picture 10" descr="newMekkoChart.emf"/>
          <p:cNvPicPr>
            <a:picLocks noChangeAspect="1"/>
          </p:cNvPicPr>
          <p:nvPr userDrawn="1">
            <p:custDataLst>
              <p:tags r:id="rId2"/>
            </p:custDataLst>
          </p:nvPr>
        </p:nvPicPr>
        <p:blipFill>
          <a:blip r:embed="rId5" cstate="print"/>
          <a:stretch>
            <a:fillRect/>
          </a:stretch>
        </p:blipFill>
        <p:spPr>
          <a:xfrm>
            <a:off x="5060472" y="1243330"/>
            <a:ext cx="4284821" cy="5488940"/>
          </a:xfrm>
          <a:prstGeom prst="rect">
            <a:avLst/>
          </a:prstGeom>
        </p:spPr>
      </p:pic>
      <p:sp>
        <p:nvSpPr>
          <p:cNvPr id="12" name="Title 1"/>
          <p:cNvSpPr>
            <a:spLocks noGrp="1"/>
          </p:cNvSpPr>
          <p:nvPr>
            <p:ph type="title"/>
          </p:nvPr>
        </p:nvSpPr>
        <p:spPr>
          <a:xfrm>
            <a:off x="462685" y="829056"/>
            <a:ext cx="7751547" cy="466344"/>
          </a:xfrm>
          <a:prstGeom prst="rect">
            <a:avLst/>
          </a:prstGeom>
        </p:spPr>
        <p:txBody>
          <a:bodyPr anchor="b" anchorCtr="0"/>
          <a:lstStyle>
            <a:lvl1pPr>
              <a:lnSpc>
                <a:spcPct val="100000"/>
              </a:lnSpc>
              <a:defRPr sz="1600" b="1">
                <a:solidFill>
                  <a:srgbClr val="00269E"/>
                </a:solidFill>
                <a:latin typeface="Arial" pitchFamily="34" charset="0"/>
                <a:cs typeface="Arial" pitchFamily="34" charset="0"/>
              </a:defRPr>
            </a:lvl1pPr>
          </a:lstStyle>
          <a:p>
            <a:r>
              <a:rPr lang="en-US"/>
              <a:t>Click to edit Master title style</a:t>
            </a:r>
            <a:endParaRPr lang="en-US" dirty="0"/>
          </a:p>
        </p:txBody>
      </p:sp>
      <p:sp>
        <p:nvSpPr>
          <p:cNvPr id="13" name="Text Placeholder 12"/>
          <p:cNvSpPr>
            <a:spLocks noGrp="1"/>
          </p:cNvSpPr>
          <p:nvPr>
            <p:ph type="body" sz="quarter" idx="19"/>
          </p:nvPr>
        </p:nvSpPr>
        <p:spPr>
          <a:xfrm>
            <a:off x="462684" y="381000"/>
            <a:ext cx="3118715" cy="228600"/>
          </a:xfrm>
          <a:prstGeom prst="rect">
            <a:avLst/>
          </a:prstGeom>
        </p:spPr>
        <p:txBody>
          <a:bodyPr/>
          <a:lstStyle>
            <a:lvl1pPr algn="l" rtl="0" eaLnBrk="1" fontAlgn="base" hangingPunct="1">
              <a:lnSpc>
                <a:spcPct val="100000"/>
              </a:lnSpc>
              <a:spcBef>
                <a:spcPct val="0"/>
              </a:spcBef>
              <a:spcAft>
                <a:spcPct val="0"/>
              </a:spcAft>
              <a:buNone/>
              <a:defRPr lang="en-US" sz="1100" b="1" dirty="0" smtClean="0">
                <a:solidFill>
                  <a:srgbClr val="00269E"/>
                </a:solidFill>
                <a:latin typeface="Arial" pitchFamily="34" charset="0"/>
                <a:ea typeface="+mj-ea"/>
                <a:cs typeface="Arial" pitchFamily="34" charset="0"/>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Line 7"/>
          <p:cNvSpPr>
            <a:spLocks noChangeShapeType="1"/>
          </p:cNvSpPr>
          <p:nvPr/>
        </p:nvSpPr>
        <p:spPr bwMode="auto">
          <a:xfrm>
            <a:off x="0" y="747713"/>
            <a:ext cx="9144000" cy="0"/>
          </a:xfrm>
          <a:prstGeom prst="line">
            <a:avLst/>
          </a:prstGeom>
          <a:noFill/>
          <a:ln w="9525">
            <a:solidFill>
              <a:srgbClr val="FFFFFF"/>
            </a:solidFill>
            <a:round/>
            <a:headEnd/>
            <a:tailEnd/>
          </a:ln>
        </p:spPr>
        <p:txBody>
          <a:bodyPr/>
          <a:lstStyle/>
          <a:p>
            <a:endParaRPr lang="en-US" dirty="0"/>
          </a:p>
        </p:txBody>
      </p:sp>
      <p:sp>
        <p:nvSpPr>
          <p:cNvPr id="3" name="Line 11"/>
          <p:cNvSpPr>
            <a:spLocks noChangeShapeType="1"/>
          </p:cNvSpPr>
          <p:nvPr/>
        </p:nvSpPr>
        <p:spPr bwMode="auto">
          <a:xfrm>
            <a:off x="2443163" y="3752850"/>
            <a:ext cx="5722937" cy="0"/>
          </a:xfrm>
          <a:prstGeom prst="line">
            <a:avLst/>
          </a:prstGeom>
          <a:noFill/>
          <a:ln w="9525">
            <a:solidFill>
              <a:schemeClr val="tx1"/>
            </a:solidFill>
            <a:round/>
            <a:headEnd/>
            <a:tailEnd/>
          </a:ln>
        </p:spPr>
        <p:txBody>
          <a:bodyPr/>
          <a:lstStyle/>
          <a:p>
            <a:endParaRPr lang="en-US" dirty="0"/>
          </a:p>
        </p:txBody>
      </p:sp>
      <p:sp>
        <p:nvSpPr>
          <p:cNvPr id="4" name="TextBox 6"/>
          <p:cNvSpPr txBox="1">
            <a:spLocks noChangeArrowheads="1"/>
          </p:cNvSpPr>
          <p:nvPr/>
        </p:nvSpPr>
        <p:spPr bwMode="auto">
          <a:xfrm>
            <a:off x="3265488" y="6283325"/>
            <a:ext cx="2613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pic>
        <p:nvPicPr>
          <p:cNvPr id="5" name="Picture 2" descr="C:\Users\dmlee\Downloads\preview-MABayTransAuthority.png"/>
          <p:cNvPicPr>
            <a:picLocks noChangeAspect="1" noChangeArrowheads="1"/>
          </p:cNvPicPr>
          <p:nvPr/>
        </p:nvPicPr>
        <p:blipFill>
          <a:blip r:embed="rId2" cstate="print"/>
          <a:srcRect t="38333" b="39000"/>
          <a:stretch>
            <a:fillRect/>
          </a:stretch>
        </p:blipFill>
        <p:spPr bwMode="auto">
          <a:xfrm>
            <a:off x="1012825" y="1562100"/>
            <a:ext cx="6386513" cy="1447800"/>
          </a:xfrm>
          <a:prstGeom prst="rect">
            <a:avLst/>
          </a:prstGeom>
          <a:noFill/>
          <a:ln w="9525">
            <a:noFill/>
            <a:miter lim="800000"/>
            <a:headEnd/>
            <a:tailEnd/>
          </a:ln>
        </p:spPr>
      </p:pic>
      <p:sp>
        <p:nvSpPr>
          <p:cNvPr id="6" name="Title 1"/>
          <p:cNvSpPr>
            <a:spLocks noGrp="1"/>
          </p:cNvSpPr>
          <p:nvPr>
            <p:ph type="title" hasCustomPrompt="1"/>
          </p:nvPr>
        </p:nvSpPr>
        <p:spPr>
          <a:xfrm>
            <a:off x="685800" y="3962400"/>
            <a:ext cx="7751547" cy="466344"/>
          </a:xfrm>
          <a:prstGeom prst="rect">
            <a:avLst/>
          </a:prstGeom>
        </p:spPr>
        <p:txBody>
          <a:bodyPr anchor="b" anchorCtr="0"/>
          <a:lstStyle>
            <a:lvl1pPr>
              <a:lnSpc>
                <a:spcPct val="100000"/>
              </a:lnSpc>
              <a:defRPr sz="3200" b="1" baseline="0">
                <a:solidFill>
                  <a:srgbClr val="00269E"/>
                </a:solidFill>
                <a:latin typeface="Arial" pitchFamily="34" charset="0"/>
                <a:cs typeface="Arial" pitchFamily="34" charset="0"/>
              </a:defRPr>
            </a:lvl1pPr>
          </a:lstStyle>
          <a:p>
            <a:r>
              <a:rPr lang="en-US" dirty="0"/>
              <a:t>Insert title here</a:t>
            </a:r>
          </a:p>
        </p:txBody>
      </p:sp>
      <p:sp>
        <p:nvSpPr>
          <p:cNvPr id="9" name="Text Placeholder 8"/>
          <p:cNvSpPr>
            <a:spLocks noGrp="1"/>
          </p:cNvSpPr>
          <p:nvPr>
            <p:ph type="body" sz="quarter" idx="10" hasCustomPrompt="1"/>
          </p:nvPr>
        </p:nvSpPr>
        <p:spPr>
          <a:xfrm>
            <a:off x="1219200" y="5105400"/>
            <a:ext cx="3352800" cy="762000"/>
          </a:xfrm>
          <a:prstGeom prst="rect">
            <a:avLst/>
          </a:prstGeom>
        </p:spPr>
        <p:txBody>
          <a:bodyPr/>
          <a:lstStyle>
            <a:lvl1pPr>
              <a:buNone/>
              <a:defRPr>
                <a:latin typeface="Arial" pitchFamily="34" charset="0"/>
                <a:cs typeface="Arial" pitchFamily="34" charset="0"/>
              </a:defRPr>
            </a:lvl1pPr>
          </a:lstStyle>
          <a:p>
            <a:pPr lvl="0"/>
            <a:r>
              <a:rPr lang="en-US" dirty="0"/>
              <a:t>Insert date here</a:t>
            </a:r>
          </a:p>
        </p:txBody>
      </p:sp>
      <p:sp>
        <p:nvSpPr>
          <p:cNvPr id="10" name="TextBox 9"/>
          <p:cNvSpPr txBox="1"/>
          <p:nvPr userDrawn="1"/>
        </p:nvSpPr>
        <p:spPr>
          <a:xfrm>
            <a:off x="1219200" y="4593770"/>
            <a:ext cx="5867400" cy="369332"/>
          </a:xfrm>
          <a:prstGeom prst="rect">
            <a:avLst/>
          </a:prstGeom>
          <a:noFill/>
        </p:spPr>
        <p:txBody>
          <a:bodyPr wrap="square" rtlCol="0">
            <a:spAutoFit/>
          </a:bodyPr>
          <a:lstStyle/>
          <a:p>
            <a:pPr marL="342900" indent="-342900"/>
            <a:endParaRPr lang="en-US" b="1" u="sng" dirty="0">
              <a:latin typeface="+mj-lt"/>
            </a:endParaRPr>
          </a:p>
        </p:txBody>
      </p:sp>
      <p:sp>
        <p:nvSpPr>
          <p:cNvPr id="13" name="Text Placeholder 12"/>
          <p:cNvSpPr>
            <a:spLocks noGrp="1"/>
          </p:cNvSpPr>
          <p:nvPr>
            <p:ph type="body" sz="quarter" idx="11" hasCustomPrompt="1"/>
          </p:nvPr>
        </p:nvSpPr>
        <p:spPr>
          <a:xfrm>
            <a:off x="1219200" y="4528458"/>
            <a:ext cx="4572000" cy="457200"/>
          </a:xfrm>
          <a:prstGeom prst="rect">
            <a:avLst/>
          </a:prstGeom>
        </p:spPr>
        <p:txBody>
          <a:bodyPr/>
          <a:lstStyle>
            <a:lvl1pPr algn="l" rtl="0" eaLnBrk="1" fontAlgn="base" hangingPunct="1">
              <a:lnSpc>
                <a:spcPct val="100000"/>
              </a:lnSpc>
              <a:spcBef>
                <a:spcPct val="0"/>
              </a:spcBef>
              <a:spcAft>
                <a:spcPct val="0"/>
              </a:spcAft>
              <a:buNone/>
              <a:defRPr lang="en-US" sz="2400" b="1" baseline="0" dirty="0" smtClean="0">
                <a:solidFill>
                  <a:srgbClr val="00269E"/>
                </a:solidFill>
                <a:latin typeface="Arial" pitchFamily="34" charset="0"/>
                <a:ea typeface="+mj-ea"/>
                <a:cs typeface="Arial" pitchFamily="34" charset="0"/>
              </a:defRPr>
            </a:lvl1pPr>
          </a:lstStyle>
          <a:p>
            <a:pPr lvl="0"/>
            <a:r>
              <a:rPr lang="en-US" dirty="0"/>
              <a:t>Insert subtitle here</a:t>
            </a:r>
          </a:p>
        </p:txBody>
      </p:sp>
    </p:spTree>
    <p:extLst>
      <p:ext uri="{BB962C8B-B14F-4D97-AF65-F5344CB8AC3E}">
        <p14:creationId xmlns:p14="http://schemas.microsoft.com/office/powerpoint/2010/main" val="1280582617"/>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7675" y="720725"/>
            <a:ext cx="7499350" cy="0"/>
          </a:xfrm>
          <a:prstGeom prst="line">
            <a:avLst/>
          </a:prstGeom>
          <a:ln w="1270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7675" y="1325563"/>
            <a:ext cx="8321675" cy="0"/>
          </a:xfrm>
          <a:prstGeom prst="line">
            <a:avLst/>
          </a:prstGeom>
          <a:ln w="9525">
            <a:solidFill>
              <a:schemeClr val="tx1"/>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7675" y="6280150"/>
            <a:ext cx="8321675" cy="0"/>
          </a:xfrm>
          <a:prstGeom prst="line">
            <a:avLst/>
          </a:prstGeom>
          <a:ln w="9525">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0" name="Slide Number Placeholder 6"/>
          <p:cNvSpPr txBox="1">
            <a:spLocks/>
          </p:cNvSpPr>
          <p:nvPr/>
        </p:nvSpPr>
        <p:spPr>
          <a:xfrm>
            <a:off x="8148638" y="6543675"/>
            <a:ext cx="762000" cy="228600"/>
          </a:xfrm>
          <a:prstGeom prst="rect">
            <a:avLst/>
          </a:prstGeom>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BBE80981-3DA6-46C2-826D-0D8005ADC286}" type="slidenum">
              <a:rPr lang="en-US" altLang="en-US" sz="1000" smtClean="0"/>
              <a:pPr algn="r" eaLnBrk="1" hangingPunct="1">
                <a:defRPr/>
              </a:pPr>
              <a:t>‹#›</a:t>
            </a:fld>
            <a:endParaRPr lang="en-US" altLang="en-US" sz="1000" dirty="0"/>
          </a:p>
        </p:txBody>
      </p:sp>
      <p:sp>
        <p:nvSpPr>
          <p:cNvPr id="41" name="Content Placeholder 8"/>
          <p:cNvSpPr txBox="1">
            <a:spLocks/>
          </p:cNvSpPr>
          <p:nvPr/>
        </p:nvSpPr>
        <p:spPr>
          <a:xfrm>
            <a:off x="469900" y="1698625"/>
            <a:ext cx="8348663" cy="4438650"/>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a:defRPr/>
            </a:pPr>
            <a:endParaRPr lang="en-US" dirty="0"/>
          </a:p>
        </p:txBody>
      </p:sp>
      <p:sp>
        <p:nvSpPr>
          <p:cNvPr id="18" name="Date Placeholder 1"/>
          <p:cNvSpPr>
            <a:spLocks noGrp="1"/>
          </p:cNvSpPr>
          <p:nvPr>
            <p:ph type="dt" sz="half" idx="2"/>
          </p:nvPr>
        </p:nvSpPr>
        <p:spPr>
          <a:xfrm>
            <a:off x="7200900" y="6269038"/>
            <a:ext cx="1673225" cy="155575"/>
          </a:xfrm>
          <a:prstGeom prst="rect">
            <a:avLst/>
          </a:prstGeom>
        </p:spPr>
        <p:txBody>
          <a:bodyPr/>
          <a:lstStyle>
            <a:lvl1pPr algn="r" eaLnBrk="1" hangingPunct="1">
              <a:defRPr sz="800">
                <a:latin typeface="Arial" charset="0"/>
                <a:cs typeface="+mn-cs"/>
              </a:defRPr>
            </a:lvl1pPr>
          </a:lstStyle>
          <a:p>
            <a:fld id="{1AB85839-DE7E-4765-A9A0-B3F73C84A708}" type="datetime1">
              <a:rPr lang="en-US" smtClean="0"/>
              <a:pPr/>
              <a:t>11/26/2018</a:t>
            </a:fld>
            <a:endParaRPr lang="en-US" dirty="0"/>
          </a:p>
        </p:txBody>
      </p:sp>
      <p:pic>
        <p:nvPicPr>
          <p:cNvPr id="1034" name="Picture 2" descr="File:MBTA.svg"/>
          <p:cNvPicPr>
            <a:picLocks noChangeAspect="1" noChangeArrowheads="1"/>
          </p:cNvPicPr>
          <p:nvPr/>
        </p:nvPicPr>
        <p:blipFill>
          <a:blip r:embed="rId7" cstate="print"/>
          <a:srcRect/>
          <a:stretch>
            <a:fillRect/>
          </a:stretch>
        </p:blipFill>
        <p:spPr bwMode="auto">
          <a:xfrm>
            <a:off x="8139113" y="222250"/>
            <a:ext cx="711200" cy="711200"/>
          </a:xfrm>
          <a:prstGeom prst="rect">
            <a:avLst/>
          </a:prstGeom>
          <a:noFill/>
          <a:ln w="9525">
            <a:noFill/>
            <a:miter lim="800000"/>
            <a:headEnd/>
            <a:tailEnd/>
          </a:ln>
        </p:spPr>
      </p:pic>
      <p:sp>
        <p:nvSpPr>
          <p:cNvPr id="10" name="TextBox 6"/>
          <p:cNvSpPr txBox="1">
            <a:spLocks noChangeArrowheads="1"/>
          </p:cNvSpPr>
          <p:nvPr userDrawn="1"/>
        </p:nvSpPr>
        <p:spPr bwMode="auto">
          <a:xfrm>
            <a:off x="3265488" y="6302597"/>
            <a:ext cx="261302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800" dirty="0"/>
              <a:t>Draft for Discussion &amp; Policy Purposes Only</a:t>
            </a:r>
          </a:p>
        </p:txBody>
      </p:sp>
    </p:spTree>
  </p:cSld>
  <p:clrMap bg1="lt1" tx1="dk1" bg2="lt2" tx2="dk2" accent1="accent1" accent2="accent2" accent3="accent3" accent4="accent4" accent5="accent5" accent6="accent6" hlink="hlink" folHlink="folHlink"/>
  <p:sldLayoutIdLst>
    <p:sldLayoutId id="2147483664" r:id="rId1"/>
    <p:sldLayoutId id="2147483662" r:id="rId2"/>
    <p:sldLayoutId id="2147483663" r:id="rId3"/>
    <p:sldLayoutId id="2147483673" r:id="rId4"/>
    <p:sldLayoutId id="2147483675" r:id="rId5"/>
  </p:sldLayoutIdLst>
  <p:hf hdr="0" dt="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2pPr>
      <a:lvl3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3pPr>
      <a:lvl4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4pPr>
      <a:lvl5pPr algn="l" rtl="0" eaLnBrk="1" fontAlgn="base" hangingPunct="1">
        <a:lnSpc>
          <a:spcPct val="90000"/>
        </a:lnSpc>
        <a:spcBef>
          <a:spcPct val="0"/>
        </a:spcBef>
        <a:spcAft>
          <a:spcPct val="0"/>
        </a:spcAft>
        <a:defRPr sz="2800" b="1">
          <a:solidFill>
            <a:srgbClr val="0033CC"/>
          </a:solidFill>
          <a:latin typeface="Calibri" panose="020F0502020204030204"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Ridership Update</a:t>
            </a:r>
          </a:p>
        </p:txBody>
      </p:sp>
      <p:sp>
        <p:nvSpPr>
          <p:cNvPr id="3" name="Text Placeholder 2"/>
          <p:cNvSpPr>
            <a:spLocks noGrp="1"/>
          </p:cNvSpPr>
          <p:nvPr>
            <p:ph type="body" sz="quarter" idx="10"/>
          </p:nvPr>
        </p:nvSpPr>
        <p:spPr/>
        <p:txBody>
          <a:bodyPr/>
          <a:lstStyle/>
          <a:p>
            <a:r>
              <a:rPr lang="en-US" dirty="0"/>
              <a:t>November </a:t>
            </a:r>
            <a:r>
              <a:rPr lang="en-US" dirty="0" smtClean="0"/>
              <a:t>26, </a:t>
            </a:r>
            <a:r>
              <a:rPr lang="en-US" dirty="0"/>
              <a:t>2018</a:t>
            </a:r>
          </a:p>
        </p:txBody>
      </p:sp>
      <p:sp>
        <p:nvSpPr>
          <p:cNvPr id="4" name="Text Placeholder 3"/>
          <p:cNvSpPr>
            <a:spLocks noGrp="1"/>
          </p:cNvSpPr>
          <p:nvPr>
            <p:ph type="body" sz="quarter" idx="11"/>
          </p:nvPr>
        </p:nvSpPr>
        <p:spPr/>
        <p:txBody>
          <a:bodyPr/>
          <a:lstStyle/>
          <a:p>
            <a:r>
              <a:rPr lang="en-US" dirty="0"/>
              <a:t>First Quarter FY19</a:t>
            </a:r>
          </a:p>
        </p:txBody>
      </p:sp>
    </p:spTree>
    <p:extLst>
      <p:ext uri="{BB962C8B-B14F-4D97-AF65-F5344CB8AC3E}">
        <p14:creationId xmlns:p14="http://schemas.microsoft.com/office/powerpoint/2010/main" val="94954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lvl="1" indent="0">
              <a:buNone/>
            </a:pPr>
            <a:r>
              <a:rPr lang="en-US" sz="1800" dirty="0" smtClean="0"/>
              <a:t>Upcoming OPMI report investigating factors that influence ridership. Main products include:</a:t>
            </a:r>
          </a:p>
          <a:p>
            <a:pPr marL="685800" lvl="1" indent="-285750"/>
            <a:r>
              <a:rPr lang="en-US" sz="1800" dirty="0" smtClean="0"/>
              <a:t>Literature Review</a:t>
            </a:r>
          </a:p>
          <a:p>
            <a:pPr marL="685800" lvl="1" indent="-285750"/>
            <a:r>
              <a:rPr lang="en-US" sz="1800" dirty="0" smtClean="0"/>
              <a:t>National comparison (city-level) regression comparing what correlates with ridership change top 27 US transit agencies and their regions</a:t>
            </a:r>
          </a:p>
          <a:p>
            <a:pPr marL="857250" lvl="2" indent="-285750"/>
            <a:r>
              <a:rPr lang="en-US" sz="1800" dirty="0" smtClean="0"/>
              <a:t>What local factors influenced overall ridership gain or loss in Seattle, LA, and Boston, and to what degree?</a:t>
            </a:r>
          </a:p>
          <a:p>
            <a:pPr marL="685800" lvl="1" indent="-285750"/>
            <a:r>
              <a:rPr lang="en-US" sz="1800" dirty="0" smtClean="0"/>
              <a:t>Detailed MBTA-region-specific regression to examine correlations in specific areas of the bus network </a:t>
            </a:r>
          </a:p>
          <a:p>
            <a:pPr marL="857250" lvl="2" indent="-285750"/>
            <a:r>
              <a:rPr lang="en-US" sz="1800" dirty="0" smtClean="0"/>
              <a:t>What local factors influenced bus ridership changes in Lynn, Dorchester or Back Bay?</a:t>
            </a:r>
          </a:p>
          <a:p>
            <a:pPr marL="685800" lvl="1" indent="-285750"/>
            <a:r>
              <a:rPr lang="en-US" sz="1800" dirty="0" smtClean="0"/>
              <a:t>Discussion and recommendations</a:t>
            </a:r>
          </a:p>
          <a:p>
            <a:pPr marL="685800" lvl="1" indent="-285750"/>
            <a:endParaRPr lang="en-US" sz="1800" dirty="0"/>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p:txBody>
      </p:sp>
      <p:sp>
        <p:nvSpPr>
          <p:cNvPr id="3" name="Title 2"/>
          <p:cNvSpPr>
            <a:spLocks noGrp="1"/>
          </p:cNvSpPr>
          <p:nvPr>
            <p:ph type="title"/>
          </p:nvPr>
        </p:nvSpPr>
        <p:spPr>
          <a:xfrm>
            <a:off x="462685" y="829056"/>
            <a:ext cx="8452715" cy="466344"/>
          </a:xfrm>
        </p:spPr>
        <p:txBody>
          <a:bodyPr/>
          <a:lstStyle/>
          <a:p>
            <a:r>
              <a:rPr lang="en-US" dirty="0" smtClean="0"/>
              <a:t>Ridership research</a:t>
            </a:r>
            <a:endParaRPr lang="en-US" dirty="0"/>
          </a:p>
        </p:txBody>
      </p:sp>
      <p:sp>
        <p:nvSpPr>
          <p:cNvPr id="4" name="Text Placeholder 3"/>
          <p:cNvSpPr>
            <a:spLocks noGrp="1"/>
          </p:cNvSpPr>
          <p:nvPr>
            <p:ph type="body" sz="quarter" idx="16"/>
          </p:nvPr>
        </p:nvSpPr>
        <p:spPr/>
        <p:txBody>
          <a:bodyPr/>
          <a:lstStyle/>
          <a:p>
            <a:r>
              <a:rPr lang="en-US" dirty="0"/>
              <a:t>Quarterly Ridership Update</a:t>
            </a:r>
          </a:p>
        </p:txBody>
      </p:sp>
    </p:spTree>
    <p:extLst>
      <p:ext uri="{BB962C8B-B14F-4D97-AF65-F5344CB8AC3E}">
        <p14:creationId xmlns:p14="http://schemas.microsoft.com/office/powerpoint/2010/main" val="342526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1" y="1698958"/>
            <a:ext cx="7911999" cy="4092242"/>
          </a:xfrm>
        </p:spPr>
        <p:txBody>
          <a:bodyPr/>
          <a:lstStyle/>
          <a:p>
            <a:pPr marL="171450" indent="-171450">
              <a:buFont typeface="Arial" panose="020B0604020202020204" pitchFamily="34" charset="0"/>
              <a:buChar char="•"/>
            </a:pPr>
            <a:r>
              <a:rPr lang="en-US" sz="1800" dirty="0" smtClean="0"/>
              <a:t>Variables investigating using Geographically Weighted Regression:</a:t>
            </a:r>
          </a:p>
          <a:p>
            <a:pPr marL="742950" lvl="2"/>
            <a:r>
              <a:rPr lang="en-US" sz="1800" dirty="0"/>
              <a:t>Frequency </a:t>
            </a:r>
          </a:p>
          <a:p>
            <a:pPr marL="742950" lvl="2"/>
            <a:r>
              <a:rPr lang="en-US" sz="1800" dirty="0"/>
              <a:t>Reliability </a:t>
            </a:r>
          </a:p>
          <a:p>
            <a:pPr marL="742950" lvl="2"/>
            <a:r>
              <a:rPr lang="en-US" sz="1800" dirty="0"/>
              <a:t>Speed</a:t>
            </a:r>
          </a:p>
          <a:p>
            <a:pPr marL="742950" lvl="2"/>
            <a:r>
              <a:rPr lang="en-US" sz="1800" dirty="0"/>
              <a:t>Commute Mode</a:t>
            </a:r>
          </a:p>
          <a:p>
            <a:pPr marL="742950" lvl="2"/>
            <a:r>
              <a:rPr lang="en-US" sz="1800" dirty="0"/>
              <a:t>Vehicle Ownership </a:t>
            </a:r>
          </a:p>
          <a:p>
            <a:pPr marL="742950" lvl="2"/>
            <a:r>
              <a:rPr lang="en-US" sz="1800" dirty="0"/>
              <a:t>Socioeconomic Status</a:t>
            </a:r>
          </a:p>
          <a:p>
            <a:pPr marL="742950" lvl="2"/>
            <a:r>
              <a:rPr lang="en-US" sz="1800" dirty="0"/>
              <a:t>User Type</a:t>
            </a:r>
          </a:p>
          <a:p>
            <a:pPr marL="742950" lvl="2"/>
            <a:r>
              <a:rPr lang="en-US" sz="1800" dirty="0"/>
              <a:t>Fare Product Type</a:t>
            </a:r>
          </a:p>
          <a:p>
            <a:pPr marL="742950" lvl="2"/>
            <a:r>
              <a:rPr lang="en-US" sz="1800" dirty="0" smtClean="0"/>
              <a:t>Transfer rate</a:t>
            </a:r>
            <a:endParaRPr lang="en-US" sz="1800" dirty="0"/>
          </a:p>
          <a:p>
            <a:pPr marL="742950" lvl="2"/>
            <a:endParaRPr lang="en-US" sz="1800" dirty="0" smtClean="0"/>
          </a:p>
          <a:p>
            <a:pPr marL="571500" lvl="1" indent="-171450"/>
            <a:endParaRPr lang="en-US" sz="1800" dirty="0"/>
          </a:p>
        </p:txBody>
      </p:sp>
      <p:sp>
        <p:nvSpPr>
          <p:cNvPr id="3" name="Title 2"/>
          <p:cNvSpPr>
            <a:spLocks noGrp="1"/>
          </p:cNvSpPr>
          <p:nvPr>
            <p:ph type="title"/>
          </p:nvPr>
        </p:nvSpPr>
        <p:spPr>
          <a:xfrm>
            <a:off x="462685" y="829056"/>
            <a:ext cx="8452715" cy="466344"/>
          </a:xfrm>
        </p:spPr>
        <p:txBody>
          <a:bodyPr/>
          <a:lstStyle/>
          <a:p>
            <a:r>
              <a:rPr lang="en-US" dirty="0" smtClean="0"/>
              <a:t>Detailed MBTA ridership analysis</a:t>
            </a:r>
            <a:endParaRPr lang="en-US" dirty="0"/>
          </a:p>
        </p:txBody>
      </p:sp>
      <p:sp>
        <p:nvSpPr>
          <p:cNvPr id="4" name="Text Placeholder 3"/>
          <p:cNvSpPr>
            <a:spLocks noGrp="1"/>
          </p:cNvSpPr>
          <p:nvPr>
            <p:ph type="body" sz="quarter" idx="16"/>
          </p:nvPr>
        </p:nvSpPr>
        <p:spPr/>
        <p:txBody>
          <a:bodyPr/>
          <a:lstStyle/>
          <a:p>
            <a:r>
              <a:rPr lang="en-US" dirty="0"/>
              <a:t>Quarterly Ridership Update</a:t>
            </a:r>
          </a:p>
        </p:txBody>
      </p:sp>
    </p:spTree>
    <p:extLst>
      <p:ext uri="{BB962C8B-B14F-4D97-AF65-F5344CB8AC3E}">
        <p14:creationId xmlns:p14="http://schemas.microsoft.com/office/powerpoint/2010/main" val="249505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marL="571500" lvl="1" indent="-171450"/>
            <a:endParaRPr lang="en-US" sz="1800" dirty="0"/>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p:txBody>
      </p:sp>
      <p:sp>
        <p:nvSpPr>
          <p:cNvPr id="3" name="Title 2"/>
          <p:cNvSpPr>
            <a:spLocks noGrp="1"/>
          </p:cNvSpPr>
          <p:nvPr>
            <p:ph type="title"/>
          </p:nvPr>
        </p:nvSpPr>
        <p:spPr/>
        <p:txBody>
          <a:bodyPr/>
          <a:lstStyle/>
          <a:p>
            <a:r>
              <a:rPr lang="en-US" dirty="0"/>
              <a:t>Overview:</a:t>
            </a:r>
          </a:p>
        </p:txBody>
      </p:sp>
      <p:sp>
        <p:nvSpPr>
          <p:cNvPr id="4" name="Text Placeholder 3"/>
          <p:cNvSpPr>
            <a:spLocks noGrp="1"/>
          </p:cNvSpPr>
          <p:nvPr>
            <p:ph type="body" sz="quarter" idx="16"/>
          </p:nvPr>
        </p:nvSpPr>
        <p:spPr/>
        <p:txBody>
          <a:bodyPr/>
          <a:lstStyle/>
          <a:p>
            <a:r>
              <a:rPr lang="en-US" dirty="0"/>
              <a:t>Quarterly Ridership Update</a:t>
            </a:r>
          </a:p>
        </p:txBody>
      </p:sp>
      <p:sp>
        <p:nvSpPr>
          <p:cNvPr id="7" name="TextBox 6"/>
          <p:cNvSpPr txBox="1"/>
          <p:nvPr/>
        </p:nvSpPr>
        <p:spPr>
          <a:xfrm>
            <a:off x="609600" y="1447800"/>
            <a:ext cx="8208873" cy="406265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Updating ridership for July-September 2018</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Slight drop from Q1 FY18 (-2 to -3%) </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October is a much smaller decline year over year</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MBTA ridership trends in line with national trends</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This analysis compared taps on </a:t>
            </a:r>
            <a:r>
              <a:rPr lang="en-US" sz="2400" dirty="0" err="1" smtClean="0">
                <a:latin typeface="Arial" panose="020B0604020202020204" pitchFamily="34" charset="0"/>
                <a:cs typeface="Arial" panose="020B0604020202020204" pitchFamily="34" charset="0"/>
              </a:rPr>
              <a:t>fareboxes</a:t>
            </a:r>
            <a:r>
              <a:rPr lang="en-US" sz="2400" dirty="0" smtClean="0">
                <a:latin typeface="Arial" panose="020B0604020202020204" pitchFamily="34" charset="0"/>
                <a:cs typeface="Arial" panose="020B0604020202020204" pitchFamily="34" charset="0"/>
              </a:rPr>
              <a:t> and </a:t>
            </a:r>
            <a:r>
              <a:rPr lang="en-US" sz="2400" dirty="0" err="1" smtClean="0">
                <a:latin typeface="Arial" panose="020B0604020202020204" pitchFamily="34" charset="0"/>
                <a:cs typeface="Arial" panose="020B0604020202020204" pitchFamily="34" charset="0"/>
              </a:rPr>
              <a:t>faregates</a:t>
            </a:r>
            <a:r>
              <a:rPr lang="en-US" sz="2400" dirty="0" smtClean="0">
                <a:latin typeface="Arial" panose="020B0604020202020204" pitchFamily="34" charset="0"/>
                <a:cs typeface="Arial" panose="020B0604020202020204" pitchFamily="34" charset="0"/>
              </a:rPr>
              <a:t> to show change over time and is not total ridership</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OPMI continuing analysis on whether all data is being reported from AFC system consistently</a:t>
            </a:r>
          </a:p>
          <a:p>
            <a:pPr marL="342900" indent="-342900"/>
            <a:endParaRPr lang="en-US" dirty="0" smtClean="0"/>
          </a:p>
        </p:txBody>
      </p:sp>
    </p:spTree>
    <p:extLst>
      <p:ext uri="{BB962C8B-B14F-4D97-AF65-F5344CB8AC3E}">
        <p14:creationId xmlns:p14="http://schemas.microsoft.com/office/powerpoint/2010/main" val="255226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685" y="829056"/>
            <a:ext cx="8058577" cy="466344"/>
          </a:xfrm>
        </p:spPr>
        <p:txBody>
          <a:bodyPr/>
          <a:lstStyle/>
          <a:p>
            <a:r>
              <a:rPr lang="en-US" dirty="0"/>
              <a:t>Subway Trend (Blue, Orange, Red Lines, and Green Line gated stations) </a:t>
            </a:r>
          </a:p>
        </p:txBody>
      </p:sp>
      <p:sp>
        <p:nvSpPr>
          <p:cNvPr id="4" name="Text Placeholder 3"/>
          <p:cNvSpPr>
            <a:spLocks noGrp="1"/>
          </p:cNvSpPr>
          <p:nvPr>
            <p:ph type="body" sz="quarter" idx="16"/>
          </p:nvPr>
        </p:nvSpPr>
        <p:spPr/>
        <p:txBody>
          <a:bodyPr/>
          <a:lstStyle/>
          <a:p>
            <a:r>
              <a:rPr lang="en-US" dirty="0"/>
              <a:t>Quarterly Ridership Update</a:t>
            </a:r>
          </a:p>
        </p:txBody>
      </p:sp>
      <p:sp>
        <p:nvSpPr>
          <p:cNvPr id="8" name="Rectangle 7"/>
          <p:cNvSpPr/>
          <p:nvPr/>
        </p:nvSpPr>
        <p:spPr>
          <a:xfrm>
            <a:off x="304800" y="6038850"/>
            <a:ext cx="8216462" cy="276999"/>
          </a:xfrm>
          <a:prstGeom prst="rect">
            <a:avLst/>
          </a:prstGeom>
        </p:spPr>
        <p:txBody>
          <a:bodyPr wrap="square">
            <a:spAutoFit/>
          </a:bodyPr>
          <a:lstStyle/>
          <a:p>
            <a:r>
              <a:rPr lang="en-US" sz="1200" dirty="0"/>
              <a:t>Source: AFC data</a:t>
            </a:r>
          </a:p>
        </p:txBody>
      </p:sp>
      <p:sp>
        <p:nvSpPr>
          <p:cNvPr id="5" name="TextBox 4"/>
          <p:cNvSpPr txBox="1"/>
          <p:nvPr/>
        </p:nvSpPr>
        <p:spPr>
          <a:xfrm>
            <a:off x="7135671" y="1353401"/>
            <a:ext cx="2057400" cy="830997"/>
          </a:xfrm>
          <a:prstGeom prst="rect">
            <a:avLst/>
          </a:prstGeom>
          <a:noFill/>
        </p:spPr>
        <p:txBody>
          <a:bodyPr wrap="square" rtlCol="0">
            <a:spAutoFit/>
          </a:bodyPr>
          <a:lstStyle/>
          <a:p>
            <a:pPr marL="342900" indent="-342900" algn="ctr"/>
            <a:r>
              <a:rPr lang="en-US" sz="1200" dirty="0">
                <a:latin typeface="+mj-lt"/>
              </a:rPr>
              <a:t>September ‘18 vs. September ‘17 </a:t>
            </a:r>
          </a:p>
          <a:p>
            <a:pPr marL="342900" indent="-342900" algn="ctr"/>
            <a:r>
              <a:rPr lang="en-US" sz="1200" dirty="0">
                <a:latin typeface="+mj-lt"/>
              </a:rPr>
              <a:t>12-month weekday  avg.: -</a:t>
            </a:r>
            <a:r>
              <a:rPr lang="en-US" sz="1200" dirty="0" smtClean="0">
                <a:latin typeface="+mj-lt"/>
              </a:rPr>
              <a:t>1.6% </a:t>
            </a:r>
            <a:endParaRPr lang="en-US" sz="1200" dirty="0">
              <a:latin typeface="+mj-lt"/>
            </a:endParaRPr>
          </a:p>
        </p:txBody>
      </p:sp>
      <p:sp>
        <p:nvSpPr>
          <p:cNvPr id="6" name="TextBox 5"/>
          <p:cNvSpPr txBox="1"/>
          <p:nvPr/>
        </p:nvSpPr>
        <p:spPr>
          <a:xfrm>
            <a:off x="7118924" y="3267809"/>
            <a:ext cx="1663262" cy="276999"/>
          </a:xfrm>
          <a:prstGeom prst="rect">
            <a:avLst/>
          </a:prstGeom>
          <a:noFill/>
        </p:spPr>
        <p:txBody>
          <a:bodyPr wrap="square" rtlCol="0">
            <a:spAutoFit/>
          </a:bodyPr>
          <a:lstStyle/>
          <a:p>
            <a:pPr marL="342900" indent="-342900"/>
            <a:r>
              <a:rPr lang="en-US" sz="1200" dirty="0">
                <a:latin typeface="+mj-lt"/>
              </a:rPr>
              <a:t>Saturday: -2.1%</a:t>
            </a:r>
          </a:p>
        </p:txBody>
      </p:sp>
      <p:sp>
        <p:nvSpPr>
          <p:cNvPr id="16" name="TextBox 15"/>
          <p:cNvSpPr txBox="1"/>
          <p:nvPr/>
        </p:nvSpPr>
        <p:spPr>
          <a:xfrm>
            <a:off x="7332740" y="4041029"/>
            <a:ext cx="1663262" cy="276999"/>
          </a:xfrm>
          <a:prstGeom prst="rect">
            <a:avLst/>
          </a:prstGeom>
          <a:noFill/>
        </p:spPr>
        <p:txBody>
          <a:bodyPr wrap="square" rtlCol="0">
            <a:spAutoFit/>
          </a:bodyPr>
          <a:lstStyle/>
          <a:p>
            <a:pPr marL="342900" indent="-342900"/>
            <a:r>
              <a:rPr lang="en-US" sz="1200" dirty="0">
                <a:latin typeface="+mj-lt"/>
              </a:rPr>
              <a:t>Sunday -3.4%</a:t>
            </a:r>
          </a:p>
        </p:txBody>
      </p:sp>
      <p:sp>
        <p:nvSpPr>
          <p:cNvPr id="7" name="TextBox 6"/>
          <p:cNvSpPr txBox="1"/>
          <p:nvPr/>
        </p:nvSpPr>
        <p:spPr>
          <a:xfrm rot="16200000">
            <a:off x="-1061953" y="3104933"/>
            <a:ext cx="2733505" cy="276999"/>
          </a:xfrm>
          <a:prstGeom prst="rect">
            <a:avLst/>
          </a:prstGeom>
          <a:noFill/>
        </p:spPr>
        <p:txBody>
          <a:bodyPr wrap="none" rtlCol="0">
            <a:spAutoFit/>
          </a:bodyPr>
          <a:lstStyle/>
          <a:p>
            <a:pPr marL="342900" indent="-342900"/>
            <a:r>
              <a:rPr lang="en-US" sz="1200" dirty="0">
                <a:latin typeface="Calibri" panose="020F0502020204030204" pitchFamily="34" charset="0"/>
                <a:cs typeface="Calibri" panose="020F0502020204030204" pitchFamily="34" charset="0"/>
              </a:rPr>
              <a:t>Comparable AFC taps, not total ridership </a:t>
            </a:r>
          </a:p>
        </p:txBody>
      </p:sp>
      <p:graphicFrame>
        <p:nvGraphicFramePr>
          <p:cNvPr id="12" name="Chart 1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642588899"/>
              </p:ext>
            </p:extLst>
          </p:nvPr>
        </p:nvGraphicFramePr>
        <p:xfrm>
          <a:off x="443298" y="1244321"/>
          <a:ext cx="8014901" cy="49278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464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Subway Trend Detail FY17-FY18</a:t>
            </a:r>
          </a:p>
        </p:txBody>
      </p:sp>
      <p:sp>
        <p:nvSpPr>
          <p:cNvPr id="4" name="Text Placeholder 3"/>
          <p:cNvSpPr>
            <a:spLocks noGrp="1"/>
          </p:cNvSpPr>
          <p:nvPr>
            <p:ph type="body" sz="quarter" idx="16"/>
          </p:nvPr>
        </p:nvSpPr>
        <p:spPr/>
        <p:txBody>
          <a:bodyPr/>
          <a:lstStyle/>
          <a:p>
            <a:r>
              <a:rPr lang="en-US" dirty="0"/>
              <a:t>Quarterly Ridership Update</a:t>
            </a:r>
          </a:p>
        </p:txBody>
      </p:sp>
      <p:sp>
        <p:nvSpPr>
          <p:cNvPr id="8" name="Rectangle 7"/>
          <p:cNvSpPr/>
          <p:nvPr/>
        </p:nvSpPr>
        <p:spPr>
          <a:xfrm>
            <a:off x="304800" y="6038850"/>
            <a:ext cx="8216462" cy="276999"/>
          </a:xfrm>
          <a:prstGeom prst="rect">
            <a:avLst/>
          </a:prstGeom>
        </p:spPr>
        <p:txBody>
          <a:bodyPr wrap="square">
            <a:spAutoFit/>
          </a:bodyPr>
          <a:lstStyle/>
          <a:p>
            <a:r>
              <a:rPr lang="en-US" sz="1200" dirty="0"/>
              <a:t>Source: AFC data</a:t>
            </a:r>
          </a:p>
        </p:txBody>
      </p:sp>
      <p:sp>
        <p:nvSpPr>
          <p:cNvPr id="7" name="TextBox 6"/>
          <p:cNvSpPr txBox="1"/>
          <p:nvPr/>
        </p:nvSpPr>
        <p:spPr>
          <a:xfrm rot="16200000">
            <a:off x="-1061953" y="3104933"/>
            <a:ext cx="2733505" cy="276999"/>
          </a:xfrm>
          <a:prstGeom prst="rect">
            <a:avLst/>
          </a:prstGeom>
          <a:noFill/>
        </p:spPr>
        <p:txBody>
          <a:bodyPr wrap="none" rtlCol="0">
            <a:spAutoFit/>
          </a:bodyPr>
          <a:lstStyle/>
          <a:p>
            <a:pPr marL="342900" indent="-342900"/>
            <a:r>
              <a:rPr lang="en-US" sz="1200" dirty="0">
                <a:latin typeface="Calibri" panose="020F0502020204030204" pitchFamily="34" charset="0"/>
                <a:cs typeface="Calibri" panose="020F0502020204030204" pitchFamily="34" charset="0"/>
              </a:rPr>
              <a:t>Comparable AFC taps, not total ridership </a:t>
            </a:r>
          </a:p>
        </p:txBody>
      </p:sp>
      <p:sp>
        <p:nvSpPr>
          <p:cNvPr id="5" name="TextBox 4"/>
          <p:cNvSpPr txBox="1"/>
          <p:nvPr/>
        </p:nvSpPr>
        <p:spPr>
          <a:xfrm>
            <a:off x="7425518" y="2987184"/>
            <a:ext cx="1676400" cy="276999"/>
          </a:xfrm>
          <a:prstGeom prst="rect">
            <a:avLst/>
          </a:prstGeom>
          <a:noFill/>
        </p:spPr>
        <p:txBody>
          <a:bodyPr wrap="square" rtlCol="0">
            <a:spAutoFit/>
          </a:bodyPr>
          <a:lstStyle/>
          <a:p>
            <a:pPr marL="342900" indent="-342900"/>
            <a:r>
              <a:rPr lang="en-US" sz="1200" dirty="0">
                <a:latin typeface="+mj-lt"/>
              </a:rPr>
              <a:t>Saturday: -4.3%</a:t>
            </a:r>
          </a:p>
        </p:txBody>
      </p:sp>
      <p:sp>
        <p:nvSpPr>
          <p:cNvPr id="9" name="TextBox 8"/>
          <p:cNvSpPr txBox="1"/>
          <p:nvPr/>
        </p:nvSpPr>
        <p:spPr>
          <a:xfrm>
            <a:off x="7086600" y="1563214"/>
            <a:ext cx="2057400" cy="646331"/>
          </a:xfrm>
          <a:prstGeom prst="rect">
            <a:avLst/>
          </a:prstGeom>
          <a:noFill/>
        </p:spPr>
        <p:txBody>
          <a:bodyPr wrap="square" rtlCol="0">
            <a:spAutoFit/>
          </a:bodyPr>
          <a:lstStyle/>
          <a:p>
            <a:pPr marL="342900" indent="-342900" algn="ctr"/>
            <a:r>
              <a:rPr lang="en-US" sz="1200" dirty="0">
                <a:latin typeface="+mj-lt"/>
              </a:rPr>
              <a:t>Sep 18 vs. Sep 16 </a:t>
            </a:r>
          </a:p>
          <a:p>
            <a:pPr marL="342900" indent="-342900" algn="ctr"/>
            <a:r>
              <a:rPr lang="en-US" sz="1200" dirty="0">
                <a:latin typeface="+mj-lt"/>
              </a:rPr>
              <a:t>12-month weekday  avg.: -</a:t>
            </a:r>
            <a:r>
              <a:rPr lang="en-US" sz="1200" dirty="0" smtClean="0">
                <a:latin typeface="+mj-lt"/>
              </a:rPr>
              <a:t>3.0% </a:t>
            </a:r>
            <a:endParaRPr lang="en-US" sz="1200" dirty="0">
              <a:latin typeface="+mj-lt"/>
            </a:endParaRPr>
          </a:p>
        </p:txBody>
      </p:sp>
      <p:sp>
        <p:nvSpPr>
          <p:cNvPr id="11" name="TextBox 10"/>
          <p:cNvSpPr txBox="1"/>
          <p:nvPr/>
        </p:nvSpPr>
        <p:spPr>
          <a:xfrm>
            <a:off x="7531854" y="4258104"/>
            <a:ext cx="1463728" cy="276999"/>
          </a:xfrm>
          <a:prstGeom prst="rect">
            <a:avLst/>
          </a:prstGeom>
          <a:noFill/>
        </p:spPr>
        <p:txBody>
          <a:bodyPr wrap="square" rtlCol="0">
            <a:spAutoFit/>
          </a:bodyPr>
          <a:lstStyle/>
          <a:p>
            <a:pPr marL="342900" indent="-342900"/>
            <a:r>
              <a:rPr lang="en-US" sz="1200" dirty="0">
                <a:latin typeface="+mj-lt"/>
              </a:rPr>
              <a:t>Sunday: -3.6%</a:t>
            </a:r>
          </a:p>
        </p:txBody>
      </p:sp>
      <p:sp>
        <p:nvSpPr>
          <p:cNvPr id="10" name="TextBox 9"/>
          <p:cNvSpPr txBox="1"/>
          <p:nvPr/>
        </p:nvSpPr>
        <p:spPr>
          <a:xfrm>
            <a:off x="3290046" y="4595820"/>
            <a:ext cx="5705536" cy="584775"/>
          </a:xfrm>
          <a:prstGeom prst="rect">
            <a:avLst/>
          </a:prstGeom>
          <a:solidFill>
            <a:schemeClr val="bg1"/>
          </a:solidFill>
          <a:ln>
            <a:solidFill>
              <a:schemeClr val="bg2">
                <a:lumMod val="75000"/>
              </a:schemeClr>
            </a:solidFill>
          </a:ln>
        </p:spPr>
        <p:txBody>
          <a:bodyPr wrap="none" rtlCol="0">
            <a:spAutoFit/>
          </a:bodyPr>
          <a:lstStyle/>
          <a:p>
            <a:r>
              <a:rPr lang="en-US" sz="1600" dirty="0">
                <a:latin typeface="+mj-lt"/>
              </a:rPr>
              <a:t>Note: Weekend ridership impacted by bus diversions </a:t>
            </a:r>
            <a:br>
              <a:rPr lang="en-US" sz="1600" dirty="0">
                <a:latin typeface="+mj-lt"/>
              </a:rPr>
            </a:br>
            <a:r>
              <a:rPr lang="en-US" sz="1600" dirty="0">
                <a:latin typeface="+mj-lt"/>
              </a:rPr>
              <a:t>for State of Good Repair projects</a:t>
            </a:r>
          </a:p>
        </p:txBody>
      </p:sp>
      <p:graphicFrame>
        <p:nvGraphicFramePr>
          <p:cNvPr id="13" name="Chart 12">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893213462"/>
              </p:ext>
            </p:extLst>
          </p:nvPr>
        </p:nvGraphicFramePr>
        <p:xfrm>
          <a:off x="443299" y="1295400"/>
          <a:ext cx="8552283" cy="4743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049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Quarterly Ridership Update</a:t>
            </a:r>
          </a:p>
        </p:txBody>
      </p:sp>
      <p:sp>
        <p:nvSpPr>
          <p:cNvPr id="2" name="Title 1"/>
          <p:cNvSpPr>
            <a:spLocks noGrp="1"/>
          </p:cNvSpPr>
          <p:nvPr>
            <p:ph type="title"/>
          </p:nvPr>
        </p:nvSpPr>
        <p:spPr/>
        <p:txBody>
          <a:bodyPr/>
          <a:lstStyle/>
          <a:p>
            <a:r>
              <a:rPr lang="en-US" dirty="0"/>
              <a:t>Bus Trend</a:t>
            </a:r>
          </a:p>
        </p:txBody>
      </p:sp>
      <p:sp>
        <p:nvSpPr>
          <p:cNvPr id="8" name="Rectangle 7"/>
          <p:cNvSpPr/>
          <p:nvPr/>
        </p:nvSpPr>
        <p:spPr>
          <a:xfrm>
            <a:off x="304800" y="6038850"/>
            <a:ext cx="8216462" cy="276999"/>
          </a:xfrm>
          <a:prstGeom prst="rect">
            <a:avLst/>
          </a:prstGeom>
        </p:spPr>
        <p:txBody>
          <a:bodyPr wrap="square">
            <a:spAutoFit/>
          </a:bodyPr>
          <a:lstStyle/>
          <a:p>
            <a:r>
              <a:rPr lang="en-US" sz="1200" dirty="0"/>
              <a:t>Source: AFC data</a:t>
            </a:r>
          </a:p>
        </p:txBody>
      </p:sp>
      <p:sp>
        <p:nvSpPr>
          <p:cNvPr id="12" name="TextBox 11"/>
          <p:cNvSpPr txBox="1"/>
          <p:nvPr/>
        </p:nvSpPr>
        <p:spPr>
          <a:xfrm>
            <a:off x="7291168" y="1437325"/>
            <a:ext cx="1995733" cy="830997"/>
          </a:xfrm>
          <a:prstGeom prst="rect">
            <a:avLst/>
          </a:prstGeom>
          <a:noFill/>
        </p:spPr>
        <p:txBody>
          <a:bodyPr wrap="square" rtlCol="0">
            <a:spAutoFit/>
          </a:bodyPr>
          <a:lstStyle/>
          <a:p>
            <a:pPr marL="342900" indent="-342900" algn="ctr"/>
            <a:r>
              <a:rPr lang="en-US" sz="1200" dirty="0"/>
              <a:t>Sep 18 vs. Sep 17 </a:t>
            </a:r>
          </a:p>
          <a:p>
            <a:pPr marL="342900" indent="-342900" algn="ctr"/>
            <a:r>
              <a:rPr lang="en-US" sz="1200" dirty="0"/>
              <a:t>12-month weekday </a:t>
            </a:r>
            <a:r>
              <a:rPr lang="en-US" sz="1200" dirty="0" err="1"/>
              <a:t>avg</a:t>
            </a:r>
            <a:r>
              <a:rPr lang="en-US" sz="1200" dirty="0">
                <a:latin typeface="+mj-lt"/>
              </a:rPr>
              <a:t>: </a:t>
            </a:r>
            <a:r>
              <a:rPr lang="en-US" sz="1200" dirty="0" smtClean="0">
                <a:latin typeface="+mj-lt"/>
              </a:rPr>
              <a:t>-1.8% </a:t>
            </a:r>
            <a:endParaRPr lang="en-US" sz="1200" dirty="0">
              <a:latin typeface="+mj-lt"/>
            </a:endParaRPr>
          </a:p>
          <a:p>
            <a:pPr marL="342900" indent="-342900" algn="ctr"/>
            <a:endParaRPr lang="en-US" sz="1200" dirty="0">
              <a:latin typeface="+mj-lt"/>
            </a:endParaRPr>
          </a:p>
        </p:txBody>
      </p:sp>
      <p:sp>
        <p:nvSpPr>
          <p:cNvPr id="13" name="TextBox 12"/>
          <p:cNvSpPr txBox="1"/>
          <p:nvPr/>
        </p:nvSpPr>
        <p:spPr>
          <a:xfrm>
            <a:off x="7623639" y="3249521"/>
            <a:ext cx="1663262" cy="276999"/>
          </a:xfrm>
          <a:prstGeom prst="rect">
            <a:avLst/>
          </a:prstGeom>
          <a:noFill/>
        </p:spPr>
        <p:txBody>
          <a:bodyPr wrap="square" rtlCol="0">
            <a:spAutoFit/>
          </a:bodyPr>
          <a:lstStyle/>
          <a:p>
            <a:pPr marL="342900" indent="-342900"/>
            <a:r>
              <a:rPr lang="en-US" sz="1200" dirty="0">
                <a:latin typeface="+mj-lt"/>
              </a:rPr>
              <a:t>Saturday: -0.5% </a:t>
            </a:r>
          </a:p>
        </p:txBody>
      </p:sp>
      <p:sp>
        <p:nvSpPr>
          <p:cNvPr id="14" name="TextBox 13"/>
          <p:cNvSpPr txBox="1"/>
          <p:nvPr/>
        </p:nvSpPr>
        <p:spPr>
          <a:xfrm>
            <a:off x="7623639" y="4186818"/>
            <a:ext cx="1663262" cy="461665"/>
          </a:xfrm>
          <a:prstGeom prst="rect">
            <a:avLst/>
          </a:prstGeom>
          <a:noFill/>
        </p:spPr>
        <p:txBody>
          <a:bodyPr wrap="square" rtlCol="0">
            <a:spAutoFit/>
          </a:bodyPr>
          <a:lstStyle/>
          <a:p>
            <a:pPr marL="342900" indent="-342900"/>
            <a:r>
              <a:rPr lang="en-US" sz="1200" dirty="0">
                <a:latin typeface="+mj-lt"/>
              </a:rPr>
              <a:t>Sunday -2.1% </a:t>
            </a:r>
          </a:p>
          <a:p>
            <a:pPr marL="342900" indent="-342900"/>
            <a:endParaRPr lang="en-US" sz="1200" dirty="0">
              <a:latin typeface="+mj-lt"/>
            </a:endParaRPr>
          </a:p>
        </p:txBody>
      </p:sp>
      <p:sp>
        <p:nvSpPr>
          <p:cNvPr id="9" name="TextBox 8"/>
          <p:cNvSpPr txBox="1"/>
          <p:nvPr/>
        </p:nvSpPr>
        <p:spPr>
          <a:xfrm rot="16200000">
            <a:off x="-1061953" y="3104933"/>
            <a:ext cx="2733505" cy="276999"/>
          </a:xfrm>
          <a:prstGeom prst="rect">
            <a:avLst/>
          </a:prstGeom>
          <a:noFill/>
        </p:spPr>
        <p:txBody>
          <a:bodyPr wrap="none" rtlCol="0">
            <a:spAutoFit/>
          </a:bodyPr>
          <a:lstStyle/>
          <a:p>
            <a:pPr marL="342900" indent="-342900"/>
            <a:r>
              <a:rPr lang="en-US" sz="1200" dirty="0">
                <a:latin typeface="Calibri" panose="020F0502020204030204" pitchFamily="34" charset="0"/>
                <a:cs typeface="Calibri" panose="020F0502020204030204" pitchFamily="34" charset="0"/>
              </a:rPr>
              <a:t>Comparable AFC taps, not total ridership </a:t>
            </a:r>
          </a:p>
        </p:txBody>
      </p:sp>
      <p:graphicFrame>
        <p:nvGraphicFramePr>
          <p:cNvPr id="11" name="Chart 10">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1518846976"/>
              </p:ext>
            </p:extLst>
          </p:nvPr>
        </p:nvGraphicFramePr>
        <p:xfrm>
          <a:off x="443300" y="1241428"/>
          <a:ext cx="8395900" cy="4797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080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Quarterly Ridership Update</a:t>
            </a:r>
          </a:p>
        </p:txBody>
      </p:sp>
      <p:sp>
        <p:nvSpPr>
          <p:cNvPr id="2" name="Title 1"/>
          <p:cNvSpPr>
            <a:spLocks noGrp="1"/>
          </p:cNvSpPr>
          <p:nvPr>
            <p:ph type="title"/>
          </p:nvPr>
        </p:nvSpPr>
        <p:spPr/>
        <p:txBody>
          <a:bodyPr/>
          <a:lstStyle/>
          <a:p>
            <a:r>
              <a:rPr lang="en-US" dirty="0"/>
              <a:t>Bus Trend Detail FY17-FY18</a:t>
            </a:r>
          </a:p>
        </p:txBody>
      </p:sp>
      <p:sp>
        <p:nvSpPr>
          <p:cNvPr id="8" name="Rectangle 7"/>
          <p:cNvSpPr/>
          <p:nvPr/>
        </p:nvSpPr>
        <p:spPr>
          <a:xfrm>
            <a:off x="304800" y="6038850"/>
            <a:ext cx="8216462" cy="276999"/>
          </a:xfrm>
          <a:prstGeom prst="rect">
            <a:avLst/>
          </a:prstGeom>
        </p:spPr>
        <p:txBody>
          <a:bodyPr wrap="square">
            <a:spAutoFit/>
          </a:bodyPr>
          <a:lstStyle/>
          <a:p>
            <a:r>
              <a:rPr lang="en-US" sz="1200" dirty="0"/>
              <a:t>Source: AFC data</a:t>
            </a:r>
          </a:p>
        </p:txBody>
      </p:sp>
      <p:sp>
        <p:nvSpPr>
          <p:cNvPr id="9" name="TextBox 8"/>
          <p:cNvSpPr txBox="1"/>
          <p:nvPr/>
        </p:nvSpPr>
        <p:spPr>
          <a:xfrm rot="16200000">
            <a:off x="-1061953" y="3104933"/>
            <a:ext cx="2733505" cy="276999"/>
          </a:xfrm>
          <a:prstGeom prst="rect">
            <a:avLst/>
          </a:prstGeom>
          <a:noFill/>
        </p:spPr>
        <p:txBody>
          <a:bodyPr wrap="none" rtlCol="0">
            <a:spAutoFit/>
          </a:bodyPr>
          <a:lstStyle/>
          <a:p>
            <a:pPr marL="342900" indent="-342900"/>
            <a:r>
              <a:rPr lang="en-US" sz="1200" dirty="0">
                <a:latin typeface="Calibri" panose="020F0502020204030204" pitchFamily="34" charset="0"/>
                <a:cs typeface="Calibri" panose="020F0502020204030204" pitchFamily="34" charset="0"/>
              </a:rPr>
              <a:t>Comparable AFC taps, not total ridership </a:t>
            </a:r>
          </a:p>
        </p:txBody>
      </p:sp>
      <p:sp>
        <p:nvSpPr>
          <p:cNvPr id="10" name="TextBox 9"/>
          <p:cNvSpPr txBox="1"/>
          <p:nvPr/>
        </p:nvSpPr>
        <p:spPr>
          <a:xfrm>
            <a:off x="7261735" y="3182427"/>
            <a:ext cx="1676400" cy="276999"/>
          </a:xfrm>
          <a:prstGeom prst="rect">
            <a:avLst/>
          </a:prstGeom>
          <a:noFill/>
        </p:spPr>
        <p:txBody>
          <a:bodyPr wrap="square" rtlCol="0">
            <a:spAutoFit/>
          </a:bodyPr>
          <a:lstStyle/>
          <a:p>
            <a:pPr marL="342900" indent="-342900"/>
            <a:r>
              <a:rPr lang="en-US" sz="1200" dirty="0">
                <a:latin typeface="+mj-lt"/>
              </a:rPr>
              <a:t>Saturday: -8.9%</a:t>
            </a:r>
          </a:p>
        </p:txBody>
      </p:sp>
      <p:sp>
        <p:nvSpPr>
          <p:cNvPr id="11" name="TextBox 10"/>
          <p:cNvSpPr txBox="1"/>
          <p:nvPr/>
        </p:nvSpPr>
        <p:spPr>
          <a:xfrm>
            <a:off x="7063153" y="1348170"/>
            <a:ext cx="2057400" cy="646331"/>
          </a:xfrm>
          <a:prstGeom prst="rect">
            <a:avLst/>
          </a:prstGeom>
          <a:noFill/>
        </p:spPr>
        <p:txBody>
          <a:bodyPr wrap="square" rtlCol="0">
            <a:spAutoFit/>
          </a:bodyPr>
          <a:lstStyle/>
          <a:p>
            <a:pPr marL="342900" indent="-342900" algn="ctr"/>
            <a:r>
              <a:rPr lang="en-US" sz="1200" dirty="0">
                <a:latin typeface="+mj-lt"/>
              </a:rPr>
              <a:t>Sep 18 vs. Sep 16 </a:t>
            </a:r>
          </a:p>
          <a:p>
            <a:pPr marL="342900" indent="-342900" algn="ctr"/>
            <a:r>
              <a:rPr lang="en-US" sz="1200" dirty="0">
                <a:latin typeface="+mj-lt"/>
              </a:rPr>
              <a:t>12-month weekday  avg.: </a:t>
            </a:r>
            <a:r>
              <a:rPr lang="en-US" sz="1200" dirty="0" smtClean="0">
                <a:latin typeface="+mj-lt"/>
              </a:rPr>
              <a:t>-5.9% </a:t>
            </a:r>
            <a:endParaRPr lang="en-US" sz="1200" dirty="0">
              <a:latin typeface="+mj-lt"/>
            </a:endParaRPr>
          </a:p>
        </p:txBody>
      </p:sp>
      <p:sp>
        <p:nvSpPr>
          <p:cNvPr id="12" name="TextBox 11"/>
          <p:cNvSpPr txBox="1"/>
          <p:nvPr/>
        </p:nvSpPr>
        <p:spPr>
          <a:xfrm>
            <a:off x="7330691" y="4279945"/>
            <a:ext cx="1463728" cy="276999"/>
          </a:xfrm>
          <a:prstGeom prst="rect">
            <a:avLst/>
          </a:prstGeom>
          <a:noFill/>
        </p:spPr>
        <p:txBody>
          <a:bodyPr wrap="square" rtlCol="0">
            <a:spAutoFit/>
          </a:bodyPr>
          <a:lstStyle/>
          <a:p>
            <a:pPr marL="342900" indent="-342900"/>
            <a:r>
              <a:rPr lang="en-US" sz="1200" dirty="0">
                <a:latin typeface="+mj-lt"/>
              </a:rPr>
              <a:t>Sunday: -8.2%</a:t>
            </a:r>
          </a:p>
        </p:txBody>
      </p:sp>
      <p:graphicFrame>
        <p:nvGraphicFramePr>
          <p:cNvPr id="15" name="Chart 14">
            <a:extLst>
              <a:ext uri="{FF2B5EF4-FFF2-40B4-BE49-F238E27FC236}">
                <a16:creationId xmlns:a16="http://schemas.microsoft.com/office/drawing/2014/main" id="{00000000-0008-0000-0100-000008000000}"/>
              </a:ext>
            </a:extLst>
          </p:cNvPr>
          <p:cNvGraphicFramePr>
            <a:graphicFrameLocks/>
          </p:cNvGraphicFramePr>
          <p:nvPr>
            <p:extLst>
              <p:ext uri="{D42A27DB-BD31-4B8C-83A1-F6EECF244321}">
                <p14:modId xmlns:p14="http://schemas.microsoft.com/office/powerpoint/2010/main" val="2358199474"/>
              </p:ext>
            </p:extLst>
          </p:nvPr>
        </p:nvGraphicFramePr>
        <p:xfrm>
          <a:off x="533400" y="1295400"/>
          <a:ext cx="8077199" cy="4743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8658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nvPr>
        </p:nvGraphicFramePr>
        <p:xfrm>
          <a:off x="304800" y="1295399"/>
          <a:ext cx="8458200" cy="48768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6"/>
          </p:nvPr>
        </p:nvSpPr>
        <p:spPr/>
        <p:txBody>
          <a:bodyPr/>
          <a:lstStyle/>
          <a:p>
            <a:r>
              <a:rPr lang="en-US" dirty="0"/>
              <a:t>Quarterly Ridership Update</a:t>
            </a:r>
          </a:p>
        </p:txBody>
      </p:sp>
      <p:sp>
        <p:nvSpPr>
          <p:cNvPr id="2" name="Title 1"/>
          <p:cNvSpPr>
            <a:spLocks noGrp="1"/>
          </p:cNvSpPr>
          <p:nvPr>
            <p:ph type="title"/>
          </p:nvPr>
        </p:nvSpPr>
        <p:spPr/>
        <p:txBody>
          <a:bodyPr/>
          <a:lstStyle/>
          <a:p>
            <a:r>
              <a:rPr lang="en-US" dirty="0" smtClean="0"/>
              <a:t>Ferry Trend</a:t>
            </a:r>
            <a:endParaRPr lang="en-US" dirty="0"/>
          </a:p>
        </p:txBody>
      </p:sp>
      <p:sp>
        <p:nvSpPr>
          <p:cNvPr id="8" name="Rectangle 7"/>
          <p:cNvSpPr/>
          <p:nvPr/>
        </p:nvSpPr>
        <p:spPr>
          <a:xfrm>
            <a:off x="304800" y="6038850"/>
            <a:ext cx="8216462" cy="276999"/>
          </a:xfrm>
          <a:prstGeom prst="rect">
            <a:avLst/>
          </a:prstGeom>
        </p:spPr>
        <p:txBody>
          <a:bodyPr wrap="square">
            <a:spAutoFit/>
          </a:bodyPr>
          <a:lstStyle/>
          <a:p>
            <a:r>
              <a:rPr lang="en-US" sz="1200" dirty="0"/>
              <a:t>Source: N</a:t>
            </a:r>
            <a:r>
              <a:rPr lang="en-US" sz="1200" dirty="0" smtClean="0"/>
              <a:t>TD Monthly Module</a:t>
            </a:r>
            <a:endParaRPr lang="en-US" sz="1200" dirty="0"/>
          </a:p>
        </p:txBody>
      </p:sp>
      <p:sp>
        <p:nvSpPr>
          <p:cNvPr id="12" name="TextBox 11"/>
          <p:cNvSpPr txBox="1"/>
          <p:nvPr/>
        </p:nvSpPr>
        <p:spPr>
          <a:xfrm>
            <a:off x="6613472" y="1783518"/>
            <a:ext cx="2530528" cy="430887"/>
          </a:xfrm>
          <a:prstGeom prst="rect">
            <a:avLst/>
          </a:prstGeom>
          <a:noFill/>
        </p:spPr>
        <p:txBody>
          <a:bodyPr wrap="square" rtlCol="0">
            <a:spAutoFit/>
          </a:bodyPr>
          <a:lstStyle/>
          <a:p>
            <a:pPr marL="342900" indent="-342900"/>
            <a:r>
              <a:rPr lang="en-US" sz="1100" dirty="0" smtClean="0">
                <a:latin typeface="+mj-lt"/>
              </a:rPr>
              <a:t>Ridership increase last 12 months: +2.9%</a:t>
            </a:r>
            <a:endParaRPr lang="en-US" sz="1100" dirty="0">
              <a:latin typeface="+mj-lt"/>
            </a:endParaRPr>
          </a:p>
        </p:txBody>
      </p:sp>
      <p:cxnSp>
        <p:nvCxnSpPr>
          <p:cNvPr id="5" name="Straight Connector 4"/>
          <p:cNvCxnSpPr/>
          <p:nvPr/>
        </p:nvCxnSpPr>
        <p:spPr>
          <a:xfrm>
            <a:off x="6934200" y="2286000"/>
            <a:ext cx="0" cy="2286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521262" y="2276370"/>
            <a:ext cx="0" cy="2286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34200" y="2400300"/>
            <a:ext cx="158706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29000" y="4718505"/>
            <a:ext cx="2530528" cy="430887"/>
          </a:xfrm>
          <a:prstGeom prst="rect">
            <a:avLst/>
          </a:prstGeom>
          <a:noFill/>
        </p:spPr>
        <p:txBody>
          <a:bodyPr wrap="square" rtlCol="0">
            <a:spAutoFit/>
          </a:bodyPr>
          <a:lstStyle/>
          <a:p>
            <a:pPr marL="342900" indent="-342900"/>
            <a:r>
              <a:rPr lang="en-US" sz="1100" dirty="0" smtClean="0">
                <a:latin typeface="+mj-lt"/>
              </a:rPr>
              <a:t>Ridership increase from January 2014: +20.8%</a:t>
            </a:r>
            <a:endParaRPr lang="en-US" sz="1100" dirty="0">
              <a:latin typeface="+mj-lt"/>
            </a:endParaRPr>
          </a:p>
        </p:txBody>
      </p:sp>
    </p:spTree>
    <p:extLst>
      <p:ext uri="{BB962C8B-B14F-4D97-AF65-F5344CB8AC3E}">
        <p14:creationId xmlns:p14="http://schemas.microsoft.com/office/powerpoint/2010/main" val="84830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Quarterly Ridership Update</a:t>
            </a:r>
          </a:p>
        </p:txBody>
      </p:sp>
      <p:sp>
        <p:nvSpPr>
          <p:cNvPr id="2" name="Title 1"/>
          <p:cNvSpPr>
            <a:spLocks noGrp="1"/>
          </p:cNvSpPr>
          <p:nvPr>
            <p:ph type="title"/>
          </p:nvPr>
        </p:nvSpPr>
        <p:spPr/>
        <p:txBody>
          <a:bodyPr/>
          <a:lstStyle/>
          <a:p>
            <a:r>
              <a:rPr lang="en-US" dirty="0"/>
              <a:t>Off-Peak Index</a:t>
            </a:r>
          </a:p>
        </p:txBody>
      </p:sp>
      <p:sp>
        <p:nvSpPr>
          <p:cNvPr id="8" name="Rectangle 7"/>
          <p:cNvSpPr/>
          <p:nvPr/>
        </p:nvSpPr>
        <p:spPr>
          <a:xfrm>
            <a:off x="304800" y="6038850"/>
            <a:ext cx="8216462" cy="276999"/>
          </a:xfrm>
          <a:prstGeom prst="rect">
            <a:avLst/>
          </a:prstGeom>
        </p:spPr>
        <p:txBody>
          <a:bodyPr wrap="square">
            <a:spAutoFit/>
          </a:bodyPr>
          <a:lstStyle/>
          <a:p>
            <a:r>
              <a:rPr lang="en-US" sz="1200" dirty="0"/>
              <a:t>Source: AFC data</a:t>
            </a:r>
          </a:p>
        </p:txBody>
      </p:sp>
      <p:sp>
        <p:nvSpPr>
          <p:cNvPr id="9" name="TextBox 8"/>
          <p:cNvSpPr txBox="1"/>
          <p:nvPr/>
        </p:nvSpPr>
        <p:spPr>
          <a:xfrm rot="16200000">
            <a:off x="-1061953" y="3104933"/>
            <a:ext cx="2733505" cy="276999"/>
          </a:xfrm>
          <a:prstGeom prst="rect">
            <a:avLst/>
          </a:prstGeom>
          <a:noFill/>
        </p:spPr>
        <p:txBody>
          <a:bodyPr wrap="none" rtlCol="0">
            <a:spAutoFit/>
          </a:bodyPr>
          <a:lstStyle/>
          <a:p>
            <a:pPr marL="342900" indent="-342900"/>
            <a:r>
              <a:rPr lang="en-US" sz="1200" dirty="0">
                <a:latin typeface="Calibri" panose="020F0502020204030204" pitchFamily="34" charset="0"/>
                <a:cs typeface="Calibri" panose="020F0502020204030204" pitchFamily="34" charset="0"/>
              </a:rPr>
              <a:t>Comparable AFC taps, not total ridership </a:t>
            </a:r>
          </a:p>
        </p:txBody>
      </p:sp>
      <p:graphicFrame>
        <p:nvGraphicFramePr>
          <p:cNvPr id="15" name="Chart 14">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215556812"/>
              </p:ext>
            </p:extLst>
          </p:nvPr>
        </p:nvGraphicFramePr>
        <p:xfrm>
          <a:off x="536575" y="1277144"/>
          <a:ext cx="8070850" cy="48188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E224255-6BF8-4721-AAAC-509CF7CF0D34}"/>
              </a:ext>
            </a:extLst>
          </p:cNvPr>
          <p:cNvSpPr txBox="1"/>
          <p:nvPr/>
        </p:nvSpPr>
        <p:spPr>
          <a:xfrm>
            <a:off x="1296988" y="1908750"/>
            <a:ext cx="2743200" cy="923330"/>
          </a:xfrm>
          <a:prstGeom prst="rect">
            <a:avLst/>
          </a:prstGeom>
          <a:noFill/>
        </p:spPr>
        <p:txBody>
          <a:bodyPr wrap="square" rtlCol="0">
            <a:spAutoFit/>
          </a:bodyPr>
          <a:lstStyle/>
          <a:p>
            <a:pPr marL="342900" indent="-342900"/>
            <a:r>
              <a:rPr lang="en-US" dirty="0">
                <a:latin typeface="+mj-lt"/>
              </a:rPr>
              <a:t>Transfer stations not included to isolate line ridership</a:t>
            </a:r>
          </a:p>
        </p:txBody>
      </p:sp>
      <p:sp>
        <p:nvSpPr>
          <p:cNvPr id="5" name="TextBox 4"/>
          <p:cNvSpPr txBox="1"/>
          <p:nvPr/>
        </p:nvSpPr>
        <p:spPr>
          <a:xfrm>
            <a:off x="5943600" y="2133600"/>
            <a:ext cx="1371600" cy="461665"/>
          </a:xfrm>
          <a:prstGeom prst="rect">
            <a:avLst/>
          </a:prstGeom>
          <a:noFill/>
        </p:spPr>
        <p:txBody>
          <a:bodyPr wrap="square" rtlCol="0">
            <a:spAutoFit/>
          </a:bodyPr>
          <a:lstStyle/>
          <a:p>
            <a:pPr marL="342900" indent="-342900"/>
            <a:r>
              <a:rPr lang="en-US" sz="1200" dirty="0" smtClean="0">
                <a:latin typeface="Arial" panose="020B0604020202020204" pitchFamily="34" charset="0"/>
                <a:cs typeface="Arial" panose="020B0604020202020204" pitchFamily="34" charset="0"/>
              </a:rPr>
              <a:t>9.8% </a:t>
            </a:r>
            <a:r>
              <a:rPr lang="en-US" sz="1200" dirty="0">
                <a:latin typeface="Arial" panose="020B0604020202020204" pitchFamily="34" charset="0"/>
                <a:cs typeface="Arial" panose="020B0604020202020204" pitchFamily="34" charset="0"/>
              </a:rPr>
              <a:t>increase to Jan ‘18</a:t>
            </a:r>
          </a:p>
        </p:txBody>
      </p:sp>
      <p:sp>
        <p:nvSpPr>
          <p:cNvPr id="10" name="TextBox 9"/>
          <p:cNvSpPr txBox="1"/>
          <p:nvPr/>
        </p:nvSpPr>
        <p:spPr>
          <a:xfrm>
            <a:off x="7543800" y="1904312"/>
            <a:ext cx="1524000" cy="646331"/>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Blue Line: </a:t>
            </a:r>
          </a:p>
          <a:p>
            <a:pPr marL="342900" indent="-342900"/>
            <a:r>
              <a:rPr lang="en-US" sz="1200" dirty="0" smtClean="0">
                <a:latin typeface="Arial" panose="020B0604020202020204" pitchFamily="34" charset="0"/>
                <a:cs typeface="Arial" panose="020B0604020202020204" pitchFamily="34" charset="0"/>
              </a:rPr>
              <a:t>10.4% increase </a:t>
            </a:r>
            <a:r>
              <a:rPr lang="en-US" sz="1200" dirty="0">
                <a:latin typeface="Arial" panose="020B0604020202020204" pitchFamily="34" charset="0"/>
                <a:cs typeface="Arial" panose="020B0604020202020204" pitchFamily="34" charset="0"/>
              </a:rPr>
              <a:t>to </a:t>
            </a:r>
            <a:r>
              <a:rPr lang="en-US" sz="1200" dirty="0" smtClean="0">
                <a:latin typeface="Arial" panose="020B0604020202020204" pitchFamily="34" charset="0"/>
                <a:cs typeface="Arial" panose="020B0604020202020204" pitchFamily="34" charset="0"/>
              </a:rPr>
              <a:t>Sep </a:t>
            </a:r>
            <a:r>
              <a:rPr lang="en-US" sz="1200" dirty="0">
                <a:latin typeface="Arial" panose="020B0604020202020204" pitchFamily="34" charset="0"/>
                <a:cs typeface="Arial" panose="020B0604020202020204" pitchFamily="34" charset="0"/>
              </a:rPr>
              <a:t>‘18</a:t>
            </a:r>
          </a:p>
        </p:txBody>
      </p:sp>
      <p:cxnSp>
        <p:nvCxnSpPr>
          <p:cNvPr id="7" name="Straight Arrow Connector 6"/>
          <p:cNvCxnSpPr/>
          <p:nvPr/>
        </p:nvCxnSpPr>
        <p:spPr>
          <a:xfrm>
            <a:off x="6934200" y="2504089"/>
            <a:ext cx="301625" cy="219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822136" y="4646112"/>
            <a:ext cx="1106241" cy="276999"/>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Bus: -10.6%</a:t>
            </a:r>
            <a:endParaRPr lang="en-US" sz="1200" dirty="0">
              <a:latin typeface="Arial" panose="020B0604020202020204" pitchFamily="34" charset="0"/>
              <a:cs typeface="Arial" panose="020B0604020202020204" pitchFamily="34" charset="0"/>
            </a:endParaRPr>
          </a:p>
        </p:txBody>
      </p:sp>
      <p:sp>
        <p:nvSpPr>
          <p:cNvPr id="16" name="TextBox 15"/>
          <p:cNvSpPr txBox="1"/>
          <p:nvPr/>
        </p:nvSpPr>
        <p:spPr>
          <a:xfrm>
            <a:off x="7620000" y="3674060"/>
            <a:ext cx="1524000" cy="276999"/>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Orange Line: -5.6%</a:t>
            </a:r>
            <a:endParaRPr lang="en-US" sz="1200" dirty="0">
              <a:latin typeface="Arial" panose="020B0604020202020204" pitchFamily="34" charset="0"/>
              <a:cs typeface="Arial" panose="020B0604020202020204" pitchFamily="34" charset="0"/>
            </a:endParaRPr>
          </a:p>
        </p:txBody>
      </p:sp>
      <p:sp>
        <p:nvSpPr>
          <p:cNvPr id="17" name="TextBox 16"/>
          <p:cNvSpPr txBox="1"/>
          <p:nvPr/>
        </p:nvSpPr>
        <p:spPr>
          <a:xfrm>
            <a:off x="7822136" y="4042776"/>
            <a:ext cx="1373187" cy="276999"/>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Red Line: -9.2%</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30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Quarterly Ridership Update</a:t>
            </a:r>
          </a:p>
        </p:txBody>
      </p:sp>
      <p:sp>
        <p:nvSpPr>
          <p:cNvPr id="2" name="Title 1"/>
          <p:cNvSpPr>
            <a:spLocks noGrp="1"/>
          </p:cNvSpPr>
          <p:nvPr>
            <p:ph type="title"/>
          </p:nvPr>
        </p:nvSpPr>
        <p:spPr/>
        <p:txBody>
          <a:bodyPr/>
          <a:lstStyle/>
          <a:p>
            <a:r>
              <a:rPr lang="en-US" dirty="0"/>
              <a:t>Peak Index</a:t>
            </a:r>
          </a:p>
        </p:txBody>
      </p:sp>
      <p:sp>
        <p:nvSpPr>
          <p:cNvPr id="8" name="Rectangle 7"/>
          <p:cNvSpPr/>
          <p:nvPr/>
        </p:nvSpPr>
        <p:spPr>
          <a:xfrm>
            <a:off x="304800" y="6038850"/>
            <a:ext cx="8216462" cy="276999"/>
          </a:xfrm>
          <a:prstGeom prst="rect">
            <a:avLst/>
          </a:prstGeom>
        </p:spPr>
        <p:txBody>
          <a:bodyPr wrap="square">
            <a:spAutoFit/>
          </a:bodyPr>
          <a:lstStyle/>
          <a:p>
            <a:r>
              <a:rPr lang="en-US" sz="1200" dirty="0"/>
              <a:t>Source: AFC data</a:t>
            </a:r>
          </a:p>
        </p:txBody>
      </p:sp>
      <p:sp>
        <p:nvSpPr>
          <p:cNvPr id="9" name="TextBox 8"/>
          <p:cNvSpPr txBox="1"/>
          <p:nvPr/>
        </p:nvSpPr>
        <p:spPr>
          <a:xfrm rot="16200000">
            <a:off x="-1061953" y="3104933"/>
            <a:ext cx="2733505" cy="276999"/>
          </a:xfrm>
          <a:prstGeom prst="rect">
            <a:avLst/>
          </a:prstGeom>
          <a:noFill/>
        </p:spPr>
        <p:txBody>
          <a:bodyPr wrap="none" rtlCol="0">
            <a:spAutoFit/>
          </a:bodyPr>
          <a:lstStyle/>
          <a:p>
            <a:pPr marL="342900" indent="-342900"/>
            <a:r>
              <a:rPr lang="en-US" sz="1200" dirty="0">
                <a:latin typeface="Calibri" panose="020F0502020204030204" pitchFamily="34" charset="0"/>
                <a:cs typeface="Calibri" panose="020F0502020204030204" pitchFamily="34" charset="0"/>
              </a:rPr>
              <a:t>Comparable AFC taps, not total ridership </a:t>
            </a:r>
          </a:p>
        </p:txBody>
      </p:sp>
      <p:graphicFrame>
        <p:nvGraphicFramePr>
          <p:cNvPr id="10" name="Chart 9">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774903868"/>
              </p:ext>
            </p:extLst>
          </p:nvPr>
        </p:nvGraphicFramePr>
        <p:xfrm>
          <a:off x="539749" y="1283494"/>
          <a:ext cx="8141565" cy="47553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233916" y="1779518"/>
            <a:ext cx="1524000" cy="461665"/>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Blue Line: </a:t>
            </a:r>
          </a:p>
          <a:p>
            <a:pPr marL="342900" indent="-342900"/>
            <a:r>
              <a:rPr lang="en-US" sz="1200" dirty="0" smtClean="0">
                <a:latin typeface="Arial" panose="020B0604020202020204" pitchFamily="34" charset="0"/>
                <a:cs typeface="Arial" panose="020B0604020202020204" pitchFamily="34" charset="0"/>
              </a:rPr>
              <a:t>18.1% increase</a:t>
            </a:r>
            <a:endParaRPr lang="en-US" sz="1200" dirty="0">
              <a:latin typeface="Arial" panose="020B0604020202020204" pitchFamily="34" charset="0"/>
              <a:cs typeface="Arial" panose="020B0604020202020204" pitchFamily="34" charset="0"/>
            </a:endParaRPr>
          </a:p>
        </p:txBody>
      </p:sp>
      <p:sp>
        <p:nvSpPr>
          <p:cNvPr id="11" name="TextBox 10"/>
          <p:cNvSpPr txBox="1"/>
          <p:nvPr/>
        </p:nvSpPr>
        <p:spPr>
          <a:xfrm>
            <a:off x="7620000" y="4001517"/>
            <a:ext cx="1524000" cy="276999"/>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Orange Line: -2.4%</a:t>
            </a:r>
            <a:endParaRPr lang="en-US" sz="1200" dirty="0">
              <a:latin typeface="Arial" panose="020B0604020202020204" pitchFamily="34" charset="0"/>
              <a:cs typeface="Arial" panose="020B0604020202020204" pitchFamily="34" charset="0"/>
            </a:endParaRPr>
          </a:p>
        </p:txBody>
      </p:sp>
      <p:sp>
        <p:nvSpPr>
          <p:cNvPr id="12" name="TextBox 11"/>
          <p:cNvSpPr txBox="1"/>
          <p:nvPr/>
        </p:nvSpPr>
        <p:spPr>
          <a:xfrm>
            <a:off x="7643472" y="3341215"/>
            <a:ext cx="1524000" cy="276999"/>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Red Line: -0.6%</a:t>
            </a:r>
            <a:endParaRPr lang="en-US" sz="1200" dirty="0">
              <a:latin typeface="Arial" panose="020B0604020202020204" pitchFamily="34" charset="0"/>
              <a:cs typeface="Arial" panose="020B0604020202020204" pitchFamily="34" charset="0"/>
            </a:endParaRPr>
          </a:p>
        </p:txBody>
      </p:sp>
      <p:sp>
        <p:nvSpPr>
          <p:cNvPr id="13" name="TextBox 12"/>
          <p:cNvSpPr txBox="1"/>
          <p:nvPr/>
        </p:nvSpPr>
        <p:spPr>
          <a:xfrm>
            <a:off x="7620000" y="4523319"/>
            <a:ext cx="1157764" cy="276999"/>
          </a:xfrm>
          <a:prstGeom prst="rect">
            <a:avLst/>
          </a:prstGeom>
          <a:noFill/>
        </p:spPr>
        <p:txBody>
          <a:bodyPr wrap="square" rtlCol="0" anchor="ctr">
            <a:spAutoFit/>
          </a:bodyPr>
          <a:lstStyle/>
          <a:p>
            <a:pPr marL="342900" indent="-342900"/>
            <a:r>
              <a:rPr lang="en-US" sz="1200" dirty="0" smtClean="0">
                <a:latin typeface="Arial" panose="020B0604020202020204" pitchFamily="34" charset="0"/>
                <a:cs typeface="Arial" panose="020B0604020202020204" pitchFamily="34" charset="0"/>
              </a:rPr>
              <a:t>Bus: -7.9%</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939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OHdSMGn80SAkSMQY+vPsTFBOXVu41tbu8+6L0VwS+f0YXQsvhOkAyC9Q3nWduexXP1SnER2NIGshevehlmtKd+FtrOgnYeeOJm2Vh5Ae+y+xKhASf/IvnVfgtmbX2MyuTiuvk7voq6Rh2cOkR96QxxeK5kgawCNtUErPBqWVpcRxY69QRqLYD0d/R3mcrF5ZRvjT9yV41bhvRjGKBaSy/m+yRT4frjCaxVaNKsjR/f1Ci1c8I//o14A6hkV/Ahy9HetNYWo059XhLhcsACwOVpCafS/IFD0uR0vAWLFyIUM6aAEu7CFhzTxULFIFHBcUkvz/C3WJ3lqHf5xkf5MvIrgCRY/QZC59BgzxwSxpecveb4Z7fyu70GTl803C8LKOyGneG8SAGpfUeG8WTp+d5apno3MIPTLE7KMQ9EsFFjSSMgMzKZME3yGQWBjFFq+K5RQO6jgOfolyWl07nDmyPLnzZXkljID715DP1QkKVGGBxtAPcMvXCINYfbJaxiZEuEmvozCcM+D78yCW1oGrDvzcCoi/iKNKwlNfiJrGiP2Wkv8vRA20li1rE20I55J6N+kzaqG/T4Tqbg7pBP1qvbkKy6QcLMq7p+Im/jISfubdkIrbLvoCnBp2UU8d18ME9B36SAu/nBq7uLY/5WAtn5fOEP5e1NXucBNp3eII85w+hQX2UDUVEhzDGT8Dykg1WTRgGSonSfZFQ1s3tfjsnmTz67295UGft4nhjFAAH+NCJj4gy+/o6Y1OuT07EDztA5Aa/KAfIeGjR0rj2KaXGj1gV/5e8bB5XkstaeOfZFMIZkWetP+FEoKHtHAfcRBO3Zze+canBqeIerfztf4hWZrWGaq0dnUJdSjcF+uuo9A5kHwK5FbbbIFEEYDTFaSxO89KA5YMKvwayObowmaY/RpVT7B/iiDfq2AUIrTlClahO01GFYawQj6vFBpSCYh+7CxHoa3pcm8UsH9hpdRx/A8RvFfWka6qQdWUjB/xIqy0wZFHzGLyeo5MKXRkblAUB9vFYt8xJ9BGEuAfgXHA7yvyWWamuFPhFCfctvBK6SnZSNh8ZOzzq6EDJco9UMX8Nyh3/b7CpYv43d/61qk0bm8DyV0nwxiGoe1m8DqKJneHRshFE7a26MWfy59pNOOGpjmxmTy4J0aJXWB4JlDfyEsQHvlAVArG9Rma9aSumVdSO97cL49ZBIlg7qQwcvhS0A4xDnAZapCfUJl+rRfxvvgSsI89Vbzo+Jv9A6R03uyG5VF0esZKY/FsXryYJwDGSQOVzkfhA0x6vOcysI8Z92jJwcdL2SUiGXPJPX0KDxCPU5kWTcszGXuycqMA/MA6Ao1n7/xR4r1m1K/5EbmPcr69mWePM944zsqps0T8WJcDT3SXnZZdZ3c6sZSv/9aQOP8HSN70+6Ubmt2FW8tmMlUw3URz67VKGgDOHFn9jgUh3bjVzDPua5wgfmv1/wAxrEG04V8F8MekjpA6GrXem3lkIfNSPzDzv2h6/OhhYYxLkXasxYMtuR2ARs8TOGXoRS1fs1dsXx1TsFdcx+RMwA8RhIGl56hpfhSQBERaK64Yapg7qOS/I9KL8WgVOsCSJ9Ty8PzeJfhG3EnI1HruQqHdXTJRPaaW7d3n0DtMuDh0ksG3gydSN+Fhc6JDFfd/Quoet/UEPtmqK1UhTG9HGSZPMAX3TIkivL+uUoh0fLor+dr+RBkN3tufL9O/uVklR75NaubomtyyZuKufQATwCmFdXpRKpvBFtpiXkkpAkgEK6d49aXDOQCWyzn+Tm87bT/lRPke29bvs3ez8LdR7vRxtzusDypJGdLO+HyEOHQ8AuPXFEPB+gTQUE4+OB9ZtbSu1jch5eY4M9ujzpBjLbtjficSQt4eTO1S0P/NExBEU9XcQRJ9xeceVnlXQri6fs/OKIuDA2rnjKnj3YYcOCpCB558CDG2iR2b3FPnBUVZ81hcVPnqTX8ALlNkpYisoSojqqtflBNErOVSgfFzNqbP2QJpjrDBBPX83szdMi0bznSSN0epFnfsZuE+avdj1985C3WoCK/ZqoYow8uYtLlByo6Xnj4EsJ0vNfo3lH0byniQzVU1xzMEDg2t+dps2zXCKOn5m4fOAVLW8SdnoByz6/nkqLPi6YRr3hSaHaCyTky5714LaMg8X8CL5QwTFYhRSJ7g5xpFwSErQ5C8rOv1mKUedUBunBYaTFwLVhkjPzPnOH3jvTe3BnrzJulW7sbtA5lfyVAQi0k2FcwAa1LJFivit+DYukqhLxKViitRbB/dGzlIbiz/rMtB5KPuICao3wPu4eq9BLNVzdZe1LqNvx6qYYXwF+MTZ7fB5qWG6u2ypCfstFovyCvPTzDd80q51QktaV2pjBDaAIpmDVohfoTo7j4oc4rSM8CpN1tV3GM/SQTFHoomzFaMc4susYmnsGlr5ezmfolvx4ckGpGPjSYBBKSmF12nMYtYTvaVdPrzO9MldfSH9PYYQZDU+fByb6ZlPNA/5DSaL8Lq0aLNA9YBOgaK42aWg4wFNz4AAH41JmiUWpvNeU9olphMhsNy4CulzETERD/Hs8R0SMp+T8+lRYWxA3Z3z3boj42Dxr/93KZWbXERd64/NTgbCKqBpKoTPDNFBkSDzYwa7wW9YHZSH1PlHAxzCBMKw4gED47CL9hC26OwUJG+IdMQ129qSJ71OkWxtbQf2cuwH/WplYXPvII9f/UXecT9JYQO26dzNbyr8vfjmGalrVPoZwBWiokCDdA3mKdb0WzLYTLzTGKMdCsB9EyE4kUf6z4wD5rYGle55yTNtJuKDdLJTqwi3aSImP/wcO+DM1VemTye/fp3PeDwnEDHsgfYJd7QFIFEBXIZRYj9T2vecLB1H1+1PZzDCuAXlRjag5o7aOxEoJxjydiqsBS0hASbpyItjro+xO5M5kXwxsHr+esJt1faapET9bEin9ZB5nutGCYQUPldafKbD1a+kr0OUYJ5vFRksyGqxsOnDmRS4DPIkN6cD41sceEsc//sj/L5EPw8YDjcm5qbIJieANSrxe7XIcMTT0ZnDNi5HfbgygiztA/7lWMmFVO8FzinbZkW/VeysXcHKJYcYm9MG6RbnCds/QQZHvPKLRpSOH1SqbwYghyES4CYQQ54temXhmCfgLCaiNomkuToWL7VPt2nJbwCkLAGAViKkTrZQwHFR1uqaWfxzCtpurLw5RwdHHUKmdLLKLEvNGSFI097U4D1Hp1IruR7BxPV/arm0/hMoQ3HPksmr5+jQ3oGcgyCUI9/VIDV5rXIkEfc5HXkiB3FNxi8M3V99uaf9CbswhhvW6n7vVL0peNenohyZRVUtIy08oCe8qAWIUoqnrO1B/tN8Tb9dABfRxmQ1KKUSiaTDox6Ej40/2plhDhiaosRXhoOwAah9bPMm13EjVxrVkN1mP6s48JbY8ZykWKxpdB32dEr6Wm6JmIAp111LQwHwZ1vKn3HGdEA5kDGPHn3rAz0TVvoN3QytGMn1r7+aR7hxtOjyeeWk4KTIuJmWNYvc6V9/MfXgv6QxIVLDIJw63VKmhxdgXu9Gr0HcU/FuwTXO5VLwsC/UtTan81Q8GQ/wX1YqovGytUK3IrpTDOsAv7hByNdsgLEWn/+mbVIIO3fTWEC0+X5Ht85NR34DIMHztHSbWxGxTu0zcD0+EoDcpA3rs2ITo4bMvx0hpHd9uspnDfT4VCsyqO+8dlr0vyos4kOnkiXJnsqjIlWgTAV8QDthZHJdvNDyZFNpScsy8xWnUtjBOdwuXeizzf6ZJpQjPdd7O7rUUsR0T61KhLKc0EewM/KZ9X4LP7Bf3H+hWwycChseOn9Ewm5X6be/iCclNgueBNRWANmQX+oUbChfV5sD4gdDfAaPyQxxAcX83M+4oWaxFJXCJlzvRBefQ0M258KagLy3+CvR5X7q4Zj943gH28D2kmkmwnAxnTon/z+ij8isWF4ynSnlC1OlJCp/qdMVeFqKGD2Lxq3d2wvFirL20+U9okfm4qddTLPAvw3HYUejJfSLjDqewV7WMljJSFiwT6+s+wsZYlSe7BIuqE+vHFKNJEPX5LpI7XqR7mV0SIw4BO4E2Zp0EwerMvmFk83oElxg6IQpV2S9FXHFkPHOmXolHD6UsY8mj4xbS7jaOv8b/u9ElS/LCmaq6FUUr/ejE4GdYD6GJKrNUvFgvIzly2kbk1U1WTANfKN2xV0BLVRNRi+OZKBjSiM0XvFVueF9kc3F2F5eAtVGkazNGZHOrnj60U/rgxgBZJpGvvpiUjUNKZpopbzj7oekfr8h3kGXSGEYXuaAoWlAyd9NwXas5f4HXMN9b+Vs/vEvylzBpqQznkXnlWh7RVPP/kYdMNomWqebKYrRFycB0PCtxVcRQ3D3e44PaLku+Mu7uscVBxy9Aaz+8nhA5KcSctKnu3P2NP/Hz2DGwPkupiX//ChOv1hfkh1OCiZXSSN7CJRpXuv1TeHMZkG7TUCKvARuZto9DQKimtDDvRwJiYLxTglQvqPUz2oyBZ8UVYEcDz4BLOiHrHLP1TegxbF8y1twgJvVlZE3erxkXDb8vibdp4ghQv0bLjIEh1aFqV6KlWngnU1chghOChp/RD0zSYynzP3vhFDso007k525nFfr+h1wP90s/theWsk8KBxOLS7BI2ncWiGJxWISlxbP/e2jnktvzsVzQ4HywemxTPoBLbRiujpCDYj5mHODxNIsGcwCwrOWc6egj4Fhm6cvHjmPq+C55+RPbJM0pzx1iIyRHsEunfgcJHQ+Pg3IgrlQUb+Ij2nkJAeXTjTkyQa6T8QF9rqzfNTrxdOLMktv61bAonkiLFL5PM77gX01rPWZW2fOxD82JJnKdoMhegKDgtqjNWiVIA5dEkKwrkaRpGCcHhORcE31KgcbWu6MZui0zm/K1cd1v5aLF37x1PVCVLNiGtHwrfByNSAUDLll9UgDpQ+UCYZvDB89hvh0Fz+I5eWJlcojwB/wouuoT1zMH9HY+upwdSwMhKuKBnRVwHLNv6seDdj3lwNlxV+E3+M5uBOELnlgC+7w3bpgXKXt1BvsZY4NhhWzpchRWfhFN/qR6zDPmNOYjmeiEe/oP/oQYDNH+pvLtc11FYdAwBLgoswxMnPMvu4Dhm5SCm380R0klidOCEo5Zr/gHmLzwqIrD+jioK0/A267fddYThlj+mkoq2pGgW2Ws3UClhgg3jxcx6OT1wMO7RSFsinSzH0+BpqRadC1xqd4WgGX29eqD5ZvMgRvsp32Z3eP1R1uU4tTerDHg1aWsPJts4Zw7WCQpbAE87gnICGGxvmPwpOpBpm4TyPTbHzHKG9FWxnScXsETWX5hlaBNEP78lMlqEdrQQsZ4WXCUJYUbWM9fcRtqeOJQQ+OA5CE+YUwdz2axMaE2CMQnDKA2UHQ75PVH+I94z+lVybRzDS9Dr7NMvn/N2vJ9o5g/QUpT3jf82u04WnHtaQm1vEJc8IbutHQfyJDPPn9rJG+r/l9cRkwcrUcQXMz5fiAFuch3fADsZ+uuvoyVGsI7lvOgQbqrs5JMzGrxyvZDuy/Lt/Zz0C2lCvm1sTt1OcFmb1gB0E2vEh9RS6Fuq0p/MyTtlZHq/44qbrAXwqdAQpqg20B6KpLXnkK9NSnkj4bPJGmXvvvWv4PJICJ6D50TbX0iVgqtFunEH37oHES5NrHGzAFhIkGxjgD+Ubz4jhr4UE+0SPE7BEsVvl0gCOks/Ws3Z2wvI3IFxmYgFW0kwT81FTAOKTz2AmO7+PBMfJN2AN2pujkt5VgLWEWeTDjI6VAOyGN1w1E0Ksr/6Fb++mk6uS64uDFu4Z5v7B57p/8xhE1bA3jsuvUaeb6v26VhT0cXfVkp973muNUU0rvWbvCRaBZMkOWtH/Wv+SHVkJfq2+7JXf4Q92qJJzVU2SK0ZjHUGxsVjXNh80vPGsqlGBH5c9DffuXpnK4k0X+2HM7g4Xjs1e8f+3bl37XFuHHPANwGsxDI9811MjTOkTj+KCOimrb0vF21lGz28EPlGsliPnvOaEjQyjovD+WutsG4xpFPU8AU9EKtALpLfuy+IWIABnu/mGTFU4HjGyi5J8WYovgBNeca0moIX00Sw4RVysTBr1E2IwoRFL5tEAXs1wA6w9kHXKDkeECmoof8Z40TdYnb6PHOl2omjFQz3uVX4Qh/WmOvDT0z5lBqR/WTMDoN5mrx7E10QOUkKXq52j+Z4p4mjRKfET9x7JZgL27PE9BAbMDDcUXk71/MhX6z7BoaNhv2NMG1S0qAzxc9T7CTm1PIr7HUzFjx5diqeDNjpljOomu6QofUcxQR+ZTjs9axGrfNoDzWJtvu1VF5AvD6Hg3gl1jLg+1fnhN5nYOp4bbHi7IIymhmyKCJaJ8vXiUmQzWcE4hAfQPUtirCmDMaXAVyaZBYpCj4FuJyqIBAG703AeJ3U7md4HEWjhSixinVzpzOea5nE/FGbxBpk3WP3iE0PqqUAO3k7t4R8yJ8vYBVLbZpAvVlEDNraCIos5BPZw9inikokQfTJUSof6AvK0mzGrBbLiygF6peBdCeUON+12BdA/+I3adiYaDb62UZ4P6IWkoQNtzdt44kD6nRjZ1AFKDeHrgUdB1t/4TSodbSMa6pdkWw8/89vP8keUMir1jZzDPhz0krMolns2t9112skmcAGMKB8tacF6wViheQR4+soX/3ExU+CuJaad5Qji9Y/lb/+oGbBSXTRt9WqGB2RDP8u+T2Hh5emoLySJQYLYCi+3+NwhllUhEkjfgbXfsIWKQJEaKcyq5TpfgSydkqyfHUPdhFe2RQ9U+sV+/fd4EZgSqkxJImNFwbdWswX5q3MIXrhOdRSS4ZlW7wUMsPYHYcs5hw+vPlhkAx/s+07BVhowR/QZWXFTgwn1KvRIeYo+0+TNnhYx5McszJfK2A65rTG++EL0egutVYu6Rd0dM4CBo478HIFLNV7nZXGlaWToQjQr5wvsAaXRzu3733sc62jnMvbhP/bZlc/IEDNu1VcADdc30cDARpKii1KcGdMhpSKg/LoTe7Jo7bB55/26RuGUZ0c4UO0wx038pEjhrCBoSdbLPQXI6g3kHiTzbwV1dFWwoX6GGJxdNkDEZZe2YvE8qEduySOIwOO8zSPTlKeiqJZvSq26sn8qlR1UHztKE0RAmbecCbVarp/O55NNHw2TRP/ZKFtxxy+hdroHH5SCNJpLSiYiVuKzE+HLS3YDbemev2V8faydVS9BrjVZGwJO55jfaBsdkmbsBn6PkdguhqWYmULmjrHoR4l0626cPy5yMkPs6rS6boDonwzdD0wAvvjajQfTz/kUr85DxuMEqUN/kPVEpXt2P0j4TVc6o7YUDXSfTLTI3HEprUgHfX2HziJfF53R5+MPKbheMFWOwPd6aEcfnKavdbev2I7+7bk4tS7NFxBPq3MlupP1ZMofpe6/bCDMAneS62aPYa96Wr6rB554b+ztZzxSiLrOHQLfpTJLs9yiT6UzGEj/yyTezTXkS0MMKBkSOmesqAYlwnY78FrtOaXexC9xS6ohoZC3K38LUopwFCs6mzvIIlYPZyOOvuyiB0I9YVqrFxRz/4KUtEPWqPm8MkKG78xVT8R1SKgXHzsMS5duHLXYr3ZVDmPD9HxA7n/pwN4sR/viXktu0jQjwEGtQF4sl9ZYKTPkgcHfqZiXrdRIOAJhZeBJncHf8OoFijrczyuLPPhf12TduWTYKKZZS8/nbfH4Guc5jCszx2yyysCMuOL5y44Mub0o2EAcD7+RiS2hMmRL97VOJLXY6Jr28r4kSbva6WulQt93HughyB6Q7jySWERB6M/4JFCoBoMNb8GWd7mtVYoYKwstTosKXPHEMwmvU7NZ/KOQIcUUJKjqfwmD9u1gdUuudHVZ32VY+iEM/v4KdelAKCovtqXbiYp5guiUAwlR5kgAxlSygY6OtRRZzi+gTErXjUqvFhJYtEDDx2GqI8ckzpUQaDgTb/V0MVmZowj1HP4tMOeIOfbAsARLADMbD/j+UwMsIQWtrv5BkysDwkGhNEiX+jKWMt3Pc6QpxIpHKCS9Ep/npAL3mkt+V+x9SFdZfC/x0cIUUB0aRdK9rcl+APi7tv/qMWD3jnxarv046AXAAT5EjtLu58omE9/odoz7szV4/qKUKNzfVJyg3bIggnMW0OzlwFVVhuUxM+yhRwnnImMoh2+WLCK3JmkXHuJUIgAKlMkjIeegG444R+pXkjNMNTJsLAUIGb9jJJcUYlfFVzBlqwDIBRHQnOaJfr6VRYH0Uze4XtTCOX0io43kl+76vHWdSpmlyyuOBk4G+Vj+QWNoqXPmJcY0tOCEkNCA+tD3JCO5FzTDgb61XK3SXTIy3NBEyot/3m4fqRn8mZk5SR+cQAh0O7ERFlXUtPfJxhQPr9mTv3IJP4mRMAKJvhc4gaJwwu2YwmDPPDAx1DSwtFTZpNAPruKt8yTePo81OHd86XIyLyb0MPttIKE5Bm8p1ljcwwKS/EDCnReZ3y0FfxIj5cMRvmnHPemLKS2S+Nw8fNEiB33XKrLeMgdO17znhJfjAM37rtYTK3/XC8iQsiBbgcpzyQFac1MO4Oi1H/FvmmwLZWT+ufZNW8tCeDJQJR/VxSyAHjZbe13PJ1Qi8TmNuACKj7sFJfZDEHJFA/NHUZhJbfTRgb3CJeZtI6MofqEkEhCUHDBk9BDwa4iI0Ygcd/FQT9rOjimuDBV4asugeHkSW0d6SG/4XPptHmuL+jvgQIPZQyurnUxS4fzHdsxyg56ioj931befyzmkchSth7Ftg/oVTJv+G8Xrbn+T6wUO40qBMTsK41ec48sq2SS8XyQl8MM12kwIMiGpa60LVtjCZ/H/t/vLepyueH0s9JaAfa6enene0RYnJ+sgvMsFgSxBdtzmA+Fc/saxmLb9A9aP4la3oRi1ykv/tb8nhtXzYbNkej6JompnGKSsAXjeDHEF/73tVslUwPFRhq4BsYYQimGhgymktyvpZPRGviQbqxcIVbtAOFbkXR+Y9sYKMzyVF8bSg73JdQ8I2JCKOGegUXMg7oNw8mdv3ToO7++BoBejxjVPt1cPp+cP4pcaEDq9VrYhsRj+DtjMrEd3n6unh0+mnu8zAMjkkY3IwREpf05eCdqmHsslJ1MP55G5210ukyBCo66FeLFkMn9HeshqMbAqS462xUxoGBdElcVd3RarxokE6dw+SZrER8U7Osm/ra+W2s5SaGg9Q0zczlq8r5wVMGUXNOrWbUvCe0Jrdmwa8kc5JFVLX2SPFaYq2StnUMCl4G9aDGRojGLAUZi6kQi493dyaF4/nMRtiEXpkUEwOqIFBExc/j6wTU367mGsUiX8iz1HwhGCyAV2V6b2d70rkzSCOimn7wM6ri6hdSiMARdCKMDEl+vEFost0LwiUnV9JhYjuUJsEdSN6xj27RxOYke6ZUP/lIjbqtsDWPGfaGVeCGHWW7ubqBBGu1sl78CQhutBGUasqwx5k0pE7FPqLomhcn5vD2SQFCgYPyecPKysZaimfvXYtOMNLLd6eWm3HIdXLhLyWcNasnKx9Qe0l3DOO6/cQxbUd+AoQErHYlhA+LgJxEKncJwkcQ0xqIiWsNDgLBJjrHt+Onp+enjKxfElmbmcX3TB+P/Mhv6Hge84J8lgOVM07+XpgH7zlNawJcS3re18IZBfgnPi+tu2uhj9JyAAVF6rvCetntaJHjRSP+jEzA7sfOjENvKHp/GXpHLToItOUdBBsCzY7fSCYMk3X8W/l5oCoIyW5pOOTcFwyQzFBKcLTpTNmTvbNSVHzqpYcijCU0XRZDtFq5g+Wbpz2tWVoyZf6+PynpDYdQV9zHzE7eH20cgyXtm/YIB4+yq1Rl4M2lUa/cFjgh7iNgKBh9QBg5DFmj6V1VoaBecQP7veZi+9Myw2Z4ujmHbpowNdKCh014nvPzLJhrfCbUWeggOQCXW31VmZBTIPQCpVb/uCCQPR5agqvxJ3YP+esasQFVt12gqFCZPmPd153ROzOfsoIOXH84Psd29YeDMPBNJ5GyOTWuz0dDIoNswFdgnX/laLIGpeUiaH8231AuotXX0GttyVVQRrsuQBEegZXIOpYFs/aBvbab4RqrjgozCUUlv4voS6K+M8hXYj05nUsdG3gmPiw4sv6VmJeStYrOUJew5nnQv5g0rnC+NO402khV5IPCVUpd4ASpDOWNYmCy46uW6gGo3+qA3u+PoWqdRL3GyvjRLufVIEn18HeniY+wK+Lhn0EjC0HYpOwz6b4+xRJmu5uJGkaA4c+QEkk/9/ZZ4l3CBVNYYAueu+SsvtyddQHt0eukefttxloX6FV+msqQfNvyiiu6HlsaCfNuBr5JBUmncpE6amSL6CQuIr2Epw+KLy2DOUIEHO/du/56R0Pg8mlpqovCloGbAzrvLYhmS/+uVkf2Wi4KzbOfwGg+BFVOLDojyWRmqkxYmmIAcW8qFyCxw6xTKSpQKA81NyNQKp4z7Exvex8rDI9VJfimDbs7uqvnaCQh3S0Flp49B9NU2x1J8qi8n6OfeMGUAd7PqpWcWYR7HefVBZM+9ZwEkimKrmSkCgJh9f9rbbJKKllmQ8xUrj7/ix28Es1dLkyPHa3Y2Sc0ZGeWkIKzRnAARGd43hqkGHKCQ8tHU5TOKmnhC/WysffBnKdJiR+tWVumtV0GRUeEjnl4k0FRBCci6zP/ADo3RbdQ5hfPuJ5qN82wUyvQdJ+5/zHxdyOiBrXO3nqRFsSZYP4reiGozLzQnUbXqIGTj1mYpHFPoa/ykTIh7146gydT5S+yeSr0PDGRXDr4ubBvzUdFHVWJ0Qsw8D6NZvyt9iKlV8XlznULHB15X+H9wap2UZYAh6SD5KysmeVpq2QN6lWDN0a6a/vDX83SZ+hEMxi78XC6g6P+U0vAV3CEMZT4X+e9CzEl3n43QY3bipHvbdgxscYOkBbcIzPZgRCsjviItKtIq4KRsK7gs3eTee0yrOWzzvDufUEB/jSytF6+VWeQwZQTpxZkjpFCO8ublnHNGVc16Hjgev9YFK6TnJf2wFY1Fn/1ARLDd0iLAWM2q202Qlv0lTaY6GYY8sKH8dGdRwOuBpgFzT485l8FDJbjtX5F81fupUjkIFImGTCkAmJjHG1MFHvx+MLOl7ZTzY26S6hazsx5dmXDcuLLQTqLJI1Ysz2acLNhPBP/uskBdSfDmhyXA2xWyIOFPS4i0ocxok+WWjJXvSt+7tlFcqCMY9FhOT9smV54oIRoCmFrFDeV0Sr1m6XJeBWNoU+UGTmwAbjG3ImECL02rOckoCQyYONgKZv/5qAgUWlQGdb+dIkwfra+Ff8j8Y+wynl2JP0rR3mic9npje0NCPdAdXv3Yxd3Zk+POAtyFmLwbp8KfXP+pRq852JCURNcSk3dh0gexPE9JCb4RCWgR+/euqX3tCGhPzX7MrQMq3CdoohBqj64DD3+UvwsxM5bd00zb2dwPWPAMpk0Tfw53JyOZOGVLVqUNpexUmSp+rWoIGrGUFT+GSik4PNKbIV5FVpEPMZ8/nZGkh1Y/51rrW7JwJ4gQKpryb/7M+upOtmnrhAPzJKzV0RypU5c9pKSVhPOBu4GP9PeE4kFm7x87GqLq6P9neuZZzgADzgyunyFwRDHhKVie7kKDU1VTzmCBYo8lC5d6VF/ZCfnnNe9Z2zxFEyrkjHQ4JK+cXig4nU82mQin/2BoPcT7GNbvnDpdWsETg8wrMSaLoy4ySQwCtXMIPaCnItNTc6EXF4dIWGiS3KZFk3wcWgZ0RR2iIdzYk9PZ7wT6D4Xgts52nX7UdjBB7uqjC6yWL4tO+doFAlD4qAwznnxao7CHGc3EYLT29tgEJ29N1WtDWiexEbB4JEWLudhH23wxSXy7wDyj6hlI/tr5Uh1T+GfmWhkuNAxB8PWf9xRNAKY+X906J7a1rJJ+xu0iBG0VTIw7ckmzpiF2R610JoIKccTiIX2UpJPoUEbAGqC36vxMfZaGj6lUMLGLXhvldITPd93033Si87NQ97FlXnEhO+KiPr7dZ8coJzXUccAET9nPLEqzE35X9CoplPhrIF3RMyqijGdA7NX4AsUv27AOs3yj9sTnXXVlNKRN5B55GGWj17JgKfAf1FhWopYfPd0YOPgRm6Fayickh79Sfy5ygFkfwYO9gca0kigL/cdgG3EMsrtU2wChN52cu2LqB7x52caLykM9cyfpweLzPSz637xIR1FZVSDN/0B6kUiXLE2IhzmyAq2kRpnsp5Xu8sTaELAEgnnSEXqs9E9I2KVZZYy2IByipRHJAEjUMX93bxfLsiCmZQgaQt2QAFLC+CeBOSJhbRNimv/1v1sMfUcsssTsRZBfchaXFJhDYjF139Bxf3lp5ZTKgCNgbsR/xqxPTduPQm9KrLSLuJWcVN7iekVDudAnJa9s4eO+vJN1BFY34GJZf+WI/kxm1CAi5A5oH7Bowf6ayw1/CmUSl14X/D2/x4rD3FIKAaSh3U87Jj/LcAvBWhDPZY9f7Kh2c5hWFilTWRd2p7q3Shy0OHrURxRU7+suo1GCnusS2ydMwry7CWoMuEMokaScFwD3yjfUm9OZ/q7ctyEEfE2g82AdG1olHgwbZVo5nh+NxIiksGjFlglmUCFKIpCO2A34UbxWl4iVVkHCUhtZUWKGWsNa8RSpL03jsHYFQD6IlFczUThUxESEeo8/eVwnFHP3zP5cVymIGh7LZMbidL+Tkj1PIYkPUEkpxT1Fc5ggVbR/z4L1D83FLlXZScjk4PDUvV5B0TdTV1mul41PgvNcOnjs9KVkryX8meNMutEcYzK/KLxJC8KRXPXzoszDADk/8MQP39Nbg1H5iqtZA0EH6dS2QtUlHCLSXOJay4HuycLslzYmoAW05CTt6XJ9Jvve4SKXSmdBQWHoFri9hP4BKWkS8l5kzPFVFx67n3X7ThA0cVLvu1KxuOC01aqDOMTF9ZJFdULd1rn28iwWLpgOgRSR632kMiieiYg//LvkI3iCyLJKGcXH4W8jmMyW2z4FQgW/xKmLLneNRKkdE6hSk3hx1dIOPRJ6LewjL9QhhQo4+khacf8LzxQCyJG70camiJWjEt821OFgt9bO5KKzyL7dFjQ8wLhepM8G3VZ3KF+Byg0TC1+l7tFPwn18Rp2fuwS7sQ5+gSyY2IptanlYoaTURPFKpa8PfzjbKxhmuAi4MyBGPUqY09UNQeCt+76aRGexm0/u1Tamq98MzyphbQawYCrecuuCQ9d4Rz9WFDWI2e8SKUbTUDC8CX3TdvA0MxkZGTTJPQ4C52XvZA4ZDsbuOYTeVsOP1yWo4GW35Q0GiMtZlBzVSF/+D+bGHG17S0HEkDZ+tRtEvWV1WfRAw+3HfbtRfAFviTtdCWxBl0BzawXqvKcprc6ttEXcC2PJY24NLT3iZXV7hpGupugS/nd2B5t8U01uYuht2j4RQ6Ec/TPN9nyTlSTzLFmN/Cbl1K3zsNbsdKdwbeStZudG+HdwXILDH5GbXMtKxvHH1XBq+6nQbQaAtAcZNhfgNlpPlTZf983NSHshWSDbvTrre7+qv8iz3uUxCCju+SHRYhrXQDo5+aO7mFz8bRl1kDa11f0gkUKp/LRFX1xlunq/Zi+lklPNgtcVdHNsCwThe76a7LQZ7PpNA0YBAM1bUcyck8upolqqFrohOEDkU/VYWjybT1Aa/c0DFARV6VD48czVUkPT/pFS6G3ZrToawU4oAALldUVQ/4TttqtoRPXIeA7PTH+zeMQybCv6aZ+DVk2buxCNB2I0MgCh3wJYgtUNsTorKoGA+/ojNA5OxcflXEV8h4ft90foXc+2qD9qRAqTLRAOvc1tU3zovzaBpoxVByg19wn8yP8G57UFCgJTDNCD7piszCDCN//uI1QfVILCOTs7kcb2u2S48YS/3s5X7FZGBwPiAT5BYb6ay9VrpDMotzpskdUOI/DlHrzZupORj5N3bmdieDHIj9IuW6FplEeA6s1sxoGIXM5oMc4KFdR8TW+2croig1YjULw6xlc/B4W/kQygC/Ay/mGeK3cuzTNpYwkiv2F9aSjTIjnJRjDvoDQ/ksecMrVLXIN6nAN2mCrmXLKpUPyvCxwbQBQ85wDkv81+5SQXHLRzHhAeayEi39tzbieB4IBlzlTn5MgrjU/FK+0o5L4WT78fbZbspdxa+A+ajSuEixlwRBiBRkOSRLH1mWPMdaOF8DXEYNYIEiMkfcc0KSsyzNg8exAD49DX9wS0naih/6zOqEwxi+imTnXfeQuWk8A+zBd0jG5hwatRXMP0dq4LBsLKGh5ZOYMhQgcjm4XPwts0JwHp/deY9LYnD0zXpsAgmS8zaqTleq/j5YELuhCKFmHQV/5bieD4VfcTj9jIqsKPMHPF9QXzfSM20/d+96y0uQ1PtL5hkJKDnwfInMQzYs/4y9KOb+XNCQZS1+8ja144a7/8SO16M6m/msOeq0F53XL8FG0/2FLSnImYG5Whau/0Ft0q+OhlSsbB8I2w2KNvVZsMyAg6MVh194whjoqsWluTtxRpFvZMe1ov4C+/9WWyqBywAmCd91UiEyJh1W/lCiPSUYxe2Q+alxGXKRI2UPJluKg3zBrOPefEuFjS+4SVr2NgGSORSxVnpeGVHmDTfCb+zK/5vqGn/tg+I8fe9onqJnBvUkeCP7yU4+rze65gRspo9JQqFQNoFuei6ZUcJ0aVF4Tg/gxzYYHxNrBSBQ2d4ihfaTLO2CJsZKGs/CGJnFRPrP72s/Qr+N1wqNMLq58nCckDcxwgRdZp0oXGFYT+RK5y+aQXLlrUsRRnJsJhJ99aXov5xfkPTzY9RTcaXtQ7NZjVlZirlB5fk1GplhcPNVbJBnV9QfnuKSRXgPTb3C8XUPM/7JM/KI7ROnCkifXK6OcZvt0LT8gd1+xHGqIGNpR2JecR0XBvEa52dGnmmw5Vagefoiv0wT/gI7/XbPS6aI9mvdbtPATDPPyeGrWTaRpFynmBX2+hUCNkgnC6Ci5MNtYYUffyIzXL4UCWkTnadn7csJnpo3uurCWLkO5J73sb4hNXgLbJXc0S65ev/yJqROHjyz/ICP+apsKDBM1FyjxBVoDGnpXNZanAtUecfYAQ7hAuaHw1g5feT6TUGt3F4SHdnoB7urWEECFBNlbZZRt+bu+yFy+ZmG7TZpwNDEt6Y/v4YEmiXpFe0MK5V2JkuusHldJAESaYErKT33x8T8/DhnCRMaap2tC5flCqeSN6bh3+FfdkNG2n4MrEh95EaQdye4lX4I8X6Y281sOMcx4zwJrpJj/JrYSZaU3f6q5xmEuQCcOnKmvTlFjW5zYl79L8Kd3/lEfRSReRPUCdo9Y0ooMV+/EmqiehTuODysOu3Fqa0NoLOPmD9F+Fb8O2+eQj+piMh56P2qIlDB69qkz0Rmbm5bWeAKdyXQeJ5p7Nr07MNpxh9GgIDZJ9zyK/FMNCHYIu1GrhCG/JIGPmV+cZX0VrahX3DTrqSkkJ+RuY8AK+4kLRXSf2GDIMI2GTBFqPgYF8HX2oicGsVmemLwcGk0D4JCH77VGg+N8F9J6YpjKajMcDywbrg+tXdRA764XJkFeqXRwb3dhkocM9MI1LHrxsTYAh89wrP8cbpHSqEc/MvM3X8lQK1rqjG+kkCiS63LZr7LHB8GQvnwpqwzgV/7UqDr75pZlxhDwjGxliieDF4yVLAIohgXh+AHiJGXOFq/YqdRIuqwj3FA5cGo5uWop42a8xPhBXToNnp0FuDhUjPAXA+t4BWAFqt6RTGelUOFrIOggKL24/lP/qRU6ktmrjmj9/g187sQ47BYuf5ZOIS4yetXojmxVxftG/nl1hqFOLH7WobcplhWcJY0VOBEGQkWWu8W8Bd3gwix1JsFlICZLKgipSdLtwPPG1BPSimpfqOFtuiimdIYS/eS1+ChtOFrZW01LWbHDgNpHOyVHLWroYcUsFo2AO9MmBj5mj99C3kpb1ubDJq+fMClhu0/qghJONCe/TT0RdpXEvArBAtN2WPw6g0LXdUDFNKrTLV0XSTu088SH/JJCglw2zrGMrskELmw0dG/Kx122rOR8qbrseSM/kYVu5vZqY5w3HK5xllY/DWwM8/enCpogbt97N8WoQ24XjIrxe6dxbUYHPKw9Uek7jGGWVV26yCRtGaVgD6OjZKo+y5SrozKYH/kq0qpXpQrqLtv2cEiSLdRA51ptB/xvTnbeSlhOkZwsSOWgJHyxEOJjGx/9fqIM+2w9fIrOVfGhXezEWJaIDUQkeaVpNxUU8d6Gf3zYTn4mL7+1cB/Cdipx9bL7Hhn/wUtabAVgI1QrpKqQwFkgVzi7tINfbbrPuqj3yW5Zu/LEWqgg2N0qMuj0ZuogEBdkeKLXT6vva22B8fw7qP4czdBplC6wkNDtcXwUejHeUU4Ai/4id2EyfPx93s5Zp2vL6Ol0ObA9xyRaLJ68o9ijNWuAx3syQa3JTsfWItg25fGDGv6LIsgzIJCSs10dsfQsfiXQbTwA7fGOX4h29TMmlrnhfbN/AjINMM36Wt4Tj488vlHtNfTorJZA47g4Lmd+D0S6r6mR3cIhRBKglTZ4HbjxHx1reyufh1gtfajDEU/pOUjcylRxg9R94HU="/>
  <p:tag name="MEKKOXMLTAGS" val="1"/>
</p:tagLst>
</file>

<file path=ppt/tags/tag2.xml><?xml version="1.0" encoding="utf-8"?>
<p:tagLst xmlns:a="http://schemas.openxmlformats.org/drawingml/2006/main" xmlns:r="http://schemas.openxmlformats.org/officeDocument/2006/relationships" xmlns:p="http://schemas.openxmlformats.org/presentationml/2006/main">
  <p:tag name="MEKKOCHARTIMAGE" val="PICTURE"/>
  <p:tag name="MEKKO" val="MekkoChart"/>
  <p:tag name="MEKKOEXCEL6" val="False"/>
  <p:tag name="MEKKOEXCEL7" val="False"/>
  <p:tag name="MEKKOEXCEL8" val="False"/>
  <p:tag name="MEKKOXML1" val="4HooU0THZk28POP9trq+pbTvvzd/gcV8t56cq85kb3NDTsUhojRA0EsgEHHMH7oYP1SYpn09ysXVivguJdhTvfyVMsBLTGvcX7WPTor/CmXfOtOhH41qEIghVTfcT6o7+LHxt2iMj4vD/tblS6qzJ/gMcPCGrbvVDHAA21UQtxjiIUqba8bxYpIy0ufKDgD5XDCDe+RVNlFbJpcVRItRb19Hi89qJjTD9ipKC/dBBdkNW3cqqxFriNY2B7W3+bXVxpcBJ3WxE9+VOtV8Tm585I32tmAWsi3qBeXb5MtO78ZlEar+3ePvZm/eKkNj3/PmkC7+73A7e2tVVjZSW+pEyY6MjjSb/fYuKUlYdpc2J851EWCgPDEiElWg1WnTjQz/WMaup5Ox8HzXdYPaLQY02tr4lIE0usFqpPEw0kAWDWcYjok4eOt9EVw073UTlngHofjai/ToWfbOdqm9oJ+6oBsKJmgHTVcOIle7J4AIEpuHvG496en+iGEM42uyGNLEqbn/rPWm0HFHWjW0Im8qDo6T8JJ9MWVWo4V8z3dk3rdbfoA2HYq2DBgvzZkfLx9gCBRe86WwP4H9AdJdrwdxn6062SwJZOuuDM7FKpom23pQmAMT8fVEQMZ5nfNHKlsxO32tA24iC9KE2fUQHr43WCNmPQ3UrwI9v6UFRZaJjaHxr01WyN84IaIGAZGAhvotQ+cGVocnPcLjdKmDHgpA9rhuVpmOTiCpcCNFBvgcsG6Ib4ANMZsQKVZ47CYExh19qoxwWNSPo1YIIDHI4I/ASIu4EEwTMbXhFzEDEOT/VhWr8+8bc5m1iTZwyQi5V/Q0v809OEI0PpTK6Uuu9K8tNZg70ktmBWitAuifLIZ850dgWGJyZTfWMALVQrZ5+lR8M1rpcrfSIx7r9r0Ys44VTE8UZ5z9yZ09DkafpeluiUVTt4lvCS72fjk/07CCQZbw7KhJer5LbcO2JTm7+8AeLJIWFJwSuGmJhnSbw5gd0lgL3v3PtOf+wqGOqxi0mmw3xjqeVj4h/QoWtn+hs7tvBTKFZShDE0AxDgwvuiebdAdMXcoRUNmiQuj4wt0IidIqb+d+4frMlqBTVajvW0HsPpdnb770vb4xXDVM630EeVrdqW4bYdm2x0q3+b+qP9elSlWXmMac7baQq5esLVccYY2dyOezz8sY1c2eaieGhhZIjuJabUs12zoBg8lSki7lMrP1U3ni1i0Xhltvz0jYyeXyaT0U/eajGr+Om7kiWBVU8FWYalkdu3nR9AF4X52WIX0zBhqu0Hb+EAtTPmJJhaXu+SlQ2Gyydsbjiu7vEgq2pT58ItcjA7npZg0xrxNqH9W9B4vHm1vuNQ7LrUn3Fml59hn7JKZaXQ7f7RhXyN2+VqNdpe5WEnANPQ0FnZWqjkTBx2e99WUypKj5Uj9UAl/4deao8gsRReE+dZZlkStvIBYuKYzsJ/dF6AVekHviq/NWXCuKzEHYGkdNbGKoMhHmMNTBYESwwBj7QrbK93p90Pfg/uCHGzz7neKbB9o0KfF9/ZN3rIGL7JFsXZ7IhuzjXEBgZF7BeaSt3HzA9eiitSEFqA3T2a0w8SS/kilaY6BliDzvwvws8bwOaAZIYAC/uF0b/11p1J8xWKYxZMS11UdRFFVdqLE3JsVTZeTiXY7iQNBdetg+dR3gV76TI89YUcg+v3OVuVRDZ4WDRhgqPnRXNleJPUPMNdJ0/YJG17E1qWwQoIjUNzbZsSAeZ5epgbynL/bhID5s7RbEic+13zifMCGAHklvqgGzAt3+Z5Rus+UutYvG27RJ26tqW2gFF1o+GJ0JWy/T70yod0qfc8+349gm4Q5YBWiL8QregrtyxWsvdPbXqsMX+kE1TBcgcBXp2nGsRVMOvuI8XguseXS1lbzYyjr/Cy6nVg+vmnbIRstXGHiE5O+UaAi6f9RrCOb3waKOHzdRaGzIeVswut9HmOfFruTWNzHx/gOhmY475o3/ZPXrFhu2IJmXJnVMxAzg48QBbr3UcjMjV+hcxSOrRgqyTKNaCZksWkZ+gMoxJAsWRTPdr3vdvk8lZ+UKJ4alRqNRzDEfC1CvE+MznjMe6zbzQXOGUZulSITU+CMk/uYaR4UpzDyuRCpBiQfJIoiYxyDG53JEOwEVYC4GOK3vjXd0TlhLGnED+rRIb2A0d550EwrjD9MF7g+Ip8LuA9x44OsFnugBOFOlm4JUHG7483XgMEiIDPqsVrH3LjdkmzWKKS5LC2IFeorhFWzp2lM00C2Gcn/mXUd3TESSIOXOif2mbcTPgsqB1iBhTcvS/DU5uQ05wHY9vATGXht+yhxpimfdF0wyR8di4Obq/4CMyPa5t3/qdlu+0wmZcw35+6lJLPUGjqBxDbLfLKjwqn6tnzAvUz2aduEHjWGGne9HD/7hsVe2DzuFGxntUjmQ+ZIOIFdpwQ0gzV8P0JLeYGBKQKYLTOydkrR6c1DqvEaAG9gYqTA96BEcb7Yc12vOycY/cUG9ly87j9RaTC+9BeT7Y8Lv3/wQqtPK4aCiRMNxWW5pvukDVnVq7lo86pyCKpaAloY5xZ2DlavY7gVySAhwdKcNA+QxV/ATymoFMTNOyRMiqks9ED/4TqfKSop+9gEmPmqNGRLzRiGtws+dR5G1lyKbH11PtgTm0E4rvC/Tu4olOYsBAqXIktowBXk8MPXn1i4LcUvbMfUF5PT01Cr4zlNegqOzym/BlpQTEKOwajkN6gnxgqitrndz043fs8bYcwv8k4sQQG7NDdVQUNinWybpgei8DRhqnQcwbQuqVStbF21p4gl7eVKGY7/jQAxiWL6HdfC92bzZPAllpec8tKGR0YGrKwPrNbtqSUJh8i8KYed2aZ9ohoByqeqh8yFVxQdRIsPZy2B+XQivJifIB1SVJRtPE4bI4b05rL7s+MG7n44NPHQqFmabUCiHhmbynxQ2F1f0OTCzlmrA5I2fm4xmdaaWpTBu1poumoKCVtwmcdRdf+z76yoqr3/aHancvZjH9ydkoM2Od/cBfej+EiiPBW6V4kLrWERCWY5S49K5Sfm/UR4LFPodSPvAWoFh6I7JrvFC6g91H6lyXHHuoew+4HdbJXv9QPQUJ4dGKW4N0vH+kNoBFmveC6DtT00KoRneP+YzWZH1z9GH6FO9reUDDtQ0ZjW7sy2yC3C5UH9kyclY/wTLRW+8JJ4FEhAWasLMpoKfMYx773NWX5gQrQSExZttWrR/LkdnzCM8KppFTqYrPxuBC0g9MN9rWKlbSkjHXuOeOXsAOAFpF2/R68QhpSh9kkYs1fkOAsDN3ntinQMmLej1uCsuewK4UCVO2Gh4Ei9VUWMJViK7nz8kmqwtBAEhdgLk1lKsoBkFEnCXBDkIl1snY/TUqTCazxj7xuzwDtDvZwRl08/wYHXGM8b+car/jMO0yA7i/qwbp3DnXGhbBR35oSUNtkwK/V3X4+aG9z+kAgf3DKYGItU5RcqHaG2jiG9uAenjk2dm6WdEdcuIlNRchwdcJqf1IquRW6iP1HAystGukA/pkelXQr3ylipRz0KDbIhTqXGakZBYqtHbZytN4ExONTKa8cllptSued5kkZGXTHFZ0Tim6ix0WynuVR9v4/wxivIH8gJXrPBDuhyn4Pbxss0NHhMZv0D/eVcGRgfAY37Pgc+2Zq59V1Bksm6wfhc+2Biq0rh4n0cqS7UQ6onL40HUl9R86UWwhZMK7bH+1Jsj8gEYudP8dyYF0CnWhHp3eG+Pa+Pg0liy5Q0O/E3i6RDkwXpVF9TyCKOQHEB9VYOZujz5kyGSteu26464jmZm8G+5QZTEhKigrI9fjaLGr84+2PKkxqdvStxyWsS/POo4QVO7eZabm9uLre3ooplzT7OJDGs5GAvTYEHxekTBnyPQ8F9k1RLCvfJfyWGQ/wdHtDREyce5XAMgee6KPsEPVm3vFEXzjKF3khIYYab59LWx8OSr51M3Wd3BCOlvStITEyVxsxnW3T86neC83/lSW52o5/c2fcMMy1wG8xTj1Zrxi8UI8ZbQNlHBlT/REEHSevpkFEUf7XoGr3NKT8lFoA6G599Ju2A16rpOixQRFwW0YWIEwIUhDG4WI1NXNKRyYBly052UAHo6BDw7vR4H/mFH0/togVLdIldh3przPWeqAiRgtmg9nXKeTEcm+OB0mwFiiz++NhV1+i0mko6nLouh949xNvg9TNHc0rEBMkaJPGe6CLjdtpqQqjc5bF8ca/9HSv1SCaPk3XIUVhCqT/hTvnCmtuLQT5NLjZDlMJIRf6SHL7nib3QBFsFf4lhYoKG001zjxF2PxV8swEv1NwPyCBbJTnnmV3bDjeL6otCCtOoheaWWtTUbImZxW1t1qocgIj/ztuAG2Nbx+18EL7i+OEWWA104TrAq/yJiozhh0tgUv0XsbCVjfR8e0Ay/gAWhPVvBKCGcGUzS4sOmTGywciQ0dwYGzKiRjdZdCWV3W6iMN55+bXFYWII+JvxsZCreU9/PRSzyvaN8mp9JGY16dW2SciFGnG5wZZlqtQVjXSw1+yyyaa55CY9k0kdtkzCQBruXXXQ2H3CUBveWWiC8ly8qQ23TPwxvo1C1MCgp+jq5ReEJ/A3k2ThlBf3pnduWKkYNRDru8Z63SnMbvaRWtIEYHZ0Wpom2AtMYhJ+bzIjxoP350DO9T1ogZ2vbi6yEtF0b8KR1hDkZH3IepL6S/5O623GgCpJK8fKLpvPPdReoQrIZzW9cP4NfdUYoh/J8Ex2SdwTrVtzWmja0juS6g+y/yuX2dPfedYf0AXNiCSO2bvZzBMaSNKeMW8h3DjEH8NdFP/ldnX9AIz/rtp1f5oYjsiUXfbMo1WgY6RkLzTIeUqzESyyvaclscYmqD2/hZaWJSyirF6+rnYUbvQJ1A5Cb3pCk0M8/N2JA7yG7vxqorFZ032XMvBOG7Ut7IdAcF6PdhA/YC9Ak+laZVrua9CvJWddlM62OKY+pg6/vsKSOyS5rBSgZDLmsRiJjah5tAgG0gj+XyGQ53wFV5Rjjr2z0slW+yySQ628Y9lnzqWNOp5a3fD+CKIPdiS+mZv8R+Z8Iyjmftinl/ecGanHoqQfJlNsQLtjolAVzPPvCFdeKh/BPcr10P/yVq4TAfvDA4m+bK4sT/m/hwVizWEQVvxQvEm/jOhBzPNr8vU5rIYdRklinIHEQwc+tILCaJvgpdmcfpbfSiqCW95ii2VSH9J3WuvqC54hfAG2toTdC6EKIGu3jBVwHORf7VZ4H5dbI4Tn9pt2ILlzVsSaeW/iLZNC8Xz8JPanyP+xQh69BlMt+oRf2tdt8/zVrGdXJMbEQRyVRV1/3pFXRlv8J9ODQdVbe7v0Z95dfac/Iv9qYK0LRQghkS1RvbaDLfzWDFBsJP+OC3/FeczDO1XlJhQCeAwyEZ6kfAxu5QSt9tGe436T7MRuKC3l7wHeOY0qq2Rjue1L3yvbEdFYmi1y2mEnU/SKaczsOGMWI8uIfkxCLrSfD3hK2AvjVHM5tTdIIZlJkLNnshhz5mdzfy+xBrJ+4y1JnqjrmjqBml/k2JXfYYPg9D9kIwRxDSpzq4Avbdx9NMrDqYz8t9Oykv5bP1pQyv5scjXQdFfrvp8T5iSu/LCKoWvtRKLVJtc60na8ZyFcphcmG5Xz0URGfclgM6xV15fMKEMd1bFo4GOABgexspgdI4K+wAOr2qm6MMmBnkXI7Rq5RJkzOqAEyBi6PWE6j8O/UBSiVqmKDjTjxq1VTfNPrqnIFxxNGmNcDadqnfNZ2u7xEQamXsgfUxeormSvfNm14aY9xi6dYePhqShNe10j9RnWNvxA2vSVsJCW5it/pNwpicqa3qqan1hU8c9TNx14OxHqv2WImjfXTNE+w9XRkiiqT6rJZMYJfYfWhQBmcPK6Ls6XSOZS5BLCDn+CdABnD6shYv8+ElEuDSOtX9lJ2jyymUQSh4dVI7C7ZAD1lEGKhiCbRl0ns7HvQBsgGf4YVIdYJDlDxiKgf5pWv9/jRI5qkXuTjRK2tIBPRgiPxAzhi2iTpp4B0RLEyWziP5hkM71jRnRHUR1OXQYFJIfQiom13YK6xmm+l5eqcydSSkS+Vh6qUI7pvDWMHFmkj5LF41qGQwhSKv2ABca3Y1zqf/oelYJoTVmkc6MLjKDn8PsfJcbD2TanHNF0OjN+44L0YD9nVpX13wUcBZ09GWcfq+drbkqA5LeULA1UAp+kYU2r4JpWN3ZpE7PfvWP0FHQn/dAUc+D3M6f13/mowKazFM5emHd5Y3gvAW4LYBeKzhdbwuwFR+kiJiYzoBX7RAijug1qEm3kFnoDViqEI9y/+gU+gVMiuykEXLOLg1JcU5u5USsnj39khc5qxV8hN8BO5mZjPWNJi4wshKYoVgcZoN6RZFcjjmVxu8wqzVzWrhUoGIkQCIvHyCgdYo8QI043Weye6qlLn0UstwhGRfOLPx1cBBTRsEQso4eviBcrKdwYebzZfoEmRcJbZN+Eh9ApFKQk0QKp5v8lDDrVyEFyuGk9SE4YuYpJGktv9L+Jic2YdOBv+BquesDLZMvHGX2QnmZQpgjOk7MvPwv3dTPt5IJGe6xosRhXnmMe20QTsDbeMvMW6/XgBA0xHV6ocfPXi/PvbYrAmELxL0dlkzzHL/EC6mF2+8kPPlRpaQ4bnqwqUlqv4wJKTkjovZngoqHDWiSPcaR2MIx3A2huL8TmvfVQaEozhlA6oTALPDQmLTs5Ajl6c0ad7bPh75QXWuhFlSIUxhdZZwlM4r7+nQDytzu1W1C+cMvIm8gowr5h17oxGTmjFJD5XAy/zE2eO25LMJtFCvAKepthgaD0tnNBh6wN4d3KuTR4mC25AAJJeSu/kqTUJ/H1wSmz/uQ7+Xa2E9wPZVyWcQK2afGD+X5Y9tsoliQXi+Uv20fZlafyvSlMqI6dIdVQhGFS/oSsWP4H580nvjXIvB2SQsOJxf0oPPVzWoBgKDvG2sf1uRn9oyD7U9oTAp1AkaL28shYYGKBPetADaxsJCAAY2o+8VsZ1YFq+yA0CNgKzaa8zDKR0h+jzZAF24KyCRjQSixlwJlAJCaqgD+9JeFrl13+OzrcEz3C4ze7JKv2mCvtvYHx8zcwl1bNSxw2Ky3FvQqlC8lPviL2K5IoquPzfuxwtmcCU9Sq/Y5iojv+f0W8eoSLOkJA9Ss5J0Ko14e1J01zm0Mda4+STmyz6riTMAsURPZiHQ1Q9za0QPtuytcbDk2I394Uk77SsagxmFGI8O8mnuxK8MbHGoO6fnE5emrjPZsFLbVUF5/uMKShs9UwD8juoFyzB0KkrNanOoflmNqIULxLaRbc2PuoXP2ltjd4i+qdA8mT18EtNia/xaXmZQbCkpUR9ajSk3YUPiOEE3R9ye1fyuIPRUuVPhmn4D51GJVTb5y6PNEvX8yichHbdUyuHINPbVbw2PIxawPMuoUDJvogFY/vxXuX68rJZzdPC2eJhTibBM4GPMWl41YX7OuSX+ndwKTrT/kOAcESMUm3D/dsf9v4WfEKCjHlrsd3EYlN2RVKOfuryszWPbeaHGM3Qgy80UyBNv1imroIsW9J6tJ1ufsnOw6n4rhgNjGyVbFYjZXCHY22wMsdK2M93Creu8RtDyRCXJzIZyI5pTPz8KX2zN1YVkSx7qNBfKF3pd13HWucP/LlQyKNyy7TEL7SJpUbsdsdXglsJeTGbRh8PHC4yCrsEsFJpLqrLh60xVdoAjJO+LerubXDo/jS2nB8oIuMESesziUCJGBIbLwyXyDNKBh8lC1/WvVApCUeW1qXxOnEz/gM2Jl41ZYoKvSjEFWYv3bnz8CM413HTNN5tvdkc6k1X8ymlM1zQPRdcskS6zoiib2+URLHX0hjexj1I8BAAGRBI4pGeshYQexjOewgBrVydrR1GN2RTgQG6QFmqC3GdfnBQ3irEyid3fHeB8e+1amzUkrBv4pswFadVCCVJ28hgxrrZRqXoZkSvakT0k+2PO2YbLcGcbjNR4F7VvhH5boL+iRv2fIC1GFRW0N65ax8spUodGikOvIcnxD1pcj7EYYyyGnHlJwBi6EolaOEy7nLTgm34/Yfono3DAPNSLfwDKonYpQggcf0Ux9IqduDIqXOz8oVwONOU13NTQgGtEOKCevJDlyIUwQxOscXXo4B9u38rwurdCFz96cKKb9hCjthlcfFoBTFp6QkEvFqwdFj2IPoaZcX538TTRynBH4YxYjnzk9Zlq23Y/j1hWdmTMaayfVvgkabLSGQ3PlGihchU4XqXA24uvYdLlyGtrI+RfhujOp5NzkmUr/yzyJY/IBx7NWETUaf0TFu6udnfBBgIQqfNFr0FT23yWMngEs3GoNHSV+uKCd94rSAkcxZStKN8vXk5m0UO7w3X/06xzBX7FIli79JxYKrX2Ul48SXwI+S93b7jKQzeDeyfEH9fp+T2ZSHtaYOpsRbUiyDhQctq86jUbpsYHvjGcOnHbvj5D2CxmuwwCA7DlqGzIrvguJ3THkDDYy8rD7DvSAbdUenCJIcHlat7+C5srSaU67Njg1G9prB132+jubSGdS0s5oH2JgMX2bqLnmR6l+GW/aCDjRW4WIH1NfvNRUei+ncGArswRnCOe2x/sZ1tWw9Vy/NrvaA0JDmTXZnByaOjyKPZ27ROUifBTeP/nampA36yKKJoS2/q3bMQWo7hahpLlaCJXMvUYkk04YWKJBCkM4PIfEMJOlEO8jb6UubFO8MY/QvsPZKyppb5Tw9wSapdxxewbD5zVrYeI6rT6D5w1+XBpV0z9iOcynXGk/fNphm6EVLCz0R9CaDsS6MrCeDlTTnR1gChhYdTtzjijd8Vc8sJVKE07NTzShHUXOaqE62d0BgcvbQsG+3ZWIdOJLB37byhcuu3Ub5MvRO7VdyuJy474MG7zoCa6XTC8PrMTde5p2RwWIqP4GOG0sE2PrOPOFq3R8rOTPZQrsl4AY4OfOnKEzQ3qF9BYJcjBNN4lzyXRPrPuU3H8LyQsXj23RyYa3/QhUr0rcsoZHNPAW9Z2pQDkeoHO3eCDEg+r0q0/uo7fY6/L6+cv3Y4mpuhkVG/AbmGY0R/Cw2SxUiX41rC7lzwdv21aOTAUd2BB1ASryfizum01q6IZLHI34GsPPmA5CJJ27n+g7W32NFFLu7bHjN8jhujFJoY6cBxoo/Dr+hkauxJhsTFraInZPl0U3KnfvmtEDPEKjrOl9WhFDv1i3vZdXFiAh07tevOT2RQa4BFz5i0Q1Ad6P8SxdYFOMj7poJdR0Vd8/FpA8jK+ybF+rnMrfsRI2MLPHWWXUkdrk5c0IYFR6yMPnkhw7wZfGsdTtusp0ORbWlJkR9FM4XWFYeIjTJbLOtp9nvQSWwDNB2eIw+zb/OBfDrycYHBzSgGCN3FVUHIw9W9PblmBZnLG6RBbcTw87BQL+FI4RDDvKELZhhCB48e6foVpx3ZHK+QX88SwttAOozKZAW1HNMHMJN106SwOX8XL/0cD4vgCl08WaRCmeWSY0LPDR3FreO+B6eVrHROEb8O2eGWyvmJFnlw8PD9Q0oCKHeaOMGSuc/O0Jn1ntgu0/5wYhrPBl6gehAqkiNBhA4T5v63QD/aw75vl3VZtCzEMCA4sUhgJaVyaDYx2G0LQEb5mCylT//zvyReMxK77nyHIt1DWby3MCxDQW+CZcc2cKfkPxfkUdc4PABAdYwG/IZ5GiWrucbjwkMkqplYGaN6yDoNSTdBVHY55IvpW1+Yn+Hla2kj8Llx/yIeU1sVHc1njTj6rLH6vwSZQfsRK/HPI9CA0rXYKAjsBCBUa/NSA3AH0DGyCmQZBPgcqY5TEJik914ZdGpbFAhlaIEgnopCBSIkLvFUdY4YzI4BP+4vokavJuSc2OXYr2pyQAW6ELp9Bf6mPx8y/K2FztYEiw9H1oJsglcFCNLWkRixNRU2XNrC6vl2b6TpSaQE7AraVZ+hJ0truR4YwxBgZslfy0UbqdadaiQ3yVlwJJjI57a3MeXlceNAt9kVAJwjJd2UPI5Ri7gaajfOFosCgLfaye2NIQOZUED8xVXidI9n3aZcZcOfkO3k/zYeU6C6KWD+poVGpeNojpswO7t+v/krITI+D++gwF5mJqEiU3xk0CaSeWdm1zgyy20VJHqbztkJFcmo84rwVprlSlIWTnklh2uJ4bs6Sxv3InW6wH0qd6cJQAA0vwkdbBziw/mK7Qk2RtjFN2ptSm3KhDw2xMRB3mBX3CoggKz/pWFVZ4qTrIJj7Smd2B65n8PtukNBhJPPykwU0ZTEU0wkLFhXUoGjxGhfVvRUJ1l9Ml4eGrvECNkJ1YV4e2Nja108Z8Tc/WYjiHQC5wI0Q2ZqPlTZC5CopRZWKsGFmENJNL6xq9T9Z7DjXwOBfl6ZIhJymcBAe8QdzrU4mUBfn/OHZKf2cWvRNhOTSNH8Ft6oveaV6Bl2vFsDb0KmXjmDqybQC9hi8JmNxPyDxZaEBwwChEaJh7J12bwwpByiEK0IIHsE31PGIEwk4ji4M0il5hH8/hRDX0d9pPeqj+QvIm2EY7UJdamJelfkXULZEpHRJxQbgUqewdRRpakhBiZcTWIxMoZM4NVeSjHSTHEhf+vdV2wLWR3c5+NfTFnRqwOfgP88n4Ersbhpa9mU7qDCTjhMx+sx+NdifgKpyxvyFwLHYAoSYV8yAdaFL2hhuuSRaa1P2pRQoJUo8U9wuPO2gUFwCnxsitO62PfjDnOiCbYv9EXsZgMgwRmwIYl7a4zM+zB4HjjN1V72gsM7doHkxuuzqgEBVM+hmGcVkq52oXwZHyie/80bjHDhESA3FK4oLf4IQYPdmX908Eorj4hwwVX40xZFXFSWWsu4MsvJHPn3TWCKm5DvIoIsi/p2b6eTxyV+tyF+LyWPXa2VqOjxbu668Sljv8TbffEXrb/JCzsEumHunhcqE0h7ebhlIa6q41gBTswoPyJE7lWBzn9VEhj7JhkFSG3qJUyJ7mNPRWxrFCLzIDlEBkn7oTXwGpeiOLQXtUS400G5wr8h1DO+NMYRSGGH5UV5mvmnRd08F3SqFAiQv2SbMRFyVk2+zE1Pf1HTofVNvFtxHgiXW3uYk/AzcrlWjOzMAdcN3IT+jOoEzpa2DpgkYOgatEHL67VJpk914+YYdMdfSojBi4mhX05PUPHJWMKEpAmUFkyQhVbM+bs4lavo1FZib4/V2hzlvaO4yWj80YmvU00fw1N3n7V6H0GDNVQ2AdT0oULf6zLqf2snUwhzBJySrBXiVTrjCAMrZYu+Ja+8RHDUZ86Y0qDbqNnwILFcGx795xXdaKde6KDTwLCBWC4pLzaJYZZWt19eNVaNgUDKECEVU+By+FszFjyfPSqDICv5gCrOsyc81pPmK2kYIIcxyEtYW5WxCU/qmXW7hAVEWrsC46Ha0y5NR3PwlkXZm0ztardvFfF9B8oHfxQrQByuKwiRIM97sZJ1elcaNr5AZymZAbzk++oGhrGH+/6IsD1Edw4rDFg0h1tqfb8oZ+0qXEIdrQU0qgeTz3w6AGt4nzUAwk2MgJnuc7j4LB8vFQOU17BptTPMZV7Ft8OwJzBu7oBbGwFn6ExUCNYZZ53+oEQ7U6qC9BBqiDMLwisvoKNNGV7QVmGG+AehysSnQLejDEeoaTgb6V9m1+hkpQjLnPTIhZiZT3WTzzRPSLVZTgVhMPfpOkc+rfihJ8edaEzpO93RR8SzduxbA8tniIEnZkQ8Qchm4v7bKW9uY+/iNH+RE0vYUBB/LMcGZxWJIdbBEj+pHbaZxxTghG8wd4G682gW3gTxSIwgB+5Mlgv+0B3C6C6PehfjW7z1HEwwiq/QM4PGbLQ+VkVyCgwS24sNGq7tLgkI3bKNDmSx9KgseCLEE1GfvNNrii0NmLi1YT6PhItPojhJz2lZNuaghaMDCnM11eZ2R1B2CvelXr+JYiZoUlRidUJEAf0L9+gZMbDjfzfw8lfaUgMsi5ewmNu2gsBIiAUIrg6iz7bw5u1Xkiu4PhZ5aubBtweC/fuaK2Yg+0YTDYKIWaun5NkJ/Y7l3iI1bvkhQP26ODUAqMTAZ1ZwmSYsWKIy+bk2mHNGqS35cPl3QhbHy7Uzzi9RD4gACBEVcOOZlxZFxtaH12QBbEskXyUWCFBXn2X1N11t9Drz6EQdRs254BkFhGqXwXLMfMjZVtJGUQrrLgKv5jLhfqxspgDerwWL7fk1s26a+iMR8bmz6gMigdqCbsld/xHahc/dVoPxW2qinSFKIVzHZUXncKYyZUyecfVdYPs3mCs0SPlRopC0udp0AqpCDa/Qdw3l8ZP74s0vsTw0miDByI4bqoN7UJ6Q982NBPWv/i9umABHgydWLREzdcY9jDTunSxk8ohP5m0xDKZEWtsE5cQC6sCVtpGx2zx2vdz35mGeMXmU3+EbNENczIV44WnXhJ3oSRUTPH34DjHdiF5MkHiy9TIX6hOnwaXdO3d7AzLIuMxIhrZa2tNu+ReC3GaUoxuaVcneV3rMoUYjo1+i7fceBfBC4q367AdN2QR5QCmJRwKCE0aJzMIT3EXerv3v6ndV0jG8FTUNMvlHZOu8N9wIM6oQ6pmIHsvVIUefbO77E5Ij/nQKAPlxsszT0PKp+xW5jGQbsQr4d6d0N2p71uNwysZekDHtA0vXUzEDwTB63V2Yf8L43x1y9XPSAbiGxCKaG2m85cocKmhILjhr3OgAbDOLKxP7/PUvYdW1ZF0n0YwgbrHFU0sEJoU7oyP5+07Zw2vgHQ4na6BqvHcwW5ghm8GM93HbWR+PrBLGETYAQBrNIZMIfz1PcmR6Mw3C3Vrcldz/j5ZPj0tqcUvfENgv+FmSdVjzqHdi2h4ct28cKgx1rZBlwfwWSVxaYYMAhOQGNZpLlK9HXw6146WvKovRxpcZT2386sPKweunNxf+qCcE1dM2EAy/sQJbjIAT52fgw84/s3PerjZxl53Rz8Gvq4mkWpKIEQ4LkelZOD+QSLDSNWGIGxsodcWccoxVreXMo85gLT2OOvF1Z7QUj6oAOi7z09R/9FOIuYsKALrIwLIlKuQ419904IKGIjSpJ7wANQ30zz0mnTGoa6SsCD+qPmw4raQaCUucHFHbYD2fTFZARmQjFzpECY/VnPQQiAsOj7xWH9v5xj+J98EnK9Hs+5B24Pi6CppQAZ4CMIPNman2fOMen8EBsMDyBT0uoFhwu5tiW01s29Rcr7m1KsQVptELVSSMvMzXLKAZvWLS34q3YOASCg4SfkfgIacHOp292MB+LOWUxbF4v6pHmte3QpumsnkXmXtITKuyfJo6C95Wqv3vpSw5Pksb48ByiXDIl0RxCisYTFGAycejfMA0zGGnmM+htu2NGOWpmLrh1rOPO9bgka4zjy2NMAWPppthPmaqp1KIlvrpXittztPYkRtRCxD/6N8BXUCq6WwiFdPFt6sz1Hz/8d1+6jQpbfuJrZy6WYd3AvMLakSR8DVZX+SLL01EAfT3r1Fkg2SqjFbT7fFliooZgn87a2tyBemWu/Z858Zk5zdsdhMQtLF8bYCvU2/xbYld7QMYfxV5zf2l4nJWOFG2L+dtJKatz5SCIn+N9RVRq1PhqSuWxlsM3yLzt6y6akhmjc55BwoFeoSuHmeL054/8/SGiIawkysxt8jyJENh6PWbzfmROqC/k/Fw4fGhjbP3F9Q71ptCNF8GKu0Fv1xXo551nW4u1j2mVNrWywRMxbAKU/elFyJJvR0W7UhavuRbsK2qtfcA5fmKSbofNI9p/iyhLr6eL4kp3HduAumT0CsRyjcqgEVw+vlZTd4G5XD2nAgXa3e/XHn2qq+AcaCtPGgA3jw09yZ3PKRn6458RMrgB0GcZb+2uI8CN8lT6+s1+neoFoRFylm1KClmSKfKngj4TJS9RIUPDQe4N3qp03i3kbka9JdCcOwMCbrVricc+3r34VyJMLrFRsN5DC5RRjykJoqQX4qmWR890qWOMQmwYK7HLbkNmHtZ7HfBsOZl6iN2QYiii1lEhHNEUST7jRlciUShc6cJSinaTgFGkLll+D3LkPHDgmQb3ygQ5B8JsdnaHTatGG1U+kpnf5h1j9a8zdvxiK9MHUTTGK04CifjMaQV+kQ+piWvE4xAhdNY+vckxzm8/zjsd8MDgphHIsFlNRylyyPJqVOLljKrMUJxxamsSMecfvBWHuegcNAzKW2+ToQ5ppYvUv4mpZ2/MW5ag/DCwwuCdXFIw2PZy9PGtcw1cfseNH9hdyWE6uFCdENQfGn/Sluaa9w/XDEsMZGktbhLhjTR+5QjIhQsdLPoXrX3+I/roHFQlIIqeUDWscs7854bwEe2pW10mzOhg4Tm0rA8ZwfXa5OwMwItFGfr1prvpJz7MMh8NQvOrgVQ7AiiUtBaH4kOKmoxEA5YJ72ameMxu4FBPF0x4C3N/9KReWjod0GBSXDgV49/uT9Rq/faLejFOLJj5KBUTLELM1qK5dRR5vwp2ld3S5n1qKDETJaW8+lpC2JOOi6SqlyR9941sf/cfTbp2kcwr3s8M2RJ1gJUL6RneCDHzY1gHmk6MxwUrHxmwH6XzKJIb3X1OdLFPAtX3a8ljitOGR2AAOrBi8TVvyP23oKzjO+cwKeR+JGZSwfqoZy2WbgfntZJhrssDnWKvTlAU+jVG604fKtk7jYN7S2TfIhwqAvCGxieInu173zPw8kmTygLl0k2dbdLQ55JEvhFftixGyQLUXleahH587LwCq6SRReEGcN/yjYN9cTmA6Jpk4l4cs/AAA3uvU1iHaIajUDgVdikK4lYh+XXqHMivMY1/BP45vQllbdSEfwpY1ukHjEVbWwzzTfZ/jtk6QyRKN2d4LCmcMm4M8f6tf9ETSEFqZx4nDUPnbIS/G97Rnxi0oL7Vk5prHrYrL3FR+PVS8vrlfEaXvPvjMkVlJUtafkUp0kYJ3x43aSS0KYl092KaOSQAmNP4gv9wla3NXE2PCqEt4VuaBoNUE+7dYkxfNQozmiyf7teEjaxitgRgzyqLPrVd9F1eeWwCVDtCjP2MvSV2iJ6fxAEuGy0w/BIN2sWywFfwtBZOEfzcpydSEGE8ova5YS1wFTEZtixbd2/IpcegkfNKw2nmEKJCUUUO2SlS+kpUBL65dvJ7sAKriQYfedpBJQQnkSeN0TqSH5TIwEyLMq1uaiS6uvQXYYP/UtRdMJVk0En7yElXA5xnvDfLapA1C7yPH+ekJjmGKTaJ+jBGL2jovpk82fZORWXJsfK0O098vhdo7yOuCW50qQxchfd/V+WNfR9ULvlHjSzyYtiz/ujAZQSoVrv8cgQZF/4lFM61uZKm58olk9uWuok8p+ya0CIq3njYJ3L3JBGkJcAYeZxcwNID+uFfeNLdzcawGh1qZeNlkSD12AO6nOWZ7tJldMdWMjAtsQ5NaWBaVCYOrVyC3VrG1VQlq75mkbWVnenM2nBfpGl4lirmEhDJaskGGbJwknQmJCqNjfz8vAwrIYSz75pG7dkB/96wrdOF+5ttLJ0tudnBo17I0rN6w3d9kGbIdS4UvC1ooj/+5/EFeZQnxRAmtbaif30szLZWajioKZGM0T62+pKdSkvQyFJCJ68HZISREv9urnYKetjgaEe84GGfv6qVshFbdCO88ZahxoT33eTsxXh9dl+uv7FbDbTi4Yhg+8PNIBT6nvHsAFB4yL/D7+oK56y5hRHBD5rTbQJ8hjduFPDLjHVnB3/QtCFbB6FAD4XHIF2FU9lPa3HOoEXOEcUbwkeQ1a6XE/HKgvvXRc/BS84BZN9u2vO5NexU+PeCR9DaL2/zr1wATR+3tjh3yY5Mc/4cEMOwsWnUZjErYMHHujNeIJXdQJjDpG1GQ/gLw4eXUNLeGSO5Zgz8LOPmZW1e5fYjMS0KDmjQlaa76J+iQ791AfeIgj9gR0FRsXpoO8vEP8TUvWZDwG54nzYy+gGfKqYqMlmnz5sBAfEGHmcoQRN66CrpMe1AvlUIzJif1Uj2Ynh2wiCJkcjD12xk9T9SaTbN9vd9Wa3atSOLPHn4F9Xg2Eri6TnsYC+j1HcqJNM7vGNO2E8OJnuxEV2RlPsKVedZicySgEgxwOnvBHpOlSYhuwLW1HJNEqtQ3YARoQRrKDYS2OYFnZSjNO97dpp+Z7+BFlLBw9qht/u92uHnLwlTxbXII7yrdpqzKsrPCe3vtI0uxxTkdPJeKUpOfxtQxUchf+aIQBSRaxLKjqQdhEiuQHLjUHuRo8iZ9Uq+mc0vkP8mweS1qecf2lcnSsWRy6wazJFzvu5M/hfq+GJC0UAnQFaj6Yqx7Ps0fpRMRruioUp9WWr9yn5DpBL8xNBqG0jBdr1C4wkrVgop4tn4LBAB1TNNwiw4SO7guAA3fmOTXGC/jWUBcVoXwVx1x9cgOFkQe3vSsodZ1fXyxuRvs9e7pQMt11KiCatt2FewbKqgMiZa0E67xfEzZJ9IiowBU1IxCh4uPCcCfOqyHilXHJsmckDG6dZEN6i9zNrmS5NhTC68pGN6wl8xDb9g0ljmYABjlGErdw8I97a9k8lZeSFz3iqyGAkW1RIj/o8yYTXX0/lqUcLyYXoDsd+PLfdmQIN5hfSOhw70faMx73qNKSzGirogv96cIxPlcbQgvoe2HrMHNQn+wFzt4sNSC1FAgXBG/Y+rqfXhEByxHHGUXowvoqnU94b/UomGVxy/BBtbEGB6Sj+/JRWok49xF/zOsUkYinp7pwGqhYplyb+wNe82rJZmy3gzFL4ylStCKSTIBhIMNaMPdfI2ANmwcE="/>
  <p:tag name="MEKKOXMLTAGS" val="1"/>
</p:tagLst>
</file>

<file path=ppt/theme/theme1.xml><?xml version="1.0" encoding="utf-8"?>
<a:theme xmlns:a="http://schemas.openxmlformats.org/drawingml/2006/main" name="MBTA Black Line - Blue Title 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342900" indent="-342900">
          <a:defRPr b="1" u="sng" dirty="0" smtClean="0">
            <a:latin typeface="+mj-lt"/>
          </a:defRPr>
        </a:defPPr>
      </a:lstStyle>
    </a:txDef>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3" id="{46C860BB-CEC2-4323-AF68-6C413613BB7E}" vid="{6C6AA7CE-4E8A-4B1B-B4AB-6716735CB6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20D1B9627874F919FA68D292E433D" ma:contentTypeVersion="2" ma:contentTypeDescription="Create a new document." ma:contentTypeScope="" ma:versionID="55033a35f013b8e54221fb280d03b848">
  <xsd:schema xmlns:xsd="http://www.w3.org/2001/XMLSchema" xmlns:xs="http://www.w3.org/2001/XMLSchema" xmlns:p="http://schemas.microsoft.com/office/2006/metadata/properties" xmlns:ns2="8b5420c0-7c9f-48e9-b5bf-2b405388e378" targetNamespace="http://schemas.microsoft.com/office/2006/metadata/properties" ma:root="true" ma:fieldsID="703cd91ecccf0f34ef752d18b3622996" ns2:_="">
    <xsd:import namespace="8b5420c0-7c9f-48e9-b5bf-2b405388e37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420c0-7c9f-48e9-b5bf-2b405388e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FC43AB-13B3-4369-BFE2-E78CF690B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5420c0-7c9f-48e9-b5bf-2b405388e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FA26F-00F3-427F-916D-6C3DBAD5B51B}">
  <ds:schemaRefs>
    <ds:schemaRef ds:uri="http://schemas.microsoft.com/sharepoint/v3/contenttype/forms"/>
  </ds:schemaRefs>
</ds:datastoreItem>
</file>

<file path=customXml/itemProps3.xml><?xml version="1.0" encoding="utf-8"?>
<ds:datastoreItem xmlns:ds="http://schemas.openxmlformats.org/officeDocument/2006/customXml" ds:itemID="{6CA1442F-66BA-45E8-89C5-8F607189489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b5420c0-7c9f-48e9-b5bf-2b405388e378"/>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MBTA template</Template>
  <TotalTime>5615</TotalTime>
  <Words>893</Words>
  <Application>Microsoft Office PowerPoint</Application>
  <PresentationFormat>On-screen Show (4:3)</PresentationFormat>
  <Paragraphs>126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Verdana</vt:lpstr>
      <vt:lpstr>Arial</vt:lpstr>
      <vt:lpstr>MBTA Black Line - Blue Title Template</vt:lpstr>
      <vt:lpstr>Quarterly Ridership Update</vt:lpstr>
      <vt:lpstr>Overview:</vt:lpstr>
      <vt:lpstr>Subway Trend (Blue, Orange, Red Lines, and Green Line gated stations) </vt:lpstr>
      <vt:lpstr>Subway Trend Detail FY17-FY18</vt:lpstr>
      <vt:lpstr>Bus Trend</vt:lpstr>
      <vt:lpstr>Bus Trend Detail FY17-FY18</vt:lpstr>
      <vt:lpstr>Ferry Trend</vt:lpstr>
      <vt:lpstr>Off-Peak Index</vt:lpstr>
      <vt:lpstr>Peak Index</vt:lpstr>
      <vt:lpstr>Ridership research</vt:lpstr>
      <vt:lpstr>Detailed MBTA ridership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Rashin, Samuel</dc:creator>
  <cp:lastModifiedBy>Paget-Seekins, Laurel</cp:lastModifiedBy>
  <cp:revision>213</cp:revision>
  <cp:lastPrinted>2018-01-03T16:45:46Z</cp:lastPrinted>
  <dcterms:created xsi:type="dcterms:W3CDTF">2018-01-02T19:34:41Z</dcterms:created>
  <dcterms:modified xsi:type="dcterms:W3CDTF">2018-11-26T16:08:36Z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0x0101008F120D1B9627874F919FA68D292E433D</vt:lpwstr>
  </property>
</Properties>
</file>