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5.xml" ContentType="application/vnd.openxmlformats-officedocument.themeOverr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6.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Lst>
  <p:notesMasterIdLst>
    <p:notesMasterId r:id="rId16"/>
  </p:notesMasterIdLst>
  <p:handoutMasterIdLst>
    <p:handoutMasterId r:id="rId17"/>
  </p:handoutMasterIdLst>
  <p:sldIdLst>
    <p:sldId id="385" r:id="rId5"/>
    <p:sldId id="394" r:id="rId6"/>
    <p:sldId id="396" r:id="rId7"/>
    <p:sldId id="403" r:id="rId8"/>
    <p:sldId id="397" r:id="rId9"/>
    <p:sldId id="404" r:id="rId10"/>
    <p:sldId id="410" r:id="rId11"/>
    <p:sldId id="405" r:id="rId12"/>
    <p:sldId id="406" r:id="rId13"/>
    <p:sldId id="407" r:id="rId14"/>
    <p:sldId id="409" r:id="rId15"/>
  </p:sldIdLst>
  <p:sldSz cx="9144000" cy="6858000" type="screen4x3"/>
  <p:notesSz cx="7023100" cy="9309100"/>
  <p:embeddedFontLst>
    <p:embeddedFont>
      <p:font typeface="Calibri" panose="020F0502020204030204" pitchFamily="34" charset="0"/>
      <p:regular r:id="rId18"/>
      <p:bold r:id="rId19"/>
      <p:italic r:id="rId20"/>
      <p:boldItalic r:id="rId21"/>
    </p:embeddedFont>
    <p:embeddedFont>
      <p:font typeface="Verdana" panose="020B0604030504040204" pitchFamily="34"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get-Seekins, Laurel" initials="PL"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69E"/>
    <a:srgbClr val="FFFFCC"/>
    <a:srgbClr val="801402"/>
    <a:srgbClr val="0D7573"/>
    <a:srgbClr val="6C0000"/>
    <a:srgbClr val="CC00CC"/>
    <a:srgbClr val="FF9933"/>
    <a:srgbClr val="FFFF00"/>
    <a:srgbClr val="FF505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3043" autoAdjust="0"/>
  </p:normalViewPr>
  <p:slideViewPr>
    <p:cSldViewPr>
      <p:cViewPr varScale="1">
        <p:scale>
          <a:sx n="94" d="100"/>
          <a:sy n="94" d="100"/>
        </p:scale>
        <p:origin x="2008" y="72"/>
      </p:cViewPr>
      <p:guideLst>
        <p:guide orient="horz" pos="2160"/>
        <p:guide pos="2880"/>
      </p:guideLst>
    </p:cSldViewPr>
  </p:slideViewPr>
  <p:notesTextViewPr>
    <p:cViewPr>
      <p:scale>
        <a:sx n="1" d="1"/>
        <a:sy n="1" d="1"/>
      </p:scale>
      <p:origin x="0" y="0"/>
    </p:cViewPr>
  </p:notesTextViewPr>
  <p:sorterViewPr>
    <p:cViewPr varScale="1">
      <p:scale>
        <a:sx n="1" d="1"/>
        <a:sy n="1" d="1"/>
      </p:scale>
      <p:origin x="0" y="2813"/>
    </p:cViewPr>
  </p:sorterViewPr>
  <p:notesViewPr>
    <p:cSldViewPr>
      <p:cViewPr varScale="1">
        <p:scale>
          <a:sx n="65" d="100"/>
          <a:sy n="65" d="100"/>
        </p:scale>
        <p:origin x="-3288" y="-11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Subway 12-Month Rolling Average by Day Type</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summaries1!$F$2</c:f>
              <c:strCache>
                <c:ptCount val="1"/>
                <c:pt idx="0">
                  <c:v>Weekday Rolling Avg</c:v>
                </c:pt>
              </c:strCache>
            </c:strRef>
          </c:tx>
          <c:spPr>
            <a:ln w="28575" cap="rnd">
              <a:solidFill>
                <a:schemeClr val="accent1"/>
              </a:solidFill>
              <a:round/>
            </a:ln>
            <a:effectLst/>
          </c:spPr>
          <c:marker>
            <c:symbol val="none"/>
          </c:marker>
          <c:cat>
            <c:strRef>
              <c:f>summaries1!$D$9:$D$59</c:f>
              <c:strCache>
                <c:ptCount val="51"/>
                <c:pt idx="0">
                  <c:v>Jul 2014</c:v>
                </c:pt>
                <c:pt idx="1">
                  <c:v>Aug 2014</c:v>
                </c:pt>
                <c:pt idx="2">
                  <c:v>Sep 2014</c:v>
                </c:pt>
                <c:pt idx="3">
                  <c:v>Oct 2014</c:v>
                </c:pt>
                <c:pt idx="4">
                  <c:v>Nov 2014</c:v>
                </c:pt>
                <c:pt idx="5">
                  <c:v>Dec 2014</c:v>
                </c:pt>
                <c:pt idx="6">
                  <c:v>Jan 2015</c:v>
                </c:pt>
                <c:pt idx="7">
                  <c:v>Feb 2015</c:v>
                </c:pt>
                <c:pt idx="8">
                  <c:v>Mar 2015</c:v>
                </c:pt>
                <c:pt idx="9">
                  <c:v>Apr 2015</c:v>
                </c:pt>
                <c:pt idx="10">
                  <c:v>May 2015</c:v>
                </c:pt>
                <c:pt idx="11">
                  <c:v>Jun 2015</c:v>
                </c:pt>
                <c:pt idx="12">
                  <c:v>Jul 2015</c:v>
                </c:pt>
                <c:pt idx="13">
                  <c:v>Aug 2015</c:v>
                </c:pt>
                <c:pt idx="14">
                  <c:v>Sep 2015</c:v>
                </c:pt>
                <c:pt idx="15">
                  <c:v>Oct 2015</c:v>
                </c:pt>
                <c:pt idx="16">
                  <c:v>Nov 2015</c:v>
                </c:pt>
                <c:pt idx="17">
                  <c:v>Dec 2015</c:v>
                </c:pt>
                <c:pt idx="18">
                  <c:v>Jan 2016</c:v>
                </c:pt>
                <c:pt idx="19">
                  <c:v>Feb 2016</c:v>
                </c:pt>
                <c:pt idx="20">
                  <c:v>Mar 2016</c:v>
                </c:pt>
                <c:pt idx="21">
                  <c:v>Apr 2016</c:v>
                </c:pt>
                <c:pt idx="22">
                  <c:v>May 2016</c:v>
                </c:pt>
                <c:pt idx="23">
                  <c:v>Jun 2016</c:v>
                </c:pt>
                <c:pt idx="24">
                  <c:v>Jul 2016</c:v>
                </c:pt>
                <c:pt idx="25">
                  <c:v>Aug 2016</c:v>
                </c:pt>
                <c:pt idx="26">
                  <c:v>Sep 2016</c:v>
                </c:pt>
                <c:pt idx="27">
                  <c:v>Oct 2016</c:v>
                </c:pt>
                <c:pt idx="28">
                  <c:v>Nov 2016</c:v>
                </c:pt>
                <c:pt idx="29">
                  <c:v>Dec 2016</c:v>
                </c:pt>
                <c:pt idx="30">
                  <c:v>Jan 2017</c:v>
                </c:pt>
                <c:pt idx="31">
                  <c:v>Feb 2017</c:v>
                </c:pt>
                <c:pt idx="32">
                  <c:v>Mar 2017</c:v>
                </c:pt>
                <c:pt idx="33">
                  <c:v>Apr 2017</c:v>
                </c:pt>
                <c:pt idx="34">
                  <c:v>May 2017</c:v>
                </c:pt>
                <c:pt idx="35">
                  <c:v>Jun 2017</c:v>
                </c:pt>
                <c:pt idx="36">
                  <c:v>Jul 2017</c:v>
                </c:pt>
                <c:pt idx="37">
                  <c:v>Aug 2017</c:v>
                </c:pt>
                <c:pt idx="38">
                  <c:v>Sep 2017</c:v>
                </c:pt>
                <c:pt idx="39">
                  <c:v>Oct 2017</c:v>
                </c:pt>
                <c:pt idx="40">
                  <c:v>Nov 2017</c:v>
                </c:pt>
                <c:pt idx="41">
                  <c:v>Dec 2017</c:v>
                </c:pt>
                <c:pt idx="42">
                  <c:v>Jan 2018</c:v>
                </c:pt>
                <c:pt idx="43">
                  <c:v>Feb 2018</c:v>
                </c:pt>
                <c:pt idx="44">
                  <c:v>Mar 2018</c:v>
                </c:pt>
                <c:pt idx="45">
                  <c:v>Apr 2018</c:v>
                </c:pt>
                <c:pt idx="46">
                  <c:v>May 2018</c:v>
                </c:pt>
                <c:pt idx="47">
                  <c:v>Jun 2018</c:v>
                </c:pt>
                <c:pt idx="48">
                  <c:v>Jul 2018</c:v>
                </c:pt>
                <c:pt idx="49">
                  <c:v>Aug 2018</c:v>
                </c:pt>
                <c:pt idx="50">
                  <c:v>Sep 2018</c:v>
                </c:pt>
              </c:strCache>
            </c:strRef>
          </c:cat>
          <c:val>
            <c:numRef>
              <c:f>summaries1!$F$9:$F$59</c:f>
              <c:numCache>
                <c:formatCode>_(* #,##0_);_(* \(#,##0\);_(* "-"??_);_(@_)</c:formatCode>
                <c:ptCount val="51"/>
                <c:pt idx="0">
                  <c:v>506996.05375939846</c:v>
                </c:pt>
                <c:pt idx="1">
                  <c:v>505821.45148667117</c:v>
                </c:pt>
                <c:pt idx="2">
                  <c:v>506377.1489073062</c:v>
                </c:pt>
                <c:pt idx="3">
                  <c:v>505539.1278269373</c:v>
                </c:pt>
                <c:pt idx="4">
                  <c:v>503760.24449360394</c:v>
                </c:pt>
                <c:pt idx="5">
                  <c:v>503815.2123868218</c:v>
                </c:pt>
                <c:pt idx="6">
                  <c:v>501581.96000586939</c:v>
                </c:pt>
                <c:pt idx="7">
                  <c:v>494303.62228657119</c:v>
                </c:pt>
                <c:pt idx="8">
                  <c:v>493588.48776276171</c:v>
                </c:pt>
                <c:pt idx="9">
                  <c:v>490601.05215670104</c:v>
                </c:pt>
                <c:pt idx="10">
                  <c:v>488238.76247416134</c:v>
                </c:pt>
                <c:pt idx="11">
                  <c:v>488155.42517257406</c:v>
                </c:pt>
                <c:pt idx="12">
                  <c:v>487663.6262595306</c:v>
                </c:pt>
                <c:pt idx="13">
                  <c:v>489246.30717583653</c:v>
                </c:pt>
                <c:pt idx="14">
                  <c:v>488977.72781075723</c:v>
                </c:pt>
                <c:pt idx="15">
                  <c:v>487216.11186872813</c:v>
                </c:pt>
                <c:pt idx="16">
                  <c:v>488930.68270206149</c:v>
                </c:pt>
                <c:pt idx="17">
                  <c:v>487835.3128074634</c:v>
                </c:pt>
                <c:pt idx="18">
                  <c:v>488852.03364079661</c:v>
                </c:pt>
                <c:pt idx="19">
                  <c:v>495332.71521974402</c:v>
                </c:pt>
                <c:pt idx="20">
                  <c:v>495442.67691746651</c:v>
                </c:pt>
                <c:pt idx="21">
                  <c:v>495219.78676595143</c:v>
                </c:pt>
                <c:pt idx="22">
                  <c:v>495982.56851198309</c:v>
                </c:pt>
                <c:pt idx="23">
                  <c:v>495532.46623925579</c:v>
                </c:pt>
                <c:pt idx="24">
                  <c:v>493265.71951737878</c:v>
                </c:pt>
                <c:pt idx="25">
                  <c:v>492450.60167748918</c:v>
                </c:pt>
                <c:pt idx="26">
                  <c:v>491075.57786796539</c:v>
                </c:pt>
                <c:pt idx="27">
                  <c:v>491356.51972441812</c:v>
                </c:pt>
                <c:pt idx="28">
                  <c:v>490213.78083552909</c:v>
                </c:pt>
                <c:pt idx="29">
                  <c:v>487854.45837176102</c:v>
                </c:pt>
                <c:pt idx="30">
                  <c:v>489263.09587176103</c:v>
                </c:pt>
                <c:pt idx="31">
                  <c:v>487811.24324018211</c:v>
                </c:pt>
                <c:pt idx="32">
                  <c:v>485563.57295032707</c:v>
                </c:pt>
                <c:pt idx="33">
                  <c:v>484877.27713503124</c:v>
                </c:pt>
                <c:pt idx="34">
                  <c:v>484260.13121151034</c:v>
                </c:pt>
                <c:pt idx="35">
                  <c:v>483513.39636302547</c:v>
                </c:pt>
                <c:pt idx="36">
                  <c:v>484257.73366461275</c:v>
                </c:pt>
                <c:pt idx="37">
                  <c:v>484025.21554867068</c:v>
                </c:pt>
                <c:pt idx="38">
                  <c:v>483865.13796930568</c:v>
                </c:pt>
                <c:pt idx="39">
                  <c:v>483826.96192312957</c:v>
                </c:pt>
                <c:pt idx="40">
                  <c:v>483584.06509773288</c:v>
                </c:pt>
                <c:pt idx="41">
                  <c:v>485057.95821367484</c:v>
                </c:pt>
                <c:pt idx="42">
                  <c:v>481863.16972161137</c:v>
                </c:pt>
                <c:pt idx="43">
                  <c:v>481898.81007248862</c:v>
                </c:pt>
                <c:pt idx="44">
                  <c:v>481040.32818843058</c:v>
                </c:pt>
                <c:pt idx="45">
                  <c:v>481809.30437890679</c:v>
                </c:pt>
                <c:pt idx="46">
                  <c:v>481689.94831830077</c:v>
                </c:pt>
                <c:pt idx="47">
                  <c:v>479154.2965468266</c:v>
                </c:pt>
                <c:pt idx="48">
                  <c:v>477816.28518319019</c:v>
                </c:pt>
                <c:pt idx="49">
                  <c:v>477085.86851652345</c:v>
                </c:pt>
                <c:pt idx="50">
                  <c:v>475022.61434985691</c:v>
                </c:pt>
              </c:numCache>
            </c:numRef>
          </c:val>
          <c:smooth val="0"/>
          <c:extLst>
            <c:ext xmlns:c16="http://schemas.microsoft.com/office/drawing/2014/chart" uri="{C3380CC4-5D6E-409C-BE32-E72D297353CC}">
              <c16:uniqueId val="{00000000-AED8-40D4-AD0E-57593B77802C}"/>
            </c:ext>
          </c:extLst>
        </c:ser>
        <c:ser>
          <c:idx val="1"/>
          <c:order val="1"/>
          <c:tx>
            <c:strRef>
              <c:f>summaries1!$H$2</c:f>
              <c:strCache>
                <c:ptCount val="1"/>
                <c:pt idx="0">
                  <c:v>Saturday Rolling Avg</c:v>
                </c:pt>
              </c:strCache>
            </c:strRef>
          </c:tx>
          <c:spPr>
            <a:ln w="28575" cap="rnd">
              <a:solidFill>
                <a:schemeClr val="accent2"/>
              </a:solidFill>
              <a:round/>
            </a:ln>
            <a:effectLst/>
          </c:spPr>
          <c:marker>
            <c:symbol val="none"/>
          </c:marker>
          <c:cat>
            <c:strRef>
              <c:f>summaries1!$D$9:$D$59</c:f>
              <c:strCache>
                <c:ptCount val="51"/>
                <c:pt idx="0">
                  <c:v>Jul 2014</c:v>
                </c:pt>
                <c:pt idx="1">
                  <c:v>Aug 2014</c:v>
                </c:pt>
                <c:pt idx="2">
                  <c:v>Sep 2014</c:v>
                </c:pt>
                <c:pt idx="3">
                  <c:v>Oct 2014</c:v>
                </c:pt>
                <c:pt idx="4">
                  <c:v>Nov 2014</c:v>
                </c:pt>
                <c:pt idx="5">
                  <c:v>Dec 2014</c:v>
                </c:pt>
                <c:pt idx="6">
                  <c:v>Jan 2015</c:v>
                </c:pt>
                <c:pt idx="7">
                  <c:v>Feb 2015</c:v>
                </c:pt>
                <c:pt idx="8">
                  <c:v>Mar 2015</c:v>
                </c:pt>
                <c:pt idx="9">
                  <c:v>Apr 2015</c:v>
                </c:pt>
                <c:pt idx="10">
                  <c:v>May 2015</c:v>
                </c:pt>
                <c:pt idx="11">
                  <c:v>Jun 2015</c:v>
                </c:pt>
                <c:pt idx="12">
                  <c:v>Jul 2015</c:v>
                </c:pt>
                <c:pt idx="13">
                  <c:v>Aug 2015</c:v>
                </c:pt>
                <c:pt idx="14">
                  <c:v>Sep 2015</c:v>
                </c:pt>
                <c:pt idx="15">
                  <c:v>Oct 2015</c:v>
                </c:pt>
                <c:pt idx="16">
                  <c:v>Nov 2015</c:v>
                </c:pt>
                <c:pt idx="17">
                  <c:v>Dec 2015</c:v>
                </c:pt>
                <c:pt idx="18">
                  <c:v>Jan 2016</c:v>
                </c:pt>
                <c:pt idx="19">
                  <c:v>Feb 2016</c:v>
                </c:pt>
                <c:pt idx="20">
                  <c:v>Mar 2016</c:v>
                </c:pt>
                <c:pt idx="21">
                  <c:v>Apr 2016</c:v>
                </c:pt>
                <c:pt idx="22">
                  <c:v>May 2016</c:v>
                </c:pt>
                <c:pt idx="23">
                  <c:v>Jun 2016</c:v>
                </c:pt>
                <c:pt idx="24">
                  <c:v>Jul 2016</c:v>
                </c:pt>
                <c:pt idx="25">
                  <c:v>Aug 2016</c:v>
                </c:pt>
                <c:pt idx="26">
                  <c:v>Sep 2016</c:v>
                </c:pt>
                <c:pt idx="27">
                  <c:v>Oct 2016</c:v>
                </c:pt>
                <c:pt idx="28">
                  <c:v>Nov 2016</c:v>
                </c:pt>
                <c:pt idx="29">
                  <c:v>Dec 2016</c:v>
                </c:pt>
                <c:pt idx="30">
                  <c:v>Jan 2017</c:v>
                </c:pt>
                <c:pt idx="31">
                  <c:v>Feb 2017</c:v>
                </c:pt>
                <c:pt idx="32">
                  <c:v>Mar 2017</c:v>
                </c:pt>
                <c:pt idx="33">
                  <c:v>Apr 2017</c:v>
                </c:pt>
                <c:pt idx="34">
                  <c:v>May 2017</c:v>
                </c:pt>
                <c:pt idx="35">
                  <c:v>Jun 2017</c:v>
                </c:pt>
                <c:pt idx="36">
                  <c:v>Jul 2017</c:v>
                </c:pt>
                <c:pt idx="37">
                  <c:v>Aug 2017</c:v>
                </c:pt>
                <c:pt idx="38">
                  <c:v>Sep 2017</c:v>
                </c:pt>
                <c:pt idx="39">
                  <c:v>Oct 2017</c:v>
                </c:pt>
                <c:pt idx="40">
                  <c:v>Nov 2017</c:v>
                </c:pt>
                <c:pt idx="41">
                  <c:v>Dec 2017</c:v>
                </c:pt>
                <c:pt idx="42">
                  <c:v>Jan 2018</c:v>
                </c:pt>
                <c:pt idx="43">
                  <c:v>Feb 2018</c:v>
                </c:pt>
                <c:pt idx="44">
                  <c:v>Mar 2018</c:v>
                </c:pt>
                <c:pt idx="45">
                  <c:v>Apr 2018</c:v>
                </c:pt>
                <c:pt idx="46">
                  <c:v>May 2018</c:v>
                </c:pt>
                <c:pt idx="47">
                  <c:v>Jun 2018</c:v>
                </c:pt>
                <c:pt idx="48">
                  <c:v>Jul 2018</c:v>
                </c:pt>
                <c:pt idx="49">
                  <c:v>Aug 2018</c:v>
                </c:pt>
                <c:pt idx="50">
                  <c:v>Sep 2018</c:v>
                </c:pt>
              </c:strCache>
            </c:strRef>
          </c:cat>
          <c:val>
            <c:numRef>
              <c:f>summaries1!$H$9:$H$59</c:f>
              <c:numCache>
                <c:formatCode>_(* #,##0_);_(* \(#,##0\);_(* "-"??_);_(@_)</c:formatCode>
                <c:ptCount val="51"/>
                <c:pt idx="0">
                  <c:v>304787.59305555554</c:v>
                </c:pt>
                <c:pt idx="1">
                  <c:v>304910.6097222222</c:v>
                </c:pt>
                <c:pt idx="2">
                  <c:v>304095.69305555552</c:v>
                </c:pt>
                <c:pt idx="3">
                  <c:v>302701.90138888889</c:v>
                </c:pt>
                <c:pt idx="4">
                  <c:v>299090.56805555557</c:v>
                </c:pt>
                <c:pt idx="5">
                  <c:v>298160.75555555557</c:v>
                </c:pt>
                <c:pt idx="6">
                  <c:v>297462.90138888889</c:v>
                </c:pt>
                <c:pt idx="7">
                  <c:v>290281.42638888891</c:v>
                </c:pt>
                <c:pt idx="8">
                  <c:v>283087.63750000001</c:v>
                </c:pt>
                <c:pt idx="9">
                  <c:v>282481.72083333333</c:v>
                </c:pt>
                <c:pt idx="10">
                  <c:v>281803.10416666669</c:v>
                </c:pt>
                <c:pt idx="11">
                  <c:v>281577.70833333331</c:v>
                </c:pt>
                <c:pt idx="12">
                  <c:v>288725.59722222219</c:v>
                </c:pt>
                <c:pt idx="13">
                  <c:v>287680.54722222226</c:v>
                </c:pt>
                <c:pt idx="14">
                  <c:v>287437.27638888889</c:v>
                </c:pt>
                <c:pt idx="15">
                  <c:v>287045.17638888891</c:v>
                </c:pt>
                <c:pt idx="16">
                  <c:v>281496.12638888886</c:v>
                </c:pt>
                <c:pt idx="17">
                  <c:v>281931.45972222224</c:v>
                </c:pt>
                <c:pt idx="18">
                  <c:v>280679.49305555556</c:v>
                </c:pt>
                <c:pt idx="19">
                  <c:v>285985.11388888885</c:v>
                </c:pt>
                <c:pt idx="20">
                  <c:v>290893.24305555556</c:v>
                </c:pt>
                <c:pt idx="21">
                  <c:v>288083.84305555554</c:v>
                </c:pt>
                <c:pt idx="22">
                  <c:v>282036.64305555559</c:v>
                </c:pt>
                <c:pt idx="23">
                  <c:v>280044.26805555559</c:v>
                </c:pt>
                <c:pt idx="24">
                  <c:v>270886.09583333338</c:v>
                </c:pt>
                <c:pt idx="25">
                  <c:v>269445.53750000003</c:v>
                </c:pt>
                <c:pt idx="26">
                  <c:v>267277.45416666666</c:v>
                </c:pt>
                <c:pt idx="27">
                  <c:v>264993.50416666665</c:v>
                </c:pt>
                <c:pt idx="28">
                  <c:v>268926.55833333335</c:v>
                </c:pt>
                <c:pt idx="29">
                  <c:v>265599.40000000002</c:v>
                </c:pt>
                <c:pt idx="30">
                  <c:v>263589.55</c:v>
                </c:pt>
                <c:pt idx="31">
                  <c:v>262228.13333333336</c:v>
                </c:pt>
                <c:pt idx="32">
                  <c:v>258845.86250000002</c:v>
                </c:pt>
                <c:pt idx="33">
                  <c:v>258172.62916666668</c:v>
                </c:pt>
                <c:pt idx="34">
                  <c:v>261478.57916666663</c:v>
                </c:pt>
                <c:pt idx="35">
                  <c:v>263114.66249999998</c:v>
                </c:pt>
                <c:pt idx="36">
                  <c:v>263225.72916666669</c:v>
                </c:pt>
                <c:pt idx="37">
                  <c:v>263185.70833333331</c:v>
                </c:pt>
                <c:pt idx="38">
                  <c:v>261254.48333333331</c:v>
                </c:pt>
                <c:pt idx="39">
                  <c:v>260619.09583333333</c:v>
                </c:pt>
                <c:pt idx="40">
                  <c:v>258351.47083333333</c:v>
                </c:pt>
                <c:pt idx="41">
                  <c:v>257422.4375</c:v>
                </c:pt>
                <c:pt idx="42">
                  <c:v>258327.37916666665</c:v>
                </c:pt>
                <c:pt idx="43">
                  <c:v>257774.42083333331</c:v>
                </c:pt>
                <c:pt idx="44">
                  <c:v>260320.39583333337</c:v>
                </c:pt>
                <c:pt idx="45">
                  <c:v>260832.19583333333</c:v>
                </c:pt>
                <c:pt idx="46">
                  <c:v>259725.67500000002</c:v>
                </c:pt>
                <c:pt idx="47">
                  <c:v>257816.51249999998</c:v>
                </c:pt>
                <c:pt idx="48">
                  <c:v>258069.0625</c:v>
                </c:pt>
                <c:pt idx="49">
                  <c:v>255969.72916666666</c:v>
                </c:pt>
                <c:pt idx="50">
                  <c:v>255738.04583333331</c:v>
                </c:pt>
              </c:numCache>
            </c:numRef>
          </c:val>
          <c:smooth val="0"/>
          <c:extLst>
            <c:ext xmlns:c16="http://schemas.microsoft.com/office/drawing/2014/chart" uri="{C3380CC4-5D6E-409C-BE32-E72D297353CC}">
              <c16:uniqueId val="{00000001-AED8-40D4-AD0E-57593B77802C}"/>
            </c:ext>
          </c:extLst>
        </c:ser>
        <c:ser>
          <c:idx val="2"/>
          <c:order val="2"/>
          <c:tx>
            <c:strRef>
              <c:f>summaries1!$J$2</c:f>
              <c:strCache>
                <c:ptCount val="1"/>
                <c:pt idx="0">
                  <c:v>Sunday Rolling Avg</c:v>
                </c:pt>
              </c:strCache>
            </c:strRef>
          </c:tx>
          <c:spPr>
            <a:ln w="28575" cap="rnd">
              <a:solidFill>
                <a:schemeClr val="accent3"/>
              </a:solidFill>
              <a:round/>
            </a:ln>
            <a:effectLst/>
          </c:spPr>
          <c:marker>
            <c:symbol val="none"/>
          </c:marker>
          <c:cat>
            <c:strRef>
              <c:f>summaries1!$D$9:$D$59</c:f>
              <c:strCache>
                <c:ptCount val="51"/>
                <c:pt idx="0">
                  <c:v>Jul 2014</c:v>
                </c:pt>
                <c:pt idx="1">
                  <c:v>Aug 2014</c:v>
                </c:pt>
                <c:pt idx="2">
                  <c:v>Sep 2014</c:v>
                </c:pt>
                <c:pt idx="3">
                  <c:v>Oct 2014</c:v>
                </c:pt>
                <c:pt idx="4">
                  <c:v>Nov 2014</c:v>
                </c:pt>
                <c:pt idx="5">
                  <c:v>Dec 2014</c:v>
                </c:pt>
                <c:pt idx="6">
                  <c:v>Jan 2015</c:v>
                </c:pt>
                <c:pt idx="7">
                  <c:v>Feb 2015</c:v>
                </c:pt>
                <c:pt idx="8">
                  <c:v>Mar 2015</c:v>
                </c:pt>
                <c:pt idx="9">
                  <c:v>Apr 2015</c:v>
                </c:pt>
                <c:pt idx="10">
                  <c:v>May 2015</c:v>
                </c:pt>
                <c:pt idx="11">
                  <c:v>Jun 2015</c:v>
                </c:pt>
                <c:pt idx="12">
                  <c:v>Jul 2015</c:v>
                </c:pt>
                <c:pt idx="13">
                  <c:v>Aug 2015</c:v>
                </c:pt>
                <c:pt idx="14">
                  <c:v>Sep 2015</c:v>
                </c:pt>
                <c:pt idx="15">
                  <c:v>Oct 2015</c:v>
                </c:pt>
                <c:pt idx="16">
                  <c:v>Nov 2015</c:v>
                </c:pt>
                <c:pt idx="17">
                  <c:v>Dec 2015</c:v>
                </c:pt>
                <c:pt idx="18">
                  <c:v>Jan 2016</c:v>
                </c:pt>
                <c:pt idx="19">
                  <c:v>Feb 2016</c:v>
                </c:pt>
                <c:pt idx="20">
                  <c:v>Mar 2016</c:v>
                </c:pt>
                <c:pt idx="21">
                  <c:v>Apr 2016</c:v>
                </c:pt>
                <c:pt idx="22">
                  <c:v>May 2016</c:v>
                </c:pt>
                <c:pt idx="23">
                  <c:v>Jun 2016</c:v>
                </c:pt>
                <c:pt idx="24">
                  <c:v>Jul 2016</c:v>
                </c:pt>
                <c:pt idx="25">
                  <c:v>Aug 2016</c:v>
                </c:pt>
                <c:pt idx="26">
                  <c:v>Sep 2016</c:v>
                </c:pt>
                <c:pt idx="27">
                  <c:v>Oct 2016</c:v>
                </c:pt>
                <c:pt idx="28">
                  <c:v>Nov 2016</c:v>
                </c:pt>
                <c:pt idx="29">
                  <c:v>Dec 2016</c:v>
                </c:pt>
                <c:pt idx="30">
                  <c:v>Jan 2017</c:v>
                </c:pt>
                <c:pt idx="31">
                  <c:v>Feb 2017</c:v>
                </c:pt>
                <c:pt idx="32">
                  <c:v>Mar 2017</c:v>
                </c:pt>
                <c:pt idx="33">
                  <c:v>Apr 2017</c:v>
                </c:pt>
                <c:pt idx="34">
                  <c:v>May 2017</c:v>
                </c:pt>
                <c:pt idx="35">
                  <c:v>Jun 2017</c:v>
                </c:pt>
                <c:pt idx="36">
                  <c:v>Jul 2017</c:v>
                </c:pt>
                <c:pt idx="37">
                  <c:v>Aug 2017</c:v>
                </c:pt>
                <c:pt idx="38">
                  <c:v>Sep 2017</c:v>
                </c:pt>
                <c:pt idx="39">
                  <c:v>Oct 2017</c:v>
                </c:pt>
                <c:pt idx="40">
                  <c:v>Nov 2017</c:v>
                </c:pt>
                <c:pt idx="41">
                  <c:v>Dec 2017</c:v>
                </c:pt>
                <c:pt idx="42">
                  <c:v>Jan 2018</c:v>
                </c:pt>
                <c:pt idx="43">
                  <c:v>Feb 2018</c:v>
                </c:pt>
                <c:pt idx="44">
                  <c:v>Mar 2018</c:v>
                </c:pt>
                <c:pt idx="45">
                  <c:v>Apr 2018</c:v>
                </c:pt>
                <c:pt idx="46">
                  <c:v>May 2018</c:v>
                </c:pt>
                <c:pt idx="47">
                  <c:v>Jun 2018</c:v>
                </c:pt>
                <c:pt idx="48">
                  <c:v>Jul 2018</c:v>
                </c:pt>
                <c:pt idx="49">
                  <c:v>Aug 2018</c:v>
                </c:pt>
                <c:pt idx="50">
                  <c:v>Sep 2018</c:v>
                </c:pt>
              </c:strCache>
            </c:strRef>
          </c:cat>
          <c:val>
            <c:numRef>
              <c:f>summaries1!$J$9:$J$59</c:f>
              <c:numCache>
                <c:formatCode>_(* #,##0_);_(* \(#,##0\);_(* "-"??_);_(@_)</c:formatCode>
                <c:ptCount val="51"/>
                <c:pt idx="0">
                  <c:v>211484.88333333333</c:v>
                </c:pt>
                <c:pt idx="1">
                  <c:v>211719.80833333335</c:v>
                </c:pt>
                <c:pt idx="2">
                  <c:v>208818.67500000002</c:v>
                </c:pt>
                <c:pt idx="3">
                  <c:v>209615.82083333333</c:v>
                </c:pt>
                <c:pt idx="4">
                  <c:v>208924.79583333337</c:v>
                </c:pt>
                <c:pt idx="5">
                  <c:v>206771.59583333333</c:v>
                </c:pt>
                <c:pt idx="6">
                  <c:v>206138.51249999998</c:v>
                </c:pt>
                <c:pt idx="7">
                  <c:v>200632.99166666661</c:v>
                </c:pt>
                <c:pt idx="8">
                  <c:v>200004.77499999999</c:v>
                </c:pt>
                <c:pt idx="9">
                  <c:v>200279.67083333331</c:v>
                </c:pt>
                <c:pt idx="10">
                  <c:v>199904.72499999998</c:v>
                </c:pt>
                <c:pt idx="11">
                  <c:v>195082.54166666666</c:v>
                </c:pt>
                <c:pt idx="12">
                  <c:v>195203.58333333334</c:v>
                </c:pt>
                <c:pt idx="13">
                  <c:v>194748.30000000002</c:v>
                </c:pt>
                <c:pt idx="14">
                  <c:v>198282.93333333332</c:v>
                </c:pt>
                <c:pt idx="15">
                  <c:v>197258.43333333332</c:v>
                </c:pt>
                <c:pt idx="16">
                  <c:v>196834.94999999998</c:v>
                </c:pt>
                <c:pt idx="17">
                  <c:v>200020.77083333334</c:v>
                </c:pt>
                <c:pt idx="18">
                  <c:v>198584.00416666665</c:v>
                </c:pt>
                <c:pt idx="19">
                  <c:v>199681.78333333333</c:v>
                </c:pt>
                <c:pt idx="20">
                  <c:v>199118.85833333331</c:v>
                </c:pt>
                <c:pt idx="21">
                  <c:v>198380.94166666665</c:v>
                </c:pt>
                <c:pt idx="22">
                  <c:v>196576.7416666667</c:v>
                </c:pt>
                <c:pt idx="23">
                  <c:v>199681.75</c:v>
                </c:pt>
                <c:pt idx="24">
                  <c:v>199161.85833333331</c:v>
                </c:pt>
                <c:pt idx="25">
                  <c:v>194795.60833333337</c:v>
                </c:pt>
                <c:pt idx="26">
                  <c:v>193390.50416666665</c:v>
                </c:pt>
                <c:pt idx="27">
                  <c:v>191657.75</c:v>
                </c:pt>
                <c:pt idx="28">
                  <c:v>191485.00833333333</c:v>
                </c:pt>
                <c:pt idx="29">
                  <c:v>188975.6333333333</c:v>
                </c:pt>
                <c:pt idx="30">
                  <c:v>190000.9</c:v>
                </c:pt>
                <c:pt idx="31">
                  <c:v>192448.35</c:v>
                </c:pt>
                <c:pt idx="32">
                  <c:v>191056.47500000001</c:v>
                </c:pt>
                <c:pt idx="33">
                  <c:v>190852.49166666667</c:v>
                </c:pt>
                <c:pt idx="34">
                  <c:v>187311.875</c:v>
                </c:pt>
                <c:pt idx="35">
                  <c:v>189106.83333333334</c:v>
                </c:pt>
                <c:pt idx="36">
                  <c:v>189759.26666666669</c:v>
                </c:pt>
                <c:pt idx="37">
                  <c:v>193633.08333333334</c:v>
                </c:pt>
                <c:pt idx="38">
                  <c:v>193061.10416666666</c:v>
                </c:pt>
                <c:pt idx="39">
                  <c:v>192738.38749999998</c:v>
                </c:pt>
                <c:pt idx="40">
                  <c:v>191806.38749999998</c:v>
                </c:pt>
                <c:pt idx="41">
                  <c:v>191649.35833333331</c:v>
                </c:pt>
                <c:pt idx="42">
                  <c:v>190196.67083333331</c:v>
                </c:pt>
                <c:pt idx="43">
                  <c:v>189011.06666666665</c:v>
                </c:pt>
                <c:pt idx="44">
                  <c:v>189261.58749999999</c:v>
                </c:pt>
                <c:pt idx="45">
                  <c:v>187036.97083333333</c:v>
                </c:pt>
                <c:pt idx="46">
                  <c:v>190035.15</c:v>
                </c:pt>
                <c:pt idx="47">
                  <c:v>188556.65</c:v>
                </c:pt>
                <c:pt idx="48">
                  <c:v>187128.44999999998</c:v>
                </c:pt>
                <c:pt idx="49">
                  <c:v>186133.82500000004</c:v>
                </c:pt>
                <c:pt idx="50">
                  <c:v>186463.50833333333</c:v>
                </c:pt>
              </c:numCache>
            </c:numRef>
          </c:val>
          <c:smooth val="0"/>
          <c:extLst>
            <c:ext xmlns:c16="http://schemas.microsoft.com/office/drawing/2014/chart" uri="{C3380CC4-5D6E-409C-BE32-E72D297353CC}">
              <c16:uniqueId val="{00000002-AED8-40D4-AD0E-57593B77802C}"/>
            </c:ext>
          </c:extLst>
        </c:ser>
        <c:dLbls>
          <c:showLegendKey val="0"/>
          <c:showVal val="0"/>
          <c:showCatName val="0"/>
          <c:showSerName val="0"/>
          <c:showPercent val="0"/>
          <c:showBubbleSize val="0"/>
        </c:dLbls>
        <c:smooth val="0"/>
        <c:axId val="587495944"/>
        <c:axId val="587493320"/>
      </c:lineChart>
      <c:catAx>
        <c:axId val="587495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7493320"/>
        <c:crosses val="autoZero"/>
        <c:auto val="1"/>
        <c:lblAlgn val="ctr"/>
        <c:lblOffset val="100"/>
        <c:noMultiLvlLbl val="0"/>
      </c:catAx>
      <c:valAx>
        <c:axId val="587493320"/>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7495944"/>
        <c:crosses val="autoZero"/>
        <c:crossBetween val="between"/>
        <c:majorUnit val="5000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Rapid</a:t>
            </a:r>
            <a:r>
              <a:rPr lang="en-US" baseline="0"/>
              <a:t> Transit Gated Stations Average by Day Type, Detail</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summaries1!$E$2</c:f>
              <c:strCache>
                <c:ptCount val="1"/>
                <c:pt idx="0">
                  <c:v>Avg. Weekday Taps</c:v>
                </c:pt>
              </c:strCache>
            </c:strRef>
          </c:tx>
          <c:spPr>
            <a:ln w="28575" cap="rnd">
              <a:solidFill>
                <a:schemeClr val="accent1"/>
              </a:solidFill>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summaries1!$E$36:$E$59</c:f>
              <c:numCache>
                <c:formatCode>_(* #,##0_);_(* \(#,##0\);_(* "-"??_);_(@_)</c:formatCode>
                <c:ptCount val="24"/>
                <c:pt idx="0">
                  <c:v>511399.47619047621</c:v>
                </c:pt>
                <c:pt idx="1">
                  <c:v>492113.33333333331</c:v>
                </c:pt>
                <c:pt idx="2">
                  <c:v>422586.78260869568</c:v>
                </c:pt>
                <c:pt idx="3">
                  <c:v>471108.7</c:v>
                </c:pt>
                <c:pt idx="4">
                  <c:v>470522.36842105264</c:v>
                </c:pt>
                <c:pt idx="5">
                  <c:v>474745.78260869568</c:v>
                </c:pt>
                <c:pt idx="6">
                  <c:v>482081.90476190473</c:v>
                </c:pt>
                <c:pt idx="7">
                  <c:v>498384.77272727271</c:v>
                </c:pt>
                <c:pt idx="8">
                  <c:v>503104.95454545453</c:v>
                </c:pt>
                <c:pt idx="9">
                  <c:v>488940</c:v>
                </c:pt>
                <c:pt idx="10">
                  <c:v>477357.13043478259</c:v>
                </c:pt>
                <c:pt idx="11">
                  <c:v>514036.45</c:v>
                </c:pt>
                <c:pt idx="12">
                  <c:v>510941.36363636365</c:v>
                </c:pt>
                <c:pt idx="13">
                  <c:v>489198.57142857142</c:v>
                </c:pt>
                <c:pt idx="14">
                  <c:v>440273.5</c:v>
                </c:pt>
                <c:pt idx="15">
                  <c:v>432771.23809523811</c:v>
                </c:pt>
                <c:pt idx="16">
                  <c:v>470950.05263157893</c:v>
                </c:pt>
                <c:pt idx="17" formatCode="General">
                  <c:v>464444</c:v>
                </c:pt>
                <c:pt idx="18">
                  <c:v>491309.61904761905</c:v>
                </c:pt>
                <c:pt idx="19">
                  <c:v>496952.5</c:v>
                </c:pt>
                <c:pt idx="20">
                  <c:v>494340</c:v>
                </c:pt>
                <c:pt idx="21">
                  <c:v>472883.86363636365</c:v>
                </c:pt>
                <c:pt idx="22">
                  <c:v>468592.13043478259</c:v>
                </c:pt>
                <c:pt idx="23">
                  <c:v>504413.15789473685</c:v>
                </c:pt>
              </c:numCache>
            </c:numRef>
          </c:val>
          <c:smooth val="0"/>
          <c:extLst>
            <c:ext xmlns:c16="http://schemas.microsoft.com/office/drawing/2014/chart" uri="{C3380CC4-5D6E-409C-BE32-E72D297353CC}">
              <c16:uniqueId val="{00000000-965F-4C19-B278-5F175D759965}"/>
            </c:ext>
          </c:extLst>
        </c:ser>
        <c:ser>
          <c:idx val="1"/>
          <c:order val="1"/>
          <c:tx>
            <c:strRef>
              <c:f>summaries1!$F$2</c:f>
              <c:strCache>
                <c:ptCount val="1"/>
                <c:pt idx="0">
                  <c:v>Weekday Rolling Avg</c:v>
                </c:pt>
              </c:strCache>
            </c:strRef>
          </c:tx>
          <c:spPr>
            <a:ln w="28575" cap="rnd">
              <a:solidFill>
                <a:schemeClr val="accent1"/>
              </a:solidFill>
              <a:prstDash val="sysDot"/>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summaries1!$F$36:$F$59</c:f>
              <c:numCache>
                <c:formatCode>_(* #,##0_);_(* \(#,##0\);_(* "-"??_);_(@_)</c:formatCode>
                <c:ptCount val="24"/>
                <c:pt idx="0">
                  <c:v>491356.51972441812</c:v>
                </c:pt>
                <c:pt idx="1">
                  <c:v>490213.78083552909</c:v>
                </c:pt>
                <c:pt idx="2">
                  <c:v>487854.45837176102</c:v>
                </c:pt>
                <c:pt idx="3">
                  <c:v>489263.09587176103</c:v>
                </c:pt>
                <c:pt idx="4">
                  <c:v>487811.24324018211</c:v>
                </c:pt>
                <c:pt idx="5">
                  <c:v>485563.57295032707</c:v>
                </c:pt>
                <c:pt idx="6">
                  <c:v>484877.27713503124</c:v>
                </c:pt>
                <c:pt idx="7">
                  <c:v>484260.13121151034</c:v>
                </c:pt>
                <c:pt idx="8">
                  <c:v>483513.39636302547</c:v>
                </c:pt>
                <c:pt idx="9">
                  <c:v>484257.73366461275</c:v>
                </c:pt>
                <c:pt idx="10">
                  <c:v>484025.21554867068</c:v>
                </c:pt>
                <c:pt idx="11">
                  <c:v>483865.13796930568</c:v>
                </c:pt>
                <c:pt idx="12">
                  <c:v>483826.96192312957</c:v>
                </c:pt>
                <c:pt idx="13">
                  <c:v>483584.06509773288</c:v>
                </c:pt>
                <c:pt idx="14">
                  <c:v>485057.95821367484</c:v>
                </c:pt>
                <c:pt idx="15">
                  <c:v>481863.16972161137</c:v>
                </c:pt>
                <c:pt idx="16">
                  <c:v>481898.81007248862</c:v>
                </c:pt>
                <c:pt idx="17">
                  <c:v>481040.32818843058</c:v>
                </c:pt>
                <c:pt idx="18">
                  <c:v>481809.30437890679</c:v>
                </c:pt>
                <c:pt idx="19">
                  <c:v>481689.94831830077</c:v>
                </c:pt>
                <c:pt idx="20">
                  <c:v>479154.2965468266</c:v>
                </c:pt>
                <c:pt idx="21">
                  <c:v>477816.28518319019</c:v>
                </c:pt>
                <c:pt idx="22">
                  <c:v>477085.86851652345</c:v>
                </c:pt>
                <c:pt idx="23">
                  <c:v>476283.92750775162</c:v>
                </c:pt>
              </c:numCache>
            </c:numRef>
          </c:val>
          <c:smooth val="0"/>
          <c:extLst>
            <c:ext xmlns:c16="http://schemas.microsoft.com/office/drawing/2014/chart" uri="{C3380CC4-5D6E-409C-BE32-E72D297353CC}">
              <c16:uniqueId val="{00000001-965F-4C19-B278-5F175D759965}"/>
            </c:ext>
          </c:extLst>
        </c:ser>
        <c:ser>
          <c:idx val="2"/>
          <c:order val="2"/>
          <c:tx>
            <c:strRef>
              <c:f>summaries1!$G$2</c:f>
              <c:strCache>
                <c:ptCount val="1"/>
                <c:pt idx="0">
                  <c:v>Avg. Saturday Taps</c:v>
                </c:pt>
              </c:strCache>
            </c:strRef>
          </c:tx>
          <c:spPr>
            <a:ln w="28575" cap="rnd">
              <a:solidFill>
                <a:schemeClr val="accent2"/>
              </a:solidFill>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summaries1!$G$36:$G$59</c:f>
              <c:numCache>
                <c:formatCode>_(* #,##0_);_(* \(#,##0\);_(* "-"??_);_(@_)</c:formatCode>
                <c:ptCount val="24"/>
                <c:pt idx="0">
                  <c:v>281721.40000000002</c:v>
                </c:pt>
                <c:pt idx="1">
                  <c:v>271582.25</c:v>
                </c:pt>
                <c:pt idx="2">
                  <c:v>226104.6</c:v>
                </c:pt>
                <c:pt idx="3">
                  <c:v>202624.2</c:v>
                </c:pt>
                <c:pt idx="4">
                  <c:v>250310.25</c:v>
                </c:pt>
                <c:pt idx="5">
                  <c:v>239556.5</c:v>
                </c:pt>
                <c:pt idx="6">
                  <c:v>281440.40000000002</c:v>
                </c:pt>
                <c:pt idx="7">
                  <c:v>269989</c:v>
                </c:pt>
                <c:pt idx="8">
                  <c:v>297755.75</c:v>
                </c:pt>
                <c:pt idx="9">
                  <c:v>277073.40000000002</c:v>
                </c:pt>
                <c:pt idx="10">
                  <c:v>263651.25</c:v>
                </c:pt>
                <c:pt idx="11">
                  <c:v>273244.79999999999</c:v>
                </c:pt>
                <c:pt idx="12">
                  <c:v>274096.75</c:v>
                </c:pt>
                <c:pt idx="13">
                  <c:v>244370.75</c:v>
                </c:pt>
                <c:pt idx="14">
                  <c:v>214956.2</c:v>
                </c:pt>
                <c:pt idx="15">
                  <c:v>213483.5</c:v>
                </c:pt>
                <c:pt idx="16">
                  <c:v>243674.75</c:v>
                </c:pt>
                <c:pt idx="17">
                  <c:v>270108.2</c:v>
                </c:pt>
                <c:pt idx="18">
                  <c:v>287582</c:v>
                </c:pt>
                <c:pt idx="19">
                  <c:v>256710.75</c:v>
                </c:pt>
                <c:pt idx="20">
                  <c:v>273754.8</c:v>
                </c:pt>
                <c:pt idx="21">
                  <c:v>280104</c:v>
                </c:pt>
                <c:pt idx="22">
                  <c:v>238459.25</c:v>
                </c:pt>
                <c:pt idx="23">
                  <c:v>270464.59999999998</c:v>
                </c:pt>
              </c:numCache>
            </c:numRef>
          </c:val>
          <c:smooth val="0"/>
          <c:extLst>
            <c:ext xmlns:c16="http://schemas.microsoft.com/office/drawing/2014/chart" uri="{C3380CC4-5D6E-409C-BE32-E72D297353CC}">
              <c16:uniqueId val="{00000002-965F-4C19-B278-5F175D759965}"/>
            </c:ext>
          </c:extLst>
        </c:ser>
        <c:ser>
          <c:idx val="3"/>
          <c:order val="3"/>
          <c:tx>
            <c:strRef>
              <c:f>summaries1!$H$2</c:f>
              <c:strCache>
                <c:ptCount val="1"/>
                <c:pt idx="0">
                  <c:v>Saturday Rolling Avg</c:v>
                </c:pt>
              </c:strCache>
            </c:strRef>
          </c:tx>
          <c:spPr>
            <a:ln w="28575" cap="rnd">
              <a:solidFill>
                <a:schemeClr val="accent2"/>
              </a:solidFill>
              <a:prstDash val="sysDot"/>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summaries1!$H$36:$H$59</c:f>
              <c:numCache>
                <c:formatCode>_(* #,##0_);_(* \(#,##0\);_(* "-"??_);_(@_)</c:formatCode>
                <c:ptCount val="24"/>
                <c:pt idx="0">
                  <c:v>264993.50416666665</c:v>
                </c:pt>
                <c:pt idx="1">
                  <c:v>268926.55833333335</c:v>
                </c:pt>
                <c:pt idx="2">
                  <c:v>265599.40000000002</c:v>
                </c:pt>
                <c:pt idx="3">
                  <c:v>263589.55</c:v>
                </c:pt>
                <c:pt idx="4">
                  <c:v>262228.13333333336</c:v>
                </c:pt>
                <c:pt idx="5">
                  <c:v>258845.86250000002</c:v>
                </c:pt>
                <c:pt idx="6">
                  <c:v>258172.62916666668</c:v>
                </c:pt>
                <c:pt idx="7">
                  <c:v>261478.57916666663</c:v>
                </c:pt>
                <c:pt idx="8">
                  <c:v>263114.66249999998</c:v>
                </c:pt>
                <c:pt idx="9">
                  <c:v>263225.72916666669</c:v>
                </c:pt>
                <c:pt idx="10">
                  <c:v>263185.70833333331</c:v>
                </c:pt>
                <c:pt idx="11">
                  <c:v>261254.48333333331</c:v>
                </c:pt>
                <c:pt idx="12">
                  <c:v>260619.09583333333</c:v>
                </c:pt>
                <c:pt idx="13">
                  <c:v>258351.47083333333</c:v>
                </c:pt>
                <c:pt idx="14">
                  <c:v>257422.4375</c:v>
                </c:pt>
                <c:pt idx="15">
                  <c:v>258327.37916666665</c:v>
                </c:pt>
                <c:pt idx="16">
                  <c:v>257774.42083333331</c:v>
                </c:pt>
                <c:pt idx="17">
                  <c:v>260320.39583333337</c:v>
                </c:pt>
                <c:pt idx="18">
                  <c:v>260832.19583333333</c:v>
                </c:pt>
                <c:pt idx="19">
                  <c:v>259725.67500000002</c:v>
                </c:pt>
                <c:pt idx="20">
                  <c:v>257816.51249999998</c:v>
                </c:pt>
                <c:pt idx="21">
                  <c:v>258069.0625</c:v>
                </c:pt>
                <c:pt idx="22">
                  <c:v>255969.72916666666</c:v>
                </c:pt>
                <c:pt idx="23">
                  <c:v>255738.04583333331</c:v>
                </c:pt>
              </c:numCache>
            </c:numRef>
          </c:val>
          <c:smooth val="0"/>
          <c:extLst>
            <c:ext xmlns:c16="http://schemas.microsoft.com/office/drawing/2014/chart" uri="{C3380CC4-5D6E-409C-BE32-E72D297353CC}">
              <c16:uniqueId val="{00000003-965F-4C19-B278-5F175D759965}"/>
            </c:ext>
          </c:extLst>
        </c:ser>
        <c:ser>
          <c:idx val="4"/>
          <c:order val="4"/>
          <c:tx>
            <c:strRef>
              <c:f>summaries1!$I$2</c:f>
              <c:strCache>
                <c:ptCount val="1"/>
                <c:pt idx="0">
                  <c:v>Avg. Sunday Taps</c:v>
                </c:pt>
              </c:strCache>
            </c:strRef>
          </c:tx>
          <c:spPr>
            <a:ln w="28575" cap="rnd">
              <a:solidFill>
                <a:schemeClr val="bg1">
                  <a:lumMod val="50000"/>
                </a:schemeClr>
              </a:solidFill>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summaries1!$I$36:$I$59</c:f>
              <c:numCache>
                <c:formatCode>_(* #,##0_);_(* \(#,##0\);_(* "-"??_);_(@_)</c:formatCode>
                <c:ptCount val="24"/>
                <c:pt idx="0">
                  <c:v>199992.2</c:v>
                </c:pt>
                <c:pt idx="1">
                  <c:v>188574.5</c:v>
                </c:pt>
                <c:pt idx="2">
                  <c:v>157801.75</c:v>
                </c:pt>
                <c:pt idx="3">
                  <c:v>171297</c:v>
                </c:pt>
                <c:pt idx="4">
                  <c:v>177322</c:v>
                </c:pt>
                <c:pt idx="5">
                  <c:v>182518</c:v>
                </c:pt>
                <c:pt idx="6">
                  <c:v>218634.2</c:v>
                </c:pt>
                <c:pt idx="7">
                  <c:v>162361.60000000001</c:v>
                </c:pt>
                <c:pt idx="8">
                  <c:v>220822</c:v>
                </c:pt>
                <c:pt idx="9">
                  <c:v>220163</c:v>
                </c:pt>
                <c:pt idx="10">
                  <c:v>212540</c:v>
                </c:pt>
                <c:pt idx="11">
                  <c:v>204707</c:v>
                </c:pt>
                <c:pt idx="12">
                  <c:v>196119.6</c:v>
                </c:pt>
                <c:pt idx="13">
                  <c:v>177390.5</c:v>
                </c:pt>
                <c:pt idx="14">
                  <c:v>155917.4</c:v>
                </c:pt>
                <c:pt idx="15">
                  <c:v>153864.75</c:v>
                </c:pt>
                <c:pt idx="16">
                  <c:v>163094.75</c:v>
                </c:pt>
                <c:pt idx="17">
                  <c:v>185524.25</c:v>
                </c:pt>
                <c:pt idx="18">
                  <c:v>191938.8</c:v>
                </c:pt>
                <c:pt idx="19">
                  <c:v>198339.75</c:v>
                </c:pt>
                <c:pt idx="20">
                  <c:v>202302.75</c:v>
                </c:pt>
                <c:pt idx="21">
                  <c:v>203024.6</c:v>
                </c:pt>
                <c:pt idx="22">
                  <c:v>200604.5</c:v>
                </c:pt>
                <c:pt idx="23">
                  <c:v>208663.2</c:v>
                </c:pt>
              </c:numCache>
            </c:numRef>
          </c:val>
          <c:smooth val="0"/>
          <c:extLst>
            <c:ext xmlns:c16="http://schemas.microsoft.com/office/drawing/2014/chart" uri="{C3380CC4-5D6E-409C-BE32-E72D297353CC}">
              <c16:uniqueId val="{00000004-965F-4C19-B278-5F175D759965}"/>
            </c:ext>
          </c:extLst>
        </c:ser>
        <c:ser>
          <c:idx val="5"/>
          <c:order val="5"/>
          <c:tx>
            <c:strRef>
              <c:f>summaries1!$J$2</c:f>
              <c:strCache>
                <c:ptCount val="1"/>
                <c:pt idx="0">
                  <c:v>Sunday Rolling Avg</c:v>
                </c:pt>
              </c:strCache>
            </c:strRef>
          </c:tx>
          <c:spPr>
            <a:ln w="28575" cap="rnd">
              <a:solidFill>
                <a:schemeClr val="bg1">
                  <a:lumMod val="50000"/>
                </a:schemeClr>
              </a:solidFill>
              <a:prstDash val="sysDot"/>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summaries1!$J$36:$J$59</c:f>
              <c:numCache>
                <c:formatCode>_(* #,##0_);_(* \(#,##0\);_(* "-"??_);_(@_)</c:formatCode>
                <c:ptCount val="24"/>
                <c:pt idx="0">
                  <c:v>191657.75</c:v>
                </c:pt>
                <c:pt idx="1">
                  <c:v>191485.00833333333</c:v>
                </c:pt>
                <c:pt idx="2">
                  <c:v>188975.6333333333</c:v>
                </c:pt>
                <c:pt idx="3">
                  <c:v>190000.9</c:v>
                </c:pt>
                <c:pt idx="4">
                  <c:v>192448.35</c:v>
                </c:pt>
                <c:pt idx="5">
                  <c:v>191056.47500000001</c:v>
                </c:pt>
                <c:pt idx="6">
                  <c:v>190852.49166666667</c:v>
                </c:pt>
                <c:pt idx="7">
                  <c:v>187311.875</c:v>
                </c:pt>
                <c:pt idx="8">
                  <c:v>189106.83333333334</c:v>
                </c:pt>
                <c:pt idx="9">
                  <c:v>189759.26666666669</c:v>
                </c:pt>
                <c:pt idx="10">
                  <c:v>193633.08333333334</c:v>
                </c:pt>
                <c:pt idx="11">
                  <c:v>193061.10416666666</c:v>
                </c:pt>
                <c:pt idx="12">
                  <c:v>192738.38749999998</c:v>
                </c:pt>
                <c:pt idx="13">
                  <c:v>191806.38749999998</c:v>
                </c:pt>
                <c:pt idx="14">
                  <c:v>191649.35833333331</c:v>
                </c:pt>
                <c:pt idx="15">
                  <c:v>190196.67083333331</c:v>
                </c:pt>
                <c:pt idx="16">
                  <c:v>189011.06666666665</c:v>
                </c:pt>
                <c:pt idx="17">
                  <c:v>189261.58749999999</c:v>
                </c:pt>
                <c:pt idx="18">
                  <c:v>187036.97083333333</c:v>
                </c:pt>
                <c:pt idx="19">
                  <c:v>190035.15</c:v>
                </c:pt>
                <c:pt idx="20">
                  <c:v>188556.65</c:v>
                </c:pt>
                <c:pt idx="21">
                  <c:v>187128.44999999998</c:v>
                </c:pt>
                <c:pt idx="22">
                  <c:v>186133.82500000004</c:v>
                </c:pt>
                <c:pt idx="23">
                  <c:v>186463.50833333333</c:v>
                </c:pt>
              </c:numCache>
            </c:numRef>
          </c:val>
          <c:smooth val="0"/>
          <c:extLst>
            <c:ext xmlns:c16="http://schemas.microsoft.com/office/drawing/2014/chart" uri="{C3380CC4-5D6E-409C-BE32-E72D297353CC}">
              <c16:uniqueId val="{00000005-965F-4C19-B278-5F175D759965}"/>
            </c:ext>
          </c:extLst>
        </c:ser>
        <c:dLbls>
          <c:showLegendKey val="0"/>
          <c:showVal val="0"/>
          <c:showCatName val="0"/>
          <c:showSerName val="0"/>
          <c:showPercent val="0"/>
          <c:showBubbleSize val="0"/>
        </c:dLbls>
        <c:smooth val="0"/>
        <c:axId val="612640336"/>
        <c:axId val="612645256"/>
      </c:lineChart>
      <c:catAx>
        <c:axId val="612640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12645256"/>
        <c:crosses val="autoZero"/>
        <c:auto val="1"/>
        <c:lblAlgn val="ctr"/>
        <c:lblOffset val="100"/>
        <c:noMultiLvlLbl val="0"/>
      </c:catAx>
      <c:valAx>
        <c:axId val="612645256"/>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12640336"/>
        <c:crosses val="autoZero"/>
        <c:crossBetween val="between"/>
      </c:valAx>
      <c:spPr>
        <a:noFill/>
        <a:ln>
          <a:noFill/>
        </a:ln>
        <a:effectLst/>
      </c:spPr>
    </c:plotArea>
    <c:legend>
      <c:legendPos val="b"/>
      <c:layout>
        <c:manualLayout>
          <c:xMode val="edge"/>
          <c:yMode val="edge"/>
          <c:x val="9.9112314717885702E-2"/>
          <c:y val="0.8957048997729794"/>
          <c:w val="0.83645745148908413"/>
          <c:h val="8.793518553903771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Bus 12-Month Rolling Average by Day</a:t>
            </a:r>
            <a:r>
              <a:rPr lang="en-US" baseline="0"/>
              <a:t> Type</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summaries1!$L$2</c:f>
              <c:strCache>
                <c:ptCount val="1"/>
                <c:pt idx="0">
                  <c:v>Weekday Rolling Avg</c:v>
                </c:pt>
              </c:strCache>
            </c:strRef>
          </c:tx>
          <c:spPr>
            <a:ln w="28575" cap="rnd">
              <a:solidFill>
                <a:schemeClr val="accent1"/>
              </a:solidFill>
              <a:round/>
            </a:ln>
            <a:effectLst/>
          </c:spPr>
          <c:marker>
            <c:symbol val="none"/>
          </c:marker>
          <c:cat>
            <c:strRef>
              <c:f>summaries1!$D$9:$D$59</c:f>
              <c:strCache>
                <c:ptCount val="51"/>
                <c:pt idx="0">
                  <c:v>Jul 2014</c:v>
                </c:pt>
                <c:pt idx="1">
                  <c:v>Aug 2014</c:v>
                </c:pt>
                <c:pt idx="2">
                  <c:v>Sep 2014</c:v>
                </c:pt>
                <c:pt idx="3">
                  <c:v>Oct 2014</c:v>
                </c:pt>
                <c:pt idx="4">
                  <c:v>Nov 2014</c:v>
                </c:pt>
                <c:pt idx="5">
                  <c:v>Dec 2014</c:v>
                </c:pt>
                <c:pt idx="6">
                  <c:v>Jan 2015</c:v>
                </c:pt>
                <c:pt idx="7">
                  <c:v>Feb 2015</c:v>
                </c:pt>
                <c:pt idx="8">
                  <c:v>Mar 2015</c:v>
                </c:pt>
                <c:pt idx="9">
                  <c:v>Apr 2015</c:v>
                </c:pt>
                <c:pt idx="10">
                  <c:v>May 2015</c:v>
                </c:pt>
                <c:pt idx="11">
                  <c:v>Jun 2015</c:v>
                </c:pt>
                <c:pt idx="12">
                  <c:v>Jul 2015</c:v>
                </c:pt>
                <c:pt idx="13">
                  <c:v>Aug 2015</c:v>
                </c:pt>
                <c:pt idx="14">
                  <c:v>Sep 2015</c:v>
                </c:pt>
                <c:pt idx="15">
                  <c:v>Oct 2015</c:v>
                </c:pt>
                <c:pt idx="16">
                  <c:v>Nov 2015</c:v>
                </c:pt>
                <c:pt idx="17">
                  <c:v>Dec 2015</c:v>
                </c:pt>
                <c:pt idx="18">
                  <c:v>Jan 2016</c:v>
                </c:pt>
                <c:pt idx="19">
                  <c:v>Feb 2016</c:v>
                </c:pt>
                <c:pt idx="20">
                  <c:v>Mar 2016</c:v>
                </c:pt>
                <c:pt idx="21">
                  <c:v>Apr 2016</c:v>
                </c:pt>
                <c:pt idx="22">
                  <c:v>May 2016</c:v>
                </c:pt>
                <c:pt idx="23">
                  <c:v>Jun 2016</c:v>
                </c:pt>
                <c:pt idx="24">
                  <c:v>Jul 2016</c:v>
                </c:pt>
                <c:pt idx="25">
                  <c:v>Aug 2016</c:v>
                </c:pt>
                <c:pt idx="26">
                  <c:v>Sep 2016</c:v>
                </c:pt>
                <c:pt idx="27">
                  <c:v>Oct 2016</c:v>
                </c:pt>
                <c:pt idx="28">
                  <c:v>Nov 2016</c:v>
                </c:pt>
                <c:pt idx="29">
                  <c:v>Dec 2016</c:v>
                </c:pt>
                <c:pt idx="30">
                  <c:v>Jan 2017</c:v>
                </c:pt>
                <c:pt idx="31">
                  <c:v>Feb 2017</c:v>
                </c:pt>
                <c:pt idx="32">
                  <c:v>Mar 2017</c:v>
                </c:pt>
                <c:pt idx="33">
                  <c:v>Apr 2017</c:v>
                </c:pt>
                <c:pt idx="34">
                  <c:v>May 2017</c:v>
                </c:pt>
                <c:pt idx="35">
                  <c:v>Jun 2017</c:v>
                </c:pt>
                <c:pt idx="36">
                  <c:v>Jul 2017</c:v>
                </c:pt>
                <c:pt idx="37">
                  <c:v>Aug 2017</c:v>
                </c:pt>
                <c:pt idx="38">
                  <c:v>Sep 2017</c:v>
                </c:pt>
                <c:pt idx="39">
                  <c:v>Oct 2017</c:v>
                </c:pt>
                <c:pt idx="40">
                  <c:v>Nov 2017</c:v>
                </c:pt>
                <c:pt idx="41">
                  <c:v>Dec 2017</c:v>
                </c:pt>
                <c:pt idx="42">
                  <c:v>Jan 2018</c:v>
                </c:pt>
                <c:pt idx="43">
                  <c:v>Feb 2018</c:v>
                </c:pt>
                <c:pt idx="44">
                  <c:v>Mar 2018</c:v>
                </c:pt>
                <c:pt idx="45">
                  <c:v>Apr 2018</c:v>
                </c:pt>
                <c:pt idx="46">
                  <c:v>May 2018</c:v>
                </c:pt>
                <c:pt idx="47">
                  <c:v>Jun 2018</c:v>
                </c:pt>
                <c:pt idx="48">
                  <c:v>Jul 2018</c:v>
                </c:pt>
                <c:pt idx="49">
                  <c:v>Aug 2018</c:v>
                </c:pt>
                <c:pt idx="50">
                  <c:v>Sep 2018</c:v>
                </c:pt>
              </c:strCache>
            </c:strRef>
          </c:cat>
          <c:val>
            <c:numRef>
              <c:f>summaries1!$L$9:$L$59</c:f>
              <c:numCache>
                <c:formatCode>_(* #,##0_);_(* \(#,##0\);_(* "-"??_);_(@_)</c:formatCode>
                <c:ptCount val="51"/>
                <c:pt idx="0">
                  <c:v>331845.60971367813</c:v>
                </c:pt>
                <c:pt idx="1">
                  <c:v>331406.83680603025</c:v>
                </c:pt>
                <c:pt idx="2">
                  <c:v>330806.30347269692</c:v>
                </c:pt>
                <c:pt idx="3">
                  <c:v>329414.16052144527</c:v>
                </c:pt>
                <c:pt idx="4">
                  <c:v>329031.10196881369</c:v>
                </c:pt>
                <c:pt idx="5">
                  <c:v>329362.13515784685</c:v>
                </c:pt>
                <c:pt idx="6">
                  <c:v>327793.38952292618</c:v>
                </c:pt>
                <c:pt idx="7">
                  <c:v>322804.37197906652</c:v>
                </c:pt>
                <c:pt idx="8">
                  <c:v>322529.6832885904</c:v>
                </c:pt>
                <c:pt idx="9">
                  <c:v>321077.50525828736</c:v>
                </c:pt>
                <c:pt idx="10">
                  <c:v>320523.66696463659</c:v>
                </c:pt>
                <c:pt idx="11">
                  <c:v>319340.57172654133</c:v>
                </c:pt>
                <c:pt idx="12">
                  <c:v>318590.93651573767</c:v>
                </c:pt>
                <c:pt idx="13">
                  <c:v>318237.25000780117</c:v>
                </c:pt>
                <c:pt idx="14">
                  <c:v>317741.0634998646</c:v>
                </c:pt>
                <c:pt idx="15">
                  <c:v>317828.60039051017</c:v>
                </c:pt>
                <c:pt idx="16">
                  <c:v>317930.67144314171</c:v>
                </c:pt>
                <c:pt idx="17">
                  <c:v>316935.86478965031</c:v>
                </c:pt>
                <c:pt idx="18">
                  <c:v>319615.54066684336</c:v>
                </c:pt>
                <c:pt idx="19">
                  <c:v>323657.94636859774</c:v>
                </c:pt>
                <c:pt idx="20">
                  <c:v>323161.3573416826</c:v>
                </c:pt>
                <c:pt idx="21">
                  <c:v>323722.60932580958</c:v>
                </c:pt>
                <c:pt idx="22">
                  <c:v>323309.84047660325</c:v>
                </c:pt>
                <c:pt idx="23">
                  <c:v>323404.93138569413</c:v>
                </c:pt>
                <c:pt idx="24">
                  <c:v>323707.25674801297</c:v>
                </c:pt>
                <c:pt idx="25">
                  <c:v>323790.19722420344</c:v>
                </c:pt>
                <c:pt idx="26">
                  <c:v>323398.64960515581</c:v>
                </c:pt>
                <c:pt idx="27">
                  <c:v>322361.75746951369</c:v>
                </c:pt>
                <c:pt idx="28">
                  <c:v>321501.76619967242</c:v>
                </c:pt>
                <c:pt idx="29">
                  <c:v>320551.0273986184</c:v>
                </c:pt>
                <c:pt idx="30">
                  <c:v>319362.01402142539</c:v>
                </c:pt>
                <c:pt idx="31">
                  <c:v>317504.29691616225</c:v>
                </c:pt>
                <c:pt idx="32">
                  <c:v>315463.6773509449</c:v>
                </c:pt>
                <c:pt idx="33">
                  <c:v>314222.13786681788</c:v>
                </c:pt>
                <c:pt idx="34">
                  <c:v>313035.48815541813</c:v>
                </c:pt>
                <c:pt idx="35">
                  <c:v>312569.77982208482</c:v>
                </c:pt>
                <c:pt idx="36">
                  <c:v>311225.60898875148</c:v>
                </c:pt>
                <c:pt idx="37">
                  <c:v>310627.38072788197</c:v>
                </c:pt>
                <c:pt idx="38">
                  <c:v>309880.53568819939</c:v>
                </c:pt>
                <c:pt idx="39">
                  <c:v>309638.73842990218</c:v>
                </c:pt>
                <c:pt idx="40">
                  <c:v>309045.81779498153</c:v>
                </c:pt>
                <c:pt idx="41">
                  <c:v>308850.81438589061</c:v>
                </c:pt>
                <c:pt idx="42">
                  <c:v>306476.02450493822</c:v>
                </c:pt>
                <c:pt idx="43">
                  <c:v>307407.48503125401</c:v>
                </c:pt>
                <c:pt idx="44">
                  <c:v>307264.00314719602</c:v>
                </c:pt>
                <c:pt idx="45">
                  <c:v>306845.39580592624</c:v>
                </c:pt>
                <c:pt idx="46">
                  <c:v>306805.12307865347</c:v>
                </c:pt>
                <c:pt idx="47">
                  <c:v>305293.54167248652</c:v>
                </c:pt>
                <c:pt idx="48">
                  <c:v>304634.71174824412</c:v>
                </c:pt>
                <c:pt idx="49">
                  <c:v>304417.29870476585</c:v>
                </c:pt>
                <c:pt idx="50">
                  <c:v>303437.45703809918</c:v>
                </c:pt>
              </c:numCache>
            </c:numRef>
          </c:val>
          <c:smooth val="0"/>
          <c:extLst>
            <c:ext xmlns:c16="http://schemas.microsoft.com/office/drawing/2014/chart" uri="{C3380CC4-5D6E-409C-BE32-E72D297353CC}">
              <c16:uniqueId val="{00000000-8307-4447-BE60-196DA4B264AF}"/>
            </c:ext>
          </c:extLst>
        </c:ser>
        <c:ser>
          <c:idx val="1"/>
          <c:order val="1"/>
          <c:tx>
            <c:strRef>
              <c:f>summaries1!$N$2</c:f>
              <c:strCache>
                <c:ptCount val="1"/>
                <c:pt idx="0">
                  <c:v>Saturday Rolling Avg</c:v>
                </c:pt>
              </c:strCache>
            </c:strRef>
          </c:tx>
          <c:spPr>
            <a:ln w="28575" cap="rnd">
              <a:solidFill>
                <a:schemeClr val="accent2"/>
              </a:solidFill>
              <a:round/>
            </a:ln>
            <a:effectLst/>
          </c:spPr>
          <c:marker>
            <c:symbol val="none"/>
          </c:marker>
          <c:cat>
            <c:strRef>
              <c:f>summaries1!$D$9:$D$59</c:f>
              <c:strCache>
                <c:ptCount val="51"/>
                <c:pt idx="0">
                  <c:v>Jul 2014</c:v>
                </c:pt>
                <c:pt idx="1">
                  <c:v>Aug 2014</c:v>
                </c:pt>
                <c:pt idx="2">
                  <c:v>Sep 2014</c:v>
                </c:pt>
                <c:pt idx="3">
                  <c:v>Oct 2014</c:v>
                </c:pt>
                <c:pt idx="4">
                  <c:v>Nov 2014</c:v>
                </c:pt>
                <c:pt idx="5">
                  <c:v>Dec 2014</c:v>
                </c:pt>
                <c:pt idx="6">
                  <c:v>Jan 2015</c:v>
                </c:pt>
                <c:pt idx="7">
                  <c:v>Feb 2015</c:v>
                </c:pt>
                <c:pt idx="8">
                  <c:v>Mar 2015</c:v>
                </c:pt>
                <c:pt idx="9">
                  <c:v>Apr 2015</c:v>
                </c:pt>
                <c:pt idx="10">
                  <c:v>May 2015</c:v>
                </c:pt>
                <c:pt idx="11">
                  <c:v>Jun 2015</c:v>
                </c:pt>
                <c:pt idx="12">
                  <c:v>Jul 2015</c:v>
                </c:pt>
                <c:pt idx="13">
                  <c:v>Aug 2015</c:v>
                </c:pt>
                <c:pt idx="14">
                  <c:v>Sep 2015</c:v>
                </c:pt>
                <c:pt idx="15">
                  <c:v>Oct 2015</c:v>
                </c:pt>
                <c:pt idx="16">
                  <c:v>Nov 2015</c:v>
                </c:pt>
                <c:pt idx="17">
                  <c:v>Dec 2015</c:v>
                </c:pt>
                <c:pt idx="18">
                  <c:v>Jan 2016</c:v>
                </c:pt>
                <c:pt idx="19">
                  <c:v>Feb 2016</c:v>
                </c:pt>
                <c:pt idx="20">
                  <c:v>Mar 2016</c:v>
                </c:pt>
                <c:pt idx="21">
                  <c:v>Apr 2016</c:v>
                </c:pt>
                <c:pt idx="22">
                  <c:v>May 2016</c:v>
                </c:pt>
                <c:pt idx="23">
                  <c:v>Jun 2016</c:v>
                </c:pt>
                <c:pt idx="24">
                  <c:v>Jul 2016</c:v>
                </c:pt>
                <c:pt idx="25">
                  <c:v>Aug 2016</c:v>
                </c:pt>
                <c:pt idx="26">
                  <c:v>Sep 2016</c:v>
                </c:pt>
                <c:pt idx="27">
                  <c:v>Oct 2016</c:v>
                </c:pt>
                <c:pt idx="28">
                  <c:v>Nov 2016</c:v>
                </c:pt>
                <c:pt idx="29">
                  <c:v>Dec 2016</c:v>
                </c:pt>
                <c:pt idx="30">
                  <c:v>Jan 2017</c:v>
                </c:pt>
                <c:pt idx="31">
                  <c:v>Feb 2017</c:v>
                </c:pt>
                <c:pt idx="32">
                  <c:v>Mar 2017</c:v>
                </c:pt>
                <c:pt idx="33">
                  <c:v>Apr 2017</c:v>
                </c:pt>
                <c:pt idx="34">
                  <c:v>May 2017</c:v>
                </c:pt>
                <c:pt idx="35">
                  <c:v>Jun 2017</c:v>
                </c:pt>
                <c:pt idx="36">
                  <c:v>Jul 2017</c:v>
                </c:pt>
                <c:pt idx="37">
                  <c:v>Aug 2017</c:v>
                </c:pt>
                <c:pt idx="38">
                  <c:v>Sep 2017</c:v>
                </c:pt>
                <c:pt idx="39">
                  <c:v>Oct 2017</c:v>
                </c:pt>
                <c:pt idx="40">
                  <c:v>Nov 2017</c:v>
                </c:pt>
                <c:pt idx="41">
                  <c:v>Dec 2017</c:v>
                </c:pt>
                <c:pt idx="42">
                  <c:v>Jan 2018</c:v>
                </c:pt>
                <c:pt idx="43">
                  <c:v>Feb 2018</c:v>
                </c:pt>
                <c:pt idx="44">
                  <c:v>Mar 2018</c:v>
                </c:pt>
                <c:pt idx="45">
                  <c:v>Apr 2018</c:v>
                </c:pt>
                <c:pt idx="46">
                  <c:v>May 2018</c:v>
                </c:pt>
                <c:pt idx="47">
                  <c:v>Jun 2018</c:v>
                </c:pt>
                <c:pt idx="48">
                  <c:v>Jul 2018</c:v>
                </c:pt>
                <c:pt idx="49">
                  <c:v>Aug 2018</c:v>
                </c:pt>
                <c:pt idx="50">
                  <c:v>Sep 2018</c:v>
                </c:pt>
              </c:strCache>
            </c:strRef>
          </c:cat>
          <c:val>
            <c:numRef>
              <c:f>summaries1!$N$9:$N$59</c:f>
              <c:numCache>
                <c:formatCode>_(* #,##0_);_(* \(#,##0\);_(* "-"??_);_(@_)</c:formatCode>
                <c:ptCount val="51"/>
                <c:pt idx="0">
                  <c:v>176767.26111111106</c:v>
                </c:pt>
                <c:pt idx="1">
                  <c:v>176382.44444444447</c:v>
                </c:pt>
                <c:pt idx="2">
                  <c:v>176145.79861111109</c:v>
                </c:pt>
                <c:pt idx="3">
                  <c:v>175866.73611111109</c:v>
                </c:pt>
                <c:pt idx="4">
                  <c:v>174899.48611111112</c:v>
                </c:pt>
                <c:pt idx="5">
                  <c:v>175241.06944444447</c:v>
                </c:pt>
                <c:pt idx="6">
                  <c:v>174920.20694444445</c:v>
                </c:pt>
                <c:pt idx="7">
                  <c:v>173624.29027777779</c:v>
                </c:pt>
                <c:pt idx="8">
                  <c:v>172676.63749999998</c:v>
                </c:pt>
                <c:pt idx="9">
                  <c:v>172846.19999999998</c:v>
                </c:pt>
                <c:pt idx="10">
                  <c:v>172729.78333333333</c:v>
                </c:pt>
                <c:pt idx="11">
                  <c:v>172354.61666666667</c:v>
                </c:pt>
                <c:pt idx="12">
                  <c:v>174612.92916666667</c:v>
                </c:pt>
                <c:pt idx="13">
                  <c:v>174070.39583333334</c:v>
                </c:pt>
                <c:pt idx="14">
                  <c:v>173683.20833333334</c:v>
                </c:pt>
                <c:pt idx="15">
                  <c:v>173218.94583333333</c:v>
                </c:pt>
                <c:pt idx="16">
                  <c:v>172801.77083333334</c:v>
                </c:pt>
                <c:pt idx="17">
                  <c:v>172647.91666666666</c:v>
                </c:pt>
                <c:pt idx="18">
                  <c:v>172502.13333333333</c:v>
                </c:pt>
                <c:pt idx="19">
                  <c:v>172453.84166666667</c:v>
                </c:pt>
                <c:pt idx="20">
                  <c:v>172701.11250000002</c:v>
                </c:pt>
                <c:pt idx="21">
                  <c:v>171790.83333333334</c:v>
                </c:pt>
                <c:pt idx="22">
                  <c:v>171083.29166666666</c:v>
                </c:pt>
                <c:pt idx="23">
                  <c:v>170694.52083333334</c:v>
                </c:pt>
                <c:pt idx="24">
                  <c:v>167678.55416666667</c:v>
                </c:pt>
                <c:pt idx="25">
                  <c:v>167466.80416666667</c:v>
                </c:pt>
                <c:pt idx="26">
                  <c:v>166841.38749999998</c:v>
                </c:pt>
                <c:pt idx="27">
                  <c:v>165711.80416666667</c:v>
                </c:pt>
                <c:pt idx="28">
                  <c:v>165450.76249999998</c:v>
                </c:pt>
                <c:pt idx="29">
                  <c:v>162811.55000000002</c:v>
                </c:pt>
                <c:pt idx="30">
                  <c:v>162285.11250000002</c:v>
                </c:pt>
                <c:pt idx="31">
                  <c:v>161796.65416666667</c:v>
                </c:pt>
                <c:pt idx="32">
                  <c:v>159147.82083333333</c:v>
                </c:pt>
                <c:pt idx="33">
                  <c:v>157646.77083333334</c:v>
                </c:pt>
                <c:pt idx="34">
                  <c:v>156557</c:v>
                </c:pt>
                <c:pt idx="35">
                  <c:v>155617.4375</c:v>
                </c:pt>
                <c:pt idx="36">
                  <c:v>154660.98750000002</c:v>
                </c:pt>
                <c:pt idx="37">
                  <c:v>153826.84166666667</c:v>
                </c:pt>
                <c:pt idx="38">
                  <c:v>152747.23333333334</c:v>
                </c:pt>
                <c:pt idx="39">
                  <c:v>153353.22500000001</c:v>
                </c:pt>
                <c:pt idx="40">
                  <c:v>152556.03750000001</c:v>
                </c:pt>
                <c:pt idx="41">
                  <c:v>152458.95416666666</c:v>
                </c:pt>
                <c:pt idx="42">
                  <c:v>151621.47500000001</c:v>
                </c:pt>
                <c:pt idx="43">
                  <c:v>151198.24583333332</c:v>
                </c:pt>
                <c:pt idx="44">
                  <c:v>152209.01666666666</c:v>
                </c:pt>
                <c:pt idx="45">
                  <c:v>152746.11666666667</c:v>
                </c:pt>
                <c:pt idx="46">
                  <c:v>152217.78333333333</c:v>
                </c:pt>
                <c:pt idx="47">
                  <c:v>152087.32916666666</c:v>
                </c:pt>
                <c:pt idx="48">
                  <c:v>152424.74583333332</c:v>
                </c:pt>
                <c:pt idx="49">
                  <c:v>151702.68333333332</c:v>
                </c:pt>
                <c:pt idx="50">
                  <c:v>151910.98333333331</c:v>
                </c:pt>
              </c:numCache>
            </c:numRef>
          </c:val>
          <c:smooth val="0"/>
          <c:extLst>
            <c:ext xmlns:c16="http://schemas.microsoft.com/office/drawing/2014/chart" uri="{C3380CC4-5D6E-409C-BE32-E72D297353CC}">
              <c16:uniqueId val="{00000001-8307-4447-BE60-196DA4B264AF}"/>
            </c:ext>
          </c:extLst>
        </c:ser>
        <c:ser>
          <c:idx val="2"/>
          <c:order val="2"/>
          <c:tx>
            <c:strRef>
              <c:f>summaries1!$P$2</c:f>
              <c:strCache>
                <c:ptCount val="1"/>
                <c:pt idx="0">
                  <c:v>Sunday Rolling Avg</c:v>
                </c:pt>
              </c:strCache>
            </c:strRef>
          </c:tx>
          <c:spPr>
            <a:ln w="28575" cap="rnd">
              <a:solidFill>
                <a:schemeClr val="accent3"/>
              </a:solidFill>
              <a:round/>
            </a:ln>
            <a:effectLst/>
          </c:spPr>
          <c:marker>
            <c:symbol val="none"/>
          </c:marker>
          <c:cat>
            <c:strRef>
              <c:f>summaries1!$D$9:$D$59</c:f>
              <c:strCache>
                <c:ptCount val="51"/>
                <c:pt idx="0">
                  <c:v>Jul 2014</c:v>
                </c:pt>
                <c:pt idx="1">
                  <c:v>Aug 2014</c:v>
                </c:pt>
                <c:pt idx="2">
                  <c:v>Sep 2014</c:v>
                </c:pt>
                <c:pt idx="3">
                  <c:v>Oct 2014</c:v>
                </c:pt>
                <c:pt idx="4">
                  <c:v>Nov 2014</c:v>
                </c:pt>
                <c:pt idx="5">
                  <c:v>Dec 2014</c:v>
                </c:pt>
                <c:pt idx="6">
                  <c:v>Jan 2015</c:v>
                </c:pt>
                <c:pt idx="7">
                  <c:v>Feb 2015</c:v>
                </c:pt>
                <c:pt idx="8">
                  <c:v>Mar 2015</c:v>
                </c:pt>
                <c:pt idx="9">
                  <c:v>Apr 2015</c:v>
                </c:pt>
                <c:pt idx="10">
                  <c:v>May 2015</c:v>
                </c:pt>
                <c:pt idx="11">
                  <c:v>Jun 2015</c:v>
                </c:pt>
                <c:pt idx="12">
                  <c:v>Jul 2015</c:v>
                </c:pt>
                <c:pt idx="13">
                  <c:v>Aug 2015</c:v>
                </c:pt>
                <c:pt idx="14">
                  <c:v>Sep 2015</c:v>
                </c:pt>
                <c:pt idx="15">
                  <c:v>Oct 2015</c:v>
                </c:pt>
                <c:pt idx="16">
                  <c:v>Nov 2015</c:v>
                </c:pt>
                <c:pt idx="17">
                  <c:v>Dec 2015</c:v>
                </c:pt>
                <c:pt idx="18">
                  <c:v>Jan 2016</c:v>
                </c:pt>
                <c:pt idx="19">
                  <c:v>Feb 2016</c:v>
                </c:pt>
                <c:pt idx="20">
                  <c:v>Mar 2016</c:v>
                </c:pt>
                <c:pt idx="21">
                  <c:v>Apr 2016</c:v>
                </c:pt>
                <c:pt idx="22">
                  <c:v>May 2016</c:v>
                </c:pt>
                <c:pt idx="23">
                  <c:v>Jun 2016</c:v>
                </c:pt>
                <c:pt idx="24">
                  <c:v>Jul 2016</c:v>
                </c:pt>
                <c:pt idx="25">
                  <c:v>Aug 2016</c:v>
                </c:pt>
                <c:pt idx="26">
                  <c:v>Sep 2016</c:v>
                </c:pt>
                <c:pt idx="27">
                  <c:v>Oct 2016</c:v>
                </c:pt>
                <c:pt idx="28">
                  <c:v>Nov 2016</c:v>
                </c:pt>
                <c:pt idx="29">
                  <c:v>Dec 2016</c:v>
                </c:pt>
                <c:pt idx="30">
                  <c:v>Jan 2017</c:v>
                </c:pt>
                <c:pt idx="31">
                  <c:v>Feb 2017</c:v>
                </c:pt>
                <c:pt idx="32">
                  <c:v>Mar 2017</c:v>
                </c:pt>
                <c:pt idx="33">
                  <c:v>Apr 2017</c:v>
                </c:pt>
                <c:pt idx="34">
                  <c:v>May 2017</c:v>
                </c:pt>
                <c:pt idx="35">
                  <c:v>Jun 2017</c:v>
                </c:pt>
                <c:pt idx="36">
                  <c:v>Jul 2017</c:v>
                </c:pt>
                <c:pt idx="37">
                  <c:v>Aug 2017</c:v>
                </c:pt>
                <c:pt idx="38">
                  <c:v>Sep 2017</c:v>
                </c:pt>
                <c:pt idx="39">
                  <c:v>Oct 2017</c:v>
                </c:pt>
                <c:pt idx="40">
                  <c:v>Nov 2017</c:v>
                </c:pt>
                <c:pt idx="41">
                  <c:v>Dec 2017</c:v>
                </c:pt>
                <c:pt idx="42">
                  <c:v>Jan 2018</c:v>
                </c:pt>
                <c:pt idx="43">
                  <c:v>Feb 2018</c:v>
                </c:pt>
                <c:pt idx="44">
                  <c:v>Mar 2018</c:v>
                </c:pt>
                <c:pt idx="45">
                  <c:v>Apr 2018</c:v>
                </c:pt>
                <c:pt idx="46">
                  <c:v>May 2018</c:v>
                </c:pt>
                <c:pt idx="47">
                  <c:v>Jun 2018</c:v>
                </c:pt>
                <c:pt idx="48">
                  <c:v>Jul 2018</c:v>
                </c:pt>
                <c:pt idx="49">
                  <c:v>Aug 2018</c:v>
                </c:pt>
                <c:pt idx="50">
                  <c:v>Sep 2018</c:v>
                </c:pt>
              </c:strCache>
            </c:strRef>
          </c:cat>
          <c:val>
            <c:numRef>
              <c:f>summaries1!$P$9:$P$59</c:f>
              <c:numCache>
                <c:formatCode>_(* #,##0_);_(* \(#,##0\);_(* "-"??_);_(@_)</c:formatCode>
                <c:ptCount val="51"/>
                <c:pt idx="0">
                  <c:v>108997.94166666667</c:v>
                </c:pt>
                <c:pt idx="1">
                  <c:v>108972.04583333334</c:v>
                </c:pt>
                <c:pt idx="2">
                  <c:v>109605.27083333333</c:v>
                </c:pt>
                <c:pt idx="3">
                  <c:v>110320.27083333333</c:v>
                </c:pt>
                <c:pt idx="4">
                  <c:v>110437.10833333334</c:v>
                </c:pt>
                <c:pt idx="5">
                  <c:v>111284.08333333336</c:v>
                </c:pt>
                <c:pt idx="6">
                  <c:v>111322.875</c:v>
                </c:pt>
                <c:pt idx="7">
                  <c:v>108541.22916666667</c:v>
                </c:pt>
                <c:pt idx="8">
                  <c:v>108716.52916666667</c:v>
                </c:pt>
                <c:pt idx="9">
                  <c:v>108903.40416666667</c:v>
                </c:pt>
                <c:pt idx="10">
                  <c:v>108998.14583333333</c:v>
                </c:pt>
                <c:pt idx="11">
                  <c:v>108042.45416666666</c:v>
                </c:pt>
                <c:pt idx="12">
                  <c:v>108037.99583333333</c:v>
                </c:pt>
                <c:pt idx="13">
                  <c:v>107790.69583333335</c:v>
                </c:pt>
                <c:pt idx="14">
                  <c:v>107560.4875</c:v>
                </c:pt>
                <c:pt idx="15">
                  <c:v>106922.65416666667</c:v>
                </c:pt>
                <c:pt idx="16">
                  <c:v>106758.42083333334</c:v>
                </c:pt>
                <c:pt idx="17">
                  <c:v>106515.35833333334</c:v>
                </c:pt>
                <c:pt idx="18">
                  <c:v>105940.3625</c:v>
                </c:pt>
                <c:pt idx="19">
                  <c:v>107819.50833333335</c:v>
                </c:pt>
                <c:pt idx="20">
                  <c:v>107328.19583333335</c:v>
                </c:pt>
                <c:pt idx="21">
                  <c:v>107066.175</c:v>
                </c:pt>
                <c:pt idx="22">
                  <c:v>106430.65833333334</c:v>
                </c:pt>
                <c:pt idx="23">
                  <c:v>106801.74166666668</c:v>
                </c:pt>
                <c:pt idx="24">
                  <c:v>106770.17083333334</c:v>
                </c:pt>
                <c:pt idx="25">
                  <c:v>106814.72083333333</c:v>
                </c:pt>
                <c:pt idx="26">
                  <c:v>106432.84583333333</c:v>
                </c:pt>
                <c:pt idx="27">
                  <c:v>105697.82083333332</c:v>
                </c:pt>
                <c:pt idx="28">
                  <c:v>105348.46666666666</c:v>
                </c:pt>
                <c:pt idx="29">
                  <c:v>103992.15416666667</c:v>
                </c:pt>
                <c:pt idx="30">
                  <c:v>103302.83749999998</c:v>
                </c:pt>
                <c:pt idx="31">
                  <c:v>103107.56666666665</c:v>
                </c:pt>
                <c:pt idx="32">
                  <c:v>102166.33749999998</c:v>
                </c:pt>
                <c:pt idx="33">
                  <c:v>101792.325</c:v>
                </c:pt>
                <c:pt idx="34">
                  <c:v>101150.30833333333</c:v>
                </c:pt>
                <c:pt idx="35">
                  <c:v>101022.03750000002</c:v>
                </c:pt>
                <c:pt idx="36">
                  <c:v>100705.05416666665</c:v>
                </c:pt>
                <c:pt idx="37">
                  <c:v>100384.30416666665</c:v>
                </c:pt>
                <c:pt idx="38">
                  <c:v>99822.512499999997</c:v>
                </c:pt>
                <c:pt idx="39">
                  <c:v>100065.29583333334</c:v>
                </c:pt>
                <c:pt idx="40">
                  <c:v>99884.379166666666</c:v>
                </c:pt>
                <c:pt idx="41">
                  <c:v>99809.845833333326</c:v>
                </c:pt>
                <c:pt idx="42">
                  <c:v>99688.512499999997</c:v>
                </c:pt>
                <c:pt idx="43">
                  <c:v>99098.262499999997</c:v>
                </c:pt>
                <c:pt idx="44">
                  <c:v>99392.887499999997</c:v>
                </c:pt>
                <c:pt idx="45">
                  <c:v>98575.854166666642</c:v>
                </c:pt>
                <c:pt idx="46">
                  <c:v>98410.166666666672</c:v>
                </c:pt>
                <c:pt idx="47">
                  <c:v>98039.27499999998</c:v>
                </c:pt>
                <c:pt idx="48">
                  <c:v>97626.958333333328</c:v>
                </c:pt>
                <c:pt idx="49">
                  <c:v>97386.333333333328</c:v>
                </c:pt>
                <c:pt idx="50">
                  <c:v>97696.216666666674</c:v>
                </c:pt>
              </c:numCache>
            </c:numRef>
          </c:val>
          <c:smooth val="0"/>
          <c:extLst>
            <c:ext xmlns:c16="http://schemas.microsoft.com/office/drawing/2014/chart" uri="{C3380CC4-5D6E-409C-BE32-E72D297353CC}">
              <c16:uniqueId val="{00000002-8307-4447-BE60-196DA4B264AF}"/>
            </c:ext>
          </c:extLst>
        </c:ser>
        <c:dLbls>
          <c:showLegendKey val="0"/>
          <c:showVal val="0"/>
          <c:showCatName val="0"/>
          <c:showSerName val="0"/>
          <c:showPercent val="0"/>
          <c:showBubbleSize val="0"/>
        </c:dLbls>
        <c:smooth val="0"/>
        <c:axId val="730904696"/>
        <c:axId val="730929952"/>
      </c:lineChart>
      <c:catAx>
        <c:axId val="730904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0929952"/>
        <c:crosses val="autoZero"/>
        <c:auto val="1"/>
        <c:lblAlgn val="ctr"/>
        <c:lblOffset val="100"/>
        <c:noMultiLvlLbl val="0"/>
      </c:catAx>
      <c:valAx>
        <c:axId val="730929952"/>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090469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Bus Average</a:t>
            </a:r>
            <a:r>
              <a:rPr lang="en-US" baseline="0"/>
              <a:t> by Day Type, Detail</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summaries1!$K$2</c:f>
              <c:strCache>
                <c:ptCount val="1"/>
                <c:pt idx="0">
                  <c:v>Avg. Weekday Taps</c:v>
                </c:pt>
              </c:strCache>
            </c:strRef>
          </c:tx>
          <c:spPr>
            <a:ln w="28575" cap="rnd">
              <a:solidFill>
                <a:schemeClr val="accent1"/>
              </a:solidFill>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summaries1!$K$36:$K$59</c:f>
              <c:numCache>
                <c:formatCode>_(* #,##0_);_(* \(#,##0\);_(* "-"??_);_(@_)</c:formatCode>
                <c:ptCount val="24"/>
                <c:pt idx="0">
                  <c:v>328384.47619047621</c:v>
                </c:pt>
                <c:pt idx="1">
                  <c:v>320599.90476190473</c:v>
                </c:pt>
                <c:pt idx="2">
                  <c:v>285556.09090909088</c:v>
                </c:pt>
                <c:pt idx="3">
                  <c:v>314153.05</c:v>
                </c:pt>
                <c:pt idx="4">
                  <c:v>300773.89473684208</c:v>
                </c:pt>
                <c:pt idx="5">
                  <c:v>311353.78260869568</c:v>
                </c:pt>
                <c:pt idx="6">
                  <c:v>315286.05</c:v>
                </c:pt>
                <c:pt idx="7">
                  <c:v>321827.72727272729</c:v>
                </c:pt>
                <c:pt idx="8">
                  <c:v>312051.59090909088</c:v>
                </c:pt>
                <c:pt idx="9">
                  <c:v>290414.55</c:v>
                </c:pt>
                <c:pt idx="10">
                  <c:v>292644.26086956525</c:v>
                </c:pt>
                <c:pt idx="11">
                  <c:v>325521.05</c:v>
                </c:pt>
                <c:pt idx="12">
                  <c:v>325482.90909090912</c:v>
                </c:pt>
                <c:pt idx="13">
                  <c:v>313484.85714285716</c:v>
                </c:pt>
                <c:pt idx="14">
                  <c:v>283216.05</c:v>
                </c:pt>
                <c:pt idx="15">
                  <c:v>285655.57142857142</c:v>
                </c:pt>
                <c:pt idx="16">
                  <c:v>311951.42105263157</c:v>
                </c:pt>
                <c:pt idx="17" formatCode="General">
                  <c:v>309632</c:v>
                </c:pt>
                <c:pt idx="18">
                  <c:v>310262.76190476189</c:v>
                </c:pt>
                <c:pt idx="19">
                  <c:v>321344.45454545453</c:v>
                </c:pt>
                <c:pt idx="20">
                  <c:v>309788.71428571426</c:v>
                </c:pt>
                <c:pt idx="21">
                  <c:v>282508.59090909088</c:v>
                </c:pt>
                <c:pt idx="22">
                  <c:v>290035.30434782611</c:v>
                </c:pt>
                <c:pt idx="23">
                  <c:v>324949.26315789472</c:v>
                </c:pt>
              </c:numCache>
            </c:numRef>
          </c:val>
          <c:smooth val="0"/>
          <c:extLst>
            <c:ext xmlns:c16="http://schemas.microsoft.com/office/drawing/2014/chart" uri="{C3380CC4-5D6E-409C-BE32-E72D297353CC}">
              <c16:uniqueId val="{00000000-5224-4E43-995A-CDDEA859548D}"/>
            </c:ext>
          </c:extLst>
        </c:ser>
        <c:ser>
          <c:idx val="1"/>
          <c:order val="1"/>
          <c:tx>
            <c:strRef>
              <c:f>summaries1!$L$2</c:f>
              <c:strCache>
                <c:ptCount val="1"/>
                <c:pt idx="0">
                  <c:v>Weekday Rolling Avg</c:v>
                </c:pt>
              </c:strCache>
            </c:strRef>
          </c:tx>
          <c:spPr>
            <a:ln w="28575" cap="rnd">
              <a:solidFill>
                <a:schemeClr val="accent1"/>
              </a:solidFill>
              <a:prstDash val="sysDot"/>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summaries1!$L$36:$L$59</c:f>
              <c:numCache>
                <c:formatCode>_(* #,##0_);_(* \(#,##0\);_(* "-"??_);_(@_)</c:formatCode>
                <c:ptCount val="24"/>
                <c:pt idx="0">
                  <c:v>322361.75746951369</c:v>
                </c:pt>
                <c:pt idx="1">
                  <c:v>321501.76619967242</c:v>
                </c:pt>
                <c:pt idx="2">
                  <c:v>320551.0273986184</c:v>
                </c:pt>
                <c:pt idx="3">
                  <c:v>319362.01402142539</c:v>
                </c:pt>
                <c:pt idx="4">
                  <c:v>317504.29691616225</c:v>
                </c:pt>
                <c:pt idx="5">
                  <c:v>315463.6773509449</c:v>
                </c:pt>
                <c:pt idx="6">
                  <c:v>314222.13786681788</c:v>
                </c:pt>
                <c:pt idx="7">
                  <c:v>313035.48815541813</c:v>
                </c:pt>
                <c:pt idx="8">
                  <c:v>312569.77982208482</c:v>
                </c:pt>
                <c:pt idx="9">
                  <c:v>311225.60898875148</c:v>
                </c:pt>
                <c:pt idx="10">
                  <c:v>310627.38072788197</c:v>
                </c:pt>
                <c:pt idx="11">
                  <c:v>309880.53568819939</c:v>
                </c:pt>
                <c:pt idx="12">
                  <c:v>309638.73842990218</c:v>
                </c:pt>
                <c:pt idx="13">
                  <c:v>309045.81779498153</c:v>
                </c:pt>
                <c:pt idx="14">
                  <c:v>308850.81438589061</c:v>
                </c:pt>
                <c:pt idx="15">
                  <c:v>306476.02450493822</c:v>
                </c:pt>
                <c:pt idx="16">
                  <c:v>307407.48503125401</c:v>
                </c:pt>
                <c:pt idx="17">
                  <c:v>307264.00314719602</c:v>
                </c:pt>
                <c:pt idx="18">
                  <c:v>306845.39580592624</c:v>
                </c:pt>
                <c:pt idx="19">
                  <c:v>306805.12307865347</c:v>
                </c:pt>
                <c:pt idx="20">
                  <c:v>305293.54167248652</c:v>
                </c:pt>
                <c:pt idx="21">
                  <c:v>304634.71174824412</c:v>
                </c:pt>
                <c:pt idx="22">
                  <c:v>304417.29870476585</c:v>
                </c:pt>
                <c:pt idx="23">
                  <c:v>304369.64980125707</c:v>
                </c:pt>
              </c:numCache>
            </c:numRef>
          </c:val>
          <c:smooth val="0"/>
          <c:extLst>
            <c:ext xmlns:c16="http://schemas.microsoft.com/office/drawing/2014/chart" uri="{C3380CC4-5D6E-409C-BE32-E72D297353CC}">
              <c16:uniqueId val="{00000001-5224-4E43-995A-CDDEA859548D}"/>
            </c:ext>
          </c:extLst>
        </c:ser>
        <c:ser>
          <c:idx val="2"/>
          <c:order val="2"/>
          <c:tx>
            <c:strRef>
              <c:f>summaries1!$M$2</c:f>
              <c:strCache>
                <c:ptCount val="1"/>
                <c:pt idx="0">
                  <c:v>Avg. Saturday Taps</c:v>
                </c:pt>
              </c:strCache>
            </c:strRef>
          </c:tx>
          <c:spPr>
            <a:ln w="28575" cap="rnd">
              <a:solidFill>
                <a:schemeClr val="accent2"/>
              </a:solidFill>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summaries1!$M$36:$M$59</c:f>
              <c:numCache>
                <c:formatCode>_(* #,##0_);_(* \(#,##0\);_(* "-"??_);_(@_)</c:formatCode>
                <c:ptCount val="24"/>
                <c:pt idx="0">
                  <c:v>160388.6</c:v>
                </c:pt>
                <c:pt idx="1">
                  <c:v>162018</c:v>
                </c:pt>
                <c:pt idx="2">
                  <c:v>135138.20000000001</c:v>
                </c:pt>
                <c:pt idx="3">
                  <c:v>144463.75</c:v>
                </c:pt>
                <c:pt idx="4">
                  <c:v>154981.25</c:v>
                </c:pt>
                <c:pt idx="5">
                  <c:v>141838.75</c:v>
                </c:pt>
                <c:pt idx="6">
                  <c:v>156881.79999999999</c:v>
                </c:pt>
                <c:pt idx="7">
                  <c:v>159201.25</c:v>
                </c:pt>
                <c:pt idx="8">
                  <c:v>158419.75</c:v>
                </c:pt>
                <c:pt idx="9">
                  <c:v>151573</c:v>
                </c:pt>
                <c:pt idx="10">
                  <c:v>150871.25</c:v>
                </c:pt>
                <c:pt idx="11">
                  <c:v>157191.20000000001</c:v>
                </c:pt>
                <c:pt idx="12">
                  <c:v>167660.5</c:v>
                </c:pt>
                <c:pt idx="13">
                  <c:v>152451.75</c:v>
                </c:pt>
                <c:pt idx="14">
                  <c:v>133973.20000000001</c:v>
                </c:pt>
                <c:pt idx="15">
                  <c:v>134414</c:v>
                </c:pt>
                <c:pt idx="16">
                  <c:v>149902.5</c:v>
                </c:pt>
                <c:pt idx="17">
                  <c:v>153968</c:v>
                </c:pt>
                <c:pt idx="18">
                  <c:v>163327</c:v>
                </c:pt>
                <c:pt idx="19">
                  <c:v>152861.25</c:v>
                </c:pt>
                <c:pt idx="20">
                  <c:v>154924.20000000001</c:v>
                </c:pt>
                <c:pt idx="21">
                  <c:v>155622</c:v>
                </c:pt>
                <c:pt idx="22">
                  <c:v>142206.5</c:v>
                </c:pt>
                <c:pt idx="23">
                  <c:v>159690.79999999999</c:v>
                </c:pt>
              </c:numCache>
            </c:numRef>
          </c:val>
          <c:smooth val="0"/>
          <c:extLst>
            <c:ext xmlns:c16="http://schemas.microsoft.com/office/drawing/2014/chart" uri="{C3380CC4-5D6E-409C-BE32-E72D297353CC}">
              <c16:uniqueId val="{00000002-5224-4E43-995A-CDDEA859548D}"/>
            </c:ext>
          </c:extLst>
        </c:ser>
        <c:ser>
          <c:idx val="3"/>
          <c:order val="3"/>
          <c:tx>
            <c:strRef>
              <c:f>summaries1!$N$2</c:f>
              <c:strCache>
                <c:ptCount val="1"/>
                <c:pt idx="0">
                  <c:v>Saturday Rolling Avg</c:v>
                </c:pt>
              </c:strCache>
            </c:strRef>
          </c:tx>
          <c:spPr>
            <a:ln w="28575" cap="rnd">
              <a:solidFill>
                <a:schemeClr val="accent2"/>
              </a:solidFill>
              <a:prstDash val="sysDot"/>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summaries1!$N$36:$N$59</c:f>
              <c:numCache>
                <c:formatCode>_(* #,##0_);_(* \(#,##0\);_(* "-"??_);_(@_)</c:formatCode>
                <c:ptCount val="24"/>
                <c:pt idx="0">
                  <c:v>165711.80416666667</c:v>
                </c:pt>
                <c:pt idx="1">
                  <c:v>165450.76249999998</c:v>
                </c:pt>
                <c:pt idx="2">
                  <c:v>162811.55000000002</c:v>
                </c:pt>
                <c:pt idx="3">
                  <c:v>162285.11250000002</c:v>
                </c:pt>
                <c:pt idx="4">
                  <c:v>161796.65416666667</c:v>
                </c:pt>
                <c:pt idx="5">
                  <c:v>159147.82083333333</c:v>
                </c:pt>
                <c:pt idx="6">
                  <c:v>157646.77083333334</c:v>
                </c:pt>
                <c:pt idx="7">
                  <c:v>156557</c:v>
                </c:pt>
                <c:pt idx="8">
                  <c:v>155617.4375</c:v>
                </c:pt>
                <c:pt idx="9">
                  <c:v>154660.98750000002</c:v>
                </c:pt>
                <c:pt idx="10">
                  <c:v>153826.84166666667</c:v>
                </c:pt>
                <c:pt idx="11">
                  <c:v>152747.23333333334</c:v>
                </c:pt>
                <c:pt idx="12">
                  <c:v>153353.22500000001</c:v>
                </c:pt>
                <c:pt idx="13">
                  <c:v>152556.03750000001</c:v>
                </c:pt>
                <c:pt idx="14">
                  <c:v>152458.95416666666</c:v>
                </c:pt>
                <c:pt idx="15">
                  <c:v>151621.47500000001</c:v>
                </c:pt>
                <c:pt idx="16">
                  <c:v>151198.24583333332</c:v>
                </c:pt>
                <c:pt idx="17">
                  <c:v>152209.01666666666</c:v>
                </c:pt>
                <c:pt idx="18">
                  <c:v>152746.11666666667</c:v>
                </c:pt>
                <c:pt idx="19">
                  <c:v>152217.78333333333</c:v>
                </c:pt>
                <c:pt idx="20">
                  <c:v>152087.32916666666</c:v>
                </c:pt>
                <c:pt idx="21">
                  <c:v>152424.74583333332</c:v>
                </c:pt>
                <c:pt idx="22">
                  <c:v>151702.68333333332</c:v>
                </c:pt>
                <c:pt idx="23">
                  <c:v>151910.98333333331</c:v>
                </c:pt>
              </c:numCache>
            </c:numRef>
          </c:val>
          <c:smooth val="0"/>
          <c:extLst>
            <c:ext xmlns:c16="http://schemas.microsoft.com/office/drawing/2014/chart" uri="{C3380CC4-5D6E-409C-BE32-E72D297353CC}">
              <c16:uniqueId val="{00000003-5224-4E43-995A-CDDEA859548D}"/>
            </c:ext>
          </c:extLst>
        </c:ser>
        <c:ser>
          <c:idx val="4"/>
          <c:order val="4"/>
          <c:tx>
            <c:strRef>
              <c:f>summaries1!$O$2</c:f>
              <c:strCache>
                <c:ptCount val="1"/>
                <c:pt idx="0">
                  <c:v>Avg. Sunday Taps</c:v>
                </c:pt>
              </c:strCache>
            </c:strRef>
          </c:tx>
          <c:spPr>
            <a:ln w="28575" cap="rnd">
              <a:solidFill>
                <a:schemeClr val="tx1">
                  <a:lumMod val="50000"/>
                  <a:lumOff val="50000"/>
                </a:schemeClr>
              </a:solidFill>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summaries1!$O$36:$O$59</c:f>
              <c:numCache>
                <c:formatCode>_(* #,##0_);_(* \(#,##0\);_(* "-"??_);_(@_)</c:formatCode>
                <c:ptCount val="24"/>
                <c:pt idx="0">
                  <c:v>102720.2</c:v>
                </c:pt>
                <c:pt idx="1">
                  <c:v>102546.75</c:v>
                </c:pt>
                <c:pt idx="2">
                  <c:v>87925</c:v>
                </c:pt>
                <c:pt idx="3">
                  <c:v>88767</c:v>
                </c:pt>
                <c:pt idx="4">
                  <c:v>97245.25</c:v>
                </c:pt>
                <c:pt idx="5">
                  <c:v>92734.5</c:v>
                </c:pt>
                <c:pt idx="6">
                  <c:v>107176.6</c:v>
                </c:pt>
                <c:pt idx="7">
                  <c:v>100311</c:v>
                </c:pt>
                <c:pt idx="8">
                  <c:v>106118.25</c:v>
                </c:pt>
                <c:pt idx="9">
                  <c:v>104414.6</c:v>
                </c:pt>
                <c:pt idx="10">
                  <c:v>105578</c:v>
                </c:pt>
                <c:pt idx="11">
                  <c:v>102333</c:v>
                </c:pt>
                <c:pt idx="12">
                  <c:v>105633.60000000001</c:v>
                </c:pt>
                <c:pt idx="13">
                  <c:v>100375.75</c:v>
                </c:pt>
                <c:pt idx="14">
                  <c:v>87030.6</c:v>
                </c:pt>
                <c:pt idx="15">
                  <c:v>87311</c:v>
                </c:pt>
                <c:pt idx="16">
                  <c:v>90162.25</c:v>
                </c:pt>
                <c:pt idx="17">
                  <c:v>96270</c:v>
                </c:pt>
                <c:pt idx="18">
                  <c:v>97372.2</c:v>
                </c:pt>
                <c:pt idx="19">
                  <c:v>98322.75</c:v>
                </c:pt>
                <c:pt idx="20">
                  <c:v>100217.75</c:v>
                </c:pt>
                <c:pt idx="21">
                  <c:v>99466.8</c:v>
                </c:pt>
                <c:pt idx="22">
                  <c:v>102690.5</c:v>
                </c:pt>
                <c:pt idx="23">
                  <c:v>106051.6</c:v>
                </c:pt>
              </c:numCache>
            </c:numRef>
          </c:val>
          <c:smooth val="0"/>
          <c:extLst>
            <c:ext xmlns:c16="http://schemas.microsoft.com/office/drawing/2014/chart" uri="{C3380CC4-5D6E-409C-BE32-E72D297353CC}">
              <c16:uniqueId val="{00000004-5224-4E43-995A-CDDEA859548D}"/>
            </c:ext>
          </c:extLst>
        </c:ser>
        <c:ser>
          <c:idx val="5"/>
          <c:order val="5"/>
          <c:tx>
            <c:strRef>
              <c:f>summaries1!$P$2</c:f>
              <c:strCache>
                <c:ptCount val="1"/>
                <c:pt idx="0">
                  <c:v>Sunday Rolling Avg</c:v>
                </c:pt>
              </c:strCache>
            </c:strRef>
          </c:tx>
          <c:spPr>
            <a:ln w="28575" cap="rnd">
              <a:solidFill>
                <a:schemeClr val="tx1">
                  <a:lumMod val="50000"/>
                  <a:lumOff val="50000"/>
                </a:schemeClr>
              </a:solidFill>
              <a:prstDash val="sysDot"/>
              <a:round/>
            </a:ln>
            <a:effectLst/>
          </c:spPr>
          <c:marker>
            <c:symbol val="none"/>
          </c:marker>
          <c:cat>
            <c:strRef>
              <c:f>summaries1!$D$36:$D$59</c:f>
              <c:strCache>
                <c:ptCount val="24"/>
                <c:pt idx="0">
                  <c:v>Oct 2016</c:v>
                </c:pt>
                <c:pt idx="1">
                  <c:v>Nov 2016</c:v>
                </c:pt>
                <c:pt idx="2">
                  <c:v>Dec 2016</c:v>
                </c:pt>
                <c:pt idx="3">
                  <c:v>Jan 2017</c:v>
                </c:pt>
                <c:pt idx="4">
                  <c:v>Feb 2017</c:v>
                </c:pt>
                <c:pt idx="5">
                  <c:v>Mar 2017</c:v>
                </c:pt>
                <c:pt idx="6">
                  <c:v>Apr 2017</c:v>
                </c:pt>
                <c:pt idx="7">
                  <c:v>May 2017</c:v>
                </c:pt>
                <c:pt idx="8">
                  <c:v>Jun 2017</c:v>
                </c:pt>
                <c:pt idx="9">
                  <c:v>Jul 2017</c:v>
                </c:pt>
                <c:pt idx="10">
                  <c:v>Aug 2017</c:v>
                </c:pt>
                <c:pt idx="11">
                  <c:v>Sep 2017</c:v>
                </c:pt>
                <c:pt idx="12">
                  <c:v>Oct 2017</c:v>
                </c:pt>
                <c:pt idx="13">
                  <c:v>Nov 2017</c:v>
                </c:pt>
                <c:pt idx="14">
                  <c:v>Dec 2017</c:v>
                </c:pt>
                <c:pt idx="15">
                  <c:v>Jan 2018</c:v>
                </c:pt>
                <c:pt idx="16">
                  <c:v>Feb 2018</c:v>
                </c:pt>
                <c:pt idx="17">
                  <c:v>Mar 2018</c:v>
                </c:pt>
                <c:pt idx="18">
                  <c:v>Apr 2018</c:v>
                </c:pt>
                <c:pt idx="19">
                  <c:v>May 2018</c:v>
                </c:pt>
                <c:pt idx="20">
                  <c:v>Jun 2018</c:v>
                </c:pt>
                <c:pt idx="21">
                  <c:v>Jul 2018</c:v>
                </c:pt>
                <c:pt idx="22">
                  <c:v>Aug 2018</c:v>
                </c:pt>
                <c:pt idx="23">
                  <c:v>Sep 2018</c:v>
                </c:pt>
              </c:strCache>
            </c:strRef>
          </c:cat>
          <c:val>
            <c:numRef>
              <c:f>summaries1!$P$36:$P$59</c:f>
              <c:numCache>
                <c:formatCode>_(* #,##0_);_(* \(#,##0\);_(* "-"??_);_(@_)</c:formatCode>
                <c:ptCount val="24"/>
                <c:pt idx="0">
                  <c:v>105697.82083333332</c:v>
                </c:pt>
                <c:pt idx="1">
                  <c:v>105348.46666666666</c:v>
                </c:pt>
                <c:pt idx="2">
                  <c:v>103992.15416666667</c:v>
                </c:pt>
                <c:pt idx="3">
                  <c:v>103302.83749999998</c:v>
                </c:pt>
                <c:pt idx="4">
                  <c:v>103107.56666666665</c:v>
                </c:pt>
                <c:pt idx="5">
                  <c:v>102166.33749999998</c:v>
                </c:pt>
                <c:pt idx="6">
                  <c:v>101792.325</c:v>
                </c:pt>
                <c:pt idx="7">
                  <c:v>101150.30833333333</c:v>
                </c:pt>
                <c:pt idx="8">
                  <c:v>101022.03750000002</c:v>
                </c:pt>
                <c:pt idx="9">
                  <c:v>100705.05416666665</c:v>
                </c:pt>
                <c:pt idx="10">
                  <c:v>100384.30416666665</c:v>
                </c:pt>
                <c:pt idx="11">
                  <c:v>99822.512499999997</c:v>
                </c:pt>
                <c:pt idx="12">
                  <c:v>100065.29583333334</c:v>
                </c:pt>
                <c:pt idx="13">
                  <c:v>99884.379166666666</c:v>
                </c:pt>
                <c:pt idx="14">
                  <c:v>99809.845833333326</c:v>
                </c:pt>
                <c:pt idx="15">
                  <c:v>99688.512499999997</c:v>
                </c:pt>
                <c:pt idx="16">
                  <c:v>99098.262499999997</c:v>
                </c:pt>
                <c:pt idx="17">
                  <c:v>99392.887499999997</c:v>
                </c:pt>
                <c:pt idx="18">
                  <c:v>98575.854166666642</c:v>
                </c:pt>
                <c:pt idx="19">
                  <c:v>98410.166666666672</c:v>
                </c:pt>
                <c:pt idx="20">
                  <c:v>98039.27499999998</c:v>
                </c:pt>
                <c:pt idx="21">
                  <c:v>97626.958333333328</c:v>
                </c:pt>
                <c:pt idx="22">
                  <c:v>97386.333333333328</c:v>
                </c:pt>
                <c:pt idx="23">
                  <c:v>97696.216666666674</c:v>
                </c:pt>
              </c:numCache>
            </c:numRef>
          </c:val>
          <c:smooth val="0"/>
          <c:extLst>
            <c:ext xmlns:c16="http://schemas.microsoft.com/office/drawing/2014/chart" uri="{C3380CC4-5D6E-409C-BE32-E72D297353CC}">
              <c16:uniqueId val="{00000005-5224-4E43-995A-CDDEA859548D}"/>
            </c:ext>
          </c:extLst>
        </c:ser>
        <c:dLbls>
          <c:showLegendKey val="0"/>
          <c:showVal val="0"/>
          <c:showCatName val="0"/>
          <c:showSerName val="0"/>
          <c:showPercent val="0"/>
          <c:showBubbleSize val="0"/>
        </c:dLbls>
        <c:smooth val="0"/>
        <c:axId val="732099808"/>
        <c:axId val="732099152"/>
      </c:lineChart>
      <c:catAx>
        <c:axId val="732099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2099152"/>
        <c:crosses val="autoZero"/>
        <c:auto val="1"/>
        <c:lblAlgn val="ctr"/>
        <c:lblOffset val="100"/>
        <c:noMultiLvlLbl val="0"/>
      </c:catAx>
      <c:valAx>
        <c:axId val="732099152"/>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209980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MBTA Ferry Ridership</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170674611619493"/>
          <c:y val="9.7403757593181164E-2"/>
          <c:w val="0.87276772835827954"/>
          <c:h val="0.74507418824168281"/>
        </c:manualLayout>
      </c:layout>
      <c:lineChart>
        <c:grouping val="standard"/>
        <c:varyColors val="0"/>
        <c:ser>
          <c:idx val="0"/>
          <c:order val="0"/>
          <c:tx>
            <c:strRef>
              <c:f>Sheet1!$A$2</c:f>
              <c:strCache>
                <c:ptCount val="1"/>
                <c:pt idx="0">
                  <c:v>Monthly UPT</c:v>
                </c:pt>
              </c:strCache>
            </c:strRef>
          </c:tx>
          <c:spPr>
            <a:ln w="28575" cap="rnd">
              <a:solidFill>
                <a:srgbClr val="0070C0"/>
              </a:solidFill>
              <a:round/>
            </a:ln>
            <a:effectLst/>
          </c:spPr>
          <c:marker>
            <c:symbol val="none"/>
          </c:marker>
          <c:cat>
            <c:numRef>
              <c:f>Sheet1!$EP$1:$GT$1</c:f>
              <c:numCache>
                <c:formatCode>mmm\ \'yy</c:formatCode>
                <c:ptCount val="57"/>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pt idx="36">
                  <c:v>42736</c:v>
                </c:pt>
                <c:pt idx="37">
                  <c:v>42767</c:v>
                </c:pt>
                <c:pt idx="38">
                  <c:v>42795</c:v>
                </c:pt>
                <c:pt idx="39">
                  <c:v>42826</c:v>
                </c:pt>
                <c:pt idx="40">
                  <c:v>42856</c:v>
                </c:pt>
                <c:pt idx="41">
                  <c:v>42887</c:v>
                </c:pt>
                <c:pt idx="42">
                  <c:v>42917</c:v>
                </c:pt>
                <c:pt idx="43">
                  <c:v>42948</c:v>
                </c:pt>
                <c:pt idx="44">
                  <c:v>42979</c:v>
                </c:pt>
                <c:pt idx="45">
                  <c:v>43009</c:v>
                </c:pt>
                <c:pt idx="46">
                  <c:v>43040</c:v>
                </c:pt>
                <c:pt idx="47">
                  <c:v>43070</c:v>
                </c:pt>
                <c:pt idx="48">
                  <c:v>43101</c:v>
                </c:pt>
                <c:pt idx="49">
                  <c:v>43132</c:v>
                </c:pt>
                <c:pt idx="50">
                  <c:v>43160</c:v>
                </c:pt>
                <c:pt idx="51">
                  <c:v>43191</c:v>
                </c:pt>
                <c:pt idx="52">
                  <c:v>43221</c:v>
                </c:pt>
                <c:pt idx="53">
                  <c:v>43252</c:v>
                </c:pt>
                <c:pt idx="54">
                  <c:v>43282</c:v>
                </c:pt>
                <c:pt idx="55">
                  <c:v>43313</c:v>
                </c:pt>
                <c:pt idx="56">
                  <c:v>43344</c:v>
                </c:pt>
              </c:numCache>
            </c:numRef>
          </c:cat>
          <c:val>
            <c:numRef>
              <c:f>Sheet1!$EP$2:$GT$2</c:f>
              <c:numCache>
                <c:formatCode>#,##0</c:formatCode>
                <c:ptCount val="57"/>
                <c:pt idx="0">
                  <c:v>76687</c:v>
                </c:pt>
                <c:pt idx="1">
                  <c:v>69825</c:v>
                </c:pt>
                <c:pt idx="2">
                  <c:v>83527</c:v>
                </c:pt>
                <c:pt idx="3">
                  <c:v>111722</c:v>
                </c:pt>
                <c:pt idx="4">
                  <c:v>116022</c:v>
                </c:pt>
                <c:pt idx="5">
                  <c:v>148891</c:v>
                </c:pt>
                <c:pt idx="6">
                  <c:v>180683</c:v>
                </c:pt>
                <c:pt idx="7">
                  <c:v>171105</c:v>
                </c:pt>
                <c:pt idx="8">
                  <c:v>131361</c:v>
                </c:pt>
                <c:pt idx="9">
                  <c:v>120907</c:v>
                </c:pt>
                <c:pt idx="10">
                  <c:v>84018</c:v>
                </c:pt>
                <c:pt idx="11">
                  <c:v>85912</c:v>
                </c:pt>
                <c:pt idx="12">
                  <c:v>73797</c:v>
                </c:pt>
                <c:pt idx="13">
                  <c:v>39788</c:v>
                </c:pt>
                <c:pt idx="14">
                  <c:v>82276</c:v>
                </c:pt>
                <c:pt idx="15">
                  <c:v>105763</c:v>
                </c:pt>
                <c:pt idx="16">
                  <c:v>119586</c:v>
                </c:pt>
                <c:pt idx="17">
                  <c:v>146201</c:v>
                </c:pt>
                <c:pt idx="18">
                  <c:v>181350</c:v>
                </c:pt>
                <c:pt idx="19">
                  <c:v>173200</c:v>
                </c:pt>
                <c:pt idx="20">
                  <c:v>138232</c:v>
                </c:pt>
                <c:pt idx="21">
                  <c:v>120357</c:v>
                </c:pt>
                <c:pt idx="22">
                  <c:v>94361</c:v>
                </c:pt>
                <c:pt idx="23">
                  <c:v>92522</c:v>
                </c:pt>
                <c:pt idx="24">
                  <c:v>85603</c:v>
                </c:pt>
                <c:pt idx="25">
                  <c:v>85883</c:v>
                </c:pt>
                <c:pt idx="26">
                  <c:v>105050</c:v>
                </c:pt>
                <c:pt idx="27">
                  <c:v>108297</c:v>
                </c:pt>
                <c:pt idx="28">
                  <c:v>121738</c:v>
                </c:pt>
                <c:pt idx="29">
                  <c:v>160019</c:v>
                </c:pt>
                <c:pt idx="30">
                  <c:v>181413</c:v>
                </c:pt>
                <c:pt idx="31">
                  <c:v>189979</c:v>
                </c:pt>
                <c:pt idx="32">
                  <c:v>142305</c:v>
                </c:pt>
                <c:pt idx="33">
                  <c:v>126257</c:v>
                </c:pt>
                <c:pt idx="34">
                  <c:v>106989</c:v>
                </c:pt>
                <c:pt idx="35">
                  <c:v>92185</c:v>
                </c:pt>
                <c:pt idx="36">
                  <c:v>101421</c:v>
                </c:pt>
                <c:pt idx="37">
                  <c:v>79960</c:v>
                </c:pt>
                <c:pt idx="38">
                  <c:v>102244</c:v>
                </c:pt>
                <c:pt idx="39">
                  <c:v>110545</c:v>
                </c:pt>
                <c:pt idx="40">
                  <c:v>122547</c:v>
                </c:pt>
                <c:pt idx="41">
                  <c:v>133663</c:v>
                </c:pt>
                <c:pt idx="42">
                  <c:v>173074</c:v>
                </c:pt>
                <c:pt idx="43">
                  <c:v>187610</c:v>
                </c:pt>
                <c:pt idx="44">
                  <c:v>142563</c:v>
                </c:pt>
                <c:pt idx="45">
                  <c:v>139238</c:v>
                </c:pt>
                <c:pt idx="46">
                  <c:v>107982</c:v>
                </c:pt>
                <c:pt idx="47">
                  <c:v>86710</c:v>
                </c:pt>
                <c:pt idx="48">
                  <c:v>67253</c:v>
                </c:pt>
                <c:pt idx="49">
                  <c:v>89772</c:v>
                </c:pt>
                <c:pt idx="50">
                  <c:v>91932</c:v>
                </c:pt>
                <c:pt idx="51">
                  <c:v>105973</c:v>
                </c:pt>
                <c:pt idx="52">
                  <c:v>139467</c:v>
                </c:pt>
                <c:pt idx="53">
                  <c:v>167449</c:v>
                </c:pt>
                <c:pt idx="54">
                  <c:v>193685</c:v>
                </c:pt>
                <c:pt idx="55">
                  <c:v>186413</c:v>
                </c:pt>
                <c:pt idx="56">
                  <c:v>143096</c:v>
                </c:pt>
              </c:numCache>
            </c:numRef>
          </c:val>
          <c:smooth val="0"/>
          <c:extLst>
            <c:ext xmlns:c16="http://schemas.microsoft.com/office/drawing/2014/chart" uri="{C3380CC4-5D6E-409C-BE32-E72D297353CC}">
              <c16:uniqueId val="{00000000-292F-4FEF-8380-13521AABC110}"/>
            </c:ext>
          </c:extLst>
        </c:ser>
        <c:ser>
          <c:idx val="1"/>
          <c:order val="1"/>
          <c:tx>
            <c:strRef>
              <c:f>Sheet1!$A$3</c:f>
              <c:strCache>
                <c:ptCount val="1"/>
                <c:pt idx="0">
                  <c:v>12-month Rolling Avg</c:v>
                </c:pt>
              </c:strCache>
            </c:strRef>
          </c:tx>
          <c:spPr>
            <a:ln w="28575" cap="rnd">
              <a:solidFill>
                <a:srgbClr val="0070C0"/>
              </a:solidFill>
              <a:prstDash val="sysDot"/>
              <a:round/>
            </a:ln>
            <a:effectLst/>
          </c:spPr>
          <c:marker>
            <c:symbol val="none"/>
          </c:marker>
          <c:cat>
            <c:numRef>
              <c:f>Sheet1!$EP$1:$GT$1</c:f>
              <c:numCache>
                <c:formatCode>mmm\ \'yy</c:formatCode>
                <c:ptCount val="57"/>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pt idx="36">
                  <c:v>42736</c:v>
                </c:pt>
                <c:pt idx="37">
                  <c:v>42767</c:v>
                </c:pt>
                <c:pt idx="38">
                  <c:v>42795</c:v>
                </c:pt>
                <c:pt idx="39">
                  <c:v>42826</c:v>
                </c:pt>
                <c:pt idx="40">
                  <c:v>42856</c:v>
                </c:pt>
                <c:pt idx="41">
                  <c:v>42887</c:v>
                </c:pt>
                <c:pt idx="42">
                  <c:v>42917</c:v>
                </c:pt>
                <c:pt idx="43">
                  <c:v>42948</c:v>
                </c:pt>
                <c:pt idx="44">
                  <c:v>42979</c:v>
                </c:pt>
                <c:pt idx="45">
                  <c:v>43009</c:v>
                </c:pt>
                <c:pt idx="46">
                  <c:v>43040</c:v>
                </c:pt>
                <c:pt idx="47">
                  <c:v>43070</c:v>
                </c:pt>
                <c:pt idx="48">
                  <c:v>43101</c:v>
                </c:pt>
                <c:pt idx="49">
                  <c:v>43132</c:v>
                </c:pt>
                <c:pt idx="50">
                  <c:v>43160</c:v>
                </c:pt>
                <c:pt idx="51">
                  <c:v>43191</c:v>
                </c:pt>
                <c:pt idx="52">
                  <c:v>43221</c:v>
                </c:pt>
                <c:pt idx="53">
                  <c:v>43252</c:v>
                </c:pt>
                <c:pt idx="54">
                  <c:v>43282</c:v>
                </c:pt>
                <c:pt idx="55">
                  <c:v>43313</c:v>
                </c:pt>
                <c:pt idx="56">
                  <c:v>43344</c:v>
                </c:pt>
              </c:numCache>
            </c:numRef>
          </c:cat>
          <c:val>
            <c:numRef>
              <c:f>Sheet1!$EP$3:$GT$3</c:f>
              <c:numCache>
                <c:formatCode>#,##0</c:formatCode>
                <c:ptCount val="57"/>
                <c:pt idx="0">
                  <c:v>104812</c:v>
                </c:pt>
                <c:pt idx="1">
                  <c:v>105121.25</c:v>
                </c:pt>
                <c:pt idx="2">
                  <c:v>105347.25</c:v>
                </c:pt>
                <c:pt idx="3">
                  <c:v>106907.91666666667</c:v>
                </c:pt>
                <c:pt idx="4">
                  <c:v>107556.08333333333</c:v>
                </c:pt>
                <c:pt idx="5">
                  <c:v>109801.75</c:v>
                </c:pt>
                <c:pt idx="6">
                  <c:v>111760.83333333333</c:v>
                </c:pt>
                <c:pt idx="7">
                  <c:v>112154.33333333333</c:v>
                </c:pt>
                <c:pt idx="8">
                  <c:v>113272.41666666667</c:v>
                </c:pt>
                <c:pt idx="9">
                  <c:v>114023.16666666667</c:v>
                </c:pt>
                <c:pt idx="10">
                  <c:v>114080.58333333333</c:v>
                </c:pt>
                <c:pt idx="11">
                  <c:v>115055</c:v>
                </c:pt>
                <c:pt idx="12">
                  <c:v>114814.16666666667</c:v>
                </c:pt>
                <c:pt idx="13">
                  <c:v>112311.08333333333</c:v>
                </c:pt>
                <c:pt idx="14">
                  <c:v>112206.83333333333</c:v>
                </c:pt>
                <c:pt idx="15">
                  <c:v>111710.25</c:v>
                </c:pt>
                <c:pt idx="16">
                  <c:v>112007.25</c:v>
                </c:pt>
                <c:pt idx="17">
                  <c:v>111783.08333333333</c:v>
                </c:pt>
                <c:pt idx="18">
                  <c:v>111838.66666666667</c:v>
                </c:pt>
                <c:pt idx="19">
                  <c:v>112013.25</c:v>
                </c:pt>
                <c:pt idx="20">
                  <c:v>112585.83333333333</c:v>
                </c:pt>
                <c:pt idx="21">
                  <c:v>112540</c:v>
                </c:pt>
                <c:pt idx="22">
                  <c:v>113401.91666666667</c:v>
                </c:pt>
                <c:pt idx="23">
                  <c:v>113952.75</c:v>
                </c:pt>
                <c:pt idx="24">
                  <c:v>114936.58333333333</c:v>
                </c:pt>
                <c:pt idx="25">
                  <c:v>118777.83333333333</c:v>
                </c:pt>
                <c:pt idx="26">
                  <c:v>120675.66666666667</c:v>
                </c:pt>
                <c:pt idx="27">
                  <c:v>120886.83333333333</c:v>
                </c:pt>
                <c:pt idx="28">
                  <c:v>121066.16666666667</c:v>
                </c:pt>
                <c:pt idx="29">
                  <c:v>122217.66666666667</c:v>
                </c:pt>
                <c:pt idx="30">
                  <c:v>122222.91666666667</c:v>
                </c:pt>
                <c:pt idx="31">
                  <c:v>123621.16666666667</c:v>
                </c:pt>
                <c:pt idx="32">
                  <c:v>123960.58333333333</c:v>
                </c:pt>
                <c:pt idx="33">
                  <c:v>124452.25</c:v>
                </c:pt>
                <c:pt idx="34">
                  <c:v>125504.58333333333</c:v>
                </c:pt>
                <c:pt idx="35">
                  <c:v>125476.5</c:v>
                </c:pt>
                <c:pt idx="36">
                  <c:v>126794.66666666667</c:v>
                </c:pt>
                <c:pt idx="37">
                  <c:v>126301.08333333333</c:v>
                </c:pt>
                <c:pt idx="38">
                  <c:v>126067.25</c:v>
                </c:pt>
                <c:pt idx="39">
                  <c:v>126254.58333333333</c:v>
                </c:pt>
                <c:pt idx="40">
                  <c:v>126322</c:v>
                </c:pt>
                <c:pt idx="41">
                  <c:v>124125.66666666667</c:v>
                </c:pt>
                <c:pt idx="42">
                  <c:v>123430.75</c:v>
                </c:pt>
                <c:pt idx="43">
                  <c:v>123233.33333333333</c:v>
                </c:pt>
                <c:pt idx="44">
                  <c:v>123254.83333333333</c:v>
                </c:pt>
                <c:pt idx="45">
                  <c:v>124336.58333333333</c:v>
                </c:pt>
                <c:pt idx="46">
                  <c:v>124419.33333333333</c:v>
                </c:pt>
                <c:pt idx="47">
                  <c:v>123963.08333333333</c:v>
                </c:pt>
                <c:pt idx="48">
                  <c:v>121115.75</c:v>
                </c:pt>
                <c:pt idx="49">
                  <c:v>121933.41666666667</c:v>
                </c:pt>
                <c:pt idx="50">
                  <c:v>121074.08333333333</c:v>
                </c:pt>
                <c:pt idx="51">
                  <c:v>120693.08333333333</c:v>
                </c:pt>
                <c:pt idx="52">
                  <c:v>122103.08333333333</c:v>
                </c:pt>
                <c:pt idx="53">
                  <c:v>124918.58333333333</c:v>
                </c:pt>
                <c:pt idx="54">
                  <c:v>126636.16666666667</c:v>
                </c:pt>
                <c:pt idx="55">
                  <c:v>126536.41666666667</c:v>
                </c:pt>
                <c:pt idx="56">
                  <c:v>126580.83333333333</c:v>
                </c:pt>
              </c:numCache>
            </c:numRef>
          </c:val>
          <c:smooth val="0"/>
          <c:extLst>
            <c:ext xmlns:c16="http://schemas.microsoft.com/office/drawing/2014/chart" uri="{C3380CC4-5D6E-409C-BE32-E72D297353CC}">
              <c16:uniqueId val="{00000001-292F-4FEF-8380-13521AABC110}"/>
            </c:ext>
          </c:extLst>
        </c:ser>
        <c:dLbls>
          <c:showLegendKey val="0"/>
          <c:showVal val="0"/>
          <c:showCatName val="0"/>
          <c:showSerName val="0"/>
          <c:showPercent val="0"/>
          <c:showBubbleSize val="0"/>
        </c:dLbls>
        <c:smooth val="0"/>
        <c:axId val="771606976"/>
        <c:axId val="771596152"/>
      </c:lineChart>
      <c:dateAx>
        <c:axId val="771606976"/>
        <c:scaling>
          <c:orientation val="minMax"/>
        </c:scaling>
        <c:delete val="0"/>
        <c:axPos val="b"/>
        <c:numFmt formatCode="mmm\ \'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71596152"/>
        <c:crosses val="autoZero"/>
        <c:auto val="1"/>
        <c:lblOffset val="100"/>
        <c:baseTimeUnit val="months"/>
      </c:dateAx>
      <c:valAx>
        <c:axId val="7715961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Unlinked Passenger </a:t>
                </a:r>
                <a:r>
                  <a:rPr lang="en-US" dirty="0" smtClean="0"/>
                  <a:t>Trips, Monthly</a:t>
                </a:r>
                <a:endParaRPr lang="en-US" dirty="0"/>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716069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Off-peak</a:t>
            </a:r>
            <a:r>
              <a:rPr lang="en-US" baseline="0"/>
              <a:t> b</a:t>
            </a:r>
            <a:r>
              <a:rPr lang="en-US"/>
              <a:t>y line, indexed to Jan 2014</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offpeakindex!$V$14</c:f>
              <c:strCache>
                <c:ptCount val="1"/>
                <c:pt idx="0">
                  <c:v>Blue</c:v>
                </c:pt>
              </c:strCache>
            </c:strRef>
          </c:tx>
          <c:spPr>
            <a:ln w="28575" cap="rnd">
              <a:solidFill>
                <a:srgbClr val="0070C0"/>
              </a:solidFill>
              <a:round/>
            </a:ln>
            <a:effectLst/>
          </c:spPr>
          <c:marker>
            <c:symbol val="none"/>
          </c:marker>
          <c:cat>
            <c:strRef>
              <c:f>offpeakindex!$D$15:$D$72</c:f>
              <c:strCache>
                <c:ptCount val="58"/>
                <c:pt idx="0">
                  <c:v>Dec 2013</c:v>
                </c:pt>
                <c:pt idx="1">
                  <c:v>Jan 2014</c:v>
                </c:pt>
                <c:pt idx="2">
                  <c:v>Feb 2014</c:v>
                </c:pt>
                <c:pt idx="3">
                  <c:v>Mar 2014</c:v>
                </c:pt>
                <c:pt idx="4">
                  <c:v>Apr 2014</c:v>
                </c:pt>
                <c:pt idx="5">
                  <c:v>May 2014</c:v>
                </c:pt>
                <c:pt idx="6">
                  <c:v>Jun 2014</c:v>
                </c:pt>
                <c:pt idx="7">
                  <c:v>Jul 2014</c:v>
                </c:pt>
                <c:pt idx="8">
                  <c:v>Aug 2014</c:v>
                </c:pt>
                <c:pt idx="9">
                  <c:v>Sep 2014</c:v>
                </c:pt>
                <c:pt idx="10">
                  <c:v>Oct 2014</c:v>
                </c:pt>
                <c:pt idx="11">
                  <c:v>Nov 2014</c:v>
                </c:pt>
                <c:pt idx="12">
                  <c:v>Dec 2014</c:v>
                </c:pt>
                <c:pt idx="13">
                  <c:v>Jan 2015</c:v>
                </c:pt>
                <c:pt idx="14">
                  <c:v>Feb 2015</c:v>
                </c:pt>
                <c:pt idx="15">
                  <c:v>Mar 2015</c:v>
                </c:pt>
                <c:pt idx="16">
                  <c:v>Apr 2015</c:v>
                </c:pt>
                <c:pt idx="17">
                  <c:v>May 2015</c:v>
                </c:pt>
                <c:pt idx="18">
                  <c:v>Jun 2015</c:v>
                </c:pt>
                <c:pt idx="19">
                  <c:v>Jul 2015</c:v>
                </c:pt>
                <c:pt idx="20">
                  <c:v>Aug 2015</c:v>
                </c:pt>
                <c:pt idx="21">
                  <c:v>Sep 2015</c:v>
                </c:pt>
                <c:pt idx="22">
                  <c:v>Oct 2015</c:v>
                </c:pt>
                <c:pt idx="23">
                  <c:v>Nov 2015</c:v>
                </c:pt>
                <c:pt idx="24">
                  <c:v>Dec 2015</c:v>
                </c:pt>
                <c:pt idx="25">
                  <c:v>Jan 2016</c:v>
                </c:pt>
                <c:pt idx="26">
                  <c:v>Feb 2016</c:v>
                </c:pt>
                <c:pt idx="27">
                  <c:v>Mar 2016</c:v>
                </c:pt>
                <c:pt idx="28">
                  <c:v>Apr 2016</c:v>
                </c:pt>
                <c:pt idx="29">
                  <c:v>May 2016</c:v>
                </c:pt>
                <c:pt idx="30">
                  <c:v>Jun 2016</c:v>
                </c:pt>
                <c:pt idx="31">
                  <c:v>Jul 2016</c:v>
                </c:pt>
                <c:pt idx="32">
                  <c:v>Aug 2016</c:v>
                </c:pt>
                <c:pt idx="33">
                  <c:v>Sep 2016</c:v>
                </c:pt>
                <c:pt idx="34">
                  <c:v>Oct 2016</c:v>
                </c:pt>
                <c:pt idx="35">
                  <c:v>Nov 2016</c:v>
                </c:pt>
                <c:pt idx="36">
                  <c:v>Dec 2016</c:v>
                </c:pt>
                <c:pt idx="37">
                  <c:v>Jan 2017</c:v>
                </c:pt>
                <c:pt idx="38">
                  <c:v>Feb 2017</c:v>
                </c:pt>
                <c:pt idx="39">
                  <c:v>Mar 2017</c:v>
                </c:pt>
                <c:pt idx="40">
                  <c:v>Apr 2017</c:v>
                </c:pt>
                <c:pt idx="41">
                  <c:v>May 2017</c:v>
                </c:pt>
                <c:pt idx="42">
                  <c:v>Jun 2017</c:v>
                </c:pt>
                <c:pt idx="43">
                  <c:v>Jul 2017</c:v>
                </c:pt>
                <c:pt idx="44">
                  <c:v>Aug 2017</c:v>
                </c:pt>
                <c:pt idx="45">
                  <c:v>Sep 2017</c:v>
                </c:pt>
                <c:pt idx="46">
                  <c:v>Oct 2017</c:v>
                </c:pt>
                <c:pt idx="47">
                  <c:v>Nov 2017</c:v>
                </c:pt>
                <c:pt idx="48">
                  <c:v>Dec 2017</c:v>
                </c:pt>
                <c:pt idx="49">
                  <c:v>Jan 2018</c:v>
                </c:pt>
                <c:pt idx="50">
                  <c:v>Feb 2018</c:v>
                </c:pt>
                <c:pt idx="51">
                  <c:v>Mar 2018</c:v>
                </c:pt>
                <c:pt idx="52">
                  <c:v>Apr 2018</c:v>
                </c:pt>
                <c:pt idx="53">
                  <c:v>May 2018</c:v>
                </c:pt>
                <c:pt idx="54">
                  <c:v>Jun 2018</c:v>
                </c:pt>
                <c:pt idx="55">
                  <c:v>Jul 2018</c:v>
                </c:pt>
                <c:pt idx="56">
                  <c:v>Aug 2018</c:v>
                </c:pt>
                <c:pt idx="57">
                  <c:v>Sep 2018</c:v>
                </c:pt>
              </c:strCache>
            </c:strRef>
          </c:cat>
          <c:val>
            <c:numRef>
              <c:f>offpeakindex!$V$15:$V$72</c:f>
              <c:numCache>
                <c:formatCode>General</c:formatCode>
                <c:ptCount val="58"/>
                <c:pt idx="0">
                  <c:v>100</c:v>
                </c:pt>
                <c:pt idx="1">
                  <c:v>99.903646796699263</c:v>
                </c:pt>
                <c:pt idx="2">
                  <c:v>99.98934549676737</c:v>
                </c:pt>
                <c:pt idx="3">
                  <c:v>100.13816864110352</c:v>
                </c:pt>
                <c:pt idx="4">
                  <c:v>100.96328058682541</c:v>
                </c:pt>
                <c:pt idx="5">
                  <c:v>101.23877684799393</c:v>
                </c:pt>
                <c:pt idx="6">
                  <c:v>101.60196570349036</c:v>
                </c:pt>
                <c:pt idx="7">
                  <c:v>102.05069210287033</c:v>
                </c:pt>
                <c:pt idx="8">
                  <c:v>102.15635841652842</c:v>
                </c:pt>
                <c:pt idx="9">
                  <c:v>102.26459732165436</c:v>
                </c:pt>
                <c:pt idx="10">
                  <c:v>102.14458541238945</c:v>
                </c:pt>
                <c:pt idx="11">
                  <c:v>102.14578264688296</c:v>
                </c:pt>
                <c:pt idx="12">
                  <c:v>102.14946194654769</c:v>
                </c:pt>
                <c:pt idx="13">
                  <c:v>101.7002573205223</c:v>
                </c:pt>
                <c:pt idx="14">
                  <c:v>100.45367784301355</c:v>
                </c:pt>
                <c:pt idx="15">
                  <c:v>100.17858969452288</c:v>
                </c:pt>
                <c:pt idx="16">
                  <c:v>99.585468180844643</c:v>
                </c:pt>
                <c:pt idx="17">
                  <c:v>99.641714548471057</c:v>
                </c:pt>
                <c:pt idx="18">
                  <c:v>99.484142198643781</c:v>
                </c:pt>
                <c:pt idx="19">
                  <c:v>99.466940250247049</c:v>
                </c:pt>
                <c:pt idx="20">
                  <c:v>99.471022873588694</c:v>
                </c:pt>
                <c:pt idx="21">
                  <c:v>99.571524548994603</c:v>
                </c:pt>
                <c:pt idx="22">
                  <c:v>99.528221796935952</c:v>
                </c:pt>
                <c:pt idx="23">
                  <c:v>99.045646230534388</c:v>
                </c:pt>
                <c:pt idx="24">
                  <c:v>98.957814358263434</c:v>
                </c:pt>
                <c:pt idx="25">
                  <c:v>99.551681786413738</c:v>
                </c:pt>
                <c:pt idx="26">
                  <c:v>100.73935023077053</c:v>
                </c:pt>
                <c:pt idx="27">
                  <c:v>101.10510504080403</c:v>
                </c:pt>
                <c:pt idx="28">
                  <c:v>101.86889607372838</c:v>
                </c:pt>
                <c:pt idx="29">
                  <c:v>101.90603971504177</c:v>
                </c:pt>
                <c:pt idx="30">
                  <c:v>102.39436516633506</c:v>
                </c:pt>
                <c:pt idx="31">
                  <c:v>102.89055850378841</c:v>
                </c:pt>
                <c:pt idx="32">
                  <c:v>103.16717770760695</c:v>
                </c:pt>
                <c:pt idx="33">
                  <c:v>103.38862709950874</c:v>
                </c:pt>
                <c:pt idx="34">
                  <c:v>103.87187546147412</c:v>
                </c:pt>
                <c:pt idx="35">
                  <c:v>104.87066374560877</c:v>
                </c:pt>
                <c:pt idx="36">
                  <c:v>105.26422544090592</c:v>
                </c:pt>
                <c:pt idx="37">
                  <c:v>105.66657901822035</c:v>
                </c:pt>
                <c:pt idx="38">
                  <c:v>105.97547188581721</c:v>
                </c:pt>
                <c:pt idx="39">
                  <c:v>105.80580538899262</c:v>
                </c:pt>
                <c:pt idx="40">
                  <c:v>105.90516211902192</c:v>
                </c:pt>
                <c:pt idx="41">
                  <c:v>105.98094805964517</c:v>
                </c:pt>
                <c:pt idx="42">
                  <c:v>106.11692051845716</c:v>
                </c:pt>
                <c:pt idx="43">
                  <c:v>105.73161388638559</c:v>
                </c:pt>
                <c:pt idx="44">
                  <c:v>105.69321045802032</c:v>
                </c:pt>
                <c:pt idx="45">
                  <c:v>105.6897945534099</c:v>
                </c:pt>
                <c:pt idx="46">
                  <c:v>106.23712723139877</c:v>
                </c:pt>
                <c:pt idx="47">
                  <c:v>106.58013344085953</c:v>
                </c:pt>
                <c:pt idx="48">
                  <c:v>106.96833928923191</c:v>
                </c:pt>
                <c:pt idx="49">
                  <c:v>109.82940097961556</c:v>
                </c:pt>
                <c:pt idx="50">
                  <c:v>109.97348760505916</c:v>
                </c:pt>
                <c:pt idx="51">
                  <c:v>109.73142302793606</c:v>
                </c:pt>
                <c:pt idx="52">
                  <c:v>109.76145911833113</c:v>
                </c:pt>
                <c:pt idx="53">
                  <c:v>110.35014930953339</c:v>
                </c:pt>
                <c:pt idx="54">
                  <c:v>110.32134721000209</c:v>
                </c:pt>
                <c:pt idx="55">
                  <c:v>110.56398411503736</c:v>
                </c:pt>
                <c:pt idx="56">
                  <c:v>110.563382887196</c:v>
                </c:pt>
                <c:pt idx="57">
                  <c:v>110.42418436276584</c:v>
                </c:pt>
              </c:numCache>
            </c:numRef>
          </c:val>
          <c:smooth val="0"/>
          <c:extLst>
            <c:ext xmlns:c16="http://schemas.microsoft.com/office/drawing/2014/chart" uri="{C3380CC4-5D6E-409C-BE32-E72D297353CC}">
              <c16:uniqueId val="{00000000-7403-4EBC-BCCD-C5FBC96F4312}"/>
            </c:ext>
          </c:extLst>
        </c:ser>
        <c:ser>
          <c:idx val="1"/>
          <c:order val="1"/>
          <c:tx>
            <c:strRef>
              <c:f>offpeakindex!$W$14</c:f>
              <c:strCache>
                <c:ptCount val="1"/>
                <c:pt idx="0">
                  <c:v>Red</c:v>
                </c:pt>
              </c:strCache>
            </c:strRef>
          </c:tx>
          <c:spPr>
            <a:ln w="28575" cap="rnd">
              <a:solidFill>
                <a:srgbClr val="FF0000"/>
              </a:solidFill>
              <a:round/>
            </a:ln>
            <a:effectLst/>
          </c:spPr>
          <c:marker>
            <c:symbol val="none"/>
          </c:marker>
          <c:cat>
            <c:strRef>
              <c:f>offpeakindex!$D$15:$D$72</c:f>
              <c:strCache>
                <c:ptCount val="58"/>
                <c:pt idx="0">
                  <c:v>Dec 2013</c:v>
                </c:pt>
                <c:pt idx="1">
                  <c:v>Jan 2014</c:v>
                </c:pt>
                <c:pt idx="2">
                  <c:v>Feb 2014</c:v>
                </c:pt>
                <c:pt idx="3">
                  <c:v>Mar 2014</c:v>
                </c:pt>
                <c:pt idx="4">
                  <c:v>Apr 2014</c:v>
                </c:pt>
                <c:pt idx="5">
                  <c:v>May 2014</c:v>
                </c:pt>
                <c:pt idx="6">
                  <c:v>Jun 2014</c:v>
                </c:pt>
                <c:pt idx="7">
                  <c:v>Jul 2014</c:v>
                </c:pt>
                <c:pt idx="8">
                  <c:v>Aug 2014</c:v>
                </c:pt>
                <c:pt idx="9">
                  <c:v>Sep 2014</c:v>
                </c:pt>
                <c:pt idx="10">
                  <c:v>Oct 2014</c:v>
                </c:pt>
                <c:pt idx="11">
                  <c:v>Nov 2014</c:v>
                </c:pt>
                <c:pt idx="12">
                  <c:v>Dec 2014</c:v>
                </c:pt>
                <c:pt idx="13">
                  <c:v>Jan 2015</c:v>
                </c:pt>
                <c:pt idx="14">
                  <c:v>Feb 2015</c:v>
                </c:pt>
                <c:pt idx="15">
                  <c:v>Mar 2015</c:v>
                </c:pt>
                <c:pt idx="16">
                  <c:v>Apr 2015</c:v>
                </c:pt>
                <c:pt idx="17">
                  <c:v>May 2015</c:v>
                </c:pt>
                <c:pt idx="18">
                  <c:v>Jun 2015</c:v>
                </c:pt>
                <c:pt idx="19">
                  <c:v>Jul 2015</c:v>
                </c:pt>
                <c:pt idx="20">
                  <c:v>Aug 2015</c:v>
                </c:pt>
                <c:pt idx="21">
                  <c:v>Sep 2015</c:v>
                </c:pt>
                <c:pt idx="22">
                  <c:v>Oct 2015</c:v>
                </c:pt>
                <c:pt idx="23">
                  <c:v>Nov 2015</c:v>
                </c:pt>
                <c:pt idx="24">
                  <c:v>Dec 2015</c:v>
                </c:pt>
                <c:pt idx="25">
                  <c:v>Jan 2016</c:v>
                </c:pt>
                <c:pt idx="26">
                  <c:v>Feb 2016</c:v>
                </c:pt>
                <c:pt idx="27">
                  <c:v>Mar 2016</c:v>
                </c:pt>
                <c:pt idx="28">
                  <c:v>Apr 2016</c:v>
                </c:pt>
                <c:pt idx="29">
                  <c:v>May 2016</c:v>
                </c:pt>
                <c:pt idx="30">
                  <c:v>Jun 2016</c:v>
                </c:pt>
                <c:pt idx="31">
                  <c:v>Jul 2016</c:v>
                </c:pt>
                <c:pt idx="32">
                  <c:v>Aug 2016</c:v>
                </c:pt>
                <c:pt idx="33">
                  <c:v>Sep 2016</c:v>
                </c:pt>
                <c:pt idx="34">
                  <c:v>Oct 2016</c:v>
                </c:pt>
                <c:pt idx="35">
                  <c:v>Nov 2016</c:v>
                </c:pt>
                <c:pt idx="36">
                  <c:v>Dec 2016</c:v>
                </c:pt>
                <c:pt idx="37">
                  <c:v>Jan 2017</c:v>
                </c:pt>
                <c:pt idx="38">
                  <c:v>Feb 2017</c:v>
                </c:pt>
                <c:pt idx="39">
                  <c:v>Mar 2017</c:v>
                </c:pt>
                <c:pt idx="40">
                  <c:v>Apr 2017</c:v>
                </c:pt>
                <c:pt idx="41">
                  <c:v>May 2017</c:v>
                </c:pt>
                <c:pt idx="42">
                  <c:v>Jun 2017</c:v>
                </c:pt>
                <c:pt idx="43">
                  <c:v>Jul 2017</c:v>
                </c:pt>
                <c:pt idx="44">
                  <c:v>Aug 2017</c:v>
                </c:pt>
                <c:pt idx="45">
                  <c:v>Sep 2017</c:v>
                </c:pt>
                <c:pt idx="46">
                  <c:v>Oct 2017</c:v>
                </c:pt>
                <c:pt idx="47">
                  <c:v>Nov 2017</c:v>
                </c:pt>
                <c:pt idx="48">
                  <c:v>Dec 2017</c:v>
                </c:pt>
                <c:pt idx="49">
                  <c:v>Jan 2018</c:v>
                </c:pt>
                <c:pt idx="50">
                  <c:v>Feb 2018</c:v>
                </c:pt>
                <c:pt idx="51">
                  <c:v>Mar 2018</c:v>
                </c:pt>
                <c:pt idx="52">
                  <c:v>Apr 2018</c:v>
                </c:pt>
                <c:pt idx="53">
                  <c:v>May 2018</c:v>
                </c:pt>
                <c:pt idx="54">
                  <c:v>Jun 2018</c:v>
                </c:pt>
                <c:pt idx="55">
                  <c:v>Jul 2018</c:v>
                </c:pt>
                <c:pt idx="56">
                  <c:v>Aug 2018</c:v>
                </c:pt>
                <c:pt idx="57">
                  <c:v>Sep 2018</c:v>
                </c:pt>
              </c:strCache>
            </c:strRef>
          </c:cat>
          <c:val>
            <c:numRef>
              <c:f>offpeakindex!$W$15:$W$72</c:f>
              <c:numCache>
                <c:formatCode>General</c:formatCode>
                <c:ptCount val="58"/>
                <c:pt idx="0">
                  <c:v>100</c:v>
                </c:pt>
                <c:pt idx="1">
                  <c:v>99.949071937646977</c:v>
                </c:pt>
                <c:pt idx="2">
                  <c:v>99.978338115433345</c:v>
                </c:pt>
                <c:pt idx="3">
                  <c:v>99.937426516953821</c:v>
                </c:pt>
                <c:pt idx="4">
                  <c:v>100.63916436213506</c:v>
                </c:pt>
                <c:pt idx="5">
                  <c:v>100.88713481545469</c:v>
                </c:pt>
                <c:pt idx="6">
                  <c:v>101.06328903139676</c:v>
                </c:pt>
                <c:pt idx="7">
                  <c:v>101.34997270744337</c:v>
                </c:pt>
                <c:pt idx="8">
                  <c:v>101.46697280074295</c:v>
                </c:pt>
                <c:pt idx="9">
                  <c:v>101.64341829630308</c:v>
                </c:pt>
                <c:pt idx="10">
                  <c:v>101.64226098765286</c:v>
                </c:pt>
                <c:pt idx="11">
                  <c:v>101.88727618594721</c:v>
                </c:pt>
                <c:pt idx="12">
                  <c:v>101.98783524411263</c:v>
                </c:pt>
                <c:pt idx="13">
                  <c:v>101.64433993195811</c:v>
                </c:pt>
                <c:pt idx="14">
                  <c:v>100.00469461095629</c:v>
                </c:pt>
                <c:pt idx="15">
                  <c:v>100.0160921683469</c:v>
                </c:pt>
                <c:pt idx="16">
                  <c:v>99.438349888132123</c:v>
                </c:pt>
                <c:pt idx="17">
                  <c:v>99.459298129587054</c:v>
                </c:pt>
                <c:pt idx="18">
                  <c:v>99.52268637087694</c:v>
                </c:pt>
                <c:pt idx="19">
                  <c:v>99.458917791708529</c:v>
                </c:pt>
                <c:pt idx="20">
                  <c:v>99.363437709035395</c:v>
                </c:pt>
                <c:pt idx="21">
                  <c:v>99.264804008450298</c:v>
                </c:pt>
                <c:pt idx="22">
                  <c:v>99.210528533095328</c:v>
                </c:pt>
                <c:pt idx="23">
                  <c:v>99.108637703503149</c:v>
                </c:pt>
                <c:pt idx="24">
                  <c:v>98.688350319046549</c:v>
                </c:pt>
                <c:pt idx="25">
                  <c:v>99.123925640973852</c:v>
                </c:pt>
                <c:pt idx="26">
                  <c:v>100.46042245394253</c:v>
                </c:pt>
                <c:pt idx="27">
                  <c:v>100.34941875980958</c:v>
                </c:pt>
                <c:pt idx="28">
                  <c:v>100.54193175619051</c:v>
                </c:pt>
                <c:pt idx="29">
                  <c:v>100.0532465511657</c:v>
                </c:pt>
                <c:pt idx="30">
                  <c:v>99.861242303723955</c:v>
                </c:pt>
                <c:pt idx="31">
                  <c:v>99.62516301528872</c:v>
                </c:pt>
                <c:pt idx="32">
                  <c:v>99.26933453088013</c:v>
                </c:pt>
                <c:pt idx="33">
                  <c:v>98.875006147166673</c:v>
                </c:pt>
                <c:pt idx="34">
                  <c:v>98.372610140855414</c:v>
                </c:pt>
                <c:pt idx="35">
                  <c:v>97.958987349371412</c:v>
                </c:pt>
                <c:pt idx="36">
                  <c:v>97.761986606256215</c:v>
                </c:pt>
                <c:pt idx="37">
                  <c:v>97.574373380126687</c:v>
                </c:pt>
                <c:pt idx="38">
                  <c:v>97.353240303943494</c:v>
                </c:pt>
                <c:pt idx="39">
                  <c:v>96.82506589430146</c:v>
                </c:pt>
                <c:pt idx="40">
                  <c:v>96.661633946401381</c:v>
                </c:pt>
                <c:pt idx="41">
                  <c:v>96.523159887034453</c:v>
                </c:pt>
                <c:pt idx="42">
                  <c:v>96.283046025512391</c:v>
                </c:pt>
                <c:pt idx="43">
                  <c:v>95.953196513627205</c:v>
                </c:pt>
                <c:pt idx="44">
                  <c:v>95.893525076775447</c:v>
                </c:pt>
                <c:pt idx="45">
                  <c:v>95.702405510378384</c:v>
                </c:pt>
                <c:pt idx="46">
                  <c:v>95.557961643616423</c:v>
                </c:pt>
                <c:pt idx="47">
                  <c:v>95.357055158504124</c:v>
                </c:pt>
                <c:pt idx="48">
                  <c:v>95.122366718686763</c:v>
                </c:pt>
                <c:pt idx="49">
                  <c:v>94.389629904075036</c:v>
                </c:pt>
                <c:pt idx="50">
                  <c:v>94.010504674731877</c:v>
                </c:pt>
                <c:pt idx="51">
                  <c:v>93.289903548431454</c:v>
                </c:pt>
                <c:pt idx="52">
                  <c:v>92.78436330687309</c:v>
                </c:pt>
                <c:pt idx="53">
                  <c:v>92.496548498451403</c:v>
                </c:pt>
                <c:pt idx="54">
                  <c:v>92.027673626137414</c:v>
                </c:pt>
                <c:pt idx="55">
                  <c:v>91.568601362439267</c:v>
                </c:pt>
                <c:pt idx="56">
                  <c:v>91.269689241147134</c:v>
                </c:pt>
                <c:pt idx="57">
                  <c:v>90.828925267142537</c:v>
                </c:pt>
              </c:numCache>
            </c:numRef>
          </c:val>
          <c:smooth val="0"/>
          <c:extLst>
            <c:ext xmlns:c16="http://schemas.microsoft.com/office/drawing/2014/chart" uri="{C3380CC4-5D6E-409C-BE32-E72D297353CC}">
              <c16:uniqueId val="{00000001-7403-4EBC-BCCD-C5FBC96F4312}"/>
            </c:ext>
          </c:extLst>
        </c:ser>
        <c:ser>
          <c:idx val="2"/>
          <c:order val="2"/>
          <c:tx>
            <c:strRef>
              <c:f>offpeakindex!$X$14</c:f>
              <c:strCache>
                <c:ptCount val="1"/>
                <c:pt idx="0">
                  <c:v>Orange</c:v>
                </c:pt>
              </c:strCache>
            </c:strRef>
          </c:tx>
          <c:spPr>
            <a:ln w="28575" cap="rnd">
              <a:solidFill>
                <a:schemeClr val="accent2"/>
              </a:solidFill>
              <a:round/>
            </a:ln>
            <a:effectLst/>
          </c:spPr>
          <c:marker>
            <c:symbol val="none"/>
          </c:marker>
          <c:cat>
            <c:strRef>
              <c:f>offpeakindex!$D$15:$D$72</c:f>
              <c:strCache>
                <c:ptCount val="58"/>
                <c:pt idx="0">
                  <c:v>Dec 2013</c:v>
                </c:pt>
                <c:pt idx="1">
                  <c:v>Jan 2014</c:v>
                </c:pt>
                <c:pt idx="2">
                  <c:v>Feb 2014</c:v>
                </c:pt>
                <c:pt idx="3">
                  <c:v>Mar 2014</c:v>
                </c:pt>
                <c:pt idx="4">
                  <c:v>Apr 2014</c:v>
                </c:pt>
                <c:pt idx="5">
                  <c:v>May 2014</c:v>
                </c:pt>
                <c:pt idx="6">
                  <c:v>Jun 2014</c:v>
                </c:pt>
                <c:pt idx="7">
                  <c:v>Jul 2014</c:v>
                </c:pt>
                <c:pt idx="8">
                  <c:v>Aug 2014</c:v>
                </c:pt>
                <c:pt idx="9">
                  <c:v>Sep 2014</c:v>
                </c:pt>
                <c:pt idx="10">
                  <c:v>Oct 2014</c:v>
                </c:pt>
                <c:pt idx="11">
                  <c:v>Nov 2014</c:v>
                </c:pt>
                <c:pt idx="12">
                  <c:v>Dec 2014</c:v>
                </c:pt>
                <c:pt idx="13">
                  <c:v>Jan 2015</c:v>
                </c:pt>
                <c:pt idx="14">
                  <c:v>Feb 2015</c:v>
                </c:pt>
                <c:pt idx="15">
                  <c:v>Mar 2015</c:v>
                </c:pt>
                <c:pt idx="16">
                  <c:v>Apr 2015</c:v>
                </c:pt>
                <c:pt idx="17">
                  <c:v>May 2015</c:v>
                </c:pt>
                <c:pt idx="18">
                  <c:v>Jun 2015</c:v>
                </c:pt>
                <c:pt idx="19">
                  <c:v>Jul 2015</c:v>
                </c:pt>
                <c:pt idx="20">
                  <c:v>Aug 2015</c:v>
                </c:pt>
                <c:pt idx="21">
                  <c:v>Sep 2015</c:v>
                </c:pt>
                <c:pt idx="22">
                  <c:v>Oct 2015</c:v>
                </c:pt>
                <c:pt idx="23">
                  <c:v>Nov 2015</c:v>
                </c:pt>
                <c:pt idx="24">
                  <c:v>Dec 2015</c:v>
                </c:pt>
                <c:pt idx="25">
                  <c:v>Jan 2016</c:v>
                </c:pt>
                <c:pt idx="26">
                  <c:v>Feb 2016</c:v>
                </c:pt>
                <c:pt idx="27">
                  <c:v>Mar 2016</c:v>
                </c:pt>
                <c:pt idx="28">
                  <c:v>Apr 2016</c:v>
                </c:pt>
                <c:pt idx="29">
                  <c:v>May 2016</c:v>
                </c:pt>
                <c:pt idx="30">
                  <c:v>Jun 2016</c:v>
                </c:pt>
                <c:pt idx="31">
                  <c:v>Jul 2016</c:v>
                </c:pt>
                <c:pt idx="32">
                  <c:v>Aug 2016</c:v>
                </c:pt>
                <c:pt idx="33">
                  <c:v>Sep 2016</c:v>
                </c:pt>
                <c:pt idx="34">
                  <c:v>Oct 2016</c:v>
                </c:pt>
                <c:pt idx="35">
                  <c:v>Nov 2016</c:v>
                </c:pt>
                <c:pt idx="36">
                  <c:v>Dec 2016</c:v>
                </c:pt>
                <c:pt idx="37">
                  <c:v>Jan 2017</c:v>
                </c:pt>
                <c:pt idx="38">
                  <c:v>Feb 2017</c:v>
                </c:pt>
                <c:pt idx="39">
                  <c:v>Mar 2017</c:v>
                </c:pt>
                <c:pt idx="40">
                  <c:v>Apr 2017</c:v>
                </c:pt>
                <c:pt idx="41">
                  <c:v>May 2017</c:v>
                </c:pt>
                <c:pt idx="42">
                  <c:v>Jun 2017</c:v>
                </c:pt>
                <c:pt idx="43">
                  <c:v>Jul 2017</c:v>
                </c:pt>
                <c:pt idx="44">
                  <c:v>Aug 2017</c:v>
                </c:pt>
                <c:pt idx="45">
                  <c:v>Sep 2017</c:v>
                </c:pt>
                <c:pt idx="46">
                  <c:v>Oct 2017</c:v>
                </c:pt>
                <c:pt idx="47">
                  <c:v>Nov 2017</c:v>
                </c:pt>
                <c:pt idx="48">
                  <c:v>Dec 2017</c:v>
                </c:pt>
                <c:pt idx="49">
                  <c:v>Jan 2018</c:v>
                </c:pt>
                <c:pt idx="50">
                  <c:v>Feb 2018</c:v>
                </c:pt>
                <c:pt idx="51">
                  <c:v>Mar 2018</c:v>
                </c:pt>
                <c:pt idx="52">
                  <c:v>Apr 2018</c:v>
                </c:pt>
                <c:pt idx="53">
                  <c:v>May 2018</c:v>
                </c:pt>
                <c:pt idx="54">
                  <c:v>Jun 2018</c:v>
                </c:pt>
                <c:pt idx="55">
                  <c:v>Jul 2018</c:v>
                </c:pt>
                <c:pt idx="56">
                  <c:v>Aug 2018</c:v>
                </c:pt>
                <c:pt idx="57">
                  <c:v>Sep 2018</c:v>
                </c:pt>
              </c:strCache>
            </c:strRef>
          </c:cat>
          <c:val>
            <c:numRef>
              <c:f>offpeakindex!$X$15:$X$72</c:f>
              <c:numCache>
                <c:formatCode>General</c:formatCode>
                <c:ptCount val="58"/>
                <c:pt idx="0" formatCode="_(* #,##0_);_(* \(#,##0\);_(* &quot;-&quot;??_);_(@_)">
                  <c:v>100</c:v>
                </c:pt>
                <c:pt idx="1">
                  <c:v>99.893558893008745</c:v>
                </c:pt>
                <c:pt idx="2">
                  <c:v>99.95869232142519</c:v>
                </c:pt>
                <c:pt idx="3">
                  <c:v>100.07885765693072</c:v>
                </c:pt>
                <c:pt idx="4">
                  <c:v>100.6913921154872</c:v>
                </c:pt>
                <c:pt idx="5">
                  <c:v>101.09479544693727</c:v>
                </c:pt>
                <c:pt idx="6">
                  <c:v>101.50336250050694</c:v>
                </c:pt>
                <c:pt idx="7">
                  <c:v>101.99221839055703</c:v>
                </c:pt>
                <c:pt idx="8">
                  <c:v>102.35015524841732</c:v>
                </c:pt>
                <c:pt idx="9">
                  <c:v>102.68289664342112</c:v>
                </c:pt>
                <c:pt idx="10">
                  <c:v>102.6612504157206</c:v>
                </c:pt>
                <c:pt idx="11">
                  <c:v>102.84774849229854</c:v>
                </c:pt>
                <c:pt idx="12">
                  <c:v>103.06941419727964</c:v>
                </c:pt>
                <c:pt idx="13">
                  <c:v>102.71008259632106</c:v>
                </c:pt>
                <c:pt idx="14">
                  <c:v>101.64497622242486</c:v>
                </c:pt>
                <c:pt idx="15">
                  <c:v>101.70593930899292</c:v>
                </c:pt>
                <c:pt idx="16">
                  <c:v>101.25333584625949</c:v>
                </c:pt>
                <c:pt idx="17">
                  <c:v>101.27683215445171</c:v>
                </c:pt>
                <c:pt idx="18">
                  <c:v>101.20173824922082</c:v>
                </c:pt>
                <c:pt idx="19">
                  <c:v>101.1566768975604</c:v>
                </c:pt>
                <c:pt idx="20">
                  <c:v>101.04795311232063</c:v>
                </c:pt>
                <c:pt idx="21">
                  <c:v>100.71688687962205</c:v>
                </c:pt>
                <c:pt idx="22">
                  <c:v>100.60930198252775</c:v>
                </c:pt>
                <c:pt idx="23">
                  <c:v>100.49130492332732</c:v>
                </c:pt>
                <c:pt idx="24">
                  <c:v>100.24726412638717</c:v>
                </c:pt>
                <c:pt idx="25">
                  <c:v>100.82286490735501</c:v>
                </c:pt>
                <c:pt idx="26">
                  <c:v>101.78088652142931</c:v>
                </c:pt>
                <c:pt idx="27">
                  <c:v>101.56740543978809</c:v>
                </c:pt>
                <c:pt idx="28">
                  <c:v>101.62931961505994</c:v>
                </c:pt>
                <c:pt idx="29">
                  <c:v>101.14735247323654</c:v>
                </c:pt>
                <c:pt idx="30">
                  <c:v>100.96154948994413</c:v>
                </c:pt>
                <c:pt idx="31">
                  <c:v>100.75730405989489</c:v>
                </c:pt>
                <c:pt idx="32">
                  <c:v>100.47142381172034</c:v>
                </c:pt>
                <c:pt idx="33">
                  <c:v>100.11979550094038</c:v>
                </c:pt>
                <c:pt idx="34">
                  <c:v>99.615448880261155</c:v>
                </c:pt>
                <c:pt idx="35">
                  <c:v>99.149530284606968</c:v>
                </c:pt>
                <c:pt idx="36">
                  <c:v>98.685267622322954</c:v>
                </c:pt>
                <c:pt idx="37">
                  <c:v>98.336086954997498</c:v>
                </c:pt>
                <c:pt idx="38">
                  <c:v>97.821920916349896</c:v>
                </c:pt>
                <c:pt idx="39">
                  <c:v>97.135152040966162</c:v>
                </c:pt>
                <c:pt idx="40">
                  <c:v>96.796680284779114</c:v>
                </c:pt>
                <c:pt idx="41">
                  <c:v>96.523497184232014</c:v>
                </c:pt>
                <c:pt idx="42">
                  <c:v>96.249845402073674</c:v>
                </c:pt>
                <c:pt idx="43">
                  <c:v>95.936013989279786</c:v>
                </c:pt>
                <c:pt idx="44">
                  <c:v>95.864134240802827</c:v>
                </c:pt>
                <c:pt idx="45">
                  <c:v>95.842323579658441</c:v>
                </c:pt>
                <c:pt idx="46">
                  <c:v>95.897909872350581</c:v>
                </c:pt>
                <c:pt idx="47">
                  <c:v>95.791606564833629</c:v>
                </c:pt>
                <c:pt idx="48">
                  <c:v>95.770133621333741</c:v>
                </c:pt>
                <c:pt idx="49">
                  <c:v>95.195924110527599</c:v>
                </c:pt>
                <c:pt idx="50">
                  <c:v>95.371385726301341</c:v>
                </c:pt>
                <c:pt idx="51">
                  <c:v>94.976772421793328</c:v>
                </c:pt>
                <c:pt idx="52">
                  <c:v>94.898826149143289</c:v>
                </c:pt>
                <c:pt idx="53">
                  <c:v>95.072018846549412</c:v>
                </c:pt>
                <c:pt idx="54">
                  <c:v>95.108596164721504</c:v>
                </c:pt>
                <c:pt idx="55">
                  <c:v>94.946622904436367</c:v>
                </c:pt>
                <c:pt idx="56">
                  <c:v>94.886236257295025</c:v>
                </c:pt>
                <c:pt idx="57">
                  <c:v>94.442876334279518</c:v>
                </c:pt>
              </c:numCache>
            </c:numRef>
          </c:val>
          <c:smooth val="0"/>
          <c:extLst>
            <c:ext xmlns:c16="http://schemas.microsoft.com/office/drawing/2014/chart" uri="{C3380CC4-5D6E-409C-BE32-E72D297353CC}">
              <c16:uniqueId val="{00000002-7403-4EBC-BCCD-C5FBC96F4312}"/>
            </c:ext>
          </c:extLst>
        </c:ser>
        <c:ser>
          <c:idx val="3"/>
          <c:order val="3"/>
          <c:tx>
            <c:strRef>
              <c:f>offpeakindex!$Y$14</c:f>
              <c:strCache>
                <c:ptCount val="1"/>
                <c:pt idx="0">
                  <c:v>Bus</c:v>
                </c:pt>
              </c:strCache>
            </c:strRef>
          </c:tx>
          <c:spPr>
            <a:ln w="28575" cap="rnd">
              <a:solidFill>
                <a:schemeClr val="accent4"/>
              </a:solidFill>
              <a:round/>
            </a:ln>
            <a:effectLst/>
          </c:spPr>
          <c:marker>
            <c:symbol val="none"/>
          </c:marker>
          <c:cat>
            <c:strRef>
              <c:f>offpeakindex!$D$15:$D$72</c:f>
              <c:strCache>
                <c:ptCount val="58"/>
                <c:pt idx="0">
                  <c:v>Dec 2013</c:v>
                </c:pt>
                <c:pt idx="1">
                  <c:v>Jan 2014</c:v>
                </c:pt>
                <c:pt idx="2">
                  <c:v>Feb 2014</c:v>
                </c:pt>
                <c:pt idx="3">
                  <c:v>Mar 2014</c:v>
                </c:pt>
                <c:pt idx="4">
                  <c:v>Apr 2014</c:v>
                </c:pt>
                <c:pt idx="5">
                  <c:v>May 2014</c:v>
                </c:pt>
                <c:pt idx="6">
                  <c:v>Jun 2014</c:v>
                </c:pt>
                <c:pt idx="7">
                  <c:v>Jul 2014</c:v>
                </c:pt>
                <c:pt idx="8">
                  <c:v>Aug 2014</c:v>
                </c:pt>
                <c:pt idx="9">
                  <c:v>Sep 2014</c:v>
                </c:pt>
                <c:pt idx="10">
                  <c:v>Oct 2014</c:v>
                </c:pt>
                <c:pt idx="11">
                  <c:v>Nov 2014</c:v>
                </c:pt>
                <c:pt idx="12">
                  <c:v>Dec 2014</c:v>
                </c:pt>
                <c:pt idx="13">
                  <c:v>Jan 2015</c:v>
                </c:pt>
                <c:pt idx="14">
                  <c:v>Feb 2015</c:v>
                </c:pt>
                <c:pt idx="15">
                  <c:v>Mar 2015</c:v>
                </c:pt>
                <c:pt idx="16">
                  <c:v>Apr 2015</c:v>
                </c:pt>
                <c:pt idx="17">
                  <c:v>May 2015</c:v>
                </c:pt>
                <c:pt idx="18">
                  <c:v>Jun 2015</c:v>
                </c:pt>
                <c:pt idx="19">
                  <c:v>Jul 2015</c:v>
                </c:pt>
                <c:pt idx="20">
                  <c:v>Aug 2015</c:v>
                </c:pt>
                <c:pt idx="21">
                  <c:v>Sep 2015</c:v>
                </c:pt>
                <c:pt idx="22">
                  <c:v>Oct 2015</c:v>
                </c:pt>
                <c:pt idx="23">
                  <c:v>Nov 2015</c:v>
                </c:pt>
                <c:pt idx="24">
                  <c:v>Dec 2015</c:v>
                </c:pt>
                <c:pt idx="25">
                  <c:v>Jan 2016</c:v>
                </c:pt>
                <c:pt idx="26">
                  <c:v>Feb 2016</c:v>
                </c:pt>
                <c:pt idx="27">
                  <c:v>Mar 2016</c:v>
                </c:pt>
                <c:pt idx="28">
                  <c:v>Apr 2016</c:v>
                </c:pt>
                <c:pt idx="29">
                  <c:v>May 2016</c:v>
                </c:pt>
                <c:pt idx="30">
                  <c:v>Jun 2016</c:v>
                </c:pt>
                <c:pt idx="31">
                  <c:v>Jul 2016</c:v>
                </c:pt>
                <c:pt idx="32">
                  <c:v>Aug 2016</c:v>
                </c:pt>
                <c:pt idx="33">
                  <c:v>Sep 2016</c:v>
                </c:pt>
                <c:pt idx="34">
                  <c:v>Oct 2016</c:v>
                </c:pt>
                <c:pt idx="35">
                  <c:v>Nov 2016</c:v>
                </c:pt>
                <c:pt idx="36">
                  <c:v>Dec 2016</c:v>
                </c:pt>
                <c:pt idx="37">
                  <c:v>Jan 2017</c:v>
                </c:pt>
                <c:pt idx="38">
                  <c:v>Feb 2017</c:v>
                </c:pt>
                <c:pt idx="39">
                  <c:v>Mar 2017</c:v>
                </c:pt>
                <c:pt idx="40">
                  <c:v>Apr 2017</c:v>
                </c:pt>
                <c:pt idx="41">
                  <c:v>May 2017</c:v>
                </c:pt>
                <c:pt idx="42">
                  <c:v>Jun 2017</c:v>
                </c:pt>
                <c:pt idx="43">
                  <c:v>Jul 2017</c:v>
                </c:pt>
                <c:pt idx="44">
                  <c:v>Aug 2017</c:v>
                </c:pt>
                <c:pt idx="45">
                  <c:v>Sep 2017</c:v>
                </c:pt>
                <c:pt idx="46">
                  <c:v>Oct 2017</c:v>
                </c:pt>
                <c:pt idx="47">
                  <c:v>Nov 2017</c:v>
                </c:pt>
                <c:pt idx="48">
                  <c:v>Dec 2017</c:v>
                </c:pt>
                <c:pt idx="49">
                  <c:v>Jan 2018</c:v>
                </c:pt>
                <c:pt idx="50">
                  <c:v>Feb 2018</c:v>
                </c:pt>
                <c:pt idx="51">
                  <c:v>Mar 2018</c:v>
                </c:pt>
                <c:pt idx="52">
                  <c:v>Apr 2018</c:v>
                </c:pt>
                <c:pt idx="53">
                  <c:v>May 2018</c:v>
                </c:pt>
                <c:pt idx="54">
                  <c:v>Jun 2018</c:v>
                </c:pt>
                <c:pt idx="55">
                  <c:v>Jul 2018</c:v>
                </c:pt>
                <c:pt idx="56">
                  <c:v>Aug 2018</c:v>
                </c:pt>
                <c:pt idx="57">
                  <c:v>Sep 2018</c:v>
                </c:pt>
              </c:strCache>
            </c:strRef>
          </c:cat>
          <c:val>
            <c:numRef>
              <c:f>offpeakindex!$Y$15:$Y$72</c:f>
              <c:numCache>
                <c:formatCode>General</c:formatCode>
                <c:ptCount val="58"/>
                <c:pt idx="0" formatCode="_(* #,##0_);_(* \(#,##0\);_(* &quot;-&quot;??_);_(@_)">
                  <c:v>100</c:v>
                </c:pt>
                <c:pt idx="1">
                  <c:v>99.463632924685228</c:v>
                </c:pt>
                <c:pt idx="2">
                  <c:v>99.2963335419103</c:v>
                </c:pt>
                <c:pt idx="3">
                  <c:v>99.1595071353441</c:v>
                </c:pt>
                <c:pt idx="4">
                  <c:v>99.201368336039764</c:v>
                </c:pt>
                <c:pt idx="5">
                  <c:v>99.131864917187102</c:v>
                </c:pt>
                <c:pt idx="6">
                  <c:v>99.119117427622101</c:v>
                </c:pt>
                <c:pt idx="7">
                  <c:v>99.080753140546975</c:v>
                </c:pt>
                <c:pt idx="8">
                  <c:v>98.941985368826181</c:v>
                </c:pt>
                <c:pt idx="9">
                  <c:v>98.745611953348316</c:v>
                </c:pt>
                <c:pt idx="10">
                  <c:v>98.363051023316899</c:v>
                </c:pt>
                <c:pt idx="11">
                  <c:v>98.288428340002525</c:v>
                </c:pt>
                <c:pt idx="12">
                  <c:v>98.39841299906719</c:v>
                </c:pt>
                <c:pt idx="13">
                  <c:v>97.948239468438032</c:v>
                </c:pt>
                <c:pt idx="14">
                  <c:v>96.650183711825264</c:v>
                </c:pt>
                <c:pt idx="15">
                  <c:v>96.593249702222636</c:v>
                </c:pt>
                <c:pt idx="16">
                  <c:v>96.174917610312093</c:v>
                </c:pt>
                <c:pt idx="17">
                  <c:v>96.048523010388479</c:v>
                </c:pt>
                <c:pt idx="18">
                  <c:v>95.673499651563333</c:v>
                </c:pt>
                <c:pt idx="19">
                  <c:v>95.488007117564862</c:v>
                </c:pt>
                <c:pt idx="20">
                  <c:v>95.340590051892491</c:v>
                </c:pt>
                <c:pt idx="21">
                  <c:v>95.184574168752306</c:v>
                </c:pt>
                <c:pt idx="22">
                  <c:v>95.176778855692802</c:v>
                </c:pt>
                <c:pt idx="23">
                  <c:v>95.165447510185714</c:v>
                </c:pt>
                <c:pt idx="24">
                  <c:v>94.826490762821919</c:v>
                </c:pt>
                <c:pt idx="25">
                  <c:v>95.485927814094723</c:v>
                </c:pt>
                <c:pt idx="26">
                  <c:v>96.457236945723352</c:v>
                </c:pt>
                <c:pt idx="27">
                  <c:v>96.246556450731589</c:v>
                </c:pt>
                <c:pt idx="28">
                  <c:v>96.337259182977959</c:v>
                </c:pt>
                <c:pt idx="29">
                  <c:v>96.104498754964013</c:v>
                </c:pt>
                <c:pt idx="30">
                  <c:v>96.117740329226365</c:v>
                </c:pt>
                <c:pt idx="31">
                  <c:v>96.14801791861484</c:v>
                </c:pt>
                <c:pt idx="32">
                  <c:v>96.132495001321757</c:v>
                </c:pt>
                <c:pt idx="33">
                  <c:v>95.952527531772603</c:v>
                </c:pt>
                <c:pt idx="34">
                  <c:v>95.61358064263861</c:v>
                </c:pt>
                <c:pt idx="35">
                  <c:v>95.319684285183186</c:v>
                </c:pt>
                <c:pt idx="36">
                  <c:v>94.994595356129565</c:v>
                </c:pt>
                <c:pt idx="37">
                  <c:v>94.629513701393847</c:v>
                </c:pt>
                <c:pt idx="38">
                  <c:v>94.079146251845046</c:v>
                </c:pt>
                <c:pt idx="39">
                  <c:v>93.420989964059871</c:v>
                </c:pt>
                <c:pt idx="40">
                  <c:v>93.003373963399326</c:v>
                </c:pt>
                <c:pt idx="41">
                  <c:v>92.573346173282374</c:v>
                </c:pt>
                <c:pt idx="42">
                  <c:v>92.358482358036568</c:v>
                </c:pt>
                <c:pt idx="43">
                  <c:v>91.896045318245498</c:v>
                </c:pt>
                <c:pt idx="44">
                  <c:v>91.697138280203689</c:v>
                </c:pt>
                <c:pt idx="45">
                  <c:v>91.440280972686296</c:v>
                </c:pt>
                <c:pt idx="46">
                  <c:v>91.327234433510796</c:v>
                </c:pt>
                <c:pt idx="47">
                  <c:v>91.110272650044493</c:v>
                </c:pt>
                <c:pt idx="48">
                  <c:v>91.009107438368829</c:v>
                </c:pt>
                <c:pt idx="49">
                  <c:v>90.326940722278763</c:v>
                </c:pt>
                <c:pt idx="50">
                  <c:v>90.560393678273414</c:v>
                </c:pt>
                <c:pt idx="51">
                  <c:v>90.091059377296574</c:v>
                </c:pt>
                <c:pt idx="52">
                  <c:v>89.955001796859378</c:v>
                </c:pt>
                <c:pt idx="53">
                  <c:v>90.033540506304121</c:v>
                </c:pt>
                <c:pt idx="54">
                  <c:v>89.978541203638997</c:v>
                </c:pt>
                <c:pt idx="55">
                  <c:v>89.831531953764483</c:v>
                </c:pt>
                <c:pt idx="56">
                  <c:v>89.750335301262837</c:v>
                </c:pt>
                <c:pt idx="57">
                  <c:v>89.416919716994087</c:v>
                </c:pt>
              </c:numCache>
            </c:numRef>
          </c:val>
          <c:smooth val="0"/>
          <c:extLst>
            <c:ext xmlns:c16="http://schemas.microsoft.com/office/drawing/2014/chart" uri="{C3380CC4-5D6E-409C-BE32-E72D297353CC}">
              <c16:uniqueId val="{00000003-7403-4EBC-BCCD-C5FBC96F4312}"/>
            </c:ext>
          </c:extLst>
        </c:ser>
        <c:dLbls>
          <c:showLegendKey val="0"/>
          <c:showVal val="0"/>
          <c:showCatName val="0"/>
          <c:showSerName val="0"/>
          <c:showPercent val="0"/>
          <c:showBubbleSize val="0"/>
        </c:dLbls>
        <c:smooth val="0"/>
        <c:axId val="407511416"/>
        <c:axId val="407520600"/>
      </c:lineChart>
      <c:catAx>
        <c:axId val="407511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7520600"/>
        <c:crosses val="autoZero"/>
        <c:auto val="1"/>
        <c:lblAlgn val="ctr"/>
        <c:lblOffset val="100"/>
        <c:noMultiLvlLbl val="0"/>
      </c:catAx>
      <c:valAx>
        <c:axId val="407520600"/>
        <c:scaling>
          <c:orientation val="minMax"/>
          <c:max val="120"/>
          <c:min val="8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75114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Peak by line, indexed to Jan 2014</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peakindex!$N$14</c:f>
              <c:strCache>
                <c:ptCount val="1"/>
                <c:pt idx="0">
                  <c:v>Blue</c:v>
                </c:pt>
              </c:strCache>
            </c:strRef>
          </c:tx>
          <c:spPr>
            <a:ln w="28575" cap="rnd">
              <a:solidFill>
                <a:srgbClr val="0070C0"/>
              </a:solidFill>
              <a:round/>
            </a:ln>
            <a:effectLst/>
          </c:spPr>
          <c:marker>
            <c:symbol val="none"/>
          </c:marker>
          <c:cat>
            <c:strRef>
              <c:f>peakindex!$D$16:$D$72</c:f>
              <c:strCache>
                <c:ptCount val="57"/>
                <c:pt idx="0">
                  <c:v>Jan 2014</c:v>
                </c:pt>
                <c:pt idx="1">
                  <c:v>Feb 2014</c:v>
                </c:pt>
                <c:pt idx="2">
                  <c:v>Mar 2014</c:v>
                </c:pt>
                <c:pt idx="3">
                  <c:v>Apr 2014</c:v>
                </c:pt>
                <c:pt idx="4">
                  <c:v>May 2014</c:v>
                </c:pt>
                <c:pt idx="5">
                  <c:v>Jun 2014</c:v>
                </c:pt>
                <c:pt idx="6">
                  <c:v>Jul 2014</c:v>
                </c:pt>
                <c:pt idx="7">
                  <c:v>Aug 2014</c:v>
                </c:pt>
                <c:pt idx="8">
                  <c:v>Sep 2014</c:v>
                </c:pt>
                <c:pt idx="9">
                  <c:v>Oct 2014</c:v>
                </c:pt>
                <c:pt idx="10">
                  <c:v>Nov 2014</c:v>
                </c:pt>
                <c:pt idx="11">
                  <c:v>Dec 2014</c:v>
                </c:pt>
                <c:pt idx="12">
                  <c:v>Jan 2015</c:v>
                </c:pt>
                <c:pt idx="13">
                  <c:v>Feb 2015</c:v>
                </c:pt>
                <c:pt idx="14">
                  <c:v>Mar 2015</c:v>
                </c:pt>
                <c:pt idx="15">
                  <c:v>Apr 2015</c:v>
                </c:pt>
                <c:pt idx="16">
                  <c:v>May 2015</c:v>
                </c:pt>
                <c:pt idx="17">
                  <c:v>Jun 2015</c:v>
                </c:pt>
                <c:pt idx="18">
                  <c:v>Jul 2015</c:v>
                </c:pt>
                <c:pt idx="19">
                  <c:v>Aug 2015</c:v>
                </c:pt>
                <c:pt idx="20">
                  <c:v>Sep 2015</c:v>
                </c:pt>
                <c:pt idx="21">
                  <c:v>Oct 2015</c:v>
                </c:pt>
                <c:pt idx="22">
                  <c:v>Nov 2015</c:v>
                </c:pt>
                <c:pt idx="23">
                  <c:v>Dec 2015</c:v>
                </c:pt>
                <c:pt idx="24">
                  <c:v>Jan 2016</c:v>
                </c:pt>
                <c:pt idx="25">
                  <c:v>Feb 2016</c:v>
                </c:pt>
                <c:pt idx="26">
                  <c:v>Mar 2016</c:v>
                </c:pt>
                <c:pt idx="27">
                  <c:v>Apr 2016</c:v>
                </c:pt>
                <c:pt idx="28">
                  <c:v>May 2016</c:v>
                </c:pt>
                <c:pt idx="29">
                  <c:v>Jun 2016</c:v>
                </c:pt>
                <c:pt idx="30">
                  <c:v>Jul 2016</c:v>
                </c:pt>
                <c:pt idx="31">
                  <c:v>Aug 2016</c:v>
                </c:pt>
                <c:pt idx="32">
                  <c:v>Sep 2016</c:v>
                </c:pt>
                <c:pt idx="33">
                  <c:v>Oct 2016</c:v>
                </c:pt>
                <c:pt idx="34">
                  <c:v>Nov 2016</c:v>
                </c:pt>
                <c:pt idx="35">
                  <c:v>Dec 2016</c:v>
                </c:pt>
                <c:pt idx="36">
                  <c:v>Jan 2017</c:v>
                </c:pt>
                <c:pt idx="37">
                  <c:v>Feb 2017</c:v>
                </c:pt>
                <c:pt idx="38">
                  <c:v>Mar 2017</c:v>
                </c:pt>
                <c:pt idx="39">
                  <c:v>Apr 2017</c:v>
                </c:pt>
                <c:pt idx="40">
                  <c:v>May 2017</c:v>
                </c:pt>
                <c:pt idx="41">
                  <c:v>Jun 2017</c:v>
                </c:pt>
                <c:pt idx="42">
                  <c:v>Jul 2017</c:v>
                </c:pt>
                <c:pt idx="43">
                  <c:v>Aug 2017</c:v>
                </c:pt>
                <c:pt idx="44">
                  <c:v>Sep 2017</c:v>
                </c:pt>
                <c:pt idx="45">
                  <c:v>Oct 2017</c:v>
                </c:pt>
                <c:pt idx="46">
                  <c:v>Nov 2017</c:v>
                </c:pt>
                <c:pt idx="47">
                  <c:v>Dec 2017</c:v>
                </c:pt>
                <c:pt idx="48">
                  <c:v>Jan 2018</c:v>
                </c:pt>
                <c:pt idx="49">
                  <c:v>Feb 2018</c:v>
                </c:pt>
                <c:pt idx="50">
                  <c:v>Mar 2018</c:v>
                </c:pt>
                <c:pt idx="51">
                  <c:v>Apr 2018</c:v>
                </c:pt>
                <c:pt idx="52">
                  <c:v>May 2018</c:v>
                </c:pt>
                <c:pt idx="53">
                  <c:v>Jun 2018</c:v>
                </c:pt>
                <c:pt idx="54">
                  <c:v>Jul 2018</c:v>
                </c:pt>
                <c:pt idx="55">
                  <c:v>Aug 2018</c:v>
                </c:pt>
                <c:pt idx="56">
                  <c:v>Sep 2018</c:v>
                </c:pt>
              </c:strCache>
            </c:strRef>
          </c:cat>
          <c:val>
            <c:numRef>
              <c:f>peakindex!$N$16:$N$72</c:f>
              <c:numCache>
                <c:formatCode>General</c:formatCode>
                <c:ptCount val="57"/>
                <c:pt idx="0">
                  <c:v>100.11726257860548</c:v>
                </c:pt>
                <c:pt idx="1">
                  <c:v>100.52623895504831</c:v>
                </c:pt>
                <c:pt idx="2">
                  <c:v>101.09649722923439</c:v>
                </c:pt>
                <c:pt idx="3">
                  <c:v>101.95168120730852</c:v>
                </c:pt>
                <c:pt idx="4">
                  <c:v>102.29167865696269</c:v>
                </c:pt>
                <c:pt idx="5">
                  <c:v>102.65686670403664</c:v>
                </c:pt>
                <c:pt idx="6">
                  <c:v>103.09074923480932</c:v>
                </c:pt>
                <c:pt idx="7">
                  <c:v>103.26100717869389</c:v>
                </c:pt>
                <c:pt idx="8">
                  <c:v>103.37003746174847</c:v>
                </c:pt>
                <c:pt idx="9">
                  <c:v>103.17638991898639</c:v>
                </c:pt>
                <c:pt idx="10">
                  <c:v>103.19824314177164</c:v>
                </c:pt>
                <c:pt idx="11">
                  <c:v>103.23026087632161</c:v>
                </c:pt>
                <c:pt idx="12">
                  <c:v>102.59550292784789</c:v>
                </c:pt>
                <c:pt idx="13">
                  <c:v>100.98870213295696</c:v>
                </c:pt>
                <c:pt idx="14">
                  <c:v>100.66973583022441</c:v>
                </c:pt>
                <c:pt idx="15">
                  <c:v>100.51820616460255</c:v>
                </c:pt>
                <c:pt idx="16">
                  <c:v>100.69633911177951</c:v>
                </c:pt>
                <c:pt idx="17">
                  <c:v>100.69639406144147</c:v>
                </c:pt>
                <c:pt idx="18">
                  <c:v>100.51488800485502</c:v>
                </c:pt>
                <c:pt idx="19">
                  <c:v>100.6536478468624</c:v>
                </c:pt>
                <c:pt idx="20">
                  <c:v>100.83343119519054</c:v>
                </c:pt>
                <c:pt idx="21">
                  <c:v>100.70984478304099</c:v>
                </c:pt>
                <c:pt idx="22">
                  <c:v>99.747136758790148</c:v>
                </c:pt>
                <c:pt idx="23">
                  <c:v>99.572820486327842</c:v>
                </c:pt>
                <c:pt idx="24">
                  <c:v>100.46401719026734</c:v>
                </c:pt>
                <c:pt idx="25">
                  <c:v>102.02880205273468</c:v>
                </c:pt>
                <c:pt idx="26">
                  <c:v>102.39438350407086</c:v>
                </c:pt>
                <c:pt idx="27">
                  <c:v>102.92182858533761</c:v>
                </c:pt>
                <c:pt idx="28">
                  <c:v>103.22136588216179</c:v>
                </c:pt>
                <c:pt idx="29">
                  <c:v>103.66648681336153</c:v>
                </c:pt>
                <c:pt idx="30">
                  <c:v>104.28474520654399</c:v>
                </c:pt>
                <c:pt idx="31">
                  <c:v>104.73830044341766</c:v>
                </c:pt>
                <c:pt idx="32">
                  <c:v>105.23192281319508</c:v>
                </c:pt>
                <c:pt idx="33">
                  <c:v>106.12052454764107</c:v>
                </c:pt>
                <c:pt idx="34">
                  <c:v>107.90825195189895</c:v>
                </c:pt>
                <c:pt idx="35">
                  <c:v>108.56551841414131</c:v>
                </c:pt>
                <c:pt idx="36">
                  <c:v>109.17890019594527</c:v>
                </c:pt>
                <c:pt idx="37">
                  <c:v>109.47658445688096</c:v>
                </c:pt>
                <c:pt idx="38">
                  <c:v>109.69263572471795</c:v>
                </c:pt>
                <c:pt idx="39">
                  <c:v>110.02954094187368</c:v>
                </c:pt>
                <c:pt idx="40">
                  <c:v>110.31451586154586</c:v>
                </c:pt>
                <c:pt idx="41">
                  <c:v>110.81758479494756</c:v>
                </c:pt>
                <c:pt idx="42">
                  <c:v>110.99338799591357</c:v>
                </c:pt>
                <c:pt idx="43">
                  <c:v>111.32675097504054</c:v>
                </c:pt>
                <c:pt idx="44">
                  <c:v>111.52267041105665</c:v>
                </c:pt>
                <c:pt idx="45">
                  <c:v>112.35577657060477</c:v>
                </c:pt>
                <c:pt idx="46">
                  <c:v>113.04873481190228</c:v>
                </c:pt>
                <c:pt idx="47">
                  <c:v>113.67011801265691</c:v>
                </c:pt>
                <c:pt idx="48">
                  <c:v>117.72016583736095</c:v>
                </c:pt>
                <c:pt idx="49">
                  <c:v>118.29157089967512</c:v>
                </c:pt>
                <c:pt idx="50">
                  <c:v>117.80917041426378</c:v>
                </c:pt>
                <c:pt idx="51">
                  <c:v>117.66357901526212</c:v>
                </c:pt>
                <c:pt idx="52">
                  <c:v>117.95778428358439</c:v>
                </c:pt>
                <c:pt idx="53">
                  <c:v>118.05202056471624</c:v>
                </c:pt>
                <c:pt idx="54">
                  <c:v>118.12597074466913</c:v>
                </c:pt>
                <c:pt idx="55">
                  <c:v>118.01259421862184</c:v>
                </c:pt>
                <c:pt idx="56">
                  <c:v>117.80602338791527</c:v>
                </c:pt>
              </c:numCache>
            </c:numRef>
          </c:val>
          <c:smooth val="0"/>
          <c:extLst>
            <c:ext xmlns:c16="http://schemas.microsoft.com/office/drawing/2014/chart" uri="{C3380CC4-5D6E-409C-BE32-E72D297353CC}">
              <c16:uniqueId val="{00000000-EA7D-4076-A10F-E0ADC532F743}"/>
            </c:ext>
          </c:extLst>
        </c:ser>
        <c:ser>
          <c:idx val="1"/>
          <c:order val="1"/>
          <c:tx>
            <c:strRef>
              <c:f>peakindex!$O$14</c:f>
              <c:strCache>
                <c:ptCount val="1"/>
                <c:pt idx="0">
                  <c:v>Red</c:v>
                </c:pt>
              </c:strCache>
            </c:strRef>
          </c:tx>
          <c:spPr>
            <a:ln w="28575" cap="rnd">
              <a:solidFill>
                <a:srgbClr val="FF0000"/>
              </a:solidFill>
              <a:round/>
            </a:ln>
            <a:effectLst/>
          </c:spPr>
          <c:marker>
            <c:symbol val="none"/>
          </c:marker>
          <c:cat>
            <c:strRef>
              <c:f>peakindex!$D$16:$D$72</c:f>
              <c:strCache>
                <c:ptCount val="57"/>
                <c:pt idx="0">
                  <c:v>Jan 2014</c:v>
                </c:pt>
                <c:pt idx="1">
                  <c:v>Feb 2014</c:v>
                </c:pt>
                <c:pt idx="2">
                  <c:v>Mar 2014</c:v>
                </c:pt>
                <c:pt idx="3">
                  <c:v>Apr 2014</c:v>
                </c:pt>
                <c:pt idx="4">
                  <c:v>May 2014</c:v>
                </c:pt>
                <c:pt idx="5">
                  <c:v>Jun 2014</c:v>
                </c:pt>
                <c:pt idx="6">
                  <c:v>Jul 2014</c:v>
                </c:pt>
                <c:pt idx="7">
                  <c:v>Aug 2014</c:v>
                </c:pt>
                <c:pt idx="8">
                  <c:v>Sep 2014</c:v>
                </c:pt>
                <c:pt idx="9">
                  <c:v>Oct 2014</c:v>
                </c:pt>
                <c:pt idx="10">
                  <c:v>Nov 2014</c:v>
                </c:pt>
                <c:pt idx="11">
                  <c:v>Dec 2014</c:v>
                </c:pt>
                <c:pt idx="12">
                  <c:v>Jan 2015</c:v>
                </c:pt>
                <c:pt idx="13">
                  <c:v>Feb 2015</c:v>
                </c:pt>
                <c:pt idx="14">
                  <c:v>Mar 2015</c:v>
                </c:pt>
                <c:pt idx="15">
                  <c:v>Apr 2015</c:v>
                </c:pt>
                <c:pt idx="16">
                  <c:v>May 2015</c:v>
                </c:pt>
                <c:pt idx="17">
                  <c:v>Jun 2015</c:v>
                </c:pt>
                <c:pt idx="18">
                  <c:v>Jul 2015</c:v>
                </c:pt>
                <c:pt idx="19">
                  <c:v>Aug 2015</c:v>
                </c:pt>
                <c:pt idx="20">
                  <c:v>Sep 2015</c:v>
                </c:pt>
                <c:pt idx="21">
                  <c:v>Oct 2015</c:v>
                </c:pt>
                <c:pt idx="22">
                  <c:v>Nov 2015</c:v>
                </c:pt>
                <c:pt idx="23">
                  <c:v>Dec 2015</c:v>
                </c:pt>
                <c:pt idx="24">
                  <c:v>Jan 2016</c:v>
                </c:pt>
                <c:pt idx="25">
                  <c:v>Feb 2016</c:v>
                </c:pt>
                <c:pt idx="26">
                  <c:v>Mar 2016</c:v>
                </c:pt>
                <c:pt idx="27">
                  <c:v>Apr 2016</c:v>
                </c:pt>
                <c:pt idx="28">
                  <c:v>May 2016</c:v>
                </c:pt>
                <c:pt idx="29">
                  <c:v>Jun 2016</c:v>
                </c:pt>
                <c:pt idx="30">
                  <c:v>Jul 2016</c:v>
                </c:pt>
                <c:pt idx="31">
                  <c:v>Aug 2016</c:v>
                </c:pt>
                <c:pt idx="32">
                  <c:v>Sep 2016</c:v>
                </c:pt>
                <c:pt idx="33">
                  <c:v>Oct 2016</c:v>
                </c:pt>
                <c:pt idx="34">
                  <c:v>Nov 2016</c:v>
                </c:pt>
                <c:pt idx="35">
                  <c:v>Dec 2016</c:v>
                </c:pt>
                <c:pt idx="36">
                  <c:v>Jan 2017</c:v>
                </c:pt>
                <c:pt idx="37">
                  <c:v>Feb 2017</c:v>
                </c:pt>
                <c:pt idx="38">
                  <c:v>Mar 2017</c:v>
                </c:pt>
                <c:pt idx="39">
                  <c:v>Apr 2017</c:v>
                </c:pt>
                <c:pt idx="40">
                  <c:v>May 2017</c:v>
                </c:pt>
                <c:pt idx="41">
                  <c:v>Jun 2017</c:v>
                </c:pt>
                <c:pt idx="42">
                  <c:v>Jul 2017</c:v>
                </c:pt>
                <c:pt idx="43">
                  <c:v>Aug 2017</c:v>
                </c:pt>
                <c:pt idx="44">
                  <c:v>Sep 2017</c:v>
                </c:pt>
                <c:pt idx="45">
                  <c:v>Oct 2017</c:v>
                </c:pt>
                <c:pt idx="46">
                  <c:v>Nov 2017</c:v>
                </c:pt>
                <c:pt idx="47">
                  <c:v>Dec 2017</c:v>
                </c:pt>
                <c:pt idx="48">
                  <c:v>Jan 2018</c:v>
                </c:pt>
                <c:pt idx="49">
                  <c:v>Feb 2018</c:v>
                </c:pt>
                <c:pt idx="50">
                  <c:v>Mar 2018</c:v>
                </c:pt>
                <c:pt idx="51">
                  <c:v>Apr 2018</c:v>
                </c:pt>
                <c:pt idx="52">
                  <c:v>May 2018</c:v>
                </c:pt>
                <c:pt idx="53">
                  <c:v>Jun 2018</c:v>
                </c:pt>
                <c:pt idx="54">
                  <c:v>Jul 2018</c:v>
                </c:pt>
                <c:pt idx="55">
                  <c:v>Aug 2018</c:v>
                </c:pt>
                <c:pt idx="56">
                  <c:v>Sep 2018</c:v>
                </c:pt>
              </c:strCache>
            </c:strRef>
          </c:cat>
          <c:val>
            <c:numRef>
              <c:f>peakindex!$O$16:$O$72</c:f>
              <c:numCache>
                <c:formatCode>General</c:formatCode>
                <c:ptCount val="57"/>
                <c:pt idx="0">
                  <c:v>99.852209615107185</c:v>
                </c:pt>
                <c:pt idx="1">
                  <c:v>100.15790117353545</c:v>
                </c:pt>
                <c:pt idx="2">
                  <c:v>100.43584640274075</c:v>
                </c:pt>
                <c:pt idx="3">
                  <c:v>100.99927363090499</c:v>
                </c:pt>
                <c:pt idx="4">
                  <c:v>101.26417699809369</c:v>
                </c:pt>
                <c:pt idx="5">
                  <c:v>101.52339394977457</c:v>
                </c:pt>
                <c:pt idx="6">
                  <c:v>101.85705004231413</c:v>
                </c:pt>
                <c:pt idx="7">
                  <c:v>102.08168148271794</c:v>
                </c:pt>
                <c:pt idx="8">
                  <c:v>102.35450897847826</c:v>
                </c:pt>
                <c:pt idx="9">
                  <c:v>102.41007556249355</c:v>
                </c:pt>
                <c:pt idx="10">
                  <c:v>102.74448380489633</c:v>
                </c:pt>
                <c:pt idx="11">
                  <c:v>103.02395571867957</c:v>
                </c:pt>
                <c:pt idx="12">
                  <c:v>102.84689386864456</c:v>
                </c:pt>
                <c:pt idx="13">
                  <c:v>100.99257626851536</c:v>
                </c:pt>
                <c:pt idx="14">
                  <c:v>101.14475988279217</c:v>
                </c:pt>
                <c:pt idx="15">
                  <c:v>100.833980071545</c:v>
                </c:pt>
                <c:pt idx="16">
                  <c:v>101.01496090453747</c:v>
                </c:pt>
                <c:pt idx="17">
                  <c:v>101.22051395832943</c:v>
                </c:pt>
                <c:pt idx="18">
                  <c:v>101.14284689345024</c:v>
                </c:pt>
                <c:pt idx="19">
                  <c:v>101.33538343721733</c:v>
                </c:pt>
                <c:pt idx="20">
                  <c:v>101.4295806923126</c:v>
                </c:pt>
                <c:pt idx="21">
                  <c:v>101.57774689334418</c:v>
                </c:pt>
                <c:pt idx="22">
                  <c:v>101.70222906256706</c:v>
                </c:pt>
                <c:pt idx="23">
                  <c:v>101.42324499871809</c:v>
                </c:pt>
                <c:pt idx="24">
                  <c:v>102.24601573876757</c:v>
                </c:pt>
                <c:pt idx="25">
                  <c:v>104.26370627037784</c:v>
                </c:pt>
                <c:pt idx="26">
                  <c:v>104.20306521826501</c:v>
                </c:pt>
                <c:pt idx="27">
                  <c:v>104.5544886007181</c:v>
                </c:pt>
                <c:pt idx="28">
                  <c:v>104.47344664127797</c:v>
                </c:pt>
                <c:pt idx="29">
                  <c:v>104.47238991738195</c:v>
                </c:pt>
                <c:pt idx="30">
                  <c:v>104.60659036740768</c:v>
                </c:pt>
                <c:pt idx="31">
                  <c:v>104.58582778421044</c:v>
                </c:pt>
                <c:pt idx="32">
                  <c:v>104.45225541038251</c:v>
                </c:pt>
                <c:pt idx="33">
                  <c:v>104.24425926893896</c:v>
                </c:pt>
                <c:pt idx="34">
                  <c:v>104.0740737575447</c:v>
                </c:pt>
                <c:pt idx="35">
                  <c:v>103.99773888898471</c:v>
                </c:pt>
                <c:pt idx="36">
                  <c:v>104.00888897574643</c:v>
                </c:pt>
                <c:pt idx="37">
                  <c:v>103.66964787117729</c:v>
                </c:pt>
                <c:pt idx="38">
                  <c:v>103.4963934329014</c:v>
                </c:pt>
                <c:pt idx="39">
                  <c:v>103.53209279001396</c:v>
                </c:pt>
                <c:pt idx="40">
                  <c:v>103.56173543049077</c:v>
                </c:pt>
                <c:pt idx="41">
                  <c:v>103.48003634486516</c:v>
                </c:pt>
                <c:pt idx="42">
                  <c:v>103.31027723307686</c:v>
                </c:pt>
                <c:pt idx="43">
                  <c:v>103.29014730476933</c:v>
                </c:pt>
                <c:pt idx="44">
                  <c:v>103.13779669570732</c:v>
                </c:pt>
                <c:pt idx="45">
                  <c:v>103.0589549863794</c:v>
                </c:pt>
                <c:pt idx="46">
                  <c:v>102.94839130416256</c:v>
                </c:pt>
                <c:pt idx="47">
                  <c:v>102.9234499336292</c:v>
                </c:pt>
                <c:pt idx="48">
                  <c:v>102.09180464530947</c:v>
                </c:pt>
                <c:pt idx="49">
                  <c:v>102.05555364250201</c:v>
                </c:pt>
                <c:pt idx="50">
                  <c:v>101.17829350834103</c:v>
                </c:pt>
                <c:pt idx="51">
                  <c:v>100.86714657296064</c:v>
                </c:pt>
                <c:pt idx="52">
                  <c:v>100.50882761932132</c:v>
                </c:pt>
                <c:pt idx="53">
                  <c:v>100.17606726872835</c:v>
                </c:pt>
                <c:pt idx="54">
                  <c:v>99.66347961142975</c:v>
                </c:pt>
                <c:pt idx="55">
                  <c:v>99.375086266198196</c:v>
                </c:pt>
                <c:pt idx="56">
                  <c:v>98.989357864858093</c:v>
                </c:pt>
              </c:numCache>
            </c:numRef>
          </c:val>
          <c:smooth val="0"/>
          <c:extLst>
            <c:ext xmlns:c16="http://schemas.microsoft.com/office/drawing/2014/chart" uri="{C3380CC4-5D6E-409C-BE32-E72D297353CC}">
              <c16:uniqueId val="{00000001-EA7D-4076-A10F-E0ADC532F743}"/>
            </c:ext>
          </c:extLst>
        </c:ser>
        <c:ser>
          <c:idx val="2"/>
          <c:order val="2"/>
          <c:tx>
            <c:strRef>
              <c:f>peakindex!$P$14</c:f>
              <c:strCache>
                <c:ptCount val="1"/>
                <c:pt idx="0">
                  <c:v>Orange</c:v>
                </c:pt>
              </c:strCache>
            </c:strRef>
          </c:tx>
          <c:spPr>
            <a:ln w="28575" cap="rnd">
              <a:solidFill>
                <a:schemeClr val="accent2"/>
              </a:solidFill>
              <a:round/>
            </a:ln>
            <a:effectLst/>
          </c:spPr>
          <c:marker>
            <c:symbol val="none"/>
          </c:marker>
          <c:cat>
            <c:strRef>
              <c:f>peakindex!$D$16:$D$72</c:f>
              <c:strCache>
                <c:ptCount val="57"/>
                <c:pt idx="0">
                  <c:v>Jan 2014</c:v>
                </c:pt>
                <c:pt idx="1">
                  <c:v>Feb 2014</c:v>
                </c:pt>
                <c:pt idx="2">
                  <c:v>Mar 2014</c:v>
                </c:pt>
                <c:pt idx="3">
                  <c:v>Apr 2014</c:v>
                </c:pt>
                <c:pt idx="4">
                  <c:v>May 2014</c:v>
                </c:pt>
                <c:pt idx="5">
                  <c:v>Jun 2014</c:v>
                </c:pt>
                <c:pt idx="6">
                  <c:v>Jul 2014</c:v>
                </c:pt>
                <c:pt idx="7">
                  <c:v>Aug 2014</c:v>
                </c:pt>
                <c:pt idx="8">
                  <c:v>Sep 2014</c:v>
                </c:pt>
                <c:pt idx="9">
                  <c:v>Oct 2014</c:v>
                </c:pt>
                <c:pt idx="10">
                  <c:v>Nov 2014</c:v>
                </c:pt>
                <c:pt idx="11">
                  <c:v>Dec 2014</c:v>
                </c:pt>
                <c:pt idx="12">
                  <c:v>Jan 2015</c:v>
                </c:pt>
                <c:pt idx="13">
                  <c:v>Feb 2015</c:v>
                </c:pt>
                <c:pt idx="14">
                  <c:v>Mar 2015</c:v>
                </c:pt>
                <c:pt idx="15">
                  <c:v>Apr 2015</c:v>
                </c:pt>
                <c:pt idx="16">
                  <c:v>May 2015</c:v>
                </c:pt>
                <c:pt idx="17">
                  <c:v>Jun 2015</c:v>
                </c:pt>
                <c:pt idx="18">
                  <c:v>Jul 2015</c:v>
                </c:pt>
                <c:pt idx="19">
                  <c:v>Aug 2015</c:v>
                </c:pt>
                <c:pt idx="20">
                  <c:v>Sep 2015</c:v>
                </c:pt>
                <c:pt idx="21">
                  <c:v>Oct 2015</c:v>
                </c:pt>
                <c:pt idx="22">
                  <c:v>Nov 2015</c:v>
                </c:pt>
                <c:pt idx="23">
                  <c:v>Dec 2015</c:v>
                </c:pt>
                <c:pt idx="24">
                  <c:v>Jan 2016</c:v>
                </c:pt>
                <c:pt idx="25">
                  <c:v>Feb 2016</c:v>
                </c:pt>
                <c:pt idx="26">
                  <c:v>Mar 2016</c:v>
                </c:pt>
                <c:pt idx="27">
                  <c:v>Apr 2016</c:v>
                </c:pt>
                <c:pt idx="28">
                  <c:v>May 2016</c:v>
                </c:pt>
                <c:pt idx="29">
                  <c:v>Jun 2016</c:v>
                </c:pt>
                <c:pt idx="30">
                  <c:v>Jul 2016</c:v>
                </c:pt>
                <c:pt idx="31">
                  <c:v>Aug 2016</c:v>
                </c:pt>
                <c:pt idx="32">
                  <c:v>Sep 2016</c:v>
                </c:pt>
                <c:pt idx="33">
                  <c:v>Oct 2016</c:v>
                </c:pt>
                <c:pt idx="34">
                  <c:v>Nov 2016</c:v>
                </c:pt>
                <c:pt idx="35">
                  <c:v>Dec 2016</c:v>
                </c:pt>
                <c:pt idx="36">
                  <c:v>Jan 2017</c:v>
                </c:pt>
                <c:pt idx="37">
                  <c:v>Feb 2017</c:v>
                </c:pt>
                <c:pt idx="38">
                  <c:v>Mar 2017</c:v>
                </c:pt>
                <c:pt idx="39">
                  <c:v>Apr 2017</c:v>
                </c:pt>
                <c:pt idx="40">
                  <c:v>May 2017</c:v>
                </c:pt>
                <c:pt idx="41">
                  <c:v>Jun 2017</c:v>
                </c:pt>
                <c:pt idx="42">
                  <c:v>Jul 2017</c:v>
                </c:pt>
                <c:pt idx="43">
                  <c:v>Aug 2017</c:v>
                </c:pt>
                <c:pt idx="44">
                  <c:v>Sep 2017</c:v>
                </c:pt>
                <c:pt idx="45">
                  <c:v>Oct 2017</c:v>
                </c:pt>
                <c:pt idx="46">
                  <c:v>Nov 2017</c:v>
                </c:pt>
                <c:pt idx="47">
                  <c:v>Dec 2017</c:v>
                </c:pt>
                <c:pt idx="48">
                  <c:v>Jan 2018</c:v>
                </c:pt>
                <c:pt idx="49">
                  <c:v>Feb 2018</c:v>
                </c:pt>
                <c:pt idx="50">
                  <c:v>Mar 2018</c:v>
                </c:pt>
                <c:pt idx="51">
                  <c:v>Apr 2018</c:v>
                </c:pt>
                <c:pt idx="52">
                  <c:v>May 2018</c:v>
                </c:pt>
                <c:pt idx="53">
                  <c:v>Jun 2018</c:v>
                </c:pt>
                <c:pt idx="54">
                  <c:v>Jul 2018</c:v>
                </c:pt>
                <c:pt idx="55">
                  <c:v>Aug 2018</c:v>
                </c:pt>
                <c:pt idx="56">
                  <c:v>Sep 2018</c:v>
                </c:pt>
              </c:strCache>
            </c:strRef>
          </c:cat>
          <c:val>
            <c:numRef>
              <c:f>peakindex!$P$16:$P$72</c:f>
              <c:numCache>
                <c:formatCode>General</c:formatCode>
                <c:ptCount val="57"/>
                <c:pt idx="0">
                  <c:v>99.72741392406526</c:v>
                </c:pt>
                <c:pt idx="1">
                  <c:v>99.838847670056339</c:v>
                </c:pt>
                <c:pt idx="2">
                  <c:v>100.00894790772965</c:v>
                </c:pt>
                <c:pt idx="3">
                  <c:v>100.29434184565693</c:v>
                </c:pt>
                <c:pt idx="4">
                  <c:v>100.40519416153049</c:v>
                </c:pt>
                <c:pt idx="5">
                  <c:v>100.57834078375227</c:v>
                </c:pt>
                <c:pt idx="6">
                  <c:v>100.93073376891286</c:v>
                </c:pt>
                <c:pt idx="7">
                  <c:v>101.12493891647955</c:v>
                </c:pt>
                <c:pt idx="8">
                  <c:v>101.22689067884723</c:v>
                </c:pt>
                <c:pt idx="9">
                  <c:v>100.92955184115209</c:v>
                </c:pt>
                <c:pt idx="10">
                  <c:v>100.92213359185556</c:v>
                </c:pt>
                <c:pt idx="11">
                  <c:v>100.98121878323813</c:v>
                </c:pt>
                <c:pt idx="12">
                  <c:v>100.53083160388606</c:v>
                </c:pt>
                <c:pt idx="13">
                  <c:v>98.690678517630644</c:v>
                </c:pt>
                <c:pt idx="14">
                  <c:v>98.332857450434489</c:v>
                </c:pt>
                <c:pt idx="15">
                  <c:v>97.745194697090199</c:v>
                </c:pt>
                <c:pt idx="16">
                  <c:v>97.511043304813981</c:v>
                </c:pt>
                <c:pt idx="17">
                  <c:v>97.344560306435653</c:v>
                </c:pt>
                <c:pt idx="18">
                  <c:v>97.030590907252687</c:v>
                </c:pt>
                <c:pt idx="19">
                  <c:v>97.00324152632048</c:v>
                </c:pt>
                <c:pt idx="20">
                  <c:v>96.803281946646578</c:v>
                </c:pt>
                <c:pt idx="21">
                  <c:v>96.864409847450219</c:v>
                </c:pt>
                <c:pt idx="22">
                  <c:v>96.847564618066514</c:v>
                </c:pt>
                <c:pt idx="23">
                  <c:v>96.674220698069206</c:v>
                </c:pt>
                <c:pt idx="24">
                  <c:v>97.493061966300615</c:v>
                </c:pt>
                <c:pt idx="25">
                  <c:v>99.304233975556102</c:v>
                </c:pt>
                <c:pt idx="26">
                  <c:v>99.446854609300999</c:v>
                </c:pt>
                <c:pt idx="27">
                  <c:v>99.819754472584677</c:v>
                </c:pt>
                <c:pt idx="28">
                  <c:v>99.844235103001893</c:v>
                </c:pt>
                <c:pt idx="29">
                  <c:v>99.871424421228681</c:v>
                </c:pt>
                <c:pt idx="30">
                  <c:v>99.982840869215082</c:v>
                </c:pt>
                <c:pt idx="31">
                  <c:v>100.08215397855271</c:v>
                </c:pt>
                <c:pt idx="32">
                  <c:v>100.00288381293241</c:v>
                </c:pt>
                <c:pt idx="33">
                  <c:v>99.779609143892628</c:v>
                </c:pt>
                <c:pt idx="34">
                  <c:v>99.592485775094858</c:v>
                </c:pt>
                <c:pt idx="35">
                  <c:v>99.330860360207168</c:v>
                </c:pt>
                <c:pt idx="36">
                  <c:v>99.144603230178248</c:v>
                </c:pt>
                <c:pt idx="37">
                  <c:v>98.621812554675358</c:v>
                </c:pt>
                <c:pt idx="38">
                  <c:v>98.248245222177616</c:v>
                </c:pt>
                <c:pt idx="39">
                  <c:v>98.145344252397308</c:v>
                </c:pt>
                <c:pt idx="40">
                  <c:v>98.080317177694752</c:v>
                </c:pt>
                <c:pt idx="41">
                  <c:v>98.103973378470627</c:v>
                </c:pt>
                <c:pt idx="42">
                  <c:v>98.063285011919845</c:v>
                </c:pt>
                <c:pt idx="43">
                  <c:v>98.063856598160655</c:v>
                </c:pt>
                <c:pt idx="44">
                  <c:v>98.095890587646508</c:v>
                </c:pt>
                <c:pt idx="45">
                  <c:v>98.173276637376645</c:v>
                </c:pt>
                <c:pt idx="46">
                  <c:v>98.0617428100729</c:v>
                </c:pt>
                <c:pt idx="47">
                  <c:v>98.174458220268008</c:v>
                </c:pt>
                <c:pt idx="48">
                  <c:v>97.607257100655403</c:v>
                </c:pt>
                <c:pt idx="49">
                  <c:v>98.041454315514429</c:v>
                </c:pt>
                <c:pt idx="50">
                  <c:v>97.538350601667346</c:v>
                </c:pt>
                <c:pt idx="51">
                  <c:v>97.622627386435141</c:v>
                </c:pt>
                <c:pt idx="52">
                  <c:v>97.726290396971166</c:v>
                </c:pt>
                <c:pt idx="53">
                  <c:v>97.802308444112356</c:v>
                </c:pt>
                <c:pt idx="54">
                  <c:v>97.607876434337854</c:v>
                </c:pt>
                <c:pt idx="55">
                  <c:v>97.569015714791988</c:v>
                </c:pt>
                <c:pt idx="56">
                  <c:v>97.216254478700463</c:v>
                </c:pt>
              </c:numCache>
            </c:numRef>
          </c:val>
          <c:smooth val="0"/>
          <c:extLst>
            <c:ext xmlns:c16="http://schemas.microsoft.com/office/drawing/2014/chart" uri="{C3380CC4-5D6E-409C-BE32-E72D297353CC}">
              <c16:uniqueId val="{00000002-EA7D-4076-A10F-E0ADC532F743}"/>
            </c:ext>
          </c:extLst>
        </c:ser>
        <c:ser>
          <c:idx val="3"/>
          <c:order val="3"/>
          <c:tx>
            <c:strRef>
              <c:f>peakindex!$Q$14</c:f>
              <c:strCache>
                <c:ptCount val="1"/>
                <c:pt idx="0">
                  <c:v>Bus</c:v>
                </c:pt>
              </c:strCache>
            </c:strRef>
          </c:tx>
          <c:spPr>
            <a:ln w="28575" cap="rnd">
              <a:solidFill>
                <a:schemeClr val="accent4"/>
              </a:solidFill>
              <a:round/>
            </a:ln>
            <a:effectLst/>
          </c:spPr>
          <c:marker>
            <c:symbol val="none"/>
          </c:marker>
          <c:cat>
            <c:strRef>
              <c:f>peakindex!$D$16:$D$72</c:f>
              <c:strCache>
                <c:ptCount val="57"/>
                <c:pt idx="0">
                  <c:v>Jan 2014</c:v>
                </c:pt>
                <c:pt idx="1">
                  <c:v>Feb 2014</c:v>
                </c:pt>
                <c:pt idx="2">
                  <c:v>Mar 2014</c:v>
                </c:pt>
                <c:pt idx="3">
                  <c:v>Apr 2014</c:v>
                </c:pt>
                <c:pt idx="4">
                  <c:v>May 2014</c:v>
                </c:pt>
                <c:pt idx="5">
                  <c:v>Jun 2014</c:v>
                </c:pt>
                <c:pt idx="6">
                  <c:v>Jul 2014</c:v>
                </c:pt>
                <c:pt idx="7">
                  <c:v>Aug 2014</c:v>
                </c:pt>
                <c:pt idx="8">
                  <c:v>Sep 2014</c:v>
                </c:pt>
                <c:pt idx="9">
                  <c:v>Oct 2014</c:v>
                </c:pt>
                <c:pt idx="10">
                  <c:v>Nov 2014</c:v>
                </c:pt>
                <c:pt idx="11">
                  <c:v>Dec 2014</c:v>
                </c:pt>
                <c:pt idx="12">
                  <c:v>Jan 2015</c:v>
                </c:pt>
                <c:pt idx="13">
                  <c:v>Feb 2015</c:v>
                </c:pt>
                <c:pt idx="14">
                  <c:v>Mar 2015</c:v>
                </c:pt>
                <c:pt idx="15">
                  <c:v>Apr 2015</c:v>
                </c:pt>
                <c:pt idx="16">
                  <c:v>May 2015</c:v>
                </c:pt>
                <c:pt idx="17">
                  <c:v>Jun 2015</c:v>
                </c:pt>
                <c:pt idx="18">
                  <c:v>Jul 2015</c:v>
                </c:pt>
                <c:pt idx="19">
                  <c:v>Aug 2015</c:v>
                </c:pt>
                <c:pt idx="20">
                  <c:v>Sep 2015</c:v>
                </c:pt>
                <c:pt idx="21">
                  <c:v>Oct 2015</c:v>
                </c:pt>
                <c:pt idx="22">
                  <c:v>Nov 2015</c:v>
                </c:pt>
                <c:pt idx="23">
                  <c:v>Dec 2015</c:v>
                </c:pt>
                <c:pt idx="24">
                  <c:v>Jan 2016</c:v>
                </c:pt>
                <c:pt idx="25">
                  <c:v>Feb 2016</c:v>
                </c:pt>
                <c:pt idx="26">
                  <c:v>Mar 2016</c:v>
                </c:pt>
                <c:pt idx="27">
                  <c:v>Apr 2016</c:v>
                </c:pt>
                <c:pt idx="28">
                  <c:v>May 2016</c:v>
                </c:pt>
                <c:pt idx="29">
                  <c:v>Jun 2016</c:v>
                </c:pt>
                <c:pt idx="30">
                  <c:v>Jul 2016</c:v>
                </c:pt>
                <c:pt idx="31">
                  <c:v>Aug 2016</c:v>
                </c:pt>
                <c:pt idx="32">
                  <c:v>Sep 2016</c:v>
                </c:pt>
                <c:pt idx="33">
                  <c:v>Oct 2016</c:v>
                </c:pt>
                <c:pt idx="34">
                  <c:v>Nov 2016</c:v>
                </c:pt>
                <c:pt idx="35">
                  <c:v>Dec 2016</c:v>
                </c:pt>
                <c:pt idx="36">
                  <c:v>Jan 2017</c:v>
                </c:pt>
                <c:pt idx="37">
                  <c:v>Feb 2017</c:v>
                </c:pt>
                <c:pt idx="38">
                  <c:v>Mar 2017</c:v>
                </c:pt>
                <c:pt idx="39">
                  <c:v>Apr 2017</c:v>
                </c:pt>
                <c:pt idx="40">
                  <c:v>May 2017</c:v>
                </c:pt>
                <c:pt idx="41">
                  <c:v>Jun 2017</c:v>
                </c:pt>
                <c:pt idx="42">
                  <c:v>Jul 2017</c:v>
                </c:pt>
                <c:pt idx="43">
                  <c:v>Aug 2017</c:v>
                </c:pt>
                <c:pt idx="44">
                  <c:v>Sep 2017</c:v>
                </c:pt>
                <c:pt idx="45">
                  <c:v>Oct 2017</c:v>
                </c:pt>
                <c:pt idx="46">
                  <c:v>Nov 2017</c:v>
                </c:pt>
                <c:pt idx="47">
                  <c:v>Dec 2017</c:v>
                </c:pt>
                <c:pt idx="48">
                  <c:v>Jan 2018</c:v>
                </c:pt>
                <c:pt idx="49">
                  <c:v>Feb 2018</c:v>
                </c:pt>
                <c:pt idx="50">
                  <c:v>Mar 2018</c:v>
                </c:pt>
                <c:pt idx="51">
                  <c:v>Apr 2018</c:v>
                </c:pt>
                <c:pt idx="52">
                  <c:v>May 2018</c:v>
                </c:pt>
                <c:pt idx="53">
                  <c:v>Jun 2018</c:v>
                </c:pt>
                <c:pt idx="54">
                  <c:v>Jul 2018</c:v>
                </c:pt>
                <c:pt idx="55">
                  <c:v>Aug 2018</c:v>
                </c:pt>
                <c:pt idx="56">
                  <c:v>Sep 2018</c:v>
                </c:pt>
              </c:strCache>
            </c:strRef>
          </c:cat>
          <c:val>
            <c:numRef>
              <c:f>peakindex!$Q$16:$Q$72</c:f>
              <c:numCache>
                <c:formatCode>General</c:formatCode>
                <c:ptCount val="57"/>
                <c:pt idx="0">
                  <c:v>99.30531983549777</c:v>
                </c:pt>
                <c:pt idx="1">
                  <c:v>99.403852662866996</c:v>
                </c:pt>
                <c:pt idx="2">
                  <c:v>99.36268521675396</c:v>
                </c:pt>
                <c:pt idx="3">
                  <c:v>99.358523682925309</c:v>
                </c:pt>
                <c:pt idx="4">
                  <c:v>99.223613775851973</c:v>
                </c:pt>
                <c:pt idx="5">
                  <c:v>99.18352619365028</c:v>
                </c:pt>
                <c:pt idx="6">
                  <c:v>99.198187807933905</c:v>
                </c:pt>
                <c:pt idx="7">
                  <c:v>99.071570624988027</c:v>
                </c:pt>
                <c:pt idx="8">
                  <c:v>98.906793256467324</c:v>
                </c:pt>
                <c:pt idx="9">
                  <c:v>98.426150384632734</c:v>
                </c:pt>
                <c:pt idx="10">
                  <c:v>98.238101204956109</c:v>
                </c:pt>
                <c:pt idx="11">
                  <c:v>98.296819998898087</c:v>
                </c:pt>
                <c:pt idx="12">
                  <c:v>97.772127281799058</c:v>
                </c:pt>
                <c:pt idx="13">
                  <c:v>95.939968086570389</c:v>
                </c:pt>
                <c:pt idx="14">
                  <c:v>95.810795084368692</c:v>
                </c:pt>
                <c:pt idx="15">
                  <c:v>95.354051947433817</c:v>
                </c:pt>
                <c:pt idx="16">
                  <c:v>95.152749191642513</c:v>
                </c:pt>
                <c:pt idx="17">
                  <c:v>94.851125294446703</c:v>
                </c:pt>
                <c:pt idx="18">
                  <c:v>94.58015258519012</c:v>
                </c:pt>
                <c:pt idx="19">
                  <c:v>94.58440528507019</c:v>
                </c:pt>
                <c:pt idx="20">
                  <c:v>94.487117697414291</c:v>
                </c:pt>
                <c:pt idx="21">
                  <c:v>94.57759777424414</c:v>
                </c:pt>
                <c:pt idx="22">
                  <c:v>94.691019223428953</c:v>
                </c:pt>
                <c:pt idx="23">
                  <c:v>94.495873387153452</c:v>
                </c:pt>
                <c:pt idx="24">
                  <c:v>95.59584991191447</c:v>
                </c:pt>
                <c:pt idx="25">
                  <c:v>97.256143534275068</c:v>
                </c:pt>
                <c:pt idx="26">
                  <c:v>97.271970688769159</c:v>
                </c:pt>
                <c:pt idx="27">
                  <c:v>97.617778287305441</c:v>
                </c:pt>
                <c:pt idx="28">
                  <c:v>97.711780090621602</c:v>
                </c:pt>
                <c:pt idx="29">
                  <c:v>97.799434013966774</c:v>
                </c:pt>
                <c:pt idx="30">
                  <c:v>98.011902785855227</c:v>
                </c:pt>
                <c:pt idx="31">
                  <c:v>98.12022567684393</c:v>
                </c:pt>
                <c:pt idx="32">
                  <c:v>98.127163508182988</c:v>
                </c:pt>
                <c:pt idx="33">
                  <c:v>97.921627951906785</c:v>
                </c:pt>
                <c:pt idx="34">
                  <c:v>97.738002212214752</c:v>
                </c:pt>
                <c:pt idx="35">
                  <c:v>97.514028991981235</c:v>
                </c:pt>
                <c:pt idx="36">
                  <c:v>97.142681216644576</c:v>
                </c:pt>
                <c:pt idx="37">
                  <c:v>96.548425564741294</c:v>
                </c:pt>
                <c:pt idx="38">
                  <c:v>95.987698903048766</c:v>
                </c:pt>
                <c:pt idx="39">
                  <c:v>95.643179102879998</c:v>
                </c:pt>
                <c:pt idx="40">
                  <c:v>95.375425222538183</c:v>
                </c:pt>
                <c:pt idx="41">
                  <c:v>95.324291633724087</c:v>
                </c:pt>
                <c:pt idx="42">
                  <c:v>94.996372710953324</c:v>
                </c:pt>
                <c:pt idx="43">
                  <c:v>94.8193130201511</c:v>
                </c:pt>
                <c:pt idx="44">
                  <c:v>94.605429782738398</c:v>
                </c:pt>
                <c:pt idx="45">
                  <c:v>94.475335556391798</c:v>
                </c:pt>
                <c:pt idx="46">
                  <c:v>94.269027459266539</c:v>
                </c:pt>
                <c:pt idx="47">
                  <c:v>94.203291994993037</c:v>
                </c:pt>
                <c:pt idx="48">
                  <c:v>92.699069635378933</c:v>
                </c:pt>
                <c:pt idx="49">
                  <c:v>93.047982697409026</c:v>
                </c:pt>
                <c:pt idx="50">
                  <c:v>92.478477767995642</c:v>
                </c:pt>
                <c:pt idx="51">
                  <c:v>92.432784340587673</c:v>
                </c:pt>
                <c:pt idx="52">
                  <c:v>92.382947937670579</c:v>
                </c:pt>
                <c:pt idx="53">
                  <c:v>92.320777702681127</c:v>
                </c:pt>
                <c:pt idx="54">
                  <c:v>92.04743929888113</c:v>
                </c:pt>
                <c:pt idx="55">
                  <c:v>92.001829510538741</c:v>
                </c:pt>
                <c:pt idx="56">
                  <c:v>91.7696821639109</c:v>
                </c:pt>
              </c:numCache>
            </c:numRef>
          </c:val>
          <c:smooth val="0"/>
          <c:extLst>
            <c:ext xmlns:c16="http://schemas.microsoft.com/office/drawing/2014/chart" uri="{C3380CC4-5D6E-409C-BE32-E72D297353CC}">
              <c16:uniqueId val="{00000003-EA7D-4076-A10F-E0ADC532F743}"/>
            </c:ext>
          </c:extLst>
        </c:ser>
        <c:dLbls>
          <c:showLegendKey val="0"/>
          <c:showVal val="0"/>
          <c:showCatName val="0"/>
          <c:showSerName val="0"/>
          <c:showPercent val="0"/>
          <c:showBubbleSize val="0"/>
        </c:dLbls>
        <c:smooth val="0"/>
        <c:axId val="407511416"/>
        <c:axId val="407520600"/>
      </c:lineChart>
      <c:catAx>
        <c:axId val="407511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7520600"/>
        <c:crosses val="autoZero"/>
        <c:auto val="1"/>
        <c:lblAlgn val="ctr"/>
        <c:lblOffset val="100"/>
        <c:noMultiLvlLbl val="0"/>
      </c:catAx>
      <c:valAx>
        <c:axId val="407520600"/>
        <c:scaling>
          <c:orientation val="minMax"/>
          <c:min val="8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75114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A8782089-6BC6-4235-B712-F8742B9D4234}" type="datetimeFigureOut">
              <a:rPr lang="en-US" smtClean="0"/>
              <a:pPr/>
              <a:t>11/26/2018</a:t>
            </a:fld>
            <a:endParaRPr lang="en-US"/>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75612B8F-7C36-4EC9-BD17-68C48F5CD98F}" type="slidenum">
              <a:rPr lang="en-US" smtClean="0"/>
              <a:pPr/>
              <a:t>‹#›</a:t>
            </a:fld>
            <a:endParaRPr lang="en-US"/>
          </a:p>
        </p:txBody>
      </p:sp>
    </p:spTree>
    <p:extLst>
      <p:ext uri="{BB962C8B-B14F-4D97-AF65-F5344CB8AC3E}">
        <p14:creationId xmlns:p14="http://schemas.microsoft.com/office/powerpoint/2010/main" val="3747564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5082" tIns="47540" rIns="95082" bIns="47540" rtlCol="0"/>
          <a:lstStyle>
            <a:lvl1pPr algn="l">
              <a:defRPr sz="1200"/>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5082" tIns="47540" rIns="95082" bIns="47540" rtlCol="0"/>
          <a:lstStyle>
            <a:lvl1pPr algn="r">
              <a:defRPr sz="1200"/>
            </a:lvl1pPr>
          </a:lstStyle>
          <a:p>
            <a:fld id="{CEB96F95-300C-4A3F-BDC6-417068EB1BB3}" type="datetimeFigureOut">
              <a:rPr lang="en-US" smtClean="0"/>
              <a:pPr/>
              <a:t>11/26/2018</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5082" tIns="47540" rIns="95082" bIns="47540" rtlCol="0" anchor="ctr"/>
          <a:lstStyle/>
          <a:p>
            <a:endParaRPr lang="en-US" dirty="0"/>
          </a:p>
        </p:txBody>
      </p:sp>
      <p:sp>
        <p:nvSpPr>
          <p:cNvPr id="5" name="Notes Placeholder 4"/>
          <p:cNvSpPr>
            <a:spLocks noGrp="1"/>
          </p:cNvSpPr>
          <p:nvPr>
            <p:ph type="body" sz="quarter" idx="3"/>
          </p:nvPr>
        </p:nvSpPr>
        <p:spPr>
          <a:xfrm>
            <a:off x="702310" y="4421826"/>
            <a:ext cx="5618480" cy="4189095"/>
          </a:xfrm>
          <a:prstGeom prst="rect">
            <a:avLst/>
          </a:prstGeom>
        </p:spPr>
        <p:txBody>
          <a:bodyPr vert="horz" lIns="95082" tIns="47540" rIns="95082" bIns="4754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2"/>
            <a:ext cx="3043343" cy="465455"/>
          </a:xfrm>
          <a:prstGeom prst="rect">
            <a:avLst/>
          </a:prstGeom>
        </p:spPr>
        <p:txBody>
          <a:bodyPr vert="horz" lIns="95082" tIns="47540" rIns="95082" bIns="4754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5" y="8842032"/>
            <a:ext cx="3043343" cy="465455"/>
          </a:xfrm>
          <a:prstGeom prst="rect">
            <a:avLst/>
          </a:prstGeom>
        </p:spPr>
        <p:txBody>
          <a:bodyPr vert="horz" lIns="95082" tIns="47540" rIns="95082" bIns="47540" rtlCol="0" anchor="b"/>
          <a:lstStyle>
            <a:lvl1pPr algn="r">
              <a:defRPr sz="1200"/>
            </a:lvl1pPr>
          </a:lstStyle>
          <a:p>
            <a:fld id="{DDE3C4EC-FA30-4BAF-8816-853426F570DF}" type="slidenum">
              <a:rPr lang="en-US" smtClean="0"/>
              <a:pPr/>
              <a:t>‹#›</a:t>
            </a:fld>
            <a:endParaRPr lang="en-US" dirty="0"/>
          </a:p>
        </p:txBody>
      </p:sp>
    </p:spTree>
    <p:extLst>
      <p:ext uri="{BB962C8B-B14F-4D97-AF65-F5344CB8AC3E}">
        <p14:creationId xmlns:p14="http://schemas.microsoft.com/office/powerpoint/2010/main" val="346626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1</a:t>
            </a:fld>
            <a:endParaRPr lang="en-US" dirty="0"/>
          </a:p>
        </p:txBody>
      </p:sp>
    </p:spTree>
    <p:extLst>
      <p:ext uri="{BB962C8B-B14F-4D97-AF65-F5344CB8AC3E}">
        <p14:creationId xmlns:p14="http://schemas.microsoft.com/office/powerpoint/2010/main" val="3058183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10</a:t>
            </a:fld>
            <a:endParaRPr lang="en-US" dirty="0"/>
          </a:p>
        </p:txBody>
      </p:sp>
    </p:spTree>
    <p:extLst>
      <p:ext uri="{BB962C8B-B14F-4D97-AF65-F5344CB8AC3E}">
        <p14:creationId xmlns:p14="http://schemas.microsoft.com/office/powerpoint/2010/main" val="2451754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11</a:t>
            </a:fld>
            <a:endParaRPr lang="en-US" dirty="0"/>
          </a:p>
        </p:txBody>
      </p:sp>
    </p:spTree>
    <p:extLst>
      <p:ext uri="{BB962C8B-B14F-4D97-AF65-F5344CB8AC3E}">
        <p14:creationId xmlns:p14="http://schemas.microsoft.com/office/powerpoint/2010/main" val="436788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a:t>
            </a:r>
            <a:r>
              <a:rPr lang="en-US" baseline="0" dirty="0"/>
              <a:t> will highlight the trends in transit ridership we are seeing </a:t>
            </a:r>
            <a:r>
              <a:rPr lang="en-US" b="1" baseline="0" dirty="0"/>
              <a:t>nationwide</a:t>
            </a:r>
            <a:r>
              <a:rPr lang="en-US" baseline="0" dirty="0"/>
              <a:t> and at the MBTA.  Staff also wishes to update the Board on our efforts to overcome the challenge of collecting consistent, valid ridership.</a:t>
            </a:r>
          </a:p>
          <a:p>
            <a:endParaRPr lang="en-US" b="0" baseline="0" dirty="0"/>
          </a:p>
          <a:p>
            <a:r>
              <a:rPr lang="en-US" b="0" baseline="0" dirty="0">
                <a:solidFill>
                  <a:srgbClr val="FF0000"/>
                </a:solidFill>
              </a:rPr>
              <a:t>The MBTA, like the majority of major metropolitan transit authorities in the US, has seen its ridership decline in recent years.  R</a:t>
            </a:r>
            <a:r>
              <a:rPr lang="en-US" b="0" baseline="0" dirty="0"/>
              <a:t>idership trends at the MBTA are in line with national trends. Some systems are experiencing steeper declines in ridership, while others are experiencing little or modest change.   </a:t>
            </a:r>
          </a:p>
          <a:p>
            <a:endParaRPr lang="en-US" baseline="0" dirty="0"/>
          </a:p>
          <a:p>
            <a:r>
              <a:rPr lang="en-US" baseline="0" dirty="0"/>
              <a:t>It is also important that we note that the MBTA service remains productive and that ridership decline has slowed over the last year .</a:t>
            </a:r>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2</a:t>
            </a:fld>
            <a:endParaRPr lang="en-US" dirty="0"/>
          </a:p>
        </p:txBody>
      </p:sp>
    </p:spTree>
    <p:extLst>
      <p:ext uri="{BB962C8B-B14F-4D97-AF65-F5344CB8AC3E}">
        <p14:creationId xmlns:p14="http://schemas.microsoft.com/office/powerpoint/2010/main" val="2226392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Weekend ridership counts on Heavy</a:t>
            </a:r>
            <a:r>
              <a:rPr lang="en-US" baseline="0" dirty="0"/>
              <a:t> rail (</a:t>
            </a:r>
            <a:r>
              <a:rPr lang="en-US" dirty="0"/>
              <a:t>Red</a:t>
            </a:r>
            <a:r>
              <a:rPr lang="en-US" baseline="0" dirty="0"/>
              <a:t>, Blue and Orange line) have been impacted by state of good repair projects and the existence bus diversion, used by the MBTA to allow our customer to connect to the system around construction activities.  Even with this ongoing critical state of good repair work, we have l</a:t>
            </a:r>
            <a:r>
              <a:rPr lang="en-US" dirty="0"/>
              <a:t>imited change in ridership on</a:t>
            </a:r>
            <a:r>
              <a:rPr lang="en-US" baseline="0" dirty="0"/>
              <a:t> weekday service </a:t>
            </a:r>
            <a:r>
              <a:rPr lang="en-US" dirty="0"/>
              <a:t>over the past year,</a:t>
            </a:r>
            <a:r>
              <a:rPr lang="en-US" baseline="0" dirty="0"/>
              <a:t> </a:t>
            </a:r>
            <a:r>
              <a:rPr lang="en-US" b="0" baseline="0" dirty="0"/>
              <a:t>with the weekday decline only 0.5%.</a:t>
            </a:r>
            <a:endParaRPr lang="en-US" b="0"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3</a:t>
            </a:fld>
            <a:endParaRPr lang="en-US" dirty="0"/>
          </a:p>
        </p:txBody>
      </p:sp>
    </p:spTree>
    <p:extLst>
      <p:ext uri="{BB962C8B-B14F-4D97-AF65-F5344CB8AC3E}">
        <p14:creationId xmlns:p14="http://schemas.microsoft.com/office/powerpoint/2010/main" val="233296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t>
            </a:r>
            <a:r>
              <a:rPr lang="en-US" baseline="0" dirty="0"/>
              <a:t>ompared to the longer term trends the ridership decline has slowed over the past two years.</a:t>
            </a:r>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4</a:t>
            </a:fld>
            <a:endParaRPr lang="en-US" dirty="0"/>
          </a:p>
        </p:txBody>
      </p:sp>
    </p:spTree>
    <p:extLst>
      <p:ext uri="{BB962C8B-B14F-4D97-AF65-F5344CB8AC3E}">
        <p14:creationId xmlns:p14="http://schemas.microsoft.com/office/powerpoint/2010/main" val="1381715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a:t>
            </a:r>
            <a:r>
              <a:rPr lang="en-US" baseline="0" dirty="0"/>
              <a:t> </a:t>
            </a:r>
            <a:r>
              <a:rPr lang="en-US" dirty="0"/>
              <a:t>Bus ridership continues to dropped a faster rate than heavy</a:t>
            </a:r>
            <a:r>
              <a:rPr lang="en-US" baseline="0" dirty="0"/>
              <a:t> rail, that rate is also slowing. The authority is undertaking the Better Bus Project and will measure the impact of performance improving investments and partnerships on bus ridership as these improvement role out. </a:t>
            </a:r>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5</a:t>
            </a:fld>
            <a:endParaRPr lang="en-US" dirty="0"/>
          </a:p>
        </p:txBody>
      </p:sp>
    </p:spTree>
    <p:extLst>
      <p:ext uri="{BB962C8B-B14F-4D97-AF65-F5344CB8AC3E}">
        <p14:creationId xmlns:p14="http://schemas.microsoft.com/office/powerpoint/2010/main" val="75821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Weekend ridership continues to decline at a higher rate. This is also consistent with trends at peer agencies. </a:t>
            </a:r>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6</a:t>
            </a:fld>
            <a:endParaRPr lang="en-US" dirty="0"/>
          </a:p>
        </p:txBody>
      </p:sp>
    </p:spTree>
    <p:extLst>
      <p:ext uri="{BB962C8B-B14F-4D97-AF65-F5344CB8AC3E}">
        <p14:creationId xmlns:p14="http://schemas.microsoft.com/office/powerpoint/2010/main" val="3078820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Weekend ridership continues to decline at a higher rate. This is also consistent with trends at peer agencies. </a:t>
            </a:r>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7</a:t>
            </a:fld>
            <a:endParaRPr lang="en-US" dirty="0"/>
          </a:p>
        </p:txBody>
      </p:sp>
    </p:spTree>
    <p:extLst>
      <p:ext uri="{BB962C8B-B14F-4D97-AF65-F5344CB8AC3E}">
        <p14:creationId xmlns:p14="http://schemas.microsoft.com/office/powerpoint/2010/main" val="3950286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Chart shows off-peak average weekdays, indexed to Jan 2014. So Blue Line has increased 10% off-peak in that time while bus has dropped roughly 10%</a:t>
            </a:r>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8</a:t>
            </a:fld>
            <a:endParaRPr lang="en-US" dirty="0"/>
          </a:p>
        </p:txBody>
      </p:sp>
    </p:spTree>
    <p:extLst>
      <p:ext uri="{BB962C8B-B14F-4D97-AF65-F5344CB8AC3E}">
        <p14:creationId xmlns:p14="http://schemas.microsoft.com/office/powerpoint/2010/main" val="6937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Chart shows peak average weekdays, indexed to Jan 2014. Similar to last chart, but less decline overall.</a:t>
            </a:r>
          </a:p>
        </p:txBody>
      </p:sp>
      <p:sp>
        <p:nvSpPr>
          <p:cNvPr id="4" name="Slide Number Placeholder 3"/>
          <p:cNvSpPr>
            <a:spLocks noGrp="1"/>
          </p:cNvSpPr>
          <p:nvPr>
            <p:ph type="sldNum" sz="quarter" idx="10"/>
          </p:nvPr>
        </p:nvSpPr>
        <p:spPr/>
        <p:txBody>
          <a:bodyPr/>
          <a:lstStyle/>
          <a:p>
            <a:fld id="{DDE3C4EC-FA30-4BAF-8816-853426F570DF}" type="slidenum">
              <a:rPr lang="en-US" smtClean="0"/>
              <a:pPr/>
              <a:t>9</a:t>
            </a:fld>
            <a:endParaRPr lang="en-US" dirty="0"/>
          </a:p>
        </p:txBody>
      </p:sp>
    </p:spTree>
    <p:extLst>
      <p:ext uri="{BB962C8B-B14F-4D97-AF65-F5344CB8AC3E}">
        <p14:creationId xmlns:p14="http://schemas.microsoft.com/office/powerpoint/2010/main" val="2623323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3.emf"/><Relationship Id="rId4" Type="http://schemas.openxmlformats.org/officeDocument/2006/relationships/image" Target="../media/image2.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p:nvSpPr>
        <p:spPr>
          <a:xfrm>
            <a:off x="396875"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 name="Date Placeholder 1"/>
          <p:cNvSpPr>
            <a:spLocks noGrp="1"/>
          </p:cNvSpPr>
          <p:nvPr>
            <p:ph type="dt" sz="half" idx="10"/>
          </p:nvPr>
        </p:nvSpPr>
        <p:spPr/>
        <p:txBody>
          <a:bodyPr/>
          <a:lstStyle>
            <a:lvl1pPr algn="r">
              <a:defRPr sz="800"/>
            </a:lvl1pPr>
          </a:lstStyle>
          <a:p>
            <a:fld id="{F809FA0C-9138-4409-9FF5-7DACD331B09B}" type="datetime1">
              <a:rPr lang="en-US" smtClean="0"/>
              <a:pPr/>
              <a:t>11/26/2018</a:t>
            </a:fld>
            <a:endParaRPr lang="en-US" dirty="0"/>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3118715"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itle 1"/>
          <p:cNvSpPr>
            <a:spLocks noGrp="1"/>
          </p:cNvSpPr>
          <p:nvPr>
            <p:ph type="title"/>
          </p:nvPr>
        </p:nvSpPr>
        <p:spPr>
          <a:xfrm>
            <a:off x="462685" y="829056"/>
            <a:ext cx="9840243"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4" name="Date Placeholder 1"/>
          <p:cNvSpPr>
            <a:spLocks noGrp="1"/>
          </p:cNvSpPr>
          <p:nvPr>
            <p:ph type="dt" sz="half" idx="15"/>
          </p:nvPr>
        </p:nvSpPr>
        <p:spPr/>
        <p:txBody>
          <a:bodyPr/>
          <a:lstStyle>
            <a:lvl1pPr>
              <a:defRPr/>
            </a:lvl1pPr>
          </a:lstStyle>
          <a:p>
            <a:fld id="{20FA1DF3-6E5F-4A59-9A2C-E3FEDDFEF6C6}" type="datetime1">
              <a:rPr lang="en-US" smtClean="0"/>
              <a:pPr/>
              <a:t>11/26/2018</a:t>
            </a:fld>
            <a:endParaRPr lang="en-US" dirty="0"/>
          </a:p>
        </p:txBody>
      </p:sp>
      <p:sp>
        <p:nvSpPr>
          <p:cNvPr id="13" name="Text Placeholder 12"/>
          <p:cNvSpPr>
            <a:spLocks noGrp="1"/>
          </p:cNvSpPr>
          <p:nvPr>
            <p:ph type="body" sz="quarter" idx="16"/>
          </p:nvPr>
        </p:nvSpPr>
        <p:spPr>
          <a:xfrm>
            <a:off x="462684" y="381000"/>
            <a:ext cx="3118715"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1" y="1698958"/>
            <a:ext cx="3957219" cy="4438496"/>
          </a:xfrm>
          <a:prstGeom prst="rect">
            <a:avLst/>
          </a:prstGeom>
        </p:spPr>
        <p:txBody>
          <a:bodyPr/>
          <a:lstStyle>
            <a:lvl1pPr marL="0" indent="0">
              <a:spcBef>
                <a:spcPts val="1000"/>
              </a:spcBef>
              <a:buClr>
                <a:schemeClr val="tx1"/>
              </a:buClr>
              <a:buFont typeface="Arial" pitchFamily="34" charset="0"/>
              <a:buNone/>
              <a:defRPr sz="1300" b="0">
                <a:solidFill>
                  <a:schemeClr val="tx2"/>
                </a:solidFill>
                <a:latin typeface="Arial" pitchFamily="34" charset="0"/>
                <a:cs typeface="Arial" pitchFamily="34" charset="0"/>
              </a:defRPr>
            </a:lvl1pPr>
            <a:lvl2pPr marL="400050" indent="-17780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742950" indent="-171450">
              <a:spcBef>
                <a:spcPts val="600"/>
              </a:spcBef>
              <a:buClr>
                <a:schemeClr val="tx1"/>
              </a:buClr>
              <a:buFont typeface="Arial" pitchFamily="34" charset="0"/>
              <a:buChar char="»"/>
              <a:defRPr sz="1050">
                <a:solidFill>
                  <a:schemeClr val="tx2"/>
                </a:solidFill>
                <a:latin typeface="Arial" pitchFamily="34" charset="0"/>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8"/>
          <p:cNvSpPr>
            <a:spLocks noGrp="1"/>
          </p:cNvSpPr>
          <p:nvPr>
            <p:ph sz="quarter" idx="17"/>
          </p:nvPr>
        </p:nvSpPr>
        <p:spPr>
          <a:xfrm>
            <a:off x="4600041" y="1695148"/>
            <a:ext cx="3957219" cy="4438496"/>
          </a:xfrm>
          <a:prstGeom prst="rect">
            <a:avLst/>
          </a:prstGeom>
        </p:spPr>
        <p:txBody>
          <a:bodyPr/>
          <a:lstStyle>
            <a:lvl1pPr marL="0" indent="0">
              <a:spcBef>
                <a:spcPts val="1000"/>
              </a:spcBef>
              <a:buClr>
                <a:schemeClr val="tx1"/>
              </a:buClr>
              <a:buFont typeface="Arial" pitchFamily="34" charset="0"/>
              <a:buNone/>
              <a:defRPr sz="1300" b="0">
                <a:solidFill>
                  <a:schemeClr val="tx2"/>
                </a:solidFill>
                <a:latin typeface="Arial" pitchFamily="34" charset="0"/>
                <a:cs typeface="Arial" pitchFamily="34" charset="0"/>
              </a:defRPr>
            </a:lvl1pPr>
            <a:lvl2pPr marL="400050" indent="-17780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742950" indent="-171450">
              <a:spcBef>
                <a:spcPts val="600"/>
              </a:spcBef>
              <a:buClr>
                <a:schemeClr val="tx1"/>
              </a:buClr>
              <a:buFont typeface="Arial" pitchFamily="34" charset="0"/>
              <a:buChar char="»"/>
              <a:defRPr sz="1050">
                <a:solidFill>
                  <a:schemeClr val="tx2"/>
                </a:solidFill>
                <a:latin typeface="Arial" pitchFamily="34" charset="0"/>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Date Placeholder 1"/>
          <p:cNvSpPr>
            <a:spLocks noGrp="1"/>
          </p:cNvSpPr>
          <p:nvPr>
            <p:ph type="dt" sz="half" idx="18"/>
          </p:nvPr>
        </p:nvSpPr>
        <p:spPr/>
        <p:txBody>
          <a:bodyPr/>
          <a:lstStyle>
            <a:lvl1pPr>
              <a:defRPr/>
            </a:lvl1pPr>
          </a:lstStyle>
          <a:p>
            <a:fld id="{1AB85839-DE7E-4765-A9A0-B3F73C84A708}" type="datetime1">
              <a:rPr lang="en-US" smtClean="0"/>
              <a:pPr/>
              <a:t>11/26/2018</a:t>
            </a:fld>
            <a:endParaRPr lang="en-US" dirty="0"/>
          </a:p>
        </p:txBody>
      </p:sp>
      <p:sp>
        <p:nvSpPr>
          <p:cNvPr id="8"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11" name="Text Placeholder 12"/>
          <p:cNvSpPr>
            <a:spLocks noGrp="1"/>
          </p:cNvSpPr>
          <p:nvPr>
            <p:ph type="body" sz="quarter" idx="19"/>
          </p:nvPr>
        </p:nvSpPr>
        <p:spPr>
          <a:xfrm>
            <a:off x="462684" y="381000"/>
            <a:ext cx="3118715"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AB85839-DE7E-4765-A9A0-B3F73C84A708}" type="datetime1">
              <a:rPr lang="en-US" smtClean="0"/>
              <a:pPr/>
              <a:t>11/26/2018</a:t>
            </a:fld>
            <a:endParaRPr lang="en-US" dirty="0"/>
          </a:p>
        </p:txBody>
      </p:sp>
      <p:pic>
        <p:nvPicPr>
          <p:cNvPr id="7" name="Picture 6" descr="newMekkoChart.emf"/>
          <p:cNvPicPr>
            <a:picLocks noChangeAspect="1"/>
          </p:cNvPicPr>
          <p:nvPr userDrawn="1">
            <p:custDataLst>
              <p:tags r:id="rId1"/>
            </p:custDataLst>
          </p:nvPr>
        </p:nvPicPr>
        <p:blipFill>
          <a:blip r:embed="rId4" cstate="print"/>
          <a:stretch>
            <a:fillRect/>
          </a:stretch>
        </p:blipFill>
        <p:spPr>
          <a:xfrm>
            <a:off x="524191" y="1243330"/>
            <a:ext cx="4284821" cy="5488940"/>
          </a:xfrm>
          <a:prstGeom prst="rect">
            <a:avLst/>
          </a:prstGeom>
        </p:spPr>
      </p:pic>
      <p:pic>
        <p:nvPicPr>
          <p:cNvPr id="11" name="Picture 10" descr="newMekkoChart.emf"/>
          <p:cNvPicPr>
            <a:picLocks noChangeAspect="1"/>
          </p:cNvPicPr>
          <p:nvPr userDrawn="1">
            <p:custDataLst>
              <p:tags r:id="rId2"/>
            </p:custDataLst>
          </p:nvPr>
        </p:nvPicPr>
        <p:blipFill>
          <a:blip r:embed="rId5" cstate="print"/>
          <a:stretch>
            <a:fillRect/>
          </a:stretch>
        </p:blipFill>
        <p:spPr>
          <a:xfrm>
            <a:off x="5060472" y="1243330"/>
            <a:ext cx="4284821" cy="5488940"/>
          </a:xfrm>
          <a:prstGeom prst="rect">
            <a:avLst/>
          </a:prstGeom>
        </p:spPr>
      </p:pic>
      <p:sp>
        <p:nvSpPr>
          <p:cNvPr id="12"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13" name="Text Placeholder 12"/>
          <p:cNvSpPr>
            <a:spLocks noGrp="1"/>
          </p:cNvSpPr>
          <p:nvPr>
            <p:ph type="body" sz="quarter" idx="19"/>
          </p:nvPr>
        </p:nvSpPr>
        <p:spPr>
          <a:xfrm>
            <a:off x="462684" y="381000"/>
            <a:ext cx="3118715"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Line 7"/>
          <p:cNvSpPr>
            <a:spLocks noChangeShapeType="1"/>
          </p:cNvSpPr>
          <p:nvPr/>
        </p:nvSpPr>
        <p:spPr bwMode="auto">
          <a:xfrm>
            <a:off x="0" y="747713"/>
            <a:ext cx="9144000" cy="0"/>
          </a:xfrm>
          <a:prstGeom prst="line">
            <a:avLst/>
          </a:prstGeom>
          <a:noFill/>
          <a:ln w="9525">
            <a:solidFill>
              <a:srgbClr val="FFFFFF"/>
            </a:solidFill>
            <a:round/>
            <a:headEnd/>
            <a:tailEnd/>
          </a:ln>
        </p:spPr>
        <p:txBody>
          <a:bodyPr/>
          <a:lstStyle/>
          <a:p>
            <a:endParaRPr lang="en-US" dirty="0"/>
          </a:p>
        </p:txBody>
      </p:sp>
      <p:sp>
        <p:nvSpPr>
          <p:cNvPr id="3" name="Line 11"/>
          <p:cNvSpPr>
            <a:spLocks noChangeShapeType="1"/>
          </p:cNvSpPr>
          <p:nvPr/>
        </p:nvSpPr>
        <p:spPr bwMode="auto">
          <a:xfrm>
            <a:off x="2443163" y="3752850"/>
            <a:ext cx="5722937" cy="0"/>
          </a:xfrm>
          <a:prstGeom prst="line">
            <a:avLst/>
          </a:prstGeom>
          <a:noFill/>
          <a:ln w="9525">
            <a:solidFill>
              <a:schemeClr val="tx1"/>
            </a:solidFill>
            <a:round/>
            <a:headEnd/>
            <a:tailEnd/>
          </a:ln>
        </p:spPr>
        <p:txBody>
          <a:bodyPr/>
          <a:lstStyle/>
          <a:p>
            <a:endParaRPr lang="en-US" dirty="0"/>
          </a:p>
        </p:txBody>
      </p:sp>
      <p:sp>
        <p:nvSpPr>
          <p:cNvPr id="4" name="TextBox 6"/>
          <p:cNvSpPr txBox="1">
            <a:spLocks noChangeArrowheads="1"/>
          </p:cNvSpPr>
          <p:nvPr/>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pic>
        <p:nvPicPr>
          <p:cNvPr id="5" name="Picture 2" descr="C:\Users\dmlee\Downloads\preview-MABayTransAuthority.png"/>
          <p:cNvPicPr>
            <a:picLocks noChangeAspect="1" noChangeArrowheads="1"/>
          </p:cNvPicPr>
          <p:nvPr/>
        </p:nvPicPr>
        <p:blipFill>
          <a:blip r:embed="rId2" cstate="print"/>
          <a:srcRect t="38333" b="39000"/>
          <a:stretch>
            <a:fillRect/>
          </a:stretch>
        </p:blipFill>
        <p:spPr bwMode="auto">
          <a:xfrm>
            <a:off x="1012825" y="1562100"/>
            <a:ext cx="6386513" cy="1447800"/>
          </a:xfrm>
          <a:prstGeom prst="rect">
            <a:avLst/>
          </a:prstGeom>
          <a:noFill/>
          <a:ln w="9525">
            <a:noFill/>
            <a:miter lim="800000"/>
            <a:headEnd/>
            <a:tailEnd/>
          </a:ln>
        </p:spPr>
      </p:pic>
      <p:sp>
        <p:nvSpPr>
          <p:cNvPr id="6" name="Title 1"/>
          <p:cNvSpPr>
            <a:spLocks noGrp="1"/>
          </p:cNvSpPr>
          <p:nvPr>
            <p:ph type="title" hasCustomPrompt="1"/>
          </p:nvPr>
        </p:nvSpPr>
        <p:spPr>
          <a:xfrm>
            <a:off x="685800" y="3962400"/>
            <a:ext cx="7751547" cy="466344"/>
          </a:xfrm>
          <a:prstGeom prst="rect">
            <a:avLst/>
          </a:prstGeom>
        </p:spPr>
        <p:txBody>
          <a:bodyPr anchor="b" anchorCtr="0"/>
          <a:lstStyle>
            <a:lvl1pPr>
              <a:lnSpc>
                <a:spcPct val="100000"/>
              </a:lnSpc>
              <a:defRPr sz="3200" b="1" baseline="0">
                <a:solidFill>
                  <a:srgbClr val="00269E"/>
                </a:solidFill>
                <a:latin typeface="Arial" pitchFamily="34" charset="0"/>
                <a:cs typeface="Arial" pitchFamily="34" charset="0"/>
              </a:defRPr>
            </a:lvl1pPr>
          </a:lstStyle>
          <a:p>
            <a:r>
              <a:rPr lang="en-US" dirty="0"/>
              <a:t>Insert title here</a:t>
            </a:r>
          </a:p>
        </p:txBody>
      </p:sp>
      <p:sp>
        <p:nvSpPr>
          <p:cNvPr id="9" name="Text Placeholder 8"/>
          <p:cNvSpPr>
            <a:spLocks noGrp="1"/>
          </p:cNvSpPr>
          <p:nvPr>
            <p:ph type="body" sz="quarter" idx="10" hasCustomPrompt="1"/>
          </p:nvPr>
        </p:nvSpPr>
        <p:spPr>
          <a:xfrm>
            <a:off x="1219200" y="5105400"/>
            <a:ext cx="3352800" cy="762000"/>
          </a:xfrm>
          <a:prstGeom prst="rect">
            <a:avLst/>
          </a:prstGeom>
        </p:spPr>
        <p:txBody>
          <a:bodyPr/>
          <a:lstStyle>
            <a:lvl1pPr>
              <a:buNone/>
              <a:defRPr>
                <a:latin typeface="Arial" pitchFamily="34" charset="0"/>
                <a:cs typeface="Arial" pitchFamily="34" charset="0"/>
              </a:defRPr>
            </a:lvl1pPr>
          </a:lstStyle>
          <a:p>
            <a:pPr lvl="0"/>
            <a:r>
              <a:rPr lang="en-US" dirty="0"/>
              <a:t>Insert date here</a:t>
            </a:r>
          </a:p>
        </p:txBody>
      </p:sp>
      <p:sp>
        <p:nvSpPr>
          <p:cNvPr id="10" name="TextBox 9"/>
          <p:cNvSpPr txBox="1"/>
          <p:nvPr userDrawn="1"/>
        </p:nvSpPr>
        <p:spPr>
          <a:xfrm>
            <a:off x="1219200" y="4593770"/>
            <a:ext cx="5867400" cy="369332"/>
          </a:xfrm>
          <a:prstGeom prst="rect">
            <a:avLst/>
          </a:prstGeom>
          <a:noFill/>
        </p:spPr>
        <p:txBody>
          <a:bodyPr wrap="square" rtlCol="0">
            <a:spAutoFit/>
          </a:bodyPr>
          <a:lstStyle/>
          <a:p>
            <a:pPr marL="342900" indent="-342900"/>
            <a:endParaRPr lang="en-US" b="1" u="sng" dirty="0">
              <a:latin typeface="+mj-lt"/>
            </a:endParaRPr>
          </a:p>
        </p:txBody>
      </p:sp>
      <p:sp>
        <p:nvSpPr>
          <p:cNvPr id="13" name="Text Placeholder 12"/>
          <p:cNvSpPr>
            <a:spLocks noGrp="1"/>
          </p:cNvSpPr>
          <p:nvPr>
            <p:ph type="body" sz="quarter" idx="11" hasCustomPrompt="1"/>
          </p:nvPr>
        </p:nvSpPr>
        <p:spPr>
          <a:xfrm>
            <a:off x="1219200" y="4528458"/>
            <a:ext cx="4572000" cy="457200"/>
          </a:xfrm>
          <a:prstGeom prst="rect">
            <a:avLst/>
          </a:prstGeom>
        </p:spPr>
        <p:txBody>
          <a:bodyPr/>
          <a:lstStyle>
            <a:lvl1pPr algn="l" rtl="0" eaLnBrk="1" fontAlgn="base" hangingPunct="1">
              <a:lnSpc>
                <a:spcPct val="100000"/>
              </a:lnSpc>
              <a:spcBef>
                <a:spcPct val="0"/>
              </a:spcBef>
              <a:spcAft>
                <a:spcPct val="0"/>
              </a:spcAft>
              <a:buNone/>
              <a:defRPr lang="en-US" sz="2400" b="1" baseline="0" dirty="0" smtClean="0">
                <a:solidFill>
                  <a:srgbClr val="00269E"/>
                </a:solidFill>
                <a:latin typeface="Arial" pitchFamily="34" charset="0"/>
                <a:ea typeface="+mj-ea"/>
                <a:cs typeface="Arial" pitchFamily="34" charset="0"/>
              </a:defRPr>
            </a:lvl1pPr>
          </a:lstStyle>
          <a:p>
            <a:pPr lvl="0"/>
            <a:r>
              <a:rPr lang="en-US" dirty="0"/>
              <a:t>Insert subtitle here</a:t>
            </a:r>
          </a:p>
        </p:txBody>
      </p:sp>
    </p:spTree>
    <p:extLst>
      <p:ext uri="{BB962C8B-B14F-4D97-AF65-F5344CB8AC3E}">
        <p14:creationId xmlns:p14="http://schemas.microsoft.com/office/powerpoint/2010/main" val="1280582617"/>
      </p:ext>
    </p:extLst>
  </p:cSld>
  <p:clrMapOvr>
    <a:masterClrMapping/>
  </p:clrMapOvr>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7675"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7675" y="6280150"/>
            <a:ext cx="8321675"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defRPr/>
            </a:pPr>
            <a:fld id="{BBE80981-3DA6-46C2-826D-0D8005ADC286}" type="slidenum">
              <a:rPr lang="en-US" altLang="en-US" sz="1000" smtClean="0"/>
              <a:pPr algn="r" eaLnBrk="1" hangingPunct="1">
                <a:defRPr/>
              </a:pPr>
              <a:t>‹#›</a:t>
            </a:fld>
            <a:endParaRPr lang="en-US" altLang="en-US" sz="1000" dirty="0"/>
          </a:p>
        </p:txBody>
      </p:sp>
      <p:sp>
        <p:nvSpPr>
          <p:cNvPr id="41" name="Content Placeholder 8"/>
          <p:cNvSpPr txBox="1">
            <a:spLocks/>
          </p:cNvSpPr>
          <p:nvPr/>
        </p:nvSpPr>
        <p:spPr>
          <a:xfrm>
            <a:off x="469900"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dirty="0"/>
          </a:p>
        </p:txBody>
      </p:sp>
      <p:sp>
        <p:nvSpPr>
          <p:cNvPr id="18" name="Date Placeholder 1"/>
          <p:cNvSpPr>
            <a:spLocks noGrp="1"/>
          </p:cNvSpPr>
          <p:nvPr>
            <p:ph type="dt" sz="half" idx="2"/>
          </p:nvPr>
        </p:nvSpPr>
        <p:spPr>
          <a:xfrm>
            <a:off x="7200900" y="6269038"/>
            <a:ext cx="1673225" cy="155575"/>
          </a:xfrm>
          <a:prstGeom prst="rect">
            <a:avLst/>
          </a:prstGeom>
        </p:spPr>
        <p:txBody>
          <a:bodyPr/>
          <a:lstStyle>
            <a:lvl1pPr algn="r" eaLnBrk="1" hangingPunct="1">
              <a:defRPr sz="800">
                <a:latin typeface="Arial" charset="0"/>
                <a:cs typeface="+mn-cs"/>
              </a:defRPr>
            </a:lvl1pPr>
          </a:lstStyle>
          <a:p>
            <a:fld id="{1AB85839-DE7E-4765-A9A0-B3F73C84A708}" type="datetime1">
              <a:rPr lang="en-US" smtClean="0"/>
              <a:pPr/>
              <a:t>11/26/2018</a:t>
            </a:fld>
            <a:endParaRPr lang="en-US" dirty="0"/>
          </a:p>
        </p:txBody>
      </p:sp>
      <p:pic>
        <p:nvPicPr>
          <p:cNvPr id="1034" name="Picture 2" descr="File:MBTA.svg"/>
          <p:cNvPicPr>
            <a:picLocks noChangeAspect="1" noChangeArrowheads="1"/>
          </p:cNvPicPr>
          <p:nvPr/>
        </p:nvPicPr>
        <p:blipFill>
          <a:blip r:embed="rId7" cstate="print"/>
          <a:srcRect/>
          <a:stretch>
            <a:fillRect/>
          </a:stretch>
        </p:blipFill>
        <p:spPr bwMode="auto">
          <a:xfrm>
            <a:off x="8139113" y="222250"/>
            <a:ext cx="711200" cy="711200"/>
          </a:xfrm>
          <a:prstGeom prst="rect">
            <a:avLst/>
          </a:prstGeom>
          <a:noFill/>
          <a:ln w="9525">
            <a:noFill/>
            <a:miter lim="800000"/>
            <a:headEnd/>
            <a:tailEnd/>
          </a:ln>
        </p:spPr>
      </p:pic>
      <p:sp>
        <p:nvSpPr>
          <p:cNvPr id="10" name="TextBox 6"/>
          <p:cNvSpPr txBox="1">
            <a:spLocks noChangeArrowheads="1"/>
          </p:cNvSpPr>
          <p:nvPr userDrawn="1"/>
        </p:nvSpPr>
        <p:spPr bwMode="auto">
          <a:xfrm>
            <a:off x="3265488" y="6302597"/>
            <a:ext cx="261302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Tree>
  </p:cSld>
  <p:clrMap bg1="lt1" tx1="dk1" bg2="lt2" tx2="dk2" accent1="accent1" accent2="accent2" accent3="accent3" accent4="accent4" accent5="accent5" accent6="accent6" hlink="hlink" folHlink="folHlink"/>
  <p:sldLayoutIdLst>
    <p:sldLayoutId id="2147483664" r:id="rId1"/>
    <p:sldLayoutId id="2147483662" r:id="rId2"/>
    <p:sldLayoutId id="2147483663" r:id="rId3"/>
    <p:sldLayoutId id="2147483673" r:id="rId4"/>
    <p:sldLayoutId id="2147483675" r:id="rId5"/>
  </p:sldLayoutIdLst>
  <p:hf hdr="0" dt="0"/>
  <p:txStyles>
    <p:titleStyle>
      <a:lvl1pPr algn="l" rtl="0" eaLnBrk="1" fontAlgn="base" hangingPunct="1">
        <a:lnSpc>
          <a:spcPct val="90000"/>
        </a:lnSpc>
        <a:spcBef>
          <a:spcPct val="0"/>
        </a:spcBef>
        <a:spcAft>
          <a:spcPct val="0"/>
        </a:spcAft>
        <a:defRPr sz="2800" b="1">
          <a:solidFill>
            <a:srgbClr val="0033CC"/>
          </a:solidFill>
          <a:latin typeface="Calibri" panose="020F0502020204030204" pitchFamily="34" charset="0"/>
          <a:ea typeface="+mj-ea"/>
          <a:cs typeface="+mj-cs"/>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p:titleStyle>
    <p:bodyStyle>
      <a:lvl1pPr marL="228600" indent="-228600" algn="l" rtl="0" eaLnBrk="1" fontAlgn="base" hangingPunct="1">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Quarterly Ridership Update</a:t>
            </a:r>
          </a:p>
        </p:txBody>
      </p:sp>
      <p:sp>
        <p:nvSpPr>
          <p:cNvPr id="3" name="Text Placeholder 2"/>
          <p:cNvSpPr>
            <a:spLocks noGrp="1"/>
          </p:cNvSpPr>
          <p:nvPr>
            <p:ph type="body" sz="quarter" idx="10"/>
          </p:nvPr>
        </p:nvSpPr>
        <p:spPr/>
        <p:txBody>
          <a:bodyPr/>
          <a:lstStyle/>
          <a:p>
            <a:r>
              <a:rPr lang="en-US" dirty="0"/>
              <a:t>November </a:t>
            </a:r>
            <a:r>
              <a:rPr lang="en-US" dirty="0" smtClean="0"/>
              <a:t>26, </a:t>
            </a:r>
            <a:r>
              <a:rPr lang="en-US" dirty="0"/>
              <a:t>2018</a:t>
            </a:r>
          </a:p>
        </p:txBody>
      </p:sp>
      <p:sp>
        <p:nvSpPr>
          <p:cNvPr id="4" name="Text Placeholder 3"/>
          <p:cNvSpPr>
            <a:spLocks noGrp="1"/>
          </p:cNvSpPr>
          <p:nvPr>
            <p:ph type="body" sz="quarter" idx="11"/>
          </p:nvPr>
        </p:nvSpPr>
        <p:spPr/>
        <p:txBody>
          <a:bodyPr/>
          <a:lstStyle/>
          <a:p>
            <a:r>
              <a:rPr lang="en-US" dirty="0"/>
              <a:t>First Quarter FY19</a:t>
            </a:r>
          </a:p>
        </p:txBody>
      </p:sp>
    </p:spTree>
    <p:extLst>
      <p:ext uri="{BB962C8B-B14F-4D97-AF65-F5344CB8AC3E}">
        <p14:creationId xmlns:p14="http://schemas.microsoft.com/office/powerpoint/2010/main" val="949549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p:txBody>
          <a:bodyPr/>
          <a:lstStyle/>
          <a:p>
            <a:pPr lvl="1" indent="0">
              <a:buNone/>
            </a:pPr>
            <a:r>
              <a:rPr lang="en-US" sz="1800" dirty="0" smtClean="0"/>
              <a:t>Upcoming OPMI report investigating factors that influence ridership. Main products include:</a:t>
            </a:r>
          </a:p>
          <a:p>
            <a:pPr marL="685800" lvl="1" indent="-285750"/>
            <a:r>
              <a:rPr lang="en-US" sz="1800" dirty="0" smtClean="0"/>
              <a:t>Literature Review</a:t>
            </a:r>
          </a:p>
          <a:p>
            <a:pPr marL="685800" lvl="1" indent="-285750"/>
            <a:r>
              <a:rPr lang="en-US" sz="1800" dirty="0" smtClean="0"/>
              <a:t>National comparison (city-level) regression comparing what correlates with ridership change top 27 US transit agencies and their regions</a:t>
            </a:r>
          </a:p>
          <a:p>
            <a:pPr marL="857250" lvl="2" indent="-285750"/>
            <a:r>
              <a:rPr lang="en-US" sz="1800" dirty="0" smtClean="0"/>
              <a:t>What local factors influenced overall ridership gain or loss in Seattle, LA, and Boston, and to what degree?</a:t>
            </a:r>
          </a:p>
          <a:p>
            <a:pPr marL="685800" lvl="1" indent="-285750"/>
            <a:r>
              <a:rPr lang="en-US" sz="1800" dirty="0" smtClean="0"/>
              <a:t>Detailed MBTA-region-specific regression to examine correlations in specific areas of the bus network </a:t>
            </a:r>
          </a:p>
          <a:p>
            <a:pPr marL="857250" lvl="2" indent="-285750"/>
            <a:r>
              <a:rPr lang="en-US" sz="1800" dirty="0" smtClean="0"/>
              <a:t>What local factors influenced bus ridership changes in Lynn, Dorchester or Back Bay?</a:t>
            </a:r>
          </a:p>
          <a:p>
            <a:pPr marL="685800" lvl="1" indent="-285750"/>
            <a:r>
              <a:rPr lang="en-US" sz="1800" dirty="0" smtClean="0"/>
              <a:t>Discussion and recommendations</a:t>
            </a:r>
          </a:p>
          <a:p>
            <a:pPr marL="685800" lvl="1" indent="-285750"/>
            <a:endParaRPr lang="en-US" sz="1800" dirty="0"/>
          </a:p>
          <a:p>
            <a:pPr marL="171450" indent="-171450">
              <a:buFont typeface="Arial" panose="020B0604020202020204" pitchFamily="34" charset="0"/>
              <a:buChar char="•"/>
            </a:pPr>
            <a:endParaRPr lang="en-US" sz="1800" dirty="0"/>
          </a:p>
          <a:p>
            <a:pPr marL="171450" indent="-171450">
              <a:buFont typeface="Arial" panose="020B0604020202020204" pitchFamily="34" charset="0"/>
              <a:buChar char="•"/>
            </a:pPr>
            <a:endParaRPr lang="en-US" sz="1800" dirty="0"/>
          </a:p>
        </p:txBody>
      </p:sp>
      <p:sp>
        <p:nvSpPr>
          <p:cNvPr id="3" name="Title 2"/>
          <p:cNvSpPr>
            <a:spLocks noGrp="1"/>
          </p:cNvSpPr>
          <p:nvPr>
            <p:ph type="title"/>
          </p:nvPr>
        </p:nvSpPr>
        <p:spPr>
          <a:xfrm>
            <a:off x="462685" y="829056"/>
            <a:ext cx="8452715" cy="466344"/>
          </a:xfrm>
        </p:spPr>
        <p:txBody>
          <a:bodyPr/>
          <a:lstStyle/>
          <a:p>
            <a:r>
              <a:rPr lang="en-US" dirty="0" smtClean="0"/>
              <a:t>Ridership research</a:t>
            </a:r>
            <a:endParaRPr lang="en-US" dirty="0"/>
          </a:p>
        </p:txBody>
      </p:sp>
      <p:sp>
        <p:nvSpPr>
          <p:cNvPr id="4" name="Text Placeholder 3"/>
          <p:cNvSpPr>
            <a:spLocks noGrp="1"/>
          </p:cNvSpPr>
          <p:nvPr>
            <p:ph type="body" sz="quarter" idx="16"/>
          </p:nvPr>
        </p:nvSpPr>
        <p:spPr/>
        <p:txBody>
          <a:bodyPr/>
          <a:lstStyle/>
          <a:p>
            <a:r>
              <a:rPr lang="en-US" dirty="0"/>
              <a:t>Quarterly Ridership Update</a:t>
            </a:r>
          </a:p>
        </p:txBody>
      </p:sp>
    </p:spTree>
    <p:extLst>
      <p:ext uri="{BB962C8B-B14F-4D97-AF65-F5344CB8AC3E}">
        <p14:creationId xmlns:p14="http://schemas.microsoft.com/office/powerpoint/2010/main" val="3425261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a:xfrm>
            <a:off x="470001" y="1698958"/>
            <a:ext cx="7911999" cy="4092242"/>
          </a:xfrm>
        </p:spPr>
        <p:txBody>
          <a:bodyPr/>
          <a:lstStyle/>
          <a:p>
            <a:pPr marL="171450" indent="-171450">
              <a:buFont typeface="Arial" panose="020B0604020202020204" pitchFamily="34" charset="0"/>
              <a:buChar char="•"/>
            </a:pPr>
            <a:r>
              <a:rPr lang="en-US" sz="1800" dirty="0" smtClean="0"/>
              <a:t>Variables investigating using Geographically Weighted Regression:</a:t>
            </a:r>
          </a:p>
          <a:p>
            <a:pPr marL="742950" lvl="2"/>
            <a:r>
              <a:rPr lang="en-US" sz="1800" dirty="0"/>
              <a:t>Frequency </a:t>
            </a:r>
          </a:p>
          <a:p>
            <a:pPr marL="742950" lvl="2"/>
            <a:r>
              <a:rPr lang="en-US" sz="1800" dirty="0"/>
              <a:t>Reliability </a:t>
            </a:r>
          </a:p>
          <a:p>
            <a:pPr marL="742950" lvl="2"/>
            <a:r>
              <a:rPr lang="en-US" sz="1800" dirty="0"/>
              <a:t>Speed</a:t>
            </a:r>
          </a:p>
          <a:p>
            <a:pPr marL="742950" lvl="2"/>
            <a:r>
              <a:rPr lang="en-US" sz="1800" dirty="0"/>
              <a:t>Commute Mode</a:t>
            </a:r>
          </a:p>
          <a:p>
            <a:pPr marL="742950" lvl="2"/>
            <a:r>
              <a:rPr lang="en-US" sz="1800" dirty="0"/>
              <a:t>Vehicle Ownership </a:t>
            </a:r>
          </a:p>
          <a:p>
            <a:pPr marL="742950" lvl="2"/>
            <a:r>
              <a:rPr lang="en-US" sz="1800" dirty="0"/>
              <a:t>Socioeconomic Status</a:t>
            </a:r>
          </a:p>
          <a:p>
            <a:pPr marL="742950" lvl="2"/>
            <a:r>
              <a:rPr lang="en-US" sz="1800" dirty="0"/>
              <a:t>User Type</a:t>
            </a:r>
          </a:p>
          <a:p>
            <a:pPr marL="742950" lvl="2"/>
            <a:r>
              <a:rPr lang="en-US" sz="1800" dirty="0"/>
              <a:t>Fare Product Type</a:t>
            </a:r>
          </a:p>
          <a:p>
            <a:pPr marL="742950" lvl="2"/>
            <a:r>
              <a:rPr lang="en-US" sz="1800" dirty="0" smtClean="0"/>
              <a:t>Transfer rate</a:t>
            </a:r>
            <a:endParaRPr lang="en-US" sz="1800" dirty="0"/>
          </a:p>
          <a:p>
            <a:pPr marL="742950" lvl="2"/>
            <a:endParaRPr lang="en-US" sz="1800" dirty="0" smtClean="0"/>
          </a:p>
          <a:p>
            <a:pPr marL="571500" lvl="1" indent="-171450"/>
            <a:endParaRPr lang="en-US" sz="1800" dirty="0"/>
          </a:p>
        </p:txBody>
      </p:sp>
      <p:sp>
        <p:nvSpPr>
          <p:cNvPr id="3" name="Title 2"/>
          <p:cNvSpPr>
            <a:spLocks noGrp="1"/>
          </p:cNvSpPr>
          <p:nvPr>
            <p:ph type="title"/>
          </p:nvPr>
        </p:nvSpPr>
        <p:spPr>
          <a:xfrm>
            <a:off x="462685" y="829056"/>
            <a:ext cx="8452715" cy="466344"/>
          </a:xfrm>
        </p:spPr>
        <p:txBody>
          <a:bodyPr/>
          <a:lstStyle/>
          <a:p>
            <a:r>
              <a:rPr lang="en-US" dirty="0" smtClean="0"/>
              <a:t>Detailed MBTA ridership analysis</a:t>
            </a:r>
            <a:endParaRPr lang="en-US" dirty="0"/>
          </a:p>
        </p:txBody>
      </p:sp>
      <p:sp>
        <p:nvSpPr>
          <p:cNvPr id="4" name="Text Placeholder 3"/>
          <p:cNvSpPr>
            <a:spLocks noGrp="1"/>
          </p:cNvSpPr>
          <p:nvPr>
            <p:ph type="body" sz="quarter" idx="16"/>
          </p:nvPr>
        </p:nvSpPr>
        <p:spPr/>
        <p:txBody>
          <a:bodyPr/>
          <a:lstStyle/>
          <a:p>
            <a:r>
              <a:rPr lang="en-US" dirty="0"/>
              <a:t>Quarterly Ridership Update</a:t>
            </a:r>
          </a:p>
        </p:txBody>
      </p:sp>
    </p:spTree>
    <p:extLst>
      <p:ext uri="{BB962C8B-B14F-4D97-AF65-F5344CB8AC3E}">
        <p14:creationId xmlns:p14="http://schemas.microsoft.com/office/powerpoint/2010/main" val="2495050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p:txBody>
          <a:bodyPr/>
          <a:lstStyle/>
          <a:p>
            <a:pPr marL="571500" lvl="1" indent="-171450"/>
            <a:endParaRPr lang="en-US" sz="1800" dirty="0"/>
          </a:p>
          <a:p>
            <a:pPr marL="171450" indent="-171450">
              <a:buFont typeface="Arial" panose="020B0604020202020204" pitchFamily="34" charset="0"/>
              <a:buChar char="•"/>
            </a:pPr>
            <a:endParaRPr lang="en-US" sz="1800" dirty="0"/>
          </a:p>
          <a:p>
            <a:pPr marL="171450" indent="-171450">
              <a:buFont typeface="Arial" panose="020B0604020202020204" pitchFamily="34" charset="0"/>
              <a:buChar char="•"/>
            </a:pPr>
            <a:endParaRPr lang="en-US" sz="1800" dirty="0"/>
          </a:p>
        </p:txBody>
      </p:sp>
      <p:sp>
        <p:nvSpPr>
          <p:cNvPr id="3" name="Title 2"/>
          <p:cNvSpPr>
            <a:spLocks noGrp="1"/>
          </p:cNvSpPr>
          <p:nvPr>
            <p:ph type="title"/>
          </p:nvPr>
        </p:nvSpPr>
        <p:spPr/>
        <p:txBody>
          <a:bodyPr/>
          <a:lstStyle/>
          <a:p>
            <a:r>
              <a:rPr lang="en-US" dirty="0"/>
              <a:t>Overview:</a:t>
            </a:r>
          </a:p>
        </p:txBody>
      </p:sp>
      <p:sp>
        <p:nvSpPr>
          <p:cNvPr id="4" name="Text Placeholder 3"/>
          <p:cNvSpPr>
            <a:spLocks noGrp="1"/>
          </p:cNvSpPr>
          <p:nvPr>
            <p:ph type="body" sz="quarter" idx="16"/>
          </p:nvPr>
        </p:nvSpPr>
        <p:spPr/>
        <p:txBody>
          <a:bodyPr/>
          <a:lstStyle/>
          <a:p>
            <a:r>
              <a:rPr lang="en-US" dirty="0"/>
              <a:t>Quarterly Ridership Update</a:t>
            </a:r>
          </a:p>
        </p:txBody>
      </p:sp>
      <p:sp>
        <p:nvSpPr>
          <p:cNvPr id="7" name="TextBox 6"/>
          <p:cNvSpPr txBox="1"/>
          <p:nvPr/>
        </p:nvSpPr>
        <p:spPr>
          <a:xfrm>
            <a:off x="609600" y="1447800"/>
            <a:ext cx="8208873" cy="4062651"/>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Updating ridership for July-September 2018</a:t>
            </a:r>
          </a:p>
          <a:p>
            <a:pPr marL="800100" lvl="1"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Slight drop from Q1 FY18 (-2 to -3%) </a:t>
            </a:r>
          </a:p>
          <a:p>
            <a:pPr marL="800100" lvl="1"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October is a much smaller decline year over year</a:t>
            </a:r>
          </a:p>
          <a:p>
            <a:pPr marL="342900" indent="-342900">
              <a:buFont typeface="Arial" panose="020B0604020202020204" pitchFamily="34" charset="0"/>
              <a:buChar char="•"/>
            </a:pPr>
            <a:endParaRPr lang="en-US" sz="2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MBTA ridership trends in line with national trends</a:t>
            </a:r>
            <a:br>
              <a:rPr lang="en-US" sz="2400" dirty="0" smtClean="0">
                <a:latin typeface="Arial" panose="020B0604020202020204" pitchFamily="34" charset="0"/>
                <a:cs typeface="Arial" panose="020B0604020202020204" pitchFamily="34" charset="0"/>
              </a:rPr>
            </a:br>
            <a:endParaRPr lang="en-US" sz="24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This analysis compared taps on </a:t>
            </a:r>
            <a:r>
              <a:rPr lang="en-US" sz="2400" dirty="0" err="1" smtClean="0">
                <a:latin typeface="Arial" panose="020B0604020202020204" pitchFamily="34" charset="0"/>
                <a:cs typeface="Arial" panose="020B0604020202020204" pitchFamily="34" charset="0"/>
              </a:rPr>
              <a:t>fareboxes</a:t>
            </a:r>
            <a:r>
              <a:rPr lang="en-US" sz="2400" dirty="0" smtClean="0">
                <a:latin typeface="Arial" panose="020B0604020202020204" pitchFamily="34" charset="0"/>
                <a:cs typeface="Arial" panose="020B0604020202020204" pitchFamily="34" charset="0"/>
              </a:rPr>
              <a:t> and </a:t>
            </a:r>
            <a:r>
              <a:rPr lang="en-US" sz="2400" dirty="0" err="1" smtClean="0">
                <a:latin typeface="Arial" panose="020B0604020202020204" pitchFamily="34" charset="0"/>
                <a:cs typeface="Arial" panose="020B0604020202020204" pitchFamily="34" charset="0"/>
              </a:rPr>
              <a:t>faregates</a:t>
            </a:r>
            <a:r>
              <a:rPr lang="en-US" sz="2400" dirty="0" smtClean="0">
                <a:latin typeface="Arial" panose="020B0604020202020204" pitchFamily="34" charset="0"/>
                <a:cs typeface="Arial" panose="020B0604020202020204" pitchFamily="34" charset="0"/>
              </a:rPr>
              <a:t> to show change over time and is not total ridership</a:t>
            </a:r>
          </a:p>
          <a:p>
            <a:pPr marL="800100" lvl="1"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OPMI continuing analysis on whether all data is being reported from AFC system consistently</a:t>
            </a:r>
          </a:p>
          <a:p>
            <a:pPr marL="342900" indent="-342900"/>
            <a:endParaRPr lang="en-US" dirty="0" smtClean="0"/>
          </a:p>
        </p:txBody>
      </p:sp>
    </p:spTree>
    <p:extLst>
      <p:ext uri="{BB962C8B-B14F-4D97-AF65-F5344CB8AC3E}">
        <p14:creationId xmlns:p14="http://schemas.microsoft.com/office/powerpoint/2010/main" val="255226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2685" y="829056"/>
            <a:ext cx="8058577" cy="466344"/>
          </a:xfrm>
        </p:spPr>
        <p:txBody>
          <a:bodyPr/>
          <a:lstStyle/>
          <a:p>
            <a:r>
              <a:rPr lang="en-US" dirty="0"/>
              <a:t>Subway Trend (Blue, Orange, Red Lines, and Green Line gated stations) </a:t>
            </a:r>
          </a:p>
        </p:txBody>
      </p:sp>
      <p:sp>
        <p:nvSpPr>
          <p:cNvPr id="4" name="Text Placeholder 3"/>
          <p:cNvSpPr>
            <a:spLocks noGrp="1"/>
          </p:cNvSpPr>
          <p:nvPr>
            <p:ph type="body" sz="quarter" idx="16"/>
          </p:nvPr>
        </p:nvSpPr>
        <p:spPr/>
        <p:txBody>
          <a:bodyPr/>
          <a:lstStyle/>
          <a:p>
            <a:r>
              <a:rPr lang="en-US" dirty="0"/>
              <a:t>Quarterly Ridership Update</a:t>
            </a:r>
          </a:p>
        </p:txBody>
      </p:sp>
      <p:sp>
        <p:nvSpPr>
          <p:cNvPr id="8" name="Rectangle 7"/>
          <p:cNvSpPr/>
          <p:nvPr/>
        </p:nvSpPr>
        <p:spPr>
          <a:xfrm>
            <a:off x="304800" y="6038850"/>
            <a:ext cx="8216462" cy="276999"/>
          </a:xfrm>
          <a:prstGeom prst="rect">
            <a:avLst/>
          </a:prstGeom>
        </p:spPr>
        <p:txBody>
          <a:bodyPr wrap="square">
            <a:spAutoFit/>
          </a:bodyPr>
          <a:lstStyle/>
          <a:p>
            <a:r>
              <a:rPr lang="en-US" sz="1200" dirty="0"/>
              <a:t>Source: AFC data</a:t>
            </a:r>
          </a:p>
        </p:txBody>
      </p:sp>
      <p:sp>
        <p:nvSpPr>
          <p:cNvPr id="5" name="TextBox 4"/>
          <p:cNvSpPr txBox="1"/>
          <p:nvPr/>
        </p:nvSpPr>
        <p:spPr>
          <a:xfrm>
            <a:off x="7135671" y="1353401"/>
            <a:ext cx="2057400" cy="830997"/>
          </a:xfrm>
          <a:prstGeom prst="rect">
            <a:avLst/>
          </a:prstGeom>
          <a:noFill/>
        </p:spPr>
        <p:txBody>
          <a:bodyPr wrap="square" rtlCol="0">
            <a:spAutoFit/>
          </a:bodyPr>
          <a:lstStyle/>
          <a:p>
            <a:pPr marL="342900" indent="-342900" algn="ctr"/>
            <a:r>
              <a:rPr lang="en-US" sz="1200" dirty="0">
                <a:latin typeface="+mj-lt"/>
              </a:rPr>
              <a:t>September ‘18 vs. September ‘17 </a:t>
            </a:r>
          </a:p>
          <a:p>
            <a:pPr marL="342900" indent="-342900" algn="ctr"/>
            <a:r>
              <a:rPr lang="en-US" sz="1200" dirty="0">
                <a:latin typeface="+mj-lt"/>
              </a:rPr>
              <a:t>12-month weekday  avg.: -</a:t>
            </a:r>
            <a:r>
              <a:rPr lang="en-US" sz="1200" dirty="0" smtClean="0">
                <a:latin typeface="+mj-lt"/>
              </a:rPr>
              <a:t>1.6% </a:t>
            </a:r>
            <a:endParaRPr lang="en-US" sz="1200" dirty="0">
              <a:latin typeface="+mj-lt"/>
            </a:endParaRPr>
          </a:p>
        </p:txBody>
      </p:sp>
      <p:sp>
        <p:nvSpPr>
          <p:cNvPr id="6" name="TextBox 5"/>
          <p:cNvSpPr txBox="1"/>
          <p:nvPr/>
        </p:nvSpPr>
        <p:spPr>
          <a:xfrm>
            <a:off x="7118924" y="3267809"/>
            <a:ext cx="1663262" cy="276999"/>
          </a:xfrm>
          <a:prstGeom prst="rect">
            <a:avLst/>
          </a:prstGeom>
          <a:noFill/>
        </p:spPr>
        <p:txBody>
          <a:bodyPr wrap="square" rtlCol="0">
            <a:spAutoFit/>
          </a:bodyPr>
          <a:lstStyle/>
          <a:p>
            <a:pPr marL="342900" indent="-342900"/>
            <a:r>
              <a:rPr lang="en-US" sz="1200" dirty="0">
                <a:latin typeface="+mj-lt"/>
              </a:rPr>
              <a:t>Saturday: -2.1%</a:t>
            </a:r>
          </a:p>
        </p:txBody>
      </p:sp>
      <p:sp>
        <p:nvSpPr>
          <p:cNvPr id="16" name="TextBox 15"/>
          <p:cNvSpPr txBox="1"/>
          <p:nvPr/>
        </p:nvSpPr>
        <p:spPr>
          <a:xfrm>
            <a:off x="7332740" y="4041029"/>
            <a:ext cx="1663262" cy="276999"/>
          </a:xfrm>
          <a:prstGeom prst="rect">
            <a:avLst/>
          </a:prstGeom>
          <a:noFill/>
        </p:spPr>
        <p:txBody>
          <a:bodyPr wrap="square" rtlCol="0">
            <a:spAutoFit/>
          </a:bodyPr>
          <a:lstStyle/>
          <a:p>
            <a:pPr marL="342900" indent="-342900"/>
            <a:r>
              <a:rPr lang="en-US" sz="1200" dirty="0">
                <a:latin typeface="+mj-lt"/>
              </a:rPr>
              <a:t>Sunday -3.4%</a:t>
            </a:r>
          </a:p>
        </p:txBody>
      </p:sp>
      <p:sp>
        <p:nvSpPr>
          <p:cNvPr id="7" name="TextBox 6"/>
          <p:cNvSpPr txBox="1"/>
          <p:nvPr/>
        </p:nvSpPr>
        <p:spPr>
          <a:xfrm rot="16200000">
            <a:off x="-1061953" y="3104933"/>
            <a:ext cx="2733505" cy="276999"/>
          </a:xfrm>
          <a:prstGeom prst="rect">
            <a:avLst/>
          </a:prstGeom>
          <a:noFill/>
        </p:spPr>
        <p:txBody>
          <a:bodyPr wrap="none" rtlCol="0">
            <a:spAutoFit/>
          </a:bodyPr>
          <a:lstStyle/>
          <a:p>
            <a:pPr marL="342900" indent="-342900"/>
            <a:r>
              <a:rPr lang="en-US" sz="1200" dirty="0">
                <a:latin typeface="Calibri" panose="020F0502020204030204" pitchFamily="34" charset="0"/>
                <a:cs typeface="Calibri" panose="020F0502020204030204" pitchFamily="34" charset="0"/>
              </a:rPr>
              <a:t>Comparable AFC taps, not total ridership </a:t>
            </a:r>
          </a:p>
        </p:txBody>
      </p:sp>
      <p:graphicFrame>
        <p:nvGraphicFramePr>
          <p:cNvPr id="12" name="Chart 11">
            <a:extLst>
              <a:ext uri="{FF2B5EF4-FFF2-40B4-BE49-F238E27FC236}">
                <a16:creationId xmlns:a16="http://schemas.microsoft.com/office/drawing/2014/main" id="{00000000-0008-0000-0100-000002000000}"/>
              </a:ext>
            </a:extLst>
          </p:cNvPr>
          <p:cNvGraphicFramePr>
            <a:graphicFrameLocks/>
          </p:cNvGraphicFramePr>
          <p:nvPr>
            <p:extLst>
              <p:ext uri="{D42A27DB-BD31-4B8C-83A1-F6EECF244321}">
                <p14:modId xmlns:p14="http://schemas.microsoft.com/office/powerpoint/2010/main" val="2642588899"/>
              </p:ext>
            </p:extLst>
          </p:nvPr>
        </p:nvGraphicFramePr>
        <p:xfrm>
          <a:off x="443298" y="1244321"/>
          <a:ext cx="8014901" cy="492787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94647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Subway Trend Detail FY17-FY18</a:t>
            </a:r>
          </a:p>
        </p:txBody>
      </p:sp>
      <p:sp>
        <p:nvSpPr>
          <p:cNvPr id="4" name="Text Placeholder 3"/>
          <p:cNvSpPr>
            <a:spLocks noGrp="1"/>
          </p:cNvSpPr>
          <p:nvPr>
            <p:ph type="body" sz="quarter" idx="16"/>
          </p:nvPr>
        </p:nvSpPr>
        <p:spPr/>
        <p:txBody>
          <a:bodyPr/>
          <a:lstStyle/>
          <a:p>
            <a:r>
              <a:rPr lang="en-US" dirty="0"/>
              <a:t>Quarterly Ridership Update</a:t>
            </a:r>
          </a:p>
        </p:txBody>
      </p:sp>
      <p:sp>
        <p:nvSpPr>
          <p:cNvPr id="8" name="Rectangle 7"/>
          <p:cNvSpPr/>
          <p:nvPr/>
        </p:nvSpPr>
        <p:spPr>
          <a:xfrm>
            <a:off x="304800" y="6038850"/>
            <a:ext cx="8216462" cy="276999"/>
          </a:xfrm>
          <a:prstGeom prst="rect">
            <a:avLst/>
          </a:prstGeom>
        </p:spPr>
        <p:txBody>
          <a:bodyPr wrap="square">
            <a:spAutoFit/>
          </a:bodyPr>
          <a:lstStyle/>
          <a:p>
            <a:r>
              <a:rPr lang="en-US" sz="1200" dirty="0"/>
              <a:t>Source: AFC data</a:t>
            </a:r>
          </a:p>
        </p:txBody>
      </p:sp>
      <p:sp>
        <p:nvSpPr>
          <p:cNvPr id="7" name="TextBox 6"/>
          <p:cNvSpPr txBox="1"/>
          <p:nvPr/>
        </p:nvSpPr>
        <p:spPr>
          <a:xfrm rot="16200000">
            <a:off x="-1061953" y="3104933"/>
            <a:ext cx="2733505" cy="276999"/>
          </a:xfrm>
          <a:prstGeom prst="rect">
            <a:avLst/>
          </a:prstGeom>
          <a:noFill/>
        </p:spPr>
        <p:txBody>
          <a:bodyPr wrap="none" rtlCol="0">
            <a:spAutoFit/>
          </a:bodyPr>
          <a:lstStyle/>
          <a:p>
            <a:pPr marL="342900" indent="-342900"/>
            <a:r>
              <a:rPr lang="en-US" sz="1200" dirty="0">
                <a:latin typeface="Calibri" panose="020F0502020204030204" pitchFamily="34" charset="0"/>
                <a:cs typeface="Calibri" panose="020F0502020204030204" pitchFamily="34" charset="0"/>
              </a:rPr>
              <a:t>Comparable AFC taps, not total ridership </a:t>
            </a:r>
          </a:p>
        </p:txBody>
      </p:sp>
      <p:sp>
        <p:nvSpPr>
          <p:cNvPr id="5" name="TextBox 4"/>
          <p:cNvSpPr txBox="1"/>
          <p:nvPr/>
        </p:nvSpPr>
        <p:spPr>
          <a:xfrm>
            <a:off x="7425518" y="2987184"/>
            <a:ext cx="1676400" cy="276999"/>
          </a:xfrm>
          <a:prstGeom prst="rect">
            <a:avLst/>
          </a:prstGeom>
          <a:noFill/>
        </p:spPr>
        <p:txBody>
          <a:bodyPr wrap="square" rtlCol="0">
            <a:spAutoFit/>
          </a:bodyPr>
          <a:lstStyle/>
          <a:p>
            <a:pPr marL="342900" indent="-342900"/>
            <a:r>
              <a:rPr lang="en-US" sz="1200" dirty="0">
                <a:latin typeface="+mj-lt"/>
              </a:rPr>
              <a:t>Saturday: -4.3%</a:t>
            </a:r>
          </a:p>
        </p:txBody>
      </p:sp>
      <p:sp>
        <p:nvSpPr>
          <p:cNvPr id="9" name="TextBox 8"/>
          <p:cNvSpPr txBox="1"/>
          <p:nvPr/>
        </p:nvSpPr>
        <p:spPr>
          <a:xfrm>
            <a:off x="7086600" y="1563214"/>
            <a:ext cx="2057400" cy="646331"/>
          </a:xfrm>
          <a:prstGeom prst="rect">
            <a:avLst/>
          </a:prstGeom>
          <a:noFill/>
        </p:spPr>
        <p:txBody>
          <a:bodyPr wrap="square" rtlCol="0">
            <a:spAutoFit/>
          </a:bodyPr>
          <a:lstStyle/>
          <a:p>
            <a:pPr marL="342900" indent="-342900" algn="ctr"/>
            <a:r>
              <a:rPr lang="en-US" sz="1200" dirty="0">
                <a:latin typeface="+mj-lt"/>
              </a:rPr>
              <a:t>Sep 18 vs. Sep 16 </a:t>
            </a:r>
          </a:p>
          <a:p>
            <a:pPr marL="342900" indent="-342900" algn="ctr"/>
            <a:r>
              <a:rPr lang="en-US" sz="1200" dirty="0">
                <a:latin typeface="+mj-lt"/>
              </a:rPr>
              <a:t>12-month weekday  avg.: -</a:t>
            </a:r>
            <a:r>
              <a:rPr lang="en-US" sz="1200" dirty="0" smtClean="0">
                <a:latin typeface="+mj-lt"/>
              </a:rPr>
              <a:t>3.0% </a:t>
            </a:r>
            <a:endParaRPr lang="en-US" sz="1200" dirty="0">
              <a:latin typeface="+mj-lt"/>
            </a:endParaRPr>
          </a:p>
        </p:txBody>
      </p:sp>
      <p:sp>
        <p:nvSpPr>
          <p:cNvPr id="11" name="TextBox 10"/>
          <p:cNvSpPr txBox="1"/>
          <p:nvPr/>
        </p:nvSpPr>
        <p:spPr>
          <a:xfrm>
            <a:off x="7531854" y="4258104"/>
            <a:ext cx="1463728" cy="276999"/>
          </a:xfrm>
          <a:prstGeom prst="rect">
            <a:avLst/>
          </a:prstGeom>
          <a:noFill/>
        </p:spPr>
        <p:txBody>
          <a:bodyPr wrap="square" rtlCol="0">
            <a:spAutoFit/>
          </a:bodyPr>
          <a:lstStyle/>
          <a:p>
            <a:pPr marL="342900" indent="-342900"/>
            <a:r>
              <a:rPr lang="en-US" sz="1200" dirty="0">
                <a:latin typeface="+mj-lt"/>
              </a:rPr>
              <a:t>Sunday: -3.6%</a:t>
            </a:r>
          </a:p>
        </p:txBody>
      </p:sp>
      <p:sp>
        <p:nvSpPr>
          <p:cNvPr id="10" name="TextBox 9"/>
          <p:cNvSpPr txBox="1"/>
          <p:nvPr/>
        </p:nvSpPr>
        <p:spPr>
          <a:xfrm>
            <a:off x="3290046" y="4595820"/>
            <a:ext cx="5705536" cy="584775"/>
          </a:xfrm>
          <a:prstGeom prst="rect">
            <a:avLst/>
          </a:prstGeom>
          <a:solidFill>
            <a:schemeClr val="bg1"/>
          </a:solidFill>
          <a:ln>
            <a:solidFill>
              <a:schemeClr val="bg2">
                <a:lumMod val="75000"/>
              </a:schemeClr>
            </a:solidFill>
          </a:ln>
        </p:spPr>
        <p:txBody>
          <a:bodyPr wrap="none" rtlCol="0">
            <a:spAutoFit/>
          </a:bodyPr>
          <a:lstStyle/>
          <a:p>
            <a:r>
              <a:rPr lang="en-US" sz="1600" dirty="0">
                <a:latin typeface="+mj-lt"/>
              </a:rPr>
              <a:t>Note: Weekend ridership impacted by bus diversions </a:t>
            </a:r>
            <a:br>
              <a:rPr lang="en-US" sz="1600" dirty="0">
                <a:latin typeface="+mj-lt"/>
              </a:rPr>
            </a:br>
            <a:r>
              <a:rPr lang="en-US" sz="1600" dirty="0">
                <a:latin typeface="+mj-lt"/>
              </a:rPr>
              <a:t>for State of Good Repair projects</a:t>
            </a:r>
          </a:p>
        </p:txBody>
      </p:sp>
      <p:graphicFrame>
        <p:nvGraphicFramePr>
          <p:cNvPr id="13" name="Chart 12">
            <a:extLst>
              <a:ext uri="{FF2B5EF4-FFF2-40B4-BE49-F238E27FC236}">
                <a16:creationId xmlns:a16="http://schemas.microsoft.com/office/drawing/2014/main" id="{00000000-0008-0000-0100-000007000000}"/>
              </a:ext>
            </a:extLst>
          </p:cNvPr>
          <p:cNvGraphicFramePr>
            <a:graphicFrameLocks/>
          </p:cNvGraphicFramePr>
          <p:nvPr>
            <p:extLst>
              <p:ext uri="{D42A27DB-BD31-4B8C-83A1-F6EECF244321}">
                <p14:modId xmlns:p14="http://schemas.microsoft.com/office/powerpoint/2010/main" val="1893213462"/>
              </p:ext>
            </p:extLst>
          </p:nvPr>
        </p:nvGraphicFramePr>
        <p:xfrm>
          <a:off x="443299" y="1295400"/>
          <a:ext cx="8552283" cy="4743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30494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r>
              <a:rPr lang="en-US" dirty="0"/>
              <a:t>Quarterly Ridership Update</a:t>
            </a:r>
          </a:p>
        </p:txBody>
      </p:sp>
      <p:sp>
        <p:nvSpPr>
          <p:cNvPr id="2" name="Title 1"/>
          <p:cNvSpPr>
            <a:spLocks noGrp="1"/>
          </p:cNvSpPr>
          <p:nvPr>
            <p:ph type="title"/>
          </p:nvPr>
        </p:nvSpPr>
        <p:spPr/>
        <p:txBody>
          <a:bodyPr/>
          <a:lstStyle/>
          <a:p>
            <a:r>
              <a:rPr lang="en-US" dirty="0"/>
              <a:t>Bus Trend</a:t>
            </a:r>
          </a:p>
        </p:txBody>
      </p:sp>
      <p:sp>
        <p:nvSpPr>
          <p:cNvPr id="8" name="Rectangle 7"/>
          <p:cNvSpPr/>
          <p:nvPr/>
        </p:nvSpPr>
        <p:spPr>
          <a:xfrm>
            <a:off x="304800" y="6038850"/>
            <a:ext cx="8216462" cy="276999"/>
          </a:xfrm>
          <a:prstGeom prst="rect">
            <a:avLst/>
          </a:prstGeom>
        </p:spPr>
        <p:txBody>
          <a:bodyPr wrap="square">
            <a:spAutoFit/>
          </a:bodyPr>
          <a:lstStyle/>
          <a:p>
            <a:r>
              <a:rPr lang="en-US" sz="1200" dirty="0"/>
              <a:t>Source: AFC data</a:t>
            </a:r>
          </a:p>
        </p:txBody>
      </p:sp>
      <p:sp>
        <p:nvSpPr>
          <p:cNvPr id="12" name="TextBox 11"/>
          <p:cNvSpPr txBox="1"/>
          <p:nvPr/>
        </p:nvSpPr>
        <p:spPr>
          <a:xfrm>
            <a:off x="7291168" y="1437325"/>
            <a:ext cx="1995733" cy="830997"/>
          </a:xfrm>
          <a:prstGeom prst="rect">
            <a:avLst/>
          </a:prstGeom>
          <a:noFill/>
        </p:spPr>
        <p:txBody>
          <a:bodyPr wrap="square" rtlCol="0">
            <a:spAutoFit/>
          </a:bodyPr>
          <a:lstStyle/>
          <a:p>
            <a:pPr marL="342900" indent="-342900" algn="ctr"/>
            <a:r>
              <a:rPr lang="en-US" sz="1200" dirty="0"/>
              <a:t>Sep 18 vs. Sep 17 </a:t>
            </a:r>
          </a:p>
          <a:p>
            <a:pPr marL="342900" indent="-342900" algn="ctr"/>
            <a:r>
              <a:rPr lang="en-US" sz="1200" dirty="0"/>
              <a:t>12-month weekday </a:t>
            </a:r>
            <a:r>
              <a:rPr lang="en-US" sz="1200" dirty="0" err="1"/>
              <a:t>avg</a:t>
            </a:r>
            <a:r>
              <a:rPr lang="en-US" sz="1200" dirty="0">
                <a:latin typeface="+mj-lt"/>
              </a:rPr>
              <a:t>: </a:t>
            </a:r>
            <a:r>
              <a:rPr lang="en-US" sz="1200" dirty="0" smtClean="0">
                <a:latin typeface="+mj-lt"/>
              </a:rPr>
              <a:t>-1.8% </a:t>
            </a:r>
            <a:endParaRPr lang="en-US" sz="1200" dirty="0">
              <a:latin typeface="+mj-lt"/>
            </a:endParaRPr>
          </a:p>
          <a:p>
            <a:pPr marL="342900" indent="-342900" algn="ctr"/>
            <a:endParaRPr lang="en-US" sz="1200" dirty="0">
              <a:latin typeface="+mj-lt"/>
            </a:endParaRPr>
          </a:p>
        </p:txBody>
      </p:sp>
      <p:sp>
        <p:nvSpPr>
          <p:cNvPr id="13" name="TextBox 12"/>
          <p:cNvSpPr txBox="1"/>
          <p:nvPr/>
        </p:nvSpPr>
        <p:spPr>
          <a:xfrm>
            <a:off x="7623639" y="3249521"/>
            <a:ext cx="1663262" cy="276999"/>
          </a:xfrm>
          <a:prstGeom prst="rect">
            <a:avLst/>
          </a:prstGeom>
          <a:noFill/>
        </p:spPr>
        <p:txBody>
          <a:bodyPr wrap="square" rtlCol="0">
            <a:spAutoFit/>
          </a:bodyPr>
          <a:lstStyle/>
          <a:p>
            <a:pPr marL="342900" indent="-342900"/>
            <a:r>
              <a:rPr lang="en-US" sz="1200" dirty="0">
                <a:latin typeface="+mj-lt"/>
              </a:rPr>
              <a:t>Saturday: -0.5% </a:t>
            </a:r>
          </a:p>
        </p:txBody>
      </p:sp>
      <p:sp>
        <p:nvSpPr>
          <p:cNvPr id="14" name="TextBox 13"/>
          <p:cNvSpPr txBox="1"/>
          <p:nvPr/>
        </p:nvSpPr>
        <p:spPr>
          <a:xfrm>
            <a:off x="7623639" y="4186818"/>
            <a:ext cx="1663262" cy="461665"/>
          </a:xfrm>
          <a:prstGeom prst="rect">
            <a:avLst/>
          </a:prstGeom>
          <a:noFill/>
        </p:spPr>
        <p:txBody>
          <a:bodyPr wrap="square" rtlCol="0">
            <a:spAutoFit/>
          </a:bodyPr>
          <a:lstStyle/>
          <a:p>
            <a:pPr marL="342900" indent="-342900"/>
            <a:r>
              <a:rPr lang="en-US" sz="1200" dirty="0">
                <a:latin typeface="+mj-lt"/>
              </a:rPr>
              <a:t>Sunday -2.1% </a:t>
            </a:r>
          </a:p>
          <a:p>
            <a:pPr marL="342900" indent="-342900"/>
            <a:endParaRPr lang="en-US" sz="1200" dirty="0">
              <a:latin typeface="+mj-lt"/>
            </a:endParaRPr>
          </a:p>
        </p:txBody>
      </p:sp>
      <p:sp>
        <p:nvSpPr>
          <p:cNvPr id="9" name="TextBox 8"/>
          <p:cNvSpPr txBox="1"/>
          <p:nvPr/>
        </p:nvSpPr>
        <p:spPr>
          <a:xfrm rot="16200000">
            <a:off x="-1061953" y="3104933"/>
            <a:ext cx="2733505" cy="276999"/>
          </a:xfrm>
          <a:prstGeom prst="rect">
            <a:avLst/>
          </a:prstGeom>
          <a:noFill/>
        </p:spPr>
        <p:txBody>
          <a:bodyPr wrap="none" rtlCol="0">
            <a:spAutoFit/>
          </a:bodyPr>
          <a:lstStyle/>
          <a:p>
            <a:pPr marL="342900" indent="-342900"/>
            <a:r>
              <a:rPr lang="en-US" sz="1200" dirty="0">
                <a:latin typeface="Calibri" panose="020F0502020204030204" pitchFamily="34" charset="0"/>
                <a:cs typeface="Calibri" panose="020F0502020204030204" pitchFamily="34" charset="0"/>
              </a:rPr>
              <a:t>Comparable AFC taps, not total ridership </a:t>
            </a:r>
          </a:p>
        </p:txBody>
      </p:sp>
      <p:graphicFrame>
        <p:nvGraphicFramePr>
          <p:cNvPr id="11" name="Chart 10">
            <a:extLst>
              <a:ext uri="{FF2B5EF4-FFF2-40B4-BE49-F238E27FC236}">
                <a16:creationId xmlns:a16="http://schemas.microsoft.com/office/drawing/2014/main" id="{00000000-0008-0000-0100-000006000000}"/>
              </a:ext>
            </a:extLst>
          </p:cNvPr>
          <p:cNvGraphicFramePr>
            <a:graphicFrameLocks/>
          </p:cNvGraphicFramePr>
          <p:nvPr>
            <p:extLst>
              <p:ext uri="{D42A27DB-BD31-4B8C-83A1-F6EECF244321}">
                <p14:modId xmlns:p14="http://schemas.microsoft.com/office/powerpoint/2010/main" val="1518846976"/>
              </p:ext>
            </p:extLst>
          </p:nvPr>
        </p:nvGraphicFramePr>
        <p:xfrm>
          <a:off x="443300" y="1241428"/>
          <a:ext cx="8395900" cy="47974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0805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r>
              <a:rPr lang="en-US" dirty="0"/>
              <a:t>Quarterly Ridership Update</a:t>
            </a:r>
          </a:p>
        </p:txBody>
      </p:sp>
      <p:sp>
        <p:nvSpPr>
          <p:cNvPr id="2" name="Title 1"/>
          <p:cNvSpPr>
            <a:spLocks noGrp="1"/>
          </p:cNvSpPr>
          <p:nvPr>
            <p:ph type="title"/>
          </p:nvPr>
        </p:nvSpPr>
        <p:spPr/>
        <p:txBody>
          <a:bodyPr/>
          <a:lstStyle/>
          <a:p>
            <a:r>
              <a:rPr lang="en-US" dirty="0"/>
              <a:t>Bus Trend Detail FY17-FY18</a:t>
            </a:r>
          </a:p>
        </p:txBody>
      </p:sp>
      <p:sp>
        <p:nvSpPr>
          <p:cNvPr id="8" name="Rectangle 7"/>
          <p:cNvSpPr/>
          <p:nvPr/>
        </p:nvSpPr>
        <p:spPr>
          <a:xfrm>
            <a:off x="304800" y="6038850"/>
            <a:ext cx="8216462" cy="276999"/>
          </a:xfrm>
          <a:prstGeom prst="rect">
            <a:avLst/>
          </a:prstGeom>
        </p:spPr>
        <p:txBody>
          <a:bodyPr wrap="square">
            <a:spAutoFit/>
          </a:bodyPr>
          <a:lstStyle/>
          <a:p>
            <a:r>
              <a:rPr lang="en-US" sz="1200" dirty="0"/>
              <a:t>Source: AFC data</a:t>
            </a:r>
          </a:p>
        </p:txBody>
      </p:sp>
      <p:sp>
        <p:nvSpPr>
          <p:cNvPr id="9" name="TextBox 8"/>
          <p:cNvSpPr txBox="1"/>
          <p:nvPr/>
        </p:nvSpPr>
        <p:spPr>
          <a:xfrm rot="16200000">
            <a:off x="-1061953" y="3104933"/>
            <a:ext cx="2733505" cy="276999"/>
          </a:xfrm>
          <a:prstGeom prst="rect">
            <a:avLst/>
          </a:prstGeom>
          <a:noFill/>
        </p:spPr>
        <p:txBody>
          <a:bodyPr wrap="none" rtlCol="0">
            <a:spAutoFit/>
          </a:bodyPr>
          <a:lstStyle/>
          <a:p>
            <a:pPr marL="342900" indent="-342900"/>
            <a:r>
              <a:rPr lang="en-US" sz="1200" dirty="0">
                <a:latin typeface="Calibri" panose="020F0502020204030204" pitchFamily="34" charset="0"/>
                <a:cs typeface="Calibri" panose="020F0502020204030204" pitchFamily="34" charset="0"/>
              </a:rPr>
              <a:t>Comparable AFC taps, not total ridership </a:t>
            </a:r>
          </a:p>
        </p:txBody>
      </p:sp>
      <p:sp>
        <p:nvSpPr>
          <p:cNvPr id="10" name="TextBox 9"/>
          <p:cNvSpPr txBox="1"/>
          <p:nvPr/>
        </p:nvSpPr>
        <p:spPr>
          <a:xfrm>
            <a:off x="7261735" y="3182427"/>
            <a:ext cx="1676400" cy="276999"/>
          </a:xfrm>
          <a:prstGeom prst="rect">
            <a:avLst/>
          </a:prstGeom>
          <a:noFill/>
        </p:spPr>
        <p:txBody>
          <a:bodyPr wrap="square" rtlCol="0">
            <a:spAutoFit/>
          </a:bodyPr>
          <a:lstStyle/>
          <a:p>
            <a:pPr marL="342900" indent="-342900"/>
            <a:r>
              <a:rPr lang="en-US" sz="1200" dirty="0">
                <a:latin typeface="+mj-lt"/>
              </a:rPr>
              <a:t>Saturday: -8.9%</a:t>
            </a:r>
          </a:p>
        </p:txBody>
      </p:sp>
      <p:sp>
        <p:nvSpPr>
          <p:cNvPr id="11" name="TextBox 10"/>
          <p:cNvSpPr txBox="1"/>
          <p:nvPr/>
        </p:nvSpPr>
        <p:spPr>
          <a:xfrm>
            <a:off x="7063153" y="1348170"/>
            <a:ext cx="2057400" cy="646331"/>
          </a:xfrm>
          <a:prstGeom prst="rect">
            <a:avLst/>
          </a:prstGeom>
          <a:noFill/>
        </p:spPr>
        <p:txBody>
          <a:bodyPr wrap="square" rtlCol="0">
            <a:spAutoFit/>
          </a:bodyPr>
          <a:lstStyle/>
          <a:p>
            <a:pPr marL="342900" indent="-342900" algn="ctr"/>
            <a:r>
              <a:rPr lang="en-US" sz="1200" dirty="0">
                <a:latin typeface="+mj-lt"/>
              </a:rPr>
              <a:t>Sep 18 vs. Sep 16 </a:t>
            </a:r>
          </a:p>
          <a:p>
            <a:pPr marL="342900" indent="-342900" algn="ctr"/>
            <a:r>
              <a:rPr lang="en-US" sz="1200" dirty="0">
                <a:latin typeface="+mj-lt"/>
              </a:rPr>
              <a:t>12-month weekday  avg.: </a:t>
            </a:r>
            <a:r>
              <a:rPr lang="en-US" sz="1200" dirty="0" smtClean="0">
                <a:latin typeface="+mj-lt"/>
              </a:rPr>
              <a:t>-5.9% </a:t>
            </a:r>
            <a:endParaRPr lang="en-US" sz="1200" dirty="0">
              <a:latin typeface="+mj-lt"/>
            </a:endParaRPr>
          </a:p>
        </p:txBody>
      </p:sp>
      <p:sp>
        <p:nvSpPr>
          <p:cNvPr id="12" name="TextBox 11"/>
          <p:cNvSpPr txBox="1"/>
          <p:nvPr/>
        </p:nvSpPr>
        <p:spPr>
          <a:xfrm>
            <a:off x="7330691" y="4279945"/>
            <a:ext cx="1463728" cy="276999"/>
          </a:xfrm>
          <a:prstGeom prst="rect">
            <a:avLst/>
          </a:prstGeom>
          <a:noFill/>
        </p:spPr>
        <p:txBody>
          <a:bodyPr wrap="square" rtlCol="0">
            <a:spAutoFit/>
          </a:bodyPr>
          <a:lstStyle/>
          <a:p>
            <a:pPr marL="342900" indent="-342900"/>
            <a:r>
              <a:rPr lang="en-US" sz="1200" dirty="0">
                <a:latin typeface="+mj-lt"/>
              </a:rPr>
              <a:t>Sunday: -8.2%</a:t>
            </a:r>
          </a:p>
        </p:txBody>
      </p:sp>
      <p:graphicFrame>
        <p:nvGraphicFramePr>
          <p:cNvPr id="15" name="Chart 14">
            <a:extLst>
              <a:ext uri="{FF2B5EF4-FFF2-40B4-BE49-F238E27FC236}">
                <a16:creationId xmlns:a16="http://schemas.microsoft.com/office/drawing/2014/main" id="{00000000-0008-0000-0100-000008000000}"/>
              </a:ext>
            </a:extLst>
          </p:cNvPr>
          <p:cNvGraphicFramePr>
            <a:graphicFrameLocks/>
          </p:cNvGraphicFramePr>
          <p:nvPr>
            <p:extLst>
              <p:ext uri="{D42A27DB-BD31-4B8C-83A1-F6EECF244321}">
                <p14:modId xmlns:p14="http://schemas.microsoft.com/office/powerpoint/2010/main" val="2358199474"/>
              </p:ext>
            </p:extLst>
          </p:nvPr>
        </p:nvGraphicFramePr>
        <p:xfrm>
          <a:off x="533400" y="1295400"/>
          <a:ext cx="8077199" cy="4743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18658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a:graphicFrameLocks/>
          </p:cNvGraphicFramePr>
          <p:nvPr>
            <p:extLst/>
          </p:nvPr>
        </p:nvGraphicFramePr>
        <p:xfrm>
          <a:off x="304800" y="1295399"/>
          <a:ext cx="8458200" cy="4876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Placeholder 3"/>
          <p:cNvSpPr>
            <a:spLocks noGrp="1"/>
          </p:cNvSpPr>
          <p:nvPr>
            <p:ph type="body" sz="quarter" idx="16"/>
          </p:nvPr>
        </p:nvSpPr>
        <p:spPr/>
        <p:txBody>
          <a:bodyPr/>
          <a:lstStyle/>
          <a:p>
            <a:r>
              <a:rPr lang="en-US" dirty="0"/>
              <a:t>Quarterly Ridership Update</a:t>
            </a:r>
          </a:p>
        </p:txBody>
      </p:sp>
      <p:sp>
        <p:nvSpPr>
          <p:cNvPr id="2" name="Title 1"/>
          <p:cNvSpPr>
            <a:spLocks noGrp="1"/>
          </p:cNvSpPr>
          <p:nvPr>
            <p:ph type="title"/>
          </p:nvPr>
        </p:nvSpPr>
        <p:spPr/>
        <p:txBody>
          <a:bodyPr/>
          <a:lstStyle/>
          <a:p>
            <a:r>
              <a:rPr lang="en-US" dirty="0" smtClean="0"/>
              <a:t>Ferry Trend</a:t>
            </a:r>
            <a:endParaRPr lang="en-US" dirty="0"/>
          </a:p>
        </p:txBody>
      </p:sp>
      <p:sp>
        <p:nvSpPr>
          <p:cNvPr id="8" name="Rectangle 7"/>
          <p:cNvSpPr/>
          <p:nvPr/>
        </p:nvSpPr>
        <p:spPr>
          <a:xfrm>
            <a:off x="304800" y="6038850"/>
            <a:ext cx="8216462" cy="276999"/>
          </a:xfrm>
          <a:prstGeom prst="rect">
            <a:avLst/>
          </a:prstGeom>
        </p:spPr>
        <p:txBody>
          <a:bodyPr wrap="square">
            <a:spAutoFit/>
          </a:bodyPr>
          <a:lstStyle/>
          <a:p>
            <a:r>
              <a:rPr lang="en-US" sz="1200" dirty="0"/>
              <a:t>Source: N</a:t>
            </a:r>
            <a:r>
              <a:rPr lang="en-US" sz="1200" dirty="0" smtClean="0"/>
              <a:t>TD Monthly Module</a:t>
            </a:r>
            <a:endParaRPr lang="en-US" sz="1200" dirty="0"/>
          </a:p>
        </p:txBody>
      </p:sp>
      <p:sp>
        <p:nvSpPr>
          <p:cNvPr id="12" name="TextBox 11"/>
          <p:cNvSpPr txBox="1"/>
          <p:nvPr/>
        </p:nvSpPr>
        <p:spPr>
          <a:xfrm>
            <a:off x="6613472" y="1783518"/>
            <a:ext cx="2530528" cy="430887"/>
          </a:xfrm>
          <a:prstGeom prst="rect">
            <a:avLst/>
          </a:prstGeom>
          <a:noFill/>
        </p:spPr>
        <p:txBody>
          <a:bodyPr wrap="square" rtlCol="0">
            <a:spAutoFit/>
          </a:bodyPr>
          <a:lstStyle/>
          <a:p>
            <a:pPr marL="342900" indent="-342900"/>
            <a:r>
              <a:rPr lang="en-US" sz="1100" dirty="0" smtClean="0">
                <a:latin typeface="+mj-lt"/>
              </a:rPr>
              <a:t>Ridership increase last 12 months: +2.9%</a:t>
            </a:r>
            <a:endParaRPr lang="en-US" sz="1100" dirty="0">
              <a:latin typeface="+mj-lt"/>
            </a:endParaRPr>
          </a:p>
        </p:txBody>
      </p:sp>
      <p:cxnSp>
        <p:nvCxnSpPr>
          <p:cNvPr id="5" name="Straight Connector 4"/>
          <p:cNvCxnSpPr/>
          <p:nvPr/>
        </p:nvCxnSpPr>
        <p:spPr>
          <a:xfrm>
            <a:off x="6934200" y="2286000"/>
            <a:ext cx="0" cy="2286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521262" y="2276370"/>
            <a:ext cx="0" cy="2286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934200" y="2400300"/>
            <a:ext cx="158706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29000" y="4718505"/>
            <a:ext cx="2530528" cy="430887"/>
          </a:xfrm>
          <a:prstGeom prst="rect">
            <a:avLst/>
          </a:prstGeom>
          <a:noFill/>
        </p:spPr>
        <p:txBody>
          <a:bodyPr wrap="square" rtlCol="0">
            <a:spAutoFit/>
          </a:bodyPr>
          <a:lstStyle/>
          <a:p>
            <a:pPr marL="342900" indent="-342900"/>
            <a:r>
              <a:rPr lang="en-US" sz="1100" dirty="0" smtClean="0">
                <a:latin typeface="+mj-lt"/>
              </a:rPr>
              <a:t>Ridership increase from January 2014: +20.8%</a:t>
            </a:r>
            <a:endParaRPr lang="en-US" sz="1100" dirty="0">
              <a:latin typeface="+mj-lt"/>
            </a:endParaRPr>
          </a:p>
        </p:txBody>
      </p:sp>
    </p:spTree>
    <p:extLst>
      <p:ext uri="{BB962C8B-B14F-4D97-AF65-F5344CB8AC3E}">
        <p14:creationId xmlns:p14="http://schemas.microsoft.com/office/powerpoint/2010/main" val="848305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r>
              <a:rPr lang="en-US" dirty="0"/>
              <a:t>Quarterly Ridership Update</a:t>
            </a:r>
          </a:p>
        </p:txBody>
      </p:sp>
      <p:sp>
        <p:nvSpPr>
          <p:cNvPr id="2" name="Title 1"/>
          <p:cNvSpPr>
            <a:spLocks noGrp="1"/>
          </p:cNvSpPr>
          <p:nvPr>
            <p:ph type="title"/>
          </p:nvPr>
        </p:nvSpPr>
        <p:spPr/>
        <p:txBody>
          <a:bodyPr/>
          <a:lstStyle/>
          <a:p>
            <a:r>
              <a:rPr lang="en-US" dirty="0"/>
              <a:t>Off-Peak Index</a:t>
            </a:r>
          </a:p>
        </p:txBody>
      </p:sp>
      <p:sp>
        <p:nvSpPr>
          <p:cNvPr id="8" name="Rectangle 7"/>
          <p:cNvSpPr/>
          <p:nvPr/>
        </p:nvSpPr>
        <p:spPr>
          <a:xfrm>
            <a:off x="304800" y="6038850"/>
            <a:ext cx="8216462" cy="276999"/>
          </a:xfrm>
          <a:prstGeom prst="rect">
            <a:avLst/>
          </a:prstGeom>
        </p:spPr>
        <p:txBody>
          <a:bodyPr wrap="square">
            <a:spAutoFit/>
          </a:bodyPr>
          <a:lstStyle/>
          <a:p>
            <a:r>
              <a:rPr lang="en-US" sz="1200" dirty="0"/>
              <a:t>Source: AFC data</a:t>
            </a:r>
          </a:p>
        </p:txBody>
      </p:sp>
      <p:sp>
        <p:nvSpPr>
          <p:cNvPr id="9" name="TextBox 8"/>
          <p:cNvSpPr txBox="1"/>
          <p:nvPr/>
        </p:nvSpPr>
        <p:spPr>
          <a:xfrm rot="16200000">
            <a:off x="-1061953" y="3104933"/>
            <a:ext cx="2733505" cy="276999"/>
          </a:xfrm>
          <a:prstGeom prst="rect">
            <a:avLst/>
          </a:prstGeom>
          <a:noFill/>
        </p:spPr>
        <p:txBody>
          <a:bodyPr wrap="none" rtlCol="0">
            <a:spAutoFit/>
          </a:bodyPr>
          <a:lstStyle/>
          <a:p>
            <a:pPr marL="342900" indent="-342900"/>
            <a:r>
              <a:rPr lang="en-US" sz="1200" dirty="0">
                <a:latin typeface="Calibri" panose="020F0502020204030204" pitchFamily="34" charset="0"/>
                <a:cs typeface="Calibri" panose="020F0502020204030204" pitchFamily="34" charset="0"/>
              </a:rPr>
              <a:t>Comparable AFC taps, not total ridership </a:t>
            </a:r>
          </a:p>
        </p:txBody>
      </p:sp>
      <p:graphicFrame>
        <p:nvGraphicFramePr>
          <p:cNvPr id="15" name="Chart 14">
            <a:extLst>
              <a:ext uri="{FF2B5EF4-FFF2-40B4-BE49-F238E27FC236}">
                <a16:creationId xmlns:a16="http://schemas.microsoft.com/office/drawing/2014/main" id="{00000000-0008-0000-0400-000003000000}"/>
              </a:ext>
            </a:extLst>
          </p:cNvPr>
          <p:cNvGraphicFramePr>
            <a:graphicFrameLocks/>
          </p:cNvGraphicFramePr>
          <p:nvPr>
            <p:extLst>
              <p:ext uri="{D42A27DB-BD31-4B8C-83A1-F6EECF244321}">
                <p14:modId xmlns:p14="http://schemas.microsoft.com/office/powerpoint/2010/main" val="215556812"/>
              </p:ext>
            </p:extLst>
          </p:nvPr>
        </p:nvGraphicFramePr>
        <p:xfrm>
          <a:off x="536575" y="1277144"/>
          <a:ext cx="8070850" cy="4818856"/>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6E224255-6BF8-4721-AAAC-509CF7CF0D34}"/>
              </a:ext>
            </a:extLst>
          </p:cNvPr>
          <p:cNvSpPr txBox="1"/>
          <p:nvPr/>
        </p:nvSpPr>
        <p:spPr>
          <a:xfrm>
            <a:off x="1296988" y="1908750"/>
            <a:ext cx="2743200" cy="923330"/>
          </a:xfrm>
          <a:prstGeom prst="rect">
            <a:avLst/>
          </a:prstGeom>
          <a:noFill/>
        </p:spPr>
        <p:txBody>
          <a:bodyPr wrap="square" rtlCol="0">
            <a:spAutoFit/>
          </a:bodyPr>
          <a:lstStyle/>
          <a:p>
            <a:pPr marL="342900" indent="-342900"/>
            <a:r>
              <a:rPr lang="en-US" dirty="0">
                <a:latin typeface="+mj-lt"/>
              </a:rPr>
              <a:t>Transfer stations not included to isolate line ridership</a:t>
            </a:r>
          </a:p>
        </p:txBody>
      </p:sp>
      <p:sp>
        <p:nvSpPr>
          <p:cNvPr id="5" name="TextBox 4"/>
          <p:cNvSpPr txBox="1"/>
          <p:nvPr/>
        </p:nvSpPr>
        <p:spPr>
          <a:xfrm>
            <a:off x="5943600" y="2133600"/>
            <a:ext cx="1371600" cy="461665"/>
          </a:xfrm>
          <a:prstGeom prst="rect">
            <a:avLst/>
          </a:prstGeom>
          <a:noFill/>
        </p:spPr>
        <p:txBody>
          <a:bodyPr wrap="square" rtlCol="0">
            <a:spAutoFit/>
          </a:bodyPr>
          <a:lstStyle/>
          <a:p>
            <a:pPr marL="342900" indent="-342900"/>
            <a:r>
              <a:rPr lang="en-US" sz="1200" dirty="0" smtClean="0">
                <a:latin typeface="Arial" panose="020B0604020202020204" pitchFamily="34" charset="0"/>
                <a:cs typeface="Arial" panose="020B0604020202020204" pitchFamily="34" charset="0"/>
              </a:rPr>
              <a:t>9.8% </a:t>
            </a:r>
            <a:r>
              <a:rPr lang="en-US" sz="1200" dirty="0">
                <a:latin typeface="Arial" panose="020B0604020202020204" pitchFamily="34" charset="0"/>
                <a:cs typeface="Arial" panose="020B0604020202020204" pitchFamily="34" charset="0"/>
              </a:rPr>
              <a:t>increase to Jan ‘18</a:t>
            </a:r>
          </a:p>
        </p:txBody>
      </p:sp>
      <p:sp>
        <p:nvSpPr>
          <p:cNvPr id="10" name="TextBox 9"/>
          <p:cNvSpPr txBox="1"/>
          <p:nvPr/>
        </p:nvSpPr>
        <p:spPr>
          <a:xfrm>
            <a:off x="7543800" y="1904312"/>
            <a:ext cx="1524000" cy="646331"/>
          </a:xfrm>
          <a:prstGeom prst="rect">
            <a:avLst/>
          </a:prstGeom>
          <a:noFill/>
        </p:spPr>
        <p:txBody>
          <a:bodyPr wrap="square" rtlCol="0" anchor="ctr">
            <a:spAutoFit/>
          </a:bodyPr>
          <a:lstStyle/>
          <a:p>
            <a:pPr marL="342900" indent="-342900"/>
            <a:r>
              <a:rPr lang="en-US" sz="1200" dirty="0" smtClean="0">
                <a:latin typeface="Arial" panose="020B0604020202020204" pitchFamily="34" charset="0"/>
                <a:cs typeface="Arial" panose="020B0604020202020204" pitchFamily="34" charset="0"/>
              </a:rPr>
              <a:t>Blue Line: </a:t>
            </a:r>
          </a:p>
          <a:p>
            <a:pPr marL="342900" indent="-342900"/>
            <a:r>
              <a:rPr lang="en-US" sz="1200" dirty="0" smtClean="0">
                <a:latin typeface="Arial" panose="020B0604020202020204" pitchFamily="34" charset="0"/>
                <a:cs typeface="Arial" panose="020B0604020202020204" pitchFamily="34" charset="0"/>
              </a:rPr>
              <a:t>10.4% increase </a:t>
            </a:r>
            <a:r>
              <a:rPr lang="en-US" sz="1200" dirty="0">
                <a:latin typeface="Arial" panose="020B0604020202020204" pitchFamily="34" charset="0"/>
                <a:cs typeface="Arial" panose="020B0604020202020204" pitchFamily="34" charset="0"/>
              </a:rPr>
              <a:t>to </a:t>
            </a:r>
            <a:r>
              <a:rPr lang="en-US" sz="1200" dirty="0" smtClean="0">
                <a:latin typeface="Arial" panose="020B0604020202020204" pitchFamily="34" charset="0"/>
                <a:cs typeface="Arial" panose="020B0604020202020204" pitchFamily="34" charset="0"/>
              </a:rPr>
              <a:t>Sep </a:t>
            </a:r>
            <a:r>
              <a:rPr lang="en-US" sz="1200" dirty="0">
                <a:latin typeface="Arial" panose="020B0604020202020204" pitchFamily="34" charset="0"/>
                <a:cs typeface="Arial" panose="020B0604020202020204" pitchFamily="34" charset="0"/>
              </a:rPr>
              <a:t>‘18</a:t>
            </a:r>
          </a:p>
        </p:txBody>
      </p:sp>
      <p:cxnSp>
        <p:nvCxnSpPr>
          <p:cNvPr id="7" name="Straight Arrow Connector 6"/>
          <p:cNvCxnSpPr/>
          <p:nvPr/>
        </p:nvCxnSpPr>
        <p:spPr>
          <a:xfrm>
            <a:off x="6934200" y="2504089"/>
            <a:ext cx="301625" cy="2199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822136" y="4646112"/>
            <a:ext cx="1106241" cy="276999"/>
          </a:xfrm>
          <a:prstGeom prst="rect">
            <a:avLst/>
          </a:prstGeom>
          <a:noFill/>
        </p:spPr>
        <p:txBody>
          <a:bodyPr wrap="square" rtlCol="0" anchor="ctr">
            <a:spAutoFit/>
          </a:bodyPr>
          <a:lstStyle/>
          <a:p>
            <a:pPr marL="342900" indent="-342900"/>
            <a:r>
              <a:rPr lang="en-US" sz="1200" dirty="0" smtClean="0">
                <a:latin typeface="Arial" panose="020B0604020202020204" pitchFamily="34" charset="0"/>
                <a:cs typeface="Arial" panose="020B0604020202020204" pitchFamily="34" charset="0"/>
              </a:rPr>
              <a:t>Bus: -10.6%</a:t>
            </a:r>
            <a:endParaRPr lang="en-US" sz="1200" dirty="0">
              <a:latin typeface="Arial" panose="020B0604020202020204" pitchFamily="34" charset="0"/>
              <a:cs typeface="Arial" panose="020B0604020202020204" pitchFamily="34" charset="0"/>
            </a:endParaRPr>
          </a:p>
        </p:txBody>
      </p:sp>
      <p:sp>
        <p:nvSpPr>
          <p:cNvPr id="16" name="TextBox 15"/>
          <p:cNvSpPr txBox="1"/>
          <p:nvPr/>
        </p:nvSpPr>
        <p:spPr>
          <a:xfrm>
            <a:off x="7620000" y="3674060"/>
            <a:ext cx="1524000" cy="276999"/>
          </a:xfrm>
          <a:prstGeom prst="rect">
            <a:avLst/>
          </a:prstGeom>
          <a:noFill/>
        </p:spPr>
        <p:txBody>
          <a:bodyPr wrap="square" rtlCol="0" anchor="ctr">
            <a:spAutoFit/>
          </a:bodyPr>
          <a:lstStyle/>
          <a:p>
            <a:pPr marL="342900" indent="-342900"/>
            <a:r>
              <a:rPr lang="en-US" sz="1200" dirty="0" smtClean="0">
                <a:latin typeface="Arial" panose="020B0604020202020204" pitchFamily="34" charset="0"/>
                <a:cs typeface="Arial" panose="020B0604020202020204" pitchFamily="34" charset="0"/>
              </a:rPr>
              <a:t>Orange Line: -5.6%</a:t>
            </a:r>
            <a:endParaRPr lang="en-US" sz="1200" dirty="0">
              <a:latin typeface="Arial" panose="020B0604020202020204" pitchFamily="34" charset="0"/>
              <a:cs typeface="Arial" panose="020B0604020202020204" pitchFamily="34" charset="0"/>
            </a:endParaRPr>
          </a:p>
        </p:txBody>
      </p:sp>
      <p:sp>
        <p:nvSpPr>
          <p:cNvPr id="17" name="TextBox 16"/>
          <p:cNvSpPr txBox="1"/>
          <p:nvPr/>
        </p:nvSpPr>
        <p:spPr>
          <a:xfrm>
            <a:off x="7822136" y="4042776"/>
            <a:ext cx="1373187" cy="276999"/>
          </a:xfrm>
          <a:prstGeom prst="rect">
            <a:avLst/>
          </a:prstGeom>
          <a:noFill/>
        </p:spPr>
        <p:txBody>
          <a:bodyPr wrap="square" rtlCol="0" anchor="ctr">
            <a:spAutoFit/>
          </a:bodyPr>
          <a:lstStyle/>
          <a:p>
            <a:pPr marL="342900" indent="-342900"/>
            <a:r>
              <a:rPr lang="en-US" sz="1200" dirty="0" smtClean="0">
                <a:latin typeface="Arial" panose="020B0604020202020204" pitchFamily="34" charset="0"/>
                <a:cs typeface="Arial" panose="020B0604020202020204" pitchFamily="34" charset="0"/>
              </a:rPr>
              <a:t>Red Line: -9.2%</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2300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r>
              <a:rPr lang="en-US" dirty="0"/>
              <a:t>Quarterly Ridership Update</a:t>
            </a:r>
          </a:p>
        </p:txBody>
      </p:sp>
      <p:sp>
        <p:nvSpPr>
          <p:cNvPr id="2" name="Title 1"/>
          <p:cNvSpPr>
            <a:spLocks noGrp="1"/>
          </p:cNvSpPr>
          <p:nvPr>
            <p:ph type="title"/>
          </p:nvPr>
        </p:nvSpPr>
        <p:spPr/>
        <p:txBody>
          <a:bodyPr/>
          <a:lstStyle/>
          <a:p>
            <a:r>
              <a:rPr lang="en-US" dirty="0"/>
              <a:t>Peak Index</a:t>
            </a:r>
          </a:p>
        </p:txBody>
      </p:sp>
      <p:sp>
        <p:nvSpPr>
          <p:cNvPr id="8" name="Rectangle 7"/>
          <p:cNvSpPr/>
          <p:nvPr/>
        </p:nvSpPr>
        <p:spPr>
          <a:xfrm>
            <a:off x="304800" y="6038850"/>
            <a:ext cx="8216462" cy="276999"/>
          </a:xfrm>
          <a:prstGeom prst="rect">
            <a:avLst/>
          </a:prstGeom>
        </p:spPr>
        <p:txBody>
          <a:bodyPr wrap="square">
            <a:spAutoFit/>
          </a:bodyPr>
          <a:lstStyle/>
          <a:p>
            <a:r>
              <a:rPr lang="en-US" sz="1200" dirty="0"/>
              <a:t>Source: AFC data</a:t>
            </a:r>
          </a:p>
        </p:txBody>
      </p:sp>
      <p:sp>
        <p:nvSpPr>
          <p:cNvPr id="9" name="TextBox 8"/>
          <p:cNvSpPr txBox="1"/>
          <p:nvPr/>
        </p:nvSpPr>
        <p:spPr>
          <a:xfrm rot="16200000">
            <a:off x="-1061953" y="3104933"/>
            <a:ext cx="2733505" cy="276999"/>
          </a:xfrm>
          <a:prstGeom prst="rect">
            <a:avLst/>
          </a:prstGeom>
          <a:noFill/>
        </p:spPr>
        <p:txBody>
          <a:bodyPr wrap="none" rtlCol="0">
            <a:spAutoFit/>
          </a:bodyPr>
          <a:lstStyle/>
          <a:p>
            <a:pPr marL="342900" indent="-342900"/>
            <a:r>
              <a:rPr lang="en-US" sz="1200" dirty="0">
                <a:latin typeface="Calibri" panose="020F0502020204030204" pitchFamily="34" charset="0"/>
                <a:cs typeface="Calibri" panose="020F0502020204030204" pitchFamily="34" charset="0"/>
              </a:rPr>
              <a:t>Comparable AFC taps, not total ridership </a:t>
            </a:r>
          </a:p>
        </p:txBody>
      </p:sp>
      <p:graphicFrame>
        <p:nvGraphicFramePr>
          <p:cNvPr id="10" name="Chart 9">
            <a:extLst>
              <a:ext uri="{FF2B5EF4-FFF2-40B4-BE49-F238E27FC236}">
                <a16:creationId xmlns:a16="http://schemas.microsoft.com/office/drawing/2014/main" id="{00000000-0008-0000-0500-000003000000}"/>
              </a:ext>
            </a:extLst>
          </p:cNvPr>
          <p:cNvGraphicFramePr>
            <a:graphicFrameLocks/>
          </p:cNvGraphicFramePr>
          <p:nvPr>
            <p:extLst>
              <p:ext uri="{D42A27DB-BD31-4B8C-83A1-F6EECF244321}">
                <p14:modId xmlns:p14="http://schemas.microsoft.com/office/powerpoint/2010/main" val="1774903868"/>
              </p:ext>
            </p:extLst>
          </p:nvPr>
        </p:nvGraphicFramePr>
        <p:xfrm>
          <a:off x="539749" y="1283494"/>
          <a:ext cx="8141565" cy="4755356"/>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7233916" y="1779518"/>
            <a:ext cx="1524000" cy="461665"/>
          </a:xfrm>
          <a:prstGeom prst="rect">
            <a:avLst/>
          </a:prstGeom>
          <a:noFill/>
        </p:spPr>
        <p:txBody>
          <a:bodyPr wrap="square" rtlCol="0" anchor="ctr">
            <a:spAutoFit/>
          </a:bodyPr>
          <a:lstStyle/>
          <a:p>
            <a:pPr marL="342900" indent="-342900"/>
            <a:r>
              <a:rPr lang="en-US" sz="1200" dirty="0" smtClean="0">
                <a:latin typeface="Arial" panose="020B0604020202020204" pitchFamily="34" charset="0"/>
                <a:cs typeface="Arial" panose="020B0604020202020204" pitchFamily="34" charset="0"/>
              </a:rPr>
              <a:t>Blue Line: </a:t>
            </a:r>
          </a:p>
          <a:p>
            <a:pPr marL="342900" indent="-342900"/>
            <a:r>
              <a:rPr lang="en-US" sz="1200" dirty="0" smtClean="0">
                <a:latin typeface="Arial" panose="020B0604020202020204" pitchFamily="34" charset="0"/>
                <a:cs typeface="Arial" panose="020B0604020202020204" pitchFamily="34" charset="0"/>
              </a:rPr>
              <a:t>18.1% increase</a:t>
            </a:r>
            <a:endParaRPr lang="en-US" sz="1200" dirty="0">
              <a:latin typeface="Arial" panose="020B0604020202020204" pitchFamily="34" charset="0"/>
              <a:cs typeface="Arial" panose="020B0604020202020204" pitchFamily="34" charset="0"/>
            </a:endParaRPr>
          </a:p>
        </p:txBody>
      </p:sp>
      <p:sp>
        <p:nvSpPr>
          <p:cNvPr id="11" name="TextBox 10"/>
          <p:cNvSpPr txBox="1"/>
          <p:nvPr/>
        </p:nvSpPr>
        <p:spPr>
          <a:xfrm>
            <a:off x="7620000" y="4001517"/>
            <a:ext cx="1524000" cy="276999"/>
          </a:xfrm>
          <a:prstGeom prst="rect">
            <a:avLst/>
          </a:prstGeom>
          <a:noFill/>
        </p:spPr>
        <p:txBody>
          <a:bodyPr wrap="square" rtlCol="0" anchor="ctr">
            <a:spAutoFit/>
          </a:bodyPr>
          <a:lstStyle/>
          <a:p>
            <a:pPr marL="342900" indent="-342900"/>
            <a:r>
              <a:rPr lang="en-US" sz="1200" dirty="0" smtClean="0">
                <a:latin typeface="Arial" panose="020B0604020202020204" pitchFamily="34" charset="0"/>
                <a:cs typeface="Arial" panose="020B0604020202020204" pitchFamily="34" charset="0"/>
              </a:rPr>
              <a:t>Orange Line: -2.4%</a:t>
            </a:r>
            <a:endParaRPr lang="en-US" sz="1200" dirty="0">
              <a:latin typeface="Arial" panose="020B0604020202020204" pitchFamily="34" charset="0"/>
              <a:cs typeface="Arial" panose="020B0604020202020204" pitchFamily="34" charset="0"/>
            </a:endParaRPr>
          </a:p>
        </p:txBody>
      </p:sp>
      <p:sp>
        <p:nvSpPr>
          <p:cNvPr id="12" name="TextBox 11"/>
          <p:cNvSpPr txBox="1"/>
          <p:nvPr/>
        </p:nvSpPr>
        <p:spPr>
          <a:xfrm>
            <a:off x="7643472" y="3341215"/>
            <a:ext cx="1524000" cy="276999"/>
          </a:xfrm>
          <a:prstGeom prst="rect">
            <a:avLst/>
          </a:prstGeom>
          <a:noFill/>
        </p:spPr>
        <p:txBody>
          <a:bodyPr wrap="square" rtlCol="0" anchor="ctr">
            <a:spAutoFit/>
          </a:bodyPr>
          <a:lstStyle/>
          <a:p>
            <a:pPr marL="342900" indent="-342900"/>
            <a:r>
              <a:rPr lang="en-US" sz="1200" dirty="0" smtClean="0">
                <a:latin typeface="Arial" panose="020B0604020202020204" pitchFamily="34" charset="0"/>
                <a:cs typeface="Arial" panose="020B0604020202020204" pitchFamily="34" charset="0"/>
              </a:rPr>
              <a:t>Red Line: -0.6%</a:t>
            </a:r>
            <a:endParaRPr lang="en-US" sz="1200" dirty="0">
              <a:latin typeface="Arial" panose="020B0604020202020204" pitchFamily="34" charset="0"/>
              <a:cs typeface="Arial" panose="020B0604020202020204" pitchFamily="34" charset="0"/>
            </a:endParaRPr>
          </a:p>
        </p:txBody>
      </p:sp>
      <p:sp>
        <p:nvSpPr>
          <p:cNvPr id="13" name="TextBox 12"/>
          <p:cNvSpPr txBox="1"/>
          <p:nvPr/>
        </p:nvSpPr>
        <p:spPr>
          <a:xfrm>
            <a:off x="7620000" y="4523319"/>
            <a:ext cx="1157764" cy="276999"/>
          </a:xfrm>
          <a:prstGeom prst="rect">
            <a:avLst/>
          </a:prstGeom>
          <a:noFill/>
        </p:spPr>
        <p:txBody>
          <a:bodyPr wrap="square" rtlCol="0" anchor="ctr">
            <a:spAutoFit/>
          </a:bodyPr>
          <a:lstStyle/>
          <a:p>
            <a:pPr marL="342900" indent="-342900"/>
            <a:r>
              <a:rPr lang="en-US" sz="1200" dirty="0" smtClean="0">
                <a:latin typeface="Arial" panose="020B0604020202020204" pitchFamily="34" charset="0"/>
                <a:cs typeface="Arial" panose="020B0604020202020204" pitchFamily="34" charset="0"/>
              </a:rPr>
              <a:t>Bus: -7.9%</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69394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2.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heme/theme1.xml><?xml version="1.0" encoding="utf-8"?>
<a:theme xmlns:a="http://schemas.openxmlformats.org/drawingml/2006/main" name="MBTA Black Line - Blue Title Template">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3" id="{46C860BB-CEC2-4323-AF68-6C413613BB7E}" vid="{6C6AA7CE-4E8A-4B1B-B4AB-6716735CB65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F120D1B9627874F919FA68D292E433D" ma:contentTypeVersion="2" ma:contentTypeDescription="Create a new document." ma:contentTypeScope="" ma:versionID="55033a35f013b8e54221fb280d03b848">
  <xsd:schema xmlns:xsd="http://www.w3.org/2001/XMLSchema" xmlns:xs="http://www.w3.org/2001/XMLSchema" xmlns:p="http://schemas.microsoft.com/office/2006/metadata/properties" xmlns:ns2="8b5420c0-7c9f-48e9-b5bf-2b405388e378" targetNamespace="http://schemas.microsoft.com/office/2006/metadata/properties" ma:root="true" ma:fieldsID="703cd91ecccf0f34ef752d18b3622996" ns2:_="">
    <xsd:import namespace="8b5420c0-7c9f-48e9-b5bf-2b405388e378"/>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5420c0-7c9f-48e9-b5bf-2b405388e3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FC43AB-13B3-4369-BFE2-E78CF690B5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5420c0-7c9f-48e9-b5bf-2b405388e3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DFA26F-00F3-427F-916D-6C3DBAD5B51B}">
  <ds:schemaRefs>
    <ds:schemaRef ds:uri="http://schemas.microsoft.com/sharepoint/v3/contenttype/forms"/>
  </ds:schemaRefs>
</ds:datastoreItem>
</file>

<file path=customXml/itemProps3.xml><?xml version="1.0" encoding="utf-8"?>
<ds:datastoreItem xmlns:ds="http://schemas.openxmlformats.org/officeDocument/2006/customXml" ds:itemID="{6CA1442F-66BA-45E8-89C5-8F6071894890}">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8b5420c0-7c9f-48e9-b5bf-2b405388e378"/>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MBTA template</Template>
  <TotalTime>5615</TotalTime>
  <Words>893</Words>
  <Application>Microsoft Office PowerPoint</Application>
  <PresentationFormat>On-screen Show (4:3)</PresentationFormat>
  <Paragraphs>126</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Calibri</vt:lpstr>
      <vt:lpstr>Verdana</vt:lpstr>
      <vt:lpstr>Arial</vt:lpstr>
      <vt:lpstr>MBTA Black Line - Blue Title Template</vt:lpstr>
      <vt:lpstr>Quarterly Ridership Update</vt:lpstr>
      <vt:lpstr>Overview:</vt:lpstr>
      <vt:lpstr>Subway Trend (Blue, Orange, Red Lines, and Green Line gated stations) </vt:lpstr>
      <vt:lpstr>Subway Trend Detail FY17-FY18</vt:lpstr>
      <vt:lpstr>Bus Trend</vt:lpstr>
      <vt:lpstr>Bus Trend Detail FY17-FY18</vt:lpstr>
      <vt:lpstr>Ferry Trend</vt:lpstr>
      <vt:lpstr>Off-Peak Index</vt:lpstr>
      <vt:lpstr>Peak Index</vt:lpstr>
      <vt:lpstr>Ridership research</vt:lpstr>
      <vt:lpstr>Detailed MBTA ridership analysis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Rashin, Samuel</dc:creator>
  <cp:lastModifiedBy>Paget-Seekins, Laurel</cp:lastModifiedBy>
  <cp:revision>213</cp:revision>
  <cp:lastPrinted>2018-01-03T16:45:46Z</cp:lastPrinted>
  <dcterms:created xsi:type="dcterms:W3CDTF">2018-01-02T19:34:41Z</dcterms:created>
  <dcterms:modified xsi:type="dcterms:W3CDTF">2018-11-26T16:08:36Z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0x0101008F120D1B9627874F919FA68D292E433D</vt:lpwstr>
  </property>
</Properties>
</file>