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5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6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445" r:id="rId5"/>
    <p:sldId id="612" r:id="rId6"/>
    <p:sldId id="651" r:id="rId7"/>
    <p:sldId id="571" r:id="rId8"/>
    <p:sldId id="648" r:id="rId9"/>
    <p:sldId id="649" r:id="rId10"/>
    <p:sldId id="650" r:id="rId11"/>
    <p:sldId id="653" r:id="rId12"/>
    <p:sldId id="654" r:id="rId13"/>
    <p:sldId id="652" r:id="rId14"/>
    <p:sldId id="593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, Chi" initials="CC" lastIdx="24" clrIdx="0">
    <p:extLst>
      <p:ext uri="{19B8F6BF-5375-455C-9EA6-DF929625EA0E}">
        <p15:presenceInfo xmlns:p15="http://schemas.microsoft.com/office/powerpoint/2012/main" userId="Che, C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39" autoAdjust="0"/>
    <p:restoredTop sz="50000" autoAdjust="0"/>
  </p:normalViewPr>
  <p:slideViewPr>
    <p:cSldViewPr>
      <p:cViewPr varScale="1">
        <p:scale>
          <a:sx n="127" d="100"/>
          <a:sy n="127" d="100"/>
        </p:scale>
        <p:origin x="8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288" y="-11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61A617-81F7-4229-B8E2-D2172A92EFAB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Executive Summary</a:t>
          </a:r>
        </a:p>
      </dgm:t>
    </dgm:pt>
    <dgm:pt modelId="{380722C2-1835-4DEB-8700-7FAF3F60E9CB}" type="parTrans" cxnId="{0C5160C7-6287-4A87-B187-B09D9DF22655}">
      <dgm:prSet/>
      <dgm:spPr/>
      <dgm:t>
        <a:bodyPr/>
        <a:lstStyle/>
        <a:p>
          <a:endParaRPr lang="en-US"/>
        </a:p>
      </dgm:t>
    </dgm:pt>
    <dgm:pt modelId="{7CC4D7FF-0903-4BCA-B8DB-359227E303C2}" type="sibTrans" cxnId="{0C5160C7-6287-4A87-B187-B09D9DF22655}">
      <dgm:prSet/>
      <dgm:spPr/>
      <dgm:t>
        <a:bodyPr/>
        <a:lstStyle/>
        <a:p>
          <a:endParaRPr lang="en-US"/>
        </a:p>
      </dgm:t>
    </dgm:pt>
    <dgm:pt modelId="{9D693EC4-989C-4D08-80D9-BDEE8E5DF10A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Performance vs. Budget</a:t>
          </a:r>
        </a:p>
      </dgm:t>
    </dgm:pt>
    <dgm:pt modelId="{94680725-5F94-43B6-8740-134CD13D885F}" type="parTrans" cxnId="{EED1A427-F4AF-49B6-A5F4-EBFA168BF29C}">
      <dgm:prSet/>
      <dgm:spPr/>
      <dgm:t>
        <a:bodyPr/>
        <a:lstStyle/>
        <a:p>
          <a:endParaRPr lang="en-US"/>
        </a:p>
      </dgm:t>
    </dgm:pt>
    <dgm:pt modelId="{736E5692-ED7C-430C-A7F1-87A923F95263}" type="sibTrans" cxnId="{EED1A427-F4AF-49B6-A5F4-EBFA168BF29C}">
      <dgm:prSet/>
      <dgm:spPr/>
      <dgm:t>
        <a:bodyPr/>
        <a:lstStyle/>
        <a:p>
          <a:endParaRPr lang="en-US"/>
        </a:p>
      </dgm:t>
    </dgm:pt>
    <dgm:pt modelId="{8E03A953-40E3-4809-B154-D86EAE0C2028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Initiatives and Risks</a:t>
          </a:r>
        </a:p>
      </dgm:t>
    </dgm:pt>
    <dgm:pt modelId="{257C1750-07F1-48DD-8E06-414317FCD414}" type="parTrans" cxnId="{909E40EB-3D03-4556-972E-256EA3B7EF29}">
      <dgm:prSet/>
      <dgm:spPr/>
      <dgm:t>
        <a:bodyPr/>
        <a:lstStyle/>
        <a:p>
          <a:endParaRPr lang="en-US"/>
        </a:p>
      </dgm:t>
    </dgm:pt>
    <dgm:pt modelId="{2FB83F8F-7F10-470D-AE4B-97EC03651245}" type="sibTrans" cxnId="{909E40EB-3D03-4556-972E-256EA3B7EF29}">
      <dgm:prSet/>
      <dgm:spPr/>
      <dgm:t>
        <a:bodyPr/>
        <a:lstStyle/>
        <a:p>
          <a:endParaRPr lang="en-US"/>
        </a:p>
      </dgm:t>
    </dgm:pt>
    <dgm:pt modelId="{DC73A13A-2631-4C3D-BE0F-D5A05406EDFC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Appendix</a:t>
          </a:r>
        </a:p>
      </dgm:t>
    </dgm:pt>
    <dgm:pt modelId="{EDC8F408-6850-4075-979F-605D730879F0}" type="parTrans" cxnId="{CA879B7E-D8B1-48CB-911C-76C43A3FB362}">
      <dgm:prSet/>
      <dgm:spPr/>
      <dgm:t>
        <a:bodyPr/>
        <a:lstStyle/>
        <a:p>
          <a:endParaRPr lang="en-US"/>
        </a:p>
      </dgm:t>
    </dgm:pt>
    <dgm:pt modelId="{78B5439B-5C34-47B6-810E-E5861D25A499}" type="sibTrans" cxnId="{CA879B7E-D8B1-48CB-911C-76C43A3FB362}">
      <dgm:prSet/>
      <dgm:spPr/>
      <dgm:t>
        <a:bodyPr/>
        <a:lstStyle/>
        <a:p>
          <a:endParaRPr lang="en-US"/>
        </a:p>
      </dgm:t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  <dgm:pt modelId="{8DC30D66-E2BD-4F8C-A5D5-F11F0D8A3948}" type="pres">
      <dgm:prSet presAssocID="{8061A617-81F7-4229-B8E2-D2172A92EFA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4B38E6-FB07-47FD-949E-C77C3CB13438}" type="pres">
      <dgm:prSet presAssocID="{7CC4D7FF-0903-4BCA-B8DB-359227E303C2}" presName="parTxOnlySpace" presStyleCnt="0"/>
      <dgm:spPr/>
    </dgm:pt>
    <dgm:pt modelId="{F4F60B5E-9E66-40E2-A575-967D9FB576A4}" type="pres">
      <dgm:prSet presAssocID="{9D693EC4-989C-4D08-80D9-BDEE8E5DF10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458760-0DB5-406C-A10B-B950482D686A}" type="pres">
      <dgm:prSet presAssocID="{736E5692-ED7C-430C-A7F1-87A923F95263}" presName="parTxOnlySpace" presStyleCnt="0"/>
      <dgm:spPr/>
    </dgm:pt>
    <dgm:pt modelId="{1C5C9980-4DE3-481F-8EA4-96491249EF77}" type="pres">
      <dgm:prSet presAssocID="{8E03A953-40E3-4809-B154-D86EAE0C202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2BC68D-79BC-4243-9979-30CE47105CEB}" type="pres">
      <dgm:prSet presAssocID="{2FB83F8F-7F10-470D-AE4B-97EC03651245}" presName="parTxOnlySpace" presStyleCnt="0"/>
      <dgm:spPr/>
    </dgm:pt>
    <dgm:pt modelId="{6C7649AA-2950-4620-A225-F269E126BA4B}" type="pres">
      <dgm:prSet presAssocID="{DC73A13A-2631-4C3D-BE0F-D5A05406EDF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D1A427-F4AF-49B6-A5F4-EBFA168BF29C}" srcId="{92747FF4-C049-44BD-B1D6-DA372F4EE6CF}" destId="{9D693EC4-989C-4D08-80D9-BDEE8E5DF10A}" srcOrd="1" destOrd="0" parTransId="{94680725-5F94-43B6-8740-134CD13D885F}" sibTransId="{736E5692-ED7C-430C-A7F1-87A923F95263}"/>
    <dgm:cxn modelId="{F4FE7F57-4ACA-4C25-9D17-5B2FA01D86F1}" type="presOf" srcId="{8E03A953-40E3-4809-B154-D86EAE0C2028}" destId="{1C5C9980-4DE3-481F-8EA4-96491249EF77}" srcOrd="0" destOrd="0" presId="urn:microsoft.com/office/officeart/2005/8/layout/chevron1"/>
    <dgm:cxn modelId="{CA879B7E-D8B1-48CB-911C-76C43A3FB362}" srcId="{92747FF4-C049-44BD-B1D6-DA372F4EE6CF}" destId="{DC73A13A-2631-4C3D-BE0F-D5A05406EDFC}" srcOrd="3" destOrd="0" parTransId="{EDC8F408-6850-4075-979F-605D730879F0}" sibTransId="{78B5439B-5C34-47B6-810E-E5861D25A499}"/>
    <dgm:cxn modelId="{43D41D99-6BFE-46D3-8F4B-114950498FC5}" type="presOf" srcId="{8061A617-81F7-4229-B8E2-D2172A92EFAB}" destId="{8DC30D66-E2BD-4F8C-A5D5-F11F0D8A3948}" srcOrd="0" destOrd="0" presId="urn:microsoft.com/office/officeart/2005/8/layout/chevron1"/>
    <dgm:cxn modelId="{4BD9F1C2-8168-4D88-9789-4C9BDEE240B3}" type="presOf" srcId="{9D693EC4-989C-4D08-80D9-BDEE8E5DF10A}" destId="{F4F60B5E-9E66-40E2-A575-967D9FB576A4}" srcOrd="0" destOrd="0" presId="urn:microsoft.com/office/officeart/2005/8/layout/chevron1"/>
    <dgm:cxn modelId="{0C5160C7-6287-4A87-B187-B09D9DF22655}" srcId="{92747FF4-C049-44BD-B1D6-DA372F4EE6CF}" destId="{8061A617-81F7-4229-B8E2-D2172A92EFAB}" srcOrd="0" destOrd="0" parTransId="{380722C2-1835-4DEB-8700-7FAF3F60E9CB}" sibTransId="{7CC4D7FF-0903-4BCA-B8DB-359227E303C2}"/>
    <dgm:cxn modelId="{F6DD91DD-948A-460C-98E1-4B5464B17005}" type="presOf" srcId="{DC73A13A-2631-4C3D-BE0F-D5A05406EDFC}" destId="{6C7649AA-2950-4620-A225-F269E126BA4B}" srcOrd="0" destOrd="0" presId="urn:microsoft.com/office/officeart/2005/8/layout/chevron1"/>
    <dgm:cxn modelId="{909E40EB-3D03-4556-972E-256EA3B7EF29}" srcId="{92747FF4-C049-44BD-B1D6-DA372F4EE6CF}" destId="{8E03A953-40E3-4809-B154-D86EAE0C2028}" srcOrd="2" destOrd="0" parTransId="{257C1750-07F1-48DD-8E06-414317FCD414}" sibTransId="{2FB83F8F-7F10-470D-AE4B-97EC03651245}"/>
    <dgm:cxn modelId="{AF141DEC-BF63-482B-9269-CB95522174F7}" type="presOf" srcId="{92747FF4-C049-44BD-B1D6-DA372F4EE6CF}" destId="{E6B52441-C78A-4D2F-98A6-03F9DF199169}" srcOrd="0" destOrd="0" presId="urn:microsoft.com/office/officeart/2005/8/layout/chevron1"/>
    <dgm:cxn modelId="{2ED277FA-8375-44CC-A9CF-D538B72B56D5}" type="presParOf" srcId="{E6B52441-C78A-4D2F-98A6-03F9DF199169}" destId="{8DC30D66-E2BD-4F8C-A5D5-F11F0D8A3948}" srcOrd="0" destOrd="0" presId="urn:microsoft.com/office/officeart/2005/8/layout/chevron1"/>
    <dgm:cxn modelId="{A2EFA1DE-1918-4E73-B33D-2BD76173D86F}" type="presParOf" srcId="{E6B52441-C78A-4D2F-98A6-03F9DF199169}" destId="{704B38E6-FB07-47FD-949E-C77C3CB13438}" srcOrd="1" destOrd="0" presId="urn:microsoft.com/office/officeart/2005/8/layout/chevron1"/>
    <dgm:cxn modelId="{B3E4587E-E6E7-430C-B900-2C9E73AFE488}" type="presParOf" srcId="{E6B52441-C78A-4D2F-98A6-03F9DF199169}" destId="{F4F60B5E-9E66-40E2-A575-967D9FB576A4}" srcOrd="2" destOrd="0" presId="urn:microsoft.com/office/officeart/2005/8/layout/chevron1"/>
    <dgm:cxn modelId="{6C819156-12A0-4727-BD72-0F77F816CC20}" type="presParOf" srcId="{E6B52441-C78A-4D2F-98A6-03F9DF199169}" destId="{C6458760-0DB5-406C-A10B-B950482D686A}" srcOrd="3" destOrd="0" presId="urn:microsoft.com/office/officeart/2005/8/layout/chevron1"/>
    <dgm:cxn modelId="{3CDACA90-1A21-4E3B-9CC4-03DF381C6E94}" type="presParOf" srcId="{E6B52441-C78A-4D2F-98A6-03F9DF199169}" destId="{1C5C9980-4DE3-481F-8EA4-96491249EF77}" srcOrd="4" destOrd="0" presId="urn:microsoft.com/office/officeart/2005/8/layout/chevron1"/>
    <dgm:cxn modelId="{AF373C86-0039-48F5-AFC7-E74A4B215480}" type="presParOf" srcId="{E6B52441-C78A-4D2F-98A6-03F9DF199169}" destId="{222BC68D-79BC-4243-9979-30CE47105CEB}" srcOrd="5" destOrd="0" presId="urn:microsoft.com/office/officeart/2005/8/layout/chevron1"/>
    <dgm:cxn modelId="{310D3B90-C4E0-4ADB-81D1-2AA4FBA94578}" type="presParOf" srcId="{E6B52441-C78A-4D2F-98A6-03F9DF199169}" destId="{6C7649AA-2950-4620-A225-F269E126BA4B}" srcOrd="6" destOrd="0" presId="urn:microsoft.com/office/officeart/2005/8/layout/chevron1"/>
  </dgm:cxnLst>
  <dgm:bg/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F141DEC-BF63-482B-9269-CB95522174F7}" type="presOf" srcId="{92747FF4-C049-44BD-B1D6-DA372F4EE6CF}" destId="{E6B52441-C78A-4D2F-98A6-03F9DF199169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61A617-81F7-4229-B8E2-D2172A92EFAB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Executive Summary</a:t>
          </a:r>
        </a:p>
      </dgm:t>
    </dgm:pt>
    <dgm:pt modelId="{380722C2-1835-4DEB-8700-7FAF3F60E9CB}" type="parTrans" cxnId="{0C5160C7-6287-4A87-B187-B09D9DF22655}">
      <dgm:prSet/>
      <dgm:spPr/>
      <dgm:t>
        <a:bodyPr/>
        <a:lstStyle/>
        <a:p>
          <a:endParaRPr lang="en-US"/>
        </a:p>
      </dgm:t>
    </dgm:pt>
    <dgm:pt modelId="{7CC4D7FF-0903-4BCA-B8DB-359227E303C2}" type="sibTrans" cxnId="{0C5160C7-6287-4A87-B187-B09D9DF22655}">
      <dgm:prSet/>
      <dgm:spPr/>
      <dgm:t>
        <a:bodyPr/>
        <a:lstStyle/>
        <a:p>
          <a:endParaRPr lang="en-US"/>
        </a:p>
      </dgm:t>
    </dgm:pt>
    <dgm:pt modelId="{9D693EC4-989C-4D08-80D9-BDEE8E5DF10A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Performance vs Budget</a:t>
          </a:r>
        </a:p>
      </dgm:t>
    </dgm:pt>
    <dgm:pt modelId="{94680725-5F94-43B6-8740-134CD13D885F}" type="parTrans" cxnId="{EED1A427-F4AF-49B6-A5F4-EBFA168BF29C}">
      <dgm:prSet/>
      <dgm:spPr/>
      <dgm:t>
        <a:bodyPr/>
        <a:lstStyle/>
        <a:p>
          <a:endParaRPr lang="en-US"/>
        </a:p>
      </dgm:t>
    </dgm:pt>
    <dgm:pt modelId="{736E5692-ED7C-430C-A7F1-87A923F95263}" type="sibTrans" cxnId="{EED1A427-F4AF-49B6-A5F4-EBFA168BF29C}">
      <dgm:prSet/>
      <dgm:spPr/>
      <dgm:t>
        <a:bodyPr/>
        <a:lstStyle/>
        <a:p>
          <a:endParaRPr lang="en-US"/>
        </a:p>
      </dgm:t>
    </dgm:pt>
    <dgm:pt modelId="{DC73A13A-2631-4C3D-BE0F-D5A05406EDFC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Appendix</a:t>
          </a:r>
        </a:p>
      </dgm:t>
    </dgm:pt>
    <dgm:pt modelId="{EDC8F408-6850-4075-979F-605D730879F0}" type="parTrans" cxnId="{CA879B7E-D8B1-48CB-911C-76C43A3FB362}">
      <dgm:prSet/>
      <dgm:spPr/>
      <dgm:t>
        <a:bodyPr/>
        <a:lstStyle/>
        <a:p>
          <a:endParaRPr lang="en-US"/>
        </a:p>
      </dgm:t>
    </dgm:pt>
    <dgm:pt modelId="{78B5439B-5C34-47B6-810E-E5861D25A499}" type="sibTrans" cxnId="{CA879B7E-D8B1-48CB-911C-76C43A3FB362}">
      <dgm:prSet/>
      <dgm:spPr/>
      <dgm:t>
        <a:bodyPr/>
        <a:lstStyle/>
        <a:p>
          <a:endParaRPr lang="en-US"/>
        </a:p>
      </dgm:t>
    </dgm:pt>
    <dgm:pt modelId="{8E03A953-40E3-4809-B154-D86EAE0C2028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Initiatives and Risks</a:t>
          </a:r>
        </a:p>
      </dgm:t>
    </dgm:pt>
    <dgm:pt modelId="{2FB83F8F-7F10-470D-AE4B-97EC03651245}" type="sibTrans" cxnId="{909E40EB-3D03-4556-972E-256EA3B7EF29}">
      <dgm:prSet/>
      <dgm:spPr/>
      <dgm:t>
        <a:bodyPr/>
        <a:lstStyle/>
        <a:p>
          <a:endParaRPr lang="en-US"/>
        </a:p>
      </dgm:t>
    </dgm:pt>
    <dgm:pt modelId="{257C1750-07F1-48DD-8E06-414317FCD414}" type="parTrans" cxnId="{909E40EB-3D03-4556-972E-256EA3B7EF29}">
      <dgm:prSet/>
      <dgm:spPr/>
      <dgm:t>
        <a:bodyPr/>
        <a:lstStyle/>
        <a:p>
          <a:endParaRPr lang="en-US"/>
        </a:p>
      </dgm:t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  <dgm:pt modelId="{8DC30D66-E2BD-4F8C-A5D5-F11F0D8A3948}" type="pres">
      <dgm:prSet presAssocID="{8061A617-81F7-4229-B8E2-D2172A92EFA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4B38E6-FB07-47FD-949E-C77C3CB13438}" type="pres">
      <dgm:prSet presAssocID="{7CC4D7FF-0903-4BCA-B8DB-359227E303C2}" presName="parTxOnlySpace" presStyleCnt="0"/>
      <dgm:spPr/>
    </dgm:pt>
    <dgm:pt modelId="{F4F60B5E-9E66-40E2-A575-967D9FB576A4}" type="pres">
      <dgm:prSet presAssocID="{9D693EC4-989C-4D08-80D9-BDEE8E5DF10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458760-0DB5-406C-A10B-B950482D686A}" type="pres">
      <dgm:prSet presAssocID="{736E5692-ED7C-430C-A7F1-87A923F95263}" presName="parTxOnlySpace" presStyleCnt="0"/>
      <dgm:spPr/>
    </dgm:pt>
    <dgm:pt modelId="{1C5C9980-4DE3-481F-8EA4-96491249EF77}" type="pres">
      <dgm:prSet presAssocID="{8E03A953-40E3-4809-B154-D86EAE0C202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2BC68D-79BC-4243-9979-30CE47105CEB}" type="pres">
      <dgm:prSet presAssocID="{2FB83F8F-7F10-470D-AE4B-97EC03651245}" presName="parTxOnlySpace" presStyleCnt="0"/>
      <dgm:spPr/>
    </dgm:pt>
    <dgm:pt modelId="{6C7649AA-2950-4620-A225-F269E126BA4B}" type="pres">
      <dgm:prSet presAssocID="{DC73A13A-2631-4C3D-BE0F-D5A05406EDF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D1A427-F4AF-49B6-A5F4-EBFA168BF29C}" srcId="{92747FF4-C049-44BD-B1D6-DA372F4EE6CF}" destId="{9D693EC4-989C-4D08-80D9-BDEE8E5DF10A}" srcOrd="1" destOrd="0" parTransId="{94680725-5F94-43B6-8740-134CD13D885F}" sibTransId="{736E5692-ED7C-430C-A7F1-87A923F95263}"/>
    <dgm:cxn modelId="{F4FE7F57-4ACA-4C25-9D17-5B2FA01D86F1}" type="presOf" srcId="{8E03A953-40E3-4809-B154-D86EAE0C2028}" destId="{1C5C9980-4DE3-481F-8EA4-96491249EF77}" srcOrd="0" destOrd="0" presId="urn:microsoft.com/office/officeart/2005/8/layout/chevron1"/>
    <dgm:cxn modelId="{CA879B7E-D8B1-48CB-911C-76C43A3FB362}" srcId="{92747FF4-C049-44BD-B1D6-DA372F4EE6CF}" destId="{DC73A13A-2631-4C3D-BE0F-D5A05406EDFC}" srcOrd="3" destOrd="0" parTransId="{EDC8F408-6850-4075-979F-605D730879F0}" sibTransId="{78B5439B-5C34-47B6-810E-E5861D25A499}"/>
    <dgm:cxn modelId="{43D41D99-6BFE-46D3-8F4B-114950498FC5}" type="presOf" srcId="{8061A617-81F7-4229-B8E2-D2172A92EFAB}" destId="{8DC30D66-E2BD-4F8C-A5D5-F11F0D8A3948}" srcOrd="0" destOrd="0" presId="urn:microsoft.com/office/officeart/2005/8/layout/chevron1"/>
    <dgm:cxn modelId="{4BD9F1C2-8168-4D88-9789-4C9BDEE240B3}" type="presOf" srcId="{9D693EC4-989C-4D08-80D9-BDEE8E5DF10A}" destId="{F4F60B5E-9E66-40E2-A575-967D9FB576A4}" srcOrd="0" destOrd="0" presId="urn:microsoft.com/office/officeart/2005/8/layout/chevron1"/>
    <dgm:cxn modelId="{0C5160C7-6287-4A87-B187-B09D9DF22655}" srcId="{92747FF4-C049-44BD-B1D6-DA372F4EE6CF}" destId="{8061A617-81F7-4229-B8E2-D2172A92EFAB}" srcOrd="0" destOrd="0" parTransId="{380722C2-1835-4DEB-8700-7FAF3F60E9CB}" sibTransId="{7CC4D7FF-0903-4BCA-B8DB-359227E303C2}"/>
    <dgm:cxn modelId="{F6DD91DD-948A-460C-98E1-4B5464B17005}" type="presOf" srcId="{DC73A13A-2631-4C3D-BE0F-D5A05406EDFC}" destId="{6C7649AA-2950-4620-A225-F269E126BA4B}" srcOrd="0" destOrd="0" presId="urn:microsoft.com/office/officeart/2005/8/layout/chevron1"/>
    <dgm:cxn modelId="{909E40EB-3D03-4556-972E-256EA3B7EF29}" srcId="{92747FF4-C049-44BD-B1D6-DA372F4EE6CF}" destId="{8E03A953-40E3-4809-B154-D86EAE0C2028}" srcOrd="2" destOrd="0" parTransId="{257C1750-07F1-48DD-8E06-414317FCD414}" sibTransId="{2FB83F8F-7F10-470D-AE4B-97EC03651245}"/>
    <dgm:cxn modelId="{AF141DEC-BF63-482B-9269-CB95522174F7}" type="presOf" srcId="{92747FF4-C049-44BD-B1D6-DA372F4EE6CF}" destId="{E6B52441-C78A-4D2F-98A6-03F9DF199169}" srcOrd="0" destOrd="0" presId="urn:microsoft.com/office/officeart/2005/8/layout/chevron1"/>
    <dgm:cxn modelId="{2ED277FA-8375-44CC-A9CF-D538B72B56D5}" type="presParOf" srcId="{E6B52441-C78A-4D2F-98A6-03F9DF199169}" destId="{8DC30D66-E2BD-4F8C-A5D5-F11F0D8A3948}" srcOrd="0" destOrd="0" presId="urn:microsoft.com/office/officeart/2005/8/layout/chevron1"/>
    <dgm:cxn modelId="{A2EFA1DE-1918-4E73-B33D-2BD76173D86F}" type="presParOf" srcId="{E6B52441-C78A-4D2F-98A6-03F9DF199169}" destId="{704B38E6-FB07-47FD-949E-C77C3CB13438}" srcOrd="1" destOrd="0" presId="urn:microsoft.com/office/officeart/2005/8/layout/chevron1"/>
    <dgm:cxn modelId="{B3E4587E-E6E7-430C-B900-2C9E73AFE488}" type="presParOf" srcId="{E6B52441-C78A-4D2F-98A6-03F9DF199169}" destId="{F4F60B5E-9E66-40E2-A575-967D9FB576A4}" srcOrd="2" destOrd="0" presId="urn:microsoft.com/office/officeart/2005/8/layout/chevron1"/>
    <dgm:cxn modelId="{6C819156-12A0-4727-BD72-0F77F816CC20}" type="presParOf" srcId="{E6B52441-C78A-4D2F-98A6-03F9DF199169}" destId="{C6458760-0DB5-406C-A10B-B950482D686A}" srcOrd="3" destOrd="0" presId="urn:microsoft.com/office/officeart/2005/8/layout/chevron1"/>
    <dgm:cxn modelId="{3CDACA90-1A21-4E3B-9CC4-03DF381C6E94}" type="presParOf" srcId="{E6B52441-C78A-4D2F-98A6-03F9DF199169}" destId="{1C5C9980-4DE3-481F-8EA4-96491249EF77}" srcOrd="4" destOrd="0" presId="urn:microsoft.com/office/officeart/2005/8/layout/chevron1"/>
    <dgm:cxn modelId="{AF373C86-0039-48F5-AFC7-E74A4B215480}" type="presParOf" srcId="{E6B52441-C78A-4D2F-98A6-03F9DF199169}" destId="{222BC68D-79BC-4243-9979-30CE47105CEB}" srcOrd="5" destOrd="0" presId="urn:microsoft.com/office/officeart/2005/8/layout/chevron1"/>
    <dgm:cxn modelId="{310D3B90-C4E0-4ADB-81D1-2AA4FBA94578}" type="presParOf" srcId="{E6B52441-C78A-4D2F-98A6-03F9DF199169}" destId="{6C7649AA-2950-4620-A225-F269E126BA4B}" srcOrd="6" destOrd="0" presId="urn:microsoft.com/office/officeart/2005/8/layout/chevron1"/>
  </dgm:cxnLst>
  <dgm:bg/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61A617-81F7-4229-B8E2-D2172A92EFAB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Executive Summary</a:t>
          </a:r>
        </a:p>
      </dgm:t>
    </dgm:pt>
    <dgm:pt modelId="{380722C2-1835-4DEB-8700-7FAF3F60E9CB}" type="parTrans" cxnId="{0C5160C7-6287-4A87-B187-B09D9DF22655}">
      <dgm:prSet/>
      <dgm:spPr/>
      <dgm:t>
        <a:bodyPr/>
        <a:lstStyle/>
        <a:p>
          <a:endParaRPr lang="en-US"/>
        </a:p>
      </dgm:t>
    </dgm:pt>
    <dgm:pt modelId="{7CC4D7FF-0903-4BCA-B8DB-359227E303C2}" type="sibTrans" cxnId="{0C5160C7-6287-4A87-B187-B09D9DF22655}">
      <dgm:prSet/>
      <dgm:spPr/>
      <dgm:t>
        <a:bodyPr/>
        <a:lstStyle/>
        <a:p>
          <a:endParaRPr lang="en-US"/>
        </a:p>
      </dgm:t>
    </dgm:pt>
    <dgm:pt modelId="{8E03A953-40E3-4809-B154-D86EAE0C2028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Initiatives and Risks</a:t>
          </a:r>
        </a:p>
      </dgm:t>
    </dgm:pt>
    <dgm:pt modelId="{257C1750-07F1-48DD-8E06-414317FCD414}" type="parTrans" cxnId="{909E40EB-3D03-4556-972E-256EA3B7EF29}">
      <dgm:prSet/>
      <dgm:spPr/>
      <dgm:t>
        <a:bodyPr/>
        <a:lstStyle/>
        <a:p>
          <a:endParaRPr lang="en-US"/>
        </a:p>
      </dgm:t>
    </dgm:pt>
    <dgm:pt modelId="{2FB83F8F-7F10-470D-AE4B-97EC03651245}" type="sibTrans" cxnId="{909E40EB-3D03-4556-972E-256EA3B7EF29}">
      <dgm:prSet/>
      <dgm:spPr/>
      <dgm:t>
        <a:bodyPr/>
        <a:lstStyle/>
        <a:p>
          <a:endParaRPr lang="en-US"/>
        </a:p>
      </dgm:t>
    </dgm:pt>
    <dgm:pt modelId="{DC73A13A-2631-4C3D-BE0F-D5A05406EDFC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Appendix</a:t>
          </a:r>
        </a:p>
      </dgm:t>
    </dgm:pt>
    <dgm:pt modelId="{EDC8F408-6850-4075-979F-605D730879F0}" type="parTrans" cxnId="{CA879B7E-D8B1-48CB-911C-76C43A3FB362}">
      <dgm:prSet/>
      <dgm:spPr/>
      <dgm:t>
        <a:bodyPr/>
        <a:lstStyle/>
        <a:p>
          <a:endParaRPr lang="en-US"/>
        </a:p>
      </dgm:t>
    </dgm:pt>
    <dgm:pt modelId="{78B5439B-5C34-47B6-810E-E5861D25A499}" type="sibTrans" cxnId="{CA879B7E-D8B1-48CB-911C-76C43A3FB362}">
      <dgm:prSet/>
      <dgm:spPr/>
      <dgm:t>
        <a:bodyPr/>
        <a:lstStyle/>
        <a:p>
          <a:endParaRPr lang="en-US"/>
        </a:p>
      </dgm:t>
    </dgm:pt>
    <dgm:pt modelId="{9D693EC4-989C-4D08-80D9-BDEE8E5DF10A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Performance vs. Budget</a:t>
          </a:r>
        </a:p>
      </dgm:t>
    </dgm:pt>
    <dgm:pt modelId="{736E5692-ED7C-430C-A7F1-87A923F95263}" type="sibTrans" cxnId="{EED1A427-F4AF-49B6-A5F4-EBFA168BF29C}">
      <dgm:prSet/>
      <dgm:spPr/>
      <dgm:t>
        <a:bodyPr/>
        <a:lstStyle/>
        <a:p>
          <a:endParaRPr lang="en-US"/>
        </a:p>
      </dgm:t>
    </dgm:pt>
    <dgm:pt modelId="{94680725-5F94-43B6-8740-134CD13D885F}" type="parTrans" cxnId="{EED1A427-F4AF-49B6-A5F4-EBFA168BF29C}">
      <dgm:prSet/>
      <dgm:spPr/>
      <dgm:t>
        <a:bodyPr/>
        <a:lstStyle/>
        <a:p>
          <a:endParaRPr lang="en-US"/>
        </a:p>
      </dgm:t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  <dgm:pt modelId="{8DC30D66-E2BD-4F8C-A5D5-F11F0D8A3948}" type="pres">
      <dgm:prSet presAssocID="{8061A617-81F7-4229-B8E2-D2172A92EFA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4B38E6-FB07-47FD-949E-C77C3CB13438}" type="pres">
      <dgm:prSet presAssocID="{7CC4D7FF-0903-4BCA-B8DB-359227E303C2}" presName="parTxOnlySpace" presStyleCnt="0"/>
      <dgm:spPr/>
    </dgm:pt>
    <dgm:pt modelId="{F4F60B5E-9E66-40E2-A575-967D9FB576A4}" type="pres">
      <dgm:prSet presAssocID="{9D693EC4-989C-4D08-80D9-BDEE8E5DF10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458760-0DB5-406C-A10B-B950482D686A}" type="pres">
      <dgm:prSet presAssocID="{736E5692-ED7C-430C-A7F1-87A923F95263}" presName="parTxOnlySpace" presStyleCnt="0"/>
      <dgm:spPr/>
    </dgm:pt>
    <dgm:pt modelId="{1C5C9980-4DE3-481F-8EA4-96491249EF77}" type="pres">
      <dgm:prSet presAssocID="{8E03A953-40E3-4809-B154-D86EAE0C202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2BC68D-79BC-4243-9979-30CE47105CEB}" type="pres">
      <dgm:prSet presAssocID="{2FB83F8F-7F10-470D-AE4B-97EC03651245}" presName="parTxOnlySpace" presStyleCnt="0"/>
      <dgm:spPr/>
    </dgm:pt>
    <dgm:pt modelId="{6C7649AA-2950-4620-A225-F269E126BA4B}" type="pres">
      <dgm:prSet presAssocID="{DC73A13A-2631-4C3D-BE0F-D5A05406EDF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D1A427-F4AF-49B6-A5F4-EBFA168BF29C}" srcId="{92747FF4-C049-44BD-B1D6-DA372F4EE6CF}" destId="{9D693EC4-989C-4D08-80D9-BDEE8E5DF10A}" srcOrd="1" destOrd="0" parTransId="{94680725-5F94-43B6-8740-134CD13D885F}" sibTransId="{736E5692-ED7C-430C-A7F1-87A923F95263}"/>
    <dgm:cxn modelId="{F4FE7F57-4ACA-4C25-9D17-5B2FA01D86F1}" type="presOf" srcId="{8E03A953-40E3-4809-B154-D86EAE0C2028}" destId="{1C5C9980-4DE3-481F-8EA4-96491249EF77}" srcOrd="0" destOrd="0" presId="urn:microsoft.com/office/officeart/2005/8/layout/chevron1"/>
    <dgm:cxn modelId="{CA879B7E-D8B1-48CB-911C-76C43A3FB362}" srcId="{92747FF4-C049-44BD-B1D6-DA372F4EE6CF}" destId="{DC73A13A-2631-4C3D-BE0F-D5A05406EDFC}" srcOrd="3" destOrd="0" parTransId="{EDC8F408-6850-4075-979F-605D730879F0}" sibTransId="{78B5439B-5C34-47B6-810E-E5861D25A499}"/>
    <dgm:cxn modelId="{43D41D99-6BFE-46D3-8F4B-114950498FC5}" type="presOf" srcId="{8061A617-81F7-4229-B8E2-D2172A92EFAB}" destId="{8DC30D66-E2BD-4F8C-A5D5-F11F0D8A3948}" srcOrd="0" destOrd="0" presId="urn:microsoft.com/office/officeart/2005/8/layout/chevron1"/>
    <dgm:cxn modelId="{4BD9F1C2-8168-4D88-9789-4C9BDEE240B3}" type="presOf" srcId="{9D693EC4-989C-4D08-80D9-BDEE8E5DF10A}" destId="{F4F60B5E-9E66-40E2-A575-967D9FB576A4}" srcOrd="0" destOrd="0" presId="urn:microsoft.com/office/officeart/2005/8/layout/chevron1"/>
    <dgm:cxn modelId="{0C5160C7-6287-4A87-B187-B09D9DF22655}" srcId="{92747FF4-C049-44BD-B1D6-DA372F4EE6CF}" destId="{8061A617-81F7-4229-B8E2-D2172A92EFAB}" srcOrd="0" destOrd="0" parTransId="{380722C2-1835-4DEB-8700-7FAF3F60E9CB}" sibTransId="{7CC4D7FF-0903-4BCA-B8DB-359227E303C2}"/>
    <dgm:cxn modelId="{F6DD91DD-948A-460C-98E1-4B5464B17005}" type="presOf" srcId="{DC73A13A-2631-4C3D-BE0F-D5A05406EDFC}" destId="{6C7649AA-2950-4620-A225-F269E126BA4B}" srcOrd="0" destOrd="0" presId="urn:microsoft.com/office/officeart/2005/8/layout/chevron1"/>
    <dgm:cxn modelId="{909E40EB-3D03-4556-972E-256EA3B7EF29}" srcId="{92747FF4-C049-44BD-B1D6-DA372F4EE6CF}" destId="{8E03A953-40E3-4809-B154-D86EAE0C2028}" srcOrd="2" destOrd="0" parTransId="{257C1750-07F1-48DD-8E06-414317FCD414}" sibTransId="{2FB83F8F-7F10-470D-AE4B-97EC03651245}"/>
    <dgm:cxn modelId="{AF141DEC-BF63-482B-9269-CB95522174F7}" type="presOf" srcId="{92747FF4-C049-44BD-B1D6-DA372F4EE6CF}" destId="{E6B52441-C78A-4D2F-98A6-03F9DF199169}" srcOrd="0" destOrd="0" presId="urn:microsoft.com/office/officeart/2005/8/layout/chevron1"/>
    <dgm:cxn modelId="{2ED277FA-8375-44CC-A9CF-D538B72B56D5}" type="presParOf" srcId="{E6B52441-C78A-4D2F-98A6-03F9DF199169}" destId="{8DC30D66-E2BD-4F8C-A5D5-F11F0D8A3948}" srcOrd="0" destOrd="0" presId="urn:microsoft.com/office/officeart/2005/8/layout/chevron1"/>
    <dgm:cxn modelId="{A2EFA1DE-1918-4E73-B33D-2BD76173D86F}" type="presParOf" srcId="{E6B52441-C78A-4D2F-98A6-03F9DF199169}" destId="{704B38E6-FB07-47FD-949E-C77C3CB13438}" srcOrd="1" destOrd="0" presId="urn:microsoft.com/office/officeart/2005/8/layout/chevron1"/>
    <dgm:cxn modelId="{B3E4587E-E6E7-430C-B900-2C9E73AFE488}" type="presParOf" srcId="{E6B52441-C78A-4D2F-98A6-03F9DF199169}" destId="{F4F60B5E-9E66-40E2-A575-967D9FB576A4}" srcOrd="2" destOrd="0" presId="urn:microsoft.com/office/officeart/2005/8/layout/chevron1"/>
    <dgm:cxn modelId="{6C819156-12A0-4727-BD72-0F77F816CC20}" type="presParOf" srcId="{E6B52441-C78A-4D2F-98A6-03F9DF199169}" destId="{C6458760-0DB5-406C-A10B-B950482D686A}" srcOrd="3" destOrd="0" presId="urn:microsoft.com/office/officeart/2005/8/layout/chevron1"/>
    <dgm:cxn modelId="{3CDACA90-1A21-4E3B-9CC4-03DF381C6E94}" type="presParOf" srcId="{E6B52441-C78A-4D2F-98A6-03F9DF199169}" destId="{1C5C9980-4DE3-481F-8EA4-96491249EF77}" srcOrd="4" destOrd="0" presId="urn:microsoft.com/office/officeart/2005/8/layout/chevron1"/>
    <dgm:cxn modelId="{AF373C86-0039-48F5-AFC7-E74A4B215480}" type="presParOf" srcId="{E6B52441-C78A-4D2F-98A6-03F9DF199169}" destId="{222BC68D-79BC-4243-9979-30CE47105CEB}" srcOrd="5" destOrd="0" presId="urn:microsoft.com/office/officeart/2005/8/layout/chevron1"/>
    <dgm:cxn modelId="{310D3B90-C4E0-4ADB-81D1-2AA4FBA94578}" type="presParOf" srcId="{E6B52441-C78A-4D2F-98A6-03F9DF199169}" destId="{6C7649AA-2950-4620-A225-F269E126BA4B}" srcOrd="6" destOrd="0" presId="urn:microsoft.com/office/officeart/2005/8/layout/chevron1"/>
  </dgm:cxnLst>
  <dgm:bg/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61A617-81F7-4229-B8E2-D2172A92EFAB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Executive Summary</a:t>
          </a:r>
        </a:p>
      </dgm:t>
    </dgm:pt>
    <dgm:pt modelId="{380722C2-1835-4DEB-8700-7FAF3F60E9CB}" type="parTrans" cxnId="{0C5160C7-6287-4A87-B187-B09D9DF22655}">
      <dgm:prSet/>
      <dgm:spPr/>
      <dgm:t>
        <a:bodyPr/>
        <a:lstStyle/>
        <a:p>
          <a:endParaRPr lang="en-US"/>
        </a:p>
      </dgm:t>
    </dgm:pt>
    <dgm:pt modelId="{7CC4D7FF-0903-4BCA-B8DB-359227E303C2}" type="sibTrans" cxnId="{0C5160C7-6287-4A87-B187-B09D9DF22655}">
      <dgm:prSet/>
      <dgm:spPr/>
      <dgm:t>
        <a:bodyPr/>
        <a:lstStyle/>
        <a:p>
          <a:endParaRPr lang="en-US"/>
        </a:p>
      </dgm:t>
    </dgm:pt>
    <dgm:pt modelId="{9D693EC4-989C-4D08-80D9-BDEE8E5DF10A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Performance vs. Budget</a:t>
          </a:r>
        </a:p>
      </dgm:t>
    </dgm:pt>
    <dgm:pt modelId="{94680725-5F94-43B6-8740-134CD13D885F}" type="parTrans" cxnId="{EED1A427-F4AF-49B6-A5F4-EBFA168BF29C}">
      <dgm:prSet/>
      <dgm:spPr/>
      <dgm:t>
        <a:bodyPr/>
        <a:lstStyle/>
        <a:p>
          <a:endParaRPr lang="en-US"/>
        </a:p>
      </dgm:t>
    </dgm:pt>
    <dgm:pt modelId="{736E5692-ED7C-430C-A7F1-87A923F95263}" type="sibTrans" cxnId="{EED1A427-F4AF-49B6-A5F4-EBFA168BF29C}">
      <dgm:prSet/>
      <dgm:spPr/>
      <dgm:t>
        <a:bodyPr/>
        <a:lstStyle/>
        <a:p>
          <a:endParaRPr lang="en-US"/>
        </a:p>
      </dgm:t>
    </dgm:pt>
    <dgm:pt modelId="{8E03A953-40E3-4809-B154-D86EAE0C2028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Initiatives and Risks</a:t>
          </a:r>
        </a:p>
      </dgm:t>
    </dgm:pt>
    <dgm:pt modelId="{257C1750-07F1-48DD-8E06-414317FCD414}" type="parTrans" cxnId="{909E40EB-3D03-4556-972E-256EA3B7EF29}">
      <dgm:prSet/>
      <dgm:spPr/>
      <dgm:t>
        <a:bodyPr/>
        <a:lstStyle/>
        <a:p>
          <a:endParaRPr lang="en-US"/>
        </a:p>
      </dgm:t>
    </dgm:pt>
    <dgm:pt modelId="{2FB83F8F-7F10-470D-AE4B-97EC03651245}" type="sibTrans" cxnId="{909E40EB-3D03-4556-972E-256EA3B7EF29}">
      <dgm:prSet/>
      <dgm:spPr/>
      <dgm:t>
        <a:bodyPr/>
        <a:lstStyle/>
        <a:p>
          <a:endParaRPr lang="en-US"/>
        </a:p>
      </dgm:t>
    </dgm:pt>
    <dgm:pt modelId="{DC73A13A-2631-4C3D-BE0F-D5A05406EDFC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Appendix</a:t>
          </a:r>
        </a:p>
      </dgm:t>
    </dgm:pt>
    <dgm:pt modelId="{EDC8F408-6850-4075-979F-605D730879F0}" type="parTrans" cxnId="{CA879B7E-D8B1-48CB-911C-76C43A3FB362}">
      <dgm:prSet/>
      <dgm:spPr/>
      <dgm:t>
        <a:bodyPr/>
        <a:lstStyle/>
        <a:p>
          <a:endParaRPr lang="en-US"/>
        </a:p>
      </dgm:t>
    </dgm:pt>
    <dgm:pt modelId="{78B5439B-5C34-47B6-810E-E5861D25A499}" type="sibTrans" cxnId="{CA879B7E-D8B1-48CB-911C-76C43A3FB362}">
      <dgm:prSet/>
      <dgm:spPr/>
      <dgm:t>
        <a:bodyPr/>
        <a:lstStyle/>
        <a:p>
          <a:endParaRPr lang="en-US"/>
        </a:p>
      </dgm:t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  <dgm:pt modelId="{8DC30D66-E2BD-4F8C-A5D5-F11F0D8A3948}" type="pres">
      <dgm:prSet presAssocID="{8061A617-81F7-4229-B8E2-D2172A92EFA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4B38E6-FB07-47FD-949E-C77C3CB13438}" type="pres">
      <dgm:prSet presAssocID="{7CC4D7FF-0903-4BCA-B8DB-359227E303C2}" presName="parTxOnlySpace" presStyleCnt="0"/>
      <dgm:spPr/>
    </dgm:pt>
    <dgm:pt modelId="{F4F60B5E-9E66-40E2-A575-967D9FB576A4}" type="pres">
      <dgm:prSet presAssocID="{9D693EC4-989C-4D08-80D9-BDEE8E5DF10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458760-0DB5-406C-A10B-B950482D686A}" type="pres">
      <dgm:prSet presAssocID="{736E5692-ED7C-430C-A7F1-87A923F95263}" presName="parTxOnlySpace" presStyleCnt="0"/>
      <dgm:spPr/>
    </dgm:pt>
    <dgm:pt modelId="{1C5C9980-4DE3-481F-8EA4-96491249EF77}" type="pres">
      <dgm:prSet presAssocID="{8E03A953-40E3-4809-B154-D86EAE0C202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2BC68D-79BC-4243-9979-30CE47105CEB}" type="pres">
      <dgm:prSet presAssocID="{2FB83F8F-7F10-470D-AE4B-97EC03651245}" presName="parTxOnlySpace" presStyleCnt="0"/>
      <dgm:spPr/>
    </dgm:pt>
    <dgm:pt modelId="{6C7649AA-2950-4620-A225-F269E126BA4B}" type="pres">
      <dgm:prSet presAssocID="{DC73A13A-2631-4C3D-BE0F-D5A05406EDF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D1A427-F4AF-49B6-A5F4-EBFA168BF29C}" srcId="{92747FF4-C049-44BD-B1D6-DA372F4EE6CF}" destId="{9D693EC4-989C-4D08-80D9-BDEE8E5DF10A}" srcOrd="1" destOrd="0" parTransId="{94680725-5F94-43B6-8740-134CD13D885F}" sibTransId="{736E5692-ED7C-430C-A7F1-87A923F95263}"/>
    <dgm:cxn modelId="{F4FE7F57-4ACA-4C25-9D17-5B2FA01D86F1}" type="presOf" srcId="{8E03A953-40E3-4809-B154-D86EAE0C2028}" destId="{1C5C9980-4DE3-481F-8EA4-96491249EF77}" srcOrd="0" destOrd="0" presId="urn:microsoft.com/office/officeart/2005/8/layout/chevron1"/>
    <dgm:cxn modelId="{CA879B7E-D8B1-48CB-911C-76C43A3FB362}" srcId="{92747FF4-C049-44BD-B1D6-DA372F4EE6CF}" destId="{DC73A13A-2631-4C3D-BE0F-D5A05406EDFC}" srcOrd="3" destOrd="0" parTransId="{EDC8F408-6850-4075-979F-605D730879F0}" sibTransId="{78B5439B-5C34-47B6-810E-E5861D25A499}"/>
    <dgm:cxn modelId="{43D41D99-6BFE-46D3-8F4B-114950498FC5}" type="presOf" srcId="{8061A617-81F7-4229-B8E2-D2172A92EFAB}" destId="{8DC30D66-E2BD-4F8C-A5D5-F11F0D8A3948}" srcOrd="0" destOrd="0" presId="urn:microsoft.com/office/officeart/2005/8/layout/chevron1"/>
    <dgm:cxn modelId="{4BD9F1C2-8168-4D88-9789-4C9BDEE240B3}" type="presOf" srcId="{9D693EC4-989C-4D08-80D9-BDEE8E5DF10A}" destId="{F4F60B5E-9E66-40E2-A575-967D9FB576A4}" srcOrd="0" destOrd="0" presId="urn:microsoft.com/office/officeart/2005/8/layout/chevron1"/>
    <dgm:cxn modelId="{0C5160C7-6287-4A87-B187-B09D9DF22655}" srcId="{92747FF4-C049-44BD-B1D6-DA372F4EE6CF}" destId="{8061A617-81F7-4229-B8E2-D2172A92EFAB}" srcOrd="0" destOrd="0" parTransId="{380722C2-1835-4DEB-8700-7FAF3F60E9CB}" sibTransId="{7CC4D7FF-0903-4BCA-B8DB-359227E303C2}"/>
    <dgm:cxn modelId="{F6DD91DD-948A-460C-98E1-4B5464B17005}" type="presOf" srcId="{DC73A13A-2631-4C3D-BE0F-D5A05406EDFC}" destId="{6C7649AA-2950-4620-A225-F269E126BA4B}" srcOrd="0" destOrd="0" presId="urn:microsoft.com/office/officeart/2005/8/layout/chevron1"/>
    <dgm:cxn modelId="{909E40EB-3D03-4556-972E-256EA3B7EF29}" srcId="{92747FF4-C049-44BD-B1D6-DA372F4EE6CF}" destId="{8E03A953-40E3-4809-B154-D86EAE0C2028}" srcOrd="2" destOrd="0" parTransId="{257C1750-07F1-48DD-8E06-414317FCD414}" sibTransId="{2FB83F8F-7F10-470D-AE4B-97EC03651245}"/>
    <dgm:cxn modelId="{AF141DEC-BF63-482B-9269-CB95522174F7}" type="presOf" srcId="{92747FF4-C049-44BD-B1D6-DA372F4EE6CF}" destId="{E6B52441-C78A-4D2F-98A6-03F9DF199169}" srcOrd="0" destOrd="0" presId="urn:microsoft.com/office/officeart/2005/8/layout/chevron1"/>
    <dgm:cxn modelId="{2ED277FA-8375-44CC-A9CF-D538B72B56D5}" type="presParOf" srcId="{E6B52441-C78A-4D2F-98A6-03F9DF199169}" destId="{8DC30D66-E2BD-4F8C-A5D5-F11F0D8A3948}" srcOrd="0" destOrd="0" presId="urn:microsoft.com/office/officeart/2005/8/layout/chevron1"/>
    <dgm:cxn modelId="{A2EFA1DE-1918-4E73-B33D-2BD76173D86F}" type="presParOf" srcId="{E6B52441-C78A-4D2F-98A6-03F9DF199169}" destId="{704B38E6-FB07-47FD-949E-C77C3CB13438}" srcOrd="1" destOrd="0" presId="urn:microsoft.com/office/officeart/2005/8/layout/chevron1"/>
    <dgm:cxn modelId="{B3E4587E-E6E7-430C-B900-2C9E73AFE488}" type="presParOf" srcId="{E6B52441-C78A-4D2F-98A6-03F9DF199169}" destId="{F4F60B5E-9E66-40E2-A575-967D9FB576A4}" srcOrd="2" destOrd="0" presId="urn:microsoft.com/office/officeart/2005/8/layout/chevron1"/>
    <dgm:cxn modelId="{6C819156-12A0-4727-BD72-0F77F816CC20}" type="presParOf" srcId="{E6B52441-C78A-4D2F-98A6-03F9DF199169}" destId="{C6458760-0DB5-406C-A10B-B950482D686A}" srcOrd="3" destOrd="0" presId="urn:microsoft.com/office/officeart/2005/8/layout/chevron1"/>
    <dgm:cxn modelId="{3CDACA90-1A21-4E3B-9CC4-03DF381C6E94}" type="presParOf" srcId="{E6B52441-C78A-4D2F-98A6-03F9DF199169}" destId="{1C5C9980-4DE3-481F-8EA4-96491249EF77}" srcOrd="4" destOrd="0" presId="urn:microsoft.com/office/officeart/2005/8/layout/chevron1"/>
    <dgm:cxn modelId="{AF373C86-0039-48F5-AFC7-E74A4B215480}" type="presParOf" srcId="{E6B52441-C78A-4D2F-98A6-03F9DF199169}" destId="{222BC68D-79BC-4243-9979-30CE47105CEB}" srcOrd="5" destOrd="0" presId="urn:microsoft.com/office/officeart/2005/8/layout/chevron1"/>
    <dgm:cxn modelId="{310D3B90-C4E0-4ADB-81D1-2AA4FBA94578}" type="presParOf" srcId="{E6B52441-C78A-4D2F-98A6-03F9DF199169}" destId="{6C7649AA-2950-4620-A225-F269E126BA4B}" srcOrd="6" destOrd="0" presId="urn:microsoft.com/office/officeart/2005/8/layout/chevron1"/>
  </dgm:cxnLst>
  <dgm:bg>
    <a:noFill/>
  </dgm:bg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61A617-81F7-4229-B8E2-D2172A92EFAB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Executive Summary</a:t>
          </a:r>
        </a:p>
      </dgm:t>
    </dgm:pt>
    <dgm:pt modelId="{380722C2-1835-4DEB-8700-7FAF3F60E9CB}" type="parTrans" cxnId="{0C5160C7-6287-4A87-B187-B09D9DF22655}">
      <dgm:prSet/>
      <dgm:spPr/>
      <dgm:t>
        <a:bodyPr/>
        <a:lstStyle/>
        <a:p>
          <a:endParaRPr lang="en-US"/>
        </a:p>
      </dgm:t>
    </dgm:pt>
    <dgm:pt modelId="{7CC4D7FF-0903-4BCA-B8DB-359227E303C2}" type="sibTrans" cxnId="{0C5160C7-6287-4A87-B187-B09D9DF22655}">
      <dgm:prSet/>
      <dgm:spPr/>
      <dgm:t>
        <a:bodyPr/>
        <a:lstStyle/>
        <a:p>
          <a:endParaRPr lang="en-US"/>
        </a:p>
      </dgm:t>
    </dgm:pt>
    <dgm:pt modelId="{9D693EC4-989C-4D08-80D9-BDEE8E5DF10A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Performance vs. Budget</a:t>
          </a:r>
        </a:p>
      </dgm:t>
    </dgm:pt>
    <dgm:pt modelId="{94680725-5F94-43B6-8740-134CD13D885F}" type="parTrans" cxnId="{EED1A427-F4AF-49B6-A5F4-EBFA168BF29C}">
      <dgm:prSet/>
      <dgm:spPr/>
      <dgm:t>
        <a:bodyPr/>
        <a:lstStyle/>
        <a:p>
          <a:endParaRPr lang="en-US"/>
        </a:p>
      </dgm:t>
    </dgm:pt>
    <dgm:pt modelId="{736E5692-ED7C-430C-A7F1-87A923F95263}" type="sibTrans" cxnId="{EED1A427-F4AF-49B6-A5F4-EBFA168BF29C}">
      <dgm:prSet/>
      <dgm:spPr/>
      <dgm:t>
        <a:bodyPr/>
        <a:lstStyle/>
        <a:p>
          <a:endParaRPr lang="en-US"/>
        </a:p>
      </dgm:t>
    </dgm:pt>
    <dgm:pt modelId="{8E03A953-40E3-4809-B154-D86EAE0C2028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Initiatives and Risks</a:t>
          </a:r>
        </a:p>
      </dgm:t>
    </dgm:pt>
    <dgm:pt modelId="{257C1750-07F1-48DD-8E06-414317FCD414}" type="parTrans" cxnId="{909E40EB-3D03-4556-972E-256EA3B7EF29}">
      <dgm:prSet/>
      <dgm:spPr/>
      <dgm:t>
        <a:bodyPr/>
        <a:lstStyle/>
        <a:p>
          <a:endParaRPr lang="en-US"/>
        </a:p>
      </dgm:t>
    </dgm:pt>
    <dgm:pt modelId="{2FB83F8F-7F10-470D-AE4B-97EC03651245}" type="sibTrans" cxnId="{909E40EB-3D03-4556-972E-256EA3B7EF29}">
      <dgm:prSet/>
      <dgm:spPr/>
      <dgm:t>
        <a:bodyPr/>
        <a:lstStyle/>
        <a:p>
          <a:endParaRPr lang="en-US"/>
        </a:p>
      </dgm:t>
    </dgm:pt>
    <dgm:pt modelId="{DC73A13A-2631-4C3D-BE0F-D5A05406EDFC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Appendix</a:t>
          </a:r>
        </a:p>
      </dgm:t>
    </dgm:pt>
    <dgm:pt modelId="{EDC8F408-6850-4075-979F-605D730879F0}" type="parTrans" cxnId="{CA879B7E-D8B1-48CB-911C-76C43A3FB362}">
      <dgm:prSet/>
      <dgm:spPr/>
      <dgm:t>
        <a:bodyPr/>
        <a:lstStyle/>
        <a:p>
          <a:endParaRPr lang="en-US"/>
        </a:p>
      </dgm:t>
    </dgm:pt>
    <dgm:pt modelId="{78B5439B-5C34-47B6-810E-E5861D25A499}" type="sibTrans" cxnId="{CA879B7E-D8B1-48CB-911C-76C43A3FB362}">
      <dgm:prSet/>
      <dgm:spPr/>
      <dgm:t>
        <a:bodyPr/>
        <a:lstStyle/>
        <a:p>
          <a:endParaRPr lang="en-US"/>
        </a:p>
      </dgm:t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  <dgm:pt modelId="{8DC30D66-E2BD-4F8C-A5D5-F11F0D8A3948}" type="pres">
      <dgm:prSet presAssocID="{8061A617-81F7-4229-B8E2-D2172A92EFA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4B38E6-FB07-47FD-949E-C77C3CB13438}" type="pres">
      <dgm:prSet presAssocID="{7CC4D7FF-0903-4BCA-B8DB-359227E303C2}" presName="parTxOnlySpace" presStyleCnt="0"/>
      <dgm:spPr/>
    </dgm:pt>
    <dgm:pt modelId="{F4F60B5E-9E66-40E2-A575-967D9FB576A4}" type="pres">
      <dgm:prSet presAssocID="{9D693EC4-989C-4D08-80D9-BDEE8E5DF10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458760-0DB5-406C-A10B-B950482D686A}" type="pres">
      <dgm:prSet presAssocID="{736E5692-ED7C-430C-A7F1-87A923F95263}" presName="parTxOnlySpace" presStyleCnt="0"/>
      <dgm:spPr/>
    </dgm:pt>
    <dgm:pt modelId="{1C5C9980-4DE3-481F-8EA4-96491249EF77}" type="pres">
      <dgm:prSet presAssocID="{8E03A953-40E3-4809-B154-D86EAE0C202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2BC68D-79BC-4243-9979-30CE47105CEB}" type="pres">
      <dgm:prSet presAssocID="{2FB83F8F-7F10-470D-AE4B-97EC03651245}" presName="parTxOnlySpace" presStyleCnt="0"/>
      <dgm:spPr/>
    </dgm:pt>
    <dgm:pt modelId="{6C7649AA-2950-4620-A225-F269E126BA4B}" type="pres">
      <dgm:prSet presAssocID="{DC73A13A-2631-4C3D-BE0F-D5A05406EDF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D1A427-F4AF-49B6-A5F4-EBFA168BF29C}" srcId="{92747FF4-C049-44BD-B1D6-DA372F4EE6CF}" destId="{9D693EC4-989C-4D08-80D9-BDEE8E5DF10A}" srcOrd="1" destOrd="0" parTransId="{94680725-5F94-43B6-8740-134CD13D885F}" sibTransId="{736E5692-ED7C-430C-A7F1-87A923F95263}"/>
    <dgm:cxn modelId="{F4FE7F57-4ACA-4C25-9D17-5B2FA01D86F1}" type="presOf" srcId="{8E03A953-40E3-4809-B154-D86EAE0C2028}" destId="{1C5C9980-4DE3-481F-8EA4-96491249EF77}" srcOrd="0" destOrd="0" presId="urn:microsoft.com/office/officeart/2005/8/layout/chevron1"/>
    <dgm:cxn modelId="{CA879B7E-D8B1-48CB-911C-76C43A3FB362}" srcId="{92747FF4-C049-44BD-B1D6-DA372F4EE6CF}" destId="{DC73A13A-2631-4C3D-BE0F-D5A05406EDFC}" srcOrd="3" destOrd="0" parTransId="{EDC8F408-6850-4075-979F-605D730879F0}" sibTransId="{78B5439B-5C34-47B6-810E-E5861D25A499}"/>
    <dgm:cxn modelId="{43D41D99-6BFE-46D3-8F4B-114950498FC5}" type="presOf" srcId="{8061A617-81F7-4229-B8E2-D2172A92EFAB}" destId="{8DC30D66-E2BD-4F8C-A5D5-F11F0D8A3948}" srcOrd="0" destOrd="0" presId="urn:microsoft.com/office/officeart/2005/8/layout/chevron1"/>
    <dgm:cxn modelId="{4BD9F1C2-8168-4D88-9789-4C9BDEE240B3}" type="presOf" srcId="{9D693EC4-989C-4D08-80D9-BDEE8E5DF10A}" destId="{F4F60B5E-9E66-40E2-A575-967D9FB576A4}" srcOrd="0" destOrd="0" presId="urn:microsoft.com/office/officeart/2005/8/layout/chevron1"/>
    <dgm:cxn modelId="{0C5160C7-6287-4A87-B187-B09D9DF22655}" srcId="{92747FF4-C049-44BD-B1D6-DA372F4EE6CF}" destId="{8061A617-81F7-4229-B8E2-D2172A92EFAB}" srcOrd="0" destOrd="0" parTransId="{380722C2-1835-4DEB-8700-7FAF3F60E9CB}" sibTransId="{7CC4D7FF-0903-4BCA-B8DB-359227E303C2}"/>
    <dgm:cxn modelId="{F6DD91DD-948A-460C-98E1-4B5464B17005}" type="presOf" srcId="{DC73A13A-2631-4C3D-BE0F-D5A05406EDFC}" destId="{6C7649AA-2950-4620-A225-F269E126BA4B}" srcOrd="0" destOrd="0" presId="urn:microsoft.com/office/officeart/2005/8/layout/chevron1"/>
    <dgm:cxn modelId="{909E40EB-3D03-4556-972E-256EA3B7EF29}" srcId="{92747FF4-C049-44BD-B1D6-DA372F4EE6CF}" destId="{8E03A953-40E3-4809-B154-D86EAE0C2028}" srcOrd="2" destOrd="0" parTransId="{257C1750-07F1-48DD-8E06-414317FCD414}" sibTransId="{2FB83F8F-7F10-470D-AE4B-97EC03651245}"/>
    <dgm:cxn modelId="{AF141DEC-BF63-482B-9269-CB95522174F7}" type="presOf" srcId="{92747FF4-C049-44BD-B1D6-DA372F4EE6CF}" destId="{E6B52441-C78A-4D2F-98A6-03F9DF199169}" srcOrd="0" destOrd="0" presId="urn:microsoft.com/office/officeart/2005/8/layout/chevron1"/>
    <dgm:cxn modelId="{2ED277FA-8375-44CC-A9CF-D538B72B56D5}" type="presParOf" srcId="{E6B52441-C78A-4D2F-98A6-03F9DF199169}" destId="{8DC30D66-E2BD-4F8C-A5D5-F11F0D8A3948}" srcOrd="0" destOrd="0" presId="urn:microsoft.com/office/officeart/2005/8/layout/chevron1"/>
    <dgm:cxn modelId="{A2EFA1DE-1918-4E73-B33D-2BD76173D86F}" type="presParOf" srcId="{E6B52441-C78A-4D2F-98A6-03F9DF199169}" destId="{704B38E6-FB07-47FD-949E-C77C3CB13438}" srcOrd="1" destOrd="0" presId="urn:microsoft.com/office/officeart/2005/8/layout/chevron1"/>
    <dgm:cxn modelId="{B3E4587E-E6E7-430C-B900-2C9E73AFE488}" type="presParOf" srcId="{E6B52441-C78A-4D2F-98A6-03F9DF199169}" destId="{F4F60B5E-9E66-40E2-A575-967D9FB576A4}" srcOrd="2" destOrd="0" presId="urn:microsoft.com/office/officeart/2005/8/layout/chevron1"/>
    <dgm:cxn modelId="{6C819156-12A0-4727-BD72-0F77F816CC20}" type="presParOf" srcId="{E6B52441-C78A-4D2F-98A6-03F9DF199169}" destId="{C6458760-0DB5-406C-A10B-B950482D686A}" srcOrd="3" destOrd="0" presId="urn:microsoft.com/office/officeart/2005/8/layout/chevron1"/>
    <dgm:cxn modelId="{3CDACA90-1A21-4E3B-9CC4-03DF381C6E94}" type="presParOf" srcId="{E6B52441-C78A-4D2F-98A6-03F9DF199169}" destId="{1C5C9980-4DE3-481F-8EA4-96491249EF77}" srcOrd="4" destOrd="0" presId="urn:microsoft.com/office/officeart/2005/8/layout/chevron1"/>
    <dgm:cxn modelId="{AF373C86-0039-48F5-AFC7-E74A4B215480}" type="presParOf" srcId="{E6B52441-C78A-4D2F-98A6-03F9DF199169}" destId="{222BC68D-79BC-4243-9979-30CE47105CEB}" srcOrd="5" destOrd="0" presId="urn:microsoft.com/office/officeart/2005/8/layout/chevron1"/>
    <dgm:cxn modelId="{310D3B90-C4E0-4ADB-81D1-2AA4FBA94578}" type="presParOf" srcId="{E6B52441-C78A-4D2F-98A6-03F9DF199169}" destId="{6C7649AA-2950-4620-A225-F269E126BA4B}" srcOrd="6" destOrd="0" presId="urn:microsoft.com/office/officeart/2005/8/layout/chevron1"/>
  </dgm:cxnLst>
  <dgm:bg/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AF141DEC-BF63-482B-9269-CB95522174F7}" type="presOf" srcId="{92747FF4-C049-44BD-B1D6-DA372F4EE6CF}" destId="{E6B52441-C78A-4D2F-98A6-03F9DF199169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61A617-81F7-4229-B8E2-D2172A92EFAB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Executive Summary</a:t>
          </a:r>
        </a:p>
      </dgm:t>
    </dgm:pt>
    <dgm:pt modelId="{380722C2-1835-4DEB-8700-7FAF3F60E9CB}" type="parTrans" cxnId="{0C5160C7-6287-4A87-B187-B09D9DF22655}">
      <dgm:prSet/>
      <dgm:spPr/>
      <dgm:t>
        <a:bodyPr/>
        <a:lstStyle/>
        <a:p>
          <a:endParaRPr lang="en-US"/>
        </a:p>
      </dgm:t>
    </dgm:pt>
    <dgm:pt modelId="{7CC4D7FF-0903-4BCA-B8DB-359227E303C2}" type="sibTrans" cxnId="{0C5160C7-6287-4A87-B187-B09D9DF22655}">
      <dgm:prSet/>
      <dgm:spPr/>
      <dgm:t>
        <a:bodyPr/>
        <a:lstStyle/>
        <a:p>
          <a:endParaRPr lang="en-US"/>
        </a:p>
      </dgm:t>
    </dgm:pt>
    <dgm:pt modelId="{9D693EC4-989C-4D08-80D9-BDEE8E5DF10A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Performance vs. Budget</a:t>
          </a:r>
        </a:p>
      </dgm:t>
    </dgm:pt>
    <dgm:pt modelId="{94680725-5F94-43B6-8740-134CD13D885F}" type="parTrans" cxnId="{EED1A427-F4AF-49B6-A5F4-EBFA168BF29C}">
      <dgm:prSet/>
      <dgm:spPr/>
      <dgm:t>
        <a:bodyPr/>
        <a:lstStyle/>
        <a:p>
          <a:endParaRPr lang="en-US"/>
        </a:p>
      </dgm:t>
    </dgm:pt>
    <dgm:pt modelId="{736E5692-ED7C-430C-A7F1-87A923F95263}" type="sibTrans" cxnId="{EED1A427-F4AF-49B6-A5F4-EBFA168BF29C}">
      <dgm:prSet/>
      <dgm:spPr/>
      <dgm:t>
        <a:bodyPr/>
        <a:lstStyle/>
        <a:p>
          <a:endParaRPr lang="en-US"/>
        </a:p>
      </dgm:t>
    </dgm:pt>
    <dgm:pt modelId="{8E03A953-40E3-4809-B154-D86EAE0C2028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Initiatives and Risks</a:t>
          </a:r>
        </a:p>
      </dgm:t>
    </dgm:pt>
    <dgm:pt modelId="{257C1750-07F1-48DD-8E06-414317FCD414}" type="parTrans" cxnId="{909E40EB-3D03-4556-972E-256EA3B7EF29}">
      <dgm:prSet/>
      <dgm:spPr/>
      <dgm:t>
        <a:bodyPr/>
        <a:lstStyle/>
        <a:p>
          <a:endParaRPr lang="en-US"/>
        </a:p>
      </dgm:t>
    </dgm:pt>
    <dgm:pt modelId="{2FB83F8F-7F10-470D-AE4B-97EC03651245}" type="sibTrans" cxnId="{909E40EB-3D03-4556-972E-256EA3B7EF29}">
      <dgm:prSet/>
      <dgm:spPr/>
      <dgm:t>
        <a:bodyPr/>
        <a:lstStyle/>
        <a:p>
          <a:endParaRPr lang="en-US"/>
        </a:p>
      </dgm:t>
    </dgm:pt>
    <dgm:pt modelId="{DC73A13A-2631-4C3D-BE0F-D5A05406EDFC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Appendix</a:t>
          </a:r>
        </a:p>
      </dgm:t>
    </dgm:pt>
    <dgm:pt modelId="{EDC8F408-6850-4075-979F-605D730879F0}" type="parTrans" cxnId="{CA879B7E-D8B1-48CB-911C-76C43A3FB362}">
      <dgm:prSet/>
      <dgm:spPr/>
      <dgm:t>
        <a:bodyPr/>
        <a:lstStyle/>
        <a:p>
          <a:endParaRPr lang="en-US"/>
        </a:p>
      </dgm:t>
    </dgm:pt>
    <dgm:pt modelId="{78B5439B-5C34-47B6-810E-E5861D25A499}" type="sibTrans" cxnId="{CA879B7E-D8B1-48CB-911C-76C43A3FB362}">
      <dgm:prSet/>
      <dgm:spPr/>
      <dgm:t>
        <a:bodyPr/>
        <a:lstStyle/>
        <a:p>
          <a:endParaRPr lang="en-US"/>
        </a:p>
      </dgm:t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  <dgm:pt modelId="{8DC30D66-E2BD-4F8C-A5D5-F11F0D8A3948}" type="pres">
      <dgm:prSet presAssocID="{8061A617-81F7-4229-B8E2-D2172A92EFAB}" presName="parTxOnly" presStyleLbl="node1" presStyleIdx="0" presStyleCnt="4" custLinFactNeighborX="-81939">
        <dgm:presLayoutVars>
          <dgm:chMax val="0"/>
          <dgm:chPref val="0"/>
          <dgm:bulletEnabled val="1"/>
        </dgm:presLayoutVars>
      </dgm:prSet>
      <dgm:spPr/>
    </dgm:pt>
    <dgm:pt modelId="{704B38E6-FB07-47FD-949E-C77C3CB13438}" type="pres">
      <dgm:prSet presAssocID="{7CC4D7FF-0903-4BCA-B8DB-359227E303C2}" presName="parTxOnlySpace" presStyleCnt="0"/>
      <dgm:spPr/>
    </dgm:pt>
    <dgm:pt modelId="{F4F60B5E-9E66-40E2-A575-967D9FB576A4}" type="pres">
      <dgm:prSet presAssocID="{9D693EC4-989C-4D08-80D9-BDEE8E5DF10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458760-0DB5-406C-A10B-B950482D686A}" type="pres">
      <dgm:prSet presAssocID="{736E5692-ED7C-430C-A7F1-87A923F95263}" presName="parTxOnlySpace" presStyleCnt="0"/>
      <dgm:spPr/>
    </dgm:pt>
    <dgm:pt modelId="{1C5C9980-4DE3-481F-8EA4-96491249EF77}" type="pres">
      <dgm:prSet presAssocID="{8E03A953-40E3-4809-B154-D86EAE0C202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2BC68D-79BC-4243-9979-30CE47105CEB}" type="pres">
      <dgm:prSet presAssocID="{2FB83F8F-7F10-470D-AE4B-97EC03651245}" presName="parTxOnlySpace" presStyleCnt="0"/>
      <dgm:spPr/>
    </dgm:pt>
    <dgm:pt modelId="{6C7649AA-2950-4620-A225-F269E126BA4B}" type="pres">
      <dgm:prSet presAssocID="{DC73A13A-2631-4C3D-BE0F-D5A05406EDF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D1A427-F4AF-49B6-A5F4-EBFA168BF29C}" srcId="{92747FF4-C049-44BD-B1D6-DA372F4EE6CF}" destId="{9D693EC4-989C-4D08-80D9-BDEE8E5DF10A}" srcOrd="1" destOrd="0" parTransId="{94680725-5F94-43B6-8740-134CD13D885F}" sibTransId="{736E5692-ED7C-430C-A7F1-87A923F95263}"/>
    <dgm:cxn modelId="{F4FE7F57-4ACA-4C25-9D17-5B2FA01D86F1}" type="presOf" srcId="{8E03A953-40E3-4809-B154-D86EAE0C2028}" destId="{1C5C9980-4DE3-481F-8EA4-96491249EF77}" srcOrd="0" destOrd="0" presId="urn:microsoft.com/office/officeart/2005/8/layout/chevron1"/>
    <dgm:cxn modelId="{CA879B7E-D8B1-48CB-911C-76C43A3FB362}" srcId="{92747FF4-C049-44BD-B1D6-DA372F4EE6CF}" destId="{DC73A13A-2631-4C3D-BE0F-D5A05406EDFC}" srcOrd="3" destOrd="0" parTransId="{EDC8F408-6850-4075-979F-605D730879F0}" sibTransId="{78B5439B-5C34-47B6-810E-E5861D25A499}"/>
    <dgm:cxn modelId="{43D41D99-6BFE-46D3-8F4B-114950498FC5}" type="presOf" srcId="{8061A617-81F7-4229-B8E2-D2172A92EFAB}" destId="{8DC30D66-E2BD-4F8C-A5D5-F11F0D8A3948}" srcOrd="0" destOrd="0" presId="urn:microsoft.com/office/officeart/2005/8/layout/chevron1"/>
    <dgm:cxn modelId="{4BD9F1C2-8168-4D88-9789-4C9BDEE240B3}" type="presOf" srcId="{9D693EC4-989C-4D08-80D9-BDEE8E5DF10A}" destId="{F4F60B5E-9E66-40E2-A575-967D9FB576A4}" srcOrd="0" destOrd="0" presId="urn:microsoft.com/office/officeart/2005/8/layout/chevron1"/>
    <dgm:cxn modelId="{0C5160C7-6287-4A87-B187-B09D9DF22655}" srcId="{92747FF4-C049-44BD-B1D6-DA372F4EE6CF}" destId="{8061A617-81F7-4229-B8E2-D2172A92EFAB}" srcOrd="0" destOrd="0" parTransId="{380722C2-1835-4DEB-8700-7FAF3F60E9CB}" sibTransId="{7CC4D7FF-0903-4BCA-B8DB-359227E303C2}"/>
    <dgm:cxn modelId="{F6DD91DD-948A-460C-98E1-4B5464B17005}" type="presOf" srcId="{DC73A13A-2631-4C3D-BE0F-D5A05406EDFC}" destId="{6C7649AA-2950-4620-A225-F269E126BA4B}" srcOrd="0" destOrd="0" presId="urn:microsoft.com/office/officeart/2005/8/layout/chevron1"/>
    <dgm:cxn modelId="{909E40EB-3D03-4556-972E-256EA3B7EF29}" srcId="{92747FF4-C049-44BD-B1D6-DA372F4EE6CF}" destId="{8E03A953-40E3-4809-B154-D86EAE0C2028}" srcOrd="2" destOrd="0" parTransId="{257C1750-07F1-48DD-8E06-414317FCD414}" sibTransId="{2FB83F8F-7F10-470D-AE4B-97EC03651245}"/>
    <dgm:cxn modelId="{AF141DEC-BF63-482B-9269-CB95522174F7}" type="presOf" srcId="{92747FF4-C049-44BD-B1D6-DA372F4EE6CF}" destId="{E6B52441-C78A-4D2F-98A6-03F9DF199169}" srcOrd="0" destOrd="0" presId="urn:microsoft.com/office/officeart/2005/8/layout/chevron1"/>
    <dgm:cxn modelId="{2ED277FA-8375-44CC-A9CF-D538B72B56D5}" type="presParOf" srcId="{E6B52441-C78A-4D2F-98A6-03F9DF199169}" destId="{8DC30D66-E2BD-4F8C-A5D5-F11F0D8A3948}" srcOrd="0" destOrd="0" presId="urn:microsoft.com/office/officeart/2005/8/layout/chevron1"/>
    <dgm:cxn modelId="{A2EFA1DE-1918-4E73-B33D-2BD76173D86F}" type="presParOf" srcId="{E6B52441-C78A-4D2F-98A6-03F9DF199169}" destId="{704B38E6-FB07-47FD-949E-C77C3CB13438}" srcOrd="1" destOrd="0" presId="urn:microsoft.com/office/officeart/2005/8/layout/chevron1"/>
    <dgm:cxn modelId="{B3E4587E-E6E7-430C-B900-2C9E73AFE488}" type="presParOf" srcId="{E6B52441-C78A-4D2F-98A6-03F9DF199169}" destId="{F4F60B5E-9E66-40E2-A575-967D9FB576A4}" srcOrd="2" destOrd="0" presId="urn:microsoft.com/office/officeart/2005/8/layout/chevron1"/>
    <dgm:cxn modelId="{6C819156-12A0-4727-BD72-0F77F816CC20}" type="presParOf" srcId="{E6B52441-C78A-4D2F-98A6-03F9DF199169}" destId="{C6458760-0DB5-406C-A10B-B950482D686A}" srcOrd="3" destOrd="0" presId="urn:microsoft.com/office/officeart/2005/8/layout/chevron1"/>
    <dgm:cxn modelId="{3CDACA90-1A21-4E3B-9CC4-03DF381C6E94}" type="presParOf" srcId="{E6B52441-C78A-4D2F-98A6-03F9DF199169}" destId="{1C5C9980-4DE3-481F-8EA4-96491249EF77}" srcOrd="4" destOrd="0" presId="urn:microsoft.com/office/officeart/2005/8/layout/chevron1"/>
    <dgm:cxn modelId="{AF373C86-0039-48F5-AFC7-E74A4B215480}" type="presParOf" srcId="{E6B52441-C78A-4D2F-98A6-03F9DF199169}" destId="{222BC68D-79BC-4243-9979-30CE47105CEB}" srcOrd="5" destOrd="0" presId="urn:microsoft.com/office/officeart/2005/8/layout/chevron1"/>
    <dgm:cxn modelId="{310D3B90-C4E0-4ADB-81D1-2AA4FBA94578}" type="presParOf" srcId="{E6B52441-C78A-4D2F-98A6-03F9DF199169}" destId="{6C7649AA-2950-4620-A225-F269E126BA4B}" srcOrd="6" destOrd="0" presId="urn:microsoft.com/office/officeart/2005/8/layout/chevron1"/>
  </dgm:cxnLst>
  <dgm:bg/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61A617-81F7-4229-B8E2-D2172A92EFAB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Executive Summary</a:t>
          </a:r>
        </a:p>
      </dgm:t>
    </dgm:pt>
    <dgm:pt modelId="{380722C2-1835-4DEB-8700-7FAF3F60E9CB}" type="parTrans" cxnId="{0C5160C7-6287-4A87-B187-B09D9DF22655}">
      <dgm:prSet/>
      <dgm:spPr/>
      <dgm:t>
        <a:bodyPr/>
        <a:lstStyle/>
        <a:p>
          <a:endParaRPr lang="en-US"/>
        </a:p>
      </dgm:t>
    </dgm:pt>
    <dgm:pt modelId="{7CC4D7FF-0903-4BCA-B8DB-359227E303C2}" type="sibTrans" cxnId="{0C5160C7-6287-4A87-B187-B09D9DF22655}">
      <dgm:prSet/>
      <dgm:spPr/>
      <dgm:t>
        <a:bodyPr/>
        <a:lstStyle/>
        <a:p>
          <a:endParaRPr lang="en-US"/>
        </a:p>
      </dgm:t>
    </dgm:pt>
    <dgm:pt modelId="{9D693EC4-989C-4D08-80D9-BDEE8E5DF10A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Performance vs. Budget</a:t>
          </a:r>
        </a:p>
      </dgm:t>
    </dgm:pt>
    <dgm:pt modelId="{94680725-5F94-43B6-8740-134CD13D885F}" type="parTrans" cxnId="{EED1A427-F4AF-49B6-A5F4-EBFA168BF29C}">
      <dgm:prSet/>
      <dgm:spPr/>
      <dgm:t>
        <a:bodyPr/>
        <a:lstStyle/>
        <a:p>
          <a:endParaRPr lang="en-US"/>
        </a:p>
      </dgm:t>
    </dgm:pt>
    <dgm:pt modelId="{736E5692-ED7C-430C-A7F1-87A923F95263}" type="sibTrans" cxnId="{EED1A427-F4AF-49B6-A5F4-EBFA168BF29C}">
      <dgm:prSet/>
      <dgm:spPr/>
      <dgm:t>
        <a:bodyPr/>
        <a:lstStyle/>
        <a:p>
          <a:endParaRPr lang="en-US"/>
        </a:p>
      </dgm:t>
    </dgm:pt>
    <dgm:pt modelId="{8E03A953-40E3-4809-B154-D86EAE0C2028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Initiatives and Risks</a:t>
          </a:r>
        </a:p>
      </dgm:t>
    </dgm:pt>
    <dgm:pt modelId="{257C1750-07F1-48DD-8E06-414317FCD414}" type="parTrans" cxnId="{909E40EB-3D03-4556-972E-256EA3B7EF29}">
      <dgm:prSet/>
      <dgm:spPr/>
      <dgm:t>
        <a:bodyPr/>
        <a:lstStyle/>
        <a:p>
          <a:endParaRPr lang="en-US"/>
        </a:p>
      </dgm:t>
    </dgm:pt>
    <dgm:pt modelId="{2FB83F8F-7F10-470D-AE4B-97EC03651245}" type="sibTrans" cxnId="{909E40EB-3D03-4556-972E-256EA3B7EF29}">
      <dgm:prSet/>
      <dgm:spPr/>
      <dgm:t>
        <a:bodyPr/>
        <a:lstStyle/>
        <a:p>
          <a:endParaRPr lang="en-US"/>
        </a:p>
      </dgm:t>
    </dgm:pt>
    <dgm:pt modelId="{DC73A13A-2631-4C3D-BE0F-D5A05406EDFC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Appendix</a:t>
          </a:r>
        </a:p>
      </dgm:t>
    </dgm:pt>
    <dgm:pt modelId="{EDC8F408-6850-4075-979F-605D730879F0}" type="parTrans" cxnId="{CA879B7E-D8B1-48CB-911C-76C43A3FB362}">
      <dgm:prSet/>
      <dgm:spPr/>
      <dgm:t>
        <a:bodyPr/>
        <a:lstStyle/>
        <a:p>
          <a:endParaRPr lang="en-US"/>
        </a:p>
      </dgm:t>
    </dgm:pt>
    <dgm:pt modelId="{78B5439B-5C34-47B6-810E-E5861D25A499}" type="sibTrans" cxnId="{CA879B7E-D8B1-48CB-911C-76C43A3FB362}">
      <dgm:prSet/>
      <dgm:spPr/>
      <dgm:t>
        <a:bodyPr/>
        <a:lstStyle/>
        <a:p>
          <a:endParaRPr lang="en-US"/>
        </a:p>
      </dgm:t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  <dgm:pt modelId="{8DC30D66-E2BD-4F8C-A5D5-F11F0D8A3948}" type="pres">
      <dgm:prSet presAssocID="{8061A617-81F7-4229-B8E2-D2172A92EFA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4B38E6-FB07-47FD-949E-C77C3CB13438}" type="pres">
      <dgm:prSet presAssocID="{7CC4D7FF-0903-4BCA-B8DB-359227E303C2}" presName="parTxOnlySpace" presStyleCnt="0"/>
      <dgm:spPr/>
    </dgm:pt>
    <dgm:pt modelId="{F4F60B5E-9E66-40E2-A575-967D9FB576A4}" type="pres">
      <dgm:prSet presAssocID="{9D693EC4-989C-4D08-80D9-BDEE8E5DF10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458760-0DB5-406C-A10B-B950482D686A}" type="pres">
      <dgm:prSet presAssocID="{736E5692-ED7C-430C-A7F1-87A923F95263}" presName="parTxOnlySpace" presStyleCnt="0"/>
      <dgm:spPr/>
    </dgm:pt>
    <dgm:pt modelId="{1C5C9980-4DE3-481F-8EA4-96491249EF77}" type="pres">
      <dgm:prSet presAssocID="{8E03A953-40E3-4809-B154-D86EAE0C202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2BC68D-79BC-4243-9979-30CE47105CEB}" type="pres">
      <dgm:prSet presAssocID="{2FB83F8F-7F10-470D-AE4B-97EC03651245}" presName="parTxOnlySpace" presStyleCnt="0"/>
      <dgm:spPr/>
    </dgm:pt>
    <dgm:pt modelId="{6C7649AA-2950-4620-A225-F269E126BA4B}" type="pres">
      <dgm:prSet presAssocID="{DC73A13A-2631-4C3D-BE0F-D5A05406EDF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D1A427-F4AF-49B6-A5F4-EBFA168BF29C}" srcId="{92747FF4-C049-44BD-B1D6-DA372F4EE6CF}" destId="{9D693EC4-989C-4D08-80D9-BDEE8E5DF10A}" srcOrd="1" destOrd="0" parTransId="{94680725-5F94-43B6-8740-134CD13D885F}" sibTransId="{736E5692-ED7C-430C-A7F1-87A923F95263}"/>
    <dgm:cxn modelId="{F4FE7F57-4ACA-4C25-9D17-5B2FA01D86F1}" type="presOf" srcId="{8E03A953-40E3-4809-B154-D86EAE0C2028}" destId="{1C5C9980-4DE3-481F-8EA4-96491249EF77}" srcOrd="0" destOrd="0" presId="urn:microsoft.com/office/officeart/2005/8/layout/chevron1"/>
    <dgm:cxn modelId="{CA879B7E-D8B1-48CB-911C-76C43A3FB362}" srcId="{92747FF4-C049-44BD-B1D6-DA372F4EE6CF}" destId="{DC73A13A-2631-4C3D-BE0F-D5A05406EDFC}" srcOrd="3" destOrd="0" parTransId="{EDC8F408-6850-4075-979F-605D730879F0}" sibTransId="{78B5439B-5C34-47B6-810E-E5861D25A499}"/>
    <dgm:cxn modelId="{43D41D99-6BFE-46D3-8F4B-114950498FC5}" type="presOf" srcId="{8061A617-81F7-4229-B8E2-D2172A92EFAB}" destId="{8DC30D66-E2BD-4F8C-A5D5-F11F0D8A3948}" srcOrd="0" destOrd="0" presId="urn:microsoft.com/office/officeart/2005/8/layout/chevron1"/>
    <dgm:cxn modelId="{4BD9F1C2-8168-4D88-9789-4C9BDEE240B3}" type="presOf" srcId="{9D693EC4-989C-4D08-80D9-BDEE8E5DF10A}" destId="{F4F60B5E-9E66-40E2-A575-967D9FB576A4}" srcOrd="0" destOrd="0" presId="urn:microsoft.com/office/officeart/2005/8/layout/chevron1"/>
    <dgm:cxn modelId="{0C5160C7-6287-4A87-B187-B09D9DF22655}" srcId="{92747FF4-C049-44BD-B1D6-DA372F4EE6CF}" destId="{8061A617-81F7-4229-B8E2-D2172A92EFAB}" srcOrd="0" destOrd="0" parTransId="{380722C2-1835-4DEB-8700-7FAF3F60E9CB}" sibTransId="{7CC4D7FF-0903-4BCA-B8DB-359227E303C2}"/>
    <dgm:cxn modelId="{F6DD91DD-948A-460C-98E1-4B5464B17005}" type="presOf" srcId="{DC73A13A-2631-4C3D-BE0F-D5A05406EDFC}" destId="{6C7649AA-2950-4620-A225-F269E126BA4B}" srcOrd="0" destOrd="0" presId="urn:microsoft.com/office/officeart/2005/8/layout/chevron1"/>
    <dgm:cxn modelId="{909E40EB-3D03-4556-972E-256EA3B7EF29}" srcId="{92747FF4-C049-44BD-B1D6-DA372F4EE6CF}" destId="{8E03A953-40E3-4809-B154-D86EAE0C2028}" srcOrd="2" destOrd="0" parTransId="{257C1750-07F1-48DD-8E06-414317FCD414}" sibTransId="{2FB83F8F-7F10-470D-AE4B-97EC03651245}"/>
    <dgm:cxn modelId="{AF141DEC-BF63-482B-9269-CB95522174F7}" type="presOf" srcId="{92747FF4-C049-44BD-B1D6-DA372F4EE6CF}" destId="{E6B52441-C78A-4D2F-98A6-03F9DF199169}" srcOrd="0" destOrd="0" presId="urn:microsoft.com/office/officeart/2005/8/layout/chevron1"/>
    <dgm:cxn modelId="{2ED277FA-8375-44CC-A9CF-D538B72B56D5}" type="presParOf" srcId="{E6B52441-C78A-4D2F-98A6-03F9DF199169}" destId="{8DC30D66-E2BD-4F8C-A5D5-F11F0D8A3948}" srcOrd="0" destOrd="0" presId="urn:microsoft.com/office/officeart/2005/8/layout/chevron1"/>
    <dgm:cxn modelId="{A2EFA1DE-1918-4E73-B33D-2BD76173D86F}" type="presParOf" srcId="{E6B52441-C78A-4D2F-98A6-03F9DF199169}" destId="{704B38E6-FB07-47FD-949E-C77C3CB13438}" srcOrd="1" destOrd="0" presId="urn:microsoft.com/office/officeart/2005/8/layout/chevron1"/>
    <dgm:cxn modelId="{B3E4587E-E6E7-430C-B900-2C9E73AFE488}" type="presParOf" srcId="{E6B52441-C78A-4D2F-98A6-03F9DF199169}" destId="{F4F60B5E-9E66-40E2-A575-967D9FB576A4}" srcOrd="2" destOrd="0" presId="urn:microsoft.com/office/officeart/2005/8/layout/chevron1"/>
    <dgm:cxn modelId="{6C819156-12A0-4727-BD72-0F77F816CC20}" type="presParOf" srcId="{E6B52441-C78A-4D2F-98A6-03F9DF199169}" destId="{C6458760-0DB5-406C-A10B-B950482D686A}" srcOrd="3" destOrd="0" presId="urn:microsoft.com/office/officeart/2005/8/layout/chevron1"/>
    <dgm:cxn modelId="{3CDACA90-1A21-4E3B-9CC4-03DF381C6E94}" type="presParOf" srcId="{E6B52441-C78A-4D2F-98A6-03F9DF199169}" destId="{1C5C9980-4DE3-481F-8EA4-96491249EF77}" srcOrd="4" destOrd="0" presId="urn:microsoft.com/office/officeart/2005/8/layout/chevron1"/>
    <dgm:cxn modelId="{AF373C86-0039-48F5-AFC7-E74A4B215480}" type="presParOf" srcId="{E6B52441-C78A-4D2F-98A6-03F9DF199169}" destId="{222BC68D-79BC-4243-9979-30CE47105CEB}" srcOrd="5" destOrd="0" presId="urn:microsoft.com/office/officeart/2005/8/layout/chevron1"/>
    <dgm:cxn modelId="{310D3B90-C4E0-4ADB-81D1-2AA4FBA94578}" type="presParOf" srcId="{E6B52441-C78A-4D2F-98A6-03F9DF199169}" destId="{6C7649AA-2950-4620-A225-F269E126BA4B}" srcOrd="6" destOrd="0" presId="urn:microsoft.com/office/officeart/2005/8/layout/chevron1"/>
  </dgm:cxnLst>
  <dgm:bg/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61A617-81F7-4229-B8E2-D2172A92EFAB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Executive Summary</a:t>
          </a:r>
        </a:p>
      </dgm:t>
    </dgm:pt>
    <dgm:pt modelId="{380722C2-1835-4DEB-8700-7FAF3F60E9CB}" type="parTrans" cxnId="{0C5160C7-6287-4A87-B187-B09D9DF22655}">
      <dgm:prSet/>
      <dgm:spPr/>
      <dgm:t>
        <a:bodyPr/>
        <a:lstStyle/>
        <a:p>
          <a:endParaRPr lang="en-US"/>
        </a:p>
      </dgm:t>
    </dgm:pt>
    <dgm:pt modelId="{7CC4D7FF-0903-4BCA-B8DB-359227E303C2}" type="sibTrans" cxnId="{0C5160C7-6287-4A87-B187-B09D9DF22655}">
      <dgm:prSet/>
      <dgm:spPr/>
      <dgm:t>
        <a:bodyPr/>
        <a:lstStyle/>
        <a:p>
          <a:endParaRPr lang="en-US"/>
        </a:p>
      </dgm:t>
    </dgm:pt>
    <dgm:pt modelId="{9D693EC4-989C-4D08-80D9-BDEE8E5DF10A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Performance vs. Budget</a:t>
          </a:r>
        </a:p>
      </dgm:t>
    </dgm:pt>
    <dgm:pt modelId="{94680725-5F94-43B6-8740-134CD13D885F}" type="parTrans" cxnId="{EED1A427-F4AF-49B6-A5F4-EBFA168BF29C}">
      <dgm:prSet/>
      <dgm:spPr/>
      <dgm:t>
        <a:bodyPr/>
        <a:lstStyle/>
        <a:p>
          <a:endParaRPr lang="en-US"/>
        </a:p>
      </dgm:t>
    </dgm:pt>
    <dgm:pt modelId="{736E5692-ED7C-430C-A7F1-87A923F95263}" type="sibTrans" cxnId="{EED1A427-F4AF-49B6-A5F4-EBFA168BF29C}">
      <dgm:prSet/>
      <dgm:spPr/>
      <dgm:t>
        <a:bodyPr/>
        <a:lstStyle/>
        <a:p>
          <a:endParaRPr lang="en-US"/>
        </a:p>
      </dgm:t>
    </dgm:pt>
    <dgm:pt modelId="{8E03A953-40E3-4809-B154-D86EAE0C2028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Initiatives and Risks</a:t>
          </a:r>
        </a:p>
      </dgm:t>
    </dgm:pt>
    <dgm:pt modelId="{257C1750-07F1-48DD-8E06-414317FCD414}" type="parTrans" cxnId="{909E40EB-3D03-4556-972E-256EA3B7EF29}">
      <dgm:prSet/>
      <dgm:spPr/>
      <dgm:t>
        <a:bodyPr/>
        <a:lstStyle/>
        <a:p>
          <a:endParaRPr lang="en-US"/>
        </a:p>
      </dgm:t>
    </dgm:pt>
    <dgm:pt modelId="{2FB83F8F-7F10-470D-AE4B-97EC03651245}" type="sibTrans" cxnId="{909E40EB-3D03-4556-972E-256EA3B7EF29}">
      <dgm:prSet/>
      <dgm:spPr/>
      <dgm:t>
        <a:bodyPr/>
        <a:lstStyle/>
        <a:p>
          <a:endParaRPr lang="en-US"/>
        </a:p>
      </dgm:t>
    </dgm:pt>
    <dgm:pt modelId="{DC73A13A-2631-4C3D-BE0F-D5A05406EDFC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Appendix</a:t>
          </a:r>
        </a:p>
      </dgm:t>
    </dgm:pt>
    <dgm:pt modelId="{EDC8F408-6850-4075-979F-605D730879F0}" type="parTrans" cxnId="{CA879B7E-D8B1-48CB-911C-76C43A3FB362}">
      <dgm:prSet/>
      <dgm:spPr/>
      <dgm:t>
        <a:bodyPr/>
        <a:lstStyle/>
        <a:p>
          <a:endParaRPr lang="en-US"/>
        </a:p>
      </dgm:t>
    </dgm:pt>
    <dgm:pt modelId="{78B5439B-5C34-47B6-810E-E5861D25A499}" type="sibTrans" cxnId="{CA879B7E-D8B1-48CB-911C-76C43A3FB362}">
      <dgm:prSet/>
      <dgm:spPr/>
      <dgm:t>
        <a:bodyPr/>
        <a:lstStyle/>
        <a:p>
          <a:endParaRPr lang="en-US"/>
        </a:p>
      </dgm:t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  <dgm:pt modelId="{8DC30D66-E2BD-4F8C-A5D5-F11F0D8A3948}" type="pres">
      <dgm:prSet presAssocID="{8061A617-81F7-4229-B8E2-D2172A92EFA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4B38E6-FB07-47FD-949E-C77C3CB13438}" type="pres">
      <dgm:prSet presAssocID="{7CC4D7FF-0903-4BCA-B8DB-359227E303C2}" presName="parTxOnlySpace" presStyleCnt="0"/>
      <dgm:spPr/>
    </dgm:pt>
    <dgm:pt modelId="{F4F60B5E-9E66-40E2-A575-967D9FB576A4}" type="pres">
      <dgm:prSet presAssocID="{9D693EC4-989C-4D08-80D9-BDEE8E5DF10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458760-0DB5-406C-A10B-B950482D686A}" type="pres">
      <dgm:prSet presAssocID="{736E5692-ED7C-430C-A7F1-87A923F95263}" presName="parTxOnlySpace" presStyleCnt="0"/>
      <dgm:spPr/>
    </dgm:pt>
    <dgm:pt modelId="{1C5C9980-4DE3-481F-8EA4-96491249EF77}" type="pres">
      <dgm:prSet presAssocID="{8E03A953-40E3-4809-B154-D86EAE0C202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2BC68D-79BC-4243-9979-30CE47105CEB}" type="pres">
      <dgm:prSet presAssocID="{2FB83F8F-7F10-470D-AE4B-97EC03651245}" presName="parTxOnlySpace" presStyleCnt="0"/>
      <dgm:spPr/>
    </dgm:pt>
    <dgm:pt modelId="{6C7649AA-2950-4620-A225-F269E126BA4B}" type="pres">
      <dgm:prSet presAssocID="{DC73A13A-2631-4C3D-BE0F-D5A05406EDF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D1A427-F4AF-49B6-A5F4-EBFA168BF29C}" srcId="{92747FF4-C049-44BD-B1D6-DA372F4EE6CF}" destId="{9D693EC4-989C-4D08-80D9-BDEE8E5DF10A}" srcOrd="1" destOrd="0" parTransId="{94680725-5F94-43B6-8740-134CD13D885F}" sibTransId="{736E5692-ED7C-430C-A7F1-87A923F95263}"/>
    <dgm:cxn modelId="{F4FE7F57-4ACA-4C25-9D17-5B2FA01D86F1}" type="presOf" srcId="{8E03A953-40E3-4809-B154-D86EAE0C2028}" destId="{1C5C9980-4DE3-481F-8EA4-96491249EF77}" srcOrd="0" destOrd="0" presId="urn:microsoft.com/office/officeart/2005/8/layout/chevron1"/>
    <dgm:cxn modelId="{CA879B7E-D8B1-48CB-911C-76C43A3FB362}" srcId="{92747FF4-C049-44BD-B1D6-DA372F4EE6CF}" destId="{DC73A13A-2631-4C3D-BE0F-D5A05406EDFC}" srcOrd="3" destOrd="0" parTransId="{EDC8F408-6850-4075-979F-605D730879F0}" sibTransId="{78B5439B-5C34-47B6-810E-E5861D25A499}"/>
    <dgm:cxn modelId="{43D41D99-6BFE-46D3-8F4B-114950498FC5}" type="presOf" srcId="{8061A617-81F7-4229-B8E2-D2172A92EFAB}" destId="{8DC30D66-E2BD-4F8C-A5D5-F11F0D8A3948}" srcOrd="0" destOrd="0" presId="urn:microsoft.com/office/officeart/2005/8/layout/chevron1"/>
    <dgm:cxn modelId="{4BD9F1C2-8168-4D88-9789-4C9BDEE240B3}" type="presOf" srcId="{9D693EC4-989C-4D08-80D9-BDEE8E5DF10A}" destId="{F4F60B5E-9E66-40E2-A575-967D9FB576A4}" srcOrd="0" destOrd="0" presId="urn:microsoft.com/office/officeart/2005/8/layout/chevron1"/>
    <dgm:cxn modelId="{0C5160C7-6287-4A87-B187-B09D9DF22655}" srcId="{92747FF4-C049-44BD-B1D6-DA372F4EE6CF}" destId="{8061A617-81F7-4229-B8E2-D2172A92EFAB}" srcOrd="0" destOrd="0" parTransId="{380722C2-1835-4DEB-8700-7FAF3F60E9CB}" sibTransId="{7CC4D7FF-0903-4BCA-B8DB-359227E303C2}"/>
    <dgm:cxn modelId="{F6DD91DD-948A-460C-98E1-4B5464B17005}" type="presOf" srcId="{DC73A13A-2631-4C3D-BE0F-D5A05406EDFC}" destId="{6C7649AA-2950-4620-A225-F269E126BA4B}" srcOrd="0" destOrd="0" presId="urn:microsoft.com/office/officeart/2005/8/layout/chevron1"/>
    <dgm:cxn modelId="{909E40EB-3D03-4556-972E-256EA3B7EF29}" srcId="{92747FF4-C049-44BD-B1D6-DA372F4EE6CF}" destId="{8E03A953-40E3-4809-B154-D86EAE0C2028}" srcOrd="2" destOrd="0" parTransId="{257C1750-07F1-48DD-8E06-414317FCD414}" sibTransId="{2FB83F8F-7F10-470D-AE4B-97EC03651245}"/>
    <dgm:cxn modelId="{AF141DEC-BF63-482B-9269-CB95522174F7}" type="presOf" srcId="{92747FF4-C049-44BD-B1D6-DA372F4EE6CF}" destId="{E6B52441-C78A-4D2F-98A6-03F9DF199169}" srcOrd="0" destOrd="0" presId="urn:microsoft.com/office/officeart/2005/8/layout/chevron1"/>
    <dgm:cxn modelId="{2ED277FA-8375-44CC-A9CF-D538B72B56D5}" type="presParOf" srcId="{E6B52441-C78A-4D2F-98A6-03F9DF199169}" destId="{8DC30D66-E2BD-4F8C-A5D5-F11F0D8A3948}" srcOrd="0" destOrd="0" presId="urn:microsoft.com/office/officeart/2005/8/layout/chevron1"/>
    <dgm:cxn modelId="{A2EFA1DE-1918-4E73-B33D-2BD76173D86F}" type="presParOf" srcId="{E6B52441-C78A-4D2F-98A6-03F9DF199169}" destId="{704B38E6-FB07-47FD-949E-C77C3CB13438}" srcOrd="1" destOrd="0" presId="urn:microsoft.com/office/officeart/2005/8/layout/chevron1"/>
    <dgm:cxn modelId="{B3E4587E-E6E7-430C-B900-2C9E73AFE488}" type="presParOf" srcId="{E6B52441-C78A-4D2F-98A6-03F9DF199169}" destId="{F4F60B5E-9E66-40E2-A575-967D9FB576A4}" srcOrd="2" destOrd="0" presId="urn:microsoft.com/office/officeart/2005/8/layout/chevron1"/>
    <dgm:cxn modelId="{6C819156-12A0-4727-BD72-0F77F816CC20}" type="presParOf" srcId="{E6B52441-C78A-4D2F-98A6-03F9DF199169}" destId="{C6458760-0DB5-406C-A10B-B950482D686A}" srcOrd="3" destOrd="0" presId="urn:microsoft.com/office/officeart/2005/8/layout/chevron1"/>
    <dgm:cxn modelId="{3CDACA90-1A21-4E3B-9CC4-03DF381C6E94}" type="presParOf" srcId="{E6B52441-C78A-4D2F-98A6-03F9DF199169}" destId="{1C5C9980-4DE3-481F-8EA4-96491249EF77}" srcOrd="4" destOrd="0" presId="urn:microsoft.com/office/officeart/2005/8/layout/chevron1"/>
    <dgm:cxn modelId="{AF373C86-0039-48F5-AFC7-E74A4B215480}" type="presParOf" srcId="{E6B52441-C78A-4D2F-98A6-03F9DF199169}" destId="{222BC68D-79BC-4243-9979-30CE47105CEB}" srcOrd="5" destOrd="0" presId="urn:microsoft.com/office/officeart/2005/8/layout/chevron1"/>
    <dgm:cxn modelId="{310D3B90-C4E0-4ADB-81D1-2AA4FBA94578}" type="presParOf" srcId="{E6B52441-C78A-4D2F-98A6-03F9DF199169}" destId="{6C7649AA-2950-4620-A225-F269E126BA4B}" srcOrd="6" destOrd="0" presId="urn:microsoft.com/office/officeart/2005/8/layout/chevron1"/>
  </dgm:cxnLst>
  <dgm:bg/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747FF4-C049-44BD-B1D6-DA372F4EE6C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061A617-81F7-4229-B8E2-D2172A92EFAB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Executive Summary</a:t>
          </a:r>
        </a:p>
      </dgm:t>
    </dgm:pt>
    <dgm:pt modelId="{380722C2-1835-4DEB-8700-7FAF3F60E9CB}" type="parTrans" cxnId="{0C5160C7-6287-4A87-B187-B09D9DF22655}">
      <dgm:prSet/>
      <dgm:spPr/>
      <dgm:t>
        <a:bodyPr/>
        <a:lstStyle/>
        <a:p>
          <a:endParaRPr lang="en-US"/>
        </a:p>
      </dgm:t>
    </dgm:pt>
    <dgm:pt modelId="{7CC4D7FF-0903-4BCA-B8DB-359227E303C2}" type="sibTrans" cxnId="{0C5160C7-6287-4A87-B187-B09D9DF22655}">
      <dgm:prSet/>
      <dgm:spPr/>
      <dgm:t>
        <a:bodyPr/>
        <a:lstStyle/>
        <a:p>
          <a:endParaRPr lang="en-US"/>
        </a:p>
      </dgm:t>
    </dgm:pt>
    <dgm:pt modelId="{9D693EC4-989C-4D08-80D9-BDEE8E5DF10A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Performance vs. Budget</a:t>
          </a:r>
        </a:p>
      </dgm:t>
    </dgm:pt>
    <dgm:pt modelId="{94680725-5F94-43B6-8740-134CD13D885F}" type="parTrans" cxnId="{EED1A427-F4AF-49B6-A5F4-EBFA168BF29C}">
      <dgm:prSet/>
      <dgm:spPr/>
      <dgm:t>
        <a:bodyPr/>
        <a:lstStyle/>
        <a:p>
          <a:endParaRPr lang="en-US"/>
        </a:p>
      </dgm:t>
    </dgm:pt>
    <dgm:pt modelId="{736E5692-ED7C-430C-A7F1-87A923F95263}" type="sibTrans" cxnId="{EED1A427-F4AF-49B6-A5F4-EBFA168BF29C}">
      <dgm:prSet/>
      <dgm:spPr/>
      <dgm:t>
        <a:bodyPr/>
        <a:lstStyle/>
        <a:p>
          <a:endParaRPr lang="en-US"/>
        </a:p>
      </dgm:t>
    </dgm:pt>
    <dgm:pt modelId="{8E03A953-40E3-4809-B154-D86EAE0C2028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Initiatives and Risks</a:t>
          </a:r>
        </a:p>
      </dgm:t>
    </dgm:pt>
    <dgm:pt modelId="{257C1750-07F1-48DD-8E06-414317FCD414}" type="parTrans" cxnId="{909E40EB-3D03-4556-972E-256EA3B7EF29}">
      <dgm:prSet/>
      <dgm:spPr/>
      <dgm:t>
        <a:bodyPr/>
        <a:lstStyle/>
        <a:p>
          <a:endParaRPr lang="en-US"/>
        </a:p>
      </dgm:t>
    </dgm:pt>
    <dgm:pt modelId="{2FB83F8F-7F10-470D-AE4B-97EC03651245}" type="sibTrans" cxnId="{909E40EB-3D03-4556-972E-256EA3B7EF29}">
      <dgm:prSet/>
      <dgm:spPr/>
      <dgm:t>
        <a:bodyPr/>
        <a:lstStyle/>
        <a:p>
          <a:endParaRPr lang="en-US"/>
        </a:p>
      </dgm:t>
    </dgm:pt>
    <dgm:pt modelId="{DC73A13A-2631-4C3D-BE0F-D5A05406EDFC}">
      <dgm:prSet phldrT="[Text]"/>
      <dgm:spPr>
        <a:solidFill>
          <a:schemeClr val="accent5">
            <a:lumMod val="90000"/>
          </a:schemeClr>
        </a:solidFill>
      </dgm:spPr>
      <dgm:t>
        <a:bodyPr/>
        <a:lstStyle/>
        <a:p>
          <a:r>
            <a:rPr lang="en-US" dirty="0"/>
            <a:t>Appendix</a:t>
          </a:r>
        </a:p>
      </dgm:t>
    </dgm:pt>
    <dgm:pt modelId="{EDC8F408-6850-4075-979F-605D730879F0}" type="parTrans" cxnId="{CA879B7E-D8B1-48CB-911C-76C43A3FB362}">
      <dgm:prSet/>
      <dgm:spPr/>
      <dgm:t>
        <a:bodyPr/>
        <a:lstStyle/>
        <a:p>
          <a:endParaRPr lang="en-US"/>
        </a:p>
      </dgm:t>
    </dgm:pt>
    <dgm:pt modelId="{78B5439B-5C34-47B6-810E-E5861D25A499}" type="sibTrans" cxnId="{CA879B7E-D8B1-48CB-911C-76C43A3FB362}">
      <dgm:prSet/>
      <dgm:spPr/>
      <dgm:t>
        <a:bodyPr/>
        <a:lstStyle/>
        <a:p>
          <a:endParaRPr lang="en-US"/>
        </a:p>
      </dgm:t>
    </dgm:pt>
    <dgm:pt modelId="{E6B52441-C78A-4D2F-98A6-03F9DF199169}" type="pres">
      <dgm:prSet presAssocID="{92747FF4-C049-44BD-B1D6-DA372F4EE6CF}" presName="Name0" presStyleCnt="0">
        <dgm:presLayoutVars>
          <dgm:dir/>
          <dgm:animLvl val="lvl"/>
          <dgm:resizeHandles val="exact"/>
        </dgm:presLayoutVars>
      </dgm:prSet>
      <dgm:spPr/>
    </dgm:pt>
    <dgm:pt modelId="{8DC30D66-E2BD-4F8C-A5D5-F11F0D8A3948}" type="pres">
      <dgm:prSet presAssocID="{8061A617-81F7-4229-B8E2-D2172A92EFA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4B38E6-FB07-47FD-949E-C77C3CB13438}" type="pres">
      <dgm:prSet presAssocID="{7CC4D7FF-0903-4BCA-B8DB-359227E303C2}" presName="parTxOnlySpace" presStyleCnt="0"/>
      <dgm:spPr/>
    </dgm:pt>
    <dgm:pt modelId="{F4F60B5E-9E66-40E2-A575-967D9FB576A4}" type="pres">
      <dgm:prSet presAssocID="{9D693EC4-989C-4D08-80D9-BDEE8E5DF10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6458760-0DB5-406C-A10B-B950482D686A}" type="pres">
      <dgm:prSet presAssocID="{736E5692-ED7C-430C-A7F1-87A923F95263}" presName="parTxOnlySpace" presStyleCnt="0"/>
      <dgm:spPr/>
    </dgm:pt>
    <dgm:pt modelId="{1C5C9980-4DE3-481F-8EA4-96491249EF77}" type="pres">
      <dgm:prSet presAssocID="{8E03A953-40E3-4809-B154-D86EAE0C202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2BC68D-79BC-4243-9979-30CE47105CEB}" type="pres">
      <dgm:prSet presAssocID="{2FB83F8F-7F10-470D-AE4B-97EC03651245}" presName="parTxOnlySpace" presStyleCnt="0"/>
      <dgm:spPr/>
    </dgm:pt>
    <dgm:pt modelId="{6C7649AA-2950-4620-A225-F269E126BA4B}" type="pres">
      <dgm:prSet presAssocID="{DC73A13A-2631-4C3D-BE0F-D5A05406EDF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D1A427-F4AF-49B6-A5F4-EBFA168BF29C}" srcId="{92747FF4-C049-44BD-B1D6-DA372F4EE6CF}" destId="{9D693EC4-989C-4D08-80D9-BDEE8E5DF10A}" srcOrd="1" destOrd="0" parTransId="{94680725-5F94-43B6-8740-134CD13D885F}" sibTransId="{736E5692-ED7C-430C-A7F1-87A923F95263}"/>
    <dgm:cxn modelId="{F4FE7F57-4ACA-4C25-9D17-5B2FA01D86F1}" type="presOf" srcId="{8E03A953-40E3-4809-B154-D86EAE0C2028}" destId="{1C5C9980-4DE3-481F-8EA4-96491249EF77}" srcOrd="0" destOrd="0" presId="urn:microsoft.com/office/officeart/2005/8/layout/chevron1"/>
    <dgm:cxn modelId="{CA879B7E-D8B1-48CB-911C-76C43A3FB362}" srcId="{92747FF4-C049-44BD-B1D6-DA372F4EE6CF}" destId="{DC73A13A-2631-4C3D-BE0F-D5A05406EDFC}" srcOrd="3" destOrd="0" parTransId="{EDC8F408-6850-4075-979F-605D730879F0}" sibTransId="{78B5439B-5C34-47B6-810E-E5861D25A499}"/>
    <dgm:cxn modelId="{43D41D99-6BFE-46D3-8F4B-114950498FC5}" type="presOf" srcId="{8061A617-81F7-4229-B8E2-D2172A92EFAB}" destId="{8DC30D66-E2BD-4F8C-A5D5-F11F0D8A3948}" srcOrd="0" destOrd="0" presId="urn:microsoft.com/office/officeart/2005/8/layout/chevron1"/>
    <dgm:cxn modelId="{4BD9F1C2-8168-4D88-9789-4C9BDEE240B3}" type="presOf" srcId="{9D693EC4-989C-4D08-80D9-BDEE8E5DF10A}" destId="{F4F60B5E-9E66-40E2-A575-967D9FB576A4}" srcOrd="0" destOrd="0" presId="urn:microsoft.com/office/officeart/2005/8/layout/chevron1"/>
    <dgm:cxn modelId="{0C5160C7-6287-4A87-B187-B09D9DF22655}" srcId="{92747FF4-C049-44BD-B1D6-DA372F4EE6CF}" destId="{8061A617-81F7-4229-B8E2-D2172A92EFAB}" srcOrd="0" destOrd="0" parTransId="{380722C2-1835-4DEB-8700-7FAF3F60E9CB}" sibTransId="{7CC4D7FF-0903-4BCA-B8DB-359227E303C2}"/>
    <dgm:cxn modelId="{F6DD91DD-948A-460C-98E1-4B5464B17005}" type="presOf" srcId="{DC73A13A-2631-4C3D-BE0F-D5A05406EDFC}" destId="{6C7649AA-2950-4620-A225-F269E126BA4B}" srcOrd="0" destOrd="0" presId="urn:microsoft.com/office/officeart/2005/8/layout/chevron1"/>
    <dgm:cxn modelId="{909E40EB-3D03-4556-972E-256EA3B7EF29}" srcId="{92747FF4-C049-44BD-B1D6-DA372F4EE6CF}" destId="{8E03A953-40E3-4809-B154-D86EAE0C2028}" srcOrd="2" destOrd="0" parTransId="{257C1750-07F1-48DD-8E06-414317FCD414}" sibTransId="{2FB83F8F-7F10-470D-AE4B-97EC03651245}"/>
    <dgm:cxn modelId="{AF141DEC-BF63-482B-9269-CB95522174F7}" type="presOf" srcId="{92747FF4-C049-44BD-B1D6-DA372F4EE6CF}" destId="{E6B52441-C78A-4D2F-98A6-03F9DF199169}" srcOrd="0" destOrd="0" presId="urn:microsoft.com/office/officeart/2005/8/layout/chevron1"/>
    <dgm:cxn modelId="{2ED277FA-8375-44CC-A9CF-D538B72B56D5}" type="presParOf" srcId="{E6B52441-C78A-4D2F-98A6-03F9DF199169}" destId="{8DC30D66-E2BD-4F8C-A5D5-F11F0D8A3948}" srcOrd="0" destOrd="0" presId="urn:microsoft.com/office/officeart/2005/8/layout/chevron1"/>
    <dgm:cxn modelId="{A2EFA1DE-1918-4E73-B33D-2BD76173D86F}" type="presParOf" srcId="{E6B52441-C78A-4D2F-98A6-03F9DF199169}" destId="{704B38E6-FB07-47FD-949E-C77C3CB13438}" srcOrd="1" destOrd="0" presId="urn:microsoft.com/office/officeart/2005/8/layout/chevron1"/>
    <dgm:cxn modelId="{B3E4587E-E6E7-430C-B900-2C9E73AFE488}" type="presParOf" srcId="{E6B52441-C78A-4D2F-98A6-03F9DF199169}" destId="{F4F60B5E-9E66-40E2-A575-967D9FB576A4}" srcOrd="2" destOrd="0" presId="urn:microsoft.com/office/officeart/2005/8/layout/chevron1"/>
    <dgm:cxn modelId="{6C819156-12A0-4727-BD72-0F77F816CC20}" type="presParOf" srcId="{E6B52441-C78A-4D2F-98A6-03F9DF199169}" destId="{C6458760-0DB5-406C-A10B-B950482D686A}" srcOrd="3" destOrd="0" presId="urn:microsoft.com/office/officeart/2005/8/layout/chevron1"/>
    <dgm:cxn modelId="{3CDACA90-1A21-4E3B-9CC4-03DF381C6E94}" type="presParOf" srcId="{E6B52441-C78A-4D2F-98A6-03F9DF199169}" destId="{1C5C9980-4DE3-481F-8EA4-96491249EF77}" srcOrd="4" destOrd="0" presId="urn:microsoft.com/office/officeart/2005/8/layout/chevron1"/>
    <dgm:cxn modelId="{AF373C86-0039-48F5-AFC7-E74A4B215480}" type="presParOf" srcId="{E6B52441-C78A-4D2F-98A6-03F9DF199169}" destId="{222BC68D-79BC-4243-9979-30CE47105CEB}" srcOrd="5" destOrd="0" presId="urn:microsoft.com/office/officeart/2005/8/layout/chevron1"/>
    <dgm:cxn modelId="{310D3B90-C4E0-4ADB-81D1-2AA4FBA94578}" type="presParOf" srcId="{E6B52441-C78A-4D2F-98A6-03F9DF199169}" destId="{6C7649AA-2950-4620-A225-F269E126BA4B}" srcOrd="6" destOrd="0" presId="urn:microsoft.com/office/officeart/2005/8/layout/chevron1"/>
  </dgm:cxnLst>
  <dgm:bg/>
  <dgm:whole>
    <a:ln>
      <a:solidFill>
        <a:schemeClr val="accent5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30D66-E2BD-4F8C-A5D5-F11F0D8A3948}">
      <dsp:nvSpPr>
        <dsp:cNvPr id="0" name=""/>
        <dsp:cNvSpPr/>
      </dsp:nvSpPr>
      <dsp:spPr>
        <a:xfrm>
          <a:off x="1631" y="0"/>
          <a:ext cx="949864" cy="342900"/>
        </a:xfrm>
        <a:prstGeom prst="chevron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Executive Summary</a:t>
          </a:r>
        </a:p>
      </dsp:txBody>
      <dsp:txXfrm>
        <a:off x="173081" y="0"/>
        <a:ext cx="606964" cy="342900"/>
      </dsp:txXfrm>
    </dsp:sp>
    <dsp:sp modelId="{F4F60B5E-9E66-40E2-A575-967D9FB576A4}">
      <dsp:nvSpPr>
        <dsp:cNvPr id="0" name=""/>
        <dsp:cNvSpPr/>
      </dsp:nvSpPr>
      <dsp:spPr>
        <a:xfrm>
          <a:off x="856509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Performance vs. Budget</a:t>
          </a:r>
        </a:p>
      </dsp:txBody>
      <dsp:txXfrm>
        <a:off x="1027959" y="0"/>
        <a:ext cx="606964" cy="342900"/>
      </dsp:txXfrm>
    </dsp:sp>
    <dsp:sp modelId="{1C5C9980-4DE3-481F-8EA4-96491249EF77}">
      <dsp:nvSpPr>
        <dsp:cNvPr id="0" name=""/>
        <dsp:cNvSpPr/>
      </dsp:nvSpPr>
      <dsp:spPr>
        <a:xfrm>
          <a:off x="1711387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Initiatives and Risks</a:t>
          </a:r>
        </a:p>
      </dsp:txBody>
      <dsp:txXfrm>
        <a:off x="1882837" y="0"/>
        <a:ext cx="606964" cy="342900"/>
      </dsp:txXfrm>
    </dsp:sp>
    <dsp:sp modelId="{6C7649AA-2950-4620-A225-F269E126BA4B}">
      <dsp:nvSpPr>
        <dsp:cNvPr id="0" name=""/>
        <dsp:cNvSpPr/>
      </dsp:nvSpPr>
      <dsp:spPr>
        <a:xfrm>
          <a:off x="2566265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Appendix</a:t>
          </a:r>
        </a:p>
      </dsp:txBody>
      <dsp:txXfrm>
        <a:off x="2737715" y="0"/>
        <a:ext cx="606964" cy="3429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30D66-E2BD-4F8C-A5D5-F11F0D8A3948}">
      <dsp:nvSpPr>
        <dsp:cNvPr id="0" name=""/>
        <dsp:cNvSpPr/>
      </dsp:nvSpPr>
      <dsp:spPr>
        <a:xfrm>
          <a:off x="1631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Executive Summary</a:t>
          </a:r>
        </a:p>
      </dsp:txBody>
      <dsp:txXfrm>
        <a:off x="173081" y="0"/>
        <a:ext cx="606964" cy="342900"/>
      </dsp:txXfrm>
    </dsp:sp>
    <dsp:sp modelId="{F4F60B5E-9E66-40E2-A575-967D9FB576A4}">
      <dsp:nvSpPr>
        <dsp:cNvPr id="0" name=""/>
        <dsp:cNvSpPr/>
      </dsp:nvSpPr>
      <dsp:spPr>
        <a:xfrm>
          <a:off x="856509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Performance vs Budget</a:t>
          </a:r>
        </a:p>
      </dsp:txBody>
      <dsp:txXfrm>
        <a:off x="1027959" y="0"/>
        <a:ext cx="606964" cy="342900"/>
      </dsp:txXfrm>
    </dsp:sp>
    <dsp:sp modelId="{1C5C9980-4DE3-481F-8EA4-96491249EF77}">
      <dsp:nvSpPr>
        <dsp:cNvPr id="0" name=""/>
        <dsp:cNvSpPr/>
      </dsp:nvSpPr>
      <dsp:spPr>
        <a:xfrm>
          <a:off x="1711387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Initiatives and Risks</a:t>
          </a:r>
        </a:p>
      </dsp:txBody>
      <dsp:txXfrm>
        <a:off x="1882837" y="0"/>
        <a:ext cx="606964" cy="342900"/>
      </dsp:txXfrm>
    </dsp:sp>
    <dsp:sp modelId="{6C7649AA-2950-4620-A225-F269E126BA4B}">
      <dsp:nvSpPr>
        <dsp:cNvPr id="0" name=""/>
        <dsp:cNvSpPr/>
      </dsp:nvSpPr>
      <dsp:spPr>
        <a:xfrm>
          <a:off x="2566265" y="0"/>
          <a:ext cx="949864" cy="342900"/>
        </a:xfrm>
        <a:prstGeom prst="chevron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Appendix</a:t>
          </a:r>
        </a:p>
      </dsp:txBody>
      <dsp:txXfrm>
        <a:off x="2737715" y="0"/>
        <a:ext cx="606964" cy="342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30D66-E2BD-4F8C-A5D5-F11F0D8A3948}">
      <dsp:nvSpPr>
        <dsp:cNvPr id="0" name=""/>
        <dsp:cNvSpPr/>
      </dsp:nvSpPr>
      <dsp:spPr>
        <a:xfrm>
          <a:off x="1631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Executive Summary</a:t>
          </a:r>
        </a:p>
      </dsp:txBody>
      <dsp:txXfrm>
        <a:off x="173081" y="0"/>
        <a:ext cx="606964" cy="342900"/>
      </dsp:txXfrm>
    </dsp:sp>
    <dsp:sp modelId="{F4F60B5E-9E66-40E2-A575-967D9FB576A4}">
      <dsp:nvSpPr>
        <dsp:cNvPr id="0" name=""/>
        <dsp:cNvSpPr/>
      </dsp:nvSpPr>
      <dsp:spPr>
        <a:xfrm>
          <a:off x="856509" y="0"/>
          <a:ext cx="949864" cy="342900"/>
        </a:xfrm>
        <a:prstGeom prst="chevron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Performance vs. Budget</a:t>
          </a:r>
        </a:p>
      </dsp:txBody>
      <dsp:txXfrm>
        <a:off x="1027959" y="0"/>
        <a:ext cx="606964" cy="342900"/>
      </dsp:txXfrm>
    </dsp:sp>
    <dsp:sp modelId="{1C5C9980-4DE3-481F-8EA4-96491249EF77}">
      <dsp:nvSpPr>
        <dsp:cNvPr id="0" name=""/>
        <dsp:cNvSpPr/>
      </dsp:nvSpPr>
      <dsp:spPr>
        <a:xfrm>
          <a:off x="1711387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Initiatives and Risks</a:t>
          </a:r>
        </a:p>
      </dsp:txBody>
      <dsp:txXfrm>
        <a:off x="1882837" y="0"/>
        <a:ext cx="606964" cy="342900"/>
      </dsp:txXfrm>
    </dsp:sp>
    <dsp:sp modelId="{6C7649AA-2950-4620-A225-F269E126BA4B}">
      <dsp:nvSpPr>
        <dsp:cNvPr id="0" name=""/>
        <dsp:cNvSpPr/>
      </dsp:nvSpPr>
      <dsp:spPr>
        <a:xfrm>
          <a:off x="2566265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Appendix</a:t>
          </a:r>
        </a:p>
      </dsp:txBody>
      <dsp:txXfrm>
        <a:off x="2737715" y="0"/>
        <a:ext cx="606964" cy="3429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30D66-E2BD-4F8C-A5D5-F11F0D8A3948}">
      <dsp:nvSpPr>
        <dsp:cNvPr id="0" name=""/>
        <dsp:cNvSpPr/>
      </dsp:nvSpPr>
      <dsp:spPr>
        <a:xfrm>
          <a:off x="1631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Executive Summary</a:t>
          </a:r>
        </a:p>
      </dsp:txBody>
      <dsp:txXfrm>
        <a:off x="173081" y="0"/>
        <a:ext cx="606964" cy="342900"/>
      </dsp:txXfrm>
    </dsp:sp>
    <dsp:sp modelId="{F4F60B5E-9E66-40E2-A575-967D9FB576A4}">
      <dsp:nvSpPr>
        <dsp:cNvPr id="0" name=""/>
        <dsp:cNvSpPr/>
      </dsp:nvSpPr>
      <dsp:spPr>
        <a:xfrm>
          <a:off x="856509" y="0"/>
          <a:ext cx="949864" cy="342900"/>
        </a:xfrm>
        <a:prstGeom prst="chevron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Performance vs. Budget</a:t>
          </a:r>
        </a:p>
      </dsp:txBody>
      <dsp:txXfrm>
        <a:off x="1027959" y="0"/>
        <a:ext cx="606964" cy="342900"/>
      </dsp:txXfrm>
    </dsp:sp>
    <dsp:sp modelId="{1C5C9980-4DE3-481F-8EA4-96491249EF77}">
      <dsp:nvSpPr>
        <dsp:cNvPr id="0" name=""/>
        <dsp:cNvSpPr/>
      </dsp:nvSpPr>
      <dsp:spPr>
        <a:xfrm>
          <a:off x="1711387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Initiatives and Risks</a:t>
          </a:r>
        </a:p>
      </dsp:txBody>
      <dsp:txXfrm>
        <a:off x="1882837" y="0"/>
        <a:ext cx="606964" cy="342900"/>
      </dsp:txXfrm>
    </dsp:sp>
    <dsp:sp modelId="{6C7649AA-2950-4620-A225-F269E126BA4B}">
      <dsp:nvSpPr>
        <dsp:cNvPr id="0" name=""/>
        <dsp:cNvSpPr/>
      </dsp:nvSpPr>
      <dsp:spPr>
        <a:xfrm>
          <a:off x="2566265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Appendix</a:t>
          </a:r>
        </a:p>
      </dsp:txBody>
      <dsp:txXfrm>
        <a:off x="2737715" y="0"/>
        <a:ext cx="606964" cy="342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30D66-E2BD-4F8C-A5D5-F11F0D8A3948}">
      <dsp:nvSpPr>
        <dsp:cNvPr id="0" name=""/>
        <dsp:cNvSpPr/>
      </dsp:nvSpPr>
      <dsp:spPr>
        <a:xfrm>
          <a:off x="1631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Executive Summary</a:t>
          </a:r>
        </a:p>
      </dsp:txBody>
      <dsp:txXfrm>
        <a:off x="173081" y="0"/>
        <a:ext cx="606964" cy="342900"/>
      </dsp:txXfrm>
    </dsp:sp>
    <dsp:sp modelId="{F4F60B5E-9E66-40E2-A575-967D9FB576A4}">
      <dsp:nvSpPr>
        <dsp:cNvPr id="0" name=""/>
        <dsp:cNvSpPr/>
      </dsp:nvSpPr>
      <dsp:spPr>
        <a:xfrm>
          <a:off x="856509" y="0"/>
          <a:ext cx="949864" cy="342900"/>
        </a:xfrm>
        <a:prstGeom prst="chevron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Performance vs. Budget</a:t>
          </a:r>
        </a:p>
      </dsp:txBody>
      <dsp:txXfrm>
        <a:off x="1027959" y="0"/>
        <a:ext cx="606964" cy="342900"/>
      </dsp:txXfrm>
    </dsp:sp>
    <dsp:sp modelId="{1C5C9980-4DE3-481F-8EA4-96491249EF77}">
      <dsp:nvSpPr>
        <dsp:cNvPr id="0" name=""/>
        <dsp:cNvSpPr/>
      </dsp:nvSpPr>
      <dsp:spPr>
        <a:xfrm>
          <a:off x="1711387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Initiatives and Risks</a:t>
          </a:r>
        </a:p>
      </dsp:txBody>
      <dsp:txXfrm>
        <a:off x="1882837" y="0"/>
        <a:ext cx="606964" cy="342900"/>
      </dsp:txXfrm>
    </dsp:sp>
    <dsp:sp modelId="{6C7649AA-2950-4620-A225-F269E126BA4B}">
      <dsp:nvSpPr>
        <dsp:cNvPr id="0" name=""/>
        <dsp:cNvSpPr/>
      </dsp:nvSpPr>
      <dsp:spPr>
        <a:xfrm>
          <a:off x="2566265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Appendix</a:t>
          </a:r>
        </a:p>
      </dsp:txBody>
      <dsp:txXfrm>
        <a:off x="2737715" y="0"/>
        <a:ext cx="606964" cy="3429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30D66-E2BD-4F8C-A5D5-F11F0D8A3948}">
      <dsp:nvSpPr>
        <dsp:cNvPr id="0" name=""/>
        <dsp:cNvSpPr/>
      </dsp:nvSpPr>
      <dsp:spPr>
        <a:xfrm>
          <a:off x="0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Executive Summary</a:t>
          </a:r>
        </a:p>
      </dsp:txBody>
      <dsp:txXfrm>
        <a:off x="171450" y="0"/>
        <a:ext cx="606964" cy="342900"/>
      </dsp:txXfrm>
    </dsp:sp>
    <dsp:sp modelId="{F4F60B5E-9E66-40E2-A575-967D9FB576A4}">
      <dsp:nvSpPr>
        <dsp:cNvPr id="0" name=""/>
        <dsp:cNvSpPr/>
      </dsp:nvSpPr>
      <dsp:spPr>
        <a:xfrm>
          <a:off x="856509" y="0"/>
          <a:ext cx="949864" cy="342900"/>
        </a:xfrm>
        <a:prstGeom prst="chevron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Performance vs. Budget</a:t>
          </a:r>
        </a:p>
      </dsp:txBody>
      <dsp:txXfrm>
        <a:off x="1027959" y="0"/>
        <a:ext cx="606964" cy="342900"/>
      </dsp:txXfrm>
    </dsp:sp>
    <dsp:sp modelId="{1C5C9980-4DE3-481F-8EA4-96491249EF77}">
      <dsp:nvSpPr>
        <dsp:cNvPr id="0" name=""/>
        <dsp:cNvSpPr/>
      </dsp:nvSpPr>
      <dsp:spPr>
        <a:xfrm>
          <a:off x="1711387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Initiatives and Risks</a:t>
          </a:r>
        </a:p>
      </dsp:txBody>
      <dsp:txXfrm>
        <a:off x="1882837" y="0"/>
        <a:ext cx="606964" cy="342900"/>
      </dsp:txXfrm>
    </dsp:sp>
    <dsp:sp modelId="{6C7649AA-2950-4620-A225-F269E126BA4B}">
      <dsp:nvSpPr>
        <dsp:cNvPr id="0" name=""/>
        <dsp:cNvSpPr/>
      </dsp:nvSpPr>
      <dsp:spPr>
        <a:xfrm>
          <a:off x="2566265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Appendix</a:t>
          </a:r>
        </a:p>
      </dsp:txBody>
      <dsp:txXfrm>
        <a:off x="2737715" y="0"/>
        <a:ext cx="606964" cy="3429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30D66-E2BD-4F8C-A5D5-F11F0D8A3948}">
      <dsp:nvSpPr>
        <dsp:cNvPr id="0" name=""/>
        <dsp:cNvSpPr/>
      </dsp:nvSpPr>
      <dsp:spPr>
        <a:xfrm>
          <a:off x="1631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Executive Summary</a:t>
          </a:r>
        </a:p>
      </dsp:txBody>
      <dsp:txXfrm>
        <a:off x="173081" y="0"/>
        <a:ext cx="606964" cy="342900"/>
      </dsp:txXfrm>
    </dsp:sp>
    <dsp:sp modelId="{F4F60B5E-9E66-40E2-A575-967D9FB576A4}">
      <dsp:nvSpPr>
        <dsp:cNvPr id="0" name=""/>
        <dsp:cNvSpPr/>
      </dsp:nvSpPr>
      <dsp:spPr>
        <a:xfrm>
          <a:off x="856509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Performance vs. Budget</a:t>
          </a:r>
        </a:p>
      </dsp:txBody>
      <dsp:txXfrm>
        <a:off x="1027959" y="0"/>
        <a:ext cx="606964" cy="342900"/>
      </dsp:txXfrm>
    </dsp:sp>
    <dsp:sp modelId="{1C5C9980-4DE3-481F-8EA4-96491249EF77}">
      <dsp:nvSpPr>
        <dsp:cNvPr id="0" name=""/>
        <dsp:cNvSpPr/>
      </dsp:nvSpPr>
      <dsp:spPr>
        <a:xfrm>
          <a:off x="1711387" y="0"/>
          <a:ext cx="949864" cy="342900"/>
        </a:xfrm>
        <a:prstGeom prst="chevron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Initiatives and Risks</a:t>
          </a:r>
        </a:p>
      </dsp:txBody>
      <dsp:txXfrm>
        <a:off x="1882837" y="0"/>
        <a:ext cx="606964" cy="342900"/>
      </dsp:txXfrm>
    </dsp:sp>
    <dsp:sp modelId="{6C7649AA-2950-4620-A225-F269E126BA4B}">
      <dsp:nvSpPr>
        <dsp:cNvPr id="0" name=""/>
        <dsp:cNvSpPr/>
      </dsp:nvSpPr>
      <dsp:spPr>
        <a:xfrm>
          <a:off x="2566265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Appendix</a:t>
          </a:r>
        </a:p>
      </dsp:txBody>
      <dsp:txXfrm>
        <a:off x="2737715" y="0"/>
        <a:ext cx="606964" cy="3429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30D66-E2BD-4F8C-A5D5-F11F0D8A3948}">
      <dsp:nvSpPr>
        <dsp:cNvPr id="0" name=""/>
        <dsp:cNvSpPr/>
      </dsp:nvSpPr>
      <dsp:spPr>
        <a:xfrm>
          <a:off x="1631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Executive Summary</a:t>
          </a:r>
        </a:p>
      </dsp:txBody>
      <dsp:txXfrm>
        <a:off x="173081" y="0"/>
        <a:ext cx="606964" cy="342900"/>
      </dsp:txXfrm>
    </dsp:sp>
    <dsp:sp modelId="{F4F60B5E-9E66-40E2-A575-967D9FB576A4}">
      <dsp:nvSpPr>
        <dsp:cNvPr id="0" name=""/>
        <dsp:cNvSpPr/>
      </dsp:nvSpPr>
      <dsp:spPr>
        <a:xfrm>
          <a:off x="856509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Performance vs. Budget</a:t>
          </a:r>
        </a:p>
      </dsp:txBody>
      <dsp:txXfrm>
        <a:off x="1027959" y="0"/>
        <a:ext cx="606964" cy="342900"/>
      </dsp:txXfrm>
    </dsp:sp>
    <dsp:sp modelId="{1C5C9980-4DE3-481F-8EA4-96491249EF77}">
      <dsp:nvSpPr>
        <dsp:cNvPr id="0" name=""/>
        <dsp:cNvSpPr/>
      </dsp:nvSpPr>
      <dsp:spPr>
        <a:xfrm>
          <a:off x="1711387" y="0"/>
          <a:ext cx="949864" cy="342900"/>
        </a:xfrm>
        <a:prstGeom prst="chevron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Initiatives and Risks</a:t>
          </a:r>
        </a:p>
      </dsp:txBody>
      <dsp:txXfrm>
        <a:off x="1882837" y="0"/>
        <a:ext cx="606964" cy="342900"/>
      </dsp:txXfrm>
    </dsp:sp>
    <dsp:sp modelId="{6C7649AA-2950-4620-A225-F269E126BA4B}">
      <dsp:nvSpPr>
        <dsp:cNvPr id="0" name=""/>
        <dsp:cNvSpPr/>
      </dsp:nvSpPr>
      <dsp:spPr>
        <a:xfrm>
          <a:off x="2566265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Appendix</a:t>
          </a:r>
        </a:p>
      </dsp:txBody>
      <dsp:txXfrm>
        <a:off x="2737715" y="0"/>
        <a:ext cx="606964" cy="3429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30D66-E2BD-4F8C-A5D5-F11F0D8A3948}">
      <dsp:nvSpPr>
        <dsp:cNvPr id="0" name=""/>
        <dsp:cNvSpPr/>
      </dsp:nvSpPr>
      <dsp:spPr>
        <a:xfrm>
          <a:off x="1631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Executive Summary</a:t>
          </a:r>
        </a:p>
      </dsp:txBody>
      <dsp:txXfrm>
        <a:off x="173081" y="0"/>
        <a:ext cx="606964" cy="342900"/>
      </dsp:txXfrm>
    </dsp:sp>
    <dsp:sp modelId="{F4F60B5E-9E66-40E2-A575-967D9FB576A4}">
      <dsp:nvSpPr>
        <dsp:cNvPr id="0" name=""/>
        <dsp:cNvSpPr/>
      </dsp:nvSpPr>
      <dsp:spPr>
        <a:xfrm>
          <a:off x="856509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Performance vs. Budget</a:t>
          </a:r>
        </a:p>
      </dsp:txBody>
      <dsp:txXfrm>
        <a:off x="1027959" y="0"/>
        <a:ext cx="606964" cy="342900"/>
      </dsp:txXfrm>
    </dsp:sp>
    <dsp:sp modelId="{1C5C9980-4DE3-481F-8EA4-96491249EF77}">
      <dsp:nvSpPr>
        <dsp:cNvPr id="0" name=""/>
        <dsp:cNvSpPr/>
      </dsp:nvSpPr>
      <dsp:spPr>
        <a:xfrm>
          <a:off x="1711387" y="0"/>
          <a:ext cx="949864" cy="342900"/>
        </a:xfrm>
        <a:prstGeom prst="chevron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Initiatives and Risks</a:t>
          </a:r>
        </a:p>
      </dsp:txBody>
      <dsp:txXfrm>
        <a:off x="1882837" y="0"/>
        <a:ext cx="606964" cy="342900"/>
      </dsp:txXfrm>
    </dsp:sp>
    <dsp:sp modelId="{6C7649AA-2950-4620-A225-F269E126BA4B}">
      <dsp:nvSpPr>
        <dsp:cNvPr id="0" name=""/>
        <dsp:cNvSpPr/>
      </dsp:nvSpPr>
      <dsp:spPr>
        <a:xfrm>
          <a:off x="2566265" y="0"/>
          <a:ext cx="949864" cy="342900"/>
        </a:xfrm>
        <a:prstGeom prst="chevron">
          <a:avLst/>
        </a:prstGeom>
        <a:solidFill>
          <a:schemeClr val="accent5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Appendix</a:t>
          </a:r>
        </a:p>
      </dsp:txBody>
      <dsp:txXfrm>
        <a:off x="2737715" y="0"/>
        <a:ext cx="606964" cy="342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5"/>
            <a:ext cx="3043238" cy="465137"/>
          </a:xfrm>
          <a:prstGeom prst="rect">
            <a:avLst/>
          </a:prstGeom>
        </p:spPr>
        <p:txBody>
          <a:bodyPr vert="horz" lIns="92714" tIns="46358" rIns="92714" bIns="463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84" y="5"/>
            <a:ext cx="3043238" cy="465137"/>
          </a:xfrm>
          <a:prstGeom prst="rect">
            <a:avLst/>
          </a:prstGeom>
        </p:spPr>
        <p:txBody>
          <a:bodyPr vert="horz" lIns="92714" tIns="46358" rIns="92714" bIns="46358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382"/>
            <a:ext cx="3043238" cy="465137"/>
          </a:xfrm>
          <a:prstGeom prst="rect">
            <a:avLst/>
          </a:prstGeom>
        </p:spPr>
        <p:txBody>
          <a:bodyPr vert="horz" lIns="92714" tIns="46358" rIns="92714" bIns="463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84" y="8842382"/>
            <a:ext cx="3043238" cy="465137"/>
          </a:xfrm>
          <a:prstGeom prst="rect">
            <a:avLst/>
          </a:prstGeom>
        </p:spPr>
        <p:txBody>
          <a:bodyPr vert="horz" lIns="92714" tIns="46358" rIns="92714" bIns="46358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0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6407" tIns="48203" rIns="96407" bIns="482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44" y="1"/>
            <a:ext cx="3043343" cy="465455"/>
          </a:xfrm>
          <a:prstGeom prst="rect">
            <a:avLst/>
          </a:prstGeom>
        </p:spPr>
        <p:txBody>
          <a:bodyPr vert="horz" lIns="96407" tIns="48203" rIns="96407" bIns="48203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07" tIns="48203" rIns="96407" bIns="482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32"/>
            <a:ext cx="5618480" cy="4189095"/>
          </a:xfrm>
          <a:prstGeom prst="rect">
            <a:avLst/>
          </a:prstGeom>
        </p:spPr>
        <p:txBody>
          <a:bodyPr vert="horz" lIns="96407" tIns="48203" rIns="96407" bIns="482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9"/>
            <a:ext cx="3043343" cy="465455"/>
          </a:xfrm>
          <a:prstGeom prst="rect">
            <a:avLst/>
          </a:prstGeom>
        </p:spPr>
        <p:txBody>
          <a:bodyPr vert="horz" lIns="96407" tIns="48203" rIns="96407" bIns="482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44" y="8842039"/>
            <a:ext cx="3043343" cy="465455"/>
          </a:xfrm>
          <a:prstGeom prst="rect">
            <a:avLst/>
          </a:prstGeom>
        </p:spPr>
        <p:txBody>
          <a:bodyPr vert="horz" lIns="96407" tIns="48203" rIns="96407" bIns="48203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800"/>
            </a:lvl1pPr>
          </a:lstStyle>
          <a:p>
            <a:fld id="{F809FA0C-9138-4409-9FF5-7DACD331B09B}" type="datetime1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3118715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chapter name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3118715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chapter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1AB85839-DE7E-4765-A9A0-B3F73C84A708}" type="datetime1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3118715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chapter name</a:t>
            </a: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/>
              <a:pPr/>
              <a:t>11/26/18</a:t>
            </a:fld>
            <a:endParaRPr lang="en-US" dirty="0"/>
          </a:p>
        </p:txBody>
      </p:sp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060472" y="1243330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3118715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chapter name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Date Placeholder 3"/>
          <p:cNvSpPr txBox="1">
            <a:spLocks/>
          </p:cNvSpPr>
          <p:nvPr userDrawn="1"/>
        </p:nvSpPr>
        <p:spPr>
          <a:xfrm>
            <a:off x="352425" y="6279861"/>
            <a:ext cx="3063875" cy="155575"/>
          </a:xfrm>
          <a:prstGeom prst="rect">
            <a:avLst/>
          </a:prstGeom>
        </p:spPr>
        <p:txBody>
          <a:bodyPr wrap="square" lIns="101882" tIns="50941" rIns="101882" bIns="50941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sz="800" dirty="0"/>
              <a:t>Fiscal and Management Control Board</a:t>
            </a:r>
          </a:p>
        </p:txBody>
      </p: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800">
                <a:latin typeface="Arial" charset="0"/>
                <a:cs typeface="+mn-cs"/>
              </a:defRPr>
            </a:lvl1pPr>
          </a:lstStyle>
          <a:p>
            <a:fld id="{1AB85839-DE7E-4765-A9A0-B3F73C84A708}" type="datetime1">
              <a:rPr lang="en-US" smtClean="0"/>
              <a:pPr/>
              <a:t>11/26/18</a:t>
            </a:fld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 userDrawn="1"/>
        </p:nvSpPr>
        <p:spPr bwMode="auto">
          <a:xfrm>
            <a:off x="3602780" y="6248400"/>
            <a:ext cx="21884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/>
              <a:t>Draft for Discussion &amp; Policy Purposes Only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62" r:id="rId3"/>
    <p:sldLayoutId id="2147483663" r:id="rId4"/>
    <p:sldLayoutId id="2147483673" r:id="rId5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emf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6.emf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7.emf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73286"/>
            <a:ext cx="7751547" cy="466344"/>
          </a:xfrm>
        </p:spPr>
        <p:txBody>
          <a:bodyPr/>
          <a:lstStyle/>
          <a:p>
            <a:r>
              <a:rPr lang="en-US" dirty="0"/>
              <a:t>FY19 Q1 Operating 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19200" y="4572000"/>
            <a:ext cx="7391400" cy="76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/>
              <a:t>Report to Fiscal and Management Control Board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5614" y="829056"/>
            <a:ext cx="7751547" cy="466344"/>
          </a:xfrm>
        </p:spPr>
        <p:txBody>
          <a:bodyPr anchor="b" anchorCtr="0"/>
          <a:lstStyle/>
          <a:p>
            <a:r>
              <a:rPr lang="en-US" dirty="0"/>
              <a:t>Appendix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3115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r>
              <a:rPr lang="en-US" sz="3200" kern="0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417906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620" y="752856"/>
            <a:ext cx="7690715" cy="466344"/>
          </a:xfrm>
        </p:spPr>
        <p:txBody>
          <a:bodyPr/>
          <a:lstStyle/>
          <a:p>
            <a:r>
              <a:rPr lang="en-US" dirty="0"/>
              <a:t>FY19 YTD Actual Results vs FY18 YTD Actual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898954"/>
              </p:ext>
            </p:extLst>
          </p:nvPr>
        </p:nvGraphicFramePr>
        <p:xfrm>
          <a:off x="76200" y="1317287"/>
          <a:ext cx="8915399" cy="4971240"/>
        </p:xfrm>
        <a:graphic>
          <a:graphicData uri="http://schemas.openxmlformats.org/drawingml/2006/table">
            <a:tbl>
              <a:tblPr/>
              <a:tblGrid>
                <a:gridCol w="367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8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0466">
                <a:tc>
                  <a:txBody>
                    <a:bodyPr/>
                    <a:lstStyle/>
                    <a:p>
                      <a:pPr marL="182880" indent="-182880" algn="ctr" fontAlgn="b"/>
                      <a:endParaRPr lang="en-US" sz="1200" b="1" i="0" u="sng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indent="-18288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FY19 YTD Actual</a:t>
                      </a:r>
                      <a:r>
                        <a:rPr lang="en-US" sz="1200" b="1" baseline="0" dirty="0"/>
                        <a:t> Results</a:t>
                      </a:r>
                      <a:r>
                        <a:rPr lang="en-US" sz="1200" b="1" dirty="0"/>
                        <a:t> vs. FY18 YTD Actual Results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32">
                <a:tc>
                  <a:txBody>
                    <a:bodyPr/>
                    <a:lstStyle/>
                    <a:p>
                      <a:pPr marL="182880" indent="-182880" algn="ctr" fontAlgn="b"/>
                      <a:endParaRPr lang="en-US" sz="1200" b="1" i="0" u="sng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indent="-18288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($M)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+mj-lt"/>
                        </a:rPr>
                        <a:t>FY19 YTD</a:t>
                      </a:r>
                      <a:r>
                        <a:rPr lang="en-US" sz="1200" b="1" i="0" u="none" strike="noStrike" baseline="0" dirty="0">
                          <a:latin typeface="+mj-lt"/>
                        </a:rPr>
                        <a:t> ACTUAL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+mj-lt"/>
                        </a:rPr>
                        <a:t>FY18 YTD</a:t>
                      </a:r>
                      <a:r>
                        <a:rPr lang="en-US" sz="1200" b="1" i="0" u="none" strike="noStrike" baseline="0" dirty="0">
                          <a:latin typeface="+mj-lt"/>
                        </a:rPr>
                        <a:t> ACTUAL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+mj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200" b="1" i="0" u="none" strike="noStrike" dirty="0">
                          <a:latin typeface="+mj-lt"/>
                        </a:rPr>
                        <a:t>VARIANCE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+mj-lt"/>
                        </a:rPr>
                        <a:t>NOTES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marL="182880" indent="-182880"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indent="-182880" algn="l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699">
                <a:tc rowSpan="3">
                  <a:txBody>
                    <a:bodyPr/>
                    <a:lstStyle/>
                    <a:p>
                      <a:pPr marL="182880" indent="-182880" algn="ctr" fontAlgn="b"/>
                      <a:r>
                        <a:rPr lang="en-US" sz="1200" b="1" i="0" u="none" strike="noStrike" dirty="0">
                          <a:latin typeface="+mj-lt"/>
                        </a:rPr>
                        <a:t>REVENUES</a:t>
                      </a:r>
                    </a:p>
                  </a:txBody>
                  <a:tcPr marL="0" marR="0" marT="0" marB="0"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Operating Revenues </a:t>
                      </a:r>
                    </a:p>
                  </a:txBody>
                  <a:tcPr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$191.2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$198.2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($7.0)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Verdana" panose="020B0604030504040204" pitchFamily="34" charset="0"/>
                        </a:rPr>
                        <a:t>One-</a:t>
                      </a:r>
                      <a:r>
                        <a:rPr lang="en-US" sz="9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time real estate transactions in Q1 FY18.</a:t>
                      </a:r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Non-Operating Revenues </a:t>
                      </a:r>
                    </a:p>
                  </a:txBody>
                  <a:tcPr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$315.3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$303.7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$11.7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Verdana" panose="020B0604030504040204" pitchFamily="34" charset="0"/>
                        </a:rPr>
                        <a:t>Driven by higher dedicated sales tax</a:t>
                      </a:r>
                      <a:r>
                        <a:rPr lang="en-US" sz="9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dirty="0">
                          <a:effectLst/>
                          <a:latin typeface="Verdana" panose="020B0604030504040204" pitchFamily="34" charset="0"/>
                        </a:rPr>
                        <a:t>revenue.</a:t>
                      </a:r>
                      <a:endParaRPr lang="en-US" sz="900" b="0" i="0" u="none" strike="noStrike" baseline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597">
                <a:tc vMerge="1">
                  <a:txBody>
                    <a:bodyPr/>
                    <a:lstStyle/>
                    <a:p>
                      <a:pPr marL="182880" indent="-182880"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Total Revenues</a:t>
                      </a:r>
                    </a:p>
                  </a:txBody>
                  <a:tcPr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$506.5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$501.9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$4.7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049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EXPENSES</a:t>
                      </a:r>
                    </a:p>
                  </a:txBody>
                  <a:tcPr marL="0" marR="0" marT="0" marB="0"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Wages, Benefits and Payroll Taxes</a:t>
                      </a:r>
                    </a:p>
                  </a:txBody>
                  <a:tcPr marL="27432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$190.5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$192.1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$1.5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Verdana" panose="020B0604030504040204" pitchFamily="34" charset="0"/>
                        </a:rPr>
                        <a:t>Lower</a:t>
                      </a:r>
                      <a:r>
                        <a:rPr lang="en-US" sz="9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regular wages and overtime YTD.</a:t>
                      </a:r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Non-Wage</a:t>
                      </a:r>
                    </a:p>
                  </a:txBody>
                  <a:tcPr marL="27432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$202.2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$200.4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($1.8)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Verdana" panose="020B0604030504040204" pitchFamily="34" charset="0"/>
                        </a:rPr>
                        <a:t>Contractual annual increases</a:t>
                      </a:r>
                      <a:r>
                        <a:rPr lang="en-US" sz="9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in cost of </a:t>
                      </a:r>
                      <a:r>
                        <a:rPr lang="en-US" sz="900" b="0" i="0" u="none" strike="noStrike" dirty="0">
                          <a:effectLst/>
                          <a:latin typeface="Verdana" panose="020B0604030504040204" pitchFamily="34" charset="0"/>
                        </a:rPr>
                        <a:t>services (Cr</a:t>
                      </a:r>
                      <a:r>
                        <a:rPr lang="en-US" sz="9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ail Fixed Price &amp; Extra Work, Cleaning Contract).</a:t>
                      </a:r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881"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Operating Expenses </a:t>
                      </a:r>
                    </a:p>
                  </a:txBody>
                  <a:tcPr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$392.7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$392.4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($0.3)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466"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6049"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Debt Service  </a:t>
                      </a:r>
                    </a:p>
                  </a:txBody>
                  <a:tcPr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$121.9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$120.1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($1.8)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Additional principal repayment scheduled in FY19.</a:t>
                      </a:r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466">
                <a:tc vMerge="1">
                  <a:txBody>
                    <a:bodyPr/>
                    <a:lstStyle/>
                    <a:p>
                      <a:pPr algn="l" fontAlgn="b"/>
                      <a:endParaRPr lang="en-US" sz="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255"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Total Expenses</a:t>
                      </a:r>
                    </a:p>
                  </a:txBody>
                  <a:tcPr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$514.6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$512.5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($2.1)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Net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latin typeface="+mj-lt"/>
                        </a:rPr>
                        <a:t> Revenue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($8.1)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($10.7)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$2.6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1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Fare Recovery Ratio</a:t>
                      </a:r>
                    </a:p>
                  </a:txBody>
                  <a:tcPr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43.4%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43.3%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46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1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Revenue Recovery Ratio</a:t>
                      </a:r>
                    </a:p>
                  </a:txBody>
                  <a:tcPr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52.5%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54.5%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14745175"/>
              </p:ext>
            </p:extLst>
          </p:nvPr>
        </p:nvGraphicFramePr>
        <p:xfrm>
          <a:off x="4533899" y="160983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85218334"/>
              </p:ext>
            </p:extLst>
          </p:nvPr>
        </p:nvGraphicFramePr>
        <p:xfrm>
          <a:off x="4267200" y="181532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3880716" cy="202431"/>
          </a:xfrm>
        </p:spPr>
        <p:txBody>
          <a:bodyPr/>
          <a:lstStyle/>
          <a:p>
            <a:r>
              <a:rPr lang="en-US" dirty="0"/>
              <a:t>FY19 YTD Actual Results vs. FY18 YTD Actual Results</a:t>
            </a:r>
          </a:p>
        </p:txBody>
      </p:sp>
    </p:spTree>
    <p:extLst>
      <p:ext uri="{BB962C8B-B14F-4D97-AF65-F5344CB8AC3E}">
        <p14:creationId xmlns:p14="http://schemas.microsoft.com/office/powerpoint/2010/main" val="373064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25614" y="1447800"/>
            <a:ext cx="8413586" cy="4038600"/>
          </a:xfrm>
        </p:spPr>
        <p:txBody>
          <a:bodyPr/>
          <a:lstStyle/>
          <a:p>
            <a:pPr marL="285750" indent="-285750">
              <a:lnSpc>
                <a:spcPct val="16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+mj-lt"/>
              </a:rPr>
              <a:t>Structural deficit of $8.1M through Q1 (32.4M annualized)</a:t>
            </a:r>
          </a:p>
          <a:p>
            <a:pPr marL="285750" indent="-285750">
              <a:lnSpc>
                <a:spcPct val="16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+mj-lt"/>
              </a:rPr>
              <a:t>Operating and non-operating revenue $3.2M below budget year-to-date</a:t>
            </a:r>
          </a:p>
          <a:p>
            <a:pPr marL="857250" lvl="2" indent="-285750">
              <a:lnSpc>
                <a:spcPct val="160000"/>
              </a:lnSpc>
              <a:spcBef>
                <a:spcPts val="500"/>
              </a:spcBef>
            </a:pPr>
            <a:r>
              <a:rPr lang="en-US" sz="1300" dirty="0">
                <a:solidFill>
                  <a:schemeClr val="tx1"/>
                </a:solidFill>
                <a:latin typeface="+mj-lt"/>
              </a:rPr>
              <a:t>Parking revenue to grow as rate changes became effective September 1</a:t>
            </a:r>
          </a:p>
          <a:p>
            <a:pPr marL="857250" lvl="2" indent="-285750">
              <a:lnSpc>
                <a:spcPct val="160000"/>
              </a:lnSpc>
              <a:spcBef>
                <a:spcPts val="500"/>
              </a:spcBef>
            </a:pPr>
            <a:r>
              <a:rPr lang="en-US" sz="1300" dirty="0">
                <a:solidFill>
                  <a:schemeClr val="tx1"/>
                </a:solidFill>
                <a:latin typeface="+mj-lt"/>
              </a:rPr>
              <a:t>Fare revenue expected to increase with rebranding and relaunch of Corporate Perq Pass</a:t>
            </a:r>
          </a:p>
          <a:p>
            <a:pPr marL="857250" lvl="2" indent="-285750">
              <a:lnSpc>
                <a:spcPct val="160000"/>
              </a:lnSpc>
              <a:spcBef>
                <a:spcPts val="500"/>
              </a:spcBef>
            </a:pPr>
            <a:r>
              <a:rPr lang="en-US" sz="1300" dirty="0">
                <a:solidFill>
                  <a:schemeClr val="tx1"/>
                </a:solidFill>
                <a:latin typeface="+mj-lt"/>
              </a:rPr>
              <a:t>Other income partially offset lower operating revenue  </a:t>
            </a:r>
          </a:p>
          <a:p>
            <a:pPr marL="285750" indent="-285750">
              <a:lnSpc>
                <a:spcPct val="16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+mj-lt"/>
              </a:rPr>
              <a:t>Operating expenses $0.9M favorable to budget and continue to be actively managed</a:t>
            </a:r>
          </a:p>
          <a:p>
            <a:pPr marL="857250" lvl="2" indent="-285750">
              <a:lnSpc>
                <a:spcPct val="160000"/>
              </a:lnSpc>
              <a:spcBef>
                <a:spcPts val="500"/>
              </a:spcBef>
            </a:pPr>
            <a:r>
              <a:rPr lang="en-US" sz="1300" dirty="0">
                <a:solidFill>
                  <a:schemeClr val="tx1"/>
                </a:solidFill>
                <a:latin typeface="+mj-lt"/>
              </a:rPr>
              <a:t>Materials and services $4.8M favorable to budget </a:t>
            </a:r>
          </a:p>
          <a:p>
            <a:pPr marL="857250" lvl="2" indent="-285750">
              <a:lnSpc>
                <a:spcPct val="160000"/>
              </a:lnSpc>
              <a:spcBef>
                <a:spcPts val="500"/>
              </a:spcBef>
            </a:pPr>
            <a:r>
              <a:rPr lang="en-US" sz="1300" dirty="0">
                <a:solidFill>
                  <a:schemeClr val="tx1"/>
                </a:solidFill>
                <a:latin typeface="+mj-lt"/>
              </a:rPr>
              <a:t>Wages and benefits $1.5M favorable to budget</a:t>
            </a:r>
          </a:p>
          <a:p>
            <a:pPr marL="857250" lvl="2" indent="-285750">
              <a:lnSpc>
                <a:spcPct val="160000"/>
              </a:lnSpc>
              <a:spcBef>
                <a:spcPts val="500"/>
              </a:spcBef>
            </a:pPr>
            <a:r>
              <a:rPr lang="en-US" sz="1300" dirty="0">
                <a:solidFill>
                  <a:schemeClr val="tx1"/>
                </a:solidFill>
                <a:latin typeface="+mj-lt"/>
              </a:rPr>
              <a:t>RIDE and commuter rail represent risks to FY19 budget targets</a:t>
            </a:r>
          </a:p>
          <a:p>
            <a:pPr marL="285750" indent="-285750">
              <a:lnSpc>
                <a:spcPct val="160000"/>
              </a:lnSpc>
              <a:spcBef>
                <a:spcPts val="50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+mj-lt"/>
              </a:rPr>
              <a:t>Debt service $1.3M below budget year-to-date</a:t>
            </a:r>
          </a:p>
          <a:p>
            <a:pPr marL="857250" lvl="2" indent="-285750">
              <a:lnSpc>
                <a:spcPct val="160000"/>
              </a:lnSpc>
              <a:spcBef>
                <a:spcPts val="500"/>
              </a:spcBef>
            </a:pPr>
            <a:r>
              <a:rPr lang="en-US" sz="1300" dirty="0">
                <a:solidFill>
                  <a:schemeClr val="tx1"/>
                </a:solidFill>
                <a:latin typeface="+mj-lt"/>
              </a:rPr>
              <a:t>Expected to normalize once proceeds from last issuance are depleted</a:t>
            </a:r>
            <a:endParaRPr lang="en-US" sz="13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5614" y="829056"/>
            <a:ext cx="7956386" cy="466344"/>
          </a:xfrm>
        </p:spPr>
        <p:txBody>
          <a:bodyPr anchor="b" anchorCtr="0"/>
          <a:lstStyle/>
          <a:p>
            <a:r>
              <a:rPr lang="en-US" dirty="0"/>
              <a:t>Q1 performance reflects ongoing control of operating expenses and continued progress towards aggressive revenue targets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45837398"/>
              </p:ext>
            </p:extLst>
          </p:nvPr>
        </p:nvGraphicFramePr>
        <p:xfrm>
          <a:off x="4267200" y="181532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54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2685" y="838200"/>
            <a:ext cx="7751547" cy="466344"/>
          </a:xfrm>
        </p:spPr>
        <p:txBody>
          <a:bodyPr/>
          <a:lstStyle/>
          <a:p>
            <a:r>
              <a:rPr lang="en-US" dirty="0"/>
              <a:t>Results </a:t>
            </a:r>
            <a:r>
              <a:rPr lang="en-US" sz="1600" dirty="0"/>
              <a:t>driven by lower than expected revenue; partially offset by operating expenses &amp; debt service savings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3880716" cy="202431"/>
          </a:xfrm>
        </p:spPr>
        <p:txBody>
          <a:bodyPr/>
          <a:lstStyle/>
          <a:p>
            <a:r>
              <a:rPr lang="en-US" dirty="0"/>
              <a:t>FY19 YTD Budget vs. FY19 YTD Actual Results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75655" y="888054"/>
            <a:ext cx="7138577" cy="407345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endParaRPr lang="en-US" kern="0" dirty="0"/>
          </a:p>
        </p:txBody>
      </p:sp>
      <p:sp>
        <p:nvSpPr>
          <p:cNvPr id="8" name="Rectangle 7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UK+9qAALZjNtaA4uFibne5KmlTCeAYz27/atBc+AM1L0NoGmMH9o/2iKArRJTMrMT6uA2zt/BiMnq5a6bfKR01GUeeV1hIMICKb1cRMvRvDLtvJChTKOHlRrQ0ysp7uvoXy4KnIWp/rnwm3qJ0fupO3GcNRMmjPrpc1IrRIh9nkZOvJBkT2JvqzmqQi6tpOKqpgbE9xtph/vWJOTTeWYDmSij2VsKdsgL4x+C6QU4g1OF2EzsNcXRZf3VBo+YRtbNVd98ax7AIIohEubCatSIasmv5akCTGHwXsID0gyPGGECgADT4bdrcJoaKgcztoq/ClgMi51ydrI0byoaerPG5kkGi/MXJiUqzxZYLYxOO8v4lH5KnoDs9XK6rCipR8WXi40pQjd4AgAU3TqaVFZCLaQ5Paz/+uKrFdaRqe6sveGKiuD4LMeZqvjU1iPlwRWFqtPBWJ9jMfdy0HNxowz1ON/cCXyRhkZboPqAtJGvya2mFMjknrBfCWTDnKZ2uiBP0rRqZVw5urZD3ViZurvjzoEDFJ6ZUvW6QSgpxLGlJDNoUsGMxYUQwbhoGz/6cITnbZPLc0jJLyZT6wQABOwdYP1OwL2h3Z3byuieBjv+gptY8aJNUmDoDSY8p7hVzJF5MDFEmyv9viPsynbIqzz8E6EyOY343ZThrXXWGyUfr7TCSriDz/jO+WDQywfdRqX8DTM3Xr8aIlk8uZ7hg3Gj46XIaL6k8SAZiOvGzjkQUNpEgP+XywNRq4p37ctvTBBmivVBNSb4wRIxO5z8jDSMVIr2QUXh1V/8+ZMURmWV21SNaFYD73roKExsnwXyaRR+4DZB/eVhY+9izjP0ONm6PTtyiw/1zu2+tzkCjdESUW5Q3Jhr2CYIls1pqHIXkZ8KYYkK+bgdXTmUWVVjQV2LJTZ9qUVTdz0C7RdRcVoiHoFhY0ZxpBBpBaAUwHYdrOfdRANZvY1/T52MnHhuKj9ywuJ+HDkeqSmZM3C385q0w7hqPoZKqBbOVIpBNJfdQtMdXhNlDiyHwaRMowPF1v+Q4oHBxvzoxX98XWRKSkRAbQeh/u7UmHAPbphzHoOkxGIASgdjUrrK/8abvy8XwamVNyHr8B248Ex73IuZ6rCF0bUmSALHSu1mWQI81AY5dG0cx6zDsyZvpGYt1e9QJBGPVH3Qc5kLrPVCBtTN4gd/DrNoJWNh/e4VwyO3EIrYjFQu1GSG3utlJSir8CT69eF7Mv6FeiNgknj1rqHqqz7PcRCERlL0esblrEDSM9sDYLb5EaNQ67sfk/xTXIxmY9kFLfz6j/tRBmr2B+6pNZ8hTM9fQCamOChjoaNwKYOQ4SnV9mN4Vh/qKe0Mv/3nx/trlqjJabnaobhPRxxosenjGS3wOwkcspY+TG98tPKIu0Raf34pdzKTim8w9hW5gUYvAfpnu4i2iQjClQDrxLhZykE1Q0uZzCLzWe4rsDMcgdbQITtTTe/z+rJLCtfpXy3+XRfCki2JvNDVPT3gcmY8sl9/ZRekA2vUdj0Hj4OYtrETLLb8TTBOxz9wttQKtiRPUjQva8aWeJxi19zP6nLfumUldme0/6b6E+EXEQE6xjkfMUj5NEFYWL7N+vKRm8DcYle4IU4gMMLjVODoM3L8VO4qUB2n3PzKmBgswmiwGvaTHFBt2sN9KVmZV7pHBxxw34Zc6UWy57PBnaPylGUpcFlF2YgOq6maUQqiN5k/ZQSymAJz7P5x1pFi+f1DqjZzz2Uf/VWI2GqSjHkgtpPQPHinJMPlVU1t4nhlsRCi7nbZeugzZE1uVeVuQmVEHbSHXW7jyRLDDFZ8ZQgxkVou9jMizbf9c0Ad9zK6W/re4jCvHsew1N8jM+/goiWRQsUTsrwcVt2MiLUx8U9jvzQctbo2CTLLCorIRy3N7oPhNDcZN6Ea6EFAhrcMSwCfDbQdi0hCndzkxE2BU2nsvmz95pC8lA894ZXzfCldmYpqFHlUAt3WdPeXKru+GcZX+/VIaYqTntjWyFO6tjhPp+dd3AlF63c4CT7fHfo8e5pEsCNgt35Ykr4hGA/hXrEc+qOw+3RaOufiopb0XtmXcZoxVspFOkO6DmHmLb5aaGgdq55MVICrD0kPM211K04pPV9JmzCQ4q0JD3PIejRHTgmwALapqdvRETTSG2X+MAB49r0bXAb+ZL2QjI03Pke+keV9TG4J7eK4nzlgJnPg3Z06UPWhqBXMSNhdneBxVMMojBQQSTDQqKJmaS2PBI/6VLqp/i0lGWXVn5eMIKSZWIv32jZqHZda5mzrRMyxuVj8aEaA9RWg3IQyMpT7fqzC7ut6sxA6Tx6KLuWNZRfmWh27l8rpdnskZYTirOtWRF0+q5ytkp1hIFe/nbWaiKtwSJx0uCertKRkYDjsDDD2+FP4nMOyMB45HL9WoT8HHT0LlPLXer4cn/d7URQI9A4HoYvByvVBQXr2wM7ulyVGlUMaxodSZEDNijQkXFpFs9WG/vXxe9KRTeGoIXgP8W/nM1asxmgHM0vF6/gqhOBUSND1C1RbUGy3pj7wtQEZKXQAnaknL8h7yr1a4Ll+84MvJORBZ4nzcVF0vfVibwcAZpB2wNXFZM361gjFYWuaYdhnpADNRIq5TsZ+L8kVc6O71D2PzqwWbi71SidcQUPIAVxgPSEpf3W/l9cZk7hhtJx5ztEHz7ugHYO6pl00INIexnChfAo9TVJtKgCmXzO05iiHuZl7c24cmqe+ObjiIZPacm0y/Xq4twi4PlHWcTrWypSsU1un/ufGosq6A+TFwwv8e8rz7Teke+Jcs6CZsURFJlF3sidK8GCZwgRkG+2m9bU6+W5SZIt7Cfy97ruO8TjRB3yV+bBSvm3Yp36LZ7OCL8On4ymqnY1ELRvs5b0Zu4YwvFGPPs2/VTxPJ/DsFcNV3k4C/2t7699Sa9FR8NIUBqmU0FoZvYL5qSbO7/wGU6zJjOiBGDfGMF1YiAXYCODr6aHk9KxkBd/5Igis63VpQyKgX2lEbanqtyXFbUntWaLrakPmQML5trn/xGtA1QxHx3YltfbCKgWLWg8gwwHGiHPX6KJ+EL163g4CRTOkHVPR8TEai9M2QtbiZb07PF0Onc0YX5lT0m4KxAd5ta2znN20Skz219Twt6s9hOEQp66KTYfLQ29et2kKrZ8RMs+aNYOlkhmmeEh6mVeOlP1Mnrqjv5VCoT5QWHjDTyZUjeOUxSVz2h6lcLd9heZMBaOgwf5Ugpi3jqcjWip11pvoAKYPKCOQQL4xbia/L0OEobT724COv9sBNFsQ7oYXzSaUyFmCMOMNXE5DjQRCTcVd3goC0GTGStBlEYEl2MVaXWG0lDOVGHz4fMOWOgu/7zUjMauJXAH9avcHzyZ6D5Bnnl9LusGQloql/z6dIPjnHiXGJumRycpSCGq8S57BptY/7o4A7F/dq3hjWuYDCaCSWPjZdzP0rSMpHSujf2+HohS/UeTJVTyJ5Lg5U6B8jSPlpVZiqXwurnc/gmT6kTj7Lgz/cLK8M0xNJ9BooIsuAUmeBx4Om0OWeqnow042d6zacXoTZO8bKFa5axpU0dqGEf6QHkP/pJes4QY8gASGzHSSXVxFquk/2HSk+ZKJxpJWyLtE1NwEqDQQffP9VXi3KH1OO8vHDr01Iah2uwvZAeBObxILkMKQnZLMS2mD2d3DsQFPDYSd2ZZplYQdkUwnHw3EGaQLYCr9RzluY/+4LdZ15yOU9DpJqySWCGPpQHOB8mA568mfXaX+rNMP3pjE3N5pH83vHE+ffssNX0o+M0UYNzoz60JY6cUQPxvp2+vWwsbZvhzOjIOMQE+hDyHa2ytYBClQUwy0Clgpg59B6HxDtGluuC5+Gk9X7W5H2HjSJ89JGq3oBbBPiVX6PBaKvfgq+zEpcee8sY0Ty1apU0uElbc11h0THrmE/UakjDAkBhwosgb3cfBSXdCT6bgj/HNbJCQgvMn8binSkHSHmh68eUFlwk+zuhBB8ftqdBbk9wCuJBnlbtL9VB4OXukRHolh+C/LJpX4MXxLpWmI56Xmc2Uhlk0DB5ri2Gv9Wqd9cUkMZgqXLCeDI4EjQeHlqvpj6ulFGm4NPAmQQYU3PQFAtXeVlNxfXtCwDm5kfzWFbIMBlOQEE3D1EVzqWihKgUiTyxf8n0QZs8PCYPVBCfZvr4EaNlgGtkP6y9bQq16kU6OjqsK0gjGud6kn91gijkPqAVfreyB41qO1iAh9on4g2ZrTln6M/3de4Ppx+Ojsn6N4UFYb1i6k72iDK0r+abC7s6xUVNIRKnWnXHuJOgbbTV1VdcCEu5fh+HJglq+bInOsSvZa6hPjYGxHsvj4iIg04wCLKx9/CNtGcL4a+PCVxRf60TNbyGaHxQmTlNc83DBUM22vjzElQO1pM2f/p6fZaGBlm3HH1mBianaKm5l19oPIEhmSEF7S2wXRdqjc00rioMIViAsU5Jj1+hEqQJdptkuMZ9UffAtObbuYyyuYIcQd4Jx99j/BJV9Vz6KCcEyHZ4Cia8u4JZxsRte4azZSI9tDMiqOLLqqCxu1RKc09EDsPgkVPcjvBjXBXbBG1E9XGANBeNyyMpBuoHRgqwnF0y0Kxv5ToSH+ZP10g6iaEOoFpPZuMiZfgyDM0Of8ysTkU+e+vr6TI1BCZisLAprfNlGytAO6l0obmqXjB8M6eSTZUj3JUyCEyoBXtZ42QnZP4GnqFYq8ITBi50nzCf3hwzBEmevsP9PZE/TFBGxuXeiosLeBLypMDd66qABOWsL3ky2dtSQBNc7qAqLme4rw/KQ24YUOsVqdZNubG8uNKsb3kX3L43iyZkFYdU5QEB2fy2hr09u4IFEEffsAtpI1f7MEpodsjHVuGYCXQvY81V5jNhfefJTUc4B3jTbtmRnOCL/fCe1c0cxPkGTNLnliUifx726axx6+/NoPqVGjMb+PGlpoHUba07McYgy8q5XH3LAX3KZjg5aAoSR1WUZMrIWjOCok5eahp3NRFzXwj1dPsZwHAgR+es/q+bMK2NJkCyhqDKF7dAl/mm+gw/gUh3xgpJKHq/Xv9erm8vbNqB+6ISb/3cu+pVVQP5RcwlAUgygLqocEbNP0wPa49jIDJymitFxZT8fVQzvkL7FFVmK/t/p6rojaB04yrIxlwmax0xUENuUeL8m9gZH+3/7F+C8xZ1uFrOPh99/i0HucenXq5tRxoE6dTS+n7cp0UbhkC3QH+84tW4rwh4JWGEKitY9seXOS/y5zphU+9jXpt7LpEmElFtYGVeZTwxzJdEJtZAzOOUBy2IrESVXz4TfAG35ulrz8g1ezdVHE+sv38Qz8SVxgKAQqXlIxL0r6VWJccbb/rgqgXL9/QRczlEVc5uQwp95DxWqpxT6T1rZwIsBdLgL7XDraliTPYysNrnmUVf7CZ+esGrlP5xE/VxGHj4V8PTdcyVYX0UNXEhSEkBgXMHSi8/Ct0hLFoHvYA/V8InaxLd8sSdTU8C8gMN3xXyozwzXczNEfGY7y2acZYmfPb40d8CHIZjjVH5r52ocQEDksCCZYo8x7JWnvMg7EsEpRllhYDnX+ExtZviQgeITPvMXeqo/hCDBSJ9XbozBgIrfWby+vvJWmM9n2Lb2nd+H6+Au7IAGwh8M+MxkJd5FcJJD8GuL0jwTtfTS+t2aK1ocSyK+dhhQmE59056Lb7nIM0JDSm7HPplamQtNdcBn5vUNrGykuy1NVO13B7H34ILWdBtRAIJBQq0+Bg2p+XJytgMbYJeYnRe731ue3rIYBL+TGeLEZsTZ1j92fq2zWaOSqiqsX0jy1E95QijR6qfoxUly57tPtq/wMoBnM9CcNdSM0jxdQp7BjqY10c3+3I3k8q4vQdD/M8GWmtZEx565ICBVuSJASCRBJzeSLhLmOdfqxfiq6B0JpyW6v8iRS5HKQr3wZ4z3lBKQ0TpJR7TcrdLYT1/OlwHZfmR8lMpjGfQfw2N4c+BvzI5z1MX7Z9L3N2CUXGEIhUvFU3dnrWwRSWEcUMIXFxx+2mxo9mNvvXTsFr/kb5JHZSZrZ7EahG1CqGZnkxVGWdW+h/PXcN5kUNZKbx5TGg7V8PwTgXQofVW9d2xFU8co7+apZhH3wMFKWqxaDMP3wxkJdcD6zQWdfVx0xTD++t8+0riacQAI/MEZkZq+oGHe0sDcNx7U+rf0JXwax7WnHgmirqD8OOaClSkcV9t5zCpWTdSHL+gmYicBrXaGCb56AstXbl6m7bT+SfYWypMKeFl5IUyUSnjt9t/7PAdcj6L+w+T66OE9mEHOFyDZ6P7/HBkx44gagCDu5EZnv//7NO0JE/lq9wVn0vPOy6TuMMBA1cvPyokYb8dMIH0StJwTOxkTdu7mumrEGWoEv4/5S3vEFpIXPgiWucoAZR1RkrSbFNEwzEng7W0cC7MJdoseseti/g8XGLDiTO4bj7iep9SLwV7Qg2yGlSBcJDo/P+7wh8tEUGVKPypK+lql/SNmUXHHmTtlKK+E62QoslzLvrt3PCTlhQ3fw1+7XRdFEkZHoiOJqlPe3QST57giRpmL9nZL520mB3WOs2W6h6Jf8jP4z/GB6p8F8bMCveUVxELYA84/i4ZgtmfUnM7T/e+tL1kamOhHRl0WNG1ncmKeFkMapZ5t7oaDjbgBqkHbcL+hRZzQw7svgoLMm71/v/pwrT1ljRfTDYl1K+ekKsXBUv6yF0CNmOqqGqh4ms80VjNtIZ1npNk0xMgicJjGhD7Ni5Lb/ikEBmpwD8eLGQmMeohGPZ7zupMAT8lvY+9O41g+q/13ArHxCVDywYBha2JJlDBIG86Mrx95AvRKHxJmb2Ir/Caub6/46aTaryj+92MXu7QiRf4GHCNtuxjCD3Isq+8mUPLUqPykhE2FR2x6lEQcw8A3bKJLbxzPAEvHYzNBgyWdbuIDXJdsxkUH05t8tC3ZSyVEdTiUuve5kwOOf88KZ0zJZZIS2m/UPSi2pX5X7DjSmrNE9k/LQHbDhQzhbcaiDNt4lamYcFuDhaR45NIAXERfS2YtP/t1T4j6Z0xf6AaeS8E/uxbalMNurGDJQZ7JOjpx6m4pcYlkpyfGcFFXmTKeQGAdgE4lgW/UhOjg+qfY6vUi3mjQLj9/GpVV/K1cjBGIG/wLTcTwujUhjxL5jf+ev3F0v2gXv/aP5ugF28XDigBY4W9y6XA5XNCW2YdG23Ti+LTJcH8D2iDWPoSlWS9bNivqsxO+dJpBrc4FkJdk1H9um2nwE4LzogDYtv99JX3IUWYbboBFGcTJ5C7g0NfB1Zc4HDxi+1GYh3YZnuYvQ3yUbl7s6ZtpbV7Fq2Pf6DJh/yd9NAW49N3DgmfaGrcTvU4GsZYVjGT6KwW4vpvxUuZiCqFcT3Qo1VbldyMiaVoVhH5SPeA598ryAN9Z/hldUblKAtfc2JjUwpBdx+mHVhRdjTJddlvlWdG0kU66JzbR6IRDMOfuvpAs8gJ516glYgxU+2KjsykXKjBcnu0eFOLqZ6LtEOUNks8aEmN0F1DqbaJGQAb7bMBdq30ulszqsR2CKwaCnuZTX+QwSXypi7JdbSKuHykzzw3zvgjHmpaC8vo7/Q+7daFDqnB6MZyDvayOsny/wH4OVCqbN9wpusHMMyBhf4gsaLbvfjXIqw8AJQ2b3gGwUoKe+69JDitFLAiLQn6ZSH9IjjZ9p28Iln4M2X/RriMAEp6DtPg/el3LXh+9y2d9HkFLsAKtU+SN4ChZhNHFTCBGkYKnB0g0xre/biORGKBVrstEraV71xuym9K/W8iKMS5QdNaOP8sTBA94wd8t54h7axmPkzkc7EUTrwAxRjaygwtFY1/izyF2fbXxgDO5A7U99/X+beeEjniBLKYZM9yY3hOz0IyJjHluize0P2/syfsAJuhEMLMeK7L2Exv4/bLlIqHfcayNZBpnkNy7m6EXLDMf3iwc7c5XpxqdMz7G7pddgsveYepP8W1oezCi0lUzJHhe9TYzUeHTN8TdQH6bSI1TXAX5YNEHMaapbtJUPNctI+YCU75f4P40u2eSIK+sl10bHXNfp44+x5oL0IyUYXdQpAhBIGXQkgVvA4+htT8hnfMh3wU9kQn/ySDh3uo1Yg2IR+I/qWDDMGN0/gkuWLzb3E2CTkGom8I4kbG1RmbtvWVMC9wsWq+3tDRrut0DjSC6jRb7FD8gMo4DbE0OM+3GLC3Ob8qwRbkNyPklApiWa4xNZkNBw4k6S7BUPxEp/59QGj1DZaAJIgNBARfYOKSWXDR+/FhiLzma81l+fKZpoDDsqgt67mqicnYK93DB18OBL4tdQ01wV/Exzl5E/D1GNEpQxa5HBv1GKsH2NYJ/wZ5l0WI8E4z4GZJGDHmAGaqCKJySRqRFwGAQ6QmSN1LF9beDhhK1TeAOq3JmxGGewQutW1f/HmI8Q2FkAurg1yDy3Lv6pFUS9ALtRUIzmreHsv9KR9Ft6pIaiEhpUHEF5mog9XRH584RNxxMGYTzrRSACozTHd7+oE1UMg/YqvYQiy5CmZ41MKmcA0SAbfQBRKhrEFiCzkGlO17QD8xB0Z+kPcEK2ibOvmKimKCPpM+/bDD6JYHUip5EsUteBWh59V28ooOgRiQGMLNPNNwr2IPn3H074vVwFMe/dJNDl582kiW/diOT5D/RdL24dMMOo4H8sROc6I0an6K55v6aL/Xla+bns9ZM/5p7Ku4lS/DJI5Qb12V4bawZXWUCgGuTd/5ogmqbHPoKZUoL4J0AEX3snhHjTnnAKVs9y+GWWlc/N+xed+RILJS8vZFGvvAlyGvm/L6r6t102EpTLvpFSycxqfsBxYjSXXgGdiDPelKys6TatVxF47Kcw6q4/NAJ8ugYSkm+ZR2Qs26vlDGhgVNIevA1wYOgdhd0SZtfDg0NYWFax8oEeFB9R7FxbIlzObP85Uc7cT+D9RzeFQJsS/mJBiMQ9rKm4pdyBYzBr4DPQ4LPRpeyebTc4I3x47kW81dvps4ew/UBJODWEbPqyoQH38SCi5SP9LotS2k+NROgED6O2cM+j9pCSbzAwmsYV63aHL/DQ9QA0O2jnh95+HXpSCmEuDDLg7jPivkU/NfHWLBsdq7rJcnHB/cy16MnOkb/Td65iXsNClCjVBgxLtSb0M5GEMAjKjBB8lS7PcyY0KUW6Pg99Z0c11Wixai7Jm9f6e3AtdQSYriZfFa39zlL04vdc+X/LnLhPKDoKqkWwBG4Ad3cLoQ1/nSPPAXjfbr97cizEFZn9SHzOZ390VfFxu0l0/ykNeq8wozYnHahpKGHgm/3vT1yDZomk7iWZBdHp5TYUKkD75unh7w6RL622Numve8CnCYMZtQuHGW2CCJ9O39umUR+Fmj8tDKTzwk4LcZCaeONV6dMakC3zJpAzZsJwNIUsNqta/xMLNqDUqHWPgwugj9lxcMAhGcAM5YIknECSU/vD9ZINKKtmkDGl6G+AnUPuTcH5gc2Fmfe5OvVZ0VoO/21huIDJmIEaUcsvNMFzoEzPML7ujUc/KEniYGkxKbXMvVY9h1UveN83SSHSsvAnjG81eF4N7AjHx6dXs3GmXeX3w/2ruOZ5mJbUpdziGxkQfJX0vHTgKOWGe1FkDIlzAnP/t4BSORBj7SKW6Un+y2ndZc3zUQwnA2T+mVhankeJ9TsHiLEr3F4/69Sj9XVYmR2GVZddUqerHQ7PptYM87aiAqDvS8SCZ7h3Y/3CuHggPIu/nfDA7pPRAbUk8sAwH28/bi6Tc2rZ6Mx3kkhOYULQCZCwB82QW9Gbg2SMOQ3qz8IgmafjU4QO4JG1dW5izX66PTIskmOzA06lH8nU2Q0uTNFuiFZAYTo81b/3j3gRAs+viiSUMiwjwDtglqlJNnVzKkmNzCXlOA4V3TjADlGdHd5b6c5G3S1aINhl5WMwc6ekRH8nriFHaFbChguaiq1c2QuJvenrt6fFsS4h/Id36glt20KEY5IBq6dDe2RkdmBQtZ8ZoDhy+ql7YgT/I1fMwoLZtqSTy7GW+LIsuyZdzKaedSChj0TOwvwNRAlxD9Kcb8yxqXDVhJ1eamlE6CYs0I2VRgrBC0B1IN9L4g97Fyqwx8V5QNFIW40Q5NkXKCwUYFj5vvoHxSJsU5YWQvzJM6ETB1626Iw1eDj2XvWacuhlQL2uDhVARfDPNSh6BAN5QyS86VDjh9+u8GXw2tGFaq/57Osod+pS+bCWb4H8jRpIMNggqh0djgKDvyQ7YDH2XFKHypdfA6rFa3X+mG/s5JoDuJC5u+0l0B7dL66FEVYRPFfeXy08r3kXN7xFsam4JXK4z4w+JMBbsyNQLDunF2zoy3/9RIwSSpm7REuui1Mz0OeYaRv2A4B6p8joFzx66+jD40JTDBeqdAO2j5jl6f+wMsyZWvJdG3PltkubWsE4dRP6+GaTnftOC1q5QNm1TBt7HNY/48c6Vv60WO0DFaJIyKeinALI65bSnVsmoA8R/StoOiofXrIAQz/NbiD22U4+jJqtqUS4Qw3cHPB5LWQpp0sqwPt9V8DA2l00DBJhx4ZmYO5AoSSel1c5wE6z6ZBQ+lcWWY5CKdYHeDwjR18ATR/s/YIoqCr7FsbZDs3pqUN7NABUg84aDOFm2GR5Cj9VX+KiRrrK1L/220+NcV4sxsQopPH+lB9Ijc0WTFugQp7fBPOerPbecOr0prZO8CvVsvwZL30WMpYmmjevV3rMRzv98U+Y0j7cpR9rT56oeyoNdXdKbjcnOqp4iaZzale3PV2HFP5vKvH+KuIqryK/vojlmnG2YbNuRZ1r1U4jbCu2GnVJHEWKS9qQEUI464nyKzcFUmagw9I3mQmAtpZY2Stoj5+RM8/lHtkX7uQMct7edYBQ3+i0JujcWK/NPjWNX7Lem7ZKAQd/xmxf8QSeHCLRgSOldarb/DmkHQkeb24QUQEN9V+m0EOSMjgPXW6RftWnkkW/ZRNiaf4H8x9flLWu20WPqCzshfahJ+Wjb1Xjh8O6JgrC8ua9csWL8z1pwL0+yzxORKUzy7D20tBFNB/LiRyBMFhXjzAvtL0WH0xiBpZbo1SL20a/d2Z2G4YPiIv8fF8oKIUf9pUs6KUHPp3//+dFBBdz/5+SG/xo5cdQisgrBBM8uNNhIkOx9AhpMHWH1z99bqg6+EpRQlG6ilI/9kakc6pu5qMV33qPP2cjKFNOy1lacSzfji0Ud3+CzBGt94S7Om4XLH6eQaxYPyzFR2xEHCO5AQzl4CGNgv1XmNc3N9sYMWKDSW9M2PBCuVl1dTuYjFD6mt/brRch30SrcIIo/jjWeMqimgCRn39HYZf1uR6pL6YX1/2V/rZNFFHDa+02dK9kqPIZ2Nh0XvdRHVE1xG3MUiYVkXRNAtRO2t8IHzr7UiL/NKA8cja1ChXG78kqfbCDxu8L9UohzHiFy0Mqh+dlIrBQ9FhU+uh6AtDfMiTwuk3L7dcP/mlPpSaqO4gJghwwYTtFB604d6i+0INtTNGVU31EaD1AgtSJkjpAWYX9iTAAxqAPLlSanqfmmeolOmLoqGi+j+vMXLgYAHhYiRSlCW0iZcRq4ap0TiyjmC1sJR9ojxJRcUbwjEeWWF+ss2FTWYUHAzX8hg+w+3UjWSmdCcfE2ImT0XiM4czwR0ETbZg1+tGpgudh8FdXCPYXjvBQVtYoV9YJFZI2NptXcN156S3K4tipkm6MQH36QTt4vcpgGqaqyJf4dZ+X4SEMU79bmay1lxcg3HegXPY4Q5OPcuHWjoHDW8LfJDeR40Yq9v0m4NpjqqtQ2iMVhqiFY/scXB36pohwJ9EHltRYVpHLFa3EKQXlEwwq72aiMDtJtGC3g8c1q7Tg1Y/+X5vINsPK/pyznAieBgP1BUqthcEKGuRJa0SNhvgzA+/cwS1Qjnj/C0rOWQjJsysS4R9rFrnLAunWxyrZ1dGjQw5V9mezEI8AsvEJyrt11jy5LZu0vDdp1Xi0d9TrQCTLnjKUgpmZp+aIlaDxTV5swyO95YTXzsmS0T0WR0UcVbGpS51HvjV71wloddfd/iC012Ni4Y6uRBEFQCi+ApqxsYESeJJ9OrGJuJUZryA1i7qsK/N08CKRAd4ZGRq5IOO7myZNPbF7C3mFqudHAMzVwc0mzsdXutzTu8Y3P5G7Za6rhAo7n2wzecj3FPDNqSAfW7dKAC261PQQOvr9Y80FNhbl+FsjJ4+doLDlMm9bDgPwsCMi1HaxEAbPGBIM1Y5vlkOHAb4wjMXHd4YI/VhUoklYDtzmneq8YCA14LSc2nBgxmNsKEKqM76pW5KpP1y2MNdigwnsSoloONnWTNpN1s4Dfzx+TyCjgaaf0VLXVF9B7WdQ84dqiZ9NjAhAJf+bPv+7y1rNM29g2FlZo4sIpopYTSEH/hK836k8b1jWCqh795qL74U2ubsZkmsnnmbrVxzWbys8Jfbuhjbky+2tu26LcvvSkwRUsACj7MOW17GYOGKuK08HhASQfPK5NcxkxjamSBCeX+Idg3tXBI8NMuUFVoBpgPSSohF218Ef6rvbyv94zGPJoqfQ+hPCOwU3H07LT7sTAEVDm4qUOBrwi9BkdBUSbO6gBLoIC8mJhG11YqXKuVq6N7zFnJ6lpI9omHZuNH1HV8ZxK/oOuozdX3qBXLRn06uqhJC8u94wWMx5sg5oqeiqQ+vLrGqJln6twCTeGil0EMdaWb7GXE25JWEYuWAgOqovR9WcDzTiJ1eh1rKX0JpdFUus6iun9ioWxySdEwD9SzKLkWEZ/y4MiVHIN6Yj5CtlYXHWEeL1w0JKh13IHEBYb3zSB4Z2+YWhVwPVS5oKW5dR9xAEl0vBPnqkYehqNbm/u4lD488rATWput7qAyETpv/3L82LWNz2mBJqOb2jA3Z+cEsF9EWX/llpnVvulnAeTEv9nNEX+aEG02JFW4IWYsS68oqz2q16HuGUj806jxK6nAGJ81dI+VLSsinnrLsGLZsJVHfxJesds3UR/gQ6qhiZlNKmiJpvkAdri+AA0WXnL8Cb8z3dyvvKeLVzjnvycylQiRrX9naBIlZvb0vinaH6rYHiDitJv18al7ZSiqpss3xAGy0JlBB/akzGPJYxYujZV9TJ0pbx1KRUC3wA9x1cj1dOV4tFeGkJSZ76OAZFn7YbkJpY/CmX2jNOzVnvh06S/M7mDt2rObZudc2A0Q1ND4CXGy/hVeGNzktzEQmXCeAshsYu1KM37C0qRKrXxnPh/t74S30z7+lyv/0EMwS9DtAdxk7y/lgQFRzI0/mOtaxSlZxY7IS1A71Fx29Uolj+rLNE4ARl5uTNHd8593u1yga6yIvxUykI5NekMMqhHxAl5ficEogx+S6KWY1NWsNy2JCAymilhYFHRuDJHs9INwMVevoaCnd0b6+H/vVzpi8Txq1LpdcHI18m/4hmXhZhg9vCpLCuzITxgkcYHbIGZWrCDwRyfHF6gkbJKMffnRR2ZlIjCdZnMGtQORD5HEc6q+5Jv/7YYXpRhxgMRD6npzxFeL4O4awxtbqW9xzyMpC+wOfuJBZn23pj/3NJFaAtKsn5VQn2HznDhlypx8yrQNxfchAeFkcVllfVnacJHEefWKDwtRrjWAMPtUXB5Im6sojQdMZWeAj2qZW408FtwhlanhtgLksk107ZI/yKYjWI4T2C8gjXZrZ1LNFkP9DWiRcp5xCn9M2EfOPa1CNzF/EnLn9aMQDVBKiz0XIB3EbEXlS8Ly+wSJCily63Rrzdc6iYPZ0AH0HgslUswCXlH7DW1ooJdkUywBl027ygfVgZGuGcu5Bzj/92ZeuiG5pqY3WicGhM3sKLk+JQKiFRVkGOcEvoz2CJx3Mm3I02Ni3XVc/78Se4JLpSEdsTSwY9KkfVwJaSnge2AUoxEl2KPxrKnEsWzYQ+uBTWGtMZzX5nf3XLJ/ryshrXO8TF31fuN7oMoR9imIIY0QAkYdpeGJMnB/WtrTdlMb9gnW9/nqrWDp6Uk3AeWDrkQm7muzgOromjUOM4z63kNeCB8a0AdNcm9iIEPPYNtyoXQVvh7He/hOu0nefxh2XFIobFbORqZOxN5apMHNd2NIWgCA6Q9CARFaOc/L0rMb0FuiSiFEWE64bZQQssABUc0cPZehLorLV7Z2pqpizOeRqzW1WIozTTtchJrgCBMOT4YS0EZc+yhTOKjATgICdQvay2ahanJxiqpvCfSryC3MZGRA2+5Q+WUcVprMbaxHQGQzcTxuoNiK+h0wXq8AYWSNf8EQ8MJH7Dvyju54F9n31PRUcyKVEtKwV4aBIKXMFybakI3canm3P2MbcOwTNvsGEfgdXK7PzkBHZCGcV05EKbygbEjZ7jNgUUcl6eX0HghLbzP7unjsfqkoSrCCMFsPEDD1mn+48eQZjImFipJvd2NJHlLIuIjW5rknp9TtNOasorvFmULGBL/QQwe36nbmKRgAvFg9GNoq25eOKnTGNiGUxqTqtolp5VfssTsXyPYFKx+8Y3Pe1eERG5o8gNoqVWVtiWOdNNznz4I3ijRBX9GMBZ5BbYzdsb4TBimv8ULECJlid9iLkWneEdKjQ2tMDTPT4TyzPNLc8V3suSm0SFrKjAbjP6cyjbVf41GZwYTVMBIKLqqhttLVBcd1hzwFx4gwHARQ3MQrb3QW0wpxNIsxDpvbBN4/VV68JRWWzKQ2M9L+DbeFKVKAYNvu3oMNerEOHcuEAblIY8/ucrRGy/RjegAVnoUxEmtaSKeep2hWqtZHlMG2KyhPglecXZjiUqZhjNco/V8nwHxHKE1IImiK6KN8h5WiEgaLVLTbZ60DPRkfAUeTnRC1bt0f0sYTLcJ2JjtITdqslvu8J+OYMfgNSeJTy/MHa/VAmt9muNdd9N3LeRqP0w7Qjg5KLR3fF2mzvP3TS8/5LCtBiR5qB56FUoR8hpIhqOH3ZNVdnyvlOFrfwGB1rmVGMVMPMpi8b7I0csiqkDu9SA8LfZjisqft8J37Zu7Hw3yY8uR2vP9i1ZzozSSz5lFNAkh961zMwbMsUdkVTjOMlcqvlBhBUBgg0zt29pUkEdFNmZIY/hcIrAid2DMnVcPJktk78Z3QwxrBsPPFe7hyjxPvilN8edl10DXwY5jLDcSIvkVCaFCoQKYLPo7NiqxcxkGIkZkoijcGgxaddX2VM+HTYZk95i7R59CnSulb3KVDMRdJYj7rv4U81jAismK3iJtLUU3CLvq5hB7GyxDv+sC2Oq+L2abmH0wxRiXiTn1089OilGsTP4jCG5yVjnKDF+W/vun9hRhUJJ0XjiXwCNrlVjjAQrf4e6/wG4oo8l64X94ujMS286mgY3yczOFvVWo3wesIEeJn5maLNqonGn6GbyuJ+Xm5I4kFh4GvVQUn6vT10wSazWa68ktV/MMznOrlzk2sT9ASciSCmjApTlZ9hiNzTr7XKK9dHHzxagfJ4NFf/jQP5lxmuEerOG3jnCQDTrtMB2GU1ZaOqNkCPJB+0bdg+koRoYoEFUl3HfOkEY3u8HkSU4I0+S5lEGHBGr1iwJ4pvh7e+oiLA0KQUWihxUyMRQG+okUseSkdEfx33NcetGaDFy6XaMpszAXiH0zYCPfxAS76MWE7ELwIoEgMtXzFKXgDw+qsgQFXfMpS1T9k65STMCqqX9ninETaJzKjFSugaU9QM2KrZTJlC+1BhHdn2M+GYBzZMC6mAO3KM1iRW+uZ14NlR26bPD6hBwfbUixDFoc2pZ8LA1AikXHDr9yyRqV3O/6pEcbDtuVZIi/559FEQesH/xURTbO+CZ95BefKEpshmZZAymLRfjAny32BTnN5SH+JRqVmBHp6ACvBWVht5qiURpXfdLp7hDMULgGoBMN17fUHD3nQj7urbYJCdi5BJc2nnpo4bTGPI3Gat2vuTyhtZfxhvKQf4jGaXTH1yvYwi77nWabASc5WOhf3fK13bYIKVvoT09YZvDesZlSpFZzfVPt/XuqhPF00/9rIvInpM2cQPQ5L8AgIXRrA2ObkaGcgoQn9PrA4HTCvh/TAHiHuzk5aVKeOxyhlNhp7djCI/9VoEE8P8RajEtGR4Hz27QKavQFRaEarKufC4woElzxmuaiU8gn7iQwU2aoSgZ4ZdJIKC7hJyGBBmrHNHAnIpW/ORVbiTlS5QR+l4cPPHQJa53xUUXmAONxbNX+baje4/fq/CrSEvnieIiU8LdJi4QkUy6MJnQ295jcD4C2sNdiZaX86pKeM5JNhA6FAia5GAE+6EDXw7LzUsqsZ63GQUq+bev7yOJdZkWo1lw4K9BAbNeDgnj8cpDqi6GF7MztTCTj/FSQh2QM+2hrDRoqIhtHmE9A0Qf6ifYKMU56fBhbHU5ZsAghjfEDbCrerWDTR5dSzbNquWtSATbM6BFr0E0KLOaOlm0gCQ4v/83l0t2th32yudHtyU86vX6crQMyZ91pwWnYPx6GG6KdVdvMn0kt64w85p/Knu+6ZqPFJCMFyKKEM7NZBvrPFK3OKTVWw0+SVB9Qw5czfUxz5jmPqcP9xxVT996OOvIXKgJusJ7g0UkQXpuDHNmMJ0d/V++47KJq6w5TKaVFToRf39dE4z//wzrsqQKDYY7uHhcitJcKCEIpSCH9qE1TSiXACa0SgqcYZzrHbU9DmFh0AMRjfcCP6tBMy/Xoq1YBchrph5gkLNzEB4qlhkJP34er1YPUGuaLWJTA4fZuaSGpHX8qqtMdGfCp0VQkY1O71P6tkKuqWMPsOKDd9u9n7fDHSXYymIODXBOSWJu94Y/jLz1Ot9ttx2qjetJpvQmZP8a+I+T1HQJuY6mgReIvYMnjxjkqSqZqSlrbwdUHTXWD+jiV/GOvQaTtPSyhx+CJnlWFAOD01eVSGxgI0YMwxuercFe7ut28jXf8JVV6Rgm4GurmKnFL6dC1SeGJC3G8JRf9VTzcnkXuNUn0j3ovaMPfu/rFpReXuwWDTTZu2T+4TnKdvh8YZmu0kBO0DEGKQlg+ErE2+CYxKpT0OpdLRWhr67p6eDdSoxDOYolUnFWWdBpwig21k70T4WHNoUZNb9BXmYt3AQTOBdqpX/tgc7wdX/IvlCQw1Tt82mSk3tLY56sQciaiWcnyGupFLp7K+rxjL1QaAiOmOqi2VnZ4k4h0G9ByiEmxXQnMmZ/TuF1zzMsP2tT07fEkcLI6XDAkEokOFr8wflIiGQB1RyZoCmN7vJ6M49GBHLEzBPwpJ3uM0KRX6OHUl8xpoAOuM4SocVNYY/fzDBEo7vbTNIKyejdnd42P6LArXOhle8X9T7FFFkylP2zrDbOBWdmVW2h1xZDnkRzayVZ45JS1lGRY3OJ/BeJKgGQkTSzz6JNnR9pULdDioarEjN6Pettq5USzcPLRGj4cFJtkWOOjs2IXhDHIsaoR6OKbj42Y53ZoaOMJ5m5vRGytRWaDVJh8UTOon3/EmqzXE45MOLHnCq5w9nw/6J5i8XmkbrAl/fmYsYxpCBY7NFhrfogIGPx0DF1EkJHeT+8LL70KrkMoyfIorfBeJ5UjpyzTvCNeYGbR5QiSCDK2i7W131yXtTClD72IEyN3dzA18mjTrmYzk+/DPMCbiXMtHIwGBaRvWpiJ6ghTatFcnBJVtILK9EfFQKchaIyB0gImImXXbZKXgupP7i/X25LvaupRsghLZTg5Q2VBwmd5XJrHJK+hIuIneSh/JLk5/ksJmJqQMTLy8ZWXkaY/fCunqCGWmY3nnPlvZ3f6/1DkvscFo5U4pEhquocoNOg7e2AhjPUwU7FGxl+wQYfT82XSRMiyRZN7W0vkmYw20mOQqzfXJWKmTSIS+yaOqbB/Se+Bjxn5suUIHxcfyhdsmP0vceJz/so3xwEA7dqrWqpkg96qpeXTacBfSpfBMQEOgO+RPe7sNBa5akF/AXP+5xPXiReTmG/CV/ofEMjkMsj3Y/txG0cE0AcFbkMBcd0UdZPtgIoXybuWVQHdT1lA8IJOVjxAxDCn5OSdgujAp0iZRd3tcR4fQT0b5Qg6ebwbK+rd635TmYgCXF2RCvBIRWBsuPMxD9DaBvQM0exQX5txuHF3SPnpN6Q5C60fGVBgd10jbCR9Xyr92XKvpyqMa+sR+9BfFgkKY3MuZ0/iptWsd6+d8lHNdMylsFUVZsaY9riyion/VvXBfLg+OYRXkKpoD83Q2OyohA43BXlMArQ17vNsl663YYWB3xwE2RC68Guv5cOBMTkVH+O3oOzCES1Y5B5WySl6gwY6bF/ZShI09kQgGQb1lY09XIK0GFOsiWcnqKD7kefL/lhP9UF49EHwjBKrzaGktU8MUJqE45CdMyRaAjgVNyzhbmmiZP1wCXYZZXKGT8q37Lrv+exQQsqSHinn+6QyLvQjnIOFLLJBINTT+S8hxHHZcc1m6/qkMudZtCZ6zpABHokOxiFW/bGNo2WzQSWo8azcj/5uIo+83I6/5SlzttS1UPs5eB1lEuRLCQm8Nquc5IV5qhO/qH/TM5b4ur8QPGO74JyDLtGtnJe4OwwT+PBrUInY2gExpaYoBRFCsuXnEbdNPiid7jWvkr5Ru4doy/Y/WUxD/mpC2k+rQ15rzm5Lppr04WvuWEgUcx17tecjFWZgtk+FzInSceoz8kLtbMQqfQ+Q0BosHIJz3TOJIG/Mke/7ao+zEIBTMrIqpZjw1eOQPdxc7xAmTNTIiuRAs2VhujMzz/F4pkVBrLr2AukoOrAdq4Y5DBeS117RBiz3jEJx2MF6wd11WdcEoIRY7FJOZv/fUphAn2VxiU8AzCKc9dF8+Z/Y4G74IszvXU1ZvoBy4QAt6Y9o9l9mnj9uzpCDthctJ+nSil8VMpFdERw0CU6yifHK37095lz+ZlH6FEXB3C8ek2G0aub/ZoCX/4f7Ed8urJWPP8uG9CDF0CgUatyu4q2UOZqmUSeGrETD1ynw338sETtMnYPYT+1YxDcjAnNAI1CEDOx5NY2RdeaS7BEf3i1NkhupL9D2a07Ejy3R2hBMBcXON3d8koSBaIrXpqZYaxLhGRn8gvtaAvqy8VDFZ+7kMPqlqxj/pfQGmn+Yv79htgAYw/ZfUe3SoHET6ETKUvSqe9jsEQBf1UL2wqwM+xj7E6GVU7yxvXBEt9TDDwYo571aJhp/c48//ONE79o0vyOk9hzu0/EyKJ6NJvr/TuU5P13jJhueaNN5jr+zpleyp/0k0dW3dX9sqm45Rx+urfuq6ws05NkcndGvjcIrpCgFwIl82ELpVU9Mpu5Hsc2EMMmRC1y5cDRsawyBe5MpoEjxq1mhOgsMpn/3sgh48I0NJid61GHkO7E0dhiF/1HEV8rpWdqOjmHMA7J/Voa+sze2X+xRRfRPoL33tNZXdz0kaBNa25Ug1RtpTUN2bMDspY+THLE6XHKqb29VpS3k5DeerivLooaNWHPvHAlCfMEGKNP1Kdm5yLx3UpXhOBpVtFZ1wR0IIEViBjIHa0K2Xu9TV4PV74fmREi1z0PIo0ZgyeGsy2DxhWPHGvwUWeemhxx9zHE6IdxCoh37tsy1wcHIG2ZPTdeMif1a9SD19ryxbxLBqmVZ9oj13UY0Vx0oFJyE+Ar79/TkY0T26gOX9mo/BwQP9sZ2H4DXlkQCcybQ1k2Z72mRnkHWinf8caftZT+RF++iauMx6ftALfQx8UYDGCGg/PJKGGNXEGUWxJ9IlZbLc/UPrLyLtwGB89p9C03YigoI4lYe7CfXqz7fLTGc/KIuvszyBGWOPOQ/PBDmFB2T9vK7rTbcDT+Oa41YbcThds01h1YtRibqClQa6+KizZKDeEiWUPg20jvaQ7q+2b9mBRwUhkTdw7PPy3Ol7obzYGPQk5bJkMNELagTG8nngj0xH/KEZ702TFFF/q//E8/vKPaF5yYqsd/lPMQeefcOnIH6UDSf+dhaasRLeUSVWYhHw0m4dO9mL4zGhrtVNofH6xy0KBRW/0EqA0mZLoxZ5v9tKwOJBL/bqGqznMtrfrD4p2VM/EH3HVD+oSwiLwafjErhfjXG9t2vLx4nFe5gBU92AiJ9hL/T0u+eZsBG+FgnBM6F/3Ui0LMcbC1Jjc7SMT20Vn5gWIOM3huWNCMq3qxPYHUNWkfnc15JIOKqRWpt/TJ8mMquukZ0nh+bXghcdYPYU9Uhy2pjdZm2o4veqc8NCriWRlqOhR1dNXVrGXn9g43yu/rFXa2ABLTyk9t+UKsszAIwONtQA/O419qtixwKOzn+sbtK2dW2Y2TqjGQuCbOQgsXbHWzUf4btntRKCCp0vmihrl8w0n82TPsdzKnuag3t0B7T83a0W60P2xOMeL4ghaWVVlQP2n7WoIe61EAUfErQj4mJoWIj92byWfnTVOeA9c5Uui/Y6KT2yGpBBm8erHUcTFwCnvZ+GUyK3dSdp0ZRpAmaqHufXGIEDUOOoOCXEKwnDT6um9Njw8V2ej0gVmNLGoIAZlGmSeic5e0CbIlVCOORdhjxde6NNMvys/pMqdNspTtCQenEXj4OqL8Yp8kYC7FeKWvAfhKhO15JV1CP0sc7z2/i2iRjAmqUU0/oOprjrd+4aEK4UMxzWYwsQSfd42nM9YvSZQsIiunZBgtU6o8Mfn8MZgCp2DnYqPRRUWBJQVIcBnV+lm8KzvRsR8PuwXELFPYgXR9oEHRGa9XSnItDEbQLe1aBF2VZxvC2Ie7Ptu9dioy4v3J3mdMy7aqnBo/2AGjo0zK8qV0Nv1m9BD1eUh/MU90hSU/UNOnaw+zELXWn3KrdmkuNBerEZ8IjXUX38/B0e3aK9yq04l0rq847zNRkJ76baSR8UFTZnaTVlGGT//lcAS2QuyMeJz96S+t/rD2scZL0t1OkUu+x4ni6AjshqyQ/nlL+PlyI3pUJ4axH6zRId+Rq3S45PHQ3B1xXhPcIWtXWM99q4x5jpg0fsUO3uFee6V55s3ZWICxRTUNtXkISTioWbDAQgNw1+7aQscotszRt+V+ZHh0aGshx3sP1SwHu02DjF2ywMSODnn3HywEDtmWLpDETG8hlwxnCLiNT+rfuKXBodDEnneth3onRI9fNsLDniifqvLuSEBiT6wWspcOx21yajU2czuUk2TzGl0W1T107xtlHB2gX5ZbajmHtHC4RHcyPjgqQbn5mNyz91Fbmi+6hiiDHQjZqxFDf9aJweGBNsqX2T3PJtfOTE4XMMp1S+MASFEgQKi0cj0HXp/YhnZlhG347sMO8ZFWwqITpglz/Jfv48GGWAERZBqjOm+Aw35e3exnGznvpjQ/DlcGsPWFCB4hAG7cWZDAC3tllu97MbtkyQR5adwYtL63XPMQqaidWTpNp5qQNAjFfM0OO3J5SYjf6K91nfCFSf6J9ohCuAaPxTgn5E8dW0h4FTMwyHx+m4/EgT3bI28NzbTIvoMsEHAli15aSsVIac7w+P6GpMjLg4EBDGUrLLIVaMfc05nXdInJRPOQhIpKZ1IuRcxNcJDwEi8cKSM+e1rtdjiD9kZpxtrZgQ7xTae2zy9BuBw4gbJ+//KmP/CAu2SEcPD03/OZg4aCYdD2fpi68M03orL0TAXEMfCMuBBt8tsXVGUesXoaxGi0WgfvMFGSP6mXBz9tHCzgbP3aS/A8/5aFz8QOf30VSInudrfsYaDdy8xYdDOoWAh3WumNjb0SYNuOvYmKcGONIyCDUU/I/LJeyfqc5ooVC/MHZ2AuSwS3UtlXwxc2DOcCh2jsUk4C+Iva7JmxVBYM/T0xPnhdzWf03dvriTRjHC5iXuE0GbSc5139MN2ZQP395NZTEI+aZlrgXyGNHad7H+d7+0Age44iHtZMCaY7GJ1bKW8mmr7tXQ0YhlBM//elmCFqYLcdnbGrDXqebwcOyQXnxyNW6lq57gCvKAA3kManzMPMdtWIzK0EOfTTTRiNBM4ExE66LhUHYs+KC+6PlRqWoiIS/43bvIHZMt+F+tDIfMGzsRdwIYqmso1s5aALHPuCa7Ac8oQrnGTPBxt4BE+pn/B9YdLOfST5AtHntyboDXbvDJq8TyRD3Jxao5+NlmYPxnJwiVLr/Vi5aZxnSHhrymjyw3QvEEl29f8khbpEaHI+WewVc01CZpd6JXLyoid/L9xDICATve8rxAfNzP79DeDnL8KTYZXA2kq97Yu3kLQHoSthVspqbEWUdBjfvAGmrxeLYFbtl/QDCCwVrbeawTLBpx8iZ5cM7lpPEpf/A2yAmd+PVVKoLhDxOHos01L5vJZDJmp6Q8lLS1W46nOhSHfB208hCg4BCvPQz6/VqOaAl4QPJvUe+daMApvfL6m6s27LCv3Set7rGQkdARSu0MRhKDJx1XdE/y+yzUU/Wk7Rbd5qq5ErwY5XQVKBPpmkiNV6u069liUB2hmz7hZLulaUImlrRSTMmxwgei20oh3zNYBWoHT1FN8jn8KTvShBUH6n69Lk/GX3/EiVCDkatEFledchPciola4aD9ZW/Ns8OjOj+c1qCLkMm8CwA/E8mP/fa7+1r/033CCWPLMRZnj7q5kxmXbldkQD+zj8rlYb68JSVhS/1RHqT+8Jo/BoysucSkr4WPN3u7TxXGfcAy2QnP2TJcRR1P7L1WXmRpZYinmDmeZqvzIYSeFtVazhD/YHW+dSFC73jr6D0ZwAHfgOQed5B9qRriGvuEjknaEcy9FipDFzq/9kVmGVlB9zLkCh3DHgY8Udk6lVODVxsWpCad+jB2J6P2o4i6+5mYbUOBrskhQCxWO203rWHmKJXZAZdhkYAV21ia8sbjaj737UhrpCOYdDGPkvjJ0A0hPFzpzvoK3/b9jsPBUIwNzqm0jkN+F0gx5lIzQolxnB4G9fNX7v06mWhIAze1cC2qoJzzttfB70/34IzKpSLHk5Sc3j3VV9VUTQmBpmuMZaPVpI5fuVIenllsiNStjDDzOwUeTSJ4lcSMX/SZDgcfUc32aftP5Rp9TCv46npVF/P+6ZLSuIwh6wtt4adZVvLU0585HEKmVLhuWukQ9rRl7R1phh9dCKJjX1khNV1sVO/XAtBJ/yY07gXED5p7EXiyM13LcggTBAGl1ilxVYl4zca76qb20K7+6BqwAYOrLWf1tCvWS3+AIqPSt9nXAnvFJXQ9QIh8PsPS9Dtv50GPeGOzrbb4+L/9t/dZN43LHX4bwCHCRMGD0DX1koWkE+yWeUYvStqVJIaiFRhyn9EDQcfH9nxarr7o81ysR9cRMhXmnrsXlnKByVz542eSsz18awlpwG6Vz13TRTuvMSXMdEKGQhnd0Ys4SkH0OaAVysr4ZrXRQcdTuGo6mQUUTqi2Dkubluz0A/uKorzBWPc8/8QmPywLcofRLLFuV4njAIahjYfNpxSpZtjs6ut5MurjuYOsedrORNhXQ8bMEs7RtZMTCh8FZWs7oDoQKswoOTzERmh/lYR+Z65pxdo4tUd+wX/+FVyIudTFcX13lR1DRRya7BH9xaDYyzjZVJ7ZEspiYSZkqrO9LR8mMJSDAo/ymI09xICl7NNoTnVAZbiOQEjUNK0/icRuHQF6CUB/CMD4jBCDhKp0goU6OO8soa+pfD+ojCJCYMH3y5M3oGjkVpqTIbCnSpne+EqgMBB0pdAAUXDvtnkrsU+vlh1VXrGXgr4N4gE/5XtvnnRz3FzcReVzLJSx8Is96hd8MYGCvj1UtQauLLLoA7F3FQ7i2Y8Z91axvZH7i9LZiV1Q6UduOHiB/JofukiZMSJ5EEH5ltFQJynAbTyN8tvKyJWduHKrxHbh5DwpxUsXOqteZOIFQMjdWdYG1aLtVtVgN0+/MB+VWD6ExuxVPCR7WdMW0klswT+Da6n3A1R9t/O92FxhO8Nlq7vSTI2SGZKFBnh6pDc2/wQKT7hEILKHC8kupv6tio4En1NzQRuHSdOnk0SlMJAWQFA02Kc+EyjSfs+CvO3EBTY80EeAqjMzqWbnLfB/Cmyk4zgC543JyBzw07qiLuaXaZw6wFppDOSFdATnFSsIUIo2BxxLL7ZcSdAZhnfFJBqgIjNYbAef6MgX8qs78kyHyAUWBAEHKvwy1YJqSuT2RLqleBLCe+vt3gL5sv/IQ9Uqckj+oqs/c8GJeHIQc6auIc+QIzN2G4/UlIociHcnYu+kqHwnF/+V2LvBbtAugrxWtOpf0ICFDQY3Ton9YZIIruJ4RiF09pVUVl6qn+INUrJbTIOLtC8vEW6cwJFNddvDZ3xI4vx/5DeFgJP5fnj3FA13Dy/DCu66MF/4stwktvsAb1OrsisFscvhrqzkEq5EpybZkO7J9NZMblEbnbeDZJFqbioW00bd8OFwkKgY0RblzpixJ4B4ANA5thJi6z2+uSeu7Qzavk2eYCdXnRXpC3qMiLNo6NV8t89oJ5z2bWaRAbUCkvVdof9HiuvlgdaLJhGgmRz7kHHiOXpSb+/FfpUnJOw3lDbWWAuqudbxHRClSh1WMm+UnbboGrrzGfY3UnrDDOKF63vxiN18a/2tEvTOUfrdRtt/1FhiffSlHAbKQ3tgEY0I3VLKhxPEmvYuOhHiVuHZ2w4bhDZSTWYfJJbrMi9jkEjfvXDR/b1ygU6AFsXFKpLZCngIk3kHKdn/yAEkO/CMBepJzicnMFrupwsnExZ0LGH2l2bnbLRgVRhaADrD3VyAiyZ4bgfLcMY8wejwXYt3RBkj2jWkZNAuJ9vUpAEBv2ebwQ+QuYLwNvXwxHJNmWBnV2GBP3d81irbaulU2x8IX12UBApSh+muZJjLbHOtS78P7urK5ccQVNAN4E5Wkv+OdS/+0lV5x9NkDWZdLT9+x9cmqn+UElwmM+hUD80YYO9GKGonFypYab8rtlOVqtpmVmN88FR2sheqYIi8AZ3y/BFj8CyuEe2lbaXU1CG0jdqLCpbeZQOY/39GNjCMcmmXG9f//YA5ZrtK1oKtXcePEXJHEWuGEOStBQA4naqcnejUGYWccjlqdU5UAk8JiwF94gnxRaed7ZlKsB1VWpUUbnkvUEiWOQdd9tNI7vQZ1D7DsftkzBMqRdDHsX1v4p/a4tYgnJ87UfZIhIq9X5YFkv2EAK/CuPpMdnGT4FAlJRVF49Bcj9W7JGc3Ey2wVzq+U3fFakjrYjHOSvchW6J2fPuxoTRhfu2bmoQ73+UNlbb1rYeYJ+YClRfCjeHCeaWL62yYsJf6rQq1FdDiiU+9drGGG9dYsP0Ptam/Kvq0CpKbj2k+g6mVi9BtXAstXZSv8k8eB77JuWIsHTJImOjNbdzcGOz8kGRzNHBpWbI9myUjP7Czljheg+7xMfwva9Ql2dQKXj1RB7Uj2t0pwyANSIGnPda2aEP9C19lqH/EryCl4VMgkVLLFcrjiealoR1rTuKJlySkcMe06iHw341Kh/EOQSDrv/XY0Evj8w9NcKMAUZxs/nir+yRsRynHzsk0DhFQjjFhG/kqm1tJP15OL8N3J/1MtDQrBqrlz/XdlFMS5IC4CPRxs+cpH6uzJuKBdncJPjdUt6DAcZyf2D6WphyR/mQXx+kvmToO0a3H7RUakJimzNBCB0PCMBQSgNeCNCwQnfKq1iIKIYXuSp+bH6rPP3ObHKaqC/sZ11HivP34GJDhpONwX2eFPuOSSl1m22CqChj5lxGpkJAAMC1rtk/psT+3gofT3G31W6fh4FnQQLFbfgSDDP2waRiRwm5R+He2ptKTBr2QwUK/88prAWPRv8efN7PqMy5ThMq+DX9S1oqssAbHpcd7dGPjjA0AN5/K7NJNHUMpi7b8wUPEVnAtc+TMrTFxwtNpBQ8V9PCsVZT2qH6lZwYbiTsUBjs76D3jxrq3C6Czx+o44F4Sl4NFDcP84umplFGT8Elw8UP3DnIksuDO0OhSrtUQgEhdsUjQhk1a45uxw91UeVYwDYwVyARym+O7+Sra4l7W3qkUynfuaLO8rhHlzipPpMT470zS2HgCdPpccya4Cp7ZKRn/SoSUkQRU6HVRrZPgxsmscfijVaZ/Oxa+I73BumUccQKCPfByOUyojhIuC30r0vJeZx64xQ7lbp+tFVOCg1NySGd9Slks/CP/rt3KkG+x5TvS2S7Z1K3MEIVcWp191FfMvByqcW4zhY/ig9bpgAPpjJgYgLPCpz36LtEOG0llCfgWKUma5t9UxSYx9n4JUsrz/fhsPMp/rqYpBtQeHcxTtq6CGLf7RkjwOQTHZKcFVkWdjhO9uo63j6HhMxdlCx5SvEz6rkUhvB7fsYBrmEDVC2lJl4aR6gftHImc8CAtRt+goyqNPuGl9gQYtKQhLG18srr7MBRGnzkyo4ZyDo4YF5ygLgDut6A2LTASMHiSimjxO8rDyGz0Jp97gjgSUawjp7f2Wdffq2rJiSqB92C/TonEEbM1naedJM8lGyga9H0S6ulzo/PcPaRvid6dS9/NKNgH6WHgLqUOsvWtvFOZ8WOZySz7Fh74kaLxKn1toA22VL5TCw8if6t3H1biJqUDmFG+eKNqfg+Iuk0ah4kED4ASSdBAD6AfpmQ++xcDpgjemfaNELBFs3Ih1x2MUUgDxOcl4fdN5sUo9kmAKptnb7OWw8gRk+T36u9Sqa04Ot0Myhyi7vB7T1UqhB3SH9v4nT3zV31F6O0jFGc3HSp63Mfm0gHEUbCQmbjM3uWpTfhcfSnlGL8Bc8gvg2fTHOyY2BaotzNv4HRHTyEZ3qAjGsqFPN5RBp8kMHJ6mpEn34tfz8Z5gx12MGXbmzzqdWK9tveHPVZC6RGVMMoT9n6+GVCpUlwzAGagsSknMz89ub7SngKMgcVW9TpGMVoWrboXk30quXzybpv3xtW91eiDgBR0CZglm0JAjwxW5Nl2iVyVWN50EseEhRwR7QlDD97Yzk2hF/+Jd421cA2eN9z/5YaJk3y0LvD0WQJXZVzB3ZTu/cqx9gL+RV0h7bB6N7LpyKiG+TndwYD3SVSM/QkwN6bdAWVcg6ouDTHa62OYLgWYr2C2uVkMdq5PL72DPLtMrRT60SPDcAG93AKb5z9rF0ybaKeZRtwmAL2kHVONPLxZcH9nGdOgtqQcOpmDb8CVmOE772zw2QfO63/wo37RyI4XkRQ+wMLBYaLtExjVYVXCmOnen6v7qvpGIx3luq1zTfS+OAPd0LByEjlWVkPUbQ7hUXrJCDbDMd54VXtWqCUVrtT4Jz3qfDtkL6F1D474hnI7rJSeljP2VaK5TE6V95uj2ACWp0wgfZLl+7T2TLNNNFAy8END+UkEiNVhaWHwAdKXv2oC3R9rT1Aa+FU1GDzATAjPJJYFA1xBvULvnQX1NopBtCzMwKIAvUVwTKMkM6de7VDRQbtc0mNWRLhq6tPpAmLiBY2vl2LubNbVGzwRcTkWLh/VIDFvaJayXXLjwUrGdarxj81anMIVpwVCUN9xkQrsZwS6xHilbGlUxh/Ta+UZYwaSsXCtEi5vtQK/uB9NGLXVyInIbMGjFV+JwhT1PdutWqZVhwkQ5S7QOFP8DpswYDYFVcq7EhFCyWgi+9Z4dCzl7Sol8IpDqjlcTT7c0LYhAe3Q4vw930wdoJaa+HnEe+hsIb7adYlrFCw9shwSHoYTz+vTRSBbE88YMzIbOUG6vHH1Gj5LC4TjuC2ImDdymNDo4wsOw+uHWN9Cskowdq7gwlPQ1i3JQwti8rWv/+FagCfHlDw0lKwk3uyNUB0wbR+Nyttu5RpWGd5jXgW5ZCbd7AiWpyhMDwfex31XC1x6CW3FSXxx7Tv1dO4H/wr4twDaDqnuTnvi7UNTTTPhmhPLYAzpEvHyn43NcQwE5vy6eprcjFBsyt26m1Wx51TGSC1q2AV9dqLLrfPyqHatySg9tY6tBV0VaCmr4cSYqA/Iwnwunn+SZX+r8FFw0PbzILiOkJ+CHuo8lnNdKJJTYfwMx/rf9uLVERQ5yMht+P8X38kVVvTwXKLtxTLvfhkULIud6Slapc82zqsFQzYkwKKzMcb/iU87uv7jkB7P69tSDu7NQp21xMphwnBkp+X3j8jBzNjR+ydXy6gtykiWMYgQXytaxh5hjQxVp6+EDe2NtB3nGXkkFNWs/XHmmzgzTjTp+yQup9Q6FKH95VOlK8BvuVYHwBlOMoYtcqbM+uggNrI7cIicYcNCoCJHq6Fp+nvMMUpVVfsF+2wMK++szfuONyjFthZh+A2QkKR4SQ1tvCt1ECGeWEyAz+sLOozZe5M6/jH6OfRS0Y5+z6YuvFSotI223VtTwRcHy5UUOsMK2wabOE+Mc2Hn9CLVjQ2uU1n4D5AbFF9k9M0qBrnNvLb5AIDHxXXeEDzY4adSsetyIFfT7k9WFlY6IL7A5zUgS7+ajF+nSzCvsUG/ULA0KwD3P+nDQq7NyJnfl5LgB2spg4Dv33v8//1hvoxVL4xLXRubBbwhnJMajdhwixb31Q5XhlOA0/CoPTf83A9QYZ4taJnxGsWBR7XkGEU2qriOqZWqS8EQYNBz8gVAqCdy/Cuol1xtR2epINTxWSHZEeQ2E7xVDQ9u5/FccPomOQ1svH1POsFiILaNxxVGjH6SDswMY93Ri98oVtMz9fuRxSyF80rAPF92c9zTVo81L7igUAJVdb5+2ZK8iFFPwmGniiB/5yrj9Ve8mxdh1bqMGQznyY7NlWGNSTnVz1Q/CHZWUuhPzWmC0FiBfjlbPYRLVdoXf9Va+C5OnYg5rw2kDKjF5h2jmZDNI++BqbpIsJfVgAfchW+F8irsklrMDRogEtdp0bBTfAe/167ZPbCLOGJ9N+EXCjbUEbNEum2VkdVg3jtOFRU2/b4IglOeOtj+T3QKPT8zVRYhy0olCVr3+bc28s7idrYm6a2J7KnMNx5HDqoDkkcSlS5hYSHstT9BCpRjAP1YHios7f4tn0BFoqyJ4GyXP8QKClzRF1aXEyRA/2B4XQuCYsVwOI67+3DgIfOrgfCHZG7WEW0mdErHaS5HYSZh3rnlZMiRx15irgyEMuXhpu4q0UG1KknV8jJI7XXyLrY8VzxqxztLyrkY6pcXLoIswq8fksflto6qN8ww5rkA6EsgQ0MA8v+uwEdCUtFGASV8ULQwU2vGJL5JXkofyxNOkb1zWeVJvJBSJksmuh6NUDHRUFCUGl+Rp/SWsRetv0vSiuNURhPWluqW9p765ZEUcyG8UQNS+HaXUwxA0oVrNcKSBFMa4hBGljafryU3nte8KaZQZqbPeYmps0ekZ0eLz8VT+VnUGxewyx9ij/LulycPyFoRXbFFlldebh5+a7seYgDaL/dCCWiRKDqu3mJucPjGYNoUKN+jHiNrHpgO13tfv+7O1YRW91otudHrb5P4+fRqu+kC1v4ieoGg/XY+6AMq2iBhwSX9r7olFRLBHmDqNcrZ2XvOUfxbclHYrNPwYWzT8BKDaj2Gk93wSetH2qCWkvsI8ZytPvWIFBYepbBsfrxQHCcNGppRrpZCc0Hvtw2P8TFp5hsVZcDkuKaVfUsCNwwmCROsoGZk9IRhgp8Xj+okOq7hgxwWPkOY3AwhlcmvhOshReK+Mbx7VUdzqCN7bfBo83JDwsmbAezrAE9v+7exxSRRkoekpUpFG/msudsJknv7MIwvpP3hxP04fcq7T3Lnp27n4zCuoSZIhYvt59SMjZQ77VoVSHBGmAxt/a0qXTY0lfLcfneUE5fG8sgkERqCLXW9IMmFs88O2g6IS9MtOZdPBVBFZF/71ner9U6hyMnjKwi8AE2m/Q5Eazx1ZZm3jYULfdNTFnDjK4FJT+eti4CikRcLgTiIIGp+sG4lRRz4ea5A8apAiX1RUKDJsqZC8txK8U50SO88ZuzPQqgZR3fPccXLwnxpZLJ0cNzqXhE7gOUeG2EV1XA3++BbpqgDKUVy1itMLu8y6HqUUPmrXkBxOW5xa1U58FGNyuMeMeUdljTcmpwXZQaDWtA+JVYWVM73HwaNDTPRcu34yn7ci/lJieRHRo+ZaQJGXQVLlIze0R8wCRe7uFuO1B+fagwc+16pj9E+5ZK9PQL/LyoUOVUmTlW2CnQZ2vPEfWx7eGljJFeF1VWnm3IGE/DyPjY0nDcqmjAodBnI966wpQDTi+9jbQ/tBkdKeaw2jo6wgFrDQDrIYb7aT88MGrnAjJHaD4ydXwnLycvhhEgD0E82tdHHJPZROUcQ55O0YafXnsOW1kaI/TM5hXbjWn/fw+1lJiU+JUhPh7iPLa83l0gc7rVfh0a5mqJ08g5mN+yPuf/b9B30OOCs5avb5oC+JwKZhS+JADOHebcUoBHaT9Np8bNMNDjKh3lQmrN7gtALS8Fa9iA9oRkLoRJUgodNJQ+28qVFvggHAJfNqr4Irl4cGIf0WC1eBXHRKaTM1Vgo99VFrJfhoVrHJ/sBlKE15oH/uabP5+p7g6K2v8vC1BnZFamN41g4xgM/B7HdWqEPkH88IdhGo7hlbF2Yht0iAwzqFxg01+n79WjR02TuAJ8kq/3WczH/zBntZphWH89u1MJzWo3xMAVHpF+h/YPXuuBqBJnK2SYFTd/xLE/3sBSWeGAe1hfM6LbuTqe30ZNAPiZlMNvXgNpcqacWVzluk76Taf89ZL3sccEiZawe8aiuliyTYWGIFZan7CoY5e6eNFtjys5n1+SVTx+F5zSeCKYcvEOboN8KyA0VxyUJHO0z2w1NRTVSLLut2/tsEkRePDEKvNnvqgd5Ngx3Cv/P9lU+dY+sl3hJCdT6q/JlZofRSh7pMoC8XTprsvPJfnT7TU7oEB+1dRHZoGBq+suuJBOBPs2oHyRTuDQzETqM7D2zwIUIEZEcnkUi71Uk8kxph7RuPxJIbQBsD8ZwTwouMhcOXi+qrnuff/9/HvsW0f6KXAuWOOm+14deWbj1GIVUBbtrW5hVISoLqd/UV/CaysiVZrSEvRfmV3PkfFsFSngCg2XWvYe49Nwv9Bs8MlicVD2M04SnZTyd868OrGlnqI33sZtkaUzi0z8Z4/loZM7MiyxQR3Kzvg84ySGF2PrAShu8ySw0I3m277hOufW8rC86DB8z0n4R3N/C2uBQcCu3TBMVf2nyyT+siJ5k9jKo93ll4nRxCVHyWC7s7AoKqcpfzt5GzBo6ShF4vICXhjKjWqE0H/tbBDANF0Xr4HVHpLhSjE14IsBIAQtmZYC/IJ73VfPw9xp7wqM6qMa5UOsT+BqtKb2eqd49RQ/SAtrL8SXcwtRV5Y2DdBtFFfLiHhjTr0TXfI9NFoBWMWOsYnqAqE6DCMeM5tF3jj3KfRQRzdjFSaEOGIXsPN+ZwR45KWg1QQwuNhroBSsgxEZZAoA2JDs6tZTzqYzWMhDo+mzF1mdRvCMY7wt+shjmdFs1JEeQryZarprprAPq0WvSzmoB7bvAcsQYwpa9m20YIIgXBx0H1cCweX0RpE6jZYsrJWnXeqgxnVrk+00FzWIqDKAxorl0E9eaydHdNW1dcsJbdSELmt8/LwwXUugL/hWx30D1lqLTV8ldRmCWp1LWTo7eWEYFuJ1jCCACl/Ga6z3737C3tRFf3R6AZmNhDuYTtqz0vIXk9pJoDPEMYW0LAvr39ReNDs0aaven62peEVDdW345/gJeNzPFNICEGNH79cFWdSh1YjbmJkMD7KQCf27VNyjBla6hv/jSaKEWJYtqk1NBnPlkdK5RvqzIaC16YlzjbVAZ2rl9ghCtK/1Rr/tIzK17MIQreCoZiBpdeiDBFDdkoTOatv2XuCTl0yQhWAbZD6tFlKnxENs6S1oDgXpTR0v5+OMwRkuHGmSOP8c8bBSjxp6hau28qN+3WSB/zNGDGMgHUT8tK5KV+mIBfghMTLz4jxEZg0utZtH5Th3LNsdsagPxbKkSPSSKFljIqU3BQ1IRftPH7EYR6dDMe7AP5Mfd42n+jyHkUd2IEUPrcWcMxcpEXw8Duo6Bvoa/pkSQ6tHLg2ITpSrvzmHPEXSdcSKKIdEfmn7leCjlTlQA8ECjHEnQzoaIWaTSU7UCsPIHiVWeicKSZq9H+L56+/nC0P3cH3wVa1Kc7mg4XW+LOqLooI0YTveJOZlRP5Bc9rwFB1AXkH1VRi7Ipb/JXdrqJA2q7eTYr28h3XVijH3wqgSSkf6ZK+90vjHbQu1LDXkkKLYcrS2AoZqwHY5+7Mz12YkIIsGAlME/XyREeKw7hWMt3JWqePdga8+JcDeMOO7+c215aF8hMn797PmBSosvFztT9ZDPY4TrgRwr2HfzH4mnciEmM+7NJrziyZswDW5LzK0pQokdUtLEhN6PoR6dJ0Gvx0fovQr0Qw92lHh+IozAV/QNqnNnfF8dMnfGxMK2KuTWggB83MBI3IQ4xh1yNKa+nu3GNIPpcLGseoxheKYt9KZ1GXC6vIl1spHg2Zsq3AY9dBVo2Wi9bwJWoNkOCP1Q1WuIkyIhrPXJS0MocTLovCVxYSs64iJeUy+Q8aph8Cd1ahQjRnKnqZ3KCJeCkbE6keVeTHJAXeX2k8f5Fb9kCBt74UbHYGmhZW3B3PuSEFOBLVSYAs1d90uQMtKz7ER23X9nF3axOJhX0wIrYxYDz6hT6bEghl9vpOq7ezKAAso6j77hV/gwR1ffhMpxSt4piN+5+vvH4KRrOthwRscvUR+IUwA3dPUYMqua9ICdEItQ91ztpK/nQUpRt1wLahaIQiVxJ78DGa4MrONW8RquT5NMf7pgOnYRftGD0zmpPzVQd98WthD/aLVaX0OVTmCcFeedi8i6sCc9HKgus4XHUNMC8I34kh91cBSyCqzfRY5j3dRmme/hki2qWY95BPovmF2duWGMlaWOrfyMnztvlgOsYn2vwQLWxbdhX2k4itL3GG2MLn8qPUQ34xGMmokPyh9hyxOGsBrLZtz+G40JFMxPmavKgrGpsvxVA0yPLhA16iSf8y2JJ3fqglTRRw8mYTElbq5ZeL2Jm/qgDZAYrlK6RWGA6FaXzVkXnvSCqRjx+ZIxsClzhkdYtqe2FCC95rKD+hpLE1OhFdmUI0qLBUWfzCpBmzkgOFOJkj8oizbt1rKeuJGB4P41FcRpsNdVPhO7egiy7kp/kOCSH+R4Y/GtP7rrm0YP2nOlCm/fROqOXm8DJYJaovPZ5DYuQi+m1KnsuRKudBXbGoJ5uUqQmm7r0lfqzj4iwalIl+WBaTZEYwpvvJ6qlqn9O1f0sBtXqF645pLguB4yDLHIFsHxuM5GD9UOir4s/i80luJlef7LR0x5gI9IaudGLu0eNbr/mlVZ7JaiAdN7RhG37IGEP8STqTIWPQ+A04cloV8bNKVQnIpn9Nl2idql6V6nWojQJ3g8uBl1qhixwjceXTRwW69wtqzi9fcaGxooSeFVYz13vmGpy/O9b+Inbiv26N1C6+eJGRl/cxTzzqjOLkj+4c0sTWUTKmORHIoByAYjgYvbygP/mYj+EbZvHw/pxatHTdpbdh6yw54ZDRlZXrakJCmrjHdkvWv0+BMTzozumX3UNE+KqC02LG7SgppVIciKs6tMHErTmbAQWDmw1YgGmMDjlVAKF8NKT87Ovka/o8rio0YlVwXksUKZM1gKQgprdiVmnXCnvK4qoR6XlHu6c2v0Emv/8d+++VrYn7Foyqyr1LlzbNPZkVmeqQbFA+Ry9eEZhetCfqUWrIZ0m6K+GTuDcbB+WUAN0JKcZ/IWdujV6TBJ8geaFpPOnfKLwmTP1ZcBc7wJ+XEUj3z2GYRJKXW9fxMiNKjafOnUMMAspy8L/uT3hPYPfg08MNybqHzS1Il3sagyUJppDrDUfbK1Rs1nsob/1KudEYLMl+5KdtRdgMm2/dkZcr1IJquakxI3a5lUSqB9YEGyYVqrIB/xgmBsPsniMTkQHoxIf7ltlHYnk+Z7HUddZctp1u3Cn2IOdrO+j6uE69zee5IzP2PKakHfgCJhBbjmLw2Hh0WF0CUZdpIokV5CWy7ya8yqnvXrIkJ4e9AzFPf3byQc/nzk/yLu8RQHLaShnTWmCDiukfAljU8HfsqiAxCxTHg4ymrqgX8BlnDhVlNlA9/A5fZxhX9kRM0rtcuSTqTSj/QbobSxWARhOXTwLdXgANevGaEHNoqbC/CauxJ8yCyoFTrlRY4iKZeoQ7szhf+MDSaVS1MwDcNBcyENBaDe4uRS1puvKYQ+kAM4rgToDCmWx4YaSVOAId69BpZphpNAZImIdOTIQN8BwE3oo7wPSpwCDIhLCPgSqXKo4ZCObt9n4cBNgqYmilx+nNdIKZNtfF/IdAhN26FhJHGukpNGO3l+WryynjiIllx/wTtrUM9FqLLXdz69hFMc299XahzvzMqk8muPu92T62ur+IgyIAd1gg5BPNbm4UobWK4HrxU97cXnMa5ZtgMy+XNo4f+V0qr3f/0DVxa92SCwafx1izqh6ksWoY5JvBrPLQlQxWir35Tu7kTrtlydKjXDVxJtgkZ355CTtvIh25uYhZq7Und1bQUEgonhQza1t8QwfgD31Djx5Lmm8NJzyxoQdZ2odWMTh/TatbfYI1DlVFfTCuh/TbtTI7YKS+j+UarsIgjAg0CA11Tw4ajcTHvMP9GQ4/Wx6zfdVaxbWuhGRuly9jLul3dm2Lxd3wRHoI8Ldb3FvDpxCtw/+flnTgaJVF1Cx7gJLxZQKPt6+Js5R4BCZMCXPlgiMjRGlx5pJkowXl7ZGp5gFVPtuy94B2otXvk+qNQ7IPt1le4QsglZQnPWuA6ZGh5Jr2YaRATpFkvREGb2U3fNmgq15CshrnEIUngSqiisz809Awqz37oipcTjmx+wArlAQlkcwnVPZhPq0Aa0OLpoA3SO7eU9WZLQkVEb08hjd2FS9H+5wbTZnmrIM40wtCSgBZhddhJ2baaslLzxV+c7pNf+iOHi1fW3Oc1lNEOXHt8tzPn5N7/wf08Eo88g5hJA9Y79VVA5dlud+KRxE4tSsW1+okTfPUNjthoaDJQoq7c3RjEJnZtJ4ny5RYi+hglJkKzbAUOpiK37hX9+Bw4AC2cARYEGjp2ZMQf4XNGixcwGPRe1oKycZAijvVymzMbXrLWVvks6WZbARjUTcwoug6LYKSS3C+XdVhZpRhjL85klHNXycOV7QYfYK+XHAZtXDXxWxXE6NeSELUYkcgbpB0uvbZtAihrNCkGfNYefay9nYVeXhWrwzmj9LzLRLTwCDZJIylzSXEJ0wUOnNQ1o3RKQI2xAOIY1AeLXk6YKTzw4dUHNR+VecDH2/TphO4rQwopXgm7YYDZtM7OOQn4MGCIQ5ftNWTrd5mx/WnoUHgun0ayz21ICKOUZwZwB+8nksQg8cUOfDnTVHVOxFrbxAR9gZDW26aYjRovAtNE/b8EbXT4icQcEkH8eGM/qmIJwEz1mZyxcljibe+mA61cV81i8h6tIlQt7s8G5WEmnqyHfK6bxyWdJKKqRKzK3MG9TjFonPIvIDPvZmx48je1XFetAyygU92XEeKS/mXgIXsNOhq68dDyII7xD2XPYTsYNYs4JykrIQzO88lZDlB+DoQIQOn8iAMcG/TI0u+tr+GyXXfn1sGg+thbD8I3dGs498Wa9HZltSW90sG/LKcMigxen+Gcxk7y8tStQA1s4P4YoI+GlAFDS+CmMHd71DI36nsT9TTJj1aT6qsFF7aLcTqLbQ41bs4scqv90zhEmjc9hn4FR4wifL8dAG921ojOK/2YwOWe1YMY/8I/CoaOOwu6+GPzFZiQoOO46Qz5c0RYUw9+jLAL02BI3Bk72BOJq9OAkhGF35Kgx3K2O/kboGqwDYtyUkda3sWyZrXnu/+mPV1PW9u4KVX7dwidvc7DNzgKuNkh+DsXC2nyRNY2I8j7oPBvRhy/Rq24eP6zFS3oHTS2UXF/eUizqRLbLrB4zQG62lfo46eqgJh8n9p+9E2pGuJA+a3J5xhwJvGLwgrCyqcZk1PA97OAZ4VWN3R/61kAjPI8aKnQKzYox82YzzTm+OCfJ5blLwvNetP/p/HTgq/OeUU1l8+kXULCcAghWLGdrTX6jaEMAXVLwqtkpYNljwQuELcTuCunI3DluUl8cMplhxJpE9fwYGII+KNw1nLz+JgxrVpiTX9PPFAhF11tkGisqBHkWNfT/6ZzkP8B1ki+VF4ST3FvClHUqS1JN7Ib9zqcymvFF86DZkZ/ROPPnVIxZBAAj0wzKuMXU4K3RqOxqc1yoOjchNNlBBOqwC8Ig58eEbDWFbPD1nWSF8WKyBCLctig0A/wBRDFz33d5HkeMSUc8PwyrOWpBZzA//ibOJnL2e2O1LTvHsOEqNrQYLOF1gAaI2KQovOHyTFCbkdmZpwX+5QthnZipwcyAKvKlaDYK/wIA50Jf+cjHqrakAlwtSIOq5oeG9YHl8FmMzD1qYN4v+j/MaI02Pcs9V9/Yj8CP3DHpbqtPv69Ug5b7St4IVHdhMCPW62p6//IaX9Nym4DzRXIKPN26hZrWAGcm5ydLT/OKIsYX92ilzr+WY2sZ/cqSR+Drt7qyiMitTAi6bgq+GSt+06lgCAqH/kwdVxb/iYgMX468VVamuTNll+B1fvFKarJ6XRouFvDpffRa76Brc1m0zVO1lYJ0NolASSjEPv4kpBJCEz1R5tq8dBlnuJzTylvQpzz6chhe/ZJGT95eVvzJd4/lQZf1z/vjlA9rLFL9q/5/OixRZJhLBZJA4xwavCjHi/enONxbW4kHeu3SWaUea6FRJO4HGkxoiv/puJvkJ55HUImspxpkggrSoVbSuCsPSG/9nsHi6QwT0c0moYxZw7ZsjYHUk+QSUdAwAc3RYjMvvXCHJ3DpqDXT81WxxuXWRxJg3UJYrQBt35M6Lm//opywMLkJVzkKfoaqR9+IJOcUvOMZWydnV9dBU7By6TjxnID/YG66UM7iePSisTBVHz/ctv72jMrHx7RB8v3uLmr1Cn4nvO5dnUjpCnluz/ISZOTPJtEEL88V2tTxYVJ4XP3yVYsuWDgcsd5gZ+Vvx50iOLWaCM55kXO4KVods+qFRH03Y42c22C+GOW9iTEJuMrrALVC/um58clzpg6zoKN9WvgFXbrPIXxIGDQYTXySyUGOKYeCWr9r+lVTWs/3ik2vFRqjX/QdXH6uBSttnmillh4a9JgCTW5LKpCKHeakrrFbtYCrR9Z8Tq09lHz3K4JghnHNpaWwdlVpLYUzFWyDfrKLR2gE58Hyufr8dsMk33CxybSeJ+IEoIx74E5UPjFGxTjMziDE3+ZyuYbMU51gqxgxMxPJ92qdyud2aM1OQ8Wlb+TgnriGuqmE5nmjTQ36UTIJneWlGP5v6R3olJb6SEQepoLyYXua4puRElNenTV0QW8oAjMtD7qAgX7RnrYFoT0u0tv/nQjNZyeps3ibDQZY6H82vFkcDEVvld8lTqFZJmKjaUUByt7oJDGX3LROmLQmYAAFDD8HGxwiLuV0vr7XiBYrefMuWRuTcq7HFDrMvj4AB+Q0PW1dALuwEVA1vKaQNkJ/ZPhlVyObRibTj+SQM8ZSyCcvOElPirMLOfgidcKREGB/DXXnIGRL9GKkUTiK2r3QiV5+1UTfzF5OKUMHUMySM8W9SgrVvvQxWU+xVfTWnwokLgwjZYjp8b494S1DdHk3vFcSDkaFDTakfJgh5TuZej+jr43yGg5iQFcsUgQ8rQeM4Za0urVWXcHxOoqah+UHzgykGTE6iqocTvPDtmhaNnyZKpXycguveuHA3MO4EHcwlPxVR8y0QpaywVygSCJMxjbxbCf8k/z99btA3sYgb521gczc6CQcDyXgxkHWLgSbh/KJ1XOmCZhOUXpF5lnqVRDUw2bB3YVLeXCEE414YS3GxQQKL4W0GOloEcVsR8jUupvxtqXdd1jz32kE43fa5oXVxjySFnODS+DGl10sD8pnGwlITyMJCbtk3vDvLPNIRnemEpe82huQU8eNW40v2P9mz4FP5R3N3MJkbAlED/ncc/2CPTY7dGjsKrj+ZweGeJww1UUSqHdBBnVBiMwgDoJ2E46uybVqOwtmAHbM2XHDWie7Ev5/cr83rN6+vChltndF1LeVMNYwfRl/oIB1bVKGh2BBBxjGU3bOFqKCe2Yuy+OcwHyNNalF327JbQgnAaAPcoQUj1Q6xBmxOyevOgEgG80A9E0mL3FFbaeWw+NON4MbdLNP1cFoNN4ymSefcmnKUNJodwjVZwgDYf98kKM2Fp1/n7gY2w0kWMspmCeSCP1V0GKo1OBJt7pwnff3u8hbL8wx6yU2CXLoEiFxlK2OBVoxs1yEOz9jg8VmzvxKJ1RELcllMN0ttdjcoCLXblIIDcE/TBBWrWCv63koKRGYexTMujFDOcoEzjyiRPpSs291fpRZwhwLWAAUrH0TrI0rxP2t5eKh+w0r/4emkLNO6+Z8CsFUpD6MIo6Qma6NGqWxnOvsVu6SJuBePPBtIbiiCLsRRtU8LRKaLimAjJAP/g5DaeWON3ro6tI3euR+ffUxMlKsnJqUQrJnR6EZN+rmJ3oiiI5Piimngkgu4WexZUl0XfBnPUM2DEDcvD/WF6cczv9wdoTGbTWcVJeAcw3pLhLL4E3lsWHP98poR/55b6STUKDjBUmGkpWfDtpvABP/A3Y8kWDWQmpczpbBW7HTCD4mH70E+FpZewH7LRA/z28MTa8lRNlK6zPrLuBd1h0JGQYxXWLkQ8R94yC/e4kbv/yxZFpFfrD9AGDoK7wHReHNiZ+AArnQ43OVqpgTh6CsNKwe64AJsiWYq2+N07z85EMvmiALDKJd/a7EnNlaCcPJC/s0v7GOvx5OnVBAc8BaJr9SnIWhoqTP7q+zoBlxMA9CB4376hCSym85CSgaY9MadmFpmCs4SIpl+2mXxQmx+VvtKitLONpT0X9jdDXU0LJUDNDB5OrL8PzLWcr9BX8jfp/r0RDkzhnF60ExeN3/0iHw5kL7Gop+XfzvE3Gpg057seZ1Kv28aHC+8kjJsbsAgoK2QzIXCfDeMQ5MeUahinYFZpyvTXHC25YhPmAbveHu9lrDDtmintlDvItqoCCiTzbvbtsEOv3QH15dtTFTUYJA+G0uz7DvzPSKvzGuoeacl9O31SA7Zm+B+9jwEw8oHXkJ4CWDjVFxndAynWV/JM016z/UoXH6wuOpg9d5szI2LbpcZ76tmtGu/WP+pydS4AjNxA3mwzONaJLyPuVgByE2zwGbBl7tOG02SORKf2cLzSHY02B/hUBVWwYFJc8APWsk27AVPYyPqprgpzg+KiqQrvyLViI5BmjTL8SD7X9tfyWZPp2qG6UREIiuBJtNWenGC6+PExdrVOh2FtUWJMplbrteSVsoIzEPZi7mwZGP29xrxWIqxdVOX0QeuJZdZnOo+SmzC0XKFVA5lQjqdTFBZoki2l1ilYvssfX5e7Yn1i3GsMQO8CUZi7rp12ypK7FEsFGw0cq7bnxP62LHFaRPsYiU4z2tadSnmrUvoS6xzzZohOAVmOdt+rFyzKX82EK7Z/ZHOi2DgT9xpkKv6ETblalM9CPmPTBxYOOSweeYQlrujVBoanQV5bnKvfA746DEXA49P8ziI6R1XBo1SwovLM5Rz/1gE3C1H4bLjpJlJtlrwj110MQiREzdULOjWYxX1DwArPg1eYEkfELDijFUiq//8pMqYP/yCwZ9KCai+JlDEgFiW3fCSrhEajba3rhebTVCl3WJ8XagM5+YfXs4TQxpDbZ0oU2ii9kz0x1ov5BdAReWPJbYMJUiBlwBhfacOmrSVMI4TNubXgZq3rpEvRKp/Vy+st8yWMidwVUUikDkm0pCElDuuM/SMrcGoh1U4X/vpAhFWdUl/5kAceliH0JlBi3QrmT/RdeLQ7mcSAT68aCPicEmKmMIRFWbK+HvXfPNU0fqkRtDNvwS/iU44jKWL2hSVo4z3C05pZnYth6oMBAcOY+4dO4PqlNwbmPvxKp2kCLloVsN86WsCGY9YaHbeO+ptp/8eChWvd7mSl7DRMo/qr0BFGYYSNXh0pi2VA6NHAbD6G0DwNqmzzpxnuXmRU/kBEKUtulwzW05hyzBH2/+a/UZf4XqXND6nQsohIm2Ob45R4CvWS7TtkzckDOqJpmUMfRDVMIW5RUiDPw+AvC3rweqtpiiXtmm6Rfyr1fNbDX7108w5bNuu+6fMsJPa0FV/8kqMOqHuL8Zy18wTCiBeaDD2aetaP6aeNtrHu9p04r7npFKP/Oidxs7ljroiBlIjvPrl71esIsFkGkPWX0iY9JfRNK8cZf45r+Bl2WVmdzEi8IE7y3SU0E9Ljcm3a9eVfZcQxPgtT301FioWyNS72yIyLHx0iyofJHeJrI5/yhb2vlpAAQJBmy0zty6IREQIQX1/5jbY8mPxOxhaFSP6maYqoYgT349SKgiJJ/3T+pRUIYUcRMOHf2HSMTuyaXx0e5w1thPzIadb9Igyfckjm+h7dPVPSZasiILXOZtd2vJ03x74z8fVi25uFp8c+swSxjd70fXyvzUNz8IDDTBdwJF7Sy1GTcnJ9QWHqa3oVWYo93VWZtGyO79wB/AQYZO6vagzJlP3goaISXotkuBFpeOrvGnqyPM02rmlNi92RNh6voDRIKOjaTBcOc2AlUWYbk9xeCnQzTHqOqYN3xwcC6WPrpV7+Z5ddLJgGP+9cnxKxZyzo0aabm4O4zR7+C2FMoHHpeQJsRhbFlBX16ZH+3oMh6Hwzn8Arl5tNZek985xJegIlin0prpC4oOfNXj4z3RHSmsundOEHikS8RsBCGFnidrnWbsFCPPVpkCGmiVjPLIMcyXwfzEMegm7k+qQH77/KCpnccYXuX4K9qomLsxWd1g9T6GbIBQ6WfPddblsY35E6+//NNw2CDNBSvV0Bjc8qlQ1Xy1/3niviatZzPreIAKJn1TNWKKMqU5s7CdrJruAfSU16Irx1pfsOw/lVkKIoT57Bmwlu+groloYsBu4xZnWw83k1+EdQ7VXg1Wzdoc1oZotWy2vV74eFfq1lU2bcKFU0Wql6Z+k79UO/v9hUoEgMrVTe20GTKc5m/AwDLqlSpSuvEbSFtuTBFHDzXTzihVytP20F6vn5HyM5jxJv5lEGWjMYP6k/wGmq0L0IOVy0xOw/ESc0g87aLS94kltqDPUpDj8NhRosd+5DN499tOqherZHzWngFg/9J05B6ez/Fp5sshbxRkhBRhi7fswgRxFR09Aj3GWPr1+QWjfkEOZaIzpUllYPio4SED2rwqtIpyyPZi1iNnXiUyLRI7RBrOZ3/xWfVudMdpHI06WWJvl8cTMXFQOxIiKQ/OlxT4EQQdq9dpHO5zQNgTnFHorwavE7jN5a/zMtuOnQCPcKGP1LcrL6mi3QRs3EEzV+HUpu3A9wPByVprcs15VSfda4XFdmaYscnA1htAEqeqQLzBrsk3be7B/OuvQtLyexkvgHqAo/xNmydviFEwqP48v9jlznDfCN93nfS4ZPIQlYjNO99kwmtly0XAGasqNKSH3KU/KKzRTHRxnwz9RfaH6+BInMt8b+s2Z9VxqqMBHXmFunsHCPakDz1Z1Rp6swpdctIFjdgIB+zew39s9scdHIJDyBGIfjO9xZVS00R6MY6K2YkY96bvzzQP70d36A7TX8OYgGX8WgWxuFaX8Z/xlI0JhBjolPrIgV+lA4q3qTDgXAaxuIvPHMK2WjshqDe5OhOd7FLGZZ9rPpupJs/Ax7QB9EvhP9nJGg0bsJRvHIpJRFNi/7ZyOuhpIYCwCtexkrk9ov5FkeWfzGBuQwpt0lU9zqqvrbZhs/bj0OGMvk0JlUDE4FNSjr7aE0Gueusqd5N4qxQdT1eVYoTyFqZNdu5H5vma7uQ2he2m1IYMQhSCJfke+wLkvSsI9fJMiNTHOQo+bEUHQKAEZ7KBPNK23RTgAe+cX2O8pQZ+CvSoW443yj2FKzS3ANdDFTiAnrs+lSMK0iGp6I1cj73WHEmLwcl61PzlThwC5i3LVQLD1WitdHNxKCco/xjCnZjWTFFoDQ3R5sClz/1dBkfDLIO6glBzy6ItndS5o8Yi+SvX5IYEOVj6qUWAScgOX4dkbg1X3m3Od79Vgz42lDnXsWgvbuAVMaPjzbtMvltLYbJUfjymbJADgkhzvd8Gq8segVXf5nZizsMj0SKAOR+FOT5l0RgcpmTuGysRiK/EvM9XTvUuU56vJap6plxgAcEQ0QEC8pcA7aejpzECkeePa6yR4gXq0bmYxxyoVw2W8KnQEs2I/H815oYD4LHU+fftmEWYDwpWIRTLbBsUeSMHclwGbq4H8zAw1yKRj/St4pp6IWGUiEU8N7q4zTgRUrFnsPAOSzPDPytP/nt+QWIzY7FnSVwoy07LFHc3b3B5dr/hSpjF7Jgh5aztBGOuSQO1bl7z1+ZMlWrwNMYJid0p2KeUSAhcJ1i892kTuipdMqLQd1/oSaz0b+7yycm3Ij5m2e2rhKif8IN6VaJgaRIPCgrSz/rxFaH3biBIXJNt8VAFYGtdbExEF4B+bJPGd63uCMWJk22uuGVjJk86qSrong07x58ceBQmyg94ZG8YZAG7sbNfAN1TTPmGHFriR987Kx+ppqEuB2nDr48JpVxQCHWFZMZ10FlKsMiI+uaehZ/uZSwpwu/fB79bIDFaFeBUBhzoSQb0o9RXHaG8ADQoDyK4A5jKxtzeiRhyGj2NjYPTxWhjUkAVuukhuKtoDZJy99goBpZVarJBzne9hN2qieZsOdFCpC3GCNx/mbbI0sh5EKR1lJ9fc9cbgWQlRyxp92priotzrCFoLNFvrarWbiX2iVZ3NzI66nbeqqqQP23ceMp1F6Xr6j3w0OlH9HBJ633QuR/YTvuj1rAmmOa6IW1pIRehUJUN2Hf0IdKkheSJ+YQosMDJGTTeQCYjKAlY8p0s8N6T4b7CnJDlDfcTTvahqUo8kHHr9A11SiI2WcVNJ4TdUoHzrRfYcPDr8gKjnDwMGVT8qaRx/hbTrWmpS3BYMerCtEmV8VGorcVu0ZjGLk+Cn6HQhcVj/jjYro/zsKeNPkewrylQLyKo0n0G6aUGEPNWWljmJUJ8xeyBQzH6wNR5E6QNxbIDj/j5Iidb6oW1G5kLiChFXC43AGy3itiWcoBPpseUvzk+W92eai2ZCzoj1xbXDYwpLmwNW42ivX0G48NU/+3RfZivgu9ktonlpEGXd4eNDvdO4om2AUiHywE7rT+u0zL0psL7J6w4cqIE+7nv/iSKUeD/UHYrO6fW8/zGgxChq4iTdLxVKSrVEWJP9T6Zoxx1hlaYC0LrB95RXdXMTCUw0cSXil6UHqcp35oawa1lpJxGMZROpDdACuMUgmXWUprXQgkkWRIZtyEcZM16FTC/gaXioL3a3Vr49oJS5t/2M380fSW0KVy83uPp9rLeJjC4QzS2U8s+vt4nljPBn+qy5NgA8c7T1o9kiU5m2CHChiQB1rh6aELdN857ipXYj1UGMd+GK3US/z7Z4Hg7ulHKw2KPEDx6kXyR5ucCZBcMFiuLNkuMseaoEQXrOYjHf391dEBXlHCme/5aYZ0TSR1NcjWwizePuASNJVJvjBRQ7NNfs0bSSSnRYObIjnGuuMBnZGPem0VSXMdleGRMrKuCIzyuXPVfYLogFvHrBfCmtavXb6jWkVV3dNKdgYbsF1wHQq50UG/Vg8BllIgCfJLuwc5UHqECtXcF7WyZR8ETONXQ+sbVsE5UxzDRyZpMQfEU/DcnAZLSmWeVsemmBWnBZk3gvxobcLvAYqXzqXPFujfR7fW99ItYUXQhRKo69dnHFxcXquqvEG6RHE0DuEgBjaPtyo3fRDBbAmZQiUmVb3b6czMD2HJ1wiVY9mYa2JOPtZy6neVFzKHgP9J8BPQCTPGWafMcXFef/RfnF4q4zHqi+nTJOiLRT4/Nn9rrRjrpuf85TQ4iVfOQTCAaQjOHqiGfXTBvSTdSeP06DiJmJ3dUaEJVraGwKr1nGad8iZ2uR80ddA+tcD8Gi7H/3tydPpbmOQyRpSCIoegFq+sYLPctxFDv4Ud0UW8/wc19rnrgmgptLv4uDMYMzMZzXpZivVdIeLkG5+tJFiOpN/4SQX7H25wtW731hAq/nJnJ98lrMHvZSHntoSReYjTPyqzXgpGzMfhBPeSENGvjGf5Y6ECwSrGpYWRkqfjyqh0i/HYLxFOY6crxyV2ZNw3KwRTCGNsUh2TDK7EoEzh0DvX2XBzKspGvVeiw1y0IW3kvB3Ul+gQLqfATruGOrT41QRbymQKXUAPnil/gJIDHZVeem3ZsEwMIoQ8gVA5HgA5wRJWM+smgDnjF0IZVAc3KDp5b9zJ5FP82xTMOmeKTilq9ZEGmpD6LfldlomfW+6M4QUVEhvComcJpB8uTd0uFLM24IPyF1rim7g0D5Ks8msV2dCxr45l+BoqL0r2qUVV6FQ9qdzbUzQZmthhRl7+oQ+4ELwT1rdBI8JJMeLYzWtUvwtlao2/SWzOIFzQQRrW+G8CqawDwliYDRbz56RlnPwXT5ZFUgDrHK3EP+ulJtQT51Re/MHYctabxN5EvowrIkfusxtyUJDrBVJ513M+bssnV71B+OAmWG0YfRiXGxmSo5M7poacnvsfQ5hnpPhadYmh+HIMV6N8s6s3hJOoqs7FdNyVU8oKLdprZAMP0InzmHbQnW+4SfKZhqI9pgDWp1cVfEP8CnghadMgfX6suLYlQ+u732ERY3eNUmJSiJ1yx0GfMXrL16FL1vId4ZLPN5ot845EDCy39ba7vONYM/xODxbu1QKye0VxLMXWiJVmG+8qS5ZhEbRsA000PfXhyitSLGS+v+J/axAui028Mcaq7iUTU7dOOmHs2Ne4ljQ+v0a5p59EYGjg12nS0dgyxhH8DRlfZGbIpmS77CWdvjCZ9GyJsF6LDYxtMKex1HEwOTdWq5//Hm9B2F3QcvdEHSjfwZKT1O4zUNUs+niEg2LjjVrRQSxwAZNnmfajFf/NVg5RKxf2Io/1Eff4C+QT9zsYyFi5Gtcg5WhchlDhfMmAKfrrEx74TssfYYYdnPG4P1oI1tzvWxo497Q61rr9uXvzx3HsKtuFOfozjVW4EdGKZYIStZe6ko4omHapMzCs5Ma02Djt0ULts5LrXW713K78dMDZ1fVnKkXP+lUq6X/9tr1D0W7topzvcHiQXger0L/kISTQWR6pnuqc3OUILvcArMdZaqlPVGjLptl2JL80PcT52hr70Z/cB8dQqn5duhuyn6cERva0l1CsV/14nA4GGQ1uOx4wtcYpBfHmmeGJ1CVDiS3kemnuJCpSEJb3hb0sQGLSEvEylxkFYlRPdmEhcK2FqcB6k9r1e7Vy2zHxEXECr+2CcK8AWWSXL2MSZLHvhwpsqqAhP5gj213qVVPpoZ468KagHZ1VdiO8sWcBkUGOgzdocEsfggznAg1zkkoRYLKUqMJaxAYYOJWCzlP+ml0qOTB3nyhVRxZNN38+9I3QBbCS/Cjera0HoLSGZYd3Fb8m++GegVdiYKc8NiTtA8ock7ib9F0FXyOP8v13lsRC9pv1SYcvHKPKm2pyRzdCGM5/kCBOTLpxz4XC6RRiU2merLb72ameWgZT7/1v54n5aetSv0l/dOy/dNPLTBhOWFfEMKmdT9TWRDTZ7EtZeqRJM9qrbUpdRWq4CKUALkrKmTI1h7dDmVWnEYUm8BCO1PXH3gKa/rUBGzhGhF5IvSl8I0/ttKL2SZITWw3f+uHJcbXtbnipji5SgdVPALf/CQGF8nWaNJuX8orK+YIorrSKr/luckpc3TaxDIVaFRjLc/PGKtJdmWecqzLynG8PWJLjaGWbJKqLyaHHjZSVNeZUSdF+ckr2qjfWAEmKHvs4hy/ceZHgt8EiZEjPXCC8NzbEDIOT9jyBjzlDgi0GKgW8t0XZWj3ljd4ASZ8RysmejaFF48XZ47ESg6CKMeW61V8q+VKY0hiWGnXDBr0Dpi1mAUh33hNikc7NlYlUjPdARqgOU2Ru4c1WAyjKatUMJQ9d3A4VlyRBkJih4S351and2rq6EQBdu5q/5d8hJ1SiHiEPXqYLYZ61PTgF48cEMfILbRwWlO7HLmLmVBPnk2KgFkb2TIwquP5Fx+6DfGYo5uDPPjThIL/j5W9zuPEXrGVJaN4AcZDC/e8eDm5P3CjdXZkJb4D+/q09YAYeEzrlXRBBgARmQgVUs35g40+ayFHKFSnWhInKZHmKNRHv4kJAUKCy2O/QK14GLYstb9v5/XcnuWXrYoxEEKRqZROWGJCXej7XfQJmRRMyGQnDbtmM9kxaJKCasMAax6mC9g3OR8yAQONYlFxzfNPbp0ztqU9t1Kw3me/NRumXNSbZpaXjlkdv85z+NkZFeIKdq+PR9j1DeIEx2nGdPKJYyAj3O0YPNIx7EroC4phDRQwhD8eCtXUed0EURbYcRQ7UaX4ok/tAMIaLe73gWyuGxF92UsWWmpvjehsl8X8ecjkQ23QV5zFHz3Io7jlgxuY/D0RgKhjBkRJ6xDYwUUUncihREAgzAPObSbCWFvWEczG7XihIFsExn0yWGunK06GSUOFTTjV7a84Uoj3gT1PPcmsFoT5j9SrCL1sTPB4Lhp/OKfCZUsxvlZR6TbaiD1IoRqSEztTTZhKuhb447YJDcUo4/oJdkMz25KNdxmkQAFf/DXrv552svwubMwFIZ6oE+QsW96LsvyIrz9s6cpJiVqLZqn+kxE5zs7dm7FOoYOJhaZT9gjO66iIXxboW+4QBgrcA9DlvV2gIugWAmdWKbL8q8Xx1bS9is251rone1y2lc1Yx8fFCeuM7ywS1sytT5XDkcpeRL5fUcLLGWLJk91AFVIeOAfVVWeMSBPtQsjwhCXJBb3TiwIj8DzdT9uKrTtpOxkjxshxwJkAdcD+Q62FzktuyvepxtC3IPpr6cPaSmXXx3o4iNqd7M2uFGskxOiIBNJknmbri6KGcFo5H8nkhW2KTKhweirYJVOsWFRkK+8/KbR4Bq/GOFGbRejm/t0yF0hYtopeI2Oghg1RGMVwr6abJnJ6kcmTd4yC2eUiuGE/ZbTPUl4mBL/dSI6cSZSIdMwaA/PnRyaoBsau1vXPZgvdlpgepmFxjmC8bOK4/dBJqrTftxok1BvyxVpyESOVp0+UDfopzIBfQdQIAusAjvnVYxdVkXJ/8/fJ1zyVGiXG16wPCbVtF0Wlc3CALUOB34fSYisYPT3Hj/vUwjWxRLHT36xAFM+2/t/kbu3/cCa09CxUYA7fL1Qr/24YOsOD9OyTN+n7OcXFhc00HfVO/hkhIPDKGngvG9j/eiIqaBpEcAUKKZmQ8fwC/FRDTK0GQk39hCOlER+WESoeImcOAmLdhsT2Ny/RH9CwdJvHrcX05+7L+wewnHqX8+kmRuSXR0QlH/4krgEHJr1nzjrOZBUIao1e3FlSD8CRPx2x0FJ2MLFNGqTQgrVpcO7QWnyDu9Z6+2JUHxhkANbEbtH18qPJuWxNtaIGWu9D3aKyFZu1Rt70qvP4swxREq3Q9LHDUqMU886zZMczYr/NGHXbqvM3c4NlsOELoRwpAijREk/Osm34ULSi51jy7uTFMweOzrMOgtj5x4pHu+RKgaWTilA73HsDko3I/leIfTWvZBlX77/doQoWifmJxr8fqiU4QWczOUw=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76200" y="1354398"/>
            <a:ext cx="9144000" cy="468815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8333" y="5766381"/>
            <a:ext cx="7869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endParaRPr lang="en-US" sz="900" dirty="0"/>
          </a:p>
          <a:p>
            <a:pPr indent="-457200"/>
            <a:r>
              <a:rPr lang="en-US" sz="900" dirty="0"/>
              <a:t>Source:  MBTA Internal Data. 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590357050"/>
              </p:ext>
            </p:extLst>
          </p:nvPr>
        </p:nvGraphicFramePr>
        <p:xfrm>
          <a:off x="4267200" y="181532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6542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2685" y="829056"/>
            <a:ext cx="7690715" cy="466344"/>
          </a:xfrm>
        </p:spPr>
        <p:txBody>
          <a:bodyPr/>
          <a:lstStyle/>
          <a:p>
            <a:r>
              <a:rPr lang="en-US" dirty="0"/>
              <a:t>Operating revenue expected to trend back to budget; ongoing management of expenses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5099916" cy="228600"/>
          </a:xfrm>
        </p:spPr>
        <p:txBody>
          <a:bodyPr/>
          <a:lstStyle/>
          <a:p>
            <a:r>
              <a:rPr lang="en-US" dirty="0"/>
              <a:t>FY19 YTD Budget vs. FY19 YTD Actual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773896"/>
              </p:ext>
            </p:extLst>
          </p:nvPr>
        </p:nvGraphicFramePr>
        <p:xfrm>
          <a:off x="76200" y="1371601"/>
          <a:ext cx="8877299" cy="4897884"/>
        </p:xfrm>
        <a:graphic>
          <a:graphicData uri="http://schemas.openxmlformats.org/drawingml/2006/table">
            <a:tbl>
              <a:tblPr/>
              <a:tblGrid>
                <a:gridCol w="370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1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478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786">
                <a:tc>
                  <a:txBody>
                    <a:bodyPr/>
                    <a:lstStyle/>
                    <a:p>
                      <a:pPr marL="182880" indent="-182880" algn="ctr" fontAlgn="b"/>
                      <a:endParaRPr lang="en-US" sz="1200" b="1" i="0" u="sng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indent="-18288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FY19 YTD Budget  vs. FY19 YTD Actual Results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094">
                <a:tc>
                  <a:txBody>
                    <a:bodyPr/>
                    <a:lstStyle/>
                    <a:p>
                      <a:pPr marL="182880" indent="-182880" algn="ctr" fontAlgn="b"/>
                      <a:endParaRPr lang="en-US" sz="1200" b="1" i="0" u="sng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880" marR="0" indent="-18288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($M)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+mj-lt"/>
                        </a:rPr>
                        <a:t>FY19 YTD</a:t>
                      </a:r>
                      <a:r>
                        <a:rPr lang="en-US" sz="1200" b="1" i="0" u="none" strike="noStrike" baseline="0" dirty="0">
                          <a:latin typeface="+mj-lt"/>
                        </a:rPr>
                        <a:t> ACTUAL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+mj-lt"/>
                        </a:rPr>
                        <a:t>FY19 YTD</a:t>
                      </a:r>
                      <a:r>
                        <a:rPr lang="en-US" sz="1200" b="1" i="0" u="none" strike="noStrike" baseline="0" dirty="0">
                          <a:latin typeface="+mj-lt"/>
                        </a:rPr>
                        <a:t> BUDGET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+mj-lt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200" b="1" i="0" u="none" strike="noStrike" dirty="0">
                          <a:latin typeface="+mj-lt"/>
                        </a:rPr>
                        <a:t>VARIANCE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+mj-lt"/>
                        </a:rPr>
                        <a:t>NOTES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547">
                <a:tc>
                  <a:txBody>
                    <a:bodyPr/>
                    <a:lstStyle/>
                    <a:p>
                      <a:pPr marL="182880" indent="-182880" algn="ctr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vert="vert27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880" indent="-182880" algn="l" fontAlgn="b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481">
                <a:tc rowSpan="3">
                  <a:txBody>
                    <a:bodyPr/>
                    <a:lstStyle/>
                    <a:p>
                      <a:pPr marL="182880" indent="-182880" algn="ctr" fontAlgn="b"/>
                      <a:r>
                        <a:rPr lang="en-US" sz="1200" b="1" i="0" u="none" strike="noStrike" dirty="0">
                          <a:latin typeface="+mj-lt"/>
                        </a:rPr>
                        <a:t>REVENUES</a:t>
                      </a:r>
                    </a:p>
                  </a:txBody>
                  <a:tcPr marL="0" marR="0" marT="0" marB="0"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Operating Revenues </a:t>
                      </a:r>
                    </a:p>
                  </a:txBody>
                  <a:tcPr marL="89732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$191.2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$200.9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($9.7)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Fare revenue, parking and advertising  revenue expected to trend back to budget.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Non-Operating Revenues </a:t>
                      </a:r>
                    </a:p>
                  </a:txBody>
                  <a:tcPr marL="89732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$315.3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$308.8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$6.5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Verdana" panose="020B0604030504040204" pitchFamily="34" charset="0"/>
                        </a:rPr>
                        <a:t>Investment</a:t>
                      </a:r>
                      <a:r>
                        <a:rPr lang="en-US" sz="9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income above budget.  Legal settlement received.</a:t>
                      </a:r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474">
                <a:tc vMerge="1">
                  <a:txBody>
                    <a:bodyPr/>
                    <a:lstStyle/>
                    <a:p>
                      <a:pPr marL="182880" indent="-182880"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Total Revenues</a:t>
                      </a:r>
                    </a:p>
                  </a:txBody>
                  <a:tcPr marL="89732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$506.5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$509.7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($3.2)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54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547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EXPENSES</a:t>
                      </a:r>
                    </a:p>
                  </a:txBody>
                  <a:tcPr marL="0" marR="0" marT="0" marB="0"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Wages, Benefits and Payroll Taxes</a:t>
                      </a:r>
                    </a:p>
                  </a:txBody>
                  <a:tcPr marL="269194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$190.5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$192.0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$1.5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Verdana" panose="020B0604030504040204" pitchFamily="34" charset="0"/>
                        </a:rPr>
                        <a:t>Active management of headcount.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Non-Wage</a:t>
                      </a:r>
                    </a:p>
                  </a:txBody>
                  <a:tcPr marL="269194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$202.2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$201.6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($0.6)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RIDE and Commuter</a:t>
                      </a:r>
                      <a:r>
                        <a:rPr lang="en-US" sz="900" baseline="0" dirty="0"/>
                        <a:t> Rail slightly unfavorable to date.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38"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Operating Expenses </a:t>
                      </a:r>
                    </a:p>
                  </a:txBody>
                  <a:tcPr marL="89732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$392.7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$393.6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$0.9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Verdana" panose="020B0604030504040204" pitchFamily="34" charset="0"/>
                        </a:rPr>
                        <a:t>Adoption</a:t>
                      </a:r>
                      <a:r>
                        <a:rPr lang="en-US" sz="900" b="0" i="0" u="none" strike="noStrike" baseline="0" dirty="0">
                          <a:effectLst/>
                          <a:latin typeface="Verdana" panose="020B0604030504040204" pitchFamily="34" charset="0"/>
                        </a:rPr>
                        <a:t> of LEAN productivity programs driving savings.</a:t>
                      </a:r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547"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9732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547"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Debt Service  </a:t>
                      </a:r>
                    </a:p>
                  </a:txBody>
                  <a:tcPr marL="89732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$121.9 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$123.2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$1.3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</a:t>
                      </a:r>
                      <a:r>
                        <a:rPr lang="en-US" sz="900" baseline="0" dirty="0"/>
                        <a:t> new debt issuance YTD.  Expected to trend to budget.</a:t>
                      </a:r>
                      <a:endParaRPr lang="en-US" sz="90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547">
                <a:tc vMerge="1">
                  <a:txBody>
                    <a:bodyPr/>
                    <a:lstStyle/>
                    <a:p>
                      <a:pPr algn="l" fontAlgn="b"/>
                      <a:endParaRPr lang="en-US" sz="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9732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547">
                <a:tc v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Total Expenses</a:t>
                      </a:r>
                    </a:p>
                  </a:txBody>
                  <a:tcPr marL="89732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$514.6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$516.9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Verdana" panose="020B0604030504040204" pitchFamily="34" charset="0"/>
                        </a:rPr>
                        <a:t>$2.2 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54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89732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54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Net</a:t>
                      </a:r>
                      <a:r>
                        <a:rPr lang="en-US" sz="1200" b="1" i="0" u="none" strike="noStrike" baseline="0" dirty="0">
                          <a:solidFill>
                            <a:schemeClr val="tx1"/>
                          </a:solidFill>
                          <a:latin typeface="+mj-lt"/>
                        </a:rPr>
                        <a:t> Revenue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9732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($8.1)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($7.2)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($0.9)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54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9732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54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1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Fare Recovery Ratio</a:t>
                      </a:r>
                    </a:p>
                  </a:txBody>
                  <a:tcPr marL="89732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43.4%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44.2%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54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1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Revenue Recovery Ratio</a:t>
                      </a:r>
                    </a:p>
                  </a:txBody>
                  <a:tcPr marL="89732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52.5%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effectLst/>
                          <a:latin typeface="Verdana" panose="020B0604030504040204" pitchFamily="34" charset="0"/>
                        </a:rPr>
                        <a:t>53.1%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83611540"/>
              </p:ext>
            </p:extLst>
          </p:nvPr>
        </p:nvGraphicFramePr>
        <p:xfrm>
          <a:off x="4267200" y="181532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772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8071715" cy="466344"/>
          </a:xfrm>
        </p:spPr>
        <p:txBody>
          <a:bodyPr anchor="b" anchorCtr="0"/>
          <a:lstStyle/>
          <a:p>
            <a:r>
              <a:rPr lang="en-US" dirty="0"/>
              <a:t>Fare revenue and own-source revenue trailing budget targets; mitigated by </a:t>
            </a:r>
            <a:br>
              <a:rPr lang="en-US" dirty="0"/>
            </a:br>
            <a:r>
              <a:rPr lang="en-US" dirty="0"/>
              <a:t>other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4109316" cy="228600"/>
          </a:xfrm>
        </p:spPr>
        <p:txBody>
          <a:bodyPr/>
          <a:lstStyle/>
          <a:p>
            <a:r>
              <a:rPr lang="en-US" dirty="0"/>
              <a:t>FY19 YTD Budget vs. FY19 YTD Actual Results</a:t>
            </a:r>
          </a:p>
        </p:txBody>
      </p:sp>
      <p:sp>
        <p:nvSpPr>
          <p:cNvPr id="6" name="Rectangle 5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UK+9qAALZjNtaA4uFibne5r3jJXFohw31XyTvoZVuz55xWKDJV7u9ycYC/EBcSYYbJyOQRbEmoihEhvtIzLWIT3Dx9C9Gqv40lVQEXy+7X3fHzuI2t+j4GTrGl6oDbXiNrbD2wTpY0qJqbHdccbcjR0bHPO58GSeh5D/qnuRR/JMS26cP/XtL9MPGYKRkEmz1M69/tebWMQ1HX6h41z1jjJdDgMOsq0Duz0jU9io44Srdg3Ex86I8Xum0ZCiqULt01JOz6FR7VF8d0a2MI+oJtgSokuvqUiGGoZhMOYW9xx2WdaDlQfz4TvM2ByXsNNSLrIaKAJhyVTwhSGUvQkhGSVUIDF8klE2HpQaV7qGD04mEBrqI/0t+Fd5rwDvGnMzYUBeeWDvf0KVK3qP/Al6/uexjFQ484/OQJFhiW8qlR3nO8oe4qTUVrtLUrG4x3a1WtekiVoazMgoalh5K45c3BfHRyEPuhQ0JMDBBtyHR6PF02MOxU7MhTt66PnYJGLdWDoZSFMilwabU13DSg5vDJBtW3TdQbVfv8AY9mrBFENoz4YYTh6ukplNAfnXYPCAEwpFCR72sqmtOzT3gys1JPBhqtoCsWTsnFayQh4qSQ1D3CBquRRPNxxbM3Kx8Q2p9LqjUGk9vlgFB8cVR6JSLDifUJ89GibkAfZZdz2+0sLCXAhDVh230RoeDxJBxcVD1YuSsKNl49HjIrMcRR4xQkiJgM8mgZne30bRP6Ax0F0J5xi33A5HwIyX7VTFyS+4+4Y7h2KziEElamGLedFpmgjRxRDWV4rL0V5nWIfWjs0kRlBVuBS2XF5+tckRk3LCc1gBsv5oF+fxPVVBeurQ70E6R8HtKMLYRhj/91Owx5PQCJC6VL5FIQWJqebUHItMtDfPmKmWPMuRmhqsBYMrUhdegM+u4MIJV53EouFSbtvaUtvoPUojNdD00KeCpKUAu8qcVwxckOghIhaQdMZix2fk9L+Tu9WOmOmNcKmQ/FmRcJPEhuPR2UQyGPvMtO5rpjupznmQ40GZXoviDwdcKVy2kDVFBxuFYQnWXed4REbI5pugSCV2mt6MlduRZikxRZMxD68KrtFEzn32ZGp8cl5OFvQVnjVRpWCv5i91OaoEF0uFgxCRGbtII0tWYh4s63sfWq0MBmcGICV5I3j4TaVaNpAAr7z1JWrhm6Ya1tIx654EbmkkCZqiVA2JrDcNtMaPPGsKy4ZO9+/RJhETyqGvOLpc5eURVpVO1CbAdotpWeumKSO1oseHXJbi4qjjbEXvi1A47aRfuV/81GVx36njtQT4Bu+C7FHsWowvk3sHv3spWuYGVe820O7HmaMYNR+sMzM4mC8mqbd5LA6drOaYy4RodNggtjJQBLa/PXX63nNLGoSAUnN9g6LI3bATq+E+DQfeRS7zpQp5CQ+mZvxjZRDIgRz6LSVMeI0r/gU/Jal9mFTyfYnEXMTEouMyDp9MWiAshbIXa4SZjPjdZsp7NT153jVZdTX8I1TRxmpYMGWA8V5urf5IhwQ/ERzPTFw7SB0CkAFwWb/S8Qagw8R+Ot+Kn/GyZglIN2RtoAjEIc1snyQRyllzIFqUJAWeWC6inEBK1LUiesso/5Q5pf3B/K+8L7b8C810tP5FHla3fCq0b3embM31MhVSBpfeblvoFIBoYN6MLtAaWUDfmURenUJsENAgP1h2mZl3XO8qX1bez1soic0TC6CdLhteeWuun8sULl8/kr8wEB6P0cwHl9/igzLFHBbpA2/8xO3Cxts0R+x8TJpNKEWYMvksN6K78WKJ6yNyRc9xzT4UOFOFWIApLdewj1fm05lntRK/qZg4SvnK3BlmHMh5Z0Wip4Bkv8gK2dNO8Lkr/GtM3jK5Y+uvNUBjKAs8932KDAcSoorJ5tNLfE36f+bU9RGN0CjOLcGBTUj/l94HO4KLqcCGWKJA6rv66A6psuMIXOaza+c7WUxwHqLheutU5ZRcWhqxcr3T3q3BRokHUjB/1O6rTIAcaHcYYXbsT9dHvJNnqdmIFxizNSVQ5IpdtYlPDUi5p4pDpTRch7rTwRf1AWZtYd2SxNMKc1iCCTpzbLO24n4gdx0H/nil7ScQ/ZsaCjzA9xXNev5MzM7luPbcpQFe0KzbDBXuQo94fIjQnv7uLRMV91xVCGJZ7dJYZ/eTVHi/jin9PQknPLrbQVsg+2N4pzBi0EaxXw0CKgSsUlezMcnYZPXt8YEq85rD7gJ84c0aCgna3LjUrrX3wllD/iyKhmOIaIVfZI8vQtyCZH8bSulVlwfGqRN/NIBJ32qxKYjxLhmuMPNUWuOw8C3qTWkieWf9z0wtpHELVFeQqzYxoioSmapqjfvJb+7SAeMf0HcjtUyp/+lrRNfTBpoLu4QAI/7fVSdEYKlFOi7CkgkktaMEvKpPKBgs0aYXEGhwpJvw4yYfm/tImHZWZM3irBP/D5QOCi7xNabpEEXy7ts5WY9oLtke7Yy74uIzpqzxZAGo/7zSJJgpFcjznWk5rPT4S79wD0RLNdWLL04IuSYKQy0CeIHE55ZJJtaItfdI8pTdFMbl/XLXXAzgHcdBxqM5EcDzuShLTuvVg3MqFdh6YX06Nc12p6ozs2FtDId2u5ixRxHZmqidOeZJPIMseISw0yU8S6faTYVW9fOcTFohDNutWzof93AK7+0alsXcHUpOQwuIRLxhqe1VD1qqwEkIVo+Exzk7e3i/WC0Kjd9/tJhFG66RUbrjekrOaUNii1QHvNQFp955KHlYULqERUpDboGEAk8Pl/apKsN/01l7MSOWlPjl8lk9CWw7Fmjn9kgKLKuZ0LDfjJoqlvexeMUT2804eBghHgn727hEW256LN2lrdrYzU6xyXMRA4aUlotc3ToMp8SPJsRhOnbGqsDUqxuJT8TjbFhkduSn6LGsEYfdL/TNVya7X/VvPPIKTx4ZxjeJRhQVsGBcRmgbNzTpWxAnuKcEVgC+OPs08yhX/9LPA/Tp5W8Ezb5HvVbdQ/fsrig8+KawwEjAX75V5nsI7Kejb+uHSiVQDqq8/pxDnKrJNoTcCriE/MS+QOMeyhwrwOyLkbjeYqCy2PC0nud3u0wVfX0uA1RzN/gmqhOfWFVO4Vz9zovgq4XjQGKDEA50fzjXkK6px8Wqse/1X0hxMRtd1U8JIss8dI1+55rZuHSkltkRVwcKc+dkeIJI+4Px2/Fyy+Q2kySpDQZqZLEXcZKbQ1em15Ut13VX1z7xIt/El/uPNrL759rO4d/jy4Op3qR5FY5UZIXCkBLl5hZzEfYsBEVzAIZ8QKQJqmbhLLpg7qIiB3WR22X+Kk1FGPrWp7xVkWhyv/0SeDzjJI4sG389f8GpbG1Ohs1WibqdQ6wlE6KrwTUHw4D+i6d0PaUXhRMlLmKhC1Ka/KoRV4QY2YNA3a9vxbAxFGIHsmOTnZRnTnBFWf79jtueEbMsoRiM1lokY54Sn/NFT8v6++y6qhETvkN3I3JOtFwg9x4PvV3AnqSeW7H9H8Hti2qPErncgmXlrjvRzBaaDgK2Cmn1ZaNZcdVNfQoSyVNVwqLkfToGGItrTtq0Tvy/E2/Mdwqn57GaVg5kOZ5p6lINuPtNr6XcjsYGLkDFwzrAaFvFxCWKbzFUYDq6p1YaKDeVC5UqOhuatXaCEkYNwzKjCd7YFYMk7Upo7bDaUbvqJxKCnIklzLSh6sukhrihpW4oM2SC3tc8clgXLXjwiXK1PDYXt0ptlhb83TpSOWkb13cy+yl7WWMRphVNJYGkyG9TNCwbscyeX9EAYR4qv0EsQOdm4cXYeMc5jaMk7nDaPt1AW7HhPx1hbh0coZUx88UpofSWpg2tt5ZW7utOWZVH6ewM+jVlk1KUFMUnS4SmDWs9j59Zs4D5I6XE2osLlWU09TFmJ7od3AVrdnNv2pglUBQSdQ1wJ/5aQgeh6Bja54aLknAOa7yFagJE2g1nEvFJqJAkfHKMiyg1CbCzwO8PoFKQrKvYNCQoBj0YyZ4b3FVbcgeItlhLKWHmtnVDzazy2v/ECyxICxQpW67OvnzuVZoDY3mcQw5obtFglLl/ofvhmYm0iM/Ph8ykfzN/ZGcDVnhPIkMe92hX0MYgIMjONaHT4c/9KnAhAY9vr/9/Zib6YNhBlEiPTA3uh63hkyF3hYEgiTcvAcxLwpxz+S3jM2blf1RoGc43/+p37MxxXGS8lSMM1d9kITiOvXhbFRwXNZm6J5gcrVDlPuObUb4vfpLuAca6RKwV2gJsNSZ9qTcyjdiVhM/LStQdh3Yhck9r7fSlC1qgZKy0E6fdF16DCOUTq5FWR9JEt/EImjegRYRsIHR4yuJJsSoRDZVBoLUxWGuKQ4Y8fSHSmFBVo28ndttwrGfjQT5xrr+Peksl3ZpASH5BJF+Uf0Cug+qX7tVkHSGb++52FvELLeFphPY6IH8a5z3NYQou9Gm9ORbPl8N0eg+b/m8IAsanvqzq0ehXlVccMwD52u3QqEcaxxxvHEHvjnEx2Wjsqx5qx0u9kWAub7WyCkueke7hFGvoZQTA7XRSHr/40B6piQgK8WBTW2hceXp3J4JB8IJt57jFI+St66nLoFntj+iq387jF0Hnd4PTuM7SLGgbO1h57qmrRQoORe1K0sOPShqFZ6yB5CdBKR7h4gygjPhjgjTFxAunyxw2uMhSIsDcebvZ/ZyVk+Yvkd2wuXbQ2W7AA01PWtCPt9iQtOQsl2pHP/4s+NKlIqhu08i/cH91jAwsdcuz5paLSDWjlEV5Srw5dh9uJXnRAeoyjDVGNQPDMQ50DCTaA+pTz4TI8hhez2pU+s0U8vUDedKkHSbh6jGgPcXdf+Cps2XQY9asRIvoMGw9n104Ia8Eq/yhluYrVRnEGBFuGdmDpYvO4DhwHfZSEC9EtG39Ff/g6hOqhbE/aoHbAGrjse2R2qsHKd9dd0oAmaf76+HsqboYw6V5l0VqCRNQPEMRxwjIE7c8XjmR5/ziaJy6S/VFhAZnBHN5HpIVZBZXqSx3F+p35pBw9rtGp8kGnzF4/fQOlvNJo6D/vxqdXxVRCIqBnOGHCW7lxBtlgz1UP6a8tT3a6vqScG2l9BHJuUAtVFJDOCA9CRSF616Xl1P7GIK/NkQpqsQaQ3gfUO/kVvYl/V77JurnR/bMKXXmGvVQ5J9kcCZDUCdkkUhs/vQ7Q5AlYapUSf3xht8TJyZIq8ddIJaSOLxIXIpxH8RF/TKUp1nF4EkxePtS/Xj6hen8luiPzm7n+NzjQbJJOGcqF+oDSRuRnerFKaTWm+zyleQkyfoThEpV40TvE3riE/EronDmCJzttAgAvJqBeUFAYWMAjQXubbZt2Dnzlr6N3Bc2HcuTxrj17dt8fQLHTyN205QzjdEdxnbV29rkG38YMrRjH24ctvZZi77ZFDijePXiE+RETHXkPb2cc9qS8VWSuz/JDOfyCGo7JlZBeskjwvbvGPy480itcr7s0KvAOCM6IK077PK3mbMkhG9OBtPa3xEnde8n2vJclQ5247Y8hSpuYWm/h2fe4O39nxkrULcC0I6m3WgbKcWv/IvGwwFfbcdeNelE4aEHaD9lFuwswfh54x3rCIVpSOwoAM7ZxP2ASQqGZxZgWpmHkcVUhW4z6xMviurRtHj383lbH18HDUGwF6S8oafMAK/xJvZAFnlEuMpwXh01hxOuTdIJERYRabQjBWhmiIajiCZi6r2i69npEkyGO9xAnMQCymt2tTmhntO0RVluKiMB96A9gNQg4kDcCDzabtNGKzi4Mld/EgDh4byABCOwVMMNIqbMUQeEyi/5trovoOS+IoPX8hCJjpDcoY3mCYUKxedqZbSkgbiBCmSLDE0FPRSxCUb7ratmLysvZzxRPF3qME+uXHGj6e/FlJ3X4mVljd8iC6N3ZgMh+uqMDpqRpZj+Luz+vYlBQuMp3v+Fat5VgzC1pUgmI9xVU2e/SvUiBIdsJRl9EQXf9zeaxioc9skadxwKGCOBdKvm4vTFpPMN/2kZ0JUNt1agcGwyRn8Hvfce7gOPi+zy1RvaRq5+sp/Fwea3oh0k9LOcLQLaCi+gC1/ViRS+EBmQEzdWken0gmRGZd5jwtGsmHBx1Ol0IzoPf3HnY2s1U7A4lYWGwGdTPKEsBW7XVjlZaLOMaVIxJTHmF6HCY4k3XA2wHTzEGXe4vs1a9xMYHEv/bol+hktan8qH9f1U4Nh3LkOqZe6ABjAmHiGitLYOjiLAt2+KAmmpfDAf5dctfiHpwdBip57D5ca9H4nQPS+yd6Txej4D/BYHkV0tRID+f7QKIUHKdrScwVosbl7fmQL//Q2mblMjv8KWUZo3MbqQkMXuDRztZtim2/VBD1V+Gy/GOBl+Q7S2pZwGYWo/kkSa9X2xkMX5V8soMgGhAAkxhr3OG2s4p2XhSQ3dni5idNu8tfdlDdyV8gy3jBqZhNIHp3a5QFgUCrjCpsX+LUVSmPWVPOIdR5ojz2Kfxs0IPpGoW0grqxABG6zIrnv6GKSmegGoXA32ITaAXI9ki+MiXrV2Y1kP607g70RpIxhKOV4kGVz6qX2ZWWRRVXfzBAGWGrQfdOP9uO0y1KcNKe8xH73O+J52Gy77MWX8ZdZ/Em+fTHm9xCNnjIHaLJU9DMxW++Kyi1Y2WhS549iXG+LeLn6iTDqm6QBLMbxBUqLV3wvE4FrS7ZrSTbY0IZM6ZV7Wdu2JEq+1KIE1ZRUt7m7PYlspcxVHVb29RBeN+e/J0LpxBy2S/IrPAqCSLEvZlfOuoe2Rg8YA+6USVA0Wd/GDcSdoILYSe0LuGLn86Efqsj4me0HwjUmr1XZOIeVhT8TIKjLWr8coBZe6rgH/mdrDPIYdwesUokgjiWdGiIOKnm+FZSHGwCBYJdQkKwHA3pT/4CbEOW+XKJU5189A0EIeqZIHyNLy/ABMNOnnzffoN2U++zu3NAZFVwdu60psIeRkWrHiiCZ7nC+yHWdNhAf+HAjhOqWB6uxH1LqcFvnGtdrhjdEgM4ZBeUykPQfQ80qngE45yrwg4Tf9eAR4DMRLZP52vvtrQE9ipTNvLsA/1aYBXnqeT8e8VlWHmo4TeGo/WIU4bdJgY7pSn+WB81Z6mfHVLW3LIM0SNIdxYH8rhM8cOh1hOGzXDEyjzziHDyIeGVt9Jw+EGLXBCJFqrarltNdc9wgeO8ER53vXHALkP4iaykQFzK6GDpcTajCzGt5ycf4D/Jb6dhqhwgqJ3R8OSdji2XiFzznBO5YVsNsMLZo2gKnJelawrZTBPy4LSOs/CpcpJ0ne6xDMEWmd9q2dzjTjSmJTCC68CcTsChUrcLJa7vyf1NM+E7O6z8ZMgDgHpoqn9X8aTXiZNQkr79mOOwqOYbLSUNvBb6xq94YxBnjVRfknAqgUQ5fma9ythsm7HL6nf6yp5gllpyeQRk04W5a9S51RgJ26HJG/cKObD4JHpDvzhQybMWxx5Mv8C3BG3R4vLuKk1Psqt2BICgXNfRpsXl2d5SzSMH6Vpd3YMlS9eFIIRo0x+qnvmzwvnuCJTAwfhDvg+5OECbEK9YoL2YnT8oE7e57IrsvLWfFwB9p006IK9o4s8f4fw3Jpp7adC8e70klqmtKKU7PtlwO7NEiEMKSCXimQSnCAJl2bAIPJMTnGN9hzNVuvyeDE2EAdAp7fPw60LoV9MexTlBQ7OBxPu9pOpJ4ty7lFaHMzRpoJGqNbyMRRJkHh9UFAXB5VMaE3ARzTaoWfXa9vGUmIIqgrwD15UgOEqtOTpgNG76ZKqKM3Px0+6yC3ovJGoist9DNpPKrzd1L2OVApt5/SihYH0Av37KZyYMmN7iZlKKqkJ+3aIBjkuqsgrL7RpDE7OLwN3x8hHwzaUCjK2BprgOHgtTLrkwiSD5QaIkKYnWXyBragFQ+LBcRVq7yzAa9Czm/aPBkB7QmJsWEBJ9YPn8UlPSpoAxHT+EfxibB6SHmt2YJ9O2YX69bVBdQ4ta3WqO76tWzWOZHwjKKEygHJ65Oplpx3q/ZVh/et2R/pQVCiDp3vV7+Vs/R8F/6Yj0AqGEciw36pyrzTuAmliMpYzXdRxbno7UjKEpohlgh3L5QsFMnHWr2b7qgREma4ONeZY8NeAMUVrYXneYL/TSN8WvnS4Go9ZOBE+0AeNmGbBplHbt7A7czBS86qTQwXhjaVetd5Rvk0xi4qK3wLOY9n98dfWCOB50REtc6dgFX9p+yqp6Peiamfc0ZJeHzG0VLeYjvx6ZoPOzh4Zq4KW/UaUEljzRQl5wpFFUih98rDel9JkUsjQhR7c1CG/G0jfRFD5ER8ylYdFOG1gLTPGC+jUmrK4AxQWOVuIwH/yTmozPqkbdMZW9Nyl7wHMMvWHQ19aCSevB3JahuFPaA5fvYKp7h16YUT3lVfRGl3bURxheLazCfTmBQ0yaHYPy5I4v15eth99e6CmKnXYZJCaPwLmD1rT2ViacjYuedQpJVOwvnLktezbj6dQ1E+DhByBdruECWzL2OrEj8spsuMppL9WBWQ8cY1AdJvz4awxsdQ20a4Qibhkkfycdeko9xGO05su4oZdHRPrWj0FxrM1Cs2dczCNGjsnF5EcL9h/FBwf67EyRvqU8of9+0JHTn2vE+sHitPC417b0aBLnwLyNdQyd2CkKVFQB3lGRV9j7kirjXZu+Rh/2oAV0OpziegdBCQIZkFvqJADXrIGptApge6eXM3eSwPb2v9y5MjznDPYg2zVx2uuVJ6PmNR2Okaxs/tGEMwcrI3Pd4uB9JyYK5O8hegftadtepThhUtOsbKRz8hQeEuHFVUMgd8q+KSTh21tzEHzXdNOw9XHZlsddeo6+DWWs/OklW+u939K0Pub6+hGy0Csf3scxSqFch2bqiYwWeymVN3WsOaYLWn8A7zCLUVIb0sZDI3QOgW/GQvxlAp6IrvqLj0QrfC9bYs4V+EFi5jc+odYihlsy5X/WYEtWU3bkQ0QyXe+ToBk4pOhGqDwZNsOg17Ekars/kjvp63QrSPKlM2a6b9waOk3i4WnUpUzCGQh1WhJclwXw+Hhac5Tus5B0rxcOHEmkxt+ju93Xif8GfYjEq5GwTbmz7bdlKdIx5KNjui1TVSpU56Zh2pcmHVE+ToR6XkZcRIumMaUTU5H+m8SMqLm1oGo8+Z697p+SEh9dxtU0xFZoIO5wYKXugbiphmoIJ4rxWXINbSLOVfd/3o5dOIHxuA7TDhL1hdR4TXCuoYtkrVxH1pehX3J9/Rvfhj2l1pfYFK+T+f6jLsYzxpysSaVjFFTViO7C7Oh/8XOuJ1Bu4Xs/hxKv5u9ttDhzH19rbo9TWcyGpJvXNpvwKJP1QyRkgtvy0qboriimp2vv63QzZV+YicpgJPxIYpxX6SLB+o1qBskrqFF5eGQZEQkdDZZC8uR8E8numgygOgv/XiG7ltITAswWIRF/ldKLW/mqOaIOJvdeBveaqT8Gmz+PksrpDoJ9s4XdXcDR4mwkLMMSF4fRjokZlDwueOzt5sAP4MUDMCPOTuZeAP3Jt7X3besj7Gf8XO3qtmO7K4hLl/TUuZl5QM9LKE5abEvj3vCB4WcAkcv1PXAQIFsOX4CuNKAGrRv9KL7Aao+xMYmhfLRWhYtz94wOnmPmFGS9Gha8gLVUhVDB3EUlB2rmf4fPeNW9c5SPXl0Sf50ofWwclLVHMyJsjro1OgsnyK8WpgmyHVrJWx7Og3JVwi5ExAKeYqqcHcGeV8bgO/c/UhmuzOdCLV+Qyha5F1qSeksoxhho+Sb1djTlO6Ovz7Z+2LxOUfgC5eD9ctHoqiX9Zbxh2ITZRlk9DBBKRJ8guDo+gpOeuc60lW41+FyZyHL05EsYw+tr9HfvnZHmTsui0bfrPnPBOCrPpYhI6EsM5j/oyh8jPw0JlwOOJboqa61cwTClDoJyPdjpB46KQPV9gF40SFVH9uDrix/+6SUHm1TVGD+9EA6EeVkdlmPeb/LFEWxaHItQVfi/562U790JVC74DzwUTnJK0PUqvB9HF37hsqoL6QRpl0Yf/hIGV7TXgTja+eC4zGyiDZ0GWQ/AwDcU4yTLdbuVvzFJmM9nEXZzupcEUmLA8pRm+hzfCpr77W9hLAJBazGmSSUEQgJ45rBtqVb7gLcQlgwliegoa49Zgm2JV+XYSiG63GwbRljPDWiJtkP7GUVAn1ejgQZ/+3yZcEmJaBcYxPcF8Q1T4Po29XozJHNIL1oRs4sMIpAuSuaLG5lGXEmxkOdVFSuAsQ1WpwO29Y1J3xs+6wV5lyGXLSurPRw1DtTumBJSup9zax8W4U8COIQ6hNqGN6Ratn+mmxRTy7dgMjro/j5Q8Qo5VqMrtSCMQauu4v1qRH8f39ZvtcpUF0BYlxr+1tb0UaEjNZzSM62qxXjH1i8AmQvW4tYe5Of+1Hrc+KUFYNm8mXnXmaRphKtfwjjoDX5dmE4PRoU3s49B5Lb9f0XYeXGpjap4pU0iKt2udFIkD5MKJEIloSrO+nJz/yRpGPtGEseW90cSBR3k224JhJp5KiAYFduG+GIzzN54Pyuy58HgfeRsglfLwvbsMfvbm1qdsLiBMOOVYr+J4rHqRYcRkE5KhVHFNbDw1fivCFsgoXbkHn4uc1xVaFIKoUv4wZZp+8UZW+Xo2I0yJE27E2EKcswmLHkouTlU2ZssY2JXaUQqN1l3y5kBa5KvTIHW2c4wm6lhyDUHpJQcWVpVYTeAmWF7zs1qt+mTikAzmWXlqSnf8PqrqQpytxH5Hwt1DgWd0bE3I5+EZC/vHr3+yN8XRNHh6m7TYUkuoD4qs0sg0iWzNKtqL9kPfOaCYFkCuA04NWqMzm6K6J5U+fvvjGKImSNW+Q2ZlgGDzPyhprmYLOvchOMW+JyuEYM2rgvxYIg3O7OAi6ywxzSeW5osIGw/NEyHggIvpTk2ixa8ZLPULqauZlXBXmdow1X2Nwv998QFAUYtznBit24TM0C/dejV8He1fJPzX+5+If90JO0Z6wZTv/lx5br0fcaHWCDA34uINUTHxCRzd1LIBqekS9uwkVcSJZT4qvdujeiN0/TR7N0kR4iKi03q9jcwwsTB6MabZKThzZvKPqHL4o9f/KQaTL1fgSjFv28ryuPqLW9tuPV/7gN9DaL74a3NpRp7XLUP9AXgT17mFtaPMna4KSvkDtTD0Cj+wryK26AT6DZ7kC3N3oHmF1hmzfHhQW7pGsoYQjKCHKKylQyTTi9x/dasHr3VTr8MYUjgKdvqMiOWeq8NTjZ/jwm1HWpHjX1ybN4MDsIbEqY+QYl5ShA9JE3P0anyWNSQtkBuZiWh5+n+YX5WARR9IsMAJ2V38oRS0lQenO+cTIgFtsDjwlhJGEU+EEtM6fVd2ojwJDOudQEiUHWV8UM6nIKaaO4wxlyO3BL6GXoNeEfQdJuc4m0qStlXRvYptVAfqB9CagXuNU3lx6Rxc8FWbzY+aATzM1YuFnNgCKl9llb02dqRrDUVdvxAEKtYOhF59s6iLS1u6TCapsPTFYODMF5gkgNr5KSsuKgFfEVu8Ko1phgCJOYD9OCWTsl628KO2IvWywR5nxP3oQRpgb/541v9qupudsKSVcIYh0xQ05AwMzxPHklsvaT/cCvR+WznlALXZ7m7AswOUw8VwiWLr0/7nc1z9qA70uHCspR0cC+9QIJ433xR4RMOeBw7AooOMP1mlBAShnRRdTXDt4crxLYzqkf9GkBTJ6Lu/8Dmiey9XVivwWp6oJvr3PIBSdPmHJn8ARCGxDg1a8CIkro1i6xnnfyO8/kHXGIELvcfEa9qNZOWDwx0v7BK/Vygr4fPgcmaTrlIoRGicE/5cQ2khvrYUDebA0WwKRimah4ox/z44NE7sySHw5/zHFXSCdbDLXbCEVRHWN+UTJHXpuBr87UfdfXO4J+FDtNfF5qd73aWn2tfrRKfQAnVvXV7u/v2gAKCFURW7HoE0PlVwSH6cem1QE2MPL7km2wwaNkHoHpVm3H5IVPMqKS+K44DrRd5CN3PblVgt5wwT/eQq/dZ/2T8s/ivigcDol06XIyg9hz1cL20iAKCKqdjDgYeFu0/OSdWmPR2D1f173lkMfe8uYXJyQ+bB40voTdT6p8v4lSFrcrtuLlubxz8CgWli2qNNHH5m/la+8VDsQmhmVw8EEUuc8iFomubIo1lP8hrh2aRVmZe6RIV3KYKraV16aTQk63iWuEtRIpb6c86keWlT/iRY2OniTCfbEaaCpEvUJNttEyi750bqbj0gLIdaOn1uS2O7Q/1CXM4KedzkataiR2HxEt0cvEBWfIkgcMax5iiRb9V/C1Sxy2c+h1l4E7buuFrhfnF4HowWTAiDcoagu/rK526pq2apEAGVZ/yOY/cShLHV2EGxvY9SqIyMBwyHctN5XS6+wrE6gvU8wdELEhL/ta4x3Dax2pAcDj9YRI+a1azfavOOtCLZB8WMqAAd1Hgi0OGl5DQOA5iJVsLgRbh8PwBcYJ9eqgR9zCw/jw5fJeLhDvjsoBlg8oriNYDnf7YsBzKzv9fFrdvFkm65pywvFUpIOu+rk3WfM/rpTizaovFc8CpxoNlcKPjNwfepogBky0It+PBJtpUIr5qDxOjm5ggUhH3v1VsBRtQG+b2cXADllTtqNf3Yd2eODDkasP7KKOiJfRhzsBz5SqgSUPJswP85wvu1UTi71FPAaaA0tXJ6bG1v4KQwV+OgbMNZIvXlEwtGbFcR3CW0W5AWvCAz/VrjtVf+mXmzJJA84GHdSsz4x6uwTbjzfIk/WBXV990izjFsbApUIjFX1ZzCPLnm+sdsthdTjboxtY9RWodCppkQLJI0S1Ue8nIeAR3LOi2wmvCU1t/jLGA89rsNUnyHQVJ2r/cQqy/ZgVYefW4l4NFc/Bf+ijrq/raSSxbbtGqX4t+lYB3+t1WTjsncDnIJ70ad1gI6ahMiuaUlaUq6/4wKe4xbiHIQS1J2BmOIf4Lg/RNfrtE5NrvJEd50K0dQhM7cSu/7zQqj3aM0tsOwlHODpFbFeCfsjfjeyBQJCfPWb62Dwy/GJSPmNnf62kI9KCvIGxNEt0+RMue5+FJ/7B5N/7ftR7uT+OyWFLkHvV0MbtarQ5Pt086Prjd+czq0rPXYN4oMIZ1aKReh+PTQf2VLabSXQzpP5gKr1ArFFG4o3ab+6rd5J6Xc8sN4cMTNcSDNTWg1h3/dJH3zZ7d5Y57lBrKy7FnQiRBxQWMbpSIc6zB7f3d2z5lDjblzkBe7SUK3HnpQI6nW0uCPLi4NGuUtB+MF5LXeUBNUbkh1sNdRaHdFG+8LBwduWiaXgmx+qPvRkkBEjyNL1FpjYlRUaeR/7BGJOVQL/iCA7Vu03Jtzec+qaFBnBrYBcZcTkpN2n5vk5spbpn+Kn4iGj54etFZrxpjDyX3LZ8DxiDiUJGExXpeml7i/0rUWUKWMs5faTHX32kLhsozDK7lj2dDrT6kFWWB+pWaaFIebe9wmRo2OdP3w6bYaGMdnm7Zfqo2r1kizHxy/3LiXZQhDkngCK9d5S1gy9j7zxGM17QLF9O9Nd6R7cr82f2Pdnni0LddzikO51H6RN3V8DSu0PG3Z5a7PlATkerhPK7Ee4H0eb+nvlx0JjJNC2VZ7sZvHpH4m5PyEQUZlujp5LB/+d7lhEaoivlxp9NVDMn0x0YYoHPEy4hcHskWHgRU59WMr0HjmjkkyNAGSsZR19T4KGTjTJJZy9bqwxippIVONCEI/RxNlPNtrGAmQFlcyguwqIvbNj0md/Vp0ZOWS+MQeRP5RXGONDkyr8OqTdfKMOvlShf0lALdtzE3RC0mw04vqNV2fXeWSyUgVJ8Pgx/CTzQn3JTCS+ujbFx1OgSl0QMIqxdteWMIP1yUko4lF8RoAQkQkIn1N1/EJyDDocvWrtwLZU8JN+nmPDORi01zWONaW5UQGlgY/kj8wEi88wEXFqgfHqTkXfIHjh4AaXecyh3R5TJu0MQ8ggny5nIz7R1/8joAoEcVjUM8k8a3xcXUjs2qwQb/b0BdAfWsfKX/HP5czF8wRNRPz7jzRIH+SHFzxmjQarcdPlP2NB9F2hvEZjenYmWemMvjHtJFHD7bGBx0llPe53qDnUrwLtfZ4Xeki5EPYuqf5E4qXb92xA6yM44p8s/bDblPtULbvWcLSCfkuzg1av9Gqr4uwuuPtjvSTl/TjitVfQ1XY61JoMcVjSDoB1YmD3S29W30BzjxoEpt1kcZrZZVn1qfeojJPgRzait3bWxvdo9QS1Bv7vAr2We+275Fv8f+rJ24d2B/r4xczjki6ycu1Coq86YxBZ8QA48ZkgwJWo9vWVAMZqCcGCiq5fHLN7EacMtA9v6Up2Go7XoIuvbYEq8HZznJLmWzoLH/1FmPcqa3k8EwIvJ/33J0/o3QuDweZtemDynINFIjwTFkmgLF3LmLvIi9gw7dz2CYOjfa/33DoeFXqSxDlgAryWvRe+w1QXe36MCsLVIGr2cDiNwKgDJezlhNH3KnJ/uYGjmnJaxQvPTSmKwWxy178a7I79v+TTbmxsu22cU5zS100i26tIE/7bH40fuWCB4ss3YewE6uRiAAzDbRGE8OzMsA7aOolKaQAa/svC6qcnbu2CbUrQRVu5R9VCmzRqtlogyoxuXZMrAYXjIk255VJOHrEocuttBwLSkr0g4+SIMZkQqFoOCJXk5e7kzNzpydVOjoidUCeS6Yxe3z618n1hsvCda8M4FklHGuSetaeM41AGAj1Sp+rUBeKhISnLwr5lFdzhnTgqOolRFMRw7CUvrYffJzsd8bgvpsWMqZzYY6Io5OTNKPenl84bCIk4UtKgYST5/Hyx6qxLNBlYu55CPEaga41xg/xIjRih5oeLzVA2/wfDKw1Ec3+MJWwcpDMoYupPn4YKda9j2jQhDNOIEKpdwfb8EGdWHIfcTdxjPzj+QZIPmQGV6zvSONi1IrDT0/gD06TEyKannJ2HRI3F3JDpR0reVln0Tjz49nEg8IwiTF0OxusKiWqWvn6SLClhkrpHHVQQye0Qi3Euhh7t0TAYx9Lj5GH+uc0mXaGzjmNdrTQ7Sz5y5asqZnc3AkGQrijqvgBaUKu5Kib2P0eHh7vZAgmd8wMV5OGJD3sU+7TDpT1RNlHXTwi5EY6pHmLN6U7zNISynuoTtgOU8rzigQHu2SAofvS3GGadzZDkLAKndvliQrSXsIs58REIJUgW6To7k6SMNywbgzZPunSI4RTc/ZvkA5P0iFoRXRH0lJ1SsJJONgxD9IS7ughvKl9GRODWJJr6qbvx7pJetm2MaGnE6IhS6QG+6wIzj+5GTsczXccnd5/7yea3IbxKKGo4aU8Ore0WPaWqNv86KL9ShmMFJQ131npBfOyLx0OK1HHl0fO97BXRowAHw0YmSDLthSoYMmqSQUn3WPGYybz+j6IJ5t5+Av1C64BHUvN8b4w9dYUplF/6yPQqs/YYkw2zPiGG1xPYZuypUnkCrPd4eEdoW/l6C2551Ol8euMbD0QEE7yZVF/MlRFuvLgEviN2yE1lRBvypWsS6wxi+wl3ztYqt5R0mogLCWfQ65jcmOerLs5o7zF09JMTn65hn0Ai2HWgfLhmhN2qihduJnLB9kbT+9Qh5tEGAZX2CnM4cAKB1qylRR4T9IrKXGmmfToOlXfGG5n1UcXVxA/fHAkLSkXW4fFFCvEJ8IEGCIX8lG6XYMxYfUoGLW92SlsWQHJskaZlTkRwD4kwYBbIbFMdTufqyXi2J+kSUNtjJ/sbXPEZKtCeGr7gEOZiiy8j5wEoKqM7iri+OKbB5kOjxiJgMj4LZgN4adNCCKlPweLXHZpEnfA11iV/upVZGSE/I+v1PsmTUZEr6pCAzy/Thhk4HFqctnb8xruQv7j8EvL5wfzYy3gB/R0Ort/FIz5VW5DmrnrKp87F96IdygtI3KwCfU8dIkriZCE0pWCZw/RJGafpUwR8WML1z4P7XDXWJzgJcbUVbhPbHX0f44SW3pCsh0IhEu8DjzbrMjULbSLRjl+PQsQbVaTb4vKZzRPMR7zKSxBQp6P9t7Qq/1I1QWffHvdR+TYamfJXY4ZYenOdmpLco7BpBAON7eO3KgOH/VET/HvWyr1RTtjZhv/aBrZTMdpxey7G0w8sgWGUpOI1b1Wj5WlXLR78FWig4+FXC8Aqk10G+VhgxIvXGVgJiNhmp7L37CTKaqCPAqf2MPpbp4LAzfkbFTjlIoTFhu/NdnQCjuZM3iE0ji0bO0k7ef0jlL/gG+KgWYIyD4Ub+Eak6JLfyoQdBDqS64hcUwLicZoFZECHXBgYJPdyRRTLEQyoJorSj/QJehBZPNCvSEYlJfKetfpTnr9XeE2PbXvQ6IhoZRwwgi3Ppw3KC7jK6R+ihnf1BGlrr3bqOmzIiAfA+Es/PtX9dX5YRzltEHI/E1xGQHg6u6rWQmZfLT/HQKSupSPLGV2uQu6bP8WreaxE+gLFqaIFmSFOfTZvQINQEINlxsTlpn8evMiZcGtdr/LtIzVePcON2o3eQf8RIeGVYvXhlmcrk/FW0Bm4x4efa1TsHqRmYrPlQFQsHOVgea+pJm0U5W0EWd/T+DUgkB/0OwGtwDaNeF5tuRNVRED0kmQ98g1lAaFN8PsGD4P4yqg/U7LaY7MLO+leYDA3afJb0nvr3H0OPT7GhyccZ3xFFBjHTDSfCDkje7SDHtY8FYiqvfCDbrrLfVT7wHHHTayGEjU062OqfbS8QK6gGBF/91Wq6LyHVn/qT08TPiBqKUknJdqd+ZJeMouz7TSnTgVkNhT9iUnIpgPT3qleVSd05zomf/CGYHpEey+DilXqIO21jBzdvu4rtD9lygSy0F9FF9PdJtil7r+p2BBpM7nULRYWflh/1iXIWJSTgvsUPv/eUxjQ1GFsZfyO3osPKOOCFL1wbaPeMZth/if10p6lpcbrjjj7f/eCYtyGdfvq6bJ9bhe9hELVgT7+XcKDz9Z4DPAqREGqE+cg8IJgvB17A99m4b4B4LLr2Tba0CmTbk2MlBbDbbsqkxbpQH5JhjjAcNjlmIFAr92+toWXRrt6gZXBdHiAAzr3MV50BhFLPkg3yTdXMWrbIgyZK1+DP5HKmAQ8RTUY9y/5odBhNP+mxR0SjHhl8GylGwwdCo+je8K94WSXCRamJBgboF9TnmPb1DMv6jM7+EQbFFLaXdcxP9L6j2XdQ3CWysNkOkUs+SAJ6RoBd/L81LaoUotIUwOa4zI2L1zdHZbbefFipdbBfwbUmGgbk51gnYhH8YrazmsE7nl+tOjxK5JLwFwgKyMbQWMUrX9ptHeceZuhxEALbqRxyar/wyBaR17fAD4ojgKHO2nDFTLgBw9gVKVqu9UBuoO7G4xrFUxaLT3+qO0/Slg+0p1aBZcy/l8OzFw2HD/RFSW64WYbw8Vbm1kzWkHL/FIuAHugbFu+h+DXpvKSaDFuQUDw+OZBS7d9RCxUD6fCnKYpO9dgw2BMH4RbdiVW0SOIA5PToGo7P11Fg4A5D1h1hNfYgo2AUuywCaSSj9/2DqyaXCS8HF8F2nenm8jGv3+XOi93FiIiR9Pg2ptSBtkIz2pFaTdlWlxnWg1bumMCA+erd7jkhmeyg/FxpgH/oNlgELcTfxmJOjgx4J8RFviGrVw8YU538oP0Oe1p6rejt29ULaJ7pYZRdpWIDftQ+RjJhVUStfu2QLdzds2dAAEf8yu6aB/VINfpA69KSUJewPnvVpmwFnTd2sId/Zs6L6eZlozdzaGzev9P5FuEKH7a4R29uxVPMjopl/eP0RndHGME8mO1ki7u5XDeP5OWASbP46vV/cPf5TTvW86IKyWlUpsalJF5gv+hrHJPZVukCx8JNEDia5n1Eqit8E41CyUpVNVQIUrq+gzbsILAwqUUgKWlejeY4sk4yE2iBVeRS9jKjL1hPvTzxVNoDXU0QAJZVU9aMWrMgP1rbju5ZpN3nPNRFOGZKpXH/qZGcjYIqZKZK/R8LZWd3rG9rTrVK76/y6g0N7RhpBqcf9SgrxALN475I2DPpvUwx06wfy/T5t3wFLqLKXY5IuyDVvOeF5mP3+6M1nkV8EwimmOwhCZh/0NCp/BchD6Fo6pTkX0vBEujhMsZ9+arjFMnu30lSRN61nrhkRC6azDXrqUhaDqoucqYv7kMJnZ+CIFEJxzYBpdX0zVH5fnJIKc+nYEcVjIR4KMJNdsFTBKfzElrpIRnGOAlUIF1j+M7M6Sue2R/FEr/E2sm0VXqyjO6RZAUWBng8XECLkJHx7B9y+mpJnkk3zdg08FiBQK2pVXt/ItFj+7oq6Cev7ESpGWxTwPBgNNQw90L5qviSzkMXLbozLBy/4TvhRNX8wldwnNqkorQaOLaGCsrMVWO5ET0R+P4gjf8qWoNyA1MGL2mjL56kNC5uI1GFlXrYPT4JVoepM6s9r68YcVOccWR8JXw7k6r+CfXFJU3ZXeeDrGViq7e7aW3sQZGplbf2iEVcKGLTIoI3M3ojg4sHQoEG4LKOwaOVJ4SSzGIdP4i9BH3r6l7mz1KagRSQ4OstbO71ozTIjgoF8Zf2sHxipiXrhF5kDiN2eigifDFOha6gIH6kayxfmi8zrNzz8IYvtxIBnqW4ECIFiDAgNDltV00Ftver0vf2cXGTqw9XhqeDCm8v0AzDXymJ3cctcQrs3vB+23HYp8mZ8/z+xm59PGYMc9DQntFXh8353oJGQTQOKThQCwoyUo/nACh561mWOSAkYDQsvZunpdQ7QI/GDveCnjJ3MHCosByGTBBnG6bcGK/GhFM6hdMkQuXFOd6+AsvUUoiInjiLe1e5ayabZRn8VFMHU0NphsEoBtmDbXq3dvFdzUDKZn3gLR6GaIKNrrb4MXwWTZz1OWIlEMp3Lm+kdQ9v9q4m0ICRV0s0jyP3tGl7RrIWKaU1DtL59zfEXKv5/d/0Qp/+GqCoHT+gHtm43cRwZ6O6+19eufn1YX+VAkD8TtoPWNRFrjt6NafkP2nVjzVklxj2BS4VKUJtbuq22npOCN0H29J/Ega4CmG8kVCQ3rZiv5HDtpuL4qMWDEe69f+sTOyjgUy1d/Mbd5jyekbp2nVtrMQdwjpwXKCA79tJDD5dyqkFrv3HYepxQHHC9LR+8Q7tY8wDx+7ZHUyFRsnzoSGVvCvG4gVS7HSzeYcZ5DVEDQMTRz4rS4U4cx5OziiEfLrM7uPDV2vQEhobBJiuyiQchMQ3Qbd3tAqFYCv5k+1fNQ3BxauyeyBocwUlt6iQw1aDcXb8KrBr2Ki2z7bCHk4wQU1LZJXuxlpgBlltnbRG9wbbMsE5EAdCX96v3MrNoEWomxaX/nXbtKLZoK1FfgUM4X8gYHcw+hlucCQ7WJRL5lXFfXpVLivQhAdKqc0LkxTyXxHPR608VK01HBvrTQbahfEo2qnNqGqpHdiPIWb3a0HT35MdwSRnbxU5/aBs1XgUfIaaqLKqU2tMEF5mbUhVxB+m86t6cNW3TQ3h2vyAl5sMqPJj8h/wtmarCudn7AbK9R925RzgSaOLcrcKA/apmjkGJVAc/bPu5RC3J8hSz4xs/3hcEle61NgB+cgk/zmnA+u9kRtTxCmhXqrFNQcG5KHS7OiWuHC0hu3+6sWKwmT8g7FuHw+JUlxL2zC30pSAAitlNyKJD7PKQnFKOO5YCK41e2v3qtAw1V1Rb+5eflNZd3s6yjkrcW6PBHP6CZ0QMuB3sPiIpEfl0AILzCy+ZQGkQbX6yrEt73TS8RpzzMvvDMJONZ6tHpMvX8K4Af/ZHWsqKeQtD0YPsjcO8dBG6jHDpgk5eGvthjq4N99Ix4s4B5sHu4PiqL9qEynagYGR0vq+djuN6B4c+I0sg1qmIH7iM0e8rCddKP1L4q+JwvVpdkUBQPPWx/bDP3seZ35YeX4ZbGJMIWqv8Ek4VMDfaExbzULN064hplsE28R9MRL+31AAaoIx1V+nsnZeKsKgJoQRDzusSn2CrDf4JfJtOsdz6wxsSYol7l657CRTXzPuqiRbB661tT/R+vvYPdyea9aeRHDo5bF34xPYA5Q1lBVStIJR0dGS4ojumPfr8wPePPIvDIRK2VIy6el9qvTkduMySlhdmNs65A0VymSNK0CKNrj1KITwkWxkAlJh9k7p6f2RrQ9lpHw5VOM9aMQ/6qbzm0kxEgX6pRi1GUSL80SAO2M4RndQQFMB8RWRAmoUYaFgwUqmDNeIxFMbfHPk44Pf02zRIwveKSRNTfZCsqTxOlH/A4nf6Q8uQe+vSU0IbinYgNs779/cKvVV5hD7LiJy7MqOJNUL/mR1E8ZsDcQaXPLlz5nR7QVSr7wLZeT6oGxGuJBsLUHUuMRIaPAsIXRm2dgAD2CSBFHavL9ThVbi8CqKMr7IkGxzo33lOFVx8dDNffae8rE6a4i/XBZZnGvqdVq0gdrf9XjPiHY5mv59l1zJcYFqUPYpGYxOIhhf05z7XTCoQNK3zN++1i8OHxcoc1FyVyo0l7R5htyLb1P5EqfaBuz55M+NzDZOV+SohP0hLdrbXV8gJ8bScnD9+SFKxTzgLFvvEzn8VEAnWLUZj6mpRVPV+Aw3ENEf3ougNJHuUOUkVqvDiXXyxcGupnIMDTWnHRYo2y97DFZpw1pvnelKj1S/M9qQ2yTzffUCwWuDRVViNieG7uMJH2Zow//8sli2bObvwvBy5Nmc4TbI1Wp0H4adT4CohDTAWMHlgPMW8ouYh0LRsAhiv7cyBKjxbQwhAmMOQPGOpGT39N3OTWWMn7ST9C+BYcgJK1J4bvvF0BHFKKPJdIWvzibMYkW1rjrJLBXBNfIYxeVM9B0XR2vG1Dput/7rwzmfroqx3Bpi5IGcIexv35Dq7x+/u01FhGkkjy74nN9N50fzwAxVS40wAlk59ZqH+hcCfpxLS+lxk+Q9hne5ojupZMCow3P1g8fT5pwLDc6xtPTLIsHGwpDT+83e8DmmJp+DnhNtx7+ngdRFI+Pff85QrHi/pd0e+q81xno7qkvNbONzaqgiWupbMw8Eb8riuXfqBS15ehkaafaOBTm0VtdMLvIRUtxGCQxfsIyHhq0C6cWG9pYM3+KK6fblI5QVQ/WejlPw51HeOsiYMy/81zh95zWibAkM+RhdkxtsKZWYpY059pqR7769Jz+GvxiourO0ajeiT2PnPS2swjrTa1Zk9HvmdDG1ubWfQ1jj09eymdBbELuIqjZn+6eyCqCDVG1i5812jhaNT/4aN7EWd6PjlMwOaQwRIbXXY2kdgbWRcU91YVKhDRM0qNlFk8NZf/RlL49akpznKUpj2PxlkNkTPflLl57c6alwHWWpO3VWI0LVsQhAxL5ml+z844giuibR2A0CTmrH9auHoQ97/5vqM9UPAzgc6Y8JSQVTlqDijPMobPBphboRRN+RF6pjIQGcqkMdsrts/bpUMKur3jBcs5sAZt8uabA3dHrHqnLj9BRSI4skPOdI3xhl9Hx9+BBaQAkS6IZrHVlmGGfHyUIux3S7F8N/g+rJvFmofHbb9c0m2U6Qsm1zQXCzIrIogh1ncLyakFFCOgS3IDpoX7rZ9EMOU/JkCdkohgiDYjz6zwssiKqEF8tcxwJhQ/xw2WSY0B5gRiMwi4IDWRFL22RmrDk6SDVlgadHQDdkmOhRsk6KCnie9GR+dSOyKy1HiZFChLkF5kh+cE5vnW7MEhTEf9zMfxrIhp9oJTodQAyn6VuFh2GbF7B1SyWqGxBiXwsMZJKLrq/1o2I8P5/9PPwOgJs+32yTPm87a4/6l8q648F/aiGPoVLnJ86zsHFlYlWNh/ZUiUdLQbne8eV3xrCR4nmczF+D+qePfQoFQ377PD/Wo6WNZCyPZmhDOeEAJ9jglLpVnnHgBa7YtM11BBYiwixYSvTl0nlWhKMV901YS3PG67Bx/Tv8BofxNrjVcL8DJqLzxG1B/VJhSdjM628tSgwLN/vzaYEMvkYZJ5r7g80ZAeNKjZUhVLTwDaoNQW/fC1fhOI/v2W2e8oNJsX7jFml8yPhS0lf7/CX1Y6mfvGgsYUPXQGpTke8aAdga5mKl6Ufh9GifaF39ImRccjv6Bsj3b1mrPU5fG6pnFvk4qWrAJRdDRZOBM6oS4wd+T2fw3sxFspmCPgAusYP7HLI2e+MNEH+VHAkjAeFTv5TZLETe0I2MhqY/Cx6ZlCUot16H0P+L+Mbt6GxlFWYTRICn4Wc8u6bgG7CvV57ebHhUCix1bVHTGXxsSU2U5MqPPDYjpTqFb6E7DAwoLzz+D4jStJpWvRWmm1eTf5WPBzYAIZ5FWMGdBlDB8ILVuzZUAAXRf9Sxv1HawGK0OM9mg/sI85rp4ww1hTqd4sfrJSwfPQJFTwRAdLCEyHABToQ0ONBWh4a6IaAVBTsYiO/UzcUXzmrsWXpTL8+e5euq5JYYMR7irTlai1AXS2gfRoWFwZomh45ASG0UXNCQ7aLTQL4MjJE024yLwV5tB+058TFKIpYl6mbAPWKd7LeyWN7p5YUOlwN2dDYgayghlEEzzYCXL2BtJ7O7jqfyFj/4HjlMiLC5lZTOR3d9rVr1SPUXQs/Ugk3hN1N58k7dDXVN6n046bsJt6yZHrKv6/0bOzQmuULS3TvW7W7CaTAJRtmd51CaMrlUg0Z31EV4ym8yIjam4SIxXfvIGHzc1WwG6GEcgDyAjTsR2eRgxWjBKw1+GZneu0QtYDWxg3/RfbV4hX88zJK6U43OVH0u+I/cq0jmkfX3XOnTD9R+IBuBPa2qo+Z56AKKij0s7gzvE+2W0hPSh26A3K+K88G+s986N8bjZbWpboqT61gqR1r2xFbFb9QoW2hb3T5mPGh2InqdmM6CNIzNtWyr/v9fMZYXrhXA6i3tfSFaf9rUFhMjiagfhzUNUEZut4IPHrP12CrQNf8dTJcm42eEqhi+BhAeZMyzflRE36rCZzbbcBVufVj9emVf3ClvNIWCO3aTG3+1WHan2PfFY9GUD5cMPXfVcjYjoas8DetENn7hDZfbT+LF5iXgglJOcllnVB4bc5TJcPL2x6qirrnFP62V+uJwpDRlI+Rl8TdIbwkefqsH7ZdjbKeUzl3dyMzqPPKZeOyyIg37tV5t/B7pEFy4soV/0pPlcPnMHMSm3aJthXzlKeFJfgQ6/+pZFNv2mZPUwZ1/kZyIEouNlzLncyTJWNC0lJeimi5QMk0cYLbDwbReXdqb9xCTB1ZfGfZkUtD0cdLddpFu6sKwqRT2c5pgffMnhm36SrNYatc0AEeDbas9NP5e4Oj94crzriD/y1XA00k4uuVvJSgixgkfvvfp/CKtDybF6Pnpwny9PGijBy7cMasmj+nCHB7gwIskLeC5YJ5bSqjkYJQWEAPGqMQBvQz5Ke36ZcgBLNVo/zpiI8bs/yngXxy7a8rjpUVnMl1OK/ojKBIfYOR207Qxbd9IkFK2jYmfhTjZ/xWQ3wOqmXjpXeipOA32Y1HDqYURi+j1dheGlKmkKTcWJZ4Ld3kZK+7rjC0elVCPOJUJ4lztNKRCRnv71J67sD8XHaEsHCbGiyYmq51Pa8vkaQUEj+B3wPr/Tjp7TMZz1MYbhyzdY26G5Jq+rCqMKnn2dv/7xMfY3A2vpM0K4ww2amd+stVL/Lo4tkJ1/w8+GCFKo4uOyfJwjbScNo3gLun3pI+VJ/L704rjACvgTZruR0JhrtK7Pv0rO54RBLFMsG12PqmhDL51lb3o3Gzl4j4d4yEgjEa9KS6D7ZVh8kcnRGMcrOCJ6634AQMf3LNfGDycMdNUXC176nylkn6sj5lNVe4w6hc65RioOkQ8671sMEJ2oDe0VFH0yAOx9IbV5HGD/2NOsU42xMqSJ4je329rDzjVr9RIIAwDbxTWCiy13kbM6DkQizfo9srbuvcRG7AmgctW0P8DmS5SfvLQNMabJoCNHZ5bNvUJpI6mWV40DtMZ5oUeqKoKLTuhAuVPzZcm1Ivxck1wH6f8uK0bV6sk/z70mp2vRlfakE4mjQ/Et9VFdwHiVO6Va7nU5w39aQ3lsLiKEXjapdLLnnqtmkLUi3AB9EazmA3vzk3HbcJZjerGHEyyu8V52lmuAz3/0dh9THo8f3DAgPH9iQjgZbrJ84/eYFaiJsx0erJDY6bOzwXLyqZ67Ep25A7/31iY6x5QKgr68id6+bF5qiaK7HlL/UdwlQ2d62n01zXba6Xf/OXDkKk+qOzECUsxciy4ZAB3GWyv2MP5jINaZTPGjdM87/n1X1FDBLkWc33O31gLwZYhl1uwcKQuTfH884NAW+74U5azzocmiJpbYTZoWW4tH9ET4MLHi1z5ephXb7fXJ4yw4+UR5Uy4lL95sgyj/vK5giaR4iLGEVDsdiEG8RY64dUOJ4xNP87V/16UR6wqKCR7vaPCU/vklQ3XsrkH49RuckTs4nz7TVc15I8mCZ5+qyPqgBL8eNPkG8TgZOU6AyHwEXBPJG2tJImOoMxC6ohd2JH9gO77YW/GpJXpMbrBsbSlpVrGc0cJ7Zr8bvWxARXD4wcf5CESsJxLxVGO8XSxPiv9165kWFi5NKR795nfpr5MoxPTOmvVoGlLkbij3PBdcuNymMFxPAqTLBYw/xyO6APajJUdwsLnVeYyiXkg8pZHmIJOKflBzEF3UczsYmyVPqwjmOEJpuamlEp48ykh6S6EMEWrHelVxUWoz5DnuxNcHNz4kTw4/1sUsQvoa7vW8kf6lndLhfNJr5xv4HFkY3Dlfo4AQe3xFIZKUr9OBy1wcsOaeG/+3tFgGnjGNHvRMjXhWC3r5vBJGg6E8kaPWmljtjiDhLPVU+4Krybfk2PWL1HM2CxskMNtF5A/MAm0JJps9UH+vygcpWAQqN+wbrFfbhOHDKidgu3r/+T8TJIQ/P0tD7Tn6f6pZgu9h2/o8e0XtZtIYTQe1R8aP6CsMbax9GlTwBgpgNFdTN0uk4rdo0Zcfkij5euDLs6RML0XG2x9tyNBZwR+CjI22GRsssHKEzfCW35RRxjHmdbbSeuLa73Ah0Unvx2fNZP44TLln1kLTNgVMJs23HsVpyJatWBZaotgbiP7G041KO5tSRm3YQYu457sW2MuF0QsLpKmcgOyF8kTxqBqQfuqJQVuFCwpQP7aXJXw56NZxRDspjINRITOsru4xxaFOo+xjqbi1yK49fGIRAEC90cM4/ui9tH/E2t4QCxBjs8wKwslwAMQLSApR6hVy0DUwh9RtAO/f0E3mk8owfL0ZnwSyCkZ4JPZBzP9U3DGEAPIRFBf83lcAc9ltrcZ2BBpBzZlsf+ifyCwIO7pDYtblUTG68Q/NBfQEFVkabt+SvyVGp4+qxyhQ3yJjUHaiK+UWcZmsrkq/n8bbe+rfmK8R6DRtgQfTbQow5tQKu94/iF5Zx/PEKeVttUwn/JL/wQOuWAIglD4eSg3vbHFllc/Tq9gUbwWGa1tBs/qOgtdR7XXeLEGx9U7/a0Mbjm1T2hpIfglSnnj9ju1wpyr5V6OQuGmUywtMcDIo8abERm33jfRmkeFnlawe6yA2Hc8ssojVcazP6tY5sApP+Y/y2mXYS9699L9gaxcG1ysbZEd6PCenknYN19MgEGbA8IcQnMJEbG+RVNNn0MsOxKFirEBUzy87CFDPTPXZyDz5kF93joPIpfYDHjqiAnzytvJYk//9nIGz6WQ4p3pwlR+a9PQS9yeKJ2Mj1uHklkBxyDjzVOVwpqjBYBPUqsWF3FwLkV8s3W8mgPm6zb971cTtMYPFC3kV/OSeFDtncYEwx3wHrZ9Z24u9NvpnBQs27LdC4Si1Zu8/zSh6D3RJRdOMR6QmSMFv9dBnNTmPvYArHaZtM6i5yODkdjXQRheLTDHPLqNO5H8CdmI2XGfG1Dl6/LUe9XojAXOoKjNOWrXJq3fmLsfP+RvHf5VfnMYZEnK/x17KEV4pyiW32LX2TglBmSMlixJCtLoZlpmHqJftFcBsCIyFctlSfuyYgxfuXJXV4bbBegqfLPz3uPaVJCS6U01JZRW3eUSwQzU2LlGmfNIDMe8AJlBww/muo7tooW/FI7CIQMlGJ03Q54NqOfUMAaevazjWkG+cts4V66ldZ9VRhPNmbCLAmBRCFklC3eW/rnA6fgtpihCtmXXx9O2OyJ3mmaU+2ba2CX4x3c/Ra7OOhAddi3LPzh3PNn1IXrkWELZ6kAhAAHPBsb4y3Id2+6AMmQARs86+yLfJYhYzfkh6inVV8q3hfwNQPdQIF9lBxnfKU3vrnbr1+h4PdW2j5+iapgRTvYExVuFyd5jY5q2s+x1QlhQoRjC/qbbft1/mRQSqGhDMGq8YcffVqS6KyplZaomUMeqtZjhuATCGlZyKpr2Yu6UvxVRtRAyFad37IhXSLKOpyY21KrXpBENoJuRI/C/emqJEPH/+VqkS3w32WERPK/hNZTWzRoprKfmtou+/GX/Au8Kat8zW3xNulN3K+Lh8eRwuave85RknYFWtEKNZoxKPBH/REDxuNMdg85uWSfyDWwu0RKxVrMzhA+nRU+runjTM0xO6IvGPpI4q3hTJnr4/2DSqsH56LzvybOdJI8ivccPgQHg0u2TrXpkbrn8qByrLYlaSrPIM+D/mIru0dbNKsRFzYyjkh9ZIXvBTGL3pM+Q04p4FjSxgB03hdh6zTwOaFaERcrdhwELPZc8b3ytBOUUOjdvqr8PD3crCIRo6RRft2gwM3f8ULohkobkBfWPZ44kV2Dx0xblh2aLcFYSzes00z0E1b6vuWAfXOw16u+E4Mo08hJ86QX46E54JHZwNJ80EcgqIX8EmvudJEGld3kNPpEjoR8UNERs9UVFduP7dCkCwgB99hiSE1IlusMknn/e3+1saJ4hovwiqojMD2wvQhJSeAuE5cFczUovjclvtxZsq/9jzwaPXcH27a6gbmh04vhjrOOVSolacpeuui1xMEkwVqDGwJQ3VwXzTkDbb9s9f9+HzLCD+kBZeQYcYF/2hYqli971OWFOoVKkIobdm0fhy5i/srEVMSl1U2sD0PloiB1urExh8anZmszfRWEmiiN10HGoazwgsFYyzzHPik7KnQReJUW8sDo/MXD1qDlftDHor6pt7wsqjB9rpfpmaR6KX8ky/rfcRstwqCLG87PLxFOvvXyVhpP+Hl23nL4JzHaxQU5KTjNG5GTPXsNQz36YkKbHzJGydl6SxgCMBTQj8dGOBKNFxKfIdU2SLRK9on6DgPnCpQiOHUWEvEutlkGHUK/a1jGKhV1PPNpqDtsrOw0EYd/mu62gDRkB3WWmhdRO+oEuE8rQpF6Vbzrq4AMkoxN+E9h3gFJIXVnlY3reGomf9DvuyhcHSdWlITPLkav0aF+H9IVjpR+rd5qaeIQTvCE0GxzdLLlVGu5GdVPMSPtTrhu3wqgYaKUp8oh+FSeZC8K6hNjLmN1XrWhAQrDcQw3xk4WOGQS6FniE1lKoo+tzF5C3RmHs3jiv8teT4k7CppY2qEy92BOkmEQni4Dq8m9EVcxS1cROj5Gi6I/S+q4MrrHZyTQT4DuybyzhtmxOs2laj1kTlgNKnHpQyh0KHmbbAQhZ4RXl+NAZ13rBipoMqWbRiqK0sz91KsuGHhXSxTkUz/OGMX4XsG7XRmc0j7A2mIYZK6iSMWBZiF6R1Obh5HXWE7KdQtoDGMFec47ED76p31yv8I4uDyEbKQa97GliRT/nVx3RbQktYjvffSM39o9Oez+uL0pMWgo0YK7ldPmDqFrIVrWfNwVerI6qxNOgLEi6pRuNgZMuez/osZcEkrHCdsNtWG0PlT0FEVlk5FGOFZ8F1jHkj440hQ6Z9+1mSmxnxFsONqdH2jFl2AG9zOoEAWO/AaiJY4klZ/YA5zzOIw3NE5W9nvwEXO980imm8Xs5d9tO50wEtApNvGkiyvNWVhPZNsigPbjdcII8TYTph+NvD8DDMY0sSXiP/eqBYhvKOhKu2eIdzbyFaT8N4IMIUlTkbL7SSsmsAjUBbCq0T5f12//go1kdUtLsEG9R7kKaN5bbf/2vimjOFsG2glAu1Nd7EVx8mqfkSqU++U6C8hG53+dqpZqJND4lCnfnKbwV9AR8UN5t7ivCP/LL8v8z41YHP+VC5gbt8atowH7ipduSoS7yAxYJ9hMximrDJBvjLiarNxgmt5IRRwhutq9vpDZcpNdIeBXQxsH2agEinH6n8uFm89GnbdYEdaTORLyIiKszu/w/D36DciOPGFB7fS1Q3NYpYS0AO4L1tzlpGAVQrgXVFZbm8it2Mky2+S7xKcGJ2ODKI3vllC1E5EWuK7vMLW1/SpjJ4PdMz0fAi9Z7nVRkfGFJSEW3VXdzlQVhLyD4d/atTtIXrT7oHCBLVlj/Kuv59GC1+qDvP8MYyMQcl2gI2xjjAScZWoy4JySHLxoL5Uwd+5wH2hTdD6vBaPGfFSo7t753nmyUmbQA+VVbsfrsolcfp/J/5QGea/EeF2qfT7WwxUm3ZK83m+HmjJ5hJCNNpQEb8ZNUODrRStejr6N+XLwcQF16g4iT74knnTovaCqg01kITiZRrrpRzdR164JnuMJ3EqQi6vpvj/9kGGLg4CHZzqRVClmoH4jWKIwmxJLB5nIaZj7FVUr1akLK42OehE0Q3Pa5G+haak5C+5wFvwxgM1BqDkM48PL33U1HQFnxzlUKU6/GPcSeqPfeAPYQH+PWsS0pWNuYPXQ5H0zAKTuPOZtz9CLJ4WAtkGe9YGQUXWzt2Zj+85QSEIbMVy8mBjbHQd9lLHYuy9OSAdYul1a0rqZWGeI9EoOhRGCQ83FlWACGp4tGX5YvF+lYUVM+uVESn/wSgTXmUyrZjd9K03iH/X4EHRfTCn/DTaUhcA/5I+Ubj/JP9EVO5LsATfKY0lSSh/W+URy+NW5wG3+1/tV0MYXCtF5I4eVwrz+4jnP9UlV8oggPXMx7Ma1IP0BVuDmznFyYC3jxADW2GHSEeEwGLhR33gkn/SBFVmixidxgZXIXmHFzYDjc24+sJtrWIvXOEg7XgxFWk7O91x4LQ+U+efkhzEUngUYGwbH6hWuByEDCTNaIHZxC/zfr6Zh+BWqUhfXgY47R9znF/a31XDF4OY7j787Ql2l9vhRAKA32Ln7Wxwbtrmjw8ZzIxqP1qF4VrSMN8DoYYGNGd1VDRQYViT4N9q2m7lucgkRWr9/wKcczVtjjiU8Rz0G1sStTyMjf24sDAOthFyD48eItV18xQ727GiLDS/Zu07o2Pj1KbL5UrWlD9OVf0sDcLAZok/KiyWVVo0TBVlyTIyh5D4+0cWE5N49+sfMr2YdksAr6CARonVWdsGHdpds5Swgd3DZTXwflX0x7kNprxrbW1pWFPHESzDwFcte4HS2x5SXHWSLFrDxuKZBCEPII0G1Kns221DEGSXVV7Lls5ym3G7ZqSFabQG7MvMHFyXizL6Qpai+nuX3+HMDuTI+9lAUf5sxoCG7hPl31mAVGTlgFPt9F0k0gor5VN+5fLQSJWjFthn0Ay4gwwFHyZUYLTkYezi7fFsmpJ+SwV8gdW3/DL/trkpJ0fDVeRf7LsL6xKCz6xpIQO1Q15BWEG26FLIixteY7vUKji0M6Wm2GV3faR4uhjR2mT0+hz3Ss5E5H2YZ7SFWZ8Q9IxZf/zx5Lvapi+dLrY3UDHwiAz8xbJEXRqIzWUDYxzAvIVupCe8x8a4rvfZX6D30YvyNw1H32MR0/axajfH6LA7z9psejwJmaGrl55ZGb+TN+GFjh9nTNz4fxKhbOwlBw38o+C0z/3vT5K2/5T6HmHx6rmNEif70ieaCK++9H2TLGeC2vkF/+MJkQ776pISr5ycU2uzBg57wm0EFM5UcBW+ykNHuHHPKviF8+1j43yts8untbah6c1XsgjPWU4xxOmZv4FW6pxHQejuoTmtjv19Aeq9RwkXLbT4EkaMwlS4ODpXkrQppSTZPAQu/5VLXK7F52I88WbxH4EqECUhSsEQfV3QaYjShWZUzXUE5gm0DR5ORs1TDOv0IfA/JbyBr6pWA4hIvt9Uq5JLELX5jy1XSyNZpvA/4Z5xS8zNFPIqK1Py5hVXOME9cnOUo3Z5t4wRyztJMiwq/+9Fv3+2pG05dfURun/kTgOgD7MzyCt17yPn7TVc1+PmwIUTmT/zwYTumM16DRoNH0YXk0YLm8ONO7/2C+hpeA/T7iuX4lt2iiYxO7ByhpvdDUdJmoQEIbQS/fzpUfjrocVteb9XrcXRvR0Vz7LeMculjeSmEq6NR54w49MdCgqmm1ByES8T6z4/ct/42j+JeXAh87zQEKraeR7tbxKYyCK1G3l0UTj8b3uKFpq1cGTOMqPYWKTcVnNrlyvuGFa5UavhiQDz34KXVeIzBRyjv6n1Mx8BwgTp8CfzJeDs+t53iBrsPEwfjL5pn4yda6U5HbKl/2Ds/Sx7xVYswj2K32B5cvH84/ItrVlRH+3/23fN+1Q8Xzp+z7/DayCGCdUg9bW9DpiFVR0B9kKYyjAgW7vw3RmK3NYQ+1AwUTnQFchuwEIOvIlFHOM0Km6zKiSnRNCoeprCwyPS7Hjvq8TJCObznpkmahkr+Haen6PgU58CUHNd3jB/BYR069+YtVcxZdM2xskPDWOiz5iRCPuIaVloZmXBYvtNr2yVLmhB4ZomGfIE3EV6wPDyDEz1Ynv1rySLO8froIQkQc9Rckf8r6S/vX3mB6Q7YI0icdA8coZN47CXPmrBI7Hv83Qq0SnsrI8o1CgK3gYO1DbAeD7GwcKIShsT7P0Iu+psTnxK60ssERCbMMYGgndBc4RHvxE8BKwCcSzMA0PrfNsewzmFa839Oevau4qkyZ20C5StJrpuVFMYOaUGVmByosEWKqqy9UBNKWfDpO0gCMCNb42Dy5jV6BEb7tJeLWC0aVx1Z0g/FXAp5MX7VhM+KFnHbsz0yD939j0fycff1346mLjpb9WS4raI/Jc0EJpxCM6F9TIQbJ9/a5HAOeKOrI6qebrfBIUOfVg9a0hJHavLpBcfkOltfEkQSMX7TV3f5O2rKa7aa8VUQA7QADGyxPNlrDqnBPzMNWuBYwVwuQDek3Cq3LwDUimC9OasLVJS6FzvLEVIn3NQyAyTB6Y8dYNIS1GHfhs6mAXZ6q5icoFwKu2mH4hEAT9HEjIFWsAjQ2dpD/+Ahjhq7WGhGhXkG2HYvxAgAsU80orcwZbEZpR7TdTog0yqp+zOlEJW/OY6AgyfjTQAY66/XxEXMrp9Z1ovVr/65RxGkjG8atdmJNRlj8/ybMUGp//8nVGjgewM4SqcUIwLIufLK6ocjkwjanq6fYUHtRtUK3L46sEiwU3WiMQH3xj61QTTB2CsriwBDdtK1liq1IlaG+Sqk/8dHoNSHoS3G5cQODFWa7b9EoTL8jofd9sy5Vfe3OsuWAkki7iYqwNmUDBJADcaWbKgsebT9xOLo1BDEVSDz51fg696lyEGvSgo36GZrZzDZW8YV4o8riEoXA/GygiOUjqnlSovcv6i4Ki07cHdpiHBE4kDBA+6b2Pah3yrDnrZYbeoffLtZOG7wJQN3T5gX8JXJVaZaNdpJqamDAAp4zyQs1ZYTy2Q+cMlhjWzna0CZa5WWF1opJTrfa12PI6/76zdjNHN5rPH01thgI/FzMh782BQ9pJ9luNA9VPAanBwa1u1axmhJ5Acsn9mIsRLUIMV/vb+z3NrRjXtf1MXJ+bDYAvN9boRcMEgxN06E5iDRuyMFzvtMVB8bXd6sYeUFfV+c83NJ9MElaVzJLoSvbNJW63puwFSotAa/XiUi+6fZUtBO7rNbATbDadznx8SIXXXOUKlqsv/KkpUp6VWb0G4QSLW4RiC3DaLRY4e6ITiM66Dnkojzx5lUvNN9rWiXmTMbPRatEfESOdIv9tO9hBxjzMJH0xU3k28kdQ11Tdb2XPjLolXKuqE/mhwaljaCP6iYPcF7+BAD6TSHs2MFmnAvkagbJPd2NQnPhfGJe0gAV3X7JR30iKt8GjsBb9cKpbGlbNKOqIDRntk1YZzifgcKkA5RCfqLG06IBrOIOVD/N0i7yQluBJqYTX7bj+6hnGsq5VaScKpe+kV04GFuulVNefmGLaLCbrx4ABqLOpB2NVG0xoMWN7gnYiCbD7+ou5Q39D7QvlR+RVId/8cgbc5uirktY9vRe3qhS77gtg899wzukXBfBk+SS3l1yecT+BtmvuA45Ir+HH5ZdsMSuG0QjSHBwxImBJxNWtPX1AEtckfWYXT05HKxjuXYtFmSiR6+G3KMHrsGcjwojjFfcWKfJMjhIZsNS5TC+kWcGCzpys+7xIkrH1xPBd1kAfWGWX/J0VxsoidK4uAkv9h8u1J9hybAosamgYB9WtpEpkKnJ28+TYP/JEDLTV5xKf2XhplooFHanz4s30rph8vKPixc0TcRgEKad0Cf7Kn9TPabCkTsysfpC/kzNGJ6PY5ev/OP9b1IPtd5eVZo+OrEOC2+swnZ7Lv7wEQQyO4GBDNhCd1TvRf/PZ+3yeMNfgDwssPwNZIUj4QHQG0M9X80vShC3ZH9vrIVVwO0ZdycHkEY70GYGyyWdV5FXcV0Y/bTLw32g71sBvRR11fDlpzZ9wFi7uIzI3KJPHEszDovryJP5DxPHJ1ohh7FmnoDLL4gQ4VPqOWaEm8o+6BO36E/pE1cVXKUMzqTh63UpX5p3XwpEuIYDAXkYLo24g+XXzAT+z2MN36Fhw56aiHXDEgPS29eTMAgYhX41SSkTs+zRD5IHtfNXo8BuhgIXiUS8uMr91jPIu9PfdYTc+zqHlzfbMI1HSX73bAQq8GnKIlS3Ch/gSchBEbHLnUGMd2shfK3BZ116H0dpYHx/NxYs4YHQ6y8RuI5Xz2XNKgh3WIJ/iJfeasYXVqxXZLSiGRK1SVqUL6T2zvZbD50oZNCPiw2aSLP2b/g4U7t47aMxdfJ5UT7JtqyrL6R8NhRfN8g2wTLPdKzrX9hO/js/ByCwNTGRhbmx+jZO2dreW3oLcqoRg7iwG9wMiHXcxebJC2O5kMkp+oE1lFQsTUuMdjFwiyRiJr7wNIMDeWQSjx96253eHqd9cutybqynGwkCMB7Q0a59GSwE4U1AyV3zV/wiYIaVoImVihKiu7P4IMtumtt8vfvo6LSaHzLL9kOn7elbkf4nh2P/i5JJjHaiQsS1JdRagnERE0+50p72+hpKaKYu2MyamNwaKxSqiY0Xi9keA7VgdA7dd0Q1a2xEEQvx2tpmARWFqbSicBEbRycMM85j9Z9b27/AigPz96N+861h87yaesX0EGguVUJa47Gqvtx8udADs1h0sfjIKZakf3ati7BrKfXLtdTjVgs5+pHS8Krs/wy3axa2mMHguux4O3tqjmKqBTrNnO5Qk+5yYPBVeg7kujHyQPCnzDgC6b3op1CuGDMtMb+YT8rQ32GaWWny0o/8OeRiPG6D0z4S89w6CfmhLHwK5tlwTShfCMcY05VW3So7353nh5oSkmxYURaAVQwApMlex7yxLg6G2YjtBp70sDj89xKEtLSzY0jWPXEfpsdcA22jdeWd/uo8qpTgl099I5IFLje0zCUOwuLmoXf+8tg6YrC3K949eQo3HTTz8dYKJcxnnoKTgVW64OgNtft7HFhxcdzJJ+N2v/yGPqX7KNT//XNKG2MP+nqpIJ2CUIxtiaOzh1SP85T6ANqh2teQao0YF2btFK9lXijxDfwpxJnboPwQo1MwW54+5li9w9fcd6Sv5ML0e521G+OBvHNX72/hKwXPVhd4RPD2OSyXeoadP20GZIstsws3UPfWkKBI33Cx92EXVgYff8+iNxwyVIrGLSrllWjfnj4Az+CxMRAXKlZpJ9SMd8f/OyInrpbAVd8BLGtZe5n523hv2kgTdNSW5skPaA+Q1TvLM4695dDpqwROO+t5oQMT7pc7Qse63zWGYqPQPqiwgpmkmd3wdtXuUxWVtDkUSxZV3XrtOyvcNqLYvzv5Am5ECLTyZTS8MzzIekELZP+thmSrulqiAA3PVb3et3d3FEY30IwjDvDjnhhbMUwmmiQdV+BH7hoASTOK0PlR+i31ydmTBF4zSLku6AEyplVeVzL7QY5SMwMzDejguC6EfIj3WWcMPcShNcoUxiNb5ty2c5yQxPDMeYHVHhL+nOckhc8oxTlZ3pe5Sb18jf6kft9/XgAIGK1pHdWE0GSB5UseLnzvlwS92TUD91fBzgd4fFCqGZvS6bIwX4htqg2YOuRmqvt+qcuQkzRGYzlUYU9K1c4TH4fs2jBqBVLY5Uua1EC0Zg0nHDBYIi2nRj7erwdYo/Cd3KAn9ZpnvUkzny0XHzFJPmTPm0dTQYka/Sr0NosUwSf/B+HmFnEBu52KNNpZkxmE3UlTBfTxxuqBBa017w98VP8rpBbpS4u5w0Q3GwrqTqcvBV0Gul67CCv//YVZMEFpBDOhXpaSUdDqMgTu+nv1T7UuzS+rieMvRkIJeKEjXc8cjulZjpyaJtReYqw+OchoaZdmIXpygXGA2yaKjhGe7GC98eIjC4yvQlDnS2x4GrQ6m8mq8bbahJheqdMwOIzT2xqMaxv/bN9+lEHawpDP0ISSfc/ssKxz+nz72wljPG/JwPt+Hvlen2DDjIL+5LWxRrT6Eqp3/xdjbrhhx2TqDEzKzOd9dmE7dLkwwSlR6pU4hTb6uqUogTEueDSkEWNcskrnAoP913zzab+HSDw3eLrJSwJlXBNYTWFsjwb+GfxQ95bCUQRsS8Iu8F4eEJ/omWANSgV57PySA6kAUtEoU7JQ9pwgnAd2mNaMuIrGs+7SbPFbNlglXDUY7+EIExQq/dU8T0MamKKjmacys+ssuZYhgyqg3jb+wrQ/Rg0KIzADRQHWDifbcS+O/qqny6jkqsfckMFCHI1Q3KN63EobBy/1ssOZhGSQylXeBBF5NSziNdXoVm621nFEm/EL8tjoz/4YnDe1cQuSwFunmO5Ca4fangHJA4XZ13cMFP+5wVWI115STRme4gmKSVbfONW5hGpcpIGCMxhTMPSFBF7WQ3OiXN2Urf0Tvh+2/SYwVoufjEXv50vNKE2ekoKkIeO3qGF49KJzdkrgfUb6I7adw21HraYXSqmW4dOLeue7Bck6uB7YVMEWgpuhTKengDigKVfuhoy1flgmtgkJkbWD8sMXfZM2Ezs+dkMOxt1mYBn7pVz41LEooRr6GTPkPyp6mT0NN6HlOPNErE25tDO+QdusKcoXxqgIkKLyVY+wTp3Ss6lmW3Q8Sb8SQt5ADB34jA1S9NId5sA0Bo0z2GNV7Ydl9Oga7iMm4EpuK68thB3J0URvdCZuu90fnHzVxtpEUUtTlnh09ZxHevZaWw+/ovzKZwnuxBj7/rUlxEoBaoMAEM7TfbyzEc6e6XAyHjmJlorKrPKcKy7Y4FKFY2BxfMetkllqr05DEF3bEtg7+NOGeOpiQDN1ZzaaP1oUNAHYoMuXKkGABh+QySVGvAPY7R81aMDbz4aMCZLeR+0GYbd8E89F02LAS5BepXWYz3tmhW1voR0IA0DrvOFD4gYHMbJc8LIWErw5HBUFyUe7XRXuOXeEZ832CGJJVLelr8SpZlcFWplMYROPBPwOd2U2XeDZ05Vq0tEMKXJzpk6dKLSTJubaEfhHYcZXid3V2UZvg0VzuCWfQHr930pB1alFFDlJStBfguGBM5HVtyuCrWo4CjlVdM1qPJcfY83tpjpqGxYqlis45x04Uh/K/UmSm+awfLi9/PJs/aNTHmS6jdbygnlVdPHAgyg7hf8U5KDdLvTUIuSBb9h+yy64jSLGpQX5DJZ3632eW4vcSsIRPNaqgYd5HOtRPimBXEm2aJv8Sqankka+yRqzar1j9LuFyJMPrdyzOLOWztVJw0AQYb89ebHeZVMUa7XpbCydTkrsyAXo7ScclWGb4/8mFhbwSWrXs2e9YnK7QMoJOvzWaOe9zhiGzAeFY1yAnE3sAAhVd/0zs192vhasevKVVPVDm0CvHFdFo+keZuwDbRk2afA4lZHCtqU66ChasCaVn8Jz8Fo+cZ5P249opOKpf/8Y22OwTFHTwpGhT99+EbtVk6uaPq4N0KajtOTcQu8Fkw8O09TGCuMhe0b6+YNMNWH+0PfAOyQI6M3KYz4vqnsFFgw4FDdk6+SwsbcPzTfqERIdTbYsmXpLBeJXCvGUgiHwO/8xDBYY/FQtagf+zJwgg+kFZp8kc+lNR8vBpio0DWhGNx5jwURMPjJPq3c16TGbq5PJlqUnLys06+5Zl3GCA8hYGCbK7FI8U3mS0KPgi2h1rkSjDgFLo0rJ3dbmLeiHaFUnhYADDp9vOdEIqOPOFyLuFOIfoLWr05MWxa6tte8xYUXpwXUztPc5IjHl9Ps+T1YjyIJ8Q5veKHaW8RDNTii1haSLbvIUbiBUm2c0LDfCkhjL1if/rS3oHs7qiLjYZlUAD8C+ihEkpnOOVTqv4fi3235uaNehOP9StTt5aiszo8flAnImjNvlilzPWFD++y2mkHFfIBIdofP4KfRUDb8DI9A2ZEAClwliFNma7+Mgp6bkhkOkKO+lB2Q5yywjbF/7NAARzPzO+rHmkcnE6ZRXFqn4yW4C7TNzRSRlMz7i0u3S2lhnMPO19Xo4K/sG26S0A9NYVWqelZZwwoVGR/iPwv2z6nP9f61n8E5Wrt9Jq3KinBSmJEMnwqbMuVF3/d7tzhR3t9p87hCbDAKWdlT84gyvUf7Zp7CtwpY8BCtJ7yGMCh+WBJFs9pbVAquoF1TPC7yq6dZZpw+XRqGusGk+3OvGbK336mXLhzRvtuk5u7l9s92n7Fx/mgZxrHiAL/t3qRTqVPCINLWa4YZ94gRvq8SbsPUiP4bxNRtRzgPjp+RtcIwdhfFWm0HiMfkLjrnOcBwu0m0dC1Hkq6nnNSwhmUZWzRSQefStN1rpV88IdYENVXwVF75uXWpClbsQreqfEs5ERlKH/xjUU9kRoeJB7OomS+VJMvD/YKekq9GX3h0NCNqksvNZ3Ri+eLSxXfyZg51aWwyCjVDV9IS03R6THpgF8X4TF/Fl7LeqGhvOxTeTuuhAl7OY+XYhyV5104BlpROcTtwNNRHT+p8DIqH837Of9D50Lu4BwWuKNf4dDk9I/bDsFWu5xO0CgsbZdR6OqhngyDLzuybIdKeNDJX542AZbWTMh8asbA1c6boAYOuFe2lD7ZPdDwiRApqAEcp0fi4Kl/40x5d2feiLOmJ08fyD7sPG3OJdz0B1JyyJhDtXJGRa9NFSXoAeYN7irs/k2gltafjuVcgL2mfmuy8ig6Y5iO3nE0bp8Brb1CjbIDIFl8rwQR1z3UGtFJ9SetdmliuZmVWkVLobOZ0ZzSAZNwEwQO8T1w6hKpHnfYDMbRiaVXm9H5vEge4HxWRSC+1LEeAboqWEukzBegxEruA9aY8ufBHDukc/TOq/chbtFaSD9MSZjsnQNZUzQ6Eao3rb1EFoSo2q2C9upPebrzlB5BLwCMMeDkXhbgLWJleI4D0RYdgh8sy9hIP6rep/yYudBlOJl7TrMQ1ADiYFA4wvQLF+dztSU96bK04NRFI8GbpOFBHhsePbhwO7kK4lFv0QorhPLKYDgcQgx0lgX8D6Q9+l82FlUPokNJf9AL/pNfEphGssepK4h+zQ4wL1tBtHP4Xu9Z39QFl/MnAoZUYHPzE2OT5zuh6+P4f4q1tMnAuqPMnM8urYg5vKqG8hi19dMmcOJbNFQns+NycoYON+Wl4DbwAzRhPgWfGbvFk3KdCI7uzlULFEFJjnXgrqBWqh3jwIycWTR4AZTeW4p9pn1StJn+33sWsm0Nza8hEoW/pxqxq7wbimvhHi0wN5t3pB9jCJ4Ehob1rw9ue7QjLhjeAONG3qMImBbpJ5tEjkLvQQ3lv41M/Yjqx5LAH9R1v0UhAeSFPcBZsejzjOrZKvm74Djps1beaCT2YYa30zCMiLvWigsIMwkxfDqbfops2vviSdNNBuBvqTTY1TBOpC7u9aEDC9pckCzQjZC6vtYMviVnUSlgy96oiQMf0wj3NmaPfWKioh4y0Hjzo8oE3mq1lsoWTUcwaIZVUvTUX/M11tXkk7zVRWZcugxFBNhO1e8R9r+YhTx+0vMPOkwNwZz8FG9Ox9kLKzZ91NA6EG/dC2+ONl1RGrv9BGU8fHt/315zP61cYlwgxeWEvzxE1oIpQNPawZ4eGJloiXFvEWWMcWI90RzGhdfKdV+1M6Zxa9GeRbPsFmvewVm5V8JD2YXDdKbGQpU1AzHh1PLyK20gUTE1PVI2Rzt/4w2d456zMPPVh4cJHDa9bykm/E7P92qUXL1sJ5rQutPcoiigkwGdPaTYPjxaGVDuEwCUCJtbiQSQFnSlgdc4vBvlEGSWm15uHqBFmUB/mF7VscpvwYwPTt+2xkIw2+cAu/G5MDp0mM/JTuBvDvv+8TDQaHQBNbd5r3ZdUryD64lr3QPSVOlBr0cgca3x99TNMFDlMCIjBRoeeXIEqLtNtG/H+jb3S7fB4Lpj3ocC5xzcPAN2U5kXT/0a87YuYauKwXVxhFtvl0haV0F7j38pZM08BOzUk7maByI9wGPeSoWH8yLIcJRMugEWE5KsQ2ZZPut2nWeZqfJKzdkHEaUGfTOz0+zFlFZ4u+FkmD09k6+0y/OsTKMfFEzwQybttGA6eNY/Tj01hwu8PYQhMXmKub2op1FpFVjOq0dqiIdvwB71I5wJqRwq9vYa7mTbvB7csM7L2A5eOWsKXJE+ipFx3x4yshmXCO6fG/yYWnsgH3Ee1bu2KHGzQCStQQ4ducz7cFOQ2y2VxaNNGMLeYT6DZh4aHreaD/pOrKWJOY0MY+iT0qnnkgIShPaCNMZqh/vrRRWETXFjZQlXuXptkCrqcXI+wA/ZHc1UoVrVwWAj+n8CtJi17xHS6Oepy06H6RWH3nLu3m0AONCCBHfi+Ipb4+kUf41FBoRM9jMhZMcV0EHjAzSj4PxC0EzwxGdILX0xWNQdjH8MoyC7CUHdYmZizuuWHXwrv+mvizZipwYnwta7EBdfJdLXPrNKSgeag6kRb/+yHU2c84twSSaCSTzAVo3KESak8xs1cGtHSSm4Qe7Q7G1ao0sDBsmI+M1EEItPcTBWYeDryPgguTwdAsGfqJIxYYdhO+AVWaptfICKTAHxDlDfmdbaa8hx/8tavm/x809DBG/5sQinVEhJJ/QId0J85/pAwTpRN/lC2FjHvLy4uPf5CG+IXqOXZED5QG2QYwiUSFA1lDPHr4Q2vBRA1cczrXfNNXamrEuMu1HrV8tJW/OjUle7QKigh+PuJOVKV8NV7YGda6CjRfYr1x/v7Fw72BcQ/7xr/19llYX6o1+V46+pL/qrOjNYhfEbHAVo+dFY9pTEIfLI1u/YeLv7ittBalI8XpxrKowL2adAhIwN3ZpWDmezZeToqbbg9DK6oMbAPsbcbNNvesyH95P/GJGNd7EvlrzOidehAnvKY9/giB91VQggab26F6htYDNPQj7uepoAK+Tye8GXWGyHWwju5FyFnD84U4L2gLwYByGtdcPZZ7s6iYdGiAHcFNAmNaGdkypEdlbI+y4E5DSCTg7rad0NahJzIGs5rJ6BgUvY1Bo0lQu58gomhS6Au28xkS07Fmx4sQN5hniqsIWxUQoHGV3wKEMyoVoCEsF6XP6+dHqcZAYI7ZoR1T/I/CHzN+8PrxpAgcsKXX8n67+r5CBGbG3nduG/c/cDXaoqJcYk3bdvTDval9j58LLy2rvV9jMJ31QG7op4RNo6Vj2/vp2dyTivdPM4d8FP/O4JUUuZXRUxa+CKIrNwqfgIC6+qAjhRIOM0ZXjzacG/opIb8CF6XKsjcW8blHtqOromwcaOTVryIvS84DPRktzynuA3mf8ihumEpSlOVarPB4lPi7Wn1bX/vXhFoZa9IG/MesuPOAXpvVxUqmWaF0+34A2dZL3QFF1X3ZnRdD1U2j/tGSKwD35tlcRT8oAi8vp6ljN6dLXhAZnjr3EGuEayqU+nRb4WCtITafIPxlBQioug48f7Ltfw3Rq4N8Gi219QMXs5GSNEMxhieUPNfLxkWCUAEJHFCMgAjqImAjZzzSEbuTj6yvW/91dVSMfBHPT68bXArz1jQKpCOHfja6DcuuejUkoSatK2CsxxW0lMWo5BYoG5td37TgwxHXzi3/rESHbMlgKpHMscr4f6OZmjwrymkuyhfZiZeuel7FXYn5P2Z4IvlRrrgF8m8iwQ4vabMyMyfHfv0LdfhmPeXmG3GSJnSmbcxxvmfl+cYQbtFXj0bFjdcUSPAAB/SsUM1ekYkC9t1f7bhRvEG6ew0aDgn9sFjzn0xhwfb42OBWyBb09hQmoDHDAo6o38qDD5r3Ddg+fbOLLILZEYSF+AL5oyGFlQ6OzPL78lzF5rSloJO1qjEGqZN86mC+ZTt+LbzKZzSJG90qBFToxGLrg9VS1NWKQalOBAM8hijwvK0gjH9ysWYJrmI2h1bkn9srlAjNccyYyIrwGFBXJcdYWvsb2kayVISC4RMC4kPA7ODP8pfQdL+3pKdY/msh+fjRTn5gq6OOOiv7YYspStGPg3LO+QYdmwDRNiXwtrkOd+Y5wPDnkAQEbjGA7aHZCWNbYCtMFXNZwb5gpS4OOqJYY/ec7n8X9dpW6kPcXjluTX5/MxJbwdJ1i1OYmPUBFSifCeuSSqOdcoKH9KtPDf3mkd7hlmsr3UqPR0rslgSjSwI46QTnzVBI0AAB5sKI3GmkcjzXb7Rptqq/aX/SJt5qyvufKo4vBpvz1OY1A+sQX3w4iGAqqWapgovA/2aKIfoC81lRcqYbXcQZif/BQPfctEFjj99PejqA+3ua/Xe2edhGGNNRNd/9kGwK6QscypvXUBFFDy4p/huu5uM6dSo/f83RTDw+5nCJKU8Sr/SIykTbEMe7JMM8C63SEMCK3erOcDFYwBg66z4YKoKKg8FGXSRdVGx9qF8fezI6WwtG6TPC1+GVxug1V7kLenGGV2m/ZpdmYqrRynLdIo4s/jJg5+uMzN92oo4p46HKw+tzZgSRVn7QeDKgzqe83MEKQ3WAnwNrPHLAloI7W5zhaqyWypKXiEXs+B80dkTVpWIvJ/h7/EZZmWwV4GMqATpMtMo40zpzH2r6VZfBQxxlMTcxjrabGFHgo3YJY1J2Hjz5Oz5NC0uEKuoFhhwa7OEg+fbhhsUlgN3NIChiZ7CDci9RqZtWrNf0cMkIlgjdHn6alSv2ZwY+/QPVu/hcBT7goJWO9u47UhHU9TPKoLkZ035VClGh37GBOMWepDHUrGSd+SUUG3nhn17+gxwPAGTiuQJeekOJElAFE+DfEsB63yrb8JfoeXAvc4Vis44m2BP0InnPLEWvtsRZW+SAXiYheMfGZvxJhrCGowfEWGm3LpJNFzg6nSYaumIozN0WfR637o6NPTMnb/kuTkLRuIE7UNVNE+6u1JTQ7p3fB4AirLAOYUt8CorGhgk79WTimuDaWbV+WulxXb3T1k0viTgjgSbC5rPOEuEL7+vtVC9yHt2rxmSDWGPY/K6JT+Td3dE+Fvu+HMPFXRPTpzcBt+bzm7639NjrXEAQGBVAoJt5gbXjWpnd7mMpKOVSQPH/lMxsKwRj1Y3qZZKsawNbdGSMHZ45gmHAyBug3wdbSKwgfjH2u4VSqPr7xl8S1ReHOFigCx7teaTk2QBCJuVANYjE2ba7W3C0dF8U/b5bN8L2tr9wlPuw1neggvYBz84hnzWAp5oDwU95hazfdqmoS2Jb+FY6RiGmL8XKUw7SM/VApF6IFxp3G6A441ApRUltrna4SkDDIN4xlbo95wo69Aa/kNhi5NEcyiGOwZjekBgDXi02MPCh/yIarjm9mkcfUnhoPetkUsCk/VjcdKChXg6eaS8SkNOaFC22ZQ/FL2I2PiBrbb954MoiNYuSV8hsf+7W+H4cX0egXRiFT0wam5seU5cnZKAMPa9+nfb0JJHJGJPsHhATd5UQ2YVFgnlTggEZeIDL9Zk9k6IuMlp6ovaIuljBUPcpYQyAGlZ+bEnvuZ/wgdaFgmDkRpmganQo+Uj+xTzRumF7u0WCLZGFCuYObmYf3unjC0dU2700KZiE3DXaM7k/FTDv6MAHxFPJds/KKydxkIKQco0Lk4yFOoAF36OCOGOmtqCx7jUDaHTT6iawzboSkmdr5Yv93aDFC57j/kcFX1/zJL7qz0Yp8GLltAxihLTx7iyTsYI6LYd2uU/ZoUofb5QTzCSG8YCKQ6uNV3Hc7XKPjiNS1d6jUlhSl+wQBbbfyo4P9UdZx6XOlZxmtz1WtTZo+5QLKU8HDbJqSx8fBfiZIxzSCbthOqnpFDKhOEN7+oxe9BsUL8PQdGVeo9Rk4XyVbMCgKIoiL6iNoViuoau9/hCBRh61suRwwUTAftOgJx+a/cC4/jS99Gp18eY3PCkRdONnStYmi6ZhD7s+jj4Ok/PQhWAF7fwuUhVfG6nIOqz8ELNwlgEw9vy7PTQNtwgVmFDxPDVsRVL8aJ5d9ljWDp2KoGzUXWnoqxR8QyQOMEGv8hv+HaWpZQh8KrBwmQAgVfAATXFSWLRiBHABCcRkX53FR/2CSvYjAY2XvgeeU2yDiYYtU0ZCbfwTScEJ0TefhEUUvUyFg7AluBK7RiIygScnQWG6PV4BEhLMWt4E0BgoMD9v5Mtf8toH887rgvig+G/LFpuzXQU5kotrNdgB4jOfb0Ga7Adw7iyZF9Gu4/QnLM28bWkVXGmTXnl3sHoB8IMtJJIS00g+87H3DQtl2K6MQbqn1fCHzx1tCPqpI4JMOyXGyF5OILXYLFOXEJsB8rOtvfdYOQwxOEkDJ3nrmFVVDZzJ8w4+4LTacMCF0sCC0scOCaDacP59oOmzWSpdM8baZG/CPWA8bptqcnhhBk2m/oibdcVEp4gwsurquB/uS2fxuLRjvh/iIPeKY91ss9jw2CHyWRY8/zrTBGbe1Jz45HMfgDRk8Ins9gcJtbqxwocBeaK8fWTmNDnUlnPujYS0ejySpH1mUeF2LFwLJlyRv8o88YVTU/PWzqahO4Wjhkq69Awe09hM9XafL9dJh0vZwvH6CvlM8EKnZyD00BAdytVcjXhMg0pu0pxTEpxQOZUIF3HNTcR0PHUOfb/EJAW7Pf5E9A6ob93815KAGldC9OcYvguOLOmzTpo0zhutCTzeLYwTlNO1JWhidDjBLqwBxUU0O+z4M3Da3o1gawnwO3dUsLrgalSWzsuS2qj1ZBr9rcd1flUVR3uXpukXP3qhA1pWkILLxNlpULEKdJHUZplUeKy0CgAiM43AXo9ZJOxoftozMX9k9aCLzKPx7DCZR98c70/tlrQlpICzVZKGa6BOTi0Chrc+5B7bFS6oX1e5Pk+ooX6RCmctzyGmBRn/T2nBa9QyTIYZod1QROvCDa7thBpdO1avDtNIt0dtuuDikUvb06CRH61Y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62684" y="1391526"/>
            <a:ext cx="8681316" cy="43996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118" y="5865168"/>
            <a:ext cx="83928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 MBTA Internal Data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2286001" y="2971800"/>
            <a:ext cx="1219199" cy="964927"/>
          </a:xfrm>
          <a:prstGeom prst="wedgeRectCallout">
            <a:avLst>
              <a:gd name="adj1" fmla="val 15276"/>
              <a:gd name="adj2" fmla="val 628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Parking and advertising trail Q1 target.  Expected to normalize.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1295400" y="2140295"/>
            <a:ext cx="1752600" cy="609600"/>
          </a:xfrm>
          <a:prstGeom prst="wedgeRectCallout">
            <a:avLst>
              <a:gd name="adj1" fmla="val -20093"/>
              <a:gd name="adj2" fmla="val 1575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Underperformance vs. Budget: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solidFill>
                  <a:schemeClr val="tx1"/>
                </a:solidFill>
              </a:rPr>
              <a:t>Heavy Rail ($2.4M)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solidFill>
                  <a:schemeClr val="tx1"/>
                </a:solidFill>
              </a:rPr>
              <a:t>Motor Bus ($1.8M)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5297915" y="3013865"/>
            <a:ext cx="1600200" cy="440398"/>
          </a:xfrm>
          <a:prstGeom prst="wedgeRectCallout">
            <a:avLst>
              <a:gd name="adj1" fmla="val 36161"/>
              <a:gd name="adj2" fmla="val 14639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Investment income and legal settlement. 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60825784"/>
              </p:ext>
            </p:extLst>
          </p:nvPr>
        </p:nvGraphicFramePr>
        <p:xfrm>
          <a:off x="4267200" y="181532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1837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Total expenses (including debt service) below budget year-to-date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2685" y="381000"/>
            <a:ext cx="6700116" cy="228600"/>
          </a:xfrm>
        </p:spPr>
        <p:txBody>
          <a:bodyPr/>
          <a:lstStyle/>
          <a:p>
            <a:r>
              <a:rPr lang="en-US" dirty="0"/>
              <a:t>FY19 YTD Budget vs. FY19 YTD Actual Results</a:t>
            </a:r>
          </a:p>
        </p:txBody>
      </p:sp>
      <p:sp>
        <p:nvSpPr>
          <p:cNvPr id="4" name="Rectangle 3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UK+9qAALZjNtaA4uFibne5r3jJXFohw31XyTvoZVuz55xWKDJV7u9ycYC/EBcSYYbJyOQRbEmoihEhvtIzLWIT3Dx9C9Gqv40lVQEXy+7X3fHzuI2t+j4GTrGl6oDbXiNrbD2wTpY0qJqbHdccbcjR0bHPO58GSeh5D/qnuRR/JMS26cP/XtL9MPGYKRkEmz1M69/tebWMQ1HX6h41z1jjJdDgMOsq0Duz0jU9io44Srdg3Ex86I8Xum0ZCiqULt01JOz6FR7VF8d0a2MI+oJtgSokuvqUiGGoZhMOYW9xx2WdaDlQfz4TvM2ByXsNNSLrIaKAJhyVTwhSGUvQkhGSVUIDF8klE2HpQaV7qGD04mEBrqI/0t+Fd5rwDvGnMzYUBeeWDvf0KVK3qP/Al6/uBI4o8lBWHd5HZII+/a3c01vA+H7brt9I4kjayD26WBknuc3MlLKyI5og1hbHTSBrjvW8kdQiEphfqOjOKunbC/WhZ6QYLrzLOJzkckoug6kKFgUMRVK79CsIs1cfUlJMeQ7VNWe+zUsjpOaIsQRudA3E+4sxde+s/4xncnOVHKL0hmASyrCLvqhiVVBmNRztdg60obLWs09yAU3tKm3QTokxpTF4u4zZxvt9F+RXptNK3Aua9zcMyijzcIl0ZzgEmQdd9qDbX7gYlWXhEfrUfcHmIpPHMH8CMO/hlOkX7HJ36tw6zOqqsr0K5DzAKzU25qIAtBCJdxMsvdoy/0W6ob2uajIIyqdCAVrmJROTKxWg0z0Lkpa5U4BOwlOBWgnUnAU5iB5XFRQD4LspNMaOeMFNvAvb6YhQ0PmMdRds/nM99MX+WznZYPU8dxwA+hKrtt7NFksVmskzruHXZVMCDyq0H31TzjhPhGr9QLKqx4faU14CvX4yYMen+vXfwjurER11jEqQnKPMy/0t91RB3UC3LxaYpOzLgxjTkjsWKeLPEpCXLSbg7wBztD08aASEtDUStduxBmhbiOrTfnQ0FU8ipbUrrh73chEKx216BbinDmQZJp1M8vAAWFsz+w8UfwFx2qfDIHOahBiA4gvEuu779RM0vSGQjrVbms5Vxjq4FizoKfTROYz7zPNDO6BrcnWabjF4d2pDxApZHvrZ4D9kPjXB1K7kYJPLQG8z+LQl2izYhae4dzhsJnzjNxkupFFrr22fSG9iYpHKHnngVc/7bGEKBncBpgIfA9OtazaNpc7BtvyydBVLLx6pZKBDtr7RPbIxzhuBSSROI4Juz2fm+hQQOyh7fXG94ZC3SeGSgODJtDfZzosEnA6XuHh2SXX2/XDdhg2j3jp2eAh3K6IkkE8RQs4I9cBD4tcO36wKpscvOaDJKcmVu1zVR13xQkob+kJ4j81+r6TAQzVRK0uPRo2NuYeRqsOotuByR1bWdqfyV/+0IW8J2MWIkiSb0PZV8lYm4Ux3gpvuDlD6z08rjKAEzYNaXDXpo+hkpHBnlywOB4c0HszuFzji7cLgbQQ3B9umf9eo9Mb1JzkmJNMcBgo1MGLUreLdIKMreBuL9aL8xmwse4QRpIXJ915URWPj3GmJU5k5+G7ECkjBfyeqwMVtXwusl+EwwtfCHWfVTxclLT0U49UMHcYdeXcOBfo0NGYtnjuO14UP3GtoPJE4lhsdUrs80378PXr5Il9UU2G1h1Df/ijvL4IHFXHXxHnJS+eFKrZ/Re14b4MhXksUCiGYKjhPx5hg+wHFj3HzbLBcfyr92/Nvh+WY6CcNEXIifsHnVnMOpCM71f1lsJKhwbCCjz7WfjesVIJUSs263E9120yTfd3GxSN+LoRs0gZiLY4Z6RTnp0A0+6OicVQgz6eaUFgdWLcXE4tUsG9frY1eHLJMUx07l3waY+55p+SziEDdrg6GiRkuIvQsNeXtY++rtaFlnl5Sdk7Jk8LYaIjOoB9mA5uEwQ/OCOWf9HRmOXHFH69B2SzgLzLzFX6X5+GAIAagMQts8y9FgtINiU72o74+1nUOtq95r55bS+TDIFhYfkfC3h0J5Jy2qnSutkBmtK1dAcTbDr7+H2AfuqPsvILGSFsActG9ARVHBRCPClZDzuPmb07979XwgFmkPYrkN/g77T9YuJ8gBFFPxXHReP8kzP1gQuOk1Or+wbsYfO0xCpQtTApnEeuSaQTISsmTHQM9I8pFPxXXZ9CmSbfJP+919cLdfmvpJc/99Dzb0lcZPwo8dSydHReRe0mYzST+6W5oFiHlxOJ4EAreSVJU5Hm1DA5c7LwpOedGGnlDrobryjgzA6BQmKTzPnATqtBs5YBM8lveD6ISMCCmWwODIvaIV2NRe3pUm8U6aBpet9uwePzO6E0gjPbKL6f0XPflDy2h8jTrSMFSaZXId+yAWZ8TDykAzqNMOJpDJRXez6yTcTsW5FGHELKnCr3vtTuyAMITMvm8SSDlJlLT2ZgwjAjzauU7h/wAyxIWkHF1lGzfgNNaZkdM37Gkg9WYXxRfaJXnEM08yk/1aN38XEk/C4AsVxcGsbl03jD3Zlfl589EmDVCPPMZi69VinZ8lYkqE6sHo6J3/E8l/Z4mz6cCPcpeyU40Gl2J/BoZylPbq2FmqTxV7RXgKb1h8bYmfKUaRC28uGGNeiePQf2M62MngItrCriEULpaZcKg+8YV+HEVXIT7F8axRLp31FEVg9tv1iHW47an7PlNOYL0j12YX5swDmjz6YE6RTG4aG9ywqhtsq660r5uzyeooRtyFqFL2PZ6T4MaHa5zaKyvakScyI8ODoqse1dlyWDgKFtM23XsGwe9wa3Cfgt4BtRfqWlXJG+8rUIvUPfHBbXoOm5XwI7jL7BSy1OGxZOMgWTPp4ZDuHAbHbLAIG3OYKZt8KyAPj18EVfDjal8gMHhPxkbwieN5ACQ/udL6+V8/gCPkB+qRkCFm0TT+r7srQPZUeFzb7j2TAE+h/36dE11V8AIyxHmpCI6UbOS9r4wWaedH2rqLaU938pgKNOg5IpBAvhIii2Q/4loqovdm0C05DhtXvyuUFqji7/XOh8T9LvxubqQ4z7Q3q7ZdmYvqOoBluyl3xNK3dslwf3zIwgTIy9pa4CRf9i8+onFAwygnm/QvVpTKH0CWAdOrmzgwyeoHfSz801VBH85CQLkuc4l7ZPAfKaDfWvLMAP9mb9yqyBXsGHM0GKFOzDiQTilhnrfTs9V0jB+7Q1wbF8VIJXGf8XrY8ORyM4o4JM+HkT2KIptFvchPDJyJD8cLJTY20k5Tkd/K4BG/a03N9KEyyj9/JhbMCcP8tRNN3Q2r9H2OW5mzinwmTYGlzAFLgkQ8ysHcPhOaf8gmYO6fDhypQlU1BYDq88yXX05HxcLlU6t0L+MzIYA6h6DfeLav0GtDdPOXNdpDUwy72GW8XoM8oeD1B4LUxyYd8IwdYw6EFYyMD21y3jBq4EzokzhyLhTCFC7JNj7renJOa3xEHc8p106odbi0QsvtMRPYPbPlAbF1iZhfPTteUqmCCOxcqtleV8KeIOGzeu2l9ntZvPUmk59nz4aEGE9GxvmhY0Iwt6DFIT+y1rWd4ZZBk+uyQUaRlf2kdK6w4KJYx7FEpa7re1acckLbIty3bJJAC2XkURU230hbiaTC+eGUDVzMt7v+xsQ6PU/yJkVHc7veqkReCn58ETjg57lL0RG55GOCuOdP6w8ecTfGxxVUlip8+GxJbTzrJ51176G/Nf0E8e30/B0w85AuAVzV8xv3PYzZta698p44mihZJOzYxIdzxltBuR7mkfUff/vGzDngZs7h6lVoQIjDaUMCQps9sXCxy5k4mbkj4SAG+MgDAEpYGxLqqXC82/B3kkLPdsXAUQvqI2nPuK4iG+JTc2XuB0jH2mcFGgeAEXa5VN908Zf1mPNHAee6uDF6U/q8RqRr9FzFiMtXcR/T3emPfqfSayEk/iCZW6X6eRLn7A8NN/w9vpFVoBsODqtq44IDPkqh9fU8a5t4bbmBSX1xnnCr+plUPH4+pJ6jeuZnF4z+m9JBt5rdnqavlbxtDyt102BQGE8w2CTtC5tNM2d0yEiL7HnFXn2EZhLQWrv1Zii/Ph0G5xzkboliH/CH3Yvp5ibMcPJUDmweXUmWZur0zE2Nu06SJf1ssSu7zQrYojX4SnsheqxcjfYhcmBTqlvpJEiTUCqIOjKYoOP36qYHqWUL59ZHtG6Egt+nJWPBkCdQLYLn1df3sWnTjAYWislm4elRY1akEi3fAClCZvcvhCjP0j1FnaB/1BndRoGxZ1EPs4eP2imp9eUQyxg4zhMlZDmNnVyZvx23l9UgQcwBh9ScRJaPtoE6MTK9lrvh0V7ETrpYl74hnOTiMTdv4HiVGViiDM087IXOT1xKVU2/WWEjN6xovkwcatVqPWRPUbEu/zIZKj4LfivqLvT1kDHptwveYB4PMeXaXYVcD3/XVkUuwM8CH4gkggCg/LdhQIy3HFYDCgYCO6pFrhubabPCEofGdYmg0PgYEaCPXkbRwoRkH0em9QeS4CilAEbxR1lrDx5zNOggIBplxnPHaT2m1TPX/vM8O0tzu/527X2hHXY1Z3PteGypstZYe547+MyB7gQJEKJZomQKRLekjQsByUa+EW7WkQhvVE02M15pnzV76aBwP66z4ON4p2KBvXRAoLj7YTMqK/mdBLjdZ0pioqZfWjwGZim3U+UpG4mLx9FBXrYLN/yNe1g6AdUa5i2PsKoF+XRS703PlcheKwt0zZqsAE2N+v6ThIbC3xU91NKJ0hkfz7xShvEycwNisUJqnkZEqv0bLlXL53lZJqu4Dw59FfGiLCPrP4rcjJouW7PV0ErMPMAJq6M/P0NxhDo2Pz/zKC6i7nXaxrRKE7bVx8riarkSwFNIVzkwPnmi5y4myu4C2mWvaC6ZEbYCiTeXg+/OsY6Jae0OTZhjchB89j2HZOxnYD8U7g3Vc1Hz24N6prCmweuwpc8Sqt8RW/VZ9/9pcTT3AY/2QVVlY2scaTDsziJ4WMvG5+4BLobAajQzKNq3RB3T7VF3kWQ8ZaEOSa2b1oCO8mSaFCjnN/KnkkIMOrAssm6xI7O/FsQlNwCiaX9m7uBanE69U/Du1tGXEAZDNsmfXgIVnq+1UAHHFKG6GHrQFe+BrHRrbBQwx4wUzcapfaAh3ENAh5feg69U2vo459C4RYs/0YgIz05gzP+p9FcBKo092BuCrCxGgDMrkEgGBU6nd0pTrM4Sbkl9hAW6UU47EdCp5FVkF6/75zf2jOUDkevaFwVqQLkpkIl49ZWwpJWykfAk6z+atiLcFhnHj5CoZ2GMjTBBxCkX3/1LkDG+CBZqW300xKs4ugdYK2rfpkNiyYC7zTeNnzT9J9wuCBffU6PuQaTpRTcNO6pOuLr4RVIOEdoKfBDg28SDGkS1Qf8kH8ZkuLxPd/EDDAPgK+Y/iM8aW737kHLoUPteHMVBpfYYw+gAiro4/O5sB61mx5Y1WlKDLcA86m7jNVl6s5u7PNUZ6wKaXhVD2U/tihj76nIufYmqOQhDzzXfOf9zEA9spqfDAYffusP1/SwZCvhVjWbfsb6HpdkIn4V5Mh8UnpVFxtHtkMC5r1DfF0R6g60sxoPtYU8nCNn6LVgBfBG+WvT6IEZmtv9TUZ9hroTkepmwR2LPA9aJY0fJfH1ypYrHqZ7Wi/w+A1TAziXBpTn3bD56P1fm6zMzd+LX9LLRdYXcnzhabGX9xws7Vesrwe1C+wOZaprJeOivdwkeaimkStBvl1y2hlzACYPGgfGOH/vFoCk9R/hJZWnKalxIR/R/orYFWsCvIhIJOLouHFD+83qUjkdCvNhCb/oVzyQs2dm12E/fceOUeZyHTcnBQCGpVGTlIT9TZ9A/0NDbFevMPIHbmvvJTUpjB0MQRlDIAcNUEUp580+K2K6jz/NKUZSCHvFs79Atli8O6CqLpw5mYEk4n1viTYbHDnOa/3xRUmlWqXFeiSLwt4nJ14CW6X9plEavgEhrP1jNOxDwcshEH/MPnixv5KAQyW55yfY1RRWtp0dwrlRz6D4zh5QbAdare+UPbFn6u8VqZuFydWEE4OTKOIlQj74in8OgTe+j/DWgsEsqeVGNAI/mcc18ElqtqwsFz/zzAUCrJB+wywdfsjGgoZG93aguzhoDLLdXCrg7rzJnCSqjioD3k+L8WsoobVcqfoyMjMpHzpwfpHhlLYw+c9UwsidOFi7e1ZXmBgAhJVoK1qf1gMDK558i6PXtGPUDgMIUbGzRMXhyP9R+rpUVKMU40mLDVgCjHnwmMQsatQ4Al3SJedOj9JQdJz2mSToKyRTGL9FZcXcA+9p5Q65P4hV2H17RvoDZy1gkGZCmoYF5HHruRymlFZK+j5tGhfjlslDHWatdogwNmgr8k70v0vtCyuCrBr1geqZn4dv7y8Pk0dNAArQRdMzK5qm9T0aKMJdRts5QTbpLo2Vqr4xu6wBBJCiSfX7hr0YojROgGNu1epoDRksZTzgI7f/ur+AtZ1YRJTal0EZv5eR/mcBzIjCi/bV+h7fzyMthg3qraaZJIJVUHlkdzhYC6W/M/14e9uLtHyBQdIUBo5Vg3oiTPbMfmohkiYaWx/HsbQVrDmznoiK0n5I9BBrx5OEiRUYJzoth8kNouhTeB+w2rQA3pbgYk8/sZ0K9FhzogBHdRJlpP+3MItn6wu7EpKYIWyE+7b41sflFrf/srll4aBV7MU86xJ7jrEkklD16CzH65zKj2sDQDTqxEJlJ7H98MNLpZr0/kTFrLIYGbq4QZUp2P1LUDuF1w8gbY1z80HA2tjgBvYm+UPD4pYExzvzdlvkKSw+VCsmssrzYra3ZkMgx2pXjfmmncOw9qFxb6edZ9tkeR6gHbgkV87XFoQD4rHOp/iz6pwNnpdAvp+xXKDHiB5sZ9SLjRLsWbKLvKsjanJcagfwivcYOfRqNvulcCSnif6Vbr2PkHQNmzDk9Xo9MFJzen+tTuWrwRjVmcRTcpVo26ClkgpXgURgIJxCf2FKWTYfWPgQHxBBzgUvvfh39BA6zhTLBz7Psf3nwnb3bADp4J3+1Z2KFrKFix01BFatTEbfTiom/5n3SeVr+AJZ1VDjZ+MyvW0Rgy8vSxoydA0uIt9VGunSa1CoYjyCbbUPI6tjGB6/63xBV+efnQs/QeoU1P/YqkFxC/3pyPleCjObJAauq3D2/TnPARsiDtFyBp1AuWgcvOS7BvKlk/Vme9l03iD3RV7qvgyOm0oXjR4nZh2II+GN4u1BrYEazvFo3IF9ZLCPIe1kFwLdjTh3suyLr9aIllX1uuE2/YXVoK7zPyZPcDoI2ezh/m9P60paZ3GFndjI06HazakNDIJFk6gv5Yk1L9P+8U2pn6LlUJu4ofAK57KT67cxd3B8weSpKSksUiaE1ma/ydzqUAbQpDJKboohWwfR1pKXanQesqBcuQjo6wsOmw+jBnalGN7tKTS8wY2a1s9ExHr5RA18fivfXcz3t52FfQl4dTxnftxkwX3Tdx/bEEsKlbOG7qmrR+rvDVwt9QmoybNYJ/XZdQEbfa/OoICg9QahrsWt3+bCPb65AZgYYS6h9/56qX/05HP7fwH/wYRAz68cNflYFF62eQlXNHrwqzz0+YJw4dxSpEV4gsMMkNR+kv44gWMuQOb3QUV+OHHGDvQN3K4feTW0X+bAMzupNQzdeK4XbgJx6p3et5xgXNtu1RKYEfapGgV25b2+n74l0LvLIIMFoxutrYYDhM7iSYGg+sZE+8JLx0Pys/pIBe303DUrRs4OdSJBMpjY6qGXhq7srYNVK7zLCOO6qiQvZua2vVSv0J0AsTKrm2xpuTVUbGXKHx6PNwWp6KtPhTMKXM9UxzfbRonY+8GGzS+FM3ew81L2A+cnnFvgRaBLtq0ISr51IQO9bu6w5FD18sMAANbi72+E7XWEsiNGzaxqagMecpEdFSEg8bGQZ8QTupOqgNENxpqxDhFIAdtWt5pr4TI0ynf27EFtmvwu+IYsF9b9dD2gpqdc7nL7zJnreqY+GsDRf0d2Qthml1bXaLF+rfM/QxqwQSLP8+ELK6x+u9FPgxtf9qZN4ZsjX/PjLW//NXTvcfLsxKIObwKgf5xUkE1ubyyQshdEPCZougfRKgjkZiB/OlpToSJqQQhQ+/z97HYTJdsjpW4mZeUrcKtdhhTBnMCZOMCCGkmG4l4900nwzFEJha0nAi2heFFE4WXEMUXdPVuSMALPsTWdZ3bKsKlSj4PVm3Eqa8W0QStQUtfbuEBljNdNDiPnDOgo1SIFdwuKbMLR3Zx6QtmfPnpnDviru3KgX0ZuByzyBy29i+FWAU4h+jToZAS1/DibejJOvClua6xqILrw/Jl3gMOncAOhJ1xb38mn3uJTPD5Qexjb/N0SC2nsr2iHNZVPPg8svEFja9dSzz4BTRYLMOL8LpNmnEmn7n2glHAWKdZzgkpm1u2GhaYYPiB2adRp+/EKobe7DEDK2g2FtAjPPMiCeXzp8gIOmyX0wJ3Qn9VP073AeHDNZghgLE5emd4mSxqrmRmyzWx5aDN/reArVUiMmAbrpZsusZXp8kjhG55EpLtyAnCILkzZVqiQKYjgGLYBzaBevzZUuLf1cBrVAdpMuNugFGx1SB5c7n2f655RRA4OYla3kL6WjHQ0qJOgTPRl1c8npoH0KI19iy3kE8BfVwRmL+Oo8axNJHAVEqFjlr9seumLFz5w5sq/7Er1htNciSKkXK3TjxxZY7Pi7LL5qnmiaOkNx5E8RVxObWh0pHABRBz3nZl95bL6Vm7rJxPITaE45buKFv+ID4M839l2m0tKWii1WB+MliPXRWY5n1vfKKHzEWVlQFdmNRl7e3+m0b14h1tNrMC4+vgsQiOXye2QfZV7hfNbj8Mg5ipqE8kdxdmBhMlPtXXELcvJJAiOOqtVp/9JmWEmM3Ict+/OfgcQV2MMBvvefu2p0Mkg3/apjqsbHKUA47MGPU+vrH0pULS3BDB3AMTgnbYdwq/cYuATALAaetf1yHw4FqabniRQF9d9roKdyvZl6G7T+OexJ6C/y572PqZk4unyFpsGkNtzCrFMJ030PAtuA7tfr3Xx05IVST8HawKnjXEEKyteBDcsccGIy3q3RvllvQ3V8apDJHJNhznfIpMxP23VnoDChu3KnxEAqgDqWnDLTgzvV+hJwtIKPaIQ+oCkYja6ajgO+imwmhFx/VOKnNc+Zqg9N8m/ibfQtQbUJ10NUmDu4ej51WXxe0Ew/M6qKsz14LW0HpcoE5nCXAI5n3kyTsdijgJmd40EhBCqTluAh5ewe9y67H9t3XqkS4ZN2Kf0oW8hGtOu60cbWl8vo/BK3Z4GHp7m5b/BSupEYS+tL7MSHltwAhdYUIe9QU2lNIt2gqO41JnETzpu7IVhH+5LpiMz2VKDPE7jSh1lcDIFbFFl+SI3TcVTOBorbgspQotrz12NDjnLkO7SF/5AVrGTPBZ2s/WbRQUbWh4Gg9vPINitGkvbhOJLnTTZXr9Tb1EVdvg1UesgLYtNSbG/mZJQLH8Dn0iWOVUcuGAMYGy9bjdbNTTtpH0YdniBT2pfeQyRDyqxk+liluWW2z5GjkXlKpKxhqorX+3lEOY2X7FA22OXkS51CLTqFSUKI7NCgQcCt8ObncPwd9asY/BYU3mF6eohKPLNiNwXXIArmrcyFKga7iIijNnLXvx+OJ3NABQ+4higi8wG73c2pROlhj6qwnx9j1MA6wlfOtkcpFyPiovbpk1EVDdutP1UORo5q48XeCQIqEc+TtysQqDbCnlRlvngprVJesID3PNFSgNNNfbqYqvVYy0WDTHeUHMII082vsy1v9JQr2EMDkfH+q8aRVI5P/9ZJLiWCzdDoRRS/UHGhfuEtJT4bE4PFLtb/ChEkaoQ6NjT3tRvnlEP+G4yy//6J7rJOWG0K+51o4ll+u0GU7EnA25MZEUlXLlmQiYSkFWc47PifqzXpJ0igN0W6LkN5xxwHOIChfwi9lCi+sEvPpYn/79AEWNB+rItIHOgiREPuhr51BFrfg65yN/MhySRgzjrbAw8ES6HndNYWwFOVTXlPLpI7+rKfsT4QijwRlYg6T1obPhUOCD5xKh5N6ElbqC37A1DuWp+WjpWZEItVnO6HHcwN2JgPlxgLMBkuBMlpID31ER6wS5ctXaTybT4mOMxnv58BdkH9DdwOGZSwX87jtRA3wK2GBg4AlTzjw22De++FjY1GmsEddhV0XjBFcs1/qm/WKWjfn/F5/E93xMGRtMlaw2rcueH5f7DnN/dPUCvslIQP82bXFJHSi2Qm/HvRlWuK+bDgxLiQxZx9vCiLOXf7QMv4OhAaCO2cccHotF1rDpCWsZ9Aw6rIkrLv+uBb1NP5Ory9zXzCMA5DVTKr31E31QIBBoOqnfne5ZI1DPLia72QimFZjKB2bekNrQZ6Es1OT6QAr/cWIdKcT86o+AngmzVfg6XXngNC8A8pvm/INk8jfB34vg9xhTcUcyW2xTxbnDEUycw59uC6Ep+mAKiG8YX6A283l2CLGzO6BcfC6ej2aeAypUCvoThpgmw86v8zxr17f+Jnh/lG9qTFUPeU6cqx3TRhXhvVY2dYGiYEYaTVHinMfBY9ms8qQZKw7DIU0pkEBZgaXZcdnu4ocfXsFMb8k7QXORuuEb6Zd9cUccTpmEDPCdyX1TfjV/onPRI0GNgr7lXb/osL9o6wv9X/hXvvbfw7JlbMdZrYte9xwpfCXzmg/Wko+6xA8Eu3iLzpwgSuW2kzu0rUpoiiw0RVCEs66ZiYME3vorVt5MXmw3UwnYRC5G9kZ8h8SjIZQVp4bX0heCSOvVCPgCiunU2ALodQNU8NtN0tqHDnWa74CS/CjSOm8Qu3p6qgSZHKZllq3YoESsGTHybLQ30PVKhn3+ug5C8B25P+8CRaeFz4m/JadTUJH2c2JsVZ3CgsluTzo48+JMaFVjP7Dnm9q9WEYe/unFQQ6QbtBQvoaep+G1cJVzI5pSO8mSLiJEpp6s7YyUGb50uVxegUTR+JOxHlM/3uc9p2LjStoJ9GRWhSNY7IHbQiDWwVM/K7vnjMLsVpc546YJjLvv4pAcLXbCE1oMsqeOV6UdgYeEI95cpE0XuizE0VGTQZ9vmqI2T1UculjJSZa/KQjD2y6os5v28uE4ekl4tOD2sec2F6dW30AMM6UdmRdu/Cm5c+YeSlXy2BFUCwUXSJBPtu1l7X1DsTFN5W/yatJx8GDi22QG6DOTQ87XxKqPv+DQyzhO616d4K0nb6GXqHKgW0irujNakCdDT1ii3Sy3Vkkh4NdDNaEp7gqkywRT/wBqUlQ6O16+toiwckIX55sF1j2VK8cU4AXeKoJkXDrpcx7b475WQuqh2Si0HLIp1g0NzQA4dKUyPeQrATOODxUbk9JxVc4c+3IjJ4tZghK04SNqY40SVHS3TJbdkbOv13JZpEIE1c0RMvwUw/dDFfuIjgxM4cNGgfAzKSojzxu609+ahBbACXKCac/deDAiXuNFQSoYDD+NYkd7NZRmvWIvuOVJ8tjmyndYoaQYMyFnZ81FmrPTPrBgOCYSANZffDMNNxewcPR7/8zZYquvKwb6G8w6F3f1TI90fL0DNKwakbYFO7AeCnyYWfTMUoFuEvrzaTrJWFdQstp2YjmFpVGu8FuOffwWOaDpcTxokT28TCAjzAToeZnTpI7IDKMY1RXXKD3S17CXy0tJjX2sLi//1niXTrcPNYDe5CaprtvUhEnrUTvimYfiTwZFq3qbADYyh0U65+lFmmDKI/K+GXLBr+CoksvqWY/sk24+y4Z0vnwuJKrFgf9jeEMLxgN32JKjAx0Bo//O+VtB6w8AsuZ9i07gd1P6S1KOUVDS2JBPFIDmPzrVoCNcU5X8ayx3Bs70mI4NpV3GhzOsTu5bgp9m3I6/wbof6ZBasxMszDrb2XI3YfW4oDBFF3dya8Ei+u0SrLP5LSslJB6i59Av+V6ll0wl8kGWFXAgkOr8dsJ6oJ1dA9p0OZryU8+7D1tsMlZbCz0wJt3GfAIJ5Rb266NCL939Lndxo1jRMVfuYPYYQeJgwPPl803lpuNaJYfzMhqSe4FtOqQlYl1xj13dsrhnnwEv+kYkWuEsWk3cDdgc5TiI1vLgKLkuWlYLhp07sCwxPfelfMs037XAu2bqRTx6AMbjYf47scf4BV/48NN8Svrg7yllUKzP8iv2RgamXr9twky037ruh92l81n2Jwqn47IL75pAuO7M1sNflLLJWh8Hkm8AbY22Hw3Bc75oohBi8RN1u8tmem347gnjp+U4VOedTUa8XS7e0f6zDGXCiW0Ddxl9TvJj7OTIYfneuctKyMrOHTZ74AM+bTL3kU5ivwDzGC1sUoTYMeqta6yNK2rb6YSqRoC2AF+nPDb+znWKegIHvsH2tL73cpc6MGf3iXPGsE35X1VQJImGAYCOfhkA6ExTqbNORxP7N3sh/Jx1ks/yZSYD5BolvHZaRh3i1Ghlnhcp5PC+VN0GmuhPNwLEMlFMP6NcDYTfEk+x1VOSHRhJ4r/TQ/lo/gY/CdiMCykFRqtP2TWR4IOl9A02zSIQRv0M8KBEkZoz11bPdHxj+TaAklqUjhoYN33e5bCd4F8JXzSmGvaLIPq4Z8n31DgvlVyqSNmzj7cr/twqBMHsOwOj6V9ZkUKEaYF2gnVdDiqtF0cZHEbuw0/XDdwZKF6c45RAMiuKA5/wFjewQhXB5jPFR4BJGqQn7GiLt3ehmj7QUUWgoi/7DtBzRB4QxkIu/KlmftxRp8u9zHyD77rda4KzFrJ5zWzSK7elci1t6DYCyjnw1nChot7nHYCSFDeM5zmpDQgvEWJIxu+hy2QSpaXnSh4uJiLCPQaOBUGblGq4/54vzkXLEWY7wCAJE9NLJ0Zib4xVf4wV9Oi5wTk8adbnM3INZURP67zTu1hy5pVnCVcyPO4kjdMKnmvjPYd7UeJhbekxobuWF9r0oCgFgZstpdoFCIz6zMHqH7HOS/7J8gMJ2aQfe9xSosBhONfro2ZKObx0ZJqSbHc35b9+7D/0EqXEBIatcPKPILc4O4NbvdMp/q6efeUnWx/2bildVaf/e1NZh+1efbxisHw28WlCHw91LpWX3LMxw6m7KUFAmAare5JmlQc9hVavPS2AafTmsE0Rg9u2FTokf3L9vfxK78m0lIu0rtqLaZCVQrGAE5GkdDwEIuMuuRzBu7PdHco24AD1DoBNRzcbUsp9/AYROLFc2qumLluLsbXXy0jab1uQjKgBHgQblABSTmJHs0cXzLbJxwNhrNuMKDgs8r3QnlHD2s/kAPGP00M0TlxABKjJ6bXv4mwes5WI0weACA1BL30hVBlC/75V5TGRWluYmC0aSG0VyLkclUWuIahr9Qxc8CMvmr1uudH9hADB9PUNzkAFglOVNrWAAPy0TrlpLLw7/SJ/iy+a03myZ6SSKOwgrJ/ND4ecCTsmzNpVDRg7VE3yvVd7Sn2/WmjTNm2uFf09BZ6dNdbr4R18MhN5ANOzO+dX0gPsepiQYwqB20CjagajQwLZIHPd3GQJyy9iKX/YAAI0UdH2/7TWFO0D+/npyNXjKj85qH78D5m6RAA087K0hnpX5g/7TYnyMxkqKBEYIPlowVT+zSH4KZB7vbOOnwdetyU5NvnKJ29LuWPTS+7bVp2oMbSH3vCu4uvxlXq9sDivzFUzVW5YUrBBXNDFZOTH3lQBRtVPm0mTae3VGR2Cpose3D+owF2ZNq2dMvx/LmO85B5Z6gyzGPWX/uJbZAjTTrjKgGz8e6Q3FwmXsNkAXQpMscqlrdZBstAcrSRyScIMdKKk0oJi8MeRgLT3pwJYeibGpl4ZRZGERLACw1zgZep486gDU0toYVvRiXXVMSXyIr1Hb1llQEcWeA8IKNplySaMXy3hWqBWuSwYfpR2rlMk0u1ISk8a5fHAHrEJ26Qs5AdJs08o1FAHbL90Kw2OEshvHmgrXyL43MJKBh6tWcc6ONh/lwKEZLDyvxoaL5Z5f++epDWlTsl9PfxLktwqjOnM3a/9PbNQNXZpPpPm+6phx+jZJeocRA3OgXgxx8gHDZ5RsRnGyqbbbd7fuddKTLhAQMZVzTd51LraFWB5D68G8v67/J9cuAArFRMF2JStb1f6yNBp9LZlMiFxjVhbvZh9krtJBPafE2GX57v5aGPidbdX4ffliWrlRx/fZENlnduI6Vt0ZoS6ugrb06YLZ8+yGHtYl2Q5FeFM/79GOx6IIl5J+ZEGQUdfT05ctU20mFF6nozez2ovw4R7JJ910qowA9cH94fOO2BqYmkqxLszJC1qJsrV2TE+4+qfSyjNUEA2BmHiwmG2WQ2AM7VEsOLAQINTfvyp8+oing9n1X8P4uH/zbDqVffruG/4Ivxia6nZ5uHkqe7fetiEkII475Ce9R8e7NvBVMPcnK0rIY30wov0PTublhkN+ngYf7PmHBdXqUjiv48+S1sjpRSSyKK1GzupzvEFGxVVywKe50H86e1dernxgrRbTChvVxoUj9czkp+a0TczYNqO48fpf7m9RkXMiGCjA49lKVZjPiazXqUctZQN6UQUtUeHaTlKv12f3mhc1fBaCp6g8s4hiUbgOIBszSOxYQSdKFbT29g1otvurT15ByCdKJGcxVYoHrVfql4shdUHskmBjO33MTzN1qVWKTEMi9i4Jm4pd74gG3OhAtNI1HxjsOUmxMtwfmeIUUPeL6ViSigyEjuRaS6nsznoJLs2ottJ//Jfs9/KcszLKGOi83QhK2qDsxEoBgExEelfgi/cKGmaMCPgbvbQzp/jyoj4gULv9sCNADnb1CXdWZP9scjOUvyIY5KfmbLkQSF5LS5wITm+IrweI7EV7AtWYP+vy5qVnL28Z0ucVTod1XdVcCLBgSLxTYARXAU6mGBsSUehSCX8ELpNquO/anIiv65yIkK8QdlZqZGinnc0esMsfk5cYEQ90oTxPXD1JzR9XJtOQevZhAWXNZyrIeDjJx1ZRZA66huOca6y7RhSHcoIFaRXAS2YSTlRBOie6zhG+S+PHbx7MH4pJOH1Lf8kNYeDFhnvnAR8Ff2JcdKIm5S0yOrbcW5M8C0Kb5KK9zEJSOFJHHcbmGPZJCVi2rhjFQ1ZyroN7AL6X2cE1UrNt39nVeA2pddyYdJ4Tf8kLWyfgds85Spv01aZp2DrDHC4ImlPJcCv4IOWcrMeVGQm+VmYyE9QgA2yDgjs3V/xENXoth9gAWEi612ol4s/83XB6pN33AMLsQLgC8dhMMsxkfdE4cs06P53k2SlG/aN5+AQnbZ/0dFXj//+uGn45SVLfh7MOGfmTO8FaGkkIyLFjU9feWf8rUH/FKNaSXwut9p9cBAwy6uV7Td2+1kjGO8VDJtdiCPsNFo2PNG3k9X4HCohyRRxGy1clXiOg79q+BTEVSJ20XH1PsN9dekD4Ndws/9WZK2U5CAMWFmJiB1rDgs4L6dL/JM32/1M7OFQ5pnOFOidas28lfXtzn9PdAFrvzhdXXDKNfTKaawqpGQuKJG66OEfYsIUlgaTUm8QX7ZpIiRHAaGGdeMH7b4GqBgY6+1ltdTNF1f68d3bgWFsWS1wGifEe2Lp9wnGHj4anrMiDiXeANW8OYM6d1VskIZ5Q7B88GnUa5SGoloPPWXtUh20+JvmeKt/e33g6tkVN44XEdULIU7UWQoddH52CcyjNymSaJpZSD+f5ak14WXRpD41NFv5mEKJ6t1OKS6jol1hr152Iq+kKBLoRudpVkS6zfZCORz1iOkwTn3e0aTMUzFS3b1vsiJTPlbmiM4oSTQSyUY/PzRd3Cx2JdF1bDwcxTGxUQebF4h5zb7n4S7r/hVv/Y+ruCX0kOqaYu0jgW2bb4HY64J2qsFYEiAuOvieo8AW033Q7tby0hV9hEGOVAUq5e8GTVXqyhlqU4BhhOc+CTbDjAtRJ1mAbtJ1BYmFqX8867xKbuYNhg1BcmX/rtrFqribXs0GxY7SHfY55H+g7dRWpRTyUL2TbsqLivjgBfMKcP1iIW/at5brk2aWlzAyHVogbwR+IDfu4q698nRw1t81wv+MPU4/0/mRj50vJNIf7l12VMhoScSz4h80x/eZTW5VTb+oGOIkc1r6Yj5eHbbLtSY22zUHVb3gnsflGd71BzGkrLRjFJkvh1LUM6Na1u1i4x2jzsWywOaT3e+Ik7KU/jKmkv/N0ggKvWeZ3EpKRW2JVAQWg4y+WDDfaMqeffUQ6gzKP8q4DXwwErO/XfW4hDU8F1Gzj7MdrDZpJRdRQY+UMqPhiUEsvr/HAn/psfqxVkaX/qnpupOnp+xdya1i+CYZ2RTB1QSrVgrfJHgtMZGzqfra8KELz0GBDPaxBQe3tLqG/FQT8bGXxNGtNvX5yHAsmW4Ih/1Q8KBLRxj2cGmSKqkfWX0on20MzeqyehkTUvUkc/5ggqsiT1LrxP34r3Kq2qnbLgA3hVyZLXVsDh2ELWwfucPZ3iLcRr9wC9z1i6o9kQexlBpq4+WF9bqorhjf+OpwFOtIojPOstpx5qu+r0mEauuosJQY7WR7kOhm9ABznmygJTfv3tzfe6G6Zjej6tIPYKjhEui0Mwjz1qb0fuzXcxOiuGBeQZMoEcGlcjt46Rsvmf7Yz4C9xM+vRJi9j9uCG3qvhMpTTbDsoZJfRcUruOHPDNu0OipNScel/At57DcJWbD5q7ENF2C/0XeMtLRuEh0labZDke5LHw16yqziEiqduzNyFsoV2vqd9AABYxU2Fcwtf0oUkYlKGPSevG+k75zxiUTpWsC28mu+A2eSq9kJjeoTxlI3v2g5kDZE1xHV+ezz6qsFjp3fAxJo/B7bN1wLWO0eKUVdW+pG4VzhVZdIbCHSo3EL2zh4zyq6C3PmLI+WNNb/v3rDkL9hqSRBJiRL1XVPcLCPf41dfi2kQFP3QAF7NYYDrlTc87ex88gX+kydC/Hku/fb+xGRfhfg+tyZ3Wj89ga+IQZPkUq2HGS08By+8/sZR20RiOQtwmztdea2XvXJOrsk1SCW+qeDb+PUrUmW9TScmgXFH40rGUXNaharnRba5FcVN/WORTOasGjvtT1Ia4msERD2RG3DFlZJRjA0gPycAp0VSv1hxEwsF3AcVMLI9VKGyvsmLJ9I+d5RYco5pc5v6rj+7HDq1/K2tdZB7Py5Oda3FGtkm2Y4du/v4WQOSiVUAlNmfS//Df0nZCHNJS6TvghSuzhU2Kh7g6q+w3VIalaJn6VeCoquizWmZzXMktiBWiAAUrwRq8g55aiTfOlGVvfTfq6c/JP/16uE1BEb9CNoyHclhhnblqkrgPFivIQmEuq1I0HF049bHsJaLvxuIJDcfzvymWfrqzCiJTJkdftCTSSiSTEMKG3WNygft0Kp836qqwDJlOyBASmruGygmBQzlQ6AL90LX5HozZTHb5jHAgBZqbVdr5+psPC1vFfmb7fjEytf73Kz9IMXiOgE3onovOfOfqPWyQCRFLjKCUr7Q0VQ7K8d49IuL6plouDUPeMScMSZVLkkeKKr5YRgIjPsgU7DChy0Pk0a2b7xbB34J1Qxt9voCWyIDry4kY3tPBd6Xyk90fU4WKBMvbiD5Fh/cVTniY2qTrZBTmRmJtBu4qX8ht3S/ODzX7XDdXxjs+rIYqKR6CLeCE2f+SFRyUQm1JSz4sv/pPx0ojKqPNLoCnQY4GiDkiHRPjBk9VIOBdrTpydefqzDbrH3QeXnekSHw2vekaiqrG91W8u0DMyb6TrTqIYIVSgU4h46B/CejvSqkwcME2FdpoBQy46GWndVrryk10vbZ4xTBmS2zhGamB3vmihrmEe48wsxq6n+/UBcyNG0uw+vCVkTvzuKUytu/Btf6DNRuJ7hGVVNDLo6Lkh6X4zR8XXYhVGZOlBqxESXYcBmVJbAERUfa8jzx3njPNWw0OgBvZ/fOuM4XoIqVJKAtjm4wyRSc4fmNqQ9fGFGKTmXiEceqVCN9Z1SiACQ1O1ajcfA6au5vrW2henNbzVNrRs0Ei2ntuBAq1M4kLzZumM/S1gGRIVTGeHcWQWzhKPi5f/pNee6chT5KRv/DuX4OJLaFKiET7askibrm6fg63f69SlOnWYECVXmFb2scenaOyqKuxtHxMpfWGsepFlAPhU9srUZ4Wxw8HiMSuNPkPkfXNux7TN9iFvWbyrvOmRjzDqGZ/mTUDBQXHH1sy5ml4fNe4i5R7ObkrD6lku5uG2pkENv8A9dn8RfDH6eUYxKXueu3jzCGPSBizvWhEqDGgzOGrEZwm/iDWOZd2PZdqaNAYMopFuvt3UIhFC/MeVTfxSumI5wAhE41Vd6yhCcNafXd4tf86EAczgej7+hAaR+aUXgM6am8m8Mxff+ATFMxCLiMOQMerHrRjhPFVz9Sz+rUkhI3MF3459Dz/iN05KmWBulm7/kt/a/WjCl8IQsHBd2os0ZZxkFanBfK65Q2mgios1OpM4CdeWHmP/HIwNlWyEZbpL/5YelzZEv+jhdnovjmbDR5FEUd9JyKrb7vsV6xwSjQThYhtiXG1Wj0lfo6SSpHPhPXUMi314gm/xszERtrpSRI17zlS2/8tFiaVVM1c3Kq8EPMAcAk2Odt+Zvpef87Wfa1wQ5BSZexcqMPKmmsbL+WY106UBevJ0c44w6OWRi4fTdyAdWS7dk9nIAvDEGI4TAATmrvfdeiPyrKFuPTMEnRKHWFrTWh74RwAhcOGTrpJ/up3dqyYcUTivA3gbZwF+QVZROJR2EKJw14vk8Slefpme+IXXY9p93hrQx0EoGOGZyyG1ReTBaJXUNbGjnCvHjoKKOC5E9+ETgm4VyX/KOPGDh4ebTLrHiGIjol25eY9RUG8pb2YUm4J7Bb3F/tS2omqrrqHFSflTnHOiUVPbAFLbxIJBbysRRNkFcYSD+zVqzKOZyNLC0j71wgeNLxBUbU9cuascahEvIuXp49Y/lV6zac65/ucYKY3Sj57Qd08XSmA2KidMiBYxJiBG4xEsJbq5qVCtGQCz8x8siS8WwnXLqS0sXU9GyZbEF/UOfETuG3UEzlQJGAXqX6xVWI0LXHEcoYux1AH5uQUHgln6ttUynAhPa2H/Mj1a9SnU/DE9wYlMKPrQC2sjXhpqGcgq3opG5aA+q/5nabFHqUg2IxmVAQ3rQDUGj1HElqBjHEoNT7syuBW8YXoWsCxALIbwxX7dmshWMtWZJqex407caFLpZ8I2UNFqycF/GEDS0M5d9fi/M+THUaKBLeswDB3JjgGPPs7v8KiUnOxA5Vsw8AW0dumUcJQRt21BYMvUUh3TJLFU7HMFVXILQi2pfaNEDEAke5bbcDrQC+oY8ca2kn+F4gnhF1aVLNCIrHu4K4GrMQ45nD2oxZs8AmwCokuSPrBQOsfOTnH4H4ss/+X3e4rV+AxOyTrQcfiWMuycfeql0Rn1jV5DAhIjHWB1dciq2PiW1NFAFwEQ+MDar0vQKBo5WKl+YcEJYOD25ZcDwSE7ptn/5OV7M1NyTgDR3L/KHSp58icNNxF3z2o4WcDW+8i56dIqiQ2miTIePQOW3kxX7WnCwUNIw5+G7UeXh4383G2Rb0zWnYZTLtkAGSwfSJgOhie5uvqeiTd3anHmlinim/oxCTq5TFsSKcsCKHhLlsnO7mia3cI8Kfa6+P0aa5D/KZS8c5FnKf6c96QSgre/CigoovtEiC2AFQBMroGNMxUM7bT1Ub/vQjEqkJXaqgxFhY9xneSlxHwU61a44z54jWXNaK3g/0OQ1PedUO9HrwEpVZIA0/RheZcUO9QIRJm+BWGAgT/ASuvaw1P6Clcsk1pM7hNO/t1UEDxrY2fTEdj+97DgkC2GaRUlbczqCPFGFU8POV7L1XmkqTQhnmcADV+KtphnR3Tm//8+GUBekVhJ2MNGz/hlWHmLiUK1tvyIJDn5meV2w5Mx+5AugbGEavp3Yfrj5Ikppec9GRoBDiBfmbP4JPJpCwZdnyQf31bIIzVPex/D5SGqe/lHNVj4lg+2BrwdH0v/BDFV0G60q96vSW4vLg5vbLSaOTVoudu49Sl6Q5XPp5uFhDfRglP30DW25bhNjXAmRrgMDQms2LcLtM/c7ccaV/IwXwU01zO+dQrQZ5PRJLi5JX6iODNNJC4ahk2FgqaYSghd6k3hBmKmF8XRRZ8wf0pDW4JihTUvXjxKUE/4cWwUQKA2/TDNtGJ9T4QJGEu3TUxs3Q3vZMPf8b+NHMGgUe3jDUb6+hKWEmjYkzCoq3mh4/f0gfmh+1mP90TcJydsIPBvti5fx0z0MtkGWBVmzVPxAT3lbQo7kXqFqSeb9cPEhUrL+RHspByyRoZBwEEpc4ug9ukXYgvTC10B87MHg2sfn2oPA93h23EDVt30wBlduISMP5jcBGVJhS5YpDMm8tIw0D2F5/aK28Vb7LnksnqD13sqx39LxbGxzSmzLW87vzPeQBuu40qcscaCB2WbOsd9GSsUnlSB3Bpgl2bkrzgLjZKoWn59tR68iEul4R/EkoBUUf5DRpiOPXWATQhWDNkLttmotKD8YjosF0I5fVYhCWZUoS2gGpjsJYbWIjqQ/CRraZ9hP+QW4F4Jm3UqfQV1oEPrKtZWkHk8PPZGfGR/DwhpFKb8w8aYa0OIEUSDfqOQ+5rFvkmq0F/B0thMfzPZ/QCGzD4I7Lry3nG/d7Wj24pO+wGddHMtXQVvIhxbXxNme8K5ug42Oo6ebg8AVsPzhE1EIugH79Xz6bXL7/ZRODDE/sN4h6D5TGeEDcle9DL6iwc/ujhOijlJHRzwgotvqWRUzmGfIxoejkPAnP9JAZUM94AXzcrV1w05hTmlcUdVn51qc82XO7iVpEzszkAt+HAOU9crdXVZjyHZDclCn+Q/gQlo6Q2kwaqZ0Cf6EtXmF75Tsg46YdcA5jMLFLS71k3Rgkb3MbxmaRH4OY1yBKX2iQoXDvBDAJDaOjs7k/sIJY7w47NgpG5q+Zf3Rk/eVk71zfu1TDuNGctfYbncFVlDCMtDONICBkb+yJEwMDNLfm2YFRJbRCWSNHvxVN3aqV06Vg4pP6Fl3WV1KKlwCemFKHYL5qktKbEgGUfNpEPNUrRYR8FsH884yKkGOIOVeFw+AjR6kMX4gFOWtfuP5DpeEeU9djRtIxsrquV3hP9h9JvjNYvBiVQfMqC0nEd119y04n7BQQr+l+zufVoA67BnxdALflGNjpysnkZfzU2Srvc/BsT7b6zInCfQ9eROcIOdUqMo29moRRVwuVrXf0CNJ6NwjRHTDetoXArtDoUGOmnJDv/seVvursHxvwUrkh4I+upiER9bxNj1vbtp4LGf2C6FNUakmtjAa2XDACqnJk0RrXPbFPcneIvrszwYZimE+iFpNRwJk9rGmpkRFRphTrR7O8QwBBLYsS19tcaB0Xk5GXUzyfI+r3W4xTSEs1aYJq0OhOGMvopS49BLpOmosnjQwZMKhfGJFo5TnxvH+amojXiqyUIwWG1T2J55Bia5BGJg3rmS9T7tyB57arXNPRnD2EoErgO62LRD2QdpiUQUyGqbRG/EqKAm0tTLRtv8HYMoL0fjrFvU71Q0sSW7xlw+IbIgWOYrQp2bHqrVBkIgNYY9PAGy3uBxxulUMDVgBuFCE5VHhQL6ZdYD2e5vp6qis5sJNMnQ/FuO/liYJUy8C+HlTaB8/YAXn1COpcn8k2VfApM+aNxyI48nzdfATC6uEKNlO9XxrWRt3Dn8p94jFOtnk9LoQzcSfmTbXDgf3qUDms0zjOkTWexnSCdQ/oaOxQEammWqN6DnUkNJ6UwMuqPFlbg48XTNlqqS+mJkP9u7Npkv/KDZ3DAV/6ESgdruFJrwOOmx1Z+9K9WzvG5OrLtS0Gw+iwKfmbgaC7ME2iosJ127237Hrk2DFdxcRK8YkIM+X1OHn7QdyensYikQ6pp07XJKh/pcg3Ecx6wF6daV627nYSXhrgKTGKo/s3Tca+McbkZsfAi8BWpsjjva0cNFmyxmmnQfQNpg1Zo7uK0LYeDS+rBsaCd1q7gRBO4SyTF6yaWIgLwgvxzUzu0nqpvsO0q6h4kYHFJqieLvZBCgiQ4/PnFsOq+tawCOdZEok8LHapVkRGxRyYY+kqvlngbDKChF1BR7gQ68Bkxei9lL/QJ7jF2Io1HRTyzCZtFIyh3VmQ4dORze+c5mt+HNakbsdcEJ0n2s5M+je0pI3nYRTEBSEDsABaj8eWDC28levlM+Kxn3qFf4+qbNU4/sVFP3UNVn/KhTqLuO/Pn6Nuah+kGRIW7aVMEHu/I92tSzfsBT/TYHJA9obgYEHAej8iFtX5noNeU950VdKrSqKWZ6bl++HHnbx80uigttx0HFYD/jePL00MHMz0UN9yAEy7yMahgHbqonXQ7BwfnPPjp80QpSP4Z2+uwzFn5J8jHLYWQ7GoroEdNTSxoSwAT9gmwFOym2z03Q/MvRPquMEm1FZiKDk9NLTw31kr9Bzx1ccXYfG7rMq4xrhLXPNU59splTSlqI5O3/RgjVAyaokEM7Uw0ri8OxvodLDjv2dE4bwpgjQ8cLGFhU3OGYl03Z/YLPRqfN13fICMKK7jl5XKzUZ8LUUD4YLiB4lMPqpd/tazycegQkwubkjduc2coOWPTEnH1KEgfQUFU4h/Kk+bPDiBTUpYa200CItNCANG/TRqKak+8/lh3O+jMh/uLUxqVodmteevW30+h35SDP3gICTd9DiV6Zs1c5kHbWmQXVAbIT5F7YAMu8xcrB76Yfww6wf+RhzeQhETJcNtiiwicJmbAmtar5CQns0Shhn4pUZD80zwFjaQrPQr+1gfoa/rD+O0uT3fg1B4X6/0lqY8Q9XK3sMCRE7yUEJw5lhgsSShfpR5thT71Qo9dy8ubNtCKJdPFHnJfnwxeDlQXyusLi+b2RIU4kPNBLznKPfsJc1YSF4ktHUYulqm+p7Zj5V1oE1XPHt17h3W5cEyRPoyJTYl3FMr6YYzV2TcRDP7MdVTYEc6iJvU5VKVjwQDcAGXmnqDR+cX+0K8Lnc0xtwuaPRgkTiPExnGzrB4pTB2DqI/zQ/hfYDchYxEAGFmHGetic3pGleapr1CHAPqQUmWBfeGRE84VZ2zv4V6HFikvNxBBmp5kmPP4QNqxeP1WzkDylhu0meAB5C1XkLdbdxFa1fTMEZh/RLIGx5sVEqQsNTnNrI/ILgDFK8UMKpoq+sPP7P5CKG9IQ8MGuY5sxry+ZHuZeIqOw13cTxMJd1MSIHDFnAnvPsBRYu+XkVlOtJ1RdZNf3MnBfi4sAe3tNtTy7ArSU/Gpzwa6stUAz3gggteP+WUI4KTU1Bx1dFJ1G8bo7mrcid9yezMRFllgwv+qCj6O+4VbcKdQLUlZHVpjO6dA1M8HK8i86Z1BDOy7Tuo9tAOxmVlqX2XL8n+kAGMoljOlV+DzEJo/vIs1xygI3L2dpQyDxmunRvvK645jmjTAJr2vx0A6dZ7e4qs3FQ/APp8IsWLaWxFMYHaJzxFNn0egM4FGJiA6KjBWhTAH+xsKEA4LPcaxhcukwbMwKUjzz5T0fVeml4THtUzLGYvoR/VkL3DgV2fXOs4ZI9+dyBpw7DH0AFp2r8DTDj6vDxZZogJj9ca2oQITur2cfjFKDYPqP7QKRJEqu5XA4o8a8sLwVdC9jF7dWAEQux0B2g6XXkr0vNJdu9Yko5sfEqlyM3sYrcSUQxM1CVxjy7F5nlmaEOyIrJCc/4jK1r3UhR4k53NWZLPQ8gcncr15TJdY2GgNthaDGnq7IRr6GBx57eAstKU+wmNIHpABAdZdF2SUW6kpWHK5cSLsngjR7XqRRONcQuSHLiQ4G343L5tBSNIBoyqoHaLgyQ4hcyG+cnrRXnFltl9vYxEuFZhSmLIKafXTmzJziuOAIwPM9jvseyfqJY0/6mSsj2DCqgF1JvWMGYgLJA5YSfZsmIvQsbTd6a/Z2Wi/F54sA4vmL/qZTuUNxY1Anp6wNlwZQW0gdLhd+QCOgxdkJy2REa1K6h1SqqSkY2uHSDQ8RrilOnwHYJ2qd1tdT2Dd2lMYE4ZFaqFXZ3Tiz185Yty/f76DR9A8F/4kJwAWho/knPpfeZP7YSsgvyLksBmD520rEvr+O+ejXRTnBlNNhHKw8jLPbxNEvStAB7wW0tfTtApKiacMrbuGJABaYtbCUA8exMANzzra6j0b0NldDSI3GS85PVMzTLe8oT0SOSs5+T5zU4ENOkZ0AwSgVu278OG50M+QA8HDvonvneljARAnK9vLHWoRS28oJEnlOLifVBI6ryEZbRJ5Jt8tkzDhF6Uq7Z9KjLnj3mhb+F1KxB7xKRouQoQWdAhGhCZ0kAHvQiqcwVqEYF2ZJw2AFSm0nWkmHJBXr2lmrgsrK0SQi/eZi6rOsRRWRXHYd2RHisTnOBTXrFCfhnf/OrUFj/vnsyJ0CWaS++bgl8uJX04yH/ww2eqWFWmyzkToWmK6pEAWD1Ff5ZlKAQ954RtsGmR4IpdVt6xwMwXt+dizZx9IMm17gy6nurRT1XtW0W4YrYaUcOFFmdMEDhXtt4XuiX8bdpizKKbYIdzEHJKJdBmHrVAy+yuvPYBSFJ2YVCpjdLZqnX5+iHY+tGiTRrJCm7Lbs0WJVU9Q9sDsanGRjeyAO80maWb4dNjVf0UXRTAApz8js5cNt6JSI16xu5neQtzAlo1QNcJPef57k4yda7PjZkwabK8vfZpiiD4c5b9AmbE8P4ZJ9XPoh6ex5mGHWCCXYU0AX82S8p/i85WCFtHds94o4g0N0ACeGxHABMkteCSlgog9zk359R61nZPsZgDfPwjT4nf2Gfn6Y3rFuKhmotVkdyiHu42h1g9Ai9uOSRelpjEHtVdp735EeKkbsU6ntopwwLjnSTFx9vX2Rj7gGKcBJejr+zmjSjpjnCv2sTkWJm3s6ISw+pIlQ+JFortQQnzS3LIyM2+JvMk3zqAYAoFzQlNzg70liYgixIZotP95MztsE/esxIbUj0c+y809Q47jyHk/KnxToffdEQGhJlsLHXHpVk5onvs9OAPNoFvNfhi/T9Gxa5ke7ZezO73EHOflL1HWFoY0vytdk5wmGuEMJPBJTcQQ3U79iWDxXaC8Lz8lbqqgD6cXN+02kyhWXlALCoqP0YHwVNrGHv6/YeV4yszDXkLy/aEmKO93DtuL7M2Kog93A8MRLzCz4rfqqn3KzuNoZyDdeUymxNFf3cVgv1maHDtHUaHrqpis17bcfxgR4CTXr4YjzU7mdQgeFvKTu12bCdaapp8wEhsZqbv8Tx8UHnXNQ/FjryDKKDFxryKtDYCEOpXQ+OV+rQhyTy6+mS8L6rzq3Jv4fgxOBYjxBt2E80HzvHNe5E5Y/SqC31t8EctUuSopMlsTfcJzY5BqMXJaI3wu3tlhpwFb+6TGG/3EihQ2n3wFbm0yxU7ZzLdHInyIq9+Ux32gr81Yz0JAxNBeToCqw2t2CFHKMgZ5w/C9EnWsqx0juBob/O3qU99yxxw1g1yHEEcpceyuRO8BoRWftB41yErL3UldqpdO4OvMNeuVdU50dl7ueY+XmAZwAi2DfDnUmmrKJQT9I1lqsA5XzHkLCuP4TAWAjs/PAmCS4xFIPU+w92UhVigyoFVf78JCwRRtkBoAgaeM5Qk3CuowWy+24isdYv/yQZ5NisbB/gFxncRONo0bieRdhoDQ3Lu+asTdIvrs1mdKrio1UfntcGcN2Uhx7zB2SVWmsw3CAVagjLqZKUKrsJLVgCQPKakB+GonpQID6vaGsbK2GRnonhylyYLxAQjqUn1NYhIBap8T1fkoYvKGgu6eED2NiOPAE5SLFn3mSWMcmA4rJi4VB9FD98NrdHbp3/U/A8OKtzCOtt83gLrEwx3Qa77XNN2Xwl49DJqv6bv85x+s8lH36zFlm048UmsVP6OpAYU82SCaH4wZYyu1Tx/q/1OH+E0+Fte/aOHXL5E0JV4EhXrlwCujHC3IlNvOWJFyIfcDmrXxzFZiV3YZsadVWpNsevBPWDx9qYX6ZepUHtxtTab1+MGaX7oWOHsHdpBeOHBTjHXkD70RbO9iWN1iV7TiQCa38hU2h4tqZM0V4AUqaZxPOIqPOKuaKC2CyEcW/PQd4oJefKxuKZDSJjKjOZDEB5K7hQlR4OxciJt336jDpicrKrQcSyQ5Qx4u21N7zeORRGXfzLTn/S0IZBPv45SQF2nmBKwL2V45v/Pc/RCl0BA3Gm88a50ol61GEKpbYTiHqneHYdjZKkk+KJanXvD3CHIsrVWmnCj2pM+cbCvLYR1pALi6IM05q6iu19Kjcd60bxZGB0zVGLWMrvKOEFMNnAbh0YKGhTXgBsf4vRyx1QUXvwA1TENN6DqQGSCyS0gZBgnhSFcIfXj4rgq89FBrOUlg2lFqnFTOfL/Z41RATW5uqa3m7Gi3puj24wYJIYvk67VLQ6Kdnt+O/rTKMSN81GXRNUdThxFawvXwp9UcUcvty/5ft1eGfvBGJID6ci5Phqv8Ew9zaHgQhi8AMK5J+m/XIQ02TLd2tBPqHm5Z7kVZh6VAQaSrpZTTqZRuIusQGsiqzcz3nIjEs1k6IOHZDy54XV1/SN8UKEqBT4LGwDbGjkj3tt9Mcbu7CFeptKzwz9MkkpRMBpE0F19NL13G7JJYlUxlZZSz1r01J/K0YvTjk3XSORESMPxU8yKIsPlKsMiWUijBe0bMyuR8ipmfeULDx3A2vVz8h0aq0zqsul2MSQv0Dw4KSmrb1twcgw6ox3sf5aL/Mx2PTvwtOWy04OXBclYTdYYn2sJYKe61Y6GK+7pfRy7kBabBegOFBwO+Zld/TU3M9JWm9Gy3tX+gC/QFVqraIkeYZnEghrHeXJrM+nI4zq1OYDyPEO9blyel5OAqLlH4+NpWyPZZnX8nhHIf3F0YJ5a7DEiykYTMwaAt15eZpRmensKXd8qFxMkREN7KJtB11R0baV7z751yaCQ83D9836DuLdChWbajjbV4SpII8ZinE2s3cJR6NeDhK7l3U5ycMEMlSFtPNPGR6i9erUSTQrD8SWNcwhhK4FnnNOIiW+UfK2WHVIHtZQa9Qz6x/Md8967L8vHhbjPDEHEaz6sA5dwi44zriQV8QUYK8KFC6kpoh/zErJ2kVNK55H97fefu2FqUCqmRgIB8GwZnVRSap2kqtrekwdcvFTpxCGKEdo3ChrEEZXi2gdWqsF+W6SsIJCEJnW8+XWjSoZtAuLO4h/mM0Fu716uIwzEiK5AxP3YnjNvPxWiSN45muVBKaseqrMr/yCYINXr9VhAwGyGTxPveXDySexTeCc/tkiL/6zYUVTf2x1KbkxFQZkYDSjK7OrqDheSkHapq2ZA8iNSGhbZyVAHBUruJ210O7WM0e90HGV0l6YtNISj9utlTxYXVnAqrtDcN9OlUi0GzrtAvrTxd2ZEcAGuYzOVIi/j1tx26DQvzIRTxCEU1hWXjgVDFjCj4RcomDEhNjgfRW3Ypx2l99iLAYmF91DTSzxFyDYwBWche7MtdCybpTaxi+obLli/HjZo7h9KsLqnaXyMPZHjbWJz2BXwNl6zyYN8Az4xhoDGgxeAk96qmA1N7yMbNQEjvCjJObjHzFnIa7wbMRcN7kKAO2XJ/jdxxLu3P9y3sNvOiPCfxytADcQg4eTV39aZ+bDbGh3sFeUYPhi9a1iJ3cBNTi4zz/thEbrkiYi4rp0GfvlrIy0ddcswg3ncTWZQSCAY6+tUyjCFGY+8NvaU3LnDPiyHsQPT8ujCWEqvk/5YZh4QQhfrbFnDAGl7rL02MaQJhejB/6b2aLDHVIIafV0HCQWfpUYoh/RGUk+MWrEzfa2KiDENhH4GlX+ZzMyNpPkF1WN13aWwq+0oUYPhMDtOPvZYWs1dG3n2FOsgr5cAJcgs+vN+VFfpLBCDQG1oa6Ps4+Nym5l/5xMrSFP6iFUHhEQ4oDgiRj/MXH5sIWhrhrZU4FDfC93IGEPGvCOungnpbEbMGPUwBogF8IcYXAspSimu8vDhlq+MpuK6pQVLf51xTxjY9CtJKtdcyuB596VG84BOJUYXxruP9WRQU5FPLis4LM1zLtths0JaeHKCkFKQgw0IWrZ7TmUkgifDmxdC8iEsgcQrnpXCte/HVz/HJacR3sIyWv5sMM1D8ytB4bflKxNcJPloi5s5cpo9BQnf0Rj7dzmfsakdUmsZX+WG/knfypSH+PWwVX0tNL7Uvf/ZJDxmSkIIwDyHbYEYRLGa/4LWv8/6+tpHOAHpswV3iMYRDhjt3B8KzJX+N/BgVWJ1EEesC2z3UJFJ6YXRctv3+q1VBKjIpeuT/YlIBOtVZcn17A5CfPqb0rVW35rVmJBP/anX7UVV9uBX42qF9BFOO/CzuD74uZOZCdolBU70ds4xaX3XD+VWVy1sXpg/eswXgWmQ+hbhJgLI1KfSWUsECz/QksCeHYU8lQMkiCUx3tguhcX6Ub/KrD5TvcjJpbjiuL7YNzdLZdJH3b8CE2rofPNRXotQhnWU67aMXKThMKqv01gGV7PH27X4Kv8RgodrVsh7t0f9+HTf0tEbQafu3RHmXAMdtlhunDMzACZFwLFWD2fMpb5ViHjxu/g0cB8ltd6lzKvbggbOW5kNOSfe22yHnZ9nohuL+1gvsbg8KT9i/66JaAdgeeCZi8YojwqveBN98LcEptWqEJ4m+544QcQpGG1W1z5DhxfGIjDcEWuKIk5R/LozQvtTpn5+/hlBCpJNRvJDNaZxIXKow1Uq5PU+q5o3Wq84agzqGt8k/jBEfB18zvCFpKlL887JqnHehMbwLPD29aWuVGTzvbpG39cJromcmkHqsv/3q2sFBTlUdY4Un78GtE0H8+crOUgUXbOb0qBI+QzI4myDs2pOzZPKT3piFJw/EUJGOqgCZmOuq/GKJYO+SI/dw/5e+g7YcU0BK1j5ngS25dEBSIs6TwfuQl22ehn3AV3PArsltNldQ6JcG0H0vF3kf/g3SWCIA0Ni1glMSel36l051sM14JEKMHC5ZiSk6qrD7o9WaVn73U9O9I9iIpwLRrAy4Z5dF/OJAT5UMLHF/a+DeyaVV0LAYek5se0OHPiihzMnP++EJIEqwHlYR1zQ7vhi0HOvc7jEp5fCh8SOAaOD8I4i4Zjdd8pUYDuqVCFX7jGdX2VqsWJjtUqH1C6Ak6xvkHqp4++LC2QCkFoJj1VF6Mms0/5EdXu0NlNfNMBIkzyILWQw9DOwTVaoiGHBhS2v/YvvyNFQW3NtIYu7SJSwgXSr3ArMtJJRp1R/5450JZkA8HBFDdmNuwQNeWZFLWLexTb3CacECcrj9fn1uUOOzGcPmUgA8Xn0fAP1fgQJViwPUVuZt7Vdy8RylFjING2NelhUelLh2Hq/HdIB4cl4ZrtmAkq50cOsSG9390ztsJctGQoAUwJH8AabeYVnwRFE/5hfELGHe4tVEDY67ztZH6R6GxiQC2ei11qzXR+BLBlS0L3bs+cXH3U0Vdq8Lh21Oc7mvp0X/ZAKkZa8LuYrncXCVebsJvc6MoxzPD8wTICxYXgQ0cC3bP/cU9DAIGaExmkfDgAKP0RaKkWL5KZ28NaG8xC/KQyFHkW49SBWwnSR4wElzE6vtYRIwl/gp3UsAw7HlhgelXoz6hTvySJiVQ3oKHxysxxNoAQNHfa1kaQIRMhhhJEDw7SDxtXjIOrjpL+Y5wjQUoo33ohZpBmhDu61e8TlXMox51XNGfwWlqHWAUPMsPTOv88UFUaVzeCStxJn11FFJCPTQ9d0h/n2gMdudPPxD4QeMwzhrb+WN7Bup6z3JfOtgGMQdzpzHMiN5Emz4Ipq9k4aWnRc9N5NZSpzq+Jfa039PaOM1qGaA8QGFI7j88YJYx2R8Zcu60D4kvbTL6XWb5RmtZkg0KZ39IY7Fh+q5IP8LgRKMD2cEotXulhUL3/2ofHs5NwCMf9H2GYqFatJmFzpT9oRUUuVxwxPx/6853DjEYvHCxMROcIvQnrP+eRvK208mhyWR/4FDWzjwWqjiBVsnToy0jzO4hvmQjDtbHDTcx1rJJqLpKAjBo4RDSLfjW7vmYZkmqvKLqcGlNiFRpAWhRCF13+biy5I31KO69jH0jSglQNOKWJdzSE0DrF5umBg2PTjuXlQ1MS90dP0hrSwWTCKZxGTaghIFYya+wXzd163YrDsT9Ebl4VAbTjdS9PgKfm/6mTa34jpJeQGAHazy0CBpXwllWR97XI8W6tCjsD6fQ2nbSFKyXjNwxijs4FH2utriVd7MpziTHJkn7CHbZ7IxtSDUaJW5GlC3tUtR5RCraVJJqKg1U8GnKG+cv3OAtNHuTZBx/xYCsB2pt+yL3uHbylMvsaR3CBoMJT9AzN45MG7yry25aXe95LPdRYRWl4c2RZO3B0dgodrQN/0bWYPJL8QPU0yzFKRK53dR33tY/cM44qPinNoaNw8ooQn0kslSpIZbITx+klgMwldcUGeau8FiZlv1jxXp45SkSEBHirF8LBFUMTBdGZSlb/+Oadt/wcwi/g5xtVX/GDSKd37l0KTjQGbL6/l/Kg6Vlh/Oqf/hlg+Ro/pDCr26vOJIzUXX88kD9nz24Tfzo/V6HD7uyWS8LNvrQuZJIf4s0mROhkbl9il4tWS2OqSdbnVUt9McfCHoM79g0zQlJg6AfmT+Ih+JmElkUcyhxP8GPBAR71TJqOiPaYDFESYrWHA55ExT4qxGJDtTHHj1X8fBQhYdP9VL1tF7biDe95PZUXdcG6hT26HvrqjA15O8Nz76c7NaRQxHPAnUE2oDDz6yNZN3ZU0DE51+mstOyo515T+BSi+tvKnF6VhSHaJj4/I43cSlbF/4w98Usdo76khg9OiHcUcrk6J00T+dLchwA2fhAV9Ajj1To7vd9f6VPaXghy9kzHu8MuUAQONYWjYDe7a3LkgsDPQWILks3RvFjKBgwdN85Zy3jwA43CM+ax/z9O2oRrmJdIAqeXyJQdGWEoUZPWryMcTAbecC8sZ/gcJgtHKu5bfACmoSWHW1LJDR50gZ0K4wJVhJOdp2e9+ESPsVEwUdnSAXRbn/NO/80ihK7YEuS+HGV0EYk6xi2ROXr25P2EUVBMNL+20N8AyPfeIGPPBd6GIi0VmjI9fGIDPp8CsKajNxLZNj0ianVPWkoDgvy36ATUGF7ZlHD20Waje5/P1fZt3CzLDWpLrncGYFuP/Me3OTM8V7qwavAFq+PRVsmMXx6MaYnfMFJ27aVtj2hX3aUoBbDStFA3usP1o0kAqKh549Rr6fkbeKuzrEyesLNnMfAgdnCSfWE0niIRDTIxDlL8niCtXPHCNE//RynT5gvOrlChsTAXslgYSmoVwrqQGWBpAPUbmcwt7jj6lJXtrG6JZpH/yk8dZKSuDxWZQgYz1dmls3I2aDHcJ4Yftlpk2zAGdRjePcxbdCiy6ldsbSgTngHXr/eXQ6R4OHuHMw6f9BrOwOcWqiNSWT1qn0eJegpixNkXyLoTMAzIvOJ/bz49iPGHgaHSFWBn2gcte6BALKczTA3bKWh4Kg0Wp0hLIEL7E+T2/YBchzfI+DboNjM6axcl6MrlMUco96eNTcg0jREmRP8hkTyHoJpcWj1KXviA987ThiPMY47l13y27ewqXHgBXG5pR0Y2ierukfzPqWWrAuVpDwKwWTK4M11Tj0TjvMxOUPTngQ3MyIynw/cXHFuupg7Dnh1QHnqD2AygK/UDj7nPpt34i52f+8rkbDR12WN+LoiWdPBLCP0VoMSGhzaSd5uVpY7A0xsij8qhepDmJJdGsRIvCAwH84+8i1yyxTrPD1s/snRBEir3iMVJDTpfLBCXJNjdAF2stLTexDxBaQUtCKPZsgxa72I3BpME+/bkq6uWPdM76F7hWdgkdQXJRViU3hgDw2xe6ObCKoMV4JiYA6smGe4bOUt6FWAwAD8oNvxpYRtQAEhF35w0O+CDXjQSjIqda7pP8P3NrkBuv/yEfLqvfVM1j5Dx4x9cbSPBQ6Q1knbfZVHDoTZq+K+KmNo/Lq2CsdB0BfHiKqgv1BGcgJqWZXbnzqLdeKoSFzWNTmfHuTm1wmLGGa3QmVbKmuwrvF6Mn6yXAlOeiWEe5Wi6XbZ3YcohO9RviFKfFOoR9iTvnTMgD4/wqhaWwQSQ8vOPqoQ5Ho6AwrYcplF4AsCkqmGXmmTIYnBF0U2tJXXTCC5TJP90QmE0ycLBhJYJc/3AXzKC/LTQiBMwIVVr0GJKHWtI8CPMgx8xHMrJ2L4vRzRmotG2l+vnXhq+Zzn7YCtSmssMGjDZA4hPCz80G64a/xkGc47Cwk3rb6UVpg2Ny7o3uJhFcKWp0jCpaAz8H/vbwVayPds/hHPQl6u8uWFY5pRerJ+4GhcscVGTu1DinLY2XIPLKjaKJODov38s5Jy5Vm2CH7wdV2uZ69ZpPA9viSfoFr2ZVrg0zLDm6Q15x8G8c5QfY07Fv7U1ml8Sf1AoeaKsw4iO+8bwwj96spggboZkMnpkoXFFlOKyyXKSosNEUNVhE+a70sKbFqFz1T97/fGuuZ3XQBSNkdBS8nTvaPJHvT2G38Y28gctJxosXJ45l9+UqRmxnDVYQE7vBTDIgtYAMWueTfQW2UdwbJ7kyYwzxF1o+ejNrBwZYTA8JSNxRJPCAO/GM9Wtd6wAJiPaL4JbOPYR4JwK1dInSI+FaFNaQGAC9uYpaXJ2DNki3N9/YJD+GHKxjrXvY43B5JkU7SfiWQ/5Z8DDUn7wi+OzuBNJ5wZXij4LIknu4JaxBeD34zqSQEue5xtdUtOi/ddE1+Hu8TEWTG0TQWuHTYTnyJkyDSH7+j/nZCJBpbycLtlTlurT42NpnrcvBzsnoXTreFUaKnnj4QjPAw9tb1tHY3zbcrxre+lT43llU703Vha734U4pov31H2B5bYhxQwsKR9gkL8HfautqLXW83b0qhXWUoK5vCZQ2J5NiX2OrNqjHDRxKalzPhFgleVW5e8dzah07t08sWU1ur2OsxetHaYwjJXWG2hTosFVJnNOaqGckQ54IYO2DyItlDPyXdI9UoEBn88WX/Y3DlWtdduj+AHv3GMRewVQ8eqKs1ZgYhW3zc8y3b2sa6gdroBRpkXEgtdBv4cklzPawvGWmcmUsMYzFXL0AF0cZnI6LBkiq/IOCo/0Xf8SimmLTQ6UklnstLOFvZJGIIV3rXyjFdACdAVJuuxQZMsuewIze/Ayxh/NA4WfW+PVuxtqblFaT14NqP12v8T7yWE8/ybO3vyoNhY1Ed0CzHGSemfgTh6MvKXyIWB4O4ZNc5hREsLNb1+9svf0l2kYtZTRs8AlYe72ReMb+DrlFqlqAmPqdTyZV8BWkX66OezKUAEgnceOdwaPhgMwdLY1FLelYSM5SgNnbzGarC3t/w6WGS8czfRS+c476o0rdip7REpMmw2pT4938tTT0qvqWnqLE5Vtm60tDWyFEZEzj2ge+hg/is4ZOrzPn6K6EKCxkP+5o8AtyfHH8eNgCwCKM2dgPAji+tkZZDStfqxTRI4yhN21O7yNYcHiewg4xf4mVftaL3BMyskZIHgRZsTOu7nzWW1kDctuXE++wXaG6kxQWUfxxALKAPRKtTxqFLW0rlm/MGnJxBr0bmSlPuN7/XHVq3yul/Q6PDc9c36XRxBEPd3hXG1vL5XP3kJK4tQCmT0pIJyN0LwYtVrESHkwHj4qZzl7ZzWvE0Q1XHRXt93Tl1/c759GO9xspt4UGWqJXElo/qM644a5Eba9hp47gfCu/9R+hAXI6dEjFrz0TQJ/T8lLK6H3+KPtNk90FfqLhveYEmMHWmNpB489gSWZKDIj4Xnq7g2gTEtJ+RGUbgWft3uHulT3BkWBqianiNAzQyF9nLCpuc7NGtSXns7TK1bxWMUxd5UJy3DDweEBN59n1q8VBykjIse4nsxOy80rNhK7u5T4gTnTR/XP6eEeeiWpj5EqxPK1NzYoc2spx+A5JH6vua0W/lEmBFwIOZoP7qVW+2knFv/orSMYvcllTntKWo8y+bbcG5MiD5o4H3V3fgGgV0qTPTqEB3+RYwffHNXnQ/08emFmgcTaKOwkExE5DXwT10XyltOONkgJQvwug7VTHlptXVN8Q1gVdtx+qgi9+ZvVrnx4wxL2qkMsm2BJ9c5Omn3ZLIgdnt9aZPqPjC+o07/37a87fWH+YfsH8d4GWD+kKvt1PhITQNl0ZZMZEVxQw7sqlkDFIvof9slWo4yZRcK20MXWefLfc8pDphitH/90yTuVambkO6GokSQCuIa8K99F/Pt9sHTzYtqJqjTl8gPNi3VD1wgIR/Lvb/kd03VAKVqTPhITImEwZ3NqsrjbxguzD0UMpK0E9P9GMslkeSUqLmWbZdlvxsdp3AD75wkdCSPYJpVSaxLtf29okuEeBvVi7zPZl/OwjiqbwWhTr4h4e/MV8Gn2D2FaDp6pNGfrorCTSk/5lbwEdYZfjLzK6VtGduW5/D1dT7tfJ4SilV1FvJjlZtQjX9cJiL29XNm6gTnxb/YKV/Ij7P/hwSP+mDj+CF3eWlSrqVJjdMX/x+VLuR4GytGsBbFNt02t6u5+9wBFnEhUdJtJ0BYDHQFJb0QnQY46VUiNSGDmQ3dutyuAOTPkz4YlxgjjICTXFK6SaAluzp34ft0b7I2uBzWRaDRTxINQI30vQwzdDmgZlkpfzUnylz88mUiNUGsSz8sJhLX17NACCGOgi7jhiFnoUQie97uE5Z5QQbMjIvTsGQf1I1c38j57PmzS/A0TqT61izcJrDvefEbrexBfDqA69zNiRj6Ju5s6VajpbgxU0UEmVQhgtXCOBG7LZWWT1XzLEFMN0ytH00jeGXBMjwFkrCpXfsd9w1z6RAuqGUWfHUAPRJhlUwDNBfBxuNfTr8ybnvhzrj5JshjU5WFHmH5DEG6pXCJHN6tGjsHqxzC9DgEq+frjT8qjBvqwz+NrjcKhQ0gn1HdjIDg2DEc6ulaYUzN3OWJuCPVz4knUqDaXCx9DhAy/a7EAwgSatVGFpw1+ZEonpcdif74UWvYkzLwKj/90YngGB56kdvpAn+EmWC8y/QIoQ7u+MiM2ZROgMpMmAAfWhsMHFTy0hD3dAF2HuxIiktZwzzQeBfVcBhj0Ov0Yl+JSlzT3HiMVePqetPzULLWGao5c8S7HKGGGWXncXst1JmzifXIU1feM3aKSO8F2kmMUZzryqzpqTruxhplXYFpcH+quokZcrr7mq2Tm5qOtfjndONWcogUyUvQtGQlr84Dr6xjJOMSgGxuDBAeZLcyjy6PlNX8GRO0NU805D5oXBocYgBZ4a4GGDFm+EYvMMFzyyemj9c1y/j5ZV+jr4CiES3ixNjGsaqBT3QHgi6p6C9oWnfMXhWOO2ykM4M8buIkdo0QsPb7e65/ve2Q08fZ1IOqh+EncbXknC8UA5SU4qJu1MpO7VBiSfkiDx2c8KdeUthph8M4spBI2ykhg/5FrXHEhqYYlVbGNE50aiPs2gVLDxlq0viMcmUXGKu1BidJQxQUR+wZKNHZhEet7GIq3qTBfqkYYwfyRu/FMl6si+kbKKSHP5yOFeyBqIJQvdMwU7tiGqC/6asUa2K2TfmJ8oswKpl0T1TWakcwzQTH5K1uR9Qcket96wIR3bUgadgTB6JojaGimgc3rdvIKnGdev+Usu37Dch3eXpedLHCjrECJpCDatHEJDo8jefE9P9cJMpwMj3le2eugXEtYWbQRYAJGjxQv2j0Aat9iIBMFCx7S6oQ8XYhkwxmmLkOQtam3/jD6NucTdNC5rhIUmCS+IVxGpppjOQnKu68Sb2FrCDZP5vVgBhyJ4X+Lj7PjWtUpCiL7dxznXctjzyMFEc6DCv9/qcJMaSliFgYGN5w/qVpDgDpQkvP90khA83n9itHqR+ME/iyRcz+9BwbqHjKWfoouTTzagT9bo/oEcNh4/QnMdwEQR4rRQmnmAUlmXMVhUnpOsou45KOtwEAs58fFUviprA7fc3IaLqkt6U951mauZ5rFVzUHPVO2rytyYUFrJHMiNnYU/ATQ4lAha2GoRb2IRSCblwQEY+8Ey5aQ+SEMelDcXGKGKrh6wMZBrI3z6Kz2WqmbtYfU7HChr8xlEeI2f/+fQIJf4vqjD/T502GnNDZ59sovXwNq7GFmWqsnm5XzQxuC6jsA9Gyc1UuRN7zcFMLV3OGGJ9YI80tbQeZwudTfJiWJ0ZUMfcW//atcDU05xwBVr07aJtfX7IjW6Fq7w4kfHL9DwbLR7uRSu2xCUEOPxrFBkyXAiLMxnHAuFxvLk65SWELIlb+mTw5c8DQceMAE9ULE525Hb4MK2HTJpDRdns65gBslOsBmo16vraNHJZZIh04HRRFwIk1+EutqCJ0vzTk2VsLlvmoqw1SSS6sBPPHq1zPODJVdxDm3Kz3GjiZVrkNIGTUl/fq34XTTiRt2Kl9d0EbYn2XSQv2BZDe+DzhBdgGFjyxgJDBdnlpA0t5aYyVGMpJ3EX/sMWvkrLAQ2cpwbCeSn+0/soJ2WLuV1RTkkB1ambQ6L2HmOnEHX3xvMr4L/kqGbQGRdD7PK/VBNtYjit02pDXFXELruNHEsZfLjCjKKvLcghj5qVs3hsewFZw3Sr/9ByLAgOeSFzIGBUqKccgZleqX3B90McMJR0Ab5o3v6htif9kM3SSEMz793vkQpGbFAqpqzTV92WAe/8vcA3AJ42DcT3p6oaKiJCLwjKvM4x9NHas/j52FpVUfFd1P8x6Y4HOYBxfCHLXkkcBA0BzqUEXvr3CpKYmaA5IfogVgb+1QwE1UmlrKc/1qtuLMEiJtYtu8HDc6LW3wgGoz+6lE/iFjaVR6qLQnpoByhv+eaEwB0Y8ZHIHvlpkuzDcS8esTbVewUnNQGUXcYDxMmsH2aORF5zwlfHXR/94r3XTFy4xfCGUQYjDqcU5H6hKg1IqZN3/jZurAKOb2a1afzfxU5CHUZ3Q8rNW4UpajNMc3gXeh01T4nBGRg8aZJURqwnV4lU/O9HxKE87f39CYpIQTn/+C1s2mLtBMjP1HuqolTaPzcj5iidK1m7gBH5oXu0fKcj0vR9m33cPfz990f/boGt35XZ45cfikAgw+PBEnOnDjL6LB0CceHIMSgk7GZa+D3e3AEBXVWuSgKDKmaadFuep8FdpAEgses4VeWIz2wLrobGmFXxyMh396QxKCc6KG5Pmu9kg8zpIeJofjLoH8vOsyPK9/PdvKUQYA+fxnKmo317ZJJhWcTIxCLahv2J4oPvldHZePxrh3gmEixplgoJOqxlwwiwoW+3fTYZ8jWOPQZjGXfIud7q3rzplh7W0wkV9xIuk1wJCbFew06JVSYMn9whukVLsFsdUoJB/dayI0g7mL/FWYsgjYc+2JnRSQIvdKoIX6A5dZaF69qX3WpzuA2kEK9PZoEE+5GRzPpNZDk5bBtfbkowEVCeXuFeFMTGf1Ts2kBxvON35/6UxJ8f1WnWpkVi7tcdA9okUVkvYSjJt1lmTIwmgKlaFo4qO1Lm38BE/lg4MxaRbbFJH6AddxgwgfEoPW9LX91/GLKV3udG1PFFY4taFTxZKIDWXV0caSUi6v9Yizi1AGOg+GIaXyBRojqX/xbSw4nH8bZeaAnUaHc3RYVboiNSpR+Xbn+UXu2PwqTNWF1nH9E557zVSovL7xfUvTYoDdETViDDnPVdYp3mVHmTg6In4TYJcLP+us/Hyv6B+l9Weiyjd8AcUcVL0+E8bH2jMaPet0G5vLiAGyE8Z+eP1qMMG2qYVWlAkMkr6zM4mdsJLFt7kYR8p22UyQH8yYROVA7ILxKP3bmEVSXj+QyxPH4bj2DbNHE4XjTng75dhRPGCgxs2wNyMOGz21mTFx54Zj/dj9IF9Vrvsqm0VTdLUyL1GCd28StnaNqAxDJGAEg4Ql0PrmbzJTaxOU1/LffZvL34fqEJ3tN+S/7S7icsrxgJUh1KNEnp5w4FuomBM4HIMr8vksKWWZO2znIpE+a8CoVLatBsrkdMUnrJXD9gJcIcGGClb1VHLSfRAUqEeQLF+awtzT4p4oS+O8iCVyfkL/3Hc8hxCLXs2LyJH6TA+FqjtWvGU+FHdiJ1E9hjqEo59SxudddsYsYXfRzA6vhhxlEzEfHM4npuzb9DSc95XRiFNnB66MfKWyEcSJnHTe3IKTa48v+rQ0be6upKU5rdo6Y+22cc3XSWIJZeDzHOrnMZDTorrSvNSidhQF5RpBhV5SMQ6lCYYsFbAUW3cFO5VmbNkZGICF0IMTyXTPkNCwHpvm7mr1UKlGXpMca2KVDLe9U7iLjeVDHbLoKmBTOh2XwR4Tej9Z5bpCP5tX8Hm5RgYK1arOk/eovz7BuyB8uWl7VM3/GjQfgzsBFKo6lxZWBQDl1gUw7DjpG59zDTJ1+hLmMW+mANS4eAakc7brkF0Oz0nW4c9p4DiB/ogLuMoPgIQdAFcE3Z2kO/YCiBYn4oSvD4J0MmbBkOT+R/Ck3li1GsCLrsiCj5xlqvy98GBjDrJWwkiCIEsLNI23pCzMsBY+Sd9eGnuQ66P8aO1WmDX7sEW9S2359X7bgbR+ipn2CQocoDLWbjsygvKuiovhWwQlrLjDs/CrdoQNYuFYpbrVWTGxHemLX7hCH1d96kdict2qgEfYs4NXsa4xwkL1VfKXhk9EPyqvbTg/MILkqPVL4XIzI/bMLF2gzXshQZdfXkgowzqEPjMJ1w6uLON5YQNs9QfnKf4rR12wkSe3Yk12nMClw+a4egQ1Rmk/fIa8TLQ0gDzdty5TQ2ybWJh6oV182gnl7Ziq1AmJlSKKCkaDcdryADHnVJgIhGhxrG5ZQjbMDgg0rvH+Oq82+4uELs7imsmEHOTvHR8LX8PDhStWG8tenG8F1soRfOgnePGpFNfcdWSbS4vu4Oo3GiVc6JwOZrBk2HDn1KzSGHrC2nB4USuTT6S3gAdYSR/ZlH1vSloskgRq1ynA1QuZIuljto6IYHSduT5z3vRTQa+0JnQkR9cFm/OpW2r+hBtkHAtiW87zUSZ8ZUyDuRFDs0Cam1gyXdciIN+8+UvFv9v3Ie3rCJpDu0hzDmlMqieEfv1lkkxtl8ein3Oo3YRtuUzBmcGoO+WMRvTLlNB00yp+NXk3nhoQaQeP4yHi27yFX8D4vRtiMzFYRDpoIKnJAqg2GrIJhkw0HIVHYW0jlSxAREFd9Pq+78vCLVckozeRqO38P5+WnVTJx0zvti0DBp8w5dOyp20B6iQKJbgo0PuDdrsXFqbS4hHCoXkXbOa2KuWSNG/kBIPCjqAbeIhdBseKfeztDaUw9AT4WGC3IPqR2UBSBvFHFFiCWqViIfM+1u1uGCVNaKZDVm0d5bdPpcEV9ym3qAgCC+0L5kMwJeoqTlmbmTma0y5eyGXUXblpIET3Eh868Id9icuqmi9x1qONVtR//XaYdfpU/a7hFnHguj321JY4u098X7RdmsC57bjGTIaJsR1vU6p8beeMLT9spEflVCOQswgd9P2Tn93zpn3VbmWeexeTw+6OAeqV8tvdew+LnQkSwkJlRKmZFVaCCaCVA2cf6N6j8Tjv9D9dMuwvcgr0eXRBen22OvoUZAmev9w6kn8rdWzHNSvFF7Di57dbS038SZwpFAfRj6b58v5m1B0pXCMbtDndgJ4Sn3VOaLTrUzSQM6KZxPd1Etjn2O0KOu1AMKjNLpiT+rj3AvICZ0LllCujjujPzIIpcjf7CuPDmzT3rDzK/yXSQHxdVmjJLOxYOaGv5rJc/VsnVkOSuoVZGIn7yOEFmR8La9WbD5A/3Es3bCwUlXyJR+iWy5qTnpuy8koH4V8OSNlyt3btqrL7VsiJXMfZQ6QSEwapMFmYxhfq12R8OoXFajhkIi4jEVoplM18oHbjcLToLcscb2aHqI292/fIZCoAftovm3aHp6IqzHM8yybNoQKIVujRs48kr5JH5hqTmsI3myrIRqWU3bVb4dU1MainY02lu7ffMVSEpzaO82W6yvnWmbeVbNFZjedMoWLtrFd+WhUnt5oO0D50mUy22cTIBhbZClA/FpDH/uBmUbLlpe1nXW9mWzHEKf8sPR1vALkLCl9B8Gm6PP1lI3sTkrKjg21D1gsQYMaamobcxFzubGMrhsAZ4F1Y5csppWOKmDoWmX9TqsIudAk2Hfnuz/tAbQWsC4FUr0EwcgxRuWTbiHSQ1VPUduUmrxdBgg+TSZtNPsXPxMZl9PKNRlhp4oPMxHlE1dFw28+p5emLxA3mmr3d35ghqA+OcVtQMyn6n3QpFIfQ5fAwB4lDeWQIE0o/zzInmKr3GGX/pzFd9/gmksKtz+/Cl2A6iP2aM7PAJh1ZCrtne0QOkWhz1jeFplw2hvuvz05FDt3ykWwwSbMffrwDX4DSk8sRgV54BmXakWk9qD0pNWRu0n4EecGnCjvtbRzLHOSjK8EO+IkIMS10MZpRIdNQSJFu570VpZHpDna96OJBEigXFPXCOc/k5hMFWydpLp+QSv89hLzt1uUD2k6UVSwtRNpLuNZC8ME11F/bpyHyuxg45JP2DubRZHBKg4PkN7R3cFf4YBbw5xFYNVIoS/3fYVDM+5NwRrec1fJlxgaX7nbBwXUqQkdrbdPEa9QqHb9rk/57dIIU7Ll7maOWkRLb6QV3K/Ax6JDCG399g9L4896DAK0XVHQmj63VhZz5vEHOBEn96t5E7ANS0ba1Cs5GpnODHwGLbXG8wyqBsZe64QBIsXppFz8pkmqiof6hsV5j0WMDQBJRwg5ZaV6TDRvTsMqEjl8vHzlMNsYhKuwA7QT622Dh4WLQNrjDcQAGuIgwG/GkcD/vOv6OZbSNV7ecQ6wzoWKLNU80oRAdX6/69GNpOb7F6cajjTXjFqDLLLgkKDiddNnrQggi9xTdPWS+opzNUoo1yhI9uGmtw/OA7TyRR1OjTAaG65y/9ihK0cdYGe4XLnkfYNzifJIWmZXv4DPEkGhWczJnN/Y8AJn3S9fnLRnxQyGQPYNH0nFa4st7v/KObYHYtrN5LF51NBP1fPWlMRakaaAbIj7DfaCRIJ44PD/noyTOMUn+eIRsIBNvRJAhzNqSuEUIflUAdHXXBnBlRtXV3BS77qHgqjaCMZ07sUzsVEUHk+KxRotSLcMqCRF7QZghgcNErCwMBw5lhSfvx+1+sBCMMUVJUmbn/Hgc2UKC5eWFuzIR2iTmfkPdRPitNiJ6eBG1Huy2xIEcz9Xwj9jr9IycFCMYcE8eIbKNl79e1aBy7N+7OGL+SpuWAOetFKHMiOiYezuTiSs+RRR66RXrsMA7yaNU/MKZ4oOv+fQWL6clGfqMvN3wDOH5pKsg9BRYrGhobeqdXon+YSBmnf5tBLeFYIp8nOzJ7KJcxKfpiyQIbosIKiiOVcDIpKdJ5RQRI3YwXix5/Bd+IswqJGWlIleb8peFnAGvPmf5WDb15g3txJO/nImIXkDPVoismUDyxtNuHEp4NB87fOEzCe5/THsVXAF/rzY1MRfnNh25Anr03C/dz2QZwj8hxl9ZhBapysG4jrr8jet6XTPcMMky+DN36sozxbSt4po81h9gJ84L8q0xIfeqbNhS4Hj72u2w3JgIU26xQIkcxHkzPXm4eTMQa19n1tWKvKoKgYyNNjiyKSCV8eb7NfZ3No5qF8cCvJu8OGBjw4GZzc/p6QK0JAdktKpO4XRke6Iw0u+kG9OqJGpnAcN2ws2dyQ+x6VsqUUklbiwNkvsX9P7R5CQKqnhvpZ2MqlD7XXO+RJWbAiLOstWaxodrJ5IfnARpzzMjUhnSv5mPK62DoTWUDToXj1myjeC9iwHNEFuIgRxsjysZbMUQPFC1pCGV1Erfm9+AG0Vj20kVhd92X+Y9rglCNKE0/NAfA1kmlrbY3SZcWmiiTO983BdyW6WHpJRle6ixsr+Ez0h01MaMukvMXrNmG3OJIcopvKdduxaxupmTGUL1YOtW3QFbGv7EOZxwJF6oqIHSxLOOimbvF3ELkc7i9O2JDdT1gH6foUkHhHIyJmpTHuDqo8wewVpjW/HGEYQRqBrxNdF3lBFy1yeqtG09wpF3ag4fGkwFFxBMBcRNGb5Me7CSIEs+JcuOhDHs00s4cZKhtFWzJtzkU0LACTFhLoRxlDjxJkoOpx7kqt7Q09fXgYH2g1InadgJmGRxXM2G2qKWEaRVmomVvB5KVd7H3or7s5JOUGh8czNbC3owHXKFOXTvNMwbIhIZrBO3d1W6pI74p8E18wzCYi4P3Yw6sia5WRx9xhvhqe++BAOG0YYAzHv+oscwoFyY0avH/EvSGxkwKiMPdchWDKimxr0osnV49xHLP1ZiMdIjY7hUQRnYGQIW83qS7egHn/+5jOVdeLIjrd5BGEFEwc2PZg7bfcsy5nHyH80fxj22mZLPhOeNHkm4d/7tLD0g5eaq2FIiEUaIyHCI1byjlkMRdOq7wpA5Nnha82wo/SDz2ajBIhRV8uc+nUb981RixZ8+RTT59kGRGdz7imtYHnbg/ys4nCMvApdvsI5WJvMq6GAoS4/mgxYHgquR/WRLtwdNogbklxyHHwpKuUohrm0v7St+2NFBXc4bIdUKfAZEZkAXFGRcI4H27jwKevEwmzjT0UouZPdrT5BNcLY3tCO8gWsifbQODrsd5DGmIKMhI+f3/ynBjuAsh5rRjDB+rFxDHj+e9/Ff+yCpXoJkcmlWRLy9yKtFMeYpxZ/yb8K4hRvFVMPoCY1oZ+2lfZdmrUzMLjUvyATXFFG1LWd2J7fsCeAu/TdVjFGjIhXgmuc77Bhp/Mu6yox3ysnRsIB80zQSlbPWfVgwx2DK7C5KRa37EmEzZaw0zG9cnsquUSk6s5UI+xA6nY1EoCZCkmU4NnB2ChYfWPN5UcwGfVO7lCrBVa2w+h2Tx025GQiyn2RFA4kD9WVMq5uOFRB6JkOmMbv9H8VuGEA+dgvMBbDo8cW1/kW+IkW3iQsGSKiEMOrcZ5NUkrN3X+sFiueTSs4iCopOgCdir80wovKW17ugH9QM74YlSwIgE4a+ceGHKN25h9lYSuHyX6SsMw+MW9p4ordVMumWvjMJB9VVeTF/+zgDNtg8MiGRYajHU72t+sGikbAXcbK85zbRmNaeVeeb03roIAc2loeEMYNHjRgm7213cdnpuPrs31w0EkANU8LsHQ99GmnsELK20AlYgiUlcP4ffgyXhhWJsGEeHrBUsSN9dnyvpVE1omK6IsRasERd2ci7NIOdKM1rYKwdQzg0WjwwUYBglV1JHgiydrUmjuqAm3GphF43Dt+S+jW2ZHaCdz54QUHF0nNaeSIZsV+na79UIUD4UoRSm0T0PNYZmZJuVn0s0/i3wFiiDBvLYzrWVSd+W81lUjpmmkCQYaK1f94Zf4Nx+L0sIduei/mE4W1cSW02gD+eV3Xeo+dJqmi7mDajbNpW4qDsIx+sjD3+tGxuy0nbj136phkkZUE8KErskZS+R5+jHlv5TuhG/LehlyK0Rya86hiu/Aa7cYAdNP5MAmkmkwWZatfsFtA9aMoOhXgaws0IazCKzSsSCVQMN7hFtwJWC7IjlChIUmOuvmlay0dtzeX18pCLY83U3qWefFvtP8cXEI/eHLuE2ep/7B5OtaK+Q17aR8qxU6K/M016GOemEtKVI+tWSM071bShLWPScGGDGD6xV6vh6an3PGgufyqi1sC38GEoH54wxslT5NuQzigidVHAUd3SYuHOb6fYCWw14SAAUfat0hhdhnEbTiEiQs+xgGNpem/bT+s9jFCQ+kzP+YimSUTkT3+QX81kCk8kMrq268fo/+PqiC7cU7zXm5stHK7SaJkj5fJTSqa1YUA6QFMRGKZEqeKpZnNFrXrVe1ZOLGc89CP6EcOpY5t9GzVtkwF0+GII+Px8ze0TdJZMKKn4zaKXx5MvaTF9PsGbUmjLBJmDOUf0ArSgJX5UDXb4Fh1Cf16T/Rn5BwtEEuGWsfIHnebltW9TQ+lnv++CYKSKqJy1onKxSkKAdDK0faLCdKr6cYfF5f6wVR4L8RpU0V8/yfqUgdwNw4Mspew2gq8h5AmkxKlJjPsQ4yhCsG1XWcf4QH/+Sp+V9oxw7FfnSlqBKXPUyOGkrosBbuYrlc4PzdRw1ygPHfIYeH7A4vRKYDvwI7wQzlzIoSfuNKTjR6tl0BgS+n3J7f6JPPCmX1g7UzRq5oGMx75ux+5aZv8O++pejnmg/beKTkkyN6C9ML/p4UxS5ruatKkvHV8GPSGnYtJ2jXSiUXK+laLyAk9wnBZJ49e6AZMJunPOqgfUd9Pj5HZsBq8MlSbsBlXoGSw/aQQb9mPgBR5FUBs0jOwFKpfZ32GDvWWbD0l6uJ/p52x83hG91ZXmKjsLgHXth2VzYo5pxoUArmtY9PI3gHTZJ6titdFCo9EXdaD6HS1J8F0ea4sQ17LbxuoKVlnsskK/CxnIuxcTSJYHUQlawKbGEU1ArfI/pbHeF8qM9+INH24h0G5EnZ7P5C0wd4m8hlpv5YomhmFvIzwiJGo2f+F+cpicw2xQCiOUBbyG9CWkxYaUH2iva1M69BjYTJgg2f/o6gzzDLImhRxwR6N59X2PV6BSCojPv0HnRHX5ZvqIhAmYehKIofi+fL/9UW8BDr+7hN903/0pomO3UsoYPwo9FUIdFmOYvz+SwYdin6t35+cgSFjchY/B6qs8eehOkDBSylZ/P2xxP/5KKLJjhyprZva+69EsMe19m2j4O8FrEsUJm7ktXDpQBuQrXsoFT1bp1aP58+nERxCni/QkpVAUOHlFUOhjOgiGfyOmxOHFt4digNyVI8QQzNPZZPXXJAWDkbKyeQtI/6ruKEgggV5NxoobVlYNSgEodsJlRvO8iVETyipf+Wi4C1LRHCL6dv2sc6C5iL2FQIhk5HYMtmHeGggFMWNANrAihBpVHz0z2zgj/0MWDC0NDx6LBM8BXAB+/QAria5D3AKdxDMm6CgKeE+qDqYRY6h2cWJnUr27Pyo5T6bL5yc9ue7U5Zc+WgskFLEJEzLsoFUmRFO72MkmnLJy35Bw0KoxcEdN1dyMBKfVP+66tArTarOHOPCpNeuoSwj49QJP64fivFBtDeGhm5nxE5EDnABHVbuYXcS2Mjotmyjy7APZtPx6T5GoVc9TaWCeRNsiU8i8CQJuePr1dd0Ul4oma6TYIRfKVfQZ8qfJSRUwwKrrLYKJc7NFKayEKOHmt2rda06oAHytvfVoB31xpKR/+20xX2JBYBawzzYUGHUHJUdrP7HsntSXtJFyuXnlFNV37AbCJBgXAjCthuwoD/R2BIs010/U3iRJqG8pKZJEvhsL4K7JzM7kJYOY2x/iDo6zJR1muHxjuz1dRLYEaN3ZyDYriAbdw1MYiBuvJB/xl/B6ORfa/xkKEH4/mwRaqeS4QyVN37EgN72jjhjEj/6Fjaz00kHykqGC6oPTIJlW2cDcbbDa90JWdkIKdMC9yj1LhO1IeDjJl41fDlJlBHzxqrTIIga7GinEQEdWLIG7NcrzP8GQ13XgeapuMrBnUkFNu3NqNbkP9sIqb6dIpcQR+09Cl8JFm7EYId1PUhJsB7yccwhWsx59GnMx226m0UkHe6l/RUrOgi8XfGqETxPmDYNB+hPhLjiSl0iinr0ORrcW74g/jz5/vPgW8JEQcINXC+MU1JUg8r+hlFy+5JnJl1kZEEnOtbtxFeGQZj2MX8E5PcUGnKH4rw9sycFBjR1Ca/z+UTqta7gEe+17Cnf+rcxUwDQ2SO75k1FxzHOlxv7F2Z6D8CjYOUct8kljX1bUnscjOW4zeQgmFwwJhrYq9pP8W15F0dFXK/G6BeFfTnmnLNzGE/BceGan7OcX3eGjK2l4pewnvc+n9NRnm9HEkyixi/dUpm5gohUS8YxVbgTOqMtaE9AQVQjxSqM1/lY+dv/Og1BNW2TyYm/Hhba24KvrV5yFA+21o4yxzFI7wDcL6BgGXzZo+nDM+v9mMw7A9QPQHtYn+yo3H+O8EeBR5D+f9/oNx4gj0NdcT5/L3ipgZXxdvBGYT+GCihEJIf7WdSG91XnXgBDpRVollwYRA0aRzDC322DGdEOaSDMaty3RRT6SIVZ+P3OIzhV0hFzHHsu0pLz/8hquUbYHlEEbgve2/Wr20FEYSHiBQG/M2wkDy31IdY0y4lK0ce5EHIwZH5n1RIZQNqAOIi7HoW3Fy0sak8U8WOT3LCMOz0yWs8yUmyL3XPaUDVouw4zL8UL1zdna9UTmVjAJ5iivbpnHIQR/N2zPAjWeHIfYwOBGrez2LhpkY4DOISaVuh08vwGExFFaiVrD6iOR8XQ340qn+NwP21PObawEGBn3KAc8r0sbGZwPxiNeZ8aZ5hIvkNui4S0xqLQpMSSiMCNx4d6+VqQbNTDTdmBWJevZU5sZKDjRXbbNRc1Du1ixowb/XBrqs5wRqCQkfD8qWa4zquEGfhvwJMKYNLf90W63KDKC4FsEX6cKT2bgmx2eAEyksb5oa+rE5xGibgdhpMI9+25iNFu6OlIlq+lX4UZ6qhZnjHEjNgyCBdEOeSCAjpW73zukGE3qvOQCJeve35NlEzVzNKj3AIBjqJVEfskLf4EpzkltyhCMbbl4HmUR1BKF+uuPxY3yygEuTCcUbIMYQaujAVoBYmUfmyrsxUaPRaeS8QV3LxPCrvnWtIANYU3l/pzO8Mk7T9pZkzirt6BOeEnZDLaX6KCbZHMP3d2m3EcgRtnfFNglsiqjBm5OiL3EZ7l1YK7nWjOoFcZCg4jK6he3rdwX1qk3QFEiYeICXFKJrX+flceRMgVwunOKLTQ5ID//W8knJt1Zsv7rOc7SoXiga0lmw3vyA6n924V8n7dyfRU8q/uEEMuoa7nfw5o1cuiHuLfAeU+D2muQZ25qa8zEy0NbGywdTU10L+3YqfYPbftSYiBoUm/zpU497IJKieoe/L9GhpKOvibQRo3RKOltH0X+nxkn56/xV0xnxtKOBcUXTMzQ9P1VvGscg7Q28l4Nk2GZckgTCTzBoqLmmzfgTgFs9ja33R6cX+BV7oIEy/uz2VFh3Evzdiz4YesJYcSRCdzAKcqmfnATq7oM40J2zl3rr3/o8lMDkDABQyYXpih+XALU6JyEn7SPD4YtCoaBTtpL+0HnZ8LrqcOYveJlVh4ZdXUG6B1hnf10NRaW8vv+xIWVDmr2SzYY4XpEoL5T1kzYXXZf/J6fx9rr/H5FnVI0UT3RtTCbUXAsoHv5RVZFsJ4asrrb0Oqvbl9hN/bLtxZgb8NsWC7P+DODBMRAdWMwRGra9Nv88QPiU3k1Z93NNmM4qXFdu5lFdDJLMJJL16SK8VjG1ubfYtNdp7ggwYaxPUmeChAuU5XN05mlfhgZsIa0vI7Ioqa1c5+/JuUwtEaz5w6n7IaXuvU+PTr/urGZ2tBYLAU8IruRAKH5NLbQZUERWD6t/i6KJ5IVjT8o9xEVlIpR7hAljc7uWvfJqcMdTXW1B8ynWfw=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46068" y="1447800"/>
            <a:ext cx="8469332" cy="446670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5851" y="6019800"/>
            <a:ext cx="8763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 MBTA Internal Data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</p:txBody>
      </p:sp>
      <p:sp>
        <p:nvSpPr>
          <p:cNvPr id="13" name="Rectangular Callout 12"/>
          <p:cNvSpPr/>
          <p:nvPr/>
        </p:nvSpPr>
        <p:spPr>
          <a:xfrm>
            <a:off x="2590800" y="3276600"/>
            <a:ext cx="1600200" cy="609701"/>
          </a:xfrm>
          <a:prstGeom prst="wedgeRectCallout">
            <a:avLst>
              <a:gd name="adj1" fmla="val -11117"/>
              <a:gd name="adj2" fmla="val 875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Active management of costs and LEAN productivity impact.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36548871"/>
              </p:ext>
            </p:extLst>
          </p:nvPr>
        </p:nvGraphicFramePr>
        <p:xfrm>
          <a:off x="4267200" y="181532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Rectangular Callout 10"/>
          <p:cNvSpPr/>
          <p:nvPr/>
        </p:nvSpPr>
        <p:spPr>
          <a:xfrm>
            <a:off x="1769076" y="2267621"/>
            <a:ext cx="1828800" cy="704179"/>
          </a:xfrm>
          <a:prstGeom prst="wedgeRectCallout">
            <a:avLst>
              <a:gd name="adj1" fmla="val -24947"/>
              <a:gd name="adj2" fmla="val 13525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Regular wages under budget ($7M) offset by pension costs $2M and overtime $4M.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92579680"/>
              </p:ext>
            </p:extLst>
          </p:nvPr>
        </p:nvGraphicFramePr>
        <p:xfrm>
          <a:off x="4267200" y="190500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5018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2685" y="838200"/>
            <a:ext cx="7751547" cy="466344"/>
          </a:xfrm>
        </p:spPr>
        <p:txBody>
          <a:bodyPr/>
          <a:lstStyle/>
          <a:p>
            <a:r>
              <a:rPr lang="en-US" dirty="0"/>
              <a:t>Initiatives to improve financial transparency and accountability across departments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405283"/>
              </p:ext>
            </p:extLst>
          </p:nvPr>
        </p:nvGraphicFramePr>
        <p:xfrm>
          <a:off x="351850" y="1371600"/>
          <a:ext cx="8462966" cy="517708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30660">
                  <a:extLst>
                    <a:ext uri="{9D8B030D-6E8A-4147-A177-3AD203B41FA5}">
                      <a16:colId xmlns:a16="http://schemas.microsoft.com/office/drawing/2014/main" val="3316280031"/>
                    </a:ext>
                  </a:extLst>
                </a:gridCol>
                <a:gridCol w="314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2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51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Expedited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</a:rPr>
                        <a:t> Books Closing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MBTA to close</a:t>
                      </a:r>
                      <a:r>
                        <a:rPr lang="en-US" sz="125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monthly books in </a:t>
                      </a:r>
                      <a:r>
                        <a:rPr lang="en-US" sz="125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25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business days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5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notable improvement from historical average of </a:t>
                      </a:r>
                      <a:r>
                        <a:rPr lang="en-US" sz="125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20+</a:t>
                      </a:r>
                      <a:r>
                        <a:rPr lang="en-US" sz="125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days to close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Finance to send “soft close” results for preliminary department head review to</a:t>
                      </a:r>
                      <a:r>
                        <a:rPr lang="en-US" sz="125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ensure </a:t>
                      </a:r>
                      <a:r>
                        <a:rPr lang="en-US" sz="125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activity / accruals are captured effectively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Enhanced,</a:t>
                      </a:r>
                      <a:r>
                        <a:rPr lang="en-US" sz="1400" b="1" baseline="0" dirty="0"/>
                        <a:t> Streamlined Reporting</a:t>
                      </a:r>
                      <a:endParaRPr lang="en-US" sz="1400" b="1" dirty="0"/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50" baseline="0" dirty="0"/>
                        <a:t>New monthly financial reports sent to each of the departments that include current year information, prior year, and encumbrance / pre-encumbrance information.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50" baseline="0" dirty="0"/>
                        <a:t>Reporting to facilitate the collaborative creation of the Management Reporting Package (MRP) commentary</a:t>
                      </a:r>
                      <a:endParaRPr lang="en-US" sz="1250" dirty="0"/>
                    </a:p>
                  </a:txBody>
                  <a:tcPr marL="45720" marR="457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1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Increased</a:t>
                      </a:r>
                      <a:r>
                        <a:rPr lang="en-US" sz="1400" b="1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Finance-Operating Staffing Alignment</a:t>
                      </a:r>
                      <a:endParaRPr lang="en-US" sz="14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5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5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To support the expedited closing of the books and streamlined reporting, each department has</a:t>
                      </a:r>
                      <a:r>
                        <a:rPr lang="en-US" sz="1250" kern="1200" baseline="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an</a:t>
                      </a:r>
                      <a:r>
                        <a:rPr lang="en-US" sz="125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assigned POCs for finance (financial planning &amp; analysis), accounting, and payroll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5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ysClr val="windowText" lastClr="000000"/>
                          </a:solidFill>
                        </a:rPr>
                        <a:t>Revamped Monthly Reporting Package (MRP)</a:t>
                      </a: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/>
                        <a:t>Simplified MRP designed to focus on</a:t>
                      </a:r>
                      <a:r>
                        <a:rPr lang="en-US" sz="1250" baseline="0" dirty="0"/>
                        <a:t> operational outcomes, drivers of budget variance, risk initiatives and logistical challenges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50" baseline="0" dirty="0"/>
                        <a:t>Submitted by all departments every month</a:t>
                      </a:r>
                      <a:endParaRPr lang="en-US" sz="1250" dirty="0"/>
                    </a:p>
                  </a:txBody>
                  <a:tcPr marL="45720" marR="457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ysClr val="windowText" lastClr="000000"/>
                          </a:solidFill>
                        </a:rPr>
                        <a:t>Monthly</a:t>
                      </a:r>
                      <a:r>
                        <a:rPr lang="en-US" sz="1400" b="1" baseline="0" dirty="0">
                          <a:solidFill>
                            <a:sysClr val="windowText" lastClr="000000"/>
                          </a:solidFill>
                        </a:rPr>
                        <a:t> Budget Meetings With Key Departments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/>
                        <a:t>Meetings</a:t>
                      </a:r>
                      <a:r>
                        <a:rPr lang="en-US" sz="1250" baseline="0" dirty="0"/>
                        <a:t> with all departments will be held monthly, bi-monthly or quarterly to discuss content of MRP</a:t>
                      </a:r>
                      <a:endParaRPr lang="en-US" sz="1250" dirty="0"/>
                    </a:p>
                  </a:txBody>
                  <a:tcPr marL="45720" marR="457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2682" y="1703761"/>
            <a:ext cx="57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>
                <a:solidFill>
                  <a:srgbClr val="00B05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  <a:endParaRPr lang="en-US" sz="3600" b="1" dirty="0">
              <a:solidFill>
                <a:srgbClr val="00B050"/>
              </a:solidFill>
              <a:latin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682" y="2857290"/>
            <a:ext cx="57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>
                <a:solidFill>
                  <a:srgbClr val="00B05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  <a:endParaRPr lang="en-US" sz="3600" b="1" dirty="0">
              <a:solidFill>
                <a:srgbClr val="00B050"/>
              </a:solidFill>
              <a:latin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001869"/>
            <a:ext cx="57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>
                <a:solidFill>
                  <a:srgbClr val="00B05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  <a:endParaRPr lang="en-US" sz="3600" b="1" dirty="0">
              <a:solidFill>
                <a:srgbClr val="00B050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8553" y="5029200"/>
            <a:ext cx="57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>
                <a:solidFill>
                  <a:srgbClr val="00B05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  <a:endParaRPr lang="en-US" sz="3600" b="1" dirty="0">
              <a:solidFill>
                <a:srgbClr val="00B050"/>
              </a:solidFill>
              <a:latin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682" y="5906869"/>
            <a:ext cx="57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>
                <a:solidFill>
                  <a:srgbClr val="00B050"/>
                </a:solidFill>
                <a:latin typeface="Verdana" panose="020B0604030504040204" pitchFamily="34" charset="0"/>
                <a:sym typeface="Wingdings" panose="05000000000000000000" pitchFamily="2" charset="2"/>
              </a:rPr>
              <a:t></a:t>
            </a:r>
            <a:endParaRPr lang="en-US" sz="3600" b="1" dirty="0">
              <a:solidFill>
                <a:srgbClr val="00B05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417773107"/>
              </p:ext>
            </p:extLst>
          </p:nvPr>
        </p:nvGraphicFramePr>
        <p:xfrm>
          <a:off x="4267200" y="181532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322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2685" y="838200"/>
            <a:ext cx="7751547" cy="466344"/>
          </a:xfrm>
        </p:spPr>
        <p:txBody>
          <a:bodyPr/>
          <a:lstStyle/>
          <a:p>
            <a:r>
              <a:rPr lang="en-US" dirty="0"/>
              <a:t>Risks to FY19 budget targets</a:t>
            </a:r>
          </a:p>
        </p:txBody>
      </p:sp>
      <p:graphicFrame>
        <p:nvGraphicFramePr>
          <p:cNvPr id="15" name="Diagram 14"/>
          <p:cNvGraphicFramePr/>
          <p:nvPr>
            <p:extLst/>
          </p:nvPr>
        </p:nvGraphicFramePr>
        <p:xfrm>
          <a:off x="4267200" y="181532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1371600"/>
            <a:ext cx="8382000" cy="494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lvl="1">
              <a:lnSpc>
                <a:spcPct val="114000"/>
              </a:lnSpc>
              <a:spcBef>
                <a:spcPts val="600"/>
              </a:spcBef>
            </a:pPr>
            <a:r>
              <a:rPr lang="en-US" sz="1400" b="1" dirty="0"/>
              <a:t>Pension Costs</a:t>
            </a:r>
          </a:p>
          <a:p>
            <a:pPr marL="280988" lvl="1" indent="-1714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Assumed rate of return was changed from 7.75% to 7.50% after FY19 budget adoption</a:t>
            </a:r>
          </a:p>
          <a:p>
            <a:pPr marL="280988" lvl="1" indent="-1714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Investment returns below 7.50% to increase the MBTA required contribution</a:t>
            </a:r>
          </a:p>
          <a:p>
            <a:pPr marL="109538" lvl="1">
              <a:lnSpc>
                <a:spcPct val="114000"/>
              </a:lnSpc>
              <a:spcBef>
                <a:spcPts val="600"/>
              </a:spcBef>
            </a:pPr>
            <a:r>
              <a:rPr lang="en-US" sz="1400" b="1" dirty="0"/>
              <a:t>Weather </a:t>
            </a:r>
          </a:p>
          <a:p>
            <a:pPr marL="280988" lvl="1" indent="-1714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Prolonged inclement weather translates to increased spending across wages (overtime), materials and services</a:t>
            </a:r>
          </a:p>
          <a:p>
            <a:pPr marL="109538" lvl="1">
              <a:lnSpc>
                <a:spcPct val="114000"/>
              </a:lnSpc>
              <a:spcBef>
                <a:spcPts val="600"/>
              </a:spcBef>
            </a:pPr>
            <a:r>
              <a:rPr lang="en-US" sz="1400" b="1" dirty="0"/>
              <a:t>Energy</a:t>
            </a:r>
            <a:endParaRPr lang="en-US" sz="1400" dirty="0"/>
          </a:p>
          <a:p>
            <a:pPr marL="280988" lvl="1" indent="-1714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Authority is a significant consumer of diesel, natural gas, electricity and other commodity products and is exposed to fluctuations in market prices</a:t>
            </a:r>
          </a:p>
          <a:p>
            <a:pPr marL="109538" lvl="1">
              <a:lnSpc>
                <a:spcPct val="114000"/>
              </a:lnSpc>
              <a:spcBef>
                <a:spcPts val="600"/>
              </a:spcBef>
            </a:pPr>
            <a:r>
              <a:rPr lang="en-US" sz="1400" b="1" dirty="0"/>
              <a:t>Contracted Services (RIDE / Commuter Rail)</a:t>
            </a:r>
          </a:p>
          <a:p>
            <a:pPr marL="3952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Productivity gains assumed in FY19 RIDE budget may not be realized</a:t>
            </a:r>
          </a:p>
          <a:p>
            <a:pPr marL="3952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No change to Uber/Lyft pilot year-to-date</a:t>
            </a:r>
          </a:p>
          <a:p>
            <a:pPr marL="3952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Expanded scope and additional work may push Commuter Rail over budget</a:t>
            </a:r>
          </a:p>
          <a:p>
            <a:pPr marL="109538" lvl="1">
              <a:lnSpc>
                <a:spcPct val="114000"/>
              </a:lnSpc>
              <a:spcBef>
                <a:spcPts val="600"/>
              </a:spcBef>
            </a:pPr>
            <a:r>
              <a:rPr lang="en-US" sz="1400" b="1" dirty="0"/>
              <a:t>Revenue</a:t>
            </a:r>
          </a:p>
          <a:p>
            <a:pPr marL="3952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Incremental targets across corporate pass program ($8M), parking ($7M) and advertising ($6M) may not be fully realized in FY19</a:t>
            </a:r>
          </a:p>
        </p:txBody>
      </p:sp>
    </p:spTree>
    <p:extLst>
      <p:ext uri="{BB962C8B-B14F-4D97-AF65-F5344CB8AC3E}">
        <p14:creationId xmlns:p14="http://schemas.microsoft.com/office/powerpoint/2010/main" val="3891145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2685" y="838200"/>
            <a:ext cx="7751547" cy="466344"/>
          </a:xfrm>
        </p:spPr>
        <p:txBody>
          <a:bodyPr/>
          <a:lstStyle/>
          <a:p>
            <a:r>
              <a:rPr lang="en-US" dirty="0"/>
              <a:t>Pension costs represent a significant risk to the Authority’s operating budget going forward</a:t>
            </a:r>
          </a:p>
        </p:txBody>
      </p:sp>
      <p:graphicFrame>
        <p:nvGraphicFramePr>
          <p:cNvPr id="15" name="Diagram 14"/>
          <p:cNvGraphicFramePr/>
          <p:nvPr>
            <p:extLst/>
          </p:nvPr>
        </p:nvGraphicFramePr>
        <p:xfrm>
          <a:off x="4267200" y="181532"/>
          <a:ext cx="3517761" cy="34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4953000" y="1371600"/>
            <a:ext cx="3810000" cy="4321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lvl="1" algn="ctr">
              <a:lnSpc>
                <a:spcPct val="114000"/>
              </a:lnSpc>
              <a:spcBef>
                <a:spcPts val="600"/>
              </a:spcBef>
            </a:pPr>
            <a:r>
              <a:rPr lang="en-US" sz="1250" b="1" dirty="0"/>
              <a:t>FY19 Pension Costs</a:t>
            </a:r>
          </a:p>
          <a:p>
            <a:pPr marL="280988" lvl="1" indent="-1714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50" dirty="0"/>
              <a:t>Pension expense not finalized until after budget passage (following completion of FY17 actuarial valuation)</a:t>
            </a:r>
          </a:p>
          <a:p>
            <a:pPr marL="280988" lvl="1" indent="-1714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50" dirty="0"/>
              <a:t>Assumed rate of return reduced from 7.75% to 7.50% after budget passed</a:t>
            </a:r>
          </a:p>
          <a:p>
            <a:pPr marL="280988" lvl="1" indent="-1714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50" dirty="0"/>
              <a:t>Actuarial assumption used in forecast was level active participation</a:t>
            </a:r>
          </a:p>
          <a:p>
            <a:pPr marL="280988" lvl="1" indent="-1714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50" dirty="0"/>
              <a:t>Recast pension cost for FY19 is $103M</a:t>
            </a:r>
          </a:p>
          <a:p>
            <a:pPr marL="109538" lvl="1">
              <a:lnSpc>
                <a:spcPct val="114000"/>
              </a:lnSpc>
              <a:spcBef>
                <a:spcPts val="600"/>
              </a:spcBef>
            </a:pPr>
            <a:endParaRPr lang="en-US" sz="600" dirty="0"/>
          </a:p>
          <a:p>
            <a:pPr marL="109538" lvl="1" algn="ctr">
              <a:lnSpc>
                <a:spcPct val="114000"/>
              </a:lnSpc>
              <a:spcBef>
                <a:spcPts val="600"/>
              </a:spcBef>
            </a:pPr>
            <a:r>
              <a:rPr lang="en-US" sz="1250" b="1" dirty="0"/>
              <a:t>FY20-FY22 Pension Costs</a:t>
            </a:r>
          </a:p>
          <a:p>
            <a:pPr marL="3952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50" dirty="0"/>
              <a:t>MBTA Retirement Fund’s actuary forecast annual contribution amounts in FY22 under different market scenarios</a:t>
            </a:r>
          </a:p>
          <a:p>
            <a:pPr marL="395288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50" dirty="0"/>
              <a:t>Annual contributions range from $93M (5</a:t>
            </a:r>
            <a:r>
              <a:rPr lang="en-US" sz="1250" baseline="30000" dirty="0"/>
              <a:t>th</a:t>
            </a:r>
            <a:r>
              <a:rPr lang="en-US" sz="1250" dirty="0"/>
              <a:t> percentile performance) to $137M (95</a:t>
            </a:r>
            <a:r>
              <a:rPr lang="en-US" sz="1250" baseline="30000" dirty="0"/>
              <a:t>th</a:t>
            </a:r>
            <a:r>
              <a:rPr lang="en-US" sz="1250" dirty="0"/>
              <a:t> percentile performance) in 2022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6019800"/>
            <a:ext cx="8763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 </a:t>
            </a:r>
            <a:r>
              <a:rPr lang="en-US" sz="900" dirty="0" err="1"/>
              <a:t>Conduent</a:t>
            </a:r>
            <a:r>
              <a:rPr lang="en-US" sz="900" dirty="0"/>
              <a:t> Assumed Rate of Return Study – Additional Analysis (April 2018)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  <a:p>
            <a:endParaRPr lang="en-US" sz="900" dirty="0"/>
          </a:p>
        </p:txBody>
      </p:sp>
      <p:sp>
        <p:nvSpPr>
          <p:cNvPr id="10" name="Rectangle 9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UK+9qAALZjNtaA4uFibne5Zq7jBcYEkbUQydOUnulK0ik7Lvf450vaLa+IepxVpdt864o+KNjYBYQaASZrVlLr6lY2VNkDhOzPr2+9DC4iWT4vpIebvfUJtfy4jgXFbyHaRT10kNqTtBPBmdWS9D2HysdDJfb24myb/30+WT73CKBDLE9M4ErXwqJkLaUiRo0LuJR94aRh6HeCVpRuQIGvLEMAphdaLIQGlrl7saJ8YZHdLskTwP+QsekGFGvXHVMgr28FyZmzWJJWwkq8W6Lj1GSkICJEbSnLUQfMCnYFzl34af9N3NrQAEN1vtC4J3P1jWB2obZAcGNvnMKUcD90jYxMG+TALSNc2K+WcwQBttl/SmrlaJKdTv7z0ZSqomspjeT9qtKZb0ZPkPDCwt45voHldaEChItRjnDY5PuLU5Vv7BFikIFhPJla7y4zNgzyCFU9t3Z7xF5+ta7IHs02cDmLgpsCTFk1Df3liCH9i7VvTM7QaFP5WKkn7bsOpEKeYU3UW2+9feyIZ492BZ2+84oxEGYPgkSmEMyXnP4FA++HmKjyvRj3nFBr58TjhH2IucNG2Bko+iNAdnxQirMiiFub81RvgGXejeuzooP6CZR32yj8F6gKGUeIDs03PY9qzDBWwCWc1uq2agjXO/tsgl5ZLK/22j0utVeaB2bMBeaEF/pb9nOXP+8gHVrYfQ7Tqfya+b4BfcqNEcldWwCzLIy5RHuv8FSITw2dMnfaPQcyFLurwZ3O0aMeLhDoF17F12Szw0pC+LS7a6fo/J92E+MeUCWPxox9AweAY8+TG6sSOa/UxKUbxzTzsZK9zq7ejR+kJFMtBgvYp+bXckGprXPjnIR3WLf5BpA+evhihnJh3Sjzk3NafufBN0VCNuvBmxG0iaow0LKqwwBKQpcDx5shCfh05iQZC1Fmy/uk2JaR3nrvVIfvZX/QFxa5QW87aJc/c30lGwpUPnHtDs3j04/WgKZexs3vabYcYVFQF51+Tpz4ijcSBczVqgtjWUmV7jrYG8NKkkSw2s2lcVY8jjVwULWB3XBPoaLcY7IdT3xtprzyDO4XWB/FMKXhIpB0EWcRXgUzH8RKdNGVJKv23Ykit2ou9KDh5Ex4MQd3A1B7NOBeThMQcrO5pQBUhi2PoYbkCQhjhMRTjEwjssfgOeOOMV7gC4WH8m9+Pn2oVQYGBpvq5uiSOKx22X1eJHqZgFVcpz315au5dUVUNYmORKZMxdzQ7tKr/XoX2cxVADZ+GvmaFj7cBq4O7w7M9GX9e7dgek3iHSV3ed1xw9Lq9eA9Nah553YxLatWB9QtJBauns2aA86DXF5W/G1dlMOBPLLXFsEQTp+p5jFcAAvXM/oJjSxPqA/ZinvfwiB+5jVZd3EZQpJPwueJDPBcifnSqpwoEUWDM++adKpRq8SjQQh+PvPY6LA/i+8WtXWd/v/3kFs9pab6c4PxaXk3PZQye6AGy7h4T27v7q7dlN6gDrxtuL4anNIvuMpK0Go4jhEcnz0WvYjY+KF6dITfPzTw44xbYyjRQquEkQRNTqU8sKpiZAgEj5P545e9pqRJbiD6JwNQrbCOlHf/U9l7QoOaiusFOgfzgbyIthRWPozQmtH4PYXNA7jRIp7+6JqRp4wuy9sgjRd2dmMRkfwvSuxPnMA7FTQD0eDESeVEFEu72ScIJ0DN6NZtGPtttMkTyEbpGNIbkbvGl3HMzSELG6CzBqtxy4Jdxd8P5YSqIrF6WChE6HIuAK6iowNqDdsFHI65MVTw5XmQnA9/ThnvC1sroOuo+HokXdPBS8ZRAtE1Bsx8MsQowaOm5PbDbOyrIPb3GIUP+RDgVhMVHPAFyHedqooIYH4z/Qs4qxMtluev1Otu9Le4jqExyX6VoU/vLmsNx4+W1ivnYHd8tmYUzltoQ+V8TRSTKkaiEmJr/EzmlmTlYYOK0hpsAAdFbN5z2/sV6UceZhgsfJb8ccyN/jXLzHPaxvfVYwFBlYVQ6N1hku7PufzgjD4lxQCbgI6HmExdga8A88ShQkWtnPyJhHr0akPsxo+A/Np3qjeRisgn3BHBQ+b+jNpodfF5ltPxAFMB974Ylj9yntT4OXM2w2wjJRTT7b4E1DSGaW2hbl8GQ4TRMHL2ZJVfxK6E7mo9+MiLhObkyPOFMzr8XQgm67ZV4F3vT48SMuDNQf3NrQRbgOwhKfo9QpjEfcRR2fdbqfS9QZMcBgrKUSxlkmPcXAmwY0k5CG9K84mX27RHUq4laNR5sW7aRYnJg0Zitmy+cw3Mp7MGWLvIhM8kidwg/LIGOcmZXhGvrpfLidcsIT7ejN2MOjaT7gRAeHRyIk+Gie2ZpR63k1dk6omboJkWI7Sr2MWsBxIJmlm3d3uQBETKhe+3q4Qqu16psfFXQKqiqdf8WcYY93X6RNTVQrvVhpxbSUoTYkR9DKnlzddULGcPePyyFk6bixyrlWaYd87sVZHXPQmTs2qq9Chw4o91tOpMJT6RpAP9p5pAq1ri2x5BhyCmdJr8us3oQq4vU0iz2WfhMhq24cW7sCIjE4Wu+9vLHv7X0Iy8zo8XgE9+7dWBOSqvA48/4N3xNGhM4vyBXQeGU1dG9tiAYS03nQpCWDR3ynJUFr3s0c1icH9emIXyF7WJ5lbLyV0a+lWerQUhadNJBkRva86TPOrLeEnHpV6Jj4BbouxiQOmvaRMdaCz0wUsK/+77LgzWo1dAK5s6Xec++u/gOkUi8AmBCl8euu5UH+xQpxsfyvcQ0pnHXj23Lg/4fAEsQl9tTGYbf3RoDxIxKiej+dZsUo1HRxAkk/nSzv1mLeHpkZIY8AkZzfcDW2cEyyyXjiluH+krGQMP0oHHTg2KdrIuoVxSX5im8B3KH+PA5tKKGDowDsBrmvYT+fxmmjK9Y33L4UUhxLxapXGo1aPK44mKNMyyC9MJyUvFcPg+Zoi+FLtsEF7lgawi8RY5uaT1tbi+3UsZz/I7VVS6DcwjbdkEnYZETy3h9MGeDtY228oL9P6CT7p4IkqeTQS1vEtQYatkvhtB2wUnVx2QqvXHzqn07rRbj6srUncn6L7b3w3PW8P5IbnlTzJETMLVIH0i2Q0qGkwMGJLcrovICedHkxytmc+R9abnpEiez4QY7DOr2xgegBYiVdiNAyx00YZexFBgXxWikOaqLuKJZvjd6d3DIXVrAW5c2MVpWvWxAYxHewYyl8efCybej2UJIr11Bjsn+/JGe8M4QJHvP0r/KdPDG4hIwsIi/FAH8DlhysIpFX8ZHN024sBQaMKwzDCZtAX72o002BXsgD+cB0uniJLrPZDPjOt1tRrnWC9gb2Li4/05MkQf+i4q7BSClWp91TOl7M6g/KkZE+HfOWCZrXXsO8Yo6V2fs5KI7SQF8JQ3ktIt7c7hZpLZkwdvCv4XpnXM7A7tLv5tl9pWuS/UGDQamAP+dZ2FrSgKapz2IH21lnriZppXDvl++h9vAHUdE9QHuwiFozgSvm/8YEYRnwuo64oghWvuwiOrljD8HgDO42rOSp76kHfZpBaYHB3UnhHFGfVI86z3cKdzRlO9rhFfpuc2zOsmzW/Nso1COltL0+GRH3aiKqcOsgAuHLLBLjwbLQPvw1zy4cN/2PIPhQIUwgRoNv9kzLnXpptXajqQ6ofSwBiYVcjJF7+uuGE6aNmMPchoLvVTNpQyGjBjwLyWwN72Qou4hIKDcl5VIsZxYpReUfnZ3FsJHD60QpssYITTYZB0Nm/GCcsmUVjPsS3V1jecU75ELMVExsh0rNOAzZZx2dcBS9gizQOYBWg+v5VIlsdRHYm6IMIGiwKZc3h1LVYao/LzdLm2Fngo7ll1nSEZc9Wf0IBRS4JXHengMZRlkQUd3w7LYorhff1EfHZWnHN9qrq7lGaV+mTQ3dee5wIty9xGld/vtEQjVD6TzwYNfmkEp2i5cSehyk5qmOKvmaPI4CGEN/XKhoYwIjYBKfZTL3v7DUE3z7jdsD4b1FgMrG7FcFhnPD3ys+Maq/rjkTa1ol518eiXj7FAt0qMRlDy3ZIfGwvKht07C9Q/Ic+vXiJCt+4HdEiwP4uXpf65z1Umb3hA0DtWd2H7smTUj/xPzFWz+uf7k8WtF8jEl714tNDcRMabRONczbfqv/lotHcjcgzbKMj8KiH6x5xihPYfOHDq/hAobKy0b11VuTiP8+s/eYwtspp7hfcNnBRIfuPSJH2Ao7jfHm/VUNI30zmeNAC3n5pFWTdQ8o5msgrfYnDy0AvSN1esWax78ZuR9kCDd61R4ap1UGP4J1JO4QbQmg7DtTR0+tTDstXBowQcSKkfvX3XqKr4XoWHKnAN4074Uc4+mZOmYC37umc+8Tkhh8MRLtG6ks5yt+EaRo23yIRjqyam73uDLOQHLEcH5p1FXkRiJo8h1pi8h8Zrn01KsakEe0c4s8JAUer6V0cYOExM1xmQ8iw31KiWg8Lq8O4Ki2MXDmAIix0yoAU/0IM1OOLiUZQ66TOSsdyAeV4ZmS2VWHO4u9kQdB9hThIv1C/5/otAGyErrbmT+DRJCkAIAdqvqchPZcbj3Jr2BeseU90lY9nzODE+P3gBi0lq5VKWV7LshvXz41Tsrdl6di+aXCHTNTVJbM71WVrmqEq7t/UzlsG/wgTsxGHWz9lSyPbM6beWB3URQ2LXz50gkI9QdGuzRYitfVoVYBw9NgbxZhrSUSWYBiu05d2JwCHhILCeO39JhBu6aLwXHJKS64AgctQMvOdCCOkMrISfKTvak1S1Y0uLdB9Vb2kDIGkJ2MXISQY3XTfoYyeJ0yxk1zKFeYZ+5jW4V/wkXk9Pqr483oLGAY73LJkvc6Kxyt28pcQDEKYayWvXy5gL0DeshgwXUlsVsaNWsZG834bYDoLNSRHWH3V6/jVFNDWA8M2oJZTL2bAbF7AxA7E/x2V610mZiWBA+vZ3Zuv2MBUC3VpHfOqV5cBV6yoIveqE9IFhLfJBLOAW5QxKhgGNuwd5gDPAnkV1CbBp1RAs3Rs8ljaZY3QsvN5Jdqg67egCD9oBqqosdqNnhOALz2eEcvB4qDyI9fzPkmzmfkYvaMDr8UKmiaY5fZUOlgKiNdtT3Dl8p4YIiRA26bFWyWDNMzTcfl6Tu/Iti7MOyraS1jOzXiQy5FffZKQJU6nfFSKT4k1BWg2+IbZU7z2Fa7Ev3A0FVDeOYxkK6LhsoDlWpufXZjAZxZ6EBTMNM4aaBrejH7/l3EH4ZHu9DT9AoxXia5V2kW71mqfD8TSWNVOZNV7OtNXNP0hTttY4h29H4nyOyUozY4+XmR586XdwqxXaLqngWfpuh9pKufbH8adKDR5bQD0Ex9byD/GiYtZMrMKbfClkHYgtsVpN2CUPRIAAkCtGqwNHYqmhg7IsIzf/BoNaEklB8WUM555cneOs6m7594TvLp2JmwD5S5FrnElYZbjwSFKLrHc0mA/BA8doym5HkIvQu6VitAzeAg5O5+5vMo8dFpoTvNUm+j6quvQ0Yq8GpZi0i9ixhCklqtG5aKkFtw6XRFZjUTfg1OT94y/ez45gyg40w1e12yrUC+oJwd3gCaw6ahb2STegq+xDk3zJU87Gp2wI83tBE/KaOj66HfnCIHmtAt5J4smsmeyGlgFmgWYKZ39DM9lLuil126rZT5TAx5K9Q/mNdyocL1u/E0XL6Zb8pd1AsQsdexHQfMr1eBhpnU0NGxdycDWauJCMhzR8UcTVFqf8t0w8s2N+FzhndD63jW5RyEh8LlOOXQO1BTylkzvgWiNQ5QWF7YmksdxVVztkoe6eYBbRPHgXvcFif2/2sOaLiCZqDCQtCaTYzxeLfhNcmgA4Nda1Xfz9tsr+zRudpmxL3hYnd+q+m/pSlF+IAYXhypgGEqxPVyeZrjCoDkhAn7eLBaP7Ymn1ps/c9GTqkuUU2exBHK9b5IRCrmestwvFspfUiT14d3ElO6W9l8TZrurMVo1Q1QhL/na1zp7+qKnWIdDdFc9R6JrYGhl8jJkUqpZs4M4/rVBv7fgxX0th09zHNqBt1l/Oy4p+w7Zxz3qGf6G2Gv5GvQXqL8K+DLD4LuLidNKGC6SHy581sqJihWHl6KVSyPphuT9RKTBUvWcIorPIGLxKa8nQHFWj+mZJM3dMlyoqFt8aIr7jnvrCzkS9tgrnZmxtVo58qbBKiMcRrNZzHWT+5msMj5xrNpYrBuc9/XtVYVdeMluw3bI+nqw3EgsfYUY4r6f9+od4bUVLXADfDS90ikgjpQiNouWI7C+LjEbX+fIcerVduOgpmyBREMPleYEAFbC9ZBEDoyz4/5ERsCWgh7yNoEZHTbZfzeBj1hu2eEarXf1NIJUVsHkFJWU3nNRBnskVTXiPn8Pt3bd625nAOUwfXOX2po1FtI8r0OEsbVVxUw1H0Mw1epqkJjbFtiuOYR8m98rgOwaEpgJ6iNfsvH5W9D9Znhv5T6I0reX3E8aZTWfHxGk//2eMWTI+WyzSZUO9YUVYqzjbOuT7Ii9DAwa/UeI/WhxvOXSf2dvmCR84tArLsOOl3yoAacUDU2FHtaNo68ukfYfH5Emvu7Jm0ddFgNB4qty20a3Ni49rvSA1E7ZAl+D+6JlENjYL4JO8G783GkaQSHIQbnyDPEOIq0V7T9EOTH3GnagLrqJ++0LI0iWaUgrJvAqVYjnObPmnxPpdnnHalGcxd1j9uX4UIDKQpDd/HrEymRg9c9z5zcNMzmQP5PgF8kT0zxVVRj6ynAogpXDmRSj4Ln+aaWp/3nRRNRhTHqmBSe5sl9nd01r8MPwhYoG2PqA2Tl9bYdUDH1PfzxQhLjCkHPUp51a+mOtOaLs5fUXIbk88Uw0vfWsmMGkdP1A8BCVyfp8dhdPCfsGmsIUdC7bHwtJABiBGSMPCDTfAWM+bW1yjiUqyrKwq1yg8OJm8TJh8W/m8KZjkWN5kbu4lRSZuRJg43+rj0ozfJ6jiST0sSlJaNowhEvOgv0XmwoAPPdf9niw2G76OdQdN4qWvKuzNqM89YrHu98RvowmICtruaBrKr2XcjjktL+UDAEQu3na3GHagJ8m3D6yz/YY2RYpd2QZOzg2PP+ynV38XpSe5Uuor3CDyXYrw0LHfuctTogPgzbDYKToIPLTmFXZ4sKZpMp4ylCCpbhcSauDzCn6UnLVc9QNEw/Aa/AHBFaXuvl0JhyoBoWA1s7SJrs/lHs/7pPdL/XKRav1pgTuH9w5o7VspEz7f9WCTQDSJe2sW5E33pioxKGuOwKVRUZd2lW8F5Y1qDMtZq4AsL034uLqcRdmeN933XhNdxWDZpZU9xWY7TFXQ1daj8NYNcfBM0a4DqXpkOCnADZlku0Zfu4Z8kZGeYaFkopaA/lMvOJ3I9dYT7mHqssDrPa8qS7+CR4ybp+I7S+xaBmjSq1Ji0p9DHA4jLeBzcOXm5YK93JRaS923pVCLzAGWSn/qNEF8+KjplhHg+iLsImQ+uxPcLUzzfWuZ70h+rA5B+MQRRTEAsuCTovWGdNzOQFOnh1xRjLDdyq3nINhqk3/hdm98Xu4rPIwwYD1oKgROIr8nEuLnyPqtIaq1CrNMw2sLKK2FyGnm3poP0KLx8g7UJuJ8n0VuPYjQLnVjDx2k38G41n2DPgexADu2TvGTaMbU6oo8bCBs/UM9FThVVQh/xgUT2GmNKoZdSSBjdphpIJygxfON1ecR656gstYLmM9mTDBOR5wKQoTsBJaFQKlexng8a0zRlbBbvSFp2pIpy0Bw1nz4vsb0NYBoV7+oERmyxIZlfFauUEhNaF6NOypm5VrX9Eu+0wEu1WKdeAraO+YNmK3VZGhsMK+DuGiyfcsApIIadvJ4Q1DL81L8PK7o/q/8SxwP6Z9/z5OAfijyttToswmymvlMqrU6B9rQCectiEgbgNR20P13o7EhWJ5Oh7UQzjtbJ3H31ruVqNQRkbqvxqWpRGT7Bab6wr5bJKFgElGEyYifeIuAINmZ5tznZ7PO45gLcLtYLTWFMOmj6NmHZydd8ZUPbcAsIHG+QCnAFHxChAskhSt7LgQqJsfQihZJ7GgTd5wRPQgGlBhEKjj3b+LH5vt4FX9uP526aoEa3W6UjsU2Gi0Oyc6zllcczimcekv59xrhZqhnk2kVV5oIeYVuqCA4kR5ZtQbgRoe36c47QGa4nWhEWhr9DIY7CB7FCkppNhqz+46dn8W1qICHnB5aBGdCTo2ZRftwWsME/dNS1YCabD4SysAvugab3IfPEBDsnB7INpbOZF7O250dDcwpbNdE9T5KWP7B9zhcyxFWvHgHIaes6DQfJsYZpjsM/PkpIU9o6IdVUZH3IuyOOqYg1iutAMnRghRcgomQPjToAC++LN6xU3iWIfDriRQ1qDDisNLK2WUG410BeOGVfH9ZbciqK6qegGp+VGa6yWvPaa1zFgI+Yp/vPTIe0Dvgq5yBIRs07Y8N4jcWZAML5wLQ/5xeDWO7xAr669Pko7Ia2xckVygWvFoAlL4vULLMfq+YpaaOcNKGsGXxnPdyF+hOdsgi4gnRCG3znRQj2I40UezJA+pbCe1u3DCt8YWquTNOC4d8bhSS8lqGypbENszy3XiG4gE37aTQ5DJrRBq4pH5QwbptThdvhz/t+T89KJsN+yuT637vWTJFHPH7bI9Oys7StHIJIBLLt1hM0zput3pZ2OwcEACuDJcCBS5/cz+Ry80WTNJq1r3UdBLSMwm/j3ZBrEVtqSwu17n4jzQnOE3X1F3att4agxjqGIa5GoNlLiJ1Q0Ag/q1jLgxS/2ZmZ1idpS4u+wHNaqRGC9eb/WtDoG2aG6HoY03adawxWDgqWiMWaT33vxMiOUagSL6Aap9iuXoqhXTS4wlFjt74hwwX0JVYs2gotn+iV7WuEP3yZqLnf6lB773Zw/ADYzNRgmm6cBpZDhrd1XYl2waAF5OnC0hiO3YqAT2f+V0k7+WDV2/z+QZFlEbxpeE5iLxWToqQjX/K5IuTsxDfPMqnVyZhsPjRrgVklNiZULEUhsdFIxuUix7uNXmFk+0NYRX8+VJYfCZ795ILGpi9EqSdVeBZkQc9yEPqCI0dHMOZY0E7Yj153zjovBoSlCo8Isk61onKNEHyxriwT5E/6tJ1xDlhQVPUUNjTLZ3w4308vUZl/kLJA71pfFXDyd+21fLZQD9fcFD8LhsiRl302nkiOwAWDnjG+wOM+W61A5YebFXhvuxDUXEJSUKv21FvvamE+HFuARwp9nvwa6HxSkzWWUaRxYgdwUWHuAXqejAdDNqFOT2is9b2W/3iCNbjOqibTqOtAH4cFlzACGTMQmQ2NgyvfeyWOIjUjIQc8YWq38Axl7/qvQ+yRFgUPcBgZiSuEyYK2QwYOXSzQsaMznr7awpGSGihzWGjyCE6+OU6POHkZ7LnIbh09ExniapH+bV2iXsU0QEZCYEr/7fiGO8FQGWEJFiQvS70HV0wyrjwrbgN6J53sPv4sErSd0UG6mZ4c5SlwJYAOYBxeOl9rC6/YYGG1yeoPU0J7NzUFM4+DxjVorV/3g5ZcB3y4aVmnEMMctTKxrnFqKj4w7BUV2Osjy7T560vlJ5JDrUYsu8nRa37aPtHDuS2dA9WMSN8BjsR8S1yWz1jFFVYv8e9fi0vQID7WDCGhQSgp4//4iHZokaNyErVP4zqzzGDvSU5fWkKDjX/MPM1Jvf1G4VL6EUb5B1Pb6cKCIZBTfGKaly7l7s5ig1XfYsd4TtxNAXwPEZ09vX4qhme/WbgtkGx4PVbJdLNa3NUcJXhohTCYC2fze2DVxejN7bzntTpkZ7tNejuDLt64TmduuF3P4vky27SKs1TvEcRCuTvroAZdcDLRR6cBNRO7DiPiFXcczUaskYgjDQhg+GLx4KfrlLeFKLjwaQHJZOeRDQYGtsucibsIeRqUyPF6FSoxbGPoZjF3B19GJ7ck9l/OA0ur547MH5xeaHqJp8lN7nVPNyF4H39yUaseLCxdp1omjvMq0/6i2ZpZSr05rQ2IPkLneBYzhZZ4Jqv4tECQ50EvPIy6HX4Jr5l4MVOHGFadONkD483UmE5iPj/3zSKWcrj09Xp+g5ZKRWtiQ4LbV3nlOgGrrQ6Qi6GVi6PQ4yUQyc9z/LMotsMmYmWGfpx8XrZviQG0rpKtCVrwXwSpi4fuPkm1Z0hw5Eg/AVal86xFopZGLnw9gkUkTEnxV1Dyf6wEQJD7juidpKnPdAh48+OlhSk4nJXMIW71yBUqhkGxBs1i4VqD99BMafMjgXhMb0A63wr/yNoNFxqZFeyTAqeD8dGq7VLWX6fSYBIlDngtqE2gsLGzPErU+Inerwm1Q9AcDmVNUs0+TdXxF9jdP9yuR/8YAlXz3Y2L0Etv/uBExrzDiDw+uO5tkpOPmISumMfoxZdBkugIHj1AsAkMKFspfB1R1iZbnMhDapPQ9KLOd3KsE1aztA7SYGPbmH5eX1i9TB8p8gBEGreoSqITWwYzczPS0mG4ITO2GEQ83uP/gxJFGMzKsGAslGjjyEBToCzuzFMWY1fhPFMoWwihMMCjh4VcVIm31meXNpo0zwNACC/p9snhlQjemO8U7Kw6YL4xnz1J/Vf2fE91HE5hJWp6n84DHsT/JGZNa8er/a/2Di5Nv7WnG8uDvWFTGIsGCvZguS+PeZuMBBKXdleH8ycDlHprvHP8GPo+wiMGFx19Y95c3coPhq3vIDJ9RT/P15JbQ3vTMoK6W+4L3BPb8Akr2+2waOZUGc7BuzgpHeshuwPBskf+c1nkxjv86rK1h/mmibQp+zmuAku/5YD4358TEJNbuhS1BA8801nkD9Wv+/BngZmsyuEfmThIIeQjN6C02nDkdWgaJDOwhjRICYERoDOWl+5P5qFwNksZUL+G+ZQUS5w2FZi+6qbDy5k64GUtgMuH6GpWregW7BBfw/YjPYH0UwRvpUj5MGDzc+cP6Bb3BVkWLk8pg5C1oH5kzTRkmm6KzLUXcmNoFLhr8q7/ZDTzqDRrR2X++jDfj07whjlg+xJTJk0ZLKWMu2wqT8kj0L/CX0fc3546gDMuC8I18/5jedrDOOSJw8ibXKg9xzK9cmetT+Y3CM5dF6VO5K0l3URrY4wpRg+Rdduk4tevUF92u8Eus309GHKhOihwpyivOHrIb/A6n259Nwfp9zSHCBKfF4ck3FpkJ+V3K5UBSlo6qDaF5azX6XQ7S29wirIFxaF8v+P4tXZxQHuaY/RpZloCkskMetuZj5o7M58Af1V7iauJFVJV6KQ7rcFHnSgJzob1CQ5d261lNwBZ8V9hCRyKrjJRTWIT7P4N3Pcw9Ddk0dL9k6ySURAJAWg5D8RFpepU6GiDiyrc+knJYda31xGhxUmw61ft6cpoleomIrjSifOoGc+Tt47Ww5mP+V/A95Ym8wby6ZsPnzh+uShqJpU5HfZa0tUmhBkRa8Zw/+CSWE62UOMfttngSnfSGz4LhNzz7KXQ5CBHUDaryI3JFLTcigwZ3ToIaMOPqRSN+vMtD0nSScaJLbzZGp/h5qFafSd2BeBSKAPBqZIsvnPmn1HnnKlfxpaRD0cPjycAAOvqgta8GbrBgwJeDffcGC2uLuH+nrkONMUCBHapie8Jyn76RU8kpcJk4OTJfr/4XJ8fUyDS5ZpN1mY+tFyFWSYMG3Oe6RaXyzjULUH9tXyHuAlVRRLmKYKVoJIRyG07djLqNNtlz4jIVWbB8VmpfteUncXhHRanf0xzWkFV4dNc7PIaNAfGPrkMIvfCgCxd9hPFfjzTCxlIvqrHqWcUpvG1lwsFJZv5EXXHQZa3tfcAhsq+LOx9EOBSvyFm95M1rd5NKsfvGVSNcQ+bRuzQiUZQrN+q6R5Bs757AU9jSR4KkSoeFpIdVhLhrv4Mo7QaqbWV8eJ9EbRgcm2BAjJTJua9spsR7dT7xLxt6d/z2988Y+pJyZt2Bl9UeCrU+PCARmQcrA06LfGvMEU+RMaA28M5HFvmWERIUymnf8Cruhg/9plWcUY1oxI/14kGVu7As6sdgFirV3FeGgl37Zu7vZFDsoi+8O/TYal3O4UmshyKDRlGTpN1llDDz5gVUbkj57Wzl6BhurAnOI++idwUq2uj/diK3eiMRjrLvnlMxaePS+s0LrJHK4x6/Sai4TnKLgj/ESfLq3F+zsR91R6LxSU56O2uJkToDR8ISShZo4fYMVeGEx5bEMoNrTI+VHu41pvLZXBNtBdVqH4W806lJWDr7gat0JDDtxd4sa/9mYhQnLD4qVDUum/UD0x4KwQjKhjn1fHcR0YC8H6k3hyCXrEHtZ9SuU2ZvJI9wUV/8zTw1r3+hgVVsJkX57pbnnzrd1990qp8IFu680pkMnPzIJJ173aF7cSZRTPFX4batmErejD7EbrmlAL8PZ4kW2l8wVRyYujvC80HMdRPtgwkPKQgFoXczkAkySBItN9mM4h94dmGVzaV2K7VW+jZgu7tG0jxTz+uP+nVLcBqgN163jURCDkBAYbXO0bY5YFHL2NPgY5kh2v1fCiG4J1qWRwyA3gAxWlmA0ovJKtizpaRquuWYjwJBiAJ5gQ+arqKSbRBpkBDipX4D5CCiguV/FWyLoMGW7I5yH4uW4POsSSu5rq4S36zI0c6TfvUUqYRwC30PaTjGsbRKVLOIyIhBjoufBNgLdO7c8V873nnJDcXIs8glr84FMgRm5YrLVa6fWV7MC4gTfEvhCd/nHZiJtUW64VtUD9lxSeQkRlJH4AeqPX8xTAEIgKlVTl0lqarek7LjpHHTOEywvZSQt4QjdCcxaUo7Fr9bV8tIRTczLT2Cer+Kr5bnjLInn4BNIw54RX1M9s67DretHV1JH/x5p3ifiqwM0taRAqECUroY/bp7PeFTMhoBuF6dcCJvw4aDEQaXUsSAEi4+eqAV9GfKkdaKU63Mb8c4t1quHM60GOMlRS0i2kaHa62bOD/bIU6ZP6gn+W08ZWlMm+iw68ynV2Ka7y9HYio2k5/w7IhJeuJVGw1hlDDLvz47AMCgVb6ROGu24D4AV7Z5IS40O3YrISP/tW4NU1/uTn2pF0E1Be1kapuhYgcNE0kUUa3yzsgfQ+5Xdh/Ku7q0BVfkgtlls8r88lDTO25MIz3tmHmgpzmLXJKKxkjaD+WC2+ye5rb+WWptrxtRUDgIv6ZuUi50v/0LhO3XlnLovYuPTzwSvrj2/VulKISWFCm++Fj3KwBPsM+q/Wg8Eii345XsG4OQH19NCIYywc0VkQhLtjgFQmJhDRHwsWp09dzUfxT98erOc+X3rDuy7hWXvMxhh6tceBa6hvK36/zp9TVNBzy8HI4uXu2NgfS5CmGY3tIb/vsiUHFjuNhl8x1fq60YAiuMZyub2+gSc6ueAhIyxHVXPl+85ffn+UMTdXbm4bfHVO7Sm5DZwpJ1VO5jL77h2mxViVq282cBemOzN1u3dSmXDGoehlk5QGij3izXohWd2oxFEuONFek8U4supmZWWVz4cZt+dQYUyqwdIrTCi9csnf8zWQ6t9b4NbMW1xNeeOMT1kLFq4mstFztr0ArSsn9qAmTVMq+CnwM5jazCpR5iaBxSwBdkDbWiWEjviXLNkjYQp7EIsJwGRvfTIiwgqqgs5Fphiv89G9oAu7YVNcU9r/QnB1eIXjVnqiiA0i4VzT7wlQS+x1m7bRgsSHy6sVgxrvoK/X9MY0Bn2so4BVqA/z5qjMlhc/ttf3pCKAelsh/FK+Y8mM4p2rR1XvOyb7gC7FTWJzSdrC8DzWeJnpJSEmrAI9C7h8Ga8J7mtFL/Zg96IzvbQxI6Hbx+dfR4AjSNMuY9YUrQNi9fsPmw3JZkrs0fp60GTCDWznTAKdnOu4pKZGqEw+lNUH9aRZXNvQhP+AG1KadFfzK68NbMIVaGY5RWzxFD2AoTDPaOJi762Edf6xzlJton0SIBCiuLOFJpnmrE354S1e/Vowl3vc7nIn5gPzY3j7XgI+0D4riG32i4hvDu8lPVP2Ln41v+HYd0uUkiPho3ecr1iFVC9mJmcD4Z24Hj5lqtC3UeK+KKimDcGSkaMnCCFPGnXvr6+mtFepB5RA3ZOLxEDIWtCC2tbba1BGAeNM7ow0d4+u72Xm9urtGR/7SVOj9IYcN3vyAFj6yrWiTSSmQsUwIRYajQ1nyY71AVj1J7pgaKc7eQtpmDmJB0XxjmWc907tMTNBSEpXOmvGMeD5Tl7wdiFhGbf9VYJmhdlRdwqmKycT4z65VoPfaGVlwz24Ab6UsoGNi3ephTskJOw9VapuNfHT6IVuxeFK5iW7MkVTnYiNdsq2EgJWZkU40MolUUgReU5uSaIkYXtML3aLl+d11x492pKv5aVXDeVuiG7IIqAvsl6oUbALWsfuPWHGVrtnWk4r4iz9eRoFDaL+R3tiIdgEGSnwnuQx4Hv5ZAHBkIfIG8QJRnbFTFYlvkZe0RNqA7+aelA9DFcTzDdS7DhbO6OfMr6crI34Bg4xnn+h8SO/u76X5xfJDxUUS+47jAsycVKHVIm5WkoYT0k/a2YahgwL1h9mZB9sfelGEvVWwIY0F5fRU9ZAZqbxKQj9q2tjhT6tEgrU0gMbEc0xFI4R/d84iuyPLwZEzRFGrZa46ACv6AuL+ZgwASmtcXBvgEcG0xghrVdc7yMQPaOQDA2fb/MW4lRJTz4KecvPUJimlC51JJ7UIVxiYlQXh2ntgp3B0hXxUkXh23ZaZrE/3eklJZqIDlRy7EWBKDGLbxQFdkS2PqgyjVDh/joWQ9CKeKmiwqoeFe47tE9TLRAdAboZdUOq4vs16xHC0LJpRxv7T1hevl1U+2AbvdvUpYOh4EQukNOC6V7nRqJ6TKygQH1lTKwF5RJchpjE4TLWYYjnmR+ZGbjqS48VdLDRZzrEy3eOd0KzxzHUkB6gVmbbnBt6ktnVr/PF1I35jCXgKubaWKTcicFkLuy5XgLMgpz8rZJT1SBXCkGuvPYESnuLD5wXeaAtG0Zg9T0iz6RZixSNvinEkczMBQZ/QTC4AH3Ut7P63t96AIKPGsrAn5dwgBr4YvJNKW0gRK16jo/9ex5Zca8SHRGrty00kUzbBUQzyaOxymRSXbReMiPxYVu+uKAZo9CMpHMU2Nq9rnlsrepDjE4N53XQpYStL/Ne8obu/7EAG9ZulIaIP6ApNfTM3A0qei0xmxm+UxR0LQON3bw3yDQHwkj3cNnwkb4ly4+/98WTCrKcVUONw+Clyk91gVp1cKjnBw6wIYiKkY7+miJNiYSHG8A3iT9LWWacwjZDiqcQCI2SLPsrV6/DS84Cv9bQtB0Yox6oRRVFxq2Okfc9/s8uUVDidQB+f3v/EcFy5iXw97FFH6Ka/GKruK7Hs/YrOU4dBDOHKKi0C9mxyfv/IUZS7uK4U2Ejs8DWLjCHk00ewibqM1cjJfipFwGz3F5boX5EkC1dUQ23x5H8ZKUiyGB5rnmzlwYiVgWoSf9xZ+PFncqgRId7/3C4wIBu227NEHyHJwuGuSOkl63yiW96JjSjhxigCklkyNeEvH1QGVUTDXxaUiGTcr7LJKd8T7FTqp3w6XHqwd2ajlxQVv9UO40HZAKlPCG6InZrLnyCWXCydem5XJP7ASaNr9XicC52NzS962oxKfpnI95P7OGUjqcEJD4O3CbHVgcShl2vmHqc1ZgFq3/vJRJaK5LrwhyO8jVNGAlZVjnvmdtNqzKLWaB2RIR2Fl4MaVdEGO/4eRaE/UzZBCTow75GWKED3QVYNawQhNWJ9waAfUA8IxK0bNZxSHo8m7n0cUIhd4I5k9LT6JGX95hNiBIEHCHcNxL6HXqc24FR1ujEo0i5PJ9zFL0EJGo5+uygG0GrL799yB5fulYDqgwXIitQLRAp06zxHBaVVaXTX4OqPw2sS53ZpW5x4zyGr4cSe9VHPp1r4RhtsUY8AEAh05wYp0xRttn3kdGos5iQJpWJEEe8MDpKFKEb4+vk2Wo6QtmV6SU3PiaylWzK5LSendNq47R5S/GMFrWjndlUIcNys9DgcI5MnSwyUa4PZQQHk0IhsNBcTTdDZ86/XmXrfc/it3T4llrj1xr/uBUzHntmKJe/Gc5+tvRIZQp01usZFbfcK10WjYWU8FkVcP07RaqJwwApcKu9gYJjE2aqmC+UkGYwl9XlADGtFnmHhCwrHC3qWCLbZsmzltPMq4R1HZQ6yewEvWPiEcK+VbX/CByh0YhMs8RNbLWIx6PxBnbO4ac95SHSZYi2F07MM+vP3pfut3UJxXvnAPIp2seaHHbEWEecOylN9a021V5cqqlm7kXxNEQsyRKSdvoHFVMqz8jxt/gAin9xv3z536NMn3NRPPMzV8UYrhcgPbm6BR2hbuRasDMWlJmFxKWJ+w3rnfCfRyy+s6JHIv/9RBhKj5cPDBJkXYkI2QmsTqIOOBq1LJ+rUVdtinZs3Gk3c6NplFChTdHdshvYFtpJ0VP9OhTHK92RqfqoR0VSQbt7poeTPDETPqtpUsEExWCNStPCzIUQfbLfFI9clv7BoBiPcwS8ZVXO+P9sLwFER4OoLRCgMf/M59e3YFkMPMDul4Dv4aoUKwWD8YA7vTeZ20J1UZr+qGfC/X1/ruw1E2P9FNcbvtgAQyvR+mA5yYpVmd7zv6GuuwO3byCJ/vDLcCJJY0kZjQZf8j3+elXjZlcWsRxcWbN15vo+MILObk4nne3arp0nW+dzJKk1aeqOAdU4qnm0pxGeMtghj4oBLOhGVf3Eoeyx9uEhCcQmKSfSWZdZgqtCffOAUh1iNxbLlc/o2C8CDZiTeXxEinp7ojbFeVqtWD8z9OxDigwIFLdLv8pzQDP7JXITnSMzDlHviOr/RrkTovaPH36MPfxpID/XdJqAPmHshZzAKe6SW6ZYgXH6jgIVyA8sAzdNS4Bm0/zLYj5WzWqgPrLveZyIpvmdoW+/+ViIxTq4wQCRBTpNuWIa6Y9mbSlD8La6EcVbgYEwaN2vQeY4X3NBfKQsd0Ch1G97v9EDevropFvE4y+Xj3zoX1UmAP211CxDyp+vRG+7kc8+C8x1/KvDBcDTRRq0/RCQlBzYhdV0j3KNqCCq46/tKnK0iYs7oKjRMLGVJ+EfuDWz31zvn/vxWudpH446XsNivXcRZDnhSSE79xeHvNQx7fImPgXd6KlHzJ++m5sj833ywCS5cUq6dpVucBv4N/IjU00Si23DTOaf/VaBcI8E8x0VY8nZ9bhTJKwhGF7SugpxxY00LGV1nFfnqvBQOaRNazjyY6t1JklBgIv2XLOc4fOoA2NF06VnJAR0FcpWaJaLCf89aApnyiQh8t8rXw2k77LjaSx7WkxX1Q3I3dw1+SsMyAjOS2MANynzU7ZbpKtoMeRGEQuAdH1fbIi9xjO2MDfzQo0RU55bFbgVMlefVSoX/adToZdP5uyZK19upRwUZfI1pL4wL0dVoyqTYZsp9u1HQTw543MdQVrqALSX2XiJzN8G0R9T8kGbiK6xORVnlgHOzZsV2b7NKg0kokJE57Th6yd+4UQ2n4fsI0+ulAhmNT2WXeXCf5h6sThgR+Ma/iMh4UbUZAm3LdKESBfilYWyRjnXOF+WTStJahug1zIa3JfbQdjHawswDvFEYQawHi8nhduLtpGl7JD0eRdJzFE3YGLD5fGMTLaDcDW0yTTXyBdNnDAtT1ZFH/LWIn4cHmIaOcuXCOXTw6zqCTSohbe0UBnrnbAJr9xORmgWuKT4eatGPy80OGTJFMBnaPstaBUAXf5BY4wtCJrK+7RWVX39ZGhlATXG3gpz8wlfVucrtPvZLHiSYlrLJxXpDv5heFQ5iIoXhdf+toilALvYC27wB9zCp+KmfenM0l3ap4+nssfBEHbtuhh+Bn374D/f1jpQC4VQvpeWO9YTBrtuxw5dMp+vutnH9E75gWoBFTI7HQPJTEQ764n4TZ0JEFe3b/bByQqbfFooGpTRT81PuBYJYzzOkC/JNDHOy8V8N5DuEQ8hevA2t1bUZSYkQ9KNowI7MoDuS/Rix7vkVo81MTJZlF+htJGo3lEmjAn+UXMiJVPHLfgeynmbUGo1Gw8mMPCUaC3FkcY5/4sI84jBu/Tu2bZQMe5s0q153wIEvFv5364A0DdnDZIxTxVgEw9v/TGKx80SiWKCiaUegzl/4nqJoXysVBUSTX3zVrlRQMVxqC2k4XiRKBPp49aafrJ7MZa2SJPu8HBW4YPuk8iAVAko8tYyMKokf6qTR6+0vTKjgbNS4T0wkN5BpTwKyFPV+LsLPOf50voJIXAhAOEjTl+xaQepiMFbqVVaZuH5uRrNIoFd15XOxbeYLba+sGZdVAEtSNWMR29SCC9J/x9sSP3EovlQkfEJX4UaBCRbYmX3tBYa6JOrbcarCnTgfCFLHT5audqlMmBHDcuRXF22I5cb+MdGpLHG6JP9iEVC82ipdDeWMyvj9YuatEK9cvGZojY9ZhK53+SXlrJefgQQ9AXhz3vN/0lrr/RjsAoJUAcPlWMDTsNSZPjaZvcfjYcNRJjAXNiis/doC87UjkYWV70wTK6TNe6Ol1LzF4oXJ8uinY/zWsrJtivcW0nz8iE3xq9kIejugk74x80eq1zzPKx2j/0GayELhF90n4wMkaOW63t3jr5xuoG+fSOZxGzZ+nrbelp+FcYn76wCfatm9hUpaLgV2QaYoPCVyHwMM2fueIf+F9R8a5aEkP4oxlz+kI48K/x5NR+kyz1l5AXW7b29CeeeGvnWXXF9ib8VPSyJCRmRLh/gX5UPdZr/e/lKN5eN3vgO3/32buaJkt8k4PltW5/rZpblSnfEhB9Hv+j+vmuEaH80in0660HRigouTM3iZ8T7+7/23ttJ/w96beHgfAxopAeBGfkzi1ZpEAOrBclbHaE1RmU0zRYkjB7dmVUNZRCS1NC3owPEgsFL0ZVbv8kpZ23mz6cN0eVo+/+UQnVVnQffgwH/Ohr8EZCpoyGybEFCmN7fedjFHu9waruawCQT7PztS6MPjqFIzClXvjE7Xg3yMgkMOFrMCD4ZS8ZkJ0PzpOyWUT2BTEgkX9zxM8tM4BGSiXVERGd8rEUufTEBbjVfhK5HgoSJfRVZ0kfta2U6oYKh0ovPpRXzU4hNZ7GFoZbyuXpJ1eYISkKL2Jv9iIEQBk9NZJrSySorEuYleY44M3YM+cfBQ23Zv/FsbxaHSltzETWhfsx/rlTGPsBxhMzWlsWsD+KdU2/TMO1Xh2AVTatQcQs1fWAM2S2hyLdyPwI7ibQrahoWfBC6ExOajBWvLtYHyQCNpIYOk/dbA5iBjhTc9fiSKqRP9uCfMg+Q4WrWyTDQId3V+eBSIFVk5F83zhTseyssMQHf8+JAfYRLcpa3AmYj0vkSnZWdxEYwVXRq2+Wf03lH6X9ZOVysYdJI+wwdJu2O5vl7b1mZtL70tgpDFAxfeUBYrLFu3vEuE6yjlEfy/nox+ZL3I69N5jf5U6h6Bxiro1bpI4hCoypldyPY0La1HqjdXBDbxo9QU9rXlYE9ju+qv4Ca3eM2EoJXcrk4dmndygvFg5Q1qZD93MMqmf7a2xwzMXAoxg4LT8H7n/r8h1QUygI+UzDV32Kwya+X+jfAeh46VNd15MaJNMoGUkjJwefbCTIr1OkmlsyR5sKuZb6cXmZZ6+p2rfc/J2JUEiT9/fQRbu0vQu4sB3rF5Q2xSBvhmEEZy3d6V2JX1/uojSsOuyE9Kd5V85IS2TSGlE3dJ0iZTSUuiLqWyJ5xmFcyGIsJv5C1hMjsEhBPVqzdUF5GU3C8iiMlZIJfPzS2SBULJ8LVZY0gmLtfjj7aK0Qpe1kyYiuLZXNxC1Ob1ZrqD8Of2g7PAq/jRREMv4ACaXKGrsIecHgx2zeOv8x4gqICZ9vGGNb6JBr8ZcxK7+SRL/1fQo/92TYxRk3/VK+GuepxJ5KpZYb5N/oTIAa3Zr6A4dfa5qXbquX/8cVM+0/JvbB/9alWusSk7Bwn3gXcC0OAvYxhrBMt1g91rNya+Ue8A3yzRMvPgXq1ouAMocqFHZlomeXRjYN9U94eLGIASZ+Hdw/WydohXqMky39E93ZFuxf9hpUd4Y9alD4Ki4a1j1Q03M6sJTgGLggzYplT7I/EiGirLl+CZtajwhM2cnJwgjRnf8mRWZvCi12Tq/RCxuoF7kVb7cVRhvja73MEakbrfozqG5hMX10TPY2fezcWytu6Q2GfFiVvLCpwd5RSPLdyOk6LUPk8ZkAKV1VI/yiAz4W94bA0xxCeHb79J1Zzf3gGJJFCnFIiJT/6Dcm006m48sVYi/cijzwEv6YEiJ/5SjY1BKLNh5I3I0DmPLQ7OwauOYrDoSCERI7AreTa1cwgaZsxIgsXgEXSe6RcV6gizouTW8L4fByp9CNhjffSGwjaHZhXCbEeo1/lgvjNTFx+0p6/lnxjUwzOcckVWyvo2VjXADalhhLspS+R2jdZEizHPv68iW44R5bV6seLzbj3qgiVN2xJBKW2ZWTKYEoPuCc82JjF82jF8v5lZk6ZPE4gBB6UgNgnBKl8qi5j5p0uWdBQKjDThKKu4wa0e4sp0A8o7NxmZ7uVLUcWUr7u8mwAf3HLIavz3c4PSQK0BgkpbsWXnLvHG/vfF/5gZ4Pthdy3A19yb94rdWp6Gx/TyJIvP3OXfyiwiqyWWgQIuPHFF0EsaDTUimT9MJxWsqPR2Uf5OjVxG+3f24dJFMnmRpp9hQVXLVtgozwynfdvBDP0jIyDYMbg63JbC6cO+fL/qU+uOtPxgptc+r3rQeVLC4MXbVmP3sECF2GUNAFKXhgxJ8+sZizbWmL6Pw/5b4jQa0lzF3iDcTtny4hcVeVwAqdb8Mw2/Zy0fSmo4vFs+PgPI91/5fNgXZns7W5M4pLRZfjCnn31i0dzuBDXz+lhTj3AV8IILMq+k6nhj0Dj5xg4+QNqRSN1WvghLEdD+BXjUAJ/4w1YiSXH+l1IEBPhGKDOONwiH+oSxyFnPUyci+QfFubW8/57yzVBtLG1BueQSUmRkyvcxZtvAFCXKnf4rZxIA5vFwpzkJuebNqC9ygc6y1eUHMuwzSUvJjO7SFBOCEogQ6vMJ1YVBW70Sw9cPOz1BJ256Ekg0Nq0f2EYHk5Ad6Lp7vrRQAM1u1yW05mARXXgBUFs4761DA3e0ozr9Pwa5J99l/93NZWnFRxx6Dw33VogoHMuqcEM3J7AxkmlWKQtv+n9OZAmn5CIR4kbckhLuG4VoMYvFdJsikTuLCWqqDIyNnn2cGPhj1e2iJQjyWm7U0I+kbMebxim6t2Q5f66W4y9SDWV04YCqwRnupmJ/fLm6LpiStFQtzxEfsUD3Kadqhgdeqoma3Xhlo1cp/pfgLBBufXOxa1XdSLqdmDW2SIy8h+6RJnfwrw75zjTeYCq3s3R6cvScEg62MfHuOsc5eeUeqW8LNz5vIIhmy/Y35tuHvKkJqbnDw8bn8aQYTg5N5T9+T+J2WaZZbAxQMW3fSlDAMOuyg4G1Q/WPBpPGffkVv6Sd8rm016PO/V5YeqBYYDKM0rOUzq3OkiSOv+EK7coek5oKCH4P6wSYoh+jzuaT3W0oMnSFgqZyWuBh2zV5jlwSIsLCGLM95zNnAaXcQsRwU37p4RGjuS1ywIozSaovIfc8cMOwxqLRD6tnTPuss1DUAhFCPjMb8WZtQtxdRN96JAVEDBusAncRnvQIy5ubCnjMoNYeyWI2270TGicIq8u/RlnT09DjfHRndnN5jPWeMBMsWQmtrj9PPzSmDREH6bMbMqZtnd7j8/xCvEn8ostuUR1p5hhpJ6bF21D437jwOvT5X3ISti+e9+G/7j4E0vhzwHqA3u8EAQgtnqqQVkVK36toRfZ624ItVYRf5reckLyTP/ydBiI7trGjG3ZcAvJy3SI6tVWLRJpl4jwnI5emN9wNbxXoQSlUlEM3F4PLSnD/3GKs9sH0v59k7F+PyqGIwKfJ55IZB3H8jFqSf/xV0FXxwrgH6BK/KJ9PCt4JLRmdDd0e+3MQCU5cwnLdijbs6AsGCJhh53PKise8Q2dyeiHXVI76BLYsX8VCPn3MikZEDyZyJ97OgHY0i1dSmSqqaCtTldPgtsL0akgYzL3a4f+xWbcEJgR5Y15P6SY26b2LhypTTv5gr7+jaTn1XTp2tDMasGG/2qQuTn2vUZSDsRaI5LjsZCUBzD9T/bP43XkZfEflDw9K3YBfhJ5m+K4dmVizSlEhS+viZTFMYDSm9R+MACs9ekN4vHA3/GhklTtrnx5/e7mHcQs3vBl/7/1t+APj1fkzCbEzJ44mSOsxiH1ICtaHhS92JfBuEvEAcPLJD8C8VBStkQMVYkQRymHLYN58fVxikXSjWlkSyQAi2VrOfP1m+3LKaGyClbl+mBmtp/LFGbuEJ+XrC+BD+IGQ63vj5cvQO2VBGaz4GIiY2raasysOKlOIY/TMAL8dD0j/HQa295Zp8LFy2ZxtCq+s0iOPl4tuMJGI3jXcjLdml3gCXb0LkKyzdj1zYE64bikMo5aUpztAkeLted0UdonDkQp7LCAIMEnBk/xBy8nCNBgupLzbs/fzpKpUUnEpO6YEYpFvls48RzF20eSdhsLltbXR8sjt4+uyGAl0ReSvDut7fHCLZUp+hX32waiwvBsnc8NU/9+pf0qtPAV3ALwqCQbtg9LgnXWO8PCcQU5gExSt5iAWZxDuSYwrUxRHUXOELFe6yxkODIr1gd2h+xC8lSnMgyh6zXGVp7ZdLhGm8nxh9uPUozvQYNmv1luUwSX3XvkHOGs5675Yt0NJmwws89IO1iuQb9LgLSyhjs/1qkCKQAy6JJZIaKR4vyK0rhC0P2/L1LMxGieXvHHYISkvOkrb6T1DCPd10A3t3xiMTDmIQimqP4uI//PTqX9R7M4XsWjXW0bSHm9stWQfwGfFZZr40qmUNXQ+0J4MoN1Hnb4q5sR+99EaFcEe6+mPuNe4LCR26j7MSfidU2kcye+kgkLy18Ddc6tLf+qFnISAldoz4SM3j7Q6N4tenwUndVcgktepOKuejVpwU6iz0sNjfwC+wTbNJzXeFyX4E++5rjTrnjZ3B/ZFbggfHqsg1iZD/N9coOe6swqc4kybEt1qm7lFNAuoUnqHC7Z06xNu3P2BF2AqlKKXYeoFcF1DtxIt77fIZcU78Cxv/Oqtc0isPuQSRVSSD6p1MLwnTH8qtvxvP7fn4M/0OZHLMzdFfsW6+lUlAWQp9rNAgBY9nCJV05Ouxqnh93/CK++9SAegwG8e6xb7JpBRW1/LeSwcOouSEussx61N6nbte3qDgThjfMzKfZV74aZgvNQuqomSQ0f+GZ5T3/FYjoTeLZQOYy9o3G2EwfVq7g0g9WUrdNL6CE5L57w8AjfxaGiBcSUJWfWSiVE06dmCAM/3wpXX6KBZblBvrggUWzfVfAYhOHodyy4h/pxm+wTTX0vrYalYrIsvYroh/nbr7wFr/mq2WKxrQk4Ja53fqFcw1/5BktvW0EG/W/X8/MXEzKhG3X04EflD3St1Sd4Z5zbIGl7gLRmxQFODStlvgG/OTRgULvNBTSchaYLARJbtYK8MFABRJdBhStY9oZihYMLUI1ciXOfO4E3o+NOJkh9kD/VhJHOKUs0ev/L+JKP11ycrmggz06f5LJBCze8MsIhX4ZwGE4UWHipb2lfFuvZEO9Pa1zVsQTpCDMtVh2u7JDqi25u40u/5pknsA/ye51A4OcooZUBzLrASQoke3/3kfdbPVsX+CPMMVekYmHCo9Y8JBbZ7uKaWRrq6lvwGm6kZFDHyu17MQ0fJimCoK3ndby38qXz1KakzoqHIeD8jk1sJDKTPNuQnrHIiA9pDnfjtNWrvzTFLz92x/erlmGg5XQimTMLR7Q+ViruSk7cywPihaPLTTX2gy3XV9e1bt0T//gdKF9OXlqp+h0dJR9/WJBkhJVOZgsxObbDVlJH2Xu1A/JsG5wr7oV0LjuIEO3pNG4kAPlRKPZDfCOWmGZWGCAWCF1haVOxdjLvr7UODeOfRT+zRZFu1Boz7vxb5KIsZpNzRgeEyrlA14+egdq5Epr+HylVO5iIQ9DxWMdfXECkYE9TtnlyeiCXW1pjAbmVnRTrRYw5FyRiqsXA4PtFKq9U47yYjWFzLs0ghHB86DFvk6ac5m1oROkPNYvUBxguipGwzLqvlNr3mp/c0vtgB9m7vn1TsZZ1R9MNWq5kDXKOsPOhRUWdqHZxGtuzz6c6TtNUapbRdE4SM2sugJk0J2GgHP7RdiOWp23soBbpBdjnnPv8N6XG5OSSLQnMdwLISLaCHoQWnCQuzIAArxuhm7wdavNOo1sDv3I0AWh3gGp7UUVSJ7A1mn9RV5GGAM4M253a/+a1yid02xU1+QUi6ZD1Oq0sob9Wlwu8hQyoWwD2nzYulg1aba5OakiqCjm9q3sKUi1XopZ43kwoYfQpM37OtTECwdN/pu0lWerbmmFdbSHSCt+lsmO4jNMkWUh1GTkCIcYZkJpaL2tgJdOjR/qUdyNINHGeQmwd5KbuWKqKqBHiYrZZKONrZOQ1p/VJGw1NzaFHycN7zdFANlAMa/3w/OEhIVJ+piVjbBtempnGYeFOb+Oj3T6zJZfVSTpeJgpgVrjJ53riORQhdZhARwtTjqMU1l5pAV/t3EB/WjClbH8w6W3VKXptr+vCZGbpl9scIkaTuKXDGdUZEvt5HrFdD6BpULAiTBxZtsR5O3I+QjEJK2VJd4llhVsXgTlB10F5trukzJ028kIgTX/WrxzURVELpTOfem23M39PZflf0rFC3FDjKkNb/uSEZHr2IGMiQL0oixvMLKu41mG12bNN4a+TJh0HVcn6naJIrc9X0lq0287G2iqaGCLYv21PTYTlL2NjR1acHX6QJKEM/5tvCNyiU10Ngv5ZlLc30PRKHXoITYVu0gdbfa3BhDzqMVgmo5y5x2gxVzp8uwz0UNCVB5umBsvfnsTA8KtSB7w5TW68WaZeM9CWBO1Wegb3HyRLYV5xW5a5lPJAYsVY0v0wq6gkhOLTDEDE1nHdP1CL2CqxipGr7/vUaGKZOwBiQpXsmjRzuJm6e91ytM+iZ6t/bcsQvT/BDX6wc4j6Ojc5lXdbox0brci+n+jFd7vaQeYbkuApF8vlGuvE7LMbY+mc3R7x4s+PPch6ybJB98EfRFD9g8mrZfEic3FkrSr0BXPmzNBTD3awXHl0qLFE0YBTF6Jgtv+RdR7fmXOR/KFeVEyoDRxb7yeO5VASs75T5scZ44leVNTrpR8LDHPTPnk2n/E1E1JKOLloEW5VGaQgK4HNSQh2O9AfkkYIssAslzNuDny3WGcS5nEDSORflAR4dOGbu0IjC1oRd8klt5tlP/VYbdh6fFYK/gFwZ0DO5zWSw28akfD9kOQxNSaZlIQp6+fxnIOvAi3YS21rbB4CDbYvuERd4QlNckwnWA21X3XZPsUk+tuYiryalEAeNm2d7U142GDXPH8pMoOF2N3NjPQTMt6nFuOlskr4OGjrLvW/CjR6nzRIIeqbBDlc4f+MEx/4yH7UjUjV/mY5v1WI3D6A0E4BHvnV6uObLWn25/ijn58GR3Ycx5VjsoPKFLNOLqX0WsFeXTLavDMMZpUGnSCU2mP+8ngo1mM+WBt51CGJfJrq//+TNWdVNN7K07fnUGeM/ZzOe2vTkeMfu8q1Fi4y4jjMp7VrPsSO0/NVwP93OvySMCr4F2vff15sPWC1XcaXFrZePq6aDeceghI85xeCSQTA7eoylNsZwTqDBfJj5rkhbNpE6RLRY2TkI+rsY6XjsBal8saBEnknugK7uNFaWISAIcLLQBSj340Fy/kVKRnI/f3JQqxQUx7uP5SokrLYRlGum8/pZ3W1DI502iN8gTbbB2ZMD5WvNvB6y0+5dHaQhATsn0wxMakbFTA1i0L7+rr3p2OkWX0wuQT3RCyAqBQI5ywGUGMH56CseIBicDJlclWqTLRFNE3hNd54bjzk7AsmDUfJu6JzB+TTCU6sEbS6UU4qpcoz/tvpo9V3SAIzV60IybSkDsytGx7iNhwrqibzgKOuX/Iy2yjNPRD48eBNBWGFIrcV5r8AtMA3E+iesL/C3aHANsYaa8JRxL1joVO+7XZapjR6jfO5e3H9dsvpNlozXoa19Q2aXaFty4WkEsioTigrfSd0rTnX0oYVIVlf2ZceW7DagA9rh9p4V0uhD9/gNVHBXS6u304tAzrrv+9ISwJM9rCVcviP2TxGehAa7nXANQwugecZNAaf7uIEgxVNtLM1xhv3FuuhcJN3V5degXs2uqsjq1iYxLfUlB0L7BbKU6a0FYG3N3YgdJMMe6jboj/IFvkc4p2jeB2n77OOSR+gRbucndsD4VtqdoiG3EWIrLjU3Xvh10j1MGPHdIxxyYs8/CdVmas0gtC3R8EdVtWfsbnRvP+4ogDQmfQzRmxpghh+aLfT+uqLtzGDhoxzok5Lm64E8etfOXFJxJw6l00c2S8QXol3mrjeMqWjnOdIA23y8s9dbQt3Lp2ZqndKSbpuMbTRYCdIARGFK1SC4WAr2apVMxfl2G0hNOBLKDwFuidPJYp1iRpii8dd7Y0q0KJg0RZcEqAiKsM4Engfqtk/f4tGCbN7B2etJBySMjCvg/EEjvvIHwGREf+Q4wJWtEPwbqP0j5CqTC9S9lFcutrHlOYgf023X256iQjxRaqC78E4NFa99TA0rQZdV2LAz+49pMmUdvDNzTXIIq+f5XaZ1f2MjsBYGNwUVwZWBslEARygKo54kdAsYKip2aJoJ55sCIkjtZWAvVNgV9UULCjhhFCHoZ7UJTb7eR13+7jQwMg1NUohVWk0Hef7C6u4JUw+/zEyUzltgqihW2vdp2nx7d/FH+BUsHiGqfps7GrtxRqygZry/GmNNc3k93xHSkVQT8U3xjjVYpcitBpzzlmdGKvkQc8MBZbX60Wyh10XA6YnECOlHRjdv7KoHq+xplbew+7mhyvsBs6ggAydIO4lUcFeiGtnMhMO9UkMonosOY72RJE9bmcPAl4BnvmJO4pGQWpXq1V9dtbK59n6s/3l/Dnq0BH7cuOnXv+FLgj4UdzxH8mAAQBM5t7hcshWsmSn96qT7QrfxeKTzMqjefldHEewWcDsplEQFJi853l3euZu7vZlJB5GCvKJUiZKPXqAgxyqnIeIEdLQ/iNfDe88OBKi0RM8vlerwc+93nsO1fh69U3GzF/kb7UIBD01vDM4YJRy9MREIm061/Qu9TTyJV8InmtpnHQ1eIHZy9SI+6wA/vDjI55r9orQOb7Gj0QvRgbV8IaYkgUwZODVo76X3O2GVV/9qeCLc6oNxTxD1sz52hk3KrNTTVPoybtQsrfvN8B7RyKiY6TPqzljhHdTSNAb8EL43yJ1zmASUXBfrDFia7gb6xQXqiG9FOl7qnCH3YfILhJM2LtMg6LKh2/Za4Slnjgs2P6L0uyEf/Avb2EFPonalKXKp0Alj/8dgmL1eH3gBUYMVxuaxmS/N602zDlaWk91wZc+gnYnkzQmI5ha2hwe+4B1PT2tJIgW4I26CpkN/2CgjjXhadh4aJLO1q01EmbGt+CzE3NH1hQGOXIjPllx1lVKA4hDjE9jDedGvuE1CANYEIY4XjqbCR24K5lkAu8m9Vv1Q6qv5z4vFh4d6FpGG6zwaFtWSZs0+iAnchrowN7XdEevpvtgZmUMRvdtgmfi6GLOL6O/VZ4O5/B/Qh7ffUdBI0B9CTk+ojR1plZZiBmLXLVoIrJBqEK0XbqFX90B1edF3PJCh2OyhWe4ZJMJuUBZndY2Hf8UrWt6xc6507VtagA1Qxsj2TjLzd03nWaUQZ7GY2qYcMtZme4y57hz1RN8htjbBG5mO/pFhQQC6xE7L8xQU/TNrYL4CDCdxscmW4MAGVrvaCUxu3dsRWTlJK/k1l2FoeWcMKdJmp7chJLZtyUZtYorpCycge0gp26b7XRRJjP2wgx6BKy5a5ZNRUkOyzyxjL6vKQcc0d5tWqOmKeulbPwvyt+JwRsOMSX3tm2L0rQpFO0mJICc0b4wMEnEA4gSEoHLxZGpaUR7o1McCtPWIXYq8xQGcmhWbS6zmykVukx4ccEnuQyhzRuG6Rd23CKc7tLWOrmE6eKqJKkS72/Z54O/QiTqwL224qkcJYyVJ8xdMJ1m2tANCf/G2n56Jw+RLTFWH45P/xFE90J3LbdyFJYJHjqokWDAybwo6GH+/HMQowSaflEhYpDktM7vLwF0Gwv8CdF4jeu5g/OYcJTptf40ZlOWp14rIgmbL8L7tnXnPQ7dqnn5v6UCM7SOAjsZOjPjgOrsKLoMWPcUmv89DB1XRN0H/Iwnh3Szlrj3xHRH8d4M/gUgIe8CdW0GfIxb0t4ABW7B1R3M/pn9U6WyTQluTQWmrD9rcXlv1nC3Q0NsA5bSpEklkiRGic9Uk4W74bRm7t0wq0zBaqP9ruIKk3vMokYSDbre751wLXq/vFsWVl2AbusQcIhYemTW9w2m395WpgMSNSoGLK/gmtGuSiWGpfnWyrcfstRKQMasUvBGxqCQm5aiTi4eJEtCyhJUdbUXJMlOTxfgUl3HDIDs97/ErvJNts+PvomC4O30tUjTgv2DIC9zvSzFj31Qx5y6vPQdlojJYnuecPozHvQRbNFK8xQH06wffyAJHm7Tm+BDkQTMFdyRaYO92CmRdWxFNGrG3Q7BruatCklq6uOoppr5Xl2bVAaM0ug1GDchIamPNTSaM922llu0z5HS3VAvDT25TwRLU8wYRZRYMPI3ZttsVo/nrTF0scKwzFA9Nfg4SoxCQzdC2StEESeZIgpB+UKZQ1jzl5U16TFA3W2AOYh5OXyvUZv0Llj//WEVvJsPrbuaC9j4d7SQuKxbm2RY/KcEDrLxvfIGNwt8s7Ch/C2X2pcNGr/NP1jY0JEzhYqhZ2r3FgLuodLDGWOSbO3yG95zSWrbKB0Mxfx4JrWaynyjgyjv98j8z4dEi9RjXmiidyVx3oIJV23ZNybUp/xzxIh0v1LS0a7mogBoxxTJ0v4uqUDCGLz5+eVCrU+BcYNGcwtFX7muoZ1eeA8ekRpuJ4CdLjDUfcAQK8gsIsyOtkGxqqdQhCXQN9fKhjRcNOFFcFTDPl6aZuEqDa73LK3l1glBSglpuQ1G+TtC6vqwCjn43N9xo8+MANP+zJexVG8MO/j2w3UmVHNZZfYqHBXQ2/5Y59GxpA4y7FOXZ8AAphU+E1165L8bWSZzdtJiF7RqDZlQMyU9yC7qvXeYAXHkRk1bN45yK8/ZaxZa0+ZeRUNthWRkFYCdj5/q6UDSMwwS69mGc+abs4cZ20HjfbGcCML/2SaTNKCdiulzRd2TxNCkdS1WuOpjcHWzDTb8RWm67klWPjdY6Lqz6UpeTLwLv8WZvZG6vFISUZs6GeD1AcuYGo5pG9f6SMJ94IsHROyQtoJrpzZh4XlpV1b2TKVxAnBO88m1aPRPnT1Ngq/VT+nR4J7dVKVig6pKK4CLcmPj9Sf4V5/1zl+jkJM6nnoYOAB0u29ZL6ZgdQe+NWzYJJL/A+4hJo9x0pwE0RfFlHE8gcXcr2fRZDyu2IoRD80iUy+4fp615/Hx7jKIQbNSSXssZ2r4VBjVlEb7RqvrRCkfSU+2FH2XQDo1XnPXtFxW/80RdGDX9GHS8OiaR1vvCwN2Ge38CxizMRwz1+F+PDxh+byQPeIDt3ThUg6jXdmUk+DMatl9O8ZACA99GYgilYh2g7kTmJe1nf1O7sJFtD/xD7EQ2KQsGmtsok0OToTIp0eqdtzPSWv1X2M0se5qkBJ37GI1UaLK4IGUe9lIwS/uAnPnQ48txP2uEk4V4/w3O7m7wibp6vklbZExTDjHjmi/msohEL0BKza0h2uM2b6Kr1lEMB4zjMe8HsRBP/pgjsl2F/VGfI598Fba4SoJr3azikCz08VnHku/seZexvTLqM8s8Bk8FA25ZGsoRfYTVDiVGFRsGg/SYCsnJ6X34YDwxKBsGJCmHjLtsD9zwHjv9KCfbHO2rb4VEVTogWTi3mD0tcIK9dr/k9lJmQDLbKmTl30+XmPWP9e+th0/tpTQJlk3oxPtBWJCNUC3RA0tv0DM6HQebAQLIsAD1AlCXxsJ3HHldcXuKJhgCcRObOv+NwmwN3bXyMsvlW08Umn5m13voBIyltJTKpLaKZ3J9f92L0H5o4hXqlwsv30r275oXVB8a3A/sLWdIr0PAs40Pp+kFGFLT/LqOmXj7OQjjP/otgJ0tCFT4PoQYtWr0jpb+cVC3fNkLMdlahXD+O91RCg0FpF6ST9TdEzEd7Yjl7oScMey856R3hQE7aGNkf5M0QS6+XOUZUyhqQ7d8JCkvHASB53y0sm0UoaNaRzz5i+Y85VyjN0rCkkTe7EBJTyybFT4dhqNVthkKcezgbuERyuNSTYpArEJcCcV1h1ZQmbLT45NWQDCn++DmZjGJ5rhsR9NVNqBIoJSKgLowYBnawgWvqorRD3ssmEfnhse3WbwstLBoPSCs9aqD1/DcpF44AK/gZAe6Cd9YPS2JdgStVaLFD/Cbio6w4WfXSa2YFyUwmyL/h/Blu6rtZvQ0x1AA6huY2XB6mBSsDe73JvuTwrjcbEjbfmZ5+5OkUq8ioGKvyeZx6RkEaNYHBAl5nusCzRcgkfPERYq2aykx4B4r/OH03ViVvGmEzKqS1JxWiXegPACv1PnFZ2JoIE1j0DqD7Pnyt05s1SCldLWFsziMnW8Co94tzEUJRgBitKRCg1V2uy6yCVnn87j6tVTMb4e1iuX4npj3tb0gd3ly0jSsxlLXF6jMuvmC15zdS8X8zgaUxFoPfcZpZt7dtHaZqJ4tEhSO5Dv138VvzddIOUEfVNin+Mxg5ISpSbas8qxLUKXKD7A6NcVLC/uCSWoMRhh4gmhj7YmoGdyzFCf/sUT8QwFH449cA3/M01JpfBNkgmGodeXU7AgZbaoK/ZHty+ByRbr/jPj440Zn3y2YKVCXPZNa8JnJvn48zfW05lxfUsjY7hQYMt13Ll77/a+B/krTJA6jHwzy59ctgeuDnrmBBlk8MOtYKSj1uQ5PMuAYvpmwXDk5PB6uC3Vh4yW9Np04HG9XKy9DmRRPxcBNkxvEOv9q4NvkD40M2SnXk/3KH1Bu/iFTLru60Iuy2/1kmZU8y31isFzUrSwRJkNE13BnwwZBzYGW7niucrhLYFB1/Y+H2Bh8nhbBGadRIOVjyHNUBY1ViLpZmxSW3hac7x3LtUbTJCzr3oqMnVc5q06Rn6qdFMXyDSeJr9+SqrqF7EoOR6s44QIkCbPcUes1AOMSKEUgTBww2SipbtosyOIBp4xI0o7mWDSjRE052b2iYhgIR1kCo70/3dY6N6cWRX6+vvDScSrOwAor4R4kyGRyAV21Tzp0gI+Ji5YljEyuBBuO8C9PE8jboSwRMMFP8aBoufSDs0w28hzwuI9DXHZ9BsTOsE+7Zq4uYKqrO5ZVAr3UoSN/z7oDS4FyVckbJKY09w7ZFRAD8dPOb7FlXL5nmYcdzbswV7nR5fU2x3W00i2U7enAhUlR+0YrAboq18jBQjC7iVOjBHsKcO7AeE8bbqiw5pmfm1OadOs9MsCrfME3NipTNKWfoRLbQj8/OMuaKTk0MKykqrfBDgA16xO8diFTXYK3BisnVyKPom8KOmD1qV15e+87cvnxJjL3PHtyF2CPDWvmkkcNjN060/UDWTOFLGdhUm0ft2loUcoaatKzTyKyfSwNpkyK9jAfKBeNNu49eTnxi7k3XUpz7ddzalq8AKcAD86EP1F3jmZaeyrM4ChMU4grQ7i5zXesoqs8cRLUWroy14uTrjNnFZRcuhVZTnnNEQQlImiMKZpA0/jUc6iwa0eYrBZvEuta1PDgbgZCrpvZY+1tkY1k+Kt5Ojzq0PlG76PaPeoGH3j/GTtv79YpO6TEwd/RCeucb0pBDjy6GEGrcF2vxltrla7XQq9s4llwnbWFY+xThHql+Gnzok8jtB3aEcwu3M8EQWIaeljVLaogmDln61uRZrzs+q55IRz+ukSHvKfirWBgWpJhbCvdZsMOQ3DU0W51i1C94K2YhtEnw+Y3IRdPBUAhgmUNio0ZlJJg9Zy7Ixhk33qZlSju34vcfOIYqV/I4CQTTH3Z//70IjavR81zVNCY5Xm7e4PZFHfUpz9JKv7y0GQp/LePL1kUd8t1Sl3zE6h5Fu7px/2gsWqthgOYF2WqbW+3HyKSNYIk0ZGSSme1bXoOmzq9JIFzUHp2SEK8O+k7CqTHOoen9ho17xBfEK+j4G5spr8xplskQFDnVlZQj0Uh9JqN71M2QAzOOB5qr3ceOjSJydoZwL33xVXQRan+9+1ZvLmmQZg9Jaw0UQXWUKdhMIofWvQPN17BVS0+azuSZgqrAwa4iDBe2oBe1dbF3pxMxo0HNN7VkGgACPtEWHJIpyaNsXncqLDxXAaNgOOh/fcqu7wD+q6bGUpPYYOUabwPjFyexIDEpql9fx6yEuFSyod7x04tn4I11akKCy+VYVBBb/YOtNPRAfJt43KRA64DtbBuiIZouS5MQO2oXgddL31jq+aDN4AtjqAC+3pE5E5WoCqmwA71VtYi2eWrj6wYtEzYcn8er5eJe7a//stCa8dLKfqixKEaM4g7aMF4vO9g8cbaPu3fCsmIsY2cOB2NkLGWAjwITwvkuHLu8lfEL7zj1URg9oykGddTNMWkSuZ0vaPa2nYQgRbTM0bwHBRbrS6wNLpnwGmoCrbbLsauIXpVmn054JaKSgtjhkK2FQ7grSSl84N4QjogZfD1ViuhcsBhx7vvYaexJZLG8EHBGru789L7GjIvsB3s3uRwzfetwSndM5pA3XxmLs1twHYWPMW0XkzQoyAz7fNq9jK0M+SRVET0OuAZ9vXuqphF3SJcuAGfoDTGuLXJ6PsWrefLt/6sTAZGNx8M6dtD91atqw5/VLCmaFI395/ryQJ3CBCGag5ZHX9YbmzbxlMEPfWrqcDiSt5++tmm+eAvG2H87R8rv5NTSR2SVQd6Uo8MAjC8890kPa+4dN5tXiCQO1th1NoGohwQOesPNkkTWjWooXg/WZ5WFwndkiiBoC7KhRikFsIiOutYPH1Grnsx81ysxA30jSRo5Jx84xXK+1DE+PvokA4lueHj8ogmu4kpzQK6SszKm0HRpcruN9uTTSl3n9pgU2n/dBq3pQ+1QB2dkUDpHFdi+xVpAS/Oky1q+TK6xYcObu/AzJUQOFJA7dxtjPO1nPHQnEoL1hyacsnOK0n3NUF9ZXA7LQ0FHJof9YySxP/6pGKpoo8g7PRbCS7peXBAybcSKXANbW8vg9AUcpnh7O5Sg2dcRgkmHUqWbTDZ7FmhtGc4Kf7twtO6389svl1zXO9kBjhSeOy3kX8EO+RTGlwcV0fpIxc1RXntAfo5kMBqs63G4CzmLwnk2DBTTSM2MwUyC1ukgBJcB6REuRBy7XNNhZMcDBhOij7OqoJY7J/UP9rjPudok7AUPbJFoPNb+42kJObqZCsjA4md0gMYm0HJi6KVOYPcsLjPD9fer48lb1zWr/JORkV2ligGMcbgeXxI2/Ze6H9c6iaf4QSIqccb+veqbjcp44n8elP5jwm1qKRmoDK0dGXZgGbjNO6k4uEMLou3WkJRuliZJK5f53Ev+m5tsCwuVAa4fTQQoO+G2Yqjx0P4YeTn/daRuT3RtCvt5RUdrGO7pzuIfM4OxDtHLEZh7iSj0LwJ+Vdm+pLfBomgbn9frqcMD1UX+mJpTfz+UXNYTuvgp8bq3wAd7IuvD0bqClZA0GdVa9DLODX6U9pPXHB4y9nvmqwgGWqDErLDu5AWj9OIYKSmFRG9u9yxbmVcjl7UhUtjYAF91n5S+y2u1V1mjorMJWWL8FVDGq0mxlaiaX98QhlKDKY7cq7MyptGdg2C7OUO2WSEk/N9x2RhBDfmTNc8XZJu+E7sPlfWl+4KcxcTKXK2FGBXXg1xW1dKSTv/sHI7EC5+wU/py6ZGRqeSYqUvGgYr6nzQdvFGzgig+vKUyJUlBhcGIbuwN8Yyt/E/b21swEzQWWsl2XAEOTgDnp3olNFeGQXlqowVcpY2wsrTGxw67P2gPiSC3JiO5IFdz2Yf1deIInsoLwZ5Z5Y9ntVmzW8O8sRTVsppWEQJN9BN9TfsdoW/NVgx21mju0fN9sckuCgrDJyRaBEE1IOjzcjnylIbFa9wY8eTlhwzOpmuCkNA4QVZH20x/v25k180QOaFYRM89039LlByiYBtrssPe/ZlbtHUnz+yXB3AK+A6GLfRH6AjOoSsaNyMwp7vtFC11FJ8+Xp2oPNRK4phdqAa+1O0QCStBntK5FL3SHwyv+Gp52+GiiGP/pymVlvenCO7vz/J9FpIZG75qketEfTDrhnnc9fnjtVUKlAM3Y/PFOZFIGLxK/654EGAg47oSnsMkmpEVulUGUSx0cwG14I4kWP5alGbBW6RLACnQOUlEXMGZ1ZvstW06MsULQEtzi0KsY/27OwKYFoq0sAVJlqxXOtYq93/QELPJ7FzCScYKZ+2tabqpNhz5SJ+aTcx+KHWnUPdF/Su3D/N8jIKwwF9FGZWAynSs0Zq6rTMak2KGSo8DDr7jqX7Yw0PxtaNvBLxotntTMbyqcArvSAdZnQIl1OmyQYd0keHUP4H2fxOICOG13yGJiCVE3joNQaHSodM0Ghsbdh+m3MDWOglxJYB1gyq9RR8sYs3237Z1IFL6fig3CvtaMMI5JWVGUQG5gbzrWjWI4DTgZPkxVTMVF6hJC0htek0EqG7JdPNuc9MgS0GcXIW68Zz2Z7lqbESiUMwj9BDyTxgLlHQ9E3rpMuRQXT28KGDDV0feZvDiXqmINqBvxeD3DTk1Mh09R/SVD9D/jXamA88TP4AhGmSQpQOg0KukxFr4NzhmMdQsT1cBRKQEGN4igJuLt2xadmKdsrJEpFOvnS2zWwjdRe7wI6VSzshyyRlfat2IV2YfA68TUNE/d8TRsqrQP0bM8UNQRss1YPH60ySW3JT8R9DXL0Jyhfq8lpmRC2X7X9dqD6jSFLcAyXXFAsbqYo30QKUzTBOkxb59poPfn1hwNB7/WbkXAHzvMYBmpFQM58qezEVTIrQ+E+Fgiwpnb+77vD5Tgh6epPnQDSIzPrtztHW/ZMI0AeUaYoJNiIPo9WgjBDC6kYSADo72ExV8DM/3/FJcpaRhfa8I5AfNs0nKcwu0BEuWTEs3yAtmVqHMYIvk6mLuIEmQhs1JSg2NggTdL16dAQIJkrm4PkrTWoUN5sR/+z32CmKEnXIsN+FtoDL9N1Hg8guu19giq/c/tsYMT+uO8bSmvWHan4H576QfogLplo0nTHvj/go0KT4kFKuBBF6bb/nMU29Q9eiiawJrwm5ykEIbVVGmtlMbyTrN6PaXhTSYxIMn3IqR3atc5zXS2LCIy6yVip5V+F0bhkFOcAfWUPjfY4SmYpS340XDSNPLEe8JgQWsf+l1BXCbZmj9rrxaCaekHmA/I8jpHNWZu0yQTbLuzMBMad3cCmkECExRIpp99ffVnHH9t8gDG1IFKDoIhz4hheABBtI6FXAuDz4KO8uLk5DaWzUCkMcfi3mXcl6z9wxGK3JS6VWZmYFz9BPUrT6QJV+YDbnGejMQ/EE1+pzQW7JcARqR78sSAuALIJp8Ziz1FAudYtTMc3EyzQ5unzVMMSxBocFVbQBhlJyloOASwkt/wx02aUwViMSCSR7Hy98bkyBCM+276EvHIpuRQcicQ6/grLUbEJn3MMHsvWuddDxHOFk828DCvE77KrJ1ppMun0/+BlrUHNPf9HQZ2+3Tbrru1utBmeo3pJCsMxp4l7+KpIbxjPop/VxcSw3nTVxCrXKCpDby7sGghBl7j/KLXtd1TZTKz7vAA4nJFP3FV0TL7QkVQboTHEnGIRZpPtv9T8sOtGHB9dXSS06bDqzhg3U9dvvTUgIRggUfeWgAp8Vk2XEVllSKjXhstPmnvtfuqNEGk2zUKratX6xZpTH3xMF3eygd+dlOCk1jJGJQwKN805bxwMGwMVsFv00/iQXnI/ae9yELkt3fp4pEWIMV7RpFKQ7fBKPuacm+OPgK6IGAogZMXZFKbW/uTCcF4+NFoA/oGD1jUoEDqnHhTENjd5Q9hWZmqUCpYPlqfXivADr7PzqdYeX4o7eyhC5/MeVqE32+TYEbvGsyyq9JptONA/9mYUosJ5NWFuwHfrlbVHW4TU04WWpe4fLsgrZWa1NfHV2b7KIUrGSYBBPjENb6P7Kz/QOcgq8+UIm7g4mHjYWAvE2Vp+CjM1ZEcMmKk7eaRfCpS/0M6nu3Jf7QrIbLOEd+l2gaJv7vqxbZJJPGZ/KGVjJvHiTrKStwYFA0GcKf4Rqc7be/Yp96RpdkSb9IR+WtyFy6/5PYHcEGh6TdEyfiHxB/wqh7bCoz7gvNjJ6PxLkiSv0oOB1SoxtQIu4e+DI6+MSqO/2aKRRt3eMUQFsOGP0htsCryg2co9aUixWFLdIXdJ79krVBnhv1R/S9a6kPMFJoINoEVPISlm6g2OngLvSnW4U4gPoZW7Xy7BjnqZ4x9F2LGY25rRP3Vr3HXVQ16z3LJh++UWNng58y0nRtjksyYWgsBcrtV1zw92XwrC4Ju2L2lfBqqrZtHbhxhN0jKct5kRuXeXOu0UM3rb+hmwhMkmgGad0Gs3JK9j0daOGZHY3i9z4RGJc5ew7a8jCUyxaVkS6slAT3N+k0CqSRt1T9Bgu2B1sZeJPdpcEqpGiUTmbeOJbXY/auF+sdlm+HKQQ/6ARn8kq0mxlZQsesCwKU3SoZxzTwEnOSdAzZ9Gy153ZXPP3Zraz7ACwh4If+PNDlUrirVk01IWE7Z486fHtFc7TMq8UwSmgRUHQI+6/U1tEer4B1FUnv5NbfXXLGZ9ED3TyCODIDF+KNNquYCwYNwQpO3e1b94V5HqJ9x+AixmrsKI6/dcS4fKcnXvt2+36olMzzUG7LMVHHlGNoqxU21c95g4uFWvITN6e9LysaFkDXI1OXea3xKyvcuLc7WrTJH43Xypnnbo25WYjjXwgfg/i4+BVuxpmcKiFnu/stLWcA8EHL8jvANmVgDfT2CHihQ3CrU1Nx6MOK/xDDGTP3vKBuDPyLs2PBQDxAJK+8QW2aKyd7+t8Fz2a50A9zzfcx0loYcvNiyR7oeS2X5NHNeN3Alt9ln+wkpE8MJYgzd5OXDFPdHjKI40dlNAGWXeY1TwPe4Z/RxenYsQs+BOYwTbNhSiU6odX4nJckTNHmO6eSE5diO7LZy9FhAZus4ijagkByQgo+CmzMxCXh7hoRubLCdcDtuUcby2JiiK02/h1cC3wKbNhnap070oT+2foMr5kC5eqA/ga8mzZ6CK+o+E5my2VT36WQqL/+lHKOoU5EoW1J7XbY//WTRBlZcwCKJ06t6eMRu4OYKmCFh8G1IMam0ymNuJFMbREIFfzVioWy/+ydIgvzYPkQWYfrGJbxT8rUXuPSA/FjChIzv06AkG3IeLlqqDcJ7EHyhCtqJoeNQQptEFrRPxzO26dv7RD6nVh6gOGIH/PQ8lE9m55+FiCzLe1SRjk5X4uhAyUw5QUzUHpct2DCqMgbQmiTH6jnsIeKLOB+mC2hH6LYL9DjeaD0ebjd+mhP51QUuf9y4Du/k00xkafmSwSzlBtga5tnM58tiJuKcpTORb7QNIA1Dv39d1mTuk6uLfguRwdlQRf+4uiy4T+vR3ojzkAe053IrDHIUmNvSZGfUbXk7qpgSa577LIoAQY+/puNeTT5SctrxpIlxj5/nmCsKsy5wjfHY2Rb9SB2LqEA0MeS9pkxYZEAeCpnOBSU8d/CI5dHyMbAUbXiFUf3MRqQEJapbYsMlcUaRKF1OT3gF1eV9aOLzlCJ0uKQP/xA7zVmphu99znV0GKJia1MSyD7o7mPQbjmClqZ35/gynw2SOVumtmUzsE7YOLIa+Qd+NLcyMoLwrW6yFcAnQpyxl3p5sEHrnlG5AsQnHfBscfBnp+BZIXx6K9AyMfF5+F9b1CgAK5YnDOocFdx6WHMy2zWkSrRy9U6p8mkkwiq7xIOnaE//ewRmoXQNeRmua2fa57HtcO4DVV5hP+9TfciOJ3sHALPYdgIc5rOm5NUVJGZ/uxPacxH0UTJbUQTJHe+5FJ/UHzgUFvyGbmJg/HvKcKuT4TzfkPz36JZ3fv1jzlNjVe4yAkf08EbRwrkuav1E9BDOiuHpRBDmmc3NqylKjI0169d9CRC2N0O5b6w+jfUvp9RAeg4+0Asmi0chJ6hveriTh4hPMGFvU/6zj83MeYrnQKulS5LYYFtgvm1g5baEijW4Wb79yHnZLT7i8GKNJIfzIuBPRzVRTMRkhPLZhERf3BkzFA+zmsBi/zDC422xY1rWT1zsVIaQJ4vmlGMiv3ePgIOtS0zQ5bRDZBGrPLdIKHZHPG3mGldVqjuA8nWXpOUk6XD1Rwj474hqt7cVAEplApEefnEtPpRgLbsQ0/FiJ0zuZXkcZWhJ5lvKQMjnjMoh+l4lziaZAGrgc69PXm0yxh9xMLVHq2ErzIYKUCwHcqG4axqw+pB9lfgNitSMVRMkvp+gemZTnunaxzacavxAWPF/mefbPWvY7GkFoEAemuMiVcmb9aANkwDbRyKOXMwjCEArnaUF7n+0leyucNsTYhrdbQRglVd8jSdzszVTWlIVIKdEaiu2Pv2GzPdlj8zXRf5tyB1lbfR7hFW9JPSbNRji7OTj4veRlVX30HHHuClW0G7AMpsptgrfd3Fw1dEwC5WyzZl0xtb+2WbMrcGSLYXFchIr67v0uN3pj/oqfFCTOHXQgROKIIVqgas5sK3LjVN4hlS64wIYTtD5OzcBlQa28j0B29LMNKeSifgywpfXkyym9ONL9qBtIMeW0huY96Ry5hkFyoCXhW4lDBSpa2PGz7o1LNozC9vhJfSES0K0pn1nB3Tsarb1LCF3eqT9TSfxXLK39TBOBPqrXvQny1npJZI2nO0GucAQneoC8IZ7XPgVTY75s1CZluSZxvk8h/5K9SzYNe+V6tt0D0sxM5a9Shjvr0mXZEeh1nJSpxQq6Y/fDU9YgYmFomn2httZRQhouDvfvsG1y+qOqqXcgfaMNf0h55bs5LS0Vk8V4/vydr/Za0LPnJqe1fN7+3kZH7WzB6s5qtfJMRjXW9pYErVCLpjfq03hzZcYqC1/MIuzmXDwKrfdMk9at6bi8FD3DBVMqA14qBfSmh9u0TU3Pjf1nmr56aRqMUDxqLEmiNJT7K8T/+KTwU0uQQAlOtegFwLfRsKNLHo1+mmLlghc8vGUOj6I9RoWC4HXAezZq6IUNtQIOQJA1iEmw10cgOzxtpLI38pMYFaOO5nXm5fabEM5mY5iLiaXRRbLz0LG/mDIzs+AbfIG2oqKL3yM3dzOx7/26mAqCcCYqhpxm445uEGG9kCQBizeCQe/EBZ0Ve0mQ0d2Bgv/yN2qU53uGj4dsit5oKEaQClhFw2lPhukMvGZs0uUv97zkj9pYe/bHUE83yo28GC46xtxK+yMoj0sM771LXRSNZn1mPyAwOGEI2RSwW00gS9Qhb1OuMWl8x1tKgpmkPoyjIcBvmVbNIw6yYHlO/ddvpafsXoiZnE70quTUOsB8xOIw75oc2WUCA0hdsQba++x+82siCRXl9nipaQapKDwRNHe5yccnhuQIxd6c+GCIIn+fQ8kbBkAIFHVMgLOo3OXsz1NXNQK2nU5cw5V5q7lzblD3uhNY71eGVOqrzJOp+gmUp1pN0zPcpZXms/KbY4rRMXOGJec4NUMeYjSsbNGmkC+vmPqk34sNNumcZNZOQnfya1s1pJAolhDJwgTE2Q/5WH8hsxzNIcoGvmfh0TFXlGlucMOCadu/WeV0Bd33uGQFTXXAGWtFiq4K1mvojTMXdRT1UZsarECPMO6magmU8a8c6/amVLmfxSiKD4jYBDho9/LhOdM0roa2Eoao3sqp7rCUTPoRF17hP+e9wXgr8hstSspZB/X2JeoNF3jlonLMVJ9u688D9l/KWTCv2L/FpRHnqi6guriCHIObyO3SOO17Mx6chnOlTIKvrhQTeiB/y3ELk8PtNyR62EzpcpfPqS6wXKo+T1TfrdwOlBwYRpAad2j71QHlBo/CVZwtMxrnuHtbbQ4p0zqEV7+zbTxZVM2Zf8kdbAAwSiPGmJofViUz15CFmxbGtnJ3MHe2taVEC50X5m5m4VzDb+x0l12UXLtcdV3JQSoWhJcm2EUgX3XlFRQyDK1frBhj3aUn76wB2+GM06ufRkpqJ3BF/uRynwBwHD0iQmbS5dUBhVQTdD6JMoG2x8qi8s+KLswDqjxczQdTG1p9euo9RhuWs7LfenWQnBGr93ZwgtXFiB7SZK/h4vjgqVcBNoKMq2ZrDmZPIyVPfgUFBuL7yiCXdrFKTxfUd/DRRZmaLIs5vsJF02584PWAkw4oHibbcgS5njO8UPgnV8V2Dft5AjazbqDBG01iX64+u7eVBm1k2540m+jkP+mRcMBi4IIhcG2j3xzIyp/umP774U5xJh0aZLbn1pORQT+ZlR2HcbCVEhsXiLh5on0mJjeirLrS6bQZDwptvW8nROLlHQOCgz0CFXGlHWeVcqSLZTQhycqYnBqUFB+uz96a4rtuUgS79a5xdL21k7XtuL9FYyU6dWNc74385veplSBjZlmyx430/TYHvKUXCPduXWGkHfftMeVHOUY3v39TulN9bHsPCazwmIxkccbSUzEoZxIHUsh8M+p+L4TNBCWYaXVyBst8IeWmk2YTbjosufzn6j5KmO5y+yLIqLvcvoH/M592W0oyXbf69a+DG5rSicVVCVwDxqbXg1izoUmmDS2WodfjcqJSg6v2rBtVtL9YWo2NOVhRw9qOuZwOfWOWNURnIsaCg+a/s+quJVtLvmCymUQWqQ0lZqVfDo9UbGDNL9eC5qb2MyR2+geZq0Fd34D+Qxr6XwJWolyF1kgvf8u5lQ/7HazwN9Dv9zTswtdK6AwE1KAz9QqlhJyWbSFWK53YXvpF9BdgkNsE+1PHV3He4TS+KClMhQgEWPbETi7foB184LQUd3Rg3Ajhi0wW7fwwpSQ3neH1kGMwWj3nn/i4RoV2HvLva4NsvLO8OVsUmAX7LOW04//ub8cK8/Cqe0HCvPmZibAjLTIwSEDUjldKZ7fPzow42/aL9DPmUImTVC2+89TaFjO62SwqpwlucddEJgnzhLNzPJ0d1i0/dLZLkQlkFUbY0b42/yy0X2tT7H6KlgRlfyDzRFxVK1iqFmg0s+hFpajcTSHKnClVDH6yEnInNq4ZY9yvjLh34+Mwz1sV+pO99RQ+pdLnYaDL9u//PGLS+Azpzu7/FhBdxMZwGEr8L4sjQC11HXjqln6uWropVu6nLeguInEWXOpQMsHzRxE5RLid1+L4uhPxi9pOP02F/U01Hmms7SeWnSy8r7RZo0A/bqeAmfKyqByVrj2rRVWXvugibd3fqPrGsnk1m+qfsAlbb/sSVu8hJ/deN79NRRkG6bLUmj3YuJLqm9AZ6i8qOi7MhFyXzUj1x/5wZKnQ+hztuZyy3zhHKC8xxBRzPl0nfS7MC5HjV/jroDYtWizv2rHyY9gyOM6a56Hz0BFJtZTa0oW1DIewp6UZ5JvCtr4HeBS38kQ7NLKzL/IETJjlhep+KmKk4k/1OnmQfxBOwjy1+FvFM7hfMGcuBHKAAfkYqAEZDELAjd/sAhQj4G2n/1vzUGNVOEorYjJcEzpLLDoxg/lRL+M5RvlJakzlK7k2ssTZyxbstZUOLOH/zmIM/Sca9gXYgsZWJpkJmlyFF1e2OXrOX/rxGziIracJwxTITXBBNeqMLy8uskAsWEWpOkGnoj8WGKcWpE3Kt9Ft9bQ2T7jDfwr64zDKUrNbE+AX6Byk+tK1R7Osm1jHW0GAWhTY+Udrl9cpOhY4ntXH3bZxQ1pw8+cJgtwGcjsikTJMepQ9E3HTkwrYDgBjqxZbOd+YmaV/fNTuizQQMst7exIEs9TJ9Io/OVe2HSug6ZDrEyQUaFViaeahTWiv2Ru8OftQkE5Ded9GBua1fmyEhAIZtsg6zHq2pw6z4dML3QCRr+ktkSoL/ptDoxzVHDbtPVvXDFR7MeCW2YyoA+4AMKwBLJICFzBA4ZWJDQRlqObStw2KXBcPH9PiKq4/e8PEmY1E7ZgB+tLf4imGqZTF387KzPG/TIuFy+VJC0tGhzrkHPh1C5RQLMHXHl2BPOIVz3XvcKYNH6OvJXVGK/FKfS04EALLtkpZj66WLlFlbBzq357JdjsYXmFyQs8ND93XrLKlXk7N/KnjAxascUkY+aOLb7stkRjgmsTt0wBMmnyX8BaUaW+rsZmXE9X0amR6f7kH04NmO1A8hgN5Xa1A0OgqpVHAKTU2WYLqJqLCeMovP2aIynLmIY5VWwnk133hEsvetP3HI+dGRfsdJiGu8LF+tFnEk5/BHzNzd/oDFwq1Ine8HrytOnce0KD0KlbFmPbeTBejO0lBIlitfAF7oaBhAlqD7Wd5Mp67+ncXs5dcKurAUMyVQxnWjdOMRy+fM3D2IPHMAI7gEeV+PCvTxNqZdQKI1TWPa5VArOfAMgKEDfN1nLX/L2b/l5tP1gmPOOCb89H8OxEGSM2GjwZCEcLOESMOfHwOak90uzByvALYYPk8ZLrhojrO0ZHoimoPL5Vuz3RGuCS74wcjaEfVgR0nDWO6bdHlOmLArVyj2cgaF8FK+X91e+IutuztPk++mqUD5wJu7mQ2Ly/SnMzSAsmNWqd/CMK5sMOEWGP9o9GSumVMU/fBOdWF5TLUNoyV0evGllkyo37SXRBKj3WUgg+oo/czshaycmhETz3nUr7wK/hW3XUWfR5434FYzdQJ/PwRiR3fildXma7FpiTEvZ6Oj3hV2XNj5ZtmYGdIk4n7agwCDMMYP/e3Oi77aKonAn28bD+9rZzC4GAlW+91TOQVHp3/Acfp7O3Q8rxmgm8ADIVfIVJ8jOn+DtpjOU41pVJFICUG2960Ucv3nhqlxahVc3exWtdjwmDJ0jT9YNTm2hm88SfmDR+QD5FwieZUU1sK93d/xQbTux4taAOnWVhFwUd1JXQbk/W7tDJb+KWYkQFQMqD+QKKMRrFD0rRW2Gvi0GwfkPbS79W1gtY0E+fvcGAdK5PCnZWgxRbsRfpCQztGVF3uv8FMRr/w1iSd6SR0tkrdIHbO3m43W4Lmmf6uFoRu15ewJGqqqDZd3Dy6HO6KXI39/n8gxT2IJUQE57r/2uNVx0cu01KglEk/z5y0iRFVR7IwdoxooSXXGWzWyHJSRB2XSjbOwmWpvyLvfQs+gDBFN06eq0qoDcH4EXY7tdMPwAFpEYij21gLSIBtJhspDR6iu7Sdnaycfj3Ggw/CnmOelKqhr0cohs4HRzf2CdoVlpIhB83IPYAcJBdP66LP26hZkG1eb83OSjsBCQMxeMO3tNJedaduLhdqA0BUmW1ZIuvFh6FZ4ZVp5MU+oR/ZYYOpsFQz13XKSUhotRsomON/WyMyzjN67Gs40+T3x4txU/8Iwkeejyt4pKlWmYJGQ8Z6MZjTbv2N+IwDfLnUvxeDa+5QczXWnY3ewvGaWq5iTwcOKzBmRXft5BKfGmAROCsEW/rqJtDliSQEj5dGHLuPrXVmf2DlqFbrA4cXHDiW4ZDGzmW7wAst6S/DN0hQRkvp80CZ0ERRIH4+xFkxOeDPua/ca1JPdCFKHUQTfjvxLYmPYAKrBWuvs892nq37shUV/KXNcYAsKpE9ubZMEdgD1v7v2zuz0DDcCBdgqvvTaSuCnVO/rBLL0JKWCgSZUB2PZ4ecftUebMHNJoWiOTi3RugNE3FmgQmNoDs9iOOIr8MCrj+s/paG+X5GeAXKj3SwoVgZIlUPR/yYQgLkmTVZV9EN42gY0inJrTq10c+j+cIb667F+Naw8kA5vzXXc89HSIdt3zjgW9QErxJse0TJBN3jsGzPo/3QBeMRZ72kFwW0ximRMbM5nWyjSOGZcDyuqupsNgeGpIcaFM3h66zpD2dWXGv6jigiGoWrxc0KNdIuTklWd7eIrku9S+a0YUqmkn3MS2MP7uTvL79T3mAOXoUJLhZZkaCjO87YANFltI5HVTo3wQmQ8hNsVLwo8fMn2R8lZXn/y7hmk7zefNHGLYyU6xVeZMJTzhOF16k9aNInbeLi+Yl1+2duDOCamzvP8uiTotFylNVat7dqrXE8VGs8enL8p5odJnlgLqBgltAzUvxv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81000" y="1365454"/>
            <a:ext cx="4321893" cy="4654346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99299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K+9qAALZjNtaA4uFibne5KmlTCeAYz27/atBc+AM1L0NoGmMH9o/2iKArRJTMrMT6uA2zt/BiMnq5a6bfKR01GUeeV1hIMICKb1cRMvRvDLtvJChTKOHlRrQ0ysp7uvoXy4KnIWp/rnwm3qJ0fupO3GcNRMmjPrpc1IrRIh9nkZOvJBkT2JvqzmqQi6tpOKqpgbE9xtph/vWJOTTeWYDmSij2VsKdsgL4x+C6QU4g1OF2EzsNcXRZf3VBo+YRtbNVd98ax7AIIohEubCatSIasmv5akCTGHwXsID0gyPGGECgADT4bdrcJoaKgcztoq/ClgMi51ydrI0byoaerPG5kkGi/MXJiUqzxZYLYxOO8v4lH5KnoDs9XK6rCipR8WXi40pQjd4AgAU3TqaVFZCLaQ5Paz/+uKrFdaRqe6sveGKiuD4LMeZqvjU1iPlwRWFqtPBWJ9jMfdy0HNxowz1ON/cCXyRhkZboPqAtJGvya2mFMjknrBfCWTDnKZ2uiBP0rRqZVw5urZD3ViZurvjzoEDFJ6ZUvW6QSgpxLGlJDNoUsGMxYUQwbhoGz/6cITnbZPLc0jJLyZT6wQABOwdYP1OwL2h3Z3byuieBjv+gptY8aJNUmDoDSY8p7hVzJF5MDFEmyv9viPsynbIqzz8E6EyOY343ZThrXXWGyUfr7TCSriDz/jO+WDQywfdRqX8DTM3Xr8aIlk8uZ7hg3Gj46XIaL6k8SAZiOvGzjkQUNpEgP+XywNRq4p37ctvTBBmivVBNSb4wRIxO5z8jDSMVIr2QUXh1V/8+ZMURmWV21SNaFYD73roKExsnwXyaRR+4DZB/eVhY+9izjP0ONm6PTtyiw/1zu2+tzkCjdESUW5Q3Jhr2CYIls1pqHIXkZ8KYYkK+bgdXTmUWVVjQV2LJTZ9qUVTdz0C7RdRcVoiHoFhY0ZxpBBpBaAUwHYdrOfdRANZvY1/T52MnHhuKj9ywuJ+HDkeqSmZM3C385q0w7hqPoZKqBbOVIpBNJfdQtMdXhNlDiyHwaRMowPF1v+Q4oHBxvzoxX98XWRKSkRAbQeh/u7UmHAPbphzHoOkxGIASgdjUrrK/8abvy8XwamVNyHr8B248Ex73IuZ6rCF0bUmSALHSu1mWQI81AY5dG0cx6zDsyZvpGYt1e9QJBGPVH3Qc5kLrPVCBtTN4gd/DrNoJWNh/e4VwyO3EIrYjFQu1GSG3utlJSir8CT69eF7Mv6FeiNgknj1rqHqqz7PcRCERlL0esblrEDSM9sDYLb5EaNQ67sfk/xTXIxmY9kFLfz6j/tRBmr2B+6pNZ8hTM9fQCamOChjoaNwKYOQ4SnV9mN4Vh/qKe0Mv/3nx/trlqjJabnaobhPRxxosenjGS3wOwkcspY+TG98tPKIu0Raf34pdzKTim8w9hW5gUYvAfpnu4i2iQjClQDrxLhZykE1Q0uZzCLzWe4rsDMcgdbQITtTTe/z+rJLCtfpXy3+XRfCki2JvNDVPT3gcmY8sl9/ZRekA2vUdj0Hj4OYtrETLLb8TTBOxz9wttQKtiRPUjQva8aWeJxi19zP6nLfumUldme0/6b6E+EXEQE6xjkfMUj5NEFYWL7N+vKRm8DcYle4IU4gMMLjVODoM3L8VO4qUB2n3PzKmBgswmiwGvaTHFBt2sN9KVmZV7pHBxxw34Zc6UWy57PBnaPylGUpcFlF2YgOq6maUQqiN5k/ZQSymAJz7P5x1pFi+f1DqjZzz2Uf/VWI2GqSjHkgtpPQPHinJMPlVU1t4nhlsRCi7nbZeugzZE1uVeVuQmVEHbSHXW7jyRLDDFZ8ZQgxkVou9jMizbf9c0Ad9zK6W/re4jCvHsew1N8jM+/goiWRQsUTsrwcVt2MiLUx8U9jvzQctbo2CTLLCorIRy3N7oPhNDcZN6Ea6EFAhrcMSwCfDbQdi0hCndzkxE2BU2nsvmz95pC8lA894ZXzfCldmYpqFHlUAt3WdPeXKru+GcZX+/VIaYqTntjWyFO6tjhPp+dd3AlF63c4CT7fHfo8e5pEsCNgt35Ykr4hGA/hXrEc+qOw+3RaOufiopb0XtmXcZoxVspFOkO6DmHmLb5aaGgdq55MVICrD0kPM211K04pPV9JmzCQ4q0JD3PIejRHTgmwALapqdvRETTSG2X+MAB49r0bXAb+ZL2QjI03Pke+keV9TG4J7eK4nzlgJnPg3Z06UPWhqBXMSNhdneBxVMMojBQQSTDQqKJmaS2PBI/6VLqp/i0lGWXVn5eMIKSZWIv32jZqHZda5mzrRMyxuVj8aEaA9RWg3IQyMpT7fqzC7ut6sxA6Tx6KLuWNZRfmWh27l8rpdnskZYTirOtWRF0+q5ytkp1hIFe/nbWaiKtwSJx0uCertKRkYDjsDDD2+FP4nMOyMB45HL9WoT8HHT0LlPLXer4cn/d7URQI9A4HoYvByvVBQXr2wM7ulyVGlUMaxodSZEDNijQkXFpFs9WG/vXxe9KRTeGoIXgP8W/nM1asxmgHM0vF6/gqhOBUSND1C1RbUGy3pj7wtQEZKXQAnaknL8h7yr1a4Ll+84MvJORBZ4nzcVF0vfVibwcAZpB2wNXFZM361gjFYWuaYdhnpADNRIq5TsZ+L8kVc6O71D2PzqwWbi71SidcQUPIAVxgPSEpf3W/l9cZk7hhtJx5ztEHz7ugHYO6pl00INIexnChfAo9TVJtKgCmXzO05iiHuZl7c24cmqe+ObjiIZPacm0y/Xq4twi4PlHWcTrWypSsU1un/ufGosq6A+TFwwv8e8rz7Teke+Jcs6CZsURFJlF3sidK8GCZwgRkG+2m9bU6+W5SZIt7Cfy97ruO8TjRB3yV+bBSvm3Yp36LZ7OCL8On4ymqnY1ELRvs5b0Zu4YwvFGPPs2/VTxPJ/DsFcNV3k4C/2t7699Sa9FR8NIUBqmU0FoZvYL5qSbO7/wGU6zJjOiBGDfGMF1YiAXYCODr6aHk9KxkBd/5Igis63VpQyKgX2lEbanqtyXFbUntWaLrakPmQML5trn/xGtA1QxHx3YltfbCKgWLWg8gwwHGiHPX6KJ+EL163g4CRTOkHVPR8TEai9M2QtbiZb07PF0Onc0YX5lT0m4KxAd5ta2znN20Skz219Twt6s9hOEQp66KTYfLQ29et2kKrZ8RMs+aNYOlkhmmeEh6mVeOlP1Mnrqjv5VCoT5QWHjDTyZUjeOUxSVz2h6lcLd9heZMBaOgwf5Ugpi3jqcjWip11pvoAKYPKCOQQL4xbia/L0OEobT724COv9sBNFsQ7oYXzSaUyFmCMOMNXE5DjQRCTcVd3goC0GTGStBlEYEl2MVaXWG0lDOVGHz4fMOWOgu/7zUjMauJXAH9avcHzyZ6D5Bnnl9LusGQloql/z6dIPjnHiXGJumRycpSCGq8S57BptY/7o4A7F/dq3hjWuYDCaCSWPjZdzP0rSMpHSujf2+HohS/UeTJVTyJ5Lg5U6B8jSPlpVZiqXwurnc/gmT6kTj7Lgz/cLK8M0xNJ9BooIsuAUmeBx4Om0OWeqnow042d6zacXoTZO8bKFa5axpU0dqGEf6QHkP/pJes4QY8gASGzHSSXVxFquk/2HSk+ZKJxpJWyLtE1NwEqDQQffP9VXi3KH1OO8vHDr01Iah2uwvZAeBObxILkMKQnZLMS2mD2d3DsQFPDYSd2ZZplYQdkUwnHw3EGaQLYCr9RzluY/+4LdZ15yOU9DpJqySWCGPpQHOB8mA568mfXaX+rNMP3pjE3N5pH83vHE+ffssNX0o+M0UYNzoz60JY6cUQPxvp2+vWwsbZvhzOjIOMQE+hDyHa2ytYBClQUwy0Clgpg59B6HxDtGluuC5+Gk9X7W5H2HjSJ89JGq3oBbBPiVX6PBaKvfgq+zEpcee8sY0Ty1apU0uElbc11h0THrmE/UakjDAkBhwosgb3cfBSXdCT6bgj/HNbJCQgvMn8binSkHSHmh68eUFlwk+zuhBB8ftqdBbk9wCuJBnlbtL9VB4OXukRHolh+C/LJpX4MXxLpWmI56Xmc2Uhlk0DB5ri2Gv9Wqd9cUkMZgqXLCeDI4EjQeHlqvpj6ulFGm4NPAmQQYU3PQFAtXeVlNxfXtCwDm5kfzWFbIMBlOQEE3D1EVzqWihKgUiTyxf8n0QZs8PCYPVBCfZvr4EaNlgGtkP6y9bQq16kU6OjqsK0gjGud6kn91gijkPqAVfreyB41qO1iAh9on4g2ZrTln6M/3de4Ppx+Ojsn6N4UFYb1i6k72iDK0r+abC7s6xUVNIRKnWnXHuJOgbbTV1VdcCEu5fh+HJglq+bInOsSvZa6hPjYGxHsvj4iIg04wCLKx9/CNtGcL4a+PCVxRf60TNbyGaHxQmTlNc83DBUM22vjzElQO1pM2f/p6fZaGBlm3HH1mBianaKm5l19oPIEhmSEF7S2wXRdqjc00rioMIViAsU5Jj1+hEqQJdptkuMZ9UffAtObbuYyyuYIcQd4Jx99j/BJV9Vz6KCcEyHZ4Cia8u4JZxsRte4azZSI9tDMiqOLLqqCxu1RKc09EDsPgkVPcjvBjXBXbBG1E9XGANBeNyyMpBuoHRgqwnF0y0Kxv5ToSH+ZP10g6iaEOoFpPZuMiZfgyDM0Of8ysTkU+e+vr6TI1BCZisLAprfNlGytAO6l0obmqXjB8M6eSTZUj3JUyCEyoBXtZ42QnZP4GnqFYq8ITBi50nzCf3hwzBEmevsP9PZE/TFBGxuXeiosLeBLypMDd66qABOWsL3ky2dtSQBNc7qAqLme4rw/KQ24YUOsVqdZNubG8uNKsb3kX3L43iyZkFYdU5QEB2fy2hr09u4IFEEffsAtpI1f7MEpodsjHVuGYCXQvY81V5jNhfefJTUc4B3jTbtmRnOCL/fCe1c0cxPkGTNLnliUifx726axx6+/NoPqVGjMb+PGlpoHUba07McYgy8q5XH3LAX3KZjg5aAoSR1WUZMrIWjOCok5eahp3NRFzXwj1dPsZwHAgR+es/q+bMK2NJkCyhqDKF7dAl/mm+gw/gUh3xgpJKHq/Xv9erm8vbNqB+6ISb/3cu+pVVQP5RcwlAUgygLqocEbNP0wPa49jIDJymitFxZT8fVQzvkL7FFVmK/t/p6rojaB04yrIxlwmax0xUENuUeL8m9gZH+3/7F+C8xZ1uFrOPh99/i0HucenXq5tRxoE6dTS+n7cp0UbhkC3QH+84tW4rwh4JWGEKitY9seXOS/y5zphU+9jXpt7LpEmElFtYGVeZTwxzJdEJtZAzOOUBy2IrESVXz4TfAG35ulrz8g1ezdVHE+sv38Qz8SVxgKAQqXlIxL0r6VWJccbb/rgqgXL9/QRczlEVc5uQwp95DxWqpxT6T1rZwIsBdLgL7XDraliTPYysNrnmUVf7CZ+esGrlP5xE/VxGHj4V8PTdcyVYX0UNXEhSEkBgXMHSi8/Ct0hLFoHvYA/V8InaxLd8sSdTU8C8gMN3xXyozwzXczNEfGY7y2acZYmfPb40d8CHIZjjVH5r52ocQEDksCCZYo8x7JWnvMg7EsEpRllhYDnX+ExtZviQgeITPvMXeqo/hCDBSJ9XbozBgIrfWby+vvJWmM9n2Lb2nd+H6+Au7IAGwh8M+MxkJd5FcJJD8GuL0jwTtfTS+t2aK1ocSyK+dhhQmE59056Lb7nIM0JDSm7HPplamQtNdcBn5vUNrGykuy1NVO13B7H34ILWdBtRAIJBQq0+Bg2p+XJytgMbYJeYnRe731ue3rIYBL+TGeLEZsTZ1j92fq2zWaOSqiqsX0jy1E95QijR6qfoxUly57tPtq/wMoBnM9CcNdSM0jxdQp7BjqY10c3+3I3k8q4vQdD/M8GWmtZEx565ICBVuSJASCRBJzeSLhLmOdfqxfiq6B0JpyW6v8iRS5HKQr3wZ4z3lBKQ0TpJR7TcrdLYT1/OlwHZfmR8lMpjGfQfw2N4c+BvzI5z1MX7Z9L3N2CUXGEIhUvFU3dnrWwRSWEcUMIXFxx+2mxo9mNvvXTsFr/kb5JHZSZrZ7EahG1CqGZnkxVGWdW+h/PXcN5kUNZKbx5TGg7V8PwTgXQofVW9d2xFU8co7+apZhH3wMFKWqxaDMP3wxkJdcD6zQWdfVx0xTD++t8+0riacQAI/MEZkZq+oGHe0sDcNx7U+rf0JXwax7WnHgmirqD8OOaClSkcV9t5zCpWTdSHL+gmYicBrXaGCb56AstXbl6m7bT+SfYWypMKeFl5IUyUSnjt9t/7PAdcj6L+w+T66OE9mEHOFyDZ6P7/HBkx44gagCDu5EZnv//7NO0JE/lq9wVn0vPOy6TuMMBA1cvPyokYb8dMIH0StJwTOxkTdu7mumrEGWoEv4/5S3vEFpIXPgiWucoAZR1RkrSbFNEwzEng7W0cC7MJdoseseti/g8XGLDiTO4bj7iep9SLwV7Qg2yGlSBcJDo/P+7wh8tEUGVKPypK+lql/SNmUXHHmTtlKK+E62QoslzLvrt3PCTlhQ3fw1+7XRdFEkZHoiOJqlPe3QST57giRpmL9nZL520mB3WOs2W6h6Jf8jP4z/GB6p8F8bMCveUVxELYA84/i4ZgtmfUnM7T/e+tL1kamOhHRl0WNG1ncmKeFkMapZ5t7oaDjbgBqkHbcL+hRZzQw7svgoLMm71/v/pwrT1ljRfTDYl1K+ekKsXBUv6yF0CNmOqqGqh4ms80VjNtIZ1npNk0xMgicJjGhD7Ni5Lb/ikEBmpwD8eLGQmMeohGPZ7zupMAT8lvY+9O41g+q/13ArHxCVDywYBha2JJlDBIG86Mrx95AvRKHxJmb2Ir/Caub6/46aTaryj+92MXu7QiRf4GHCNtuxjCD3Isq+8mUPLUqPykhE2FR2x6lEQcw8A3bKJLbxzPAEvHYzNBgyWdbuIDXJdsxkUH05t8tC3ZSyVEdTiUuve5kwOOf88KZ0zJZZIS2m/UPSi2pX5X7DjSmrNE9k/LQHbDhQzhbcaiDNt4lamYcFuDhaR45NIAXERfS2YtP/t1T4j6Z0xf6AaeS8E/uxbalMNurGDJQZ7JOjpx6m4pcYlkpyfGcFFXmTKeQGAdgE4lgW/UhOjg+qfY6vUi3mjQLj9/GpVV/K1cjBGIG/wLTcTwujUhjxL5jf+ev3F0v2gXv/aP5ugF28XDigBY4W9y6XA5XNCW2YdG23Ti+LTJcH8D2iDWPoSlWS9bNivqsxO+dJpBrc4FkJdk1H9um2nwE4LzogDYtv99JX3IUWYbboBFGcTJ5C7g0NfB1Zc4HDxi+1GYh3YZnuYvQ3yUbl7s6ZtpbV7Fq2Pf6DJh/yd9NAW49N3DgmfaGrcTvU4GsZYVjGT6KwW4vpvxUuZiCqFcT3Qo1VbldyMiaVoVhH5SPeA598ryAN9Z/hldUblKAtfc2JjUwpBdx+mHVhRdjTJddlvlWdG0kU66JzbR6IRDMOfuvpAs8gJ516glYgxU+2KjsykXKjBcnu0eFOLqZ6LtEOUNks8aEmN0F1DqbaJGQAb7bMBdq30ulszqsR2CKwaCnuZTX+QwSXypi7JdbSKuHykzzw3zvgjHmpaC8vo7/Q+7daFDqnB6MZyDvayOsny/wH4OVCqbN9wpusHMMyBhf4gsaLbvfjXIqw8AJQ2b3gGwUoKe+69JDitFLAiLQn6ZSH9IjjZ9p28Iln4M2X/RriMAEp6DtPg/el3LXh+9y2d9HkFLsAKtU+SN4ChZhNHFTCBGkYKnB0g0xre/biORGKBVrstEraV71xuym9K/W8iKMS5QdNaOP8sTBA94wd8t54h7axmPkzkc7EUTrwAxRjaygwtFY1/izyF2fbXxgDO5A7U99/X+beeEjniBLKYZM9yY3hOz0IyJjHluize0P2/syfsAJuhEMLMeK7L2Exv4/bLlIqHfcayNZBpnkNy7m6EXLDMf3iwc7c5XpxqdMz7G7pddgsveYepP8W1oezCi0lUzJHhe9TYzUeHTN8TdQH6bSI1TXAX5YNEHMaapbtJUPNctI+YCU75f4P40u2eSIK+sl10bHXNfp44+x5oL0IyUYXdQpAhBIGXQkgVvA4+htT8hnfMh3wU9kQn/ySDh3uo1Yg2IR+I/qWDDMGN0/gkuWLzb3E2CTkGom8I4kbG1RmbtvWVMC9wsWq+3tDRrut0DjSC6jRb7FD8gMo4DbE0OM+3GLC3Ob8qwRbkNyPklApiWa4xNZkNBw4k6S7BUPxEp/59QGj1DZaAJIgNBARfYOKSWXDR+/FhiLzma81l+fKZpoDDsqgt67mqicnYK93DB18OBL4tdQ01wV/Exzl5E/D1GNEpQxa5HBv1GKsH2NYJ/wZ5l0WI8E4z4GZJGDHmAGaqCKJySRqRFwGAQ6QmSN1LF9beDhhK1TeAOq3JmxGGewQutW1f/HmI8Q2FkAurg1yDy3Lv6pFUS9ALtRUIzmreHsv9KR9Ft6pIaiEhpUHEF5mog9XRH584RNxxMGYTzrRSACozTHd7+oE1UMg/YqvYQiy5CmZ41MKmcA0SAbfQBRKhrEFiCzkGlO17QD8xB0Z+kPcEK2ibOvmKimKCPpM+/bDD6JYHUip5EsUteBWh59V28ooOgRiQGMLNPNNwr2IPn3H074vVwFMe/dJNDl582kiW/diOT5D/RdL24dMMOo4H8sROc6I0an6K55v6aL/Xla+bns9ZM/5p7Ku4lS/DJI5Qb12V4bawZXWUCgGuTd/5ogmqbHPoKZUoL4J0AEX3snhHjTnnAKVs9y+GWWlc/N+xed+RILJS8vZFGvvAlyGvm/L6r6t102EpTLvpFSycxqfsBxYjSXXgGdiDPelKys6TatVxF47Kcw6q4/NAJ8ugYSkm+ZR2Qs26vlDGhgVNIevA1wYOgdhd0SZtfDg0NYWFax8oEeFB9R7FxbIlzObP85Uc7cT+D9RzeFQJsS/mJBiMQ9rKm4pdyBYzBr4DPQ4LPRpeyebTc4I3x47kW81dvps4ew/UBJODWEbPqyoQH38SCi5SP9LotS2k+NROgED6O2cM+j9pCSbzAwmsYV63aHL/DQ9QA0O2jnh95+HXpSCmEuDDLg7jPivkU/NfHWLBsdq7rJcnHB/cy16MnOkb/Td65iXsNClCjVBgxLtSb0M5GEMAjKjBB8lS7PcyY0KUW6Pg99Z0c11Wixai7Jm9f6e3AtdQSYriZfFa39zlL04vdc+X/LnLhPKDoKqkWwBG4Ad3cLoQ1/nSPPAXjfbr97cizEFZn9SHzOZ390VfFxu0l0/ykNeq8wozYnHahpKGHgm/3vT1yDZomk7iWZBdHp5TYUKkD75unh7w6RL622Numve8CnCYMZtQuHGW2CCJ9O39umUR+Fmj8tDKTzwk4LcZCaeONV6dMakC3zJpAzZsJwNIUsNqta/xMLNqDUqHWPgwugj9lxcMAhGcAM5YIknECSU/vD9ZINKKtmkDGl6G+AnUPuTcH5gc2Fmfe5OvVZ0VoO/21huIDJmIEaUcsvNMFzoEzPML7ujUc/KEniYGkxKbXMvVY9h1UveN83SSHSsvAnjG81eF4N7AjHx6dXs3GmXeX3w/2ruOZ5mJbUpdziGxkQfJX0vHTgKOWGe1FkDIlzAnP/t4BSORBj7SKW6Un+y2ndZc3zUQwnA2T+mVhankeJ9TsHiLEr3F4/69Sj9XVYmR2GVZddUqerHQ7PptYM87aiAqDvS8SCZ7h3Y/3CuHggPIu/nfDA7pPRAbUk8sAwH28/bi6Tc2rZ6Mx3kkhOYULQCZCwB82QW9Gbg2SMOQ3qz8IgmafjU4QO4JG1dW5izX66PTIskmOzA06lH8nU2Q0uTNFuiFZAYTo81b/3j3gRAs+viiSUMiwjwDtglqlJNnVzKkmNzCXlOA4V3TjADlGdHd5b6c5G3S1aINhl5WMwc6ekRH8nriFHaFbChguaiq1c2QuJvenrt6fFsS4h/Id36glt20KEY5IBq6dDe2RkdmBQtZ8ZoDhy+ql7YgT/I1fMwoLZtqSTy7GW+LIsuyZdzKaedSChj0TOwvwNRAlxD9Kcb8yxqXDVhJ1eamlE6CYs0I2VRgrBC0B1IN9L4g97Fyqwx8V5QNFIW40Q5NkXKCwUYFj5vvoHxSJsU5YWQvzJM6ETB1626Iw1eDj2XvWacuhlQL2uDhVARfDPNSh6BAN5QyS86VDjh9+u8GXw2tGFaq/57Osod+pS+bCWb4H8jRpIMNggqh0djgKDvyQ7YDH2XFKHypdfA6rFa3X+mG/s5JoDuJC5u+0l0B7dL66FEVYRPFfeXy08r3kXN7xFsam4JXK4z4w+JMBbsyNQLDunF2zoy3/9RIwSSpm7REuui1Mz0OeYaRv2A4B6p8joFzx66+jD40JTDBeqdAO2j5jl6f+wMsyZWvJdG3PltkubWsE4dRP6+GaTnftOC1q5QNm1TBt7HNY/48c6Vv60WO0DFaJIyKeinALI65bSnVsmoA8R/StoOiofXrIAQz/NbiD22U4+jJqtqUS4Qw3cHPB5LWQpp0sqwPt9V8DA2l00DBJhx4ZmYO5AoSSel1c5wE6z6ZBQ+lcWWY5CKdYHeDwjR18ATR/s/YIoqCr7FsbZDs3pqUN7NABUg84aDOFm2GR5Cj9VX+KiRrrK1L/220+NcV4sxsQopPH+lB9Ijc0WTFugQp7fBPOerPbecOr0prZO8CvVsvwZL30WMpYmmjevV3rMRzv98U+Y0j7cpR9rT56oeyoNdXdKbjcnOqp4iaZzale3PV2HFP5vKvH+KuIqryK/vojlmnG2YbNuRZ1r1U4jbCu2GnVJHEWKS9qQEUI464nyKzcFUmagw9I3mQmAtpZY2Stoj5+RM8/lHtkX7uQMct7edYBQ3+i0JujcWK/NPjWNX7Lem7ZKAQd/xmxf8QSeHCLRgSOldarb/DmkHQkeb24QUQEN9V+m0EOSMjgPXW6RftWnkkW/ZRNiaf4H8x9flLWu20WPqCzshfahJ+Wjb1Xjh8O6JgrC8ua9csWL8z1pwL0+yzxORKUzy7D20tBFNB/LiRyBMFhXjzAvtL0WH0xiBpZbo1SL20a/d2Z2G4YPiIv8fF8oKIUf9pUs6KUHPp3//+dFBBdz/5+SG/xo5cdQisgrBBM8uNNhIkOx9AhpMHWH1z99bqg6+EpRQlG6ilI/9kakc6pu5qMV33qPP2cjKFNOy1lacSzfji0Ud3+CzBGt94S7Om4XLH6eQaxYPyzFR2xEHCO5AQzl4CGNgv1XmNc3N9sYMWKDSW9M2PBCuVl1dTuYjFD6mt/brRch30SrcIIo/jjWeMqimgCRn39HYZf1uR6pL6YX1/2V/rZNFFHDa+02dK9kqPIZ2Nh0XvdRHVE1xG3MUiYVkXRNAtRO2t8IHzr7UiL/NKA8cja1ChXG78kqfbCDxu8L9UohzHiFy0Mqh+dlIrBQ9FhU+uh6AtDfMiTwuk3L7dcP/mlPpSaqO4gJghwwYTtFB604d6i+0INtTNGVU31EaD1AgtSJkjpAWYX9iTAAxqAPLlSanqfmmeolOmLoqGi+j+vMXLgYAHhYiRSlCW0iZcRq4ap0TiyjmC1sJR9ojxJRcUbwjEeWWF+ss2FTWYUHAzX8hg+w+3UjWSmdCcfE2ImT0XiM4czwR0ETbZg1+tGpgudh8FdXCPYXjvBQVtYoV9YJFZI2NptXcN156S3K4tipkm6MQH36QTt4vcpgGqaqyJf4dZ+X4SEMU79bmay1lxcg3HegXPY4Q5OPcuHWjoHDW8LfJDeR40Yq9v0m4NpjqqtQ2iMVhqiFY/scXB36pohwJ9EHltRYVpHLFa3EKQXlEwwq72aiMDtJtGC3g8c1q7Tg1Y/+X5vINsPK/pyznAieBgP1BUqthcEKGuRJa0SNhvgzA+/cwS1Qjnj/C0rOWQjJsysS4R9rFrnLAunWxyrZ1dGjQw5V9mezEI8AsvEJyrt11jy5LZu0vDdp1Xi0d9TrQCTLnjKUgpmZp+aIlaDxTV5swyO95YTXzsmS0T0WR0UcVbGpS51HvjV71wloddfd/iC012Ni4Y6uRBEFQCi+ApqxsYESeJJ9OrGJuJUZryA1i7qsK/N08CKRAd4ZGRq5IOO7myZNPbF7C3mFqudHAMzVwc0mzsdXutzTu8Y3P5G7Za6rhAo7n2wzecj3FPDNqSAfW7dKAC261PQQOvr9Y80FNhbl+FsjJ4+doLDlMm9bDgPwsCMi1HaxEAbPGBIM1Y5vlkOHAb4wjMXHd4YI/VhUoklYDtzmneq8YCA14LSc2nBgxmNsKEKqM76pW5KpP1y2MNdigwnsSoloONnWTNpN1s4Dfzx+TyCjgaaf0VLXVF9B7WdQ84dqiZ9NjAhAJf+bPv+7y1rNM29g2FlZo4sIpopYTSEH/hK836k8b1jWCqh795qL74U2ubsZkmsnnmbrVxzWbys8Jfbuhjbky+2tu26LcvvSkwRUsACj7MOW17GYOGKuK08HhASQfPK5NcxkxjamSBCeX+Idg3tXBI8NMuUFVoBpgPSSohF218Ef6rvbyv94zGPJoqfQ+hPCOwU3H07LT7sTAEVDm4qUOBrwi9BkdBUSbO6gBLoIC8mJhG11YqXKuVq6N7zFnJ6lpI9omHZuNH1HV8ZxK/oOuozdX3qBXLRn06uqhJC8u94wWMx5sg5oqeiqQ+vLrGqJln6twCTeGil0EMdaWb7GXE25JWEYuWAgOqovR9WcDzTiJ1eh1rKX0JpdFUus6iun9ioWxySdEwD9SzKLkWEZ/y4MiVHIN6Yj5CtlYXHWEeL1w0JKh13IHEBYb3zSB4Z2+YWhVwPVS5oKW5dR9xAEl0vBPnqkYehqNbm/u4lD488rATWput7qAyETpv/3L82LWNz2mBJqOb2jA3Z+cEsF9EWX/llpnVvulnAeTEv9nNEX+aEG02JFW4IWYsS68oqz2q16HuGUj806jxK6nAGJ81dI+VLSsinnrLsGLZsJVHfxJesds3UR/gQ6qhiZlNKmiJpvkAdri+AA0WXnL8Cb8z3dyvvKeLVzjnvycylQiRrX9naBIlZvb0vinaH6rYHiDitJv18al7ZSiqpss3xAGy0JlBB/akzGPJYxYujZV9TJ0pbx1KRUC3wA9x1cj1dOV4tFeGkJSZ76OAZFn7YbkJpY/CmX2jNOzVnvh06S/M7mDt2rObZudc2A0Q1ND4CXGy/hVeGNzktzEQmXCeAshsYu1KM37C0qRKrXxnPh/t74S30z7+lyv/0EMwS9DtAdxk7y/lgQFRzI0/mOtaxSlZxY7IS1A71Fx29Uolj+rLNE4ARl5uTNHd8593u1yga6yIvxUykI5NekMMqhHxAl5ficEogx+S6KWY1NWsNy2JCAymilhYFHRuDJHs9INwMVevoaCnd0b6+H/vVzpi8Txq1LpdcHI18m/4hmXhZhg9vCpLCuzITxgkcYHbIGZWrCDwRyfHF6gkbJKMffnRR2ZlIjCdZnMGtQORD5HEc6q+5Jv/7YYXpRhxgMRD6npzxFeL4O4awxtbqW9xzyMpC+wOfuJBZn23pj/3NJFaAtKsn5VQn2HznDhlypx8yrQNxfchAeFkcVllfVnacJHEefWKDwtRrjWAMPtUXB5Im6sojQdMZWeAj2qZW408FtwhlanhtgLksk107ZI/yKYjWI4T2C8gjXZrZ1LNFkP9DWiRcp5xCn9M2EfOPa1CNzF/EnLn9aMQDVBKiz0XIB3EbEXlS8Ly+wSJCily63Rrzdc6iYPZ0AH0HgslUswCXlH7DW1ooJdkUywBl027ygfVgZGuGcu5Bzj/92ZeuiG5pqY3WicGhM3sKLk+JQKiFRVkGOcEvoz2CJx3Mm3I02Ni3XVc/78Se4JLpSEdsTSwY9KkfVwJaSnge2AUoxEl2KPxrKnEsWzYQ+uBTWGtMZzX5nf3XLJ/ryshrXO8TF31fuN7oMoR9imIIY0QAkYdpeGJMnB/WtrTdlMb9gnW9/nqrWDp6Uk3AeWDrkQm7muzgOromjUOM4z63kNeCB8a0AdNcm9iIEPPYNtyoXQVvh7He/hOu0nefxh2XFIobFbORqZOxN5apMHNd2NIWgCA6Q9CARFaOc/L0rMb0FuiSiFEWE64bZQQssABUc0cPZehLorLV7Z2pqpizOeRqzW1WIozTTtchJrgCBMOT4YS0EZc+yhTOKjATgICdQvay2ahanJxiqpvCfSryC3MZGRA2+5Q+WUcVprMbaxHQGQzcTxuoNiK+h0wXq8AYWSNf8EQ8MJH7Dvyju54F9n31PRUcyKVEtKwV4aBIKXMFybakI3canm3P2MbcOwTNvsGEfgdXK7PzkBHZCGcV05EKbygbEjZ7jNgUUcl6eX0HghLbzP7unjsfqkoSrCCMFsPEDD1mn+48eQZjImFipJvd2NJHlLIuIjW5rknp9TtNOasorvFmULGBL/QQwe36nbmKRgAvFg9GNoq25eOKnTGNiGUxqTqtolp5VfssTsXyPYFKx+8Y3Pe1eERG5o8gNoqVWVtiWOdNNznz4I3ijRBX9GMBZ5BbYzdsb4TBimv8ULECJlid9iLkWneEdKjQ2tMDTPT4TyzPNLc8V3suSm0SFrKjAbjP6cyjbVf41GZwYTVMBIKLqqhttLVBcd1hzwFx4gwHARQ3MQrb3QW0wpxNIsxDpvbBN4/VV68JRWWzKQ2M9L+DbeFKVKAYNvu3oMNerEOHcuEAblIY8/ucrRGy/RjegAVnoUxEmtaSKeep2hWqtZHlMG2KyhPglecXZjiUqZhjNco/V8nwHxHKE1IImiK6KN8h5WiEgaLVLTbZ60DPRkfAUeTnRC1bt0f0sYTLcJ2JjtITdqslvu8J+OYMfgNSeJTy/MHa/VAmt9muNdd9N3LeRqP0w7Qjg5KLR3fF2mzvP3TS8/5LCtBiR5qB56FUoR8hpIhqOH3ZNVdnyvlOFrfwGB1rmVGMVMPMpi8b7I0csiqkDu9SA8LfZjisqft8J37Zu7Hw3yY8uR2vP9i1ZzozSSz5lFNAkh961zMwbMsUdkVTjOMlcqvlBhBUBgg0zt29pUkEdFNmZIY/hcIrAid2DMnVcPJktk78Z3QwxrBsPPFe7hyjxPvilN8edl10DXwY5jLDcSIvkVCaFCoQKYLPo7NiqxcxkGIkZkoijcGgxaddX2VM+HTYZk95i7R59CnSulb3KVDMRdJYj7rv4U81jAismK3iJtLUU3CLvq5hB7GyxDv+sC2Oq+L2abmH0wxRiXiTn1089OilGsTP4jCG5yVjnKDF+W/vun9hRhUJJ0XjiXwCNrlVjjAQrf4e6/wG4oo8l64X94ujMS286mgY3yczOFvVWo3wesIEeJn5maLNqonGn6GbyuJ+Xm5I4kFh4GvVQUn6vT10wSazWa68ktV/MMznOrlzk2sT9ASciSCmjApTlZ9hiNzTr7XKK9dHHzxagfJ4NFf/jQP5lxmuEerOG3jnCQDTrtMB2GU1ZaOqNkCPJB+0bdg+koRoYoEFUl3HfOkEY3u8HkSU4I0+S5lEGHBGr1iwJ4pvh7e+oiLA0KQUWihxUyMRQG+okUseSkdEfx33NcetGaDFy6XaMpszAXiH0zYCPfxAS76MWE7ELwIoEgMtXzFKXgDw+qsgQFXfMpS1T9k65STMCqqX9ninETaJzKjFSugaU9QM2KrZTJlC+1BhHdn2M+GYBzZMC6mAO3KM1iRW+uZ14NlR26bPD6hBwfbUixDFoc2pZ8LA1AikXHDr9yyRqV3O/6pEcbDtuVZIi/559FEQesH/xURTbO+CZ95BefKEpshmZZAymLRfjAny32BTnN5SH+JRqVmBHp6ACvBWVht5qiURpXfdLp7hDMULgGoBMN17fUHD3nQj7urbYJCdi5BJc2nnpo4bTGPI3Gat2vuTyhtZfxhvKQf4jGaXTH1yvYwi77nWabASc5WOhf3fK13bYIKVvoT09YZvDesZlSpFZzfVPt/XuqhPF00/9rIvInpM2cQPQ5L8AgIXRrA2ObkaGcgoQn9PrA4HTCvh/TAHiHuzk5aVKeOxyhlNhp7djCI/9VoEE8P8RajEtGR4Hz27QKavQFRaEarKufC4woElzxmuaiU8gn7iQwU2aoSgZ4ZdJIKC7hJyGBBmrHNHAnIpW/ORVbiTlS5QR+l4cPPHQJa53xUUXmAONxbNX+baje4/fq/CrSEvnieIiU8LdJi4QkUy6MJnQ295jcD4C2sNdiZaX86pKeM5JNhA6FAia5GAE+6EDXw7LzUsqsZ63GQUq+bev7yOJdZkWo1lw4K9BAbNeDgnj8cpDqi6GF7MztTCTj/FSQh2QM+2hrDRoqIhtHmE9A0Qf6ifYKMU56fBhbHU5ZsAghjfEDbCrerWDTR5dSzbNquWtSATbM6BFr0E0KLOaOlm0gCQ4v/83l0t2th32yudHtyU86vX6crQMyZ91pwWnYPx6GG6KdVdvMn0kt64w85p/Knu+6ZqPFJCMFyKKEM7NZBvrPFK3OKTVWw0+SVB9Qw5czfUxz5jmPqcP9xxVT996OOvIXKgJusJ7g0UkQXpuDHNmMJ0d/V++47KJq6w5TKaVFToRf39dE4z//wzrsqQKDYY7uHhcitJcKCEIpSCH9qE1TSiXACa0SgqcYZzrHbU9DmFh0AMRjfcCP6tBMy/Xoq1YBchrph5gkLNzEB4qlhkJP34er1YPUGuaLWJTA4fZuaSGpHX8qqtMdGfCp0VQkY1O71P6tkKuqWMPsOKDd9u9n7fDHSXYymIODXBOSWJu94Y/jLz1Ot9ttx2qjetJpvQmZP8a+I+T1HQJuY6mgReIvYMnjxjkqSqZqSlrbwdUHTXWD+jiV/GOvQaTtPSyhx+CJnlWFAOD01eVSGxgI0YMwxuercFe7ut28jXf8JVV6Rgm4GurmKnFL6dC1SeGJC3G8JRf9VTzcnkXuNUn0j3ovaMPfu/rFpReXuwWDTTZu2T+4TnKdvh8YZmu0kBO0DEGKQlg+ErE2+CYxKpT0OpdLRWhr67p6eDdSoxDOYolUnFWWdBpwig21k70T4WHNoUZNb9BXmYt3AQTOBdqpX/tgc7wdX/IvlCQw1Tt82mSk3tLY56sQciaiWcnyGupFLp7K+rxjL1QaAiOmOqi2VnZ4k4h0G9ByiEmxXQnMmZ/TuF1zzMsP2tT07fEkcLI6XDAkEokOFr8wflIiGQB1RyZoCmN7vJ6M49GBHLEzBPwpJ3uM0KRX6OHUl8xpoAOuM4SocVNYY/fzDBEo7vbTNIKyejdnd42P6LArXOhle8X9T7FFFkylP2zrDbOBWdmVW2h1xZDnkRzayVZ45JS1lGRY3OJ/BeJKgGQkTSzz6JNnR9pULdDioarEjN6Pettq5USzcPLRGj4cFJtkWOOjs2IXhDHIsaoR6OKbj42Y53ZoaOMJ5m5vRGytRWaDVJh8UTOon3/EmqzXE45MOLHnCq5w9nw/6J5i8XmkbrAl/fmYsYxpCBY7NFhrfogIGPx0DF1EkJHeT+8LL70KrkMoyfIorfBeJ5UjpyzTvCNeYGbR5QiSCDK2i7W131yXtTClD72IEyN3dzA18mjTrmYzk+/DPMCbiXMtHIwGBaRvWpiJ6ghTatFcnBJVtILK9EfFQKchaIyB0gImImXXbZKXgupP7i/X25LvaupRsghLZTg5Q2VBwmd5XJrHJK+hIuIneSh/JLk5/ksJmJqQMTLy8ZWXkaY/fCunqCGWmY3nnPlvZ3f6/1DkvscFo5U4pEhquocoNOg7e2AhjPUwU7FGxl+wQYfT82XSRMiyRZN7W0vkmYw20mOQqzfXJWKmTSIS+yaOqbB/Se+Bjxn5suUIHxcfyhdsmP0vceJz/so3xwEA7dqrWqpkg96qpeXTacBfSpfBMQEOgO+RPe7sNBa5akF/AXP+5xPXiReTmG/CV/ofEMjkMsj3Y/txG0cE0AcFbkMBcd0UdZPtgIoXybuWVQHdT1lA8IJOVjxAxDCn5OSdgujAp0iZRd3tcR4fQT0b5Qg6ebwbK+rd635TmYgCXF2RCvBIRWBsuPMxD9DaBvQM0exQX5txuHF3SPnpN6Q5C60fGVBgd10jbCR9Xyr92XKvpyqMa+sR+9BfFgkKY3MuZ0/iptWsd6+d8lHNdMylsFUVZsaY9riyion/VvXBfLg+OYRXkKpoD83Q2OyohA43BXlMArQ17vNsl663YYWB3xwE2RC68Guv5cOBMTkVH+O3oOzCES1Y5B5WySl6gwY6bF/ZShI09kQgGQb1lY09XIK0GFOsiWcnqKD7kefL/lhP9UF49EHwjBKrzaGktU8MUJqE45CdMyRaAjgVNyzhbmmiZP1wCXYZZXKGT8q37Lrv+exQQsqSHinn+6QyLvQjnIOFLLJBINTT+S8hxHHZcc1m6/qkMudZtCZ6zpABHokOxiFW/bGNo2WzQSWo8azcj/5uIo+83I6/5SlzttS1UPs5eB1lEuRLCQm8Nquc5IV5qhO/qH/TM5b4ur8QPGO74JyDLtGtnJe4OwwT+PBrUInY2gExpaYoBRFCsuXnEbdNPiid7jWvkr5Ru4doy/Y/WUxD/mpC2k+rQ15rzm5Lppr04WvuWEgUcx17tecjFWZgtk+FzInSceoz8kLtbMQqfQ+Q0BosHIJz3TOJIG/Mke/7ao+zEIBTMrIqpZjw1eOQPdxc7xAmTNTIiuRAs2VhujMzz/F4pkVBrLr2AukoOrAdq4Y5DBeS117RBiz3jEJx2MF6wd11WdcEoIRY7FJOZv/fUphAn2VxiU8AzCKc9dF8+Z/Y4G74IszvXU1ZvoBy4QAt6Y9o9l9mnj9uzpCDthctJ+nSil8VMpFdERw0CU6yifHK37095lz+ZlH6FEXB3C8ek2G0aub/ZoCX/4f7Ed8urJWPP8uG9CDF0CgUatyu4q2UOZqmUSeGrETD1ynw338sETtMnYPYT+1YxDcjAnNAI1CEDOx5NY2RdeaS7BEf3i1NkhupL9D2a07Ejy3R2hBMBcXON3d8koSBaIrXpqZYaxLhGRn8gvtaAvqy8VDFZ+7kMPqlqxj/pfQGmn+Yv79htgAYw/ZfUe3SoHET6ETKUvSqe9jsEQBf1UL2wqwM+xj7E6GVU7yxvXBEt9TDDwYo571aJhp/c48//ONE79o0vyOk9hzu0/EyKJ6NJvr/TuU5P13jJhueaNN5jr+zpleyp/0k0dW3dX9sqm45Rx+urfuq6ws05NkcndGvjcIrpCgFwIl82ELpVU9Mpu5Hsc2EMMmRC1y5cDRsawyBe5MpoEjxq1mhOgsMpn/3sgh48I0NJid61GHkO7E0dhiF/1HEV8rpWdqOjmHMA7J/Voa+sze2X+xRRfRPoL33tNZXdz0kaBNa25Ug1RtpTUN2bMDspY+THLE6XHKqb29VpS3k5DeerivLooaNWHPvHAlCfMEGKNP1Kdm5yLx3UpXhOBpVtFZ1wR0IIEViBjIHa0K2Xu9TV4PV74fmREi1z0PIo0ZgyeGsy2DxhWPHGvwUWeemhxx9zHE6IdxCoh37tsy1wcHIG2ZPTdeMif1a9SD19ryxbxLBqmVZ9oj13UY0Vx0oFJyE+Ar79/TkY0T26gOX9mo/BwQP9sZ2H4DXlkQCcybQ1k2Z72mRnkHWinf8caftZT+RF++iauMx6ftALfQx8UYDGCGg/PJKGGNXEGUWxJ9IlZbLc/UPrLyLtwGB89p9C03YigoI4lYe7CfXqz7fLTGc/KIuvszyBGWOPOQ/PBDmFB2T9vK7rTbcDT+Oa41YbcThds01h1YtRibqClQa6+KizZKDeEiWUPg20jvaQ7q+2b9mBRwUhkTdw7PPy3Ol7obzYGPQk5bJkMNELagTG8nngj0xH/KEZ702TFFF/q//E8/vKPaF5yYqsd/lPMQeefcOnIH6UDSf+dhaasRLeUSVWYhHw0m4dO9mL4zGhrtVNofH6xy0KBRW/0EqA0mZLoxZ5v9tKwOJBL/bqGqznMtrfrD4p2VM/EH3HVD+oSwiLwafjErhfjXG9t2vLx4nFe5gBU92AiJ9hL/T0u+eZsBG+FgnBM6F/3Ui0LMcbC1Jjc7SMT20Vn5gWIOM3huWNCMq3qxPYHUNWkfnc15JIOKqRWpt/TJ8mMquukZ0nh+bXghcdYPYU9Uhy2pjdZm2o4veqc8NCriWRlqOhR1dNXVrGXn9g43yu/rFXa2ABLTyk9t+UKsszAIwONtQA/O419qtixwKOzn+sbtK2dW2Y2TqjGQuCbOQgsXbHWzUf4btntRKCCp0vmihrl8w0n82TPsdzKnuag3t0B7T83a0W60P2xOMeL4ghaWVVlQP2n7WoIe61EAUfErQj4mJoWIj92byWfnTVOeA9c5Uui/Y6KT2yGpBBm8erHUcTFwCnvZ+GUyK3dSdp0ZRpAmaqHufXGIEDUOOoOCXEKwnDT6um9Njw8V2ej0gVmNLGoIAZlGmSeic5e0CbIlVCOORdhjxde6NNMvys/pMqdNspTtCQenEXj4OqL8Yp8kYC7FeKWvAfhKhO15JV1CP0sc7z2/i2iRjAmqUU0/oOprjrd+4aEK4UMxzWYwsQSfd42nM9YvSZQsIiunZBgtU6o8Mfn8MZgCp2DnYqPRRUWBJQVIcBnV+lm8KzvRsR8PuwXELFPYgXR9oEHRGa9XSnItDEbQLe1aBF2VZxvC2Ie7Ptu9dioy4v3J3mdMy7aqnBo/2AGjo0zK8qV0Nv1m9BD1eUh/MU90hSU/UNOnaw+zELXWn3KrdmkuNBerEZ8IjXUX38/B0e3aK9yq04l0rq847zNRkJ76baSR8UFTZnaTVlGGT//lcAS2QuyMeJz96S+t/rD2scZL0t1OkUu+x4ni6AjshqyQ/nlL+PlyI3pUJ4axH6zRId+Rq3S45PHQ3B1xXhPcIWtXWM99q4x5jpg0fsUO3uFee6V55s3ZWICxRTUNtXkISTioWbDAQgNw1+7aQscotszRt+V+ZHh0aGshx3sP1SwHu02DjF2ywMSODnn3HywEDtmWLpDETG8hlwxnCLiNT+rfuKXBodDEnneth3onRI9fNsLDniifqvLuSEBiT6wWspcOx21yajU2czuUk2TzGl0W1T107xtlHB2gX5ZbajmHtHC4RHcyPjgqQbn5mNyz91Fbmi+6hiiDHQjZqxFDf9aJweGBNsqX2T3PJtfOTE4XMMp1S+MASFEgQKi0cj0HXp/YhnZlhG347sMO8ZFWwqITpglz/Jfv48GGWAERZBqjOm+Aw35e3exnGznvpjQ/DlcGsPWFCB4hAG7cWZDAC3tllu97MbtkyQR5adwYtL63XPMQqaidWTpNp5qQNAjFfM0OO3J5SYjf6K91nfCFSf6J9ohCuAaPxTgn5E8dW0h4FTMwyHx+m4/EgT3bI28NzbTIvoMsEHAli15aSsVIac7w+P6GpMjLg4EBDGUrLLIVaMfc05nXdInJRPOQhIpKZ1IuRcxNcJDwEi8cKSM+e1rtdjiD9kZpxtrZgQ7xTae2zy9BuBw4gbJ+//KmP/CAu2SEcPD03/OZg4aCYdD2fpi68M03orL0TAXEMfCMuBBt8tsXVGUesXoaxGi0WgfvMFGSP6mXBz9tHCzgbP3aS/A8/5aFz8QOf30VSInudrfsYaDdy8xYdDOoWAh3WumNjb0SYNuOvYmKcGONIyCDUU/I/LJeyfqc5ooVC/MHZ2AuSwS3UtlXwxc2DOcCh2jsUk4C+Iva7JmxVBYM/T0xPnhdzWf03dvriTRjHC5iXuE0GbSc5139MN2ZQP395NZTEI+aZlrgXyGNHad7H+d7+0Age44iHtZMCaY7GJ1bKW8mmr7tXQ0YhlBM//elmCFqYLcdnbGrDXqebwcOyQXnxyNW6lq57gCvKAA3kManzMPMdtWIzK0EOfTTTRiNBM4ExE66LhUHYs+KC+6PlRqWoiIS/43bvIHZMt+F+tDIfMGzsRdwIYqmso1s5aALHPuCa7Ac8oQrnGTPBxt4BE+pn/B9YdLOfST5AtHntyboDXbvDJq8TyRD3Jxao5+NlmYPxnJwiVLr/Vi5aZxnSHhrymjyw3QvEEl29f8khbpEaHI+WewVc01CZpd6JXLyoid/L9xDICATve8rxAfNzP79DeDnL8KTYZXA2kq97Yu3kLQHoSthVspqbEWUdBjfvAGmrxeLYFbtl/QDCCwVrbeawTLBpx8iZ5cM7lpPEpf/A2yAmd+PVVKoLhDxOHos01L5vJZDJmp6Q8lLS1W46nOhSHfB208hCg4BCvPQz6/VqOaAl4QPJvUe+daMApvfL6m6s27LCv3Set7rGQkdARSu0MRhKDJx1XdE/y+yzUU/Wk7Rbd5qq5ErwY5XQVKBPpmkiNV6u069liUB2hmz7hZLulaUImlrRSTMmxwgei20oh3zNYBWoHT1FN8jn8KTvShBUH6n69Lk/GX3/EiVCDkatEFledchPciola4aD9ZW/Ns8OjOj+c1qCLkMm8CwA/E8mP/fa7+1r/033CCWPLMRZnj7q5kxmXbldkQD+zj8rlYb68JSVhS/1RHqT+8Jo/BoysucSkr4WPN3u7TxXGfcAy2QnP2TJcRR1P7L1WXmRpZYinmDmeZqvzIYSeFtVazhD/YHW+dSFC73jr6D0ZwAHfgOQed5B9qRriGvuEjknaEcy9FipDFzq/9kVmGVlB9zLkCh3DHgY8Udk6lVODVxsWpCad+jB2J6P2o4i6+5mYbUOBrskhQCxWO203rWHmKJXZAZdhkYAV21ia8sbjaj737UhrpCOYdDGPkvjJ0A0hPFzpzvoK3/b9jsPBUIwNzqm0jkN+F0gx5lIzQolxnB4G9fNX7v06mWhIAze1cC2qoJzzttfB70/34IzKpSLHk5Sc3j3VV9VUTQmBpmuMZaPVpI5fuVIenllsiNStjDDzOwUeTSJ4lcSMX/SZDgcfUc32aftP5Rp9TCv46npVF/P+6ZLSuIwh6wtt4adZVvLU0585HEKmVLhuWukQ9rRl7R1phh9dCKJjX1khNV1sVO/XAtBJ/yY07gXED5p7EXiyM13LcggTBAGl1ilxVYl4zca76qb20K7+6BqwAYOrLWf1tCvWS3+AIqPSt9nXAnvFJXQ9QIh8PsPS9Dtv50GPeGOzrbb4+L/9t/dZN43LHX4bwCHCRMGD0DX1koWkE+yWeUYvStqVJIaiFRhyn9EDQcfH9nxarr7o81ysR9cRMhXmnrsXlnKByVz542eSsz18awlpwG6Vz13TRTuvMSXMdEKGQhnd0Ys4SkH0OaAVysr4ZrXRQcdTuGo6mQUUTqi2Dkubluz0A/uKorzBWPc8/8QmPywLcofRLLFuV4njAIahjYfNpxSpZtjs6ut5MurjuYOsedrORNhXQ8bMEs7RtZMTCh8FZWs7oDoQKswoOTzERmh/lYR+Z65pxdo4tUd+wX/+FVyIudTFcX13lR1DRRya7BH9xaDYyzjZVJ7ZEspiYSZkqrO9LR8mMJSDAo/ymI09xICl7NNoTnVAZbiOQEjUNK0/icRuHQF6CUB/CMD4jBCDhKp0goU6OO8soa+pfD+ojCJCYMH3y5M3oGjkVpqTIbCnSpne+EqgMBB0pdAAUXDvtnkrsU+vlh1VXrGXgr4N4gE/5XtvnnRz3FzcReVzLJSx8Is96hd8MYGCvj1UtQauLLLoA7F3FQ7i2Y8Z91axvZH7i9LZiV1Q6UduOHiB/JofukiZMSJ5EEH5ltFQJynAbTyN8tvKyJWduHKrxHbh5DwpxUsXOqteZOIFQMjdWdYG1aLtVtVgN0+/MB+VWD6ExuxVPCR7WdMW0klswT+Da6n3A1R9t/O92FxhO8Nlq7vSTI2SGZKFBnh6pDc2/wQKT7hEILKHC8kupv6tio4En1NzQRuHSdOnk0SlMJAWQFA02Kc+EyjSfs+CvO3EBTY80EeAqjMzqWbnLfB/Cmyk4zgC543JyBzw07qiLuaXaZw6wFppDOSFdATnFSsIUIo2BxxLL7ZcSdAZhnfFJBqgIjNYbAef6MgX8qs78kyHyAUWBAEHKvwy1YJqSuT2RLqleBLCe+vt3gL5sv/IQ9Uqckj+oqs/c8GJeHIQc6auIc+QIzN2G4/UlIociHcnYu+kqHwnF/+V2LvBbtAugrxWtOpf0ICFDQY3Ton9YZIIruJ4RiF09pVUVl6qn+INUrJbTIOLtC8vEW6cwJFNddvDZ3xI4vx/5DeFgJP5fnj3FA13Dy/DCu66MF/4stwktvsAb1OrsisFscvhrqzkEq5EpybZkO7J9NZMblEbnbeDZJFqbioW00bd8OFwkKgY0RblzpixJ4B4ANA5thJi6z2+uSeu7Qzavk2eYCdXnRXpC3qMiLNo6NV8t89oJ5z2bWaRAbUCkvVdof9HiuvlgdaLJhGgmRz7kHHiOXpSb+/FfpUnJOw3lDbWWAuqudbxHRClSh1WMm+UnbboGrrzGfY3UnrDDOKF63vxiN18a/2tEvTOUfrdRtt/1FhiffSlHAbKQ3tgEY0I3VLKhxPEmvYuOhHiVuHZ2w4bhDZSTWYfJJbrMi9jkEjfvXDR/b1ygU6AFsXFKpLZCngIk3kHKdn/yAEkO/CMBepJzicnMFrupwsnExZ0LGH2l2bnbLRgVRhaADrD3VyAiyZ4bgfLcMY8wejwXYt3RBkj2jWkZNAuJ9vUpAEBv2ebwQ+QuYLwNvXwxHJNmWBnV2GBP3d81irbaulU2x8IX12UBApSh+muZJjLbHOtS78P7urK5ccQVNAN4E5Wkv+OdS/+0lV5x9NkDWZdLT9+x9cmqn+UElwmM+hUD80YYO9GKGonFypYab8rtlOVqtpmVmN88FR2sheqYIi8AZ3y/BFj8CyuEe2lbaXU1CG0jdqLCpbeZQOY/39GNjCMcmmXG9f//YA5ZrtK1oKtXcePEXJHEWuGEOStBQA4naqcnejUGYWccjlqdU5UAk8JiwF94gnxRaed7ZlKsB1VWpUUbnkvUEiWOQdd9tNI7vQZ1D7DsftkzBMqRdDHsX1v4p/a4tYgnJ87UfZIhIq9X5YFkv2EAK/CuPpMdnGT4FAlJRVF49Bcj9W7JGc3Ey2wVzq+U3fFakjrYjHOSvchW6J2fPuxoTRhfu2bmoQ73+UNlbb1rYeYJ+YClRfCjeHCeaWL62yYsJf6rQq1FdDiiU+9drGGG9dYsP0Ptam/Kvq0CpKbj2k+g6mVi9BtXAstXZSv8k8eB77JuWIsHTJImOjNbdzcGOz8kGRzNHBpWbI9myUjP7Czljheg+7xMfwva9Ql2dQKXj1RB7Uj2t0pwyANSIGnPda2aEP9C19lqH/EryCl4VMgkVLLFcrjiealoR1rTuKJlySkcMe06iHw341Kh/EOQSDrv/XY0Evj8w9NcKMAUZxs/nir+yRsRynHzsk0DhFQjjFhG/kqm1tJP15OL8N3J/1MtDQrBqrlz/XdlFMS5IC4CPRxs+cpH6uzJuKBdncJPjdUt6DAcZyf2D6WphyR/mQXx+kvmToO0a3H7RUakJimzNBCB0PCMBQSgNeCNCwQnfKq1iIKIYXuSp+bH6rPP3ObHKaqC/sZ11HivP34GJDhpONwX2eFPuOSSl1m22CqChj5lxGpkJAAMC1rtk/psT+3gofT3G31W6fh4FnQQLFbfgSDDP2waRiRwm5R+He2ptKTBr2QwUK/88prAWPRv8efN7PqMy5ThMq+DX9S1oqssAbHpcd7dGPjjA0AN5/K7NJNHUMpi7b8wUPEVnAtc+TMrTFxwtNpBQ8V9PCsVZT2qH6lZwYbiTsUBjs76D3jxrq3C6Czx+o44F4Sl4NFDcP84umplFGT8Elw8UP3DnIksuDO0OhSrtUQgEhdsUjQhk1a45uxw91UeVYwDYwVyARym+O7+Sra4l7W3qkUynfuaLO8rhHlzipPpMT470zS2HgCdPpccya4Cp7ZKRn/SoSUkQRU6HVRrZPgxsmscfijVaZ/Oxa+I73BumUccQKCPfByOUyojhIuC30r0vJeZx64xQ7lbp+tFVOCg1NySGd9Slks/CP/rt3KkG+x5TvS2S7Z1K3MEIVcWp191FfMvByqcW4zhY/ig9bpgAPpjJgYgLPCpz36LtEOG0llCfgWKUma5t9UxSYx9n4JUsrz/fhsPMp/rqYpBtQeHcxTtq6CGLf7RkjwOQTHZKcFVkWdjhO9uo63j6HhMxdlCx5SvEz6rkUhvB7fsYBrmEDVC2lJl4aR6gftHImc8CAtRt+goyqNPuGl9gQYtKQhLG18srr7MBRGnzkyo4ZyDo4YF5ygLgDut6A2LTASMHiSimjxO8rDyGz0Jp97gjgSUawjp7f2Wdffq2rJiSqB92C/TonEEbM1naedJM8lGyga9H0S6ulzo/PcPaRvid6dS9/NKNgH6WHgLqUOsvWtvFOZ8WOZySz7Fh74kaLxKn1toA22VL5TCw8if6t3H1biJqUDmFG+eKNqfg+Iuk0ah4kED4ASSdBAD6AfpmQ++xcDpgjemfaNELBFs3Ih1x2MUUgDxOcl4fdN5sUo9kmAKptnb7OWw8gRk+T36u9Sqa04Ot0Myhyi7vB7T1UqhB3SH9v4nT3zV31F6O0jFGc3HSp63Mfm0gHEUbCQmbjM3uWpTfhcfSnlGL8Bc8gvg2fTHOyY2BaotzNv4HRHTyEZ3qAjGsqFPN5RBp8kMHJ6mpEn34tfz8Z5gx12MGXbmzzqdWK9tveHPVZC6RGVMMoT9n6+GVCpUlwzAGagsSknMz89ub7SngKMgcVW9TpGMVoWrboXk30quXzybpv3xtW91eiDgBR0CZglm0JAjwxW5Nl2iVyVWN50EseEhRwR7QlDD97Yzk2hF/+Jd421cA2eN9z/5YaJk3y0LvD0WQJXZVzB3ZTu/cqx9gL+RV0h7bB6N7LpyKiG+TndwYD3SVSM/QkwN6bdAWVcg6ouDTHa62OYLgWYr2C2uVkMdq5PL72DPLtMrRT60SPDcAG93AKb5z9rF0ybaKeZRtwmAL2kHVONPLxZcH9nGdOgtqQcOpmDb8CVmOE772zw2QfO63/wo37RyI4XkRQ+wMLBYaLtExjVYVXCmOnen6v7qvpGIx3luq1zTfS+OAPd0LByEjlWVkPUbQ7hUXrJCDbDMd54VXtWqCUVrtT4Jz3qfDtkL6F1D474hnI7rJSeljP2VaK5TE6V95uj2ACWp0wgfZLl+7T2TLNNNFAy8END+UkEiNVhaWHwAdKXv2oC3R9rT1Aa+FU1GDzATAjPJJYFA1xBvULvnQX1NopBtCzMwKIAvUVwTKMkM6de7VDRQbtc0mNWRLhq6tPpAmLiBY2vl2LubNbVGzwRcTkWLh/VIDFvaJayXXLjwUrGdarxj81anMIVpwVCUN9xkQrsZwS6xHilbGlUxh/Ta+UZYwaSsXCtEi5vtQK/uB9NGLXVyInIbMGjFV+JwhT1PdutWqZVhwkQ5S7QOFP8DpswYDYFVcq7EhFCyWgi+9Z4dCzl7Sol8IpDqjlcTT7c0LYhAe3Q4vw930wdoJaa+HnEe+hsIb7adYlrFCw9shwSHoYTz+vTRSBbE88YMzIbOUG6vHH1Gj5LC4TjuC2ImDdymNDo4wsOw+uHWN9Cskowdq7gwlPQ1i3JQwti8rWv/+FagCfHlDw0lKwk3uyNUB0wbR+Nyttu5RpWGd5jXgW5ZCbd7AiWpyhMDwfex31XC1x6CW3FSXxx7Tv1dO4H/wr4twDaDqnuTnvi7UNTTTPhmhPLYAzpEvHyn43NcQwE5vy6eprcjFBsyt26m1Wx51TGSC1q2AV9dqLLrfPyqHatySg9tY6tBV0VaCmr4cSYqA/Iwnwunn+SZX+r8FFw0PbzILiOkJ+CHuo8lnNdKJJTYfwMx/rf9uLVERQ5yMht+P8X38kVVvTwXKLtxTLvfhkULIud6Slapc82zqsFQzYkwKKzMcb/iU87uv7jkB7P69tSDu7NQp21xMphwnBkp+X3j8jBzNjR+ydXy6gtykiWMYgQXytaxh5hjQxVp6+EDe2NtB3nGXkkFNWs/XHmmzgzTjTp+yQup9Q6FKH95VOlK8BvuVYHwBlOMoYtcqbM+uggNrI7cIicYcNCoCJHq6Fp+nvMMUpVVfsF+2wMK++szfuONyjFthZh+A2QkKR4SQ1tvCt1ECGeWEyAz+sLOozZe5M6/jH6OfRS0Y5+z6YuvFSotI223VtTwRcHy5UUOsMK2wabOE+Mc2Hn9CLVjQ2uU1n4D5AbFF9k9M0qBrnNvLb5AIDHxXXeEDzY4adSsetyIFfT7k9WFlY6IL7A5zUgS7+ajF+nSzCvsUG/ULA0KwD3P+nDQq7NyJnfl5LgB2spg4Dv33v8//1hvoxVL4xLXRubBbwhnJMajdhwixb31Q5XhlOA0/CoPTf83A9QYZ4taJnxGsWBR7XkGEU2qriOqZWqS8EQYNBz8gVAqCdy/Cuol1xtR2epINTxWSHZEeQ2E7xVDQ9u5/FccPomOQ1svH1POsFiILaNxxVGjH6SDswMY93Ri98oVtMz9fuRxSyF80rAPF92c9zTVo81L7igUAJVdb5+2ZK8iFFPwmGniiB/5yrj9Ve8mxdh1bqMGQznyY7NlWGNSTnVz1Q/CHZWUuhPzWmC0FiBfjlbPYRLVdoXf9Va+C5OnYg5rw2kDKjF5h2jmZDNI++BqbpIsJfVgAfchW+F8irsklrMDRogEtdp0bBTfAe/167ZPbCLOGJ9N+EXCjbUEbNEum2VkdVg3jtOFRU2/b4IglOeOtj+T3QKPT8zVRYhy0olCVr3+bc28s7idrYm6a2J7KnMNx5HDqoDkkcSlS5hYSHstT9BCpRjAP1YHios7f4tn0BFoqyJ4GyXP8QKClzRF1aXEyRA/2B4XQuCYsVwOI67+3DgIfOrgfCHZG7WEW0mdErHaS5HYSZh3rnlZMiRx15irgyEMuXhpu4q0UG1KknV8jJI7XXyLrY8VzxqxztLyrkY6pcXLoIswq8fksflto6qN8ww5rkA6EsgQ0MA8v+uwEdCUtFGASV8ULQwU2vGJL5JXkofyxNOkb1zWeVJvJBSJksmuh6NUDHRUFCUGl+Rp/SWsRetv0vSiuNURhPWluqW9p765ZEUcyG8UQNS+HaXUwxA0oVrNcKSBFMa4hBGljafryU3nte8KaZQZqbPeYmps0ekZ0eLz8VT+VnUGxewyx9ij/LulycPyFoRXbFFlldebh5+a7seYgDaL/dCCWiRKDqu3mJucPjGYNoUKN+jHiNrHpgO13tfv+7O1YRW91otudHrb5P4+fRqu+kC1v4ieoGg/XY+6AMq2iBhwSX9r7olFRLBHmDqNcrZ2XvOUfxbclHYrNPwYWzT8BKDaj2Gk93wSetH2qCWkvsI8ZytPvWIFBYepbBsfrxQHCcNGppRrpZCc0Hvtw2P8TFp5hsVZcDkuKaVfUsCNwwmCROsoGZk9IRhgp8Xj+okOq7hgxwWPkOY3AwhlcmvhOshReK+Mbx7VUdzqCN7bfBo83JDwsmbAezrAE9v+7exxSRRkoekpUpFG/msudsJknv7MIwvpP3hxP04fcq7T3Lnp27n4zCuoSZIhYvt59SMjZQ77VoVSHBGmAxt/a0qXTY0lfLcfneUE5fG8sgkERqCLXW9IMmFs88O2g6IS9MtOZdPBVBFZF/71ner9U6hyMnjKwi8AE2m/Q5Eazx1ZZm3jYULfdNTFnDjK4FJT+eti4CikRcLgTiIIGp+sG4lRRz4ea5A8apAiX1RUKDJsqZC8txK8U50SO88ZuzPQqgZR3fPccXLwnxpZLJ0cNzqXhE7gOUeG2EV1XA3++BbpqgDKUVy1itMLu8y6HqUUPmrXkBxOW5xa1U58FGNyuMeMeUdljTcmpwXZQaDWtA+JVYWVM73HwaNDTPRcu34yn7ci/lJieRHRo+ZaQJGXQVLlIze0R8wCRe7uFuO1B+fagwc+16pj9E+5ZK9PQL/LyoUOVUmTlW2CnQZ2vPEfWx7eGljJFeF1VWnm3IGE/DyPjY0nDcqmjAodBnI966wpQDTi+9jbQ/tBkdKeaw2jo6wgFrDQDrIYb7aT88MGrnAjJHaD4ydXwnLycvhhEgD0E82tdHHJPZROUcQ55O0YafXnsOW1kaI/TM5hXbjWn/fw+1lJiU+JUhPh7iPLa83l0gc7rVfh0a5mqJ08g5mN+yPuf/b9B30OOCs5avb5oC+JwKZhS+JADOHebcUoBHaT9Np8bNMNDjKh3lQmrN7gtALS8Fa9iA9oRkLoRJUgodNJQ+28qVFvggHAJfNqr4Irl4cGIf0WC1eBXHRKaTM1Vgo99VFrJfhoVrHJ/sBlKE15oH/uabP5+p7g6K2v8vC1BnZFamN41g4xgM/B7HdWqEPkH88IdhGo7hlbF2Yht0iAwzqFxg01+n79WjR02TuAJ8kq/3WczH/zBntZphWH89u1MJzWo3xMAVHpF+h/YPXuuBqBJnK2SYFTd/xLE/3sBSWeGAe1hfM6LbuTqe30ZNAPiZlMNvXgNpcqacWVzluk76Taf89ZL3sccEiZawe8aiuliyTYWGIFZan7CoY5e6eNFtjys5n1+SVTx+F5zSeCKYcvEOboN8KyA0VxyUJHO0z2w1NRTVSLLut2/tsEkRePDEKvNnvqgd5Ngx3Cv/P9lU+dY+sl3hJCdT6q/JlZofRSh7pMoC8XTprsvPJfnT7TU7oEB+1dRHZoGBq+suuJBOBPs2oHyRTuDQzETqM7D2zwIUIEZEcnkUi71Uk8kxph7RuPxJIbQBsD8ZwTwouMhcOXi+qrnuff/9/HvsW0f6KXAuWOOm+14deWbj1GIVUBbtrW5hVISoLqd/UV/CaysiVZrSEvRfmV3PkfFsFSngCg2XWvYe49Nwv9Bs8MlicVD2M04SnZTyd868OrGlnqI33sZtkaUzi0z8Z4/loZM7MiyxQR3Kzvg84ySGF2PrAShu8ySw0I3m277hOufW8rC86DB8z0n4R3N/C2uBQcCu3TBMVf2nyyT+siJ5k9jKo93ll4nRxCVHyWC7s7AoKqcpfzt5GzBo6ShF4vICXhjKjWqE0H/tbBDANF0Xr4HVHpLhSjE14IsBIAQtmZYC/IJ73VfPw9xp7wqM6qMa5UOsT+BqtKb2eqd49RQ/SAtrL8SXcwtRV5Y2DdBtFFfLiHhjTr0TXfI9NFoBWMWOsYnqAqE6DCMeM5tF3jj3KfRQRzdjFSaEOGIXsPN+ZwR45KWg1QQwuNhroBSsgxEZZAoA2JDs6tZTzqYzWMhDo+mzF1mdRvCMY7wt+shjmdFs1JEeQryZarprprAPq0WvSzmoB7bvAcsQYwpa9m20YIIgXBx0H1cCweX0RpE6jZYsrJWnXeqgxnVrk+00FzWIqDKAxorl0E9eaydHdNW1dcsJbdSELmt8/LwwXUugL/hWx30D1lqLTV8ldRmCWp1LWTo7eWEYFuJ1jCCACl/Ga6z3737C3tRFf3R6AZmNhDuYTtqz0vIXk9pJoDPEMYW0LAvr39ReNDs0aaven62peEVDdW345/gJeNzPFNICEGNH79cFWdSh1YjbmJkMD7KQCf27VNyjBla6hv/jSaKEWJYtqk1NBnPlkdK5RvqzIaC16YlzjbVAZ2rl9ghCtK/1Rr/tIzK17MIQreCoZiBpdeiDBFDdkoTOatv2XuCTl0yQhWAbZD6tFlKnxENs6S1oDgXpTR0v5+OMwRkuHGmSOP8c8bBSjxp6hau28qN+3WSB/zNGDGMgHUT8tK5KV+mIBfghMTLz4jxEZg0utZtH5Th3LNsdsagPxbKkSPSSKFljIqU3BQ1IRftPH7EYR6dDMe7AP5Mfd42n+jyHkUd2IEUPrcWcMxcpEXw8Duo6Bvoa/pkSQ6tHLg2ITpSrvzmHPEXSdcSKKIdEfmn7leCjlTlQA8ECjHEnQzoaIWaTSU7UCsPIHiVWeicKSZq9H+L56+/nC0P3cH3wVa1Kc7mg4XW+LOqLooI0YTveJOZlRP5Bc9rwFB1AXkH1VRi7Ipb/JXdrqJA2q7eTYr28h3XVijH3wqgSSkf6ZK+90vjHbQu1LDXkkKLYcrS2AoZqwHY5+7Mz12YkIIsGAlME/XyREeKw7hWMt3JWqePdga8+JcDeMOO7+c215aF8hMn797PmBSosvFztT9ZDPY4TrgRwr2HfzH4mnciEmM+7NJrziyZswDW5LzK0pQokdUtLEhN6PoR6dJ0Gvx0fovQr0Qw92lHh+IozAV/QNqnNnfF8dMnfGxMK2KuTWggB83MBI3IQ4xh1yNKa+nu3GNIPpcLGseoxheKYt9KZ1GXC6vIl1spHg2Zsq3AY9dBVo2Wi9bwJWoNkOCP1Q1WuIkyIhrPXJS0MocTLovCVxYSs64iJeUy+Q8aph8Cd1ahQjRnKnqZ3KCJeCkbE6keVeTHJAXeX2k8f5Fb9kCBt74UbHYGmhZW3B3PuSEFOBLVSYAs1d90uQMtKz7ER23X9nF3axOJhX0wIrYxYDz6hT6bEghl9vpOq7ezKAAso6j77hV/gwR1ffhMpxSt4piN+5+vvH4KRrOthwRscvUR+IUwA3dPUYMqua9ICdEItQ91ztpK/nQUpRt1wLahaIQiVxJ78DGa4MrONW8RquT5NMf7pgOnYRftGD0zmpPzVQd98WthD/aLVaX0OVTmCcFeedi8i6sCc9HKgus4XHUNMC8I34kh91cBSyCqzfRY5j3dRmme/hki2qWY95BPovmF2duWGMlaWOrfyMnztvlgOsYn2vwQLWxbdhX2k4itL3GG2MLn8qPUQ34xGMmokPyh9hyxOGsBrLZtz+G40JFMxPmavKgrGpsvxVA0yPLhA16iSf8y2JJ3fqglTRRw8mYTElbq5ZeL2Jm/qgDZAYrlK6RWGA6FaXzVkXnvSCqRjx+ZIxsClzhkdYtqe2FCC95rKD+hpLE1OhFdmUI0qLBUWfzCpBmzkgOFOJkj8oizbt1rKeuJGB4P41FcRpsNdVPhO7egiy7kp/kOCSH+R4Y/GtP7rrm0YP2nOlCm/fROqOXm8DJYJaovPZ5DYuQi+m1KnsuRKudBXbGoJ5uUqQmm7r0lfqzj4iwalIl+WBaTZEYwpvvJ6qlqn9O1f0sBtXqF645pLguB4yDLHIFsHxuM5GD9UOir4s/i80luJlef7LR0x5gI9IaudGLu0eNbr/mlVZ7JaiAdN7RhG37IGEP8STqTIWPQ+A04cloV8bNKVQnIpn9Nl2idql6V6nWojQJ3g8uBl1qhixwjceXTRwW69wtqzi9fcaGxooSeFVYz13vmGpy/O9b+Inbiv26N1C6+eJGRl/cxTzzqjOLkj+4c0sTWUTKmORHIoByAYjgYvbygP/mYj+EbZvHw/pxatHTdpbdh6yw54ZDRlZXrakJCmrjHdkvWv0+BMTzozumX3UNE+KqC02LG7SgppVIciKs6tMHErTmbAQWDmw1YgGmMDjlVAKF8NKT87Ovka/o8rio0YlVwXksUKZM1gKQgprdiVmnXCnvK4qoR6XlHu6c2v0Emv/8d+++VrYn7Foyqyr1LlzbNPZkVmeqQbFA+Ry9eEZhetCfqUWrIZ0m6K+GTuDcbB+WUAN0JKcZ/IWdujV6TBJ8geaFpPOnfKLwmTP1ZcBc7wJ+XEUj3z2GYRJKXW9fxMiNKjafOnUMMAspy8L/uT3hPYPfg08MNybqHzS1Il3sagyUJppDrDUfbK1Rs1nsob/1KudEYLMl+5KdtRdgMm2/dkZcr1IJquakxI3a5lUSqB9YEGyYVqrIB/xgmBsPsniMTkQHoxIf7ltlHYnk+Z7HUddZctp1u3Cn2IOdrO+j6uE69zee5IzP2PKakHfgCJhBbjmLw2Hh0WF0CUZdpIokV5CWy7ya8yqnvXrIkJ4e9AzFPf3byQc/nzk/yLu8RQHLaShnTWmCDiukfAljU8HfsqiAxCxTHg4ymrqgX8BlnDhVlNlA9/A5fZxhX9kRM0rtcuSTqTSj/QbobSxWARhOXTwLdXgANevGaEHNoqbC/CauxJ8yCyoFTrlRY4iKZeoQ7szhf+MDSaVS1MwDcNBcyENBaDe4uRS1puvKYQ+kAM4rgToDCmWx4YaSVOAId69BpZphpNAZImIdOTIQN8BwE3oo7wPSpwCDIhLCPgSqXKo4ZCObt9n4cBNgqYmilx+nNdIKZNtfF/IdAhN26FhJHGukpNGO3l+WryynjiIllx/wTtrUM9FqLLXdz69hFMc299XahzvzMqk8muPu92T62ur+IgyIAd1gg5BPNbm4UobWK4HrxU97cXnMa5ZtgMy+XNo4f+V0qr3f/0DVxa92SCwafx1izqh6ksWoY5JvBrPLQlQxWir35Tu7kTrtlydKjXDVxJtgkZ355CTtvIh25uYhZq7Und1bQUEgonhQza1t8QwfgD31Djx5Lmm8NJzyxoQdZ2odWMTh/TatbfYI1DlVFfTCuh/TbtTI7YKS+j+UarsIgjAg0CA11Tw4ajcTHvMP9GQ4/Wx6zfdVaxbWuhGRuly9jLul3dm2Lxd3wRHoI8Ldb3FvDpxCtw/+flnTgaJVF1Cx7gJLxZQKPt6+Js5R4BCZMCXPlgiMjRGlx5pJkowXl7ZGp5gFVPtuy94B2otXvk+qNQ7IPt1le4QsglZQnPWuA6ZGh5Jr2YaRATpFkvREGb2U3fNmgq15CshrnEIUngSqiisz809Awqz37oipcTjmx+wArlAQlkcwnVPZhPq0Aa0OLpoA3SO7eU9WZLQkVEb08hjd2FS9H+5wbTZnmrIM40wtCSgBZhddhJ2baaslLzxV+c7pNf+iOHi1fW3Oc1lNEOXHt8tzPn5N7/wf08Eo88g5hJA9Y79VVA5dlud+KRxE4tSsW1+okTfPUNjthoaDJQoq7c3RjEJnZtJ4ny5RYi+hglJkKzbAUOpiK37hX9+Bw4AC2cARYEGjp2ZMQf4XNGixcwGPRe1oKycZAijvVymzMbXrLWVvks6WZbARjUTcwoug6LYKSS3C+XdVhZpRhjL85klHNXycOV7QYfYK+XHAZtXDXxWxXE6NeSELUYkcgbpB0uvbZtAihrNCkGfNYefay9nYVeXhWrwzmj9LzLRLTwCDZJIylzSXEJ0wUOnNQ1o3RKQI2xAOIY1AeLXk6YKTzw4dUHNR+VecDH2/TphO4rQwopXgm7YYDZtM7OOQn4MGCIQ5ftNWTrd5mx/WnoUHgun0ayz21ICKOUZwZwB+8nksQg8cUOfDnTVHVOxFrbxAR9gZDW26aYjRovAtNE/b8EbXT4icQcEkH8eGM/qmIJwEz1mZyxcljibe+mA61cV81i8h6tIlQt7s8G5WEmnqyHfK6bxyWdJKKqRKzK3MG9TjFonPIvIDPvZmx48je1XFetAyygU92XEeKS/mXgIXsNOhq68dDyII7xD2XPYTsYNYs4JykrIQzO88lZDlB+DoQIQOn8iAMcG/TI0u+tr+GyXXfn1sGg+thbD8I3dGs498Wa9HZltSW90sG/LKcMigxen+Gcxk7y8tStQA1s4P4YoI+GlAFDS+CmMHd71DI36nsT9TTJj1aT6qsFF7aLcTqLbQ41bs4scqv90zhEmjc9hn4FR4wifL8dAG921ojOK/2YwOWe1YMY/8I/CoaOOwu6+GPzFZiQoOO46Qz5c0RYUw9+jLAL02BI3Bk72BOJq9OAkhGF35Kgx3K2O/kboGqwDYtyUkda3sWyZrXnu/+mPV1PW9u4KVX7dwidvc7DNzgKuNkh+DsXC2nyRNY2I8j7oPBvRhy/Rq24eP6zFS3oHTS2UXF/eUizqRLbLrB4zQG62lfo46eqgJh8n9p+9E2pGuJA+a3J5xhwJvGLwgrCyqcZk1PA97OAZ4VWN3R/61kAjPI8aKnQKzYox82YzzTm+OCfJ5blLwvNetP/p/HTgq/OeUU1l8+kXULCcAghWLGdrTX6jaEMAXVLwqtkpYNljwQuELcTuCunI3DluUl8cMplhxJpE9fwYGII+KNw1nLz+JgxrVpiTX9PPFAhF11tkGisqBHkWNfT/6ZzkP8B1ki+VF4ST3FvClHUqS1JN7Ib9zqcymvFF86DZkZ/ROPPnVIxZBAAj0wzKuMXU4K3RqOxqc1yoOjchNNlBBOqwC8Ig58eEbDWFbPD1nWSF8WKyBCLctig0A/wBRDFz33d5HkeMSUc8PwyrOWpBZzA//ibOJnL2e2O1LTvHsOEqNrQYLOF1gAaI2KQovOHyTFCbkdmZpwX+5QthnZipwcyAKvKlaDYK/wIA50Jf+cjHqrakAlwtSIOq5oeG9YHl8FmMzD1qYN4v+j/MaI02Pcs9V9/Yj8CP3DHpbqtPv69Ug5b7St4IVHdhMCPW62p6//IaX9Nym4DzRXIKPN26hZrWAGcm5ydLT/OKIsYX92ilzr+WY2sZ/cqSR+Drt7qyiMitTAi6bgq+GSt+06lgCAqH/kwdVxb/iYgMX468VVamuTNll+B1fvFKarJ6XRouFvDpffRa76Brc1m0zVO1lYJ0NolASSjEPv4kpBJCEz1R5tq8dBlnuJzTylvQpzz6chhe/ZJGT95eVvzJd4/lQZf1z/vjlA9rLFL9q/5/OixRZJhLBZJA4xwavCjHi/enONxbW4kHeu3SWaUea6FRJO4HGkxoiv/puJvkJ55HUImspxpkggrSoVbSuCsPSG/9nsHi6QwT0c0moYxZw7ZsjYHUk+QSUdAwAc3RYjMvvXCHJ3DpqDXT81WxxuXWRxJg3UJYrQBt35M6Lm//opywMLkJVzkKfoaqR9+IJOcUvOMZWydnV9dBU7By6TjxnID/YG66UM7iePSisTBVHz/ctv72jMrHx7RB8v3uLmr1Cn4nvO5dnUjpCnluz/ISZOTPJtEEL88V2tTxYVJ4XP3yVYsuWDgcsd5gZ+Vvx50iOLWaCM55kXO4KVods+qFRH03Y42c22C+GOW9iTEJuMrrALVC/um58clzpg6zoKN9WvgFXbrPIXxIGDQYTXySyUGOKYeCWr9r+lVTWs/3ik2vFRqjX/QdXH6uBSttnmillh4a9JgCTW5LKpCKHeakrrFbtYCrR9Z8Tq09lHz3K4JghnHNpaWwdlVpLYUzFWyDfrKLR2gE58Hyufr8dsMk33CxybSeJ+IEoIx74E5UPjFGxTjMziDE3+ZyuYbMU51gqxgxMxPJ92qdyud2aM1OQ8Wlb+TgnriGuqmE5nmjTQ36UTIJneWlGP5v6R3olJb6SEQepoLyYXua4puRElNenTV0QW8oAjMtD7qAgX7RnrYFoT0u0tv/nQjNZyeps3ibDQZY6H82vFkcDEVvld8lTqFZJmKjaUUByt7oJDGX3LROmLQmYAAFDD8HGxwiLuV0vr7XiBYrefMuWRuTcq7HFDrMvj4AB+Q0PW1dALuwEVA1vKaQNkJ/ZPhlVyObRibTj+SQM8ZSyCcvOElPirMLOfgidcKREGB/DXXnIGRL9GKkUTiK2r3QiV5+1UTfzF5OKUMHUMySM8W9SgrVvvQxWU+xVfTWnwokLgwjZYjp8b494S1DdHk3vFcSDkaFDTakfJgh5TuZej+jr43yGg5iQFcsUgQ8rQeM4Za0urVWXcHxOoqah+UHzgykGTE6iqocTvPDtmhaNnyZKpXycguveuHA3MO4EHcwlPxVR8y0QpaywVygSCJMxjbxbCf8k/z99btA3sYgb521gczc6CQcDyXgxkHWLgSbh/KJ1XOmCZhOUXpF5lnqVRDUw2bB3YVLeXCEE414YS3GxQQKL4W0GOloEcVsR8jUupvxtqXdd1jz32kE43fa5oXVxjySFnODS+DGl10sD8pnGwlITyMJCbtk3vDvLPNIRnemEpe82huQU8eNW40v2P9mz4FP5R3N3MJkbAlED/ncc/2CPTY7dGjsKrj+ZweGeJww1UUSqHdBBnVBiMwgDoJ2E46uybVqOwtmAHbM2XHDWie7Ev5/cr83rN6+vChltndF1LeVMNYwfRl/oIB1bVKGh2BBBxjGU3bOFqKCe2Yuy+OcwHyNNalF327JbQgnAaAPcoQUj1Q6xBmxOyevOgEgG80A9E0mL3FFbaeWw+NON4MbdLNP1cFoNN4ymSefcmnKUNJodwjVZwgDYf98kKM2Fp1/n7gY2w0kWMspmCeSCP1V0GKo1OBJt7pwnff3u8hbL8wx6yU2CXLoEiFxlK2OBVoxs1yEOz9jg8VmzvxKJ1RELcllMN0ttdjcoCLXblIIDcE/TBBWrWCv63koKRGYexTMujFDOcoEzjyiRPpSs291fpRZwhwLWAAUrH0TrI0rxP2t5eKh+w0r/4emkLNO6+Z8CsFUpD6MIo6Qma6NGqWxnOvsVu6SJuBePPBtIbiiCLsRRtU8LRKaLimAjJAP/g5DaeWON3ro6tI3euR+ffUxMlKsnJqUQrJnR6EZN+rmJ3oiiI5Piimngkgu4WexZUl0XfBnPUM2DEDcvD/WF6cczv9wdoTGbTWcVJeAcw3pLhLL4E3lsWHP98poR/55b6STUKDjBUmGkpWfDtpvABP/A3Y8kWDWQmpczpbBW7HTCD4mH70E+FpZewH7LRA/z28MTa8lRNlK6zPrLuBd1h0JGQYxXWLkQ8R94yC/e4kbv/yxZFpFfrD9AGDoK7wHReHNiZ+AArnQ43OVqpgTh6CsNKwe64AJsiWYq2+N07z85EMvmiALDKJd/a7EnNlaCcPJC/s0v7GOvx5OnVBAc8BaJr9SnIWhoqTP7q+zoBlxMA9CB4376hCSym85CSgaY9MadmFpmCs4SIpl+2mXxQmx+VvtKitLONpT0X9jdDXU0LJUDNDB5OrL8PzLWcr9BX8jfp/r0RDkzhnF60ExeN3/0iHw5kL7Gop+XfzvE3Gpg057seZ1Kv28aHC+8kjJsbsAgoK2QzIXCfDeMQ5MeUahinYFZpyvTXHC25YhPmAbveHu9lrDDtmintlDvItqoCCiTzbvbtsEOv3QH15dtTFTUYJA+G0uz7DvzPSKvzGuoeacl9O31SA7Zm+B+9jwEw8oHXkJ4CWDjVFxndAynWV/JM016z/UoXH6wuOpg9d5szI2LbpcZ76tmtGu/WP+pydS4AjNxA3mwzONaJLyPuVgByE2zwGbBl7tOG02SORKf2cLzSHY02B/hUBVWwYFJc8APWsk27AVPYyPqprgpzg+KiqQrvyLViI5BmjTL8SD7X9tfyWZPp2qG6UREIiuBJtNWenGC6+PExdrVOh2FtUWJMplbrteSVsoIzEPZi7mwZGP29xrxWIqxdVOX0QeuJZdZnOo+SmzC0XKFVA5lQjqdTFBZoki2l1ilYvssfX5e7Yn1i3GsMQO8CUZi7rp12ypK7FEsFGw0cq7bnxP62LHFaRPsYiU4z2tadSnmrUvoS6xzzZohOAVmOdt+rFyzKX82EK7Z/ZHOi2DgT9xpkKv6ETblalM9CPmPTBxYOOSweeYQlrujVBoanQV5bnKvfA746DEXA49P8ziI6R1XBo1SwovLM5Rz/1gE3C1H4bLjpJlJtlrwj110MQiREzdULOjWYxX1DwArPg1eYEkfELDijFUiq//8pMqYP/yCwZ9KCai+JlDEgFiW3fCSrhEajba3rhebTVCl3WJ8XagM5+YfXs4TQxpDbZ0oU2ii9kz0x1ov5BdAReWPJbYMJUiBlwBhfacOmrSVMI4TNubXgZq3rpEvRKp/Vy+st8yWMidwVUUikDkm0pCElDuuM/SMrcGoh1U4X/vpAhFWdUl/5kAceliH0JlBi3QrmT/RdeLQ7mcSAT68aCPicEmKmMIRFWbK+HvXfPNU0fqkRtDNvwS/iU44jKWL2hSVo4z3C05pZnYth6oMBAcOY+4dO4PqlNwbmPvxKp2kCLloVsN86WsCGY9YaHbeO+ptp/8eChWvd7mSl7DRMo/qr0BFGYYSNXh0pi2VA6NHAbD6G0DwNqmzzpxnuXmRU/kBEKUtulwzW05hyzBH2/+a/UZf4XqXND6nQsohIm2Ob45R4CvWS7TtkzckDOqJpmUMfRDVMIW5RUiDPw+AvC3rweqtpiiXtmm6Rfyr1fNbDX7108w5bNuu+6fMsJPa0FV/8kqMOqHuL8Zy18wTCiBeaDD2aetaP6aeNtrHu9p04r7npFKP/Oidxs7ljroiBlIjvPrl71esIsFkGkPWX0iY9JfRNK8cZf45r+Bl2WVmdzEi8IE7y3SU0E9Ljcm3a9eVfZcQxPgtT301FioWyNS72yIyLHx0iyofJHeJrI5/yhb2vlpAAQJBmy0zty6IREQIQX1/5jbY8mPxOxhaFSP6maYqoYgT349SKgiJJ/3T+pRUIYUcRMOHf2HSMTuyaXx0e5w1thPzIadb9Igyfckjm+h7dPVPSZasiILXOZtd2vJ03x74z8fVi25uFp8c+swSxjd70fXyvzUNz8IDDTBdwJF7Sy1GTcnJ9QWHqa3oVWYo93VWZtGyO79wB/AQYZO6vagzJlP3goaISXotkuBFpeOrvGnqyPM02rmlNi92RNh6voDRIKOjaTBcOc2AlUWYbk9xeCnQzTHqOqYN3xwcC6WPrpV7+Z5ddLJgGP+9cnxKxZyzo0aabm4O4zR7+C2FMoHHpeQJsRhbFlBX16ZH+3oMh6Hwzn8Arl5tNZek985xJegIlin0prpC4oOfNXj4z3RHSmsundOEHikS8RsBCGFnidrnWbsFCPPVpkCGmiVjPLIMcyXwfzEMegm7k+qQH77/KCpnccYXuX4K9qomLsxWd1g9T6GbIBQ6WfPddblsY35E6+//NNw2CDNBSvV0Bjc8qlQ1Xy1/3niviatZzPreIAKJn1TNWKKMqU5s7CdrJruAfSU16Irx1pfsOw/lVkKIoT57Bmwlu+groloYsBu4xZnWw83k1+EdQ7VXg1Wzdoc1oZotWy2vV74eFfq1lU2bcKFU0Wql6Z+k79UO/v9hUoEgMrVTe20GTKc5m/AwDLqlSpSuvEbSFtuTBFHDzXTzihVytP20F6vn5HyM5jxJv5lEGWjMYP6k/wGmq0L0IOVy0xOw/ESc0g87aLS94kltqDPUpDj8NhRosd+5DN499tOqherZHzWngFg/9J05B6ez/Fp5sshbxRkhBRhi7fswgRxFR09Aj3GWPr1+QWjfkEOZaIzpUllYPio4SED2rwqtIpyyPZi1iNnXiUyLRI7RBrOZ3/xWfVudMdpHI06WWJvl8cTMXFQOxIiKQ/OlxT4EQQdq9dpHO5zQNgTnFHorwavE7jN5a/zMtuOnQCPcKGP1LcrL6mi3QRs3EEzV+HUpu3A9wPByVprcs15VSfda4XFdmaYscnA1htAEqeqQLzBrsk3be7B/OuvQtLyexkvgHqAo/xNmydviFEwqP48v9jlznDfCN93nfS4ZPIQlYjNO99kwmtly0XAGasqNKSH3KU/KKzRTHRxnwz9RfaH6+BInMt8b+s2Z9VxqqMBHXmFunsHCPakDz1Z1Rp6swpdctIFjdgIB+zew39s9scdHIJDyBGIfjO9xZVS00R6MY6K2YkY96bvzzQP70d36A7TX8OYgGX8WgWxuFaX8Z/xlI0JhBjolPrIgV+lA4q3qTDgXAaxuIvPHMK2WjshqDe5OhOd7FLGZZ9rPpupJs/Ax7QB9EvhP9nJGg0bsJRvHIpJRFNi/7ZyOuhpIYCwCtexkrk9ov5FkeWfzGBuQwpt0lU9zqqvrbZhs/bj0OGMvk0JlUDE4FNSjr7aE0Gueusqd5N4qxQdT1eVYoTyFqZNdu5H5vma7uQ2he2m1IYMQhSCJfke+wLkvSsI9fJMiNTHOQo+bEUHQKAEZ7KBPNK23RTgAe+cX2O8pQZ+CvSoW443yj2FKzS3ANdDFTiAnrs+lSMK0iGp6I1cj73WHEmLwcl61PzlThwC5i3LVQLD1WitdHNxKCco/xjCnZjWTFFoDQ3R5sClz/1dBkfDLIO6glBzy6ItndS5o8Yi+SvX5IYEOVj6qUWAScgOX4dkbg1X3m3Od79Vgz42lDnXsWgvbuAVMaPjzbtMvltLYbJUfjymbJADgkhzvd8Gq8segVXf5nZizsMj0SKAOR+FOT5l0RgcpmTuGysRiK/EvM9XTvUuU56vJap6plxgAcEQ0QEC8pcA7aejpzECkeePa6yR4gXq0bmYxxyoVw2W8KnQEs2I/H815oYD4LHU+fftmEWYDwpWIRTLbBsUeSMHclwGbq4H8zAw1yKRj/St4pp6IWGUiEU8N7q4zTgRUrFnsPAOSzPDPytP/nt+QWIzY7FnSVwoy07LFHc3b3B5dr/hSpjF7Jgh5aztBGOuSQO1bl7z1+ZMlWrwNMYJid0p2KeUSAhcJ1i892kTuipdMqLQd1/oSaz0b+7yycm3Ij5m2e2rhKif8IN6VaJgaRIPCgrSz/rxFaH3biBIXJNt8VAFYGtdbExEF4B+bJPGd63uCMWJk22uuGVjJk86qSrong07x58ceBQmyg94ZG8YZAG7sbNfAN1TTPmGHFriR987Kx+ppqEuB2nDr48JpVxQCHWFZMZ10FlKsMiI+uaehZ/uZSwpwu/fB79bIDFaFeBUBhzoSQb0o9RXHaG8ADQoDyK4A5jKxtzeiRhyGj2NjYPTxWhjUkAVuukhuKtoDZJy99goBpZVarJBzne9hN2qieZsOdFCpC3GCNx/mbbI0sh5EKR1lJ9fc9cbgWQlRyxp92priotzrCFoLNFvrarWbiX2iVZ3NzI66nbeqqqQP23ceMp1F6Xr6j3w0OlH9HBJ633QuR/YTvuj1rAmmOa6IW1pIRehUJUN2Hf0IdKkheSJ+YQosMDJGTTeQCYjKAlY8p0s8N6T4b7CnJDlDfcTTvahqUo8kHHr9A11SiI2WcVNJ4TdUoHzrRfYcPDr8gKjnDwMGVT8qaRx/hbTrWmpS3BYMerCtEmV8VGorcVu0ZjGLk+Cn6HQhcVj/jjYro/zsKeNPkewrylQLyKo0n0G6aUGEPNWWljmJUJ8xeyBQzH6wNR5E6QNxbIDj/j5Iidb6oW1G5kLiChFXC43AGy3itiWcoBPpseUvzk+W92eai2ZCzoj1xbXDYwpLmwNW42ivX0G48NU/+3RfZivgu9ktonlpEGXd4eNDvdO4om2AUiHywE7rT+u0zL0psL7J6w4cqIE+7nv/iSKUeD/UHYrO6fW8/zGgxChq4iTdLxVKSrVEWJP9T6Zoxx1hlaYC0LrB95RXdXMTCUw0cSXil6UHqcp35oawa1lpJxGMZROpDdACuMUgmXWUprXQgkkWRIZtyEcZM16FTC/gaXioL3a3Vr49oJS5t/2M380fSW0KVy83uPp9rLeJjC4QzS2U8s+vt4nljPBn+qy5NgA8c7T1o9kiU5m2CHChiQB1rh6aELdN857ipXYj1UGMd+GK3US/z7Z4Hg7ulHKw2KPEDx6kXyR5ucCZBcMFiuLNkuMseaoEQXrOYjHf391dEBXlHCme/5aYZ0TSR1NcjWwizePuASNJVJvjBRQ7NNfs0bSSSnRYObIjnGuuMBnZGPem0VSXMdleGRMrKuCIzyuXPVfYLogFvHrBfCmtavXb6jWkVV3dNKdgYbsF1wHQq50UG/Vg8BllIgCfJLuwc5UHqECtXcF7WyZR8ETONXQ+sbVsE5UxzDRyZpMQfEU/DcnAZLSmWeVsemmBWnBZk3gvxobcLvAYqXzqXPFujfR7fW99ItYUXQhRKo69dnHFxcXquqvEG6RHE0DuEgBjaPtyo3fRDBbAmZQiUmVb3b6czMD2HJ1wiVY9mYa2JOPtZy6neVFzKHgP9J8BPQCTPGWafMcXFef/RfnF4q4zHqi+nTJOiLRT4/Nn9rrRjrpuf85TQ4iVfOQTCAaQjOHqiGfXTBvSTdSeP06DiJmJ3dUaEJVraGwKr1nGad8iZ2uR80ddA+tcD8Gi7H/3tydPpbmOQyRpSCIoegFq+sYLPctxFDv4Ud0UW8/wc19rnrgmgptLv4uDMYMzMZzXpZivVdIeLkG5+tJFiOpN/4SQX7H25wtW731hAq/nJnJ98lrMHvZSHntoSReYjTPyqzXgpGzMfhBPeSENGvjGf5Y6ECwSrGpYWRkqfjyqh0i/HYLxFOY6crxyV2ZNw3KwRTCGNsUh2TDK7EoEzh0DvX2XBzKspGvVeiw1y0IW3kvB3Ul+gQLqfATruGOrT41QRbymQKXUAPnil/gJIDHZVeem3ZsEwMIoQ8gVA5HgA5wRJWM+smgDnjF0IZVAc3KDp5b9zJ5FP82xTMOmeKTilq9ZEGmpD6LfldlomfW+6M4QUVEhvComcJpB8uTd0uFLM24IPyF1rim7g0D5Ks8msV2dCxr45l+BoqL0r2qUVV6FQ9qdzbUzQZmthhRl7+oQ+4ELwT1rdBI8JJMeLYzWtUvwtlao2/SWzOIFzQQRrW+G8CqawDwliYDRbz56RlnPwXT5ZFUgDrHK3EP+ulJtQT51Re/MHYctabxN5EvowrIkfusxtyUJDrBVJ513M+bssnV71B+OAmWG0YfRiXGxmSo5M7poacnvsfQ5hnpPhadYmh+HIMV6N8s6s3hJOoqs7FdNyVU8oKLdprZAMP0InzmHbQnW+4SfKZhqI9pgDWp1cVfEP8CnghadMgfX6suLYlQ+u732ERY3eNUmJSiJ1yx0GfMXrL16FL1vId4ZLPN5ot845EDCy39ba7vONYM/xODxbu1QKye0VxLMXWiJVmG+8qS5ZhEbRsA000PfXhyitSLGS+v+J/axAui028Mcaq7iUTU7dOOmHs2Ne4ljQ+v0a5p59EYGjg12nS0dgyxhH8DRlfZGbIpmS77CWdvjCZ9GyJsF6LDYxtMKex1HEwOTdWq5//Hm9B2F3QcvdEHSjfwZKT1O4zUNUs+niEg2LjjVrRQSxwAZNnmfajFf/NVg5RKxf2Io/1Eff4C+QT9zsYyFi5Gtcg5WhchlDhfMmAKfrrEx74TssfYYYdnPG4P1oI1tzvWxo497Q61rr9uXvzx3HsKtuFOfozjVW4EdGKZYIStZe6ko4omHapMzCs5Ma02Djt0ULts5LrXW713K78dMDZ1fVnKkXP+lUq6X/9tr1D0W7topzvcHiQXger0L/kISTQWR6pnuqc3OUILvcArMdZaqlPVGjLptl2JL80PcT52hr70Z/cB8dQqn5duhuyn6cERva0l1CsV/14nA4GGQ1uOx4wtcYpBfHmmeGJ1CVDiS3kemnuJCpSEJb3hb0sQGLSEvEylxkFYlRPdmEhcK2FqcB6k9r1e7Vy2zHxEXECr+2CcK8AWWSXL2MSZLHvhwpsqqAhP5gj213qVVPpoZ468KagHZ1VdiO8sWcBkUGOgzdocEsfggznAg1zkkoRYLKUqMJaxAYYOJWCzlP+ml0qOTB3nyhVRxZNN38+9I3QBbCS/Cjera0HoLSGZYd3Fb8m++GegVdiYKc8NiTtA8ock7ib9F0FXyOP8v13lsRC9pv1SYcvHKPKm2pyRzdCGM5/kCBOTLpxz4XC6RRiU2merLb72ameWgZT7/1v54n5aetSv0l/dOy/dNPLTBhOWFfEMKmdT9TWRDTZ7EtZeqRJM9qrbUpdRWq4CKUALkrKmTI1h7dDmVWnEYUm8BCO1PXH3gKa/rUBGzhGhF5IvSl8I0/ttKL2SZITWw3f+uHJcbXtbnipji5SgdVPALf/CQGF8nWaNJuX8orK+YIorrSKr/luckpc3TaxDIVaFRjLc/PGKtJdmWecqzLynG8PWJLjaGWbJKqLyaHHjZSVNeZUSdF+ckr2qjfWAEmKHvs4hy/ceZHgt8EiZEjPXCC8NzbEDIOT9jyBjzlDgi0GKgW8t0XZWj3ljd4ASZ8RysmejaFF48XZ47ESg6CKMeW61V8q+VKY0hiWGnXDBr0Dpi1mAUh33hNikc7NlYlUjPdARqgOU2Ru4c1WAyjKatUMJQ9d3A4VlyRBkJih4S351and2rq6EQBdu5q/5d8hJ1SiHiEPXqYLYZ61PTgF48cEMfILbRwWlO7HLmLmVBPnk2KgFkb2TIwquP5Fx+6DfGYo5uDPPjThIL/j5W9zuPEXrGVJaN4AcZDC/e8eDm5P3CjdXZkJb4D+/q09YAYeEzrlXRBBgARmQgVUs35g40+ayFHKFSnWhInKZHmKNRHv4kJAUKCy2O/QK14GLYstb9v5/XcnuWXrYoxEEKRqZROWGJCXej7XfQJmRRMyGQnDbtmM9kxaJKCasMAax6mC9g3OR8yAQONYlFxzfNPbp0ztqU9t1Kw3me/NRumXNSbZpaXjlkdv85z+NkZFeIKdq+PR9j1DeIEx2nGdPKJYyAj3O0YPNIx7EroC4phDRQwhD8eCtXUed0EURbYcRQ7UaX4ok/tAMIaLe73gWyuGxF92UsWWmpvjehsl8X8ecjkQ23QV5zFHz3Io7jlgxuY/D0RgKhjBkRJ6xDYwUUUncihREAgzAPObSbCWFvWEczG7XihIFsExn0yWGunK06GSUOFTTjV7a84Uoj3gT1PPcmsFoT5j9SrCL1sTPB4Lhp/OKfCZUsxvlZR6TbaiD1IoRqSEztTTZhKuhb447YJDcUo4/oJdkMz25KNdxmkQAFf/DXrv552svwubMwFIZ6oE+QsW96LsvyIrz9s6cpJiVqLZqn+kxE5zs7dm7FOoYOJhaZT9gjO66iIXxboW+4QBgrcA9DlvV2gIugWAmdWKbL8q8Xx1bS9is251rone1y2lc1Yx8fFCeuM7ywS1sytT5XDkcpeRL5fUcLLGWLJk91AFVIeOAfVVWeMSBPtQsjwhCXJBb3TiwIj8DzdT9uKrTtpOxkjxshxwJkAdcD+Q62FzktuyvepxtC3IPpr6cPaSmXXx3o4iNqd7M2uFGskxOiIBNJknmbri6KGcFo5H8nkhW2KTKhweirYJVOsWFRkK+8/KbR4Bq/GOFGbRejm/t0yF0hYtopeI2Oghg1RGMVwr6abJnJ6kcmTd4yC2eUiuGE/ZbTPUl4mBL/dSI6cSZSIdMwaA/PnRyaoBsau1vXPZgvdlpgepmFxjmC8bOK4/dBJqrTftxok1BvyxVpyESOVp0+UDfopzIBfQdQIAusAjvnVYxdVkXJ/8/fJ1zyVGiXG16wPCbVtF0Wlc3CALUOB34fSYisYPT3Hj/vUwjWxRLHT36xAFM+2/t/kbu3/cCa09CxUYA7fL1Qr/24YOsOD9OyTN+n7OcXFhc00HfVO/hkhIPDKGngvG9j/eiIqaBpEcAUKKZmQ8fwC/FRDTK0GQk39hCOlER+WESoeImcOAmLdhsT2Ny/RH9CwdJvHrcX05+7L+wewnHqX8+kmRuSXR0QlH/4krgEHJr1nzjrOZBUIao1e3FlSD8CRPx2x0FJ2MLFNGqTQgrVpcO7QWnyDu9Z6+2JUHxhkANbEbtH18qPJuWxNtaIGWu9D3aKyFZu1Rt70qvP4swxREq3Q9LHDUqMU886zZMczYr/NGHXbqvM3c4NlsOELoRwpAijREk/Osm34ULSi51jy7uTFMweOzrMOgtj5x4pHu+RKgaWTilA73HsDko3I/leIfTWvZBlX77/doQoWifmJxr8fqiU4QWczOUw=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K+9qAALZjNtaA4uFibne5r3jJXFohw31XyTvoZVuz55xWKDJV7u9ycYC/EBcSYYbJyOQRbEmoihEhvtIzLWIT3Dx9C9Gqv40lVQEXy+7X3fHzuI2t+j4GTrGl6oDbXiNrbD2wTpY0qJqbHdccbcjR0bHPO58GSeh5D/qnuRR/JMS26cP/XtL9MPGYKRkEmz1M69/tebWMQ1HX6h41z1jjJdDgMOsq0Duz0jU9io44Srdg3Ex86I8Xum0ZCiqULt01JOz6FR7VF8d0a2MI+oJtgSokuvqUiGGoZhMOYW9xx2WdaDlQfz4TvM2ByXsNNSLrIaKAJhyVTwhSGUvQkhGSVUIDF8klE2HpQaV7qGD04mEBrqI/0t+Fd5rwDvGnMzYUBeeWDvf0KVK3qP/Al6/uexjFQ484/OQJFhiW8qlR3nO8oe4qTUVrtLUrG4x3a1WtekiVoazMgoalh5K45c3BfHRyEPuhQ0JMDBBtyHR6PF02MOxU7MhTt66PnYJGLdWDoZSFMilwabU13DSg5vDJBtW3TdQbVfv8AY9mrBFENoz4YYTh6ukplNAfnXYPCAEwpFCR72sqmtOzT3gys1JPBhqtoCsWTsnFayQh4qSQ1D3CBquRRPNxxbM3Kx8Q2p9LqjUGk9vlgFB8cVR6JSLDifUJ89GibkAfZZdz2+0sLCXAhDVh230RoeDxJBxcVD1YuSsKNl49HjIrMcRR4xQkiJgM8mgZne30bRP6Ax0F0J5xi33A5HwIyX7VTFyS+4+4Y7h2KziEElamGLedFpmgjRxRDWV4rL0V5nWIfWjs0kRlBVuBS2XF5+tckRk3LCc1gBsv5oF+fxPVVBeurQ70E6R8HtKMLYRhj/91Owx5PQCJC6VL5FIQWJqebUHItMtDfPmKmWPMuRmhqsBYMrUhdegM+u4MIJV53EouFSbtvaUtvoPUojNdD00KeCpKUAu8qcVwxckOghIhaQdMZix2fk9L+Tu9WOmOmNcKmQ/FmRcJPEhuPR2UQyGPvMtO5rpjupznmQ40GZXoviDwdcKVy2kDVFBxuFYQnWXed4REbI5pugSCV2mt6MlduRZikxRZMxD68KrtFEzn32ZGp8cl5OFvQVnjVRpWCv5i91OaoEF0uFgxCRGbtII0tWYh4s63sfWq0MBmcGICV5I3j4TaVaNpAAr7z1JWrhm6Ya1tIx654EbmkkCZqiVA2JrDcNtMaPPGsKy4ZO9+/RJhETyqGvOLpc5eURVpVO1CbAdotpWeumKSO1oseHXJbi4qjjbEXvi1A47aRfuV/81GVx36njtQT4Bu+C7FHsWowvk3sHv3spWuYGVe820O7HmaMYNR+sMzM4mC8mqbd5LA6drOaYy4RodNggtjJQBLa/PXX63nNLGoSAUnN9g6LI3bATq+E+DQfeRS7zpQp5CQ+mZvxjZRDIgRz6LSVMeI0r/gU/Jal9mFTyfYnEXMTEouMyDp9MWiAshbIXa4SZjPjdZsp7NT153jVZdTX8I1TRxmpYMGWA8V5urf5IhwQ/ERzPTFw7SB0CkAFwWb/S8Qagw8R+Ot+Kn/GyZglIN2RtoAjEIc1snyQRyllzIFqUJAWeWC6inEBK1LUiesso/5Q5pf3B/K+8L7b8C810tP5FHla3fCq0b3embM31MhVSBpfeblvoFIBoYN6MLtAaWUDfmURenUJsENAgP1h2mZl3XO8qX1bez1soic0TC6CdLhteeWuun8sULl8/kr8wEB6P0cwHl9/igzLFHBbpA2/8xO3Cxts0R+x8TJpNKEWYMvksN6K78WKJ6yNyRc9xzT4UOFOFWIApLdewj1fm05lntRK/qZg4SvnK3BlmHMh5Z0Wip4Bkv8gK2dNO8Lkr/GtM3jK5Y+uvNUBjKAs8932KDAcSoorJ5tNLfE36f+bU9RGN0CjOLcGBTUj/l94HO4KLqcCGWKJA6rv66A6psuMIXOaza+c7WUxwHqLheutU5ZRcWhqxcr3T3q3BRokHUjB/1O6rTIAcaHcYYXbsT9dHvJNnqdmIFxizNSVQ5IpdtYlPDUi5p4pDpTRch7rTwRf1AWZtYd2SxNMKc1iCCTpzbLO24n4gdx0H/nil7ScQ/ZsaCjzA9xXNev5MzM7luPbcpQFe0KzbDBXuQo94fIjQnv7uLRMV91xVCGJZ7dJYZ/eTVHi/jin9PQknPLrbQVsg+2N4pzBi0EaxXw0CKgSsUlezMcnYZPXt8YEq85rD7gJ84c0aCgna3LjUrrX3wllD/iyKhmOIaIVfZI8vQtyCZH8bSulVlwfGqRN/NIBJ32qxKYjxLhmuMPNUWuOw8C3qTWkieWf9z0wtpHELVFeQqzYxoioSmapqjfvJb+7SAeMf0HcjtUyp/+lrRNfTBpoLu4QAI/7fVSdEYKlFOi7CkgkktaMEvKpPKBgs0aYXEGhwpJvw4yYfm/tImHZWZM3irBP/D5QOCi7xNabpEEXy7ts5WY9oLtke7Yy74uIzpqzxZAGo/7zSJJgpFcjznWk5rPT4S79wD0RLNdWLL04IuSYKQy0CeIHE55ZJJtaItfdI8pTdFMbl/XLXXAzgHcdBxqM5EcDzuShLTuvVg3MqFdh6YX06Nc12p6ozs2FtDId2u5ixRxHZmqidOeZJPIMseISw0yU8S6faTYVW9fOcTFohDNutWzof93AK7+0alsXcHUpOQwuIRLxhqe1VD1qqwEkIVo+Exzk7e3i/WC0Kjd9/tJhFG66RUbrjekrOaUNii1QHvNQFp955KHlYULqERUpDboGEAk8Pl/apKsN/01l7MSOWlPjl8lk9CWw7Fmjn9kgKLKuZ0LDfjJoqlvexeMUT2804eBghHgn727hEW256LN2lrdrYzU6xyXMRA4aUlotc3ToMp8SPJsRhOnbGqsDUqxuJT8TjbFhkduSn6LGsEYfdL/TNVya7X/VvPPIKTx4ZxjeJRhQVsGBcRmgbNzTpWxAnuKcEVgC+OPs08yhX/9LPA/Tp5W8Ezb5HvVbdQ/fsrig8+KawwEjAX75V5nsI7Kejb+uHSiVQDqq8/pxDnKrJNoTcCriE/MS+QOMeyhwrwOyLkbjeYqCy2PC0nud3u0wVfX0uA1RzN/gmqhOfWFVO4Vz9zovgq4XjQGKDEA50fzjXkK6px8Wqse/1X0hxMRtd1U8JIss8dI1+55rZuHSkltkRVwcKc+dkeIJI+4Px2/Fyy+Q2kySpDQZqZLEXcZKbQ1em15Ut13VX1z7xIt/El/uPNrL759rO4d/jy4Op3qR5FY5UZIXCkBLl5hZzEfYsBEVzAIZ8QKQJqmbhLLpg7qIiB3WR22X+Kk1FGPrWp7xVkWhyv/0SeDzjJI4sG389f8GpbG1Ohs1WibqdQ6wlE6KrwTUHw4D+i6d0PaUXhRMlLmKhC1Ka/KoRV4QY2YNA3a9vxbAxFGIHsmOTnZRnTnBFWf79jtueEbMsoRiM1lokY54Sn/NFT8v6++y6qhETvkN3I3JOtFwg9x4PvV3AnqSeW7H9H8Hti2qPErncgmXlrjvRzBaaDgK2Cmn1ZaNZcdVNfQoSyVNVwqLkfToGGItrTtq0Tvy/E2/Mdwqn57GaVg5kOZ5p6lINuPtNr6XcjsYGLkDFwzrAaFvFxCWKbzFUYDq6p1YaKDeVC5UqOhuatXaCEkYNwzKjCd7YFYMk7Upo7bDaUbvqJxKCnIklzLSh6sukhrihpW4oM2SC3tc8clgXLXjwiXK1PDYXt0ptlhb83TpSOWkb13cy+yl7WWMRphVNJYGkyG9TNCwbscyeX9EAYR4qv0EsQOdm4cXYeMc5jaMk7nDaPt1AW7HhPx1hbh0coZUx88UpofSWpg2tt5ZW7utOWZVH6ewM+jVlk1KUFMUnS4SmDWs9j59Zs4D5I6XE2osLlWU09TFmJ7od3AVrdnNv2pglUBQSdQ1wJ/5aQgeh6Bja54aLknAOa7yFagJE2g1nEvFJqJAkfHKMiyg1CbCzwO8PoFKQrKvYNCQoBj0YyZ4b3FVbcgeItlhLKWHmtnVDzazy2v/ECyxICxQpW67OvnzuVZoDY3mcQw5obtFglLl/ofvhmYm0iM/Ph8ykfzN/ZGcDVnhPIkMe92hX0MYgIMjONaHT4c/9KnAhAY9vr/9/Zib6YNhBlEiPTA3uh63hkyF3hYEgiTcvAcxLwpxz+S3jM2blf1RoGc43/+p37MxxXGS8lSMM1d9kITiOvXhbFRwXNZm6J5gcrVDlPuObUb4vfpLuAca6RKwV2gJsNSZ9qTcyjdiVhM/LStQdh3Yhck9r7fSlC1qgZKy0E6fdF16DCOUTq5FWR9JEt/EImjegRYRsIHR4yuJJsSoRDZVBoLUxWGuKQ4Y8fSHSmFBVo28ndttwrGfjQT5xrr+Peksl3ZpASH5BJF+Uf0Cug+qX7tVkHSGb++52FvELLeFphPY6IH8a5z3NYQou9Gm9ORbPl8N0eg+b/m8IAsanvqzq0ehXlVccMwD52u3QqEcaxxxvHEHvjnEx2Wjsqx5qx0u9kWAub7WyCkueke7hFGvoZQTA7XRSHr/40B6piQgK8WBTW2hceXp3J4JB8IJt57jFI+St66nLoFntj+iq387jF0Hnd4PTuM7SLGgbO1h57qmrRQoORe1K0sOPShqFZ6yB5CdBKR7h4gygjPhjgjTFxAunyxw2uMhSIsDcebvZ/ZyVk+Yvkd2wuXbQ2W7AA01PWtCPt9iQtOQsl2pHP/4s+NKlIqhu08i/cH91jAwsdcuz5paLSDWjlEV5Srw5dh9uJXnRAeoyjDVGNQPDMQ50DCTaA+pTz4TI8hhez2pU+s0U8vUDedKkHSbh6jGgPcXdf+Cps2XQY9asRIvoMGw9n104Ia8Eq/yhluYrVRnEGBFuGdmDpYvO4DhwHfZSEC9EtG39Ff/g6hOqhbE/aoHbAGrjse2R2qsHKd9dd0oAmaf76+HsqboYw6V5l0VqCRNQPEMRxwjIE7c8XjmR5/ziaJy6S/VFhAZnBHN5HpIVZBZXqSx3F+p35pBw9rtGp8kGnzF4/fQOlvNJo6D/vxqdXxVRCIqBnOGHCW7lxBtlgz1UP6a8tT3a6vqScG2l9BHJuUAtVFJDOCA9CRSF616Xl1P7GIK/NkQpqsQaQ3gfUO/kVvYl/V77JurnR/bMKXXmGvVQ5J9kcCZDUCdkkUhs/vQ7Q5AlYapUSf3xht8TJyZIq8ddIJaSOLxIXIpxH8RF/TKUp1nF4EkxePtS/Xj6hen8luiPzm7n+NzjQbJJOGcqF+oDSRuRnerFKaTWm+zyleQkyfoThEpV40TvE3riE/EronDmCJzttAgAvJqBeUFAYWMAjQXubbZt2Dnzlr6N3Bc2HcuTxrj17dt8fQLHTyN205QzjdEdxnbV29rkG38YMrRjH24ctvZZi77ZFDijePXiE+RETHXkPb2cc9qS8VWSuz/JDOfyCGo7JlZBeskjwvbvGPy480itcr7s0KvAOCM6IK077PK3mbMkhG9OBtPa3xEnde8n2vJclQ5247Y8hSpuYWm/h2fe4O39nxkrULcC0I6m3WgbKcWv/IvGwwFfbcdeNelE4aEHaD9lFuwswfh54x3rCIVpSOwoAM7ZxP2ASQqGZxZgWpmHkcVUhW4z6xMviurRtHj383lbH18HDUGwF6S8oafMAK/xJvZAFnlEuMpwXh01hxOuTdIJERYRabQjBWhmiIajiCZi6r2i69npEkyGO9xAnMQCymt2tTmhntO0RVluKiMB96A9gNQg4kDcCDzabtNGKzi4Mld/EgDh4byABCOwVMMNIqbMUQeEyi/5trovoOS+IoPX8hCJjpDcoY3mCYUKxedqZbSkgbiBCmSLDE0FPRSxCUb7ratmLysvZzxRPF3qME+uXHGj6e/FlJ3X4mVljd8iC6N3ZgMh+uqMDpqRpZj+Luz+vYlBQuMp3v+Fat5VgzC1pUgmI9xVU2e/SvUiBIdsJRl9EQXf9zeaxioc9skadxwKGCOBdKvm4vTFpPMN/2kZ0JUNt1agcGwyRn8Hvfce7gOPi+zy1RvaRq5+sp/Fwea3oh0k9LOcLQLaCi+gC1/ViRS+EBmQEzdWken0gmRGZd5jwtGsmHBx1Ol0IzoPf3HnY2s1U7A4lYWGwGdTPKEsBW7XVjlZaLOMaVIxJTHmF6HCY4k3XA2wHTzEGXe4vs1a9xMYHEv/bol+hktan8qH9f1U4Nh3LkOqZe6ABjAmHiGitLYOjiLAt2+KAmmpfDAf5dctfiHpwdBip57D5ca9H4nQPS+yd6Txej4D/BYHkV0tRID+f7QKIUHKdrScwVosbl7fmQL//Q2mblMjv8KWUZo3MbqQkMXuDRztZtim2/VBD1V+Gy/GOBl+Q7S2pZwGYWo/kkSa9X2xkMX5V8soMgGhAAkxhr3OG2s4p2XhSQ3dni5idNu8tfdlDdyV8gy3jBqZhNIHp3a5QFgUCrjCpsX+LUVSmPWVPOIdR5ojz2Kfxs0IPpGoW0grqxABG6zIrnv6GKSmegGoXA32ITaAXI9ki+MiXrV2Y1kP607g70RpIxhKOV4kGVz6qX2ZWWRRVXfzBAGWGrQfdOP9uO0y1KcNKe8xH73O+J52Gy77MWX8ZdZ/Em+fTHm9xCNnjIHaLJU9DMxW++Kyi1Y2WhS549iXG+LeLn6iTDqm6QBLMbxBUqLV3wvE4FrS7ZrSTbY0IZM6ZV7Wdu2JEq+1KIE1ZRUt7m7PYlspcxVHVb29RBeN+e/J0LpxBy2S/IrPAqCSLEvZlfOuoe2Rg8YA+6USVA0Wd/GDcSdoILYSe0LuGLn86Efqsj4me0HwjUmr1XZOIeVhT8TIKjLWr8coBZe6rgH/mdrDPIYdwesUokgjiWdGiIOKnm+FZSHGwCBYJdQkKwHA3pT/4CbEOW+XKJU5189A0EIeqZIHyNLy/ABMNOnnzffoN2U++zu3NAZFVwdu60psIeRkWrHiiCZ7nC+yHWdNhAf+HAjhOqWB6uxH1LqcFvnGtdrhjdEgM4ZBeUykPQfQ80qngE45yrwg4Tf9eAR4DMRLZP52vvtrQE9ipTNvLsA/1aYBXnqeT8e8VlWHmo4TeGo/WIU4bdJgY7pSn+WB81Z6mfHVLW3LIM0SNIdxYH8rhM8cOh1hOGzXDEyjzziHDyIeGVt9Jw+EGLXBCJFqrarltNdc9wgeO8ER53vXHALkP4iaykQFzK6GDpcTajCzGt5ycf4D/Jb6dhqhwgqJ3R8OSdji2XiFzznBO5YVsNsMLZo2gKnJelawrZTBPy4LSOs/CpcpJ0ne6xDMEWmd9q2dzjTjSmJTCC68CcTsChUrcLJa7vyf1NM+E7O6z8ZMgDgHpoqn9X8aTXiZNQkr79mOOwqOYbLSUNvBb6xq94YxBnjVRfknAqgUQ5fma9ythsm7HL6nf6yp5gllpyeQRk04W5a9S51RgJ26HJG/cKObD4JHpDvzhQybMWxx5Mv8C3BG3R4vLuKk1Psqt2BICgXNfRpsXl2d5SzSMH6Vpd3YMlS9eFIIRo0x+qnvmzwvnuCJTAwfhDvg+5OECbEK9YoL2YnT8oE7e57IrsvLWfFwB9p006IK9o4s8f4fw3Jpp7adC8e70klqmtKKU7PtlwO7NEiEMKSCXimQSnCAJl2bAIPJMTnGN9hzNVuvyeDE2EAdAp7fPw60LoV9MexTlBQ7OBxPu9pOpJ4ty7lFaHMzRpoJGqNbyMRRJkHh9UFAXB5VMaE3ARzTaoWfXa9vGUmIIqgrwD15UgOEqtOTpgNG76ZKqKM3Px0+6yC3ovJGoist9DNpPKrzd1L2OVApt5/SihYH0Av37KZyYMmN7iZlKKqkJ+3aIBjkuqsgrL7RpDE7OLwN3x8hHwzaUCjK2BprgOHgtTLrkwiSD5QaIkKYnWXyBragFQ+LBcRVq7yzAa9Czm/aPBkB7QmJsWEBJ9YPn8UlPSpoAxHT+EfxibB6SHmt2YJ9O2YX69bVBdQ4ta3WqO76tWzWOZHwjKKEygHJ65Oplpx3q/ZVh/et2R/pQVCiDp3vV7+Vs/R8F/6Yj0AqGEciw36pyrzTuAmliMpYzXdRxbno7UjKEpohlgh3L5QsFMnHWr2b7qgREma4ONeZY8NeAMUVrYXneYL/TSN8WvnS4Go9ZOBE+0AeNmGbBplHbt7A7czBS86qTQwXhjaVetd5Rvk0xi4qK3wLOY9n98dfWCOB50REtc6dgFX9p+yqp6Peiamfc0ZJeHzG0VLeYjvx6ZoPOzh4Zq4KW/UaUEljzRQl5wpFFUih98rDel9JkUsjQhR7c1CG/G0jfRFD5ER8ylYdFOG1gLTPGC+jUmrK4AxQWOVuIwH/yTmozPqkbdMZW9Nyl7wHMMvWHQ19aCSevB3JahuFPaA5fvYKp7h16YUT3lVfRGl3bURxheLazCfTmBQ0yaHYPy5I4v15eth99e6CmKnXYZJCaPwLmD1rT2ViacjYuedQpJVOwvnLktezbj6dQ1E+DhByBdruECWzL2OrEj8spsuMppL9WBWQ8cY1AdJvz4awxsdQ20a4Qibhkkfycdeko9xGO05su4oZdHRPrWj0FxrM1Cs2dczCNGjsnF5EcL9h/FBwf67EyRvqU8of9+0JHTn2vE+sHitPC417b0aBLnwLyNdQyd2CkKVFQB3lGRV9j7kirjXZu+Rh/2oAV0OpziegdBCQIZkFvqJADXrIGptApge6eXM3eSwPb2v9y5MjznDPYg2zVx2uuVJ6PmNR2Okaxs/tGEMwcrI3Pd4uB9JyYK5O8hegftadtepThhUtOsbKRz8hQeEuHFVUMgd8q+KSTh21tzEHzXdNOw9XHZlsddeo6+DWWs/OklW+u939K0Pub6+hGy0Csf3scxSqFch2bqiYwWeymVN3WsOaYLWn8A7zCLUVIb0sZDI3QOgW/GQvxlAp6IrvqLj0QrfC9bYs4V+EFi5jc+odYihlsy5X/WYEtWU3bkQ0QyXe+ToBk4pOhGqDwZNsOg17Ekars/kjvp63QrSPKlM2a6b9waOk3i4WnUpUzCGQh1WhJclwXw+Hhac5Tus5B0rxcOHEmkxt+ju93Xif8GfYjEq5GwTbmz7bdlKdIx5KNjui1TVSpU56Zh2pcmHVE+ToR6XkZcRIumMaUTU5H+m8SMqLm1oGo8+Z697p+SEh9dxtU0xFZoIO5wYKXugbiphmoIJ4rxWXINbSLOVfd/3o5dOIHxuA7TDhL1hdR4TXCuoYtkrVxH1pehX3J9/Rvfhj2l1pfYFK+T+f6jLsYzxpysSaVjFFTViO7C7Oh/8XOuJ1Bu4Xs/hxKv5u9ttDhzH19rbo9TWcyGpJvXNpvwKJP1QyRkgtvy0qboriimp2vv63QzZV+YicpgJPxIYpxX6SLB+o1qBskrqFF5eGQZEQkdDZZC8uR8E8numgygOgv/XiG7ltITAswWIRF/ldKLW/mqOaIOJvdeBveaqT8Gmz+PksrpDoJ9s4XdXcDR4mwkLMMSF4fRjokZlDwueOzt5sAP4MUDMCPOTuZeAP3Jt7X3besj7Gf8XO3qtmO7K4hLl/TUuZl5QM9LKE5abEvj3vCB4WcAkcv1PXAQIFsOX4CuNKAGrRv9KL7Aao+xMYmhfLRWhYtz94wOnmPmFGS9Gha8gLVUhVDB3EUlB2rmf4fPeNW9c5SPXl0Sf50ofWwclLVHMyJsjro1OgsnyK8WpgmyHVrJWx7Og3JVwi5ExAKeYqqcHcGeV8bgO/c/UhmuzOdCLV+Qyha5F1qSeksoxhho+Sb1djTlO6Ovz7Z+2LxOUfgC5eD9ctHoqiX9Zbxh2ITZRlk9DBBKRJ8guDo+gpOeuc60lW41+FyZyHL05EsYw+tr9HfvnZHmTsui0bfrPnPBOCrPpYhI6EsM5j/oyh8jPw0JlwOOJboqa61cwTClDoJyPdjpB46KQPV9gF40SFVH9uDrix/+6SUHm1TVGD+9EA6EeVkdlmPeb/LFEWxaHItQVfi/562U790JVC74DzwUTnJK0PUqvB9HF37hsqoL6QRpl0Yf/hIGV7TXgTja+eC4zGyiDZ0GWQ/AwDcU4yTLdbuVvzFJmM9nEXZzupcEUmLA8pRm+hzfCpr77W9hLAJBazGmSSUEQgJ45rBtqVb7gLcQlgwliegoa49Zgm2JV+XYSiG63GwbRljPDWiJtkP7GUVAn1ejgQZ/+3yZcEmJaBcYxPcF8Q1T4Po29XozJHNIL1oRs4sMIpAuSuaLG5lGXEmxkOdVFSuAsQ1WpwO29Y1J3xs+6wV5lyGXLSurPRw1DtTumBJSup9zax8W4U8COIQ6hNqGN6Ratn+mmxRTy7dgMjro/j5Q8Qo5VqMrtSCMQauu4v1qRH8f39ZvtcpUF0BYlxr+1tb0UaEjNZzSM62qxXjH1i8AmQvW4tYe5Of+1Hrc+KUFYNm8mXnXmaRphKtfwjjoDX5dmE4PRoU3s49B5Lb9f0XYeXGpjap4pU0iKt2udFIkD5MKJEIloSrO+nJz/yRpGPtGEseW90cSBR3k224JhJp5KiAYFduG+GIzzN54Pyuy58HgfeRsglfLwvbsMfvbm1qdsLiBMOOVYr+J4rHqRYcRkE5KhVHFNbDw1fivCFsgoXbkHn4uc1xVaFIKoUv4wZZp+8UZW+Xo2I0yJE27E2EKcswmLHkouTlU2ZssY2JXaUQqN1l3y5kBa5KvTIHW2c4wm6lhyDUHpJQcWVpVYTeAmWF7zs1qt+mTikAzmWXlqSnf8PqrqQpytxH5Hwt1DgWd0bE3I5+EZC/vHr3+yN8XRNHh6m7TYUkuoD4qs0sg0iWzNKtqL9kPfOaCYFkCuA04NWqMzm6K6J5U+fvvjGKImSNW+Q2ZlgGDzPyhprmYLOvchOMW+JyuEYM2rgvxYIg3O7OAi6ywxzSeW5osIGw/NEyHggIvpTk2ixa8ZLPULqauZlXBXmdow1X2Nwv998QFAUYtznBit24TM0C/dejV8He1fJPzX+5+If90JO0Z6wZTv/lx5br0fcaHWCDA34uINUTHxCRzd1LIBqekS9uwkVcSJZT4qvdujeiN0/TR7N0kR4iKi03q9jcwwsTB6MabZKThzZvKPqHL4o9f/KQaTL1fgSjFv28ryuPqLW9tuPV/7gN9DaL74a3NpRp7XLUP9AXgT17mFtaPMna4KSvkDtTD0Cj+wryK26AT6DZ7kC3N3oHmF1hmzfHhQW7pGsoYQjKCHKKylQyTTi9x/dasHr3VTr8MYUjgKdvqMiOWeq8NTjZ/jwm1HWpHjX1ybN4MDsIbEqY+QYl5ShA9JE3P0anyWNSQtkBuZiWh5+n+YX5WARR9IsMAJ2V38oRS0lQenO+cTIgFtsDjwlhJGEU+EEtM6fVd2ojwJDOudQEiUHWV8UM6nIKaaO4wxlyO3BL6GXoNeEfQdJuc4m0qStlXRvYptVAfqB9CagXuNU3lx6Rxc8FWbzY+aATzM1YuFnNgCKl9llb02dqRrDUVdvxAEKtYOhF59s6iLS1u6TCapsPTFYODMF5gkgNr5KSsuKgFfEVu8Ko1phgCJOYD9OCWTsl628KO2IvWywR5nxP3oQRpgb/541v9qupudsKSVcIYh0xQ05AwMzxPHklsvaT/cCvR+WznlALXZ7m7AswOUw8VwiWLr0/7nc1z9qA70uHCspR0cC+9QIJ433xR4RMOeBw7AooOMP1mlBAShnRRdTXDt4crxLYzqkf9GkBTJ6Lu/8Dmiey9XVivwWp6oJvr3PIBSdPmHJn8ARCGxDg1a8CIkro1i6xnnfyO8/kHXGIELvcfEa9qNZOWDwx0v7BK/Vygr4fPgcmaTrlIoRGicE/5cQ2khvrYUDebA0WwKRimah4ox/z44NE7sySHw5/zHFXSCdbDLXbCEVRHWN+UTJHXpuBr87UfdfXO4J+FDtNfF5qd73aWn2tfrRKfQAnVvXV7u/v2gAKCFURW7HoE0PlVwSH6cem1QE2MPL7km2wwaNkHoHpVm3H5IVPMqKS+K44DrRd5CN3PblVgt5wwT/eQq/dZ/2T8s/ivigcDol06XIyg9hz1cL20iAKCKqdjDgYeFu0/OSdWmPR2D1f173lkMfe8uYXJyQ+bB40voTdT6p8v4lSFrcrtuLlubxz8CgWli2qNNHH5m/la+8VDsQmhmVw8EEUuc8iFomubIo1lP8hrh2aRVmZe6RIV3KYKraV16aTQk63iWuEtRIpb6c86keWlT/iRY2OniTCfbEaaCpEvUJNttEyi750bqbj0gLIdaOn1uS2O7Q/1CXM4KedzkataiR2HxEt0cvEBWfIkgcMax5iiRb9V/C1Sxy2c+h1l4E7buuFrhfnF4HowWTAiDcoagu/rK526pq2apEAGVZ/yOY/cShLHV2EGxvY9SqIyMBwyHctN5XS6+wrE6gvU8wdELEhL/ta4x3Dax2pAcDj9YRI+a1azfavOOtCLZB8WMqAAd1Hgi0OGl5DQOA5iJVsLgRbh8PwBcYJ9eqgR9zCw/jw5fJeLhDvjsoBlg8oriNYDnf7YsBzKzv9fFrdvFkm65pywvFUpIOu+rk3WfM/rpTizaovFc8CpxoNlcKPjNwfepogBky0It+PBJtpUIr5qDxOjm5ggUhH3v1VsBRtQG+b2cXADllTtqNf3Yd2eODDkasP7KKOiJfRhzsBz5SqgSUPJswP85wvu1UTi71FPAaaA0tXJ6bG1v4KQwV+OgbMNZIvXlEwtGbFcR3CW0W5AWvCAz/VrjtVf+mXmzJJA84GHdSsz4x6uwTbjzfIk/WBXV990izjFsbApUIjFX1ZzCPLnm+sdsthdTjboxtY9RWodCppkQLJI0S1Ue8nIeAR3LOi2wmvCU1t/jLGA89rsNUnyHQVJ2r/cQqy/ZgVYefW4l4NFc/Bf+ijrq/raSSxbbtGqX4t+lYB3+t1WTjsncDnIJ70ad1gI6ahMiuaUlaUq6/4wKe4xbiHIQS1J2BmOIf4Lg/RNfrtE5NrvJEd50K0dQhM7cSu/7zQqj3aM0tsOwlHODpFbFeCfsjfjeyBQJCfPWb62Dwy/GJSPmNnf62kI9KCvIGxNEt0+RMue5+FJ/7B5N/7ftR7uT+OyWFLkHvV0MbtarQ5Pt086Prjd+czq0rPXYN4oMIZ1aKReh+PTQf2VLabSXQzpP5gKr1ArFFG4o3ab+6rd5J6Xc8sN4cMTNcSDNTWg1h3/dJH3zZ7d5Y57lBrKy7FnQiRBxQWMbpSIc6zB7f3d2z5lDjblzkBe7SUK3HnpQI6nW0uCPLi4NGuUtB+MF5LXeUBNUbkh1sNdRaHdFG+8LBwduWiaXgmx+qPvRkkBEjyNL1FpjYlRUaeR/7BGJOVQL/iCA7Vu03Jtzec+qaFBnBrYBcZcTkpN2n5vk5spbpn+Kn4iGj54etFZrxpjDyX3LZ8DxiDiUJGExXpeml7i/0rUWUKWMs5faTHX32kLhsozDK7lj2dDrT6kFWWB+pWaaFIebe9wmRo2OdP3w6bYaGMdnm7Zfqo2r1kizHxy/3LiXZQhDkngCK9d5S1gy9j7zxGM17QLF9O9Nd6R7cr82f2Pdnni0LddzikO51H6RN3V8DSu0PG3Z5a7PlATkerhPK7Ee4H0eb+nvlx0JjJNC2VZ7sZvHpH4m5PyEQUZlujp5LB/+d7lhEaoivlxp9NVDMn0x0YYoHPEy4hcHskWHgRU59WMr0HjmjkkyNAGSsZR19T4KGTjTJJZy9bqwxippIVONCEI/RxNlPNtrGAmQFlcyguwqIvbNj0md/Vp0ZOWS+MQeRP5RXGONDkyr8OqTdfKMOvlShf0lALdtzE3RC0mw04vqNV2fXeWSyUgVJ8Pgx/CTzQn3JTCS+ujbFx1OgSl0QMIqxdteWMIP1yUko4lF8RoAQkQkIn1N1/EJyDDocvWrtwLZU8JN+nmPDORi01zWONaW5UQGlgY/kj8wEi88wEXFqgfHqTkXfIHjh4AaXecyh3R5TJu0MQ8ggny5nIz7R1/8joAoEcVjUM8k8a3xcXUjs2qwQb/b0BdAfWsfKX/HP5czF8wRNRPz7jzRIH+SHFzxmjQarcdPlP2NB9F2hvEZjenYmWemMvjHtJFHD7bGBx0llPe53qDnUrwLtfZ4Xeki5EPYuqf5E4qXb92xA6yM44p8s/bDblPtULbvWcLSCfkuzg1av9Gqr4uwuuPtjvSTl/TjitVfQ1XY61JoMcVjSDoB1YmD3S29W30BzjxoEpt1kcZrZZVn1qfeojJPgRzait3bWxvdo9QS1Bv7vAr2We+275Fv8f+rJ24d2B/r4xczjki6ycu1Coq86YxBZ8QA48ZkgwJWo9vWVAMZqCcGCiq5fHLN7EacMtA9v6Up2Go7XoIuvbYEq8HZznJLmWzoLH/1FmPcqa3k8EwIvJ/33J0/o3QuDweZtemDynINFIjwTFkmgLF3LmLvIi9gw7dz2CYOjfa/33DoeFXqSxDlgAryWvRe+w1QXe36MCsLVIGr2cDiNwKgDJezlhNH3KnJ/uYGjmnJaxQvPTSmKwWxy178a7I79v+TTbmxsu22cU5zS100i26tIE/7bH40fuWCB4ss3YewE6uRiAAzDbRGE8OzMsA7aOolKaQAa/svC6qcnbu2CbUrQRVu5R9VCmzRqtlogyoxuXZMrAYXjIk255VJOHrEocuttBwLSkr0g4+SIMZkQqFoOCJXk5e7kzNzpydVOjoidUCeS6Yxe3z618n1hsvCda8M4FklHGuSetaeM41AGAj1Sp+rUBeKhISnLwr5lFdzhnTgqOolRFMRw7CUvrYffJzsd8bgvpsWMqZzYY6Io5OTNKPenl84bCIk4UtKgYST5/Hyx6qxLNBlYu55CPEaga41xg/xIjRih5oeLzVA2/wfDKw1Ec3+MJWwcpDMoYupPn4YKda9j2jQhDNOIEKpdwfb8EGdWHIfcTdxjPzj+QZIPmQGV6zvSONi1IrDT0/gD06TEyKannJ2HRI3F3JDpR0reVln0Tjz49nEg8IwiTF0OxusKiWqWvn6SLClhkrpHHVQQye0Qi3Euhh7t0TAYx9Lj5GH+uc0mXaGzjmNdrTQ7Sz5y5asqZnc3AkGQrijqvgBaUKu5Kib2P0eHh7vZAgmd8wMV5OGJD3sU+7TDpT1RNlHXTwi5EY6pHmLN6U7zNISynuoTtgOU8rzigQHu2SAofvS3GGadzZDkLAKndvliQrSXsIs58REIJUgW6To7k6SMNywbgzZPunSI4RTc/ZvkA5P0iFoRXRH0lJ1SsJJONgxD9IS7ughvKl9GRODWJJr6qbvx7pJetm2MaGnE6IhS6QG+6wIzj+5GTsczXccnd5/7yea3IbxKKGo4aU8Ore0WPaWqNv86KL9ShmMFJQ131npBfOyLx0OK1HHl0fO97BXRowAHw0YmSDLthSoYMmqSQUn3WPGYybz+j6IJ5t5+Av1C64BHUvN8b4w9dYUplF/6yPQqs/YYkw2zPiGG1xPYZuypUnkCrPd4eEdoW/l6C2551Ol8euMbD0QEE7yZVF/MlRFuvLgEviN2yE1lRBvypWsS6wxi+wl3ztYqt5R0mogLCWfQ65jcmOerLs5o7zF09JMTn65hn0Ai2HWgfLhmhN2qihduJnLB9kbT+9Qh5tEGAZX2CnM4cAKB1qylRR4T9IrKXGmmfToOlXfGG5n1UcXVxA/fHAkLSkXW4fFFCvEJ8IEGCIX8lG6XYMxYfUoGLW92SlsWQHJskaZlTkRwD4kwYBbIbFMdTufqyXi2J+kSUNtjJ/sbXPEZKtCeGr7gEOZiiy8j5wEoKqM7iri+OKbB5kOjxiJgMj4LZgN4adNCCKlPweLXHZpEnfA11iV/upVZGSE/I+v1PsmTUZEr6pCAzy/Thhk4HFqctnb8xruQv7j8EvL5wfzYy3gB/R0Ort/FIz5VW5DmrnrKp87F96IdygtI3KwCfU8dIkriZCE0pWCZw/RJGafpUwR8WML1z4P7XDXWJzgJcbUVbhPbHX0f44SW3pCsh0IhEu8DjzbrMjULbSLRjl+PQsQbVaTb4vKZzRPMR7zKSxBQp6P9t7Qq/1I1QWffHvdR+TYamfJXY4ZYenOdmpLco7BpBAON7eO3KgOH/VET/HvWyr1RTtjZhv/aBrZTMdpxey7G0w8sgWGUpOI1b1Wj5WlXLR78FWig4+FXC8Aqk10G+VhgxIvXGVgJiNhmp7L37CTKaqCPAqf2MPpbp4LAzfkbFTjlIoTFhu/NdnQCjuZM3iE0ji0bO0k7ef0jlL/gG+KgWYIyD4Ub+Eak6JLfyoQdBDqS64hcUwLicZoFZECHXBgYJPdyRRTLEQyoJorSj/QJehBZPNCvSEYlJfKetfpTnr9XeE2PbXvQ6IhoZRwwgi3Ppw3KC7jK6R+ihnf1BGlrr3bqOmzIiAfA+Es/PtX9dX5YRzltEHI/E1xGQHg6u6rWQmZfLT/HQKSupSPLGV2uQu6bP8WreaxE+gLFqaIFmSFOfTZvQINQEINlxsTlpn8evMiZcGtdr/LtIzVePcON2o3eQf8RIeGVYvXhlmcrk/FW0Bm4x4efa1TsHqRmYrPlQFQsHOVgea+pJm0U5W0EWd/T+DUgkB/0OwGtwDaNeF5tuRNVRED0kmQ98g1lAaFN8PsGD4P4yqg/U7LaY7MLO+leYDA3afJb0nvr3H0OPT7GhyccZ3xFFBjHTDSfCDkje7SDHtY8FYiqvfCDbrrLfVT7wHHHTayGEjU062OqfbS8QK6gGBF/91Wq6LyHVn/qT08TPiBqKUknJdqd+ZJeMouz7TSnTgVkNhT9iUnIpgPT3qleVSd05zomf/CGYHpEey+DilXqIO21jBzdvu4rtD9lygSy0F9FF9PdJtil7r+p2BBpM7nULRYWflh/1iXIWJSTgvsUPv/eUxjQ1GFsZfyO3osPKOOCFL1wbaPeMZth/if10p6lpcbrjjj7f/eCYtyGdfvq6bJ9bhe9hELVgT7+XcKDz9Z4DPAqREGqE+cg8IJgvB17A99m4b4B4LLr2Tba0CmTbk2MlBbDbbsqkxbpQH5JhjjAcNjlmIFAr92+toWXRrt6gZXBdHiAAzr3MV50BhFLPkg3yTdXMWrbIgyZK1+DP5HKmAQ8RTUY9y/5odBhNP+mxR0SjHhl8GylGwwdCo+je8K94WSXCRamJBgboF9TnmPb1DMv6jM7+EQbFFLaXdcxP9L6j2XdQ3CWysNkOkUs+SAJ6RoBd/L81LaoUotIUwOa4zI2L1zdHZbbefFipdbBfwbUmGgbk51gnYhH8YrazmsE7nl+tOjxK5JLwFwgKyMbQWMUrX9ptHeceZuhxEALbqRxyar/wyBaR17fAD4ojgKHO2nDFTLgBw9gVKVqu9UBuoO7G4xrFUxaLT3+qO0/Slg+0p1aBZcy/l8OzFw2HD/RFSW64WYbw8Vbm1kzWkHL/FIuAHugbFu+h+DXpvKSaDFuQUDw+OZBS7d9RCxUD6fCnKYpO9dgw2BMH4RbdiVW0SOIA5PToGo7P11Fg4A5D1h1hNfYgo2AUuywCaSSj9/2DqyaXCS8HF8F2nenm8jGv3+XOi93FiIiR9Pg2ptSBtkIz2pFaTdlWlxnWg1bumMCA+erd7jkhmeyg/FxpgH/oNlgELcTfxmJOjgx4J8RFviGrVw8YU538oP0Oe1p6rejt29ULaJ7pYZRdpWIDftQ+RjJhVUStfu2QLdzds2dAAEf8yu6aB/VINfpA69KSUJewPnvVpmwFnTd2sId/Zs6L6eZlozdzaGzev9P5FuEKH7a4R29uxVPMjopl/eP0RndHGME8mO1ki7u5XDeP5OWASbP46vV/cPf5TTvW86IKyWlUpsalJF5gv+hrHJPZVukCx8JNEDia5n1Eqit8E41CyUpVNVQIUrq+gzbsILAwqUUgKWlejeY4sk4yE2iBVeRS9jKjL1hPvTzxVNoDXU0QAJZVU9aMWrMgP1rbju5ZpN3nPNRFOGZKpXH/qZGcjYIqZKZK/R8LZWd3rG9rTrVK76/y6g0N7RhpBqcf9SgrxALN475I2DPpvUwx06wfy/T5t3wFLqLKXY5IuyDVvOeF5mP3+6M1nkV8EwimmOwhCZh/0NCp/BchD6Fo6pTkX0vBEujhMsZ9+arjFMnu30lSRN61nrhkRC6azDXrqUhaDqoucqYv7kMJnZ+CIFEJxzYBpdX0zVH5fnJIKc+nYEcVjIR4KMJNdsFTBKfzElrpIRnGOAlUIF1j+M7M6Sue2R/FEr/E2sm0VXqyjO6RZAUWBng8XECLkJHx7B9y+mpJnkk3zdg08FiBQK2pVXt/ItFj+7oq6Cev7ESpGWxTwPBgNNQw90L5qviSzkMXLbozLBy/4TvhRNX8wldwnNqkorQaOLaGCsrMVWO5ET0R+P4gjf8qWoNyA1MGL2mjL56kNC5uI1GFlXrYPT4JVoepM6s9r68YcVOccWR8JXw7k6r+CfXFJU3ZXeeDrGViq7e7aW3sQZGplbf2iEVcKGLTIoI3M3ojg4sHQoEG4LKOwaOVJ4SSzGIdP4i9BH3r6l7mz1KagRSQ4OstbO71ozTIjgoF8Zf2sHxipiXrhF5kDiN2eigifDFOha6gIH6kayxfmi8zrNzz8IYvtxIBnqW4ECIFiDAgNDltV00Ftver0vf2cXGTqw9XhqeDCm8v0AzDXymJ3cctcQrs3vB+23HYp8mZ8/z+xm59PGYMc9DQntFXh8353oJGQTQOKThQCwoyUo/nACh561mWOSAkYDQsvZunpdQ7QI/GDveCnjJ3MHCosByGTBBnG6bcGK/GhFM6hdMkQuXFOd6+AsvUUoiInjiLe1e5ayabZRn8VFMHU0NphsEoBtmDbXq3dvFdzUDKZn3gLR6GaIKNrrb4MXwWTZz1OWIlEMp3Lm+kdQ9v9q4m0ICRV0s0jyP3tGl7RrIWKaU1DtL59zfEXKv5/d/0Qp/+GqCoHT+gHtm43cRwZ6O6+19eufn1YX+VAkD8TtoPWNRFrjt6NafkP2nVjzVklxj2BS4VKUJtbuq22npOCN0H29J/Ega4CmG8kVCQ3rZiv5HDtpuL4qMWDEe69f+sTOyjgUy1d/Mbd5jyekbp2nVtrMQdwjpwXKCA79tJDD5dyqkFrv3HYepxQHHC9LR+8Q7tY8wDx+7ZHUyFRsnzoSGVvCvG4gVS7HSzeYcZ5DVEDQMTRz4rS4U4cx5OziiEfLrM7uPDV2vQEhobBJiuyiQchMQ3Qbd3tAqFYCv5k+1fNQ3BxauyeyBocwUlt6iQw1aDcXb8KrBr2Ki2z7bCHk4wQU1LZJXuxlpgBlltnbRG9wbbMsE5EAdCX96v3MrNoEWomxaX/nXbtKLZoK1FfgUM4X8gYHcw+hlucCQ7WJRL5lXFfXpVLivQhAdKqc0LkxTyXxHPR608VK01HBvrTQbahfEo2qnNqGqpHdiPIWb3a0HT35MdwSRnbxU5/aBs1XgUfIaaqLKqU2tMEF5mbUhVxB+m86t6cNW3TQ3h2vyAl5sMqPJj8h/wtmarCudn7AbK9R925RzgSaOLcrcKA/apmjkGJVAc/bPu5RC3J8hSz4xs/3hcEle61NgB+cgk/zmnA+u9kRtTxCmhXqrFNQcG5KHS7OiWuHC0hu3+6sWKwmT8g7FuHw+JUlxL2zC30pSAAitlNyKJD7PKQnFKOO5YCK41e2v3qtAw1V1Rb+5eflNZd3s6yjkrcW6PBHP6CZ0QMuB3sPiIpEfl0AILzCy+ZQGkQbX6yrEt73TS8RpzzMvvDMJONZ6tHpMvX8K4Af/ZHWsqKeQtD0YPsjcO8dBG6jHDpgk5eGvthjq4N99Ix4s4B5sHu4PiqL9qEynagYGR0vq+djuN6B4c+I0sg1qmIH7iM0e8rCddKP1L4q+JwvVpdkUBQPPWx/bDP3seZ35YeX4ZbGJMIWqv8Ek4VMDfaExbzULN064hplsE28R9MRL+31AAaoIx1V+nsnZeKsKgJoQRDzusSn2CrDf4JfJtOsdz6wxsSYol7l657CRTXzPuqiRbB661tT/R+vvYPdyea9aeRHDo5bF34xPYA5Q1lBVStIJR0dGS4ojumPfr8wPePPIvDIRK2VIy6el9qvTkduMySlhdmNs65A0VymSNK0CKNrj1KITwkWxkAlJh9k7p6f2RrQ9lpHw5VOM9aMQ/6qbzm0kxEgX6pRi1GUSL80SAO2M4RndQQFMB8RWRAmoUYaFgwUqmDNeIxFMbfHPk44Pf02zRIwveKSRNTfZCsqTxOlH/A4nf6Q8uQe+vSU0IbinYgNs779/cKvVV5hD7LiJy7MqOJNUL/mR1E8ZsDcQaXPLlz5nR7QVSr7wLZeT6oGxGuJBsLUHUuMRIaPAsIXRm2dgAD2CSBFHavL9ThVbi8CqKMr7IkGxzo33lOFVx8dDNffae8rE6a4i/XBZZnGvqdVq0gdrf9XjPiHY5mv59l1zJcYFqUPYpGYxOIhhf05z7XTCoQNK3zN++1i8OHxcoc1FyVyo0l7R5htyLb1P5EqfaBuz55M+NzDZOV+SohP0hLdrbXV8gJ8bScnD9+SFKxTzgLFvvEzn8VEAnWLUZj6mpRVPV+Aw3ENEf3ougNJHuUOUkVqvDiXXyxcGupnIMDTWnHRYo2y97DFZpw1pvnelKj1S/M9qQ2yTzffUCwWuDRVViNieG7uMJH2Zow//8sli2bObvwvBy5Nmc4TbI1Wp0H4adT4CohDTAWMHlgPMW8ouYh0LRsAhiv7cyBKjxbQwhAmMOQPGOpGT39N3OTWWMn7ST9C+BYcgJK1J4bvvF0BHFKKPJdIWvzibMYkW1rjrJLBXBNfIYxeVM9B0XR2vG1Dput/7rwzmfroqx3Bpi5IGcIexv35Dq7x+/u01FhGkkjy74nN9N50fzwAxVS40wAlk59ZqH+hcCfpxLS+lxk+Q9hne5ojupZMCow3P1g8fT5pwLDc6xtPTLIsHGwpDT+83e8DmmJp+DnhNtx7+ngdRFI+Pff85QrHi/pd0e+q81xno7qkvNbONzaqgiWupbMw8Eb8riuXfqBS15ehkaafaOBTm0VtdMLvIRUtxGCQxfsIyHhq0C6cWG9pYM3+KK6fblI5QVQ/WejlPw51HeOsiYMy/81zh95zWibAkM+RhdkxtsKZWYpY059pqR7769Jz+GvxiourO0ajeiT2PnPS2swjrTa1Zk9HvmdDG1ubWfQ1jj09eymdBbELuIqjZn+6eyCqCDVG1i5812jhaNT/4aN7EWd6PjlMwOaQwRIbXXY2kdgbWRcU91YVKhDRM0qNlFk8NZf/RlL49akpznKUpj2PxlkNkTPflLl57c6alwHWWpO3VWI0LVsQhAxL5ml+z844giuibR2A0CTmrH9auHoQ97/5vqM9UPAzgc6Y8JSQVTlqDijPMobPBphboRRN+RF6pjIQGcqkMdsrts/bpUMKur3jBcs5sAZt8uabA3dHrHqnLj9BRSI4skPOdI3xhl9Hx9+BBaQAkS6IZrHVlmGGfHyUIux3S7F8N/g+rJvFmofHbb9c0m2U6Qsm1zQXCzIrIogh1ncLyakFFCOgS3IDpoX7rZ9EMOU/JkCdkohgiDYjz6zwssiKqEF8tcxwJhQ/xw2WSY0B5gRiMwi4IDWRFL22RmrDk6SDVlgadHQDdkmOhRsk6KCnie9GR+dSOyKy1HiZFChLkF5kh+cE5vnW7MEhTEf9zMfxrIhp9oJTodQAyn6VuFh2GbF7B1SyWqGxBiXwsMZJKLrq/1o2I8P5/9PPwOgJs+32yTPm87a4/6l8q648F/aiGPoVLnJ86zsHFlYlWNh/ZUiUdLQbne8eV3xrCR4nmczF+D+qePfQoFQ377PD/Wo6WNZCyPZmhDOeEAJ9jglLpVnnHgBa7YtM11BBYiwixYSvTl0nlWhKMV901YS3PG67Bx/Tv8BofxNrjVcL8DJqLzxG1B/VJhSdjM628tSgwLN/vzaYEMvkYZJ5r7g80ZAeNKjZUhVLTwDaoNQW/fC1fhOI/v2W2e8oNJsX7jFml8yPhS0lf7/CX1Y6mfvGgsYUPXQGpTke8aAdga5mKl6Ufh9GifaF39ImRccjv6Bsj3b1mrPU5fG6pnFvk4qWrAJRdDRZOBM6oS4wd+T2fw3sxFspmCPgAusYP7HLI2e+MNEH+VHAkjAeFTv5TZLETe0I2MhqY/Cx6ZlCUot16H0P+L+Mbt6GxlFWYTRICn4Wc8u6bgG7CvV57ebHhUCix1bVHTGXxsSU2U5MqPPDYjpTqFb6E7DAwoLzz+D4jStJpWvRWmm1eTf5WPBzYAIZ5FWMGdBlDB8ILVuzZUAAXRf9Sxv1HawGK0OM9mg/sI85rp4ww1hTqd4sfrJSwfPQJFTwRAdLCEyHABToQ0ONBWh4a6IaAVBTsYiO/UzcUXzmrsWXpTL8+e5euq5JYYMR7irTlai1AXS2gfRoWFwZomh45ASG0UXNCQ7aLTQL4MjJE024yLwV5tB+058TFKIpYl6mbAPWKd7LeyWN7p5YUOlwN2dDYgayghlEEzzYCXL2BtJ7O7jqfyFj/4HjlMiLC5lZTOR3d9rVr1SPUXQs/Ugk3hN1N58k7dDXVN6n046bsJt6yZHrKv6/0bOzQmuULS3TvW7W7CaTAJRtmd51CaMrlUg0Z31EV4ym8yIjam4SIxXfvIGHzc1WwG6GEcgDyAjTsR2eRgxWjBKw1+GZneu0QtYDWxg3/RfbV4hX88zJK6U43OVH0u+I/cq0jmkfX3XOnTD9R+IBuBPa2qo+Z56AKKij0s7gzvE+2W0hPSh26A3K+K88G+s986N8bjZbWpboqT61gqR1r2xFbFb9QoW2hb3T5mPGh2InqdmM6CNIzNtWyr/v9fMZYXrhXA6i3tfSFaf9rUFhMjiagfhzUNUEZut4IPHrP12CrQNf8dTJcm42eEqhi+BhAeZMyzflRE36rCZzbbcBVufVj9emVf3ClvNIWCO3aTG3+1WHan2PfFY9GUD5cMPXfVcjYjoas8DetENn7hDZfbT+LF5iXgglJOcllnVB4bc5TJcPL2x6qirrnFP62V+uJwpDRlI+Rl8TdIbwkefqsH7ZdjbKeUzl3dyMzqPPKZeOyyIg37tV5t/B7pEFy4soV/0pPlcPnMHMSm3aJthXzlKeFJfgQ6/+pZFNv2mZPUwZ1/kZyIEouNlzLncyTJWNC0lJeimi5QMk0cYLbDwbReXdqb9xCTB1ZfGfZkUtD0cdLddpFu6sKwqRT2c5pgffMnhm36SrNYatc0AEeDbas9NP5e4Oj94crzriD/y1XA00k4uuVvJSgixgkfvvfp/CKtDybF6Pnpwny9PGijBy7cMasmj+nCHB7gwIskLeC5YJ5bSqjkYJQWEAPGqMQBvQz5Ke36ZcgBLNVo/zpiI8bs/yngXxy7a8rjpUVnMl1OK/ojKBIfYOR207Qxbd9IkFK2jYmfhTjZ/xWQ3wOqmXjpXeipOA32Y1HDqYURi+j1dheGlKmkKTcWJZ4Ld3kZK+7rjC0elVCPOJUJ4lztNKRCRnv71J67sD8XHaEsHCbGiyYmq51Pa8vkaQUEj+B3wPr/Tjp7TMZz1MYbhyzdY26G5Jq+rCqMKnn2dv/7xMfY3A2vpM0K4ww2amd+stVL/Lo4tkJ1/w8+GCFKo4uOyfJwjbScNo3gLun3pI+VJ/L704rjACvgTZruR0JhrtK7Pv0rO54RBLFMsG12PqmhDL51lb3o3Gzl4j4d4yEgjEa9KS6D7ZVh8kcnRGMcrOCJ6634AQMf3LNfGDycMdNUXC176nylkn6sj5lNVe4w6hc65RioOkQ8671sMEJ2oDe0VFH0yAOx9IbV5HGD/2NOsU42xMqSJ4je329rDzjVr9RIIAwDbxTWCiy13kbM6DkQizfo9srbuvcRG7AmgctW0P8DmS5SfvLQNMabJoCNHZ5bNvUJpI6mWV40DtMZ5oUeqKoKLTuhAuVPzZcm1Ivxck1wH6f8uK0bV6sk/z70mp2vRlfakE4mjQ/Et9VFdwHiVO6Va7nU5w39aQ3lsLiKEXjapdLLnnqtmkLUi3AB9EazmA3vzk3HbcJZjerGHEyyu8V52lmuAz3/0dh9THo8f3DAgPH9iQjgZbrJ84/eYFaiJsx0erJDY6bOzwXLyqZ67Ep25A7/31iY6x5QKgr68id6+bF5qiaK7HlL/UdwlQ2d62n01zXba6Xf/OXDkKk+qOzECUsxciy4ZAB3GWyv2MP5jINaZTPGjdM87/n1X1FDBLkWc33O31gLwZYhl1uwcKQuTfH884NAW+74U5azzocmiJpbYTZoWW4tH9ET4MLHi1z5ephXb7fXJ4yw4+UR5Uy4lL95sgyj/vK5giaR4iLGEVDsdiEG8RY64dUOJ4xNP87V/16UR6wqKCR7vaPCU/vklQ3XsrkH49RuckTs4nz7TVc15I8mCZ5+qyPqgBL8eNPkG8TgZOU6AyHwEXBPJG2tJImOoMxC6ohd2JH9gO77YW/GpJXpMbrBsbSlpVrGc0cJ7Zr8bvWxARXD4wcf5CESsJxLxVGO8XSxPiv9165kWFi5NKR795nfpr5MoxPTOmvVoGlLkbij3PBdcuNymMFxPAqTLBYw/xyO6APajJUdwsLnVeYyiXkg8pZHmIJOKflBzEF3UczsYmyVPqwjmOEJpuamlEp48ykh6S6EMEWrHelVxUWoz5DnuxNcHNz4kTw4/1sUsQvoa7vW8kf6lndLhfNJr5xv4HFkY3Dlfo4AQe3xFIZKUr9OBy1wcsOaeG/+3tFgGnjGNHvRMjXhWC3r5vBJGg6E8kaPWmljtjiDhLPVU+4Krybfk2PWL1HM2CxskMNtF5A/MAm0JJps9UH+vygcpWAQqN+wbrFfbhOHDKidgu3r/+T8TJIQ/P0tD7Tn6f6pZgu9h2/o8e0XtZtIYTQe1R8aP6CsMbax9GlTwBgpgNFdTN0uk4rdo0Zcfkij5euDLs6RML0XG2x9tyNBZwR+CjI22GRsssHKEzfCW35RRxjHmdbbSeuLa73Ah0Unvx2fNZP44TLln1kLTNgVMJs23HsVpyJatWBZaotgbiP7G041KO5tSRm3YQYu457sW2MuF0QsLpKmcgOyF8kTxqBqQfuqJQVuFCwpQP7aXJXw56NZxRDspjINRITOsru4xxaFOo+xjqbi1yK49fGIRAEC90cM4/ui9tH/E2t4QCxBjs8wKwslwAMQLSApR6hVy0DUwh9RtAO/f0E3mk8owfL0ZnwSyCkZ4JPZBzP9U3DGEAPIRFBf83lcAc9ltrcZ2BBpBzZlsf+ifyCwIO7pDYtblUTG68Q/NBfQEFVkabt+SvyVGp4+qxyhQ3yJjUHaiK+UWcZmsrkq/n8bbe+rfmK8R6DRtgQfTbQow5tQKu94/iF5Zx/PEKeVttUwn/JL/wQOuWAIglD4eSg3vbHFllc/Tq9gUbwWGa1tBs/qOgtdR7XXeLEGx9U7/a0Mbjm1T2hpIfglSnnj9ju1wpyr5V6OQuGmUywtMcDIo8abERm33jfRmkeFnlawe6yA2Hc8ssojVcazP6tY5sApP+Y/y2mXYS9699L9gaxcG1ysbZEd6PCenknYN19MgEGbA8IcQnMJEbG+RVNNn0MsOxKFirEBUzy87CFDPTPXZyDz5kF93joPIpfYDHjqiAnzytvJYk//9nIGz6WQ4p3pwlR+a9PQS9yeKJ2Mj1uHklkBxyDjzVOVwpqjBYBPUqsWF3FwLkV8s3W8mgPm6zb971cTtMYPFC3kV/OSeFDtncYEwx3wHrZ9Z24u9NvpnBQs27LdC4Si1Zu8/zSh6D3RJRdOMR6QmSMFv9dBnNTmPvYArHaZtM6i5yODkdjXQRheLTDHPLqNO5H8CdmI2XGfG1Dl6/LUe9XojAXOoKjNOWrXJq3fmLsfP+RvHf5VfnMYZEnK/x17KEV4pyiW32LX2TglBmSMlixJCtLoZlpmHqJftFcBsCIyFctlSfuyYgxfuXJXV4bbBegqfLPz3uPaVJCS6U01JZRW3eUSwQzU2LlGmfNIDMe8AJlBww/muo7tooW/FI7CIQMlGJ03Q54NqOfUMAaevazjWkG+cts4V66ldZ9VRhPNmbCLAmBRCFklC3eW/rnA6fgtpihCtmXXx9O2OyJ3mmaU+2ba2CX4x3c/Ra7OOhAddi3LPzh3PNn1IXrkWELZ6kAhAAHPBsb4y3Id2+6AMmQARs86+yLfJYhYzfkh6inVV8q3hfwNQPdQIF9lBxnfKU3vrnbr1+h4PdW2j5+iapgRTvYExVuFyd5jY5q2s+x1QlhQoRjC/qbbft1/mRQSqGhDMGq8YcffVqS6KyplZaomUMeqtZjhuATCGlZyKpr2Yu6UvxVRtRAyFad37IhXSLKOpyY21KrXpBENoJuRI/C/emqJEPH/+VqkS3w32WERPK/hNZTWzRoprKfmtou+/GX/Au8Kat8zW3xNulN3K+Lh8eRwuave85RknYFWtEKNZoxKPBH/REDxuNMdg85uWSfyDWwu0RKxVrMzhA+nRU+runjTM0xO6IvGPpI4q3hTJnr4/2DSqsH56LzvybOdJI8ivccPgQHg0u2TrXpkbrn8qByrLYlaSrPIM+D/mIru0dbNKsRFzYyjkh9ZIXvBTGL3pM+Q04p4FjSxgB03hdh6zTwOaFaERcrdhwELPZc8b3ytBOUUOjdvqr8PD3crCIRo6RRft2gwM3f8ULohkobkBfWPZ44kV2Dx0xblh2aLcFYSzes00z0E1b6vuWAfXOw16u+E4Mo08hJ86QX46E54JHZwNJ80EcgqIX8EmvudJEGld3kNPpEjoR8UNERs9UVFduP7dCkCwgB99hiSE1IlusMknn/e3+1saJ4hovwiqojMD2wvQhJSeAuE5cFczUovjclvtxZsq/9jzwaPXcH27a6gbmh04vhjrOOVSolacpeuui1xMEkwVqDGwJQ3VwXzTkDbb9s9f9+HzLCD+kBZeQYcYF/2hYqli971OWFOoVKkIobdm0fhy5i/srEVMSl1U2sD0PloiB1urExh8anZmszfRWEmiiN10HGoazwgsFYyzzHPik7KnQReJUW8sDo/MXD1qDlftDHor6pt7wsqjB9rpfpmaR6KX8ky/rfcRstwqCLG87PLxFOvvXyVhpP+Hl23nL4JzHaxQU5KTjNG5GTPXsNQz36YkKbHzJGydl6SxgCMBTQj8dGOBKNFxKfIdU2SLRK9on6DgPnCpQiOHUWEvEutlkGHUK/a1jGKhV1PPNpqDtsrOw0EYd/mu62gDRkB3WWmhdRO+oEuE8rQpF6Vbzrq4AMkoxN+E9h3gFJIXVnlY3reGomf9DvuyhcHSdWlITPLkav0aF+H9IVjpR+rd5qaeIQTvCE0GxzdLLlVGu5GdVPMSPtTrhu3wqgYaKUp8oh+FSeZC8K6hNjLmN1XrWhAQrDcQw3xk4WOGQS6FniE1lKoo+tzF5C3RmHs3jiv8teT4k7CppY2qEy92BOkmEQni4Dq8m9EVcxS1cROj5Gi6I/S+q4MrrHZyTQT4DuybyzhtmxOs2laj1kTlgNKnHpQyh0KHmbbAQhZ4RXl+NAZ13rBipoMqWbRiqK0sz91KsuGHhXSxTkUz/OGMX4XsG7XRmc0j7A2mIYZK6iSMWBZiF6R1Obh5HXWE7KdQtoDGMFec47ED76p31yv8I4uDyEbKQa97GliRT/nVx3RbQktYjvffSM39o9Oez+uL0pMWgo0YK7ldPmDqFrIVrWfNwVerI6qxNOgLEi6pRuNgZMuez/osZcEkrHCdsNtWG0PlT0FEVlk5FGOFZ8F1jHkj440hQ6Z9+1mSmxnxFsONqdH2jFl2AG9zOoEAWO/AaiJY4klZ/YA5zzOIw3NE5W9nvwEXO980imm8Xs5d9tO50wEtApNvGkiyvNWVhPZNsigPbjdcII8TYTph+NvD8DDMY0sSXiP/eqBYhvKOhKu2eIdzbyFaT8N4IMIUlTkbL7SSsmsAjUBbCq0T5f12//go1kdUtLsEG9R7kKaN5bbf/2vimjOFsG2glAu1Nd7EVx8mqfkSqU++U6C8hG53+dqpZqJND4lCnfnKbwV9AR8UN5t7ivCP/LL8v8z41YHP+VC5gbt8atowH7ipduSoS7yAxYJ9hMximrDJBvjLiarNxgmt5IRRwhutq9vpDZcpNdIeBXQxsH2agEinH6n8uFm89GnbdYEdaTORLyIiKszu/w/D36DciOPGFB7fS1Q3NYpYS0AO4L1tzlpGAVQrgXVFZbm8it2Mky2+S7xKcGJ2ODKI3vllC1E5EWuK7vMLW1/SpjJ4PdMz0fAi9Z7nVRkfGFJSEW3VXdzlQVhLyD4d/atTtIXrT7oHCBLVlj/Kuv59GC1+qDvP8MYyMQcl2gI2xjjAScZWoy4JySHLxoL5Uwd+5wH2hTdD6vBaPGfFSo7t753nmyUmbQA+VVbsfrsolcfp/J/5QGea/EeF2qfT7WwxUm3ZK83m+HmjJ5hJCNNpQEb8ZNUODrRStejr6N+XLwcQF16g4iT74knnTovaCqg01kITiZRrrpRzdR164JnuMJ3EqQi6vpvj/9kGGLg4CHZzqRVClmoH4jWKIwmxJLB5nIaZj7FVUr1akLK42OehE0Q3Pa5G+haak5C+5wFvwxgM1BqDkM48PL33U1HQFnxzlUKU6/GPcSeqPfeAPYQH+PWsS0pWNuYPXQ5H0zAKTuPOZtz9CLJ4WAtkGe9YGQUXWzt2Zj+85QSEIbMVy8mBjbHQd9lLHYuy9OSAdYul1a0rqZWGeI9EoOhRGCQ83FlWACGp4tGX5YvF+lYUVM+uVESn/wSgTXmUyrZjd9K03iH/X4EHRfTCn/DTaUhcA/5I+Ubj/JP9EVO5LsATfKY0lSSh/W+URy+NW5wG3+1/tV0MYXCtF5I4eVwrz+4jnP9UlV8oggPXMx7Ma1IP0BVuDmznFyYC3jxADW2GHSEeEwGLhR33gkn/SBFVmixidxgZXIXmHFzYDjc24+sJtrWIvXOEg7XgxFWk7O91x4LQ+U+efkhzEUngUYGwbH6hWuByEDCTNaIHZxC/zfr6Zh+BWqUhfXgY47R9znF/a31XDF4OY7j787Ql2l9vhRAKA32Ln7Wxwbtrmjw8ZzIxqP1qF4VrSMN8DoYYGNGd1VDRQYViT4N9q2m7lucgkRWr9/wKcczVtjjiU8Rz0G1sStTyMjf24sDAOthFyD48eItV18xQ727GiLDS/Zu07o2Pj1KbL5UrWlD9OVf0sDcLAZok/KiyWVVo0TBVlyTIyh5D4+0cWE5N49+sfMr2YdksAr6CARonVWdsGHdpds5Swgd3DZTXwflX0x7kNprxrbW1pWFPHESzDwFcte4HS2x5SXHWSLFrDxuKZBCEPII0G1Kns221DEGSXVV7Lls5ym3G7ZqSFabQG7MvMHFyXizL6Qpai+nuX3+HMDuTI+9lAUf5sxoCG7hPl31mAVGTlgFPt9F0k0gor5VN+5fLQSJWjFthn0Ay4gwwFHyZUYLTkYezi7fFsmpJ+SwV8gdW3/DL/trkpJ0fDVeRf7LsL6xKCz6xpIQO1Q15BWEG26FLIixteY7vUKji0M6Wm2GV3faR4uhjR2mT0+hz3Ss5E5H2YZ7SFWZ8Q9IxZf/zx5Lvapi+dLrY3UDHwiAz8xbJEXRqIzWUDYxzAvIVupCe8x8a4rvfZX6D30YvyNw1H32MR0/axajfH6LA7z9psejwJmaGrl55ZGb+TN+GFjh9nTNz4fxKhbOwlBw38o+C0z/3vT5K2/5T6HmHx6rmNEif70ieaCK++9H2TLGeC2vkF/+MJkQ776pISr5ycU2uzBg57wm0EFM5UcBW+ykNHuHHPKviF8+1j43yts8untbah6c1XsgjPWU4xxOmZv4FW6pxHQejuoTmtjv19Aeq9RwkXLbT4EkaMwlS4ODpXkrQppSTZPAQu/5VLXK7F52I88WbxH4EqECUhSsEQfV3QaYjShWZUzXUE5gm0DR5ORs1TDOv0IfA/JbyBr6pWA4hIvt9Uq5JLELX5jy1XSyNZpvA/4Z5xS8zNFPIqK1Py5hVXOME9cnOUo3Z5t4wRyztJMiwq/+9Fv3+2pG05dfURun/kTgOgD7MzyCt17yPn7TVc1+PmwIUTmT/zwYTumM16DRoNH0YXk0YLm8ONO7/2C+hpeA/T7iuX4lt2iiYxO7ByhpvdDUdJmoQEIbQS/fzpUfjrocVteb9XrcXRvR0Vz7LeMculjeSmEq6NR54w49MdCgqmm1ByES8T6z4/ct/42j+JeXAh87zQEKraeR7tbxKYyCK1G3l0UTj8b3uKFpq1cGTOMqPYWKTcVnNrlyvuGFa5UavhiQDz34KXVeIzBRyjv6n1Mx8BwgTp8CfzJeDs+t53iBrsPEwfjL5pn4yda6U5HbKl/2Ds/Sx7xVYswj2K32B5cvH84/ItrVlRH+3/23fN+1Q8Xzp+z7/DayCGCdUg9bW9DpiFVR0B9kKYyjAgW7vw3RmK3NYQ+1AwUTnQFchuwEIOvIlFHOM0Km6zKiSnRNCoeprCwyPS7Hjvq8TJCObznpkmahkr+Haen6PgU58CUHNd3jB/BYR069+YtVcxZdM2xskPDWOiz5iRCPuIaVloZmXBYvtNr2yVLmhB4ZomGfIE3EV6wPDyDEz1Ynv1rySLO8froIQkQc9Rckf8r6S/vX3mB6Q7YI0icdA8coZN47CXPmrBI7Hv83Qq0SnsrI8o1CgK3gYO1DbAeD7GwcKIShsT7P0Iu+psTnxK60ssERCbMMYGgndBc4RHvxE8BKwCcSzMA0PrfNsewzmFa839Oevau4qkyZ20C5StJrpuVFMYOaUGVmByosEWKqqy9UBNKWfDpO0gCMCNb42Dy5jV6BEb7tJeLWC0aVx1Z0g/FXAp5MX7VhM+KFnHbsz0yD939j0fycff1346mLjpb9WS4raI/Jc0EJpxCM6F9TIQbJ9/a5HAOeKOrI6qebrfBIUOfVg9a0hJHavLpBcfkOltfEkQSMX7TV3f5O2rKa7aa8VUQA7QADGyxPNlrDqnBPzMNWuBYwVwuQDek3Cq3LwDUimC9OasLVJS6FzvLEVIn3NQyAyTB6Y8dYNIS1GHfhs6mAXZ6q5icoFwKu2mH4hEAT9HEjIFWsAjQ2dpD/+Ahjhq7WGhGhXkG2HYvxAgAsU80orcwZbEZpR7TdTog0yqp+zOlEJW/OY6AgyfjTQAY66/XxEXMrp9Z1ovVr/65RxGkjG8atdmJNRlj8/ybMUGp//8nVGjgewM4SqcUIwLIufLK6ocjkwjanq6fYUHtRtUK3L46sEiwU3WiMQH3xj61QTTB2CsriwBDdtK1liq1IlaG+Sqk/8dHoNSHoS3G5cQODFWa7b9EoTL8jofd9sy5Vfe3OsuWAkki7iYqwNmUDBJADcaWbKgsebT9xOLo1BDEVSDz51fg696lyEGvSgo36GZrZzDZW8YV4o8riEoXA/GygiOUjqnlSovcv6i4Ki07cHdpiHBE4kDBA+6b2Pah3yrDnrZYbeoffLtZOG7wJQN3T5gX8JXJVaZaNdpJqamDAAp4zyQs1ZYTy2Q+cMlhjWzna0CZa5WWF1opJTrfa12PI6/76zdjNHN5rPH01thgI/FzMh782BQ9pJ9luNA9VPAanBwa1u1axmhJ5Acsn9mIsRLUIMV/vb+z3NrRjXtf1MXJ+bDYAvN9boRcMEgxN06E5iDRuyMFzvtMVB8bXd6sYeUFfV+c83NJ9MElaVzJLoSvbNJW63puwFSotAa/XiUi+6fZUtBO7rNbATbDadznx8SIXXXOUKlqsv/KkpUp6VWb0G4QSLW4RiC3DaLRY4e6ITiM66Dnkojzx5lUvNN9rWiXmTMbPRatEfESOdIv9tO9hBxjzMJH0xU3k28kdQ11Tdb2XPjLolXKuqE/mhwaljaCP6iYPcF7+BAD6TSHs2MFmnAvkagbJPd2NQnPhfGJe0gAV3X7JR30iKt8GjsBb9cKpbGlbNKOqIDRntk1YZzifgcKkA5RCfqLG06IBrOIOVD/N0i7yQluBJqYTX7bj+6hnGsq5VaScKpe+kV04GFuulVNefmGLaLCbrx4ABqLOpB2NVG0xoMWN7gnYiCbD7+ou5Q39D7QvlR+RVId/8cgbc5uirktY9vRe3qhS77gtg899wzukXBfBk+SS3l1yecT+BtmvuA45Ir+HH5ZdsMSuG0QjSHBwxImBJxNWtPX1AEtckfWYXT05HKxjuXYtFmSiR6+G3KMHrsGcjwojjFfcWKfJMjhIZsNS5TC+kWcGCzpys+7xIkrH1xPBd1kAfWGWX/J0VxsoidK4uAkv9h8u1J9hybAosamgYB9WtpEpkKnJ28+TYP/JEDLTV5xKf2XhplooFHanz4s30rph8vKPixc0TcRgEKad0Cf7Kn9TPabCkTsysfpC/kzNGJ6PY5ev/OP9b1IPtd5eVZo+OrEOC2+swnZ7Lv7wEQQyO4GBDNhCd1TvRf/PZ+3yeMNfgDwssPwNZIUj4QHQG0M9X80vShC3ZH9vrIVVwO0ZdycHkEY70GYGyyWdV5FXcV0Y/bTLw32g71sBvRR11fDlpzZ9wFi7uIzI3KJPHEszDovryJP5DxPHJ1ohh7FmnoDLL4gQ4VPqOWaEm8o+6BO36E/pE1cVXKUMzqTh63UpX5p3XwpEuIYDAXkYLo24g+XXzAT+z2MN36Fhw56aiHXDEgPS29eTMAgYhX41SSkTs+zRD5IHtfNXo8BuhgIXiUS8uMr91jPIu9PfdYTc+zqHlzfbMI1HSX73bAQq8GnKIlS3Ch/gSchBEbHLnUGMd2shfK3BZ116H0dpYHx/NxYs4YHQ6y8RuI5Xz2XNKgh3WIJ/iJfeasYXVqxXZLSiGRK1SVqUL6T2zvZbD50oZNCPiw2aSLP2b/g4U7t47aMxdfJ5UT7JtqyrL6R8NhRfN8g2wTLPdKzrX9hO/js/ByCwNTGRhbmx+jZO2dreW3oLcqoRg7iwG9wMiHXcxebJC2O5kMkp+oE1lFQsTUuMdjFwiyRiJr7wNIMDeWQSjx96253eHqd9cutybqynGwkCMB7Q0a59GSwE4U1AyV3zV/wiYIaVoImVihKiu7P4IMtumtt8vfvo6LSaHzLL9kOn7elbkf4nh2P/i5JJjHaiQsS1JdRagnERE0+50p72+hpKaKYu2MyamNwaKxSqiY0Xi9keA7VgdA7dd0Q1a2xEEQvx2tpmARWFqbSicBEbRycMM85j9Z9b27/AigPz96N+861h87yaesX0EGguVUJa47Gqvtx8udADs1h0sfjIKZakf3ati7BrKfXLtdTjVgs5+pHS8Krs/wy3axa2mMHguux4O3tqjmKqBTrNnO5Qk+5yYPBVeg7kujHyQPCnzDgC6b3op1CuGDMtMb+YT8rQ32GaWWny0o/8OeRiPG6D0z4S89w6CfmhLHwK5tlwTShfCMcY05VW3So7353nh5oSkmxYURaAVQwApMlex7yxLg6G2YjtBp70sDj89xKEtLSzY0jWPXEfpsdcA22jdeWd/uo8qpTgl099I5IFLje0zCUOwuLmoXf+8tg6YrC3K949eQo3HTTz8dYKJcxnnoKTgVW64OgNtft7HFhxcdzJJ+N2v/yGPqX7KNT//XNKG2MP+nqpIJ2CUIxtiaOzh1SP85T6ANqh2teQao0YF2btFK9lXijxDfwpxJnboPwQo1MwW54+5li9w9fcd6Sv5ML0e521G+OBvHNX72/hKwXPVhd4RPD2OSyXeoadP20GZIstsws3UPfWkKBI33Cx92EXVgYff8+iNxwyVIrGLSrllWjfnj4Az+CxMRAXKlZpJ9SMd8f/OyInrpbAVd8BLGtZe5n523hv2kgTdNSW5skPaA+Q1TvLM4695dDpqwROO+t5oQMT7pc7Qse63zWGYqPQPqiwgpmkmd3wdtXuUxWVtDkUSxZV3XrtOyvcNqLYvzv5Am5ECLTyZTS8MzzIekELZP+thmSrulqiAA3PVb3et3d3FEY30IwjDvDjnhhbMUwmmiQdV+BH7hoASTOK0PlR+i31ydmTBF4zSLku6AEyplVeVzL7QY5SMwMzDejguC6EfIj3WWcMPcShNcoUxiNb5ty2c5yQxPDMeYHVHhL+nOckhc8oxTlZ3pe5Sb18jf6kft9/XgAIGK1pHdWE0GSB5UseLnzvlwS92TUD91fBzgd4fFCqGZvS6bIwX4htqg2YOuRmqvt+qcuQkzRGYzlUYU9K1c4TH4fs2jBqBVLY5Uua1EC0Zg0nHDBYIi2nRj7erwdYo/Cd3KAn9ZpnvUkzny0XHzFJPmTPm0dTQYka/Sr0NosUwSf/B+HmFnEBu52KNNpZkxmE3UlTBfTxxuqBBa017w98VP8rpBbpS4u5w0Q3GwrqTqcvBV0Gul67CCv//YVZMEFpBDOhXpaSUdDqMgTu+nv1T7UuzS+rieMvRkIJeKEjXc8cjulZjpyaJtReYqw+OchoaZdmIXpygXGA2yaKjhGe7GC98eIjC4yvQlDnS2x4GrQ6m8mq8bbahJheqdMwOIzT2xqMaxv/bN9+lEHawpDP0ISSfc/ssKxz+nz72wljPG/JwPt+Hvlen2DDjIL+5LWxRrT6Eqp3/xdjbrhhx2TqDEzKzOd9dmE7dLkwwSlR6pU4hTb6uqUogTEueDSkEWNcskrnAoP913zzab+HSDw3eLrJSwJlXBNYTWFsjwb+GfxQ95bCUQRsS8Iu8F4eEJ/omWANSgV57PySA6kAUtEoU7JQ9pwgnAd2mNaMuIrGs+7SbPFbNlglXDUY7+EIExQq/dU8T0MamKKjmacys+ssuZYhgyqg3jb+wrQ/Rg0KIzADRQHWDifbcS+O/qqny6jkqsfckMFCHI1Q3KN63EobBy/1ssOZhGSQylXeBBF5NSziNdXoVm621nFEm/EL8tjoz/4YnDe1cQuSwFunmO5Ca4fangHJA4XZ13cMFP+5wVWI115STRme4gmKSVbfONW5hGpcpIGCMxhTMPSFBF7WQ3OiXN2Urf0Tvh+2/SYwVoufjEXv50vNKE2ekoKkIeO3qGF49KJzdkrgfUb6I7adw21HraYXSqmW4dOLeue7Bck6uB7YVMEWgpuhTKengDigKVfuhoy1flgmtgkJkbWD8sMXfZM2Ezs+dkMOxt1mYBn7pVz41LEooRr6GTPkPyp6mT0NN6HlOPNErE25tDO+QdusKcoXxqgIkKLyVY+wTp3Ss6lmW3Q8Sb8SQt5ADB34jA1S9NId5sA0Bo0z2GNV7Ydl9Oga7iMm4EpuK68thB3J0URvdCZuu90fnHzVxtpEUUtTlnh09ZxHevZaWw+/ovzKZwnuxBj7/rUlxEoBaoMAEM7TfbyzEc6e6XAyHjmJlorKrPKcKy7Y4FKFY2BxfMetkllqr05DEF3bEtg7+NOGeOpiQDN1ZzaaP1oUNAHYoMuXKkGABh+QySVGvAPY7R81aMDbz4aMCZLeR+0GYbd8E89F02LAS5BepXWYz3tmhW1voR0IA0DrvOFD4gYHMbJc8LIWErw5HBUFyUe7XRXuOXeEZ832CGJJVLelr8SpZlcFWplMYROPBPwOd2U2XeDZ05Vq0tEMKXJzpk6dKLSTJubaEfhHYcZXid3V2UZvg0VzuCWfQHr930pB1alFFDlJStBfguGBM5HVtyuCrWo4CjlVdM1qPJcfY83tpjpqGxYqlis45x04Uh/K/UmSm+awfLi9/PJs/aNTHmS6jdbygnlVdPHAgyg7hf8U5KDdLvTUIuSBb9h+yy64jSLGpQX5DJZ3632eW4vcSsIRPNaqgYd5HOtRPimBXEm2aJv8Sqankka+yRqzar1j9LuFyJMPrdyzOLOWztVJw0AQYb89ebHeZVMUa7XpbCydTkrsyAXo7ScclWGb4/8mFhbwSWrXs2e9YnK7QMoJOvzWaOe9zhiGzAeFY1yAnE3sAAhVd/0zs192vhasevKVVPVDm0CvHFdFo+keZuwDbRk2afA4lZHCtqU66ChasCaVn8Jz8Fo+cZ5P249opOKpf/8Y22OwTFHTwpGhT99+EbtVk6uaPq4N0KajtOTcQu8Fkw8O09TGCuMhe0b6+YNMNWH+0PfAOyQI6M3KYz4vqnsFFgw4FDdk6+SwsbcPzTfqERIdTbYsmXpLBeJXCvGUgiHwO/8xDBYY/FQtagf+zJwgg+kFZp8kc+lNR8vBpio0DWhGNx5jwURMPjJPq3c16TGbq5PJlqUnLys06+5Zl3GCA8hYGCbK7FI8U3mS0KPgi2h1rkSjDgFLo0rJ3dbmLeiHaFUnhYADDp9vOdEIqOPOFyLuFOIfoLWr05MWxa6tte8xYUXpwXUztPc5IjHl9Ps+T1YjyIJ8Q5veKHaW8RDNTii1haSLbvIUbiBUm2c0LDfCkhjL1if/rS3oHs7qiLjYZlUAD8C+ihEkpnOOVTqv4fi3235uaNehOP9StTt5aiszo8flAnImjNvlilzPWFD++y2mkHFfIBIdofP4KfRUDb8DI9A2ZEAClwliFNma7+Mgp6bkhkOkKO+lB2Q5yywjbF/7NAARzPzO+rHmkcnE6ZRXFqn4yW4C7TNzRSRlMz7i0u3S2lhnMPO19Xo4K/sG26S0A9NYVWqelZZwwoVGR/iPwv2z6nP9f61n8E5Wrt9Jq3KinBSmJEMnwqbMuVF3/d7tzhR3t9p87hCbDAKWdlT84gyvUf7Zp7CtwpY8BCtJ7yGMCh+WBJFs9pbVAquoF1TPC7yq6dZZpw+XRqGusGk+3OvGbK336mXLhzRvtuk5u7l9s92n7Fx/mgZxrHiAL/t3qRTqVPCINLWa4YZ94gRvq8SbsPUiP4bxNRtRzgPjp+RtcIwdhfFWm0HiMfkLjrnOcBwu0m0dC1Hkq6nnNSwhmUZWzRSQefStN1rpV88IdYENVXwVF75uXWpClbsQreqfEs5ERlKH/xjUU9kRoeJB7OomS+VJMvD/YKekq9GX3h0NCNqksvNZ3Ri+eLSxXfyZg51aWwyCjVDV9IS03R6THpgF8X4TF/Fl7LeqGhvOxTeTuuhAl7OY+XYhyV5104BlpROcTtwNNRHT+p8DIqH837Of9D50Lu4BwWuKNf4dDk9I/bDsFWu5xO0CgsbZdR6OqhngyDLzuybIdKeNDJX542AZbWTMh8asbA1c6boAYOuFe2lD7ZPdDwiRApqAEcp0fi4Kl/40x5d2feiLOmJ08fyD7sPG3OJdz0B1JyyJhDtXJGRa9NFSXoAeYN7irs/k2gltafjuVcgL2mfmuy8ig6Y5iO3nE0bp8Brb1CjbIDIFl8rwQR1z3UGtFJ9SetdmliuZmVWkVLobOZ0ZzSAZNwEwQO8T1w6hKpHnfYDMbRiaVXm9H5vEge4HxWRSC+1LEeAboqWEukzBegxEruA9aY8ufBHDukc/TOq/chbtFaSD9MSZjsnQNZUzQ6Eao3rb1EFoSo2q2C9upPebrzlB5BLwCMMeDkXhbgLWJleI4D0RYdgh8sy9hIP6rep/yYudBlOJl7TrMQ1ADiYFA4wvQLF+dztSU96bK04NRFI8GbpOFBHhsePbhwO7kK4lFv0QorhPLKYDgcQgx0lgX8D6Q9+l82FlUPokNJf9AL/pNfEphGssepK4h+zQ4wL1tBtHP4Xu9Z39QFl/MnAoZUYHPzE2OT5zuh6+P4f4q1tMnAuqPMnM8urYg5vKqG8hi19dMmcOJbNFQns+NycoYON+Wl4DbwAzRhPgWfGbvFk3KdCI7uzlULFEFJjnXgrqBWqh3jwIycWTR4AZTeW4p9pn1StJn+33sWsm0Nza8hEoW/pxqxq7wbimvhHi0wN5t3pB9jCJ4Ehob1rw9ue7QjLhjeAONG3qMImBbpJ5tEjkLvQQ3lv41M/Yjqx5LAH9R1v0UhAeSFPcBZsejzjOrZKvm74Djps1beaCT2YYa30zCMiLvWigsIMwkxfDqbfops2vviSdNNBuBvqTTY1TBOpC7u9aEDC9pckCzQjZC6vtYMviVnUSlgy96oiQMf0wj3NmaPfWKioh4y0Hjzo8oE3mq1lsoWTUcwaIZVUvTUX/M11tXkk7zVRWZcugxFBNhO1e8R9r+YhTx+0vMPOkwNwZz8FG9Ox9kLKzZ91NA6EG/dC2+ONl1RGrv9BGU8fHt/315zP61cYlwgxeWEvzxE1oIpQNPawZ4eGJloiXFvEWWMcWI90RzGhdfKdV+1M6Zxa9GeRbPsFmvewVm5V8JD2YXDdKbGQpU1AzHh1PLyK20gUTE1PVI2Rzt/4w2d456zMPPVh4cJHDa9bykm/E7P92qUXL1sJ5rQutPcoiigkwGdPaTYPjxaGVDuEwCUCJtbiQSQFnSlgdc4vBvlEGSWm15uHqBFmUB/mF7VscpvwYwPTt+2xkIw2+cAu/G5MDp0mM/JTuBvDvv+8TDQaHQBNbd5r3ZdUryD64lr3QPSVOlBr0cgca3x99TNMFDlMCIjBRoeeXIEqLtNtG/H+jb3S7fB4Lpj3ocC5xzcPAN2U5kXT/0a87YuYauKwXVxhFtvl0haV0F7j38pZM08BOzUk7maByI9wGPeSoWH8yLIcJRMugEWE5KsQ2ZZPut2nWeZqfJKzdkHEaUGfTOz0+zFlFZ4u+FkmD09k6+0y/OsTKMfFEzwQybttGA6eNY/Tj01hwu8PYQhMXmKub2op1FpFVjOq0dqiIdvwB71I5wJqRwq9vYa7mTbvB7csM7L2A5eOWsKXJE+ipFx3x4yshmXCO6fG/yYWnsgH3Ee1bu2KHGzQCStQQ4ducz7cFOQ2y2VxaNNGMLeYT6DZh4aHreaD/pOrKWJOY0MY+iT0qnnkgIShPaCNMZqh/vrRRWETXFjZQlXuXptkCrqcXI+wA/ZHc1UoVrVwWAj+n8CtJi17xHS6Oepy06H6RWH3nLu3m0AONCCBHfi+Ipb4+kUf41FBoRM9jMhZMcV0EHjAzSj4PxC0EzwxGdILX0xWNQdjH8MoyC7CUHdYmZizuuWHXwrv+mvizZipwYnwta7EBdfJdLXPrNKSgeag6kRb/+yHU2c84twSSaCSTzAVo3KESak8xs1cGtHSSm4Qe7Q7G1ao0sDBsmI+M1EEItPcTBWYeDryPgguTwdAsGfqJIxYYdhO+AVWaptfICKTAHxDlDfmdbaa8hx/8tavm/x809DBG/5sQinVEhJJ/QId0J85/pAwTpRN/lC2FjHvLy4uPf5CG+IXqOXZED5QG2QYwiUSFA1lDPHr4Q2vBRA1cczrXfNNXamrEuMu1HrV8tJW/OjUle7QKigh+PuJOVKV8NV7YGda6CjRfYr1x/v7Fw72BcQ/7xr/19llYX6o1+V46+pL/qrOjNYhfEbHAVo+dFY9pTEIfLI1u/YeLv7ittBalI8XpxrKowL2adAhIwN3ZpWDmezZeToqbbg9DK6oMbAPsbcbNNvesyH95P/GJGNd7EvlrzOidehAnvKY9/giB91VQggab26F6htYDNPQj7uepoAK+Tye8GXWGyHWwju5FyFnD84U4L2gLwYByGtdcPZZ7s6iYdGiAHcFNAmNaGdkypEdlbI+y4E5DSCTg7rad0NahJzIGs5rJ6BgUvY1Bo0lQu58gomhS6Au28xkS07Fmx4sQN5hniqsIWxUQoHGV3wKEMyoVoCEsF6XP6+dHqcZAYI7ZoR1T/I/CHzN+8PrxpAgcsKXX8n67+r5CBGbG3nduG/c/cDXaoqJcYk3bdvTDval9j58LLy2rvV9jMJ31QG7op4RNo6Vj2/vp2dyTivdPM4d8FP/O4JUUuZXRUxa+CKIrNwqfgIC6+qAjhRIOM0ZXjzacG/opIb8CF6XKsjcW8blHtqOromwcaOTVryIvS84DPRktzynuA3mf8ihumEpSlOVarPB4lPi7Wn1bX/vXhFoZa9IG/MesuPOAXpvVxUqmWaF0+34A2dZL3QFF1X3ZnRdD1U2j/tGSKwD35tlcRT8oAi8vp6ljN6dLXhAZnjr3EGuEayqU+nRb4WCtITafIPxlBQioug48f7Ltfw3Rq4N8Gi219QMXs5GSNEMxhieUPNfLxkWCUAEJHFCMgAjqImAjZzzSEbuTj6yvW/91dVSMfBHPT68bXArz1jQKpCOHfja6DcuuejUkoSatK2CsxxW0lMWo5BYoG5td37TgwxHXzi3/rESHbMlgKpHMscr4f6OZmjwrymkuyhfZiZeuel7FXYn5P2Z4IvlRrrgF8m8iwQ4vabMyMyfHfv0LdfhmPeXmG3GSJnSmbcxxvmfl+cYQbtFXj0bFjdcUSPAAB/SsUM1ekYkC9t1f7bhRvEG6ew0aDgn9sFjzn0xhwfb42OBWyBb09hQmoDHDAo6o38qDD5r3Ddg+fbOLLILZEYSF+AL5oyGFlQ6OzPL78lzF5rSloJO1qjEGqZN86mC+ZTt+LbzKZzSJG90qBFToxGLrg9VS1NWKQalOBAM8hijwvK0gjH9ysWYJrmI2h1bkn9srlAjNccyYyIrwGFBXJcdYWvsb2kayVISC4RMC4kPA7ODP8pfQdL+3pKdY/msh+fjRTn5gq6OOOiv7YYspStGPg3LO+QYdmwDRNiXwtrkOd+Y5wPDnkAQEbjGA7aHZCWNbYCtMFXNZwb5gpS4OOqJYY/ec7n8X9dpW6kPcXjluTX5/MxJbwdJ1i1OYmPUBFSifCeuSSqOdcoKH9KtPDf3mkd7hlmsr3UqPR0rslgSjSwI46QTnzVBI0AAB5sKI3GmkcjzXb7Rptqq/aX/SJt5qyvufKo4vBpvz1OY1A+sQX3w4iGAqqWapgovA/2aKIfoC81lRcqYbXcQZif/BQPfctEFjj99PejqA+3ua/Xe2edhGGNNRNd/9kGwK6QscypvXUBFFDy4p/huu5uM6dSo/f83RTDw+5nCJKU8Sr/SIykTbEMe7JMM8C63SEMCK3erOcDFYwBg66z4YKoKKg8FGXSRdVGx9qF8fezI6WwtG6TPC1+GVxug1V7kLenGGV2m/ZpdmYqrRynLdIo4s/jJg5+uMzN92oo4p46HKw+tzZgSRVn7QeDKgzqe83MEKQ3WAnwNrPHLAloI7W5zhaqyWypKXiEXs+B80dkTVpWIvJ/h7/EZZmWwV4GMqATpMtMo40zpzH2r6VZfBQxxlMTcxjrabGFHgo3YJY1J2Hjz5Oz5NC0uEKuoFhhwa7OEg+fbhhsUlgN3NIChiZ7CDci9RqZtWrNf0cMkIlgjdHn6alSv2ZwY+/QPVu/hcBT7goJWO9u47UhHU9TPKoLkZ035VClGh37GBOMWepDHUrGSd+SUUG3nhn17+gxwPAGTiuQJeekOJElAFE+DfEsB63yrb8JfoeXAvc4Vis44m2BP0InnPLEWvtsRZW+SAXiYheMfGZvxJhrCGowfEWGm3LpJNFzg6nSYaumIozN0WfR637o6NPTMnb/kuTkLRuIE7UNVNE+6u1JTQ7p3fB4AirLAOYUt8CorGhgk79WTimuDaWbV+WulxXb3T1k0viTgjgSbC5rPOEuEL7+vtVC9yHt2rxmSDWGPY/K6JT+Td3dE+Fvu+HMPFXRPTpzcBt+bzm7639NjrXEAQGBVAoJt5gbXjWpnd7mMpKOVSQPH/lMxsKwRj1Y3qZZKsawNbdGSMHZ45gmHAyBug3wdbSKwgfjH2u4VSqPr7xl8S1ReHOFigCx7teaTk2QBCJuVANYjE2ba7W3C0dF8U/b5bN8L2tr9wlPuw1neggvYBz84hnzWAp5oDwU95hazfdqmoS2Jb+FY6RiGmL8XKUw7SM/VApF6IFxp3G6A441ApRUltrna4SkDDIN4xlbo95wo69Aa/kNhi5NEcyiGOwZjekBgDXi02MPCh/yIarjm9mkcfUnhoPetkUsCk/VjcdKChXg6eaS8SkNOaFC22ZQ/FL2I2PiBrbb954MoiNYuSV8hsf+7W+H4cX0egXRiFT0wam5seU5cnZKAMPa9+nfb0JJHJGJPsHhATd5UQ2YVFgnlTggEZeIDL9Zk9k6IuMlp6ovaIuljBUPcpYQyAGlZ+bEnvuZ/wgdaFgmDkRpmganQo+Uj+xTzRumF7u0WCLZGFCuYObmYf3unjC0dU2700KZiE3DXaM7k/FTDv6MAHxFPJds/KKydxkIKQco0Lk4yFOoAF36OCOGOmtqCx7jUDaHTT6iawzboSkmdr5Yv93aDFC57j/kcFX1/zJL7qz0Yp8GLltAxihLTx7iyTsYI6LYd2uU/ZoUofb5QTzCSG8YCKQ6uNV3Hc7XKPjiNS1d6jUlhSl+wQBbbfyo4P9UdZx6XOlZxmtz1WtTZo+5QLKU8HDbJqSx8fBfiZIxzSCbthOqnpFDKhOEN7+oxe9BsUL8PQdGVeo9Rk4XyVbMCgKIoiL6iNoViuoau9/hCBRh61suRwwUTAftOgJx+a/cC4/jS99Gp18eY3PCkRdONnStYmi6ZhD7s+jj4Ok/PQhWAF7fwuUhVfG6nIOqz8ELNwlgEw9vy7PTQNtwgVmFDxPDVsRVL8aJ5d9ljWDp2KoGzUXWnoqxR8QyQOMEGv8hv+HaWpZQh8KrBwmQAgVfAATXFSWLRiBHABCcRkX53FR/2CSvYjAY2XvgeeU2yDiYYtU0ZCbfwTScEJ0TefhEUUvUyFg7AluBK7RiIygScnQWG6PV4BEhLMWt4E0BgoMD9v5Mtf8toH887rgvig+G/LFpuzXQU5kotrNdgB4jOfb0Ga7Adw7iyZF9Gu4/QnLM28bWkVXGmTXnl3sHoB8IMtJJIS00g+87H3DQtl2K6MQbqn1fCHzx1tCPqpI4JMOyXGyF5OILXYLFOXEJsB8rOtvfdYOQwxOEkDJ3nrmFVVDZzJ8w4+4LTacMCF0sCC0scOCaDacP59oOmzWSpdM8baZG/CPWA8bptqcnhhBk2m/oibdcVEp4gwsurquB/uS2fxuLRjvh/iIPeKY91ss9jw2CHyWRY8/zrTBGbe1Jz45HMfgDRk8Ins9gcJtbqxwocBeaK8fWTmNDnUlnPujYS0ejySpH1mUeF2LFwLJlyRv8o88YVTU/PWzqahO4Wjhkq69Awe09hM9XafL9dJh0vZwvH6CvlM8EKnZyD00BAdytVcjXhMg0pu0pxTEpxQOZUIF3HNTcR0PHUOfb/EJAW7Pf5E9A6ob93815KAGldC9OcYvguOLOmzTpo0zhutCTzeLYwTlNO1JWhidDjBLqwBxUU0O+z4M3Da3o1gawnwO3dUsLrgalSWzsuS2qj1ZBr9rcd1flUVR3uXpukXP3qhA1pWkILLxNlpULEKdJHUZplUeKy0CgAiM43AXo9ZJOxoftozMX9k9aCLzKPx7DCZR98c70/tlrQlpICzVZKGa6BOTi0Chrc+5B7bFS6oX1e5Pk+ooX6RCmctzyGmBRn/T2nBa9QyTIYZod1QROvCDa7thBpdO1avDtNIt0dtuuDikUvb06CRH61Y="/>
  <p:tag name="MEKKOXMLTAG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K+9qAALZjNtaA4uFibne5r3jJXFohw31XyTvoZVuz55xWKDJV7u9ycYC/EBcSYYbJyOQRbEmoihEhvtIzLWIT3Dx9C9Gqv40lVQEXy+7X3fHzuI2t+j4GTrGl6oDbXiNrbD2wTpY0qJqbHdccbcjR0bHPO58GSeh5D/qnuRR/JMS26cP/XtL9MPGYKRkEmz1M69/tebWMQ1HX6h41z1jjJdDgMOsq0Duz0jU9io44Srdg3Ex86I8Xum0ZCiqULt01JOz6FR7VF8d0a2MI+oJtgSokuvqUiGGoZhMOYW9xx2WdaDlQfz4TvM2ByXsNNSLrIaKAJhyVTwhSGUvQkhGSVUIDF8klE2HpQaV7qGD04mEBrqI/0t+Fd5rwDvGnMzYUBeeWDvf0KVK3qP/Al6/uBI4o8lBWHd5HZII+/a3c01vA+H7brt9I4kjayD26WBknuc3MlLKyI5og1hbHTSBrjvW8kdQiEphfqOjOKunbC/WhZ6QYLrzLOJzkckoug6kKFgUMRVK79CsIs1cfUlJMeQ7VNWe+zUsjpOaIsQRudA3E+4sxde+s/4xncnOVHKL0hmASyrCLvqhiVVBmNRztdg60obLWs09yAU3tKm3QTokxpTF4u4zZxvt9F+RXptNK3Aua9zcMyijzcIl0ZzgEmQdd9qDbX7gYlWXhEfrUfcHmIpPHMH8CMO/hlOkX7HJ36tw6zOqqsr0K5DzAKzU25qIAtBCJdxMsvdoy/0W6ob2uajIIyqdCAVrmJROTKxWg0z0Lkpa5U4BOwlOBWgnUnAU5iB5XFRQD4LspNMaOeMFNvAvb6YhQ0PmMdRds/nM99MX+WznZYPU8dxwA+hKrtt7NFksVmskzruHXZVMCDyq0H31TzjhPhGr9QLKqx4faU14CvX4yYMen+vXfwjurER11jEqQnKPMy/0t91RB3UC3LxaYpOzLgxjTkjsWKeLPEpCXLSbg7wBztD08aASEtDUStduxBmhbiOrTfnQ0FU8ipbUrrh73chEKx216BbinDmQZJp1M8vAAWFsz+w8UfwFx2qfDIHOahBiA4gvEuu779RM0vSGQjrVbms5Vxjq4FizoKfTROYz7zPNDO6BrcnWabjF4d2pDxApZHvrZ4D9kPjXB1K7kYJPLQG8z+LQl2izYhae4dzhsJnzjNxkupFFrr22fSG9iYpHKHnngVc/7bGEKBncBpgIfA9OtazaNpc7BtvyydBVLLx6pZKBDtr7RPbIxzhuBSSROI4Juz2fm+hQQOyh7fXG94ZC3SeGSgODJtDfZzosEnA6XuHh2SXX2/XDdhg2j3jp2eAh3K6IkkE8RQs4I9cBD4tcO36wKpscvOaDJKcmVu1zVR13xQkob+kJ4j81+r6TAQzVRK0uPRo2NuYeRqsOotuByR1bWdqfyV/+0IW8J2MWIkiSb0PZV8lYm4Ux3gpvuDlD6z08rjKAEzYNaXDXpo+hkpHBnlywOB4c0HszuFzji7cLgbQQ3B9umf9eo9Mb1JzkmJNMcBgo1MGLUreLdIKMreBuL9aL8xmwse4QRpIXJ915URWPj3GmJU5k5+G7ECkjBfyeqwMVtXwusl+EwwtfCHWfVTxclLT0U49UMHcYdeXcOBfo0NGYtnjuO14UP3GtoPJE4lhsdUrs80378PXr5Il9UU2G1h1Df/ijvL4IHFXHXxHnJS+eFKrZ/Re14b4MhXksUCiGYKjhPx5hg+wHFj3HzbLBcfyr92/Nvh+WY6CcNEXIifsHnVnMOpCM71f1lsJKhwbCCjz7WfjesVIJUSs263E9120yTfd3GxSN+LoRs0gZiLY4Z6RTnp0A0+6OicVQgz6eaUFgdWLcXE4tUsG9frY1eHLJMUx07l3waY+55p+SziEDdrg6GiRkuIvQsNeXtY++rtaFlnl5Sdk7Jk8LYaIjOoB9mA5uEwQ/OCOWf9HRmOXHFH69B2SzgLzLzFX6X5+GAIAagMQts8y9FgtINiU72o74+1nUOtq95r55bS+TDIFhYfkfC3h0J5Jy2qnSutkBmtK1dAcTbDr7+H2AfuqPsvILGSFsActG9ARVHBRCPClZDzuPmb07979XwgFmkPYrkN/g77T9YuJ8gBFFPxXHReP8kzP1gQuOk1Or+wbsYfO0xCpQtTApnEeuSaQTISsmTHQM9I8pFPxXXZ9CmSbfJP+919cLdfmvpJc/99Dzb0lcZPwo8dSydHReRe0mYzST+6W5oFiHlxOJ4EAreSVJU5Hm1DA5c7LwpOedGGnlDrobryjgzA6BQmKTzPnATqtBs5YBM8lveD6ISMCCmWwODIvaIV2NRe3pUm8U6aBpet9uwePzO6E0gjPbKL6f0XPflDy2h8jTrSMFSaZXId+yAWZ8TDykAzqNMOJpDJRXez6yTcTsW5FGHELKnCr3vtTuyAMITMvm8SSDlJlLT2ZgwjAjzauU7h/wAyxIWkHF1lGzfgNNaZkdM37Gkg9WYXxRfaJXnEM08yk/1aN38XEk/C4AsVxcGsbl03jD3Zlfl589EmDVCPPMZi69VinZ8lYkqE6sHo6J3/E8l/Z4mz6cCPcpeyU40Gl2J/BoZylPbq2FmqTxV7RXgKb1h8bYmfKUaRC28uGGNeiePQf2M62MngItrCriEULpaZcKg+8YV+HEVXIT7F8axRLp31FEVg9tv1iHW47an7PlNOYL0j12YX5swDmjz6YE6RTG4aG9ywqhtsq660r5uzyeooRtyFqFL2PZ6T4MaHa5zaKyvakScyI8ODoqse1dlyWDgKFtM23XsGwe9wa3Cfgt4BtRfqWlXJG+8rUIvUPfHBbXoOm5XwI7jL7BSy1OGxZOMgWTPp4ZDuHAbHbLAIG3OYKZt8KyAPj18EVfDjal8gMHhPxkbwieN5ACQ/udL6+V8/gCPkB+qRkCFm0TT+r7srQPZUeFzb7j2TAE+h/36dE11V8AIyxHmpCI6UbOS9r4wWaedH2rqLaU938pgKNOg5IpBAvhIii2Q/4loqovdm0C05DhtXvyuUFqji7/XOh8T9LvxubqQ4z7Q3q7ZdmYvqOoBluyl3xNK3dslwf3zIwgTIy9pa4CRf9i8+onFAwygnm/QvVpTKH0CWAdOrmzgwyeoHfSz801VBH85CQLkuc4l7ZPAfKaDfWvLMAP9mb9yqyBXsGHM0GKFOzDiQTilhnrfTs9V0jB+7Q1wbF8VIJXGf8XrY8ORyM4o4JM+HkT2KIptFvchPDJyJD8cLJTY20k5Tkd/K4BG/a03N9KEyyj9/JhbMCcP8tRNN3Q2r9H2OW5mzinwmTYGlzAFLgkQ8ysHcPhOaf8gmYO6fDhypQlU1BYDq88yXX05HxcLlU6t0L+MzIYA6h6DfeLav0GtDdPOXNdpDUwy72GW8XoM8oeD1B4LUxyYd8IwdYw6EFYyMD21y3jBq4EzokzhyLhTCFC7JNj7renJOa3xEHc8p106odbi0QsvtMRPYPbPlAbF1iZhfPTteUqmCCOxcqtleV8KeIOGzeu2l9ntZvPUmk59nz4aEGE9GxvmhY0Iwt6DFIT+y1rWd4ZZBk+uyQUaRlf2kdK6w4KJYx7FEpa7re1acckLbIty3bJJAC2XkURU230hbiaTC+eGUDVzMt7v+xsQ6PU/yJkVHc7veqkReCn58ETjg57lL0RG55GOCuOdP6w8ecTfGxxVUlip8+GxJbTzrJ51176G/Nf0E8e30/B0w85AuAVzV8xv3PYzZta698p44mihZJOzYxIdzxltBuR7mkfUff/vGzDngZs7h6lVoQIjDaUMCQps9sXCxy5k4mbkj4SAG+MgDAEpYGxLqqXC82/B3kkLPdsXAUQvqI2nPuK4iG+JTc2XuB0jH2mcFGgeAEXa5VN908Zf1mPNHAee6uDF6U/q8RqRr9FzFiMtXcR/T3emPfqfSayEk/iCZW6X6eRLn7A8NN/w9vpFVoBsODqtq44IDPkqh9fU8a5t4bbmBSX1xnnCr+plUPH4+pJ6jeuZnF4z+m9JBt5rdnqavlbxtDyt102BQGE8w2CTtC5tNM2d0yEiL7HnFXn2EZhLQWrv1Zii/Ph0G5xzkboliH/CH3Yvp5ibMcPJUDmweXUmWZur0zE2Nu06SJf1ssSu7zQrYojX4SnsheqxcjfYhcmBTqlvpJEiTUCqIOjKYoOP36qYHqWUL59ZHtG6Egt+nJWPBkCdQLYLn1df3sWnTjAYWislm4elRY1akEi3fAClCZvcvhCjP0j1FnaB/1BndRoGxZ1EPs4eP2imp9eUQyxg4zhMlZDmNnVyZvx23l9UgQcwBh9ScRJaPtoE6MTK9lrvh0V7ETrpYl74hnOTiMTdv4HiVGViiDM087IXOT1xKVU2/WWEjN6xovkwcatVqPWRPUbEu/zIZKj4LfivqLvT1kDHptwveYB4PMeXaXYVcD3/XVkUuwM8CH4gkggCg/LdhQIy3HFYDCgYCO6pFrhubabPCEofGdYmg0PgYEaCPXkbRwoRkH0em9QeS4CilAEbxR1lrDx5zNOggIBplxnPHaT2m1TPX/vM8O0tzu/527X2hHXY1Z3PteGypstZYe547+MyB7gQJEKJZomQKRLekjQsByUa+EW7WkQhvVE02M15pnzV76aBwP66z4ON4p2KBvXRAoLj7YTMqK/mdBLjdZ0pioqZfWjwGZim3U+UpG4mLx9FBXrYLN/yNe1g6AdUa5i2PsKoF+XRS703PlcheKwt0zZqsAE2N+v6ThIbC3xU91NKJ0hkfz7xShvEycwNisUJqnkZEqv0bLlXL53lZJqu4Dw59FfGiLCPrP4rcjJouW7PV0ErMPMAJq6M/P0NxhDo2Pz/zKC6i7nXaxrRKE7bVx8riarkSwFNIVzkwPnmi5y4myu4C2mWvaC6ZEbYCiTeXg+/OsY6Jae0OTZhjchB89j2HZOxnYD8U7g3Vc1Hz24N6prCmweuwpc8Sqt8RW/VZ9/9pcTT3AY/2QVVlY2scaTDsziJ4WMvG5+4BLobAajQzKNq3RB3T7VF3kWQ8ZaEOSa2b1oCO8mSaFCjnN/KnkkIMOrAssm6xI7O/FsQlNwCiaX9m7uBanE69U/Du1tGXEAZDNsmfXgIVnq+1UAHHFKG6GHrQFe+BrHRrbBQwx4wUzcapfaAh3ENAh5feg69U2vo459C4RYs/0YgIz05gzP+p9FcBKo092BuCrCxGgDMrkEgGBU6nd0pTrM4Sbkl9hAW6UU47EdCp5FVkF6/75zf2jOUDkevaFwVqQLkpkIl49ZWwpJWykfAk6z+atiLcFhnHj5CoZ2GMjTBBxCkX3/1LkDG+CBZqW300xKs4ugdYK2rfpkNiyYC7zTeNnzT9J9wuCBffU6PuQaTpRTcNO6pOuLr4RVIOEdoKfBDg28SDGkS1Qf8kH8ZkuLxPd/EDDAPgK+Y/iM8aW737kHLoUPteHMVBpfYYw+gAiro4/O5sB61mx5Y1WlKDLcA86m7jNVl6s5u7PNUZ6wKaXhVD2U/tihj76nIufYmqOQhDzzXfOf9zEA9spqfDAYffusP1/SwZCvhVjWbfsb6HpdkIn4V5Mh8UnpVFxtHtkMC5r1DfF0R6g60sxoPtYU8nCNn6LVgBfBG+WvT6IEZmtv9TUZ9hroTkepmwR2LPA9aJY0fJfH1ypYrHqZ7Wi/w+A1TAziXBpTn3bD56P1fm6zMzd+LX9LLRdYXcnzhabGX9xws7Vesrwe1C+wOZaprJeOivdwkeaimkStBvl1y2hlzACYPGgfGOH/vFoCk9R/hJZWnKalxIR/R/orYFWsCvIhIJOLouHFD+83qUjkdCvNhCb/oVzyQs2dm12E/fceOUeZyHTcnBQCGpVGTlIT9TZ9A/0NDbFevMPIHbmvvJTUpjB0MQRlDIAcNUEUp580+K2K6jz/NKUZSCHvFs79Atli8O6CqLpw5mYEk4n1viTYbHDnOa/3xRUmlWqXFeiSLwt4nJ14CW6X9plEavgEhrP1jNOxDwcshEH/MPnixv5KAQyW55yfY1RRWtp0dwrlRz6D4zh5QbAdare+UPbFn6u8VqZuFydWEE4OTKOIlQj74in8OgTe+j/DWgsEsqeVGNAI/mcc18ElqtqwsFz/zzAUCrJB+wywdfsjGgoZG93aguzhoDLLdXCrg7rzJnCSqjioD3k+L8WsoobVcqfoyMjMpHzpwfpHhlLYw+c9UwsidOFi7e1ZXmBgAhJVoK1qf1gMDK558i6PXtGPUDgMIUbGzRMXhyP9R+rpUVKMU40mLDVgCjHnwmMQsatQ4Al3SJedOj9JQdJz2mSToKyRTGL9FZcXcA+9p5Q65P4hV2H17RvoDZy1gkGZCmoYF5HHruRymlFZK+j5tGhfjlslDHWatdogwNmgr8k70v0vtCyuCrBr1geqZn4dv7y8Pk0dNAArQRdMzK5qm9T0aKMJdRts5QTbpLo2Vqr4xu6wBBJCiSfX7hr0YojROgGNu1epoDRksZTzgI7f/ur+AtZ1YRJTal0EZv5eR/mcBzIjCi/bV+h7fzyMthg3qraaZJIJVUHlkdzhYC6W/M/14e9uLtHyBQdIUBo5Vg3oiTPbMfmohkiYaWx/HsbQVrDmznoiK0n5I9BBrx5OEiRUYJzoth8kNouhTeB+w2rQA3pbgYk8/sZ0K9FhzogBHdRJlpP+3MItn6wu7EpKYIWyE+7b41sflFrf/srll4aBV7MU86xJ7jrEkklD16CzH65zKj2sDQDTqxEJlJ7H98MNLpZr0/kTFrLIYGbq4QZUp2P1LUDuF1w8gbY1z80HA2tjgBvYm+UPD4pYExzvzdlvkKSw+VCsmssrzYra3ZkMgx2pXjfmmncOw9qFxb6edZ9tkeR6gHbgkV87XFoQD4rHOp/iz6pwNnpdAvp+xXKDHiB5sZ9SLjRLsWbKLvKsjanJcagfwivcYOfRqNvulcCSnif6Vbr2PkHQNmzDk9Xo9MFJzen+tTuWrwRjVmcRTcpVo26ClkgpXgURgIJxCf2FKWTYfWPgQHxBBzgUvvfh39BA6zhTLBz7Psf3nwnb3bADp4J3+1Z2KFrKFix01BFatTEbfTiom/5n3SeVr+AJZ1VDjZ+MyvW0Rgy8vSxoydA0uIt9VGunSa1CoYjyCbbUPI6tjGB6/63xBV+efnQs/QeoU1P/YqkFxC/3pyPleCjObJAauq3D2/TnPARsiDtFyBp1AuWgcvOS7BvKlk/Vme9l03iD3RV7qvgyOm0oXjR4nZh2II+GN4u1BrYEazvFo3IF9ZLCPIe1kFwLdjTh3suyLr9aIllX1uuE2/YXVoK7zPyZPcDoI2ezh/m9P60paZ3GFndjI06HazakNDIJFk6gv5Yk1L9P+8U2pn6LlUJu4ofAK57KT67cxd3B8weSpKSksUiaE1ma/ydzqUAbQpDJKboohWwfR1pKXanQesqBcuQjo6wsOmw+jBnalGN7tKTS8wY2a1s9ExHr5RA18fivfXcz3t52FfQl4dTxnftxkwX3Tdx/bEEsKlbOG7qmrR+rvDVwt9QmoybNYJ/XZdQEbfa/OoICg9QahrsWt3+bCPb65AZgYYS6h9/56qX/05HP7fwH/wYRAz68cNflYFF62eQlXNHrwqzz0+YJw4dxSpEV4gsMMkNR+kv44gWMuQOb3QUV+OHHGDvQN3K4feTW0X+bAMzupNQzdeK4XbgJx6p3et5xgXNtu1RKYEfapGgV25b2+n74l0LvLIIMFoxutrYYDhM7iSYGg+sZE+8JLx0Pys/pIBe303DUrRs4OdSJBMpjY6qGXhq7srYNVK7zLCOO6qiQvZua2vVSv0J0AsTKrm2xpuTVUbGXKHx6PNwWp6KtPhTMKXM9UxzfbRonY+8GGzS+FM3ew81L2A+cnnFvgRaBLtq0ISr51IQO9bu6w5FD18sMAANbi72+E7XWEsiNGzaxqagMecpEdFSEg8bGQZ8QTupOqgNENxpqxDhFIAdtWt5pr4TI0ynf27EFtmvwu+IYsF9b9dD2gpqdc7nL7zJnreqY+GsDRf0d2Qthml1bXaLF+rfM/QxqwQSLP8+ELK6x+u9FPgxtf9qZN4ZsjX/PjLW//NXTvcfLsxKIObwKgf5xUkE1ubyyQshdEPCZougfRKgjkZiB/OlpToSJqQQhQ+/z97HYTJdsjpW4mZeUrcKtdhhTBnMCZOMCCGkmG4l4900nwzFEJha0nAi2heFFE4WXEMUXdPVuSMALPsTWdZ3bKsKlSj4PVm3Eqa8W0QStQUtfbuEBljNdNDiPnDOgo1SIFdwuKbMLR3Zx6QtmfPnpnDviru3KgX0ZuByzyBy29i+FWAU4h+jToZAS1/DibejJOvClua6xqILrw/Jl3gMOncAOhJ1xb38mn3uJTPD5Qexjb/N0SC2nsr2iHNZVPPg8svEFja9dSzz4BTRYLMOL8LpNmnEmn7n2glHAWKdZzgkpm1u2GhaYYPiB2adRp+/EKobe7DEDK2g2FtAjPPMiCeXzp8gIOmyX0wJ3Qn9VP073AeHDNZghgLE5emd4mSxqrmRmyzWx5aDN/reArVUiMmAbrpZsusZXp8kjhG55EpLtyAnCILkzZVqiQKYjgGLYBzaBevzZUuLf1cBrVAdpMuNugFGx1SB5c7n2f655RRA4OYla3kL6WjHQ0qJOgTPRl1c8npoH0KI19iy3kE8BfVwRmL+Oo8axNJHAVEqFjlr9seumLFz5w5sq/7Er1htNciSKkXK3TjxxZY7Pi7LL5qnmiaOkNx5E8RVxObWh0pHABRBz3nZl95bL6Vm7rJxPITaE45buKFv+ID4M839l2m0tKWii1WB+MliPXRWY5n1vfKKHzEWVlQFdmNRl7e3+m0b14h1tNrMC4+vgsQiOXye2QfZV7hfNbj8Mg5ipqE8kdxdmBhMlPtXXELcvJJAiOOqtVp/9JmWEmM3Ict+/OfgcQV2MMBvvefu2p0Mkg3/apjqsbHKUA47MGPU+vrH0pULS3BDB3AMTgnbYdwq/cYuATALAaetf1yHw4FqabniRQF9d9roKdyvZl6G7T+OexJ6C/y572PqZk4unyFpsGkNtzCrFMJ030PAtuA7tfr3Xx05IVST8HawKnjXEEKyteBDcsccGIy3q3RvllvQ3V8apDJHJNhznfIpMxP23VnoDChu3KnxEAqgDqWnDLTgzvV+hJwtIKPaIQ+oCkYja6ajgO+imwmhFx/VOKnNc+Zqg9N8m/ibfQtQbUJ10NUmDu4ej51WXxe0Ew/M6qKsz14LW0HpcoE5nCXAI5n3kyTsdijgJmd40EhBCqTluAh5ewe9y67H9t3XqkS4ZN2Kf0oW8hGtOu60cbWl8vo/BK3Z4GHp7m5b/BSupEYS+tL7MSHltwAhdYUIe9QU2lNIt2gqO41JnETzpu7IVhH+5LpiMz2VKDPE7jSh1lcDIFbFFl+SI3TcVTOBorbgspQotrz12NDjnLkO7SF/5AVrGTPBZ2s/WbRQUbWh4Gg9vPINitGkvbhOJLnTTZXr9Tb1EVdvg1UesgLYtNSbG/mZJQLH8Dn0iWOVUcuGAMYGy9bjdbNTTtpH0YdniBT2pfeQyRDyqxk+liluWW2z5GjkXlKpKxhqorX+3lEOY2X7FA22OXkS51CLTqFSUKI7NCgQcCt8ObncPwd9asY/BYU3mF6eohKPLNiNwXXIArmrcyFKga7iIijNnLXvx+OJ3NABQ+4higi8wG73c2pROlhj6qwnx9j1MA6wlfOtkcpFyPiovbpk1EVDdutP1UORo5q48XeCQIqEc+TtysQqDbCnlRlvngprVJesID3PNFSgNNNfbqYqvVYy0WDTHeUHMII082vsy1v9JQr2EMDkfH+q8aRVI5P/9ZJLiWCzdDoRRS/UHGhfuEtJT4bE4PFLtb/ChEkaoQ6NjT3tRvnlEP+G4yy//6J7rJOWG0K+51o4ll+u0GU7EnA25MZEUlXLlmQiYSkFWc47PifqzXpJ0igN0W6LkN5xxwHOIChfwi9lCi+sEvPpYn/79AEWNB+rItIHOgiREPuhr51BFrfg65yN/MhySRgzjrbAw8ES6HndNYWwFOVTXlPLpI7+rKfsT4QijwRlYg6T1obPhUOCD5xKh5N6ElbqC37A1DuWp+WjpWZEItVnO6HHcwN2JgPlxgLMBkuBMlpID31ER6wS5ctXaTybT4mOMxnv58BdkH9DdwOGZSwX87jtRA3wK2GBg4AlTzjw22De++FjY1GmsEddhV0XjBFcs1/qm/WKWjfn/F5/E93xMGRtMlaw2rcueH5f7DnN/dPUCvslIQP82bXFJHSi2Qm/HvRlWuK+bDgxLiQxZx9vCiLOXf7QMv4OhAaCO2cccHotF1rDpCWsZ9Aw6rIkrLv+uBb1NP5Ory9zXzCMA5DVTKr31E31QIBBoOqnfne5ZI1DPLia72QimFZjKB2bekNrQZ6Es1OT6QAr/cWIdKcT86o+AngmzVfg6XXngNC8A8pvm/INk8jfB34vg9xhTcUcyW2xTxbnDEUycw59uC6Ep+mAKiG8YX6A283l2CLGzO6BcfC6ej2aeAypUCvoThpgmw86v8zxr17f+Jnh/lG9qTFUPeU6cqx3TRhXhvVY2dYGiYEYaTVHinMfBY9ms8qQZKw7DIU0pkEBZgaXZcdnu4ocfXsFMb8k7QXORuuEb6Zd9cUccTpmEDPCdyX1TfjV/onPRI0GNgr7lXb/osL9o6wv9X/hXvvbfw7JlbMdZrYte9xwpfCXzmg/Wko+6xA8Eu3iLzpwgSuW2kzu0rUpoiiw0RVCEs66ZiYME3vorVt5MXmw3UwnYRC5G9kZ8h8SjIZQVp4bX0heCSOvVCPgCiunU2ALodQNU8NtN0tqHDnWa74CS/CjSOm8Qu3p6qgSZHKZllq3YoESsGTHybLQ30PVKhn3+ug5C8B25P+8CRaeFz4m/JadTUJH2c2JsVZ3CgsluTzo48+JMaFVjP7Dnm9q9WEYe/unFQQ6QbtBQvoaep+G1cJVzI5pSO8mSLiJEpp6s7YyUGb50uVxegUTR+JOxHlM/3uc9p2LjStoJ9GRWhSNY7IHbQiDWwVM/K7vnjMLsVpc546YJjLvv4pAcLXbCE1oMsqeOV6UdgYeEI95cpE0XuizE0VGTQZ9vmqI2T1UculjJSZa/KQjD2y6os5v28uE4ekl4tOD2sec2F6dW30AMM6UdmRdu/Cm5c+YeSlXy2BFUCwUXSJBPtu1l7X1DsTFN5W/yatJx8GDi22QG6DOTQ87XxKqPv+DQyzhO616d4K0nb6GXqHKgW0irujNakCdDT1ii3Sy3Vkkh4NdDNaEp7gqkywRT/wBqUlQ6O16+toiwckIX55sF1j2VK8cU4AXeKoJkXDrpcx7b475WQuqh2Si0HLIp1g0NzQA4dKUyPeQrATOODxUbk9JxVc4c+3IjJ4tZghK04SNqY40SVHS3TJbdkbOv13JZpEIE1c0RMvwUw/dDFfuIjgxM4cNGgfAzKSojzxu609+ahBbACXKCac/deDAiXuNFQSoYDD+NYkd7NZRmvWIvuOVJ8tjmyndYoaQYMyFnZ81FmrPTPrBgOCYSANZffDMNNxewcPR7/8zZYquvKwb6G8w6F3f1TI90fL0DNKwakbYFO7AeCnyYWfTMUoFuEvrzaTrJWFdQstp2YjmFpVGu8FuOffwWOaDpcTxokT28TCAjzAToeZnTpI7IDKMY1RXXKD3S17CXy0tJjX2sLi//1niXTrcPNYDe5CaprtvUhEnrUTvimYfiTwZFq3qbADYyh0U65+lFmmDKI/K+GXLBr+CoksvqWY/sk24+y4Z0vnwuJKrFgf9jeEMLxgN32JKjAx0Bo//O+VtB6w8AsuZ9i07gd1P6S1KOUVDS2JBPFIDmPzrVoCNcU5X8ayx3Bs70mI4NpV3GhzOsTu5bgp9m3I6/wbof6ZBasxMszDrb2XI3YfW4oDBFF3dya8Ei+u0SrLP5LSslJB6i59Av+V6ll0wl8kGWFXAgkOr8dsJ6oJ1dA9p0OZryU8+7D1tsMlZbCz0wJt3GfAIJ5Rb266NCL939Lndxo1jRMVfuYPYYQeJgwPPl803lpuNaJYfzMhqSe4FtOqQlYl1xj13dsrhnnwEv+kYkWuEsWk3cDdgc5TiI1vLgKLkuWlYLhp07sCwxPfelfMs037XAu2bqRTx6AMbjYf47scf4BV/48NN8Svrg7yllUKzP8iv2RgamXr9twky037ruh92l81n2Jwqn47IL75pAuO7M1sNflLLJWh8Hkm8AbY22Hw3Bc75oohBi8RN1u8tmem347gnjp+U4VOedTUa8XS7e0f6zDGXCiW0Ddxl9TvJj7OTIYfneuctKyMrOHTZ74AM+bTL3kU5ivwDzGC1sUoTYMeqta6yNK2rb6YSqRoC2AF+nPDb+znWKegIHvsH2tL73cpc6MGf3iXPGsE35X1VQJImGAYCOfhkA6ExTqbNORxP7N3sh/Jx1ks/yZSYD5BolvHZaRh3i1Ghlnhcp5PC+VN0GmuhPNwLEMlFMP6NcDYTfEk+x1VOSHRhJ4r/TQ/lo/gY/CdiMCykFRqtP2TWR4IOl9A02zSIQRv0M8KBEkZoz11bPdHxj+TaAklqUjhoYN33e5bCd4F8JXzSmGvaLIPq4Z8n31DgvlVyqSNmzj7cr/twqBMHsOwOj6V9ZkUKEaYF2gnVdDiqtF0cZHEbuw0/XDdwZKF6c45RAMiuKA5/wFjewQhXB5jPFR4BJGqQn7GiLt3ehmj7QUUWgoi/7DtBzRB4QxkIu/KlmftxRp8u9zHyD77rda4KzFrJ5zWzSK7elci1t6DYCyjnw1nChot7nHYCSFDeM5zmpDQgvEWJIxu+hy2QSpaXnSh4uJiLCPQaOBUGblGq4/54vzkXLEWY7wCAJE9NLJ0Zib4xVf4wV9Oi5wTk8adbnM3INZURP67zTu1hy5pVnCVcyPO4kjdMKnmvjPYd7UeJhbekxobuWF9r0oCgFgZstpdoFCIz6zMHqH7HOS/7J8gMJ2aQfe9xSosBhONfro2ZKObx0ZJqSbHc35b9+7D/0EqXEBIatcPKPILc4O4NbvdMp/q6efeUnWx/2bildVaf/e1NZh+1efbxisHw28WlCHw91LpWX3LMxw6m7KUFAmAare5JmlQc9hVavPS2AafTmsE0Rg9u2FTokf3L9vfxK78m0lIu0rtqLaZCVQrGAE5GkdDwEIuMuuRzBu7PdHco24AD1DoBNRzcbUsp9/AYROLFc2qumLluLsbXXy0jab1uQjKgBHgQblABSTmJHs0cXzLbJxwNhrNuMKDgs8r3QnlHD2s/kAPGP00M0TlxABKjJ6bXv4mwes5WI0weACA1BL30hVBlC/75V5TGRWluYmC0aSG0VyLkclUWuIahr9Qxc8CMvmr1uudH9hADB9PUNzkAFglOVNrWAAPy0TrlpLLw7/SJ/iy+a03myZ6SSKOwgrJ/ND4ecCTsmzNpVDRg7VE3yvVd7Sn2/WmjTNm2uFf09BZ6dNdbr4R18MhN5ANOzO+dX0gPsepiQYwqB20CjagajQwLZIHPd3GQJyy9iKX/YAAI0UdH2/7TWFO0D+/npyNXjKj85qH78D5m6RAA087K0hnpX5g/7TYnyMxkqKBEYIPlowVT+zSH4KZB7vbOOnwdetyU5NvnKJ29LuWPTS+7bVp2oMbSH3vCu4uvxlXq9sDivzFUzVW5YUrBBXNDFZOTH3lQBRtVPm0mTae3VGR2Cpose3D+owF2ZNq2dMvx/LmO85B5Z6gyzGPWX/uJbZAjTTrjKgGz8e6Q3FwmXsNkAXQpMscqlrdZBstAcrSRyScIMdKKk0oJi8MeRgLT3pwJYeibGpl4ZRZGERLACw1zgZep486gDU0toYVvRiXXVMSXyIr1Hb1llQEcWeA8IKNplySaMXy3hWqBWuSwYfpR2rlMk0u1ISk8a5fHAHrEJ26Qs5AdJs08o1FAHbL90Kw2OEshvHmgrXyL43MJKBh6tWcc6ONh/lwKEZLDyvxoaL5Z5f++epDWlTsl9PfxLktwqjOnM3a/9PbNQNXZpPpPm+6phx+jZJeocRA3OgXgxx8gHDZ5RsRnGyqbbbd7fuddKTLhAQMZVzTd51LraFWB5D68G8v67/J9cuAArFRMF2JStb1f6yNBp9LZlMiFxjVhbvZh9krtJBPafE2GX57v5aGPidbdX4ffliWrlRx/fZENlnduI6Vt0ZoS6ugrb06YLZ8+yGHtYl2Q5FeFM/79GOx6IIl5J+ZEGQUdfT05ctU20mFF6nozez2ovw4R7JJ910qowA9cH94fOO2BqYmkqxLszJC1qJsrV2TE+4+qfSyjNUEA2BmHiwmG2WQ2AM7VEsOLAQINTfvyp8+oing9n1X8P4uH/zbDqVffruG/4Ivxia6nZ5uHkqe7fetiEkII475Ce9R8e7NvBVMPcnK0rIY30wov0PTublhkN+ngYf7PmHBdXqUjiv48+S1sjpRSSyKK1GzupzvEFGxVVywKe50H86e1dernxgrRbTChvVxoUj9czkp+a0TczYNqO48fpf7m9RkXMiGCjA49lKVZjPiazXqUctZQN6UQUtUeHaTlKv12f3mhc1fBaCp6g8s4hiUbgOIBszSOxYQSdKFbT29g1otvurT15ByCdKJGcxVYoHrVfql4shdUHskmBjO33MTzN1qVWKTEMi9i4Jm4pd74gG3OhAtNI1HxjsOUmxMtwfmeIUUPeL6ViSigyEjuRaS6nsznoJLs2ottJ//Jfs9/KcszLKGOi83QhK2qDsxEoBgExEelfgi/cKGmaMCPgbvbQzp/jyoj4gULv9sCNADnb1CXdWZP9scjOUvyIY5KfmbLkQSF5LS5wITm+IrweI7EV7AtWYP+vy5qVnL28Z0ucVTod1XdVcCLBgSLxTYARXAU6mGBsSUehSCX8ELpNquO/anIiv65yIkK8QdlZqZGinnc0esMsfk5cYEQ90oTxPXD1JzR9XJtOQevZhAWXNZyrIeDjJx1ZRZA66huOca6y7RhSHcoIFaRXAS2YSTlRBOie6zhG+S+PHbx7MH4pJOH1Lf8kNYeDFhnvnAR8Ff2JcdKIm5S0yOrbcW5M8C0Kb5KK9zEJSOFJHHcbmGPZJCVi2rhjFQ1ZyroN7AL6X2cE1UrNt39nVeA2pddyYdJ4Tf8kLWyfgds85Spv01aZp2DrDHC4ImlPJcCv4IOWcrMeVGQm+VmYyE9QgA2yDgjs3V/xENXoth9gAWEi612ol4s/83XB6pN33AMLsQLgC8dhMMsxkfdE4cs06P53k2SlG/aN5+AQnbZ/0dFXj//+uGn45SVLfh7MOGfmTO8FaGkkIyLFjU9feWf8rUH/FKNaSXwut9p9cBAwy6uV7Td2+1kjGO8VDJtdiCPsNFo2PNG3k9X4HCohyRRxGy1clXiOg79q+BTEVSJ20XH1PsN9dekD4Ndws/9WZK2U5CAMWFmJiB1rDgs4L6dL/JM32/1M7OFQ5pnOFOidas28lfXtzn9PdAFrvzhdXXDKNfTKaawqpGQuKJG66OEfYsIUlgaTUm8QX7ZpIiRHAaGGdeMH7b4GqBgY6+1ltdTNF1f68d3bgWFsWS1wGifEe2Lp9wnGHj4anrMiDiXeANW8OYM6d1VskIZ5Q7B88GnUa5SGoloPPWXtUh20+JvmeKt/e33g6tkVN44XEdULIU7UWQoddH52CcyjNymSaJpZSD+f5ak14WXRpD41NFv5mEKJ6t1OKS6jol1hr152Iq+kKBLoRudpVkS6zfZCORz1iOkwTn3e0aTMUzFS3b1vsiJTPlbmiM4oSTQSyUY/PzRd3Cx2JdF1bDwcxTGxUQebF4h5zb7n4S7r/hVv/Y+ruCX0kOqaYu0jgW2bb4HY64J2qsFYEiAuOvieo8AW033Q7tby0hV9hEGOVAUq5e8GTVXqyhlqU4BhhOc+CTbDjAtRJ1mAbtJ1BYmFqX8867xKbuYNhg1BcmX/rtrFqribXs0GxY7SHfY55H+g7dRWpRTyUL2TbsqLivjgBfMKcP1iIW/at5brk2aWlzAyHVogbwR+IDfu4q698nRw1t81wv+MPU4/0/mRj50vJNIf7l12VMhoScSz4h80x/eZTW5VTb+oGOIkc1r6Yj5eHbbLtSY22zUHVb3gnsflGd71BzGkrLRjFJkvh1LUM6Na1u1i4x2jzsWywOaT3e+Ik7KU/jKmkv/N0ggKvWeZ3EpKRW2JVAQWg4y+WDDfaMqeffUQ6gzKP8q4DXwwErO/XfW4hDU8F1Gzj7MdrDZpJRdRQY+UMqPhiUEsvr/HAn/psfqxVkaX/qnpupOnp+xdya1i+CYZ2RTB1QSrVgrfJHgtMZGzqfra8KELz0GBDPaxBQe3tLqG/FQT8bGXxNGtNvX5yHAsmW4Ih/1Q8KBLRxj2cGmSKqkfWX0on20MzeqyehkTUvUkc/5ggqsiT1LrxP34r3Kq2qnbLgA3hVyZLXVsDh2ELWwfucPZ3iLcRr9wC9z1i6o9kQexlBpq4+WF9bqorhjf+OpwFOtIojPOstpx5qu+r0mEauuosJQY7WR7kOhm9ABznmygJTfv3tzfe6G6Zjej6tIPYKjhEui0Mwjz1qb0fuzXcxOiuGBeQZMoEcGlcjt46Rsvmf7Yz4C9xM+vRJi9j9uCG3qvhMpTTbDsoZJfRcUruOHPDNu0OipNScel/At57DcJWbD5q7ENF2C/0XeMtLRuEh0labZDke5LHw16yqziEiqduzNyFsoV2vqd9AABYxU2Fcwtf0oUkYlKGPSevG+k75zxiUTpWsC28mu+A2eSq9kJjeoTxlI3v2g5kDZE1xHV+ezz6qsFjp3fAxJo/B7bN1wLWO0eKUVdW+pG4VzhVZdIbCHSo3EL2zh4zyq6C3PmLI+WNNb/v3rDkL9hqSRBJiRL1XVPcLCPf41dfi2kQFP3QAF7NYYDrlTc87ex88gX+kydC/Hku/fb+xGRfhfg+tyZ3Wj89ga+IQZPkUq2HGS08By+8/sZR20RiOQtwmztdea2XvXJOrsk1SCW+qeDb+PUrUmW9TScmgXFH40rGUXNaharnRba5FcVN/WORTOasGjvtT1Ia4msERD2RG3DFlZJRjA0gPycAp0VSv1hxEwsF3AcVMLI9VKGyvsmLJ9I+d5RYco5pc5v6rj+7HDq1/K2tdZB7Py5Oda3FGtkm2Y4du/v4WQOSiVUAlNmfS//Df0nZCHNJS6TvghSuzhU2Kh7g6q+w3VIalaJn6VeCoquizWmZzXMktiBWiAAUrwRq8g55aiTfOlGVvfTfq6c/JP/16uE1BEb9CNoyHclhhnblqkrgPFivIQmEuq1I0HF049bHsJaLvxuIJDcfzvymWfrqzCiJTJkdftCTSSiSTEMKG3WNygft0Kp836qqwDJlOyBASmruGygmBQzlQ6AL90LX5HozZTHb5jHAgBZqbVdr5+psPC1vFfmb7fjEytf73Kz9IMXiOgE3onovOfOfqPWyQCRFLjKCUr7Q0VQ7K8d49IuL6plouDUPeMScMSZVLkkeKKr5YRgIjPsgU7DChy0Pk0a2b7xbB34J1Qxt9voCWyIDry4kY3tPBd6Xyk90fU4WKBMvbiD5Fh/cVTniY2qTrZBTmRmJtBu4qX8ht3S/ODzX7XDdXxjs+rIYqKR6CLeCE2f+SFRyUQm1JSz4sv/pPx0ojKqPNLoCnQY4GiDkiHRPjBk9VIOBdrTpydefqzDbrH3QeXnekSHw2vekaiqrG91W8u0DMyb6TrTqIYIVSgU4h46B/CejvSqkwcME2FdpoBQy46GWndVrryk10vbZ4xTBmS2zhGamB3vmihrmEe48wsxq6n+/UBcyNG0uw+vCVkTvzuKUytu/Btf6DNRuJ7hGVVNDLo6Lkh6X4zR8XXYhVGZOlBqxESXYcBmVJbAERUfa8jzx3njPNWw0OgBvZ/fOuM4XoIqVJKAtjm4wyRSc4fmNqQ9fGFGKTmXiEceqVCN9Z1SiACQ1O1ajcfA6au5vrW2henNbzVNrRs0Ei2ntuBAq1M4kLzZumM/S1gGRIVTGeHcWQWzhKPi5f/pNee6chT5KRv/DuX4OJLaFKiET7askibrm6fg63f69SlOnWYECVXmFb2scenaOyqKuxtHxMpfWGsepFlAPhU9srUZ4Wxw8HiMSuNPkPkfXNux7TN9iFvWbyrvOmRjzDqGZ/mTUDBQXHH1sy5ml4fNe4i5R7ObkrD6lku5uG2pkENv8A9dn8RfDH6eUYxKXueu3jzCGPSBizvWhEqDGgzOGrEZwm/iDWOZd2PZdqaNAYMopFuvt3UIhFC/MeVTfxSumI5wAhE41Vd6yhCcNafXd4tf86EAczgej7+hAaR+aUXgM6am8m8Mxff+ATFMxCLiMOQMerHrRjhPFVz9Sz+rUkhI3MF3459Dz/iN05KmWBulm7/kt/a/WjCl8IQsHBd2os0ZZxkFanBfK65Q2mgios1OpM4CdeWHmP/HIwNlWyEZbpL/5YelzZEv+jhdnovjmbDR5FEUd9JyKrb7vsV6xwSjQThYhtiXG1Wj0lfo6SSpHPhPXUMi314gm/xszERtrpSRI17zlS2/8tFiaVVM1c3Kq8EPMAcAk2Odt+Zvpef87Wfa1wQ5BSZexcqMPKmmsbL+WY106UBevJ0c44w6OWRi4fTdyAdWS7dk9nIAvDEGI4TAATmrvfdeiPyrKFuPTMEnRKHWFrTWh74RwAhcOGTrpJ/up3dqyYcUTivA3gbZwF+QVZROJR2EKJw14vk8Slefpme+IXXY9p93hrQx0EoGOGZyyG1ReTBaJXUNbGjnCvHjoKKOC5E9+ETgm4VyX/KOPGDh4ebTLrHiGIjol25eY9RUG8pb2YUm4J7Bb3F/tS2omqrrqHFSflTnHOiUVPbAFLbxIJBbysRRNkFcYSD+zVqzKOZyNLC0j71wgeNLxBUbU9cuascahEvIuXp49Y/lV6zac65/ucYKY3Sj57Qd08XSmA2KidMiBYxJiBG4xEsJbq5qVCtGQCz8x8siS8WwnXLqS0sXU9GyZbEF/UOfETuG3UEzlQJGAXqX6xVWI0LXHEcoYux1AH5uQUHgln6ttUynAhPa2H/Mj1a9SnU/DE9wYlMKPrQC2sjXhpqGcgq3opG5aA+q/5nabFHqUg2IxmVAQ3rQDUGj1HElqBjHEoNT7syuBW8YXoWsCxALIbwxX7dmshWMtWZJqex407caFLpZ8I2UNFqycF/GEDS0M5d9fi/M+THUaKBLeswDB3JjgGPPs7v8KiUnOxA5Vsw8AW0dumUcJQRt21BYMvUUh3TJLFU7HMFVXILQi2pfaNEDEAke5bbcDrQC+oY8ca2kn+F4gnhF1aVLNCIrHu4K4GrMQ45nD2oxZs8AmwCokuSPrBQOsfOTnH4H4ss/+X3e4rV+AxOyTrQcfiWMuycfeql0Rn1jV5DAhIjHWB1dciq2PiW1NFAFwEQ+MDar0vQKBo5WKl+YcEJYOD25ZcDwSE7ptn/5OV7M1NyTgDR3L/KHSp58icNNxF3z2o4WcDW+8i56dIqiQ2miTIePQOW3kxX7WnCwUNIw5+G7UeXh4383G2Rb0zWnYZTLtkAGSwfSJgOhie5uvqeiTd3anHmlinim/oxCTq5TFsSKcsCKHhLlsnO7mia3cI8Kfa6+P0aa5D/KZS8c5FnKf6c96QSgre/CigoovtEiC2AFQBMroGNMxUM7bT1Ub/vQjEqkJXaqgxFhY9xneSlxHwU61a44z54jWXNaK3g/0OQ1PedUO9HrwEpVZIA0/RheZcUO9QIRJm+BWGAgT/ASuvaw1P6Clcsk1pM7hNO/t1UEDxrY2fTEdj+97DgkC2GaRUlbczqCPFGFU8POV7L1XmkqTQhnmcADV+KtphnR3Tm//8+GUBekVhJ2MNGz/hlWHmLiUK1tvyIJDn5meV2w5Mx+5AugbGEavp3Yfrj5Ikppec9GRoBDiBfmbP4JPJpCwZdnyQf31bIIzVPex/D5SGqe/lHNVj4lg+2BrwdH0v/BDFV0G60q96vSW4vLg5vbLSaOTVoudu49Sl6Q5XPp5uFhDfRglP30DW25bhNjXAmRrgMDQms2LcLtM/c7ccaV/IwXwU01zO+dQrQZ5PRJLi5JX6iODNNJC4ahk2FgqaYSghd6k3hBmKmF8XRRZ8wf0pDW4JihTUvXjxKUE/4cWwUQKA2/TDNtGJ9T4QJGEu3TUxs3Q3vZMPf8b+NHMGgUe3jDUb6+hKWEmjYkzCoq3mh4/f0gfmh+1mP90TcJydsIPBvti5fx0z0MtkGWBVmzVPxAT3lbQo7kXqFqSeb9cPEhUrL+RHspByyRoZBwEEpc4ug9ukXYgvTC10B87MHg2sfn2oPA93h23EDVt30wBlduISMP5jcBGVJhS5YpDMm8tIw0D2F5/aK28Vb7LnksnqD13sqx39LxbGxzSmzLW87vzPeQBuu40qcscaCB2WbOsd9GSsUnlSB3Bpgl2bkrzgLjZKoWn59tR68iEul4R/EkoBUUf5DRpiOPXWATQhWDNkLttmotKD8YjosF0I5fVYhCWZUoS2gGpjsJYbWIjqQ/CRraZ9hP+QW4F4Jm3UqfQV1oEPrKtZWkHk8PPZGfGR/DwhpFKb8w8aYa0OIEUSDfqOQ+5rFvkmq0F/B0thMfzPZ/QCGzD4I7Lry3nG/d7Wj24pO+wGddHMtXQVvIhxbXxNme8K5ug42Oo6ebg8AVsPzhE1EIugH79Xz6bXL7/ZRODDE/sN4h6D5TGeEDcle9DL6iwc/ujhOijlJHRzwgotvqWRUzmGfIxoejkPAnP9JAZUM94AXzcrV1w05hTmlcUdVn51qc82XO7iVpEzszkAt+HAOU9crdXVZjyHZDclCn+Q/gQlo6Q2kwaqZ0Cf6EtXmF75Tsg46YdcA5jMLFLS71k3Rgkb3MbxmaRH4OY1yBKX2iQoXDvBDAJDaOjs7k/sIJY7w47NgpG5q+Zf3Rk/eVk71zfu1TDuNGctfYbncFVlDCMtDONICBkb+yJEwMDNLfm2YFRJbRCWSNHvxVN3aqV06Vg4pP6Fl3WV1KKlwCemFKHYL5qktKbEgGUfNpEPNUrRYR8FsH884yKkGOIOVeFw+AjR6kMX4gFOWtfuP5DpeEeU9djRtIxsrquV3hP9h9JvjNYvBiVQfMqC0nEd119y04n7BQQr+l+zufVoA67BnxdALflGNjpysnkZfzU2Srvc/BsT7b6zInCfQ9eROcIOdUqMo29moRRVwuVrXf0CNJ6NwjRHTDetoXArtDoUGOmnJDv/seVvursHxvwUrkh4I+upiER9bxNj1vbtp4LGf2C6FNUakmtjAa2XDACqnJk0RrXPbFPcneIvrszwYZimE+iFpNRwJk9rGmpkRFRphTrR7O8QwBBLYsS19tcaB0Xk5GXUzyfI+r3W4xTSEs1aYJq0OhOGMvopS49BLpOmosnjQwZMKhfGJFo5TnxvH+amojXiqyUIwWG1T2J55Bia5BGJg3rmS9T7tyB57arXNPRnD2EoErgO62LRD2QdpiUQUyGqbRG/EqKAm0tTLRtv8HYMoL0fjrFvU71Q0sSW7xlw+IbIgWOYrQp2bHqrVBkIgNYY9PAGy3uBxxulUMDVgBuFCE5VHhQL6ZdYD2e5vp6qis5sJNMnQ/FuO/liYJUy8C+HlTaB8/YAXn1COpcn8k2VfApM+aNxyI48nzdfATC6uEKNlO9XxrWRt3Dn8p94jFOtnk9LoQzcSfmTbXDgf3qUDms0zjOkTWexnSCdQ/oaOxQEammWqN6DnUkNJ6UwMuqPFlbg48XTNlqqS+mJkP9u7Npkv/KDZ3DAV/6ESgdruFJrwOOmx1Z+9K9WzvG5OrLtS0Gw+iwKfmbgaC7ME2iosJ127237Hrk2DFdxcRK8YkIM+X1OHn7QdyensYikQ6pp07XJKh/pcg3Ecx6wF6daV627nYSXhrgKTGKo/s3Tca+McbkZsfAi8BWpsjjva0cNFmyxmmnQfQNpg1Zo7uK0LYeDS+rBsaCd1q7gRBO4SyTF6yaWIgLwgvxzUzu0nqpvsO0q6h4kYHFJqieLvZBCgiQ4/PnFsOq+tawCOdZEok8LHapVkRGxRyYY+kqvlngbDKChF1BR7gQ68Bkxei9lL/QJ7jF2Io1HRTyzCZtFIyh3VmQ4dORze+c5mt+HNakbsdcEJ0n2s5M+je0pI3nYRTEBSEDsABaj8eWDC28levlM+Kxn3qFf4+qbNU4/sVFP3UNVn/KhTqLuO/Pn6Nuah+kGRIW7aVMEHu/I92tSzfsBT/TYHJA9obgYEHAej8iFtX5noNeU950VdKrSqKWZ6bl++HHnbx80uigttx0HFYD/jePL00MHMz0UN9yAEy7yMahgHbqonXQ7BwfnPPjp80QpSP4Z2+uwzFn5J8jHLYWQ7GoroEdNTSxoSwAT9gmwFOym2z03Q/MvRPquMEm1FZiKDk9NLTw31kr9Bzx1ccXYfG7rMq4xrhLXPNU59splTSlqI5O3/RgjVAyaokEM7Uw0ri8OxvodLDjv2dE4bwpgjQ8cLGFhU3OGYl03Z/YLPRqfN13fICMKK7jl5XKzUZ8LUUD4YLiB4lMPqpd/tazycegQkwubkjduc2coOWPTEnH1KEgfQUFU4h/Kk+bPDiBTUpYa200CItNCANG/TRqKak+8/lh3O+jMh/uLUxqVodmteevW30+h35SDP3gICTd9DiV6Zs1c5kHbWmQXVAbIT5F7YAMu8xcrB76Yfww6wf+RhzeQhETJcNtiiwicJmbAmtar5CQns0Shhn4pUZD80zwFjaQrPQr+1gfoa/rD+O0uT3fg1B4X6/0lqY8Q9XK3sMCRE7yUEJw5lhgsSShfpR5thT71Qo9dy8ubNtCKJdPFHnJfnwxeDlQXyusLi+b2RIU4kPNBLznKPfsJc1YSF4ktHUYulqm+p7Zj5V1oE1XPHt17h3W5cEyRPoyJTYl3FMr6YYzV2TcRDP7MdVTYEc6iJvU5VKVjwQDcAGXmnqDR+cX+0K8Lnc0xtwuaPRgkTiPExnGzrB4pTB2DqI/zQ/hfYDchYxEAGFmHGetic3pGleapr1CHAPqQUmWBfeGRE84VZ2zv4V6HFikvNxBBmp5kmPP4QNqxeP1WzkDylhu0meAB5C1XkLdbdxFa1fTMEZh/RLIGx5sVEqQsNTnNrI/ILgDFK8UMKpoq+sPP7P5CKG9IQ8MGuY5sxry+ZHuZeIqOw13cTxMJd1MSIHDFnAnvPsBRYu+XkVlOtJ1RdZNf3MnBfi4sAe3tNtTy7ArSU/Gpzwa6stUAz3gggteP+WUI4KTU1Bx1dFJ1G8bo7mrcid9yezMRFllgwv+qCj6O+4VbcKdQLUlZHVpjO6dA1M8HK8i86Z1BDOy7Tuo9tAOxmVlqX2XL8n+kAGMoljOlV+DzEJo/vIs1xygI3L2dpQyDxmunRvvK645jmjTAJr2vx0A6dZ7e4qs3FQ/APp8IsWLaWxFMYHaJzxFNn0egM4FGJiA6KjBWhTAH+xsKEA4LPcaxhcukwbMwKUjzz5T0fVeml4THtUzLGYvoR/VkL3DgV2fXOs4ZI9+dyBpw7DH0AFp2r8DTDj6vDxZZogJj9ca2oQITur2cfjFKDYPqP7QKRJEqu5XA4o8a8sLwVdC9jF7dWAEQux0B2g6XXkr0vNJdu9Yko5sfEqlyM3sYrcSUQxM1CVxjy7F5nlmaEOyIrJCc/4jK1r3UhR4k53NWZLPQ8gcncr15TJdY2GgNthaDGnq7IRr6GBx57eAstKU+wmNIHpABAdZdF2SUW6kpWHK5cSLsngjR7XqRRONcQuSHLiQ4G343L5tBSNIBoyqoHaLgyQ4hcyG+cnrRXnFltl9vYxEuFZhSmLIKafXTmzJziuOAIwPM9jvseyfqJY0/6mSsj2DCqgF1JvWMGYgLJA5YSfZsmIvQsbTd6a/Z2Wi/F54sA4vmL/qZTuUNxY1Anp6wNlwZQW0gdLhd+QCOgxdkJy2REa1K6h1SqqSkY2uHSDQ8RrilOnwHYJ2qd1tdT2Dd2lMYE4ZFaqFXZ3Tiz185Yty/f76DR9A8F/4kJwAWho/knPpfeZP7YSsgvyLksBmD520rEvr+O+ejXRTnBlNNhHKw8jLPbxNEvStAB7wW0tfTtApKiacMrbuGJABaYtbCUA8exMANzzra6j0b0NldDSI3GS85PVMzTLe8oT0SOSs5+T5zU4ENOkZ0AwSgVu278OG50M+QA8HDvonvneljARAnK9vLHWoRS28oJEnlOLifVBI6ryEZbRJ5Jt8tkzDhF6Uq7Z9KjLnj3mhb+F1KxB7xKRouQoQWdAhGhCZ0kAHvQiqcwVqEYF2ZJw2AFSm0nWkmHJBXr2lmrgsrK0SQi/eZi6rOsRRWRXHYd2RHisTnOBTXrFCfhnf/OrUFj/vnsyJ0CWaS++bgl8uJX04yH/ww2eqWFWmyzkToWmK6pEAWD1Ff5ZlKAQ954RtsGmR4IpdVt6xwMwXt+dizZx9IMm17gy6nurRT1XtW0W4YrYaUcOFFmdMEDhXtt4XuiX8bdpizKKbYIdzEHJKJdBmHrVAy+yuvPYBSFJ2YVCpjdLZqnX5+iHY+tGiTRrJCm7Lbs0WJVU9Q9sDsanGRjeyAO80maWb4dNjVf0UXRTAApz8js5cNt6JSI16xu5neQtzAlo1QNcJPef57k4yda7PjZkwabK8vfZpiiD4c5b9AmbE8P4ZJ9XPoh6ex5mGHWCCXYU0AX82S8p/i85WCFtHds94o4g0N0ACeGxHABMkteCSlgog9zk359R61nZPsZgDfPwjT4nf2Gfn6Y3rFuKhmotVkdyiHu42h1g9Ai9uOSRelpjEHtVdp735EeKkbsU6ntopwwLjnSTFx9vX2Rj7gGKcBJejr+zmjSjpjnCv2sTkWJm3s6ISw+pIlQ+JFortQQnzS3LIyM2+JvMk3zqAYAoFzQlNzg70liYgixIZotP95MztsE/esxIbUj0c+y809Q47jyHk/KnxToffdEQGhJlsLHXHpVk5onvs9OAPNoFvNfhi/T9Gxa5ke7ZezO73EHOflL1HWFoY0vytdk5wmGuEMJPBJTcQQ3U79iWDxXaC8Lz8lbqqgD6cXN+02kyhWXlALCoqP0YHwVNrGHv6/YeV4yszDXkLy/aEmKO93DtuL7M2Kog93A8MRLzCz4rfqqn3KzuNoZyDdeUymxNFf3cVgv1maHDtHUaHrqpis17bcfxgR4CTXr4YjzU7mdQgeFvKTu12bCdaapp8wEhsZqbv8Tx8UHnXNQ/FjryDKKDFxryKtDYCEOpXQ+OV+rQhyTy6+mS8L6rzq3Jv4fgxOBYjxBt2E80HzvHNe5E5Y/SqC31t8EctUuSopMlsTfcJzY5BqMXJaI3wu3tlhpwFb+6TGG/3EihQ2n3wFbm0yxU7ZzLdHInyIq9+Ux32gr81Yz0JAxNBeToCqw2t2CFHKMgZ5w/C9EnWsqx0juBob/O3qU99yxxw1g1yHEEcpceyuRO8BoRWftB41yErL3UldqpdO4OvMNeuVdU50dl7ueY+XmAZwAi2DfDnUmmrKJQT9I1lqsA5XzHkLCuP4TAWAjs/PAmCS4xFIPU+w92UhVigyoFVf78JCwRRtkBoAgaeM5Qk3CuowWy+24isdYv/yQZ5NisbB/gFxncRONo0bieRdhoDQ3Lu+asTdIvrs1mdKrio1UfntcGcN2Uhx7zB2SVWmsw3CAVagjLqZKUKrsJLVgCQPKakB+GonpQID6vaGsbK2GRnonhylyYLxAQjqUn1NYhIBap8T1fkoYvKGgu6eED2NiOPAE5SLFn3mSWMcmA4rJi4VB9FD98NrdHbp3/U/A8OKtzCOtt83gLrEwx3Qa77XNN2Xwl49DJqv6bv85x+s8lH36zFlm048UmsVP6OpAYU82SCaH4wZYyu1Tx/q/1OH+E0+Fte/aOHXL5E0JV4EhXrlwCujHC3IlNvOWJFyIfcDmrXxzFZiV3YZsadVWpNsevBPWDx9qYX6ZepUHtxtTab1+MGaX7oWOHsHdpBeOHBTjHXkD70RbO9iWN1iV7TiQCa38hU2h4tqZM0V4AUqaZxPOIqPOKuaKC2CyEcW/PQd4oJefKxuKZDSJjKjOZDEB5K7hQlR4OxciJt336jDpicrKrQcSyQ5Qx4u21N7zeORRGXfzLTn/S0IZBPv45SQF2nmBKwL2V45v/Pc/RCl0BA3Gm88a50ol61GEKpbYTiHqneHYdjZKkk+KJanXvD3CHIsrVWmnCj2pM+cbCvLYR1pALi6IM05q6iu19Kjcd60bxZGB0zVGLWMrvKOEFMNnAbh0YKGhTXgBsf4vRyx1QUXvwA1TENN6DqQGSCyS0gZBgnhSFcIfXj4rgq89FBrOUlg2lFqnFTOfL/Z41RATW5uqa3m7Gi3puj24wYJIYvk67VLQ6Kdnt+O/rTKMSN81GXRNUdThxFawvXwp9UcUcvty/5ft1eGfvBGJID6ci5Phqv8Ew9zaHgQhi8AMK5J+m/XIQ02TLd2tBPqHm5Z7kVZh6VAQaSrpZTTqZRuIusQGsiqzcz3nIjEs1k6IOHZDy54XV1/SN8UKEqBT4LGwDbGjkj3tt9Mcbu7CFeptKzwz9MkkpRMBpE0F19NL13G7JJYlUxlZZSz1r01J/K0YvTjk3XSORESMPxU8yKIsPlKsMiWUijBe0bMyuR8ipmfeULDx3A2vVz8h0aq0zqsul2MSQv0Dw4KSmrb1twcgw6ox3sf5aL/Mx2PTvwtOWy04OXBclYTdYYn2sJYKe61Y6GK+7pfRy7kBabBegOFBwO+Zld/TU3M9JWm9Gy3tX+gC/QFVqraIkeYZnEghrHeXJrM+nI4zq1OYDyPEO9blyel5OAqLlH4+NpWyPZZnX8nhHIf3F0YJ5a7DEiykYTMwaAt15eZpRmensKXd8qFxMkREN7KJtB11R0baV7z751yaCQ83D9836DuLdChWbajjbV4SpII8ZinE2s3cJR6NeDhK7l3U5ycMEMlSFtPNPGR6i9erUSTQrD8SWNcwhhK4FnnNOIiW+UfK2WHVIHtZQa9Qz6x/Md8967L8vHhbjPDEHEaz6sA5dwi44zriQV8QUYK8KFC6kpoh/zErJ2kVNK55H97fefu2FqUCqmRgIB8GwZnVRSap2kqtrekwdcvFTpxCGKEdo3ChrEEZXi2gdWqsF+W6SsIJCEJnW8+XWjSoZtAuLO4h/mM0Fu716uIwzEiK5AxP3YnjNvPxWiSN45muVBKaseqrMr/yCYINXr9VhAwGyGTxPveXDySexTeCc/tkiL/6zYUVTf2x1KbkxFQZkYDSjK7OrqDheSkHapq2ZA8iNSGhbZyVAHBUruJ210O7WM0e90HGV0l6YtNISj9utlTxYXVnAqrtDcN9OlUi0GzrtAvrTxd2ZEcAGuYzOVIi/j1tx26DQvzIRTxCEU1hWXjgVDFjCj4RcomDEhNjgfRW3Ypx2l99iLAYmF91DTSzxFyDYwBWche7MtdCybpTaxi+obLli/HjZo7h9KsLqnaXyMPZHjbWJz2BXwNl6zyYN8Az4xhoDGgxeAk96qmA1N7yMbNQEjvCjJObjHzFnIa7wbMRcN7kKAO2XJ/jdxxLu3P9y3sNvOiPCfxytADcQg4eTV39aZ+bDbGh3sFeUYPhi9a1iJ3cBNTi4zz/thEbrkiYi4rp0GfvlrIy0ddcswg3ncTWZQSCAY6+tUyjCFGY+8NvaU3LnDPiyHsQPT8ujCWEqvk/5YZh4QQhfrbFnDAGl7rL02MaQJhejB/6b2aLDHVIIafV0HCQWfpUYoh/RGUk+MWrEzfa2KiDENhH4GlX+ZzMyNpPkF1WN13aWwq+0oUYPhMDtOPvZYWs1dG3n2FOsgr5cAJcgs+vN+VFfpLBCDQG1oa6Ps4+Nym5l/5xMrSFP6iFUHhEQ4oDgiRj/MXH5sIWhrhrZU4FDfC93IGEPGvCOungnpbEbMGPUwBogF8IcYXAspSimu8vDhlq+MpuK6pQVLf51xTxjY9CtJKtdcyuB596VG84BOJUYXxruP9WRQU5FPLis4LM1zLtths0JaeHKCkFKQgw0IWrZ7TmUkgifDmxdC8iEsgcQrnpXCte/HVz/HJacR3sIyWv5sMM1D8ytB4bflKxNcJPloi5s5cpo9BQnf0Rj7dzmfsakdUmsZX+WG/knfypSH+PWwVX0tNL7Uvf/ZJDxmSkIIwDyHbYEYRLGa/4LWv8/6+tpHOAHpswV3iMYRDhjt3B8KzJX+N/BgVWJ1EEesC2z3UJFJ6YXRctv3+q1VBKjIpeuT/YlIBOtVZcn17A5CfPqb0rVW35rVmJBP/anX7UVV9uBX42qF9BFOO/CzuD74uZOZCdolBU70ds4xaX3XD+VWVy1sXpg/eswXgWmQ+hbhJgLI1KfSWUsECz/QksCeHYU8lQMkiCUx3tguhcX6Ub/KrD5TvcjJpbjiuL7YNzdLZdJH3b8CE2rofPNRXotQhnWU67aMXKThMKqv01gGV7PH27X4Kv8RgodrVsh7t0f9+HTf0tEbQafu3RHmXAMdtlhunDMzACZFwLFWD2fMpb5ViHjxu/g0cB8ltd6lzKvbggbOW5kNOSfe22yHnZ9nohuL+1gvsbg8KT9i/66JaAdgeeCZi8YojwqveBN98LcEptWqEJ4m+544QcQpGG1W1z5DhxfGIjDcEWuKIk5R/LozQvtTpn5+/hlBCpJNRvJDNaZxIXKow1Uq5PU+q5o3Wq84agzqGt8k/jBEfB18zvCFpKlL887JqnHehMbwLPD29aWuVGTzvbpG39cJromcmkHqsv/3q2sFBTlUdY4Un78GtE0H8+crOUgUXbOb0qBI+QzI4myDs2pOzZPKT3piFJw/EUJGOqgCZmOuq/GKJYO+SI/dw/5e+g7YcU0BK1j5ngS25dEBSIs6TwfuQl22ehn3AV3PArsltNldQ6JcG0H0vF3kf/g3SWCIA0Ni1glMSel36l051sM14JEKMHC5ZiSk6qrD7o9WaVn73U9O9I9iIpwLRrAy4Z5dF/OJAT5UMLHF/a+DeyaVV0LAYek5se0OHPiihzMnP++EJIEqwHlYR1zQ7vhi0HOvc7jEp5fCh8SOAaOD8I4i4Zjdd8pUYDuqVCFX7jGdX2VqsWJjtUqH1C6Ak6xvkHqp4++LC2QCkFoJj1VF6Mms0/5EdXu0NlNfNMBIkzyILWQw9DOwTVaoiGHBhS2v/YvvyNFQW3NtIYu7SJSwgXSr3ArMtJJRp1R/5450JZkA8HBFDdmNuwQNeWZFLWLexTb3CacECcrj9fn1uUOOzGcPmUgA8Xn0fAP1fgQJViwPUVuZt7Vdy8RylFjING2NelhUelLh2Hq/HdIB4cl4ZrtmAkq50cOsSG9390ztsJctGQoAUwJH8AabeYVnwRFE/5hfELGHe4tVEDY67ztZH6R6GxiQC2ei11qzXR+BLBlS0L3bs+cXH3U0Vdq8Lh21Oc7mvp0X/ZAKkZa8LuYrncXCVebsJvc6MoxzPD8wTICxYXgQ0cC3bP/cU9DAIGaExmkfDgAKP0RaKkWL5KZ28NaG8xC/KQyFHkW49SBWwnSR4wElzE6vtYRIwl/gp3UsAw7HlhgelXoz6hTvySJiVQ3oKHxysxxNoAQNHfa1kaQIRMhhhJEDw7SDxtXjIOrjpL+Y5wjQUoo33ohZpBmhDu61e8TlXMox51XNGfwWlqHWAUPMsPTOv88UFUaVzeCStxJn11FFJCPTQ9d0h/n2gMdudPPxD4QeMwzhrb+WN7Bup6z3JfOtgGMQdzpzHMiN5Emz4Ipq9k4aWnRc9N5NZSpzq+Jfa039PaOM1qGaA8QGFI7j88YJYx2R8Zcu60D4kvbTL6XWb5RmtZkg0KZ39IY7Fh+q5IP8LgRKMD2cEotXulhUL3/2ofHs5NwCMf9H2GYqFatJmFzpT9oRUUuVxwxPx/6853DjEYvHCxMROcIvQnrP+eRvK208mhyWR/4FDWzjwWqjiBVsnToy0jzO4hvmQjDtbHDTcx1rJJqLpKAjBo4RDSLfjW7vmYZkmqvKLqcGlNiFRpAWhRCF13+biy5I31KO69jH0jSglQNOKWJdzSE0DrF5umBg2PTjuXlQ1MS90dP0hrSwWTCKZxGTaghIFYya+wXzd163YrDsT9Ebl4VAbTjdS9PgKfm/6mTa34jpJeQGAHazy0CBpXwllWR97XI8W6tCjsD6fQ2nbSFKyXjNwxijs4FH2utriVd7MpziTHJkn7CHbZ7IxtSDUaJW5GlC3tUtR5RCraVJJqKg1U8GnKG+cv3OAtNHuTZBx/xYCsB2pt+yL3uHbylMvsaR3CBoMJT9AzN45MG7yry25aXe95LPdRYRWl4c2RZO3B0dgodrQN/0bWYPJL8QPU0yzFKRK53dR33tY/cM44qPinNoaNw8ooQn0kslSpIZbITx+klgMwldcUGeau8FiZlv1jxXp45SkSEBHirF8LBFUMTBdGZSlb/+Oadt/wcwi/g5xtVX/GDSKd37l0KTjQGbL6/l/Kg6Vlh/Oqf/hlg+Ro/pDCr26vOJIzUXX88kD9nz24Tfzo/V6HD7uyWS8LNvrQuZJIf4s0mROhkbl9il4tWS2OqSdbnVUt9McfCHoM79g0zQlJg6AfmT+Ih+JmElkUcyhxP8GPBAR71TJqOiPaYDFESYrWHA55ExT4qxGJDtTHHj1X8fBQhYdP9VL1tF7biDe95PZUXdcG6hT26HvrqjA15O8Nz76c7NaRQxHPAnUE2oDDz6yNZN3ZU0DE51+mstOyo515T+BSi+tvKnF6VhSHaJj4/I43cSlbF/4w98Usdo76khg9OiHcUcrk6J00T+dLchwA2fhAV9Ajj1To7vd9f6VPaXghy9kzHu8MuUAQONYWjYDe7a3LkgsDPQWILks3RvFjKBgwdN85Zy3jwA43CM+ax/z9O2oRrmJdIAqeXyJQdGWEoUZPWryMcTAbecC8sZ/gcJgtHKu5bfACmoSWHW1LJDR50gZ0K4wJVhJOdp2e9+ESPsVEwUdnSAXRbn/NO/80ihK7YEuS+HGV0EYk6xi2ROXr25P2EUVBMNL+20N8AyPfeIGPPBd6GIi0VmjI9fGIDPp8CsKajNxLZNj0ianVPWkoDgvy36ATUGF7ZlHD20Waje5/P1fZt3CzLDWpLrncGYFuP/Me3OTM8V7qwavAFq+PRVsmMXx6MaYnfMFJ27aVtj2hX3aUoBbDStFA3usP1o0kAqKh549Rr6fkbeKuzrEyesLNnMfAgdnCSfWE0niIRDTIxDlL8niCtXPHCNE//RynT5gvOrlChsTAXslgYSmoVwrqQGWBpAPUbmcwt7jj6lJXtrG6JZpH/yk8dZKSuDxWZQgYz1dmls3I2aDHcJ4Yftlpk2zAGdRjePcxbdCiy6ldsbSgTngHXr/eXQ6R4OHuHMw6f9BrOwOcWqiNSWT1qn0eJegpixNkXyLoTMAzIvOJ/bz49iPGHgaHSFWBn2gcte6BALKczTA3bKWh4Kg0Wp0hLIEL7E+T2/YBchzfI+DboNjM6axcl6MrlMUco96eNTcg0jREmRP8hkTyHoJpcWj1KXviA987ThiPMY47l13y27ewqXHgBXG5pR0Y2ierukfzPqWWrAuVpDwKwWTK4M11Tj0TjvMxOUPTngQ3MyIynw/cXHFuupg7Dnh1QHnqD2AygK/UDj7nPpt34i52f+8rkbDR12WN+LoiWdPBLCP0VoMSGhzaSd5uVpY7A0xsij8qhepDmJJdGsRIvCAwH84+8i1yyxTrPD1s/snRBEir3iMVJDTpfLBCXJNjdAF2stLTexDxBaQUtCKPZsgxa72I3BpME+/bkq6uWPdM76F7hWdgkdQXJRViU3hgDw2xe6ObCKoMV4JiYA6smGe4bOUt6FWAwAD8oNvxpYRtQAEhF35w0O+CDXjQSjIqda7pP8P3NrkBuv/yEfLqvfVM1j5Dx4x9cbSPBQ6Q1knbfZVHDoTZq+K+KmNo/Lq2CsdB0BfHiKqgv1BGcgJqWZXbnzqLdeKoSFzWNTmfHuTm1wmLGGa3QmVbKmuwrvF6Mn6yXAlOeiWEe5Wi6XbZ3YcohO9RviFKfFOoR9iTvnTMgD4/wqhaWwQSQ8vOPqoQ5Ho6AwrYcplF4AsCkqmGXmmTIYnBF0U2tJXXTCC5TJP90QmE0ycLBhJYJc/3AXzKC/LTQiBMwIVVr0GJKHWtI8CPMgx8xHMrJ2L4vRzRmotG2l+vnXhq+Zzn7YCtSmssMGjDZA4hPCz80G64a/xkGc47Cwk3rb6UVpg2Ny7o3uJhFcKWp0jCpaAz8H/vbwVayPds/hHPQl6u8uWFY5pRerJ+4GhcscVGTu1DinLY2XIPLKjaKJODov38s5Jy5Vm2CH7wdV2uZ69ZpPA9viSfoFr2ZVrg0zLDm6Q15x8G8c5QfY07Fv7U1ml8Sf1AoeaKsw4iO+8bwwj96spggboZkMnpkoXFFlOKyyXKSosNEUNVhE+a70sKbFqFz1T97/fGuuZ3XQBSNkdBS8nTvaPJHvT2G38Y28gctJxosXJ45l9+UqRmxnDVYQE7vBTDIgtYAMWueTfQW2UdwbJ7kyYwzxF1o+ejNrBwZYTA8JSNxRJPCAO/GM9Wtd6wAJiPaL4JbOPYR4JwK1dInSI+FaFNaQGAC9uYpaXJ2DNki3N9/YJD+GHKxjrXvY43B5JkU7SfiWQ/5Z8DDUn7wi+OzuBNJ5wZXij4LIknu4JaxBeD34zqSQEue5xtdUtOi/ddE1+Hu8TEWTG0TQWuHTYTnyJkyDSH7+j/nZCJBpbycLtlTlurT42NpnrcvBzsnoXTreFUaKnnj4QjPAw9tb1tHY3zbcrxre+lT43llU703Vha734U4pov31H2B5bYhxQwsKR9gkL8HfautqLXW83b0qhXWUoK5vCZQ2J5NiX2OrNqjHDRxKalzPhFgleVW5e8dzah07t08sWU1ur2OsxetHaYwjJXWG2hTosFVJnNOaqGckQ54IYO2DyItlDPyXdI9UoEBn88WX/Y3DlWtdduj+AHv3GMRewVQ8eqKs1ZgYhW3zc8y3b2sa6gdroBRpkXEgtdBv4cklzPawvGWmcmUsMYzFXL0AF0cZnI6LBkiq/IOCo/0Xf8SimmLTQ6UklnstLOFvZJGIIV3rXyjFdACdAVJuuxQZMsuewIze/Ayxh/NA4WfW+PVuxtqblFaT14NqP12v8T7yWE8/ybO3vyoNhY1Ed0CzHGSemfgTh6MvKXyIWB4O4ZNc5hREsLNb1+9svf0l2kYtZTRs8AlYe72ReMb+DrlFqlqAmPqdTyZV8BWkX66OezKUAEgnceOdwaPhgMwdLY1FLelYSM5SgNnbzGarC3t/w6WGS8czfRS+c476o0rdip7REpMmw2pT4938tTT0qvqWnqLE5Vtm60tDWyFEZEzj2ge+hg/is4ZOrzPn6K6EKCxkP+5o8AtyfHH8eNgCwCKM2dgPAji+tkZZDStfqxTRI4yhN21O7yNYcHiewg4xf4mVftaL3BMyskZIHgRZsTOu7nzWW1kDctuXE++wXaG6kxQWUfxxALKAPRKtTxqFLW0rlm/MGnJxBr0bmSlPuN7/XHVq3yul/Q6PDc9c36XRxBEPd3hXG1vL5XP3kJK4tQCmT0pIJyN0LwYtVrESHkwHj4qZzl7ZzWvE0Q1XHRXt93Tl1/c759GO9xspt4UGWqJXElo/qM644a5Eba9hp47gfCu/9R+hAXI6dEjFrz0TQJ/T8lLK6H3+KPtNk90FfqLhveYEmMHWmNpB489gSWZKDIj4Xnq7g2gTEtJ+RGUbgWft3uHulT3BkWBqianiNAzQyF9nLCpuc7NGtSXns7TK1bxWMUxd5UJy3DDweEBN59n1q8VBykjIse4nsxOy80rNhK7u5T4gTnTR/XP6eEeeiWpj5EqxPK1NzYoc2spx+A5JH6vua0W/lEmBFwIOZoP7qVW+2knFv/orSMYvcllTntKWo8y+bbcG5MiD5o4H3V3fgGgV0qTPTqEB3+RYwffHNXnQ/08emFmgcTaKOwkExE5DXwT10XyltOONkgJQvwug7VTHlptXVN8Q1gVdtx+qgi9+ZvVrnx4wxL2qkMsm2BJ9c5Omn3ZLIgdnt9aZPqPjC+o07/37a87fWH+YfsH8d4GWD+kKvt1PhITQNl0ZZMZEVxQw7sqlkDFIvof9slWo4yZRcK20MXWefLfc8pDphitH/90yTuVambkO6GokSQCuIa8K99F/Pt9sHTzYtqJqjTl8gPNi3VD1wgIR/Lvb/kd03VAKVqTPhITImEwZ3NqsrjbxguzD0UMpK0E9P9GMslkeSUqLmWbZdlvxsdp3AD75wkdCSPYJpVSaxLtf29okuEeBvVi7zPZl/OwjiqbwWhTr4h4e/MV8Gn2D2FaDp6pNGfrorCTSk/5lbwEdYZfjLzK6VtGduW5/D1dT7tfJ4SilV1FvJjlZtQjX9cJiL29XNm6gTnxb/YKV/Ij7P/hwSP+mDj+CF3eWlSrqVJjdMX/x+VLuR4GytGsBbFNt02t6u5+9wBFnEhUdJtJ0BYDHQFJb0QnQY46VUiNSGDmQ3dutyuAOTPkz4YlxgjjICTXFK6SaAluzp34ft0b7I2uBzWRaDRTxINQI30vQwzdDmgZlkpfzUnylz88mUiNUGsSz8sJhLX17NACCGOgi7jhiFnoUQie97uE5Z5QQbMjIvTsGQf1I1c38j57PmzS/A0TqT61izcJrDvefEbrexBfDqA69zNiRj6Ju5s6VajpbgxU0UEmVQhgtXCOBG7LZWWT1XzLEFMN0ytH00jeGXBMjwFkrCpXfsd9w1z6RAuqGUWfHUAPRJhlUwDNBfBxuNfTr8ybnvhzrj5JshjU5WFHmH5DEG6pXCJHN6tGjsHqxzC9DgEq+frjT8qjBvqwz+NrjcKhQ0gn1HdjIDg2DEc6ulaYUzN3OWJuCPVz4knUqDaXCx9DhAy/a7EAwgSatVGFpw1+ZEonpcdif74UWvYkzLwKj/90YngGB56kdvpAn+EmWC8y/QIoQ7u+MiM2ZROgMpMmAAfWhsMHFTy0hD3dAF2HuxIiktZwzzQeBfVcBhj0Ov0Yl+JSlzT3HiMVePqetPzULLWGao5c8S7HKGGGWXncXst1JmzifXIU1feM3aKSO8F2kmMUZzryqzpqTruxhplXYFpcH+quokZcrr7mq2Tm5qOtfjndONWcogUyUvQtGQlr84Dr6xjJOMSgGxuDBAeZLcyjy6PlNX8GRO0NU805D5oXBocYgBZ4a4GGDFm+EYvMMFzyyemj9c1y/j5ZV+jr4CiES3ixNjGsaqBT3QHgi6p6C9oWnfMXhWOO2ykM4M8buIkdo0QsPb7e65/ve2Q08fZ1IOqh+EncbXknC8UA5SU4qJu1MpO7VBiSfkiDx2c8KdeUthph8M4spBI2ykhg/5FrXHEhqYYlVbGNE50aiPs2gVLDxlq0viMcmUXGKu1BidJQxQUR+wZKNHZhEet7GIq3qTBfqkYYwfyRu/FMl6si+kbKKSHP5yOFeyBqIJQvdMwU7tiGqC/6asUa2K2TfmJ8oswKpl0T1TWakcwzQTH5K1uR9Qcket96wIR3bUgadgTB6JojaGimgc3rdvIKnGdev+Usu37Dch3eXpedLHCjrECJpCDatHEJDo8jefE9P9cJMpwMj3le2eugXEtYWbQRYAJGjxQv2j0Aat9iIBMFCx7S6oQ8XYhkwxmmLkOQtam3/jD6NucTdNC5rhIUmCS+IVxGpppjOQnKu68Sb2FrCDZP5vVgBhyJ4X+Lj7PjWtUpCiL7dxznXctjzyMFEc6DCv9/qcJMaSliFgYGN5w/qVpDgDpQkvP90khA83n9itHqR+ME/iyRcz+9BwbqHjKWfoouTTzagT9bo/oEcNh4/QnMdwEQR4rRQmnmAUlmXMVhUnpOsou45KOtwEAs58fFUviprA7fc3IaLqkt6U951mauZ5rFVzUHPVO2rytyYUFrJHMiNnYU/ATQ4lAha2GoRb2IRSCblwQEY+8Ey5aQ+SEMelDcXGKGKrh6wMZBrI3z6Kz2WqmbtYfU7HChr8xlEeI2f/+fQIJf4vqjD/T502GnNDZ59sovXwNq7GFmWqsnm5XzQxuC6jsA9Gyc1UuRN7zcFMLV3OGGJ9YI80tbQeZwudTfJiWJ0ZUMfcW//atcDU05xwBVr07aJtfX7IjW6Fq7w4kfHL9DwbLR7uRSu2xCUEOPxrFBkyXAiLMxnHAuFxvLk65SWELIlb+mTw5c8DQceMAE9ULE525Hb4MK2HTJpDRdns65gBslOsBmo16vraNHJZZIh04HRRFwIk1+EutqCJ0vzTk2VsLlvmoqw1SSS6sBPPHq1zPODJVdxDm3Kz3GjiZVrkNIGTUl/fq34XTTiRt2Kl9d0EbYn2XSQv2BZDe+DzhBdgGFjyxgJDBdnlpA0t5aYyVGMpJ3EX/sMWvkrLAQ2cpwbCeSn+0/soJ2WLuV1RTkkB1ambQ6L2HmOnEHX3xvMr4L/kqGbQGRdD7PK/VBNtYjit02pDXFXELruNHEsZfLjCjKKvLcghj5qVs3hsewFZw3Sr/9ByLAgOeSFzIGBUqKccgZleqX3B90McMJR0Ab5o3v6htif9kM3SSEMz793vkQpGbFAqpqzTV92WAe/8vcA3AJ42DcT3p6oaKiJCLwjKvM4x9NHas/j52FpVUfFd1P8x6Y4HOYBxfCHLXkkcBA0BzqUEXvr3CpKYmaA5IfogVgb+1QwE1UmlrKc/1qtuLMEiJtYtu8HDc6LW3wgGoz+6lE/iFjaVR6qLQnpoByhv+eaEwB0Y8ZHIHvlpkuzDcS8esTbVewUnNQGUXcYDxMmsH2aORF5zwlfHXR/94r3XTFy4xfCGUQYjDqcU5H6hKg1IqZN3/jZurAKOb2a1afzfxU5CHUZ3Q8rNW4UpajNMc3gXeh01T4nBGRg8aZJURqwnV4lU/O9HxKE87f39CYpIQTn/+C1s2mLtBMjP1HuqolTaPzcj5iidK1m7gBH5oXu0fKcj0vR9m33cPfz990f/boGt35XZ45cfikAgw+PBEnOnDjL6LB0CceHIMSgk7GZa+D3e3AEBXVWuSgKDKmaadFuep8FdpAEgses4VeWIz2wLrobGmFXxyMh396QxKCc6KG5Pmu9kg8zpIeJofjLoH8vOsyPK9/PdvKUQYA+fxnKmo317ZJJhWcTIxCLahv2J4oPvldHZePxrh3gmEixplgoJOqxlwwiwoW+3fTYZ8jWOPQZjGXfIud7q3rzplh7W0wkV9xIuk1wJCbFew06JVSYMn9whukVLsFsdUoJB/dayI0g7mL/FWYsgjYc+2JnRSQIvdKoIX6A5dZaF69qX3WpzuA2kEK9PZoEE+5GRzPpNZDk5bBtfbkowEVCeXuFeFMTGf1Ts2kBxvON35/6UxJ8f1WnWpkVi7tcdA9okUVkvYSjJt1lmTIwmgKlaFo4qO1Lm38BE/lg4MxaRbbFJH6AddxgwgfEoPW9LX91/GLKV3udG1PFFY4taFTxZKIDWXV0caSUi6v9Yizi1AGOg+GIaXyBRojqX/xbSw4nH8bZeaAnUaHc3RYVboiNSpR+Xbn+UXu2PwqTNWF1nH9E557zVSovL7xfUvTYoDdETViDDnPVdYp3mVHmTg6In4TYJcLP+us/Hyv6B+l9Weiyjd8AcUcVL0+E8bH2jMaPet0G5vLiAGyE8Z+eP1qMMG2qYVWlAkMkr6zM4mdsJLFt7kYR8p22UyQH8yYROVA7ILxKP3bmEVSXj+QyxPH4bj2DbNHE4XjTng75dhRPGCgxs2wNyMOGz21mTFx54Zj/dj9IF9Vrvsqm0VTdLUyL1GCd28StnaNqAxDJGAEg4Ql0PrmbzJTaxOU1/LffZvL34fqEJ3tN+S/7S7icsrxgJUh1KNEnp5w4FuomBM4HIMr8vksKWWZO2znIpE+a8CoVLatBsrkdMUnrJXD9gJcIcGGClb1VHLSfRAUqEeQLF+awtzT4p4oS+O8iCVyfkL/3Hc8hxCLXs2LyJH6TA+FqjtWvGU+FHdiJ1E9hjqEo59SxudddsYsYXfRzA6vhhxlEzEfHM4npuzb9DSc95XRiFNnB66MfKWyEcSJnHTe3IKTa48v+rQ0be6upKU5rdo6Y+22cc3XSWIJZeDzHOrnMZDTorrSvNSidhQF5RpBhV5SMQ6lCYYsFbAUW3cFO5VmbNkZGICF0IMTyXTPkNCwHpvm7mr1UKlGXpMca2KVDLe9U7iLjeVDHbLoKmBTOh2XwR4Tej9Z5bpCP5tX8Hm5RgYK1arOk/eovz7BuyB8uWl7VM3/GjQfgzsBFKo6lxZWBQDl1gUw7DjpG59zDTJ1+hLmMW+mANS4eAakc7brkF0Oz0nW4c9p4DiB/ogLuMoPgIQdAFcE3Z2kO/YCiBYn4oSvD4J0MmbBkOT+R/Ck3li1GsCLrsiCj5xlqvy98GBjDrJWwkiCIEsLNI23pCzMsBY+Sd9eGnuQ66P8aO1WmDX7sEW9S2359X7bgbR+ipn2CQocoDLWbjsygvKuiovhWwQlrLjDs/CrdoQNYuFYpbrVWTGxHemLX7hCH1d96kdict2qgEfYs4NXsa4xwkL1VfKXhk9EPyqvbTg/MILkqPVL4XIzI/bMLF2gzXshQZdfXkgowzqEPjMJ1w6uLON5YQNs9QfnKf4rR12wkSe3Yk12nMClw+a4egQ1Rmk/fIa8TLQ0gDzdty5TQ2ybWJh6oV182gnl7Ziq1AmJlSKKCkaDcdryADHnVJgIhGhxrG5ZQjbMDgg0rvH+Oq82+4uELs7imsmEHOTvHR8LX8PDhStWG8tenG8F1soRfOgnePGpFNfcdWSbS4vu4Oo3GiVc6JwOZrBk2HDn1KzSGHrC2nB4USuTT6S3gAdYSR/ZlH1vSloskgRq1ynA1QuZIuljto6IYHSduT5z3vRTQa+0JnQkR9cFm/OpW2r+hBtkHAtiW87zUSZ8ZUyDuRFDs0Cam1gyXdciIN+8+UvFv9v3Ie3rCJpDu0hzDmlMqieEfv1lkkxtl8ein3Oo3YRtuUzBmcGoO+WMRvTLlNB00yp+NXk3nhoQaQeP4yHi27yFX8D4vRtiMzFYRDpoIKnJAqg2GrIJhkw0HIVHYW0jlSxAREFd9Pq+78vCLVckozeRqO38P5+WnVTJx0zvti0DBp8w5dOyp20B6iQKJbgo0PuDdrsXFqbS4hHCoXkXbOa2KuWSNG/kBIPCjqAbeIhdBseKfeztDaUw9AT4WGC3IPqR2UBSBvFHFFiCWqViIfM+1u1uGCVNaKZDVm0d5bdPpcEV9ym3qAgCC+0L5kMwJeoqTlmbmTma0y5eyGXUXblpIET3Eh868Id9icuqmi9x1qONVtR//XaYdfpU/a7hFnHguj321JY4u098X7RdmsC57bjGTIaJsR1vU6p8beeMLT9spEflVCOQswgd9P2Tn93zpn3VbmWeexeTw+6OAeqV8tvdew+LnQkSwkJlRKmZFVaCCaCVA2cf6N6j8Tjv9D9dMuwvcgr0eXRBen22OvoUZAmev9w6kn8rdWzHNSvFF7Di57dbS038SZwpFAfRj6b58v5m1B0pXCMbtDndgJ4Sn3VOaLTrUzSQM6KZxPd1Etjn2O0KOu1AMKjNLpiT+rj3AvICZ0LllCujjujPzIIpcjf7CuPDmzT3rDzK/yXSQHxdVmjJLOxYOaGv5rJc/VsnVkOSuoVZGIn7yOEFmR8La9WbD5A/3Es3bCwUlXyJR+iWy5qTnpuy8koH4V8OSNlyt3btqrL7VsiJXMfZQ6QSEwapMFmYxhfq12R8OoXFajhkIi4jEVoplM18oHbjcLToLcscb2aHqI292/fIZCoAftovm3aHp6IqzHM8yybNoQKIVujRs48kr5JH5hqTmsI3myrIRqWU3bVb4dU1MainY02lu7ffMVSEpzaO82W6yvnWmbeVbNFZjedMoWLtrFd+WhUnt5oO0D50mUy22cTIBhbZClA/FpDH/uBmUbLlpe1nXW9mWzHEKf8sPR1vALkLCl9B8Gm6PP1lI3sTkrKjg21D1gsQYMaamobcxFzubGMrhsAZ4F1Y5csppWOKmDoWmX9TqsIudAk2Hfnuz/tAbQWsC4FUr0EwcgxRuWTbiHSQ1VPUduUmrxdBgg+TSZtNPsXPxMZl9PKNRlhp4oPMxHlE1dFw28+p5emLxA3mmr3d35ghqA+OcVtQMyn6n3QpFIfQ5fAwB4lDeWQIE0o/zzInmKr3GGX/pzFd9/gmksKtz+/Cl2A6iP2aM7PAJh1ZCrtne0QOkWhz1jeFplw2hvuvz05FDt3ykWwwSbMffrwDX4DSk8sRgV54BmXakWk9qD0pNWRu0n4EecGnCjvtbRzLHOSjK8EO+IkIMS10MZpRIdNQSJFu570VpZHpDna96OJBEigXFPXCOc/k5hMFWydpLp+QSv89hLzt1uUD2k6UVSwtRNpLuNZC8ME11F/bpyHyuxg45JP2DubRZHBKg4PkN7R3cFf4YBbw5xFYNVIoS/3fYVDM+5NwRrec1fJlxgaX7nbBwXUqQkdrbdPEa9QqHb9rk/57dIIU7Ll7maOWkRLb6QV3K/Ax6JDCG399g9L4896DAK0XVHQmj63VhZz5vEHOBEn96t5E7ANS0ba1Cs5GpnODHwGLbXG8wyqBsZe64QBIsXppFz8pkmqiof6hsV5j0WMDQBJRwg5ZaV6TDRvTsMqEjl8vHzlMNsYhKuwA7QT622Dh4WLQNrjDcQAGuIgwG/GkcD/vOv6OZbSNV7ecQ6wzoWKLNU80oRAdX6/69GNpOb7F6cajjTXjFqDLLLgkKDiddNnrQggi9xTdPWS+opzNUoo1yhI9uGmtw/OA7TyRR1OjTAaG65y/9ihK0cdYGe4XLnkfYNzifJIWmZXv4DPEkGhWczJnN/Y8AJn3S9fnLRnxQyGQPYNH0nFa4st7v/KObYHYtrN5LF51NBP1fPWlMRakaaAbIj7DfaCRIJ44PD/noyTOMUn+eIRsIBNvRJAhzNqSuEUIflUAdHXXBnBlRtXV3BS77qHgqjaCMZ07sUzsVEUHk+KxRotSLcMqCRF7QZghgcNErCwMBw5lhSfvx+1+sBCMMUVJUmbn/Hgc2UKC5eWFuzIR2iTmfkPdRPitNiJ6eBG1Huy2xIEcz9Xwj9jr9IycFCMYcE8eIbKNl79e1aBy7N+7OGL+SpuWAOetFKHMiOiYezuTiSs+RRR66RXrsMA7yaNU/MKZ4oOv+fQWL6clGfqMvN3wDOH5pKsg9BRYrGhobeqdXon+YSBmnf5tBLeFYIp8nOzJ7KJcxKfpiyQIbosIKiiOVcDIpKdJ5RQRI3YwXix5/Bd+IswqJGWlIleb8peFnAGvPmf5WDb15g3txJO/nImIXkDPVoismUDyxtNuHEp4NB87fOEzCe5/THsVXAF/rzY1MRfnNh25Anr03C/dz2QZwj8hxl9ZhBapysG4jrr8jet6XTPcMMky+DN36sozxbSt4po81h9gJ84L8q0xIfeqbNhS4Hj72u2w3JgIU26xQIkcxHkzPXm4eTMQa19n1tWKvKoKgYyNNjiyKSCV8eb7NfZ3No5qF8cCvJu8OGBjw4GZzc/p6QK0JAdktKpO4XRke6Iw0u+kG9OqJGpnAcN2ws2dyQ+x6VsqUUklbiwNkvsX9P7R5CQKqnhvpZ2MqlD7XXO+RJWbAiLOstWaxodrJ5IfnARpzzMjUhnSv5mPK62DoTWUDToXj1myjeC9iwHNEFuIgRxsjysZbMUQPFC1pCGV1Erfm9+AG0Vj20kVhd92X+Y9rglCNKE0/NAfA1kmlrbY3SZcWmiiTO983BdyW6WHpJRle6ixsr+Ez0h01MaMukvMXrNmG3OJIcopvKdduxaxupmTGUL1YOtW3QFbGv7EOZxwJF6oqIHSxLOOimbvF3ELkc7i9O2JDdT1gH6foUkHhHIyJmpTHuDqo8wewVpjW/HGEYQRqBrxNdF3lBFy1yeqtG09wpF3ag4fGkwFFxBMBcRNGb5Me7CSIEs+JcuOhDHs00s4cZKhtFWzJtzkU0LACTFhLoRxlDjxJkoOpx7kqt7Q09fXgYH2g1InadgJmGRxXM2G2qKWEaRVmomVvB5KVd7H3or7s5JOUGh8czNbC3owHXKFOXTvNMwbIhIZrBO3d1W6pI74p8E18wzCYi4P3Yw6sia5WRx9xhvhqe++BAOG0YYAzHv+oscwoFyY0avH/EvSGxkwKiMPdchWDKimxr0osnV49xHLP1ZiMdIjY7hUQRnYGQIW83qS7egHn/+5jOVdeLIjrd5BGEFEwc2PZg7bfcsy5nHyH80fxj22mZLPhOeNHkm4d/7tLD0g5eaq2FIiEUaIyHCI1byjlkMRdOq7wpA5Nnha82wo/SDz2ajBIhRV8uc+nUb981RixZ8+RTT59kGRGdz7imtYHnbg/ys4nCMvApdvsI5WJvMq6GAoS4/mgxYHgquR/WRLtwdNogbklxyHHwpKuUohrm0v7St+2NFBXc4bIdUKfAZEZkAXFGRcI4H27jwKevEwmzjT0UouZPdrT5BNcLY3tCO8gWsifbQODrsd5DGmIKMhI+f3/ynBjuAsh5rRjDB+rFxDHj+e9/Ff+yCpXoJkcmlWRLy9yKtFMeYpxZ/yb8K4hRvFVMPoCY1oZ+2lfZdmrUzMLjUvyATXFFG1LWd2J7fsCeAu/TdVjFGjIhXgmuc77Bhp/Mu6yox3ysnRsIB80zQSlbPWfVgwx2DK7C5KRa37EmEzZaw0zG9cnsquUSk6s5UI+xA6nY1EoCZCkmU4NnB2ChYfWPN5UcwGfVO7lCrBVa2w+h2Tx025GQiyn2RFA4kD9WVMq5uOFRB6JkOmMbv9H8VuGEA+dgvMBbDo8cW1/kW+IkW3iQsGSKiEMOrcZ5NUkrN3X+sFiueTSs4iCopOgCdir80wovKW17ugH9QM74YlSwIgE4a+ceGHKN25h9lYSuHyX6SsMw+MW9p4ordVMumWvjMJB9VVeTF/+zgDNtg8MiGRYajHU72t+sGikbAXcbK85zbRmNaeVeeb03roIAc2loeEMYNHjRgm7213cdnpuPrs31w0EkANU8LsHQ99GmnsELK20AlYgiUlcP4ffgyXhhWJsGEeHrBUsSN9dnyvpVE1omK6IsRasERd2ci7NIOdKM1rYKwdQzg0WjwwUYBglV1JHgiydrUmjuqAm3GphF43Dt+S+jW2ZHaCdz54QUHF0nNaeSIZsV+na79UIUD4UoRSm0T0PNYZmZJuVn0s0/i3wFiiDBvLYzrWVSd+W81lUjpmmkCQYaK1f94Zf4Nx+L0sIduei/mE4W1cSW02gD+eV3Xeo+dJqmi7mDajbNpW4qDsIx+sjD3+tGxuy0nbj136phkkZUE8KErskZS+R5+jHlv5TuhG/LehlyK0Rya86hiu/Aa7cYAdNP5MAmkmkwWZatfsFtA9aMoOhXgaws0IazCKzSsSCVQMN7hFtwJWC7IjlChIUmOuvmlay0dtzeX18pCLY83U3qWefFvtP8cXEI/eHLuE2ep/7B5OtaK+Q17aR8qxU6K/M016GOemEtKVI+tWSM071bShLWPScGGDGD6xV6vh6an3PGgufyqi1sC38GEoH54wxslT5NuQzigidVHAUd3SYuHOb6fYCWw14SAAUfat0hhdhnEbTiEiQs+xgGNpem/bT+s9jFCQ+kzP+YimSUTkT3+QX81kCk8kMrq268fo/+PqiC7cU7zXm5stHK7SaJkj5fJTSqa1YUA6QFMRGKZEqeKpZnNFrXrVe1ZOLGc89CP6EcOpY5t9GzVtkwF0+GII+Px8ze0TdJZMKKn4zaKXx5MvaTF9PsGbUmjLBJmDOUf0ArSgJX5UDXb4Fh1Cf16T/Rn5BwtEEuGWsfIHnebltW9TQ+lnv++CYKSKqJy1onKxSkKAdDK0faLCdKr6cYfF5f6wVR4L8RpU0V8/yfqUgdwNw4Mspew2gq8h5AmkxKlJjPsQ4yhCsG1XWcf4QH/+Sp+V9oxw7FfnSlqBKXPUyOGkrosBbuYrlc4PzdRw1ygPHfIYeH7A4vRKYDvwI7wQzlzIoSfuNKTjR6tl0BgS+n3J7f6JPPCmX1g7UzRq5oGMx75ux+5aZv8O++pejnmg/beKTkkyN6C9ML/p4UxS5ruatKkvHV8GPSGnYtJ2jXSiUXK+laLyAk9wnBZJ49e6AZMJunPOqgfUd9Pj5HZsBq8MlSbsBlXoGSw/aQQb9mPgBR5FUBs0jOwFKpfZ32GDvWWbD0l6uJ/p52x83hG91ZXmKjsLgHXth2VzYo5pxoUArmtY9PI3gHTZJ6titdFCo9EXdaD6HS1J8F0ea4sQ17LbxuoKVlnsskK/CxnIuxcTSJYHUQlawKbGEU1ArfI/pbHeF8qM9+INH24h0G5EnZ7P5C0wd4m8hlpv5YomhmFvIzwiJGo2f+F+cpicw2xQCiOUBbyG9CWkxYaUH2iva1M69BjYTJgg2f/o6gzzDLImhRxwR6N59X2PV6BSCojPv0HnRHX5ZvqIhAmYehKIofi+fL/9UW8BDr+7hN903/0pomO3UsoYPwo9FUIdFmOYvz+SwYdin6t35+cgSFjchY/B6qs8eehOkDBSylZ/P2xxP/5KKLJjhyprZva+69EsMe19m2j4O8FrEsUJm7ktXDpQBuQrXsoFT1bp1aP58+nERxCni/QkpVAUOHlFUOhjOgiGfyOmxOHFt4digNyVI8QQzNPZZPXXJAWDkbKyeQtI/6ruKEgggV5NxoobVlYNSgEodsJlRvO8iVETyipf+Wi4C1LRHCL6dv2sc6C5iL2FQIhk5HYMtmHeGggFMWNANrAihBpVHz0z2zgj/0MWDC0NDx6LBM8BXAB+/QAria5D3AKdxDMm6CgKeE+qDqYRY6h2cWJnUr27Pyo5T6bL5yc9ue7U5Zc+WgskFLEJEzLsoFUmRFO72MkmnLJy35Bw0KoxcEdN1dyMBKfVP+66tArTarOHOPCpNeuoSwj49QJP64fivFBtDeGhm5nxE5EDnABHVbuYXcS2Mjotmyjy7APZtPx6T5GoVc9TaWCeRNsiU8i8CQJuePr1dd0Ul4oma6TYIRfKVfQZ8qfJSRUwwKrrLYKJc7NFKayEKOHmt2rda06oAHytvfVoB31xpKR/+20xX2JBYBawzzYUGHUHJUdrP7HsntSXtJFyuXnlFNV37AbCJBgXAjCthuwoD/R2BIs010/U3iRJqG8pKZJEvhsL4K7JzM7kJYOY2x/iDo6zJR1muHxjuz1dRLYEaN3ZyDYriAbdw1MYiBuvJB/xl/B6ORfa/xkKEH4/mwRaqeS4QyVN37EgN72jjhjEj/6Fjaz00kHykqGC6oPTIJlW2cDcbbDa90JWdkIKdMC9yj1LhO1IeDjJl41fDlJlBHzxqrTIIga7GinEQEdWLIG7NcrzP8GQ13XgeapuMrBnUkFNu3NqNbkP9sIqb6dIpcQR+09Cl8JFm7EYId1PUhJsB7yccwhWsx59GnMx226m0UkHe6l/RUrOgi8XfGqETxPmDYNB+hPhLjiSl0iinr0ORrcW74g/jz5/vPgW8JEQcINXC+MU1JUg8r+hlFy+5JnJl1kZEEnOtbtxFeGQZj2MX8E5PcUGnKH4rw9sycFBjR1Ca/z+UTqta7gEe+17Cnf+rcxUwDQ2SO75k1FxzHOlxv7F2Z6D8CjYOUct8kljX1bUnscjOW4zeQgmFwwJhrYq9pP8W15F0dFXK/G6BeFfTnmnLNzGE/BceGan7OcX3eGjK2l4pewnvc+n9NRnm9HEkyixi/dUpm5gohUS8YxVbgTOqMtaE9AQVQjxSqM1/lY+dv/Og1BNW2TyYm/Hhba24KvrV5yFA+21o4yxzFI7wDcL6BgGXzZo+nDM+v9mMw7A9QPQHtYn+yo3H+O8EeBR5D+f9/oNx4gj0NdcT5/L3ipgZXxdvBGYT+GCihEJIf7WdSG91XnXgBDpRVollwYRA0aRzDC322DGdEOaSDMaty3RRT6SIVZ+P3OIzhV0hFzHHsu0pLz/8hquUbYHlEEbgve2/Wr20FEYSHiBQG/M2wkDy31IdY0y4lK0ce5EHIwZH5n1RIZQNqAOIi7HoW3Fy0sak8U8WOT3LCMOz0yWs8yUmyL3XPaUDVouw4zL8UL1zdna9UTmVjAJ5iivbpnHIQR/N2zPAjWeHIfYwOBGrez2LhpkY4DOISaVuh08vwGExFFaiVrD6iOR8XQ340qn+NwP21PObawEGBn3KAc8r0sbGZwPxiNeZ8aZ5hIvkNui4S0xqLQpMSSiMCNx4d6+VqQbNTDTdmBWJevZU5sZKDjRXbbNRc1Du1ixowb/XBrqs5wRqCQkfD8qWa4zquEGfhvwJMKYNLf90W63KDKC4FsEX6cKT2bgmx2eAEyksb5oa+rE5xGibgdhpMI9+25iNFu6OlIlq+lX4UZ6qhZnjHEjNgyCBdEOeSCAjpW73zukGE3qvOQCJeve35NlEzVzNKj3AIBjqJVEfskLf4EpzkltyhCMbbl4HmUR1BKF+uuPxY3yygEuTCcUbIMYQaujAVoBYmUfmyrsxUaPRaeS8QV3LxPCrvnWtIANYU3l/pzO8Mk7T9pZkzirt6BOeEnZDLaX6KCbZHMP3d2m3EcgRtnfFNglsiqjBm5OiL3EZ7l1YK7nWjOoFcZCg4jK6he3rdwX1qk3QFEiYeICXFKJrX+flceRMgVwunOKLTQ5ID//W8knJt1Zsv7rOc7SoXiga0lmw3vyA6n924V8n7dyfRU8q/uEEMuoa7nfw5o1cuiHuLfAeU+D2muQZ25qa8zEy0NbGywdTU10L+3YqfYPbftSYiBoUm/zpU497IJKieoe/L9GhpKOvibQRo3RKOltH0X+nxkn56/xV0xnxtKOBcUXTMzQ9P1VvGscg7Q28l4Nk2GZckgTCTzBoqLmmzfgTgFs9ja33R6cX+BV7oIEy/uz2VFh3Evzdiz4YesJYcSRCdzAKcqmfnATq7oM40J2zl3rr3/o8lMDkDABQyYXpih+XALU6JyEn7SPD4YtCoaBTtpL+0HnZ8LrqcOYveJlVh4ZdXUG6B1hnf10NRaW8vv+xIWVDmr2SzYY4XpEoL5T1kzYXXZf/J6fx9rr/H5FnVI0UT3RtTCbUXAsoHv5RVZFsJ4asrrb0Oqvbl9hN/bLtxZgb8NsWC7P+DODBMRAdWMwRGra9Nv88QPiU3k1Z93NNmM4qXFdu5lFdDJLMJJL16SK8VjG1ubfYtNdp7ggwYaxPUmeChAuU5XN05mlfhgZsIa0vI7Ioqa1c5+/JuUwtEaz5w6n7IaXuvU+PTr/urGZ2tBYLAU8IruRAKH5NLbQZUERWD6t/i6KJ5IVjT8o9xEVlIpR7hAljc7uWvfJqcMdTXW1B8ynWfw=="/>
  <p:tag name="MEKKOXMLTAGS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K+9qAALZjNtaA4uFibne5Zq7jBcYEkbUQydOUnulK0ik7Lvf450vaLa+IepxVpdt864o+KNjYBYQaASZrVlLr6lY2VNkDhOzPr2+9DC4iWT4vpIebvfUJtfy4jgXFbyHaRT10kNqTtBPBmdWS9D2HysdDJfb24myb/30+WT73CKBDLE9M4ErXwqJkLaUiRo0LuJR94aRh6HeCVpRuQIGvLEMAphdaLIQGlrl7saJ8YZHdLskTwP+QsekGFGvXHVMgr28FyZmzWJJWwkq8W6Lj1GSkICJEbSnLUQfMCnYFzl34af9N3NrQAEN1vtC4J3P1jWB2obZAcGNvnMKUcD90jYxMG+TALSNc2K+WcwQBttl/SmrlaJKdTv7z0ZSqomspjeT9qtKZb0ZPkPDCwt45voHldaEChItRjnDY5PuLU5Vv7BFikIFhPJla7y4zNgzyCFU9t3Z7xF5+ta7IHs02cDmLgpsCTFk1Df3liCH9i7VvTM7QaFP5WKkn7bsOpEKeYU3UW2+9feyIZ492BZ2+84oxEGYPgkSmEMyXnP4FA++HmKjyvRj3nFBr58TjhH2IucNG2Bko+iNAdnxQirMiiFub81RvgGXejeuzooP6CZR32yj8F6gKGUeIDs03PY9qzDBWwCWc1uq2agjXO/tsgl5ZLK/22j0utVeaB2bMBeaEF/pb9nOXP+8gHVrYfQ7Tqfya+b4BfcqNEcldWwCzLIy5RHuv8FSITw2dMnfaPQcyFLurwZ3O0aMeLhDoF17F12Szw0pC+LS7a6fo/J92E+MeUCWPxox9AweAY8+TG6sSOa/UxKUbxzTzsZK9zq7ejR+kJFMtBgvYp+bXckGprXPjnIR3WLf5BpA+evhihnJh3Sjzk3NafufBN0VCNuvBmxG0iaow0LKqwwBKQpcDx5shCfh05iQZC1Fmy/uk2JaR3nrvVIfvZX/QFxa5QW87aJc/c30lGwpUPnHtDs3j04/WgKZexs3vabYcYVFQF51+Tpz4ijcSBczVqgtjWUmV7jrYG8NKkkSw2s2lcVY8jjVwULWB3XBPoaLcY7IdT3xtprzyDO4XWB/FMKXhIpB0EWcRXgUzH8RKdNGVJKv23Ykit2ou9KDh5Ex4MQd3A1B7NOBeThMQcrO5pQBUhi2PoYbkCQhjhMRTjEwjssfgOeOOMV7gC4WH8m9+Pn2oVQYGBpvq5uiSOKx22X1eJHqZgFVcpz315au5dUVUNYmORKZMxdzQ7tKr/XoX2cxVADZ+GvmaFj7cBq4O7w7M9GX9e7dgek3iHSV3ed1xw9Lq9eA9Nah553YxLatWB9QtJBauns2aA86DXF5W/G1dlMOBPLLXFsEQTp+p5jFcAAvXM/oJjSxPqA/ZinvfwiB+5jVZd3EZQpJPwueJDPBcifnSqpwoEUWDM++adKpRq8SjQQh+PvPY6LA/i+8WtXWd/v/3kFs9pab6c4PxaXk3PZQye6AGy7h4T27v7q7dlN6gDrxtuL4anNIvuMpK0Go4jhEcnz0WvYjY+KF6dITfPzTw44xbYyjRQquEkQRNTqU8sKpiZAgEj5P545e9pqRJbiD6JwNQrbCOlHf/U9l7QoOaiusFOgfzgbyIthRWPozQmtH4PYXNA7jRIp7+6JqRp4wuy9sgjRd2dmMRkfwvSuxPnMA7FTQD0eDESeVEFEu72ScIJ0DN6NZtGPtttMkTyEbpGNIbkbvGl3HMzSELG6CzBqtxy4Jdxd8P5YSqIrF6WChE6HIuAK6iowNqDdsFHI65MVTw5XmQnA9/ThnvC1sroOuo+HokXdPBS8ZRAtE1Bsx8MsQowaOm5PbDbOyrIPb3GIUP+RDgVhMVHPAFyHedqooIYH4z/Qs4qxMtluev1Otu9Le4jqExyX6VoU/vLmsNx4+W1ivnYHd8tmYUzltoQ+V8TRSTKkaiEmJr/EzmlmTlYYOK0hpsAAdFbN5z2/sV6UceZhgsfJb8ccyN/jXLzHPaxvfVYwFBlYVQ6N1hku7PufzgjD4lxQCbgI6HmExdga8A88ShQkWtnPyJhHr0akPsxo+A/Np3qjeRisgn3BHBQ+b+jNpodfF5ltPxAFMB974Ylj9yntT4OXM2w2wjJRTT7b4E1DSGaW2hbl8GQ4TRMHL2ZJVfxK6E7mo9+MiLhObkyPOFMzr8XQgm67ZV4F3vT48SMuDNQf3NrQRbgOwhKfo9QpjEfcRR2fdbqfS9QZMcBgrKUSxlkmPcXAmwY0k5CG9K84mX27RHUq4laNR5sW7aRYnJg0Zitmy+cw3Mp7MGWLvIhM8kidwg/LIGOcmZXhGvrpfLidcsIT7ejN2MOjaT7gRAeHRyIk+Gie2ZpR63k1dk6omboJkWI7Sr2MWsBxIJmlm3d3uQBETKhe+3q4Qqu16psfFXQKqiqdf8WcYY93X6RNTVQrvVhpxbSUoTYkR9DKnlzddULGcPePyyFk6bixyrlWaYd87sVZHXPQmTs2qq9Chw4o91tOpMJT6RpAP9p5pAq1ri2x5BhyCmdJr8us3oQq4vU0iz2WfhMhq24cW7sCIjE4Wu+9vLHv7X0Iy8zo8XgE9+7dWBOSqvA48/4N3xNGhM4vyBXQeGU1dG9tiAYS03nQpCWDR3ynJUFr3s0c1icH9emIXyF7WJ5lbLyV0a+lWerQUhadNJBkRva86TPOrLeEnHpV6Jj4BbouxiQOmvaRMdaCz0wUsK/+77LgzWo1dAK5s6Xec++u/gOkUi8AmBCl8euu5UH+xQpxsfyvcQ0pnHXj23Lg/4fAEsQl9tTGYbf3RoDxIxKiej+dZsUo1HRxAkk/nSzv1mLeHpkZIY8AkZzfcDW2cEyyyXjiluH+krGQMP0oHHTg2KdrIuoVxSX5im8B3KH+PA5tKKGDowDsBrmvYT+fxmmjK9Y33L4UUhxLxapXGo1aPK44mKNMyyC9MJyUvFcPg+Zoi+FLtsEF7lgawi8RY5uaT1tbi+3UsZz/I7VVS6DcwjbdkEnYZETy3h9MGeDtY228oL9P6CT7p4IkqeTQS1vEtQYatkvhtB2wUnVx2QqvXHzqn07rRbj6srUncn6L7b3w3PW8P5IbnlTzJETMLVIH0i2Q0qGkwMGJLcrovICedHkxytmc+R9abnpEiez4QY7DOr2xgegBYiVdiNAyx00YZexFBgXxWikOaqLuKJZvjd6d3DIXVrAW5c2MVpWvWxAYxHewYyl8efCybej2UJIr11Bjsn+/JGe8M4QJHvP0r/KdPDG4hIwsIi/FAH8DlhysIpFX8ZHN024sBQaMKwzDCZtAX72o002BXsgD+cB0uniJLrPZDPjOt1tRrnWC9gb2Li4/05MkQf+i4q7BSClWp91TOl7M6g/KkZE+HfOWCZrXXsO8Yo6V2fs5KI7SQF8JQ3ktIt7c7hZpLZkwdvCv4XpnXM7A7tLv5tl9pWuS/UGDQamAP+dZ2FrSgKapz2IH21lnriZppXDvl++h9vAHUdE9QHuwiFozgSvm/8YEYRnwuo64oghWvuwiOrljD8HgDO42rOSp76kHfZpBaYHB3UnhHFGfVI86z3cKdzRlO9rhFfpuc2zOsmzW/Nso1COltL0+GRH3aiKqcOsgAuHLLBLjwbLQPvw1zy4cN/2PIPhQIUwgRoNv9kzLnXpptXajqQ6ofSwBiYVcjJF7+uuGE6aNmMPchoLvVTNpQyGjBjwLyWwN72Qou4hIKDcl5VIsZxYpReUfnZ3FsJHD60QpssYITTYZB0Nm/GCcsmUVjPsS3V1jecU75ELMVExsh0rNOAzZZx2dcBS9gizQOYBWg+v5VIlsdRHYm6IMIGiwKZc3h1LVYao/LzdLm2Fngo7ll1nSEZc9Wf0IBRS4JXHengMZRlkQUd3w7LYorhff1EfHZWnHN9qrq7lGaV+mTQ3dee5wIty9xGld/vtEQjVD6TzwYNfmkEp2i5cSehyk5qmOKvmaPI4CGEN/XKhoYwIjYBKfZTL3v7DUE3z7jdsD4b1FgMrG7FcFhnPD3ys+Maq/rjkTa1ol518eiXj7FAt0qMRlDy3ZIfGwvKht07C9Q/Ic+vXiJCt+4HdEiwP4uXpf65z1Umb3hA0DtWd2H7smTUj/xPzFWz+uf7k8WtF8jEl714tNDcRMabRONczbfqv/lotHcjcgzbKMj8KiH6x5xihPYfOHDq/hAobKy0b11VuTiP8+s/eYwtspp7hfcNnBRIfuPSJH2Ao7jfHm/VUNI30zmeNAC3n5pFWTdQ8o5msgrfYnDy0AvSN1esWax78ZuR9kCDd61R4ap1UGP4J1JO4QbQmg7DtTR0+tTDstXBowQcSKkfvX3XqKr4XoWHKnAN4074Uc4+mZOmYC37umc+8Tkhh8MRLtG6ks5yt+EaRo23yIRjqyam73uDLOQHLEcH5p1FXkRiJo8h1pi8h8Zrn01KsakEe0c4s8JAUer6V0cYOExM1xmQ8iw31KiWg8Lq8O4Ki2MXDmAIix0yoAU/0IM1OOLiUZQ66TOSsdyAeV4ZmS2VWHO4u9kQdB9hThIv1C/5/otAGyErrbmT+DRJCkAIAdqvqchPZcbj3Jr2BeseU90lY9nzODE+P3gBi0lq5VKWV7LshvXz41Tsrdl6di+aXCHTNTVJbM71WVrmqEq7t/UzlsG/wgTsxGHWz9lSyPbM6beWB3URQ2LXz50gkI9QdGuzRYitfVoVYBw9NgbxZhrSUSWYBiu05d2JwCHhILCeO39JhBu6aLwXHJKS64AgctQMvOdCCOkMrISfKTvak1S1Y0uLdB9Vb2kDIGkJ2MXISQY3XTfoYyeJ0yxk1zKFeYZ+5jW4V/wkXk9Pqr483oLGAY73LJkvc6Kxyt28pcQDEKYayWvXy5gL0DeshgwXUlsVsaNWsZG834bYDoLNSRHWH3V6/jVFNDWA8M2oJZTL2bAbF7AxA7E/x2V610mZiWBA+vZ3Zuv2MBUC3VpHfOqV5cBV6yoIveqE9IFhLfJBLOAW5QxKhgGNuwd5gDPAnkV1CbBp1RAs3Rs8ljaZY3QsvN5Jdqg67egCD9oBqqosdqNnhOALz2eEcvB4qDyI9fzPkmzmfkYvaMDr8UKmiaY5fZUOlgKiNdtT3Dl8p4YIiRA26bFWyWDNMzTcfl6Tu/Iti7MOyraS1jOzXiQy5FffZKQJU6nfFSKT4k1BWg2+IbZU7z2Fa7Ev3A0FVDeOYxkK6LhsoDlWpufXZjAZxZ6EBTMNM4aaBrejH7/l3EH4ZHu9DT9AoxXia5V2kW71mqfD8TSWNVOZNV7OtNXNP0hTttY4h29H4nyOyUozY4+XmR586XdwqxXaLqngWfpuh9pKufbH8adKDR5bQD0Ex9byD/GiYtZMrMKbfClkHYgtsVpN2CUPRIAAkCtGqwNHYqmhg7IsIzf/BoNaEklB8WUM555cneOs6m7594TvLp2JmwD5S5FrnElYZbjwSFKLrHc0mA/BA8doym5HkIvQu6VitAzeAg5O5+5vMo8dFpoTvNUm+j6quvQ0Yq8GpZi0i9ixhCklqtG5aKkFtw6XRFZjUTfg1OT94y/ez45gyg40w1e12yrUC+oJwd3gCaw6ahb2STegq+xDk3zJU87Gp2wI83tBE/KaOj66HfnCIHmtAt5J4smsmeyGlgFmgWYKZ39DM9lLuil126rZT5TAx5K9Q/mNdyocL1u/E0XL6Zb8pd1AsQsdexHQfMr1eBhpnU0NGxdycDWauJCMhzR8UcTVFqf8t0w8s2N+FzhndD63jW5RyEh8LlOOXQO1BTylkzvgWiNQ5QWF7YmksdxVVztkoe6eYBbRPHgXvcFif2/2sOaLiCZqDCQtCaTYzxeLfhNcmgA4Nda1Xfz9tsr+zRudpmxL3hYnd+q+m/pSlF+IAYXhypgGEqxPVyeZrjCoDkhAn7eLBaP7Ymn1ps/c9GTqkuUU2exBHK9b5IRCrmestwvFspfUiT14d3ElO6W9l8TZrurMVo1Q1QhL/na1zp7+qKnWIdDdFc9R6JrYGhl8jJkUqpZs4M4/rVBv7fgxX0th09zHNqBt1l/Oy4p+w7Zxz3qGf6G2Gv5GvQXqL8K+DLD4LuLidNKGC6SHy581sqJihWHl6KVSyPphuT9RKTBUvWcIorPIGLxKa8nQHFWj+mZJM3dMlyoqFt8aIr7jnvrCzkS9tgrnZmxtVo58qbBKiMcRrNZzHWT+5msMj5xrNpYrBuc9/XtVYVdeMluw3bI+nqw3EgsfYUY4r6f9+od4bUVLXADfDS90ikgjpQiNouWI7C+LjEbX+fIcerVduOgpmyBREMPleYEAFbC9ZBEDoyz4/5ERsCWgh7yNoEZHTbZfzeBj1hu2eEarXf1NIJUVsHkFJWU3nNRBnskVTXiPn8Pt3bd625nAOUwfXOX2po1FtI8r0OEsbVVxUw1H0Mw1epqkJjbFtiuOYR8m98rgOwaEpgJ6iNfsvH5W9D9Znhv5T6I0reX3E8aZTWfHxGk//2eMWTI+WyzSZUO9YUVYqzjbOuT7Ii9DAwa/UeI/WhxvOXSf2dvmCR84tArLsOOl3yoAacUDU2FHtaNo68ukfYfH5Emvu7Jm0ddFgNB4qty20a3Ni49rvSA1E7ZAl+D+6JlENjYL4JO8G783GkaQSHIQbnyDPEOIq0V7T9EOTH3GnagLrqJ++0LI0iWaUgrJvAqVYjnObPmnxPpdnnHalGcxd1j9uX4UIDKQpDd/HrEymRg9c9z5zcNMzmQP5PgF8kT0zxVVRj6ynAogpXDmRSj4Ln+aaWp/3nRRNRhTHqmBSe5sl9nd01r8MPwhYoG2PqA2Tl9bYdUDH1PfzxQhLjCkHPUp51a+mOtOaLs5fUXIbk88Uw0vfWsmMGkdP1A8BCVyfp8dhdPCfsGmsIUdC7bHwtJABiBGSMPCDTfAWM+bW1yjiUqyrKwq1yg8OJm8TJh8W/m8KZjkWN5kbu4lRSZuRJg43+rj0ozfJ6jiST0sSlJaNowhEvOgv0XmwoAPPdf9niw2G76OdQdN4qWvKuzNqM89YrHu98RvowmICtruaBrKr2XcjjktL+UDAEQu3na3GHagJ8m3D6yz/YY2RYpd2QZOzg2PP+ynV38XpSe5Uuor3CDyXYrw0LHfuctTogPgzbDYKToIPLTmFXZ4sKZpMp4ylCCpbhcSauDzCn6UnLVc9QNEw/Aa/AHBFaXuvl0JhyoBoWA1s7SJrs/lHs/7pPdL/XKRav1pgTuH9w5o7VspEz7f9WCTQDSJe2sW5E33pioxKGuOwKVRUZd2lW8F5Y1qDMtZq4AsL034uLqcRdmeN933XhNdxWDZpZU9xWY7TFXQ1daj8NYNcfBM0a4DqXpkOCnADZlku0Zfu4Z8kZGeYaFkopaA/lMvOJ3I9dYT7mHqssDrPa8qS7+CR4ybp+I7S+xaBmjSq1Ji0p9DHA4jLeBzcOXm5YK93JRaS923pVCLzAGWSn/qNEF8+KjplhHg+iLsImQ+uxPcLUzzfWuZ70h+rA5B+MQRRTEAsuCTovWGdNzOQFOnh1xRjLDdyq3nINhqk3/hdm98Xu4rPIwwYD1oKgROIr8nEuLnyPqtIaq1CrNMw2sLKK2FyGnm3poP0KLx8g7UJuJ8n0VuPYjQLnVjDx2k38G41n2DPgexADu2TvGTaMbU6oo8bCBs/UM9FThVVQh/xgUT2GmNKoZdSSBjdphpIJygxfON1ecR656gstYLmM9mTDBOR5wKQoTsBJaFQKlexng8a0zRlbBbvSFp2pIpy0Bw1nz4vsb0NYBoV7+oERmyxIZlfFauUEhNaF6NOypm5VrX9Eu+0wEu1WKdeAraO+YNmK3VZGhsMK+DuGiyfcsApIIadvJ4Q1DL81L8PK7o/q/8SxwP6Z9/z5OAfijyttToswmymvlMqrU6B9rQCectiEgbgNR20P13o7EhWJ5Oh7UQzjtbJ3H31ruVqNQRkbqvxqWpRGT7Bab6wr5bJKFgElGEyYifeIuAINmZ5tznZ7PO45gLcLtYLTWFMOmj6NmHZydd8ZUPbcAsIHG+QCnAFHxChAskhSt7LgQqJsfQihZJ7GgTd5wRPQgGlBhEKjj3b+LH5vt4FX9uP526aoEa3W6UjsU2Gi0Oyc6zllcczimcekv59xrhZqhnk2kVV5oIeYVuqCA4kR5ZtQbgRoe36c47QGa4nWhEWhr9DIY7CB7FCkppNhqz+46dn8W1qICHnB5aBGdCTo2ZRftwWsME/dNS1YCabD4SysAvugab3IfPEBDsnB7INpbOZF7O250dDcwpbNdE9T5KWP7B9zhcyxFWvHgHIaes6DQfJsYZpjsM/PkpIU9o6IdVUZH3IuyOOqYg1iutAMnRghRcgomQPjToAC++LN6xU3iWIfDriRQ1qDDisNLK2WUG410BeOGVfH9ZbciqK6qegGp+VGa6yWvPaa1zFgI+Yp/vPTIe0Dvgq5yBIRs07Y8N4jcWZAML5wLQ/5xeDWO7xAr669Pko7Ia2xckVygWvFoAlL4vULLMfq+YpaaOcNKGsGXxnPdyF+hOdsgi4gnRCG3znRQj2I40UezJA+pbCe1u3DCt8YWquTNOC4d8bhSS8lqGypbENszy3XiG4gE37aTQ5DJrRBq4pH5QwbptThdvhz/t+T89KJsN+yuT637vWTJFHPH7bI9Oys7StHIJIBLLt1hM0zput3pZ2OwcEACuDJcCBS5/cz+Ry80WTNJq1r3UdBLSMwm/j3ZBrEVtqSwu17n4jzQnOE3X1F3att4agxjqGIa5GoNlLiJ1Q0Ag/q1jLgxS/2ZmZ1idpS4u+wHNaqRGC9eb/WtDoG2aG6HoY03adawxWDgqWiMWaT33vxMiOUagSL6Aap9iuXoqhXTS4wlFjt74hwwX0JVYs2gotn+iV7WuEP3yZqLnf6lB773Zw/ADYzNRgmm6cBpZDhrd1XYl2waAF5OnC0hiO3YqAT2f+V0k7+WDV2/z+QZFlEbxpeE5iLxWToqQjX/K5IuTsxDfPMqnVyZhsPjRrgVklNiZULEUhsdFIxuUix7uNXmFk+0NYRX8+VJYfCZ795ILGpi9EqSdVeBZkQc9yEPqCI0dHMOZY0E7Yj153zjovBoSlCo8Isk61onKNEHyxriwT5E/6tJ1xDlhQVPUUNjTLZ3w4308vUZl/kLJA71pfFXDyd+21fLZQD9fcFD8LhsiRl302nkiOwAWDnjG+wOM+W61A5YebFXhvuxDUXEJSUKv21FvvamE+HFuARwp9nvwa6HxSkzWWUaRxYgdwUWHuAXqejAdDNqFOT2is9b2W/3iCNbjOqibTqOtAH4cFlzACGTMQmQ2NgyvfeyWOIjUjIQc8YWq38Axl7/qvQ+yRFgUPcBgZiSuEyYK2QwYOXSzQsaMznr7awpGSGihzWGjyCE6+OU6POHkZ7LnIbh09ExniapH+bV2iXsU0QEZCYEr/7fiGO8FQGWEJFiQvS70HV0wyrjwrbgN6J53sPv4sErSd0UG6mZ4c5SlwJYAOYBxeOl9rC6/YYGG1yeoPU0J7NzUFM4+DxjVorV/3g5ZcB3y4aVmnEMMctTKxrnFqKj4w7BUV2Osjy7T560vlJ5JDrUYsu8nRa37aPtHDuS2dA9WMSN8BjsR8S1yWz1jFFVYv8e9fi0vQID7WDCGhQSgp4//4iHZokaNyErVP4zqzzGDvSU5fWkKDjX/MPM1Jvf1G4VL6EUb5B1Pb6cKCIZBTfGKaly7l7s5ig1XfYsd4TtxNAXwPEZ09vX4qhme/WbgtkGx4PVbJdLNa3NUcJXhohTCYC2fze2DVxejN7bzntTpkZ7tNejuDLt64TmduuF3P4vky27SKs1TvEcRCuTvroAZdcDLRR6cBNRO7DiPiFXcczUaskYgjDQhg+GLx4KfrlLeFKLjwaQHJZOeRDQYGtsucibsIeRqUyPF6FSoxbGPoZjF3B19GJ7ck9l/OA0ur547MH5xeaHqJp8lN7nVPNyF4H39yUaseLCxdp1omjvMq0/6i2ZpZSr05rQ2IPkLneBYzhZZ4Jqv4tECQ50EvPIy6HX4Jr5l4MVOHGFadONkD483UmE5iPj/3zSKWcrj09Xp+g5ZKRWtiQ4LbV3nlOgGrrQ6Qi6GVi6PQ4yUQyc9z/LMotsMmYmWGfpx8XrZviQG0rpKtCVrwXwSpi4fuPkm1Z0hw5Eg/AVal86xFopZGLnw9gkUkTEnxV1Dyf6wEQJD7juidpKnPdAh48+OlhSk4nJXMIW71yBUqhkGxBs1i4VqD99BMafMjgXhMb0A63wr/yNoNFxqZFeyTAqeD8dGq7VLWX6fSYBIlDngtqE2gsLGzPErU+Inerwm1Q9AcDmVNUs0+TdXxF9jdP9yuR/8YAlXz3Y2L0Etv/uBExrzDiDw+uO5tkpOPmISumMfoxZdBkugIHj1AsAkMKFspfB1R1iZbnMhDapPQ9KLOd3KsE1aztA7SYGPbmH5eX1i9TB8p8gBEGreoSqITWwYzczPS0mG4ITO2GEQ83uP/gxJFGMzKsGAslGjjyEBToCzuzFMWY1fhPFMoWwihMMCjh4VcVIm31meXNpo0zwNACC/p9snhlQjemO8U7Kw6YL4xnz1J/Vf2fE91HE5hJWp6n84DHsT/JGZNa8er/a/2Di5Nv7WnG8uDvWFTGIsGCvZguS+PeZuMBBKXdleH8ycDlHprvHP8GPo+wiMGFx19Y95c3coPhq3vIDJ9RT/P15JbQ3vTMoK6W+4L3BPb8Akr2+2waOZUGc7BuzgpHeshuwPBskf+c1nkxjv86rK1h/mmibQp+zmuAku/5YD4358TEJNbuhS1BA8801nkD9Wv+/BngZmsyuEfmThIIeQjN6C02nDkdWgaJDOwhjRICYERoDOWl+5P5qFwNksZUL+G+ZQUS5w2FZi+6qbDy5k64GUtgMuH6GpWregW7BBfw/YjPYH0UwRvpUj5MGDzc+cP6Bb3BVkWLk8pg5C1oH5kzTRkmm6KzLUXcmNoFLhr8q7/ZDTzqDRrR2X++jDfj07whjlg+xJTJk0ZLKWMu2wqT8kj0L/CX0fc3546gDMuC8I18/5jedrDOOSJw8ibXKg9xzK9cmetT+Y3CM5dF6VO5K0l3URrY4wpRg+Rdduk4tevUF92u8Eus309GHKhOihwpyivOHrIb/A6n259Nwfp9zSHCBKfF4ck3FpkJ+V3K5UBSlo6qDaF5azX6XQ7S29wirIFxaF8v+P4tXZxQHuaY/RpZloCkskMetuZj5o7M58Af1V7iauJFVJV6KQ7rcFHnSgJzob1CQ5d261lNwBZ8V9hCRyKrjJRTWIT7P4N3Pcw9Ddk0dL9k6ySURAJAWg5D8RFpepU6GiDiyrc+knJYda31xGhxUmw61ft6cpoleomIrjSifOoGc+Tt47Ww5mP+V/A95Ym8wby6ZsPnzh+uShqJpU5HfZa0tUmhBkRa8Zw/+CSWE62UOMfttngSnfSGz4LhNzz7KXQ5CBHUDaryI3JFLTcigwZ3ToIaMOPqRSN+vMtD0nSScaJLbzZGp/h5qFafSd2BeBSKAPBqZIsvnPmn1HnnKlfxpaRD0cPjycAAOvqgta8GbrBgwJeDffcGC2uLuH+nrkONMUCBHapie8Jyn76RU8kpcJk4OTJfr/4XJ8fUyDS5ZpN1mY+tFyFWSYMG3Oe6RaXyzjULUH9tXyHuAlVRRLmKYKVoJIRyG07djLqNNtlz4jIVWbB8VmpfteUncXhHRanf0xzWkFV4dNc7PIaNAfGPrkMIvfCgCxd9hPFfjzTCxlIvqrHqWcUpvG1lwsFJZv5EXXHQZa3tfcAhsq+LOx9EOBSvyFm95M1rd5NKsfvGVSNcQ+bRuzQiUZQrN+q6R5Bs757AU9jSR4KkSoeFpIdVhLhrv4Mo7QaqbWV8eJ9EbRgcm2BAjJTJua9spsR7dT7xLxt6d/z2988Y+pJyZt2Bl9UeCrU+PCARmQcrA06LfGvMEU+RMaA28M5HFvmWERIUymnf8Cruhg/9plWcUY1oxI/14kGVu7As6sdgFirV3FeGgl37Zu7vZFDsoi+8O/TYal3O4UmshyKDRlGTpN1llDDz5gVUbkj57Wzl6BhurAnOI++idwUq2uj/diK3eiMRjrLvnlMxaePS+s0LrJHK4x6/Sai4TnKLgj/ESfLq3F+zsR91R6LxSU56O2uJkToDR8ISShZo4fYMVeGEx5bEMoNrTI+VHu41pvLZXBNtBdVqH4W806lJWDr7gat0JDDtxd4sa/9mYhQnLD4qVDUum/UD0x4KwQjKhjn1fHcR0YC8H6k3hyCXrEHtZ9SuU2ZvJI9wUV/8zTw1r3+hgVVsJkX57pbnnzrd1990qp8IFu680pkMnPzIJJ173aF7cSZRTPFX4batmErejD7EbrmlAL8PZ4kW2l8wVRyYujvC80HMdRPtgwkPKQgFoXczkAkySBItN9mM4h94dmGVzaV2K7VW+jZgu7tG0jxTz+uP+nVLcBqgN163jURCDkBAYbXO0bY5YFHL2NPgY5kh2v1fCiG4J1qWRwyA3gAxWlmA0ovJKtizpaRquuWYjwJBiAJ5gQ+arqKSbRBpkBDipX4D5CCiguV/FWyLoMGW7I5yH4uW4POsSSu5rq4S36zI0c6TfvUUqYRwC30PaTjGsbRKVLOIyIhBjoufBNgLdO7c8V873nnJDcXIs8glr84FMgRm5YrLVa6fWV7MC4gTfEvhCd/nHZiJtUW64VtUD9lxSeQkRlJH4AeqPX8xTAEIgKlVTl0lqarek7LjpHHTOEywvZSQt4QjdCcxaUo7Fr9bV8tIRTczLT2Cer+Kr5bnjLInn4BNIw54RX1M9s67DretHV1JH/x5p3ifiqwM0taRAqECUroY/bp7PeFTMhoBuF6dcCJvw4aDEQaXUsSAEi4+eqAV9GfKkdaKU63Mb8c4t1quHM60GOMlRS0i2kaHa62bOD/bIU6ZP6gn+W08ZWlMm+iw68ynV2Ka7y9HYio2k5/w7IhJeuJVGw1hlDDLvz47AMCgVb6ROGu24D4AV7Z5IS40O3YrISP/tW4NU1/uTn2pF0E1Be1kapuhYgcNE0kUUa3yzsgfQ+5Xdh/Ku7q0BVfkgtlls8r88lDTO25MIz3tmHmgpzmLXJKKxkjaD+WC2+ye5rb+WWptrxtRUDgIv6ZuUi50v/0LhO3XlnLovYuPTzwSvrj2/VulKISWFCm++Fj3KwBPsM+q/Wg8Eii345XsG4OQH19NCIYywc0VkQhLtjgFQmJhDRHwsWp09dzUfxT98erOc+X3rDuy7hWXvMxhh6tceBa6hvK36/zp9TVNBzy8HI4uXu2NgfS5CmGY3tIb/vsiUHFjuNhl8x1fq60YAiuMZyub2+gSc6ueAhIyxHVXPl+85ffn+UMTdXbm4bfHVO7Sm5DZwpJ1VO5jL77h2mxViVq282cBemOzN1u3dSmXDGoehlk5QGij3izXohWd2oxFEuONFek8U4supmZWWVz4cZt+dQYUyqwdIrTCi9csnf8zWQ6t9b4NbMW1xNeeOMT1kLFq4mstFztr0ArSsn9qAmTVMq+CnwM5jazCpR5iaBxSwBdkDbWiWEjviXLNkjYQp7EIsJwGRvfTIiwgqqgs5Fphiv89G9oAu7YVNcU9r/QnB1eIXjVnqiiA0i4VzT7wlQS+x1m7bRgsSHy6sVgxrvoK/X9MY0Bn2so4BVqA/z5qjMlhc/ttf3pCKAelsh/FK+Y8mM4p2rR1XvOyb7gC7FTWJzSdrC8DzWeJnpJSEmrAI9C7h8Ga8J7mtFL/Zg96IzvbQxI6Hbx+dfR4AjSNMuY9YUrQNi9fsPmw3JZkrs0fp60GTCDWznTAKdnOu4pKZGqEw+lNUH9aRZXNvQhP+AG1KadFfzK68NbMIVaGY5RWzxFD2AoTDPaOJi762Edf6xzlJton0SIBCiuLOFJpnmrE354S1e/Vowl3vc7nIn5gPzY3j7XgI+0D4riG32i4hvDu8lPVP2Ln41v+HYd0uUkiPho3ecr1iFVC9mJmcD4Z24Hj5lqtC3UeK+KKimDcGSkaMnCCFPGnXvr6+mtFepB5RA3ZOLxEDIWtCC2tbba1BGAeNM7ow0d4+u72Xm9urtGR/7SVOj9IYcN3vyAFj6yrWiTSSmQsUwIRYajQ1nyY71AVj1J7pgaKc7eQtpmDmJB0XxjmWc907tMTNBSEpXOmvGMeD5Tl7wdiFhGbf9VYJmhdlRdwqmKycT4z65VoPfaGVlwz24Ab6UsoGNi3ephTskJOw9VapuNfHT6IVuxeFK5iW7MkVTnYiNdsq2EgJWZkU40MolUUgReU5uSaIkYXtML3aLl+d11x492pKv5aVXDeVuiG7IIqAvsl6oUbALWsfuPWHGVrtnWk4r4iz9eRoFDaL+R3tiIdgEGSnwnuQx4Hv5ZAHBkIfIG8QJRnbFTFYlvkZe0RNqA7+aelA9DFcTzDdS7DhbO6OfMr6crI34Bg4xnn+h8SO/u76X5xfJDxUUS+47jAsycVKHVIm5WkoYT0k/a2YahgwL1h9mZB9sfelGEvVWwIY0F5fRU9ZAZqbxKQj9q2tjhT6tEgrU0gMbEc0xFI4R/d84iuyPLwZEzRFGrZa46ACv6AuL+ZgwASmtcXBvgEcG0xghrVdc7yMQPaOQDA2fb/MW4lRJTz4KecvPUJimlC51JJ7UIVxiYlQXh2ntgp3B0hXxUkXh23ZaZrE/3eklJZqIDlRy7EWBKDGLbxQFdkS2PqgyjVDh/joWQ9CKeKmiwqoeFe47tE9TLRAdAboZdUOq4vs16xHC0LJpRxv7T1hevl1U+2AbvdvUpYOh4EQukNOC6V7nRqJ6TKygQH1lTKwF5RJchpjE4TLWYYjnmR+ZGbjqS48VdLDRZzrEy3eOd0KzxzHUkB6gVmbbnBt6ktnVr/PF1I35jCXgKubaWKTcicFkLuy5XgLMgpz8rZJT1SBXCkGuvPYESnuLD5wXeaAtG0Zg9T0iz6RZixSNvinEkczMBQZ/QTC4AH3Ut7P63t96AIKPGsrAn5dwgBr4YvJNKW0gRK16jo/9ex5Zca8SHRGrty00kUzbBUQzyaOxymRSXbReMiPxYVu+uKAZo9CMpHMU2Nq9rnlsrepDjE4N53XQpYStL/Ne8obu/7EAG9ZulIaIP6ApNfTM3A0qei0xmxm+UxR0LQON3bw3yDQHwkj3cNnwkb4ly4+/98WTCrKcVUONw+Clyk91gVp1cKjnBw6wIYiKkY7+miJNiYSHG8A3iT9LWWacwjZDiqcQCI2SLPsrV6/DS84Cv9bQtB0Yox6oRRVFxq2Okfc9/s8uUVDidQB+f3v/EcFy5iXw97FFH6Ka/GKruK7Hs/YrOU4dBDOHKKi0C9mxyfv/IUZS7uK4U2Ejs8DWLjCHk00ewibqM1cjJfipFwGz3F5boX5EkC1dUQ23x5H8ZKUiyGB5rnmzlwYiVgWoSf9xZ+PFncqgRId7/3C4wIBu227NEHyHJwuGuSOkl63yiW96JjSjhxigCklkyNeEvH1QGVUTDXxaUiGTcr7LJKd8T7FTqp3w6XHqwd2ajlxQVv9UO40HZAKlPCG6InZrLnyCWXCydem5XJP7ASaNr9XicC52NzS962oxKfpnI95P7OGUjqcEJD4O3CbHVgcShl2vmHqc1ZgFq3/vJRJaK5LrwhyO8jVNGAlZVjnvmdtNqzKLWaB2RIR2Fl4MaVdEGO/4eRaE/UzZBCTow75GWKED3QVYNawQhNWJ9waAfUA8IxK0bNZxSHo8m7n0cUIhd4I5k9LT6JGX95hNiBIEHCHcNxL6HXqc24FR1ujEo0i5PJ9zFL0EJGo5+uygG0GrL799yB5fulYDqgwXIitQLRAp06zxHBaVVaXTX4OqPw2sS53ZpW5x4zyGr4cSe9VHPp1r4RhtsUY8AEAh05wYp0xRttn3kdGos5iQJpWJEEe8MDpKFKEb4+vk2Wo6QtmV6SU3PiaylWzK5LSendNq47R5S/GMFrWjndlUIcNys9DgcI5MnSwyUa4PZQQHk0IhsNBcTTdDZ86/XmXrfc/it3T4llrj1xr/uBUzHntmKJe/Gc5+tvRIZQp01usZFbfcK10WjYWU8FkVcP07RaqJwwApcKu9gYJjE2aqmC+UkGYwl9XlADGtFnmHhCwrHC3qWCLbZsmzltPMq4R1HZQ6yewEvWPiEcK+VbX/CByh0YhMs8RNbLWIx6PxBnbO4ac95SHSZYi2F07MM+vP3pfut3UJxXvnAPIp2seaHHbEWEecOylN9a021V5cqqlm7kXxNEQsyRKSdvoHFVMqz8jxt/gAin9xv3z536NMn3NRPPMzV8UYrhcgPbm6BR2hbuRasDMWlJmFxKWJ+w3rnfCfRyy+s6JHIv/9RBhKj5cPDBJkXYkI2QmsTqIOOBq1LJ+rUVdtinZs3Gk3c6NplFChTdHdshvYFtpJ0VP9OhTHK92RqfqoR0VSQbt7poeTPDETPqtpUsEExWCNStPCzIUQfbLfFI9clv7BoBiPcwS8ZVXO+P9sLwFER4OoLRCgMf/M59e3YFkMPMDul4Dv4aoUKwWD8YA7vTeZ20J1UZr+qGfC/X1/ruw1E2P9FNcbvtgAQyvR+mA5yYpVmd7zv6GuuwO3byCJ/vDLcCJJY0kZjQZf8j3+elXjZlcWsRxcWbN15vo+MILObk4nne3arp0nW+dzJKk1aeqOAdU4qnm0pxGeMtghj4oBLOhGVf3Eoeyx9uEhCcQmKSfSWZdZgqtCffOAUh1iNxbLlc/o2C8CDZiTeXxEinp7ojbFeVqtWD8z9OxDigwIFLdLv8pzQDP7JXITnSMzDlHviOr/RrkTovaPH36MPfxpID/XdJqAPmHshZzAKe6SW6ZYgXH6jgIVyA8sAzdNS4Bm0/zLYj5WzWqgPrLveZyIpvmdoW+/+ViIxTq4wQCRBTpNuWIa6Y9mbSlD8La6EcVbgYEwaN2vQeY4X3NBfKQsd0Ch1G97v9EDevropFvE4y+Xj3zoX1UmAP211CxDyp+vRG+7kc8+C8x1/KvDBcDTRRq0/RCQlBzYhdV0j3KNqCCq46/tKnK0iYs7oKjRMLGVJ+EfuDWz31zvn/vxWudpH446XsNivXcRZDnhSSE79xeHvNQx7fImPgXd6KlHzJ++m5sj833ywCS5cUq6dpVucBv4N/IjU00Si23DTOaf/VaBcI8E8x0VY8nZ9bhTJKwhGF7SugpxxY00LGV1nFfnqvBQOaRNazjyY6t1JklBgIv2XLOc4fOoA2NF06VnJAR0FcpWaJaLCf89aApnyiQh8t8rXw2k77LjaSx7WkxX1Q3I3dw1+SsMyAjOS2MANynzU7ZbpKtoMeRGEQuAdH1fbIi9xjO2MDfzQo0RU55bFbgVMlefVSoX/adToZdP5uyZK19upRwUZfI1pL4wL0dVoyqTYZsp9u1HQTw543MdQVrqALSX2XiJzN8G0R9T8kGbiK6xORVnlgHOzZsV2b7NKg0kokJE57Th6yd+4UQ2n4fsI0+ulAhmNT2WXeXCf5h6sThgR+Ma/iMh4UbUZAm3LdKESBfilYWyRjnXOF+WTStJahug1zIa3JfbQdjHawswDvFEYQawHi8nhduLtpGl7JD0eRdJzFE3YGLD5fGMTLaDcDW0yTTXyBdNnDAtT1ZFH/LWIn4cHmIaOcuXCOXTw6zqCTSohbe0UBnrnbAJr9xORmgWuKT4eatGPy80OGTJFMBnaPstaBUAXf5BY4wtCJrK+7RWVX39ZGhlATXG3gpz8wlfVucrtPvZLHiSYlrLJxXpDv5heFQ5iIoXhdf+toilALvYC27wB9zCp+KmfenM0l3ap4+nssfBEHbtuhh+Bn374D/f1jpQC4VQvpeWO9YTBrtuxw5dMp+vutnH9E75gWoBFTI7HQPJTEQ764n4TZ0JEFe3b/bByQqbfFooGpTRT81PuBYJYzzOkC/JNDHOy8V8N5DuEQ8hevA2t1bUZSYkQ9KNowI7MoDuS/Rix7vkVo81MTJZlF+htJGo3lEmjAn+UXMiJVPHLfgeynmbUGo1Gw8mMPCUaC3FkcY5/4sI84jBu/Tu2bZQMe5s0q153wIEvFv5364A0DdnDZIxTxVgEw9v/TGKx80SiWKCiaUegzl/4nqJoXysVBUSTX3zVrlRQMVxqC2k4XiRKBPp49aafrJ7MZa2SJPu8HBW4YPuk8iAVAko8tYyMKokf6qTR6+0vTKjgbNS4T0wkN5BpTwKyFPV+LsLPOf50voJIXAhAOEjTl+xaQepiMFbqVVaZuH5uRrNIoFd15XOxbeYLba+sGZdVAEtSNWMR29SCC9J/x9sSP3EovlQkfEJX4UaBCRbYmX3tBYa6JOrbcarCnTgfCFLHT5audqlMmBHDcuRXF22I5cb+MdGpLHG6JP9iEVC82ipdDeWMyvj9YuatEK9cvGZojY9ZhK53+SXlrJefgQQ9AXhz3vN/0lrr/RjsAoJUAcPlWMDTsNSZPjaZvcfjYcNRJjAXNiis/doC87UjkYWV70wTK6TNe6Ol1LzF4oXJ8uinY/zWsrJtivcW0nz8iE3xq9kIejugk74x80eq1zzPKx2j/0GayELhF90n4wMkaOW63t3jr5xuoG+fSOZxGzZ+nrbelp+FcYn76wCfatm9hUpaLgV2QaYoPCVyHwMM2fueIf+F9R8a5aEkP4oxlz+kI48K/x5NR+kyz1l5AXW7b29CeeeGvnWXXF9ib8VPSyJCRmRLh/gX5UPdZr/e/lKN5eN3vgO3/32buaJkt8k4PltW5/rZpblSnfEhB9Hv+j+vmuEaH80in0660HRigouTM3iZ8T7+7/23ttJ/w96beHgfAxopAeBGfkzi1ZpEAOrBclbHaE1RmU0zRYkjB7dmVUNZRCS1NC3owPEgsFL0ZVbv8kpZ23mz6cN0eVo+/+UQnVVnQffgwH/Ohr8EZCpoyGybEFCmN7fedjFHu9waruawCQT7PztS6MPjqFIzClXvjE7Xg3yMgkMOFrMCD4ZS8ZkJ0PzpOyWUT2BTEgkX9zxM8tM4BGSiXVERGd8rEUufTEBbjVfhK5HgoSJfRVZ0kfta2U6oYKh0ovPpRXzU4hNZ7GFoZbyuXpJ1eYISkKL2Jv9iIEQBk9NZJrSySorEuYleY44M3YM+cfBQ23Zv/FsbxaHSltzETWhfsx/rlTGPsBxhMzWlsWsD+KdU2/TMO1Xh2AVTatQcQs1fWAM2S2hyLdyPwI7ibQrahoWfBC6ExOajBWvLtYHyQCNpIYOk/dbA5iBjhTc9fiSKqRP9uCfMg+Q4WrWyTDQId3V+eBSIFVk5F83zhTseyssMQHf8+JAfYRLcpa3AmYj0vkSnZWdxEYwVXRq2+Wf03lH6X9ZOVysYdJI+wwdJu2O5vl7b1mZtL70tgpDFAxfeUBYrLFu3vEuE6yjlEfy/nox+ZL3I69N5jf5U6h6Bxiro1bpI4hCoypldyPY0La1HqjdXBDbxo9QU9rXlYE9ju+qv4Ca3eM2EoJXcrk4dmndygvFg5Q1qZD93MMqmf7a2xwzMXAoxg4LT8H7n/r8h1QUygI+UzDV32Kwya+X+jfAeh46VNd15MaJNMoGUkjJwefbCTIr1OkmlsyR5sKuZb6cXmZZ6+p2rfc/J2JUEiT9/fQRbu0vQu4sB3rF5Q2xSBvhmEEZy3d6V2JX1/uojSsOuyE9Kd5V85IS2TSGlE3dJ0iZTSUuiLqWyJ5xmFcyGIsJv5C1hMjsEhBPVqzdUF5GU3C8iiMlZIJfPzS2SBULJ8LVZY0gmLtfjj7aK0Qpe1kyYiuLZXNxC1Ob1ZrqD8Of2g7PAq/jRREMv4ACaXKGrsIecHgx2zeOv8x4gqICZ9vGGNb6JBr8ZcxK7+SRL/1fQo/92TYxRk3/VK+GuepxJ5KpZYb5N/oTIAa3Zr6A4dfa5qXbquX/8cVM+0/JvbB/9alWusSk7Bwn3gXcC0OAvYxhrBMt1g91rNya+Ue8A3yzRMvPgXq1ouAMocqFHZlomeXRjYN9U94eLGIASZ+Hdw/WydohXqMky39E93ZFuxf9hpUd4Y9alD4Ki4a1j1Q03M6sJTgGLggzYplT7I/EiGirLl+CZtajwhM2cnJwgjRnf8mRWZvCi12Tq/RCxuoF7kVb7cVRhvja73MEakbrfozqG5hMX10TPY2fezcWytu6Q2GfFiVvLCpwd5RSPLdyOk6LUPk8ZkAKV1VI/yiAz4W94bA0xxCeHb79J1Zzf3gGJJFCnFIiJT/6Dcm006m48sVYi/cijzwEv6YEiJ/5SjY1BKLNh5I3I0DmPLQ7OwauOYrDoSCERI7AreTa1cwgaZsxIgsXgEXSe6RcV6gizouTW8L4fByp9CNhjffSGwjaHZhXCbEeo1/lgvjNTFx+0p6/lnxjUwzOcckVWyvo2VjXADalhhLspS+R2jdZEizHPv68iW44R5bV6seLzbj3qgiVN2xJBKW2ZWTKYEoPuCc82JjF82jF8v5lZk6ZPE4gBB6UgNgnBKl8qi5j5p0uWdBQKjDThKKu4wa0e4sp0A8o7NxmZ7uVLUcWUr7u8mwAf3HLIavz3c4PSQK0BgkpbsWXnLvHG/vfF/5gZ4Pthdy3A19yb94rdWp6Gx/TyJIvP3OXfyiwiqyWWgQIuPHFF0EsaDTUimT9MJxWsqPR2Uf5OjVxG+3f24dJFMnmRpp9hQVXLVtgozwynfdvBDP0jIyDYMbg63JbC6cO+fL/qU+uOtPxgptc+r3rQeVLC4MXbVmP3sECF2GUNAFKXhgxJ8+sZizbWmL6Pw/5b4jQa0lzF3iDcTtny4hcVeVwAqdb8Mw2/Zy0fSmo4vFs+PgPI91/5fNgXZns7W5M4pLRZfjCnn31i0dzuBDXz+lhTj3AV8IILMq+k6nhj0Dj5xg4+QNqRSN1WvghLEdD+BXjUAJ/4w1YiSXH+l1IEBPhGKDOONwiH+oSxyFnPUyci+QfFubW8/57yzVBtLG1BueQSUmRkyvcxZtvAFCXKnf4rZxIA5vFwpzkJuebNqC9ygc6y1eUHMuwzSUvJjO7SFBOCEogQ6vMJ1YVBW70Sw9cPOz1BJ256Ekg0Nq0f2EYHk5Ad6Lp7vrRQAM1u1yW05mARXXgBUFs4761DA3e0ozr9Pwa5J99l/93NZWnFRxx6Dw33VogoHMuqcEM3J7AxkmlWKQtv+n9OZAmn5CIR4kbckhLuG4VoMYvFdJsikTuLCWqqDIyNnn2cGPhj1e2iJQjyWm7U0I+kbMebxim6t2Q5f66W4y9SDWV04YCqwRnupmJ/fLm6LpiStFQtzxEfsUD3Kadqhgdeqoma3Xhlo1cp/pfgLBBufXOxa1XdSLqdmDW2SIy8h+6RJnfwrw75zjTeYCq3s3R6cvScEg62MfHuOsc5eeUeqW8LNz5vIIhmy/Y35tuHvKkJqbnDw8bn8aQYTg5N5T9+T+J2WaZZbAxQMW3fSlDAMOuyg4G1Q/WPBpPGffkVv6Sd8rm016PO/V5YeqBYYDKM0rOUzq3OkiSOv+EK7coek5oKCH4P6wSYoh+jzuaT3W0oMnSFgqZyWuBh2zV5jlwSIsLCGLM95zNnAaXcQsRwU37p4RGjuS1ywIozSaovIfc8cMOwxqLRD6tnTPuss1DUAhFCPjMb8WZtQtxdRN96JAVEDBusAncRnvQIy5ubCnjMoNYeyWI2270TGicIq8u/RlnT09DjfHRndnN5jPWeMBMsWQmtrj9PPzSmDREH6bMbMqZtnd7j8/xCvEn8ostuUR1p5hhpJ6bF21D437jwOvT5X3ISti+e9+G/7j4E0vhzwHqA3u8EAQgtnqqQVkVK36toRfZ624ItVYRf5reckLyTP/ydBiI7trGjG3ZcAvJy3SI6tVWLRJpl4jwnI5emN9wNbxXoQSlUlEM3F4PLSnD/3GKs9sH0v59k7F+PyqGIwKfJ55IZB3H8jFqSf/xV0FXxwrgH6BK/KJ9PCt4JLRmdDd0e+3MQCU5cwnLdijbs6AsGCJhh53PKise8Q2dyeiHXVI76BLYsX8VCPn3MikZEDyZyJ97OgHY0i1dSmSqqaCtTldPgtsL0akgYzL3a4f+xWbcEJgR5Y15P6SY26b2LhypTTv5gr7+jaTn1XTp2tDMasGG/2qQuTn2vUZSDsRaI5LjsZCUBzD9T/bP43XkZfEflDw9K3YBfhJ5m+K4dmVizSlEhS+viZTFMYDSm9R+MACs9ekN4vHA3/GhklTtrnx5/e7mHcQs3vBl/7/1t+APj1fkzCbEzJ44mSOsxiH1ICtaHhS92JfBuEvEAcPLJD8C8VBStkQMVYkQRymHLYN58fVxikXSjWlkSyQAi2VrOfP1m+3LKaGyClbl+mBmtp/LFGbuEJ+XrC+BD+IGQ63vj5cvQO2VBGaz4GIiY2raasysOKlOIY/TMAL8dD0j/HQa295Zp8LFy2ZxtCq+s0iOPl4tuMJGI3jXcjLdml3gCXb0LkKyzdj1zYE64bikMo5aUpztAkeLted0UdonDkQp7LCAIMEnBk/xBy8nCNBgupLzbs/fzpKpUUnEpO6YEYpFvls48RzF20eSdhsLltbXR8sjt4+uyGAl0ReSvDut7fHCLZUp+hX32waiwvBsnc8NU/9+pf0qtPAV3ALwqCQbtg9LgnXWO8PCcQU5gExSt5iAWZxDuSYwrUxRHUXOELFe6yxkODIr1gd2h+xC8lSnMgyh6zXGVp7ZdLhGm8nxh9uPUozvQYNmv1luUwSX3XvkHOGs5675Yt0NJmwws89IO1iuQb9LgLSyhjs/1qkCKQAy6JJZIaKR4vyK0rhC0P2/L1LMxGieXvHHYISkvOkrb6T1DCPd10A3t3xiMTDmIQimqP4uI//PTqX9R7M4XsWjXW0bSHm9stWQfwGfFZZr40qmUNXQ+0J4MoN1Hnb4q5sR+99EaFcEe6+mPuNe4LCR26j7MSfidU2kcye+kgkLy18Ddc6tLf+qFnISAldoz4SM3j7Q6N4tenwUndVcgktepOKuejVpwU6iz0sNjfwC+wTbNJzXeFyX4E++5rjTrnjZ3B/ZFbggfHqsg1iZD/N9coOe6swqc4kybEt1qm7lFNAuoUnqHC7Z06xNu3P2BF2AqlKKXYeoFcF1DtxIt77fIZcU78Cxv/Oqtc0isPuQSRVSSD6p1MLwnTH8qtvxvP7fn4M/0OZHLMzdFfsW6+lUlAWQp9rNAgBY9nCJV05Ouxqnh93/CK++9SAegwG8e6xb7JpBRW1/LeSwcOouSEussx61N6nbte3qDgThjfMzKfZV74aZgvNQuqomSQ0f+GZ5T3/FYjoTeLZQOYy9o3G2EwfVq7g0g9WUrdNL6CE5L57w8AjfxaGiBcSUJWfWSiVE06dmCAM/3wpXX6KBZblBvrggUWzfVfAYhOHodyy4h/pxm+wTTX0vrYalYrIsvYroh/nbr7wFr/mq2WKxrQk4Ja53fqFcw1/5BktvW0EG/W/X8/MXEzKhG3X04EflD3St1Sd4Z5zbIGl7gLRmxQFODStlvgG/OTRgULvNBTSchaYLARJbtYK8MFABRJdBhStY9oZihYMLUI1ciXOfO4E3o+NOJkh9kD/VhJHOKUs0ev/L+JKP11ycrmggz06f5LJBCze8MsIhX4ZwGE4UWHipb2lfFuvZEO9Pa1zVsQTpCDMtVh2u7JDqi25u40u/5pknsA/ye51A4OcooZUBzLrASQoke3/3kfdbPVsX+CPMMVekYmHCo9Y8JBbZ7uKaWRrq6lvwGm6kZFDHyu17MQ0fJimCoK3ndby38qXz1KakzoqHIeD8jk1sJDKTPNuQnrHIiA9pDnfjtNWrvzTFLz92x/erlmGg5XQimTMLR7Q+ViruSk7cywPihaPLTTX2gy3XV9e1bt0T//gdKF9OXlqp+h0dJR9/WJBkhJVOZgsxObbDVlJH2Xu1A/JsG5wr7oV0LjuIEO3pNG4kAPlRKPZDfCOWmGZWGCAWCF1haVOxdjLvr7UODeOfRT+zRZFu1Boz7vxb5KIsZpNzRgeEyrlA14+egdq5Epr+HylVO5iIQ9DxWMdfXECkYE9TtnlyeiCXW1pjAbmVnRTrRYw5FyRiqsXA4PtFKq9U47yYjWFzLs0ghHB86DFvk6ac5m1oROkPNYvUBxguipGwzLqvlNr3mp/c0vtgB9m7vn1TsZZ1R9MNWq5kDXKOsPOhRUWdqHZxGtuzz6c6TtNUapbRdE4SM2sugJk0J2GgHP7RdiOWp23soBbpBdjnnPv8N6XG5OSSLQnMdwLISLaCHoQWnCQuzIAArxuhm7wdavNOo1sDv3I0AWh3gGp7UUVSJ7A1mn9RV5GGAM4M253a/+a1yid02xU1+QUi6ZD1Oq0sob9Wlwu8hQyoWwD2nzYulg1aba5OakiqCjm9q3sKUi1XopZ43kwoYfQpM37OtTECwdN/pu0lWerbmmFdbSHSCt+lsmO4jNMkWUh1GTkCIcYZkJpaL2tgJdOjR/qUdyNINHGeQmwd5KbuWKqKqBHiYrZZKONrZOQ1p/VJGw1NzaFHycN7zdFANlAMa/3w/OEhIVJ+piVjbBtempnGYeFOb+Oj3T6zJZfVSTpeJgpgVrjJ53riORQhdZhARwtTjqMU1l5pAV/t3EB/WjClbH8w6W3VKXptr+vCZGbpl9scIkaTuKXDGdUZEvt5HrFdD6BpULAiTBxZtsR5O3I+QjEJK2VJd4llhVsXgTlB10F5trukzJ028kIgTX/WrxzURVELpTOfem23M39PZflf0rFC3FDjKkNb/uSEZHr2IGMiQL0oixvMLKu41mG12bNN4a+TJh0HVcn6naJIrc9X0lq0287G2iqaGCLYv21PTYTlL2NjR1acHX6QJKEM/5tvCNyiU10Ngv5ZlLc30PRKHXoITYVu0gdbfa3BhDzqMVgmo5y5x2gxVzp8uwz0UNCVB5umBsvfnsTA8KtSB7w5TW68WaZeM9CWBO1Wegb3HyRLYV5xW5a5lPJAYsVY0v0wq6gkhOLTDEDE1nHdP1CL2CqxipGr7/vUaGKZOwBiQpXsmjRzuJm6e91ytM+iZ6t/bcsQvT/BDX6wc4j6Ojc5lXdbox0brci+n+jFd7vaQeYbkuApF8vlGuvE7LMbY+mc3R7x4s+PPch6ybJB98EfRFD9g8mrZfEic3FkrSr0BXPmzNBTD3awXHl0qLFE0YBTF6Jgtv+RdR7fmXOR/KFeVEyoDRxb7yeO5VASs75T5scZ44leVNTrpR8LDHPTPnk2n/E1E1JKOLloEW5VGaQgK4HNSQh2O9AfkkYIssAslzNuDny3WGcS5nEDSORflAR4dOGbu0IjC1oRd8klt5tlP/VYbdh6fFYK/gFwZ0DO5zWSw28akfD9kOQxNSaZlIQp6+fxnIOvAi3YS21rbB4CDbYvuERd4QlNckwnWA21X3XZPsUk+tuYiryalEAeNm2d7U142GDXPH8pMoOF2N3NjPQTMt6nFuOlskr4OGjrLvW/CjR6nzRIIeqbBDlc4f+MEx/4yH7UjUjV/mY5v1WI3D6A0E4BHvnV6uObLWn25/ijn58GR3Ycx5VjsoPKFLNOLqX0WsFeXTLavDMMZpUGnSCU2mP+8ngo1mM+WBt51CGJfJrq//+TNWdVNN7K07fnUGeM/ZzOe2vTkeMfu8q1Fi4y4jjMp7VrPsSO0/NVwP93OvySMCr4F2vff15sPWC1XcaXFrZePq6aDeceghI85xeCSQTA7eoylNsZwTqDBfJj5rkhbNpE6RLRY2TkI+rsY6XjsBal8saBEnknugK7uNFaWISAIcLLQBSj340Fy/kVKRnI/f3JQqxQUx7uP5SokrLYRlGum8/pZ3W1DI502iN8gTbbB2ZMD5WvNvB6y0+5dHaQhATsn0wxMakbFTA1i0L7+rr3p2OkWX0wuQT3RCyAqBQI5ywGUGMH56CseIBicDJlclWqTLRFNE3hNd54bjzk7AsmDUfJu6JzB+TTCU6sEbS6UU4qpcoz/tvpo9V3SAIzV60IybSkDsytGx7iNhwrqibzgKOuX/Iy2yjNPRD48eBNBWGFIrcV5r8AtMA3E+iesL/C3aHANsYaa8JRxL1joVO+7XZapjR6jfO5e3H9dsvpNlozXoa19Q2aXaFty4WkEsioTigrfSd0rTnX0oYVIVlf2ZceW7DagA9rh9p4V0uhD9/gNVHBXS6u304tAzrrv+9ISwJM9rCVcviP2TxGehAa7nXANQwugecZNAaf7uIEgxVNtLM1xhv3FuuhcJN3V5degXs2uqsjq1iYxLfUlB0L7BbKU6a0FYG3N3YgdJMMe6jboj/IFvkc4p2jeB2n77OOSR+gRbucndsD4VtqdoiG3EWIrLjU3Xvh10j1MGPHdIxxyYs8/CdVmas0gtC3R8EdVtWfsbnRvP+4ogDQmfQzRmxpghh+aLfT+uqLtzGDhoxzok5Lm64E8etfOXFJxJw6l00c2S8QXol3mrjeMqWjnOdIA23y8s9dbQt3Lp2ZqndKSbpuMbTRYCdIARGFK1SC4WAr2apVMxfl2G0hNOBLKDwFuidPJYp1iRpii8dd7Y0q0KJg0RZcEqAiKsM4Engfqtk/f4tGCbN7B2etJBySMjCvg/EEjvvIHwGREf+Q4wJWtEPwbqP0j5CqTC9S9lFcutrHlOYgf023X256iQjxRaqC78E4NFa99TA0rQZdV2LAz+49pMmUdvDNzTXIIq+f5XaZ1f2MjsBYGNwUVwZWBslEARygKo54kdAsYKip2aJoJ55sCIkjtZWAvVNgV9UULCjhhFCHoZ7UJTb7eR13+7jQwMg1NUohVWk0Hef7C6u4JUw+/zEyUzltgqihW2vdp2nx7d/FH+BUsHiGqfps7GrtxRqygZry/GmNNc3k93xHSkVQT8U3xjjVYpcitBpzzlmdGKvkQc8MBZbX60Wyh10XA6YnECOlHRjdv7KoHq+xplbew+7mhyvsBs6ggAydIO4lUcFeiGtnMhMO9UkMonosOY72RJE9bmcPAl4BnvmJO4pGQWpXq1V9dtbK59n6s/3l/Dnq0BH7cuOnXv+FLgj4UdzxH8mAAQBM5t7hcshWsmSn96qT7QrfxeKTzMqjefldHEewWcDsplEQFJi853l3euZu7vZlJB5GCvKJUiZKPXqAgxyqnIeIEdLQ/iNfDe88OBKi0RM8vlerwc+93nsO1fh69U3GzF/kb7UIBD01vDM4YJRy9MREIm061/Qu9TTyJV8InmtpnHQ1eIHZy9SI+6wA/vDjI55r9orQOb7Gj0QvRgbV8IaYkgUwZODVo76X3O2GVV/9qeCLc6oNxTxD1sz52hk3KrNTTVPoybtQsrfvN8B7RyKiY6TPqzljhHdTSNAb8EL43yJ1zmASUXBfrDFia7gb6xQXqiG9FOl7qnCH3YfILhJM2LtMg6LKh2/Za4Slnjgs2P6L0uyEf/Avb2EFPonalKXKp0Alj/8dgmL1eH3gBUYMVxuaxmS/N602zDlaWk91wZc+gnYnkzQmI5ha2hwe+4B1PT2tJIgW4I26CpkN/2CgjjXhadh4aJLO1q01EmbGt+CzE3NH1hQGOXIjPllx1lVKA4hDjE9jDedGvuE1CANYEIY4XjqbCR24K5lkAu8m9Vv1Q6qv5z4vFh4d6FpGG6zwaFtWSZs0+iAnchrowN7XdEevpvtgZmUMRvdtgmfi6GLOL6O/VZ4O5/B/Qh7ffUdBI0B9CTk+ojR1plZZiBmLXLVoIrJBqEK0XbqFX90B1edF3PJCh2OyhWe4ZJMJuUBZndY2Hf8UrWt6xc6507VtagA1Qxsj2TjLzd03nWaUQZ7GY2qYcMtZme4y57hz1RN8htjbBG5mO/pFhQQC6xE7L8xQU/TNrYL4CDCdxscmW4MAGVrvaCUxu3dsRWTlJK/k1l2FoeWcMKdJmp7chJLZtyUZtYorpCycge0gp26b7XRRJjP2wgx6BKy5a5ZNRUkOyzyxjL6vKQcc0d5tWqOmKeulbPwvyt+JwRsOMSX3tm2L0rQpFO0mJICc0b4wMEnEA4gSEoHLxZGpaUR7o1McCtPWIXYq8xQGcmhWbS6zmykVukx4ccEnuQyhzRuG6Rd23CKc7tLWOrmE6eKqJKkS72/Z54O/QiTqwL224qkcJYyVJ8xdMJ1m2tANCf/G2n56Jw+RLTFWH45P/xFE90J3LbdyFJYJHjqokWDAybwo6GH+/HMQowSaflEhYpDktM7vLwF0Gwv8CdF4jeu5g/OYcJTptf40ZlOWp14rIgmbL8L7tnXnPQ7dqnn5v6UCM7SOAjsZOjPjgOrsKLoMWPcUmv89DB1XRN0H/Iwnh3Szlrj3xHRH8d4M/gUgIe8CdW0GfIxb0t4ABW7B1R3M/pn9U6WyTQluTQWmrD9rcXlv1nC3Q0NsA5bSpEklkiRGic9Uk4W74bRm7t0wq0zBaqP9ruIKk3vMokYSDbre751wLXq/vFsWVl2AbusQcIhYemTW9w2m395WpgMSNSoGLK/gmtGuSiWGpfnWyrcfstRKQMasUvBGxqCQm5aiTi4eJEtCyhJUdbUXJMlOTxfgUl3HDIDs97/ErvJNts+PvomC4O30tUjTgv2DIC9zvSzFj31Qx5y6vPQdlojJYnuecPozHvQRbNFK8xQH06wffyAJHm7Tm+BDkQTMFdyRaYO92CmRdWxFNGrG3Q7BruatCklq6uOoppr5Xl2bVAaM0ug1GDchIamPNTSaM922llu0z5HS3VAvDT25TwRLU8wYRZRYMPI3ZttsVo/nrTF0scKwzFA9Nfg4SoxCQzdC2StEESeZIgpB+UKZQ1jzl5U16TFA3W2AOYh5OXyvUZv0Llj//WEVvJsPrbuaC9j4d7SQuKxbm2RY/KcEDrLxvfIGNwt8s7Ch/C2X2pcNGr/NP1jY0JEzhYqhZ2r3FgLuodLDGWOSbO3yG95zSWrbKB0Mxfx4JrWaynyjgyjv98j8z4dEi9RjXmiidyVx3oIJV23ZNybUp/xzxIh0v1LS0a7mogBoxxTJ0v4uqUDCGLz5+eVCrU+BcYNGcwtFX7muoZ1eeA8ekRpuJ4CdLjDUfcAQK8gsIsyOtkGxqqdQhCXQN9fKhjRcNOFFcFTDPl6aZuEqDa73LK3l1glBSglpuQ1G+TtC6vqwCjn43N9xo8+MANP+zJexVG8MO/j2w3UmVHNZZfYqHBXQ2/5Y59GxpA4y7FOXZ8AAphU+E1165L8bWSZzdtJiF7RqDZlQMyU9yC7qvXeYAXHkRk1bN45yK8/ZaxZa0+ZeRUNthWRkFYCdj5/q6UDSMwwS69mGc+abs4cZ20HjfbGcCML/2SaTNKCdiulzRd2TxNCkdS1WuOpjcHWzDTb8RWm67klWPjdY6Lqz6UpeTLwLv8WZvZG6vFISUZs6GeD1AcuYGo5pG9f6SMJ94IsHROyQtoJrpzZh4XlpV1b2TKVxAnBO88m1aPRPnT1Ngq/VT+nR4J7dVKVig6pKK4CLcmPj9Sf4V5/1zl+jkJM6nnoYOAB0u29ZL6ZgdQe+NWzYJJL/A+4hJo9x0pwE0RfFlHE8gcXcr2fRZDyu2IoRD80iUy+4fp615/Hx7jKIQbNSSXssZ2r4VBjVlEb7RqvrRCkfSU+2FH2XQDo1XnPXtFxW/80RdGDX9GHS8OiaR1vvCwN2Ge38CxizMRwz1+F+PDxh+byQPeIDt3ThUg6jXdmUk+DMatl9O8ZACA99GYgilYh2g7kTmJe1nf1O7sJFtD/xD7EQ2KQsGmtsok0OToTIp0eqdtzPSWv1X2M0se5qkBJ37GI1UaLK4IGUe9lIwS/uAnPnQ48txP2uEk4V4/w3O7m7wibp6vklbZExTDjHjmi/msohEL0BKza0h2uM2b6Kr1lEMB4zjMe8HsRBP/pgjsl2F/VGfI598Fba4SoJr3azikCz08VnHku/seZexvTLqM8s8Bk8FA25ZGsoRfYTVDiVGFRsGg/SYCsnJ6X34YDwxKBsGJCmHjLtsD9zwHjv9KCfbHO2rb4VEVTogWTi3mD0tcIK9dr/k9lJmQDLbKmTl30+XmPWP9e+th0/tpTQJlk3oxPtBWJCNUC3RA0tv0DM6HQebAQLIsAD1AlCXxsJ3HHldcXuKJhgCcRObOv+NwmwN3bXyMsvlW08Umn5m13voBIyltJTKpLaKZ3J9f92L0H5o4hXqlwsv30r275oXVB8a3A/sLWdIr0PAs40Pp+kFGFLT/LqOmXj7OQjjP/otgJ0tCFT4PoQYtWr0jpb+cVC3fNkLMdlahXD+O91RCg0FpF6ST9TdEzEd7Yjl7oScMey856R3hQE7aGNkf5M0QS6+XOUZUyhqQ7d8JCkvHASB53y0sm0UoaNaRzz5i+Y85VyjN0rCkkTe7EBJTyybFT4dhqNVthkKcezgbuERyuNSTYpArEJcCcV1h1ZQmbLT45NWQDCn++DmZjGJ5rhsR9NVNqBIoJSKgLowYBnawgWvqorRD3ssmEfnhse3WbwstLBoPSCs9aqD1/DcpF44AK/gZAe6Cd9YPS2JdgStVaLFD/Cbio6w4WfXSa2YFyUwmyL/h/Blu6rtZvQ0x1AA6huY2XB6mBSsDe73JvuTwrjcbEjbfmZ5+5OkUq8ioGKvyeZx6RkEaNYHBAl5nusCzRcgkfPERYq2aykx4B4r/OH03ViVvGmEzKqS1JxWiXegPACv1PnFZ2JoIE1j0DqD7Pnyt05s1SCldLWFsziMnW8Co94tzEUJRgBitKRCg1V2uy6yCVnn87j6tVTMb4e1iuX4npj3tb0gd3ly0jSsxlLXF6jMuvmC15zdS8X8zgaUxFoPfcZpZt7dtHaZqJ4tEhSO5Dv138VvzddIOUEfVNin+Mxg5ISpSbas8qxLUKXKD7A6NcVLC/uCSWoMRhh4gmhj7YmoGdyzFCf/sUT8QwFH449cA3/M01JpfBNkgmGodeXU7AgZbaoK/ZHty+ByRbr/jPj440Zn3y2YKVCXPZNa8JnJvn48zfW05lxfUsjY7hQYMt13Ll77/a+B/krTJA6jHwzy59ctgeuDnrmBBlk8MOtYKSj1uQ5PMuAYvpmwXDk5PB6uC3Vh4yW9Np04HG9XKy9DmRRPxcBNkxvEOv9q4NvkD40M2SnXk/3KH1Bu/iFTLru60Iuy2/1kmZU8y31isFzUrSwRJkNE13BnwwZBzYGW7niucrhLYFB1/Y+H2Bh8nhbBGadRIOVjyHNUBY1ViLpZmxSW3hac7x3LtUbTJCzr3oqMnVc5q06Rn6qdFMXyDSeJr9+SqrqF7EoOR6s44QIkCbPcUes1AOMSKEUgTBww2SipbtosyOIBp4xI0o7mWDSjRE052b2iYhgIR1kCo70/3dY6N6cWRX6+vvDScSrOwAor4R4kyGRyAV21Tzp0gI+Ji5YljEyuBBuO8C9PE8jboSwRMMFP8aBoufSDs0w28hzwuI9DXHZ9BsTOsE+7Zq4uYKqrO5ZVAr3UoSN/z7oDS4FyVckbJKY09w7ZFRAD8dPOb7FlXL5nmYcdzbswV7nR5fU2x3W00i2U7enAhUlR+0YrAboq18jBQjC7iVOjBHsKcO7AeE8bbqiw5pmfm1OadOs9MsCrfME3NipTNKWfoRLbQj8/OMuaKTk0MKykqrfBDgA16xO8diFTXYK3BisnVyKPom8KOmD1qV15e+87cvnxJjL3PHtyF2CPDWvmkkcNjN060/UDWTOFLGdhUm0ft2loUcoaatKzTyKyfSwNpkyK9jAfKBeNNu49eTnxi7k3XUpz7ddzalq8AKcAD86EP1F3jmZaeyrM4ChMU4grQ7i5zXesoqs8cRLUWroy14uTrjNnFZRcuhVZTnnNEQQlImiMKZpA0/jUc6iwa0eYrBZvEuta1PDgbgZCrpvZY+1tkY1k+Kt5Ojzq0PlG76PaPeoGH3j/GTtv79YpO6TEwd/RCeucb0pBDjy6GEGrcF2vxltrla7XQq9s4llwnbWFY+xThHql+Gnzok8jtB3aEcwu3M8EQWIaeljVLaogmDln61uRZrzs+q55IRz+ukSHvKfirWBgWpJhbCvdZsMOQ3DU0W51i1C94K2YhtEnw+Y3IRdPBUAhgmUNio0ZlJJg9Zy7Ixhk33qZlSju34vcfOIYqV/I4CQTTH3Z//70IjavR81zVNCY5Xm7e4PZFHfUpz9JKv7y0GQp/LePL1kUd8t1Sl3zE6h5Fu7px/2gsWqthgOYF2WqbW+3HyKSNYIk0ZGSSme1bXoOmzq9JIFzUHp2SEK8O+k7CqTHOoen9ho17xBfEK+j4G5spr8xplskQFDnVlZQj0Uh9JqN71M2QAzOOB5qr3ceOjSJydoZwL33xVXQRan+9+1ZvLmmQZg9Jaw0UQXWUKdhMIofWvQPN17BVS0+azuSZgqrAwa4iDBe2oBe1dbF3pxMxo0HNN7VkGgACPtEWHJIpyaNsXncqLDxXAaNgOOh/fcqu7wD+q6bGUpPYYOUabwPjFyexIDEpql9fx6yEuFSyod7x04tn4I11akKCy+VYVBBb/YOtNPRAfJt43KRA64DtbBuiIZouS5MQO2oXgddL31jq+aDN4AtjqAC+3pE5E5WoCqmwA71VtYi2eWrj6wYtEzYcn8er5eJe7a//stCa8dLKfqixKEaM4g7aMF4vO9g8cbaPu3fCsmIsY2cOB2NkLGWAjwITwvkuHLu8lfEL7zj1URg9oykGddTNMWkSuZ0vaPa2nYQgRbTM0bwHBRbrS6wNLpnwGmoCrbbLsauIXpVmn054JaKSgtjhkK2FQ7grSSl84N4QjogZfD1ViuhcsBhx7vvYaexJZLG8EHBGru789L7GjIvsB3s3uRwzfetwSndM5pA3XxmLs1twHYWPMW0XkzQoyAz7fNq9jK0M+SRVET0OuAZ9vXuqphF3SJcuAGfoDTGuLXJ6PsWrefLt/6sTAZGNx8M6dtD91atqw5/VLCmaFI395/ryQJ3CBCGag5ZHX9YbmzbxlMEPfWrqcDiSt5++tmm+eAvG2H87R8rv5NTSR2SVQd6Uo8MAjC8890kPa+4dN5tXiCQO1th1NoGohwQOesPNkkTWjWooXg/WZ5WFwndkiiBoC7KhRikFsIiOutYPH1Grnsx81ysxA30jSRo5Jx84xXK+1DE+PvokA4lueHj8ogmu4kpzQK6SszKm0HRpcruN9uTTSl3n9pgU2n/dBq3pQ+1QB2dkUDpHFdi+xVpAS/Oky1q+TK6xYcObu/AzJUQOFJA7dxtjPO1nPHQnEoL1hyacsnOK0n3NUF9ZXA7LQ0FHJof9YySxP/6pGKpoo8g7PRbCS7peXBAybcSKXANbW8vg9AUcpnh7O5Sg2dcRgkmHUqWbTDZ7FmhtGc4Kf7twtO6389svl1zXO9kBjhSeOy3kX8EO+RTGlwcV0fpIxc1RXntAfo5kMBqs63G4CzmLwnk2DBTTSM2MwUyC1ukgBJcB6REuRBy7XNNhZMcDBhOij7OqoJY7J/UP9rjPudok7AUPbJFoPNb+42kJObqZCsjA4md0gMYm0HJi6KVOYPcsLjPD9fer48lb1zWr/JORkV2ligGMcbgeXxI2/Ze6H9c6iaf4QSIqccb+veqbjcp44n8elP5jwm1qKRmoDK0dGXZgGbjNO6k4uEMLou3WkJRuliZJK5f53Ev+m5tsCwuVAa4fTQQoO+G2Yqjx0P4YeTn/daRuT3RtCvt5RUdrGO7pzuIfM4OxDtHLEZh7iSj0LwJ+Vdm+pLfBomgbn9frqcMD1UX+mJpTfz+UXNYTuvgp8bq3wAd7IuvD0bqClZA0GdVa9DLODX6U9pPXHB4y9nvmqwgGWqDErLDu5AWj9OIYKSmFRG9u9yxbmVcjl7UhUtjYAF91n5S+y2u1V1mjorMJWWL8FVDGq0mxlaiaX98QhlKDKY7cq7MyptGdg2C7OUO2WSEk/N9x2RhBDfmTNc8XZJu+E7sPlfWl+4KcxcTKXK2FGBXXg1xW1dKSTv/sHI7EC5+wU/py6ZGRqeSYqUvGgYr6nzQdvFGzgig+vKUyJUlBhcGIbuwN8Yyt/E/b21swEzQWWsl2XAEOTgDnp3olNFeGQXlqowVcpY2wsrTGxw67P2gPiSC3JiO5IFdz2Yf1deIInsoLwZ5Z5Y9ntVmzW8O8sRTVsppWEQJN9BN9TfsdoW/NVgx21mju0fN9sckuCgrDJyRaBEE1IOjzcjnylIbFa9wY8eTlhwzOpmuCkNA4QVZH20x/v25k180QOaFYRM89039LlByiYBtrssPe/ZlbtHUnz+yXB3AK+A6GLfRH6AjOoSsaNyMwp7vtFC11FJ8+Xp2oPNRK4phdqAa+1O0QCStBntK5FL3SHwyv+Gp52+GiiGP/pymVlvenCO7vz/J9FpIZG75qketEfTDrhnnc9fnjtVUKlAM3Y/PFOZFIGLxK/654EGAg47oSnsMkmpEVulUGUSx0cwG14I4kWP5alGbBW6RLACnQOUlEXMGZ1ZvstW06MsULQEtzi0KsY/27OwKYFoq0sAVJlqxXOtYq93/QELPJ7FzCScYKZ+2tabqpNhz5SJ+aTcx+KHWnUPdF/Su3D/N8jIKwwF9FGZWAynSs0Zq6rTMak2KGSo8DDr7jqX7Yw0PxtaNvBLxotntTMbyqcArvSAdZnQIl1OmyQYd0keHUP4H2fxOICOG13yGJiCVE3joNQaHSodM0Ghsbdh+m3MDWOglxJYB1gyq9RR8sYs3237Z1IFL6fig3CvtaMMI5JWVGUQG5gbzrWjWI4DTgZPkxVTMVF6hJC0htek0EqG7JdPNuc9MgS0GcXIW68Zz2Z7lqbESiUMwj9BDyTxgLlHQ9E3rpMuRQXT28KGDDV0feZvDiXqmINqBvxeD3DTk1Mh09R/SVD9D/jXamA88TP4AhGmSQpQOg0KukxFr4NzhmMdQsT1cBRKQEGN4igJuLt2xadmKdsrJEpFOvnS2zWwjdRe7wI6VSzshyyRlfat2IV2YfA68TUNE/d8TRsqrQP0bM8UNQRss1YPH60ySW3JT8R9DXL0Jyhfq8lpmRC2X7X9dqD6jSFLcAyXXFAsbqYo30QKUzTBOkxb59poPfn1hwNB7/WbkXAHzvMYBmpFQM58qezEVTIrQ+E+Fgiwpnb+77vD5Tgh6epPnQDSIzPrtztHW/ZMI0AeUaYoJNiIPo9WgjBDC6kYSADo72ExV8DM/3/FJcpaRhfa8I5AfNs0nKcwu0BEuWTEs3yAtmVqHMYIvk6mLuIEmQhs1JSg2NggTdL16dAQIJkrm4PkrTWoUN5sR/+z32CmKEnXIsN+FtoDL9N1Hg8guu19giq/c/tsYMT+uO8bSmvWHan4H576QfogLplo0nTHvj/go0KT4kFKuBBF6bb/nMU29Q9eiiawJrwm5ykEIbVVGmtlMbyTrN6PaXhTSYxIMn3IqR3atc5zXS2LCIy6yVip5V+F0bhkFOcAfWUPjfY4SmYpS340XDSNPLEe8JgQWsf+l1BXCbZmj9rrxaCaekHmA/I8jpHNWZu0yQTbLuzMBMad3cCmkECExRIpp99ffVnHH9t8gDG1IFKDoIhz4hheABBtI6FXAuDz4KO8uLk5DaWzUCkMcfi3mXcl6z9wxGK3JS6VWZmYFz9BPUrT6QJV+YDbnGejMQ/EE1+pzQW7JcARqR78sSAuALIJp8Ziz1FAudYtTMc3EyzQ5unzVMMSxBocFVbQBhlJyloOASwkt/wx02aUwViMSCSR7Hy98bkyBCM+276EvHIpuRQcicQ6/grLUbEJn3MMHsvWuddDxHOFk828DCvE77KrJ1ppMun0/+BlrUHNPf9HQZ2+3Tbrru1utBmeo3pJCsMxp4l7+KpIbxjPop/VxcSw3nTVxCrXKCpDby7sGghBl7j/KLXtd1TZTKz7vAA4nJFP3FV0TL7QkVQboTHEnGIRZpPtv9T8sOtGHB9dXSS06bDqzhg3U9dvvTUgIRggUfeWgAp8Vk2XEVllSKjXhstPmnvtfuqNEGk2zUKratX6xZpTH3xMF3eygd+dlOCk1jJGJQwKN805bxwMGwMVsFv00/iQXnI/ae9yELkt3fp4pEWIMV7RpFKQ7fBKPuacm+OPgK6IGAogZMXZFKbW/uTCcF4+NFoA/oGD1jUoEDqnHhTENjd5Q9hWZmqUCpYPlqfXivADr7PzqdYeX4o7eyhC5/MeVqE32+TYEbvGsyyq9JptONA/9mYUosJ5NWFuwHfrlbVHW4TU04WWpe4fLsgrZWa1NfHV2b7KIUrGSYBBPjENb6P7Kz/QOcgq8+UIm7g4mHjYWAvE2Vp+CjM1ZEcMmKk7eaRfCpS/0M6nu3Jf7QrIbLOEd+l2gaJv7vqxbZJJPGZ/KGVjJvHiTrKStwYFA0GcKf4Rqc7be/Yp96RpdkSb9IR+WtyFy6/5PYHcEGh6TdEyfiHxB/wqh7bCoz7gvNjJ6PxLkiSv0oOB1SoxtQIu4e+DI6+MSqO/2aKRRt3eMUQFsOGP0htsCryg2co9aUixWFLdIXdJ79krVBnhv1R/S9a6kPMFJoINoEVPISlm6g2OngLvSnW4U4gPoZW7Xy7BjnqZ4x9F2LGY25rRP3Vr3HXVQ16z3LJh++UWNng58y0nRtjksyYWgsBcrtV1zw92XwrC4Ju2L2lfBqqrZtHbhxhN0jKct5kRuXeXOu0UM3rb+hmwhMkmgGad0Gs3JK9j0daOGZHY3i9z4RGJc5ew7a8jCUyxaVkS6slAT3N+k0CqSRt1T9Bgu2B1sZeJPdpcEqpGiUTmbeOJbXY/auF+sdlm+HKQQ/6ARn8kq0mxlZQsesCwKU3SoZxzTwEnOSdAzZ9Gy153ZXPP3Zraz7ACwh4If+PNDlUrirVk01IWE7Z486fHtFc7TMq8UwSmgRUHQI+6/U1tEer4B1FUnv5NbfXXLGZ9ED3TyCODIDF+KNNquYCwYNwQpO3e1b94V5HqJ9x+AixmrsKI6/dcS4fKcnXvt2+36olMzzUG7LMVHHlGNoqxU21c95g4uFWvITN6e9LysaFkDXI1OXea3xKyvcuLc7WrTJH43Xypnnbo25WYjjXwgfg/i4+BVuxpmcKiFnu/stLWcA8EHL8jvANmVgDfT2CHihQ3CrU1Nx6MOK/xDDGTP3vKBuDPyLs2PBQDxAJK+8QW2aKyd7+t8Fz2a50A9zzfcx0loYcvNiyR7oeS2X5NHNeN3Alt9ln+wkpE8MJYgzd5OXDFPdHjKI40dlNAGWXeY1TwPe4Z/RxenYsQs+BOYwTbNhSiU6odX4nJckTNHmO6eSE5diO7LZy9FhAZus4ijagkByQgo+CmzMxCXh7hoRubLCdcDtuUcby2JiiK02/h1cC3wKbNhnap070oT+2foMr5kC5eqA/ga8mzZ6CK+o+E5my2VT36WQqL/+lHKOoU5EoW1J7XbY//WTRBlZcwCKJ06t6eMRu4OYKmCFh8G1IMam0ymNuJFMbREIFfzVioWy/+ydIgvzYPkQWYfrGJbxT8rUXuPSA/FjChIzv06AkG3IeLlqqDcJ7EHyhCtqJoeNQQptEFrRPxzO26dv7RD6nVh6gOGIH/PQ8lE9m55+FiCzLe1SRjk5X4uhAyUw5QUzUHpct2DCqMgbQmiTH6jnsIeKLOB+mC2hH6LYL9DjeaD0ebjd+mhP51QUuf9y4Du/k00xkafmSwSzlBtga5tnM58tiJuKcpTORb7QNIA1Dv39d1mTuk6uLfguRwdlQRf+4uiy4T+vR3ojzkAe053IrDHIUmNvSZGfUbXk7qpgSa577LIoAQY+/puNeTT5SctrxpIlxj5/nmCsKsy5wjfHY2Rb9SB2LqEA0MeS9pkxYZEAeCpnOBSU8d/CI5dHyMbAUbXiFUf3MRqQEJapbYsMlcUaRKF1OT3gF1eV9aOLzlCJ0uKQP/xA7zVmphu99znV0GKJia1MSyD7o7mPQbjmClqZ35/gynw2SOVumtmUzsE7YOLIa+Qd+NLcyMoLwrW6yFcAnQpyxl3p5sEHrnlG5AsQnHfBscfBnp+BZIXx6K9AyMfF5+F9b1CgAK5YnDOocFdx6WHMy2zWkSrRy9U6p8mkkwiq7xIOnaE//ewRmoXQNeRmua2fa57HtcO4DVV5hP+9TfciOJ3sHALPYdgIc5rOm5NUVJGZ/uxPacxH0UTJbUQTJHe+5FJ/UHzgUFvyGbmJg/HvKcKuT4TzfkPz36JZ3fv1jzlNjVe4yAkf08EbRwrkuav1E9BDOiuHpRBDmmc3NqylKjI0169d9CRC2N0O5b6w+jfUvp9RAeg4+0Asmi0chJ6hveriTh4hPMGFvU/6zj83MeYrnQKulS5LYYFtgvm1g5baEijW4Wb79yHnZLT7i8GKNJIfzIuBPRzVRTMRkhPLZhERf3BkzFA+zmsBi/zDC422xY1rWT1zsVIaQJ4vmlGMiv3ePgIOtS0zQ5bRDZBGrPLdIKHZHPG3mGldVqjuA8nWXpOUk6XD1Rwj474hqt7cVAEplApEefnEtPpRgLbsQ0/FiJ0zuZXkcZWhJ5lvKQMjnjMoh+l4lziaZAGrgc69PXm0yxh9xMLVHq2ErzIYKUCwHcqG4axqw+pB9lfgNitSMVRMkvp+gemZTnunaxzacavxAWPF/mefbPWvY7GkFoEAemuMiVcmb9aANkwDbRyKOXMwjCEArnaUF7n+0leyucNsTYhrdbQRglVd8jSdzszVTWlIVIKdEaiu2Pv2GzPdlj8zXRf5tyB1lbfR7hFW9JPSbNRji7OTj4veRlVX30HHHuClW0G7AMpsptgrfd3Fw1dEwC5WyzZl0xtb+2WbMrcGSLYXFchIr67v0uN3pj/oqfFCTOHXQgROKIIVqgas5sK3LjVN4hlS64wIYTtD5OzcBlQa28j0B29LMNKeSifgywpfXkyym9ONL9qBtIMeW0huY96Ry5hkFyoCXhW4lDBSpa2PGz7o1LNozC9vhJfSES0K0pn1nB3Tsarb1LCF3eqT9TSfxXLK39TBOBPqrXvQny1npJZI2nO0GucAQneoC8IZ7XPgVTY75s1CZluSZxvk8h/5K9SzYNe+V6tt0D0sxM5a9Shjvr0mXZEeh1nJSpxQq6Y/fDU9YgYmFomn2httZRQhouDvfvsG1y+qOqqXcgfaMNf0h55bs5LS0Vk8V4/vydr/Za0LPnJqe1fN7+3kZH7WzB6s5qtfJMRjXW9pYErVCLpjfq03hzZcYqC1/MIuzmXDwKrfdMk9at6bi8FD3DBVMqA14qBfSmh9u0TU3Pjf1nmr56aRqMUDxqLEmiNJT7K8T/+KTwU0uQQAlOtegFwLfRsKNLHo1+mmLlghc8vGUOj6I9RoWC4HXAezZq6IUNtQIOQJA1iEmw10cgOzxtpLI38pMYFaOO5nXm5fabEM5mY5iLiaXRRbLz0LG/mDIzs+AbfIG2oqKL3yM3dzOx7/26mAqCcCYqhpxm445uEGG9kCQBizeCQe/EBZ0Ve0mQ0d2Bgv/yN2qU53uGj4dsit5oKEaQClhFw2lPhukMvGZs0uUv97zkj9pYe/bHUE83yo28GC46xtxK+yMoj0sM771LXRSNZn1mPyAwOGEI2RSwW00gS9Qhb1OuMWl8x1tKgpmkPoyjIcBvmVbNIw6yYHlO/ddvpafsXoiZnE70quTUOsB8xOIw75oc2WUCA0hdsQba++x+82siCRXl9nipaQapKDwRNHe5yccnhuQIxd6c+GCIIn+fQ8kbBkAIFHVMgLOo3OXsz1NXNQK2nU5cw5V5q7lzblD3uhNY71eGVOqrzJOp+gmUp1pN0zPcpZXms/KbY4rRMXOGJec4NUMeYjSsbNGmkC+vmPqk34sNNumcZNZOQnfya1s1pJAolhDJwgTE2Q/5WH8hsxzNIcoGvmfh0TFXlGlucMOCadu/WeV0Bd33uGQFTXXAGWtFiq4K1mvojTMXdRT1UZsarECPMO6magmU8a8c6/amVLmfxSiKD4jYBDho9/LhOdM0roa2Eoao3sqp7rCUTPoRF17hP+e9wXgr8hstSspZB/X2JeoNF3jlonLMVJ9u688D9l/KWTCv2L/FpRHnqi6guriCHIObyO3SOO17Mx6chnOlTIKvrhQTeiB/y3ELk8PtNyR62EzpcpfPqS6wXKo+T1TfrdwOlBwYRpAad2j71QHlBo/CVZwtMxrnuHtbbQ4p0zqEV7+zbTxZVM2Zf8kdbAAwSiPGmJofViUz15CFmxbGtnJ3MHe2taVEC50X5m5m4VzDb+x0l12UXLtcdV3JQSoWhJcm2EUgX3XlFRQyDK1frBhj3aUn76wB2+GM06ufRkpqJ3BF/uRynwBwHD0iQmbS5dUBhVQTdD6JMoG2x8qi8s+KLswDqjxczQdTG1p9euo9RhuWs7LfenWQnBGr93ZwgtXFiB7SZK/h4vjgqVcBNoKMq2ZrDmZPIyVPfgUFBuL7yiCXdrFKTxfUd/DRRZmaLIs5vsJF02584PWAkw4oHibbcgS5njO8UPgnV8V2Dft5AjazbqDBG01iX64+u7eVBm1k2540m+jkP+mRcMBi4IIhcG2j3xzIyp/umP774U5xJh0aZLbn1pORQT+ZlR2HcbCVEhsXiLh5on0mJjeirLrS6bQZDwptvW8nROLlHQOCgz0CFXGlHWeVcqSLZTQhycqYnBqUFB+uz96a4rtuUgS79a5xdL21k7XtuL9FYyU6dWNc74385veplSBjZlmyx430/TYHvKUXCPduXWGkHfftMeVHOUY3v39TulN9bHsPCazwmIxkccbSUzEoZxIHUsh8M+p+L4TNBCWYaXVyBst8IeWmk2YTbjosufzn6j5KmO5y+yLIqLvcvoH/M592W0oyXbf69a+DG5rSicVVCVwDxqbXg1izoUmmDS2WodfjcqJSg6v2rBtVtL9YWo2NOVhRw9qOuZwOfWOWNURnIsaCg+a/s+quJVtLvmCymUQWqQ0lZqVfDo9UbGDNL9eC5qb2MyR2+geZq0Fd34D+Qxr6XwJWolyF1kgvf8u5lQ/7HazwN9Dv9zTswtdK6AwE1KAz9QqlhJyWbSFWK53YXvpF9BdgkNsE+1PHV3He4TS+KClMhQgEWPbETi7foB184LQUd3Rg3Ajhi0wW7fwwpSQ3neH1kGMwWj3nn/i4RoV2HvLva4NsvLO8OVsUmAX7LOW04//ub8cK8/Cqe0HCvPmZibAjLTIwSEDUjldKZ7fPzow42/aL9DPmUImTVC2+89TaFjO62SwqpwlucddEJgnzhLNzPJ0d1i0/dLZLkQlkFUbY0b42/yy0X2tT7H6KlgRlfyDzRFxVK1iqFmg0s+hFpajcTSHKnClVDH6yEnInNq4ZY9yvjLh34+Mwz1sV+pO99RQ+pdLnYaDL9u//PGLS+Azpzu7/FhBdxMZwGEr8L4sjQC11HXjqln6uWropVu6nLeguInEWXOpQMsHzRxE5RLid1+L4uhPxi9pOP02F/U01Hmms7SeWnSy8r7RZo0A/bqeAmfKyqByVrj2rRVWXvugibd3fqPrGsnk1m+qfsAlbb/sSVu8hJ/deN79NRRkG6bLUmj3YuJLqm9AZ6i8qOi7MhFyXzUj1x/5wZKnQ+hztuZyy3zhHKC8xxBRzPl0nfS7MC5HjV/jroDYtWizv2rHyY9gyOM6a56Hz0BFJtZTa0oW1DIewp6UZ5JvCtr4HeBS38kQ7NLKzL/IETJjlhep+KmKk4k/1OnmQfxBOwjy1+FvFM7hfMGcuBHKAAfkYqAEZDELAjd/sAhQj4G2n/1vzUGNVOEorYjJcEzpLLDoxg/lRL+M5RvlJakzlK7k2ssTZyxbstZUOLOH/zmIM/Sca9gXYgsZWJpkJmlyFF1e2OXrOX/rxGziIracJwxTITXBBNeqMLy8uskAsWEWpOkGnoj8WGKcWpE3Kt9Ft9bQ2T7jDfwr64zDKUrNbE+AX6Byk+tK1R7Osm1jHW0GAWhTY+Udrl9cpOhY4ntXH3bZxQ1pw8+cJgtwGcjsikTJMepQ9E3HTkwrYDgBjqxZbOd+YmaV/fNTuizQQMst7exIEs9TJ9Io/OVe2HSug6ZDrEyQUaFViaeahTWiv2Ru8OftQkE5Ded9GBua1fmyEhAIZtsg6zHq2pw6z4dML3QCRr+ktkSoL/ptDoxzVHDbtPVvXDFR7MeCW2YyoA+4AMKwBLJICFzBA4ZWJDQRlqObStw2KXBcPH9PiKq4/e8PEmY1E7ZgB+tLf4imGqZTF387KzPG/TIuFy+VJC0tGhzrkHPh1C5RQLMHXHl2BPOIVz3XvcKYNH6OvJXVGK/FKfS04EALLtkpZj66WLlFlbBzq357JdjsYXmFyQs8ND93XrLKlXk7N/KnjAxascUkY+aOLb7stkRjgmsTt0wBMmnyX8BaUaW+rsZmXE9X0amR6f7kH04NmO1A8hgN5Xa1A0OgqpVHAKTU2WYLqJqLCeMovP2aIynLmIY5VWwnk133hEsvetP3HI+dGRfsdJiGu8LF+tFnEk5/BHzNzd/oDFwq1Ine8HrytOnce0KD0KlbFmPbeTBejO0lBIlitfAF7oaBhAlqD7Wd5Mp67+ncXs5dcKurAUMyVQxnWjdOMRy+fM3D2IPHMAI7gEeV+PCvTxNqZdQKI1TWPa5VArOfAMgKEDfN1nLX/L2b/l5tP1gmPOOCb89H8OxEGSM2GjwZCEcLOESMOfHwOak90uzByvALYYPk8ZLrhojrO0ZHoimoPL5Vuz3RGuCS74wcjaEfVgR0nDWO6bdHlOmLArVyj2cgaF8FK+X91e+IutuztPk++mqUD5wJu7mQ2Ly/SnMzSAsmNWqd/CMK5sMOEWGP9o9GSumVMU/fBOdWF5TLUNoyV0evGllkyo37SXRBKj3WUgg+oo/czshaycmhETz3nUr7wK/hW3XUWfR5434FYzdQJ/PwRiR3fildXma7FpiTEvZ6Oj3hV2XNj5ZtmYGdIk4n7agwCDMMYP/e3Oi77aKonAn28bD+9rZzC4GAlW+91TOQVHp3/Acfp7O3Q8rxmgm8ADIVfIVJ8jOn+DtpjOU41pVJFICUG2960Ucv3nhqlxahVc3exWtdjwmDJ0jT9YNTm2hm88SfmDR+QD5FwieZUU1sK93d/xQbTux4taAOnWVhFwUd1JXQbk/W7tDJb+KWYkQFQMqD+QKKMRrFD0rRW2Gvi0GwfkPbS79W1gtY0E+fvcGAdK5PCnZWgxRbsRfpCQztGVF3uv8FMRr/w1iSd6SR0tkrdIHbO3m43W4Lmmf6uFoRu15ewJGqqqDZd3Dy6HO6KXI39/n8gxT2IJUQE57r/2uNVx0cu01KglEk/z5y0iRFVR7IwdoxooSXXGWzWyHJSRB2XSjbOwmWpvyLvfQs+gDBFN06eq0qoDcH4EXY7tdMPwAFpEYij21gLSIBtJhspDR6iu7Sdnaycfj3Ggw/CnmOelKqhr0cohs4HRzf2CdoVlpIhB83IPYAcJBdP66LP26hZkG1eb83OSjsBCQMxeMO3tNJedaduLhdqA0BUmW1ZIuvFh6FZ4ZVp5MU+oR/ZYYOpsFQz13XKSUhotRsomON/WyMyzjN67Gs40+T3x4txU/8Iwkeejyt4pKlWmYJGQ8Z6MZjTbv2N+IwDfLnUvxeDa+5QczXWnY3ewvGaWq5iTwcOKzBmRXft5BKfGmAROCsEW/rqJtDliSQEj5dGHLuPrXVmf2DlqFbrA4cXHDiW4ZDGzmW7wAst6S/DN0hQRkvp80CZ0ERRIH4+xFkxOeDPua/ca1JPdCFKHUQTfjvxLYmPYAKrBWuvs892nq37shUV/KXNcYAsKpE9ubZMEdgD1v7v2zuz0DDcCBdgqvvTaSuCnVO/rBLL0JKWCgSZUB2PZ4ecftUebMHNJoWiOTi3RugNE3FmgQmNoDs9iOOIr8MCrj+s/paG+X5GeAXKj3SwoVgZIlUPR/yYQgLkmTVZV9EN42gY0inJrTq10c+j+cIb667F+Naw8kA5vzXXc89HSIdt3zjgW9QErxJse0TJBN3jsGzPo/3QBeMRZ72kFwW0ximRMbM5nWyjSOGZcDyuqupsNgeGpIcaFM3h66zpD2dWXGv6jigiGoWrxc0KNdIuTklWd7eIrku9S+a0YUqmkn3MS2MP7uTvL79T3mAOXoUJLhZZkaCjO87YANFltI5HVTo3wQmQ8hNsVLwo8fMn2R8lZXn/y7hmk7zefNHGLYyU6xVeZMJTzhOF16k9aNInbeLi+Yl1+2duDOCamzvP8uiTotFylNVat7dqrXE8VGs8enL8p5odJnlgLqBgltAzUvxv"/>
  <p:tag name="MEKKOXMLTAGS" val="1"/>
</p:tagLst>
</file>

<file path=ppt/theme/theme1.xml><?xml version="1.0" encoding="utf-8"?>
<a:theme xmlns:a="http://schemas.openxmlformats.org/drawingml/2006/main" name="MBTA Black Line - Blue Title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447E40151A548BCC3024100D439D7" ma:contentTypeVersion="2" ma:contentTypeDescription="Create a new document." ma:contentTypeScope="" ma:versionID="b676d3435ed3973a543adbdc152f9909">
  <xsd:schema xmlns:xsd="http://www.w3.org/2001/XMLSchema" xmlns:xs="http://www.w3.org/2001/XMLSchema" xmlns:p="http://schemas.microsoft.com/office/2006/metadata/properties" xmlns:ns2="843e4f8c-c192-44a3-b7b9-8eb963ce6f5a" targetNamespace="http://schemas.microsoft.com/office/2006/metadata/properties" ma:root="true" ma:fieldsID="e859c7286ca555fc9107b05bef8e71f5" ns2:_="">
    <xsd:import namespace="843e4f8c-c192-44a3-b7b9-8eb963ce6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e4f8c-c192-44a3-b7b9-8eb963ce6f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21DB44-C336-40E9-BA09-F52C1687BC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4B68CB-3D07-4E66-B7CD-9DC19BDB95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3e4f8c-c192-44a3-b7b9-8eb963ce6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6D3231-AEC3-45B1-86E2-BF09940F8AD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49243</TotalTime>
  <Words>1203</Words>
  <Application>Microsoft Macintosh PowerPoint</Application>
  <PresentationFormat>On-screen Show (4:3)</PresentationFormat>
  <Paragraphs>310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MBTA Black Line - Blue Title Template</vt:lpstr>
      <vt:lpstr>FY19 Q1 Operating Performance</vt:lpstr>
      <vt:lpstr>Q1 performance reflects ongoing control of operating expenses and continued progress towards aggressive revenue targets</vt:lpstr>
      <vt:lpstr>Results driven by lower than expected revenue; partially offset by operating expenses &amp; debt service savings</vt:lpstr>
      <vt:lpstr>Operating revenue expected to trend back to budget; ongoing management of expenses</vt:lpstr>
      <vt:lpstr>Fare revenue and own-source revenue trailing budget targets; mitigated by  other income</vt:lpstr>
      <vt:lpstr>Total expenses (including debt service) below budget year-to-date</vt:lpstr>
      <vt:lpstr>Initiatives to improve financial transparency and accountability across departments</vt:lpstr>
      <vt:lpstr>Risks to FY19 budget targets</vt:lpstr>
      <vt:lpstr>Pension costs represent a significant risk to the Authority’s operating budget going forward</vt:lpstr>
      <vt:lpstr>Appendix</vt:lpstr>
      <vt:lpstr>FY19 YTD Actual Results vs FY18 YTD Actual Results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FY19 Q1 Operating Performance</dc:title>
  <dc:subject/>
  <dc:creator/>
  <cp:keywords/>
  <dc:description/>
  <cp:lastModifiedBy>Siddiqui, Aayesha</cp:lastModifiedBy>
  <cp:revision>2604</cp:revision>
  <cp:lastPrinted>2018-11-20T15:43:49Z</cp:lastPrinted>
  <dcterms:created xsi:type="dcterms:W3CDTF">2016-03-10T15:10:51Z</dcterms:created>
  <dcterms:modified xsi:type="dcterms:W3CDTF">2018-11-26T22:35:13Z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0x010100EAE447E40151A548BCC3024100D439D7</vt:lpwstr>
  </property>
</Properties>
</file>