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docProps/core.xml" ContentType="application/vnd.openxmlformats-package.core-propertie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9" r:id="rId2"/>
  </p:sldMasterIdLst>
  <p:notesMasterIdLst>
    <p:notesMasterId r:id="rId6"/>
  </p:notesMasterIdLst>
  <p:handoutMasterIdLst>
    <p:handoutMasterId r:id="rId7"/>
  </p:handoutMasterIdLst>
  <p:sldIdLst>
    <p:sldId id="380" r:id="rId3"/>
    <p:sldId id="395" r:id="rId4"/>
    <p:sldId id="405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3DC9B9-A4B3-43DB-BAC3-481D4772EE1F}">
          <p14:sldIdLst>
            <p14:sldId id="380"/>
            <p14:sldId id="395"/>
            <p14:sldId id="40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6" userDrawn="1">
          <p15:clr>
            <a:srgbClr val="A4A3A4"/>
          </p15:clr>
        </p15:guide>
        <p15:guide id="2" pos="2265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  <p15:guide id="5" pos="2315" userDrawn="1">
          <p15:clr>
            <a:srgbClr val="A4A3A4"/>
          </p15:clr>
        </p15:guide>
        <p15:guide id="6" pos="2261" userDrawn="1">
          <p15:clr>
            <a:srgbClr val="A4A3A4"/>
          </p15:clr>
        </p15:guide>
        <p15:guide id="7" orient="horz" pos="2928" userDrawn="1">
          <p15:clr>
            <a:srgbClr val="A4A3A4"/>
          </p15:clr>
        </p15:guide>
        <p15:guide id="8" pos="2160" userDrawn="1">
          <p15:clr>
            <a:srgbClr val="A4A3A4"/>
          </p15:clr>
        </p15:guide>
        <p15:guide id="9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369A40"/>
    <a:srgbClr val="55864A"/>
    <a:srgbClr val="B9FFD9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2" autoAdjust="0"/>
    <p:restoredTop sz="93837" autoAdjust="0"/>
  </p:normalViewPr>
  <p:slideViewPr>
    <p:cSldViewPr>
      <p:cViewPr>
        <p:scale>
          <a:sx n="117" d="100"/>
          <a:sy n="117" d="100"/>
        </p:scale>
        <p:origin x="-151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6" y="-96"/>
      </p:cViewPr>
      <p:guideLst>
        <p:guide orient="horz" pos="2936"/>
        <p:guide orient="horz" pos="2932"/>
        <p:guide orient="horz" pos="2928"/>
        <p:guide pos="2265"/>
        <p:guide pos="2212"/>
        <p:guide pos="2315"/>
        <p:guide pos="2261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3" y="4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319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3" y="8830319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6" y="0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1" tIns="47284" rIns="94571" bIns="472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8"/>
            <a:ext cx="5608320" cy="4183380"/>
          </a:xfrm>
          <a:prstGeom prst="rect">
            <a:avLst/>
          </a:prstGeom>
        </p:spPr>
        <p:txBody>
          <a:bodyPr vert="horz" lIns="94571" tIns="47284" rIns="94571" bIns="472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3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6" y="8829973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8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Insert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 smtClean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subtitle here</a:t>
            </a: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8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27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5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9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0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8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22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0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5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 userDrawn="1"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71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6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8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76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43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6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327026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5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Green Line Service Improvements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-183748" y="6642100"/>
            <a:ext cx="1959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" dirty="0" smtClean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24764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2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2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7058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Green Line Service Improvements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2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1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23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3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>
                <a:solidFill>
                  <a:srgbClr val="000000"/>
                </a:solidFill>
              </a:rPr>
              <a:pPr/>
              <a:t>11/26/2018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7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19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1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4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64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5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4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5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0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9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0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5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66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59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3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8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6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0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3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November 26,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7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98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87A6FB5-55FC-41BB-96AD-B9854D824E40}" type="datetimeFigureOut">
              <a:rPr lang="en-US" smtClean="0">
                <a:solidFill>
                  <a:srgbClr val="000000"/>
                </a:solidFill>
              </a:rPr>
              <a:pPr/>
              <a:t>11/26/2018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90C4686-4FF0-4B14-AA0A-2AC8D6F72CE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3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1828800" cy="32918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386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57200" y="1371600"/>
            <a:ext cx="8229600" cy="403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4102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6172200"/>
            <a:ext cx="8229600" cy="30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r>
              <a:rPr lang="en-US" sz="900" dirty="0" smtClean="0">
                <a:solidFill>
                  <a:schemeClr val="tx1"/>
                </a:solidFill>
              </a:rPr>
              <a:t>Please put your source here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169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; optional bullets">
  <p:cSld name="Table; optional bulle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388625" y="554200"/>
            <a:ext cx="8333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2425" y="724717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620097" y="1539267"/>
            <a:ext cx="30714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42450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white)">
  <p:cSld name="Blank (white)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3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2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09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4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4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November 26,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7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slideLayout" Target="../slideLayouts/slideLayout52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slideLayout" Target="../slideLayouts/slideLayout51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slideLayout" Target="../slideLayouts/slideLayout55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slideLayout" Target="../slideLayouts/slideLayout53.xml"/><Relationship Id="rId30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 smtClean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2" r:id="rId3"/>
    <p:sldLayoutId id="2147483663" r:id="rId4"/>
    <p:sldLayoutId id="2147483673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47676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80981-3DA6-46C2-826D-0D8005ADC286}" type="slidenum">
              <a:rPr kumimoji="0" lang="en-US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7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1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endParaRPr kumimoji="0" lang="en-US" sz="975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 userDrawn="1"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177576" y="222250"/>
            <a:ext cx="5521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8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171450" indent="-17145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18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3219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68580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94654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2001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15430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18859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2288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5717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853" y="4181856"/>
            <a:ext cx="7751547" cy="466344"/>
          </a:xfrm>
        </p:spPr>
        <p:txBody>
          <a:bodyPr/>
          <a:lstStyle/>
          <a:p>
            <a:r>
              <a:rPr lang="en-US" b="0" dirty="0" smtClean="0">
                <a:solidFill>
                  <a:srgbClr val="002060"/>
                </a:solidFill>
              </a:rPr>
              <a:t>DGM </a:t>
            </a:r>
            <a:r>
              <a:rPr lang="en-US" b="0" dirty="0">
                <a:solidFill>
                  <a:srgbClr val="002060"/>
                </a:solidFill>
              </a:rPr>
              <a:t>R</a:t>
            </a:r>
            <a:r>
              <a:rPr lang="en-US" b="0" dirty="0" smtClean="0">
                <a:solidFill>
                  <a:srgbClr val="002060"/>
                </a:solidFill>
              </a:rPr>
              <a:t>emarks</a:t>
            </a:r>
            <a:endParaRPr lang="en-US" b="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43000" y="5105400"/>
            <a:ext cx="3352800" cy="7620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2060"/>
                </a:solidFill>
              </a:rPr>
              <a:t>November 26, 2018</a:t>
            </a: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463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 kern="0" dirty="0" smtClean="0">
                <a:solidFill>
                  <a:schemeClr val="tx1"/>
                </a:solidFill>
              </a:rPr>
              <a:t>Fiscal &amp; Management Control Board</a:t>
            </a:r>
            <a:endParaRPr lang="en-US" sz="2400" b="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951565"/>
            <a:ext cx="5856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Line Traffic Signal Priority (TSP)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11718"/>
            <a:ext cx="18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DGM Remarks 11/26/18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21871"/>
            <a:ext cx="80771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Continued </a:t>
            </a:r>
            <a:r>
              <a:rPr lang="en-US" dirty="0" smtClean="0">
                <a:latin typeface="+mj-lt"/>
              </a:rPr>
              <a:t>focus on implementation of TSP in partnership with the City of Boston</a:t>
            </a:r>
          </a:p>
          <a:p>
            <a:endParaRPr lang="en-US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Modeling of TSP benefits on B &amp; E Line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Phased implementation underway on B &amp; E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This week “go-live” on three additional intersections along E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BTD &amp; MBTA continue to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    refine </a:t>
            </a:r>
            <a:r>
              <a:rPr lang="en-US" dirty="0" smtClean="0">
                <a:latin typeface="+mj-lt"/>
              </a:rPr>
              <a:t>system </a:t>
            </a:r>
            <a:r>
              <a:rPr lang="en-US" dirty="0" smtClean="0">
                <a:latin typeface="+mj-lt"/>
              </a:rPr>
              <a:t>and </a:t>
            </a:r>
            <a:r>
              <a:rPr lang="en-US" dirty="0" smtClean="0">
                <a:latin typeface="+mj-lt"/>
              </a:rPr>
              <a:t>develop </a:t>
            </a:r>
            <a:endParaRPr lang="en-US" dirty="0" smtClean="0">
              <a:latin typeface="+mj-lt"/>
            </a:endParaRPr>
          </a:p>
          <a:p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</a:t>
            </a:r>
            <a:r>
              <a:rPr lang="en-US" dirty="0" smtClean="0">
                <a:latin typeface="+mj-lt"/>
              </a:rPr>
              <a:t>a </a:t>
            </a:r>
            <a:r>
              <a:rPr lang="en-US" dirty="0" smtClean="0">
                <a:latin typeface="+mj-lt"/>
              </a:rPr>
              <a:t>complete roll-out strategy</a:t>
            </a:r>
          </a:p>
        </p:txBody>
      </p:sp>
      <p:pic>
        <p:nvPicPr>
          <p:cNvPr id="6" name="Picture 2" descr="Image resul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6" r="2273"/>
          <a:stretch/>
        </p:blipFill>
        <p:spPr bwMode="auto">
          <a:xfrm>
            <a:off x="4655225" y="3810000"/>
            <a:ext cx="3802973" cy="26589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2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951565"/>
            <a:ext cx="8026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and Orange Line Signal Communication Upgrade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11718"/>
            <a:ext cx="18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DGM Remarks 11/26/18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6200" y="1397710"/>
            <a:ext cx="882858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75 </a:t>
            </a:r>
            <a:r>
              <a:rPr lang="en-US" dirty="0">
                <a:latin typeface="+mj-lt"/>
              </a:rPr>
              <a:t>l</a:t>
            </a:r>
            <a:r>
              <a:rPr lang="en-US" dirty="0" smtClean="0">
                <a:latin typeface="+mj-lt"/>
              </a:rPr>
              <a:t>ocations </a:t>
            </a:r>
            <a:r>
              <a:rPr lang="en-US" dirty="0" smtClean="0">
                <a:latin typeface="+mj-lt"/>
              </a:rPr>
              <a:t>throughout the network utilized leased communication </a:t>
            </a:r>
            <a:r>
              <a:rPr lang="en-US" dirty="0" smtClean="0">
                <a:latin typeface="+mj-lt"/>
              </a:rPr>
              <a:t>technology</a:t>
            </a:r>
          </a:p>
          <a:p>
            <a:pPr lvl="1"/>
            <a:endParaRPr lang="en-US" sz="8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Obsolete and unreliable infrastructure caused periodic and prolonged service </a:t>
            </a:r>
            <a:r>
              <a:rPr lang="en-US" dirty="0" smtClean="0">
                <a:latin typeface="+mj-lt"/>
              </a:rPr>
              <a:t>delays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Full transition to internal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</a:t>
            </a:r>
            <a:r>
              <a:rPr lang="en-US" dirty="0" smtClean="0">
                <a:latin typeface="+mj-lt"/>
              </a:rPr>
              <a:t>fiber optic network </a:t>
            </a:r>
            <a:r>
              <a:rPr lang="en-US" dirty="0" smtClean="0">
                <a:latin typeface="+mj-lt"/>
              </a:rPr>
              <a:t>completed 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    last </a:t>
            </a:r>
            <a:r>
              <a:rPr lang="en-US" dirty="0" smtClean="0">
                <a:latin typeface="+mj-lt"/>
              </a:rPr>
              <a:t>week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</a:t>
            </a:r>
            <a:r>
              <a:rPr lang="en-US" dirty="0" smtClean="0">
                <a:latin typeface="+mj-lt"/>
              </a:rPr>
              <a:t>Project </a:t>
            </a:r>
            <a:r>
              <a:rPr lang="en-US" dirty="0" smtClean="0">
                <a:latin typeface="+mj-lt"/>
              </a:rPr>
              <a:t>Benefits: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Reduce </a:t>
            </a:r>
            <a:r>
              <a:rPr lang="en-US" dirty="0" smtClean="0">
                <a:latin typeface="+mj-lt"/>
              </a:rPr>
              <a:t>service </a:t>
            </a:r>
            <a:r>
              <a:rPr lang="en-US" dirty="0">
                <a:latin typeface="+mj-lt"/>
              </a:rPr>
              <a:t>d</a:t>
            </a:r>
            <a:r>
              <a:rPr lang="en-US" dirty="0" smtClean="0">
                <a:latin typeface="+mj-lt"/>
              </a:rPr>
              <a:t>elays</a:t>
            </a:r>
            <a:endParaRPr lang="en-US" dirty="0" smtClean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Robust network with system redundancy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Capacity to support signal technology upgrades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Independent control of system by MBTA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		Key </a:t>
            </a:r>
            <a:r>
              <a:rPr lang="en-US" b="1" dirty="0" smtClean="0">
                <a:latin typeface="+mj-lt"/>
              </a:rPr>
              <a:t>step in upgrade of our signal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069" y="2741498"/>
            <a:ext cx="4392621" cy="21353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90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447E40151A548BCC3024100D439D7" ma:contentTypeVersion="2" ma:contentTypeDescription="Create a new document." ma:contentTypeScope="" ma:versionID="b676d3435ed3973a543adbdc152f9909">
  <xsd:schema xmlns:xsd="http://www.w3.org/2001/XMLSchema" xmlns:xs="http://www.w3.org/2001/XMLSchema" xmlns:p="http://schemas.microsoft.com/office/2006/metadata/properties" xmlns:ns2="843e4f8c-c192-44a3-b7b9-8eb963ce6f5a" targetNamespace="http://schemas.microsoft.com/office/2006/metadata/properties" ma:root="true" ma:fieldsID="e859c7286ca555fc9107b05bef8e71f5" ns2:_="">
    <xsd:import namespace="843e4f8c-c192-44a3-b7b9-8eb963ce6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e4f8c-c192-44a3-b7b9-8eb963ce6f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4D10EE-0FCC-4D08-BB3E-3B0F4D7A456D}"/>
</file>

<file path=customXml/itemProps2.xml><?xml version="1.0" encoding="utf-8"?>
<ds:datastoreItem xmlns:ds="http://schemas.openxmlformats.org/officeDocument/2006/customXml" ds:itemID="{C78106BF-5ABA-471A-8198-3E4AD667EDFF}"/>
</file>

<file path=customXml/itemProps3.xml><?xml version="1.0" encoding="utf-8"?>
<ds:datastoreItem xmlns:ds="http://schemas.openxmlformats.org/officeDocument/2006/customXml" ds:itemID="{83A44ED0-C150-4926-9E0B-C9B58FFE92CC}"/>
</file>

<file path=docProps/app.xml><?xml version="1.0" encoding="utf-8"?>
<Properties xmlns="http://schemas.openxmlformats.org/officeDocument/2006/extended-properties" xmlns:vt="http://schemas.openxmlformats.org/officeDocument/2006/docPropsVTypes">
  <Template>MBTA Default Template</Template>
  <TotalTime>35097</TotalTime>
  <Words>147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MBTA Default Template</vt:lpstr>
      <vt:lpstr>1_MBTA Default Template</vt:lpstr>
      <vt:lpstr>DGM Remarks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 Evasion Reduction Strategy</dc:title>
  <dc:creator>bkane</dc:creator>
  <cp:lastModifiedBy>NP</cp:lastModifiedBy>
  <cp:revision>1348</cp:revision>
  <cp:lastPrinted>2018-06-04T14:50:09Z</cp:lastPrinted>
  <dcterms:created xsi:type="dcterms:W3CDTF">2016-04-11T13:25:01Z</dcterms:created>
  <dcterms:modified xsi:type="dcterms:W3CDTF">2018-11-26T15:19:59Z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0x010100EAE447E40151A548BCC3024100D439D7</vt:lpwstr>
  </property>
</Properties>
</file>