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7" r:id="rId5"/>
    <p:sldId id="262" r:id="rId6"/>
    <p:sldId id="258" r:id="rId7"/>
    <p:sldId id="259" r:id="rId8"/>
    <p:sldId id="261" r:id="rId9"/>
    <p:sldId id="260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5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5D233BC-4974-47E1-94F9-ED417A5BB69F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6D912E8-BE4D-44AE-A766-49FCFB9D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65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95958"/>
            <a:ext cx="7772400" cy="1774295"/>
          </a:xfrm>
        </p:spPr>
        <p:txBody>
          <a:bodyPr anchor="b"/>
          <a:lstStyle>
            <a:lvl1pPr algn="l">
              <a:defRPr sz="6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698875"/>
            <a:ext cx="6858000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356355"/>
            <a:ext cx="2057400" cy="365125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3488266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16800"/>
            <a:ext cx="1071880" cy="107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7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6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0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199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36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176461"/>
          </a:xfrm>
        </p:spPr>
        <p:txBody>
          <a:bodyPr anchor="b"/>
          <a:lstStyle>
            <a:lvl1pPr>
              <a:defRPr sz="6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081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3888" y="3979333"/>
            <a:ext cx="7886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16800"/>
            <a:ext cx="1071880" cy="107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6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219199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51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9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9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23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6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933" y="365130"/>
            <a:ext cx="8534399" cy="684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933" y="1354667"/>
            <a:ext cx="8534399" cy="4822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350" y="6231150"/>
            <a:ext cx="557530" cy="55753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"/>
            <a:ext cx="9144000" cy="2963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Weekend Commuter Rail Promotion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Monday, May 21, 2018</a:t>
            </a:r>
          </a:p>
        </p:txBody>
      </p:sp>
    </p:spTree>
    <p:extLst>
      <p:ext uri="{BB962C8B-B14F-4D97-AF65-F5344CB8AC3E}">
        <p14:creationId xmlns:p14="http://schemas.microsoft.com/office/powerpoint/2010/main" val="288298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Weekend ridership on the Commuter Rail remains a fraction of the service’s capacity</a:t>
            </a:r>
          </a:p>
          <a:p>
            <a:r>
              <a:rPr lang="en-US" dirty="0">
                <a:latin typeface="+mj-lt"/>
              </a:rPr>
              <a:t>Operating costs for providing service are fixed </a:t>
            </a:r>
          </a:p>
          <a:p>
            <a:pPr lvl="1"/>
            <a:r>
              <a:rPr lang="en-US" dirty="0">
                <a:latin typeface="+mj-lt"/>
              </a:rPr>
              <a:t>Costs to the MBTA do not significantly increase or decrease based on ridership levels </a:t>
            </a:r>
          </a:p>
          <a:p>
            <a:r>
              <a:rPr lang="en-US" dirty="0">
                <a:latin typeface="+mj-lt"/>
              </a:rPr>
              <a:t>In an effort to learn more about weekend Commuter Rail demand, we are: </a:t>
            </a:r>
          </a:p>
          <a:p>
            <a:pPr lvl="1"/>
            <a:r>
              <a:rPr lang="en-US" dirty="0">
                <a:latin typeface="+mj-lt"/>
              </a:rPr>
              <a:t>testing a new discounted fare program</a:t>
            </a:r>
          </a:p>
          <a:p>
            <a:pPr lvl="1"/>
            <a:r>
              <a:rPr lang="en-US" dirty="0">
                <a:latin typeface="+mj-lt"/>
              </a:rPr>
              <a:t>increasing marketing efforts &amp; collecting customer feedback</a:t>
            </a:r>
          </a:p>
          <a:p>
            <a:pPr lvl="1"/>
            <a:r>
              <a:rPr lang="en-US" dirty="0">
                <a:latin typeface="+mj-lt"/>
              </a:rPr>
              <a:t>preserving current fare options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1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Limited Weekend Ridership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933" y="6356354"/>
            <a:ext cx="76962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dirty="0">
                <a:latin typeface="+mj-lt"/>
                <a:cs typeface="Arial" panose="020B0604020202020204" pitchFamily="34" charset="0"/>
              </a:rPr>
              <a:t>Source: MBTA data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92979" y="2500272"/>
            <a:ext cx="595804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Best Weekend Ridership Estimates: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16,600 trips on Saturday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9,000 trips on Sunday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~5-10% of weekday ridership</a:t>
            </a:r>
          </a:p>
        </p:txBody>
      </p:sp>
    </p:spTree>
    <p:extLst>
      <p:ext uri="{BB962C8B-B14F-4D97-AF65-F5344CB8AC3E}">
        <p14:creationId xmlns:p14="http://schemas.microsoft.com/office/powerpoint/2010/main" val="6918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We’re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2" y="1928982"/>
            <a:ext cx="8534399" cy="39754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>
                <a:latin typeface="+mj-lt"/>
              </a:rPr>
              <a:t>$10 Weekend Fare</a:t>
            </a:r>
          </a:p>
          <a:p>
            <a:pPr marL="0" indent="0">
              <a:buNone/>
            </a:pPr>
            <a:r>
              <a:rPr lang="en-US" b="1" u="sng" dirty="0">
                <a:latin typeface="+mj-lt"/>
              </a:rPr>
              <a:t>Where</a:t>
            </a:r>
            <a:r>
              <a:rPr lang="en-US" dirty="0">
                <a:latin typeface="+mj-lt"/>
              </a:rPr>
              <a:t>: All zones, all weekend (Saturday and Sunday)</a:t>
            </a:r>
          </a:p>
          <a:p>
            <a:pPr marL="0" indent="0">
              <a:buNone/>
            </a:pPr>
            <a:r>
              <a:rPr lang="en-US" b="1" u="sng" dirty="0">
                <a:latin typeface="+mj-lt"/>
              </a:rPr>
              <a:t>When</a:t>
            </a:r>
            <a:r>
              <a:rPr lang="en-US" dirty="0">
                <a:latin typeface="+mj-lt"/>
              </a:rPr>
              <a:t>: Saturday/Sunday, June 9 through September 2</a:t>
            </a:r>
          </a:p>
          <a:p>
            <a:pPr marL="0" indent="0">
              <a:buNone/>
            </a:pPr>
            <a:r>
              <a:rPr lang="en-US" b="1" u="sng" dirty="0">
                <a:latin typeface="+mj-lt"/>
              </a:rPr>
              <a:t>How</a:t>
            </a:r>
            <a:r>
              <a:rPr lang="en-US" dirty="0">
                <a:latin typeface="+mj-lt"/>
              </a:rPr>
              <a:t>: Available on mTicket, on board, and at North Station, South Station, and Back Bay retail windows</a:t>
            </a:r>
          </a:p>
          <a:p>
            <a:pPr marL="0" indent="0">
              <a:buNone/>
            </a:pPr>
            <a:r>
              <a:rPr lang="en-US" b="1" u="sng" dirty="0">
                <a:latin typeface="+mj-lt"/>
              </a:rPr>
              <a:t>Kids</a:t>
            </a:r>
            <a:r>
              <a:rPr lang="en-US" dirty="0">
                <a:latin typeface="+mj-lt"/>
              </a:rPr>
              <a:t>: Up to 2 children 11 and under ride free with a paying adult.</a:t>
            </a:r>
          </a:p>
          <a:p>
            <a:pPr marL="0" indent="0">
              <a:buNone/>
            </a:pPr>
            <a:r>
              <a:rPr lang="en-US" b="1" u="sng" dirty="0">
                <a:latin typeface="+mj-lt"/>
              </a:rPr>
              <a:t>Still Available:</a:t>
            </a: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All regular MBTA CR tickets; middle and high school students can still purchase half-price tickets</a:t>
            </a:r>
            <a:r>
              <a:rPr lang="en-US" b="1" dirty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8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– rethinking Commuter Rail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271" y="1534058"/>
            <a:ext cx="3891643" cy="2101771"/>
          </a:xfrm>
        </p:spPr>
        <p:txBody>
          <a:bodyPr/>
          <a:lstStyle/>
          <a:p>
            <a:r>
              <a:rPr lang="en-US" dirty="0">
                <a:latin typeface="+mj-lt"/>
              </a:rPr>
              <a:t>Online</a:t>
            </a:r>
          </a:p>
          <a:p>
            <a:r>
              <a:rPr lang="en-US" dirty="0">
                <a:latin typeface="+mj-lt"/>
              </a:rPr>
              <a:t>Outdoor</a:t>
            </a:r>
          </a:p>
          <a:p>
            <a:r>
              <a:rPr lang="en-US" dirty="0">
                <a:latin typeface="+mj-lt"/>
              </a:rPr>
              <a:t>Digital display network</a:t>
            </a:r>
          </a:p>
          <a:p>
            <a:r>
              <a:rPr lang="en-US" dirty="0">
                <a:latin typeface="+mj-lt"/>
              </a:rPr>
              <a:t>Radio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6205077A-43DD-4AC7-8C7D-9857C122368A" descr="image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184" y="3722693"/>
            <a:ext cx="2857500" cy="238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45A1904-CFDF-4232-AD08-365B7D79B65A" descr="image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146" y="3722694"/>
            <a:ext cx="2857500" cy="238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33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&amp; Evaluating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Learn more about weekend CR ridership demand</a:t>
            </a:r>
          </a:p>
          <a:p>
            <a:r>
              <a:rPr lang="en-US" dirty="0">
                <a:latin typeface="+mj-lt"/>
              </a:rPr>
              <a:t>Evaluate impact on ridership and revenue balance</a:t>
            </a:r>
          </a:p>
          <a:p>
            <a:pPr lvl="1"/>
            <a:r>
              <a:rPr lang="en-US" dirty="0">
                <a:latin typeface="+mj-lt"/>
              </a:rPr>
              <a:t>Data through </a:t>
            </a:r>
            <a:r>
              <a:rPr lang="en-US" dirty="0" err="1">
                <a:latin typeface="+mj-lt"/>
              </a:rPr>
              <a:t>mTicket</a:t>
            </a:r>
            <a:r>
              <a:rPr lang="en-US" dirty="0">
                <a:latin typeface="+mj-lt"/>
              </a:rPr>
              <a:t> and retail windows</a:t>
            </a:r>
          </a:p>
          <a:p>
            <a:r>
              <a:rPr lang="en-US" dirty="0">
                <a:latin typeface="+mj-lt"/>
              </a:rPr>
              <a:t>Get customer feedback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424B-179B-452D-B37B-118040712C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9875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ED6A3666-81BA-4ADD-A480-6FFC01BF643C}" vid="{925534F4-986F-491E-95F0-ED562A72AE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F1A5E1C296A04296A7F6E1AEAC0A3C" ma:contentTypeVersion="2" ma:contentTypeDescription="Create a new document." ma:contentTypeScope="" ma:versionID="9bdfee06db48ef72423f7eab270f9982">
  <xsd:schema xmlns:xsd="http://www.w3.org/2001/XMLSchema" xmlns:xs="http://www.w3.org/2001/XMLSchema" xmlns:p="http://schemas.microsoft.com/office/2006/metadata/properties" xmlns:ns2="034fddeb-fc7e-416a-9455-9e20f4fd48bb" targetNamespace="http://schemas.microsoft.com/office/2006/metadata/properties" ma:root="true" ma:fieldsID="1d9ac9df3a9aa11322cf754cbacff8c0" ns2:_="">
    <xsd:import namespace="034fddeb-fc7e-416a-9455-9e20f4fd48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ddeb-fc7e-416a-9455-9e20f4fd4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F58CD3-8C90-4A9E-9C8A-012A47FE20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436678-29BC-41E0-90AB-F840928EBF4B}">
  <ds:schemaRefs>
    <ds:schemaRef ds:uri="034fddeb-fc7e-416a-9455-9e20f4fd48bb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6349E96C-F883-4B3E-AFBF-A4589051C6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ddeb-fc7e-416a-9455-9e20f4fd48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1624</TotalTime>
  <Words>235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Weekend Commuter Rail Promotion</vt:lpstr>
      <vt:lpstr>Overview</vt:lpstr>
      <vt:lpstr>Limited Weekend Ridership Today</vt:lpstr>
      <vt:lpstr>What We’re Testing</vt:lpstr>
      <vt:lpstr>Marketing – rethinking Commuter Rail</vt:lpstr>
      <vt:lpstr>Goals &amp; Evaluating Success</vt:lpstr>
    </vt:vector>
  </TitlesOfParts>
  <Company>MBTA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Rowe, Evan</dc:creator>
  <cp:lastModifiedBy>Siddiqui, Aayesha</cp:lastModifiedBy>
  <cp:revision>19</cp:revision>
  <cp:lastPrinted>2018-05-18T18:02:39Z</cp:lastPrinted>
  <dcterms:created xsi:type="dcterms:W3CDTF">2018-05-17T16:20:49Z</dcterms:created>
  <dcterms:modified xsi:type="dcterms:W3CDTF">2018-05-21T20:38:37Z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0x010100BAF1A5E1C296A04296A7F6E1AEAC0A3C</vt:lpwstr>
  </property>
</Properties>
</file>