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30"/>
  </p:notesMasterIdLst>
  <p:handoutMasterIdLst>
    <p:handoutMasterId r:id="rId31"/>
  </p:handoutMasterIdLst>
  <p:sldIdLst>
    <p:sldId id="654" r:id="rId5"/>
    <p:sldId id="669" r:id="rId6"/>
    <p:sldId id="675" r:id="rId7"/>
    <p:sldId id="668" r:id="rId8"/>
    <p:sldId id="667" r:id="rId9"/>
    <p:sldId id="656" r:id="rId10"/>
    <p:sldId id="672" r:id="rId11"/>
    <p:sldId id="673" r:id="rId12"/>
    <p:sldId id="651" r:id="rId13"/>
    <p:sldId id="648" r:id="rId14"/>
    <p:sldId id="666" r:id="rId15"/>
    <p:sldId id="674" r:id="rId16"/>
    <p:sldId id="643" r:id="rId17"/>
    <p:sldId id="664" r:id="rId18"/>
    <p:sldId id="657" r:id="rId19"/>
    <p:sldId id="658" r:id="rId20"/>
    <p:sldId id="665" r:id="rId21"/>
    <p:sldId id="660" r:id="rId22"/>
    <p:sldId id="661" r:id="rId23"/>
    <p:sldId id="650" r:id="rId24"/>
    <p:sldId id="649" r:id="rId25"/>
    <p:sldId id="645" r:id="rId26"/>
    <p:sldId id="644" r:id="rId27"/>
    <p:sldId id="670" r:id="rId28"/>
    <p:sldId id="671" r:id="rId29"/>
  </p:sldIdLst>
  <p:sldSz cx="12192000" cy="6858000"/>
  <p:notesSz cx="7023100" cy="9309100"/>
  <p:embeddedFontLst>
    <p:embeddedFont>
      <p:font typeface="Verdana" panose="020B0604030504040204" pitchFamily="3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, Chi" initials="CC" lastIdx="11" clrIdx="0">
    <p:extLst>
      <p:ext uri="{19B8F6BF-5375-455C-9EA6-DF929625EA0E}">
        <p15:presenceInfo xmlns:p15="http://schemas.microsoft.com/office/powerpoint/2012/main" userId="Che, Ch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9E"/>
    <a:srgbClr val="FF505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98" autoAdjust="0"/>
    <p:restoredTop sz="99410" autoAdjust="0"/>
  </p:normalViewPr>
  <p:slideViewPr>
    <p:cSldViewPr>
      <p:cViewPr varScale="1">
        <p:scale>
          <a:sx n="64" d="100"/>
          <a:sy n="64" d="100"/>
        </p:scale>
        <p:origin x="44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288" y="-11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" y="5"/>
            <a:ext cx="3043238" cy="465137"/>
          </a:xfrm>
          <a:prstGeom prst="rect">
            <a:avLst/>
          </a:prstGeom>
        </p:spPr>
        <p:txBody>
          <a:bodyPr vert="horz" lIns="94147" tIns="47075" rIns="94147" bIns="4707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81" y="5"/>
            <a:ext cx="3043238" cy="465137"/>
          </a:xfrm>
          <a:prstGeom prst="rect">
            <a:avLst/>
          </a:prstGeom>
        </p:spPr>
        <p:txBody>
          <a:bodyPr vert="horz" lIns="94147" tIns="47075" rIns="94147" bIns="47075" rtlCol="0"/>
          <a:lstStyle>
            <a:lvl1pPr algn="r">
              <a:defRPr sz="1200"/>
            </a:lvl1pPr>
          </a:lstStyle>
          <a:p>
            <a:fld id="{A8782089-6BC6-4235-B712-F8742B9D4234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8" y="8842382"/>
            <a:ext cx="3043238" cy="465137"/>
          </a:xfrm>
          <a:prstGeom prst="rect">
            <a:avLst/>
          </a:prstGeom>
        </p:spPr>
        <p:txBody>
          <a:bodyPr vert="horz" lIns="94147" tIns="47075" rIns="94147" bIns="4707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81" y="8842382"/>
            <a:ext cx="3043238" cy="465137"/>
          </a:xfrm>
          <a:prstGeom prst="rect">
            <a:avLst/>
          </a:prstGeom>
        </p:spPr>
        <p:txBody>
          <a:bodyPr vert="horz" lIns="94147" tIns="47075" rIns="94147" bIns="47075" rtlCol="0" anchor="b"/>
          <a:lstStyle>
            <a:lvl1pPr algn="r">
              <a:defRPr sz="1200"/>
            </a:lvl1pPr>
          </a:lstStyle>
          <a:p>
            <a:fld id="{75612B8F-7C36-4EC9-BD17-68C48F5CD9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70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5455"/>
          </a:xfrm>
          <a:prstGeom prst="rect">
            <a:avLst/>
          </a:prstGeom>
        </p:spPr>
        <p:txBody>
          <a:bodyPr vert="horz" lIns="97897" tIns="48948" rIns="97897" bIns="4894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44" y="1"/>
            <a:ext cx="3043343" cy="465455"/>
          </a:xfrm>
          <a:prstGeom prst="rect">
            <a:avLst/>
          </a:prstGeom>
        </p:spPr>
        <p:txBody>
          <a:bodyPr vert="horz" lIns="97897" tIns="48948" rIns="97897" bIns="48948" rtlCol="0"/>
          <a:lstStyle>
            <a:lvl1pPr algn="r">
              <a:defRPr sz="1200"/>
            </a:lvl1pPr>
          </a:lstStyle>
          <a:p>
            <a:fld id="{CEB96F95-300C-4A3F-BDC6-417068EB1BB3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700088"/>
            <a:ext cx="62007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897" tIns="48948" rIns="97897" bIns="4894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33"/>
            <a:ext cx="5618480" cy="4189095"/>
          </a:xfrm>
          <a:prstGeom prst="rect">
            <a:avLst/>
          </a:prstGeom>
        </p:spPr>
        <p:txBody>
          <a:bodyPr vert="horz" lIns="97897" tIns="48948" rIns="97897" bIns="4894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8"/>
            <a:ext cx="3043343" cy="465455"/>
          </a:xfrm>
          <a:prstGeom prst="rect">
            <a:avLst/>
          </a:prstGeom>
        </p:spPr>
        <p:txBody>
          <a:bodyPr vert="horz" lIns="97897" tIns="48948" rIns="97897" bIns="4894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44" y="8842038"/>
            <a:ext cx="3043343" cy="465455"/>
          </a:xfrm>
          <a:prstGeom prst="rect">
            <a:avLst/>
          </a:prstGeom>
        </p:spPr>
        <p:txBody>
          <a:bodyPr vert="horz" lIns="97897" tIns="48948" rIns="97897" bIns="48948" rtlCol="0" anchor="b"/>
          <a:lstStyle>
            <a:lvl1pPr algn="r">
              <a:defRPr sz="1200"/>
            </a:lvl1pPr>
          </a:lstStyle>
          <a:p>
            <a:fld id="{DDE3C4EC-FA30-4BAF-8816-853426F570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26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9167" y="1463675"/>
            <a:ext cx="11245851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3" name="Rectangle 10"/>
          <p:cNvSpPr/>
          <p:nvPr/>
        </p:nvSpPr>
        <p:spPr>
          <a:xfrm>
            <a:off x="436034" y="625475"/>
            <a:ext cx="10231967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6914" y="829056"/>
            <a:ext cx="10335396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16913" y="381000"/>
            <a:ext cx="4158287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chapter name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96900" y="720725"/>
            <a:ext cx="9999133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626668" y="1698958"/>
            <a:ext cx="11131296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5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16913" y="381000"/>
            <a:ext cx="4158287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chapter name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6914" y="829056"/>
            <a:ext cx="10335396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626669" y="1698958"/>
            <a:ext cx="527629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5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6133389" y="1695148"/>
            <a:ext cx="527629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5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6914" y="829056"/>
            <a:ext cx="10335396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616913" y="381000"/>
            <a:ext cx="4158287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chapter name</a:t>
            </a:r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/>
              <a:pPr/>
              <a:t>5/21/2018</a:t>
            </a:fld>
            <a:endParaRPr lang="en-US" dirty="0"/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698922" y="1243330"/>
            <a:ext cx="5713095" cy="5488940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6747297" y="1243330"/>
            <a:ext cx="5713095" cy="54889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16914" y="829056"/>
            <a:ext cx="10335396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616913" y="381000"/>
            <a:ext cx="4158287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chapter name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0" y="747713"/>
            <a:ext cx="12192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800" dirty="0"/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3257551" y="3752850"/>
            <a:ext cx="763058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 dirty="0"/>
          </a:p>
        </p:txBody>
      </p:sp>
      <p:pic>
        <p:nvPicPr>
          <p:cNvPr id="5" name="Picture 2" descr="C:\Users\dmlee\Downloads\preview-MABayTransAuthority.png"/>
          <p:cNvPicPr>
            <a:picLocks noChangeAspect="1" noChangeArrowheads="1"/>
          </p:cNvPicPr>
          <p:nvPr/>
        </p:nvPicPr>
        <p:blipFill>
          <a:blip r:embed="rId2" cstate="print"/>
          <a:srcRect t="38333" b="39000"/>
          <a:stretch>
            <a:fillRect/>
          </a:stretch>
        </p:blipFill>
        <p:spPr bwMode="auto">
          <a:xfrm>
            <a:off x="1350434" y="1562100"/>
            <a:ext cx="851535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914401" y="3962400"/>
            <a:ext cx="10335396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Insert title here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25600" y="5105400"/>
            <a:ext cx="4470400" cy="7620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 date here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625600" y="4593770"/>
            <a:ext cx="782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sz="1800" b="1" u="sng" dirty="0" smtClean="0">
              <a:latin typeface="+mj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625600" y="4528458"/>
            <a:ext cx="60960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baseline="0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49713893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626668" y="1698958"/>
            <a:ext cx="11131296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5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6669" y="152400"/>
            <a:ext cx="9939732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964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596900" y="720725"/>
            <a:ext cx="9999133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96901" y="1325563"/>
            <a:ext cx="11095567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96901" y="6280150"/>
            <a:ext cx="11095567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10864851" y="6543675"/>
            <a:ext cx="1016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/>
              <a:pPr algn="r" eaLnBrk="1" hangingPunct="1">
                <a:defRPr/>
              </a:pPr>
              <a:t>‹#›</a:t>
            </a:fld>
            <a:endParaRPr lang="en-US" altLang="en-US" sz="1000" dirty="0" smtClean="0"/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626534" y="1698625"/>
            <a:ext cx="11131551" cy="44386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US" sz="1300" dirty="0" smtClean="0"/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9601201" y="6269039"/>
            <a:ext cx="2230967" cy="155575"/>
          </a:xfrm>
          <a:prstGeom prst="rect">
            <a:avLst/>
          </a:prstGeom>
        </p:spPr>
        <p:txBody>
          <a:bodyPr/>
          <a:lstStyle>
            <a:lvl1pPr algn="r" eaLnBrk="1" hangingPunct="1">
              <a:defRPr sz="800">
                <a:latin typeface="Arial" charset="0"/>
                <a:cs typeface="+mn-cs"/>
              </a:defRPr>
            </a:lvl1pPr>
          </a:lstStyle>
          <a:p>
            <a:fld id="{1AB85839-DE7E-4765-A9A0-B3F73C84A708}" type="datetime1">
              <a:rPr lang="en-US" smtClean="0"/>
              <a:pPr/>
              <a:t>5/21/2018</a:t>
            </a:fld>
            <a:endParaRPr lang="en-US" dirty="0"/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852151" y="222250"/>
            <a:ext cx="948267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6"/>
          <p:cNvSpPr txBox="1">
            <a:spLocks noChangeArrowheads="1"/>
          </p:cNvSpPr>
          <p:nvPr userDrawn="1"/>
        </p:nvSpPr>
        <p:spPr bwMode="auto">
          <a:xfrm>
            <a:off x="4803707" y="6248400"/>
            <a:ext cx="29178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 smtClean="0"/>
              <a:t>Draft for Discussion &amp; Policy Purposes 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  <p:sldLayoutId id="2147483663" r:id="rId3"/>
    <p:sldLayoutId id="2147483673" r:id="rId4"/>
    <p:sldLayoutId id="2147483674" r:id="rId5"/>
    <p:sldLayoutId id="2147483675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600" indent="-228600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20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6002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6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8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90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973286"/>
            <a:ext cx="7751547" cy="466344"/>
          </a:xfrm>
        </p:spPr>
        <p:txBody>
          <a:bodyPr/>
          <a:lstStyle/>
          <a:p>
            <a:r>
              <a:rPr lang="en-US" dirty="0" smtClean="0"/>
              <a:t>Operating Budget Stability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3200" y="5170714"/>
            <a:ext cx="7010400" cy="762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/>
              <a:t>Report to Fiscal and Management Control Board</a:t>
            </a:r>
          </a:p>
          <a:p>
            <a:pPr>
              <a:spcBef>
                <a:spcPts val="0"/>
              </a:spcBef>
            </a:pP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743200" y="4576572"/>
            <a:ext cx="6858000" cy="457200"/>
          </a:xfrm>
        </p:spPr>
        <p:txBody>
          <a:bodyPr/>
          <a:lstStyle/>
          <a:p>
            <a:r>
              <a:rPr lang="en-US" sz="1800" dirty="0"/>
              <a:t>FY18 Year-End Projection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3023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dirty="0" smtClean="0"/>
              <a:t>Higher revenues offset increased debt service &amp; operating expenses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986684" y="381000"/>
            <a:ext cx="3956916" cy="228600"/>
          </a:xfrm>
        </p:spPr>
        <p:txBody>
          <a:bodyPr/>
          <a:lstStyle/>
          <a:p>
            <a:r>
              <a:rPr lang="en-US" dirty="0"/>
              <a:t>FY17 Full Year Actuals vs. FY18 Full Year Projection</a:t>
            </a:r>
          </a:p>
        </p:txBody>
      </p:sp>
      <p:sp>
        <p:nvSpPr>
          <p:cNvPr id="4" name="Rectangle 3" descr="Enter Chart Description Here:&#10;&#10;End of Chart Description&#10;DO NOT ALTER TEXT BELOW THIS POINT! IF YOU DO YOUR CHART WILL NOT BE EDITABLE!&#10;mkkoexcel__~~~~~~~~~~False~~False~~Falsemkko__4HooU0THZk28POP9trq+pbTvvzd/gcV8t56cq85kb3NDTsUhojRA0EsgEHHMH7oYP1SYpn09ysXVivguJdhTvfyVMsBLTGvcX7WPTor/CmWYMZBw004o71Xrc6R1lRYDrttmezFy46Af+N15C/BuVeR1dVmkVb+IH96N2x6bxNZt6dMFH1f7TEhQ0D+LtLZAur7yNns6BTu/mxN8RikXJarZPvKLduYtQsF+34zhrFyqe6rgEWils7Oqn8iIQwEmZCjve6UqKy+K1WwO+gC/wExGCuQgx6nByVRCK0Xc0jvkWDb+Hx4PIGVQSoTB5k4q2xZSuh6OE8ePjr273D2wlB4tHdhXkO9H1qLE9EJaCvbqo4MGcfTtpFYjZzw/oWAkFZwyT9H63w5nsg0qhtPu9FO624E+h1OFbi9kDPMAPoUJa0FCxZSt5pBP7mzuxiiXLjcqxS4xXl9rytiWRO6rtj61xLEMqturOdJUOfB/TBpBxEfVrcVNJTx5aFgWv0TmrHUc3UIPy8f4Jh6fr2y5sHXrIks1HjQ1snTx5ktWCCNTT0GESNGgw4AQ6DgZBzWKKtvitksjVy4HZHfQgjeURAq4+0gv0ouiFIlYtpdYH9Qv1hbF/OTmbVUJJccxeh3AvSlEjiqSK1XhmhbHoW6KPob4Gs/Y+xbFpUUNEmq61KXZXw//jStqEHKM+UjrzyfCdemPsXcB1aGpljl3WW+O8bkEeXhN3CZtpXZ7amqY3Q8SvaujCMiyfKaV20/eays4qCQ+9SYwMnbu5Qp6XRO1mTcqdjPhax4hdcdvnpQqnKo8R+XDeImnOVGJEIZ/ksPZ1TWqnjHAl54+gjW3Mc3QfQ5sswtHGHvcee+NnXgFYnwsAZr9bw660v/1cO0RfgPJKJRGHAK4aoxwaaNgFGs2rwqXK4A7OO+KRk/ly2JvPW5BfWYcg7ebbkXhqhR2LMwCBWPTwWOcKOvlUkrWMz1ZgEf1OypuBYXm37MnIkr7aK95qKXGFq3npv3b20khtJm412qFHXAjZezq7h+5a4r9ODUA1MGGwJWLR0cFFdOnncC85rx/pBq0wXWUjHqUfZFa3xJF+l7dGMttlJf5Yw+Tt0yyYpaWHCvooippS5m0oAtdU1yal3xezWJDj4z5zaW9qRyqH31Y9GxTNnp3UBPWvw/MOYmHxT8VB5j5pcT6FhRijMTBX8VdYi8yLMupK0lzoOi840QRSD/rOoC4xvmT1S8cpfklGLCtZ24FH/8dIJ+ItnFSsw+lWXWKI4Bhp7TFKiPjuD7x2AfVtq1sz64+PZR7wWngfQ0IeR88QKSV2iwKOribl4nlbTDsAJids965g6M8t8QiyWOccn08cPGL6rwfECDNBeZ9PGWPjpQRoZwAdAyJlh0ERPQ926Pk708bQpzPQ6dseVJaQEoyUmaedJ6MnTDBSRMn0xYy0xXHjhVOQyN/R7/lI/K4uK+mVEQpHv9ZyuMNA18OdUfWrNtMt7GUbRA7oWqGHyI0kl71n0F4syHJg+1jVBEn3gECWUOz3tASNXt87zdQJ5Jx+XC9m0I16j6isW5454uMklcCIVCXLFCPf/j2cZ4HSaW4t36OvrJ8tJooiqQscH9HsHBMni1SWJMH1oXVoJ/WpYolyG4Yj7d14aIMcvnKLTEj6w2ToXVkG0YVrBXtf7M7cQ8uMWnLtef1KZiTTlPS5mH/7EV75D9wsKG6cqmFE60e40z+AoL7GExD3ONB7OxTS1uJq6IfYDRRyy4HAxLeUpHDXue3T5ZD27blUGFtedysF8rud5EDya+x4auKoBroI82X0baQodVg2GnO8vfWzQIuqXprR8W108YUiCdiDOLBfRWX/t8bppwd6lDjRwBa6+xia0DF8KPUAXnuwLQnBFM4Q03TuJZn0eY+6c6y3hI/5F8cOLhuiaS6bxy3/awydkgiGGivHoYQ4fD1QSwUNWui503yEIGjziAibsmw79i5IZiaAhZQyNxxpCV2vkpJ8DZsVx+yrpADrir8E99+e3gBC7KqRx0NrqweUPi5Htider9AIASNIISfGgPCdrtfgIE1XZN2qKDp9AGjLnHKbiLjPkPG2KGRp80HFLvH890elbAzVOU+WuDmfnz5a5PmWGEvmH+CpfhUin9tZmXm0UkuhKVarNcUqq3EdyQhZoiKZhRxA5S0ALdHqFVoG+N1FhsMAA9OBCuKJVw+jtHHwl4G3F6aWW2Tsr0SDJahFAX7tboyeiv3RHpbg8K8+GZJbDPIkY8zSeuKFJczRNA38Sv9nOCELZ6vodzBk9nojRYWnEHVghkEt3YfaLX9HnIWB92oVv0goYT0BQtjZnRYTMJmUDWFQ6IkQ2PjE6b3IMvNLsUF5HpqkL4oVRp2oIoimuzliOaWp5jlLLrw1X1a3P+tcHrNxUkl7PazDyUdwm4Ql1Y33ojBcUQKC//Eo2RVjD8MCfz8HXnbvvYQ6rBGhaqoPc/PhfeME1/WvOhXalY8OnLq22COzDOI/3kXmkiUjJxgi/qKflhyIkv6YZd4aKFg8Amefnxt97e+AKZkKtRAS8x/Wj2NgVQCggCeW8L7Zs1OU4PCXQvr3X2y0Xu9LWq14QcrRyuPukUHz+rQkEyTyjwyh9on3D8WyxAGBAbjgVWeuLABKFDoOfAh5qWjEX3amzRS+WUm6SgogkcGSgZPM91V9d3ua566GyCKUQoXluE26QctPWEcaJl7TuVKqrqZX8PSa+c8aFTb/UtAJ3fYF6+J8/+fJgMQi8h6Z3bRa8pixpiruYyWf79112Aunfo1DZ5aQsWLTVOG1ggByeIXm41ONw6VJzl6v3J4InHEh1K7GQvwBiP07yar8VHq8CknPm+TtRwOpDp9dLlnEvOJD/1wOw9/j2LDn8TXrr9wK3aNxb/JUibPb7CCJiSV27Dxl7+gq7EFgTCA6Yy1Y0OBU6IoVEOV9deGzB/ZOQdjbo43Otw5RlSirBQjUrzPiDnZCfOWxN6kWI6Do5NyAypLv/iUGqReyjP+aaJp9X/YbaYkfdD3YxpTLTF+sGoij97p1V22eIQ+FFGSAjSGBmIsaU0LxOCpLhOh0qXBfsCSYMc94Z40ky0b0/sU4IO7Vf+9VTc2cLNPJVQTSwwhQf3oL+yrL6YfyJZaqs0bpnDr450MzWZDHyPsmx3g3ifnEpN3Q7CBHfJWLI1JVK4coLKsi7QbMstkLE0QaYk5WqqKR8Yzyf4frsMFmwI/oEuKX35Reb/9FxKsqZWCo+MqrHTwTVDRan6C6Hwx0YTzN5/UZWRM16rRzT0jeSXK+9MSFTx9RDWw5u9D2GROZoGRofCEv8SBpKdOLNaL9XKP1YzVwEF7bVzWA/cJdQKo2IBZTPWZaSreqO1jIllHOEUEZUhB2pauaYexoX69v/Doe8P0aejkIyC6ByVJaw6pYFbfu0fBtdl0LAIz1lJXJS7rCRlb0fDx4Sp4YqBFwhjewxibhCABW0xhiIByF/Z5U1RrcXA1XncpTkMBAP4PNS52NKq2oJhIlYDVJKpSFHIUmcLzfqGTPNq4SOYyX29vxHsZa9602SrGj2/Imz70HH2yEbRLWGhVAi1Y9qi9PQ53IGfnDtiF1VKfL7fIT5f/N1hGfKLY1ZB30ML+Zte14OieqEe/ODfsI86ewG0bZCbFVq4jrCmUPATm2GvfBvD2BeWBD6Yo3KOu9ksQ2xIgfGTvT5w35WC3MfnUjdRq3ZMQkXNh4MBe9xm676plm1TB4uMCr4Tn5FnUylC6iRStxtb40/26Clc8WggdrYlYqM3yW24mXXmdR3dMeLXaec1WiT/OZHlMXKAakZpIG9SZdpSy908cGmAPXcztwPHEtZnFQXtzHa3brTZ75HS9s8EARNaUN8mmMUqPkFo701zJiLJ2PB2RObErQj+tC9y9cb0DhzuqIJwdTy0shgRXw6t9CoXyXgs45o1WfzkGY/+1VPCOsiNpOgBYcVH3NU9C+SPrQlwRMR89A0ytC33L+6CnX5eJxhc2hY62nlxP6pd4RrKK+CSjo01f9OKgIz/csrrhe3vu9WX3IW2vaYLHU1tgUYX4JGVByOM/+PognDYy09riRJoz0Juxo9YMQddYGbl6OEmgtGFW00DeIfpPx8yOMobtOQdfp5MM+wFxS22LdE+KGy4Sy7IbnhryE0tIU4Oh3ycwwfHnqIajRGmUzm58kUOXGYUNGFv98mwj2RjSUX2NCwS3XEp3CjejPYpUycv5GhEdAo2fKYBCgp9F1vLlny8pUzIO5WxjRHIgEan/rt60mfU5tEWmxLjeX3o+AWOsyczR3+LjMGt0IEBbcFbwHEUCWBGYnoCvJMmnjhCC/JAFyI0eQRBunCcgJ8JflaLbkRN0Qz+/r1UJwAIcV63p0otoXw1mYll1jZQbunSxGlsTJmc4sV3uyKyA1GIfPr+fzaNKIiaC4lb3FYcho5qGuFcGsBFBPJ30OIg5l+WvQcdRFSsFoHyIwR9JMcW8VPHgv/iu8HP9gdCmuVVQN5SLqJ7mrRXRFjYBp2SSx+tblCgXKu/e5Z7A9biOfAaTu2uCeNcGiSj9z3pcMtGHxEbe5SYlLqpqGvMDN/plRDh6wV0L2ObOCWLoMAUW5rPjtBDznetQqqwh8VE2WEfS3Rh0G3U9EXO0+34XsCjr/2ObMs5BmE6VJtyoXqOOLQC1gSGqqAl3jV6iiSQiTCfqYciB7JXHJ950HUsQvQzqbcIG3UrIPuYEEmRw5T/XcptXBPjNA/uxslH4v/9FBNMGlmIYfp/FGaz2ITq0n69alCPL8RlR6vkXhu8F5eWuTHuAbYlBhpXdZI2gBWKR6rOoMeBAM5aPvTOGvGMoSNwMIMzWydR3o9rgcOz9wxzTjM0ynxhTQDHABdDuiDVgZYa4t4IVN9hI/1bkKL/7pKgiJpDIjlw+l8Sk/WVxOLFnPcaYuZzSi2LRUocya8mDhtoyqraKwxuZLbHNTAwc70S9PQMDF1mcKjs+jXDPtTZAdxvFS18sKXHYb+5UgHkKpaNOhMdnr3lDBxhONMA1fSfXvu9cGM29Anch4ob/o6Gzwwgh0BfBRdT/+8k+aKIb5Ona6Ph43FhAW10e5dGarzJclNXhSuYloS08V+WqT0lHZMRhJEc76usqsXTHnaTXrhWDVv6dCswfusSWgnuKqcm71sF8llRI4x9bf+6qAX4I02uLEORN0Nd2wSaRGWnWWhv1UtkkxqTkFUqYoJ48hgNgLO3sntPlxTC139lpmbVTDiS2n4rVH135TqFIncOCMZUX5sCC2/nW/8kqF5BWhtSpXmZlKnEl0QVftJ7PbtPP5eeMdmvCXTePTRQGSJdKNtKsWdwtshZzoCB+HCVqcYIaMzyrcJitx/bffABx9j0yY93H91f/fiYexu6spCL0mKgeW7HQWWeVqd0Q3/aih9BTLqu3i5SSrqSWiTFf/Zucgn3iXtqhsCQZ9w5kZGmTy//OR4u1Eqp6Vq5Drdgqn+WcufJweG7d4rPl0ePQ8AesJVOZaRgviyOuMtxWpbh2mTxorToYuJ8UfZccMWkWQ9oRieXyhsL117kkk6xWn1m68XlOe5tJ6uyVV+Emq8nlIAC/IyEj+U5zk54oIgQkxMSL5RbfZbStZrHK2nbmoZPxvAK2O+cUEA7wPsZ1yxGGBlHiNeIk0JU/FWIQpW++1HbNaoFHreWCd1WDjfbEZGAMXWP2dz4U5DaCuxtHOs6AREyvppVCJ9mM2s0ZEyIH8wu4wEbq6UgLQjZox80bWjqJS25YJpiAVJwxqI7Q/MJJq0PFKUhjkBRswobJrf5Fum8CYloP5VAlts7JRFcFahHdofJiu7ug0ttFXqPdID62tW6z3H6ka49RuHopYLRKXBX4dRkDAiLKNCZ+WqsCZg9b8LrMF3+gNbHWaTv3Nvt45wMbZFT6tk+XTdadaORJOlb0e/J0oCGVu3knk16T4Pqp8fjo/Z9nAvWq9Rgo3srK8gDv/JYkyPnoJTbYo76l8eQgl+dehA0nQ6x7JoyYhq+pEkTjIihhbpBd9srROHJlgpteCZ+hKa0QLP+/NIESDarNljusujJLL20viimcbM58NAgOyDZi69qVSM/6b5WUImXr5YAeFQ76MnCBJmQu30SzTcxYyTx69UGUhVyGKZKjzf41i+X5zW6AnZigxpHmMJns7Ji9uCSQHRB6S0xK5fSxnlCSBymNwudrJF5X1DzPLst21dQIAuPAqQJsyZ6+aL0Ge1OaZb9HemQGPB+4ScoLkrh2e8Rmn+93U7zE3HS9pPxAdwOlF+NEuCMPLF0ktymAlOXf55D6H2Ysu/WCkv+jZO+EJnG+zyehWmnQnev8jM/gLoLcTQHTYSRUoW1t5Lk2rFlBaIP4O/R66OX3uB3egWAFJGl3LSJHzoNbSwFT2GO85xrnWqnuZF0ZpDcgGxE9ubhrtH1eMW9axXKXl0xlgttQSjkSLJxn8Ja133Gxi/z1IjKfUZnn1UvNcgWlpfFMsVf4QJBu5gK8QuD0vUQIdpFwR3m3va5BOlkfpmILHjDoNEEw1si+cer8eg4JskslWrpai3F1I6HPvi5N33NgAhbttdLsEfMj+sKzh0zbFxV/kvrBotKzNwH27dOa7vtluhHiyCPuu25oe4IcQJi4YSocQ0wSoSI4kkqks3trOBJ+TpCuFcN03kUfcFlvco3NQG+FZDiMCQU823hh9eYOoVncdpw1IRO7P/KO5cbSb1NI27l/4egMZ5hFyQkR+UykoHjObkr4SUlDM4QPJAeSXqv4kBhbQVsmXKYVAvffp+ZI6LCwjX1dJtnc/2hGUiTNUAoo7weoqx/dG5USPlcmOfCxNMu03dJwQaogC72HrmHPVuFR20BgJxFbZbK8uPml4n9yFOjKveQdy3YqfcNp6yDbBqztgOUWoyDxeyGd4PMTBhMQj/9BpEVGP8ypEk8a0CUfajDQBtV8Wcc/UZko+JsxWc3Ut/cGtMH2tE5XEN5CkZoxT5Vkl/PL3a0pHP1/IYJyIVX1W3LjiuV602ZCvQY9xCIDuosOU6gf3Yo3J0DxUlSIbGlGeE1Qln2MG9S5IN5/xgys0xEe78Sa81l5dD4MIoTVqm1bTRujzjxTQf69bXz6QzYafk4z12WyuoySTGVL4MuliND19+QKqvInf84Jy+OWybFCB3sMaUt/2fU6iftTNB/qDfkXZ4lfhlW9p3II+N8sLN2xC80YokNUxidCLxkwIEu+GkmCkOGQvGcIXmeBsM1teDru+L3i0QuGZCceROlUao478fkh2xUyhGBI0jCzYeSkrkHHEbomo+rK5qMm1yVC4uefYvJrw/s9/5TCVE9eFnQEEvPSQr8IbKxsFZrF9fLzVYLAZu5JhQVCKAeNsuTuT4G88OJFluyhzK/U1jFhRxSPoWTgOMx375i9dCsIKTpZMzo1hHAVuYg4RfegKtmuXYhUAfRztJTW2opfPHyIGtJNUFe3mVrAjJY5JjCmDIgRYnfwoCu0iE39TxOIHflRwUqvrFY0X7AEZGzQ51gkx/r2x7jC1wnh0MvaedFS0tZF7Pi4eEQrgyeb0D7nfAGl+LiRq45glDGN/QdkGk+kG2+mcNdNzEzOIc9AAgCZT2xWbUgb7PHlpzpeuBHLrlrrjHXkdBfE6A4AaeJsq0rRQCWCXT+psbEBBsasht5JzyChd+09p4L5MNQ8KP6hM9t+krCUMDfjMrBL3Gtm0cNqF6ihXpMviLyqdWqwKy4U2AyAbyKfaAzSnNc7sB/mVMdFwfl/y/tm2+WdNqpYy1Mn0+2fu8vOqcD3ck034PMHFtriNS1fyJiQLkoym3lh5if4RGr+8LHN1zNB9pl4ECrhMeK6cAlSmzBJOEl5AlW+rQPTgcIo8rJkP5xEn1G+ZDSUY/txY1jrl4rZ2UMGVLjbhqB/bidHqyvSo8sWWR1hxF2ZGime2JHxmzV4lkd+eCCNxJh2cTrmyoljGKoeD+HZ9/aoh/6BT+bal6RqJlxP9Nb0LoPzzWdcDxblIGBFfk8xvN+pTwZmvNDTUPd/+ZSOAbAN6OiCnmgoSJjf+R/Ou2RDUhSXvFxfBO5MpaSkHQvYcb/dDGnK6RHmMgVab/pbG6IFpQOQhwzBJ6XW1QevdBO7h8yqEYHxpFH/YoZDBKsk19YwnRKV2CH0O0IXhVKiA/vaqQcwGN1UgCjZ7D6DH1fsmFBncE2G+kclYG+LxK/3d8uDI1tj5dieqVu2CpfpAvjJa3M2tpfgYIALNgfiquLCPqt0XR+EQPKVys6kvrllOPZFFmG9CG9dqFduiktFy8h773MZuRcUrMefOF5kujwBGco0zx7wuvWw4E7fLbxJ9Z9QW9GmzmbZEWYNFkGqAkRB9RZvaPiUCYC7bJ/UmL/DqK8mfDvFEu4+Ig7UzQJFToEboQnmZFgI1OjkqNLGqWWu3/TaoRg/awzIr57GdpENlOYUcEekLnMVxVM4q/AWJWvzxIo5udaVAeuzSsptyTWHKj4iNa9QrBWN1VkU30mFVjBPuRgGfDaFH/I9w5Ta8Ut5Zl5XwS5mn/+Kl1K90hAE1v5Ro7pcsUzwo9gUhtvNoefH5C+GbE3k9+NVnqoErEsJmMLbsk7urqocA2Uw+eCdEJLWUHGC9zKoBvfbHsrgSxQdrUTOfF1SOXXWGmvDkA6u7qSgphExpQLlxecnITEIFaNzUnguJS9kzhXBciObGzHch49L3rhl3XZIpg6d0tK1eh9rXOxddYG5HUUW3jeT8KcuS+UkT2/jlGpEuJNw5b8FrbIiWu6I4OjocxTnNudA2v24KInjYHhNQZu0nSPiljkal+KeKciODE6UY1S30vjOm53QTsRW+L1ZRTQl/rTN3J6HdfQs0HiyP4q/q3aFyrZ7q2F2IR7Gvb63EC40hnskVBI6PG8+JMGt/ultHsf4rIQ4Rq6xhplcW6EIdsw0FqvmC+pObRqyoNgozL7GacHmtuw6lIFOuu3FG8TK7dWqrnXnsdIwqdwMLYIaX6UUiWq5CdwnLaVkz5ptm7V2B6YDBQpmCNmI0k47BdZBkZJl3gao8dhkPLHrw5Nr3ELH6eSr40hLzJpTPdC9Fd2WdLGbFT7P36KK4inN5XweJuhLmFMlKVjoLg+Jf+uCcMOXr8iHRC2ZSU6mYjYwlf9T2YvhokyQ9Ve2ZYw9Yuu4y6WZbubq0HrWIp9W9OaaXLgbVGAdAMz426s6wnyL8SGvbODWMQ68f2cwDVLcLSkGIMt+Ar4E1WUfAjU1Es9EF8Ev5i1mFEW2ohnQ5rnFoqbVIxTKq/5itnvWDjGtnZrXkna07zXsTy2xzsA3Xf0JEJBCirmfOkqbPTfL6Sx/KMeiXEG94ZUz4lW2NDasVIfNCxRkxEQw756nHdofcoQY8DudEe1KeRz7jtG+hqPin+/cmc6N9mi2XDlkUWpRh8dDXi3O0X2FjwW+hHWwIXDYP+cV8hE+n/NX96gv6eOHK46WNKt3F3RD7x6G9R50pDe3FZEN2ZIqLUul57qfkZRSjrs1zFkbLADwQRw7/sXhlbvjoRHnzhQsb0kngJHJV9a7R4d8X8duEoFkWCHHVq/uYbjALYm04sSneic3rBRhKEYxPLARwRigquyjN2FtVROCT6eOUzaQ74X0u5+xNMaoOWjkHBeWnoVIPRJq+e/kPVf3RUqNLaCCDkkyNyLkNnl52JjR6ysc6CNPe7Z3guUSJC7ua4uRagTRPu9X/wke5QFtkElUVSJG1gjUfGnCaoL38nszV1tllyCBRp8ZJ2Lb/g0FmuXY5Pp8VwZ9CzFB9jr3iUNiovJkc2jngHiaJM97VzzmWVrAIugzSiTL1hFbP5jBSQa4gAqt9twzTL8AvsOE0DGWpd2pHvLepuC4VrF4Z+w+uq+Qd9cU6eyttk68AtZUmCeXrF3sAAE+YX85jPw986t2mvB2zHvDZbk2/RdY+miEm8cinoK+kQ82DY2BExFt1ivDTSJrzhTTwfY87FP9m5Vj7GNi+5RI0JI64yPNdkIwCNKxjW51hxzWuAsDwYkNg9melO2xBy4blqenFBeGa+HP8KKTcgf3TSycdYXTB8aDfAJYyITAjcPvV80ApOHCM5UWARCX1yZQ4KqF25/fNjd9YTdC6VHmT9YWzSSZejPf3KPIhqGl9GyVGY1ZqiDcdd5Qqvp7+zW27uJ1vpPKUTWdptsld7kYsKPVWONZybWmojnAKzmEevT1A+VmprcHGbIJ03iSZRjwlbLCJ5Na/bxjmSdDtbIetLs8edHv8lDc5mTjUicorOkxMuTyMS+bRgLVsScQKGcIkyBZaPErI9bEINTDBriXRAAjPIAVl7SiXJilOW4ZJf2KkZ1rKND1gvHEuiyffQackO+LRfUc5CEQC7eM8Fd9D1ENUIXg6c4gZdSp5UTvB/euJU9nDRXWGgiORZ8tTS8G4+SNrZwl6WiZsxuSsC80W8Sa3X2Tle6WFVWleO0ioo2Kuvh+qAKLwiLGJgHx02VFL7xG850Z0fZXPHaC2YORJEMc9gySCLsX3NCIHvH82LZ9VXvjl2bPDQNlgAq52JtmqfJlxHdRFoaR0+7t8074f3YKfD6Bf8cMP49HD/zcHtP3CyKLjyvblGg8lSNEn4CnlGAyAN4n6XGBLxQdd6y/2fd+3KstPwqGOrj6s8eM4b+eYmx/Y19jd91CeT+yhhkQBSYLtLEUmj16My5TR6M/rIthZuPHz6DqaNADiJdC6G6uu8jMDdiymgne2TeLarS5I1AmQPEoOXCxd0YCWDyPFevNcYLO3c1VG5cGg5iKTcQ8udHtLdlAuyqFc4zQNZzrMI2lUpxv+Xu2dUznJuCBYUS6GD6NR9AOgn+7eukuZs8oLocRQQ1hbg7mb9r0ik4J5ayYpfB3UoDbIrLo05PzCMqSVUIJfrhm0vnL3XQxArjSKzkTDCr5PKGYDv8PfXIb/7xbjczORCTTaHNM7v2DUQdwb3ikbVOEh94vmnNRyGgw/jUJgpJ5blOYUkVIiQER9VVajy9dAZuWfeDHiAflKvii/RVu3JEx/BRw0hcXZRDPrrGFjHT9qIkWQKIqFAIE9VtIXfe3IkivFYDG8/yF91yHgTvxtj0VIeJrJJCziN/1OW4xhlkzrbhEAHZcXYnw/9TNIJh3nBwK//UoNiurwCq+ywgDCv6NRMkUcNy3pyp7gF8HJbjsfDy9rCplkI6oZZskEWAz7x5sb8Yf7GrpGrXIZbWU3Sxa7ebCzKjYgTo98y5YHuDdnjbKONOVjH/UhIRNsZ1Vy2/Uwo2tKfKqoyn3kjNCbKQEI6MWvzhtvSlPwQWg3j4E8LT4Uh5Y3yxWd7rFarvd0A9U4jJpuWevzACYmQ7IAYg5GKtDWqSWQ2MEAcPJvZ3eW9GY8uINhYFfFfDwSnObH/PWRBVvZwC/2oWCvhtKwqWJvxoI48Mdxjc27ZBjIqDV3wRk2GFcICAddsQ6CeHDsaZ9dCbyE5tGG5VvZnPWEyeJaX8rDfio/+a1+V/Z0rFQm3vtsCtAy0NEJXORIugNIuZsz7HVzjAYppVb6s8Im5U/GKfhBXDXouo7Ff2MzqMBBbvvfhpjF8qRDypfPgPyUT7wI04cFos9LVYFqsuSElmBDu8FO3YJUkBkSvTijCB4g0tjds5p8EaVdDJCUjBXa4vQhyiKVMhuhrRENtEGDD8/PwF5t4GLMHmZL+pFSyA7wRSebc2mSKg36m1nTVF4KDJFNPcypRI6Pzvafb5o0CrU743x+0+BKRMZMw2w+fwrcIWQxI59f6OHO9YgLl3WeP6kFwsmWK8VbDqSyIkPLAxYyrXy48bZVBTsjz+kvMPnwxTQVCbSGcUHoFC/Qys87UvkXdggFm46a1e6l4qDQzma949axc2mbeQhvrQrOdxJZF4D0LKMOs5CsCFLdVq3ugi3EeNru+S+AB8tfjDtqPNmKz5OCQdYJmZ5x5Rbg67norun3KocM6uZfAwZ5NLmya84DmxXohvTIyK4+YUow04r9EBeFVE7dye/4K1gwuF2OIfrnM522+29WHXl89c5rZOEULPqlybcEUWU8Ow/GrPReHcZiBOkmbNDKBByNtsYqIxJLn64o6REUiG0OYSehcH9V0+RVl/o+AuACgsTjbR/8961dWWdILFohBneKlE+D01UzLiwKRT8PmhKH6UWcaxgzVvA+x/MPK0NNLf6gd/sSryWxRE3klTCZZacE4V/fN1LbtD36PDoJAjTrhtzlJ6e7++um3azu276jlzpZtVbr7DF8UFMasH4BbpNNlwaWbgQGGEH3ZxyCiS4FtydfrnRNOmnc+0nQ9lcQSURQpCPZUcSL34bzaTJ9oOmHeUZ8pqKIXoS5QKcYL2+G7CBVhY4BhV2HzuDESd1BvO01MskjulBWCjUYhfVk4au9Ugd5TAKymbkdLKolRla3tiURaxdq2FKL7fGEL5TMH3U7OQ2/qa6bt68hkWlxwSVbd7hv+oIh9Pk1FqdL6HARvM2WE7g6IT7swdC4HZhNu0vJzOjGngLe1M22VEbxOWy/M5IN7Ierq7N2N56Aef9QIh9ZhX9+njb6+wy7/EXRftZC6hF6mqMTKFoxecxkEaKKInVSbv0PlUd1qH/+HzV3UCu4X5gPQ3zySysmuLnsqYo7Oav7s1crW4mu7zyqiWst65PqdR3zexQQqUSFElktHS4wcn3inaOO7WtnMCe1T3Fspi5+k/x7SyLDSzD3QbrG5bHWTgqwUSpwKwXkpGRoAA+LOg4wmQY0+MoKuR7yhvU3Op2tPy7Wn6VHnyqHr0ImP2WZzMybaGRZwCwHTfFwmbclqc4D7lyOpoUgcf9GYSAdJWJDiinqwDjWKLD+P4Mqmae3W+3HQgUMUZ9Pv7JQDuDHT0Wz2IEIHJ26XEHGBsGq6Ndp+AGi9p36htmBg6IjmzTU/Eqg+ZMvDU+jwqGtzKMc0xhH+DwgEJdxfuplJfL2+jt1Qlu3e9vGX+8HqYZKU9c74ZjmwbndS6azh/wUI0O45FrwYE6p0E3L06A7FQLCnH6Ss1Y/bayjs6Z1C8Gz85stk9KGgqApbttCMN9Ddfue403g1jhd/2GW6sUu6Zypl8G2ZNZlgDipbu1IKup7GkbILxd1F8IPennZWP/g9no783bB5WzmJxIRfAAH/DS2sYUIlPq8ekR6CFrHRzFz4N7TjIZ9dBHhjn/I/FSDOg7qVgYAAZeC1h2RRdIh8zALAp96zoTi/+vaTOVMReuLDge8TkaKVi4Diu5FFtNsBigcctudrAd7et7hOpHSEWhiR1yHsqUtLjyX4F/rgRxFVZsL9b0o6YMGWHrqqASRRk7RglQxG7nnmheQHjpAw4WxWGJLvKNdqqNN9qAYB+mq2ah+8erBQ1EquE55bi7klQanzOtHxnFJ/iootrAb99fESkmKUtsj0Hw39vHIbBHVlr6Ir2SzkJ1AM/p8Pj+sgH71m9YWUE9bMcDYBWvugMwAaAFPEzWJLtsE5Vc44fmpx77B/N9Bbf/PuWj+A2a0NbmblkRxyKfvK8tndimyFXFtUFANDT+qXFkOSuI0R2pXpl19SXI5q0YPLucpDVe0Yq1wI4oM3XNShw6JjxkiNNB7t/ygPJqs98K+lcw4RkUcFYYRzfJ7RNHnsaEpDE2LPoZ2N4BCWoEAZCUQH6x5RKJhbKBdwItBuxkaePgDCIPG1CcMIFhlib4JAzYJDk7hKdjTNCQX3fad+8iJp2nQ2F3CAcqIBTFMk4fHLh32Q+n3iecTlQmYTPq8QI2Mpoik4pGXUVkRbTUdMaM9BuJ5e4Ydu25IzW2uvdbQnHrjUxamqmaxy/XJxo4ylzgaBFcjBsVmJ19FI2vEBa61gDwcCloztpJBAbO3l4xIZSBECj0FmJQzd8yeKzicueLuuXiOjz/e7fBYZx7blxHmes0z6kHMbwwninjwIj0ryggkp0VAs//otI8g3eJxNJEr/A8+jpIGwfsO6qX2YGWziVcZ83fxjNWv4Gfhk0ghf/PanT1dfDULZcA9E5HzKWcY08+rsZraOQCqZ4ILYmDe74bVQYw6oh+N0+hjub2i8jv8wCAmpYYs3bmsf7XZWaT0/UB/tQcEvfGltkIolx4XecL0fyOb7yvvdBALlHqVEYgsD9L5tDSEkGzyNfoYAWRjy9Wd2KmOkARHNAA/f0NmzKheCNwbOIrVeo2hKGjXSg6UK7cZWL9Ag1RpW5N/rATSJ3sEPSTvu3kll02ThP/rECI0paBdkm24np0fTPHKNXRycrWt8cjrqyMFXFbBSEd+z9S6GOcXzjT9s5Cj1r3fGS6eoiS5yIQhN6e7aNeL9svyLJBL9KXLSISQ69rwIGJh5ocvUmb79q5yVnRaR5ko4DdT8rfeBVR6tAwCyqyZSHer95a/Z4qZOS4ZHd1rAb2Y7Jd9c30UaGhmJW6Rcv8Sl0CDdwd6r0TffHJd6OK6okuszswDpfnPG9ahXkJ9KdwGd1JRj8bJ1JDxpFoJloOLHN03mupJ86wj6pRIt/Dv7IGf+bMGI5GZpZwDjK9w9+cXxosJdnUTczqF/DdOCI3yk86hPx7hMKjNjPC+5oPiQ7HevGeLbOsUwRzqvJxxXpXeKgX2p6JggNeIv6gTNd29ud2AdwQCWNy7cs+Zjb73Mo5U9ecKO5nHrVIBaW5ku/UdYYEN/jyBh1WHFT+0PnN0RyuiAMwIWJen2fSNKexRf6egwN/kHGT/s+wiN18/GjLn96M1eSFl9AMk+7K6wgxDi+TrjPYfjNLZmRgzigrGW6FcPxIqS7m4oQ/6EP2AjKpVNi+N8gDsACkaZ32X6SdgfY07dUW+HHnW5pZ0ea78BfXXTDG8TTBMKLRcc/Tye999FzvJuj0lV9fGhRFoKuLH5jxm9KZ3aqDFdYE4lARcdj8zXLswLousvRuDt1Q5vkqL5pxpb7exFMfmpoWQ1eJc8cZQALcB12I5x6O/tNSrAORpr5/8AJ4O4vk/UNaLGgKfHkv+f2v3QtEWZ9F4NTBFiDXLHIaQevcFhpBhMha7pZTAjdzFukMxxXU2iA+61/buNeBCMOSmsr7lVzvm1g2gx3TYAKeeYHWDEERK9s/ZyOWRQJ9P3PY1r5lm1eDoRJeYTR8+hTyT/UpRCHqyJvCLb9x+UhwfTe+OYdO5t/5LWp+LxtUXwRBPLDEFwmz9LUWUzQqf/Nom4DWcfTqmnKEafRYobFY4fYoXba7B9uDGWdipUzuH1NFdOOVbJV1sTSGMHMogde1G7HVJlGMZiS/7i5D4cdNZrwRzfUuJvBuuezARto8IkJzbEGsliXcYPpoC1Y1BvmRlbvBUTF9QRnsSgXXRs4hiTn9GLWt8BflTvBsNUxuScNNBooNLHyOra9oN4ln5eLgeyLV+kKJnoSkO3/puG/jinPiYL/j4WifILvVM6eWTROw4EU4LAzmq29K6UZ1EfW0nYXXY9VBbugKxba4upeUP/9D96M9tCEtLwW5DyCiwPpzhZ7IJIhSXxG/RXx5AdVejQh+diWmG0iknHt8s2qhkLElN4XX+QfQ0JsdDdCwIfl7l5R3J6KGdcmqwDHrYHxfbxU37+JW8By2uQvDiH2OiuU4WskU8PJMjwHL0YW79BaJzTGhk3dfjGOehObYLnFjvdtnlId/5x85GlpFCRetZAeeAwrfPtwvPgTKFpHDmwgbuEPlORlezko3jxBY2elYd3eBjFHOL2TH82Pn6Z1P6E+mK8VVjD2+T5nUOyH6xlwVHn3KvxKCD++bTgGwpM4BF6oLScGHQfbgvX140VhPb3n3xdf6BEKKVOlptVbM2oIHfmt3efAqzik593zR76ZcFDLSUoiHo0r10YYsuZcFmzQ0HEGiGpAB8c8wKSl/3fA1AuP7S4vLj9frCJHi8tYDbeQA8pHg0xST25h1ME5alRibC8WWOZTOr2UO3wdZr45YHGsdXJKR26BszsgukOUnZTd5xzl00T+S2C1tzN2PsOC3bINhM0Db201rU1mpEeLG5C3O5rkyQ10iJUT4XZ2mwZca1eh1IjlR8UUaH7mTXWGkHSGXD/wzyfd+KCgqWoOA0qg4idJOvTXLEZ4KlTGEgGs5Poun8UiiOC3fe890DAwo4OvzuaJ3oeZ0fJm5RKJh3w7Ot9nPTSLEdUuByOhctxtsn3Bg20O2tgGl1G6N6EsN2GNugy6Zy7c4K9her7SHOVW3aRGq9bjgTz97LTMqkJ0hnSoatPaDm2xrytm+8FzGyj8Zx2fcZ7Y28089zG5asaZYYNlpBP2X4N53EKeirn5G7HrdeDaE6HZWkz98dvqwqRqOc0RhavEY2CUYMy1pUmU1cYRBO7j2Q/vr1rNpr0k923U9uFwN+vz011VCnZEqqpiwGHe6d3Vc4GfJIkqqLAIIiB01KfH0hOlWI1zxsTd0SU23tb7TCDLh2wGFEMVmKjfyx7k2zLgA114+tAJv9wsCQji4a8wnvN2l4BhOsSJKb+2rwxKWcvkfiHqgEykX49rljm/QdEruDHxbkoVTy1dYJgUywoQkKEtke7CzPwTMCa92n7OjKWB+4HVbPLI60aK+5b2IRCJMFyTOk3KtXNL+VHNyCFCwBRuUFJk8faQ7NhnfFSk97vDr+kNk4ovQO7UxfLJV4wxgzRl+Hhd5USa9fKBaL7FD5nwnf1Sv1B45xdeX/9z6S9GI/ncA7ZH7Oo2wvdzTY3siUOyqxw2JokUWeRJARDFFCUWU/Pj2vr9k1JTgw36qut8S9RUEYZ+/Iz157sKY57z4A8B6J9DKn3QZxP2/oQKNo3wVhvM0/jZKuJYx23r4wmUANwNImw1Ema1syhBZ5YQUMFKSHkAPv80N+MYVsqMh/dm9Wc/vXI9BivJUKPWeKmewu6jr2Y/2V/4zyHAzaMg4QTu0YApXl1H4i3pSHoczNguZq94SEhHGbz9bdscFUXvrnhZY9caFMkCSFFZnMVqXtWXRvdtHB3a+wkMECNuHx94itkqALLB7sHilOdU1U9r0Ah7pL6NlqLPlq5llJ2vzQfAIIGDobgmvB9CPctOj6iw6zgHgFuuo6E+TXWyGRxXqdWVLqGVC05UESWTT2xVG8qkDV6ClzlHG/iAuRM39+teq99EDjd6VqT6fffb9KrjLzWYgNeJfz7yehXnYnNdzkVzLN7ZYedhzX5eNuZFL98cJ1kFmgjMFevS5+M9O404lveUyonsh7sD+ZGtFDqb+ebA4AH10jkNgV4kh6Qh87DE3j3Y2cFEehXTXfWlhGyHEI6+8Ct6CDxad96nYhF0LdE0t7ZxujXwXlvVjPhLXd4eW1B+YQm6dsZweqi6/QUWOXoj3HBCiZPQEj0XnkCbSeF9Ti75mK19WiEOzNpQONVjTk+WVhfD6UeYb7ClcxieqH3MIDyaFBH3+sTLZAeV7y7pU36qP+8eFP5CCeL7jVhY0FrHtIekYx/P/Zdz38XJTdp4sb1eKmBd3CQZ5SYBMHarQiKV4x4G5BQkkPxPJx5Jo/Eu2zw6pkrWCXV6GNhD5yTmnCfObIa3OTjki66riHy01J3dv1FUBjKRXe/hbh3+/8gp5z8sGa/i7lOgq2ljbiHLFjCt6KRTsTHWAqAk5aEqp92enitq1OiHaJLUzbkgojAMMM+pmMNVpLwJVwcaIXOIc9kHc/RD8EdHm+2olPwnhDtRRcsJMb9YfoEz/r/1X9QI61+8onVMbV6npiKoqXVWE3J88jJTkC7zk6OHaaT06A9U1+fGsmOExxnRhSauzZkd4mhP8pMMr6xrLOt2JZEUnS67Xx8WX9Kh29OakuSmize2Z7BcYlNoBJyI8Tmps05GjzmUdxT0A29846dOXsB/WYTo+R2kHfkoVOleU8l/Bz2KJlMelZE5O4nugU/5XVEjG3VuMtm+cwhPiyClq8omqHzZg6F+fYS2CFmWiKcYBZxUiFTNZgiGREDbYVHMi7zqixsG49Mr5bh1UPzp9t0i8jPH5FxkRIZMx+wnvE1U75nLkPJ5snG7sfaXQoUzfaX1MJhXeqPdxGNeJkiEzgYQ3Rc9gTUiHVYwLRRx5cXrPqou4WAZr/E4sVjeFx2kxarXs/YwBJacwW/ZFa5e7IK6Dt2zTl76vox0dB7NrWxF6RkVCnfBRjJzUeDMpZ2VtvJLCNHbgpxsmb4M6S1l5ZJBXJplSZmGngBAqUl0hBGfSUG3UMbwHFQjndreqG/Wwzh11Gel0Xw9+pbmaRq9wLUMbtyHkft/cNpezH9+9hNOjvwlsjZeVhqR69bFTqmP8OetiGqSO+TQe1jN7sGtn4dSRci3e6DGAPkqgAbKaqSfxYN4HkO9NDy306Wk/5SFgbAL6JShGzHYHvEquSCT+tYWlLfVQktDOIJJbuM9KopwzvyDekDc/Aa/CP6Gir+FuqVV6mJ3LmptaZLkGjXS7YVndh9oPeoJ55ZI34vPrsiMmszmPlWq/dxAbMJG5GLHmHEwqDNMC04aGKFXw0XzjEIR8mJX1H8CVpkCyfP/rpdgKciZb/Yy97kyxooOIEVhUXHxf5p2JOiFckD4lh0A2uIPTwVnlWjXyPe/rFpzAgXMjFSiKOrpkklWkozNj2IrJto2TIEe1SzhXRzAi7x4XIGjRtOQcjwEOw9tc4OAkjw4KJbL2sX4lyNPBtVrk6AL6aJoS2uSvHc9O/2CnHNjcZ+9urNhRyyz988ebo5K1lrnEQH8vjQfpmyGwcA7+r4QjvGLRUqC/1NikustIbyg2Q04iCr9G/ADPRPtFvpD1MVd+iKatwrHn+o6qtnj/2NeBAkf1TCM7PZxQr+3iTGw8gtcqlmfF+FtX/gjLrkhKxGb9ON49m5nFVOOLNqQzfyTGxu4nBGibD9H3BownWyK5mFH+En8//YVvX9tWdN2JcxEJZjibTK/YdyIjwmxxinzb9Kfhffd3ePa3SBPbhSFQF+PfR3R6ZYRqqiwxYabFTs4x6WI3R2dyRYavYs7adiaEzlH/ci4/l6wYeb5WhLYudgTB0YIGsU//x34SZsDnZssCFOfVIQHYU+qZH7tpiLDh0uwT4FQAVe9L5tAL23LZcTsjzvJ/flIz/4wWcGqj1xbld4NcucuvBcud8LKAobAXZUertN1jiaSXw1m2L9T21/nwBknVx7GCfUndligmH9vgS5LIM7bqPVkK72qtihqTC1bG8cLCZwZkLwNVY3ZY0bXsl3cLoLERRx53awTySLbjcEGXjkK6lKUS4b/2DxGMC4SvVKjDjUfKY6LUUoz4j40GqZ3Yfe29C4Ikr6Seg1M8LqtL5JqGeOOhBAFeSf17nRpyiDICT24Y111gxZRlbb2D2zBGy2pEul7tRB3bI8bCuO0FgxDaLOjjReDf/J/bzP6gLg8cg0oKmdJaLrZA8FthL6nGUELwMGZy8zDY/a2D6CbwTtLl/AP3cQv945f19Rr6c+vQ80F3iewSqzs+pkgiLnTDMFbR1cv9jlqxbMKOfQ/SZJGoA8TZjDYVojUndValmTILSZJGJpKALlz/pa67dkwJ4vWo69RgBExWAWrCCjnhz1JcKkQyhwEO41qujykeBYWagoNc/RAUvYT2oa0imlLhvvRoqycDdw9ItvZtEp13dwS5PwWRL0aKooMND2XUvVtPHo3Gji4bdML04jDSjqv+wPnHuz81vd1XsXSisuNUQ68Vl2wlGEBz7Qn0BPqaoNsUehjx4/BTH93ebpVyG52I7iEzgbgBwvyKVS3I/MYZCtb/4krjFIThiENIFq/4mcZqsAhWLQnKpgVTZ2UnuIP6wVk0gWq4x1OllqhKSnpKeHGogoHwX7c5P6xiks4l4qbOGw6t4gxaHVDgNIbjxsWeAbAbFopwGDG65byde6DMn60lTvKRBF/R6JxWBMRC65pSoc10n/gqU//WH/xzRNMfR09TSy4wNnGR1j41mJ+wC3BPmL6Nwz/8CEYp+2V6rgUsYRRbW7DL6li3KLSGPQ6uJ0KVPFYFwcjypuPxAuLFpwFUUEtdTNMvoCELNpYFN5ehtWZg/AXW25lH9uGZf+GneMK0/zFDLjwzwMOhQsDMipo3uSR38LLrI8nFK4D2hCv/RCSVS7B7DIU/ycpfLvw7FBxivJgaatc6687C8u//J70ix2e05OV8BLz9YRKHqRyZnEFhDKuel/BJbUcizKhzw40izWdqyK7BOOVAkbGa1A3/eNa68Om+gy39Drr85WeutOAoiUoX27pr1yXyDzAw/efrGBEHWxSfR+8zED0dXYsRZRDjpqmp3cnjHQTFf6UfetpPq2Q8zUIprlETaLeHFJTlPqYzIPu8P9dxZhirEUsNJwLlYL45Cu2b5erd9RHVfPoU0D7/JSSQbCMsW3DP1g5HmRHCsQXV3yX0Dnadu/a4op7qHUt2/0UtvLAv7+JeGyltf+9ICD+Dru2eUqrHr7OqTS464ERucW3EGI7J6Y0EHN2r+JpZMqVXyNDQ4M+a0kvzRJfS215lthyNgXBC8+1VKD6PShNh/3PuIXp7+N4rzWFFtTv4K6+eNVHgCzAF4HjujC4sif+NYHXHMR7lGGS9exQA98ep/TuVP8RuBPbj40EpYEnwSEMnqkKiGearFr5KWT9TdBq+MY5Sd0SsQmbTB9kczjtqoM/Og1XtLjJP1O1ZLCzHFWFQScqaX2ZuCvoNphsXfGLucZwHkOg8+qEiIFlwtIutY335a0BrZ1+ofeQW5v3b7O6TYQh2J2+k2Za2MAPiR8886HwrUiUVI7UvNrWh4wjJbhruvywd/czL+wJaHKrdm6hMUDbN+wjUB+rsLZoErFNAW27JRv+/1smXlfoN4ymQhcbag2mEOAZSXRE3PdayNJa9RrtYT/kQjP/IbUS01nQ1r4uO+Ocut12zc1ezD4z41o3nYat1pqKrJMbEICK7tRELVbnb3Ok1NyDWUGRl8W8osieo+tKKBrafOy2C3Iva3lY3GgzFKyBjDfdEWkjNpfiDBMSn26h2af+0E+y63oelzOwVyMOaE0TJAmMtc5mBGo9y1lWlRIvVHG4W5S/qAtvWchMqvIkEGjh6AB+32mhBjLIDwqzOkPQiQpCddPkiOK/SRsaekZ+ICgUaJoHb92369iGoO0FzfXXJnYVqnbkFBdlswvwzdgIvuSfP2nSLXzmXgizaF2JmWo9xBAOsbu2TOJ8HdVdMcZSOt4tNeXeONs2b1habEgm8b+iF1LoI9JksEF9PHYjV/4C4SzH2DQHnYJVx1110jWNmAR2mcXCESoqPI6fc8ab6JbgE4E11TRyX1xvWQi/UUYv3xME9oYG9YNyBTpodRMwoGV5V8+xD3OXrD5Z1uMowdT+0KNzoQzjAlE59quRj8O5vScNsnLQS/0OAWUF/PVWqYbcv0oDRhGyzI9ZHlA/i5WSuKkWKUlPr9008+UuUnMev7N+w7s/hScpFM5Gk66suWxQMwBh5L6vvtYHTuA8zTsuzpZg9g7X4Y+cy2oj6FhIAWUJuo18oys60eGspMO6HsbqmY/N/GHeQgJ2TUnO0rLirgA+wjMYC+t7si1x47oze13ZnNUFWsRMFQJilFIitO0AhA95zUwTtWcyMHathz4wCSOspSocQ2PC3CSMm5xM8udMDTvWSbUGgBnFFKCJEoqO/ofu5WGH2x4BJIGOzJAqk0K7UVU+oMRKsfTHoe/BmlMjgarzmHTtVUOEJwok2SWFoT5JKwNIJGC3XrPvlXHiTlzfvwtTOHY9IgDW2m4eAxHMHnRz3B1yGQP7CWWT8GBD/PLQIT1VZbch2TJTz8OHuBh3Z8oO2UfRfcouSo/zzdjfx78q7wT1xKrAaY3BFRwNHYTsWo7F0QaU1uWFlJBd1/M2lsLKcaY0nst7ujvvQAZOCgltYMmebTqAxKHibzaKDbGd8wrewEIOuw/3wK0cmv2nDkQEUjwZmsfS40IzmE/a6jm0l6qn0fkkH0OP2ByODqygMTUsExQ15LzMmHC5uENvjlN5wLy7KWIUtDADnYAaOKr1+bbEDtLV/SgH6rKw4a125GUOpmmh4tVJS5jhdnTNymrcmAZ577J3Ynqd9aEMKKansQhw+2NPyom0pGJC3LBWoq1Ko6XELROJgvdcDyu25WsWIWHSVhTUkkFcHxHlN5Q108uzxzlJa5vCFq4La0gp+hwkvsCia7POkFxzezM5maect5til61Cfw0Q6HF6bj26K2lY658nx4tR5bACmpO9yGMsaeW0Zdle4wX9gSORnNFP/WqRMCLcFZq1L/Z/MqaN2ZVOAKY4GWfg0T4MgodMbj/CKQeq0dV52nLlR3xPvdblvGlYYENi8I506dX0cY/QBRMTscTw9WoDUHhbSNnxiG825+pNAp7/W5y0UTWu0zYaf6ZvGHv6/xhNAwaiZHqry6C4w+QN9rQEMF/NMoWrR4ZoKJkRuunXSr3dFVab/kGeDRcWxPo4lcnjFX/s0oVjEljyaWWICZetKcqC3lO5iT45aUWoKN9lNmzClyMXMEGjaqvG1JOq5umXONILojpEtzo5M7qW5FaE7YzOd8aB1b2YEZ6QcFYK4eV3M3vndYBnZRqmH9jVrLej7XemeW+GP6Z73SkwXnbBux7kbST4lJlzWy0SEoydJNXvPnr7rH7MaXyxDjhC4bA5UFY4Cap7BUmxDf4BCmwOAdUmi1awxU0jTWLzie4MuC6gshX3FE7P97GFYBCoRY3/zCIHnHxoWHQa5Rmnu9WNzPanWs8ZYkBl1dIxo829uKVvxb7yLM92yQZHSMfw3bIwaKtbJRKy0BHVX2pCl4XgmpBA1Xuuf4N5h4JqDJ9/sn4DDRiQop/meHHYcK/VkRP5X8JgW/jrxRlYUW/alfHUZpthZc7RcFXXjIdQUhBxz/5n9Tcy5306rqP14r70xRFIZvgcxIvraj994WS1GiNIRGRQdHuT7+RkF4v7YyzS12uZHJNcL/3Tf9SyIqH9yxCv6OsvXSjc87AP+XdMe3csSHfBlkgC2brjEKGyoK/5l/R2c9uEmS021vOV4zv4AhlWiLlZcGSZKpBxY3UqCNCQId5FbyCFPt+YO2HGmuZV9Tda9mWc4WOhj27jBYYW/T5+ImisC5ezbNI68Ll7Z8B2A2wKvi9RwUeDFWmOkIvX656vKNg5JEeyPoec4k8CR6HE4AYhLsxUAqquXhgW//64vFCRAWRE69q8ohHQgppWesiY9oQH0w1fTAma4CoWa52emAAPwqIcFFsPHZjvieJzqGzIiVKIl5u5uOetIMHh8xBLfISSKdQTDWLnD4Rp11KyTZYuPGkfvVuq0eMod/IxcOXhoDqkQKoIezOWr0daADIqB3FGZ8fjcu3uVHO/PqqsZlquvEGYL5B7PARqUL4skS+7/SZ6IDcPpLwifVIyduPdsqyw4dbPnMJzGf82EpjAbyy5OKG0V9UHcox3YDj1hRCfmAeyGZjzk6wre/5dpD5IaxMIJeVydESLsHt3efiaREdkQWk/2CmsBIiMKrLDDjZbL82wpNjE1r3HHvZzCXz3j256qbY74JHLObY3Hj+l+5pMB62leWnysI7v34uoEGosmTaEmtpcmk2cyQJv28fSUrrb8ethl48hDY4kL5YPqy8axHsdZWfRUvAss9BxaA9DqF6UE1gjfUum6v9m4orX1OmRqbpH5UG+d1ET/MEkgP0O3TYPBPTzA97hLkORsrK3f4U5rnEdzewaQsPMNxBpPiKOj7jyg2jEUM+JeXGWg9OKQfHSwanEf665lBlmpDLcbtQH947YXkm5l2YPFPeFKwcQdEbs3PkoSGQnOGKX1dv/rKUwv4N5op1Ut8AhtNX6DKjqmvzwC4YmCGJfnIHUY59fdLRu6CZE/JrtkgPqPh9k8r0QiQpjffXVSGHjLu+5BFMOeAY+WriAcuJmDzxY6Zms8h3Ktc8zBS2rtxReoMCC+3o8xQhWJGg8hJx0PIGfHABMbC3Oaok8SWl6RD5AN62qxA7wT/4d1PMPUbzuVmdGKuMXHEUcEjDe6U1HiKyhjDO5NcwnAGapj0Wcr1q8ulrwBE4YPT8/akXwIht1JVHQE5LtEj5ZWpRZefyyYGjCGiL9DH+1QBrh5VCQWdOTwTYSJ5PdCm6Fk1wES7gE5jc4t8Dd7A0kBAxemGXMOvt+1dOyz8AKQyqe7qKht7o8vCsi/jXV2TWHR+Wbe0CHmYygGRdDltyNrjCotoqH5KJzrNmLwKiUbzkAXbzeOf68RZG9e5mOoaxSZchfdkotJfYVVSZvthY2+Zcfq2zrH3gV6FVP4YCxieUdZWNVrFoakprqyRqPDBvWdRxhw3d951dgx55lnI5QaxWsTTc5tYzqrmBof7xdPpL6QDNVmA5BhUNJjsx/KbGTbJPQPAYlpQcdPryrGJLMXsL5r094hBUoAnCRcxQBGOaPhtOXk6LgxGj6DzbNToktllGAcZsqYSDNja3WsUeX6EuwiyaIWT47GV4Tu7z5kkpc/isG0P0KsTjrN3Jqoy4/dkE8pBfXfNCZJ2H7Yz0q+lgPf8VJ1jHhRZTQ0lggtAjc6VWHSknUR2kXFPkynIcWgyMnM/PUQ4fIbUE/w8JopMLduxJxcVjplzXvvF2zPOSgZ291f5tWbLNvJn3IUyVe0zJLhf715K1HMgl1ZM36OgLSRCR/4zh9FHYjQhGK95Q6UIR5tVk3MQXN26GNTkVc9EmJvQRKhkdDCc1feO+QNum1TS3YNNun7wjZKf91UdmB+4UBKFRHloYFuBFwenq9b6x8fE2sdWasjAGQQ9zUoOvpslqrkCS8YI6e5hnQWUS4bCZ75cuQt8WhaWOTRRLSgs9r9MKejf+M6vVrhaYMf1rQdcSGuv4abONkVwk8yKxazDsnRpg10Ym7n+0Yj9jfZbpdCo3ykh5DPQ2z2fNXdnLp0B9l9RQwbBQ9DbI1bVOkMfMpAFIFjSLiDkMRnEEtmgKIlD8iYHrudfNOLXBGnmOx5t+GhpZn35QVBkSzuQx0jwgxD+jIHbI0n1WjfxJvfqTlms/Yjxf3vUDgU3Cszkcwz7YVYk8/UvpXGwKrdn1Bs4OvKg941pK3/K15PWj/B3p59E7TuTgf/ZKVaTL3BwyI8LqqJa0hR0h07KB1QOr9O/kQ5IZVM5szYGpHS/SunxEG0ngNN16TOA/+ZVcuek0hirYzZzsaOdkelml9/qRCkXSh/wY3Q1DJx10R/nv6u4GTyFYDXO1s8VTqPJEUgohj7RqcWCBtEttTJkGrnIYau9lonuWZaMSTarmIDaCMi+ql17RljcOXExhWRed+lxamZREPxN7Vscz34w72gxnTynErNRBo90+pC3uc7AFgHG/iUYkHNRo6hdug+vwH/HqDY/Q3WFxQGMRgr31zHt5n2KD3WHnrzkGUpbFqjWaFil3+ukrzUPiVHcI9KsP+B9FUHbw55UkK1347gHbM5I/jB+fURjm0DPHnpvGNRj4G5KmflsyUb7VoeQqL5OBzz/CiSI5dZkTpkeG3zxLpqoghHOLziTy/rAokJpu6nysdhHaGvad/AGCVW1KAZ8ha3CJSh5y30JGboIV2hXu50OfwHTeyCOP1W/Fd3b4pdan94Kehpo2ieiVEiTRKaHH6BpdJTkWP7ioE/pTu/+7uGGf7J8PbHrG+HeypAYXuCsziU8EeHnAGySEfwlo9Oelt311NSwNZGnfQjH4aBQKy0w7P7Ahz2phqG17IUNc+VTpQJvvCIe9UAn4ogJfSPyrVb+E7XIHpz/SAHfMs/7tT5bPHax3XqvNKEruc06FKL+OEL6cSorE7dldNc2XbHvCcTyI5rmyJtDiaC1lPLa/QWG1FNwRP+o3MHBzKtPj/VYrxYHqwQJMr6otFPq69HbtgT8qMk58liJPSIMCzU9HN5OgxcQ3xzSgOQRUP5lIMk6INnYlGSp1GRJizmwMUFmIss9zPAxx75xwNwPPxrZjrI+SiE0hki18IjiJ0QteWe1cdrNLfJqpqL1cT3nOmOh6a8+uKkAbXGQy0xbVsHiUYxIkNPtgodXy9YuAX+4TbHUwA7spRpAKyRMFloh+MdCbmgBmrH4KTZJGGaYI5WwGD/n4xg5lM0dFIVqAIm88O4tYTJjk9Zdko8UtPNxocYgmLU+7D7hHU/1KXguGctgJ38dpR+J5DnRzpo5E55EFluGKnHoMxkvPOTpE6dAv984MyHwmeVqzaA8zRcN4dyp1INcqBbZ5q1FLgExaw/slgHcL0UJGoC3zv+m3uMuSeiyGrst6dNdkuufxD3IjmOhbHQCMcVAwLIe1yrgtgReaC+hUmgtVnwaqQzbj3weRVlojKwyYsrSypVAOp4lXgVxtAUHiyIBiQXJtv2QDW9B+FG0rTydDlabkXfVCUJOO2n7LOwhVv7QVl250erg4lRWIUJfftH3nqwjZxa8RGHT3SeH9xF2LCuEsuLXlPZ8x8McAav/vZfQxUrzZwGeoC0/w5korCBJC5OroMdQnlGFTFksdHzuH+lbKPcVypIVpCXdi8WiN0T4K2TmynVB0aJarkTD+GRi3QRF66ynmvMh3928l2RZnGFDWunQCU44E4WzMlGFFR+j9dPLeMCTer7Z4+QZabpD3P5UZMFfzrdflpxmzDf+95vpl11R2rp5/JvOdbzvGal9PuD5x01ZIK844lccJtQif4uGPXDBurIbr8I6BTxq96soiUbqw4W/8NfyJEnAYsj2q+WGXl1l/HG15LGeI9CZ9sl2r0t9Y+jJDBzb85BWnDe84RJRjq+Irc3Ngj5lKh63ecWIM7MqSQTpK3HoX4RVf4caBUN4hQ7cclceaRvdPW+WcL/Bal3osmni0Myf7GsSDd6mCbNvQUaoYPgE3lDuHcnHJ5kSUOSjI1lCcuU590t/ozARVru1U65cqkHUjnuaVJ+CIeWa6Ix5UKdRrB3tLiWHxhcBROS6ESRlWWgHE0n/uJkAZF4pUApUsgyGJQ6QEqISK8MryBDW3Gl1Fhpkloj00+2zw2Z1+IcFIPSjWWn6XgIrDQHTXx2T2+LOxcGnJz/3Jf64dNRT9lq2fQfiaM43h8qft8tz7ne88jBESBKeXpFdMfvIry76Plez71cVI9yjvvdcjTUKqGaBc28Vq6L/CrM9A3HKBVqzTmoBxtWWOkCZKgVpYg1Ual3oF96drosmCRhs1Rp++w9Wqbq7xy1v7RlvZheC7RRMOGco1pe+PF2Yw5QXPIm6Mi9dqCmelgno2y3CkOMwvNGxls4yh2iDpkzsjCR7g6mWO5+4PYZ8Nv6xNKlxu1BPdVkLo+5TspUcsMmiLIA8r8SCKDYOjG+9fsEd7xURLBWrN7oU3zSklFWNXK5zr4Rrooha+hU9n4VbSxh/tQXMgo1NybJFY2xLOB2IBRUUJYfj8SueTSfMNfXluKr9SJOanw/5wkWUiCNsUR3s/FeYpxarTFyXMxiYcegK83OuioTEQxdkj6RXOKbxT5OQgYEbenBTQRxlT5E7fdPaZWaUNl6/2v9VjGUxxCnNM0QAv4LJm8lZkYjGKIZ3COx21ZTUSPh9Te52Mtj/CyWA5gp7E+ua6SrIXnJdRoocId4qVCar5c6WgGGdbsbhWa6x+fspk4aqn0M8jp01bwt9pnydgw8v3ebaXQbbUxqyIW9r/yCDvKs/QWJdetAvbv1H2C6VcKo43eyNoWBKsE+DqWpum/E6/TxSfAFZoImgbH/C1kxhaoB1ntQK3tFTSrw+UPxo8hGWFfE5IOGg26k3AmQFkvOl0k4S0ev33uz2jyyfObfKauo/MrVi3pGaUKnDVUtNN4uecTxxYxctEgQvh2xrKETW6NHALK9V8C+tIhtXgICcfCLoRYBW8wg0R/94YzADu2McX5wftw85En4nVVwzdSOvXMpW61hXxTDFEL9p5+//2J+j4MdtzOIgLnybZ0yEjf3e5j1f9jaP5itREJxktO8XA1UFjjqLNZ1cfUaOrbs6ErIZOtOe8uvHnav2w1U90nKVxM/0DTB6fh4Gzh8NQhvq736hIk8v2Zds+hRM0oKqVEP4WWHTBnDLPL5LKQwsV9hT+wMFbx/M4Hf2YYxCR+RHkFdsAZNgwtxSk3Gslzp2o5AuKskawSpGolhv/mSj9yqCwo8TpJS7ipu06CamJE+t0JyGC1zYso9kz+J8Ic0SfoKR89ATFMvh/fHrYCY83fy9RtNtFp+PIU75Wp8Kb6UCTg9GN7z1dySlsT2ngqYYtIF9oEX1R7cwgGEP9y4eYm7GxCOCVCRzcMdc9/bAET641ay6QhpgZHCsPigCxjbZm+l6xh/av2rITC346tAv2lWTGruE9bkMXBgIMq+6kEo4pDYjK3T76eeskFu/SHpiXLEW3OjsdUuUilgmwEdokbMWQCColrlWr4bAKX08nXQ4NqNFBDLIRqkE+5vPuowN8MDAV/+jM99kLPL8TW4mhfZ+jg5K9Ni7P1ibC5ViLdZ3vZqTKCz6ihY71KK7z5PoYjtytwMKppEs1Ant/W3RYAaRPTeRLfrnCMYhAMQE7W6fI2X51bmkFosl+0vxZxLlTxb3Fk5oLquXweU0LhId2Y3jLNl1Bu0ACz22YsCAK7WoEyLdWvgEmt95UAg/VBcftZAFFUQY93owIMCo3Ilbuei/pYly7cN/Z137HK+O+Ovt/+50Fmp/loL0qOID4xQPKh+ha1++Z+TzVzA/a5c5h9H1FufhLKAFL1bkS307T9owDAc4EcAYu0opixJsYEU4aeKmLneewOUqKf63szk3MH6pIvBPcAdbuaDzw103r4DYcp1qQf1IWLwUYPkmA31O7hfY9TBuPgWLxPPOz35Iiqv9dbFLOQqBCEQjx26UBbL/OYMF4UxitEqgHTP7DMeKEleX1InTmReLQifYbGWvb+XNBEBPpZaFugxUQrpzZiK8jk7rIwofsPSAIR2bD+cflswl4pdiwkWc36galF6rllr7pTnKlGHFUXFTA1LhN5lIKRp8G/HC2dkuXFessuwU3+oeEJPXHS+wMXGV/hw4jQTEgzCkOjrYt1MaCGXJ7tcFeyOw8UmkD7uwtw8u6Gq41ytPcSysY0rSM4vFKLsJWGpGeqV2ZbSqbGDI7KawzA3wgUd/S3FSUbQm5IhlDhMX/3yYTFg7z6K4O4a09HNwapo83H2ZNlm4Nl7li4sSsFOuBc4mMeuNuXuBzPfDyfZGW0sKnUDedCNEfDwuZaNAt7QI8urr181rVhf54+6rXPIBaMrKC0A6BZyygNj2rdfrgftYGMHl7ZGlAng6ffbAi26N4ISblofUkyido/gNfxkWwQUXCkq8e8MEsr4nLxdJExA/vXkyX+1QxKp4HMoQmezQgsX7kHA0bRq3oCTpN016DNJJ+Li8xgj42Lc3QX9mDcoAfG1T5Y+jpQEuii1EgpzHL/y1CWKC9k5eqenyMdnz+vX3s14jlxvR6/2CUAjEj59QJiLWMchieh/gETH28Ws3GUnev1MCQDgZ/LY0+vmIOCDuPs5MWFbbMnGTXQN+LWsaZpXdRgeZsi0LqUCJnuGa3cjhEMBDSk/Jnl5pRAYANjCE5IQNdldTnQIdm+TRCdqtXvWtuCABd1RUabHwMeLKI9xzooKxsj9OBRNh3DD7R/PPGIc09fEF/YgAzdpH/ZTGjQy67DQOFJSf7VcYWNN0SZGzu3G8cZ1qSnKybRK80U0esbY3kghsQDXN+hHrd1aiGqJWntmnHJMiBIwHdxrFZdx13pedQgmmj7lHs/dRqRJbQ7kEikN3HnUeRDFDKRXxTT2ujfiHhIcMuwKW3JGhOJv6amfvc5xjzVVilT9hyBhTe2ii6IHNtjX72Opn5WGbS0NcmyJteLhd704QtfOc1bxH1l65N8/BeLJU+dijhBrb4MsYjLDGsoS+V8WBF4GtbJMyokVY3SJ3/v3kc9K2d3fR1DHKaFk3pmFIczy/mvTzTGyocGMZSPDllaEp6KzGw7MAbYjbwPIhc2kNugcrRv0PbX6Wt0xc+ddw+wWx3VIXMg2Fw06ZSkN+RAEJJU7q0VWsL7TVSNpegof7N3FXJ+l7WnO8A0vHjsH/0lvWjzqIIJ0hOsVpBsuALZsE9jNXe4bdrz38M34nNGfD9KQ3cwRt5xY+fOYc4eqjEemBMVPgp1v+sLt6YmemG5vGPP+qX4vwXVZ3mxbvuVPNkvlGb3q+l7x55s9NiDfE1r+Ln4LyG5a2hwyxnCI2MPv8wBu0s6U114qxniKhPF9T9yfz1c8KK+uHtHsczdz1TvZie2GRkScnz2HoFJC4IaDGZXL2NAh8dIUbZRFqAgX3q2B4aWlpmpkTDT8vgRKtkOy1KWQI/zMqHotebPxurXQmD47WpNvg7aM9gVRMmOwIOdriJGSgKp9K9Ll3RvzhOJnbAEUfg+FAXtXKdzsg0WsQIEr91gGRW8kIcIxcbuXqHmZxxsJwcFFUrKqQvmliUeVcSyI6wQ2tkEQdRmYr19HRzO/o4mjolgrIWPR43+1ukXzyWqso4Jdzfu6v0oPnNGsL0KEeR6ElQYUguV29wGLbSDct4pVne9Jp1w84lakEVwi44ThX1CxylCU/MEkKA9aJ9xFlzpTG5K6NRVR9fQoQuc9qIaqCDR4cFb+0mFiwao2AqHrIsp4ZUhGrOx2zMQRNQaGoRnCPVAe5CCdu0nASQVZdoSVNU4S19osAV3o9H6BWB6WcULQZwqxFct7hqpxGj5Ozf8a3JHzzL85Wo/FrrlMWqtL+4yjwIMs+mhgR4w3S0FSmJEKB/BdyDv4c6jaIxohgcyeF1oZ+QV0Em+uDCA2azxJwB1H344JOASzsSq0d1jAMRBkUTMm/Fb6lfci5M5Xr0/eTcQVRV6uavzm2+n9do3s+/bUuEwIQV9g7eS0WjRHGchTyx34OI9DgKVBad3hwhN4Ihh0dtZo4iYzRE+MUalVB4FBsTMisEFtyP44QEw9TRqSCAnAVS8VKVqjyg99I83arOqQJnPt0FNWsI+4Zp0Kc21qD5yDkozvzdCBLerDXueUb02G3IgLKR20vDEEZMElT0GWmhKdWXtMiG+5bscAWoQHxuc8GDh5PpWheGIrG3nGovY/Byz5FPzWRN4xHDUYVEwEkZ2giiAG+3hmLZ7/YcPCp7JTHSurTnYf8iaNRTULXjKQ/QmBoV5RRY1y/KI6fkusdMlovhYDPEuaU0Ur40R9PvGUBtIuf4mIIbimUxMpd7psdWfEoOSoz0NSFUC7dj7paX4cX97V1LWXNG1RJ7TkYJp2WRKLZbRyU2qPxiZHeSf/KQL7eI34UC5fECgqtujy7djAIWaS9su47EW/ZCNivkjQCZzHa8tMUcpQscU1L7wtY8+wjQ8+U6hkHauv1COg0e+WucmdynmRpfenJxxuD3KQ0ukd12wohs4t4O75VZMuhzKSU54p1MUWYVSaZXcK6hpMqyAXOyTDi1ODdVIeE0NtkZH18jVRi6sTu+MPiRzPxe8uvMi70YqI7v/hXNHgqzuKCoovi2EEog2+5v8n/enBV/lNzVqSXGo5I10/kwOsd/0ynh7KSJDP3MUZnRkTA014q4xctYJ5y0vmF7UNSkhtLTnlqS8Z2Cyg4ydL6egjPKb5Z61ZZhr9fN0BHnAzVlafuCt2a+sgZ29+72anYfWGm1hR6nyG9UZlCbw+Lzw6cjhhVlOOfh586u/lH2+RbJT+F+dXZBk8DfOO+m1/bbSKxShy2KKiDMZvd8nLSFTaSI/NGZsmG/jmbLlvjUx3n7GU9rs1jAkxMbR7TgFm/UzpflFHIoOgY7carMmrm6Ho2LlXK/YZGM3eIV8KbNHUKYofwfogvjz2byPs1B2JQoWL4DHBUlXpZ1eKfwhWnV8FKYrucfKxOSJ56Am8bTNlig0YN0vh9qSo6mIZDAtyNDWsaYVSXrrTSbljdFpuBObC4XXl6ZR6EOwR+hLTKCxipgbQ5GXr8u3/MH3n0aUYQC70BNB8qTQsNQb66kB6DjAIrHfv8vdgXbnUrFBnmxgKd9wW9PjBXPFih0IJ2sxOOcKoVNZ5bdFE6yZYyejrTUysZNLoM8nUcVz4P2NEA1j7TGlFdDdGCyAozTxZvBGTqv2DCbNU3I/SP700z+mdp9Y1WEPpc3Tp+R1ddYBDapi+HGQY7PR7BgBDIUHmVKqDEHvm3iIwgKXSwela13QZFY+i7LU28EFDW/5dNI4VUqYNFO3LUagjGnRqfTkA+7b0lTbzpmVPN/I9z5Q5WFQd7j+izg4qpXzJMV02J+RxoSby2/6/r4v1t9A22EbTNqcsnz4tBxzIeGRFQHt/M9PtyxB43vRiXBYfH3GFY93IKa9NqstGvTyJqO2zJ2RR+u2aJJtBNVOJLUFMQjNLdkyC+CUlF5rnG0df+8xzoj69/KFdgzKFZLyxbeuAIZxJ+QF2GoeFe2XQNyvXhkiMENXU3Zhf+C+I4hWzEu7VVZm2gkKXhqJ7sD/PO52IawwDq0XiuP2IYAmpMKJdkjqjAQfsRAaXCyaxQ4fqcWXaalE+pfwGUy7PAp0HWJBkU41GbQdIiaYhAgGSxnKs1h/CP3aJZRn0tqSeu4d9VjVRdOppV/3v66e9FXdSzrN5vr8rOA08w1KC9huDAp80vtQb/+kEKTEyuBDL+kOr6WvdhpY1p7sUVhxGbm4XaZufQ8ckOAlxVCe/iBm7s4qk7NgnsjI7eCxsAkpVPFxESG11vhpEyK1Ei0xUk3bguQFzlTjsOSfrOclsqUZoWR9cuDMR0kT2w1mbA4MEO1bQ+h/19ogLQ1gnIAiGU4QbysjRZkg6KX3csRuGA08Jd4WH0i/+GBiZXBDCmtn9g0CANOG2WXj1Ixo6+NaFi0gfOYKClRw1o6nSsFPr1TAjGv5XfCM8Hnm/XJp3/zBAg75OEMDJdiiCB31HYnPnnZ1yOWkS0eY0xInI/Ky75P0ja9SxL1jDyeC4Xbfuw3nP0jKcKcjsx+KaWpCV8sCKDk2wjdPNZSmrnnTdCqrgNjLqCGCfp1Es8+BxQxscZmzWKf04oLogSCdwWdo2nKmW472DgUMh316mFwbxnQ72BbsLtk/fkEGqqQR9XMG7L4gMHNsan3Zh7ZwNCJDhtjR6n1sh/eT2Dpene4iskqLoCi3ojuQtGcGpyuKhOZY36b1tTUmy6DiQU8ui9JxZx0Da2jjScSBvOTntcSilp85s0wnSjB40WJNJfEHYw6NcAB1e6W6+1Ie2nYhMqpEUWbyxmvL+kPzhYvpF1j9NDmN/VuIK8ExI9cmvJ5rZE3ptDewe3ziCqxC341rdheQuNEoZliwRggV1ANon4hstEJTIP/KnpUw0VRDGYt3aYJjdcGPHDBhlBM3N7sLWgpOSVNUpfFWgKToIw/IscYG9HV9SzZl+xmv1hgvwprXQzRznF5dMgMg6uLV/QtDJantpWNsNHtol91/0tS1qAvKFItr0tjZDMokzULhIJzOxen6Ug1Irvg/EYzaBVEdMlQyvZuIRhsfF+PgDV6EUlrF1Z4bQMcUlsacaBZ1xX50BWDUViFgTkTVyasTN7VKLe12F40AoP1McYCgmc6GhsuFkuqByXt0p6qwx7YhhFmbh00fTSjDIwpl3uOEi0TiS+w71SPUpmtjZdc7s+RIa/6pEUJltc656yzqWmlnm+d2u98u3vL3xx2z8eyuyVFL1m9C7pZWk2weIW0rA1DYxAV+ubZwV6e9J+0CFWyyMmy3cyaXJdu9lc6/0ccCybmkQKf1DnrEEn0oX3Lot1WUzS5v+OzqGcEA2vAP+ObbP0CtTLCKfqygWBRMBl0B0PAlZW0urhy7zrJpXR/Vhe7+fMGq1/3FZHEvyiIxnBFRfZzZoHDr9LhCh1DlTTNY8zqq4z0uBBox7q4pFYIhhjZt7JckfTLugexVkN5zCAoc5VDXdcGx+zQGIpEbQ6LKG/V0x6ew9+Bms3x8nHMzJaOELHsEB3DCP5adXEtthR+CBME/MKTE+2A6/q4MAOdJXSlKs+8zvdu5op7I729SBLhcqlDPTwK93LgfeMO7ZFPA3tOsI3JHqTShK5zyf8LtV+pZBjiQ/7sk0f+7mxio9w3nnDmK9BmVUC2IEGRffSf8I/nzpqBkdKi/A90faDhh1VjHzZIRwI61ivOUQMZM7I65Ug/BQZnBzijJbzkPvxsf6KT4B+eLJNyI8XPRLcVpApBp3YStdjvlUPx3jMKp6KBERV14KKh+FjQOwE0uDttAi4A7efuYOo/bS0k204RhwKx5x7XvQ5TepJZzbdrAsMlMRVrh0hEOdy9eMpLfYFg/gSUspq8l2WHqhIJLJvDgQW1RpZm6IY9wGzLbkBcBaw96k0rxx9Ohy6rYE5j4UX7tOnfyVutRegu/dBs5r/+K0K5X8viYc2C9GObhQavzcOwAj+bqOJYn5BBznS1iJfyxbH4H1HuDtpe0yfE4X+X9A1V8oYh749LlQwzMjhgzMyYCkicJmTNdLc5k7rdva7Vh2l78V3u6GvxKRky+T/vAbQs/TcJ79RNNX1c8qAS7/gp9Ml2gP6vt73NJASsuQLnDUqfhFuziQ680K0n+HKqS5MpTnCjw7NoexcQ48jXNMpoi5fLmmUrN9q1TmHo8wGMEgY1+XFAJPW8G4pWQOwlcsQu0UjoJ+KtuyzOXmSIZjQFQPFHqxHKdfpk0iJVB9zLr+IiJJQaSk0MvRRZzApO6pHIAOvUlXotv2ZoU1yrbrOP/m0DnJbsLEW6KH7zi/0GDMmIKbgsvPPE/sbV3QZyFDWuDan6gl9v0sivXwZBqTgTr3LtN8IIQL7e7NVcKFnKCwAyn+hK3TqveJfs6t8KhDMTP+bJwcefoygrwYhZCRL3zvl2n8n6+apKASIpxVeKEOWEx1un5TNE3QzK7kFc/tRZKlUHzSWIOe2FQWd6P3SYSfDZ2/RTwNdSHKny9gVIcHFUpits75lHe59HM4H4sXT3G3y09RRradktXEt3/vKLe9295CDUH3oniJLm+yENFj95OSTxdrpwgHvHv9g2pLLrvjNSIjeC3zcwl3g0HvAqP1yoXNEE+Ix8tievV63tbwlfRFg3IJFRaIbuOeju3pRLfDX5XRF7IBqfx0DydkLJV2ynHA7ATJ3nb4zHNiS6dW8LNbkGSdfV5sm7Xng/U+GTvdkJOaiLOkbEiynPYN3RrPh6bvIVZEnVrsfmkvggWN2FX32ZEo333MEd7sNHVKxNqRXJFHpzvy1RQAYjUMlMxDFE2AvkC1GbdWzP0rVEhVPwRd5Do/l7wXPy+lKlFBY4eeXYFv4LE9MRAlfLt4KQbwaVZK9P8RC3ve4QsEI7bi3iupYDYq/KwZ28f8k4ROWLgVU5SgM2yURNi/zgwoFL0bhuKJ5ygrc/Suq+spNPuk6IIKVRw3leEzZLesgEivheplUr4b3j01TbdErGz4eK79adDYuT7LmY8s5lQY2E4ZaEBw9MC4AK+htoxBx/2DFbfpCJqczFaUw+b64HYGPhs8HHalXGxax8t8PslgqqV5FhE8nGC2T+i79hHgYUngcLDmFkWpqp3Vs7i8LEbuL5YXXuRreCIwSmSvQeOGR0OqF+LbNTFqF9vf30J64miQ2IT0VYcYqZBBK9aRwo6LAEMfUJuK1u7mV4jg+Nj4qcnv9KGTu30k/X8yISRH8VRG6TZRDXy+pNHYoq8W5WMqEu7nHnIAaAQoF5zuCoDPFHf0JeL6j0CgtS6pg/FP46w/Ye3m/dMv+VBAgVCe9uV8GEgrMvhukN9txh6k0Mlrw4hTZs4NZK30gfkyXjLjIXNMUf+qOcSRVQfONbOLcX+6rcStOW6um2J+PJfoHsKJSmOOjPdQhfgB0O4p18bh5GA6Hcl/8ocwuCnG6IVEhAYVJOg+UwJLdCR20zTWgw+scNrJNkZIXVOcfFfevnNPdGmJasp9HXXIeAP1giF7mD7F9TnTjrZwaaH8YxHSkup1FpZrez4dTQRbbNIXyFA0M7whvsUD+b5IoJPob5StnWIVo4f3Da+R0Dc6e4fo3yYsr0dbFmH26vRFj1XJe/Xj+pC55ZjXSlp/1+RbVxCgT5y2ylF8hxkFMruK174KnByObR82Z2Xyb0yvD9FZn0yD0Qny6uKUTyjIqplf/jUHwF5S4hFt3/qAjLOvmGKB8S9vZWtvsquSXIU5VJMzrNvSipFAw3HXP1i61WtI0mtMJ2nUzsij40u2M911WtBSvHOEFdsNROV9hORxSTKi62t6IE9VN1WBbz78wDnyFO4eE4RqjpGxaKGIQZkAWxAw4NtoXSvnzcRzyY4OAun9OwIqRZoM6psM/mj9UN4d2OiofboabN/qB25cxs4BFPq0jkPm3c4ekoAGEMjTLxhN1FqGaFnK7AOgWc37zLqwgZeMmwpgJdg3sm9rqchzfF3S4MRsZ3jhw9R7ZCRhLD8VFRT3wTKLz58La2+l+S9gQPHKdIZIAB38vFe8LMy8ZT+GXD+sKZ7rRRqwMMZHuTNPyGDUTua0JDsr7R4MiDm/2ixHAJV/wWYDyVbI7WLXU01QPijCFg/ZfGDj/WgIgTuydHH2qSgQ9S+BjSUZZq8rqpa7ki42Rdgjq+8eQNlXL3zxx0PC2H0o+Jz74f3r7TsmUZqw6ROcYkdosq8PUahZvojJGBonlUA1KnuKoK8mXUwvWNevWpGWXL17ZjIq4HXKz+rpnSlNGyUDmaJXjrhfUv4sV3wS86pEeu90fNEhLJP3eHF7k6rM3IkxIf2SEqeZdUTT0KJdC3skwAuMOuwIOnqz4e6D/CuqSNa/62h7H6wZkBiFR1QDgLIle6IQEZYpJhUeui+KFNrsX4WvunIjtt2E4TyVqvNGkCgsJ0a/0agJ3wM8+oTgh39XTOn0JytaiBCX+7G/u8J3zZQIabjMNKjFAYdgpftEErB/V1eW7TvHveJ7tXtt2TkYI1gUrm5UC1XXNW1iHX+aaoICYq3C0iZssC76FL7AhxI0ZA/EhqH2Wi0YwlVe0lPaihhjj1f8b1JxCJZ928enV2bj3ewFaLiArW+aHzvI/10/4j+Y2BzXU6Cl8ws2/GIYMgRS2UJrp28a/43iCDPTOIQvMTKm+5ioF25vIcHsqqrGe2lUI6dFfjX+dDDKZ71odpQgOBRh+Otqfd6YFL4hTMcAulPPQL+Da/4mtQb5j5aFZdSgnmQJ3z5wzOVXgnfAkmb9VYKkC1Otpq86zjB9etPP7yYAKWRzG4hs+E8BX/M7wAsMZ/f4Vvp5590fea08Ny1bcZS++hjvw8h932m6SShJG6YcCcFIENv9BF9yOqooqZF0uHW/SByF9vKxYMgTtNLGINORD3Dn0ljdhbdkXmtllFfnEAqZrtW+bk4djiFB3/SketPoCUDUeHy/g0TXw1jQ8WRZDwisbQjL7+yiNP4Ug2JcNPNzlxA7F0+d653zy+SrCe6vd7GFTHiwzgHkBYMMGW0qaJz7wTMWWXS6G3a93cOErDuuNSSy1lUcmEylHv+7bQDrCoomhrjNSI9TuBgiqwjF3o3pdlglQXnz+aauTAtQf2zdJ807a7w5EJfF/QFIXUDTZqik6bDobvmy5sxpgjYeNk6wuetyG2lREZg2pyj0ZB6iJYDsu9ubeXLgifX9RYyhPUrjL/I8pDZgxr+EfyaACvYuzpBSRUGmvkcOsvOH7bv1UmdEk1HObAOh3hggZ9J92ufn1Ua8zmq2TsLA+U/IXDZVHujEDHszNkI5mxU8hXkJ0ui/yLSFKDq18Xor0cUGvwmBtycpb8L7uDclsGOJkPaG/2sHWXoaEDxVwsWSuY6zGCUt4NQ53XsY9l9csTX9FnRrcFNHe0TW2J/qR1rryHXi9n8IyQzw0xzI0JqxDHAPzT/o4U81WxFuUVjPh2fBPOjZWRvPsWzJ+0u2dp5vQjKEJiMTCTIbUyja2TGpNSBlRNW0HHbKdz9n6zQmdhUpYDKpS2q3FW4S+HNvwZwsbQhXU7bfM11lIdDuYvLrpXAuQ7cQBjLpU6j/T4wWN99jrw2TMPIvyWxdGu80DGTptrwtInchfx4Vv8SN/AQZ2vSUstpQ53RRSRkgBLfuwvx1TlsLTj9OJUDNDXS7ZCl5FdcMJjSwHyvieMb7mlB0hMdNE3e7B+A1s7R8f0Sp/Dh6t7isd8cG7fX2SA5mNcx6UF+nknVNDaDuJFfZVKAeJXIF+ZKgtgFmJiKPeM5Dr76Z7ULLY74cC2nLGazFdas5EluYUSZOsFShu/zCOzFTZkiW9bdWu3FbTAfHqJbAPSw3ogqmIR66jhCq78DG0USVzWfGN7+zBFxz+j8//pvTInSokPAHpC0DvtgBUGfe4BExI3pyvYaUav/hQxL7ngewp5IRroSw769R62Sn+vVcZlaYxS5P6YLcsIc+9RVf+K2ASMpJY9Z2lwbtnzssw1k7aJg3OtJc5jo1DFLiFXu60xREZeZkSkF1BIbxZ4rBkwD6uiAsX4w2iCIYBlzVQavXWTDz0KPbIZVXz52zemZvJKBcnCeEpcSr2Sx7UzM/W7rgMBbYkJ78rF6dq4BtJSspebzZ35Bt5AMre5dTpaSBYEfFayGb9ZkAByB3e/UAbsZJOzK08fQMpX96srbda3CZw+G2cPKIEpHpAMbCVSAtu2pN5kIMVpLmCbXgDXU0Z5muM8otJePzr6Lpti+6u9qsh31o0eAkGmo5rr1vJwWu9Zvh/xzTr9AfrP/2zGAlEtQaP2bnodgkX83VnrBhDbotIhNQ/65tJGTDXr9M1BOr+tk2aANj/QAj5TherbndeHC583NLdzbQu5gSlC6fa6/QH+QJ66M/aUF/ngZ6XON7Y8QmYTmCNlXSTsK3K+MGlKJXdW52lLNtnRwD9bU0UVV+ibjKROA7WepcAAQxjqcvx8gz/y/bKQNnXqV14wMBsQdF9/GhwRwTC1HNP+p4AcNEpeWFcn40jfh/HlyNalhFQaW6pmOmqIGirl3zAWTWvP8rAA7ABGmiEXD04vRcw6ivsDqCs5h9FY8tmQFAKiDgGtnBCeVQMozOTn0th6xFRbSrH2SU8KLtlnSscoz2T33sMGUHsY2rl43DqqmciAuIvk4ApgZ8kTmEy0FLeqLuC49G3STnnxYOLYn/aimIDeL2zGU9hIEWBOFvvWetAiIN0wD3FwSMRcrmXjHI+vjknaPajfV/E6vVbbLosaK+OnuNWE8NdCcAbubGIMr5N7f3BYO5AjaCPvYKmeGyDoZl03sxTodJ/86fhUkD224Y7mX3f9unSZqbNnjeJ7VYVC2jpRlU5VX1x4zI+2BfOC3yoVKY5cLiiQn57XiKbb6xvaeV0kUr/NjuGphdIpzEChZF5p7C1Z5x+qUR24ggQqQZlCUc5gEiKJSptUIXp6gF9pMeuQcGOWD2BVbC996LKSYJn5Nk26dBGRxhHjFlfv24c9QWK+Ed2EHqrA7RhCwX9rHanUSIoK2y6+m/hvXlyYqLTM32+Kw/pbPt7yTQPnQzZZepCGRQxS/MLXEe70J1iadG5oquPoKsFJsIHD6JURs8UNc+/FgQPpIYdE2YeJRHZ8vq5OY+VM7Xudm8emb/OP6AZq5QJIaf6l5BNEYaMb9uJORxLnYGflkTWcjTMvp5KL9AmMUksTcOPmMbzqZftQKZgw5RCe/en9AzKDiP5d/+rmxmhI4Bg80BMMg2VERCr2ceMNyQeCce8Tek25Fzy1WEqpm1w6AOVj9rFtBvLkwZtgJMBx8HtyXgM2uch9i9set1UoGmh+Kza+zzZZyXlEM6pSnewKTQZeTY56qnnx6ACZkz7M1Lf08kyhU6/zZ5E7SY03llYqRk9eWfV5hND9cY0t2YH9oQ4pA3+5y7NrHHiuV2PWyaKqftGHrt8AJdDPva8vWO38RG3044ZfMFn0OKD4TJDCqBq0xzk8eHkHQyF70dUtsnF7aId7KcAJtlQRMH347OKVOiLRyPRFIuCw839IUvLgQxbDMrsTb1Euy02xI39u8Q0Qsu8r8YNXtRu3u71YUSrXfMATnKvDS0VpEmej3HJrg2uwa9wNpXzPCL5awQCWg39s9juRAYdKtKQba0YuazGPpwRiTd5yQTZWrlyZmvCXsEQon03m6GdzQ5FoNKH0aIKFy2iqKu/E5VrDLuz2pG/sNJK1id6xC8rFBEtdS1YN3NWGgZr0wsqDevVGT/NMYHPTFAun5RGO/8+BbRSXgPkDgfPfwEBKqvNuf3RuFi+EA1qP3SWomfGMBUxcRN+gs89M00m3FqqOv3fAsa3VgYjYzX0aka0wqd4aySNlZMYQ3RsxpJgUUBnsB4pqZePpBAqEN91WsMC1TU+s1vcogVNx6462tFupBJS9DSeDEIeVPnELuoiSCytwAN9WDDJHDSlkJCvyLjbQPnUckcf6NIlD2NjPG8hihZjWOdOscfuuYP5DNSOyJ7jp5KOBOQSwLYrOfcZTkakpyucjQ29oHMJZ0lgs+vxPaDiTwy2petic4i89ZupHIrzrpndf6a/ddQUa9i2z/N4lT9aXvdOuVD7gV79kDgCpEtikRjp+g7W6YDwoVEnT0AJk/str+Quc+NoEiivkWwUkCOOFJzvWhpsHEH84v+O3MeiWG/4OMTmFqtsKfj7Nxg1TtKiqJmtj8TEAtw7yVh7TrHu8VrgXTvfSU9EJpW36ZwFN/ngNXmvIPX82fbMh/0ZJzp9lHg3zyh4+dTmKej0pz3kXUFIfm8aOHdpBH3W3LdUzZ/LmiAOuyFVTOEc9HuysIMWUObXFEV0HxqC67nt/8Dzemhya6ZQDSsZJne4GHzTNB8fCCW0xOo7p/lZemBwsyDMlYVFycwmNU6hQv5sQzIkcYEvHYolY7Z2dyrlbVq+nViqsIaVOFs2X0Uu+OhDOlAEQASmxJgfpjvmtpYrqmKzGUH53ZgreS3qP7ySTg8bYCVXcG7/RT+jm3GLTdhwskeGHP42Ne4ilOgl0dD1gXlmmAg7H2qWIMwmj+/xM6UixIab6lobvzyJJ0hLApVdMMX1gkZGA5S2+FwTAUSEbJVLbIxGtJsJIPSJ3mSDRCxW1+64Nvq5CF9bUa6oexa8e58y1YhX4A9rTvu4ep4ZsTupFwOOTPnH5xHLVPIUJi7+krKPFG41WPVT0bN3eI3W12E7zP0EjwQUndzglD6eiVPAt+iAcbdnUKdFnFkli7mDqdrFCNZsRDmisPXgR9EIn1cPCXgR9AVxGoMAxbBuLsFhpubj6AkoLTrww2DDOG43v1dvW+t2ImahUEFSbBexnEperFYUHamWc8WsDixaQYVa882bIF2C39HUxtqok9ZwYyBM87bxHc2r+LUUjWiO0unCPzzlX9jt3DSxSDCS87lGq0MGiG/k/AnQqv3Jz/HCdBQnzRmIiKTVGr7X6b4EuvjS/NUEzdAT02DQuFHvQly3k0yDVdzZ4PkzoLnCrcdkjj+MQjEkfoZ4edsANOxS+oYV4LutpVlpUpq33j5A/Gd/OjcrMgW1nab2XepqOMyoQIhdU0JOde5ZAXv5R7eSUkLfFK/En0I7Z6O9BoLQ8ETe3sMMaCdS9totrSmLym01229phhFVolrRn2S4hLtEyRFEHNPkam/4JKaSp6K/cYdEqsyvPCXBL2OZU2gfzjmc6jgWZmzmQQX40NSMud2cWhBRutxvAhbp9gjA5VN/Fz/qwIveiq9Ep4X2Q+sWCoj/SbmcALwPBBntrdDn+hJ7RZEKyOrukKWe5wiNLFZrJvhgRph03C7yTLMcb5UZpVrRiZmr1VKpAvjK9sOz5xOjG2kMw7hGRJtxPqd8CGE9ls77aARfqRQJ3dYmBqmfK+bBm4eUlq3pTf1FPY0WrcOM0bIb9CpCcYmR4o88A30hSLLt+JLBD3lXx/dZHkZ5aNZezvhHaH/ivW5YSEs2zTCiVyleJIDt0ABDcIZ8D45vJ0aVJbTeAWx9ZwypiC8ipdc0+3kSEg3tycDE6qtjvRm12Ti7CZGgGsbuImaec3o/S1YsVdWOeXz7lFbvPkUb6x8cJV4WK21M0A6ka+fB4U4CWEGBVX3VABc8+Zc5TRdGiL+UHafQcw2wv4u87QVptGk/1MxXi/qXp8Io8w9yu6dOeuxTE0AAqfcY2o9NutOYTps/VOujqh7VoUsV/vIL35STEiOEPFuWvFJ/ocL4FGkv4tdmGIUncyguT5RTgvwiddwg7pdllOts51KP6/4Lk0b8yyj+yfpCcpq9g65G3fDJtbaY/Da0rF6BoP04c0q71bTjvki3wBLab21Qwr6KrrZPzf5UQ8NgeK33CEGQUjzVEeaHrXR3b+wvbfOdLtne+iVjjdcZeJwV3sZ2tGeQgbMdCBc3UbFPPNCVl0G2TdsUfgbjxDYl8vOQFkppr7F6AVY9OXDBImoI0qGtPBGeiEmtplJ47d7FFSv7B8IDtsNnbKn7l+8I6UpuDoMHXUEpI3+Lj/CYn7S7p/hjRqRcGB1WqcRop7WAWz0HK3yc0exYfMozV6bg1WS5j74TOKlTVyJaRshELzhDJMcNHezxnRUAyKippkK6H/y9MgWnni1MFPXbFYZEe71GbPk/AFUk/ob3eQ7VQWV1qbFeifkrBjDR/Plgwpl81Klw3VHem8VaURps4pyIL5t86AzSZKOHOA5yprmqDRd2q7aEnq/A5fb7wkHKlV6Lns1iNniYHv5Fqyg27NA5UCnkTfo8SlyQGPP81EeRhiuiHlfEInqhYeMCzkPzGNLOuzdtggcpzbSvRdlTwnR75+yby5uxAKLb9ODhZmc1ixNh9VZd8k2rIirLY9DycfFQbKJ2MZ56JeMBXGFSvxoCCyDImcZ1rIwMGpuufBidWJDlmz2j5yZa1DkW4rNX+ZO9caVwdH7LdWrKZ+A+72sIR0ur8+1//IWabeTp34wCzrDEwwIBFtLq4pExrTnmR4WPGPR9KvoM1dxRy21SuVL2cXkvl6z1TNQ3bm038ZMRHRLPI8fXyLjT/gaGkcli43I2OfbuQ6UUNoPCy/uAU6xH+VT4Qri+sEWQtaJJyOqHDA3WGy3KNUifTFrn+/cjRGs70QAxB3h23zeTYhQKTwzEIQMAfSSDm15XpLrzSIX12M4whyoR/dz+V5GRqTwI6D1DZ3qGNRn7k4KA3gDAd2TcFeNnn09zw858KNtt/IWpMoVYFmoac0U54DF3nMrsmmhOPtid3D45+QOSO9o093EXPtyxHOxMbfhVgoe9631V0ZB2nI8u/U3qatzOn0mTc+y/GIJVYmGl4ExbkyUU40xcIEHJVEh685rTOt3f7t4eFymU8Hafvn6b9gM06Kw8EJ7g0RJ0tn/p2jDD6imZM93k32J5kpNp0peq9GvOOB5wwuF8Neu72L9FHUWpleC+jd3IwZva8abGpAbgEqCIzLY3JPKku9h53q4CvE+z4DjNFfK3FYxlms3nSTYZ8ZnCfVnc7Y1yu6A2Z0SPz2DQKFmQue1kDBA7HcFt7m234hsTlc+GSxY50+Ts9qZlpILhqRXzh+acuyXa+Gby3YbKcBRjPDkHizIhPCPqWf6f3hcCPCM/oIOR71p3w0+tagj6+3inh1iRQwlNVW0CU3ghlq3dCObslCKQdIqlYDVd7wEkPixBsQ6G1fw/ejseGrUlEjN8GV1kBuvxWNFOwt0bQIIIwBQEtlOMl/EnhK+txXCMFDnYhQV8eUDmivDuy5PxzZDku6PZW+XH+Mfv1ORTikTkl8rxXvm/hsGujJBhMgSPxJOy/00Hk7DGo8LDw5FhDLGby93EmGYSXagTSXaiGCpyWE7eeUXKEbTr7sVUFp4YqVtJdCJM89tVCRIIrK7ZWger0XQt8XVGQP4lHnSigmPZ+M67SMkx2CMx9bun/9TsNnHfP7ql8pJz06MUrECf+n08JhpX7AOBevRsHpFhmzKRAN/9rIimTtw3A1JvKXHGCnvdIFCgPqhQIeAv3/Qd7mdhC2tshEIQxUhztdRqhOujp8DzgWLKfL2KC9C7txCZo8P2s4WvIwC72lcmyRxmEnnUiymM5rDzd0ygTS8ldjkNLkiS0sklYpckfmPQvJlE9yTEtwENn+6ZYvnpBGMKsUrObCwHK4Eq5kz/PL037RVVm2VSrpL7dFmdPdCq/RWyiqpDJw4V2ieNhGmymsxmEgt0vM9xyZ9TDdyur+RK5ALtt02SodqnYqVWs1WxyCdrmJqdegftu2eYK8CWupdwynMW9+5Iv2SZAv2P7yHZZ4pix8R4cGuD5t7lAEzF0JsSuTs1Qp2mKwC8knAi3InrYfN6reI0Cf8VrMdOcZwDqAdsKTAX6hH4oIxqjYFqS9Dd+3ShJuyGBPQstROP4TmBVQeNOY53E8FwwQLow8G6cpceVeEDxDdH0uKEk99cS488yJnqbcyhcRl2E9Z9J/KKFdiSliHeomeMDnAqCA5bfMk+hJSzITLIFOcZ+B9KgJkNxjOEdeiZQYy4gxQrFApWUAh5GVgYNQTHwzSsyBmQxCyrfXbuj5ZKFW937q6Z1uejlb1t3Q6mUI8TdflTuOvTQLmWQ6uOKcjpMwKMHMqyAntC0ot6z1SrLF+lpZ9t9In/0bKsIvXpBoKyx1YBnuazEYnFou6EhrnQBy4lG5UbvtkU2vRtqn4f08H5VJ0OzSp8FMJWU019++vpXowOoGOWsZRyG9zzk71dqjEwr9wuSBa050sNWuYkWplQfXDWNDbsxfZ7S2DT6QKDlTNG6DARdGpzNkty0wpjeZG3qtjPqCVUoOKQsSNahkQsgi8yTJgXKPRIpJ/Aa47oyu03iG/jHcbGS79+WkV5sE2JkU8VyNUz4Pc2DjaRpCByOw2ApswyzRjBWhk4c5pG3pnB9wOdm8eys6wv7m+uY+CuJKG5d1WoteKptthMsP9FnP+55V+VyZKygCcnff+VNzl+BM6cATSXkGx69bWFod1uf/j9UGMgP3oFEKS6sx2LOeiX5oY2jRHyj7zQVzir2xmJdUCto8457BxpIx3yCx3WuyODTyc5HOvhV5Fq2irrJ+l1VGiY1nERyhMVFqs4ICBh0JecG8sDJyC5A3QVB+0S5Pi8K/F+z5acaJQror6sh28lqT6/fd93YjGtCJKMp8x6w7irOBVoUcmNhHcJh65GllJXcDTI6PvFyrF3/5mww22tF7gTwQmT3nI0yAnfrApcrgJcfpxmquw9l1jZCs0TB+ZNylMhC7lsx3B5HSQEQftvoqDl/IPKw2f9qoR2HQq3UxV5c6l8Hdoqpzwfq0rQ0JmTbJk6P36bUd7c9+t8+ifPTtNCMP8eN+oIO3x3gRrhPtkCg2QQnReK+b5dYwF5456rqU2azwOFYJNc/xqi+0oJD49I+qO9MMLGFkSHQprHcjEfqwGlbGdrjhdV/7nuBo/H7LmkwKfekAsC19wjeXlFbR3TP8vuaec63QsUNlXmGwhEWefV+lKu+RjS/4wbrOXq1xAAKTVaAB9y+x4KjduUGnnC04aFqw4FYS2biOSx9Nmr6y80AGdi03xZQ173grWQt2kMI8hZd1FnGuQZOUwg4PbeNTGt2+dGISMbwBiGuK2TftNkJg3Lejd9ZNNoHgUmm5xtnQklrByFCL84zAPc37fz2jGWdq+amD9lI3ssa2VdL7XndY0dIN2hbrUF1e5Hq6ZaPj88JG7bj8PZUO6AsYPv6VeZLTvZdTQxJ51/BTYVjJpA4zUMn6NDdj0vcLIboTpYrfvLbwHbepOY2TYFwimVH+zrV7bQDphHHsC0cIcZHWDWDRT0BOy1EMzsMHDcSjq32x22OcbMIF/iDKJPSFcrnW5aMY9WNPZY1GXuHiJhFN7EkH4fCq5YJYJhFJMmJ5HSjxnfbsdgIpretyZyrleYpZ/tj9szQ1iRzzRl/LVAu9OCLmukVGJxdOMOu9AU0oJRgNg/KEezuSOP1BmhRGTo6+gksrKnTC4YjqFu8D+pDa6JTRINXc4VVVNxFLbP/HaRtziYlF7o5cQ5Z/sie/Eo3ay3uKcZwhGRZ+K/x0RKS3X6o8klQ3zyrXBR/oS6ppafVFAsTBJ0X4Fb2ZuFP/C/YcB/orh1UQsfi9Zy1LJ4REyrmBo/Q1heFjtbm5MHF+K26QEoHYpygKZfnx11MV9wUh1rJv0MJbsftgKl8e4aeX8SWFz9pWFZLVD0yHSG7MteN0VKkWb+0SFRwUamY52ChtMQ6fwJWV+IuNrX/PyewaZGllmi2swquF+rtouSOhMo1XKTGPJVsGK8+91fo7hwr3lmfMO0H9781u4b2ljH8yT6UVgrvagtd+h+YN+B/rLtr0QNytfHURSd3AAOfxhxk51Oua+wS670FBwmVK35bLZHoLaNgNViuDyffyQXVkxowZiGFzY9KSyv+mjtf09klsEA/qcOMUNSlSeOBxY4txbeUdSXVLbMFVk1zG/W1yDaFbnhZFakiwWoI4aoK0wd+bqFD2u8pwMg19PV6rDQWHfQdgOqKmU0Hl2GkBYqDuCP/kNG+vSkMCg9Vyy1/IdEHNGYDQTUcW04F9l2gpFtctPlh3Gqs0IGgrO3oRnLxnWtd9/fbN5iv2rCRgdf0XdEHn2ISkkyQJfFTP9IvxxcHghQyJ4QUQB8705rpyzS2+jpPm37YFv7rUsQYR/m/FflIMIhVdzw2dYsJJMzBPiIixjZ4RLtadrKpM09h1V18cOB3UvnpT5K8WhbyCiZeKHoL+ElRO+N/9DNJFFIylgP6WGIYH7gGl5or5KxsKkqFEr/mdldkwrnfh/Vhnn+MG5jUqCL3zrva4PGjBf3TbnTnpvIQ9IWiZ4YGMlUUvAukwA153+eb8fEqhX6QUeauShEK7631RHD5/TpaKYloV72fhkrjxntsZLeGyIU8et5Irlmg/RK59R7KFSEKH1XurkYBcyjWBhIOLIrohgHOVcgzyPebh8RrqwXyiHDKjoq4ObVG2ZGWfnIHKYpRFtPl6mt0iUbnCIzcvodj29cx7AJXl8IBtRHxpZwnRq5msqZNXHGr27ipQqsFZBnwmbMxCFrpEu5K6u/McFpCcsGRv+6bwL96lJ5DmYUDZzhXpg2Y8Ion6zCdOMshHazpX0Luvu/loMHZcMxtQ1i5Dv0hwT3I6Ehyw4AyIUdXFEcN7ChYxLDuafOQqd1e4MK8EhXe1WUZKdISXeteXwWfi7BvP9oijs3zTF5EOH1tEgy2SzopPzjFfA7MNlBdl8tTMYRwZ3RHToyblO7S6S/u1a6SM2WV1g13NYZvncQrmZKoLS+BGmNnWKmcMnPJnAqrwkSE87cgoPPbBsnr9lwVpmEh3OFtNvvf47A6d/TiEgtl2fkasa8fM8N80w/ADru6iWaq/kUXXc1j5PklWyRcqbEltdNSHqR5l0rPSWEvmGNmJ55JarIyf49cYrQqcskZ4Uuz2V1h+gOQ8+icUHk3y1Fttnet+kDMYEKPFdY2T5y9Fl8hDL5SA30BYZAmGCX9DYYe3s5H5dyiRvz6vIcDOphtNXyUmKVmVxLs14kdldgfusoRfcw/t8DIb2c5kE+CmfBH1cXgxC+6vBgYn8JBlnP7LhoMXNO956zMUqTDnoaexUbSK+8UJq5Mi1Sske65QIvOaw79JFu8w/sg384RI9lKHnIozmwv/FsXtpDzEBAvOrnajXxgeLu61Dvo2WaeBQqE2TmRdoOaDMx98u4c2Xk8Ejg2OiMD0I8DwRpu/Gaz3hR7bjt9skERuMYSejznNvIqp2wgBL9QnKBsTQD5FSGSxY0MpNpQwzyJtKcFGeqzWdxm0jWd9qdrnea5gL85Uw4FlAqOSfej/iN4mmpM+GKschnVd9a/ehObwlKQIQ2RsT0/UOzwiP2aM+MiiutLwVGSeLQbesI4GCS0kZmfkxonVEo83dWEpclCFwKRzZVX8adfOwYWcrpUeGt9jGg91Xv2ZAoN3U1+bZNwO/f1GiXjvDV3IBPyhK5hr/VyA+IQ/gKK+2w04Bd+2XEu3XEupYavzumVa+DNGSw5BmrCNYJSAps9xkDLpEuR+YxsopYLkOvDib84Y8c+7LiWF7NEwNCctkM7BP95jw6IaeZueZ15361FcXmSkxdXAM4KYYCRhWt2KHriui9o2GHqC3U3MN2itSq9hGTwlurDqxUvUKEMCDgCsjWf2agKEgXgulx/jzPXxSbwLOGJYFaG7n54BSVivNtKeDJCjWqPB3covb7jQXEgw0EheH070TpPdryOpuV92ezCVFvj1B0Et4dE54Mu6kCmNu4MxMZEeYrQYAmw1iUYxrHtLzwUEp1j8VmBvVUz+AvpL8N9RMN/iCT0uhJlMUdXEJLPNQfiZ1shAsmZj3P0/ZuvfUxBzfJ6d0K+5Q7PWic9qTSTJ2pXiD8Nr/9Hh76J7HwDU//zBhFpJX2iajyhYcsUqokKCPK66BElUHUj4/WUoZgbRe83YBAYDTOj/nNFs3wiUrsrvVgPbGNXdBZ6D7akxR9J+QXzt2e6B3q1XY8yNvJ57hmA/1/Nf+BqDD7vKWZf0J7/BzTb1WTa8FDS0J87ZQK/NyhVObJ1Z+hM8wKteEtrcLtGc1hS25Eh16y6p7mQGD6L9zndplPubCT0qd6p4ERrE+bC++6R5h9akgjidvMu1cakTnCk2Z2vPOOzumvOx9JT+oGbFpt9mBoUEUu4ut7DzOHgSFwwaxohrX7Z8rpycx8e0e4xg7XKbBAr4IdXhvvcwYD6dsO7Sw3Hzohr5gWmtL9Wlk+FLymYxNU6YuBrH7NjaS2IYREkLBjXeJJvW/EgRre3h6dNjJrdHLDCKthmF8genE+/vknOu7JIaQ0C0SIWAKGUf8NiqHjdayXt0lA1HtNTrNgV3q9GvYMX+e41T2u7rNray8TtjYKF8lts8=" title="Mekko Graphics Chart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241244" y="1544793"/>
            <a:ext cx="9426757" cy="483312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77643" y="5791200"/>
            <a:ext cx="8545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/>
            <a:endParaRPr lang="en-US" sz="900" dirty="0"/>
          </a:p>
          <a:p>
            <a:pPr indent="-457200"/>
            <a:r>
              <a:rPr lang="en-US" sz="900" dirty="0"/>
              <a:t>Source:  MBTA Internal Data </a:t>
            </a:r>
          </a:p>
        </p:txBody>
      </p:sp>
    </p:spTree>
    <p:extLst>
      <p:ext uri="{BB962C8B-B14F-4D97-AF65-F5344CB8AC3E}">
        <p14:creationId xmlns:p14="http://schemas.microsoft.com/office/powerpoint/2010/main" val="211176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1611086"/>
            <a:ext cx="830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b="1" dirty="0">
                <a:latin typeface="+mj-lt"/>
              </a:rPr>
              <a:t>Executive Summary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/>
              <a:t>FY17 Full Year Actuals vs. FY18 Full Year Projection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/>
              <a:t>FY18 Full Year Budget vs. FY18 Full Year Projection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>
                <a:latin typeface="+mj-lt"/>
              </a:rPr>
              <a:t>Recap: FY19 Budget Risks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>
                <a:latin typeface="+mj-lt"/>
              </a:rPr>
              <a:t>Appendix</a:t>
            </a:r>
          </a:p>
          <a:p>
            <a:r>
              <a:rPr lang="en-US" sz="2000" b="1" dirty="0">
                <a:latin typeface="+mj-lt"/>
              </a:rPr>
              <a:t> </a:t>
            </a:r>
            <a:endParaRPr lang="en-US" sz="2000" b="1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800" y="2759456"/>
            <a:ext cx="8305800" cy="5425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46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6686" y="829056"/>
            <a:ext cx="7690715" cy="466344"/>
          </a:xfrm>
        </p:spPr>
        <p:txBody>
          <a:bodyPr/>
          <a:lstStyle/>
          <a:p>
            <a:r>
              <a:rPr lang="en-US" dirty="0" smtClean="0"/>
              <a:t>Projected structural deficit </a:t>
            </a:r>
            <a:r>
              <a:rPr lang="en-US" dirty="0"/>
              <a:t>8</a:t>
            </a:r>
            <a:r>
              <a:rPr lang="en-US" dirty="0" smtClean="0"/>
              <a:t>% below budget ($2.4M) in FY18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986684" y="381000"/>
            <a:ext cx="5099916" cy="228600"/>
          </a:xfrm>
        </p:spPr>
        <p:txBody>
          <a:bodyPr/>
          <a:lstStyle/>
          <a:p>
            <a:r>
              <a:rPr lang="en-US" dirty="0" smtClean="0"/>
              <a:t>FY18 Full Year Budget </a:t>
            </a:r>
            <a:r>
              <a:rPr lang="en-US" dirty="0"/>
              <a:t>vs. </a:t>
            </a:r>
            <a:r>
              <a:rPr lang="en-US" dirty="0" smtClean="0"/>
              <a:t>FY18 Full Year Projection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152208"/>
              </p:ext>
            </p:extLst>
          </p:nvPr>
        </p:nvGraphicFramePr>
        <p:xfrm>
          <a:off x="1676402" y="1356362"/>
          <a:ext cx="8910581" cy="4900209"/>
        </p:xfrm>
        <a:graphic>
          <a:graphicData uri="http://schemas.openxmlformats.org/drawingml/2006/table">
            <a:tbl>
              <a:tblPr/>
              <a:tblGrid>
                <a:gridCol w="384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1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6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6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72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287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77767">
                <a:tc>
                  <a:txBody>
                    <a:bodyPr/>
                    <a:lstStyle/>
                    <a:p>
                      <a:pPr marL="182880" indent="-182880" algn="ctr" fontAlgn="b"/>
                      <a:endParaRPr lang="en-US" sz="1200" b="1" i="0" u="sng" strike="noStrike" dirty="0"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indent="-18288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1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FY18 Full Year Budget  vs. FY18 Full</a:t>
                      </a:r>
                      <a:r>
                        <a:rPr lang="en-US" sz="1200" b="1" baseline="0" dirty="0" smtClean="0"/>
                        <a:t> Year Projection</a:t>
                      </a:r>
                      <a:endParaRPr lang="en-US" sz="1200" b="1" dirty="0" smtClean="0"/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533">
                <a:tc>
                  <a:txBody>
                    <a:bodyPr/>
                    <a:lstStyle/>
                    <a:p>
                      <a:pPr marL="182880" indent="-182880" algn="ctr" fontAlgn="b"/>
                      <a:endParaRPr lang="en-US" sz="1200" b="1" i="0" u="sng" strike="noStrike" dirty="0"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indent="-18288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($M)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latin typeface="+mj-lt"/>
                        </a:rPr>
                        <a:t>FY18</a:t>
                      </a:r>
                    </a:p>
                    <a:p>
                      <a:pPr algn="ctr" fontAlgn="b"/>
                      <a:r>
                        <a:rPr lang="en-US" sz="1200" b="1" i="0" u="none" strike="noStrike" dirty="0" smtClean="0">
                          <a:latin typeface="+mj-lt"/>
                        </a:rPr>
                        <a:t>BUDGET</a:t>
                      </a:r>
                      <a:endParaRPr lang="en-US" sz="1200" b="1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latin typeface="+mj-lt"/>
                        </a:rPr>
                        <a:t>FY18 PROJECTION</a:t>
                      </a:r>
                      <a:endParaRPr lang="en-US" sz="1200" b="1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latin typeface="+mj-lt"/>
                        </a:rPr>
                        <a:t>$</a:t>
                      </a:r>
                    </a:p>
                    <a:p>
                      <a:pPr algn="ctr" fontAlgn="b"/>
                      <a:r>
                        <a:rPr lang="en-US" sz="1200" b="1" i="0" u="none" strike="noStrike" dirty="0" smtClean="0">
                          <a:latin typeface="+mj-lt"/>
                        </a:rPr>
                        <a:t>VARIANCE</a:t>
                      </a:r>
                      <a:endParaRPr lang="en-US" sz="1200" b="1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NOTES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883">
                <a:tc>
                  <a:txBody>
                    <a:bodyPr/>
                    <a:lstStyle/>
                    <a:p>
                      <a:pPr marL="182880" indent="-182880" algn="ctr" fontAlgn="b"/>
                      <a:endParaRPr lang="en-US" sz="100" b="1" i="0" u="none" strike="noStrike" dirty="0" smtClean="0">
                        <a:latin typeface="+mj-lt"/>
                      </a:endParaRPr>
                    </a:p>
                  </a:txBody>
                  <a:tcPr marL="0" marR="0" marT="0" marB="0" vert="vert270" anchor="ctr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2880" indent="-182880" algn="l" fontAlgn="b"/>
                      <a:endParaRPr lang="en-US" sz="100" b="1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857">
                <a:tc rowSpan="3">
                  <a:txBody>
                    <a:bodyPr/>
                    <a:lstStyle/>
                    <a:p>
                      <a:pPr marL="182880" indent="-182880" algn="ctr" fontAlgn="b"/>
                      <a:r>
                        <a:rPr lang="en-US" sz="1200" b="1" i="0" u="none" strike="noStrike" dirty="0" smtClean="0">
                          <a:latin typeface="+mj-lt"/>
                        </a:rPr>
                        <a:t>REVENUES</a:t>
                      </a:r>
                    </a:p>
                  </a:txBody>
                  <a:tcPr marL="0" marR="0" marT="0" marB="0" vert="vert27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Operating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Revenues </a:t>
                      </a:r>
                    </a:p>
                  </a:txBody>
                  <a:tcPr marL="89732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$766.2 </a:t>
                      </a:r>
                    </a:p>
                  </a:txBody>
                  <a:tcPr marL="0" marR="1828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$752.6 </a:t>
                      </a:r>
                    </a:p>
                  </a:txBody>
                  <a:tcPr marL="0" marR="1828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($13.6)</a:t>
                      </a:r>
                    </a:p>
                  </a:txBody>
                  <a:tcPr marL="0" marR="1828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Fare revenue below budget but own source rev growth expected to continue</a:t>
                      </a:r>
                      <a:endParaRPr lang="en-US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Non-Operating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Revenues </a:t>
                      </a:r>
                    </a:p>
                  </a:txBody>
                  <a:tcPr marL="89732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Verdana" panose="020B0604030504040204" pitchFamily="34" charset="0"/>
                        </a:rPr>
                        <a:t>$1,201.0 </a:t>
                      </a:r>
                    </a:p>
                  </a:txBody>
                  <a:tcPr marL="0" marR="1828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$1,230.3 </a:t>
                      </a:r>
                    </a:p>
                  </a:txBody>
                  <a:tcPr marL="0" marR="1828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$29.3 </a:t>
                      </a:r>
                    </a:p>
                  </a:txBody>
                  <a:tcPr marL="0" marR="1828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Result of various one-time revenues</a:t>
                      </a:r>
                      <a:endParaRPr lang="en-US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394">
                <a:tc vMerge="1">
                  <a:txBody>
                    <a:bodyPr/>
                    <a:lstStyle/>
                    <a:p>
                      <a:pPr marL="182880" indent="-182880" algn="l" fontAlgn="b"/>
                      <a:endParaRPr lang="en-US" sz="10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 Total 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Revenues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9732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Verdana" panose="020B0604030504040204" pitchFamily="34" charset="0"/>
                        </a:rPr>
                        <a:t>$1,967.2 </a:t>
                      </a:r>
                    </a:p>
                  </a:txBody>
                  <a:tcPr marL="0" marR="1828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Verdana" panose="020B0604030504040204" pitchFamily="34" charset="0"/>
                        </a:rPr>
                        <a:t>$1,982.9 </a:t>
                      </a:r>
                    </a:p>
                  </a:txBody>
                  <a:tcPr marL="0" marR="1828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Verdana" panose="020B0604030504040204" pitchFamily="34" charset="0"/>
                        </a:rPr>
                        <a:t>$15.7 </a:t>
                      </a:r>
                    </a:p>
                  </a:txBody>
                  <a:tcPr marL="0" marR="1828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endParaRPr lang="en-US" sz="1400" b="1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7356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1828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 dirty="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18288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18288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endParaRPr lang="en-US" sz="6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8858">
                <a:tc rowSpan="7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EXPENSES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vert="vert27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Wages, Benefits and Payroll Taxes</a:t>
                      </a:r>
                    </a:p>
                  </a:txBody>
                  <a:tcPr marL="269194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Verdana" panose="020B0604030504040204" pitchFamily="34" charset="0"/>
                        </a:rPr>
                        <a:t>$762.7 </a:t>
                      </a:r>
                    </a:p>
                  </a:txBody>
                  <a:tcPr marL="0" marR="1828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$761.4 </a:t>
                      </a:r>
                    </a:p>
                  </a:txBody>
                  <a:tcPr marL="0" marR="18288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($1.3)</a:t>
                      </a:r>
                    </a:p>
                  </a:txBody>
                  <a:tcPr marL="0" marR="18288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Streamlined</a:t>
                      </a:r>
                      <a:r>
                        <a:rPr lang="en-US" sz="1000" b="0" i="0" u="none" strike="noStrike" baseline="0" dirty="0" smtClean="0">
                          <a:effectLst/>
                          <a:latin typeface="Verdana" panose="020B0604030504040204" pitchFamily="34" charset="0"/>
                        </a:rPr>
                        <a:t> workforce</a:t>
                      </a:r>
                      <a:r>
                        <a:rPr lang="en-US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- as a result, pension costs flat</a:t>
                      </a:r>
                      <a:endParaRPr lang="en-US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2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Non-Wage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69194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Verdana" panose="020B0604030504040204" pitchFamily="34" charset="0"/>
                        </a:rPr>
                        <a:t>$783.6 </a:t>
                      </a:r>
                    </a:p>
                  </a:txBody>
                  <a:tcPr marL="0" marR="1828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$780.1 </a:t>
                      </a:r>
                    </a:p>
                  </a:txBody>
                  <a:tcPr marL="0" marR="18288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Verdana" panose="020B0604030504040204" pitchFamily="34" charset="0"/>
                        </a:rPr>
                        <a:t>($3.5)</a:t>
                      </a:r>
                    </a:p>
                  </a:txBody>
                  <a:tcPr marL="0" marR="18288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LEAN initiatives have been beneficial</a:t>
                      </a:r>
                      <a:endParaRPr lang="en-US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388">
                <a:tc vMerge="1"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Operating Expenses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9732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Verdana" panose="020B0604030504040204" pitchFamily="34" charset="0"/>
                        </a:rPr>
                        <a:t>$1,546.3 </a:t>
                      </a:r>
                    </a:p>
                  </a:txBody>
                  <a:tcPr marL="0" marR="1828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Verdana" panose="020B0604030504040204" pitchFamily="34" charset="0"/>
                        </a:rPr>
                        <a:t>$1,541.5 </a:t>
                      </a:r>
                    </a:p>
                  </a:txBody>
                  <a:tcPr marL="0" marR="1828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Verdana" panose="020B0604030504040204" pitchFamily="34" charset="0"/>
                        </a:rPr>
                        <a:t>($4.7)</a:t>
                      </a:r>
                    </a:p>
                  </a:txBody>
                  <a:tcPr marL="0" marR="1828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 smtClean="0"/>
                        <a:t>Improved</a:t>
                      </a:r>
                      <a:r>
                        <a:rPr lang="en-US" sz="1000" baseline="0" dirty="0" smtClean="0"/>
                        <a:t> cost controls authority wide</a:t>
                      </a:r>
                      <a:endParaRPr lang="en-US" sz="1400" b="1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7394">
                <a:tc vMerge="1"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9732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1828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18288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18288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endParaRPr lang="en-US" sz="14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4417">
                <a:tc vMerge="1"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Debt Service 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9732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Verdana" panose="020B0604030504040204" pitchFamily="34" charset="0"/>
                        </a:rPr>
                        <a:t>$451.4 </a:t>
                      </a:r>
                    </a:p>
                  </a:txBody>
                  <a:tcPr marL="0" marR="1828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1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Verdana" panose="020B0604030504040204" pitchFamily="34" charset="0"/>
                        </a:rPr>
                        <a:t>$469.4 </a:t>
                      </a:r>
                    </a:p>
                  </a:txBody>
                  <a:tcPr marL="0" marR="18288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1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Verdana" panose="020B0604030504040204" pitchFamily="34" charset="0"/>
                        </a:rPr>
                        <a:t>$18.1 </a:t>
                      </a:r>
                    </a:p>
                  </a:txBody>
                  <a:tcPr marL="0" marR="18288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In line</a:t>
                      </a:r>
                      <a:r>
                        <a:rPr lang="en-US" sz="1000" b="0" i="0" u="none" strike="noStrike" baseline="0" dirty="0" smtClean="0">
                          <a:effectLst/>
                          <a:latin typeface="Verdana" panose="020B0604030504040204" pitchFamily="34" charset="0"/>
                        </a:rPr>
                        <a:t> with FMCB approved debt policy; expected to moderate</a:t>
                      </a:r>
                      <a:endParaRPr lang="en-US" sz="1400" b="1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7767">
                <a:tc vMerge="1">
                  <a:txBody>
                    <a:bodyPr/>
                    <a:lstStyle/>
                    <a:p>
                      <a:pPr algn="l" fontAlgn="b"/>
                      <a:endParaRPr lang="en-US" sz="1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89732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1828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18288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18288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7767">
                <a:tc vMerge="1"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 Total 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Expenses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9732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Verdana" panose="020B0604030504040204" pitchFamily="34" charset="0"/>
                        </a:rPr>
                        <a:t>$1,997.6 </a:t>
                      </a:r>
                    </a:p>
                  </a:txBody>
                  <a:tcPr marL="0" marR="1828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Verdana" panose="020B0604030504040204" pitchFamily="34" charset="0"/>
                        </a:rPr>
                        <a:t>$2,011.0 </a:t>
                      </a:r>
                    </a:p>
                  </a:txBody>
                  <a:tcPr marL="0" marR="1828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1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Verdana" panose="020B0604030504040204" pitchFamily="34" charset="0"/>
                        </a:rPr>
                        <a:t>$13.3 </a:t>
                      </a:r>
                    </a:p>
                  </a:txBody>
                  <a:tcPr marL="0" marR="1828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7767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89732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1828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18288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18288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7767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Structural Deficit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9732" marR="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Verdana" panose="020B0604030504040204" pitchFamily="34" charset="0"/>
                        </a:rPr>
                        <a:t>($30.5)</a:t>
                      </a:r>
                    </a:p>
                  </a:txBody>
                  <a:tcPr marL="0" marR="1828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Verdana" panose="020B0604030504040204" pitchFamily="34" charset="0"/>
                        </a:rPr>
                        <a:t>($28.0)</a:t>
                      </a:r>
                    </a:p>
                  </a:txBody>
                  <a:tcPr marL="0" marR="1828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1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effectLst/>
                          <a:latin typeface="Verdana" panose="020B0604030504040204" pitchFamily="34" charset="0"/>
                        </a:rPr>
                        <a:t>($2.4)</a:t>
                      </a:r>
                      <a:endParaRPr lang="en-US" sz="1200" b="1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1828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7767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9732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7767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1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Fare Recovery Ratio</a:t>
                      </a:r>
                      <a:endParaRPr lang="en-US" sz="1200" b="1" i="1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9732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Verdana" panose="020B0604030504040204" pitchFamily="34" charset="0"/>
                        </a:rPr>
                        <a:t>43.8%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43.1%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7767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1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Revenue Recovery Ratio</a:t>
                      </a:r>
                      <a:endParaRPr lang="en-US" sz="1200" b="1" i="1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9732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51.3%</a:t>
                      </a:r>
                      <a:endParaRPr lang="en-US" sz="12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52.5%</a:t>
                      </a:r>
                      <a:endParaRPr lang="en-US" sz="12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2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2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438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dirty="0" smtClean="0"/>
              <a:t>Lower operating expenses, higher revenues offset increased debt service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986684" y="381000"/>
            <a:ext cx="3956916" cy="228600"/>
          </a:xfrm>
        </p:spPr>
        <p:txBody>
          <a:bodyPr/>
          <a:lstStyle/>
          <a:p>
            <a:r>
              <a:rPr lang="en-US" dirty="0"/>
              <a:t>FY18 Full Year Budget vs. FY18 Full Year Projection</a:t>
            </a:r>
          </a:p>
        </p:txBody>
      </p:sp>
      <p:sp>
        <p:nvSpPr>
          <p:cNvPr id="4" name="Rectangle 3" descr="Enter Chart Description Here:&#10;&#10;End of Chart Description&#10;DO NOT ALTER TEXT BELOW THIS POINT! IF YOU DO YOUR CHART WILL NOT BE EDITABLE!&#10;mkkoexcel__~~~~~~~~~~False~~False~~Falsemkko__4HooU0THZk28POP9trq+pbTvvzd/gcV8t56cq85kb3NDTsUhojRA0EsgEHHMH7oYP1SYpn09ysXVivguJdhTvfyVMsBLTGvcX7WPTor/CmWYMZBw004o71Xrc6R1lRYDrttmezFy46Af+N15C/BuVeR1dVmkVb+IH96N2x6bxNZt6dMFH1f7TEhQ0D+LtLZAur7yNns6BTu/mxN8RikXJarZPvKLduYtQsF+34zhrFyqe6rgEWils7Oqn8iIQwEmZCjve6UqKy+K1WwO+gC/wExGCuQgx6nByVRCK0Xc0jvkWDb+Hx4PIGVQSoTB5k4q2xZSuh6OE8ePjr273D2wlB4tHdhXkO9H1qLE9EJaCvbqo4MGcfTtpFYjZzw/oWAkFZwyT9H63w5nsg0qhtPu9FO624E+h1OFbi9kDPMAPoUJa0FCxZSt5pBP7mzuxiiXLjcqxS4xXl9rytiWRO6rtj61xLEMqturOdJUOfB/TBpBxEfVrcVNJTx5aFgWv0TmRxEd+KamekS21ie1PjtfwGb5v7Sft1e8WlBVRgLdrxr7+RiNvturAuF+WgzMBI4+scE+vq7HNRBPce0YCkB0MYNr0H8ZXh/zMlLmu9BEckCj3Q/bAkNj8UGYIWSNyQt3ls5YrRGb8rkywRg/q2SmIVNdcSQ1eVoPEt5K7yBBmwxTyBpbgZorYOqSiNTDDVQa+Bpi5JJKP2oGsEqMb9i4W5i7BjJJ8ghAtmODdsDu6A/YCM4GDhVxkVKAJPp/koNBVRYPxCHjqZ1vjO7UTaRkB5m2LDXcjf79QKETYfs+fD69SLB6ILMO+WWGbUiSD4UTo8fuBW2MqdW4cKCRWC9GNdfYDtS0B8s5gdRFTdGjqIuY95RuD1YjfwtYaYc4zQL19YSxb0k2PLeV2im3zcZPPS/88TNrKS6rSaR/fI2/6uG5iba5mGM6xPXzMSxMbmzPLC9sf+qmKRHhmd2oK3u77bpMO/xbit0hTeuCrieLw8618FKStgCNtAEy4W+OODbjHHchaHUJte5vrS3U+vLcQER4/VryHjdIUbBz8voJgAf+PYptK1gGukwt4XKvwZLGtndLRb2l2MIaFajKm7uprQve7AnUJBweC1GT1YbKR0+qJwFsi70VlQTnfl/PDn6/MkgmoW15F9qHWz5VZNBkG8RPCWcjb8DdE+tE30WIUk/AHeTGhtzuszpPF/LgzJQJ83do1Kl5YcTTy+Y5OIhExnk83kdhUVGn8Payy6uzGq+07NJwJjjolNhHhARTX5FRn0wdm1yeJ5vHJPmONNMR/qD1hdAvH0ySHWkGMxA2XrpfsQO1k5vE1TSIFZu+CVNcdzSeVvjMopu/5goxFouzUeWhrybUYAsZbndnToh+syuv6HX5AsgUkwCvwS8Rd9MZ8+fy8lrbmmQVOYBeg6R/xnaR6BSHGrib7+50hRQc0JQk8aDO6a5HrV2RLVf5a+oC9FcxsLObwe1ncggZ07zJbCvjZDpz0M4/soRZNjA2bY2GBqoR6Z9iKe+Elw6Pb9VjS7KX6RmEraSH7qJjyWjF6iEDuvP45O6q8c+cytZ6MUHMKhtnJypfTZYHY0dSCBCDT/ADu454REiZNkUUUZcAG2uYw1Ni+Dqd5/9rl2P2To0H8lebel2I3CaoJYcFG46HI0pQ6sddThl6Y3Ik+X1jQux2wvzsYHelReVSBT1ES4GLiPS6yNHfuTMe2qNEsUB+iKj7K8X0OBDIdT3IMM2PaJ8gXxmAgpcFqOKwpX7J980RJ0nf6G1W+6juHXVeoI/WbWVWEA5TdmyAuaL4HejROBR0Iwx72g3JMVw6fSXedF51hwkWWInKmtdJD8PhwajI811Zz+dtY9wMHObq6Ny0glel6z1hPnTf/joj18fYI5Xt/Vs+YSSgoN3b2V0gQWLKIyKX2187LXQvad8w5N+SmP+S55A4FK+B7O11nO1IBZ0wpQ3xpjB4fdzuf9IMPg61PiA+meT8GsI6OEbD/iKonc1bhLEx/1AM5O8qMv9TViplFlg3jeT0POOgcDebNGnYWQjpo6d14VgkVyHCW4i4eGkMIpZi1CeyxLvc0f31lVdI1Dh1teEXaIeVeM5tCpMLl+3ESylPl+NkD9LOlPgKeONZJm4Nmybw9yNqbi8d71/dIhNDX3EievOcWulJpbcfq1AIsDiHcolsfx29lZqJMfJKiQyFR5YI95msU81lylcLE61/lkKfXdk1HDlRzz7l7ekCASqkORi5hfY0k92rmeLIEz1zLRqFzAXDlKTR+DqoTIIPxuFbe/VxzRVExiQCDykp3V96Zj44YUgYEg2CM3lbGlTW8RqYmHBG1doXmGmvygVwrhMLXvyLN/KpR6dJ7NExedu8iPkvX/d7VpQa8cGEf1LNJjRX7/JCTJXazWCdrLa9GX7L3HVx9bDQ6CPLmAX0x/2rSJQ3zaiHp3XAQBgfSfO1d0K3jrUQQo0fq2xqcTr1oG7IkbuQ7pPJGSzW2Ojwozu+dzZiNDqxiYNwZa2HpaUFulIh1TV51e9LDstPt8RZTcD0mHTdzCZvKSilnOsmhf3YDKsMBIRUD2aIBm9dcZUxHZQzy9c1ADHXXygBlCuLgppuWUTnvG8r8nI9zCbm0kagJttvIf3d7vovcOTFzKHC1VFQNhDhhoB7qpqxAGvAHwGyaQWMd9buGoWqUELuCm9Y085Fw+0SUSTqh+TlbR8d7Qcs+aV0sK0PVi4vJTH5EL3qxf+tAoXnbzhHVcxKoPmbsp4mlWCQEEwBznMwi1FhoDi+WJ4TU5i73iQN4fWHTPvC6CRCexjOP0AyTwAsVLuNerBAGxyu+qM7aNiRaQYYJjOCV6kgtN7pXhcSVCXc2jgRcCScCQq1L8D4drMTT2nPkDyhdMV10jYMz2WWkjBjLGQKdgwVPlbq3unmF2ZyqHPIabzTMz8xqdLU7TYTclGWkCVoNLJ83Sqhlvw47l4GugruD17xdc6cKKiuYTIZXP47cAHM0rigug6jLW/3+aedoX4o5laAqjoFSIFcPoreV0YbgqfbOlKMROc+Sc6ymlsonlCzX+PtK/78KJBAqNsTUI5AA95Fi3ktCl7z15q4r6KeqvQhBpev/5DNZPmVieZvi9qv1nInQJylbcs0RsPXZjKSvP7XsDeWnQntjalSuKIEk0hLZ3pmnzNZNssKT4lwMDiKp08dcjbxMrD/1Ea/uulH5aOgcCV4LAhDXJ9Se/Ph8WZw2mpoitpAjZZ/FRfFuVeTCbJqsMTsDzgG0ebYMtOCbPEECRR1g08I195c7SwR0d14tp6pM1miktGwGiUeQy8k74BG9dqJWMF3/WhEDbr/G++y1vj+pHvJH9tuI6Vtm4sNnYtJDIqGX6xqHXM4q0nOEM7nE9jEBIMNgyEKB+ls0vZRdQne5PKV9+Tyof9GXeMYKhJsB054IvJAdNImtP0MY5o1v+acwdL29mrKNIKRJaM7P1QKQJ7ZwuYb3gr4D6h04PoC+2AyUzIJ4hIbQRzm2qbMDCxvlVGBxVnXCHElJ0trOPzF2Z5JNILqPjTH6cZc9SQhaUSK11oHT5iTvx88kjYpJ5jnLbt9jRfc+1PtRn3SPYp+mbGUenKrB361NtmB/YnMt3E1QsMsUIJxz2Ss9k9rwgt6ePw6iJUIMn37B9+wlqYkrpiPM7DLAaKzQJpuN0ny4UIPP8vOIVF0Kw8kpuzsA5Sx+aUQzAmSKfEt7tNxqvW00FJJ8oP39oTCp99+C6PZwrzZaET6gguGhF70+HhfQ1i5ZZb5+S9XfMhdy36lv93GEiI9OXP7THEpOD2r9R4yx8HN2S02XBh/ukm4XRW+rsDKZkiGIrHglq8ohQDCKlkdNlk5df0+0a7jIfmiQoM2TcWyE0ZosfpTw5UeBLshu0Se5kAtJTZiwPEPVkWsLLZ7CferEwRQ5yxlqoH39LONvEW1ubN0UbXb4bvg3IUWZE7l8CTOnkXwi/sPTc8ovL2Aey5asnT0EHMQsbuG3ahiJKbf8Vopvo3cf2Dz4oBlMZCWPqTBoBlzg+jwli44Kaxm040pML+6GbVuHfp3m7UChn2xAZnb7RpA8mY+zGmkarEqdVDIUPfC1fBpR5PCXlUT+XjKbB0s7YGzcjIeNDXFIYzcKGRfCZiz1k7Yn254FZ5ozZSIKc/9Laa2EJZBlxl7okux/hCq/w4FOe5libRc2rp7F3FPPTjS9CvyQYfVOAp5B8XUW/9fbHYHWBL9/jM4b81eD8Gk2el5PbL6Q3x7d8nvJCvm9JOC8PsuxOLvkiVnlYF9ipuCRiA70YHw6pilPpo/JnUrrykXLhVjHgL5a9ibeNx+r0fMr2Q+9aRIS9rct/XsXORV4Sgoa9M4YvqCK4RLAAYMh4lugYjjIvm9XcFS2BcwEsd/vRUJUKRi8JfVY2z2rAbSquQRUS/zKbOmQr84RLo/32cYy6+HXrw9F6p130hobx+UfxkXPhtOe/bWApR05LpGvewX9Bi+Cm1NRcWeSBrb64gt1lS7+A2nww+RtAHjlCtVtHK3HEQJ0EX3YONSb3L9BC/Y6w+9CEfBJ8MFEEWkOYHaFYzt5bKhPGMzMODk1mf5wW3u/ddqBM/U90n6Hmzb1SaIYyHoXxWcMN1LOeY7/Io+ex49Izt2l4K0IRIn0M1qQyRasgikCXXIHs2cmtToUBYIMWVQHvRM3OVIs6hgXjWBSiCO2QVuf5G/n3jOOVPzVTNa+ZKQ16xSDYj4WHEuo9/ndjQMyCcB2omhc80WUBtEydH3X/t7s5wgGeXmhzIlVPi/muuL6TqAQglKz0TisxE+Egh13Yi0sSgRscO2Cdwh5bO2GLgmGVke/M5ru/YXY/5N83gbOoB39h8+KkgYrKY7zs+J3fEU/TeAC5vzIHPeENHBgLfsg75+WCfFhN4ciFlQQsbtCTch41qDzV75xVoJAanFk78URItn0LTOW+fG0ETHV3VwXIP33LQmdPD7okkvK5fd39q7T85r3bkjTkyUpDk2Hm5tYe/Z14CC1F2dIs8/kJFJYsrJTTgeRTFma5DPhOxaxHQS/ROoQKSCyZYD3gLYsDTdYgHplvoAX5SxH+bvZ1uB8NlPU/HilWHhpEiTVBbaJ4nUK1sQKhgt9UT1cOgmrqaFSXLrxOTNm4OU37Sup+2hFFlvCvrrQxg4pFVWa2sFiy0aJLCSjc+iGGTpWPfkI3+YTfGkyHIwj10kM84v3jfoggyjw6I4axmG4zY83czs7S+H4XKhasvvBFx+gZFwN6CvjLIMevFnkI9Bryg+T4V/x+saxB6+mXxMYQWNhIfPlOhqZ2j8Lsr1P9+vjuPzxvle7IKt0oycINWwK5u8/vENEQj9zAWjiDtE/AI5Pn7m+S2QFLq+1tPUwnh8tXLYjZ0Ndtl/3xKma4pwUSou1r7nLkQIbi87OdFWRTnHm25VTddREAQDTEdBUn67sTws5IXtex04oDW51dCcQxE0kf8ZLFw/awOBoBkIoklfi9CWNiYjpd7gN18xc+/mdXaX5Gzc3ZTbfeLOxsLsTqiZTJelS07SUTJjOZCjQFcCuSWusEk15TTEPwP20aKa+VODvscGmU1No781vp/fnmg3irpftbe4+mjVcU3uhYWGRyjPqmKYhXc/Kvr09pq09+Z/Fj9KRUeazS9WcDYLfYIIIcL497ZYeC7xuboGkmr5ZmahBzv/6IrHv03aCEpK5g7mCXpDSD8qvZ4obchkoIUV0Ysn3FoE9ynppjXvOpFbECruvSOez4YH6mmKV2tS9cUHU4MAuffO99aboxeSkf0DcwhQoPLctwaDMBRDj9rTfBet52J5zUSaUXV5Hzt/NwxRyWyo1g0UaHMk+be/KgYTm4EsNH/orxQ1Xn7g8VDIvSG1ftaUhUiah8uqrIxetfLqK67+v6ivBUIXfveJZ0Z03AQOu7+uuQZaGWHUDMRxz8SK/Y6RayyXwGKKbK1vk3bSeyQvujeOf2RAiCoykRapQQkygewwjspe+wdz5ojP9RSXwMK0bzIyXEK78KMXVQC95YDaX/LvmwzNw3mgvmK2wN76wqJut4dEKcQ/b3/9Ywg/N3AxPgs+3Fi8sf9+TGtelTNe7jrhzFbxjK/tfsflNBk7ILfdK+7IcKItm+K5dEv3uKl6Y0rRKPbq2hxCQkkcTeinrhZS2L4voPfu1M2OI3XDplX+JkiMi2hKlP7+rmKQkFRJvAvNYUTJPpXGl5oug+/aI3puH+sysICklGzvUdtdkezECM83M00fMmsTG5teNfGxZOk2+ZZV6RM09VHiLFlHKI+0NSDjai+hQEY4q6NQwrU2pc58c+s/AL1sxmL7iW0YXlfP0BzzeRdISkVT7T/IwA8ZVwZa3/Y6aGqF4BawuS9e6aW9K2q7PT+Iftz93dVhRTpc1rJTg0uA4LPDAPXRnb/iboY3vB7TUZYOhxW7oj8OpgdXWnmEDJ2Xy8rYl6908ytKFCGmKbwQH7oZ9i2zhhagrkp2hLvLK6lKNuCYsIlwoaYxFOoeyrSMVJIwG/1z2GgnGqxTT3ttotmJYXVKIlo2qU8x+1kKDlCvVTCV1yLxNWPktleuJwhhnTNphjc5R00x5we8urGaYebxLGyfTMoc1B5Lc0sV0HIrvyUY2wDieOXA80SEMkdwXiDS2lC1+aMKHhzdE59eTJvh/efxw0nSWIfHdLoL3VTLxQLjvtqbxOG/QE0wjysVqjoKex9P0KkrHfzZoo4/tNBvOSGitawS50jmHXk2yJMWEjtT1ZkcE9gigETf8nkm8mWVnJzcrFHGO1+CWRLaNTETCPdY01MWNRjkuZVPtSE0QETFr9vM1f+V777zrZJxeGPHeI50Qw9bNfNNo5N2N6CbflezucFh/WBbGQUPUB1S+7Fo8l65quGJdemrR3VNlNPeHwlvbsk4y/JOi7z1xXCfoLeJGhy7bvdemJ1zlXPVCAuzG1outjB1eaceZoV0leIAzas7m2jl9B/5qC9+rEEGxNBVmhu83OOaw7++sAZj4EOsHU8R8/Z2Rdfcd7II6XFfK7bek18o7cPeyTRvZwabZGHj/hE1BcrM65uYs9/8jojYaf+q0/UDlzJRbCzCRUsDX7BtIKIruRH5G4U8QFGwzCIEVVKpkzCplzBDmjmA3PK2hU0CwSfAqyIS4sVbazcl/Fe1kFhpHsfQufP1wALNhsuxn/R4PnHWzYh8BDvRGUqXOVTFvYIQH2IQJDHLDUF883eWTvQFIPcQG8lb4f4Qew2OG9fATS8GQK4L2TyyazINh9YsYojEN0YqzduC27Kyf5mY3Yc6l79GNzNIQgnzz7QUbHR5DztnUpx9Hms2p5eJkLLcikOhHSiA8qdGXaaS50vPfHOoYpOJ+dHnoKqOT1l0x8owDaV229u63aRaU65AOK2Eo4ZbN/ffW3CLxbZATWZs+29B41+mQoW6rIQJj2CT4M9NMB6gcQuAT5YQAVRS1rccbkgzD6JX3zTFCA8yCkK0ePZaHZhnHQO/q6bBYiFjjR5vRl47i4hn2Fm+cDOT4MKDQSrWF5SqdCwWwd7H31pWcJUUrD16QGzKdGflMBXk+qG+UTRb+M1BYJokgNA+/pS1jdWqT5CA9ETEXCndjD2tlavx2W3zClyxsyHzO+9CmNyimxwNgdSLRVRUsPm1XwLaQLFmXNI1ACDp5ElG/KhXtKQG2iLHeJvDnp3pUYjatBpNL/76uJFhLN21sy/w2jIMQuALVI3G5f/3UodmAd97f4V5qlC9wcmYjsNn27xZQg6yoKwZ9RaDyqdvifXkaum411i8qRvbwmnI4nzSxgEXJGcdWRv+Zr8/VzO9RxEgRNoEUL8mjCgSU6+YMt7fAEwgUqfcko3V85LYHfGKj8K3bNnun+EQHkO3Newb4ysv9Kr5Zdg5+JbVQPrgEUsmwXVQ1UkTieEKSvuE/G9yP7OclEg+bQhygNTXtbz8y9OLAxGcsSZ6N4KgkHMQUYj0a0tK2ZMYyDN6yEDpDZFJ3Fmcw6byPdaCmeXNrG59Z8Fyo5PRE8oxTovvzdqGBLWKYIH2+I1q471DPe2cjqoFCZH2lNNa4I/owYhXqwmE5eg+lrXrJm3qMlzIlkq4zJBUtXYq6aqDxhjRHVk5XefYMI6tPRooNiuxunbu2TyKtuyj7UdCGFH1bHxIHtywbyI4EeGWLD7eCYklarPreaRn2WtZmE8MnaqwnbTcVdoPa97hIR6z6NBHXr02iHLC0PSUpJJv0wNX9om80RC4EoIoToiB9shZM4zSkCnVmqHJ3om+1M3YxJ1aGpuy3tjLEIL+/Tv0fT0GgyNNAIcLFAQXNSDgCUEHZypxzm3XxqsEYs0mXs9tVePdE2MUE9kLJ8s9g/4iahEvV9ZEI5/sZshJUtvQmq3AZiq0ozNBaXEPunF2SsOJYSew873/WZx/XiZ+4VSGTUprWQ27OZHinCCa2pzwO9WYrw0WvmtpuU8gPPzGJ6YAJPaT9NNa1qPk/Zj7lITml50ALIFBvnnbxZ9mxgoZkmjYfoQ4JPqvLTcGpnWGzIXUyFxVrJfZi6q8gJVcmG75bzzeD6CPr5SWxEBcei3mLus42IT8A7lo9qIAzSPvv4jCrELLFebxNejv+ZdSuDk/HguBnDxU0K+w8EHxhoZdRUE7OB15bj4wP5gLFCSYoqWORSUkjFNkXm160pNIZFo062xJbRfJQeVR15QnNqyH1GNqWPQUL1pq6w71q7VZhFlP2p4QlQsPejfKxH7I7ppQaVdVa/VXtJdujgc01EWp80cR7F7V7MVAEQuKtU1RwAUB8lMLC7Bvw9PikTfSlWc4GK+UrHpwBI2Kw9Erb4xsrWn1M3gwpfsGxAVhaak6aTIvv1VC13oWadgF3uPDY78CLQX1YolX1Lsnhe7MCTlEy4Cij7rD1saPR0lDPn5uFbT6NdDpxTf3CVBSl5oNaxg/CnlyHIqKQplW+YqHM7ppiiqgwRNI9j778A8WAwABVeWQ+i+XTiIn5R7ZDV1Ed9VJhL0GU9U70iIUPjysIukte/F2L/xuxyA1ntAx9PGCNOyFDQiqgNz6Zc+vCL1ClGy8NC45sZHduZqfWxx/MCUDy1u9O9UdPgmJid8vWE8Gf9v4qWt2OhuzJjJKAThpflpDPpkErpGdFn5cu8zNdsBO6gBMwFwFtzus0mVrKvPg+/y/wbcnqFfr8nft/0RqBnQwIy9RXA+jO3foemZV69o7aB+394lQwg4391HSTAwAEwdeEzJmOWtGf62dn1Z3ETiBisVOvvqGK58Y/g+F0+XHcHmKzR5S8XGHRgs0Z2XSiLJQdg4bzV+Q0fgvrv2EdFZQb87r0/HGQM6ENrz9RE8v+SBYb6SDV+E2oO/qIy22tq/t29ui5nPebWtQsVK2gl3z4M5MpRIu+4WBeGM+KdTD86irjFirCQg9peWjWCD3gZI4vZNAprh5Jj1n3c+JmBmTepCHj3VbQoTN+QXbC+r/IqPa27K/7HMC6mYbZHmhxXeoWdFPKvkmp0KYImZiVwI1Q57M2am6cPbWErCktEkswugEctiD1brFw+upLL37O+8sIvqQ2CsrFm/ZVPENxdzEi7/5ZyfcB8psL3L/fGmHbFOJP8kPHR4UH+qKWywAB+KZlPd+U1ZaUnftACcDLiEauIBtuKxg312ohrciVDRHKlnUkh99w+AxQbt5duPDyPrIsxDZBYCbQxHQqFZbBPGQbJGsM6LXKEzlLMQs1FSVZaCRDf8AkSEZH9KKHnsvLyio+6x6HtuXsPu1IYALfh1OpvY8nZAUEdKnw4soqz7ySiW+qyiJAhWgVzqgIHUJoFixU7bIp+7aWUNsdL5OY97E+CVhUfH0FLC6OfobC80LUDwsnE3L6fW5erdCw2HVuW7ripbxgaDVRjGCfGFKe5ylnBwOHECYwiCJOyqNHR46AfPGAODj85MUQ5LMPQbeEhFHgkLLmuEElAQRjP5DbufxpNQ3P5v2TUn5xYEKEa4i2JKzCR6+4fusF00Bg3PVIk4aoKgpxVkI92mn4GKroOChwEGXHuLQWe6HezN4rN+xVZgpBiyXLzuFLfXsMWkVt9Z/Jd1X/I1KCPBvQV4GkBWCRVJoa+VDoTA7nJYf+CLfsMqPwaUnKuHlPXNUbYAA8b0lU3O1etdh0gnh2fhw4op5FlXZnfnblCpSexJXW+jS3CvTqGInpyc0YlxAC1S1WUX+DmBVDeVKXTvV66yxySOP2RCxg1XCGRY1yaJYCnLNLuaeqepHPjlahElnHjFKUIkJ/EuUQAS3Dodj8E5D14Jb6xKSK+qvfyIZLuPi6i5Kyk4vwbSiBlZS9yBqA5uNQnIeL4CGN8+UVa1BqvUyo8c2W2x8zmSkvmfm25Gvn4oSuAd9EbF9x/ehgkv9L+w9Lwvl3e64U+dueEcfGnoEBV+wxzxSiY7vuauChcNpxZDo5gsnN8qi2X5HRBNone9J0PZxXIXXVa4UNimHEeyVF0A/AgDxl3ftiPiUjWXBpUmHnxuxmdAaldRC7dRg+8Mgv+9RaZe0k7ybSEtBTvY3xbcDZoCdFqpJEb+GYF7ymNVllGnQ1r/PdPsPRJTD6497DWtf47sVrdLmn+3XgWeuXvL43MKJXA8F0Sf/QjRfFBz1qijOoZfD7BvnDCecplZcytihOZKcE/QuHHQRkE3uSlXXFNqfEZOcEqtfvdz13uDaCEjFzwBl1LDen/9g8lEBuJo3PwTJTMtilC/9p1HxVy07A385Piy3/3L3NjKL8qKIx9vIJuOPCoGOTORwk+0HKcblZyps2FxUU9yPDA/dwaCjE6guSVJpsHfim+x2Y3YAt7rm4LKHpo7GgzLwiqJYwuaohvSNOfbT1T8gmoc+VQdRJVJ2T/hSEQEs0MfEMSt+4ne6ifiPw2qqd0Q07VwObmpgw0u60oISeXqhHtaZ8rZkM3Zu1yHMtWvxxf0C2fvC3ZQsxaT/F7D/iWfaehRJdYAfa9T0nFlrVxnFIjD6WWKeXZaVLvQMOPdBt4c/WLF5XuJRCJAZMHS7Ep7Y8Q5FMylO4anm+p8BK8QmLM4VM61toeBAJq3E573YsabUDgJvNYO95z0H513M1Rv1XcZLSiySQ7Fl8rZStnsuzBF71MG9BGRoAGMheqS8HxwrS6FScGySWI8sUpJZtIKA+8QT6ZCWnRyPe3hKfVAoHvTHNCs3yf3269r/xbeOcg75FbtPMXsmj8x/MwuJFrws2U8W3XAjp5XPpqbu8Qoj4vnrFS1O3lGh4l0WktM4oXSBUkTKby9l8vL8wl/Y5S08FoY7zQkA46IMi2kJVMuVcUqq+IjCtYzt1Fd3RaOhlqJzZ7phIjniRQAjG6e1gpNotTIQWNP926Fsnp/7XjNbVS5woJvIy3pIeD3vjyAkNhNVL0k2he/elqnowrpRwwqK0Dennpj61/dMrkdR/4PsON4yAuDyPXLuYCkA1ZlJpG4cKaYKeUxsoIng2wjuk2wh7mpenthlJ3/ie2aKvPTMnrYzy6nBOKUSddbud3PBeGd8WyGapBWNjnXlLg+YE6JVF676fyZOEzu5Y7TtY3soRCJsuO7Rm2tyHzejs0pk1PsmXfHBEYss8hcMxdMblQedfpktS4ONArAwMh7opKPKc/HsBFELndGQb0vUbTo1qk5jyjy/BxXP2DE3ANA6ORPVF2N59vmAF5Lceu3FxKw+0B0dJ0T98eYSCi4tmdk21NHe9vVbN0Yn/fZ2eHUnjmyqshBqMkMbG2OKloGonq508N7MxoTif7vzZJ9azh/WKUwh5Dvk/ZdUL9T8niCexeluWL0Qrc0rciW3d5PJIXl1LqGHmqrq4GaemKrPQFC8oejlSj6gZZrUBIWZ/Yjapu9r+SjPSOmsZODlb3g09Km4WBvCWgN8yLAX2JC/4YxEJvWe3sGq5G2/mBu36shsSxK6pw1szTUC4OkSGVnrHPRmAQdanUlMsnve84P3VA/IfdmpgIH88VJfSCscmyjCt1oxIiH08/ow9MPcYwpQKa8MK/kJsHUy52k2kA/6nxY4YkTTF+ddxZiCrx2DnP2y2rO0S3XStTRLFzuOVOfeIZXQINnayETJ47YeSoc8Jd5jCmfQwztaf26/0mcNjWOJi6COJDmaAEuVGosl9g/gKhugLeawvQQK2eWn8Ky0tkKJziMUhpPMCotYBhzvhc+HOqpA7wadLvCzKaqhZ8W1p3BF7QXRoY7TYjIKQaNoeqDUobWHcX5hTU+dKf7HmTjw+tl7yzhywRxVLxZYMO4z3nDd8xUqIMR/ZFx0NljtOyYvc277NRqoIyhbIS4KHAX2o1UwyirNEvf66X7BOW5wEDb+gU1rsg/kuAwk/SD89oOtH5xZ24HI4X+TBCJs5YyRTPryzNroAQ1i+G73pcRN3fi17lq2nXKjDDl2klmBtisyLmktTSIDud2yUM/mvzzgCWA9Fn+jWzONG2Ps5KqEv2o8jRGzxUHPlzJfcjE1kk4uirfwpyni8X+6gdz/aXE04/28PSZkgb7bOQWGK7sICfV1A2TRGw6/NRJTAr2Rw8FViSuIk8POAMD/VgoTjTtdOhJEciwlQ/bdikTDCYaSzdyYD60t4/KzkNd0S7miCClXBlWIRkOQSXJ0/Mdi7Uxw9fXL5YeXApqQQrZHRRzO0cIqzK1LRXNvAD8mm2qqBftIWwG5XqpncEk2TFe3lFjr4scEcRl9VD5ZaLGZ9VmKUvIqc0/YcH761Y6bjHKYrN35rR0tMQEmCQVMAOpGtW8XN645Rrlk/lhS60SoDBn72voEXsdt+bkVLt9HDLVGLP6jwGbw+O0f/WOkInoFpFDHcIO4dsfD2w6UM+xqVK3zb8UtajimDwKact6rRAcXD8oZaEnVlzHe66/dAZX+oOmwtH+ja/SRP37KGmLyAMShHnp9oAjrCmZ6QtVAZX7sNh8fqFe8gt5+ohj8wjNGrcUdhPhb/U6D1jEcHjWZhSbiwnk9flQOR+QW3x0vNu0TAQttn4Hutrh13xEPVfdxofFprzwN/YVqMEBytkbENKvif8k6KYDGEul0KWyDR13ogWOrFaPzPpgpqCc1RUDR++QHaMgqA0Kh/c2zVg3oPTZhIKDiJgkcBWePxtvA6l3AmAbLIk+XRtAGbhQmOPGmZMOxE3DJ6rXQMMlUu7ZuvR4DRoEA5dTlcCM5yWUkGnGjk+yy8hXePPdGxH4LBiROQGm3bNa2wv4TMU8gSPS047FywAWPxWBNikJZdzJkcCh4zUTCp1g8bqhMlTUbLPOfDaoPIr62pqtZvV6guInmnq4RvoQ4iH5Sjqk33Lv1Z2AleIM+o6ghXljHNcTgly2xZoK2rMQ1+8VQRKBBc5XkmzZjjip1MqQt8nHhyKuY/UxB6Dd9KaFQFOkMFYRTImis+NT9GJjio4SyyVUycda1MI6ng3//vfa6zPn9TLLEtyk5r6gNBYeq7NWmrb0GiknKeymiO8pwU9HmprAa2r/SWafwd9pV8K5sXW8AukJtSPXsOpnZy499DGDJaHjHKwHEt8rs5GxS2BUlEe1ZaapTO55a6LUDFluPiFAF/77dt/w38Ufemn27a3Tr9hPfZW6Eky3wCcQWwLyK0IWNns51xSYpWqNEkVmTcv9hRus5AuikFFt1p/nZpTGObeShZUzrDKcInOktQo5BF4jyDP4EYa9hkHKPPnK936Mwv2UJEHurnYoUDsyG4SeB70xqd2miGCDK8QT9L7couUMW6OqQJkHY0AnOpBIVpwn39StfV+5AnQlc1b69Y3Lrrapqnig+AfqLW6zgPmxisrDhUEJC4nkyTFUwgQDuFUZYju8i85/k7WRXqrpWcneLAgErQ69GCOEeFodtp7yIaQ2n9irhoQcP5NnXWawHM+W6zJPmLDAWhdp2dHPMgGOJ+FXtqOJT3YVIIKGLLE9AVBdsJ6GgllYImg2dEM+TIZnQ5dxFQQKtS9mqFz7Zw4zhjUUFZiDqd5YLTkQjeAXSLiCbpUIxzN9Jq8jkRfefkKmw44Q7jmWJg/f2DjDDYXqEBOW3gHjoG6bQg65ZG1yXBw3OQ4n09pY+tMbVu40x6EkUoCFiEmWSQgezf5GJY4VzGtznKtLhc/07p7Z9yKp7aWJWc51SlE6N4sryrnEHE7FT0yl7Ix2HdwlmTrCuuHSkS2QuzpgHsocl4MW8alKIgQQq19+4wrGC24p6ymPZMeQfTnkuDhRHuB71H06pZldxmq7ygSkW5XGuHv0S67fT25jqPRSw0I14hJWu5tQeY8CFADdA8PQYvBrDadHU3ytH1hq899BWMk2iZLayQHQ0i3jz4TJciUge6mrsgbLHMen0Y6cI1u5DdpJRec8gicg4b1AF8+slirFAcDqpuH3O1T54lYLeCQX5yDs7FLj5+6nL8255uAHWpj23ymWJPcdm3hZ9AablP09gB7dO34LX3Kz1sYirdnSsBecumuLstPTkP4w7j4MnmOucMROcn2zF29WQoLeuVugNdeEreL2Vou1grV13qtnmnJ4KbLqTR8p6Zb/jrurU5RkbNwvzPtBki/593P+vd3np7jXO7RBVVZeBoOLXE5hO+l+1G5/QSCCXzg9Zl2jDWecRTla7xb/3rqhfziAkuMDnsUTjoFRxcqmRRpZIXuEOgf8Fj+ujAh2h80S8iTrebNvO6+4ViNbvKzUotrBeljXyhrt6rhuKcW8aZS6e33zR+IORvCphlRQlcPTiBy9S3rxd2lbcFgppq3xWMlr4ePAR84o+qJai7PXwc2CMNQqN2KBlMtELetTFxFQlsX/ZME58Y3ZXvi7BirAnbXUkUrXYYM/WQYK9ADgJtOkIZxOSXlGc/hB6nGyEDaQVi+dfyRcGtqJzH8wgXFYDtbfSpmQzPm+GrTsKM6KXikL8uXbn/IPFAySK6uJUSYaozrxYWl9PlXu5WveklNO5TXq7IPq/rT4cB/qheyrv9vzEeZ250ncgY0ykuihrKFKZMftC0qiEUAJ7JlwOjtT706uyEg8ntacEYptvOhOttwGSsaRxFidBzAZ1I/iIsezVPx1ksYbWRkdGxv/5wEu9O8EqNGb+mvVZ7hBnHelJaR4ZvImIhfEnaH9RErKemBevtMH5TD9kcI9Zva13awl3tXm/VbQCdEYzsB4qmpaRzfnEVwWDtyWEfkhLWnJbMF3Q+GHbqkKPh2O0cavh74jlpw5EMIXq0b/gUfdO2Qbx7RPYuZX4KJbeCARCCWFKezjfmd/NDHNyf5QXm17Qr8KVScFGX5pVm9kHJS6lIy0iRYavbNowTApu1LBXxkae3ePeLHqVs+45nvLMfOdolZYwVFukivtEMiUuw0e43laYws3Z1aZhOPUuN6woldwXixSUqUyU62WJ4T1BzsiwQiXiu5r5PDxvXrvs8mSJmfNPPaGezQJ8m76FHELdQTPRf8VJh7A5tn2sCcxdxXA2ygbINT0r0d/Qx+gJpvztOPQA6/WnmlEViFpiGfwlfULj+EnyUw6xQn67vMhCR1zbJuDTkg58+gjgwV1vQRheFP/p5xNM2xtJXIBxO1Rvtdm4XyzPHW44xA1ks+N9h6W/3XioGPQQM1Ya1rF7GyO/+28mvCLekbzEpd0cPGR/zGikVtWZOqs+TFXPEhdim5bB3tk16TH+XYFAO0eCDzShgITHP+4K59vUgrEjRmszIpWDpfJ7oqcLeiHTQCn7GYDDCpdGuXdklt+HrVuHr2HwdMBvZiLETfK+sRfXXfxrBWF0sXd1em2h4E7DgyXtzNQvFqOG9Zest1le9SSDljUuuiQpHr6cpYA1qgbmhE8BdMBoyYlkPuRE7xAa44TJntKFQ6vEiHpJuoDvD2RE0asX4CprceVA+PlPCnsj/N6EVEGHjy/mC5uxrjyLnR/3eArvTMLCyeyhg8jhCbqJAGaLx5dR1dqENyhF23xBZ4cSKBlVSD9N6253Iwlqzx2tT+3Az1+r7UhILfvrZ3P1tnKQkL67COksVsOTv8B2WtvikkXBABKbfAgyekyA+vP93vHNWI9eZZguzbe7ZxkT0p74J+N1rTtu6fRrskrg0bzsEgoeCKZtQXnjEfRh3Hckygyu4S2wPaOiC/D1q+nD1Pih+0l4A0oGOMZVXOzwmyaR+LPoahJVoUUdNfvd39KF5i7dqf2lz1bIrasUjfsRJOmAYtCfnPae+bSFE1yxDDr55/4Evom7grP74Jh8y+CS/Q9aHqBd/HQSAi8b+Zv4QLs0J7DHZ/6TjOqr72x4K3GCGbYApy96lMraWJnXtMhtJIxwGh8dAIa4Ez10CyXL5gi6iBbKNYxvPk58Lg78e/FLhhtfepX0JB7MpWq/Fo8n3WF7UOEKXgsSHwYlEEayVh1e+Gd8wh51Fx3FWJfNQH6cr4GeeHafKLzv1fzHP/Y9T6+3IY3lptUPUhMVwSHNtxnqzUQ305PV73LpPbLFKW8uWiL58ULlgNg+xvI+QXM/d0WmQX7PNnBuDqPB1uUM59Gy09j7oJLepauBWqUNhbHI0sGfC25DvryrXGm9HqHlx5Kwfjo+tsuUaLdqLZu5jalsw2cAsGjiQiH463yV0Gp8toue6AXYntpCHO9v/n1D1XVdnanLkfcNPLxttESg/NsEq4YxyOYJVd1+qGXcmhz8MWb9uRf9sIgJDFGWgA4cxvVa5rRwf7IBaf9ifxMSVlBJopfqkqEFeWwNd0w8875sOYWBibW7F7kviDV+l3aiRBYoXXX2giss5b+pp9maSK/lkNwTnA8UpQD4oVqwfTCssRC9/VP5YyFH0A+ttMo58BznU/ShmXnQ3gVDnZrB+76ctTDQXQNFWXNZyIQgc0KLRwi/SwaOIOqEYIC20G/3vbQtXgmTXUOUIuXOZR/q4AATSHD/oYtL+/pP66zSUf4x/1QU2DJ88ENUGlNC/Nmx3pytJ3oN58vs/rNA9Xn4vUWIeu79VuGpEqOKf/EosKlFhK/mV7FWmo2V/udIbfk9SyYWpBTvlYXr+ld228/zEoeUI3MkM33ODpqbViHd03W6sTn3bJVS/xg/kWJMSjOw3rdC1pUt1cRJM9XvpCy+vrT4mjb7ot3WXG+QZVAlM77wIXMqzguxBYdvmVvh5AYpId7276NW8uxbV9A6rJ6hIqmkQb+As65twSANkgRWBHfXIEnfbu8m8QEdwUx/TN7/al3OjTlEu5tk8t4I4Cj+4NaLvVxSpR1Aq0cgFqPlviDFQO1nAYiKBpd2jcKCjoPW8u1onISkLzYEe/Uzp3KWEJS9YQg/0B6uod6E7bjZ3VolG0P+wJ0rNoEoBZ+E7WVjWyY0SU/KWu7rVFYfd4mEvrR0vywjuNu+SFWJRIi9w7wdF/C3VgPDcUxbZotoxopjGhX1YrTEJ+6YTjl87WNQQbQDBFQC9y8HIYqgQ6o+zBbU0nH4aGWgCQLGiheya4uywCr2YIRO/f6QpUj+N4QrQXrerYRucrK8tP/r1G+cQOLGSt0cLfsGfFwytr3V01hr7ezvHqVXuW+MCAOCmQ4BKnpHJd3NZSui/N7prIYBkpAycqjFUgAUX8VRiPNPucJh3LttIQVRneoxN46KD9OcQ+AKK8r/0srZ/T72JwFq5fUVn0/0qvgDVu4oEA18DSuRd9apQsXbZgZ6YxKxl9rO40ixervUTBTHsKzpOoAsFUp94OOA8oDz02vX4C0QCkCwLraDp2KlBuYkmZDYSoMVN6GKeJdRXOnyk7Ir7tUuTjMtdOYiGcJaHtZy7M3yW8MoQrKhe5x6R8TsgJB9mPjg7Nyo4zzS2fRetqwrwgh9H1hfGoIG48+a7g2Bqu8A3sEjIf5ogVoviTIYD1+/6n5fitKlijSaD29aoN2ATcRbid6yCLqhLM3v0QC5/NBn1YTzCHXdb/U8Rh7H3vLJz/QwV5ia1dD5jP6RikO1jOzYlbE+cCapqYzopEd8wXE1vysdnn6P0QNy3mdTLTvnOHzyldSJPcpd8G6GM2z2vQ47En67ZSwvrt3dxrP32LMe3Z9w+K5d9BZ8gCAIuZ8cYXlYQgkaosQzWS09oFu03Sll8eqyPn/ARMr/YpoBQ6ofToQz9C/g4ZI0I6x7BuA1Pq6BdiGkNAZUZrdkW1pwtk4vsbs1rcRnNXKM29kuHUtSgaEoCxbNVIQzc5UolIVtdAfuzPBF0Pquk6BxEWu55oXPlNtKy6aiAvLE8imoDv3EnD8I8/z4YC83BNKOoTKICQE1DcWoG0/kPsFCeXIQwuR1yTCQXJ0+yO/6/Lg37Rke7jktjxLgf98N7sNiPfQYhTUlbzFHhELsotONHAfxmUE5+hzmTCO54pln6OyZxiduH+G+rwKbVzqJrhhcABDIF3SFOnJqqAMFeEedvc58IPC33Y3PE/6VAIk/xwsH6TLfMQIEU7NdCkngk1pheUJlt+fARuNkNvtV+al9E7d3Lxg5JPIDP0WNkiBjvCC/pqesIzIOsqAVfET8HBxO3001LVRVNJARd6FZ7sfCY+6KNjj7un9+pJR3AfQbsp8a4z1VG685hGjmSZtqFpIbVcygDDSKffHgm/QDQTVljQiY4Ig2uypkWrNcmf/0rdFP/55rpy53m0arpWcberzf2mTVdM/o8bsQWAi8F70Txq0ku71Gcpsi+vFcXJEMTt3ClHcfy2T6g9kWkNwPx9LeXx/vNVndxpWUuuaz8nT4qtEoqrQ2Vaqwd+DgiCbNM91jwGBb+KR0EXSUOld6L1DeG3JZjqT+ETSkPCy2TP70uxfVZgPr2Vjh0bb0R5EjLgpwmKGt6/Ays9/yDtjuAJ+VeybyfTNoVMo+uy8xAOhaq/QkZRDnKGXY4AImmJgolrGiYPgJULH8gcSdTH29+IP8jvto3gjyQfh6QVYlHk7zXDKfWMqVunFv2jhdKgw9c7vWj2IPr9+xqOqrKMDIjY7CCovttreOiQVrERNtjHtntflOytKeMxOpdDWOizIDMlvOpv1rJVntcL+SC+A51GQAjOkYtfcrfN6t2dIUKAaylWNbIVIJ1WSmLP0v1u/Q7C/CBoOS+w4z81oWeni5ydWmruPokH5qwDh1W4h4Xwf+dFk6FrnPuh5MEfg4MPkBspvymDEs8kJdHzsB52ZMdKv3i/PJhnCD4NsS3iargQZeDhvbmjRtWNbB7MQDBMfOtCsUHlKumm5AmR67yNJXOyZsvVgEeVOg9zhLKy8yjVHdroRA30FGqQh8exLAc811lOI87MPs1v7gE4VMARUtgD30IccECqSy+f4E538pUC81coL6E4QgwuhJyArfaolqd4T3aPhOSCOc0fLiAkdNd3A8KtI4uqT49vJFLJ8qdOtPevLor4EkWq7SsNhn2u1Q95XGd62TlImVeHcV4vA9OpgVicM5IDlc06vVe1hzCHCIvepPURM8jIYiVTLQ926E8T9t1gQAO/J0sQ3HRt0Np3ex+XfXv/a1L/yh+k8FIreH8Fb4Wyq0FBBKQCuKEQYv3JAUXVMtlKbd2bPnhtoUJauLQa+fvuEGjq0pbHEW8PJrVQ+2haG3TzVOSJSfA94apGbf+QaAWDVA+uawj4s6nUSEsiiS3q+MDsn54Jt6GTBBpvHk/rmac2GvsDxPs+Sicz1GWr09wI6bn2G1p9oHULOrpiPrTDqfMuORrDaUrcCnjVIGG7DaaNOWj7fjx1F7cQlWqLDofURzSl0o+m2KABWVXunIb0cAKkKl5aa3Agf3/CRHYI8yE+c5Ppm3P3UjvwCKo2jqX7USFTp48ENrq7n3iwTGs3Chu0IwhO2qpgF9GHjahSCC5rQdr0Hato/CJMF3CWun4NgT5vik8WbFhagA9gz3An3Vv1qC+Crkbi/2B11BVREKtcZFE/OJJFJDkP9PZou82+hZ2U7/w87QsQQuRgp+aaVISfbWx920iTr+6j9RGqFmyjQlLo0x3UY56vD6koI/u5+GH95J6hv61tHeSH/EJoUOdUmezAP9OTjrOWFa8PvcXD5GfdKtPeFYm+++IJg6HfBXgOkE3GPjF5qX3dPToRNqVCwRwtaeHQTnSSG2rG5nBXyFZVNIiiEe3CAjHrUB2x2hbecIUFfPxWzp/TMR+8wb56+tus65lEQ8nvHXl/CdyuI6DGKkNjJfQ4K+VzRO+Sv57J/0w5F2g/mOpTRusAC62ml/MrJYN/I+r8se+80FeoLB/buTlJDOWA514RYKZJ5Jc62pBlOg/x0kVXtvWCyEvXcfwjQcsS6frndrO9xedTz+G2y6maNJzAQ6/ei0KS6WEWj8i8QFwIcqODrWEYqxiz9yAPTSt3fE/+DTrBul0YK7HtH901e0OmHF7SWQ+gzgEZVoGpJxC38Zepw1vUPgnaXAxISjs9CqZFRBrh5nKb5yr58aOqqTw6P6tWf6lba0vSW33HtWKAGC6I8kB3J6MBEMM3uajJ6pzbpg/jsIdJ45eHbIgx0bc558zDAnP8Bvl2rX9hbd2MP1iTfzhd6iHt9K9tEc+oUCbw1LSwuMS89f7DCwbkxKfAYIB7KlEyvZuc5rTZRDf3SBOQlEoLyJtKm5XStJBKQhJhFNEnNAyeqo2Hn9rTr0kR3fRlxjcTLkjveUy8wgiBNZGS0b3Iu+jMQLldfd8h8PrlVAbPWUPUNiY/IYvuRWmQv5qwxnyMZKwIfbxJ9qIuA6lHU50NiXv7Gvq4mEKxzVK0cLGIwc9SUlQA1VqcpPvAyE2YepvLGxfiq1KqmyK+6jDim8Rw4RsuGS1718toirrtEDPlO4wz2i7sO2HHHs8wT8IFExpxpcL/z/AkYr/q4nYMXdMoqLQ9z7dtZurOBSKXT0yOPH+tQ85GaXNscz8v9I4xkIt/tO53vHsywd7ppgEz2OWq9I6Sfp3ZJSHQ9DdVfczC72q87/Y8u7RjATRj3uq82PxObRDuJJ4P8PiesmusYV8w5E40j7euWYOn36RMHtsHzqPUVdHqLpQzB23nQS7NZiyDMkVlT+dYYuXWV7jpyDapojzmDL+xaUA72waPidcEuHaSDnTVSIhPbL2KaUFWLutcAJ7BtQr50yWAd0QgPi5VbgKXIP9adjj596+tXOkUfZ5hC0hVSIV6f6TDJLRxJYCr+COp9nwt7JH2K+Qm1ACQrteYMdmvTTK/DcpjvBNHcsb45M/DbFfsQW7aMCwxMZUQow0B9l+MHUpbsNfjLdHSUQfvSLlLzIQ2MXDhLnrGehJ1p0WTsTcrxh2x2+a5bYyTY7l78fNGcrbnIoNfdV/9l6bwlZNuiatSQM7dhmf4F5q9bYuZZ6apTqa1d56zpuK/TUIg0yEp08gGzlkm2Q52OfiUfeS+LdJXflO69n/eHETG6PFWdClqs4PD20HX3IA4rrR2oGePvHD7pdDjJHRZdKqdxRA0EuodyFIGU6pVCm+SmO+ocEUrgMyKPtLbJ2hAHCSvRQC+XTFDhzF6eCEg9SzvZJofsVKFMyYIwixPVnHA3BDMJRLP7d4DJ4DxNHT3Vh5Bf0n7Ba8SZ51z1u0+uhCn4U2dIAnjvKElBJNBSl7klTh7azmCteriNrqqcVaGTspv3V45+peGbQr4eZ/JJhH17uk+2FLgYe9iKekJTyV7JOIbJuGGbTfy1Q9j3kxPwEqRRXJVAzo7GNjrQaWf2uSUCd0tlko878ptS0QCbLlaPJOu423SbGWWW7XRKma+sJzaUbJ8VWomMwkex1ra+402GnY5wudf/mDSlOvOH2VubBzD31IH53fSqQyjvFuu58/s6S6qq+GCzaD6jwmnItAzBzx5oQXviRkF5iEtJASbLxpyLN3e5l7oooG7clIclhqz8pqg60CM9FpBIIxdvtxd4UzE8GiPucp1nI9OpjYfH744iR3MdyJk+XPi+jdzSvo1KvVYLHcgs9LBKJmBh/3ovvLGYokr5eCDMQ+ZqNPTudEYscEqkVsE4TjglFmubY+NYF71ZSC/5ur1jGrgtde1p0GlzHXuMn/rEWZjp2FGZexilbLiUtgevw7blx/dsAmp6aWlZUSbDUzU2zKjs1rj/iD9NnY3C6iQyO1Dl0DoHE1YWkCy43DxGIG0m8s71CE34O0kPpTdZNwZyeIDIuka+uQCc0k2M6b8Igxk6Yvhb6UOrArsxylRSPwbtBBB2mBc28Lt3gOycOLbODReNXxH7N4pNVUepO6jQNjD/ZIWtmqfxTkPnzN5sxykSRBM0bcIaDJr5/2sC0bK7bPDoghgIsAiww77kENBHx6NXBwLDY4Rf5ohZnQn7s6pJe0Hhw0IA2T7OVm6V6chnuOLETBeItXY5/imzH8YFiKGQ9nLJ7lUxRt4eKpdfwC6EDgRp5pfDUFBMmoPkBjMg7LYHDsFtSJLXZjxp7edp8srRionnkfjPu8I6JmzJRsZy5LW+BWZ6K8BBG7y44dSJtLtXmCYCLf70ZCmFA897V2BioFiqnDOVZjV0ZAN/N30776qOZF5Tjw6IiGJz3XUqr08k98+loHVEPkKz0jIZxZrWKYrAsOgrLjiheqiQiVK0RyXgnGvMilIx/PoaVMjOGmjvacOlXKDcgaYggPNIPOhSHIZYP4qqc5rquYjMa1L8dOqG6/bBHdzMZmWiuA3vBvKP6k1X5O1Jk7La1S/P0+Y+G3npHXtlMfVp+NbprHSiOeLpZIgJThKftJpRrmqONQWQFInOkkl0xQ1DwRucO73NQQRbh0X4EOOd32o6axM7Tyed0sEhMlathiLNTJipJoMyVRTM8oz+w1fHkpiB4xR8Bx44eW42R/nbY9D0GMFZ0tLKG0IGi0g69+SJ6ijqFBloCWoiZWlmKw9SqAt1wI57F+UcethLpCNRMZ1BRX1qlf6wxe4tqweyXmYG19UiyCIYoevSXP7m3bpwPaondFppoQVq2aXNAcSRQKaj2B8TDbpjvdcFrPziXOr34JhRnLnY5it1y5440eOK9PWdawoKVUZrrSgGK9sA5hWLfbvzINgZZ+iDHV1VwCiPCB7Cf7YMyhUusd3qvWo+kBkpJIiMicqz9Y1Bo2bRssifjGSfn1xEij6tawuT5aZzRbdUzxboTBX9J8YRr+yJlVeHPoRCypQb3Gc81xGZ7CvpnazFDUPdBkT/LLtajFvttknIQT4V3AnM+t+jXLL3Wci/kqvQl52+ur5Kp8lbVcZUpq3VqtKzMdzTcXVh1bK5orY4qIjmlkkR/bkeH+gDh/WTy6Z5rWpf9gssuLl0P/g7dHmImhtOOKVdVT/D6tdp28yY4wc0BaE0or1a14ziz8Q+hvJnC5uJdbD8ZDzE2NhY8kz1j6l5YkuycUH13RHANMk3cH/ogVNvgdexmySTLFie7VsgX6jrnCWS2RI6A8k3BmLOMERteDT028MvHGp7NC2jAheYKH+XX/+3ZIAmmYgkoGdzsTboLukIEkoKfNxsgL3xzPF7q1cIaEWPrSD5Kah/cvYK8Ztx5Oes02SogXjz2CdfLZ+rYg+FsIucxDaEEiu5T1TSill1Bo4+QiJilqraDy8dKIRfU9Yo2YbZr7G7oOYYpc7vDTKNMN0b7smNQJ6VvG8CESnPUVcQTF75m8B/vgGGtLJc4XqijxH1gDuZcc84o8YZsTdxlbZ4GobzMu1qzkf1sAEGiqYZWFbIPJIk/p8MxpE+0tHWC8IFhazu9HTj4lopaaYRz2k/TZa3pQyY0od9F27m846hG8O2DSbcmQc/Wwg9RIrElFnBbZP/iD1UOfnFPU/5IRAsdzHmWaXCib19lsTIkEQNf38PdMbH3FeZOeN9bN2nAvlWah0x37CR3pVXKsAn9uHuvQlSFbnFPF+gurOtwi250NPbpbxlcTMaR1L9enqvmQRDaJKsr7Av7f76oNg5TibotReEDwCQdXYzrUFpqLK1c2DOENuWuQnPz67DcVVfzsTLB+0FuVD/MvedL8vs9h06mgF28eRtk9jBdL1AFcXilrBPi1Id4JjGpwUkPl0AsTCI9JKOjLuDdA5A1+gwqesl0gtQR4lY+kI583UrEDbp1GdAQEEJxkfiRGBC1ITEIW9+kHJuCYyxU110G+nXjVg4bMxOq0Nt6DEP6UL4SdGIcu8qBOGgfqH3chxoHj+5ik2mmFYBrFSRxXPj1f+UFC3YHy7Vix/4XZDHRAwHSi/+k9a8AhVsuaNspQ65yNVndXIUlQOZCOQfes9x6JVEBSvo1UzR0hx50BIjGV5z2GHHMAvORFInxfUzZ9lfvqCdvDrlrFTGRfij5enqqKmIEP5MYJd1lttcDTqeq//FuJNKIk23e3eUPbrvDG3mAdvH1ImYZi/f5coEzcCMwT9OxJrqPkHF1z0MzfjqXU8z5+QtQ3jFV+yt6OJuArCi8N4vFVW/HPd6URE1YEv1Uw4WN3gQHgrEyznY4PNPId4XoqZKdWWkyJquiu+7Ef9v07sTIraCtix7gJFNkTTkpgHYXa4ygVuM666y8I7t1lSXtGOpZCfHgPWb3AZUbitTZwb4T7Hcv58/gZlvHEc60PUZecxWlTbYWWb5pdzn8cI6BPOdkblMpG2tXESHWQm7bNP3J0EjP3nDJbYVEx/kZUKslBFmKG5FHS3p6Ss5MAlKS1jsVKmHIQDtakO0O98b3ARhGYpesLKTVNsRH1d8dwmvYvT5mgwQNe803X+zmsPAnrnRhy4OFUUB5HHR/f48Nqsd2SISUn4pqAEuOWLcja2dc12v7pRhgYOC27ycnOGtrWmxd/6IcK8gxsvAYU9hbqhAU/yV9KuPB4FduDQISd8fgBvBzTbDkZEH4A9fzcSYpPEr/zzD8TW/bY2rsFetL7+lXjbn7JczsZG8taJzBOb2QmFLVlISRJ76sZQ010zclhMggiw7CIrElCIJrfHWlnOXuYUl02xy4d5eyf6HG8gfSzQhER5YdpHszuTg0W30c13RxSWouQi6T8Fhy4IdFe62hjpgWZ/yhtvjnbnY379rctQxHK0FYhSJmHiR4leyO17uc1f20WOaaSEXeOZr/N0OSD9oXTJJSiwqgW5xdFPF0J/QDwY2vouu/qqmRqQSg4BK/WcbObDdtMLiiA1kOBHcXboTunBbH2I7MchTsqFhVOEw2yHyFkki0IWwJtkK7+E5tg9D7LJANGsiDDet1Mrbg3C5m8hJWg9Gs/gL+zI2UChLyKIMOmJvt7E+HMGXAtXlekiBcZJnKJC4XwZVhowuaFqHlVdK5QPxd4gEXJKOmg0zqijztiklOVmgzHeXsErnSwFdJnlyndUZRUGJ1hEP+4q/CUxzG++AeW6midBnfrwSmQrr7+e56wh/uOLN9O+OBVsvzNey9nHhjh6H1qkjnF91dpxEQSbBlN5Xr1A9aVasqWilWPbcKtPTnpDbPjtc9t1qNrytKrnDHCU97dkh0+SiJCXtVYqcL4vRsWB7ieCI/caLKyyB0RYgngvPHVKorX208YRYlHfTkhDISqjIBmma3QsRjXhff3QrAXjSsXtIEEbjNG3hWMEonbfMZcq+4mptOuw65WQuSgXE82wTVb2hpVWx97uOyDdCKYel9X2qeX5Jc7yZFAMUYz8cdOGjORQisv5S+sHm7ESszXdSCHAra8h5SXNaTxXuKH6JTVlby5aigL/nTx2BMrrbrX5QM6BWjc0mzBxHtBOqV0KBzX6orSrpG79+bDlL4yxrE3AAAAsWEoAhmE9heXNYBvWGbP49E8WQ31X7IZistFV7yPdSF9Bv/dROMm4hK96H9eXNfemoerN5PvZjENYj+JEVxdHE5Xhspelfw6j5LDjYP3CBX+b/MPOmWa77AYTeUdDxTZ94BVFaLP73nBlCahzLqkPTkqbsBTrXP1rO6sB0rf30VPmUqx2f0iLjaYtgTUJ62JsX5HCOAtpa44uomR70iyZfDxq3PMoJQxzuKtnFnsuzXkKfQDgrA5OmL9KrgsS5/fLGlvcsGAhohJjWg6VpQCcYyIzPjUtkDgaW1mngvvsyjWXvbuLKaxpSJuHWZSwJ7VP/yRtJgyWx2TDJK4mLZ7otXKjnmCOANHzkVTSip8gFLZKb8hvh92+iSRt0g7MWvM+kyqVg408MPSl6PJ7KZIQeo1HYf20GL8yUfNfLDTeRDKeOYpxavoBmzYtSkJSlYQUgsiNcfyQdjlqKJJaW6Npi6I+OJk+qDns4H5KJKxS0EILzUSMfeTV+OLbX9g90JhujScK89hrGZBDYPAwfvNrUoIVl0JFXhFeAkWJqmWCNIPXjSN1QujnYO7SSlMpPJjqeaBYq9GI9XE4u32L6VkAxyFzcUS9932SZB6eTXypzcgvvKN0JA399pqW6BH12gA/RKTekNHQRLNvIg/rYJtJaoDVL3YX6Sn5+tJ5f9X6FBuIZFClWltzAwXw72PZhOguiCLNIfrFUXoIxsquOCeM3BL3hm2JyshLf8hxfoUUwMjcu0uZbhdRX/0yjlA9o0zcD4XPfQ9Sqkz+XplGSi8YBULQYfTHhhmAqCKhtOs/1i7LhWh0GGxxA3ezJC3vhx0wEfdI3iRYqj45GSn3SCFC4JGpOTvyqeQKpK36lYa7nGGmLfFbhzpu5bypL2NgV+bNWroDqA6+x1wZamDazBMg0U6V1eG5VUjTHU5ohCzYKn0hkJJafS5Z68xaRvQS0uQWtk+kVFKkwuF7FWo90GdWiId//sMKDaJYEj4KuvoGrEhm9zmZvWlV8QSyMGvb7zhClYLJ04hk3do5OQvVv45QipTIDOKgTnqPUmTX1MopxxZ0/dXuoDoW9R0edAz2ebh1aD45QI6/H09Gx6MJvSmk17MlbIu+fOzwYG6AQhD5MC/qHisz2oXK/ys4klBeGBipOcUEhFx9CsNFNgQGO4kxZJMP38ut8n72tIMNSDFDwrmzw7GtfXW5GbwrChS/UTuxkCIcvx6YTgJWW7PlrJfm2QO3N0V44p6qMYoNJJ7AJl/FWaPEj7KvjS+/zObV/sTUnvZXJIGHgVUy2Ec83En4wg9fT9DkkzIn9q6jsXL3sam6YP9INUdoakBqfcX7kt7dXaTCGDC6q8Mxjzyz+HyffP1LwJai9Z77caSR6Pob9LsQS12ljsdyIrlFZNiosN3z6NAg1IzB6QhtJ76g5yZghvkQeP1+3qIT3bbDkoPHz5JFihTVvuun3UytJ+VhklV9ZrSVyC4HQ2JCgmTiTg5Q4abUphRfbJC56vUJWQvdDqBjfNEuheAlcGMUoinMhmdqFg5YIrAAEhXLiU2OzuZQ9X1CWsqBFEDeZMTO8QRc2oXEBSBbE1eULZwyHqIDCgahpAi2wSpz/QZH5uKHltd++4s/wzGVspzf+CN0oBbVcRI07XIsbFaHLoev0+EPjN4gDdseGz6LITVTbZ2HVkcAdSYjPueq5V5e/sOuE1wuGplvaIDQ92ym5QBC5kM6UlsolumK4w8w5ni9GC4YUAGAS8Y+8q8tMkTVcFFNGDpzAly4T5HySp3mv8D5cdaLZcUj4GEwtzzUjuhNwZGgEp520j95nr26zT+PpLvdMf55xEb2dZimByo3XXrEOdiljzQexYGU6VrOkrj0e29NjIBuyecrWZ3t+at/vtMaiGGNZWNSPlqjx9ceeyLXoiArtU37U+i8dSy3W3VdT420o/uCrh5CK2ycql7TXaOnA6I9X+vd/EhhEUNtOM30d7IQhX0M8TqEEw/XhuS+UwGuSxW/yglfadpJfSL7lVhMtsP0AFJTDrSllqDLwG5OT0ArVpzfXPi62DZJWplXE+Fac3MwhuCaUlNT1KL/OE+ITx7hZhisUhqHoVY02KbMf3Xbsd8PN2CJLBf480gYMb5qtqpC8aBeJOyTTfurX4KhYReb8sT6ou7zB0+LKwO/Seaik8lGHVtZj2pJdyy68UqPJrTGhKHUfhW0pQh+3aQ/abAE3eIIngko5b7ut/cJELk0msxg8mI0OCtv4nZYpaqEwY/qDrUT48gxZkEAUVmjCBF8xSzhE+yBI7gGcU7r3wF/jlpaUcfUkJsLRPPaXxurOlkrydIlHt+Mf3MZTmpQo+eeK6DVRitWHcxSFGgU8zdJbPdqthg1WIObP1Vkf9YHz6C5GvPVIdZC87lQoU8sIGOeFzl20+9QGtxTnOVsQR+EBIMlDi5gvMIFWnLx2XIX/lVUduHGRRo6HJsniRxEKEie2WOVAkoiqGGfdypiDm/4ZdWBL6TDNaoXSah6tPcERkHtCP0EjWoB8xFUg6eJfbt3vtUFHxfZMQL7fU8UlZX2oOrkBgrDYahlJnWYGNAEgNQY3Npx1el11GfzPmsnun8VAvApF6urky0C/++pr7fVmEu7brGUXLhSQXpod7pANws5nQcEuOyWuvYtPmGb2EN5ge3hq4bgn65Y38HhvhbIgURoQDAkdHTg0Mjc/yeg4pBG7E96GcaUeKhNiebCGhVyKit28nRH0pjsUclpxHR9JajrQfR1pm5tdQevByhOpQG9Tzk7RXYsRJk8t9BloOyK5Er+TJHY1rEBgnr7ZEEQLIEzuCzQLiZmA6Hcmk4JWpqy88gNDchGtesXD770wWXm3ALi432dZ5YecMUUkykje+Eya1mc67wgH0LOGJ3NR1HWl84mNiqKtGo511GFIw+gIL2lh9lKsAcIcV9bQ2TFsBiPgEmuHm/ADl0+gDyu7CrL+CKxyrfrHRD6p4+KV/CXCJWbz9z7iNUrsaTaOl968Fwj5UMFA0OtFMoGBvisMAx9EWSk7cgMqpOP5+XLLyXSgfMeEueifGpwn/VTOC/0Qt2mq6hjZECHMS2i02VPFDYvve6H1KZ/HHbPNTP8pydIF49VLN5JPJlsxcBXbnkQZH0llc/DVCGM+xShCmnYs2p1rBz2URSV3UP8S7Z+KppjJT1OESwI+y3uGlyKYVeAZ0K8KjBcu7mZz7rGKmi3ozQNQV8868blBlOcurmg5YGsvBHUEAFq6lhYviosy+TfMnvXuMFGnSTiNy93FjGMrMBHG2jHNb0I0KDFSltwIynqn3dvhvhuGmw2cE0yW9lik81PzBdkfKXKHAhHDAhztt7K/1wYXudOWI+HRcxQaKnLF8V3DZp+OvU2ESqUcyM+YMf0Ae+89x4jtWSY1CjwzdFe9RSgAyzCRp3Lr53T6P17Ol16VZ+5+5Jk+U773OpO6a0yDEs8eL94ueN4dxiImLUjBN9ipQP/NeQa/AVyIlTVqBR22bt1JGEfqHnrw0jJsb7+3y6l6OCzZ/Mr5z//EjMHyDiadwjWGUhU3hQHRrQfZb+E6EGNuv1OuKTRJyO7OtpaFXVTbnrp4VTmYZtQUBVehxNHZJalqeIkC6iIxTM/0LnUBucFktQNakeuvF7h7wfxSToV4V/PVFSPlNHcMttIfIG2B78DKUwoFu7wR9q1scnLMGEDvSbVZgq9obm0O+raNCgyvbHlOVI8ryt6Zi8h5fPyCuzLtQstl5oyr7/KGDXrF3kaGhJj/D7WyJ74Yv4JgDz5xGqYI4QBnBW+g1vBxdYtqzFAXQSs94+LqAxj5nt9DsCCXs7ndN1k6wX0PM8WKjga6dQ/CuXZY/7fUn36GCBuQP7FKZyN9BIUroOdZ1uwh9fisueZ6nXeOufzesxS1Es/aVSSNbJwpMWHJ79LxOV2nNFx17e/QG3vAtCgDBFgU+UCKVnfS/KC3GOJsbjFR/5+dAPCZMxment3zsO03RAHdXF7eYgriVzw882wAMAxyA2XLIiBDDWyVMvU5wXY/gNMf6NVr7P8SsPOpVYS8Ql3C0V9Mv3gTa4pFZAS/wYgXt0dXbLC+DmO8iGnhLQ2yHDMNxUL++tTEEAanaH6Xs54WZHbr5VGnuqYF3eGn2hfbwiuDxJycE2fvyA+svxFq6gw2USzdxPhzf61MQwAhsMM22E6XowEKcPEWSaChuuWqWcfLV6AZf12kh+D53FSvWIvVLswFZOyjFe8de9vk99oqh9322xX7kYrx8fOdaBlAB6+MWY0CqSk9mAjsLTx800Svi443oXbqgEE1HIGgkpvGKE3mjfO6AQ0ElxugBaoIcLDnp/EQmaKMuDnu1hVCs6KTHyvkJE8FoeFlpfMfILim6nXNiVnrxbE8QKr2rf4vTCaXXWkysVj8Q83im5IjGimasnTB55HV1NbbF4KoLandxGPp4PO0xUBlZJVANCjTM6gmre7BjvuREKgzUTFllLz/cXZP2fWt9i0zZ7SSX637Gn2gzI3Bq0ECvJHYaxECJ0xMqWBMcm/lnr7baamFENL32AFQcfAWaoG2bi13SsWmTqG2cjR09Upfyfsmqz+LkKRsJ4+47KCvhhM3Xowsz/pUhTlwC1k+D4IT2D9L//+lAyWmKKD/1TUoQqUDV6e4SM07KFXpVzhRLjUU70nAIKl279oFXYvlaA85su1x66jZJ9g9gQHj9Gkek5dO/rmXYrvlFCBfD2PDCvELv9rY2WYMMx+FKSKbr6Xh3z5RAkQoZi4hKplzPwXZ6YbDtW5NPF/RAFXUJui9kGfDaBt5GmjOJMO3Of0vCSo7OmoLGFJtUHM/gG428w7UK2NEEvmQoufhdeBWQurfXcZakbGy3Px6H4WKv+wkT+hbhexg0dWeaZQK6uOKcObvxa83kxx09Cqi8BTK6ouMAW47vv4btWI9vxBBFStonghrZMfMIln3jWlK9ii5NO+LpfkfrPvbYtzkFcVa+t/MVikt+MF7tes5wLz/FB8nIKqY1dbD/lIOjIr8i3uzIZCsXCbZMIqb6lkeFUfH5yNl56ZPF4fMdkBjeEmDt1IABhu/xYw+1iYQVaZojVtZW73SmLdIUI6VeBZu6M1yIRre/CI94guiBtZbAfAakPNGidFKKjAEGAziUTVsgTn33HAUzgVXeNnCVFgMYQPdRtfhT3L6tmAn3bEbWJjq4bDEPNGInwMVM5SLXmzVL9EbfCG6/C33zAL8lkqzM+k5y8pFuvgfcDoM+o32kRnGEWaBUuqND1lrFcgFppK0X19EXG3uOhXlgq/gIoZIHqGTBn8yrxqGJ4m8MfB/T/bkWelIpNeYAuqa3/RRvguLM7QUy/O3N6VPJ3dTeuXP1EghCEnvbynikVc4m03FlzQwY8lwqHry2s43FWZ1AGF2N6iHOrYpf+HFGfKJzNrwMdzZEeKN8QzsCyWdSMCUnhlznWhfx5uLntdSEwWWfWdGtkOChBN1Z0Fn2dYv66bRttei3W/Q3WVxNebpqwdtfaaqWTp9wMxmHb6hSWvktXk/83PRk3d4izU+zHSrNq6cNMWfqJGAmxpt6xld6RhY71bmCLGNpr5fM2rp9j8icxcbKpR2fOs1HEWc9R5Cl6gV2BGxvDRNhJ2SDVT1/Ye8XjnPEbHaduqE7Dzq0Vud4lXlf+Zr42m5xdSSOGdx82zpQxlflU5IT3ykAsxQxCVND1pj5akBjRIhSxuhpapqf660lJifph0/TyG/NIgw2zsy0E7TBROjBAAEoTFVbRVs4KPZ+vR5U0YnKDEzaz31hTZcUji0lHkxsfuut5sfEePywWbt03ucGoLuVj3bOTqUEZujYLapePPiQjD39Hil48/1dyTE16mkNngbrGDjloBR/HM22NBKeL/acRSacnhbUuxVJOYw117q6zlVAVL2KHwazjhLLyTwdlsDaY1OTFEfb1Das9HgdoIy8r6nQfIQU0RYlGiBYTegZHrORj0Fhp+2vm617AoRb6So6UDd9TddbgguF2c+YodzxKELzOD5hMd4o0/8VSqDeOJjyeyuGtmFXO3sWxIn5qV4eW6N4XypvrKFMVZnekt9OX6bFYuQZEikcLlBFgzSVuGA7UzDORNf8X+TD/O/Meqf2mTB0odLDSfgq6vsaXXBzyhDBQLwXQzCS4PhFGPjIf1ajPLccD1LZh9wIpDJhPXGx1hvClrlRNYAUUwgixkvjGQIKT8j/mCe+HzhKfO4KpENfKOuS4JR4ZzkcQLPZ86DE14pg/a6xyqgyJ6TF+0bP03TcTPcRFu4kWTYgSdcpzuFOGk/viHC/Afg42+dM14qoCUR13uyLR7sXc2fe68MwzOOAPwHcEKeTmrLllCyLJ+o0/nJMI+dV5cvCaTjUzLTrBXJ4sCbPH0syIJ4Io8AEu9d6Ex8Ez0Xn3ygTnYgNVTob8P8zjIK8PgTd/MZ2+9R2AtHk+ndFzpCYIcchkg1LzyYVTW1pd1VU0ioNV+7IoWPhXD3tlCl12M4al/h7bh+NLPsuHAtpqhdJMWjYO3tR3rnTKjQJ3o6rqHsv1nYx/HYXkzq0MMDYYf5uKWjS+t58P9RIXSPjbxmEzktZuaLW2onMkxmyNXTXfTMlcNokdjD+dpSkQfdLE3QOn3ONZyctsA7XHrwiW9UAOciLyUp1Ch3cEHBE0Jw2saEtQp7ehvPh3llInaeAEpD91lSRGM7umk1GNwaVo/O5oxVAxYEC79rikhEzalCSWAOJh8t4G1z8fwemQNf/HHeE4PCLi9pvLZy83yeddSPrmU3P2aoLvmQTELjEAMNexb1NiFdXB2Cf9TN3EM1q7jbQlp9Gc8C5uc3Jtnss/8Da8sZ/zplEk//kYN7PHqhvL4fTYm7QirQ9/OMf0mlWoge/cUfEfE6gcrVRjFB44vieh585D6TmMIPYbckP6mPdgzBoraGhJt6KIQof6nR0kGrgJGpIcyWqTSExgr4Qp06p2r4+HNljSoS6aEf9vu0BSzlZcMZYMzESCvFc304DfsWkQVPeo9qB8H9Wx5IQ1dWJ/ZOmbUpbSfJMaH35p8kxMmbwWxIVYIHZNL5yrvxkCWZFaSE0p8UID4Lada7ED5tvXWlT0UntPOo8gzIJl2V008zm/yS5zkkQLRuGyXsXgHJAsHe1XvdcHap6s7J600ThjgIKynesQ2pS4cf5DacTk9pMiOIfjQk2fIwGiMG9LpSaGnwM6sC0vEPBxyuI001oa7lqUVYffQxhMPfAjJfTyogcwsopFL9Swa4c36kF4JptqiDr2D3DXpt9ALkUM5l0EpNvEMe1Zblld3/KfQSq5hI+6HBS5Jb4YSbUPqILyJlzo42JguGqe6As5i7r+hqntkpOZyPi49D3zcrIiOQ/YQm5eSQAFJDVI/WXMg3GqiU5Tne9aCZnke9bDy3ZFrC+TJPmkWVPE3thikwhT5r7cQFSYN8zrpUGzrc/TVzT8VMVi1ZcRAOvPetzWVMAZ+WdsMogEY6mHeB1r5J5bTxxocS9o/idDLWbq9oQqfZNGBPcVz7+nH7HwM/yqLzeTR3C2dgpfwfHlmjmlueh+20b8hPp9HcOl8wAmGAKbrLPlhrmgF6j6tk/raGxFjHX1Qt11W3SlV868suhdjU+bHsGf/wAzsxPem730u/8TBIpn/I7OVDVi9HXegHvB/56S8Ta1S/9K/ichcYUg9lipQY6AiTuq3V09Wb4Mn3dz3neqa4Vl1Y/At4wqrNYVru2UW5748GNvJmHdBDUBbxSxKpO8Bn8hkVQOsFPRatQ+YC2pZjb3XtEJHcnGOT8kFn5qUUF6bT1E8tT4zpz+YqycP+igGVRlsJDJKC6iWjg7bsI3czUiP3R4W9XaGL5zMzgqACZ0dmOy+TQU+Sd5Wv7m3FZG/CghU+jLtI2R4Tm5IoptkFtY5VhxbcK3XAB0lePf8E2h66O9Ek8mVGVGDO6eu6f4jQSfmY2oYFVxt/8FkP8e4xYS5Yzrz1F/udH0Ce0hIPDo1yWW8XWVb2gNp7zSlDukpL6BgQ/T80Yat0zi5UOf0uFnqiU1jCWlt+ftaajxVyh6cHXkkf726F4X4cD2cTdswZ4MtMX+RVAn9xoAshjOKEOadeXHBEqv/JAzNajaQ3kXLZO/1U+lmaklkL1CRfiUX+OsaqWKwnGvj0lNKuF8gkSJI4JY/3AIPKnmY0u5cdXkVuGScXzKsE3ZWDwrb5iKmnjAC2/eZfdyilvFA+I5jODENS/bpfIgRmJuO0LpSsIkQilXeykhtx19Q2NWca0WYCEilXil/gOLIWRZnmJOoqFBbo6AS1ckwNyVpKsE6He1zGA+pGEk2LegOpTuYjhlIZhdTSyO35YBhwQF1aUrXqeWR0E2kf51KMRQ2r8SNumw+LLq5Vnv0dFl6kO5/6/yfXfaC4dhGnvS2/DSiDBzW7WIVm1bt4G1dXABbLnA+0IO5/0dOTnqR2Wp92bOsbvExvVNujnaFJorh459sWDw7uY/EnKOmy2jRa1n8S6uXOduR3J89lg3mWGmO4wf71EEOzl9K6DNi62VQM7Hkc3Wa6IrYh8me2JAKzSYgfinwp5dfZWAXVyK6xtJYEkaccBICG25+1KLATwZNLGnxZlM9vuc6gzrQiSQ5nNFnrR4gr479Ny116aj7cMVn8jg59YT0kugMa5wsoYp84vEZtmV8E2Mowy6XhJKmjdzjlihTqyYTu5ZBhlRGsFsY8163yQjg9uXZsZ7ZPyv0SR+NNOs9Zzmkc5Yrz2PxUHuCpDXajh+ynxii/++lSlSKYDIawRU5sPwk+8c/YU6XD0IGLg86QVdxXPUMkeuzII9HBDPCd38CTs2ftzGG5kF06V7FVy6QLsia68cmnqgw0byF5cwcjWkVmeK8az1d+6Ib71F6fpQcVKCZnvqEPn3IdLNw/6K3yAm1Dm9wPKBMoCJKLNJFU2oqlB8RbNGB0qPPAsuQz689My7ZOUmEJ7DvJEU3ITlh627KUbk4gTFj39q01FK096ScR82Lqtwj6hjFyo7Kqyf4S+nIk/6yUXmS53SFvRYWGnjLZ34Wy3iB0FuyRTETFuqDsoNq2qSTz0iVw5BiuPN5G6RzVuF9r5NZwAe9b7EowlSW54IjleWLMqxXi6SggQPjBb1iKD750K+Sy/buoEHnyS4STnYD4FlxXxoqo+CfixcDi146dylCmeq/IGax03yqJhKNgqcEwixCf8vpm9pDXBZK9ZWfRtuDHOKPGFvfBQfGh3p+ivfJS3iJ2BWN5XZXgb5+YPzvUUFKUYSIET1QMr3la9MTMR1fRFBkNCdPmwQCrVFUzdoqlfGBHxeNhR1C+D8K2O7WGhUUUdgNygLX430kn/5hvtSf2h/a5teXNRSHwksXLGO1W2MlBb6K0ubjPwXeO/9vrRP1DTqwSHreSmUXe9rQeKG9BrNO4Rg43BXzEuEOnIIoUrY8ZsLlB3/13czs7nCzcmyuMopGhrKcPSrZkJJSdR1Ekq8dP6GdmXbMAek7tws3LjBYj5lSAJiLc8eX7DQL+HkDvp2OL6XzGW+8oAGszqTFM4xjYfbfettc8ljejytKSJTAhGDsuwDzxdH9u2FL4oqkeKQrJ7jQKWgp1vYLH+xyN5oVAgCjicEXP3NYMJ1mMKzuzFrs9X8HBt9b/8hPD3lfe1YwU3MChQq/Ib2/bt/fvsMKmmCdxCA4MiproPABo4avJDWaz4uS539kIqAXM4ddpBJiZc1l7bflrsjfFVixTn44XKXS04j42F+FPM7pLCs6XdrGabtwuwMaFfRAJv3EdmxEhxfN+s3SN+zkw1quu8Ahdiwh+56xn5lGR2uMjDv1WU1lpLZkeWLsi/vpsGNi7OaKlhfbsTllwbJ1M7fQ62B+8zBBlDGL0Bllj9W0zh3gBVfhyJY8mY19YmgSQfLp378+KkUsSZKANoTu3Eb0N8se8xFp5hubJZ2kUNmLRk0DbmF1gBDWWUjv1UmzdZChXD7sT1PyWvwbCc0aXtLHSspBUcf043gYIwL2dIoDyyzyW2bTyw14wO6L2yaUQFEv9UjNv6T71pKqWG1e+jf3SMEy9SHOSWIFafUd3kbfBd7WJyvxJgGHORbUSXIycGjXd6Pz3UYIY+Xe/cDDM95jkc13baefO1EPAvJYJgY6Gk2aJH1yZkGEFCgZS9ZqxUI9fgLdJJxR5l5q7eWCKGSCWDe+ZII1PI2HKHTz9Vc5bKFRmO+ekVxJcOY0gm4wOMvJlFndXLEVRwzFyawS16Gv33shnuQ/cAi192B65cHhpTj4oajvfxe9F6f7Gyqad5juqqStKBUH396u0FFGXydiFh4+gnGal3JiM6oXVqjlYAu1cXeLtdSB0f0HihV3p6mK/X1ExJq1QILzVZA9tm4e+LYOyBmfqiaK5CWPQxSwwpYG2F0nmu9Coo4t17QcI9T7RlKsTft4nJ5yYcf06X6URVI5MV9zzm66wS2WREz/KOC+J3xPNmhw0a9rM9ojtFDqJgVZICw8z3JR8TUqjWIBLinj7+AZG2gvKMLVbh1Gz5qjpqvxg+7ftwiewhpypbYYjJA0ylN/ibn7X2LmeXS5VZWksfqL9PF3w8wBC8jQ6EZeuDzlBN5YcFBCyWu6jEXMmkHzd01hu+2uMVC75GoLdF7EDxLSEX/vqu/In4/CEyddXEq1TmtJ7zPF27M4RbMdl80ajoh9/TwzouYU9bcQaYeK+dJ5UyZiQCdEO7CmteZZbd+PJdgc9RRB47N/6fQg7/4dNkHdypVdDIxZShL4Hpw0c56rzG+t6wrMG6TSPjyMIbGqEmjjFyic7eLtr7itJFUD5oIA96BUeE4ZYeqIDofNT6dJfp63ZNOyzg4rAwCoFANINyk+x5d4ly05J3HvbhNlY/7yNRdpC4XANhQJcBtYgbsczL5CNNuBonrsoKry7zp3bwgyrmNanmJybtloH8uEelF35r2fUs/bFmzlLO6q3C8Tm5Sg/4oxWFYj9+PebO+XS+f6i/P2tDlvWv5MZsyAfXB1yrwPOa5cpVy158SFrceksEKtGyjcKu5n1CrJhiVK+1iD97iflBRI4wYsNicjQRU4Y9XzZdEI4AYZXBNxO+RbMNsJkHJlOIdYE4vc1g0wkfr+yg1e82irdaTHNLAhCoU54vnwbpGy3saJiXmoU4OhN12vXlxLjn53usXw4Nyeg6odopJZn4vDenCmBbRddVk3Il6L69P5yzWE+hGKRMKN9Drh9TkHfOjjp6o0yGfwqG4RJNQOwfTJnjwWIwmhfju4U8Mv59Qdgjla8L9Y0Qor4I7fJiW/r+jcHNu6rbfumV8Zk2xXgPEHJ1JRg1aL0Be08oudGblWVbHit29V5xeuKz1qr4xLoXEv2QPoZj+hKBHEjhhK5+od4/z1yUlkYwfztc0++wkPqZKXwQh1fq0qFv/UR/iZMroTQ0ooMRHK3YYQlIQ+FeyFudO2n1Fgj5SSxeIASljPTIzG3Y/D5X6uzEj+MLyLNCqihi/AYuXHIgFS0MesQQVaugEu0VLAbsdizL6a9VxpFDpbwszbf+ntmbwmrGS/ciSK0F7qqWar2Yi3klAo2OaKBdBRPcB1bYWZGPgzT7Ytob4Z4NPEUzi4IVBmtZgHmC0gPYUInvC6zCEibqtB2CWc2oTqwyuhYFRjUVo+auJ2UGHG5FQhv76lwZA+UwvvHwHSxNQcb4NyHEyOUMaKJM75me/RtOeoGr9bA5YYEiuHogzLUoOqZ8fxSA2uFQoDLVvFUbrO9W1AxVGEvyxRVn7hIvgN0JbUB397sOFxM+sNpuA6pQ0UfF2oxihssmoe+P5lNHGa1duvkjXZhjeglJkyPa1LxoOhOFbFQKRP8BZH7NXq7wCOlrNTak4BoPpZh6lc27ICVaDrawc+NvqFLCV3F0biWpe6ikoRvMMEV1GPfI+onChGUsonnx58QCq+kXHkvVYLu3Axa/tLe5DuAcSctBDioGjujxmATp6sgKqBwHX0tf9g5BCTk73SUFCKrLGY9Oc9HCF+giwtw+b0RofXBxipaA/9/gQoPnMcUyEpj9J3XjwK9XwXw0FdgGxgcb4SeadrrsIiHzWaKwuJvOqh4bmWdkr5LoRR0+oR3N7EkJr9pz+TsEVTIJxrrGds0pmdWe/PF0LltCjgYAyEJuco/UyLdaJPMeTOU3NiIO0FpIzjbJ8gaLHv/RfpTo2UkBOUJioBNQ4f6mdX6zEy/GnEyB64QNni/hck/g9RJwTHoeJzla8ficHWiZwTp5UNg1Tbk0rd2UiSYh757HIqEUpoaBdSZw/pNIayF67Nz5uagVhyLUMnkZxvwYJprg9+sk9GAyz1cBi5qXAfIcQips1ETxmwsi0sc8QQr14LXAw4llU/iPP45MYmNAUNZmnSG+7wz//i4pqZKDINNH6OzTki20IWMvfrDWIMuguo5jSd+lhNxVIGSD/6FsI/vbuay8nJmGeOhq/hh4Ga7wpIch//s3bO0163C/9/EwMRRhTOZGRj5kI+bVYkd5y/OcLVHym1DwmHOeGxz4bR4uQnoMn1wX0SjcObwvvDikWSTtmo3lIZ8yXUgnfKKJ/z9oQSii7NQkD+CnriknHmneOZifBGNk7TyYm+InRQOQ3CkVPe3Ffqaaa6RGqVliToiIM+FtHwneZLkEcmg6NtlY4OSGcAHDjvgzg6UWvUsnerO2qC6gjwHPK/b+QeeU4hhTV4k5v02YdVoLvL3dBwVb8Py887e3rzhx9amn6uPeePuKrTL2hxVIz20bIdo0TF9x5GKourOGT5yJvVPzT326a2sOcXXFubEd4ZWTF3WRde52nWL9/bmDHBWJ5PupFVL9MUutiVEjoCbETopFPj7G6oE3YJlzFU27Pl5x1RWz//uYOF799VTpKuk3X5OePkCKgWePDrFjlNA7E/8tFve5ADQzcP8miXD4jdMAlQ4nIjtBqB+gwmzTbp5cE6GRUCfYroXgGM4BpsGxsoTi9eB7WnaMyGQrL/TqbxwS8Ut44HV9Ej3vum+C5hFB1uDA6pbiOkD9CerYJRSk4LhSUSBSnaNzkmFmofNjNK117cHmkw5I43DhmyMphF5ggMAfpcrS/o1oHM21Gfnw0LUkl8Enu0TVQktZnrDaE90MUmPskueMKRijdVk38g8Qke1EAMNQ51Q5cyEH97qzZXGQfEc1H0rD5adwoxn/TwJo5gtO4WffzCNKKnwuoAuRy2DW0rHEB6mnuGPJJKfbXIqHJCypp8q4AyEzctZEZUAJ484A3oVq6YB0h+lpNGul+1nNJ6rPR6ox6Kb1BSxja7GTzotjBw9jIByegjhvD1MjnjS/4+ryInKxOuqxKVGm7p+i0pLme3/gslvHNikzSNFI5MN0Ngw559RTHuQDhSgELUkyVT4Xx9C1jWenjn+pelh40KvOHooLWhYPKIvp7/NjeeWY+6/Qqv4wZKipvOp8bFf0adhYj+15hoGLE3kpkis1Cn6+ZCH+2vbn8MAKYglrmU75+in5expwRsm92OSns6q2GSn3V32gs4F97+R7VCxCkWtX04aHQomOFDhyP/437/79nISggSGQxVuWHUGgjNnDbeikoc1nP2rnsV/04tQC8/OMZ1JFxu5nhCvJBQ1smYKi9yBDNe7S6+hNw5C9f1NQn9s4od+PdmtnfFdTH4xe7K1c4XPxa0NmzI1PN9hhDBjHH6/LGWTWliG9rIOQ8kZy9VCtQ9TNkZPhOeK6988fjsIiuTTVGBHZOENlp3nUD9jXGUod/QyXs3mCcZHovYa5M5dTrJ6kMvSdsDHS+kN/8W90RyuEOI/twxdoyO12LVZ05r+TOojomNKLrp0sb/XD6evtGjJGuGpdug5YbEH2U9fZAtBDfD5laQ7lm9tjH0c9tX7i59cz4E7AoBq2dSSo5CawGMO6m88uiTVTdXLPV7qA0W8sWe6VEGXnk8qmLp8GIXy+nEWykr0x1O/VGjuCkHde8SGIiA0VBKFto/GS4y3U093o8LFh3DCg/QqgjoyTFgmYm4VUdVeMefTPm6qbD7OlJfFSeFnedbZzhSs6Bz3F5vvHbIPVu+ahvrr1H9AZK3YJyzs1YsXzNPyFneKncgJqq8+7Ngsrc7RFG4NrmcSYN0PZU5rXWQkJ7i+bEPzamI4Jkdud8Og2TNHB0ovKb6Tnf5i+bG6tQf+M0p05FxfajeHqLGmzPvi1dH4WYnLEhYmFX9prhkN6PaiR4BaGAnT5Nu9CxY7/aAoB5pKN7stWUd/gbI4U5/S31XjmGA6KHQAlTdXlW5dtnq0yYf7tlHAQaaiuaN3mE9XdgKpFU0RG/WFyJJ7/1yQbxQCiac+hD1HyWREXdjZxPtDMJ3huAGgAVOyd1vmZ192pk6BBHevgtuNQWExvG86Qiaz+PBRf4M8bhrmu3Z4ax1WyGitC8FPBOikQCU11bOcEdlQdi7dO7K+lbVidZUYWhTXSX6dnxK32c9krI98m2jXkVg+dxKnDjzR1znyqkTMPE/zYz3ii7rfgtr6wANb+ZnvBn5uuqfA91ZlbXJRp8zG5vs78lBY0xHQFSwXdY8vTe6XTcfih6OSehqXPReDA8TcGOD4//MqGKABRG9vXHQGufh4m7Yto/wns2TJxReijLwjIFQ/L9fmXybj1qWgLaAh8cE/6avAl3ukC5Nr/g/QRhJaFLetEdzbDTzVq5IMbEY2og8vOg7YOVz9jtRLN6k7/BXpJSVFAA/zwSN6cb1jfPOWJoC0QKvGTYy0HY7ov/VsOybySh6rAdhmNOc2/c/b5QcAgyjC1kBJkmFmKd9WQyKPrleJE7zWsncfAT5+gKke9e8v9F6oGE+yZwAmmo244xLL3bEfasfjYHb3TvifcNOmtIov7e6W4zABtcNyWJiFEWcNzuZJWAUZRxaGz4A4C3yHmHLrKuVq2nR5+eAZ/G6+Yd5rt1NZb9rjHbHe0JNLN6/PGc4494ediNmDa6qPK7hmkeqohf5pyiCfzKi3mHVKeeuuCMdo0KNBfBCdb52pRterAbYULYIAa0gQpADncGKlbZZWRXbgVHloDdkkugxKkImemYExK1vgzf6ODcieEVEm5R/wwzFAFQkKxdvJ2FsnDZ3rGTsRmns/9yYASPQQaUdNpcXHiKjkHSQiskSFzMr3aJnB5ucVbnfUp5dAHS3/lpos/0ummo5C9kQHHi8lWtxGSgUg3uEPrT1ECVnV0mH8qQ2Irj9kPmOvKKaYGVPVTjYKOH6gb995iNUBPEYDihH3yUfvoswwGwON/CkooFZM4QyuHfBdJccCVH+MGygUoyaHwzjH/X+IMXa+DnWCgsvoEtalRxCfQlL14bCDTuIaN5KuUB22M9XHYD0sgz7y1Sv4GHHkPC8RzY7XQ9X+3Xo4jQK6HOrMksSI6VlwRuA/YbI6qJcx/0/hJ1gw2cFmmoEn72WtKdaj2UmnP/edsvkBIA+syLID3p8L3Wv27VRyrsqhCiRPJCpOa8x2eQGLt9WxiNDGJC789SlUE7POuR0kJpBlZS/K0pF0YqunW1BypvqGjkCvM144kW8xe/2hm2rg42d5owmqCdh++o3XIXZPFeHcJEg3w4c83iEMA4mQ6ywdjKx+cXhqAaNPWs9yoFQaB2Krb1vQy0pnuz3720IzbNjIPIEYisw3sps3aowtrVeiNRaCD7mQsDJyN0MEwSKVCuzUJEuN6yevefoGbgPFttcfTZIu3j50ZpTRXG3ZKtC35i6OEu8HHNx68s1uYAy2+7g1tluh81sn62nZc8AwokYIqmPN0kXZZn6bYXe/Yv4tVDsGQw2xCk87ftVxLP6gFksPrLJuC8ZXrXNy3aOxHUaoq/X3ub2db3YPCBO2CpBTssLJWAQ0PRx0RJnFMl05GZ3PMKrJKXk9eAEI89B6x5jrLZq/9iJyQZn4FBNq8Vui44sz2pq/xfPl4ilwG7a4XVs8DgYuJ6PaO7++sd/gbWSrm+6+wSzCAaYAPZKLq48FdKiJxkqRp1rbFguknTLuItzBzRxddgdZ+hQSq+go0SnMJrrez3GBExiK9YjSXaitcRFPU5XQsCh1nUQYABpz3t+7NXF9Me2vy+O9OpjO/CBnL3LGBH1J9v4a00fuhmG2SoVlNggHwTHn3tB0KqiscMPslda+Or9+jA8TRjBpCN+e3hcewvIE7gPTfgQPBupBc/7fOzy7UxTHyL9jufSJ2UNWfyNdrBnwAHWZzWodyRVwd2Gsfy8mr1+bD974Rh/r6RTcCRDJLOuNrhkMXtorX+/ddL8SwWlvbVXgHTva/t/Pyq2NY3w+TjCQl+8sYX1SY4TahUgpMbNCQNF77uwltVqblhtYQtqnKsQHFScqyll3AsPRm14KDPdOl0ZFMCJeJIoeWnrehtgqr6kT7RgNxeiZgxZIMv48CqhhnpnN/dVeFovkTLN/TcpSvnuK7hnG1pObk70/9H8GxnscEo4h1QEyk5P2n/vg/AsRZN5289qf8bBSi43320+E1vjhHNiMbJTPWHBxFWhduc31mJr7QdQXnUyNbATgCQani/UEEQ3nuIqud/A1DQ4B1NDh0Ybb80C3FRLE5aDM95IuOcYbP/VaLC5kbtu6TI4QR7QEgJqFgMt8/L1tIjFLtBMJ/57URVdf8mJ0/jYOBUEXAKpQWbDEJ7lNt5WVQXTs1PYD3iTC2hkgJ173wBxXVGEj9V5EyfKAGTRXl2hbNy/DGB/5+E3cxWb2feXJT8KExBERfaci6xr2ous/CqAePp38bHN7FK95hVSbGqRpg5gYJvm9W0Qn/p5DvEAmgetE+UPWUx/pCbOqXgOQC45/K9TdK2yR9E0FieB6+6Az61gpFevt0wHPrDBJxgOIfVTLoOi1nEVIaK1dbJhQiyu+QIi6faMAbDkb9yA6U/OTdqVYrRTS0QofXhUvcixQarpo/wq4y0bmstaT/BySHkwc99vEyt4BRIAyEpEzmtpKe91E3u7KyY/kO5cYMp2yr5QHO4tecvlNQPunp/ICdpiLCAJW4qUvBYiKkZfHUM/tJmL19zn8BnHyQXtxEjpcq7Kw9Y5/K6i5XD2BSHoYZaOvPJMnWynZaxKFuhZqZueI82Ta5vz/lrmRm2MVdj+dWmWVddt0H48ODscfD/BTDNgK5wY69ICBpqGjQGoQK10tQ0Etvki7pH4W7Dr6LRW+tE6RQaUDKV8oYIerHGOmYxqk1vKBeKDkVoHJPrwXRwm/UGzIx/t4NR3ZCIQ7lVn0EkVgO6Jx9nyEizC6tou2HuEqGPfotAWCv8OSzS6n/+Itx6GMCaTGpYUxCghrKcmPrtLnWrQiWJ5ZnQaXlV90Va8poZuzAoSPyxUcmpUcATwmWvjLZzecUsO7wa9T6znSGgIX2rwxlTDdHL4m2X2J7NS/TDMhxKreOJj4CVxWbAJXW+PbUhaRtYEZhMzGa1fYvvJ/FYxsbZOltXgOHDmPxEKtQrZmUtawzlq9iHaIHpGty1FmF+C5dn6R1GTdICoMP/uHE76PMYgd2KatfH1oGY31GZjbzWki2Y1RXeLBvcK3IewbO/FuNoOZDfCsz0uccJtAwb7zE1BbLpgA+yc1ZjGFeq21f1gy1MmL41WhnkZDqQJCZkNkMFXZXtGAVjDSq+3jSizIwvL7xUSxpBNZY1Od8B6OoRdFYCyfYUgyvdVvBamdicbKGOvIRpQLl76JGuBbOY5SmKrk4BmtpJzehKhq6JnDsN1mZ+eCx6xNxpP+gv3nevhy4fVkYEWjBjUtNmKO3bMbjv2/ER/WkosVbWQcGkOs6vp8sst6odKKtN0GMWO4GHfYSz18SgtkuyFk8DSb5n/4wfcWq39EtnirrGe4SNxKIreSlhwf8remFSNTTxf9aUm3TPwkEmSws02DoiFKjEOhu9Qnam7yPz8AL0xevY2283jmxlIng8BiAc980C8pCpKvAKWMQUoA0ppN/ocMtQvZLEw6GI1Rzd+xGFMKB5moYsrj1UXU0DVnjYtClXZFNAT2rVH4rCr7agtRddCIJJptUHp/mCw2BaAgezcGblb6/6tJF+Yj864/9YN8rAEHe0CtT6/+vCu55Vq+QGDzOU/S4wgAGYhIA2Aj9omZ5Dw3R8lYAWthTinKgaq5EfhEMCqT7qHYhkf/u8NQSIPsLqM18Wr9Z8MzNa6ijy8eyZJq2E6gjtRLDipiTXrnntyIYQ7uJ8Qfynd8H2/PgKlv7eClfeXKQVI5fKwwKq0fUGZ8jcPzgzr9qqyg/ERVq9C7i78vpyW3bBzAvaiqk/mYz7n4HfEvSslQ76Lw2DsLDlXJNZRxF3mvBtYNKDdN5Av9zJxoX6yc5NvcHeQ4EaLtYyDYFdm9vhWYJSKxZBty0jvEQmvKfkroIiTekTHnx+ifG1f+8gmQSWlvAblTebEPa7hunxZd25PClS74Tb9DBBycfb/cwuP2CBln15kYWKMUtq+B9q8d4yFs629VCslOn/aesVFIDrboLzoOT0I3OAfHLImsMtAYEz3+3JghGxxT8HrjgLvDFTBOfOWBfbny+8aQPAlpKbcH0HfQjiIcp5NF8BwISq6ANBGMz1lNmdoMAkJ/AevzYVX4B4A76kIC8YZ74asDaMnG0igp0HfnWM6xcr/x6nxOeqSVOKqMk6woJPc3Ub/mVtjUGvfkY9aOq7cUhjqPzQlcZb4nU6rK7/KG0d4eEdfzAK/6BF+aTsm2skiGPKnTkpy5dTH9QPCmJaqjenH9hJt9x5Exynv2os6Ki6FQg9BG16AcWnqVEpRrZsidSekKDF7DTPpqGjRQbLf5DbkMj7me56DmvgVzBXvVVm5ON2r1B9bEoRbGvmzBZSw+R1wWJg++gZf31in7aWC3DOcS9vyUTpccfoQNnWSm0A2wc7YTSwQo8DaWjTERx8HIGFtUjFbetf8rfVnqvhg5CDicsE8hVqeydp0PxUErayciSYGYC1WKVpiJoNUR7288LuMmzlsqdbOFgCfWjv27gAc2aU/ov4PUjCbCJmjdxZyq3vFeVAVHnTFc1ePvl+tjWj2dGj8W/+0hR5Ml6iwS/9DCY4/sIpw1FDHxzwKzw9TYE0N47s2JcXsVuhwfd2mnsapyzV/BwWtxcMHH+xCx0RvIdqHPg4X9OrTJ4b2ciaj0e/5aCNwUmnMgp0cXHLZURqmKTKMjSxc1weABqK8bxR4KpoNB3qt1i0fnIqhRypCHhs4rwW4ZoBxkTx9gDKc+W0o9RNWf0v9jOvqNTGAkEiBmvDP3DiUNKtEDii3SZBRecgJTmZU8ndHJrihJuTDiywhA8NXSbzMND3w/H0Kvjd2LayFFjoV9QOeLxLu/SZWlUOUoyvyR/oxiN2nBjudAeCxB1uYSwS4Vxxtoxdz2XVcWMJUJNlSwN5HMr1wAFhsrqRNmDXbwmVwwRcJALFtDL50f/nFJjc6Qm/jx/gzKGVqIU5bn8CpndXB3OsqN3u93C2HFItY+kXTyMocakKMilD2q6lbbQeYDsL+2LQg5MMh2Bs4gYEWlZC2aAjTT8ssYNhD2bwTDFxoBkW92x/r6othvuYMOmYH3q+DCK6WrcchD73R/R6FplqaMvlfmR0nC4XRQhUYRRe3PeFi6y249oA6iLMuXhjqqWC0bcYpRfHPlrVbW3NPn821kh/5AM+XbE+6tpSBzJrc++itd0QMXy2XoSYymGlAMCb6dqWE0iI9p394ioj3JwcCI1dyUifSvEfAF4trY3JIMn0L8znTyivsI9LPIHcopC0E8g+FuTH6+f23aMaOsOsmZ/aBaIyAfzpSoiV4omXYTYbEQwo5o6OsuV3fJsIoPAx4JM7CBP0p4Jy/cUtDwJEkbjU+iRDnniFm2RYF33LpZGjwFSIS4IWgr/Vo+QgLjkfVSc0nNN5R8yic9w6XwaSJWGr7OhHn4RxUzMr29d2en9nm+DRqOyikUHDmByX1bKyPNwQfiPWfww5zQlQ710wHzkdPJyKnThiMD+J1xBKbJYgaVKW+bzQZ92/jOasjG2DN7qEmJD886FygFMl2y3CcYl402QIRTt3eANAKOaud9x8eOvmGn3i9q++RHlln3vXbGL//8NKBbMtN04KY+gw5nSsikraAmJsU943Pv5tzK8wwRl6eRncT9b8a0QCkOQ4Cslb0u2cdFxSnXgmM43bqvu0Vb30K57hVWwIuSHO7upQVIOBZfOYOPvrtIs06aHrMnU4qJsslNOugaQIDKdPobbx0Qp2FG6ZaEd6qZZzFAVNkjZKSsOFBi+sLgsgZbTnZAguIXe0hS7AzkDKw7IHfbRu12cx39EUsWPTr5h6CnVLQS7nY+rQqFj3pc22ooYEDAN/eREDWIqZ5tgXgCx7oKOU9oFiFnPY3SvxqG8A3dRW1xXEWeVME+a5MnQIEqR/+m7codcrsQB8ZkQsL5eCj41KpHIvxIBK3943s6iYv4Yi3jbJu7wX3V84Za8oQce4dJVSEKfIOqSeAnP4/mLn1oa9Wb6zPIUyc+qdsLv6uNQYWJy8YiEdQgkfD54pQvQft6b9zsqKRM3Bw86IGG8XfiLnLlx26T3nkjMEbLEA3sW6NLSe8P0bdCyDScGAxYiUkzYVfVWc0Js8FqEU/LHVq0tuTGDOucp3ZyagIZgbS8RMhX3+unC19vJI6tTSXUFi8/kObJnMu7UOEIdVsDLZscCjfkJAYhfFMEc+RJER4b0E14Y1x4T1W11yc8885ju4YWRPPALmnerUqMN8q0QzunRijj3Yl80rzxNxPP/ODEnUuhTvegnyP0qT4Uo7xItrwfWVfKc9ssGLdiLaQBAzZXmBGtdFktdkJCWwdbdGOpoCokSQfpnQcNmD7qBJuuYn7blwfTr6OFlifZm3x7M7SK3Kdl9kfbBL4L1AxyO4ttjImM8ZQ6l1P2IwZ7Iz0XqYsU0Ei1uttrebHYZrMlnXst+o0fUZd/R/sEgFMI/8eLFGBLQATYkuOw4kASOwexPEGoD1CBJ520UKSg1rLIQNVrPHSMenQDR5U5MabQWEDMgMlZUTUlB2eY5cFUcB++PrL/ZyR7diGNdfl3zckzkx2vOOIB+abdoyBJYtDeEDaNV9KhR1D/i4cIva9KHtRmCd6kTzyg7vflXjVfiArC+watSP3h17wEtZPjtEAjPRHb7JdFpc/twuirNS7rEQoQqr9Exz1YqJScPa7ckCwKqp2Eh9F9tmEmDq+QqjIjyd+zz8uSCszWWSZw2t1MtSg6LoHDfbm5bqi6f+8nPyfeeDceuhfAtrUVZVbEfafaWkIhX7VxBJ4ECrf7KUgfIid9HYJt7XfzkHJg6O3MxDxSubTsCEO9F2OBbZwxsF+FK7REdou7l6Z+CAmJgEXiT3xej8FYu+0ZAxIowe1YI24wLuoEvyWBuHqm/KcdurxPozxXInv6BgtvfVLpPFtcVrHlxTKKAX7d0Em3rkpgBrFbOLuvNs+z5P8hsKNRO7pWT0WQk+xQbII9xlxpbrpftw/VrZWDGMULwC5GEWOAsnmJbQlOQ1Qri7zW+JwtXR8ijM15dDuRnWYLBbUkYkZtYyDDCTvm7poc5GGox0wQQS1gzl7Jyr1OWnhhwjuXwq4aH3s3xxHLTpXuqA/qkNc0Ja1I9gQ28fW88h5ECPQ9n1SnVxw7l3aWnQbrEcmmeCHi/X+rgHleNSlOAkFgL/OZtnPB7QA/W9II+PVojDbwqEF9y+yF5mRbIt0UVyEbWpIHxVHvxjTwykgvW6yseuluCIQR9DGgDil6qyFvQw8jOaKTSdNWpBnKjQWCVMqe6nl/k16TI3o/rmgEjIKccakwD9153IIO+xy4Rf6E6VAZP5oAOLSVRzhI+KLqAyL4DoLdyQyiYOjidU44Q2rgE7ojNI5wCTnSanbQdnoQl/kRcwWFCuqTXFqH+AOGwrlo4gYldJTwYsQDY8AuHdRoJeEJrTcdzbXqHK7Rd+vvMPj++Es98r67X+xEJ+0vUkQjazhl737Rud3SWWenxzAnBfWj7fpD4iuftAjrvJ87gYgHG0G7uUmlwZV+V/qr8NgulJkKhwQWrUUcLmyXAK4PUTeBvNa4w5WyFJBMDgglLQojtQ/uJyXB3zu3gB2nLx25OcBkZ2+KF2ONOxQQfKX2LlOy2vlWPEr2fAUreAr8XpXuPAxdCFAw89IJGEVQEoSj8M/7jcMYLHnEskeTtV5Bd7mph/v56rnyLq113QW9o9zQYfPLoCmSgAVM2PVq3V8reH+fFySx4XeLPzGKOCmvtxcfWZpfA4oc6SddvP7D7c9Q26F+zVRZg0BBectvO0J1Qi42+4eCeEk7uWj3XBctHqV60dOQm+qCV6CnzqBZdkjlYR8aVDhdlFW0+5zgoLpPmwGW0wiqm/9fH2k4jQGrt1nwQ4dQZNMPetCpGSdkz783eJQN9qYp22QgHO269MB3/8NaFYQonWiQ8fqGlX55pvTZf099uPR+FCxsvHr2p9cGX6mInapPjEljI4DrU603sHBILKfKOollS1LJrFsUxW5dtgR/j/6Q9zVQD/ondaiDBw+rP1Yw4H76DHTlu/uoz9G1/TKZ9TzGDvMOb8vJpCFnnLZCQRniE5YLSWrL2U937quEMmVtMzzN3bpFoOQE9Dz3aLVoB+cF4fBLzpIWrGtilF5r7mGVg/JmURA6AnDSUIBFU12Yv/ylj2j+LI0oeXVW0j81qqcba2PApcgd4D7KtRadRTd2ddHfgFy5k6C8P26dz+z8cXFdgDEL4evaFWfNWEa7rbuu63zhjMabxJzdBKBLfU7humon8RZi7iDbc4eCABQYhrGEElwvWuJeJGl4HXjGjv8O46HZKwcqJL6f5hbi6iBHeNsyTJLmFrOfMzHgplLEQQafEhdVXnpU38hxwk3jjgiOEdaGHhEb5EoU1b22IjNQG1gN4eFW4b8H2PuffJ9aNxQmbaDT97ayY58fqWYdnfISdBby8Ht7MSj1f5ZpPQG+se9u+QfNAMcwW9FppvuO8NNJLJBIvKPdeWETSffocw5mMjKbdiWiCwl1wHUcqPbe5eQkyva82WjnQTKwXiD3B" title="Mekko Graphics Chart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241244" y="1524001"/>
            <a:ext cx="9426757" cy="483312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77643" y="5791200"/>
            <a:ext cx="8545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/>
            <a:endParaRPr lang="en-US" sz="900" dirty="0"/>
          </a:p>
          <a:p>
            <a:pPr indent="-457200"/>
            <a:r>
              <a:rPr lang="en-US" sz="900" dirty="0"/>
              <a:t>Source:  MBTA Internal Data. </a:t>
            </a:r>
          </a:p>
        </p:txBody>
      </p:sp>
    </p:spTree>
    <p:extLst>
      <p:ext uri="{BB962C8B-B14F-4D97-AF65-F5344CB8AC3E}">
        <p14:creationId xmlns:p14="http://schemas.microsoft.com/office/powerpoint/2010/main" val="76727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1611086"/>
            <a:ext cx="830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b="1" dirty="0">
                <a:latin typeface="+mj-lt"/>
              </a:rPr>
              <a:t>Executive Summary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>
                <a:latin typeface="+mj-lt"/>
              </a:rPr>
              <a:t>FY18 Full Year Budget vs. FY18 Full Year Projection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>
                <a:latin typeface="+mj-lt"/>
              </a:rPr>
              <a:t>FY17 Full Year Actuals vs. FY18 Full Year Projection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>
                <a:latin typeface="+mj-lt"/>
              </a:rPr>
              <a:t>Recap: FY19 Budget Risks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>
                <a:latin typeface="+mj-lt"/>
              </a:rPr>
              <a:t>Appendix</a:t>
            </a:r>
          </a:p>
          <a:p>
            <a:r>
              <a:rPr lang="en-US" sz="2000" b="1" dirty="0">
                <a:latin typeface="+mj-lt"/>
              </a:rPr>
              <a:t> </a:t>
            </a:r>
            <a:endParaRPr lang="en-US" sz="2000" b="1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800" y="3369056"/>
            <a:ext cx="8305800" cy="5425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30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6686" y="838200"/>
            <a:ext cx="7690715" cy="466344"/>
          </a:xfrm>
        </p:spPr>
        <p:txBody>
          <a:bodyPr/>
          <a:lstStyle/>
          <a:p>
            <a:r>
              <a:rPr lang="en-US" dirty="0" smtClean="0"/>
              <a:t>RECAP: FY19 Summarized Operating Budget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755599"/>
              </p:ext>
            </p:extLst>
          </p:nvPr>
        </p:nvGraphicFramePr>
        <p:xfrm>
          <a:off x="1905000" y="1371600"/>
          <a:ext cx="8458202" cy="4298286"/>
        </p:xfrm>
        <a:graphic>
          <a:graphicData uri="http://schemas.openxmlformats.org/drawingml/2006/table">
            <a:tbl>
              <a:tblPr/>
              <a:tblGrid>
                <a:gridCol w="553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7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0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0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256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72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256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72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31923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337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24501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01969">
                <a:tc>
                  <a:txBody>
                    <a:bodyPr/>
                    <a:lstStyle/>
                    <a:p>
                      <a:pPr marL="182880" indent="-182880" algn="ctr" fontAlgn="b"/>
                      <a:endParaRPr lang="en-US" sz="1200" b="1" i="0" u="sng" strike="noStrike" dirty="0"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indent="-182880" algn="ctr" fontAlgn="b"/>
                      <a:endParaRPr lang="en-US" sz="1200" b="1" i="0" u="sng" strike="noStrike" dirty="0"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indent="-182880" algn="ctr" fontAlgn="b"/>
                      <a:endParaRPr lang="en-US" sz="1200" b="1" i="0" u="sng" strike="noStrike" dirty="0"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indent="-18288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($M)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L="0" marR="0" marT="0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latin typeface="+mj-lt"/>
                        </a:rPr>
                        <a:t>FY18 PROJECTION</a:t>
                      </a:r>
                      <a:endParaRPr lang="en-US" sz="1200" b="1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latin typeface="+mj-lt"/>
                        </a:rPr>
                        <a:t>FY19 </a:t>
                      </a:r>
                    </a:p>
                    <a:p>
                      <a:pPr algn="ctr" fontAlgn="b"/>
                      <a:r>
                        <a:rPr lang="en-US" sz="1200" b="1" i="0" u="none" strike="noStrike" dirty="0" smtClean="0">
                          <a:latin typeface="+mj-lt"/>
                        </a:rPr>
                        <a:t>BUDGET</a:t>
                      </a:r>
                      <a:endParaRPr lang="en-US" sz="1200" b="1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latin typeface="+mj-lt"/>
                        </a:rPr>
                        <a:t>$</a:t>
                      </a:r>
                    </a:p>
                    <a:p>
                      <a:pPr algn="ctr" fontAlgn="b"/>
                      <a:r>
                        <a:rPr lang="en-US" sz="1200" b="1" i="0" u="none" strike="noStrike" dirty="0" smtClean="0">
                          <a:latin typeface="+mj-lt"/>
                        </a:rPr>
                        <a:t>VARIANCE</a:t>
                      </a:r>
                      <a:endParaRPr lang="en-US" sz="1200" b="1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latin typeface="+mj-lt"/>
                        </a:rPr>
                        <a:t>%</a:t>
                      </a:r>
                    </a:p>
                    <a:p>
                      <a:pPr algn="ctr" fontAlgn="b"/>
                      <a:r>
                        <a:rPr lang="en-US" sz="1200" b="1" i="0" u="none" strike="noStrike" dirty="0" smtClean="0">
                          <a:latin typeface="+mj-lt"/>
                        </a:rPr>
                        <a:t>VARIANCE</a:t>
                      </a:r>
                      <a:endParaRPr lang="en-US" sz="1200" b="1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323">
                <a:tc>
                  <a:txBody>
                    <a:bodyPr/>
                    <a:lstStyle/>
                    <a:p>
                      <a:pPr marL="182880" indent="-182880" algn="ctr" fontAlgn="b"/>
                      <a:endParaRPr lang="en-US" sz="1200" b="1" i="0" u="none" strike="noStrike" dirty="0" smtClean="0">
                        <a:latin typeface="+mj-lt"/>
                      </a:endParaRPr>
                    </a:p>
                  </a:txBody>
                  <a:tcPr marL="0" marR="0" marT="0" marB="0" vert="vert270" anchor="ctr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2880" indent="-182880" algn="ctr" fontAlgn="b"/>
                      <a:endParaRPr lang="en-US" sz="1200" b="1" i="0" u="none" strike="noStrike" dirty="0" smtClean="0">
                        <a:latin typeface="+mj-lt"/>
                      </a:endParaRPr>
                    </a:p>
                  </a:txBody>
                  <a:tcPr marL="0" marR="0" marT="0" marB="0" vert="vert270" anchor="ctr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2880" indent="-182880" algn="l" fontAlgn="b"/>
                      <a:endParaRPr lang="en-US" sz="1200" b="1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2880" indent="-182880" algn="l" fontAlgn="b"/>
                      <a:endParaRPr lang="en-US" sz="1200" b="1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467">
                <a:tc rowSpan="3">
                  <a:txBody>
                    <a:bodyPr/>
                    <a:lstStyle/>
                    <a:p>
                      <a:pPr marL="182880" indent="-182880" algn="ctr" fontAlgn="b"/>
                      <a:r>
                        <a:rPr lang="en-US" sz="1200" b="1" i="0" u="none" strike="noStrike" dirty="0" smtClean="0">
                          <a:latin typeface="+mj-lt"/>
                        </a:rPr>
                        <a:t>REVENUES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indent="-182880" algn="ctr" fontAlgn="b"/>
                      <a:endParaRPr lang="en-US" sz="1200" b="1" i="0" u="none" strike="noStrike" dirty="0">
                        <a:latin typeface="+mj-lt"/>
                      </a:endParaRPr>
                    </a:p>
                  </a:txBody>
                  <a:tcPr marL="0" marR="0" marT="0" marB="0" vert="vert270" anchor="ctr">
                    <a:lnL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indent="-182880" algn="l" fontAlgn="b"/>
                      <a:endParaRPr lang="en-US" sz="1200" b="1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Operating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Revenues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en-US" sz="1200" b="0" dirty="0">
                        <a:latin typeface="+mj-lt"/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$752.6 </a:t>
                      </a: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773.0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$20.4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2.7%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4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880" indent="-182880" algn="ctr" fontAlgn="b"/>
                      <a:endParaRPr lang="en-US" sz="1200" b="1" i="0" u="none" strike="noStrike" dirty="0">
                        <a:latin typeface="+mj-lt"/>
                      </a:endParaRPr>
                    </a:p>
                  </a:txBody>
                  <a:tcPr marL="0" marR="0" marT="0" marB="0" vert="vert270" anchor="ctr">
                    <a:lnL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indent="-182880" algn="l" fontAlgn="b"/>
                      <a:endParaRPr lang="en-US" sz="1200" b="1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Non-Operating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Revenues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$1,230.3 </a:t>
                      </a: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1,247.8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$17.5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467">
                <a:tc vMerge="1">
                  <a:txBody>
                    <a:bodyPr/>
                    <a:lstStyle/>
                    <a:p>
                      <a:pPr marL="182880" indent="-182880" algn="l" fontAlgn="b"/>
                      <a:endParaRPr lang="en-US" sz="10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indent="-182880" algn="l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indent="-182880" algn="l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 Total 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Revenues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Verdana" panose="020B0604030504040204" pitchFamily="34" charset="0"/>
                        </a:rPr>
                        <a:t>$1,982.9 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$2,020.8 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$37.9 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1.9%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740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646">
                <a:tc rowSpan="7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EXPENSES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Wages, Benefits and Payroll Taxes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$761.4 </a:t>
                      </a: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$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762.4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($1.0)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-0.1%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6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Non-Wage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$780.1 </a:t>
                      </a: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$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802.0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($21.9)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-2.8%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646">
                <a:tc vMerge="1"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Operating Expenses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Verdana" panose="020B0604030504040204" pitchFamily="34" charset="0"/>
                        </a:rPr>
                        <a:t>$1,541.5 </a:t>
                      </a: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$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1,564.4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($22.9)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-1.5%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691">
                <a:tc vMerge="1"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691">
                <a:tc vMerge="1"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Debt Service 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Verdana" panose="020B0604030504040204" pitchFamily="34" charset="0"/>
                        </a:rPr>
                        <a:t>$469.4 </a:t>
                      </a: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$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492.8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($23.4)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-5.0%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6691">
                <a:tc vMerge="1">
                  <a:txBody>
                    <a:bodyPr/>
                    <a:lstStyle/>
                    <a:p>
                      <a:pPr algn="l" fontAlgn="b"/>
                      <a:endParaRPr lang="en-US" sz="1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6691">
                <a:tc vMerge="1"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 Total 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Expenses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Verdana" panose="020B0604030504040204" pitchFamily="34" charset="0"/>
                        </a:rPr>
                        <a:t>$2,011.0 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1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$2,057.3 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1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($46.3)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-2.3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9740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9740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 Structural Deficit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Verdana" panose="020B0604030504040204" pitchFamily="34" charset="0"/>
                        </a:rPr>
                        <a:t>($28.0)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($36.5)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($8.5)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-30.4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86684" y="5867400"/>
            <a:ext cx="8376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*Due </a:t>
            </a:r>
            <a:r>
              <a:rPr lang="en-US" sz="1000" dirty="0"/>
              <a:t>to rounding, numbers presented throughout this and other documents may not add up precisely to the totals provided and percentages may not precisely reflect the absolute figures</a:t>
            </a:r>
            <a:endParaRPr lang="en-US" sz="1000" dirty="0">
              <a:latin typeface="+mj-lt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986685" y="381000"/>
            <a:ext cx="3118715" cy="228600"/>
          </a:xfrm>
        </p:spPr>
        <p:txBody>
          <a:bodyPr/>
          <a:lstStyle/>
          <a:p>
            <a:r>
              <a:rPr lang="en-US" dirty="0" smtClean="0"/>
              <a:t>FY19 Itemized Operating Budget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00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6686" y="838200"/>
            <a:ext cx="8833715" cy="466344"/>
          </a:xfrm>
        </p:spPr>
        <p:txBody>
          <a:bodyPr/>
          <a:lstStyle/>
          <a:p>
            <a:r>
              <a:rPr lang="en-US" dirty="0" smtClean="0"/>
              <a:t>RECAP: Potential Risks to FY19 Operating Budget</a:t>
            </a:r>
            <a:endParaRPr lang="en-US" sz="200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986685" y="381000"/>
            <a:ext cx="3118715" cy="228600"/>
          </a:xfrm>
        </p:spPr>
        <p:txBody>
          <a:bodyPr/>
          <a:lstStyle/>
          <a:p>
            <a:r>
              <a:rPr lang="en-US" dirty="0" smtClean="0"/>
              <a:t>FY19 Itemized Operating Budget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95012" y="1447801"/>
            <a:ext cx="8607460" cy="4846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8" lvl="1">
              <a:lnSpc>
                <a:spcPct val="114000"/>
              </a:lnSpc>
              <a:spcBef>
                <a:spcPts val="600"/>
              </a:spcBef>
            </a:pPr>
            <a:r>
              <a:rPr lang="en-US" sz="1200" b="1" dirty="0"/>
              <a:t>Capital </a:t>
            </a:r>
            <a:r>
              <a:rPr lang="en-US" sz="1200" b="1" dirty="0"/>
              <a:t>Employee Transfer</a:t>
            </a:r>
          </a:p>
          <a:p>
            <a:pPr lvl="1" indent="-173038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Should the MBTA not receive legislative relief, capital employees will be transferred to operating budget</a:t>
            </a:r>
          </a:p>
          <a:p>
            <a:pPr marL="109538" lvl="1">
              <a:lnSpc>
                <a:spcPct val="114000"/>
              </a:lnSpc>
              <a:spcBef>
                <a:spcPts val="600"/>
              </a:spcBef>
            </a:pPr>
            <a:r>
              <a:rPr lang="en-US" sz="1200" b="1" dirty="0"/>
              <a:t>Pension Costs</a:t>
            </a:r>
          </a:p>
          <a:p>
            <a:pPr lvl="1" indent="-173038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Reduction in the assumed rate of return increases the MBTA required contribution</a:t>
            </a:r>
          </a:p>
          <a:p>
            <a:pPr lvl="1" indent="-173038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Investment returns less than the assumed rate of return also increase the MBTA required contribution</a:t>
            </a:r>
          </a:p>
          <a:p>
            <a:pPr marL="109538" lvl="1">
              <a:lnSpc>
                <a:spcPct val="114000"/>
              </a:lnSpc>
              <a:spcBef>
                <a:spcPts val="600"/>
              </a:spcBef>
            </a:pPr>
            <a:r>
              <a:rPr lang="en-US" sz="1200" b="1" dirty="0"/>
              <a:t>Advertising</a:t>
            </a:r>
          </a:p>
          <a:p>
            <a:pPr lvl="1" indent="-173038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House Proposal to restrict MBTA outdoor communications limits ability to grow advertising in FY19; </a:t>
            </a:r>
            <a:r>
              <a:rPr lang="en-US" sz="1200" dirty="0"/>
              <a:t>Could </a:t>
            </a:r>
            <a:r>
              <a:rPr lang="en-US" sz="1200" dirty="0"/>
              <a:t>cost hundreds of millions in future years, and impacts rider-facing communications &amp; service delivery</a:t>
            </a:r>
          </a:p>
          <a:p>
            <a:pPr marL="109538" lvl="1">
              <a:lnSpc>
                <a:spcPct val="114000"/>
              </a:lnSpc>
              <a:spcBef>
                <a:spcPts val="600"/>
              </a:spcBef>
            </a:pPr>
            <a:r>
              <a:rPr lang="en-US" sz="1200" b="1" dirty="0"/>
              <a:t>Weather </a:t>
            </a:r>
          </a:p>
          <a:p>
            <a:pPr lvl="1" indent="-173038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Prolonged inclement weather translates to increased spending across wages (overtime), materials and services</a:t>
            </a:r>
          </a:p>
          <a:p>
            <a:pPr lvl="1" indent="-173038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A more significant weather event could lead to higher insurance premiums</a:t>
            </a:r>
          </a:p>
          <a:p>
            <a:pPr marL="109538" lvl="1">
              <a:lnSpc>
                <a:spcPct val="114000"/>
              </a:lnSpc>
              <a:spcBef>
                <a:spcPts val="600"/>
              </a:spcBef>
            </a:pPr>
            <a:r>
              <a:rPr lang="en-US" sz="1200" b="1" dirty="0"/>
              <a:t>Financial Market Variables</a:t>
            </a:r>
            <a:endParaRPr lang="en-US" sz="1200" dirty="0"/>
          </a:p>
          <a:p>
            <a:pPr lvl="1" indent="-173038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While the MBTA has hedges in place, a material increase in interest rates, higher energy prices and widening credit spreads impact the operating budget</a:t>
            </a:r>
          </a:p>
          <a:p>
            <a:pPr marL="280988" lvl="1" indent="-1714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0988" lvl="1" indent="-1714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6144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1611086"/>
            <a:ext cx="830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b="1" dirty="0">
                <a:latin typeface="+mj-lt"/>
              </a:rPr>
              <a:t>Executive Summary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>
                <a:latin typeface="+mj-lt"/>
              </a:rPr>
              <a:t>FY18 Full Year Budget vs. FY18 Full Year Projection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>
                <a:latin typeface="+mj-lt"/>
              </a:rPr>
              <a:t>FY17 Full Year Actuals vs. FY18 Full Year Projection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>
                <a:latin typeface="+mj-lt"/>
              </a:rPr>
              <a:t>Recap: FY19 Budget Risks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>
                <a:latin typeface="+mj-lt"/>
              </a:rPr>
              <a:t>Appendix</a:t>
            </a:r>
          </a:p>
          <a:p>
            <a:r>
              <a:rPr lang="en-US" sz="2000" b="1" dirty="0">
                <a:latin typeface="+mj-lt"/>
              </a:rPr>
              <a:t> </a:t>
            </a:r>
            <a:endParaRPr lang="en-US" sz="2000" b="1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800" y="3998976"/>
            <a:ext cx="8305800" cy="5425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37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descr="Enter Chart Description Here:&#10;&#10; End of Chart Description&#10;DO NOT ALTER TEXT BELOW THIS POINT! IF YOU DO YOUR CHART WILL NOT BE EDITABLE!&#10;mkkoexcel__Book2~~zzMG_Chart1~~02702887-711e-47bd-bc7f-3beaf050cd5d~~636616539774403089~~~~False~~True~~Falsemkko__4HooU0THZk28POP9trq+pbTvvzd/gcV8t56cq85kb3NDTsUhojRA0EsgEHHMH7oYP1SYpn09ysXVivguJdhTvfyVMsBLTGvcX7WPTor/CmXaIDw8QZnT3KVLgIkmA4yGORLcTq0Y+nJn8G5epxKTIP9tm4AsrbYw6nqojP3LDT2KxDt91BmpH9apj4eyf2lBZMzuJwAr/jfQLy/m4Gl78qoGWhd5bl4A252tfIJasX2hVQRdMR1bbqGS29j+YKvWf1gl3x7fBllUGosGO9BDPIf4g6t2h/gMOU1x1wDUjqMnlh+OWMvWANM0kEU8UGtTnXp1WUql/Vl337nOsXTOC8wLxVA/z9sA1XuXcT5o6JMk7gyibAuD8XBuEwtXD2kTIYj4hBntZ6P+h1EMEcm4v8WwfeCqHzRChVKM+84sCfeDSIkfiEeHE5d6YUAluFxCKXkXLKrMzoOobbpUEixSAm71KbccYT0FmcjGTCFSN0j4+MhB7WVMFzBJNRmOVN4f6uOLhCHMtzU31SFKktrzON3zAUwbsM+PGP6X5OyFaMIdf+2cE4b+UG/jKZpehK77BMWXsWliB6suvYeN7SF202ohZ6l5J1VGuDkL5cOdQxe80Zn6aaqZIdyNv5jdGZ+Dt+NQh3kQBFeke7tz/Pl2HhueQwarNOZxltWQEup5+Cb/dvHpgXvPn3T2OHxIDmBboen9IsBQIxiT4fZBAl97t9uXZDHVSqLM6s7z44bbOBjcARFjf28ExLLszjUKkrtZIIypaZ/nkHBYi0Joxw1N7LBX8mkc+fs3z3WCb6exoQBcaGIqh+SG3CNAsZXopawlqcI07FEKaqTX/wspM6OdTIkH52ts7VTAR2FyuAJMRZYtZhQkHniWmWFE4nzqIwYtvX9mRrYqfjSi0MtveemlI4HoSkK74fWL5L9BjoXDPfiwGNddiqy046PFcgVLNMbgeW0AduUhDQIl+WHpZVeQekcSBqruhwfX3TlZKxpE4T5hPaL/5K3/n7xURl2WK1zKB4eB07jQgusQhFOnhmwfet3XZyJNywIuvN7TQdLE+cMKTl102tnKpZeXUwbVISlM33SycFDF8hput1HaDWP6sA19XRpwgPrHJJAbMrqLQUEv5fXBzhaH4Ub/EGh/6XzWNW/QpBgArNYKQtKvuagFaC3gGih4CAeE8gglQNymnVFcj0F8tewvckqoLhzEOVPkj+5Wpv3GGD4zWnSqyAWKJ9TsGkwC1PjMXXUS0SD5cTseUasirIPiI+ozkZrjYkt0sLqmyTSDOs7xwZLB4nI6OrV2JwCY6Ac/z7ohfHx7i0bjJA2o5SUfGpZbAUK5K4Z36gaEe4O/+JAo461YkUufKTuo9KyB0WJNe/ZSg6v309bjkgHtlgpGOsnwnAHtORKxv1/izcyeuIHvuDOtTjwZDpNAKLthSSJEpHnC1iqsfFE3PnNr9TI7la3ASQvqg8+dlOvDJ7RFlzoVF6fGQ/pZQPOw5h3Bn4q8jAbayQnb/DdF3rO5VHD/iDMLX9Kw2LBPxzt/5dL7I6OYcVCXM3w+oe8AfaTSBIFCsha1xMRXWMjZUvkeGj9at+9vAdYZt2O7Zed4FYvpCDHFizYrBOBcFhuBjhGh2o9NnNc92WviezJVGG36XhC51LqH4wIUvgfderXeMi0B6Eqfmdnyj4TwVT/Lui86S8H/SJ/KlVlxVVDLS+ZUQK452NNh/+swn242Q26bRchdSWxZGNF+IDRot++6RIZXiLu8HYPQTfcWKimQs2xsecoEno89N94Ud9Wv26ccBuieJCnpjGtThj6NMaxJYyOzP7vQy1Jbnlqf8gbbHlRI0HxGQcpene/KgMfAJnLeSLprX1VUtvFK51JNsNXQoZ/5vOcbgVI4HTSz8CbdSZvgwI5KVxkn62hHtxD5sicslKIwv+q6zyrMnl34dPq9l0M/4qHPwZDiJk9yXDaj+u5xRRNWNTb0HVeBIr3fkZVvzH5NsTTyKMPZHqU6NuEYT5VdiCDDfYF9YNP7S88Gl2Zq2DCuxpPFLwcW4kGoueetDe1LvsPt+4lYqn4cp2HHJiOL+fMbw5IKhik07amOkio2yhjg+irvfNZPbWDrG42+j1OqQcgtCU1Bo3dG2NbbZ6I7d0v8S4TfOsdwU9Qk6z8aJCK7J4rE5qwEtkyVrbIIwSGDakXzf/YRhA/nllAQWEUR106WYxsrG15eefEQiARjDzMPmzCKeM2HVa1tQdSFXYHawJMxOIN6zR3YC3RRP9LGzQ/6EpAfXnifYpcIiWEXbEbRnN/MqWMZ33xbMqH/sp2Z5MJS1JwF2qvDZmyfZMlyGXRJ8z5S2CCLLHXpGuXFXHRwzhyZTsvHw9GlSs7L+fIvVKZeHNsc3KL1molDF5DdoJ72Ap6LmH0vjsKnS2E3JzhfYEAfZW7H/ll8x2g210B14Y1b8zBPl5+RRBHcJ5HRtbi3d8cPOfIrn+msd1DRa4oJTLERj5DpHEX2swnsh7f8WgGgXhqB+OBeT2wPhlFsEer+9530hRKsXmIe96m4gTcEGHo5zDPuECCdajfbzilkaWsq/Oi6SkRfc26vbmwMbNRwj1ZghvhPZ4s4VE/JeHqm7RnEWLivsmlFK77o1LDM1xqXrObDyyO+2TbTWg05RUqo4GoNtKqoHHjT7PjqSnz2O6Emiom9w7Z40TeBILJRVvXp7gRnEHkSemsim0LwORiVYpTjCgpEycvrx7IerLjRmPebEFEC6UroCRimouekpqyAD9o+11mdp3rtfv/rgudMe/m11U/OvTy7xpZ/N6nsM1Y0oCYN4HFTBN22oF6icK9BMLFmS72VOckru30dKIZIw4vo+Nfl8xQ9f2WhxSE60GZx4GqHAHYlciWI50bDLi233VCEgfaoPLZhvOI890Q1daoRfvO1HRy+5vB0PzbEdzaUYBdkel6UMqJGowsEnLfJB6OQZTFi3r8k/5bWycYhkdAjRvCEOJDcmR50AaRzyddLmu1ENi6k5+lPY9Xd+48i6hVmSjJXZiphruXzOkmmRd92EkjoOJnL9Qb3FiWD/n1BAfLhaAw1dFx+nKSX7ZOCTjumZgLeBzKlkJDOQj4TLDP9gfRSOyLfmGEK4OHCKNKvi4/BUHc5WheFQSOqEXoztZag6m2uewhF2eq91NiSqZsZWz8XU80UZKK+GoIZOiVXOKD98OLtyHB9qlfKkzVtLPU/DSPlxTyQWxzOFFqre79sS2RPxa831V3zX8cMOE/cVIbnYk/UhCBXtFZYqbegIknVVvaH0R7irAvxJ4C5k2uINphnF7zeI/US0UVnTRvMwcmGbCiFh7c2fX0z6X4x9Un9R20WPePEyieVDMuO8nq5f4AQIi3k9J2tB7je3OERVUs7tu6ySKw0ySzqsU4NvAMg5c1mGmqjBy5m1s+3v6B7XwgLYGxvha0j6J8TlLQIthxuSUCRkNs2Vof51Z7yz96RkHndq6RN2yr32GzTjSrt8uMjTglrzrf115slAA44a2R211iwAzk3jDkZsN3gm3eU6PdUdc24NlfG9ixiRGsuwIIgVSM9rWMDaDIYPQ48o99uMzWrkFE1V6cQzRAouY/TvY/pWJZWuRG3YSslPB7V7Z096S2TgaC9RfHGrCHn4wxUeVc3Ghjutd3fZLAQfGV2kkn+YcH4dWI41NrlxBSzlb2YhL2KOhKsIsXebUp69fKaIFEyoOuvptPKxKHbxoqhitPMoTLoFLF7TAIgt3QjTqvhJya2wbyxHXIRS5RynsB/UeMdS/mlnS+IAjEekdswH2hdxNpvO1kb73ue6xmA8sb4/tj/E8pbmS9M7N1KoWwesa+aM/a8mQo5/fZPDwkqP8dWrFrsVC5irIYWPH8IPxeaONQIHvS4asRo0l/ThSbPKeiInLvQgPkAa3P+QsPXHHXx98qTzka0btt1u5YdEjmDFcwKcDjSCzijvg/4xDjS4Pky0iFyNDoNmhgAFekUe9VluIMxvelw9H17FCVdAAY8crkUfKdrNQwDG2xQm0exx97ULl/QznZa9duZrGPFS2m5BQkDQ/+apVWxvk2fG6FtBKAcbCeO/KwHR4eVMpcWE+q9fKBHgBsvYYef9FZRnZE3AnrOv1J1uvxVWyiYUlkGNF5C7pM298B72S1zMrSj2uZYh4wg7Eq3x9M2N6Vo7tSdeWDshLSJSEJw5OcXzNVAit+nPFK/1kGROO0H9RBnWySMwJEolrd6XlK2F67U1c36NVUWCEZr5+rYE4tIv4nzB0UgPPVABZykd+UQHCT+FNsICQYM/wh+RvkmupRFkp1LU6khFodJ/shaSz2NOIkHyaEopndiafgso0PH9lbjJNFVz32wJznvDMBOytnYNWchYQDtidDppGVQmkwMkCpcr+V5ZwdtNAqIGLIP+QI3lQMHyhi87IlMuqTJ2dQk4owKzRawrbS9MnUg2Of5UVHm7wjX5KDiGR4HzIfnK1mNSsGAuxzscsnTuZikXYW4TisvnP4Rn9r+vTrC+yYVGxjSG2JDtWH8371rI+pLvsOr3tLDpPoxxHsKxsEXyWzlnN8nkAhepmISOMXcyMgNKbxfWkG9IIZ6tuPKIp1e3Kc74iX8A3HERq9R4v3QjkB+zM7F8RudyR8O5MDtNNL2SDKHVRKf+L3YWjqgtwqxT+KFpQ7/cBpfuJhTCfpH1mVIMW82PZtq9PTKz7B5s/R3tn5PKOh0hi6DJ42Yh/BbmeM1OR0GuJ0WpN/S0VLFrvdvq7ERBKEMvP+ZsuCzZr+qczFoH8pPQ6bkzVjQ16KxXA4f85n3IO4OqxtW5R5/OY0V85Yya/sCU7pffT0nC6FG/PWVswLRopFVhTf/zncgo147C+f2OuxKqbuAyKV3ltZBIYoQamMVX+uOFRzM4zg82lye32F91vldjeAiymLkWS0+dqmLmj9bMAW7XFOmVzWIgkz7MGfU2qwtvU7QWXtpTj2X0rfy7Xl84pzaXMBOLdzQrU4KHC2qAkBZOKJWCTfV2f3cVuxSAS8cN5wkE0Ly6Lzs2GVbwtHwtq3kfiWR6XiuDlXqng9iSCodba3h1q9ZiQaZ9+d1XVSle/HarPrahCTAp6o9rCrXHeUWeyUoc8TwV/IymQZ2GbXphJkwplgGXohV6gSB3fsL7eNbgkncoAZPCXkb6BfKiyh2bvHm69MPHGyTusLRdPBdv7XzqX3UgrlQ+e31kqUM1oExrt948Fh1qnsmEWtsP9E8y3IJjP2YZSgpaogsVusYDCoEN33Ydv6eN1fz7y5fmUAxUTnEcJJT0uKvm3Vxo/AuCEGUQx2lzX6O19Qz9huQqu2JiuFGuyBR6QYyXPO7ZZuDbNo9QSFtT/9/kHEe/dVuQxmYkA+hQYSwAwSEpAETdkeP+Kj52pRpTqKe81UrfvsMfYPMf0ziUKGXEO2ymezmXzx3ilJQnUUDP6jS5b67MsSJIL/X6N9UtHcKBGnjuuqnkt/qnPm4DiBOLkCAKwHbJkZVdA+C8wEZwkWecD7Mrsa1RUvaT8ahkbQc1En9S8S4ai82kXkSH3sdLZ4ieeIeoknEW6oefZFb7QNOLDlSc3Pv0hyw7nX5lre5T2xgccRKWHXqQBv1yR6Kcau7FT/J2ooLD+nYFKtlkUijIKfHd285IOiLih+bygJ7gSWn46Glpu5Kzy29sMwI7SmUZbPW5LS9ZyIATn505SY/cmfhigKJTPZ4NTbdNpAyBBPYhJLNK7Om3iq+2ZlUgaLK3PM5MWnvWL7T7DYvR2FTmyuIaZCtnb+v9HHpb+E3VO/veDpUjzFGf3mT60RQg/TaUZThSgY/xwKDyiCS3EcJKIVO8Ezot8okIMpGCY4J5NidNQ5/fRDEmSuQLAd/qJ3Xf22YPZaoGvpmh7mNx0UUaM6FTIQuOLvKHsrNicwWovl/urydduFwBT7c+7c+FM+8Q+Syq5HIHUXhk8T0RozIw5a0R/CCDt+zymuzydZtmzEfodxMDf1ZMlQZppz9fmtw0ooetKELVQw10j+8BJWwY5owTYjwjTvL15fUArxELQvUpfm+1091qkqOW/11OuTMLhJ6JP1TqcDjl8px9yx08CKv6lRDUNQbGQwW0eF2eWncY8DJL8PAVFoXqGZRksEL2j4T6S61XaNebGRoHGNvBDmLFB+Hlz/tnWwp1oZLcZ08B6Fr/Xe1ej92bjhKDBnGtM9otYpXeiQhA1hTdZNyuArS1Ii8C4m1zyJr6w4WRw3AoOnoX2LbIO2gYi6DOWXD6Q4fssrMBNAKuj3esqmZFMHg4AYYLAeqTgEIFitdEoS875O7+bSVHg7nrON7fUnkWiymOwC9zCEwqEgLEzEhPeoB0o3d/ccS4nRkJMKYr+JzeOGGm0cmOC22y3oAaKxG5lHD531bgKfh6Qci3QJaNQ9vqExLXM0741dtWmoagfEIvkXXqSJ2ifiznsqxAXq6J2VwNAoJpmfFuiwerx50vcdkbJeF72gE82sL9yIdgeuskKhkRVAd07q3RyfTm6dVZuJj8539e4Ba7q9jTZBSnl+WRk6Q0edsqbG+WizOb1M2fjmsGadHCd41GN6Nd0WQAOR7lQQMMR1VlzZprW/qEf5MN7h4F4T2lZQ8N/1UqAutwlhqohkKMPhQx09xtbfrKTzBhcQPFNn0QSFtEtohbjunI1Y2UcVBof/wTzJCOY9U2ZuRlBPGWFFWzZXKMb+F8NwCdexySlw1ZIJHVHopCS4P+95qJTHrxSCoh3xZM9PlOvuasgdnKMDwFvvEmQ4IOomYoX6sNbSizYDf2ESAtFshmHBYwCJWGU3WbgondT0to9ZPqba7sHL8iWnFDGx+RPR4rwoQpodjv8WHnMR9wwHlO0qFhbpm30FEJE9y3LTuGvVYDZkXYOayZDcNpYbI03kvUtQTRsPgMa/ewThowIxcgzC54pXbLnCB8crwxGU0iA5wjGTgvQR2lRcnN9RAYJ+EvroLDzdbtT0TeloS6jud4aKjbkZxdX6AmiTNbpdJs4X3g7mNNigPm9WTOIIlxGpq1z8F5LMLF9YCYAw/CCppMMO1fQLfHx+cL1UXJZg4WLgK/YdQOUu6Ltueu8L/CQJHZH3fYmPNg6IvXdLQ6ky6nwQcaS7KRsD0C/w2GLb4ziiP/gGkHUY7p0wID8iRTNN4R1luPdE0C6UVM9z/foV3Xp2sR6KghCxPIBC9kHrGd0sRc/dirXRcs7+QrGbt01LbJjqvL7nL8QPmhY7cT8QSZhZeJ6LeWIm8PyH/TRSlR/4ti2FrzElmoVaMp5sG1nJJXoamjSZ0bqIJHEusx3OCidf8jnd9CnjdFoDT0pjsX8HIRdmyoRFtk2d+uQTq52ZkJqXc2IVCDKvR6Cy0hF9CV9zSjbvarQQnIDUhmlL9USvHL0TE64oY/tGcz0AEfY2iZov/25gE1n19pTqwk/v1V2iW/+wBJg1Px7zQGIfgSVkl3Yhn+nR0yo7AxkANkxc7w6hNfLnyPFj+53sd5aUmhFEX6tGY8QzT7oVlpz2Ln++orIPkUF3OnHX4cbfIbCj5oQAAgxTsAby5RoGamg/LzEppasS2ZArq2ve7F2Rpg1uiGmKE8ue2D/zGjnt1xKBPw0dM2zutbMyCQiiHsBaa4pIDOtc2UE5+T3f7GcC7CrGTZO3DREbNrt13I+/FBjVAXdAigIeIYxkBfiBbq8xVdl74j68uia4mVuKjOFtFo58YVzVfVR66OTkQRWHCYQ3/g+p4StViwr9AahAYT6EV+dNnhKz0j09QPeHZfT0tuoR0rCSz0AGzuOvy7H4wE50E2Q8BTL9zz6l/ccV5J4jTgHw1CJVoBl7OWMR6ppF1MA7llg2F2SPyNu8/tCM0gQ5kpR2g8ahYzyne+yKT8QhNAOhltv4m8Nq6C99LERWYYKhRB2Rjn0d7aOv+ovwTbqfMaknsu5alSI1H8wxjoiJlS2gl92k9O+BScXaBSmbUuQ1/eJYWKBnWah6fFTI70htJrqD272k3kT76cpmyTC+dgZOoGVGV67psPxv6fWmdJyet2it7o/W/ZAPgcGfvZcVlgddBLcO1IpwdxOAVGcgKFG55Vg7EEoBXoZY5Qm64Mf3Lbg5+DboBAXd5jAyJoBSdroK/MMwQDMK2hNSujFCwKMudDdY2RDs5R+K1VrAN+YDij5hPdiv7T/9ceR6rSEkQ6ZZDoYjCnqP5/a+NuK9nCAfhBRHvVPFhSQB8ponB9/yi9m79B5oR85IUY1J7XPScLaoE3CuJh4AtX4z1jcI2WxiWNxhAV4BwRrDHV9s8OWLM9e5cn5aF2daqkh+equfpp5cjce0pRGJ5gaTpMuoYiuy0MdO7GH2MqnM51aKs859/7/YfxKvkD832bzyZ9goxfvxKyitFC0aBB/CtQ672j0WhP0aLHObTkpSBOIkCi+0l2TcDtZQ8t56zoIjjbX+1rJce+UVK9W+y4YppvJvr6zII9LY/9Dcf+qkwDIjJeZiAXO1Wdbb0ZLs0uOxifwW3lpY2mgRqc6skfV1GpjJtuN0k2ydVlIZfZHSnZEdxZJDnsJFCT1986RVGh6bICL0sr+xtog3nZCGKV+9DTgk6JvfuczYNuMFHx9wS4YIeZ2ZiA9PY7VX0+vGy33aYb8BVp6JqePd6GMzKT0r4gXzSHnGShrH1YPi/CUmQS4stI+xMi10AMSkQsGB9V34iwd36ZKTSkozqGKPHx+hnKUp0a/MZAG7elCeaActnd2Sqz2WILAxS1HmfV7EHNookUp2UYU+ow11clGC/Ny268xRSzCteyNPxy+k6zAcFkWicwUdRpfAOytYcFtIkKE1xT8PRxENbubdhTWerW42o2PVWn8YOJwD58jDQpWz/LupdDkVCB2euMX7IYAcAu5eXDRAGnHYH0G3cFOefeAsyl83Is+VuYUC2JLGLScCn1cNZ5YBuC5CupH5t/o3F6nVVK0KIhvlaHwmI3E4Q+VCphj9IhK5nOVnndtiHuF+2wU7qgn1Dc7iEDliDhXOZtLT3mHqQfJVqOVkJlTWI+EoN8cs+SLZ79MEYEGa858uUbfk3zYW6nQ6R4xJzZfDQZxSmoF8M1HX7l3JPLBfMkatZTwLsVk85DkzdJzuPC+9zkETrTYlXfF5m/oGNQO24sxMxcI9ipv7R80jEf73wtMaEygL/sL3zrKPi4+AarFu2OYvS6u1YPHjyv4y6cqRluSNXANxz4wIX3RhqeZGE2VMcsLGo3z0mKFjdBwl8R6+PJN1Kuvhw1RcHTKoDOq7NcuN174sTaewQmYVJEKAbt03r3A7/1CbH49BX8iEH1OECCnJku0NJVlwbo5BFWpKg0OtoipABvAzjLEIgNuKWKV49DPH5VFQ7Xc3nsK0+KSKehOZFvm4p06Be27EXDP3Pc0eR2HQQk5pjz5Z+9zEmC6SZ4oHsFw9/J17kUngeYuuesU99GpELh/DEn1byMfpWVq9rSSeSmfHFzpjoNIWXFICUi8r8MEJqD8KbR9QP1UD95eT/zz48yv7CdnEt+1CedXCb2nmQcwZ6IKExOfFwUal6Ou9XOHIDGcWqSvW+r7TlHhskYbS7UqHbpcR7Nbrrm4I28yQOMtSuWH7MZNeR3cqH0fC3lIvlGQdDp75CMkm1cXRwC3nhKWgDRAfK6FFKTwXrAJQ30Ae5Lfa9GT9mTu6Hwk4iHWJoCI/9RxM8E8lw3pGs8Qknw34CM1s3LNj7s3ia9Y5O4QlAqttnHt2toEk41DgKyLKB5q3YdHvHN/QVG473klsb8xD+ztniQiXP1E3SoB8S0IkSgTzHVWWuIGmShIZcxtFx/qs7Uh4M16RYGcN6H1E8hQVcFWq9IyeZdIilvt1IvXWjUjCKX0IAvZPvc/S2EG08r6caVy1a6RTJnmSnfhYpXDWawoOeg+hPFL1b1kHDaU/+RbGfgB4Y5ZB2FlP21taWOwaZBJ1aMnedPPMAQD84wlmE698Q62XB0jgod+F/bPppSOVftJyBjgmX0C37rbVNxJb0xJ88BU/3a0N/bPhgxPzn0n0vXQaKPK+/7ZpoKGDlHwbelTnWtvJxKmSefNbh8vISgJV4RKoM05OpoJ0uRMxCaqTTQ/J4y4N6faDIjwhVpEaGQs/vHLT6qtS8TuvPP3Sl5nTJ1SV7z8Pnp+n+Z5luluO9BIaCpKi7F383U6FufkIyJmyDBcnLoD+N7deuz1/Tk8BW6KTib7PlEbX0cate4KAfF9E31D0FJhIiWu/gi78y5Q+a4ENeNrru88wnCcHzh84mINa29tqODPTD/iQiDFoF3Vw6db5bODVbsKimHCSraL9Dw5pBa4/t/2hbkjy/0K3lA47Di48nGfgMyXjuu3HIlAvUYexM2nMpb2kPR9zTq1vv30rTpvvke+D5d3jnh0mJKABzO1KpJlPyNY1J2+hF1v/fyvDsKudYKS+giaeT3/En0qauJe89u+8IprmumgDXGOXO/XBbkK7kwA5WpZOLwKKXzDXnT8/ivxZ1epkyTXQgh+DYZhIIGpEgh6p+JlsaoePkGclxEQVBiCHcyVwhlxWDYT52HbtYOhH0BUEn1Weu+Fc8MwWWM5VooSgdz07BhSzjFIAg1qo9hlXAgAVhDfI4tMg08K4OkWAF7bFeSMqX6myRay3rvRlVad8VKeNEGgErm/ahh8NGqtolJmPM5Cao0lDP8XiR248euGlYhYy8G+qAPektc8vxxljcjFaY+bxEvaJQ0fuq97k7Cu9mNtR0ysAFI7zquhVxNOOzccsICseyC/NebX9yMEnpmPovlMbVYvqecHGdxHDpNH6czujzXctZBxxXw4eX/WLsA8BisoGCD9x3LWGuJYigBRYX3gSF5wZtqMkghJFXZ2Q8M43CYSjwBdN6B3Re/u1zGHQr0LlUcy8RjFFzp3FsACGzuZZPEFvmXZOEKQpJE7UUTD2ij7D+kkk4gveEl0QRaC73kdWTp2svDGdlNyWakOjAVvNhd2a/80TemCRG4eebjU0CqiiOch88MJnhCzW1gXjkewYFetNEQKL5pZ/RCkloeuXbftxj00EUT/2XISGdRsOaxQTMqDz/dFryz136C9NyrxH4kMQ9oPH7YEQEUG9/aI380FYIvwVZ0B5phImSll5vPMwpXD9eWA3wxtWemhX4pICJP+M0zntddLEkmlT7RWcHuaFojehPY0dFPkAJo1ut7YM53y41FP0SVjej2wCmJNSFPb9MXwD1V3Eq61uNMmLTbhWsdJrH9ADhtlanJv4k1ISBo+7nwb1QusXPbgpF0d4AnkAuJeQV3osV1M+qXFrMopXY4thosxzbkh6cr2Jq99sEgJLT2zk2NibpckNtyidZKDMlXblXscog9jzUQOMYSIbInT6FDPlLtUwEIAKvCYHBCeR8mUkO7eAMQOGSFTdbBfG0MwoXoGVYc+Eyh5v44JqVWrV8cMnzGtlvkxiAhwpacRH2MR3JtuNtVxCWuGZXiVvBcPvWG3a92tXCml1LRFEIC/YvD620YRR1PB+eESLSPHp7Igp/xopxqGhWxLOo9iVdBJDtaPZJd19nLW3okw/ZyzYMhDU9oIWKglGv/joB2uxxAwoA04bpk8ZROUOPLNFG8V7O1X3MJrWfkULCbCS1j2CbRMUbeamJ7rDR02SdUKdGTXP/zkbU/vOn/eHJiGh4TutXJbyPl2ENsyRUEyW9vU+Xqqoq1MR8dE78maNGwAcpP75/thrgmnonvWH4pWIYhNlv8kuIOQ44NtifppMf5eZ/KPtLtULatv15HpfZ2Gbroe7iyB/SyjE1oXz+sFbJxjyxYCYfqUT1P+cXkM/oqyqa3m9HCSzdUxwUA49iF3lPpUe3Ehz8B/qJO0g+clwoFdlG3Q68k2CLu8i4NzDmIuBjmeWACwuO+P0TTnivj7DCA8llTs0ldRaPZ6fd//ppO0ImfMBhLWNKJ1tHDoRoxsjKdsNR0gP8E47LS9sMNOPOTG/lmqexDWVupSLCn7uYPdtPWtcbyKjnZ/3FqT4z5nyGWcLf7zAF9CltTP/BTojMppLo49evh2/DaU/Ewixw9n+I17N+eYM6MRECw3mncWc0hbP5SNqVVbP+A+z8qzEpRPEfvgA5zecDUT0hEkVZbKfdEtDTN5C8dANz+Aeb5MIW9QwWb1Z0oQtHJZuXRMtVNBZG0uNv0g/Ted53/B+ED65BMpg8czJQdFOpdQTrNoJIP5m0FcdBQ8+ZeUj2RaeqTtaw5796b/1470Z4IrVl/1pZB1U+CELjW482/ZpNMIYr7sZR7eSxe2Mtt2cvlhEk7Yf4mpDuwkXAHscBAifduqGRJpPTabl/ldwAdzSaQT14glrMqOqZvHNTwnWmsLeeXNsCj9OYifHZFQQCXKn1AUJrrkVZ98tmhRTYlSycYs8vHZpbN3xGeBotG2lCffd5ot9hAmD5rPlmkVcbnbI5gCBHch+JQL5uWWPf1ckI3h9ejiV9GOOFt+QKYyAl3eM74FSPG81smGCsdxqWivSBuK9ilL1U4yPyFkMgCaaAC6ie6NRfB0rayxi3EGR6dfOUu/9uXiPM0UhPUDJl6uvhDS5Q1hJ6so1RBygEb8pQyc4wYYDprP6XFIXudbsV2LNu9YnQA31kaYbJyaNg3raEVOpTUcrZr9pOH5Nh5xfFco5Mm8F3izHj8nhDC4MkHe3xExt6d8Koy8BA7URBPzOgeQw4z/JEVfNW0+io4zi3jGNiZC7IzINvfVqti6D40DuspAHLFjtlufJIsMVhh++7qEtNPb3OTCdOOXOcS/Fs5VG2SkE90OTLUB1Ty6/49XBgy2CadxgjiiLGrQjSq2uhTZkFstwcWF7wlqs3pzdv+UHtzTeZngYyXgioNTCIVmkOdrk/2LgAvEnlxhJKZLo6tV46wYfo9fkSwipFoH4icN3PciM9Z/MtJDbDf5RhSjHsCDTSgrE/CsqwRLW0QBPMDEa1Wq4Gm/rVF0aqpviEDo6iE2mA0Cm56f2suKTQuN3jJ5uSNvVDp7p+tMmh2FDdlM8UAoaAiFFKljdWWKNjCkM7IBRoPdYge+X2s3Z8MJ2Q6SaW3murvkybEbebBS19XqSCn7VvgexlnT/+R/mQU3pmeYOfBmDjYQiDE4eurloUDElPzztyx3TG19biBlER08lnxePGJl2L90kh99yvB85LqKMkGiP058Sigo4VCbREop8LvJcctVB0p5GyuskbwQoBZ8T96cBDvbQND1OAaIkfZ4jOc35T+Sn/erd65I+dIFh3RHrbA6Q4xdi6YYWiwCCNxNXVz660Mkdr70dKAjcX9em/lGO+k8oeWFL2zBaRzF/1Jnml+KSZwVF8r9KsoH/VTJNFk23B2glDo6emp771+owWP0VVBlF5gw67NytvWDCC88g/rnRqpdVlfOLHfPPt9OBBo2B2VvtzVf2JNyYcLGp/uQqFG87bNdtOLjSgyh1Q3tIEXRmnop7M+XEnqQHLp5sYq9Hze9/LY27HTqazlJlYnLPWXRRCNadGOYr8NqDDYF7JwJOJU9fPfMNSUaZPlQjlavi/qvtNj90rICI8LQl7hFIyfltW7Alt/xr1kWQ0/wohov0Kb+sZbSbVv5x5obpYMpkhJeNM1JhdkKqwuxTYyKMqzK7rGLHwL2/fU/S36bY4jul//B8JcBosEG7R6EJjgjR5en1/7pft1e2Mv8XrTmUfUaml3VsWA4TOlEoI6mjMvhcTIrgdnPlUN2FWzMxNAlQHlaIAAh7asT0e0srK7+9hge5SLxT4VT0UJBHhtDhbuRkpQ+ayZ9rHB/nIIQS+xQjhUjmo4DCfAx2CviCbgBYFtM0DCDjE3iu4Nij19vYgj+/Nekpvftfa8uJLAluiHuJLpSOdH3l/3PXFXoFvK3hqp/tbz3uqrmMUoJte8q0ifNF8JV/NbWE11BxPNBcqydfN0SvxbXXKfottt4aJN69/ZypKhy2mzb1fkrNVHLkCBOHZ3meTBXiu7i62T+XPg8DX8HLs2x7ZSssD3o8gjU7iRI2nGDUZNZHhUhzy5eQthXwnA5n5RbAtPpU1RSVVcr2eLBPJ/R+vmZgUimojVxeAJnufRKyVobY9VWaM15uJ3uelZg9kI1d28WsIT/2/NiP8RxwKOMAdheG+X+wO2hfepgn5B9k7AT1VzFisiGtcyQeUNCPAaRmwWO203yXvbyIH1pXy2WHd/nOvmfxgxzW3dMGtTxf5vupkg0RBWvVu09LhIjMe2iohnT5YbEkDwOo7Qha7or8byr4ySNwxJZ3nqcd8frBd/MLPM4T/T6db4789zWvBtI/RC6xHZ44hZrXYu4vVo8Tr4/VuHdt+cAUwH2wPIyZeHvjrjeQJtIcCNRC5cFZ55UW3JZGZ5GgVYlJBwOrAqNpWw7ZLldIWqk61pgz6UxgP3T3cQQyslLzLuVGrmbZWGQ6Q+eHmxf37TMhyLhsrbFyXCUdlw6jZ48rSegyFyaurj000dYeMKmH8U6A+K2ZEncX11NLgm5K24NjzXfhNq74onxv8hi/Z1Uw64tcuMTWrHxD+naXHyjpiOFF3oq2JghG0UjV2oeVbnAQ9+84nvXkyH5lnhq3hxa/aNeTjwiqrbjYNwfh1wA/UxQ1ze3urXND9SHOzZFuVpQUtb4PKi4GsKvzuDtMUWQv5Xp3GhcvpudrIbU6Ys9RGKGAOFTLv3lw0x7VmsNZwUuYnrWLs/fICmkSVeuk+q3itTRBafofAsnsyWcFKoSDcmuokCBvd/g5UUjqwOiBqaR68hP58zN61ttj12kBnPTh9tFExVPOsza/Fzir4DU6BIEtpPl/sii1pWY9/WumhCyJIcu4VpFvsevuaBsJxA4Jo0C7ZC2I6N8L0rnR7jEo/WJ4llTa6uAYqqgEfDSlFG/sbVOIIANGsgN8UnDUOgv309a8JkbN0kxb640/oTYjGxgKP+sMKX6E+Qn4QT10XlltyrbK3fMl/KlC0LAHTIWbqfwmMZBgGYw1kvFNnedem7SS3OdcPO8TM6+lLfjTvMiOjw/DfskgYyyRJpjUQtfwWMdnSnaZm6MrA3Vk/LxwdTk62DaU6PMNAMu10kdAayinom8eUyLeZUezI+sCL1kKUV9BwVdChsKvLg7oDWu9RSrIEpSnxvsl5Z6AG0m5MK4B8NU/o7qI1Ic+lXtpF1BxBrVO8ZCNHg4SZymmxrSiZ+lmWkFmtAzwH12yjl2dT0DG/7ta5TLAHXWXmrWzSHFHUDyzBTRRFWsUQVIamvTFCcTU4KYHmAhGEi50GI5pU7ddjslko4pFoGZ4+Im6BcQ51SLq+o5nRMbNGNgE97tNFP9xMvyI7qgJnw0J05inpzJLlwIcBU9rZBzdtcCCn+l3JDRYDj7munXWRWfhzohDKSSl4XCTmjZiuzTnizbWAaHqu17g1bHuMaV9Ch1TntZedxLgEC9sPl+qNq+iQov+L5+PyX7zZfVfb7a6Hhy1g+FCR4FlXmxM0/Iey84GPAbwr0n4TR2nQbWn0w+XskP1MLgRrOAn3Lz24I7XtDarjToDlJHHPVXUIMS/H1W6h7Mq4iWeSuc0UdG1Mzwhqq4+W/rJ0X+RqSKZ7pkXVdtRrintYl0TebCRcBtk8G0eyJ261lj2bzHNsqRmmfJMRvPMQVwdn9uaHfsYAVvftmNQ1Ezexm3QQZXLyJL+H/girlJh43AmQneU6YkKPLsrKA6JGyn1c8ejkUoYKUY2+XWUZLG1VuRwkyQ5GoodX0SnlL3CkrYqWVbHD8SpXshOdJWXL/B7KAdjkzLJijQqyWkyEufMPawrH0UlK1ADOBmjLsnwisKXhfhZS02MP1T05gKynJIDE0YYAU1e+ZfxBrHFE2qVUssQYbI+Vf0Qnpdq1ZVX3lPuedegn792MaNUfY5iRR3/py9DC9+q9YLj/iYSSNGTXHMNhJk0GFEiJ0gXT96s46a9/zM81Dr1pN6ZCJHJJPMvAfPp6324Pt43ddqLAjt2A8tL3sdLB1svXixfJDE4xSmZRWdIraileSr4RrRnyxzDa2TwCIVHFm6O8k8jISdEgkoXMONc4AFttbVsUPviX5kOhX78A2fye4jr/apbpUo+70B393GA7G6RABXIpQXwBsM9YSYaiGiTF5M/oahd2w8qb6dkuNe3OhVrUZD3Xp9XBmUJOa1N0sr7BmviKBEvsvtOYFE+2s+2GSVvmwjSL5z5U2jhWR97US6Ezcv3sM5FnEcjtKOORnAngPiCLG1OLM6PcisDdZqK82Bn+bqXLoalCAnWHfsp0EQ1QQKixgbxD52pLcI+nR/ILJ9tAKlHonr3uVPaBhFrzwJin+YMpdOjhvpLiFuVXQBLgEKNcrKmFnZe/PLHkoRP1TsAnjjC+qLO9ezKXrTByD/nfmU/TOwEQsUrs/gfkYDON3AnnTZNNV/JARe+nkejclLo4TMF/NLQulbBKUIHwpSMqVKbNOvlSgbzbvdEgUTtvRHi2OrHSJGiflWUDJYFdUVuEJ4YYB0p4RapQILlu6vKK8fl91UDNyouAGa3/WfQ5ZJEa8wSruxD8XCchzqZCJhnxJdJkXGyWGUdN4KhRpbHmMQYR0UDYN7iO+eWmEu7m9+Fb5W6phY5oTM+JO6eQb3GwKiKko+vqWH8O+L8pxdOswg4oGGyCf1Ef24zNbWM3Grrf3fmPankywhr70hfnJQ6bLc2DLi0ayDsG0vh9vsPP1+VArO3FewfH6DDqEsliqCqyIjuTaMPmYTJ7b6V4ogf+YinU4si2Hd3QwVvoxkjGwiwdNyJNHFTPqSJviTMjTY3I4oFDoBoA8AvS7ALau15ZVtOcree1MJx89tY5h/9tK9hllkXMNyk8JPih+c839c/dI0mKpyNd9tbIJ9pFVWSjLGJUj1wGRv73fGG2vCBZd5XqgaPRG0lY+W3JSPPHkvzQ5RLenJTsIHRKhJHZ7FncfR1qQ2PrWUG82g95XJYsBLfrhdmZox1j+0Jz95dv+/pth+A9AVEfmt3TmKC8AaoyknqjVbW4ity5R09AFW2XnHuG591L003m/qIRYEsgcubrOwXKpjuRtgjLlCQET0+Oz48UpK8BMmtBVinQb388fl4jZ7KlHuBR2U7Tjqw5k0Qwzlj/2MrExNS1ZtMWh0Drk1CSk9P2El6FUNQ9HfEDuhx7kQt5ONS0JTJ3axYr8KdRTIwDkgl86qRIYUnTxiB828+zovGHBx3+Kk9CxhsDGOY16Ap+Kvxx5O0OVcyqqG7ooFRDkJc05o4tlZqvbFU7uMBQkpQY279CGrwmbJ6NFIeSmgCvAKQnWlGSlVrqz6nZPKo9U12AWA8iwPnYOiornphM795e9vaDkeThQ0Djdaij4i8bI/vXD79Xe2DJ967lFvoOOPpS2E7Yuoh9aQjuwg/SlA47Bq1g0S1pLutFlr2CuaBd6T+eWB+wpic05rff3MUy541FSBISO3uTvN3aVTk5KNx+eNf8pUJgUKf6Y7vxGWsSzof362kVoU9uzPg3PKGlaz0CU8dvFguLsyxTroeHayd0UBztGZyAjtSheAiyxWwEmGvNM3Z5zymNf3x1E42V0paAn8a1Sgz8MS0GA752vB3h0QuN2dIW6aHhyEFyn2AxVbmOEFPNUZdxRKahwGMFNJNXF5+Y7m4HzXLSHCQgDD9wSGurwv8A2L0QTtZV8hsf+gSpQWhqEWqf/mArjU+H4mj4XSZoNZZv3e08O02XKLJxBoR9e54/xGBldxyvKOT9soJDFYHeSd/MX1IisP9xdZgEh0cBTTkR6h8p5VGBf3se0rLRmBjyC60XnMLi1d9gKykr8kQEwHOz/DvysaiJZSWtmnhcrbiOglhD/DGYggFOMaEv2HgSlJTtaKUUiKJvDvr4kiG1Yd3VvgyevzwIfpiojS8VefW+EBZYSaqYY6NFXBhrTgm+pZGOPAhgAgg74Vz9eAKH9/Fi3NB18A7xydh7Mc/sKg1He7kFhKMOLGrJdp4Pbv55xbaUGyD2ORyp8Ntg7cYgM9LqFzowSOwWgJWEgmwBKvuwOGc/tUci1fnuJOzQviN9atO83vtdfTMJdbOxZW9WRQTF5+gI2hh23D0OU23MOfkO2gv1olr/KiZ++wW7KwIeaHiDBk/e2VHp5JyBckZ8F/XZdVEkFLIz0URzBoj1XOIu1pDC8CfUWDLnx/e5ZD10yWHYCALByzTp7juusVPXX7uBS4wwrPyDlO/bn3zT1gSkZTMyKLvVUdaBG4EduX+lmzq6rylr2YCs7/f53bRuN5aMl2I3lMcqTGMu1gam/kNJ5d3eOf8ceqO5ADDDXkT5I1+rJKmw2SCKQRqQWntoXKWrhdhr4K48UbdFA8D341rIqK+3BJ+dy927lZ8bP8erJ/12fjwESFiTWS5kneF1efTZ/8GxH44oa972lDmSQsCOe5eOuGBfZ1IdliFUcFIGcd5BX+EnDMonQ0JiqQpvRTPh/61yZTaSSqubfV+xDyn0XxnyC1UBtlJJMsFV8svRDtLFIsK65yOcwDXxuA7F6f3nYbz/GuXdBAmFnhS1fFFmJe28gJw4K6JLDzCvYeo6wYsdYVV4kpss13WZ0KunpPJ46osTckAEytJvTJhpQX8oxu0Oce1mJxbGO4xlmA4m2Izp7Z5OPnwdnYUOva3+OMnBJL9FEaSemEaA901m+QYVIguaS6e/lQQunIzZgr0hSW6riuL4pra7b28Vq9/T04+rX0Vf1f9eXvTC+yCc7bKiltHsVaFVGaRkPu/sRCj6vYONqnSgb0D0Y7JgS7BsAJOvtF8GNELJxjQUhsmh9RBTAh+jTWY+4C6cFPGKQCO/1AFRi+I6tDR57LwrATDkv4OzZMH/bnBHEImdBCprzaWtNsyG95xqU+A6Ma7hl6HjHxZ96mev9HhKMj/gtPF4j59TnT32Jdn0EwWtKNPEc92W9gJTo44jfB8kSxNskuUe6Kjlv8IZh7jHABGnh+oG+3sTlS5+ykazy9Vian73VgZicKVMEanaejoYKTu8q3RfUnrvvI8ExHc+xNeKCdRG3u2t/vFa7yYF4izgYAcpMf8bdHsgot/f0xlq4tATFXPswPEY51g28ZjrZ5bYliszIa2/2tuihDJJBpnqQp6mIHZKTEhjmpEkWqXT/HEQ4MgVwBTo4xmOKzps8Y6iARfltzZECyI2R3LZdx1SEzqs/EG7WNn7yK8GK00rH/pviCf17WaPxd23R4qHcF7Facso7K7q1xOMimFrexD6rPxl7ugcLITNFAIxSwZxISiyyktKcSpWcCE59rYqLWVuBT1OQulpuR9SMiPMBn7KVD/5MTYoUgkAJcCAxBtkXvduoRvY1CvvxDiudNCs/edZjFoE2NTMihlrQ40mR/HGJ9WT5WDh1HDEnb0INBIlc0oeYyn916hWCZqWgVpoWPamWDEkPqfrnWCc0dg2etRq8WUmndv3RaWVQLqRKrk0jznth3d0so9FPzUlQ2LADgBIf8Y7yVzTO3r6QXxLGI43PMXn52Swx1pMuDeBCxT1ZTF6cLCL19Dlqfkm+gRSNuP+qaTkWeNHkSVQgrbuZodPYk409P7TXsZ02b2vfgkLf+9zakuyc6/OJ5OYJlhItIdlshTlvcpIH/OI/Olh4O6tqvrLMpH7yHNL+U2zg2Les22CbNU83r+2qr5eXHTJ3GM4WDhWiS7qefuRWStuwbAuMBHTxGFNFOdXGGx/P8cF5HPWnjwm1iWHsqBrIp1Y6PglM9DG/iBKKjR634jDZP9rBq2bJgpWlmWCUdgxpo0+deC9D6PNkPrnHBjlwUSI5aB2qqWQc8l7Imr7/xBa3j2LKG51hVYPCis9P3os9+aiXheMhJh+qoR2dEW8+nyFlMGYEQAUb1AAemiFUmvUCNjwDPPEvH6WtrtlZTQBRgtbTq+l77fXKyvqsp25DsxBMTUrYJATPGXeKpZLUq92u9Lys8guKHnPNqHz26yAZIhfcoTWroMnQfHnKWwyZifuSmoCObgnPfvWv1JLFJarKffnlWoDQrkGaFgVvFcZ9+BycZ1nd6iRB6I3BW3Ve4nql6fnmWEGBBn+iZvjIsiOmt2YViaCDql46cDIPNL99/cu8/soltHqz+z0RAOKSozltcO8GBeOc1RkESEUEp1oJOkqzLBugl0i+tvPHX383IBYgtWcnSTJOZNLvGVl4acEcrSiau6xwwVF3ul2J751NKkQ5Qnf+VJKcCCN6mCwmW/2TuoztPu/RhWkvn6kg2oI3AfW+3Tl3EpcPZKzc/qsPLGiE7G08o+v+fv4c3XLMXeqlCZodfyFCH4F+9S16dPQJXv35KX5BevfgE6q1DXliNelSgqgZSSc7u2Fzl8rSUxcn9wsjKnpgn9LgG0UdcXOanDiPz4Au5KMEdQArcfwI010AEJEN+VDCStygKNBpVEHxxzeXucaxRTDaXu6TX8+7+wFPVB3uKIKad7tSOKq1sjCbERLEiObJC9ZvWXhjMqWzPZ6D2M4lN+owys+akNJtHzFpn13R01Qkt+YQ+bxPft5nHVRmBXQj+seeO7YlfgWljNgTP+204Y7dW5WQ7yKQjID9L7T6KYCtW1L2Z4LJdDIzE4cAfdcQ/aLveUj6MFi7UWu63K0JRDcbhxLTysCKdyBWpx4PdZwBfHRq14lZ7JT3KWA+39mj6WNhCDdStvBpqELV3qJcxfdu3BmZqgeAqu1KNHy8wBo0StdnrvOZ3un4lRBpBj2dRruSM1ijLwpPb70sT/6uecAXcIKm4KGRNlHvLqdLxHiXNE8crBi/0dihfcTVtfPMrq2/Bcgll+CqBFzxYwcKEPXd2wUJBpM1aSg8HJQOhEHbmBcyNrG7Xj12GIVqeQM6CFxzFNwoDKlg2BZRw79A7DvWYqH2f9HIYstkVXtX5ppPWCbE3Ep7udJ5X2UCkzUAHNUeiSn1zK72BOchhNGtX+BxytbTnn7U1MNDsvxm6sCrhVg98s9uVXj/y23mT1WL2wkMLx25Bw9StnvHrv3xqa5fhyuuNl2DdUl4CQGtSydUCcUwCBaBfg0N+GsO7vqtRQ5BJ1+hvvxFA+qzJmxLgd5IbDdU2zssQPmfAvQRF7iDrCHmXcBmGRTKe6RvM2oRnMqEGd4aPrgHwLuC08eSoh1tD7rfLIDBEI7AdKwSOvjBPhwuRSwxUfZ7/z470carLSp8GDOeZZ3X1Qk9JVoWxrF+dUTUWoHONZG5WWoDXHuFkLXOtTXvCj01p9+oNJ05B4/wXy0wL8jpsjNlCCf+TV3M8+44qeY4kU6zCTef9ozeO6DxI++ETgjMyS0d5rdEjw3C+HnJxksZiN2SgyC2sDqRUB0s/eoMu8IthMOW+q5M+iWxgPs1r3HlSUZW7zezpuxGC2mTEcFUCKfsFgiku8DYSou56YydxBnWoA6iUNbpo4PPJ/ADWlniGXVkZpOEeYa43jS7NUdFHPh62L7+1GyuAq6pMtWX3pfGUBgF+SO9sRiSEsnHSWGIK6dtf6qDomxkRfmUvxtMLIG6bbe4J62719DoT44BC/b/YrKMriO05bUEyctnYt9r78m1xZfqMuJJQA3fGNXikXI+ZPhbbi1TZQrg/0J30x5s+y1Ulk5zHi+w7/WUpcGnwEBR0OL6sfWYAkyg3nADI7WCsFYS7w0HiAyNIMsWLReJZcsz5hUGsVcniw6xLa2rab/ROkARd4oHoiBylnIscFx8WusdA6IV/yDzWaKNk7tvTq7XRURuhS5ziCy1BLkKeuI6QNq9BaxVsPtZTn8q/WS/91vVtWLGTu+lKQBvB1GAIR7Njhs9eC9qBeMsKIyQxenxPY8Qrh8z4mpRluUJeYMv0twqaZS6v2eNLDt2AB/sxPmVHibBTLRWZhSY6Cz434lLywQpA1XHmf1ZdHNA//Oj+MSIO5kvcwTvWWsbhYyXM43uDxsLv2BRaC0ddaGWKEYcXDrkDij6z+d9TbvgTmBc2S1WF8kqVreEg8Q2z2683HcksnfNlf2IniWGx7jnds+EbEf6YWWFh0g2/L1jXiSZgBxcVs3zTNkxtVmNBe+DHRv0+RAE2tIEuAVk445l/hC10KuTfZWFChHu2+/IXnmHVQz+LCpNp0wwZH091MaHrWYgxovSeWxvrONmZmGBsfqxHq5iM2GXIWp0I0dwhNPpJRLCOd/XwVSwzWkh0ya1EEJT7vsZVV+o64J1tzu2TRIkRxHw06CbFxpJAxeTxDc2MymxTbWiB0jgxUYNqPTreRUKBn6034PqWypgr3sAqkwfkrtduxEv46AlOHbv+479GLDFiY+JZnCygkEQZ7V9Uwo2c6tY0K6sXmObvkjjriebY5wprUdDHwfZi/JybfFsygIY30KN6WzsNdB1owmd5TyG+nfY8dN4DRMi68NeCRJs2xajiKiJAwT1/ypVAZFCVk2Qx9F4Ya/nX9GTdC4mNcJlbBhbOyuW0uN+5+VEhP2T+TpOVbWP71h9w9dDJiHONVsFzhKzEfkUtm56sAtgYx0O78ICoDQ3a5eB4U5Mek00Q88ai0OM1aMC6QlqFAAzAMuNIZEbA2jGiBy0J9EUm998cswwSFzR67m3yQINRIlyS2cV9wIke0+MTXZWwQ2sILvDRaawloF2fBFJXxhcRrc1qhfUj6Jd+gjLqqYNcLfyGU8IYDV7/rE8C3MQ9eJ2H/PI5hF/PkBid+RxMO7aw3kXt0Gg43Zaihk+OCc+OF/K5UASYSnKbVX9LJmPg0xHG4hxv+tsqasKxXvBaIUaM90wQlcwyAE4bRDEfCZ6Dn6nnVzUUBhFIlAamX36bt0tJ93F8PtVEHhSSNqTs2FAFCfWHRPWnXlxSoUdIYk/qwDWX/8Ub2INZOPzmVEqZ4AFC/V4QZisOwlLdLceIN4ZskAUbXWvhwvM38NOeq2GFAauQJyq5eW+FKmNAid/MmBSChe3GfcW5EXypGEAc+sKn93sLpottu7ujMU4o2NCjRcJZpqqaGG+zXIriaaJbzcmFCU5CkXlqC+VgSE/FSnFXjT3PaOCCf5vseDE1LpBALJ7iLxTxkvSsxN3WCX2t2G6A3PHqZdJJ3ond85MJx/BgWEXI4Hyu0Z43XCjDrpjgUr6PWeHuwb9VmOe/rsu8anG1rt5wN9XL60GJw2lPtrj7r9sfzQtrfWmnY7CWCBWRsKm9mqJXpkM8sGkXfC2MZqoEDDkfPd33T9/6ivMKOEOzv6URd/4HKzoqxZi8GAHFZ+g30fZYNU5PtyQiPxhzmsmb1m5cMR6VMO/2cKt7sVsXYN+3JYAUC0byNg0hWT7Lasj62TE9I30z9TAbrRYmyw3XwbTdS5668YDdtbQM+DTy8Ff0JjpQZbE1PJ4WdNT/mjX3tIi8GAxISLYlD9zKc5jg2waYmA2h/e67Pc2IL9V6nkji5kcVrGVN5hQLbravhAp0nE2Pf+p7Rg5aIzY58TbzlAkLQlPfgFoV/deWNpNdSw687MGayM4cFgfPX3uswPURdG/1qR/+qFs4oAyl1ryyl6achRJDQoLMLZvkhuCpE76XcrFwOZa8N3L3bq2LVImVR1Kdu9FkBDz/Y+b02w64NAuCqLWnSEgunB4OI9F41hYBs4L6jQXEoeL/sA/KRElSIdf5LpPc/NV15A0ZszYnRKNCsvSRVCRkSZd+0EWTkY7lePLrG3/sh98XHbE0AlJfg1BsK63bkyCybXW7jce5n0IwJKP3TED0e0o0/GWw4gelrDwdIgMM7k+sBcQyZQ+pz37DSS3p+vL2eLTQraITqPnRdLcY0bd+bHEMFj47ciSg0QurrBQNhqn+2AOI55ikOEaNiiuBnhz8YgQtOo1BTlsmlph0arFPSaBy6rii7ppUq8ByW4nn5DZ9HNAhHmd6StWkY5Nw3qybFsNK/gnQnMNClJ2KwqD55GFL8aKAP2bTL/kIYH6ACe/fOaQI6VbQmjoatLgfc93rM6Wy7zLOFgQzqLCes7OPg4NfvIbXhQAa4tzsoPwbToSGQBvN2Urqo/qm7CxKUyv+YlDhBHTts3zCaj6kx0hauUosaOgihakDpQ8YufXZ6QlzwlJ1FqW3I3agn7tZB8dC4RBYSnHoB+4vrr24KAq/dNkLfV/txCYJz8+0GD1yMmWsSXhgKWnZXo1Y6u1ln6/buRe7kHx29JWJxYZSwn43g4rh9CuI/Mqo9qBELAOqCFCZXjKdTeGDwnJjjgDY5vyZlrSZvBnMR3EmYazsIo0bnAfFDLlQyT7geEBrTEgDpfdPP/eofBQzPI1NvJAFDlb0fnD0b3vIy0QniyHFyZikP6yTayjgBF1PbNjdSC81J2t2IKLY8qZwUMRWxxWiRFowjloM0jUJ9Yeig4CjT5AK49yYYYUGI5hNEiOxIFSGyPZM6CMOqS4yWhS0F9b7ePZ6zWIStSbBQ0tG+eybsTa5zMBa6cvtbJuYqFSf7XHtXKOp2JlWqOvlIYbq9PoDh/c6bQfuR17yk2vsYRocubHx2RYTkQRXChwYswZXcA5N28OemhkBchPQ2+peahzXJfMZZgsnf3DS/oqnS1HkLWH48K+woY6zy/05I2p02Xme5vCnDElcmi4g1lrZvbaPzlUtzR4elTZzhWg9tkXJ1rXrHrL/5XIbp11EZnzrifCU/KJO2P8rFyf/TamfmO1AcLxsnePSSEiIdQRx/QZgvGbSnXeKJNGcsuLkS/idX+gvWX5RznQd+rfE5xcRbIM3HWA6W3i7aOTJT3slT5mGIY8qJtGr9LCchhGv/4V3sKqnRPxkyeNvAHpAQ1JabM52XTnMtLduzEt8fJgxGZbkNx7N8SWsSwiFeB+NgPX4Beh0Ch2Zms5byFTyH6q2/IDlbpr+QrAlWhgeLCOZvRAxqWLaoFTXF1gMiMUcsazaJh76SHzuVu50tEjtnU/TUpuWRYdbQw9RuErwn8yIswOCjpFpdJArKah1uHJfxjreCTqUH0WSyg/zo6ktXZ3ei4CS2Ri9KUvs4Rr9F8Q2qk4dncVM4v/KqcK/j7bQqlAdHR0Qk6Z7atEPKGoma5bQ5bJaCAORT0A5Ss6S3x7fnxL8uBBBbTNfQrZ/IleiSXsiDZYzFpiBXkdOI5pw+Tmladn2krjUpHBv/AXxMNhI2YWuOxZP5xulMLG7hDL7k0+gvPJP3u8VCtYDnRyJ2rXsBxqIaUCB7f6KmlpzKhRWqoAiHUvK4eqdodQoUwLltOOa+mpzoWfZa4dsDbIWbKsplgScNbbu5I49Eq46pI0v2Lisn14oEvPwb7YUo1eG3xJhE5aRWcivH04tM/YIzxu3j1ty2x62F1H6gr34RmliSIwep5PHkcpqYFJKPrSkKtG0b+zhaxdNlAQKY2d9Lkz0IM/xH3UDGWO/N94rwv0hBrzxYK3TocclgJQke5jLhIgrE4v8t69Tb6oSKzb6OMXQoS7FcHf+eULDPLoteqACRItrNsLZRDiYzodc0gzmUfUYtexhhV8GtF1wzIU2cp8q6odpSqS0F8D0ga5HOxJtuwvdcJv+51K4wWqrDRev9kCbjG/m22o1IxUuY0JJ/gmO8BQC9keEKCUJkADuZ5ZLWWDM1vx/9eaCzpG3JCKjtUeItALedjM+5YxkVE/NfhJJkOsMamoDEswchj2Zg3eRaC2XqBIMagmJb1PMoZh7bmcDGG8h3q36QSY9XkC3LWXi4wxXhMP9uo0McStQgHB+mpUQ5I6Bsb/VgllPannvU0I1cM6jfJrEa+3lEeyR+XpNhA1dzB2S0tLjjupor+BqsKM70HhxazsX1Xw4jm0pcQp3tM9A560evCD4eaih+9dQunc2wQCtasqIz3Dn0R3oy4bjaeh+lCGOtKfrewI0Xfkez95KGvOj7ttRgHGxsGnulli9rkwpt94T9WtojoJrep25RYQB68NTegRcLBAqb0WaUetFs8yavtsh/hrfXRdLDS0PTT1G+X/AEoHsjIxhuOuejMTfo4K3R+77Z2E5+bN9Cs7h0347ch6Q9uXTL0MxkE5GMmOXKHw2QncpXH9/BaFTCAnBaSCt8eMYEWvW7qSKHzIx09x9ot0LaSuhaKPShLOmGIoaF6V5i1XWb+6zvtV35lOfODZYFPr58PaeCCEQFjvefzzc9ZJc7HKvIT8Z1pafl8mexjgEFn2pHCHSdOieKT5EIJd1QW41Fu6/tP3ZB3u937x9KFkfnOS448v5vbdLhjTfQ9zLMC4LN2OApZgV4wYkmCYGOg3Tn+OlqsUNcw1N9o4w2L0uwutZLhtoGwfP9iGCX1YzUnDJ3bqHR/8Y4W9IR2u/zU2Rcwbhx0t2ZYOrDZaoQPijkVW5RAwsuAoCxQQqcpa8e5a2EfzjMrx/NLJaThw9M2MhkAoe79PE40r+XIHqt0WZ9ZT1YY9kX3VWWFuIE/HMYUu6vkVyCTADIFJmAr2bBaRn9mkdBo/D+FgH1kAMKGsV4BK4ylCRWtc/XE+BIAHas665AzW2GQ7g5l4T5vEG/BjvqBJ9/S+BLGgijMwLMz5r5p4Y2mVl3Sl5+Gphf6buh5QLr2VQGKvzQRQl78Pgwdboc6c2AKrVwGBaC33Tbk83q2afb8WE4dRccdEk4COtPopqsBjyBc57i7gfbRd2EjAjFZHGO1G7nrYmB54XtMzVhjCcFnacP2Ud5tLUWrY26T1Q5BWBX8ka9blQyexzfhWfKRzIlSFOjP8Ydh9IH/6o/7RQ2csmQZTd1wPtNhdDeKcBmtYc3+5sdbrtr+XQq2CemS6FOzLXJKw9xd55IiBQAXpDIXQXRm62TW3h0g/3nLomUcfjVEGa8Ix7PlcG/KFlIMm2Oy9Ad0lbiBZbrzBOdN8Pv0xgatAgATwa8moEZkkMKsWqaFGO0I5UErYHZeB/cj9rpNavkWTWaWx0Z1+fAPx+m2NlleWd2PRkfvRkKOZVN9irGqNksMIx5w9ixfKpMtkofUcfL2yVcmInDGtiyCYOoHnTy9a9hfQhdJzGQ6LW+v+zPZDpGl9FGUDfDmTBEjDhz6YiGUsExtTiKGaRBhEBE6zEOqSCqegmUKCvdboht1UMFMt8g3A1nsQy++aInuY25lxb5lJ/JaqRxSBxTneooAZ5QaaN1I2FOC9wwL2VHq+706xJzBNg7ClfuuTDSY84rSpYXcnFpTCb9SlDnecuWvehishn2C6EACeerl5R7gWJE45cGUnTtf8LAd/6QOQfwUkzMG8xLchUReODguYVXU9UmHtTizvkEP3KIfmX6QTz9BRqHn5uRhh9akCfFkb0mLVRiN6ncOfwkd+QkYgnnYt3KrcLdfIxFtmtLFNme8w6Wkmo/nIAvJFKdqy6uOoghxU+IiMyC03gE5WOwuX71DO45SRfvtLXEucsuAjt+lUDrtQ5Ag1TJQrkor7vvt86WKw5jRaXI/+lw/KpmRFpCM4UlM+x/xFoSI9T0FV7dFLeM2UdhqM4tLxi3IxFXUjSJH33DgkTLabEEP7t22MYlwuUGYHWlzwJypE5ITa4wDJyEO+Km0EakQ3iBlTgOKhmrOk3HHiVW1o5XM4Za0yI0VOSTp3gol8hMP0MzyQgSgLWQPObiDN5Syw9LhfjyTTXaVVLfCsIF5ylFmtWbZvP2ZqpmzCPZv4KOVQSQ9lc6QNKYl0BkSS1NZ4Ytt9CgmqIRqOzLliXFkr1uznzILy6dao3q0hFBIGo3zH+iBGkPl10jwEK41J261hu47tZwCwsDRu7tpjj/rK8TQtdW2GdNFtrazRw7Kt3GuanzWoe6pRqSkPlCh7Hk+JkAZivmjpQaKnZs9rpY+XrQnP2dMFLuW3iiRwjwRrYZWkFyMHUk8gs+VByA4DJ2l1Nb0zJAeE72KQCUnKBvnlaZVygR174NreoypWSH12o9MKAFaMn91PlFk6apw9HNOkNDBVuFAshI9kC1DSe8k4uzR2aVrzWdQ64Jr3BFSuX8O84Z3dI+HuEzUfuJYar3rJCUyVnOdOxSAFhGMx+F3JVljeQIodP8JDprIcv8k7mCNjuegwB7DJkVUtP2RC62GbxOY2Eb98KehS4EtMa8jw182894TX9tw3NW+0Ps70lVVOSLzjQ1r1iWEqq3AakM4UFaiwx08uwWCDQ/n4ZAM+Azzv/iSzH0XWIGvV3Gm9CmIk3HO79A0xumEorC8oMD2oxo7LktN2kwQb8i0VnOaYgNuQdiNMFbjxHAw6mrQ6bibjxBb/Yyx6oSSilklE5Z4+M/oeg17+diSK5Jt4wPHkxoYSiuamwojt4R9t4FI3CtX+tun6pGK2/7WuZqzkUGyvn4VbSzHvJjlD40fOwoWut0EzMzs50EFDAQSmg90SJdCejh3XW05WZ10yuOF/qh1+AxTXvvQps7iihXm6e3VDL37qd+n4TwDwoBP1tv76juq8VXEArooUzWQVrE4ThqccsWMUS7oBi43zhi03h0O9HN+pUZhkIR39efbAu+iOTkgH46XqnLUpQ6YEZ8dncpUIHgsTLSiWmouuqLcjyUsvxg67Gz2k+OCERayxNFsT+hMqURPOQfGTnjtX42F87TOgn5HC5pxfbRk4mF5mX77OxWVtUU7RnDC8MRcLRkuynsNbawvyYOLlGjwrgf3m2+cjyEEct6iqDMHG72mm8ETycjn66hfTHVbgRVSt4nirOxg5WfyMzoga3OUbrDL5n/HOmnVIAHXKuLk0f6LINqp2v5l+Pmvb2Zim8UZezOkEBAWhgilm1ezIGogIMKWetCS/7otrcpXrUCZTMi12uKGyiVqFaQTrDw17ViyRX6rytbZS/JldjYhoRr4pls739m1JnXp1ZGECmhFCJr2fk2SSetzoN1nQSc6YCvPYnUPfNKj2bGtQQQBl8F3osSJTW9FYQlMMv9MDv1Wb+gZzRgVKfhhgLbFDl7DBCpb67jolG59UEcij3FBAp5KdcAvISYxbkfz1DXOaBreDNsQbjvtru1d7Rfj0Nr83WVmn16tbDaiWx0zg/fkUoChkmvhb+p62QiQDtjDo6qFYIo3upP0VqR9TnCXW1kNRp3Pm2puYm/2t9bYM0hfeQJbttIvr7ICxPMBGv2cMpsLZWuzEV3SxjaWOdVpb3zP3NnpCCuPhOfTNPK/ymbZ7JE730IlSCBxPSKmpNbvRKY1jP4/QDFJ4MsA0S8lpscdeQbfYQS9p1/4qHu+LU+QOH18KpneHxJrXLHE1YfZRdWXy0dv20BOwdTTNFQigdouQo4hxsYEDuRs4fwxdK7zxAb1B6PCQJJ18IcUYG7bU0a/GIX2Pyv6FjtmSQZQ5c5G5f+6BPVXO/+Yfz3oLV6eXLMFyeexixS9LE4UNtxBrpbtn6vWuW34rcgw4U0n2VqWxsSoXUxLtdw+hFo/0dwbJBDLIctuviRc2V4XIlWdnm14HWI5ZQMsr43fG7GoT4WLEjIWWuXwws37RFLvpvybPkzXK6sUMO68kmfj71Phm7CjeeiDEb7Zulvz9P/8RBupr0vVYcdUSC3ZDzlMvwBW39gQOo9kFGv36JtfLJ14hvkm2oQapLq+uy2TJluD2IcF1Wy+eGBvVeNNhMUsdox1S934db/qkNkI87+FJss8f9WldHmrVzgmNwPyOsxAnGda2TvZFrI6X84GAS7BE3wkxq1/MzFwBPn0dVLO90hWC6vsi51jQKOfc+FPkcVcSZiBK67t6wcXQhWBT9ltpLgm13+KagEjSblYMUx2VWyF1X8Btx7Db8Cc6mtOTHs2XgZXH7kFNB8pg3Avm7kapggf7S1UjM4JGZkGXwmEETL1i8rsS1C2h8mZQg936fsBYsS5YgHqLWFqQgWPiv/26MudAp1s/Ksn0tkc8RlyymewitqPi+k7L2xBdgzM0+JDph2zXOu4tvuEsrbtDrgwfxb65VYsS+thY2/Hbt5vbjIqJWCZ2h9Iw0sDN9E6gbFogRxKaRG4QG62iCTWJ0z2rO00AAh4WK5wcnYnd4iELcK0UIZAcxBId4JgCaiHywmMtr29aaU7oE86N930WGR8yl9woz91eSqyNOyDuxRYmKevJLslj5dsejaYmzFqOQnB6fVsGzuxXpWf2sCOLLkySIFRmGLU/airFbGH6fnOOshSekpNEf/1JKzbY+X8Vjcbza5ejVof9JHKA3lQt3M1OcacT2fg3s0n0Atvrv1MTEdDmm2F9RohTOmpEdy24YNK3ufjDh3KqP1vCosn69ZviPX7cumHBIv35J4v4p0FyUUv7C/gQPaQZ5+Cz3W9X1vQakN0AP9Bmu0VOV7GU4ujkE4hv+PKhr2kRMWMUvqQaHgltT31urLSFH+V8xdlE1uV6ndt7IxiH9otjFnnIVwl19a33tewiuRNoLmQWCQmLVjoVM4nQQ2YxeaOyfe+nUScls+yzIwd3sYeNxrDDrB5sCVfHTG5Hv7XQJS0LodlmIin3O01ikpK5SX5m3AR42Hhb7rFnfN51tj/69lbODWLsRzlyeVE4IF4KSn/FZliEYkXaVTqISw/ko5veBx5nlh7ufwhZ1TX+nJ36xp4DbmSVpHILMcS+HA2/fMgrOM06LCqMzJqwnEmgUqPC22lPL6fq+auUuxM6Ass+Dpg0KX3hdVcG/SlGNAM1HmmdRuaKRG/iDwSOatyAZ38nWxevgRxIUjQ8jo72tpDt5kV9InnamkPNJywzaqTAVnLYdDPtEZsD+pYBc9TbFo5Q8JUzQrFvHCCRrFLen+6qBCmOAK7UtqaQz+0WiEVhbVsfVzH6fpk3NtYblDhSNjCTzkEqCA/RyeInVHoUcMz2XmNdw++cCeaVNEjGsq8PqeTh1n68S69pEnaLmOKPjcnV4buq7VDmzFrlA84Q3qufQ0MzcXTARIq+8CCXZJ2pt+mGfvZ18nLRGxzALt4EsykmKIIRO2dJ7H+TwWkJ3RWbcie+hkfzc7nPg5fgg7WLx11Uwb0kl1YMTtNfo0t+MH+BWSa5g+9q4WQCFHj6PlNXmfZA4y9UxRo5sKrqTFUGAjx37E8lrbFMS5RTKDyeQmVccmuWOJl+cOQP0GOrCjHk8AfSIkESV9fbxxDi4CfJXr8KxCCw0bu4xG07lU7XEPcHNscNmw2yz8iyaY7WOs7TKHgb6E3vANEfNZD+msrJeyTQel/N5Osk6i44fceh+XLJdHRnNdIeAaa8mRIVQ9/qmoRXNjYhNf5DNK6Vr/FCjfk5ZyrLDwK/7jYFWSWqduQyy/FaVuX2mGyQG564DhzowVeH/ldqkye+AH7xXzTEB4gl/wgyB6GwJzVCZUPvrweaxHk5brHxvtxUo252XoDqzEy/n9g3dG4aGjDk1p1i0BhX6qpj8MA+HBtRlFM/M9iOz4Cle48RKswiKmvARKXMxamSOtxSx35EpR0km5TNlUfawKe9cb5PUF58ioHfQ63uXPkex730+/Qdh5bBvurEqBGIMJsUPwUZmck96FE7Aqj/Ja97/jALYerTnou4mtMdTZUC8sPpSVFx+2iVwdHaQbpUPF77vS5J1OkvtdigMl1UBnlKVDfye0BmJoAfJCnpzENQibJa5QHCoAsrfde7MZngw/cMIszgP3uKbcWFBw4CbOnvRLE124xYQfbs2YFuchQx3RUVcC94FpiIZ7r6T0SzVFJmNt6j1snbmrXUU52QC0gFBSkp1tcICOlteFERNsy8dRPaeI4wzhFA05ECinRrEZ850grdc5d+y/vpx+/fzWdEiagdlzgmoZUjw5BRwflbDML9cIAvo2KlIXIizW/TPQHeAXNqSKNCOrSeqsBA287sYjIlF4XUzD+Z4OzVHBsTY6aD1PHxXImmhrN1BOClnJytGmHnac/QQSaKnl2OxrTsqZXuZ06Iu/Ku2pLdBytUHSggRhLSPLRXSUGdA/zheiAZoDLHhDqZtszJGJFuUQkf/URVjZN3OqM+5LamezV52deU9kdQVpn+wOETYluycR3h144+nFBEafdPYZN69dLfQTKLW7xISoe43qEFt3mnHe8fsM3nO77yYgst8M6CZ7lEzhOyS7QkvrlDCF1aIOncA2k8w2sXagp/AZ/bFk3tQULaO9nodwpAne9InOZMR/Od3lHgPcah2ELl7bLJFSA7TZr0XGriIMor2C4JRA6W1Ypdq8+HgLZ0I/Abo/DOLBjofhvStnoirZTAdCoK8Oggd076QztE/UP8TIE6KCMEEOu9L6t5Sl1plPBe5JksD1IHa+VkVq9q3/83qvtlC1ZZEDDQfTNKMGfITaey9lOtZ//Y5q84GtcQvjmvWEkAf8sn/uUHoC6Nlk6tSIsWQ1tW9gIxMdO/n2blM/5w4vW+JxOujbbjl24h4MX40TAxUNasdqBWeivMBphIkdp9RjWNb/9Zm8j+7t/p7mKenq5BlGaf9uHo07To1x0xDwaDRWPV4NRyxYbmtoVvxrEOqAVDWqxEncAmrRvfzxpAm4lbSk1hVZodqprd1aIdpOLwnGadiV8LgBlOURuPBy/9AmljYMU8SsCkDWSgO0HN1gIDphtuBc2ocblvTgh8dfqURQ6QBM8wPb+DkpvciG5NkmY/htY0ue5IMPGx+hJrOXFcm7YN7bAtFpu1dXijCvF6DsYP+ZgeYn0NaqAZOSA/zaVei6x7yKXU6qlnaT6/f8eoqU1clnNBvxZ8ME4oHUAv/vu0p4ToMH6cAk+LV2KqAYwLFnkCWljtiEs2Wc8aJ/qj+yWJ4ENDKMzCHen37iaafmKRRGC0JkSOhMOV3JGV6esCrm5PZq0WUKjOIh6isifZ28V53syzZmmZrMhmfWEIuxCbetHX7ao4J/FblLM/BitKsccfEHog69SnotX4Q4E5gskzrikCMLIR6arsyD3wUGMCkx65uaOM5//ofaWIFhS+aC9Nd3UxTflGRkgsnDQ5pZvv2BuZyvBHMS6VWhN5BtuoboJIDzv0apsQlX24pxWQoGep9jqpPLbRCWpw9qv2X7ql4MDscMiS23AvrdViABEr6bIODTtIgSqTGEeNmxm60zLGPz2zPfbXhurcIxEfSO/YPFopWKmWinVd40FZ9aBqoWdt6VYfz3ZB8B4eMIGNqyHtziB9NUHFKnAT3beRdCZaESMfL1cRGSO6ifE2fCxvC0IX0lBf489Ygo82sQTcpzoBfNOflVIPIXXF+p922C2vhIxRV9idkZdkLiYjYjYQQFq+Hd9tonbQupnKCflRybxlIABB+6t/kKvRWXFGjozqcLnjG0QvMA82soJgFIJ1oIGL+MQQfCT+Ix+KjGQPKBymuU4smuKC9HA32oePX8A1PcPjbNfqp2dyMTtDLRfP8ou/7iE+NY804fnvIVL4PNJrGcyxOcFU6kl8Fdw1ri/kIvd73JfMdv5a/p4FOKEl+hDPWzjNyL1R6FUMZd2NCNCyl8YMZvqnbKhWDvj4OzoGPZiqCG0d9b82s06cjISUCYbZw0IDmIc1jmD1ppP4Y0ddE6sng1BOXFvVK1V84KQgmnom+sEMVUdRhjczjwV5CjDAxBvCsYeC22Lh1i1QEYY2/qe0lygcMOfDK00nxjlmRadnY24vexqOZSMWQCJLWD/9NN02LWRq9v42J3b25ESwNnlWf1Cx9Gbd97WNACT7F6n+pt8PFKfOD8mpbxE26cw+yHW8xFDwqbBelyF38IqN30lvCXIn5ZkeLUN5MHaHtdw03QKzn8tH2byAwR6jxw5JewVmyDP2zPc6jFsCCbAleyPVC6nHxlgnE6Jh3dffaZKJIzsCCXCKhMxu8rW46Cfx8RihcBpc8enMMncquH/L3iWeqPy+ZcvFZ7hHJOE2vSN8gGpSvW1Qt2CPs3jM3lQHpLDhh/O+P/OICJvaJTAFkcMTfeLmDp6ZhtBaafOsBfeuGF5Fwtv5TwoVFdMGF5XMQd2fj5vnb5R8RUpspSrrOjc3SqkbJN58c7tErETNN+WaHiptlbzigfAzZ4eUF+bqlssv08r1k+UBcmIRYwALNp1alulSGKjORpgqocSj48mpTzOSZDzzQQjdIcHAbzbyZEgAk6sdR0rJL/HBwa8KRhVWEFjUWM4PIO5h4vVyBITc3ffsM0M0pdE7kKoYbH3u87v6TpXs+6MCu0t01g+aKTVJZmgWMeU615DtVdP1PXzk/kPd15YnKEOYnMPk5leuwC5i0H/tgWuevrtB/x6BZS9rNffBDPambnmeb0DogMmxCbV+WINTiQVHjJiBTOL7hhJNFssFlTgeN1vH6iZAOT6nFzoUmtr/bYCVWfM6Q3NUxt8R8cFQ5YXlB7qGbRDyVLmEZNVF5NGGzrJWlaB2eLOzOF9j3DzERen3mt0zMdEUpO+II8upImTF/9un54DmC08r5sjLW6SkJfCiL95vNNIRjPLivCWa+NBfZ2/wxySx5i8r4xoBYqIlM2JDcN8uhDL5lPK/qawzoxJgnE6XYpKDOYVh9GfeE4yYd4R5JqitKZWUXK8jtkYk8u/HUyssjm4weFlBvj4RCaagyC7ViXEJCcuVvG10aricQc8HnB/rTEthBjb9U9QczlDNz9HAtyag9hZt2O8fuIlrQtgpmE1P/KST+RLmBkqfJMH78K8Hf2N8Xfc8LMdfWrUWayGvEZXIFutXfu6SNbs8CIuZC+7VwGo60k9HO8gQ3JEA9R8T02eyza4aWjErZ5e/mgskHoa+wkte+9uJvmNTeZr0m2UwBtkSUgiwgedDvrzhx2Dz7C7zq/Ab1AHWa0AACJ97Fipv9zMdhho4V0iuLT/RdFbFyU9S+z/6u4bY27ZiEQvotX1caH2cVsUgc9Is2+si2RetKdSACkVgwgoAeLOpd9UtcLnorAXEDW/vNfXVVBtoaxu90rNOYZYydZ5C0HcjbwWqNMNS2Sx3AO6cLNF2m6n136k5+oNIdXyercKMHPfGhV67PxQqO73ixlDvn0XgGbpvIpCNYNsyhWg57B+TPZpRuTvr0omitGjSw+ZO5lsyx60Otrvr4RZvQvpl4t0NFkoUfx6UIUXo5jiKEznxpJxcHRjSiKKmQaP0g3hqeHoejIgBmM7+8lbTPPLtWPzsuhCsNXbhNjBJ1sRM8YAMT2aNkPpLD9Wothzs3+hPjOQ4njc7k/Js9jh1hdz3EuL6kKlbca0pulu9Y+oyxzu0u0iFOY4M+AXigIhlQQ0XlZshq3CTaDbgjuIoQxmtPk8otDGby2CwLzhapnhyI6VqtJgwU7pPlzmaCDvuCxKWWpAsa39y9xkk7ArI7JRwhDO6ehDHWIntUXcaH/uOHCUoGs+fH+1ejYq1dzGSkD681Y6S2AHa0vb0ng5ZmaJR5mQ2/XyWl1HXx5qQa/aupHJmO+7nHokBd+6W3KHACyFno+QF2FNaDQ4iEVJd/U6JyzLl/6ubkHgAoipUJCgVhYBzRmSuHYN4fUMvWgevJWxYo+l9jimJdIyHb5GeITkytIYnwAV5p+YbUl80vyUrKLX1cf6Ff3u+ZYnFu4Y1f6HHfk565eG/eQPNaU/dhaZcXVnrL0YOcywJ1wkxMBN0bR8SsmKFdgwV7dBG1qaa6d7ONkS5bSmGpjpbq9E+THAypHkgiwv1OCb2GCiEkwNecWO5aCuSq12HsjRjz65YB280ByU3KI9GMKmAkujQA7h6xWODyUa8NMNNtDT7eQbafi5bLmk8QmHbAJxVDQFG5ZqgjJDqW30BlnC279TkGplCOYIIINOhe3J11PFNYv4xZci1AQSaC7Jv1arX6RuWGjJY3lkawy3DPdD874soXnvbn7UN7A+9ZviyvDMsInB8QarRHsU8rXDHblC0fZtYUcKD7jvp03x5lLfX8wPfkN5ZwE2UsF4PS8peBqxIFrYXAwypv+rjUA+jR9UHwP35XgUaRwcSX4BbVcqawhJHMHcVyG03tVnYFY2aM26wYSO5DM/uv96i6Dd/vwiYZg6wgJ3biw+nFtlQJjbIt8h3S98OcCTc+P34UWc4fx3MmsrU5q0TfAT4QBBbdvSrYffhZQV0S5V9hj0nhAmVrv+Z6NPnSTe3ZwSEkmxHjAdT03w/nhO6gWNTzHFRFbSW/tYLldyVnRr3q2i2y4IcA4Yx+BW1RL3HajqV44gXL5D5bohEhcq74Z7QO+VzMZW4lhG0rsaB0Z2BozX7rgJgsli4otnWJ9n85AiJFxeVtVtsTFnydgQNAx7GBJukn3MD0kwJKTtMYsa2MGWzrVN1wIFop+/BMsSRc8qinyLgULC62aBuCyNZ1A6ooceC6MxsK/eB/Ld6vJG3iYzDMv5hA1TjOvmS4zLmVI9R0H/lmSE9BGqSheEGygkr5nCMgD+WbSrlkzOi3fOmMTAl08unC4AldCZpG9MpNLqqnBuLw/mF/HtrJK0rSnkLvwSqe8dKGFqqZv55oKo9L1YNxkoIwvdMiy1vhVmlq/s31UGyk33Hc2RFIVzL5UaOYoZR+h5pH9koDVLHrQ8FMrRdeP9UfUvrcvSa83CT4vP/CDAgR6sIe11Tmnp832XyuiYzyfg7hQUca91XAruiK0EVkKvM7RwSbLHMK3gU+TdGWh7G4IdDyCRoEoO0xV7stwH/oTjf6LBq/3v5NoPB6w5d7zqa2jz0li09Zlx3HfisnGsCM+knjhGQK+DemvWv6zP5svd5Dmq6vDqlJTGf+AlFUZKxV0E9pxdDBAYgYCm2/kgwHCV8Sw+wdpgH6RWkGFZjIA+6YMRnh2b0jD7QO7CRkYM3Lau1obwHSz/bwU+A0c6eLtKYUyPLeJzLOQKBGBMNDovFXoDOLbUk/SXTIQkv7QlRO45gCCneGNM4vL/M94AwyYIIQKjaEu+DWiP8xWGDpq2DXn5HOGGMw73+Pa+ZKyix8cOS/DhCx6LEcTiTKJrlzHUslR1LmmW4BiffIxoejF9uoTIg1vSbhm/dYaraaT7K2wOBjo3YObjcWDADvlM4hpf8+owcKyw2yavHegWqFW+XDNJzQg0ktzWnoeTS5BJKdL0v3aOKwa9CzTmMJcisescAK+AE5fsaehst5PlkDKv+GPrR9EsOTyAdo7BNJs11sBoZH7MgD4GQbwL0ewCt18qJaJ5Ih1ssL3/PedaAtiJC9Vd88wRFjA09zXOosIpWPw8L6v6lYAkTjJi1br+Id8gYn9Ec27QF//GO9kDsRNzySHntZj7Z2oLAK3wIWZ9u5/0BeZz46ZCupfZxrkFexdt8yJFxX3xQHLFyGI0jv/Zz36xq0fmjRjhMSxUNdZgmTYJL7ktDMCaOq8t+YIKUEnrmKzi9cvm06wKQs4Ni9hWVUEMyIvbDcPQNjwseV5XjYnvAgGc1vgV6RHc0cptJVoSdy/DQqEoxS788ejR2sxd9L5LD+7HP2Vg6hr+0L1Ra2s8EYN4Mq7zJ0e1YnKr2FB9rbDx8ohyF1audBdUubUlZTzDGY0+fupS7bUp3dsp17kYHcZlfYG/njsR8zrWQViBszKeVMc+AUBERL8RPFmvusKDdep7ea5cRirKo8jPBXUXwhgqw15od2yAiEC+SUH53NB8LQ7NeFKsdGa534npnfdUYQCZf6CbG9mcLDJAyF850FRi3wYNUtbIDCDR+8Yx4Rn8auo4dWHkiy2oS81pmNGTNqWkTfVNDvP4geGB//k6nZcgDppvTQkScNDnuR5ccAuL7sR1NCNv47yijBrilGDwS0UUTHtLLmBvwlLrjbybbhPwH77MMy9pglsevZBS8Nybz0WAlKr7h5eRIPDj1ucKXT8S+v4cMiSzSIN3aXnjyHjJ0S1eOsQN8ln1F1h8aOuwh8MRkbAYeggZSCvxAk+9PSKxOSM3rUN68jInSSrn+qHLXbk0EMudiieKUmpYwdZ84Nwfg9ielhMNIth6cDdX8d5ndqotq+21QHCk+fUU1EKDoRrz9iRQn+gu1lmGKspkZLtaRkQlMbfsxIav8sXGH3Tsy3KPYPsi/HM+iIEaFo/HMA0mED80pgyj8ErPYVyOonnRwp/fwfqx4nKcrGci1yI71aWy+vWVn383vi1pHDzpoHzbP2dsFFSOFFlNUvYlwxeqgvzYUX/3kKrRvmpayJ2nSsZu6xMnrUXnDjiHC35SVbFGSenx22EMv2Pc0NoVAOBIg/Ou8K5dFJACcLetqe7paJosKrsWrOxSRHXYar5f9eOM1y8I9/PknkoiO6x5njTD1JjsSvgxaFwYugJmCwfTYCy7AItfbq6sLS4GBQCCkIh+8yfPuWX729OzNP3SIZMS2gmKrq28wHep7xrYWaSx0zVLC5mVwEeQTB62u56fNlbRjwdAelqL+5dBsP+UTTRM3S6y/u1gSjDsuolEldYiOfehY4P9T5+DVGSQTNPW4irN8zpkCeqidgTbJtWs5QneO5+lLC4UiFcc5y8ziDqfgb+R+ORmTyH0M3/i2dRnb9L8Xfz4V5q6ur9Bht6Z0pkdBneAc6oGCziQ5IGCFGmweG1tqQUyoBlN1Mau1DJBqfEIi7WcSfNEm7dPS8qE1vu64uKCabAuUSr7Qc2wbXiq1EIJsgy34uGCSWDs3U+H3vqBFYEFGPbW9mLkGGWmQU7dt1gSUpnFgSNOQITEnifgVKOt5bat29erY1lKiipwv0hrFgBT7JJSjanq+0S+6GsIrUJIVnvs8wS5sT/hD1+D7PV7lULiqTt1+WKjLmUJ2SHDZC1tOVEhucews+ReOH+3XDgFl7ml1Dk58Qnpm9xwtaP0Ofeqtre435zMmm6bY0qh+pnZocdNwGhe9k+EXMsxa0EkOVjHk/LTvZZJQVafdihuV5GnDjN6IL9kOYjDKUi2rwBVIOaVML+fxgjw8Qruz0irRxMYdZzcEskp7jrO8QIoMajhKP5gbpboRKuJnuopVl8bkZQQNSGoyAc6zeKhiXuX3uVQLq3XiK72LSBCsz8XucKufkQ0nbTngVGsnZSZ0/3Y3GklrLuHFIB4gWMy0vq/GAPA+/xJ73U9ohYha4bSdvjzgwhasuKyPgx7dp4UlCtEAF2sI6F3H4doiIsrdkTQrkn0Bi3apo9gSr6JuctdZbUandGaHHaPVtBEhySxh45qHQ7wwdyuAjpscjDnCf1xK79eLi7uCpzvQQ8EuOLKIW8dddgDabGRtHP5UGIMxWMuWsjv1SxgHEb0laYf4C5s4EzhSAlMVXVmTxGne/8Ppbo20N+4/VJjCE8h6eX9g0knEMSTY7aYMWFOaMOCiNJk8IgEqOe+JFg7I2So1I02aW2A1iPFGeAJqwzW0VX/W3CiJm1CXahQ/kSlobpYloIZGhFlHXbXtnnOWuTm6JFN1aExkk2mOqFmNHGMIBcvdiK8xwMcJAism0ZFlAkMd9tyVQ9X5GP/GAhBa3QnF7/1mUbU0LqnkQBpQYXv5PofuTQC49JK2ZkoD+6gRSscJ6qNkaffhuRHOHUKG5/bJ1aCpmhNqZdhahwnfC39+avxf74DfnaL9rzUYCn9wO8iLb78IqClHO8hVJqQ/VHAkqrWtEmoDDXWPHUx2z56P1nKcGUHGerVeJDGGaOGzRMlqSIYAJsT8f0/L7rcooDr9BgKo7h1+AIi7Mm6bfNLNhg+gX5N7p7BxuPTjgAt/Q17tVQfWyrJrafLfEevF0/c9aMJC7NvpylcJeP1KLIZQHShh2DYqK1KwuXPpbOa1olYgfHE5o63QzDeZ5K3PjfX5n9u+WMKpJNkuoMFHSLGeLnBsoMjrNcWYJsFXTQA9xsyw1Yu3cIwx9AL+FEDko3TdceWHzlCwOy0zVSrLd0IpUUV0llZqHMk9+AE4Z/ChSG0mrUjCjB+smoRSsJyaEKVYtjMPp0VBXmuxHackyfLH23ILCsoK7HWdKescWa+rGzx9yx9n3Z/8YqC0NsNmw0ganXIWIYl1oNiDvkCwh2Jn/+nOXTInr34tLKZOJPcZHrxWDuGXvHxrmPgsc/HN7FHt4eGvIXbZRAuwA==" title="Mekko Graphics Chart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579880" y="1524000"/>
            <a:ext cx="5689600" cy="426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15-Year Pro Forma Shows Potential Loss of $600 Million in Non-Fare Advertising Revenues Under House Budget Plan</a:t>
            </a:r>
            <a:endParaRPr lang="en-US" dirty="0"/>
          </a:p>
        </p:txBody>
      </p:sp>
      <p:sp>
        <p:nvSpPr>
          <p:cNvPr id="6" name="Rectangle 5" descr="Enter Chart Description Here:&#10;&#10;End of Chart Description&#10;DO NOT ALTER TEXT BELOW THIS POINT! IF YOU DO YOUR CHART WILL NOT BE EDITABLE!&#10;mkkoexcel__Book2~~zzMG_Chart1~~02702887-711e-47bd-bc7f-3beaf050cd5d~~636616539774403089~~~~False~~False~~Falsemkko__4HooU0THZk28POP9trq+pbTvvzd/gcV8t56cq85kb3NDTsUhojRA0EsgEHHMH7oYP1SYpn09ysXVivguJdhTvfyVMsBLTGvcX7WPTor/CmWYMZBw004o71Xrc6R1lRYDISBIt9Bke3sLHgDUN5kW3TEU4DmZZtgS+OcD592CNQykSI6Ah5aPOJWLsB+3UOqZtrDoAOd54kTMiGs01Hk7w5MjN1gs6uginQDDr9NFVGiC9yZblnJwv4TXq3IgbBfkP1+jsidbleJ5VaR6NTs/fFlq/EyhRKbpPTsr1B5y23Ks+qC9jPyMnC/tgfvH1ASmkyoU2/F7uvG5LuiVgEx5wEOXlIQq8mOhKsoohoXXkoXF+JNkTVreAYASlSXLjVfxZLqjsM9LONGU5wDeV71gLotEQ81NHnUw+HTSGUHDPL54bm51e9UJwxYPjFEOIBKYPo5uGGNbdLK47mwTaeWazqc2PYQCeiOxxbZacUZ1aC0OA4VfsbxYHc3hTjdCHZQJ++YHNmAlS0KELJ1QkHmClHUB3OC8L3FM/k7X2QzA03/D7gsZaIGrUn9A0CSBqAed9TUhsizYJIoh/rAi8/qlPiLizmLKBka2JH7hIGG5OU9n8i3m12ALVdZzhYBLsk28HpHeyFYbLPs3wc/G3kr0K0uWpkB1rS35bmaFCz/K7k3Z0hIC9VwUGXSWgHsssYwh/oisEEJtuAAog42MaCrszdu9JZPfA9aWPIpyVWDId9mYZpabPSvgH3lyx0YsCyzCaIkbJtdDeaXcT8Id/3Y+MyuzHFTR8lALHD15GDrHvVKVniEYT4aQxzUGKJH9VwMEnAK9ZcvXNVVjIzf6wyKGKRWrkj4pWsLAXKcBx7VAYsr088x61EFRRCTFpJa00fff0xJr++a7OPveQReGIuYHznBLab1phI+4BTrK/VVC1gm6U4PfwyRykTUiHrCoX+WfII13V2LygkT93ZUFgVB6hLl3IQ+h3NuDD5fPwix1So9DMWpYvh2Ks8NlD7rrYXtAiz67BNDR5d8Ia9J5pO5+jg2S3xzrUtwAlvhuB5cZ4CZ23UmT+kKwBa9sxY8Id6WUX/VXf4N3FCa0lqsckxS4BzbxoBWF+SoV1DA6ka03YKHyNhIL2F35yhIvCgWv/voZRjjr6GOlzKiQCgqEZHZnxoU7D8dRG2bee8rKleIOJhg81jy7KROxaV1/MwvRf5blg4CEVPYaVnSTyNcW7BG7XlN743GVfT3tRTKdBHmcMIjQGg7ubb+Gwq9woObfLV/Xe4ngs5Ih0pxyOPbe36oEkx+co2Z41YVZ1ofLrMIVkeVaDuPjxnbN4nc09kZwACD4Yj1UHXCyEQBhtqZhENFmHsBPc2/Lu6G6w4iveYsu3x1TuAlgEzSGcueKc8MYaR3h5hgDjGf/MTp0khGmK/NFeIUDVevDYXkny907vSQSUPNNB3SQLDLNbXFhBSGLKU0D/a1RLRPZ9eS4tkU6PdC1IMZn1puKiq/I2Aq/QrxnNN+w+QwEDNOq3bC4RZ3+jZNZirNTL0JtR0jiLDSANVu79zXEsW7Pocu3KvXZorKW08v1KEacoFzSpInIecBqAN5ulBsEuSI1fPvucZYWQvDelB7gBxH7JAe1sNfm/DKG6az6vHjuKnWFCuUNvooF82fLaZ9MP7CT6wunAC/w9YuPhP1seTrPSg6/nIIHVMXZxkXpRORMXyOhj08TfRI/Pa0d0r/cgylB0cf0PkgXuFX5iWVBa3wHb/ucXxOjxJ9dWMBtriDMJUUfQU6rWhrLPO4m/+oAbFRixukcZk6eKrR/bzJVOSWp0COjyzWMQmRWkw6aydY+0OrSJwHX7AvjGDnazgna5m4ERI1nOh6KTA4Gylj3AL7/3yq2zYc9Bblzr913CGhVG1TgkGMBYrEVyik8VHua6kFRgzEbyFy5Fs+ZozxDdFxP0DSewYBlN/daLRKVbHEpz6NWKaXmuLVjlqPdsHgiaC2E3+dd/kdKcWnM8PsOZjcCkT85DOApiInil0Or2zLIUhY+SXrQdF7vQJiZ/g5vT+7zDMI8kkb27O/sSt/9+ZRxzT6C6ByydELPt00qeogpPGXjTVhlQ4ALwj5+LcR51jKvrB5wf5kTY6cykPu815s1cLE07DzhYGdAdrrNFSjQ/iqeJWKCnd6ink19WK+2MVKQjWR98Vm1L8t9EMjC4WszRIDeVwcHo8wpcXUsGkAHU1OoXsVry1fnrh5d22eAqyfn79y4ue2A35mv3xgJIzDwhjyLVlDQ6ZVc0lMGDHWkK/Mh8FWagiUGeN++mPqyOqjRt6IUiaiNxcpjJjT6sBkU/bVzQjuse8T4Xen1a8KKzBc5WDxSqZV5NRYxTXmY6diAONycwkJu8VkE9WDDpKZhhbua/eKv6U9YKeNZOc7XsZ8jIc6hcUgTeKZYjtXF0Qmx+tt9HvnY8TNx7nb7umVpq8n9WvFe27ngfhpcLtuJAd5XKNCqM7zYWeabT2BJnQmIRm48q3cyRDWThzQ5ABWF8pxXkx6x05x3nT5yl/Hr4t5tcsP1Kh0zAshXU7ckpO9jVqAlrp2Kz5U9IdAfbHVo2K8Fi2qZE8px+sFspnh0CF9M4aGRYX5gBuLyg3E7dQy1UmaPEki0uAq4vBwuEHpL0ySA8ZiaTg40NpELrH69BegIGoYrhnvaC6CCekBsC7YKu/dtoNBTlV2igJUbJFtJaAuK0PFEc2zxVH3H0HAIaqyquc3X8+5dzkdqL0X4hhED6wToTL67hkHHGysLTCICqwvImtLUs3o7c6UJ9/lofL03vdTGN+b4XVu/oxPQJWjgam46tbqVmN20TyENUvoPfTtViX7hIM8qwVcHBxapY/r+RxScxveCjn/Ltw9vVqqct85M97rxb2lKole7tJMfWw07fSyPyzePLdO4vDH3NwpVXWDKjd6ANA079XItZ0CEpVw/PJND7lv6e/4fGuB7bKAJLSc7swdOljcvhbF5GiyaAOCaDUYo8mOZLRG212xrrGbsD6tHk84cwKtFMgJGZAoDtb0VbT4Cz9FMoLXpbD2Ft5530kOis8xW0GeCIfC0x2ByMGV77vMVJsuSBUuyyhUFkhYJAdYY/FeMIFYWX/w8JaZbzpk+K86ni6B+zfZka8d3G6blaN6XuXXD3GQQbr1I5HlJvJiZc1BQc9ZQWmegEQfMYerVfS39yu8XG2Hg4PYN42IhguUMjFmQf+0vtZ/rmG48jLyDWm1Vy5j68pFzZUDP6YHlDUjIoCOQhJy+9ZADaku8aTo0d3prvgpSaY3dXaiuEGglSO1RNHk0RJkCtMPlCNmioFWR7S2WgkE7i6TcyXsmLz404tWyA//wYTmp/pxlbgalWAxRddpPk0rGqNRA33UEN9yfFhk3RL0yGjwVgYClq49n23ylJ5i7VKxtO6gk4jXg8VCYpSchYduis0gcF+xOS2hljULtE3gG7Ib6F9P6by24t3atTx/ZKV3n93Gu8u8TjiMWmZ0Nzt6q/qAHe4fGXXotH5qFlyaU5voaLLge9ebUkfqafHIJVoPR9AoAGfOsHMajItFUse5tHm6Gh+JSv/TqqcTY0Mi6P2VpciRrTSI2dRv5o2yGuKTma9Wcd9M04jGELEdKduwzFh0f4frUAhAG5G89K4GwIb7ytiXSV8xR93TQ3Edi+S8KdCrm+F7GmdCKVK/M+jdsxse0f+0Q0tF3LDjX84P9FJlbOCnkRSchX38T5TWV5evOWplnpL1dgV1cvkSta0gsntMyZS/qafZT7QjFuHxFlEkPyUls0koy9JFJIYldTntUBrne3ioUCZWhkhZqbscPVH1Z8wLFHacszLzHocCNjVJSbGeHbt+UKT1SdqtOQLh70WsqrUA8Gsz8lyig/Iwk5AOOgOS/fk50JHJAknBLH2lHHXwYsa27KmnfSj+ylgRdCwwxdovG34AhbIqJuKLidnhJLcFvXCPIQwT0uaoavuxYRTzxw20ADOMmlsB1pI2Lalyi9ujC5PF5dye4+x8bH1nwuGkpCHZ7O3xzWARvg4W6m6tLG/GO0ke1dA0zsVbtGsC2bMBboC56IYvdWF5p+7DI809YIPw/ijoUcu1Na7xW1uJ7RN6+SxjuBPAYDmfy4hlxnLvrQZXVBTtdu8booZu0obHfApXptVJxm+d6I80H+aCzWaUrMjVFiupaZwIW6PJGe5mLuwu//aqdJiK6YlVjg35b9+YurJtscBD1dopECF04h5Osu4wnJqgf6Eb5rj5gCZhlWAEf5XO4yX0hPf0wOzmIhGRsIgSq3LQn0tzNeKtKvUQ8cyvL1s2dcTBmj3kkMjFg4+xMXamJyqe1IY5WIA3W2J9fAVP1DkQQxAXeWOHVBmV0WGhIadY0AWgqh/H4+d/fKGkjtM0AbscdKmJDmLLEkeUFlvx9p3bSuR+GVMTz4dvIAPPa6KgDTKbRA7T9DM/9DTwHfuyrM8IVDPxcYXqsbmlo4biRIbOqYtZeKUPWZQdjafpaXZovbn/zW3GvREKTIjsgK1QgGN8wrNNwkxvI4VqLTszWsvOasvzT+VvtTcSh1TrS5cqtHefgJQJpJ+9OBhgQqsZHYETLHqZ02yDk2zyAe/Nw+cjVWKxxLWXAyXS3pa+7BHT+vnAk9YNLgzeK/FisxWuG6ZGKWR2kJdEzvwqhnrJItqyiH4gMpYr9WeuZJ9NPxzoJxmbDDOsA/39sbMcHec+Wom7Kedh5X9me+VUbUw/IvIiIkbTtS/q/dJFnCPbwwM5mxXtQYr/SHcnSxRHEPrWua6RQZ+cCz1XUfc/bWCmyTCqwG5Vj2Y0AMvs4ffqaIku5+HYDsfsSfBhTk79lT/qyfVCMyqzsTsugDYLR7g3v3Ijg24xbSFqUb44J8a5qYh6nSk91Xv7EytTlRAAsQ2kqxk+zBbTCCwNI0qdXBfqqmu842j7ur/R/dJsH0oMVrwJg/OEB/Hsa2pGpKRvEo9VH+ysOCsUFPQs9wYZvRzzS+e8U7lakktm1hRso5mGeD97wbmKYyC7CnObu5qR7n1YLyUj24Q8crWbFT0uphkIBuJUj19z1+rC+xTnLf/hmSZE4PEqteHmfc3JTAknFXVyCi247ATVEWWRvzd4x/4LsRaOlhjGODtaedPegMteFTYhxMc2w6/xazB42XUC567W6ODi3aADsloBNa3GEjOnfL02tOLaOgw+2ERHd8lp4J1G76XjAMiDEh8cgFWB5ISrKJxNUtCI6jANGGEiGMZYiP6vXI1qA03rex2DqURmDXNGDsMamUnUDLCvpbB/6aT/yTKstsEmXD0VraXiYqNli3Y0Ei3Kq8+621ouPsGfvV1eHl7zDwmcpxhm3SUtY2mE/U8tPacZhtk5Iu/3r6iDAJU26uxLuemXtj5atm8pouTc2oUU9pjy/3ok9a/CD6JpPIE9akNsf+AeNkGCfGU+xdpND431WgMhaXvLFosWs2oHMWCvpI3doRjOw1vsa8Muh0NN5TNHcgbmg9kV+d7ygsZDSpfDb/Loo7fb/ptZwe1plKSbb6aisZzZfVvfq6vhfaiRQQRioomLbUspxUQNGwdT7MhiLN6UtyzhGCLXhqEPl6oBKhtWO0rDU80C1SK4L/XaWwZd8TKaH0yeQcAo8PBaRAi1gemUpF6Shly1FHfNMRe8D3HIsF7w8FPe76eGrDsvW7ghvR8+082eggbaVResQCKMBlBZXKoz1bvE+di4voz1SvRqhlYkKIpPTWKlU9F3FHFFOyyElA1HFHBL+5oIpBpdGAyAmpKjDWUelNu0jv+s39/zZEr2XLSO17ck/y5Ertwd/MgXUOpdBuoNyr5ucjGrlMnA+BT25OEgowigTGwG2WTHQDHzXp1OuAWBnmyvVOfz/aPZZ23NqBZkyUA5TEWGbUJk5qwo7+B02iQX64o8uQtPHxbYI5s86j/GWVISCvO5W5cjBdKhIh2BerNrTrjtxMn+SvHCTj5heEupTfYRKi6YQBCzzXBVS3hl1nVo7N5361iJe4dzWxZBddzam0xYDnYtSnam60aTYGfxqh/ZofOWEIF0Xo6NF2SZl+rnzQ+kCC7FULfWF4LN5qeV+vve8nSqJZMwmhw76pWR8Rb4ZB1Q/5+1174kaSuR9euE37rHmW4wybvP59bIOk2FvYfqS1hjM46UYeue+KfqIgOfi0hwnT88UIZyf4m94RE2uAAnGk11Z7v7GZAZjur2GLrVjSWkHAwR4dIKEo3rpomoAM8hJ7aKxqfGE3I65EdFDKdPJfiNre/US5mloeY1zXQPXx6wSWKbgKgTkPO7677le6Cd4d672isc+PaDnhVFuDhB9uco9U2j3SRC48u9mQowl8g3dk4a+30yoh0RBeqkWFy+2T25bDi2ayrb4lcnsURYnZ8V0Bi2zB5P/wkro7uMoJmJ9bQNZh3LjZ8RKUALPEWtooN1VhuX2tWAY9nxD9uLeKEVvTPs9kLcElJnXeKUUahzPJSAO0ZNgfsDXdX4Z3GTndjql+qOf4iwgCn7fVQSa2LDwUqJVjRbOcrgqJwtbWzMEPzToC/NMBouBmnXYGAr95s429ETEz9IXvPBL0dAQzZI+q0/vpicRGr5I7fC51P79UtQcdhu5H41Fz2CMkFzC7KjCRuYU5nzRuRzQQynzUhxikCsd6pcnT6ITndnb0UyebgdEB0v87vGRIWPvcenofMVz4T2IzwY8J4pm5gROXK3Ir6YGJRRHxVyZD5YIIfuRPX6QtfcVIR42zUDvjCz0l0PljWxGok5mtsJFCKTTAaDadryhLmSG8Y1MvKV9nZdvCWm3EHyMZGYmLWkEe2sTMcxYi+sdS0i+fUe1rmaw/pHuSHxGMxb6WERRnKPuVyNLOWYX8vA92mBQhe+kaQtvS0Te+MLTNz80YY1D3D0tl0HT5H6m+rVrK2HSIy4BiDZEfAnb7wPNkQkB50fDfPk+NXw6msHZMqzRNT3W/ld4H+VHpm1ZZiJYz7rw0HaiPJt+JLh2GbY9yIfyX+W5fgrYe5IYHlUQbfvn4zjIDir7aW/rWtPHmZ9A75sRKI7MT2ylX7Yh+nkj8qjXwXlhhSs1dV3ApNSvQKdSbAkI/bWD7pyo1EG18sH42f/qxUzJrDX0ULTPKddGVjOy4t06gSwyK2ios6mSRSsUi94bOHMgko5SG5j+JUe6p65zKHkACYBPR/cUkGrRgJnPxSjTE/N/4yBNsgNNtnie6CjA6H/ZlstbCOjM6UN0obXbrOOmmzp8pbhcfGW7hTzciENIGPO8nez/NUdeEQPlf3IcK9wfQk3/4tIA4+dLzkXi6cNwLijODYURnTSSnFoQ6YvS8YqGokeTR8kZdj9NYOB92lfzNopH9hiN6d8nMtRqarOSbW00rhGpOBjsk354z/klzseTQW/nrN7QicU2TFw45+9i5k0ID2vtIhCpyrENCtNousM3C8bsJQMBFefMjXajX0tvfea/UN3WU18Z8cYv59cTeQJsHp4YryVoX97i05vqXh8bo49jlXauKAuu639tMODadi4fxompuZoKyqmYBfdRsgaxpr+ijSeBh8osoyCf6N8WsfIldTCHZ0Vy5Pm6Pt6kqDQg7ZzKO/H5qZjN+6ztn6mKLfNy/2BsVfFHk73zGZERCqN+Ah+Ay/HyoMbXymdcP8VpaeaestHQlKPtjQbEYb+BWaZJeHKUlS++6bLhCH3utwWIgvG3o21ugJUP3bnwq5GljLlnlyz4aikH6NeAhejorsdi9zm04QQeEDkntUGYyORNWJUTEUvY7uwHCOVWXl1JztQYkI9naPObcBiofd4Ns7A/GSDEBi/ioUqLTngpgNHqzcrR2gUg7yRjUft94qPaRCQNYNlrAZeUF8w1yA8nmbjwxrFlIGNdt5+dnT8FFFeX7Sr8V7z4Avu2VbSflT4S7qmI7GrRhS1oyF8fiNqJKVOiUCT36b8fKNIDW7GIf1sE9tWGY2tBVrKJEuWga9/kCz3p6xuC96OvKLcEai4I6R/fadQkAJd9zlzeehsQWX4r8Z4v3/F3OURKqyS5nEMNDHYhVVdRii/NsbXdZcAfL31zxF/5aNkhbRxp9mu6fUH/hPYK7cCml+bbdPQl2DGaIVh4nSOcahdE2PODCWHeoVBrYC0ljVmGkA5fr9OSPXBFT/pMTryUb0q6hYnnaKIo8zCZiXnupUYm4uWs8HrQKqh9ezD6aTI7vLWcRK+ptHEjhd5oOU8il94cWmJU5rDKGjInS9tdLyZ4UcxPjgWK6macU//o6uv+gXhzF5fgDe7/fdRNtBmGGNa7AmGA95DLXU+VK+999cuzfFqYeylgV5e/BglnRBoc9gDMhr3Cg5Sntr5Vf064rN1M6Dd1WoxVFvI3FgfdzHZOyIbzvUFVXEdr/qVsgyvEUAlz5PM9IEtmoarIBC77Wajbc6j8jz6AnNxy0B8TpGh1OteUc58BT1zYOrbHSZJ/xRKn65YmTdxqgNsD6wXYgvrBdpanlWLMIvhC3BmUQ4xtuwwPb4U2oIAOL1cCXLZCP1ZHqzdBLN7ihewZC5ixqXX6n/h+VO4KtxtnNo2kePwUawMi0pTU1DLgQijRVG+S7/eIqvtn7Bl89h2TvKeYjPaXLv/t1Y2uGseNG+Ikx8LZ0UqcE/eNnxG9cDHB527HHE0BjfEyTXjPayKAiJHmgK+8LluLSRRE16fB/Npi27+BHZWgILgFaF4Ez9eL0Na/LuO+wxIHJxT9mdQ1dH4F8YhROSmZU6qoAIUg4/S3S2POxJsfp3wZ3Uu4DqzZgYtPjNLQKug3PhWsNs/1whfVxk1SGx89k82nya2YeUI1aHQTzoY3DD89qPSsrMbqA3NlTOU7dhqsuWNB9jBHcizb2Wiiux+pDraiSYQoRUK9wWMXUN3GTFWcVB2eijoq41I6/bzOvKKP4fAePKFo55w3Z2aVFvcwF8jN2bo/OzOGALoRHfoW65TnfumBcORTU4Sj4aPE5FX32wz4E+d+qEn2hW2q4n8RZrVXDozz60idwOceFgZNriAfZrL77rR/2iB9cMvQmIPWaADorkKOFAEdlMqu0NDKdyMp3nb5nkIvlvOS5CrA9AcBxxFv8Aiu+/VVVsfR4aN1VcrCzJ4YFbRScN+jwJFXXZeseY6MB0HQQfG/CgxCDItvghGN7xqqEC5iUiuTV+O+jk1kJqZkgGKailLAmplnlhYaigqe9BtaDPeL9y9ve77oOJu/fL2Th8VUpToSSxxkKE9ELdicyUWzpr1IEPoHGiZ1cWa3pYcpoYR4a6bc4vUX77YCTdIaaALcyN7Q4mlrfunrgiP2lJk5lZvt4qcPMJMhmCl9B050UuGT4ZDTNCzx9zXUvEbRHoMTg0Xw1NdaUOUl+1avOgySkjuCx+WZ0eomD8L/MptDO4PZYgLDdC7k7b+LhZIPtkpA5NvRlMLm2h+jVF8UUzgGsVCBECwH9PCEYcbaDeIzACY5pFXAXyJ1b7grzRzGE3EfRFo0q0yJZ4vWmzmBXE+Nx3LO/DDqSWN9iPCCw8GKwO+JRASPRJrrKD1Vgf9jGFw1dAVKyTUH7NdZOWQUQiaqcLySdhUbJrmHm80fjwCI7b5/zvFFbAEg8UVCKV1H2D4xsNco4Bm39DHL2WOOvr+eqpNzeM2m1VCCdyzRGyEXqsMfD3wLuvRhAqT79ozgC2CdM3fJOzF+B+l1EfompNuwyAVi3VqbXqT2ht17dzui3BUzGHoIKt+jdcWnaHrKxiA25tCcQpDFf/8BuWGye3gMUGesFGksV5gLUq8Hd/tWEnlpjpkAPfjCZZ9CYlREweT2u47yByIUgEPd7LrhYfo4zuESQUwiZceN3z8b0vq1nw4/ZT4G9nJN6d1SeiXTWu3TlACF9NgWj6VCG97j8eN2Rw6EWFIY2ZBvrRBYmZZLa6vF2C1bxYNJ2T+OquV+UDoiAVpMsvqRlg4mtmXH7cTRbCLOTGjZLg37G9IZ7lF1wgFa5LsPXBpq/tOMkg+SeT6R8vw/tXdS/8dPnRQJIAcXYPAzrAGJZAOnx9UuuvZxfpIdKwnVjhaFhKJWUJPMZd+1ylyqPaUsNgFgEso4oaB7l3TtF9KtKwok12F4K7W0M4BLKSNaK3Y5+ahw4WCIAtvzF4T4gx6oaUSsyYtoJHF1XAGH6o7q470j4MejQEgnJn4qMldx9Fv4ctZXPDlgzJcgis2rHW80dPXVpZyKT2XRsklgmv0WUCZ/WXL6TGe8Q8FDBjduPQpx2JaRTKOi37OVKR7fuZBbrELf7itLUdHa6Sk3VMpn+1JvjTphY8ktj0scPJYzdBbNdPdZjq8Z2GD0Ji3Ci7Fgx5HrJ+z5XSjocgYXtBevGoHB/iu9B5BC/xS3aAW7moqdsD56vSCC93VCM1umCBaCq8y+YYyloy9STA4R44lhpGWTvgsOgBUMdu4Kwzuh6X8ZUy01t/diPafcLJbwJ20sNkoLVJlu3IqMiCu6rpeEy7TfMpk4MKopvNxHIbTEVIQhgR0bj8R7zcnBVZA6bDDz/oeVwfbsijtuHwvWnHd90pNXJvCJI9XVKrly/ernNTCXfgj2XrGKovEse7a8QJADaZE3FJiXa/3q5wTyeElxwjra6ayz4xSzoR3/0WWELRlbxx7yzDi7/7JV5/4Rfnr/q3ofKoiHBlKIWCJjV032AR6rFyh+DOcT/CftWbV2gGsxqqfuHnSA3ZZOYJclndSGc/qV1DTaMRs7xDRiEwJJlusXfhRMFL7kYPQww6yMC+dqM9Bu70nxj4oNDVE7Yn6uMOdN7VO5AZ0w49DZKug9EJ0PXnuA2B6Xjxxq5zdM1utIprj5mMmlSYIScYOSWApP0T1HCV1QqFoWlSQ5LNXxNr48QLT43AClTj9+VkHYhIw1f9T+0mfJ8K5nQJ2omo8zDoGDQQtXyat2qUYBWEmACXiLSQFUmEw/ed68UWyeV14gm2qD+kBKuH05sRbg03n66B4t/HSbCTvLE+RbuV4pR8SzKmuryqhwqB+CzuY6q4WPxDEPxW1qrm7ljjDFlzdllQFrENLchm4fUB8rYQRxTSy0+u5LlvU+4EimbAYISwqWQC+fIDnm89jChXrYCMDLQsYOJjgB3i7bnFcreIueV56TvUjBe4hbfgwxKdZjze824MAJ3a99J4wT6IKZv+YIkCtlyAZqt8Kp/XxTTZ1J9eznJIQfhHivj+VfUDNzhgZsBYxQEdLqpvqGjNDmJnFfIBEAkj6JYtPinw8unsZJpy83y4Twap9axWIonS7UN0eDV1Wm55uLR93gPtQTQ1INSVdq2FrkyffOYSspRcJsAaCCqJydMAH59C0NbB1SdQ3Mq7vU65jK0eZJNOG1r6ABsuhDOLl+JiZw2HGaSq+WCNFqR5xMYhaj+FjLSlNRrtOnwu6F1zFw7roZKWdjmR9iT9j1qflP5834WYqNuir0jQYL81a1VanQHP14HJt2eX97N1G67A+vfZoMa7t5vwz1KoPi1H5xoAQXG3p7D5rcokB9o9jkmV89FKbKox6RVBQWK6XFs6jvZ4RylUOyqq21ND4E5MAht+dhDTKPAOFwvYEeznY9MnFtytCeB1TkZzg+B9H+DXtA/Hzy8QvPNx1Vovj3FH8CUE43iTyigsfT/7mPn0X5hjpFeXHAy0t5gpnIwVHOnCikpUAr+tgTszU8bD3M+RZuge2HHY366uw974yFSGvIheT/GhSNgyI8+To9890YtWLULfCmR8ojgk30ANDOLvFir75Zfd/JvB5gYTqdsWL/erK+hMkqSJk2n5KnycuvPyt4gNooVE8H7COZF1jcMSF14Li2Atde7RpRzApuoY6QsmjSI8WrKB9pPojhkFLBljsrtsTg7pP4haRW09M3XVShB5kZR1vapBlnLzzH+WFtWmtyk2YTk+zQTYnbIFRN0iYDCz5wo4boVZ02G5ecy2X24BGu/eStDT6OknCaK/QZtKc6OtN1KDBGDgPICX7oK4ewiEAckbXk8fipzgflo/cP/zkxBgHdqDLYg6BK6HMczOM8Z5PqQK+Fwc8QzSapuPKqZzKwdKNZ5XQjsA1UrVrcjI1Aen3VtkuyoBaqDwMn/tXEzrs3t36bIB+1qwJVaEhsjBFvz/HbzayBTYYyApi6qO3dOGlkSE9OdE/JT0frAqvBSJ6kmSJN3Q1ExTYsAvfr9B1fiszk8N3BbisW7NeS37KKW8NWwrUWOWvQbohsNaIjNU+6Gsi5GH7Sk9kJoStyv3mfb9phP/KG8MgDtxlDyhk8bpJPtfWFnBVU0BLyAQAi7+W4AzfXtX0wLDDpPhj43wtXzLzrAuRVoHQzWVqBdKgfn9Ll55Aqv6FrLH7HuGKd53+3sEQU9haBHHjfijVvNpsqJ55PsUaFcbherRW7dr9mIwTjQDJKHGEZTTfTWGVzrvdrDWQv3aeXvFf6ALYqVmR+idRjxnZF4wC9tJJhssHCk3g06KoxdFVwFdyEZTgj3/jmu+4Fh69I0rZ9Wizq608ki1s6oiS6W3fhShUhXVJk8JUr8cahRjeruuuagXedovkREBmu+nKGxRWiNDVWZ1w0sE2HL6vZsgn44VCsqXnQygb0wlo3YlVzu95wRDxLoAbxMR2VA4SrB3swNXQUbkcAJ+07BzXeeRP3YF7KDK1BEP9n2IDY/M6kVKtlNf5IiHAZ1rDdEQLO8beI4f/zAMgAZUNODAMBF14k83/3REkCjqcEpOuHCGZ1OvYJda9rNcpZKrzJSIeGOlMDNCYmLWYzk8kU8Wzr/bXrlQFITfHoL6++ZaWWFHJCDy6BscKXEY0T1RK7IUz7SePWSuEK3GTOeXG8lrOoMPmXQ4IcGZtHp9E2dLYGU51Z5O9dHHJVOMiL/GzrvcEImje7BOjFOTyk1uL+rkvIiRi0b8OnpOjNipiCwdbrNFKqaSG10+vrJNzxEuov5QNLTa1Wa1rANulrwZjGhk6DV7g7tGwJYCyuN0j3IvoBBU7Jx3ksalEb0oIRzJhBWICz1fcQ/EXu76oq2z06UvTlMij6eEMB/S5nMsGLyNtOuB+Kefmgk06YMOgeaOF/S18T+S4nwSMtxvHMzw0FHkAhuUOgu9HPkYklUag60rUd5m9GpiHaaw7ca4Lk84w1nTN23wFtMjVa8lTALVMBt1RsR2U6IE7f+9BBWj44MOfno0xqWRdrZ/Git0xazEuNcqFwRcSCcJ4futn2bQhlvQLaNVHgsnfhBa6wVyP5vKDpE4149OUeSRTRUbhp7ACG/osAiFwG6xTWDUhSDmmN1d7ELC8CjuYt2wuG/SXIiiJQlIyCb1hfKRcW4e7+4XbaRd0u6r0ldyKeTbrn2U4+CgVNR0STK6sLneywzlASfLMkTRQNNeVoBCLqXIb9y+2b8tzmHQrGDguGLf5rg4lc7UXjSUVu1PPFF1wb80kxGAOJCswkyfVHHriFGki4lJ6uPo1PRnvuGUbyaA3unm4n2/MGmAUlBKDsvlVNaH2X92mzZsB6pp+Tq/TznfzS1qO9IA34MyAKpvAvSPlDJq7nEMiUkIFIrMA1rx25pJ4SkCHmy/m5lwj+eSMYNll3x9JuNJOhFo9J5q4muSOGOn2NKqnVCHTAB4D4fFuzqotrzF+h6R7PzNzptiXJfiv/jwav8bnrWfUDhRxKymSr2pkYK0DjxGnQvw8xCS0Lnue0TNOiKncWUcACHmgRNa9wjbROG34UI6TUcDqOMEr4GnUwdsvA3CVSTKYAETY2yIMjvc+gFIVn0LlFK8CDwI0xSoNZ/m63axZ4Jvs9sQ6J5Q20jaXDShKXpUUqQXyAVXkZxO/pIUDBcVBe0xHbdQ+BQSB6I5BIuu4JVhR5ieLb+L7ccDMsgEJ1rIcMl/Cyqb2bw7D5dDeXEsEOLd2kBhyS9MYnwFjyxWe4o0NomnvKvMSd4NRH+lXDWUhB7lEOJ1OdoGWSilmHINpOGYGkBYbrFd+uTuZWq7dYfQPh8xmQXUtBigrv9oIu8sLcJZhf+X9ejZmjPLBo+xDsIPPeWL+KdfVoqvFsBHAMCYVqZ60t251voOfiBdU7znqnGMmUgud03ueTm51dmuTuQoz46YxVsnJftRRyua4+yiLgDjClqdNvQExkB15sN0ysk4FTbmgBB6DwJXCLaDjKB4gUrFNkIbWtK572vl7CJMm+2OmLDqUfux1CCfuUa5QWaj+LF4G7aTt+05asLPvm7rfLms5AX8NDJuk0NILxJfVRVYd+gRdVnXu8JPC5Yc7eFIBAvMFlOkIMZKr+BKfGDKhlZwut5P5VKxXWBDz+Q+c+Geei1wTJhd+QFHq5S+uiwRPikkXKIwz/YqhArFd4LXDNyZdDWmRToMXjceKp+7tYDexaFZCpuPnu4HD6t9/Mmm7C22hXxCJJHwfGNEtyLqr6JnhK0bQFyrwsA6Z/+ozLOrtivQkU+Rp4tzK74v2voJ8oQCOKUNMvEj8p50FTxr8vDChnSj0OSYY4PeCfmCTkID77NC9KK7btNjQmDVIlahoMRvATSxErvz6iHMM4bxmcT+5OIfmXyAuyF7PxcnC4GKMYaw4gUAnslsRTu95PZqRdoTHM9mkrSJou296i9tMZdYHDfkZauV1u494wpXhNn5Y/HZsYo24Zg/V52zVDPwCElpj4wrHStQZ0BGc+QYaZYa/vO4z9reHCfT/ze28giKL4FS+L6T2U3WtzY7R9TkdjITSfi9+1LE72+vQwvNPS23t5G84FQsdwW2fDYv8o6ZQ07FdR5X1ZlFWAXrnuL3m5k2Mq0Bs8jftszvuUEHljIRGi9XUkxL8/IbskIP7K8xOye+PV/Zxb6x2Ofc//V6l9xtqkMPauzPr2pPwKH0WZfvR0fBAk9TgaEGvZHImOv9+yhm+xzJYK+HPkllWQNtpRCbAG5N7pF8uceMkkeevhFx+Hj34TFr5flbBSsA3yZoSBFqkW7Nz7U8c69+a34z/E2sL3USB9zeSv+co6iw7CDTjsA5icUN7rKIEUMS0Vx7YiwpyxeNr8BZBpTqTSnBa8KtTfc3fVuGSfCMXo3PwtDdy04AND0Kii+ByAkZXSnKFyXAY7wZr5k/jwUKBCCMOGxe1o7g71vGPrxqUdZGljGzZX4DGx43ButCJ2FQCn6euvb6ln9yrh5DSCDVMUakBYzfI3hDAEOaKN0p8Jsm6cvCkLVN9p4xn60leQAiqRLJCxcNcd6D3kMML5htdonldyZJoJHd13DUs0FF/syW0b1S9R6Fd8UfPsnTeAqRDWs61o8ulTtzfopBKaHFRQdc4IokB3bPmMB7PM9dVa2I2jHb8ErMMDbn5HKmWoBQ28JXlsvwl7gRY6kQWJLbzz8LaJmW7x+uCzDNuMOG2W5nuxGcQ6rpTnUsjrsB8hR1jypRbtN3oJERL7nimPTupvDH1SrgJgq6m+56Qfygy3Onvn5SOMWubFpZETCYFcHNP0kJtO3ZaVikjbtqqCjCMYjgfPq/dBGBAh8e3J70JseNRihzY67G4eS+jvF4IW+C1+M0kEbZIKtuvKIXHzhRpgNdoQIQ9VBqmzwAsa6yNcvdorFtR8cq43l6eCo7IbvrD7Nf9iQ63mg5SX91aOq9xoB06qq9NeCCQRKXeerO6QCP1rG8e4Du/In8MjGFnO42ZI+0/rNMgmA4OFKP2RWKr0AmpKmq+jpwsYTLnZegTgYwL9HuaTJQmupWXLpp0ho66wshOcCGmHMUN01ZRr2UkoeldVuIn17DXUsq1Fhl/K59TCHduGZQeqrEnmwnDs8QnUlKqAP0x2T7QhJI36aIhj5IztB9z9gYTrKW7kyaH1eJp11ZbqOhqqmgGDjjbG+mZCS1yBUiQ8SzrO0hp5Ya+kAbufHLUhv74rnuK0WVNf3TbvoaIik2rOQIEIapNC062YNo8HtlzkovdrgEuPJQKlMcLlNsRGZ+uKnM8L7KfcyrCubN4dbzk7rKlWVTwg1A+XPHV7AdNc90Ge4ASAs8TtzJyJMTolM2sdLVeNeguBYftJE6loUw5mlFZSPQ+DFo29Sc7Q5DVPIk0K0yD5jUtXtqhwuSK5fQWQTIPDuskMJjKRQF5Ijoi9uEcZJ2g2UASiHuVUPJvUrh4tyAcYZbEElqyx2K2f9CEzcLq0BNaHQdmrzldIJTJ0HcPRXFpGz5B972qVcuvZYrjCrKeVnYKidmYQc27W5HNkA4icNi8dWgvSkhkfJI2xSTmX44cWTPcceSL6rtDfqZIBARx9wLUBcUNrcwA32Sf3wSRu9O3D2F9bVVMisApmIcJ6sBJkD2akMw04blsmN6FJYwU37GiXvFr5R24/fEupSrprwJmtY9m0MTPJQTePNk4SX31T3u1lxwIOs66gUqWxuok+Xurv1b7YDb8o+sqxzdgkTRqRXucKZ3klEYUwtWWfBet8+e8PX/G0DNHc/bmmw2/vZWhw1yTMTxL7Ry5eIRFsxunUYjnFrHMTPgI02cdL/rmIYqZ/LM5IeJwHfzsVdDK4twwvlw0aOcnlgoVAyZpVzmRMSe9hRxdBOSYMt3hXQEHMUbG2SwaCshB5kPynLGxMA0ra/OiUiN4k8TvMW6eHcK6aDIk/FsDnegrXPREm1VdVghLXl3Ug3Oe2C3cQerwgaRYXmWGPtbRSoI/DAxREGIVodsJM2/ts4VRMVIHox8zXIdUFYmFNC+p9e7tBlZFVr6CQyw76djBRbLL8xmb1RrFD2AG/yWXcx71/f8J0+tqF8JnKgrhrRcB17vAmbLAGmNS+d4A2+wGttHRBCiXfE9r+bkDTVEWu0XkeP+iQJw1cGKQEz1r8/QX+xi2fM5CjXx1X9a78byc3bBJNUTjZn0UhkGxBMQLU0GxTyOGOCeqXobGNQJI1yYCEZWz0/cb3rxCgVSfLzh0pL08yQOkPSu2uLRaPwLEatYHZsNdQZ4kAkxsDoIXthwwvNmw4Il5vzfV3FMvaubvmby6Z+aa+ZcETJ5Q/XcoOC5wsr5QVdy/oXC0trRQWmxJT5R1Ty129otvZxP6s8wzEGBkzTwoW+Y3H4Bwf7CT6gGrUlQPC7ZmqK92z6DddwyOudhQb1qXJMOTGDwYbl8rUXGQDSwXgMLevgy3oLddA8V9HLlLxg/MO9hSe+WUAeB3GSpJPdy/kh/6lnGq76QcI61955S80fdZV2q5utpAvz1ktN+1T4Udg/Hu7A3/f7xTkUJF8UbDLjr5/Nha9pyRQhUX54oFG7P9O4tn9BTbZswVG7iL4VjQqt1m1pnRUKgGOKNwn+5t00FuRpmNpKH7L5Zf+G+V6eARa50cYtc+Lb1J0q+Gnh4pnMPSofqKWzzJeF9E1oonXyhl1PKWlDLdDVeP9eqock0oQVQ3mN9JSFVKRRBXEk91vfRDhYDfkvt78hTgz8qjBcv3sJB8zaKTaVkeyDufMJGisD7sR+hL1+JSsKTab0BkIGizD2ES2EfmDhc3A4b7ADwDrjHxm3zfjlyRWxEW+IwMPVsGQSZ+/QM80dA2R8Eu+1+KKPtdApVSv6LOVpycQzxXcjn/VRL/OQrjNduSJh+vZG3/BZ64MG1hTZHrt96jKrnu0q5daxqND/C0nbC5dQhVso5WdWDoDbcX94Px6qaz1Yc7ozo/FD5bQRrC0fJd4x0mR1/CBgKXxOi2rh5njuw6WLaF++JTkAk2bEYhLI0JDsCccqYaSDNJviUEO9K6CJ84fsPdW2vzP5kVlZP2Xj+jcrbG/FRzyl0/r8/c1Tf0EqpHWWy4IM/nh2jRNiWd0BYiA5q8jIc1ZV6UmPguNXTofIPP3FmxqmSTjAwGEsCQ6Hg+60x9ZZ2cWCNcjQcDaYgkw//HzjoaAI60TJuMuml6tg0Zk8dB03nGzqEiJXWw3YlD8fLLWAV2Iz5RQ2iPNmv+2cgpsEOLkbEz2kQJnxb522TNnHejBlISBJcwOOM0PBmAKgBlcAuBrRQbJa0NTmA3isJJEGmJbkcuLLSOGu/N8aLa07otU4hjhm+6gQSDXQ/lvuOJTmNjjZy7k+vgZqGnbh+YUye2Dc4eP2ef4vA51Yur/q6cESKePG0zNEXZXfmrjf+R+82QtmSQLjMCnp7rh9+ozHNEf1C2cTeWPCMDkFf9dafxolLy64ALVZTT/0wS7Dtj0Z2HSIJ2Why4EGkj6DuP/ttW365pNFBzAiQNuZ39fx1xhP9Qrgy5HayI7uWF4iWSoADX/TxtPGTGh+0idc0cuMr1OKaA+v4na2MujVa3R2AYb4jbTDHLB6Ytm2kgfm98YcntaYHYpJr1c5dQ2K7poBzLoprqo6M3aH5RJwbN8JQxzqN39Szab7FK53ddJOECK4Ciz+XhzOIFqS0amGA9nqX8zUKPGhv/pPsJJ70adv0iedE3hAE4NnT8nee71OFV/o63CEDXGx4awkmCD3G9vv2+Y7XW8rcHqOBq7RKyXa4hlAR6Na3TTc9vPOZyArjLMcfC1x+J/yBRniV97VNQn1QM68Eg+a4ccdSu6aUv2jbH1pHqvfjEYf3/9B0AcfN5BpdC9ZcJAAfAz3T+eNKBWCgqhzMYWL92TCuJF2vx26p7t8i/9GwcuIxLjgs17ieLtGNRRUiZsz47mLydHUnBLGdD8yztNxW56YCfmWz9VXC2SVFtz4y35gMHA3seGi3J9TK05YwpaJrsPTWf+M9/rm1xSH6LE46vN3AsK9n+rXUyLY9J1dDZ6Dsja+jooQMSAGn80CqqxK+IFdvkG0T9t4ui1B99PtFZgW9it2hyOL1C3BwBX7442Az4YYINnzlREzq61j5YdauM2anltHIGjmMG6SLNHWkgVKBQQ+FAtyR6JOVorlvBPOMsTVx4DTz/0LR9CK4qSjPEwgEJ8xYNJI+eRQv0RQXlSv8gT8s0ay6C/20i4dFcCITmU5h1fEpiLqqQHs4ClqJ/qsXIL1/Mo2GNG/QVTeRq7cntssC/NXUj3gKPxczEybp5EbmeQafCF9QYtjLjvuI+xRv0q79J7uXt1il2yffOVPf1RDOJTLuGALcctJx9rGzSAz4qunDUFj0A1Q2RQj27hEO7AVFtvyA884JmUtsbw9Ts6ukHqCXeutZdGkV9P3QUnudTQv+ux2QtnR+rJjrZsJJzsfpz8OyogvKjKXk0isG8spoCxe4Mm1BoVlvZZi2FQFGYHwvdwdAcaFI66mE78S9aTSDXz80sVS95DxgxNc4SIgh2S1PLX16hL6htNHOs1V0GRMtpcjmxvL6MeOKFnXRpIUGXx9Rq54jVtdbIG3Uqb1K9XT9AW+03mfVnyZJdCJvvuNSiJLTvyi9I3iYZDqeguqEA0mT7O367mIXjhdsE9BpGiVNxJm3EseL4Bf7n2gS/n/a+3nCaIX9v9IdpN9uEAxJZ2O3TBpW4G2Q7dXitAURA9SXhzb3XYoECiSoAY1fuZy6600SVFHDyGRit6BMZ7Nt4wR7bv+fpNVaK3tlvdGZXkZvLFIMxCgldgG+gXIKSDay6lAgVdCgoH0PWoVy69NZtB92N3i1ZIzAicG3fcWXyHLIvdwbzYkYr43qWM3tIWYLJS4iMCBGw56bUXgmMcao2yR2yeT3nBNwwuSo0xj65QCw/+zUmmNAqEh0qxWhOjHMSbsZXLWfpCLnFloIAqyoAvFhOUuFrqwelW+yn9Kz6hWTfMFu8kwnskvreZtVXivFCIbEl75D5hkosmEDH0wpGtAdcwpoOH1p3Tf8tbc+W1BmOlSuU63EcCC45vLlX90tji8YvvnEGSRsrVHIv97RSkPqbrMulo2+6tWYbxmv9eWok85pmrgYopVrVIDRTJjmoTukfmMtACcsvq9BsGbbEv6+Yh0IW4a8aH/ytriGdPXIN07ZK/2eXGZZuOEYRWZnfoX1sZmnVJSaqX7znkyA/67FwjX4tlASoiCTrjzcbXSQFv85XsrgIFWg9d70ZA1nwJVt/fJJ6Wz91pxxySennyWRdLMxKKTgBhJekmk2oye2BSRMMDsdnOYaE7Hip1lFc/GNob3kO7DxIk5Ft+He1T0mMvoLk8uyHre9K2+01n27JoUup8ZIuR7z4PSYrEEvD/lZEDzQ3SjSSINISyYFxO4uhC2hidWxjWbNiMi96hT1mnO1x1mIIV1tr80SvpxVG0MX8vHWX82q0PGnzvVWMdE8HdULnUshTlPh9FFYnHI08qsZDZOWSiOJUuhAOSH4SKhvMuCHibaRYoRwzqhwg/rh5q6aF7Cy32caeXLF1iCy2pEwnASzE+iJTxu0QSrjGZ3o7++IJGJ7qLkjUJL3P01QnuUlMewT2VqhBl2EVNVP/VgsojaNWE8Lv0mxRRGcpRyoXJyxwBuHpWjw0rsWYYxNoGp2YqBOd3/FV+z6F3bw6chFMjhN/KUi6Khuwx2T7ddGXT7oN8tiK+u2S+CyZmpYN3fwfpB8KyuZc4jNzIyY6y/+DFH86aT8EXdtLMj5mvIDfJ03Dw/KCK9309HdphzzrOHibaRF0xwxLk44+6G/WAJdGkn4u0McdtuY0FgOqSBMUGYFAVsVrl37QyY0HQqY0X5OfiN1PeVuFA1bDNjMYbNQzE0Q+m8h7fLZxy42UJAZlGSWxVGbo63XVxbUPWp9Byc/PJTM36jeND7JKuCNf9nJ4y3pD6vGiP4l+tqStssNbw0zaqJeJvGejJi4iCpqSIOlAZFpwPtbAESPl/7+pPA4CbKU42c4Q/ExvjEBvsB320D48s+PqpM/FahScp71Ns4nWw1orOxUcwkO+k8ei+DYp9/L0nzQ+lHML7bUV8zopPu5FplJ+Wh6ixHiAzkXStEp8YdLBpWu53CwGkitB0AQpSXq+TuARE4reuamJONry+Cr7GPZW+q+5EY81XmDRSYVl+SFmBMDmncSiX4qBv9i2cBzA+lGB+dyiOHFhFMzytzQK2xfPeYRLYrbSTt3gj0U16++0Kk94ofrg+Y9Id7Y56hgMSHSGBuOnj31qDx07XirxLwxDuzvTRdk6qPo2w6zGAa1n22KBqS74hJudhGIANFQxwbqvDh6Mfx3aF2NKvKWAY/WxSGFE7DqxuEpguaUF5h2AIpdxcAI4Y5+bEKwEEYLi6TaQPcFJqFG79LvlhJd/w/79BFwiaX3bBEhUVBeS06gHdxPGmjgm40eg8DwthK2l9RtSR/+Z4pwlP3+yuEe1xUaWVO7bA6zT9FPwdEc/FqeXVBdUjMq9br9MJ4X9EvyC8JG5H3BDkqr0jrvTM2fu0Y4DpQxK1+fnYxkVO+G/nex7GSzZiK3FX9ImrOEKmWEdYDhybi00iqIAHZzcBnP91PKZ1N6SJ1TbtQKCXXg0lVpGRXN5+xrZaKp3pNHIMGa7Obs2wVoHdRMzK5odzhGdBfqI3jttD13Nh1Pxrk2Faa/q6ZVzBNh/m6z9ZTUwfJd85pClxjD/MRZ5RXk6M7LA4t1GgsSbOEIdJbpTxc4ZVAqjZQqQPRtTUNYI2HORkjFnfPvzxYatp6ltxw6M9lo9PpEEVsMgfjVo6LgPDF0RTuswZ5cVQqhvNroHR5TwIb1ixfotoX+0QWs/UAGq5mspWcrJs2HkS3G0W+iERbkjQJUqIXjP+VkcCesTMIcQeqCIDyE0p/5u8nN+EBkYI9hF93P5oxYjNRKK+aqjSGRZ8rpvvgU/ghBP0rb8MY0VkbCEMhgoVc4uFw+SOd4dd7edTjufztFV0cQPCVFT6GWXTu3uhuRx1LybRazo8NqJQANdQ4uTGe40uPZv4XN4TqeCAkUksdPsp4q0Vo3j6wB7WYd1aWD/egBZLHrQACKJnP7z8Tmpgfsw4YMWjKYzl97z9Hmw8QAOj5EpeuIUJXfwagp7UCfOFbjuNNxAoEINbDoJo+XFZgdcl1btvAJypvQbhMo0PO9zXFYR8CkexvdTeW86BPqaYYEYeB32k3kGqv1mqwl68fFeX+9fudO/6vo1fqQ64wehY/ejvGp4zUFsownj7T5pEJzH/TCA2PZTQgwkhq1XG3MZAJOnwOkK30GA8XfRLN0Hv37ZIaSXwZFLurJ/KfSWqKZRTOFcwmdfGcJoiXbumtd2DFAh0bKN7hCgSud/1JlhyQ/IOqd9GsvyCY4LJ+cLTx2kCQPPNiGV9poauGZVvmM2yjLj0elEZDTu/E/InZsRHI4MHgGdPBEH3gN3UsBqCPN8bSlz6WRX0BjKFeV/qHJvLUSlLcIm02cii8Vs/HA+kh6psvoPQpA9Ah0WWVbrf6pQ7peICwrY85TSqEGVBp2BimlKOX4MR0F86ER06plht7niqzw0mR7s9/iolxNId/8i4dXvxl3+urqPt1yoQD+62BO7Phzc72Jyj6lJaVwda3RJXnN0v1vNxxJORi+xg/TuppBZ1ck5NgMc69Jk2WTb5s5FStM4HYfK1/4UBJkQ7PRULQEG5NC5fS4m1F06t8dVF0HAPQch9fjsckW2ZfCG/y9Wo54HIugFBuVSnt6O1lqcgMLe6vNBK9EM47WADIejob6pRnY2MV6s4HKiAlfeS9IC1Ajpa7R/GPuiSMEQ0o93TK2zVMV5WcTnU06YZ+6OUpqM2WCpi1LOjY+fKCcU6MgGyNGxuTWawBrE6eEV9GFx54e98uAxuka3x/gEQkvZ6TfyFLJIk/eDjkB4JTei+gPwi0thmaltGRllTSc2g2J2Cr1feoDiFHq69CsHJ1Fevoc/iPT6z/inlZLGEkGpBQQloPJ/MEFTXfX+zrfj/TAYR+j3d4rBjxUkG2plGukl/BpsKF1lFM1/K20bbQ8ygNjzlJvQNp57uR7kaO7p248km4Kky7PjA+fZj3aBuOOqPmxHtzbAy1RLMuN+BDpeM73pVdt8wtkYeUs9ucAzDxtFzTxdNByoGmCCZRS4xEHEgwuX/rvYzYHviN6BYWVRKPIMNoKGO/dWMexmMZfP4tRNCwSSqtNWp7ddNZgyWubw7JP4lw2ZCtMwavaiCTtGxA3IO1NZ7wIVEwCGRL/X+v8SM44JORhokW3HfrNqfJYNIEJoNfmvuZ0ozkzAwHulT06Gxbtjt9ukDJkLoEt+TJmURP/lJ1kyIluoVQvy28uo9jOFnufoiFyiZkqB32MmNiiKA+aniUTJMPJsYnAGupFPIf6BqLo/QJpnH//6tDNyNnyLb8bxp/PjWtuGmNY49xDlyloVY5au7Cm3GI3cMBAiiAUhWcOZx84zzuJNLyA2ZlyOdxIaTFkKblhhCRJE9owTZL9gLcqz/y1RknKofgOZ6S9B3wOFdYMNQXwoXyto6JDjmNA6B2BJAwYXU6s6b8Q73tL2Fmpnepa36203MzNR1kM7aRtR8oqqkhlqqwFTvgk3Zbe59xJ6RnhtTXYzzE1PdwI1tSPXslCk0u3ROIZQkh+Yhs342cFcEitdg9rsXvtOKyV6plKoqdPlN6NDJjvuyG6Wtm0uD6O+Uq9tN62ygKSPlMXFD8OvI7dcQKas4Uqt9dlg283GUSdmvhgSVh1vFEVXqpb9xu6MAyeRZmJV8ogeeaA1jJFN9M84cxX425D6vt9AuMPO/zdPv4nsuldDSK3OirvUwHtIj2sOFhit4/d+S7dVQ4Tqh5UToeSkkTXeKU5YoH4TsyLFytA4CXD8+JGe9hqJP+cX2/pi2bD5rf6+qkl/nNYeG/QMmjQXp6dbwdtuAYzDJqvOQYjLY2ALJ77Znx9E8HnAC5KwreDzc6AWLKM5ncyVdozaZXbVJhMcHHouQ1x9gvkCf3CE4WOUOOJLS2a9Q+U22YEE9Mc3hYqo4dldx0GsnuKEF6Ojv447BE85yYGlkkTrdc/raGBE7HA62oRAT5i1eHwW2X5TdxZbqMd5H4XvIB8qSF+AR8bOcSc0JiYNb4xfIYBGJYD0gSkXYBDCnxWNUMYlzHBFfU2+Mh+6B5bvwXp6Mp7jYE3QuugjsPPaYdfpc/v0Wgya5x1CrE7F/NCW0z1lsw3fPH5ph7NKQxhI3ayotdhvy6qoWLTFrJXsGiQ/RidFdXW9zsLSvK4vZei7kn58tcEbz2qc3ClkTM0+CUryE+2U6d+TEkitaDhEZc5rm/88iIv7eBTiXOAiYqaIK3aY25skRcPnVjWxh/PghRM7AR5Dg0LlCMjaEMQYrTivaYzQUCazyRYYl3OBa7orcKwk+noyqSv8HBB2F5L2wmXXK8GfohShSs44L9IdJAn7bFye3Yk6abPtI1AyjQPMEaFAhQqohxGDcDPBjVFIAFOM4NjJ6sgEwQzRb1CAX1wBPR62o0QtZ2Vqcy2gsYHGC6AXpJn+UJfsZ8PZkYw9M0Nnm2rHIZXlzkVkMVJQFFsuYAKJqt1x8bvJa2fgNnGbNxJDFzyRWQHcsC1JYMxXWuOu0WTaeqmkPmOegcSmH5qf3OUszq51m8v9nCpoGZqeZ0SCBvqH3Z65aXECFkAnvEg7xDrXWakvlDrcKaR+27nae0XqQ4QHQ+kjKI/H02A1wHu7SSn/A04mWEpAopbdngkMTl7LQ58JciMYtK3gZulTZaV/4L8wm3SgrT2kRYbfHLhClPIUf9fY9xhboZlRoKVpI5ztxeQuCgEPk0TukWQg5ZyHo2/2JNssE1NtJ71vr46QsyfNFAhSo/c/ReUHW8AQtHD0GDpbl4RXNTOsxxmbjLji1lGfvz+cAj4rAnu0Kdh8DHronshHNGAx+kEM4+rU0FzPtODC4X44IBOFto+IB65ttUkPJTUdnA/snAynOHkSIAxahHnZuvUlLbMDDPXDdt3WiGIDpch/MLpxWE7dlv9yf/BvCpCRfBzPXcC3Tqb+KL99XwjYszU9bzkMuFm3SA9gYgTWeJnyQrLfiewCIOAQfHxCy5kpGOZjUKNi6Leg6SLTWbG7u+Wxyno4IRPlP4OTIBZtSlScfbiPQa1vCUeObOzBzUxGoSFILHBxpAuPAOBGieTa1SwlCtP+Bo/kDxFM27yz5rh5U8jo9QZMfQlBL3q66jiiA2rDzGgZjjB4P2MHKEASU9kVRwkqoDOLqECDCrP05+IgCETM5aE6lnEG1QVQ00/c5RNwEQWfv/mvTiZmNBWYNYaahC+0y5lnKCTMunXHvU7e/mGMJ4CxBlFFDtqpOP0oZ3zf6jtos1abVpVMz1jPA6Al32xFZ9vgM6EI+hgW2H7N85L1XUMZ50O7GgiKLEYGS+HYG+wkhIhoWeJvDEdmfXD1QHM8oDsOmLDnKKN6Y2eNIAXDd5R9VjbJNfAV0oaFHiMBJs28r1uG/QpCijKnhd66CzMgSifF3FxRd/plC5700E2/SjcThiSwq6+wpYbD8czWIm2LmfKRQzyN8NY67MoyqoLyueqidbCTW7MoXPC5LiwAOMGmDCDUCW5iJNGi2hwgJv6szRKSuyc8j1AsrHjgj/LT8CxJqkEKivO7u8J51nbgRZMz5tm/anB/B7bIwZ2tFwv6eujT8uTw3cIGIjk/TCaKKiM4VLhZwh1MVJeVz5PUigYoRBxVmL/876j3OnjzHX30ePgW3dlzqd2YikfnVluKIo/3vH8oZ0TDh4qdaO6VdZUovLwdjDhDWfLOqJV63UiDKyBIqDWlMCGzfpa8hOAKCdIwV56TubVcM8/H7u1gSTlTt2OZD5JVrMGkeNmhUMNdHviaUeNU+gAl2fl3xExYEwHu5h6qmQWfy+NEC9I+JoPAozBxXdpwY8zENackqe20TEelz1G6lpRjGAVTvzynRGQ21jmkIEZEQfkYiX38k/VnIC9/pWRk9wgx1x4Sy4LpmanR7RI91Pikl4n58wGyBTO62DHrtM6tfYL2p7Tz01OZfgQy63SlJiQvUK59fcXJdU3+zyJSr673ahlD8ifAUKGaywnRnju5HF69fMa8ZM6WfEnE30Y3mulsGnchRwZEnua/QJfhEovsjQ0QZJtjL+QoyIYP6/AnFMym4l1OJLNPrzHuAYpQ+sGzLvqQd42knwxcIECZGq3K0tfNp8QTjtuNPoi7EddqXtrJrN+FfWXx0RThLpZMlgaAlrUk7e56NspwkH1/V7+9qhnkZhT7xjPyR8bpfiqbuNYWsdoDhSeexqh2Wm/8PrA73Gt+fpHuN7Sg8T3J0P3bWfbX6mHwE/dpafBnWnHiDFj0LRG43iwjqhv834/gtGhrjkWiIi3zotBE2q/daoA0pdjm7JRp76j2ogucInBCCrtBS2eqKp3etfaBpebN8UFMhfMA6sCWG0TYacBOej/tePhc0wt3Yrvdnekpjws7zAFbQGRrpvrpCElAueLbNLOWjPn842Pu9Qz/jfF96mQK4JEl5INRHTJCfd2hV7/HS/gh5jpr45OVyPXns5Sd6Ey2kT5LxDaLHkXDUOclrXC9CQ8jS60y7M0Zv+CP8EJiGDltaG4JSfksLgEvKEvDXtny3snX/6duXSSWmEOxj32r7YnMTUwp053HglkxyUw+xKCEivoe6YUG89kS4KNVJ8k4025Jq52Mxe69bRfQmVENg1GiqjeQM2hmbDwSKC2lilbw7OLfBES5IrU/Gu2OpQSJ1+cZgcOE6NnmEopLMmgaNdMXzlwCTdsTZqGM44te+N0XknUzt6dBttdx5LHSNaIZ+ZMOW1Nv2Y3BFT8WiX0/WSDKLAvhRk4/fJ/ZAgCz0cGIv/bDYVvu/Nl4aAkxf1FC97KCECEJmuX2iiPkkmCB0OTTRJ4CbLM3CjHMArYSjmwr73k1KtbGd+mua6F1cVbpvztc/h18kTTsxhsHaqj/HzkjtpUpDigUZgwN8NTsp2OasaqlRbGGXQTd+H2t+Tjsn5L53gW3o7Uu3CfMXAaLcrSKD6Z7nMsg7GsI1ElaaabtO1UC/QkHyyyFEXpfvtqnSjjuUAh4FQY/d4JOADEwlcvahbxClVzzuCDv6J73pXR1zgPj4jg1l5pqqOd+WtA8iXbwcKDOZ2N0/sNZ6rEKxyXDaefPXe3GnEakR1EI2gG3Oq7M2uRLX4JNlVt1WqYHSuov9CcqpZ0V6q2evIXn3MzrI0e6QJ+6VHV1Fmt9SfqQVV2XzVVHPZ5OtHRjiZ+Vbwb+eDEN40JSuCdIA6NqktDAL2pOlJufJQ9aHpeNCZ86VG5IgODHFQjyQIJzRyjKbQv10HXlFnJpTDFiPgsztTAUPBlVEs283+dFhBel7I06rNBjUgD1BaPAmv8JBcefvD/UhT/VxUfKhGFMh6QiGVgQnExy6dMvgvUQ2/tt8EgjoArFcr5q0kIADrOTejDx2js2Sb69EE4X03SgmZR8DhyEDCnm600Lj2wgZjP6V7Hq3zZ8CP2bLsuxa3wCd9/x4zwhmpdOycEEdrrASegwVQyMyYN2Pe2fk1ou1JvQ8FZc6u18SZ7LreNukOc+xWG1eofwZFSuqncdbgXmREYlVvCwVLZbzczkX82Wq3W/NQf5+NRhuWtTsYhXvIti8QaJvRWAUM7HokxI4pIouhUmnSg525klv1Sa9/CXxmIVB2SuhMTMZkkkgW/yTtcFJz1IVj9kOs4tdl0TSbpxpwNwS/bzaR2hgCbmuQAaTD7C88CNwLbTew/PlpyxYpgXDLdhyHe9nvTiGebTdzCz/M1tlpBRWdSVp+wjkMUbuTUjsD/4/GRYSeStnlyzqngNLeIKU3AhRzVM7hD70iH7TWYId3OGmPiXerOFZQ0IDWvIPf9DV7Ul1gLZyAJoFEPSVu5RmqwFNPFHlsaUF++OEsjFq8I4c4ygH3j/F2jUZX9KjQ3Kvj+onBEA6JbC9GLrRvTh9euo2WkxkBiBdSBKxRdnuQDqC+J6wRRioq0bFKNY2UyO8Fn11OsRvF16q6KXT65KqsjokUw8amMQPhhIIi1j86M2SqG2hZ4YgtdkUmtSKYbbkYvl0CV2SVPQ+0c5QFw7SHpmqXVBQrSLDi4SS+lXvpr4oi17g+dkkqZi5MFx7ayCNqIbrvN79aM6fr0H9Sp2BSMITzmITrrAx+Q0ZCZIBvsvMtdydLAULMa26rU4F8CiYOwjetVVtabEM6Y9k57bv3VezsXuo3JKazjPUDJkQ9QojmncnLi8E99KRwknEEn7y6B0CbcBsKAHD+I7ZOBM/RfVx9xLRB/QEWPXoFeTiVvIDraczC17FC1SKOp97zOW9xxo+WnXcVtdAhwUJk+Se7mfwJaC3vZdNHVQbxpGKxjhDIbEHtUIUXM+CCOg3P62E6SzXUz7XU58hF4Xx3dsgNQXq6cHwv7zmySomd9pl3QZ0d2/K0tLMHdrHXG009higQHSJvsgdzVKoVYpZWuhMH6xCGkG3cBOszB9k9hSndz9ywZsBRGv0LKzf1RNuDA4Ic1B4arq7twi84e+fVrkpe8jXDAdD3LuKzLEd0iXJP3JVxVIFuloLfRt6V9EgfdyjZN4HKlFzuvybb5k4CyXjCmidPbIRT10Ldozpwkiu4Gjwox98TdlloCHRAzOHUbrVrbDS0JKtalj3Lj83Hqzn9F3c7SgeL1TgdLYNu0O2fsKly9f/clNhUoW+/NrpdLD6cq7by9WY1ZpDDhORRPIrokHNAMd9fs1uUQCybf3JhapbiKr5HupPCwPn7xFvwbcMJ43hJQTALMFWpKKHr4pYI/RBl7iNis645OquBt0IrrhwFgc8hCrVI13wbees4V0YSLociczbjm7JpPQQ7KZK56p8HFhrTfGpfPsiuQjzN8WeGm9Cm6zjhRiAlu3z9iQQOWD5SgfIQR+b0F1Pvk+YT3xkv+iiE3mO/KNxE9nmocBSsrRWfHuJSBjIKsyCMdeEimc8N9Qh3tl6NpgXbOOBvazxyIos/k4i0WnEQvLek5But06tsWi1cnb+7RHlT63GlnJ6FskHWyxuWC2++Tg0fLtm+eUWF4KHvJ+NGRAnOFfrDW5e7bNg/Ut+tNtcTygKgNOUctNkVXIyBRKeXcP8GEEdJD2pVi9S/EOHQ/AMbFVRFKjupWDzphZiPq8jv00Aty38MjPLw3SRTrQ9aBzUedjTGx8IG6rii5WBzvAXFGp1HImajksE89v/vz6Rh+UFU/NaCpIpqPDyod3PdwGy1I7uAWUT4tzP1knK03z2MBRnoZ3sdmaavF8vMjTg2ZxLvmFp4BtKqrqadTDD7h7gLFPN1C4XAoGWhb2qhkxlQdCc24D/UDxpYnP9Mx6gZ49Msvzjbxtgsejk/4kN2OXu0Lvwd+LByBaT6pLMxISNCFUuD6q03rAsYJ+YXrK8qUmBV8ilJ5PEH5xq5K5iOUOQ3o7iKBunDQ6RQ2KLDkWOgliYDmP9i3r1XZrx5kFPiXfD+PsYa3+rzJ4CNFuW8r3AqTtxVzIOmxNdN675FRZ2fT2hXBtAjKub2/powPQsa8eehPZz4pCZ+m4EvtJqgorD1hRMyJA6BsRAEoZ3C+yzNhpXiCEQS39RaNd7jSQi6R7pmqeN/kXKlryU4XgQQl5P3QrdSetYlfsYvt83VKpIXiFRaST4HeoOgyoFpmUwNOAfOnHPTIM9ke0f2HpBY+OWgszTAmHh2c93G7AJ3dkGNXjjwXmShY5Dvj9KcxQVQ2FarYX2zURKhncsdyQ9PVsm3PVgzvFx65+4OdStPpxFW8pE92wS8ufxFiHBdvunVnMJBpQFtV8W+kdfHNYbpNI8EA67cYWUjc1ddWOkIjIXO38DrBl7XmwwECFu8WjDeApgXx+hthtB9zG7GpiYTstZnhjOgiFKwY6rENq0uPOWgrS6/JV0eqlUe8O+T7GVg1yeJ+kE/jxYJBQ2M3qDfNwFAgPOmAKNusnLBgX5QzmLceZyDos+vxYCWIBl5ufuVzbmvWMVIghLYrG7d4I5/4y/VGgJzHwG/jC/cfCtI8S156rKa26AVtOUzYv8a/PHB67BUBPxfezZDUDWI/RHiUR58McE487dTSMpcv9YC7WaKEXLC+jNsfJeqJJorhUawARMPq+e5QTToDPRTciQKD5YXEQP8BYZlQ9z1K2fxSh44sJbeBspgOr63Dm2PVDan87MKBGcz/D7GpZfITYG7/fCrVQVFvW1CZbIgTftNB1LjalomCcU2sBbR3/MAcHAw7S73Ckrai336YSHyCrE0xVoHyffA62sKMrEe3SCT/zwhIIiSAXhoTnpku/Q7/fSdS3W016MKpeHF47V7JbdZ1BH2XZKwLivgpoFuGXpnoiGSUQhSZcjZTCnF8pCmSwtKVHxlSXOJKO1N8TpKVD0sJKxngM31Nc5JM6kq+CgmFxv7KBwjgQf7/AK4cl/6UyqlBJnBgjaHvmssjbsKGs/rCOhL36Dbl5R9JbTun40S3Z4H72VuTb9rkigrsD9/PB6eYRAzMm0DWbSYZW1Cd18/FXMYV8KPxl/2T0cdpFKg1HoCX3GiY6jLB4GzCGS4PHElLSsJdZb+VPDl2j8iUD03dkXuJlhOrhGbZYdntTHSI+7Mqk4DkJmGtk2Se2NU/V8EYjSKplHLVv77tOjPmUVbPO16mS5u4iaEaI8CNpl+y51z/i2oVmnc1l2gBdjDFb/wfS+qeBQDvNsAW+A2GooEK/yrIMJ6KGP/adivd3a7pl9rv6On1SbPmihkmW3BMcw8/CP+rm2fBjC2U4gv3bw7BfCVm141TgsfOmlJnu4N+y4sm6sZ71uCUbhdhYeIuAaeV5WOjdC8cuiZifk963zgSyti8t6xTBIAlbtKD+SXFPyjgPdMJGjq6W9NIBEVVpVsXtIZWWnRJjHnmBL6LwRkTHhdpkI/AdLpihS/hjZTwM56+PxU2MtowBAstbd4mnje7rLUN8v9SELoZ9s7jGbiFFclIo/yxmcBuBDtzCWVu5lQ26JHS7RefABnFc0qRVTnTb6O476wdtHYSW54H70RCW4SKgSpWE9/RX1hXfagn7xzhEAatBr27O5mZY8q10ooLZXsUmRcFFP/9gIMunI7gd+8aWq9syWqZoeov2CG+O9x8SVF22GFATaRqhS1iCaSPwhdXqku0MoEM53NnPp+/JyxzGXgjIQ0jasRX1SqCSZg3/O+z7TWsdNQvTUVK61o8ADouSu9wjRoy7d7dBTEnYT9RKh5aLeo+Uk/a62jkFO/gsgQkmxG1aC5MopFf0vgzJWyS3NK/sVZsaXDcDx2jcr/3utOwX9Wx7Jh7Cm5JzLxV/9fq09HGKNCenXPZC6FVXfd/jaNSYh4/eiw/Yerz2lUKK6Tzf/b5qSEj4QAso/KCE3IRfbwWSR2taMAS7WQ3MOcWcsRYolL9s16iKAQ9PYYsGvshRsrltnaAdDxH3KPepD8FqztV0U8xfi7irhNul3gX/jL4H+swDAAqKY/GFSnSIZ0nV0CtezMW1FnLNzLEqBCRH3pYrPc1I0b/CadYeM4vLMhke1hQ/9Mj067Uv/BvgooNWpP/OscpaZgDumfJs0GlN49dNj1wDunKkmS3YWQHR9pQ2tCzOQn9bqb2P85YVKqMG+dlPnxfXle/VN9ixCN5HFezU1eBQlpyQpJTuSqKfI/qBD5squ9cjPcMxiCj03fx6/MQ8GfyXEOy+Jv85Nu/y41zFrpb2fWHNUeExrbi9S/BCKHJUgHsZiLiHekXTQY2KR266BAh/95dX4Kdv0sj/lgB/CUa8Q+alb5k1Av5mM6HFEVrcPfCfLR0Rv3GPtngHBnGbRkAT5Xoxn4gK1uy27QsKagYkiB9Zpz3XBvJOYx3ZBfOVLPNBSYi35sCvBOPo6QRDQLfdtYAOHS28nQkPkdjdvvm3ND6JMmqRzvAt9t++SqPBP8T04SCmWMtkznx+R8EO3ZAtvEaGUBksd9bICOR6KyKWl8QkqnEwzoE7Cyy+XLAHykbm0s0gCt8gR4NjjJSofd9VEdLc7HOBDy/0NVJ6IJ9I/FIQRGL5c/OcaP4w+3mSkNf9eG5qjBiwM9apxAtYMTSL3h0RWqNSrKFJsKpC2nwC1nw3r8P2VE81GxEiBUExMqiWacNlGxFiTwFlE5c5+LmIDP5Qqxul0HQ6dgSdxSEitBJOj81GR4rzloV8eO/HAQbQtvlRIqzr+Z30OPHffDjJRxgs5kQLMfIgzc7TVjxAnIVBi/WGASZj7IgEbVOyS0PEjHVB6YsQ2M/lK+tbUzBj3a6Vip6kZYkVXi0p9sAJrlz4o1ujHyaNS9hCYzBEdhRJtm5xTf+Ef6BqGYh4ZDL3bxQt/4jmqhMt79GOktedrUzEaB0KYmLQzppIHbY2XG8FGHNRK/fhqSTKO5jhA2TeYTe9Xdm2DrSL2OZR034+dw6Yw/uQApxBQtJy0pPbKZqQqy+721+Gz0M+CBBpzDQ8MZa3u4bS1B1lBz4CW9Cpu3MoDLSXXgd8jy5sAjF7PyybcoqXmuLACq9cP7EXybOeUA0HJdhNDVOAjBVnMuOnGwNnyYbyqnfKW6AS2g8OwDYRwP9S9XGVyhJTUOJMUTbqnqv/tGL7uEKHh8ypkq0iYB5xppAnziN3I5j+gipuilecor8MDrlQ3+xBMy/NMPy4VS5j3eEdItuhgFTfbjip5Bao8ZrfyP8VokqokeOyOhcLVbxauyxq8LMOFnqUp7IxK7WTxijCFuxVuJzemtMqcB8kgDebdp+z4HYchft6SmhpxyelmI1HpQT5cM0vKPKtuG6BVpli3gealNezzdv15w+PxvxYERGZirLDQxIFJqQYqa+QUTmzaWkkb/FvQEIdnk4Iqx2eXT1esWLT63vkXDCkmFt2kO/DPYo2IMCAMmDdAKgl662gADEL66vwtB6TPit1y0vmi4Cq9J+46bVyj7Jytrzd/UhWAyM50IfDQTs7o3PgdNRpm0ss1eHSEcxn4uVMYSWdt6SvAEMIueHpjk7LsMLa4+AwbKoJwYWYElPUlXyTyj9YYRyrzQsYGTuUaUuopQlm+Gn6PeAhaP1DWFU4oGddNv1zxML2jlhgMkkossroQKq56CpAlqE0FnKTtjeld5zY6isbJqazjOhPEAPTXnTKBN8bU82h0j2fLCVVhsNSq6nTX42jbC9ajTeSLF09zYBrRYOQENQq6t0wG8jM6PL4cTJvojVR/nzQhJhipVQc0Qs8dA6oHwF+S5gfXxJetRs7mYae8edbPZBN9PgMGxV/sSIDEpI4+DskhAr2lOoIlsm+s9fB2FkouDVWilgqBSxdxivF82Fggp+RKBaiiKaJF7xFVqnS3zpp4SdaPb0vah4JgpEAjdyggt5aW062DaU7FjAXfximUwLK4phYZ7tPVD95gqsxLR+Jn6t/hF0j3u0fFq3BdPu7SGzwnjJCSBHAYmL3HLW0NmhBmKunGtaLbiwtRLRjhgMBSezc1lUqc022PTv1dRLHsyRpm1FucDaUNBer4QjoDYBgTUC2wcymzkvaIG7jRmFMa/FVVG50vOxIGbqxwUamGPJhMJBbzyx9ykcGp/63u7iSZ9zf42aq/ZURZ7orxy/hYoBYd0LzznPFLv37lm/M07XkvcnAY9STxaqlVJ4yMWyfeJJw0KN5l/Nk4C/O7wJWUAUfMSWUiPuL84AZgz87kOHrHEZStTkm69vDEHnu7s2pnedZcPH72xbT90wzCNyTL4B7z41Shw7aha/DGMv8eFUBSiUXhtR4jtCq1laAnPVSGJL2Tu5on6TYM1o+oy0bzgFXWHzpj92QfnpNhV49dgbe8jZGerq8QQhytwS+tvZwfF2SljjK/nrHw55eXZaLc4iIivMIIT50J0cO2M/JUocmWWV6z8Ditu4+N0rsCGOFM2u1gA7n/KpZCgIED5FQRuixrucQCCOP3X9qybe4Q97mymxN7AwOPa6flTOq7yCASU5tNezPPJ8oaK4TlhKkdbBIDWz2RTDOIeJX2TUvdEZvTBZ7LXxvz9ZIqBUnpHqQpKYVGE/pUEvh8T/4FiLzKN3qXDHR6CjaIQFkB5XRTYRUPYYXxWthMGb/8BNuB25nV/qmqfdxUG35jS1vqtZCKzi3/tQi9ITDj+IDHJf/Cu3hfpyj9vFU2glBypQ6+V75tSgS/EbIWIudLY7ijOIf0rQaaq+yZV3l4TugdDgUZ9rv0qh0pE2bBje9X1GHiovQapa1l575KyIOYkXsWuqRxIr8jUcuBot+wrPYxFdedUUAbVXDJoEVuVILgZfDt3JljGF0N2rH+nTIpKTIc+wqJSwzmiBoAuh5GX/4FgdcbKSR2jrmcW8L3+VcGTvfF7wiAth4iKIokxoSmniaiBsIQHU178vtnNBCqs4EKjI916YJdjHAHySaKhQbfAJKC1t3GnE0/rHkOjyfzLjv0KN0W/xwXAE4TCKHSr274op6SgroP5/M0gx7UwL6zqZdeKCXHEoRZsY/JszNehJskDWDO6EW1U+GjDpsJQyfaWywTQ7R94nq8NNF6rt2RUEQxzK1OTuYdSYz7g+Hsp3Dwj3IWKUa3UU0rIW/HZQqJIzzSjzZwSiDhRN7uiotpaJOlKakh6gaY2DZnN1D58weDnSutW35c3aqEHdPvLwS9HO0+VX6mDHiPIg0iWvZVGQqNWT1kNxncUuq+0YYFOU7TjPNNamU/5mR8x/RB5NMcF1zgzTmHvwLa8Xv1s7DhIcPPVSXrjEMU+kiNVZ1tiuIWhL5EJE+/OHypIQG3+3yh/Dp1W+2fpsh/A4ut+KOIEV0o7kJiSfbZNSh7g+vZi+9AHhGV1Jo5KVlH9P9o7XY30JCqPAyNrI4Xf2wO6++L3iPZ/v4Idgt7UVyTly+8FTzksMmtAfBlCIDWwY7yxxoUiPQBnrQGN2CWfCdNGztXqvxSJ6EZT52c5O1C3Vrtpi7h5RDqKejaZd4flwCCHvmPNHYePNbgFvL2I+au3ueIAZ6qRgavZjQg4DvEzxSnsAYrwwihWDPuFCHXxHXpY2ogFC6EupiBytuUuIKhyX4tKMP4QQnVLFpNHDcBY/OZ+sHEVRxEiXVlNzriq/P6+4Js4gK2Ko7AEECSUpQ8rhJZRaVjqevCE5IR2X0PtF82Of616c/Q07zIpkkPyoXy76uNTYSM49LRQL4hDjxYu/mvZQSJe/bH2yLO4TnECyT7EHfE3vk3Px1U8+u+ZWydNknFZFLAuYfi2l9oB5lkhfws68CuJfVzHe0fNCELwfPr3cVqc+AsRZWNOt8DW3UQZ9GYfsp3261TlSGFtgW9euNasKho9nk31D0NR1V18iln1hlsNpgTbEnOzF88RMBg+W0GGnplR167mXPPDEx7r4p6+y0jkoplTRnktio6qUHn/k3xyGpPG9o3awiWWYTSt5hcOBqruBQD4/ACxx3uLgw3QVUiKVGO6vC46gbbLsv0jr8WqYq3jOkyBALSskRByqZzMLmaq0KO7mo4yL7KNYhwCmk+50GeKpvjo0XBF2ZmR5ytuBgkEQP+kDcDx+R3M6phLia1CUWvZsv9MP56z0EglF7Q1O0CYYTyqgKXi37WMIYKFqRr6+AtjVNp/LkU720/Q+qlkefBg5suIsB94ecU9xl2tsbFDQCCJ2kdvQ9pN0tafWHn9a2ePw41QLSFFlhTJnGaTkbuSvWFDoRuYBv5KFlsDsXJ+IyZPnG0RBmVtw5dd9ErZGD0mAw32Td2VRUdFgLL5iPNTTFTrRxwRRdn9FQugmTX1lRs6EyriIZxnwQj9tvCs+FS6LePKPGvXDSXs7Pfd19YdP4YobpeEu8VH1A6K0mSyxvK0aAY9c2DqaAQAQmPiLQtaiC7gUMv15lmyOWL73pJoqtTugqrnhYE7Dhpu2Sqzz0G72/bFjBHLx5RdxZ30MSmbcNPHTnIvzCY/cqLZGIxiH5JC4Kx0c+4LKvGoV6VR67m/ZHmZW9p/S0klY41Hoy4UFeh5DDUWi5oujxTCvSujv4GM17F27KYMAkuFU10nFw6V83fvJJBLS8kXRjTOF3q1DszRxpAlppWk1R6jSQgpWxyA/0n3i21E0NC6KoiV88wIx14vQZ667ucIjd2p2gjXEg7bm5rtT9UM4Tk5zdZaU/gRagJz93hEj7IjDN6kSBMwbQqnj78I3/hOHOD1bYAg5FHBpvGlRwkiUzn++jEECWuyGIUVU4nKMUPMe4Hg7tudJUUjwH7GUl9Jen7Ttq4TsRVF3I333HnWyPU2l6WgZUA8WXhsPOTyXzZTuQTh87LH3QRJ5ZTjYy6ezvAt0yKIQt+STJVvtwo/VGXj38cN9Zc6g6EstRvZaIZupLkpruuWsMcJ7KAPVy5NwkGiRIsbdNR0TdKrBR9ucpMhFdxLHe9fY6ExAd0jixqv53FF9Au1gi3Vg5L9Xna6HZqrHQdCTLldFW5a/Y+u5ZL9gPuf7NPTCO1ym/PL0fQohVec9Vr+EWTpBjsP/+1hh7jI79cF7B0hPs4pry015lRaJmCJMzHV9dQjUxdS9nc0/GnfwsNUgNUxhDA+ATWXRIotE0ZnElIYbcwS5z6Qt+pTD6BBJ05eqRT5n1lqKQa3YkffYWnRa9UXKucCuZcUpH4aO8FYISLA5K/skfkG5r5nwa5/QYNtTGZ1k2N9/OWRJmITLP4tfkhVGX+OFmTuXp9oWpJhTzMGHCEGZcV5F361164Ho/P2M/9UYkQWSgr2EFIcvouNFReisiNz3gxtml/bOfFflBTLutbsLwx6t6afjrEZGD39O5QvnWP3sOelG7KmE755FMz5oADjWAD4vVQDA6o1JC2c16//ve7RpcxrTxP0Jh7bA7dSKVLHD589RKKrKS4iJkmo74EFRs0jaSj/qzWr5RgHK/19ePO37/ovKBHsXwPx8/Wskc6bTZvC76vl9D0DsSgPUSdymvwLwTm5dX5z9wGsCgPCmer8fk+11tJ0dfDDQxZ4FwJps2d+Hp/RdudxuYmEXp4v6I/L51TLfLS9v+dDOS8ytVL3RWnm1hsMWohUtGnOpx5x1k3a1+5JgyJqqZJCMdC4k9AAMxWCQVN9TdQmDTHviMMFNL++hboFqPWQ8spw53YwOpaAPxIwhHAXhcz8Vr95WF6/otfb+ANJKHWmj4f7uGoHpwvdhKXO0e5dZAN6xcRYJzwDX/3JRvH5RXI1mAhCp/617PxGWx1LhNvaAvAt9BnnM03U0vYE+e3fQ9OLIBSRLJ+QlOAz7D6j6MPpWtoTjZaTGZ57D+fquUnNhNBzHtYtVxoENlOw7D4e9Dl/55lGlHWrtYT3WNNYiSl51xyHC+KS7FgAUkpxx2Yt0LXaaPd2PO8TWsTGYcmUxCkIgKIFGxmhZ/g4ifNfsKWb7TFRjQ1M5GA1da6qSW5CDb/aTIQwbUaHkSWkxNsCI+gFzAj7RfNe8vv+ZiYoOyrqCAq/xn0v1uXuFNo+1/vqb8hFMiWenoEzTtz7Az938oATci8kZWZp1K0D/5RihgM0O6O8qn/4doLF1N51ZTeLKph0sHFrjc/RwGR+zTvhVKFpXFTaJkCyK/7KkrIuLKPL8QPKvLYmsCWbD/nnxeQZkI1ZHXz8rrEbJN5pHB3BMZX1VhjPFuOWNYfpm8GoT9scJNEBmZNivFYxqVrF/XNfBgXZT5TCyh1k+ns0CbCBFCOADbhPPgSZww/EumgM3rISQqc/AWbkwgwzj00AfNeR6QPxVv2IBVy5hHIjRhkmdCJaZ71TPCdhpU83D9lk8+L/V/+eq7zGsXkjSgSfN80ffUgjSMILlx+FU/cP402gdZ/OakVwXCeIjGmJ+BD58XkV8rqWpppPsq6IBev0bpV0DIOtavQzJzaNUN8sP8a2ISlDMJDQX4nIv4GB9X2QCMMhmfO5RvDn4Yuh5t2KdkyDLFZTDSYtx2ephb5fTacEbFtXbtDtlsK5rBgUs6hS9J6QzDCsaYVkN5X2brSM+ajukZz7X1KkayfYB9EHQg/ApIPb2KZ3POlgsC+uoaQxADUQNk+cDXKj2ggH2IC2E6aq/Vr/Ly26EWGSw6KE7BQ+BkSG51g0jsGowGZgFvhajSNthXG+1Uz1nXptsMMjecy+X5cdz5eX2hW3uDp7Q/JASYZjUa6Qwp/AI9LZAyI4dR0bFYqgsEjJ+U4MdRLPH7K2z8RkZvBkvZdhS7aKfcf7dwQvpwpBP3PvEBXS8vDqnEDYacpJTpnHVMzDyOflHZeDnFIV+5oHSOXmijMBQ08fcXoAu+WITe28ThNrULN8ayxjI+HLajuc9Q4m9sRaJvL2XNsmBSKOob5x/t/O5eMf3/+xQPDsYQgDqVz2bH6VUB0ZyW9jYyEArpDUzmDS6ra6izllbEFiHmT6TqH/djzP9nmMNxpeHgYU2dhNQbOsxMSnk4BAZwFLOSsxwiALYgXA6Y/wYPSNDjkEMSvSrSl1W6cPvWUXR5r5TzaPR3pMVOaBHxyIauXwEy228qYDfe/VD37Rw52PoYaKakx2uIxTIGX9lhrIQbAVHZ8JP3da9dFpaX8j1DJjlBhWk1QPxdQDRMskL+AGVKbGsPRIZsGIQVPgmnTo8geETpY42HTNfal9WdJmxHCXR6cVCq3vqK1v0j11SZS7o2iS9fskLqlf3KyFBlEjm3KoHRmnHTHyg2JEBAHOKlbYdHFR+IU7/bEwFze8GSvphStQYX5ghfOAaWCmsszcAyWhBExQzdjCDwi6Of+w+SmoFlq/7G/iv9pz4PuGrBLquzhOYEbqf8AHnMijharq+9AZAV3ljWdPi2UKTkyLyU+U91W1Eo1QaK694B0c5lqyPNZ4KwhzFKwESjoLQ5WVe4agnTmgA9hTDFlMr5wszm/0MhQPZpvGW8inNzZAy6Pk857m3PZ7RIm2TqjEGWFwRBdIjnhArDvJJKzdiZ+U2lmRyxa9tSVJX996RH2/Id2DAUVgXYLhO0qCDkxMIB2X6W2cwkZGAptX6BD/r6Ch0IS8Q658TgIFi1mb2iPzfpTXipMUFBTx7dNv0b7N9JDdb9c6b5GpNPyjbL+1OLdrCisVxpzgZFb1KwyqugKI8imshruG03530YdbIOla7WgNCUiK/WZyewu7//UjdH223YIiad7hjFs7xYHDNiUwLWxRDS20oA3gAPTJqLVCCZl85Nxxjs4QUeoC2zzlLJZl5ej5J4ID3L+w5JmX6NJxwLvGdlpBkuQRgfSh1lgVCGwJw1igvb4uPF1KGxT59ZdocBaUPYK99C/nriM1uHbpPZs8z4KW1ULvJ5r1jvK96vRrcKI0XVhhcUhqX4AsiqEZ0mr5WKvfh6uICOJYIG/3MfGTQd7yYP/1b+DP5xStaiTdLYuz/nOunVj8keDERP2tSNWScbY53LTxFyp/Ut86X2It/lJWVqU2YxvgC2jlZKSk6L0O+JNP00ELc3Oi7SZtZJ/gJO/XD3zbIg3MlmRJISTUkY7Nqp4yOwSd8UZUBhqouGWxTzJFFvMmp8S1Ij7JqFo1GLS9w1vfOYLmYf96vit5in6cdDAWI9uXWZC5L1EDYZVfpcKNnuT60hOp0HFN7K2bZ5RS+CnAW/R4fBSz7+a4iBB9RrlJ8x+BsyggkLndrhxnwHx/c7Pi+g2UUVd2hlyMNq5iJCOgyIDvbuuqj+lQe+Cf1N/F4LmkLkUXvHF0kwGI8dHDWcOlIyfJsMVehiYF7CDwCRe2bFSNbnf2hjFk7WAZqyIAOvzmygwWevNEvMY/ooKdFQqQqvH+jPZuMizknMXTsEoKyDxQsMvRSIIvdZm/PNpa48NzjIq/UN/m1znzWzDlKKPkSK5c+ZM3bVJFGnlTudASr3J2dedJ1CtoSdvhHwfnTKmeOqSSATCQs7jCTm7IoQu/vGXyoMwkOScOxtNYL/TJMvi3GI4Or+0MQdUu4yyVTg3mCEO35aPlkjlxjYaYowwHt1VBjnNDAcG0m3n3xToqLwJlbC1rSvUYmGNReJwKQOdq+c5IKzZ5LX3sDf7Bdt+fXeOA7g+gAZhk+dr85co6/+yLm8h41pLOpCDIE0c5Tj5uNYn8DSwP+9JDphJd5yJVPO/tUc1y0Mk3WsbtgyoJUoPAF3Zp0zJKkkJVMMSffcA4Nm6aYu8HBTyH6MaApz0zLyrHqEwlA0oyWyeYF+xStXLEJGZ7a/KYG8oN+ptZplfytm1qvt9szhUt/rKqoXP+dKBnfb3YpRO8RAj0C5mBJyk/oS57MLS46FmA4dZyu+1G+v63/qDpfKyqdSOldHkrmJTZIIezqGiaRcL9Wg9Uv//a2/CWd878dczuqIXKjXFsebiixnDDRLqce9CepdXakMQCdS12+w/+qe4dI6KR7eTCldGV70f7UEkbtCbAlvVguaeAqrJv3KdkKzNdaDiLDjaTYGodKw/9tGBru+9pJzDKEXlwpvVq5AofFNlzuk9R2H11RZ6JSJqxGD7EDEwWXLnhiHMdx0VAakrQR2FhTVOlHz/9e1DVI1BIosTGIbdVd16XR36jm1FkIpRoaaAMloHKGxg8mphRg4XfKFcOgD0bCGGGvvDkTkEe2Rz3hK5gYF1QcUZCWDyFM6YLqoqVen82uwj48WORbYsT3VcKL2nc1ep5nfgognTjGmH8QuG/7f+PRBGqaYBJwZOR5HxklUqjxk69HY7q260fugWCbvouquIW4w0tVs0j3jCE2HVlBiuESQ9De4i2i28iZ6j2RRW2Xr2AL5tqmJ0ptx9/EAj0LmtVZM8Yg84PUhtu5wWBCtR0eJz1hvLveYd8A2axmibpXX2ZOW0jFys5Tm1dkTpdniL3+kUgGoxUTU+4DdPor+Yu+hK3/qMEmH/EGdGfhZVdoShbBFfwHHo4YHFU90y3jQn//X55r0k4tMZvXZFXa3rCCBe1fXpWUKdeqtBN8a2ATciuCjtqdmzNLPN1x7swNGralp8Gg/E4rLNUwtqnz5XM63x/IxrWI5ny0ZX0xm10NIeF3GSP8xPfPU5956h6Ki+a0Iagu2QTIaANvShNy3CwGRgLiJMegPQUSmcJCU/Xhq5B/0YjsNkqmuSQcRk91EsP6NAZjjlfg08ld2CwHG4yR6TmqCdbpaZuQg/CRooY0FUVmIZkFF7u2n903L5TCM4vlTsp4Bgt5KqnmlYS7gsPVhWBrY0C6mBiMklDL4OgqgaVoSWHC0o5XQf+9fQruPywLoSw6tHbBX7/b7+iW8MLb6E7DizbbsTgcX2N1W63WZyOBPJMRmw4B21OVmoizH9rR/sTHDGSixaW9Bx60eiV3G+y8vwtpI57hXuHuexGxGreitzzG+Rejmw5OOQp+Dj7vb0RE/xL8UyThKngsvLkNNzS0g3hkosgv3dKTrAb+8nBSAdggHzvHseGpxiqOYtWpdTcZZgTk4x8aEhsNHKOgBZbAZTRKctHKvUii2lEbpafxKH7FNqJ1CdoDj1+rUOEgvBrs/t1zyWqlGZUKOmLSJmYy3/S6FX0z8BePuer4YWrMJO2ysonOVbwUzthT/Z6zs/N3i0Bk2QYZ962FkqLmSHUszztCoNodu2ryuF2rh98W14f6Qgf8+m3nzjdR43Htsze2tp8Qk7RjrrPsAp0UM9JlKpleI8Yci22FvQC/4gXVeCF78qSpjbVleVoMuqTSMhEJbKH8AA0HXlS1mdveV6vxjOgdMrEomSlgYuX4eaet6WesgcNU9PlOMLmmNciJ9RgaFd9KZCr5H4PAFYYCaF9rhL600rRFNLaDS0pjZYeBbQygmGYHz5/FPpYCHraSux7p2q1Kwy/IVz0+I+z3ZXEFb3v6WFLtTjehokckyZB1JNsWUTtNGvbSG6gX5qZYxo2cQsa4e9EkfoswrDpxCMiwqBIU/59K9lZD21r5MwMYf8QO73DS9TJgmwlC/6DLrIMdKPnVWSJaRwWSXwarKgzod1q2ytUT2hDOnpxNvL3DbfeVB0NJ4ra0bk8NbwFFhWUjU5DnJ/O40PIDLZvRekZLnLPAMlb1x0J174zO2W4r7AU8H//Iuc0LXRNiL4cPL9b9Fb5xdJSePSPpVTOvDjbVUiVjmfRuOHMMm0zG7lp15Mk+VZwPSZoNVUhOnWaR/fH/7KbMV63KtckloZHfaywUJ51yqfZS1AnVpd/6i8VZ46RQg8wIACj2UIRfsEm0MLk0/BsVSm7n03+MMH0HpxRZdxc0gIg84wD/8XXYj+bXWmhRYujMey8o9JCLoiDUiYpt81a11JPLlK+VbaYUiLKDhaQn49BiS8j5DXOE98vu8TJJDAxFmrDu8TpZ21EJ9SYARDRx53nuZlBNEPsgqryrv2yPACOiY/B8bxNn7/pOowHirM05f+fJ1VvHP5akgJT0BteAbkBFsflRYsBxhnWLtjOKakChvBnu2TKIOG4rs6Gdu4Lshxngkqnj8sGMx8uU/kPODYbSJs5lPBCAJz89dkGj0W2rBXkaSFFF6plzV2M4bIQad1sXXTkTFye2MpEf43RWHQxqecZOnWYS3CzJIsFpTPlMrcvhKxl6vuO2p1WtlQp8iioxX4JxzpLoxRsVSiju37/ojLDJup7/XDEM0BE8NqY6oG362LPzgzgM4dAYyMu5X7v7LhfAOHlJqCJaZmtU77wdh5+Ro3qy7kA4dSlqAkh9zumYL57lmCRTuUhWTttdn01XeRSN5qx55bI+ijurcbfYl6KKsFGj3Q0o0lIjB0yfBYzqYqtFrUZK4QbmDiX2/0+MrkbUjnTKPODNgVExmXNFkT72uYhbPZd5eJryY494KD/g6bkylZYxRI0YFiE3PwkmzvAMndTE8glnQ7xVzc4XXP/tNlx9BfDZIWAI+2pIFC4VY/8p+D/U3Km1rvBx7tN0OMq1i2XAT3JHxpVH7TElvOe4SuwKjHM6mWKKdiOyHPFZ6ldxHxIN+Ph67t9vdAVm0w3xc0tCvEZOTPQcX12x8h5Sb5ohBVwKTqSzcI3ha7XRF0bNURAJroT8vmcJ44ssZFuH/n4GlDt70yQvBBkRyftntb71kGQ4fpc0D/MqFoYNWMZvpBBs4OnA20yKMaL29t8Q+25LkKXY3k+qBYagZmqV0CygXi+IQW6XGq+ux2H1Wwk3SJtoHYktJEnTXPmIRZmPOcpJObYCurFs9YA9YIxAdXSZXaRbddqUYV7GlICkmOAp3jB1tFOlknKQ18AXc4RMZVpz0CfEeoc+zSlhCdyi0cPmLB7T8Ed875JcRZap40JqVajWsyoBx+3+RgppNV7VSbXSfMH2A0iMgNbQCo2TwIksFu/oklyJH72LESIkxR56rkCv6yyKcYkpAQybgy/Ld625DFC/tGfc6NNt2uZz2ChZJfy27M5Yz+Q6x1M8ahgLzPNJoK4jDwAhvArqS4jenC2LzKaitoLIyn4T+vZsKyQPUugmA+hhfNTTcDc0M+rcspYEE+OYcZNUMjVoGm4mmzM8Knsv1VY6jPQMFRaXB5siX4LVv/oLA0PzsC1vIZPM4F7NWMDy6PaCp4HkCtyF753BSumrgIRFv682NNRSWgB6giBYYXlIuni//cD2ahH7yaNWQ7nVXLhkohoPvnB1jCLOYMgmnymSAXCgAx5vIJt2dx2KhCXOZ35sXvyZJAxgjIbnto0wrcScLgn3U/Y8P/piRrv5yf/szZoR2o4fxktQIcI+bFoC7AT76VGI7qmUQaSACGaOJxbbEReKRrPk4Pv2CyU5geZN/+3zTDcDD5BpM2dObg8sydJ7hF7fBVw+fM+YjwTGi7Ct5jhUEByxoZq7mydunQvaM1iHgtn1kxlBsweTmhY1IULBXsoxbt7kxxUI1biKd+KK/CsHN51f7UVEbDNiGvxUePzzWYmwbZbCoWPjYn8RKB/2Gckec1C8J5/BGp+i6U+r2o3MLRt1NajmGRc8RhYSDb0xM6WsE7Aah5UEx3tX9XDcrGymG2bxrkn4I9yaj3C2SSZUJSFH2TdUCzAUsGD/P0SCTVFuJCyKSkE/E9+VGJrQFWsqwAVGFwgt5rPfHeqkizSUVthuRFJI6XqTvNNV8JICFMOZQ0Wy1bJjnnOIh57nszafdJoaA23R+3NzaDqfKCsu568HZZ47bQifGgT27tTJJ/1QDEcTONHHXn4OPx8f7b01U+MBKXHotorUBwCYQcvFM52Q43aWeUzV0cnvtAPl4IkVBzWrFGEkSq7cUo4kUaZZYb5pO/SRtLLuvVm9MQc9O5i2qgUE/7U0rmMS05mhXRX6lLh+B44zR5h3t1kTi8yrbFxQAXd+1AG93fFvzxa67FNbK9rmnSctYbA1ErzuPNXDav67izBL1PJPTiwRRgsUrIDxr27R2blysAoIwQ3YV6U+bVI4Y3D437KnADPii2NQzhz77f4xpSm+Q9nIBOcubLhKVEQzdMb7rp0w8xUUjUjO3FX7VTCy768S6sEBBYOSMbukg6X+j+OgTN32zj9GbyWUTCGRAGy2I+Fog98yvCkqLC85EThaDs8vpM3qfrJ5uJvntddwziKcEmDuf6EhR0Byslu4ofVqv3Y1yCpLH7MSSDxwTC/f4CKrLDclgG3KDhh3sorTZ+UWhnRhqPX6BWwoXKolwOnwIWoa/PUeHVXEAEfqOzbqL1X241FGOnnycw5mdwK1hr1qu95KJ2SKiwEZUCGO0kIfi7ylJ8tqXSuPrlUmDzckPnlykJdfbDTPHUXESwECKU4INxySJkUYF0cx3eApRaEWLwllrZAD5lfJc1oRkefKdK88j2kvMN8xNdkSYtshmNTwPj6m0YgPeVr5YNnBha+1w85Myd/lkv2ktrQu6skfp8oYvifI/o5hgvaSmzQp9V3d202dCArLq/D+6IDXTApThS1rqryGqje+xO9Q6TfTWm4oHRZMFSMHc8DyzgQWmyg8bwu0MuyA1ji/CXm/fytsPnPw05o5U+UxMt2jvrG9q0jN/1RVT66Ao4gt51KCGDlYnS9rLr/fzrMyVHG1zsqHbdXVneQZmYMA0NBX3RE0t2PGSnVmAlslczgD1Spesf3nSHDhHEimQW+xr25MBn+U+YrVzqt2gYS7NGLfy0eddzV2WIv6c9R1na/NUNPhJ9BMRcoC34bOPdrO1aU71ka4KTVutwOqCKoOMZ7kKYrKpjw8UvMFzgNjE8YDUmjXyd6Q41RDH7vkMRpnO0maDJnx5g+RNCsW2noz8UqTSPvaJmE7zBoTqFM6fIaVikK8VqP+vHqxeEUyoRNn5SwAnDCSO7fAwEZdqEp1opMhXvCRlLgqr/62UoMQ8M7f3dvMqSvXeUpKMW8bBiSDnMJxyaJaISB/BbMtSxXR3vm4rwPXUz2I83ASLtTe9JEKYeG+b0PI9IkwRCHasEcjlXY7rE0zqsZhC/F3zJNL+nkVhzNGMhCwOhG5nLdNjlYQypJ1NaFeVF8CoMs61JNiT9WZeYWZGss/dB2of4XZRpTDKn/XOgZpVTLnwosb622DdpLl+VjC3dK1MWHpTXvEZfsy6IKQUbfq6LnHpgX+X6uZ4Bek5aU30ftzPYJNt2kWmKTXxYZNA9ohEVsuTocrFTILE5u/DMGajam+uOzu7QiqZSOd/W5n0M4JrZxaBrAOBIlhh0Hc0QLnmYJt1xQcKMooePM/Q3g1VcgojqdIWucheAkvmGtiHEWihjrqp462tIVRluNOgzBvzripieLK2rw1VwM7BrBpfgigxYksKlmd9gTKwdgPFpjiwnAP3U+LW6q0L4/OzDhO7FzyXIWrLO6icQRelmKaYLstdJ73ubicIpyPckgNiZkGnzUSw5rOuLAEMrvZVqZ06zdeEp1L3hugSJ+Etj14wAQUzk0hRCnEy/gs9ArDz4Rs04AB4iXuyXwu1FjQwIXcR/+h9kCljpc3lR0vKMekz+D7wnZgQCKYcov47ptTaVVsnR6S9utBuUwlV17A8qJyay5YS9jPA9KYQBeNVYNj6ssEqIoM+w/vmNjoamrZFUN5dRQlfVrJ8kj5GGEJz4REYlWm10Op7alTKhzU+XBd0HHPDRCsJvre4yVc/RIaG5cGYdhx4VWqyKZn1ETRU3XGKoa1q1SqpiKj7qvmYIOeK4TEU6kaXEQxJDEFvtRQRJVfxonrdZmTIb4rrSGC8lLAqwYLjyhOaS2xbDQSqm+K9TviZ9oGGPVINxGPW/0ECZ9asUV1MZ3CMwxEWQt/awxqRlj2glWypxNkYdjXyRrrQUVtGihp8UESucSh8bBeFXpJDW67z7n0ipNk34S7TnOmEpMRTVs8qUvJCM6vK38EIWyqZlXPkPEwtlT8r1s5SsijGuHgZfnMaBK85zOwTr4yuqSvEujOhIjIBiDnwNMMZPnzoYdvwMr/DIM3D32iQn9HelkJGFJ+Y4Ct+gUMJ/YHA0P0DN8QutRrmviLaH9/ukveT+GDXjoNo9A3FqxbAvDtg6PchMRiAbJQucXK19Kqjnmq72Xo56Za1DX7ykxhqiqY5ezV4O6TSZu9M7EQawGknfdWF5dB6x1ZWOBLQp5aF6W7AQVXK4r92+mg93TObfKs4P8TVACzcw2LA1HNoitkMPisMR3Np7GL3p3VCKroCjO6uggH9+1ZJlx7u7T1GGi9zNyxAXGzrIZrUllorCby2zIDqhvlNKBFJCW2m9B8iJCbdqWZnPswkk8PSAtu7zJTrJuXoPKJv/uRQAfbakoHa5/0Im2m/xaX5ZHHMSKOm4iBaAw3jJ94a2cGxJj6Q7leIjQXTg756Joy0bkeYydgHF8/wKKqE42WWqBNg7fAEtlN2rAtug3fL/QV1avoNlvXlnkV6deapmR9/zPpKTbKYb1lWl2uEU457evgia6JG+DHLgU/BEw3WrlSOz74OERsPNrafqU3NbcoXy8627WEZvTgfHuI1WQJCfp5lVZqEP4NTXls3yu4w1IpvAoL8/a7Q1YCLdd/SJ4fH+c0ge16c2xUFzPEtr9GSlYQlb3Bz+gEBfNa2w7n24NKZwiz/xLsrpTe+icSw4UVncRR4CQKNtQSk8WmRSNu3tmMcnzqO7+GwSITWzGXtypS9K0fbxTCqQP636zjOx1gAxwbEXAm9KGRAbGrb1UTngkXDAxWMoK5uQBeUGT7XA26BY/vmp+8F/tIXTS+/on0PxLuj6IeUhZOcUxStgjwF7Ka9OZKOYB1cFQHwMQjqfSZlbw9w8lxBAB9GZKlPtFtZiSk1DrHafoLVZz5h7IAPDPdJiED0jg/7rf80c6YXXEDqJ4FUEGMbS/8jVglnjiRQMKgqcfoNVP1DIC6NScW/VrlZXdgCSrs1OIHFdfMMXuX4W4CkNOlRhdardFkGHyyrbdy5sf257HymHJ4QH/8CIxrK6/ZetFQYf+20pcD5LRjf15Cm+47VGKJrX9jQJU2a8+kMukE429+fTHP1LRFQIrpg6XvFVdEGLgA6dA0u8OWW3Hi34AxL2ujbsOjpttk4Q8kO08sLNrRIvAU1ekAI8d8Y8SLbf+eN0ZKPrVpn+Trwn84+G2TIArAksbrqyzPXKys6Szl0SosmMKhMH/zNzPcdZagmav+iCPlUzqAAhWALuKVaWHdyxdKENeVl7qZvuUzBaD+6CiLWOQNGsv/NkwqOO1ovFhlgcBM4DPNmyRQGzC9eDRw1QcIZcghl2hLwXf0syjmrGh068CqbX9BagGVWQhfd0Q+oNuAOojweMjtuLUUAUmds8pp8P9PSKThXZi/z7NqW8NbEpA69ZsBJt0bXI0eEpLRHAUcCl3tnvw331thf+3nUzojeSQOKMf97KzPWgVCflkBymImdW6bhK7kOTwN0RAGS2TAAKxOaJQWYZZdSzLSK7Uj4IcnNt7Qj4keGmRzEszXwmYcdvk6mYmxoLYGWJzI05qDbJLBa0cWWezjIpux8f8mYcJo+ro8NXpvFucTowQCrHsI76wuBImRMKAYYGl6nbipEdzAcTZPEYtDx8smCAmSV31Dj3nXq3asqNpwTfrT6SahBfwJV1lUq8egyimgnmrUb5LeqiK+ytg5tTpZFLqEz7k1/p8F4JW72rM4ZGdQm1QLZwGBT39GA2vVaDEx1vaILmZP3dcmQ39CuvQE4A+HfOV7EHkdB8blmQsennD+nKNi5BX8NyxIk7Aj3Tb4yTWQsXLtvf2FiwmEefhGhRg2vs5iSPNcS0uaxs6SxrukS36nGDK4lZAbBCGcBrZ+i2cpFh89ZKESr841dctfUorQ+OKxNC+xVqqddfdS0rra3R3kDAN6Uut+mcbNVz8xcGcfu/sbOeq/fFZ8LxrjILGq5RZYuGD5V6LYD0ODpsp1VwKscQp5Kf89I4Uavgy5Q0qiyGtaGe84THiqb+g3Cx99IX/7rJ10nO36Z2rYWsHQJ6ZaiBxWlFRc6zQmM8BYpTkXQyn/14xkoHM+6UFX41j/sErcW/iAIlLe61Ab2t3fVvBC0OZ+gab6V20lQHJj33/sxGZbSs+kQAR+Eagcw1MQ7h4lkpxZjoGdlcNTtMrFMhfKoPsDciwQ8+yr0MqLcz6BM1HuBYK9+Wo136vJjtbF8AAoBZytg7ZvSQcPCOUTgaOfgAziieTsOb/XjzQ2lWFwxp/j8iXBjujmH6hIidunzhnamBGl7gt4tGp7sYG6gugUJYqjTpEbxHRsGyNIb4pJuo9Ml9Kes0QyPNqEj9htcVKkGDcXIlEo2w34JhCvNBliraK3DdbD0G8TH5pBkiJyoGmcJXkb4lhs3bPDGS+/UaGJF3U6fLJBDJ/T8TwfBwGYOKgiNu26KHaz7xmQVfgALenB9wDs0gV/25RnrjvTbTx9KoXXo8HBv/oGaO+4bq8l4eVBmV6lzha1sN4HYwzEpwZ1RNFshq4+4bUEqWRM/WRaWZkyB38SRal9lRRaRZAZJmQjeRyMQgrNfVazNb6j6462XulRVh+YTS1T+eYif/2HOi5kbFMehani3b9RtWk3rpZC0tK/bc9fWy9IyOWtF+CiI2LtUKcS8/ePmzuaQaw09zedFJcVr7f0p8wH23C9zDiAGdnGEuf4fahFKqZ+JazznWGDpFh43r8dLoGV7YqhgPMII3PG605v0o/5NtcA5psPKZXrdFEy0HTax3yt0Rvk/TCi2e8m85vuw5MlXL+apu4afQmYoRNtLaL5rwITavGfEx6Yqn7uIeNRsGR3lAJXLo/ya8nCOI+OPuxQFCpK7K1SPHrii5y60KrZBgkX0cODkpgW37k14S4Mo2T6z1ii0+GuPtgp2tdyLgLdeJnX3ONPi/H30OMTiUwoosCAJgoF+2pTfzDMWnr+R4J39NwgbIS9SMyk+YXHbrCTkzHeoj1Q2pg4LhvVUcgEkmbjMCS+FCn+vXPRg8CU1A82jjNGZcHJcapG4VTosoTeb74ZfL3WRRWzFLe7w1FRYm1pxxbqSqgPcR03vv5GDeKdKyrcmmpcrfvhu3cD+manFyUtgapqEhmTrcv0whqpqechCmykADoCHjFhc/Aw1auTnbhyubTw4zrcYlw8AcmzQSCURRuLtFL7fH06ddkSZB+h/p6QUjyBx2TYKgddjh4StYB7thfkKpSp93vR0Ujl92AG0t1uMwm3eKqVuc97sDlyAlTySM1oozR+q7Bqj546Lt4p6p0Z7fUPa02TqWuBaIn3KOxYztU82Lvk2V14gWvAG4P9Gm3RlsjYuKoRG0xdxZXPP4kuPBY2bY6q8DY+5GaSFM2Dy/mDUfA2jIq3MNMQhbaqbW4nzuc9kj3Ek5tvme6s9tUdpl9DNq5TyURuWorfmuz9rFmco+fXRtNJ2Mg63xyOCWUvKXr4wW+kG7wNq0N5OvV8WwKcZDxxAWa1blWvUnFFe+J2RMIGlSKHKCaHC9NA2i+XwpCl9dEl+A2utsKLpyPJqjk1+ggjxBoPJ87NHtQu1RZM99ObXMMMjaB35aj14r13W5Qfdvjb8tElFvAOonCukA1N5OTROcnzHi9ASSsPWg2KFIBgkdODKE/3YC3XpWiQ7N09qRz8Zve2mbsqYvTgqf7c3PjCsIgPyFO3qGSHKoCFk+Ab8ZvsGzfJa3dsk2pF4IIl0dCDjyNroCmK8OtS7EgHDwNrMoW5y6syM9WgsIFyBHUGwaQbtU0iATUtthAsdwxH7NKHGjUZIpqHpzAWuFucsNvI9LBhEJuDuoYo/v9U1VmUmFMbkG/hLpZq+HMxA0srWhkttDCWKISv3kXk7ZYyKOJMurQjGgLBvk+/mdDhZ2d4gKEc0loNoXwNZn+ijRXiR5HrAFYPYN3Qaqyn3dFyKhTGtbQqruVqOUQ865T35P8SO3tOvlHI17kxf5C3uaTI5XdxHpXfZPUdSBwrqDEFjHvtBz0pdgtBKZUbV7XJQdpGYqMmioqYAvU/uiSYheTfKkr47JxKYKSfaYl/Qo5yGCIa4nMgWIO/PlL9zid3rfH1ksV9Gon2GlIebnyW+NPyuhyN0lMcd+YUPdjTxYcCsm8xC2Sj5VRy52T9lRaZmJN++ysNa2Tl4y39oZfABzP4hfm09SlVnAHMvQ2VCn62XsbJEnMEAsSo+Xf/layJQESjPQOYlrPlP7R6WHyB/gp42ByN2qYW/wGOAUkZEHJIfRFd8TIxte2asNjO/XhDR4Ua21fBZPKCnqiTYGpB4xPH3J+UCssakhArVmCi5LXNoAnoalqjEkboQwIO/Ekro+oMDwCPDIX00JCld71WKnvNltK6ceaEGMa9wb84pLVTdQRG9DDNQPbV+8z79H268G8aHxJuy6X65paovGyMBEmrAMfkrpOwRzHom0hMt+e73QVnREhiVE42Y3WbA3KobZfA3vofk6VtUbWYYiRlqd5queer2n5sfHTgSVIG8SoLg2t4tDqLrjqApwmrimTN0OAQ0aSgddmpnDUHUhPP5KyfLZmDO/7vxduTdIpMglxAmt2UQPSEI86dI2W3p1sNXUtqoSgdVbUcVQUttthhDPSOiVidcZqx5Noll1G4rndMP60Hn/4AsuRquChIWRiaHJlxezE22Tp5hi+i6e21lxZZmoFYxEOC20dsWIUmTS66T82PAzS0gCZu3ndUE7VphA25u4ni4gx7hcIoBMQY6d5EdYwraRzTDbKqTz+5h/yWVJMeIhottrrZ8xQJJ3HN8GEVOICELSSY623/L41RgfJyc8nyOEPzLvIzgeGG60OXT8fN1NixJDi0X9n1akQ27Jm8BBMcXhzpiK8wHwST9dO958ghVKERn36zQjPK8RpCwsIqkDrNgq90403etp05K6kJUKmfunn49HbJ/lldmlSUfds3KVEN4YD/+f+XK4wBWSugyr9Dx+gt8BveQ9VXfI8QlI29shbxn5Ob0WgDygAtiFyV+FCj9xy8Yf6cQM4I09ToNf7/tmn0q9+o4NymMxPzLj1UaolC0mCK80YPGqGIioraT6POXuWDQnjaPqs/5QWVU7UeEay4Hn6AYnj7hU0jMcnVfJD1/fqexR87W+/QjEmXdp3rzfocduVmw3ddhOaGSwEpDyRiisYVjNdfNpOnCojarrTCt1MAt2lp7QfIYZClYrtViPAD9Uu401q+e1ZB1HbOwbyR46s/0XWCWjj/WN33TZoBlO1hrgeynar8J7UVqJOHQDEzMZopx3l/J7PSFuXgYY+FohAooCKJksMrMB2R2PdejpwuiIQlSvAYA0wk3BMC3bb2X7G6t5gkM6Pv27j6lggoDuxI2plYYM5BXH6tV5i0vsqHaCeY9lXfsKTPE8dkz2YyVe0wb3wEVRGt+n7LrG1n8bgSqsoLT91SLJR7facfAb9D8SaelNkgKfvo1QIrdU/6/IqXhKPr+gyXxfHWb4ktY+UB1c2t9j2djdDWkIcyUT002ebcMXP7ARBo4v3+E5cDzcvafyLYd/plcuEWjEHO7hhvr6tNawuDkf9hRz+quoEdndObCjArGGW+zLuoaZmsiNZINhRA5+TffGs5e99igr/xX5OiQXfgdGdhoLA1ZaDvGaaW+p+UuBYnH7v47wgfYb+DamNA5mFq2FZ2bnJWp5Sbxtys3Jb3nimqWqhTsoxD8ZcVycjdX1Cyla1+sDdxgVgAY478L9doe/FZAhoxr2kjM+UXxOjPTTod2q0FZqTSAN1Ga+90TnmGEBUn83ve+jcgoBV/PgpbL0kJbEiV5ybfB0UHh2yrS16cX99PyTIcqMdDdtH99CXwXbiwk80Uz5woGXMTQ2tU9xDZlRej676apbveng6EZcFaopy5gYuzE0vXP4i9VBmPKxVgmcx5FXMIJxUlvh0q4BMojcA4mao5Xp0qeHj+Ng+Lvwqfv68W8DmoG0Y54l2NRV+5ZJsc2ycY6+FPCe9O4ZpD0cF4Yti/g6+JjHQhFR6Q1e1g7FDx/hlr0DLMjY8jeiooVh5PF2okiwbSq8M9Znaxs4Vyc2A9NwHNu2S12hXEtGipAvhxpcOn7SDm8UNYFkV/oCJ92AA5bFeCKPYCyC45vhSRdlPvmOBoq5Qx4QxjBtCMOdFvTYzQ2pvMosdbCtiILuJFrrdpedO48JnklfFmA49O28cUswnf7uvjhO8UTLm+J3l845RV2iPiE8lXdn8BEosEojrmmjKTmCTtFVGkLxslOcxXoWibT09RviIWHA5H4wXLvmvQowPIzFVp/zJ9kQ/gO+j/8ImlYVUD3dGhyoVjrb4FwVYHl62/QTVXBpuoixaQJXDMnwt/h71AKaPR3qrYFtWYbLzySUF/7RqxIJyziaCel/xRqDhD+hk04L7KC/f87iowIz7Smgp9py78LDf81EsAxNChKyzj5O/BqDPaLwnNu3O4SXKykI989Z08PwxQNYAzC3/CKz8VM5fxw6Zg4aJR87yL3NMN6mKAp0t4HNcamdJoFAzVKFhWyokVqx56s3JMOo/Zpjz3/3zbrUbzjg5JZoUK1wBicwtaI0I6lVEU3Ur+cFYJPZfDiS7InF1j3ncY+sEJHt5INKjK+y3ivNFeu2fZmBmh8ps35Rw63Y5pPAMB0YNOyQYbYVj7WhI85YKAmYEb6dEnoYxuB2BDlGxsdczURjz14IAw00jT678KVOntvW+Uw6G71Yej5HBikxUhoKjXFxr04gS959lAvR8itkqHVjuF09ISPQbtVs9v8fOlf/1GVmngzmPYi5p5BiluF6XV9O5S+1kKcXzvkCQNjXxg9uO9Z/9P9iX/NnvzinZvTGjqyl6HLyDE51Os/B6gKdPmegRAgFuANssNSXymZfIsygCeGJQmnrTrUUgWfsKSHrSDkDwvHjl+EaCXzhnefSWQozIL4rMYYTKjxZuEVCksBjd6ZaXd5JvkbtzOsFTjvxGU55HUSN+BbYswDwiYJysePylSUv6mQzDXXrJnYErao9ikfIlgSoQdwvBTEsPsKGX6XSKPgXv9sXSgrJsZWCcHZRLTAFMqx6/rk6iyyC5Pi8sYbXeN0jUE5laP/7OzwaQmKqmx7lnpjdHtD/jRuztH0F1DpF8zhSTMZFhbyDVS43qhi2eiZJEPiE1ZXjZ+2wR9LINz+FNfGTjqLXUYhXU82i0kWkfMnDgwugzjlL1y1j+MKQN0JbVvpMaaUr/xmLIoG4/RWjHoq7zNSZ4CiYy7E3YQ6QH25picLNGYme1Whh7peUv9ZKFouHhpyfuYOV7HZ8dL8MqVlg2eCdCIY7Hj/W6S87iWBT1WKxpF8fMzFq1ljRdYUXQBwKtqgk7izmFxf+AvP0q5NDe68WJB9AY+GUkoHD1MRVVHg9R7YiqnN2rbtg1rOF+v+rhOvdry3fjj/r8UY9gFzMsxyqKhiu851GYH15zHOOFg/leP86yItYo3Zxa4vlbegjZy9lm8x4lg1DfI9tqXH9rmlVrTZTdLfA6nyTIU8izMqNOJ6O0ORzGzXwZgwlaKmRM+4qiQICxsyABb/KyqlniysvYhidrtLm3x99pWSJYj0abnLlRtK6rUJkGKAPUpxpLCWaiBaMH0Atv8S8vc2nQtCBqr0Ir/8juD8K4tsCYLRH9EU5Nr3DMQpifUGPI93nK06rSxbvZUybHqYUzPbOpWTQID8G31qxR+g8yFfw9AjY7su+auFX9381kBXnCYawf8osBC3qa86ZKxvSQmTZznzZaMJiGrNEmpVfk4s/TN6ZZXS+SMs5EETjSZ1pwgZOHe59T073c3Oc2hqLcwBWIjqdp/nqzyO28L7LJ/R3zo1lCG+NRL95ore0NCx9S1K0SvtcFU99H8crzd8ahR8QM6WWbCB4Jp7QgycEr/g/5AawdStH0i/k1AGAIM+mO6pK0tU5ugBbjJ+4ashyhbGTrg==" title="Mekko Graphics Chart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1573349" y="1532339"/>
            <a:ext cx="5689600" cy="42672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96097"/>
              </p:ext>
            </p:extLst>
          </p:nvPr>
        </p:nvGraphicFramePr>
        <p:xfrm>
          <a:off x="2733040" y="5638800"/>
          <a:ext cx="3505200" cy="5386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84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u="none" kern="1200" dirty="0">
                          <a:solidFill>
                            <a:sysClr val="windowText" lastClr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KEY ASSUMPTIONS:</a:t>
                      </a:r>
                    </a:p>
                  </a:txBody>
                  <a:tcPr marL="27432" marR="27432" marT="27432" marB="27432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185">
                <a:tc>
                  <a:txBody>
                    <a:bodyPr/>
                    <a:lstStyle/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kern="1200" dirty="0" smtClean="0">
                          <a:solidFill>
                            <a:sysClr val="windowText" lastClr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Annual rate</a:t>
                      </a:r>
                      <a:r>
                        <a:rPr lang="en-US" sz="900" kern="1200" baseline="0" dirty="0" smtClean="0">
                          <a:solidFill>
                            <a:sysClr val="windowText" lastClr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of growth (current state): 7%</a:t>
                      </a:r>
                    </a:p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kern="1200" baseline="0" dirty="0" smtClean="0">
                          <a:solidFill>
                            <a:sysClr val="windowText" lastClr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Annual asset renewal: 10%</a:t>
                      </a:r>
                    </a:p>
                  </a:txBody>
                  <a:tcPr marL="27432" marR="27432" marT="27432" marB="274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086600" y="2057401"/>
            <a:ext cx="3352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/>
            <a:endParaRPr lang="en-US" sz="1400" dirty="0">
              <a:latin typeface="+mj-lt"/>
            </a:endParaRP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Bus Shelter Contract (Expires 2019): fewer bus amenities, less shelters for communities where most needed </a:t>
            </a:r>
          </a:p>
          <a:p>
            <a:pPr marL="182880" indent="-182880"/>
            <a:endParaRPr lang="en-US" sz="1400" dirty="0">
              <a:latin typeface="+mj-lt"/>
            </a:endParaRP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MBTA inability to remove old billboards due to asset freeze </a:t>
            </a:r>
          </a:p>
          <a:p>
            <a:pPr marL="182880" indent="-182880"/>
            <a:endParaRPr lang="en-US" sz="1400" dirty="0">
              <a:latin typeface="+mj-lt"/>
            </a:endParaRP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Customer communications (</a:t>
            </a:r>
            <a:r>
              <a:rPr lang="en-US" sz="1400" dirty="0"/>
              <a:t>for service, parking capacity, traffic data etc.) and</a:t>
            </a:r>
            <a:r>
              <a:rPr lang="en-US" sz="1400" dirty="0">
                <a:latin typeface="+mj-lt"/>
              </a:rPr>
              <a:t> real-time information programs left unsustainable, devoid of the assets to reach customers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3503749" y="3894540"/>
            <a:ext cx="1828800" cy="28625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ysClr val="windowText" lastClr="000000"/>
                </a:solidFill>
              </a:rPr>
              <a:t>$600M cumulative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53200" y="182582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880" indent="-182880" algn="ctr"/>
            <a:r>
              <a:rPr lang="en-US" sz="1400" b="1" u="sng" dirty="0"/>
              <a:t>IMPACTS OF HOUSE BUDGET </a:t>
            </a:r>
            <a:r>
              <a:rPr lang="en-US" sz="1400" b="1" u="sng" dirty="0"/>
              <a:t>PLAN</a:t>
            </a:r>
            <a:endParaRPr lang="en-US" sz="1400" b="1" u="sng" dirty="0"/>
          </a:p>
        </p:txBody>
      </p:sp>
    </p:spTree>
    <p:extLst>
      <p:ext uri="{BB962C8B-B14F-4D97-AF65-F5344CB8AC3E}">
        <p14:creationId xmlns:p14="http://schemas.microsoft.com/office/powerpoint/2010/main" val="265023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838200"/>
            <a:ext cx="7751547" cy="466344"/>
          </a:xfrm>
        </p:spPr>
        <p:txBody>
          <a:bodyPr/>
          <a:lstStyle/>
          <a:p>
            <a:r>
              <a:rPr lang="en-US" dirty="0" smtClean="0"/>
              <a:t>Capital Employee Transfer: Outside Section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quarter" idx="14"/>
          </p:nvPr>
        </p:nvSpPr>
        <p:spPr>
          <a:xfrm>
            <a:off x="1986685" y="1482546"/>
            <a:ext cx="8376515" cy="4689654"/>
          </a:xfrm>
        </p:spPr>
        <p:txBody>
          <a:bodyPr/>
          <a:lstStyle/>
          <a:p>
            <a:r>
              <a:rPr lang="en-US" b="1" u="sng" dirty="0" smtClean="0">
                <a:latin typeface="+mj-lt"/>
              </a:rPr>
              <a:t>HOUSE BUDGET (April 26, 2018)</a:t>
            </a:r>
          </a:p>
          <a:p>
            <a:r>
              <a:rPr lang="en-US" b="1" i="1" dirty="0" smtClean="0">
                <a:latin typeface="+mj-lt"/>
              </a:rPr>
              <a:t>Transfer capital employees to Operating Budget – Increase Additional Assistance</a:t>
            </a:r>
            <a:endParaRPr lang="en-US" b="1" i="1" dirty="0">
              <a:latin typeface="+mj-lt"/>
            </a:endParaRPr>
          </a:p>
          <a:p>
            <a:pPr marL="800100" lvl="2" indent="-228600"/>
            <a:r>
              <a:rPr lang="en-US" dirty="0">
                <a:latin typeface="+mj-lt"/>
              </a:rPr>
              <a:t>Increase FY19 </a:t>
            </a:r>
            <a:r>
              <a:rPr lang="en-US" b="1" dirty="0">
                <a:latin typeface="+mj-lt"/>
              </a:rPr>
              <a:t>appropriated</a:t>
            </a:r>
            <a:r>
              <a:rPr lang="en-US" dirty="0">
                <a:latin typeface="+mj-lt"/>
              </a:rPr>
              <a:t> Additional Assistance by $27M from $127M to $154M</a:t>
            </a:r>
          </a:p>
          <a:p>
            <a:pPr marL="800100" lvl="2" indent="-228600"/>
            <a:r>
              <a:rPr lang="en-US" dirty="0" smtClean="0">
                <a:latin typeface="+mj-lt"/>
              </a:rPr>
              <a:t>Transfer remaining capital employees to Operating Budget </a:t>
            </a:r>
          </a:p>
          <a:p>
            <a:pPr marL="971550" lvl="3" indent="-228600"/>
            <a:r>
              <a:rPr lang="en-US" dirty="0" smtClean="0">
                <a:latin typeface="+mj-lt"/>
              </a:rPr>
              <a:t>Increases Operating Budget deficit; increases reliance on state assistance </a:t>
            </a:r>
          </a:p>
          <a:p>
            <a:pPr marL="971550" lvl="3" indent="-228600"/>
            <a:r>
              <a:rPr lang="en-US" dirty="0">
                <a:latin typeface="+mj-lt"/>
              </a:rPr>
              <a:t>Limits MBTA workforce available for capital project delivery to current budgeted </a:t>
            </a:r>
            <a:r>
              <a:rPr lang="en-US" dirty="0" smtClean="0">
                <a:latin typeface="+mj-lt"/>
              </a:rPr>
              <a:t>headcount</a:t>
            </a:r>
          </a:p>
          <a:p>
            <a:pPr marL="971550" lvl="3" indent="-228600"/>
            <a:r>
              <a:rPr lang="en-US" dirty="0" smtClean="0">
                <a:latin typeface="+mj-lt"/>
              </a:rPr>
              <a:t>Encourages use of consultants/contractors vs. MBTA employees to lead/drive capital projects</a:t>
            </a:r>
          </a:p>
          <a:p>
            <a:pPr marL="971550" lvl="3" indent="-228600"/>
            <a:endParaRPr lang="en-US" b="1" u="sng" dirty="0">
              <a:latin typeface="+mj-lt"/>
            </a:endParaRPr>
          </a:p>
          <a:p>
            <a:r>
              <a:rPr lang="en-US" b="1" u="sng" dirty="0" smtClean="0">
                <a:latin typeface="+mj-lt"/>
              </a:rPr>
              <a:t>SENATE WAYS AND MEANS </a:t>
            </a:r>
            <a:r>
              <a:rPr lang="en-US" b="1" u="sng" dirty="0">
                <a:latin typeface="+mj-lt"/>
              </a:rPr>
              <a:t>BUDGET </a:t>
            </a:r>
            <a:r>
              <a:rPr lang="en-US" b="1" u="sng" dirty="0" smtClean="0">
                <a:latin typeface="+mj-lt"/>
              </a:rPr>
              <a:t>PROPOSAL (May 10, </a:t>
            </a:r>
            <a:r>
              <a:rPr lang="en-US" b="1" u="sng" dirty="0">
                <a:latin typeface="+mj-lt"/>
              </a:rPr>
              <a:t>2018)</a:t>
            </a:r>
          </a:p>
          <a:p>
            <a:r>
              <a:rPr lang="en-US" b="1" i="1" dirty="0">
                <a:latin typeface="+mj-lt"/>
              </a:rPr>
              <a:t>Keep capital employees on MBTA Capital </a:t>
            </a:r>
            <a:r>
              <a:rPr lang="en-US" b="1" i="1" dirty="0" smtClean="0">
                <a:latin typeface="+mj-lt"/>
              </a:rPr>
              <a:t>Budget, consistent with GAAP and Federal guidance</a:t>
            </a:r>
            <a:endParaRPr lang="en-US" b="1" i="1" dirty="0">
              <a:latin typeface="+mj-lt"/>
            </a:endParaRPr>
          </a:p>
          <a:p>
            <a:pPr marL="800100" lvl="2" indent="-228600"/>
            <a:r>
              <a:rPr lang="en-US" dirty="0" smtClean="0">
                <a:latin typeface="+mj-lt"/>
              </a:rPr>
              <a:t>Allows capital employees to remain on the capital budget, with FMCB-adopted policy that: </a:t>
            </a:r>
            <a:endParaRPr lang="en-US" dirty="0">
              <a:latin typeface="+mj-lt"/>
            </a:endParaRPr>
          </a:p>
          <a:p>
            <a:pPr marL="971550" lvl="3" indent="-228600"/>
            <a:r>
              <a:rPr lang="en-US" dirty="0" smtClean="0">
                <a:latin typeface="+mj-lt"/>
              </a:rPr>
              <a:t>Defines employee positions eligible for classification on capital budget</a:t>
            </a:r>
          </a:p>
          <a:p>
            <a:pPr marL="971550" lvl="3" indent="-228600"/>
            <a:r>
              <a:rPr lang="en-US" dirty="0" smtClean="0">
                <a:latin typeface="+mj-lt"/>
              </a:rPr>
              <a:t>Specify that no bond funds shall be used to fund an employee’s salary</a:t>
            </a:r>
          </a:p>
          <a:p>
            <a:pPr marL="971550" lvl="3" indent="-228600"/>
            <a:r>
              <a:rPr lang="en-US" dirty="0" smtClean="0">
                <a:latin typeface="+mj-lt"/>
              </a:rPr>
              <a:t>Require an annual review by a third party auditor</a:t>
            </a:r>
          </a:p>
          <a:p>
            <a:pPr marL="800100" lvl="2" indent="-228600"/>
            <a:r>
              <a:rPr lang="en-US" dirty="0" smtClean="0">
                <a:latin typeface="+mj-lt"/>
              </a:rPr>
              <a:t>Requires annual reporting on number, salaries, titles and departments of capital employees and total expenditures tied to capital employee salaries</a:t>
            </a:r>
            <a:endParaRPr lang="en-US" b="1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704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94002" y="762000"/>
            <a:ext cx="7759599" cy="466344"/>
          </a:xfrm>
        </p:spPr>
        <p:txBody>
          <a:bodyPr/>
          <a:lstStyle/>
          <a:p>
            <a:r>
              <a:rPr lang="en-US" sz="1800" dirty="0"/>
              <a:t>MBTA</a:t>
            </a:r>
            <a:r>
              <a:rPr lang="en-US" sz="1800" dirty="0"/>
              <a:t> </a:t>
            </a:r>
            <a:r>
              <a:rPr lang="en-US" sz="1800" dirty="0"/>
              <a:t>transitioned Commercial Banking accounts to Citizens Bank</a:t>
            </a:r>
            <a:endParaRPr lang="en-US" sz="1800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994002" y="152400"/>
            <a:ext cx="7454799" cy="466344"/>
          </a:xfrm>
          <a:prstGeom prst="rect">
            <a:avLst/>
          </a:prstGeom>
        </p:spPr>
        <p:txBody>
          <a:bodyPr anchor="b" anchorCtr="0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100" kern="0" dirty="0"/>
              <a:t>Commercial Bank Transition</a:t>
            </a:r>
            <a:endParaRPr lang="en-US" sz="1100" kern="0" dirty="0"/>
          </a:p>
        </p:txBody>
      </p:sp>
      <p:sp>
        <p:nvSpPr>
          <p:cNvPr id="4" name="TextBox 3"/>
          <p:cNvSpPr txBox="1"/>
          <p:nvPr/>
        </p:nvSpPr>
        <p:spPr>
          <a:xfrm>
            <a:off x="1994002" y="1514365"/>
            <a:ext cx="8369199" cy="4286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u="sng" dirty="0">
                <a:latin typeface="+mj-lt"/>
                <a:cs typeface="Arial" panose="020B0604020202020204" pitchFamily="34" charset="0"/>
              </a:rPr>
              <a:t>MBTA’s bank transition increases interest income and i</a:t>
            </a:r>
            <a:r>
              <a:rPr lang="en-US" sz="1400" u="sng" dirty="0">
                <a:latin typeface="+mj-lt"/>
                <a:cs typeface="Arial" panose="020B0604020202020204" pitchFamily="34" charset="0"/>
              </a:rPr>
              <a:t>mproves </a:t>
            </a:r>
            <a:r>
              <a:rPr lang="en-US" sz="1400" u="sng" dirty="0">
                <a:latin typeface="+mj-lt"/>
                <a:cs typeface="Arial" panose="020B0604020202020204" pitchFamily="34" charset="0"/>
              </a:rPr>
              <a:t>efficiency, security and </a:t>
            </a:r>
            <a:r>
              <a:rPr lang="en-US" sz="1400" u="sng" dirty="0">
                <a:latin typeface="+mj-lt"/>
                <a:cs typeface="Arial" panose="020B0604020202020204" pitchFamily="34" charset="0"/>
              </a:rPr>
              <a:t>workflows</a:t>
            </a:r>
          </a:p>
          <a:p>
            <a:pPr marL="285750" indent="-285750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  <a:cs typeface="Arial" panose="020B0604020202020204" pitchFamily="34" charset="0"/>
              </a:rPr>
              <a:t>New contract to generate </a:t>
            </a:r>
            <a:r>
              <a:rPr lang="en-US" sz="1400" b="1" dirty="0">
                <a:latin typeface="+mj-lt"/>
                <a:cs typeface="Arial" panose="020B0604020202020204" pitchFamily="34" charset="0"/>
              </a:rPr>
              <a:t>$3,000 more interest income per day </a:t>
            </a:r>
            <a:r>
              <a:rPr lang="en-US" sz="1400" dirty="0">
                <a:latin typeface="+mj-lt"/>
                <a:cs typeface="Arial" panose="020B0604020202020204" pitchFamily="34" charset="0"/>
              </a:rPr>
              <a:t>than prior contract</a:t>
            </a:r>
          </a:p>
          <a:p>
            <a:pPr marL="285750" indent="-285750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  <a:cs typeface="Arial" panose="020B0604020202020204" pitchFamily="34" charset="0"/>
              </a:rPr>
              <a:t>Interest rate automatically adjusts with Fed Funds Rate, which is expected to increase</a:t>
            </a:r>
          </a:p>
          <a:p>
            <a:pPr marL="285750" indent="-285750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  <a:cs typeface="Arial" panose="020B0604020202020204" pitchFamily="34" charset="0"/>
              </a:rPr>
              <a:t>Competitive RFP with </a:t>
            </a:r>
            <a:r>
              <a:rPr lang="en-US" sz="1400" b="1" dirty="0">
                <a:latin typeface="+mj-lt"/>
                <a:cs typeface="Arial" panose="020B0604020202020204" pitchFamily="34" charset="0"/>
              </a:rPr>
              <a:t>10 responses</a:t>
            </a:r>
            <a:r>
              <a:rPr lang="en-US" sz="1400" dirty="0">
                <a:latin typeface="+mj-lt"/>
                <a:cs typeface="Arial" panose="020B0604020202020204" pitchFamily="34" charset="0"/>
              </a:rPr>
              <a:t>, all from well qualified banks</a:t>
            </a:r>
          </a:p>
          <a:p>
            <a:pPr marL="285750" indent="-285750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  <a:cs typeface="Arial" panose="020B0604020202020204" pitchFamily="34" charset="0"/>
              </a:rPr>
              <a:t>Citizens to </a:t>
            </a:r>
            <a:r>
              <a:rPr lang="en-US" sz="1400" b="1" u="sng" dirty="0">
                <a:latin typeface="+mj-lt"/>
                <a:cs typeface="Arial" panose="020B0604020202020204" pitchFamily="34" charset="0"/>
              </a:rPr>
              <a:t>waive all service fees</a:t>
            </a:r>
            <a:r>
              <a:rPr lang="en-US" sz="1400" dirty="0">
                <a:latin typeface="+mj-lt"/>
                <a:cs typeface="Arial" panose="020B0604020202020204" pitchFamily="34" charset="0"/>
              </a:rPr>
              <a:t>, simplifying the contract management function</a:t>
            </a:r>
          </a:p>
          <a:p>
            <a:pPr marL="285750" indent="-285750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  <a:cs typeface="Arial" panose="020B0604020202020204" pitchFamily="34" charset="0"/>
              </a:rPr>
              <a:t>Allows for checks to be produced by a third party – MBTA out of the check writing business </a:t>
            </a:r>
          </a:p>
          <a:p>
            <a:pPr marL="285750" indent="-285750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  <a:cs typeface="Arial" panose="020B0604020202020204" pitchFamily="34" charset="0"/>
              </a:rPr>
              <a:t>Citizens has a strong </a:t>
            </a:r>
            <a:r>
              <a:rPr lang="en-US" sz="1400" b="1" dirty="0">
                <a:latin typeface="+mj-lt"/>
                <a:cs typeface="Arial" panose="020B0604020202020204" pitchFamily="34" charset="0"/>
              </a:rPr>
              <a:t>CRA Rating</a:t>
            </a:r>
            <a:r>
              <a:rPr lang="en-US" sz="1400" dirty="0">
                <a:latin typeface="+mj-lt"/>
                <a:cs typeface="Arial" panose="020B0604020202020204" pitchFamily="34" charset="0"/>
              </a:rPr>
              <a:t>, demonstrating its commitment to low </a:t>
            </a:r>
            <a:r>
              <a:rPr lang="en-US" sz="1400" dirty="0">
                <a:latin typeface="+mj-lt"/>
                <a:cs typeface="Arial" panose="020B0604020202020204" pitchFamily="34" charset="0"/>
              </a:rPr>
              <a:t>and moderate-income </a:t>
            </a:r>
            <a:r>
              <a:rPr lang="en-US" sz="1400" dirty="0">
                <a:latin typeface="+mj-lt"/>
                <a:cs typeface="Arial" panose="020B0604020202020204" pitchFamily="34" charset="0"/>
              </a:rPr>
              <a:t>neighborhoods (92 Massachusetts locations)</a:t>
            </a:r>
          </a:p>
          <a:p>
            <a:pPr marL="285750" indent="-285750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+mj-lt"/>
                <a:cs typeface="Arial" panose="020B0604020202020204" pitchFamily="34" charset="0"/>
              </a:rPr>
              <a:t>Increased security </a:t>
            </a:r>
            <a:r>
              <a:rPr lang="en-US" sz="1400" dirty="0">
                <a:latin typeface="+mj-lt"/>
                <a:cs typeface="Arial" panose="020B0604020202020204" pitchFamily="34" charset="0"/>
              </a:rPr>
              <a:t>through antifraud and </a:t>
            </a:r>
            <a:r>
              <a:rPr lang="en-US" sz="1400" b="1" dirty="0">
                <a:latin typeface="+mj-lt"/>
                <a:cs typeface="Arial" panose="020B0604020202020204" pitchFamily="34" charset="0"/>
              </a:rPr>
              <a:t>cybersecurity controls </a:t>
            </a:r>
            <a:r>
              <a:rPr lang="en-US" sz="1400" dirty="0">
                <a:latin typeface="+mj-lt"/>
                <a:cs typeface="Arial" panose="020B0604020202020204" pitchFamily="34" charset="0"/>
              </a:rPr>
              <a:t>such as ACH Block, cybersecurity audits, reporting and verification.</a:t>
            </a:r>
          </a:p>
          <a:p>
            <a:pPr marL="285750" indent="-285750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  <a:cs typeface="Arial" panose="020B0604020202020204" pitchFamily="34" charset="0"/>
              </a:rPr>
              <a:t>Enhanced services and technological capabilities to accommodate AFC 2.0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5" t="36001" r="1425" b="27998"/>
          <a:stretch/>
        </p:blipFill>
        <p:spPr>
          <a:xfrm>
            <a:off x="8356656" y="5735320"/>
            <a:ext cx="177794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58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dirty="0" smtClean="0"/>
              <a:t>Total Expenses (Including Debt Service) up $56M, largely driven by increasing debt service compared to FY17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986685" y="381000"/>
            <a:ext cx="6700116" cy="228600"/>
          </a:xfrm>
        </p:spPr>
        <p:txBody>
          <a:bodyPr/>
          <a:lstStyle/>
          <a:p>
            <a:r>
              <a:rPr lang="en-US" dirty="0"/>
              <a:t>FY17 Full Year Actuals vs. FY18 Full Year Projection</a:t>
            </a:r>
          </a:p>
        </p:txBody>
      </p:sp>
      <p:sp>
        <p:nvSpPr>
          <p:cNvPr id="5" name="Rectangle 4" descr="Enter Chart Description Here:&#10;&#10;End of Chart Description&#10;DO NOT ALTER TEXT BELOW THIS POINT! IF YOU DO YOUR CHART WILL NOT BE EDITABLE!&#10;mkkoexcel__~~~~~~~~~~False~~False~~Falsemkko__4HooU0THZk28POP9trq+pbTvvzd/gcV8t56cq85kb3NDTsUhojRA0EsgEHHMH7oYP1SYpn09ysXVivguJdhTvfyVMsBLTGvcX7WPTor/CmWYMZBw004o71Xrc6R1lRYDnPKOAkH5BrqIiKs1a97JAae3M8+F/ezLidDKRA7ZbMxd4aUrVp64SnWy5WfTRvw2eMp14UcYb2uz/7ys1f//LboCDK4v99RNdk8pFcM/gxgNMk1vUZ+7glc0r9Os7VXp9fVTl/5VJXcXQCrn1vxV8R2qnQxxwL80jdt89J+thh6P2LUclgcAORAuj6HiWA1k/uG6Og9uRSe0KVbqe/NZN3eW8NBxQWKI3WKQJe3/KN6WVGQASiRj6QhlH0q3bnoeQQ5xByvc+SZvgt+BReJ2nih9rz+gMTFu/4Ue3w5+K8vm/N1doR5k8bhACD5R+VPsx8uvnoxRIG8VaEAYFXhU9qa+gSl45s+8jAO25If85JwmEJb4KzCohgGlz1sVWHASO3oC2NaUoe43RUHEyiYm7WFuTCqUm75Lc2FjxyxUuuERH4b9yTsd3kWca7zR9ABJpY1mO+HK/gtcS2v+EUAcHIlRbFhHL+JCFPtZV+OP4KD1IOdKVQptiD+1z10AtLaDRv7KqhLYjYnHY0zMDzjJdoublYzKGgX12A3tBb6Up3LO32/pVja2QrpD2ThaqgkvQNHuX50YykxS7LOZwdiVcdfMi9AsBX044wf1WnZPRSV5Vb75wae73pKy1FH//zAMVZiXnD/kOJUvl31O8b9hMO4jDZjD3bEzAR+sYWQydDzwz4DuF6w4g/dP2TW+AufdYG4m0nBj4jtuTghWluOALsHU6AahVbOKoZgSp1vBq4wbkHC2QYlGH1FRLZR89RK0kSmFgOoK526XNn2uoXNrrZEg/0MYLMbRUzqT/XVDfoSh+ZooSGVPTtnHZW8R9a1YxEc0TgMQCj5DLtQH1Ihamj6txwwGdiMuk501mHA15xNKXRqrOQ1buC4ubU0Grlb7vqJdjwP3ti3myh1r/NchcIxI9jucl1o8RTQWkF856hqYOZcFeCEbHkBhw/DAJMoZUJTYw5cS8CMsaNuay1zoi2Ena6HqycqCsE83FkjwYKWQt7TFBlFcQzjIzH9gLk0/bHFkZUL0rUn4f9yp0AGqvw5gaCEY5Syeddj8Jg/wgx+8Cd+dOj7vsOWf9UTL+cD5Z/C9N8lbcfgJK7wQm/zVzF6FlBveEEud7cTv5QVT5Gi1eRTV97a12xT1csnUF/En2NyBWu4pmC9m1wLvNwup55L/QyWSCJ6VvgEvyw4WyfysrRtgG8RBVdPNrcApcmMhz1QnH73jvEOQHjtLybVrpfnkYsY0uvXuA35coPyWnYq/UtK6okXb/Hus7fAaeQn8Ymw21SoeCdT5FduFI9hZ/zNaiaQQarG87OImK3Eo/bwBjLa3uugIejuRJLbckkAaPso0tsvW/yKwrsmREdx12u1uM+R9D11rC86jVvta+sbj9OxPRttg78MMSlz4jTJYs2p2mg6R1KR9NnuPj4JwVVljyupZrwKKCjqoNay1oGWxQN2EWkVQwPDWh04Rf30/Oby9ahHfZsJP3a/jHTJWQmoln6Jg/7PqA8yp4wyKyGzBOpdULACYfAw0Hlq7lXOQEi1tl2ZPEm93c32AfOfrhRulwdHihMPOdSmiqSSxmRH8nE4Ef5AJPDiEVUAexKdCe/mirqXGvXsOrOYEhEpCBFw6//KkpWTmuocxzy3ACoxA5Dwdt00Qobm6jI5MKmX0QOBlhCfYOSfTSf7EetBLmDg3lTmx9VRld6ftLFBo4U/jiebJekNxkgaHQXPsDbSiFgU6+MpEmtDtDb/zIktcDUmtE358z6h4JlztA71C86Gx9Z7TaAcCLUHKbldq5NmXVvlL7jN6NhnAvvDxWHOY+xhb8UV03HXVGK10CrEzokY9P+SzX6MKH4s6TkKu5s3yUSvDDrBxOtEowJoZ8fRL/1shaILzdTh84vOLBXBPoQ18i1ntXWQ7a4YssrgLZtuld8XelWwaX4RhetwdU1E3xVrON7HbbZ3e/8CpCxOFCVbQFFRPdZjtlqmsHILmsmZ6m3qE3ao5JYUdiF9vm3LTBukkIPbGOHu3O2WUPeGHobVgVTFzcZa2+PcOpDgrgWMSjIGr+H3uuJJD1u9F1XMaJzaMVOJwdLIXiUOggYgbJwEElIYzt0oAZk3KM1bmEp2T0UDu3qfPaJpR9Sp9IBRi+x+PqY+QNed8scbfgzE62lUbGcjEaG9AEyMEGPf1AIApMiFH+9WbRqGpUL1cITBRw/VjCpNSCUxA0sRtjhY64BH+19gD+FYmu2LF+SG27X9whhP7QNk3QHi0RqTTGSi+YsVobqL1iSh6LMOSOIa1cY53DPPoZwZUs6LQbhj05XOCRDuj6Zj13Hclj6uwI/zVKZd9XkTj9/pf/RtlssbtRZAUSk2mtGCi/R9qteoMK1vEbjbgE+2xyfx13bpTur2u7UFZj4hl/GptMtKtfBhmZyjKmTbwySeH2VgZdfDmDjoiHaNQCk4iCNl/+0IZ0PKvzDtlQ/d5a/RlV4hG00GBGXBr0wHoXb4qks6eRqFf1C3UOqrlTzSL7EczPPIQGr5SUbtrj+IPWFiAqPhTjCZFCFd7s4BqYvVdP0mS4iRchWPVvLpYyOBKCidxPxtlgQMsVWUIisvAjn1zqI6gFdaDFdbuM0yDVHMvbvl/wHid9Fx5Ac3zWhBmSMC0VsB8+1aUfQNqjYJ0WuNbaK8egaWCLd0Ra6edzEgISom6tROOjrzPKy4t5zUexWfRSSvCA99FbomSPi9zyDKDEPM4CxyNNL8zZrH+4YJDO4mtsfe6pXACL0C/6sTr80y+gkWtJLkvQuUEXTHDTnW8n5w4vsNX8D7S/H8wfJ4jlAO0V7plPpZDjxotD95dz50THp1qCsdX/0UNUVgs7O0AXBrWmb2mhm6Fz0aWUZSbAmxCbaf0Qt5jg9THPqxR0qsZytNcicePc+mpC6gEirAh2PtkmgcYzPY+vBGsTV7GS23j8Zr60ZGiLDs/MTHqqrBaCzXkcLQYJ0CSK24chS3mKryOjvfvZQ+8hmxWLfGUaJVkJIyNN1SGPMXttG81uLnvsa2PeSrNkOXAZK9zfV+DzJwwk4GZymkJo/Wkw21zkx+toISK/6ikOh97b6d8czilK0X3FYrgQ46MaEAEALkrihJ3VkiFZwfLw2m76KFPnG0NQyOQKNB2RS1vpA0aPJso5O0c0DPAr/zReIQjrXXpxyFVRYxZOGvLg9GGmHdVJpBZWFg4+8CMA5MLZV2I2N0dpCBgZDughtvg3J6E+d2CYKS8xzBUrHncHaYWjYSpBNwg4x39tYSrY5WyPLx7gaJHwCbPZiLLKaJNkjdyGfGsL59DHtazGYAkg69Jk2g8h2gIfjmHbZSAhrwhz2FpenB+4YV5kB4GPwYMAFTmX9ACjq48u9zkUtPTocC5oPwcGrYuI6eEP6nblfMA953SB17WnCpc+BQcdj6yab8Mf43MTURPCtiIXf1KwxuqZDJARlhbWgNxNzQjYhBNopNMZXaMfAS7JgetURogFO18vHHH41CVQQD1kid3q9it/tnV28wI2Ivn8oDb5hjBCMTyRtABq2BzQR23yOgaqI5NsiBHNqRlDDHyikHDwe7LtcK+T+yBfL/75GbdNfSaDn5hP3B3okM1paPZK3qnzi36tOYgSxTKR9hUS2BZmeD7KWCJesn/OvMJVQBVLWF39U4s6vP+I6PMGkn1HkLL2eBlVrXvfEFYs7KWcwpcPGQT+yABSKGWY3A+gBI6UgMMuwE6u7VWxldZYaOHLUDjLQgwumSbVIs1EWk1YEv8BXLqydwFnK/8lDWnmjxO9BPIEBAxv6yIDMGfpzSjkXLdPeWKvgHsAnhDoOTCqYG8mEvfui05lMNyDYSg9YBtZWFPFLqqy3GYSWh1gg7E7IymmWbtxUzXeSrlx/6xFZLI0W3wnzrG45IdK2BfzCwIRhANcfDLkI1cwaOj8WlzlvX2IcfFoBanDmSOhJjuOKHtMQCCnzNkZdIlWHGKTX/jng5tvFYCm6PcvxwAOaubI6iEE5tHcxtinSXUVe3QTZHuCzov3fQCnvCZ/8UoXGhxe6Z6U1+b2XMDmtYGfgP7VXEM+2mj8+1u2cHf+fvF+v6cM7JnOVju+P5qAbXILqB2Vp3pw+RTvVWgq4gkKWAEVoXqQ+j7JNEWp99WV1Jwlnv12j0Ia1rD2gf68SqvCiq2fhFMtswD8P5QWbpl9zTAvuBbne5cJr2AnzoAwGrv2GiXjW4sofREGDS+whDOZju3D0BqhiCD3MPkNdBMEMRTAfoVD5SGNV0Htw7ZDgmeNR8BrAb9gcrQkPWNZeAu9UueFFI1ZW74noOw4k0nnO/d/xQVVbMWwmAwClO8cIBqrVhaaS4OOkrGoZul/H41y1nXG6Irnd6HE+NKPPvYV9hvH+gB/GXleBkt8t7CeKY43wpwZelxedEWYO1ztbLwsR2LW2k1XjjixV0R7nTOBNhdv7JTfjsREs3ZfyIU7zf+uCZTMNsNsL5OP25U/2xGIMzKeGOSHtvNFszcmhvkZ3YScgRqyA4mTU7/0iJ9WYJVgVBikjov8yV+TvaKLmm2cdQ8CWKsdk4SaDHCk2QgFWaabkAf8ZnLIs6EosbiDoNGRA4ckUYbB3IGlQ3P6IllwETblCGelBPf3st7c0+Y0AeZGInlU1ReVVM3832Zbjf0Lw8vjhxidzRE+gyQqLBzdC8n16MNzBiGqMtGQ9lqm6moDQrdOAWhaIw1lJVxxWMTc+1VYe0LtA+wMorcC2ZY1OmNduSHWbclgmIsqwxV6mZyEIusR79fIjGCYkKwwLAXdOTj69bSgXejgt8iDQHA7jU7Ir6VKeDKNxdSDj5roxqdGSnut6qGMD97ztrpmJWUMyLzB8KBC3FFwUDgjOe9KGOAa62fRy0/UVgTdNRCNKbzZqyO+ng4v/DrN0onSfYqrjYfz0iiq2/CC0Z+Z0UfrEeCKntzWT5TraAgHMmLqP7qNKLjTZdkQlls4ZPnWjGBLeRf3oiVSBRYxHhjAXgGgc4Ay0Z6y6h8nMRdTVJq50w9yh7Dwp+RBB8GN7ke6Td8BBDu2ofKdsHyOd/rUXv3mrbCpSpKx+sOLWR/w3O2BO9ynvvqp8fjCCxfEoDyl5bbR/VXo/udqNuaYmqSUQEsBrZcBnnZ1Q1ItnsN6EV3KY47y5IGuV0dh1m6ADEYdYPH6yGG30l8e5TsBcrJpBUOcwYJ4HmO9uU2GwoNwvvfBYMn1aVcbz+MADqcDqYvmfZ3zmuo8SwPfSCHiXmGkJX/nfRODdgJRG8OY1MnYklbtA/OviAXtB/UjzPWjWEhRn+tCHJGwA1nx1popUaOxKMBiJkbmTcJV2E8qymTO9HkNsRJwz0IFsE276NfWTHgmgHxBnJOa0Rz3CAIQyEGLxjOUWjb8+0h5Tc3J6z0MP3khDAhxT2hxh6Q4IxxE1sjSpdBdPprYi6hOP7SJFBkVPQ16/qgazMwVBgNTEcD4QiX+jx5Z2nL3pqWrkl6U5qHDJxDAbc2dpGg6WK3MsUCEtPePXYq4lKoopN6CCMCqfuxg06dzXlIECQh+ny/RrbLHhQJD/WfC4EAtKpifa0DRtkcLpEuPB4EZzfS33VPVQHjur6wRl3b9ioBH22+hJtm+ModvlpJdqNeMVKXRV4dRvXIaYC+snjcFmgCtkW1mSp0Rmv2E+mZqDhDBQVIv51ycuGzKJsxRn9rm0CEmBUBQlNsa7VxtR16120ZH42yovWM0tifm+nszXl3P+5sjL5zyf4dtN7x6t4fyH2khQf0viVrbGGv0stjQ5H1GguPvRr/zJGCMuO86tap0A3nkS15H28XMW6uynyUqiAYm9qnYs7QaPmQKR74Cx2LLcj0xfB2cxZXm8TPr0LLnNUjqzL9Hnrbh5eYBOZ5eH90K9D2IDk6AcsiBGcHu5BB6PK3CWX/DRqs4Ur+gtIW7uyqE7X/kJVoh07XfAYxguc2J3HMs9k+E84SQFUYza0c/6gF1ZvUacbl36Yu9puiiiMWmBLdeqvI/bk32AzF0G09p33ki6/5dZOkfxRUX2203tHWL0aqhIlb614ungGpf1fu4zIfEjV03Y0CrArWEtGCD9c1I7zshxUxCmVDgcB/xSl0TraqpYVvpbLnDCUstDMFXnxUDzzF2htuOYo0JvB6fpMiV6t8NV781wJ7uxyAelqGnA0i//NnoJWAuiZ4HIR9jftbQ7LF1thtwaWZZ7gYuyF8YX04SxCGeQDvNk1jJJgvWD/8IWtSo8/+kyd/5PgQTJTOlsbv2JbbEbw9a/WrbCYooWnvAtjRZEyNYhLLGfLNsXjG5lEg6rjWe++LcK31P0xokrcTKN543IdStK7vGTf1yc35Eh8k9+ret+UWnqho2vbJeHuqOy58ZMEXDM5mOzCkj+6YZUoKb1CP2f3ERKO4PgLXsmKW+ofXy9FCdRYCsPpXHTjRDCvNERUL9YA3hf6Ee/ywIAXawOEOEjiFJpzXHX9sg6VE3/9YEZlYICKjG1tEfP95HHAl3VY/8wxk2zU6pbLidgO7LGYdUmFd1fMcM+l2V/A2LDTo9GPiN9ugUIvrXE1UsYDAFB4ujZnZZs5fxluQlxKqZMlfDXsjMwnIePOX4gdDKAy8OxjIMBPvG6EvkLP3NwlsYaUjXJoKfgxRiuLDNUtS0WA/Cjvuu5VqgX9Nxlv9xviQC8VJj3vwN/oLQAqGQnakrJgJEKlIpPF2uwlYGJ1f53xKdQr+NXsX+EPuACxyAgvQBgzu75b6SWvXLltmBj2UYibbdh5HXi4Ma3oxTJ8gOArnItr+Euy4d10eqQnDf9BncJWS9n9NUVpgg69Ixe+ZCntVkUP3+SMuOmeYDt34PD3OEwn9LeKJeH38bkYTUImumw+Mj1HW5lOMuKIu8lJnIWFhpKsI4ddLRfCwUF5An4o30ZBy68qAOl5xFzixMqDFwbskfMsNFl0dNw0KZI8P5nTB7WmHkHpy+ZIoPaqq/ZbW+0eUvMwrN+dq8jORJGP7Bm2ssNbOcSioDssnDCk6YJ8QgjrinnkE3y1L4TgRbXJnyoo4wS0BxYjQeuWT5m2tzqOtcX7r3zlptIG4LAjdsWXEjsBoqfLce7YcpwOP6oGBPuKsmq+JtUncggtBzHnfvIc2T3GeGmcKJEqsUxJSemCZ5IkHjVpJuALyuIo59oMPXo/z3A7MQBSb/r+3SfRT7EC5SpY5bnxAiZ1kChPaZMosVwVHQ+ooF95RtmI2N48572bjNegcCevwsClQcZrbXD8D9dJT8ncP02g7fLuRomr8u3gwgDCs5S1/NejslVMYr5wC9X8P/IAbd3+Tn8cl/oD1TL80+jRT6zXmmw7cskgt1Q01nkzgWW4ukLHa4GiXuCx2U1m3vbgZiTVHJHJUObKKh2JkcMjViexZSAMwDWPu6U7k6GriUeTRR1CWsT62E/sfh9L6zvQB1naHV9+NSzSJgsz/6X8VP7zyeseROAF7+Jo6zfV92YZa3Jql4HJIyHaQq6ZqPoCc0VifnFHTBkK8ARLck074nevloKIrK7HdM+5wBGvrIfJoIanyKjIJe5FfowYXgPitJ94EIn8LVA3sSEzLYR+F6lC4TsrA/IRrMg4oXD76WjpAcwm3C3Sc+RejwPMzdoM3u0/Z5SXf51FWvGpVJABgKee7OqAWWNnaLxsy+XfffPpVWawy+XJuPALg4F0/opPQvY6/5GF2wfvgggxrgD0ckkjpTwJGZN9KCo8W6Ai4XnB8YDXeaPbUm8WA41RPEtEP6JPgDeVGK+AZqELGalaN8gSuzQFVLb3HRxFCQFuw2aflQWNdQZpsfEC5BSIS3n7VXGJAMozhZjF4NfwI1K1hSbJe8QPSnNyYveLfp+mTt3CySW/FJkhWjud8tcWzD/z7WFhTs625zSES3WmhMib+RGiJXS4okMdZlBy7ju56wxArG3dpOo6QAffYUz49BxgT9kTdZYMeuNhpZSwSLvW587/mof9B+Aum9utllTCsNvxtFuw+oW/DT89WS1QdFoXoNJVRX76Wecfuxj7aMyBjGg9rb8+q0gqckG2i8u8L++rewof2Ios3zX3TaqXKbLe/GeDDEeGs5I+YT+HpOEsd+aIXm16TIBewy3y+IPMww4n8Uuc6AxhhPep1/bix6beL1o3entHTuqmRxkTzPyW/399kszjrdlEVEK9R/slnu535YOO0aN5KJrlhqfTm32pMXT8DPCvLjSlr/LD20SP0i8qkBu+LJ19UxTjGA6+rxau7fjr/eaeWudru7qy13wQnnYl+QtLysSTVtaI8/wrVWUPlc8UfXjlyjPjQl5ieLkLoGNfv+WnwnzKrRwRiQghlK4PRXEiusNoOjAVrR9GCnRs4H8ZRIMV5FWs3Hm+2OWzLO1a3a3PdetCeC7EcqAWjOIZ0XMI5AS/YhZDhwvIBLthM5xQObrAxlvJXSDb/9EA/qQkwxwwSdN5sKRsbfLf7l3kUdafB9R5+SJrz8XYYCeWU3mCm3b3EPcMr82pcF+HXNqIlFO4G23Q5N28ypQ6In+Tgnf0VtkEKD9Ox0gcHOoY+bZxkqh5YH2ccBm2TVT+cJVXxl2P0PkW4pZyZHLw+50zXkZbePKPZ0kAYwF1pg91qCw5EQr7qUyCHzFvf445uH7Uz8dugdwDZhQxS+S7aPpEiKP0XQPcMEcBfElqm/4+NQJNbdRMtqx263x5Ok//n/isLXV5tQW1zN77sDoQSK2t0Izolfr9ay07VK7oxzw4N7WIP8YvI86CRZY1NM+EShVSPE4AzLqx5VNMlNt0WEFJkP0+kqVBP/t2FTM1Ho5OfKZY4DPTA7a7Ywv8qMHlr4PiXCNZZXaO4R4T1mz+EVC3QxfXPCD7b060bZRb/sWBBonozsVzDOkcs55d/p3wWk4tr/1wi4up5HSgTBpVOMmYf3UuCfhd+uNMCd07xCEOyTJRs4jr6Q4NtiT0d4sYJRskzIguUEafikpz2PtYZWbS6oVN8KLOzVYlXNSVfuiTHQYWgEEgwpi8c+tN6csQCPcrH9sXP0cxxPHJNoa3Bi6bjW3NiSCY/YeAuMEcVdsCmwfnHg/QoYMv+n8RqtM+S63ecPIxe+9UosscJW+7cQ8V7PrvC6+qVcsT9JHcRn6cVItELy0J7YykR7qJ42YL7wYT7+ljWOkfdRykGBzc53Y552/+i9+lYpNgFP7FEK7Q8dcbfgibj2XgVyhvPrp5T6lnN9yvqjpGC0dlfLoUKK3/D6OoBdOf7jlOjTIyPKS6Rh4kfqE5IX88hFgEwpqInHbcCmim1u8zmSAb+bGQgu/ZEWK2E79fGS0J+eqDKL0MDc55+6AONwLRRSpXhPL/gbHeK3U6M0li/k0bsVXcG3aMWzjW/IAxLK64skA5iLqjOF1608RxppTYOO3vQDa/UCL692rtgYMtmnVuzdiX7xkPCFdGESPhIMxzCHDOFJ5OsY7oYGPxAgqyfKAZKJ9KKdiOy2LGAdqjBX9rOymtvvsMPgLHFJbxUnxPcXb33RKJaBKoG1mNIESB8OylhCMwfEqYAWeOedEYAEXDJbwy8oiWR0HzTudhKuruSmqNyYitxToPtPBCxBMwjrmPlLOHnNwnSRjhFis6GjLEDQxAqyT7I8fxKpHAJ3QNS5sdzdImwKPgQsnb5PDTHx57AVQHBa6Cb+oXITsbrS4uxh4JwaQ8ReeNUgvmPKM6TJbVSrFsbnhYTg5nx0uTa34/vgW3dxZZFVxUVVrtqKwKk2doSC+gGN1Myh+inhaJJaFQltfrxhFd/bc+0ci1c16epRZ05e9l+kxHlVtKE25+zNhhnhqQSrXqGFEcWCAhQhmFxIAOhv7ykq0Cj3Vqr8ql1wBWfulEwIn0l4Wuq9UChX7NnIY7OE1UfKAk1qwZ+3+qNfSwz503/NhIIMHJE4sVnyLNbQlnVVNW/t1kxZDehXJpjohcQcX5jhyvvnN6WKEj42U1VMH0aXt/kahWyIJ3H42+jJfQDXNL8MWjQGcVZ++vp3aLi4q/LL2tg8P+9gs/8tFIypF0GO5OpGqAkZ8o9O7VkJpR0YPAhTWXOCXZO+Rj27SRXg49yQDUrjPxnk0P9lqqpos8ixQWvtshzW32DpPisoOS897AcOlfZEtnCD8dIMyuFsRP5S8a73ExJmkRlYywOe/vutyRr3i0uCDZ9LqU+VJ4LKN1OYGPGyJKNfTDrQsst/TxqO6h5rl8D7SyfOKEOT0CFYz/LvANPsSC/Z1pbUbI73BTeAaWqfx9MJArNXKyKHUpJIFRcdCc5Pc9yvg55qqJqoFcUUVGWk4/qxJxGXuujbqqzPelqh0tg1v6jgAhuHpqLsylTeWYwuI+IJ3JH6gT/kJerIMcnnsxM0aCIYh5Y3873lj1AngvYNQxA7StLvRz6+S2NIKhae9lmg7jMIWG+WfaGE3sxPzLkdVmTF7llAGcEk0znvVZDLFi3ZxH3Dm+Bps6zesEr6Yo1/A6zK2xhdueQtb5b2PgcW2hudH6UTlS164oxxZAQABZGMCQtQ/T2R3SCe0W5n9nkKfXpunebjYzX+B99ko1v2RCiKqX9rWZphYcZd3bx1IxhyxvRi0qYq+A4IFVs9eQo76W8+ljHjPvGypISqnGz+vRG+pv/OZzB58Zf3lunqINDsITun+knJjTDdD9vELmqLFHaC/iUHSv8m7A6/mHr8z8XylFk4W/98vS+9iktCC179wvyxhJn9LypGe5J2w3M940xu7qTF7DLTJ1QU7ki7dBYMgJLvA0jCmpVDifQix4yZh1JLlRPjW2exI++f3GzKqD/zVszmV0cyEMcuY8PRkf2F3NjpTyJxK8+HN+uDu37+tsFgCOOo2hNJOCETdxRxdf5vm7lPC9Eczn3iiHExEfHXvKS9l+oW0cVgHM6GtUQXYdfECu8MFcD+zIcXCNbl5ekL3T/lBwWqGq0G6yfdWZBaXyrzgMtj9LWXjFg/VjF+WkTfVXuJ7ojImJAcQcGg5Ku/UyTbIjRu7MPsza5/bEhTheScDJxmfWiVPrjhNhB5cnoG9ECO3t56Psl0pBnhkAvXDLuSdRqfOfuQ6s77vt2KjsS4c46jCuhTQ0TeXj9QozZQ/YTAQEYX1hO65bd6tGevWiXbmRT6iItm4tWJTXLYknHdmgt1PtMCijHbyUGXE/j7gUIz5YqwCQr975zIgy8dainNEzYHudRYa/ZGj7fFfwdG2nnKj3PyzrmEipMbCRc4KoTMgVP/f9A+y5VWSdGmv0k5QOwR++13xOelB+lD/+0D7LGScCH+ZcExsGTQekxAO06R/4gOQlwmNlez3Q94dVI0cTIqYsf0sD0cO9BmERvJKDfxtH7ZodOzHsYdCWmqZOOKqNUmGFNJmqIkHvb2NCWmtfukvTWIbHkEG2+Gi6KDaU+AIc8ikNioUGZbprywlvG+jstd5gEaTd7fr3UHVpPUgQV7W2EREzK4ra52m+Fz+GzpRAEV6FfFsahJB0ue3Yvy0Xws8hm4C77XjV8XL7z2Xy67zQC46Ov/7aVCyiv+O0S8IKvE3V82nYVQJBTq9abh4XNmy6pR2NhlIgSrSfjTfD+pxL28wNUAbVJu1W5bvaphx2difFoG9IRjtmz8o5pP25pxsp7T7vrQ5sIt60OZg6YWlPRRmnZm/Etm021UJyAmzyA0rkGB6FWndvIUHmljhCcYSxFEeN1JNuDkBm2D8XmRfByCPuVncRjZqigVt8henm4L4s1eUQ8qNEAl763GjD9kmw08jCCrpGfpK6iUFtC/00a6W5aaVDoBsJF7TI5ycHev/wdJ/35IcNnyYAcZbk4zZibaGS4/9apVhgJGeDtRQohTyUUoMkxpoY0LfxYl+5LfP4Fdfn5Rsp6wdlOpmHf0RJyj5bN42uDWVLG8tYYAx5n7kQ+lePV7NKGfMSrsyacmekL/iSUu8ew46CQ2pY+lQAA0WngegJHVgv1SweoY87gsp7TCuIsoYFlSeXPsM2LE8aP/YQJHpJ14MXz6NBLztj1rHj8n4iUgKlLvrnck4SS+uzg5tmHTvgy5WXC1lN5+1Isy16Ydlw2cWeBYDHk4oIfWEQe4yxTTJZ2oWGVJEKc5MATNHcGD9RQbM2FUUwRChNdpAKDh0wno0FnhfQmpV6zIhbDqtAJ4sHQkHIbNZ+LnCWW8EUtwFmaGA4RcbFzI+IU+SoBACfGi07RA0yZD8PeBytabM1ZLkOXy/uOpt1mgVl6CjKIVbhUA+rrQMPCf3DgDEvjNcbFR5apUI9CAsvr3EpZqLcxVbAjZdBR0YSq+rjvohyxAy7aKKNddR8tm7YtHa10tP8jr+BHzvc0r8gMp4+ot+YDkaHVMRF+8+rdWhb+18YoisdLi88j15fG2z/l/GxZSHZSw9skavNXbcym7WJGikoOaO5lT71EtZKVMW5wkboaXsFnL0yYMPlj+4qmdknn9edB0iBt/+Yx8HAJHuc5Aepga5TWZXKZGSUYa/eQXZvlCahxUJCcQZO6yaTOSNimt1UBHb1izYaV0gE4JZSbAs5n1m+8NUgxPfoWK4UT+NxkDITaWlY/Q0puIiTROeq0FEcvJjM2ITFdYHEe5j6qoiKcUhNA32fH6xo72s6XVw3YnUaxa3WNrPyOTDyYsGYkNhWqzxHLuhBHEZoMN/sLE5y+OxG9srThQq87+mbJwFbWKch2hElu7Sek06G+82cIFqXGBno5qfmJ9xMRtfOqEQzQOAOJSoNYoTIUlg4iiTo2MhT2K6W1AMa141CpTO74Cb2bKOdiiuLBKlo5If+l6DC/6e1DX8Q8v3Nc7XYsZ3MDqkwwKBqLRpAwja4pFzoXkuJqVXgmp81ZAoDHEjnLEMOkU4CC84NhGjCe1Mi6zNrlTV9Qc7gPieA//BpKiZgydskzw4a7hATt4sAfjPtwQ1zMcBME49cROvp4wdqAU4FPK/uHXewcM8c9tbVK0XGTIre+hOfP87OY9UUcxrFBgtyuB4B6jXo1PCLDFcxyeUvQGYU/uJYRev4ABsPdpYp5sKkqzeF8Hpzma1w+RnhMrorg1VhCP5cuR4wkuxxbJAI1mH4M7KJQQn+wFeRp6foMTk9sxVhzwjs/4fty6Jw40Weg14yDTFcQuKmVJ+255cAooAPcMRxLQ4ID7+CcY/pYV5YWTvfK+xoUH6ClfXrdUSNHQaXOIZY8llbxNWacoyWsrAhwyWpkKSxV+ZzIjA3e7iLJ1umDmZDkpjYp0v0dI+WgQ9q5StnVloRm4dZ5YOWYwzkWrxwsauk0rM3GzPEtjK6aGfKiPgh9nUkcq+sDdPDq6xlIcbDhTcExhWRYkRVDbgsutbjc+1R8pGC7P6KZZowCRwsmAhy2giUl30+Qp1boSNOfIFz2q5AUMXnmyMjWxvr0QMWgfJ+rR5A/ptbqj3ZGeBBs4HovgzW+//kC4/i6MWuJHc7S5Q4MQOap+dONnoPQFdqgJGvYbig0xz4+tS51p7N0MOhqWjyx1Jrs+MzRgDd+UK7M+bMMrpZ8LpnIJDtDIdUqDfd5ZVPwxCVNcL3/tIFwTG9FX3r1iJUJXUFT1vRnf0CimZ6dwPCzxIDu2tbXC3JGZJhfbGlcgQz02PKbntZkorsw9c7FJ5XTiSqjoPaOplDcAG73DmXPJmHLGSNFIHEGfNbR5SvbEPz0oY+75orcRc7rsIvVh7VGu1Gcww/hh4+YX8I3j7q3TUm0hwocHFJJ+XLFnZgUtSXeTqAp6W0ZmQmt96GY/K835I1IH/z/9eLP3J/+pdTzNi3wxJF3U+gtZmKjOjDaDL1kKECi7F8S9ozRjIHRstpJrMbHHHkZJ2aUOdIOxJeBFDX10eeDu6EWQgcJCKOymDJpx/Mc3I7VyTWTAH0TLquDaLS78FpFFZwikkcfpD86ug9u8FOJrm7QF+uyd68gD+G/sdE2GAw9YJIT3VSg1qcegLO3jx8vNk8Oo/lIiu/VpcOHx+r/OLZSLWtG9sd6SA5G82J3CcbSUGYVJJq9j2+VlVi4tteTpLpRPvHeV+m0oDamtX5n2nTEz7wJxpUcmkmcqncJvNrarAMZ5QvzsF8QQcfUj8ZPz6K3/FHY84LqOG0FCeTbnGrLD46nEU2D3Zk6/8jFPx1or6BZba1p8yM3t0A3s6rlxfqUxNpKm87Vrns4db9O//Rz/jPEtFOc1wZaV243E+t3BFH+aInXUl6fki6W/udWG1HHEmCBO3NTUAVLt+qMsD0s8CbMDOG+vS1J8qHllxmFDxuRhXLmubIykvFKBQyRwKOtTzwkKnafRiaUxM1BTiEyigmabNF6jbAThH/6cYxGHEaEKL1PzQZJmosFEjS+ggoRodDo7AZ/F/zO5+87DUovHb/T4fn77UB7a85bw21UgyDblxemUyOWNe7Yl9qSGg+kwLx6A5p0p9T+FQOgoqVWCxP2zBrR9eyaFES6vmgoR8ItQKuH1BHpArqJeoF/Fvq/mKU3Xuu7aLcPZDTwLn03sNUSY/kkDKTCqVru0IPci2tsn+LAdHie2jpD4hAyNTwueu5F1WKio0+oYv16VBkmHysEzpkgmNLlKfKSYkhfVZHS20EdY1PwhPwGwpjTirjs14gPVjStgaIqGn/BNIFAK4Q4Rxrf1rT+EOkV0TuosyIFoh1hK4AD99EBIhZFAZT/iq9Uo3aynsGC3q1/+Ud7Im+Fu5NTvsD1Y8ApinK7An2TfqudjCqIszE5Y7Za0458A1qRbhhOgBvvF1+lXTsMc4YTfoAExxQrxjYdELk1NrqNvrfggL7/VBEz7GouRycv1oCRMjNlMLnUjFxfuhHLQO5qhBxiiwnp9lFhYP0HJKaDlcwDL3JGYCCqXw98fq4KA56e5gmnusixEwmppblnQG4gO/P+T66EaDAxh5zSQeccPNweK5EICvxIi3ZOE8zDvbUYP2INa1O9Gc+dvj0lWN6D6mMKNvVNN9KlkE2kF8IMEFXP4xjAZIQwTtarfNEbksT8/Dy6TqT0IZj4T203lPxjh/TBedAUMLp3Md3k8JjdM8Ffq7mTQH5EJSWJ39IIOyq8ovMMNC3kOXEBW6PTUr1gsdEI2qCm9zrcvzo5dIGLnWkM4SNsUUeBNvdiEAnmAqe2YV1+O1KF+4EUePOUgNS7YVgxJsbRSckwFBiq0xndc/pnMR4oBknURJug99pfFjpKtrpG3EHYHuxCRSp19ruLx7NUByS7v2QMIH//+Bcu8VrJNNovKIxjGJz7Z1ATe5oG951buw3GOlBwvl64CJ0Np0s1NEL7dpACXkXFfb0eN6o8rctnKbhd3EtgVv3qa9hoQpRfV0tf4QlYU81+OG7KgsTso0MeeHhoDL2pCA9LBxhzLKRa1v/4vZ2BVV7Di7uzHxN6bXc6a7FjOYHBSKjSWDrG2kbHG6BPQHmOq1Qe/yp6q4kI4VTg4wR2fk53lqKcZr04P1sZT7v+OXKmQY5I2A3xvyt1Lbtn3k15dZIbRgRnSEapoG6NbOsSncpuXI5QVEKljKaxmIthUQ8w4EAfCQSQiXIRRkZZjXHMke+4TBCXVwyADoJIIc4O5ESUr5WBlepNlLPnjU5l2xOmsSoSqsenESshz2AwPUaM5oKv3VaBztl3z/aBgh4269RzEWF7HzLnXmvu4fgAL7eRMF6f819dkqel3t2t22DqXOlwQi60a4bfASmcJWLsbnEN7VnmzM12H47SCl2bKGGW3jaVSfyngXpYe3Klao4/00VbC1J0HBgeWyD2GhbR4EiI12CPV6Iskp4nkWEfjfUd3rYCmOn7Epggc7NfMIYuCSgKj95hKDEL0RTXfkcNTgcDuEpIWWg8B4kpVHqzaBp+kddEwh/aitewAmDqQLLOxyRwwJtRbXJ97yjYut8hoiHpAyUbpt/jVQEwXQ/j+x81nkiZTfCayjmFWTtb+XPnUu7NwZpyHed2kNuJ7KNCzjidAiy1khy1Dr+yeiktPiWiTMM7UExkkpS8FkkKPXCKokmFHiURzSUAhwvqbi9CEUwGKnnwuamodeSciuKJ56H+l/0EzJtLpZdcqmGDMKIS/3aDWX+yitPxsf7nwNu3KVDPkuw9Uaqh6vwdao7ky7NxNVbM7ybmjO2yugBNbUSD336JmPsCm7MFDDGnyg6qiKLk+eosU4nCzBKL61d+ycIQD/LFW12L8LoWKYBXmlZLDDKKRSd7CvAZBC0OSIuMY0+QM9M2X4EIji/sCpTJ1i+GHoqWQTsJylOGgOu8LiR/m3BBbA2KFZK5uBeakr651vdrNNKpBwOLAfzEHPx0LwDWX9KwYQt2OVveX5BTxaBqiS45jxwfRbHXP6CQpomd5n55xelgwz1RCrrMVydoxePI2TvlPTAREmOutfdcGKmhNkRJwGzA3l1Bbo3r36MV3jZ6J5zkE63Xosxr+D3Gril9d/C1U35n4RPVLhe7ptvzG3YQMFuCFWEewZd6xf3PDIMx6O734GzCuXYLsXn6BABvGLa+WnlZaMraew7mbnIc9c/vaSuzyILJjlvTi10O1Cp5fAwO4LfG58ekXTLtaBXPYogq7moXOtzKLTD6OqGHt6JHlzyO/2PpLbb6f4DScZQ/Wmm1PMm6Cp8siT4eLRv4U3v6tIQRLBPR7J2Irvr7sl8p5++gPXxuWNt4u+cwKMLfs6qO5DujsEseucQu8l7k1FTlIPN/+gTM3iJqLOA5dKyXAxKYRXqxqgJqvXChxnEqUUFzmvg82urNFNzuIEbFv1ZlQMdC+744Yi3cbgWsqTmKZBDbK3vpgVRdlzAguWxRPn7WotGeZt8NxG9ja9H4ADmZ0P5nltaO7Of3hbtX1/t+LOTY5QZyDXJGu5HTD1zwox5YFQNa4tFpN23oysOQ0jqEdYld8D5f5H56s2XYjo9Lh7h2+7QTGTdwRmBIJnSPZB3gH6FvzHmZcoeyJdP2PGFmSN6fmq5PELxeTxasuKbyyx5DWLz5Wz6vmnHZaUc5ZX4WJq9DKHjSDJUOTpr5jk/W0/WBmbFqy/8yyrS5MZFCxDlc1G0Ddx9u5WJzu3IIe3POp6pbchBiFYiyB/9E759os/mtbo6zdF5V3uQ76vcnIZXs2QTpkLOOOKN0+OzK9NLytj2Mv1q2XwZOuEPjGnQDP/7PlpEE7BNLHoYoLeu4Ol7ImrfyduCdkZa2DLx0A8eiuzV1cH2IgsrQZ7mGmIFGmetzcI7xQLB3YcCbNPIHYUhipTJfJt8OGSjXdZ20fBuXzxTAtMafxQTStFpAZa/Xul9jqy7s8PJmyoaXkXKyzsHHwFUgAcE+F06nmWlY2NklkXWHO0cxx6a1PhrOSB2u63m+LMrP68sVIgV+s0rCOL/BsrcsTdnCacCv4XAFsn8G9BN/k/lYK/iKFxalYI6u1set0GuZxVRA0aCPhZ1Ky0zo3zXt4ioCFsIaq35MB2dQsXldpmd9dTJyKLPXp7KGxIuj9t+99cSUwwKWoGAgPjCR6hdntezqjUI1ovK8lipsbRhV6ePCQQMbrFU1K4fLZfdUkYoBoApX9Rji0gzxekikNlOA2xVwWTit+yi5+ParSOmdBeYLHvt0E/c15yPTktqDnInZTr/v9XetVB5UBngltb8XRSd/8bwYhM0gsboQSExk7EnrHF+gZ3seP8+10K7sE4H6cimBCajV49KzhjGCOufzR+oaCQYHe9yVJx8/S30p/fRR1D94VQM3vunQi4LEnkB2Xl8yIh61WT7IVv1/qwdTtO2RhxhLxbMaHuRCH/i55MlokB2k/oBTldeeos5K76nyi+BkfwD2afyHPsT3jIH08n6aStPGlwlMgByu891i96x2rfkBD0cpMCL3NLR+yFhJom+Xq2WR2gijBMe4eE9+1Dp8koV9Qajvkq3unEwvK/1H2VJM4OYWjW5xd7jVTCM4xlmQfSbLN1cM3xuPh8uJsWbMGj2wRo6QSsW+oO35tUsXpBGc5h7NvmoiU1BrSCvg9DtEV1qzjIwzXSgd57XPrx2m/31smYQGo6zbwOqLlSIKP94XkexguhJT+grcTmQ3jVN/J8hk76tAxDIpCKRk3l7pGQoPVoktr/Z4wLVCyVa3JB+YzZiJfeNVw6z/6NBPv7IMTZB38PnW7u4G8geiW25kNvL4ufn8sjSOG+HjmD4nRIsBNn78DiS/vtjLEkR9+Ok/0iKIWQRU7NHogyOn0fRQMkRRkODSaPdRgXiRAXxCUn0bMfcYlVSUFPuWRFYsdniocIRNedPAQ37ptn0S3t6ilcXm/05Kc//M+oL/R0yYSe3qrggpRZNGGJ7lVXCmaiCIzvCPISE92YcKWN2RK8QIEBt1LP53V6dX0ZR3zeFkt9of7MaR2wD13gjN0MTtXYfPCigCMWbPC4i0Au3fPewJLQ6ALzGIdmgQW+pZgQx4sAVfn1K4VnLkIEjy46lKYilaA8UpJoXGF4od5hYJ8/jyFuOITrIY0fB9SyElT06jx89o7fhdiK18yru7tfFJjRYBc4x3doO7YUdTpL05rqTM0h9ODr7tTK1vPtr/fXaEZqPSIXk5BECjSf+vmEkdcZJcTz8852rEwu34QEjmLrczjfhQPHXVgS5muGeW0fnfmFD7i0ZbmYHB1xaLkMHojgNjDTfGCZYfTDip070cEL2tYe4jp1GlW/rgyabrGmzkQ5LDMUT+BIMWiDJytZnSrjRk2ZVC+x2M7a/bVk5riuK95tWOHaGdXCuglI2H5VQw7Nv6rcN663j8OJSw1I3OfHMV1oShZaUYMkOwgMttnwMJqyfFyGMQvKGUtYAPnHQdyG6VYAkpdkPI62CxPM9TuWcXfpgQat3PBiWWQV9V+vH+GzdWAnokpUiZv+FckacccePUycyNdxWBZc3Evp4iovCvG/Z5kM2ajFXzjuKnCPsyDlxs9NZ3up1VU1nOLvmukJSxQO0vyBmUZEKNhUDj2EtHFamsfttmTY/XC6VAKwyxZ1Vzaz4zO5Q2PDCgtU9xNZHyfZg6v6qV29gsChqWJTTMtl7iizO+8kXDXCD83sty85rZPzWcIaiuanfwrMA9T2NZnpzUewZnn4OQqK297OLrfn6ryNGMjq/rlSaD2v/5gQo/u2fLP+Ljf5kLFH9QZhm6o/1zqKZpSyS6FsrDZ4Djb1cr27mYIe4FeQZbX+DU/ziXxD51XRz2ziE69+xSDN8Ic4tLBH7nHHQLWVROtJQtALtBgcShB+Dvj49Z59lkFhozwy9pJlCNBouYOBS7S1PqUafTO5kEQMUERzIsbLbHzu3WoJOESiNLga3ladoPtNecWhWxp7UkeEwV208XQlg9n6PdL5vGFV6P1oAORkQKngiK76S4raX00shYD0K7MPi4iGwtLHajylAJkRgOGJ9Dzd7CXXQ93+nFqnCrJ3GnFRPOWZU4TQZT+jwZaUfb0XJht6TNBxeu5iUZVIKa5wmWI6sMqtuS+KcBt2NeGTFUGX/K97/40PYZ9KC7wGcluYkQXHCu2ju1550z+bnJF9lxPKt5K05bo8+kJ+wxol58rL2DXA759cRrpjqg1Zcb7DuL73sC7GvRMKkw702eAUA5B9SQubLZcXlVOIZ+JbiIuq1IUoG4gwe7b9dViKnNv1SvTlx5jHIypGy4R+y+S3vnlzzRVV+ZLg/OHbMWptfFVGNo8r3f6tIsBjwcsHyKMSRn9MakuypP8AqnZwzQ+krJLw3pm/t+xhHnXq5BuvwKaHy2xlUvSkdID7UnVau5KeuoyRaWGVjsW2bm5+vjd0XJZMgtwKK85gfQqbkn3Xk6Il9qT9bSGp4Gy8tijOP3LnyLLLkmZQe5SPAwN+mwnzXhgNwCPlIwileN3H42J2fpWoh6x/uRKAzWeo5JVK+u1rtLmAnyJ/Q7LlZmZX/wfqWrGaZWSIh4TA5dx8WXsL+LywFskEIVxbtOT6AH9BL0WSsJtiALEBdN0tedXlmh0H8HXjPZyGBSEob4QVS20I0yNHz29/HdzpCu+Qp+LszAveijIft97NL36fHFrdeQ0sv3asikR8QFDs8iJ6rMlwohPKXJyQWndd4PS7nl5Hig5xfxAKYgAAUbP6atv4TUM9G2geXa3N96vmKQEeJkCy085nPCBb3ljatrTsQvGwo/tt+4dMKRPijkBFdxf8xd9bn1SC9Lae9DUuZFUF0g27KMsiYcdGAYHAboGeZT6TZ710YLH107/eZg2i3a3fHidV2xNXOIwDdgHMeOsVq4bFxtlgIjYal7fJgwCCI7QuVlZNtkVqjf0+BpX8Uu2dXnVjDitxvxxFLIfxp25wV2hn4qH0ZkMRupMYmmRTh+eajhaK4TGDiGViopy03Wk4N66U1K/zDxP9Dl/m7/qc3xCcsAcAJpPkVkJ3Hrr7WMPlwl40HQqXmoslDMQon9clmLgLgoMi5xjg0oVt9/Ee96+5fYc8ZatnPWxbvfRToqgDUAQBHcWMmFIMYhEnwbakL6NDKxwBC/kaBE92ckRJ0VCiPgSiQQ8GQNT5gVXFA0s9Bq/xofmqT0yECHytvhaG59RwxYniL1EQ1DZ4EhgJQxY9aXqlIsuOCNuu1IOUaKa8Auliemz+KmHckvS3hli55oWzkL/OcMIexhrc+kG6hUcQwIwzcLb/RMTc6RFkDOzC1+Sa7kKk0KNNDY6uuk+PRvhCg/lytUyUxld/2I73Orke+DeI+9igiNRQqAazSMemx9c/pv4FC9oi1ukkBPZwamR+ealqmWl4C25a+ZZwKcBD3HjBliHSWe0rFYspYBUqbCNP/eYWFAN62D268TSZyk4/4+GW29uEkRhg2L/u0wkpemNyXUHgQW37UNxA5Osiod7/ste22A2mbeJLzBGDsdo/um+YaFQ7tyy0EZGafaxJE8rdIwE73xVSZRVobSNgGcBqzzgUKgzvQrf1kzNKS+xOaFcIvHlzERRx5LUN9SKjwju6i6EB6CAyJsisq1EK0F8rt5Yzfo/WGvl8v3JrTP/lZY/+mcznJ/YgJj6xQzJYlzbgc6SXsJB2ddCFQAhWq1qr0YOHVofPskfprMRwM12/jw7zX7dcSy8sY1+NbRnig5e7OmwBbUVkpRx6SUgR77yyWe2q1srV3liHQyIrezMb2oLPHHeJGxnc/yGTMqOWrdtfB6CzAMnFV00vmAwJaOojRnqJt5ExdwLOhALHnobUqHsLJhtS742nP4Hjwn33PyE9RZjxK2zkL+Afo2/tQvCuxUntiBgaPUhxy1V+T5WiByegcYj0yZ+stGmjxCXpGW6le7wOQXUci0SVvE/OJVd4VhBDHpz2PT0diSr7sWbgy60B6D1Fr2QJvNhwJziIafgwOcUAEGm6d8RZ04AF1SZA6z5gGHQWOJ1seYgeQmztACPniXc4jILZpWg0pUbUy1wThoayvNB7oCuZPdgCxRZKPcWudEY5OkPbOecsjsJukgY2L+zgVZtbDZF0JkZMLGjGc6oeEeO9DJOnKf3e+aKjy6kCwrPsa3PI7cMtTon+EXdQkz0BnQlWtJrQitXzvB2VUlIgYr0aoJOFyOgytiFsCsQGmr9s4YZXXAR46MIp4/LqNxS9wXzwOUBeO9T/tmksLOQeWEAHhJ5FUPa8GxP4O5tZGcLcYaGcoFVUfP0hC+NZQPDM4A0DLOHc0eB99CPX+PChmStcxbiZg49O+rCXuTqnZm9mPstxu95FGCKGbd05y0/3PSAL9cqmFmtPBJ64RQIFvxL8fVPWf0zn7dUIu+8RSBymExjUp6TUQrN8RJqf0WBbUtcAi4PIsGsbqmhqBfWLQENdrGeN8IUefWs8EFCzEH2tipJ3wkgW7HTVGS5DMMwCddsyYZsvqg00RuDAaLEI3fU1LKHAQrstcVCJGQgvXDt7ifrwNjyj6IFv2AntvhVtfbPGEAST6MwPpo5KDq0SW8an88uioLBuI61Vzpmz0DBnxKs11xmqGG5IakIkpcnJ4weLo+hDAHK4GkAvbnVDUP93JP6DNIhMknoBw5kpx8ydU2e+jF28/3DMqneNf4XkiidwAgHIc+CtuGuZZcNs+3ZXs0+ex3PWeZP5HiY4IrAVkU6gW4RB4Z9yTEiZqmZsdj8BccTLAkVGOPqvaeksRHFBWFIN1O/thr5v53U7ddVwLhCYWBiy+d+fxluxgNdB1ucDNCwHYxtmXH0yVK6zdudOjQe0XR9ecJJJw92SoyQU0o0GqqhOBuCBKxj+cu4ymAYO81b03cERy4YUjgsMqkOywORFL6751ycrwe9TkfF0p8eoR2YX7Bfi6gr8oRCuzOGVzsfetf7omwfIoYYGlxXt0tcyjFPYjvGXxvvUxBlzZljF2vuwLjxrIeWeRHnfaDMhkseLLZnloH+47Uq1MZqHpIQ5tQXqIozOmBvvU3NYnKS42XMY0Ykayez4e6PZAg8MW2J7NPbl1zxNts7O2Q7rpRo6NW4yWgYmjx5WEzItI55zhgfwG+P61NyLFDTvm9kcfdEocIZ2CHtaNt8BcACTepBCiK2ivWaGOWAvh0pzNlZQ9JRDburLiGvcZ225YPoAbm8RRYjHfsTCA2IxfCKSbGrYyvnpiX9ThJZF0blvq1m58dpNF8Hc3xgn0xK99GrIu9TWLzVZrI2VW+2haRoRO30TBSAww9jeGg/E4oHri20FXMy38jycDCe2IMnFx8L0fONw+qFEAfqZWhY9eIzJbo6g+28yDgoLMUwBYohTB7z6jkGmTJW408TT7K9bc35BTe7EdFKvGSvRKh41Dc1fEbYrPfNRAyNDbQtnSlNFR3FBen5DXVyB6Biy1jFWm6tVIDf+gMdkn6XBTGDjH9nHKWt3hjq7XcDLq9UkUwkPqS92XWOiB70FU+NfYDZqYMpjlnkCGZ9bv3f0f4PzFzcsmSIJwsGDyS17//wOxi51O0l0ipb5Cb60uSdcDZ31h+CyJp0k5Bm0uwFyBd+t4Pn3xgPDhT6TSLcG2KVP09CqyT+jDcJHD1Nl6do2+UuQyDaFbLqsfyhAdn92nu9ziRaoLsFYyfA36S+kG3aTXAZlZI3XoZGfEulzGrikLKFh0qHZzI6IjwiM/d1qt9yNrlAiIcwAgcWLq7PGrqF8efPI7TIPTboAnV15Igzy+DTiMo+3NOiVVLkoWKhOQBeYlj9A2DkAV7pOLQ7T+9k5uAjjCsRmCX0dlIgSwDvRO+InPnVpt9I7aBleZOHYcaIbOx30I3dBOeTErMWtG3uWvvuA0W1u4IPxHprAVK0DrQuxrxYrzGuNrLS6duO/U1MY9k7Sir0KNmxSyseRUte7YGwm9LTeFa7MS/NmgK6cIcGiq1wncCEQc78I4/LPG42LBw4ABnNnlkx8XnjyOmqLddwc2nlxo90o7NunPv/Bpyn9xgPRQQzV3C5U3sCDxb7PBXm2FVhrBLPCLejNOqgFq2dzPui2W8tjGNfAVi/2inBsG+pXzHSNjyX6Ly7XgM3/YWMHyLvuHg9niogNM1wIqGNv6iaO3p3k8uUXWe9PbqHcPhUnOoYkbAodHxMrZVhzjRj8VXURjnBVGUpV39LbLuTc5VCdPd+xURigQVXzwLOgsUdiopx7PXGryojSe++7BUMYoH7HXurYtCRA9T8hVMd4zxa4MHtzit9GPP7+g9erWf6txCTVjqZQwU1qqgp9NdpI6RiScAeiWwzcu/q2MokJzU9ldS7JCPDihkqiNww9wlacdyEAgZA3JifD3rpFFpshO+sgNkG3+a7pYDJZjaPHO5QtTT3IlMw2rdPrti1RC5RK6vSCD9bkaFlKxumRV0unIziSivwTb7PuoE947LXV83HYidldmtPlgU9PxRG+OPzMc3mXckTZuuyNSaEhsB9Xbmxvdf2WEeGO/h7aGtiZh9Xm1FCLqi8Nx9A2ZIS7ZLzUYH+nkX2iOUcNpbv2wr+zVxX8kkQ5YQfZpER6/7TMbJk9KykmudGH2oorRjwffHb68Px/04tIOL0vAMqs6aqJA6NXj8yrjG/x2vGlWQ4Yr5CZ7ItcOHvOfSGyA/TYAppYacTFqRLN2uNXNJgB1HUUcR4V0PshTKcFKiH7MJFWe10ZtBQupk0Wk1+cVc96nobqk4o+KHQlCGknMukJT1sQVSmGN0iEdUVT3YwQ5Ic81SbiGRQKLnxFrO1q9hOSpyrzHJwD+3+dXAtGcfJy5dOtHn5CTNXp9JmlzBxNl+/7aUnZeNat9OyW14IMKF/jbA6On7LVO/ipEQphGMEn6CkBgfDstnQh5xwaAkWANivMAv25jarlWkZRfRaSnqh7h/wAaPU9NYQAh5Gz7CqN2xrZe/dQcV6ng2HHbwPzsx3h3mBFnnOj4ysaGAnpO1iskfaDsP7gOZjy3Z6RJ4ag0xnFqhi3Is8oxQKkar147uceyj9DH9QgfVtyLtg+gAwG4H2v76mSkArA5ZafUEaxYWbdczuDQNm/PbQ4+W0VgV2U+o5cR6Ev9tRaJPmcNCR625C530hwcW7QRHGWWCaArOCeRhructpZaDnWXyKfo/y2qOOUpO5r2yD+Ux/QkPgHkJK99tfqpz5osDVo1/FCKgcWojXWWJN4fXIuN/DmmuA2iKdFwa0Nujzv4e65LKfmzsQDquEkz6nOdN1goSlHO0oBLZuF1yFCZdyf94ulur6lh2C84YEt8BaIKtmMHkjujcE8h+exoFwB/czR5yUs2sYSxyLFOWZ/KmE6xuNM6n7oFdidMacjfiJsYNo/E1EHw5jpH9todNtK7d1ESEKvkaja1fC3T2PP2E7ebj/g3GUJiRGw5lIcUB+NQzWFyuoLOWCLHJI/6bN0e4U1fKWIXzCP+H9Vpv15ga9b+3qUH+PNk8eQhGXPXWDWpsYSev69xMDSHMV22bSvAZOJ7+FHNm+J1JAL1nHkZ3PiwZZBtB2eq0UoucXOPvUtQ6+VGNKy+dHINdF20ems2i4TwgWdVow9QaFMHjUcMPBacvWc/ByZcGpA/zWWczqYw/6X61ulvWGEGRqGRBRnpsV2hj/nHV3yrx93f/8tmSvRb1sGviALKdX37DCCs0g52NI29g0uJ6pA7N4/2/vgyB3Pezg2Yk2h8Fb1nC1vmRiidSLwguZtS+KcT92E0o/fS2hEPn5r4XD9+Ha9886tFH8oSGcAcAtFnc0J2UHo7qpDXv8MIIKjemTSFs/+0DG6RSpYU9Tq5zjDcmnhU17FfH2V9uQogGsMwl4SMIpqD6JxG6k2w1/XH1fSOYJzMurXow3rM4KTl5TqKxqCi4OuAy+9auOemgBwQ4zR4WZCumUa89LUMVbRBBIxno5Zq13bdg2AkTb4UHClfUYsK41q29oJIKZGU/alOp8VWRCubpXXBWTBf4o3gBudt1YvrVSGwb7e/PMKMUYQuoHMN3RHImmeH9zLp2qVnNNF+ThNqYgBnWxdT0KNg8326X62vEqJseuvUP7eOFqeSEHRfusxqQyrDecZTSoiPZoGSzpluTqG6WZm57pNFZLz4prBWX4jjfM5976EKNMPPwjYTm0xZRRPJJvZ8f8yohEW9WQlYwUK5shDCLm2Q89xlvKEe7s74m+LLX6kG/CIBCHTHX1GimsB5+GSia1lHP2pxz31EnhFomvmcWg+q0uOhjN05GbYr8ZJYetfDOX1NUbFcLFHzyOdbQ8vLDUUt0CxPs3naMRbY2BOiik6CS6DMNnNdxqFN9AO/YFws2YFDrzxmuIkAh0vr7aXo6GE2BkFYU1u1uGRCmXMonvK8+XSqXm0sQY3NlRt7iMp4hySANTri5cdD9j8Xg2OQ855ttO6Hv9Wr43Pcp1zERqmjSYGAL53Ukudecgn9UftdMaSz5eCD6lCTPCWHfffPPh1dLgB2op7NiEop99YclxW/S9fX6iTBdHB+ptGis691rjBqIN8c6RuymIYgpnmhplyryJ4PaVjG6VsOSsUnNPMUnvFYZCPSJ4HAfSqqHa7B7rL8HC8OL4X5VCwEOWRQjUBjoXhLE6tzQB5G0pfW50vvpyfk6DuHBivwmHSKcQFlKrUQo7VFRAfUW9rX9VA2LNP0Q/itpxL4w8j9DklxQI/mYxZVajIg8pEIAHJJ9rtgSxthT404wpvv8fyeXpJSU91yyqhn00WMwKhdYk7Hr8sJvUCLgeg3dZVfmyUkDYHSXm+T6yiFfpO8D3e+LgM1HehxLUNKmIkZvM4uske3i70WcipwK2VzefD3Tc4kFTjMM9f7AMJuJO1R4qAhb1tHl3gPpW+ROqW6uV9yuGAsF7pwzgeiUflyxeE/6jziZtiZRP7BQCr5G9Gk0oez6jvRIRCvE0SATLlXKp/9C9MkwY5on0A1LLvV5xYqc2WnRd5tM3KuW30q5+kfa28D7ARgc5bHLkwWLUSO0GRfn9YXhbbj1axWVSAsKJwLGD7cJ5YV7DynwNmmsLCI4vm49pQ8Htn4Cl6ZJOEiaj7TM0akxf4fJmuRJpAg0Wyq+kS6My532jPfhLFGn34xv2WEXKUQU0Q5tSl2S2MIwUXEU98bWshMrP2fRQlsMZwlnYGJAAtoZCP3AyCcToxSKJU+hY5Ww+SJ63MonUFmy44hF9dLh3a+V7nBlaYwUKdkr5AWnSd8uqMcNmx6H6ufwbqzaecKiLCKrf3EAQal044rVgcE9KxKahUzptCzwT6JC1cZtYiY5tzozBoy58BjqqcUYiRoJP4mqLdQcAoXlxFLLsZrs0w6JLvnpQJGor9LLP2fouoKrKcPfcLYAh0sZxnUrK5ovggWZ3CNc3OYeVzz0yn/PorTCRmnRl3pdp8dn03/EZJROGPr53AyNOyWwcyoauARbHLEnKPRVgeEM4b9Ny/iFFm/HmGoXeI4y9Bi92NkmrnczzHmIZFmztihwL5jjklkpjXU5pJOtc3mfUA1S7yhJpKIX8XrsZ7CSTZXBxiqt9MsATIP1gWVUX8no2MT2YzCJBX0KRuzmp2M7gX3254fNHlVgiH+/eI1nfTQJdqbRNg6XGOQ8Ww+tgNQh7ObVc6ltfLKRqVNdRtYWOYEj12SiZkFx99l6vuSGUECb9llY0+K0t6/f1LT08t7JNOM4l3xjhXNBl5W8EPy8VuEOhAHjcN4kpC5IT+bBQaZHmTVooUHbZQ8o5up3sMfyMTr0zTFxTveuvBtGmJ4v0EAjZdiRZGZI9GFORlOAMVyoHCIns55td6/wLxkPTAEd1Fojl92QWk1oSIFuOPI7SUCPcvoMHjW+a8vm0syWFWHcaZetOFIBArzTwetVvAXAiqoJEXWaFlfzbniy+Z3cqCMSTP/BXV94KjjKqJj3/C37ZbeIpSsiArHJOzlEKKH6I0rd+PH1ufb5A+szQ5BygIoHsvGoK/6oMyQm9J5FDLbvtI3eBs5F7somQLnh+kpgpOdaTznSAJ4K9VDdAMOC2QHj0QqUd6VpCykILAS7W7cA65KtSReHBsGOGDd5abny/Tlwq67CfN1/Bz6I9436lATVmOgofXGM5xSUEnHIjeOI0CNBqFZpaweHgwHCwzjDMlegdTKs2U/v5aazdHjVXebCE6y+rMeVDaypwPLkkfm403yQJPV9iqZauR8qgxPk1NtenXdci2jO8D5dxNLyum0OnREuWjuOOX7svRVrg/zqDKcd426dZFf6BRVD1c8g9VVPc6SPwkj9oZsBupxpyrp24Bpnvtv0MLcjt15Se6TbVoXT1Z9GOtVNd0BSX8Shlcg6GY4y8w5w766lIHbwRjnI3vZdaMnEIEJAjTGmQ7TY6vsAjvWCXysZCfqngrUbbd7iLZnO5FbSZyoW3pGZs5+m8zQQ0GBMgCr289HTyhpcdurE+ytOCYeKTz2pCfE2miG9lFUXlSEHixGeSjToN854ME2NwlcKOzpcHexyZR/dE/BBOAf+vuoeissZxNSpN9kMkH6CiVCotzIPpWF5ZQ+KV+jJQQRpfBve4uf+Cj2wFTgbR4/6F2jC1jE4hySnxw5/l55sBc5LYMK9hGScyrU3Mi67LaclFpsI2B3zEMU2TWEw5eMlcV182fbPz2dfGUuum68BcbvGQ0lIMaJcM4GbdFFIWDUugkTAsLGbIfRvfV+0mi1XjYMYFAGErcYe0Z7FgsC6Ro9oYCXdO010R4iixtJaJbM+mUUA4p1wgdBoumSlACFMnoM4ioBp0Q4beLnyR2cF7I3vGUysuPj54t+IF6+LajWx8/4Dw04B8F73ivW+Jw4H2oPj1vYf9P3xp8WRRpHTcEEVOJNrbWyLKF1IJzjLq0ITjYwC88ZOCkXcmWkZLeXP1yjeTToC/90vGV8UtqVsAeeULD8lEOkFHt3QxWv973Q8mBtDusbKzGPykOxHiuOuzxu3mi8I3OHViA59ohrGVu5egopfn104fWvbQgXKMkEpO1R8wZiajJ5wZjvgn4P3l9Mt51SfZoOwtZzXyAR10d8pu40GHmlQBXstZPunMozkOmmuv1TENDeikPGULdy16d4INOgWBQAUceaihYcBoK1JXyO5hTpOrIRv3uOAXHKOVIKJyebvM3DjLYvRGQSuZ6JqpsF1n2srL1d4w/9yEOFiInkegxyVh3WtzvEp6SPv2ACmm00qNf6/pscy0rENgf5oISk4ToZ1yo5KTBXyYfV7sS4KLrktlfjB6MwwIapMnWM5nHDwZAyVJsDJZSGLyyuy985yfcLM3iWFTVID0vrArYWwS5z8b+hlu8V/cpZ8Gc1KVXjMwbae1splBZIl3zgD3Lr3amoRBLaoP/NrKV29EUQiYJ+k/58Z1ywX2I3Y1bbVWXtHb0ZuxQwtnpa3IsTVcL7QJLB1sIJAPt2tC0YkXsMG432Vy5MGuITvpBBNhibX8gN50zrAhiIM2ASFXHR8YGSzJADhsRZoC0z+mhI5daUAqSRr0LCyNfPePEf5xfghgs+Uu3MSKvRKczcZ5grbKEIdUDm6qGz/KqumaVAVu7nXO2X2vfJWGo7HLIm0iamE0Cx7a0cz2+WZaaj8lvRGdC8WJazNpWahOaDSi+rwBty019zaTwX8qT5pSgnrtleUeuNLO7+YIV61JOug4KZ8jkGBTHZ7cEOPOEWYhoMEcAQlqFzXECp1NPuD50bH1tPFzbtvvUxnycYjfLVHkj8F3ZkUEHqLmeYOEPF5EegJfQEm8798r6etsh9esvuieMb54IVxh/C6vjD0ZpgBB7o8fyeM5oi0zYMfAwILMnm4DVmIb8HtQliUmM2x1kH1xuORt6kfcxgDWeJmYMo4+WyngyOMPJSLXbTSvxbpDiJabV6znhMUwE60mWZK/dihrkmeV06o5yghfrcccmXEu+5RPmcfqzzcCQrBIkG03C+uhFmSHmgxM9cCCXfFcQMa0BJlBzdgSwzO8GfyVr0o6q4uflibWEUw8mAiDNB4ijvo4mOh94uolvYvg1BIzKqkFjp0Y21jF83lLnTB5Vyx56/U0GTG8Dw/xg5FxOw9rpzpsYT25AUwbopddJNc8YlR+9JhciL+CI7khRXwA8Kf+cpzpZeNXkgmQXxQfweCoCGfgGrdKmvq25AapdIP0hdZGHatad6O7JtBffX83KHLakW3qhNAE/cIybV29EC20rZtE9mu1+K2UZ+zVvSH24L4VSocQnxDMMSp+QzPKw5PrrH6eOJeN1MOQdrEtPUmeFk21iUIrNhEmBUNo2hg4u1UYdljlKKMrg8EUs3qtr16dE4STzHpFUR/4GxeJ5w4ApAaLp5NlOUWtKodUAYCkpqazF3DeGr5vOoRVEL2l0IQae7knmj7/oytzemqmvDrQAbLUOYdrMRbOumB50d7CgVLfbrANAU7I+ssKXnZyrRRd8to+v44QmAh8HiPVhDlXmzNG4rpI2ra6F3hd4qTU1h2vezbTpqJimI0SwRvhn3vjbQnYq8C0RaXtyp3EMA3NpUt2ZYwuy5DTlws8fTrLpNgiPNr2PFA/IpSlslOiJMDL3Vd3sCRunbwJBLEw6WEeTFeXjXx/2kiVUSTcoLbL2lidKg2vVXGt1jRll/Oc9fWlbziKvbJvMiviDJ6wHG2KOshlaURNmv0ZJfVpwlE0cYi2KTRUmBQSuvLV7JuZYy+7WKRBjfSkZ73BE3oSe3nUNr4X49uMcQTpYlPpbMUq7oc3SakJ/1WLyc/I+DieHjE5sFrGTQGEJob4zvQb7braN8mk+fFclTxDxAK4s36phi720dq/JEKc82zPpqQGTpD5Gr/WhWVjHmHsw2BNtdyA3cwhT8vdg9u5S2WosyLIx3P5/PSWP5NvmOckEnqAuzXONSxoOKjqBjG6D9GYbFwYnx4FeYAKPc6QmQkSU+lwkQ+Kg4uRbRR9GpjHENFS8in59UMb/UZcjkODmVKLSBuDF5GHRy7NnkV/b4INvuGqHNkeBDXoY1s23J9CLQpwFtk0jbmDFwDEEVfPEez0QVPutn5/TI+val/mhmd4tpxLNTOoqOeyR85Shql0MP7yV84Omlv/le3kUAMQ+edPdGygpIhIe+bJ0q2eJNTMV0tpn5DCQF7ZSIYXpCgt928ssSER7jlu9iA+AKntuQtJNFtcZblb5qmIRK9wuzeSP9BgS5IRWVFFjkrQMufDcaoCNO71g/FHFGyjDblZqubhjNEbuJFC96ZGlEfFIjRfDM+DCl2vR5+lV1YKIG7b4I8P/6O9cyxUNFTel/NkJl9zRjm1jHUDUfmO4GETPaF5ulgCpEGAXYbLAfvuNTc/55p9qPqgQqPYqcD+eD7PSBQEgKXhvzz3ehvLAOqFSFd+dJFpPFFBfVcr9aBKB1ILNuaHY/GWS+S9L8Enqltz8VKcM2tVtLLwHZuSCi8oRhOakIb/j9yPGPl8EwqpyVa7JiPLn5mZ2yw7wLW0HGtvgv9xXKJi+wNpN5u8/yjFStsXN3gU8TUXWlRsqkshMX1b8xNZjqU5bUm2yUzvX4e4Vn4wQbkKQui/gcM39fmquToUyJfE1Th/Z+MdOrSMTjQK4k6ZE6ITmxCrpd7iDQlEAW8aWbg4WAvMjLZJXl52L5Y461YRg7rr2G/AJ8l/r4dXnUaNbU/I8RKYG6AafxzJtC+1hGnuRoGIxBuDVEfPKecM0eVgbgIlGUsHJsbmB01RGO457ar/AjPZ1KqZG0iwRG+8ZYNvVQdDbxG9nsgO1iFcN633jY2QybfL4qn0y9In8diT/dqa7cDifcw8wXwhw4fnG4YcWpW+LWgxFjWk3edCIz8ukAL1CL9xbGA6GrXvMSIhizih3qpcod8aG7WEJKg1u+JIh6UmFTJadmPt3ntiIpR5s0uLEaeYmzqSulOR0fOVUg/tWNw5ePkFjfFvta2myMGzQHU0AhPrpd26d8dn1Di+3donyuelpCBZc55b2eATW6z8V6BKpZ8GXm1w5Kh144TGalVmQGCPpA72TS8nBP/kPNOjUDJ0x6hTwED/7DfbkNuEf5Q0ypYkpX6O1R9iSsLQvTlmduNIeEH52pwd9kpAf+zVcSutsScjuJcBBmseXEvy5J7xJqvv7vfX9Egvo4P0Y9HH2AyzdwAnoNWNzHSJZwsxy/Q69dbpDsfuYDJENAG2b6PsyXVYyHpsPzT+zrAHMFpoyoRExL1sHl/05KsLAGp1ozlljA0AUXrVsyeVDTM7qOQO79pT6F+oziusu0w7QGAzFPh+BNTAW9MFfE3Y+vvItOX8ggUslcWK+UhA5nO9vhrmFf51gf96bshVYo+OdGNh3+sTMUOchaDAGanlAEqtyukUbAK4IOpNsxbkRBOk5MKM+H+uXmGkKz4CPwBHEVlHiLDLJb5szG6XsORZFAC9aadJOZ5ScnF3Tt8lzKVTJNeJ6q41S2DvSKsuNnM78v/myVaCghygbubsQPXhmdpv3Z0iA5Z8C79ScWwX0pxxlPy9Grs98X78omjHQ1mxfxJeEyzqoRpfv41U1x31EJpX/dhv0yudEHSm8d/0OC7DwIj3kmu9hBW7yOvisBnSjGLOYqUCtj+pnHNMIMaQyCSjDoqPV2yXhIMfe7AuA/TwXuQ6awHL17rgPyUBEcMzdib+TVvvtM4/cAVFPqZrz6wdZQ6Ii9WneCDufoGZCCALYAT6HkIsWYF89Tj3HXZXmr7BsBHr9r+6JIHIPYDXmlnxidOTV8bYxNnpyArKqGr0oV7beSMTjlXVV1lQdcS4m8PivdDNh3n0SZKu4vyiFhQ9BCAbs9rmNFGXCXZ7vycoSiAenr5EcwrioZh890WHag+D3aSjh7bwM0V49KjLZwLVudbi9Ik9hBSM/FEbPqhEO1NDjXmFkHlyXDpos7fk5yZZz2Egtp+3f93Qc30xq8bieVWAGVOBwU1Xfj6ljDWHc1N80UuWt1Z5eUBKOJAaHBARd8+AMAIE3lRWXiVtVi3BeeTrqA1iInRuOwZBVdtjo3PZ/eO2S7Jbd1BirOLS6Ju7mLA3TccJ3/CT5fZOQpi/EmAjFabCsfCqcXeAItbQqp3Rfbkqh7DEKSCOW6RVGiO/ZU5uygjUGh4cUP35wwqNm2lemaq8TpbIcikBKFN/5NqXe8L8iQRg0xfTEDJEMC5mzyt3GagZMbFnL/UwHP8theqFexFPFJ+QnlvbGX39s2M7ylYNomQQgxN7i+wuVj55pqiwKi/AQZULq1pB528pqNAXkw4bqumrWS+o/zfXL1WgdxCx7xFMfhQInIa6p/IKQwAoLXUy6Md7p16Usyf5yfmpHnXpeW03FqgRYn7Odm7FmXbkeV4y2MGG+QYHFT5EXiSAbQTc9rtaarMp5DmM/MqscwrAPEUnXdEb/r2nLlX43zs2xhg6kj86j1QhS99UuAc2sac8uK7OzmXH3a3sIUJjppzonMtAVFXRjilR+upUQK/OROOQR5yC/GQjlnpp3ceNODsr+M1iaNbjUQxdHeyL8DUWBTruweQtsUlpDhk3WhBVRCt/bCXKz1rfcy9OiJSdb3HSGu8Xb7+fZbjkwEefIgg68C7qSMq6ZNqZUZRt/AWc5qbjBvpbSnuoTJ3TutcaP9B2o80EP74HIrbTbbRdse/qlHOQ7hMMHYRO7rxyW4nMmrpapDwyjDzctqVcfcmH0xGFOEbBYNPncVfq/ZE8jLlUr9xSVzElSxhoCm34fkuyP+tpgWHSGl9zLQT7eOYV3MKPsZ8lyUnwuniLt6Lnrt24nCFZyM8qI7I37dqlTfzY8jRwj67YVOTHKNAGQmFNJkGxTOXnBOqzlJnXHpPH6f8LDLQpXILJcgNl6N2gq+ycxYX88SqgcbMNh8TJpdv3zx5C5eZ6Naj6CvjK+4Uh52uKOWo0PDhw6B+YRj0FGXwqb7TrhftOA66RERdrjaiYuws+hW0LHewKVI5OsSgHlQtJWvNjSuyWmDiYQKxl7mX1iZ4T+kILlfv7/CbQySho03Fq3MqZDYMsLguq+8GJa2e+cB/8Uohl2Rld4XdBC4w9sDvR9sGPYHTXz0Jl+d4aGf2+5LO45/DowxfzEaWfkGl9VNR8LpHR50/XEmBWD1SBNHc4WD21gJ0VmnILWak4HjMghK4VUH0Bg2Y9UIImMgal8/l/bi/RFfxbyrPvBOgnXlrDgDQVwb+k4/QHzhxg2kOaVyPlFlbLtuYOg69obs7jVaXSp3brrz0BZ+Q75ZzmrKSaidkIj0uu0PEQWERbWrM+a5onQyzk9nXFknm7d+G+bIP9OPXElSsZbqHeJWypjnW27X9WbrNybMKGvs8sYi8SEsjsr7H31DXtpJnqC99fjwtN7jfA/UNl9HESZbMBU7N+YpcJu1kEXtYalOwYzpPHDwTHBrfwHopQilCxFo1HKi9wzMp8pqkg/c3WCyWser1TfgQSt9CFQmlDJ1cF3t7W6hezaB4VT9qmGYNpha6pcfJWv1jnDf15H5GTRLCcyRLx+++TR6XPvf0W8My/GGvCR5PTh4RAV8EDVrqZMm9mXcapAXlRldcjC5d3AeNnbZqTHGF4hYyfXXVCD9zNTYDHAWgHP84aokr/yLCa+sui1NiL01z3axKB7X79Wou2j3w/ggU4u+Y8JA37MKu8toaLoWSfPrSslTgrEeq//N71fkqd+MtEqdBV3jz6N77j9m49hpS3tqn3MR2GSB1wQZN5wgA0bn3MYxKWDwvIZb4OmnoFsrmw8NH8NJ6+G3ZdcANaEHlelzC0wzV3tX9yDW9FO/hBFPe0ichPhROOon0YmrYzU0hT4sOuMgCXc2+OVzHZ9xx4t+BZieD4LlFL0vB4mTdpsDQPNznsiAjB09iuUSJdlJ7x6I8wx1Q/cUWcXIBLfPpek9wCyDHEahcfqyp/1cQ+uHme4OQL/r/FtonOQwkgbl+lqZeKmD7rmXYeBv+UCuWNMxEhlAbFAjrtkFEaGKjddN9yBueF72hsJnTKKWvkORIDwmOQDol2KpaaLnNfXHJdeL8LLjEYNaxh0bNJ0l27WIk1GDtc++Lru7tWCGKPlkmU1jfm3LChSFEQ4jY2uNniG59DUVhbPcairPRwPnvKVoGH6w/M4hYCWhcm5GjwVXAjRuXA7t93sGxz61VGK79bNqaJ2pqJHlHv2SXkUk/PIT60DpPAFx7y+IqAAoFr6daKUN/Hlc7rVaX98LosRd9uJ63v/CWoZRpnM1saDFmG1ON8AuGnCwRmQ6oLUNNA+6iBXVhscXwuNPClghjVnV1+nqCXGuidMaO8JwvUJX04/e5NfiWv0DZy1/9jLZneBS0WIrk2e/wb2kglmAJRIuXqo2DOo/37dd92wNY9BRjfuDc21mKqDQv1+h60wT/YOnrJrpZ7EpUtekYK4Vp251y2KdL3gpwNwNCgtpqn3yCVw1ceSiVc655bkzPogbDhdOi62YwxNGLctV0+U1FCviRHV7m06h0rtObfPod6w7vhqhCgk+v8hLslO8XbJqBWkJ9oA1h1Xi6VilbysXrhQ0OalfN73cMZYbvOjzhL/VwcbTEiY8gJzoN8Siulo+MXt+aT0mRFr8ri2WMEZJp90WbggiJI9KuMm562zIp5ZB69Z2/OEJcZWfNhtuNr2yOhQ08nS0zljtJae1tWrVxotBMASyMgpP9ihhz8n4go7OvsO7OviX/WBAZvM9QIjfn/jQrO5bb1je74wKMGCcfg9xWff/MLYURp4YBH/GIU7PN3gR90HB2wchZxOdeZfMqWNV911U08CD+WkKu5wMFt/TNKJudYC+v0QucuGJkZCl0oG3oPVKNXBcBnx9YEb6FazCQT1lxuwib12PmvshzIWuOwBVVk4OYCYCoRQJwLyOL9LESw2uAqFoRM4XR2PTHvHyeJ7lXILE4GbawJtL3I/a/QnIygE3HkI5TwsWSV7VdXTdpYhH1+IKWDCORpmd+Ll4TicFkMa9iZscbfNbv7g3QGi5UN3694a5Nxuek2BbQldSCCVKLgXNE2lY2U1QL5DDpJsv4v2y7Zjeh5gd1sUHFu099KChv33SRQuV+3WXbuya3gJaYKnpDzQiZJpAnprwaEnaBOUE8tdAwr7wLp8+mSZPqAxB+Mk8t/3BIT/SckHgseUpcf2sgZOi6ctrGcnlh/HloRV+w+Z1XL/Lvpku4GyZ9GvZ1mx2HOp7lhRztpb5hq25UpZ6wtTSXnpZYL9ffajjqRwzDKPygPsEpNd70WqfBZqq1zKH55aX+0X2jkmzwNMT9T2W0NFofOzcEhY00DeOQGoff3I+F5YT2pLrt1QPwliG19Bb/2pA5ym9ZNkjRK5GimD3YZOOk7iG8rZ2YnkInGTxXgUgVKnNM576RoIpERYaxkRyTM9NxbItGOMbtwxneTAjavnmE/Oi7WJWyZLLkpqlFSJGGKVrehHLBDEvke+V9OWjFm+cp/NJnVAHUqEhIkX4UFqQsnLDZ2bHmmZKgqMzzjQUA2QmyxutzNkNlmpSlnlJACJS8unrzk1Y8ATh9ZfF6zMZYUS20vE2aFNfpIGHxgQKwkHMMnZCKoxGi/v6dmXHtSCXQk9G+DV9S7fHPSjeM+tRPg4rpu613fADfGS+nbE5Q7YAgGpyICc0+6Lw4fLjFSYIrm6tVvGe9F82ewKbVQuJdI3OL3W7OLO5xNXiI2uhIzHDw0cnjKhaPrdG44CIuOCfSb4e7AujYkpyh/FbaaRR+rp/I8h6qFx1DFnUQ37KkucwVlIkN0BFsC+wuD+rvpyCtQrXsjB3U3vzNK/JBLbYmfPGtX04pmo92HNRzd5WK8/yfY2Ps7gYdazLKBMe58ATZOsBIYODnCz72sw5qkLRp0F0mqX7idtDMBxScjWiGejPFgqrQtMfJoxubRRFIVfs5l7K50/aLraeo+aCtSk3/7wjiDivKdKMAxddc6YfRxwpkMWQBqxg2o4yMM12ai1R48JC4Qwvr21+/14vQF3ICQ1YW3BFhhs383Sytb1DOnOev3igPMe4otal4K7aFOOKhSY+yJjTBwfS3HdbQRJGKxmgQKEhRBp7/KPmUXkwYdpFl8SvQjqmSOqyBPrL3P2q92ge+q7G/TFMvWoffv8fBS4bMvaDHErnyPiBa6CVmjxUH7AZn9I0d+PgyV+3wcHNHek+E+3YIe9wPSRVVm87bWBV2D2xhCawfjd8nfudndSZPkyQMdW9Tx8AmbTDG1i+nqtTucakFfFzccCcVmY0fxXpkCJH9LNkkHspxwFVrlOBqMrIQhvTQKb1wljJlZ5f699uotadwTOHwKKheVGanY3G3SYgUV63LYXPirBK1WdEmBDM7skYSdPdWGCuxDHwXoyH703X1gTLuy7Ov3v+76Y4hkpmPUz6uC/0ILql98AFHe7G7UZDYNw4KDmKmbBtT2DyLhkuqwImcqAMDd/pcKthMkMJ/0ziXi5JpHB2sF1mhOAPrOLraBMtUML5VrUlrNmo233CTqGxF6dwNdwdVUiesHvHi7t4z3DgdKTz93kOzaLfU8k0NszbqE57sGsdhzhmZlK19XUKAJADLvZab2J5lOJX6bT6BL3MaQQ2/AJD+eW6f+ApU7wN7svYh5oRunKBDrLG8BAT7J0JGovR0sENosqkZM9sIPH/SvKq2JajD06NGPh4PC2C5XpjIxzQZrRek8u4gKl8kG95mEc4DS88Eicly8jamEF9lTWFPEVMP8WsGDbkLVj8D/qGQvoih6piFItN8LoOEPIxEOutiHFzUHBZaQNXji3s8nno/FitZBtBbmrCxDXONskt7N3iYdgAL/7a/sAxtMqkauJAlUAeBdz1nKcfTGwyFcOj2sfFEMjDQZMPpdKj12GDQHtKaN9ri16ia7yde/Bbsl87Po/0HXlBjjPLDRvFYDxj/lrVCkagEwuj7UU7i4+FBIG+CFh/DPfRoAwaINDEER/UGX6hiLeM6phvCMIACx8BoigABluRDUmMeaqN170N/HyTvBJh8mmEU7hnw0ctLoN3+mbIWGJhiOpKkPm75//Tcnm95YBLtLlCFz7IEahD/8x7zrdytecuirZ7NvlaSIqkcOGA8I2ywWnCcZrYTPRKMz2dj5AiZM7T9Saq7xWrArPdDJ4hDVe4kFBMEaN0AIaAt9A1C4xi9sTn8A6GUb6ldaXku8COVJgu8rOBGjfsrVVz+bLJy2wILYTnwM1DjzN+EfevbIrR5HlMrUHmIyoBWSKdMPAFKszhD+eor7hETk4xRO7fPhIvrO8VUJ6/ZrH2Zkk7M7jkh8PYciQjPR5s1Ex3QaSDIOkxEKSebtf3uiJe5gXUn73QjOHA9GYjGiDxsM2ZO+Mw8wqZoxAJkK/gihFrYzp5fe5rm71fmRNyR9QCFTFzuuxW5LPihPbalQjGFK/vKWgGGsPmzzX5pa0W+7jVA1fP/Ycow1PCIf0TDn/nI0nJ0k/kUOtBThU6wQ5UyNLCuren78jsrZdcN+/wnjen+f+guv1vUqzUtGvmBtwUJGf+brjaxncJmnqkHkefBnnSO+bmT5O+5RdmidT4tzeZn1jB2jsk1DEj1097sB+C5fVKPn2a3DWR5mRFO8AeDg2kZ0xV9hKJotQMGiOAcEsVfYH5TBhOQzU9uWwTS/NxS4VlGqebvbjYa6QHKR9WejGk2ugZKtF7h3cIEHf3ExJSY0UWNW1c5fxsDfjQajfoNOOhSTETVQ4Du82QGqOiKVJmMvw1QefCL8CQSwAlvF23+YDc6QLA1B6GN3WPzHF6v3NWtgIhGJB/Nv+EPeb1HKhGGFPQXVtm5iu0cs5rD8Fo/as4TKJt44sSq36RUz3SUJxIqWvSz4idzMnE3RuTDrSR94hgPzKNSdMv/ggMZEqappiEfeewcNVvQ07mrtkIGmw9Jp1zOUJEI5/MCRf7DnY9ea7N9Ug40pe+YO3DK3MvuZfB+mOaSd+gYrgiqSJOnoHGkOWqwhP5IpQaZdAw/8oVDswwK2MaiMouIj0R0AmkwIFUGgCf+JUDXmk5jr3zC3XATTBO2Tk+64oUsDiUPjNqZB0szw+jilT4rzUka5nODfUvaNjrQdrM5gIXsTsOXyyFTV4QPb/ESLPE5I19DRswSijSaDZ8Awgw+U1TlHujmFKGqvDc/rh14Kf/Ndow0H1GClnlPteBo4FqHmdguycRVDOjBwInAxZN/LsOFqdS1lztcvv5kLXQ6b6BiyBDd5pwaQKFvL7vY15iCTtym/7VhDxVoMle8CfdAtQ+w1ACpCLCej/N5RtTRSPA7HTObAE7b1SCdcx/kAFw+JAJ+bDYeith8pNlM57sSFPOVjaVPa3EFZHI5fp14HQDIazahnwQHIe6MXvSUOEzYUDO3PPnE5ftsOzPC7GYzK+eTu2szyUERp80y8mWxBInYsR5OjpPvcJV0o9zlCkViNECftNi5MKPN3CdwUVl1/60fRpQ8sVdnVegH0RZjYyDVQGFLxlLyx4n5kf5Pd+eAELW2/FCJ+b1Fe7vm6dKQ6qAZ/Pqz2UlWdRPsFMmHmeDfhyfYZeJSdZvKZpWf3+0VSSBrp+tRotqWOc9vSSOGN5ISHZSIXJN5zeajGa4R2RTV8s5cMgvADc7A59g0nDmXaQQv40H2xEphcRryRdrorwWLncMElUgy7CSHiH+8H24O0CcRkj2v6mfNOzMcCrpOIXXB6HFFIt27E5MgPqGUZKGyBAosopHdZUu06bwJmuwWR46G9G32Qym3BlASi6BIEC82fgbuFUiZenn4UpZVVAv9MMDI0ywW2Uv7F81kNNS6d+41hpUpMlEOpdTqtzwRnrqRrim3cFEdtp7RAleuR6XE5ioKFgbOpmhnvbi3BF1+ZOcgDAIfQudWS9Wvb1omyRtmXdjysPY+ADI53GNejHx4YMV3lM3Fd07Z+Py56Q0ZOX96Ehh4f5W53QPjacjundes6gVqapjKQO1a5PlTtSVBxUkpPTDRfAj9BuLi9jy/xmcwslSDVFOld6xC+CGXPSndSYCxCFTDVeShIaLh9kubWeqFfnv09320DCRv+iNiIuppBSZKeKHfCUA/CBN9GIZaaYEYWUafCxyboMil8uthrm0WixAmk4Plw5CVFJ0NQH+pXVc8L9tclTXJLAGIWrVCiGdEh7E5GFbfvQ3G/F2QjlTM4pn0eO1hYWrqnLikzbF3iYT7I9oEHX1Uil7LUpH+CXWsJpvQNC4YAksaXjDLjmAvuOpiIKoBj/JzQeWvofqEHkSjXXAK6DpqHUJim5glNg+Kw2eYziy6sISlNC9BcLJFUGRBtYvb8/UNYwLKc/ybdz294FSZDCOMNe/7nK28V/h56id04QfPSPF4eRkyQPUedR/mxgZh6sc3HNeE956VfRdjsNBEKFxB+2yhFHX14nHV750dgU/WRhNi3Kzt2pWhz4FeUkMfgAf23cmWmKBmZ6m4+Q2NysMCXtIieRfD8JTBwCaGnveF82efEE9lQDmhSdd86wr0iC/6Z3nJx/K+q5qrlfBn9dAB1TF6KKTtA+FCg47ScWk/zf45Np6wVrxWBy7+HtVE/co4bP0I6geODloeeUuL29keHbIhNeyfdiF4bedvrdE0+bZ0fx0e/tyuYf72Ey6cJnXd3kkcqeLpxTC4vOed//w2M/CS5tOQmZ2tpRRdVAiS8qDraWKous/q2uOsFRfQuvKTxaBEojGdhyp4Y3eYt/L6UclafJ8p/DT0eQCiqYBhbtgyvOMHp8G/x20HKJ8iGh0V58jM/sRYjzo+l1H+QIw0F0OrhYVXogvJGXmB6ISdYp1aY53FER9DhBs7j33aPJDHQCXpgWnHbldH3UZg+JnmW3dv78mdXByTwlSEF8oqyMdyIuAoOoHrTKAZFis8XLoT3BLQ9FvmzkXol9h951GY7oTcaRHQquyhmcUyzwU7l5SpWxtV5C5mUB/XjZz2YLzp1yPw7UixU6koovHuUtTLdF2CJuRQL2NlgFzD35RYTQGceXfqcHHtRLFvJhnv4P6otuS1WTIvwhZZ3AKZCpZd/Zu48jg4Kz6k4OLn1wZQ82M03sd7yjBsvXNvhdzLmM7TzzXPApbRmjIFH3zXqpRA+1B3IgorYQUNYqLUP7m+r7nW7Ovs2eEwTUmchNqDunQFB3h5MWIc9TTc8TGeJmOYeXRID07MwYFPpCVNFdvU+Zv3oKrzs9RSZyxEkbzv7QT7vCra47Ys7RlgtYns+fhLLA6/fWvhKI+ehgd7Ty9skIoFw4ElTuQkot8eCf1vxOaYjoPu+P8SXVLAKNyI0qs1j4uyXbZam6ftvEJg/nGnL8fP+p4JRn5/X/cv4ZIsjJPT8qwmM/6ZS+LuNaIguZdNBeYxsrSqAeoA4/PZ7TgEYQA2Yu9BFrSBnN5TzHHbVzcUmZncredz43AtRKSL/AZipX76cTTtwyKn9kn4hVg8d/4R2quS9QqqKYVlf0R8RFmpgxPBk23EWsG2oEtFKEt4vuIJ3pCQ3MVdGWYj5C4z5G+lhO3LmIzMYfyh/4Mys+VQkqIhMALBCQrI418hStTWvC9a0ctn3hh/4FLPksdIHRVSJiuYM1cMERsGOYEjrNCDt3jCOvxabv3gzx+6bt+MGyX1pAca44daqPydbaeiyLm285UehFEcBbPOt8g7TMzuVGU52oMhG4Io5UZCt1NgxhjQ6+nZd8rkvPoPFk1yvTR0evbl3ge191BG6bLdpaxD/wNi8+YEp9hkaTE1x6SYjJUvnEz/ijoYiyLcPUf4X0dERRdxLllRYqpf4oLe+DxvgRwq855+QWVMdl5JspFq/43sQdsZ1kJeesmuwXkIzoMr1hcUn6reYhbcvlSl6DrtlIgRMXIGGchxxXxlb/YPvowBVNszGn83GAs67+YFzYSK2QWIMeNjiDb8HnaZFlXIzyTwDLLJoBI7BHKSBmB6c0fuB9oXOuqXPbqY73yVxYkJ3i2B+4x5obo8n0LJrXpGXvoT7L6RPRaokYEqxqn8pMcm1hygdZg58yfoCgyKUQccN2vQisIb2Z2gUPsgPt6qLp68l3xdULXKM1ZnunER7x9AFWDvMc+L8+SwDrv1m3NAogIfSS1EF2cZWWBVfs/aD6OSZF+OSu2OBwmKpbUEYnxx/BM4urdH4eDGh+/V0U4LKKPrs0HACwUDN/nifAC79EOGfgFNlDHMCSGOS5VfkVw1ufpXYaY+AYcSh3bO21j80Pwe7GPCSLoz3nAVb4b5CBj5qfW61jJ4w30zwJIoAL6wmejYZ6IGwnj7nWb/mnPwFhw3DQXK/gA1Yq6MhLPCoKiuJPLgdiTW3DxaVnekwBlAQAxAXnDgeA8EAolwwHc2QUow3wu4zHE4q6iHkF6RTgr9hJFmQZEoea1qwK5Fo/MRWqSwsNJwtDGCugATxZwUzmUcr4hq4SMHm04iB2LDu+5q+dOFo3VvBKKXzP5BpO+4PP2Zj1ah42b2rezVtQ0XGv6A7Fm4LyLZYjIekxz8Aj7KRNLIPelHpijk57aiiAYHeID7XA0mK05QfvWhBep3cSneUoCyam9LuX+U/2rGZ9SUpkhQ33qAd7ZHGfAccqyKCnUZtAK7yL4sZnwI69KhNJrDz/ePRSVmya2JgW1XdyboNzT7HaevSbbgEEgVJOlyi8LDDnTZrFBazKteXKrI/5Sl1cnHMwrwWCoRPY2lGAGl9Kozovf+V4+K3QgbzoDUFkWJA17Vm2DK1gxsHC8V/5DwvcYND61AKVcsSAPzV/1MKQYZeHqi0ugmQg75z8y6PQaBoESVGCLgHgr7zhYOawcp4w9mn7uX4OXrKddr87rd/ctXgMAbHUH/WPwVw/0O2Tt2+O072yeoZUItRpeu3VDB+eE1Lah4Ny15wS/s0y06sAFfdoS5q9/80WlxQDnvGtibI8Q9CWqMDdw7JO0vyqhqMStxe8Xorz4/MteJQt98UvXHudNozKyPBnYIYR8ZT+xbK5GYLpVkYOAjY3shEkw0IF1V85Ojueyq/uCv4fo/kPBDZIskbszdmV/KT+g03epkdojLBJgHQzVCkwJLmj7cH2uNlDaeJR13ZUqclPEHhj1I9Ux4GNFQ7H1v/MHcUo/Un+cER4Fq8KkUCHVx154/OivYk73NCnKBGu53hUswjZh4NemmfngtG6sEiAmF+ZYg1RN6NeJfNLImFiJJnGDKbTVs2cJxk/m8OAgqoDo9tY0ne5kZg5OyqvWgSPDcHnQzNcDUwN5O3A09h9TBdlFy+bGSWvw8D38QIWD8NKjVojUas6dHB0ptW1Z9mSgZ3MHykDkX/xk5Qv5J2v83Fn/xhomUmYOQzozsEqPiuxljCDwY0ZgmS63z4oXfLPlAjq+a3N2qf8Pr5s9pfGvYLGRqcfB+Fx5MZuJ/2LI/qeuN1OUgCIOJGR1Ag4YlBriKymDVAU4ceYzKINIIvIwLJm1Ric51h2s9zXI8v6MRX4Wy1q0U14aVKWxmHh0uKJUHXUzAvGAY5hDf1wXPgFLJG1JoLKPF5nI/0IgSg64k+fc9IrcXw7afWfVKjoj6Aa15J6HEVIVQUkqDXhYNJ63gV4ICFHY3mICSEVfbDzgN7q83Fcpfl2l1bytDXiAKSUEDrh3fnCNCE82nBlSNmzdsCMXR73fVMsDSWbwsBXjxFt96JlWf/TdQk3zEwmdtBc0YxlhAda4jkG2JBAEbnUUb6HosFZJBFwW/Mmlxh+gDr8zE5R8m+iEA7cv4nm90S0ASTkIVY5tjDqGjTStP7ltgBq9MAInFWYDWCAkdtt02kLCWXEcYKR30CazjdsSiPao7K/WTuSw1IOp/7Ue5w7sUEK+rG3gKdz8iDk4X5NEEjmMGtqWS20hsPDlz3o+/6AnWyPl7UStitxmPw9/wtj+2FVvdHvNS1eysTEUmbEIrfuPC2HmD42/zFevs9qZl+Ra4OjYZjfwdkmouz9uS2trgZvFwNLTRE3wgsv5ueckStrX0wB9tRYXOzlaiaGvvvYZkm9jEjI10AQMaj5DttP+V+Han+lq++60Cbr3tOxAi49IV1Mwob9uOeIOb+o/Z2MEwYXbGw5UuPs3a3eFWp8EGaNWU0GSXvcqa19ASmHVIfV7PtFJLKF8HsZ80937QDy4XQZD6jpIPWl1Qy9cFCgyu87UOzN+uCJ8bXCG3wvUuS5zLLLqBMed65uD/JX29ROlkCFwRhbo6ATP7Ehl88UTlBxsURmWvha9XmYka43BbDlSVTMkQQkGwOrAk1cp7vZ/V6EEpMFHp/BxQS5jc65/kLgdz5ItkmHQ78fDnsx//vX3DJDld8lnR9oNTnC+IdGGdCmKffuP2JLpWtrnwvnikyhaJ+rd3UY5QWOkn3Lp0Jmc3/vJZpYm6nsQZBSH7JrNbZgbQ9zHQ88BkId6Mr72NQxKf/L4FfUGO7gDCzZV2YsQxaV29BOsMAno4E/jj5FsprWkslqGjOsA2ihAOz42E0jtOhobCHIexPeVlV0SQNNm2rDbYuiBVTeq+fBscBXMLgGUS1+lXP+2t/QBnUEO77T/jcsDYTAi8Eijbs8R7i0hcMHat3ssoEUedHkaDmYEWfjfCR3oV335jiY4m1V0n1cQ1unfNxKD6+fhsIfaeh0pGk5BtXRhaNwOiipC5VCVXI3gXVAqP7yocr2lAXL1wsSxUSAMIQhGIk3UgfBzNfyAr+c1Mm04KC+abJJxws0YuoBSooZXIJ0loek+1PG1OjbwZW2stvW+YkVcaIUzwlrxWLZOYVv9LXegi/Q46Rr2rlDgM/gr+Jv7t6JcdrV3IXQalDM+4YTBkf/Eb64ij8LRR59lsUxJgYKab7j/7Pw8r63DEDm+H4eDpSUn1fhQ8/CLiXqzr3GBWlmudefBSIC0IB+jFNyBVm1ov1g2gOfEjRvS7jERWLdUZ61+6PybP8C/hjeZwfkPkJAc74L15ZrUq6+qjkSH/+8PkL9lClZxlp96WKVswdevr9fsFWN9yok+U/Abpp3UimoxLJVb/UybqDRLMbpM5e5iW0uTGjjoF/vOETVXM5LtatgZgnPiwbZAkE9kVV8kyt5u4iTiT0usQnONsEB9k917Xhx5jSgITnqTOiJ1EkPYR1weSyaYMTvdlKSKUpZ7O4mt7r3NWbDB6a+ofQ4LrIajOcMucNE2T8EQvZHSVbxuO9lCZ2ZbX4OZJsTkrF0/BKoLZbrSLVQ/56DkI4PxRk81P3r22wK5gpg/VnfiHb4N3ispf95LmggaCAnnOnJvHPjhG+gTqCR2ce+k48Ob6sitiFcSBVm9FfrRQE888FfuRq9c0IG/+RoOv7TKN2uJA/XHRDIO8tkO5KsLBd/PK2doC2vrkMvGpsIOb3PYRWiGtr/IXYMOr54aFPILj8LoM5zbGKbqbiGMlmNuHqZGYF+6j4EccGv3d/98HEMoUqpjsBwtkvH5mrand3mY0BLrPvbc7Tu8xyAbrk11IOB3cgeBmbPcALzccXEYqSQsjpOGIuwvfiWwabl6Mc20EBAbZVm7ijO3NobxjVzsNIMYCr84AeAr/2WFQRB2h6aRp/wrhGUdZ3Udlda2z8h/GSST4bdeZ0B9bPWxlC830lC23GPJjmJOSN33xmF7bR6pTbOyBVVoAb/Jo77p7LuCfj0545pmrko+fiayyJ2pKUuPV6qotTWe2ufFAurQYPdyO4hDnaCakT32C9u3e8Jjw2HAO2/44HIaCP5aVT5CYX5ovEYjq310hNJcKK3akLeORliQxSWpuua1How3WsXLbilSIaPZctfYVuE1vDF3QzoT1ET63oLQAclpb8lYXQT+SmZ8WdqUPY5lr3G9llZdlYS5/DcB9qh6cPfXV3tJsSLvR1hHf4YM3T7ZXorxfNebs2h1P+N74T2ZNQTlsetEC++mGOu8HpLAMeDkUMJIrx53Bh3/XT1BGJh9DkgUh1AUufGTfDPoINL7XASj05vKsTEgT2F71DIynj/US7pfCA/uHOah3amifXpdY7UiG205gSS55+1lV2IcMyEryNWd9EzLe3bHrmY+4yubPwDPZ8YeqCZNpBijMPPCQab/lXy2dWlgMQL+Ytfs2a+9TbmUzzl1cveMTJ/uZX4cl7gqi/+TlzO09ziFm5S3METxmNEYezJ3nV3/bw+7YwhW+ZWokdzltcvyPrateTQPOtdYGYW5fNTf3XHxNqYL+9LAU3COD0Rbu4PHE24Kyk5tSYi01gkbG/c9XytDRX3tysqUsZqyqbZzH4s4VhX0Z/rJVNXbvAML7NIHUBaj1936o6mhTRhFYZETN2+fcqaqKik5D2H9nuAxn/OZAvCBvIHatBPM7p7+EBfLaS5oaMy6xO6Ikf2lOZ4xUBDbdLBf1S8FyjeRosuQJqjucAeg0prWlwO7lDZ7ZYWTLM1MtQt63Et2DiL9huXskcpOJoABBVMH+wfYJCDeC44mRP1KRIMJBfQFLJyXzgOM24PYeFqsw1LCuaOYH+oViLuqY+11em0xJxBiKjH622Ha16jd90l5TC9338tvNTy8hLWA64xjKPcBZkNDhiTc56vt0IBBfqc305dfoVPnYBFBC4tDfJO94cRLQEANoDjf5PLR3sn70/H6qeq1UO/8WGcXsVg1IMVd9C+AsWI6PkwQl4qVfzpj0hFCSTIkBd1pTyKuXAOjLF8IAApn4n+Lviqk0X6Y0+FystRBHc8r2y9fiiA6n91PxqhkSaacwuJ0x8dZGqa54IntMeIEj1wO80l3qTMxNPnaHwLnhlNLLQLzSZnJ0FGpKNyR7qYyFrwMpdIJtUde22ImTKI0dbFol/QYV3I4gRVaACXgm0m+ZwUGuDm67NzBRCXh1dlA0XjMVUz/w3ku3if9YqA1+/XhkRYDcSq//GIJ/SGyADEQWZUcBG+pRttoPV3sEp6qU6cNWUndN8pDIoH5gkuhRLI00V/q2GaaFPAUkQkHxa+gm6jAhs95wRdChNQwlTyiFKwudlIMcPwU/kjgYUw6+XXo1Qan1RZDG1JAmt2GLRw88AY6OSTRgyTFzXxJKpUnNkXphHWlIqLXmKZBQXXiKMZOvxUyVk7KAM/QUdLWA0IemRqvbVoyN29UVx5k5zuBNdiLcYd7BL6mB8/qwDm1Z4wCskPW1CYbxmfSi296i6btVTZ08rV4mCahyO4rnHAe8D1kCJs5wNqYjn9rFN7UNG79/Hz2utcn2HVAH4/+pK2V/MKf2pZOu3lMRYQ+8ucob8ddjFz2y6STtPRFxcHxM2VYHEJVREUqKH/oaPhB3e2il/x0oXqBsk0G8sQrVJvP13NAg8+3djp3ivoFBA4lRpVUdsVjJ7j3UCeTU/Y21sOX2NQ0RqD4ZA9k8vUoNjsyXF0F5DQtlAjHpJxnbQyUs6ZbHiGuJpmvyhdiAeYIuo719iaJCJ69WT+FJ2ewm4LaixcnJHgEhPU+7JNbPfOokbFq9bHGo8zZE+llbpzBUktKe447ZyQkCW30uMuFwK9iavjp79spMVP6xkTrbqXfCm/5ttSoXgzJJ+gQ8XQYxBYI606+5yLN5U5SI3saER0I4fRMsj6LaL1w54XQD3lckuILQLN/x+HmYEmNcbzdZrR/ht3RmoGLzSWGVJeloB/wTnAwRWcfNslxgc6TEPH70H4EdN+AUXpjRCZwiaZk3pyv0IAEFQnZJcQ7F0GLO4HVDRT3W7PUqQ6QoeP+PA/2AEQGxFBopidor5OJjixnZeIkYWQ2i6K3FT6vnk3hrtafi0PH6E11dhaQvt2RJrNKEHA0P1jE3d0FtS34epYZWKgZXS+mDIAeCxnhESIl3Zdj757a8aeyW93zsKO6tWIA0Cw/HjOzJ/0WkdYRFvewTVat02WKKJ2RzIqrg/n0fsJWN1OHmcQ24ZDjpA53BCiddElNmjnq8hvIAvLEEdUXEeVWHaBDHke++rwLwB5a/ZtppaIQJLOsHdvFt8b8iTU5wDxBa3eTr3YSrPuVXsqfUaNOmuQISJ25IeCrC5afU15XLDNU76zwOmtnQiHyX2AxnHztVdPZEW/TJuL24+KgkcHTM6E/DCwQrdpiCV+2IvdeWtci+WQ1xB/mBLyl6RgMDB6kxkk8odv0B0bvYuFJFbfZBFRirUOXqaQHqmXMCWIgx8sNaCYJiSR0hycMhpzr8fXUNh+FOs1P+Q6maJwk0AWgPGi2oenFj9QTMoHfg83b1BtMXW61LkVs978mMJZbmzAmUBKtZZ8qsbQhP5Hrwh81xM27j5Ifmx9GPH5cie5ptdl+bw+SWohoLn5i48URoH8fXUV4YTTGm9scxUcFJD9tVrCGc5vrA9ZlSlbECvyGG9mLUBeg7Z+vFxpQNjaNaXmbQhulUjCG30UoZqXA0mWP6IOEse0/Ommz8nv2IoEoIK+5mmeyw0T5+nUXDkIoSaciYm4uAI8kT8AuPEqH0F5RBLAjYh1zExGKA//9+r5gXOqYYXFoGB1+bT0KQiLr3fFCgY/jIZOoTRIqHGfpqOhd8c/3rVZLkuAaZdf+FYS1vBaLjK5EtPIB3fIh6BfSsRaCwYSYbLkxXR29O8U3HGEdwGQQaP6rZGP30f1nwmGV/X+/6eHZEaMDkadatTG25xx8vFen+gjF+qie+VGWtfsmrOR7osC7IW30iZJZUKMVYydCY35NRanleSyN/PxV+t5UzCR8CmbH7H8dRnharMK+XxKzcCFDL5kQ5MMOMhf2eOO7nzZIvEdU3ZiHHFuwfYgo8zHnFrJy5M/1a9/QRvxzDNoCtunZLW2mmJtWwucyyMSEmw/Zyf1ApmE/fLTpSUr/0n7v1iE6pMCOx4P4gVsDtqmdQE26WRFMDTRoPX/JvANO5qYtsGNNxESkZSDboRcEgzg3UXY3/WiwN5yY82TzlncGJnYhkM5mDks0RpNvXiUa9jUhqwGitc/0v0LPtcqlL9iKRAJCBHWEnjudsm+MQzjljAwRu7pVz0vox6MfycOF/VItKdeEUuhWFh95qoW5YfKB5syFRxcGI4+0nedHVvda1fecgm8zokltAVdd6IPhNGU0BlIulzd4EpWgkZVs3OAMOxl44SdcdjTS2ri96ZdGMG8E9S72i3+CHY3tqZ3NAGHoxOPUCure4qcwSDNok5PpjHi+reak5zulTOB1FFz031oOWVicR/i+pCpF0hARApJIYYzT2uaDZUTE6LZ0Qs1Ri80tb/kx+zHE1fzQPHDcU0Ip16hTXWZ58yOoZYQzEtevy4z6wr65apRQPxzT9IfFcUYsr8m7BpvQrKFobwUnUZSw+/S7bkorZ69ur0s02cjzJV1ROT4Mdoim7ycBsv4nVCfyP87OxSanHiiw4AtDGdHvBjuzfFGH0lJFhm9IoHdL+i1UEnYQU" title="Mekko Graphics Chart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986685" y="1476772"/>
            <a:ext cx="8469332" cy="446670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220201" y="5115552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1200" b="1" u="sng" dirty="0">
                <a:latin typeface="+mj-lt"/>
              </a:rPr>
              <a:t>Total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0" y="5867401"/>
            <a:ext cx="8001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50" dirty="0"/>
          </a:p>
          <a:p>
            <a:r>
              <a:rPr lang="en-US" sz="850" dirty="0"/>
              <a:t>Source:  MBTA Internal Data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08994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8707" y="1051025"/>
            <a:ext cx="8071715" cy="466344"/>
          </a:xfrm>
        </p:spPr>
        <p:txBody>
          <a:bodyPr anchor="b" anchorCtr="0"/>
          <a:lstStyle/>
          <a:p>
            <a:r>
              <a:rPr lang="en-US" dirty="0" smtClean="0"/>
              <a:t>Revenues projected to exceed FY17 by $58M, mostly driven by increases in own-source revenues compared to FY17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986684" y="381000"/>
            <a:ext cx="4109316" cy="228600"/>
          </a:xfrm>
        </p:spPr>
        <p:txBody>
          <a:bodyPr/>
          <a:lstStyle/>
          <a:p>
            <a:r>
              <a:rPr lang="en-US" dirty="0"/>
              <a:t>FY17 Full Year Actuals vs. FY18 Full Year Projection</a:t>
            </a:r>
          </a:p>
        </p:txBody>
      </p:sp>
      <p:sp>
        <p:nvSpPr>
          <p:cNvPr id="6" name="Rectangle 5" descr="Enter Chart Description Here:&#10;&#10;End of Chart Description&#10;DO NOT ALTER TEXT BELOW THIS POINT! IF YOU DO YOUR CHART WILL NOT BE EDITABLE!&#10;mkkoexcel__~~~~~~~~~~False~~False~~Falsemkko__4HooU0THZk28POP9trq+pbTvvzd/gcV8t56cq85kb3NDTsUhojRA0EsgEHHMH7oYP1SYpn09ysXVivguJdhTvfyVMsBLTGvcX7WPTor/CmWYMZBw004o71Xrc6R1lRYDnPKOAkH5BrqIiKs1a97JAae3M8+F/ezLidDKRA7ZbMxd4aUrVp64SnWy5WfTRvw2eMp14UcYb2uz/7ys1f//LboCDK4v99RNdk8pFcM/gxgNMk1vUZ+7glc0r9Os7VXp9fVTl/5VJXcXQCrn1vxV8R2qnQxxwL80jdt89J+thh6P2LUclgcAORAuj6HiWA1k/uG6Og9uRSe0KVbqe/NZN3eW8NBxQWKI3WKQJe3/KN6WVGQASiRj6QhlH0q3bnoeQQ5xByvc+SZvgt+BReJ2nih9rz+gMTFu/4Ue3w5+K8vm/N1doR5k8bhACD5R+VPsx8uvnoxRIG8VaEAYFXhU9qa+gSl45s+8jAO25If85JwmEJb4KzCohgGlz1sVWHASQrmG2yPHTUgXnNI3gkeqWkyT8xYgObo7oNTHS/NucH8LNigpoTM/UHXpcpdl7yvRz9ibpfqDRr13J6tu77WqdwVLdDAIw9Hk22rrwfp/AwY7pUOiyjf/FYWs5CoM3sPL/t2t6A74Fsr+ylDkxUxF8uY+3udPmO6K++2WSrME/StRCuWFwd4ntsrr+AXEJj2/H9RuqJd1wQkb5urTRJXUBYwDhRK8QwsH+cOpqOG1suxXPAGnbmB9vNxo33WuhtI8JGU0TLH4mNaQvBks/ugUeTB4iNX9NQ0aC9tA91AhFQ6YFaEvQsC8lQzmcDMr+lqsYyhR0gxJv6RliB1E308SQtRCU4wKm7i80zwy3j0sJColcDHqHunpr2pOGUVzyqlY/8caJUQxzTN6j+OOwfCAzwf4To5vu5AxMk7Vggj8t59CJHrO4mE2FoIk7Xlf2AWasao0g4uFN3GoSuzX2eeYzvQ8hr2GSGZPHKfOFfksCZxlaXE02CKBwqyWDnzQH0e2LI4QtlLd9L5lpt0IyDegbrOriiZGQZbz0FLVnBSFDv4JdIH7e0OMM3bRnEDCrzef7hUvHX18uTzkTdLt2B/rMpWbnjr2xZj5/5hs7YjIy1e8mwFgcV8mh2BzZGQWL6RMucOKCNRGkQtNa3QyPWwxWQNU/EnoIMXhrH0oo657ZGpoZX1CwuwG+VG1HLmBfrFUsVBQomf3hiLkgwiMLEzH4gmFN3OcfRcaGvGgYvdv6DMFaGOzN506hERVMbIrWzFnkSd0COie4roj5heIUR0QL7NlLTiS2dhr5PCG2KtsABszgs5xmFw7G6WbQeY1lRkL97/WEswZUQlxaUNg6SXLyNYtOhrWn2jMAdaK4Y6txyTIOGKUyiy8kkB7242k6d6FJkDUkryF2K1aa0BJntbwGtK24f5mgiGmsKpN4xmVRR4JgWERVE/v50AWvBW7ExgI3dKWmCe/gdtpe8qlaG7LqmXqdGTlouagyt2K7yQDYnZMmz3rNm9Y8S0EQuSOLIxIRBhNSavg5/kZ0xWcFsJh/NfgRnJqJHIyynldvssGQoOle2BOpzpAq3e7j/Zsaqj5wvPghv0o8c9ji6phw8U0+iVy4UB/NEvC5nVCupeLVFqtF8NkQJaEdeBCgfZ+97/SyYLqSP7aj3EJiomKF0A14jeFz5yKcztopSu1sON/gfTX1oVunKXa8m6JbcqPXbqkNlSbZ3Cmw0UGKTvDI7OBaprpfSMt/Q5/Lfi7R7qmatuocLlZpQqQeAexcQ8tU1XpmbzhNMuhxztb+pCOy+o1nZa7mYJlxCYijv65vOXCwjWvLkkQOmgRA7Y454h03F7UEZz1Mmtkc8ufzZDgYHs5qiReRNCAxbxOQxva+C1udfZoQeQ0+0xi/aN4LMJ1pdfdNNJ/xS771+7l6F69k2pY2tGVZ4EQ2AmYJ74PmCrDWbCR2kmIqlYPqrpngR6PdZx1Jp3yiyIM2JecvbcW4+R/d4dWfWW+STfDoFU1DjzrUGtF2JHrdQc30PTMWBMtWsI4HROcGa0RjrCjEzk59+Ij6RWqrfbvMC3zprdioqIwbnLOTGznZ6m3wO+gEAL7jKRj2GajmrSJi1ymvY8JmHxp+c+jXSI2D1QkUVsnVfoAPgy59TRWgjXsFQjtS3N4odhHVpAnkWQYKDUbSxymq5Hpxf3qQXyzf579cuVzF/pC+f2QyR+HY/DPY2ixHDcvqKRcV1oIZF4Vd7EogG5OM25owr2JtRZZQx735OvRDBpVEZEku+JslbQsdTnFE99qAhC/alq232baujACRR2pMJQ0MMWodsOY48Mf6oASC2w9+h7zBquGiLDLv+MzwFFVzigJ5pwete8Xag2nzL9kd4P1OI0oN1/RxUxKW2kTqBEE8TMOJlabv5psaXGTLmSRp6ZiSA8tkQOdsT1jHMbdDlJj6JmFpZ+IiSzCnQVbMVlUFJPH6jAdHLciFHivKPSGw062Agpv2YkGrwcqR3I+vmRmkARuD9wlwL2/7Jn7kRE+hKI7gd4hU5+VTrDLstVXGJH5DIB2qJckzEKJY+7BcfPVB7lHwjZx+r/cab1pG2HN+I0iYrrPv475F+bfX99sSPx2f1uPEzpe9I8zId7eFX1dwCxh/S6S9MeD3qOeIBoavFjKw/bmmN2Jmtd/C4WCu3tTxfIsBNQF1mNehnlZDQyVAk30g8tK9ba0FVlG7mKJvd1XHL76Hz7wiPcHdGvOHbLtUnpzVGXnZZ6lrkZrh7ls2fMNB8Wd5QGxkqAOsS61leoTalypzBQ9sN7HGn9bJTX6ALCPJYpCGrWI8RIVVlN3b8uYzhYw83PHaHJwZNQ9XdGJ4xEXdUt4y8Xs4YxkNVV74zpNaWtFnexLFAQ3reIB4ue4U/hmEjFGY7TTTOc3X/FPtO/4fXzGtvMRnt2z7+nZB3XWhg9g0B/N8W/941HDFFCb4MKu0C1+/UdtACLsxSg5DRBIRu1rJhHAnCIcRefFoxFF+Uw6JbVSuLk0FwKTbYPBBpc5NoSmy9XA9URYRlAtLBmG3P5TI5usU9e5VVp/H9T+KshIgdrkoY15e1g0Vv6i7f7tDk4Yu/wmNnsgHQ9vZlzXaqw5hdEXGlkN73G9vIzOq0YOQl4tZYJcOA++DAvVg/BLcryd5mL/t3SkO/Y3g42ttIHcgzCxGjGX4qO2APFNUgQQuyKVXAhHUT3YPatsaam6DR2aEXIzZScn+RZ30n2O7a/D/kmnB54rc9eaSCuxNMfTGW6Sreq5MEWTVUAw64j2aYj7mzfW1pGxypwobPMXZJ/hdye7CM+qyxX1DKSa50/0VYbXVo+V952SHpLQ/YkUg5MgxNfveZyRBf4/38wuchobz+z14YXiBEcTTlZTuFaohbqxqbKkEoTGbP7SgNZ0MbjwdmNp6f6SlC2s1x/N0qRWMlskhvORXmvQM0bcArvxUSKURalzinhsbd3ZoSjzomnaW7/CKyGgmgCwq9yXnOV+M/UYs27wpb6XKDB3IgwQhsaeGpvqFIe1SxkxhEMhRb20JkUJnT85T/WASIqLqbLN1Cur39kMbGuD2QISrnH7tfYlQ/Jd1KGGuXZSNfdTPsPPx63yMHxRYTkXcGIaZmHA3RWw+Yz3uT0849mo0Y97i5EdjiONdAiBt/KCTD7Qb064RZiRhF0WWOVNUHZQgcjkGB0dk6JJrgLmn3ZqJQEaH4ONFlHZ91V+8Z/gE2lryca1F3ck8HU+n3bIDhkVNJnnt0opEsqy8tSDOzIm9z99+/9LA7Be3enrp1Dm6QW9FBapRsgVGNYbDLte3mcm1b9oMjuzcRgRos4rxihxvizR+MkgqPwKHPUuf70S0TDOut79AWhFhDlv8Nh4thOqCSGt9BkhyFt2hViSULrljSDCZXAw/q2Kw7JxV8gZVVGRwYSojdxZ0Dgkv5aKmgXcbTtHsPPpTa1DV9VCzVSHOc2mIcFwEok+eJiQuQpzacxs7Qi5fRdJYTjxC9ZdXhRyyUzlmbBmD9bKxwS+tBWX5/HyF/d0A2JV0g9rEFaFJ6EHfTPyX9Q/r3lhN6huHfu9FBZDSnPUyjN3ruT2Y9ELA/qx0aIt/gaj6taVgUYNUcdnLGWdFxg9xzl5yt4vvA/OPxgHIALFAS1VawezMohIs/FXxac57saI0xO93/GnTgubjVgWm7WGz6ZPpWL2o86RJySn05RBKPxoGfn3nvhX6TKm7/WoNdY/pqS+27m9lix1UQz5RklEy7wfINfCEQNGMoM6nGYlpiLHaBtqy/Szqzkc/92alwKMknp72OwHO5GuHpMalbcZt+9nENu1+Ro81ykABKQZK3GVUVJk152k7Tov4bckI/yD45U0mcXrFXl1NbI6NdvVpsUSVcaWxuOWpFfHC6RB/DSeceUowiBtoqlbld1QGY2MinGr/I/9aWMvKq5hghcyhEFVtYzbgc1Tn46goTm4xbo+81iiXLETIAexeBnw2kaOlt/8wLtY0WPCp+PS2FRWkMa6atda9oFh9ltdhy2BIo+bJUdMr8mlZM+QHGhn8QvuNSDHsM/KXIru70WYFj5yqOfUif2lmeNRtmUylg58I983W8H0K3fSvcZLdXgwUYgFx1/GqGWf+Z2T9tgmqAJF9tqZOCSTaNyN7Qrm8BgYHY4XNJD3g1HoQ6EW9yC1MEInDVcapKCuSLq6k6aylT5fVwMDa9pfPe9FotwNU+6DRGPDjaOsQi7ab1RNfdwPvgDp4Q0Icky2P0XikJgWmWxiwRyCbzfW7yvpM0bOjdEC264pTvlE2ZmMF4BzmxZqpNqt4NFkHmxIxQ1B5AVlL/snSpJdG7FTB5Kmy0vEzReWfSxZoN7s8oe85HoaLVlRpfuxFcy5gn32JmJz8y+mxc/FU54lX/+70epfMk+l/BHamwWiJaGkhwCg5jw6agEyFlUoH3TE33UJR8XqJLBZFN79n3VWSXd8yPqJhmuJq0q0AUe5SSMHA1qi8iXc27eAge3ISZpNeFTrYSkEN7rhrCo9LVsZ3czXbXQLCzzVez7LGTBAqIraRfb93LFSCcP/2lDo/svb2N8ZNIG08baz4hT5S/Y+QVwOc29/jD0qlJVlM5QYoAvfm0xlW4rc6+J+DbPLGmKce/K9ahmkacK8NYY9XZxn09mtLPbzi6kNzkCr53ZHwzrEEeu/FRqBphvPdBkz6CaFzFObCNovlSBWSG7nfmjnjubk2YsZKmqFaH7RfHSMuhvNXSEaSZ3gmjZvvKQutDnY6IRTsbJ9hli7yirzNkdhXwf7YPY8Ee3yPi5avmGaju95hArFHbwxtXQCBvYtywEmQiq9Y9mGWMRYRh0EWsNA1ZExVQ5gbpb2PW0Lct8shyE9LX2YP9GoY8Kq2M6/uZUmJZkK1Z9RvYTf6uhKbkoiK9ARIHjzjwbw4Hj+nZku7GbZldarbPxKhrcM+hExTAC6CIgMoIUneL7S2spwh0RFqXppbg8MGM+VR084nz/kcgaAGVWk2OIqRSOpOEj+m00aXWhLS9JYSIaGL7/BYMPg0pEUWGzjL3GCltvHRytg9JPAqMQ6EtLgchTU1TJgQ5k2TgIYMNwhWjqfL2KAzoPfzw0kZKWmsk83dqEdMplDU1lRx6qTyc8SrWzUK2V3JnEDus4T1/GVYsHiRNCkXgQwCZHNMxvRr1C95y7cGvUEHdj8De0ACEVTUbobJADy2K2fXLYHzZMGcaiyoFUNvthoTvPhViLhTNGQNrjayIf36Es6jnDpAFX1pR0lrHY/5N1br7lLUvL1I/vsNFlO2VogzctFIWrAT0qSD+roe4zc8kqlO+Kxy7o+bDVhfqVhee0X5T2vZF1GILZybdkKWQx+V+hqYfjQ5/X6bYv+jpX96pos+IxRG9reREKcSg3SCSY64U+WaabCvFoXwSzLn66X5c9PhaZ9lzDGXc7Tlw4ojuqBNf2nrcK4Q1RQx5IB8z7ZHeG1EpriFPAAYp793C9mbPYmoUAnVuAk0OdHlVBG5JIJt9dmst02PRShnacs+Iku2ToP4tsojO7LQxDjN16PI4OdjlzW6XNqrhL5pgsY3QZIhMhMI52U7j2RzEJwt9231NJ4O0zeZ30I1Wdrymms1otJ/j8JgxLW8+K9hf9OHIOiJxInVMjGO0rdwHZxvCoRQkITU6TlDJgCJEsc+iublfKdiZ+fvZ0O53/mEh87t/O/0oBlOQ3N5mD841GZgQ/l0rZ+NgkjYr5VfHBPec+/LaCSh+nAVpabCKGIvZIKIBHA7M2Eu7MLYIw4dYj5G41UwvDcMKeqdd+C5urweNgbZKC96TXNxnoZfRq2mcdCg8h3jCIzxQ09H+SsYiuLHyGR3aGwhvjq3GAfwQkcEV0kH4N4xONAKU36qahU6kByghrxohwo2C11acsUC/94sSeRX8EqCispc014/jOFKc2ed8dfPszcUzO6uS6PRZsmX8KO2YipPybh8DCFTzyqRxfP/HNzBSH55d1qQ7/R4uNuL6jBO93xmKmhrpxYUBJ0RPHU78Smj8LpiQdiwtDUiCP/BXqeTe0vBXkBk9KavXN45Az7T6QkhQRzj4hG0IceXUL+KdO6LC5t7umxsTp3bk6U0j2UBgApunst8vzSarAlC7j3v4gIce0LGCuzwtktSSOCAv+qE6tH2Qxqgr0jk0xHzyLYupb9uJTjVsZZY5U1SBYo6FYFaFaze3R4n9QYRk1weT+stE56De1y1r7OU3yYhrzzhBNDbrjAlS2ri763C4JwqJYKDyWS7GB8q0FZInM7kSKHOPoo6SKwB7I6HVXJFf4+QNNnJcRDASxUqgLkmoL1lmoQAKkBKXh9D60+b2+OSwNWwNgWMiqS3zwV8Ol+TJvGO1s89SlVkowEkmvYpikvAHW642fYi37aLZ9qWaDACFGlbs/6u6KTos1UzW8pcELNP8G0TbAWbMj8HmGDhmJgGQgHw5+Rek9GEamsqNCE8yfIVZjA41ub8rTaxB1DKTb5xIpD+JB2d+9nI7jPW2kQhP0Ge8M+CdSmdU0GTZmC/WeHa82A/jo7tZ9z4A12qrWQHqDC8/hhu0AH2Si7U/Pd9T/Afwmps+oyBz02xs3AaEuwNnc9dPRFzNie/TpwBG0trnHwvM2zw8iwBCYv9rGIur6tl0QrZwVZUEzvUELe9UQJJkeuEtLxFmJbbvlGK1745+Sga/Kis8+6qjADyUGZOW2H9xsFtBOZH1PyOkLrYqamxToFF6b10RXwbZWvxAiwTaYwL6qi2KUDWtcA7853ASS5v0n72zGjTN4fe9XjbiW5GJrCNrQNwKozigUIQ0GFtkUwLNS9lxT8YoOFYmnjZ+AsFAiaEYmA8lNUf0qMq5DtLZViZ0K9qGMunX2RS6wYf5sLBt1vd6UGonhOXBW8VwAY/ZwNq3SdglD7/W9K/SrVOUTL5KxZMbQDGLLJ533EQmAtlpRfsmyWgoB2+qZIkVxSiJ4iFFeoQa6RlcljUie0W8kv8YmAbb+CQ0eVkhpKsnBG9DyXknibyTvZa97djOK7sUKpVM13NKpseLtU4f8PmMZV6Gd7uXXNeWAPKTr+iyexta1RlAxZp8cGCVLAYZSsIpp4IvnjKlKcDAwmpERzdn1ONZXPfi8YD9A2GRapcnw7knErqJ09erDXYQZx+mzslQAF6Mkw0J9YnYtYcdUjZUWeUUJQEkzWW7xmS1RvxA069KTQ0flI/QmskB9n7KSk0sJVLhmHPEl7TJyPXZ27J8K1iHTjhKMc2whP+6pgSzjJjLdNGlWaOWuJHT7TKW3Nkkikg2hVCXzkVWGw9CI6+7ajw7OUsTkxHMCYUCbNTZuLfM2ri+pATY0zRxob4vh+MKyAxa3nQt+ff1IkXnMBxI44WZZQ44Ln0qzGMhIQa4qJDRI8v9wVeL/ThWrO8sluG+hERFZMO8iw17t6PVQg/ItzxuLH0PVfKWAu3d/8N8ZjzRJ6oyIqrUzdtk+78uqbe6NC/hsLngSqdzOzbfZV2a/8dl7iD3nvMHq2jqLm8+6ooRCZ1tFE4G5RrGxDZyhgYZCcfKA7JuqPD3rK4kVKIjxAmrIhdQY+YR1fThynErG4+rGtAL/h9GRteQePYy623nylmafNQwkztieWQ9KYrkQXNJ8K7cE85CRswLDgEXDXcGSv2nOgb1v6gKr60z4jjR5lmxUPBWfYme0LNgiKIhBR2pQJ/qsKhpruxWWEXfXVUQZ4JwpdtTwZAwXO1DPbfetZPQ8/06cMO99dCX4Q0fGHfxHhn/Tya8rRe7iSV8L448+2+401fmocnSp4xQP3Tg0pbL9ak+Ki1kmHkwaHKIIKikfw/wCdjqJ+zqn0I6IwM7mnsfEozdHIpND7BEiVetN5vSr/96/wSyNMWabQ8wY3N5ubIIlHauZJJ7YWeX6gAbl2YUmUDlteZ+rRvcyknOYJkE/pSErcqxbaCvS2+xEHVR5zfA/7T0qloPHgaHvzpYrQp/qSF7SnNOJHBJHucHVViPNEJyTmn6/7U8H1YahkuTyfs5tqC6YYyAbnrudVDtfaDWS0ixSBtx9H8tmGJmnb4aV/SstGw6Ib8QYpoVVm7FcvIzpkptD4ds2EgaIGJHR5p/4F8OpwVoz6OGKaS6yhZqBIxsBM0hWsA8AvlAhrw9uK8gCjuv63G86xZ1ap2S+TLUd14P1xTkKQOTXVMXKQDH1vGwg1SX1vqQy840Lv4tGcwjcHUvw61a7J1YYH54Oe268d0QgvAR+TdY3C8/YbFwu8ldDymEAqdSMkvDJo9OPS28f1PYL1Iv0TKtjhPOmdwWh81PkSOF2tWtjI+FAIjrmvH/bAILKkxokayBSp0RSQzu6lBKZEO75FYWTvGFJnpH6x/WIUqUIx0s2CuXCyZXvnJX7H8fhpL+3u3OmJlC8PaKt8XZclKLwIazJe1WALuect7R7itozyJpszSaXYIxSv2BGDXxsDuTboE5YGrceJk1+SpYOBG5aZidXYmRax3QCqyeKCDRS8gNcQOrogYEFblhmq5VK8qwSkkxCdWgr8pNP6zlY/NIga2EGG6sXqTf8euwW9m+zzxiu3APTCH3KKPN9t7NdxYwAn1pp/Zp3E7mPM19/xSEvJNbMLYQzFJ/6Yh29QJ10Jb0MH8Oc42VXlOdiy/1P9ZSDXLH2q5X3UA7hTLIX11QG2EjuxU+hFKdFJfYJRIgpr364QWaMJgse5gullWoghBR56rt8V0qqhGUwMxNBHPMkRW1UtfHRoNha9IhczHIApZPqfSwKFLyYhIdWGxFohRzvYJ+wck8yDggB1D7lDU1OhZGI1y2/++SHPXxlIQD38u8YAle7Evnn9gCA5PIaWIgZEeeSxK8KlXkJl2St7AwdpeblVW6CTSTnSfotmU6zgFxs0EpDRqlFLpxdzv2uRCfC1fWvgddDPHj/a5MxsY3mox5dT3dYDDbpvX74kNUm3e93w1ZcNk1AApBDmSISvDCvIaXqTFWXjBFchcK6uladEz+u1zA8cmArfOFfd6Nc47ExKI+8HSLKd+bH6sCqRtFaYOP7cN2dWKxybdVCFUepqkqOgDUDQ1lj+eTLCNDdlC6xI+WIQVtiUWuR+y8ScPphuxfM/Q0k9XNxqB4YTHpEKj1daoXnktkTrFPMHNLNxdKgXzv1wJ6T+5HiA4A3hscwop59DHdzPhyOmVR4Na5oHkj1zmL/K+kafwyz+SE30XPwNC0IPca+S78zfJ4b98k0unRJPor3o+Y1h8v98AnJ16GobnTZ7wqXCa+9AzhoM2jKGGOu91gDeGLGgRRDOv8VZbzCHkR3GNjCsHgGZG8udvjiA814x8oQ3pDbud/fHRmvc9erbIDHZAM6NZiHVY++FmToFuqIAsYYuUt8DzqUWlWDMGHNmRXh9FG0GCQYze9cuRy731NWA1scti7rJNAkZhTRt4BuPq8FCsL0yis2CwsbzLvZqJjN62lmsCvlYOVsf81P4WSMmKVRxpQytnRj057/Bx9Z+ADTRmM9RmR44BNyLKh9He4Lv8BM+ycFZFc5UcFWqzs99H9uMPUzLJiTyci+r3jWSqMkmlh5S0fD83fbM0rd30lN+I3AKB6DRsmfOxVonNonSnWw5g/lmpt4Jbb4Z/ylk0pPI1AQuR7lyUBmlx3it24FsizC8Xt7wjiP80UY87JwMTUQQvaHvyh/y+vlvAQlSpou4MBn2UtEVf3QC7hmttga3o0fzE3AVvlWtSa5KjhOcgSUAX1L4127BECIpdjdxIGNqucgmYMmVyif8mChYFbA7V6V0+TWNJbwbKWYL/rRglqFTiJ8KAwG688tycM697CnEe5elkzgXOKK6TBTqt9CkkAFiEEZG7MZIzTz2SMQtZPhn7pwt0amz5jVOLjpAEcqBkqGWl34CsO77HzcN/Rqg+SXJT5NdaV85EqC5tXNRP5l8Cb0TKagjIY3vdd48PKqz6eLkHu0FK2j1APkYhOGBEzAVzeHKdvcHIS7JDmHoL8B2CrBWY204oRlqRHUoIS9Oih8EW7CAMemThUmBAmAX89fJ902YUyBQlbjgX9rFz/54Kak1AoTyflZJ6+1rPFHqGJhMAfwBNIP/k6gS3dUePl0WoitfVAAznCZCl5cf1AoBcQ/v2jGuYcr6GWu+1BP8JhWMlBW1R7vdSEbyJg0QzEXdlBfnyU8XtRvbSy1TTG4rZ8Vw6ZDKOQ6n0Mna1pdq8AzlZlBlQQHuWD98Hme2wPAqxbngFEZ+eaTxtPuOQ867PB03Zgz4tt1CPIMpq2fUUtSR0ffq0U1NRR61nu50LvUCHoxhJ+1+VWY4rqy9g7DbbhBGcnA8WjDRJqyUv37VnllxNWdfcRX50+af7I5Vj8em1vL4Shhova5VVVD7ZKCxjBnQA6xU9bHrhra+T1noZB6geyWkgho/dA3uL+mzhlB0YgrchrhlT8YMmma8sEgfWmZHFouHb0pXGHwEZLjiKU3ZNDzg1QD4PteBY1Ur6ekUwNBJnbYONk5+EuioiaFoWXX/9FjANkrr6SfsHwSt0kKgGuDs3emswqdiqyl0ix0rS7mweRqZOukMAtYj+3tbSpRMXEJvhIeYUhXtVl/BSS/X9IYAqzemWGcxk+wWrSZ9VAezM5006XU/PwwA9BsJ8J7/+7u+I0CV221OsArC83XALoKNKKX92rGutCC8ICSmN+wFHfkdJftrywMvz0S3vaC/lRNoYH0bxQcB+YTYQCi/ySQsCmbz+0/cc7PtU5c49Uen5G+KEdnhw9hmU5fuqppplIT9ChtN4OaNvGYx0PQQwY6VOgoV2wOO3MhxSAFI1A1TwFwmZrG9BbDJitcUIB9/J1WXKdC7fJA4Qwr/XKHDcZSKeSpUQjVsGHMHSstE/is6TgRByYAer7QPuX27wwDVzGWmdUGp9NxlrEcXBXH/Kx2V4BjNtMNgjxJp+LOpgwJYPO2FAzXbE0oYdoaY4dJ2G1IDQ610cNt8FejYihbc3d/rrd794j2VLEdMUAtxsGA307T4Ue1OdGpxFlv0XC2pPweccmtR43bXdFVuMj1KVP16s8NEcNEBmnWp3c2cCEXiz354jMy+0CtLPlU7bcHDE2gNT+k09hD0eci7V4SD73JM9iQeKlzHhb0tqYg1r5YagKleVw7I48jf9u0JnTjzuY3SN8MhVP/ACP4x2d7y09NqlsDw2Jv15wig3tuK5wyCa2gkSCCZCLwN6XNx57xkN6RzVSATcNZD3NbrBVdyOoGN2sS/fJlNQAEO3NlOq9ieULcLsKSnoGwEAHKfT/5lKCbJ72xN+0Qwor11oncwbsF5HHtZ3s8YEBHx+xlXvChQisU/FuxXD7ygALDgFKgeH2tIs8IwNOndeC6lZoW+HHddjzB+EotCSnO7Xiy31zS2R0IUnbNQvuU0WCQSt/U8hH84//XPF8bqNflyVLQB+TdrvBjlWIDoNJWxevJwq9iut2S2eqeQJaBx5Pz9EiY80h0HQC0tJXEoikU6MMXnwmbx1nOWsRI8dXMDovv9AgeCRE4XqlOrkjj3mDj9Y7BSuNdvRJIZcyR13hk1xMovq89xXp4sxIlpe8nYRl+OQskbqwuNOtLr7xHyVN3DpAk26jlBpL1qOHWk4/7p7bgz+P6iJnLfAn1jP9jbKxKr+lg/ZkIyBSgIq1OyW2jex7zRZWq3ORhRfrkjvjVbDOTFrVe6biZAGd3Ix9hnlktxTuJG5NAYu1w5cD9gOtkgAvy3OX75XdoJf9CchoTehSDA0+FvudL4sQyLXj40W+naeyVvTR4kULe/ZjYBYeB0GrwDPz53KZnFDo8Ozx8+6vpoHwoSRLEkTF7KTefXcMR4Z8oAs+hbqaOCzFH9E3qFL24C24eYA5JFHMu3OvNHMDZ8prsW9wn+ST4EQmcn5VK4ZVXBNGdCV0BIIzleSd5/Bt0HE9SDsfG9uM+/FZL94HIwbYRwofg0vWfyWyoaReu9PMNPh4fKcRzekFynTMQxnhPkd6vGeYkYU3uZAp19rxSpqB5JO6PuwotZ3Mjv3R7p2eAPzSkn35r5LhMnnAlHp9g0SOav2UHKr1bS7h3sX/leyXp/3teuLrOrjD72xv3tCUUH94gtH9M794+suaAfnu4gKZMXf4M4kBz3F3ph62HlzYwYTQEElERhg9r1qKhz6s4EnXETotEogGuao9Y+eEmB9jGrcY9hx6+I30+SBzTgfIzH4itb1IGgAgly6QnC9ZvIBoSL40Rkzgz/gLnfu3Ai++gBfBsR1I/zJd9ssHFq7uT8PbI0SI+tITgznSzmouOxqeK8PbQ9hJzscVJZ/YetV7uB7WN85jj24IOiojQ7x3WDinHquuaZT8P1htaEEhlcAmks138YyT1xH0cUjI257Teh9IiCzAlUcSooL/oVKyNfb35OLHL3hplWs/2MsUwTxzIJq5njmkPwkTjPMNha5fbByZ3EaHXFkJ/MaUezaRpPzwBvknmeSMXJnqVG9yCGtYkgF4RFV7lhohRVG+tM5Qp7LhzoY4cWSlUM9Mx4xu+ftJjVeARw3M6xj0Afyd5WpjSP5ln2jC2i+q+xCmvjeE7Q17vWjDUMzdyKDuwdnxYikZquky8Vv9JdVpWzKfVzHSpGUtgoGzxYIZ+geN9w3gWGrJ3aNOjdh7015EBBC3/YGwYm03PFyHkfYnm++YGd41H5+Zy7finfuLSWKkGUcewbuMlAmOsuiRPJ2sOtkAKJDckibtkKRnCFqSTe2P+isy6Ixl/ev7oQHwO3n6uD9TlAVyKdTJEdHLsj4UD96OYPxSNpkSxyBRcvP2ZdUDMNZiFikLJbLjdUDuNRqBKsiZldc9+vW/wAK/NBTZth6OmUy04JD6I897u+ZUSBwRZTetPFD+VSuaBZiYHQBy2yyXIRj9wI7OajNDpsbJ2G6Idf6MzmkYJaGRnjGSMOD62MKCxfnHbCZfl2Z8NBkunU4GpLaP99aXrGpQZtYe2MskFfIEmhQpX0+Av5giRd5QbJiqo6p7W22zw/PILJpZeOo3+z9UmRhiKCpwPkWODqCFcq61sj4+2onyfSQCst7mDj1gKx0L7WvLVk/xd02eUrQvf+VHGZ7+TBtU0TTQKSHW/NsSA5zgiDv1t3BVf0tlq8v+V7naDq128T58rzouLFuE3TVSK01fNY2LMzez0F5vWatLUUu1zXFVn5zvmyGdn4uwSjhrfGtinW6WKzqWXXM6lbmvyLXeodE4vuFrMlSwxY+7uhEhn05UfjS5Wn7DCK55vGTYuclHHR2FfK7RDw8SQ9sidAi3As3F5OHv6z0wW8E4kXuB+ujnlzPKu8yfS+WI9Qrs/EV9A8v0epDoG9n7uxzKXavuwF09Ua5M8sAbPgfwl3dEN+u/L/LlhW7Mrmozk3MlKiHe0TxAi5iVCvXmbgTtl9JnC2N8m7fWYDkNefXhQJQ1rjsf8jwDe943i6RpQGroVRmwamuh6zlsjfcyB372BT1nHiyviZa6slaN6txddbuFSwygX+zFhwbCj0NhI3mGfi8KdlmRJAGm7kxNGiucWNsaCl3tZlE9eXa/bBxc6oBjfyzJwXakObJ5DZRyEG3Add+F+aTRAB6bVqwVUP8rwOsOhop/ab6One0fEmJ0narwZKoK2RrowKP/1tDJJIMy8rHj24IKFKEIcqc+TAJUzUE45OgnEKTTbiXM1VmKH7lO/LcFmTlG8U4CqFjJD7XLoZV5OIAqWFUahD3C/x640tBNzcrtPnC0ty7EzYCJISqRPzHcczCVjRkH3kborAL6tRWAc2YYoyqp+rUqj3fRRpxhHDRH7NfIc8nk0P6MjrLteZz/ebjumY+odZdrFvBqCkujtXZfcaqPy6zq9EtkzBa+5ovUhEqDqu9kr2XSJM962hWmWoc2AJZEOXMhbftsZjnTeKG8WEfj51cfHi1MX0fLt+Ei0ZtTrxFyF6ZUVFdP+iDCAQ3jEpAlcCrDEb+erPmfeEmO7COh9r0QfiyKXs616ms9lske1N3Aan0Hays1NcY/3pWanfIujrZ3nX4WDKYrczbvVEbxcxpLtKUHyejeH/qpsTxtYQCyKkJoSy3wlLjhZaR0OUXOo8NWJi0s7bhOapum6UkqL7RIIxByKQsDZeoBls+W+acB+F33zFVNXaWmjO5jUnog12fswBf+ZegzZH2j4Brhv/9/eQS/8kEQ60WU4VlIpFcTsOuhczrjIoOCX0OHJ1qjqxOYHDfxS9qKb0PdfqiDGDTOeBucxVQXfk012q7EzHMXB+rqsoIHRlDviYb7LYqIW6WWGfszXM8geXMdaHE+gvIAAvLUAI1hXtavYKTIXD8uVhXIDT1i3GlmrAz+iEiIjTV2c8SKiLVfeXL+PB5rZ+IOuApNo/SJifhSQbsGeA7H0zFeYCwvnPezXuB+em3XjlUlSyPZq+XT4tjURTxq3mzGOEv1V6stBQb1iuFOkmPtwhuC+AF7XgIArZjYAwYnS8Q0Fy+osOYouTAAkVa+OPeXYs+z2Ec/b96RVL/dfCrcig+3QCQoxUr8Ox3z/OdoQajSYvq1ntIHxF9xq9W++8SVnJTMgnIeBLJO/m7NmDTtyHqp2SXfRQByZIPfOTB9Hra/uZ/tHRuAuaDrbDijH0ShQN7eCoBmyWQ7TsvZMnLWsXpt8FCc9aoxs4Wu3j7AQKFmSe1MBtr4hu7YXRRwr9TemoonYXlka0wAw49+perCSVUaDLmOiBYQMnHYK2EkjOAn+li3JqlOzYxh8MNp036KZLDJFpyk0PmKRysTUBSvWPsKOQq4AHKxMu189mu4m9y0aRzMx6PH6FhKAmGNws3eWTeSt6BtA3FkT29BYeblDYXtvSbGXAuFg/FWxpSgLmxPFyE1WhURnH6WEZaTklAzM8rZh2BVKHXsDgr5htACb9XtigMEUpi/l9K7tAttIVCr/7AyB8DBqoug8ZW1PEZ8PFXYA2YOJBWEk+OEth2jJDdrYmMYInzSH7fjX3F7a49JlOfYqXlZGl6n5FVr1fyTEhF/LPRGKywjUku6oiFpTLD8FiEcRJHz3MKS6W4LgwGBlpUWGZ7+g2VUE64uDWb6I9JegtiDXjbGwyxVYXkhQK7TVpNYEapCfgLjUcmy00VFwS743KHOIP6kaqWD2Iewiclx7oPg9tJyDdKP+J6zvAPAaRR/QSX0l/JtbSCsk1f2q4dTzFw+3B2HRCscWGEc+Ek914Mc8Q/I+3BEaIH9a+g1JpY4axHu/YqdzawFSm2R8AowWeSTLF6xxWU2aND8VTG5aUUWgAhlbvxsoHfkpVtEhzAvaeR8Jncp+e9RdCIktbC6DqvMaQL/QGsc5MdhapdIvhRksnb4HixJ7PToYp5V8JSqrhiGIGO95NoUbCqxIDaFjEUPABrPWUHru7UBTVJ/2WCX8TutnXlnUcIMWLaidBSzfQ5vzE9/Mi0cg9AhEZzWRWOS6jbmtgR9ABeS239COoGrwNnd7Ps84Amp2ZLe8cWPOPHTmYHrt8v3o+I92BqZgyRzSbA8bhziwAn+aQXjk2ue20OmQjqBWFavlGy+bD428g9rpCXjkVdJmGnH4v79D2qpJJOhBHVAulj/F9CyJ0P2U7NrRK6+gJUXzdygqFMGLmSvRhTxMxZ/5kyVWUCl55b8UdVdsfVNL/ETG5sZQke8c1XqRqw3wrWWSn6arVLYszIkN1bFW9bciKFVEqGwAfcdxXs0MI42RmgigwZHKoMFG3w7zfMyZgVr1nFzEta5Dqjg1ZrcFGocP7kd5VDLfYe0KascNOKfc1T8bv6dXHCxnDWt7V9C+ZimDkB9K2fgJQXbRZrXWR2g19eO+ORIN4//EZG9MsBqhWzI09ZMtjxTXwEUG+4FkAgL9KTqgyHJ2q5TJYOczSygXBk01/dxdwrAQqdOAd+Y0ZCwrkKbuZFkdx7xj7ybyyZYHPyj4ruTB65o2Xjq+WlJ0g2AQ3RSfsAnRJkuCuOpCCZN91RROGylONBQtnXWjilQxBfvawQPWNyTCvc/nFK0vtjOZ9oQNuNvXLBQTSfg/0XYLNKbvahcaoHyk45T3TrP7lBJiTZP70fm+hxnkxjfD+RvswPvoYfQ2fW8ZMAGKjaK47ecF85lFC+hZxuY7YLBxbNb7T6YUQWEIr+eoU53FSQanvMAw8strWojkOG+Vj9fIfmIEKiQJRhaSgS1SD9fGJlxURXvAuV773HuJooVeqNaOvM1LTjcOLfHwdXdLrannpBHl87WWHnOCQ1PGi/OvsiOf7xaW2rrd7Itsn5IpKw6C87YxqeQ+XWQoBmqJ3/imBiqcOMjtPNIqeJmnNanLHBas5N25EbbYisM5OOhdN+I4VqUfANXwv73cNWSdlNt2CDXRuLBb7vvyMaq7Z4vuztJGrnIEQ1TjI9YH0jbJBEDSEHYCsLWqIIQf0ftqWQSi9fdUDY+qunFtuIKDKXZoYGAR/9wq2VVOIpqsvO85FMIMPb8AYNw+R8iv4JcvkF2HLkNM4rwrtYs6T41xDgTN3bH+bCsV1H7Uo7HrBDcHFdbpyJN+VrFUxXau6G7deVfwSKPS3Y67Aep4IkuPl1ghijikCFccVfZbHs3U7F8FyGRZtp9FmlYST+ye6LCGoC142ysEcctgpa9uNZibDv8dGkETWy0oD49BJfE1NtMTsd0mL479rU/Tuq2fwkCk2mJcomsuPpLanGcFbHCcSYkdbZZaci5HQyNVbsNZeRe0Mnaasqaf+h4EvUDStafbf68AAwON0UErXlD3FvxcddZZGQq39FrqKUkVTAbDtYFgPl8IR1Z4MkdjkTsuUH7mRbBOEdSLlOoMMZVIP8jfVUheP+eA8b8mqU4sffpPUSjf0lMUX/YSulnKX9VaXC9D6HxZ0tjXPwA9WZjvp6ri8SaxYW7NzB7w0KQqrTr+jVl89PhMnJDBvRpNa877uwN8q9eIGK0rAIXbdC/Nc98bVT2JL/m58vpZj2vpfVRZoq0N39y9l+0Li0oYJRzTs0p8wWjNTJ5DDQlGfr2JTr1etmKfF1XNtB+jo02q1FZ1wLsOutEvvhCjnIdtxro9cLstmz+c9KYimhDpAAk2Nsi5bfV7GbwXyirPm8VfB1NZfh5858M94nfhKbnn9hQ4wmOJuL3qFcrojtvCU+R6MWmsZqcTflN8ktbXJHl4k/r+eYe/Fq0JJjLlSSIIQ8CNHgt0ClY2Zo8xNFXpVu6rrs70pBaDA3DRQ3oOgdd+DDt80G6yvMoLu2CcZfYLQtuKVmNR9l8fP9nciMuI7bfXbbLiabYOoM72AaMgR9U2ZBYl1YXlQMZIuHGinmArzpvlvWeaRkQ6gDWkmCk2A9TTOz7V2ELsXQ7ZfP8gJ0VKO3yrqhw7SJwJtHO6+tFWMG9gf37LJIs4RDHctMS2dxRWpuJYWOQLAAKz5n7jUBj8Ct5oA7UTTgUD1j6mDyjmzk7Edoi220PRSe0XjgkNS4bhoF/UWJclC278a0NC4O+Le26i5VAaVQHE6UWw1cYIBgZpvISduEDuFVerMrmAuz+oT/4pKeUoN7uqECUTqvDu7QsB1Q34c2sH5VW6/zW0ja0VdIHWhXAe0x7iXIwRsMCXNtU8hLGmh9nR5PhYvdjB5IA191x0hQujhsvETAH2t4RhDA5dr4fzMs9/PU6wrDmj7ZfLDU+KPGljhdOrEOwHOhGx2DvndVht5YMZD9BwBuwTce/bZxspuah0/fWHWJjteRIIH4wfZm0SYl5/WBAnh2Qrw2z5T41IqPlt5KaJp3gHjMqxb299vmrNyWcIFNXK2dDm23oP87WyKKtVSSErJdl8rvv4BX4fFEfIqjqKB6bOjiCCYmNaSy7N2A9YPaTUqFkKcx98A7LBOKIOvRXe3f1ldbUWg88N/azimif8Qf6WDn8IbAMiPeaL8VFY0lKJDooxFqsDsocO2N+Ba7MRCYXX22ymjM9Kk9AdjHHUgb1TyTuhyqITFyliYsdWpMaS46sLS7DaiG0bl6jQ07bgSY+5WXX3Vdk1qgKBGphNf3Sz/OXxrYvOXzzWUV3HjNFlAbyeM62Kx86TSRZK2c5+mc9ITPfjM/7bN/hqjaWw95S6OIQ8N6Fi5aaOlpM0PRj1fKLihoZJSHbbVQ9/n+XVaLltUm5Gr5jdS0dTkllt8GqxTz1rzZu1keuM7MubX0j1hDg9Vtu8dR+D4EMabvgvNzVAjqQfY6GzUo9Hoc6bsB7X/KhqLOsuNxERpk+iDXYZaSnVwL5YnPVUb/ggbmnuBXyHi3FRigQykiBY5gLBWiYsGZZQRkL4Xh149wpvxnU6xiNjlFkYpIdd14rMgeTIYmG+JZnAMrCc2p13HRkp2fCKu3H44icnXXN/GENMyGqJjTICi1F8QK7lX+ERKZiTdwQTEYVV0FKI9mnnw+1Hm1gWa1zTyddiDy+VSPrto6aFIy9ax7SPLIHEUPkhkUcADMGRhxEGx12TDvVcWCZsuOjSnPr/ZhC6Kg2SMDK8KVF6zAiAymI6C7ECmMV/XuuaBDu1yusJI/6T2oFNJxDaBP6IRFMTkWA54PlcoXVGoyyKhhv/6LddlNfQwicWTTS5vCL9LkC/HL5LFWs96/DRnKEAzjDpILpu8pzazordKUN7PR9w0qmwhvXJvpARatD0lpdxmOsZ9Pd1ZGNx8nATumuKK56+VZQKVpIpUEbIh+JibZiFBZ4c4MngX6NT1UMaShw9wYknfhS3yoQF7qwJIfxpxjqk/5VTLI7MQr1CnrBFm3YDSLiJQnx20xngI6Oso+P5dLQ1PidFTsJ7vS+mb+Wwdv/01nbiWBJ+OZvrUkA1jt0hMcSH+FRKqXJ0fiF56uOu78DWg8iTz4f0uz4x6D7sofOU1FQ+R+7TEvsHFSS+/W5zAzTRvf2bssbiJ+HJZQXKIYBvpzgwu9ZFPiLIEsNYZFaQlnx+zCjnKkJFX/rxgENG5+63xuXlE1wshDmDKlvgCEhowo362baX3LXX7LChXVerGXrk3/007ZBW73oFB7AM22FxGID7EBYyoaCxgTQulVYPxC8AblLPMyyp9zXrBXh/SqZeKgr/bui5FPcBr1jdsClBSNPhov5jeWs7bkMqBFgRfbTa7y07GOrrFHtd9V3lOZCraowJxa9m8g8lny9x2v8eMT4pBhr74Bu6/YEdUvQHY2eU2Wjycbl2RlhjxPEhTrL8bYvFZ5kiwnHD/TrV9LAHSbOafKiaP/5dpi8XtxCsA+8mPguPUNTtd41K7dwWdvAy0N5odPwgBBo0ZLYIBi/m+F3lTPrPbeAJ4g/p6RFJkX6cwlJNr7XgXdBTa950tj/cmJ8yYEXBfQfaTgQ024fivdllwUSLX4ISNmDDoKXnkSPSvsN8wbHA8UMChbygnYXps47YOOqf+G41MkBDiC/ZgRiScDfWgZ9hgodvUpcWRxxx+7MPc6bAAVLT2HR4XirygJRXwhZ5shDUCE071Zj4GC/N9Fi9+6rtFgG9MUkEQ2g7sJiAxxVEYv8uk+GX9w/WW1U9K5OVJ+6sdEpoMZ2SidpoP6mdR2wvEnUN55UoSBkjH/PPl2rRemHGpByiHe9//F1Oc6+ts+++SNtk6A4OIeZi8kNDPc3meyS5vEl8TkB6Z5O3tpWrUkKWq91nHv3kOODTolEV7Ixffv5l7C4IGLrnGUTYcTXTVT3yOVRdwwaHnJQzrgqGMo88JID5JRDBscf/ac1jSiRzwwuW/8AN2iJhwNhdhXepEWgscKe39Q1d4eJdsR8wqEFuHe13KrdFflmYo3q7/hXeBMnz/7kfKhIWblAiRlv2ZEwOtGE4dlE4bUIq721tRU70scvY7o1goOImTftCHORLFsJ7EklYTeV6YzMZkVcjIhiTE8x657Mr281sX+B42K6BvttZUeNh0J4k5vkckVYRZ09fOa+6LvyHVP6V+g5sDd9U9mcNjc8EIgb6VCkpWcRt9QoCVAkM4KhrWg1iiUjm4InNGmYWcO6/GJ4qedRPfi6CBNx2Z4HPj1uhNFJyCYSR/d1RrY3gP0g/6XGR8zRwvfUbIfVN8FV126PY5k78HBXqao6GfHBagpSuH73D8qX5U7Q2HjRCz3KUj8i0jeUbgFzQeBRnn0o4L5/FRmEXLelcThJVhUivcGyvKW6+9lQb5jLr8XcGbX+ak2xW1bwjXp0xjlcKnOdixDJqlsevIhgtscB5OwHb1yjuaeIfZN8iHKlgMOS9Sek3uGbbuJua5qJ1Dxpkq3wdb9i2s8TfNHOu8jlGwoJDvLacGQ4oe0+eivRqEdwOAO/tqGWOHMSDPjhDIZG/PtNb1mZD4Ux3Gem625luJq6EQAhVaIL9PjvPIYQ7rA0AuUUuKZ+4Vq5clPKhgkQQGmL7b8q6t0GBtPTNW3GPNa+WNDguHPSMF13pt/PI4Wy+QZ2hx4dFrwk2FY3YYHI9snCvfFSiTE5rkMpDEbKNeokVoi0mpL0Z5b5b+chzEkxuq2ruDbOZH6Lf38nm1FtyH5yRpT/7tlIkQ6pJfJ9/TeAr/BpJ7o5KbaFhKw3R6ojiv/OXk6goPmxd/r3PSoA8IOA8MVFEviS2x1uwISnoDEWk2KSc5V58vsWOmIUfqm7dqzluh6EkEdQvNdElqOaH7epZidG79oGbzFMlKtTmPLdGTbyx0LRjyzCmrFCUbOeniX94xPmGjVwFiyP3YsyBk14zNzdBX8LdjKc6N0rSmBVYnjA+i80sMRVtIwpZnut+T9HUj2VX5LbZ6R26qiUOk3ASWAUVeDGFW+kCcXeN1UVDH6E+5iVEGUfLPPdew+UiVK/r9rrKPLK0dDWWbrpRqBhj58Ifg9ROPR9O8ofP+bD94hEEX5/TEGkZt+SI2iOC3sVbbr7hLWWcq4ijAAeRUoyM3SK6B7+kYNJ/Ddc7VQvZp/BtCee5PKwZe/IHLdb0ntNWJhVHqyKn1c1zh56lMcRiJXks5kFghFdJOFB8K4RbgWFUEgc2h1/n2O/oZzqxr+sa2gWJLze6kcjfiw9sTavvERtulnHdZqhVMKUkQavAhfC6Hr6L27Iqt8d+zoUGGJXpiOiRBzB2qc5r3yHELRZa2tnzDx/uNAJYNJfRkmwRyXM62Lqu0bCRxuIOwyDjANCZJT+PniNYtJAwQmaIOYRAsheGAoyruVTgAno+fHDzGM4lr8rImrdhSq2kxI72K+fxNHO50jnGHqQ8ZLPCxCUTlYb6NNJ47IDX14Ze1xH80Oy/cf6xa5k6nLnmRL/GddEth5wyNt8tHru1ukUmbCv4Q0Sc9aGnTZnSLN95nCSia1cajdNgJDKpwv1JMbUCi9ipajoaEs84HhvQXlcEmrr/SB3Cpbj6q40MuGXKWGEpnQ6G4yJm62U18o1XQguQ+gZCBpkuhvm1pXoCiKWa6LtR5QriirPRCACd4eSnDByT39ExuheFFi33DPA26IW39Eg81Lq11IqzPfBmXdp4NBnUVpPACIEdqpHL8auwgs6NqU31GijoYoE1t3whIU4zlDEVb4CyW3HFCZedycuDnnpkJgIcUKp6ZS7FOHDydsv98SwY3Xc4Cvtmhk4x9kWpz8ffzDCYaQ/+iPQUsLY/XO0YO3OoepSRho9UF7CAHtnJry81VsRBX+IZELuiiqDGDbcZA6cO4gA2Fg0VjQsaw7uclzgPAAWU+3JsMv4Yl+CWOPO1kr7G8MUlOJq+brc0ZkweH5buNg43TkC/Hnt2VS6ndoWtwjEWQba5n0Q7o2wUEC1vPYWDbuovZFdv857ouUrpP8ATpqigmK9gG4LCwOA3qc7n0/XKKnqIxMMnMriYrEQ9QgqJV+lSIH/Kr+fp+LLlroorcPARiompXObmGPVUn9MRZMQktJ9+9eSgfXFem8l0DP5b81Iyrm6B1U9MY29xV9xMRC8nO/6xCX43ieT8vNBfcFWz17KUFtloUj8lFnvuQ986cpS6J6IDbcpruzqCl3NhquGFAchsd+zZqknATMd1cPOkaxCehsTavzD2RGWbtwCS1e/LGK25OvTxTrIcYOKOTy2Xbtw9mznlh9tos5Btc/tbM/iAPWbItsXJt/bqscs8Yy1f4qujkbmtRqUV1WRV2GX/aX5Jzg5ei/09q8Cx43uaxieHuwsnIpiNmg1SNorErYXkacbidnDWwdBabwLduwm8XszhuOVJ+fFSJwZDUhbpq8MyggO7WZ0vT+tcV7UiePlOaXGU5uywwMjLBqTmT8JjmFfSdLCwX5Gnr9Ra82R61Ynb0GbKKkInCaw11hW6E22fO5VralZ4INaY5JmDSJczmrLlisnSFvBReC305LsoCO1EzcYsFzXVEzD7gWO4e4Ccyj2ZCY34tlPHFQo/HZks2KnJkpnP+flhRto3ZKKUpbVD62BHpJ+r9BEl6Yas4Az1OtZ8rGC/7mVckrcEw4sKq9NsZAItWwKHGYYQRlL3jKn01TZAV9pvOSkDRYdYocf+71M5RPfEjvMTM4wvvJj4cO5AFvbn1AV57N5M6zhbcsvhSv7HtOpYVLZnBMU6yQ+cMZpFzaPejpMEapqeh2GSMCjf3kjYIBVA5KgkjsRPRhK8u563qnB6aSmtdyW2q7dgW7VlTKUaAW0TcJcimrdEEwFAzP/FjJi/Xd7+aYTUQPe/LxaMj9XqgZxLfUQ8f61n9M+my8kl/KPipGd04/uaPGuxI4Nb8CmaokCFImCGhqV7SFpMXvv0XaRQPZaZB9FBu3aocAEuhgy/lRV/gSpCEQ6rCDreRQQBAHaRTeUBgkhqPfs5juNGrrgQ6ZyN1nCH4W7ywYDL/BdU1sMY87YAXBGUhUwrtArqAryKZOXxscSw9uDYtgyG148gGASCYvVxLez+LsXZkpcg50MFwkzgZ+J9Kndv3LwxI+w8nQ6FYOO9hV9KKhHjb4bHr+7xQ69eaYEXbQw8/rhtI+MnD6jFsfn1syMWvN4Wb7nwP3IqRm+d2zZvVqQZ8MWpFSeFosnV/BnDaoLCDXA4WMUXrPHQT8KlNFo4byQYHIaiZACXeJeewomL36+7rxib9MSF2ZXdF5zrr0TG71nCBdO6yQrwA8vCZ8zXXHuShSSOMtNvBqnfMiAPcnep2IhNRUpF3AkqvbXPd1UegSzoPqsX6wf38jjpiStcKv/eFA/dvm2K6oJF23+ifqeBuooz+XtbCjmkggGGnxXf2bMeHFdiB1BY3FWGorsSUzkgfIGIWfkKLWGFE3ZqgevGIzhhWUdDR/kTqLrRlLitIxkap/kJeiGg0Lo3hP1sUH8zkvEV92WNMm32rudo/YioIWPifGdmAuHsgYaShcYt2kp68wsSl4gRbHY22QOhvem3w+MKpIPuBgSaXzLdFKsG0+e347tp+H9AsxDILjulumSde3Lp4YKXdMnw7PFLG1NZ25C9N8o9ewsvL+HsdPtesdSdgKeGBLMis0eZVebRMGw2MvsZ3qbv67NLI0JywJKYnqfmQawDM37VxGWDXTlyTTKLGv9A/l8h0tFRHzn1WmdGmmr0oNRlzTSNTbmSnNaTuPY4bTARjyXtN8w9knxJf2F1waUUV9kGQuoB7aC2Ml/uXyEo7B0LnW+AKjmhxMC5p3dzQCz8Xq1R0sWEE2Sy6UjEmowoP/p7Ca52tE0WWhyLPQGeX+nvBQoiRLS9XpNvgMEWgg/OHLeK+LcaFief4A9ksebpnHz1G9AhVuKSLNdIMtUxhqqnRd+97kNzD6bH0iuljQ7dC53pnxE0bRtvzprDtPP9TWBR4d+gyHM3AzUCQsUKtHT3hl2ez4ZtpIT8ttnrWPh+1xsLgkBlbsstk2EckLP90r3jSBuIF7JnG4VyF108GqSwrFMtGaN5//+XK46Sie0yu9ib6NdbtjZYF81x4pJDA5Hf85TRLCrLFrr4acxPbjqYi1zI49HEJdl1OYYsh8oHhIalxl5R90AkecRrIjxwPg0MAbkrqxGrNpdVYN6V66IsqHZQByrXfXqagdNCkwN/19A+Rpfp2Sb4aAeeBZtGo3nsP1HE6Eu3q6bNmB0GV1ZDXQPogU8cpyOZDctAeFLxyfO00AQn71EIJE9MbBlUTIA4pPEnmi1WzMWvNiXVlbbBN6HK3y31qGKTXoT30/tPpoSjbgtcE8aPBYCsePgKzVynmYjF7QlgDFbX474h+uJSqtMEcl+0TbNP1RfdMYRlZ9gD/8Gw2qLI0IhSa0pGNCFoqSC1hOle82BHyy6ePffGJ+c+fTxhvP3LXXCqO1RZSypWZFEPb1CIr2lX5cvzI9Pxjt/E8u5G5zoICAaJ9fzt6zkekbwhVpQjdRYnsDx6ZR3NMAJNZatU4+wi1Beytj3c15BHYn7w6jrNoFe2NAZLY63sl4eEqzT6/9maeJXRvTufK55IDrymZgj3x2F1oTiqj3n0IaFm+C7qa66aApDvRL5+G0KRsdhQO3LWDlWD4bBc9sEX6lta+T7MoPYSMECcgV/75tDqR20vpMiK2+rclGqX1ErHxiRJ0zp5BgfBO+FvVPD54r5jTzGRyRSXUZOM+bD2ji0qg1PLJzjMoZTgRKbPs/Fpb37GQsvwGfxGLbp1Sh/1nrYVgciezaqikVfe3NjpfhtJMLva+wULc7dTcykn/8gCKeoE6D9k1CquyfkSvtZklRIZ2VaTfoh9Lo2K8Zcer9dX1KBpDGhqB1QxSnXjQ91XNBrWMEe8S4/ACy4BD4RlWrWqkI0ngA45hDtoMyakAhnTITkr8BwcGDLo5H0mKc5q3mWPNtwErOMOv/hgcOX6jTBKxkJ2XTOqO4aFkmJQQ9P+haMt8OvGTcQ3sIi1LevIHYLlFX6a1+RJnkMWOE8CE/k2cH9wa9tREuL6LAP5AaoXjXoQFfUpnk7fD6HeeMppro800UIx1wuLxpAo9wh0c+5ziRZzBhBVde83T0QFolZRb98H4xbTmUwwV4mNrKNbmDDmVUYZDB1T1Q6JyQyYJbhajCaNQh+ZiyTCEcHRNVYKs7h0AbZWc9mbcPpmLHz2r/GGFGIfh3ibTqzVs3E15P0stpeEcynWALPhPDBdCvxORtYHlK+f/2v4NCDCnAY8sSdm20ELrm6VS3F4ByyH7iI4K9KmUdSLSRT6q8i2D6RfK76mwi3uqjBAZl3jJ0znxir+1MRj+7ZbjNc1Kc5+RlDRUx8LG3qWbxjm5yi57gg9+RMh+0zZ/51CtPWBR9VxRT55nzvMSInikHgG3WyT57+a1vk0hsBJXesKks+Nbjx9B9t5GhOPM5ivWnRAJ5Ix/MQ8tvGmD1yNlFxazvj5etzD7PLZHApOdUaEx4DZxztDsUSIiBBozKg+IlIjhuwJtDbIQFsKtgBJScmVS0tjh56xkyaABNzOh0hSG5hxedXEef8hh7pToZBPZ9Pots8T7HkaK0AcVAfPGYeNefNcYLrfXVSGwp0dKTYqP9/Gwo8QaFQwda5k4lxRQSbD5WVXYouzDePnHRni72jis+AiRUpaVka9cIQvNd4FWqnaFz2li2oHT4/vLfMP+3waupo6RV3D1LiQsVOLul3jZmaHJHkoUHMXnkO+mh4N0mcVZDCPoIRKhnMk1O7fPUpEjFNTNLiud2711tZZ7aTp0Ro1YCvUZet+JAc8jkQAxzr3SSmljy+DVGZN5ULG0yBqfYJTfI78G8losFjgKkWoq/nC5zLGMp/NG6VW6jjCuwT5pj0yVIZZToL6rNXI92RDqWwsRKy67LsnOK4MS2ixqKX7RIsQNRysi8cJZ5gJ4mUJJeLGCNLa2d4dC6aGspcfpJsfnVNagIl9OQDLD9sB0y2V1hSDURsCAC8zMQe9INgrjPLnCqO1ReFIT/gpSyD9O0HwXUpqgaXtsGQFzyClkHL+w5GMK+IWDWJU0KKF6p7VmPUQHcD6BZZ3+f/1pMHqzCXcVlG3Q9NbAtyQSKLx88SII2PnCDlYLihyv6hjwljS2gcrZPwyhAtxb9JIaPrN/6GeRL8chwyDYDEHZ/CNl3oBzvIN6treZvSindoKme3H0FFQM123Calje3QZ+JWX56DwkKw39FGKOkcuXfspOdJTqJMz1KeqAwxcZGlu5VCo0ddQquwD4jYehx9z7vkpXITkHz9e7KJKXWPWh8vrLRHQkc+iZgF61SPF+xnrTVWinySslwz1zK+Kf94kGl2AR6ItOjOh58pRzQC12QjJokKO9b/O3CbusCDkG4czttRp99dpuL7lqqISu7k5gFVqBxRH0X99swW8UL8PJS5hQUUa3bEqDiDk43krxhG5qU7hvECrLsfU2Xt4P5m3OlIwd/XNhWvXlxbS4Khz0lM7sXTTk3bkR/DE7ru203p8kg9y1OAoyIHhzve5rkaxSQ5chF+XZwv48I+cm+HDePse1aMOJdt6dIXNQ5JGtV84gmPU17AJDGRyNrYfWt/qvqONPMshUz/SBByVJbxefv0M/tKNF8EbIWFc2l2EZ/+nemW4CHFM44f6bIZaU/FDWq8Ty1lSIeZiyKK1i7ey9cpnoi/RFHaokUT7VQHZ4tc7fw3sIcv3Pu1+/veJ2CdeSprElUYVCJNlUcxDV0edkYq9n960DtdgI2PrthAc2PBEmFfYwI56kJSRQRFbOivgkNaA0L4xDJtlRJzHtj1YmgHBUAzcGJ6EeL2gUq2GXp01yAzDv+AdGCALEy4xj2qh81k+OfC6AG+/36N7aT7DvjfexgxjgcdlmbnXWLv2zWGEF4glmKTKvYb28UeLFEIKYPZKmOTsKEtlBhL9Xul1mp21oGgHRvMg+NXWXdISIG2K3RuFpFDyk641XihcYhvvXpThEbHhKiyZjujcvlVKRgDeHvCtVKiIKraQ2qI9Ci7kbzqR2fcViPRI+0QgTpNn8LiZIjkhn0gJFt03yTJtpqBTPzIePRFd5V2ScKUAI5rrOIsO5R5IOLcuUdsJ/iNWKtW8MVPq6k6uH00c4qqt/hi4Ma4Biu1UwmTEM1QB9MX1ZV0U2uXMFhDYEswLr2dvJ1pJ1Jucq9jJaj3JwsO9cdn0fW7J9NtvqrXdn3ZZhlCWOAMDZsR9hlANG8wlign8IptlEDrqarK+U9Jy6T+42CG9xUIIK8CvD6d2EpVRYKxJYoMgKoD7PgymC487WdXwEmlEgz40odsG792Sc2dCSoK8LpFCjHssPwO+FQcgROiVzvKadE0R4YWaYAS3BTZe6vvdX0WLSex8qEv8mpY6MZyTLS4d/WZ5ovW9kqMI6xahGGAjoXdN/M5JTkSIJfzBhi7LU6lyarT3ZU7pLAHrpTqBHRK1ZqQD1s+m9ARqdLPMP+czPZyzsCHSVFEyiMTidTmlOVgsCeAG50v2FAxur8HVbN5u/61hgS5UKywutaH0PhvPB350lh4nZ4j1tj9Kvcz57Ub/adTbRcn1HVTGcciSHoiC2jh4ZhCvuX/TeTkAdwU4TDLhZpccGHEFN+Dc+eoGHdTyOBTxjl5duAJpDn40IehhRBnDaNz1qEv8869ar3Gs2etYuJzGtirksmkOFwVYrTNuk7ZKStVRXc3U/YcwYY+bvpt9hKku2ZzOLW8xfGCifeeyBMDeXNF1BU/4Vevi4CiUYHeOZM2pYNMxR2qTacdng4wkpnTAsnI0ONdgw3ZmMQXAxF8A/9/EnFTTptJTx7uYEaHP6t0AZx999phhD0RVFB6Ots6Fu7XgJ+ivh1VO7vIOfGffEJ02fGCejQ2nB8Hu6+4q2RsJcfBd8tG9VftX9QcpDsCs/2b1u8yHKSrRywdSdS0Z+H2lAF86SEUO5vcqx3KgCkGEM663YG87UWKsMqVzqIe5Eub5IZwsreQia+wGWgY7bPQ6SvtlGR2Oa1SwqfVqfMnqv6K50n0yz9PCmseHdbOTzM4qZeMtbangpWFgqBArQXGXUOirpxzZFht9pgxqB7s86tG+j9Q61049ldN10UmpyZmqDaWtgSMo4mMTDj0H6Xb7OQeEaxQp+No0PF8GCx4GW65ibUY1uRVnl7eDzalh36YqURVIIRsGGUHaQ9x7dT7d3ng+KPK7oVxGtsX4jc3BTXJBsp4swz3w8b6spFdLjoN1pvS9pM434rw20mbZ8ozeACj3UnZQNFuWlxbmRmkgyyGa+hxeXr65de1KVmu6Nv9sHiyFtQnw7iydgFviyDd3XLevJWxU6bF8yJbYe8e+SdsdYcH/V+34bA48pZ6D+XtzwDk6GJDZz+Y+SpPZe6mI1MEYooWl7pVbliULkn1C/IEEibSlpdPewALEEhSmDu/fL/mVsYsT1fS3T8NdMf1CC1j8a5pcOqC2LttUeOMTLxqmPbP3AbOLD9S5U0KmnDJjqaMsjW0UOduZ20JJokn8CCR54ItLm1kH03GtE9f0xsTM1VR7eLGAxlnYzTeqCR8foGtIdCApzCiEBtuz3MczIZdwWmwcCZAAC8fog7idSbnbg4hkj7ZVTx5w6lU7tKHtwHNtpWLO5UTmpmMBBs5Q67u9m3TLyHZlUZHDW4WKwrNq/Hiyw8OkDfx2dQWIrIdeWo7gmNpli+47ZG4U9BzGyZhNtksjxOeZmOIsrbunu5/hAzfHO484ChAsgWafAmStU+Srt0NWaQKMSQr9Poxi5X4Q+h6IEESBSnr1vpmR51hW7LERK7iDHEqOXaYhsTYCK8qrJXd2BwFdqc7lwwVRlpP9xnOxxCdrLIXt8N4SR+E2d5XYBHsBAnzrNCWi9MkkINidVF046dNj6szRfaFUL7G0f2SmuRpKn0a2tMeHGIupIyv3Xq4jmyiAAZA4WvElgIJ06/uNSo9hr5tV5FarTX5zZlaNJEVONqXdvwkmDRqh81agTqDHaRGlEze5TLg0ljHiLJ+N0IMG1pTJtgm8mFF0TOZ3Y00fLFu78JXraD/f3W8uItr9RHC3XG2jgbNJDbMmHRzlQyU6Jaxc01q0ORaH+dJ2bCD8VRkCiUnJLP2HBiw7+12LxcbwCWYoSA+EkjOFz5j7VF7+isaTh/Opf7zbYXEptosITt6xhakcC/CRJcV2D7nAKpSXZVd9EAzGw696fT1HlVIJDR8X61OnV2vmPllkYzsIHoeQ5hg0qlm7bwIv52yvjbyLjr5CxrK9EAOFptY7JlDsBsDnr/37jckm422zqBGxACD6IV1beIEPJpSiG1NCMCtD+a3c6SAj9DxnUGhATLsY3aUtXoTbKdaGqG03DVNrECkGgVpe7ULZjamcEY9Js0+Qsin+6WPS4q2FHUnbPNpi7Oe/3nmC9g3HHiA27opGe28YBGgPAUipTkFuOlCV7Qiwqhmz1BYJQWIvgV7EC2pT8jHif4vO6eCHYx3FCiqqR6VZ6loG+qAzjvtQoG4ez3nc/f4fEncrn8FY0134kS4BTHdDbcrRaIgSUD7j3QWhi0GbRUUKYS4N747Q3Zr7aR9b66SHEt8jCksQTAqyuKFCIvtVc9Q8jmBGHigViw1McuILNS132O0vmh8nw0DmBTnclwPBNplH4UX1cqZgkRpfnxQlsIFuPxssv+8gFM5ATAgbEYzkQbupbximQTiDXg7orrKihCeHOXGGEB2icutOEJSErAM6aSMUQHhiGi9i6Om9w0bKFlsDJAt+k3P39dtikCi2tBtAgh5BY4lumcDxh1G1jtWGtjbpiN2AyCu1fRP3fGrx47R2vLyrBh/zKRnPBOmc8/5rcrUfBGCqoAcmG49uAzizuUeYKSPaH9j3oWHsXIdfwghi69/ILUR7VMSMcB/xvfnwQ8J8f7BtawXIKDtYj9j1wbnmIo+Nfn0CqewOHtQLEXHCX56e4RL0bY0s2bFuTgTgyLt7uK7OZpw+xqiIheiIQGYLsrsV4Z7WqPagmmYnuDKFiAD5C+nmsCkO5jOEFMEvuKn/GUuB55N3cxyWxeGA7EwTMIClOR8EFteTd6QxWrellcsRrBjFRWRgcuklFa5m4kzYzzGBG6pDkl6AwcQo3cy/SVPkD99aHI/jLPwHN4uAoAUxN1Y9RadqKNxAq2rNIJJGrH/IOUJWPmpDzxTezftx8XNTwb9SXoYewHXdSc6yE+J86jBWKqEnDLEfApSihQmT+d8+Ok+8hEYaOyECE5/E2CSe5BMhoa8q03MZfEEpF6MM4LQ7KZgvC2bkFE7ircti9JpwPHkpclEmLzz5WTeFvjjCtfGOoB1Czmcm9k8NxLIi/o8XTqRvxiNISVsnKVIHjgHULeKR4PAkWIMLBaYP5zmACsVd681ZxxQyPxqBS6t1xfmVvvnE1SFcRsTUtK2OQAbultfZZlvjAcBpH6rlgESdbCfeZ2oi9RNHk5CTqt1jKR9oXE0Tu/el4vhczE9TwNt6RS/VcZTf/HoUagMDAd5IdKYsvWfIc2CzEZHFeWFTioTl1di4J7eZ3UyAtjaSaQDtXiQmIXQVHCP5rYDcKQW8iJ3rflZpYizbQ9Yr+YJKVy/wYYF/rhEhEGDEoulaH1KJFO04OtiA1eMdafTouCU6tmgRR58GxyF2EEpp2VRI5/zOOWdlvsNHFpvXzN41M1WiO2paNC+OiI6Le0nvIN6MfLzQa59XeybVPw3sc9RjceAriA4IT2kFGr+o6xcf6aYgBkezZ1jo3dCdO+MpHDZpGy5aJEUPGR5qxeZbz8jPtKvR2Hobu3CUy4WQGBIfdV8IhLt59/o1w/D7sb3j34wwquvv29iqo48q0iyFK7KssOXzeOp7DHqPuIy6tIWay2N+RL1glN9SuupzrOYOLbhzUFB04g/N/XY/eIzwQpGc5KZxANZnOwTMrWAHQfxPE8NtIrCNlHHWWdB+sQ+canw9hhQH7oiBgwr7xymwT9qBeOvvmoAtaRfTD1WTs4utfGmfb+N7PMyOQp5QKv7axb9AuUY0P7qGAdGt+tTP92T1w86Pt9FcHe4aM7NajOvdv8cKT5xBYHzX3fL47wVT21GdUEaAAWMfZVefiF/E61WFp9YPPHOXpOeTRiVnuRqtsjS4I9qO47EjSadVCiFKUfmkUPcQ/lo89oBaVDn3Bzm1nsjUDL1P+O1noMvG2fUva01nykv2zlO2IxT2544g/UkjuS6sdh0hnvEo8TYAdj1pIXG+eLgW4GFd4qNo7Zme8AHywjGJpQghrHxHKVnFT8BY6mAu5zEhqyTCUWVsWMtOP+Dfq3Q7+oTOr5uxOFGC3byPRGdbeRCjuO8a2swE7tIgAiqjBslr/71x1Ofukz1QFT9L1loE4V3e1miS7aelNiZIeCQ0nf1c/z4eyI33HTyNCcTZjqlb6W+RW/tcxLjnOOsaENmfA4KlLpIyq+VmZXooyUecQOhSvTuL9QaDv6Jvwifd42wVxnqpqYmuKP7kQqzscVQktQAiuXvQKcQN0wr8jYxqoTRWM56sTMfIxb9tLVnQQaMnIH4PDBmKrpyRD23vdydq+mu29fN7fjUhlhjzWoAOEukPTKlPGoF5ji6o/Lo9WwSB4oglHVwbGlE6jbCQmKfBlN9g+CsgdmHWw2uaANkAtlOhJm4zDswAxcfqKASADphy0qflRXCBQlYp0boD2oJqpRx/6eJ0s7TJu+/o3UApci9lLRCHnTS31XHrBaRh41FzBz1vtitvAoIDOAGw9yOnU3noqsc8h5yLE6Gr5EJClfRD9C7nxB8ECq4jMYLA2jglY9CGuaDOm3G58p33Lq7vEdr7reOX1WQWOoTDg74kJsCGuvvBqroC32EKwJSvHIFuqPhiKoKq7lHgZzQi4wBSnxZ30DX2BZUBGtFG7CSLJGYqcEiRiCGTYYs9BaULD58Tn5P2IzMCuHcV1WH5M/62GLODvwoOL3ISmlitNZEPw3kgfgBUl0xok8SKZ2Eyc+tXf0COx/0ZQN6GfK4G6SANbRukN6cPFSnFN2j+CA+7u2H+Gy6jqcw6GnvoFgf/UMvmvOrLf9WEJbouiwJm0QtHqooz7Yd6oCQ87t5/Os7ahQGtp90EU9+Ld3UoXlSIeqmRpmHXhQHqlKP/omNqfBL2YKsxohGNYJaG+D/gkHuegxnNDzIs2LGdpnhcVQTA9lnEfPRcoMArozJgjlLLmwkmVMMwNiBA6aJP88HcOQFsBoQR7DOG3Bn0PBJrLiTLR37tCPQUYI00cCiAYm4rNDDt2o29bll9D4JRYrRtdKVuqlWvNGpnjCFx3H5+WWeMctUhViL1rwpZeYvdO74nl6IETa/aH97jbrG6RiDU5ghVJVKibQfcnoDgRR25s1W5AwvTy0MswFReaCdk7XKKA8Hzgyw+a7slvDMcOWr7+cyKzB2htOc8H4FMq5kiIiWmkbBUiJe7tl4ZZiPnfqzYnWBXmtjqLAwgiAz18nbyf6dUB7vilrKHJDrXni/CUxBUzN3ZCiwsptY2KaLJzJIdd7BCUGu2O4AXoaRjD6TSaXNPYwACY6NI2VsOGdNr1+5w/iQo8KTlZQbB+VUjSxk+cUK5ILv7FRsaBva05bEKLMM4NSPgkN3Emj37RauyHZjEK+dLylKCKQTSdGUbo1zMpJQvca2vZaM3qdgc4hVKh7QVBGfwDyjGtccO8FJ0Kb3Q86ZaeICvQsckRq8luPrkIeMs9+lBJBNDS3XcY1D9bABQbM7+WGCbelzl1m7j3yEnx4V81koYMtAbHefRdqDnmoFOoT82fpdfMcSHXvK3LhLZ6/MQChizFVWR4kAsgc004vUbHkEozix8/ECDLCpDRVX3lqNQuU/XrnhtxWQ2SrorvQ8pttF0ZNZDZQXb7RjPibMva0xB5EbfRRXKlsoo1Y7PAsS+rWmtAXZPrvntUc3OEFjuUECetgXtvdeb/0vkj9WhFkZTqhFF9LTBGM4O5AJryk7ZUdjXyP0bWh7hLly/PvGD8PbCGFnIUzIOe/qkYWNu+zYn/KYwfIDuq3PiRIEo/0fwV1Tj51Vqkruml6hkw7b886PNvXpGNYDK7QYy3ZHwvs4i56x4f4Lf3iSIfbpMIwR0yBVD+hSOvIlnvSp0EOhVjAKBsqiMwGQXWrlgqc2sP7/oB/4kOxT66OcqTNcAuczN6FChvlSR5e6hbc8IMSdRdwrAahpJ8hDfLNwrnj9Yd9lirJFTuodinZQ1SGy19QX1hBf398I0xHOcw6zALIeWidPD3CYsf71zb+VJl3g8h/nJ8+OmaeKKx0bkiwRd3ExFrrZo53fX6L9ZFNxxubg/KuhMcpL+gyCsqkLKPVXjShFoeEOls9Y92xqbnDReDv0iruiXIRQF2RK7g+48TAd1HqbnQgWSKM/7zoCNj+6vnxbp1OIbFG2ejWViBaCg95edVahZomR4hYxkbXl7cI8P1nwm18hS05HBnJw022odqP9P1mytomOKkL+iNrR7BpL7FheJAxCc5YHKkrHBv68NtOU0rJD6WPmFysxm5GtujmtGSB/a7OMb/F/r+cwVCHPPJOxJGkb6Uzd8UrzEEfkvmcnzaIopgwtKJ1bnzJwMJIifnQVgzLKwbVg7tBRZSvB4uquy/SAEwKWxkXHM6xYJyHzOrEjrMoyTUQmRCuh3mxxscbBOV5rSsgB/7vOp2Bm+STqbAaUvmem/PASQDCbNiKkqIQc6Xiys0KbjbKdHHbPoCK4vMk6DADC1YjbSRGpa07ax+Tgw5mKigmri5BOv8J2DvDZb9aAteUNs7xEGDEjNmHbeBKV3GdjaeHa8H9hak7sWW/w0tk8/rQ/c2gr2w3x9h/b9jLVS8JJxbX0jnY0DHVQlGPWkv0erR6leMpccq5siXoN8H9aZGwNWUXzzq8pW7VwLO5Hf/bbF5vpaB5O+bR7Zm2GcJtnkDn05yWYhnGktQXez2MhvVawkv+qfUuUqD+ywPs5+0DSZMm/JHGcXRUxNzKy/w2YUDvjvPO/+0a20iw1BaogRn59YaorTdjcNFqxEeKPpASgME2g8jDWlPy2P3RH2Y4e232bww2935xpQwJhKtPpo/NgdY2FybkgPVJMxLscu6VWU61J+LCILE/ydG6k6iLjJVe5AdMfadMFzW37WHQqfcSctq7hLkv8hpknywx1aCUMFW5uEKadIX5Sc6r7NZFqet66rSJx3I5w43SDEiDx0SFAR54px1clkf0ZvSlQuXkMIUyqYF47IB16gPmSqFk3KoHhdat5ocJHef1+84qfK1ZXU1H5awpwURvU2J26I58jvz+DKvpDJ6M53vAxk80dsEMLCJLraQqvGQS/P0cXuaUg6yemXMka6iyMpRAn4JiYaLflSc5mtmv7wkmSGValCD9DM9Ahl/xLYDeQ6O9qeKxxRbwsiEu94cPIl8BM8AFHLG20NRBLMVtbw3/Fq90LwMXk/6ekwhkkbXFC8rXJEXGKDDaEJyd98qQ6ZU2XlWpWUKY1pxqyD+uMHLFh17CpA4kiAFCW5Ymt9Vnx8FNOeRNzNojRiq/QAK/g6Ft/1kB7sw0DidXCKX5+Fk118l8ozFmtMP1ll+Uv59mDLW0G1y3T5xnD9nIpYN/V1pmLdvauQ0xlLa8oV4HGPn3CwpFXpSSCEnDGc2KT86TAgTrdQZy3fqCsXeHOeX522z2A5lNRzWmBuxTLZprKxcumshnaabwPdoJoNNKsZ3m2Zy/FWVhisX41KIngFGZ1+bD+FvA11PLR41Vq6i65T0D6JwmbcNV5yaSi1QbnsFv2EHvI/uy848v9dd93GR4B+dpLci9ZQjONHG5g6pybcaDpMXLSx3y70MBrNEltNHrVvcqTArBAYDvcVpBBaHFKgy4jbU/nicybaoh3gbNGJ8dmDGk1uLXGipvLNHkO0XcSSkVVfhTcAZcY8grMVpp3/AIn97iA+WaCeDHvBbDialNh1NA3ZQmhH36yxhTsIaKhOYjiqCHBzsdvQRp+hzJYKMbHkkp+OydgYF2dNjWyLRpXF6CJAbpFr7WJ8xj13/JwlQcL0oB/tXvv9ZJlVqYA/JbpsBFfQ/PXNOFOXjZo0Kh1kRCwCZd6AatnQ5C+ZyKijv+TV72UpVMbgGWfxuaOh7unNSgb54SJdYfAZnaY+UNJqKv9tDoageUFpZSiUq9A6G/obYMlhYYan3aC8nam7NkBMpt+JkVMtz3A1NDBiiUdzrKuuDs+FHIQswHv4mBCfbXWwt4tH3xgeLsJxjPvJzugJx3woZJ+q7G6stm/PjF0EieRJsJ6fdq4jL4ytV/iUKqzCv4L/BibR/U06Z82aMrhHzs330cdv+MF7eeCLBptDmj71zr4bFjZAdXYA6oKgeBF+nPU+hhk82C/puJwkjMaP9cT9EV5pdGc5gF+ajib8t9nxu5vfFpvyy8YMRMmYWkBbim8CaHaQ5tw6W0JaH/id4o0d+UQKLCNdkZ7WKUVMFfQqkT2JSk+HPkhYRuPAssKAQ2bLLI5cZxvfg2tuXIzG/IxXuVt7EotPelB2fpuTWyx1Q4MNNmRoVxlscREl6uOBOn+jvxkQxFP7CkMgbWe9u/KyYJD4zFlcZeLFE26jSYb5TgBfJfiLQsOmsPzZf4/tMOyKaDNcB2hF9SZGw0gd/gi5L8R8GDurb31s/q4nLzVkHE1gM8dXIJDcac9AM+/dTFB9mqpIubnsgXYBIYA8ph8zJXGfJLk96sGsld5ORVmOs66nIr0zlNf4vB9TiHrV3I9U1IQ5IsAY3s7SR81nrx81BGZgv8/2tDomEySs1aOwS4WKjKH/c98ZJtNV2aiXBMQ8wPsXjSFAqdd/4BF4p6g0G/XmQqVMg+xqm0Wpdsm9EzFnURsJOwNRFh1l7od7HngqxjtoanoZbTcgDjnwVAgFMsmjddsd841NmtHnJqj6zp8lMQrvZHzaVO6j8jUX7oMlripC0xr6R2Z7nhNwmu6uIaPc6lo4nGwXcXaegahJpUFJ5wO5OzOCL9oYbI9EaNkGfH8lFHt9tOuzDw00zzu6bA+SeswXOMPGBbk0JFfW7q/O3xNlsgMy45H+E5dTNNdeKzusBvBqul17iyoXokNixZ2YaIHcvVmk6jPxz6Nu0y7OtMCW6uf5QfrZMSw7NkMxUjLxPhfwBgqqWgXP9Zd/MVppU4zkMD9vO1JoDNq+FJWa3bg9uVNNyCBYFz1l+fhjHW2UHarlK9X5TNP7SgnzQtaslo71SySb3/1ecoH19DRl6IRQ2n4Z0Kr0sQgNl/UFyNcZc74ozyQkSNbm7bGXgRpmaaMG4zJi7it8E9GBWiLqguKisVLJhZbhnVM6Q6MACWgYIElvKYXAYKqNWEBqYpeeWlsB67JhM6WClD5MOJbl/cCQ78n+6WHksQxyvDCtldwkOjoenShlltS/EzD8gXCXB/wq4Fhw/TVhfrARO4mGjHOARlBebGvObmSEOPGejP8Y0iusamcSWRIJ15LvqWG/0cy85ZmA412CCP5VM7Iqqdv8pVvkcQBasdX8uN2KETaylzszmPtDAxvBRc4EfX9mk3Z4xM0eVdihC9xllnUuhI2+PuDWLB5L93IM13NPDj+GN1WASplnWNdLab9ncbBa5RlsWRC8FVHOiuvbOqd7VdqlaJcI7p7/eXvaBfMcLqe6KdAA0dUjFvIIlBetYYrpPlRbWEOqBXZtH8ZGc8ye7P+Xj+zUODT94cMfxIkCle2DVfr2v2XkGjdyEHxCc1OTCxJpNohkxq9RXep5AH4FhNHZhwbRRsGstvEQSeAWvbOcS/Ho5PsIWgRcFU2OX6UTDF83VIrCuQe2MnNVWbGHFZcgFXRPtQsQpg/4g9Uw6hjw2RlIWBhHXAusWTsOClwUaCZZoU7FCqjoJsVZUNLiwCFAmz2u4yMteeYeb7F47P2ccPFmBl1UpzTwYJKs1aKzFQEafzVYq+HbCBwIuHqNwFxymZmwDDnkYtg5WrBM1CSpvq7jj7ijmgdHX+i4GG1Ku9r+aQucLgsXc7C6b8CG1OjN3H3uDJGCzRp7f6o87nXUb0z3lxa63CYEYBLM1InnkqGRH+gGF4GCgKvmIxXVuvw2BP4A6FYaILJHjMFP3h17wwGkgcCKO1Kb5r8LdlQLfeKlHhn/ZRM/yTWPWU3wjKgGmkOjmYPohtztWZRfDhyB/M718bLC3bNJLKi4iuP93iDv4NL3bf/ycLuAd9mvZWezCo54m3zMqsFuS9sIOyh6puzn/ZBQLD2ufn2bLdWFAw8slbogBm+YV1T/zUJE5/wAGdNfZ1UqcZvDiU43J2AqtHtHurDPsiMzGJca1OUs9jUgf69qFwjPTI7drdG3mwA/Kb4jFsiQvscghWJR/noPk8LCNeilGH0BVaKjQOrcJoZhpKtYBNi41CKl5BYkSnhnzK00zt98MAlvaTEvFYAmSVwa6HA3BhxmaHRiEBl57xYV4YLMZgEi/1+YHGKwCp6P6p9nERy29IDfHsGX4jnwFkSYKz1haA5IckdhPJppPcxk35OJe18REFtI2DwcwK5sBiLRZ+RvA5/9NwyCQwoH++4esDXIuw7tpJq6oJHFKdQnon4PF0uG7LW+9T/4WSJX20OhaZdrmBfzpWtbuFDc8Reaj3M8rVtreSpilLe5uSoGVSv5YK+VtGUsEAWJdtMUUNvyebe14RcaEeV0w7ZSIVdefFDtA1XB6VzYXXeM4Ey+jFo3gpOaLvUgq/7J5ppRjWKCsBLEPQNovk3P8fEYBKtFYA3Gj1EWlFlGeV37ymvW6T6+pEZnePgfnSxYjt9ELQC43ziGFPJfettD1dKifwEY7FiS7RcFcoltSVeNn8nboRR16IrJNycnZ/EQwJ7M92OvFEbt9PF1bDiES4gbaDmslGpJjC6Rk4pC6WTJuZSm9aDlRYWWdP8t36Gud4cGOKIM5x8+0sHc29MAxSMBat63ZRpscPeAZVojur0hdYKBo1fNFbSFgaGpyVRZHFLW7sXdjnL0z65rEqz4V36sKGopKnsQMyHmcx8eHObvHPwyKk7kxCBFCK7XFMBR12CATZRWI6Au/3Dp7hLqTwvDc6r//2vaxvndR6VfOYVZKloqkXFfGwS1Khw7AkJRU57nxKPmADBQxCG3p09RMopCup27pxLwa84PUei4A/c65VGZ9eb/p5pdBdmkhW8Gu12nKiQAbQ6QTL8bTbOxS5RFKQCrNsou/Y+MzZ0ZcOrfeoPaPbSjZZn/RbACdBbb6X7M87Bfcb54uRshG27piG5jhrPY1nfr47nYQDPHV50whAWqLb8n9o7+xLATeshW4wzo511nLA0mWCuopGolv53u2z1TjDYwJwugzzpmzTsynfMTR7t0WLcux9PcBr360wu1ZNHryWd/DyqPKACWEY5pa4Lpc8Hbof93LrsOYJxOxKOIM1lkdNko1eGER7RjF1PnD0wjtmd8018PDa6LSiwviZgdeAPvdIMRXTW8CrF7C8avrf8BSubDx6YI+fDaTZ1Kz0Ojwuv1QsVIvAQM2DUDU9kP1hFSrbW6uW+0eVD1rB0+71NlOLF1mEk1DHLD6IjpT5w45X+k8CDVVf+azbEvpf3XZAhXTCF5ltcPNilZ/dNIxpuf2QvrmEsdYGX/f9nMXcvL11YeTnq6vpqBlkg6RlqiTK8ktvqshJT0OwrU9EaUiKbXJKFWAUnKxn6ifYLk3dS/YYJQ7kQRCN/2HC1AVR/l7eQ7WhiUK3gdu7ZfAYXnu+WBH/CMe1AICvweEjzRFjxTdU/D3cjfv/XuNDHkfuIuYLCB0tdtlR66aXJqC02AH8bdVzxyQ+Rfqm3UhL9MFtgUMvT09ix2PeELcdehO8SEkwMTtlCJ4/5Z7xuM2aWvHJkc58IWF84kNxXgwS3JvapLKA5lwsT+zqgHdD+Knp7AEZPfZgXVTblgypK2WSeS0Cak2j1fIB21RQDlYOfJH96Ij7YOuo9xxAGc0IkbaG5FZkJlClSb5oyNA4VxDyjpmHjlWefmflZ5YCigaOPGjuIwbvJdu0FLAdc4P34Mwvz1QMw4O/ZOIlXsLY71APhU8sK3+57R93wJ/RqOFG5NorrgmdjMAE2ovaSJ6Wn/Jcl5Z1qe2sJxE8s6SJojpCF+57NJNEOKyqvB2t2jR/fiaqb1PmvkiyJX4Gilx0CXYqUtPDIl2xdCgbQRxV+ld9ejbMrhcEgE28kTbbAVpsanbaeoGixyLA1nVDv6Jb72E1qpUunDwMWbK8IDmA/r2IOFz4z9SLC8HZH3afa2v7vGCE94v2lbZM+I6FLA/rPtyBrea1fJPvr6yZKoIfONJo/JTQkpqAMNJVIrytd3mqfqboo6I2SoANF4W7tegoqKcZb6JTazDvXoaCfo42K/ssM1QJbfCGWW7qh9Gz21hVyy1i5Zip85zA7eQ0n+x4GtxuquKVvgrCm2HFq8PUY+bkh33XiDhSyOr1Mil2m0p9ogkT/8WIRDNOCI2yPTWytoyK1CrRqU3rCxrCv1dhYFi7YiGcS8jXAq4a454nNwtJ3pBPOjkOcOnHsPVU2glXb+D+urwG1B1vrWayh7U1jPz94RuqZcVkZTG1b1GvcDd3mOyaGGZ7rwPtqp7GS47TSmxf1JqIf7jWxjrulSgLAjQL75GIAibf7LUr0TdkUPQJZd49/tWU+Uz0ipjnRIFVanaV/WM/WzltRj89exHDrL9yYgb7T1bKhAlA/iqtwox5tUcOX0ksEXBs7oLCjdLl3T2R2EWlCKnM0YC0mWsK1u/3xQV4M3xLHjtw8OKG9UgtCHuVgJi1gN44ZhkndSBBhG8Thxu5nGDsZ/tcISbBxB8pDVam06oXnyYPnqwNuxssK1cYU+z5q935r29f6XnLN5COSNx0An0imv+L3sl+k5TO8hsR8HgquBU38aQXgRRw9n3YyEtDS+f854Vx5T/Vfw3N0VbOBctCUjjtQWsZzXXziZqtYMaWl+HlozXzuj05s+TUxfESE7wzpz635h+oI+Fq6e4ubU8nljOVx3+S9BDTFB6P9eddTl9J7D4F0CLCn+oQ8PKwMt8WIAEebP+56vU8vcw7wwLchI7Tb1ZBJKeVLooeyWw3UAwVvpHncQ0+Od3OnTN43FYyly9nVMMLjz2ngnvh+4Qf4VOuQasc5Obz8yLxJwa2fvQN/lcAr8uxyPvaC5BT3af9m0Y2ZPdM4cKr6l835HLZL9VdjrZxFqRLSpzfixdadH+r0+R6NJwvt33p5eYWp98PhcDtyswZ8Rzv9N80FL3rZMRXiCI5MjvmMDTZye02WrXec+1+j9qNaDCfQG/ruKadiPcOPlJJprBpSGxOrizfvJU2y62aB3dIAL+jOmOIkV6C62MeUGSdlL/jjpoja6Ws2dRYjmJEx4CoNCqCCK6ke6nljGtB4WAbsQFW8RIUqgvF2nfMiPkOc3w8RZEkIvBaLN0YY7/PtaGKZZXO2EFXP+KlnYHxtBfCbUzmtozE2//PJCeOiqIlQRHYu7z19d1T+WTKrAmC8tvIRC96DnvvI8irwGQIeX5g6lo00qHS5jT0uOEXVcgHJqWKqcJampngoh8OfDN7ZpuzWJx6adGo1Ml06BLZa6Wi086a0+u6exhvsI+ciSRx0Cm3jkBGVwGBbW55fOk/6URyP/IYPiLwr5DwXjcu4ZDGXYEu1TQARxHul9ei2IU2V5Inaa9+Ybasbq0SAfx8uaOPawSe4O/kky2kwz7gbqZvZwCelhLsKEK7ouaffl/vTC/InzuF2+Uvt4h778ku3iJisxGLK88mD62C1uAsMZP0RM80/BjLsajS04Ftqlh90W5TyBeh5Q3JEgJB/M0TXNQb04sHu3KH/MnjPGq2UAaLEh2/iOWFIfGmRHVIbD3JsNZc2YADMrMJeHfgk3JIG7IqOyRgjEZ9vF1wApr6VFMkINEOPq65SYGL0ykNpwnR8Imww5YWopDEKNq7TP7dRw/gk4CatTunh1Ga4b8xYHugb18dQpeaRPk5RF8QMrZwqnridjb2yc/zlUTuHGLotteGTjJiHiw0jFioYAJeWR8vW1ovIkDamdLHbDQXVskPbb2vTfvO0XnrGRBE95IlnyXtPlvowbUbCG02rG+sZ/V849QbLtmG7YaUvqOvqsJSQoBnzOCZF+XsrZqcaDL2JDTIujPa92U7jJjIjlMuVY0iXGC5BpmJ3BNlHgQTrQpu/f5EdGTZG+SJRwYfS0mnRyRm0+qCJHp5DhBETq0GTOCFHG0DoHbDovNjzCMdKf1z8+MbDzk4CvNb78Um0wGNQU2zIYwXpcoGw18ksdZpkxquwPXL2sgysQbDtuRZpHpcnTreBxgiDKvszVVjio4pUnqQC8KE2xCQzED/A155HH5O+2zw5F1WQpmlbyTwV3KS+VVuSnLFgFyLVqKdbnkT/isMx6v2GASmutHM7jRhADLI2qbuMb5Ci4PlBoM+czIu4JcWfaujFFyo4z0QDS8GN3HIuFCQXdNWbcbsKFDYqS6gYmywU/tD75eO5tEYxP7PlMbleZ1EFj8FnWZFe/qzehju1eCAt9W/X2Nb33eH4gyYK/hChjMlTIV1eng4C5EidGMp2LNBAH3oo9xYf+pBnZMlEmPSo8IvdrDgmwbYvemuBgsBtT3dofLY0JsanooszhmUaYn44GxH2qFVNPWRZytZp5J/ZMb1knyZPIOPg5/5Pkot2pqwfPdoCGFGAxS/l28RB5k6ZmQFUGbrHC9nLDYUCI9VUzmq7m6CZDqik8QCEQFVcpHzYkljEnb1mgLAsNxbO/ivTjGViAnyXOhXqA8O52+14XKU4czP0lIZil729uU0K2r8FRi8/4ifvbcMwj1jjw2v8t313bJscrTwZeF5KADLQ+cpHATu3TWiPPrQAtV9UqzsUwI7NFw7/1eehi3ABDNeoaG8guaaVRLnqrAMr8PVrdoyTDKvLOES8KoVr8oWmoIuBLy2a5z0LG2wRMFZq+xg/cC0mX48pVGElMMdI8AoN/Kh6d4nSSLJ+HwinN8zlykHQINnXa6flZXjQR/yOVy0etX5zrkodqBvGSiKBW37j8GtjsOXboSIYZ/d0O4r4Uxj0ca2R9exFoYUJosF+2WhHcL4TOS9Yb46z7h1dn+C71JdF58BMWZ2mEhEwejlznqP2IawWBX8hmM4813MUKuvDElHF6+F6ulNMocLHRqNegKemvpmrjtIlbcFZeFnkRDZ27cpbIpgfmrC5WK38OP7Xc83fOilt9fo+wz25sNscjCqQJRf08f0SEA3n4INmM9b8Qopk/G1JLdLREJyaH+olYFBRBDO6UNtc5fe1U8DussaUchVTWV7kLMGE5TQYcDQUhVyMquya+D6jUCB3dTcMnNwagfyEjBwfodDHbF60o5gyU+RceQr1HylkXMoSnhXRfzXW4bHY0MUwzXCrYx1PWagMwuVbyBiOjYherebME79zWM9C1bG31k7l21QjzxmPdzHEvt0kdVhEHk4S5OBrKgfXUaocOTpJtRg5NTg8DvrS/VmS22sZ10WhsR9gzNbCBwsU/kdRWiRs0CjII1oxmZK1GrsnUyYPzxLwGb6E/nz9oNpomHppmHWKtzjeZPSxAjgHvY7vksns3aGmkMaXozTZkvJcom5+lwecWHQGwec9PkttnL4RWgXi9aKUTXysDZrrApU4a78Gj6Xqz2nyWvt+ccsoBt5tBNmP79nwElXiutin6ov7YVicyJZZ9RqynvUP6MBAzFVxS1WGo2qeAljgopXuEb8xBTVkcZ4DnLpL0Pa6t6dWHP7aGKEViXbrD0B4YWHm3dCGyXKo3dSos1t8EY5Y0nO4fXZb5QGM0zXUgui+Z4QeDXXaMgaZwmmSrguhMBgU30Uy6/C3tivOmjy6+Pva2SKhipU7Z0KqF2qc1Mt3Cc1Pwk879jh/hpIxgZQpTZYAIc8qdS+zpi0VA6NZQqShdjCL2IEEQchi/ozofMbKmByR9IWwrs1M87NojcTJY2F9me9fMRkbpdVNQOQlpkccaqz8qvGhrIVJER3xH6LRm2UNs+0VT99s5k2BgFNmIAWTmXzQbmTLcK5LTt9fjonq+3Yhbp25TmLl1iclLFapmRKpkEEudrfgkLvGPIKDSzIIu8pFUGsmH++S0jGSaxyAY3LWWZJwov32skJBFU764EcFhsyIRkj0Yi5HkcWyI86gY0hxpD1uK7DI+C2YPDnBcIPBFbwdVHooUBt7HVor7nx8ag8faDtUsbDTgKWBdD/OTCM7ULHF99rkWvd4JZcS/H/h6zGZFSVShjd/lG2AJwRsd4d8mHX4WiBv8tQgLhgOEVWYJztKNuA+KpZGUpE77YC9DRf+owKKQGpJLHxb5/xA8o97O0/2N1jnPT8EJWzDbBgKC6xu3cC/DbgZc/31yY+LhBoOMyiJ9S82GuQYhTUpmXB2DjlWlNyiTgAh77z/6W1r1W/Bm6FAxy3/XHFE8TafnaoODw2brmJw7nAI1WfFsYkgtdaY4rn9XW3sas7COmAOEqidVHmPeygFDo+/nXVpa9ghP6KWlXa5DL0/ITuavCGyXVNsL/h/SOJrCKWcaNivGgEBwyYuH5BxRBiHavdYJ6U+jEBOUCex3B2dhx6SKzXbUTGkvNP2UuNRudOSQ6Aq/871CBuZx2M91xBItmFmi/Tcq4lk155wqpqcnvmv23vdc2RCIzJVfOuQcCozLFsgKDqENpiy/F9ZFhMvEn4HbqChuFuLK2DtQMAXUaVPSIbHNci30DB0AE/r7JIwWyfzVhsFMYEeGIQro7+ya8F8GpY1cs26o8QchK7GqONR0MckY1AiHlZQwY6AcLqhdiavEkzC7HtkULBOg/GYhQH7ZIJ2IKrkOfbJzn4Z4J+Jm9n9seloEbpYdYxG5rR2ftazB36w0j0HGTvmSmT4BZkrO+tQ23kn0qYS6QUXxajgDzvOHf7xWhzkcCcvyx9ZBG+Nv7pGc9i+Q/3a/oo0EPjsznmxvDe+iaoCzo9vDmbnmtoCBs9cyZ/DOEAGMRPd2kjBmjSqckZPH9FcmW6rV3zAWFLqcmpmLkzfsT+C0EeDPCsnbch6gXkNCkahCv5Z4VnJhbd8Fnqd86n3B1Wje4aXJXiXfLaW+cQQnrx9WxCbgU1ihqOsbWvhWNTM0eq8Tb/K1A0NC8OkTuZ91LvC3rcwzCgo7NEWc4v2YJkL3rmV+6GJfxi0aEVj1DpID+ZXowHAYfagToFlieCsJFq7lLCDHMNKpgvVOboJNm8B+sECVgk7plnBAR/t2GXT7ti2199jqzLb9opoEIYiw/RlLw0XUux7GPy8UhJ0oWPqu7WxQJhMo/t3e6js8o6wlcZNQuSxKQLBQm7IubLhsPv38VHzZnjufKM7vsppiv6qB11rUXy/ZvTCa1JrPJuO/yQi+0596kyFji5D+Ng8KwmaqUFOLYzLwWZSvOEjmjAUev+J6LvZa+IBFprzWWfo+x2Vk/QGMs6LRWMIXMxNvYrO2hH0yIBOYDxHyyo9ETeXLQ//9FMBBFYzvi9P0lL3zLXu640u8pIYtNUlf1PEyvTZz8UQtSFoAjw+xx3WBzRiquoxC69Fn0S9POxEVB6t3cTS2eQG69zoJP8WyUlnlfU6n+P/CN5mn+SgKdFhgm4f06iFviaUaQCSvRkpHZi4G0z/9rl1o6b1O+zEyw04n6fInHfc8DFYv3FrgBQfv4x4T548jeoMSwG0WfyiE06yvUAt6KVKzLNL6zK7vfvYBXZ/PV1IpcO5J1P21YRe9wTb6XFXHmlCTSEvcuzBs1kkD2yqfhBiEG2r19qjNl+KNlNOY7foUHr4lph0uYlOf0DYQUXuNzGVQ5UDlk8Mf4b7G0ALfBjYlqtzvjBSoffOWZWgbdFdXt54ZeSraKxQxhJxrFUThL8rqJ8KN8JZSZnWb3Zka/dOF57StS5tnGm44mU+McD5dFGtCU9KEmpbKLIAgKkZmGx03JWQiwiwOS29glv+jkn0Cl6oFcmFIwP/eFjYcOuFzeuGOP/Ns9L3eiyirWNV/wexwg5jtKsamkflmYV1kqiKiogTFBpobbRxntF0jiiuMIcvieKXY8sd2ox8CktcsJQsSbl18qkHlmwrdnvFC3KUDrClUGWipTWJvEtbjSjOBhlDTEYSJmzSx5ZN9s462/+yQqqsTORLerI3RfnnHDgt7sg98vul3BuG+4K775IT3bDaAP53M87Y3RCvoNUoPjptJWWQzYbaLy5+C+qccJVW40L3p/GQmfXtlSFRei4caVocQdkQWKubXroUoJoGHsWViihYsF8eEg9Lz7KN663cc6Puwovelr/g2E2bsaZW3clZoNcok9e5PJoSYUc5eG4XT3l3K4xzwhmxK5UOHghTtzngJVffIV9MNqKoCVo2QWVfkmIlkOcRjrLUjAI+WLoshP0cJ4TJm8OphSdoqTfeLjk6GosaR9C9kpaqiJgA1mDe4lECu1WV60rIMfHwQmcsiyzSf/rEYwvjOCQ+ioW6IiWTKSX3Nl2FNe4bdDmXZbru0gecHVbPihMVUHLLFV8n6JbMytrK6hsqb9NHCDMHtU6qjj7BJ6azmb" title="Mekko Graphics Chart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864884" y="1524000"/>
            <a:ext cx="8803116" cy="4267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94118" y="6005125"/>
            <a:ext cx="83928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 MBTA Internal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15946" y="4795742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1200" b="1" u="sng" dirty="0">
                <a:latin typeface="+mj-lt"/>
              </a:rPr>
              <a:t>Total</a:t>
            </a:r>
          </a:p>
        </p:txBody>
      </p:sp>
    </p:spTree>
    <p:extLst>
      <p:ext uri="{BB962C8B-B14F-4D97-AF65-F5344CB8AC3E}">
        <p14:creationId xmlns:p14="http://schemas.microsoft.com/office/powerpoint/2010/main" val="343970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dirty="0" smtClean="0"/>
              <a:t>Total Expenses (Including Debt Service) up $13.3M compared to FY18 budget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986685" y="381000"/>
            <a:ext cx="6700116" cy="228600"/>
          </a:xfrm>
        </p:spPr>
        <p:txBody>
          <a:bodyPr/>
          <a:lstStyle/>
          <a:p>
            <a:r>
              <a:rPr lang="en-US" dirty="0"/>
              <a:t>FY18 Full Year Budget vs. FY18 Full Year Projection</a:t>
            </a:r>
          </a:p>
        </p:txBody>
      </p:sp>
      <p:sp>
        <p:nvSpPr>
          <p:cNvPr id="5" name="Rectangle 4" descr="Enter Chart Description Here:&#10;&#10;End of Chart Description&#10;DO NOT ALTER TEXT BELOW THIS POINT! IF YOU DO YOUR CHART WILL NOT BE EDITABLE!&#10;mkkoexcel__~~~~~~~~~~False~~False~~Falsemkko__4HooU0THZk28POP9trq+pbTvvzd/gcV8t56cq85kb3NDTsUhojRA0EsgEHHMH7oYP1SYpn09ysXVivguJdhTvfyVMsBLTGvcX7WPTor/CmWYMZBw004o71Xrc6R1lRYDnPKOAkH5BrqIiKs1a97JAae3M8+F/ezLidDKRA7ZbMxd4aUrVp64SnWy5WfTRvw2eMp14UcYb2uz/7ys1f//LboCDK4v99RNdk8pFcM/gxgNMk1vUZ+7glc0r9Os7VXp9fVTl/5VJXcXQCrn1vxV8R2qnQxxwL80jdt89J+thh6P2LUclgcAORAuj6HiWA1k/uG6Og9uRSe0KVbqe/NZN3eW8NBxQWKI3WKQJe3/KN6WVGQASiRj6QhlH0q3bnoeQQ5xByvc+SZvgt+BReJ2nih9rz+gMTFu/4Ue3w5+K8vm/N1doR5k8bhACD5R+VPsx8uvnoxRIG8VaEAYFXhU9qa+gSl45s+8jAO25If85JwmEJb4KzCohgGlz1sVWHASn4jVKXyf7ekswfa1uB1I7cEJ2vJpJSKmnuaGv5PRW34U0u3fHkPCD8hvnJzcqNVCN80MvExe0TW30svyPnLrvRIGrUU21bZkxji4nXsTjG0UDE8CZ7IhPIMQTcsBALJg4DUfaAhSUJDsRrv4jcfqJnFaCMSQ9xW3qsshbxFgv4iSeNQ5OMYAvJMYhMHUj82cktHEMDN8AXv3xczksrJhHnzmlBmqhXPKZFngeNinHAg2nMK7XUzMzBmDHqbFiQAHJ+IOi58x6PCdRlZVRjN+mEsqXZ7UPKZD1IZuUeVBfsInMWT2Whefc2oWsHl1ngDc0YPIVVU+P98o0KmRcmSslAiA+mifObvvBhSn7OoI+jg1G7CnShqVAv2rbbYlghuUcmCW89ISwXBmlPZtSrJ0HDrsWhHcw/D7bsSTmtyNhnh3L5VKaoXDQmHKH3RqxX7uNYb4sUctiPJuwR6fPMXAVoEcWn7KSZpIr0IUM5FMsb3ZpPrOOzWiMdF1HZ8C+FgPHqYiI4IDPEduc6aiokGRU/eYOBDJxwold5Vl2FGT1hx1Mq4QrwvV/29MZuSmqVI5fqoGWaASkKSZpikaH7JkSUvoTif5QVZOFggV2yvNPBbh9/iY9WcFxadmkBMRo4AQPL2BwEnBIBz1Qzc+hXxO6rdj3Q4Vfta2NOzJytFTJbx1khSSRS88j+EiQMXI+tTrcqrF4nZVX0P4AlIrRquWQYVAikFIMcqPqDkUSBm4hDi7x/eJD17d68zPm8p8ywaN+Goy40wE+CkO7LsXKl50imnGklbrc+/6xi34MOqCqkJ/vgSusRdefHpjHlQAMpBLbNACw7vN1ERjOagV0XHT03Ww2wcUWVt2t6gMHm3NKpA+9JShk8G9n/yMjsdQAfRJE3i95bfr7zw1B8iqpTcOUW9GEHRldiPentydhHOHD1+uPdYfVS4X6mSljnN1+yQ6+bWWHbtp574ryTU7Us//h4M2ZybJUYGrRu/I1BbXcwf8dFLPtlatENzmVS0qArPi++84jaGG/qtXNzjNIgYL8TcQ1W79n2MtSZ/LMg8Anexdop4GMSq1sH1v5Jz3S0NEaJjORoCFi8sX3twNoSq9TSMmXUx/VY7eEEmTu2jPWIWpwR7+en4RVeTQPyt2uyb7cpzikb2GZX2UC3M6bJQT1OnAOdQjIOCuxJnGFwJynU77Fo48E5ye6blSGgp0bC0/dwCAhEEwc2K4rN61Epu7+03Wr1QRvtPRMFYHX77zvm2o4wsQeEPUqeWHT65CehurZg1kUzEJcgs2U8PlG24Bj0ZtjQTQT4xBv/wcWV6kf9pNQMclQsRmI46KzUKRnfRf2WZBXrNVJvEjc0yvSPTdrfB4bwR5elw8jKcx7WkPRzIpoYzJibs/d1N7nvP4hkmeM+SJmXM/EqOh+b8H/ODED7iDPwLp0kIck3B0O30ftm+Wae/mfRwkXF0kflmgpR1QBk6kF0rca0e6yv1JYQuECD8wqXfjj1nWzkRrfdePdgd/MiRCyE5prvyrmkmX7DcckgeOO1HPmmhe7ROoHjFBze+ldwjFvpOCNfoGHT31NgpbzXfV/Jov+J+c7kDzkWJOCm8b3lPFJHqUYQczkU0aC6YChWvMwLZl4NOueDKaLR+J1XEhKSYskaf+3+VKpsiKBqqfGpGnye7V8I6lZrv+DPvnWvYHMVwii4BzqFm4i3DMFWwyIGifjLbWSpsXl2Nq0q0pBscnemzVhPL1pnQfsQrdH2MS54sbPLse05DDvG9xAUXY00A+D5JSgXBsrS+KKSN+ZH4KYDV7VKLC6wWslSbd/7ZCkekJXBF6OaFgq3hz06q0VTpBKtPQvu9M3dmpX4NSR7pcPqGzTtAf6/shwCMdkYTO2kcrme0sbcQ82XLpQs2v2DI1G38yVSaIrIVp6+IbgwadXIsCRD0WxbfeEXq/8BDVtd6g+rhWLoNB2mMQp1Ji/Iy24ZLZGAWms56dq+NrcuJqZh+QE8oPwK3RVDcYPhuVvDPn8mJSbQ/+PGVHlfirh6yHkfAktcmkfimtWaLzHHeWV4vHrm1DdUE/uL2Xp9TJ+sJoIMsYThj9FhF2O4b7IJoGf0GGWMLqaRs1stSqhgTI3RSseGuEUchggCoGOd7YLpqk17448X9us2F1G+pghbNtrmCg6iWJeSHfKWiBCPRC3IV86HrqVId1aHYGlZ1m/orLpTPldGe3q3XVbb8SJRuiGzgneKZct9QWpm+BGOudoPT/S+tbuoo9N79O5l9173ivChrgxeC1IT0RtBCmEiJJE88g6b1tle4XtxxEkuW03hfj86AlcEe7pBJv9Qsn78uSTmhW3ZU2+GZJfmEQto8yVy5i3XWM4iy055OmRBnDCVbwLd6BywR0u1ZymxKlvrnsRAIYnz1P6NYbiD09wjVzhw7ah4KpmM1YQC6YxMjPDSbV/QF59PlfYw2nzYNemwZLrh78SkBuzy9KbL/liniWyP7gedPcl4Lq+AzSyAm1GNcYVEIKPmC5x+zEbESuoERZhEfFJIAaUs9vIb0RsKGnC4bsO3/jXRtRPzD5BiKuJiJ88I5oZzKaGD0tL6Bvpu2wNvAxZmaPvhTxDLvMx7xDrQ8nqAz7s8mXln4thrwAu7gz50s/WmmkcBdfABN6ncUQTPz0v/8kxbVhZIs6gnR0IPY81ZD9M3qVt2KHmg+6TtslnWgma8VwprrN03OSx1/PkzNcYPQbSsBMK5s6ApmS7ENg3PqkaYOW2ZDuPrr2g2N+NeMmpDUk0a3bThhbMg/fMBs13c48TxZGZmxghJz+4J5rEVN3SR4tc9N8YkoktSMzUPusaP4pfovcDAwP8jywPgci4AsmKZ+hV9npAqeoPtPkhevxy1XFQyXVUD0GzcegUllnNdhtxv/I4G8uzudxEH15Qs7kh66Hy5CItZdUkxkmp2i4gsKLnVsfh5sCDuu58e7prKlMSX+GinMxEJ6gCfvoshED2hhvUuwD6nWhW95rd9t7qZqoA7sQLe5p5weFw7NKhBcAFuZIQaL+HDHu1ivG7x7Oym0w3eyQIy1E5pp1CqdqncKI5a9ImtH2H09fsa43ubp+vEjN3C+aapuyqVhMry+F6HQxA8hm5HKff7TGPYcipX008vE4mqc2XPOWT5MWXJb8xKvd+ZB0JKYmGQoRGDQtUNNJp+LT8Us2U4Ig4gR1e8E5zR7psw9hRrjGGLxxA4OlV2Z15uCkEMNqej1xb++gH9WoiJ17pTrUq5Lov+CTrK3jm9C9dBqYFt6vrWRModIF4tvE+xW8xhwbtaNXk+wHSNBwnDxtKPcCM0EEJn01OYt9MpIL1ZaOPkilyMRbe4oEuZsfKgRZWjD4x6zR0jM24GdIsPdMEKwRAFtbh+94dX3gCrGwTulvuhCgd7EY9lBsIA0vAEoi20gkqnMWsfb43PDamD8NHHxP2KE3hR7W+W87PG6Vur653lLdrJbeo3a6vQ39fnrVZPya8J+UkMbQjOrk0UzRfJcwO52KQGyKZEIJuU0q0QXeUlAvu5a+WjlMstoaidoaae6APruvGFLSH2mpW7uMOYCruN694ar5MfpsQCLDRXAYiUAm/vXG7Te42qYfQAFERUFQvhPMtQL1t1ZyYiDUWg7C1/SHRRLfc+48ImIVqIvxvxSk8+/KMOBrP9eewGcnWvGEiTmhZ/T15bWHkRvkrft3yHOg1sRnZIgBwnSHyjrkXMTPe2bh22/WafHGmTtxsEQX09ja07WfKrfiKE67o7cL2nlCVTBB+QO6460JD/shEnrdbb+yut4quzxy3rKeuox4FGEM3W54TpoDxXR05pOIxBjgRdUk/xoPbc5QV4Tk6r1Er4j5mGzmOkY2pMEKnI38BL/bx3Yehto6GLUlYXMNwwjSD2lLd0K61rJdGlQf3IC/rHG2iP6xhKPUH8jb4H2Ho7SVQg7XFg9ZW72TYLM1hZ/+UN1iAV2pztVwTVKHCzFKS3Jv2gWe8iG/42ZB1ltlB0AFkwDh0MuqWKJDJ45JED855hYUCiAxwPmtMnOwm1zS40XuTY2YtB4aBS2nLd5EBBDmvOT9sc+hZsJ9WmbdnKZVMINi6GDUH39Mw+hIuDvO81tVjPCvl+rU36R6UXIZxEOvPEdULrfEMjtMak+wN6tsJrQFH3GoHu8ay9Ow/OhG6cziZlS4oLIqXPKUQ7kQtiO/WQjOiNb2VuGA+Cs/+v7VsMRFC6T0F0S/STqoacbtZFk7KLq6gJ8NbByC8rvs8N2ebUcRsm+qWuBgjykWN92ThrIMMModCGKv1y+kWK0suG2bmFsUfllXE6PmzBfYlqy8RDDLZPOsMJinKx/yYxgZgrDZ9Lwfav+0Y5yw8ZvNnMwmnB41JxS9xCDgzjUjcGC7WAL1VZqXaoOZuf3jKvSU5BeCkU/8E4U7lYPTnbaT2fj6xsyoKh0DrWA07LTaE/UFVvdYX9HWXjdxvJRp0DA+IcZYAH0rEBrenHLzNd6a4bK/ErFH9VuRrIKvQQrPNPKlb93Dneb6luCSZrST88m4+312OAIrXtvqTOXNUUwYpD7epuBZAkWEqfjAcm7I6vssXWuau4MY8EOCN5XjmQGb8OkRM49J2vhB9mYDrcCDYdfIYix/Ez6m39neU/n7QeaVORTT8XkGmHWniEUQHbEFrMM8jKoov5jkskt6oMDjR9u+uSPJlcCt+VamAL0DtsbLQEcte9Q2YkL7YDj5VsYtDmguQI4YmksAfq447NOL9yT9yXJ4u/u15VG56o7FtTtkhqk6uEs+D77k00lV67KjXPuyH158tfFIH4D2/8FDxwoFurb8BxHGj5ql/9vREQq/5nqwVgvIbbADdCHaT6StFyEV5dqLxsnOz8wFgbkSuyhGhzKtgLMtXP0n9f/cvEeAgds1TH/wR+2z3z5AfKGKybfJazgtCVY926d5IxVDQmhzpU9Tg0eGn+rN9JuDTJNZFu9EG3pmq+VRQqqeevG3PGKUxj3aIkPi6PPgIFpyR9/ytf19sSZUbCjzTJqZJVZL94KbkBzwMvs70Y2gMZZYeYTwZZj6DGTGtXvwXFNjUnNrGa/lGokWhilBgWc+ediGepMDePK5sMyBmyxR9dlNFJP154fHY83sJrxibClJTzfquOupCeNnH6rKxj2j+qPOFOjOdiCCe0uf2T/BBhKN6SYNLvIAGaqkm9lmqXUgj2Y6S98whVTH8OF85vmy+YobeJzvhzihyZ1uk2OZjy3jAlW8PlCsOcsC4y0TUFmTwB8Mrpgp38eoV7UQ3HqPcTvNng55mNxSputIiu0vTWWMKao5UGCcb9SuR4WeOTXlfERSaCa/K9VmvO1FboOWibt0gwVS7JVNQr7ur7r2sqyH5PXzMfWqybJmjJWpMHPDeZdapLwGXGk3EUzCfak9hR5B2AA5W98Z42ZZP+qOhaA8h0L6skj/FTy1/V+5kk3se8KjDfKZrSwsAcWzAqS82F25IY+iyxpB71pU4oWp/z/TvTxD4eNKYmS/JFIuiNZYlAE5SulLnCNGlunOEv4Jisisnopm9bVaQiiad1y5/cfo2nsQHNM3JDCw0F0BEKf7HzTRRrs526zyDG0F1ahtssgFIyZ7RNRwYv/va/9soDxC6itIc2S5haO1rk+KBvRuBVVtGjXnij4LPNSTaBLU/Ub3nzAXFm0XO7TFezLUvdb8sEqJWrLbzdCmnamR4j8nH367aVXRRbGLTliBwkz/svGgWudV0D1nl2LcVUVhF73yFoX3yQ0HMnMRJHrStXjXppxAJQC8CuHkIo2D0r1i900fAOwMf0BDFxKl9ssQrUVDo/bvYS3qDKp5BM99QeNxCg4P+J1OtXqgkLNNNQDC0QrdmVx2gijoHMu7Tk6jVRjnTgTrnvkBo4s1AhhWUftqG8AFT1cMC59wSZOPu8J37gBKkbT2wA8URI5yCWtc1rNRtVphIkz1kHqShLonAenyrUxr6LV9UJJeuZwX67lQVGboIptEvF5vZ+1tIvdW+K8tf648Jc+O/rVZABj+GiDmpYDR279tSSUcd0UFg2NksoHi+ctDcQB44gckmNrS4KKd0FrGxqmnkK9hmSndnb4XACnnYz/4Mhesa32doRRX1v1l5C6G/Mltr0xp80qSo/5c3MPb02e+/08jiGhMyuDDfO86SdOMsfC+4BiW0sIJnxQT3y7PIws5hqku+SN+muWUdxAsE4PlFP4uViT+j0UQC17UXggNH14K+viO8ti9QYQ4p/DzynRZDL/Fw9KpqJnjtM+k582qWwNxQJLLP3iav8Q0RQelWNSV1GMFJE0WmhLVSy5syyA6xcitP1Bw0LaFYJNbPiq/RWtYrwGd+vI5wLi/BqDrs1RFop8RIVUbl3CXZlRKCPbHIceOp/iPIiLq7BfMzed72lfLPN3Hsgc8NPswFEGG7VzaJhMnMbCIhxbmc5ptOk6gCJZ84DAAqJr0HQGumMkZfZtXhHG5y5DrU15mG8nhmsaYFNwZEKz4iB4+kB3v1duptypv1/Cv9rauc4KxxQbyx4J7MDhMYmWxpanrte1zZ4tMQPsF+FGc/Gfpu9MUENUF1pT7vf8RB6H07ho6zkB/xsL5DTrh8lDHf9nxsWzkn04Lc7ynoLcluwYL6tN8BUOlpoOSk7C6bss4ZwsLCDz3X6Vj/i3KWwy3YWSbnzwaqrPuiqbN7AHoqyxyHykq+DpUSTJfWNKEmjoyMl76R5mDe5rO/cOeIPqtuJGKkWt5AiSEnOQPVoc5Ko231EwMWgLmgmBppR38BImhk2LFA1vCX1BHB1Ws+bNZe1tcHmeL8jdziPRV1WPfaw+UPeBQhf31xWdrlphMaM9D49zhXNg1aKliQjfYHUPYxly5dS28L1bOxwCCg+rTC4/7SUnGmTuAS/AUtzkIMd0yAZqYvUQl5bZMftaZ8Ia01dAnalziB8/Af+tZr22iGVHcq6y4Q+fJAh9Nguj1k9blid6VX7BQbX0pG8ZfCYv4t+kdOelepQR5jvYPrwwFtnVadX1UQJhd7HgPiN07mcnyVhClRCAiKbun6YkLgIOXTAd80fZoEswOJ0mjRtexkWo5xjywkhkNEQjv/WPWnFkxyaL4Kgo1lzf8Dw5utcfM8ltlIWaVf6U/ZMULQhZZskYHhCOJ/isxIKd+6fyK0Xt8cr0X77JDT/V6P4/AmK2wowcsQBowj6w5hySnaawBKiNX/XmIXcxvh3U+zLP1KD+6nHh/nE3ZU9bKcOaigYujMtrBx4+FEqKWfzVywc/IdfU1J5dbsqQNsj1nzwAH+KTkUfuMBslBIr0xoUaiIjuXdJglpGkRrRKE87WuhTQwVP4eNkYudi3PPvd2/PB0ogEoEXqcrInbaJcAvcNH636Y5rdcggXImrh3NvcwGh8GPAXAr9PnzM6ggmoqsCTI2Ct3DCf3EYu/XojjtBNRnuDeCvrDMR8WDiWGNQUpGC5lyK7naWvRFbWhghNnU501zceww9hwhiruZeWUdyfOxsJ0yl2nv3KSJ27EL4DXC+WiVAqcP8kcu/g1r3CwBY6Bbfv7Rm/zgMojIigvcZbm6QoGPUnneKYocIMKvai2j/BGDXBvrUKkVsHG5gTlAEdIHuWvIxTFr4dBIBjMiyTUwGo30ia+vGrLX6gQKFl+wBXG794sRrGb3Dxa2WwDLvO0s8riiILheMNWaZRT97e0RImF9HTZAy9GgXpx3yQDOuzhbBqc5Z+U/p6eQT0pbJuq+2Ewd1HrU2k7o6rfjiH2FtueSdWeCtJLpYcJN0FYz4CA15HYfHqGKmxa1zTlxr8clwUpbZOMUK0L4Y+/hLTeoz+NN60vTcF+0xge+7M4Zo7xPUGeo8y/3LWlVAkQdzRawt1kxlOVVdU4km07tTcuENHkC5RvOWngshCaf/gnw3P2yOielvQaPH/FMHV1I77fao2PUZCWKW9ihNlIy9Xz99/5RDtzCkrRc7KOoM260TXkccnCkidRW5mSzOi4svJ+beHz4jfdzIsphJdpM8c3f64NW96FZmM2rZD/1Ut+88NPMNuttO3fJBxF7Tqe2XGPdUE56FOxMG2E11PJ3CeplD6AGzO6H9tCIXjukzMqJpbJoOMIx1NLIOOuvgZ+QpO0pFFPUznhnrMdubb/P87Em4UKMLH+z/62e5ia1+uCZ5Wg+ab4f++DNPWioMjUOBCnOk1g9sZSSxhcUwqMeOCqH7ahZwkba2FGNz5XzBuGTofTBRB1rcEQ3FqKQ/aFlljohuwqCRbvFc5+wbmSF0stp05A/xA5SDzs8gK0T4db0oJEZ3isnRJdmaLZI7/BO+9K91vFb/TRFpNVqZEKmjVRZTlkYnuGtFLpiwUdRogx9Gz6gpCnHjoXxl7SMu5uCKLPau0Wn89ThfUIvxQseVH4ilDdVJ8B//pafMFjvjuuCVPxPKHcqIKprGzvuaVItP7DapNKpvDejs5xbSycfsUcHK9pDfNRaEgg4xKAgl7cKBGtd0Xdjw+1xsJhoQ9wjyIHui5bpWDFrFNLxzn9zxlBDKDlukTyceD6DNJ9YWu+L8a4bK+JbuD6kUW2srioI/I2jcp16QZnLu+3OCusvwf2fPgHcUCghUjdx4sQmD5dH9ePCDXS4MhcoIt1/kLkfE1ZFqCMPlwguWKA6i2Yaxy7Sy8ppNAunGDrP+i9dOz3mRYkSsdZ87N5m4Sgo9/OoI6IG3wzQSNzQx6j+1VANBI/Fuyb+yBrOunkMVSFGfefRjQgcuUR2ul6iGcO+59mGb/NkSobs161enervpMSlZHxNuQFooS+392oPCIfzBOTJEpDxS4/c6MeVj6NvmwRRxZS3ghuJrkMEKwza1euiwJGtdI4JqfBEZVdSezvsGDVS+mheP7UiSolEV7s+KtWWLL38QSlAhGtmOIHHQPraDz9XBdpNn9evda2bknU1907olHnhGZiP5Z3SjqWu67RmUxZi1XfSl9N6TINUyISHy4Z4N5hwLUL/3+I7xbK1E0YgnV5BldtdX0BXiSQxkj2etGjPwuO951dRCjPM6xGmAoInhj1fZUEpAdAjV2eGDnZNbY4Q0rRhrjUMXKH1dG6ZIVIC8e88T32E0Z6wb8Tf+1SyRn1mFd2aRMaqogqNzk2m3ZUNKafo0T4VjsyPNH/1XhjlLr9sWHS2QdTECvMoWpwBxVPZXgs4rLA/F6GT30dqczwGcs5/USsoGgmN16uAHzsxXqtyOlzqJ6uLxPak3b+I9Z19jZ+mjbRGyV9VKgxoQv5m5gqQtcL1n2/3s7m6kloYwAt9WJESsxep5X35Y4+DiQ5kJEFGPQBIsIn5xRIcAk43jE92obFRWBbgjGmSEELlPusbltDZ7C1OPGp1oQouq3i5oYRAfHfLfN/RXfREaVTACWdFQ9ceWg2SxgxNKsywxdps/tmymAgt0JXVEzKa2+o2+3nLfBkK9HIwb8y3PjWEzuIEjWlesHM1md3rMnCYmQK7X/fCTIwK4bA69HUiJeJeC0XLTm/Avo86+aDmJH6QMySlRJU0qdc8vHfNpn2lKFIHk1ALlsXGTNxpL1g4/9BVcS1RmkFFNqfa+fcWc5j/VnKX6m83eI5ryrTxXwn6f05AjDgMmawnXpb22geima2+G42sosS2v9Y+pn8OixoGVCTk8Kgvg1ZMoJcHLn8mLmLDtS/6sbFdLjq6bL6fo+PA4Bv1fBz8pHxNUFRzGUugZl0iBw4/833WaoSKY3Snf9ey4BzfkBVpmLnCF8uHzTSPVo8lgOHa7qXlXDeqv6O+3y14xS/ZA9g03MaFUQudNqbwkmt1A5wtiBq+Xlgo2XPPWwz6G4PIjvaX7US89mDQ3zQoWgFgodhK8W3czBi6hz40y+0WF1sAPyA3b/rnmwAw0HsYKMAdkbSCg92+FrHqpUnD+1brsTofbcUd1Jyz2QtkK30f13iyxAm2gB114JAWzsC9CiO/joGhdgrkUz48UZyw9iv56kPmp+R58Ikkq/kxTUkyrPDDNqwEIBKVLxk+oCA0DP7l6/dQTBLaziMZ4CK9h6CuXf1CQk9/48agbGzV4euhNQ6Ebcltt78F+IZvr3mOuxbd/uT5CNXvXEgVmBdPWP02Lz2aJN4laaJEd6aUZp89KazgivJ0XglbMeg75oJTpNEhzjXwbhzAWU+KxU+muqJFnFbsTZ4G1RIpwb9qVFCdSIsVsw4RwqsbaUvk+SIUXE1hBLAmC+Rvx8kf/14SnBGXfiCPQiaj3YXZVoATrqH2KiYeySH6W0f23JnttHMEO9srU1PHM01Q9SerwQXJ5NBxd8q9WtMmfEEZ9h2bl7kxhXwjOO0Wa0LZ9bmkpndiTxBdtIOPfXEt72QgU6nPpq3IgCIobeJ6LBEU9b0i7ZYlDnEyW/ck54TAgZKb5MKA2CXEeD+hCOdx9BakadiTRlA9y9xm13t+9X44Cn5dod6FBPgPm98CYq6Sg8ItxNY27XtvSKSDxHUeYxjEM1w+wwdUnocZ29iB6B+ZWY7o02ucbC1Crwjal44bODv3H8JNVdOb8btzjz6fKI1wCL/hsuZ90mBuAFXiil8GceqdQAmkD9+vuWwTgrgST6p2ozW/Udfrs8vrknrluyUIJQfqAzdz0rzMZQwwkeWaMRlrCg+wstiudpIjQvTidMmaUsHI64ztoZpVwtTAgxVO8dXSXSA9U0+DvRnvSJCdv4i/ajAFYgLtLCHfEadNJ/Eqz5ua+QC+FG0gKv6niqo/8pqF/h60+iM+J2GxCJmehUU8iayWo7xJCt7bh+tPKLHjIs4n5kA/wJqJQ9ivahQZz3MB0AZUi4MjxIwlLMI5582IIgcPtgt0FPBZ6k6VTYVdCIucDxEsXewrgt0InQpvOUoYyKZBQ1inxmdFG5Fqu6/lXhY+Py5Ha35S/Vbm7l+F+ZtWzKDlus4cEjALH6ZEaSpzi9182T1ml8pzgRoOJSJp95bLZo5bukhBJ4C4c6CNeDTktfkKUyreVtfQDwqSZFTUdhjlpENO0asX67EsJA4MSf697cQYdHVqLB6zaGzoIKwwDFBE/G8JVDMU8Z8UGV0JSnNyWZNZhqy+3GeY9gjIW0OitjGyfx+S4sg/vMTMtsIMW2307l0W+j21owXb67Ngvq6gePHU5h4v69cMGPVI2isHs5wRy3xPNxbqivkkE+wFg3DIdYO1iI5B4zkaH+shWby8GZXW2AtiySxVWe343ChI0ms1jyYqLSgvC/8/vsMveeMxYscaOPSNaXPiZfmZkqDQ0SomgLdLdkQhUYCwmAUlVplDBgJHFACqsS7Zpl1+NxnQW7F2R4VugivsEfmpTCO0D1rUh5y8qQjnonhGWGgktFItJ/zoOdQtKQVVGtuA5DSLcDHbe6Viw1obv6ft9u0v1XhDeMqv8VSUmA9kCiK/OQtAoqVQln6haYNx3ogAmwA/je4oG5pkIPsUhE3Nkpu/4A2lHHNcGdVFS30kEy4/PYnf7G6BzSJrgAzNLRBt11eSTQerhBBJYc+GFAn+cq+UZ0c2Ik+51p2pY/4Za1n50GCuexjhzXw9t/4mG0/PQdrFvVdQbdXH8p1Iiw2KFOBUYIPekIjq0S6NZtjtVMswA6CckNN9JTvQYq4UMJRy0fJf9czcGnMbPfVsBMr6sHpngnG+WSbI3wisdfLEJampugzp9wxSP3y+Y1nHkrnkXOY6hTMVndFbKV6XteP+U2FjD7tZuJ+HX4KZS9TxZuY7yaXSNSxlte+iQO5OMQ4bZVxAA3dM4xpSxIoYoeipn5H+xyksZxwrBvwZHsjCemqj2JvjEF/92+SSc2zSj90f8E6pyYm5fmGSdGZ4/xk1JmurMUEPg61YEwd7sBtSkUcWrdrgZ2qvfdIHV07fFomb4HBQMH7TFoP8kzYXdAfZYLRLxOqEZvH32K+Y0ZvMzSTEBjbu/mM+/eNGXbDiHatywCh27SzImByL0Cye7qz7FpJMnU5dE7xoq1e6nV2GWzfiuZ0+X8qQ9jVwOhHF1YxVPjK+Ymr/iSSZe/Yc2TQ5swSuqu2YUf2fyWSfIVMx3IQWHRsHSOmEzV4jR6IQVtLDg3bGmI/b1zSj5UaPGwxXlP2XQ2P1IuY9qrcGkPN3/5vkJ9OKQ08k0HKqExRuc0T/G0mK+ikqFpd9CWvsHizRL/P/8/tBJKV8U3b+bErZeY25WclZK520zK0lwDopUVvBfHFhzSZdlCTNdcEo6h2boCjIed01gVFz0VvgbBhBEzJy9Fu/7X2kwRZoZmKAsvaxC8BaCPxFqAQcSzXX3aOpPtvhFlc9kFdF8PPB7JVETZpVrfvS7X4IhqQ+qQoFqPrp0WWTGhiXy7wIzm2jKYTeML2OzdwYByirpAO1G7FYRa1dlg+ayaHe4VLJpSkp5AaY3nQL9KF4PnHDTgh04tewJh/kYZ54qwzLE0uZvxioypEHMjvGoqGJV6BMdxf2Hmb0AV0uHIxHV4GATDWYXK56MsKrGFAIc9A+DprpLC44XDM6Yyw7rWUUo0y3yRYXeNZ4PfUNBcrG+1DQpF+nZGLxzwxEVUXTqs0V9Zni9kWi2RLZdFoEf9elKTQBjwBjdCFEZyV4Zr2XOiB4kVHzrwPww0iDvSTv7gA8obYy/bwNfe/9vC+ItBBiszf4b9tvXYKQALl8fhKbSGGXX7A7PQgnb4lmajoRIIMm5Ymez0EgqHij110EVH6GqktuWmz8/dzUz93h04RITzDHGuKI+X9tUwXQ5qWkBbdk3XYOtSWjcvmSWxCM5BfYA18M5VNv8aDhfUrevc0sW/6gEiFQDzinzH64XZaucv7LCxR52EaSUFktbspP2J65QSLq7YnvYfFAobX0SrLk626+Fm/MAcwDL+6F6tsPzpN3CNWB9FfUtZ9azlbEtAfIahr6uGxro4zn2QbyRZWEJ2l7s6BWN0fc1mn5ikOcAYR0Gds5qmdl9dCoURR0Y6C5Pc6Puc8rZLtm5nUpso5d+CUoG9/4Pl2SyqMw2J8V88VJTCyyZ4Agv1E8GUoTp+lXYCK4duEneb0mJyPoccU/7hENTJEbVGr70JQYMV5Bd28DFGneK5EBaKKmCQsJ0oox3D9JcSRYXNL+h8a+SUGSRFoScedYYQg21c+j5u19kayWfCykUEWKYBH2j+jy+EtrycVD9wmIK/t278pCpg6BeB0eOezvK/cAyVGFvX+73xsTbaKMRNHsx+AKqH/4p9ixUF0l39ns9iphtJ/le6djzSBZ2CygNNudNbvLUEFbGAR60wysytXUatjp2zZVUwbyjq3iMm+4LfJasLKhCvUd6w/op2zq4fpp67FkGv2S1imh1On1ytMhymBmpKFV8/8qOAwAVjk6geAI11Bz6C47Ak8CpaONDng/xw0NJqo31XjS9NNZA25grYgqkQOBVJJwzTTicMq6aB8/c7NymVOg6PSC9ID4YtST+90prNAJ++X+bvnqUSP3bY8wroFvEfPW5GgAnrNKauqsPU808WP4WJHrii9kcmBHfqS119h1J+R1zDJFE4UL8TAI7JgJ2WflcNvX1brGO5iVTcZDwjD38zMkEufupqSUQW2puTmHI5medBQiM3wO6X7LcE4jSJvpudGLG78K3lmsCm0IL32nYCNcoc82QPwXS9ZjZZfFyiJJbxF7ezRm66wtGnIGXrxcHV2xGLaqsnZ0JQCLrm0kE6o7gr5mr8eyiuCEeya22qaoGtK7ZiWkODp8f6jevtXnKIqghbQxXnirEZWmvoe2cNOaV4VlT6c3EyL4F2LxZuyo+b30FnFGo2v5Go8Oom7p8JeJ9pIobWMPUp+uxZj+QWf1KwmtR4W6owemR3xzzaROXzA22GpwdVMqvnmFK87wnzptKWXzqttA3QmIJ/ElP2N7mEfFv9C45i06pHLjZ9AfcRGQrcxGLnmG5m6v8tgp6HCz84BXMtREUf+SGdXaNfoapU9izaBA60WxIOtp3hKrfXHm1gLT1oLh3uz+DM3lbeeBXblaiHjhakMmUFrrOvVy0Qm6YlwN2u5beP1EAYxbQ41jAXNStRbVUMRFQPlW1EDgQHU/3qpV1AVUCPIyo6LinPtjE6kgErJ7NLndkFcmkrEH0OAJA5xxnpMDlW1JVtw6qY3kRV4f9l0lWphgh78jmN9Wd25OHNPEYfSwj1MgC8e/cS1KAwBmWuCxAeJ6u1yVY9jUerfvT1hQgSIpwvFFrJRpDMGPKsm2+5039oJbHVMuTmosWdQZFyePZAdvWmGGqFoVj1QYl8xmOvmR4407O/GG3K3++UmQOyX8WbquajHk6vOHorx8TKcxkoKjvLaBtYyIMMG06HWfFyX+dyfz61Gbzpf0/BfnfzExPnyE3EWa6qkah4NB+JeMR782Q1uHOcA5mHqZTB1wJH2Xo6wc42dNfosQZQMyvvtd94gk7/J7b0B7L0a7SQgJFH5wkVUGKK6jmH3tXvNNsAehlcxl2MhtZwzGiX6HnWMEpamdpbw9uJ57VXNsn1dGfkb6aimYH+CFtIjDEov++Y0iQHVraHdVMOE6vUjDZzqR1f0s0Qu69ZiY1CkEYjNJw0TBI5PdNE2NQtsOH7VnW9B4eI1MdsTy+UHQA26OBDV/VHadwqU2z3dmvgNxSU0TqulS0ldHtw+tnVCF3FIUPyyGHUwfjH9AmfuLt6+LDt0eKTDm1wu3fATQnkcwaF0fjFaCuk6Zuigy1ND7Qy6UCF5lFsUdZTLY2kNQeoAblZrMUHpOOdrPFmuSPLqW1+FhmgxHoKhT24Ht4OK3JnL9kP7IAzUNumGgCyRdsfdKAiakVQ5s2i4Xaea2atfzeVCO3rfq5KD0DZJslBAy+UcjMEN0/mcUkkyzWNE8VDOfEN/ZqdkFmOIKbp8jqVqpSBaCALVjHfw8a6pV1zSoAF1PteZFcmSzezoQBpJz6NHz+kL0dtR62cOsb2lzyWePLQkX0449pqBpXujyynLoYIyevg6pmYg3pOjo7PKIoNi1T+5ABsmFooGthbl1togywjnNK/wc906qqD5X2kUuxrye9DZVuJGPSszXZOh7g1vOzZPzkS1Oikkl2fBs/GzR/wbIjHJ4pwMHxFP1TmWnL/EQZh4CDqc8XzGLFqx0HXA8Ugk+lqIh+mp7cUAhdcxdVX0a0Y3zpZJhsxSKGl8hVFWYqAF47p+xOhmfr6NI3ST50X3pnpmgoWATOHJ9z6BATzbQJbppd5pPBQ0kj2PaLoPXe+lEXWKpLMWwwYfsEi6cSn/JBf3c3XtjX7s3+MiCa6rFszmohptqt+Np9KTvCwYH94pZA857cgtCwX7lXKwoN2r5ACMbvgnjlxpkSCKEm9MNU8cFq9MqAPsnRt4Iy/zvVa1TZYMvZ+mmB+mzevt20ThJ4MnzsXZ+bBAuXyjK0hlvL/NoZ4xSIhlwY0yJRhl4LnVkSuIXMGWxB4oUdnMXYBgfB3IRAa//USPoQVGwI96varbkqfAvVg5ixPVMnoyigAnhtW3G5NK2RckWUoMccCdwbJJfNq2h4j6kH01L1WhTRXC4z02n7HJhhVD+mxjKlrsFmtQwf5miy6DpwOt/q3ReXaNGE8uvY3YJSXHUWP5/aRcbd10Pj33d4ihENFRiTGMqN55JCjFiAI4KHMpL+wwaGkbYwiL+qFw4ApiiLvqrDTi83U0SdQRpzbX+EzVag0ZJ1vs0unEZyUqgS3W/h6ZdieIaqp9dtHYHAvdDi7OkXMfva4LK2HnbFanibjhgdfh0LCdealmD6L3njk9V+j+4A4Hcylw7ddgiQG53/5S3bdfyaaMO6YoVcYHMfyujsrQKFdgS0ff+Ce0X1lxFFDgFq04mlUhFDohKhjETQU5jpCFPNmummB/8aFrkMXlhfhNre7nZ0c8/RtlH7k+C4w0tDozRqw//8X6TeMjJ3T+eSogGjf3wqaBLnlmvf6wHVgpDE76ak9EYWphijuTF0JBKFGdEgvG8vZpTjO8awj/5zW4/vjBpczxOjDGPeu6Cb6INeiOACBcRXMoI1eqBELX1AUOxD8DcWqN3udwRkEqF/RULaxFFW1DD84lO+ncwIbll1bKV3tClIoAmh4FUgHXJnqrHgIicjHBU/D6a7f5k7F9+jkY7OPKZO6peDcBtC/DD5JcalV/ilgevr6Uc4kVrrkNIB0zvERxq64lwvfR8TL6yE3GahZnjNLGIzryT6N60g19R3OnMRuqxaIoeYHprpWsJNNnqsfXx1GmzpxYq1hJAZCeJ23uC5f7lAyG816F7UhRhqsDvkN5/LU23HlRlwoo4BvF4NQbqeg1ZmMD5rAfOxHOracVwk/aE/Lix3hPsUXFXl3FPulLj6kGK6zV7M6z1PtLEFPH3RoZ2yGqaONbVDemYP1zI87/9v6nNEYx16OvUb58UjbPcqtbx289f4YEqr9O2MmWvMmsH8Lt+Jz00GIOGe6JIJsrRBMPD1CRDnKLL8ycv1UzRAhIxxGL6AzY/qs5mfXQ8X2+ymkM/QoTyazq5TEpj0clhlzLOjzlRz/rCRK6qj/i9dt6siem3Ml4zYdaKAwAjYt7sNazPOlfNGlBwfC5eWMZ4skXCUEMHaOSvPWCjqxpTvh/u1ag7cZ4dAF1+lIUojZPbx0ZlD4dBOiklqbYU/CB+kTQQKRpUkW0HHk0Ya4vMqwgIUD3EAuOBZI7HHfz32YIzQ6DRdTI1KsDdLvsehmBagOkavCPpO5y2+oYacARVnU60twj0di4Fz18OS6E1f7Sryb4AtPu5+YF4KqVeyGS0YvZfWVrg1KJUMO+yHwrMrAxLGgy6dSkx3WgK1PFZKgSs1lfpamwLffxJVAMhIyl1OYGSr3TTO5Ad+hnepH5/G3qmieYdrkC/gWy1s4x1k/lk+P4X+H0CipRCTywx0MeklE0HOAeGgZgMd4L4Qm8DwYUT9trNW7mXyh1K3l253MwSuksIHSG1gEqtMFdA4aB917OzC0lv3hpsyJADujQhly+wjUEkbk3WRl+sH7cG5S8n8AjBoE/xTfha9gjEuK6Cjc2BwrgohqSlczOhk/6do0IVJJF4oxuR3oztlThLwH5QwYuJ8tXXg/Y8CUVOrNqSQyUL1ZaBHm9CqNy3AkKg1iR8NvlBJFEFAzI3kmM5gXs+LMqQenSS9tFW0l6WkRRneudiX27rFvGKX7YoxdDp7phDr8xp8CFrWNwRgW4RqhG0jZBeuPjaRC3bhc3ctQfv8tp3hovZwczwQks9+Q7UU1gItIMy9NOXx/k1xrjnhYl1/zHMt8lXhr9kItyHvQPUBgjHl/Ynbw7T399GSpReTFz9CmVtU+OD8bmvChPysQkcZj/yYtMTiMhKm+JzKC71/iBgljYeRN6Eo4HgriXeZjjE1XQlxjT83/CMfLiNGSj3BPWaRxZjJsngFl1NxqlyaHTyY+ZaqhJjdDTdTRyDslkKgbHWmjWeXu+9W4Tc+Aj8ZpQGAeUGRY8gFvwu1SQ9B+vqwXvMQHOLRxMgA55lUAF7hnV2kkHag9fGAHPsVzcJqbx4jAHIw1e5UAK0IoTrfh6KalXK8/M7aBdJ6SAzz3YVT2JFUU3ypmQg+1bSAYXW6Fy2mv08amhH5K4FRIMwKI4MqR2wtEtqDW1/+H0IfaoRlhD8BYpZtwj9DDr237ZI1r6i+wxQNycx1N5hHhko5mD7Nkna6C+wvUXUmMXtgPNnG8ghO0mAFNUUSlMHZ6w6h5mkgPMcvzOuDS684eJCa1hys9PDBAxZ81ZWkEhzbMFUg88cYGxviXNDCRGhd4aJZX51bvRLe/IUScmLODMUVZRaJLaAvWZiKCRtDoPBBuNln/H7Dl3tX587inGXB+lFs7/H8gfvB3GKR+FqHF7OvoUvxFe8ebY6QGhKJLA5AfYT0JV9fyw8or+qqYFtSj06nAj+EJ28LJhFNh+8TI2qzjX2FatxFwG/CQ6x7usSfsxcmCqgIAbVOcF93gIHM7VARaAfcDJjvmo+wxWyMO05LWcUkHdnfj3HIyJ/9bWockJS8O+a/fW3DgYRqcid9hYUmhsBhI2QrDT6+mFnqNeH3SDU9FJgXYRa16qosFwykDSOcCADkbIcqoxW3tVAuztE3V4zWV9DZ1QD74HXNEQ3jrsACV3+dnFupXy6gSuD/OwDMtOwqtScCABl2kiaFPGajJaAaJo2b1O/pFwENZNXxPjQvd11wuDCWzX/z3zD8ir/JLSK+rMdScYIuNgX0pkPrCuVlzyfPJrWwgWtJrkTb3PnTTJzmgoL65AHU/UHoCNoHRZEFZEja9GxYfxUS/ZtY9/l2kLH4FYxfyRfd2FoDgxH8S07Ur3bNZI5FT/MiuXqspr+3OippCSq3/QirSfMeB2eBAJc267KHhNPh3oXVQallzTAo7gKhRvPcf4iL6L5AAa413goEkngE2UMf3+/z2evgs6vvpl4iBhZwBHyElJLMTxMsPX6xrRMsOgxoX4K/H3NxsFPiBxH/MrtIeX7b7hSYHRKTKmxhwh8ocVAlDEHXhz9XR5q1D3O+/ioR7iCsyvZmO0ACbLSQEXIZ3jVndonV5ABQMCIQ3q20R5lHhNT02V09AyxFIYwyE5ML54SQgeL7aT2ySOdJWfTbQ9MToCO3TzjhXcH2w/IznJM8peKJAS11t2ut8S8mVzcBtLAGOk7C0pIEVFohmXV0YW5pB8DBR/+sBpazjar2y47hOb/EotAnx7oy3FxScdcs4lr5Ywl51RW4bWDsvY856++AsC+4mAFATvTSzmqpA2a1Dmtpdf+5elkCgXBzi2Ig8otWAmXr3DJy1qskfyISu4+AHlsIb1mXPpQ0O+j/EyvWUA9xF8ATtv/IkOb2qR8gSf1sAPcqL9Q472rNkPW1W+bztFzmOBOj3YtowwQfdJ/5MaSzUpVzMx6rz3sUit9PUd3J0hBycN12+Elo9gujvAMRqME6n+7X/rJOMJjCE3jvpb1AfgWQs5ShW10SuptmpMVCKjWT0f+EKprfiDmDRvqGyAy/cAdIKdIyzVcOk/sg2EL4BsStRoTxbxU84UcS6KZqgkA/LwG5hFgghs860o5/bbHMiE0huj3oAV870n74peWASKNgCWZTNuQm7fnvz7b0tNlb8O5y+g8kUcRXDD4G9jVPi6oeinGOk7Wls7orNFMf3v+okgJyFgiuYLOfYl78a+CtODtZgg7ZTSMwSKbbLtdF5RrBlnRK+CUM3OINmi6jujOv9pPtljfP5NLLPR2O9zQ8JaC9UzxkF5aKHizu5iC2aY+vER1tce/nWN7R6RzD5pwwExFGO4RoF/JYQy74lBGoOCyBQPHS6uTroIaAJRQshDKNJXqqavIYeZCwvUHBMSxpv2HY7vTgmBNhxxPLe1+Vl9Q2LqEEJGgaC8eii7pLPVJUxgeohKijDwH9BXQyQnuUGUEfQvz5C2XYUGbFJDp5yNPJmj6OP7Fjsa4UXoTtmhloH5dwS5m/nTt58qf7JxCK8ESy3o54IWOnw/WrUvKFhTwiAb+sBD85Oozf8kflUu3LGbkM7sZBvxkJqpoZ3oTQTPt9niRnvGCgAbwvqahzKF/Ov5wDLCozDo1mMwbjwIesKmsBf/PSkOytRbrxd/+/sD7HdUHfPP7yKhFD0awjxjOWtUYZM0oZF7noAQMOyJoUa7AseSWTvYCxbRFqzfkgG5Mj+kwL4Gh9nH8KED1+thK9rPhl41Y9um8FiAQ3AQYGyEppLUBjTiZHiRKhwc7VM6Y366+nfMT3wGq0MbqgTKNTVLMWjWnQmLR7FRfmGnFmiXoQijwJj9dUnQGQG5QC9bCQbJstna82Tg5zpyX6TRfnSWEQKWYn3ZfujIKJjThPgZFgzQAb72BnYGuyJdV1UCkmAK6dJwSAIGAICYQk2nZFy0CwcgzHZKgfDkZN6UwpHJSGoK5k1m/id0wmVn3RB0xa79OxBTCQdW1EaaApvERnr5jIhw4mq0Eim7VNuUEvgHw0Pa9X10ucS4GZIPMRn5mZ8IIdlUKiYHH5GgkANsHNt1G5u8GBqzQjuPD6SS10pPEigopoSPHsLq7N6MsZBl+sYRQME/buWi47BdxMXvTdyW/aeyo+9EZ4aHdKQ/YPuPetys9IMZ/9revhYSdLDd9NQDSYXuL7nn+VtL5TrPdPDjrdZULz+8yLBTXfMAnIqrHcmIPewNeh9LunPYyJZTW3mBIFFowxGN80jVkspZywkY8ZxD3hGnXFzwUlGvpLHpV91CFmcOxCnlfrLWzHm4qd5L0qsl/PZDNb8fhW7p3XiBGShvOlamv5djdSS3NCeBg5PK/CPS4CO54Bn360P/mgI7OP/BFp4qqJNNvqVHRvtNt7pJn+SrWYpJS6L6MmpQLxVVE39GxcWMqXxotRJfv1/aDqQ5Ht7vi+No+3m9QBf75It3NKOrJStSVhfIGbXqycPd7j8l6eaJ73mjqCCQG0upKd5+bfDggMPPlvgBTtrYCZr4RL8ostDP7/JsVzOYsquLHgyxqQAZsX6Ig5MBEuEM7VnfPJXB3n2/JAX7yelCNZsKYwiwBILMsb+fZisDuYK/XYYgVRiou5B+V3Hvq1yHkTN1X0INvrPK4o2K3MK2sY09uHpBrpqqTWlfL67g+buoawj+hRi/xNP37Xe9aLTvTWfOIvyd2Qn9uvpNw7sFRF3jM03gxMSndRROrL18Z2ejzqgAu07DFFaj60XjNwE/xlWVC6iaP+GSwnlEDzZnj7CghEyA8fPUf+NcboEUtArpgcwjY4vHRgnunBcJR/GiGnjcgiQxKRdqnERyk5NZR1BMq+i4S9Pvqla/+TX7XrvmTDNvKf7D/UqRbqCDZTUFNEbEB0sObke8CQSYwMw8WQKh5mkKB7yF21wZ5xQkyj+ZwHsq6zo7sknLcc9QkMpM3B6tUnBcXAJ+KIh1KATPd3MSxsQINiRuH1ItZW5SHH3G4cAkb9N1Ge5h60b84dCoPVdsTKVt8zscoJM2TG7UZ2PTVZrnoQT9+zCx/TQngfrRNrcFknCixLJBpTJMBjv2mYTY2YY238STtoSmFgElPH6iFSmgi+Wh5bksU75F/LIXqxuXCQ1eG/3Kn44tZwBvSn93w+jAOb5QgEeyAFRrQMZobLcezDYZjWLiAFCQYO8fC+zs5nhRiMta/X5RJb4ZhjzZ/1CFHQ/7EMgv3CEGGgc5o55KcQVwPMA2snBBQHij+wNGGoGTvjeFRQ68j8nJlOBU6dS61H7pqRJ6sF4ymUK13jNsiTpoYd3waLAkyl6L3ppYfZkH7XI1AHYRxV9HEKcA8QMShD0gjvj1vRFeZi4iPTMpNtkymQkT7BVUlwD4DzDeF63/NciWPucxJWRDsjnF6eTLZs/SoPdHGmPeprHoNGrQ1ArHlCDJthhU5FGeR3bEKvvszIBUN0UlPXLbswVu2X3/9JQDJ34gXSjcyyXwwzYEpu77suGSKjXiQdFGdIhU7tpDJv1UW37zqPYwMACSX2DuJ01RiGSzusnnBiaTw2CxP1pl/W7zwZM3GLZoa+OaGRQIEfdIfmxk7ULhXLB2WEbUJfm+D5Ugi/YfBy9iDC+pfNQUadI6j2+Fxlzu8yZvN2TaRvXmZ37dFSYHjEARof+sbtfQIGYTu6lezmqyE/HKDLlFC5ALnYhhCgHR5Be4UG1fbC7ZQK5Ay/FLt3o6bJrGKq0544RS2jy0qZHMsvIv9RPxrEqz3mE/fLts0iLkbgaS63M3KwYuFTChVS6bBLcrCc70gUiRKHMHABHmC16Bv1pv68ZFbqDxirElwLsRAaauOEQ3V37M/YtrP6pcmQL2Qo8poptQo86iPQNMVPuSAciTykektZixdNejG0OifKcIC2Rw1pZ2cfTPhjylN9HTXTBji5KyZbTS8/CFVULTMKFb+ukJ0LPvayocU5qVuZlFkyo6VJ8DnK5wthz70u0D1ftg/ZOgal05Hl3WUa2fPbBN9wBFhiqz6wWltE/+vSNT4O1Qmh5ctPFoQLKXLZT6hyeKMKIoVkDOGLZxpCl6qJS42FRAzIvns4MQIq6wdnvJQlaHDpWGGsWNIJru4LV2fTUQ4VPUvURO6RBwW6fuhIblRrquVFHzJPeBbkJrPQjvbueK+1h1ys1LdL1A+sqQ8l6YFyNd0eIPdcYiII/JKUwzqarnzjGjfP1IUu4qL92m543JM6aTDVZYsCjpNx/pXip2lyQF3ssJywW3jyynYT4cLif8V00MfOmKgfaM5T0J2L3qPu6wsRi7hqdQoj5l6bg/LqbUwPhB458UxKEhrgfkYpwU8h8soCC3RDwhmuh3NJ3IoLi1u9dK6HIVLlOOvjbrOHseEDQ7PZbxgxakbTLaEMVobSKCOA05t8mPMGRpbMma1OquPmiblAkuhoqUoIIVz3Dcib9WQRKPOGszOa4Y9PVzod2ih9hzsoMODsEmQzbUU5Y4bvPcLBrIMmryGv+aUX6o3+B9hHncEskbV9z/RhBCFadiRA4D1vIsFNeKN+D3MNJ0cA0/I5FsNwlpnW1UMhAjEtZgbQL8C1awJY4H0s+AGzvvaqsRDQXm6aDQI1VvdUicHT7kopdc5ozsnp3T8uIfKbZKJNClJDXp7ILO4QrD/RiSPiXi+atzv8IQEp84IyRgql10xf07nHI9gCV/DD/SWGjKNYcw0Y0fTqGojONhGLNISj1kmJzdvPi3gPsPcPg5bY93NtYSiN8Cw8NtQkn4LvbDGXYr+fLqGAPkCui+a01kg3m9RuXGKCToKT2tL2DPJjyVrlNbcd/TWMKyAP28D1Z9+aSZwLhU4ZkujAVidZN49+0MhsIabJ5lAmwELfujzuS5MzOlUYbmnnuTcQ1luvGajLjc2pdL/DxLzJgHy4CSYjyB63uOhDSG1LsYMvS7YxfM7LguXwawtuOdg8ocBO35IAokce029z+BuURAuh04aAvWn406zWo36KIF004Nv6dw8Im5XRNFhJC2zuOXiyFxsnZIIqrfhIDCyOpGTJ82PEk5tnt4YGZrkQOElLfjRAP7JGpYUrET1KRdjiI147lEz20LArEGO5jNis0H9CrM64yFxBbqGtbR8O7/sr67R943yQWBaN0nGZalr1DFgUNTESaV01oujWZU3PlHx6xX8Nq3lScQD+tZP0u5YlJ09QxjjM9IQPyagTTLgmrTEY8FH/50cWTdJ1EOeKhEKyRgVbq1MkIMBTJ3b1xWYHc9hxrxsLgUO9wGEV7m/1yJtWoapyJx6WJ7QAfQTOripbQQ6ac/a0PbV50+cMrwJkqZ+qv0t+FoxtwOCvfbHs+qyOBeSkRkEtk5VFMRBjKjWX2dwYicR8/n6BfBUMVD5BAU1sysqeLXtEeBWSqPuQzPzfkgr5DtzJbPvp111s0chMSloaCFMYGntz5YVirVzR3B12qp/ArSzi49qQdvYIST/wWBrkKx4t1Y8TglNnUeRWZpUrL7Ydkwpwsqa4QgkIzvODJk8yuKbQ7gF9MyEkk05BC8uD4eEfb+luvK/cQAApRDO60wEnvQOvCOVoCYLMTL6fXQGe7xyei1ruRWOWPezgPtZvGWX4wKVHILyT7oA7SAJIM3A+PzE7IGxiuMNYYtQJxHXOuSBYdUDgRD5KLuthS6+CDdlyYNvKI3rtJkOVD8puaVV22hznN+7r84dYvCpQl1yWoTrBQgyrYrWfYxYDkH/ELzDlAaPXS99hxk3yfkjkJY2PL3N0JSuVFK/xkbBFUw838pmK5HiM1jPULi8uDRYMBUc2NEnjmh8K/wfMu05t8KWOKUl0CPc13FGqftR82L+u/aAbghIK4TnS3y6z3cLdTzdmVy0GWvU90V81qC3SkMQ0EUBU62UtlEQtJoJ8c/+rnaIKUvR7iGWdAjLCqtj2a9DgW8deQiQvl3iBLZEbxdYBlbEhU3NXL9xn2gAs40bQAJtlmRjI8Z7i7PHWsWqdn1oJtI/EpwuWw7FkpUqO0/0o3IjzARk99E1vWgtikgdXeynGQnWof911pHeQltEB02VsNFAHC4ovRJQwKDVVR+9aA+K9qGt352CFVNfWSWQEpPs+amsNuEG6ArAFq2heuglRsJicIKmwUmhHj1MQ48Rfs/2wJzTF05RQnQS+FHCBxJ6DU1spedcc7Ow9TDJvAE//9LaNN7oKBjCEmvMiCAYCAshhXWXNN5eBwGTsTEnu9VKXLcNOHmmN33HfHhTIKrBcGqqCZ3wfThQ9aCK92ZCSGWLJ6oW0f4aQUl8GrAP8X7Ytunzl6BqCgYB594Z9wodkTYig5x4zUqBzQAkMYqej+0Vlg4Sp0KJs26HBPIAtHbsxB5QfU3nHyY+L7JnSgaKw3zoLmBQy8GGx7rbYtPSvje8LGeEAFf2AjezJMva0Kxwy/EDtW21RdBQ0S7yKboyjl+X67I60F0K/G/8Hl7uiThowxEXViCAQLP3yAIEksfmygTqVCpD/Fu/8ScOsREC9+dyMQOys9dDKAN8jIeWbXZAQRyrJNOdbONdDQYN2WFbrERtDqZ1kT6Q5LrSfagplmj8xElGcEqUyhJ9pIxC4AYTuooDbHGmT+WuXjElQ/Kpz0rmzEqZJG2+g6Wp5iB1WFD9tL75Wjbsd+85oF16R7TXSMbT4/80g9hNILrGYqf0UuPUz0YqVQKAHO3H18MqD0tv0/J1yx+PMT382TTtsaOcaoYXyLDVSI/rk70bDgtSqZJkGbBWS+DrHf/Xbf7N0DBSIu3tUIsQTBF3P8jKT/A6QegxHnDZIHK1JFoK/TdQV+uGZIqrNoyL9D0CZMsuZP39w7mDVhtAoK7U+xkHI6HkkO2MM0dx+ScBIWIwotweH93dEFb+64ashYRbkTubg4AiJSjR51KCAZytj5jlLpGwUR1YOnrcW1i6QXX7d19DSuSELEdbVt8pEn2dmdyMkysmevb25BQ2n7Sq1SE9EbkTUKJE658Uzb9oWiIxGDz4Bo68eciJAdJ2nJgA0+gtm7BbuLpi1NGM9XgMeVHDN6uXKleueIOTyc4xL8p5hL1ycxblZvz8Smwl6u3BxyPP+i9tw2KR0gXDke8xKz2Ttl6YeBBpHr5mB+DU4GRH6LF99uq76dRSsRWxTyH+It55NTcCdf/hkwTuS8Fd2oBsUFgJ9DRc2Plk1yiKmEgP54J6qCogknziX1R3tcRhkHMsaV0+kHsVOYxbzlljQ2BzEFtf0G8734Y+ElUAi9OIARgEnyEeeF6/I9vpOAhajvuvJsbrYZejfLb91kaSvcTpFLJ3AFc53XmpuiMkVEdkmtYtF951m6WO8zNfa8kdvaEX8Z3ieGPbdGsrV7EIZCURBKPrRyatc1IUWtli1gN2wYyNrJF0e8e3w47AdrWmxltpBgYX53w7koWxyis4Tje975j8ZMtzohpmIdLVNoFElXhTHAOY2Kjkw2k55rMKJJ3AH95jCMR7IVOdXu1fPuhGUajnqZYrb512CDtsXfvylP+P3lkYnJ33RnaKUbB5UbXrK/tKNgNBIA0xO0eEUSf64nHC33UROS4gnfOOncIEaFim6d+hzL/2kamj3Mb8OVmLqC1tRUpcQCF+4qwimAQqEMYH6brRMUvu41W5fZNYur8sHv4SMTdyfXyYRCKNwVIxOK6eQ/ln30DTPgQarBe3IWCcTpiYHOUsy8KzyWVPfUUmKwTCHbdzHVsPWLQu1CP+sWf6CSnuRAE46Ch5FMRiD60lFL2VcFOzEL+oJlRL5YfmqJ9t/1Xth/kgRKfz0MYE28hOLepza5x2L9KECF5oQYYXVOr+RUdMLj3KKHjvXjAXPNjxDeS7uDxe3YS5lU3OQwk+Ol1Y6mqMxouy5jsUsa+k0zsTfqSZbBcDLg97d6y5vLv941nxy7IwE1nko8FgddQdct3/FjT6NingCLeA6Au9cH+b8Gf/V/FdTuhBN6y7nrEWfyHfpZhbYW3eWDe03FC8mvH0bhZxb4aCbQkR3N+/+XTUtkIGUIiUUTnnUI45HsMrEop/YQk0gj0kHmUzCWS3ddbABb7Tgvqx+ms7cfa2wIGhsJg0ZH6T8P5UOrnr94enequ5cCM7YYzKa+wlbwJjZTvuxVTA7aIWICjPBHAytjpT31kHSy9VYy53lK19v7T9bvaZu5ZgJ88ERWe5gfJyiOlnCUSdW8Jj5F+U/o6MbR6yc5qxIfMd7+HSq0dO70hAa4FUTUmvODdvoq/lb4qBTgWg5lXs7+oMvlzWVlas9at4Kxce5WN7wjcG2JaS7odf2TpPbfvxVbSIY1U+KPQB8HYxX7TEtyJ9R1TYeJtGoLEEahCFFx3I6Cg6M3jV9drtdiU/xbFq2baC5dD89dAhh0Zmjv2bkCh8QfFlMEpYi6XEZ02pbES3KR67xccMwl9vRPypz8AHSUQ0sg1Q04w2F0LDzRxt11VNA81WWO+eyqwfAsvf8CL6uw4iW/N3cautT0mraoyVQkH9O+DeozK/WRdnyrs0hwrsPOOnfBXkk58n3h+kkLBO8AipqUm2ABCRD97IcjrZVSpbqRbU6rZId3JN+48tiemsHkWTcUGRvEKqJc0gCqUkGjL+oK80Do7zWB+c6Exu+PtDuEelnxt6Ad2g4FUrSRPUXlUzG2+q7BwyxpMNk0cDMT03nbfzlSUfcBlT/1bTN4OUdE3FsO/WXI8podE+8tBhNvBI+sQeHvB5zWPjZjUkDKFzqyQGsIyvZhI2gHpSB9X6fnO3mJkX0pOyEKojSMhThGu0dLDcCzHQf0n6SRfcuXXu0O6hYar4kuUiV+mYl6ABotl4FIuw1Pk/cq+KVs65lxcC24N3kDadTLlLNfpiKFjccsi/Mo0iqKUsxtrfTSOJgy6gUNxp13p4Wnr+/2Fx1DxWzDkgrYpEuMbIRUHKC31reZ32lkFTINQa5Z0f2Rus+0SBnHST/tq2z+otGmjp2jZ6e9KIeK9pNW7WnH3rpMRd9T8K7Sff++EYg7dO/I0VoTYVmKeu8wPxB7K/cpF8soG3H+I5EYSmAdEPGG6pB3GSFaas2upHkqWi83ltFGI5zvJHj7B3Q2xB8diiG2PWWnXVgjgFyKHBwJExZLPyYQ3v7z1IikPlOvlIa596jnYHuJY7lbxr4bXMckZAGUlxrojMSQxndqT+2im/IYbF1drs74SuuoaJSFNMZ6piAP7BgWKHp8cvbwjx10WgRw5qp4NmHPiDkbP6KBPmX8f6T72KEXPDblGt+lUK7+adWvxMQcRm/rgpgFUzgQgoSbBGF+BJxnKNg2MmjrVLN/Vpegml0mEOCZ9NDHNFjGMX97ydxcuUhWSTMUn8BtklvGKYRFmsALFL6f82omq5/ub7qLYhubv2WUjLJmX/9Y5rai8O9DcmgbfTrtCqjGN/U9gWKfHg+DGgmYhe+rDOcEPnZViSQuekxvy8t0QzFuTXr/bUkG1SXg6YVPsNVtMVaJ5/bU0XHQr9Lm6roSMiJwObRuhd8crX8qsnc28D7RHJWwsgiYAcfWbz0l8p44+qBu9xH7/8/vTb8IqNIIVAtEhB9z1hdkP6xqLDUXFVn5WqEu/gAceY9S4fCSW3nEKNyuv/LAllWIAw3jBPn86t+FrRJ88+w15g8FJ9QgPqF2x3qNgfa5OlCPUKw6nWywZaO8/4sW1kHTyNpAuWra5sZWyYUHg3lBVG7SG4Jk95FIF0qpr3oVXOw1oo6RnYWL6t6V0AmLKNfCbPw5+wOZ5h1Ui2JdaefguexTvMC0cXSPXb06JobsPe2H9Z5SDtjUnUYI1+8gTL3aVQICC0JE1WPQfuz1JvgGS4Nu0ViT/K961wbxqNjiWFcJQ2lthp/Jqdv77QjUtw/9pZsCfrZkoqEspxvmeK/SbkmcP/lpnhSsDcQH46/bZTi1oLIGlVS8BrzirQ6sjDgt5I3vixZfphoiMF3ciyUo4+eDdWt+vNQR7B8uegT+RmkVyugXBQCR+gnTI7EcWS0klKSTdL/dH9r4A3Ar93LAern6QxGlV0WeFd0v0e5iMc48mZU+ri6zrOpf4C7HHU2Wfh6AREUNDNHRm+nlXrwnxdEMFR//HASHLIdmKxLm5nxcSMbGd4tl81r92KGaHg16eUggy6KGLX+lDE9JtXJzwU9veqhPapfV78ZShfLM+RBhHc084oB+dKL1pg8zwFL9uoLplXtCg1uSeETv1mQgpKU2iTCRnzXY4DSpJLcU5se8B/XzGFOmkcl3xj3Q/paSrZY/AaURCgp09bTKm+F7F9C8f+XJz2VrQuwMBDhn7u4xRMzUfFWv7VnA7zOWlHgMvS4Ic4bX7rivK7cEoFqryC+jabn6MSCz33ag6wh5rDgijXcBMrWaVM3M8EyyH+KRAQn1d5kVC931VJyWOlzPpFukHVzN1ETM/uvNbbWmDT96GnumJ7HOeNzDpT0Rs7rmJmv2yifhYPUv+qpQDn5IQPvawAgyL8uROvuf0VPB4cM7ktPzb2lOkixMFMbpmrtg7olYb8stWJLD1Z1tCEpHX3c02ZqYuG9FbjzTRo/bphsjkDVyGs5EKiDFOn5li/J2h3cV64vRdKIaNAX8aReBRDzpQapth1chRPXHkZa7818y85bHz3R5Hh7O8XuT3xFt2Hfo04DDhb5PeeqeVnr7IhI6wFiEBM+ljwqDuBYJsLktUc/wmdakoDap3ODHQRRRurkeOLxkOMyfxX+7Ni+YgrF6BvOBQsyJa+RqjO0WLQtmSlAfYIxRM/NDG3D9GHcM5uTX+bkWsdHGtnQGj9rmwhpgVUBZiG9FceR5c6pT0lDXQgoGk6drr2aWj3Mlo8oKwhlvxXGCanD56+QjgtD1lya/G7Oubcicv6h5JWyLQnq4EbW19JqWAjX3sVNVm5hmqS81hgVgArpvQWQdzr8tIzb444LwOcUxVL0W2Vz78j42SUFQ7fAsCZvBAZG6xbbWH61qQg+Lku5583QnFlS2w5EUaZuJuzvxp3o+TP3qjBjz0DB1EHKvD0u+MI8nIU+7oAVF84pVwr8jvwPepcVoSK+EZmhYjzxob0RtcRCBWgtqT3l7GIqbX/7eNpGR5b/rmLzlvhZQi+LBCW+lslbELRjk+SwB6ddVfB2ZwjM5T2UD5BfU+3zNyChWA57wdfbJMESAJChJX4oT5gS4+qsSXgRMCKiyF45fnsGVS8EkooP/HRe9tJcIDAUiZzTFplzW0WSD9w9HymzC//mRfP7HiEpnPRjl++MzZKlS/ZdCubmesl+yuVrdwBy7xLL10g+sZ28Ijy/5MQBmnbjrLtDQedAg+k9Fv2KRkddQ7umTGJbiMJSJHwBD3s3G0eJWDmTjg9SjcMkRnyf9MIz1MxDuCLIg77tIpb9aGF3A7zQUnu3Xvy2pYW74W9kDclyNSWWY/Yo/oFxslfRyNIuPG3IkL5t7urfKeVhJT029bgaqSEoFC9Cybvrlwx/8dWqyYvjP7CzVV10HxpSV1UqJ6zFRIJSgdLU9tnDUh+zM58PUb22TTezUK0/cWDuxM15Xhcuyvf58OTzqZpBLjGVwLB3558Bzx0jDzzTsoznD1AUaTTDT40+QSO2T1WICt9RGtTyIt7h9h1NEmU+qcpQOSpXUT5vyfy6c5v3P4Rqt1Pw6yEAqa96wvguqTGhTbvHt92BpOLG4uhCdmJ6cuBdfCjq6lVVSGBvddbjcocoVsGJsmpCAgfsT9yypqD+nQLdN98MazcGVmyCSUz+ZEGi7uWSxVpQlSsT2RKS2TnGi83CXTK0uWRxICJ/klMh00ZqNFq7651jG4tvkHZJy77rJI3MTaQIpSkrrzhTPaYOOvZ1crRJc0TqBKQdphB0aAlc+bsEGDAz9/DWzV0NUsqTVNmEFiAAxXjPsc5saJobvj7HYr4eCLtqCu/kKxCnQ6GgZPfJWuUSHxExV6AMQdd/I/Kd8o9yun2DE2E2Pl134HwZyqqr66fGc21MXCKOVQmCM/nvrX8+vAhF8cKwfw1AJCxnxNuKdZKgmpEJWULZND02H6h0Vf43Td32ecYe1nNdy4108R57eTfzE2F19gIt6MEZBg1Gzu2WFuJbbiywPzG0yPVz9RdT+F+aBzcSDic1sYfvrjwoAvhhTqR4SWKnbuQLiPuxg0Ms3t5pZOuHKLsbjHLYt3M9AbImQGVl2jEfVcWETy45Uc1bVD6vrMk73hMlN2CT1WMVOBs/sykD1TgoDeJEKAt0inc//Ki1bLE12mOaB3PfLZEPSG/ZfIfkdbhHfi059UPqutqCA1O7y27Lh0cvZTs4Qb7XlwDdsle9ojKxSYUrw62o5OTMbrkKmWoLqFN0Kn7RpHQUFQDVr+uCANSqtKAFblJrTUIJdLlq/rWXOEfotjHIZ4nNkJdJKw409P4lW3wRapKlSse5+Ik6iC6GCeoNcDy/eOQ+CDKSGsdsTLG0uYscEXAX1o2ItXgNBPjYZWmfU7LiK50WqpkvWq8UOyzU196lOgBF4wdgIyx44WSQg4dcDtCikXzzBRqoGheciTvAPnzfLMxLSiPsfJh38b2d0UL0+T3ZOI2OBhJG7dRMZCVV42vynLT+OLQb8OqWCwBbap1IYeO1RCMJNFgd1QiIYwhQkk3bTuxCh7lcOhJ6ZK3+8MzVW0/Us/Cf8sz/Vu/tKUKdxBI+XvAEV87Kwky9LTB+Lbz0WCijw3w9hzWYMsz1vdEuldPfo2gt5CmL+m2+IqgwQA125rNkolxrP1i8yI9AQQ3/wwM81BeTOhLcLDfluDKTVSEZBFXphgTG/Z9LRlx5G0aoKgdMZ+MaCBRylHkQgJvo8yQlJIQeUtrtuRO0PdmE2f4ORCGX6TUNEd9YZqlWNhvjEJknBDUrVUgZrXdFfajyTOga4pUm6O+leEJaIbZy96s8iAbUG8MVQ2ak+sMTjgAd1wpodrL5UKF0MYWEk+tIHTT5mVfJGgZtC1yHnxEbXrTYNXq7FpyOcpCHV/RrC/wdKjLb5paJnvrjR98f/cu78DND84gw7W3UaT0tvy5LhJD6QvR6dZplf1CB2OVkj/cgEUhkCXl4aguTCpdSBIZK0RpXc4AsESkUvXy2HKi/z7ikgSl/4LA2pLfKLSkSu0vx686eYRHuN/fwk/LkbWFJE84bEW0/+UHq+mB+JqVjVc5z8ld/gClRga6lLMTPF6FpWzcI8hkiaN7X7YVxlGka+QKXAUA3ZnH5UNBdqPZH/lA1ZCg6RLWglS/LexJCtFf5pMwshyxt43SjDpfxGvlb54Ayc2JHdFIWgHFpyEKl4fF/8F1wbieKzuCQNLrHQO2tbNEAYedfpfM4eBLeRsoZUwwx9119+i81YIzY618rUmbJSdhPhUNgDNCmIZkB2CZZTcvHHIw29d3nt977lBTikVCCDbSKrS/ReuP33AbhJb/YV5FjC/UOg0ykO8TJ0n2t9mcuc3fOqZzMMVn8otTSuZvZ6qlfyiTMrc3n/jwpzy/ChB8QFq4VlaudKYANAo7bnKhJY9lFlT2YCi3AdQFFurFK+S2xXmMghLjenCIieoCemLioXxFWOR3jEOMRrtJ3a9hWvhjWOgSVCcCR8LqAJBDLV19MSH6L5nsRh+8XfOYTF16c7SQaFzH+ZSWUrgX8/XGGuqOY9wpMNp5ViM0EWnhirFLYKVqNPxu8T46F4OO87k0C1khXNfnaarwcRBxws8D0yhkksjwQIuOdwTlZ0F1uHZNRVqXvusTJhxebUb5gIxlTr4qKzQ+vrf2YLGP0BoqARcTHJFQXw5MZ7CC89JCcpBzywSR6xCNdm3XNx3Ekq+zDt2NoLiMv+r8pYaWZ/ebPRHxLXLyUB0J1PAONSs/7nWy7voCbUm8/2TNI13UYjHAZz0h1qFIySGH013jslm0m7BJrhbO1hzfO2ZXdw+OKnHEOYDvonUdAste5YL1vy1VBnRqSZpwal3i7wVj7icMZxVfIa1eViomioIK5W0STxGanMWxUY37BjJ2bLaGn4EpnVfQvobTktdbXYn28/WEuvwTdtAgOYdB44kTHGkOaN4zEcdW4dgvIKk4gtPW/vphxUs9+XxGLVRsC6x9U7bRK3KHMElRs3/23wHSf1cZJLjIN6wzRyoyPwzYpvYgji9lRPr4mozVwXaasj4Dgd+JDXv6UnhOlCdl1bjlhS8RTLu0YuPKqL2GdpzzWYdeC30/uX8ouL0c4SWLutrlps4hXcx6gACEWhas36Q2rLh89yCFezw+4NT0QmkDRcsmCEL4fKioiajFVaG5dhLkvK6klrNdE7pf1NKgE6UwJUECamxFo3Wlo7YfqbUY5hjRb77N3Wb/k6UnBqo15XGUbgLpFO1/KH1QsRJBU7FQpVrUx7QenN1fLT/I80cLxVIpqSX5zYVq203Wv9+rfpB+MRsiIkLL/bcKmlwl4CyNK6wT4kHTaAZ8fbm1aXa1YYwZsTG0y26m+qonWeXy55oFvaZHlIUxHllrk0rAGm+M+Y+F2XI8IYevnfglcV1R1UAeaatPxhIGGN+alt8m6/vUo0bbK/BApPM6vVjOE3x6hA953uGoslWy8HqAXlyz+S8ywahXwArjEg+8zcyq6eZoVxTvznW2xFf5Klg4OdQ92rCisRzN2n3U4P9Jsk/EOb+sy6m7J//Ldx+Ga0ETP0KWN/PnixmlUPgJ+ItEdb7Yb8gQ2VZyIRPxUR/obPh0jnCoeJbfjM5sB15YC1lIdKvDUUaJiEAxHwpLF99ogz2Y5ONhCT/MJJB09wOhinjeZbQvb+imOZa1Nq8pxudPXio0UM9YKjT5isUIEcFBkhATBk4C89lMUidz3rwcsu0hohr9QgjVUGC3kOu0mD5l8OJuy4rKGUGi0deNtJEZ6yHeNLQcRb/vb1e2iuYbyrb+2kyWsWJbfkBp2lzjvH4dIBkogepRlxh6c61xNLRhLhWbUdfX+5uRGr7068wY0SB/jgh7+BhKBNsacPLlgEiStkiLiLuwJGjLQzFWhJiXOwvxxCmfFZ7NeS2PESh/L9rMzKPqjIsmy9wl2SJsSA2bwvkE78mOisX/Lgc3roXqJa0K2HCqi4KRB5hiE+jjoHcYs4/BhusSkq6CeO5fgOog1XLrN9GGuA3MbXe7HHSPXhqicCvpm9zTFQ5HAbLOjfl0KLr4dV0Idw+rc7j7yd/AB2FoMoBiV3qtVbjGsHmdY0UG2865qQtT+jxzfAUTzxNwjW853tR7XMuwlnP97+3/PCvloZ3LalCCU0/TRlmdSrhnsWJ14jYpnlAOD6D9kuv0IWv2lN8hugAcpV1+9JHGU1isnr00BfH1alruLrPW5qzISBN9xXB+SK8Gevt1MhXF9Sq1r0Qf9mu4VLwNsKx7uwoSHLlFJC/qYk6j+I7oa6x+JdCG6iT08bAWpMRwJXmKDJSQZi06sr1fma+uzehRRXP38/QRAOE34njKMk2Ug3xHyr+QO+I/8cfFUTGH+YhUU3LM44tzvXgXDi2WPkqwOaKVWIsI+QjtVmezXvl7DnjEhSwdsOb2f7fbt4VfDCgPGLzhdUmIVy97yf/c96sCDjG4CB8njM3FG2b+vMbAiZIELT1yGqFxFdjEABxq9sqEdjXGU40lQbEjJJLtJblrwCm2XLIrG21KqXGg7OsGXpRKaiRDMzQf04H24ZxupvdbJWUC8eFOTpRYjV597xAPT5eHXaUMzmly+oMUdkRW1VHaYd1nvgHe6N1o/YmjOlyympkCMKJuhakp5CKwriA1jECB3dJpakC/ph2hUd+0rOUdrLeqyFrE5pfS4UIx6NFWOWcoMfQjWTQYpfiKSw7HE38jKt4bmwXGgSUNsQszY4VU+rrf52E1dQZlhHyV5w3/9LV9OG2FKqACqivw1UroQEviSBFMaXqTq9qS8m2jCr3vUZQyIuMtsz4Gj0ezDAdLaM+s02+WMaedOkblxxKAWXqrxWmosZe+4Hz90y3nWBvHFOtg/eNEtvK8qCi0lwK+lvbqvCUp2geQO7e3yrYxpea3tl5X0gg+zs9ymMvJttNVl9IMWcN7WKSI7Cu3JuivxfrschdaiyynTqrzXeUP64x+XQKKUVd+VXV9dcbKcEJAeWCrEyJbxmstVv6F+3DPsBdz2J1N8aaL1f8Z6cLrSf/Nnd7evLJ1QtBifEfUOijxKJLuFb+szG3HOl7N7F4jZUAI87dCPzVzxb7jaR6uGc0u5RZffx+NIWi333tiQinhxoW2Jb9Gr6tp+EdL16oAA0XqjrABR6vdVZB9gDmsy8k04EYYwMxICheJyMW2N9dH6jBBX/XEUwcKS82SP0uxi1uMPBcHWwq9uoRzftLN7NsmNBBPvCfBkGkA2tIGfLNGS5QKSZD1HTCWLqAQwAma0eN1QsrFWhURRJJYRvfiB6rvb7Frz7gdBbf0MgEYRznSXAAftUeP7zx/V1TZo64vLg2brB3iJZZSqCAja43PXC+YZYU++St5TV97V06upITFTvLFpexrHVe2PIFJW+ipmjhhNHPmvZ80z0PLrzRp5Ro25nQl6IG13MuyEVbb1d8kBjUQ/T3p1x1t0I0Nolh4xsiPGw8ZUBO5SSZYY2WqSgyzz6SBQB5UZPkoeM2JDdQypIAeIEQf6/Fx0CXkhk91o8eW1H/COzl0Yzw90LYzp6Lk7fDQKMKUHDBOyIZPwL+/4OVofCx75Z9FvC2JzHAitynGfPwPUpM81g1iP2xP9MK6ONdIOJl9ZCaOC1dHmLxJ5xghTQRBrdHsSiEZfwh+Km0sm11b5dzJvbPhAIbF9mvxtAzZCskYGZU0YiQNB68srzxF6frlEVfBOC6G0tL//bcvYszVFbEih/5AxPL8diyRnUUW/h8om0n4gq1SEo2L9CYtj1bCIcapS8bwjHzPVmiJMofyQWN9k6J4IXkM8NZ5kYSe//Z0xi0/1YhSqto6n3LPqiaXFN1bLj637yr30+icB0Xv3PEGmN6hPuw/nZrBERfp37I4XW5nJFHAinq99MKvC06y5JlaCiihjtXLTf18WrdQ+iwkyVLZYjmLX8s61PZvjr9dZWQIHc6RU0THWHZ2Rj3HN0U4GJiZtQVks/eUcN1cVgDxhgn3OaUT5bQ5pD/XhqT4NNvbOYi2pGZyOfB6PnXMbUBp6zA7hWuZBIcKL2Zh28Py8+5T3mlMxsDqx7nyWoMhvC+BhLYSdZ553CxCirm8hFuDVkOuZQYpXtDvpFyPeAq/g/5Pyw3tLOyY1tXrbU/DoSbCiw0GtklojWXb/CIs616qUIe7IerhST9V8f6+CkOkJjTvwsnHhjA60FkoVgS+nXi6Os2ytFr+pQAKZKarqI3lS3GkN1TZfU+SI7gh04+BrgMdObGp/tHAhsRmOsC+AxENlOWLISkgaPukhX8pSvpTI1xkClFfIGGNKAcwwqFJz+2YA6KpWB3TqbXmvZ+VeNwfej2wSj0uyyd82AqpmTlNU0xO6pX1gsp0oLRAHt8bedDsmHIaNoC2eQ99v0ePHZcFyGaFxBD2SY3YlCV7SqLOVBrakFm2kyFOdvCLA7uU7kTW/tFdtc1UEZcB4t3LuT1uYbb77GjCX/7HL33mfzOdsjGz4c4+skjWor4hmnIceErjlH0GgLQio0C9+Lz32DF1W5LKWjhK9JI9sSOnbJ86e/ix7yc5K1EjvBn+lHZWg+K29ytKszTQmRHzbd9p2pdnXa9Mka7VhLhIlgd4Vo5x2QyFJhKAF4zt3cpXrB96cx48fW4ToNVDzckY1aHNEsm02wWeINFr6zqE5CexHmgaKxSmCzGflephjWCDdj498taOB/TCxsqUbhSIiwcaesVur2V/Asp5xzMgHwl635i2KcBe6h6rMPFNkhypr2qOjGz0cGVcSKBpEKYNvvYldlwx9vq9B5q4LuS1EMEVNdp6CZVMg4hV/p8WmbeRkXZgpFNo1VCTabTxZ3M8eog9bMFo/E8mmFmVa9OWk+kncGQRhphZAmwiPwKmAyxsUwPpDCxfyQD/C+urhMF8Tru8l6mz5qWiQYlF7hD+pibVzLiPraoI2lxOPMgFmrLo5PFKu+dfcI7j+VKJpWpztldTygW85GWFryDJHU4fHJRVsXZx7ZEtSK9seZ0QQEwogpvlW8C0rv4rZqhsfOJn51LkujSCbl0lq3S0GRtWIViJoCMp+Exu5CKEP85xIHsu1rapoFeGpQERv9jZWNYt7Du1lOBD8LQITy4cfUp8061tEt5GWe0K423facqJx9rpA3o+U84jUhCx5ltsgqcKty5HzsiCGUxLqXtJzDT6p06NI5LI9iW2Rk1d+9HAZ4HqbfkFZAU+Eo31Ucmg4mOP3RFEcuEztxPdRg9trJ2Q8GSj5mWEMgzDipENHkypQSMKD7CxCH6uj+IZHMkoE/m2Aj1rIIFVPiOlwzYnpcuiEdPkAyI/k2f//JfhNObI88NxhUwQQWgXl7v2ZhP3bWoVbQYkctQ1P/L4s6Y467bOT+DoiL//xnsvo60yA30hMyFNPHOVurRV5n67D5irnRgyYy65CHO1WdFhghRstXEPz67pXsuB9BK3kVJUXnoIF9CBbXst0j872ejj+rY+UINyxM+1n9ube9edLxfCybze6TWfU00OqSgKFnn9DPOszZ+Z3dpn79LzeVgTgAIGVvA0iGdLrBczR0gdDVHvoDaOU0MGHoGIu+/K9Nb33RqaxQyqSmbEaSGto+9TvW1WA5dWfPUVG9ua7avA6RWxjJUe5xI3wzOMu+iJ7rQBhTaehrw1zjaXtfx3eU6c5Kgg3dhaeqjJIORzONOk2e8Mg9q0Oigfb5rrKk1G7v7+Zt5q0uu2QDcQa67LP3UQWWeuGFk44t2RzOSPR11CZzzRYtrylV/TDljL1HW+vPJRDkG3ZZ3XdQQAncXEWcxgW9XwbmMqzUCnTgRi04dAgF7xkL+MOHCxOxFHAJmdQ/CFGo/cEeaOllt5yUWCyk9fI0YlYCdhFH0n/+OVcFKJ31nzc5enZj8miYgMsWnG/cN6Byqdw6JLuB5fkgByOmteld3C3+UeIsygE1usUM2RjpLIUaSwWNo1QpV+JPLxTNB5sTVObwh5AOG8JRKleFl6lPlQl3VoIUONAMLzJ3YlsJT2tNqLYoH/FR04KHxkbhNqlTJ8FJAKXjfkyIsoT7D8pJf/2q/0hCgsy7aMcChWSqoKWkJv7gy/mNpFHZXVp63PhKQZxxyuIYe0pC8rwEc0/Wtx5qbDYV+2XYgHsYsHeEUarN6M66Wjaoaz7C8qypqE7oirP6uH32qisP6r3te7Uo75u4a0N9oR+g7ZQtCmVBNXq9stptySQljUoynQ6guCzxxSKs0XzWik1enopnw9vEK5TdUuPTh9R0/21WDmG15+UGaeo7Dw8NvoNMKsrHUJBcd1Tm+EIHa6b0cnAPMUupe0kn2dsMvS05HJZBw8aR+mvu2KDBjm7laAxPB7hacskx7s8y1SrtXu7+HDRX6w4+JTGyQlJYfhIjBWj2AtPk27vS4QFGXSn+PbKl8mXBZ9dt2VLlNo3/p2+K3cG6tS5cDlUcS19Nr1MV1U+nkD7kwasqAi2dacYHepnVKwgzJRmL+uYF+Nmpt5A6AFsO2JtqHwkybSYRcyLp/RgMFXBSB+2wtU5N2dGyM3nEH7pqWLeZs0BBwvbXDmPqU+VZRkBFZ6x9juYLMu4HYu+jURtp3Y2oQ6nzNTzt0ZvZ/epFKgSYYo1Id5VLV3MvYkTqjt7gkW3ILPRBpHT+mc61rRHbGMwyEU+sSbsemn/18Xc/5Jkt+edo0w+TNiwNCz86UfvnAMiVGrdQD6qjEGwpbsoUt0xgdqkJ5J0+zqRa3m077lK/Nx3YcJKmCLrcLABykeal7iR9qO+sU5iJF2WgnQaIxdfrtWxoWdOS99nZCKjPdTxiQ+KiJtWgHe+Aqzh1tc3QCj9wShxB4YDLRtXSeiBUy1jjCz//X64iQC0ns9NmNoW3blpwoNdMjcFDmLp+zG7aaN4MhNe7PHUnvzuegBJyGKcf5BbJQIoDoEVSayDBKVlqGS8x691XpMby0/fmMdCT2R/nH0N435vQHYpOfCsO+WPWwVg6qeP69SNQG+eJZ8P4QYv3b9ISEivAXyEbwf57DOG3JbgFES5GYOZq8+PdmZUwOJh5IwhketS9oaeFlkhy241SYDEsCLr2wNC+ea17nEtXbl8tBzt3z/xotv5XBp1Wln9++zlgV/97dm1Ab8uSTHeCISkSL3t/aq1jGXgRowXf8jSG6PO4nKZqjmNnoTAn+9UOZrzQAGVGbS+W5jHxdKymVgI2fiBVE6SAOTEGiLQpYBrhCCmSvO5Dsd1GrEU7d/OOuk1t3PvZgLKsmRCcFGpJROgN+0DMcG7qsT0fULQ+b+B0NjU4vf8STMAaJSqSzM9MwgtNrccXfLTY62trIm3BBX1D7rsCvABD1+xnYs5iVRhkt4QA+gQdqg8n9Je29ChBC3PPC3sBfNJ8ZtCnx4VB0jSMj2yjkozeXjYCeCU1MDD1yWgDqz/9gpnWg+LnKuic+BLriYF3SZ5CJu9qeMIBpVW6A1rhyjgytyTTSp2cPLc9JyHzSm41swle4KVN9u2gIToC+tc7c2Cp0yVgbyj0OsF21q8tVzx1Z6XFNE9Fn4d7KflCUTYKsrhRqrZ20TzGBMSnPwW8H76ocK0NqRdqEsiPS+nEl+2nbj/CErIpC+mCBOnKJ9tybaViJmDFpZ6aDgPlHjxgZ+M3qbmJV4fRVZHnbCcHtZKgM3iUwQBXD3Aj4SeePScVfP100Ein6HumsZyNCAONCbOR97CjAqA/RvPCQXQDpL5g2x1sd24SLrJNuWuUN3/OE59Gq8o4PIDiAYLURtEIpQsdlC2r1/DGLpmX0Gh/uY06hqpa2QCMaBNJpMNIz+gIZQGGDgQAjs9qLDWwqhTyF2qyTrSZBVXfFNFbyja8IvNmOwlcAcfrBM2rVKRD5JHfurbvRW2eo4M04626ep6WtRCc/7pt7BnTgzwSt6Cq8RvCkk0d/fnSwHYvPrKgqSvlkNzkS5MX449io6Cmojhw8AwJb78WPPwGVrDM2alIlYga9VwcYuE6BljUbMdFUKJpsjn7BA58CmmZO8Vu9hW+eP8el28XCXvK9y/6+qhJA/9v5eHNfA3ZeObXVE8zB3cG/4ZqNw3mqNbrvXlMvBMFU377DvpQxT3MSbh64/yZwDnGPBO6ufzMtZOPsFlGlzlU8lp+hOzljRz8CbzMVbS6uknUdZNENBpw0tUxkpG9CN/p/dd8rCJdpZyHgJdas4tosi084bdSHTZty83sjzMdECREO8usOgM6BYzzRz0+/RQ8XSNjfXmqSZKJx/JcziZvh+ZzsSXt/Cca1s+xOY06ICH5SRFoAwfqgnv3cM1Ppl7azFnhv1w8ok5T9OrQHgMrciP2rXIGOdMAY1B0PvOli18em0LnMtAeoB5p5JIO0QxXyyhKZ4M13Xm9+ciefct+wY/D2txgUezLe4wg1Yr05E4QYIJ6t7742n5xakarifnWhm/G+KKOMOW3QyGdGAMBR6B2IqztZSWeevZCdMoOdDVQtak350mD8uSsfg6sncWgOJCSxZAWkkarRJcwdIHpvmcqmjdlDmSxK/UhcpRmPZcATJhnwBnBRGVdTtbmyiPFa6ku/ZEdkf1sDIH2VyHgcjMsxdwBAFJ8+G3z73Q+cgRWxJfpZP8KWYjvM1cmNB8yV77/hS8hWvpINmHzD3lmCMcUnmsBkia/5Qy8PKcl++f5g6E40NsDtjWIjngoouK0Rm/Fqpb7ZmD1WZOaOSBGtU36azua/Ge0pO6KlNwnPIJ4rJFG3ajec+p+N83dS8m4ryWCujFHrvcS4hk9D3a2M8Ukf1ltNV9BrJ/O3n2UzKvRDdFX961mLd30pfQzKYf0C5eSiqmdXel2u13TGuEokF5yMsu5ivFgCcmEEcNJMdm57bThVievB8Xic5925QgMt1esaYMz24NgVHzdWx74v5BOWANy3zYZ8y5OSuxueWO03u7vyJYYGFyoESj4v56KIhTz+/TJxRTQ8T+G4mxf9UiqQA1//30GO+qaGN83ic1AnetZHi1vN9U4cYLHLWG/0IRBtkyC1WG9XzEOsrmicNuWs2c/1oASeGSDnBkravvYWY8os/4UAdhWZcHanCABlaNSXsRvd01rSsfld2PKZW62jWnIEksL4EsFX0pDTw2g09GFRaLHu291YhrsHrQiuFOfen9j3pHgkrDj4R+uTycqZ0oVnZeG9m0k2VbW0/hg+gzdx4xQjFHDqifQ+UV4IQO4cQ3g5Z5tGzWTRX5V2mYWFz9IxZZawp9ZyeXQhpDvasgBK+Kp3P0PVpGcMU4rOiQgYbw3NoT9jijexV7vJHmwI9pkPrgKo1oecyzhf12XBI7uLkhTfDhHE618d3E06ZZIHByKgcYbkB6g38sbe+6bthoMO2/jvhcbzZmbdIcdQDs4E1hdkUeyrFRRAib8e0GpBqJ1HilcFUXLfLHf04N+yYLCFfXkC3n5ApF3e7wsOo23ATp+s0V82tnS42f2rPMXxeLOOG5CteR7iPG2Et+6yPdhCY/9XtX+8bUQJ5VzUDXqyInOQ9bZSGLOMXuZaS1GEE3bGDf1OTxbkmkmkg2ogYmNDKUzPfTTx7bRlT2HQOd+PsNWcG5q8EQYz8N1NdswOcyy5Am1xbHqxeyQOf65KS510AXUpjuRv6DW9xMJMymo+hTL8w90bGd0RxPp5YSDv6Vw7y5V+nLe2WxSyYKLROVlTiEC1hzDPhJedGebwaG48RVQX8mVrWiQzdZlntsmGUO5reTVK/Dh/7WTUw+X53007KnzaBjDxauQXYg5LM5pFRZZpMuFKni6JVukK8cHXEZLntnhLc5lt1pAuhKFhM/5YoNxVO2eiPlEWdWZnED8GmlDUvZ9xBzU+uJ7fEswJY/uwmPwfmRujZPSO3DqtFbx/QH6phbWHXmxuFHh67F3Y6Ijqby/SSgmHeKCm0+QGcYNDzOqOpKHfEH97vkHvGcHIh034f/uG5R5ucMZjKLTV96Ick0aqfNMbNkPkNL+MULXtpCRF2A5VCDcAb6BWR3ZDXiz+3FiEE+iVX2n5P8un+2Ht7qmiVCrs44+fe9nX60vTqI98U2Ug2T2b7nMBOGYAv5BpfZzTlR6JAIw9lXE87X1+i71sID57DFgbk6Wcbgu0b5zSRcCCUOipkqXUv0sh5UhPpLzZUU8Pp96529VRF/inLx/Xc3dhjLzJJneLIm629pVCz1VCDvfpiUlvHgdi4G47vzwrcKhEb2mXnxKx9Tg3bCfCx9paKRUXgeQHZHcTozQ3xReNioYuPv9WfsvEwFir8I3mJQ860rFBoyww/d9I2iIF1r0M6r/0sgHJwvgr8Sqpt/soUzuMdojj1JAFmEzuX0ySZI7M01b39vps29RxAzOO3A+5PeIYZp+oDSwD1ENPGY3mfdUTtoFYPLTUlxJQM3zR9fKlXedaNlqd4ZsPc8sxovR7MceurmtUTcAK5MB0CrlUHQ+ZRr21hLdpYrXNooUh9iTyLGMTqRqku9Q0FaXPTIKzarHWmQQ2UHKdh8otUR//5rk9zTwy6ERtemQ4eh32zwzDaC9lH7iNaagrJfky7ODoBTgooLKHrbUUW7Y+8PJ6Z5wraChSe0b2rJjhiuXWPLmUfbLuOK9VXVB0JdXz4Z6YwISxMbTAyl/aC102lsI7rY5J1EMqMebb3cP2Jxm9X1Hy63YaW08FkQ7xB1KW7Tsh0VgmXkPy6dmh6nkYebgCEH+4ISm9VaCu2C10AIPAgpmVxuNcY8CKN6WE99/gGYE3+/xy7AkpYlsqk+xl0RIoWVyQ8RZU8tcl2hVxhsr0LEYhqVo4NaB6SF34n3D7pCjQcu0cT0E6CN0OW7iHVmegP0LWIbCKnYbFF1H9dlUmzEfqykbNpdyssnJ6fOSEESHEYvk8on43H2hH0mRpB/uvdUtP0ro/IuM/JDubmz7LpMhgqnENEPEb+yvrgnQFXNmLytedudoNwmO1eZ3OG22VQAeSO5zbaQXdib1ZV3t4OG8MacIz66iaMGMJy0ZolqIXBaiFk4ikvL9UyOl4HCIG/4uhCj0Wq5O1er+p6kPydUZ4vtmxexf45v5abxDe7WcaaGSDUmEUoZl9MX2cPET0w2pUzW6OTqe1/6mK3tte0A+s1h54DDduC7Jl3NuWuuzHu4sodlNoNrQDDlyAZWOBd9FbB/lF3y/qJYlLGjVDcv/IeBMiF2TVL4PQkEYtP+00J5EkTB3FD2sDzICIrjY4f47O5N+Gj8aL/8mLFm6V8VGljvH4gJno9oM+MnMNuF361uPbygGwAodOlGwyJnYc5Ci8rTUjI2cOp9EFUHgFKmEbdGlV6RlFtCSRP6p0Qg73JleF5dK4fb6+9/UP7D48F0NwAtUx2CdbLr6cYlwDFkw3vhI63yf3IPg3b5Slbr5MdtBYRh4EnSr8UnJUcKikpUZxwI/R7TbHX9rwWCEHWJ7pLfZaQe5XnA/EZ6ZDz4hiuxMxWheYUX5kczX1Dw85i9vc/IHU8t1uM1d0lDn5mXdqfOxEHiAA2IpK/1GVy6P+JuXRqknaZRVFNhhSwncUwch9cs/aPSm6LilVZY5ZE5EvlYbVntbyPrAQZRkrEkaG2X03oSi69WqI/LnazBm2k0M9raVWhMa8WHQTf08Drb00VAWysOQ1ZXWb3AxP1xFjX/UiE9aGWBHe6yhm9adKjUwIAUNSgQR886ZTeL2NA+Kjyr9zrKX1QJd0jMS3wG0NXg7KqkHv1IgZHyDJVNO19h3GLyyYfGBkHffv+ZAf1c7ydOAhQ2L+cQwqOGcvwhnCjruo2h7CwZCQSHo6VOxInhcX5JIbEPY45xSIhkWyqXLZ/VVU6pfyGHG42kKLxyzdXLMYYzdHY/MM8nwt+0u3ePOLS19rr2rD8RoTp92mF/6fU5QPjN210GttRq5pUdrIKQSWkU/Vsq+hQJ7uHCeKT2X+gifS/ELpm6gsJv/75hCKQ+9/TxHrUhdmYcQWSA6OIazNkGZGxxf9vb+O8I4opxQHzHVxvlXSWGhwYQ0U62kcHT8Cnelp/fvTKltTRDwtJL/0c4no15Fm4bsTMgaqjSoQJh57YpMcdJyX2/jvKE8kdV+N88xZ3SVgsLCc/vhal/uA5E40VUEaIs6l5TLKprZlb48pcW18EX1KfcK+Qvj9J0BgW70dGhZFwUWzaT2s2qbQlvKjrV1OJIpr8VPeKJaBVo9zW+lw1Y35Fs86HhKxbkCcQQ5M3zm06w02A/XhPmP+C3g0KVJE76BYVXe3yVzEwcrL4IAF22s6DA67fLEJfGhZI2bzLj7gmpbpAo8+ZwKwtMDcR5Jak0EVBEU0Zo/BmqbBiApw+bsWqkpa2hnvjuPIXv3ISrG7jtpBLUiqNf1S0i7VR5NHShT3ECTg06Z6C06dSL3EhstV5gQv4dgFu5Es2bcvrbBzE08macZBfmw/jIpRoBa/Y6bxYQ822KyGTbAMQ6/mwJObI9e/vHHOLwCP5Gl3zndYy2AKZWBjXlvTI1UhDPm4YFP8Ozwn3nBZLPyiwZO0sqdBZqd7cheOHbtPgR9Rn/KG5YGhtp2R7+SUx2pUFEW7eSZ4B+BNWD9bEsEHi00qzYqs3QSXObb980QDpCOW7db4GZYsoNNuQJmHg8juuhpJToXFnhucB55pKCXR+RAuZANan2fMP5V7rZGpzf5JCm9blIPfpqAJ4OySMHBTr086J5hcuFRESv2v93SjEZryinsvbXSfLQZVkS76/4+Ep0LYUVfXRwwDDuBVxkkklCH2L3e7mRh7PvLDr5WKKbvEHjiFleJ+dEAvT64wJdpU7w6VPEPD7x2QAabp9/GP9utJO0GWA+yQpecuDzEqL10DoipiLJEkWToukAymXyLXMpcBXoghHgC1bDPiQxCvmCSwotRHHMd7oOruqrK/w7ACnQso3akVkDbEO6YZDpPjeO9rZxY2jfyNJYiUNgJHaB3+CfRkg+nOapr/6dE1WJCnkMKV9GeCAmLgpOTSnBjulrPCeSCY3EYyq9LRH/UU4Wj74CquFzem6MpyuPiGkQQbl8XJxNGvsi2Z6TULd4c4MwMBP8jEIIvQotX9mPgXV1ibTRv5Hqvzfrjq2RycnXMVqBL7MYgWf+GxLpsd+b+z2TOrekPOrJ34hE0WoNIFyApHpp/u5Wkq1OEe1AyWlxZfrR+Mn93on3AeIwXj7MWDkAdP7FZ69tzbsWR9byaIbCH/Yfex4rysUENLew3emH1PjFFRHS+wyo4W9mmY5wOsmQM49ecO0wKOYfP3H0dzEIPbg0veI0I50qPQyGe9rEziw4HG7Li6cQZyKxj4tSC/fGhTpsVF2ahmBNZS1dIy5bV1o03ST8nUFYvcYV9g3Xc1G+jxNlhTgUvtuaP5JepPoz3K0tefDiuDMMZMRdN2mho4OE5C0cOacyxf5Sl++1ZxeggQ6lzoFSaLqzLT9E4ir8pcgB4s+bcx0E61KDnjTydPbIJZRPi2PfynAGIwPV9xiLT0Rc2P42OLV+eEaIgglsMGCzoyS9AcZTHEBQWZf2D5lKtSWC+O9sR3+jNGdE6F5lNL2gsBmkE24A0H5l1XoduXpVitF8pB9Sa+xUEKCbS4D5PEDecifzyREMSuMjQ1YaO/2sjCMOWVsmRjoUlTzJ1CX2ehMTh0kPar3nMWSGrnk6COrNG9dLAy/YXFWof4uinGFMfXhvJFjkmmmbhXXJAOl1B970mqa2+ce13s8Vg7nIXU1oO3QEgH0oajHeHsWbERJEwFTvUzoaOMK8CCNpRHsABsxNyUSH5rppUofwvz0VZ6k2lL7Fuz5MUEO3eMIZqu99fraW1OLIjxYTG5jzsP8vUx3Gf9MX2vvktbp6vUUV+SxYxd+oYnjq+mFjH33E53nXCBbK5R1Lfj7+og05WdapLtccF6Y/wDS8PsA8zDk7/2WoIuuyOiDiTMZ46onVQr2xheciIrhTP6GzUn1lrPYZxi0IaYPMvMnKUWRUOxOdAg1T1HiudTjaAo5QteVee73voc6ayaoe04J2dygct5+W5mrfLbQuBSY6KC8OTrWyCkiHdE5lhqzZgGPKelAe393R1g6KepWhGom+dKm49WgHaxdPoFl0pZqOjG1uB6Gwq/3BbA1U2PMhlUZYE19i6iSji+rnGcGFkdFKlV8anVeApunFBIIRv+cOkaRGFiHUpak30gESqDkWo552ITe3KEN2Y0XErXpn+oGP5+ikjHIHK/L2C/4ThAVCwS3B8R+YWNbP2gS/BeJNCvcwFNb2wiCXUkmSFEqOq2KQu95HArVFZL/QGT1sj8WWeAQdY7aLkMlhkRuq+wW4/UOhaetiYxY0bEInqM04c7LwnqZegDdlx/xOroZ8fYP6PoE+UezqfZwshMyAM3mdI7EgwL61iCHtLwdGHB1w9mQCLJWOrmHirHBwZpdSp1mFLnE/zjAcdS9uYfQF21d7kzIU0SMgSgMVDnZMGfEdAFa+7QoXkT8rfgbdbLxTCTOfiGjdV+u8IwRc9eTRBQFZCwHE/+iMhOdz2MnUxhuUvgl0nJ/5Sk5XExaA8t3ZO21k5aixKLaAvviTqRuRvt/qO9ggc+mrXh2dmOc2sMqVYg7K6HqOX8s46xHEe1Neug4yTpswYmfiWDlBbaZykOvfijPiF/F7yFTwLINC7H1L6EhU4/Sur4e4lVB+IE21HPE+2hpv/5BTfIkKD1lkMPvqzYbKdg1LQc24C+lTP6eoxMttHGEmnmL5Ln9NcHQI9R7CZMH/+seFLdM1BSYAEOR8PADCl1OEtliQ0LcfYnuffrzUbj2pMP9xpTT2mYaaffvh9TovItcDOraXmw4XF4Kklg+tTr0jAbxUmPNAoPTgQEiwhTFxqOHt6MrF2rhWjn2F2YdFTFN6d5frYcd12tlwEt9Uk1VxgAOz7/9IUvZEBJvh5EFkkD3tC+hmRSv2OUwNOQ3dB4R/S34ULCAx0fi7NuSavRqc/vS5Ygc2pkElvVJDry6BiFMExrcnXLWpmOee5/AMfvXBfn4EgMic2Esv6GoN66TLDZU9YxGRdaPC1oPWRsFoGlgtGnPWFU7tFUXMY8C4HLeVzufBJ7ZKtQbjFy4vVfLs1i9CKGS2GDbWIxpW+0BkOQGQvip5Zpt3NaW10sTKo3nl96hwWEwmrm4+gUW6jXYF5I5f9zAufA8/okLra8H62WKaDKy5cyZRc0XOtUSFamu2fulHPo1+IUiTwJX6/24s1+iqdqmaxr8qft6Qwhbr3UN+wDe0jSTmsIqpb9vwRIBByyJAvHiU6bPKfHYa44Nm+zaBS/roLn1xiisMTY/vJulP2y4AArMiHB1e9VrqdV16pu5zpZMPPPzdGQR8nOW8Z53SMgXADueVLEgxcVKURFQcEFaHiGUMorkXa5PNIn/MyX6jXEX7Z/gB2KrTq5P3arWyAkFA6Yba6Nd9xGkxf/Okpt7zc4GY9UHWT6eBhNy/2pNoCJWmo+ySON+bltj5hyJygILlqu+6Dj12HGYNp+bslPyxrFasKfvsCpEosx2FwjsDti7/IPgGhO7W8cAzLLhaZjuTedB6tQSOnvtarlQktFcClgZWf1lsT/mpuu72ULJHY+ENSOsTCY5pd6m0wAAklyNrutCo9e8NJiCpSgl0Qi74gJb1b5lp6f7hom7CzxFp+vYbOS2dKoow9FFSd9NalKRC+DBpGuJnL1mKQmwWDSb1qzXfKPyhesk2KJc9DOfL2IX2ARR0Rh9J7auaSAcpZEbYb1s1dR5tsj/XzEA0ID4J919/p8vWlFaB5jIIUVZ0zWudoHbltEV5Uh6VqbHWd3fz36N3OJiaI0xIduyk0YPUeXUiNjdKTGPNb1J41pwMKGT2UPVR13eN0LG8dp6rRS0gzggUyugA+TyDEQIa3u5ql2oXqqs9QtDk3vCXRWQyRzXj8fFUmo15A1hyD4zW8W/KsTBNc4HywrmJagS11uHnSKxLlAFBTzM4y1fja+v8JlPXRjOGmbzW2Kbe1Kibp4yJ6/VvPjkH2vmNNvQEVNIMdObLjr5UVoxs39kQQ7RxWoriQtYEgniAj7mTG/vzZf0Mk/GcIj4NiEGU8YO7CjPTejY+mLKaqH2NE/EOrCsx2iQBxmpthk7uMCPOdCjnATWx0PV2dFc/U1YTCV6PftpKfNLHDc47wIoq/RoNysHJSiAb+ZGl7B8WiCZVxLk2KwPZJplwr6oIXquGM7LYJ2lkLY0yxCQJ8QnpIJMMKbSNzgd62hR+fzHeqKhKYf4Fy512wjNYQNp4WDfxLMrOZ1fVrmlr32vszcEk1dOQ5P5wG+1ZglHrgKn5KDr+XaKxbGEnWPJ50PbMc3BDo9vWifI7GnWzZizLLihl62xehoJ/kOQPFpKCKxS13c4zgbQd7/GQY7d9XubCYC/fOd/sOrQSm/6CfSpeJnhuQ9XJZyOdUy9ukKh0HLKSb6PlBQFr2ld3BWGHSxbBNQFlYF+25Isl9BCBc/7mCYJ3L9XJRqHkwSB/fE3b4ACw3ubflGqMAMLJVqSZ5fvi8HD/r/DLFRptJhn6r87hGBcJUrC9Ti22sOa++szTFhHfJ0pA94msmOAlmQB+65l3ZDl/ZUEwXp//ZX41y8x0oovrxX/dgzqXREmanNelvHqZ60F48yPdIWUrFmDT7ROAG4r81zIULYtsw6DiWiUNQF3X2RjiPx98Lc1rD0yk1/9TqS58kbG5B4fsjtsk4FmvoqVqcYbNTbJZxLP/3gUtQ8m9K5ayY0bE0tjTAvgR6eDUb1ylmw/7Fn0TuSgGsfsxTmSwr2LYvFOq3D+IDDYcPkTX+M/sMqaD9hFbYkYeDrrCD8KtJEiJhKPzMdoXD9+BIqOZxAMbLMNeVnJV2bvGY/rGSr4CdBqvsWRlF+6CyO/vo6YIOp53VtAESMhv91KOaUq/nfXsKbN3kXmZig3vzWlq4I7yVE4jEWjr3D+tHQWJQTwxGzkGF7++47LIyJpDcEPIeiKY7J5iGqkKpzC3Z7hQ5gEObJkIQlmAHfUmOCEvSL0Gjp+DWAHGykC2TfAVX2ZA0Lz+89JzJE2kjTPrxwSKDS5jZk8KDrrNl3zTtuEVSZXcE1p53oZ/lKIM4/CpzV4cmleHIBbXwync0GYKaDbL5LmQYdQ9efYVU7SAF5A5jMZt0TqDABD6/JiSGj26hLTNCQK3HXmEnbHVg+U1MA9cMaxUOtKZwrBoIFjwrsRrGiR2FyJh+cmkpm4Ed1OG0AQbecXXdnCmOPgtjyGICXXjT8ruBraEI4WxThWq4uzbdG/cf+hmIRTZdPD86APd+X1eHXgo1mCi7V7r8=" title="Mekko Graphics Chart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986685" y="1476772"/>
            <a:ext cx="8469332" cy="446670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220201" y="5115552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1200" b="1" u="sng" dirty="0">
                <a:latin typeface="+mj-lt"/>
              </a:rPr>
              <a:t>Total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39851" y="6019800"/>
            <a:ext cx="8763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 MBTA Internal Data</a:t>
            </a:r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1172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686" y="829056"/>
            <a:ext cx="8071715" cy="466344"/>
          </a:xfrm>
        </p:spPr>
        <p:txBody>
          <a:bodyPr anchor="b" anchorCtr="0"/>
          <a:lstStyle/>
          <a:p>
            <a:r>
              <a:rPr lang="en-US" dirty="0" smtClean="0"/>
              <a:t>Revenue projection over budget by $16M compared </a:t>
            </a:r>
            <a:r>
              <a:rPr lang="en-US" dirty="0"/>
              <a:t>to FY18 budget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Fare revenue shortfall offset by higher other income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986684" y="381000"/>
            <a:ext cx="4109316" cy="228600"/>
          </a:xfrm>
        </p:spPr>
        <p:txBody>
          <a:bodyPr/>
          <a:lstStyle/>
          <a:p>
            <a:r>
              <a:rPr lang="en-US" dirty="0"/>
              <a:t>FY18 Full Year Budget vs. FY18 Full Year Projection</a:t>
            </a:r>
          </a:p>
        </p:txBody>
      </p:sp>
      <p:sp>
        <p:nvSpPr>
          <p:cNvPr id="7" name="Rectangle 6" descr="Enter Chart Description Here:&#10;&#10;End of Chart Description&#10;DO NOT ALTER TEXT BELOW THIS POINT! IF YOU DO YOUR CHART WILL NOT BE EDITABLE!&#10;mkkoexcel__~~~~~~~~~~False~~False~~Falsemkko__4HooU0THZk28POP9trq+pbTvvzd/gcV8t56cq85kb3NDTsUhojRA0EsgEHHMH7oYP1SYpn09ysXVivguJdhTvfyVMsBLTGvcX7WPTor/CmWYMZBw004o71Xrc6R1lRYDnPKOAkH5BrqIiKs1a97JAae3M8+F/ezLidDKRA7ZbMxd4aUrVp64SnWy5WfTRvw2eMp14UcYb2uz/7ys1f//LboCDK4v99RNdk8pFcM/gxgNMk1vUZ+7glc0r9Os7VXp9fVTl/5VJXcXQCrn1vxV8R2qnQxxwL80jdt89J+thh6P2LUclgcAORAuj6HiWA1k/uG6Og9uRSe0KVbqe/NZN3eW8NBxQWKI3WKQJe3/KN6WVGQASiRj6QhlH0q3bnoeQQ5xByvc+SZvgt+BReJ2nih9rz+gMTFu/4Ue3w5+K8vm/N1doR5k8bhACD5R+VPsx8uvnoxRIG8VaEAYFXhU9qa+gSl45s+8jAO25If85JwmEJb4KzCohgGlz1sVWHAS11EASs+QcBSub3YLKdR/vIGCQgQzZ5XKacFNk32KqWgmquaiZve7GsE6HTK8NUfFvIZuXdXXHHxzBtXO5SFqICzCwS8oG2vtI34NtIulklbJKLUn4Zd3Yov4+UFCXnCm+cmKp2ujmp43wux84wa1tMCWXSUV/v4w+/o0X+OI3k5DEPMOR5LXSGgw2ki2yXBO4Ix9/xnAVfjLgMXakCRfV/96/OCYYIxELqLZ13tlEPbeLXq8sL3D22q7K3qVkbwNL+T2FfxAr7B4Q1SzV6ujNfisRxfk/0zjcKnJC4g6K4EpFD9ZvuiyVCsPQx0hn65cmR10HWVmrlxMzvElMzeglhl//ylXJCJlkWv8WJeO2G3cZTYV/SgWAcJy5JD6v9ELsfpXkwtXV1MsJfES5ZOmf2KDkgZK76ZzQDlkskjQLOb6r8TOZ+5wKlCePmB/kJ1Iy2ASGFS7LSHgDREUei9D5skN29WTh64ndFU6hCA2D1iBpecjUh4O2QhANNFiJgsKFiRT+8z/wQ5Lj3h6Bc6EBIx/nx48SjKXsxJKMYi2DtkZFkP8B/6llYQM+QA49MD2QRq0QI4ti9tUw5o1/ZwoTSxrIpUvLqLKw21I7k8as1R+PH6NTTF2WlDRp+Rji/d3LpxcdDG57lLy5oHH0BTZSyAF/6qRQzikVoeJheNHnTVlj4txZKkIc2Hq+Xeyg7WuRsBmj1oaFei01yVEzWHO9z5eLyCYrvXyi8JDIwJQ91N5+cuILCeGUFzVxSaFXwwmsta+ZnYZzhJypRBCWu7Bedfq1a0BybtnbFwYNm3PrpVCJ6rXip4JBFVuTDNT6oxdrr+TFwN4upBc33e5tlWAbwp/3X3i4LwGwaNnPCKOoUe+X5UWWRrIC8JXgW0MPzZz/SqUOAe6x/47hHDkSiGUQaBzuqmHsq/xR59S8mnPjO48StMhCUtHQGgCXr2k0jaFCF2YcgvnmNK0+zNeuPmHs9BBpWTCIngkDXAqEIHuTQeyMZVQVDdUg9aAEBtFE07Xc/03vsXQ/i67j2nY7fDozmdIuTOoxL0ivb8ZXbg6jmiK/UPw134A5vDkRDkr1P4zHj9PQObSwr4d4C9drInd4B3wlJBvenfyKFvkt4zB2fg0pt5ri7CcmyCnNL1Cn9nuuYMzIRrha2kLwsf+r5ufsuKgRgSzooD95Oj1JQZTSnjxD1w5SaD2nED/I3jza/o6VMSQFZZnAjFeCiy4rWIwN2RJDr0/k+g1qH90odgSnvcgz5fZTKckxWJBNfJl97JLTAUI7cri8kqm60uLIa4esGZQ9CdgYG8Vy0MvHucWnDH7yXNv/bvcphmTLVUqKcCXY+rTSZUtaXYuJ8Bbx3QeQL9E1SZfXPDxjqd3eoYWnN1IAuS5it8wZNYE5ObUJESHYdBgqvxad9kcRnH/CKqGOYPimVIBTq9Uor0xLeAffJC5+Lclv58S5epi84azbTOROgXRz+1OfE+EU6ferv+lk3kqiPv3VmlRCn5BavjprEMtdFHdoOdb+Zx9PAsgZZpKmiK3rpwmNFJXEgY/4NGqx5+x8YMctCBwtNd94zdQmJXGuWUdUODJ8JJQsaQIvDrtvjOhHkqKi0fMhhixbhWuMpcaXl9YjJfdkG29XUqDwptAaGj81uJGDlkH5FI62QezeHR2bJsoizxn/w5IoL3Zel+7Y3Fy8YzxPRz0Q/0kUkQXSAiVXW1T5oI6fgcq0FV5vB0E/vYnW6FZO4T2Sm3Sq72AtMyHzqsklhHrjg4blN/vhuKm8TCvVQnbVGMChcmC12EuQScvwhSrmGAvmLCl77Fq2Lq0ip5fI0rCHwhIn1ovmWCTC2fOpyaupfUGvEkm/IlNvqsy9i4u+EEbO/u6jsLj1RzRe5nijjyMbbIAx7lfXL1bqNad2HjU4kLzIG76MgouOJYmsT0LpeMR2Xldda6EfBfsdzF4iWgVUE/BdjnBoguG0r9uOVhQcL3CUqs8uFuXZbCDKLyfOxlKjMqcTr68v/LmhmrRDrExqj3TW7BHfVZRBdoq9mQKIMBJ2aRWO8MvPDeV0D5ess8bI91/6XehGACN2bj6tw13I3HOyqlGxX+dvvKyeM0XhJjVQyCO3k8DvRVSxFCWUpT4AZuU/3kj8Jd56t8QfjEeG4UZOp7JInMNju3zevxSLvikFFfG3sT3QWGg0/GGk7pkm1ZPuBsZ33pZ9CN6ix0Xf7cWGZXEOF1zn6x30wCSPWYIgMCnuRatOCB+G7hCQaD2UXcKulT9oX6t1oayICnzEOelOyhBm6UYRhhRlAMVZMKECPERU+667ldfEHf+tgHJoiV8eJ/WkVCJAvPtOqKIKPLjXTUgrNumixuQYaiPg124L74gEZEDoboxGaP6HqZBha2aMe1RfM/kGow2EjhAOJN5dlB5v6lT9YLUvVEHITCE9PD3mDvVU4cOES6PQCR0Nwfnfp6/SfWieYB++7EYRKgdmB+wARc6msJzG23DbKUHvHSVrqbruZJJM4ZrzV3T/0C7fGnMKH94FOylUdKWX0CJLNMAinasjDkJ1SqatqfZ+wSJzeE3Axa0WAu9e2pE2nnU5ZCSAZnPIbWefhlKbsQGe/cjSn2sjYv3rX7mGVGfaSbLZ2/y/OFZ6upfKO9KW34fcDQSDUA9xT3FIpq2T6/K0kVrIBxZGuDvRdPykN5jYQ9v4qN2j1luGNkNK8P/9+ZNsRVGVdoECOOuTHSaOvScs7xhIw0sTR2kNJaXmi/M+r4fd00IA11c2HAwaLWf57NbuV8IYjR2tJCMYfRmck4l7OIFl0TioEe5a6Mr75gZTuMqQ3s5MX1Qm43+zioS+Vyh0CP/AHEOBWM0M48BgXE/EffALw5T4fLUVvEiK4tMxTCIeElWc2gWgOFBHKdMJf6cE+hPffR1mdAYIIea2Z1h5Up12gp3g21JDvXOhQSuvzu2an4CMPoXkpaElXzOeOo3uLENxQz4wxhGEftOaG7QNrv7mBEhZ+UComkM+4se3WPp09/MxeCoU0hOGe8PBsDjhvfs7fPLi6cxhNvdSpk3Ii09UJvsD0WBVDsTVG7G4kXtCSvX0ITaDmbRkf3Gg4vMO71p57BjXChDbKteS6MxB53qw653qnzLc1R38ARKtEuYz8oHWG/ydIQcKEFn4Yv64yDjm07879mgv19Z/QtyO40R/Kls8dU4MDPlMneSpHmYF+zQv7CalJg4dpnDcx2go4wHP7F8gzehil30hNxPeduQHQMJB7eg/JDEDaIY+cPnCW48ogff7Q5+1j4c4C98/yoXjEr+sHlIU8lzoqdfPu5vXfLbQbFviPo85FXAHg0x2Q0Zw/FHTfHL5ZmuXyYYorCSij10/y50Gq8fN3FERo73MJE2wJp7Q94PcBckWNZ2HoztNOU7aYD6sV4eRD2+JY76vNwiVfjJO5duVIXJ1I+IO+dPIocXLMG7OrVft3Jtc6XVUMD3e2THLJ0uYN6vouYBolmV4sqBSt41V5qXD51SEs0F4d2fkqWtmmUT8cGw0WQlhRHHchD4QQhtB8TnsMW1cKbj4rEDDsQSQEiFZaja1ahWmtYYbvb69qtArgGNVDeu89LSMCaE5NS4B0D48K3PZ+T9CN6fqF2U2rMErp8Q+kdxhmScoFrmMg0ydsPTtEsWIit6qAK2a3c61nF1tFvM/NHrWK0RYBFbYkaxere97HbNCDvV+TyujwhsGUkggZEuMRJL4+fLpPliP/BXKGwo0No99vbLKvUfv7TknmMKlh9fjXhX4iIzlp4xRgftRN0D+f/iz6n5SAlb2u+pOKA07MtbPPBYezA199AHT5RXx4rlYzP0x6nHSJYPBqofcA/ypi4F6lDp27bu35nXBGizUaTceUeIn4OVFubV5uxJ0C/7xXshFcthq6rnGQy4pt1o4KEY24UBKMHSfWUcIihbuUW05QRnzn171sW3wpi4ZS3T/ZEZMW5YOfmriXIIcKqe8ZomRsGLRw87onmoxRAFYAPrn51UbtSMC2mM432GapW1hZje4WIB9/hYTvJXRgBLrgxekAB1xPD3tRaJxllsKnAuoUFM07ViOLWy15P+ZVk4mtSgD1k/4gdT0Ck/HN4LqKYOXhgqMAXWCv4JwPtaEAITc/6poSr1imGuVKgUzYwAaARz4wlJV3VP68Klc4YzvOVYHPclFGie6gyoeRPgx8lOLOl0rH6lDkTYFK2ej80ST+uN9WCVzT7Ry0/tjSnjkwmtLv5xYqfFMJLZi68TNPMJeTXdJDrH5QBMlTR2BC2i51J2KAqMSfgLkNpe9MU1ZsijCP6c+rxSTIHG3kvH8bNjsgBIsaPn9YCeL8OmJ6YkuLW+nQdqKEgos342F4wN9ABB8JZspB/r/AUUHT5jd4YETIUDf7xpwHqr9ey2jI2KuC+ncMAXPdF7m31RP6kE5+ZHfnE0iKu37JYUzYMkLwxBW9LQp+Q9GUR/15YAjaBh8FAWUJ0aXnbegBWvKpiPilw6qfl5PJn6Y+dO7drxo/Tc89o8YgmnoZcgsqLl8/hu2qapARC1WtjFG0sL8xTVR0gIlZ9jT2SmwO0jLeQhw6T3R3tJxqSNASQZ4q0oNZYU5o4wUP3GtpxuIqBu8tXlIT9HaaX6gwApw5Nd3UnEZwaISRkZYJWYV30ERi4zUFOxMVw8z8rMPd7PavNmI+pA2h6G6+CjFLV7juzz3ox69cKrULCtUIJQIgvP6dpDu9oFtBLTGQtP4/OuDkA9FFIWfxqUOC8FGUYe0vKyIT8e/3syLzeQqIEU8Tbh5UK8vW/Sqo09FBB6vkdz3+DEmJQiSxXftKXe01dkpspevq5Dc5dc0/ZzyL/egfi+7epUlreQY+MCHJRXfEVh1S2czIqVpmuaDsIPBZfpBQOa3e8JBR1ChAJDPeklJlWSkvhzuhEVeMM2nl+HtcYQQi95gl++qZkYiqkwgrsbn0kxtZ7ENB7X5i40FA7EJG9tGm67IZ+B6hw19RGqu4ht7YZkXy7Epaod7NSCm+kktsVAG67DeKulEc2+mU8z+6WnljxHQzUpK9DOWylOTjxbUwYH6Ay8eX5H7g28Ckk2eEtfZR8YcA1Rp4J7YddO58JJ/5iFAV1paHkNUnoNSh95TL+nn9BAx6J0zAOLWZUD4zqU1I5xyxKNc+QtPCB2o6V2XQ24oHg7L9XRxokY1bxiETtFUfRL1VK5cUD6+bWhe1Snb4QL7WOYUWuwAA2XdxSfs4q9OtmAaMgUClhRO3Et4hVqOVgBJOsy55VXrOz88hiNlrsOQoCBCFL4rDsNZqZapO6vt0qNFrB7NPZUBmH1chAPGJqcJpqP7D4LAxY10Lxj6BgSUeEYsw4O5q8P2f4b/oLh2hsuEWkS0p3hi7gJUAOLhz166FeG6xRKGtxKH2dH8Qqqf21HY6+Sl2nuvjXzxu3FWm11DDscbdu3uplAXTLRh+nX9khuFSWpwxdbpztcfVex1YrKP9jrn7gXGrC/dvhCl2y/caHCsmgFQ/d/aAltqZH/vjYLANm4yn7GPheENaF5VjEbyPpqkRM/sypCnS0A77Om1CPYg+1KRlYgkY50PEu++BrRrQ/IilYk0E0zVJGQ6MxYRmpk5xTyTR4fJY01QhCBS7cBey6CiwbAvqqG4QI6RDWETl8VW969/fYZ1WUosKF+mfrQosKLMxOucDYKEy+OBBIR8mW1NHRaYlPhSAJwDYyT1ogBBkaLI+7Xg3KkqqYW2HtJwMSkm+Ew3n1KpzccPh+6o8SlUJezSqrD+rLe7c+wXz5SSGQKj2NN1GC15d+Kbb7CDXrqtTyeFs/PXAHaBpNyDjdEPas+1ew4Yl0DJo0jmQj0r2kx/3Zk6hAhce4oTPrgenu3LHrrZQsHEBrCdNRfMdKCg4o8aJnar/F58r8oT1Q7mXK6R6xYOFhhzFEsu/WGqgBZ1sjQ6kQy//u5+wsrazAf4joMDZ0kwsa7B3K3+vCy74u7kfpbKH31OWd+hFK8Hz/1Udn3rCeryGTRb+QvpjbCoBdQqC9WiJ5nePpR/X8eOit/8tboN8HVKe4gjlrEeCYacLQR7lAgio3oaF91PM1vVHFozGEKDouGxURp4mLxbCoDl+RxhfTa4ETGvhewcI8S5ud/3L9BgAn1JkwFitVWrRmVBIrhwxIN0UL/dKhiQKI2pjA13lwf4NrhT26Gj8iQcd5eHqE8ykh6208TAmvdN0C0CPMD5ANLMpWo31QDl7yYdhNR/1v0m45LClywftYQJaLYhtdqDxZijWmMs0qrAsXiG/dWg+tvHwfeXde30qCScXwpTAgF4OZDVXw25ZP12FtizCF25r99WNy0ijBOj874zLgiZS0jpYDmA2mDQuFE3kRJKY5TYHJA7U6UKZNz31dA+4EdCjL8a5QVZF2xCLCVkSQPdkcj9LQKwKIagfpDU/nCBs1QuZge38t569AdxZZGVWyHRbIY0gUT4cASyH3r1Me3iV3bBIr3Cghon30m5hwOAgjr4rSVfPgczjhMAYe8iBQHQlIOYoXBH4uezxnmUYUdXfewSfZRBgUKHJpwdtmXqSdYoS4eurW1dttTRzinLRu+aLezODNNjnqacNALk7/X7C4BuOSOl81dBGp/uzXxpUB2NeYMz6npcswQq/y4SM910S9i3hNV53y/Pdrgv6ooPAbbi1hgXs9HctBK2Ybcr/h1UxTDAR16RA9+23dIEkD0Zd37uXCgp/PD/WVVJZd16cQTBNF3fDNteCARJsabjUEKRqb6BEgze2JUN50U4uDJdu+5mc2JH0PX5EuX2Pm4h2D0l4C/b+GgozG4MWZjzvgyjKhEbCgaW0dLa1tuOmyH1U6aiyNs9hIoMXEOxnmeQF8skCcSGYmdt6+gFIV555/5lbXEGEYT6it3DrF4z8HVa9ZkC/tQZH/UuPDY8Qxu9yLCyw9UJCcc31A4YwhIQKidsrOOeBdZ/N/GFtXiCs239PxL4T2si4N+bnxDTc4yZUAwobTK3hBQ+i4oD2VIvNyRIfoyJuOaSrExyl79J0jDWwYy/31C5Qe0oW9TvQi0/NSznhzlljekOoa6BceAP9dz1/1kA0qkisrV/pZVacGb+NU/0z7xfStv24+cUf0n1aW90YBep4CH55KbYFtkkGC/pNWuiExcQvWO+e+zt2qae0MgaAzskOdfRi5HO0OzBElAI6GLiq82ySEPZuY5LYPVEKTDOZeALvvkJHr8D7Yj/XpNVhk7sm2yXrr+r7BNtco/xiAV9vCjMgBNQeW5/R9G5U80yy0T95nPlngwSJREMzE9iLzCkWckhgTZYXCq4HfLErhe/xC+04+Vkqo5Jmtoct/NodGr6AfQi+nPniUArLVoknKx6w58yq1kloxEB21rdAgjj7cysUNFwjtuKYDoYjs9Zgg4FzwmH899J9h6E8X6h1JW5JKv7nldjho8/GL5Pd6f4r/QBqReSk8XAv2kNQhLP957E5ZSMzuCIJrySeqEkl3LYOkMu2SZY31ydHizNpvjDIlK7bfimOd9sfdDox4ljb4Z6tiLjKaI1QIVLJ8MyxtOTbc9tDglmyoj5JqGwrFiQGDgeGdYsI6ZSzlk67bvl8hod5zuB1mjY7WAfXdl8MRlKPUIvcYTfGNnL83n4ZUrKy1AN6MVSZO7jSKDx2yxK2l0aHxjxhH5nszpDwJhbFHow2HgjB7B2xnVvs+ksWOepSd0tWTUleY1X/26RHBDr2XtS2hCEsli5HAshqhOi3SePP3xltOf0C25BCRbTGFsl9inFYD19+Hh91XP0dgiCZEccQKCL9k9xBs4NRy0HWEpD887N3uRvluZPyCW9Y4LkOiZQzYggg1emhMHZSTR0dnPBseEOQEdhlcnd9R3dukF0XvyJ4oLj1HjRxSK8GC0AtgydE5OCcJkPyvSKs2dYqp/8wEPY8XF4mu4j0ylF09V4tgupWtr0SQ2V4HdCdyOneLJqrCfqxKi3b4hYcR0h12xwrW+DUQh7UHz9emmQTsQBZUtEwIPY4/rn+HYMEakH9JIv06k1vCsCO7FQHWQzj7RfyrRiUtOclNY36MhamqsDm9LvKBhR1/nEZf8BY+b4p8PZUZByfkVKoRZY+bkobyw0Xc8ApJhL5wPCiQjIZmcNdtzE2rlB0wRUygvWXEr/UTMrPXYicMgArz0MHthaUabF2QSn6bU74LviHqc9kveuoFvxyaNx0KaOuSCgYb1nYG9LWveHVOJqDBBzJlYbFZ/wArnUex+g1zd+WorwU5TmYyYlytyH8dbzhp8OU8F65jS/gbT8jqX1mAGMcdGtLVSPQGi6JMsvFwtEADtxoWuJqDUIOF7/pr3sRmOjPCZ7u5RdwyH7/jLsqh7yheW/2Fsq15kmjY5UTlWY1ExxvpdGNnIOn5/RtbnscUJfDjgm2QOTwf4mecC5XVucMDuZwvq8nQcfEEPSM1pyzlSwyXyKMO2qPjNdPHjghnNSsIHxb39JXhB+0fYxao4P0mClKBHLvTnY1osCt6nwpzQ12yN7OOXGYw+lMpPeXGsCSQmtWGlazqKV4qwJ6TjZUNeQ9Sq4BDKpDyFbvURcjKUd9sd3DdQ/Hd+x5gCecO/codP/aqUecuvEIaZP3QGi4TGLcxA/UsLy1fQxnHsrskefybpz0bLZGkBwBhCe7+d5sgtE9j79nKLiTkAY2/in1KDmRfe5zzsWzFU2IwjOtNkb1aqIpz/nSYzjnRUyhBC2U9g9+CH271ePZUBJ/WiS6MfRSKY4au98KBE8aug8eQyEXVyGa4Krh6Ng4oB9TBviHDZMzLZjvbLNodD7VkGMsrpVoMdRiBoWCzuUjZHe/zMwY4w0s+mj8F+0rOHa++cvhlb95xXdQQL/FtcsdnySXiMIJtCjK6WIuoc7kGtTPeKiKOIMRuDSDl4O+i2WUXLq6gkWIsz9TemoSZzkoR81rDFn5zThEfERCfMvV8IoP9XZnKJnJj4AbYMFyjKR2U6mL/n+YMKLDylIo4mTNSvC/cVkmrx4W1sOUSosNEYu9dg1iAKjEi1gdYlGNsXv6X2KXED1ghGkPK4fKMyvqGNtWJvRaqv6NRjhShmXQXkWh4TP3R5SC/5K2U+TP8OnP/evaeiG2iBUhhcuNjhCewbuSHLi7smXxNXg9wYkEBj7GyBNtB1I3LktNRFqBM4HwPBwSd8AZ6HJQ8lY3dal/MYzBQdyBCWZefe4X7Q6+4DoOgeRfAYrSlnuHXWeNRY+OmJ4aTgDW67ozmk9o9BgbRvjCBen37Cta0RdYdYWtbXaYBTvMLCCu9wKchbwFpeaYD7j7B0QWJ0KfsXseoPIM/wdw3h2PMDFw0xP89pz3Jt57NzM48CMOFYi0S3G1WeQv9kmvhI7x1gNVngnX0X50yZbB9R8RvQ4NXMinLtfBvJaKfNG5doF5oEvwdhkQHs33StDU+YI+JCnNSpA+B+x/fiATYKxBWhG90FqAxWbpguIYCtv0DBVaU6b24LUQPafBS4cJT7BzSTPKDwWj6dKScAXHgZWf63+/ehKfsAm2cSypdFc4kKqR7j/VkqjH3vhZxTq6T6cZtfC5IWVSppwHm6rdMM0agYQOueiDFQEfHk7U643FEQWCvovq5n+5ifzkcbVw46n5uszqTqVtRXhAqRJ0VZg124kQmY9/yIGYEqbhzWWOShUgJt8rIfdfxph+vZQogIZa6nXvIU1ADBLIVIo9vDU+tbPztAruUrN5EaCguBm8BxSVk1V6ptn2clBtk+iVt5ZwtkNIUr8QskJ/r5xjs0dRKCcq33ZnIMET4I4pDVJ3wlgLZCK6qKxLh/Gcm1is1qJatTDGWadM1S/PHDV9XiXCX0sT7OHbiWgYLtVR+ZyHEg/BqbES8aiUrh5uVYUUnYV8FKvDCNbzOWnlMC1H9fj7at74eCBoauNBRww3/kQsHPkojBsdBYD+myedSzPrli7zCrgd2mydjjH8p62dbHb+3vgtreBlZEwRalhRieqO4LV3FWhWNuzIcIZB+cz/wCVmuNHQZBDijWbNHMd6BRJVrIpi4Dl2jvTFiT2VKFhhuV3S5mzUMnb8eyIdiM7Vf6TsTakYd90PECdEQre+6Jmz2HsxrGS+djda+crLIMZpIvkEzKaHSejRHpXP95JAiUiFeOVRBelEcSN83R+7NDLiUakn+c6t3cYARRmb19wz7lgTPPIqkaDqfbqJjNmf64YPDxEMA3CigG2LOgviGU/LJo9aFSAwb69HT7d22Bn7DYlm21f5w0gJFcWoSgB7S8P3gMZ+i8N8nuyLhey2bO/FY8a4i3WLJkmwbbI2zZiJifQswHxODrlRXDzg8RwG8dA0C+/W5nVDn9HYVtWIJhSXDbBS3H8TnZF6pNH8WVaHCTNybhfmnS+tw8oLVflwTRgzATKPV9jcu3tzcIRJZpVb+r/YYTBQTEq7jFInZbl8r73tDfwINcBMZbd4xnUszkOZOu/ZZEeyLuaYcrWV/4mvuQTzcyWF9bcTi78yn86REcVx0b6NZA/ENy7JgDynCqXnZH5BxdFYVDLTEejmkxNfzqgn/PcOvma+sXvS40sj/uhlaRUIYCK8JOPWX8Hvh3jF+lujxUnAP/k1mNi1raRbKdlgik7iBuU1hp1YCSREq7vGF3ME0hMFbmEWIRBW75kMRJX23jRd/JvppkKKLamEZ3tJS2VGtS2LBPf2jXQdPeuLa2WEZqx7IdG7y2cLjVtQnqER4RhPj8XQBD4SFVSagVGodaqQHY7o8s0rURy2X2iUR09ryD82nTfTAamFkgQUk8ej7Zg4XwjE2wHh60ZTQGKIOQng94OXA0lWyoTfiAyFf9iv5NcYtqHVTQJN/rdsamEm10nBNkq/VXdyhHj3eSFmE4WOkY8EyTOdMk/obJtcTNssG2OBmfOYkAQPEeFTvbWn/LvCcp31uVuRUj1LdcZ/aCphQgah4YImpdw0/YPjPnKnpwfUgacZxD4kqRJ8+rQXWs4A6GKwaIBEZ2lox7jRwpZZtAwF2Eo3L7zxwIZWQ5AXWG7PXQsq05wCBpyFY/53sh9+Q332++/YYpZx1jqYJGfaa1ApO0Qi4BKNrPKlL4tQNniv/2DjcvSFYevm8i9Bs2gqZm8IN8I58aZyr5Hd4z/ntli3S0kncGYAB5GLaq89yvdq8Z4qQ6HhMAWt6yH+DqUXJL+6eoGmDMKNTFOznmfkhI/zIxD2PM169vwNEvnfmCisNrmY5XevYy+Blo0g3/7LWyAnYIx6y9iVybt7QrHzLH27wfvppRSHLpXP29KZUMEtqYCx2FTpXLA8S8Ir2f/6vhwK2U7D64RsjCaG9JSh8ZHE60n3g9buiHIr8yahUBfo8vfrBqi61LEl9BKm2nkhTrC++eJu3FJPESOm+HbrHfBXD96ISlcuAkOfxxkii9W9+vDr0zWPl0DCuAMD79Gc/lWYhyqtDPrACZxe/X8nu2iK7PgvA4BWlgVdDXHrL2uoQ29xq7AEQ9HcNFQGpe3zRxG2Ppog2IsP3UCZR6QvSexynqZ0COXnJpDaw/j/o7fSoKsv/J+Kf2Vg9XbVDr6yrb3DmNZG9jCGqmLvTgvLDkAJK1IOVTY26IYfIGyqYXPer+j9AE68SGHcKi6k8tsTwDev5XdrDDvrKGFUqjfYB3DOR4qSflYq+M3h6qoMn1he+bM49dAs7gHE4xCQKn/q53XAS8nAb4+bXP4G1rH0YyKtvxsuxx5WaGR5zHLbHF/VrDWfO+B7PUgy0OkvXx6eqxlKVjkO1vpnNdmRQ2nERoE1rs08FCVy2mhl2K9K54miMo6IX7oztvbpK8G1hrxju71GdIvPSt7A1RFILlWOTZW/DPhSdxx3CHg/l5sNmLrZ5/YlTUa8T8/zU0v9C2SNQnzYf1GhZxg9+pCa1Js+EkY+8J/VXUhgBaXMaPxfbfUnK0Qz0HsyMYvaTVKok08byNAb9nPY4xK0co6zyYH0cJ36vttWvNDEMAOiCmcPTQsYSONqk+WGhsxt1uWPAQ3C2vwOQFZngs2kR2A7hQZjxFwKUtaPcdnIQrYZ4I//QfwQ1J+/+o9g1bOIf1q0A68Abz86eCstUOJEkZ9BwoSvLQiQ7/5MVFdDUwmoHbnm88plFQ46lxfzYtDtbzfk5XZy1I44oMz+AymxFuNCkbVK7yVDef7L8EGi/Z6m0vTCwLmfXYVdMAvIlOceF/OO6YFqP8VZODomPzhY0A3qlrJL5SAcviSqECYDySZjbF9Z4NGgb+fqS75MW0wBJ8KGV0QbGbh683qaUqmteAuTVZjFtxxxn6EX6gAT0Trcz27eGZFP4BEkpFJVlicfkdyiMv1umSDp1Znyr0gCRC0yvh42BwIyejaM1VpSuKXakiK49Iv0jqgBsq5ImR0jrdRk7ZpwzKPIjUtN2hWAWHn57JPbZVd3RFyJaIGBLv4Lp5KKRCNC+ipugy1hL0prgO8Z4ezhahQG8XzcEUgHtiuqzjMvKTcMaE/uMdShy5qu0/GOQbV4Wd/NdIisHdGCGmKsqYaInoYoEc4dDusXvCLclxJcsS/GZA/1uwWtUGgHmFFJzFugbFaV+TjwPaQ+4foyoTSh169+iFzaxL30Fh9NpEe6zGpZZ8P3BoFI8oygnw2n0+naWad3cNyeZtesIIM48H49v8vHym7cIkISp/qq8y9YAs4YEj4WYNWEjypuRjOBRhKkZZiIueYRNIGY0qOGMKNFmSvJSHz6Gl+nMysb8SlDB0FxuJ+LvOe0Ht0CyQRykOZcEtJVp8uTLEYwEy3ky6Vj9G2BPjnHmfPceBfVZJPaqZD5+PLWE+1cXVeZi6C8bJLTRwWJmPPip0Hzogx/X5ushEcGJRw2q6XxKa1Lzp2dcWIPAAeluJvN87p1+khUglgy9L3nSBMuQijEMOrJJVxWNZhnxfRQQKcK/JJxMIWirAbRpbYv2VX1Zs+k6psg6p2plQDSmRCX4nKQHmP0q/AYRAjaudqdCyP34sU+leEmOR83PiuTdGt1D5bQud/gl5cI8bdJfkSIUJr4KDQUwBnfAYGdQ5Xm4xDdvITunbWSLt6sKQzxiE9mfkPI0sFIBOnjsAu1lK6U7D8YZsqgc3Iu/YgWOALY1NHIUQsr8Pu7T3o4Iy3EMrqiFP3Lu+aZXVvH1Qfk9oc/cM7PsnW9Y/4gLxuBcDEDgYlKg38nzjbVtE6XAPipv6iK6dzPK7zgGsbjnJvaGVpiCtM0yvSf03QFLfkNDOnvXhZL0XN6rwty5Jg2SBemkpaq3TwB7zYQKFpdWzSJzmSwL9KyWu6L83Hk5q7mVbGH74foL+H1M3Ym0oJmMyDtyRdmWbmp+fbPB/nZrOgYGL2zdQ9VUeXqBBzsIYCvrOB4wDgbehxpNX6nwB6qFUP0gy6qOA9duCjsgxxJxZig/opscJKB/9RDtzuHH2jqAwpKBjBaEZz8jAQmqlbPP724SSTN53DBSsclzIEw0ccEya5pZiZZm9u4Fp+bMHDCMn0MhSFrYGGGu0+hIISpitNULSQUC/Bx5IvqDVdLn5ifEFPcU6RFDAoqTLLZa0+k/K69Z+qTopdDWrkgJ2JvV8CskEPXjkX1XHKdvtJYiv9phP/dzp7U+Ae/QOQ0Q6wBE8gKXloML498M2Rg6hkKlDs9frDuzQyP8q6hBvrdMyOCHRradoJcDwW9mLH99Sj4nIWH5/U+bb3O+sGOnW9C02LA7QjSbVcwqUoMekPjMcfrP5iE0P0lWYnN/8Q4FRcq2bDZR1/2TMwlzB96LLzM3OB1OoE+GnQUaYwhdpqlLLHNx7AdPYtRqE0my4tmX9g0TUi6Iiimtm/CUjP1/H8m3JhD5w7j8HC441tEYGegNwVYCMFA2/Hv5R1ibCwKqb6FLTSUZ8o4eH6DMs27NCuBN4pBGqSLSgsCmMaotyddkbY7bmCE/hkj5isd7zNJzjyrn/GsVE3K/YCQDyG7VdFGvQoUDuuRmBLlLCaNjWOI4oKuRlMWoRgOIbZfjPCvbwFSRVJbb7ZDnFXoBV1Af2oc5ok5vHTh7ZD99oRkPmLa1d1e9z7MTBuBDk/cdPM+rogOG5ZX4gCnwN1lZuyKElulmXalACHlELwDEbZIkTIaq0HXkJWCXnR/EV5/Cg0MGBB392ZAT/6ZZuUbm9BENWiIw83zNyIzkoxUnVaBM9BguEO2DLh2siamgHg/lkp5agzZdOMaiTvlcq6BdqL/6gYmBbOLmz6Ixt6TH2rOFtrzpYKM8u/UBct1/u2mYZcWM+pN4OSBUY00SNtfrCO7KqAiUlg2hwwdEz5QVoOtjTaUWoZFCc2uRuw0Js1JdzQfIkxiVeoRO7XE1I88uxZUaZ8BHs9SOYV8N0RguJUsTWhC4qp/SrIe67TBLNNNEBkJ56aBaaRvKHQIB7gGF4rDHyY0cdR3vbzo+sa/AYu4t5GIMz5YLqnbcvBharP310nZxHKBQzBYRiKHXyRch8wjGtkTLH12TTyhQcGUe8ET4w5Y5XNd/24MVZ19LX0Xpg7XAjDJJc0iNCd1u3C2H190LIBqIN8wyrgZmz81zeqVOi/TgURgxp4AJC6/7udRJ1mpqU+vqOoNYlhoUozGwhCYLKftSIuoTFSpmxsbR/gebI3E6TZUY/qMgyur1h5zNXN3xebxK5fkj7DLPACikt1ckh3SyUm7KXCCNJcH18D1tXWZOu2jtEWm9xNIosn76PAA0XQHKCKQ4nbJVNtS8Wzv5+XdNGX48yPd0F+WHYLWNPkhR7inWI/DuMkfDAYa0bHdoqAHBR6ftzQVaEuiou/BBEQAU9s4PemGZkQaeGw2h2g5hYcZuzGXxBPDN0dTrfN7ldkX+hfrQr0nMM2/8r5HV0RsBkHDBo389tyDmA1+yUSRnTtp4eKfzx8uJ2j5DcTNwFtnP6JBZ6sH5ETSWNW1e5LYuTZ1r9mMVDQwb5jbjxu5Cp4QXtjfqTuvjUliy2mITiHuai9VRmWYMwYXeiw3PwpcfaGfbIq9hkgKqgF9aF2NF631IqVDx7t/+OiOWiKbOiJeLBURhHk+V69J58xgenFcghhpqmuiCvMvfkojl4cY2kPPzvoZCThM6nPRwuYJUihgNBedt7DJwZQRPvnRallNpq/dICSLNIH0+bvkJktDQQRtxbwh4v6w5IA3yIZBAGQVnBxgvR1YzjC36ytt9tfBht4rD7DLWHL1dnM7tf3coxfTv6G91VdwYF/k8cW2Y3DwAvugK8gKR9JGWf2NxfDJ041EEMrehE2Y3sun3RcdACe5n8g9XbqxU2XjATfu6Tp409zJOmvepdWGHV1dZdmui+/XzFoEvPcBQg4Z/EKvlb259z+i/p+0WOzT8t6i1SLmnV8d5QwhzW1paeh6OXqTzs2bq7uD5bewq1iXetl95ky3r8lBielzkPt/YRluaD5tbizBEoxc/kP0VFaHyUeCXusGkH/J1LVKHE54zUgJrhWquUiL7S0d0o2CQ3Me070z/gyBsZGC6OZX9ezTDuu1IRfBVtzyCS46z6wWpD2+rl8WFoL0qQmv5Gq6bv8kyjCNa0pGRXk7bXbOfGcOJQy/Uk7+flc4NnZeAa4R7TicDXg2FHxJgqfCAo8UWifLiqCqW4zntdW/E5DmxHyVG6PFUj1zocKVyTnkkUb2y1BdVaKduqNpUNkghAMFnjl5ssVbHFbpdlhKG8srBG7UOG4CiqGLctPa3llRspNGbDttO4dQxW1P1xDXlsxUP0YholVb76/O9HN0qmdarxgLmTrSHilNP2vc620tT/MGxDyToTOrzwA95f4zCrC2qdFHu7NWTz5TSEWIQVsI7UcmeF5wI/4FMsUjgSiOMzMdhRUmz5bvPlTic+zAlonrUezPd2meXbFwSWnt5OZHoHMKTdhKMJbvP+3DzojAawaOl/PdytOvQQxcw3f7aDq8l+Ntzqcgg5G1UAYVRJ+iTCQm6Kh6iKQLbspl4CbipTAHhCk2bBginmdZtdSCBC3qlO53da/JibYsVVdwFPKuf/udgdTOl2lYWw+a/qxdiAYVGqKQSX7H5lSA86gh/U515NqkqdU/emwuGRQlvv/UHXF51FB0BmPD4W35RlPy3o3clmpMrme2VZNjZDQw+Vv0QBkxFAu+HmMchyIEnbUHC3nuAmYhV5FtZoEolxQE/pM7ctiQ3na5g1S6qgI7IVfs2+WMmuIx/oXGQsaP/qlBSEbGVTevpDPdxfNW4u+4FvA1dp8QcTQoQa8APvvHlCEwbPfAarSFmg4eZiBk03WlIe7YwI+VnAWs9QJ0nR0YHJC0yVhu98hEJI1Nc+Oo2vIL5rrsxc8EOBcrWzBhb5jeQqqxv4WOu737HzL3Q1GzqDUaYHz91Y3PqDQuUUZHZSIjWc4A3lxfMQh9ZA5npGccgfcBoqZN2Qm8kYBy2GbRBLCOpt/bXrIVx3bYl8jO/FR2vprMG9+E1Q4AWvG3utDwUOO6LKbyJLWZuurnJJIBBghxKPZzadDV9qqsoB9hjWBx1HOuvm5rVAlsh9aS14KjFV9MGvRDWuqe+owl0eUblil9Jmx4LSu9jgMpFdZ8rwCKwn4ZFwX2tPliGxMIIA0n1MLeKZPkSd2PsUgW0/6u7OY2WPFxhQrB3v3dBqYQCEEf875llMUvbcD66U6CiYg2094AndIlmxrPr7YY9VOnVbC9BkrZeosqCaxT5SHbskFLv4ORencB+9aNYS0UH39akTz0gqU8ib20VnbCsTMnz8cmPvNTXbQ8KTNn7mLUArhNJCbCn4580a7Exp5Uo3Kvhyq34tGn2nhiLBzPSmaphDQxWJnjAFIcBuzjFrYMdBxLuAZTmFeew2HKrUv/y5UUp7wbFZVouHQ3ahC9zRu7D8KioZ1Er54XX5ujSi1yEKnPWcEmjpdrBa8QssHLb7gzu7bWEUfSOurZ5L0jcDWAGteTG5a+O8Z70gUxCQLzYzs3e0ExPbyPt94NljzVuvHGiUS0KXvsAoXzuajFj5bLpRuf+J0aD+ngPLZ5lGaakZf6zOBAB3F9FuOR9kEj9HtMiAT0jSLwo3gwOeKDix/POacCFXrbCH4VTG+Gbee1cDJ2s8AH6alfIVazqyWJnjxfGLRdx1oTGLuAQ6aF3eJt9FQxXmD1yz87QwAmj/ET3TwKAO3pa1Km4RlSlGVHTKnlPwUhoEngw872O1/urSkWpws9b9WKplrIW14YtJoX6n9XlZhMSgAIfnKcPPe5QCKRDPiolu4nuVnKpJmKnroxEJxwT3UIQ0u+7ZUP8iRZpKuVM4/n7NEwfhhCkAf6txH3fIDHqlJd2CV031MwUtS01ZSs2Y3+4KD8Jvzy1mNYq7a+LhQznGAAqERZfZcuTBrKlR+fZfRt8D5y9BIExnKSvszLxP6DH2yhPIpkyILxQidCUbOxN2zkHjlUaIAzBP3cuPIhEb7OWCuRtzY2geUDIqua56vKnq69fb3B0pvP1t9Kjj1eFWx1yE3w+mPKQlfgyJa4nw9TYjot6d5mqdQ7s6Cz3W5b2T40ZoDw5L4C33EdhoBN8qYsBeBrUlr2laVwRbS0Oni734ZWPn7nKWZGID+hE2xDLURY4JLyEsD323VW8Kf4qdoH47bKwRG3M9bNWRHx1HWHa59OuMMBfl8hbelr0U98ToA9LbfQ7zCm8UZUtIfIv+FXO+WrSU/jhtYqQWaw8xvv1lQZSY8CZBfKYae2R0iL+8TwWNr+KajkuSEnUmezUa1ql62lNiLab6l9uD/O15symHrp8zlsfcZDaaKZSr/45okWLc3Dclfb0+ajGb5j0Ts1v9XL4tc4CYS4Zs4evwkuQjwKpW3fHmLCbuDSerTwLyjh52jAG6DL4wUDLWVO+l0c5FH9qm4GQSenvEExzu7XSQncfBW5rEeW6DwgstqdRKUIxnus23gcLzmyvUmAlYBCS4w/Pj+LOrxlqJYqVqLFwJnUHIL57MOFEox6GyLJhHPhqZINKBMOOIKAxHv8xBMkYHYUdoC/6Dl65m7dGKfN33Zt14bX7Ksc8o48qabw9m5kvkl0UMkMj4rG2Q80hsCHojQwqFQnpNLClhyHP9S25ghsQmPyieOVSH1xAP+l99TWCdkCPWCRYvH/VVoGs/JC1bCATO7hLSUBTwchDvg3O3Mo0vp+nOWPPVIJHz2Ofq/ksfTfewCekXXpQ6bTWL7LxW7S74fRsjH9MbyN8sNYoMr8W3BgkAyLexaaykIXLhlobOznVXLnIXfldH63/C9zJhmDHOZHrEN+TxD+IyYBw/9De3Obrb15Tk+rRfghDiRpJhUuPI5okeecP+1Y+EU0p4MPrhGloO9HrqOzoy5yhVyOXMTKWL/qXuRaW/gsNw22B03S+c/g2/YzWUgko0+R1lanzobIKMdHiihdR29rQ//U1osf+XwUL64/Y45rYWFwimeAJDv4CkONZc2pAFiZ3Mx2LSAvEGpFUDn1ZfxQ0A2BpU7BR+qJLxzTFvA4lW0qb2wdXDPjxuWyilN0Mu4TnIhr35F/4wSKw3B6c0ZebZrDrLBHeGdSUnGcgPr/kKXgUNETOvZ1TKLgaG+Lpr+bNvimbe5gU0QKjYBzci6tXLnfXCmsIbdVQ/gGZmxXnU07GjqDc1Q6UAPvdFX3lfqU0X72WywjIngSP7KSVvqapfNBZG7hphj4O51O+82rSRIyqxD/1eBHWikvTJY/+Chn+z3d9ZOLrU6nP4EOsP7oNl+Ze6FF3NeEoTAjrb7BjJdM59SWMFEUaebfDK+7/z7my93zMtFNGec9xXQ29pG4nlrWDF76b/ie8+CkptmpBDgBWjdR8byeKM2uxB613BUCiYA7ubL8xQMjkKTyl8YFmy7jXqTrSUpU+fzJjDQeVeiDcnnFP4jv153dv4DvL3VqTOkGCUM8p3qJeeEkn9k7RFStLyhbuLQlQUqVSw9Ap2h2iNeG9kDpO6TB8q8i6TXRAAk3g8OOqbwrBtVpdMldn4BpMw2iQhmIwHZjASZCQ3MGSRPh43TSF1dRek/0O695CV4NqexyNAvKVwwIMNdFTzctdqdhPdIf7tWQ7ffgHVan1HusbNj1jeE3BlNaQqklAysD8B2Y+xzPPqADWJv35ljKEtwsgjVFkPKr6orkGhB9Myf72acrfgvJlF/qCYwHwzjAlB4llbvkdRPmgUb3M6u/+v0EPsNt1daC7XhBJhs6ZdHOYsak7BLaffvNIl7rhCPPdKbiaOFM1rOKtZloD+C0TqIuZSqwmUVZRR6PHGTLzV5EhUgsErAl10hBUWARtt8mzTnjW961+tl5XIVkxDbn9bIrLi5WNufVjkgK+l54HFoiNrsqEiKZQ784/iszc8V8fRyZouZCl6oyIg5vtLos3OO0KRTm6V+f9DHrQOttdVCwuIVpCjfrLd/HURh4mFqfvU34cB/12pXS3cltjRTjZvoN5NEEkIrsfFy+90IgTtVHNjEFQqmylP1GD8euKdY/yYPrFHOeONp+rdb9L6ZYP7VRPMEA+z+nRXSNYOW6Bz3D7JZTe2IgiivvgOGXO6raKL/SoL7LlAFgsvTMtCsyZTYb+as4T7576ftF+DK5njpYUGbpnf1E3i42pAsZFHNFwFLy9SWu0KYpuqEgT4aVk+S89K0AQPpuQ2kOIqmu99sHGP5B4wjoFoKfr8LY6LTit1UdjZ0I1dPboJiY7EVzjtilMrjOjenuu/AoIdGCmaYBhe1R9E4ox420LHvLbAR9DTNZxun+u7+wPawEcc1vAe41Mhi1ch4I1RuWDSxIvv2qctYfSNfiTtuvTlVA9bjncvPNERY4mGyU+GV5br4IgSRqsPJoc/AT+3JW57uQFvb7EFdI/QzVfUINH8QoNX1fVFGig/99Mp5BVourOafcXMama76vCnMxeTziCVH+PZGsZ4tzTxg8yUpeNWV5J7q/XexvyigiG0P+wH7muaR5AWqHLLbhwiXKFp1+KEpWG8HoSs7MpvHzeRT7FBLV9RLgCjiG/fN0oKyN8eoSbUWM6rtv/W/pWGcSWfCy5kjQhDdcEi74n1FRTKrCc6yD1XOAY5YtE+Dl4u+L17G2MIsPtB3if5nYWfWGXjtpvo1RrgNAiL46jOSKeus0qjUzFvngoJe7VF4oUVTR2KKeY+Vw4OOTiCMFPn937EVSOO2Os5ml/rPNA7PldTHRSGjbwijx8/3tPVYO7w8080nnsumViXg3AUIzYcT5czxiUCDDNIBBJVo4D6zguG2bTpw4QfKRrmK7Ji3o96IhEHFP6CbILbkgmLKuIj3XhgG1ohIw4uDwv45cJp6nZvq8GGfpFMT142RiyKP326ycovTv/UkNF0abrrGxwzobN9bwwtihA5CKfhI1vq5Tdsj8AZ2abJ8f+/RGYwEPVlyeE+9jGs2U/KZHdduP7u3FBEy18KXz1FpXk29OT7B5GSUrmzDckaOQzlf2618Eyjc2vwN+X6ovZRaBk7kojb5XXAj3of0tX5ethDIqmUrVJkHesVQtZJmRheT8ZJKU8VgiIDWBIE3vTuZt70klj5Z+4Mc4U9H/3A1RhHrlteIEXnYEFrZpcgiUp9vszTEiYaE8X9PSlRRqanMJlI25hDC03UzKrInfi9ofiTeAmC3JVYr+Qalkp6maju3WzVj1eu91/FniynIsLGcMvXwmbY7z6cBpj5UPR895tChhd9gi7/BLIK3cvVpJT8mILbvVXcazLGbpAR6F/pzUWtVIPMPBBXl6F7/Mzb260Gzdb/3Ax/JwnEF7FejYCgsLi6xFu1/tFqTNS3EI3sNPRKGXmoAifUTqsHT3TA70rPS6KLrnCgyChboVSTnF+woBUfyyG/UBFaD3u/TT7aTeBuOn5qQ8janHW/548yJJIZXBFAluwryeVYO0PLNWtMmp7CVC6gNG2lhAGVrV0QeMDtohA9Q6Trn7QLO+51z+mXJEgREu5Y0+EUkIjPOlY6JHjq4B5aWlG6aRfBwYtxKG5MbSxuZ0WywmqbcdfLudyl8CzSK+liPPcUSP3fztJGBcyHulhS4nRG/+SVmksAQXwOVeXO0PzSAFUtq6TvG/uhLk4fDZSulBiTYFSb0DNxByJkGVsEr/pwRyHO+h5aGCb08JY8KlLVB0VJv8IaHwtaiSKTPagA4HunPaQ+jg9w1+2YuB7wV+dDMP28QCAxCAn9Jnrfh+OPQgbcNYqq6yrlArgPqGacgzVKtj6vy0CFa5Nq0+E46BWf2TxQo3zApmL3/udFOEugipCtquP0O4wIOIgMVxNCf6TTywZG6uccwfmMWmQanQx9UYBA2/dIIt/F26thERX+X0acjm0gkHUb257t3JVX7W/IDZJvOPxhK7JKwMhfevfhuNUy4EOvOmrI0ESHfnT6kIAvr44CugZvA/iuYPWlwl68W/gRzs+psDJZ/GR/+WBymjwVB4gSCKX6cne4Vb4Rr/Dxn1bZ0WGlQUfqPsZKx2Fjx5aBTZenjDt9oSBtplfw9XltTPw7al9JLIFhujTaAeOkE9NmVTpJovh3x5G9LIydSfnBLG+lsRbbIwhk6zRvF2wFVgb6PUcrZw7Wcm1jHM0loGaw3N71o6mefskBbH8BeVbAKz1lRErLwf7RS24TdePeJIvWzWFV3vExk4WRbwxu4R3DdRtCrtQQqms3EWuxTXRR2h6i44Zhp54iSMdNCXsm1ET/JGEhPbrPx92wQAiMQVPVZU47z99SfyktAoDm/h6V3lTo2PmG/wM9icjv7m9LVux1MvG1NmZ+e2Gp23vHsWT7SgMsVZH4bqy4HNXF4z+JxLxBQEKillwmjCLp3ZEztmA4AuFLebnujqHvKgfhvtcjNY2aYbYiwZeYc+80/jDjDcASafKPKARc7KRZTg2TjChlDMxj/q05urwg1GppNvmVbnIo7dlNkTqQHDtfFhiCx2zUiuJBndfPfnwudwdN+YDWFwgwFMIOLgO5RkhC1M0Od5eRhjHCvACKflSYKX2ZLr65GzVq0WQcPRnIdPU4mcEfDXfS3aAMHk7i2HPCjjL335/u3OyMhu8Bja72NcDzCKRZZT0RmWQuh0lEt7l/DymCyLhGpbPzzU9Zs/R3Uz9txyUU7ybEDK4gXlN4rXo2xEtbIJmXSt7xOEGcbWaVnz2p4hIG8qkAUkNDWY+yLc02WPkiIrKTcchXR3hcofdzi5RRm6k/SWXBYbSCti40SjkTEeJJ0pAAfLeFfqQWkJisSs12YHcQVyXxY6l/7UMZf7wiPyiHQPl+ky4ECQ0ro1P7Syp8dI45HisBeZivSxWk2nlWjppU6jPqjWyaDm/MrnxK3rI+kCcn6CSq4UIRY0umZGg8UXg5y5urVUNwQG2pAK6WYZm/N8tHrvV0LLQn3d4i9j+aEhWvMVtT4rWmO9zZ7+8VYWbQjidAtssOWpz6xnyzgj3lnBHsoHDkskOLdmxy0QRbBwVtw9ctGGTy/9B6LLOExgoaKTOYDyJXVsPs4Ew+u8HQ0i/Gfwr1Xcc608+HNOogfn0eRzvRzrXvv/PoINgq3Xh8H94tHwH8FkGX1RGRVW5mknqurcV0z8xmC6ZmsL4Z8E2OyYk/ap6NBaFRUkdGFyc1jUyyJPRvlv3sLwfC4EoTUI3mIZNzasiXEVrKZQ+Jx/Psr6s/3Uv7nZDgx3nKyNPhdi4qdv2E3TPBuQ7LCzxO4/hheRy+cl8dY+s90iyH15jFBmmBygRSpTCDc54QNrKhkG4GXJWxlyFu1LOAn+Sh+V4zWQ9DMXT0a+zm/yNbUDXIbBRmUKbEvPiL1WVZGCpXJIpQDgzbql90OQst8aEXzOdZQGnIyr6suIb5nb+k6rU55qSZM+B8Efe4K4Q2QzgDTHom3VeQeIxLv+vKXWiO166GtwL9LgDM38FlMFsTD+99+rXoy/PWq2OXmlkq6tD2ruPJM6knB3wGdtjv0AXc3wEBqRn9+kEJkY9qP2qpx21iOfltrsqGEIgXjE+23m8xvdHpDpc69p7wEV392jVl941ES0+RkMEshGA0PHlZUy/6gZF+Q9/ZLpQ7f03t4dgRna5KPPt6yCK5LDyAH8irU5xxd9i89ufGdVsyzMdVAt1hkmbvQGkW6RFmSIya1Pt5IDiDZI+ocDNurzMlq5RzdhAvqejhjwTOsYhvWyBQ9vyfIfDv6E+4tq42VMpyzqK89wX1plDn1jhWW9Vk6bn+gx32GyBVaIam/Q5v8gKvjc68SpJ8ZaIdjz5h/xhAIBQ7/gv1cu0B25d9WLJfJeMcjmn8SRLXsGnMa3qfOpXD9xXb92j4kg9oST+RplUN7Rf/J0eJdalEkaJnM4JsAHMo1dW6bcdsFZjmUqvlOYRpPgQTO85FthVcZDbw6zXN9FzxjFzSBj9+okGu+2oVzcayMDs7TJ92dTNg2kzvWRLKmzA8Pbz7aylgQ+R5LMtMNZvuJwpaathLzghyp9KPAjYj4SsUC9OLHBksgv4PERZNC+R2pQjm5VjNAXvB/Cuak4cUygGEAx63gHqui/hNBmS0xdHekGPebopkofrdSleuUGw0Faanx1Vd5CwcRvdCBvpDM0BoQL8a+JCOUKlrjptKvdYBgS6lAOZo1CUPesQ8wpEt/ARrm/lksEl6ogddvhEDlc0qhm1NEYh1C7KLOiJQaI3hoSx9gPDsVU5SqA4yek5IJT2Whr371R/jP0lICR5AcNoAZyoXtm74XSZsPocHMSAFvBC/geYVg3BcYnIJgfo6s+2CRg8VGCU42roJqGCm7QGSC/QU4QA9wl6cAkT7XZrbQMeZ8lu8VEdkdt2ZpdLePro3B3pF2gSogswD+Bl7uT4IGpOWDmYM2lh3YA7CJAlYVnDDnYyGloWHLXuFDXKlUzfDe3BH9+pybgDLrqXI1X6C0XSS4xzJBPVXq0TWpEQv4Rzco/D/JoKGDLZ3uuyl+EYYlzwgC1GGxiNBpKx9qTUWJuZ91hWIcBcvDOKG0BihehlJIcrJx0XgxNSjvYc2EV489tGZV/6OguU9SfuLPgH+gTPpaJXosN7ceH9VVWuJDqDy7GeVAZyZZNSzpEt6irY2LcKzE1FyaPiiwbWHyYi1Qk0ZiskemW//L9KufqHxTihIJ6shVnlOXBQZcxWAp3O1mmv9siPLJ9Z7LfgS+qhIx1SZ0AXCJis9sT/ODbhxY+Q1w1Ys5h3qUnv3Pp6NgSwdfFlDcWUqwrqqU2UiVDCK3cwwPyCZ1pwv2BMLYwy+t6viSPxKUIT79gsOKiwzZucTCtBuIvRRK1zhlPIgaDqgJ8vjyh+ojpFdqYWs2iB9Bdt4rtiZ5kLdEnw2ixpa3UqEfkD7PvnYWePHtA63UP9dgclSZKySygk167TA7CtyzkrNRvs3m/Uzw8FkPLBklqKtQUC2esywPCijbKIakuLKWG+AyzvxA7ARqNoVmGtc16wFJmPTrFr287f8mbBtV+lx47bGsQd4kGK+WNhDlgfWdnqTvmUHLR+OBHhIoJog3+qEXOL2H62K6Pud1RsksGDkqYp7ZBMObp9jBdJx/7pMZ2oxNmMNiBmt5MTbZESKE+b6At1J+4nFZZM/N0g1wxO3JNgYTpcem+QvFNs78G932SNeuKwkyguMQ93wrR78rkbXCr9J9OoIT9d0sw8pj4O25naNGDXN+NyB3ocAsAn/Vc8mEFBz2m5VUR0jrIjSkfDzLR8epp+EsRJjwoFJfI4UEo56JGBkBDR/vIxqNWEFVK/BKmHNChzQwf2kr1SIfLdkQ/YYvD+oc0RElRf0xBtVjX+XW8IdX55QsA4fwJ86OCM2PXUqHkVd+yMkGM7R05xz/pfO9IYOskU3gT6oiQUvaeqiOB4uXz/D2mExQ9Y3RGh95XhfOgOcyS1pjjHPsfS9FAkCkAFVot4MnbN+XUIefZPh0N6TLpHw5V/ls+3ZSH3CVcc6/MjWvwkFHu0WpGdbg/tHtsnH8Nx7yV3Qt/L8F4a1blf7eQRK88pLESi0o+xUqLW9cxKtN9CUa2iiEC2cv9EXvvSc64khIjBU6g9G+yH/u0wl6X6QvtxkF7WvdBWc8zPchmYn06UB7M9Kt7kMqCKnGX4ZS0DQehA5GRrs3rHroHOKTV0pOALc8/Vaf4doyXJPZREzXPksUuvooj8BeuWl7UZRyl2FjdxA3cZBANtTVZjTvsl4yB7r7uhhrqb4DRnBSKSaRs5HUeUQM+Bwma1mrchmKH2XBU4Fe7qOPYMQzf7VIV85UDJSTaj3E7mR0tRzR3R3ek50xM1eJwZTKE5MXxFZaGbvZq5RVrQyyuaOPpI/K/daOKP8AK6TTTPeDdJrP7PKbS7T5TS6FQXuSYgNQRDyc2JRH4nRQKAm8X5YnV9Pk+ER/Nz/bH5zaId9M4dOknLWGwfu5Rk0pE7MoJXZyQuHtLazOs38LAt0EBs4PE7Z85Qckav7AKlGIISjouJeItXwJK6K9Y59/TZMaFnOy4HHQJ8mRJcW2K0HpETEC4sgH4zrM2MvppIWkoSGIV6hHvdfP6yOSMUseN3wVLCFXbDi6MpAj0NHZe63wwxE+j1NB+ICmfL0nCu7wMnLlXdr+O+Gd9ynuTQx4z1zttHM/5GbGPgmTZhWrFi2QGugWjggNvbohZ5W4LBOQrIqymw8VkpMrFNcM1uRtI6DUkshg5bddU600bwXiTPk4D7JTpGTjXqigkzIA7mPBVlc3k9M3grOnFR6+m0wZgfie5JC2K3cBzB8aMILU+pLIqygo3OA9MNqiDjq1BvSKGC9hOWHR/Pu1aFrZgpY6VqaMN5yjxlagI5uWqaDF9GSmyXz26LshD1CEVsPa/vup+FjdpLiCK3NCt2Jxy8sApw/nAREv48pjhoNyT/QtBuemSyl6j1BWRz3kLHocvntsYTN8KtVDw99z9B+JQTNla7H3cHyvQLZnF8u2rTgL3P3WQjazu3qUqdQdWLjW7dTpa3rh2LUl9WuEkaOJKQ1hWpnoR+6JSyJtaJ65Nv/1AtBmn4t6763PIPTmDqo9apn1326YG3vSYUMmORCSdLlCEEyNLbK13XpOheaOu7v9iOCNN+n2oUt+NqjX3MSEyLfCSf2/AW/jI1H8JPrNTbzNFZkwh+Sp11NSS8fwGo4LRu0cx5rs4Zagr+xbIiIu5g03IdjeQm5ZxdQLwOIACdeYJ2XhT9/r+Zo+l7/n6QaNmy3y/DzhxzPEUCWCLuNaftQF3b4y9N2UwUTJHJ1WxcMPjtFa5esV4f0gbTIIU6jlkHk4Y+1eHjrGqatY0Y6xbrdQTvjvCe7P17+K4RpvcnYPVqKjRA8FuMVCZVmRpOTrcj4J3xPUnjc6JQgGNtWMMqsHkxbMe2il8DD1ZH2eIMR1X/0rEEhb1NyKXcOIS1gOCIhpK4lKCQ4TLZWXD1K8Ch4ayKg5NuW/JHzkVNyWk6GdkAODCu+Q5lX3eYZObLq4Uk8TN2ojgMddTQpqmkfnyZk6ggr5XcqxE/ZJfxy2x+/8aYlIGkibCPxN6RYKQ07ks8+zNZ49lB1hndpk8SqsK4QQSXloY7CUg7Ru/pT6YaHNRaIHpXXieyxm+KgVcdiLRuaZaHLMRVFL8WHqLx0q3/2TY5l2I23mNXAj+m/yK81brk1i6wIwJrnBEkApiIsGx8I4W4UxBUrXkQnpGrUMOupKjVvlPXNDHMrfNWLgCiJdYEoahzDJ3oAh2oqqO2Mi/4Qksjr1Cjl16VtQzY16bRlk9UXt/ABSg3gAq9eWSH5qLw1dECSfeSK68rxTdRl9mcw53FK1tSWUq7rIINLd0IoHAWnvgNlteIzce1XhU+m60JUbboLXdYcv6yHJ0V2lNygXlt9sPsRkhJGADcvz2gvpRrPtN8F+yNdrSOJI722C+iv9+ireZRiijoJJSWl/IGV43w1vXp8E84hey+4jkhUeR9gGDXYSE0ZMBnd44E1Lsvv2t6PhBnhzEIotn2YmD15f9THnfsA7igDbc+kvW9ssvGKwt9N1o+iPzBOS1UOIkM/KI5tI1XTQYf942fzu/qQ4SU/J6zbkDgKlNumKEQSiS8QvecXPv3bvsygYXuBPqNrG0cJSi0IBFOJNmoukE9zLtocAD2zwSE9PBV38wGv3xPtgL/nznhk6L78W3bvedve2XneCtTk0U0zyBeSVSWdZ2oPfmqd4xs7yba/++gmNVG1s7uDiw65FcahVlc0xs5eIpEg8c5gdi3CvI61oAXRAO/2+ug6EdLDCJWtsrEY9v11tfNKkSfmRjXVVLEHKjBFJ9WvDnfDydDbuxruvQBugdGQYRvUIq+HLJxLQ41pu6Oa6cg9jZhBFUDrFOxYngGpqpxqTn/40NkHSNdmUI4p8iiSD/UHvmB7vrTOZ4WnA/F4DV/9PJKgpHCLa1EYPPOJFeonxqoYe+aajhQ2OEronk+4O2srIpfXRrpIw1heCxXBpFTohgXxD5D7OB8K2UilQ7ZSI/VPRVHQ+5SVrjGCeSCiC+H2nlkG/QzzkWttK9Z+QI9jYJ1GNAAOE5gymyyPj76EB5Ud2kjx93jTLiyHmrnqbTw4c6FKRTJp88c7+w+fJT9mT4msq4gvFs2HL4yV8qahRKDR5HLWOhOTC8oZ5rnQXE8D26GzBshVvAaSzPjZmoBId1aZ5BIfrbH/FgUfVeinsivbnRSSeXHvnRDbihAOXGufp4mEN8aNoHWmZd6ompzYECTpi6RL5RNw2ks99nzr585r0emTcInyWJQiGftCai/7ebdq+o5Mr8WL42PrYztkeuNWuE9mPJxOa4pUAOO4dVYq9p7wksu7klX44+2ckizbbISxKUIheOuhOWmGzX01SQw58eiCHzw2WYds5KXvGzL7t89ulE1OtqBh5Mpx7/rvva8y7Mduu5O4qF0ZoKCPUB0JD9ym3KU8niY1GVnWKMPRQXPfQOC06iSsS5DqWPxkmb/zPev1CbmzR2Dlw5gqdZlcoJ5D0Vsc6NRXBeSauSJKhZDxa3m0HiXwm0jkj/YwfrjE5X3zs6vL7Qiq9hrG4znFJJoYyYzTf9QnscZJIAVv6q4ISmJv9VdLDok9OXFqVwCa6KXfe8wceTsTtwtfoWFifxPktYY/xOB6BmydT/pQ2FwVnPpaTi4snnqfhHIJf4RFN6zIktfcb0e/zP5eZHrbTNO20f1gUKJsc/VdncSwceadifER91xCHlk33BlvpEg5TFVVHRUnBsx71BG3J2C0riFIiQePycjDOVTTJRRn7QF9RAmtDvID+LrhLIHRoWKGS9MTnNa8T9ImP+hQfrLdBS70nmUPzNibkUFrr9biaeCfm3iU5lHryKLgqPzg35ax+Qk+vOoW8YJ+Bi6jX9quqhlQsT+yPbfklUIaa9ddRn5iNSmVV8UCEroGCwDtiBVcyk2dOaNEXS3PYwgvk5o2lPfC5AAZ0+Cv3ni6/g5ij75vVD4UxoBQhpKKIm1ByxsgzQWKrDKZtpRUrdTHKboQoR+QDPlzmCxxrHHl1c/MNPRiOQsHF3W0Ap+L/6kZy25HtZnFw9KkIEg3jQ09TEchyKujhycVF2R7EYBPrietihUqlDDhP1DBmBpJvryI7FtpCdLFPtUk92dKFI9oiChvtf8Qr3XzvLueUkSG67JEPIw+1u0BTkXKWSXOl3sm/egyiZSYuA1Dbp4qwgvC7BngDv3oZtgoXQwsESgoCyYlsx1VQkf7Svjs0YY9a2UY7yWdMoMRxCV+8cwiCutjODlxwmKRWFhZ8KF0FpaqlOR1ve78+egpdCAqfiZjHyUMgtXjDqFXdoCWURrL7ipC72U2smkr4KVSVK2xUjw2yj1nznuER7m5gPdF3ihWf5VddDWmIQj3lPa0CYzEzBPLOyUghFPoygHgTW1MZvojisrfEHzECEV77+gBPBUGQ6TL8ztEEnfyHhD4iDrWqJqVh733PEBpGnDOAVGDniwoiY8QtbGZEntXpeCOpWfox6hvcnUv2AWiQ04u8Y57DOpTlmpTmx5jwWIY3qyxAhGf883Oe63onCJPxmBn1nuy8/x2JKCtJrMW0Syjs8ggF2mziKxoWkQA3NvNwXHqy+YGuVCqtUOZ9XGevWMI7yyueTEMsY0uPpLdkyJj3cBiTK9EGiTLsikqGN6v7tRtVNRq3fMoorUjgTLYTSc+LHYVvZ+A8kpEgVCw8WaNZYkS9msnkaCm3rQ9bpgidbrWBEjE7J24MZngsivxY0149NSy4Q7KLYFyTtcXd7TjC5r8TnysIo5Dteuju5cYgxk5N0RkXPy6JIlkBQM5fHUs9R5qAnDjasxAmO/BgpOkjcCsPovP202dsh4pgNTZQtxbDLKviNz9QO6JahhSjp2GP680I/xtDr77klcDbfqKdP55Q2GGihtsvIpRlReTrM4BEKCs3cWRqkMbhTF73L3J3msjEMnl+lpe+4ATc9vCh1g+45fYKnw8gJP4oQoZINrG2a+7RBzxiEzn41GcbKDLMwTZShA1y1/aB9ZT8DV5unJ98eqdCnNfvVFztzH5/kiUQpYG/xh394KBN571KU+lQxmx8THnr5SIogZ8uR0kyHiA4GxRBdrvnMGavSEDSrZeV66yY1EqReFH56iju77yTXryGB0pJfTFTDoNfnnVVmqOYdrghVxoF/sj7NwpmMh55RhI5/syYwV6x5zeOltL9a6oXTiYTi9jJl+aP6tm1m/RLAYCpT2A8O0Z/FztgwQH43oFgu0hjpWgMRK3BN1aUFH4CsT3J9PsmAMaXPJu1u0/mUDwgtK7vqU5oAtQpfm7HwLufSlvpmwim7wjsj6IwznAWbkof3dzj1hbnkcgcu+iJDlIYbs5CSSlnagQWf/+SaMiH0Qo5SnRxMx02viR/UiU0rRR55u+8U8KK5ky9k3U8VBtx5OkASMaMH8L/MXFQU6fcoiGjWsdbYallgVHTNUJD/TqyyaHLMT4olZDD4IMIzzea35YRj7xb34U+Gq2RcfHrJAAPy2926GwU4z1qEaNSFbLIA69I78ARNmlB/0gGRLljJ3KOh2wLskkif3AIXUkLglNYhRRaSVhaCeCl+9JUKhUk90KOiybyKyq+LCHPzraANZCRsTrjjp5pgMBFDQ//Ppphf7cSyHYMP7PwATun7Pe4OY1VDh8thjJ5oNdttBvqzZ1krHEaEDVlZBdDG2fTn03kPgXEPs7SRVKSGPumSrkd2hn4wiShjrmdjZnA8hvKI5YVPsqD7itp+nQyrTOg8mw/mocoINeVvgREyh/26FQMxjANbY8yxBiUZaITpIQ0WgbT/1fQPC3O304/K33igeG7i6KA7UU2BSqeIavFibxUtAP1V3gitX9NWMdBBWTUTNwLEqCUq62CgbNsKo5bdYN64S+tMxZ5ZmQqF8UWt37fvcFSlhztZZppLWEJnnugeqdj0EGUctlirYOuA62NxhJBEyAsxrX62n9ERs+Ap9PwyWO4mqcl0UDS7p6Bt0n5/X+iNnVBYd6bXoomLfgneoFsS1YyXIxeaR3X12q77TPESUTgas5ukx8DBi7esUr4FMsRG85y9yvACtpUCrc0LyaCl6Z0HGl56PSH5eWZMLZ5unQyBSfRrAE0BRN3VLY1E3JU2oJ60yb8v6DCBxM6pACtO6euyGM9wdBhYzI2eG8W4aDwsNrJ0ILTMwlcy1RJma8DmURq9rFrTY8hIliKOejkjok+4q3LJcdOhKOnYF/+kOF9tHhjnbBxVe+dS5fyZ+ikTjrGSeAwuMnzkz203IagtzOUW/k09gZatDWoadVeyJRtMgUhYLWRhXMQC3Zmy/MNsuGIHiS69x4DOVdE37hQTk//u0CYEHvqobWdWW8c4l3MBAmbcjP5GBhKb6GDQf8DUO+4zNZzifP6hIOiGohWutaw/ffuijyxZJ2zwaJ5TbTsqh2/2if22XMR5RAflureneqkEeL2ahBe+IQ+73RixGiCeyaMEdgyj+OUch6cz71b8TMeLglsqCKzs3UCacxV7+j9ju4SVZ9lSqgphkjBXqEF/w0HAwmjsQrwMAMcSE7uxdHV+SfowOpMRQyJBce3ZTXumVHlOHL+jmh1Xqg/OTgUT+z2lbt+soYax9Kd+eFwqHwLwUVY0N3YlsNsihd4tpX6JXQemECWLecwPhAVU68iMAovVJ9p9AM9qh37RfsRF5MG7/nghJHk7EGtj32koHYGTRtJPMbs4jcyUjj7CKR/3WYIP8m7fntMAMd1mQu4m6SvIDcKENquwREt8Qvlo1qbb3LXaUnAnL6YW8RiIbFbEd/lc3GrvLde0csaOXXWs2Q3BAtz2tvdhW56j/rRvHecOVt9l19/Dd/vRrTOSCZ2YLXjxdP6hDz79aMtdDjX4Wygfc1BVN8qtz3mcDqJDXRJcn9366aMZGeveR+rFqG7OmJ24FzDK8j/QyZApxvtCQrfU1FfNHoF1cBEnSQlNedT2CsAlPF3aR+Ylix4OBWer8GFp+PD6S6atlnM4tzI5ljerMgTQKTZGlPUjQkZ1UzpKtafqfrZg3gDgvO2YxpAv2591hfdx9z/KmyMYJCv2VvgxfGNPrESjtXEHYIr44oHXmS8QiECnXNNlcrwxqHHevQgpaQm/V3bjObloSpPLYDdilbIJq86U1teAx/aFOJvRaMNJB/Jg5CS9sbvsfvlu9vkVp4k3Gb9e4fzwO51zFONRpNKSGeC3zY3ePasVWUa9VUeTte4ljV1XiyZphK3xLjk0E7qUUtX0OjhoDaO1J4wOwCwvSigzZVb4AOQv/f1PHggeDLmn3vEX1ATWF4CLs/31a/1XE757ei2hsV3ObKmy/FaH05uH+K/OiVlbm/j/4VpdOWosFoEvj3p1ozwL8yy1zrwNrkqnE93n1qFizVy4EfOcyGSk9zZnoIvFOODy0hQiHtBCnsYiFZnsd9x5dwSr3Uoag+iUd9PWO6/CKDRqMtGsijOeJej3xHTbr59eRewSS5yKXucDLjanJRlqxVPZuQJN5cbk9h0r7NXOvPaHqSwOI33K5Q6E8tZJ76ENyshQRh3ZqRN4VbJ7q/lG65PzTXz+JmIRZmKeBd5XqVq/Ihj1vzWK+6ypmhrGZ24Wy+/OFKZs2493402WHDlyMnJ448WoB8G/5iziSjjO/900LN4zi857dMK4NoUQagJjjVc4sYTDLVbgBkwfpZd6N/pR6U7YxWGqBs/tYp5j/ByzdSOPKyuq/u9l5MckGIlXvNzCJWEbmfWtiO9o0QE80G7XB3vFisQQrGXREoDOMMBvxamFPI5ojocHaSf42jUL6hb9P9CYOqkBAIlpxibpfsxcQy8M0QynCqYRDoSb+B8Il7T41E1PEg9JEwaGQVmUw/6L/bq49qcELC92KbfUIuZX54sQWw18MDLxA/gnIzeo4Iztm7XuP94G2nZWl6wunSJ2t7V+0iUECPb7Gj8K17cBpKGFKmhcEsbTLWUcBNpjiWha9n6GcL/QG33tQoPbLJn+2QJD38zwQlb7IdC8Zue8zkGgD5WI5d5JvKu1ErFjvHJl6lUzOKUDEjZtgwC6bIy05ksl34S/79L0GKavclTiTa32lVSh6JSv51YZEvv/2Uwx8garuMuPppscnPk6dn+fs/9HBzEEz68bjmxJcyjMV2+GAVHfH82t0YxGiK8EhtNol/AF3qD8COhRMnEvKZfVHavn9MywqkCQVJ3RcsccUeeYCk7+Q2fxezlu4EzzFwQZuOZutcvBNgdfJMjEkFfy88kxEwrkRSQGC9RGlHIk4dy3DmVlLnIDdW+86sQ+RepqRQNEdzXb3GZBuqOUW68yeRqVulqhgdTUAI0aKb/fhPMCGtltsaIZD/rHkxrJLIn7nJs6bipDTkYKOSdLC5yAldkbRtHBm9Iah9ju1iTjypjxt7uSZddSjzJCDnAQN/iwO8s8qxiu8fzcobFAV49JRvnTVUM1y7Or1rAn9HrAqmdt0KfqZzU3tn18Ad242gziVRyB9axII3oVSucG7sV5lzy8Igl0MxT8x8WizLac4m97Yl7NgE7LY2BhlrdB1Bs0eO3WJIHGGMOh7PLX2+H7TNmcLd+zqkKvR6Nu0RbZw/RIlT97frfvvR9RnftwjRYu+furIzc0hV1hIv4L+1QuoHPrx5MKfTtlL9MlyKrQdfz6cIx8q3wXo/bAyFO0gn3uEjWvuvq0zX9FkPIATocSbWiLRMussiX7WD8hNRL07cmYGjXKzQlQkti7Ur7iyi+WXdg89Wx6pBFr78S9ssfXPvN734xZYFKIqQEEZceV7FlTMvqkeQACDvx8HrGsdO+s1TSpZB75+FfJEBwHSAA3KvQqwj672MM+dYY+YckQD3Jl+egth8zzMCsxKG9/oO3k+vQYDXqbqoox4yFNWse5z0aUrioj65QUeVkGNOFtqyzRgFyiAkeyioi6w0uvjmeertCVeasGvoVC8X+h3td/WBHQDwTj8GlxWVd4QJDlxz5jz593UchRaJWIQwfl3K0RmOYHXZ9QmNFIMUHAuHTWWutDARolea4omTGGEN0+jeuj7eeem9Z5nUhWeN1BeoPiYCoxsX5LQoIEInTpThlyISHcLYAfH2CpKa0typh0v1xjBl8zKUlAtydSoYzFpWAD8Imi6UK9yMviXWKvHcnWoK5ncYV0zHH0aY/hEkXcVfI8p1ugjx5Qs0xluh9v0VLPa0djPgJy21VBRcbv5nwdCqQoEIH8bSz37zEwXUyG85Y1yCPOTSFXthGpeiDDKAN5rqzPIhRBhWLOYYVOxMzNF1iGFxMamtCUiIwbFGQb7DtRe7zZhHNY3yUaJponjXlzqgvhAkirAlKhAMfCy0mPNyXimjiGkNN8BxWEoupLirT6lqu2z8VmGYIPbP72ffyqxp1W3kIQFVYkHK8WZ1PKzG91k4lwVcSSAyWpnLavh9kyLRBz3oLDWluTx20GIF0I+r3qx6aPefQ/Imr+m7uhAVz4Op7YMu1jZlfdRn7Mm1OgklNeWZyexRD80RwpctMeMNZkOLfgPRrNy55evn747zB7OrDqCBcuMqUOU7KSdca/RL2LjexeTqoq6BshzSE+h6K/WRiqei4KcPor6R6SRSpt9aNPnNPZovEXYVznqa3f+QYWgFlp3sCwKULBzDmBcJaWh6hAw87REazkFLSGW6QetOCeZXg97OqSLYzjM3I8vrZrcHp0eoOUsl12vRHJsvZRnC8m2Ss0Psf8c+s2Nq1uQzqfpJ817v3hyf3wYKx+x/r5AIHX81FkmaR+yaQbHGg73dlB9YRnUDM6wPalC4tg9iHSMHUvbh/nCKQ9I4Cq8F08+oFy5eRvU+ybR5NHJTvb5FZ6UlbfZCCrO+YYAJjW6dUNVQMFNA6yFAI0M+NNvQyO30Vx4Roz2xAwa2WUBFAXyoMXKAFYGMu/sT9q7NUlCXc7WNML4C4a+imqJ8n/DHJHv0tGO44tpUWmIR/bzmEWKC8ARs0ZSYVsklIysElI+emYWNvlfBDw0IrLzUI1ZjXHbYKRAsmm3yhGfpU4g8JnMsp+dUNY4bpfcUl0/NjedeZg2vtTXptT2Qe6DGwGu/Ss0ledEN7wJs++Um9rsGKs4Gwuqg3tgjT5Te499vB7zywHMiC0tGomPb2nEZGIqdUHww6hAXcpgDe1lsKG37Q3MDSbV1zjeZ3Mb6MFDGTUr2ZsTyXVky7umfMlwxGjOAtp39BHH6wsRVyjXT8zTVX7nYRrH5E9rKxe/9V4U1hjSnaY30bzN6eqRtY4AxDHIIZfl2SQypCOG73/cVecjchA8Q9QLHJ426nFrO587UIbwT1Ftx6u9Z4PtoWGYa1Eo1UxPiB44any9ZK1E99Gzvoc2vXl8CW5joQoWOWJ/PIAv/w+TvSzKPyHXwWgahXrCFy+5c92D6mSyMfPQ9SoYqtvlevImj/noTVgsyRKyuhGY0+N3awQoSLiwBxlbn2Tmx8fy6t2uPkYEYbIlxIibOsPUfQtuHkKw0gvLG7L/ch/jGjN/r+kJxmyqVPQarP246TIJfT/pDZ2znWbG4nvZfJwQ1BPmYStGt7pWYEnSjevMAtDmy4Mo2ZAVHDdoVXb/aCWOYTV2RtUp377TTXN+nOpl565Trrg1QVwNiuNcV+tunZpnLwdsBbfOhMZgtJGYjclpFsIZxX0PtonXh86BQveA6OehU9y3Q83vhuQITBj1N7UvoA8lqoxV8/D8ghKHJlBM4sbhHJVPad4G5Y2k/Wa8jR0hn17ajITsHiVaK+dXIWy42rNNp9jc+x6S82qfCbnvTN9bX/sQCE2bQEnUFAcxUo4XLMJtVAjgGV+za7bKQK1mjnEHSg3Wv6suCEx2sydRRVRND6gBLRudE9QZ66XXTl/UeRNsrglgru6AeNAtbocU1/oSnqdfYjMLGfMmXj5kvcK0i8qmgliHcbq7GiX47cVRbzBC1DmkycSjgDrP4nsKvcqubHPYH1IuNd1yhqzUDwW8qSGJz/rrqp4J5WlcXAVid+bNF5s6J4EeqoPuqLYEcANz7xqX4eFRCEKIkW9ewemZip6XV6DaHaz6dkoZAWwwKO/E0mnIlhIUdMSF2heA8K8M9T1IwZ8Thgj6TCGFYpA06zvGb8neS6ypsyNpOkocx/6vQr8vyo38L1aL6z2e/oVNodekPaK/22b947AhDdYf/nt4YHHhaVJ0CCoAN/WG5SUr2aQU79Qe9B1meuFPlylvA4ToI5hbHvou1eqHoHZY9tQHHhE72nPba0pHyH8s+GQ2J5kzRDDEDF1qEeeEFepu6+xXwtxhBjLBpamDjwTqxMEnLWEXDgB2Lo9yezOynRxoizhST2VplATtNUN5qZJpIaoEuSsbJKQ0WKCkW/ZT8q2YsIFKNc3orMO1ZgubhV9OqjNIDtilshkWNPGjzOhK4s+TsUrr0OUC11TVKnC59IqUojjgAYZT27qV/OUXpdLosU8m9iGwkeK9zbz3npEt/MGnPNPChY6ecjGFUk13voKbXkiI1v8/7f/khMB79LwDri/aLnhOmaMqSwL//+/EQdc+eyoKqvvdcwa28ssEn2R9FgaWCop3CT4MXVwqthHslX5+3op5Kv1mewvZFIP7pTWQKLZ9MKD8/5IMARDzVfQxT+ah0Sq7LMvVOlepe6+uqKNJYdKNB7kmwOP++cdlh5iPCzpQi80P3TpxFCfy0ABwu1HMymfgtDSCxApXNhdjuEY5RKHzkRbEmI9O1YNLSCRSTXBeAE6YkVBUuYZ0Vde4mgYz53CPOxK4Fvqy2hUsR9HzAWZeq15YBVvbEQ2o5gy6svUL3FdoJs9YyLjTItKwla7jqr8mqEpwIViEVfk7noeg3NSGuEmQimMq7Fu6RUKpWVftqrqLNkvrqEjL4O+iOhKhidNqeE7Bz8iYJgfIm4fxFAdYehGJLU+wO0wLY2TBUBfr4SacNR2Sy5xIg9OP0yiwfj/bdF0kl4CcHa6aTaWCB8X4zuj/su1yt16jr0oVIxTDe/uutVB5p/V75piLd0IALP2f2PSvVuind10VrWo3Zr0EAwjrJSJ2wIjWf6iIU39mUXgBE1zywV56aI7UjwnjrPFJxrSUl1qhNu0GhEvAltmFVk2XspHrOnT6ET+LYZTYUXmjeqBscLQU10xHAJpm9jpGO8qmsV+E8JnJCUCqkZZC0zHuGFdVFpAD8q6Fi8d4zcmoOEMK+zxkZKUUH2WItA6iHoedCpdtZjK1axJ3VHjlpvwigU88NkXG5wHliIyYDR89YOwETvuBt43VdekcMoqcQEAgxjwS5VdOM4qEXO9pvOrluzjo6ehCZwXIdBV2XrOfNv/zOwrR048FnPXeG1SPwOkSkV6h/fCdubYscH5MTrnQqN24+gtahCBcfR0z79d1bIri74tNpKDdH2+4AnWuR2tMO3fuKWl0IUeTj1V1fYNiQNobpWkly+zFdW1U+sZZJkVDVnOTh/WY75TJICm4TIAplaRispsd6ZUGgxygiq5ShQqj10quVmQ4dSuH+Obm9w78ctErbUkIpqhroBXpCWCOUskX6+p2giOzm41wSy0hvs+CMtecnqyOqXEDE0DtqFir9XE2iqRL3ulvGKphTA3oK9QcfiOtd0wY7e5ApHTh0ob4wYAuDdmTRWRATvqC1eiXdQTTv4eruQLgn/tBmJI7oZxh7ce4PMXHAxslqe1vc4bsiRkCUURD8qvZ1R3ZAK4LOhrqobS7dpNSRzCSIC7uXaKRfC0tvvcbDJlHYzdNTAjL4GLKyvss8m8qxe5i0A4GrWfSWfpGP4hakqLPcXogDe/RgBNkuHykbR3kJDME7zIvdWDw73v4AX+fEG3XJUK+VJI/MmfCfkUzed2kAIeUa6Tdxy9WHPWcPpREJy76BKQj8bhl2ILOCC6nbJdMFQxcVoVQZ4kpgGW2/7ciQmqEyVCWb+U3weHl9W9h1QubUscdPlLvXxwYKouWu+Lykq2yctLV2MZLSC/uCmUQZ/hHN2HfdaIbgI4kNAjxlEiZG3mD6xR7Mq1eNTP7A/VTSTj1zfWvCLrb7/hn9ZDROWSxzU1hRkP6h2v0QnQcZsrQM91FPoutjE7FFBX0PJgj8GmkIonHejfLIzMWwgcGTvphDcy5R1DjaFzFVx0bBkeTBxzQCzZwC8j0B6ol6T5sey2cytyB1yz/3K0YTavGw+STFKuHjABMBIE0/z1GPfiQJWZ0KE4BZYqRdvHxf32hCTmXelh9ZlvbblAL7BfC5WhdbZlfiBvEuZIntWk7IJnvhaiNosHJsFujAUaRophMHtwDeBYR4A0j8kU9xI3GzidBAYgMCb7Bh8RM3wYkRwRQCQDgYZignUldddJnHH+qBcDNTlX8TaWEM73KUPaOwthoNz+Cw3uR1u2nYKq+NJ12usU/1dM8WUZkkevtJK/I6g9Yyp9viQ82HZFiYbOQdOzIl81c9DIjnzVwDEyV8+nlPJgGtvk5m1HUFadc2soFPx72Act3duicHrgv03i6ldYHrHb4IKlvWlziblJs62TFl9lCGyj+Xoajs8lMUgI0Wch1B2f3zmM/cuZNflCSh5HpVRK0aa+zKVlRk4GbV1AkBtFC8DPjYM3m4ho98L6gc/Mmcaz+T5HjuUdN2NIjUxSM5eCiCB0TKQ2TPI/gHUS46V0Sl03D0i9icGKtOOW2Tlm4oHg5CTaahCLoDFAxDQzi7scdEwptDR53NG3wPjYvWSdYwNSx4eLS4C8MfHcD7rj2wyjFlPsIpNX/mt/zx8ahvizvYQW55xvhphMCCj3exAhJk7nrSbOdJMgD65LgYCczbqrULlVsAsapt+9NyM4fHMA5DfYlZRublCMrNbIsachZaREPFe+QI1PcP2ckVSxubLKvSr+/2qqF9tYc53CnE5QbaHWZTHk3jWYGYH2zGZUO4lrt5toQeMdD4k7U+fZuaNTg2cxNne2OQQMuI2mJilcUHhwOjmv3At+mxU/yOGJUeliyiEMeN2DwVwimf/xjGyDBWMjQsAv0wuInE4HGmsUafdJ/XYtxmNIznlEVJ/beRzy0UU303Xhn6NOtUcEDuUIvF5hYmrLhEW42cPR5mx8uz/5myNa++l+k8O71VxiVN3285eZikUMmLtfuOmCyoetYr7zolRxEGSLmKgi8gjwgJtXg/e8o6nnw5+NqGI9ZphOQowKx+4HirmJiR/+GbQJdOJYQTU10cl5fzhFbA0SUhmRio0D8BrED00PiThj8Ddwr8arGBHbBNgc6hrX8LFbq2StREvFFYwGDP6l3kvFqv+caV9mbx0BJ2Ze3kJaS393e9DeLrA0EyPDE3CrWIxKO4SJ1zR/moBKRbBE3LlUfeEY4IqDQnKaWnLdTO8m+jITR4XDpRncnKb4oNX9GfjHRPHaRlPmYENkPDv6TlB3iWECm7WUAoDNDP9NH+abs9sj70L8c6n+tUUPoNLLjauXZHHVt6UZaCi9d2hDw/Xwezyr5NHsXfjfhhAHWLpphrnG0+sAfppiE8mPJ2JiBxnwQDyb+4GhD9Rdt8zJPw9ZF4Jia5XnG1i/vKx5mbU+mqKdDDwhvWxDKeHftz7hch3hj2iWUoa0NY51OTbBN4OsR3gMUZIiA0aOj6ozPBUtWvlNJFzK2V5PqmUCTzCQxnpp++CFeQMKkONOoEWU7apnWkQSgrTb15PFgdy+c02sEdpMaqEMMuctMPuv6KdczDmEawjAHUhbEv5bVbnlPm7g4qXvFeUajWHbdntG2RCbmQ+UIVgTKdu7/8qX33b+Yemksvs7wtKf/YmtdBLs4Z6Jq8DoQwbwNBu1R0xTMFKi8QVmWyyPl857jRH5zLmZNpk9mB4TIZWttvpj2ICjCNppw9EUPTzmgp8rDndULEXAqizlUt/J8RmafxoFEB1rLWwj77aikI6j9FKBzLQpQYLtqPAuyVX+FdWb4hFJWD5zYFh7OzdhqJ6BH59KnSOJuVIo862LhLDgkFaS+xd1O/B3kd4o4GsdazF8IQzS8vmtHhuV6/fZJT418H4t9pDzCbQV8RhXfXYHoBw+yWGWZAwDa/9n7F9mo+Bayv8Aw+1UsjcXtR8BVVbsH08R/MyTPSGk0Z9Fj+3Wkfap+wuEABh3DmdNBHVsJnZWgME4fo8hadroe1TYLAsZQghwfcIQA2ipdpkh13ye0jGn3ZQ0abcwmWyxx0eDbBfEa+apu23BU8wWg0Bdo8VjQZNq0bVUY/qLTHqTHFi2ez5w2/Wy54JLC/wj26HZzuSNx1TXUelKoD0FQ4/meZj6zkj6bd/J6qw7V59kaLwqsJ7sAB71A0l3WAIrppg4j5vmETKvyLtn1MmQ3t8/kee5mQRob84/6BI/0qGBElsTvDT65+NeaWz1Bbcsjo/AUUI7/i5EkiDuHCaPGyWrZY+Rqs0VWfzzDWxZy9Sky/3kID7RUTwRR6GiZ7xd9Vjr/bCRbMqJRi6U9y89dvn3eW8GL1g0HFZZslhLWEiPHWc6IXnrt4SmtVkMyOhKVcYCJFD4YK4hXHlXPE0HKIEXH0O3hxRonAPpWe4CmaFj05IvthvG0Q2polbjQ2OL5H42Uf+Sw5uqqu2uHtsYoQpx4tE6WajFa+Pjv/EtpDBjt9jBT9kNc0o8NVXM8395MTfmDM4c6yeohfU/mD+lgVf2PA9lfgASE71GZmVfAk1n8dOd478hdrz4S9xE1x+MrjhxMnb75psyoOdwXIotW+EiXpAbx1mqUckh89zcpWl2kmDHp4zP2/TYKIU9hCrGq14Qc47FrWMog2qcacd+PzUwFP1mQNZsEJMResCbgly1JtW66+yMxxVkiChbCMa8RgsVCxUaJEy3idRYKOKPR76GKliFdGFowVo8oI3cwquinsGDaMEXDPa9/28D2LMw0zwHsBcRsFOjtnxkFbwR3MhvMzWlWBQEGLSozowRPgHNRjcslYIZsvyPWqDpqedHA09VjpXUL6miP3tiQFQAZNOAbdsKNLJexGuSgCSSDaeqJBoxamxpIf+OH/0udJWkp2AH82nzj3Ez81DRbk1NmhEArGq2ixMabwTVq81yLgVueune/Qz3YqJULXLzO2VgOGeE4il3ryatYcyN7fzC1Lhf9s+3tI+NL05EdJZ3MjXdAM41rPsbVJbG5Wra+y215iqivsMuV6ptUiw3+5yd+yHKFJbBTmQ5RJeSTrDcSFl0rqVVmdiKFbIoBirBVOYaMjgp7/0Y5gXsMqraewj8OKyGP3SckSO6ZpUAAyamu53PlhVtywGLf7llAnI0l2v4OGYVKrLvbIYUJoM3p9GzT4uFEgrUWbUHTe+pclYxTmEttT+B+weL8KE/uxR2a0W2Ci3kxZV7euHFFq/VfHLxqcQnGr0pNf3FhCIlncJqRxSdQXaJiBWAecGN49nfqzKcSQZk03JhN/q2JXvPaJyCO3HwPYlbv+S4h4LvmIURnSabXa35Rz1xl6mznDSa8U4D0/XRZRBwZF5d9dNX5/GeQJ16fA5sgZ1/enfIVzICw9wqr7lte/kg64Ys9haFRwBrThVsNsZijVTLfaGWnA0o2QsbhWRjo8Sacm21FJRsURKVJ2Ao8rcRY+6wpPoRRxljHXPhgIvxz0BNt2J77WE9zEwuJ2fU26918lkOwb53bH+ufrWvt1z71nNvM5XsUlUggvkIWtrV9i6DLKcQ3Xb9M2NL3Ne1XrFoxS3DwnK7HCK2WtoLEXApDRYq35wlfCnojjQDtZ+VvMxboTuhcM3iSij7b3lb6PZCgjA5NMKFNQH58ZRqbvYMjuqpDuOlm9nXBddBH8xMLrngxfYdHWZDgNHUrDhrpZwT7sPSUBg3nCkVxcVAMCeLyztQ9jFOiEp1pCo2nfTJIXT+ql3WNmJluBNEHJspEah3sorII/dANecdemf4KjsDC1nVjTAzdieHNjXwF79hDrwln2LFCgy4rom3FT64brlLGc7dsmoFocy7OJFKk6V405Qjug2bDkklmWYZdYLlKAMlNMN5niE2LM7vAizWXdoNyGWpvNxYXw171x/gkk3mbADbt0wfStTtilHg2rDZ8sTx6wdpm642cDV31qlb4HJ5UjOlgldchZ1qMYmkjSgbu0e8KZUNEp5UMShi5lVksjwk9YY9DtCZtvqJCkz7yG6IvSjdYgSxnHvor+Nzc4hyNE3rt8LaazqukQxOoOrdmoAq/sYXPgglSx29N0mtVU0tuhkRMEeDMalcEYqr0cV7DwfSSNgQmPqk3olXGy4tqJbVduzQIxBWwWCGf38kgDAEwirZZMKlFfJX4ZPQU+QJijugCXZfvxpt7gPwG73y/U9VxsT44DBEej1fbD0FQSzACF2DN9dHFohb7EpX3Dyl2HtzR3U6SI6+09a53jqYofpXtr6N6D36R4KKw0VBwOpvL5r2Tn63sEV/pEq0OREIZWOCiudWsu71lpripFOmoCKGXmZ8CxSSL9yyQRdnU6WyKDLn+V5lf1lK5kZJpaq0TM2mPs2vf6dZBcs2TlkPurpaMipeWrYEcOsgcjTzQ6Whb0UYyvB8izntzswJOvjJKLngFkJcO50cxkGORxnB+8o2hrhiEkIQBliBl2mrhGCX5YdHs4/8PD17L1cjn8XZLYYun4BoOgaCW2VeZGZ3ILN8cy7pOBj9+T7S+OZHSfUEmI3wTv1WVVWGMs2DO6jWDaSN49kmcc0RVY8jiS7Dv7p+DUy+zjv1hpBs+yjEJngU+FVFBKojG4p1B1HcOBtHjdeOZZCX1Zp3i6SyNd2vBe5BAi2wuvRpHK4I4s0/ho+HKaD+lbME08u8/uXdxzGZ2R+lojQZqvndtV7OYgE3vVj0xu0U6Akqt7+jQb9b5Il8Q/Ixd0hJLTqNANCMalMzQ0NSvdqdeEAd7e/WGDZABRnbOdNIj431uVX34Gwt5wrq6NbNkpLErSRMlQhG41kDdH1iFsSzgl1WJxp5Q9fBA5BwrZbrSzdVS81vPUkjehPMeX5PFmVeCso63CAWea30Uvx7yjs29DP4u+vM4c07GisueFF9Lrpf5J390KW2dpGGZcM1dnMMP9LdSrNNZsoXdyhD40vbczA5f4MzTqpvxFpwQSUFqhbJ9CKC+gDO0n7EwNKZe7mxKyIIOS7NsdAdLOcvPBCp1NCu/I1wsqyaTA01zJLZd30c7kFQExTx074iX+npDXCC2PqvX6Snh672nGwhA3IyUWaOmgT5MXZnq4FXK7GSm8l1sR6M3TYOEaatHT/5dqoxBjielNmnnvD2IFG6B91mKtJ1qIdf2vihi/emhxtGTRGZe4szbYbDrobTKXHpbd0vip1k/f47NJj3Q8Xkeq0fOsuS4mluylyUs0AYytkVzdjOY+CsdESM5aHUD/tlDLhJwcg0nnGSxrx4v3of/6gF4Uh9YrryEMjhDYujYmcIdqAuwKZDnCNh1vTvJUcaM3wfX55uVSb8LboG317OOrW0yea22To8QF53ErIaRd1wr+WYtVmgu+SHAII5pMtBMqYKctrR7aFudqsG5fsvvbEgf83ZrNGOOH6HRGk3UGBWxsFG7VZtmjQe7sLMz3u4wobwsNxGm0MOH7iDvKnUXva7kJJa/F+Nq5tX7v20XATSrLc2CZai94eJpND+7BNR0Qw9oYoJYArrMYewMl4upuC9h//Hza67oa6yUyouZGdNuhZ9JoRyUoTAYzO0Cof9G86guYx3bqeSOqdu9h3khGzwtjR/LphYYgeqBMvlOVUqeKOecKFhYtPwfOO2DqTl7rj43dTbulw/FaKIT6gVg8Iuw6FDHu2z5zjCbl818+z0DwCh+6yjmmGXYzzakb+SYhwusyGuANO8wB0syG53wBSV493L6UuSlJH1hZuUq6d1une122mx0o7ycyw0A1AURWzAlsLHlj7XAcAsbazzFnoXA/DcaGX/dzPjQvrd8yHefi8lGeFX3ohOnM0JcgoOjj8lHynN6zA1Lz+aivPkgjcY+mQIVXR/SmaqxzQaKhqylMyu/DYRNykK/85E6ejrXMdcKmhvr0DOb+sN/TezkUklynoE6DUTtaCQ7vNBxqt21zz5bGpouXSTY7F5qBTIA50pA2cunVElY0ahyOS3sQMOLGUrZrf/iWZdQESBfXUjoJA2ALlaTKqflFh6EH3nhYkYbzsdqgSJ65WMtScqPZJRFLFwaw7jYXMv3kVmZ8Q3bu50bD57Hkhl5tkJsWwQOm9cjrZXHlH4AKPALLKisM+JSTqR9dmru1rDs/MbRfdgURE58tlkERy5BgFMjv9qgjt+dQzWsROqShNwwk9hAAJQCE7LoaECwCdsdlkoqyvNi05MGfVzolUMKel5lZ5H8kRnXLjuP6xVvw52VHQDt/o2Nha7bLHcnv7sS6Z5++28HzohpZhdD9aOtd+Ydayzb/69GMe7bUb6j7OYSsycr98y2UtujHzh5dRXdOY4CB5DgJmGvT3XveSiwnHAxLtNTfZQ1mrmP+TBXWy512cyayrsZta2/9qkBae1utTiZXhgTY7IB3nLtm7AH6Wx+LmNmTvR1Wa28fSSmJgTpaF/Tf+p0nAZ1HTGf7yuozFo4gA2YB/f0Ny7L01Si0PaAkAWPgM6kAC0KjhsOBoaVWKaSUDmYOWe3FChy0Xgsw/UNS9gTa4ThE3TCdoyewTN+7PygIt6K0mz/E5cjv+/i47xG43J9yzo3/y4rPsx5qWXgfie10ntxvdCOfVDy2BwbAFkOVKUDG64QchOaAWTrhYfTxWzzxVFGWJRyfWjdwAm2aFUHybK+iElTkkXA+UqtrbS4zuDNx+/8Kw9nLuC1kmbghmCZO5CtRXqVyP9J6UMo4z4VaGB+6haNq6fq2eCbsuoGbjhWYTYrYMNXc48SuyfJNbHWaRJ2sRntHL+DS6dYlwS3VdsC49h7Ztef1pBHdsM88vo1jLUYjpq3HTxRyJBTRDBdcAsE3CIR6wvinjwjQ28lsrI1IbhrNo8BAzuVYuXP9tc7QDZ/y4fMlTbLNaScjko88+WuSL0GQw4Jyelfd0UL1rKRNxPSZuc4IddTbxPza4KJf2a85ae6QtXjYUROhrTscXr/9urE6X2jODi9WD3jxo4eVLk31F8jWGKqeTIDRphSZcH0K53QA3S4b/ZTCCxovSpZbio5vOQCbat5uftjscbKXAZk1HKalKCDnZmNOvt5vd6jqYMli8Ao/S9g369bQE44FoyAYlqMePG1dU2s/FdjU+sSmnpVk9eDfHugh/9CRb2Jmt3jDOZ2LmExDirr+c4uqRWvWtMQV/NrNe4rSBYUZgJ+/zpSCGE7mWVNmoh2uwJ/MVMDlOQvU+PSnvkUxf2bN3RZPrVNQ5mcn5qdulxaYzCfF5Psy0ozeTBnQ/kY6z0pRldtGepH0Z1/POlxATid/lhYQ6KGxCXtb9TCX1TsU0JzzSHVRFU8wpfSV9SwVGH1pWoEVDuxS+LNiUwUv6Vgzkuq5YevvzHeUAzG5tRxNVwhPk486bjSs4lx0VGK7xhTS02m7BbDV4VzuYDGP+8YprKsX31CoV60J24gnWKBuIqTyLAn1gAXo2Kz0VzM/9h3/fyzGvTLnR8G1+3CeX10NZ6yznwMBL06u2Xuj3M4CG/I5T6A4ghkIOFp3k2cKha19A2kYKWJyf42PYYQ5fK7Kmgwh3pmnRxHPaYwfnyZkUDvIKn42UROeMggaleWr2n5EGqSYk4HXwwoEkIwnHzYM0DcU5nQi6n+B6PET3tiOseA8Ramd2Hh/LbXb2moa4XuAlZUs/JJ9/lEV/tLf7zEBBg503YMr9ZHkLFjxZeBs8HH/zFub+3mzl5AMQpiop3R/INLERPsKyisONbiDIK4sRdTihPjlIRyyrQQ7e4c+aeIiqO+fOaXklkwXt24zSxKsjGNfFI9pCObknKgaYE1ytVOwmEuufGzxOM0sfI+cxfPZnNL2JIB61geyS71OHjWFNywfAQxwsC/+b6nUdxPn7cWyFRF/pr673S2VTQExUPtWPzDbNcAxj6pzwyHKNNjuc86GrR9p" title="Mekko Graphics Chart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894118" y="1504074"/>
            <a:ext cx="8803116" cy="4267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94118" y="6005125"/>
            <a:ext cx="83928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 MBTA Internal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15946" y="4795742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1200" b="1" u="sng" dirty="0">
                <a:latin typeface="+mj-lt"/>
              </a:rPr>
              <a:t>Total</a:t>
            </a:r>
          </a:p>
        </p:txBody>
      </p:sp>
    </p:spTree>
    <p:extLst>
      <p:ext uri="{BB962C8B-B14F-4D97-AF65-F5344CB8AC3E}">
        <p14:creationId xmlns:p14="http://schemas.microsoft.com/office/powerpoint/2010/main" val="401081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MBTA Retirement Fund Update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ASSETS &amp; </a:t>
            </a:r>
            <a:r>
              <a:rPr lang="en-US" u="sng" dirty="0" smtClean="0"/>
              <a:t>LIABILITIES: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MBTA Retirement Fund liability is 58% </a:t>
            </a:r>
            <a:r>
              <a:rPr lang="en-US" dirty="0"/>
              <a:t>f</a:t>
            </a:r>
            <a:r>
              <a:rPr lang="en-US" dirty="0" smtClean="0"/>
              <a:t>unded</a:t>
            </a:r>
            <a:endParaRPr lang="en-US" dirty="0"/>
          </a:p>
        </p:txBody>
      </p:sp>
      <p:sp>
        <p:nvSpPr>
          <p:cNvPr id="14" name="Rectangle 13" descr="Enter Chart Description Here:&#10;&#10;End of Chart Description&#10;DO NOT ALTER TEXT BELOW THIS POINT! IF YOU DO YOUR CHART WILL NOT BE EDITABLE!&#10;mkkoexcel__~~~~~~~~~~False~~False~~Falsemkko__4HooU0THZk28POP9trq+pbTvvzd/gcV8t56cq85kb3NDTsUhojRA0EsgEHHMH7oYP1SYpn09ysXVivguJdhTvfyVMsBLTGvcX7WPTor/CmWYMZBw004o71Xrc6R1lRYDWxKjDCICTFWYkTrkGSfsCsH1GDsV6xgQOdKdCF9CY/qKHtgt2M8znDSCbhRofPTzRUM/ANbsck4OYfzptxi18eGRZff3zIgTZcA4c19bWuguu+BzTOGxeSQxP6U9cWQnRlAue8S/kf1zc1+UpOqfTOxYRL4D5Zem5rLSS6Ry/9GgW1O/Yv+6zB9vxY8ERH+MBjlOmSjYars0LWkmt2mU7cpUChBsuUpz0rhOJb5RS55XbdS3qw7poBMzgatcArYPkkdbkmD4YuviVylUOSFd575o22a4U90YhjbK5ikY6tcVm5kMcK7CSO/9KkVJHYEun1wsCOlw9O/4Wb0qfv94SII66d4qAPnmJ9iznamUQTrr5wKKNAYADwxhpMUynHTIpezdtkQAThvr8zjg97i8zyUv4hmUz1ozavw7KAPoQ6i0vZpTJUzEJptNHjBcZe4ntgvrBn6gavjMNNEjRc0IUyoLhnKN6DPCaEcEdRu+CmlvZmvUl8sQpZjfQHYfyeb4rXCYpbyzzq4O1DutCmiUgPIKIHHfrSTK0hWTQJQBC4sWOqYT5OxeLdJmJgFu1Odj+wbQJzsIknJqougEb+vuz67HB+08JISLz3lQMAuEeWWvkd0qGXhxKiq81aCqNqUFdHybQVTq5pGpI0jSG4b8suxdSwfbYSA11QO/CTRdWiJOy+1sjcltB5bWF/lHkoTvy8s44lmbHkVZv/FJr9xEtvljnlyz6tbc5XS+eASwsc2w7OT14kNhl2Nmv3IKxm/Cm2/RLwRDEgb0BINO95c0m4I8hxo41I5U8C/7atOyaiH7ANVFIocDCTjU9nbegRbBaCpr/chFXJYWkdUtnOxkUbjVqPR73tLhZjQWyUAhuOgmdKb3xrgfD1q5iSyZw8wVf097Ty+nTnYXjZcjp8urUZRzaaa7VLMUhBYMJ2XiLtkSctcgqaI92lF8mqe+4kcjSeicZ7RO8NknS8o9DzR0pK5Bm/6AzFAIWfd+I8yAWw34u0GUg2cccL0w1OFLZAex3Hz+a1y8/gvh51ECk7GG+uP3LZoDy4QFNg8/iHJr0MEnWgyLnXxQbMBmGD/m+4ReGrSr731HcaUzivwVkmn6ajijYXoFHYmKBqSz0vYhYp6dzRJpO9MYNZUigttGnI0uEmEScuILR/M9YRjydGdjPo5socq0RXpL8HI78GVsaRgICKYSZ4yJdaLXMzAqsm+67TwgfuVySotv0LslTlzuqqRoRmJ0E0dh6kr5ZHZzlakoQXxR8COYXDGFjELLjzm5l4iViEXFsiVgM4mSIjqRz7u/KeynxKAUPAVGGR5jLGm+gVmF7TA0SmNbzsNmWwhY9Dezdhh7o8/F5qAoZ2Xmr/Gq4psq1RjdlDSwZPjWoSajJfXKG0nGARejP/EtyLEuZ8lJpaYFnQW6SC45Vftrq9a2MB43g8YAKde5R/2iRAy6z23c3OFsAJPdFnu6Z3FzbarKTYfiyw7vyHHdyn56tLobfFAwuQeEAi0eIFzXUHCfFAy/wqMAIltmFq9HbDHL9HzpDtu6aWAM5p8WVBUogMDg/GPYfuALO6CUxI4X8XMeY6F57y1yNFLlgrtPw11tT+Z4jMXxNERH54GLSbPxsKHyZ0mvQKsE1MJ3X1QrYR1aSC4EZoAAND+o6kmLAG6Brmmp/3idN9yM1gmTZqm7g08v/x0GEo2VJdcIr5SzyqHW0Xr+xb97X9J0QbPM90CEz/Pk8LhAcCjTj/hML9mULttvINduIzxnz3qTSB8G8q1Zg3DlawMhv7HiBhDQ5Kg+CVRiH3L254ItCU4mUyOLyTaM9w5K6aWGgzC5vOuNsTNM9BStjXVKi3Q1USUZ3shCzfTSJ688pebNkWU4ccUYUy3edioXaIyJNXUXty81wUK8yZ9I7RibYrCyZr47oB2alQ725G1PqKwageGMTJ4Js74QzWXTIE4xhNv2X2LuJ2MFJkFIMg4H4VPsJIUiILfwmpWFFJlgAjpEi4PoNT5r4FNpM6bGD+AB6XevNrWTv1NTOFyw8sPoQNr0Nbz8CQQWPJ9wA1YnOXbAbX1iAiX8eklMlazNrt2I1wyrRPEzPNsBBN811lcaszSvp0pUfD95N6jllemA3wZXqFlGc0ycaltzYnL3Lcdx0zhgf8yhLc0Hmm8yQTawTTWlZqwVVhX7UO/IfQA7tWAbyP8rWdb+6XfLcnVkSkgQe/geSiRQs7afy4CSbjFfhzTTSWlDxwCCDllb9n7EV/KWhRBtOar4+E6ZCkTS5qfKh8+jLCJpzu+KIv6A2gZvFN+iUNdVLbp00xQez8o6/nkBjo5XzoQx8FTz4qT/WtAdYMzyE2gv7+00eJl4BoHJSYCDkGLn495HfCol3nJW11KIDX0N2n1rD3NWgpGJeqUVyc8GGbW/pnlAisBx6cQ76pqTFQt4hlVEShBxUmhWo0c+8gAw2coDNlRFSi93Ad/qXYgqyoFhZhI0TY0V/XOGmxC8XmgmlatrUcOzt4sYby/yfBRSidrSVyhOS1JeN7ukbYmRs7lnpKrQvzJtS+FSIEpNfqu4enOViR0ywGTQR2o2TesysWKNNJBOmovhZS0P1fogDquG+R3GyNy6UesHjZIPrJlj+4zx50tWBbuzMxnVAVKASZ+tIyWv5i723OwG4tDPF/IPoSD5Zya6e3wex2r8SbLzCq5FKQClZd/Q0axOMLJX9SwZdQv8f5f8YUypvs9s2OYLfgDzuwh4jOMcUSB5V3d4kAb4wOb5ol3gj777kf7FKJvTQ3NAtAQv/91+2Zs7rlEZuXO+EfMnpQ/rPx6gS4s1sLZZdMk2o+gTqgZFdKR+x98b1CS/2Vy3Q3ce5A10ESmqdRCduVRgH8CG6T4X+dyV+tRj6ekNiJwxr6VO2F+zSrFioEGITknNnq0PidDWBjfqBuvweyO+CjYSYwfA6YUrwajNtLuENAQB9VbXSRTM+LCs2pMmXhSFLFKyu7bzv/zx8CRsoYfH0pi776GL1CB+CjVIinf9OwqM1rJV/AUfifmq45sLjHSgBo4tcyM0UKuGEAQF4vAZ/kUeMDx7LoqF+FRv8uK5pSd859f85v1BKNBJAZteLcgzG0+PSVTyl1UJTU+usITMHjYY/OG7Fz7jzb3F0xKwkJazu5VJnLEKEuyNWW5oiPF7qUSf/aI1ztguL/oazTw5VXW3qpQ2GtgCXJMhIoJsKs1BxVuEqk9M+v1sg34AVPPGnaOg8mDlej819H/AG6acRS2dRl6Dyxnob0wzc5hheWe1GeT8shrpLKn535yg3GT0okQtwE2s72FMsgFly04gxpumWGo9JOUGBcTOOt/52d5VXqw4ixDNezD3jhvqAh60Rqg4hME40dnxAKMvo06RVNTfSHnRglomupoxAqd1TOqDeuy1r8OTCFJWnRM/sjNnFKUvh3ruLsUQ7NUHSGPVKbV/8DJk1CvX7mCJ52QovtlVgxOPvnoB2XYqyuue2hiCvoAjT0d+JsDoMfJ67PchFXQz7ZFw/5lFPeerfm5U9xbGF2gWYATTB+hCru6oLoZSOHbWbWORgh0cHGvgEY8l9cXnxKgebI62Fc/biUcddczZAXinc5+06h2hujr6XfBWpzIRi4e1R0FKlSypRrEkvPv5SOLmHEiJ/j0RpOwFqxqX1HgkMQE1adZRy/u07VAH37tSiQ2KiKiNfeao4L5U6S8UKrxcB+xw17Qrn/cJofA4ER4Aus4en4x4pS+ke/PshXFij5nCmA7quWczkuVav5CgOtCeFU2VELn5Ex/bIK7qvOfUSevHMpz5rEHPLxhjBp5BDB65tBhf9sRA4DsRGt1WPPpnOiBhhwZTkB/SJN0jeGfUqtZXUJENSioLAy/VdzaHxPRWdWEq7/yPozjBDKt4MOLHE8DcqfLHoCxMnbr9sxTMnxnXx9S4+HMYdWf6wDMPoDjH2i+GFFp8xlzZqexON3wY8T2bt8Ek2pg150oVBr1Z8F75QFxj49lUbXRBrrIbKkUGaj/PLqcGxdagHBhwHxyadNcZLQIZsZkF/mfmGgcQfsKAJsgMCJHrBeAGQZfC9C9+ZAyV25P8PQM0JIZXjIlYKU5KjbFCD4QIOcyqF98/+mr2ZUVtNV6z/i/kEk4cX34Eb7g4qpGy8mZabfxp90fhOcvnTW91iM9YyaqQfOHFDtNeeaNfZpK4c7oqyNcFgbjiH9XFwgcDtlWCH6WSO1kmVTnQCZKm5Z3k8MxtRgDcm3C1JX8+yNLD2OZ3g0PF7aP+9x70zY54cEo3iQBMqMkK70EqsE4GHwHG1cLr18zK9NhzivdIL/LepLt0Ddl06Wu8hQAvp4y2qTUECQRyMlC/oROusi3tI47Vo/7Hm5dFumWyz7n1mjMOikBqKh8NPrL5otb7emxkqR5oLHgexYMgxUHSuWVulCkKqaIu6PvqfmADMgc5d8tf657cEqDPWuUh4mtjCkPQwsSwQyF9kNwi5Phl2YAMTWAoRIVC9NQPRatEUCkzT9OmcSA8NqlKrJCsS9hWrEKaKMDpTMUmsaACyInw69RyxwZn3o35q4hZBHoqVoK0jhxLs8TreXvFF9yTVuJVWE5t1tPxf1ivruTezFLClPreNpPHyWpS9NU6MndOIeVpjz0MBAOy3Nzwhp90P/HdhkycuB/zrFNpHRjto6LukEt/YJakoBY98Nxie94JSNy+AIC6E5xZo3ALd2+fcV6e7l2g30CsAz66WXp5Bg2DoXNsMdh/WdUt+Rpl0gSAafPB3D0x8r/bfybF5bFMNqKqtPkMLWkjn6QK5wNQCYqdTZUaL5kUgQWW8AoXQ6seqZlPLiH/2Lga+x/H3WQmbAcP1GgiRBEY2S3dw5RsCKx8iZ62iBEA+8Gk/vv6vhrdtpYiiFkJZSPKyRTHBO+I2ntH/g18Ua+QB6Fy0G2ZiBvEg+GtxiP/zCT5EsKyZJBknsolMeW1Rak46L8aGSTRST51ptWJHojwrUZiq5w7q2h2Ov8LG9wvWEyZnZCha2V+M0ehgXNMBMiPyBxFTyc1E9pJsaN5KJyemBszv3juRNdrh/oI4kZfM4wB5P9YYGL3fVRvbOONKhp+b0ssTELbPzqGIWOwnCG7abA0lcT7/Sdo/hOnV8Ew/yNCrNJWjCqoLXqXGrC4ua1fIG9Y8kWhiCvCeEBSzZPhCK6PvPAoRPNmd+vvbYbsUVqm8oRv2oltUTamndKpplgv9aH9QF/HKP7CyskzslCHgUWHWYFGkxiwiCRDlYOSWbixV8f/jP6ZiZ5cikURbCtSE7yhua+egznWuaPF1e8zHK+NgP3OcGfDAOd6WCTX3AzeXof4wawc+brCR0a46NkpWH1e5yuJDiCqCvWqalLdc7SwLmL00Ff0hHfDn4B/4onTeZPjw+YgauHyNLMMu4u3ZZ15o4U22tDMaN4WGVdspwa2blqWx/c3uyTBmmYMW9ofpgySxAqYohA81pjNAj6neMcWABTZolnRL916GCguCUO04ZQSFRP9+8YhMFh+t8WPMaaoKCI5KwthJ7JKUxZyI3vhZ5qhZv0XtShAXg33gBCJ4qohcmSGdbi2N7YnljeIrwIqYCrj/caFPu8/bpetCbIQVZw+JkmD2irS621tL4AKn5F9l8MhBpWJR3KfXh0Y//Mhux9FywmIXNksANd3wSy8VNzf43iuGlQDG2r2aIrQzNWiU7R1ESV2UgeTaa+GD0qF7PNyGgD4D67Vtd35em7tPPaOzOFr4pMVr0t+Hj6bA2VfLAF9IqBApof9wnPD+i+PMI0lRPbOVENFANy6eWNesdrIcJlnnTVPuH+M4P4bwLwJdZdhED3Bl8uoJWgiyS9jzkC2muLmCnfYiQl/a2ZLgpy5XDyxDBbEmUREUJzshXEgzsCAuKLpWDUIX/FD1ET2/7kZAiXx/vxFm1rvvSZZgyZrC6I6+NGfBwdcYUj3qNqgomeaLaA2x/CuYoiXZYmdVu/Le5o0l2IvmuqvTzflcn4W4G8/aCvfKtLUEYLYuGBHnFfdfvxPfWDSWBsTmlQOTKXYXEAgNiwPXRcMh4BQMxCf8Bh3F94o2LmQh1qOQgbjAkjzhOY3tiy8w7BjzMSGUwE+5OeDe2CND9dgVfxsnMFYOZy3xPm8VzC3/iEoRl+4UJf3Ch9n0C+MpSsB9N2/zDSnlr/1qPD3tCCkxmNbVN01zHjQ7cipzkrAy+IeAtIIZYhMZakIrIwv4CZjrTNMFa9LNM2p6nRpJCijb20l82OF6WwISJn0EtvwDfJNynnZeBFpos4goVflElRWOywCZF842ibCTaH6GSBv0dFQL8DRvioz3llT+hN0Zmuv2bouLKp0g8Q11NoORW5mx3A5yTz3kyM+GbtKy54/R5feQ+VhPz3TUMRUhJd7bU+mb4mq+7jo9vIt4Iu0vqGwweFxhxEGboKElUymd4O58DKcza5h2JeYQR+qCB9lwFyJFiDHTJUbakTMezKna56EUfuvTU+QOsq+LL6gARq+U3C7Y0QnUqU0PAdtksosEu//Nqg9KnPelmgTiGoXBzV3KFN8Mtcidd3yYXfkmloRdc2GhEQP12Y6W3e+Htw0lOjdGA6fHIUoTPEFP2XgRL6K/RkIjndJxIsiChJpyGpHpHdvVLpUGLUHlRI8Nh8LUQKZ8QQ/Gchc2FWw/SO8a0GXAIFuqyBr13J0hWO3W2ScM9oDwsAqZiOnRgCQuxJqq94BX3nRyq9Wfbz7bXGQSRFby4VO51PRBt+BbeVJf00NLDxnt4GIoclqu6z/2C2a1OhsqcuYzgTYLdWsLWR57jObEubGMwr5inXGpnv2yC0n1igIlk6o0SPkgqWRe3Ge6IlmoxOp/FGMm/4JFXaCvUZHzZHxwWIzfcNtm6IQPuFZkIoTRbxQSe8fudXJM3GQhCfLuokqzh9dlw89TFYKilGLGNQz5nqCDKkKDiL4KkFsv54hRYIHC3Gr/0J4CVJEDJQ3O1KeAf93FYXgV0dkM96Lx4gXjVREXY5PRV8gSZFZgRC0BKdZkbnSWJG27+Gg+QsVNwUzyxP/mKC4FI3gkuAlRBjrM67VWXlJU+cqYf9ml8oSlf9uXOIJUJm18ah5zZV4EtO9Z7+TvFe3guSixH3aiziwZ8NtldzsKnAPWFllEc0XK6LG4Skgf3aqhhNFhxHhcw07zJyeSQ4WHEQx40jYNXqdM8XO/Q5maVl5aLLIZQdhn4+GkodwVGOOb2cM7ObTKBr88nWeRc+sJHMJ28sbLkVeGB3B9ec557dxeQ/X8FPWXrE+7xYoYyoUglZv9hFEi3icGJZjZuN5sdT7iJibi7UMJ8iUzm/96dOnYGvEhlM3nOHFvGWkS0Vi+kVqV2XeHQPiYD6G+Un3jclccTkn0jtkCKMfTx7PuJMeqrXNl9cqwOzf8LMYEY2VF0yFxmK4rEgvdZSz6Vjtu74ikNYZg67rLEjeF3Xixh3kHQ0bDaZZylEQ7ckAlTphev9v/wKd40QFYWiAhUkA+3prZrXVYFegdT0M7kQDjZ111iF5Zb7L6HtLka9Vgc6DUB3m1FwzSQ+G4Z/PiIQV5+1Z06kuYSVuTyGssUrfzEr4jHWarvIn/p+1e4RQhR3OArnOmPgkULhyHAbP3efCQ5LnjcMknmrzK8ggaAnS7VNwkWpGdcsg412uscM1IXq4JdvK3ttZvJ7T1tw+MapR82cGYDzAb0u0f/CLvjVFdZE0tLssyzt6Pa65jTrgjsio10HRSraRcef+XhrjJloVSrVIB65I0WA9UDdo2sPwvRuGmn+r4aW42M4kn3XErrBelpc0EBsO/hxcERgeo/vEHPF9QqRMnSPvXtUUwF5wZBDmbLBNaflzbW7JelZj+i0fO3Lyi5m/BjgeloebtgIKuPZOOJyIeVXsrYF/M6VTq69twMzjo0lZgdrL8coDtwX/clO09Uv+0g5iNwoni3gMJufJQj4sqrVERJNf0at5qi7gGhal00iwJ3F/MsmJDoDD7OoH0n5q3VzIErIn60a7wZ0Rl1NJR7+jV0ceXT2uvAf2vteZ1m6xutIZGFkjOeNa+ybMlIfph6B1lTBtodn/7nqdhA4WkYuh5fHRsT9gUjKlyoj+nFhhKa+5GJgQ6HE63idA/4rJJRvXJM61h1VFBlCtfIw4cixYStZLpRUrGEq+mKUZgpv5qOMzFTNrhlmemVK8U+f2s7c3vj4k+1NrkabpW5AZNAdqbaKLjmuJcozMqK97qpphDu6hg+Eetv+W9ipCcQnBzWEC7eLVPwB9CkhlW2f8t7dI8qY9unTyWmXsjORi/ltK41VAdMhbhnb+JtkTHEYKfx3Kvm6eEWNGg5IWY2QrGIdrnUlAHQyqrp6e/aeCwxTgYjy1+aEuLJDUoRa66t19LVANp5c/RCYiJg6l0SdoWi7p3h0G6GIvyzO3/L/LBvAUXeQBmG2GBfNo/7ym/a/dxqholZbEDRi/6MZ57q8Z0SxhX8uGy0YlM2NIAvttJ2Ve56Cr/hm7AFnoffBX0kSZemrSsjqY4Z2Sinc9Vhcg2IPsjzubIOcvxu8RBO0F0PL1IRmMPbtG40+jmGbvbmGcDz8dui/cpXWeBhG2A/mRLilDo7O8QDzq2ayaW2tkQcglDlRLWZa8awvVzuF7NaGnvLyNdOaLAPMsX8AKP5npIjo9yKJznXNZPczu/69EUgs8XQynaPiwzDmhlGsXAp8Jp5csuEYifHQJeGQXRweFhunvgYqHd3ll/XmeIvNvShhJ0SelWFK9bOmUugbucZuKbUPXiFZt7KlPWst3nfA9zT5AoTHvQAHiYuLbDyCeKVspuGIbqLSnvJ1u09SknRMwttJGsC6dbkDNo+ppgtJbAocoSYnLFzhdZnXia1JlADo8AH4wRRvKrZB7wwbfJb/XWmQBDwn2Hrga5kcrcwq3DSxdth3tlvTG1KOFevx84OiNPciOcVWDFD/fSpP69PsH9zAKQLfMKJiTYco1KJXilW7ZeGageWdnyyKSlxM5I+metlfY3Q27LKFnva4IeNf8pj5e3TVQAMIQtccnFKmpFUnUO95JpGA1Eixy88lnMPbg1IGuJYHEv4TIrFmX+Bl/ybcv2oV2rve3xb9OLeLS9YwNHGTf0o72x1q0JTANfn4BfVaDZuP9EO8D30qXJCPwe4bfupqe6/8rlby/qtgMbbjbqyMTCPIY/ADJWFtnLd7861Wxg/nrrm8bMydUp5E71Nufco5DgEWzGWRmO0IbLLWONT6//doNT+hlq36KsvvM2CzKE1X3d4acHGvToLsPwu2gINcMozUHNtUduvxrvohO1l6eVwGd45rp3wKKfTuG686GRHMOiynho0cmNPdVTZYTtVdhUpDLHrQCUFFdqScLzIG1TKRXcBaIR4eUMXcyPEPUsMiO/L2gasgq73n6b/iDrHDio/bV1PFOy3jIVnODz2O8FD/9pBEV6/FPaHzYJdiCrQRI/G+vKsKpExzAYJNh/aHCoUQiKnCoYeH8WrWnrzZKCDfy/kE0Agy4O79vso6tKIDbOo73C1JXjlH/vlT+nkzgP5eiEfKCeoxWiBiKJKlTJsyjuLspan45vTuT3jfEtZI24hyomtiqe71f8HqVaOzy5bB4PvHE8CR583DBzKF+Oo96iUqNBg/6g/z+J9XrnHSMxNJg6oiWiiat6oXx5wXcOhmXuoAJa6uis/jf08aVggc94gc2H0BIQ5puAqVaR0Nau1ehsAkvV/DOLlVBJWkhWtW4eVr0yQyibtI0LlI76A0RoB6+VsydSZxFRoTKTu4952SHA2lK8QSUjFWY0vfFkWymrT57lyc/1sdH4AsbId9hcCdaY/757FhIxmA+U1CWcfv87TVDtWJCHPAx3AE+J/kv7FJLWJqENMWxFsMwj0QfnQyGTc1qlEWwvD8aA9OKyNjMbMfCaPKUrqCGpE4QU3Pcx1MFcfZqLRbNqbwjB1dc0FT5qpnNBVS4B1HPN3XnWDxUFde8QYZQlKKnFrk+oi+Gs0CIwseAqxTCwNa5mcawOuMr+VBc1OsiztQkLUGtjTIErLvreAmzMtCqWlDoJWx27TYePVqxSkKpZ8v9t0Xp7KXBMaUEak5enepJPaT0H+SPLewHTZalKn3akBkWnwhInEHkSzAVTgBaPJIJIK/iPZYAW0RL3P8DYu9oWJKbSw+ZCPTvkN4JGJMh/+2umV/xMexV83vban05woY5nWLMjSNW9qWKcMvLNkLiTAUg5vHw9weFNcGEP5eJIZHSA0KShQhviUMbav+UO7qVU/fM9X4LGaAAh6Y5dAGH8bcAiLxuEGlYz2KGeDT7KbcRQwQmp0Upi9+NaEjy+lZLoV6JGIuLGGJSAxCpETaQKFKJL5wI1e7cs38+M4r5Kk7vyO3FxxR1SEqoTEIp5eoUOYNUQybEaC/TJ8Kp4kZolt9sKpYLOe8DUbHuPDjEdXU2mqw+rqVxCWr8uxQ3EanJZfgfgbTy8dBz6Q+NPWi+3JWmA4DSgCeG/KQR6wLrXv3Jva1oepRludQCObmCyhqfHbOfJqad5Bszl1mWgNgSPUCk8+ToftNMiEB6kpPXJyNA4v1nFi4vp/Xz3jLWNIy8LywDkLL2+VmBPBh6DXnhFhILHZPhMcog7x/aPfgv2ze+dusy+Qo7zx7fOj4J0+8oemQdRBDPqwm3IHZPodp43UM6KO+es4s2NzYuqcq7pCuzKyJkFEBQZcqS4soFApBmMw6V8zAvZLnPvWgIWreJBuHvMW2K905MnNRu3U9Z9oKXG8M7eM/2YXH7beCAiiif+N1yAF8+xPTiTw2xW2Mz1EtVbkKLiPRybQye7g0wuNdtmGZhKxfcsUih+gaV6X5O0CFFFtKv2erBra2yYBP7jzKm6sXVg4kvbfd4pS0nD5DPzcySTHGozcKe9GJKnh7F3Gv7338knAIV9PvJX3Po8NjXPhpfPR3cVarObN+izsDwAfVRqxoQcD0v9wyxa/ow4VbEOF1Woa75kHKU20M6VIRtz0bxiXSwBiTIAFAJTIoRJI7Fja804vXyXw/FpxLrix5RS9NeLuEZtOzi9CVPLEcw3VluCUfstVXy85TU3U0cC4V7dkdDlA6lPlpiKPk+G8RYmHEQP3vV8Le+l2Hi4V0H5EGe+PDUK7lJuDagM/1CGVSZNf+PrQ2lCwLaGK4y1DlO3OEwszR01XQWh51phXJ8gT6FXISSqXiX0HuXAoTenAvkXg54zhKk8y1vtaV65V1UkM8PnyY9f4OCLZ3J3tUl2Wx5x9bg+8vLg4NP6jaF62m6kx/LXIaGEnptlPHPrtLMAlCa3e+1/vVaZU1avW7X0tDP4TB0zcNzOTj9OsiRbcIqh9g8TJfki0916ZWObQaGEpHXMYtE40H+1Z5gE6OjG+H1ynCZMe0dg07vIHXOMuYQdZ6wSyFZ5E9UqCaCTO3XIiTr3wPYG/ipDCAD1AGs3SSPNzjlG3/FTc8j7mUL9zfJMP8OnKQh4YVVEvNOK0mqf7N70U/xonJySfa6BjcvPA9E6NPB48CGSZofj4SL9iyfWBN38f/VHxWO54FSvi/RJtkqbph+WrdwlZXhzkA2dYx16AFDp2wWuFEVkXPj/DzLkUsAdV3po4q3wxIPKyiuga2JpkIJ38ss0WvI1MDh8treFmjVeW0m2Tk+x7pAFLHO/1KYba7GsA6J9d5CFGsHHhVyuKQfzwZ676k1m5yR5MHLtwxv/N12RaQP5DXJG33/nn0A4PqeVXY8t63atlAthUc0F8XlhunC/Hhs/AxRXi3UqxtnF72wabyo0u42rtoodgVkQFx4VpRlRt3AwRd+WEIBHAv5z1/nc1XOypwuXwEZl3EmT9pUzbDbpQ4yPgtLnLJsBFCmdUhIPFw1cGgGcIC3CUfhwjswnkw8SGR6ls2pIqvTad1EEG3tbURlXJk9l7MiSBmPBB4NF50Fzlv0D1Z9EJNfpZcfRGPXCBBnh5jLVlW4n5ityIPpfmkmunibXFj4GvLtQX2vV0Ax47dhwHonnnOyb2qTNiA+ocMNqYqfNU/DU1rawDglyaIt9N0cLmmDTyYtpVd/sazP6VmoHUWNbDGVyVMGhR3C76C39TrRwQPqNm3tDZv86p/8hYMp8JgSEO0UTkj5LSY+zXdN977Da+SSDgsNbe2s13YCBLF68csHezZuFrQuo4ACB8cf0ugoKAseq/SNaX93f2wltJ8SbabbcErw5bN4EQmApt10jgewuBWOE+eqEEmsryEQBRjRDh6kzwZ5Ha8J6af4FKydlkKe7E/414mBvyUIgG7OUh4rfuKReNF2vcq188QgrWlrhcVioRfebfOy+hjYB855sTQxFQvkDEw21OIKZJAq2iuBXnu3youJM1fRjxsHy4ji9BTylFxjHVuqkVWeZIsviSLVIaDvd23NNa8qS91Xd08vmcAT0fIty2F7JGqtOs2NHqz5rxAle+EuvpqBjc1qT96S4fXcOHTLwSKPIgS9GMKjNHrDzHhLhd+lnONcfPK+bB2y1bd2NADCPh8lGOA8y4NdQV7NQNV+mLPFhYhSrOUGOjJqEU1v4guPyvdl3noehW0+7tIhFQ6oxcwU7DCq2t63Jesru3B0LUesipoKeLRgowjw7iE3tIbDID4v1yP3Cosmi+Y+LadG444J6awcL48QY4Y8/enjSt2MJOC67ydG88/IJ9iOILFruzc/su6PWeBkdf+aQJXXYtScsJczI8TV3b6XAuD6fHcV8SQh+rcoUFTRHUDfrHyMOyElPG3rSgha0BwGnrG4omgg5b+4iptJF4AESFW1fv5TbBtZikJpvGEgicZySHe1OJGY1AyoKf/I99mDHLKcBjC2wLTFXkjCUtew6zHhyOb8E+p4GfC67zjdYXR09ZiInT8qliC2GqaJf0XYq6mA8VNFBS4bpMf88zS+P90I0rBZX03LLqvY2RPCgSXYgldQqQgYoByi1qDsWGlQFxD/I1TYb8s5xj22YTyU0SuETipnCBdoj0hgMqpIwNkqi4EadVCaagaDCeoC44bwFZSRpiOxNagFiLkuGPM+ux6UuNyWzHldX1q8dZqqK6b5kcuRJ8AqElWoU8Uio7uw0MhxmetOsG8ije97ie//EHP0IEHBR4wlfbxJZ2ywcsDNlyZx33uz1BIPcr7lIgr2S8T9dEOkqnMbfh9ADMxAOW7NKr6P9P0W6UDASHylmLYTdaSqHG4II2rsMje/MPLihyVeW9XYgBZtrRyIKjQKQBIyGVNll7NYWVHL9OiGQs7YgNIVmrcVoam0SBg43EcNib+vSyyz5zrgLGikj5OwNCJsXIwjMzCSJF7+53GC7efcdgC9IihDvkTAg3kh4XcMEzZjKxY+HP9zEt369xu7vtYdlfK3gSsMhtNyT72r489DjHY6S3MdhVCbvFtUTs3Dq+UtA3AczK2cxl3r3m7MjHxfGMzFVnARCF8JvZIyDkBAWCLYphrMlv4ITph9krfZFO91AeY+z2DzI2aKC7taYNX5SB5HLlMFagurJpN0i91CTihGdVD+bQlQtfyr2i+KH5tIL1zA/luXriuuaxTOD+4HBOTeOoyRl49id5T249oPiqF9qUPeWI8DH3UbUFwJL8HGccwxX0wDGLL4UzHqlnztCPJxBcQHswi9MP4MS4XUpGdpBoB6q+H+s+CP5n1T1t5EwkcdAyYJkh4bhrONepuKHLHRrpLf0z65Pm0KC3eigEf/X/0DtN0umkCZ1bYi7SQuqF0bpf/odXX+QOX1sMGwdc4egQUT46EWbS7SB3nNNvrcq0hAXMm779QEAkjGj7H11dsvbLuMTlIwbb/jMEm5P5xQ6yc6CNNbx58V+CGwgW1kcbWYPnKL2GZudrbVvhbxD+giqM85U+IVuf8c/BZvkY4FtLgEIHfwCdTtZ6ZibzV7odR3rGNnsEk3cqRUtNKTL9nQOtzzl3Hub+xzA9Or0iDeGWKjpeHAKRIbddqv1Zp+ar6cOadXS/277u7ixtIa2cWMoMRg3n+NTzarTxxKkDRgJz5ybj8qmI4jXbe6uQPwRlz9S9yQ3NR7g0jtDfbfiTPRl01tSaRkAjovU+TpYa7y8jXIMbPIbtIBPVQQIBowUJa48NGmf+HQ3ayXtALpmGFMc8YmGXuOzRjYWosCLumYe6K1WMkvF6Liuj8RSIvzvaQ7dB4dWepCR5yVTahbzRUCA+PQ/fc9+ph2ZoNMq+qAzhPfEbEiNlC6szPB6MBvQHyX3bh5cdJpgMsWVZAG4OS/KrDTaQ0abnS+QJDP01xqASktHNOPgHFIysVu28c8KNjn+mVm919Q8N4IpXx4mxDvxNp7SePAeijvLASyXeuf/VkE2knXjNtIvB6Kr3BgjVPNhC5PxZ6f47tpnQxMK8t8ou2Hd3EHL/E8lRNMMVZdvnu0zr9YqwkcD/76usY3plL4paIpqQkDPIxbHun2XzO02k82L3aKm8df8Jiduy3FmnuzOuugiIVi7AGffJqI+dcCAC2dtaZNd9ZLR6jG/LEn9+8+SDEtC0aS9mxRgEo0297EBG3ot+6rimWLXbEvSiyB3OMLi+EsizcnX+s2WCayb2d4LXJndyx6W1xE9OUJ9PNAeAEdQAd/Jgs+sGIvnwNO01YWTkD69XuJrbOPNPDClC/exNu6oRUYFMjdkCZPNkRE5RAUcOerQPc7Y+8dLnXRNyeU831x1O6e73vRTusd2Offn9aZyodFQIM55fGHer+3msUT8l1HCWlXg60HgHRzM5lxN9iBmYZq9mddmXM7joM/qWnyvgyFVThXHuBNaJk4wEKHCQPVwGTgMvykf4+jc31RicvjFl8YLcEAXm3r5lpDDtyaQ1mWXHA6wLHCQpE6YXRCgHrPQ4XQExlK6LIVyKudJPmy9xtEXARhivWtshWzFH1aWT2u0zlki8JUSvCob/V70eaEpLtq2BoK96B6T51HTx6IusybDgSrqklQrzAAczOKkUAWW/DwfcG7iN6DaPZ8AiKtAy53oQO4/lUO0MeGnMz0CFUB4/SUAXd7Tvheunr72fR5WSFbv6ti9EeAfiBqaqV3MzJLmV9sfVZdrudkoWeU93V+gLe8AAEFpnW0z+dfEVWiDTiAOrpJ2zmQ2g8L4MU0+295Tyu/7f1sTnQqYZccFiYPEJwcqvbDyDFgVhLrJzbxXoN/Ij7UCfI+CNz5CqDCWRzqAc2a8ZXKp+chNrsxSVKm1i8WAsE4RVerT1ImNFw2fwaCD8VY3hA6soJ3POd+M5vRwB+/HNDajMuyPiYaDdgrHXwl+B4r6ikU5DmxSf/WuJ1hEJcXQ/wpFo02xoP9L4FyXlW9FW3tPCJOeBsEBW5FMFOfHkNF+0J04ANZ/bYOG27+3M6Z8l+ufp+512jjEPjXMqPtxNun23G6af/NAhSfI+Iy7RO14tKC7R/4b6FBtvs6Nz0HoTMDidNzK2e4B6/0lOOjRlJNGw1Ep17qLHDov+uLkwtdXW/rzM+p8xrt4KoslZNqkCXzz3pAJA1LoDcBr0ptGg1A2nkucu2IRgwXFdBaAGONTajCYdvknlbuUrq9M5DXJ5b1gD8uj5+gTVAtFtnMqeEwZ8cFrEWoFi2GEt4TrPULsupAVcnKA2lc9h8gNMexuT1zrggx+AgL0/752iMywH1wwAM8zrJhQ6+uOiSf1Q1Vixy/G9CH9q0J6OkpH877HLPlPTaSqgRL4itJDdXRN8bk/LKrOfQsroJ5C5vLDaqtn1H8knhui7npzd5vFjV9a0gKOiMsGSFyY6tjVMkQGpTCjK0dzozHAFqoBWuv1V8HGc0NQmUeBMsCZJSM4UmjI3e0YGeeXKVxvyngVhPIxnvAlfjdKYtZlkAR4rij+GrmSG8nyQlC8MWxEJBzsm5T/Z258e8xh3TVtYpKZKxQKNHHjI/yjAHMDa3C8aGZFeQ0rX+nQZ6eFieG3pa0eECI52YavDWcJZkOCkN2J8vyMkcc6Yl/A7pPP6CPzxayEKJBadGmuVm5+eOKUlUZDxDWQO1+Ox1Ux4wm7ZzJtXRn0x0lATTOx7Wb8KNdGc1GcAOXC22ckVWhTCThfZT6oFUTjQJkfvFBUYWQ7ifyMErHO3eNOnZpxB65XbMcF2hLpCtc/W102+ewMADgvzGQ5eZk0KtdQTcf3r9TU5Ml4YYa/0v5ISUgTfqPKCiYhrKTHdgppOZCP+ydjIZhx4mY8VCedgXY+79EjYBLQtY7/AG4cfDkFEwbTrU6rjcdsaIaqeezxl7i3OyjTjiWWfiPW6RV1FFhkaQD4mZNhfuutJZb+DZFiDwQ2GppdFJs6Px1flVmlTX20xgHhCFO9yrwI11SctCRz5vGQzoRnJKhkwILUb8l8LAVC7xVk6NYATkcr98N3tIlGJP+20Rujc/+Xi9qxAnzljqCu+zeoM0HNyc+N80TdbHmkluCwBceu7s0bjKxM/40L/cQbQrCqOD+B9ijUegBjAK35S/RFzpzZB0+MBfzBhFuRG9awm9dcEIdGbyrnkj/R+PlTCAXa4g/sw/H6o5xI9VgHOg01pD86uESXVF+nfEjr4xC2a3+fh06s2MfP1nV3/pCZ0RlrRkY1qc0yEzH+qd3vAOxk9TOh2GpA66S96K+juKRy/Nh1ZyT+J5Iexzl8eNR1fg9NHb3M5ImtJZsLyQZbmgeYvPfqNo3ZCfDWJfdrKK7ch/a1cBm2mYLjoyPYYpRYbERgnwky4uFprE1oBJIKwzhehOFMUju8h51h/zbCHql18opNKLwzi5omY6G7MPV/OQL2ri0i1CqgR2g66ihFk7+A0VRmF/HhyHP1WKUGCR7/7mLEiQz2+LQkZj+Ar6TUr4ASuKR+4oZb3iNUQ8rM0VE2/E9FPSo0JPMVDymZD7bqFa3c6h0VaJGIpVI4WcvV4R1XnsdP1lZ6xJxlfbLoMWmXNgal7V/RVI1lGgRzhCT+wAOxxdyXxico49XwQfYMgLTHK72XTGvFKyat9K1BG7SXUZXqAq4qopeZJu7bCmbq2k7xiuTuui0jrOps0xr7G2jDy4HWrE7cINkcTNwhLq6TKRgckfMoa96ya/XHcMw7ZpLyiP/JNNCs3f8lAK8jM84XvON85HbzriPBtbUsKfrfaTeTxdb2nWtyTarQzV+4Bkx+aiTXclMuZ89DGZsXjDD6xuIVSN64ReTWK40v8aIzqSAooL2W3ekmHcI6Nm7QPrIY8yMs7mU1W/CBSlzqOJuQATIBs0R23sYsHjbFtVfR1LFxOdDMDDhEO2+UJZZTrGvZpOP1gVHMxdrNZ45dOLoqIdoQZpV7usd+1uUdLwYlVNUhm90mNBV0sUiuMkBmGfxy7lJL29dQN6ZRPCBKH6ZZmEju5Bhj4/IMtMaIuyzwtq7O4oXu+U5u15m5qxwC1v9dr3/5VCDk73YBRGQICDstqH228eHirt2ahrnim9VI+ePk2ym+X+9hFhY2MwlKC8tp6t35dha3dHC6Xywvd3MH1pKnOGG84EowVEmt7sSnqJEgRq5qIjgMYsb3XoNSGJfKf9RGMuFKgie7USZn6X5/x+T78awMHAHI/jANwjKiy9wZe5qaSFWVWVIgWzPbhKCpOt3b4AFOaGEHXsHmZU3yo1vL0EG5nIL1aqZuP+NQTaigDvs+VSkfMWAJDV4rG7GAAi3g4KmVCeycNpdGWUF6pfNQvd6S2K41hf4EioxhyagU1WHU7nOuNsfAWXdgL73q4SzliO+aliMwuPvgFoAHxzmJJLA9RuR6srRK4C2xgyvyAiEF18gVqJ9s/6nXa56RxwyZGd6IUg1CnmyHbbG86K2sQtN4Dk6xT4mDLDNAQhwwBvrZ0svLj40QoAvWAsUd4DF7pfWFTBSzNCivqa5afxmYmNM+7sf57DGR1bRawdkVPiaihH8al9Q9anGoxyjl31Hd0jssXumKjamAF8ZFmNUqLDimufqhV1+tym5BwH8GFNj1HTdQmKe4DSXkR8J717Ee3nbT8dmaUK5to5391htVnqyz/aojPOdq7RK8oktudvAq55aNQT3mG4z2x4B6Z3diDqN2rj2OMA1OUDvB7U+2uIJMEbm3/mv94aj8r4Dr8ORFDrPmxoGWrxiTJxOpVHOMbfWQIkza99KXuTsdy3sgQAn/pNKnRjsRQsn2FxrDurAEJTJo+7GT0JJ9mRD2SvO4o7FsxJz5hknWtNdVZKq8UZOUMdUiP0nfr1oOBzT1dptacoZ8bQtPQB+00nliKaxM3h/pa12DYJNjWH5KC84N7XnKITFnqSPKqz9SbmAM/UIFdRzjgV2IziUdKFFr2JWGvmZufpLtiSTAFYkhlZTk1dQ56ljuQ6mrFnK2dUmcl/x+KuLrRLWcANs1LG71YKIId19XvYiFoVUzc0hkOTPqyZZom4W/hQ0LVdAsOARUV/3O4gTBCvy4cSmpML6ttznTTt4hkA6WLxSCItNo9ue0ARF7/cZWWYHEcgDMwQxTyR78MgbHv7Q0DJg7T8tOaSMCiS+N31Dx2UfnHUVHJOQLNpneCqZFzhnYgzx6QnFPMIxRFs4hO9ku9HQRByt+CBEb88NO9If9YemVLinMWiO9Kx3Kruzq/eRMj9XpnEtTOuYDDuYBoQ/a6yZkaJlAdRvVQeUJ5SUQdQTtrUjWYEKkt8H4+huziqFCGcu2oMxS+pPesyFChXZSN1ne3FhiH26NFIopMSFPFMTwKnUHR/0Emzj2yLC3wRLJ4WVXp51YJNsbyfLCWf+Z72UjRE2yXP8u7jezdH1Ifc2g/HDrLZ0kTshTMf7YVGVtnHySExRr4NgD0dg9+Z5GksTEC7vl6itGoj5VWc6KM7VN29NOs7jtY+rrtHBtpwgKpPpGZDpAL7GnRS+FabotkqDcG16NOBuNoWjbrTZi6G3t2VgtYRA96d4tSVsjLDc07UzcYB5nhwIvHpD3Gl8rlBF/pY3MWQUiBE2ew7PQQeeurdjkddTd9whU2YijGRRpvKZVLf2MlAHpCUvH85Ijdi/bugREhMmqRJHCMiQqJ/GpHP+1Uz289s/wGrmGZoY5W1dbXYDnvmN674DyfgltefjL1e7v1FVXnJHeyBYIwIZJAclH3J3OfThM3r83iqBgohkVxIA6yB77SWcNEzdDskI5CMiyJrhqWQyQxWPq3h0FeChW+OxSvWK4pDMWaK0FvtsSdeEl2n4CYIh8f6NK/WCB3ECwOplm6YLICi1Ay4iwSRhKeEwEH/MTwxalWex6vbF+t+fGLPMviyeJcVA8tMc/HQkFjJYTiRY2s9nGYw7jfxwvaWcUo29faLZ3cDERCeLH2e08OFekswKMuIl2NKANZv4mojlrV5GvzBTVx5GIEhKPzs8EvOp4O4wH7RL47sukkjLp9O1Xsp/PHhO7fBCaPsCCpj/VVIma9p6SmdoXefL7LgPLvPsROboBc0Bv1yot7eDvFbljV/KZIeDmdTVyAelDqkMmzDJl5uHJz4T6pDXyL3orECQaqDimiJhDCfGbkapWwiR1TyLkwbnIzXf5RN7JrdWAHAp8tGzoWfk4ztB4UANs00qlA5pfRflL/sZIra2GisE4RITMe/eVkh4I1hhNVL1ZTwIWE60g4J6II+JVZDyFcg4pHqUN6ccdvdnbGlAtoNPj96aQ0LgS+FLeJf5KrzWSad85D8MfxmD3sUxpbytBoeLKuyxTYvL/Wu+7r8gGrKoNv9iVzSxpNbEsIW40lcq5+5BXTfR+Cvq6pzX4nZih39RnFiwEFtHeLk6hknRlCb7xRi3e2pUjJXsXdrL8PuS6fUPBByTz8yS/dOBWzuxC77F6WTEBdRhdf0fWMZnLOg/MyeEi4uOXQdg+Rl9kpcWOCV/+YUHCjJdPy7mVmvSuzc6Ez3x3cLmz1T4v5AcGO5CEcofBMSS1p6DzVyhAkVe+XhZQGZ2l0HTTt0Y1Hg57tLD5YC/l/19BRZTJMErEaU28Rt9rNyd9ij06MlKfuDieIGD1MD21kKZt2fIRjkCSgR8pmemwqj3hqMV0zIhrh8Ibdbs8SgVVp5TpO0d9k57vK/3pyx0pxvlgP+Z9l9BD4yEaFwaKaAixcLF2iWcXfdI+rcyGloxoPZZLvvvkcCf0pem0m9p6zdpJd5v9DosiKd7B31zc/jEp8GOjQUw9WDnnMnsKFQKTtUdJLS9maMfdwxnzyhc6X0wxOtwDgI0sffXqClzuEECrGjxPufOCmMfUyL2cnyNSPIr+PmbaypfsyywsbdFjqvkinlXmjrInNM/yZ0A8/U6exfdYgzajnYKe1K+ysQrvOrSjrz2u3G4R3JwwlqahhBG200cdub6ixmVippV6HQYfa1E5axubkDsYZO/Le7HDoWOuNd4ol83kt0FXlU0kKCWhjuyxdDlmgm+b27/2HEoPyw31jgDicdEmMVCMwr1NjztjKpnfinUVoPtTJcjGje2pM6XZZmnsFr63aMITJjBOJMVWkkshpT2S0ot7n0+837MZF4Ta5giuC9/CCkVsc/qXwjI5Bwj4y7bzv6W642V/g/sWj0kJ2t5/s7IarA32CGi7uQMU9bS5uvnGLFG3ufZb9Y/PlMU/j6EY8GQwl/MVtX9qUIEGgyNcwSupnjl1tb1ddp0knnedswWZJNaiHdS631UCy8JYkXdxV0q8MMbaevOJFmw1ro8XuEBEGlSYUdci7IjGQE3I0uQrG1Outks+f0XB3S6QK1HsKrMKVKAhuk/bN8IfzRPourqVnS9j436djtSUgI1CTV5bcrPX0IxwoACcanKPX/LCL9tIt9XiSbQsbPOv4bD7fRapzjxeZr6DMM0pkHbGkGB0pdgWWelvJayB7ib8bC9R31XR2asXuSMKD5wVR5VG6hQZ1X7WC6D1PoXoEaQ8WYamOmVCJZW5h0oNdQn5NT0hEl7vcxhRfW0Ge2LJm+B1IAY8YBRR0vxvJdKM8lpwAX1Q9JNcpVx1svTbMVTZmnNAiCQx6qeqeqrjAf3W4AV1Gb+VVIQhITPG/m/xUSlUb8pbwPFPsyJea6YnTaCRWMmtyZSGkwFRGOsdeZn0DFTRoNTgJDhnh9CxmiJOjQuh8nC6Ca3nO5pcRc0i2j/Rb1kAzQ1hUACmjeuDDssJyANZb5dW870fUdv5lwf+fOcoRAQyFMykvf+B+pOPzZDYFtYfjpnBl5k6OZ2edmUhD0iAxMNb6qMxNLTRcixbria2sNwvvpzSNTsOdacLwkHyi6zrm6Jp/fFz1pRxpEsW7yVwuUvMgbuhUmM2doxO7QejoEBfteqfXPVwFgilI+JpiJtMJtXnq4WXoRjr5ahYRJklb32hXcHR2DpiNkrJUnBeR7akPfk5CLrr0jhlbdv4s5gzF9GPMLMp7imi3U3c6OrerqTDOimHpNixkKg2ZklBnkpiDaKTWRi+BuFAKGKKYrnSY91OdcIeiOkv7DuFdwSE3L3xDnvKi1GiuKdlBGQcIpPWnUogHZwnaA8WnmCbtt/qE230VGQ3TNrqvXVi9E9q06q9ZzbnM4geXpVXRN9GA9h4SIhDEZvr5n5/8CvpcKEcvBmZWnlZtBGtAiq9yUcPO2t8NzkqomfwgBS8xSNgp/YF4Fhb4QPwFsEDGzcPkgwIjNsw/QVuWCH4I+4ODHTRwJGVNyaPC6U2bVgKl3bPwW77Iu4Gil/6o6VkOxUlTZ8pud4/ugrTrWBx6y1S1vCobAP98eOjpdF1PWfaXpQ4RN8QY5tQp33MkOaQ+crBPeRph2RqXq4DWIK1hyRXeAHNaeRww2rPe/eKD/29B5+fBF2oY+yyhRCV1H11EntBlmQtL+BBKCZ2AAw7WVVNzM2rkAff5K4mR54VuN2R2XGkJLMq/PurDAMVjd1SesUaZ1D/wpZ7uxuX1B/Ys5HGFnHjHv1X5hhtYXIlMSD/ty7FojeuaXJvN0cvFzKENuIV+vOKkQrTC7ZU9hwov4K+CynRabnOBkrw4IQJ1X7CrKrUfSgiD/eLqlWDZsrd5Gj6WIL7Ji5l7ZRDUO5z+KCMm04EP0+pMc+KGEKX/sLf5bn8jdmONDQ7ahrCXTdgE5K0QZpCc+MowEyEOcwMb5KN2hKM5JkvZniFctVQxLiKWd6nMx03e70kmouXPamPmmmw3U8GDQQxnjAril+SFUEXQc/YB16kaBVtoUZOkIlhz0HLxzV0icuiynEaMkfEBZxjK+7OEYO43jd/H9f8nv82nDA0TXYOcGvAw1MpNDDblI2zOoDXqbLjPXx3Xxnl+22vyag9cxoqfsmiAvb89FH7JNUneDYAWxABRj+VI2z2s/0A7ZUAoHaV5l3okudpIN3PxUYKpfV6kk5/39oldHUQ0Si55FJLUdVd0fKWrrUkpSojpXNnjzM99MqHufZksr1044Lf+ckdNa7zyz9+StCslZicYiEYM3l8DEUA3P/s8EWX+rivN4o9UBZ9zoy/EdYnuu7KoIV25pJE3aBy8m6/ZTfv8VflawVtcXptBIHqnCYfGCigOJ6wAyRWEPmgdKprfc63GtbRB49PEcmoR21GvvbWoxvEV/eEpeSz19uXUgDfodoDpoySBxkIPkg1Q7VHOO0u53TJkixGq6rTeDADvNp8x6ge3/ZLE26wyhVNxuSkPk4M6vP+TIHl6tO81+CsKgrD3cEh9eoVtGHDWZNlU2RuZ3ub4p7n16owsNPPvG79m2IrIo737oTHnf/4fIC7XrrNrrLQpvgM/v6oDUDzHbXgJxXk/MNuSido2PNDrGm/FzVHVpWkLlpb1wkHwWdFGHw1mNaWQQPFSxNbZX7fe+MvmdXMFGpKAMt1gN0WoIc86HXZz7MaDmyGsEDtn38ZC6hmP7YQ5FKSypLRBkq554z7lH4qYQjzkq0sf7It34WqKMSic+4NYFlvClki/yemPKxLGwA2f0dr1/Wx1oZgsyWcKKYaoZZFpswF0GjA3E57j9efQn7/Sjyebs5NM4hy/UvwDuyFE6MoZFE9GWqNRnleyRJ3W31Uwzq6KebLQH1725ivDbxZHo+f1NCmAMwLFk60NLP2i6LIFZBQKPmTZ0uJVblRDOtnId9/VBDod6fpdMHJZpfcseV/Jvg50KVDuyBpF1j3FQYsbeFy6NgXhTixIA84M5GqtwJZXgMePNw85iSyuic7ycMqGhlQ/FO8+ZdEff0o0eb6qfyX8OEYtS0fJt9Aet9g8vF/MYckwVPeItW2U6FJ5K9wSsWoDMBR31UC+bjHiv12k26G1icd9yLGz+BEg8Fu16U/OeOfLX7FtGziJ1Xud1cMfGy9e752vsk+pzHQzWOTHM/s1RTm4Bjcg/It0EI3Lfr/kJS1cG8pBV0TLQBVOZQRVXq9Z42LGDBGSTNPzhlO1Klwxz1XNpqsQg3XDN3eU0NWHLowul8iUK4sdHze/+LNMipxCR8FQZ3Fgikx4espqepjI0FmTmN7Ztm5oA0Tx0SI/dZtaFTqX+oqBg4w+ugMFVnxxT7XZNYkIA4B3UXhYHpBTGOgzK22EGYmiCcu+VG/xkQTzfKqW7NFdJRpj2QCmDG0gHJSEYTQb7MBP5Xd61Fw3rA0x0zahoDhfgmkENJFqNhmRo/LJ2dBpBiTRuv+dCBe0wBmqC5ZkILT0FNDMyhU278vTFBlcsPLW96JCJ/9EmyFcIHd2Wl0bjgEtyy9YovJxT3ii7dWtCwIJ6iUY/MNb0UyCBmg/6h6gJwZ+XQfUpBpZ4ma5Qwg+ofC5uLpJ3cnoynaflzXsU983sQZlu9GajoJ4y0ERLQlKqotprl0ZuXxEbfxX++V2p9pRiXiovf6TL2EQoMmsik1sJtAbwbta49+GoY8h7jKUhn7cCeRrbuTsAHZKQQlZvMhzZKXw6E+G9wWHDzHjFAPm2YD18Cxtp6QJwYYsu2hB4knljIjMFxb8zJ+nV6V5gfY1SzUT11fkNBO8L47pE6NgqRrIvUABVsd3nlRm6dcnoZPTVeLa/elMIFepYUS4pHXlpkSQtXk5gyz8+uCPdWts6aNSH0qjsBL+gST0bBDfOnRj6X+hHObm6iZXEUH+CRTQ/IEzjiKIWBcg6Zwj3FMhhfVmjLUnAmU3ruNYhkVbMCcmAlUN+SG/R6RcIYinZrLo83hnIEgYg4o+lPLw8n4N6O5Fu1cSlRUTUZgGYRQO+OqGNO0BTpv3vIl4/lV6ixdA5yFkoRRJO3XOQAZajcrgtMGA1p3v5+kV96hwsVEMnm2XnQmR5R5OaTrDZnDvnWh3Z6X8mNh22lO84AJBrYSCRr/7jV9hjgs7zl8VVk2zjQR16N7a6uThZfog0U1OWZGimzqcYPnfaYk7Gunx5lukgHQJVSpyPQb36wnt1veAx3MzXPqza95++2c2zAaAyvN1WbtUhmWks7GUh1KhDLwMsfLTsaoQA06l7HvI/OKFjL/qKNNbtttZVwKzOhKVtTztHuXtu4WZjEyTjtE9UWiDim7bocKm7RLPvWIK8Yv+67boagfnd1jDb2ABrTCSFCAZ0C7iT757TvwHfotOy9gDc7v3vV6yCFByWipVSCgJ/F5jWIac0MzJcmWS8IGXgo69d8zZZZXXcnf2Wuv84efM6UsyEeCBH4cKIGyQSsoCqR7mMpksSxNXGrOZgiiS9bx60TILbJcJVIlfXbx1RYmTWE2TaH/jGaOd8R/HrxtQxiTEnmnoikFCvKraR2mdYUp2wsjdHNj0zalDdEHcXMmgQF8p8cjvjcym9gNCSggp/ISb0alNdjykxjy9ZiDO4z1BhNEKkX4f+Qq3LaY971DiWNvdef1zw/ZIgHmxjnde2KJNaE2LDoAwI8qMhVBB09+ZnJtJ7gS3k2Fj5E4b2Tdno6o8Yx88OvF8I9KCFfgJtyIABRgkjClp7ZbF6GZsiOVucn36YGzhCWZ9dcOVmtZtYeVzm827ZdkYWEKW8pcf+cQaiZsYekzh/49OHyNhHQNrq79u53R4KSGukC0m0Ga4vQ7/Nm0D5AcOAoeEkAd1WEmrAvF5BWo5weWlYDKuwP/R5fiC/37OBqf6kJcBy3ESdM8OQhdYofQwwn/ffcOTdFLTzA00FXw5s7HUVyjl80bBHhOPYlgLHU073LgWQL3E4GC0M3RHI3vaQlhwh0o4Ib1A5J3f7vL59kRXa4Dxasv77jAosM624bq5agffSGZYUtryg61pylp7XzWMNv/Ju5RmAkzT4JfzJDpnUJ2XvhPzPG5pBMaFgCErJ4b7VcsTfsMl0ZdL+rMYiMlTdMk2plQBg2DPDgx/bOxT+noaqd5ChO+0dbUL4add1MTws6CRU5gxv/QLWcb5GfaatjhHMHUFOCdQUa079M9z5bA803QREQDPL52nZQHSSIw1BO2Md30/3yQCDfj8dxQwOP8xNjCgbzFEZx95N4CKgcc76hfO9Q/cnPywe5pNNa1C7y/xuZF/Es4eZRx9psoKnm9NqcIGi/AreQ7iT/82o0j8gG57EPCdhhbNS05sfiWrbNeSkdeTmhkK3Chtc05j7KfwPCI0VFoC9eePolZsittCut5U5QbdcrPjqu1vRM6hhFYiWNN/5/6O/wMi0RC+od5+d6SBXbsDdtHBv/MNOz3f9aFRGOPJF45LQVyudvyx8GYYmZdBH7pnUiQU7cmplEKnp0QKtP+5Hb8DrJcyanQlQG5xFavcph1xoK2fFUwmI3aipX4N9TKtNspph0XQsCDdTG66RljSZt782wlbOQ9+DKFAa+k/4mWDRsvIYPutCoh3a1LdggtqPNtj/wo9UXQYxZNPKXWC+Kp8A+uUoj33Fr7ty6Qu+Z3GjWjOS15jyfpqfGzlR24ZEVtTSpjfKyoFMf1MTt1iDwy3eMwIyPGjNpGn2JlspeaCGWPx/5QVeYS7QiJ4noFlCDz2hes47gvingOxkZ8R0mxgtgQAeeIxFsucyfIaY8sB45zphV44F4JnHfwYxmR3VNRotR3hcJtexSKml88a4LRHsVKgXtnPeX39usztZvNWsqyHbL8c9A9cN7MqtW+kN5ERopMMHcJbHM8d6wXEYT/sMqclUIZ00rt2xwiPT0fJ3yF9ApNyLbMYBYXVkVT9BwXk1dsPrEs0xHEmmarRKnrlxueHxl8V26KockLm5pHeJA1/sVaOXZNlzjNy1GgkLLq2v82GlTdfkJg3fzauNpvJh9PrrhCetjcOSul5ldChHCjIVvd/mi46+Or0IGlxaJTKiTcDJhfyC+p51NugTa7yIzzzoZO1OSUb5JvVUtmzCQeY6K6lnMD8omAajkG3yeTbpsWtURhMpTV0T8IWnZQ0z0fybOAP8I2sNEAu8aY9ML3Rxzg7SgG0WetCJc9lpVzFzzMy9c0XtKQ/Vcnm5aKSVITHlDkZUqa1NJRR8kvPilEZpV/Z1VxFNPQ6CWlnGsXdaEVIcVA03D381aObZfoEv5kpjOvBQAOh7VoO/TeUxESEeh4gJUoEi1fj0x0oGQ5sxBfbDKXdR9eqda1RTn69+D5Lvn8IWGYFxbUemH38Wcz5BT8PddrmQRPtXgl56+f1RGj3+kyuMHZ2OPp9UYSpuqBDgxsrDsviwVFhAEHAd9EYpvaGby7Y8sUDD2+xVlmm1ZTvIV087EHiqi53Y3LQanKk9A2mC1j49RfMCeHr8YIdfMtbx/e/4sBkqYQG1POaoez4ctUhPhYF+EGkBU8F2ma7IOphFdnbC6wbmQdGP4vd3tNf8VY1HOp7m6SrY3sN3xKFcuPj3UATkxjUTzWBpx9qYh7eqYT19GOQX+no9eSiWKQTmT/qkuV4eVWyeJciFboszrAsyW98BIsKTgBQRl3h+TepAMioQJo9Nl9A6Zw9KvWOxy6Uht37WbOLw+5AxIbzvRU5Zl3oVko6QQXoWp5Z2yDpvXQvy4NU16GUDN0qV0p9EYqrewSCbubks8dtX8+A5f2XXI+1FYQbC2pNNqrx3fgCG/BKt9amsnGjc4LJC50lxUl7ULZ3MR9PtbSZoZZ3rtb3T4aEIGmM1Cb1FBhY+oDHQfcmZxd4HJLaPOdVfZh0Q51CA12ZKQ2tbWnEOZCe5rfqF+eNililxNNIihspCAHyjxjYQdp9dgleZ2wcd6434jHIkn73XlJ41qeI85w5fov7EUSfrkGjnn83IGZ+qbIP9jBBieO//MgbvCllqJ90Skzvjq8yQT88R/KLyYG85vsjPblntfO7yGLetrA/WSQJW3TGNDHuQYX6k0dYxAZ3jXYSg+7GOb8S6dC/v3uP+1LwAwiZjrWtCsslrSxG13VD0Yz10KA93pWZNkPG2b38qJqGQ8HfSqJ9FuDYzPZkPHSooZpvuUJSv2jP5jg1yrdR/lLAsgbSB2N40hTzP47HQ+4paK1mKA0tJz2JOvdLaOuScD4GvW9ae3UHICNMuWNfRBQnIptqw/qj4+zvt29GEmLxzuIlmcD04YFyYYccl3M+gvWtRxb/UwV4ibyZEXoKGYnSH5Y+IlTUUAjYbnaZ+gI937QJkj5PMir0VTROFbTU/nTeho3eaT9ZoAyqi9YPl1LfRzChoTOZlD1qRBdZP6LvpWawnY+oZ6gK/X9Dma5b0JWcXz1nR8YkbyILD+Lap1ZQtF6UdBDAqXbT4b4pQ0TUIfpPKhl9WvFMiwiASwtmAglVh1PQl0TgxrY3+NXzzvhxr2WGp19VQe8Ll0tTDFjEnzUWI+sOpWZyoIp3Z3462SHpfnV1Q562W3AxdaPUukreDWZ4zrEl3u8TS+Sr/MYTI940hYqaHiTJAZBlGKrT6J4LU+zgAMNRZUrPuNJ6WH40N3e4Ytz4RFohf4BqI48B100k1E1b7dF9diR72sUMz/zajANvC17vEo4FbYE22xqSDPrX1kGEmXo9lcArS4tJkjbQw0+8NJzOP+QNCvqxZw89wdRDmPBcLun7mkO9A4wOWsbGo6cuuGqerPYGoZiZM7jmdT03prKabqzbFhMtcE202bnDcy4zG0l83Ro0PxOIbOv3x/cdEoPQqyHRtcurIjHd+kEqxt8436fonDyYSHimOXf6QrUux0uPF/D9c++k4F3MpqimxwMeYzV2sCEQmO61f7k7/vmXF4WyDiVvaTuaMH0iyCWBwzv6vIKbmhldD/j+rJEUC879kiqvwZ9Q6RHkWfGSAWO3w3bbaE3xwoXgA5Hn/ltEpT/j/VYXbUyX/UlwEQmPxvekPcbIxJybR7ifTlk32eCkwyClW0NvZEeaKeyrsQeiTwgiJo8hNM61aLp3cRg83Gh/G+cX57/mBn7KgcoJLzcfx+SWOVYmiJbuEtgROuJ0YY81k+UsNLHQIiKoWvsBMBUrT5eggY35+qjx4O13kZS4dvDG2Fvn+PDGDhMVG4BvLrAvIu+VRlx1YMAi9LsODv2h+ty9MHDK8r60XeiwjSkT5jMkawRnyb4/n6KRvbtn3jQmpRW3hvypiG1Xd1YWTnOtfRKsqRNEB35r4Hf7C1/ouBdO2d/HoyEboS/r5uuqH0A0CNFKvmNQ1ruk3inmZv+MDI7x2ibgIER+36q7ThjL+vN8T+1Qpxy681xM2qIUNr73d4iVwpu3lXXT2MoSXMuN2ANB+W5JbW4Qc2QdUhGsN2qG0t3CJxJveOy2MEOnSn1oCY3ECaqVc974H4BsxNxl+WQMnpsabn9rl4euvZezpSCj66iWl21RaHaZ3Vug9154vOXFqG/T2pNuNyuSPn3tVcC18fh7nilS4MAeDdLnqvT8IcHkoJjNXVhd9erZWgqz1xQ8Zl71w0zKBaec1fboIXeoTyT1EH3RtcK9IsQJSDm4BapHNJJPmyyeE890LbiMm9hOWHoU2T7v32nHbOU0ByBThiE98/HN/eIYQU1ho7UEoMF2TaFMonoyNLi7yCStYcV2YCYLqdeFWkfhK0uPzr9oZoQfDQcnKB8v8cch/mc0SzouR7ouH4vtScJYewKwaczd+wIF6K7hMmOKoJK63N0bxuq3DbLaf1WErp1sXsezumvloLWpA4fq24psE1LhZTsERQjczbkmUWEq0yxo6zO6UIq7REKYVeX08sxlbESItYIo/sCoQK8bOxksPLEf6psGEgUQ+kVZZMDCwpdDhL4YXUy5ON/oqOAa9OU085eBwO1PvJjlyt/exLn5QoCZPne+WUunqdEXqubk7ecntrk7HzuL3zx10X8KXjwXVjTwXyYvI1/TTvdW4j4VAslo6TWHctPaWC2ZxPM4HY+uEf6VzrhAzAqX1qYorlbRyGV7eN0QWRLzK/fxRwbCWWWdiq5ixRf8FS9IKZPro4+I44jroSe2vTic172xsXBnkp4chX2TaXiXHlm6zGxN2iNuxMewdU3tVrfMe/ZsCXFEOqCUUMN6nDjVUh9yHwTsCVJ5ZzMdW4pNzYwNEAmT9GzNK8IYhycEY6shJTr6yNXvSxMN8iOnzFDN43WtZBTtBxXYnQWufAG1gVcgxIGIz1amFHIC1EhkLgcKYtl6p4NvLZRnsk7o7srw2OkE+nSmobUCaImSoEfONNPHvgZ5+Xyu1DVMkudxh9jqJ3+WTV0ak0/3uaPtt/D81ISsvcXYAJKVmO7Aw24D0QZjwZAFXdvBUqUVCi7ywvR8oGBAijvuv8Ydql8E/aklEf/DqhHRfNl7ZUP5P4Sdg9rORcyMTCLvaaH2i5G42j/Nlm2QNCaueZr4xqGyBUB/ek+Q7eWnHSMHpK5oZ5JvNxP3rUHu23gPUUvef3QDExaZFpctC+OlSUCvTQV2DOu+mZ4VbN+iUD8VgZx9gz1IDr8tBUFcP+jNUJrNcRur0GYPAmxUTS6wO9MjBzWpSh4j5yBBD6pEl8UKDVPTz2xAOwmi0GK6W8lXpQxAc7JzWbefOSP0LgdujGENsPKLTBUB63GIi1pQDTbni4SwBqDZKHuk/sm31lgpbY/ENfPSyYDYyuK1+NFb/ODQej90huUaWi2oWn06Et/TkDDOWh5TDgyiR/NmdH51fjGDgjRhFTBQSBBAtd+UCtKIzjPtKN0PfTBnsDB4YbnUvk0XoEURFrK63si9FVNp737tcVMWuATagJmL3HKiMtOIF6h8PTHMGyo/pYKmDIzYSBfScgZ+pqyeltNyS8XXOgJi/4iEijZKqsB7MJtLtXMknK062xngohDMjAc+IoLkka/kJ7z7Jdy0HVy3K0oGKWRG/NyG2aRY95PWKZfNoP14Nmdgd/FURV5l/WWEyzBl0RY8eYMLy05eKmEDXJj3QLfS4bDmLx8LmYPfMWd6VfsGkzBhvEv1YZB9hDIoHf0nCWQwkpiJFhwUYbBgb1Vtbe7Wf8PsfREg5yVu1ajTFbCsCRj1eqx2wfuQUU8fYRmRBdlZB30eDYnv1ZpgSfHneR5J7pDn2ubKq1rPGG40Ql/0UU1TmY3Zd6YlGauN60BgsyCfP9fcZ1JxIX1w9jltXNg9y4TTVYDcQT9ysQPEYo/pma9lg0rytueLZKkQU7f+Vcqjjll1qhDObM4KGJCq3o1Xxns0Sb5DTCaB0NpZMcbPrWeyG+4v8CP4PbDJJJpOdzRAkmlvWopshVgzzOmvm3kLcupe9qJ3itxZSw3EKvn64rlUEVIVhte7HcWEj7agI11+JYhAgQiuyr78weC9Hwc/3JHrMt/kxEZgeZjVKk09fvZN1Ud8r2m2SrS4YXRkdI3bG2PhAd09f0DSdWlUFZGU1hE/MeVVP/H4fqDe5nzvQ08S8EDl6UBJ+76DcDVMR02vBrbT+Qik3/1ye6Ln58XAZ132wT+IfPkeRJs9tYgEkJ9F9IicVfFTIt54cfpFSIyHMpxPoDrNMP0fqyZMQ4EGIm1AV728vfDTpzGWhRLoqeHLvQzwgMvZbt3Lh51MSnBU9u2y1vu8auy4TXM8duj75wzVLlt0bvhFlkgJDe6pWOawfQDYHWvWOT0jf736QMT3I2em6rZvrDfoUVEls4WGVcDVfXYZ2fiIi2lQ1klXyuOpzbnLVQjB7kL6hss5MbZrt7YU0gpH5/jziK/dxSp9uZYVy4fa7pa8lezSU5Pu1GKxKJ5xRiYDVeovsPuTw/PVjSZ5DpYTdGsdXYZxvzvTn1pbR3A/xqFWsLotE8NvActm/cHdZSAHxU7WYRF7RNQne00MvWuxOfjLuMXpBhiaCnRs/GEQ8FJ0wSV9Ef9P9KDXSSAiPUrsZd9OF8sknzCzel7ubw5pX793lLrjyUklumNwIKsECnzaMbFlS1Hjin++uTzpJLBnVHnPdfAnCumIruNcHTmKIT4dXCOhWUjdUhocCgHp6glc8VsVDxwd4IBqoj6E8IwaT71P62ljJeCuR6VppKSkKSjWVyAHEq9/YHrDk73ESWHIGh86CavIqDdIid61zrJg80gEKRVgotvR3NKUFZ7JXidetdrr6PxgVW7DY9CBPNu1jEudW25YmMDfZk/z9OaYaU8b/VlwVU2+BlKoSuYOXWt0j1+0SfugLYOIz8xSzSCMGFIb0oJDtePz5OagUbYHxPPlZ+HR2ADHR1Rqgzl5Dolf4v2RFrOHgOJv8YKTbiaJucwaVD/XdzCjCt57t1KYpjFF4uhejUOXvSecSLSSOMuRUyY6BbVoCr70MwvFT2M38QBEEA9qLc1gMhWGOMyDdROm/3d0WlVybnfCqiTIZkBbg4hAHlBLdBmUxCcc8URktVU6rLKXuPpCBV0eYhf6kSdBKrP0VjiYlShrHg9Gf0qed8qboBmS+k8cRZhUJNlaQeBF0lTAB9bbrDvyJUDubGRuUzOdawZ5T801CnFI+3BEa+gvYj89mOG1LO9pdBAxhCJow31hgx6mXof8EePgzN2RLVmfiAATEI6dO1VTLiH83m9C5Iwfg4098EOSe05TWXteGimJ/vYfw0ThL2vMMcox76Lssb/YoRPaDCGhuQU5sj71AM4GS5eT3LoTzkoVRW4FdL4m61+AbtqJOLn+H/hRq9RHuLCHKkFuUti+uxuycoDL6sEsH0M4nLlVXtzCP9p6iZ1+Z/Kqa6HchriSaP7Ac326sYK+P8BXCHEM4awT8L2dqobKSgnZZiKGmLEAnO0ZPAnzt2ufMInIi7PggSaMkR6a+51Bo4eWo3K3DF99HzFmTgbpFYqfTW+WlwychcLN0rjPEQn80m7vvmxOKhCHRybuT9HcgVQzrjump4hFhBHGzOwVt8sMzv5JALeQud6jl2NMzJCBc4VvmfGOIqqas3Mk/x2mLU6iaaX8iF8vHxR5eZO5p94jw/UbaQcSIbhpmuEuIgiDUOg9+C/I7APGd1VkbzoD5U/3Md9IbbIc8zUXLh8pIKn9ZoTgxsNJsqrqsZz8YKULci6hMdBCO9911zrGQaFn72O77evTJWkysCMln4RAad7c37rY6uAWD1YQ+m115Qhb5SG7+Lz5xN55PVclD8cgBymRw7NqGC0qXDxYjGndLikDon7UePRwzx3bAo9dHXT0CmeLkcsbKLwfq+RPR6oggcXj+hMirMZHCcVINUznSPSirw6X43NzoZwboqBHrbo+JejlWpO93hvp1Jq3beq5/ykXpOeccqhE41RBOk1y/JODtfoY0cJM2etKIDYhjEtZYBH4Yf+yt2SqTdRixIVpvzh2USvZB5moVBI3b02RqVAvK6u2hXlf8gdOvYHFgzBgxTVHwTIPkKv19AXlEVELRG0FwnB/+IeUEZ+GFxXXz2nfaknSRaXphCUo0djy33+wnOh2X8jFau7nuGde7zQuUHWohi5bOW2eC5/STKsgVdOStxt3CdQYOgXr/nf5zB8EAcj6JTgiwgXXKFziPf80BkVrnRuWqZfML4oLi2gzKb65YKaANQcwcAyuSPRATv/crUlPkJvGaQfSH0iSqYu3Lvf/NY/Mv3wQCbp8aNBAxStqUWY7/pBud6+nopuZndDbjxQsI80XQ9OhyjGVbrG2CZu15Ygo9IQZCvavy3nGGRWYbNHR3l3JhTgg14palBcgQeGvLGZVsHq7gNrWebrbUXvbwOKVJggK4PL2kzL1AVTOKoLii7zqqvbbb1GczBM4iH1OV4+Ynel7XwNpeZa7SNrjNcWLPfomQJEo+02L/SlNTDk85wznpcLkkrcNRgEVd/bpxMZkh0d/lwdq8uYKbFLIkMtJVze5yUGf1Rl9yXQVzmQ7EzjaL65RqeRrq/dUJE1RLMFYrZkfdigqdXFukYEWBfg+fW7G/8AUUTqvCwd5Pa5b8xoP9c9DyawcLQ/HIjkGDLHyJGosyXx5BxsJ9WGY00wqDjkq2fpQk5u87w9bDmXb25fdvhF5QjzyhRH/t9aZrlwka4GRXgAkauScKJk1J81rGqDZRpP3cxiv+QNtWSk2wegTUIUAZCMSNb0uZ/ZQhzm4lHsty74JDrfdnTdymX9OCD3plZAYIZmmKGfdM8Mglu0kh1mS2QDo26wCP1Yv51ga9XDRxT0kG4ZYOpMiiuc7CfHYkh0/k/MQWlzFsB5+Duz2QB5NRw/AuR1xKzkNipE+XzsMjAu4XNNJPxkGzR6/P3h7IuNGn+MRO8fs+b6f1D9xV8twdJgHE4Vm843zxC8UM8m68lqWqM0eiActaABo/mTFupCb8oMxEBlNwUiuHNga3qhBM9bW1K+XptcjJSmBl95Or/iqJlvdoAXEGvm6LHUK6eNMsWJ2VqxJPNWjQaWl+hFeEpA9G1pBvlHQZIsQ/Jqwr1+Q3RgA3XfOEna1h+m5U35cEp0ZJTsmp7Ynl2uik7Xojtw9kXUy2IbLJ+84qdASyrrRVQoj6E9O0G1zION3NZ0kUDmGo59+WExonvuwGTIea7isf4nLN8X+fZ93bgshY/n6ZIi+tsxpXov+Nrn18ZCkj15cjfNViMpOSbbSMP4JgqeQ+f4MBWDqtvmX8FdgCepBbdF74B/8RU9Q2jp8RwrN8ppJd32FmXxl0I71ePmr/gmYjA9KYPL0WGMCqNh0Ejxq4QV4ZAEhLGi8/fY5zfbNKpr9/FcNu/lrGQ8b35aaAIgsdo1T4lDxuDlGfutVhpRGpL840H+85l6vAyBuMddHK8Ybwe94py2kamqL5YA2HbIpREfBAqMZRMtTitlkmnOrKKDXcjGaUdvJmlIImLYywuFoRtZmft25hM4XuLoe7OjlzTEoEl6TxsgfA0Nr9ibK1yv9xTbd/eA8isTJ7XWMp3+X0Sae84eiEjfPBYZNao0dsqSosLyMZqLSjoFBi3BN01zRPp9qXTNyGPAlTrPeZLzij6z8VXTWK4hHp3pBa73N6qSvH+vlzHbhhdnYOfgFLhG4DX73mMIZh7OLMNcblVs+y/QBoRrq4r9jbPq3BxfUh546a2sgOAhZmfADLg+VwwEBbzKFBNrdogP/BKk1z5YFk1S9DttIHbJ5Kfu0caRecXQUcX6vAUUnTqODEtezSpKzfrNeU7prNTFaBwk7qRCKeb1C/K5F/3Wmus85BfLnXGb+kZRMKegG9FksK2BQJD2I6r64ckUE5rRPnpCwx++8m2rBr5YrIFChj47c/1kUMbt1Mk5nttHgfGBArQt2wtzuJKS98IkzUTrxGFGfSAZjlWZgIf4Q2JVe/5WtxVuzMUbHOPtaBdiuI2DDVD2QKgX/8zNKC4ETh0fErCHMmp2uC7eojmrU0RXe4ELDR7Prsrp7Ocvp+1qUIAJBl5u7E24OQbFspgtlmrWJakiPP6TsyXRMG1DDSCYDxn8WCwNDTrb3hZI/Fl6///5/JPAMPNVvRCnY6RTnUpI7p7SkRuqucJihYNO55Xr/JC9j0NcSzsfYX5WtwfztfcyqoSYvTUh8Lv09rzyWqR3hOTglV3zl+XBe7FsiOSW5gRsTD9HlLz2sUI8vQEg3BENLaLawDGHrVzpdRpp0VbABoieHcBej2NqHO0R3bn9GLKEg45qNyxJewRIXuF9BRS/Be7whWoSExxE9OXHXL20rrlrovHyVyOZR1qnhIccJ/Av+zvtnVO3z9gdnuuxRnPYA56dj0zwmpTXURxZWA5x0JFGhvOFQ6ihwuja069dcRt3JHJ5mRGKKv3cCyIbRo4DT2p5N/UbK59IhT56D81JsS81tyX1dDalgrCOcOer30djVJDD6eLrx0LIxt+WfL1/8qKoF+VrmShXlwdpYx8nJU/0iFniZAFeHqujmbWnasLdfuiGcsKVN9+IiiVax21jZ9DLo8aj80nkKLMEOzERshYlZmAg2+qddYys+qwIo0ojBxEudZ3jvpzcFHs4ciPbZZDoo+kjSdZJfGvtu/7qKs1Kihcz98u7uarwgrX1LYOBS/+3RC+zlcRPcwQvMG92hjYqipjbMFitj4jKwijpVIQwdYdRay7LpHc+buDyzPwgGEnPtWgfIYzlBmLxncXlw1zhn6N05LveIa+2lZNcSUwEDlp+8BtyjegyZNAqRMNLuRGAIyUbDkHuqU4sDBjN/Fj19lvQNoSsIon7Z3VxZLkl6cAKEVXs11je+98ebR9ETjEM7RLS4CIxsOxR7FI8cQGXk0Y8JMAAb7iVP3sIvfQYHtSth7HkCaIX9Ts4lP+F9LBQ1p2j0OqHkUPrzGqyPCaQ2/L/8mVrS2n7ViM2ZZs2aJW53SagkAu6dLAz2uXVmWP+Pb6xAa/UwvuW8dYxlo1uKwxvQzZisud3JYKFlEQGsA5jcgSofbTScHAGKRzrWVT3zrT5sp+7rXc/fiYpY1GxHKxatZqjXayvgZAaNlxvvpi6j8MR8sZMnX7MXet2RM8s8WHgoZ5NbC7RA2RH0zVuyhF2yZCXUrz55oOiTplo5yEl8zn0M9H2ofGC15zlxHsDuPNY0BdowjTk1I3Sya+6IVGGtu6YBAyIJggf3fO4mslsoO3vlpNOWjm5M58Yn5ApcaGfvpHqxN3jwSnSEY0N79fDlcpKorUgfxwzmc6uRqvtCKqssN4BW3mqW9120KCp74ZvGcZo/sU/GyY0Bv5pn4cLR3rjLDTw5VnQUhuYy7F6ZomfU6ewO9jh6cSlfW02MVzk1t2cs4yxO7Nj5B2u6lV+pX+bCS87RvWvY56SZ33mrkJ2Av2FvKZpaVdjuop+wdEFJpKYsdMHCFgribVaRvvtn/jcZonfySk7VTY2Fktgnf/SS47zhKCRpZobh/8thGxWUeK45Me21vXtiQp8N9ifI1cDzjGKzc//HqdV4A5aBsftcWyS01ca/S5T24twRvFWqAwo08A3xBad7uCh7O9iIXHHPCZkLuglgLTEd/byg2CPNReGUBj4thqZ6+e94BBEgjCZBJwIEem+vOe9RyeM2GRdqmIqbrZDw9JlbuFRm8NPlbN1k7RSk922LzKJExQ17oOvJFtTmO7rgQFnSqzaCdG3iuqf9+L2Q+Pth/uCclI4rEnkI64ZdkLzfKZ/BjKkoRcY5LTKArIhlhNi+YcqHlgKN0HRoRKrGmjSjrXTsny0KKEKFWqtt/F0mZl+3BFHtcxV7UTA16nu5QitiiGwlHGNhhmWvCici17+Wy9xnCu9U55Mwx48GujFpX8PfVeF6H7Vt3Hd1PgQNz6Dai9CF6x/yFMAqx66sSprirGQ5pFCtWPNYWj08fPPZxeZLfWzB/BaR06iG29+95bAKYKLi0nqxN/kvhDyv4zHFmxeRd3nm4kl4RPr1bhiYcEuC2YQaQ1DjxVmTtm+nPe6zzSsqEIO49RdDiNKP2DyyCSCMxWL3cxIBe0YfMk4n8/iL2PvVkhqLnRojNa7kvnbnRQi36pJRHy+dJe7iACYp2spPrYoTQGaTeShjHUuuNjlis6itgp2N2S70d6WltIBsXtKloSj6XngAKMzElCrbuWaOH+pgpw1nwclIzg66/X+clp4F0uAqArHnwg0tT6QZPaaNsATOjpP5nhVnfqr8SC26G/vhRFrY/iXTiqLheWpkGPExuRcXiYlZ9v5hlVerQbQLdDxsdAQYFo3sS8Z5Wawq5MNRKCk98lbKMYfrKR2LUhrrxeBJyd1EkPCJOsSPg/cC9f2ExR77O4Dz3AIVrdoAk6zdyxSSl+F52O9urFMlJfCEVu1DDWRCleOLh8PN8Nipspq4ZwUVBgycYpnFzzKguiz5SJ+kKyAzJwYzXJCcEz6m23PGgSNcLtzzz/Q3IKm/ADwghssKfmlsCFNpok9/DKzQYl/6O5G3e8PGQQzjNTzoSJ/npdptjAAbKpAV5Ut+N17UPaSqG3i7d8Sa521BjU+Rc6ehxGrdKbruEwZYA6Pu3RHLogivKG5ZtTbmuidhZb80ZTOuhtvoY/2Mtpk5uHtH6v4/+VVOnAHq2nyCl5p+I+pqpXOHdVRV+jhwmOk9wRno9Wo88zG9qiOhv/xLTl3Ux1cGiumLYy9uYVm3dyiaLK2mJay9u1mLNmGGky5S0iBCP+h4xJDKha+vyj1z/9LptSEk1GnDP/yOQI0lNdp8xhmCXjoWA2emodpi55tT5p5XzqTgt4R0WOCFkhAT7aoL35CAsMxoIJec1zMCcGf0PKp/WJvu6RQjJEmuHHV7V5oCRzuD8fKABI4kVPGG/6Y7/ALGNmMp7cAClTKTMemsqVd0SI5t1pfZj7HkDv5nMrJrA5aj2lQ4mWYPHgzv3glQRUyO27BWJhNIj/5A12DbqtAxJQ5Adi5y4FQPcWAL8eA0c8vwLgA+pVMGJ462VkJndTa+BUhLHrlomEySBNctCyHnV67VUFdnWhw0G27dWRiABJ0JULgONL4RvHdYZKvQvGZ3fNZ8ETB9t5DZ7734F/auV5Ypd1rfCXO9L9XKidbRStV2ru2e/06lTb7xx3K6OEJ6lkHnUcqxQGR0oWV/ACIuENWK/jKycf+tMhO4jiw3I8+lal20sKnCjhqvCLpSjVbhv28jEutwF+nqTNdDzewDJWGqC3iayQGFI7u6LgbUrF59gFfZnAUWrk3wsQK7UoasIox5F5AyskRvt/EtrcIiD78ZkPhOs8XXKnXB2ePA3NqU6t4vvSOCG2dG2V85DIZRK9nxwvPnjbcT1aK3kC8CPZl8oJLqTfTrSDtwX4ZcHCmSzwM+UqyYyZmQZOdsiub71sO/h7LF0mJV/BthVdbZRj+k7VndwPUZQRcfWMYyVtcwuxmpmrNGIDcj0Fvo3Qu1XMZ9ZrTi92UrVmNosl5qhTUTP1gxzxCNcP2swrC+xDayO33GIqPUs1ZJqOyUWatM4TiCZmNQ4X8L8ouQIBL7WnFcCiBi8tkXxJvwoH1w4UNv9F8S0mCeTIGy7tvdwz3CAXdJTMGCR2zo4s2vnu73eEn00EYHRKcYAqtjWEJTBeWr2/s2qcH1dpZtIdxZcKbid+A4GeqMbpv09sclWn6jzL3lA7pCh8BXyluJo5PEkKrbuotsuoHfQantpJa4yRz69PkQjd7sskjrWzbd9fMCvHbe28m48VUCjIsick/dOLFtb6I0hHGqT0nmlWOhD45zan2YGsMOVZNEGRJuTbbfzoSvAzrEXdmOoWv6HRLprT+gisA9AZMg7kNJGUK6A4TJ9UvBhcBkaX3lie8wQA3AF8WXBx4M7370XKXcwsYW54eF1psXpWlXwVT1a6SvgWGVypcze3uWgAmtGUwoyZXA9aqCFj4HGbQYEsebKJQzybX971m+KvpFcB1X4gxnZ2i4lb764evRbazhzJ0fMGVLCVyuFTlbx+0uqtwxUp6kKQNr1YNsviDpRckROb6z0BfRA7EfgQFsNOq8c0Seo+MR29LrtctJ7wBmY+hY5Kz9iN+PCcOFTr3k9kLmu+rkH1dPqvuD/7An2ajy9pc/yxcuL/1rwnonpWbj5mzd9DdyVgt90PC5N3g27uWw==" title="Mekko Graphics Chart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2256952" y="1085054"/>
            <a:ext cx="5286849" cy="508714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42239" y="5948680"/>
            <a:ext cx="9082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1000" dirty="0">
                <a:latin typeface="+mj-lt"/>
              </a:rPr>
              <a:t>*Estimate provided to MBTA by Conduent Consulting Actuaries on 1/19/2018 using 7.75% assumed rate of return.  Rate has since been </a:t>
            </a:r>
          </a:p>
          <a:p>
            <a:pPr marL="342900" indent="-342900"/>
            <a:r>
              <a:rPr lang="en-US" sz="1000" dirty="0">
                <a:latin typeface="+mj-lt"/>
              </a:rPr>
              <a:t>  revised to 7.50%.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7543800" y="1828800"/>
          <a:ext cx="2346832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1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56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u="none" dirty="0" smtClean="0">
                          <a:solidFill>
                            <a:sysClr val="windowText" lastClr="000000"/>
                          </a:solidFill>
                        </a:rPr>
                        <a:t>MBTARF Net Returns</a:t>
                      </a:r>
                      <a:r>
                        <a:rPr lang="en-US" sz="1200" u="none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endParaRPr lang="en-US" sz="1200" u="non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ysClr val="windowText" lastClr="000000"/>
                          </a:solidFill>
                        </a:rPr>
                        <a:t>YTD 2018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ysClr val="windowText" lastClr="000000"/>
                          </a:solidFill>
                        </a:rPr>
                        <a:t>0.4%</a:t>
                      </a:r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ysClr val="windowText" lastClr="000000"/>
                          </a:solidFill>
                        </a:rPr>
                        <a:t>1 Year (TTM)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ysClr val="windowText" lastClr="000000"/>
                          </a:solidFill>
                        </a:rPr>
                        <a:t>11.2%</a:t>
                      </a:r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ysClr val="windowText" lastClr="000000"/>
                          </a:solidFill>
                        </a:rPr>
                        <a:t>5 Years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ysClr val="windowText" lastClr="000000"/>
                          </a:solidFill>
                        </a:rPr>
                        <a:t>7.6%</a:t>
                      </a:r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ysClr val="windowText" lastClr="000000"/>
                          </a:solidFill>
                        </a:rPr>
                        <a:t>10 Years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ysClr val="windowText" lastClr="000000"/>
                          </a:solidFill>
                        </a:rPr>
                        <a:t>5.7%</a:t>
                      </a:r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14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MBTA Retirement Fund Update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NET CASH FLOWS: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Jan-Mar of 2018, MBTA RF net cash flow was -$22M</a:t>
            </a:r>
            <a:endParaRPr lang="en-US" dirty="0"/>
          </a:p>
        </p:txBody>
      </p:sp>
      <p:sp>
        <p:nvSpPr>
          <p:cNvPr id="22" name="Rectangle 21" descr="Enter Chart Description Here:&#10;&#10;End of Chart Description&#10;DO NOT ALTER TEXT BELOW THIS POINT! IF YOU DO YOUR CHART WILL NOT BE EDITABLE!&#10;mkkoexcel__~~~~~~~~~~False~~False~~Falsemkko__4HooU0THZk28POP9trq+pbTvvzd/gcV8t56cq85kb3NDTsUhojRA0EsgEHHMH7oYP1SYpn09ysXVivguJdhTvfyVMsBLTGvcX7WPTor/CmWYMZBw004o71Xrc6R1lRYDrttmezFy46Af+N15C/BuVeR1dVmkVb+IH96N2x6bxNZt6dMFH1f7TEhQ0D+LtLZAur7yNns6BTu/mxN8RikXJZAO2W6IRWD+oBn3RLI/5VHlheciDzYkOXCp6cqq1Tda15gntO/w4u3MixCxTxTJtGX/nzwEAI00x2wZutK0rZkXYyBPNIJDi3xUQU0hldycJz11pSlFdn32RLUb72EoXhg/dia4I2RQ9eQDdU3w3RetzmORZi97VApWsv0r3OnMuEwFm6mLgubnX8VQRLVkyHJSyeGSl+/SSTQ/+LX9xHErsAH5AHmJOjfYoTycu029r4sY0VbNpLgyAV4faqiNHX4TyxJpOpnO31A5vTQ9oOcERZxg9xNAU2K3f2+Cfu4ice+1O/6E0mGuW7QbJ3Yr++TTLwxi2dycp6KtEZwagzlRRKMiuR64qSpwxdXs+M2eQ3rzzUXVSJrtcww+LMbM9SrPqFRonzZ1wxkjN10sLifHDapaomQktxboPAUqJhlajdmHmtsybiedd58simBUjuFZu6Ww66x7CA3jdm9ZuOWfkVVO3LN2I9YxWtpHhrqfitEAnYqkT+G4v6UpbVYWfHJDy3eXY8WWCTpfIh/a66GsqcCwgTXvSZ3ArrmR/wx8Q0yrPGGGJHGMlDRx4bW7IkRMfF4v+U7vymLF391OjwSBxJ5UDX1f3bZTxp8HCg4qq0qWiWWgMSpjheL0VYKR2fUqvDeTBJklRfQtFDK6YDJRHSAeHUC+WK0vtv/DkpArZjJOAW6YNC96dqH1bHkn1h83iWm/q3rWh3wmx7wkef60aWqwHS7qtXzjTT/iApA3842h0p27D/1+J8GEdQYPX16CnEjaL/qSOVIMZwDJdBVt59m1Vvoo2LO1ZZVGKClWzOCXMDgSyX3IoFgXx4tR29NY3d9DnF8+hrW6JdaeaHhvblfOd/RxNlx7ukTmD/Iguy9tPcc1IYnGRE6ep8Gay8qhHdTwA51u7y+J7/ybdsD7qa83nHKKhrhXAHcxQU9c1L2/7pRrz5CLI2rhSL28AudqKgh/MgD1xGYqZ1EGUAnISA155Mp9V3bla2TbvbZJOSk1gKI7Quu2e7YZTyPQalnPVbbbyQcjDXaZvJU0An2TYxhXO9IFFcQPCuBYF+rUcQ0jPBDVRPwAXK6MgsMGBBDSWk8sC7ILEy6iJ1yHlSDDWS0o0tCnKz1ryaoM9Z31x1/zSSndxTZLCsqylN/nByyOHPjjcSsjSqWtPV0Yz6/xMXz3Hk6U0voFXxR7B5s49AL+T7EWJ4A0ORLclGtSnLA7B1S/LaS4Rv+u4dMqURrk+Jd2JDdko7aGNpj1Z6Q3o9MokvMJUt9ZavbfwJohtTOmRSIwpItPGKlYV/tWoiP1ci1P0cS2yDUHRqlqkoGWqJLKn4mcG3fM+lmBXqu4pIy5SV8CjFZxzN2IEIbvqPszuugPiVNA+mCZH69rtlJTRTHI7+D4gp3HC83X6Ay8GgB95n0um6ExVxLlw79gREnPp/Txjb1CN4V3ULMsQFtVmBMICmGtT/fWVUOWATiOpHD232Gkh2RMaP3tLA/EkkzS1/adepKWjSWrA+jdqwa5sDxvS5QmcpVWF9Q6UGxGIMD/w/+e74307RCvqllGBvDZNrskOqrqyIi7yFbjHz0N9qwOqN6R4jzpqDkWWuu/gMBazUm/rrlAZPcxO1vSxhTJWjfiwS/BaSizy9psKcIhUhOZkAwk5XAXWTU2bxPdBqJWzQiBpcDJ9VQ78ljbOSj5I6q17EjHJsFnm+rJ9llov+H4T7cky7wihIpjouZOj7/Upj4W82bTUTwXB5BdXNDZz6iqwty89ih/O8dl9t1V46mlyMhNx5Zg/iutVMS3T7s1FnMdLTECapprspSmCaOqTDqdKtbOGAy18W+nTbrO3CMUtVazubQWCcnDAtY4RKhiSMni7Zt/DVcZGuMKfhC77hceNvBfXI4stDYJpQ4OHetG2JnYYizEQjkwmep2Z5oDLEOfti4ggNfQytBEaTCi31vkVPoA+M3kJLPOHoiffTwPMu4lKG13eH3p+BJWsay74gJFISc62uHFk/Mp4E1BCPmhYQ4BLEmeOMA+MK0owKXHqORTk+48YJckEjaSIecw3F/UTeAObcj16xz6L8DMT8qvfvEsEYH8mIbzVYDDOp6cRvTMBLsp28Q3aNbu+ioqOyS53VgfpbxXoqf1INWOPjHYuRXdOLBvbEaoBh/0iNJusObjH6XD+m1H553ABY+lStKkHhylaxC08T0j/964g5Y1Jd+o1vNoVd5U0shWeYL218jAsfieO0J34CGUmUaQqNd08Bmjj0U9lw8x1z4sshBokhb1Me51QKp+40OLhNQWySvzbJPFVFOQSM0Jf8hIJ5AC7e1JcsEKmI09MAhpWsOdWoPfvU8pDjD+l303cIMxh0LZ1zc+KrmEw1w/G/24I6Ti2rsZVfibmmclcVwPF4nxzHliJSeK8TSmNI5BMZC/DogFC5LN5bG7NnbC3c+CW3IDkvfFxnVyyxLCZlM4Di69bRTqK2BtcXufqyivsBBnMuPF54uqE6quOU2Lyn4TtkfsUPSHdXtvMrSySZtA26tun4WgavIXTmumsJQ446jeEr4UXdAmO1kSauXHDeq2Dx74EUIvs78PjDYu6zOJrcrI+msXV0t4/+pIOH0GQKDpoPl2VLzrey9rL+PWm1A+jUL3TjV9WMqOIZJAZ6RhlDYhumjCKp5Qgu5tQmhofppqCTJRl8bfIPUGlJL0ZvdG1sAU77q282cpgzFxBihSrWskuiUJTRFTlrPtYxLmJcRYK0T7/afT4nQSX52sbKGCZ8ww4RQy5LQ4BCvBQE/zriycGDZ90Tkz5tlCkuCLoA8l75gENUw2sZosazS1LxK04aWWHtUGtTZ7gyDJN5jdhMssmkk3q39jd/r8k7xr0gkkNGW/S2YyuLuRCM8Yd7P9ZMmG82YtReTIQRpFwNuN8dZgLg+nnykl2UpSwuZvpQu4znA9a+Xe/DxZUhyHxH7sPHibretzudbvzaripIc9cjaUDrGXyhhuKePcTWPALLNRBZnzj7SVFKPWJbi8QEdVC/HjgFZP1ZTP7wLxk6l7Mv9PHDuwVpJeb8fw37QpmA0oA6dtGhQOtGtsC1/IapeU/iVJdx3lKm/0OskW/Qab5baFgr+XOa2YnfEL1BmwaMC2Vf17ItNJF58MjiEzroelVqWcqpg0df1oo3Gq0ESZacatBjOoD+lGU+Hrl+EWYPmLE7aY0i4fkbDAWjcadMMTR5KAeXwswJ8lYhEqitZAvtHnAoVjduevlChQrioFTie8n+N+W1qBXA0PVAHRd65vXO6+sP6CBxf+KjVfWhv5ly7a4JcIgmIqWWO8/TwD1NXcBhkjc/aO7Qx272H/WsUohKfMmJqBnZEga0zO0JZAQPMmnlujFEgmlx9WE6jR1GTzLeSuxQ1tRO3W46106GPTazHrTqGtDUz2RlsqKMBWBKb1bkYZtUcafQG/4dB9B9WgTWHcgm+BnGZsUxxZpzt0Rpd/1R7V0SIqUXY+9plIny1bq2J4xRBtvu1k5hNcmuYnbD3F2s823M9y3ZmZ+gvzpbwYzKwZdkUGFCyk+G49k00ytnpmDA0GN3Ech69v521B4XbYAMP0I4G9SxS6tIrEVCRAY3Ta7NIbNJ8NUqMYdDi8maNur5//QaaPgf81FjOZCwRApKbLV7jLprANdMFY8yVQKLgnr/koMC6n2b4BpeB9vx430wNxO4QnCVy1McvG7du1utbVGEfbQIcUPiNiG+q9N+qgCocf1DDOblH9iqEJ/QQYG+t4PSNkXDw89EKYprqbfqlwZ1W3ncDPWgZ4M9UIqfkhewStyOGwvejWt6iGkPp5Hsue1/ctcKIpWnwoOC7ZhhGqgJHCIj2hN+F1wAZzzEYIkiTrbLz5JDZfOOpeh5ekJARch3IyVJv+CIzzZVAxgEjSXvqOorkfFR/DDg2RIyzW9kF98aNex5CZFjy3U6f0KsqSZa0b0ptobOIo/wH0lz7uwI9mm6fj+ML2LzL0GTOKaDAFTP5th0t1/KHpXcGbgRUzd1g6j7MWUu/NPHthC2hzgzURNLJpbBWJHpnhrVo3pr32MN9CQtxuXFsA2eJangJ3rEKTkbaY/zlibX8M959c8vV4t7NJyHBIVI3aFr2GTiWHLyJgTxFfJYA9d07EwX+667GkL7yEl24y6PXrVDsvO+f2h+U4JC8QmsNBuX/A6GyL5jqvVDh+xseYP6D73XqGWMc5oK3FPag1a+ZiU93QsYq0pP72yRXA+KykEa+TlAomcfyNKjIGMHEUNiV0vJwK6Q3K6tZwMQLBTboBXLuX9EVd546thH+YZV/d4ChV6bbhjdvaxdSSKC/bFZUyHrowp6lxoBo7nn7pk1erp0ivxwtRcslgZeoclLWEoIRDn6570OqZvTkwcU1RYcGeDgEXNG3gEfl34TlH/byU1JKQZQwyIFSbluzuE3qe3qUU/OLh00HWID2tuhcos/sNdlMjdr3ITjE/MMNMh211GhS2mtvQuJdvr4wCUU/lUgEjy3PdxlOjvctXqb71Bxr/XJPnPvzuvXqviA4upAzH0Vs8D5IY/G1/+WsNtvlSTVEOVvTUf6JEB2XRpURzYdSIcsAVF106wPGP49PrmT/RwCk/PrkDU50PRq2Uw53Mu9Lg3KA3MjFs1TrhK8mBdTZl1XyfsO+wWbqjMDqolEgLiFQdegLIkBFd6qOKrxC3jotwIp2ydv4mGLNghqoDdhfIhCQPFpqVoPKHCTrzAnyunYIpUzoor27orj8mD50jr4YuUbkXubrodB0c9rnfNKQPZrWhFqUFFaBXcrqZJYjE3hBRPDuPqHPIyyjjBSedCspGjPW5fNdKMmIcffqcRDOPto5SAQj/E8U2T4Z3y7gXyn4NY/xAMQCSbfE0tdsLlu911fK7x8da6wygCv3qAD2ecyXQp6UpqAA7KHyrVzzb2zdVUSZUidtkBOiHeQv8MsoZ1EfQfCTmfzC7fdR7pEQ/1L1Zxu2h49zVhrZuWD61XPAK+srYW+5h/0+y1kgjTfF9T7gCVmgrCXsxTtqhqMK4JRp43pQ1dO4hzWGyZx/svby/wXicONxdSVqAwUpdjYGrEsUUjroeHL5HLbYzDaDkTu3V/3hCgSFdpgL7ZJtQ0Ys0WfaEb/22ATYVr1uOFZB4ZfBpD5W5XuG3gG5/QWrQBmOUMGJrsUJlvq4F6hYvngT+EY+Nl2R/aS3KKVS9+dmw6PQmye11m5Ni6BQcEnzTRqwrdu9K6MNPmFJkA0BkeP4iR9pDxrxCSzUhjhk8qXuvX1wsZKz1Dhv6sDYPouImdWqjGSawfazywgJuEziZdtcQ7vLHG90a21wPMlF2hefGmNP6t6El0SpLNQZm0LGlA70mm/Fy0cT3YsacVAapgcjkwD0fdcoNog8FFGlpm2R+YA/CroFPf46l0aPL2v2guWWlsQp9HYubIVAt7XJ/bbk74TtyLvUfgEATEgz3TfWEHowkGBQsLax8AzqRcvkgE5WzBmkw8rtykEvAZFQlSOvJCLUQOJEclV4n+LPt+WxaAonmPjnjf5tauGtmP39TOAttJNjLqtAIGudybpgX3cjxyshP1Yn3jvftoGfXPCPi9uyH1MzmGqCguqgSGommYxsMitnOFULYhY2lcRqEbMY0y76DDKRw7+MLT4k+NaoTbs50Ud/YNKnOnFJs3QEwBbPgrJuyl7ttM2xckrFOAmeuA6w1pdjL/MFXqXiTN2L9Y9LgY4JOlST46x5JqfXp76TPt3LHFGMkKip+ffPdqYr+aRye9lHAWUfjpjPPmfFchEXd7m+kv1dABAALFby4dpuwAAlXgHrcBod1mO9SzC0Li2zU0zhwy+S8bPVlfrLdxJxbAU9/74Ih5SpRV4ER+OHSVtSNw/jRKCg+f2R3fTdJUX7JIVOQZjANzqW8cR/TzsW/Ese7ZeugI1npLRKMKX/xfYjHK6gCAVRtlqTuc+kMXhmnUgNrWHLeN38MZqvhXWXHP+ZTMl9uplyqmqnRnrDUmcqBfkaVbk3XWIfbW1Qy1MYcMydQohCVNzB182Yl6ZjCh1+11oWUONVG3qMTcYaNPXo6ME0INrxmuaBtuK2zwVrL7wCuW3SCImtMrsVCo1wlhgA5lnE6qtr4jDhs04e5WQNdbf5l+6+lBbuZhkpNNItjP4pXM79TA9Xy238YBsHytUx+H8Zz/+1I+eZ71HQRrZ9KwfFj/NKoDjbbPKoZDquOo87IU4vmqim+I7S1mi+vqZb9uA1apjfLkw1eAgwaEsfXq/VbVVcPVjrORocEiiovINGr/IGLjxExxK1pHwdojMHpj/5N1/nSuyXGrOokEu8m+G1mN4NaT6hotAYN631ZWhzlBQeJjpZSN/DwztYEGCFd3Y8P/YAQ65EWL/TuwMTW3FRFt9MmPohd9/QdXvj3uWzPD4+VbRfqidJmuTtIAS54bMDGw90SpRiSf4Bv7CgRxL/t4o5qRMNKne4CH9FQcRfedzlCi8HgJq3OdWbdZKlefXN4ZMT/L5ckJnWYfgsio9a4yCYUNmj8qIOJjyp12e1BCsgU8/F6T9jQNtir2CBc0eoJJhur4GuKNhEcD5S0J6f7nz7WIFfAUli/Mq1LxPoJ5lqZPNDtqIocpRh6ZY1zyI+VcH5YH0ASBval5nJdNDCdBdXStsO6jvG0HxrEBNxCxW4fAt9hJtvqdz00JzCUUEK1XWztPKUHRb1wBzld5khhUfko+C9Q1nsAF3/fPIkItNtS0nKbeozUweZeJmYx8tQYBh6u0uyhoRVjLqXMWX7FjPkbAATA5zaSVSxbz3gizrXgkzuQb35wW+jqUM2mrDBzQTTGBzX0rkBAzxeMGmLUo/8It3h+XffKW6ngY93ROgHS0zWFHt8TWxE2XcyxtEIwqZzzxfPzbcJCvsfdZCpDjUN/VyT3wWmqwv7Q7A+Dx55dbCw91YUBHTLMOZN/4qPIZuaBzkoyaSK8m7vt5N89FTma+kDQ8qireGTq88A248Hc54QHddh1D++2ZRdgeQX3+mYg/T3iqh1ldknMISJxYXUbRlqV5a0ZiMzmmbYNEj4a1S6JNpbvwKSoBLy8AzS20n/1LdrtWb6eyI52mKwfli213mBtBJpOLNEbw89Ly/J8l/DqNS0hLCya0uN+rlrXralSN3wAKNmf+hFbZ2OO3tF3Viu0ptCedUI0JKv+I7IOkVDdlZ1sOjXOhcEnNXXD/aU8ExDztq4VWtQTiGV/Q/mDyMKhr1CL9sxOCxFtjxfzHg5inXdOprIu5usVb6VkNjpOR1gq8N7ibbwsfZ4Om7pK4mrYBwrAcj18ZHdIfZot1n2hdD5e1TDAaSFZocuKVRkt3Yn3jIgacnyW2cygBrwlT7J3wNgPjJ9zkIaXcOxV1aPzEqEcxZX8g0CTNIRX7V6G+Dn6nOslWAXoHV1saLP4m+FdG1IY0M/mqJc38iYT+5nuszdt5ccKkDcUSUxq7qMBWmI/cFkZId4A4P5P+XtQKAKB30E/Gv+SqreTwaj2dmLoXRM7n62BIWRKvgLIdnnN2EpuddnagvLap48EZyEYc5XBobsz73Xo7YdxZnd3K0AZwg893uwSydV9NYyDWxBIg/qBtpIumbB3MVEP37/luuZY8tlS8f3IkNYZ7FrEB+k5VcXnDEiZH+FRO2FonXbLn6DTsxRMsKmJWQgQWkDt0EFgSY2xYJUyNtPzu3/vwCQyQhEMFjRyuLGgiLPBvHTwhYBf/UeDWkC4fEB7DKBgKjv2Vp6gjnbXZjW72VY+FD2u1taEY6WCFb3QrZ8kLGBk+6dbTYgWw5Ncprtj6/m3lE45xl3KVxxN4OBDU3jjSQ0j63reJfkHULWctNIhk/GSHZdHEcYuN7+75ZIbLrOXgPMuveZhD/FZJFgbcWml9GYvfTbbnfNlaaWjRRmjVWicxVv7cCmFV51d11JdZ6/GbmnPHGra19mkUVHk2rOsldTfpCcqMw0Tzhl8a67bbgtO89JDFavxyoP8zEA+ykmFN5l0DWFe7807PlUt/oKWHApQX2CLraYNOatNk0SSiRSvRFrXkQrnjgpYyBt15nv2KPSTZ1iCvZVzJChqH5PE5KrzOnWKeOoFflJ9oIUWr/7KrY320x7aXmTcimIlaF9fx0ZWdoiy0tiOFDTUdcfVjPS+AR4naO2ljjXEkbLzyfUp3K6Degol5e9IZ/N/NMBV+VJdnrcS5BM6l01nFrAeie6Sf6uMqgOp3Slox0bcjtF+uNwQ3l7z5fapsnKZMYjf88vF0d/lW2vRnAlGimikCRY4Vz1EdrEJt7woBPkqdP69O2YgERE6WJJTtN1sPxzQQFqzPy0Tfy9vdagnnwkOUwJu/l7ogIbwmRXhWMOhiSrmCE/TMCFCYP4KMkM5tY29t9kQDZriqW5/reCSWQjUlzNqxT0yaCNT8BcnxxjcMWXkpgrmABeY+KqggB6jcK18uGJO8/FeUGn3C/BgIWyRlvgVjuWupT/OHE8kuq6J8URkePOIopZjbfMIlZ/9QxNhZ0pBjLcguX+OYRPfH4JD5/aYcDiK7vqjeGOOb3a6P6q1xdT6aE8JiCajBnr9f4Qnt8a580oBNT0YJKCet6eSJmstvGfxwTBULthEV2A2mnf7shV+AIfNoxd/VESlagwoupm4zFfrGTfhW9ecH4Dc7B+DEaeon5WtUXjkV2yNZ9AN5Kqe4rJ1+Odj0d9t9VHrTTc3N83KfBJ9HmaJOWg2c/98Q6+svq202VQW6bMcDQWHYLK0I6gvs1Tt0RRIhG39oS3bRNGp1WAFVeMRuaN3XqBU8TJxI2yE7mkvUGyetHXJPygBGS30DpvkTjC/aY7PCrdxjOxfUQOx6/ObFhDiz4sPzT7L20GtWwUdm6Nol1cCPa+Yz8mxU8n4YdDpmeojBhNcr5CD1vhm4fibsuQxpn6oQpgwxy8kkK++Wo1+PJDM2eHYNdrZ/kpnDKykNnrtYSRLcWxQjs/kMyFzWsPbvs9Qs8lnBR6qmB0X4WnYA1uW8DETpAktQnvV/j6mG6UMbDx0Dcz53MR8J18OYAe9t9vW9QC21Q5UBEHC3uWv+WwV8+yGf5pZSs86b6POj1e68hjabWIIQ7xbVNnylt88PwG1ysxAXwVu6Fk7zupOjmpfrXX++xtuKm+pxoJ+QlPXcdmSuEjtAnJMwwFhveeOJsiD8URwoOKWvtqx3sgdKEvs5AGDigtrChNHYYskWrJ1ELlnRvUDZslHlnggSteVrSlm2eXHWK48QfYwwOsEjXbe7NV+52if5hxR6IuTtvrYI18usr5EQG1V22cGyMR/xLTsd2MrtUh2/azsacDqndj2YNm1NKbFRPp3j/JmfxCToqoickwm8QUiElTWTejQt/U3ZfcfLlCCNn5d+OR9+9KqXCLO36DNI5aiFm9wlokq9YIRHT2iN9Joy+stXd5aZOqPUA0zcgnDh8XyEp6GL8R4e5BK8FhUNaFn1/HLydaPke4FbDEVWadN6MEJLmsksFX1wJLGYuwhLMBl3Ob+2glP1bzKds+bzng4fBFj25mwT5SS7LdHvEbRGNIgi36TzPkM6PEibBghXUQ25OMk3z5zHUNbitcPOPD4Yk5VhM+g14CdkhKM+jKNZ0/seygbUrwBSL3cwsnUwauL/TAcbcZ1WF1H4/x3Zi3kz5NrO8ekDfbfp10TGmoVeQx7xqbzZLTmTS+Tt8KqQPWka7Cf8LiwDM2gTUIWD/+sb4qh/ALrU0CEfuPWRTZveIbQAykbhtGsKYvnD82FgGyo6GnwXV8t0TAssGRXbpO4EF+D735jQn1/P8u68Hy3YtklxNtNQd3/wE0CdzUBw8A1iVOeXLS5TXhYW6MYYK3ayrctKx0kg/WSM0svZjV+0sEBRB1q0tkDzvexfwMNO2mTfOqRVf5yYSuZ/v+Ey4hPOgeSYJ9KQnmmIPUWe/Q1/XFMBTACOB/qdPPcgNbY1j/9FmVVJQVj9a3OY7qfFfHrM4RG5xHmsZb0i6DH/hRMnO5cisL7hXyWyhs93B5UFAiwynL9RFoCvkuCm+zg65GUk41KJmR5SsPnDSAwR1l3Ys7vuKlGddTLr1xCL4FNUnc33o3LFv9qjfA5Qz0GuwqDiTSuOCV9snJhAW0G0/pZ2cskcGqZ1dAd+ZHfw1IZVWPiq34KfKouPrrPr7jCyEwAsb6X/G76DLvF7YtbuQ6dLC/u43P4gY1E9GvZIyh8EkE+B4D1l24OnDFbvlkrf6r5iLE3eRHcOZYTzcszTsk47i149AzRqEK0MQUN+g1zqVPZW+0DFPKX+KR3k0Gz47cscQ0Q8TOsqVz1CzOGdf8PeDD+WvQQgxe9xOfLoCS72Lc8guE4nOBlZNMlaUUwxCOwGReCxYh+RsoGErQdpc73JxewWWyNKaPgyCKwo3PXj0enqzEn5EOYtieIIVX3PNOsCx+keFHqwyqo7eoEnlyGp45d0zEsLe6Av7PiESkYEv0zy+kro+Vlp7FziD/AifuMqPMLX2+w3GYpLco3idsB8+NZiRr3luEZTO06lkmJku3eJOUL32E+pPIyaEEWzk+seuqlHj73PsabmNv2irHfaTw3nrjiQh442l8ipOWuv9cJ6VO/z0qWGpefZswuXxlRT9MMSo3PEQulvOZhfR+1bBDM+gKtkgGBl3vgIDPqIYzyK9k5TND7faMyrnglyyo80zDgsq3Akzz0HXqH/iOsCdn1du0ppMv2I5VX++uwC5pAGpamGpTFqA4xMtZuNJiSeDOeBMDRlqT+PnBOEMVA/Ft/P4lSVvjWhM8pdIbs+2zKFUZjc2laohWoWvp40GULPH684wyTIIj4OnpHOIL/p5td/XsXSJxqDtw9AlmZDp7xmIPMnwj0K/vxf/arsNT/m9WoDuT8faLSYKtFFYbuz0d1eWDiGQGL1Qx4pzg/aI5ocjrzDIgeuRwc9cl4eLrEKty4XNqy1SyODVaJmmxuWsTF/qEFKMJxUkjRzWnTdaAJ5I69eJ68qdwh67bzmCQjPPyFugI8mVapczAHR+c4q0ZS1Swm6qgMs0f6ulzwDWvHj1pS1dMTYEFEWUlappgPCa9ntt35LUW09btCLjsQT8YRun0+iNBpqiZiwG6wMS7atuD3RFzovVCiQO0Zv2NF7jyb4tpA4yl2HnVr/+zGCPlGX2yIxdOapEqCNXkJ1474dzoomdopUSScpMScqI3wHOt6BXA1Z1vo7sOnWmGUfOAOiGDlQyaA7+Qvcy4j4y5nOQgpuCnPim/9fl5wM0JdZq/l2eBJOD9XziGI3KXGAaijw1zyemWDIdxFHa0sZKT93nPFJR4aXLXLHfa7lsZ13YHw3exAI8cdLUKQi8IZm3v8xVzXCGP8pFRPEPUv2h35U4W1+8VKcMAJLgb1LRTsHKuw7RJqiVuguINS0y1P+dR/RjZC88zQofRBQVe1uumBG0hB/oVSjsiBsPNqcrm0exV0OuDorpQYdbz0tCBkV4cmCnEQMFa8Wswa4IJO7lcXeN4MCR2ApMVCP+wcFu2lC0fLAqpYeqQbh+5IngOQKSHpPLnPtiuzNUDe/fFn2JvvXex9IsRk3mxbeqCwY2/sXnhTxbe6NqknEU9utUn/MjpwceCsQNwBCrlBsMTg7IJ0bQI9gtJxor+Wwv4qNXsxuz2g9RroMMwgp4gSOjALtWALf9ZgpFI2B9C7305jiZJc0jSfQHmDHU0HTEAhfPhNd3Xgvs3OCrArUOfRkfrEXEXbcTYMH5cR4muj3RGYeddi8pesx8XJTmK9O1xjBmG9TcDkSCRDc51wZCKpXMzp4aJ6MCfygd7+IiKEKCZSVEsxKuLNHO758haevAj7zG2Drs+zSh4FdinLVl0kixPvg48WolCSK6e+nIZR+mw8I8r8xiMrQD+ytXM8ncVzJrKEP0MBh6nVHwxSSkOQ1A2EW9mUpnHD7AH2uLg2v+bJsZbe1KySwAK2WJwXh6vKsfHXxm1jG46svD3qDCEQQWV0W8s6DEe5RxPck/Q2NfSVh2Ee4nsZe0zluBJ3OG+6IRSJp+mNSzcePRivVKsguFzzN8JIbJz2QD3khO5a4sbU2IGGSC+ZyOlEfoOZVBe/UyL0CpWrrADuR+TlwdF2HSzejotSyqIF3O2ED15Ze1iIqp8NEF8zXLiNXeG8rofS7qMgedcDiTQ6uiAE0fkmuX/7T4LwFJd5cIATw83e05fvEOuKyVTi7nZsQ5/N4PbasyDbbbVdUFzTf9KrODtP8ODP4rbzj9nrHZeFgLfqkNPyEkc4/ChZ1+wat9NCPNoozY2CHig7nf+8PHPyV4cauHSeZjD11w030cbJa16OqBcXnGlAJmYudOody95ERKCI8Q3uV8ixajS0UGXCQkZWZAm6S/dhW3yQdzK8qMWTpvgZfL6ymdNu0WY1n4wK4JHmKnYEurmpIPcBVw0PsmI0048j+LWQwGj7Qluvms1YunJHU+P5c8yN3ynom+NnZALAwTIOVJKLEtMe0oUsnUMD7Xk2NuKCnvtFX1jdkl25ZLDffXw/+jQ7qm+yfeuOUlTthp6XdV3687OPrEhcXwHzF+eJGaY0AKzYPPYU5FireX+T0jTzkmOX4hx6MVUWzjnZ/HZo8a/1mmFtmypxed4he+LWajDBMxxhzP8X01Sq8QFp3PDtVaCLWi8vsk+4xsHvni4a1m2/88yWyGfAGgTMbGcxrDcAteaGdTKDgGkCK8vLTRlSJhhsn2fsCsRhQZoZ6TIVt3j7ZV21yTDK+DFJ8CRp4G+lLCxA/WSGOppPZV5HD9pP/uFjiijGZhUGdW3W6X+DJhwd24AHYYIfzSXTKB9mTDSnOx/k5YyLZDmZ4QA8iAFSG16k6OfxuMAn1J8Gzm1ENmRCuMJmAGmIZcuvWSxKpioG+YEFZcFwixxrOswrfmXLsIp7YTBi+1MhPZCnPv7Pr+gaXhtHFlez/my3mISYRPpB2lTvrf8hfYmJKsT3u34tl9yRLMSqhu5zo/8VlfPJt7YdW3fjnRFjoXObQrau3iJpZ6jPO0w+cWyTsogycZr3CPUQ081Yv7LLre9ewx33LxwpjHnilZS7mvvk2fr48xrxy/1tcCYOZGrTkGnDSY7feGQ5sxNxzvzoncmMEB/172wkciSXAOWVC4NP/GtbkNnxlWCMCQmIEq6wCoRt3LY/D8QHqeR2iChg89tA0Gq00uMrbEjWmRMG5z8izd3lVTNZ9aT/6LbGICiz6ti7g/ucd/ooS1/5PY6gwAMJVdbaOB7d8O2bGIihA1oQbVDggSMFnYaS3DqySRuA6DOI96zXzcKPf43fs2jBewrNjOsi8lK55NG8AXEpEJG4+/oqJtTQBYKHJFBnVpkiIL5JT1i5Cx8uGS9SJ6e4q3IPvKlUHGeoXln+u10l1JJHuuDktnh801qOvCOarMCh+NwW/9q6n4ThaGHUOoQMS9AjlvHFo6myUXdRJbB8xVyeYbv1sI6u15YAy9klC+hMYW5rjdsz+6+IPr7Hrqg2zbo5mIpnPBTd9UQ7ulrVMp66hoqCkaP1Fgzef+9msEgwrQmiFoII7AsS+XQ2F1DVBSdA0FxMaiKNqoIBX8NKi/nbQHs3kWkrMWtTA5Rg4GAWGUCHMhcSnxtZoxriNO4HwKgrsyA/Foer7L37EZrzwR4Hx48paMKsMX7quwlEpV08orDLABvLfSTZ2LWQaxFLa3e1wrF7YFOaKydWEGcN+JnByS2SPMubcCKT6PTXRkxokoCSj6IdbvDEP3np6j/Xrt68l9gnka7z2esC0IFg6zh82xkXypm+EyJZnJTUsHZ/vLyiARsi2mbyUOflGcp1tZzw1cmb+Q808jfSkLC9aDC8DHMCTkSTLCWNU0M+IK7sR8YR3RkhPpuYS8nfKqvArFCBlZ6ALW577xXJhX4oyWhSTNgIhKvDrMbw2f6bZdNJ45lKZSgp3HaCDaE6kSlNd4Eef5h7MxvvcA5Q7fvNHKnVYSdpTR7Gr4lYGtEBqOwEx2/A40/AmGTYEd9zYdAdKahR7jboc92w0ybHZkBy6UTuR0WcAV65wSXw20jT4bTuFZ7ZnWIoT+K1qaRIF18SRq3ziAKlu1ZZ69SW4yD0Bsl3BPpool8Hcg6+DZFjP+ad8pM2tSpV2pt0ownOWavlD3gPOcwMtGOC3rLugVNjYIkymnNiVDkIFRMdmPEPZVRJmqOgjFhoZzS5oce8G6fAV82C/Tcte3tFhTGD8Qm/ExONbjwh5EX/RVso0pg4d9/FbZC4R5H6V+0thTRqPc2CTe1gWuAIQvMB0gl5RUMFcIRjrmLJt+/KD3DJueqKzp20Xr/xF8bqS38PTUmTLp9fhxP+AeYbX8NeEOHb9kJ74KqPR5s2ooDnSBADZ3Fi0X8z4D48JFdEcSndHxNuOSXrst94WxUd0EB3qbulUoR5L1YM4j8sIv4bxDCIDozRFIX3qbDPrZ2l3nHWvwTGpTzqq9ExdfCc1aU+PVf6MnBQ9RC3Z20WSpg6nxaYZiDCvFp1ErlsJo0dU+kWqRh+VqtSm1K6qs2z910yak5KDtmjPxxZAo6hCKMxUZkpaIO8hV/h0oRbeq+SRwGzW1ihV84yzP0eajCsKShQRdjiKmcSNCmM65mkoM+fRBq+eawjUPFKK/15P/UwwbnFAkDjOvpoW2DeRUhx2+LgSJYAjS25NfgOshOq6h0peZK5LmkL5tufRPXZVCUBdzlUZMIGBozPHHQwxy8CmEDhz65x9so+gHlwXMdoQ1NN1DKMadgGx2dab5UGv0mnQfjYBvSzHhXd2y/EHfyJXYDNiG4WVYI39UfHbZNEnzMOjnPnjpD/os0vv5/l5diFA7WB10mRJb7NKdj06+YVbmD2qq/FVX9uxVTPBtln8qJv96boXIZ0vNrkPw6f9zhNiwNI5dvFrlPxXDiVztgu9kRItKEYYf5SAwcDLhvtwgAROSmQ9S5BfYwB4tvTBBUCmq37HUyDbX6VixBC7u64tLm9JFNBd0YTFYGAFt0BJac533Z7EIv+ZGdgXgiN20+OLgUHZzDDM1lvbII9VyqC7UsakQCmJfM6AWOcVjWPVis1h0LRKgcfmEEj85reQUR+/8HiN0u2mIFybCoNCe+/wmdWaa8+8SkHuvDpbomV/sZx//N1ZDDLXjiaZmKw/n4GLdIDBfNmGjutryvKr3V8N3+cjSNwGSwBELFrwFMulRhkLFG+ixB6eiUYBoBbxkjDL5GZvJD3EOgcVId4uhpUpjTIqgLTd+yXqHGzIPPaVZnIZhl2qZ7lk1GRqIZ81+fWe3T1nAHlW3DoT/S3t6OSelNBaFsv8/phZsYmrf4WDEMU88fjR2r8Ln7RswvvioaisKNNqn3l9uiSRw91j+sMa5I2tJD3f9rFq0MxNmbAcAyrmyZJQr8fdCrDCDNbVa+9hMiTgEaBmAn5u0W+ZTzYcOynHKcxTDeyi4AtLn6qQV+nVjUxwPTz+pnlmPwhD2EWGWTgF2DUBPPtHSD/GbZlGl4HJNx++or04Z9++18IYH1e9Ge0mdLhlMfeKIMG55SMhy67OA9YlkC0b64VM/yJIWCHPfsbAkWJuEQwxIGVTJwDGRZ9nmHcNpQGJE3GH4H9WdvltDXelb2JPYcc4jNPmmgGZZfstDixOWpeongHCoaWP5CaVp6pOpZP2GCjExEDRLVzjwjXgde9tB5pKqvaZ413f4eG36CS4GJge1/82KyyPFv0M/224PjI7UHJmNEiixhUFYLYDzJbb8oEg30P/Ni5pJMEXn+6KrrS5e2Ux6lZgsuZMel2XmWSKf9CqrTavtU1lHmtbnt8apG+Kww+9Au2omeMK8y0FKmyKLufMFG1too5AXX+esog4pyoOGzI3g8mqRoNSDYN6Bo8kVdc3CjTi0gNkwng2ugj0bNF+3VSZBogTguje/xTWiLJT8h+Aj2br4cDbUVhxbgzDpqz6DZQr36i37kgmS0LjlRwXhncQBIUQyd3/MV0K1fzT+NJIn8q7+AssgOoHGtuVknxKMBBkps4fTt7K/lCIAsVbC9KIXr8IWCXFbkG4/Sut1k6d0iAnSJJQQWaDFYZM+E60SWLhIHpttPS7nrYXkjfwJeuN6ghJXgf3G3dZ6szym62+O1M8XkzJuYKRBTWhQQIv92Q6dKaaCUAuu7hFttlV/nVoTUuUh4WZIJ1gT2QY6lquUlhK+mcsTAXxsU4278oaGk/8bZNjIi3cwVGmD1uISp9abZo0Pqo3lQpaU9FoahV5MXkdUXwkSH630Yw6fT9XavS1fpsSIXTXVoCIPEuLW9cCYhllCCSpGSXld+jI1dtsKPOydW9vtos6RQs0H3edMIy1cW/KksBjIDb19KPb3NGQNhcMGJBd290Cq61cJX0ILTutQD3SG8h2WNs/7oRW0sk8nToJLvNA3nYxCtONApVLsTBS4uJOiBiRsDZoWh0cAOgy/eOjEEl0ihPzEm+rHyoMLnbyzp3zKsQAwAmFWqErZ7rbsubcBrxaIqU0s9cLbMpxxZQby15zLsSOeNc/+j+UUfTJJ2I0Rg0OYCKIwKHqI2OfVAg0/bozqJyqzDSFLFBtzHIhT+X0rK3ApLkR7DF+b/eUa1Cxii+JRYRdFo4OakD4vogR/kzCNHH89hCPT0+qPGdEWlwTy9J0LoGPmP3wjiy73Ul4xyhhzUDVIj4qFBmlO+e276aBQZxE86fD/mnoVUsu8P/z1CJCuSYLz1ZgW/X2AU6GN2l/UDxTrHhEt/ORK8rq8SNrZqaNI5h9aOuSAvN5Qtg4DO8hztoTe+Al+6hRtIVT4WJLlFpfMbj9QZsSgP/bEE/SvoOo5H9ocoqe965+iK5jq0CRxpF32ETsWUt2Ry7N4y0KjD5Uo5VOCmhFKMiv2Wow0h2Skz+yfT7g2iC+VxiyDo85WtzgrW4/YElpeb9tdgkKoYXiApmG1fq/RlqQ5eLoY9RZQMCZWpKnQA4l+1z+9Sk/pNsGnzjUwEbO4EuEIArk4dCihBNIBROVvffbpGmgAvmgGVZTBMNrCpbGHfOm+p7KooA2ZDU51c/gtZlW+hGY0jOacxn2zQRb6JddVlqBE1pJUrNnWxWMfUqPRBOlxFQHSAWNZ8A45XrWHpN0uwDS4cMUfOSznlvbSl1zvkwJ0fUqHprLFV0TADh0pkJ9FUi4XRigWhdvJfPdhZbuJAS/0+irN8Bs42kjA9otkhOP6I/SUSd/AWgd+rdCr5FVDtBq7ZRNdg1hu7P3m+YVJRJnVYXJfeeeXE2FGrx4nFXWeF53Z4+/msSJxTjrr83Du9XkQlVwCq5VqwbBmP+Ni2b7IY5DDWhbTwppV6TXi9Y/AxJRMsv2H8dHQeCkWSrsYP40/sRCckeCgr/P7LvvxlD9HS3Aea60kEaFWw5TWJPXX7LAYtysASrhiA/VhN+1eixGQ4EHmnOIishA5KwGTjv138kirnoN3/2dVe/TOpmgn7WnbFPYHDMEDXzx4SjB/05oHwLG+D8H+USAKcekU3vE44vJvCBh/GdhrSIyhVyIAyMmygR9cfsfpbHpS02ABghV5qyZlis4Hoy3GqRZF8Wu22k3YRLSDTg/ceJfNRY3dSv6BXZYwUhIumoXRukhqANREsN+h4RACW+QVm8NX7zCj3d9K/51FesyHGUxavOsmfisnegVeGkyPIEMTMFfs81PToqS6DHGIPh3fQRanORpHv3UyJ2z7RkmIDFxazHL0HlKCZiO3kOBIIg5Ixhd8lo0nnB5rU1IRmclLqIrUYpp9KOgv4lCq2bVQKDdxFy/syonrLJm6/6myttFFALYCeQBaJW50wmznOKTNiI3xGxKtfosk3WSj8poSsrZLuM5uQ/REYZ6GwDZMUVFEkYfRW1SZRSrBsGIOEbySkxIja4MFYF/cxB6uE1IryzXfjVNkI0mi4giXpv5DZCqIl5WNzLqT58836+AlGcxWYFjZaRGjzViUagy7Scm0DzBlTCYYA0v3/v6wpzFfRn/jTkoyqkpkxYLgIY+nLKgQqwaFBdtUdoeTupSqcHCUqtE/o/13+USJwfmoM5X4vu2Ljodxej3RujorB0s/HHjM2pEknvhpeLnZGX7sCV2gQ61IwSC+vCArrBL9ONB7w71VEd7A1C5+ITCD0YmnPaRJAISJm1KFCryPxwApRauVTIVvwynRENZnDziQTNIN9vQnp1CDowUMyk6Xlo2eNQwkJX8DvFXUbHnJo3CG+33lxts+88KzKW0nMu7uzG87f1D2fzfGey6bmQnEM6o93qS98Yp1B1qvZzxJINjRchP9oRPO0vpP+nU3ZrzWbHMGYnjqYfA/gJ7woc8q4tsoDWujA9anjaVPrmZWO+tccTC53bMpkqtN5Cp++glt1N/LFCWVZEgTZb/VIlC07Cdz+k2+PzI+xokXhZrwnOM6E1Vk7nPjpHW7cEGsys6AaIhmo9Pw74jzrhuxaw4qUq0xR1sBxINmSozaikNFPsIjsHngDEw7AElFwRNH+atkylmfjvI1KK+EzOwoZv03OkUbLAxtNIx5mTHPN0Kxpqo3XPQgjRua7ClAIBRkGWMtgwiqh/XD/gzGln3bgHd4Kf2utis34S+eOFNA9XUBnekCLPAoBhy7BZJKSkIbNh4va0oATGbhZGShRVpvE4E7CgSCSoQBNfgjsmXkg410WkzEaoP47W+ftwOSsi2UmET/aLI2pzwviZU9ulZyuUCSTd9Fm9UUJGh+JKC4fGadD9aR63m7Yxgdd5ivh0PLBvLhKe4r7hptRVMIhGJeC9O1t1qxSjyVrmPaQqWdfJpjQifKaiM7HpQ2bejYGoEmcFYLA7S9MwRK3QTHDlhkDu6NDwDCiTRLbPBk5VwUO9OIjh+40Rvuw9mqSBGvgLOPqxvyNc6s5Rculpt91j4S1aCNpKLrYNyzsaXJ7CwE4NOznd5fdPVGmuTtxnnx8EdOwgunXwu4Gv2TKjN+FwgQIP/quON7d8lOO425iKw5/PMgOUp02V94WvcPaasC6+O6y0blqkoM53H6zGYEcgyR3raGcLrFnB6MMBT86u9GmGjfTLDAgOLSMK0hK6AJjbWhnfV0Ay6s2XyZ2BmEbGDzbv+5WrG8FDF879Mau1w4HL9FI6xckkYIKG6/a19Wo7mpJhq7NGqYpbGbRmpnhG9nQSx1fcPeZCLPO22/ady2jRwcEr/A+DWSu7u1BNTSYv7m6U6PRoIOfijGVKvB1LHigmoo/J/k8TRL+YDc1YAugGS9+8YJQ8nvcqb+170UI1mIqTjqxWrS7vULZQSSwL8P9bJEJY57cF37jkbL99Sb+pq2sq7R25deP3ljbSgVtXFFB0oQCY4POBH7jWzMB7/s0rRRyRsljf7+Egv1fr3ylCsehe+60jpRV+Cr1PqwS6Q9eHyB+PLdKgu93Ux+5q0AnKP85/TzsBYskLz6VZjOof/HH6XUtfUl3iXax3L3Unrj5NAd3ZjAWLX2nQTjDSKwkjEbFVNEe1lGcZCLvfZ3cVOYWJ40hyv9IjnGWBAaWf5rhdfvU7IJ4Ta7yz2t+qtdb2LQR94ENJkTIn9YljgOdOR/Usn0Sne7dkNVbqKeVXBshcELoifJ0QugNXcSNt8SF3oKXGa+zvh8k2rhSPUSnwy0T19UqMUpD5zOy7QBflvYIe/4f01pflCKh+IqqdbIPvcsXb8fLUKl6hiA8EdJ8reuBKHqtoqtv4bRTDoBAJL0aA9JZr427ivFSsOXooJIsXXr7ZGZ/RkloSL7Rv0+gZg0vi7ZSfGa6rAu/cQgCrFsJVIIxvpmRxShLRepH8I4dqVe8uyJXV5D7KDYQkTOFx0ZO8WEWBuT3SJtEkGoT2+GI0kH5PIe/jBVqXqCu/qCK2GCdGIRjwCOWJQjULFzlhSxA7fZaRNkSrPi9rHpuGKdArpc5tl5JkHrDiM4C1zUyn6aelL91dfWTSQpZ568LLXyl7A3wzNHHk/OZ+DTzEwBoyHay7HxBhxXYEyVixsoVT+pT6wibBqHXm1mmZrMlyiWHmu0W8amqdIH81UoPA8DOm8JkkbyKpN60cojRmc0ccDSHj84NH0hK/bd6eVvfMlaxOyI8zQopTSQ/7wwzIIb9uMrWWr/C4u1HF6xld9PVxCGgBKq0d8HqokpGslfahJDfqoJxRvw97Ee4eTA5Lq2GoVrSUEBM9Wy0VAPMmfTJWpHKYA1HxLIN/feG8PdRBbwpMS7qtqGlnvZkCueQQxenuSWoT1L+4rj+2IH6fcIi/GuIqHMML+DRqWCl8jcABEk6oONmM+hEM9VBOvlBvuaAYnNpj5JRdY19a1Wz1XjvFp8abNEEx5hqUs+eitqyy1Rh0w/CtPb0ny7tgoirlHmObMPdeHGz/zaylYnpKvBy7wS/cO1H633idMQXEEfr684rEeNUGhiI1+5WMrLme0qyDSa5jH48cEmatB1UXXkbprdc+qA9Ojuufd13Mr45f4eXbDWatTzlTRcwJ5nduTxxeOyBv4sha8ZTtIxu62qScLKwoGkkocgr+WAIttSnpQxqaXWRkZeA7fr8auVbWZmgV+GTwYQtTPEsKVqcZEw0g1JsIXJt8056ymRjpa7wEZHui9X9AzzcaOX75YvJLFsOMGvO1diC9zGQEEZ8a5MxUeKxdhES7X2osjMJ3mki/Y2Fxo+Ip4V78PM5lOd1MH1g7wTx8yxxI3QtVDfxvdvyniq/6O+F/+I8+C9gfKbrwcIqfb4rNgwxjBGNCktgtnYoa5Wd5yPU6cX/w5Senc1qH8krg10DbwvvJGc5cc3nwmh+OcutYvbTgupiTldb3WmIgGP2Q1rcmkb6DSrCWLhDjWvvTko/Svd6AIzGkUfafXPrsZdKy4KmZ2i6oF0xCl8APSyY7wSIumX5uwSJa4x0g1SVi2+YWmbgyCutaGqgEP7KU1VvN8K18nawow1Hx8vElkVZa6IAu/ccGXVxgrvHjk7o0onbIw07OGKq3Dbg1W2Gs3o8WGwhmsYPPyslVk8qZTC1r8PQ3vWuWc5O4LoTKuMiGbFd2Vsc6RvoH1FWhAbVt9AFhTzI2EQlT85sEFvnP5vbzviNRfb2uSVpMCi2xtp3wWXQgS+JdHd0VPnp8O/ebj0GSr5hHguqhTKX8u/o5eZLQ7zn/Md2Q54QEnTj5W038RFXspMpabJpI8rUu2ZOJoCZsm+XeWG/wFSk7e34x591Nc5DDOtVLE9gBNqItlRTLEf+OVFviJUIrKsjvJU2S6UaLOSAmaEUY06rcEsKZOXqs1YB9GbRpV0NiHORz1o1Zk007hl+4hS7wP3hRr3XMscpGflgDrRZZrbv1mkgdwwEb7tuqr36Q+zp/tYN1dR4NB4ne53ABYfhe+q36tAYBybhvykKYioACLo7HfFKSKXnfmQUltzYCxFNvcJusuQCmSGqqJq14u2C59XwNvgB/1E75JS8lElskdjKui0t6g3EWXEG2jWLcbiLBrwoWS4O8DLi/2Di8RSP1lPdZY8FY7r7ngH2JgFmi0EiG+5cRND3weCfVrxVhq3LW2E47grjWmRtYDQmzo62eQZSDbsDRDsIBPxSh2Ei3r8nRa8HbBzlNZLTdlsqgR/sk/JUhRgiKKjgdd+0NByiHHqntbncI/LG1nkUEfWv9S4M9nZ7MToOSKdgbfdyX36YG5UfMUBP4ffP4m3lVrvm3mhTvV1GPbbcrGVnaoHdf0jzF2DQRm6RuAG+IQBNqKAiH64mgpQ211mVPZOj4D80aSHrWOiVxdurdEHh5Ucwvz8YIRVXmURaR+Ngn3B3ZjNu31g3aCw+dS7jsC60D2qr4FO+wF34VPuM9LFQJjZepyTVWvBcWEYu0YJbaenATd5TuD/aVTFkJ5u43afDg7LjrvSTk0DCeB4nbTRUOsBnE9Kb8xRWpb+rETx5z9vyAlRuQDZlJ6Lp0ULzSPOHa4Ta38GJQZ3cAiqlocraehaYfTK0oNvpRekj2X/EF4APSlYz664NODTqEe9w8nRbfE9Vk+9HT3u/oyc49hAlReSI9MEUKoNqdYrTn7uINj6efUpeAW/aE+Jv7AqV2QmXuLSOR6U+foLu4A8Da4HUwNt0UZRaTOsmVYk1a62zuArNVrxoHM8/dLlJn4YGb+3Nmcrtmd3o05ZFiD9DK6N1K2XBIs8Wqip4Sw9a6dpGFzHzlti6AMVUy3aR+bM4jo8kMWzUgxTWRts0KTkl27p2C/GarW6EIjiuFq89At1S1ZAduT4N0VS1nD6vh/+n6r6Qnmy64XeE24iYoD9KeKnM75ALfql3xEjLkR093mQO/o7QUOUrNz2H/cJ5HfJJ1n7jsqx/ccDDWOuVSx1DQ6nb5K3JBY8z1Rgg3C0yIJzW0GRsq0bbMsji6VsM5OIqI9xVnnKjWASZ186kuPGFHQ2fuXC976BZHhUpr/Z+RqrADqkmzbJ+gE/b4YJ3Yi8zqnKT0g4PfkGOdtBgNLdzSs1fV1HW7ZjMRutoXfWpCHYq7MbHMBz4iLXW66NgkwBhrWdoiM6pOX5hb1Qj5RLS4eIHDSEIAFYZ5FPDXDHRD3GmJ0367W72y4W7aNBKOCvi6NNLGBsWQi/53kmqeTPJeFoOi3+Lgy2pzlbCeRA0947nZ9tFwb85+Tu2mG94+FsgkDsYpFA9T60roVazLitzqi1xwxcNfZySX+E22my76yqyrPD3ybbV7oX0KGhxAFd6RPJGRlYjT4aRDdMwiGnqi+9odLxBhOkg1yeUypCnKL/YavpliINEQLYJ119GUH6C6pvhrWgJPVzKNF6LrvZIwbUKCLnND126JsooIhzQdnwpWjsEAZjn3jxw+0PthLsYZnP0ZdKG9VXZKtzlQMbCh4LIlSfDOu7KhiH9Zt4qocJXPetaTY8gVGQCI06R/OrXU6RunaGPBN2augNZoWwh0HvEu3BKD+cqzSMJ99oVyal10o8mcTMCYf+LF3B6f+QuesrhrcG9dO2QV0/MSHVzTGKB4JC7WraB/SCTYHI3cVxe08pKfQFn2Lx1j3rfl9ijGuAdx9Tet5MY2I6N/UiPrXAwFTgDHHducCgS63R3lMGw+cRURLa57oFtiHixN+Udn00x8wZCSu11qRPVI0R6DjghoMhpIAJIyw8YTQx2JU3N0aP9Sg+nUJ2ed8V861UOAcHgGlZ1x26bBjVvP96bazt3utnuy0lW9PL1by9WE9A+Y5k4ob1ioCh0rgGzuYnjJc/5WrSmJH9Ks2ZJRRIzu/sr+k8UsDAPct7nFxf1d9JoNR/gt2wYVo0lxHh/32KVHM6k84kOIm7sJr+IjGGwCFvEu1BFlIzEdB7kznAPuLPNMWHjWkJrV/Zq+/0083G4okBYBzjytcKiNfgjITt6KcayV+hRSuq4OX36OfW3dhMBSHbXxJUMh90OXICXPDZt55ef74yDfD+0eQ7gL69cfe6sswr8RN5KxjzMdNr3ZeD+EGCPs4L7qj9sxs3jwhNnM79HSXP57Lcn1ooY0iFrjWiEq/KuqbvN11qGEGZcLLZ7onp68xrRhp0YcGXXLuA97fhyPh50UV0W1QhAYHUZG6U+Zxd2TXvnigV+yWD2yxpqtVee9UytbQ4gciUa4aJod2kPvLPha9owJ/JtgS77BTawdAY3hMLnUG5mYB8ruGDeMuUqTFyqJW/m4j9/ZB3t980tt67kToJkk+hx5HbOEep0WC+jaWWL8ECcFCxO4Uiqwyv8v6OrUeEFSTjdYA0Hnz96VsVhYp76pjgU4cmWLy8jOoubBH4zIzdGIHhJYtfRmQ/0rQJYoxC8DcvMFy5Nb+4wsBIYlI/WEO237sCFgVvAD/AU9pDY6+i6AKMF3vcFG/q+miEWNQ7FeYGzmsSI7cB5WomuQBoawQddRVN3FnEYFV6dzT2hZDDzKBJ6+d07BLvF3+5w+AN+26hlRzYa7G6zVP/JPBrjX4/+X6cdHyAf5TlMBSabhGJBMazlTSgCdnOKgZK4ZIDLor+2EX6KLvHGcvahCNY3Chjkjm8lBG5oGoExW3D1fVP+/ibhpJw+3wYCoEWAqMfYPALQC5wIZKTYQLvF4JBGcg0iLsRLZIlbsy/S7ninBgpGgOZt0qhJXG6dM+2HY3cdIGsvdal/wIOLa/qBZDsECdWjAY6rOids3tDajKSZCrGc7ywHEU4oDJZQK70f1Nfie3hJUdYQL82Th2V4i9Wx+2E/CxG6IsJBxizp7IUdhIKFCzfa1NBOGbYpHRLKwJvkRKrrINGiNGTDtRT+XYgygm6cArqQ/xS5i/Rrr7rHYaMvciGhuU6FvclfsJl3aXpvkb7LVwDbEWCennmoOlV6furwrxYIDrs6m/4qUkcjVa+SPLeREQm+tZj5HUqjMjMW9Ox7NBMzs2wRIyHVPxYEQwHGvmWArNGHjFT/Gq9RkMtPDcIcWOTH5TJAqksB88R4SgapZ1Qd2chaTgyAL87uAmQXD3UfyCATX1PyVeI72R1ieha9TXxeapvGrELECURG4KFY/Uj+pZyF65PzCexAZcsBJvBGxd3cXB336AFAnTLGzswvuKeWkEsA+1f515+1d7wrsApC6UjQ/kClhN7H6s/cPWaYS/mtwx1bh0k/nSkt7wBjx6AB+IAophKc9PkN7g6RlFr3zDR0Z9dvMuBGuPvTMa7PRiaJSBlOEx8edHTLBiIPeCKxf1G0lVPa+mqk9jxxbcomtuqgWxuq+Wfi1rCaKo3lDVUVfVuz1iOCwm3P8khQsIOleQrIIRkZMEkw7fbVNHnfrKKBGbma71U8yCgpn3kxlT9n7+Z3KuCNffO2FEZz1yer4s6weXlTRfST/Skq+kdX5xso4QoJu/1GvaroXArVBLart8ViknAPHKwUP2NTnibcw5oQwYQNBMwmqq65IvLNfnfcE9Fmi08zBFb1T1nPiPEjviVEPZYa4TOzlbzKqvHSwXAODufi3dxmtUpXcrAZYRUJMQCYGCnWgrI5SJGmso6ZMczSm+nzoIbjc1lqF91khLliWztLYuSmwpDNOJAt8tPK9f2K77cJhIoU902n0ZJbOgvVhiM8oZeVmKhLwa9ypKrQ7Ni13VwDO4YnMpwZ0ifwonmDUrhRiaR//AMB7tzIynKYNMk4UAPUgjqm6oGFY/qMnyd6kScsukiVMBqMe34dSDzeRibIseQps6Cb7WtfN7FPyAWSEU0p3GtfF3MTDqqhPwXIk/CirQ8HwUfk8myaefX6f96eoIlZKsuY9ZzVQym93p5MKt/1pJuHhW4jTMjba+ZpTwJDREjBVvWQNEcnAKa6m5gT1Qjy7KVzB5CSXMZNYGGYtVYnlj6KHy8jD1JDjAMyoMg3pNZVzioIMaSe4YYMCiY8eYeb5nlfDy2ttFA60nCquKLjgv/pHMIjNUc0HZeOC4C4b3Fav4RMu5CwFmpo65M6SGLbwvYUN+lCX7d2LhBigOs2I2DqjXC+boyD0GPTQtE/lqH3N0yEthQI2JuC4c5/dHhMhd+ROGjG5Q2ESAWjuYIrFRIEqwbpgUihiZKekezl+wWlBMTCRGQiT4UOXLuDkcaH/mBEe7zc14N4cuGXr1v/ZPbIOoupJjCXOYA/0JBJfaVFnlHI+xSBV5aa5MlW7YjWGRyjG0TaRYakKxIBsEgzDpu9uoLgS2FQxtWoj2blWKJWCKIz8koNMlOr7oJ9sIccm9NG8KHzMszKqz2/F9dqsGp6xWE0fQURnjlOnKESTYnGjZ+JVv9RwPAofjvP/JEiQSyW+uOsPcUAfwgmVEVKLIo72lVYftN9SglJiVPacyxG3M/7QhB2+2UbXKHp6d+cIm1xH44Wa+wGbuUaoAmG3GexDmFtaWulMGFGCCEAc5JCW1IQr9d+Akssl8yZ9WZBadMSACgJu1PdlBZnX4TZXCT0eMcqayU70xOiUxP5hdlymVPFIBG9jITHmF2QnrQ+54iI3cm6nNX8A2V6y+526i6BsR3ymPgH15PIFEUZ00GPF2CPKgQqzYCBbn42hAxaB9qqZFp/Vq5QuoPNJubMHOiJQ+qSusdA/QN1peNjURSoQtFMaEDxg+jJxw6vmooqkHEswom7969AKEVDXwVJdvrEC1cTPb0xCeeLT9FqddMXtvcQg1MhgigtKM92VzvRnJB13d/ZtD0Q7z5MlKZhjg+PUcw2rFKYlAG2HMX0uDOXaFPe/FKBb0DxT1Q3/jIiDDKR+5aMzLzQKOIfMiQUk8zZmireq9DoF8yco5lfsT+lAY+ZVCcZfsqapfqTiWz7vmaDeZNr1C67Q9hoYeadE32OEiHqW2owA1Fj+AedUZGq5JrMIojuM55fuQMKQzc3RBTOrQwFe/COXuYUpY7+kIrfwo4ickKjWWipVy4E5lym90jWZD2A6VxbH8ICIqRSth/Cb3q2Bx+h2L613gXl8urSAQgNOizaaAWn4A82wv7mKGyGtlpnM+sOX7HGW7vIheKMgIrPLP/KCpm2jZpw1aP//THdt5DyLe+PPyfwZ+hZFDnJ5tQkdlq8w0YHBqzCaXhqCrktbgJWHnPt0S309lep0OAhzwVf340LrqI6MHHXjS75RsPwu+eDii1Pm47oOuJGCg3/c8ljf7uau9NIgPF+9543z6YsYSkGPy1+VS6+A9Wh4gAVgi1VOfxnt+omM+rCd6R80962PlpW48w1O7raeHPamcjIufRMLb5OS79VT0qLO7gSemoQ4EjEFY/Ssp/r5UlZ0Sd+PpOHjPzZJGukHUBoM6hhk1y0RN7OMkuP7A0E9ULfL2+dflgl5Fn0nLH9mQ69PMq/68iwPUs7tway/S12Jk507B0WOKZra3VLsD8XJYaFujY7QMfwRH0ri+ia8WN8KMHOXLJ8pSYOleBjJWxM3rCsze0Ybh/jEjYK1yzAMQPaIzVHUNy35vSwq/nBAQ9QpfASscoiRaeAal9/riFV5ArNq08jcwHTDGXDTn8+KDHC++Qb66nrLI++CWOfFHMAOdvVLvwNL5j1eNHxDHGzxOihuRT9vrIusdqAEsxuYn++dprOMex0VZX8v1eoVqB9vJDOcqiXCQ6yFF5Wz96sVX9r9Sec81DFf6aEjP3SFf3aUSL3o9hL6H+KcB4VdbP2awieNlJEZonxqdvhOl+QdNZ/Qri4JRz1mMvUuDl+VRZcELUNq/Z1rOuhgUvsFbhkLpra9wWNADa4pFVDrQ/QYFeIV7iYFhQcEUkDTxeopObILFrhJIRvT7YxzzeLMKUvMrVO3tBXIaKFuldO9X41Wnup2qEMbD8BhhkbVFhQcaCe1NAz4wjXCAL1NwJBIns/h/4frJTDeRAmQelTGokf0xpbyBrMjgvYs3XCYXOm5u1jT7wWiY8hataCkA6o7ttRRITDQ1rJr9ztTFw6KC/8gBPdjsROTyZTl4vJY15ly7dTuUb85wcB0D4aSz155XpXSMm9f6rkjU1nARRJNi4V3PSAeecHl+s5SISVvM48JZHD87Plkl8oP0TztWYypAtd4pcnVQgQ/uMgxcVqgxhy0XLG/qO1Y35acBS9oM5avrd2tyhni4hDk6iVOCAoQOUY1O30YJrrh/f/Bz/kv3eES5KyzKvi3X6iXV+PjNl2QIyEl4xlOm/uxgtGWJIx51u/X6m2ykijm5woMUmIibFM1YKif0io4IIbauem4UWtfWT7aTJjqdTA+HMuBw4QbdZ2q86pslGxmHKAxD0MKWPlZI0WSBfTCBCCV4lb1ZjIbfHhNOjEz3F3DX1wuMRe7Scw6SuaZtBCT6QnwJLq9kTp9lKyunOcsBGeZBNJaEfsPoa8yTRyae2WmrMDce4Z2pxWpo+WIi8oTTBvq3kNs5CazxHKHhDEdEHwuWCPZwq3vaHA+phIn/P+Nfl0pf9vsTYnTYydIUMsFVcitcibQa2hNWBzTg8BsJ0FID68a2iDToHHJu+EBGDUcr3vbAdpkhc9rgBiJrQk73gwYbE2vREnbvDeBDgqxpVaAvf51rqQ3BoVSpvbPhBZks5aVBZRYkdItJ98TbW6jOnuwGupYyM/qhXFbbAHG6zKbPwHZYRdWgZttJItkz7B+TKWP+BEyPO5rtotyAjZc/7oKdCbwglV49xWRSnL35B1hOSpmZOPelLtgq6lIwtr4B2u8Lo5yd+Faqvy2Tvz38v91gbR/WLkvbAFB5hp2e8oWygrPVpv7CrPk8Qov6DRYgmTdmoRumVatF2bOwDqOtJMrvucx2eO7ZkK5KuLIob7akqZA178UWH/4OznK+yYJ9vj3pxgbb8efGV2G6eIIDRwhC7GExQkHjsAw9kD2iFNjrZf0mv9Z9Dh4IfTcyTuOnoWY1HE583KzO73Ywps9pgOfCdNPEMqRJ7N9QywGWwuB6qHWlyJJdGUMC58dH2sfcRtlSdprnLV3jSSxZf0Mvj7pSziVGdn1q8gBIKW7q+/IVZ89AkmnYASNHU62DY6y3kokSOQ/4SLa+0EUIqo70E4YEETjkG6oQGzFXOd20R/3H2FatFgG7XyMPu4MNmu5Sfjai+messRnSqYRPInLyriACDU/Pn9/IQuhu6OYjWpW57VVakAqDHwuuaj56A1ZuvCbB4DV+M2pl0yIUKfC5OlUmYCU6BdmB3+6+CdLtgQ7/bfC2g8fOWtJBUZ5OyRDFg7TAyOpZ0PZUdTDV9/jLsBSt7nLan0SyymmFnmH4goDeJ5g8e4sCetnA00wks3eMxIcX2lnttw+/PtRpDlQhmCDwBzkJOZyv4P66FpLvbBcUuTs/Vfq9FRrZl4qWdJYPmxDUGJv7xQgHz3Zi3v+z2C3jROWxKDCiLygdX4UFcJFGc4sUMy+b5kSu0IWAcd3JY5HnnOFB6c3vr+tuQPJ5zcxcGDEgYKJzQHSjEYXovI6DQs9EnzxJqdEle+V1EnJ+fsDCBrsITV1s+B3KudxRfX4OWjpDKZ7LuxusyL9c40I11u1ACZjzjsQ+sBDRtqOtwVxHGjD8koKTdXxlnG1ORgcRrHYuVpXtwpeQsPeBeO1OGOEJtnkxji+5MkiOGdIlJh3EqNgO0/dMrcTKjY8W1p1VqkrdUj0JNxf5lZFbiM3kU1nNFMK4Xy5dEhIA7ETYii8CtbA9V2rSCHyBHpijQzRJOfD20fFmD3skYQUlVS2D1hA9NeyCqtFBbenOZadYmVTffya55G7AgnbOtTlU0Z8/b/nUMkhjgDlquYroSDlU8z4K+YhwrDaYITp1WQMzqPABtgLR1ThBsnYli/ajOk+rKYHmM+dW/AT0OjtX1a29Genc+uKFnejxemzz66+0uC13sy1wVdUcpjZxCRpp/6O0N98x/UxRfEHEy3/QcDJzbFzXTnPw4GURGdCvSdYRTdlME8SVIvttPIkAw+IeivHLCUA6WbEabf3pvVW0yVQ1az1ZiQAZ7fzAvd/+OUOT3GAPv2h9oA5U0jVwwbIVSuHoSmZpiPxBYTB4xMpv48yUreldPzFFYfWmd8ZBu9mBFt3itpwwBwlcEg/AF06U5r4hpPzmroz5SUFa7roX8RjexT4HVfca3mMUqNR9uzitXw8DPPjya98ORxDAU4+DdLH4gUJIxw3PGtzfyywRaFbUSEN4g1NfCxz6pSHN1MCqiQupWWPz6nauBB2U6SUBETqCrvdkymBieMkWS3DfPvZq+7Ci3SXE0UwxqGOoK4PPZCSGtJ0RST1TB4rM+otn9PStzFDpGooVIN9wAkicxmFC24vYCKLhbZZd5vIri8hgXOknSXtDGYDIqyCzGvbF5Dws1QS141euZGvAT8PMzi01dKLzbxZ8TPu2J77ZQZCeXkP4YGIzHv/aDo3dkbF1C9gXfrJOorDy2XOS4XuTMNydDsB3nADG0o+cuyzI94jkqyOUE+RcW7UTkJe9WWB86H8ADlbIDwjBoVylKBiJyf4br6Dcr7iKhZo9QX9TIJvFe04JVysbnh1z22MqmLiDFwXcgoc/gYAhseWdananHYxlofgz9hx1nnQL78I5fmA7IWKCJs8tJt1EHtnGj9fpARKvoj8axZR7cTYLZjH2QNP95cWFvYYr+P3d9brGg6SkdrpLeTrdLBxLYv+vOGXzQKSqs3V93nQrUsz59sTkQvZfKw+5t7sLrKjlv4FtPfA5OsdsGmttBX0SmDcOR1N6+avUY7lEaOJvxUZgTylHryPFBp2wpHRX8gwOi9E7uMf42Znrn5KtEds34qBW4Ek7wXyb5bMtPyumbmfgOtyXGBm/8HXfpN0AkgYL4J8FdZM/AgvitiEJYiKASvdjaJi0ZfAnuIBB9z1abBebQAcqfBhuHNUQs36ELULewANowuRHEeth+EOkXthJVYn+Tk3E0Ka1R6k+dKKMY3hwH6EEViexDYlC7uTeWF3kNnN29ygxIUGlq1SGHBhA1vRoq/QT1Ip8vVpFRFTT3IRzsHzy6fsHj8RE8gpoYi4nEsmvwiGGI7vJlEaASaohI1PKQHgOz6Lc8e/xEpfJ7TSLEsKOilQ+Ws4n29ussuySRBVmxljqjHmxp8K5NPu7WPOSksSVp9Kd3svyU22EnFNZWVUpt4/6kmHZAUjSuqXwcn1uEf2L38vRrU4CjAhnitMI5YypBhW/lBFukKY45VRdpMZ6p6A3cim9qeaYjTI4nirt2xKi8VI+Em3DnY+7X3NmV3hQcWqc3gJOfGETc11Iw8pygkJUTsGfV1j+FZTW7wGl7SGRmK1Eib+nbh+Fc8NEh5yeLAofdfCCZXs+d4JQPLwVZYvLVmhsFfEC49g5ZmhhbS7eq4qwEvK/lYmPYEq2JBNnYznS/JV6YrKs1hjj1WjUpxx1lBjGdpfG6UfWHcpPc8SUGrOoLy59ygQfuA0Xvacf6NPUpGevDP4XYyNsyHDPa8XJbWY6q0KfFiS48PA1kc5U7sJGLlwXd6Vs/9/M4RLpMbcXjTSruGD1K/2ESAPvbKRz7dkzfuyizcPXdhsn3ldjETBvpvFMPZTSbyw0hPDXT50NcqKbjGIhpZa4N1BOMttv5hFqmcZPmj1BI6kcDrgoksmq6twxoDKJpVDiR2aH528+x5iGepLSDqWI7k+Af3XdWAJwJZCKNiRupl/gKmlDyeySMW4e1lLCHU86yIZgDqd3kiRj7YGjcUk5nXzmgOIJ7Rg0DMUiI2fRqK4n5xQu+idQAtJPn15i+cSdkcsBF4gSHYGjFxn04X5JmD5ys48H74eGFOWtSK15v7YICXA+8QQWJ3l2q9EW6arhFzS7pZbalDTNCjPSnhxq+ZMyuthqKa1/sC+9Za8HpXlBBk4rVjGyz43bkOxAXfQAAYosSCnxzGTzhZb4izgjwBCplpkkYIfCfvWkB4M5cFOYv4Zdh7+VMwMhBakIphyJjKr6Ug5m8nNTc0dfNTK95cdC2LV0NRCaahj0sqUGAxCEXladM90NQXKUSWLCSaLWL1uN3A0te76WqLgOozr8CIRuIf53ufRyiEbRmfg4B+RiL7G3UN5p+IB3QnPvwUU2PRaaRoiXypqfOA05hXW766MNl+UZRXz1KKdnho+WIDdImbFPud9sElda4wqgOGufih8ZuHeTYhs9eCKvxRtU6HNrFxxMrE0oFjRV3zBpOx08B8lTioAo/osre4Izqy2W4bmyq+2GbCfF5LAQCK9ZLEbohYy0dBtAmxYae5V1knmWzu0nHrthezCrcpxJ44j0cI40Vte0Ej8+N2rynDVOMpg5QW2GAOkA8k8y6MlbZjIA2JdEP4xTqD1Qb81sRDxgUTFaSh6BYXFl6DRUh7GLm+3iK48VHkJ/0pYV/y00rcSPD/ySGFAN7t8d13hsQ6gh+mo9WzbpmLZBMj1V6Skt48yUMBZeupJSfauND5d5FvHV5C1D8s+RX9TapS/ybQgxlx2ABgfgHGHEzdoSfAyv+SEE3JGMiow2Nyl38hSojsyGAxiirWbWgh8NVGytMOvBFVCzftWVpnbvJOo5aSQUEOIw0CIh/Qzs44SEx2D9eTv+G8xKcaHTz/rbQzzexKoijf23v9sJqp3KA5pvo9dQOjjVmCpug6CT4G0BbHq8uo3yJCI0Bxp4E129/Rh20q/CYUMZajSSORAM+JN4lBpeUli72FrcSjQZD2Mag+uVRzfhzYcpKw9nNjcVr0g2cCwNz1rwNasFDHl1jXWhKb1FV5XfeInTQSVzhE9GBtANCSJz9jGTE4wK6/0GqTKsSGuShiTNk3kLoZvOvFE2w+dsEGQoa7HZTkETPnSM5hWz/9DfUZNq1O0glLQqshC58xfXq7oxvlIfvzFuBee+7RSAd1zxqwIA41Vjc8/5OGPSb3C8go/IVN337heu6T3XnN3R0ewKUlxLJoWGXZWJGD4fgQo9TaEamAGWJFcdx/AnOLlTzlnpHFs5qjkJcAKlDiRbtBA41YhH30g7kAOsD5oxEokJyGusNUHPN+tJem17dSRnh7FrUjzrLw3EVNOJZ3MJfdZNUPDvDraG8Rgsft7Z8MNEBJm7bw5UCXwCOc83Lk1uh5eMTTgNjBHdxA35yACFNQR/9H0FYXTwUCTocpA48b3XW+QuPo2W8Dzoxdt+9OvnSSMSfoDkVJV+ojZrSWxMiZDvdbPeX8GxcBqMD/85tN2dOqQHONfMjjQ3oBfpYp4AgBZKzGLs36COjcOtgBeYEG9MuJj012NNhi4kZo2PdUrcD37AxiMir6QoR4CEzfK0YAc1VBqKdiYuIBAszhv+v4Ce0qBYhkUdN6UliEbWHoQc6Ks77JSV9vhOwq8IvLKP5VkquTWsDbMlE16z0yM5nqEuiUE3cQJfVTHEc95cRHcf5qznYgtF80Gz8P+dnLGejeog8BuTf2yHfWhtgfFMaDoPcidRE1RKIg0wBfZp+91sAnmTsnz6hNEMxLyTi7IuID5xtlsTJrDRGd+IZXtVlCbp+VhzgBV7AMhP1tNBdRWttSMyZTs1CjAigtYl2YvTcS3pwXP9I1KvK+JnffHRC8vOxjmiwE475di8/WRwJ2xz5W7azH+gcZzY73eXTwagzfm1cjMH5MX4LVYTV6v/jxtvRC4ZS28Keh3EP8OP3kjsdVUEyf7/4ZLARfBTbNcEMyoM+la6cJbNwxUKwSEkz4kY+ZczbYtUBH3mZ/3sRVVzT/8myQdRw0CoLlsMB8iH9/NJu8WyXMnJ6FvJ7Uk8YTVqIuY+fggO2X2dMccIwQBB6PguSdUE3fMA3bcCOhKXJXOJqfdbeRNvJ69GWxqCdTW3o2Ah7yIsWI4uvcpHY+lWyYfuiSSYExTtPBufXCnFKqoyAmuYijyKaqdMWLCfccB6sa/KqO5/+d0XVns4O9N9ARDZaI2Uw/kELpe8uQnh3ucmES4dZuVi+acsYy8mIA12zSeSQ6u09FI/Bn+gPYad+RulWcSqWuMRuoAgO8k5Mhw9B1cgqzqvk7pgRrPTr/6GIsmdE1jD8cPuwk0oeDErG0/Dx1fBHcBKhylNnQbHQ1vmeTiKpqOLE8t8kyXUcbq0j1olVRQEm3nx/IImpURjw6bIr2kmhot77vmuMjQXT6yNdZNwigp7DiJzxuOKvFGoF2RYAOM/U8WZtfVj2MbGkdwrHm8awH8BAL8Pd/A3pHSuiGf5FJaH78Zf+MqWc92jrQg6k2C3o0HJGuXq0vj1NaxCFqqb4H6Dc4+eogWDVRGbvs6SLV6mpjXQq4WdAqTL3ZijpvdCBBIfZmOrGFNjiNYsAP1KnoYkoLsdGXpOp5T3ipKjpOb8DVVHDc6UK6RLRsVJvahrGqJkNvz9bu+ryDblGeQPdkSN7/Y/WXiArpe/MIUrFPiCBo9LTBOJlG93DCYVKjSjm+uvK61ewRjWhNEkBCzTJIFkwSS8p1DrT9tEeuI1Lqo2M4w7k1DhFgkqdOCK6RfrEmuRu4UOoyTCA+38dNY7hDcf/ijQ71JvI9cq6hZvHLtXFG0qcKWYWXOkm2aLpmWZvgzirwFcZVHwcSQEph2QspvGEWXWvsJHxc8jPhDcZVX04EQQUAKX5ZG0KhxN7QNJycQM0I1metgpED3NRfC9bc7c/plS1Quwoevha8L57mRa+8iEqVh7p94/oq8xMH2Izd4CqtMV4UOtMUgFfMXnRp9mtXWniNOsOUJKpXZCJoeEwBNcbfX0eZWXXhI/pMbYauZLEf4gx8vk+xRkiDwb/iSaHeTi0iP+hsREQ92pZyYx+q5yc+9D756qEoR+UB4WRSA5dQhQMhQ5XzukBxgYpY+MlTz7g+379VkU5nWyRiST++8pC0NfUe/KD/XPhtSCVgFEvTvF4mCn1XRhLQwFLZ0P2xfqBBakC9MixKCqQ/9RWs9/tntm3DtAX3Eq7h7BmNjz4Ryx5jKAFOtk21YeOLXDV4CPzRDUgs6axPTXmdG8/YJaU4Rl8l1EjwgDkHG53go/4DKn5E+zs5EAu7dHx1daSOx9Qq4rf4CakDdmWTRDKqUPjpcyQbKeBEz2ciM3MuNHW/rdvUDmjZNtIMGJnBG9TVctoLw4vPdQ7NXCKOwuH2/zJHRt6/naiG7Eh1isfwtBue2Q7u465Lg/Gw9XzPHBiHB5sF8ke7ugJch9jtoO1TmsaVtqcxOwD1N/BmxzJBzyUjK5TaChOhS4spQ1MGv4SZ87+l74p0qtvF+eEQIch+M6i/bKo0V7q3iLY09fxsgc3tFCC+TvNC/aB70OOYRBzJo8Oj+FEUgrbOeziq2sK+f4WlIN1nH8tS28IHaQz4fSkQmdE+rk70x7AXQlgNt0NFLIbGSMof/fl05mliZRwUGDc0Hk7794txLY7t6QreCvWxXvBzbs4P8yJKFVc/ttfI+/xc8ynzufoU8GZEV3+TGPbc3rBRCjL0NEzrtAE53BObaNjAvvkqDQLz9h0Jd+NVL9vMhSL4j3+wEQajwOq49uzczYWDGAQTBbs+FmhbMxPJ5dpVHCvGvclOKRT0CqycODVGsdFSeOhWs8IWXoUzSQgTXt4RFMy0VkJYzPqXRNd+LgFYOnUplQrVaHVXo3zyrQYSfV3Mdoj2ZQyYfviV1l06Aumwc6tvzBa4GZJSM/QaDKetmY4dho6E+8yl7FbFpvcqvjPKnCmygyjK4xltkDXKD28bXbuuyIPQTB7P2ZBDUin9j6kv1DmL9aMdaLZeTCIIhB8BgvSsqYDDumuZ2QCIsCJsNoZgF6r2Bx92cjnhWrDZ3XTlLm1va+SbNdd1kWCDf6G+wGvYlqZB+L0I3IAuPZgNQFmU0csOIcS/5Skki/OX5MBSWIxXptOIU4Qbo9kW9z02xmFjyBL0xrNOWZ3fEYqqUwSzc+YwtWdIeHjeNu30x3KkBds4IuH7G0/1ZKiHZwmvzrq9STE3VmzSXcfderV3K+PLN/16HJy/kyrBMQ83w5XtLJsr/33a2o2RPWC2O26Kyf+EBHgr3T6MGgCmM49IIj6fWjLwy6ByyrxyIeefBZlds2xSX/Fy0XS+bQDzeFgNB4qWbEMTO1FGm3d1wOdXLzfyWG1fNEhgzM2TLZVu8n/n9FMMglvGPVOFTjFYsiaz193DI6D5BNWq+3qaeo/uUJCCdnynxZoithbaqCebaNZh1L+44qXhsh7JprUR7dzjCkwWI9MavEf77ksNSrhO0cwUsKAldQ21xuFFLKx9Y3wdbeAAvPw44etH0L4UANXtycqz2k/h/XlvC10Gm5Lwgf2+3l8Nb2kvgM12Q6oU8nJPvd2x4Zuz2O77MH4w5Cqwgm7EJFpf246oxkx5PLV9CJ7Umr+E3cIE9VQwTaBQ76e+F6AINryZK6JSoPMdlrCKj8ko24lRpd8/xzQXKGojUIRleaAlHLqQlXcYQBiQFRn5BY/2h6+NK43n7EYj8QoA1au8ehw1iefE8V9fIFvmpncT66wmQl1nK01aReuyuJRO443Cqy60R6ZGThxazrC+N2jkbB3DryoxODopdnDrCTJaZwKcDRy3IkJ1hO1EaBu/mJx9fmzed/O8ALeG009MBhJHvgiK2KXtbNmL4US5DN4t7CpnaNYBgRLTWCAcblK40MOG0+6bxafJytViuKSt2YJ8RMOeReKUscH8vKFLJdNZcUecdx3aQ4mieenqNVWF3/LqEwk2B4Iq6c/DiXFG1s+FpnHNqv3VA4bkEvJ9mUCePdGx7SIbU0e7WlFszYNVpzqJ1VXzyrcY5xTFKsQffEu2oEG/5OaE1fRGSvqmCXaPAHw/VmaGIc4qKHSd5bZlN8UVnKbIOKvYuZLtgfBwjdW18t2j9rOjk8Rkk/X05/xlyfb7wHxJhIEIRCTzdQ2GUYABakBg0hbtuH0MMSvc2zLGNk+krEBEjoFtO6TiWLXv8SbHKsWQR3IxuM26capuTfHjvESaJUWEUXCKmQYOVgj2xFTg/UEQnb4XQRBF+VNXFvOLYc1dVVuPRgF+cnn1aaz0X9vRbF8SLQCvySuOjK228nto0azqnXm5PXEnFUC88Qcf+/Gfg4DlTmL4GbHZZH4uNqolxE7+DXP46kXWZo3oxAU1D7MiNJaTySYp41WBCSTfZYqOncIPyzoE9fBWqTTI7XtLfrcw9OoxsrnyglI0trIyphqQFJ/1vNtd+qRvHs6cyb9WNhOPJK5VeccdsL05cdcSPkvWKB5MqwfZXcpz2acBT84YVEHo3lwoYExFoeChCEv1DqEh5WN68/+CHgG1DP4/cCDBveZMbE6O+xNYma+qnRvzXYplky5MKuVXNSlZrtwSU0s5o86YCqllwdhaZzSjIXeBI/cLBiziXVe0o7QRC1csoBjWqzbxK1paKkhLiLiAB+gz5jsfL1XoAp7itPpvskLbAQESXpovJsa9GhSY14IClhW7lrC+4iTPqSZzBIpQ/+NMrEKMWpLPMAvnSRQ9juOhBK34/42vYVA1mxB/yOjN3f7tZVVjOEDCppbOgdrDnPqz+jF68Y37vntqMGwm4rBgCaXv5ri3IWMCWp1QOv2T9NiAKrWCgA5FZYiwd6boE+mdkx9bcP0v5pmMRxbyoV8fbvvnbSueBFW2Tx+yGblAX7vrdHsOoCyJU9+r8rjBK4MGrTnjb657MGaBPOWN4kCX0zkaeadzhlj6r36oLtxRaSu0Whxqcev7w1ND+/QseylEh8HqH31g+Po3mXE9e8XBTMR2GJrY2kEaPdYiCi9pMVZCTIaJO1Ol/xScakIl0Pe9EWVUcol0CrBgD0jGTvAEcAzh+L7VvzjNsy2rlXKF8rssOZFcfGnu5y6DrDPeC2zHHScSjzpO175ixt7McdMiZM+iAEMyQDftsdrYAYqUGyfNQqwo7Mn6cWGVy1zQq9F+zHia4N4iWgaFsYJsKOW20QrAVyLTjMOZfmP83eo0RGsbisNV3VXC92U4S3DnDbYKcSmZzNxCIR5xAox1jyraQufTLWTe7yLfKNFy4J1bYqXcHJj3Sv9fA1zcuqfENoM3qb6MgWHj7p2VKOVQBV1aagRl8ubgtoLxcGtLFlARemztt0nn3d3HjdHcExbzdj/6AsgHYPFsEaMLmCpt2BC3e3mY8NN2gc0scRvCnoq/DAESi6BWXCliJNQeKNGimw/QGcOG4YghBynsC+L7sxhc34YzyKe7jtNXGQXXMNOng26EFQey645sAjx4omb8C/a7G7Z7IVkxPl1xGmZZWIKp7LrWwO/UMg4lrBJH3BL17NtIWbNbmw8RljcJceiyy//Wy4D+zHpgg31EDQx24tawtusTK4MGfaRPdZtp+m9mMYB/onLPiwjhw/qu1cuPlIaPNRZ6xhD9gj4DECYMNMEDiejJJVKNTuveICQ1P4oFe8l/8dKywR9FPH7nUL06gJQoQUlI5fKHaTV8dg1biFOFsSfA+ixSzM39flxNUv1kAhmhguOkHyMpR1FuWZYa7OLKc1EN7Xnk+efrHCXF8Qsp23gtUdLTdOBOqkebXZYJ/kvXcYHTN8fT4Qljqk04/qF/iDHmV3qru3ZWLWwivyMPGqtt7oxxi+wDeGGkiT+TUQhnhpCD1LsyAAiyA9FizK+NH+zfx1HzYCEOavD+NQTBL8D+PbnFVfnSxzcKZjI04QEOdQi/vXW3pCFQoZ2iiSNLe5PRyAwN8eAtLfnrJystEUvreEGneEnJ66pB3yA7JihLcT/Q/gHLkfiPpkbfeOWVfipsaqgrjR+m2v0JY1/WNIx9rNsfgxQCQO9bDk9ECra2XkbvOnwpsa1XCJFnae8craubfTplGB5uUkorapd4iuAPQPwQkOhoZ5XPdl1p7RqTRBLW2XXqbU448rDNfBagReLznGceeO8Ckhz39ZfIKUBxIa3uNgf8fWUetUv/uLwpn4tk/TFvtY9cfYl0TxNwY3JPY5g/QLB9PqdGClw7KEldMJxWXtdqwRz7ZmEoVMQMD4HhSULAC2WPo9Yb5+MvXQHcOW1CKykHfXpZl+5mVtFqcPa1vwWdMRALtDdfbsLGZMUt2jWvoPp/TRC7piyRmkd9glsvNsk85ROmkLmEEJBwR1PjLBn/aBr+nrTMdZLi3PpwS2GmUqcLOxRbANtxzRIs9FPpt4fYJ4hAObAldXi6d9MGg1vQert4IsyLtcJWx6Jm7fAacR7Tzk1l8kEUWNLACDYl+SwiADTItmgPqKjbn6sYL+A7NSrf5NjRxlSPRQKw6ajBJ6+Z2Iopv4diLUTWqtvJwyY6sIWS6bxX0MYyes1heWJH6jaFHdyEq77C9TQFP0aPh26olPBhQR2fS0hbseS2dIjIzodo3dN9UQhDujKXFL1YtKdnd8Ij8gmMS6Mr+my6GQhlRQw3iV/SrhvADaBMpRl7fwjQW4oJXMAYKZ5X9jfg8RJdE5B5CH1MyVvCLjb0V9v8a5ChbkdH7nHPklPQbggXSBfgdD2WcZ6URWmflOGl2JV/YiT7R0lzHNagIReQ8Gh9hhMTdD+j6lhIen0HaIhNNi+7l5y5VsvLorxQcXMtMewPC24RtOav7LinyBaYTlpNJsCPsN4i5dn10UNcm3wMCttfzpE/Qa/tV3SB+LKV/YwqnZZpYsXrC+ZrAC+pJOiIxeJPNMG5WzoOfXuFKGqL7N8GWugnm/n+7NYWe1+KsjmRFnPe5LidubsC+I4Wk39ZshQ6CgTwl2NS4zbjOkFr7gI6QBdJbdvDkYxVBIYGytdweVF3vssJ454akYzvRTULmSkhVDhwCJnXgXc28Ovwd9BwvlbQYoMH3DNE3B1sNa0+/S04P52ZRvP3TnIxCjOFs6j6xwxUkYG82Hg7NhxT9ZHkXvXqbUR6Y4O1xpFbJbgwQ062YMCBU+7n1PM+VSJqjh0ka7yIJf/UQ2WKb+JOiYwMUBRxX6O1lj7IMIR+KhUiqT3WZIRGZ4/svnMDZkeAkvh77vjrcE1SEA5sq3YdSCbCf/+DoOZLjlGLM2dyaFrDXRz3oHdDaKYfb9OxDWpB6dIaTuIIEM09JoG6j69poOOlc8uGixmGqr2BTefB9PcfZQ88tHQm23PIgpc+8qroYEz19rEmJky97QrOslhzbmhxt8HFmjtguq52jHQ2QdEmAh/3/aEEFmCzwlOV4CiQM6etkZ2RhF3lnOb583VyZbBZWGQiapGEmX0V7Yh46LDGNLa74t53lVKXhu/gEI0pkTrnbJkfVQM+eGtE6ceVgef3Sqmm5R3noVXqkXDtCwwtdr8qeosilT0R65C6Is8p5Pi/3jjIHSu51lc8t6RdenNGzb7m9meHN/zOwh8L9gQM8Z3U2La75+98W4QGACj3T15mg54tAnYYeKFTDJl7ziMl4GgLdbit5l0nB7cz6ZjaEULSfr+Iw/kaREZxww8QqqMLF1c+xB6K7P64EeolLJ72egYCAdO3INforCPxpNmZoa+yL5Yj9ZGKE3F1xWmAhQsVh5ZaULAHi5VC8yz3AR0ri5QFKw4PCqGMejTcAVYiqcHZ1yYYKUJ1iVIChsT/8gytn9uQ6hkOpEvBS22VNk/DDtlaHiwrGclLd1DOz6N5EuQR2cDDxohTsodcqorsFo+OStSCtJYarIJ6u5imWM0uh9D9iGdnOueKYUx3JKYSLtMywTDx8FbIF6LjNepoxKQ3tpIKahO0mtsbBwi3H8ufEXr4fhMgTEnatALF95Sif5g9n6c1O9/EPNKzdylmGX4w8alLP/FYw5gXZh6uHiR1W0lAojiLEmkhc27ZA9b4NaDa76mhaoet5RI3SfzN/m6Aqcs7IoIRZkTXBmapT0hBXodoFnRO52ju8o7/xIp8tk7YfSg1Cblpl5cJnDQYGsyJ+TimfErEvSU6v+nPF7Jix7Eh/KdpoZoTvSTlSci0AF8ONWzyB9rYuDvXHWPVi7dCLwFnLMnCuh3k683IgNimS8FM+m2ryCnz4jq3NS+6xuV/Jdj6zk9416lJxg/2fb7i+BeB9GuO3xvpBh0OBq26rXyYobWzrNp01WWN8PeFJkzxd87kOCPF1iXyrHbv0wL6ZSbyR+fOqLXvYuJsbIlj6dK1YprWI2ZXcYj9jlRllv8bCWMxvhY3I7yNfZ/ldt3/WvyepSzwnXt3DIoCKqHuWru0TJ3TYtWY8oqQpg4egzTTSoMHLFNAi7UsJHo6rzeeDVYnttzu6DNugtXGf5GaXRhgRirgdYVZjugSfrMbjfxos0M2G0GO+Z4P/AbfAzfLxtncZPsgnM9F31xToeaViDDvrEDwjVjLvnSoqWu0tG5PVuvbS6rTJxDuq/Us6ceSoL1qYUTBuvErOq5vdB9zM1raSc3XjdeufezEydn9GGkTFUYZnn1YFHSuz5Gj4s/mNwPO1HjoRUZi5j0pIE7OpB+7TIr7vURfTtg7rYElhDzQT9hYvuYjyzsEvRFPZwFLjgg9pfACz2Kd+ZIEHWIWTAxD3Gsw8wvXjmKLwHISQ176b6m6mSNn6e0TUWc8p/cdRkB7TAp+GJJ2cGb69+w12yMzT3aWDd1ZYw8rU8aoCNI25eQ8O/OwnZMiL7yGU/FQkBP7BN6GKtQfEI4aiAe4B+XPvXSP6R9+HDAIaWQx0L6XxjOYzcSrQSjBTrLuIWAaLxhImHoqp2+3ri1EpebpZ0VWwXJu96k0qsnLRPGrEAbDzaxOc++LWaSu4F/qcIK1mg/+6YIKiESRj4FhSQXfselYjzOzWcSZhxUGv6XVkUX8Fp+iSBEEPC1/FbH5S2yDOvJT3OK2K31DUp0ZEzc7UFIHJdaiSUykREFvWsSdHLdDr+a/gsSWfJaFd06p6QIbMenYRyJ7+8j6o6/wcMPQxIK9N6yKxdxS5pKYV/Lll+P0Jhm354Ti8BRLM7An5TKbIE9/gXIAiwY/K271tUgXzyv+MKWswpD93bUY8Z1q3IR6qwqeElFkYwhXcSPTx9yA0zVKG9iZaTSxYjJmyXBJXMclyREnqW6tjHowBrT1GDUaTatpk/ckVApyEeCIWUFuYc84MglDWbYy2Q+dq1tWFRotNXLuBdzdwAOCLmjzHQn2QbAwnfVEQlvJw3e2PYr9N+3lA8r+op7AWuUHdBUVHUCRf84s28pHbIZUh9TmskrZUTJteiOchK7xGy98KMgsaI2s7//1icfsLGdKgmTT5I66PvB2Mm/uYM85TB+ObNXGWwgme5uqKWdnYF15gmaUjKhZfJqDb8pWo08QhutN7x+MbZAnOVpkYNCrpMRgRkSC/ux0O98+20kGR2uFW72B55o1uZ0qWNJbIIi0xVEQZxBSN9FYVaW8JBTc77Ka/xqLjd1H+VMcG1YdH8eIRrFjYeqS/aXjqXedxX6JIDVoZvW09yAkRpEOqrta1szFAC99tPkM7Vzl/WPefjRyrC7sbys068QEeKREQVcJIuZgPwfKRVwfaEv7kYlW6vevd/TrGJdZcBjnsQdSQY0UOClpj7TB3PFMw2Rmx9VMQZtElCKPYZ80QNJKpcVxKUAEIIvbyWEdN3W0WIjEcF3Gy4xXa7Zi1CoODf6g/DTFZNoiOLLXhGHH8J/+p6kH6TIoW81HNek3Qpi5IXuTTHbVE3z9ZG3cDw3XvrvsALGCZmQhXqjozqCOnKR1zI8Y/LDB/++ieAq+JCBse7uhWwKVww/Rzvi0M/RouhiN6TiWzMO60d/KJPy56eg4jq5QZQ/Xi/tLqjyItPXAwteI+edLQ8+tGFNwh2B5UZPI9OSuJotf+u/R55aAfKELOYBToCnUXy0Pf57oJU4wozvVYsKOT3QXPF63qVnNVpzUhOp7+sSBl5hnHFNTvjaPrNTSbD9a4ml6JoFH1Wt5V95+gYOItiOLbARW0qBT7HftU5HEtUuPoXhoiL2CIKWt1UYlp9auBccq1bYHfDzyfRo1BqNg83VP8vFq7IRhm0xKXpjvUlBu1i8JvLUtcxC9L4Pri5SQunwLsvuK1xT6y9JcBCs4EqEMaAOdrdDW+8wJseiHAwKAouWvw+RGtnzlZekSsuuEIEVVcmKaqo1STDE7bcOsNFfnFhz0AQ7/6txjaD2ao/nOKFyfJOEYkU7xOzC0cg/GXw0seTX0UYxLujuPyq14IiVkWWoLPxIUHHU2OFMFLuYk1zD3J5hnSUMP1pm4EEldcDHhQBkt0YcWv1x+Bu8v1zuM5zIdds8V1/lXtDHQGnAunRYbnNjVc9eOHDc/Ctj7FjrHghtNpFFOBMECba4HIi2JWympkHSZGQNwI9byOSphmoi9r1NWRuQ1SQN9gdyhrOyLAGRRlthPIXN73SmBc30kLbxUZRiQsH8HB0WrhX9RkOMknzEyEwCMhtY1I/9e/n591G8zI5McvqqOUtRXZdK1soMRqqE3t9s1NvCZVUVGPAhQrEn9oL1gld1ljOiRH53t7Alv8q3nns+Q/AJtb/Jaxk60PT2uzzWZV300TZtbtpbRMGdTDDLT89a0yTM0Q6AWfZhEYQs8gXFmjKh4I7fWagyzWzBqGlOD7xTnaKlFvbuQmNhfTp5G9NLtBC0qAPGwcFFS4oaBiz7FwN9/QHidg7MYrW4dmz8gbtLmwCq72VbVXrpc3zs6tMfnHpA==" title="Mekko Graphics Chart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905000" y="1600200"/>
            <a:ext cx="8509194" cy="479933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07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1994001" y="1371601"/>
            <a:ext cx="8348472" cy="976509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Pay-go project proposal intake process is now live in eBuilder, allowing committee members to review and approve requests electronically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Once approved, Pay-go capital projects will be managed in eBuilder, including document management and collaboration, scheduling, and meeting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First Pay-go project active </a:t>
            </a:r>
            <a:r>
              <a:rPr lang="en-US" dirty="0">
                <a:latin typeface="+mj-lt"/>
              </a:rPr>
              <a:t>in eBuilder is </a:t>
            </a:r>
            <a:r>
              <a:rPr lang="en-US" b="1" dirty="0">
                <a:latin typeface="+mj-lt"/>
              </a:rPr>
              <a:t>Rail Vehicle Regulatory Signage </a:t>
            </a:r>
            <a:r>
              <a:rPr lang="en-US" b="1" dirty="0" smtClean="0">
                <a:latin typeface="+mj-lt"/>
              </a:rPr>
              <a:t>Standardization </a:t>
            </a:r>
            <a:r>
              <a:rPr lang="en-US" b="1" dirty="0">
                <a:latin typeface="+mj-lt"/>
              </a:rPr>
              <a:t>&amp; </a:t>
            </a:r>
            <a:r>
              <a:rPr lang="en-US" b="1" dirty="0" smtClean="0">
                <a:latin typeface="+mj-lt"/>
              </a:rPr>
              <a:t>Improvement – </a:t>
            </a:r>
            <a:r>
              <a:rPr lang="en-US" dirty="0" smtClean="0">
                <a:latin typeface="+mj-lt"/>
              </a:rPr>
              <a:t>a cross-functional team coordinating and standardizing safety, Title VI, and priority seating signage in rail transit vehicles</a:t>
            </a:r>
            <a:endParaRPr lang="en-US" b="1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686" y="890016"/>
            <a:ext cx="7309715" cy="466344"/>
          </a:xfrm>
        </p:spPr>
        <p:txBody>
          <a:bodyPr/>
          <a:lstStyle/>
          <a:p>
            <a:r>
              <a:rPr lang="en-US" sz="2000" dirty="0"/>
              <a:t>Pay-Go capital project intake process and project management are now </a:t>
            </a:r>
            <a:r>
              <a:rPr lang="en-US" sz="2000" dirty="0"/>
              <a:t>active </a:t>
            </a:r>
            <a:r>
              <a:rPr lang="en-US" sz="2000" dirty="0"/>
              <a:t>in </a:t>
            </a:r>
            <a:r>
              <a:rPr lang="en-US" sz="2000" dirty="0" err="1"/>
              <a:t>eBuilder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PMIS Implementation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452AC5-45A1-4613-AC48-B99EFC269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571" y="3609644"/>
            <a:ext cx="5651362" cy="1419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779571" y="3259546"/>
            <a:ext cx="41855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200" i="1" dirty="0">
                <a:latin typeface="+mj-lt"/>
              </a:rPr>
              <a:t>Pay-go project intake eBuilder process flow: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685222-DE07-454B-A059-DC7A03F4B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002" y="4226408"/>
            <a:ext cx="4032213" cy="1818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1917349" y="3859285"/>
            <a:ext cx="41855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200" i="1" dirty="0">
                <a:latin typeface="+mj-lt"/>
              </a:rPr>
              <a:t>Submission form:</a:t>
            </a:r>
          </a:p>
        </p:txBody>
      </p:sp>
    </p:spTree>
    <p:extLst>
      <p:ext uri="{BB962C8B-B14F-4D97-AF65-F5344CB8AC3E}">
        <p14:creationId xmlns:p14="http://schemas.microsoft.com/office/powerpoint/2010/main" val="1231336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070" y="1436272"/>
            <a:ext cx="8625668" cy="452494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657600" y="3698742"/>
            <a:ext cx="1219200" cy="1406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839974" y="3692716"/>
            <a:ext cx="1219200" cy="1406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1" y="905256"/>
            <a:ext cx="7995515" cy="46634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kern="1200" dirty="0"/>
              <a:t>RECAP: FY18 deficit $307M below projections; $600M of cumulative savings since creation of FMCB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5791200"/>
            <a:ext cx="861060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900" dirty="0"/>
              <a:t>MBTA management in process of recasting FY18-FY20. </a:t>
            </a:r>
          </a:p>
          <a:p>
            <a:pPr>
              <a:lnSpc>
                <a:spcPct val="125000"/>
              </a:lnSpc>
            </a:pPr>
            <a:r>
              <a:rPr lang="en-US" sz="900" dirty="0"/>
              <a:t>Operating Deficit does not include Additional State Assistance received in FY16 ($155M), FY17 ($140.25M) or FY18 Projections ($127M)</a:t>
            </a:r>
            <a:endParaRPr lang="en-US" sz="900" dirty="0"/>
          </a:p>
        </p:txBody>
      </p:sp>
      <p:sp>
        <p:nvSpPr>
          <p:cNvPr id="5" name="Oval 4"/>
          <p:cNvSpPr/>
          <p:nvPr/>
        </p:nvSpPr>
        <p:spPr>
          <a:xfrm>
            <a:off x="7469431" y="4809987"/>
            <a:ext cx="609600" cy="3311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986685" y="381000"/>
            <a:ext cx="3118715" cy="228600"/>
          </a:xfrm>
        </p:spPr>
        <p:txBody>
          <a:bodyPr/>
          <a:lstStyle/>
          <a:p>
            <a:r>
              <a:rPr lang="en-US" dirty="0" smtClean="0"/>
              <a:t>FY19 Preliminary Operating Budget</a:t>
            </a:r>
            <a:endParaRPr lang="en-US" dirty="0"/>
          </a:p>
        </p:txBody>
      </p:sp>
      <p:sp>
        <p:nvSpPr>
          <p:cNvPr id="2" name="Rectangle 1" descr="Enter Chart Description Here:&#10;&#10;End of Chart Description&#10;DO NOT ALTER TEXT BELOW THIS POINT! IF YOU DO YOUR CHART WILL NOT BE EDITABLE!&#10;mkkoexcel__~~~~~~~~~~False~~False~~Falsemkko__4HooU0THZk28POP9trq+pbTvvzd/gcV8t56cq85kb3NDTsUhojRA0EsgEHHMH7oYP1SYpn09ysXVivguJdhTvfyVMsBLTGvcX7WPTor/CmWYMZBw004o71Xrc6R1lRYDISBIt9Bke3sLHgDUN5kW3TEU4DmZZtgS+OcD592CNQykSI6Ah5aPOJWLsB+3UOqZtrDoAOd54kTMiGs01Hk7wzZf1Za/UXwQMt5yCbOBcsIEQM42W1Cxp3Qhmw8hEIK04V9eCUwoLKplfhVWBt/VpwzeEtsOXT3benYEosuHsWQjvU73ECAFerty+rpWIePnFzdbCcj8kwvGSOSJcf85lEs6KcaJG7D7k8h79pw5aCqv3K6IexJsKwFNaVRJucds1AP2blk/WQ3ZVYM26T+sA34qj8OP5ttcLsKB102hjdxBHZOKvu3HtASPKRidik3FEGcLi39kP41T9tDDVYQ/XavWJWVD1KV7gHxDJWR95Ec1CsTh5VTpvECEU7wtotviC4wNV6AGJsjK7lP94J4if+LZHpMuzlyZG2rJSFPIuw8PRzHeV6O8ZY9O/Ww5ktnXjkkAl7rHHafMzB0yEdKWLunDCZYw+A/Uyk0sJjigyv9/PREbSTjdM5rug0JVV6tz884j6LLRvCBdCvt1Abz5pERYCH6IQY0e2txxIfVQHyZy2VjyCb67/GqMt1Bq9Ah9snfEE65Aj0JuoUSupGDLM/kDy8W/YUKl1hE+FmKtwSwSjy/8xgV3j4/HVzbq5Q5io9RuRC6qUCR/vdlGZScJ18XHAMakPNWUs5VYm1wCwSP9uaYBdt3Sf2C2agRbJqQCwpEKNRhVRBaxUiYdD6LyANnsnySN9/ZK5TqmWrXWJjeAeFw+QjbPEszxtOGuNVoDGmY0MBQ+DfmZfdyS7KIClITDs45R8YcNuSCZoAsp0bvr02Ixm79on6N5lNCCGbbvCYd0GL+pelnt2FLspHozIQMSs3QwuyWxGSgk8/suT3jXa2unMQ0H9E9+hA7hA2PfHB3uLf8VDMDDbc6+VFq59+jEBTp82XXRTU0qgeAuzyJNefH4rHCPNLhk3QIjpyKuTRSTgqjOTH0bYT+Vj6quwOGVq+BcDqUgvjO3+zB8pJdWX698lscrYJ18BCSy5FSNJ4CXmL3F2z8e08SQpjZIuGksy9CM6Bzl6n2myWNTmkdPXqd29cUhHBXJps7uY9t7d88cd2EnOJWvXbh/IiQ56W6R1zrD+QgHTAC0lrv5a68BFOzJFFc+VOUiz1cZWNbkBSJVOwOG68eq8gKMX4975ps0T0xb8FV57Blp7PP63HF8U5haoxvNdTAXk2ef/2g/sn+Th9KykH6hAp2UfbD/fBxxm1imR9o1uOchYwDjRfODzgYslE6oqgJaRDGs9SwVWJOy+PzTvPYoMwnjnRuq43E8YLMiyfrYrKjH2JPyI70L9GtC+7zdlA5KkqH5kzr789OrKOdQ8hdLowzo6BUn+8fk+ljrWKanj6Mj2Eci5EHV6Ik8JqWvcQx1VHSUpnRKa5W/ROMZ0Pp2UoAE2GENo4evXtUhgjew4fyei1Zt3KLWhJuF1Y9GdfXfIM8JnXpuGzgEG6jo/ogO8ASVYYlqaoUYP851+cMO2V1+ri8DiQxoTogRgOULmfgD93yhiTJJMdB6C0RYiwKP9IRM9anJqyPtE4M1z3Rd7Ld69UhGc1eQvoTLuZH0BQI+06zNghoYcO0n7JrlErCAHpyVyJomSGOAP+AYjnL5Ii2uLW3d2XcuepzL3UEcqr1spuLZ3bvkk2SWLFK0ygzWX/aaBtj2QNFxqLWS33/KmlIq7aT2aHVnHBPaoqPgpkME5zvd+PEP2DqBQaVhvZgekNSeOKvXae+n1Cy4jP5DDof7Nz51Qxd9SLn/mcRc1PeDo88E39m4t4bviXXSQu5ZxliPXfL/DsDzyV3J6dRvIK/drJL7GLmBLEAdoxXcQeCj24lTOYO3Tbb/QPsGAJkJNLhfNCDrEvk3b2RM5wQgOEn2WEVfuZRezGlpAp/Sw5F//atT4waC8OrZapbckfHDPt+/jYut/ll7UiTwXZY4cRLS5PGD+46VjYP7JrARHIJF6qEAoKcEYAmrvFsWSdT/tOoSfrEUzbieS1kXbOlQZVnI2gcNfz7o9qnWeqGnFJrSzoQDrjMqGHkjKVBeUtqYv1/5gW5SwNT9dPItsG+LrmN4oCB3gbm6KWydm+biga6iL/Wwi4AFg+shSmRyNXIML4bcB727dJbFlBqv+e4eIzlY/7k0hFOUnloMyxQtwkX7NxIVI7xDlQV5n5dzw8IS1Z2k2uGqWJYMDbOvr283nlAuX3+Sfw0Aod1b9oeGKaGEXd0WHXRCXnVSMIjPzNQkjvIOC+o6b5P5EjagpUv6ii/TDVj2GUDnzDmS+AODjGtWg/dChz9/Zg0rmOt7VFczQ5o5ORKolu9+bvhO+GgOWuMWhCZ8EHX/Zj95hKJ66CQfcDcwpYW3uomGV9i3wZ2WWwRWBnT225Ah4oifBlUQykpM2/tJGUx1SYE8Evu0JblbVzcnUe9FukyAEr9OPvaV2XI6ThgQgoEX7rEG8DLVDa0W4XJR8YQuapi6qo3foeFDjAmVkjb+5Xu4K9UR+lR0nIh+c3yEA6P2FDfag/vcA6pWnUREYlviDeQKnLchKhxQC24jp8bmebiKDTpHHG2MRdoCTSWi4jYCNqAqL5J1iqA5pGp98FWevHFsBz1zRjZ0TUXfpsxIG7IEcV1AMYzl8mvstYkdZ7HR+CcWZ9NqqT2kT8BIsaMsi/4WeV6j4NxpibFYPLYddLR94VIuCowyGqfMrT6OaZmBlcLQrItdy4ypfc7LF7qQqQBkO/XFeGwroukKsYPoVxVrQyWhncgK5282j6ElrZVP4zMtMZe3Lz8yAP8IKpZ8/BWzoX8fIXrkPyrcnMP8bX5o6TgR99+LBnvFDcNilpWojWjAjaXef1hLGoda2l9SHvah7pJ4CIGkJlIDV7lRGHKSohnbfJhhm8zZbRT27iPNvyDYE102kN9iTNwUFN7cSn8dN8U5e0fqO56IAb+NzbTh4CMpq2bLWUz0XlvyWsdLrcL8kTYANhQ6dzhsRxmmtngTlHsf7YrR4GzP3wt402uakTtGXUF+t8EQGbAbSsdUDPEajPm3OmVmDo5ZpJ6nwW+6zxK3kCwnu3vMOGbmZpTVrb9TR2XE5/R7kkM6TLAhaj0fk1cjtrYqrFN23iU9S+cZXTRe7cNdOCuoNz57IQ0lDYVJ6cVYhm2f6k6v5T2CH7F7i3EUjFwk8zOybAmlEyE8eVexEfq14jRp2MxoLPlsxdkAcRa7K+JxT4fMUl82S+pHpsi6bo/6dh+C5tjVboYnmudVvOOBg08rPN1ijJJdF8RNJr2dNgZUE9bK42W/pSPhvr2BILOILgb5IrmZFInNkk89ysOM/xJTIpnZWs1uGtiBzY+HzCcGBnSuEijKnbYrMWd/ZCkas3HNm494d7dznclOnMVPOoCu7Qx2zqr6N77ViIIieG7hsOyuCyIy1blAVYD6O439s7DZX5300xZNHEuc9q+zoOz6aJD6uogTtILryEFDOAeRZh+OW2+rK6WzYCA3L6rLsQGd1+3nReoX5IEEBSa8yPW47jZrBzP9TPTCJnucDgNhn67UKaaZzGGV9LHmAOZVMxBIxia3khCH9AipeiFtP690HrMSb1WYt++qPALKPVGKbJOIBCjZiDHgcqTkNE1yD9ewKXtoxaj7fyVLMWNw92cHPdY9XprFfaZUTIBpd4plVCmWDDPSmvboP9LlNsBFrzucisl0qtQRO52lwgbcCyBFWFzwVgaJGiKIcOxUWQRwYMgPyZdXxZ52k18jcvXf5s0p2Dupdbnh2cXALBihm1vPUbg6rxAjqmLDWeytsMGGzBoSmtpsmWt796DwXHU5fnnKfmhahhINxAWB3MhO2qPZhBF4mAeQlPNV8K9yfMCqTQC9dEFrfkylymhwr7xfqrmkp2ZkNHedda/ZXhygLgyy6BWUPMlu/FRFdfMD4l57TB6ZJLOyjr/AV5DkRYVdZBOfQTVJTChqEwAtNoXFHRoASgrlkvOx3uvkXamjzAIv97XOlruaHL+qIhLMMnf4nW4O++G9uXZoHZBaCiFXyCcr2/ro9L1we8YSHyx8D6WU8Kf+WZdiVD4jEtodlB7rxlWs7UWIX6WWD81NokInVbGY+kDu2RlAh7hCIuHEQJpu2X32n3xjrpAbu64tkYZIW0u+d1M0K51WH4EdJhhG+ju7TT3bXSrmy6ZSuf95P/VeCS8l9nARDajteVIrsYnak8We+Zt1H8EKJTL8eQt3OZGakjFIs5wkDNsJsD7cCfNEIx1wrB3AuM3F/spVgeEI/ublZNKgFrtWr+/5+ijL+xmYNk4JCsbruMKVErfUv0qm54vD2e/s3Y/kLi0JioZHV47rOK3Ak/AO1ozXbfsh3tB9SCgFZiKQb9NJP6VROxJ1miFrPjc2GcN75T/8MJQPIIWsSHNs9AbeG38EczksoSAUZC6wXBemiqadGa5qQqkDDTCkxEOmj2YH1j+9ZFLk9qakwp2NKX1/LkflqY1lSq/A5AnfN1bS0UA2ErYN9y/yblCXjHNNvE/cjoLnIqMsYJ19dN1hrwzYNr9pu6wC/ZxTZZiToEIElG1BCH3F3TnTc6tNoygZjBJtUeTbD6yChWM5YF9X3/C1MnsYqJhg1J3DppthKV8gaVpfedrbxOSVBdOzAIRcTMz8kBM5EhFr8HOqdNN6/AEC2++2OfPbc4o7PhlXkwYpruU58Emc8+TL32yqKrZ+XCrfw7eqvfOKfoNftw2NPrq4hQWq3JqG+FU9OvptfskmflAaCKXSzyWZ0vxEZUh0T41Ikc6GC8PAgRC0n5GWbGPTIkCkdbVTwge7JqK7y71UlOa74HYj2WRAmCU9IPtm8+EKtC2YrHapwkUIXE/k15H/iSF4d9L4Djg8mhMMgMA3lsgrVVvwdEpPYlFawMqo32NmtPGzoiGLYfIHjWI6SpRhX0S7sHmkMnPwtBKEkMXuVCyKqiopOAkeQV7wohzr4iVdMMPcT2E5lGOcDFKYXcPPlw1Bg6Ft0UUiE4QC/tk2DO9DWVUtCwNkSXOnsCc/6EHe62irjVePdYCpE1nDapiIIg3IO51NClZJfduby4jrsVts8NkoasKk+xlB3yAWLN5ZBqOirwCEDS+NtiCCtVQewQnpvrX/oNPEE1E/m9LOZVB+/bkdB4yxRNPa+mj+hEb4AbRQxPH3Nty3/zffz13RbXBiKLFPnEQTRYNr2/hEi0WoauCkOl+J748mLKluUHtRnEaNcb15vyElRtUcyWjbAC0s0gOyWfAnvdah3688ZI5WBgYBGazHo0hGoF/1uyv10R0dD3XyeqKLg3LffMOKzq8CW032a92vs6171UYx0zkxlrnAVXXuG+dhARv6e+nzv1est49zErtEaLy57mVyEG1kGYNoo6yi30+9vm0ztXi6W//89KRP17ZdYFoCnCNcz1gnejAEiFkiceSMJaq9sz5VPkietXwMTYdb99fsZTqXdD8GTx22dAADHxSW0ke5ZObhZw1Q6QICEC8cSGXkoHpiGK8CkauAgeCwtiRRlMlYiz8K2ut1/dxWLVKZ1/IFylUvw99AMSx7XCf07K+vS/TKaULfmVdfbbYB6DpJUohnXWqRMltJGYMl2nH1568O8WxJAnE75fFieYhgJyTTwJkKS/+cqrCrxC8Ro8+wOdzUNDBJrQaZMWqgiYJ8195r9pvWo7O/lnIpVtSrC2HiX2RH6r7keeF1DkU7engdV7uKWRUClspSHlAP1ULcRmwvsYgIzRAeo+dvFSpbb1tGH45LL4zQjIRfJYCbYItqbIdIlb4opWgU1k0T4WOVfbPe3Q9ZY3CijmU7uIg6sPxdPeC3xS2SLITnt8Hz4T51v0RLSQyknPJ4FnRwCwgwEoF0fevDW3QAR0ecJS93h+KJypGIX8+DKVSLh7s2amER94/aF8cLK9/hcv+oGf3lmY8ULa2mmuLTuWjmNAbTvDW6kPeMf4ch3ouD4KLG+vlCkJEbenLZH8X7UQ8dlJoPIdDU5hHitH1sD2Jm6LAHspRE4iO/OBbuUHKsDF/a5bMw49gmNVs4chCBXgPvYgMwxDF4nn8BVJ/4x5qEw8j61/WamfCe9nQrIwA55jKvqt+cVgYf3rEAEC+msjMurgUyCGzihLUixWiJB0kYHYw2xgVgf6SXkgMerTr76Fh1aEsK4V1AOJ8nzjicd7u8Zu8APpckairEhpIx8jnl7TfwXvtAYp6mid7XQGSRqMsgASJQV/1eaN5lJ3bWNx+XoY4nf5p7dFdoe7lYoyGEuAaoypyvJncTfl8SNU7Vy0sxJEuBOVjz92UNKmuUPgJ5Wd9BK4OAAzUmF5Kzj6g8+neOA2k05shMWUBQNC4tSo3mtPWXSkuGz0+ut5n4jxfV/27OX7ZVUfSZtcIGNn/Ae0NVj0Er9ajqvW1JGNZ4SS7tg05lX0nM+RX0MGBC0XCL8OlyjF0C2C8G0j+HDrxhknTAlTvEoHY5ILHCYRSDvss80dJiz34Nplmd08/Q8J0+e47ceifVbdS2VvpdjWf5ELB/lJa9JusI0QkbvPWn1YcDXb7JW93to6eM39+eJT8tzsgMvHvAbmLLH16ak1tuMaivW5HosWcRAjgzEnwJHuFUCGD45yWecQwyD2WUqJTSHfxfEQPl5zLUIMguB9NkO+71cEMLds5fokZ7ZPEccAX9uxb+mtzdCpYbVnH+wHtVuh+40fNGYxNs3FM8kGVAE9gCXGiKeuTiRcCSoP5Lgs3tF8wnUhebXJE4w+xESLInf5gSN/aFmUigM7U5HfBA1fKQNC9TRFb5ibMFFHP+RECqEZKD3k7ZvL1zmy/3ivHHDiG7r/MfloQTTkIZaURtOhxnHvlMLPBnnESORihlBzWKLHW89V6FtOj+mQHPmuGSMbzvhTzOr7561uEqrVMRAXVGxbK9Kzb/wTys8MDwq0Zu9L55xP5luSod0VBPk1Put8Lzwl+RLiWWsHuC2xBwUPO7vWWqg5dlpE7PuCH/vhbGCwOP7kbBkUodBF2HmFuVTgpP9UQz9k8S4kZRGhAduAc+UyArQG68xXx68ovO4e1qQOYXnJum9AmERybavsFD4bTXYkuFhIwpQzp66SvyOAFVrvhb1BpT72HanhTdj4R0eLSAkYRwcoz2EgMrHfy4//4KnQeZ4evml5z+qYQgDq3Vx7exSZFjWrffjJ17lnMKjtF3SW/BQClX2e9jyOTmoD4QtlqXDwLzKDzVmBET4t++V0awN5UJgdhlwfDjpP7HTYAOfIvm8KfB1W+wdEzGQETSc4oPybeRrdw/858vkYqgiyFjFQ/ToDSWaFuyvEo2EMrJMYjaZWeNCWtsIVqqW/1k4QXA99vDGgHZP1g5QICnWdEiC2lbie9tqKkgS11R/YT9PUV7XizegHIcNCSm2gJJQor2KNooiOWALOkCH1W8SSPScddpif2qFuKWagK/fP7wx12I4/qsK+gwEN8BCCpW0yhUtG7/1qcTR+YkuEcVBZc3aepXZGrdebuBjGgyqOFaciC5FZb9gGJqiBILZ/2DBePlDE50XTVkL1bdrgTu+VV3cgdRBRB7UjVS6Zk86usE6jwJ6KSt5fCRkG2ElQLhSmbkI/OgZ7MMjHGKXQ8RiohjFMtqcm+EkyuSGtRCGSh1nCbFRAWSWHy/FlipHL65lKNSMPFWzVRJ44+Rv1670aLUrtk8NwBsg7hVs6v8NvRZvwDYpcVAIyihITw724bgK3gnqRU3fn+Ev9XZeml96FJKNdo1d+wYFM3gNFv0PItpz6K7k7dpLGZKm/8qv2Y06NUagGztQcLBeU/UPRlvmz021ZALibc01i8R7qSSHtyY8ig05MXlLeyRSbdZEXZC+qMSy9aFygh5wt8UguUF2Mz71Kr2kqu1FCKaG6PERQNK0J573uHTfNui3bfkvFAG6ZfbcksN4CnIX7rpcQ4UZB2IpH3RFnMUBFa/tFmFFE0Q/E+ZqQiQSuGiYbDMLN8sdIAKavoJG1s6Zm0bnGPXH/MZzzm+Q5OQgiDRs676L17a8ilJ2KqbWgr6iBnrKjsNeOyNt3SSmB2RPt1Kt97OSJI6F5IvRBnagQ/87L81flysV8kRhhhJhUP2wAwenDReZAUgn6FOPUm0cZ3JZAeoE+TiC8wnGHmZM3YD6hnudQb6S2AiqDTlV+WdOHJMCVQaeCd3HnicRwIy7k1t7Lzv3pJDZyXFxVuGe2hdKplwPolmqlCC/oyg1kFuhfZgwl4agbNzXJ798TGGWWb7Lm9br37GVCPAPK+ctDe6Ht5gP9FjZXyL1DxYWZQm88K5yGNDCOcrS+WRGl42nbPPTApAPYm3LCRpsQj+09ChlFAVGj7zXuQ0sjX8UjeXmzeegrgOiwZumU9iORpq4prcaJta+nuuaOCIdhUv1S2vD9SYtaWOaVp9H/kaM4j3G0kqTl9h9m/KAV3y7DcNrmja+HbdIwwgp3ShnubEOkudF0CDrRy3r79Y0QfOMVtRliYlyI9BTydHzN2LwFwMrv23uenDTbGKdS3ERQ6bxnCsR9HesmwcXUGD4y3aR1RWCjj2J64efgGRIjYCqY7P0n3DRoSM3Yogt0D9aAxDYccdjeINMGFzQWt8w6yuJ3JorIsNzKrFnaHQPsNeTo7PfE7bNXwalnA+azRDISKyAQAs5cFhNHRcjP61xsyg7dGvfoHCCD1l3sRpXsfgTfPRn+XRDRXF40jN79X9Q2DmVdndOpi6wIJnHeSAsRSNx/iOSZUugr+ePK7kojtyGxoNtolx13/zhI31pj1ZozvXFvpXrDoxZ8zj5RR+1OehT/jy4CtcP0q4bNzrN/5Da6tby42Bijbl4VRiXGdTLZhZuFeCsbU6Co3n0Kv4gkd2uRRF9kESWCrpWo4n+ukbcrGnK8WtuS6CsReh+JBvgnDCdXoREpEf/sy2QiIk0AUribeVQoBVziOEdoDP6PqKLQWb7rynftI8xRDj+WL0Dp1EUnQaAFZAlGDceqRG0DpemWeTBUFUYgu9Prjs5wUKyGdYVFUO63whfUIepfso3J0fTi4iB83jMUeQoKv6Pzn6XDv/vAmKZzr0HzIde482Ds7CkC1ITiYCVCyzfXnSUtQFtrApdAdVaLTqWkye7WB1ZdsOoXez8m6hDEzbZzLCZ/5gtpWYO3uSBv4h9eYDf61XWLso/PuyGh98FR/YIzsPQ7vDNjbHAfGFC4kV+m9yDrYxbrtl28L8Ao4BOG6KW2nIebihTWdt0+CHxZOX4ppEhWvsvrJ6yJiXp66kLPVNwwQmF+VMuZFJ7DrvaSc3IFVmjyc6q6TOQ/5T8ZJaKZ+vSI3iPeR/IRxS+lHGCLJrJT2NEntXkzJIq1b8TgJIDchhAZINxKXOhUci9LJm7h9lvi94wB7t2mzM8gCmZpHXLhyRLcR/YTtnNzkWu6wK8syLC9hANGzK7xwQZlwuUlxvCh+CoKQ7Cd1q2IdDXBw40kb5RvqKgGECdf32Xd8fEiRsTOcGbUovUP7//nA5V1gb1RSyB5ZwirN5NH5+jY0j1gxP/lf02JTOAoFa/8QuluB9INSXKNr/ZkLGwC4yj4ewpiKmsAOYWUAY/d33yXqjyATXvfWHN0GYaA4Fxse7fRFyom9FB6mHXiLZABcNrVsl9n9Dv1tDE/2N3ya2UY7i4IptPANfFtTo2uTrZ4LWWhJ3VrJVBhZdR6cAFGoPPP34tOA/tP9x0pzZv+Kug2b1wsAJyoEgXr5KVFpOpf5cyxoPj23bpWAjt2hjwFr+tJk5d7YUTheBJF106rPdxRYhdktnRSgQByVyJWJothnwjLOgC80X9f1XXSmNio3/dR9iwKqcKJVedhZJxtBotgeDFZXkIvP8zVkyR5YEHfkFas3rZSQboc9PK+Og46quQ8Y2FoQo9Nmv482WKT2OxMGa4xGLOoqDl7VhxeZJiCXHBqwhhRq21AsacWH9ImfzrmLX+6amOYhnNkBNpH9jKCpg8olI/IAgTbh0IC5n+Spgcj0q8VeFiM+rnJcg60isBmLM++y6w6Dp0xrRn4rx6waNMS/cJoV6zHj0FXMQcm0H5AaANDi42rZygXWBD81ohdcoL3NuleEG4gRL91IWgf0LSIPksKwcv5epVVU+bq5nb48kUJGZ/H+V/FyupuFXlvpp1KAQHAK7+VD+gIPeMFS0LOBheuGl56ZzN0dhrIGu7exrQJbu+GNl31Xw64sFvLtDQSzDFq6L+EgTlJn6o6KKTIre42lH23Ie4QG1Xolj3hxw4d46jR6OGJJl/E0qIEUJ27GucEuXsEUWn38dQNhjbmVSlEwIJzmTcIYyAcjJK5XxcQdqvvT0u7J/Rpy5T5s4dLZP15Ng6/J1YGL2aYEoQqEVOadP6/NIQUIbAdXow5jrBUKEgUmbDGkTGjN1hwTo/zrmvfEEZkvf8M4UXq0mpu8JY0HwiBngusrbsVEYGkYh7QeDm2t1kSqYTezmKphhPmFTPFOK//fRCzts8c5DV+BoVzu9t6lsFOpohyh0UP0HQNpztkxIrqsU7cVyzT6V/e1X4WMAoHyewcrl8hREfuYUkafucXJEr9FsQV2JJtDVm7JgZOuUlodg1PdMq88irP6lrqzP4gF9klpk4SBkZU9sc7Av6ILRAcue259CiGH79pTLq69EMrH7ErfaZjNWsvr3rVI7NHHfoTUItEaTep2PK5U8pKJSGTO+EMbGHIopt9qRbU7P9HdQGQr0xPAOpmV/JLGO9H7zqs83GJaVtVPpUi3SCQYRMnY/IurN6B1nX57+dtSzl5aiUOyDZvQwdomrHz7c/HAcgGxQ8euDpdLfvqWda7pwYIVtnU3kyAtnmlwzVyxG5lGbt5Y5ohxEqnWKiO5h8Rvt/BqLl8mlI8ZczU4fzo1MReNw3a3ospRZTLZ/pfPoQ7nw+4r4lF4x/viZQipdT0zk5maY1jdh3U0sCOEuC3ftfOOh8DdO2zVkn1rXwG19eoideLelwz30gn21z3geFktRZYqz/ev8XVP9nR4OtBtdeywkXkuVlwHjYYr/CQDCF1op18osxtu83GTpi69VLLR7E+5wXJjJXF0nMoGPmUMMePCUEhCU+FwQ20/KWCzdlksEHza90WgrrMuetXx7tM4RGbys7dLHXyDAgp7RdCGCGDrMmrlRogUQCwBQPmRa7DmSH4LiAzv2t9hcu3/nBE9Yn5OMSyOBlU98vU+UFaUf2eug91IJuTnYGhZ64mS+AiCC/kxZLx3XBCvnlvLuj0mNaesrcWYn1NvYnxQiAeSDZzwnsIBmPnYb5luXCkjc86LEJiiu7dqjNZkes8u2xPS1SEUkzkqYvaiTmX0KK1pYBneKMDFEW/WOAphQAgx0V64vH9zVrlrvzVh+V+GKYEvpvg9TTMY9z00+uzxUTQydlQPaovudgG6AobW+q+jvTYrNEwGMf4eZcJAu686oAc0/t5FrpDcYFGtedMNOxNNHSgKkbghoCzQAhrS5t9ewkSa7VAw0b3/ZP7HgnytR+MbHuI19904udnxISF3AbWLGbgJqxqlDxi6d+hgmA0iVcgTTWKUQv6cgurwYHkNlj4dhz8uIIkeP4POdAwFVGaImyHNCJa7R6AFau0ecZGS2cAjMHpGTFD0m5O0yDS8B0bYk2gWnmm89UbYgTZrQkPcfoquM1sxp7rrpgTyI/BP6id55BwCwHdDBaPMwUFKFb+2CVld+NzI5cvwQOEvMtoIoy5jrutbvS0WFcnaZs2cdd9/otji5fl6Zey4S13PZ3P9fd3qIfblW7t40ScUFgmO1LbzUC3fwdUXbYMjeXxyraXV9CrGeO3e/X/eF0SAJ8hU7RSzNrDe+aogK1sdrfSHA2bRtxHtHJDASNRbKqv3qGNR/igPWybsfNZv2GfePN+vtX4pQzhocARuxCHiIPtvtEmGQx3YbSed7eILI3OWolTkownqX63shEHa4p4y4p4XggM7P+rnef12P9C9dj7VQ0AFhbvs3d6MVGoK83xM+V+Mp6WN3WN8QTfzoUU0Fj45gRTdJrl4RTgTFIRwFMbT5bF/IgjU1zOB2P8AJWwbh8qEFNdpJekSx/3JOljCLSBrDjTPRB5OiDb+7hjDUViYBScIlpeFuPwTfstvbdd7XlOV1SUhuGftSQTNhfeVl3fIsKEOljjfKfDEjU1XIV8bULKmjDVmQv1UwFuYtsXIwIaTMxBTs1whl0KGakKV8MrPmvBVT1BMvktTJk+g4z/7qqonyiSZNzbHzFM7wXZTQKsI3AaVrDgFo+lOPRmCuMiHyeEJLrxL1WHwa8UBtc2zS7oYHUwKZsouO4A6cAb61Yqex960pAU5+wPrIbw7V57AbN4HR0KSzaUQv47R/vv+xV7ImE/fWllCPK7Es4+4fWpB7NumWUEcSALKa4QS+ixnBBc6J9jh9Eoa9GKluB4+AIAshwr5ilQpq5qWTe1tW6lXEvNfugCOeBFx7BUH5hLdEN8504DETZqLTViy1n0zeEjh068/R574NbMCR17Uxr5owQpYUoX44I0HU4u4pzr/49vP/3/gmXyaj8Fn1bRXqFisNqjmHwojJ0RkhFUmmZ1QRI4+UgdCt0iuoZq9RXHlW3MWD7eBloasdb0vbH8geZS/XcXYAgAapsQn9aeFm0JvOAtVlZW8OYNmLrW3JWXWauTSw9ODuF0pp9Qr7VNLBD4zE9Y8UU0I7ixCo+intyHyFeUMjfYV7O9ypGzXQsU2H4e6kygtxMkApLDr4RjXeeeKJN4DtO7AgiL+mIRH44oU1bxUeiKz/RlcTtyTHmIKky8XqRwcHg2RMU6ODGjYd/sBV+DXRG3uNuSQRRNGib46j/Gju/HIJu9Veo8Fsa2BqBrGHOxIFLH0SPczAzZMpsYpv0HUiH1myU6a4F0AdpMjqDKJ42CKKiA4eTmSh8sAL7pC9VPRq6ZmS7hMltSpiaU3bq2T+QqBB9wKuUsbS0yRpZtclnPu8goo06252zyDwa2gI+4zA/QEOwx55Eln7DUNfeAGElOUp8FmteCpoep/JDlKtVnJkP05EIDwvAd51+QdqtqsSLwqjrB3wGBBlxA6AdtBQS7w0m9209Vk56s+NIj2OakDMs5RcKhOv8mOAFT9XZhb2psIaiCAYj+k1k+LhAdR9ZTu3Uz40nCWB92cmdukHMYO4TaaSihkFzRN334BLVFe+RSwRWxiKrBvNYbaT+wORTebCqZYgl9EOFdgjJJYjeT3YIaVkZAy6d24FAZNKZoLkK2QmUNqAcfadkXS5JbwhJoHjDLj4hBm2bwHFyhpN4Xmp/qo/FeyaZXYonucJkBbqrzP9FrOh6sPaCx4mNa4vHSGc5RtscXBThlXsxXhafFvRHxwKHoM6+WURXoX1tNSvrSqIj5elpmxxUui3LZKvSpty7vmrDtF6Tw2vzwAFBHJsb0ziTW0yml4Td7dYmOeAWL7LExGgT/G4G9N6bU+Bdfzj66hp2oePuW5f3SwpreEYvLxXjJEEj9SHOtUp9On60rwbJAqSIXdFYkrm2bGVuxVNHzVfn6rfNBgV7mzcy037Wk/GsvXICGUR/bx8iL21heCIH4u8e6zPVEOtKP+0AmNv+esvk/tnvphhwYlJihEHrixPJ7O01JsyR/eDa257wFkN2DvOJarPJ4bbT10Xq7s98bkP4H9u1Cw3lTV/jt6LpLDj2cQxpf92AKCUS9IgExR8PLWY/lDq3/+EAQSAAkjoNGRxPjrhwWBZzAlCpYdxmwTfdkuRdh8szr1oMOannwC2HGOynOkcW1GUPrAfq7qb5+DjgxctkMbg00JeNR8bPGyAHDctgBRRNXMdvsj+wqnxIw9eTon8fgD51CCDZR6pI7TDH4Jf7VzEphr2iDH0pelIRYbZ57uc8+Ir6LHTyDU9G43qewY4RuSVnCSbzabM8Ir5JAgdRlzODmRT4A+k9mOLmSR+BN3j3Q64cKCX/KMFq5fcz8gpAntzH8JkHhwlIaocPVQR0n8N6J5PuT3mgAtpZxXER0sMCTNdtRbn/kcR6JjW1LaRK+bRxnIhSi6YqutfNUu6I1KsvvpcdqH47f5PEsyyo5CmVI2SAvuTL8KCfBnduG4PaV+I7HHj4c5LnpKb3ZQhSkhi09DlmXmgGgad/xtRo9TeFDdPFBN+kJWi1j4Sg7myRjaAO1BFl+45K0cEw0StmHW6VlWH8P4yDmvCedSnt9sr39csvWv51/yXSHvOwNayKugrPWRWjBb03fZJqWaPpBaew9zM85mDR3m3vTY52R4FTwf1cdAhk1pZksdaKFX9qB9jCHmD27EMzSGwNs+kqwDcKNbvwV/2Y6tMHgFT59BkYT4LngWrI0VHZdPt4dPp577kQw04VBH76TDKcv2UkWBDqkO7DMloOEn/g4LzTbZz06/Qt+ngUlKkcuc/rqESqU7vc2/DuQ1s+71Bo/2FvklZfTTjsKBxfEul4neyY9OaVcVQ6K1id+oM0WUwLxFbmJ2NmmxYhxg8XDKAF+3/PNmPwIjHJCyeFMj9Y+ZeFLAx272BF5+xQyl17IMMMBeZFVsYIP666eD5cVJt4Yu3ipRO+cBLaIiLKtRWKIk3dd9Y6TZt0uHGRTO9Gw/lD27PrmgNx6vGJsdZj0Bi8tobEOKQlMrmgVYwelL0yM7u3q3lWhwY2YD7YxBeAZn928ACw1nh4r/QQC0M52aozcr4QMa6p3vN4ZhSRIEPe74jNksY9XbWKRv6JX/Eslda9Uw2WQZO4IqqzjRAOG8h5xLbhT8bU1tdztl5WDf3igPrIcoWX53aBJFsmGyswfJZ91hZkUWlWHFUl7mO3wta62G8poqydBjhVf2CYjSP28TSi/zB49L3QR5OzLCux+xgNesRc+ps/h9ANFHbvshSlwxuJDmWbBgZ1oOoUf+PtQMHPjVEMBnfQqRCnPl/QfC0pDkf9VMLt6s44sDoQTWA1Y/vrLNXsPK78yF4jeQ0m0wwauJfBgoko65Cgylcy33wrxz8Z2BHK9X10Gktqw8EqnI+T8jIJUBK2um148y1uMQHpP1DiIagNFsn6Hv+8A296KfHZDwyylqjFQz/H/IFgEBANoiORCMh2RLBiJed9PkLccaGJa1pQOYnnEAAsL438HzWxmVy9oHEg/3JPm7aQ+JUJJRzjTKXLC7k0mrLqwV1Bsbd9laAMRNeUISJm93VCaVFX3IJsnOOYiVVzVgyCfZgymmgR4Bzh3nR1laha8zFN4cn6gYJuRDv4g/ezM2X4zFTccmKmYr+weGAw6jG1DAsycdIKVSNfGW+RlY4a71wu1PI4u0A+rUPOLbSYk33+XKEyplhoRhn8UnyZqKZUmsGNqtTW5tx5+J55wYj+zNXDYTmzejm2CeddU8l8bTXSUhKss+bEx/+PV2zKkv7F3GB9SlgD/zMXJnoRsBIoNsuSPaXJKtuJKAH6d6bSyRRxA57sbACDMVnPm6IHZkoQaJA1tpjdPB16CdYjAVYtBXyyI4FwSoB3GVFaA0kZ/vmTucpU58KRPcJyHbdJqyb9QN+ugA825B+bykFJN0aOWtiVYTuehWYFqsLa9nRtjWjHY5thGVtGtKrYGgXDi36APuo/obCgsNBnJgRHJZvYM6QKYkpc5ff/aDK/nhJFY69Y6TXxGNEDifscEGZLwgT3JvEYkDM/22A8lVnceg9HokalELGGvfUywNRKxYdu+AHDD3pAZI+Bw9iyubi5Rhj3b1PXW79FE5vdJENmIBTsspDEYEODOSsG/veRvD7j02OHaHRJoe25GbCAVTpSdMUhaU7yW3lC5gjmTtHFv9osoB3lHAqG5rJYNlbxdRdgwa7jg2tLmmyxHV5kju1xm//HYBSc+PMnd1AzbjM41FJF2BTTZN6Uzkt/wnHZ3A6vET/gvBkDRgbHaK++a9Mgrt9+i3VTir8Ecnf+XrpAWSSBlzSihHRc6edH6ueqO4Gm9OL6dUghKjIX9wSsI0U9hL9OcP/6s1xU7L91y8ASdWSUtfmk4u8S9xEYh7f3AKHIVzu8d0cNp4xbCsKD5/9QlXKzP5Mj/uZvnAbyLg7Fr1X6Cs9K7amvCMVK63HXdkb+ugvFtNZKBcy1Pg4o8dMwCj019IEAfzu/5nYBYFTdu47zCtwt272D4hISUkT1QVZfgcXXF3DLEkciIP38sUNR4IY2gwIxQhIegwZ6OjFKJ4w3jx7oYNTPRQUayMz4GfuT55InxFqJXo9bbGybzPB0Ru4d51Cd8oROnTuhmCzAP5q6PMJRlvM9C4MCL1ZuvmdyWQtMCNTHM0yvo61dQuB/TTgWqy/uYrVjCL7DlhlTBF6vGncvORbST3ggCNxR8GVcT/6pr23bID1c/gQ/i+w58HaqhN7C7gNXOcjQmp6ARbJh054bAjyPmJYuri2SpYjbOxaB99IH1uO3yupu2+yugvf3K53bjgCWcaQQSZqpWUDL/VZmMM6k3xumczKmnA1ULK+8l20uevJBRJ5dp7go+EUtixdJiqpmv8uK7fvQrydG3uCbBk4To6YYjjRQrkH2DSgvq5JeYj1iV4wMSzHJWDBJ7y1LqrO21awEg8QAc+k6eonbH+tCCpdRiEHv0+O1tNp3NAU1fIPohF9cZQ3eAn3ww7h0g2MCeA+zy4gb+H4c0O7qSVm2+CEdDD2u9r8iTRJ2klQ5Cz+BY5uBi7bCFDqxiMjIcQC0admvGFvpRg0M9CxmlKyuOIINm4DuY6Wof9NeDUSUu+DOysvFBk/E004WYfoxAe45nLanLoWeLQZK+yixC3fRyE+n1/I4GujAzkJpGQgLM9KmOVen0FRAgsI8TOBrOaeWYEPoXwHZrlTGUkstbe8cRnBXwyqhLr35WIrSLSC+PEIvJSBU2+x9fagTN6of9OumNyuB1q8wPy1/2Bn5VyNHSn4nYgmpIS8ba29IrqLGvac1THnsuhb3kaGFVAoyCQ4WAAnkor6lxA/2UV1Ewlo6ui+bSYV+21sF5RwahTHlMhT1ZsCsHCrijnJ9L1ZTBn+2ADRdEvHeLhTDdGSBhr+gmP6OB2eNpqyywO37ACLKnLXB6QVial6s2I6bg/VX/YqF1jDRH7HmRhOiLXe9d7rdUu1P8QdZ0WzJglMqaSRVUtq+vkB2OMpWcDLOa+6USm5RbdGTAh2Hu7ncmMj5tgm+3ULI62qB+IcHfuYL65HfRikYXHRZRxG7sHKlEioqh6aRwRMAA/vVu8YHseoqD2QPHByg7aH9HhRCGhdtyZmU2PPHjAi7O2gBoKSEqDS221NkRHi8WSP8A0lesBUD6zBgPIgO2BRJkUueVu0lZRXQfqqUhCa3olizKJjrhTUjld4U6i8tz4c/kajKpk3OatBISAPCuMlTDG8FKfOs+KdjyfLaAQI5lT7Mt06r+wuu3gQe8pKsjCePbW7gWwrCkFBTd1BHqdIZ9fyZDP0bNuPcIIG/nNa6gBTZAELuKHYW57fjV1qMswALrOMri7gDY5UkdgusUbTFnpdrNfl/xRLAOm8IE/XrFsgr2/nc+vHju4tp43+WnqqIWUBq+mj6ZJ8K4epJHZFzrtdc22MVoa7fVQnoUnFaoiaQNmQirmHcQEl6PiHbMb71FLinY/CGlatbBt8ObNf4/mchscuKaB+LMuWYMkYyZ9woGFdOAtH9FqbFtdQxovImBUK7QWUdJUo5s7xHdpYwOpBJqPQ/IgKy1CgoeBKMq+N1tPPKAu2CyRKvF3xZC78im2jhuP0VoZvFt3+TSmDXK0f2iVeeqVGE+IZDIs3QpqHrZDJX4mPcuVk9Mm/fkliH/JRhVhKIfUzjHfB0WL/xCjSfOMxE0a1az/S9A08QFIh/QqG/tGSFQfXwClre4kdKeKNbx6nYunaIbYTnOzREG4ILILyl3kSgZWuMcKG/uzO2TC/lQ72JYTAV3ZjfqLXlQkSuQt29PTj4OPh3yPH88SedOHOvQSjdeAMxPHCC90XYLR6RhU88aV80zbYbhY4jarglT5LyWKYw7GPE4r3sT+qLGpquOzHZ8QdpwkfbIHr6Mvlk/7QqtL7WoRfilIvWKmj3UhVbESDnqQDI4F0T7qM+LvjSyGIOS/Xe/mPQAsYrsZwixBIuWOJvKhyPmV3nimJ08/252XAaTLc0Bdk4QHyu+wHHcHuj8OAaaYqZnKyqZd25DtNDHDu8sxH/WbuMIG4IoMxzhbsLIBJZ9Y/OB24UFtgJjGfte4Q4UKHBBCnfC/3g7SvubTfgdKvFpM5wLWXOypIXtxIQOjjUmWNmHjtkErC7/wanIf23kr/h62ldKaeOlP6JczT/UTSvSmqspPtMWtzcfv22+SrGGJ0LcIAW8qpurY+q5IA8biZ5rc40qbdYG2zQoZaXPDZlBRjyutif6uxwcSWDoY2tP8GX31zVfK3oUFy4uHxPeop6Bf4AHtuFo5Qgw3Ocq/XCFCsQWVd4j4wUQY8A6ipbnyizZVUVLN3o0qteUAZ0S1Vem4IsY0zXXQfLVOXne/bnRX8tL6AAf8zxARrkxrjhX+3MqIb0L9P8aBuEl2DhkuslJxSfLtCz3EfZjM2uTSITloteu0Z6JPXrFrAHKfZZyBCqKfBXiM2wEnKiZ7/sqTV6ZrpWW2JDZSysbrCcDsqF5prI3N1bgrI79BGhct5XtqBc5QCMgu9V+kBM2Ldt7PHeHh0pQfLHrTl7ye+YLVefB+6riIYkS7ZPd2SZdnIQW7SKg1LZ6MsjJheXpPudkXM5XuVab0bLH/r49bfTjf61XchdQs6IBJLVB/cprf23GDcCBTPcXL4ZiuKD67PUMUzPAP1Qrixi5UenSuuEPXgIIqtNSV5gFct8KzeAtYg5a1Dzz47Au0PPGF09i/11s8fUkteJ+xRg0Y7TJNw/XCC9OM/xATzGojyZY354t8NCSDgweMBH1/6PrcL4sZilcPII8yfwjDDdgYTcZO5PhbsARgz1M+COubUoyDTWl4ItMJXNnx1pd4bZsLa6Lko5Kl4hY5aD85P7RW2nV/TQ34xf+o8NI2ap5jIfqoSH0o+xzP4h08UmguazPZ/WRLRIvTyPFjBoT6TXb/SJNEuakFJL8augFAAlQcdID0NH80yJBdCcdTkcpemMeklh1Q77/alioaUxGb/ktrSPp9iyFJgDAPqeaR6byDmuCgvoZfiX8lQOstVMYWK3zWaaJ5XyW2E+aajPUeQuuuTzJ7PWpYjhOl8VsTad4SwQHDQ/nK0hQZ7bfCWoFlg3YrVHgfsv5wv9UlfFCdUo+zzn+r1pcg/41sMSIhjZFTGLrSLxS0WyP+RHscHXpqhkkYPrZ3fgt0j/fg0EJMhlXh9uUQZaCd1xVEmgygYJzoYGZAcPOG5H7jduNLLp8UQl69Q9GaBJ806XSUETz0JjWtvWnHMxe7WeAzNlvOexrI7r0Kq2K9mgKITselEyJ5qzP7i1C4kkTkbjhs47UTzb2qrHS0C/Y83NssRkUGlKrNHvDmos/HxiM6/OuXP5zCt5uNRjImQCaWXnWTQ3vnlFvyS9G1P1++o6hU+9Sf4nn/9ZJIoDGHGyXrSJCpIGXUspTyp+z8Q0Qw9UChq0DkbUHeCT3RFgdF2a9SXJsQ/ea2oNfT+7Cy0XksGfzF42g3FyfyE7oImMIXsIjCVz0z1zrJS2qETMki2UAsQ6tfDykO9xgp9emBWNL56b7+FRKfe9g7ZxdBNeIJZeGKLps//A6SPQJhCFdFu/9UuwmEY/T1CbfOrznfFJgofYgmekWYnkMjJpYtuVHPtQt4mGjJA5VmRLtn6SGHd9xipyMaIW9KrgwppT4IyI3+ShhrjPknHRzwYrsp3Y3AnqgakOTY9pw0Yc0kxkpz5XmkdgObWeoEDCPIzSWnAphlETYKzhs9HtHsacbv995khSLQhCmiOoTWfR1L6i3kQUNsn7W5JQ1dXvCd6Gx7f0bFlEItFi2M3RU074aDL8vy4qZLPfFu+uwDENu3czPaUppt4wLUQ0q58zG/Clo3deWp4BjzRuuXkiz0qTFp8uQlYpPUgQod63hvEulaekNi0cZUpZFvRaddQIrxJcqOCWJfglFaV/ztxeuR7QCR3voRv+j4osyKq95JMnNS+5qEKSqeM5poC3oJDzL1dzOorkFCrufBRJ85DJMqydi4k9RfQGNtOhFEHRMa1UCxLnvQLyK20x8zWmufcTDcp4FqlRZoX9RlzSI+yj/E382H2ah7QdgrIWQsAwkvJWrpp3GIY2Jk0CM2Uk6s5BfDS7c+sT+TNVzAmr+IUp2tx0aNDk6aEU9SrQ9Nz/M8Os9CknSmwrp5aYar7AC4aUSut1GKjwCcTgzBYJ8qrJgkDKtOMAknz7udEEJq0kupGwqs7hoFvBjIml3EZOCzDAbFHCO3tNdGqtW3aMFmCU1HnVuDyiFdMvd81gjHCYYrwwu/2dtxF2lKRzHZmlo/U9T8Kgx0IFF8tgg6toecgsyZgEaWYx8z2tsAH6WmiFSYkYnzXb7wIWKdwiZP+BTfd5fI8DJK1OF8PYMRIgk/S1zxWzdIRfpxN+ukhrhY23Qr/u+vFqLYdUwwucdG9fRr5Qkdq6ILLLx9RhP1IODXxE5Olg2eIT7yRHU7yVSky84dGVBi5zLKO5YZYAk1H7CT4VbOERIVLxBCGhNlNX8+Jj9Nbt+oUUfxJOMJlgkl0QqaXOSa21kanv3yDN6ZPFbHjVAU++kdolERIykpYIEwMw/yZjEsM7a9qS/WVuZYoBMgj3lRbicOc4dsZMiiltUg2Gbq9Q70x10SFupUOEw15e4LkYotcNEXvLWzCOO80mSvvNRWlu201cfoTgHNldWKhfeqiG2xtx8NXRGp3XBf9Cat6sBGdBeSXzCpK4veHp7UD9KLLJ1ltJZvI64p6qdrZhbSle8QzqR8b3DDpoyO1Q067khZCnymwTxXFqMqVYUi+hcyGmBBb0lUSthE9iPmhbL0S29Ae4zkF9Ln5KnbMWEM1sueJ96GvxF/vNmboH34fPpo0rdmR1685eVupgFpXUTJ11ZCEdHWbKNNqiVNZ66Kd39d6GuX/Ufuc3PztGTmmVINw0IIn99WfppCIE3IfCbq255zytShP/WboG/DRfYnVg40Yj5Y8N4bxLTZqIjIL7fbL1bousD5hx0aMd1R8SILzyW8gPMsJneTBZ4yg9bEw16rCAEx0QEtbnVl9tad/yuCeJaxOejL+PqSGylsxRkrgfxqXr8yGGPZ0E3glRh6DNXSwJuOhH/6kMAEFxBadENGhchyswyxQCw9yZ7iPgAJpz8REBtlAJU29lUrlXxlAYxvxNth+KnTSbrGKVU8BSu/8RROPc4oNMaElE1328g8CY2WyLGXUn/5HEVGQwfwRRIGMOL8YgE3j2k81I2EXWWQZ1EfA8w9JmRmNpd8idCk6/r61eyYxYZicnhgqQqPQ7VLRAZTyW9HZgRUCBn+vvte/64ILqXLjVt42V+0jAmMd4il6Vo0u27+ehJqQrsHzZMdAxt4H3uJoUuyTWQ6tTyGINU5bGCvA2ZjSLPBGumYew011twN7BfY0CeuUjcUSRKI5MybQfPJwGN/S4LkCXpwng7H4Y5osUxo+iDBaFeCBFtYrkFJpil/Y5xxaGCIs20gKL74d49jnTYgGODON8BVw5KXzG2KfKAv6Ma2mRg0WywDYWCXRJpuEGAMxgUxT2gLYLvQqQU5dThopm/3m+4l+HEzTb0vnqeW1BkKHCvymg0BmeKNNnkv5Hg/hM9k7Hbfe5Sp93u36lGSlXdUtD0nAksAHH8NUG4CTIaIDCaqxe70cbIuzwkPI3lEzqZPYEWfs0+Z67xJBOWaBsSP1uqMWXUxt/twu/edCH7DOL7WjTHegiNhl0BJSUTgic9WqTBI7R1f7Xb8/yUll0uUWHgDv6eSw+emU+9i72fAP1o1ay8vxwwosr+z7v/Ubdxiu1bIbSer9VJwRmRFySTPtu9FsgeHXc0N8ohkL3sMXLJr0L4FiCCNvwXITIB6zMBXlIFHy1WgLcXmbu9c3SalJqXZhxpV5+4QnXh5n9wjwYc41Bdqx0u/m9UQmFdvgUJ4ecWXq77I0bZ9JcVe+/gqxXgj8gPL2VA5/SPnbY9LMeQ1PZxgjfPOwG7RTxjSpwf/LR4+65sMm4KQNwPV9JTUvtvbyRFatyw+T49j3SCqFirZ/8NEuP2W4mVz7JRwosPlVSE4A386XRq1g6ooqnWtyrx+vh55qev6yxDn9ZCRxMLNz5ASHbSpxudPfDyasKDrgk48Dcy9f36TXaUMvP3h1txT8DhqcBTnwO8ZPQsJ5OJEJ+cKzQQq4o6j01v95O+B2IFSoSATDH5Chh3EJY62YguDm4OME+z93ixPn5poyVdtiBuSgRglG7Q9CkTE3J7FAywXGnSmqaKKuApYzTL2dI3xPtUI6uzB/PVtog0pg/jJVvvqiTRp4We0RTW+bAaRcosoU3DD3Xq7wMfuNme0lOGwhOIRbf6b0XD1h2ONUeAzP1/HS+SmtyMLPGVgP9tfjHgNOf/EacYnrq+PZlfPDIcTmxP7zXqt7pDlduPYRU9xUJJrSokAM/BLUzqWb0603B0YQ6Z+VVq5kAmg8wPqq5nZhQcx6qltwrXrZb2+6g8iRDMYelKKMg+eoq9pDXLSTKlF5fh4vrmrOBsFHj/Q23djxKj36AEm4L9drYiw6SxT5K5pRc7+gdL2um3U3MJ4GgEJJLYN2l4sa+2y9AxMzwwZ5rXU8xK4FintrgOBG9grl94gLPHiy2lP+SdiXwQHGS7an9iu5agEUoAh3Bykl1Pd8zTNwu6XY3AZ5VTY5+DXCU7lIRqMjNtJX74TP/qtQhbY8WhXENBF1pkd4ApOouEM9z6VEOh65VW/Wm1cN43KqNvFWRlNInDIln698pfmqascQVi4ANlb+UIOwEu/BGSm6uHAui0An+NzrgPkxjN8dLN01OmTISXcjUlMf5kk640n2QRJEXSBBzvu7mHG4RXMigWUUMvXh9gwOP/F0RFACOBVbb+y/xcBbgY1sj7uHILxuVJ9GEEOMWO1GnBA6ERHnwneQP1wyPkt9Od3WnbyWro9defv/tTLezvaEnalUNTbaiQ5mdwS+JtbuG19k/d6zQx3IgJ+FgX9v90Y1TWPie9Mr7vBV6CWIbNkcSkGKXdezhzAedB+MlXcvAPGURa/0BkaH4NAQ5IL1a+H5JWKF6oFEih0i2rFZrI7YGb1VO5oywXMCU0rT2F0YuM5EChXSWDeGlbqZvPiao6JFbSKbp+ygnIQxiz5hVKRBVrf4nOkuBY8lWlc2gkglqZ+XH6qIwQNR/UB9fDhFOiL+GUaSTKBIH57MaU0+TiiNbDVuVtcvDYNfd4sPgvCdxW+PMLTr/EA30gLvYx154zCg4xDfhDaLqyKgEyJFhoizCUgAvYg1DyYp+nZXfXjJ081E1fVYxrhwqBYkcsLVYFEV/wSNkNLuVRgufYMcqqJWjbtXQUOxYIsiNYzgs5XwEM5cPvI5x4sCZYBOMxLJ/c2PcT7cFY8wnN+Js2KnbV6XUKkx6gggtLE659hRj480uLcYO5o9KxJyXML4sMfQO/aRHH9J1BA3LgnnM62Xav6gqrLzDYhGnv9IhJV/6d1+G2YuL54PJrQpJErS+mp7b1LYbbHCWzmTKELymL4J+fBOdWLRpPRL9k5FyrK2X5S4dZYwCV4aXwR0Cxqc//2tHF3j2oO9j8khayaGXZBcpVxKe96UD1o+stmAxvqmWrpG2Nlr89tQNkCkpaFuWonAMrvZsP/ynBgV8OQMZpfstf74s1Q3JHU/mf+CeWMREO1sLRdl2S2EfSjp/ROxmk9hqjIXfnScIKDlmGevDHeUvkIJPwJY/hsY+zgqBtNLW+DXosrKodazPedyfClOVk/+xPh6qz4kjCtq5/+Bek2lGcHFe+hQhjCgMggy/CyHeT52zTCXJhPgX1L6cGw75TANCuriayu9vZqnkLEAEpNvHNpQdq69B0Z2ikumreJpW3fB8pnLWvAYlo6k847eqbTz/iiiu82UxaMshRRzYt9eZCV3XWq66S/UCzY2gE3bmjwOyL5v5YB2OWNrigEd+/lIOu9yfnrB3V3GIG0wvk0ecl946Nyv0U7TxHY98DKuzVZUD+uSI0Fp8SDLvusjMZ4TLxvpidQc5mxLSTXHF8SRBVO6aWLz9nVp1QR0IX4e6zjRaJ/vrhyyWMi19tXyb83dfusQkGQfgvu5bsfRIq80Klh86EWXNJUHLybWv4gSjQEd/K5IeEXO2Ij/4LDnl/W7G4EsR5jc8kR8WQ1utHfV3gcSLou+/XJK1et8nyD4WxjLwx7kaUibeyt67fqa5QTQIdTqI/QU4vPHUtE88InvEKkInswPhb66DcTYD1RtyPhR3iNVfDPVMwHVG9mwnB3veXCg3j18D2O7tugIR3tUL0+5uKDSWYM+Ti0fCOziaTR/XPvWMh+r2KNsuM4gqAtYEFFid4Bv7N2h+02Zzmzn8esq1ZOWTjI+yT9tGb29l2X/ycS07VwXxsfTT4e2y5b+Hfwp83jAhL0e7AJuf8tRq1OZNeIkdHm1g2hR6qxvbtXE4K4IvGh+naXfkqn8OoAH/aDMbFHNJMvDFyPAsSBdWf3u5QSAPMjDJg6QRogRHGH5lEf0xjvsHXQdOuVCDlWLqcZ+/uLep1JgVJ1ccULkk72Q2TDy/JJTL7hIGCIl9thPcCKVPwthZxJ6yQwJkdBkgy9C+C1/e7Ghu/lesSq0vPcXOOtYPYuDB3pmHvzltGCwagtVtEsmcxTdzJD8S3dBAln9VCyePdfREFZIqVfWprl2XjsmZrJwZCeBJm4403Cazw1kRGEV5C70gxa2eJ2hduI66Nw6ynVOGqc9Jg++HVDKFpaUPpc23qTmXuYu4Sc5U/y5HQnQYMHDJlTlwWlsFdsCkA+sVMA6qa7J0AmBcwuF3o4DP+rfexrADSN68UWOOur4X2dPoQ6cDQMvqYv/axumwOxtJtPU2hRTfAHg8Nvd/QCpUCLxYRbH2kE6jhY6dZS+2sBZUvWHLe6xObQNk5JL4VkZ/BEOhAg1F3s22xMj/oKWkn3Mx1sylvnwni7PqUMTM3EkmZfUJ3vHUGvYCLkCiro7KDHq37KDghwN+CjDmHOODAKjmsGtonJwx0EB/m7M8rqXSpKXhTCgG10nL2kSDOKyhoE0U/l3avKctRlXraRbyPcrk3WEC0JReXbvdD6hVeuYA0b5p3B90q8Qkg4CShiZhr5y+V0oMOzNKNPaD9WBWAWlxQeFwMxP5TdVEBO0AKsGF/Me1uRVJgIO0x6djynjTv/p9ODWWbk2OCcdieRT2IX7JHOEBadsYxvJbFaGF4nNrnFEu+qhq6CKSTE29AmODBmDchuUPoy0oPnD+xcB9jwf6CcsYop5Y6ba7Iheb5CwDv+0xSNurhzSRLJ+2QDMBfGocae/6POMoOn2Hp4aSR+cxtnrq5344WR9yXaWTSAyrCwUmucpKTR94lD/jLbWVc+MJJs5wbGbiYHy+vj9zx7MyNnvvjFHNUgyq+h5Y7Ruby3JYvrjyNvQxgyJY2KGuHkvR1EguxEmLBgvSFHNByM0sxkIAT0QntEykYellVtxEXVqf5xOedaWI54WVipecbPrD1f0C0PYfi1DOs8+cNj/0s4lDwiePZLx57qQkbSlQoe/KGMkas9QSY6i3jCe0zfz4eRoWwGWKZfNc2dTnhgEcv/G7pRTvofYoMcuM4nRiZobdSddn2EIM3n00B3gcOCo3dPBL0DTHKVv896yhiYzpgvUVUesQT4xvUQu5hsbSX4LqgnYpv3CeKtoNdZatLXtTO7sxIOXWcysCPxPsBRvuQgPfdy1Td5nz/lV574Pedsjb+c0PYYWWunWhdwcYf45MIokboJXZi1Tqq2pO/S9K9mAjyzYkDQySjEl8g0DSCgT46Ju6f2/8+yluzMb3BGJHSfwB95PuOZsXTmRsdeqM/o7IKOTUB1Hipqm+Wtn40UK15awQAqa3qIzq+iWBNyYZPq3J/JgJLNCgWajMC9rXrcmxh5Zp1HOZB/tWUijoPaJcVW8f6WpEFrsQahwKdD+wUeHJ1MaM3QSD7TYxQMaIcdT9ib1zhtqEHTnqOAS2Hkz4CjABX0ZO0xoqFly+9AQP0QDFHO9nx7Op3YIFyGm1dO85cbMwmCYXJDkIz5dKS99rSsTyK2oUe5XlkFOZBO6NTwUrgN3VTPUq1JbUYyIfNYJP5O7epNS3e1Pt/aRepSl1gYbn6BA3o75DIL1Dt5dRKwUDKdgg6PxcNBpSpF33c8eDr+uPRIDfs6W7rcKj0MFXY/O0OsbL/I3R/6w2qcGqxJ5Tf+VUiRtdGu1oAKy+TvHeohTgO99gx1ZQIMQsLtocM3JREyWVjxe2dob7VmXx/ZgJq68TFurYuXHCMPL8+qKT8gmxRr7nrBlv5Q/BDfAFJmWA1h26fg86TTQH+xepJodG36TCLOiDeJNm3xSxYQeGsFOHwjCwHVGcB667MzJxkqEvULNgZxdiJyU5J6i0NS1/W46Tu794FXFcpK0x84IGgayOnkIu+UKXpQf4NWroJ9Qa22pBR+rjHx3iWXNg9r5h+N4wyYZnrvVMUNhdNFePXLjSt3XN62jUgtXgllbHZAcp1THkxtnJfHW0SQCUikew6Ua9smeXQZAFuAinwD+kyQqpnMdNxq5cvZbXusG1ELP55FJffcg8CSJsi9/duibcTpn37tjNLNrR3hUjq9twT2G/sR8ELk+EpX/qnUBcVIACV24RkopGwtWJP5qf6zfqrxAS/bGIA62h3amjDqRHR/hzw8NAAxDKiQ4vqB0HUMXPgJKfK581SrlL3dACiePYVy8JbR23XOkjQ0tXPdK513MrX/Sfh13prdxhBLuBM1ccERxvT9bG6t9DejKUUP/JOrucfLpkIUsTK1TMaJYRxuzuUALrRn2dKL85WwkhU9jJPv2yjAcuVM8rpQOnZX2nkjtOvWzsei4ZiRF0bWi3IsAOsV/+WgoqvsYL4/6Rg4FejLXck5BvwIzjlJOxObsmP9NDO58eI/LBeSaebcIfR31upqgRIfWuG6myOFnmUm2E74//feXBBPM2etMODVuPjGSS1LvoTqtbwSwRriwcy/UmeRl2Bqax1W25Jg8vdBop2VVlSYiQr3xEkKLcj9qjxj84EgneAcevGSbYnjO9QZ9+Rx6zmfE7mkpb5iguB1Kjo4zpHcIohDM/eb/70dVIQ3psHzsP3wfC3/YG5OOtwwtdsaLkRShm1nj/X6Oxi6TFzeH9J26In38iUzccMS2POCAfR+7iDeAmKKX0sAdl62wOoST/ozLwHJuetXl+dolDvkIQ/Ve/MRHtxc6SWWnSDbP3XRAiCXodyaZvc3ggriGhTWOlSqRb2mVaE34MnbKVxKvtewXiUaia//5kSuKPbep5QXC90bHoCcORBMDsvC42UbLPn7dkY+KUTJ9VXWQazMw7Rp5V2eub9su3uPWbnRUSboZqGQWnLcU3u/yEWFushEpYpv9t3lNPkwroObExyEUDL2eOcAsqfj/GZqF/372y4uLQE5f6Jcwj7aqLH29hmWLWtyDRe5bNC+pJBhhZC/+dNuzKxRnXPgfrk2XRsEaTft7QsAKVm8fUySCsb7SglnJ5/d2HIg1svQIV9yfDK6Hje0QMIbHx/I8k8laOLV0Ew+fPdMO0GMTve0D8DUVQ9CjBrVqI2hEkZxGX0BwZQ6CBkzv8tk/bAJULGR8qgbYO1V+l6oIyEt+/81wFiZMp8hOERfnpa97EEuQMNOrONfbnLnY9/Flzy3KaRLNMcpkkAGJ88DWMkg6Grg+CQHLtOmCfc6wLbylVswFrRKL6MQP6npQVLROSfrXYnPK8iJF7j+pPNO+TsqI6P7xQNwk3+IvZypXw25aUH4d0/4E9TDaY040nw1+NLCT/LS15a+rt2K5/zBRl96C5fdKkzjy1Ji63Y5bY4M+OyNvHntjjoQ9kNMQo8lVr1FHDWcWEpQ2FyJX+bbQvnNopHXwGA9G+iFAeMl/K9cf5VAboTL1N8B1272gmu+uWY7aNFES8vSFfajwcH+K1INiCiID3kTuJsQ9sCrq+2eC/lqolytCPem3VbpOZgC8bmJGt9aEooQHp+Oguj8535QvlDZfKLdZjKdFNKm1UoL+FPEj/gz/r/yb97Mf3vufMWHjOhRtwtOx3+e52GsFc5zBtzQlcVYfmEPQvNtA/3ZaI4mUxCwkHhlFwRo92tuBfbT/eG3b8oQcq4ER/0UkTsOv0k6oFsDggTiHeVYwJZTe+lejgz6m2lPT0+euD5Jy7Wy5BaRwVWNNIgo2sObkhOaceay0TFxdAgp6TU/04Ln+FoOCy2Bqqk1qiUTSUDlyEDj16+4qSYsLJd2X0HoS0D0kfXcdm/2OOEbQOYa6I2ZJ6jumRFtGlvIEQm0EkZPOwXNkPlPVWNJ+jGCYgIHRGtkAd+22XnIzxzbKxbXwgx1XjUY8SiwrvwLqv9mbAVon0vt2UETd2tMHvtlXmoSQ5+dFuaMRgk83bv0W5pcukIpv6hbKB0VpAVkOH3d2K+SqTtm1A6YcYakOZUTYoE0Re2p5eU1NpOs7jsfsOVCG6I26z+t/g6zBqgLJUPFBfrKxpI7t5qyotywbWZP/w0yhNHDxKZtou2zPQUAjEzWRMXfsNqClf5X3mGbzbvQiqdFL3xs+Q25ru9HPoOpVkPeBdgsPBRQKokyhMJKELjEjFuPhJFaxOK/mG9zX46zEYDeJjKDPquYSU8XyESnPv9pIKANB7qakC1gScwWqMYmDxPCQYXrDdGblurBd1wMEHeXdii5l4bRdM/VuBPKV47+g3tb0UjUg7fgF5fJ3WJ0GlwL9aiche7O7RcqdtqdY3htWz3iGNDfYSyNKNqdYmlvjjkbZ4o8rB4N/H5g9u5Q4BkR4g6mxMkAd/xkWx7s3q+2aPjq4hDvBekbn5kQLbESlrlVk/pDu/zD0XiwYa03mx1ddhx8K8vVULk5WXu7BHObYzPzawJkc6pgwBpOCWBBqNv3JyqSAXG4a1jo0fAVt5kjbwBVi1qHVdwVW8ZV+URF3+Yu3PcFU9qfFCbgi/Uj7If80x85ofTEcxkmjBca3Icn/dTdqk1VG7hdhTN1bOHWK+zRZ8L0S5vmZNzcii8LFw87AkUWaWfNBIvqGILh0LgSY8hNBdpIKWETHxZvs1F51OLDWgIempK8hOAA653SKpzLeDHsacvteWzxKtto4tcGUCjoewN599EAi1Z3bGA7PlmrYsoSs3gBdP9VjJGxg7bOzvfHE/g7Ofblye5OSEam4bmQBFUdyc7C1/yyIqiCo8Mgiq4DfXGLMWyyUNDmGKSd7Z3UG3Yxf8O5XRwG4yPULuc+Jn/tbc85kWRUAIydiX18MVZAt4NVQFGGK03CnrvZgSrYccqL2XucQlRiLPStMpLV32+1mYplfpovTid6JVtmT7/v5L5OjXPx/1q3y5l2pUAH3ZNJBtxNwvQr9quaFCC5feD5RvztV7VhKUtsrPW5yMRyBeRnGxBiagUIzJsb1tU7maRzk43EXdRYQQQ+5OVoqECqmCLzwCBpsf3qPk9bj6bDg6ysGip8Wrpk4ettF/EV6f4njAjk6yWKhpvnbD45+yOaAMqCS5T249EHGa1jqr0nAR9HF6VbrhVujG1e05yE9I8GUzJ2GwF5dgMCotVyJRKBhjnE6CTSPo0JFhcQ4KZTj4yPdH/ZGxWp5WM/xmZOJ8s0ZyQ9O3y3EGz18E/EBDg0pQGO6Hq62x9ueT+ACA9BsQ9PE/xe2qL9H4qZLcdEx/aG0JAoyYfE7Tp4cAnO4O+HJpX/otThGXn1xBX3gGBTnvh5zKG9ZnNXIwuONFLihBf80fZgIG56KahIStHfK0DtXQZpdA0iuhdtKEpgdb2Raody+84xopvRceG5KHWkcu1VzWMfA2JMxfvs45QZPRg4JEWsShqoXtuhE9CxTOD/Fok2Q8sk8M9u3QKg+xEP8xvGW+t45tPD9MdBzx9lVpYIfbSo3YwqemE53OuuFULe8E+Ajz0U3mnuX3h1mlLfAY5mf+ARNfdOIZ/BEJ+s3Cmfca3MCbwcJJ+WxXEZ6/GcakLYSDZQd0CkfiELCpha2lHAoz463HZAlw/+MVl0PqA5KvnIdXHEA/ffTQgKCg9m8k+FKFYrXqwRJNX+E3IpuXgoKwPwPhx5Ck9dIHgtetjDyE44lqKdzr2jky7Be/UylPWYqEhFFozMIKwg0bKzvuR+gkg2BOtg5W/wYMsD+R6ApHb6VBfyuQfFpu6vHs1sG5i4ZMQNp/4HOEhSaxA++X26GQJn4SrjiY2ATFfggR4WNsrVqpdq1yR7tNrXK/bijA3UHcOCqHpzYTfKAMyYPRHc/+WqJ4irYpUMYB8zWV+7pEzVJqXsfIq1PXsmgDII5O4H/axsdpUKFHf9+38ullrAueltItUvHglu5ftpz1mo9TEe1gXJYz927QSniLUh7if+JgcrvqKNzIA21oM4Oa9+KBV2sbviv3YTwCs9Te36kTD4lUNC9jFU92cMFo+jFcAyM4KUWXt9ktmkJWAbXgD3YygQhvh5l0+5Q9GDwEWdyRH1GShTA/iW4gmab6AkTp9WbdiL8mCqHKdG4b78DLCtlbWvav+kLMWetGO/e8TlAtLmtgjgsTrfd2FA1rR+bJU1lUsiWMuVjHyk/bqYtMmE9e+hex7C8gmlNwRgUr61FQKW9gyKb/6R7/t/8+zFRuh9SfVpuNtrhhz+QZS6kbbhkwrgoZqSMzXQ9nGny+2LH2LAu6Ut8HfxnsyYImNLhmzGpEEm034VnD5P0+NPNuTaWB7TFpuebbg/IDPMNk/LLXJiVEsuIFFsSVfIs1fZfhhZWkPrdURO4njoZQxEGQK0bMrjJ3kqH7bEKWczyX8lFY8Z4duCnUa8rqCiSFUeQBNYkhvYMgOjGs33+dMxAZMmZspjm7CvlgmjIzm4dde4Mxs+eEIInomuMtnLkCN5iTYP8vvhU9AasD97w5Id5+TI5Y2/Y7LqB5RaJfC33Ki9usFWpGS0SR/xjFYodXBLVDhuvG07QOyZe9A16VWAVUomt8KSlIYuVJ+cYoXEHY82TNPlcA4AvPea/RVCsUyEvaqMALpvTDfTBe7e5Bg7tq1F5RvpQKSLlxIyAuwgOtlfk2+Yi4OUF/e4lc01nNQ8uwooyAQltRUD4I1wB1d8bQ7lZIeS1sj5oaOFA+uGI6b3N69owfVzI0b5SCtaAZV/54m2bLobFFtfrLnxTYHYcUhGq9RzdN5Rb0T2dwSNMp/i3SEU2zOz0nh3Qwb1a83HjhgcasFd/WlUNaeZ/ABdyxSaKYh1YIHMghN/naI5gBiqeIag2wzIAiInHo7u5knG9IKZZ2jwVYFGUsxgXCgzAXJ5wl5gpVaL/hvqBeCbGBBcbehXroQ8GYwiI7nLuBVe925bb9QrV0vFiRItICbYBpxK+00h09DSPUIzcZGrZOe208w/yc8YBBly7ONIdgOp4jBWRErgURj7LtpPLhCBtmRkUrFCZGziXuvaVBbwJEjjcAtWl6/3YUpAWhIPrxBUGRXcMV+AlvEU1lxRTf3qUylU3/+zXdXQhTHHEhN0pgwntKswqtPtk64j4JMQWX/1ee59MWJfggAaM1+Ec6MxARLWCW5EoElVf+p0kRjbkuOoT596kgbHnPW2KZyWnovtTnOoXoJ7IQKnAPQVzi3NmeBTCszVr8cC8JUpjvoeFhmDZhzzrqGhORAmeSR0VSPNgINOjOqZUmjgHtloodT++cRSV3rSH0VUL7Xt8WRhv/rvRQxRiq6iq/oO9n2dE7yiorKJ0o97U8U1bmp0M8aFQxtwVWQju09Y+tD7Uv2l6MS+tQscWq3B5nOkjxONZTPLeXClT6s4PTOE9B55HayncZ0dD5wmrc6HEwjXJPs76bR6vBktH+4CkyChAotwgd2XzbC/mCZH1wK0pMoLafdqcT1/dx/8ttLzSDef90gN5ZPeo2SxLi+r3iyBXHJgU13KuIurrhHrBgyQIwi/dzbgrDZJulKmCejB5FPM+2oQIfN9g6hWZtwcSKymcy9HfWI+YCqbmv2yPtj0k5ZCOCRpZYZJf+uVTuJlAQB77e5lBZ9D44IPT7EbdQkIyI/qpyG+0mJI0vNhtm73wUhTDeQCq5i9guJ0U8nBtU7zjm5SnCn6OL+Na29/v/qE8PKFwyXlMtg1kAaxbFehm9Z5Oy2LbGiH2SPVgl34wI1+mmp4JA/hOECQT3JkYyc3/zIJrU1CTnmQvwqXJ2zgBt9rOewhzw5Tqo7WP2BWlnkXjacz+faLACHOShlIKkpWA2bFpsHzOJEW/2IulTUsS6ewqgV934qIViHWMFf5iPPaGG1GfXtmXbKZtCbirFkA9lR5YuIrog0PYxs6lnE2kc66hlXkVD13fGjJKYbj65TrY48JHgCgfXZILyKu3I52imzPJdwfIEL99ekyyJ7mncd3qgIhe3xA5+VTOF3+3aG3nwe/AZW0yxIseU49Gb+e96mYGo7jvGFj1J1NyPK2inVr5GJ/4FyPDB9FbvOekM4JBypjA8gM5MPWL1aA+wbHTOoAvLQbehDWFDHYAkmvuE34Mktz9uVvTHF/guL4THGg8U/EPpRreGQ2nmW3LrrZY7RZhiwh5+d+mGSbecOXgttxrYbKUp/NXXbNWzf6Dp4V6VGVeEnwybCMZwHpAOdqRi75SnwW7P4Dh5jMVOLiP94g1FGD0puH8MFpupbjWLVE64JfR/LZaikKTrPTM5Bg1DZgCiafwdrTXK7bqzoPglTRZSdFpOQM68ssWLiVV39S0g/ECMJwJArlfkEVVaQVuj0FLFHIaecKhSUsKtBQdj6fFpHDNtAGGfRm6+O7aCRXZl+TW7LVwo28+6DqBK8Lb3Mes9u60N3LKcRRV6Nvpi+cfC1vAmDbjlc3MydhZGZvZvc0juEOmHRWqKTDaGjz3fZMbc5N/6XgTPh+uJNgDH5NdrqhluvKh7yuoezTkj9xXFO4HzxHKj4Za7HCzEqid9LljhzIrWUo90PKcIKnEdEkYsqanGLm64qPLn29WkHQMEAzTIrddijlXCMHGYNf83z0MxvtItOR2Vb/VJg4YYB7YT1dT2oIZ08k9chXl0JHUqC3DCL6gC9MtD0nxOHgHMLgqEP2lUoii2fNKNFf5rpcz/F9nZyvPFY6KmtY2o27sKdJIyPTsKj1L8FrszBOxvNXfvOxlavrRJXjUg5zz3ET8193ClHdAkX5H+1L28oClZgGRid9a2/n91azks9Ig2fk8xo+MqO+Zl1d9/k0tn9qZoQHqKHeBnPJzsSwZhi+IyidXJcDK5g+F6CkHAR9qsw1MNgflAyJkNLLMME7GvaRzGCXpL5rEqgaCskKHJhfT2M2xatqg9pw7C/DnRaLAqcuayUrE0F/HTrve0Ucf4UzuZrARxUeDy7sMayL05wzkCxGdhwFMZHI7iE5kBHwML5fwGNNm9osA1HpClu10BkCLmGqJwlSYqyy3BjgLGVPCKHE3gwXkoJElZrbTLFbBhELtlDd3ShpwUiXjsF7m2Kx6i8zoRD5GNedsMNB962mmSFviGx2q0jUGUNmzSALKeC8yVcqt7P0ZyDcrDj46a6DVETR8cOLlsV4zHExdMgb0+pvRfv03vOjtUySU6Vz9sM54R1pyavqGd3LPzUVWzN4xeNADAHyDevni2Bqc0F3inKdtE0JiF86p86qkAZNADy6hVnkxsIn8C7PVA+VtOQ+RnJgSuoV9VzX54QTCWKR2vUms9xzb1hwbXNe4YYIDGnNWDylsAc0OI+XCsTj8oQomwswI8HMe4qd9zPdapBXToc+kCxqCTuPVG4bP4cZ281ts8n6G0cfXjJ5usN6KDCek9M3kEJtY5ZoEPvAHYYEv818S5hhHs45vtRGEEltrA7jrh1/t69VeTPvlTEdvQJvdri9CV7C1mKe5Uj9K3gwA4658dQp+S2GO2+2qAHcr6osMpOzuqnY0DrBHB/7cMyTj8wc0VaPjLL0DVkVV1mimkBfWdWlCt+TSPjOBrzFZ82QIgFNZNI95/OPw0jgaxZhyjP3ut4LmtEdLYtGvw5iMbrjfbakIjPHtU3DcJf1jxk7fy2uPlrGXSzvcsmf/1znsiRWJdTBFF1VEwfhgYTDCVeaKlqIrRVD8Da+3BDt1fKLVl5CVv99ULQAnQUf8JDJ9COeQwKRlZ66THpL9IwQzpd2hqPnL3picVejp1YFfgYkQVXtQiv7R+7BjjQtmGxYIK8R8CR/UwtJfGScdMUI1Ya8rYjeqQhX9aJSrEKnaJ2ZDSmi7CnBQXUWu9vELsNt4YLUSP7ygX9fhVmG7v8qsePMdwRHCJIZCt5z67opKFr2YJFGiDw9sSGV5fn2wwZI3znHpjEiEFB2cQa7TMq/gEgiB9Ji1lNSnkNo+FBl1jYn4EllN4l63PtmMYYt4T1LHuQ1TQDQ6YN+R/AoRkkKHdo1+M2HbQOnexOzhHt0w9Kd9MAIQCWGE/i0RTODEn17QNv6gQpG5DY0kV+FDdgHF9S45irn2F85MmgU00+gQ6CjPMQ6cf8HvU5ubCDoK57DHxhXOGyLAuA8G9mn91zXt21YDNZToaBjwJV1Ti7TPIPuwVeD01NNm9tgcCvTZqWc4ArnjnwZx/yvknRw/eg0QzU0Ei8WWraQkm4e0l1ULEEClB4nI2Mc0h4ezas2G7wwvLBdZLn6bTymr6R4JE53FudfTJlW06kWOla52Re48svhw1nIiP3+DjJHoz1/xs5dqOHrfopWoTBE2kwgbk5wM4KF8+2aJzkGpIo3zWFNdUNSqrMXbAZHq/IjZ+YW+cNViBlO9MjUXwNpUPqbZPBIrWWn7K1fZY9oER8C8bNiqveevL/yr3/r0iKNwPKoXKKX9KuFg8Uy0xXcXGfKmIb493L5DyI4b/YdsN2vW10waKrlcVRy6LtXU5BbU466csgjbRX9I9et+z55QwnqQld+rDuV8zUeci7C8lFllhG/ZgILFQMrccW5S/snvMDq8tUG1RnAA20Uk4yTLNepo145MNT/pr1m6jQTpO8B5TMfnIjNTZUlixh1s3tF+W2LhcMSlFwk8ENT4UlK593O5T8ikarBz39vRCpHxcdPJ2Y+YyGIYR11zm9XMftcRh9fc2v6YxSczga2/DgHL6AZ3nnxF8FJbFFc5Wiw8Vi4pOZIDSHcmPaZiHXAbeosl97Y6A8b/T64Mekd4a9E7ahpd6jI3TZRw8xTMm8BUJPAWadrF+im2WFqZLblWba//L16ky6ZcI1YgizoTUqqtsoqTq5G+uAX/Q1umiHPywnhZTSXmE2qWnw8WgEb3fJf/evihGToVmSpFAheDSqIAwsteADGxYdoH3ftZuQw4LJsiLXMeujjZpB30emngSeUgKvJbkTuMrfaaCxmPwvtRlC76h1G1ozlH/sUJsnnK6liSvptxbl+z0FAJ9Qf2pHEXDtyWpiAlgY2lnpk+jmcgQewwCOHSaaL6eNhG/j58F4hyPqz/NBdXluVFACoKipdIoozZGvRj9zTeFwVeSpu374NnaepLfuTPkvkEtCfknek9kWqqJU13M3SGc85OWAOf+mUSxeUzCM2c8aat1Xm/6U8O2bDQXMQshsFQ/9WS1sDo1ZN1m0gyVlL7xIniX3lEhL/gHPIr/GANWkY179/GP87Kfr5Bvz4ieJzEN9+1thNUoD+mvzZA3FOFTbK5WeE9LtlLRipozUoyws5g1DLHagoT85KOvRguT9RaFk/kdQOuyy0ToiCZ5ktG7BwnanjRsamU2thxCQL4q3x3GDGs2q5WnaZNpqpeRkN4KFhbb80TE3e4Ec7MJQ072ML1Q45FTIfeAn6JoTyhEz72id/zP9oJ4odADraTrhs9s6qI/RGb31rZhfdSuOQU1Io/03qEBgVL7PQBB9Eh9u64Rt+jdKpDTgQazEUKsJtn5Cb4Y2VDuguotnAfGalOpZGD5kkPvCx+z14TiYnZCVW55FrPdkE1KopYIr0ZFJnDMC122pXywfbtN2gWkumwdbFq5XAExGh0jmdvdxfZgI5c/hg1015DVcILpcpJJEJ7zOirBwlP9fEVQPJw/odmI6T5LKKioYOVmukVAA5qkKfvlUVLPL/b3ODhdWUA+D+hz1OeKSHwjY4W46LpdCcxdREBeo7/zpQeXH9vv2Uer6xYfkDvywYQz5g/fdPcBFrrRdiL5c8uZySvj4QDwetODyVEvZylhXQ7pbejOWkJfqBJqtEOoWVJecNCvng17Upy3HYflsv8RVaEMSZ2hEIajx8+W6v+UlzHqF+2Powxct5qv6XZpiREpTVUu29FVajMhfyOYgl4E5YJ3yCRmHJK5DsEDZpdahJTG/WXOrL2SCG+Sn2gz9fqB7rwlYEOymK8R4Isfh1XWDTYsr+dUNfGtG7G1jQCtErbjDr1reDPO4mAVEaJxLoIzXJ2YFAAUpHSS55V1JRMmYZio17J04V+hYXcyVTLfsqiA8LDxlIOYTN/6UYmyB5cMPuybS+vRPvmmPVruLA85Mc2gEztzPlyUtN09IqSsF939I2hz/VfvWgkH8OEwEfoeO/F1uN9Hvz+zVPUAzlUFeMgl0YaIXsFi3orDceLzDRZV/iO4tmI9tCzZYADpy4mAaiDmx8pKtL5USG8PCRV/WPorGZJicScQrqG8WaDV6Nflg0Wbk8u3efA8hELRwm/ITnATlx+LgiM7NcNq91CqtxGy5XoVIMLb7ROCE5+e56jWcTNrtny4QG/kNEd1Dwss3ae2tC+/sqBgorCWdj+xxye8qRNAi2fzPZdgvmfPT/oCnwR7m7YTY6sHqGpbWCWqvbjGZXNfFMP7lVcbyWNMd6nhr2bgyW1SbSDVhiqwP16jobrlzWYC/m1ovtM2k2LMjf6Rua3Sw4FlpQlV8lRLHaHJ52aDHPsV/wXaUjpoDPZiGqOC6rDu5TL7XlUoCJDqgF0X7L+SqFO2pVvi8Q5u1a8qD2I7ehY+zjZAcsgyz96Jft2o2E6gQO2PpuuIFWvdQ4sCU7tjQ/Qsd3Sf9YLDtv6gybsHF3Erokv3zhw67zT2q8oytaQdTqhTUkp4jLVXcAuj74S2wH/QCaZg4GxnxOoleFv6binI8FZrIIN+WTYtf1BzkDCmRt5goMcn6aZAjYkub0rTZcwMI9BWp5kjLV89wFUknjjzJ/ZzKY+0uRW+BXGTY5kTOJ26hM4ubFPHTd4FXaJeTVXkvNUTN01N7bxKhxpUHYHEA7TEPJtmViZoAMgtlRamWComkAS/jZzrwhV7VIHy3L31IImRLMBHa64XzaIIm2DmYufNQizaVSUcMgX/0yZ3R3LhFp8LHYu6B5B5tQAD2kJ+N/+RY9JIbpuworO+cssH1gODkign/2NIJXz4CNBvU+fHwTysd8yCJxL0SrBB5HyF4F9h82RKOXrgaDnRZm+mumQijA7hrI7kDYeCMbtHf2gUtHlKrcPQwNqSM6yKlG/2z0WEMuUXUO5UTUktXht7/IqJ5kiYb6Cv/LFmcC326uYZIxK8MbUKazEEsgg+KYb+dVc2fsgBwIGlwnDg1YJlbLPxdfg5+sPXQOC102pvva8O/p9RzFyhpaHCLJiJzWWHZUFRxRBduCee3Q77tCPNLSSPcW6sIopO3A2uJw30aBU50C3CsH4WmjISFdYlNBcWflUEcb9LwM7rrnxq9+1BshU6ME2EjsVAshF+s2vu3x3MhRvWcPB1iuwQ1KN+Oi3XIKTZKic6jq1vOAhQRO4891u/OglXnv5m1euy+7hH39HLp95Xp3W6083fqlLZOkvUTRNADSfDP3WKvCwFK6cBya45yZTCzigh0fvZJ+A2DDtlPnon4OME6UjzonjNl64aXK2k8GXN8Amqujcn3RuzP5SQBx+MhnofVp/TK3DE4AlbVdZzsD7oPIg0p6k8P1MBy2NM1tScIBSlPpSgWWIT2e3uarEWeYQLsb1SssMJzYDo6SVxsrOk0ma1vk3F/bwjAfRB3ygho/CRVH6VZdl6NzCrx1h8JozbV05gGAoG4Z+cR3xWcmmUXbmLD4KryfpGpmwgqnIo3vkaOVQZCaKrCsFB4PMDvyQNQmQL5KTEACNuaeWXZ+/f9GXTsM9PxridtEIxS097xehAsiwU1YCX7Z8zocamhMxMO7CKa2uZfAVuxw4UIz/N2OhIfqaZ/fTj8sbYPnO/s6YVu18GhwaHH1vAmmK4Zkosaft2hQQFt7mLy/70xqT9jxx0dSknFIaWxDjdQz2aw8oc0LwLz5WpAP6X95O/gNrWI4j2mEJX3PanpbF0ft37ZwJiDxVuewFy5ua41JPo+QZNNlmZee0NQH/VqQaWGdG1Uo0OIpGZnjTcCFbL8NGRpd1nY7oGRpS/dwqWnOZ5WZvA3dYLWa6l8DP2fpQ+5qtT5zfzWZ7l5wD7mqM4oXzlJIhkhBu2tWZ3ZlwqyWTs9hsE0tno7PbzK6o9y4iDm72ExdYHWRaSVLfvuGV0/bxwSAOu4Bq7AiqfxeY0XlKsJugecXe3PdpVVpM+gL2+hvrSybJ73mvd96HDGMNiYudsf/ak9NNsYlq4myLt98So9/5CYA2sO9zz4rs5CsjFoQtwGJYtF9iqkfr6Xmw1cdp6aD01eDZ6wk3Dy+mzKNtKNULHrbvg4D9pl+hZ6tZ7Ec841b/tc8Dg5eUA0Hqz5jMZH626zBPbfXZKyuNY2nwCbiilgfCUOMbIRIXfo4ypT0fSoDufvRT4txMHXAZKJGINK9cwf0VEx3bGKQiXqogtvTU7Wr9hyVIinTFknJj4kyLL8af/w51xDYpqv2RZW9hqMwxFNNbuQLaKJFW1rWmYkI4temmM2SW8kVmJIsbXd57fk5p28RML5MOEQLd3u69ZWfwasnvMploOlRkvUgS/Zh/tKcTzETRw2jBRqS2ZWupfzyKnnFPfD6McFktX+7SZ2y0sqKZq5igqQlvKag8gZf7XF3+SrqxYePODCfgWao6DEUJ+TQ8QS75U62OYVCTrjlLmf9b9AVJwCRh9QVC5kxILXqlKm+GD81AAAhl8Q23007VDICCNd6d8guAF8P534VpQSPTvhLqZEImLYXtVEZMaDdpdR6otEUEYcnHbFS+kJEkTpobw7xUhPLjXgQcpOUMznq7egkDFDXd5weAW0yb/66FmJYX5J5FzSgaoSmZz2w7FlAhbEg7tdcrsWK3wk10jcdm57QLZpLmAb+4D78C6+kl3w5nSuL+b0IXK6f4KQQl43j4J9kEGrgCl6kX/5rjEemRsfn1Utfi+uuYRp55eLAjmmHOCDbpnyaHdg7vaa4Ce+nSo5BPp27Im36rpoFha+2mrAs/YbL8CfFudRaetFYvh/pvqHbyWr6BMDo/gNQFFloWtsjMqba53Zrj5FTwyq31dRcq6ZIq+OeV2omXwisOOiKFKViiD9rzDvjdohSNl+qLR5vFghzO7UHbzbrLetjxzbdmHoRaBJVKo8avrGDI6ONHvsf9mbx2llTPAHDitaHMH+3wjnJ1xJP1VQd+kcNyPZoh4SWMM4ZYpTK5tojZmDAKBNNEySI+pPi9U5wmDItqx+a4lS6s3ZEK8dXHW1YEFI5kw4a2LreYxNgRrNmhQlgbw3Q5Xzlg2nzTjET2tu6msIYiOsU4sNA7Rblh3D+wyf6u8cLjShGExTYj4KsQjOEJs5YqOEl3gvR6spJmh5QOisjtG0c1v4w3uXwWmeP777J8FwIHUWI79pHgzd/F3jUNSFUJBSfOZayuDZIojiQ7Jyw86Yk6sCJJ4Y/N+xo83O1WD3bXIFiPLUcxrgHj1m/oWPLuut9j2EjHHXfi82u/N20ToovXlNBftdcm9N4/Cm7VIKOUKOnfe2ae/TY+LiMDxK52wntnExqx/W4c9CGkv7/mzDYEgKTn+v+VjQkchKcbt8/4k0NWXb/BuXdhvNqjHMKwMCn2JRUXydCh+cFBXyLqfNn/rkSGYNP+Zx73dETKWQSN/BOMfH93+Mfj7OnUv5bGbCGZ8YYoP+NHmPb59Oph564VqUd75LZ4kc2d97poCylTsaHNprh7FBG0UDSsYluv1V1ZYaHgaY4q01puKt8ZyclCaZDg1pItWUTu4O71SYT/lhPii2zvoPG7epXmiTikFone7Luk96OYRKjVeBsHU8Ag6PZxJHSCjtBoDa76WrLDevfbImvT4EodoY1xX0M40FDiKo1xz58vqki5tkBiWwA7es7Za2m5armG9UZoT+p/nDqz5NwgtdNMMAjFXsd6onpdPRutajB9ru82Lt42mp/bnrTUO6cnCMycKW6fU4h7izWdTMek7/H8Nd5PnvKezHRrQit9e/RKk85DuMFj8pxguxyO0NH5ZkTMCq/LR1vk2LoB/BOTQCEZMCqDRq5LF+RLIe3KUgR6HsRfremESqKksGQpVv4qIEgVtCP9+ZtOVGxHecNEvTm9B6hM/CD+jLFFp/ezSLPXiToTLUHFgALGFnJooKIA2SybQYxTRk6qX0FQdmhc5jSlPScU2PeXjy8viLgc7HC3Or43Rg5wFX/PuTeXpQXwFg+AArtkyyW/02UDkbb0/7UQAickAwDXWGGc1dMmjWV20w13ihMOT3xaVYdTZEEKSJbUUvbm557BmgD5PLfSB0Ev+7XOqm0UegLah5RrjETICsE+/X6hhs7YRt7cngcTVaDQ+0Y1umWf4Zverlufoy/FQSHbCttj0dE3jv8II4cWv0eSXndH6IOjzh5WGSxcMBJKVVnOaAuhND0ULRkgCC8ynGnCj+NJz2L3d/utqY1wmxa02dlc1DAljmT6lYmCIyz6fYiu9ogkgeyqvrap0kW4jOuExqzENRy/jxPWsl+M/o2ZQfuY8OqqKRDZ2eabBdA4OIYM41sFVNhLtBOX8ooIUrNsRwzM+dXsWbF9w3sNyFsCoimiKQYEDjp24X9+tKO3eUrJHj89fchbKPPOMG5NbOLIGwnhNiJdhW6yMQecebeBlGwfbkR4TrxQA8BYwsFyT0yBhe+zQVkvdZCQ4iWK/RV2hck+kgQsmtI14c1lGxxH3ZDZl+hsG5ti79bQb1Cz2uSG2srRaBS5j0RvB0i7gfFUXJoKutzH85QCuFvx+yI28n1FfVUiVGMUhoxkc3q1MIClW4mY0qZh/Z/gp5J/HVpFsu2X3dO6M6/Lcf/Nr4k3OnuqxAs8mPXFr3qUIe1k6WrILx+BUAGRkzfjlrcZYwi0UekiQByIzV6vvcnBXxwQPKDNVIUv04rnIECHi5T0+D+M6RcWwv+mc6OxDps3xB/XM3RfuRXS+LImNxcPSu7qRcmpQkB1E2I+gC5VAzqTYl791/1TJA1yIQDds6VZVyl43e8aC2FFdemKFR2wbgxfnSwh72HEM94wQuJ6Qf9v8mpPDlKJ5wKkAQFx1AXJe2zJjeMF+zS39/FWEkIg6zHvPDhUFAqebPtPUJH1ncD7iB4Q73Nr2YMkVP6L97uD1dxp5dh9TaIgtT0qCT55OGShMpP6l2uPOpgtvvk3RgkVCrGW9vP5jJvTSr6GQPQuEmShr+M3imASCFBtQ/IPBFoND8Gy6eRaDArmq+p8qLxu7OYdfr4JtpLVIcHc7wQwNq9eJIbeefCMqXcYDj0BJZchgKtwlv7lmiusCErEAXmM9ylf+HQOno8xKCBCUEYRlF++nxSlDW9w/MZy8/wsNj08dooYRdLD/mWQiLIWYH0Iy3ZsPgd8P4ChOrKNUYTBXHOPVfcaMHvzsCf7t7Dw1tlYBwES2q2ifYKD0leH2xt8vK0ZwzgQLgBU8VN6hiHnVTybzqaD0BQbF6hQddl8Ug49NkTYQ3ZKueMvxoZcb3/L7d8dki2NU5TUK7h0lvf43pK4fA5efVHdgHyu/9Op1wgF5BXCDDyQRkTIHTjb3UQm7RV45xII5ln+ZK8szB6gZ17+WCK+fchYTR2iv0mS2zJTfdGrnDsVXQCxN+q8m5aVfg9Y58Htz93oirVPm3yDL0Ju3rUSqkqq+yvlCs0zwmIECkfjokVR54tDLKDBR5vig/Ir5ROk6v+R/Ut/tT6j+ZQSfU6+Kh1xXqS1ZTiJ7I1aInxF7oAtYUYM4NvFHfMxChzrq1n5vhR1RZHJn2pPMHYuGuvBasbdOM5cuhcEMNFoY8dd50DINePxt+hN9iemFu3bNVjKaymEHZ83FUuNCmDzTPOXrKoIYZvpF8cWe1k8hG2eNnnAejlk6pReO1/6suusVe20jBKW5fcHGMKaSHTTW6XvCeDOF2vLeVE+ppgF2rgiWjZXc/XYxXSjq9IxAohycfcH0jR14zMQq8dK8qlD6QG3xb5gFsG1lqTQ23410KGDpfx1S9vSBI5HSYVDghXiCkICkp2McxxjJ33cYFjin6nhORk9ILwu5e+GciGB4oTIrgFFeFHqYQcBIPSEAsgls1Sv+F3jKD1ILmx18Z+m0dxNDuLGWgWle9XMo6W58lX2IVQiQsQPaZkfykmP25cvwgYaNhbSpMiOz1S83V69qC7DYjHglQ5aDUEXStiJwldJ2DMLaGOnPoCcpHeiBCRsepiOtWi0jnnP4MaTjWHOA1r00Dr92Sbpdqyt8Fa6hZApUsu9MqvclgkSzE02arGvS8+ZDMtUwscZDvXQ9vDEhl1Yg3JkbU0RugppQc/LZkD2C9rO9LNCo50i0pQmCe2998K4UXeoemRurMikFxAFRm5ZAjc3dsg1LOFS0co8d1yq181Iic4W6dKl/TOzfMezWfsnP6dRaVNglfCkQJUSZ0FU1LfKVUUz6ERavJjKh3jQ5x1Qrx4vnHrFqwcmjLT77hpxDEQQDVAGtlOREAqg/Bgno9Nw7UHxfkvITFts0whqNiY3Fg7uONr5/lU1fvyaf0eut61cE82hwmxHEuCWvSSrxmB2MUURpI7cmDG110Rr3oUtyoR90F9WGPzFLlA5L7QuaVQZJ7Z4OSdJyGz4rx1mzfWBiy9op8F9vOVeLUGBNBPwb0aBEPrZFa4wsA2fGQ/cDXL9/FUXiqmtoa5txrgKFKyZS87XsL5EXP/Cti48eoE1f36QKovbAx9ZKA9PyrbU0kgsUn7N6RV6LjAe6Yxt75fXvfXoCEC573Aj8MWTSOl3q1uNPlKw3PMurl6IODjvk3K+yfzdGGCmfz6zDE9F1lWPy+fd6wIz25WoC9FoDukzYiVEMZRdibiFwvvcyCkfQ4wUibHBYHJ45+x+vCFNzm2mFP0=" title="Mekko Graphics Chart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1884070" y="1436272"/>
            <a:ext cx="8625668" cy="452494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8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Update Agenda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1611086"/>
            <a:ext cx="830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b="1" dirty="0">
                <a:latin typeface="+mj-lt"/>
              </a:rPr>
              <a:t>Executive Summary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/>
              <a:t>FY17 Full Year Actuals vs. FY18 Full Year Projection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/>
              <a:t>FY18 Full Year Budget vs. FY18 Full Year Projection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>
                <a:latin typeface="+mj-lt"/>
              </a:rPr>
              <a:t>Recap: FY19 Budget Risks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>
                <a:latin typeface="+mj-lt"/>
              </a:rPr>
              <a:t>Appendix</a:t>
            </a:r>
          </a:p>
          <a:p>
            <a:r>
              <a:rPr lang="en-US" sz="2000" b="1" dirty="0">
                <a:latin typeface="+mj-lt"/>
              </a:rPr>
              <a:t> </a:t>
            </a:r>
            <a:endParaRPr lang="en-US" sz="2000" b="1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800" y="1554480"/>
            <a:ext cx="8305800" cy="5425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1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1524001" y="1657504"/>
            <a:ext cx="8970873" cy="4438496"/>
          </a:xfrm>
        </p:spPr>
        <p:txBody>
          <a:bodyPr/>
          <a:lstStyle/>
          <a:p>
            <a:pPr marL="685800" lvl="1" indent="-285750"/>
            <a:r>
              <a:rPr lang="en-US" b="1" dirty="0" smtClean="0">
                <a:latin typeface="+mj-lt"/>
              </a:rPr>
              <a:t>COMPARED TO PRIOR YEAR</a:t>
            </a:r>
            <a:r>
              <a:rPr lang="en-US" dirty="0" smtClean="0">
                <a:latin typeface="+mj-lt"/>
              </a:rPr>
              <a:t>: Projected </a:t>
            </a:r>
            <a:r>
              <a:rPr lang="en-US" dirty="0">
                <a:latin typeface="+mj-lt"/>
              </a:rPr>
              <a:t>structural deficit </a:t>
            </a:r>
            <a:r>
              <a:rPr lang="en-US" dirty="0" smtClean="0">
                <a:latin typeface="+mj-lt"/>
              </a:rPr>
              <a:t>of $28M is down </a:t>
            </a:r>
            <a:r>
              <a:rPr lang="en-US" dirty="0">
                <a:latin typeface="+mj-lt"/>
              </a:rPr>
              <a:t>6% </a:t>
            </a:r>
            <a:r>
              <a:rPr lang="en-US" dirty="0" smtClean="0">
                <a:latin typeface="+mj-lt"/>
              </a:rPr>
              <a:t>($2M) from FY17</a:t>
            </a:r>
          </a:p>
          <a:p>
            <a:pPr marL="857250" lvl="2" indent="-285750"/>
            <a:r>
              <a:rPr lang="en-US" sz="1400" dirty="0">
                <a:latin typeface="+mj-lt"/>
              </a:rPr>
              <a:t>Projected non-debt </a:t>
            </a:r>
            <a:r>
              <a:rPr lang="en-US" sz="1400" dirty="0">
                <a:latin typeface="+mj-lt"/>
              </a:rPr>
              <a:t>operating expense </a:t>
            </a:r>
            <a:r>
              <a:rPr lang="en-US" sz="1400" dirty="0">
                <a:latin typeface="+mj-lt"/>
              </a:rPr>
              <a:t>has grown less than 1% year-over-year</a:t>
            </a:r>
            <a:endParaRPr lang="en-US" sz="1400" dirty="0">
              <a:latin typeface="+mj-lt"/>
            </a:endParaRPr>
          </a:p>
          <a:p>
            <a:pPr marL="857250" lvl="2" indent="-285750"/>
            <a:r>
              <a:rPr lang="en-US" sz="1400" dirty="0">
                <a:latin typeface="+mj-lt"/>
              </a:rPr>
              <a:t>Revenue growth in FY18, led by own-source and sales tax categories, has offset </a:t>
            </a:r>
            <a:r>
              <a:rPr lang="en-US" sz="1400" dirty="0">
                <a:latin typeface="+mj-lt"/>
              </a:rPr>
              <a:t>increased debt service &amp; </a:t>
            </a:r>
            <a:r>
              <a:rPr lang="en-US" sz="1400" dirty="0">
                <a:latin typeface="+mj-lt"/>
              </a:rPr>
              <a:t>slightly higher non-debt operating expenses</a:t>
            </a:r>
          </a:p>
          <a:p>
            <a:pPr lvl="2" indent="0">
              <a:buNone/>
            </a:pPr>
            <a:endParaRPr lang="en-US" sz="1400" dirty="0">
              <a:latin typeface="+mj-lt"/>
            </a:endParaRPr>
          </a:p>
          <a:p>
            <a:pPr marL="685800" lvl="1" indent="-285750"/>
            <a:r>
              <a:rPr lang="en-US" b="1" dirty="0" smtClean="0">
                <a:latin typeface="+mj-lt"/>
              </a:rPr>
              <a:t>COMPARED TO BUDGET: </a:t>
            </a:r>
            <a:r>
              <a:rPr lang="en-US" dirty="0" smtClean="0">
                <a:latin typeface="+mj-lt"/>
              </a:rPr>
              <a:t>Projected </a:t>
            </a:r>
            <a:r>
              <a:rPr lang="en-US" dirty="0">
                <a:latin typeface="+mj-lt"/>
              </a:rPr>
              <a:t>structural deficit 8% below budget </a:t>
            </a:r>
            <a:r>
              <a:rPr lang="en-US" dirty="0" smtClean="0">
                <a:latin typeface="+mj-lt"/>
              </a:rPr>
              <a:t>($2M) in </a:t>
            </a:r>
            <a:r>
              <a:rPr lang="en-US" dirty="0">
                <a:latin typeface="+mj-lt"/>
              </a:rPr>
              <a:t>FY18</a:t>
            </a:r>
          </a:p>
          <a:p>
            <a:pPr marL="857250" lvl="2" indent="-285750"/>
            <a:r>
              <a:rPr lang="en-US" sz="1400" dirty="0">
                <a:latin typeface="+mj-lt"/>
              </a:rPr>
              <a:t>Both higher than budgeted revenues and lower expenses have offset </a:t>
            </a:r>
            <a:r>
              <a:rPr lang="en-US" sz="1400" dirty="0">
                <a:latin typeface="+mj-lt"/>
              </a:rPr>
              <a:t>increased debt </a:t>
            </a:r>
            <a:r>
              <a:rPr lang="en-US" sz="1400" dirty="0">
                <a:latin typeface="+mj-lt"/>
              </a:rPr>
              <a:t>service</a:t>
            </a:r>
          </a:p>
          <a:p>
            <a:pPr marL="857250" lvl="2" indent="-285750"/>
            <a:endParaRPr lang="en-US" sz="1400" dirty="0">
              <a:latin typeface="+mj-lt"/>
            </a:endParaRPr>
          </a:p>
          <a:p>
            <a:pPr marL="685800" lvl="1" indent="-285750"/>
            <a:r>
              <a:rPr lang="en-US" b="1" dirty="0" smtClean="0">
                <a:latin typeface="+mj-lt"/>
              </a:rPr>
              <a:t>FY19 BUDGET RISKS REMAIN:</a:t>
            </a:r>
          </a:p>
          <a:p>
            <a:pPr marL="857250" lvl="2" indent="-285750"/>
            <a:r>
              <a:rPr lang="en-US" sz="1400" dirty="0">
                <a:latin typeface="+mj-lt"/>
              </a:rPr>
              <a:t>Growth in labor operating costs from growing pension expenses and proposed capital employee transfer</a:t>
            </a:r>
          </a:p>
          <a:p>
            <a:pPr marL="857250" lvl="2" indent="-285750"/>
            <a:r>
              <a:rPr lang="en-US" sz="1400" dirty="0">
                <a:latin typeface="+mj-lt"/>
              </a:rPr>
              <a:t>Proposed growth restrictions for advertising limit own-source revenue growth</a:t>
            </a:r>
            <a:endParaRPr lang="en-US" sz="1400" b="1" dirty="0">
              <a:latin typeface="+mj-lt"/>
            </a:endParaRPr>
          </a:p>
          <a:p>
            <a:pPr marL="857250" lvl="2" indent="-285750"/>
            <a:endParaRPr lang="en-US" sz="1400" dirty="0">
              <a:latin typeface="+mj-lt"/>
            </a:endParaRPr>
          </a:p>
          <a:p>
            <a:pPr marL="857250" lvl="2" indent="-285750"/>
            <a:endParaRPr lang="en-US" sz="14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6685" y="829056"/>
            <a:ext cx="8508188" cy="466344"/>
          </a:xfrm>
        </p:spPr>
        <p:txBody>
          <a:bodyPr/>
          <a:lstStyle/>
          <a:p>
            <a:r>
              <a:rPr lang="en-US" dirty="0" smtClean="0"/>
              <a:t>EXECUTIVE SUMMARY:</a:t>
            </a:r>
            <a:br>
              <a:rPr lang="en-US" dirty="0" smtClean="0"/>
            </a:br>
            <a:r>
              <a:rPr lang="en-US" dirty="0" smtClean="0"/>
              <a:t>Structural deficit stable from last year, expense growth remains controlled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09801" y="4225141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9pPr>
          </a:lstStyle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52779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Update Agenda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1611086"/>
            <a:ext cx="830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b="1" dirty="0">
                <a:latin typeface="+mj-lt"/>
              </a:rPr>
              <a:t>Executive Summary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/>
              <a:t>FY17 Full Year Actuals vs. FY18 Full Year Projection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/>
              <a:t>FY18 Full Year Budget vs. FY18 Full Year Projection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>
                <a:latin typeface="+mj-lt"/>
              </a:rPr>
              <a:t>Recap: FY19 Budget Risks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>
                <a:latin typeface="+mj-lt"/>
              </a:rPr>
              <a:t>Appendix</a:t>
            </a:r>
          </a:p>
          <a:p>
            <a:r>
              <a:rPr lang="en-US" sz="2000" b="1" dirty="0">
                <a:latin typeface="+mj-lt"/>
              </a:rPr>
              <a:t> </a:t>
            </a:r>
            <a:endParaRPr lang="en-US" sz="2000" b="1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800" y="2133600"/>
            <a:ext cx="8305800" cy="5425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13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6686" y="829056"/>
            <a:ext cx="7690715" cy="466344"/>
          </a:xfrm>
        </p:spPr>
        <p:txBody>
          <a:bodyPr/>
          <a:lstStyle/>
          <a:p>
            <a:r>
              <a:rPr lang="en-US" dirty="0" smtClean="0"/>
              <a:t>Projected structural </a:t>
            </a:r>
            <a:r>
              <a:rPr lang="en-US" dirty="0"/>
              <a:t>deficit </a:t>
            </a:r>
            <a:r>
              <a:rPr lang="en-US" dirty="0" smtClean="0"/>
              <a:t>down </a:t>
            </a:r>
            <a:r>
              <a:rPr lang="en-US" dirty="0"/>
              <a:t>6</a:t>
            </a:r>
            <a:r>
              <a:rPr lang="en-US" dirty="0" smtClean="0"/>
              <a:t>% ($1.8M</a:t>
            </a:r>
            <a:r>
              <a:rPr lang="en-US" dirty="0"/>
              <a:t>) compared </a:t>
            </a:r>
            <a:r>
              <a:rPr lang="en-US" dirty="0" smtClean="0"/>
              <a:t>to FY17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986684" y="381000"/>
            <a:ext cx="5099916" cy="228600"/>
          </a:xfrm>
        </p:spPr>
        <p:txBody>
          <a:bodyPr/>
          <a:lstStyle/>
          <a:p>
            <a:r>
              <a:rPr lang="en-US" dirty="0" smtClean="0"/>
              <a:t>FY17 Full Year Actuals </a:t>
            </a:r>
            <a:r>
              <a:rPr lang="en-US" dirty="0"/>
              <a:t>vs. </a:t>
            </a:r>
            <a:r>
              <a:rPr lang="en-US" dirty="0" smtClean="0"/>
              <a:t>FY18 Full Year Projection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717017"/>
              </p:ext>
            </p:extLst>
          </p:nvPr>
        </p:nvGraphicFramePr>
        <p:xfrm>
          <a:off x="1544128" y="1371602"/>
          <a:ext cx="9047672" cy="4754879"/>
        </p:xfrm>
        <a:graphic>
          <a:graphicData uri="http://schemas.openxmlformats.org/drawingml/2006/table">
            <a:tbl>
              <a:tblPr/>
              <a:tblGrid>
                <a:gridCol w="377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4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6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6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9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6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6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4003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77589">
                <a:tc>
                  <a:txBody>
                    <a:bodyPr/>
                    <a:lstStyle/>
                    <a:p>
                      <a:pPr marL="182880" indent="-182880" algn="ctr" fontAlgn="b"/>
                      <a:endParaRPr lang="en-US" sz="1200" b="1" i="0" u="sng" strike="noStrike" dirty="0"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indent="-18288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1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FY17</a:t>
                      </a:r>
                      <a:r>
                        <a:rPr lang="en-US" sz="1200" b="1" baseline="0" dirty="0" smtClean="0"/>
                        <a:t> Full Year Actuals</a:t>
                      </a:r>
                      <a:r>
                        <a:rPr lang="en-US" sz="1200" b="1" dirty="0" smtClean="0"/>
                        <a:t> 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dirty="0" smtClean="0"/>
                        <a:t>vs. FY18 Full</a:t>
                      </a:r>
                      <a:r>
                        <a:rPr lang="en-US" sz="1200" b="1" baseline="0" dirty="0" smtClean="0"/>
                        <a:t> Year Projection</a:t>
                      </a:r>
                      <a:endParaRPr lang="en-US" sz="1200" b="1" dirty="0" smtClean="0"/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178">
                <a:tc>
                  <a:txBody>
                    <a:bodyPr/>
                    <a:lstStyle/>
                    <a:p>
                      <a:pPr marL="182880" indent="-182880" algn="ctr" fontAlgn="b"/>
                      <a:endParaRPr lang="en-US" sz="1200" b="1" i="0" u="sng" strike="noStrike" dirty="0"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indent="-18288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($M)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latin typeface="+mj-lt"/>
                        </a:rPr>
                        <a:t>FY17</a:t>
                      </a:r>
                    </a:p>
                    <a:p>
                      <a:pPr algn="ctr" fontAlgn="b"/>
                      <a:r>
                        <a:rPr lang="en-US" sz="1200" b="1" i="0" u="none" strike="noStrike" baseline="0" dirty="0" smtClean="0">
                          <a:latin typeface="+mj-lt"/>
                        </a:rPr>
                        <a:t>ACTUALS</a:t>
                      </a:r>
                      <a:endParaRPr lang="en-US" sz="1200" b="1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latin typeface="+mj-lt"/>
                        </a:rPr>
                        <a:t>FY18 PROJECTION</a:t>
                      </a:r>
                      <a:endParaRPr lang="en-US" sz="1200" b="1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latin typeface="+mj-lt"/>
                        </a:rPr>
                        <a:t>$</a:t>
                      </a:r>
                    </a:p>
                    <a:p>
                      <a:pPr algn="ctr" fontAlgn="b"/>
                      <a:r>
                        <a:rPr lang="en-US" sz="1200" b="1" i="0" u="none" strike="noStrike" dirty="0" smtClean="0">
                          <a:latin typeface="+mj-lt"/>
                        </a:rPr>
                        <a:t>VARIANCE</a:t>
                      </a:r>
                      <a:endParaRPr lang="en-US" sz="1200" b="1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NOTES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589">
                <a:tc>
                  <a:txBody>
                    <a:bodyPr/>
                    <a:lstStyle/>
                    <a:p>
                      <a:pPr marL="182880" indent="-182880" algn="ctr" fontAlgn="b"/>
                      <a:endParaRPr lang="en-US" sz="1200" b="1" i="0" u="none" strike="noStrike" dirty="0" smtClean="0">
                        <a:latin typeface="+mj-lt"/>
                      </a:endParaRPr>
                    </a:p>
                  </a:txBody>
                  <a:tcPr marL="0" marR="0" marT="0" marB="0" vert="vert270" anchor="ctr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2880" indent="-182880" algn="l" fontAlgn="b"/>
                      <a:endParaRPr lang="en-US" sz="1200" b="1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384">
                <a:tc rowSpan="3">
                  <a:txBody>
                    <a:bodyPr/>
                    <a:lstStyle/>
                    <a:p>
                      <a:pPr marL="182880" indent="-182880" algn="ctr" fontAlgn="b"/>
                      <a:r>
                        <a:rPr lang="en-US" sz="1200" b="1" i="0" u="none" strike="noStrike" dirty="0" smtClean="0">
                          <a:latin typeface="+mj-lt"/>
                        </a:rPr>
                        <a:t>REVENUES</a:t>
                      </a:r>
                    </a:p>
                  </a:txBody>
                  <a:tcPr marL="0" marR="0" marT="0" marB="0" vert="vert27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Operating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Revenues </a:t>
                      </a:r>
                    </a:p>
                  </a:txBody>
                  <a:tcPr marL="89732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$715.6 </a:t>
                      </a: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effectLst/>
                          <a:latin typeface="Verdana" panose="020B0604030504040204" pitchFamily="34" charset="0"/>
                        </a:rPr>
                        <a:t>$752.6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effectLst/>
                          <a:latin typeface="Verdana" panose="020B0604030504040204" pitchFamily="34" charset="0"/>
                        </a:rPr>
                        <a:t>$37.0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New advertising &amp; parking contracts proved favorable in FY18</a:t>
                      </a:r>
                      <a:endParaRPr lang="en-US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9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Non-Operating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Revenues </a:t>
                      </a:r>
                    </a:p>
                  </a:txBody>
                  <a:tcPr marL="89732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$1,209.5 </a:t>
                      </a: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$1,230.3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$20.7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One-</a:t>
                      </a:r>
                      <a:r>
                        <a:rPr lang="en-US" sz="1000" b="0" i="0" u="none" strike="noStrike" baseline="0" dirty="0" smtClean="0">
                          <a:effectLst/>
                          <a:latin typeface="Verdana" panose="020B0604030504040204" pitchFamily="34" charset="0"/>
                        </a:rPr>
                        <a:t>time real estate transactions</a:t>
                      </a:r>
                      <a:endParaRPr lang="en-US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7679">
                <a:tc vMerge="1">
                  <a:txBody>
                    <a:bodyPr/>
                    <a:lstStyle/>
                    <a:p>
                      <a:pPr marL="182880" indent="-182880" algn="l" fontAlgn="b"/>
                      <a:endParaRPr lang="en-US" sz="10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 Total 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Revenues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9732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Verdana" panose="020B0604030504040204" pitchFamily="34" charset="0"/>
                        </a:rPr>
                        <a:t>$1,925.2 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Verdana" panose="020B0604030504040204" pitchFamily="34" charset="0"/>
                        </a:rPr>
                        <a:t>$1,982.9 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Verdana" panose="020B0604030504040204" pitchFamily="34" charset="0"/>
                        </a:rPr>
                        <a:t>$57.7 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1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589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3973">
                <a:tc rowSpan="5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EXPENSES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vert="vert27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Wages, Benefits and Payroll Taxes</a:t>
                      </a:r>
                    </a:p>
                  </a:txBody>
                  <a:tcPr marL="269194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effectLst/>
                          <a:latin typeface="Verdana" panose="020B0604030504040204" pitchFamily="34" charset="0"/>
                        </a:rPr>
                        <a:t>$771.8 </a:t>
                      </a: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effectLst/>
                          <a:latin typeface="Verdana" panose="020B0604030504040204" pitchFamily="34" charset="0"/>
                        </a:rPr>
                        <a:t>$761.4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effectLst/>
                          <a:latin typeface="Verdana" panose="020B0604030504040204" pitchFamily="34" charset="0"/>
                        </a:rPr>
                        <a:t>($10.4)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Active headcount management</a:t>
                      </a:r>
                      <a:r>
                        <a:rPr lang="en-US" sz="1000" b="0" i="0" u="none" strike="noStrike" baseline="0" dirty="0" smtClean="0">
                          <a:effectLst/>
                          <a:latin typeface="Verdana" panose="020B0604030504040204" pitchFamily="34" charset="0"/>
                        </a:rPr>
                        <a:t> and</a:t>
                      </a:r>
                      <a:r>
                        <a:rPr lang="en-US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 favorable CBA terms</a:t>
                      </a:r>
                      <a:endParaRPr lang="en-US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95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Non-Wage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69194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$755.3 </a:t>
                      </a: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effectLst/>
                          <a:latin typeface="Verdana" panose="020B0604030504040204" pitchFamily="34" charset="0"/>
                        </a:rPr>
                        <a:t>$780.1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$24.8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 smtClean="0"/>
                        <a:t>Increases in </a:t>
                      </a:r>
                      <a:r>
                        <a:rPr lang="en-US" sz="1000" dirty="0" err="1" smtClean="0"/>
                        <a:t>CRail</a:t>
                      </a:r>
                      <a:r>
                        <a:rPr lang="en-US" sz="1000" dirty="0" smtClean="0"/>
                        <a:t> fixed price, RIDE</a:t>
                      </a:r>
                      <a:r>
                        <a:rPr lang="en-US" sz="1000" baseline="0" dirty="0" smtClean="0"/>
                        <a:t> call center expense, cleaning contract, &amp; fuel prices</a:t>
                      </a:r>
                      <a:endParaRPr lang="en-US" sz="1000" b="1" i="0" u="none" strike="noStrike" dirty="0" smtClean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384">
                <a:tc vMerge="1"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Operating Expenses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9732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Verdana" panose="020B0604030504040204" pitchFamily="34" charset="0"/>
                        </a:rPr>
                        <a:t>$1,527.1 </a:t>
                      </a: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Verdana" panose="020B0604030504040204" pitchFamily="34" charset="0"/>
                        </a:rPr>
                        <a:t>$1,541.5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effectLst/>
                          <a:latin typeface="Verdana" panose="020B0604030504040204" pitchFamily="34" charset="0"/>
                        </a:rPr>
                        <a:t>$14.4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rtl="0" fontAlgn="ctr">
                        <a:buFont typeface="Arial" panose="020B0604020202020204" pitchFamily="34" charset="0"/>
                        <a:buNone/>
                      </a:pPr>
                      <a:endParaRPr lang="en-US" sz="1000" b="1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9509">
                <a:tc vMerge="1"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Debt Service 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9732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effectLst/>
                          <a:latin typeface="Verdana" panose="020B0604030504040204" pitchFamily="34" charset="0"/>
                        </a:rPr>
                        <a:t>$427.9 </a:t>
                      </a: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1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effectLst/>
                          <a:latin typeface="Verdana" panose="020B0604030504040204" pitchFamily="34" charset="0"/>
                        </a:rPr>
                        <a:t>$469.4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1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effectLst/>
                          <a:latin typeface="Verdana" panose="020B0604030504040204" pitchFamily="34" charset="0"/>
                        </a:rPr>
                        <a:t>$41.5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1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Consistent with debt policy</a:t>
                      </a:r>
                      <a:r>
                        <a:rPr lang="en-US" sz="1000" b="0" i="0" u="none" strike="noStrike" baseline="0" dirty="0" smtClean="0">
                          <a:effectLst/>
                          <a:latin typeface="Verdana" panose="020B0604030504040204" pitchFamily="34" charset="0"/>
                        </a:rPr>
                        <a:t> requiring increased service payments</a:t>
                      </a:r>
                      <a:endParaRPr lang="en-US" sz="1200" b="1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 Total 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Expenses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9732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Verdana" panose="020B0604030504040204" pitchFamily="34" charset="0"/>
                        </a:rPr>
                        <a:t>$1,955.1 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Verdana" panose="020B0604030504040204" pitchFamily="34" charset="0"/>
                        </a:rPr>
                        <a:t>$2,011.0 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effectLst/>
                          <a:latin typeface="Verdana" panose="020B0604030504040204" pitchFamily="34" charset="0"/>
                        </a:rPr>
                        <a:t>$55.9 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7589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89732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7589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Structural Deficit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9732" marR="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Verdana" panose="020B0604030504040204" pitchFamily="34" charset="0"/>
                        </a:rPr>
                        <a:t>($29.9)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Verdana" panose="020B0604030504040204" pitchFamily="34" charset="0"/>
                        </a:rPr>
                        <a:t>($28.0)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1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Verdana" panose="020B0604030504040204" pitchFamily="34" charset="0"/>
                        </a:rPr>
                        <a:t>$1.8 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1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4001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1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Fare Recovery Ratio</a:t>
                      </a:r>
                      <a:endParaRPr lang="en-US" sz="1200" b="1" i="1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9732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effectLst/>
                          <a:latin typeface="Verdana" panose="020B0604030504040204" pitchFamily="34" charset="0"/>
                        </a:rPr>
                        <a:t>43.2%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effectLst/>
                          <a:latin typeface="Verdana" panose="020B0604030504040204" pitchFamily="34" charset="0"/>
                        </a:rPr>
                        <a:t>43.1%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7589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1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Revenue Recovery Ratio</a:t>
                      </a:r>
                      <a:endParaRPr lang="en-US" sz="1200" b="1" i="1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9732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50.4%</a:t>
                      </a:r>
                      <a:endParaRPr lang="en-US" sz="12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52.5%</a:t>
                      </a:r>
                      <a:endParaRPr lang="en-US" sz="12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2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2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795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686" y="829056"/>
            <a:ext cx="8452715" cy="466344"/>
          </a:xfrm>
        </p:spPr>
        <p:txBody>
          <a:bodyPr anchor="b" anchorCtr="0"/>
          <a:lstStyle/>
          <a:p>
            <a:r>
              <a:rPr lang="en-US" dirty="0" smtClean="0"/>
              <a:t>Projected non debt operating expense slightly higher compared with FY17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986685" y="440848"/>
            <a:ext cx="6700116" cy="228600"/>
          </a:xfrm>
        </p:spPr>
        <p:txBody>
          <a:bodyPr/>
          <a:lstStyle/>
          <a:p>
            <a:r>
              <a:rPr lang="en-US" dirty="0"/>
              <a:t>FY17 Full Year Actuals vs. FY18 Full Year Projection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905000"/>
            <a:ext cx="8172684" cy="480059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876800" y="2708824"/>
            <a:ext cx="2062480" cy="2455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28800" y="5867401"/>
            <a:ext cx="8001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50" dirty="0"/>
          </a:p>
          <a:p>
            <a:r>
              <a:rPr lang="en-US" sz="850" dirty="0"/>
              <a:t>Source:  MBTA Internal Data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00967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WYMZBw004o71Xrc6R1lRYDnPKOAkH5BrqIiKs1a97JAae3M8+F/ezLidDKRA7ZbMxd4aUrVp64SnWy5WfTRvw2eMp14UcYb2uz/7ys1f//LboCDK4v99RNdk8pFcM/gxgNMk1vUZ+7glc0r9Os7VXp9fVTl/5VJXcXQCrn1vxV8R2qnQxxwL80jdt89J+thh6P2LUclgcAORAuj6HiWA1k/uG6Og9uRSe0KVbqe/NZN3eW8NBxQWKI3WKQJe3/KN6WVGQASiRj6QhlH0q3bnoeQQ5xByvc+SZvgt+BReJ2nih9rz+gMTFu/4Ue3w5+K8vm/N1doR5k8bhACD5R+VPsx8uvnoxRIG8VaEAYFXhU9qa+gSl45s+8jAO25If85JwmEJb4KzCohgGlz1sVWHASO3oC2NaUoe43RUHEyiYm7WFuTCqUm75Lc2FjxyxUuuERH4b9yTsd3kWca7zR9ABJpY1mO+HK/gtcS2v+EUAcHIlRbFhHL+JCFPtZV+OP4KD1IOdKVQptiD+1z10AtLaDRv7KqhLYjYnHY0zMDzjJdoublYzKGgX12A3tBb6Up3LO32/pVja2QrpD2ThaqgkvQNHuX50YykxS7LOZwdiVcdfMi9AsBX044wf1WnZPRSV5Vb75wae73pKy1FH//zAMVZiXnD/kOJUvl31O8b9hMO4jDZjD3bEzAR+sYWQydDzwz4DuF6w4g/dP2TW+AufdYG4m0nBj4jtuTghWluOALsHU6AahVbOKoZgSp1vBq4wbkHC2QYlGH1FRLZR89RK0kSmFgOoK526XNn2uoXNrrZEg/0MYLMbRUzqT/XVDfoSh+ZooSGVPTtnHZW8R9a1YxEc0TgMQCj5DLtQH1Ihamj6txwwGdiMuk501mHA15xNKXRqrOQ1buC4ubU0Grlb7vqJdjwP3ti3myh1r/NchcIxI9jucl1o8RTQWkF856hqYOZcFeCEbHkBhw/DAJMoZUJTYw5cS8CMsaNuay1zoi2Ena6HqycqCsE83FkjwYKWQt7TFBlFcQzjIzH9gLk0/bHFkZUL0rUn4f9yp0AGqvw5gaCEY5Syeddj8Jg/wgx+8Cd+dOj7vsOWf9UTL+cD5Z/C9N8lbcfgJK7wQm/zVzF6FlBveEEud7cTv5QVT5Gi1eRTV97a12xT1csnUF/En2NyBWu4pmC9m1wLvNwup55L/QyWSCJ6VvgEvyw4WyfysrRtgG8RBVdPNrcApcmMhz1QnH73jvEOQHjtLybVrpfnkYsY0uvXuA35coPyWnYq/UtK6okXb/Hus7fAaeQn8Ymw21SoeCdT5FduFI9hZ/zNaiaQQarG87OImK3Eo/bwBjLa3uugIejuRJLbckkAaPso0tsvW/yKwrsmREdx12u1uM+R9D11rC86jVvta+sbj9OxPRttg78MMSlz4jTJYs2p2mg6R1KR9NnuPj4JwVVljyupZrwKKCjqoNay1oGWxQN2EWkVQwPDWh04Rf30/Oby9ahHfZsJP3a/jHTJWQmoln6Jg/7PqA8yp4wyKyGzBOpdULACYfAw0Hlq7lXOQEi1tl2ZPEm93c32AfOfrhRulwdHihMPOdSmiqSSxmRH8nE4Ef5AJPDiEVUAexKdCe/mirqXGvXsOrOYEhEpCBFw6//KkpWTmuocxzy3ACoxA5Dwdt00Qobm6jI5MKmX0QOBlhCfYOSfTSf7EetBLmDg3lTmx9VRld6ftLFBo4U/jiebJekNxkgaHQXPsDbSiFgU6+MpEmtDtDb/zIktcDUmtE358z6h4JlztA71C86Gx9Z7TaAcCLUHKbldq5NmXVvlL7jN6NhnAvvDxWHOY+xhb8UV03HXVGK10CrEzokY9P+SzX6MKH4s6TkKu5s3yUSvDDrBxOtEowJoZ8fRL/1shaILzdTh84vOLBXBPoQ18i1ntXWQ7a4YssrgLZtuld8XelWwaX4RhetwdU1E3xVrON7HbbZ3e/8CpCxOFCVbQFFRPdZjtlqmsHILmsmZ6m3qE3ao5JYUdiF9vm3LTBukkIPbGOHu3O2WUPeGHobVgVTFzcZa2+PcOpDgrgWMSjIGr+H3uuJJD1u9F1XMaJzaMVOJwdLIXiUOggYgbJwEElIYzt0oAZk3KM1bmEp2T0UDu3qfPaJpR9Sp9IBRi+x+PqY+QNed8scbfgzE62lUbGcjEaG9AEyMEGPf1AIApMiFH+9WbRqGpUL1cITBRw/VjCpNSCUxA0sRtjhY64BH+19gD+FYmu2LF+SG27X9whhP7QNk3QHi0RqTTGSi+YsVobqL1iSh6LMOSOIa1cY53DPPoZwZUs6LQbhj05XOCRDuj6Zj13Hclj6uwI/zVKZd9XkTj9/pf/RtlssbtRZAUSk2mtGCi/R9qteoMK1vEbjbgE+2xyfx13bpTur2u7UFZj4hl/GptMtKtfBhmZyjKmTbwySeH2VgZdfDmDjoiHaNQCk4iCNl/+0IZ0PKvzDtlQ/d5a/RlV4hG00GBGXBr0wHoXb4qks6eRqFf1C3UOqrlTzSL7EczPPIQGr5SUbtrj+IPWFiAqPhTjCZFCFd7s4BqYvVdP0mS4iRchWPVvLpYyOBKCidxPxtlgQMsVWUIisvAjn1zqI6gFdaDFdbuM0yDVHMvbvl/wHid9Fx5Ac3zWhBmSMC0VsB8+1aUfQNqjYJ0WuNbaK8egaWCLd0Ra6edzEgISom6tROOjrzPKy4t5zUexWfRSSvCA99FbomSPi9zyDKDEPM4CxyNNL8zZrH+4YJDO4mtsfe6pXACL0C/6sTr80y+gkWtJLkvQuUEXTHDTnW8n5w4vsNX8D7S/H8wfJ4jlAO0V7plPpZDjxotD95dz50THp1qCsdX/0UNUVgs7O0AXBrWmb2mhm6Fz0aWUZSbAmxCbaf0Qt5jg9THPqxR0qsZytNcicePc+mpC6gEirAh2PtkmgcYzPY+vBGsTV7GS23j8Zr60ZGiLDs/MTHqqrBaCzXkcLQYJ0CSK24chS3mKryOjvfvZQ+8hmxWLfGUaJVkJIyNN1SGPMXttG81uLnvsa2PeSrNkOXAZK9zfV+DzJwwk4GZymkJo/Wkw21zkx+toISK/6ikOh97b6d8czilK0X3FYrgQ46MaEAEALkrihJ3VkiFZwfLw2m76KFPnG0NQyOQKNB2RS1vpA0aPJso5O0c0DPAr/zReIQjrXXpxyFVRYxZOGvLg9GGmHdVJpBZWFg4+8CMA5MLZV2I2N0dpCBgZDughtvg3J6E+d2CYKS8xzBUrHncHaYWjYSpBNwg4x39tYSrY5WyPLx7gaJHwCbPZiLLKaJNkjdyGfGsL59DHtazGYAkg69Jk2g8h2gIfjmHbZSAhrwhz2FpenB+4YV5kB4GPwYMAFTmX9ACjq48u9zkUtPTocC5oPwcGrYuI6eEP6nblfMA953SB17WnCpc+BQcdj6yab8Mf43MTURPCtiIXf1KwxuqZDJARlhbWgNxNzQjYhBNopNMZXaMfAS7JgetURogFO18vHHH41CVQQD1kid3q9it/tnV28wI2Ivn8oDb5hjBCMTyRtABq2BzQR23yOgaqI5NsiBHNqRlDDHyikHDwe7LtcK+T+yBfL/75GbdNfSaDn5hP3B3okM1paPZK3qnzi36tOYgSxTKR9hUS2BZmeD7KWCJesn/OvMJVQBVLWF39U4s6vP+I6PMGkn1HkLL2eBlVrXvfEFYs7KWcwpcPGQT+yABSKGWY3A+gBI6UgMMuwE6u7VWxldZYaOHLUDjLQgwumSbVIs1EWk1YEv8BXLqydwFnK/8lDWnmjxO9BPIEBAxv6yIDMGfpzSjkXLdPeWKvgHsAnhDoOTCqYG8mEvfui05lMNyDYSg9YBtZWFPFLqqy3GYSWh1gg7E7IymmWbtxUzXeSrlx/6xFZLI0W3wnzrG45IdK2BfzCwIRhANcfDLkI1cwaOj8WlzlvX2IcfFoBanDmSOhJjuOKHtMQCCnzNkZdIlWHGKTX/jng5tvFYCm6PcvxwAOaubI6iEE5tHcxtinSXUVe3QTZHuCzov3fQCnvCZ/8UoXGhxe6Z6U1+b2XMDmtYGfgP7VXEM+2mj8+1u2cHf+fvF+v6cM7JnOVju+P5qAbXILqB2Vp3pw+RTvVWgq4gkKWAEVoXqQ+j7JNEWp99WV1Jwlnv12j0Ia1rD2gf68SqvCiq2fhFMtswD8P5QWbpl9zTAvuBbne5cJr2AnzoAwGrv2GiXjW4sofREGDS+whDOZju3D0BqhiCD3MPkNdBMEMRTAfoVD5SGNV0Htw7ZDgmeNR8BrAb9gcrQkPWNZeAu9UueFFI1ZW74noOw4k0nnO/d/xQVVbMWwmAwClO8cIBqrVhaaS4OOkrGoZul/H41y1nXG6Irnd6HE+NKPPvYV9hvH+gB/GXleBkt8t7CeKY43wpwZelxedEWYO1ztbLwsR2LW2k1XjjixV0R7nTOBNhdv7JTfjsREs3ZfyIU7zf+uCZTMNsNsL5OP25U/2xGIMzKeGOSHtvNFszcmhvkZ3YScgRqyA4mTU7/0iJ9WYJVgVBikjov8yV+TvaKLmm2cdQ8CWKsdk4SaDHCk2QgFWaabkAf8ZnLIs6EosbiDoNGRA4ckUYbB3IGlQ3P6IllwETblCGelBPf3st7c0+Y0AeZGInlU1ReVVM3832Zbjf0Lw8vjhxidzRE+gyQqLBzdC8n16MNzBiGqMtGQ9lqm6moDQrdOAWhaIw1lJVxxWMTc+1VYe0LtA+wMorcC2ZY1OmNduSHWbclgmIsqwxV6mZyEIusR79fIjGCYkKwwLAXdOTj69bSgXejgt8iDQHA7jU7Ir6VKeDKNxdSDj5roxqdGSnut6qGMD97ztrpmJWUMyLzB8KBC3FFwUDgjOe9KGOAa62fRy0/UVgTdNRCNKbzZqyO+ng4v/DrN0onSfYqrjYfz0iiq2/CC0Z+Z0UfrEeCKntzWT5TraAgHMmLqP7qNKLjTZdkQlls4ZPnWjGBLeRf3oiVSBRYxHhjAXgGgc4Ay0Z6y6h8nMRdTVJq50w9yh7Dwp+RBB8GN7ke6Td8BBDu2ofKdsHyOd/rUXv3mrbCpSpKx+sOLWR/w3O2BO9ynvvqp8fjCCxfEoDyl5bbR/VXo/udqNuaYmqSUQEsBrZcBnnZ1Q1ItnsN6EV3KY47y5IGuV0dh1m6ADEYdYPH6yGG30l8e5TsBcrJpBUOcwYJ4HmO9uU2GwoNwvvfBYMn1aVcbz+MADqcDqYvmfZ3zmuo8SwPfSCHiXmGkJX/nfRODdgJRG8OY1MnYklbtA/OviAXtB/UjzPWjWEhRn+tCHJGwA1nx1popUaOxKMBiJkbmTcJV2E8qymTO9HkNsRJwz0IFsE276NfWTHgmgHxBnJOa0Rz3CAIQyEGLxjOUWjb8+0h5Tc3J6z0MP3khDAhxT2hxh6Q4IxxE1sjSpdBdPprYi6hOP7SJFBkVPQ16/qgazMwVBgNTEcD4QiX+jx5Z2nL3pqWrkl6U5qHDJxDAbc2dpGg6WK3MsUCEtPePXYq4lKoopN6CCMCqfuxg06dzXlIECQh+ny/RrbLHhQJD/WfC4EAtKpifa0DRtkcLpEuPB4EZzfS33VPVQHjur6wRl3b9ioBH22+hJtm+ModvlpJdqNeMVKXRV4dRvXIaYC+snjcFmgCtkW1mSp0Rmv2E+mZqDhDBQVIv51ycuGzKJsxRn9rm0CEmBUBQlNsa7VxtR16120ZH42yovWM0tifm+nszXl3P+5sjL5zyf4dtN7x6t4fyH2khQf0viVrbGGv0stjQ5H1GguPvRr/zJGCMuO86tap0A3nkS15H28XMW6uynyUqiAYm9qnYs7QaPmQKR74Cx2LLcj0xfB2cxZXm8TPr0LLnNUjqzL9Hnrbh5eYBOZ5eH90K9D2IDk6AcsiBGcHu5BB6PK3CWX/DRqs4Ur+gtIW7uyqE7X/kJVoh07XfAYxguc2J3HMs9k+E84SQFUYza0c/6gF1ZvUacbl36Yu9puiiiMWmBLdeqvI/bk32AzF0G09p33ki6/5dZOkfxRUX2203tHWL0aqhIlb614ungGpf1fu4zIfEjV03Y0CrArWEtGCD9c1I7zshxUxCmVDgcB/xSl0TraqpYVvpbLnDCUstDMFXnxUDzzF2htuOYo0JvB6fpMiV6t8NV781wJ7uxyAelqGnA0i//NnoJWAuiZ4HIR9jftbQ7LF1thtwaWZZ7gYuyF8YX04SxCGeQDvNk1jJJgvWD/8IWtSo8/+kyd/5PgQTJTOlsbv2JbbEbw9a/WrbCYooWnvAtjRZEyNYhLLGfLNsXjG5lEg6rjWe++LcK31P0xokrcTKN543IdStK7vGTf1yc35Eh8k9+ret+UWnqho2vbJeHuqOy58ZMEXDM5mOzCkj+6YZUoKb1CP2f3ERKO4PgLXsmKW+ofXy9FCdRYCsPpXHTjRDCvNERUL9YA3hf6Ee/ywIAXawOEOEjiFJpzXHX9sg6VE3/9YEZlYICKjG1tEfP95HHAl3VY/8wxk2zU6pbLidgO7LGYdUmFd1fMcM+l2V/A2LDTo9GPiN9ugUIvrXE1UsYDAFB4ujZnZZs5fxluQlxKqZMlfDXsjMwnIePOX4gdDKAy8OxjIMBPvG6EvkLP3NwlsYaUjXJoKfgxRiuLDNUtS0WA/Cjvuu5VqgX9Nxlv9xviQC8VJj3vwN/oLQAqGQnakrJgJEKlIpPF2uwlYGJ1f53xKdQr+NXsX+EPuACxyAgvQBgzu75b6SWvXLltmBj2UYibbdh5HXi4Ma3oxTJ8gOArnItr+Euy4d10eqQnDf9BncJWS9n9NUVpgg69Ixe+ZCntVkUP3+SMuOmeYDt34PD3OEwn9LeKJeH38bkYTUImumw+Mj1HW5lOMuKIu8lJnIWFhpKsI4ddLRfCwUF5An4o30ZBy68qAOl5xFzixMqDFwbskfMsNFl0dNw0KZI8P5nTB7WmHkHpy+ZIoPaqq/ZbW+0eUvMwrN+dq8jORJGP7Bm2ssNbOcSioDssnDCk6YJ8QgjrinnkE3y1L4TgRbXJnyoo4wS0BxYjQeuWT5m2tzqOtcX7r3zlptIG4LAjdsWXEjsBoqfLce7YcpwOP6oGBPuKsmq+JtUncggtBzHnfvIc2T3GeGmcKJEqsUxJSemCZ5IkHjVpJuALyuIo59oMPXo/z3A7MQBSb/r+3SfRT7EC5SpY5bnxAiZ1kChPaZMosVwVHQ+ooF95RtmI2N48572bjNegcCevwsClQcZrbXD8D9dJT8ncP02g7fLuRomr8u3gwgDCs5S1/NejslVMYr5wC9X8P/IAbd3+Tn8cl/oD1TL80+jRT6zXmmw7cskgt1Q01nkzgWW4ukLHa4GiXuCx2U1m3vbgZiTVHJHJUObKKh2JkcMjViexZSAMwDWPu6U7k6GriUeTRR1CWsT62E/sfh9L6zvQB1naHV9+NSzSJgsz/6X8VP7zyeseROAF7+Jo6zfV92YZa3Jql4HJIyHaQq6ZqPoCc0VifnFHTBkK8ARLck074nevloKIrK7HdM+5wBGvrIfJoIanyKjIJe5FfowYXgPitJ94EIn8LVA3sSEzLYR+F6lC4TsrA/IRrMg4oXD76WjpAcwm3C3Sc+RejwPMzdoM3u0/Z5SXf51FWvGpVJABgKee7OqAWWNnaLxsy+XfffPpVWawy+XJuPALg4F0/opPQvY6/5GF2wfvgggxrgD0ckkjpTwJGZN9KCo8W6Ai4XnB8YDXeaPbUm8WA41RPEtEP6JPgDeVGK+AZqELGalaN8gSuzQFVLb3HRxFCQFuw2aflQWNdQZpsfEC5BSIS3n7VXGJAMozhZjF4NfwI1K1hSbJe8QPSnNyYveLfp+mTt3CySW/FJkhWjud8tcWzD/z7WFhTs625zSES3WmhMib+RGiJXS4okMdZlBy7ju56wxArG3dpOo6QAffYUz49BxgT9kTdZYMeuNhpZSwSLvW587/mof9B+Aum9utllTCsNvxtFuw+oW/DT89WS1QdFoXoNJVRX76Wecfuxj7aMyBjGg9rb8+q0gqckG2i8u8L++rewof2Ios3zX3TaqXKbLe/GeDDEeGs5I+YT+HpOEsd+aIXm16TIBewy3y+IPMww4n8Uuc6AxhhPep1/bix6beL1o3entHTuqmRxkTzPyW/399kszjrdlEVEK9R/slnu535YOO0aN5KJrlhqfTm32pMXT8DPCvLjSlr/LD20SP0i8qkBu+LJ19UxTjGA6+rxau7fjr/eaeWudru7qy13wQnnYl+QtLysSTVtaI8/wrVWUPlc8UfXjlyjPjQl5ieLkLoGNfv+WnwnzKrRwRiQghlK4PRXEiusNoOjAVrR9GCnRs4H8ZRIMV5FWs3Hm+2OWzLO1a3a3PdetCeC7EcqAWjOIZ0XMI5AS/YhZDhwvIBLthM5xQObrAxlvJXSDb/9EA/qQkwxwwSdN5sKRsbfLf7l3kUdafB9R5+SJrz8XYYCeWU3mCm3b3EPcMr82pcF+HXNqIlFO4G23Q5N28ypQ6In+Tgnf0VtkEKD9Ox0gcHOoY+bZxkqh5YH2ccBm2TVT+cJVXxl2P0PkW4pZyZHLw+50zXkZbePKPZ0kAYwF1pg91qCw5EQr7qUyCHzFvf445uH7Uz8dugdwDZhQxS+S7aPpEiKP0XQPcMEcBfElqm/4+NQJNbdRMtqx263x5Ok//n/isLXV5tQW1zN77sDoQSK2t0Izolfr9ay07VK7oxzw4N7WIP8YvI86CRZY1NM+EShVSPE4AzLqx5VNMlNt0WEFJkP0+kqVBP/t2FTM1Ho5OfKZY4DPTA7a7Ywv8qMHlr4PiXCNZZXaO4R4T1mz+EVC3QxfXPCD7b060bZRb/sWBBonozsVzDOkcs55d/p3wWk4tr/1wi4up5HSgTBpVOMmYf3UuCfhd+uNMCd07xCEOyTJRs4jr6Q4NtiT0d4sYJRskzIguUEafikpz2PtYZWbS6oVN8KLOzVYlXNSVfuiTHQYWgEEgwpi8c+tN6csQCPcrH9sXP0cxxPHJNoa3Bi6bjW3NiSCY/YeAuMEcVdsCmwfnHg/QoYMv+n8RqtM+S63ecPIxe+9UosscJW+7cQ8V7PrvC6+qVcsT9JHcRn6cVItELy0J7YykR7qJ42YL7wYT7+ljWOkfdRykGBzc53Y552/+i9+lYpNgFP7FEK7Q8dcbfgibj2XgVyhvPrp5T6lnN9yvqjpGC0dlfLoUKK3/D6OoBdOf7jlOjTIyPKS6Rh4kfqE5IX88hFgEwpqInHbcCmim1u8zmSAb+bGQgu/ZEWK2E79fGS0J+eqDKL0MDc55+6AONwLRRSpXhPL/gbHeK3U6M0li/k0bsVXcG3aMWzjW/IAxLK64skA5iLqjOF1608RxppTYOO3vQDa/UCL692rtgYMtmnVuzdiX7xkPCFdGESPhIMxzCHDOFJ5OsY7oYGPxAgqyfKAZKJ9KKdiOy2LGAdqjBX9rOymtvvsMPgLHFJbxUnxPcXb33RKJaBKoG1mNIESB8OylhCMwfEqYAWeOedEYAEXDJbwy8oiWR0HzTudhKuruSmqNyYitxToPtPBCxBMwjrmPlLOHnNwnSRjhFis6GjLEDQxAqyT7I8fxKpHAJ3QNS5sdzdImwKPgQsnb5PDTHx57AVQHBa6Cb+oXITsbrS4uxh4JwaQ8ReeNUgvmPKM6TJbVSrFsbnhYTg5nx0uTa34/vgW3dxZZFVxUVVrtqKwKk2doSC+gGN1Myh+inhaJJaFQltfrxhFd/bc+0ci1c16epRZ05e9l+kxHlVtKE25+zNhhnhqQSrXqGFEcWCAhQhmFxIAOhv7ykq0Cj3Vqr8ql1wBWfulEwIn0l4Wuq9UChX7NnIY7OE1UfKAk1qwZ+3+qNfSwz503/NhIIMHJE4sVnyLNbQlnVVNW/t1kxZDehXJpjohcQcX5jhyvvnN6WKEj42U1VMH0aXt/kahWyIJ3H42+jJfQDXNL8MWjQGcVZ++vp3aLi4q/LL2tg8P+9gs/8tFIypF0GO5OpGqAkZ8o9O7VkJpR0YPAhTWXOCXZO+Rj27SRXg49yQDUrjPxnk0P9lqqpos8ixQWvtshzW32DpPisoOS897AcOlfZEtnCD8dIMyuFsRP5S8a73ExJmkRlYywOe/vutyRr3i0uCDZ9LqU+VJ4LKN1OYGPGyJKNfTDrQsst/TxqO6h5rl8D7SyfOKEOT0CFYz/LvANPsSC/Z1pbUbI73BTeAaWqfx9MJArNXKyKHUpJIFRcdCc5Pc9yvg55qqJqoFcUUVGWk4/qxJxGXuujbqqzPelqh0tg1v6jgAhuHpqLsylTeWYwuI+IJ3JH6gT/kJerIMcnnsxM0aCIYh5Y3873lj1AngvYNQxA7StLvRz6+S2NIKhae9lmg7jMIWG+WfaGE3sxPzLkdVmTF7llAGcEk0znvVZDLFi3ZxH3Dm+Bps6zesEr6Yo1/A6zK2xhdueQtb5b2PgcW2hudH6UTlS164oxxZAQABZGMCQtQ/T2R3SCe0W5n9nkKfXpunebjYzX+B99ko1v2RCiKqX9rWZphYcZd3bx1IxhyxvRi0qYq+A4IFVs9eQo76W8+ljHjPvGypISqnGz+vRG+pv/OZzB58Zf3lunqINDsITun+knJjTDdD9vELmqLFHaC/iUHSv8m7A6/mHr8z8XylFk4W/98vS+9iktCC179wvyxhJn9LypGe5J2w3M940xu7qTF7DLTJ1QU7ki7dBYMgJLvA0jCmpVDifQix4yZh1JLlRPjW2exI++f3GzKqD/zVszmV0cyEMcuY8PRkf2F3NjpTyJxK8+HN+uDu37+tsFgCOOo2hNJOCETdxRxdf5vm7lPC9Eczn3iiHExEfHXvKS9l+oW0cVgHM6GtUQXYdfECu8MFcD+zIcXCNbl5ekL3T/lBwWqGq0G6yfdWZBaXyrzgMtj9LWXjFg/VjF+WkTfVXuJ7ojImJAcQcGg5Ku/UyTbIjRu7MPsza5/bEhTheScDJxmfWiVPrjhNhB5cnoG9ECO3t56Psl0pBnhkAvXDLuSdRqfOfuQ6s77vt2KjsS4c46jCuhTQ0TeXj9QozZQ/YTAQEYX1hO65bd6tGevWiXbmRT6iItm4tWJTXLYknHdmgt1PtMCijHbyUGXE/j7gUIz5YqwCQr975zIgy8dainNEzYHudRYa/ZGj7fFfwdG2nnKj3PyzrmEipMbCRc4KoTMgVP/f9A+y5VWSdGmv0k5QOwR++13xOelB+lD/+0D7LGScCH+ZcExsGTQekxAO06R/4gOQlwmNlez3Q94dVI0cTIqYsf0sD0cO9BmERvJKDfxtH7ZodOzHsYdCWmqZOOKqNUmGFNJmqIkHvb2NCWmtfukvTWIbHkEG2+Gi6KDaU+AIc8ikNioUGZbprywlvG+jstd5gEaTd7fr3UHVpPUgQV7W2EREzK4ra52m+Fz+GzpRAEV6FfFsahJB0ue3Yvy0Xws8hm4C77XjV8XL7z2Xy67zQC46Ov/7aVCyiv+O0S8IKvE3V82nYVQJBTq9abh4XNmy6pR2NhlIgSrSfjTfD+pxL28wNUAbVJu1W5bvaphx2difFoG9IRjtmz8o5pP25pxsp7T7vrQ5sIt60OZg6YWlPRRmnZm/Etm021UJyAmzyA0rkGB6FWndvIUHmljhCcYSxFEeN1JNuDkBm2D8XmRfByCPuVncRjZqigVt8henm4L4s1eUQ8qNEAl763GjD9kmw08jCCrpGfpK6iUFtC/00a6W5aaVDoBsJF7TI5ycHev/wdJ/35IcNnyYAcZbk4zZibaGS4/9apVhgJGeDtRQohTyUUoMkxpoY0LfxYl+5LfP4Fdfn5Rsp6wdlOpmHf0RJyj5bN42uDWVLG8tYYAx5n7kQ+lePV7NKGfMSrsyacmekL/iSUu8ew46CQ2pY+lQAA0WngegJHVgv1SweoY87gsp7TCuIsoYFlSeXPsM2LE8aP/YQJHpJ14MXz6NBLztj1rHj8n4iUgKlLvrnck4SS+uzg5tmHTvgy5WXC1lN5+1Isy16Ydlw2cWeBYDHk4oIfWEQe4yxTTJZ2oWGVJEKc5MATNHcGD9RQbM2FUUwRChNdpAKDh0wno0FnhfQmpV6zIhbDqtAJ4sHQkHIbNZ+LnCWW8EUtwFmaGA4RcbFzI+IU+SoBACfGi07RA0yZD8PeBytabM1ZLkOXy/uOpt1mgVl6CjKIVbhUA+rrQMPCf3DgDEvjNcbFR5apUI9CAsvr3EpZqLcxVbAjZdBR0YSq+rjvohyxAy7aKKNddR8tm7YtHa10tP8jr+BHzvc0r8gMp4+ot+YDkaHVMRF+8+rdWhb+18YoisdLi88j15fG2z/l/GxZSHZSw9skavNXbcym7WJGikoOaO5lT71EtZKVMW5wkboaXsFnL0yYMPlj+4qmdknn9edB0iBt/+Yx8HAJHuc5Aepga5TWZXKZGSUYa/eQXZvlCahxUJCcQZO6yaTOSNimt1UBHb1izYaV0gE4JZSbAs5n1m+8NUgxPfoWK4UT+NxkDITaWlY/Q0puIiTROeq0FEcvJjM2ITFdYHEe5j6qoiKcUhNA32fH6xo72s6XVw3YnUaxa3WNrPyOTDyYsGYkNhWqzxHLuhBHEZoMN/sLE5y+OxG9srThQq87+mbJwFbWKch2hElu7Sek06G+82cIFqXGBno5qfmJ9xMRtfOqEQzQOAOJSoNYoTIUlg4iiTo2MhT2K6W1AMa141CpTO74Cb2bKOdiiuLBKlo5If+l6DC/6e1DX8Q8v3Nc7XYsZ3MDqkwwKBqLRpAwja4pFzoXkuJqVXgmp81ZAoDHEjnLEMOkU4CC84NhGjCe1Mi6zNrlTV9Qc7gPieA//BpKiZgydskzw4a7hATt4sAfjPtwQ1zMcBME49cROvp4wdqAU4FPK/uHXewcM8c9tbVK0XGTIre+hOfP87OY9UUcxrFBgtyuB4B6jXo1PCLDFcxyeUvQGYU/uJYRev4ABsPdpYp5sKkqzeF8Hpzma1w+RnhMrorg1VhCP5cuR4wkuxxbJAI1mH4M7KJQQn+wFeRp6foMTk9sxVhzwjs/4fty6Jw40Weg14yDTFcQuKmVJ+255cAooAPcMRxLQ4ID7+CcY/pYV5YWTvfK+xoUH6ClfXrdUSNHQaXOIZY8llbxNWacoyWsrAhwyWpkKSxV+ZzIjA3e7iLJ1umDmZDkpjYp0v0dI+WgQ9q5StnVloRm4dZ5YOWYwzkWrxwsauk0rM3GzPEtjK6aGfKiPgh9nUkcq+sDdPDq6xlIcbDhTcExhWRYkRVDbgsutbjc+1R8pGC7P6KZZowCRwsmAhy2giUl30+Qp1boSNOfIFz2q5AUMXnmyMjWxvr0QMWgfJ+rR5A/ptbqj3ZGeBBs4HovgzW+//kC4/i6MWuJHc7S5Q4MQOap+dONnoPQFdqgJGvYbig0xz4+tS51p7N0MOhqWjyx1Jrs+MzRgDd+UK7M+bMMrpZ8LpnIJDtDIdUqDfd5ZVPwxCVNcL3/tIFwTG9FX3r1iJUJXUFT1vRnf0CimZ6dwPCzxIDu2tbXC3JGZJhfbGlcgQz02PKbntZkorsw9c7FJ5XTiSqjoPaOplDcAG73DmXPJmHLGSNFIHEGfNbR5SvbEPz0oY+75orcRc7rsIvVh7VGu1Gcww/hh4+YX8I3j7q3TUm0hwocHFJJ+XLFnZgUtSXeTqAp6W0ZmQmt96GY/K835I1IH/z/9eLP3J/+pdTzNi3wxJF3U+gtZmKjOjDaDL1kKECi7F8S9ozRjIHRstpJrMbHHHkZJ2aUOdIOxJeBFDX10eeDu6EWQgcJCKOymDJpx/Mc3I7VyTWTAH0TLquDaLS78FpFFZwikkcfpD86ug9u8FOJrm7QF+uyd68gD+G/sdE2GAw9YJIT3VSg1qcegLO3jx8vNk8Oo/lIiu/VpcOHx+r/OLZSLWtG9sd6SA5G82J3CcbSUGYVJJq9j2+VlVi4tteTpLpRPvHeV+m0oDamtX5n2nTEz7wJxpUcmkmcqncJvNrarAMZ5QvzsF8QQcfUj8ZPz6K3/FHY84LqOG0FCeTbnGrLD46nEU2D3Zk6/8jFPx1or6BZba1p8yM3t0A3s6rlxfqUxNpKm87Vrns4db9O//Rz/jPEtFOc1wZaV243E+t3BFH+aInXUl6fki6W/udWG1HHEmCBO3NTUAVLt+qMsD0s8CbMDOG+vS1J8qHllxmFDxuRhXLmubIykvFKBQyRwKOtTzwkKnafRiaUxM1BTiEyigmabNF6jbAThH/6cYxGHEaEKL1PzQZJmosFEjS+ggoRodDo7AZ/F/zO5+87DUovHb/T4fn77UB7a85bw21UgyDblxemUyOWNe7Yl9qSGg+kwLx6A5p0p9T+FQOgoqVWCxP2zBrR9eyaFES6vmgoR8ItQKuH1BHpArqJeoF/Fvq/mKU3Xuu7aLcPZDTwLn03sNUSY/kkDKTCqVru0IPci2tsn+LAdHie2jpD4hAyNTwueu5F1WKio0+oYv16VBkmHysEzpkgmNLlKfKSYkhfVZHS20EdY1PwhPwGwpjTirjs14gPVjStgaIqGn/BNIFAK4Q4Rxrf1rT+EOkV0TuosyIFoh1hK4AD99EBIhZFAZT/iq9Uo3aynsGC3q1/+Ud7Im+Fu5NTvsD1Y8ApinK7An2TfqudjCqIszE5Y7Za0458A1qRbhhOgBvvF1+lXTsMc4YTfoAExxQrxjYdELk1NrqNvrfggL7/VBEz7GouRycv1oCRMjNlMLnUjFxfuhHLQO5qhBxiiwnp9lFhYP0HJKaDlcwDL3JGYCCqXw98fq4KA56e5gmnusixEwmppblnQG4gO/P+T66EaDAxh5zSQeccPNweK5EICvxIi3ZOE8zDvbUYP2INa1O9Gc+dvj0lWN6D6mMKNvVNN9KlkE2kF8IMEFXP4xjAZIQwTtarfNEbksT8/Dy6TqT0IZj4T203lPxjh/TBedAUMLp3Md3k8JjdM8Ffq7mTQH5EJSWJ39IIOyq8ovMMNC3kOXEBW6PTUr1gsdEI2qCm9zrcvzo5dIGLnWkM4SNsUUeBNvdiEAnmAqe2YV1+O1KF+4EUePOUgNS7YVgxJsbRSckwFBiq0xndc/pnMR4oBknURJug99pfFjpKtrpG3EHYHuxCRSp19ruLx7NUByS7v2QMIH//+Bcu8VrJNNovKIxjGJz7Z1ATe5oG951buw3GOlBwvl64CJ0Np0s1NEL7dpACXkXFfb0eN6o8rctnKbhd3EtgVv3qa9hoQpRfV0tf4QlYU81+OG7KgsTso0MeeHhoDL2pCA9LBxhzLKRa1v/4vZ2BVV7Di7uzHxN6bXc6a7FjOYHBSKjSWDrG2kbHG6BPQHmOq1Qe/yp6q4kI4VTg4wR2fk53lqKcZr04P1sZT7v+OXKmQY5I2A3xvyt1Lbtn3k15dZIbRgRnSEapoG6NbOsSncpuXI5QVEKljKaxmIthUQ8w4EAfCQSQiXIRRkZZjXHMke+4TBCXVwyADoJIIc4O5ESUr5WBlepNlLPnjU5l2xOmsSoSqsenESshz2AwPUaM5oKv3VaBztl3z/aBgh4269RzEWF7HzLnXmvu4fgAL7eRMF6f819dkqel3t2t22DqXOlwQi60a4bfASmcJWLsbnEN7VnmzM12H47SCl2bKGGW3jaVSfyngXpYe3Klao4/00VbC1J0HBgeWyD2GhbR4EiI12CPV6Iskp4nkWEfjfUd3rYCmOn7Epggc7NfMIYuCSgKj95hKDEL0RTXfkcNTgcDuEpIWWg8B4kpVHqzaBp+kddEwh/aitewAmDqQLLOxyRwwJtRbXJ97yjYut8hoiHpAyUbpt/jVQEwXQ/j+x81nkiZTfCayjmFWTtb+XPnUu7NwZpyHed2kNuJ7KNCzjidAiy1khy1Dr+yeiktPiWiTMM7UExkkpS8FkkKPXCKokmFHiURzSUAhwvqbi9CEUwGKnnwuamodeSciuKJ56H+l/0EzJtLpZdcqmGDMKIS/3aDWX+yitPxsf7nwNu3KVDPkuw9Uaqh6vwdao7ky7NxNVbM7ybmjO2yugBNbUSD336JmPsCm7MFDDGnyg6qiKLk+eosU4nCzBKL61d+ycIQD/LFW12L8LoWKYBXmlZLDDKKRSd7CvAZBC0OSIuMY0+QM9M2X4EIji/sCpTJ1i+GHoqWQTsJylOGgOu8LiR/m3BBbA2KFZK5uBeakr651vdrNNKpBwOLAfzEHPx0LwDWX9KwYQt2OVveX5BTxaBqiS45jxwfRbHXP6CQpomd5n55xelgwz1RCrrMVydoxePI2TvlPTAREmOutfdcGKmhNkRJwGzA3l1Bbo3r36MV3jZ6J5zkE63Xosxr+D3Gril9d/C1U35n4RPVLhe7ptvzG3YQMFuCFWEewZd6xf3PDIMx6O734GzCuXYLsXn6BABvGLa+WnlZaMraew7mbnIc9c/vaSuzyILJjlvTi10O1Cp5fAwO4LfG58ekXTLtaBXPYogq7moXOtzKLTD6OqGHt6JHlzyO/2PpLbb6f4DScZQ/Wmm1PMm6Cp8siT4eLRv4U3v6tIQRLBPR7J2Irvr7sl8p5++gPXxuWNt4u+cwKMLfs6qO5DujsEseucQu8l7k1FTlIPN/+gTM3iJqLOA5dKyXAxKYRXqxqgJqvXChxnEqUUFzmvg82urNFNzuIEbFv1ZlQMdC+744Yi3cbgWsqTmKZBDbK3vpgVRdlzAguWxRPn7WotGeZt8NxG9ja9H4ADmZ0P5nltaO7Of3hbtX1/t+LOTY5QZyDXJGu5HTD1zwox5YFQNa4tFpN23oysOQ0jqEdYld8D5f5H56s2XYjo9Lh7h2+7QTGTdwRmBIJnSPZB3gH6FvzHmZcoeyJdP2PGFmSN6fmq5PELxeTxasuKbyyx5DWLz5Wz6vmnHZaUc5ZX4WJq9DKHjSDJUOTpr5jk/W0/WBmbFqy/8yyrS5MZFCxDlc1G0Ddx9u5WJzu3IIe3POp6pbchBiFYiyB/9E759os/mtbo6zdF5V3uQ76vcnIZXs2QTpkLOOOKN0+OzK9NLytj2Mv1q2XwZOuEPjGnQDP/7PlpEE7BNLHoYoLeu4Ol7ImrfyduCdkZa2DLx0A8eiuzV1cH2IgsrQZ7mGmIFGmetzcI7xQLB3YcCbNPIHYUhipTJfJt8OGSjXdZ20fBuXzxTAtMafxQTStFpAZa/Xul9jqy7s8PJmyoaXkXKyzsHHwFUgAcE+F06nmWlY2NklkXWHO0cxx6a1PhrOSB2u63m+LMrP68sVIgV+s0rCOL/BsrcsTdnCacCv4XAFsn8G9BN/k/lYK/iKFxalYI6u1set0GuZxVRA0aCPhZ1Ky0zo3zXt4ioCFsIaq35MB2dQsXldpmd9dTJyKLPXp7KGxIuj9t+99cSUwwKWoGAgPjCR6hdntezqjUI1ovK8lipsbRhV6ePCQQMbrFU1K4fLZfdUkYoBoApX9Rji0gzxekikNlOA2xVwWTit+yi5+ParSOmdBeYLHvt0E/c15yPTktqDnInZTr/v9XetVB5UBngltb8XRSd/8bwYhM0gsboQSExk7EnrHF+gZ3seP8+10K7sE4H6cimBCajV49KzhjGCOufzR+oaCQYHe9yVJx8/S30p/fRR1D94VQM3vunQi4LEnkB2Xl8yIh61WT7IVv1/qwdTtO2RhxhLxbMaHuRCH/i55MlokB2k/oBTldeeos5K76nyi+BkfwD2afyHPsT3jIH08n6aStPGlwlMgByu891i96x2rfkBD0cpMCL3NLR+yFhJom+Xq2WR2gijBMe4eE9+1Dp8koV9Qajvkq3unEwvK/1H2VJM4OYWjW5xd7jVTCM4xlmQfSbLN1cM3xuPh8uJsWbMGj2wRo6QSsW+oO35tUsXpBGc5h7NvmoiU1BrSCvg9DtEV1qzjIwzXSgd57XPrx2m/31smYQGo6zbwOqLlSIKP94XkexguhJT+grcTmQ3jVN/J8hk76tAxDIpCKRk3l7pGQoPVoktr/Z4wLVCyVa3JB+YzZiJfeNVw6z/6NBPv7IMTZB38PnW7u4G8geiW25kNvL4ufn8sjSOG+HjmD4nRIsBNn78DiS/vtjLEkR9+Ok/0iKIWQRU7NHogyOn0fRQMkRRkODSaPdRgXiRAXxCUn0bMfcYlVSUFPuWRFYsdniocIRNedPAQ37ptn0S3t6ilcXm/05Kc//M+oL/R0yYSe3qrggpRZNGGJ7lVXCmaiCIzvCPISE92YcKWN2RK8QIEBt1LP53V6dX0ZR3zeFkt9of7MaR2wD13gjN0MTtXYfPCigCMWbPC4i0Au3fPewJLQ6ALzGIdmgQW+pZgQx4sAVfn1K4VnLkIEjy46lKYilaA8UpJoXGF4od5hYJ8/jyFuOITrIY0fB9SyElT06jx89o7fhdiK18yru7tfFJjRYBc4x3doO7YUdTpL05rqTM0h9ODr7tTK1vPtr/fXaEZqPSIXk5BECjSf+vmEkdcZJcTz8852rEwu34QEjmLrczjfhQPHXVgS5muGeW0fnfmFD7i0ZbmYHB1xaLkMHojgNjDTfGCZYfTDip070cEL2tYe4jp1GlW/rgyabrGmzkQ5LDMUT+BIMWiDJytZnSrjRk2ZVC+x2M7a/bVk5riuK95tWOHaGdXCuglI2H5VQw7Nv6rcN663j8OJSw1I3OfHMV1oShZaUYMkOwgMttnwMJqyfFyGMQvKGUtYAPnHQdyG6VYAkpdkPI62CxPM9TuWcXfpgQat3PBiWWQV9V+vH+GzdWAnokpUiZv+FckacccePUycyNdxWBZc3Evp4iovCvG/Z5kM2ajFXzjuKnCPsyDlxs9NZ3up1VU1nOLvmukJSxQO0vyBmUZEKNhUDj2EtHFamsfttmTY/XC6VAKwyxZ1Vzaz4zO5Q2PDCgtU9xNZHyfZg6v6qV29gsChqWJTTMtl7iizO+8kXDXCD83sty85rZPzWcIaiuanfwrMA9T2NZnpzUewZnn4OQqK297OLrfn6ryNGMjq/rlSaD2v/5gQo/u2fLP+Ljf5kLFH9QZhm6o/1zqKZpSyS6FsrDZ4Djb1cr27mYIe4FeQZbX+DU/ziXxD51XRz2ziE69+xSDN8Ic4tLBH7nHHQLWVROtJQtALtBgcShB+Dvj49Z59lkFhozwy9pJlCNBouYOBS7S1PqUafTO5kEQMUERzIsbLbHzu3WoJOESiNLga3ladoPtNecWhWxp7UkeEwV208XQlg9n6PdL5vGFV6P1oAORkQKngiK76S4raX00shYD0K7MPi4iGwtLHajylAJkRgOGJ9Dzd7CXXQ93+nFqnCrJ3GnFRPOWZU4TQZT+jwZaUfb0XJht6TNBxeu5iUZVIKa5wmWI6sMqtuS+KcBt2NeGTFUGX/K97/40PYZ9KC7wGcluYkQXHCu2ju1550z+bnJF9lxPKt5K05bo8+kJ+wxol58rL2DXA759cRrpjqg1Zcb7DuL73sC7GvRMKkw702eAUA5B9SQubLZcXlVOIZ+JbiIuq1IUoG4gwe7b9dViKnNv1SvTlx5jHIypGy4R+y+S3vnlzzRVV+ZLg/OHbMWptfFVGNo8r3f6tIsBjwcsHyKMSRn9MakuypP8AqnZwzQ+krJLw3pm/t+xhHnXq5BuvwKaHy2xlUvSkdID7UnVau5KeuoyRaWGVjsW2bm5+vjd0XJZMgtwKK85gfQqbkn3Xk6Il9qT9bSGp4Gy8tijOP3LnyLLLkmZQe5SPAwN+mwnzXhgNwCPlIwileN3H42J2fpWoh6x/uRKAzWeo5JVK+u1rtLmAnyJ/Q7LlZmZX/wfqWrGaZWSIh4TA5dx8WXsL+LywFskEIVxbtOT6AH9BL0WSsJtiALEBdN0tedXlmh0H8HXjPZyGBSEob4QVS20I0yNHz29/HdzpCu+Qp+LszAveijIft97NL36fHFrdeQ0sv3asikR8QFDs8iJ6rMlwohPKXJyQWndd4PS7nl5Hig5xfxAKYgAAUbP6atv4TUM9G2geXa3N96vmKQEeJkCy085nPCBb3ljatrTsQvGwo/tt+4dMKRPijkBFdxf8xd9bn1SC9Lae9DUuZFUF0g27KMsiYcdGAYHAboGeZT6TZ710YLH107/eZg2i3a3fHidV2xNXOIwDdgHMeOsVq4bFxtlgIjYal7fJgwCCI7QuVlZNtkVqjf0+BpX8Uu2dXnVjDitxvxxFLIfxp25wV2hn4qH0ZkMRupMYmmRTh+eajhaK4TGDiGViopy03Wk4N66U1K/zDxP9Dl/m7/qc3xCcsAcAJpPkVkJ3Hrr7WMPlwl40HQqXmoslDMQon9clmLgLgoMi5xjg0oVt9/Ee96+5fYc8ZatnPWxbvfRToqgDUAQBHcWMmFIMYhEnwbakL6NDKxwBC/kaBE92ckRJ0VCiPgSiQQ8GQNT5gVXFA0s9Bq/xofmqT0yECHytvhaG59RwxYniL1EQ1DZ4EhgJQxY9aXqlIsuOCNuu1IOUaKa8Auliemz+KmHckvS3hli55oWzkL/OcMIexhrc+kG6hUcQwIwzcLb/RMTc6RFkDOzC1+Sa7kKk0KNNDY6uuk+PRvhCg/lytUyUxld/2I73Orke+DeI+9igiNRQqAazSMemx9c/pv4FC9oi1ukkBPZwamR+ealqmWl4C25a+ZZwKcBD3HjBliHSWe0rFYspYBUqbCNP/eYWFAN62D268TSZyk4/4+GW29uEkRhg2L/u0wkpemNyXUHgQW37UNxA5Osiod7/ste22A2mbeJLzBGDsdo/um+YaFQ7tyy0EZGafaxJE8rdIwE73xVSZRVobSNgGcBqzzgUKgzvQrf1kzNKS+xOaFcIvHlzERRx5LUN9SKjwju6i6EB6CAyJsisq1EK0F8rt5Yzfo/WGvl8v3JrTP/lZY/+mcznJ/YgJj6xQzJYlzbgc6SXsJB2ddCFQAhWq1qr0YOHVofPskfprMRwM12/jw7zX7dcSy8sY1+NbRnig5e7OmwBbUVkpRx6SUgR77yyWe2q1srV3liHQyIrezMb2oLPHHeJGxnc/yGTMqOWrdtfB6CzAMnFV00vmAwJaOojRnqJt5ExdwLOhALHnobUqHsLJhtS742nP4Hjwn33PyE9RZjxK2zkL+Afo2/tQvCuxUntiBgaPUhxy1V+T5WiByegcYj0yZ+stGmjxCXpGW6le7wOQXUci0SVvE/OJVd4VhBDHpz2PT0diSr7sWbgy60B6D1Fr2QJvNhwJziIafgwOcUAEGm6d8RZ04AF1SZA6z5gGHQWOJ1seYgeQmztACPniXc4jILZpWg0pUbUy1wThoayvNB7oCuZPdgCxRZKPcWudEY5OkPbOecsjsJukgY2L+zgVZtbDZF0JkZMLGjGc6oeEeO9DJOnKf3e+aKjy6kCwrPsa3PI7cMtTon+EXdQkz0BnQlWtJrQitXzvB2VUlIgYr0aoJOFyOgytiFsCsQGmr9s4YZXXAR46MIp4/LqNxS9wXzwOUBeO9T/tmksLOQeWEAHhJ5FUPa8GxP4O5tZGcLcYaGcoFVUfP0hC+NZQPDM4A0DLOHc0eB99CPX+PChmStcxbiZg49O+rCXuTqnZm9mPstxu95FGCKGbd05y0/3PSAL9cqmFmtPBJ64RQIFvxL8fVPWf0zn7dUIu+8RSBymExjUp6TUQrN8RJqf0WBbUtcAi4PIsGsbqmhqBfWLQENdrGeN8IUefWs8EFCzEH2tipJ3wkgW7HTVGS5DMMwCddsyYZsvqg00RuDAaLEI3fU1LKHAQrstcVCJGQgvXDt7ifrwNjyj6IFv2AntvhVtfbPGEAST6MwPpo5KDq0SW8an88uioLBuI61Vzpmz0DBnxKs11xmqGG5IakIkpcnJ4weLo+hDAHK4GkAvbnVDUP93JP6DNIhMknoBw5kpx8ydU2e+jF28/3DMqneNf4XkiidwAgHIc+CtuGuZZcNs+3ZXs0+ex3PWeZP5HiY4IrAVkU6gW4RB4Z9yTEiZqmZsdj8BccTLAkVGOPqvaeksRHFBWFIN1O/thr5v53U7ddVwLhCYWBiy+d+fxluxgNdB1ucDNCwHYxtmXH0yVK6zdudOjQe0XR9ecJJJw92SoyQU0o0GqqhOBuCBKxj+cu4ymAYO81b03cERy4YUjgsMqkOywORFL6751ycrwe9TkfF0p8eoR2YX7Bfi6gr8oRCuzOGVzsfetf7omwfIoYYGlxXt0tcyjFPYjvGXxvvUxBlzZljF2vuwLjxrIeWeRHnfaDMhkseLLZnloH+47Uq1MZqHpIQ5tQXqIozOmBvvU3NYnKS42XMY0Ykayez4e6PZAg8MW2J7NPbl1zxNts7O2Q7rpRo6NW4yWgYmjx5WEzItI55zhgfwG+P61NyLFDTvm9kcfdEocIZ2CHtaNt8BcACTepBCiK2ivWaGOWAvh0pzNlZQ9JRDburLiGvcZ225YPoAbm8RRYjHfsTCA2IxfCKSbGrYyvnpiX9ThJZF0blvq1m58dpNF8Hc3xgn0xK99GrIu9TWLzVZrI2VW+2haRoRO30TBSAww9jeGg/E4oHri20FXMy38jycDCe2IMnFx8L0fONw+qFEAfqZWhY9eIzJbo6g+28yDgoLMUwBYohTB7z6jkGmTJW408TT7K9bc35BTe7EdFKvGSvRKh41Dc1fEbYrPfNRAyNDbQtnSlNFR3FBen5DXVyB6Biy1jFWm6tVIDf+gMdkn6XBTGDjH9nHKWt3hjq7XcDLq9UkUwkPqS92XWOiB70FU+NfYDZqYMpjlnkCGZ9bv3f0f4PzFzcsmSIJwsGDyS17//wOxi51O0l0ipb5Cb60uSdcDZ31h+CyJp0k5Bm0uwFyBd+t4Pn3xgPDhT6TSLcG2KVP09CqyT+jDcJHD1Nl6do2+UuQyDaFbLqsfyhAdn92nu9ziRaoLsFYyfA36S+kG3aTXAZlZI3XoZGfEulzGrikLKFh0qHZzI6IjwiM/d1qt9yNrlAiIcwAgcWLq7PGrqF8efPI7TIPTboAnV15Igzy+DTiMo+3NOiVVLkoWKhOQBeYlj9A2DkAV7pOLQ7T+9k5uAjjCsRmCX0dlIgSwDvRO+InPnVpt9I7aBleZOHYcaIbOx30I3dBOeTErMWtG3uWvvuA0W1u4IPxHprAVK0DrQuxrxYrzGuNrLS6duO/U1MY9k7Sir0KNmxSyseRUte7YGwm9LTeFa7MS/NmgK6cIcGiq1wncCEQc78I4/LPG42LBw4ABnNnlkx8XnjyOmqLddwc2nlxo90o7NunPv/Bpyn9xgPRQQzV3C5U3sCDxb7PBXm2FVhrBLPCLejNOqgFq2dzPui2W8tjGNfAVi/2inBsG+pXzHSNjyX6Ly7XgM3/YWMHyLvuHg9niogNM1wIqGNv6iaO3p3k8uUXWe9PbqHcPhUnOoYkbAodHxMrZVhzjRj8VXURjnBVGUpV39LbLuTc5VCdPd+xURigQVXzwLOgsUdiopx7PXGryojSe++7BUMYoH7HXurYtCRA9T8hVMd4zxa4MHtzit9GPP7+g9erWf6txCTVjqZQwU1qqgp9NdpI6RiScAeiWwzcu/q2MokJzU9ldS7JCPDihkqiNww9wlacdyEAgZA3JifD3rpFFpshO+sgNkG3+a7pYDJZjaPHO5QtTT3IlMw2rdPrti1RC5RK6vSCD9bkaFlKxumRV0unIziSivwTb7PuoE947LXV83HYidldmtPlgU9PxRG+OPzMc3mXckTZuuyNSaEhsB9Xbmxvdf2WEeGO/h7aGtiZh9Xm1FCLqi8Nx9A2ZIS7ZLzUYH+nkX2iOUcNpbv2wr+zVxX8kkQ5YQfZpER6/7TMbJk9KykmudGH2oorRjwffHb68Px/04tIOL0vAMqs6aqJA6NXj8yrjG/x2vGlWQ4Yr5CZ7ItcOHvOfSGyA/TYAppYacTFqRLN2uNXNJgB1HUUcR4V0PshTKcFKiH7MJFWe10ZtBQupk0Wk1+cVc96nobqk4o+KHQlCGknMukJT1sQVSmGN0iEdUVT3YwQ5Ic81SbiGRQKLnxFrO1q9hOSpyrzHJwD+3+dXAtGcfJy5dOtHn5CTNXp9JmlzBxNl+/7aUnZeNat9OyW14IMKF/jbA6On7LVO/ipEQphGMEn6CkBgfDstnQh5xwaAkWANivMAv25jarlWkZRfRaSnqh7h/wAaPU9NYQAh5Gz7CqN2xrZe/dQcV6ng2HHbwPzsx3h3mBFnnOj4ysaGAnpO1iskfaDsP7gOZjy3Z6RJ4ag0xnFqhi3Is8oxQKkar147uceyj9DH9QgfVtyLtg+gAwG4H2v76mSkArA5ZafUEaxYWbdczuDQNm/PbQ4+W0VgV2U+o5cR6Ev9tRaJPmcNCR625C530hwcW7QRHGWWCaArOCeRhructpZaDnWXyKfo/y2qOOUpO5r2yD+Ux/QkPgHkJK99tfqpz5osDVo1/FCKgcWojXWWJN4fXIuN/DmmuA2iKdFwa0Nujzv4e65LKfmzsQDquEkz6nOdN1goSlHO0oBLZuF1yFCZdyf94ulur6lh2C84YEt8BaIKtmMHkjujcE8h+exoFwB/czR5yUs2sYSxyLFOWZ/KmE6xuNM6n7oFdidMacjfiJsYNo/E1EHw5jpH9todNtK7d1ESEKvkaja1fC3T2PP2E7ebj/g3GUJiRGw5lIcUB+NQzWFyuoLOWCLHJI/6bN0e4U1fKWIXzCP+H9Vpv15ga9b+3qUH+PNk8eQhGXPXWDWpsYSev69xMDSHMV22bSvAZOJ7+FHNm+J1JAL1nHkZ3PiwZZBtB2eq0UoucXOPvUtQ6+VGNKy+dHINdF20ems2i4TwgWdVow9QaFMHjUcMPBacvWc/ByZcGpA/zWWczqYw/6X61ulvWGEGRqGRBRnpsV2hj/nHV3yrx93f/8tmSvRb1sGviALKdX37DCCs0g52NI29g0uJ6pA7N4/2/vgyB3Pezg2Yk2h8Fb1nC1vmRiidSLwguZtS+KcT92E0o/fS2hEPn5r4XD9+Ha9886tFH8oSGcAcAtFnc0J2UHo7qpDXv8MIIKjemTSFs/+0DG6RSpYU9Tq5zjDcmnhU17FfH2V9uQogGsMwl4SMIpqD6JxG6k2w1/XH1fSOYJzMurXow3rM4KTl5TqKxqCi4OuAy+9auOemgBwQ4zR4WZCumUa89LUMVbRBBIxno5Zq13bdg2AkTb4UHClfUYsK41q29oJIKZGU/alOp8VWRCubpXXBWTBf4o3gBudt1YvrVSGwb7e/PMKMUYQuoHMN3RHImmeH9zLp2qVnNNF+ThNqYgBnWxdT0KNg8326X62vEqJseuvUP7eOFqeSEHRfusxqQyrDecZTSoiPZoGSzpluTqG6WZm57pNFZLz4prBWX4jjfM5976EKNMPPwjYTm0xZRRPJJvZ8f8yohEW9WQlYwUK5shDCLm2Q89xlvKEe7s74m+LLX6kG/CIBCHTHX1GimsB5+GSia1lHP2pxz31EnhFomvmcWg+q0uOhjN05GbYr8ZJYetfDOX1NUbFcLFHzyOdbQ8vLDUUt0CxPs3naMRbY2BOiik6CS6DMNnNdxqFN9AO/YFws2YFDrzxmuIkAh0vr7aXo6GE2BkFYU1u1uGRCmXMonvK8+XSqXm0sQY3NlRt7iMp4hySANTri5cdD9j8Xg2OQ855ttO6Hv9Wr43Pcp1zERqmjSYGAL53Ukudecgn9UftdMaSz5eCD6lCTPCWHfffPPh1dLgB2op7NiEop99YclxW/S9fX6iTBdHB+ptGis691rjBqIN8c6RuymIYgpnmhplyryJ4PaVjG6VsOSsUnNPMUnvFYZCPSJ4HAfSqqHa7B7rL8HC8OL4X5VCwEOWRQjUBjoXhLE6tzQB5G0pfW50vvpyfk6DuHBivwmHSKcQFlKrUQo7VFRAfUW9rX9VA2LNP0Q/itpxL4w8j9DklxQI/mYxZVajIg8pEIAHJJ9rtgSxthT404wpvv8fyeXpJSU91yyqhn00WMwKhdYk7Hr8sJvUCLgeg3dZVfmyUkDYHSXm+T6yiFfpO8D3e+LgM1HehxLUNKmIkZvM4uske3i70WcipwK2VzefD3Tc4kFTjMM9f7AMJuJO1R4qAhb1tHl3gPpW+ROqW6uV9yuGAsF7pwzgeiUflyxeE/6jziZtiZRP7BQCr5G9Gk0oez6jvRIRCvE0SATLlXKp/9C9MkwY5on0A1LLvV5xYqc2WnRd5tM3KuW30q5+kfa28D7ARgc5bHLkwWLUSO0GRfn9YXhbbj1axWVSAsKJwLGD7cJ5YV7DynwNmmsLCI4vm49pQ8Htn4Cl6ZJOEiaj7TM0akxf4fJmuRJpAg0Wyq+kS6My532jPfhLFGn34xv2WEXKUQU0Q5tSl2S2MIwUXEU98bWshMrP2fRQlsMZwlnYGJAAtoZCP3AyCcToxSKJU+hY5Ww+SJ63MonUFmy44hF9dLh3a+V7nBlaYwUKdkr5AWnSd8uqMcNmx6H6ufwbqzaecKiLCKrf3EAQal044rVgcE9KxKahUzptCzwT6JC1cZtYiY5tzozBoy58BjqqcUYiRoJP4mqLdQcAoXlxFLLsZrs0w6JLvnpQJGor9LLP2fouoKrKcPfcLYAh0sZxnUrK5ovggWZ3CNc3OYeVzz0yn/PorTCRmnRl3pdp8dn03/EZJROGPr53AyNOyWwcyoauARbHLEnKPRVgeEM4b9Ny/iFFm/HmGoXeI4y9Bi92NkmrnczzHmIZFmztihwL5jjklkpjXU5pJOtc3mfUA1S7yhJpKIX8XrsZ7CSTZXBxiqt9MsATIP1gWVUX8no2MT2YzCJBX0KRuzmp2M7gX3254fNHlVgiH+/eI1nfTQJdqbRNg6XGOQ8Ww+tgNQh7ObVc6ltfLKRqVNdRtYWOYEj12SiZkFx99l6vuSGUECb9llY0+K0t6/f1LT08t7JNOM4l3xjhXNBl5W8EPy8VuEOhAHjcN4kpC5IT+bBQaZHmTVooUHbZQ8o5up3sMfyMTr0zTFxTveuvBtGmJ4v0EAjZdiRZGZI9GFORlOAMVyoHCIns55td6/wLxkPTAEd1Fojl92QWk1oSIFuOPI7SUCPcvoMHjW+a8vm0syWFWHcaZetOFIBArzTwetVvAXAiqoJEXWaFlfzbniy+Z3cqCMSTP/BXV94KjjKqJj3/C37ZbeIpSsiArHJOzlEKKH6I0rd+PH1ufb5A+szQ5BygIoHsvGoK/6oMyQm9J5FDLbvtI3eBs5F7somQLnh+kpgpOdaTznSAJ4K9VDdAMOC2QHj0QqUd6VpCykILAS7W7cA65KtSReHBsGOGDd5abny/Tlwq67CfN1/Bz6I9436lATVmOgofXGM5xSUEnHIjeOI0CNBqFZpaweHgwHCwzjDMlegdTKs2U/v5aazdHjVXebCE6y+rMeVDaypwPLkkfm403yQJPV9iqZauR8qgxPk1NtenXdci2jO8D5dxNLyum0OnREuWjuOOX7svRVrg/zqDKcd426dZFf6BRVD1c8g9VVPc6SPwkj9oZsBupxpyrp24Bpnvtv0MLcjt15Se6TbVoXT1Z9GOtVNd0BSX8Shlcg6GY4y8w5w766lIHbwRjnI3vZdaMnEIEJAjTGmQ7TY6vsAjvWCXysZCfqngrUbbd7iLZnO5FbSZyoW3pGZs5+m8zQQ0GBMgCr289HTyhpcdurE+ytOCYeKTz2pCfE2miG9lFUXlSEHixGeSjToN854ME2NwlcKOzpcHexyZR/dE/BBOAf+vuoeissZxNSpN9kMkH6CiVCotzIPpWF5ZQ+KV+jJQQRpfBve4uf+Cj2wFTgbR4/6F2jC1jE4hySnxw5/l55sBc5LYMK9hGScyrU3Mi67LaclFpsI2B3zEMU2TWEw5eMlcV182fbPz2dfGUuum68BcbvGQ0lIMaJcM4GbdFFIWDUugkTAsLGbIfRvfV+0mi1XjYMYFAGErcYe0Z7FgsC6Ro9oYCXdO010R4iixtJaJbM+mUUA4p1wgdBoumSlACFMnoM4ioBp0Q4beLnyR2cF7I3vGUysuPj54t+IF6+LajWx8/4Dw04B8F73ivW+Jw4H2oPj1vYf9P3xp8WRRpHTcEEVOJNrbWyLKF1IJzjLq0ITjYwC88ZOCkXcmWkZLeXP1yjeTToC/90vGV8UtqVsAeeULD8lEOkFHt3QxWv973Q8mBtDusbKzGPykOxHiuOuzxu3mi8I3OHViA59ohrGVu5egopfn104fWvbQgXKMkEpO1R8wZiajJ5wZjvgn4P3l9Mt51SfZoOwtZzXyAR10d8pu40GHmlQBXstZPunMozkOmmuv1TENDeikPGULdy16d4INOgWBQAUceaihYcBoK1JXyO5hTpOrIRv3uOAXHKOVIKJyebvM3DjLYvRGQSuZ6JqpsF1n2srL1d4w/9yEOFiInkegxyVh3WtzvEp6SPv2ACmm00qNf6/pscy0rENgf5oISk4ToZ1yo5KTBXyYfV7sS4KLrktlfjB6MwwIapMnWM5nHDwZAyVJsDJZSGLyyuy985yfcLM3iWFTVID0vrArYWwS5z8b+hlu8V/cpZ8Gc1KVXjMwbae1splBZIl3zgD3Lr3amoRBLaoP/NrKV29EUQiYJ+k/58Z1ywX2I3Y1bbVWXtHb0ZuxQwtnpa3IsTVcL7QJLB1sIJAPt2tC0YkXsMG432Vy5MGuITvpBBNhibX8gN50zrAhiIM2ASFXHR8YGSzJADhsRZoC0z+mhI5daUAqSRr0LCyNfPePEf5xfghgs+Uu3MSKvRKczcZ5grbKEIdUDm6qGz/KqumaVAVu7nXO2X2vfJWGo7HLIm0iamE0Cx7a0cz2+WZaaj8lvRGdC8WJazNpWahOaDSi+rwBty019zaTwX8qT5pSgnrtleUeuNLO7+YIV61JOug4KZ8jkGBTHZ7cEOPOEWYhoMEcAQlqFzXECp1NPuD50bH1tPFzbtvvUxnycYjfLVHkj8F3ZkUEHqLmeYOEPF5EegJfQEm8798r6etsh9esvuieMb54IVxh/C6vjD0ZpgBB7o8fyeM5oi0zYMfAwILMnm4DVmIb8HtQliUmM2x1kH1xuORt6kfcxgDWeJmYMo4+WyngyOMPJSLXbTSvxbpDiJabV6znhMUwE60mWZK/dihrkmeV06o5yghfrcccmXEu+5RPmcfqzzcCQrBIkG03C+uhFmSHmgxM9cCCXfFcQMa0BJlBzdgSwzO8GfyVr0o6q4uflibWEUw8mAiDNB4ijvo4mOh94uolvYvg1BIzKqkFjp0Y21jF83lLnTB5Vyx56/U0GTG8Dw/xg5FxOw9rpzpsYT25AUwbopddJNc8YlR+9JhciL+CI7khRXwA8Kf+cpzpZeNXkgmQXxQfweCoCGfgGrdKmvq25AapdIP0hdZGHatad6O7JtBffX83KHLakW3qhNAE/cIybV29EC20rZtE9mu1+K2UZ+zVvSH24L4VSocQnxDMMSp+QzPKw5PrrH6eOJeN1MOQdrEtPUmeFk21iUIrNhEmBUNo2hg4u1UYdljlKKMrg8EUs3qtr16dE4STzHpFUR/4GxeJ5w4ApAaLp5NlOUWtKodUAYCkpqazF3DeGr5vOoRVEL2l0IQae7knmj7/oytzemqmvDrQAbLUOYdrMRbOumB50d7CgVLfbrANAU7I+ssKXnZyrRRd8to+v44QmAh8HiPVhDlXmzNG4rpI2ra6F3hd4qTU1h2vezbTpqJimI0SwRvhn3vjbQnYq8C0RaXtyp3EMA3NpUt2ZYwuy5DTlws8fTrLpNgiPNr2PFA/IpSlslOiJMDL3Vd3sCRunbwJBLEw6WEeTFeXjXx/2kiVUSTcoLbL2lidKg2vVXGt1jRll/Oc9fWlbziKvbJvMiviDJ6wHG2KOshlaURNmv0ZJfVpwlE0cYi2KTRUmBQSuvLV7JuZYy+7WKRBjfSkZ73BE3oSe3nUNr4X49uMcQTpYlPpbMUq7oc3SakJ/1WLyc/I+DieHjE5sFrGTQGEJob4zvQb7braN8mk+fFclTxDxAK4s36phi720dq/JEKc82zPpqQGTpD5Gr/WhWVjHmHsw2BNtdyA3cwhT8vdg9u5S2WosyLIx3P5/PSWP5NvmOckEnqAuzXONSxoOKjqBjG6D9GYbFwYnx4FeYAKPc6QmQkSU+lwkQ+Kg4uRbRR9GpjHENFS8in59UMb/UZcjkODmVKLSBuDF5GHRy7NnkV/b4INvuGqHNkeBDXoY1s23J9CLQpwFtk0jbmDFwDEEVfPEez0QVPutn5/TI+val/mhmd4tpxLNTOoqOeyR85Shql0MP7yV84Omlv/le3kUAMQ+edPdGygpIhIe+bJ0q2eJNTMV0tpn5DCQF7ZSIYXpCgt928ssSER7jlu9iA+AKntuQtJNFtcZblb5qmIRK9wuzeSP9BgS5IRWVFFjkrQMufDcaoCNO71g/FHFGyjDblZqubhjNEbuJFC96ZGlEfFIjRfDM+DCl2vR5+lV1YKIG7b4I8P/6O9cyxUNFTel/NkJl9zRjm1jHUDUfmO4GETPaF5ulgCpEGAXYbLAfvuNTc/55p9qPqgQqPYqcD+eD7PSBQEgKXhvzz3ehvLAOqFSFd+dJFpPFFBfVcr9aBKB1ILNuaHY/GWS+S9L8Enqltz8VKcM2tVtLLwHZuSCi8oRhOakIb/j9yPGPl8EwqpyVa7JiPLn5mZ2yw7wLW0HGtvgv9xXKJi+wNpN5u8/yjFStsXN3gU8TUXWlRsqkshMX1b8xNZjqU5bUm2yUzvX4e4Vn4wQbkKQui/gcM39fmquToUyJfE1Th/Z+MdOrSMTjQK4k6ZE6ITmxCrpd7iDQlEAW8aWbg4WAvMjLZJXl52L5Y461YRg7rr2G/AJ8l/r4dXnUaNbU/I8RKYG6AafxzJtC+1hGnuRoGIxBuDVEfPKecM0eVgbgIlGUsHJsbmB01RGO457ar/AjPZ1KqZG0iwRG+8ZYNvVQdDbxG9nsgO1iFcN633jY2QybfL4qn0y9In8diT/dqa7cDifcw8wXwhw4fnG4YcWpW+LWgxFjWk3edCIz8ukAL1CL9xbGA6GrXvMSIhizih3qpcod8aG7WEJKg1u+JIh6UmFTJadmPt3ntiIpR5s0uLEaeYmzqSulOR0fOVUg/tWNw5ePkFjfFvta2myMGzQHU0AhPrpd26d8dn1Di+3donyuelpCBZc55b2eATW6z8V6BKpZ8GXm1w5Kh144TGalVmQGCPpA72TS8nBP/kPNOjUDJ0x6hTwED/7DfbkNuEf5Q0ypYkpX6O1R9iSsLQvTlmduNIeEH52pwd9kpAf+zVcSutsScjuJcBBmseXEvy5J7xJqvv7vfX9Egvo4P0Y9HH2AyzdwAnoNWNzHSJZwsxy/Q69dbpDsfuYDJENAG2b6PsyXVYyHpsPzT+zrAHMFpoyoRExL1sHl/05KsLAGp1ozlljA0AUXrVsyeVDTM7qOQO79pT6F+oziusu0w7QGAzFPh+BNTAW9MFfE3Y+vvItOX8ggUslcWK+UhA5nO9vhrmFf51gf96bshVYo+OdGNh3+sTMUOchaDAGanlAEqtyukUbAK4IOpNsxbkRBOk5MKM+H+uXmGkKz4CPwBHEVlHiLDLJb5szG6XsORZFAC9aadJOZ5ScnF3Tt8lzKVTJNeJ6q41S2DvSKsuNnM78v/myVaCghygbubsQPXhmdpv3Z0iA5Z8C79ScWwX0pxxlPy9Grs98X78omjHQ1mxfxJeEyzqoRpfv41U1x31EJpX/dhv0yudEHSm8d/0OC7DwIj3kmu9hBW7yOvisBnSjGLOYqUCtj+pnHNMIMaQyCSjDoqPV2yXhIMfe7AuA/TwXuQ6awHL17rgPyUBEcMzdib+TVvvtM4/cAVFPqZrz6wdZQ6Ii9WneCDufoGZCCALYAT6HkIsWYF89Tj3HXZXmr7BsBHr9r+6JIHIPYDXmlnxidOTV8bYxNnpyArKqGr0oV7beSMTjlXVV1lQdcS4m8PivdDNh3n0SZKu4vyiFhQ9BCAbs9rmNFGXCXZ7vycoSiAenr5EcwrioZh890WHag+D3aSjh7bwM0V49KjLZwLVudbi9Ik9hBSM/FEbPqhEO1NDjXmFkHlyXDpos7fk5yZZz2Egtp+3f93Qc30xq8bieVWAGVOBwU1Xfj6ljDWHc1N80UuWt1Z5eUBKOJAaHBARd8+AMAIE3lRWXiVtVi3BeeTrqA1iInRuOwZBVdtjo3PZ/eO2S7Jbd1BirOLS6Ju7mLA3TccJ3/CT5fZOQpi/EmAjFabCsfCqcXeAItbQqp3Rfbkqh7DEKSCOW6RVGiO/ZU5uygjUGh4cUP35wwqNm2lemaq8TpbIcikBKFN/5NqXe8L8iQRg0xfTEDJEMC5mzyt3GagZMbFnL/UwHP8theqFexFPFJ+QnlvbGX39s2M7ylYNomQQgxN7i+wuVj55pqiwKi/AQZULq1pB528pqNAXkw4bqumrWS+o/zfXL1WgdxCx7xFMfhQInIa6p/IKQwAoLXUy6Md7p16Usyf5yfmpHnXpeW03FqgRYn7Odm7FmXbkeV4y2MGG+QYHFT5EXiSAbQTc9rtaarMp5DmM/MqscwrAPEUnXdEb/r2nLlX43zs2xhg6kj86j1QhS99UuAc2sac8uK7OzmXH3a3sIUJjppzonMtAVFXRjilR+upUQK/OROOQR5yC/GQjlnpp3ceNODsr+M1iaNbjUQxdHeyL8DUWBTruweQtsUlpDhk3WhBVRCt/bCXKz1rfcy9OiJSdb3HSGu8Xb7+fZbjkwEefIgg68C7qSMq6ZNqZUZRt/AWc5qbjBvpbSnuoTJ3TutcaP9B2o80EP74HIrbTbbRdse/qlHOQ7hMMHYRO7rxyW4nMmrpapDwyjDzctqVcfcmH0xGFOEbBYNPncVfq/ZE8jLlUr9xSVzElSxhoCm34fkuyP+tpgWHSGl9zLQT7eOYV3MKPsZ8lyUnwuniLt6Lnrt24nCFZyM8qI7I37dqlTfzY8jRwj67YVOTHKNAGQmFNJkGxTOXnBOqzlJnXHpPH6f8LDLQpXILJcgNl6N2gq+ycxYX88SqgcbMNh8TJpdv3zx5C5eZ6Naj6CvjK+4Uh52uKOWo0PDhw6B+YRj0FGXwqb7TrhftOA66RERdrjaiYuws+hW0LHewKVI5OsSgHlQtJWvNjSuyWmDiYQKxl7mX1iZ4T+kILlfv7/CbQySho03Fq3MqZDYMsLguq+8GJa2e+cB/8Uohl2Rld4XdBC4w9sDvR9sGPYHTXz0Jl+d4aGf2+5LO45/DowxfzEaWfkGl9VNR8LpHR50/XEmBWD1SBNHc4WD21gJ0VmnILWak4HjMghK4VUH0Bg2Y9UIImMgal8/l/bi/RFfxbyrPvBOgnXlrDgDQVwb+k4/QHzhxg2kOaVyPlFlbLtuYOg69obs7jVaXSp3brrz0BZ+Q75ZzmrKSaidkIj0uu0PEQWERbWrM+a5onQyzk9nXFknm7d+G+bIP9OPXElSsZbqHeJWypjnW27X9WbrNybMKGvs8sYi8SEsjsr7H31DXtpJnqC99fjwtN7jfA/UNl9HESZbMBU7N+YpcJu1kEXtYalOwYzpPHDwTHBrfwHopQilCxFo1HKi9wzMp8pqkg/c3WCyWser1TfgQSt9CFQmlDJ1cF3t7W6hezaB4VT9qmGYNpha6pcfJWv1jnDf15H5GTRLCcyRLx+++TR6XPvf0W8My/GGvCR5PTh4RAV8EDVrqZMm9mXcapAXlRldcjC5d3AeNnbZqTHGF4hYyfXXVCD9zNTYDHAWgHP84aokr/yLCa+sui1NiL01z3axKB7X79Wou2j3w/ggU4u+Y8JA37MKu8toaLoWSfPrSslTgrEeq//N71fkqd+MtEqdBV3jz6N77j9m49hpS3tqn3MR2GSB1wQZN5wgA0bn3MYxKWDwvIZb4OmnoFsrmw8NH8NJ6+G3ZdcANaEHlelzC0wzV3tX9yDW9FO/hBFPe0ichPhROOon0YmrYzU0hT4sOuMgCXc2+OVzHZ9xx4t+BZieD4LlFL0vB4mTdpsDQPNznsiAjB09iuUSJdlJ7x6I8wx1Q/cUWcXIBLfPpek9wCyDHEahcfqyp/1cQ+uHme4OQL/r/FtonOQwkgbl+lqZeKmD7rmXYeBv+UCuWNMxEhlAbFAjrtkFEaGKjddN9yBueF72hsJnTKKWvkORIDwmOQDol2KpaaLnNfXHJdeL8LLjEYNaxh0bNJ0l27WIk1GDtc++Lru7tWCGKPlkmU1jfm3LChSFEQ4jY2uNniG59DUVhbPcairPRwPnvKVoGH6w/M4hYCWhcm5GjwVXAjRuXA7t93sGxz61VGK79bNqaJ2pqJHlHv2SXkUk/PIT60DpPAFx7y+IqAAoFr6daKUN/Hlc7rVaX98LosRd9uJ63v/CWoZRpnM1saDFmG1ON8AuGnCwRmQ6oLUNNA+6iBXVhscXwuNPClghjVnV1+nqCXGuidMaO8JwvUJX04/e5NfiWv0DZy1/9jLZneBS0WIrk2e/wb2kglmAJRIuXqo2DOo/37dd92wNY9BRjfuDc21mKqDQv1+h60wT/YOnrJrpZ7EpUtekYK4Vp251y2KdL3gpwNwNCgtpqn3yCVw1ceSiVc655bkzPogbDhdOi62YwxNGLctV0+U1FCviRHV7m06h0rtObfPod6w7vhqhCgk+v8hLslO8XbJqBWkJ9oA1h1Xi6VilbysXrhQ0OalfN73cMZYbvOjzhL/VwcbTEiY8gJzoN8Siulo+MXt+aT0mRFr8ri2WMEZJp90WbggiJI9KuMm562zIp5ZB69Z2/OEJcZWfNhtuNr2yOhQ08nS0zljtJae1tWrVxotBMASyMgpP9ihhz8n4go7OvsO7OviX/WBAZvM9QIjfn/jQrO5bb1je74wKMGCcfg9xWff/MLYURp4YBH/GIU7PN3gR90HB2wchZxOdeZfMqWNV911U08CD+WkKu5wMFt/TNKJudYC+v0QucuGJkZCl0oG3oPVKNXBcBnx9YEb6FazCQT1lxuwib12PmvshzIWuOwBVVk4OYCYCoRQJwLyOL9LESw2uAqFoRM4XR2PTHvHyeJ7lXILE4GbawJtL3I/a/QnIygE3HkI5TwsWSV7VdXTdpYhH1+IKWDCORpmd+Ll4TicFkMa9iZscbfNbv7g3QGi5UN3694a5Nxuek2BbQldSCCVKLgXNE2lY2U1QL5DDpJsv4v2y7Zjeh5gd1sUHFu099KChv33SRQuV+3WXbuya3gJaYKnpDzQiZJpAnprwaEnaBOUE8tdAwr7wLp8+mSZPqAxB+Mk8t/3BIT/SckHgseUpcf2sgZOi6ctrGcnlh/HloRV+w+Z1XL/Lvpku4GyZ9GvZ1mx2HOp7lhRztpb5hq25UpZ6wtTSXnpZYL9ffajjqRwzDKPygPsEpNd70WqfBZqq1zKH55aX+0X2jkmzwNMT9T2W0NFofOzcEhY00DeOQGoff3I+F5YT2pLrt1QPwliG19Bb/2pA5ym9ZNkjRK5GimD3YZOOk7iG8rZ2YnkInGTxXgUgVKnNM576RoIpERYaxkRyTM9NxbItGOMbtwxneTAjavnmE/Oi7WJWyZLLkpqlFSJGGKVrehHLBDEvke+V9OWjFm+cp/NJnVAHUqEhIkX4UFqQsnLDZ2bHmmZKgqMzzjQUA2QmyxutzNkNlmpSlnlJACJS8unrzk1Y8ATh9ZfF6zMZYUS20vE2aFNfpIGHxgQKwkHMMnZCKoxGi/v6dmXHtSCXQk9G+DV9S7fHPSjeM+tRPg4rpu613fADfGS+nbE5Q7YAgGpyICc0+6Lw4fLjFSYIrm6tVvGe9F82ewKbVQuJdI3OL3W7OLO5xNXiI2uhIzHDw0cnjKhaPrdG44CIuOCfSb4e7AujYkpyh/FbaaRR+rp/I8h6qFx1DFnUQ37KkucwVlIkN0BFsC+wuD+rvpyCtQrXsjB3U3vzNK/JBLbYmfPGtX04pmo92HNRzd5WK8/yfY2Ps7gYdazLKBMe58ATZOsBIYODnCz72sw5qkLRp0F0mqX7idtDMBxScjWiGejPFgqrQtMfJoxubRRFIVfs5l7K50/aLraeo+aCtSk3/7wjiDivKdKMAxddc6YfRxwpkMWQBqxg2o4yMM12ai1R48JC4Qwvr21+/14vQF3ICQ1YW3BFhhs383Sytb1DOnOev3igPMe4otal4K7aFOOKhSY+yJjTBwfS3HdbQRJGKxmgQKEhRBp7/KPmUXkwYdpFl8SvQjqmSOqyBPrL3P2q92ge+q7G/TFMvWoffv8fBS4bMvaDHErnyPiBa6CVmjxUH7AZn9I0d+PgyV+3wcHNHek+E+3YIe9wPSRVVm87bWBV2D2xhCawfjd8nfudndSZPkyQMdW9Tx8AmbTDG1i+nqtTucakFfFzccCcVmY0fxXpkCJH9LNkkHspxwFVrlOBqMrIQhvTQKb1wljJlZ5f699uotadwTOHwKKheVGanY3G3SYgUV63LYXPirBK1WdEmBDM7skYSdPdWGCuxDHwXoyH703X1gTLuy7Ov3v+76Y4hkpmPUz6uC/0ILql98AFHe7G7UZDYNw4KDmKmbBtT2DyLhkuqwImcqAMDd/pcKthMkMJ/0ziXi5JpHB2sF1mhOAPrOLraBMtUML5VrUlrNmo233CTqGxF6dwNdwdVUiesHvHi7t4z3DgdKTz93kOzaLfU8k0NszbqE57sGsdhzhmZlK19XUKAJADLvZab2J5lOJX6bT6BL3MaQQ2/AJD+eW6f+ApU7wN7svYh5oRunKBDrLG8BAT7J0JGovR0sENosqkZM9sIPH/SvKq2JajD06NGPh4PC2C5XpjIxzQZrRek8u4gKl8kG95mEc4DS88Eicly8jamEF9lTWFPEVMP8WsGDbkLVj8D/qGQvoih6piFItN8LoOEPIxEOutiHFzUHBZaQNXji3s8nno/FitZBtBbmrCxDXONskt7N3iYdgAL/7a/sAxtMqkauJAlUAeBdz1nKcfTGwyFcOj2sfFEMjDQZMPpdKj12GDQHtKaN9ri16ia7yde/Bbsl87Po/0HXlBjjPLDRvFYDxj/lrVCkagEwuj7UU7i4+FBIG+CFh/DPfRoAwaINDEER/UGX6hiLeM6phvCMIACx8BoigABluRDUmMeaqN170N/HyTvBJh8mmEU7hnw0ctLoN3+mbIWGJhiOpKkPm75//Tcnm95YBLtLlCFz7IEahD/8x7zrdytecuirZ7NvlaSIqkcOGA8I2ywWnCcZrYTPRKMz2dj5AiZM7T9Saq7xWrArPdDJ4hDVe4kFBMEaN0AIaAt9A1C4xi9sTn8A6GUb6ldaXku8COVJgu8rOBGjfsrVVz+bLJy2wILYTnwM1DjzN+EfevbIrR5HlMrUHmIyoBWSKdMPAFKszhD+eor7hETk4xRO7fPhIvrO8VUJ6/ZrH2Zkk7M7jkh8PYciQjPR5s1Ex3QaSDIOkxEKSebtf3uiJe5gXUn73QjOHA9GYjGiDxsM2ZO+Mw8wqZoxAJkK/gihFrYzp5fe5rm71fmRNyR9QCFTFzuuxW5LPihPbalQjGFK/vKWgGGsPmzzX5pa0W+7jVA1fP/Ycow1PCIf0TDn/nI0nJ0k/kUOtBThU6wQ5UyNLCuren78jsrZdcN+/wnjen+f+guv1vUqzUtGvmBtwUJGf+brjaxncJmnqkHkefBnnSO+bmT5O+5RdmidT4tzeZn1jB2jsk1DEj1097sB+C5fVKPn2a3DWR5mRFO8AeDg2kZ0xV9hKJotQMGiOAcEsVfYH5TBhOQzU9uWwTS/NxS4VlGqebvbjYa6QHKR9WejGk2ugZKtF7h3cIEHf3ExJSY0UWNW1c5fxsDfjQajfoNOOhSTETVQ4Du82QGqOiKVJmMvw1QefCL8CQSwAlvF23+YDc6QLA1B6GN3WPzHF6v3NWtgIhGJB/Nv+EPeb1HKhGGFPQXVtm5iu0cs5rD8Fo/as4TKJt44sSq36RUz3SUJxIqWvSz4idzMnE3RuTDrSR94hgPzKNSdMv/ggMZEqappiEfeewcNVvQ07mrtkIGmw9Jp1zOUJEI5/MCRf7DnY9ea7N9Ug40pe+YO3DK3MvuZfB+mOaSd+gYrgiqSJOnoHGkOWqwhP5IpQaZdAw/8oVDswwK2MaiMouIj0R0AmkwIFUGgCf+JUDXmk5jr3zC3XATTBO2Tk+64oUsDiUPjNqZB0szw+jilT4rzUka5nODfUvaNjrQdrM5gIXsTsOXyyFTV4QPb/ESLPE5I19DRswSijSaDZ8Awgw+U1TlHujmFKGqvDc/rh14Kf/Ndow0H1GClnlPteBo4FqHmdguycRVDOjBwInAxZN/LsOFqdS1lztcvv5kLXQ6b6BiyBDd5pwaQKFvL7vY15iCTtym/7VhDxVoMle8CfdAtQ+w1ACpCLCej/N5RtTRSPA7HTObAE7b1SCdcx/kAFw+JAJ+bDYeith8pNlM57sSFPOVjaVPa3EFZHI5fp14HQDIazahnwQHIe6MXvSUOEzYUDO3PPnE5ftsOzPC7GYzK+eTu2szyUERp80y8mWxBInYsR5OjpPvcJV0o9zlCkViNECftNi5MKPN3CdwUVl1/60fRpQ8sVdnVegH0RZjYyDVQGFLxlLyx4n5kf5Pd+eAELW2/FCJ+b1Fe7vm6dKQ6qAZ/Pqz2UlWdRPsFMmHmeDfhyfYZeJSdZvKZpWf3+0VSSBrp+tRotqWOc9vSSOGN5ISHZSIXJN5zeajGa4R2RTV8s5cMgvADc7A59g0nDmXaQQv40H2xEphcRryRdrorwWLncMElUgy7CSHiH+8H24O0CcRkj2v6mfNOzMcCrpOIXXB6HFFIt27E5MgPqGUZKGyBAosopHdZUu06bwJmuwWR46G9G32Qym3BlASi6BIEC82fgbuFUiZenn4UpZVVAv9MMDI0ywW2Uv7F81kNNS6d+41hpUpMlEOpdTqtzwRnrqRrim3cFEdtp7RAleuR6XE5ioKFgbOpmhnvbi3BF1+ZOcgDAIfQudWS9Wvb1omyRtmXdjysPY+ADI53GNejHx4YMV3lM3Fd07Z+Py56Q0ZOX96Ehh4f5W53QPjacjundes6gVqapjKQO1a5PlTtSVBxUkpPTDRfAj9BuLi9jy/xmcwslSDVFOld6xC+CGXPSndSYCxCFTDVeShIaLh9kubWeqFfnv09320DCRv+iNiIuppBSZKeKHfCUA/CBN9GIZaaYEYWUafCxyboMil8uthrm0WixAmk4Plw5CVFJ0NQH+pXVc8L9tclTXJLAGIWrVCiGdEh7E5GFbfvQ3G/F2QjlTM4pn0eO1hYWrqnLikzbF3iYT7I9oEHX1Uil7LUpH+CXWsJpvQNC4YAksaXjDLjmAvuOpiIKoBj/JzQeWvofqEHkSjXXAK6DpqHUJim5glNg+Kw2eYziy6sISlNC9BcLJFUGRBtYvb8/UNYwLKc/ybdz294FSZDCOMNe/7nK28V/h56id04QfPSPF4eRkyQPUedR/mxgZh6sc3HNeE956VfRdjsNBEKFxB+2yhFHX14nHV750dgU/WRhNi3Kzt2pWhz4FeUkMfgAf23cmWmKBmZ6m4+Q2NysMCXtIieRfD8JTBwCaGnveF82efEE9lQDmhSdd86wr0iC/6Z3nJx/K+q5qrlfBn9dAB1TF6KKTtA+FCg47ScWk/zf45Np6wVrxWBy7+HtVE/co4bP0I6geODloeeUuL29keHbIhNeyfdiF4bedvrdE0+bZ0fx0e/tyuYf72Ey6cJnXd3kkcqeLpxTC4vOed//w2M/CS5tOQmZ2tpRRdVAiS8qDraWKous/q2uOsFRfQuvKTxaBEojGdhyp4Y3eYt/L6UclafJ8p/DT0eQCiqYBhbtgyvOMHp8G/x20HKJ8iGh0V58jM/sRYjzo+l1H+QIw0F0OrhYVXogvJGXmB6ISdYp1aY53FER9DhBs7j33aPJDHQCXpgWnHbldH3UZg+JnmW3dv78mdXByTwlSEF8oqyMdyIuAoOoHrTKAZFis8XLoT3BLQ9FvmzkXol9h951GY7oTcaRHQquyhmcUyzwU7l5SpWxtV5C5mUB/XjZz2YLzp1yPw7UixU6koovHuUtTLdF2CJuRQL2NlgFzD35RYTQGceXfqcHHtRLFvJhnv4P6otuS1WTIvwhZZ3AKZCpZd/Zu48jg4Kz6k4OLn1wZQ82M03sd7yjBsvXNvhdzLmM7TzzXPApbRmjIFH3zXqpRA+1B3IgorYQUNYqLUP7m+r7nW7Ovs2eEwTUmchNqDunQFB3h5MWIc9TTc8TGeJmOYeXRID07MwYFPpCVNFdvU+Zv3oKrzs9RSZyxEkbzv7QT7vCra47Ys7RlgtYns+fhLLA6/fWvhKI+ehgd7Ty9skIoFw4ElTuQkot8eCf1vxOaYjoPu+P8SXVLAKNyI0qs1j4uyXbZam6ftvEJg/nGnL8fP+p4JRn5/X/cv4ZIsjJPT8qwmM/6ZS+LuNaIguZdNBeYxsrSqAeoA4/PZ7TgEYQA2Yu9BFrSBnN5TzHHbVzcUmZncredz43AtRKSL/AZipX76cTTtwyKn9kn4hVg8d/4R2quS9QqqKYVlf0R8RFmpgxPBk23EWsG2oEtFKEt4vuIJ3pCQ3MVdGWYj5C4z5G+lhO3LmIzMYfyh/4Mys+VQkqIhMALBCQrI418hStTWvC9a0ctn3hh/4FLPksdIHRVSJiuYM1cMERsGOYEjrNCDt3jCOvxabv3gzx+6bt+MGyX1pAca44daqPydbaeiyLm285UehFEcBbPOt8g7TMzuVGU52oMhG4Io5UZCt1NgxhjQ6+nZd8rkvPoPFk1yvTR0evbl3ge191BG6bLdpaxD/wNi8+YEp9hkaTE1x6SYjJUvnEz/ijoYiyLcPUf4X0dERRdxLllRYqpf4oLe+DxvgRwq855+QWVMdl5JspFq/43sQdsZ1kJeesmuwXkIzoMr1hcUn6reYhbcvlSl6DrtlIgRMXIGGchxxXxlb/YPvowBVNszGn83GAs67+YFzYSK2QWIMeNjiDb8HnaZFlXIzyTwDLLJoBI7BHKSBmB6c0fuB9oXOuqXPbqY73yVxYkJ3i2B+4x5obo8n0LJrXpGXvoT7L6RPRaokYEqxqn8pMcm1hygdZg58yfoCgyKUQccN2vQisIb2Z2gUPsgPt6qLp68l3xdULXKM1ZnunER7x9AFWDvMc+L8+SwDrv1m3NAogIfSS1EF2cZWWBVfs/aD6OSZF+OSu2OBwmKpbUEYnxx/BM4urdH4eDGh+/V0U4LKKPrs0HACwUDN/nifAC79EOGfgFNlDHMCSGOS5VfkVw1ufpXYaY+AYcSh3bO21j80Pwe7GPCSLoz3nAVb4b5CBj5qfW61jJ4w30zwJIoAL6wmejYZ6IGwnj7nWb/mnPwFhw3DQXK/gA1Yq6MhLPCoKiuJPLgdiTW3DxaVnekwBlAQAxAXnDgeA8EAolwwHc2QUow3wu4zHE4q6iHkF6RTgr9hJFmQZEoea1qwK5Fo/MRWqSwsNJwtDGCugATxZwUzmUcr4hq4SMHm04iB2LDu+5q+dOFo3VvBKKXzP5BpO+4PP2Zj1ah42b2rezVtQ0XGv6A7Fm4LyLZYjIekxz8Aj7KRNLIPelHpijk57aiiAYHeID7XA0mK05QfvWhBep3cSneUoCyam9LuX+U/2rGZ9SUpkhQ33qAd7ZHGfAccqyKCnUZtAK7yL4sZnwI69KhNJrDz/ePRSVmya2JgW1XdyboNzT7HaevSbbgEEgVJOlyi8LDDnTZrFBazKteXKrI/5Sl1cnHMwrwWCoRPY2lGAGl9Kozovf+V4+K3QgbzoDUFkWJA17Vm2DK1gxsHC8V/5DwvcYND61AKVcsSAPzV/1MKQYZeHqi0ugmQg75z8y6PQaBoESVGCLgHgr7zhYOawcp4w9mn7uX4OXrKddr87rd/ctXgMAbHUH/WPwVw/0O2Tt2+O072yeoZUItRpeu3VDB+eE1Lah4Ny15wS/s0y06sAFfdoS5q9/80WlxQDnvGtibI8Q9CWqMDdw7JO0vyqhqMStxe8Xorz4/MteJQt98UvXHudNozKyPBnYIYR8ZT+xbK5GYLpVkYOAjY3shEkw0IF1V85Ojueyq/uCv4fo/kPBDZIskbszdmV/KT+g03epkdojLBJgHQzVCkwJLmj7cH2uNlDaeJR13ZUqclPEHhj1I9Ux4GNFQ7H1v/MHcUo/Un+cER4Fq8KkUCHVx154/OivYk73NCnKBGu53hUswjZh4NemmfngtG6sEiAmF+ZYg1RN6NeJfNLImFiJJnGDKbTVs2cJxk/m8OAgqoDo9tY0ne5kZg5OyqvWgSPDcHnQzNcDUwN5O3A09h9TBdlFy+bGSWvw8D38QIWD8NKjVojUas6dHB0ptW1Z9mSgZ3MHykDkX/xk5Qv5J2v83Fn/xhomUmYOQzozsEqPiuxljCDwY0ZgmS63z4oXfLPlAjq+a3N2qf8Pr5s9pfGvYLGRqcfB+Fx5MZuJ/2LI/qeuN1OUgCIOJGR1Ag4YlBriKymDVAU4ceYzKINIIvIwLJm1Ric51h2s9zXI8v6MRX4Wy1q0U14aVKWxmHh0uKJUHXUzAvGAY5hDf1wXPgFLJG1JoLKPF5nI/0IgSg64k+fc9IrcXw7afWfVKjoj6Aa15J6HEVIVQUkqDXhYNJ63gV4ICFHY3mICSEVfbDzgN7q83Fcpfl2l1bytDXiAKSUEDrh3fnCNCE82nBlSNmzdsCMXR73fVMsDSWbwsBXjxFt96JlWf/TdQk3zEwmdtBc0YxlhAda4jkG2JBAEbnUUb6HosFZJBFwW/Mmlxh+gDr8zE5R8m+iEA7cv4nm90S0ASTkIVY5tjDqGjTStP7ltgBq9MAInFWYDWCAkdtt02kLCWXEcYKR30CazjdsSiPao7K/WTuSw1IOp/7Ue5w7sUEK+rG3gKdz8iDk4X5NEEjmMGtqWS20hsPDlz3o+/6AnWyPl7UStitxmPw9/wtj+2FVvdHvNS1eysTEUmbEIrfuPC2HmD42/zFevs9qZl+Ra4OjYZjfwdkmouz9uS2trgZvFwNLTRE3wgsv5ueckStrX0wB9tRYXOzlaiaGvvvYZkm9jEjI10AQMaj5DttP+V+Han+lq++60Cbr3tOxAi49IV1Mwob9uOeIOb+o/Z2MEwYXbGw5UuPs3a3eFWp8EGaNWU0GSXvcqa19ASmHVIfV7PtFJLKF8HsZ80937QDy4XQZD6jpIPWl1Qy9cFCgyu87UOzN+uCJ8bXCG3wvUuS5zLLLqBMed65uD/JX29ROlkCFwRhbo6ATP7Ehl88UTlBxsURmWvha9XmYka43BbDlSVTMkQQkGwOrAk1cp7vZ/V6EEpMFHp/BxQS5jc65/kLgdz5ItkmHQ78fDnsx//vX3DJDld8lnR9oNTnC+IdGGdCmKffuP2JLpWtrnwvnikyhaJ+rd3UY5QWOkn3Lp0Jmc3/vJZpYm6nsQZBSH7JrNbZgbQ9zHQ88BkId6Mr72NQxKf/L4FfUGO7gDCzZV2YsQxaV29BOsMAno4E/jj5FsprWkslqGjOsA2ihAOz42E0jtOhobCHIexPeVlV0SQNNm2rDbYuiBVTeq+fBscBXMLgGUS1+lXP+2t/QBnUEO77T/jcsDYTAi8Eijbs8R7i0hcMHat3ssoEUedHkaDmYEWfjfCR3oV335jiY4m1V0n1cQ1unfNxKD6+fhsIfaeh0pGk5BtXRhaNwOiipC5VCVXI3gXVAqP7yocr2lAXL1wsSxUSAMIQhGIk3UgfBzNfyAr+c1Mm04KC+abJJxws0YuoBSooZXIJ0loek+1PG1OjbwZW2stvW+YkVcaIUzwlrxWLZOYVv9LXegi/Q46Rr2rlDgM/gr+Jv7t6JcdrV3IXQalDM+4YTBkf/Eb64ij8LRR59lsUxJgYKab7j/7Pw8r63DEDm+H4eDpSUn1fhQ8/CLiXqzr3GBWlmudefBSIC0IB+jFNyBVm1ov1g2gOfEjRvS7jERWLdUZ61+6PybP8C/hjeZwfkPkJAc74L15ZrUq6+qjkSH/+8PkL9lClZxlp96WKVswdevr9fsFWN9yok+U/Abpp3UimoxLJVb/UybqDRLMbpM5e5iW0uTGjjoF/vOETVXM5LtatgZgnPiwbZAkE9kVV8kyt5u4iTiT0usQnONsEB9k917Xhx5jSgITnqTOiJ1EkPYR1weSyaYMTvdlKSKUpZ7O4mt7r3NWbDB6a+ofQ4LrIajOcMucNE2T8EQvZHSVbxuO9lCZ2ZbX4OZJsTkrF0/BKoLZbrSLVQ/56DkI4PxRk81P3r22wK5gpg/VnfiHb4N3ispf95LmggaCAnnOnJvHPjhG+gTqCR2ce+k48Ob6sitiFcSBVm9FfrRQE888FfuRq9c0IG/+RoOv7TKN2uJA/XHRDIO8tkO5KsLBd/PK2doC2vrkMvGpsIOb3PYRWiGtr/IXYMOr54aFPILj8LoM5zbGKbqbiGMlmNuHqZGYF+6j4EccGv3d/98HEMoUqpjsBwtkvH5mrand3mY0BLrPvbc7Tu8xyAbrk11IOB3cgeBmbPcALzccXEYqSQsjpOGIuwvfiWwabl6Mc20EBAbZVm7ijO3NobxjVzsNIMYCr84AeAr/2WFQRB2h6aRp/wrhGUdZ3Udlda2z8h/GSST4bdeZ0B9bPWxlC830lC23GPJjmJOSN33xmF7bR6pTbOyBVVoAb/Jo77p7LuCfj0545pmrko+fiayyJ2pKUuPV6qotTWe2ufFAurQYPdyO4hDnaCakT32C9u3e8Jjw2HAO2/44HIaCP5aVT5CYX5ovEYjq310hNJcKK3akLeORliQxSWpuua1How3WsXLbilSIaPZctfYVuE1vDF3QzoT1ET63oLQAclpb8lYXQT+SmZ8WdqUPY5lr3G9llZdlYS5/DcB9qh6cPfXV3tJsSLvR1hHf4YM3T7ZXorxfNebs2h1P+N74T2ZNQTlsetEC++mGOu8HpLAMeDkUMJIrx53Bh3/XT1BGJh9DkgUh1AUufGTfDPoINL7XASj05vKsTEgT2F71DIynj/US7pfCA/uHOah3amifXpdY7UiG205gSS55+1lV2IcMyEryNWd9EzLe3bHrmY+4yubPwDPZ8YeqCZNpBijMPPCQab/lXy2dWlgMQL+Ytfs2a+9TbmUzzl1cveMTJ/uZX4cl7gqi/+TlzO09ziFm5S3METxmNEYezJ3nV3/bw+7YwhW+ZWokdzltcvyPrateTQPOtdYGYW5fNTf3XHxNqYL+9LAU3COD0Rbu4PHE24Kyk5tSYi01gkbG/c9XytDRX3tysqUsZqyqbZzH4s4VhX0Z/rJVNXbvAML7NIHUBaj1936o6mhTRhFYZETN2+fcqaqKik5D2H9nuAxn/OZAvCBvIHatBPM7p7+EBfLaS5oaMy6xO6Ikf2lOZ4xUBDbdLBf1S8FyjeRosuQJqjucAeg0prWlwO7lDZ7ZYWTLM1MtQt63Et2DiL9huXskcpOJoABBVMH+wfYJCDeC44mRP1KRIMJBfQFLJyXzgOM24PYeFqsw1LCuaOYH+oViLuqY+11em0xJxBiKjH622Ha16jd90l5TC9338tvNTy8hLWA64xjKPcBZkNDhiTc56vt0IBBfqc305dfoVPnYBFBC4tDfJO94cRLQEANoDjf5PLR3sn70/H6qeq1UO/8WGcXsVg1IMVd9C+AsWI6PkwQl4qVfzpj0hFCSTIkBd1pTyKuXAOjLF8IAApn4n+Lviqk0X6Y0+FystRBHc8r2y9fiiA6n91PxqhkSaacwuJ0x8dZGqa54IntMeIEj1wO80l3qTMxNPnaHwLnhlNLLQLzSZnJ0FGpKNyR7qYyFrwMpdIJtUde22ImTKI0dbFol/QYV3I4gRVaACXgm0m+ZwUGuDm67NzBRCXh1dlA0XjMVUz/w3ku3if9YqA1+/XhkRYDcSq//GIJ/SGyADEQWZUcBG+pRttoPV3sEp6qU6cNWUndN8pDIoH5gkuhRLI00V/q2GaaFPAUkQkHxa+gm6jAhs95wRdChNQwlTyiFKwudlIMcPwU/kjgYUw6+XXo1Qan1RZDG1JAmt2GLRw88AY6OSTRgyTFzXxJKpUnNkXphHWlIqLXmKZBQXXiKMZOvxUyVk7KAM/QUdLWA0IemRqvbVoyN29UVx5k5zuBNdiLcYd7BL6mB8/qwDm1Z4wCskPW1CYbxmfSi296i6btVTZ08rV4mCahyO4rnHAe8D1kCJs5wNqYjn9rFN7UNG79/Hz2utcn2HVAH4/+pK2V/MKf2pZOu3lMRYQ+8ucob8ddjFz2y6STtPRFxcHxM2VYHEJVREUqKH/oaPhB3e2il/x0oXqBsk0G8sQrVJvP13NAg8+3djp3ivoFBA4lRpVUdsVjJ7j3UCeTU/Y21sOX2NQ0RqD4ZA9k8vUoNjsyXF0F5DQtlAjHpJxnbQyUs6ZbHiGuJpmvyhdiAeYIuo719iaJCJ69WT+FJ2ewm4LaixcnJHgEhPU+7JNbPfOokbFq9bHGo8zZE+llbpzBUktKe447ZyQkCW30uMuFwK9iavjp79spMVP6xkTrbqXfCm/5ttSoXgzJJ+gQ8XQYxBYI606+5yLN5U5SI3saER0I4fRMsj6LaL1w54XQD3lckuILQLN/x+HmYEmNcbzdZrR/ht3RmoGLzSWGVJeloB/wTnAwRWcfNslxgc6TEPH70H4EdN+AUXpjRCZwiaZk3pyv0IAEFQnZJcQ7F0GLO4HVDRT3W7PUqQ6QoeP+PA/2AEQGxFBopidor5OJjixnZeIkYWQ2i6K3FT6vnk3hrtafi0PH6E11dhaQvt2RJrNKEHA0P1jE3d0FtS34epYZWKgZXS+mDIAeCxnhESIl3Zdj757a8aeyW93zsKO6tWIA0Cw/HjOzJ/0WkdYRFvewTVat02WKKJ2RzIqrg/n0fsJWN1OHmcQ24ZDjpA53BCiddElNmjnq8hvIAvLEEdUXEeVWHaBDHke++rwLwB5a/ZtppaIQJLOsHdvFt8b8iTU5wDxBa3eTr3YSrPuVXsqfUaNOmuQISJ25IeCrC5afU15XLDNU76zwOmtnQiHyX2AxnHztVdPZEW/TJuL24+KgkcHTM6E/DCwQrdpiCV+2IvdeWtci+WQ1xB/mBLyl6RgMDB6kxkk8odv0B0bvYuFJFbfZBFRirUOXqaQHqmXMCWIgx8sNaCYJiSR0hycMhpzr8fXUNh+FOs1P+Q6maJwk0AWgPGi2oenFj9QTMoHfg83b1BtMXW61LkVs978mMJZbmzAmUBKtZZ8qsbQhP5Hrwh81xM27j5Ifmx9GPH5cie5ptdl+bw+SWohoLn5i48URoH8fXUV4YTTGm9scxUcFJD9tVrCGc5vrA9ZlSlbECvyGG9mLUBeg7Z+vFxpQNjaNaXmbQhulUjCG30UoZqXA0mWP6IOEse0/Ommz8nv2IoEoIK+5mmeyw0T5+nUXDkIoSaciYm4uAI8kT8AuPEqH0F5RBLAjYh1zExGKA//9+r5gXOqYYXFoGB1+bT0KQiLr3fFCgY/jIZOoTRIqHGfpqOhd8c/3rVZLkuAaZdf+FYS1vBaLjK5EtPIB3fIh6BfSsRaCwYSYbLkxXR29O8U3HGEdwGQQaP6rZGP30f1nwmGV/X+/6eHZEaMDkadatTG25xx8vFen+gjF+qie+VGWtfsmrOR7osC7IW30iZJZUKMVYydCY35NRanleSyN/PxV+t5UzCR8CmbH7H8dRnharMK+XxKzcCFDL5kQ5MMOMhf2eOO7nzZIvEdU3ZiHHFuwfYgo8zHnFrJy5M/1a9/QRvxzDNoCtunZLW2mmJtWwucyyMSEmw/Zyf1ApmE/fLTpSUr/0n7v1iE6pMCOx4P4gVsDtqmdQE26WRFMDTRoPX/JvANO5qYtsGNNxESkZSDboRcEgzg3UXY3/WiwN5yY82TzlncGJnYhkM5mDks0RpNvXiUa9jUhqwGitc/0v0LPtcqlL9iKRAJCBHWEnjudsm+MQzjljAwRu7pVz0vox6MfycOF/VItKdeEUuhWFh95qoW5YfKB5syFRxcGI4+0nedHVvda1fecgm8zokltAVdd6IPhNGU0BlIulzd4EpWgkZVs3OAMOxl44SdcdjTS2ri96ZdGMG8E9S72i3+CHY3tqZ3NAGHoxOPUCure4qcwSDNok5PpjHi+reak5zulTOB1FFz031oOWVicR/i+pCpF0hARApJIYYzT2uaDZUTE6LZ0Qs1Ri80tb/kx+zHE1fzQPHDcU0Ip16hTXWZ58yOoZYQzEtevy4z6wr65apRQPxzT9IfFcUYsr8m7BpvQrKFobwUnUZSw+/S7bkorZ69ur0s02cjzJV1ROT4Mdoim7ycBsv4nVCfyP87OxSanHiiw4AtDGdHvBjuzfFGH0lJFhm9IoHdL+i1UEnYQU"/>
  <p:tag name="MEKKOXMLTAGS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WYMZBw004o71Xrc6R1lRYDnPKOAkH5BrqIiKs1a97JAae3M8+F/ezLidDKRA7ZbMxd4aUrVp64SnWy5WfTRvw2eMp14UcYb2uz/7ys1f//LboCDK4v99RNdk8pFcM/gxgNMk1vUZ+7glc0r9Os7VXp9fVTl/5VJXcXQCrn1vxV8R2qnQxxwL80jdt89J+thh6P2LUclgcAORAuj6HiWA1k/uG6Og9uRSe0KVbqe/NZN3eW8NBxQWKI3WKQJe3/KN6WVGQASiRj6QhlH0q3bnoeQQ5xByvc+SZvgt+BReJ2nih9rz+gMTFu/4Ue3w5+K8vm/N1doR5k8bhACD5R+VPsx8uvnoxRIG8VaEAYFXhU9qa+gSl45s+8jAO25If85JwmEJb4KzCohgGlz1sVWHASQrmG2yPHTUgXnNI3gkeqWkyT8xYgObo7oNTHS/NucH8LNigpoTM/UHXpcpdl7yvRz9ibpfqDRr13J6tu77WqdwVLdDAIw9Hk22rrwfp/AwY7pUOiyjf/FYWs5CoM3sPL/t2t6A74Fsr+ylDkxUxF8uY+3udPmO6K++2WSrME/StRCuWFwd4ntsrr+AXEJj2/H9RuqJd1wQkb5urTRJXUBYwDhRK8QwsH+cOpqOG1suxXPAGnbmB9vNxo33WuhtI8JGU0TLH4mNaQvBks/ugUeTB4iNX9NQ0aC9tA91AhFQ6YFaEvQsC8lQzmcDMr+lqsYyhR0gxJv6RliB1E308SQtRCU4wKm7i80zwy3j0sJColcDHqHunpr2pOGUVzyqlY/8caJUQxzTN6j+OOwfCAzwf4To5vu5AxMk7Vggj8t59CJHrO4mE2FoIk7Xlf2AWasao0g4uFN3GoSuzX2eeYzvQ8hr2GSGZPHKfOFfksCZxlaXE02CKBwqyWDnzQH0e2LI4QtlLd9L5lpt0IyDegbrOriiZGQZbz0FLVnBSFDv4JdIH7e0OMM3bRnEDCrzef7hUvHX18uTzkTdLt2B/rMpWbnjr2xZj5/5hs7YjIy1e8mwFgcV8mh2BzZGQWL6RMucOKCNRGkQtNa3QyPWwxWQNU/EnoIMXhrH0oo657ZGpoZX1CwuwG+VG1HLmBfrFUsVBQomf3hiLkgwiMLEzH4gmFN3OcfRcaGvGgYvdv6DMFaGOzN506hERVMbIrWzFnkSd0COie4roj5heIUR0QL7NlLTiS2dhr5PCG2KtsABszgs5xmFw7G6WbQeY1lRkL97/WEswZUQlxaUNg6SXLyNYtOhrWn2jMAdaK4Y6txyTIOGKUyiy8kkB7242k6d6FJkDUkryF2K1aa0BJntbwGtK24f5mgiGmsKpN4xmVRR4JgWERVE/v50AWvBW7ExgI3dKWmCe/gdtpe8qlaG7LqmXqdGTlouagyt2K7yQDYnZMmz3rNm9Y8S0EQuSOLIxIRBhNSavg5/kZ0xWcFsJh/NfgRnJqJHIyynldvssGQoOle2BOpzpAq3e7j/Zsaqj5wvPghv0o8c9ji6phw8U0+iVy4UB/NEvC5nVCupeLVFqtF8NkQJaEdeBCgfZ+97/SyYLqSP7aj3EJiomKF0A14jeFz5yKcztopSu1sON/gfTX1oVunKXa8m6JbcqPXbqkNlSbZ3Cmw0UGKTvDI7OBaprpfSMt/Q5/Lfi7R7qmatuocLlZpQqQeAexcQ8tU1XpmbzhNMuhxztb+pCOy+o1nZa7mYJlxCYijv65vOXCwjWvLkkQOmgRA7Y454h03F7UEZz1Mmtkc8ufzZDgYHs5qiReRNCAxbxOQxva+C1udfZoQeQ0+0xi/aN4LMJ1pdfdNNJ/xS771+7l6F69k2pY2tGVZ4EQ2AmYJ74PmCrDWbCR2kmIqlYPqrpngR6PdZx1Jp3yiyIM2JecvbcW4+R/d4dWfWW+STfDoFU1DjzrUGtF2JHrdQc30PTMWBMtWsI4HROcGa0RjrCjEzk59+Ij6RWqrfbvMC3zprdioqIwbnLOTGznZ6m3wO+gEAL7jKRj2GajmrSJi1ymvY8JmHxp+c+jXSI2D1QkUVsnVfoAPgy59TRWgjXsFQjtS3N4odhHVpAnkWQYKDUbSxymq5Hpxf3qQXyzf579cuVzF/pC+f2QyR+HY/DPY2ixHDcvqKRcV1oIZF4Vd7EogG5OM25owr2JtRZZQx735OvRDBpVEZEku+JslbQsdTnFE99qAhC/alq232baujACRR2pMJQ0MMWodsOY48Mf6oASC2w9+h7zBquGiLDLv+MzwFFVzigJ5pwete8Xag2nzL9kd4P1OI0oN1/RxUxKW2kTqBEE8TMOJlabv5psaXGTLmSRp6ZiSA8tkQOdsT1jHMbdDlJj6JmFpZ+IiSzCnQVbMVlUFJPH6jAdHLciFHivKPSGw062Agpv2YkGrwcqR3I+vmRmkARuD9wlwL2/7Jn7kRE+hKI7gd4hU5+VTrDLstVXGJH5DIB2qJckzEKJY+7BcfPVB7lHwjZx+r/cab1pG2HN+I0iYrrPv475F+bfX99sSPx2f1uPEzpe9I8zId7eFX1dwCxh/S6S9MeD3qOeIBoavFjKw/bmmN2Jmtd/C4WCu3tTxfIsBNQF1mNehnlZDQyVAk30g8tK9ba0FVlG7mKJvd1XHL76Hz7wiPcHdGvOHbLtUnpzVGXnZZ6lrkZrh7ls2fMNB8Wd5QGxkqAOsS61leoTalypzBQ9sN7HGn9bJTX6ALCPJYpCGrWI8RIVVlN3b8uYzhYw83PHaHJwZNQ9XdGJ4xEXdUt4y8Xs4YxkNVV74zpNaWtFnexLFAQ3reIB4ue4U/hmEjFGY7TTTOc3X/FPtO/4fXzGtvMRnt2z7+nZB3XWhg9g0B/N8W/941HDFFCb4MKu0C1+/UdtACLsxSg5DRBIRu1rJhHAnCIcRefFoxFF+Uw6JbVSuLk0FwKTbYPBBpc5NoSmy9XA9URYRlAtLBmG3P5TI5usU9e5VVp/H9T+KshIgdrkoY15e1g0Vv6i7f7tDk4Yu/wmNnsgHQ9vZlzXaqw5hdEXGlkN73G9vIzOq0YOQl4tZYJcOA++DAvVg/BLcryd5mL/t3SkO/Y3g42ttIHcgzCxGjGX4qO2APFNUgQQuyKVXAhHUT3YPatsaam6DR2aEXIzZScn+RZ30n2O7a/D/kmnB54rc9eaSCuxNMfTGW6Sreq5MEWTVUAw64j2aYj7mzfW1pGxypwobPMXZJ/hdye7CM+qyxX1DKSa50/0VYbXVo+V952SHpLQ/YkUg5MgxNfveZyRBf4/38wuchobz+z14YXiBEcTTlZTuFaohbqxqbKkEoTGbP7SgNZ0MbjwdmNp6f6SlC2s1x/N0qRWMlskhvORXmvQM0bcArvxUSKURalzinhsbd3ZoSjzomnaW7/CKyGgmgCwq9yXnOV+M/UYs27wpb6XKDB3IgwQhsaeGpvqFIe1SxkxhEMhRb20JkUJnT85T/WASIqLqbLN1Cur39kMbGuD2QISrnH7tfYlQ/Jd1KGGuXZSNfdTPsPPx63yMHxRYTkXcGIaZmHA3RWw+Yz3uT0849mo0Y97i5EdjiONdAiBt/KCTD7Qb064RZiRhF0WWOVNUHZQgcjkGB0dk6JJrgLmn3ZqJQEaH4ONFlHZ91V+8Z/gE2lryca1F3ck8HU+n3bIDhkVNJnnt0opEsqy8tSDOzIm9z99+/9LA7Be3enrp1Dm6QW9FBapRsgVGNYbDLte3mcm1b9oMjuzcRgRos4rxihxvizR+MkgqPwKHPUuf70S0TDOut79AWhFhDlv8Nh4thOqCSGt9BkhyFt2hViSULrljSDCZXAw/q2Kw7JxV8gZVVGRwYSojdxZ0Dgkv5aKmgXcbTtHsPPpTa1DV9VCzVSHOc2mIcFwEok+eJiQuQpzacxs7Qi5fRdJYTjxC9ZdXhRyyUzlmbBmD9bKxwS+tBWX5/HyF/d0A2JV0g9rEFaFJ6EHfTPyX9Q/r3lhN6huHfu9FBZDSnPUyjN3ruT2Y9ELA/qx0aIt/gaj6taVgUYNUcdnLGWdFxg9xzl5yt4vvA/OPxgHIALFAS1VawezMohIs/FXxac57saI0xO93/GnTgubjVgWm7WGz6ZPpWL2o86RJySn05RBKPxoGfn3nvhX6TKm7/WoNdY/pqS+27m9lix1UQz5RklEy7wfINfCEQNGMoM6nGYlpiLHaBtqy/Szqzkc/92alwKMknp72OwHO5GuHpMalbcZt+9nENu1+Ro81ykABKQZK3GVUVJk152k7Tov4bckI/yD45U0mcXrFXl1NbI6NdvVpsUSVcaWxuOWpFfHC6RB/DSeceUowiBtoqlbld1QGY2MinGr/I/9aWMvKq5hghcyhEFVtYzbgc1Tn46goTm4xbo+81iiXLETIAexeBnw2kaOlt/8wLtY0WPCp+PS2FRWkMa6atda9oFh9ltdhy2BIo+bJUdMr8mlZM+QHGhn8QvuNSDHsM/KXIru70WYFj5yqOfUif2lmeNRtmUylg58I983W8H0K3fSvcZLdXgwUYgFx1/GqGWf+Z2T9tgmqAJF9tqZOCSTaNyN7Qrm8BgYHY4XNJD3g1HoQ6EW9yC1MEInDVcapKCuSLq6k6aylT5fVwMDa9pfPe9FotwNU+6DRGPDjaOsQi7ab1RNfdwPvgDp4Q0Icky2P0XikJgWmWxiwRyCbzfW7yvpM0bOjdEC264pTvlE2ZmMF4BzmxZqpNqt4NFkHmxIxQ1B5AVlL/snSpJdG7FTB5Kmy0vEzReWfSxZoN7s8oe85HoaLVlRpfuxFcy5gn32JmJz8y+mxc/FU54lX/+70epfMk+l/BHamwWiJaGkhwCg5jw6agEyFlUoH3TE33UJR8XqJLBZFN79n3VWSXd8yPqJhmuJq0q0AUe5SSMHA1qi8iXc27eAge3ISZpNeFTrYSkEN7rhrCo9LVsZ3czXbXQLCzzVez7LGTBAqIraRfb93LFSCcP/2lDo/svb2N8ZNIG08baz4hT5S/Y+QVwOc29/jD0qlJVlM5QYoAvfm0xlW4rc6+J+DbPLGmKce/K9ahmkacK8NYY9XZxn09mtLPbzi6kNzkCr53ZHwzrEEeu/FRqBphvPdBkz6CaFzFObCNovlSBWSG7nfmjnjubk2YsZKmqFaH7RfHSMuhvNXSEaSZ3gmjZvvKQutDnY6IRTsbJ9hli7yirzNkdhXwf7YPY8Ee3yPi5avmGaju95hArFHbwxtXQCBvYtywEmQiq9Y9mGWMRYRh0EWsNA1ZExVQ5gbpb2PW0Lct8shyE9LX2YP9GoY8Kq2M6/uZUmJZkK1Z9RvYTf6uhKbkoiK9ARIHjzjwbw4Hj+nZku7GbZldarbPxKhrcM+hExTAC6CIgMoIUneL7S2spwh0RFqXppbg8MGM+VR084nz/kcgaAGVWk2OIqRSOpOEj+m00aXWhLS9JYSIaGL7/BYMPg0pEUWGzjL3GCltvHRytg9JPAqMQ6EtLgchTU1TJgQ5k2TgIYMNwhWjqfL2KAzoPfzw0kZKWmsk83dqEdMplDU1lRx6qTyc8SrWzUK2V3JnEDus4T1/GVYsHiRNCkXgQwCZHNMxvRr1C95y7cGvUEHdj8De0ACEVTUbobJADy2K2fXLYHzZMGcaiyoFUNvthoTvPhViLhTNGQNrjayIf36Es6jnDpAFX1pR0lrHY/5N1br7lLUvL1I/vsNFlO2VogzctFIWrAT0qSD+roe4zc8kqlO+Kxy7o+bDVhfqVhee0X5T2vZF1GILZybdkKWQx+V+hqYfjQ5/X6bYv+jpX96pos+IxRG9reREKcSg3SCSY64U+WaabCvFoXwSzLn66X5c9PhaZ9lzDGXc7Tlw4ojuqBNf2nrcK4Q1RQx5IB8z7ZHeG1EpriFPAAYp793C9mbPYmoUAnVuAk0OdHlVBG5JIJt9dmst02PRShnacs+Iku2ToP4tsojO7LQxDjN16PI4OdjlzW6XNqrhL5pgsY3QZIhMhMI52U7j2RzEJwt9231NJ4O0zeZ30I1Wdrymms1otJ/j8JgxLW8+K9hf9OHIOiJxInVMjGO0rdwHZxvCoRQkITU6TlDJgCJEsc+iublfKdiZ+fvZ0O53/mEh87t/O/0oBlOQ3N5mD841GZgQ/l0rZ+NgkjYr5VfHBPec+/LaCSh+nAVpabCKGIvZIKIBHA7M2Eu7MLYIw4dYj5G41UwvDcMKeqdd+C5urweNgbZKC96TXNxnoZfRq2mcdCg8h3jCIzxQ09H+SsYiuLHyGR3aGwhvjq3GAfwQkcEV0kH4N4xONAKU36qahU6kByghrxohwo2C11acsUC/94sSeRX8EqCispc014/jOFKc2ed8dfPszcUzO6uS6PRZsmX8KO2YipPybh8DCFTzyqRxfP/HNzBSH55d1qQ7/R4uNuL6jBO93xmKmhrpxYUBJ0RPHU78Smj8LpiQdiwtDUiCP/BXqeTe0vBXkBk9KavXN45Az7T6QkhQRzj4hG0IceXUL+KdO6LC5t7umxsTp3bk6U0j2UBgApunst8vzSarAlC7j3v4gIce0LGCuzwtktSSOCAv+qE6tH2Qxqgr0jk0xHzyLYupb9uJTjVsZZY5U1SBYo6FYFaFaze3R4n9QYRk1weT+stE56De1y1r7OU3yYhrzzhBNDbrjAlS2ri763C4JwqJYKDyWS7GB8q0FZInM7kSKHOPoo6SKwB7I6HVXJFf4+QNNnJcRDASxUqgLkmoL1lmoQAKkBKXh9D60+b2+OSwNWwNgWMiqS3zwV8Ol+TJvGO1s89SlVkowEkmvYpikvAHW642fYi37aLZ9qWaDACFGlbs/6u6KTos1UzW8pcELNP8G0TbAWbMj8HmGDhmJgGQgHw5+Rek9GEamsqNCE8yfIVZjA41ub8rTaxB1DKTb5xIpD+JB2d+9nI7jPW2kQhP0Ge8M+CdSmdU0GTZmC/WeHa82A/jo7tZ9z4A12qrWQHqDC8/hhu0AH2Si7U/Pd9T/Afwmps+oyBz02xs3AaEuwNnc9dPRFzNie/TpwBG0trnHwvM2zw8iwBCYv9rGIur6tl0QrZwVZUEzvUELe9UQJJkeuEtLxFmJbbvlGK1745+Sga/Kis8+6qjADyUGZOW2H9xsFtBOZH1PyOkLrYqamxToFF6b10RXwbZWvxAiwTaYwL6qi2KUDWtcA7853ASS5v0n72zGjTN4fe9XjbiW5GJrCNrQNwKozigUIQ0GFtkUwLNS9lxT8YoOFYmnjZ+AsFAiaEYmA8lNUf0qMq5DtLZViZ0K9qGMunX2RS6wYf5sLBt1vd6UGonhOXBW8VwAY/ZwNq3SdglD7/W9K/SrVOUTL5KxZMbQDGLLJ533EQmAtlpRfsmyWgoB2+qZIkVxSiJ4iFFeoQa6RlcljUie0W8kv8YmAbb+CQ0eVkhpKsnBG9DyXknibyTvZa97djOK7sUKpVM13NKpseLtU4f8PmMZV6Gd7uXXNeWAPKTr+iyexta1RlAxZp8cGCVLAYZSsIpp4IvnjKlKcDAwmpERzdn1ONZXPfi8YD9A2GRapcnw7knErqJ09erDXYQZx+mzslQAF6Mkw0J9YnYtYcdUjZUWeUUJQEkzWW7xmS1RvxA069KTQ0flI/QmskB9n7KSk0sJVLhmHPEl7TJyPXZ27J8K1iHTjhKMc2whP+6pgSzjJjLdNGlWaOWuJHT7TKW3Nkkikg2hVCXzkVWGw9CI6+7ajw7OUsTkxHMCYUCbNTZuLfM2ri+pATY0zRxob4vh+MKyAxa3nQt+ff1IkXnMBxI44WZZQ44Ln0qzGMhIQa4qJDRI8v9wVeL/ThWrO8sluG+hERFZMO8iw17t6PVQg/ItzxuLH0PVfKWAu3d/8N8ZjzRJ6oyIqrUzdtk+78uqbe6NC/hsLngSqdzOzbfZV2a/8dl7iD3nvMHq2jqLm8+6ooRCZ1tFE4G5RrGxDZyhgYZCcfKA7JuqPD3rK4kVKIjxAmrIhdQY+YR1fThynErG4+rGtAL/h9GRteQePYy623nylmafNQwkztieWQ9KYrkQXNJ8K7cE85CRswLDgEXDXcGSv2nOgb1v6gKr60z4jjR5lmxUPBWfYme0LNgiKIhBR2pQJ/qsKhpruxWWEXfXVUQZ4JwpdtTwZAwXO1DPbfetZPQ8/06cMO99dCX4Q0fGHfxHhn/Tya8rRe7iSV8L448+2+401fmocnSp4xQP3Tg0pbL9ak+Ki1kmHkwaHKIIKikfw/wCdjqJ+zqn0I6IwM7mnsfEozdHIpND7BEiVetN5vSr/96/wSyNMWabQ8wY3N5ubIIlHauZJJ7YWeX6gAbl2YUmUDlteZ+rRvcyknOYJkE/pSErcqxbaCvS2+xEHVR5zfA/7T0qloPHgaHvzpYrQp/qSF7SnNOJHBJHucHVViPNEJyTmn6/7U8H1YahkuTyfs5tqC6YYyAbnrudVDtfaDWS0ixSBtx9H8tmGJmnb4aV/SstGw6Ib8QYpoVVm7FcvIzpkptD4ds2EgaIGJHR5p/4F8OpwVoz6OGKaS6yhZqBIxsBM0hWsA8AvlAhrw9uK8gCjuv63G86xZ1ap2S+TLUd14P1xTkKQOTXVMXKQDH1vGwg1SX1vqQy840Lv4tGcwjcHUvw61a7J1YYH54Oe268d0QgvAR+TdY3C8/YbFwu8ldDymEAqdSMkvDJo9OPS28f1PYL1Iv0TKtjhPOmdwWh81PkSOF2tWtjI+FAIjrmvH/bAILKkxokayBSp0RSQzu6lBKZEO75FYWTvGFJnpH6x/WIUqUIx0s2CuXCyZXvnJX7H8fhpL+3u3OmJlC8PaKt8XZclKLwIazJe1WALuect7R7itozyJpszSaXYIxSv2BGDXxsDuTboE5YGrceJk1+SpYOBG5aZidXYmRax3QCqyeKCDRS8gNcQOrogYEFblhmq5VK8qwSkkxCdWgr8pNP6zlY/NIga2EGG6sXqTf8euwW9m+zzxiu3APTCH3KKPN9t7NdxYwAn1pp/Zp3E7mPM19/xSEvJNbMLYQzFJ/6Yh29QJ10Jb0MH8Oc42VXlOdiy/1P9ZSDXLH2q5X3UA7hTLIX11QG2EjuxU+hFKdFJfYJRIgpr364QWaMJgse5gullWoghBR56rt8V0qqhGUwMxNBHPMkRW1UtfHRoNha9IhczHIApZPqfSwKFLyYhIdWGxFohRzvYJ+wck8yDggB1D7lDU1OhZGI1y2/++SHPXxlIQD38u8YAle7Evnn9gCA5PIaWIgZEeeSxK8KlXkJl2St7AwdpeblVW6CTSTnSfotmU6zgFxs0EpDRqlFLpxdzv2uRCfC1fWvgddDPHj/a5MxsY3mox5dT3dYDDbpvX74kNUm3e93w1ZcNk1AApBDmSISvDCvIaXqTFWXjBFchcK6uladEz+u1zA8cmArfOFfd6Nc47ExKI+8HSLKd+bH6sCqRtFaYOP7cN2dWKxybdVCFUepqkqOgDUDQ1lj+eTLCNDdlC6xI+WIQVtiUWuR+y8ScPphuxfM/Q0k9XNxqB4YTHpEKj1daoXnktkTrFPMHNLNxdKgXzv1wJ6T+5HiA4A3hscwop59DHdzPhyOmVR4Na5oHkj1zmL/K+kafwyz+SE30XPwNC0IPca+S78zfJ4b98k0unRJPor3o+Y1h8v98AnJ16GobnTZ7wqXCa+9AzhoM2jKGGOu91gDeGLGgRRDOv8VZbzCHkR3GNjCsHgGZG8udvjiA814x8oQ3pDbud/fHRmvc9erbIDHZAM6NZiHVY++FmToFuqIAsYYuUt8DzqUWlWDMGHNmRXh9FG0GCQYze9cuRy731NWA1scti7rJNAkZhTRt4BuPq8FCsL0yis2CwsbzLvZqJjN62lmsCvlYOVsf81P4WSMmKVRxpQytnRj057/Bx9Z+ADTRmM9RmR44BNyLKh9He4Lv8BM+ycFZFc5UcFWqzs99H9uMPUzLJiTyci+r3jWSqMkmlh5S0fD83fbM0rd30lN+I3AKB6DRsmfOxVonNonSnWw5g/lmpt4Jbb4Z/ylk0pPI1AQuR7lyUBmlx3it24FsizC8Xt7wjiP80UY87JwMTUQQvaHvyh/y+vlvAQlSpou4MBn2UtEVf3QC7hmttga3o0fzE3AVvlWtSa5KjhOcgSUAX1L4127BECIpdjdxIGNqucgmYMmVyif8mChYFbA7V6V0+TWNJbwbKWYL/rRglqFTiJ8KAwG688tycM697CnEe5elkzgXOKK6TBTqt9CkkAFiEEZG7MZIzTz2SMQtZPhn7pwt0amz5jVOLjpAEcqBkqGWl34CsO77HzcN/Rqg+SXJT5NdaV85EqC5tXNRP5l8Cb0TKagjIY3vdd48PKqz6eLkHu0FK2j1APkYhOGBEzAVzeHKdvcHIS7JDmHoL8B2CrBWY204oRlqRHUoIS9Oih8EW7CAMemThUmBAmAX89fJ902YUyBQlbjgX9rFz/54Kak1AoTyflZJ6+1rPFHqGJhMAfwBNIP/k6gS3dUePl0WoitfVAAznCZCl5cf1AoBcQ/v2jGuYcr6GWu+1BP8JhWMlBW1R7vdSEbyJg0QzEXdlBfnyU8XtRvbSy1TTG4rZ8Vw6ZDKOQ6n0Mna1pdq8AzlZlBlQQHuWD98Hme2wPAqxbngFEZ+eaTxtPuOQ867PB03Zgz4tt1CPIMpq2fUUtSR0ffq0U1NRR61nu50LvUCHoxhJ+1+VWY4rqy9g7DbbhBGcnA8WjDRJqyUv37VnllxNWdfcRX50+af7I5Vj8em1vL4Shhova5VVVD7ZKCxjBnQA6xU9bHrhra+T1noZB6geyWkgho/dA3uL+mzhlB0YgrchrhlT8YMmma8sEgfWmZHFouHb0pXGHwEZLjiKU3ZNDzg1QD4PteBY1Ur6ekUwNBJnbYONk5+EuioiaFoWXX/9FjANkrr6SfsHwSt0kKgGuDs3emswqdiqyl0ix0rS7mweRqZOukMAtYj+3tbSpRMXEJvhIeYUhXtVl/BSS/X9IYAqzemWGcxk+wWrSZ9VAezM5006XU/PwwA9BsJ8J7/+7u+I0CV221OsArC83XALoKNKKX92rGutCC8ICSmN+wFHfkdJftrywMvz0S3vaC/lRNoYH0bxQcB+YTYQCi/ySQsCmbz+0/cc7PtU5c49Uen5G+KEdnhw9hmU5fuqppplIT9ChtN4OaNvGYx0PQQwY6VOgoV2wOO3MhxSAFI1A1TwFwmZrG9BbDJitcUIB9/J1WXKdC7fJA4Qwr/XKHDcZSKeSpUQjVsGHMHSstE/is6TgRByYAer7QPuX27wwDVzGWmdUGp9NxlrEcXBXH/Kx2V4BjNtMNgjxJp+LOpgwJYPO2FAzXbE0oYdoaY4dJ2G1IDQ610cNt8FejYihbc3d/rrd794j2VLEdMUAtxsGA307T4Ue1OdGpxFlv0XC2pPweccmtR43bXdFVuMj1KVP16s8NEcNEBmnWp3c2cCEXiz354jMy+0CtLPlU7bcHDE2gNT+k09hD0eci7V4SD73JM9iQeKlzHhb0tqYg1r5YagKleVw7I48jf9u0JnTjzuY3SN8MhVP/ACP4x2d7y09NqlsDw2Jv15wig3tuK5wyCa2gkSCCZCLwN6XNx57xkN6RzVSATcNZD3NbrBVdyOoGN2sS/fJlNQAEO3NlOq9ieULcLsKSnoGwEAHKfT/5lKCbJ72xN+0Qwor11oncwbsF5HHtZ3s8YEBHx+xlXvChQisU/FuxXD7ygALDgFKgeH2tIs8IwNOndeC6lZoW+HHddjzB+EotCSnO7Xiy31zS2R0IUnbNQvuU0WCQSt/U8hH84//XPF8bqNflyVLQB+TdrvBjlWIDoNJWxevJwq9iut2S2eqeQJaBx5Pz9EiY80h0HQC0tJXEoikU6MMXnwmbx1nOWsRI8dXMDovv9AgeCRE4XqlOrkjj3mDj9Y7BSuNdvRJIZcyR13hk1xMovq89xXp4sxIlpe8nYRl+OQskbqwuNOtLr7xHyVN3DpAk26jlBpL1qOHWk4/7p7bgz+P6iJnLfAn1jP9jbKxKr+lg/ZkIyBSgIq1OyW2jex7zRZWq3ORhRfrkjvjVbDOTFrVe6biZAGd3Ix9hnlktxTuJG5NAYu1w5cD9gOtkgAvy3OX75XdoJf9CchoTehSDA0+FvudL4sQyLXj40W+naeyVvTR4kULe/ZjYBYeB0GrwDPz53KZnFDo8Ozx8+6vpoHwoSRLEkTF7KTefXcMR4Z8oAs+hbqaOCzFH9E3qFL24C24eYA5JFHMu3OvNHMDZ8prsW9wn+ST4EQmcn5VK4ZVXBNGdCV0BIIzleSd5/Bt0HE9SDsfG9uM+/FZL94HIwbYRwofg0vWfyWyoaReu9PMNPh4fKcRzekFynTMQxnhPkd6vGeYkYU3uZAp19rxSpqB5JO6PuwotZ3Mjv3R7p2eAPzSkn35r5LhMnnAlHp9g0SOav2UHKr1bS7h3sX/leyXp/3teuLrOrjD72xv3tCUUH94gtH9M794+suaAfnu4gKZMXf4M4kBz3F3ph62HlzYwYTQEElERhg9r1qKhz6s4EnXETotEogGuao9Y+eEmB9jGrcY9hx6+I30+SBzTgfIzH4itb1IGgAgly6QnC9ZvIBoSL40Rkzgz/gLnfu3Ai++gBfBsR1I/zJd9ssHFq7uT8PbI0SI+tITgznSzmouOxqeK8PbQ9hJzscVJZ/YetV7uB7WN85jj24IOiojQ7x3WDinHquuaZT8P1htaEEhlcAmks138YyT1xH0cUjI257Teh9IiCzAlUcSooL/oVKyNfb35OLHL3hplWs/2MsUwTxzIJq5njmkPwkTjPMNha5fbByZ3EaHXFkJ/MaUezaRpPzwBvknmeSMXJnqVG9yCGtYkgF4RFV7lhohRVG+tM5Qp7LhzoY4cWSlUM9Mx4xu+ftJjVeARw3M6xj0Afyd5WpjSP5ln2jC2i+q+xCmvjeE7Q17vWjDUMzdyKDuwdnxYikZquky8Vv9JdVpWzKfVzHSpGUtgoGzxYIZ+geN9w3gWGrJ3aNOjdh7015EBBC3/YGwYm03PFyHkfYnm++YGd41H5+Zy7finfuLSWKkGUcewbuMlAmOsuiRPJ2sOtkAKJDckibtkKRnCFqSTe2P+isy6Ixl/ev7oQHwO3n6uD9TlAVyKdTJEdHLsj4UD96OYPxSNpkSxyBRcvP2ZdUDMNZiFikLJbLjdUDuNRqBKsiZldc9+vW/wAK/NBTZth6OmUy04JD6I897u+ZUSBwRZTetPFD+VSuaBZiYHQBy2yyXIRj9wI7OajNDpsbJ2G6Idf6MzmkYJaGRnjGSMOD62MKCxfnHbCZfl2Z8NBkunU4GpLaP99aXrGpQZtYe2MskFfIEmhQpX0+Av5giRd5QbJiqo6p7W22zw/PILJpZeOo3+z9UmRhiKCpwPkWODqCFcq61sj4+2onyfSQCst7mDj1gKx0L7WvLVk/xd02eUrQvf+VHGZ7+TBtU0TTQKSHW/NsSA5zgiDv1t3BVf0tlq8v+V7naDq128T58rzouLFuE3TVSK01fNY2LMzez0F5vWatLUUu1zXFVn5zvmyGdn4uwSjhrfGtinW6WKzqWXXM6lbmvyLXeodE4vuFrMlSwxY+7uhEhn05UfjS5Wn7DCK55vGTYuclHHR2FfK7RDw8SQ9sidAi3As3F5OHv6z0wW8E4kXuB+ujnlzPKu8yfS+WI9Qrs/EV9A8v0epDoG9n7uxzKXavuwF09Ua5M8sAbPgfwl3dEN+u/L/LlhW7Mrmozk3MlKiHe0TxAi5iVCvXmbgTtl9JnC2N8m7fWYDkNefXhQJQ1rjsf8jwDe943i6RpQGroVRmwamuh6zlsjfcyB372BT1nHiyviZa6slaN6txddbuFSwygX+zFhwbCj0NhI3mGfi8KdlmRJAGm7kxNGiucWNsaCl3tZlE9eXa/bBxc6oBjfyzJwXakObJ5DZRyEG3Add+F+aTRAB6bVqwVUP8rwOsOhop/ab6One0fEmJ0narwZKoK2RrowKP/1tDJJIMy8rHj24IKFKEIcqc+TAJUzUE45OgnEKTTbiXM1VmKH7lO/LcFmTlG8U4CqFjJD7XLoZV5OIAqWFUahD3C/x640tBNzcrtPnC0ty7EzYCJISqRPzHcczCVjRkH3kborAL6tRWAc2YYoyqp+rUqj3fRRpxhHDRH7NfIc8nk0P6MjrLteZz/ebjumY+odZdrFvBqCkujtXZfcaqPy6zq9EtkzBa+5ovUhEqDqu9kr2XSJM962hWmWoc2AJZEOXMhbftsZjnTeKG8WEfj51cfHi1MX0fLt+Ei0ZtTrxFyF6ZUVFdP+iDCAQ3jEpAlcCrDEb+erPmfeEmO7COh9r0QfiyKXs616ms9lske1N3Aan0Hays1NcY/3pWanfIujrZ3nX4WDKYrczbvVEbxcxpLtKUHyejeH/qpsTxtYQCyKkJoSy3wlLjhZaR0OUXOo8NWJi0s7bhOapum6UkqL7RIIxByKQsDZeoBls+W+acB+F33zFVNXaWmjO5jUnog12fswBf+ZegzZH2j4Brhv/9/eQS/8kEQ60WU4VlIpFcTsOuhczrjIoOCX0OHJ1qjqxOYHDfxS9qKb0PdfqiDGDTOeBucxVQXfk012q7EzHMXB+rqsoIHRlDviYb7LYqIW6WWGfszXM8geXMdaHE+gvIAAvLUAI1hXtavYKTIXD8uVhXIDT1i3GlmrAz+iEiIjTV2c8SKiLVfeXL+PB5rZ+IOuApNo/SJifhSQbsGeA7H0zFeYCwvnPezXuB+em3XjlUlSyPZq+XT4tjURTxq3mzGOEv1V6stBQb1iuFOkmPtwhuC+AF7XgIArZjYAwYnS8Q0Fy+osOYouTAAkVa+OPeXYs+z2Ec/b96RVL/dfCrcig+3QCQoxUr8Ox3z/OdoQajSYvq1ntIHxF9xq9W++8SVnJTMgnIeBLJO/m7NmDTtyHqp2SXfRQByZIPfOTB9Hra/uZ/tHRuAuaDrbDijH0ShQN7eCoBmyWQ7TsvZMnLWsXpt8FCc9aoxs4Wu3j7AQKFmSe1MBtr4hu7YXRRwr9TemoonYXlka0wAw49+perCSVUaDLmOiBYQMnHYK2EkjOAn+li3JqlOzYxh8MNp036KZLDJFpyk0PmKRysTUBSvWPsKOQq4AHKxMu189mu4m9y0aRzMx6PH6FhKAmGNws3eWTeSt6BtA3FkT29BYeblDYXtvSbGXAuFg/FWxpSgLmxPFyE1WhURnH6WEZaTklAzM8rZh2BVKHXsDgr5htACb9XtigMEUpi/l9K7tAttIVCr/7AyB8DBqoug8ZW1PEZ8PFXYA2YOJBWEk+OEth2jJDdrYmMYInzSH7fjX3F7a49JlOfYqXlZGl6n5FVr1fyTEhF/LPRGKywjUku6oiFpTLD8FiEcRJHz3MKS6W4LgwGBlpUWGZ7+g2VUE64uDWb6I9JegtiDXjbGwyxVYXkhQK7TVpNYEapCfgLjUcmy00VFwS743KHOIP6kaqWD2Iewiclx7oPg9tJyDdKP+J6zvAPAaRR/QSX0l/JtbSCsk1f2q4dTzFw+3B2HRCscWGEc+Ek914Mc8Q/I+3BEaIH9a+g1JpY4axHu/YqdzawFSm2R8AowWeSTLF6xxWU2aND8VTG5aUUWgAhlbvxsoHfkpVtEhzAvaeR8Jncp+e9RdCIktbC6DqvMaQL/QGsc5MdhapdIvhRksnb4HixJ7PToYp5V8JSqrhiGIGO95NoUbCqxIDaFjEUPABrPWUHru7UBTVJ/2WCX8TutnXlnUcIMWLaidBSzfQ5vzE9/Mi0cg9AhEZzWRWOS6jbmtgR9ABeS239COoGrwNnd7Ps84Amp2ZLe8cWPOPHTmYHrt8v3o+I92BqZgyRzSbA8bhziwAn+aQXjk2ue20OmQjqBWFavlGy+bD428g9rpCXjkVdJmGnH4v79D2qpJJOhBHVAulj/F9CyJ0P2U7NrRK6+gJUXzdygqFMGLmSvRhTxMxZ/5kyVWUCl55b8UdVdsfVNL/ETG5sZQke8c1XqRqw3wrWWSn6arVLYszIkN1bFW9bciKFVEqGwAfcdxXs0MI42RmgigwZHKoMFG3w7zfMyZgVr1nFzEta5Dqjg1ZrcFGocP7kd5VDLfYe0KascNOKfc1T8bv6dXHCxnDWt7V9C+ZimDkB9K2fgJQXbRZrXWR2g19eO+ORIN4//EZG9MsBqhWzI09ZMtjxTXwEUG+4FkAgL9KTqgyHJ2q5TJYOczSygXBk01/dxdwrAQqdOAd+Y0ZCwrkKbuZFkdx7xj7ybyyZYHPyj4ruTB65o2Xjq+WlJ0g2AQ3RSfsAnRJkuCuOpCCZN91RROGylONBQtnXWjilQxBfvawQPWNyTCvc/nFK0vtjOZ9oQNuNvXLBQTSfg/0XYLNKbvahcaoHyk45T3TrP7lBJiTZP70fm+hxnkxjfD+RvswPvoYfQ2fW8ZMAGKjaK47ecF85lFC+hZxuY7YLBxbNb7T6YUQWEIr+eoU53FSQanvMAw8strWojkOG+Vj9fIfmIEKiQJRhaSgS1SD9fGJlxURXvAuV773HuJooVeqNaOvM1LTjcOLfHwdXdLrannpBHl87WWHnOCQ1PGi/OvsiOf7xaW2rrd7Itsn5IpKw6C87YxqeQ+XWQoBmqJ3/imBiqcOMjtPNIqeJmnNanLHBas5N25EbbYisM5OOhdN+I4VqUfANXwv73cNWSdlNt2CDXRuLBb7vvyMaq7Z4vuztJGrnIEQ1TjI9YH0jbJBEDSEHYCsLWqIIQf0ftqWQSi9fdUDY+qunFtuIKDKXZoYGAR/9wq2VVOIpqsvO85FMIMPb8AYNw+R8iv4JcvkF2HLkNM4rwrtYs6T41xDgTN3bH+bCsV1H7Uo7HrBDcHFdbpyJN+VrFUxXau6G7deVfwSKPS3Y67Aep4IkuPl1ghijikCFccVfZbHs3U7F8FyGRZtp9FmlYST+ye6LCGoC142ysEcctgpa9uNZibDv8dGkETWy0oD49BJfE1NtMTsd0mL479rU/Tuq2fwkCk2mJcomsuPpLanGcFbHCcSYkdbZZaci5HQyNVbsNZeRe0Mnaasqaf+h4EvUDStafbf68AAwON0UErXlD3FvxcddZZGQq39FrqKUkVTAbDtYFgPl8IR1Z4MkdjkTsuUH7mRbBOEdSLlOoMMZVIP8jfVUheP+eA8b8mqU4sffpPUSjf0lMUX/YSulnKX9VaXC9D6HxZ0tjXPwA9WZjvp6ri8SaxYW7NzB7w0KQqrTr+jVl89PhMnJDBvRpNa877uwN8q9eIGK0rAIXbdC/Nc98bVT2JL/m58vpZj2vpfVRZoq0N39y9l+0Li0oYJRzTs0p8wWjNTJ5DDQlGfr2JTr1etmKfF1XNtB+jo02q1FZ1wLsOutEvvhCjnIdtxro9cLstmz+c9KYimhDpAAk2Nsi5bfV7GbwXyirPm8VfB1NZfh5858M94nfhKbnn9hQ4wmOJuL3qFcrojtvCU+R6MWmsZqcTflN8ktbXJHl4k/r+eYe/Fq0JJjLlSSIIQ8CNHgt0ClY2Zo8xNFXpVu6rrs70pBaDA3DRQ3oOgdd+DDt80G6yvMoLu2CcZfYLQtuKVmNR9l8fP9nciMuI7bfXbbLiabYOoM72AaMgR9U2ZBYl1YXlQMZIuHGinmArzpvlvWeaRkQ6gDWkmCk2A9TTOz7V2ELsXQ7ZfP8gJ0VKO3yrqhw7SJwJtHO6+tFWMG9gf37LJIs4RDHctMS2dxRWpuJYWOQLAAKz5n7jUBj8Ct5oA7UTTgUD1j6mDyjmzk7Edoi220PRSe0XjgkNS4bhoF/UWJclC278a0NC4O+Le26i5VAaVQHE6UWw1cYIBgZpvISduEDuFVerMrmAuz+oT/4pKeUoN7uqECUTqvDu7QsB1Q34c2sH5VW6/zW0ja0VdIHWhXAe0x7iXIwRsMCXNtU8hLGmh9nR5PhYvdjB5IA191x0hQujhsvETAH2t4RhDA5dr4fzMs9/PU6wrDmj7ZfLDU+KPGljhdOrEOwHOhGx2DvndVht5YMZD9BwBuwTce/bZxspuah0/fWHWJjteRIIH4wfZm0SYl5/WBAnh2Qrw2z5T41IqPlt5KaJp3gHjMqxb299vmrNyWcIFNXK2dDm23oP87WyKKtVSSErJdl8rvv4BX4fFEfIqjqKB6bOjiCCYmNaSy7N2A9YPaTUqFkKcx98A7LBOKIOvRXe3f1ldbUWg88N/azimif8Qf6WDn8IbAMiPeaL8VFY0lKJDooxFqsDsocO2N+Ba7MRCYXX22ymjM9Kk9AdjHHUgb1TyTuhyqITFyliYsdWpMaS46sLS7DaiG0bl6jQ07bgSY+5WXX3Vdk1qgKBGphNf3Sz/OXxrYvOXzzWUV3HjNFlAbyeM62Kx86TSRZK2c5+mc9ITPfjM/7bN/hqjaWw95S6OIQ8N6Fi5aaOlpM0PRj1fKLihoZJSHbbVQ9/n+XVaLltUm5Gr5jdS0dTkllt8GqxTz1rzZu1keuM7MubX0j1hDg9Vtu8dR+D4EMabvgvNzVAjqQfY6GzUo9Hoc6bsB7X/KhqLOsuNxERpk+iDXYZaSnVwL5YnPVUb/ggbmnuBXyHi3FRigQykiBY5gLBWiYsGZZQRkL4Xh149wpvxnU6xiNjlFkYpIdd14rMgeTIYmG+JZnAMrCc2p13HRkp2fCKu3H44icnXXN/GENMyGqJjTICi1F8QK7lX+ERKZiTdwQTEYVV0FKI9mnnw+1Hm1gWa1zTyddiDy+VSPrto6aFIy9ax7SPLIHEUPkhkUcADMGRhxEGx12TDvVcWCZsuOjSnPr/ZhC6Kg2SMDK8KVF6zAiAymI6C7ECmMV/XuuaBDu1yusJI/6T2oFNJxDaBP6IRFMTkWA54PlcoXVGoyyKhhv/6LddlNfQwicWTTS5vCL9LkC/HL5LFWs96/DRnKEAzjDpILpu8pzazordKUN7PR9w0qmwhvXJvpARatD0lpdxmOsZ9Pd1ZGNx8nATumuKK56+VZQKVpIpUEbIh+JibZiFBZ4c4MngX6NT1UMaShw9wYknfhS3yoQF7qwJIfxpxjqk/5VTLI7MQr1CnrBFm3YDSLiJQnx20xngI6Oso+P5dLQ1PidFTsJ7vS+mb+Wwdv/01nbiWBJ+OZvrUkA1jt0hMcSH+FRKqXJ0fiF56uOu78DWg8iTz4f0uz4x6D7sofOU1FQ+R+7TEvsHFSS+/W5zAzTRvf2bssbiJ+HJZQXKIYBvpzgwu9ZFPiLIEsNYZFaQlnx+zCjnKkJFX/rxgENG5+63xuXlE1wshDmDKlvgCEhowo362baX3LXX7LChXVerGXrk3/007ZBW73oFB7AM22FxGID7EBYyoaCxgTQulVYPxC8AblLPMyyp9zXrBXh/SqZeKgr/bui5FPcBr1jdsClBSNPhov5jeWs7bkMqBFgRfbTa7y07GOrrFHtd9V3lOZCraowJxa9m8g8lny9x2v8eMT4pBhr74Bu6/YEdUvQHY2eU2Wjycbl2RlhjxPEhTrL8bYvFZ5kiwnHD/TrV9LAHSbOafKiaP/5dpi8XtxCsA+8mPguPUNTtd41K7dwWdvAy0N5odPwgBBo0ZLYIBi/m+F3lTPrPbeAJ4g/p6RFJkX6cwlJNr7XgXdBTa950tj/cmJ8yYEXBfQfaTgQ024fivdllwUSLX4ISNmDDoKXnkSPSvsN8wbHA8UMChbygnYXps47YOOqf+G41MkBDiC/ZgRiScDfWgZ9hgodvUpcWRxxx+7MPc6bAAVLT2HR4XirygJRXwhZ5shDUCE071Zj4GC/N9Fi9+6rtFgG9MUkEQ2g7sJiAxxVEYv8uk+GX9w/WW1U9K5OVJ+6sdEpoMZ2SidpoP6mdR2wvEnUN55UoSBkjH/PPl2rRemHGpByiHe9//F1Oc6+ts+++SNtk6A4OIeZi8kNDPc3meyS5vEl8TkB6Z5O3tpWrUkKWq91nHv3kOODTolEV7Ixffv5l7C4IGLrnGUTYcTXTVT3yOVRdwwaHnJQzrgqGMo88JID5JRDBscf/ac1jSiRzwwuW/8AN2iJhwNhdhXepEWgscKe39Q1d4eJdsR8wqEFuHe13KrdFflmYo3q7/hXeBMnz/7kfKhIWblAiRlv2ZEwOtGE4dlE4bUIq721tRU70scvY7o1goOImTftCHORLFsJ7EklYTeV6YzMZkVcjIhiTE8x657Mr281sX+B42K6BvttZUeNh0J4k5vkckVYRZ09fOa+6LvyHVP6V+g5sDd9U9mcNjc8EIgb6VCkpWcRt9QoCVAkM4KhrWg1iiUjm4InNGmYWcO6/GJ4qedRPfi6CBNx2Z4HPj1uhNFJyCYSR/d1RrY3gP0g/6XGR8zRwvfUbIfVN8FV126PY5k78HBXqao6GfHBagpSuH73D8qX5U7Q2HjRCz3KUj8i0jeUbgFzQeBRnn0o4L5/FRmEXLelcThJVhUivcGyvKW6+9lQb5jLr8XcGbX+ak2xW1bwjXp0xjlcKnOdixDJqlsevIhgtscB5OwHb1yjuaeIfZN8iHKlgMOS9Sek3uGbbuJua5qJ1Dxpkq3wdb9i2s8TfNHOu8jlGwoJDvLacGQ4oe0+eivRqEdwOAO/tqGWOHMSDPjhDIZG/PtNb1mZD4Ux3Gem625luJq6EQAhVaIL9PjvPIYQ7rA0AuUUuKZ+4Vq5clPKhgkQQGmL7b8q6t0GBtPTNW3GPNa+WNDguHPSMF13pt/PI4Wy+QZ2hx4dFrwk2FY3YYHI9snCvfFSiTE5rkMpDEbKNeokVoi0mpL0Z5b5b+chzEkxuq2ruDbOZH6Lf38nm1FtyH5yRpT/7tlIkQ6pJfJ9/TeAr/BpJ7o5KbaFhKw3R6ojiv/OXk6goPmxd/r3PSoA8IOA8MVFEviS2x1uwISnoDEWk2KSc5V58vsWOmIUfqm7dqzluh6EkEdQvNdElqOaH7epZidG79oGbzFMlKtTmPLdGTbyx0LRjyzCmrFCUbOeniX94xPmGjVwFiyP3YsyBk14zNzdBX8LdjKc6N0rSmBVYnjA+i80sMRVtIwpZnut+T9HUj2VX5LbZ6R26qiUOk3ASWAUVeDGFW+kCcXeN1UVDH6E+5iVEGUfLPPdew+UiVK/r9rrKPLK0dDWWbrpRqBhj58Ifg9ROPR9O8ofP+bD94hEEX5/TEGkZt+SI2iOC3sVbbr7hLWWcq4ijAAeRUoyM3SK6B7+kYNJ/Ddc7VQvZp/BtCee5PKwZe/IHLdb0ntNWJhVHqyKn1c1zh56lMcRiJXks5kFghFdJOFB8K4RbgWFUEgc2h1/n2O/oZzqxr+sa2gWJLze6kcjfiw9sTavvERtulnHdZqhVMKUkQavAhfC6Hr6L27Iqt8d+zoUGGJXpiOiRBzB2qc5r3yHELRZa2tnzDx/uNAJYNJfRkmwRyXM62Lqu0bCRxuIOwyDjANCZJT+PniNYtJAwQmaIOYRAsheGAoyruVTgAno+fHDzGM4lr8rImrdhSq2kxI72K+fxNHO50jnGHqQ8ZLPCxCUTlYb6NNJ47IDX14Ze1xH80Oy/cf6xa5k6nLnmRL/GddEth5wyNt8tHru1ukUmbCv4Q0Sc9aGnTZnSLN95nCSia1cajdNgJDKpwv1JMbUCi9ipajoaEs84HhvQXlcEmrr/SB3Cpbj6q40MuGXKWGEpnQ6G4yJm62U18o1XQguQ+gZCBpkuhvm1pXoCiKWa6LtR5QriirPRCACd4eSnDByT39ExuheFFi33DPA26IW39Eg81Lq11IqzPfBmXdp4NBnUVpPACIEdqpHL8auwgs6NqU31GijoYoE1t3whIU4zlDEVb4CyW3HFCZedycuDnnpkJgIcUKp6ZS7FOHDydsv98SwY3Xc4Cvtmhk4x9kWpz8ffzDCYaQ/+iPQUsLY/XO0YO3OoepSRho9UF7CAHtnJry81VsRBX+IZELuiiqDGDbcZA6cO4gA2Fg0VjQsaw7uclzgPAAWU+3JsMv4Yl+CWOPO1kr7G8MUlOJq+brc0ZkweH5buNg43TkC/Hnt2VS6ndoWtwjEWQba5n0Q7o2wUEC1vPYWDbuovZFdv857ouUrpP8ATpqigmK9gG4LCwOA3qc7n0/XKKnqIxMMnMriYrEQ9QgqJV+lSIH/Kr+fp+LLlroorcPARiompXObmGPVUn9MRZMQktJ9+9eSgfXFem8l0DP5b81Iyrm6B1U9MY29xV9xMRC8nO/6xCX43ieT8vNBfcFWz17KUFtloUj8lFnvuQ986cpS6J6IDbcpruzqCl3NhquGFAchsd+zZqknATMd1cPOkaxCehsTavzD2RGWbtwCS1e/LGK25OvTxTrIcYOKOTy2Xbtw9mznlh9tos5Btc/tbM/iAPWbItsXJt/bqscs8Yy1f4qujkbmtRqUV1WRV2GX/aX5Jzg5ei/09q8Cx43uaxieHuwsnIpiNmg1SNorErYXkacbidnDWwdBabwLduwm8XszhuOVJ+fFSJwZDUhbpq8MyggO7WZ0vT+tcV7UiePlOaXGU5uywwMjLBqTmT8JjmFfSdLCwX5Gnr9Ra82R61Ynb0GbKKkInCaw11hW6E22fO5VralZ4INaY5JmDSJczmrLlisnSFvBReC305LsoCO1EzcYsFzXVEzD7gWO4e4Ccyj2ZCY34tlPHFQo/HZks2KnJkpnP+flhRto3ZKKUpbVD62BHpJ+r9BEl6Yas4Az1OtZ8rGC/7mVckrcEw4sKq9NsZAItWwKHGYYQRlL3jKn01TZAV9pvOSkDRYdYocf+71M5RPfEjvMTM4wvvJj4cO5AFvbn1AV57N5M6zhbcsvhSv7HtOpYVLZnBMU6yQ+cMZpFzaPejpMEapqeh2GSMCjf3kjYIBVA5KgkjsRPRhK8u563qnB6aSmtdyW2q7dgW7VlTKUaAW0TcJcimrdEEwFAzP/FjJi/Xd7+aYTUQPe/LxaMj9XqgZxLfUQ8f61n9M+my8kl/KPipGd04/uaPGuxI4Nb8CmaokCFImCGhqV7SFpMXvv0XaRQPZaZB9FBu3aocAEuhgy/lRV/gSpCEQ6rCDreRQQBAHaRTeUBgkhqPfs5juNGrrgQ6ZyN1nCH4W7ywYDL/BdU1sMY87YAXBGUhUwrtArqAryKZOXxscSw9uDYtgyG148gGASCYvVxLez+LsXZkpcg50MFwkzgZ+J9Kndv3LwxI+w8nQ6FYOO9hV9KKhHjb4bHr+7xQ69eaYEXbQw8/rhtI+MnD6jFsfn1syMWvN4Wb7nwP3IqRm+d2zZvVqQZ8MWpFSeFosnV/BnDaoLCDXA4WMUXrPHQT8KlNFo4byQYHIaiZACXeJeewomL36+7rxib9MSF2ZXdF5zrr0TG71nCBdO6yQrwA8vCZ8zXXHuShSSOMtNvBqnfMiAPcnep2IhNRUpF3AkqvbXPd1UegSzoPqsX6wf38jjpiStcKv/eFA/dvm2K6oJF23+ifqeBuooz+XtbCjmkggGGnxXf2bMeHFdiB1BY3FWGorsSUzkgfIGIWfkKLWGFE3ZqgevGIzhhWUdDR/kTqLrRlLitIxkap/kJeiGg0Lo3hP1sUH8zkvEV92WNMm32rudo/YioIWPifGdmAuHsgYaShcYt2kp68wsSl4gRbHY22QOhvem3w+MKpIPuBgSaXzLdFKsG0+e347tp+H9AsxDILjulumSde3Lp4YKXdMnw7PFLG1NZ25C9N8o9ewsvL+HsdPtesdSdgKeGBLMis0eZVebRMGw2MvsZ3qbv67NLI0JywJKYnqfmQawDM37VxGWDXTlyTTKLGv9A/l8h0tFRHzn1WmdGmmr0oNRlzTSNTbmSnNaTuPY4bTARjyXtN8w9knxJf2F1waUUV9kGQuoB7aC2Ml/uXyEo7B0LnW+AKjmhxMC5p3dzQCz8Xq1R0sWEE2Sy6UjEmowoP/p7Ca52tE0WWhyLPQGeX+nvBQoiRLS9XpNvgMEWgg/OHLeK+LcaFief4A9ksebpnHz1G9AhVuKSLNdIMtUxhqqnRd+97kNzD6bH0iuljQ7dC53pnxE0bRtvzprDtPP9TWBR4d+gyHM3AzUCQsUKtHT3hl2ez4ZtpIT8ttnrWPh+1xsLgkBlbsstk2EckLP90r3jSBuIF7JnG4VyF108GqSwrFMtGaN5//+XK46Sie0yu9ib6NdbtjZYF81x4pJDA5Hf85TRLCrLFrr4acxPbjqYi1zI49HEJdl1OYYsh8oHhIalxl5R90AkecRrIjxwPg0MAbkrqxGrNpdVYN6V66IsqHZQByrXfXqagdNCkwN/19A+Rpfp2Sb4aAeeBZtGo3nsP1HE6Eu3q6bNmB0GV1ZDXQPogU8cpyOZDctAeFLxyfO00AQn71EIJE9MbBlUTIA4pPEnmi1WzMWvNiXVlbbBN6HK3y31qGKTXoT30/tPpoSjbgtcE8aPBYCsePgKzVynmYjF7QlgDFbX474h+uJSqtMEcl+0TbNP1RfdMYRlZ9gD/8Gw2qLI0IhSa0pGNCFoqSC1hOle82BHyy6ePffGJ+c+fTxhvP3LXXCqO1RZSypWZFEPb1CIr2lX5cvzI9Pxjt/E8u5G5zoICAaJ9fzt6zkekbwhVpQjdRYnsDx6ZR3NMAJNZatU4+wi1Beytj3c15BHYn7w6jrNoFe2NAZLY63sl4eEqzT6/9maeJXRvTufK55IDrymZgj3x2F1oTiqj3n0IaFm+C7qa66aApDvRL5+G0KRsdhQO3LWDlWD4bBc9sEX6lta+T7MoPYSMECcgV/75tDqR20vpMiK2+rclGqX1ErHxiRJ0zp5BgfBO+FvVPD54r5jTzGRyRSXUZOM+bD2ji0qg1PLJzjMoZTgRKbPs/Fpb37GQsvwGfxGLbp1Sh/1nrYVgciezaqikVfe3NjpfhtJMLva+wULc7dTcykn/8gCKeoE6D9k1CquyfkSvtZklRIZ2VaTfoh9Lo2K8Zcer9dX1KBpDGhqB1QxSnXjQ91XNBrWMEe8S4/ACy4BD4RlWrWqkI0ngA45hDtoMyakAhnTITkr8BwcGDLo5H0mKc5q3mWPNtwErOMOv/hgcOX6jTBKxkJ2XTOqO4aFkmJQQ9P+haMt8OvGTcQ3sIi1LevIHYLlFX6a1+RJnkMWOE8CE/k2cH9wa9tREuL6LAP5AaoXjXoQFfUpnk7fD6HeeMppro800UIx1wuLxpAo9wh0c+5ziRZzBhBVde83T0QFolZRb98H4xbTmUwwV4mNrKNbmDDmVUYZDB1T1Q6JyQyYJbhajCaNQh+ZiyTCEcHRNVYKs7h0AbZWc9mbcPpmLHz2r/GGFGIfh3ibTqzVs3E15P0stpeEcynWALPhPDBdCvxORtYHlK+f/2v4NCDCnAY8sSdm20ELrm6VS3F4ByyH7iI4K9KmUdSLSRT6q8i2D6RfK76mwi3uqjBAZl3jJ0znxir+1MRj+7ZbjNc1Kc5+RlDRUx8LG3qWbxjm5yi57gg9+RMh+0zZ/51CtPWBR9VxRT55nzvMSInikHgG3WyT57+a1vk0hsBJXesKks+Nbjx9B9t5GhOPM5ivWnRAJ5Ix/MQ8tvGmD1yNlFxazvj5etzD7PLZHApOdUaEx4DZxztDsUSIiBBozKg+IlIjhuwJtDbIQFsKtgBJScmVS0tjh56xkyaABNzOh0hSG5hxedXEef8hh7pToZBPZ9Pots8T7HkaK0AcVAfPGYeNefNcYLrfXVSGwp0dKTYqP9/Gwo8QaFQwda5k4lxRQSbD5WVXYouzDePnHRni72jis+AiRUpaVka9cIQvNd4FWqnaFz2li2oHT4/vLfMP+3waupo6RV3D1LiQsVOLul3jZmaHJHkoUHMXnkO+mh4N0mcVZDCPoIRKhnMk1O7fPUpEjFNTNLiud2711tZZ7aTp0Ro1YCvUZet+JAc8jkQAxzr3SSmljy+DVGZN5ULG0yBqfYJTfI78G8losFjgKkWoq/nC5zLGMp/NG6VW6jjCuwT5pj0yVIZZToL6rNXI92RDqWwsRKy67LsnOK4MS2ixqKX7RIsQNRysi8cJZ5gJ4mUJJeLGCNLa2d4dC6aGspcfpJsfnVNagIl9OQDLD9sB0y2V1hSDURsCAC8zMQe9INgrjPLnCqO1ReFIT/gpSyD9O0HwXUpqgaXtsGQFzyClkHL+w5GMK+IWDWJU0KKF6p7VmPUQHcD6BZZ3+f/1pMHqzCXcVlG3Q9NbAtyQSKLx88SII2PnCDlYLihyv6hjwljS2gcrZPwyhAtxb9JIaPrN/6GeRL8chwyDYDEHZ/CNl3oBzvIN6treZvSindoKme3H0FFQM123Calje3QZ+JWX56DwkKw39FGKOkcuXfspOdJTqJMz1KeqAwxcZGlu5VCo0ddQquwD4jYehx9z7vkpXITkHz9e7KJKXWPWh8vrLRHQkc+iZgF61SPF+xnrTVWinySslwz1zK+Kf94kGl2AR6ItOjOh58pRzQC12QjJokKO9b/O3CbusCDkG4czttRp99dpuL7lqqISu7k5gFVqBxRH0X99swW8UL8PJS5hQUUa3bEqDiDk43krxhG5qU7hvECrLsfU2Xt4P5m3OlIwd/XNhWvXlxbS4Khz0lM7sXTTk3bkR/DE7ru203p8kg9y1OAoyIHhzve5rkaxSQ5chF+XZwv48I+cm+HDePse1aMOJdt6dIXNQ5JGtV84gmPU17AJDGRyNrYfWt/qvqONPMshUz/SBByVJbxefv0M/tKNF8EbIWFc2l2EZ/+nemW4CHFM44f6bIZaU/FDWq8Ty1lSIeZiyKK1i7ey9cpnoi/RFHaokUT7VQHZ4tc7fw3sIcv3Pu1+/veJ2CdeSprElUYVCJNlUcxDV0edkYq9n960DtdgI2PrthAc2PBEmFfYwI56kJSRQRFbOivgkNaA0L4xDJtlRJzHtj1YmgHBUAzcGJ6EeL2gUq2GXp01yAzDv+AdGCALEy4xj2qh81k+OfC6AG+/36N7aT7DvjfexgxjgcdlmbnXWLv2zWGEF4glmKTKvYb28UeLFEIKYPZKmOTsKEtlBhL9Xul1mp21oGgHRvMg+NXWXdISIG2K3RuFpFDyk641XihcYhvvXpThEbHhKiyZjujcvlVKRgDeHvCtVKiIKraQ2qI9Ci7kbzqR2fcViPRI+0QgTpNn8LiZIjkhn0gJFt03yTJtpqBTPzIePRFd5V2ScKUAI5rrOIsO5R5IOLcuUdsJ/iNWKtW8MVPq6k6uH00c4qqt/hi4Ma4Biu1UwmTEM1QB9MX1ZV0U2uXMFhDYEswLr2dvJ1pJ1Jucq9jJaj3JwsO9cdn0fW7J9NtvqrXdn3ZZhlCWOAMDZsR9hlANG8wlign8IptlEDrqarK+U9Jy6T+42CG9xUIIK8CvD6d2EpVRYKxJYoMgKoD7PgymC487WdXwEmlEgz40odsG792Sc2dCSoK8LpFCjHssPwO+FQcgROiVzvKadE0R4YWaYAS3BTZe6vvdX0WLSex8qEv8mpY6MZyTLS4d/WZ5ovW9kqMI6xahGGAjoXdN/M5JTkSIJfzBhi7LU6lyarT3ZU7pLAHrpTqBHRK1ZqQD1s+m9ARqdLPMP+czPZyzsCHSVFEyiMTidTmlOVgsCeAG50v2FAxur8HVbN5u/61hgS5UKywutaH0PhvPB350lh4nZ4j1tj9Kvcz57Ub/adTbRcn1HVTGcciSHoiC2jh4ZhCvuX/TeTkAdwU4TDLhZpccGHEFN+Dc+eoGHdTyOBTxjl5duAJpDn40IehhRBnDaNz1qEv8869ar3Gs2etYuJzGtirksmkOFwVYrTNuk7ZKStVRXc3U/YcwYY+bvpt9hKku2ZzOLW8xfGCifeeyBMDeXNF1BU/4Vevi4CiUYHeOZM2pYNMxR2qTacdng4wkpnTAsnI0ONdgw3ZmMQXAxF8A/9/EnFTTptJTx7uYEaHP6t0AZx999phhD0RVFB6Ots6Fu7XgJ+ivh1VO7vIOfGffEJ02fGCejQ2nB8Hu6+4q2RsJcfBd8tG9VftX9QcpDsCs/2b1u8yHKSrRywdSdS0Z+H2lAF86SEUO5vcqx3KgCkGEM663YG87UWKsMqVzqIe5Eub5IZwsreQia+wGWgY7bPQ6SvtlGR2Oa1SwqfVqfMnqv6K50n0yz9PCmseHdbOTzM4qZeMtbangpWFgqBArQXGXUOirpxzZFht9pgxqB7s86tG+j9Q61049ldN10UmpyZmqDaWtgSMo4mMTDj0H6Xb7OQeEaxQp+No0PF8GCx4GW65ibUY1uRVnl7eDzalh36YqURVIIRsGGUHaQ9x7dT7d3ng+KPK7oVxGtsX4jc3BTXJBsp4swz3w8b6spFdLjoN1pvS9pM434rw20mbZ8ozeACj3UnZQNFuWlxbmRmkgyyGa+hxeXr65de1KVmu6Nv9sHiyFtQnw7iydgFviyDd3XLevJWxU6bF8yJbYe8e+SdsdYcH/V+34bA48pZ6D+XtzwDk6GJDZz+Y+SpPZe6mI1MEYooWl7pVbliULkn1C/IEEibSlpdPewALEEhSmDu/fL/mVsYsT1fS3T8NdMf1CC1j8a5pcOqC2LttUeOMTLxqmPbP3AbOLD9S5U0KmnDJjqaMsjW0UOduZ20JJokn8CCR54ItLm1kH03GtE9f0xsTM1VR7eLGAxlnYzTeqCR8foGtIdCApzCiEBtuz3MczIZdwWmwcCZAAC8fog7idSbnbg4hkj7ZVTx5w6lU7tKHtwHNtpWLO5UTmpmMBBs5Q67u9m3TLyHZlUZHDW4WKwrNq/Hiyw8OkDfx2dQWIrIdeWo7gmNpli+47ZG4U9BzGyZhNtksjxOeZmOIsrbunu5/hAzfHO484ChAsgWafAmStU+Srt0NWaQKMSQr9Poxi5X4Q+h6IEESBSnr1vpmR51hW7LERK7iDHEqOXaYhsTYCK8qrJXd2BwFdqc7lwwVRlpP9xnOxxCdrLIXt8N4SR+E2d5XYBHsBAnzrNCWi9MkkINidVF046dNj6szRfaFUL7G0f2SmuRpKn0a2tMeHGIupIyv3Xq4jmyiAAZA4WvElgIJ06/uNSo9hr5tV5FarTX5zZlaNJEVONqXdvwkmDRqh81agTqDHaRGlEze5TLg0ljHiLJ+N0IMG1pTJtgm8mFF0TOZ3Y00fLFu78JXraD/f3W8uItr9RHC3XG2jgbNJDbMmHRzlQyU6Jaxc01q0ORaH+dJ2bCD8VRkCiUnJLP2HBiw7+12LxcbwCWYoSA+EkjOFz5j7VF7+isaTh/Opf7zbYXEptosITt6xhakcC/CRJcV2D7nAKpSXZVd9EAzGw696fT1HlVIJDR8X61OnV2vmPllkYzsIHoeQ5hg0qlm7bwIv52yvjbyLjr5CxrK9EAOFptY7JlDsBsDnr/37jckm422zqBGxACD6IV1beIEPJpSiG1NCMCtD+a3c6SAj9DxnUGhATLsY3aUtXoTbKdaGqG03DVNrECkGgVpe7ULZjamcEY9Js0+Qsin+6WPS4q2FHUnbPNpi7Oe/3nmC9g3HHiA27opGe28YBGgPAUipTkFuOlCV7Qiwqhmz1BYJQWIvgV7EC2pT8jHif4vO6eCHYx3FCiqqR6VZ6loG+qAzjvtQoG4ez3nc/f4fEncrn8FY0134kS4BTHdDbcrRaIgSUD7j3QWhi0GbRUUKYS4N747Q3Zr7aR9b66SHEt8jCksQTAqyuKFCIvtVc9Q8jmBGHigViw1McuILNS132O0vmh8nw0DmBTnclwPBNplH4UX1cqZgkRpfnxQlsIFuPxssv+8gFM5ATAgbEYzkQbupbximQTiDXg7orrKihCeHOXGGEB2icutOEJSErAM6aSMUQHhiGi9i6Om9w0bKFlsDJAt+k3P39dtikCi2tBtAgh5BY4lumcDxh1G1jtWGtjbpiN2AyCu1fRP3fGrx47R2vLyrBh/zKRnPBOmc8/5rcrUfBGCqoAcmG49uAzizuUeYKSPaH9j3oWHsXIdfwghi69/ILUR7VMSMcB/xvfnwQ8J8f7BtawXIKDtYj9j1wbnmIo+Nfn0CqewOHtQLEXHCX56e4RL0bY0s2bFuTgTgyLt7uK7OZpw+xqiIheiIQGYLsrsV4Z7WqPagmmYnuDKFiAD5C+nmsCkO5jOEFMEvuKn/GUuB55N3cxyWxeGA7EwTMIClOR8EFteTd6QxWrellcsRrBjFRWRgcuklFa5m4kzYzzGBG6pDkl6AwcQo3cy/SVPkD99aHI/jLPwHN4uAoAUxN1Y9RadqKNxAq2rNIJJGrH/IOUJWPmpDzxTezftx8XNTwb9SXoYewHXdSc6yE+J86jBWKqEnDLEfApSihQmT+d8+Ok+8hEYaOyECE5/E2CSe5BMhoa8q03MZfEEpF6MM4LQ7KZgvC2bkFE7ircti9JpwPHkpclEmLzz5WTeFvjjCtfGOoB1Czmcm9k8NxLIi/o8XTqRvxiNISVsnKVIHjgHULeKR4PAkWIMLBaYP5zmACsVd681ZxxQyPxqBS6t1xfmVvvnE1SFcRsTUtK2OQAbultfZZlvjAcBpH6rlgESdbCfeZ2oi9RNHk5CTqt1jKR9oXE0Tu/el4vhczE9TwNt6RS/VcZTf/HoUagMDAd5IdKYsvWfIc2CzEZHFeWFTioTl1di4J7eZ3UyAtjaSaQDtXiQmIXQVHCP5rYDcKQW8iJ3rflZpYizbQ9Yr+YJKVy/wYYF/rhEhEGDEoulaH1KJFO04OtiA1eMdafTouCU6tmgRR58GxyF2EEpp2VRI5/zOOWdlvsNHFpvXzN41M1WiO2paNC+OiI6Le0nvIN6MfLzQa59XeybVPw3sc9RjceAriA4IT2kFGr+o6xcf6aYgBkezZ1jo3dCdO+MpHDZpGy5aJEUPGR5qxeZbz8jPtKvR2Hobu3CUy4WQGBIfdV8IhLt59/o1w/D7sb3j34wwquvv29iqo48q0iyFK7KssOXzeOp7DHqPuIy6tIWay2N+RL1glN9SuupzrOYOLbhzUFB04g/N/XY/eIzwQpGc5KZxANZnOwTMrWAHQfxPE8NtIrCNlHHWWdB+sQ+canw9hhQH7oiBgwr7xymwT9qBeOvvmoAtaRfTD1WTs4utfGmfb+N7PMyOQp5QKv7axb9AuUY0P7qGAdGt+tTP92T1w86Pt9FcHe4aM7NajOvdv8cKT5xBYHzX3fL47wVT21GdUEaAAWMfZVefiF/E61WFp9YPPHOXpOeTRiVnuRqtsjS4I9qO47EjSadVCiFKUfmkUPcQ/lo89oBaVDn3Bzm1nsjUDL1P+O1noMvG2fUva01nykv2zlO2IxT2544g/UkjuS6sdh0hnvEo8TYAdj1pIXG+eLgW4GFd4qNo7Zme8AHywjGJpQghrHxHKVnFT8BY6mAu5zEhqyTCUWVsWMtOP+Dfq3Q7+oTOr5uxOFGC3byPRGdbeRCjuO8a2swE7tIgAiqjBslr/71x1Ofukz1QFT9L1loE4V3e1miS7aelNiZIeCQ0nf1c/z4eyI33HTyNCcTZjqlb6W+RW/tcxLjnOOsaENmfA4KlLpIyq+VmZXooyUecQOhSvTuL9QaDv6Jvwifd42wVxnqpqYmuKP7kQqzscVQktQAiuXvQKcQN0wr8jYxqoTRWM56sTMfIxb9tLVnQQaMnIH4PDBmKrpyRD23vdydq+mu29fN7fjUhlhjzWoAOEukPTKlPGoF5ji6o/Lo9WwSB4oglHVwbGlE6jbCQmKfBlN9g+CsgdmHWw2uaANkAtlOhJm4zDswAxcfqKASADphy0qflRXCBQlYp0boD2oJqpRx/6eJ0s7TJu+/o3UApci9lLRCHnTS31XHrBaRh41FzBz1vtitvAoIDOAGw9yOnU3noqsc8h5yLE6Gr5EJClfRD9C7nxB8ECq4jMYLA2jglY9CGuaDOm3G58p33Lq7vEdr7reOX1WQWOoTDg74kJsCGuvvBqroC32EKwJSvHIFuqPhiKoKq7lHgZzQi4wBSnxZ30DX2BZUBGtFG7CSLJGYqcEiRiCGTYYs9BaULD58Tn5P2IzMCuHcV1WH5M/62GLODvwoOL3ISmlitNZEPw3kgfgBUl0xok8SKZ2Eyc+tXf0COx/0ZQN6GfK4G6SANbRukN6cPFSnFN2j+CA+7u2H+Gy6jqcw6GnvoFgf/UMvmvOrLf9WEJbouiwJm0QtHqooz7Yd6oCQ87t5/Os7ahQGtp90EU9+Ld3UoXlSIeqmRpmHXhQHqlKP/omNqfBL2YKsxohGNYJaG+D/gkHuegxnNDzIs2LGdpnhcVQTA9lnEfPRcoMArozJgjlLLmwkmVMMwNiBA6aJP88HcOQFsBoQR7DOG3Bn0PBJrLiTLR37tCPQUYI00cCiAYm4rNDDt2o29bll9D4JRYrRtdKVuqlWvNGpnjCFx3H5+WWeMctUhViL1rwpZeYvdO74nl6IETa/aH97jbrG6RiDU5ghVJVKibQfcnoDgRR25s1W5AwvTy0MswFReaCdk7XKKA8Hzgyw+a7slvDMcOWr7+cyKzB2htOc8H4FMq5kiIiWmkbBUiJe7tl4ZZiPnfqzYnWBXmtjqLAwgiAz18nbyf6dUB7vilrKHJDrXni/CUxBUzN3ZCiwsptY2KaLJzJIdd7BCUGu2O4AXoaRjD6TSaXNPYwACY6NI2VsOGdNr1+5w/iQo8KTlZQbB+VUjSxk+cUK5ILv7FRsaBva05bEKLMM4NSPgkN3Emj37RauyHZjEK+dLylKCKQTSdGUbo1zMpJQvca2vZaM3qdgc4hVKh7QVBGfwDyjGtccO8FJ0Kb3Q86ZaeICvQsckRq8luPrkIeMs9+lBJBNDS3XcY1D9bABQbM7+WGCbelzl1m7j3yEnx4V81koYMtAbHefRdqDnmoFOoT82fpdfMcSHXvK3LhLZ6/MQChizFVWR4kAsgc004vUbHkEozix8/ECDLCpDRVX3lqNQuU/XrnhtxWQ2SrorvQ8pttF0ZNZDZQXb7RjPibMva0xB5EbfRRXKlsoo1Y7PAsS+rWmtAXZPrvntUc3OEFjuUECetgXtvdeb/0vkj9WhFkZTqhFF9LTBGM4O5AJryk7ZUdjXyP0bWh7hLly/PvGD8PbCGFnIUzIOe/qkYWNu+zYn/KYwfIDuq3PiRIEo/0fwV1Tj51Vqkruml6hkw7b886PNvXpGNYDK7QYy3ZHwvs4i56x4f4Lf3iSIfbpMIwR0yBVD+hSOvIlnvSp0EOhVjAKBsqiMwGQXWrlgqc2sP7/oB/4kOxT66OcqTNcAuczN6FChvlSR5e6hbc8IMSdRdwrAahpJ8hDfLNwrnj9Yd9lirJFTuodinZQ1SGy19QX1hBf398I0xHOcw6zALIeWidPD3CYsf71zb+VJl3g8h/nJ8+OmaeKKx0bkiwRd3ExFrrZo53fX6L9ZFNxxubg/KuhMcpL+gyCsqkLKPVXjShFoeEOls9Y92xqbnDReDv0iruiXIRQF2RK7g+48TAd1HqbnQgWSKM/7zoCNj+6vnxbp1OIbFG2ejWViBaCg95edVahZomR4hYxkbXl7cI8P1nwm18hS05HBnJw022odqP9P1mytomOKkL+iNrR7BpL7FheJAxCc5YHKkrHBv68NtOU0rJD6WPmFysxm5GtujmtGSB/a7OMb/F/r+cwVCHPPJOxJGkb6Uzd8UrzEEfkvmcnzaIopgwtKJ1bnzJwMJIifnQVgzLKwbVg7tBRZSvB4uquy/SAEwKWxkXHM6xYJyHzOrEjrMoyTUQmRCuh3mxxscbBOV5rSsgB/7vOp2Bm+STqbAaUvmem/PASQDCbNiKkqIQc6Xiys0KbjbKdHHbPoCK4vMk6DADC1YjbSRGpa07ax+Tgw5mKigmri5BOv8J2DvDZb9aAteUNs7xEGDEjNmHbeBKV3GdjaeHa8H9hak7sWW/w0tk8/rQ/c2gr2w3x9h/b9jLVS8JJxbX0jnY0DHVQlGPWkv0erR6leMpccq5siXoN8H9aZGwNWUXzzq8pW7VwLO5Hf/bbF5vpaB5O+bR7Zm2GcJtnkDn05yWYhnGktQXez2MhvVawkv+qfUuUqD+ywPs5+0DSZMm/JHGcXRUxNzKy/w2YUDvjvPO/+0a20iw1BaogRn59YaorTdjcNFqxEeKPpASgME2g8jDWlPy2P3RH2Y4e232bww2935xpQwJhKtPpo/NgdY2FybkgPVJMxLscu6VWU61J+LCILE/ydG6k6iLjJVe5AdMfadMFzW37WHQqfcSctq7hLkv8hpknywx1aCUMFW5uEKadIX5Sc6r7NZFqet66rSJx3I5w43SDEiDx0SFAR54px1clkf0ZvSlQuXkMIUyqYF47IB16gPmSqFk3KoHhdat5ocJHef1+84qfK1ZXU1H5awpwURvU2J26I58jvz+DKvpDJ6M53vAxk80dsEMLCJLraQqvGQS/P0cXuaUg6yemXMka6iyMpRAn4JiYaLflSc5mtmv7wkmSGValCD9DM9Ahl/xLYDeQ6O9qeKxxRbwsiEu94cPIl8BM8AFHLG20NRBLMVtbw3/Fq90LwMXk/6ekwhkkbXFC8rXJEXGKDDaEJyd98qQ6ZU2XlWpWUKY1pxqyD+uMHLFh17CpA4kiAFCW5Ymt9Vnx8FNOeRNzNojRiq/QAK/g6Ft/1kB7sw0DidXCKX5+Fk118l8ozFmtMP1ll+Uv59mDLW0G1y3T5xnD9nIpYN/V1pmLdvauQ0xlLa8oV4HGPn3CwpFXpSSCEnDGc2KT86TAgTrdQZy3fqCsXeHOeX522z2A5lNRzWmBuxTLZprKxcumshnaabwPdoJoNNKsZ3m2Zy/FWVhisX41KIngFGZ1+bD+FvA11PLR41Vq6i65T0D6JwmbcNV5yaSi1QbnsFv2EHvI/uy848v9dd93GR4B+dpLci9ZQjONHG5g6pybcaDpMXLSx3y70MBrNEltNHrVvcqTArBAYDvcVpBBaHFKgy4jbU/nicybaoh3gbNGJ8dmDGk1uLXGipvLNHkO0XcSSkVVfhTcAZcY8grMVpp3/AIn97iA+WaCeDHvBbDialNh1NA3ZQmhH36yxhTsIaKhOYjiqCHBzsdvQRp+hzJYKMbHkkp+OydgYF2dNjWyLRpXF6CJAbpFr7WJ8xj13/JwlQcL0oB/tXvv9ZJlVqYA/JbpsBFfQ/PXNOFOXjZo0Kh1kRCwCZd6AatnQ5C+ZyKijv+TV72UpVMbgGWfxuaOh7unNSgb54SJdYfAZnaY+UNJqKv9tDoageUFpZSiUq9A6G/obYMlhYYan3aC8nam7NkBMpt+JkVMtz3A1NDBiiUdzrKuuDs+FHIQswHv4mBCfbXWwt4tH3xgeLsJxjPvJzugJx3woZJ+q7G6stm/PjF0EieRJsJ6fdq4jL4ytV/iUKqzCv4L/BibR/U06Z82aMrhHzs330cdv+MF7eeCLBptDmj71zr4bFjZAdXYA6oKgeBF+nPU+hhk82C/puJwkjMaP9cT9EV5pdGc5gF+ajib8t9nxu5vfFpvyy8YMRMmYWkBbim8CaHaQ5tw6W0JaH/id4o0d+UQKLCNdkZ7WKUVMFfQqkT2JSk+HPkhYRuPAssKAQ2bLLI5cZxvfg2tuXIzG/IxXuVt7EotPelB2fpuTWyx1Q4MNNmRoVxlscREl6uOBOn+jvxkQxFP7CkMgbWe9u/KyYJD4zFlcZeLFE26jSYb5TgBfJfiLQsOmsPzZf4/tMOyKaDNcB2hF9SZGw0gd/gi5L8R8GDurb31s/q4nLzVkHE1gM8dXIJDcac9AM+/dTFB9mqpIubnsgXYBIYA8ph8zJXGfJLk96sGsld5ORVmOs66nIr0zlNf4vB9TiHrV3I9U1IQ5IsAY3s7SR81nrx81BGZgv8/2tDomEySs1aOwS4WKjKH/c98ZJtNV2aiXBMQ8wPsXjSFAqdd/4BF4p6g0G/XmQqVMg+xqm0Wpdsm9EzFnURsJOwNRFh1l7od7HngqxjtoanoZbTcgDjnwVAgFMsmjddsd841NmtHnJqj6zp8lMQrvZHzaVO6j8jUX7oMlripC0xr6R2Z7nhNwmu6uIaPc6lo4nGwXcXaegahJpUFJ5wO5OzOCL9oYbI9EaNkGfH8lFHt9tOuzDw00zzu6bA+SeswXOMPGBbk0JFfW7q/O3xNlsgMy45H+E5dTNNdeKzusBvBqul17iyoXokNixZ2YaIHcvVmk6jPxz6Nu0y7OtMCW6uf5QfrZMSw7NkMxUjLxPhfwBgqqWgXP9Zd/MVppU4zkMD9vO1JoDNq+FJWa3bg9uVNNyCBYFz1l+fhjHW2UHarlK9X5TNP7SgnzQtaslo71SySb3/1ecoH19DRl6IRQ2n4Z0Kr0sQgNl/UFyNcZc74ozyQkSNbm7bGXgRpmaaMG4zJi7it8E9GBWiLqguKisVLJhZbhnVM6Q6MACWgYIElvKYXAYKqNWEBqYpeeWlsB67JhM6WClD5MOJbl/cCQ78n+6WHksQxyvDCtldwkOjoenShlltS/EzD8gXCXB/wq4Fhw/TVhfrARO4mGjHOARlBebGvObmSEOPGejP8Y0iusamcSWRIJ15LvqWG/0cy85ZmA412CCP5VM7Iqqdv8pVvkcQBasdX8uN2KETaylzszmPtDAxvBRc4EfX9mk3Z4xM0eVdihC9xllnUuhI2+PuDWLB5L93IM13NPDj+GN1WASplnWNdLab9ncbBa5RlsWRC8FVHOiuvbOqd7VdqlaJcI7p7/eXvaBfMcLqe6KdAA0dUjFvIIlBetYYrpPlRbWEOqBXZtH8ZGc8ye7P+Xj+zUODT94cMfxIkCle2DVfr2v2XkGjdyEHxCc1OTCxJpNohkxq9RXep5AH4FhNHZhwbRRsGstvEQSeAWvbOcS/Ho5PsIWgRcFU2OX6UTDF83VIrCuQe2MnNVWbGHFZcgFXRPtQsQpg/4g9Uw6hjw2RlIWBhHXAusWTsOClwUaCZZoU7FCqjoJsVZUNLiwCFAmz2u4yMteeYeb7F47P2ccPFmBl1UpzTwYJKs1aKzFQEafzVYq+HbCBwIuHqNwFxymZmwDDnkYtg5WrBM1CSpvq7jj7ijmgdHX+i4GG1Ku9r+aQucLgsXc7C6b8CG1OjN3H3uDJGCzRp7f6o87nXUb0z3lxa63CYEYBLM1InnkqGRH+gGF4GCgKvmIxXVuvw2BP4A6FYaILJHjMFP3h17wwGkgcCKO1Kb5r8LdlQLfeKlHhn/ZRM/yTWPWU3wjKgGmkOjmYPohtztWZRfDhyB/M718bLC3bNJLKi4iuP93iDv4NL3bf/ycLuAd9mvZWezCo54m3zMqsFuS9sIOyh6puzn/ZBQLD2ufn2bLdWFAw8slbogBm+YV1T/zUJE5/wAGdNfZ1UqcZvDiU43J2AqtHtHurDPsiMzGJca1OUs9jUgf69qFwjPTI7drdG3mwA/Kb4jFsiQvscghWJR/noPk8LCNeilGH0BVaKjQOrcJoZhpKtYBNi41CKl5BYkSnhnzK00zt98MAlvaTEvFYAmSVwa6HA3BhxmaHRiEBl57xYV4YLMZgEi/1+YHGKwCp6P6p9nERy29IDfHsGX4jnwFkSYKz1haA5IckdhPJppPcxk35OJe18REFtI2DwcwK5sBiLRZ+RvA5/9NwyCQwoH++4esDXIuw7tpJq6oJHFKdQnon4PF0uG7LW+9T/4WSJX20OhaZdrmBfzpWtbuFDc8Reaj3M8rVtreSpilLe5uSoGVSv5YK+VtGUsEAWJdtMUUNvyebe14RcaEeV0w7ZSIVdefFDtA1XB6VzYXXeM4Ey+jFo3gpOaLvUgq/7J5ppRjWKCsBLEPQNovk3P8fEYBKtFYA3Gj1EWlFlGeV37ymvW6T6+pEZnePgfnSxYjt9ELQC43ziGFPJfettD1dKifwEY7FiS7RcFcoltSVeNn8nboRR16IrJNycnZ/EQwJ7M92OvFEbt9PF1bDiES4gbaDmslGpJjC6Rk4pC6WTJuZSm9aDlRYWWdP8t36Gud4cGOKIM5x8+0sHc29MAxSMBat63ZRpscPeAZVojur0hdYKBo1fNFbSFgaGpyVRZHFLW7sXdjnL0z65rEqz4V36sKGopKnsQMyHmcx8eHObvHPwyKk7kxCBFCK7XFMBR12CATZRWI6Au/3Dp7hLqTwvDc6r//2vaxvndR6VfOYVZKloqkXFfGwS1Khw7AkJRU57nxKPmADBQxCG3p09RMopCup27pxLwa84PUei4A/c65VGZ9eb/p5pdBdmkhW8Gu12nKiQAbQ6QTL8bTbOxS5RFKQCrNsou/Y+MzZ0ZcOrfeoPaPbSjZZn/RbACdBbb6X7M87Bfcb54uRshG27piG5jhrPY1nfr47nYQDPHV50whAWqLb8n9o7+xLATeshW4wzo511nLA0mWCuopGolv53u2z1TjDYwJwugzzpmzTsynfMTR7t0WLcux9PcBr360wu1ZNHryWd/DyqPKACWEY5pa4Lpc8Hbof93LrsOYJxOxKOIM1lkdNko1eGER7RjF1PnD0wjtmd8018PDa6LSiwviZgdeAPvdIMRXTW8CrF7C8avrf8BSubDx6YI+fDaTZ1Kz0Ojwuv1QsVIvAQM2DUDU9kP1hFSrbW6uW+0eVD1rB0+71NlOLF1mEk1DHLD6IjpT5w45X+k8CDVVf+azbEvpf3XZAhXTCF5ltcPNilZ/dNIxpuf2QvrmEsdYGX/f9nMXcvL11YeTnq6vpqBlkg6RlqiTK8ktvqshJT0OwrU9EaUiKbXJKFWAUnKxn6ifYLk3dS/YYJQ7kQRCN/2HC1AVR/l7eQ7WhiUK3gdu7ZfAYXnu+WBH/CMe1AICvweEjzRFjxTdU/D3cjfv/XuNDHkfuIuYLCB0tdtlR66aXJqC02AH8bdVzxyQ+Rfqm3UhL9MFtgUMvT09ix2PeELcdehO8SEkwMTtlCJ4/5Z7xuM2aWvHJkc58IWF84kNxXgwS3JvapLKA5lwsT+zqgHdD+Knp7AEZPfZgXVTblgypK2WSeS0Cak2j1fIB21RQDlYOfJH96Ij7YOuo9xxAGc0IkbaG5FZkJlClSb5oyNA4VxDyjpmHjlWefmflZ5YCigaOPGjuIwbvJdu0FLAdc4P34Mwvz1QMw4O/ZOIlXsLY71APhU8sK3+57R93wJ/RqOFG5NorrgmdjMAE2ovaSJ6Wn/Jcl5Z1qe2sJxE8s6SJojpCF+57NJNEOKyqvB2t2jR/fiaqb1PmvkiyJX4Gilx0CXYqUtPDIl2xdCgbQRxV+ld9ejbMrhcEgE28kTbbAVpsanbaeoGixyLA1nVDv6Jb72E1qpUunDwMWbK8IDmA/r2IOFz4z9SLC8HZH3afa2v7vGCE94v2lbZM+I6FLA/rPtyBrea1fJPvr6yZKoIfONJo/JTQkpqAMNJVIrytd3mqfqboo6I2SoANF4W7tegoqKcZb6JTazDvXoaCfo42K/ssM1QJbfCGWW7qh9Gz21hVyy1i5Zip85zA7eQ0n+x4GtxuquKVvgrCm2HFq8PUY+bkh33XiDhSyOr1Mil2m0p9ogkT/8WIRDNOCI2yPTWytoyK1CrRqU3rCxrCv1dhYFi7YiGcS8jXAq4a454nNwtJ3pBPOjkOcOnHsPVU2glXb+D+urwG1B1vrWayh7U1jPz94RuqZcVkZTG1b1GvcDd3mOyaGGZ7rwPtqp7GS47TSmxf1JqIf7jWxjrulSgLAjQL75GIAibf7LUr0TdkUPQJZd49/tWU+Uz0ipjnRIFVanaV/WM/WzltRj89exHDrL9yYgb7T1bKhAlA/iqtwox5tUcOX0ksEXBs7oLCjdLl3T2R2EWlCKnM0YC0mWsK1u/3xQV4M3xLHjtw8OKG9UgtCHuVgJi1gN44ZhkndSBBhG8Thxu5nGDsZ/tcISbBxB8pDVam06oXnyYPnqwNuxssK1cYU+z5q935r29f6XnLN5COSNx0An0imv+L3sl+k5TO8hsR8HgquBU38aQXgRRw9n3YyEtDS+f854Vx5T/Vfw3N0VbOBctCUjjtQWsZzXXziZqtYMaWl+HlozXzuj05s+TUxfESE7wzpz635h+oI+Fq6e4ubU8nljOVx3+S9BDTFB6P9eddTl9J7D4F0CLCn+oQ8PKwMt8WIAEebP+56vU8vcw7wwLchI7Tb1ZBJKeVLooeyWw3UAwVvpHncQ0+Od3OnTN43FYyly9nVMMLjz2ngnvh+4Qf4VOuQasc5Obz8yLxJwa2fvQN/lcAr8uxyPvaC5BT3af9m0Y2ZPdM4cKr6l835HLZL9VdjrZxFqRLSpzfixdadH+r0+R6NJwvt33p5eYWp98PhcDtyswZ8Rzv9N80FL3rZMRXiCI5MjvmMDTZye02WrXec+1+j9qNaDCfQG/ruKadiPcOPlJJprBpSGxOrizfvJU2y62aB3dIAL+jOmOIkV6C62MeUGSdlL/jjpoja6Ws2dRYjmJEx4CoNCqCCK6ke6nljGtB4WAbsQFW8RIUqgvF2nfMiPkOc3w8RZEkIvBaLN0YY7/PtaGKZZXO2EFXP+KlnYHxtBfCbUzmtozE2//PJCeOiqIlQRHYu7z19d1T+WTKrAmC8tvIRC96DnvvI8irwGQIeX5g6lo00qHS5jT0uOEXVcgHJqWKqcJampngoh8OfDN7ZpuzWJx6adGo1Ml06BLZa6Wi086a0+u6exhvsI+ciSRx0Cm3jkBGVwGBbW55fOk/6URyP/IYPiLwr5DwXjcu4ZDGXYEu1TQARxHul9ei2IU2V5Inaa9+Ybasbq0SAfx8uaOPawSe4O/kky2kwz7gbqZvZwCelhLsKEK7ouaffl/vTC/InzuF2+Uvt4h778ku3iJisxGLK88mD62C1uAsMZP0RM80/BjLsajS04Ftqlh90W5TyBeh5Q3JEgJB/M0TXNQb04sHu3KH/MnjPGq2UAaLEh2/iOWFIfGmRHVIbD3JsNZc2YADMrMJeHfgk3JIG7IqOyRgjEZ9vF1wApr6VFMkINEOPq65SYGL0ykNpwnR8Imww5YWopDEKNq7TP7dRw/gk4CatTunh1Ga4b8xYHugb18dQpeaRPk5RF8QMrZwqnridjb2yc/zlUTuHGLotteGTjJiHiw0jFioYAJeWR8vW1ovIkDamdLHbDQXVskPbb2vTfvO0XnrGRBE95IlnyXtPlvowbUbCG02rG+sZ/V849QbLtmG7YaUvqOvqsJSQoBnzOCZF+XsrZqcaDL2JDTIujPa92U7jJjIjlMuVY0iXGC5BpmJ3BNlHgQTrQpu/f5EdGTZG+SJRwYfS0mnRyRm0+qCJHp5DhBETq0GTOCFHG0DoHbDovNjzCMdKf1z8+MbDzk4CvNb78Um0wGNQU2zIYwXpcoGw18ksdZpkxquwPXL2sgysQbDtuRZpHpcnTreBxgiDKvszVVjio4pUnqQC8KE2xCQzED/A155HH5O+2zw5F1WQpmlbyTwV3KS+VVuSnLFgFyLVqKdbnkT/isMx6v2GASmutHM7jRhADLI2qbuMb5Ci4PlBoM+czIu4JcWfaujFFyo4z0QDS8GN3HIuFCQXdNWbcbsKFDYqS6gYmywU/tD75eO5tEYxP7PlMbleZ1EFj8FnWZFe/qzehju1eCAt9W/X2Nb33eH4gyYK/hChjMlTIV1eng4C5EidGMp2LNBAH3oo9xYf+pBnZMlEmPSo8IvdrDgmwbYvemuBgsBtT3dofLY0JsanooszhmUaYn44GxH2qFVNPWRZytZp5J/ZMb1knyZPIOPg5/5Pkot2pqwfPdoCGFGAxS/l28RB5k6ZmQFUGbrHC9nLDYUCI9VUzmq7m6CZDqik8QCEQFVcpHzYkljEnb1mgLAsNxbO/ivTjGViAnyXOhXqA8O52+14XKU4czP0lIZil729uU0K2r8FRi8/4ifvbcMwj1jjw2v8t313bJscrTwZeF5KADLQ+cpHATu3TWiPPrQAtV9UqzsUwI7NFw7/1eehi3ABDNeoaG8guaaVRLnqrAMr8PVrdoyTDKvLOES8KoVr8oWmoIuBLy2a5z0LG2wRMFZq+xg/cC0mX48pVGElMMdI8AoN/Kh6d4nSSLJ+HwinN8zlykHQINnXa6flZXjQR/yOVy0etX5zrkodqBvGSiKBW37j8GtjsOXboSIYZ/d0O4r4Uxj0ca2R9exFoYUJosF+2WhHcL4TOS9Yb46z7h1dn+C71JdF58BMWZ2mEhEwejlznqP2IawWBX8hmM4813MUKuvDElHF6+F6ulNMocLHRqNegKemvpmrjtIlbcFZeFnkRDZ27cpbIpgfmrC5WK38OP7Xc83fOilt9fo+wz25sNscjCqQJRf08f0SEA3n4INmM9b8Qopk/G1JLdLREJyaH+olYFBRBDO6UNtc5fe1U8DussaUchVTWV7kLMGE5TQYcDQUhVyMquya+D6jUCB3dTcMnNwagfyEjBwfodDHbF60o5gyU+RceQr1HylkXMoSnhXRfzXW4bHY0MUwzXCrYx1PWagMwuVbyBiOjYherebME79zWM9C1bG31k7l21QjzxmPdzHEvt0kdVhEHk4S5OBrKgfXUaocOTpJtRg5NTg8DvrS/VmS22sZ10WhsR9gzNbCBwsU/kdRWiRs0CjII1oxmZK1GrsnUyYPzxLwGb6E/nz9oNpomHppmHWKtzjeZPSxAjgHvY7vksns3aGmkMaXozTZkvJcom5+lwecWHQGwec9PkttnL4RWgXi9aKUTXysDZrrApU4a78Gj6Xqz2nyWvt+ccsoBt5tBNmP79nwElXiutin6ov7YVicyJZZ9RqynvUP6MBAzFVxS1WGo2qeAljgopXuEb8xBTVkcZ4DnLpL0Pa6t6dWHP7aGKEViXbrD0B4YWHm3dCGyXKo3dSos1t8EY5Y0nO4fXZb5QGM0zXUgui+Z4QeDXXaMgaZwmmSrguhMBgU30Uy6/C3tivOmjy6+Pva2SKhipU7Z0KqF2qc1Mt3Cc1Pwk879jh/hpIxgZQpTZYAIc8qdS+zpi0VA6NZQqShdjCL2IEEQchi/ozofMbKmByR9IWwrs1M87NojcTJY2F9me9fMRkbpdVNQOQlpkccaqz8qvGhrIVJER3xH6LRm2UNs+0VT99s5k2BgFNmIAWTmXzQbmTLcK5LTt9fjonq+3Yhbp25TmLl1iclLFapmRKpkEEudrfgkLvGPIKDSzIIu8pFUGsmH++S0jGSaxyAY3LWWZJwov32skJBFU764EcFhsyIRkj0Yi5HkcWyI86gY0hxpD1uK7DI+C2YPDnBcIPBFbwdVHooUBt7HVor7nx8ag8faDtUsbDTgKWBdD/OTCM7ULHF99rkWvd4JZcS/H/h6zGZFSVShjd/lG2AJwRsd4d8mHX4WiBv8tQgLhgOEVWYJztKNuA+KpZGUpE77YC9DRf+owKKQGpJLHxb5/xA8o97O0/2N1jnPT8EJWzDbBgKC6xu3cC/DbgZc/31yY+LhBoOMyiJ9S82GuQYhTUpmXB2DjlWlNyiTgAh77z/6W1r1W/Bm6FAxy3/XHFE8TafnaoODw2brmJw7nAI1WfFsYkgtdaY4rn9XW3sas7COmAOEqidVHmPeygFDo+/nXVpa9ghP6KWlXa5DL0/ITuavCGyXVNsL/h/SOJrCKWcaNivGgEBwyYuH5BxRBiHavdYJ6U+jEBOUCex3B2dhx6SKzXbUTGkvNP2UuNRudOSQ6Aq/871CBuZx2M91xBItmFmi/Tcq4lk155wqpqcnvmv23vdc2RCIzJVfOuQcCozLFsgKDqENpiy/F9ZFhMvEn4HbqChuFuLK2DtQMAXUaVPSIbHNci30DB0AE/r7JIwWyfzVhsFMYEeGIQro7+ya8F8GpY1cs26o8QchK7GqONR0MckY1AiHlZQwY6AcLqhdiavEkzC7HtkULBOg/GYhQH7ZIJ2IKrkOfbJzn4Z4J+Jm9n9seloEbpYdYxG5rR2ftazB36w0j0HGTvmSmT4BZkrO+tQ23kn0qYS6QUXxajgDzvOHf7xWhzkcCcvyx9ZBG+Nv7pGc9i+Q/3a/oo0EPjsznmxvDe+iaoCzo9vDmbnmtoCBs9cyZ/DOEAGMRPd2kjBmjSqckZPH9FcmW6rV3zAWFLqcmpmLkzfsT+C0EeDPCsnbch6gXkNCkahCv5Z4VnJhbd8Fnqd86n3B1Wje4aXJXiXfLaW+cQQnrx9WxCbgU1ihqOsbWvhWNTM0eq8Tb/K1A0NC8OkTuZ91LvC3rcwzCgo7NEWc4v2YJkL3rmV+6GJfxi0aEVj1DpID+ZXowHAYfagToFlieCsJFq7lLCDHMNKpgvVOboJNm8B+sECVgk7plnBAR/t2GXT7ti2199jqzLb9opoEIYiw/RlLw0XUux7GPy8UhJ0oWPqu7WxQJhMo/t3e6js8o6wlcZNQuSxKQLBQm7IubLhsPv38VHzZnjufKM7vsppiv6qB11rUXy/ZvTCa1JrPJuO/yQi+0596kyFji5D+Ng8KwmaqUFOLYzLwWZSvOEjmjAUev+J6LvZa+IBFprzWWfo+x2Vk/QGMs6LRWMIXMxNvYrO2hH0yIBOYDxHyyo9ETeXLQ//9FMBBFYzvi9P0lL3zLXu640u8pIYtNUlf1PEyvTZz8UQtSFoAjw+xx3WBzRiquoxC69Fn0S9POxEVB6t3cTS2eQG69zoJP8WyUlnlfU6n+P/CN5mn+SgKdFhgm4f06iFviaUaQCSvRkpHZi4G0z/9rl1o6b1O+zEyw04n6fInHfc8DFYv3FrgBQfv4x4T548jeoMSwG0WfyiE06yvUAt6KVKzLNL6zK7vfvYBXZ/PV1IpcO5J1P21YRe9wTb6XFXHmlCTSEvcuzBs1kkD2yqfhBiEG2r19qjNl+KNlNOY7foUHr4lph0uYlOf0DYQUXuNzGVQ5UDlk8Mf4b7G0ALfBjYlqtzvjBSoffOWZWgbdFdXt54ZeSraKxQxhJxrFUThL8rqJ8KN8JZSZnWb3Zka/dOF57StS5tnGm44mU+McD5dFGtCU9KEmpbKLIAgKkZmGx03JWQiwiwOS29glv+jkn0Cl6oFcmFIwP/eFjYcOuFzeuGOP/Ns9L3eiyirWNV/wexwg5jtKsamkflmYV1kqiKiogTFBpobbRxntF0jiiuMIcvieKXY8sd2ox8CktcsJQsSbl18qkHlmwrdnvFC3KUDrClUGWipTWJvEtbjSjOBhlDTEYSJmzSx5ZN9s462/+yQqqsTORLerI3RfnnHDgt7sg98vul3BuG+4K775IT3bDaAP53M87Y3RCvoNUoPjptJWWQzYbaLy5+C+qccJVW40L3p/GQmfXtlSFRei4caVocQdkQWKubXroUoJoGHsWViihYsF8eEg9Lz7KN663cc6Puwovelr/g2E2bsaZW3clZoNcok9e5PJoSYUc5eG4XT3l3K4xzwhmxK5UOHghTtzngJVffIV9MNqKoCVo2QWVfkmIlkOcRjrLUjAI+WLoshP0cJ4TJm8OphSdoqTfeLjk6GosaR9C9kpaqiJgA1mDe4lECu1WV60rIMfHwQmcsiyzSf/rEYwvjOCQ+ioW6IiWTKSX3Nl2FNe4bdDmXZbru0gecHVbPihMVUHLLFV8n6JbMytrK6hsqb9NHCDMHtU6qjj7BJ6azmb"/>
  <p:tag name="MEKKOXMLTAGS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WYMZBw004o71Xrc6R1lRYDnPKOAkH5BrqIiKs1a97JAae3M8+F/ezLidDKRA7ZbMxd4aUrVp64SnWy5WfTRvw2eMp14UcYb2uz/7ys1f//LboCDK4v99RNdk8pFcM/gxgNMk1vUZ+7glc0r9Os7VXp9fVTl/5VJXcXQCrn1vxV8R2qnQxxwL80jdt89J+thh6P2LUclgcAORAuj6HiWA1k/uG6Og9uRSe0KVbqe/NZN3eW8NBxQWKI3WKQJe3/KN6WVGQASiRj6QhlH0q3bnoeQQ5xByvc+SZvgt+BReJ2nih9rz+gMTFu/4Ue3w5+K8vm/N1doR5k8bhACD5R+VPsx8uvnoxRIG8VaEAYFXhU9qa+gSl45s+8jAO25If85JwmEJb4KzCohgGlz1sVWHASn4jVKXyf7ekswfa1uB1I7cEJ2vJpJSKmnuaGv5PRW34U0u3fHkPCD8hvnJzcqNVCN80MvExe0TW30svyPnLrvRIGrUU21bZkxji4nXsTjG0UDE8CZ7IhPIMQTcsBALJg4DUfaAhSUJDsRrv4jcfqJnFaCMSQ9xW3qsshbxFgv4iSeNQ5OMYAvJMYhMHUj82cktHEMDN8AXv3xczksrJhHnzmlBmqhXPKZFngeNinHAg2nMK7XUzMzBmDHqbFiQAHJ+IOi58x6PCdRlZVRjN+mEsqXZ7UPKZD1IZuUeVBfsInMWT2Whefc2oWsHl1ngDc0YPIVVU+P98o0KmRcmSslAiA+mifObvvBhSn7OoI+jg1G7CnShqVAv2rbbYlghuUcmCW89ISwXBmlPZtSrJ0HDrsWhHcw/D7bsSTmtyNhnh3L5VKaoXDQmHKH3RqxX7uNYb4sUctiPJuwR6fPMXAVoEcWn7KSZpIr0IUM5FMsb3ZpPrOOzWiMdF1HZ8C+FgPHqYiI4IDPEduc6aiokGRU/eYOBDJxwold5Vl2FGT1hx1Mq4QrwvV/29MZuSmqVI5fqoGWaASkKSZpikaH7JkSUvoTif5QVZOFggV2yvNPBbh9/iY9WcFxadmkBMRo4AQPL2BwEnBIBz1Qzc+hXxO6rdj3Q4Vfta2NOzJytFTJbx1khSSRS88j+EiQMXI+tTrcqrF4nZVX0P4AlIrRquWQYVAikFIMcqPqDkUSBm4hDi7x/eJD17d68zPm8p8ywaN+Goy40wE+CkO7LsXKl50imnGklbrc+/6xi34MOqCqkJ/vgSusRdefHpjHlQAMpBLbNACw7vN1ERjOagV0XHT03Ww2wcUWVt2t6gMHm3NKpA+9JShk8G9n/yMjsdQAfRJE3i95bfr7zw1B8iqpTcOUW9GEHRldiPentydhHOHD1+uPdYfVS4X6mSljnN1+yQ6+bWWHbtp574ryTU7Us//h4M2ZybJUYGrRu/I1BbXcwf8dFLPtlatENzmVS0qArPi++84jaGG/qtXNzjNIgYL8TcQ1W79n2MtSZ/LMg8Anexdop4GMSq1sH1v5Jz3S0NEaJjORoCFi8sX3twNoSq9TSMmXUx/VY7eEEmTu2jPWIWpwR7+en4RVeTQPyt2uyb7cpzikb2GZX2UC3M6bJQT1OnAOdQjIOCuxJnGFwJynU77Fo48E5ye6blSGgp0bC0/dwCAhEEwc2K4rN61Epu7+03Wr1QRvtPRMFYHX77zvm2o4wsQeEPUqeWHT65CehurZg1kUzEJcgs2U8PlG24Bj0ZtjQTQT4xBv/wcWV6kf9pNQMclQsRmI46KzUKRnfRf2WZBXrNVJvEjc0yvSPTdrfB4bwR5elw8jKcx7WkPRzIpoYzJibs/d1N7nvP4hkmeM+SJmXM/EqOh+b8H/ODED7iDPwLp0kIck3B0O30ftm+Wae/mfRwkXF0kflmgpR1QBk6kF0rca0e6yv1JYQuECD8wqXfjj1nWzkRrfdePdgd/MiRCyE5prvyrmkmX7DcckgeOO1HPmmhe7ROoHjFBze+ldwjFvpOCNfoGHT31NgpbzXfV/Jov+J+c7kDzkWJOCm8b3lPFJHqUYQczkU0aC6YChWvMwLZl4NOueDKaLR+J1XEhKSYskaf+3+VKpsiKBqqfGpGnye7V8I6lZrv+DPvnWvYHMVwii4BzqFm4i3DMFWwyIGifjLbWSpsXl2Nq0q0pBscnemzVhPL1pnQfsQrdH2MS54sbPLse05DDvG9xAUXY00A+D5JSgXBsrS+KKSN+ZH4KYDV7VKLC6wWslSbd/7ZCkekJXBF6OaFgq3hz06q0VTpBKtPQvu9M3dmpX4NSR7pcPqGzTtAf6/shwCMdkYTO2kcrme0sbcQ82XLpQs2v2DI1G38yVSaIrIVp6+IbgwadXIsCRD0WxbfeEXq/8BDVtd6g+rhWLoNB2mMQp1Ji/Iy24ZLZGAWms56dq+NrcuJqZh+QE8oPwK3RVDcYPhuVvDPn8mJSbQ/+PGVHlfirh6yHkfAktcmkfimtWaLzHHeWV4vHrm1DdUE/uL2Xp9TJ+sJoIMsYThj9FhF2O4b7IJoGf0GGWMLqaRs1stSqhgTI3RSseGuEUchggCoGOd7YLpqk17448X9us2F1G+pghbNtrmCg6iWJeSHfKWiBCPRC3IV86HrqVId1aHYGlZ1m/orLpTPldGe3q3XVbb8SJRuiGzgneKZct9QWpm+BGOudoPT/S+tbuoo9N79O5l9173ivChrgxeC1IT0RtBCmEiJJE88g6b1tle4XtxxEkuW03hfj86AlcEe7pBJv9Qsn78uSTmhW3ZU2+GZJfmEQto8yVy5i3XWM4iy055OmRBnDCVbwLd6BywR0u1ZymxKlvrnsRAIYnz1P6NYbiD09wjVzhw7ah4KpmM1YQC6YxMjPDSbV/QF59PlfYw2nzYNemwZLrh78SkBuzy9KbL/liniWyP7gedPcl4Lq+AzSyAm1GNcYVEIKPmC5x+zEbESuoERZhEfFJIAaUs9vIb0RsKGnC4bsO3/jXRtRPzD5BiKuJiJ88I5oZzKaGD0tL6Bvpu2wNvAxZmaPvhTxDLvMx7xDrQ8nqAz7s8mXln4thrwAu7gz50s/WmmkcBdfABN6ncUQTPz0v/8kxbVhZIs6gnR0IPY81ZD9M3qVt2KHmg+6TtslnWgma8VwprrN03OSx1/PkzNcYPQbSsBMK5s6ApmS7ENg3PqkaYOW2ZDuPrr2g2N+NeMmpDUk0a3bThhbMg/fMBs13c48TxZGZmxghJz+4J5rEVN3SR4tc9N8YkoktSMzUPusaP4pfovcDAwP8jywPgci4AsmKZ+hV9npAqeoPtPkhevxy1XFQyXVUD0GzcegUllnNdhtxv/I4G8uzudxEH15Qs7kh66Hy5CItZdUkxkmp2i4gsKLnVsfh5sCDuu58e7prKlMSX+GinMxEJ6gCfvoshED2hhvUuwD6nWhW95rd9t7qZqoA7sQLe5p5weFw7NKhBcAFuZIQaL+HDHu1ivG7x7Oym0w3eyQIy1E5pp1CqdqncKI5a9ImtH2H09fsa43ubp+vEjN3C+aapuyqVhMry+F6HQxA8hm5HKff7TGPYcipX008vE4mqc2XPOWT5MWXJb8xKvd+ZB0JKYmGQoRGDQtUNNJp+LT8Us2U4Ig4gR1e8E5zR7psw9hRrjGGLxxA4OlV2Z15uCkEMNqej1xb++gH9WoiJ17pTrUq5Lov+CTrK3jm9C9dBqYFt6vrWRModIF4tvE+xW8xhwbtaNXk+wHSNBwnDxtKPcCM0EEJn01OYt9MpIL1ZaOPkilyMRbe4oEuZsfKgRZWjD4x6zR0jM24GdIsPdMEKwRAFtbh+94dX3gCrGwTulvuhCgd7EY9lBsIA0vAEoi20gkqnMWsfb43PDamD8NHHxP2KE3hR7W+W87PG6Vur653lLdrJbeo3a6vQ39fnrVZPya8J+UkMbQjOrk0UzRfJcwO52KQGyKZEIJuU0q0QXeUlAvu5a+WjlMstoaidoaae6APruvGFLSH2mpW7uMOYCruN694ar5MfpsQCLDRXAYiUAm/vXG7Te42qYfQAFERUFQvhPMtQL1t1ZyYiDUWg7C1/SHRRLfc+48ImIVqIvxvxSk8+/KMOBrP9eewGcnWvGEiTmhZ/T15bWHkRvkrft3yHOg1sRnZIgBwnSHyjrkXMTPe2bh22/WafHGmTtxsEQX09ja07WfKrfiKE67o7cL2nlCVTBB+QO6460JD/shEnrdbb+yut4quzxy3rKeuox4FGEM3W54TpoDxXR05pOIxBjgRdUk/xoPbc5QV4Tk6r1Er4j5mGzmOkY2pMEKnI38BL/bx3Yehto6GLUlYXMNwwjSD2lLd0K61rJdGlQf3IC/rHG2iP6xhKPUH8jb4H2Ho7SVQg7XFg9ZW72TYLM1hZ/+UN1iAV2pztVwTVKHCzFKS3Jv2gWe8iG/42ZB1ltlB0AFkwDh0MuqWKJDJ45JED855hYUCiAxwPmtMnOwm1zS40XuTY2YtB4aBS2nLd5EBBDmvOT9sc+hZsJ9WmbdnKZVMINi6GDUH39Mw+hIuDvO81tVjPCvl+rU36R6UXIZxEOvPEdULrfEMjtMak+wN6tsJrQFH3GoHu8ay9Ow/OhG6cziZlS4oLIqXPKUQ7kQtiO/WQjOiNb2VuGA+Cs/+v7VsMRFC6T0F0S/STqoacbtZFk7KLq6gJ8NbByC8rvs8N2ebUcRsm+qWuBgjykWN92ThrIMMModCGKv1y+kWK0suG2bmFsUfllXE6PmzBfYlqy8RDDLZPOsMJinKx/yYxgZgrDZ9Lwfav+0Y5yw8ZvNnMwmnB41JxS9xCDgzjUjcGC7WAL1VZqXaoOZuf3jKvSU5BeCkU/8E4U7lYPTnbaT2fj6xsyoKh0DrWA07LTaE/UFVvdYX9HWXjdxvJRp0DA+IcZYAH0rEBrenHLzNd6a4bK/ErFH9VuRrIKvQQrPNPKlb93Dneb6luCSZrST88m4+312OAIrXtvqTOXNUUwYpD7epuBZAkWEqfjAcm7I6vssXWuau4MY8EOCN5XjmQGb8OkRM49J2vhB9mYDrcCDYdfIYix/Ez6m39neU/n7QeaVORTT8XkGmHWniEUQHbEFrMM8jKoov5jkskt6oMDjR9u+uSPJlcCt+VamAL0DtsbLQEcte9Q2YkL7YDj5VsYtDmguQI4YmksAfq447NOL9yT9yXJ4u/u15VG56o7FtTtkhqk6uEs+D77k00lV67KjXPuyH158tfFIH4D2/8FDxwoFurb8BxHGj5ql/9vREQq/5nqwVgvIbbADdCHaT6StFyEV5dqLxsnOz8wFgbkSuyhGhzKtgLMtXP0n9f/cvEeAgds1TH/wR+2z3z5AfKGKybfJazgtCVY926d5IxVDQmhzpU9Tg0eGn+rN9JuDTJNZFu9EG3pmq+VRQqqeevG3PGKUxj3aIkPi6PPgIFpyR9/ytf19sSZUbCjzTJqZJVZL94KbkBzwMvs70Y2gMZZYeYTwZZj6DGTGtXvwXFNjUnNrGa/lGokWhilBgWc+ediGepMDePK5sMyBmyxR9dlNFJP154fHY83sJrxibClJTzfquOupCeNnH6rKxj2j+qPOFOjOdiCCe0uf2T/BBhKN6SYNLvIAGaqkm9lmqXUgj2Y6S98whVTH8OF85vmy+YobeJzvhzihyZ1uk2OZjy3jAlW8PlCsOcsC4y0TUFmTwB8Mrpgp38eoV7UQ3HqPcTvNng55mNxSputIiu0vTWWMKao5UGCcb9SuR4WeOTXlfERSaCa/K9VmvO1FboOWibt0gwVS7JVNQr7ur7r2sqyH5PXzMfWqybJmjJWpMHPDeZdapLwGXGk3EUzCfak9hR5B2AA5W98Z42ZZP+qOhaA8h0L6skj/FTy1/V+5kk3se8KjDfKZrSwsAcWzAqS82F25IY+iyxpB71pU4oWp/z/TvTxD4eNKYmS/JFIuiNZYlAE5SulLnCNGlunOEv4Jisisnopm9bVaQiiad1y5/cfo2nsQHNM3JDCw0F0BEKf7HzTRRrs526zyDG0F1ahtssgFIyZ7RNRwYv/va/9soDxC6itIc2S5haO1rk+KBvRuBVVtGjXnij4LPNSTaBLU/Ub3nzAXFm0XO7TFezLUvdb8sEqJWrLbzdCmnamR4j8nH367aVXRRbGLTliBwkz/svGgWudV0D1nl2LcVUVhF73yFoX3yQ0HMnMRJHrStXjXppxAJQC8CuHkIo2D0r1i900fAOwMf0BDFxKl9ssQrUVDo/bvYS3qDKp5BM99QeNxCg4P+J1OtXqgkLNNNQDC0QrdmVx2gijoHMu7Tk6jVRjnTgTrnvkBo4s1AhhWUftqG8AFT1cMC59wSZOPu8J37gBKkbT2wA8URI5yCWtc1rNRtVphIkz1kHqShLonAenyrUxr6LV9UJJeuZwX67lQVGboIptEvF5vZ+1tIvdW+K8tf648Jc+O/rVZABj+GiDmpYDR279tSSUcd0UFg2NksoHi+ctDcQB44gckmNrS4KKd0FrGxqmnkK9hmSndnb4XACnnYz/4Mhesa32doRRX1v1l5C6G/Mltr0xp80qSo/5c3MPb02e+/08jiGhMyuDDfO86SdOMsfC+4BiW0sIJnxQT3y7PIws5hqku+SN+muWUdxAsE4PlFP4uViT+j0UQC17UXggNH14K+viO8ti9QYQ4p/DzynRZDL/Fw9KpqJnjtM+k582qWwNxQJLLP3iav8Q0RQelWNSV1GMFJE0WmhLVSy5syyA6xcitP1Bw0LaFYJNbPiq/RWtYrwGd+vI5wLi/BqDrs1RFop8RIVUbl3CXZlRKCPbHIceOp/iPIiLq7BfMzed72lfLPN3Hsgc8NPswFEGG7VzaJhMnMbCIhxbmc5ptOk6gCJZ84DAAqJr0HQGumMkZfZtXhHG5y5DrU15mG8nhmsaYFNwZEKz4iB4+kB3v1duptypv1/Cv9rauc4KxxQbyx4J7MDhMYmWxpanrte1zZ4tMQPsF+FGc/Gfpu9MUENUF1pT7vf8RB6H07ho6zkB/xsL5DTrh8lDHf9nxsWzkn04Lc7ynoLcluwYL6tN8BUOlpoOSk7C6bss4ZwsLCDz3X6Vj/i3KWwy3YWSbnzwaqrPuiqbN7AHoqyxyHykq+DpUSTJfWNKEmjoyMl76R5mDe5rO/cOeIPqtuJGKkWt5AiSEnOQPVoc5Ko231EwMWgLmgmBppR38BImhk2LFA1vCX1BHB1Ws+bNZe1tcHmeL8jdziPRV1WPfaw+UPeBQhf31xWdrlphMaM9D49zhXNg1aKliQjfYHUPYxly5dS28L1bOxwCCg+rTC4/7SUnGmTuAS/AUtzkIMd0yAZqYvUQl5bZMftaZ8Ia01dAnalziB8/Af+tZr22iGVHcq6y4Q+fJAh9Nguj1k9blid6VX7BQbX0pG8ZfCYv4t+kdOelepQR5jvYPrwwFtnVadX1UQJhd7HgPiN07mcnyVhClRCAiKbun6YkLgIOXTAd80fZoEswOJ0mjRtexkWo5xjywkhkNEQjv/WPWnFkxyaL4Kgo1lzf8Dw5utcfM8ltlIWaVf6U/ZMULQhZZskYHhCOJ/isxIKd+6fyK0Xt8cr0X77JDT/V6P4/AmK2wowcsQBowj6w5hySnaawBKiNX/XmIXcxvh3U+zLP1KD+6nHh/nE3ZU9bKcOaigYujMtrBx4+FEqKWfzVywc/IdfU1J5dbsqQNsj1nzwAH+KTkUfuMBslBIr0xoUaiIjuXdJglpGkRrRKE87WuhTQwVP4eNkYudi3PPvd2/PB0ogEoEXqcrInbaJcAvcNH636Y5rdcggXImrh3NvcwGh8GPAXAr9PnzM6ggmoqsCTI2Ct3DCf3EYu/XojjtBNRnuDeCvrDMR8WDiWGNQUpGC5lyK7naWvRFbWhghNnU501zceww9hwhiruZeWUdyfOxsJ0yl2nv3KSJ27EL4DXC+WiVAqcP8kcu/g1r3CwBY6Bbfv7Rm/zgMojIigvcZbm6QoGPUnneKYocIMKvai2j/BGDXBvrUKkVsHG5gTlAEdIHuWvIxTFr4dBIBjMiyTUwGo30ia+vGrLX6gQKFl+wBXG794sRrGb3Dxa2WwDLvO0s8riiILheMNWaZRT97e0RImF9HTZAy9GgXpx3yQDOuzhbBqc5Z+U/p6eQT0pbJuq+2Ewd1HrU2k7o6rfjiH2FtueSdWeCtJLpYcJN0FYz4CA15HYfHqGKmxa1zTlxr8clwUpbZOMUK0L4Y+/hLTeoz+NN60vTcF+0xge+7M4Zo7xPUGeo8y/3LWlVAkQdzRawt1kxlOVVdU4km07tTcuENHkC5RvOWngshCaf/gnw3P2yOielvQaPH/FMHV1I77fao2PUZCWKW9ihNlIy9Xz99/5RDtzCkrRc7KOoM260TXkccnCkidRW5mSzOi4svJ+beHz4jfdzIsphJdpM8c3f64NW96FZmM2rZD/1Ut+88NPMNuttO3fJBxF7Tqe2XGPdUE56FOxMG2E11PJ3CeplD6AGzO6H9tCIXjukzMqJpbJoOMIx1NLIOOuvgZ+QpO0pFFPUznhnrMdubb/P87Em4UKMLH+z/62e5ia1+uCZ5Wg+ab4f++DNPWioMjUOBCnOk1g9sZSSxhcUwqMeOCqH7ahZwkba2FGNz5XzBuGTofTBRB1rcEQ3FqKQ/aFlljohuwqCRbvFc5+wbmSF0stp05A/xA5SDzs8gK0T4db0oJEZ3isnRJdmaLZI7/BO+9K91vFb/TRFpNVqZEKmjVRZTlkYnuGtFLpiwUdRogx9Gz6gpCnHjoXxl7SMu5uCKLPau0Wn89ThfUIvxQseVH4ilDdVJ8B//pafMFjvjuuCVPxPKHcqIKprGzvuaVItP7DapNKpvDejs5xbSycfsUcHK9pDfNRaEgg4xKAgl7cKBGtd0Xdjw+1xsJhoQ9wjyIHui5bpWDFrFNLxzn9zxlBDKDlukTyceD6DNJ9YWu+L8a4bK+JbuD6kUW2srioI/I2jcp16QZnLu+3OCusvwf2fPgHcUCghUjdx4sQmD5dH9ePCDXS4MhcoIt1/kLkfE1ZFqCMPlwguWKA6i2Yaxy7Sy8ppNAunGDrP+i9dOz3mRYkSsdZ87N5m4Sgo9/OoI6IG3wzQSNzQx6j+1VANBI/Fuyb+yBrOunkMVSFGfefRjQgcuUR2ul6iGcO+59mGb/NkSobs161enervpMSlZHxNuQFooS+392oPCIfzBOTJEpDxS4/c6MeVj6NvmwRRxZS3ghuJrkMEKwza1euiwJGtdI4JqfBEZVdSezvsGDVS+mheP7UiSolEV7s+KtWWLL38QSlAhGtmOIHHQPraDz9XBdpNn9evda2bknU1907olHnhGZiP5Z3SjqWu67RmUxZi1XfSl9N6TINUyISHy4Z4N5hwLUL/3+I7xbK1E0YgnV5BldtdX0BXiSQxkj2etGjPwuO951dRCjPM6xGmAoInhj1fZUEpAdAjV2eGDnZNbY4Q0rRhrjUMXKH1dG6ZIVIC8e88T32E0Z6wb8Tf+1SyRn1mFd2aRMaqogqNzk2m3ZUNKafo0T4VjsyPNH/1XhjlLr9sWHS2QdTECvMoWpwBxVPZXgs4rLA/F6GT30dqczwGcs5/USsoGgmN16uAHzsxXqtyOlzqJ6uLxPak3b+I9Z19jZ+mjbRGyV9VKgxoQv5m5gqQtcL1n2/3s7m6kloYwAt9WJESsxep5X35Y4+DiQ5kJEFGPQBIsIn5xRIcAk43jE92obFRWBbgjGmSEELlPusbltDZ7C1OPGp1oQouq3i5oYRAfHfLfN/RXfREaVTACWdFQ9ceWg2SxgxNKsywxdps/tmymAgt0JXVEzKa2+o2+3nLfBkK9HIwb8y3PjWEzuIEjWlesHM1md3rMnCYmQK7X/fCTIwK4bA69HUiJeJeC0XLTm/Avo86+aDmJH6QMySlRJU0qdc8vHfNpn2lKFIHk1ALlsXGTNxpL1g4/9BVcS1RmkFFNqfa+fcWc5j/VnKX6m83eI5ryrTxXwn6f05AjDgMmawnXpb22geima2+G42sosS2v9Y+pn8OixoGVCTk8Kgvg1ZMoJcHLn8mLmLDtS/6sbFdLjq6bL6fo+PA4Bv1fBz8pHxNUFRzGUugZl0iBw4/833WaoSKY3Snf9ey4BzfkBVpmLnCF8uHzTSPVo8lgOHa7qXlXDeqv6O+3y14xS/ZA9g03MaFUQudNqbwkmt1A5wtiBq+Xlgo2XPPWwz6G4PIjvaX7US89mDQ3zQoWgFgodhK8W3czBi6hz40y+0WF1sAPyA3b/rnmwAw0HsYKMAdkbSCg92+FrHqpUnD+1brsTofbcUd1Jyz2QtkK30f13iyxAm2gB114JAWzsC9CiO/joGhdgrkUz48UZyw9iv56kPmp+R58Ikkq/kxTUkyrPDDNqwEIBKVLxk+oCA0DP7l6/dQTBLaziMZ4CK9h6CuXf1CQk9/48agbGzV4euhNQ6Ebcltt78F+IZvr3mOuxbd/uT5CNXvXEgVmBdPWP02Lz2aJN4laaJEd6aUZp89KazgivJ0XglbMeg75oJTpNEhzjXwbhzAWU+KxU+muqJFnFbsTZ4G1RIpwb9qVFCdSIsVsw4RwqsbaUvk+SIUXE1hBLAmC+Rvx8kf/14SnBGXfiCPQiaj3YXZVoATrqH2KiYeySH6W0f23JnttHMEO9srU1PHM01Q9SerwQXJ5NBxd8q9WtMmfEEZ9h2bl7kxhXwjOO0Wa0LZ9bmkpndiTxBdtIOPfXEt72QgU6nPpq3IgCIobeJ6LBEU9b0i7ZYlDnEyW/ck54TAgZKb5MKA2CXEeD+hCOdx9BakadiTRlA9y9xm13t+9X44Cn5dod6FBPgPm98CYq6Sg8ItxNY27XtvSKSDxHUeYxjEM1w+wwdUnocZ29iB6B+ZWY7o02ucbC1Crwjal44bODv3H8JNVdOb8btzjz6fKI1wCL/hsuZ90mBuAFXiil8GceqdQAmkD9+vuWwTgrgST6p2ozW/Udfrs8vrknrluyUIJQfqAzdz0rzMZQwwkeWaMRlrCg+wstiudpIjQvTidMmaUsHI64ztoZpVwtTAgxVO8dXSXSA9U0+DvRnvSJCdv4i/ajAFYgLtLCHfEadNJ/Eqz5ua+QC+FG0gKv6niqo/8pqF/h60+iM+J2GxCJmehUU8iayWo7xJCt7bh+tPKLHjIs4n5kA/wJqJQ9ivahQZz3MB0AZUi4MjxIwlLMI5582IIgcPtgt0FPBZ6k6VTYVdCIucDxEsXewrgt0InQpvOUoYyKZBQ1inxmdFG5Fqu6/lXhY+Py5Ha35S/Vbm7l+F+ZtWzKDlus4cEjALH6ZEaSpzi9182T1ml8pzgRoOJSJp95bLZo5bukhBJ4C4c6CNeDTktfkKUyreVtfQDwqSZFTUdhjlpENO0asX67EsJA4MSf697cQYdHVqLB6zaGzoIKwwDFBE/G8JVDMU8Z8UGV0JSnNyWZNZhqy+3GeY9gjIW0OitjGyfx+S4sg/vMTMtsIMW2307l0W+j21owXb67Ngvq6gePHU5h4v69cMGPVI2isHs5wRy3xPNxbqivkkE+wFg3DIdYO1iI5B4zkaH+shWby8GZXW2AtiySxVWe343ChI0ms1jyYqLSgvC/8/vsMveeMxYscaOPSNaXPiZfmZkqDQ0SomgLdLdkQhUYCwmAUlVplDBgJHFACqsS7Zpl1+NxnQW7F2R4VugivsEfmpTCO0D1rUh5y8qQjnonhGWGgktFItJ/zoOdQtKQVVGtuA5DSLcDHbe6Viw1obv6ft9u0v1XhDeMqv8VSUmA9kCiK/OQtAoqVQln6haYNx3ogAmwA/je4oG5pkIPsUhE3Nkpu/4A2lHHNcGdVFS30kEy4/PYnf7G6BzSJrgAzNLRBt11eSTQerhBBJYc+GFAn+cq+UZ0c2Ik+51p2pY/4Za1n50GCuexjhzXw9t/4mG0/PQdrFvVdQbdXH8p1Iiw2KFOBUYIPekIjq0S6NZtjtVMswA6CckNN9JTvQYq4UMJRy0fJf9czcGnMbPfVsBMr6sHpngnG+WSbI3wisdfLEJampugzp9wxSP3y+Y1nHkrnkXOY6hTMVndFbKV6XteP+U2FjD7tZuJ+HX4KZS9TxZuY7yaXSNSxlte+iQO5OMQ4bZVxAA3dM4xpSxIoYoeipn5H+xyksZxwrBvwZHsjCemqj2JvjEF/92+SSc2zSj90f8E6pyYm5fmGSdGZ4/xk1JmurMUEPg61YEwd7sBtSkUcWrdrgZ2qvfdIHV07fFomb4HBQMH7TFoP8kzYXdAfZYLRLxOqEZvH32K+Y0ZvMzSTEBjbu/mM+/eNGXbDiHatywCh27SzImByL0Cye7qz7FpJMnU5dE7xoq1e6nV2GWzfiuZ0+X8qQ9jVwOhHF1YxVPjK+Ymr/iSSZe/Yc2TQ5swSuqu2YUf2fyWSfIVMx3IQWHRsHSOmEzV4jR6IQVtLDg3bGmI/b1zSj5UaPGwxXlP2XQ2P1IuY9qrcGkPN3/5vkJ9OKQ08k0HKqExRuc0T/G0mK+ikqFpd9CWvsHizRL/P/8/tBJKV8U3b+bErZeY25WclZK520zK0lwDopUVvBfHFhzSZdlCTNdcEo6h2boCjIed01gVFz0VvgbBhBEzJy9Fu/7X2kwRZoZmKAsvaxC8BaCPxFqAQcSzXX3aOpPtvhFlc9kFdF8PPB7JVETZpVrfvS7X4IhqQ+qQoFqPrp0WWTGhiXy7wIzm2jKYTeML2OzdwYByirpAO1G7FYRa1dlg+ayaHe4VLJpSkp5AaY3nQL9KF4PnHDTgh04tewJh/kYZ54qwzLE0uZvxioypEHMjvGoqGJV6BMdxf2Hmb0AV0uHIxHV4GATDWYXK56MsKrGFAIc9A+DprpLC44XDM6Yyw7rWUUo0y3yRYXeNZ4PfUNBcrG+1DQpF+nZGLxzwxEVUXTqs0V9Zni9kWi2RLZdFoEf9elKTQBjwBjdCFEZyV4Zr2XOiB4kVHzrwPww0iDvSTv7gA8obYy/bwNfe/9vC+ItBBiszf4b9tvXYKQALl8fhKbSGGXX7A7PQgnb4lmajoRIIMm5Ymez0EgqHij110EVH6GqktuWmz8/dzUz93h04RITzDHGuKI+X9tUwXQ5qWkBbdk3XYOtSWjcvmSWxCM5BfYA18M5VNv8aDhfUrevc0sW/6gEiFQDzinzH64XZaucv7LCxR52EaSUFktbspP2J65QSLq7YnvYfFAobX0SrLk626+Fm/MAcwDL+6F6tsPzpN3CNWB9FfUtZ9azlbEtAfIahr6uGxro4zn2QbyRZWEJ2l7s6BWN0fc1mn5ikOcAYR0Gds5qmdl9dCoURR0Y6C5Pc6Puc8rZLtm5nUpso5d+CUoG9/4Pl2SyqMw2J8V88VJTCyyZ4Agv1E8GUoTp+lXYCK4duEneb0mJyPoccU/7hENTJEbVGr70JQYMV5Bd28DFGneK5EBaKKmCQsJ0oox3D9JcSRYXNL+h8a+SUGSRFoScedYYQg21c+j5u19kayWfCykUEWKYBH2j+jy+EtrycVD9wmIK/t278pCpg6BeB0eOezvK/cAyVGFvX+73xsTbaKMRNHsx+AKqH/4p9ixUF0l39ns9iphtJ/le6djzSBZ2CygNNudNbvLUEFbGAR60wysytXUatjp2zZVUwbyjq3iMm+4LfJasLKhCvUd6w/op2zq4fpp67FkGv2S1imh1On1ytMhymBmpKFV8/8qOAwAVjk6geAI11Bz6C47Ak8CpaONDng/xw0NJqo31XjS9NNZA25grYgqkQOBVJJwzTTicMq6aB8/c7NymVOg6PSC9ID4YtST+90prNAJ++X+bvnqUSP3bY8wroFvEfPW5GgAnrNKauqsPU808WP4WJHrii9kcmBHfqS119h1J+R1zDJFE4UL8TAI7JgJ2WflcNvX1brGO5iVTcZDwjD38zMkEufupqSUQW2puTmHI5medBQiM3wO6X7LcE4jSJvpudGLG78K3lmsCm0IL32nYCNcoc82QPwXS9ZjZZfFyiJJbxF7ezRm66wtGnIGXrxcHV2xGLaqsnZ0JQCLrm0kE6o7gr5mr8eyiuCEeya22qaoGtK7ZiWkODp8f6jevtXnKIqghbQxXnirEZWmvoe2cNOaV4VlT6c3EyL4F2LxZuyo+b30FnFGo2v5Go8Oom7p8JeJ9pIobWMPUp+uxZj+QWf1KwmtR4W6owemR3xzzaROXzA22GpwdVMqvnmFK87wnzptKWXzqttA3QmIJ/ElP2N7mEfFv9C45i06pHLjZ9AfcRGQrcxGLnmG5m6v8tgp6HCz84BXMtREUf+SGdXaNfoapU9izaBA60WxIOtp3hKrfXHm1gLT1oLh3uz+DM3lbeeBXblaiHjhakMmUFrrOvVy0Qm6YlwN2u5beP1EAYxbQ41jAXNStRbVUMRFQPlW1EDgQHU/3qpV1AVUCPIyo6LinPtjE6kgErJ7NLndkFcmkrEH0OAJA5xxnpMDlW1JVtw6qY3kRV4f9l0lWphgh78jmN9Wd25OHNPEYfSwj1MgC8e/cS1KAwBmWuCxAeJ6u1yVY9jUerfvT1hQgSIpwvFFrJRpDMGPKsm2+5039oJbHVMuTmosWdQZFyePZAdvWmGGqFoVj1QYl8xmOvmR4407O/GG3K3++UmQOyX8WbquajHk6vOHorx8TKcxkoKjvLaBtYyIMMG06HWfFyX+dyfz61Gbzpf0/BfnfzExPnyE3EWa6qkah4NB+JeMR782Q1uHOcA5mHqZTB1wJH2Xo6wc42dNfosQZQMyvvtd94gk7/J7b0B7L0a7SQgJFH5wkVUGKK6jmH3tXvNNsAehlcxl2MhtZwzGiX6HnWMEpamdpbw9uJ57VXNsn1dGfkb6aimYH+CFtIjDEov++Y0iQHVraHdVMOE6vUjDZzqR1f0s0Qu69ZiY1CkEYjNJw0TBI5PdNE2NQtsOH7VnW9B4eI1MdsTy+UHQA26OBDV/VHadwqU2z3dmvgNxSU0TqulS0ldHtw+tnVCF3FIUPyyGHUwfjH9AmfuLt6+LDt0eKTDm1wu3fATQnkcwaF0fjFaCuk6Zuigy1ND7Qy6UCF5lFsUdZTLY2kNQeoAblZrMUHpOOdrPFmuSPLqW1+FhmgxHoKhT24Ht4OK3JnL9kP7IAzUNumGgCyRdsfdKAiakVQ5s2i4Xaea2atfzeVCO3rfq5KD0DZJslBAy+UcjMEN0/mcUkkyzWNE8VDOfEN/ZqdkFmOIKbp8jqVqpSBaCALVjHfw8a6pV1zSoAF1PteZFcmSzezoQBpJz6NHz+kL0dtR62cOsb2lzyWePLQkX0449pqBpXujyynLoYIyevg6pmYg3pOjo7PKIoNi1T+5ABsmFooGthbl1togywjnNK/wc906qqD5X2kUuxrye9DZVuJGPSszXZOh7g1vOzZPzkS1Oikkl2fBs/GzR/wbIjHJ4pwMHxFP1TmWnL/EQZh4CDqc8XzGLFqx0HXA8Ugk+lqIh+mp7cUAhdcxdVX0a0Y3zpZJhsxSKGl8hVFWYqAF47p+xOhmfr6NI3ST50X3pnpmgoWATOHJ9z6BATzbQJbppd5pPBQ0kj2PaLoPXe+lEXWKpLMWwwYfsEi6cSn/JBf3c3XtjX7s3+MiCa6rFszmohptqt+Np9KTvCwYH94pZA857cgtCwX7lXKwoN2r5ACMbvgnjlxpkSCKEm9MNU8cFq9MqAPsnRt4Iy/zvVa1TZYMvZ+mmB+mzevt20ThJ4MnzsXZ+bBAuXyjK0hlvL/NoZ4xSIhlwY0yJRhl4LnVkSuIXMGWxB4oUdnMXYBgfB3IRAa//USPoQVGwI96varbkqfAvVg5ixPVMnoyigAnhtW3G5NK2RckWUoMccCdwbJJfNq2h4j6kH01L1WhTRXC4z02n7HJhhVD+mxjKlrsFmtQwf5miy6DpwOt/q3ReXaNGE8uvY3YJSXHUWP5/aRcbd10Pj33d4ihENFRiTGMqN55JCjFiAI4KHMpL+wwaGkbYwiL+qFw4ApiiLvqrDTi83U0SdQRpzbX+EzVag0ZJ1vs0unEZyUqgS3W/h6ZdieIaqp9dtHYHAvdDi7OkXMfva4LK2HnbFanibjhgdfh0LCdealmD6L3njk9V+j+4A4Hcylw7ddgiQG53/5S3bdfyaaMO6YoVcYHMfyujsrQKFdgS0ff+Ce0X1lxFFDgFq04mlUhFDohKhjETQU5jpCFPNmummB/8aFrkMXlhfhNre7nZ0c8/RtlH7k+C4w0tDozRqw//8X6TeMjJ3T+eSogGjf3wqaBLnlmvf6wHVgpDE76ak9EYWphijuTF0JBKFGdEgvG8vZpTjO8awj/5zW4/vjBpczxOjDGPeu6Cb6INeiOACBcRXMoI1eqBELX1AUOxD8DcWqN3udwRkEqF/RULaxFFW1DD84lO+ncwIbll1bKV3tClIoAmh4FUgHXJnqrHgIicjHBU/D6a7f5k7F9+jkY7OPKZO6peDcBtC/DD5JcalV/ilgevr6Uc4kVrrkNIB0zvERxq64lwvfR8TL6yE3GahZnjNLGIzryT6N60g19R3OnMRuqxaIoeYHprpWsJNNnqsfXx1GmzpxYq1hJAZCeJ23uC5f7lAyG816F7UhRhqsDvkN5/LU23HlRlwoo4BvF4NQbqeg1ZmMD5rAfOxHOracVwk/aE/Lix3hPsUXFXl3FPulLj6kGK6zV7M6z1PtLEFPH3RoZ2yGqaONbVDemYP1zI87/9v6nNEYx16OvUb58UjbPcqtbx289f4YEqr9O2MmWvMmsH8Lt+Jz00GIOGe6JIJsrRBMPD1CRDnKLL8ycv1UzRAhIxxGL6AzY/qs5mfXQ8X2+ymkM/QoTyazq5TEpj0clhlzLOjzlRz/rCRK6qj/i9dt6siem3Ml4zYdaKAwAjYt7sNazPOlfNGlBwfC5eWMZ4skXCUEMHaOSvPWCjqxpTvh/u1ag7cZ4dAF1+lIUojZPbx0ZlD4dBOiklqbYU/CB+kTQQKRpUkW0HHk0Ya4vMqwgIUD3EAuOBZI7HHfz32YIzQ6DRdTI1KsDdLvsehmBagOkavCPpO5y2+oYacARVnU60twj0di4Fz18OS6E1f7Sryb4AtPu5+YF4KqVeyGS0YvZfWVrg1KJUMO+yHwrMrAxLGgy6dSkx3WgK1PFZKgSs1lfpamwLffxJVAMhIyl1OYGSr3TTO5Ad+hnepH5/G3qmieYdrkC/gWy1s4x1k/lk+P4X+H0CipRCTywx0MeklE0HOAeGgZgMd4L4Qm8DwYUT9trNW7mXyh1K3l253MwSuksIHSG1gEqtMFdA4aB917OzC0lv3hpsyJADujQhly+wjUEkbk3WRl+sH7cG5S8n8AjBoE/xTfha9gjEuK6Cjc2BwrgohqSlczOhk/6do0IVJJF4oxuR3oztlThLwH5QwYuJ8tXXg/Y8CUVOrNqSQyUL1ZaBHm9CqNy3AkKg1iR8NvlBJFEFAzI3kmM5gXs+LMqQenSS9tFW0l6WkRRneudiX27rFvGKX7YoxdDp7phDr8xp8CFrWNwRgW4RqhG0jZBeuPjaRC3bhc3ctQfv8tp3hovZwczwQks9+Q7UU1gItIMy9NOXx/k1xrjnhYl1/zHMt8lXhr9kItyHvQPUBgjHl/Ynbw7T399GSpReTFz9CmVtU+OD8bmvChPysQkcZj/yYtMTiMhKm+JzKC71/iBgljYeRN6Eo4HgriXeZjjE1XQlxjT83/CMfLiNGSj3BPWaRxZjJsngFl1NxqlyaHTyY+ZaqhJjdDTdTRyDslkKgbHWmjWeXu+9W4Tc+Aj8ZpQGAeUGRY8gFvwu1SQ9B+vqwXvMQHOLRxMgA55lUAF7hnV2kkHag9fGAHPsVzcJqbx4jAHIw1e5UAK0IoTrfh6KalXK8/M7aBdJ6SAzz3YVT2JFUU3ypmQg+1bSAYXW6Fy2mv08amhH5K4FRIMwKI4MqR2wtEtqDW1/+H0IfaoRlhD8BYpZtwj9DDr237ZI1r6i+wxQNycx1N5hHhko5mD7Nkna6C+wvUXUmMXtgPNnG8ghO0mAFNUUSlMHZ6w6h5mkgPMcvzOuDS684eJCa1hys9PDBAxZ81ZWkEhzbMFUg88cYGxviXNDCRGhd4aJZX51bvRLe/IUScmLODMUVZRaJLaAvWZiKCRtDoPBBuNln/H7Dl3tX587inGXB+lFs7/H8gfvB3GKR+FqHF7OvoUvxFe8ebY6QGhKJLA5AfYT0JV9fyw8or+qqYFtSj06nAj+EJ28LJhFNh+8TI2qzjX2FatxFwG/CQ6x7usSfsxcmCqgIAbVOcF93gIHM7VARaAfcDJjvmo+wxWyMO05LWcUkHdnfj3HIyJ/9bWockJS8O+a/fW3DgYRqcid9hYUmhsBhI2QrDT6+mFnqNeH3SDU9FJgXYRa16qosFwykDSOcCADkbIcqoxW3tVAuztE3V4zWV9DZ1QD74HXNEQ3jrsACV3+dnFupXy6gSuD/OwDMtOwqtScCABl2kiaFPGajJaAaJo2b1O/pFwENZNXxPjQvd11wuDCWzX/z3zD8ir/JLSK+rMdScYIuNgX0pkPrCuVlzyfPJrWwgWtJrkTb3PnTTJzmgoL65AHU/UHoCNoHRZEFZEja9GxYfxUS/ZtY9/l2kLH4FYxfyRfd2FoDgxH8S07Ur3bNZI5FT/MiuXqspr+3OippCSq3/QirSfMeB2eBAJc267KHhNPh3oXVQallzTAo7gKhRvPcf4iL6L5AAa413goEkngE2UMf3+/z2evgs6vvpl4iBhZwBHyElJLMTxMsPX6xrRMsOgxoX4K/H3NxsFPiBxH/MrtIeX7b7hSYHRKTKmxhwh8ocVAlDEHXhz9XR5q1D3O+/ioR7iCsyvZmO0ACbLSQEXIZ3jVndonV5ABQMCIQ3q20R5lHhNT02V09AyxFIYwyE5ML54SQgeL7aT2ySOdJWfTbQ9MToCO3TzjhXcH2w/IznJM8peKJAS11t2ut8S8mVzcBtLAGOk7C0pIEVFohmXV0YW5pB8DBR/+sBpazjar2y47hOb/EotAnx7oy3FxScdcs4lr5Ywl51RW4bWDsvY856++AsC+4mAFATvTSzmqpA2a1Dmtpdf+5elkCgXBzi2Ig8otWAmXr3DJy1qskfyISu4+AHlsIb1mXPpQ0O+j/EyvWUA9xF8ATtv/IkOb2qR8gSf1sAPcqL9Q472rNkPW1W+bztFzmOBOj3YtowwQfdJ/5MaSzUpVzMx6rz3sUit9PUd3J0hBycN12+Elo9gujvAMRqME6n+7X/rJOMJjCE3jvpb1AfgWQs5ShW10SuptmpMVCKjWT0f+EKprfiDmDRvqGyAy/cAdIKdIyzVcOk/sg2EL4BsStRoTxbxU84UcS6KZqgkA/LwG5hFgghs860o5/bbHMiE0huj3oAV870n74peWASKNgCWZTNuQm7fnvz7b0tNlb8O5y+g8kUcRXDD4G9jVPi6oeinGOk7Wls7orNFMf3v+okgJyFgiuYLOfYl78a+CtODtZgg7ZTSMwSKbbLtdF5RrBlnRK+CUM3OINmi6jujOv9pPtljfP5NLLPR2O9zQ8JaC9UzxkF5aKHizu5iC2aY+vER1tce/nWN7R6RzD5pwwExFGO4RoF/JYQy74lBGoOCyBQPHS6uTroIaAJRQshDKNJXqqavIYeZCwvUHBMSxpv2HY7vTgmBNhxxPLe1+Vl9Q2LqEEJGgaC8eii7pLPVJUxgeohKijDwH9BXQyQnuUGUEfQvz5C2XYUGbFJDp5yNPJmj6OP7Fjsa4UXoTtmhloH5dwS5m/nTt58qf7JxCK8ESy3o54IWOnw/WrUvKFhTwiAb+sBD85Oozf8kflUu3LGbkM7sZBvxkJqpoZ3oTQTPt9niRnvGCgAbwvqahzKF/Ov5wDLCozDo1mMwbjwIesKmsBf/PSkOytRbrxd/+/sD7HdUHfPP7yKhFD0awjxjOWtUYZM0oZF7noAQMOyJoUa7AseSWTvYCxbRFqzfkgG5Mj+kwL4Gh9nH8KED1+thK9rPhl41Y9um8FiAQ3AQYGyEppLUBjTiZHiRKhwc7VM6Y366+nfMT3wGq0MbqgTKNTVLMWjWnQmLR7FRfmGnFmiXoQijwJj9dUnQGQG5QC9bCQbJstna82Tg5zpyX6TRfnSWEQKWYn3ZfujIKJjThPgZFgzQAb72BnYGuyJdV1UCkmAK6dJwSAIGAICYQk2nZFy0CwcgzHZKgfDkZN6UwpHJSGoK5k1m/id0wmVn3RB0xa79OxBTCQdW1EaaApvERnr5jIhw4mq0Eim7VNuUEvgHw0Pa9X10ucS4GZIPMRn5mZ8IIdlUKiYHH5GgkANsHNt1G5u8GBqzQjuPD6SS10pPEigopoSPHsLq7N6MsZBl+sYRQME/buWi47BdxMXvTdyW/aeyo+9EZ4aHdKQ/YPuPetys9IMZ/9revhYSdLDd9NQDSYXuL7nn+VtL5TrPdPDjrdZULz+8yLBTXfMAnIqrHcmIPewNeh9LunPYyJZTW3mBIFFowxGN80jVkspZywkY8ZxD3hGnXFzwUlGvpLHpV91CFmcOxCnlfrLWzHm4qd5L0qsl/PZDNb8fhW7p3XiBGShvOlamv5djdSS3NCeBg5PK/CPS4CO54Bn360P/mgI7OP/BFp4qqJNNvqVHRvtNt7pJn+SrWYpJS6L6MmpQLxVVE39GxcWMqXxotRJfv1/aDqQ5Ht7vi+No+3m9QBf75It3NKOrJStSVhfIGbXqycPd7j8l6eaJ73mjqCCQG0upKd5+bfDggMPPlvgBTtrYCZr4RL8ostDP7/JsVzOYsquLHgyxqQAZsX6Ig5MBEuEM7VnfPJXB3n2/JAX7yelCNZsKYwiwBILMsb+fZisDuYK/XYYgVRiou5B+V3Hvq1yHkTN1X0INvrPK4o2K3MK2sY09uHpBrpqqTWlfL67g+buoawj+hRi/xNP37Xe9aLTvTWfOIvyd2Qn9uvpNw7sFRF3jM03gxMSndRROrL18Z2ejzqgAu07DFFaj60XjNwE/xlWVC6iaP+GSwnlEDzZnj7CghEyA8fPUf+NcboEUtArpgcwjY4vHRgnunBcJR/GiGnjcgiQxKRdqnERyk5NZR1BMq+i4S9Pvqla/+TX7XrvmTDNvKf7D/UqRbqCDZTUFNEbEB0sObke8CQSYwMw8WQKh5mkKB7yF21wZ5xQkyj+ZwHsq6zo7sknLcc9QkMpM3B6tUnBcXAJ+KIh1KATPd3MSxsQINiRuH1ItZW5SHH3G4cAkb9N1Ge5h60b84dCoPVdsTKVt8zscoJM2TG7UZ2PTVZrnoQT9+zCx/TQngfrRNrcFknCixLJBpTJMBjv2mYTY2YY238STtoSmFgElPH6iFSmgi+Wh5bksU75F/LIXqxuXCQ1eG/3Kn44tZwBvSn93w+jAOb5QgEeyAFRrQMZobLcezDYZjWLiAFCQYO8fC+zs5nhRiMta/X5RJb4ZhjzZ/1CFHQ/7EMgv3CEGGgc5o55KcQVwPMA2snBBQHij+wNGGoGTvjeFRQ68j8nJlOBU6dS61H7pqRJ6sF4ymUK13jNsiTpoYd3waLAkyl6L3ppYfZkH7XI1AHYRxV9HEKcA8QMShD0gjvj1vRFeZi4iPTMpNtkymQkT7BVUlwD4DzDeF63/NciWPucxJWRDsjnF6eTLZs/SoPdHGmPeprHoNGrQ1ArHlCDJthhU5FGeR3bEKvvszIBUN0UlPXLbswVu2X3/9JQDJ34gXSjcyyXwwzYEpu77suGSKjXiQdFGdIhU7tpDJv1UW37zqPYwMACSX2DuJ01RiGSzusnnBiaTw2CxP1pl/W7zwZM3GLZoa+OaGRQIEfdIfmxk7ULhXLB2WEbUJfm+D5Ugi/YfBy9iDC+pfNQUadI6j2+Fxlzu8yZvN2TaRvXmZ37dFSYHjEARof+sbtfQIGYTu6lezmqyE/HKDLlFC5ALnYhhCgHR5Be4UG1fbC7ZQK5Ay/FLt3o6bJrGKq0544RS2jy0qZHMsvIv9RPxrEqz3mE/fLts0iLkbgaS63M3KwYuFTChVS6bBLcrCc70gUiRKHMHABHmC16Bv1pv68ZFbqDxirElwLsRAaauOEQ3V37M/YtrP6pcmQL2Qo8poptQo86iPQNMVPuSAciTykektZixdNejG0OifKcIC2Rw1pZ2cfTPhjylN9HTXTBji5KyZbTS8/CFVULTMKFb+ukJ0LPvayocU5qVuZlFkyo6VJ8DnK5wthz70u0D1ftg/ZOgal05Hl3WUa2fPbBN9wBFhiqz6wWltE/+vSNT4O1Qmh5ctPFoQLKXLZT6hyeKMKIoVkDOGLZxpCl6qJS42FRAzIvns4MQIq6wdnvJQlaHDpWGGsWNIJru4LV2fTUQ4VPUvURO6RBwW6fuhIblRrquVFHzJPeBbkJrPQjvbueK+1h1ys1LdL1A+sqQ8l6YFyNd0eIPdcYiII/JKUwzqarnzjGjfP1IUu4qL92m543JM6aTDVZYsCjpNx/pXip2lyQF3ssJywW3jyynYT4cLif8V00MfOmKgfaM5T0J2L3qPu6wsRi7hqdQoj5l6bg/LqbUwPhB458UxKEhrgfkYpwU8h8soCC3RDwhmuh3NJ3IoLi1u9dK6HIVLlOOvjbrOHseEDQ7PZbxgxakbTLaEMVobSKCOA05t8mPMGRpbMma1OquPmiblAkuhoqUoIIVz3Dcib9WQRKPOGszOa4Y9PVzod2ih9hzsoMODsEmQzbUU5Y4bvPcLBrIMmryGv+aUX6o3+B9hHncEskbV9z/RhBCFadiRA4D1vIsFNeKN+D3MNJ0cA0/I5FsNwlpnW1UMhAjEtZgbQL8C1awJY4H0s+AGzvvaqsRDQXm6aDQI1VvdUicHT7kopdc5ozsnp3T8uIfKbZKJNClJDXp7ILO4QrD/RiSPiXi+atzv8IQEp84IyRgql10xf07nHI9gCV/DD/SWGjKNYcw0Y0fTqGojONhGLNISj1kmJzdvPi3gPsPcPg5bY93NtYSiN8Cw8NtQkn4LvbDGXYr+fLqGAPkCui+a01kg3m9RuXGKCToKT2tL2DPJjyVrlNbcd/TWMKyAP28D1Z9+aSZwLhU4ZkujAVidZN49+0MhsIabJ5lAmwELfujzuS5MzOlUYbmnnuTcQ1luvGajLjc2pdL/DxLzJgHy4CSYjyB63uOhDSG1LsYMvS7YxfM7LguXwawtuOdg8ocBO35IAokce029z+BuURAuh04aAvWn406zWo36KIF004Nv6dw8Im5XRNFhJC2zuOXiyFxsnZIIqrfhIDCyOpGTJ82PEk5tnt4YGZrkQOElLfjRAP7JGpYUrET1KRdjiI147lEz20LArEGO5jNis0H9CrM64yFxBbqGtbR8O7/sr67R943yQWBaN0nGZalr1DFgUNTESaV01oujWZU3PlHx6xX8Nq3lScQD+tZP0u5YlJ09QxjjM9IQPyagTTLgmrTEY8FH/50cWTdJ1EOeKhEKyRgVbq1MkIMBTJ3b1xWYHc9hxrxsLgUO9wGEV7m/1yJtWoapyJx6WJ7QAfQTOripbQQ6ac/a0PbV50+cMrwJkqZ+qv0t+FoxtwOCvfbHs+qyOBeSkRkEtk5VFMRBjKjWX2dwYicR8/n6BfBUMVD5BAU1sysqeLXtEeBWSqPuQzPzfkgr5DtzJbPvp111s0chMSloaCFMYGntz5YVirVzR3B12qp/ArSzi49qQdvYIST/wWBrkKx4t1Y8TglNnUeRWZpUrL7Ydkwpwsqa4QgkIzvODJk8yuKbQ7gF9MyEkk05BC8uD4eEfb+luvK/cQAApRDO60wEnvQOvCOVoCYLMTL6fXQGe7xyei1ruRWOWPezgPtZvGWX4wKVHILyT7oA7SAJIM3A+PzE7IGxiuMNYYtQJxHXOuSBYdUDgRD5KLuthS6+CDdlyYNvKI3rtJkOVD8puaVV22hznN+7r84dYvCpQl1yWoTrBQgyrYrWfYxYDkH/ELzDlAaPXS99hxk3yfkjkJY2PL3N0JSuVFK/xkbBFUw838pmK5HiM1jPULi8uDRYMBUc2NEnjmh8K/wfMu05t8KWOKUl0CPc13FGqftR82L+u/aAbghIK4TnS3y6z3cLdTzdmVy0GWvU90V81qC3SkMQ0EUBU62UtlEQtJoJ8c/+rnaIKUvR7iGWdAjLCqtj2a9DgW8deQiQvl3iBLZEbxdYBlbEhU3NXL9xn2gAs40bQAJtlmRjI8Z7i7PHWsWqdn1oJtI/EpwuWw7FkpUqO0/0o3IjzARk99E1vWgtikgdXeynGQnWof911pHeQltEB02VsNFAHC4ovRJQwKDVVR+9aA+K9qGt352CFVNfWSWQEpPs+amsNuEG6ArAFq2heuglRsJicIKmwUmhHj1MQ48Rfs/2wJzTF05RQnQS+FHCBxJ6DU1spedcc7Ow9TDJvAE//9LaNN7oKBjCEmvMiCAYCAshhXWXNN5eBwGTsTEnu9VKXLcNOHmmN33HfHhTIKrBcGqqCZ3wfThQ9aCK92ZCSGWLJ6oW0f4aQUl8GrAP8X7Ytunzl6BqCgYB594Z9wodkTYig5x4zUqBzQAkMYqej+0Vlg4Sp0KJs26HBPIAtHbsxB5QfU3nHyY+L7JnSgaKw3zoLmBQy8GGx7rbYtPSvje8LGeEAFf2AjezJMva0Kxwy/EDtW21RdBQ0S7yKboyjl+X67I60F0K/G/8Hl7uiThowxEXViCAQLP3yAIEksfmygTqVCpD/Fu/8ScOsREC9+dyMQOys9dDKAN8jIeWbXZAQRyrJNOdbONdDQYN2WFbrERtDqZ1kT6Q5LrSfagplmj8xElGcEqUyhJ9pIxC4AYTuooDbHGmT+WuXjElQ/Kpz0rmzEqZJG2+g6Wp5iB1WFD9tL75Wjbsd+85oF16R7TXSMbT4/80g9hNILrGYqf0UuPUz0YqVQKAHO3H18MqD0tv0/J1yx+PMT382TTtsaOcaoYXyLDVSI/rk70bDgtSqZJkGbBWS+DrHf/Xbf7N0DBSIu3tUIsQTBF3P8jKT/A6QegxHnDZIHK1JFoK/TdQV+uGZIqrNoyL9D0CZMsuZP39w7mDVhtAoK7U+xkHI6HkkO2MM0dx+ScBIWIwotweH93dEFb+64ashYRbkTubg4AiJSjR51KCAZytj5jlLpGwUR1YOnrcW1i6QXX7d19DSuSELEdbVt8pEn2dmdyMkysmevb25BQ2n7Sq1SE9EbkTUKJE658Uzb9oWiIxGDz4Bo68eciJAdJ2nJgA0+gtm7BbuLpi1NGM9XgMeVHDN6uXKleueIOTyc4xL8p5hL1ycxblZvz8Smwl6u3BxyPP+i9tw2KR0gXDke8xKz2Ttl6YeBBpHr5mB+DU4GRH6LF99uq76dRSsRWxTyH+It55NTcCdf/hkwTuS8Fd2oBsUFgJ9DRc2Plk1yiKmEgP54J6qCogknziX1R3tcRhkHMsaV0+kHsVOYxbzlljQ2BzEFtf0G8734Y+ElUAi9OIARgEnyEeeF6/I9vpOAhajvuvJsbrYZejfLb91kaSvcTpFLJ3AFc53XmpuiMkVEdkmtYtF951m6WO8zNfa8kdvaEX8Z3ieGPbdGsrV7EIZCURBKPrRyatc1IUWtli1gN2wYyNrJF0e8e3w47AdrWmxltpBgYX53w7koWxyis4Tje975j8ZMtzohpmIdLVNoFElXhTHAOY2Kjkw2k55rMKJJ3AH95jCMR7IVOdXu1fPuhGUajnqZYrb512CDtsXfvylP+P3lkYnJ33RnaKUbB5UbXrK/tKNgNBIA0xO0eEUSf64nHC33UROS4gnfOOncIEaFim6d+hzL/2kamj3Mb8OVmLqC1tRUpcQCF+4qwimAQqEMYH6brRMUvu41W5fZNYur8sHv4SMTdyfXyYRCKNwVIxOK6eQ/ln30DTPgQarBe3IWCcTpiYHOUsy8KzyWVPfUUmKwTCHbdzHVsPWLQu1CP+sWf6CSnuRAE46Ch5FMRiD60lFL2VcFOzEL+oJlRL5YfmqJ9t/1Xth/kgRKfz0MYE28hOLepza5x2L9KECF5oQYYXVOr+RUdMLj3KKHjvXjAXPNjxDeS7uDxe3YS5lU3OQwk+Ol1Y6mqMxouy5jsUsa+k0zsTfqSZbBcDLg97d6y5vLv941nxy7IwE1nko8FgddQdct3/FjT6NingCLeA6Au9cH+b8Gf/V/FdTuhBN6y7nrEWfyHfpZhbYW3eWDe03FC8mvH0bhZxb4aCbQkR3N+/+XTUtkIGUIiUUTnnUI45HsMrEop/YQk0gj0kHmUzCWS3ddbABb7Tgvqx+ms7cfa2wIGhsJg0ZH6T8P5UOrnr94enequ5cCM7YYzKa+wlbwJjZTvuxVTA7aIWICjPBHAytjpT31kHSy9VYy53lK19v7T9bvaZu5ZgJ88ERWe5gfJyiOlnCUSdW8Jj5F+U/o6MbR6yc5qxIfMd7+HSq0dO70hAa4FUTUmvODdvoq/lb4qBTgWg5lXs7+oMvlzWVlas9at4Kxce5WN7wjcG2JaS7odf2TpPbfvxVbSIY1U+KPQB8HYxX7TEtyJ9R1TYeJtGoLEEahCFFx3I6Cg6M3jV9drtdiU/xbFq2baC5dD89dAhh0Zmjv2bkCh8QfFlMEpYi6XEZ02pbES3KR67xccMwl9vRPypz8AHSUQ0sg1Q04w2F0LDzRxt11VNA81WWO+eyqwfAsvf8CL6uw4iW/N3cautT0mraoyVQkH9O+DeozK/WRdnyrs0hwrsPOOnfBXkk58n3h+kkLBO8AipqUm2ABCRD97IcjrZVSpbqRbU6rZId3JN+48tiemsHkWTcUGRvEKqJc0gCqUkGjL+oK80Do7zWB+c6Exu+PtDuEelnxt6Ad2g4FUrSRPUXlUzG2+q7BwyxpMNk0cDMT03nbfzlSUfcBlT/1bTN4OUdE3FsO/WXI8podE+8tBhNvBI+sQeHvB5zWPjZjUkDKFzqyQGsIyvZhI2gHpSB9X6fnO3mJkX0pOyEKojSMhThGu0dLDcCzHQf0n6SRfcuXXu0O6hYar4kuUiV+mYl6ABotl4FIuw1Pk/cq+KVs65lxcC24N3kDadTLlLNfpiKFjccsi/Mo0iqKUsxtrfTSOJgy6gUNxp13p4Wnr+/2Fx1DxWzDkgrYpEuMbIRUHKC31reZ32lkFTINQa5Z0f2Rus+0SBnHST/tq2z+otGmjp2jZ6e9KIeK9pNW7WnH3rpMRd9T8K7Sff++EYg7dO/I0VoTYVmKeu8wPxB7K/cpF8soG3H+I5EYSmAdEPGG6pB3GSFaas2upHkqWi83ltFGI5zvJHj7B3Q2xB8diiG2PWWnXVgjgFyKHBwJExZLPyYQ3v7z1IikPlOvlIa596jnYHuJY7lbxr4bXMckZAGUlxrojMSQxndqT+2im/IYbF1drs74SuuoaJSFNMZ6piAP7BgWKHp8cvbwjx10WgRw5qp4NmHPiDkbP6KBPmX8f6T72KEXPDblGt+lUK7+adWvxMQcRm/rgpgFUzgQgoSbBGF+BJxnKNg2MmjrVLN/Vpegml0mEOCZ9NDHNFjGMX97ydxcuUhWSTMUn8BtklvGKYRFmsALFL6f82omq5/ub7qLYhubv2WUjLJmX/9Y5rai8O9DcmgbfTrtCqjGN/U9gWKfHg+DGgmYhe+rDOcEPnZViSQuekxvy8t0QzFuTXr/bUkG1SXg6YVPsNVtMVaJ5/bU0XHQr9Lm6roSMiJwObRuhd8crX8qsnc28D7RHJWwsgiYAcfWbz0l8p44+qBu9xH7/8/vTb8IqNIIVAtEhB9z1hdkP6xqLDUXFVn5WqEu/gAceY9S4fCSW3nEKNyuv/LAllWIAw3jBPn86t+FrRJ88+w15g8FJ9QgPqF2x3qNgfa5OlCPUKw6nWywZaO8/4sW1kHTyNpAuWra5sZWyYUHg3lBVG7SG4Jk95FIF0qpr3oVXOw1oo6RnYWL6t6V0AmLKNfCbPw5+wOZ5h1Ui2JdaefguexTvMC0cXSPXb06JobsPe2H9Z5SDtjUnUYI1+8gTL3aVQICC0JE1WPQfuz1JvgGS4Nu0ViT/K961wbxqNjiWFcJQ2lthp/Jqdv77QjUtw/9pZsCfrZkoqEspxvmeK/SbkmcP/lpnhSsDcQH46/bZTi1oLIGlVS8BrzirQ6sjDgt5I3vixZfphoiMF3ciyUo4+eDdWt+vNQR7B8uegT+RmkVyugXBQCR+gnTI7EcWS0klKSTdL/dH9r4A3Ar93LAern6QxGlV0WeFd0v0e5iMc48mZU+ri6zrOpf4C7HHU2Wfh6AREUNDNHRm+nlXrwnxdEMFR//HASHLIdmKxLm5nxcSMbGd4tl81r92KGaHg16eUggy6KGLX+lDE9JtXJzwU9veqhPapfV78ZShfLM+RBhHc084oB+dKL1pg8zwFL9uoLplXtCg1uSeETv1mQgpKU2iTCRnzXY4DSpJLcU5se8B/XzGFOmkcl3xj3Q/paSrZY/AaURCgp09bTKm+F7F9C8f+XJz2VrQuwMBDhn7u4xRMzUfFWv7VnA7zOWlHgMvS4Ic4bX7rivK7cEoFqryC+jabn6MSCz33ag6wh5rDgijXcBMrWaVM3M8EyyH+KRAQn1d5kVC931VJyWOlzPpFukHVzN1ETM/uvNbbWmDT96GnumJ7HOeNzDpT0Rs7rmJmv2yifhYPUv+qpQDn5IQPvawAgyL8uROvuf0VPB4cM7ktPzb2lOkixMFMbpmrtg7olYb8stWJLD1Z1tCEpHX3c02ZqYuG9FbjzTRo/bphsjkDVyGs5EKiDFOn5li/J2h3cV64vRdKIaNAX8aReBRDzpQapth1chRPXHkZa7818y85bHz3R5Hh7O8XuT3xFt2Hfo04DDhb5PeeqeVnr7IhI6wFiEBM+ljwqDuBYJsLktUc/wmdakoDap3ODHQRRRurkeOLxkOMyfxX+7Ni+YgrF6BvOBQsyJa+RqjO0WLQtmSlAfYIxRM/NDG3D9GHcM5uTX+bkWsdHGtnQGj9rmwhpgVUBZiG9FceR5c6pT0lDXQgoGk6drr2aWj3Mlo8oKwhlvxXGCanD56+QjgtD1lya/G7Oubcicv6h5JWyLQnq4EbW19JqWAjX3sVNVm5hmqS81hgVgArpvQWQdzr8tIzb444LwOcUxVL0W2Vz78j42SUFQ7fAsCZvBAZG6xbbWH61qQg+Lku5583QnFlS2w5EUaZuJuzvxp3o+TP3qjBjz0DB1EHKvD0u+MI8nIU+7oAVF84pVwr8jvwPepcVoSK+EZmhYjzxob0RtcRCBWgtqT3l7GIqbX/7eNpGR5b/rmLzlvhZQi+LBCW+lslbELRjk+SwB6ddVfB2ZwjM5T2UD5BfU+3zNyChWA57wdfbJMESAJChJX4oT5gS4+qsSXgRMCKiyF45fnsGVS8EkooP/HRe9tJcIDAUiZzTFplzW0WSD9w9HymzC//mRfP7HiEpnPRjl++MzZKlS/ZdCubmesl+yuVrdwBy7xLL10g+sZ28Ijy/5MQBmnbjrLtDQedAg+k9Fv2KRkddQ7umTGJbiMJSJHwBD3s3G0eJWDmTjg9SjcMkRnyf9MIz1MxDuCLIg77tIpb9aGF3A7zQUnu3Xvy2pYW74W9kDclyNSWWY/Yo/oFxslfRyNIuPG3IkL5t7urfKeVhJT029bgaqSEoFC9Cybvrlwx/8dWqyYvjP7CzVV10HxpSV1UqJ6zFRIJSgdLU9tnDUh+zM58PUb22TTezUK0/cWDuxM15Xhcuyvf58OTzqZpBLjGVwLB3558Bzx0jDzzTsoznD1AUaTTDT40+QSO2T1WICt9RGtTyIt7h9h1NEmU+qcpQOSpXUT5vyfy6c5v3P4Rqt1Pw6yEAqa96wvguqTGhTbvHt92BpOLG4uhCdmJ6cuBdfCjq6lVVSGBvddbjcocoVsGJsmpCAgfsT9yypqD+nQLdN98MazcGVmyCSUz+ZEGi7uWSxVpQlSsT2RKS2TnGi83CXTK0uWRxICJ/klMh00ZqNFq7651jG4tvkHZJy77rJI3MTaQIpSkrrzhTPaYOOvZ1crRJc0TqBKQdphB0aAlc+bsEGDAz9/DWzV0NUsqTVNmEFiAAxXjPsc5saJobvj7HYr4eCLtqCu/kKxCnQ6GgZPfJWuUSHxExV6AMQdd/I/Kd8o9yun2DE2E2Pl134HwZyqqr66fGc21MXCKOVQmCM/nvrX8+vAhF8cKwfw1AJCxnxNuKdZKgmpEJWULZND02H6h0Vf43Td32ecYe1nNdy4108R57eTfzE2F19gIt6MEZBg1Gzu2WFuJbbiywPzG0yPVz9RdT+F+aBzcSDic1sYfvrjwoAvhhTqR4SWKnbuQLiPuxg0Ms3t5pZOuHKLsbjHLYt3M9AbImQGVl2jEfVcWETy45Uc1bVD6vrMk73hMlN2CT1WMVOBs/sykD1TgoDeJEKAt0inc//Ki1bLE12mOaB3PfLZEPSG/ZfIfkdbhHfi059UPqutqCA1O7y27Lh0cvZTs4Qb7XlwDdsle9ojKxSYUrw62o5OTMbrkKmWoLqFN0Kn7RpHQUFQDVr+uCANSqtKAFblJrTUIJdLlq/rWXOEfotjHIZ4nNkJdJKw409P4lW3wRapKlSse5+Ik6iC6GCeoNcDy/eOQ+CDKSGsdsTLG0uYscEXAX1o2ItXgNBPjYZWmfU7LiK50WqpkvWq8UOyzU196lOgBF4wdgIyx44WSQg4dcDtCikXzzBRqoGheciTvAPnzfLMxLSiPsfJh38b2d0UL0+T3ZOI2OBhJG7dRMZCVV42vynLT+OLQb8OqWCwBbap1IYeO1RCMJNFgd1QiIYwhQkk3bTuxCh7lcOhJ6ZK3+8MzVW0/Us/Cf8sz/Vu/tKUKdxBI+XvAEV87Kwky9LTB+Lbz0WCijw3w9hzWYMsz1vdEuldPfo2gt5CmL+m2+IqgwQA125rNkolxrP1i8yI9AQQ3/wwM81BeTOhLcLDfluDKTVSEZBFXphgTG/Z9LRlx5G0aoKgdMZ+MaCBRylHkQgJvo8yQlJIQeUtrtuRO0PdmE2f4ORCGX6TUNEd9YZqlWNhvjEJknBDUrVUgZrXdFfajyTOga4pUm6O+leEJaIbZy96s8iAbUG8MVQ2ak+sMTjgAd1wpodrL5UKF0MYWEk+tIHTT5mVfJGgZtC1yHnxEbXrTYNXq7FpyOcpCHV/RrC/wdKjLb5paJnvrjR98f/cu78DND84gw7W3UaT0tvy5LhJD6QvR6dZplf1CB2OVkj/cgEUhkCXl4aguTCpdSBIZK0RpXc4AsESkUvXy2HKi/z7ikgSl/4LA2pLfKLSkSu0vx686eYRHuN/fwk/LkbWFJE84bEW0/+UHq+mB+JqVjVc5z8ld/gClRga6lLMTPF6FpWzcI8hkiaN7X7YVxlGka+QKXAUA3ZnH5UNBdqPZH/lA1ZCg6RLWglS/LexJCtFf5pMwshyxt43SjDpfxGvlb54Ayc2JHdFIWgHFpyEKl4fF/8F1wbieKzuCQNLrHQO2tbNEAYedfpfM4eBLeRsoZUwwx9119+i81YIzY618rUmbJSdhPhUNgDNCmIZkB2CZZTcvHHIw29d3nt977lBTikVCCDbSKrS/ReuP33AbhJb/YV5FjC/UOg0ykO8TJ0n2t9mcuc3fOqZzMMVn8otTSuZvZ6qlfyiTMrc3n/jwpzy/ChB8QFq4VlaudKYANAo7bnKhJY9lFlT2YCi3AdQFFurFK+S2xXmMghLjenCIieoCemLioXxFWOR3jEOMRrtJ3a9hWvhjWOgSVCcCR8LqAJBDLV19MSH6L5nsRh+8XfOYTF16c7SQaFzH+ZSWUrgX8/XGGuqOY9wpMNp5ViM0EWnhirFLYKVqNPxu8T46F4OO87k0C1khXNfnaarwcRBxws8D0yhkksjwQIuOdwTlZ0F1uHZNRVqXvusTJhxebUb5gIxlTr4qKzQ+vrf2YLGP0BoqARcTHJFQXw5MZ7CC89JCcpBzywSR6xCNdm3XNx3Ekq+zDt2NoLiMv+r8pYaWZ/ebPRHxLXLyUB0J1PAONSs/7nWy7voCbUm8/2TNI13UYjHAZz0h1qFIySGH013jslm0m7BJrhbO1hzfO2ZXdw+OKnHEOYDvonUdAste5YL1vy1VBnRqSZpwal3i7wVj7icMZxVfIa1eViomioIK5W0STxGanMWxUY37BjJ2bLaGn4EpnVfQvobTktdbXYn28/WEuvwTdtAgOYdB44kTHGkOaN4zEcdW4dgvIKk4gtPW/vphxUs9+XxGLVRsC6x9U7bRK3KHMElRs3/23wHSf1cZJLjIN6wzRyoyPwzYpvYgji9lRPr4mozVwXaasj4Dgd+JDXv6UnhOlCdl1bjlhS8RTLu0YuPKqL2GdpzzWYdeC30/uX8ouL0c4SWLutrlps4hXcx6gACEWhas36Q2rLh89yCFezw+4NT0QmkDRcsmCEL4fKioiajFVaG5dhLkvK6klrNdE7pf1NKgE6UwJUECamxFo3Wlo7YfqbUY5hjRb77N3Wb/k6UnBqo15XGUbgLpFO1/KH1QsRJBU7FQpVrUx7QenN1fLT/I80cLxVIpqSX5zYVq203Wv9+rfpB+MRsiIkLL/bcKmlwl4CyNK6wT4kHTaAZ8fbm1aXa1YYwZsTG0y26m+qonWeXy55oFvaZHlIUxHllrk0rAGm+M+Y+F2XI8IYevnfglcV1R1UAeaatPxhIGGN+alt8m6/vUo0bbK/BApPM6vVjOE3x6hA953uGoslWy8HqAXlyz+S8ywahXwArjEg+8zcyq6eZoVxTvznW2xFf5Klg4OdQ92rCisRzN2n3U4P9Jsk/EOb+sy6m7J//Ldx+Ga0ETP0KWN/PnixmlUPgJ+ItEdb7Yb8gQ2VZyIRPxUR/obPh0jnCoeJbfjM5sB15YC1lIdKvDUUaJiEAxHwpLF99ogz2Y5ONhCT/MJJB09wOhinjeZbQvb+imOZa1Nq8pxudPXio0UM9YKjT5isUIEcFBkhATBk4C89lMUidz3rwcsu0hohr9QgjVUGC3kOu0mD5l8OJuy4rKGUGi0deNtJEZ6yHeNLQcRb/vb1e2iuYbyrb+2kyWsWJbfkBp2lzjvH4dIBkogepRlxh6c61xNLRhLhWbUdfX+5uRGr7068wY0SB/jgh7+BhKBNsacPLlgEiStkiLiLuwJGjLQzFWhJiXOwvxxCmfFZ7NeS2PESh/L9rMzKPqjIsmy9wl2SJsSA2bwvkE78mOisX/Lgc3roXqJa0K2HCqi4KRB5hiE+jjoHcYs4/BhusSkq6CeO5fgOog1XLrN9GGuA3MbXe7HHSPXhqicCvpm9zTFQ5HAbLOjfl0KLr4dV0Idw+rc7j7yd/AB2FoMoBiV3qtVbjGsHmdY0UG2865qQtT+jxzfAUTzxNwjW853tR7XMuwlnP97+3/PCvloZ3LalCCU0/TRlmdSrhnsWJ14jYpnlAOD6D9kuv0IWv2lN8hugAcpV1+9JHGU1isnr00BfH1alruLrPW5qzISBN9xXB+SK8Gevt1MhXF9Sq1r0Qf9mu4VLwNsKx7uwoSHLlFJC/qYk6j+I7oa6x+JdCG6iT08bAWpMRwJXmKDJSQZi06sr1fma+uzehRRXP38/QRAOE34njKMk2Ug3xHyr+QO+I/8cfFUTGH+YhUU3LM44tzvXgXDi2WPkqwOaKVWIsI+QjtVmezXvl7DnjEhSwdsOb2f7fbt4VfDCgPGLzhdUmIVy97yf/c96sCDjG4CB8njM3FG2b+vMbAiZIELT1yGqFxFdjEABxq9sqEdjXGU40lQbEjJJLtJblrwCm2XLIrG21KqXGg7OsGXpRKaiRDMzQf04H24ZxupvdbJWUC8eFOTpRYjV597xAPT5eHXaUMzmly+oMUdkRW1VHaYd1nvgHe6N1o/YmjOlyympkCMKJuhakp5CKwriA1jECB3dJpakC/ph2hUd+0rOUdrLeqyFrE5pfS4UIx6NFWOWcoMfQjWTQYpfiKSw7HE38jKt4bmwXGgSUNsQszY4VU+rrf52E1dQZlhHyV5w3/9LV9OG2FKqACqivw1UroQEviSBFMaXqTq9qS8m2jCr3vUZQyIuMtsz4Gj0ezDAdLaM+s02+WMaedOkblxxKAWXqrxWmosZe+4Hz90y3nWBvHFOtg/eNEtvK8qCi0lwK+lvbqvCUp2geQO7e3yrYxpea3tl5X0gg+zs9ymMvJttNVl9IMWcN7WKSI7Cu3JuivxfrschdaiyynTqrzXeUP64x+XQKKUVd+VXV9dcbKcEJAeWCrEyJbxmstVv6F+3DPsBdz2J1N8aaL1f8Z6cLrSf/Nnd7evLJ1QtBifEfUOijxKJLuFb+szG3HOl7N7F4jZUAI87dCPzVzxb7jaR6uGc0u5RZffx+NIWi333tiQinhxoW2Jb9Gr6tp+EdL16oAA0XqjrABR6vdVZB9gDmsy8k04EYYwMxICheJyMW2N9dH6jBBX/XEUwcKS82SP0uxi1uMPBcHWwq9uoRzftLN7NsmNBBPvCfBkGkA2tIGfLNGS5QKSZD1HTCWLqAQwAma0eN1QsrFWhURRJJYRvfiB6rvb7Frz7gdBbf0MgEYRznSXAAftUeP7zx/V1TZo64vLg2brB3iJZZSqCAja43PXC+YZYU++St5TV97V06upITFTvLFpexrHVe2PIFJW+ipmjhhNHPmvZ80z0PLrzRp5Ro25nQl6IG13MuyEVbb1d8kBjUQ/T3p1x1t0I0Nolh4xsiPGw8ZUBO5SSZYY2WqSgyzz6SBQB5UZPkoeM2JDdQypIAeIEQf6/Fx0CXkhk91o8eW1H/COzl0Yzw90LYzp6Lk7fDQKMKUHDBOyIZPwL+/4OVofCx75Z9FvC2JzHAitynGfPwPUpM81g1iP2xP9MK6ONdIOJl9ZCaOC1dHmLxJ5xghTQRBrdHsSiEZfwh+Km0sm11b5dzJvbPhAIbF9mvxtAzZCskYGZU0YiQNB68srzxF6frlEVfBOC6G0tL//bcvYszVFbEih/5AxPL8diyRnUUW/h8om0n4gq1SEo2L9CYtj1bCIcapS8bwjHzPVmiJMofyQWN9k6J4IXkM8NZ5kYSe//Z0xi0/1YhSqto6n3LPqiaXFN1bLj637yr30+icB0Xv3PEGmN6hPuw/nZrBERfp37I4XW5nJFHAinq99MKvC06y5JlaCiihjtXLTf18WrdQ+iwkyVLZYjmLX8s61PZvjr9dZWQIHc6RU0THWHZ2Rj3HN0U4GJiZtQVks/eUcN1cVgDxhgn3OaUT5bQ5pD/XhqT4NNvbOYi2pGZyOfB6PnXMbUBp6zA7hWuZBIcKL2Zh28Py8+5T3mlMxsDqx7nyWoMhvC+BhLYSdZ553CxCirm8hFuDVkOuZQYpXtDvpFyPeAq/g/5Pyw3tLOyY1tXrbU/DoSbCiw0GtklojWXb/CIs616qUIe7IerhST9V8f6+CkOkJjTvwsnHhjA60FkoVgS+nXi6Os2ytFr+pQAKZKarqI3lS3GkN1TZfU+SI7gh04+BrgMdObGp/tHAhsRmOsC+AxENlOWLISkgaPukhX8pSvpTI1xkClFfIGGNKAcwwqFJz+2YA6KpWB3TqbXmvZ+VeNwfej2wSj0uyyd82AqpmTlNU0xO6pX1gsp0oLRAHt8bedDsmHIaNoC2eQ99v0ePHZcFyGaFxBD2SY3YlCV7SqLOVBrakFm2kyFOdvCLA7uU7kTW/tFdtc1UEZcB4t3LuT1uYbb77GjCX/7HL33mfzOdsjGz4c4+skjWor4hmnIceErjlH0GgLQio0C9+Lz32DF1W5LKWjhK9JI9sSOnbJ86e/ix7yc5K1EjvBn+lHZWg+K29ytKszTQmRHzbd9p2pdnXa9Mka7VhLhIlgd4Vo5x2QyFJhKAF4zt3cpXrB96cx48fW4ToNVDzckY1aHNEsm02wWeINFr6zqE5CexHmgaKxSmCzGflephjWCDdj498taOB/TCxsqUbhSIiwcaesVur2V/Asp5xzMgHwl635i2KcBe6h6rMPFNkhypr2qOjGz0cGVcSKBpEKYNvvYldlwx9vq9B5q4LuS1EMEVNdp6CZVMg4hV/p8WmbeRkXZgpFNo1VCTabTxZ3M8eog9bMFo/E8mmFmVa9OWk+kncGQRhphZAmwiPwKmAyxsUwPpDCxfyQD/C+urhMF8Tru8l6mz5qWiQYlF7hD+pibVzLiPraoI2lxOPMgFmrLo5PFKu+dfcI7j+VKJpWpztldTygW85GWFryDJHU4fHJRVsXZx7ZEtSK9seZ0QQEwogpvlW8C0rv4rZqhsfOJn51LkujSCbl0lq3S0GRtWIViJoCMp+Exu5CKEP85xIHsu1rapoFeGpQERv9jZWNYt7Du1lOBD8LQITy4cfUp8061tEt5GWe0K423facqJx9rpA3o+U84jUhCx5ltsgqcKty5HzsiCGUxLqXtJzDT6p06NI5LI9iW2Rk1d+9HAZ4HqbfkFZAU+Eo31Ucmg4mOP3RFEcuEztxPdRg9trJ2Q8GSj5mWEMgzDipENHkypQSMKD7CxCH6uj+IZHMkoE/m2Aj1rIIFVPiOlwzYnpcuiEdPkAyI/k2f//JfhNObI88NxhUwQQWgXl7v2ZhP3bWoVbQYkctQ1P/L4s6Y467bOT+DoiL//xnsvo60yA30hMyFNPHOVurRV5n67D5irnRgyYy65CHO1WdFhghRstXEPz67pXsuB9BK3kVJUXnoIF9CBbXst0j872ejj+rY+UINyxM+1n9ube9edLxfCybze6TWfU00OqSgKFnn9DPOszZ+Z3dpn79LzeVgTgAIGVvA0iGdLrBczR0gdDVHvoDaOU0MGHoGIu+/K9Nb33RqaxQyqSmbEaSGto+9TvW1WA5dWfPUVG9ua7avA6RWxjJUe5xI3wzOMu+iJ7rQBhTaehrw1zjaXtfx3eU6c5Kgg3dhaeqjJIORzONOk2e8Mg9q0Oigfb5rrKk1G7v7+Zt5q0uu2QDcQa67LP3UQWWeuGFk44t2RzOSPR11CZzzRYtrylV/TDljL1HW+vPJRDkG3ZZ3XdQQAncXEWcxgW9XwbmMqzUCnTgRi04dAgF7xkL+MOHCxOxFHAJmdQ/CFGo/cEeaOllt5yUWCyk9fI0YlYCdhFH0n/+OVcFKJ31nzc5enZj8miYgMsWnG/cN6Byqdw6JLuB5fkgByOmteld3C3+UeIsygE1usUM2RjpLIUaSwWNo1QpV+JPLxTNB5sTVObwh5AOG8JRKleFl6lPlQl3VoIUONAMLzJ3YlsJT2tNqLYoH/FR04KHxkbhNqlTJ8FJAKXjfkyIsoT7D8pJf/2q/0hCgsy7aMcChWSqoKWkJv7gy/mNpFHZXVp63PhKQZxxyuIYe0pC8rwEc0/Wtx5qbDYV+2XYgHsYsHeEUarN6M66Wjaoaz7C8qypqE7oirP6uH32qisP6r3te7Uo75u4a0N9oR+g7ZQtCmVBNXq9stptySQljUoynQ6guCzxxSKs0XzWik1enopnw9vEK5TdUuPTh9R0/21WDmG15+UGaeo7Dw8NvoNMKsrHUJBcd1Tm+EIHa6b0cnAPMUupe0kn2dsMvS05HJZBw8aR+mvu2KDBjm7laAxPB7hacskx7s8y1SrtXu7+HDRX6w4+JTGyQlJYfhIjBWj2AtPk27vS4QFGXSn+PbKl8mXBZ9dt2VLlNo3/p2+K3cG6tS5cDlUcS19Nr1MV1U+nkD7kwasqAi2dacYHepnVKwgzJRmL+uYF+Nmpt5A6AFsO2JtqHwkybSYRcyLp/RgMFXBSB+2wtU5N2dGyM3nEH7pqWLeZs0BBwvbXDmPqU+VZRkBFZ6x9juYLMu4HYu+jURtp3Y2oQ6nzNTzt0ZvZ/epFKgSYYo1Id5VLV3MvYkTqjt7gkW3ILPRBpHT+mc61rRHbGMwyEU+sSbsemn/18Xc/5Jkt+edo0w+TNiwNCz86UfvnAMiVGrdQD6qjEGwpbsoUt0xgdqkJ5J0+zqRa3m077lK/Nx3YcJKmCLrcLABykeal7iR9qO+sU5iJF2WgnQaIxdfrtWxoWdOS99nZCKjPdTxiQ+KiJtWgHe+Aqzh1tc3QCj9wShxB4YDLRtXSeiBUy1jjCz//X64iQC0ns9NmNoW3blpwoNdMjcFDmLp+zG7aaN4MhNe7PHUnvzuegBJyGKcf5BbJQIoDoEVSayDBKVlqGS8x691XpMby0/fmMdCT2R/nH0N435vQHYpOfCsO+WPWwVg6qeP69SNQG+eJZ8P4QYv3b9ISEivAXyEbwf57DOG3JbgFES5GYOZq8+PdmZUwOJh5IwhketS9oaeFlkhy241SYDEsCLr2wNC+ea17nEtXbl8tBzt3z/xotv5XBp1Wln9++zlgV/97dm1Ab8uSTHeCISkSL3t/aq1jGXgRowXf8jSG6PO4nKZqjmNnoTAn+9UOZrzQAGVGbS+W5jHxdKymVgI2fiBVE6SAOTEGiLQpYBrhCCmSvO5Dsd1GrEU7d/OOuk1t3PvZgLKsmRCcFGpJROgN+0DMcG7qsT0fULQ+b+B0NjU4vf8STMAaJSqSzM9MwgtNrccXfLTY62trIm3BBX1D7rsCvABD1+xnYs5iVRhkt4QA+gQdqg8n9Je29ChBC3PPC3sBfNJ8ZtCnx4VB0jSMj2yjkozeXjYCeCU1MDD1yWgDqz/9gpnWg+LnKuic+BLriYF3SZ5CJu9qeMIBpVW6A1rhyjgytyTTSp2cPLc9JyHzSm41swle4KVN9u2gIToC+tc7c2Cp0yVgbyj0OsF21q8tVzx1Z6XFNE9Fn4d7KflCUTYKsrhRqrZ20TzGBMSnPwW8H76ocK0NqRdqEsiPS+nEl+2nbj/CErIpC+mCBOnKJ9tybaViJmDFpZ6aDgPlHjxgZ+M3qbmJV4fRVZHnbCcHtZKgM3iUwQBXD3Aj4SeePScVfP100Ein6HumsZyNCAONCbOR97CjAqA/RvPCQXQDpL5g2x1sd24SLrJNuWuUN3/OE59Gq8o4PIDiAYLURtEIpQsdlC2r1/DGLpmX0Gh/uY06hqpa2QCMaBNJpMNIz+gIZQGGDgQAjs9qLDWwqhTyF2qyTrSZBVXfFNFbyja8IvNmOwlcAcfrBM2rVKRD5JHfurbvRW2eo4M04626ep6WtRCc/7pt7BnTgzwSt6Cq8RvCkk0d/fnSwHYvPrKgqSvlkNzkS5MX449io6Cmojhw8AwJb78WPPwGVrDM2alIlYga9VwcYuE6BljUbMdFUKJpsjn7BA58CmmZO8Vu9hW+eP8el28XCXvK9y/6+qhJA/9v5eHNfA3ZeObXVE8zB3cG/4ZqNw3mqNbrvXlMvBMFU377DvpQxT3MSbh64/yZwDnGPBO6ufzMtZOPsFlGlzlU8lp+hOzljRz8CbzMVbS6uknUdZNENBpw0tUxkpG9CN/p/dd8rCJdpZyHgJdas4tosi084bdSHTZty83sjzMdECREO8usOgM6BYzzRz0+/RQ8XSNjfXmqSZKJx/JcziZvh+ZzsSXt/Cca1s+xOY06ICH5SRFoAwfqgnv3cM1Ppl7azFnhv1w8ok5T9OrQHgMrciP2rXIGOdMAY1B0PvOli18em0LnMtAeoB5p5JIO0QxXyyhKZ4M13Xm9+ciefct+wY/D2txgUezLe4wg1Yr05E4QYIJ6t7742n5xakarifnWhm/G+KKOMOW3QyGdGAMBR6B2IqztZSWeevZCdMoOdDVQtak350mD8uSsfg6sncWgOJCSxZAWkkarRJcwdIHpvmcqmjdlDmSxK/UhcpRmPZcATJhnwBnBRGVdTtbmyiPFa6ku/ZEdkf1sDIH2VyHgcjMsxdwBAFJ8+G3z73Q+cgRWxJfpZP8KWYjvM1cmNB8yV77/hS8hWvpINmHzD3lmCMcUnmsBkia/5Qy8PKcl++f5g6E40NsDtjWIjngoouK0Rm/Fqpb7ZmD1WZOaOSBGtU36azua/Ge0pO6KlNwnPIJ4rJFG3ajec+p+N83dS8m4ryWCujFHrvcS4hk9D3a2M8Ukf1ltNV9BrJ/O3n2UzKvRDdFX961mLd30pfQzKYf0C5eSiqmdXel2u13TGuEokF5yMsu5ivFgCcmEEcNJMdm57bThVievB8Xic5925QgMt1esaYMz24NgVHzdWx74v5BOWANy3zYZ8y5OSuxueWO03u7vyJYYGFyoESj4v56KIhTz+/TJxRTQ8T+G4mxf9UiqQA1//30GO+qaGN83ic1AnetZHi1vN9U4cYLHLWG/0IRBtkyC1WG9XzEOsrmicNuWs2c/1oASeGSDnBkravvYWY8os/4UAdhWZcHanCABlaNSXsRvd01rSsfld2PKZW62jWnIEksL4EsFX0pDTw2g09GFRaLHu291YhrsHrQiuFOfen9j3pHgkrDj4R+uTycqZ0oVnZeG9m0k2VbW0/hg+gzdx4xQjFHDqifQ+UV4IQO4cQ3g5Z5tGzWTRX5V2mYWFz9IxZZawp9ZyeXQhpDvasgBK+Kp3P0PVpGcMU4rOiQgYbw3NoT9jijexV7vJHmwI9pkPrgKo1oecyzhf12XBI7uLkhTfDhHE618d3E06ZZIHByKgcYbkB6g38sbe+6bthoMO2/jvhcbzZmbdIcdQDs4E1hdkUeyrFRRAib8e0GpBqJ1HilcFUXLfLHf04N+yYLCFfXkC3n5ApF3e7wsOo23ATp+s0V82tnS42f2rPMXxeLOOG5CteR7iPG2Et+6yPdhCY/9XtX+8bUQJ5VzUDXqyInOQ9bZSGLOMXuZaS1GEE3bGDf1OTxbkmkmkg2ogYmNDKUzPfTTx7bRlT2HQOd+PsNWcG5q8EQYz8N1NdswOcyy5Am1xbHqxeyQOf65KS510AXUpjuRv6DW9xMJMymo+hTL8w90bGd0RxPp5YSDv6Vw7y5V+nLe2WxSyYKLROVlTiEC1hzDPhJedGebwaG48RVQX8mVrWiQzdZlntsmGUO5reTVK/Dh/7WTUw+X53007KnzaBjDxauQXYg5LM5pFRZZpMuFKni6JVukK8cHXEZLntnhLc5lt1pAuhKFhM/5YoNxVO2eiPlEWdWZnED8GmlDUvZ9xBzU+uJ7fEswJY/uwmPwfmRujZPSO3DqtFbx/QH6phbWHXmxuFHh67F3Y6Ijqby/SSgmHeKCm0+QGcYNDzOqOpKHfEH97vkHvGcHIh034f/uG5R5ucMZjKLTV96Ick0aqfNMbNkPkNL+MULXtpCRF2A5VCDcAb6BWR3ZDXiz+3FiEE+iVX2n5P8un+2Ht7qmiVCrs44+fe9nX60vTqI98U2Ug2T2b7nMBOGYAv5BpfZzTlR6JAIw9lXE87X1+i71sID57DFgbk6Wcbgu0b5zSRcCCUOipkqXUv0sh5UhPpLzZUU8Pp96529VRF/inLx/Xc3dhjLzJJneLIm629pVCz1VCDvfpiUlvHgdi4G47vzwrcKhEb2mXnxKx9Tg3bCfCx9paKRUXgeQHZHcTozQ3xReNioYuPv9WfsvEwFir8I3mJQ860rFBoyww/d9I2iIF1r0M6r/0sgHJwvgr8Sqpt/soUzuMdojj1JAFmEzuX0ySZI7M01b39vps29RxAzOO3A+5PeIYZp+oDSwD1ENPGY3mfdUTtoFYPLTUlxJQM3zR9fKlXedaNlqd4ZsPc8sxovR7MceurmtUTcAK5MB0CrlUHQ+ZRr21hLdpYrXNooUh9iTyLGMTqRqku9Q0FaXPTIKzarHWmQQ2UHKdh8otUR//5rk9zTwy6ERtemQ4eh32zwzDaC9lH7iNaagrJfky7ODoBTgooLKHrbUUW7Y+8PJ6Z5wraChSe0b2rJjhiuXWPLmUfbLuOK9VXVB0JdXz4Z6YwISxMbTAyl/aC102lsI7rY5J1EMqMebb3cP2Jxm9X1Hy63YaW08FkQ7xB1KW7Tsh0VgmXkPy6dmh6nkYebgCEH+4ISm9VaCu2C10AIPAgpmVxuNcY8CKN6WE99/gGYE3+/xy7AkpYlsqk+xl0RIoWVyQ8RZU8tcl2hVxhsr0LEYhqVo4NaB6SF34n3D7pCjQcu0cT0E6CN0OW7iHVmegP0LWIbCKnYbFF1H9dlUmzEfqykbNpdyssnJ6fOSEESHEYvk8on43H2hH0mRpB/uvdUtP0ro/IuM/JDubmz7LpMhgqnENEPEb+yvrgnQFXNmLytedudoNwmO1eZ3OG22VQAeSO5zbaQXdib1ZV3t4OG8MacIz66iaMGMJy0ZolqIXBaiFk4ikvL9UyOl4HCIG/4uhCj0Wq5O1er+p6kPydUZ4vtmxexf45v5abxDe7WcaaGSDUmEUoZl9MX2cPET0w2pUzW6OTqe1/6mK3tte0A+s1h54DDduC7Jl3NuWuuzHu4sodlNoNrQDDlyAZWOBd9FbB/lF3y/qJYlLGjVDcv/IeBMiF2TVL4PQkEYtP+00J5EkTB3FD2sDzICIrjY4f47O5N+Gj8aL/8mLFm6V8VGljvH4gJno9oM+MnMNuF361uPbygGwAodOlGwyJnYc5Ci8rTUjI2cOp9EFUHgFKmEbdGlV6RlFtCSRP6p0Qg73JleF5dK4fb6+9/UP7D48F0NwAtUx2CdbLr6cYlwDFkw3vhI63yf3IPg3b5Slbr5MdtBYRh4EnSr8UnJUcKikpUZxwI/R7TbHX9rwWCEHWJ7pLfZaQe5XnA/EZ6ZDz4hiuxMxWheYUX5kczX1Dw85i9vc/IHU8t1uM1d0lDn5mXdqfOxEHiAA2IpK/1GVy6P+JuXRqknaZRVFNhhSwncUwch9cs/aPSm6LilVZY5ZE5EvlYbVntbyPrAQZRkrEkaG2X03oSi69WqI/LnazBm2k0M9raVWhMa8WHQTf08Drb00VAWysOQ1ZXWb3AxP1xFjX/UiE9aGWBHe6yhm9adKjUwIAUNSgQR886ZTeL2NA+Kjyr9zrKX1QJd0jMS3wG0NXg7KqkHv1IgZHyDJVNO19h3GLyyYfGBkHffv+ZAf1c7ydOAhQ2L+cQwqOGcvwhnCjruo2h7CwZCQSHo6VOxInhcX5JIbEPY45xSIhkWyqXLZ/VVU6pfyGHG42kKLxyzdXLMYYzdHY/MM8nwt+0u3ePOLS19rr2rD8RoTp92mF/6fU5QPjN210GttRq5pUdrIKQSWkU/Vsq+hQJ7uHCeKT2X+gifS/ELpm6gsJv/75hCKQ+9/TxHrUhdmYcQWSA6OIazNkGZGxxf9vb+O8I4opxQHzHVxvlXSWGhwYQ0U62kcHT8Cnelp/fvTKltTRDwtJL/0c4no15Fm4bsTMgaqjSoQJh57YpMcdJyX2/jvKE8kdV+N88xZ3SVgsLCc/vhal/uA5E40VUEaIs6l5TLKprZlb48pcW18EX1KfcK+Qvj9J0BgW70dGhZFwUWzaT2s2qbQlvKjrV1OJIpr8VPeKJaBVo9zW+lw1Y35Fs86HhKxbkCcQQ5M3zm06w02A/XhPmP+C3g0KVJE76BYVXe3yVzEwcrL4IAF22s6DA67fLEJfGhZI2bzLj7gmpbpAo8+ZwKwtMDcR5Jak0EVBEU0Zo/BmqbBiApw+bsWqkpa2hnvjuPIXv3ISrG7jtpBLUiqNf1S0i7VR5NHShT3ECTg06Z6C06dSL3EhstV5gQv4dgFu5Es2bcvrbBzE08macZBfmw/jIpRoBa/Y6bxYQ822KyGTbAMQ6/mwJObI9e/vHHOLwCP5Gl3zndYy2AKZWBjXlvTI1UhDPm4YFP8Ozwn3nBZLPyiwZO0sqdBZqd7cheOHbtPgR9Rn/KG5YGhtp2R7+SUx2pUFEW7eSZ4B+BNWD9bEsEHi00qzYqs3QSXObb980QDpCOW7db4GZYsoNNuQJmHg8juuhpJToXFnhucB55pKCXR+RAuZANan2fMP5V7rZGpzf5JCm9blIPfpqAJ4OySMHBTr086J5hcuFRESv2v93SjEZryinsvbXSfLQZVkS76/4+Ep0LYUVfXRwwDDuBVxkkklCH2L3e7mRh7PvLDr5WKKbvEHjiFleJ+dEAvT64wJdpU7w6VPEPD7x2QAabp9/GP9utJO0GWA+yQpecuDzEqL10DoipiLJEkWToukAymXyLXMpcBXoghHgC1bDPiQxCvmCSwotRHHMd7oOruqrK/w7ACnQso3akVkDbEO6YZDpPjeO9rZxY2jfyNJYiUNgJHaB3+CfRkg+nOapr/6dE1WJCnkMKV9GeCAmLgpOTSnBjulrPCeSCY3EYyq9LRH/UU4Wj74CquFzem6MpyuPiGkQQbl8XJxNGvsi2Z6TULd4c4MwMBP8jEIIvQotX9mPgXV1ibTRv5Hqvzfrjq2RycnXMVqBL7MYgWf+GxLpsd+b+z2TOrekPOrJ34hE0WoNIFyApHpp/u5Wkq1OEe1AyWlxZfrR+Mn93on3AeIwXj7MWDkAdP7FZ69tzbsWR9byaIbCH/Yfex4rysUENLew3emH1PjFFRHS+wyo4W9mmY5wOsmQM49ecO0wKOYfP3H0dzEIPbg0veI0I50qPQyGe9rEziw4HG7Li6cQZyKxj4tSC/fGhTpsVF2ahmBNZS1dIy5bV1o03ST8nUFYvcYV9g3Xc1G+jxNlhTgUvtuaP5JepPoz3K0tefDiuDMMZMRdN2mho4OE5C0cOacyxf5Sl++1ZxeggQ6lzoFSaLqzLT9E4ir8pcgB4s+bcx0E61KDnjTydPbIJZRPi2PfynAGIwPV9xiLT0Rc2P42OLV+eEaIgglsMGCzoyS9AcZTHEBQWZf2D5lKtSWC+O9sR3+jNGdE6F5lNL2gsBmkE24A0H5l1XoduXpVitF8pB9Sa+xUEKCbS4D5PEDecifzyREMSuMjQ1YaO/2sjCMOWVsmRjoUlTzJ1CX2ehMTh0kPar3nMWSGrnk6COrNG9dLAy/YXFWof4uinGFMfXhvJFjkmmmbhXXJAOl1B970mqa2+ce13s8Vg7nIXU1oO3QEgH0oajHeHsWbERJEwFTvUzoaOMK8CCNpRHsABsxNyUSH5rppUofwvz0VZ6k2lL7Fuz5MUEO3eMIZqu99fraW1OLIjxYTG5jzsP8vUx3Gf9MX2vvktbp6vUUV+SxYxd+oYnjq+mFjH33E53nXCBbK5R1Lfj7+og05WdapLtccF6Y/wDS8PsA8zDk7/2WoIuuyOiDiTMZ46onVQr2xheciIrhTP6GzUn1lrPYZxi0IaYPMvMnKUWRUOxOdAg1T1HiudTjaAo5QteVee73voc6ayaoe04J2dygct5+W5mrfLbQuBSY6KC8OTrWyCkiHdE5lhqzZgGPKelAe393R1g6KepWhGom+dKm49WgHaxdPoFl0pZqOjG1uB6Gwq/3BbA1U2PMhlUZYE19i6iSji+rnGcGFkdFKlV8anVeApunFBIIRv+cOkaRGFiHUpak30gESqDkWo552ITe3KEN2Y0XErXpn+oGP5+ikjHIHK/L2C/4ThAVCwS3B8R+YWNbP2gS/BeJNCvcwFNb2wiCXUkmSFEqOq2KQu95HArVFZL/QGT1sj8WWeAQdY7aLkMlhkRuq+wW4/UOhaetiYxY0bEInqM04c7LwnqZegDdlx/xOroZ8fYP6PoE+UezqfZwshMyAM3mdI7EgwL61iCHtLwdGHB1w9mQCLJWOrmHirHBwZpdSp1mFLnE/zjAcdS9uYfQF21d7kzIU0SMgSgMVDnZMGfEdAFa+7QoXkT8rfgbdbLxTCTOfiGjdV+u8IwRc9eTRBQFZCwHE/+iMhOdz2MnUxhuUvgl0nJ/5Sk5XExaA8t3ZO21k5aixKLaAvviTqRuRvt/qO9ggc+mrXh2dmOc2sMqVYg7K6HqOX8s46xHEe1Neug4yTpswYmfiWDlBbaZykOvfijPiF/F7yFTwLINC7H1L6EhU4/Sur4e4lVB+IE21HPE+2hpv/5BTfIkKD1lkMPvqzYbKdg1LQc24C+lTP6eoxMttHGEmnmL5Ln9NcHQI9R7CZMH/+seFLdM1BSYAEOR8PADCl1OEtliQ0LcfYnuffrzUbj2pMP9xpTT2mYaaffvh9TovItcDOraXmw4XF4Kklg+tTr0jAbxUmPNAoPTgQEiwhTFxqOHt6MrF2rhWjn2F2YdFTFN6d5frYcd12tlwEt9Uk1VxgAOz7/9IUvZEBJvh5EFkkD3tC+hmRSv2OUwNOQ3dB4R/S34ULCAx0fi7NuSavRqc/vS5Ygc2pkElvVJDry6BiFMExrcnXLWpmOee5/AMfvXBfn4EgMic2Esv6GoN66TLDZU9YxGRdaPC1oPWRsFoGlgtGnPWFU7tFUXMY8C4HLeVzufBJ7ZKtQbjFy4vVfLs1i9CKGS2GDbWIxpW+0BkOQGQvip5Zpt3NaW10sTKo3nl96hwWEwmrm4+gUW6jXYF5I5f9zAufA8/okLra8H62WKaDKy5cyZRc0XOtUSFamu2fulHPo1+IUiTwJX6/24s1+iqdqmaxr8qft6Qwhbr3UN+wDe0jSTmsIqpb9vwRIBByyJAvHiU6bPKfHYa44Nm+zaBS/roLn1xiisMTY/vJulP2y4AArMiHB1e9VrqdV16pu5zpZMPPPzdGQR8nOW8Z53SMgXADueVLEgxcVKURFQcEFaHiGUMorkXa5PNIn/MyX6jXEX7Z/gB2KrTq5P3arWyAkFA6Yba6Nd9xGkxf/Okpt7zc4GY9UHWT6eBhNy/2pNoCJWmo+ySON+bltj5hyJygILlqu+6Dj12HGYNp+bslPyxrFasKfvsCpEosx2FwjsDti7/IPgGhO7W8cAzLLhaZjuTedB6tQSOnvtarlQktFcClgZWf1lsT/mpuu72ULJHY+ENSOsTCY5pd6m0wAAklyNrutCo9e8NJiCpSgl0Qi74gJb1b5lp6f7hom7CzxFp+vYbOS2dKoow9FFSd9NalKRC+DBpGuJnL1mKQmwWDSb1qzXfKPyhesk2KJc9DOfL2IX2ARR0Rh9J7auaSAcpZEbYb1s1dR5tsj/XzEA0ID4J919/p8vWlFaB5jIIUVZ0zWudoHbltEV5Uh6VqbHWd3fz36N3OJiaI0xIduyk0YPUeXUiNjdKTGPNb1J41pwMKGT2UPVR13eN0LG8dp6rRS0gzggUyugA+TyDEQIa3u5ql2oXqqs9QtDk3vCXRWQyRzXj8fFUmo15A1hyD4zW8W/KsTBNc4HywrmJagS11uHnSKxLlAFBTzM4y1fja+v8JlPXRjOGmbzW2Kbe1Kibp4yJ6/VvPjkH2vmNNvQEVNIMdObLjr5UVoxs39kQQ7RxWoriQtYEgniAj7mTG/vzZf0Mk/GcIj4NiEGU8YO7CjPTejY+mLKaqH2NE/EOrCsx2iQBxmpthk7uMCPOdCjnATWx0PV2dFc/U1YTCV6PftpKfNLHDc47wIoq/RoNysHJSiAb+ZGl7B8WiCZVxLk2KwPZJplwr6oIXquGM7LYJ2lkLY0yxCQJ8QnpIJMMKbSNzgd62hR+fzHeqKhKYf4Fy512wjNYQNp4WDfxLMrOZ1fVrmlr32vszcEk1dOQ5P5wG+1ZglHrgKn5KDr+XaKxbGEnWPJ50PbMc3BDo9vWifI7GnWzZizLLihl62xehoJ/kOQPFpKCKxS13c4zgbQd7/GQY7d9XubCYC/fOd/sOrQSm/6CfSpeJnhuQ9XJZyOdUy9ukKh0HLKSb6PlBQFr2ld3BWGHSxbBNQFlYF+25Isl9BCBc/7mCYJ3L9XJRqHkwSB/fE3b4ACw3ubflGqMAMLJVqSZ5fvi8HD/r/DLFRptJhn6r87hGBcJUrC9Ti22sOa++szTFhHfJ0pA94msmOAlmQB+65l3ZDl/ZUEwXp//ZX41y8x0oovrxX/dgzqXREmanNelvHqZ60F48yPdIWUrFmDT7ROAG4r81zIULYtsw6DiWiUNQF3X2RjiPx98Lc1rD0yk1/9TqS58kbG5B4fsjtsk4FmvoqVqcYbNTbJZxLP/3gUtQ8m9K5ayY0bE0tjTAvgR6eDUb1ylmw/7Fn0TuSgGsfsxTmSwr2LYvFOq3D+IDDYcPkTX+M/sMqaD9hFbYkYeDrrCD8KtJEiJhKPzMdoXD9+BIqOZxAMbLMNeVnJV2bvGY/rGSr4CdBqvsWRlF+6CyO/vo6YIOp53VtAESMhv91KOaUq/nfXsKbN3kXmZig3vzWlq4I7yVE4jEWjr3D+tHQWJQTwxGzkGF7++47LIyJpDcEPIeiKY7J5iGqkKpzC3Z7hQ5gEObJkIQlmAHfUmOCEvSL0Gjp+DWAHGykC2TfAVX2ZA0Lz+89JzJE2kjTPrxwSKDS5jZk8KDrrNl3zTtuEVSZXcE1p53oZ/lKIM4/CpzV4cmleHIBbXwync0GYKaDbL5LmQYdQ9efYVU7SAF5A5jMZt0TqDABD6/JiSGj26hLTNCQK3HXmEnbHVg+U1MA9cMaxUOtKZwrBoIFjwrsRrGiR2FyJh+cmkpm4Ed1OG0AQbecXXdnCmOPgtjyGICXXjT8ruBraEI4WxThWq4uzbdG/cf+hmIRTZdPD86APd+X1eHXgo1mCi7V7r8="/>
  <p:tag name="MEKKOXMLTAGS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WYMZBw004o71Xrc6R1lRYDnPKOAkH5BrqIiKs1a97JAae3M8+F/ezLidDKRA7ZbMxd4aUrVp64SnWy5WfTRvw2eMp14UcYb2uz/7ys1f//LboCDK4v99RNdk8pFcM/gxgNMk1vUZ+7glc0r9Os7VXp9fVTl/5VJXcXQCrn1vxV8R2qnQxxwL80jdt89J+thh6P2LUclgcAORAuj6HiWA1k/uG6Og9uRSe0KVbqe/NZN3eW8NBxQWKI3WKQJe3/KN6WVGQASiRj6QhlH0q3bnoeQQ5xByvc+SZvgt+BReJ2nih9rz+gMTFu/4Ue3w5+K8vm/N1doR5k8bhACD5R+VPsx8uvnoxRIG8VaEAYFXhU9qa+gSl45s+8jAO25If85JwmEJb4KzCohgGlz1sVWHAS11EASs+QcBSub3YLKdR/vIGCQgQzZ5XKacFNk32KqWgmquaiZve7GsE6HTK8NUfFvIZuXdXXHHxzBtXO5SFqICzCwS8oG2vtI34NtIulklbJKLUn4Zd3Yov4+UFCXnCm+cmKp2ujmp43wux84wa1tMCWXSUV/v4w+/o0X+OI3k5DEPMOR5LXSGgw2ki2yXBO4Ix9/xnAVfjLgMXakCRfV/96/OCYYIxELqLZ13tlEPbeLXq8sL3D22q7K3qVkbwNL+T2FfxAr7B4Q1SzV6ujNfisRxfk/0zjcKnJC4g6K4EpFD9ZvuiyVCsPQx0hn65cmR10HWVmrlxMzvElMzeglhl//ylXJCJlkWv8WJeO2G3cZTYV/SgWAcJy5JD6v9ELsfpXkwtXV1MsJfES5ZOmf2KDkgZK76ZzQDlkskjQLOb6r8TOZ+5wKlCePmB/kJ1Iy2ASGFS7LSHgDREUei9D5skN29WTh64ndFU6hCA2D1iBpecjUh4O2QhANNFiJgsKFiRT+8z/wQ5Lj3h6Bc6EBIx/nx48SjKXsxJKMYi2DtkZFkP8B/6llYQM+QA49MD2QRq0QI4ti9tUw5o1/ZwoTSxrIpUvLqLKw21I7k8as1R+PH6NTTF2WlDRp+Rji/d3LpxcdDG57lLy5oHH0BTZSyAF/6qRQzikVoeJheNHnTVlj4txZKkIc2Hq+Xeyg7WuRsBmj1oaFei01yVEzWHO9z5eLyCYrvXyi8JDIwJQ91N5+cuILCeGUFzVxSaFXwwmsta+ZnYZzhJypRBCWu7Bedfq1a0BybtnbFwYNm3PrpVCJ6rXip4JBFVuTDNT6oxdrr+TFwN4upBc33e5tlWAbwp/3X3i4LwGwaNnPCKOoUe+X5UWWRrIC8JXgW0MPzZz/SqUOAe6x/47hHDkSiGUQaBzuqmHsq/xR59S8mnPjO48StMhCUtHQGgCXr2k0jaFCF2YcgvnmNK0+zNeuPmHs9BBpWTCIngkDXAqEIHuTQeyMZVQVDdUg9aAEBtFE07Xc/03vsXQ/i67j2nY7fDozmdIuTOoxL0ivb8ZXbg6jmiK/UPw134A5vDkRDkr1P4zHj9PQObSwr4d4C9drInd4B3wlJBvenfyKFvkt4zB2fg0pt5ri7CcmyCnNL1Cn9nuuYMzIRrha2kLwsf+r5ufsuKgRgSzooD95Oj1JQZTSnjxD1w5SaD2nED/I3jza/o6VMSQFZZnAjFeCiy4rWIwN2RJDr0/k+g1qH90odgSnvcgz5fZTKckxWJBNfJl97JLTAUI7cri8kqm60uLIa4esGZQ9CdgYG8Vy0MvHucWnDH7yXNv/bvcphmTLVUqKcCXY+rTSZUtaXYuJ8Bbx3QeQL9E1SZfXPDxjqd3eoYWnN1IAuS5it8wZNYE5ObUJESHYdBgqvxad9kcRnH/CKqGOYPimVIBTq9Uor0xLeAffJC5+Lclv58S5epi84azbTOROgXRz+1OfE+EU6ferv+lk3kqiPv3VmlRCn5BavjprEMtdFHdoOdb+Zx9PAsgZZpKmiK3rpwmNFJXEgY/4NGqx5+x8YMctCBwtNd94zdQmJXGuWUdUODJ8JJQsaQIvDrtvjOhHkqKi0fMhhixbhWuMpcaXl9YjJfdkG29XUqDwptAaGj81uJGDlkH5FI62QezeHR2bJsoizxn/w5IoL3Zel+7Y3Fy8YzxPRz0Q/0kUkQXSAiVXW1T5oI6fgcq0FV5vB0E/vYnW6FZO4T2Sm3Sq72AtMyHzqsklhHrjg4blN/vhuKm8TCvVQnbVGMChcmC12EuQScvwhSrmGAvmLCl77Fq2Lq0ip5fI0rCHwhIn1ovmWCTC2fOpyaupfUGvEkm/IlNvqsy9i4u+EEbO/u6jsLj1RzRe5nijjyMbbIAx7lfXL1bqNad2HjU4kLzIG76MgouOJYmsT0LpeMR2Xldda6EfBfsdzF4iWgVUE/BdjnBoguG0r9uOVhQcL3CUqs8uFuXZbCDKLyfOxlKjMqcTr68v/LmhmrRDrExqj3TW7BHfVZRBdoq9mQKIMBJ2aRWO8MvPDeV0D5ess8bI91/6XehGACN2bj6tw13I3HOyqlGxX+dvvKyeM0XhJjVQyCO3k8DvRVSxFCWUpT4AZuU/3kj8Jd56t8QfjEeG4UZOp7JInMNju3zevxSLvikFFfG3sT3QWGg0/GGk7pkm1ZPuBsZ33pZ9CN6ix0Xf7cWGZXEOF1zn6x30wCSPWYIgMCnuRatOCB+G7hCQaD2UXcKulT9oX6t1oayICnzEOelOyhBm6UYRhhRlAMVZMKECPERU+667ldfEHf+tgHJoiV8eJ/WkVCJAvPtOqKIKPLjXTUgrNumixuQYaiPg124L74gEZEDoboxGaP6HqZBha2aMe1RfM/kGow2EjhAOJN5dlB5v6lT9YLUvVEHITCE9PD3mDvVU4cOES6PQCR0Nwfnfp6/SfWieYB++7EYRKgdmB+wARc6msJzG23DbKUHvHSVrqbruZJJM4ZrzV3T/0C7fGnMKH94FOylUdKWX0CJLNMAinasjDkJ1SqatqfZ+wSJzeE3Axa0WAu9e2pE2nnU5ZCSAZnPIbWefhlKbsQGe/cjSn2sjYv3rX7mGVGfaSbLZ2/y/OFZ6upfKO9KW34fcDQSDUA9xT3FIpq2T6/K0kVrIBxZGuDvRdPykN5jYQ9v4qN2j1luGNkNK8P/9+ZNsRVGVdoECOOuTHSaOvScs7xhIw0sTR2kNJaXmi/M+r4fd00IA11c2HAwaLWf57NbuV8IYjR2tJCMYfRmck4l7OIFl0TioEe5a6Mr75gZTuMqQ3s5MX1Qm43+zioS+Vyh0CP/AHEOBWM0M48BgXE/EffALw5T4fLUVvEiK4tMxTCIeElWc2gWgOFBHKdMJf6cE+hPffR1mdAYIIea2Z1h5Up12gp3g21JDvXOhQSuvzu2an4CMPoXkpaElXzOeOo3uLENxQz4wxhGEftOaG7QNrv7mBEhZ+UComkM+4se3WPp09/MxeCoU0hOGe8PBsDjhvfs7fPLi6cxhNvdSpk3Ii09UJvsD0WBVDsTVG7G4kXtCSvX0ITaDmbRkf3Gg4vMO71p57BjXChDbKteS6MxB53qw653qnzLc1R38ARKtEuYz8oHWG/ydIQcKEFn4Yv64yDjm07879mgv19Z/QtyO40R/Kls8dU4MDPlMneSpHmYF+zQv7CalJg4dpnDcx2go4wHP7F8gzehil30hNxPeduQHQMJB7eg/JDEDaIY+cPnCW48ogff7Q5+1j4c4C98/yoXjEr+sHlIU8lzoqdfPu5vXfLbQbFviPo85FXAHg0x2Q0Zw/FHTfHL5ZmuXyYYorCSij10/y50Gq8fN3FERo73MJE2wJp7Q94PcBckWNZ2HoztNOU7aYD6sV4eRD2+JY76vNwiVfjJO5duVIXJ1I+IO+dPIocXLMG7OrVft3Jtc6XVUMD3e2THLJ0uYN6vouYBolmV4sqBSt41V5qXD51SEs0F4d2fkqWtmmUT8cGw0WQlhRHHchD4QQhtB8TnsMW1cKbj4rEDDsQSQEiFZaja1ahWmtYYbvb69qtArgGNVDeu89LSMCaE5NS4B0D48K3PZ+T9CN6fqF2U2rMErp8Q+kdxhmScoFrmMg0ydsPTtEsWIit6qAK2a3c61nF1tFvM/NHrWK0RYBFbYkaxere97HbNCDvV+TyujwhsGUkggZEuMRJL4+fLpPliP/BXKGwo0No99vbLKvUfv7TknmMKlh9fjXhX4iIzlp4xRgftRN0D+f/iz6n5SAlb2u+pOKA07MtbPPBYezA199AHT5RXx4rlYzP0x6nHSJYPBqofcA/ypi4F6lDp27bu35nXBGizUaTceUeIn4OVFubV5uxJ0C/7xXshFcthq6rnGQy4pt1o4KEY24UBKMHSfWUcIihbuUW05QRnzn171sW3wpi4ZS3T/ZEZMW5YOfmriXIIcKqe8ZomRsGLRw87onmoxRAFYAPrn51UbtSMC2mM432GapW1hZje4WIB9/hYTvJXRgBLrgxekAB1xPD3tRaJxllsKnAuoUFM07ViOLWy15P+ZVk4mtSgD1k/4gdT0Ck/HN4LqKYOXhgqMAXWCv4JwPtaEAITc/6poSr1imGuVKgUzYwAaARz4wlJV3VP68Klc4YzvOVYHPclFGie6gyoeRPgx8lOLOl0rH6lDkTYFK2ej80ST+uN9WCVzT7Ry0/tjSnjkwmtLv5xYqfFMJLZi68TNPMJeTXdJDrH5QBMlTR2BC2i51J2KAqMSfgLkNpe9MU1ZsijCP6c+rxSTIHG3kvH8bNjsgBIsaPn9YCeL8OmJ6YkuLW+nQdqKEgos342F4wN9ABB8JZspB/r/AUUHT5jd4YETIUDf7xpwHqr9ey2jI2KuC+ncMAXPdF7m31RP6kE5+ZHfnE0iKu37JYUzYMkLwxBW9LQp+Q9GUR/15YAjaBh8FAWUJ0aXnbegBWvKpiPilw6qfl5PJn6Y+dO7drxo/Tc89o8YgmnoZcgsqLl8/hu2qapARC1WtjFG0sL8xTVR0gIlZ9jT2SmwO0jLeQhw6T3R3tJxqSNASQZ4q0oNZYU5o4wUP3GtpxuIqBu8tXlIT9HaaX6gwApw5Nd3UnEZwaISRkZYJWYV30ERi4zUFOxMVw8z8rMPd7PavNmI+pA2h6G6+CjFLV7juzz3ox69cKrULCtUIJQIgvP6dpDu9oFtBLTGQtP4/OuDkA9FFIWfxqUOC8FGUYe0vKyIT8e/3syLzeQqIEU8Tbh5UK8vW/Sqo09FBB6vkdz3+DEmJQiSxXftKXe01dkpspevq5Dc5dc0/ZzyL/egfi+7epUlreQY+MCHJRXfEVh1S2czIqVpmuaDsIPBZfpBQOa3e8JBR1ChAJDPeklJlWSkvhzuhEVeMM2nl+HtcYQQi95gl++qZkYiqkwgrsbn0kxtZ7ENB7X5i40FA7EJG9tGm67IZ+B6hw19RGqu4ht7YZkXy7Epaod7NSCm+kktsVAG67DeKulEc2+mU8z+6WnljxHQzUpK9DOWylOTjxbUwYH6Ay8eX5H7g28Ckk2eEtfZR8YcA1Rp4J7YddO58JJ/5iFAV1paHkNUnoNSh95TL+nn9BAx6J0zAOLWZUD4zqU1I5xyxKNc+QtPCB2o6V2XQ24oHg7L9XRxokY1bxiETtFUfRL1VK5cUD6+bWhe1Snb4QL7WOYUWuwAA2XdxSfs4q9OtmAaMgUClhRO3Et4hVqOVgBJOsy55VXrOz88hiNlrsOQoCBCFL4rDsNZqZapO6vt0qNFrB7NPZUBmH1chAPGJqcJpqP7D4LAxY10Lxj6BgSUeEYsw4O5q8P2f4b/oLh2hsuEWkS0p3hi7gJUAOLhz166FeG6xRKGtxKH2dH8Qqqf21HY6+Sl2nuvjXzxu3FWm11DDscbdu3uplAXTLRh+nX9khuFSWpwxdbpztcfVex1YrKP9jrn7gXGrC/dvhCl2y/caHCsmgFQ/d/aAltqZH/vjYLANm4yn7GPheENaF5VjEbyPpqkRM/sypCnS0A77Om1CPYg+1KRlYgkY50PEu++BrRrQ/IilYk0E0zVJGQ6MxYRmpk5xTyTR4fJY01QhCBS7cBey6CiwbAvqqG4QI6RDWETl8VW969/fYZ1WUosKF+mfrQosKLMxOucDYKEy+OBBIR8mW1NHRaYlPhSAJwDYyT1ogBBkaLI+7Xg3KkqqYW2HtJwMSkm+Ew3n1KpzccPh+6o8SlUJezSqrD+rLe7c+wXz5SSGQKj2NN1GC15d+Kbb7CDXrqtTyeFs/PXAHaBpNyDjdEPas+1ew4Yl0DJo0jmQj0r2kx/3Zk6hAhce4oTPrgenu3LHrrZQsHEBrCdNRfMdKCg4o8aJnar/F58r8oT1Q7mXK6R6xYOFhhzFEsu/WGqgBZ1sjQ6kQy//u5+wsrazAf4joMDZ0kwsa7B3K3+vCy74u7kfpbKH31OWd+hFK8Hz/1Udn3rCeryGTRb+QvpjbCoBdQqC9WiJ5nePpR/X8eOit/8tboN8HVKe4gjlrEeCYacLQR7lAgio3oaF91PM1vVHFozGEKDouGxURp4mLxbCoDl+RxhfTa4ETGvhewcI8S5ud/3L9BgAn1JkwFitVWrRmVBIrhwxIN0UL/dKhiQKI2pjA13lwf4NrhT26Gj8iQcd5eHqE8ykh6208TAmvdN0C0CPMD5ANLMpWo31QDl7yYdhNR/1v0m45LClywftYQJaLYhtdqDxZijWmMs0qrAsXiG/dWg+tvHwfeXde30qCScXwpTAgF4OZDVXw25ZP12FtizCF25r99WNy0ijBOj874zLgiZS0jpYDmA2mDQuFE3kRJKY5TYHJA7U6UKZNz31dA+4EdCjL8a5QVZF2xCLCVkSQPdkcj9LQKwKIagfpDU/nCBs1QuZge38t569AdxZZGVWyHRbIY0gUT4cASyH3r1Me3iV3bBIr3Cghon30m5hwOAgjr4rSVfPgczjhMAYe8iBQHQlIOYoXBH4uezxnmUYUdXfewSfZRBgUKHJpwdtmXqSdYoS4eurW1dttTRzinLRu+aLezODNNjnqacNALk7/X7C4BuOSOl81dBGp/uzXxpUB2NeYMz6npcswQq/y4SM910S9i3hNV53y/Pdrgv6ooPAbbi1hgXs9HctBK2Ybcr/h1UxTDAR16RA9+23dIEkD0Zd37uXCgp/PD/WVVJZd16cQTBNF3fDNteCARJsabjUEKRqb6BEgze2JUN50U4uDJdu+5mc2JH0PX5EuX2Pm4h2D0l4C/b+GgozG4MWZjzvgyjKhEbCgaW0dLa1tuOmyH1U6aiyNs9hIoMXEOxnmeQF8skCcSGYmdt6+gFIV555/5lbXEGEYT6it3DrF4z8HVa9ZkC/tQZH/UuPDY8Qxu9yLCyw9UJCcc31A4YwhIQKidsrOOeBdZ/N/GFtXiCs239PxL4T2si4N+bnxDTc4yZUAwobTK3hBQ+i4oD2VIvNyRIfoyJuOaSrExyl79J0jDWwYy/31C5Qe0oW9TvQi0/NSznhzlljekOoa6BceAP9dz1/1kA0qkisrV/pZVacGb+NU/0z7xfStv24+cUf0n1aW90YBep4CH55KbYFtkkGC/pNWuiExcQvWO+e+zt2qae0MgaAzskOdfRi5HO0OzBElAI6GLiq82ySEPZuY5LYPVEKTDOZeALvvkJHr8D7Yj/XpNVhk7sm2yXrr+r7BNtco/xiAV9vCjMgBNQeW5/R9G5U80yy0T95nPlngwSJREMzE9iLzCkWckhgTZYXCq4HfLErhe/xC+04+Vkqo5Jmtoct/NodGr6AfQi+nPniUArLVoknKx6w58yq1kloxEB21rdAgjj7cysUNFwjtuKYDoYjs9Zgg4FzwmH899J9h6E8X6h1JW5JKv7nldjho8/GL5Pd6f4r/QBqReSk8XAv2kNQhLP957E5ZSMzuCIJrySeqEkl3LYOkMu2SZY31ydHizNpvjDIlK7bfimOd9sfdDox4ljb4Z6tiLjKaI1QIVLJ8MyxtOTbc9tDglmyoj5JqGwrFiQGDgeGdYsI6ZSzlk67bvl8hod5zuB1mjY7WAfXdl8MRlKPUIvcYTfGNnL83n4ZUrKy1AN6MVSZO7jSKDx2yxK2l0aHxjxhH5nszpDwJhbFHow2HgjB7B2xnVvs+ksWOepSd0tWTUleY1X/26RHBDr2XtS2hCEsli5HAshqhOi3SePP3xltOf0C25BCRbTGFsl9inFYD19+Hh91XP0dgiCZEccQKCL9k9xBs4NRy0HWEpD887N3uRvluZPyCW9Y4LkOiZQzYggg1emhMHZSTR0dnPBseEOQEdhlcnd9R3dukF0XvyJ4oLj1HjRxSK8GC0AtgydE5OCcJkPyvSKs2dYqp/8wEPY8XF4mu4j0ylF09V4tgupWtr0SQ2V4HdCdyOneLJqrCfqxKi3b4hYcR0h12xwrW+DUQh7UHz9emmQTsQBZUtEwIPY4/rn+HYMEakH9JIv06k1vCsCO7FQHWQzj7RfyrRiUtOclNY36MhamqsDm9LvKBhR1/nEZf8BY+b4p8PZUZByfkVKoRZY+bkobyw0Xc8ApJhL5wPCiQjIZmcNdtzE2rlB0wRUygvWXEr/UTMrPXYicMgArz0MHthaUabF2QSn6bU74LviHqc9kveuoFvxyaNx0KaOuSCgYb1nYG9LWveHVOJqDBBzJlYbFZ/wArnUex+g1zd+WorwU5TmYyYlytyH8dbzhp8OU8F65jS/gbT8jqX1mAGMcdGtLVSPQGi6JMsvFwtEADtxoWuJqDUIOF7/pr3sRmOjPCZ7u5RdwyH7/jLsqh7yheW/2Fsq15kmjY5UTlWY1ExxvpdGNnIOn5/RtbnscUJfDjgm2QOTwf4mecC5XVucMDuZwvq8nQcfEEPSM1pyzlSwyXyKMO2qPjNdPHjghnNSsIHxb39JXhB+0fYxao4P0mClKBHLvTnY1osCt6nwpzQ12yN7OOXGYw+lMpPeXGsCSQmtWGlazqKV4qwJ6TjZUNeQ9Sq4BDKpDyFbvURcjKUd9sd3DdQ/Hd+x5gCecO/codP/aqUecuvEIaZP3QGi4TGLcxA/UsLy1fQxnHsrskefybpz0bLZGkBwBhCe7+d5sgtE9j79nKLiTkAY2/in1KDmRfe5zzsWzFU2IwjOtNkb1aqIpz/nSYzjnRUyhBC2U9g9+CH271ePZUBJ/WiS6MfRSKY4au98KBE8aug8eQyEXVyGa4Krh6Ng4oB9TBviHDZMzLZjvbLNodD7VkGMsrpVoMdRiBoWCzuUjZHe/zMwY4w0s+mj8F+0rOHa++cvhlb95xXdQQL/FtcsdnySXiMIJtCjK6WIuoc7kGtTPeKiKOIMRuDSDl4O+i2WUXLq6gkWIsz9TemoSZzkoR81rDFn5zThEfERCfMvV8IoP9XZnKJnJj4AbYMFyjKR2U6mL/n+YMKLDylIo4mTNSvC/cVkmrx4W1sOUSosNEYu9dg1iAKjEi1gdYlGNsXv6X2KXED1ghGkPK4fKMyvqGNtWJvRaqv6NRjhShmXQXkWh4TP3R5SC/5K2U+TP8OnP/evaeiG2iBUhhcuNjhCewbuSHLi7smXxNXg9wYkEBj7GyBNtB1I3LktNRFqBM4HwPBwSd8AZ6HJQ8lY3dal/MYzBQdyBCWZefe4X7Q6+4DoOgeRfAYrSlnuHXWeNRY+OmJ4aTgDW67ozmk9o9BgbRvjCBen37Cta0RdYdYWtbXaYBTvMLCCu9wKchbwFpeaYD7j7B0QWJ0KfsXseoPIM/wdw3h2PMDFw0xP89pz3Jt57NzM48CMOFYi0S3G1WeQv9kmvhI7x1gNVngnX0X50yZbB9R8RvQ4NXMinLtfBvJaKfNG5doF5oEvwdhkQHs33StDU+YI+JCnNSpA+B+x/fiATYKxBWhG90FqAxWbpguIYCtv0DBVaU6b24LUQPafBS4cJT7BzSTPKDwWj6dKScAXHgZWf63+/ehKfsAm2cSypdFc4kKqR7j/VkqjH3vhZxTq6T6cZtfC5IWVSppwHm6rdMM0agYQOueiDFQEfHk7U643FEQWCvovq5n+5ifzkcbVw46n5uszqTqVtRXhAqRJ0VZg124kQmY9/yIGYEqbhzWWOShUgJt8rIfdfxph+vZQogIZa6nXvIU1ADBLIVIo9vDU+tbPztAruUrN5EaCguBm8BxSVk1V6ptn2clBtk+iVt5ZwtkNIUr8QskJ/r5xjs0dRKCcq33ZnIMET4I4pDVJ3wlgLZCK6qKxLh/Gcm1is1qJatTDGWadM1S/PHDV9XiXCX0sT7OHbiWgYLtVR+ZyHEg/BqbES8aiUrh5uVYUUnYV8FKvDCNbzOWnlMC1H9fj7at74eCBoauNBRww3/kQsHPkojBsdBYD+myedSzPrli7zCrgd2mydjjH8p62dbHb+3vgtreBlZEwRalhRieqO4LV3FWhWNuzIcIZB+cz/wCVmuNHQZBDijWbNHMd6BRJVrIpi4Dl2jvTFiT2VKFhhuV3S5mzUMnb8eyIdiM7Vf6TsTakYd90PECdEQre+6Jmz2HsxrGS+djda+crLIMZpIvkEzKaHSejRHpXP95JAiUiFeOVRBelEcSN83R+7NDLiUakn+c6t3cYARRmb19wz7lgTPPIqkaDqfbqJjNmf64YPDxEMA3CigG2LOgviGU/LJo9aFSAwb69HT7d22Bn7DYlm21f5w0gJFcWoSgB7S8P3gMZ+i8N8nuyLhey2bO/FY8a4i3WLJkmwbbI2zZiJifQswHxODrlRXDzg8RwG8dA0C+/W5nVDn9HYVtWIJhSXDbBS3H8TnZF6pNH8WVaHCTNybhfmnS+tw8oLVflwTRgzATKPV9jcu3tzcIRJZpVb+r/YYTBQTEq7jFInZbl8r73tDfwINcBMZbd4xnUszkOZOu/ZZEeyLuaYcrWV/4mvuQTzcyWF9bcTi78yn86REcVx0b6NZA/ENy7JgDynCqXnZH5BxdFYVDLTEejmkxNfzqgn/PcOvma+sXvS40sj/uhlaRUIYCK8JOPWX8Hvh3jF+lujxUnAP/k1mNi1raRbKdlgik7iBuU1hp1YCSREq7vGF3ME0hMFbmEWIRBW75kMRJX23jRd/JvppkKKLamEZ3tJS2VGtS2LBPf2jXQdPeuLa2WEZqx7IdG7y2cLjVtQnqER4RhPj8XQBD4SFVSagVGodaqQHY7o8s0rURy2X2iUR09ryD82nTfTAamFkgQUk8ej7Zg4XwjE2wHh60ZTQGKIOQng94OXA0lWyoTfiAyFf9iv5NcYtqHVTQJN/rdsamEm10nBNkq/VXdyhHj3eSFmE4WOkY8EyTOdMk/obJtcTNssG2OBmfOYkAQPEeFTvbWn/LvCcp31uVuRUj1LdcZ/aCphQgah4YImpdw0/YPjPnKnpwfUgacZxD4kqRJ8+rQXWs4A6GKwaIBEZ2lox7jRwpZZtAwF2Eo3L7zxwIZWQ5AXWG7PXQsq05wCBpyFY/53sh9+Q332++/YYpZx1jqYJGfaa1ApO0Qi4BKNrPKlL4tQNniv/2DjcvSFYevm8i9Bs2gqZm8IN8I58aZyr5Hd4z/ntli3S0kncGYAB5GLaq89yvdq8Z4qQ6HhMAWt6yH+DqUXJL+6eoGmDMKNTFOznmfkhI/zIxD2PM169vwNEvnfmCisNrmY5XevYy+Blo0g3/7LWyAnYIx6y9iVybt7QrHzLH27wfvppRSHLpXP29KZUMEtqYCx2FTpXLA8S8Ir2f/6vhwK2U7D64RsjCaG9JSh8ZHE60n3g9buiHIr8yahUBfo8vfrBqi61LEl9BKm2nkhTrC++eJu3FJPESOm+HbrHfBXD96ISlcuAkOfxxkii9W9+vDr0zWPl0DCuAMD79Gc/lWYhyqtDPrACZxe/X8nu2iK7PgvA4BWlgVdDXHrL2uoQ29xq7AEQ9HcNFQGpe3zRxG2Ppog2IsP3UCZR6QvSexynqZ0COXnJpDaw/j/o7fSoKsv/J+Kf2Vg9XbVDr6yrb3DmNZG9jCGqmLvTgvLDkAJK1IOVTY26IYfIGyqYXPer+j9AE68SGHcKi6k8tsTwDev5XdrDDvrKGFUqjfYB3DOR4qSflYq+M3h6qoMn1he+bM49dAs7gHE4xCQKn/q53XAS8nAb4+bXP4G1rH0YyKtvxsuxx5WaGR5zHLbHF/VrDWfO+B7PUgy0OkvXx6eqxlKVjkO1vpnNdmRQ2nERoE1rs08FCVy2mhl2K9K54miMo6IX7oztvbpK8G1hrxju71GdIvPSt7A1RFILlWOTZW/DPhSdxx3CHg/l5sNmLrZ5/YlTUa8T8/zU0v9C2SNQnzYf1GhZxg9+pCa1Js+EkY+8J/VXUhgBaXMaPxfbfUnK0Qz0HsyMYvaTVKok08byNAb9nPY4xK0co6zyYH0cJ36vttWvNDEMAOiCmcPTQsYSONqk+WGhsxt1uWPAQ3C2vwOQFZngs2kR2A7hQZjxFwKUtaPcdnIQrYZ4I//QfwQ1J+/+o9g1bOIf1q0A68Abz86eCstUOJEkZ9BwoSvLQiQ7/5MVFdDUwmoHbnm88plFQ46lxfzYtDtbzfk5XZy1I44oMz+AymxFuNCkbVK7yVDef7L8EGi/Z6m0vTCwLmfXYVdMAvIlOceF/OO6YFqP8VZODomPzhY0A3qlrJL5SAcviSqECYDySZjbF9Z4NGgb+fqS75MW0wBJ8KGV0QbGbh683qaUqmteAuTVZjFtxxxn6EX6gAT0Trcz27eGZFP4BEkpFJVlicfkdyiMv1umSDp1Znyr0gCRC0yvh42BwIyejaM1VpSuKXakiK49Iv0jqgBsq5ImR0jrdRk7ZpwzKPIjUtN2hWAWHn57JPbZVd3RFyJaIGBLv4Lp5KKRCNC+ipugy1hL0prgO8Z4ezhahQG8XzcEUgHtiuqzjMvKTcMaE/uMdShy5qu0/GOQbV4Wd/NdIisHdGCGmKsqYaInoYoEc4dDusXvCLclxJcsS/GZA/1uwWtUGgHmFFJzFugbFaV+TjwPaQ+4foyoTSh169+iFzaxL30Fh9NpEe6zGpZZ8P3BoFI8oygnw2n0+naWad3cNyeZtesIIM48H49v8vHym7cIkISp/qq8y9YAs4YEj4WYNWEjypuRjOBRhKkZZiIueYRNIGY0qOGMKNFmSvJSHz6Gl+nMysb8SlDB0FxuJ+LvOe0Ht0CyQRykOZcEtJVp8uTLEYwEy3ky6Vj9G2BPjnHmfPceBfVZJPaqZD5+PLWE+1cXVeZi6C8bJLTRwWJmPPip0Hzogx/X5ushEcGJRw2q6XxKa1Lzp2dcWIPAAeluJvN87p1+khUglgy9L3nSBMuQijEMOrJJVxWNZhnxfRQQKcK/JJxMIWirAbRpbYv2VX1Zs+k6psg6p2plQDSmRCX4nKQHmP0q/AYRAjaudqdCyP34sU+leEmOR83PiuTdGt1D5bQud/gl5cI8bdJfkSIUJr4KDQUwBnfAYGdQ5Xm4xDdvITunbWSLt6sKQzxiE9mfkPI0sFIBOnjsAu1lK6U7D8YZsqgc3Iu/YgWOALY1NHIUQsr8Pu7T3o4Iy3EMrqiFP3Lu+aZXVvH1Qfk9oc/cM7PsnW9Y/4gLxuBcDEDgYlKg38nzjbVtE6XAPipv6iK6dzPK7zgGsbjnJvaGVpiCtM0yvSf03QFLfkNDOnvXhZL0XN6rwty5Jg2SBemkpaq3TwB7zYQKFpdWzSJzmSwL9KyWu6L83Hk5q7mVbGH74foL+H1M3Ym0oJmMyDtyRdmWbmp+fbPB/nZrOgYGL2zdQ9VUeXqBBzsIYCvrOB4wDgbehxpNX6nwB6qFUP0gy6qOA9duCjsgxxJxZig/opscJKB/9RDtzuHH2jqAwpKBjBaEZz8jAQmqlbPP724SSTN53DBSsclzIEw0ccEya5pZiZZm9u4Fp+bMHDCMn0MhSFrYGGGu0+hIISpitNULSQUC/Bx5IvqDVdLn5ifEFPcU6RFDAoqTLLZa0+k/K69Z+qTopdDWrkgJ2JvV8CskEPXjkX1XHKdvtJYiv9phP/dzp7U+Ae/QOQ0Q6wBE8gKXloML498M2Rg6hkKlDs9frDuzQyP8q6hBvrdMyOCHRradoJcDwW9mLH99Sj4nIWH5/U+bb3O+sGOnW9C02LA7QjSbVcwqUoMekPjMcfrP5iE0P0lWYnN/8Q4FRcq2bDZR1/2TMwlzB96LLzM3OB1OoE+GnQUaYwhdpqlLLHNx7AdPYtRqE0my4tmX9g0TUi6Iiimtm/CUjP1/H8m3JhD5w7j8HC441tEYGegNwVYCMFA2/Hv5R1ibCwKqb6FLTSUZ8o4eH6DMs27NCuBN4pBGqSLSgsCmMaotyddkbY7bmCE/hkj5isd7zNJzjyrn/GsVE3K/YCQDyG7VdFGvQoUDuuRmBLlLCaNjWOI4oKuRlMWoRgOIbZfjPCvbwFSRVJbb7ZDnFXoBV1Af2oc5ok5vHTh7ZD99oRkPmLa1d1e9z7MTBuBDk/cdPM+rogOG5ZX4gCnwN1lZuyKElulmXalACHlELwDEbZIkTIaq0HXkJWCXnR/EV5/Cg0MGBB392ZAT/6ZZuUbm9BENWiIw83zNyIzkoxUnVaBM9BguEO2DLh2siamgHg/lkp5agzZdOMaiTvlcq6BdqL/6gYmBbOLmz6Ixt6TH2rOFtrzpYKM8u/UBct1/u2mYZcWM+pN4OSBUY00SNtfrCO7KqAiUlg2hwwdEz5QVoOtjTaUWoZFCc2uRuw0Js1JdzQfIkxiVeoRO7XE1I88uxZUaZ8BHs9SOYV8N0RguJUsTWhC4qp/SrIe67TBLNNNEBkJ56aBaaRvKHQIB7gGF4rDHyY0cdR3vbzo+sa/AYu4t5GIMz5YLqnbcvBharP310nZxHKBQzBYRiKHXyRch8wjGtkTLH12TTyhQcGUe8ET4w5Y5XNd/24MVZ19LX0Xpg7XAjDJJc0iNCd1u3C2H190LIBqIN8wyrgZmz81zeqVOi/TgURgxp4AJC6/7udRJ1mpqU+vqOoNYlhoUozGwhCYLKftSIuoTFSpmxsbR/gebI3E6TZUY/qMgyur1h5zNXN3xebxK5fkj7DLPACikt1ckh3SyUm7KXCCNJcH18D1tXWZOu2jtEWm9xNIosn76PAA0XQHKCKQ4nbJVNtS8Wzv5+XdNGX48yPd0F+WHYLWNPkhR7inWI/DuMkfDAYa0bHdoqAHBR6ftzQVaEuiou/BBEQAU9s4PemGZkQaeGw2h2g5hYcZuzGXxBPDN0dTrfN7ldkX+hfrQr0nMM2/8r5HV0RsBkHDBo389tyDmA1+yUSRnTtp4eKfzx8uJ2j5DcTNwFtnP6JBZ6sH5ETSWNW1e5LYuTZ1r9mMVDQwb5jbjxu5Cp4QXtjfqTuvjUliy2mITiHuai9VRmWYMwYXeiw3PwpcfaGfbIq9hkgKqgF9aF2NF631IqVDx7t/+OiOWiKbOiJeLBURhHk+V69J58xgenFcghhpqmuiCvMvfkojl4cY2kPPzvoZCThM6nPRwuYJUihgNBedt7DJwZQRPvnRallNpq/dICSLNIH0+bvkJktDQQRtxbwh4v6w5IA3yIZBAGQVnBxgvR1YzjC36ytt9tfBht4rD7DLWHL1dnM7tf3coxfTv6G91VdwYF/k8cW2Y3DwAvugK8gKR9JGWf2NxfDJ041EEMrehE2Y3sun3RcdACe5n8g9XbqxU2XjATfu6Tp409zJOmvepdWGHV1dZdmui+/XzFoEvPcBQg4Z/EKvlb259z+i/p+0WOzT8t6i1SLmnV8d5QwhzW1paeh6OXqTzs2bq7uD5bewq1iXetl95ky3r8lBielzkPt/YRluaD5tbizBEoxc/kP0VFaHyUeCXusGkH/J1LVKHE54zUgJrhWquUiL7S0d0o2CQ3Me070z/gyBsZGC6OZX9ezTDuu1IRfBVtzyCS46z6wWpD2+rl8WFoL0qQmv5Gq6bv8kyjCNa0pGRXk7bXbOfGcOJQy/Uk7+flc4NnZeAa4R7TicDXg2FHxJgqfCAo8UWifLiqCqW4zntdW/E5DmxHyVG6PFUj1zocKVyTnkkUb2y1BdVaKduqNpUNkghAMFnjl5ssVbHFbpdlhKG8srBG7UOG4CiqGLctPa3llRspNGbDttO4dQxW1P1xDXlsxUP0YholVb76/O9HN0qmdarxgLmTrSHilNP2vc620tT/MGxDyToTOrzwA95f4zCrC2qdFHu7NWTz5TSEWIQVsI7UcmeF5wI/4FMsUjgSiOMzMdhRUmz5bvPlTic+zAlonrUezPd2meXbFwSWnt5OZHoHMKTdhKMJbvP+3DzojAawaOl/PdytOvQQxcw3f7aDq8l+Ntzqcgg5G1UAYVRJ+iTCQm6Kh6iKQLbspl4CbipTAHhCk2bBginmdZtdSCBC3qlO53da/JibYsVVdwFPKuf/udgdTOl2lYWw+a/qxdiAYVGqKQSX7H5lSA86gh/U515NqkqdU/emwuGRQlvv/UHXF51FB0BmPD4W35RlPy3o3clmpMrme2VZNjZDQw+Vv0QBkxFAu+HmMchyIEnbUHC3nuAmYhV5FtZoEolxQE/pM7ctiQ3na5g1S6qgI7IVfs2+WMmuIx/oXGQsaP/qlBSEbGVTevpDPdxfNW4u+4FvA1dp8QcTQoQa8APvvHlCEwbPfAarSFmg4eZiBk03WlIe7YwI+VnAWs9QJ0nR0YHJC0yVhu98hEJI1Nc+Oo2vIL5rrsxc8EOBcrWzBhb5jeQqqxv4WOu737HzL3Q1GzqDUaYHz91Y3PqDQuUUZHZSIjWc4A3lxfMQh9ZA5npGccgfcBoqZN2Qm8kYBy2GbRBLCOpt/bXrIVx3bYl8jO/FR2vprMG9+E1Q4AWvG3utDwUOO6LKbyJLWZuurnJJIBBghxKPZzadDV9qqsoB9hjWBx1HOuvm5rVAlsh9aS14KjFV9MGvRDWuqe+owl0eUblil9Jmx4LSu9jgMpFdZ8rwCKwn4ZFwX2tPliGxMIIA0n1MLeKZPkSd2PsUgW0/6u7OY2WPFxhQrB3v3dBqYQCEEf875llMUvbcD66U6CiYg2094AndIlmxrPr7YY9VOnVbC9BkrZeosqCaxT5SHbskFLv4ORencB+9aNYS0UH39akTz0gqU8ib20VnbCsTMnz8cmPvNTXbQ8KTNn7mLUArhNJCbCn4580a7Exp5Uo3Kvhyq34tGn2nhiLBzPSmaphDQxWJnjAFIcBuzjFrYMdBxLuAZTmFeew2HKrUv/y5UUp7wbFZVouHQ3ahC9zRu7D8KioZ1Er54XX5ujSi1yEKnPWcEmjpdrBa8QssHLb7gzu7bWEUfSOurZ5L0jcDWAGteTG5a+O8Z70gUxCQLzYzs3e0ExPbyPt94NljzVuvHGiUS0KXvsAoXzuajFj5bLpRuf+J0aD+ngPLZ5lGaakZf6zOBAB3F9FuOR9kEj9HtMiAT0jSLwo3gwOeKDix/POacCFXrbCH4VTG+Gbee1cDJ2s8AH6alfIVazqyWJnjxfGLRdx1oTGLuAQ6aF3eJt9FQxXmD1yz87QwAmj/ET3TwKAO3pa1Km4RlSlGVHTKnlPwUhoEngw872O1/urSkWpws9b9WKplrIW14YtJoX6n9XlZhMSgAIfnKcPPe5QCKRDPiolu4nuVnKpJmKnroxEJxwT3UIQ0u+7ZUP8iRZpKuVM4/n7NEwfhhCkAf6txH3fIDHqlJd2CV031MwUtS01ZSs2Y3+4KD8Jvzy1mNYq7a+LhQznGAAqERZfZcuTBrKlR+fZfRt8D5y9BIExnKSvszLxP6DH2yhPIpkyILxQidCUbOxN2zkHjlUaIAzBP3cuPIhEb7OWCuRtzY2geUDIqua56vKnq69fb3B0pvP1t9Kjj1eFWx1yE3w+mPKQlfgyJa4nw9TYjot6d5mqdQ7s6Cz3W5b2T40ZoDw5L4C33EdhoBN8qYsBeBrUlr2laVwRbS0Oni734ZWPn7nKWZGID+hE2xDLURY4JLyEsD323VW8Kf4qdoH47bKwRG3M9bNWRHx1HWHa59OuMMBfl8hbelr0U98ToA9LbfQ7zCm8UZUtIfIv+FXO+WrSU/jhtYqQWaw8xvv1lQZSY8CZBfKYae2R0iL+8TwWNr+KajkuSEnUmezUa1ql62lNiLab6l9uD/O15symHrp8zlsfcZDaaKZSr/45okWLc3Dclfb0+ajGb5j0Ts1v9XL4tc4CYS4Zs4evwkuQjwKpW3fHmLCbuDSerTwLyjh52jAG6DL4wUDLWVO+l0c5FH9qm4GQSenvEExzu7XSQncfBW5rEeW6DwgstqdRKUIxnus23gcLzmyvUmAlYBCS4w/Pj+LOrxlqJYqVqLFwJnUHIL57MOFEox6GyLJhHPhqZINKBMOOIKAxHv8xBMkYHYUdoC/6Dl65m7dGKfN33Zt14bX7Ksc8o48qabw9m5kvkl0UMkMj4rG2Q80hsCHojQwqFQnpNLClhyHP9S25ghsQmPyieOVSH1xAP+l99TWCdkCPWCRYvH/VVoGs/JC1bCATO7hLSUBTwchDvg3O3Mo0vp+nOWPPVIJHz2Ofq/ksfTfewCekXXpQ6bTWL7LxW7S74fRsjH9MbyN8sNYoMr8W3BgkAyLexaaykIXLhlobOznVXLnIXfldH63/C9zJhmDHOZHrEN+TxD+IyYBw/9De3Obrb15Tk+rRfghDiRpJhUuPI5okeecP+1Y+EU0p4MPrhGloO9HrqOzoy5yhVyOXMTKWL/qXuRaW/gsNw22B03S+c/g2/YzWUgko0+R1lanzobIKMdHiihdR29rQ//U1osf+XwUL64/Y45rYWFwimeAJDv4CkONZc2pAFiZ3Mx2LSAvEGpFUDn1ZfxQ0A2BpU7BR+qJLxzTFvA4lW0qb2wdXDPjxuWyilN0Mu4TnIhr35F/4wSKw3B6c0ZebZrDrLBHeGdSUnGcgPr/kKXgUNETOvZ1TKLgaG+Lpr+bNvimbe5gU0QKjYBzci6tXLnfXCmsIbdVQ/gGZmxXnU07GjqDc1Q6UAPvdFX3lfqU0X72WywjIngSP7KSVvqapfNBZG7hphj4O51O+82rSRIyqxD/1eBHWikvTJY/+Chn+z3d9ZOLrU6nP4EOsP7oNl+Ze6FF3NeEoTAjrb7BjJdM59SWMFEUaebfDK+7/z7my93zMtFNGec9xXQ29pG4nlrWDF76b/ie8+CkptmpBDgBWjdR8byeKM2uxB613BUCiYA7ubL8xQMjkKTyl8YFmy7jXqTrSUpU+fzJjDQeVeiDcnnFP4jv153dv4DvL3VqTOkGCUM8p3qJeeEkn9k7RFStLyhbuLQlQUqVSw9Ap2h2iNeG9kDpO6TB8q8i6TXRAAk3g8OOqbwrBtVpdMldn4BpMw2iQhmIwHZjASZCQ3MGSRPh43TSF1dRek/0O695CV4NqexyNAvKVwwIMNdFTzctdqdhPdIf7tWQ7ffgHVan1HusbNj1jeE3BlNaQqklAysD8B2Y+xzPPqADWJv35ljKEtwsgjVFkPKr6orkGhB9Myf72acrfgvJlF/qCYwHwzjAlB4llbvkdRPmgUb3M6u/+v0EPsNt1daC7XhBJhs6ZdHOYsak7BLaffvNIl7rhCPPdKbiaOFM1rOKtZloD+C0TqIuZSqwmUVZRR6PHGTLzV5EhUgsErAl10hBUWARtt8mzTnjW961+tl5XIVkxDbn9bIrLi5WNufVjkgK+l54HFoiNrsqEiKZQ784/iszc8V8fRyZouZCl6oyIg5vtLos3OO0KRTm6V+f9DHrQOttdVCwuIVpCjfrLd/HURh4mFqfvU34cB/12pXS3cltjRTjZvoN5NEEkIrsfFy+90IgTtVHNjEFQqmylP1GD8euKdY/yYPrFHOeONp+rdb9L6ZYP7VRPMEA+z+nRXSNYOW6Bz3D7JZTe2IgiivvgOGXO6raKL/SoL7LlAFgsvTMtCsyZTYb+as4T7576ftF+DK5njpYUGbpnf1E3i42pAsZFHNFwFLy9SWu0KYpuqEgT4aVk+S89K0AQPpuQ2kOIqmu99sHGP5B4wjoFoKfr8LY6LTit1UdjZ0I1dPboJiY7EVzjtilMrjOjenuu/AoIdGCmaYBhe1R9E4ox420LHvLbAR9DTNZxun+u7+wPawEcc1vAe41Mhi1ch4I1RuWDSxIvv2qctYfSNfiTtuvTlVA9bjncvPNERY4mGyU+GV5br4IgSRqsPJoc/AT+3JW57uQFvb7EFdI/QzVfUINH8QoNX1fVFGig/99Mp5BVourOafcXMama76vCnMxeTziCVH+PZGsZ4tzTxg8yUpeNWV5J7q/XexvyigiG0P+wH7muaR5AWqHLLbhwiXKFp1+KEpWG8HoSs7MpvHzeRT7FBLV9RLgCjiG/fN0oKyN8eoSbUWM6rtv/W/pWGcSWfCy5kjQhDdcEi74n1FRTKrCc6yD1XOAY5YtE+Dl4u+L17G2MIsPtB3if5nYWfWGXjtpvo1RrgNAiL46jOSKeus0qjUzFvngoJe7VF4oUVTR2KKeY+Vw4OOTiCMFPn937EVSOO2Os5ml/rPNA7PldTHRSGjbwijx8/3tPVYO7w8080nnsumViXg3AUIzYcT5czxiUCDDNIBBJVo4D6zguG2bTpw4QfKRrmK7Ji3o96IhEHFP6CbILbkgmLKuIj3XhgG1ohIw4uDwv45cJp6nZvq8GGfpFMT142RiyKP326ycovTv/UkNF0abrrGxwzobN9bwwtihA5CKfhI1vq5Tdsj8AZ2abJ8f+/RGYwEPVlyeE+9jGs2U/KZHdduP7u3FBEy18KXz1FpXk29OT7B5GSUrmzDckaOQzlf2618Eyjc2vwN+X6ovZRaBk7kojb5XXAj3of0tX5ethDIqmUrVJkHesVQtZJmRheT8ZJKU8VgiIDWBIE3vTuZt70klj5Z+4Mc4U9H/3A1RhHrlteIEXnYEFrZpcgiUp9vszTEiYaE8X9PSlRRqanMJlI25hDC03UzKrInfi9ofiTeAmC3JVYr+Qalkp6maju3WzVj1eu91/FniynIsLGcMvXwmbY7z6cBpj5UPR895tChhd9gi7/BLIK3cvVpJT8mILbvVXcazLGbpAR6F/pzUWtVIPMPBBXl6F7/Mzb260Gzdb/3Ax/JwnEF7FejYCgsLi6xFu1/tFqTNS3EI3sNPRKGXmoAifUTqsHT3TA70rPS6KLrnCgyChboVSTnF+woBUfyyG/UBFaD3u/TT7aTeBuOn5qQ8janHW/548yJJIZXBFAluwryeVYO0PLNWtMmp7CVC6gNG2lhAGVrV0QeMDtohA9Q6Trn7QLO+51z+mXJEgREu5Y0+EUkIjPOlY6JHjq4B5aWlG6aRfBwYtxKG5MbSxuZ0WywmqbcdfLudyl8CzSK+liPPcUSP3fztJGBcyHulhS4nRG/+SVmksAQXwOVeXO0PzSAFUtq6TvG/uhLk4fDZSulBiTYFSb0DNxByJkGVsEr/pwRyHO+h5aGCb08JY8KlLVB0VJv8IaHwtaiSKTPagA4HunPaQ+jg9w1+2YuB7wV+dDMP28QCAxCAn9Jnrfh+OPQgbcNYqq6yrlArgPqGacgzVKtj6vy0CFa5Nq0+E46BWf2TxQo3zApmL3/udFOEugipCtquP0O4wIOIgMVxNCf6TTywZG6uccwfmMWmQanQx9UYBA2/dIIt/F26thERX+X0acjm0gkHUb257t3JVX7W/IDZJvOPxhK7JKwMhfevfhuNUy4EOvOmrI0ESHfnT6kIAvr44CugZvA/iuYPWlwl68W/gRzs+psDJZ/GR/+WBymjwVB4gSCKX6cne4Vb4Rr/Dxn1bZ0WGlQUfqPsZKx2Fjx5aBTZenjDt9oSBtplfw9XltTPw7al9JLIFhujTaAeOkE9NmVTpJovh3x5G9LIydSfnBLG+lsRbbIwhk6zRvF2wFVgb6PUcrZw7Wcm1jHM0loGaw3N71o6mefskBbH8BeVbAKz1lRErLwf7RS24TdePeJIvWzWFV3vExk4WRbwxu4R3DdRtCrtQQqms3EWuxTXRR2h6i44Zhp54iSMdNCXsm1ET/JGEhPbrPx92wQAiMQVPVZU47z99SfyktAoDm/h6V3lTo2PmG/wM9icjv7m9LVux1MvG1NmZ+e2Gp23vHsWT7SgMsVZH4bqy4HNXF4z+JxLxBQEKillwmjCLp3ZEztmA4AuFLebnujqHvKgfhvtcjNY2aYbYiwZeYc+80/jDjDcASafKPKARc7KRZTg2TjChlDMxj/q05urwg1GppNvmVbnIo7dlNkTqQHDtfFhiCx2zUiuJBndfPfnwudwdN+YDWFwgwFMIOLgO5RkhC1M0Od5eRhjHCvACKflSYKX2ZLr65GzVq0WQcPRnIdPU4mcEfDXfS3aAMHk7i2HPCjjL335/u3OyMhu8Bja72NcDzCKRZZT0RmWQuh0lEt7l/DymCyLhGpbPzzU9Zs/R3Uz9txyUU7ybEDK4gXlN4rXo2xEtbIJmXSt7xOEGcbWaVnz2p4hIG8qkAUkNDWY+yLc02WPkiIrKTcchXR3hcofdzi5RRm6k/SWXBYbSCti40SjkTEeJJ0pAAfLeFfqQWkJisSs12YHcQVyXxY6l/7UMZf7wiPyiHQPl+ky4ECQ0ro1P7Syp8dI45HisBeZivSxWk2nlWjppU6jPqjWyaDm/MrnxK3rI+kCcn6CSq4UIRY0umZGg8UXg5y5urVUNwQG2pAK6WYZm/N8tHrvV0LLQn3d4i9j+aEhWvMVtT4rWmO9zZ7+8VYWbQjidAtssOWpz6xnyzgj3lnBHsoHDkskOLdmxy0QRbBwVtw9ctGGTy/9B6LLOExgoaKTOYDyJXVsPs4Ew+u8HQ0i/Gfwr1Xcc608+HNOogfn0eRzvRzrXvv/PoINgq3Xh8H94tHwH8FkGX1RGRVW5mknqurcV0z8xmC6ZmsL4Z8E2OyYk/ap6NBaFRUkdGFyc1jUyyJPRvlv3sLwfC4EoTUI3mIZNzasiXEVrKZQ+Jx/Psr6s/3Uv7nZDgx3nKyNPhdi4qdv2E3TPBuQ7LCzxO4/hheRy+cl8dY+s90iyH15jFBmmBygRSpTCDc54QNrKhkG4GXJWxlyFu1LOAn+Sh+V4zWQ9DMXT0a+zm/yNbUDXIbBRmUKbEvPiL1WVZGCpXJIpQDgzbql90OQst8aEXzOdZQGnIyr6suIb5nb+k6rU55qSZM+B8Efe4K4Q2QzgDTHom3VeQeIxLv+vKXWiO166GtwL9LgDM38FlMFsTD+99+rXoy/PWq2OXmlkq6tD2ruPJM6knB3wGdtjv0AXc3wEBqRn9+kEJkY9qP2qpx21iOfltrsqGEIgXjE+23m8xvdHpDpc69p7wEV392jVl941ES0+RkMEshGA0PHlZUy/6gZF+Q9/ZLpQ7f03t4dgRna5KPPt6yCK5LDyAH8irU5xxd9i89ufGdVsyzMdVAt1hkmbvQGkW6RFmSIya1Pt5IDiDZI+ocDNurzMlq5RzdhAvqejhjwTOsYhvWyBQ9vyfIfDv6E+4tq42VMpyzqK89wX1plDn1jhWW9Vk6bn+gx32GyBVaIam/Q5v8gKvjc68SpJ8ZaIdjz5h/xhAIBQ7/gv1cu0B25d9WLJfJeMcjmn8SRLXsGnMa3qfOpXD9xXb92j4kg9oST+RplUN7Rf/J0eJdalEkaJnM4JsAHMo1dW6bcdsFZjmUqvlOYRpPgQTO85FthVcZDbw6zXN9FzxjFzSBj9+okGu+2oVzcayMDs7TJ92dTNg2kzvWRLKmzA8Pbz7aylgQ+R5LMtMNZvuJwpaathLzghyp9KPAjYj4SsUC9OLHBksgv4PERZNC+R2pQjm5VjNAXvB/Cuak4cUygGEAx63gHqui/hNBmS0xdHekGPebopkofrdSleuUGw0Faanx1Vd5CwcRvdCBvpDM0BoQL8a+JCOUKlrjptKvdYBgS6lAOZo1CUPesQ8wpEt/ARrm/lksEl6ogddvhEDlc0qhm1NEYh1C7KLOiJQaI3hoSx9gPDsVU5SqA4yek5IJT2Whr371R/jP0lICR5AcNoAZyoXtm74XSZsPocHMSAFvBC/geYVg3BcYnIJgfo6s+2CRg8VGCU42roJqGCm7QGSC/QU4QA9wl6cAkT7XZrbQMeZ8lu8VEdkdt2ZpdLePro3B3pF2gSogswD+Bl7uT4IGpOWDmYM2lh3YA7CJAlYVnDDnYyGloWHLXuFDXKlUzfDe3BH9+pybgDLrqXI1X6C0XSS4xzJBPVXq0TWpEQv4Rzco/D/JoKGDLZ3uuyl+EYYlzwgC1GGxiNBpKx9qTUWJuZ91hWIcBcvDOKG0BihehlJIcrJx0XgxNSjvYc2EV489tGZV/6OguU9SfuLPgH+gTPpaJXosN7ceH9VVWuJDqDy7GeVAZyZZNSzpEt6irY2LcKzE1FyaPiiwbWHyYi1Qk0ZiskemW//L9KufqHxTihIJ6shVnlOXBQZcxWAp3O1mmv9siPLJ9Z7LfgS+qhIx1SZ0AXCJis9sT/ODbhxY+Q1w1Ys5h3qUnv3Pp6NgSwdfFlDcWUqwrqqU2UiVDCK3cwwPyCZ1pwv2BMLYwy+t6viSPxKUIT79gsOKiwzZucTCtBuIvRRK1zhlPIgaDqgJ8vjyh+ojpFdqYWs2iB9Bdt4rtiZ5kLdEnw2ixpa3UqEfkD7PvnYWePHtA63UP9dgclSZKySygk167TA7CtyzkrNRvs3m/Uzw8FkPLBklqKtQUC2esywPCijbKIakuLKWG+AyzvxA7ARqNoVmGtc16wFJmPTrFr287f8mbBtV+lx47bGsQd4kGK+WNhDlgfWdnqTvmUHLR+OBHhIoJog3+qEXOL2H62K6Pud1RsksGDkqYp7ZBMObp9jBdJx/7pMZ2oxNmMNiBmt5MTbZESKE+b6At1J+4nFZZM/N0g1wxO3JNgYTpcem+QvFNs78G932SNeuKwkyguMQ93wrR78rkbXCr9J9OoIT9d0sw8pj4O25naNGDXN+NyB3ocAsAn/Vc8mEFBz2m5VUR0jrIjSkfDzLR8epp+EsRJjwoFJfI4UEo56JGBkBDR/vIxqNWEFVK/BKmHNChzQwf2kr1SIfLdkQ/YYvD+oc0RElRf0xBtVjX+XW8IdX55QsA4fwJ86OCM2PXUqHkVd+yMkGM7R05xz/pfO9IYOskU3gT6oiQUvaeqiOB4uXz/D2mExQ9Y3RGh95XhfOgOcyS1pjjHPsfS9FAkCkAFVot4MnbN+XUIefZPh0N6TLpHw5V/ls+3ZSH3CVcc6/MjWvwkFHu0WpGdbg/tHtsnH8Nx7yV3Qt/L8F4a1blf7eQRK88pLESi0o+xUqLW9cxKtN9CUa2iiEC2cv9EXvvSc64khIjBU6g9G+yH/u0wl6X6QvtxkF7WvdBWc8zPchmYn06UB7M9Kt7kMqCKnGX4ZS0DQehA5GRrs3rHroHOKTV0pOALc8/Vaf4doyXJPZREzXPksUuvooj8BeuWl7UZRyl2FjdxA3cZBANtTVZjTvsl4yB7r7uhhrqb4DRnBSKSaRs5HUeUQM+Bwma1mrchmKH2XBU4Fe7qOPYMQzf7VIV85UDJSTaj3E7mR0tRzR3R3ek50xM1eJwZTKE5MXxFZaGbvZq5RVrQyyuaOPpI/K/daOKP8AK6TTTPeDdJrP7PKbS7T5TS6FQXuSYgNQRDyc2JRH4nRQKAm8X5YnV9Pk+ER/Nz/bH5zaId9M4dOknLWGwfu5Rk0pE7MoJXZyQuHtLazOs38LAt0EBs4PE7Z85Qckav7AKlGIISjouJeItXwJK6K9Y59/TZMaFnOy4HHQJ8mRJcW2K0HpETEC4sgH4zrM2MvppIWkoSGIV6hHvdfP6yOSMUseN3wVLCFXbDi6MpAj0NHZe63wwxE+j1NB+ICmfL0nCu7wMnLlXdr+O+Gd9ynuTQx4z1zttHM/5GbGPgmTZhWrFi2QGugWjggNvbohZ5W4LBOQrIqymw8VkpMrFNcM1uRtI6DUkshg5bddU600bwXiTPk4D7JTpGTjXqigkzIA7mPBVlc3k9M3grOnFR6+m0wZgfie5JC2K3cBzB8aMILU+pLIqygo3OA9MNqiDjq1BvSKGC9hOWHR/Pu1aFrZgpY6VqaMN5yjxlagI5uWqaDF9GSmyXz26LshD1CEVsPa/vup+FjdpLiCK3NCt2Jxy8sApw/nAREv48pjhoNyT/QtBuemSyl6j1BWRz3kLHocvntsYTN8KtVDw99z9B+JQTNla7H3cHyvQLZnF8u2rTgL3P3WQjazu3qUqdQdWLjW7dTpa3rh2LUl9WuEkaOJKQ1hWpnoR+6JSyJtaJ65Nv/1AtBmn4t6763PIPTmDqo9apn1326YG3vSYUMmORCSdLlCEEyNLbK13XpOheaOu7v9iOCNN+n2oUt+NqjX3MSEyLfCSf2/AW/jI1H8JPrNTbzNFZkwh+Sp11NSS8fwGo4LRu0cx5rs4Zagr+xbIiIu5g03IdjeQm5ZxdQLwOIACdeYJ2XhT9/r+Zo+l7/n6QaNmy3y/DzhxzPEUCWCLuNaftQF3b4y9N2UwUTJHJ1WxcMPjtFa5esV4f0gbTIIU6jlkHk4Y+1eHjrGqatY0Y6xbrdQTvjvCe7P17+K4RpvcnYPVqKjRA8FuMVCZVmRpOTrcj4J3xPUnjc6JQgGNtWMMqsHkxbMe2il8DD1ZH2eIMR1X/0rEEhb1NyKXcOIS1gOCIhpK4lKCQ4TLZWXD1K8Ch4ayKg5NuW/JHzkVNyWk6GdkAODCu+Q5lX3eYZObLq4Uk8TN2ojgMddTQpqmkfnyZk6ggr5XcqxE/ZJfxy2x+/8aYlIGkibCPxN6RYKQ07ks8+zNZ49lB1hndpk8SqsK4QQSXloY7CUg7Ru/pT6YaHNRaIHpXXieyxm+KgVcdiLRuaZaHLMRVFL8WHqLx0q3/2TY5l2I23mNXAj+m/yK81brk1i6wIwJrnBEkApiIsGx8I4W4UxBUrXkQnpGrUMOupKjVvlPXNDHMrfNWLgCiJdYEoahzDJ3oAh2oqqO2Mi/4Qksjr1Cjl16VtQzY16bRlk9UXt/ABSg3gAq9eWSH5qLw1dECSfeSK68rxTdRl9mcw53FK1tSWUq7rIINLd0IoHAWnvgNlteIzce1XhU+m60JUbboLXdYcv6yHJ0V2lNygXlt9sPsRkhJGADcvz2gvpRrPtN8F+yNdrSOJI722C+iv9+ireZRiijoJJSWl/IGV43w1vXp8E84hey+4jkhUeR9gGDXYSE0ZMBnd44E1Lsvv2t6PhBnhzEIotn2YmD15f9THnfsA7igDbc+kvW9ssvGKwt9N1o+iPzBOS1UOIkM/KI5tI1XTQYf942fzu/qQ4SU/J6zbkDgKlNumKEQSiS8QvecXPv3bvsygYXuBPqNrG0cJSi0IBFOJNmoukE9zLtocAD2zwSE9PBV38wGv3xPtgL/nznhk6L78W3bvedve2XneCtTk0U0zyBeSVSWdZ2oPfmqd4xs7yba/++gmNVG1s7uDiw65FcahVlc0xs5eIpEg8c5gdi3CvI61oAXRAO/2+ug6EdLDCJWtsrEY9v11tfNKkSfmRjXVVLEHKjBFJ9WvDnfDydDbuxruvQBugdGQYRvUIq+HLJxLQ41pu6Oa6cg9jZhBFUDrFOxYngGpqpxqTn/40NkHSNdmUI4p8iiSD/UHvmB7vrTOZ4WnA/F4DV/9PJKgpHCLa1EYPPOJFeonxqoYe+aajhQ2OEronk+4O2srIpfXRrpIw1heCxXBpFTohgXxD5D7OB8K2UilQ7ZSI/VPRVHQ+5SVrjGCeSCiC+H2nlkG/QzzkWttK9Z+QI9jYJ1GNAAOE5gymyyPj76EB5Ud2kjx93jTLiyHmrnqbTw4c6FKRTJp88c7+w+fJT9mT4msq4gvFs2HL4yV8qahRKDR5HLWOhOTC8oZ5rnQXE8D26GzBshVvAaSzPjZmoBId1aZ5BIfrbH/FgUfVeinsivbnRSSeXHvnRDbihAOXGufp4mEN8aNoHWmZd6ompzYECTpi6RL5RNw2ks99nzr585r0emTcInyWJQiGftCai/7ebdq+o5Mr8WL42PrYztkeuNWuE9mPJxOa4pUAOO4dVYq9p7wksu7klX44+2ckizbbISxKUIheOuhOWmGzX01SQw58eiCHzw2WYds5KXvGzL7t89ulE1OtqBh5Mpx7/rvva8y7Mduu5O4qF0ZoKCPUB0JD9ym3KU8niY1GVnWKMPRQXPfQOC06iSsS5DqWPxkmb/zPev1CbmzR2Dlw5gqdZlcoJ5D0Vsc6NRXBeSauSJKhZDxa3m0HiXwm0jkj/YwfrjE5X3zs6vL7Qiq9hrG4znFJJoYyYzTf9QnscZJIAVv6q4ISmJv9VdLDok9OXFqVwCa6KXfe8wceTsTtwtfoWFifxPktYY/xOB6BmydT/pQ2FwVnPpaTi4snnqfhHIJf4RFN6zIktfcb0e/zP5eZHrbTNO20f1gUKJsc/VdncSwceadifER91xCHlk33BlvpEg5TFVVHRUnBsx71BG3J2C0riFIiQePycjDOVTTJRRn7QF9RAmtDvID+LrhLIHRoWKGS9MTnNa8T9ImP+hQfrLdBS70nmUPzNibkUFrr9biaeCfm3iU5lHryKLgqPzg35ax+Qk+vOoW8YJ+Bi6jX9quqhlQsT+yPbfklUIaa9ddRn5iNSmVV8UCEroGCwDtiBVcyk2dOaNEXS3PYwgvk5o2lPfC5AAZ0+Cv3ni6/g5ij75vVD4UxoBQhpKKIm1ByxsgzQWKrDKZtpRUrdTHKboQoR+QDPlzmCxxrHHl1c/MNPRiOQsHF3W0Ap+L/6kZy25HtZnFw9KkIEg3jQ09TEchyKujhycVF2R7EYBPrietihUqlDDhP1DBmBpJvryI7FtpCdLFPtUk92dKFI9oiChvtf8Qr3XzvLueUkSG67JEPIw+1u0BTkXKWSXOl3sm/egyiZSYuA1Dbp4qwgvC7BngDv3oZtgoXQwsESgoCyYlsx1VQkf7Svjs0YY9a2UY7yWdMoMRxCV+8cwiCutjODlxwmKRWFhZ8KF0FpaqlOR1ve78+egpdCAqfiZjHyUMgtXjDqFXdoCWURrL7ipC72U2smkr4KVSVK2xUjw2yj1nznuER7m5gPdF3ihWf5VddDWmIQj3lPa0CYzEzBPLOyUghFPoygHgTW1MZvojisrfEHzECEV77+gBPBUGQ6TL8ztEEnfyHhD4iDrWqJqVh733PEBpGnDOAVGDniwoiY8QtbGZEntXpeCOpWfox6hvcnUv2AWiQ04u8Y57DOpTlmpTmx5jwWIY3qyxAhGf883Oe63onCJPxmBn1nuy8/x2JKCtJrMW0Syjs8ggF2mziKxoWkQA3NvNwXHqy+YGuVCqtUOZ9XGevWMI7yyueTEMsY0uPpLdkyJj3cBiTK9EGiTLsikqGN6v7tRtVNRq3fMoorUjgTLYTSc+LHYVvZ+A8kpEgVCw8WaNZYkS9msnkaCm3rQ9bpgidbrWBEjE7J24MZngsivxY0149NSy4Q7KLYFyTtcXd7TjC5r8TnysIo5Dteuju5cYgxk5N0RkXPy6JIlkBQM5fHUs9R5qAnDjasxAmO/BgpOkjcCsPovP202dsh4pgNTZQtxbDLKviNz9QO6JahhSjp2GP680I/xtDr77klcDbfqKdP55Q2GGihtsvIpRlReTrM4BEKCs3cWRqkMbhTF73L3J3msjEMnl+lpe+4ATc9vCh1g+45fYKnw8gJP4oQoZINrG2a+7RBzxiEzn41GcbKDLMwTZShA1y1/aB9ZT8DV5unJ98eqdCnNfvVFztzH5/kiUQpYG/xh394KBN571KU+lQxmx8THnr5SIogZ8uR0kyHiA4GxRBdrvnMGavSEDSrZeV66yY1EqReFH56iju77yTXryGB0pJfTFTDoNfnnVVmqOYdrghVxoF/sj7NwpmMh55RhI5/syYwV6x5zeOltL9a6oXTiYTi9jJl+aP6tm1m/RLAYCpT2A8O0Z/FztgwQH43oFgu0hjpWgMRK3BN1aUFH4CsT3J9PsmAMaXPJu1u0/mUDwgtK7vqU5oAtQpfm7HwLufSlvpmwim7wjsj6IwznAWbkof3dzj1hbnkcgcu+iJDlIYbs5CSSlnagQWf/+SaMiH0Qo5SnRxMx02viR/UiU0rRR55u+8U8KK5ky9k3U8VBtx5OkASMaMH8L/MXFQU6fcoiGjWsdbYallgVHTNUJD/TqyyaHLMT4olZDD4IMIzzea35YRj7xb34U+Gq2RcfHrJAAPy2926GwU4z1qEaNSFbLIA69I78ARNmlB/0gGRLljJ3KOh2wLskkif3AIXUkLglNYhRRaSVhaCeCl+9JUKhUk90KOiybyKyq+LCHPzraANZCRsTrjjp5pgMBFDQ//Ppphf7cSyHYMP7PwATun7Pe4OY1VDh8thjJ5oNdttBvqzZ1krHEaEDVlZBdDG2fTn03kPgXEPs7SRVKSGPumSrkd2hn4wiShjrmdjZnA8hvKI5YVPsqD7itp+nQyrTOg8mw/mocoINeVvgREyh/26FQMxjANbY8yxBiUZaITpIQ0WgbT/1fQPC3O304/K33igeG7i6KA7UU2BSqeIavFibxUtAP1V3gitX9NWMdBBWTUTNwLEqCUq62CgbNsKo5bdYN64S+tMxZ5ZmQqF8UWt37fvcFSlhztZZppLWEJnnugeqdj0EGUctlirYOuA62NxhJBEyAsxrX62n9ERs+Ap9PwyWO4mqcl0UDS7p6Bt0n5/X+iNnVBYd6bXoomLfgneoFsS1YyXIxeaR3X12q77TPESUTgas5ukx8DBi7esUr4FMsRG85y9yvACtpUCrc0LyaCl6Z0HGl56PSH5eWZMLZ5unQyBSfRrAE0BRN3VLY1E3JU2oJ60yb8v6DCBxM6pACtO6euyGM9wdBhYzI2eG8W4aDwsNrJ0ILTMwlcy1RJma8DmURq9rFrTY8hIliKOejkjok+4q3LJcdOhKOnYF/+kOF9tHhjnbBxVe+dS5fyZ+ikTjrGSeAwuMnzkz203IagtzOUW/k09gZatDWoadVeyJRtMgUhYLWRhXMQC3Zmy/MNsuGIHiS69x4DOVdE37hQTk//u0CYEHvqobWdWW8c4l3MBAmbcjP5GBhKb6GDQf8DUO+4zNZzifP6hIOiGohWutaw/ffuijyxZJ2zwaJ5TbTsqh2/2if22XMR5RAflureneqkEeL2ahBe+IQ+73RixGiCeyaMEdgyj+OUch6cz71b8TMeLglsqCKzs3UCacxV7+j9ju4SVZ9lSqgphkjBXqEF/w0HAwmjsQrwMAMcSE7uxdHV+SfowOpMRQyJBce3ZTXumVHlOHL+jmh1Xqg/OTgUT+z2lbt+soYax9Kd+eFwqHwLwUVY0N3YlsNsihd4tpX6JXQemECWLecwPhAVU68iMAovVJ9p9AM9qh37RfsRF5MG7/nghJHk7EGtj32koHYGTRtJPMbs4jcyUjj7CKR/3WYIP8m7fntMAMd1mQu4m6SvIDcKENquwREt8Qvlo1qbb3LXaUnAnL6YW8RiIbFbEd/lc3GrvLde0csaOXXWs2Q3BAtz2tvdhW56j/rRvHecOVt9l19/Dd/vRrTOSCZ2YLXjxdP6hDz79aMtdDjX4Wygfc1BVN8qtz3mcDqJDXRJcn9366aMZGeveR+rFqG7OmJ24FzDK8j/QyZApxvtCQrfU1FfNHoF1cBEnSQlNedT2CsAlPF3aR+Ylix4OBWer8GFp+PD6S6atlnM4tzI5ljerMgTQKTZGlPUjQkZ1UzpKtafqfrZg3gDgvO2YxpAv2591hfdx9z/KmyMYJCv2VvgxfGNPrESjtXEHYIr44oHXmS8QiECnXNNlcrwxqHHevQgpaQm/V3bjObloSpPLYDdilbIJq86U1teAx/aFOJvRaMNJB/Jg5CS9sbvsfvlu9vkVp4k3Gb9e4fzwO51zFONRpNKSGeC3zY3ePasVWUa9VUeTte4ljV1XiyZphK3xLjk0E7qUUtX0OjhoDaO1J4wOwCwvSigzZVb4AOQv/f1PHggeDLmn3vEX1ATWF4CLs/31a/1XE757ei2hsV3ObKmy/FaH05uH+K/OiVlbm/j/4VpdOWosFoEvj3p1ozwL8yy1zrwNrkqnE93n1qFizVy4EfOcyGSk9zZnoIvFOODy0hQiHtBCnsYiFZnsd9x5dwSr3Uoag+iUd9PWO6/CKDRqMtGsijOeJej3xHTbr59eRewSS5yKXucDLjanJRlqxVPZuQJN5cbk9h0r7NXOvPaHqSwOI33K5Q6E8tZJ76ENyshQRh3ZqRN4VbJ7q/lG65PzTXz+JmIRZmKeBd5XqVq/Ihj1vzWK+6ypmhrGZ24Wy+/OFKZs2493402WHDlyMnJ448WoB8G/5iziSjjO/900LN4zi857dMK4NoUQagJjjVc4sYTDLVbgBkwfpZd6N/pR6U7YxWGqBs/tYp5j/ByzdSOPKyuq/u9l5MckGIlXvNzCJWEbmfWtiO9o0QE80G7XB3vFisQQrGXREoDOMMBvxamFPI5ojocHaSf42jUL6hb9P9CYOqkBAIlpxibpfsxcQy8M0QynCqYRDoSb+B8Il7T41E1PEg9JEwaGQVmUw/6L/bq49qcELC92KbfUIuZX54sQWw18MDLxA/gnIzeo4Iztm7XuP94G2nZWl6wunSJ2t7V+0iUECPb7Gj8K17cBpKGFKmhcEsbTLWUcBNpjiWha9n6GcL/QG33tQoPbLJn+2QJD38zwQlb7IdC8Zue8zkGgD5WI5d5JvKu1ErFjvHJl6lUzOKUDEjZtgwC6bIy05ksl34S/79L0GKavclTiTa32lVSh6JSv51YZEvv/2Uwx8garuMuPppscnPk6dn+fs/9HBzEEz68bjmxJcyjMV2+GAVHfH82t0YxGiK8EhtNol/AF3qD8COhRMnEvKZfVHavn9MywqkCQVJ3RcsccUeeYCk7+Q2fxezlu4EzzFwQZuOZutcvBNgdfJMjEkFfy88kxEwrkRSQGC9RGlHIk4dy3DmVlLnIDdW+86sQ+RepqRQNEdzXb3GZBuqOUW68yeRqVulqhgdTUAI0aKb/fhPMCGtltsaIZD/rHkxrJLIn7nJs6bipDTkYKOSdLC5yAldkbRtHBm9Iah9ju1iTjypjxt7uSZddSjzJCDnAQN/iwO8s8qxiu8fzcobFAV49JRvnTVUM1y7Or1rAn9HrAqmdt0KfqZzU3tn18Ad242gziVRyB9axII3oVSucG7sV5lzy8Igl0MxT8x8WizLac4m97Yl7NgE7LY2BhlrdB1Bs0eO3WJIHGGMOh7PLX2+H7TNmcLd+zqkKvR6Nu0RbZw/RIlT97frfvvR9RnftwjRYu+furIzc0hV1hIv4L+1QuoHPrx5MKfTtlL9MlyKrQdfz6cIx8q3wXo/bAyFO0gn3uEjWvuvq0zX9FkPIATocSbWiLRMussiX7WD8hNRL07cmYGjXKzQlQkti7Ur7iyi+WXdg89Wx6pBFr78S9ssfXPvN734xZYFKIqQEEZceV7FlTMvqkeQACDvx8HrGsdO+s1TSpZB75+FfJEBwHSAA3KvQqwj672MM+dYY+YckQD3Jl+egth8zzMCsxKG9/oO3k+vQYDXqbqoox4yFNWse5z0aUrioj65QUeVkGNOFtqyzRgFyiAkeyioi6w0uvjmeertCVeasGvoVC8X+h3td/WBHQDwTj8GlxWVd4QJDlxz5jz593UchRaJWIQwfl3K0RmOYHXZ9QmNFIMUHAuHTWWutDARolea4omTGGEN0+jeuj7eeem9Z5nUhWeN1BeoPiYCoxsX5LQoIEInTpThlyISHcLYAfH2CpKa0typh0v1xjBl8zKUlAtydSoYzFpWAD8Imi6UK9yMviXWKvHcnWoK5ncYV0zHH0aY/hEkXcVfI8p1ugjx5Qs0xluh9v0VLPa0djPgJy21VBRcbv5nwdCqQoEIH8bSz37zEwXUyG85Y1yCPOTSFXthGpeiDDKAN5rqzPIhRBhWLOYYVOxMzNF1iGFxMamtCUiIwbFGQb7DtRe7zZhHNY3yUaJponjXlzqgvhAkirAlKhAMfCy0mPNyXimjiGkNN8BxWEoupLirT6lqu2z8VmGYIPbP72ffyqxp1W3kIQFVYkHK8WZ1PKzG91k4lwVcSSAyWpnLavh9kyLRBz3oLDWluTx20GIF0I+r3qx6aPefQ/Imr+m7uhAVz4Op7YMu1jZlfdRn7Mm1OgklNeWZyexRD80RwpctMeMNZkOLfgPRrNy55evn747zB7OrDqCBcuMqUOU7KSdca/RL2LjexeTqoq6BshzSE+h6K/WRiqei4KcPor6R6SRSpt9aNPnNPZovEXYVznqa3f+QYWgFlp3sCwKULBzDmBcJaWh6hAw87REazkFLSGW6QetOCeZXg97OqSLYzjM3I8vrZrcHp0eoOUsl12vRHJsvZRnC8m2Ss0Psf8c+s2Nq1uQzqfpJ817v3hyf3wYKx+x/r5AIHX81FkmaR+yaQbHGg73dlB9YRnUDM6wPalC4tg9iHSMHUvbh/nCKQ9I4Cq8F08+oFy5eRvU+ybR5NHJTvb5FZ6UlbfZCCrO+YYAJjW6dUNVQMFNA6yFAI0M+NNvQyO30Vx4Roz2xAwa2WUBFAXyoMXKAFYGMu/sT9q7NUlCXc7WNML4C4a+imqJ8n/DHJHv0tGO44tpUWmIR/bzmEWKC8ARs0ZSYVsklIysElI+emYWNvlfBDw0IrLzUI1ZjXHbYKRAsmm3yhGfpU4g8JnMsp+dUNY4bpfcUl0/NjedeZg2vtTXptT2Qe6DGwGu/Ss0ledEN7wJs++Um9rsGKs4Gwuqg3tgjT5Te499vB7zywHMiC0tGomPb2nEZGIqdUHww6hAXcpgDe1lsKG37Q3MDSbV1zjeZ3Mb6MFDGTUr2ZsTyXVky7umfMlwxGjOAtp39BHH6wsRVyjXT8zTVX7nYRrH5E9rKxe/9V4U1hjSnaY30bzN6eqRtY4AxDHIIZfl2SQypCOG73/cVecjchA8Q9QLHJ426nFrO587UIbwT1Ftx6u9Z4PtoWGYa1Eo1UxPiB44any9ZK1E99Gzvoc2vXl8CW5joQoWOWJ/PIAv/w+TvSzKPyHXwWgahXrCFy+5c92D6mSyMfPQ9SoYqtvlevImj/noTVgsyRKyuhGY0+N3awQoSLiwBxlbn2Tmx8fy6t2uPkYEYbIlxIibOsPUfQtuHkKw0gvLG7L/ch/jGjN/r+kJxmyqVPQarP246TIJfT/pDZ2znWbG4nvZfJwQ1BPmYStGt7pWYEnSjevMAtDmy4Mo2ZAVHDdoVXb/aCWOYTV2RtUp377TTXN+nOpl565Trrg1QVwNiuNcV+tunZpnLwdsBbfOhMZgtJGYjclpFsIZxX0PtonXh86BQveA6OehU9y3Q83vhuQITBj1N7UvoA8lqoxV8/D8ghKHJlBM4sbhHJVPad4G5Y2k/Wa8jR0hn17ajITsHiVaK+dXIWy42rNNp9jc+x6S82qfCbnvTN9bX/sQCE2bQEnUFAcxUo4XLMJtVAjgGV+za7bKQK1mjnEHSg3Wv6suCEx2sydRRVRND6gBLRudE9QZ66XXTl/UeRNsrglgru6AeNAtbocU1/oSnqdfYjMLGfMmXj5kvcK0i8qmgliHcbq7GiX47cVRbzBC1DmkycSjgDrP4nsKvcqubHPYH1IuNd1yhqzUDwW8qSGJz/rrqp4J5WlcXAVid+bNF5s6J4EeqoPuqLYEcANz7xqX4eFRCEKIkW9ewemZip6XV6DaHaz6dkoZAWwwKO/E0mnIlhIUdMSF2heA8K8M9T1IwZ8Thgj6TCGFYpA06zvGb8neS6ypsyNpOkocx/6vQr8vyo38L1aL6z2e/oVNodekPaK/22b947AhDdYf/nt4YHHhaVJ0CCoAN/WG5SUr2aQU79Qe9B1meuFPlylvA4ToI5hbHvou1eqHoHZY9tQHHhE72nPba0pHyH8s+GQ2J5kzRDDEDF1qEeeEFepu6+xXwtxhBjLBpamDjwTqxMEnLWEXDgB2Lo9yezOynRxoizhST2VplATtNUN5qZJpIaoEuSsbJKQ0WKCkW/ZT8q2YsIFKNc3orMO1ZgubhV9OqjNIDtilshkWNPGjzOhK4s+TsUrr0OUC11TVKnC59IqUojjgAYZT27qV/OUXpdLosU8m9iGwkeK9zbz3npEt/MGnPNPChY6ecjGFUk13voKbXkiI1v8/7f/khMB79LwDri/aLnhOmaMqSwL//+/EQdc+eyoKqvvdcwa28ssEn2R9FgaWCop3CT4MXVwqthHslX5+3op5Kv1mewvZFIP7pTWQKLZ9MKD8/5IMARDzVfQxT+ah0Sq7LMvVOlepe6+uqKNJYdKNB7kmwOP++cdlh5iPCzpQi80P3TpxFCfy0ABwu1HMymfgtDSCxApXNhdjuEY5RKHzkRbEmI9O1YNLSCRSTXBeAE6YkVBUuYZ0Vde4mgYz53CPOxK4Fvqy2hUsR9HzAWZeq15YBVvbEQ2o5gy6svUL3FdoJs9YyLjTItKwla7jqr8mqEpwIViEVfk7noeg3NSGuEmQimMq7Fu6RUKpWVftqrqLNkvrqEjL4O+iOhKhidNqeE7Bz8iYJgfIm4fxFAdYehGJLU+wO0wLY2TBUBfr4SacNR2Sy5xIg9OP0yiwfj/bdF0kl4CcHa6aTaWCB8X4zuj/su1yt16jr0oVIxTDe/uutVB5p/V75piLd0IALP2f2PSvVuind10VrWo3Zr0EAwjrJSJ2wIjWf6iIU39mUXgBE1zywV56aI7UjwnjrPFJxrSUl1qhNu0GhEvAltmFVk2XspHrOnT6ET+LYZTYUXmjeqBscLQU10xHAJpm9jpGO8qmsV+E8JnJCUCqkZZC0zHuGFdVFpAD8q6Fi8d4zcmoOEMK+zxkZKUUH2WItA6iHoedCpdtZjK1axJ3VHjlpvwigU88NkXG5wHliIyYDR89YOwETvuBt43VdekcMoqcQEAgxjwS5VdOM4qEXO9pvOrluzjo6ehCZwXIdBV2XrOfNv/zOwrR048FnPXeG1SPwOkSkV6h/fCdubYscH5MTrnQqN24+gtahCBcfR0z79d1bIri74tNpKDdH2+4AnWuR2tMO3fuKWl0IUeTj1V1fYNiQNobpWkly+zFdW1U+sZZJkVDVnOTh/WY75TJICm4TIAplaRispsd6ZUGgxygiq5ShQqj10quVmQ4dSuH+Obm9w78ctErbUkIpqhroBXpCWCOUskX6+p2giOzm41wSy0hvs+CMtecnqyOqXEDE0DtqFir9XE2iqRL3ulvGKphTA3oK9QcfiOtd0wY7e5ApHTh0ob4wYAuDdmTRWRATvqC1eiXdQTTv4eruQLgn/tBmJI7oZxh7ce4PMXHAxslqe1vc4bsiRkCUURD8qvZ1R3ZAK4LOhrqobS7dpNSRzCSIC7uXaKRfC0tvvcbDJlHYzdNTAjL4GLKyvss8m8qxe5i0A4GrWfSWfpGP4hakqLPcXogDe/RgBNkuHykbR3kJDME7zIvdWDw73v4AX+fEG3XJUK+VJI/MmfCfkUzed2kAIeUa6Tdxy9WHPWcPpREJy76BKQj8bhl2ILOCC6nbJdMFQxcVoVQZ4kpgGW2/7ciQmqEyVCWb+U3weHl9W9h1QubUscdPlLvXxwYKouWu+Lykq2yctLV2MZLSC/uCmUQZ/hHN2HfdaIbgI4kNAjxlEiZG3mD6xR7Mq1eNTP7A/VTSTj1zfWvCLrb7/hn9ZDROWSxzU1hRkP6h2v0QnQcZsrQM91FPoutjE7FFBX0PJgj8GmkIonHejfLIzMWwgcGTvphDcy5R1DjaFzFVx0bBkeTBxzQCzZwC8j0B6ol6T5sey2cytyB1yz/3K0YTavGw+STFKuHjABMBIE0/z1GPfiQJWZ0KE4BZYqRdvHxf32hCTmXelh9ZlvbblAL7BfC5WhdbZlfiBvEuZIntWk7IJnvhaiNosHJsFujAUaRophMHtwDeBYR4A0j8kU9xI3GzidBAYgMCb7Bh8RM3wYkRwRQCQDgYZignUldddJnHH+qBcDNTlX8TaWEM73KUPaOwthoNz+Cw3uR1u2nYKq+NJ12usU/1dM8WUZkkevtJK/I6g9Yyp9viQ82HZFiYbOQdOzIl81c9DIjnzVwDEyV8+nlPJgGtvk5m1HUFadc2soFPx72Act3duicHrgv03i6ldYHrHb4IKlvWlziblJs62TFl9lCGyj+Xoajs8lMUgI0Wch1B2f3zmM/cuZNflCSh5HpVRK0aa+zKVlRk4GbV1AkBtFC8DPjYM3m4ho98L6gc/Mmcaz+T5HjuUdN2NIjUxSM5eCiCB0TKQ2TPI/gHUS46V0Sl03D0i9icGKtOOW2Tlm4oHg5CTaahCLoDFAxDQzi7scdEwptDR53NG3wPjYvWSdYwNSx4eLS4C8MfHcD7rj2wyjFlPsIpNX/mt/zx8ahvizvYQW55xvhphMCCj3exAhJk7nrSbOdJMgD65LgYCczbqrULlVsAsapt+9NyM4fHMA5DfYlZRublCMrNbIsachZaREPFe+QI1PcP2ckVSxubLKvSr+/2qqF9tYc53CnE5QbaHWZTHk3jWYGYH2zGZUO4lrt5toQeMdD4k7U+fZuaNTg2cxNne2OQQMuI2mJilcUHhwOjmv3At+mxU/yOGJUeliyiEMeN2DwVwimf/xjGyDBWMjQsAv0wuInE4HGmsUafdJ/XYtxmNIznlEVJ/beRzy0UU303Xhn6NOtUcEDuUIvF5hYmrLhEW42cPR5mx8uz/5myNa++l+k8O71VxiVN3285eZikUMmLtfuOmCyoetYr7zolRxEGSLmKgi8gjwgJtXg/e8o6nnw5+NqGI9ZphOQowKx+4HirmJiR/+GbQJdOJYQTU10cl5fzhFbA0SUhmRio0D8BrED00PiThj8Ddwr8arGBHbBNgc6hrX8LFbq2StREvFFYwGDP6l3kvFqv+caV9mbx0BJ2Ze3kJaS393e9DeLrA0EyPDE3CrWIxKO4SJ1zR/moBKRbBE3LlUfeEY4IqDQnKaWnLdTO8m+jITR4XDpRncnKb4oNX9GfjHRPHaRlPmYENkPDv6TlB3iWECm7WUAoDNDP9NH+abs9sj70L8c6n+tUUPoNLLjauXZHHVt6UZaCi9d2hDw/Xwezyr5NHsXfjfhhAHWLpphrnG0+sAfppiE8mPJ2JiBxnwQDyb+4GhD9Rdt8zJPw9ZF4Jia5XnG1i/vKx5mbU+mqKdDDwhvWxDKeHftz7hch3hj2iWUoa0NY51OTbBN4OsR3gMUZIiA0aOj6ozPBUtWvlNJFzK2V5PqmUCTzCQxnpp++CFeQMKkONOoEWU7apnWkQSgrTb15PFgdy+c02sEdpMaqEMMuctMPuv6KdczDmEawjAHUhbEv5bVbnlPm7g4qXvFeUajWHbdntG2RCbmQ+UIVgTKdu7/8qX33b+Yemksvs7wtKf/YmtdBLs4Z6Jq8DoQwbwNBu1R0xTMFKi8QVmWyyPl857jRH5zLmZNpk9mB4TIZWttvpj2ICjCNppw9EUPTzmgp8rDndULEXAqizlUt/J8RmafxoFEB1rLWwj77aikI6j9FKBzLQpQYLtqPAuyVX+FdWb4hFJWD5zYFh7OzdhqJ6BH59KnSOJuVIo862LhLDgkFaS+xd1O/B3kd4o4GsdazF8IQzS8vmtHhuV6/fZJT418H4t9pDzCbQV8RhXfXYHoBw+yWGWZAwDa/9n7F9mo+Bayv8Aw+1UsjcXtR8BVVbsH08R/MyTPSGk0Z9Fj+3Wkfap+wuEABh3DmdNBHVsJnZWgME4fo8hadroe1TYLAsZQghwfcIQA2ipdpkh13ye0jGn3ZQ0abcwmWyxx0eDbBfEa+apu23BU8wWg0Bdo8VjQZNq0bVUY/qLTHqTHFi2ez5w2/Wy54JLC/wj26HZzuSNx1TXUelKoD0FQ4/meZj6zkj6bd/J6qw7V59kaLwqsJ7sAB71A0l3WAIrppg4j5vmETKvyLtn1MmQ3t8/kee5mQRob84/6BI/0qGBElsTvDT65+NeaWz1Bbcsjo/AUUI7/i5EkiDuHCaPGyWrZY+Rqs0VWfzzDWxZy9Sky/3kID7RUTwRR6GiZ7xd9Vjr/bCRbMqJRi6U9y89dvn3eW8GL1g0HFZZslhLWEiPHWc6IXnrt4SmtVkMyOhKVcYCJFD4YK4hXHlXPE0HKIEXH0O3hxRonAPpWe4CmaFj05IvthvG0Q2polbjQ2OL5H42Uf+Sw5uqqu2uHtsYoQpx4tE6WajFa+Pjv/EtpDBjt9jBT9kNc0o8NVXM8395MTfmDM4c6yeohfU/mD+lgVf2PA9lfgASE71GZmVfAk1n8dOd478hdrz4S9xE1x+MrjhxMnb75psyoOdwXIotW+EiXpAbx1mqUckh89zcpWl2kmDHp4zP2/TYKIU9hCrGq14Qc47FrWMog2qcacd+PzUwFP1mQNZsEJMResCbgly1JtW66+yMxxVkiChbCMa8RgsVCxUaJEy3idRYKOKPR76GKliFdGFowVo8oI3cwquinsGDaMEXDPa9/28D2LMw0zwHsBcRsFOjtnxkFbwR3MhvMzWlWBQEGLSozowRPgHNRjcslYIZsvyPWqDpqedHA09VjpXUL6miP3tiQFQAZNOAbdsKNLJexGuSgCSSDaeqJBoxamxpIf+OH/0udJWkp2AH82nzj3Ez81DRbk1NmhEArGq2ixMabwTVq81yLgVueune/Qz3YqJULXLzO2VgOGeE4il3ryatYcyN7fzC1Lhf9s+3tI+NL05EdJZ3MjXdAM41rPsbVJbG5Wra+y215iqivsMuV6ptUiw3+5yd+yHKFJbBTmQ5RJeSTrDcSFl0rqVVmdiKFbIoBirBVOYaMjgp7/0Y5gXsMqraewj8OKyGP3SckSO6ZpUAAyamu53PlhVtywGLf7llAnI0l2v4OGYVKrLvbIYUJoM3p9GzT4uFEgrUWbUHTe+pclYxTmEttT+B+weL8KE/uxR2a0W2Ci3kxZV7euHFFq/VfHLxqcQnGr0pNf3FhCIlncJqRxSdQXaJiBWAecGN49nfqzKcSQZk03JhN/q2JXvPaJyCO3HwPYlbv+S4h4LvmIURnSabXa35Rz1xl6mznDSa8U4D0/XRZRBwZF5d9dNX5/GeQJ16fA5sgZ1/enfIVzICw9wqr7lte/kg64Ys9haFRwBrThVsNsZijVTLfaGWnA0o2QsbhWRjo8Sacm21FJRsURKVJ2Ao8rcRY+6wpPoRRxljHXPhgIvxz0BNt2J77WE9zEwuJ2fU26918lkOwb53bH+ufrWvt1z71nNvM5XsUlUggvkIWtrV9i6DLKcQ3Xb9M2NL3Ne1XrFoxS3DwnK7HCK2WtoLEXApDRYq35wlfCnojjQDtZ+VvMxboTuhcM3iSij7b3lb6PZCgjA5NMKFNQH58ZRqbvYMjuqpDuOlm9nXBddBH8xMLrngxfYdHWZDgNHUrDhrpZwT7sPSUBg3nCkVxcVAMCeLyztQ9jFOiEp1pCo2nfTJIXT+ql3WNmJluBNEHJspEah3sorII/dANecdemf4KjsDC1nVjTAzdieHNjXwF79hDrwln2LFCgy4rom3FT64brlLGc7dsmoFocy7OJFKk6V405Qjug2bDkklmWYZdYLlKAMlNMN5niE2LM7vAizWXdoNyGWpvNxYXw171x/gkk3mbADbt0wfStTtilHg2rDZ8sTx6wdpm642cDV31qlb4HJ5UjOlgldchZ1qMYmkjSgbu0e8KZUNEp5UMShi5lVksjwk9YY9DtCZtvqJCkz7yG6IvSjdYgSxnHvor+Nzc4hyNE3rt8LaazqukQxOoOrdmoAq/sYXPgglSx29N0mtVU0tuhkRMEeDMalcEYqr0cV7DwfSSNgQmPqk3olXGy4tqJbVduzQIxBWwWCGf38kgDAEwirZZMKlFfJX4ZPQU+QJijugCXZfvxpt7gPwG73y/U9VxsT44DBEej1fbD0FQSzACF2DN9dHFohb7EpX3Dyl2HtzR3U6SI6+09a53jqYofpXtr6N6D36R4KKw0VBwOpvL5r2Tn63sEV/pEq0OREIZWOCiudWsu71lpripFOmoCKGXmZ8CxSSL9yyQRdnU6WyKDLn+V5lf1lK5kZJpaq0TM2mPs2vf6dZBcs2TlkPurpaMipeWrYEcOsgcjTzQ6Whb0UYyvB8izntzswJOvjJKLngFkJcO50cxkGORxnB+8o2hrhiEkIQBliBl2mrhGCX5YdHs4/8PD17L1cjn8XZLYYun4BoOgaCW2VeZGZ3ILN8cy7pOBj9+T7S+OZHSfUEmI3wTv1WVVWGMs2DO6jWDaSN49kmcc0RVY8jiS7Dv7p+DUy+zjv1hpBs+yjEJngU+FVFBKojG4p1B1HcOBtHjdeOZZCX1Zp3i6SyNd2vBe5BAi2wuvRpHK4I4s0/ho+HKaD+lbME08u8/uXdxzGZ2R+lojQZqvndtV7OYgE3vVj0xu0U6Akqt7+jQb9b5Il8Q/Ixd0hJLTqNANCMalMzQ0NSvdqdeEAd7e/WGDZABRnbOdNIj431uVX34Gwt5wrq6NbNkpLErSRMlQhG41kDdH1iFsSzgl1WJxp5Q9fBA5BwrZbrSzdVS81vPUkjehPMeX5PFmVeCso63CAWea30Uvx7yjs29DP4u+vM4c07GisueFF9Lrpf5J390KW2dpGGZcM1dnMMP9LdSrNNZsoXdyhD40vbczA5f4MzTqpvxFpwQSUFqhbJ9CKC+gDO0n7EwNKZe7mxKyIIOS7NsdAdLOcvPBCp1NCu/I1wsqyaTA01zJLZd30c7kFQExTx074iX+npDXCC2PqvX6Snh672nGwhA3IyUWaOmgT5MXZnq4FXK7GSm8l1sR6M3TYOEaatHT/5dqoxBjielNmnnvD2IFG6B91mKtJ1qIdf2vihi/emhxtGTRGZe4szbYbDrobTKXHpbd0vip1k/f47NJj3Q8Xkeq0fOsuS4mluylyUs0AYytkVzdjOY+CsdESM5aHUD/tlDLhJwcg0nnGSxrx4v3of/6gF4Uh9YrryEMjhDYujYmcIdqAuwKZDnCNh1vTvJUcaM3wfX55uVSb8LboG317OOrW0yea22To8QF53ErIaRd1wr+WYtVmgu+SHAII5pMtBMqYKctrR7aFudqsG5fsvvbEgf83ZrNGOOH6HRGk3UGBWxsFG7VZtmjQe7sLMz3u4wobwsNxGm0MOH7iDvKnUXva7kJJa/F+Nq5tX7v20XATSrLc2CZai94eJpND+7BNR0Qw9oYoJYArrMYewMl4upuC9h//Hza67oa6yUyouZGdNuhZ9JoRyUoTAYzO0Cof9G86guYx3bqeSOqdu9h3khGzwtjR/LphYYgeqBMvlOVUqeKOecKFhYtPwfOO2DqTl7rj43dTbulw/FaKIT6gVg8Iuw6FDHu2z5zjCbl818+z0DwCh+6yjmmGXYzzakb+SYhwusyGuANO8wB0syG53wBSV493L6UuSlJH1hZuUq6d1une122mx0o7ycyw0A1AURWzAlsLHlj7XAcAsbazzFnoXA/DcaGX/dzPjQvrd8yHefi8lGeFX3ohOnM0JcgoOjj8lHynN6zA1Lz+aivPkgjcY+mQIVXR/SmaqxzQaKhqylMyu/DYRNykK/85E6ejrXMdcKmhvr0DOb+sN/TezkUklynoE6DUTtaCQ7vNBxqt21zz5bGpouXSTY7F5qBTIA50pA2cunVElY0ahyOS3sQMOLGUrZrf/iWZdQESBfXUjoJA2ALlaTKqflFh6EH3nhYkYbzsdqgSJ65WMtScqPZJRFLFwaw7jYXMv3kVmZ8Q3bu50bD57Hkhl5tkJsWwQOm9cjrZXHlH4AKPALLKisM+JSTqR9dmru1rDs/MbRfdgURE58tlkERy5BgFMjv9qgjt+dQzWsROqShNwwk9hAAJQCE7LoaECwCdsdlkoqyvNi05MGfVzolUMKel5lZ5H8kRnXLjuP6xVvw52VHQDt/o2Nha7bLHcnv7sS6Z5++28HzohpZhdD9aOtd+Ydayzb/69GMe7bUb6j7OYSsycr98y2UtujHzh5dRXdOY4CB5DgJmGvT3XveSiwnHAxLtNTfZQ1mrmP+TBXWy512cyayrsZta2/9qkBae1utTiZXhgTY7IB3nLtm7AH6Wx+LmNmTvR1Wa28fSSmJgTpaF/Tf+p0nAZ1HTGf7yuozFo4gA2YB/f0Ny7L01Si0PaAkAWPgM6kAC0KjhsOBoaVWKaSUDmYOWe3FChy0Xgsw/UNS9gTa4ThE3TCdoyewTN+7PygIt6K0mz/E5cjv+/i47xG43J9yzo3/y4rPsx5qWXgfie10ntxvdCOfVDy2BwbAFkOVKUDG64QchOaAWTrhYfTxWzzxVFGWJRyfWjdwAm2aFUHybK+iElTkkXA+UqtrbS4zuDNx+/8Kw9nLuC1kmbghmCZO5CtRXqVyP9J6UMo4z4VaGB+6haNq6fq2eCbsuoGbjhWYTYrYMNXc48SuyfJNbHWaRJ2sRntHL+DS6dYlwS3VdsC49h7Ztef1pBHdsM88vo1jLUYjpq3HTxRyJBTRDBdcAsE3CIR6wvinjwjQ28lsrI1IbhrNo8BAzuVYuXP9tc7QDZ/y4fMlTbLNaScjko88+WuSL0GQw4Jyelfd0UL1rKRNxPSZuc4IddTbxPza4KJf2a85ae6QtXjYUROhrTscXr/9urE6X2jODi9WD3jxo4eVLk31F8jWGKqeTIDRphSZcH0K53QA3S4b/ZTCCxovSpZbio5vOQCbat5uftjscbKXAZk1HKalKCDnZmNOvt5vd6jqYMli8Ao/S9g369bQE44FoyAYlqMePG1dU2s/FdjU+sSmnpVk9eDfHugh/9CRb2Jmt3jDOZ2LmExDirr+c4uqRWvWtMQV/NrNe4rSBYUZgJ+/zpSCGE7mWVNmoh2uwJ/MVMDlOQvU+PSnvkUxf2bN3RZPrVNQ5mcn5qdulxaYzCfF5Psy0ozeTBnQ/kY6z0pRldtGepH0Z1/POlxATid/lhYQ6KGxCXtb9TCX1TsU0JzzSHVRFU8wpfSV9SwVGH1pWoEVDuxS+LNiUwUv6Vgzkuq5YevvzHeUAzG5tRxNVwhPk486bjSs4lx0VGK7xhTS02m7BbDV4VzuYDGP+8YprKsX31CoV60J24gnWKBuIqTyLAn1gAXo2Kz0VzM/9h3/fyzGvTLnR8G1+3CeX10NZ6yznwMBL06u2Xuj3M4CG/I5T6A4ghkIOFp3k2cKha19A2kYKWJyf42PYYQ5fK7Kmgwh3pmnRxHPaYwfnyZkUDvIKn42UROeMggaleWr2n5EGqSYk4HXwwoEkIwnHzYM0DcU5nQi6n+B6PET3tiOseA8Ramd2Hh/LbXb2moa4XuAlZUs/JJ9/lEV/tLf7zEBBg503YMr9ZHkLFjxZeBs8HH/zFub+3mzl5AMQpiop3R/INLERPsKyisONbiDIK4sRdTihPjlIRyyrQQ7e4c+aeIiqO+fOaXklkwXt24zSxKsjGNfFI9pCObknKgaYE1ytVOwmEuufGzxOM0sfI+cxfPZnNL2JIB61geyS71OHjWFNywfAQxwsC/+b6nUdxPn7cWyFRF/pr673S2VTQExUPtWPzDbNcAxj6pzwyHKNNjuc86GrR9p"/>
  <p:tag name="MEKKOXMLTAGS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WYMZBw004o71Xrc6R1lRYDWxKjDCICTFWYkTrkGSfsCsH1GDsV6xgQOdKdCF9CY/qKHtgt2M8znDSCbhRofPTzRUM/ANbsck4OYfzptxi18eGRZff3zIgTZcA4c19bWuguu+BzTOGxeSQxP6U9cWQnRlAue8S/kf1zc1+UpOqfTOxYRL4D5Zem5rLSS6Ry/9GgW1O/Yv+6zB9vxY8ERH+MBjlOmSjYars0LWkmt2mU7cpUChBsuUpz0rhOJb5RS55XbdS3qw7poBMzgatcArYPkkdbkmD4YuviVylUOSFd575o22a4U90YhjbK5ikY6tcVm5kMcK7CSO/9KkVJHYEun1wsCOlw9O/4Wb0qfv94SII66d4qAPnmJ9iznamUQTrr5wKKNAYADwxhpMUynHTIpezdtkQAThvr8zjg97i8zyUv4hmUz1ozavw7KAPoQ6i0vZpTJUzEJptNHjBcZe4ntgvrBn6gavjMNNEjRc0IUyoLhnKN6DPCaEcEdRu+CmlvZmvUl8sQpZjfQHYfyeb4rXCYpbyzzq4O1DutCmiUgPIKIHHfrSTK0hWTQJQBC4sWOqYT5OxeLdJmJgFu1Odj+wbQJzsIknJqougEb+vuz67HB+08JISLz3lQMAuEeWWvkd0qGXhxKiq81aCqNqUFdHybQVTq5pGpI0jSG4b8suxdSwfbYSA11QO/CTRdWiJOy+1sjcltB5bWF/lHkoTvy8s44lmbHkVZv/FJr9xEtvljnlyz6tbc5XS+eASwsc2w7OT14kNhl2Nmv3IKxm/Cm2/RLwRDEgb0BINO95c0m4I8hxo41I5U8C/7atOyaiH7ANVFIocDCTjU9nbegRbBaCpr/chFXJYWkdUtnOxkUbjVqPR73tLhZjQWyUAhuOgmdKb3xrgfD1q5iSyZw8wVf097Ty+nTnYXjZcjp8urUZRzaaa7VLMUhBYMJ2XiLtkSctcgqaI92lF8mqe+4kcjSeicZ7RO8NknS8o9DzR0pK5Bm/6AzFAIWfd+I8yAWw34u0GUg2cccL0w1OFLZAex3Hz+a1y8/gvh51ECk7GG+uP3LZoDy4QFNg8/iHJr0MEnWgyLnXxQbMBmGD/m+4ReGrSr731HcaUzivwVkmn6ajijYXoFHYmKBqSz0vYhYp6dzRJpO9MYNZUigttGnI0uEmEScuILR/M9YRjydGdjPo5socq0RXpL8HI78GVsaRgICKYSZ4yJdaLXMzAqsm+67TwgfuVySotv0LslTlzuqqRoRmJ0E0dh6kr5ZHZzlakoQXxR8COYXDGFjELLjzm5l4iViEXFsiVgM4mSIjqRz7u/KeynxKAUPAVGGR5jLGm+gVmF7TA0SmNbzsNmWwhY9Dezdhh7o8/F5qAoZ2Xmr/Gq4psq1RjdlDSwZPjWoSajJfXKG0nGARejP/EtyLEuZ8lJpaYFnQW6SC45Vftrq9a2MB43g8YAKde5R/2iRAy6z23c3OFsAJPdFnu6Z3FzbarKTYfiyw7vyHHdyn56tLobfFAwuQeEAi0eIFzXUHCfFAy/wqMAIltmFq9HbDHL9HzpDtu6aWAM5p8WVBUogMDg/GPYfuALO6CUxI4X8XMeY6F57y1yNFLlgrtPw11tT+Z4jMXxNERH54GLSbPxsKHyZ0mvQKsE1MJ3X1QrYR1aSC4EZoAAND+o6kmLAG6Brmmp/3idN9yM1gmTZqm7g08v/x0GEo2VJdcIr5SzyqHW0Xr+xb97X9J0QbPM90CEz/Pk8LhAcCjTj/hML9mULttvINduIzxnz3qTSB8G8q1Zg3DlawMhv7HiBhDQ5Kg+CVRiH3L254ItCU4mUyOLyTaM9w5K6aWGgzC5vOuNsTNM9BStjXVKi3Q1USUZ3shCzfTSJ688pebNkWU4ccUYUy3edioXaIyJNXUXty81wUK8yZ9I7RibYrCyZr47oB2alQ725G1PqKwageGMTJ4Js74QzWXTIE4xhNv2X2LuJ2MFJkFIMg4H4VPsJIUiILfwmpWFFJlgAjpEi4PoNT5r4FNpM6bGD+AB6XevNrWTv1NTOFyw8sPoQNr0Nbz8CQQWPJ9wA1YnOXbAbX1iAiX8eklMlazNrt2I1wyrRPEzPNsBBN811lcaszSvp0pUfD95N6jllemA3wZXqFlGc0ycaltzYnL3Lcdx0zhgf8yhLc0Hmm8yQTawTTWlZqwVVhX7UO/IfQA7tWAbyP8rWdb+6XfLcnVkSkgQe/geSiRQs7afy4CSbjFfhzTTSWlDxwCCDllb9n7EV/KWhRBtOar4+E6ZCkTS5qfKh8+jLCJpzu+KIv6A2gZvFN+iUNdVLbp00xQez8o6/nkBjo5XzoQx8FTz4qT/WtAdYMzyE2gv7+00eJl4BoHJSYCDkGLn495HfCol3nJW11KIDX0N2n1rD3NWgpGJeqUVyc8GGbW/pnlAisBx6cQ76pqTFQt4hlVEShBxUmhWo0c+8gAw2coDNlRFSi93Ad/qXYgqyoFhZhI0TY0V/XOGmxC8XmgmlatrUcOzt4sYby/yfBRSidrSVyhOS1JeN7ukbYmRs7lnpKrQvzJtS+FSIEpNfqu4enOViR0ywGTQR2o2TesysWKNNJBOmovhZS0P1fogDquG+R3GyNy6UesHjZIPrJlj+4zx50tWBbuzMxnVAVKASZ+tIyWv5i723OwG4tDPF/IPoSD5Zya6e3wex2r8SbLzCq5FKQClZd/Q0axOMLJX9SwZdQv8f5f8YUypvs9s2OYLfgDzuwh4jOMcUSB5V3d4kAb4wOb5ol3gj777kf7FKJvTQ3NAtAQv/91+2Zs7rlEZuXO+EfMnpQ/rPx6gS4s1sLZZdMk2o+gTqgZFdKR+x98b1CS/2Vy3Q3ce5A10ESmqdRCduVRgH8CG6T4X+dyV+tRj6ekNiJwxr6VO2F+zSrFioEGITknNnq0PidDWBjfqBuvweyO+CjYSYwfA6YUrwajNtLuENAQB9VbXSRTM+LCs2pMmXhSFLFKyu7bzv/zx8CRsoYfH0pi776GL1CB+CjVIinf9OwqM1rJV/AUfifmq45sLjHSgBo4tcyM0UKuGEAQF4vAZ/kUeMDx7LoqF+FRv8uK5pSd859f85v1BKNBJAZteLcgzG0+PSVTyl1UJTU+usITMHjYY/OG7Fz7jzb3F0xKwkJazu5VJnLEKEuyNWW5oiPF7qUSf/aI1ztguL/oazTw5VXW3qpQ2GtgCXJMhIoJsKs1BxVuEqk9M+v1sg34AVPPGnaOg8mDlej819H/AG6acRS2dRl6Dyxnob0wzc5hheWe1GeT8shrpLKn535yg3GT0okQtwE2s72FMsgFly04gxpumWGo9JOUGBcTOOt/52d5VXqw4ixDNezD3jhvqAh60Rqg4hME40dnxAKMvo06RVNTfSHnRglomupoxAqd1TOqDeuy1r8OTCFJWnRM/sjNnFKUvh3ruLsUQ7NUHSGPVKbV/8DJk1CvX7mCJ52QovtlVgxOPvnoB2XYqyuue2hiCvoAjT0d+JsDoMfJ67PchFXQz7ZFw/5lFPeerfm5U9xbGF2gWYATTB+hCru6oLoZSOHbWbWORgh0cHGvgEY8l9cXnxKgebI62Fc/biUcddczZAXinc5+06h2hujr6XfBWpzIRi4e1R0FKlSypRrEkvPv5SOLmHEiJ/j0RpOwFqxqX1HgkMQE1adZRy/u07VAH37tSiQ2KiKiNfeao4L5U6S8UKrxcB+xw17Qrn/cJofA4ER4Aus4en4x4pS+ke/PshXFij5nCmA7quWczkuVav5CgOtCeFU2VELn5Ex/bIK7qvOfUSevHMpz5rEHPLxhjBp5BDB65tBhf9sRA4DsRGt1WPPpnOiBhhwZTkB/SJN0jeGfUqtZXUJENSioLAy/VdzaHxPRWdWEq7/yPozjBDKt4MOLHE8DcqfLHoCxMnbr9sxTMnxnXx9S4+HMYdWf6wDMPoDjH2i+GFFp8xlzZqexON3wY8T2bt8Ek2pg150oVBr1Z8F75QFxj49lUbXRBrrIbKkUGaj/PLqcGxdagHBhwHxyadNcZLQIZsZkF/mfmGgcQfsKAJsgMCJHrBeAGQZfC9C9+ZAyV25P8PQM0JIZXjIlYKU5KjbFCD4QIOcyqF98/+mr2ZUVtNV6z/i/kEk4cX34Eb7g4qpGy8mZabfxp90fhOcvnTW91iM9YyaqQfOHFDtNeeaNfZpK4c7oqyNcFgbjiH9XFwgcDtlWCH6WSO1kmVTnQCZKm5Z3k8MxtRgDcm3C1JX8+yNLD2OZ3g0PF7aP+9x70zY54cEo3iQBMqMkK70EqsE4GHwHG1cLr18zK9NhzivdIL/LepLt0Ddl06Wu8hQAvp4y2qTUECQRyMlC/oROusi3tI47Vo/7Hm5dFumWyz7n1mjMOikBqKh8NPrL5otb7emxkqR5oLHgexYMgxUHSuWVulCkKqaIu6PvqfmADMgc5d8tf657cEqDPWuUh4mtjCkPQwsSwQyF9kNwi5Phl2YAMTWAoRIVC9NQPRatEUCkzT9OmcSA8NqlKrJCsS9hWrEKaKMDpTMUmsaACyInw69RyxwZn3o35q4hZBHoqVoK0jhxLs8TreXvFF9yTVuJVWE5t1tPxf1ivruTezFLClPreNpPHyWpS9NU6MndOIeVpjz0MBAOy3Nzwhp90P/HdhkycuB/zrFNpHRjto6LukEt/YJakoBY98Nxie94JSNy+AIC6E5xZo3ALd2+fcV6e7l2g30CsAz66WXp5Bg2DoXNsMdh/WdUt+Rpl0gSAafPB3D0x8r/bfybF5bFMNqKqtPkMLWkjn6QK5wNQCYqdTZUaL5kUgQWW8AoXQ6seqZlPLiH/2Lga+x/H3WQmbAcP1GgiRBEY2S3dw5RsCKx8iZ62iBEA+8Gk/vv6vhrdtpYiiFkJZSPKyRTHBO+I2ntH/g18Ua+QB6Fy0G2ZiBvEg+GtxiP/zCT5EsKyZJBknsolMeW1Rak46L8aGSTRST51ptWJHojwrUZiq5w7q2h2Ov8LG9wvWEyZnZCha2V+M0ehgXNMBMiPyBxFTyc1E9pJsaN5KJyemBszv3juRNdrh/oI4kZfM4wB5P9YYGL3fVRvbOONKhp+b0ssTELbPzqGIWOwnCG7abA0lcT7/Sdo/hOnV8Ew/yNCrNJWjCqoLXqXGrC4ua1fIG9Y8kWhiCvCeEBSzZPhCK6PvPAoRPNmd+vvbYbsUVqm8oRv2oltUTamndKpplgv9aH9QF/HKP7CyskzslCHgUWHWYFGkxiwiCRDlYOSWbixV8f/jP6ZiZ5cikURbCtSE7yhua+egznWuaPF1e8zHK+NgP3OcGfDAOd6WCTX3AzeXof4wawc+brCR0a46NkpWH1e5yuJDiCqCvWqalLdc7SwLmL00Ff0hHfDn4B/4onTeZPjw+YgauHyNLMMu4u3ZZ15o4U22tDMaN4WGVdspwa2blqWx/c3uyTBmmYMW9ofpgySxAqYohA81pjNAj6neMcWABTZolnRL916GCguCUO04ZQSFRP9+8YhMFh+t8WPMaaoKCI5KwthJ7JKUxZyI3vhZ5qhZv0XtShAXg33gBCJ4qohcmSGdbi2N7YnljeIrwIqYCrj/caFPu8/bpetCbIQVZw+JkmD2irS621tL4AKn5F9l8MhBpWJR3KfXh0Y//Mhux9FywmIXNksANd3wSy8VNzf43iuGlQDG2r2aIrQzNWiU7R1ESV2UgeTaa+GD0qF7PNyGgD4D67Vtd35em7tPPaOzOFr4pMVr0t+Hj6bA2VfLAF9IqBApof9wnPD+i+PMI0lRPbOVENFANy6eWNesdrIcJlnnTVPuH+M4P4bwLwJdZdhED3Bl8uoJWgiyS9jzkC2muLmCnfYiQl/a2ZLgpy5XDyxDBbEmUREUJzshXEgzsCAuKLpWDUIX/FD1ET2/7kZAiXx/vxFm1rvvSZZgyZrC6I6+NGfBwdcYUj3qNqgomeaLaA2x/CuYoiXZYmdVu/Le5o0l2IvmuqvTzflcn4W4G8/aCvfKtLUEYLYuGBHnFfdfvxPfWDSWBsTmlQOTKXYXEAgNiwPXRcMh4BQMxCf8Bh3F94o2LmQh1qOQgbjAkjzhOY3tiy8w7BjzMSGUwE+5OeDe2CND9dgVfxsnMFYOZy3xPm8VzC3/iEoRl+4UJf3Ch9n0C+MpSsB9N2/zDSnlr/1qPD3tCCkxmNbVN01zHjQ7cipzkrAy+IeAtIIZYhMZakIrIwv4CZjrTNMFa9LNM2p6nRpJCijb20l82OF6WwISJn0EtvwDfJNynnZeBFpos4goVflElRWOywCZF842ibCTaH6GSBv0dFQL8DRvioz3llT+hN0Zmuv2bouLKp0g8Q11NoORW5mx3A5yTz3kyM+GbtKy54/R5feQ+VhPz3TUMRUhJd7bU+mb4mq+7jo9vIt4Iu0vqGwweFxhxEGboKElUymd4O58DKcza5h2JeYQR+qCB9lwFyJFiDHTJUbakTMezKna56EUfuvTU+QOsq+LL6gARq+U3C7Y0QnUqU0PAdtksosEu//Nqg9KnPelmgTiGoXBzV3KFN8Mtcidd3yYXfkmloRdc2GhEQP12Y6W3e+Htw0lOjdGA6fHIUoTPEFP2XgRL6K/RkIjndJxIsiChJpyGpHpHdvVLpUGLUHlRI8Nh8LUQKZ8QQ/Gchc2FWw/SO8a0GXAIFuqyBr13J0hWO3W2ScM9oDwsAqZiOnRgCQuxJqq94BX3nRyq9Wfbz7bXGQSRFby4VO51PRBt+BbeVJf00NLDxnt4GIoclqu6z/2C2a1OhsqcuYzgTYLdWsLWR57jObEubGMwr5inXGpnv2yC0n1igIlk6o0SPkgqWRe3Ge6IlmoxOp/FGMm/4JFXaCvUZHzZHxwWIzfcNtm6IQPuFZkIoTRbxQSe8fudXJM3GQhCfLuokqzh9dlw89TFYKilGLGNQz5nqCDKkKDiL4KkFsv54hRYIHC3Gr/0J4CVJEDJQ3O1KeAf93FYXgV0dkM96Lx4gXjVREXY5PRV8gSZFZgRC0BKdZkbnSWJG27+Gg+QsVNwUzyxP/mKC4FI3gkuAlRBjrM67VWXlJU+cqYf9ml8oSlf9uXOIJUJm18ah5zZV4EtO9Z7+TvFe3guSixH3aiziwZ8NtldzsKnAPWFllEc0XK6LG4Skgf3aqhhNFhxHhcw07zJyeSQ4WHEQx40jYNXqdM8XO/Q5maVl5aLLIZQdhn4+GkodwVGOOb2cM7ObTKBr88nWeRc+sJHMJ28sbLkVeGB3B9ec557dxeQ/X8FPWXrE+7xYoYyoUglZv9hFEi3icGJZjZuN5sdT7iJibi7UMJ8iUzm/96dOnYGvEhlM3nOHFvGWkS0Vi+kVqV2XeHQPiYD6G+Un3jclccTkn0jtkCKMfTx7PuJMeqrXNl9cqwOzf8LMYEY2VF0yFxmK4rEgvdZSz6Vjtu74ikNYZg67rLEjeF3Xixh3kHQ0bDaZZylEQ7ckAlTphev9v/wKd40QFYWiAhUkA+3prZrXVYFegdT0M7kQDjZ111iF5Zb7L6HtLka9Vgc6DUB3m1FwzSQ+G4Z/PiIQV5+1Z06kuYSVuTyGssUrfzEr4jHWarvIn/p+1e4RQhR3OArnOmPgkULhyHAbP3efCQ5LnjcMknmrzK8ggaAnS7VNwkWpGdcsg412uscM1IXq4JdvK3ttZvJ7T1tw+MapR82cGYDzAb0u0f/CLvjVFdZE0tLssyzt6Pa65jTrgjsio10HRSraRcef+XhrjJloVSrVIB65I0WA9UDdo2sPwvRuGmn+r4aW42M4kn3XErrBelpc0EBsO/hxcERgeo/vEHPF9QqRMnSPvXtUUwF5wZBDmbLBNaflzbW7JelZj+i0fO3Lyi5m/BjgeloebtgIKuPZOOJyIeVXsrYF/M6VTq69twMzjo0lZgdrL8coDtwX/clO09Uv+0g5iNwoni3gMJufJQj4sqrVERJNf0at5qi7gGhal00iwJ3F/MsmJDoDD7OoH0n5q3VzIErIn60a7wZ0Rl1NJR7+jV0ceXT2uvAf2vteZ1m6xutIZGFkjOeNa+ybMlIfph6B1lTBtodn/7nqdhA4WkYuh5fHRsT9gUjKlyoj+nFhhKa+5GJgQ6HE63idA/4rJJRvXJM61h1VFBlCtfIw4cixYStZLpRUrGEq+mKUZgpv5qOMzFTNrhlmemVK8U+f2s7c3vj4k+1NrkabpW5AZNAdqbaKLjmuJcozMqK97qpphDu6hg+Eetv+W9ipCcQnBzWEC7eLVPwB9CkhlW2f8t7dI8qY9unTyWmXsjORi/ltK41VAdMhbhnb+JtkTHEYKfx3Kvm6eEWNGg5IWY2QrGIdrnUlAHQyqrp6e/aeCwxTgYjy1+aEuLJDUoRa66t19LVANp5c/RCYiJg6l0SdoWi7p3h0G6GIvyzO3/L/LBvAUXeQBmG2GBfNo/7ym/a/dxqholZbEDRi/6MZ57q8Z0SxhX8uGy0YlM2NIAvttJ2Ve56Cr/hm7AFnoffBX0kSZemrSsjqY4Z2Sinc9Vhcg2IPsjzubIOcvxu8RBO0F0PL1IRmMPbtG40+jmGbvbmGcDz8dui/cpXWeBhG2A/mRLilDo7O8QDzq2ayaW2tkQcglDlRLWZa8awvVzuF7NaGnvLyNdOaLAPMsX8AKP5npIjo9yKJznXNZPczu/69EUgs8XQynaPiwzDmhlGsXAp8Jp5csuEYifHQJeGQXRweFhunvgYqHd3ll/XmeIvNvShhJ0SelWFK9bOmUugbucZuKbUPXiFZt7KlPWst3nfA9zT5AoTHvQAHiYuLbDyCeKVspuGIbqLSnvJ1u09SknRMwttJGsC6dbkDNo+ppgtJbAocoSYnLFzhdZnXia1JlADo8AH4wRRvKrZB7wwbfJb/XWmQBDwn2Hrga5kcrcwq3DSxdth3tlvTG1KOFevx84OiNPciOcVWDFD/fSpP69PsH9zAKQLfMKJiTYco1KJXilW7ZeGageWdnyyKSlxM5I+metlfY3Q27LKFnva4IeNf8pj5e3TVQAMIQtccnFKmpFUnUO95JpGA1Eixy88lnMPbg1IGuJYHEv4TIrFmX+Bl/ybcv2oV2rve3xb9OLeLS9YwNHGTf0o72x1q0JTANfn4BfVaDZuP9EO8D30qXJCPwe4bfupqe6/8rlby/qtgMbbjbqyMTCPIY/ADJWFtnLd7861Wxg/nrrm8bMydUp5E71Nufco5DgEWzGWRmO0IbLLWONT6//doNT+hlq36KsvvM2CzKE1X3d4acHGvToLsPwu2gINcMozUHNtUduvxrvohO1l6eVwGd45rp3wKKfTuG686GRHMOiynho0cmNPdVTZYTtVdhUpDLHrQCUFFdqScLzIG1TKRXcBaIR4eUMXcyPEPUsMiO/L2gasgq73n6b/iDrHDio/bV1PFOy3jIVnODz2O8FD/9pBEV6/FPaHzYJdiCrQRI/G+vKsKpExzAYJNh/aHCoUQiKnCoYeH8WrWnrzZKCDfy/kE0Agy4O79vso6tKIDbOo73C1JXjlH/vlT+nkzgP5eiEfKCeoxWiBiKJKlTJsyjuLspan45vTuT3jfEtZI24hyomtiqe71f8HqVaOzy5bB4PvHE8CR583DBzKF+Oo96iUqNBg/6g/z+J9XrnHSMxNJg6oiWiiat6oXx5wXcOhmXuoAJa6uis/jf08aVggc94gc2H0BIQ5puAqVaR0Nau1ehsAkvV/DOLlVBJWkhWtW4eVr0yQyibtI0LlI76A0RoB6+VsydSZxFRoTKTu4952SHA2lK8QSUjFWY0vfFkWymrT57lyc/1sdH4AsbId9hcCdaY/757FhIxmA+U1CWcfv87TVDtWJCHPAx3AE+J/kv7FJLWJqENMWxFsMwj0QfnQyGTc1qlEWwvD8aA9OKyNjMbMfCaPKUrqCGpE4QU3Pcx1MFcfZqLRbNqbwjB1dc0FT5qpnNBVS4B1HPN3XnWDxUFde8QYZQlKKnFrk+oi+Gs0CIwseAqxTCwNa5mcawOuMr+VBc1OsiztQkLUGtjTIErLvreAmzMtCqWlDoJWx27TYePVqxSkKpZ8v9t0Xp7KXBMaUEak5enepJPaT0H+SPLewHTZalKn3akBkWnwhInEHkSzAVTgBaPJIJIK/iPZYAW0RL3P8DYu9oWJKbSw+ZCPTvkN4JGJMh/+2umV/xMexV83vban05woY5nWLMjSNW9qWKcMvLNkLiTAUg5vHw9weFNcGEP5eJIZHSA0KShQhviUMbav+UO7qVU/fM9X4LGaAAh6Y5dAGH8bcAiLxuEGlYz2KGeDT7KbcRQwQmp0Upi9+NaEjy+lZLoV6JGIuLGGJSAxCpETaQKFKJL5wI1e7cs38+M4r5Kk7vyO3FxxR1SEqoTEIp5eoUOYNUQybEaC/TJ8Kp4kZolt9sKpYLOe8DUbHuPDjEdXU2mqw+rqVxCWr8uxQ3EanJZfgfgbTy8dBz6Q+NPWi+3JWmA4DSgCeG/KQR6wLrXv3Jva1oepRludQCObmCyhqfHbOfJqad5Bszl1mWgNgSPUCk8+ToftNMiEB6kpPXJyNA4v1nFi4vp/Xz3jLWNIy8LywDkLL2+VmBPBh6DXnhFhILHZPhMcog7x/aPfgv2ze+dusy+Qo7zx7fOj4J0+8oemQdRBDPqwm3IHZPodp43UM6KO+es4s2NzYuqcq7pCuzKyJkFEBQZcqS4soFApBmMw6V8zAvZLnPvWgIWreJBuHvMW2K905MnNRu3U9Z9oKXG8M7eM/2YXH7beCAiiif+N1yAF8+xPTiTw2xW2Mz1EtVbkKLiPRybQye7g0wuNdtmGZhKxfcsUih+gaV6X5O0CFFFtKv2erBra2yYBP7jzKm6sXVg4kvbfd4pS0nD5DPzcySTHGozcKe9GJKnh7F3Gv7338knAIV9PvJX3Po8NjXPhpfPR3cVarObN+izsDwAfVRqxoQcD0v9wyxa/ow4VbEOF1Woa75kHKU20M6VIRtz0bxiXSwBiTIAFAJTIoRJI7Fja804vXyXw/FpxLrix5RS9NeLuEZtOzi9CVPLEcw3VluCUfstVXy85TU3U0cC4V7dkdDlA6lPlpiKPk+G8RYmHEQP3vV8Le+l2Hi4V0H5EGe+PDUK7lJuDagM/1CGVSZNf+PrQ2lCwLaGK4y1DlO3OEwszR01XQWh51phXJ8gT6FXISSqXiX0HuXAoTenAvkXg54zhKk8y1vtaV65V1UkM8PnyY9f4OCLZ3J3tUl2Wx5x9bg+8vLg4NP6jaF62m6kx/LXIaGEnptlPHPrtLMAlCa3e+1/vVaZU1avW7X0tDP4TB0zcNzOTj9OsiRbcIqh9g8TJfki0916ZWObQaGEpHXMYtE40H+1Z5gE6OjG+H1ynCZMe0dg07vIHXOMuYQdZ6wSyFZ5E9UqCaCTO3XIiTr3wPYG/ipDCAD1AGs3SSPNzjlG3/FTc8j7mUL9zfJMP8OnKQh4YVVEvNOK0mqf7N70U/xonJySfa6BjcvPA9E6NPB48CGSZofj4SL9iyfWBN38f/VHxWO54FSvi/RJtkqbph+WrdwlZXhzkA2dYx16AFDp2wWuFEVkXPj/DzLkUsAdV3po4q3wxIPKyiuga2JpkIJ38ss0WvI1MDh8treFmjVeW0m2Tk+x7pAFLHO/1KYba7GsA6J9d5CFGsHHhVyuKQfzwZ676k1m5yR5MHLtwxv/N12RaQP5DXJG33/nn0A4PqeVXY8t63atlAthUc0F8XlhunC/Hhs/AxRXi3UqxtnF72wabyo0u42rtoodgVkQFx4VpRlRt3AwRd+WEIBHAv5z1/nc1XOypwuXwEZl3EmT9pUzbDbpQ4yPgtLnLJsBFCmdUhIPFw1cGgGcIC3CUfhwjswnkw8SGR6ls2pIqvTad1EEG3tbURlXJk9l7MiSBmPBB4NF50Fzlv0D1Z9EJNfpZcfRGPXCBBnh5jLVlW4n5ityIPpfmkmunibXFj4GvLtQX2vV0Ax47dhwHonnnOyb2qTNiA+ocMNqYqfNU/DU1rawDglyaIt9N0cLmmDTyYtpVd/sazP6VmoHUWNbDGVyVMGhR3C76C39TrRwQPqNm3tDZv86p/8hYMp8JgSEO0UTkj5LSY+zXdN977Da+SSDgsNbe2s13YCBLF68csHezZuFrQuo4ACB8cf0ugoKAseq/SNaX93f2wltJ8SbabbcErw5bN4EQmApt10jgewuBWOE+eqEEmsryEQBRjRDh6kzwZ5Ha8J6af4FKydlkKe7E/414mBvyUIgG7OUh4rfuKReNF2vcq188QgrWlrhcVioRfebfOy+hjYB855sTQxFQvkDEw21OIKZJAq2iuBXnu3youJM1fRjxsHy4ji9BTylFxjHVuqkVWeZIsviSLVIaDvd23NNa8qS91Xd08vmcAT0fIty2F7JGqtOs2NHqz5rxAle+EuvpqBjc1qT96S4fXcOHTLwSKPIgS9GMKjNHrDzHhLhd+lnONcfPK+bB2y1bd2NADCPh8lGOA8y4NdQV7NQNV+mLPFhYhSrOUGOjJqEU1v4guPyvdl3noehW0+7tIhFQ6oxcwU7DCq2t63Jesru3B0LUesipoKeLRgowjw7iE3tIbDID4v1yP3Cosmi+Y+LadG444J6awcL48QY4Y8/enjSt2MJOC67ydG88/IJ9iOILFruzc/su6PWeBkdf+aQJXXYtScsJczI8TV3b6XAuD6fHcV8SQh+rcoUFTRHUDfrHyMOyElPG3rSgha0BwGnrG4omgg5b+4iptJF4AESFW1fv5TbBtZikJpvGEgicZySHe1OJGY1AyoKf/I99mDHLKcBjC2wLTFXkjCUtew6zHhyOb8E+p4GfC67zjdYXR09ZiInT8qliC2GqaJf0XYq6mA8VNFBS4bpMf88zS+P90I0rBZX03LLqvY2RPCgSXYgldQqQgYoByi1qDsWGlQFxD/I1TYb8s5xj22YTyU0SuETipnCBdoj0hgMqpIwNkqi4EadVCaagaDCeoC44bwFZSRpiOxNagFiLkuGPM+ux6UuNyWzHldX1q8dZqqK6b5kcuRJ8AqElWoU8Uio7uw0MhxmetOsG8ije97ie//EHP0IEHBR4wlfbxJZ2ywcsDNlyZx33uz1BIPcr7lIgr2S8T9dEOkqnMbfh9ADMxAOW7NKr6P9P0W6UDASHylmLYTdaSqHG4II2rsMje/MPLihyVeW9XYgBZtrRyIKjQKQBIyGVNll7NYWVHL9OiGQs7YgNIVmrcVoam0SBg43EcNib+vSyyz5zrgLGikj5OwNCJsXIwjMzCSJF7+53GC7efcdgC9IihDvkTAg3kh4XcMEzZjKxY+HP9zEt369xu7vtYdlfK3gSsMhtNyT72r489DjHY6S3MdhVCbvFtUTs3Dq+UtA3AczK2cxl3r3m7MjHxfGMzFVnARCF8JvZIyDkBAWCLYphrMlv4ITph9krfZFO91AeY+z2DzI2aKC7taYNX5SB5HLlMFagurJpN0i91CTihGdVD+bQlQtfyr2i+KH5tIL1zA/luXriuuaxTOD+4HBOTeOoyRl49id5T249oPiqF9qUPeWI8DH3UbUFwJL8HGccwxX0wDGLL4UzHqlnztCPJxBcQHswi9MP4MS4XUpGdpBoB6q+H+s+CP5n1T1t5EwkcdAyYJkh4bhrONepuKHLHRrpLf0z65Pm0KC3eigEf/X/0DtN0umkCZ1bYi7SQuqF0bpf/odXX+QOX1sMGwdc4egQUT46EWbS7SB3nNNvrcq0hAXMm779QEAkjGj7H11dsvbLuMTlIwbb/jMEm5P5xQ6yc6CNNbx58V+CGwgW1kcbWYPnKL2GZudrbVvhbxD+giqM85U+IVuf8c/BZvkY4FtLgEIHfwCdTtZ6ZibzV7odR3rGNnsEk3cqRUtNKTL9nQOtzzl3Hub+xzA9Or0iDeGWKjpeHAKRIbddqv1Zp+ar6cOadXS/277u7ixtIa2cWMoMRg3n+NTzarTxxKkDRgJz5ybj8qmI4jXbe6uQPwRlz9S9yQ3NR7g0jtDfbfiTPRl01tSaRkAjovU+TpYa7y8jXIMbPIbtIBPVQQIBowUJa48NGmf+HQ3ayXtALpmGFMc8YmGXuOzRjYWosCLumYe6K1WMkvF6Liuj8RSIvzvaQ7dB4dWepCR5yVTahbzRUCA+PQ/fc9+ph2ZoNMq+qAzhPfEbEiNlC6szPB6MBvQHyX3bh5cdJpgMsWVZAG4OS/KrDTaQ0abnS+QJDP01xqASktHNOPgHFIysVu28c8KNjn+mVm919Q8N4IpXx4mxDvxNp7SePAeijvLASyXeuf/VkE2knXjNtIvB6Kr3BgjVPNhC5PxZ6f47tpnQxMK8t8ou2Hd3EHL/E8lRNMMVZdvnu0zr9YqwkcD/76usY3plL4paIpqQkDPIxbHun2XzO02k82L3aKm8df8Jiduy3FmnuzOuugiIVi7AGffJqI+dcCAC2dtaZNd9ZLR6jG/LEn9+8+SDEtC0aS9mxRgEo0297EBG3ot+6rimWLXbEvSiyB3OMLi+EsizcnX+s2WCayb2d4LXJndyx6W1xE9OUJ9PNAeAEdQAd/Jgs+sGIvnwNO01YWTkD69XuJrbOPNPDClC/exNu6oRUYFMjdkCZPNkRE5RAUcOerQPc7Y+8dLnXRNyeU831x1O6e73vRTusd2Offn9aZyodFQIM55fGHer+3msUT8l1HCWlXg60HgHRzM5lxN9iBmYZq9mddmXM7joM/qWnyvgyFVThXHuBNaJk4wEKHCQPVwGTgMvykf4+jc31RicvjFl8YLcEAXm3r5lpDDtyaQ1mWXHA6wLHCQpE6YXRCgHrPQ4XQExlK6LIVyKudJPmy9xtEXARhivWtshWzFH1aWT2u0zlki8JUSvCob/V70eaEpLtq2BoK96B6T51HTx6IusybDgSrqklQrzAAczOKkUAWW/DwfcG7iN6DaPZ8AiKtAy53oQO4/lUO0MeGnMz0CFUB4/SUAXd7Tvheunr72fR5WSFbv6ti9EeAfiBqaqV3MzJLmV9sfVZdrudkoWeU93V+gLe8AAEFpnW0z+dfEVWiDTiAOrpJ2zmQ2g8L4MU0+295Tyu/7f1sTnQqYZccFiYPEJwcqvbDyDFgVhLrJzbxXoN/Ij7UCfI+CNz5CqDCWRzqAc2a8ZXKp+chNrsxSVKm1i8WAsE4RVerT1ImNFw2fwaCD8VY3hA6soJ3POd+M5vRwB+/HNDajMuyPiYaDdgrHXwl+B4r6ikU5DmxSf/WuJ1hEJcXQ/wpFo02xoP9L4FyXlW9FW3tPCJOeBsEBW5FMFOfHkNF+0J04ANZ/bYOG27+3M6Z8l+ufp+512jjEPjXMqPtxNun23G6af/NAhSfI+Iy7RO14tKC7R/4b6FBtvs6Nz0HoTMDidNzK2e4B6/0lOOjRlJNGw1Ep17qLHDov+uLkwtdXW/rzM+p8xrt4KoslZNqkCXzz3pAJA1LoDcBr0ptGg1A2nkucu2IRgwXFdBaAGONTajCYdvknlbuUrq9M5DXJ5b1gD8uj5+gTVAtFtnMqeEwZ8cFrEWoFi2GEt4TrPULsupAVcnKA2lc9h8gNMexuT1zrggx+AgL0/752iMywH1wwAM8zrJhQ6+uOiSf1Q1Vixy/G9CH9q0J6OkpH877HLPlPTaSqgRL4itJDdXRN8bk/LKrOfQsroJ5C5vLDaqtn1H8knhui7npzd5vFjV9a0gKOiMsGSFyY6tjVMkQGpTCjK0dzozHAFqoBWuv1V8HGc0NQmUeBMsCZJSM4UmjI3e0YGeeXKVxvyngVhPIxnvAlfjdKYtZlkAR4rij+GrmSG8nyQlC8MWxEJBzsm5T/Z258e8xh3TVtYpKZKxQKNHHjI/yjAHMDa3C8aGZFeQ0rX+nQZ6eFieG3pa0eECI52YavDWcJZkOCkN2J8vyMkcc6Yl/A7pPP6CPzxayEKJBadGmuVm5+eOKUlUZDxDWQO1+Ox1Ux4wm7ZzJtXRn0x0lATTOx7Wb8KNdGc1GcAOXC22ckVWhTCThfZT6oFUTjQJkfvFBUYWQ7ifyMErHO3eNOnZpxB65XbMcF2hLpCtc/W102+ewMADgvzGQ5eZk0KtdQTcf3r9TU5Ml4YYa/0v5ISUgTfqPKCiYhrKTHdgppOZCP+ydjIZhx4mY8VCedgXY+79EjYBLQtY7/AG4cfDkFEwbTrU6rjcdsaIaqeezxl7i3OyjTjiWWfiPW6RV1FFhkaQD4mZNhfuutJZb+DZFiDwQ2GppdFJs6Px1flVmlTX20xgHhCFO9yrwI11SctCRz5vGQzoRnJKhkwILUb8l8LAVC7xVk6NYATkcr98N3tIlGJP+20Rujc/+Xi9qxAnzljqCu+zeoM0HNyc+N80TdbHmkluCwBceu7s0bjKxM/40L/cQbQrCqOD+B9ijUegBjAK35S/RFzpzZB0+MBfzBhFuRG9awm9dcEIdGbyrnkj/R+PlTCAXa4g/sw/H6o5xI9VgHOg01pD86uESXVF+nfEjr4xC2a3+fh06s2MfP1nV3/pCZ0RlrRkY1qc0yEzH+qd3vAOxk9TOh2GpA66S96K+juKRy/Nh1ZyT+J5Iexzl8eNR1fg9NHb3M5ImtJZsLyQZbmgeYvPfqNo3ZCfDWJfdrKK7ch/a1cBm2mYLjoyPYYpRYbERgnwky4uFprE1oBJIKwzhehOFMUju8h51h/zbCHql18opNKLwzi5omY6G7MPV/OQL2ri0i1CqgR2g66ihFk7+A0VRmF/HhyHP1WKUGCR7/7mLEiQz2+LQkZj+Ar6TUr4ASuKR+4oZb3iNUQ8rM0VE2/E9FPSo0JPMVDymZD7bqFa3c6h0VaJGIpVI4WcvV4R1XnsdP1lZ6xJxlfbLoMWmXNgal7V/RVI1lGgRzhCT+wAOxxdyXxico49XwQfYMgLTHK72XTGvFKyat9K1BG7SXUZXqAq4qopeZJu7bCmbq2k7xiuTuui0jrOps0xr7G2jDy4HWrE7cINkcTNwhLq6TKRgckfMoa96ya/XHcMw7ZpLyiP/JNNCs3f8lAK8jM84XvON85HbzriPBtbUsKfrfaTeTxdb2nWtyTarQzV+4Bkx+aiTXclMuZ89DGZsXjDD6xuIVSN64ReTWK40v8aIzqSAooL2W3ekmHcI6Nm7QPrIY8yMs7mU1W/CBSlzqOJuQATIBs0R23sYsHjbFtVfR1LFxOdDMDDhEO2+UJZZTrGvZpOP1gVHMxdrNZ45dOLoqIdoQZpV7usd+1uUdLwYlVNUhm90mNBV0sUiuMkBmGfxy7lJL29dQN6ZRPCBKH6ZZmEju5Bhj4/IMtMaIuyzwtq7O4oXu+U5u15m5qxwC1v9dr3/5VCDk73YBRGQICDstqH228eHirt2ahrnim9VI+ePk2ym+X+9hFhY2MwlKC8tp6t35dha3dHC6Xywvd3MH1pKnOGG84EowVEmt7sSnqJEgRq5qIjgMYsb3XoNSGJfKf9RGMuFKgie7USZn6X5/x+T78awMHAHI/jANwjKiy9wZe5qaSFWVWVIgWzPbhKCpOt3b4AFOaGEHXsHmZU3yo1vL0EG5nIL1aqZuP+NQTaigDvs+VSkfMWAJDV4rG7GAAi3g4KmVCeycNpdGWUF6pfNQvd6S2K41hf4EioxhyagU1WHU7nOuNsfAWXdgL73q4SzliO+aliMwuPvgFoAHxzmJJLA9RuR6srRK4C2xgyvyAiEF18gVqJ9s/6nXa56RxwyZGd6IUg1CnmyHbbG86K2sQtN4Dk6xT4mDLDNAQhwwBvrZ0svLj40QoAvWAsUd4DF7pfWFTBSzNCivqa5afxmYmNM+7sf57DGR1bRawdkVPiaihH8al9Q9anGoxyjl31Hd0jssXumKjamAF8ZFmNUqLDimufqhV1+tym5BwH8GFNj1HTdQmKe4DSXkR8J717Ee3nbT8dmaUK5to5391htVnqyz/aojPOdq7RK8oktudvAq55aNQT3mG4z2x4B6Z3diDqN2rj2OMA1OUDvB7U+2uIJMEbm3/mv94aj8r4Dr8ORFDrPmxoGWrxiTJxOpVHOMbfWQIkza99KXuTsdy3sgQAn/pNKnRjsRQsn2FxrDurAEJTJo+7GT0JJ9mRD2SvO4o7FsxJz5hknWtNdVZKq8UZOUMdUiP0nfr1oOBzT1dptacoZ8bQtPQB+00nliKaxM3h/pa12DYJNjWH5KC84N7XnKITFnqSPKqz9SbmAM/UIFdRzjgV2IziUdKFFr2JWGvmZufpLtiSTAFYkhlZTk1dQ56ljuQ6mrFnK2dUmcl/x+KuLrRLWcANs1LG71YKIId19XvYiFoVUzc0hkOTPqyZZom4W/hQ0LVdAsOARUV/3O4gTBCvy4cSmpML6ttznTTt4hkA6WLxSCItNo9ue0ARF7/cZWWYHEcgDMwQxTyR78MgbHv7Q0DJg7T8tOaSMCiS+N31Dx2UfnHUVHJOQLNpneCqZFzhnYgzx6QnFPMIxRFs4hO9ku9HQRByt+CBEb88NO9If9YemVLinMWiO9Kx3Kruzq/eRMj9XpnEtTOuYDDuYBoQ/a6yZkaJlAdRvVQeUJ5SUQdQTtrUjWYEKkt8H4+huziqFCGcu2oMxS+pPesyFChXZSN1ne3FhiH26NFIopMSFPFMTwKnUHR/0Emzj2yLC3wRLJ4WVXp51YJNsbyfLCWf+Z72UjRE2yXP8u7jezdH1Ifc2g/HDrLZ0kTshTMf7YVGVtnHySExRr4NgD0dg9+Z5GksTEC7vl6itGoj5VWc6KM7VN29NOs7jtY+rrtHBtpwgKpPpGZDpAL7GnRS+FabotkqDcG16NOBuNoWjbrTZi6G3t2VgtYRA96d4tSVsjLDc07UzcYB5nhwIvHpD3Gl8rlBF/pY3MWQUiBE2ew7PQQeeurdjkddTd9whU2YijGRRpvKZVLf2MlAHpCUvH85Ijdi/bugREhMmqRJHCMiQqJ/GpHP+1Uz289s/wGrmGZoY5W1dbXYDnvmN674DyfgltefjL1e7v1FVXnJHeyBYIwIZJAclH3J3OfThM3r83iqBgohkVxIA6yB77SWcNEzdDskI5CMiyJrhqWQyQxWPq3h0FeChW+OxSvWK4pDMWaK0FvtsSdeEl2n4CYIh8f6NK/WCB3ECwOplm6YLICi1Ay4iwSRhKeEwEH/MTwxalWex6vbF+t+fGLPMviyeJcVA8tMc/HQkFjJYTiRY2s9nGYw7jfxwvaWcUo29faLZ3cDERCeLH2e08OFekswKMuIl2NKANZv4mojlrV5GvzBTVx5GIEhKPzs8EvOp4O4wH7RL47sukkjLp9O1Xsp/PHhO7fBCaPsCCpj/VVIma9p6SmdoXefL7LgPLvPsROboBc0Bv1yot7eDvFbljV/KZIeDmdTVyAelDqkMmzDJl5uHJz4T6pDXyL3orECQaqDimiJhDCfGbkapWwiR1TyLkwbnIzXf5RN7JrdWAHAp8tGzoWfk4ztB4UANs00qlA5pfRflL/sZIra2GisE4RITMe/eVkh4I1hhNVL1ZTwIWE60g4J6II+JVZDyFcg4pHqUN6ccdvdnbGlAtoNPj96aQ0LgS+FLeJf5KrzWSad85D8MfxmD3sUxpbytBoeLKuyxTYvL/Wu+7r8gGrKoNv9iVzSxpNbEsIW40lcq5+5BXTfR+Cvq6pzX4nZih39RnFiwEFtHeLk6hknRlCb7xRi3e2pUjJXsXdrL8PuS6fUPBByTz8yS/dOBWzuxC77F6WTEBdRhdf0fWMZnLOg/MyeEi4uOXQdg+Rl9kpcWOCV/+YUHCjJdPy7mVmvSuzc6Ez3x3cLmz1T4v5AcGO5CEcofBMSS1p6DzVyhAkVe+XhZQGZ2l0HTTt0Y1Hg57tLD5YC/l/19BRZTJMErEaU28Rt9rNyd9ij06MlKfuDieIGD1MD21kKZt2fIRjkCSgR8pmemwqj3hqMV0zIhrh8Ibdbs8SgVVp5TpO0d9k57vK/3pyx0pxvlgP+Z9l9BD4yEaFwaKaAixcLF2iWcXfdI+rcyGloxoPZZLvvvkcCf0pem0m9p6zdpJd5v9DosiKd7B31zc/jEp8GOjQUw9WDnnMnsKFQKTtUdJLS9maMfdwxnzyhc6X0wxOtwDgI0sffXqClzuEECrGjxPufOCmMfUyL2cnyNSPIr+PmbaypfsyywsbdFjqvkinlXmjrInNM/yZ0A8/U6exfdYgzajnYKe1K+ysQrvOrSjrz2u3G4R3JwwlqahhBG200cdub6ixmVippV6HQYfa1E5axubkDsYZO/Le7HDoWOuNd4ol83kt0FXlU0kKCWhjuyxdDlmgm+b27/2HEoPyw31jgDicdEmMVCMwr1NjztjKpnfinUVoPtTJcjGje2pM6XZZmnsFr63aMITJjBOJMVWkkshpT2S0ot7n0+837MZF4Ta5giuC9/CCkVsc/qXwjI5Bwj4y7bzv6W642V/g/sWj0kJ2t5/s7IarA32CGi7uQMU9bS5uvnGLFG3ufZb9Y/PlMU/j6EY8GQwl/MVtX9qUIEGgyNcwSupnjl1tb1ddp0knnedswWZJNaiHdS631UCy8JYkXdxV0q8MMbaevOJFmw1ro8XuEBEGlSYUdci7IjGQE3I0uQrG1Outks+f0XB3S6QK1HsKrMKVKAhuk/bN8IfzRPourqVnS9j436djtSUgI1CTV5bcrPX0IxwoACcanKPX/LCL9tIt9XiSbQsbPOv4bD7fRapzjxeZr6DMM0pkHbGkGB0pdgWWelvJayB7ib8bC9R31XR2asXuSMKD5wVR5VG6hQZ1X7WC6D1PoXoEaQ8WYamOmVCJZW5h0oNdQn5NT0hEl7vcxhRfW0Ge2LJm+B1IAY8YBRR0vxvJdKM8lpwAX1Q9JNcpVx1svTbMVTZmnNAiCQx6qeqeqrjAf3W4AV1Gb+VVIQhITPG/m/xUSlUb8pbwPFPsyJea6YnTaCRWMmtyZSGkwFRGOsdeZn0DFTRoNTgJDhnh9CxmiJOjQuh8nC6Ca3nO5pcRc0i2j/Rb1kAzQ1hUACmjeuDDssJyANZb5dW870fUdv5lwf+fOcoRAQyFMykvf+B+pOPzZDYFtYfjpnBl5k6OZ2edmUhD0iAxMNb6qMxNLTRcixbria2sNwvvpzSNTsOdacLwkHyi6zrm6Jp/fFz1pRxpEsW7yVwuUvMgbuhUmM2doxO7QejoEBfteqfXPVwFgilI+JpiJtMJtXnq4WXoRjr5ahYRJklb32hXcHR2DpiNkrJUnBeR7akPfk5CLrr0jhlbdv4s5gzF9GPMLMp7imi3U3c6OrerqTDOimHpNixkKg2ZklBnkpiDaKTWRi+BuFAKGKKYrnSY91OdcIeiOkv7DuFdwSE3L3xDnvKi1GiuKdlBGQcIpPWnUogHZwnaA8WnmCbtt/qE230VGQ3TNrqvXVi9E9q06q9ZzbnM4geXpVXRN9GA9h4SIhDEZvr5n5/8CvpcKEcvBmZWnlZtBGtAiq9yUcPO2t8NzkqomfwgBS8xSNgp/YF4Fhb4QPwFsEDGzcPkgwIjNsw/QVuWCH4I+4ODHTRwJGVNyaPC6U2bVgKl3bPwW77Iu4Gil/6o6VkOxUlTZ8pud4/ugrTrWBx6y1S1vCobAP98eOjpdF1PWfaXpQ4RN8QY5tQp33MkOaQ+crBPeRph2RqXq4DWIK1hyRXeAHNaeRww2rPe/eKD/29B5+fBF2oY+yyhRCV1H11EntBlmQtL+BBKCZ2AAw7WVVNzM2rkAff5K4mR54VuN2R2XGkJLMq/PurDAMVjd1SesUaZ1D/wpZ7uxuX1B/Ys5HGFnHjHv1X5hhtYXIlMSD/ty7FojeuaXJvN0cvFzKENuIV+vOKkQrTC7ZU9hwov4K+CynRabnOBkrw4IQJ1X7CrKrUfSgiD/eLqlWDZsrd5Gj6WIL7Ji5l7ZRDUO5z+KCMm04EP0+pMc+KGEKX/sLf5bn8jdmONDQ7ahrCXTdgE5K0QZpCc+MowEyEOcwMb5KN2hKM5JkvZniFctVQxLiKWd6nMx03e70kmouXPamPmmmw3U8GDQQxnjAril+SFUEXQc/YB16kaBVtoUZOkIlhz0HLxzV0icuiynEaMkfEBZxjK+7OEYO43jd/H9f8nv82nDA0TXYOcGvAw1MpNDDblI2zOoDXqbLjPXx3Xxnl+22vyag9cxoqfsmiAvb89FH7JNUneDYAWxABRj+VI2z2s/0A7ZUAoHaV5l3okudpIN3PxUYKpfV6kk5/39oldHUQ0Si55FJLUdVd0fKWrrUkpSojpXNnjzM99MqHufZksr1044Lf+ckdNa7zyz9+StCslZicYiEYM3l8DEUA3P/s8EWX+rivN4o9UBZ9zoy/EdYnuu7KoIV25pJE3aBy8m6/ZTfv8VflawVtcXptBIHqnCYfGCigOJ6wAyRWEPmgdKprfc63GtbRB49PEcmoR21GvvbWoxvEV/eEpeSz19uXUgDfodoDpoySBxkIPkg1Q7VHOO0u53TJkixGq6rTeDADvNp8x6ge3/ZLE26wyhVNxuSkPk4M6vP+TIHl6tO81+CsKgrD3cEh9eoVtGHDWZNlU2RuZ3ub4p7n16owsNPPvG79m2IrIo737oTHnf/4fIC7XrrNrrLQpvgM/v6oDUDzHbXgJxXk/MNuSido2PNDrGm/FzVHVpWkLlpb1wkHwWdFGHw1mNaWQQPFSxNbZX7fe+MvmdXMFGpKAMt1gN0WoIc86HXZz7MaDmyGsEDtn38ZC6hmP7YQ5FKSypLRBkq554z7lH4qYQjzkq0sf7It34WqKMSic+4NYFlvClki/yemPKxLGwA2f0dr1/Wx1oZgsyWcKKYaoZZFpswF0GjA3E57j9efQn7/Sjyebs5NM4hy/UvwDuyFE6MoZFE9GWqNRnleyRJ3W31Uwzq6KebLQH1725ivDbxZHo+f1NCmAMwLFk60NLP2i6LIFZBQKPmTZ0uJVblRDOtnId9/VBDod6fpdMHJZpfcseV/Jvg50KVDuyBpF1j3FQYsbeFy6NgXhTixIA84M5GqtwJZXgMePNw85iSyuic7ycMqGhlQ/FO8+ZdEff0o0eb6qfyX8OEYtS0fJt9Aet9g8vF/MYckwVPeItW2U6FJ5K9wSsWoDMBR31UC+bjHiv12k26G1icd9yLGz+BEg8Fu16U/OeOfLX7FtGziJ1Xud1cMfGy9e752vsk+pzHQzWOTHM/s1RTm4Bjcg/It0EI3Lfr/kJS1cG8pBV0TLQBVOZQRVXq9Z42LGDBGSTNPzhlO1Klwxz1XNpqsQg3XDN3eU0NWHLowul8iUK4sdHze/+LNMipxCR8FQZ3Fgikx4espqepjI0FmTmN7Ztm5oA0Tx0SI/dZtaFTqX+oqBg4w+ugMFVnxxT7XZNYkIA4B3UXhYHpBTGOgzK22EGYmiCcu+VG/xkQTzfKqW7NFdJRpj2QCmDG0gHJSEYTQb7MBP5Xd61Fw3rA0x0zahoDhfgmkENJFqNhmRo/LJ2dBpBiTRuv+dCBe0wBmqC5ZkILT0FNDMyhU278vTFBlcsPLW96JCJ/9EmyFcIHd2Wl0bjgEtyy9YovJxT3ii7dWtCwIJ6iUY/MNb0UyCBmg/6h6gJwZ+XQfUpBpZ4ma5Qwg+ofC5uLpJ3cnoynaflzXsU983sQZlu9GajoJ4y0ERLQlKqotprl0ZuXxEbfxX++V2p9pRiXiovf6TL2EQoMmsik1sJtAbwbta49+GoY8h7jKUhn7cCeRrbuTsAHZKQQlZvMhzZKXw6E+G9wWHDzHjFAPm2YD18Cxtp6QJwYYsu2hB4knljIjMFxb8zJ+nV6V5gfY1SzUT11fkNBO8L47pE6NgqRrIvUABVsd3nlRm6dcnoZPTVeLa/elMIFepYUS4pHXlpkSQtXk5gyz8+uCPdWts6aNSH0qjsBL+gST0bBDfOnRj6X+hHObm6iZXEUH+CRTQ/IEzjiKIWBcg6Zwj3FMhhfVmjLUnAmU3ruNYhkVbMCcmAlUN+SG/R6RcIYinZrLo83hnIEgYg4o+lPLw8n4N6O5Fu1cSlRUTUZgGYRQO+OqGNO0BTpv3vIl4/lV6ixdA5yFkoRRJO3XOQAZajcrgtMGA1p3v5+kV96hwsVEMnm2XnQmR5R5OaTrDZnDvnWh3Z6X8mNh22lO84AJBrYSCRr/7jV9hjgs7zl8VVk2zjQR16N7a6uThZfog0U1OWZGimzqcYPnfaYk7Gunx5lukgHQJVSpyPQb36wnt1veAx3MzXPqza95++2c2zAaAyvN1WbtUhmWks7GUh1KhDLwMsfLTsaoQA06l7HvI/OKFjL/qKNNbtttZVwKzOhKVtTztHuXtu4WZjEyTjtE9UWiDim7bocKm7RLPvWIK8Yv+67boagfnd1jDb2ABrTCSFCAZ0C7iT757TvwHfotOy9gDc7v3vV6yCFByWipVSCgJ/F5jWIac0MzJcmWS8IGXgo69d8zZZZXXcnf2Wuv84efM6UsyEeCBH4cKIGyQSsoCqR7mMpksSxNXGrOZgiiS9bx60TILbJcJVIlfXbx1RYmTWE2TaH/jGaOd8R/HrxtQxiTEnmnoikFCvKraR2mdYUp2wsjdHNj0zalDdEHcXMmgQF8p8cjvjcym9gNCSggp/ISb0alNdjykxjy9ZiDO4z1BhNEKkX4f+Qq3LaY971DiWNvdef1zw/ZIgHmxjnde2KJNaE2LDoAwI8qMhVBB09+ZnJtJ7gS3k2Fj5E4b2Tdno6o8Yx88OvF8I9KCFfgJtyIABRgkjClp7ZbF6GZsiOVucn36YGzhCWZ9dcOVmtZtYeVzm827ZdkYWEKW8pcf+cQaiZsYekzh/49OHyNhHQNrq79u53R4KSGukC0m0Ga4vQ7/Nm0D5AcOAoeEkAd1WEmrAvF5BWo5weWlYDKuwP/R5fiC/37OBqf6kJcBy3ESdM8OQhdYofQwwn/ffcOTdFLTzA00FXw5s7HUVyjl80bBHhOPYlgLHU073LgWQL3E4GC0M3RHI3vaQlhwh0o4Ib1A5J3f7vL59kRXa4Dxasv77jAosM624bq5agffSGZYUtryg61pylp7XzWMNv/Ju5RmAkzT4JfzJDpnUJ2XvhPzPG5pBMaFgCErJ4b7VcsTfsMl0ZdL+rMYiMlTdMk2plQBg2DPDgx/bOxT+noaqd5ChO+0dbUL4add1MTws6CRU5gxv/QLWcb5GfaatjhHMHUFOCdQUa079M9z5bA803QREQDPL52nZQHSSIw1BO2Md30/3yQCDfj8dxQwOP8xNjCgbzFEZx95N4CKgcc76hfO9Q/cnPywe5pNNa1C7y/xuZF/Es4eZRx9psoKnm9NqcIGi/AreQ7iT/82o0j8gG57EPCdhhbNS05sfiWrbNeSkdeTmhkK3Chtc05j7KfwPCI0VFoC9eePolZsittCut5U5QbdcrPjqu1vRM6hhFYiWNN/5/6O/wMi0RC+od5+d6SBXbsDdtHBv/MNOz3f9aFRGOPJF45LQVyudvyx8GYYmZdBH7pnUiQU7cmplEKnp0QKtP+5Hb8DrJcyanQlQG5xFavcph1xoK2fFUwmI3aipX4N9TKtNspph0XQsCDdTG66RljSZt782wlbOQ9+DKFAa+k/4mWDRsvIYPutCoh3a1LdggtqPNtj/wo9UXQYxZNPKXWC+Kp8A+uUoj33Fr7ty6Qu+Z3GjWjOS15jyfpqfGzlR24ZEVtTSpjfKyoFMf1MTt1iDwy3eMwIyPGjNpGn2JlspeaCGWPx/5QVeYS7QiJ4noFlCDz2hes47gvingOxkZ8R0mxgtgQAeeIxFsucyfIaY8sB45zphV44F4JnHfwYxmR3VNRotR3hcJtexSKml88a4LRHsVKgXtnPeX39usztZvNWsqyHbL8c9A9cN7MqtW+kN5ERopMMHcJbHM8d6wXEYT/sMqclUIZ00rt2xwiPT0fJ3yF9ApNyLbMYBYXVkVT9BwXk1dsPrEs0xHEmmarRKnrlxueHxl8V26KockLm5pHeJA1/sVaOXZNlzjNy1GgkLLq2v82GlTdfkJg3fzauNpvJh9PrrhCetjcOSul5ldChHCjIVvd/mi46+Or0IGlxaJTKiTcDJhfyC+p51NugTa7yIzzzoZO1OSUb5JvVUtmzCQeY6K6lnMD8omAajkG3yeTbpsWtURhMpTV0T8IWnZQ0z0fybOAP8I2sNEAu8aY9ML3Rxzg7SgG0WetCJc9lpVzFzzMy9c0XtKQ/Vcnm5aKSVITHlDkZUqa1NJRR8kvPilEZpV/Z1VxFNPQ6CWlnGsXdaEVIcVA03D381aObZfoEv5kpjOvBQAOh7VoO/TeUxESEeh4gJUoEi1fj0x0oGQ5sxBfbDKXdR9eqda1RTn69+D5Lvn8IWGYFxbUemH38Wcz5BT8PddrmQRPtXgl56+f1RGj3+kyuMHZ2OPp9UYSpuqBDgxsrDsviwVFhAEHAd9EYpvaGby7Y8sUDD2+xVlmm1ZTvIV087EHiqi53Y3LQanKk9A2mC1j49RfMCeHr8YIdfMtbx/e/4sBkqYQG1POaoez4ctUhPhYF+EGkBU8F2ma7IOphFdnbC6wbmQdGP4vd3tNf8VY1HOp7m6SrY3sN3xKFcuPj3UATkxjUTzWBpx9qYh7eqYT19GOQX+no9eSiWKQTmT/qkuV4eVWyeJciFboszrAsyW98BIsKTgBQRl3h+TepAMioQJo9Nl9A6Zw9KvWOxy6Uht37WbOLw+5AxIbzvRU5Zl3oVko6QQXoWp5Z2yDpvXQvy4NU16GUDN0qV0p9EYqrewSCbubks8dtX8+A5f2XXI+1FYQbC2pNNqrx3fgCG/BKt9amsnGjc4LJC50lxUl7ULZ3MR9PtbSZoZZ3rtb3T4aEIGmM1Cb1FBhY+oDHQfcmZxd4HJLaPOdVfZh0Q51CA12ZKQ2tbWnEOZCe5rfqF+eNililxNNIihspCAHyjxjYQdp9dgleZ2wcd6434jHIkn73XlJ41qeI85w5fov7EUSfrkGjnn83IGZ+qbIP9jBBieO//MgbvCllqJ90Skzvjq8yQT88R/KLyYG85vsjPblntfO7yGLetrA/WSQJW3TGNDHuQYX6k0dYxAZ3jXYSg+7GOb8S6dC/v3uP+1LwAwiZjrWtCsslrSxG13VD0Yz10KA93pWZNkPG2b38qJqGQ8HfSqJ9FuDYzPZkPHSooZpvuUJSv2jP5jg1yrdR/lLAsgbSB2N40hTzP47HQ+4paK1mKA0tJz2JOvdLaOuScD4GvW9ae3UHICNMuWNfRBQnIptqw/qj4+zvt29GEmLxzuIlmcD04YFyYYccl3M+gvWtRxb/UwV4ibyZEXoKGYnSH5Y+IlTUUAjYbnaZ+gI937QJkj5PMir0VTROFbTU/nTeho3eaT9ZoAyqi9YPl1LfRzChoTOZlD1qRBdZP6LvpWawnY+oZ6gK/X9Dma5b0JWcXz1nR8YkbyILD+Lap1ZQtF6UdBDAqXbT4b4pQ0TUIfpPKhl9WvFMiwiASwtmAglVh1PQl0TgxrY3+NXzzvhxr2WGp19VQe8Ll0tTDFjEnzUWI+sOpWZyoIp3Z3462SHpfnV1Q562W3AxdaPUukreDWZ4zrEl3u8TS+Sr/MYTI940hYqaHiTJAZBlGKrT6J4LU+zgAMNRZUrPuNJ6WH40N3e4Ytz4RFohf4BqI48B100k1E1b7dF9diR72sUMz/zajANvC17vEo4FbYE22xqSDPrX1kGEmXo9lcArS4tJkjbQw0+8NJzOP+QNCvqxZw89wdRDmPBcLun7mkO9A4wOWsbGo6cuuGqerPYGoZiZM7jmdT03prKabqzbFhMtcE202bnDcy4zG0l83Ro0PxOIbOv3x/cdEoPQqyHRtcurIjHd+kEqxt8436fonDyYSHimOXf6QrUux0uPF/D9c++k4F3MpqimxwMeYzV2sCEQmO61f7k7/vmXF4WyDiVvaTuaMH0iyCWBwzv6vIKbmhldD/j+rJEUC879kiqvwZ9Q6RHkWfGSAWO3w3bbaE3xwoXgA5Hn/ltEpT/j/VYXbUyX/UlwEQmPxvekPcbIxJybR7ifTlk32eCkwyClW0NvZEeaKeyrsQeiTwgiJo8hNM61aLp3cRg83Gh/G+cX57/mBn7KgcoJLzcfx+SWOVYmiJbuEtgROuJ0YY81k+UsNLHQIiKoWvsBMBUrT5eggY35+qjx4O13kZS4dvDG2Fvn+PDGDhMVG4BvLrAvIu+VRlx1YMAi9LsODv2h+ty9MHDK8r60XeiwjSkT5jMkawRnyb4/n6KRvbtn3jQmpRW3hvypiG1Xd1YWTnOtfRKsqRNEB35r4Hf7C1/ouBdO2d/HoyEboS/r5uuqH0A0CNFKvmNQ1ruk3inmZv+MDI7x2ibgIER+36q7ThjL+vN8T+1Qpxy681xM2qIUNr73d4iVwpu3lXXT2MoSXMuN2ANB+W5JbW4Qc2QdUhGsN2qG0t3CJxJveOy2MEOnSn1oCY3ECaqVc974H4BsxNxl+WQMnpsabn9rl4euvZezpSCj66iWl21RaHaZ3Vug9154vOXFqG/T2pNuNyuSPn3tVcC18fh7nilS4MAeDdLnqvT8IcHkoJjNXVhd9erZWgqz1xQ8Zl71w0zKBaec1fboIXeoTyT1EH3RtcK9IsQJSDm4BapHNJJPmyyeE890LbiMm9hOWHoU2T7v32nHbOU0ByBThiE98/HN/eIYQU1ho7UEoMF2TaFMonoyNLi7yCStYcV2YCYLqdeFWkfhK0uPzr9oZoQfDQcnKB8v8cch/mc0SzouR7ouH4vtScJYewKwaczd+wIF6K7hMmOKoJK63N0bxuq3DbLaf1WErp1sXsezumvloLWpA4fq24psE1LhZTsERQjczbkmUWEq0yxo6zO6UIq7REKYVeX08sxlbESItYIo/sCoQK8bOxksPLEf6psGEgUQ+kVZZMDCwpdDhL4YXUy5ON/oqOAa9OU085eBwO1PvJjlyt/exLn5QoCZPne+WUunqdEXqubk7ecntrk7HzuL3zx10X8KXjwXVjTwXyYvI1/TTvdW4j4VAslo6TWHctPaWC2ZxPM4HY+uEf6VzrhAzAqX1qYorlbRyGV7eN0QWRLzK/fxRwbCWWWdiq5ixRf8FS9IKZPro4+I44jroSe2vTic172xsXBnkp4chX2TaXiXHlm6zGxN2iNuxMewdU3tVrfMe/ZsCXFEOqCUUMN6nDjVUh9yHwTsCVJ5ZzMdW4pNzYwNEAmT9GzNK8IYhycEY6shJTr6yNXvSxMN8iOnzFDN43WtZBTtBxXYnQWufAG1gVcgxIGIz1amFHIC1EhkLgcKYtl6p4NvLZRnsk7o7srw2OkE+nSmobUCaImSoEfONNPHvgZ5+Xyu1DVMkudxh9jqJ3+WTV0ak0/3uaPtt/D81ISsvcXYAJKVmO7Aw24D0QZjwZAFXdvBUqUVCi7ywvR8oGBAijvuv8Ydql8E/aklEf/DqhHRfNl7ZUP5P4Sdg9rORcyMTCLvaaH2i5G42j/Nlm2QNCaueZr4xqGyBUB/ek+Q7eWnHSMHpK5oZ5JvNxP3rUHu23gPUUvef3QDExaZFpctC+OlSUCvTQV2DOu+mZ4VbN+iUD8VgZx9gz1IDr8tBUFcP+jNUJrNcRur0GYPAmxUTS6wO9MjBzWpSh4j5yBBD6pEl8UKDVPTz2xAOwmi0GK6W8lXpQxAc7JzWbefOSP0LgdujGENsPKLTBUB63GIi1pQDTbni4SwBqDZKHuk/sm31lgpbY/ENfPSyYDYyuK1+NFb/ODQej90huUaWi2oWn06Et/TkDDOWh5TDgyiR/NmdH51fjGDgjRhFTBQSBBAtd+UCtKIzjPtKN0PfTBnsDB4YbnUvk0XoEURFrK63si9FVNp737tcVMWuATagJmL3HKiMtOIF6h8PTHMGyo/pYKmDIzYSBfScgZ+pqyeltNyS8XXOgJi/4iEijZKqsB7MJtLtXMknK062xngohDMjAc+IoLkka/kJ7z7Jdy0HVy3K0oGKWRG/NyG2aRY95PWKZfNoP14Nmdgd/FURV5l/WWEyzBl0RY8eYMLy05eKmEDXJj3QLfS4bDmLx8LmYPfMWd6VfsGkzBhvEv1YZB9hDIoHf0nCWQwkpiJFhwUYbBgb1Vtbe7Wf8PsfREg5yVu1ajTFbCsCRj1eqx2wfuQUU8fYRmRBdlZB30eDYnv1ZpgSfHneR5J7pDn2ubKq1rPGG40Ql/0UU1TmY3Zd6YlGauN60BgsyCfP9fcZ1JxIX1w9jltXNg9y4TTVYDcQT9ysQPEYo/pma9lg0rytueLZKkQU7f+Vcqjjll1qhDObM4KGJCq3o1Xxns0Sb5DTCaB0NpZMcbPrWeyG+4v8CP4PbDJJJpOdzRAkmlvWopshVgzzOmvm3kLcupe9qJ3itxZSw3EKvn64rlUEVIVhte7HcWEj7agI11+JYhAgQiuyr78weC9Hwc/3JHrMt/kxEZgeZjVKk09fvZN1Ud8r2m2SrS4YXRkdI3bG2PhAd09f0DSdWlUFZGU1hE/MeVVP/H4fqDe5nzvQ08S8EDl6UBJ+76DcDVMR02vBrbT+Qik3/1ye6Ln58XAZ132wT+IfPkeRJs9tYgEkJ9F9IicVfFTIt54cfpFSIyHMpxPoDrNMP0fqyZMQ4EGIm1AV728vfDTpzGWhRLoqeHLvQzwgMvZbt3Lh51MSnBU9u2y1vu8auy4TXM8duj75wzVLlt0bvhFlkgJDe6pWOawfQDYHWvWOT0jf736QMT3I2em6rZvrDfoUVEls4WGVcDVfXYZ2fiIi2lQ1klXyuOpzbnLVQjB7kL6hss5MbZrt7YU0gpH5/jziK/dxSp9uZYVy4fa7pa8lezSU5Pu1GKxKJ5xRiYDVeovsPuTw/PVjSZ5DpYTdGsdXYZxvzvTn1pbR3A/xqFWsLotE8NvActm/cHdZSAHxU7WYRF7RNQne00MvWuxOfjLuMXpBhiaCnRs/GEQ8FJ0wSV9Ef9P9KDXSSAiPUrsZd9OF8sknzCzel7ubw5pX793lLrjyUklumNwIKsECnzaMbFlS1Hjin++uTzpJLBnVHnPdfAnCumIruNcHTmKIT4dXCOhWUjdUhocCgHp6glc8VsVDxwd4IBqoj6E8IwaT71P62ljJeCuR6VppKSkKSjWVyAHEq9/YHrDk73ESWHIGh86CavIqDdIid61zrJg80gEKRVgotvR3NKUFZ7JXidetdrr6PxgVW7DY9CBPNu1jEudW25YmMDfZk/z9OaYaU8b/VlwVU2+BlKoSuYOXWt0j1+0SfugLYOIz8xSzSCMGFIb0oJDtePz5OagUbYHxPPlZ+HR2ADHR1Rqgzl5Dolf4v2RFrOHgOJv8YKTbiaJucwaVD/XdzCjCt57t1KYpjFF4uhejUOXvSecSLSSOMuRUyY6BbVoCr70MwvFT2M38QBEEA9qLc1gMhWGOMyDdROm/3d0WlVybnfCqiTIZkBbg4hAHlBLdBmUxCcc8URktVU6rLKXuPpCBV0eYhf6kSdBKrP0VjiYlShrHg9Gf0qed8qboBmS+k8cRZhUJNlaQeBF0lTAB9bbrDvyJUDubGRuUzOdawZ5T801CnFI+3BEa+gvYj89mOG1LO9pdBAxhCJow31hgx6mXof8EePgzN2RLVmfiAATEI6dO1VTLiH83m9C5Iwfg4098EOSe05TWXteGimJ/vYfw0ThL2vMMcox76Lssb/YoRPaDCGhuQU5sj71AM4GS5eT3LoTzkoVRW4FdL4m61+AbtqJOLn+H/hRq9RHuLCHKkFuUti+uxuycoDL6sEsH0M4nLlVXtzCP9p6iZ1+Z/Kqa6HchriSaP7Ac326sYK+P8BXCHEM4awT8L2dqobKSgnZZiKGmLEAnO0ZPAnzt2ufMInIi7PggSaMkR6a+51Bo4eWo3K3DF99HzFmTgbpFYqfTW+WlwychcLN0rjPEQn80m7vvmxOKhCHRybuT9HcgVQzrjump4hFhBHGzOwVt8sMzv5JALeQud6jl2NMzJCBc4VvmfGOIqqas3Mk/x2mLU6iaaX8iF8vHxR5eZO5p94jw/UbaQcSIbhpmuEuIgiDUOg9+C/I7APGd1VkbzoD5U/3Md9IbbIc8zUXLh8pIKn9ZoTgxsNJsqrqsZz8YKULci6hMdBCO9911zrGQaFn72O77evTJWkysCMln4RAad7c37rY6uAWD1YQ+m115Qhb5SG7+Lz5xN55PVclD8cgBymRw7NqGC0qXDxYjGndLikDon7UePRwzx3bAo9dHXT0CmeLkcsbKLwfq+RPR6oggcXj+hMirMZHCcVINUznSPSirw6X43NzoZwboqBHrbo+JejlWpO93hvp1Jq3beq5/ykXpOeccqhE41RBOk1y/JODtfoY0cJM2etKIDYhjEtZYBH4Yf+yt2SqTdRixIVpvzh2USvZB5moVBI3b02RqVAvK6u2hXlf8gdOvYHFgzBgxTVHwTIPkKv19AXlEVELRG0FwnB/+IeUEZ+GFxXXz2nfaknSRaXphCUo0djy33+wnOh2X8jFau7nuGde7zQuUHWohi5bOW2eC5/STKsgVdOStxt3CdQYOgXr/nf5zB8EAcj6JTgiwgXXKFziPf80BkVrnRuWqZfML4oLi2gzKb65YKaANQcwcAyuSPRATv/crUlPkJvGaQfSH0iSqYu3Lvf/NY/Mv3wQCbp8aNBAxStqUWY7/pBud6+nopuZndDbjxQsI80XQ9OhyjGVbrG2CZu15Ygo9IQZCvavy3nGGRWYbNHR3l3JhTgg14palBcgQeGvLGZVsHq7gNrWebrbUXvbwOKVJggK4PL2kzL1AVTOKoLii7zqqvbbb1GczBM4iH1OV4+Ynel7XwNpeZa7SNrjNcWLPfomQJEo+02L/SlNTDk85wznpcLkkrcNRgEVd/bpxMZkh0d/lwdq8uYKbFLIkMtJVze5yUGf1Rl9yXQVzmQ7EzjaL65RqeRrq/dUJE1RLMFYrZkfdigqdXFukYEWBfg+fW7G/8AUUTqvCwd5Pa5b8xoP9c9DyawcLQ/HIjkGDLHyJGosyXx5BxsJ9WGY00wqDjkq2fpQk5u87w9bDmXb25fdvhF5QjzyhRH/t9aZrlwka4GRXgAkauScKJk1J81rGqDZRpP3cxiv+QNtWSk2wegTUIUAZCMSNb0uZ/ZQhzm4lHsty74JDrfdnTdymX9OCD3plZAYIZmmKGfdM8Mglu0kh1mS2QDo26wCP1Yv51ga9XDRxT0kG4ZYOpMiiuc7CfHYkh0/k/MQWlzFsB5+Duz2QB5NRw/AuR1xKzkNipE+XzsMjAu4XNNJPxkGzR6/P3h7IuNGn+MRO8fs+b6f1D9xV8twdJgHE4Vm843zxC8UM8m68lqWqM0eiActaABo/mTFupCb8oMxEBlNwUiuHNga3qhBM9bW1K+XptcjJSmBl95Or/iqJlvdoAXEGvm6LHUK6eNMsWJ2VqxJPNWjQaWl+hFeEpA9G1pBvlHQZIsQ/Jqwr1+Q3RgA3XfOEna1h+m5U35cEp0ZJTsmp7Ynl2uik7Xojtw9kXUy2IbLJ+84qdASyrrRVQoj6E9O0G1zION3NZ0kUDmGo59+WExonvuwGTIea7isf4nLN8X+fZ93bgshY/n6ZIi+tsxpXov+Nrn18ZCkj15cjfNViMpOSbbSMP4JgqeQ+f4MBWDqtvmX8FdgCepBbdF74B/8RU9Q2jp8RwrN8ppJd32FmXxl0I71ePmr/gmYjA9KYPL0WGMCqNh0Ejxq4QV4ZAEhLGi8/fY5zfbNKpr9/FcNu/lrGQ8b35aaAIgsdo1T4lDxuDlGfutVhpRGpL840H+85l6vAyBuMddHK8Ybwe94py2kamqL5YA2HbIpREfBAqMZRMtTitlkmnOrKKDXcjGaUdvJmlIImLYywuFoRtZmft25hM4XuLoe7OjlzTEoEl6TxsgfA0Nr9ibK1yv9xTbd/eA8isTJ7XWMp3+X0Sae84eiEjfPBYZNao0dsqSosLyMZqLSjoFBi3BN01zRPp9qXTNyGPAlTrPeZLzij6z8VXTWK4hHp3pBa73N6qSvH+vlzHbhhdnYOfgFLhG4DX73mMIZh7OLMNcblVs+y/QBoRrq4r9jbPq3BxfUh546a2sgOAhZmfADLg+VwwEBbzKFBNrdogP/BKk1z5YFk1S9DttIHbJ5Kfu0caRecXQUcX6vAUUnTqODEtezSpKzfrNeU7prNTFaBwk7qRCKeb1C/K5F/3Wmus85BfLnXGb+kZRMKegG9FksK2BQJD2I6r64ckUE5rRPnpCwx++8m2rBr5YrIFChj47c/1kUMbt1Mk5nttHgfGBArQt2wtzuJKS98IkzUTrxGFGfSAZjlWZgIf4Q2JVe/5WtxVuzMUbHOPtaBdiuI2DDVD2QKgX/8zNKC4ETh0fErCHMmp2uC7eojmrU0RXe4ELDR7Prsrp7Ocvp+1qUIAJBl5u7E24OQbFspgtlmrWJakiPP6TsyXRMG1DDSCYDxn8WCwNDTrb3hZI/Fl6///5/JPAMPNVvRCnY6RTnUpI7p7SkRuqucJihYNO55Xr/JC9j0NcSzsfYX5WtwfztfcyqoSYvTUh8Lv09rzyWqR3hOTglV3zl+XBe7FsiOSW5gRsTD9HlLz2sUI8vQEg3BENLaLawDGHrVzpdRpp0VbABoieHcBej2NqHO0R3bn9GLKEg45qNyxJewRIXuF9BRS/Be7whWoSExxE9OXHXL20rrlrovHyVyOZR1qnhIccJ/Av+zvtnVO3z9gdnuuxRnPYA56dj0zwmpTXURxZWA5x0JFGhvOFQ6ihwuja069dcRt3JHJ5mRGKKv3cCyIbRo4DT2p5N/UbK59IhT56D81JsS81tyX1dDalgrCOcOer30djVJDD6eLrx0LIxt+WfL1/8qKoF+VrmShXlwdpYx8nJU/0iFniZAFeHqujmbWnasLdfuiGcsKVN9+IiiVax21jZ9DLo8aj80nkKLMEOzERshYlZmAg2+qddYys+qwIo0ojBxEudZ3jvpzcFHs4ciPbZZDoo+kjSdZJfGvtu/7qKs1Kihcz98u7uarwgrX1LYOBS/+3RC+zlcRPcwQvMG92hjYqipjbMFitj4jKwijpVIQwdYdRay7LpHc+buDyzPwgGEnPtWgfIYzlBmLxncXlw1zhn6N05LveIa+2lZNcSUwEDlp+8BtyjegyZNAqRMNLuRGAIyUbDkHuqU4sDBjN/Fj19lvQNoSsIon7Z3VxZLkl6cAKEVXs11je+98ebR9ETjEM7RLS4CIxsOxR7FI8cQGXk0Y8JMAAb7iVP3sIvfQYHtSth7HkCaIX9Ts4lP+F9LBQ1p2j0OqHkUPrzGqyPCaQ2/L/8mVrS2n7ViM2ZZs2aJW53SagkAu6dLAz2uXVmWP+Pb6xAa/UwvuW8dYxlo1uKwxvQzZisud3JYKFlEQGsA5jcgSofbTScHAGKRzrWVT3zrT5sp+7rXc/fiYpY1GxHKxatZqjXayvgZAaNlxvvpi6j8MR8sZMnX7MXet2RM8s8WHgoZ5NbC7RA2RH0zVuyhF2yZCXUrz55oOiTplo5yEl8zn0M9H2ofGC15zlxHsDuPNY0BdowjTk1I3Sya+6IVGGtu6YBAyIJggf3fO4mslsoO3vlpNOWjm5M58Yn5ApcaGfvpHqxN3jwSnSEY0N79fDlcpKorUgfxwzmc6uRqvtCKqssN4BW3mqW9120KCp74ZvGcZo/sU/GyY0Bv5pn4cLR3rjLDTw5VnQUhuYy7F6ZomfU6ewO9jh6cSlfW02MVzk1t2cs4yxO7Nj5B2u6lV+pX+bCS87RvWvY56SZ33mrkJ2Av2FvKZpaVdjuop+wdEFJpKYsdMHCFgribVaRvvtn/jcZonfySk7VTY2Fktgnf/SS47zhKCRpZobh/8thGxWUeK45Me21vXtiQp8N9ifI1cDzjGKzc//HqdV4A5aBsftcWyS01ca/S5T24twRvFWqAwo08A3xBad7uCh7O9iIXHHPCZkLuglgLTEd/byg2CPNReGUBj4thqZ6+e94BBEgjCZBJwIEem+vOe9RyeM2GRdqmIqbrZDw9JlbuFRm8NPlbN1k7RSk922LzKJExQ17oOvJFtTmO7rgQFnSqzaCdG3iuqf9+L2Q+Pth/uCclI4rEnkI64ZdkLzfKZ/BjKkoRcY5LTKArIhlhNi+YcqHlgKN0HRoRKrGmjSjrXTsny0KKEKFWqtt/F0mZl+3BFHtcxV7UTA16nu5QitiiGwlHGNhhmWvCici17+Wy9xnCu9U55Mwx48GujFpX8PfVeF6H7Vt3Hd1PgQNz6Dai9CF6x/yFMAqx66sSprirGQ5pFCtWPNYWj08fPPZxeZLfWzB/BaR06iG29+95bAKYKLi0nqxN/kvhDyv4zHFmxeRd3nm4kl4RPr1bhiYcEuC2YQaQ1DjxVmTtm+nPe6zzSsqEIO49RdDiNKP2DyyCSCMxWL3cxIBe0YfMk4n8/iL2PvVkhqLnRojNa7kvnbnRQi36pJRHy+dJe7iACYp2spPrYoTQGaTeShjHUuuNjlis6itgp2N2S70d6WltIBsXtKloSj6XngAKMzElCrbuWaOH+pgpw1nwclIzg66/X+clp4F0uAqArHnwg0tT6QZPaaNsATOjpP5nhVnfqr8SC26G/vhRFrY/iXTiqLheWpkGPExuRcXiYlZ9v5hlVerQbQLdDxsdAQYFo3sS8Z5Wawq5MNRKCk98lbKMYfrKR2LUhrrxeBJyd1EkPCJOsSPg/cC9f2ExR77O4Dz3AIVrdoAk6zdyxSSl+F52O9urFMlJfCEVu1DDWRCleOLh8PN8Nipspq4ZwUVBgycYpnFzzKguiz5SJ+kKyAzJwYzXJCcEz6m23PGgSNcLtzzz/Q3IKm/ADwghssKfmlsCFNpok9/DKzQYl/6O5G3e8PGQQzjNTzoSJ/npdptjAAbKpAV5Ut+N17UPaSqG3i7d8Sa521BjU+Rc6ehxGrdKbruEwZYA6Pu3RHLogivKG5ZtTbmuidhZb80ZTOuhtvoY/2Mtpk5uHtH6v4/+VVOnAHq2nyCl5p+I+pqpXOHdVRV+jhwmOk9wRno9Wo88zG9qiOhv/xLTl3Ux1cGiumLYy9uYVm3dyiaLK2mJay9u1mLNmGGky5S0iBCP+h4xJDKha+vyj1z/9LptSEk1GnDP/yOQI0lNdp8xhmCXjoWA2emodpi55tT5p5XzqTgt4R0WOCFkhAT7aoL35CAsMxoIJec1zMCcGf0PKp/WJvu6RQjJEmuHHV7V5oCRzuD8fKABI4kVPGG/6Y7/ALGNmMp7cAClTKTMemsqVd0SI5t1pfZj7HkDv5nMrJrA5aj2lQ4mWYPHgzv3glQRUyO27BWJhNIj/5A12DbqtAxJQ5Adi5y4FQPcWAL8eA0c8vwLgA+pVMGJ462VkJndTa+BUhLHrlomEySBNctCyHnV67VUFdnWhw0G27dWRiABJ0JULgONL4RvHdYZKvQvGZ3fNZ8ETB9t5DZ7734F/auV5Ypd1rfCXO9L9XKidbRStV2ru2e/06lTb7xx3K6OEJ6lkHnUcqxQGR0oWV/ACIuENWK/jKycf+tMhO4jiw3I8+lal20sKnCjhqvCLpSjVbhv28jEutwF+nqTNdDzewDJWGqC3iayQGFI7u6LgbUrF59gFfZnAUWrk3wsQK7UoasIox5F5AyskRvt/EtrcIiD78ZkPhOs8XXKnXB2ePA3NqU6t4vvSOCG2dG2V85DIZRK9nxwvPnjbcT1aK3kC8CPZl8oJLqTfTrSDtwX4ZcHCmSzwM+UqyYyZmQZOdsiub71sO/h7LF0mJV/BthVdbZRj+k7VndwPUZQRcfWMYyVtcwuxmpmrNGIDcj0Fvo3Qu1XMZ9ZrTi92UrVmNosl5qhTUTP1gxzxCNcP2swrC+xDayO33GIqPUs1ZJqOyUWatM4TiCZmNQ4X8L8ouQIBL7WnFcCiBi8tkXxJvwoH1w4UNv9F8S0mCeTIGy7tvdwz3CAXdJTMGCR2zo4s2vnu73eEn00EYHRKcYAqtjWEJTBeWr2/s2qcH1dpZtIdxZcKbid+A4GeqMbpv09sclWn6jzL3lA7pCh8BXyluJo5PEkKrbuotsuoHfQantpJa4yRz69PkQjd7sskjrWzbd9fMCvHbe28m48VUCjIsick/dOLFtb6I0hHGqT0nmlWOhD45zan2YGsMOVZNEGRJuTbbfzoSvAzrEXdmOoWv6HRLprT+gisA9AZMg7kNJGUK6A4TJ9UvBhcBkaX3lie8wQA3AF8WXBx4M7370XKXcwsYW54eF1psXpWlXwVT1a6SvgWGVypcze3uWgAmtGUwoyZXA9aqCFj4HGbQYEsebKJQzybX971m+KvpFcB1X4gxnZ2i4lb764evRbazhzJ0fMGVLCVyuFTlbx+0uqtwxUp6kKQNr1YNsviDpRckROb6z0BfRA7EfgQFsNOq8c0Seo+MR29LrtctJ7wBmY+hY5Kz9iN+PCcOFTr3k9kLmu+rkH1dPqvuD/7An2ajy9pc/yxcuL/1rwnonpWbj5mzd9DdyVgt90PC5N3g27uWw=="/>
  <p:tag name="MEKKOXMLTAGS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WYMZBw004o71Xrc6R1lRYDrttmezFy46Af+N15C/BuVeR1dVmkVb+IH96N2x6bxNZt6dMFH1f7TEhQ0D+LtLZAur7yNns6BTu/mxN8RikXJZAO2W6IRWD+oBn3RLI/5VHlheciDzYkOXCp6cqq1Tda15gntO/w4u3MixCxTxTJtGX/nzwEAI00x2wZutK0rZkXYyBPNIJDi3xUQU0hldycJz11pSlFdn32RLUb72EoXhg/dia4I2RQ9eQDdU3w3RetzmORZi97VApWsv0r3OnMuEwFm6mLgubnX8VQRLVkyHJSyeGSl+/SSTQ/+LX9xHErsAH5AHmJOjfYoTycu029r4sY0VbNpLgyAV4faqiNHX4TyxJpOpnO31A5vTQ9oOcERZxg9xNAU2K3f2+Cfu4ice+1O/6E0mGuW7QbJ3Yr++TTLwxi2dycp6KtEZwagzlRRKMiuR64qSpwxdXs+M2eQ3rzzUXVSJrtcww+LMbM9SrPqFRonzZ1wxkjN10sLifHDapaomQktxboPAUqJhlajdmHmtsybiedd58simBUjuFZu6Ww66x7CA3jdm9ZuOWfkVVO3LN2I9YxWtpHhrqfitEAnYqkT+G4v6UpbVYWfHJDy3eXY8WWCTpfIh/a66GsqcCwgTXvSZ3ArrmR/wx8Q0yrPGGGJHGMlDRx4bW7IkRMfF4v+U7vymLF391OjwSBxJ5UDX1f3bZTxp8HCg4qq0qWiWWgMSpjheL0VYKR2fUqvDeTBJklRfQtFDK6YDJRHSAeHUC+WK0vtv/DkpArZjJOAW6YNC96dqH1bHkn1h83iWm/q3rWh3wmx7wkef60aWqwHS7qtXzjTT/iApA3842h0p27D/1+J8GEdQYPX16CnEjaL/qSOVIMZwDJdBVt59m1Vvoo2LO1ZZVGKClWzOCXMDgSyX3IoFgXx4tR29NY3d9DnF8+hrW6JdaeaHhvblfOd/RxNlx7ukTmD/Iguy9tPcc1IYnGRE6ep8Gay8qhHdTwA51u7y+J7/ybdsD7qa83nHKKhrhXAHcxQU9c1L2/7pRrz5CLI2rhSL28AudqKgh/MgD1xGYqZ1EGUAnISA155Mp9V3bla2TbvbZJOSk1gKI7Quu2e7YZTyPQalnPVbbbyQcjDXaZvJU0An2TYxhXO9IFFcQPCuBYF+rUcQ0jPBDVRPwAXK6MgsMGBBDSWk8sC7ILEy6iJ1yHlSDDWS0o0tCnKz1ryaoM9Z31x1/zSSndxTZLCsqylN/nByyOHPjjcSsjSqWtPV0Yz6/xMXz3Hk6U0voFXxR7B5s49AL+T7EWJ4A0ORLclGtSnLA7B1S/LaS4Rv+u4dMqURrk+Jd2JDdko7aGNpj1Z6Q3o9MokvMJUt9ZavbfwJohtTOmRSIwpItPGKlYV/tWoiP1ci1P0cS2yDUHRqlqkoGWqJLKn4mcG3fM+lmBXqu4pIy5SV8CjFZxzN2IEIbvqPszuugPiVNA+mCZH69rtlJTRTHI7+D4gp3HC83X6Ay8GgB95n0um6ExVxLlw79gREnPp/Txjb1CN4V3ULMsQFtVmBMICmGtT/fWVUOWATiOpHD232Gkh2RMaP3tLA/EkkzS1/adepKWjSWrA+jdqwa5sDxvS5QmcpVWF9Q6UGxGIMD/w/+e74307RCvqllGBvDZNrskOqrqyIi7yFbjHz0N9qwOqN6R4jzpqDkWWuu/gMBazUm/rrlAZPcxO1vSxhTJWjfiwS/BaSizy9psKcIhUhOZkAwk5XAXWTU2bxPdBqJWzQiBpcDJ9VQ78ljbOSj5I6q17EjHJsFnm+rJ9llov+H4T7cky7wihIpjouZOj7/Upj4W82bTUTwXB5BdXNDZz6iqwty89ih/O8dl9t1V46mlyMhNx5Zg/iutVMS3T7s1FnMdLTECapprspSmCaOqTDqdKtbOGAy18W+nTbrO3CMUtVazubQWCcnDAtY4RKhiSMni7Zt/DVcZGuMKfhC77hceNvBfXI4stDYJpQ4OHetG2JnYYizEQjkwmep2Z5oDLEOfti4ggNfQytBEaTCi31vkVPoA+M3kJLPOHoiffTwPMu4lKG13eH3p+BJWsay74gJFISc62uHFk/Mp4E1BCPmhYQ4BLEmeOMA+MK0owKXHqORTk+48YJckEjaSIecw3F/UTeAObcj16xz6L8DMT8qvfvEsEYH8mIbzVYDDOp6cRvTMBLsp28Q3aNbu+ioqOyS53VgfpbxXoqf1INWOPjHYuRXdOLBvbEaoBh/0iNJusObjH6XD+m1H553ABY+lStKkHhylaxC08T0j/964g5Y1Jd+o1vNoVd5U0shWeYL218jAsfieO0J34CGUmUaQqNd08Bmjj0U9lw8x1z4sshBokhb1Me51QKp+40OLhNQWySvzbJPFVFOQSM0Jf8hIJ5AC7e1JcsEKmI09MAhpWsOdWoPfvU8pDjD+l303cIMxh0LZ1zc+KrmEw1w/G/24I6Ti2rsZVfibmmclcVwPF4nxzHliJSeK8TSmNI5BMZC/DogFC5LN5bG7NnbC3c+CW3IDkvfFxnVyyxLCZlM4Di69bRTqK2BtcXufqyivsBBnMuPF54uqE6quOU2Lyn4TtkfsUPSHdXtvMrSySZtA26tun4WgavIXTmumsJQ446jeEr4UXdAmO1kSauXHDeq2Dx74EUIvs78PjDYu6zOJrcrI+msXV0t4/+pIOH0GQKDpoPl2VLzrey9rL+PWm1A+jUL3TjV9WMqOIZJAZ6RhlDYhumjCKp5Qgu5tQmhofppqCTJRl8bfIPUGlJL0ZvdG1sAU77q282cpgzFxBihSrWskuiUJTRFTlrPtYxLmJcRYK0T7/afT4nQSX52sbKGCZ8ww4RQy5LQ4BCvBQE/zriycGDZ90Tkz5tlCkuCLoA8l75gENUw2sZosazS1LxK04aWWHtUGtTZ7gyDJN5jdhMssmkk3q39jd/r8k7xr0gkkNGW/S2YyuLuRCM8Yd7P9ZMmG82YtReTIQRpFwNuN8dZgLg+nnykl2UpSwuZvpQu4znA9a+Xe/DxZUhyHxH7sPHibretzudbvzaripIc9cjaUDrGXyhhuKePcTWPALLNRBZnzj7SVFKPWJbi8QEdVC/HjgFZP1ZTP7wLxk6l7Mv9PHDuwVpJeb8fw37QpmA0oA6dtGhQOtGtsC1/IapeU/iVJdx3lKm/0OskW/Qab5baFgr+XOa2YnfEL1BmwaMC2Vf17ItNJF58MjiEzroelVqWcqpg0df1oo3Gq0ESZacatBjOoD+lGU+Hrl+EWYPmLE7aY0i4fkbDAWjcadMMTR5KAeXwswJ8lYhEqitZAvtHnAoVjduevlChQrioFTie8n+N+W1qBXA0PVAHRd65vXO6+sP6CBxf+KjVfWhv5ly7a4JcIgmIqWWO8/TwD1NXcBhkjc/aO7Qx272H/WsUohKfMmJqBnZEga0zO0JZAQPMmnlujFEgmlx9WE6jR1GTzLeSuxQ1tRO3W46106GPTazHrTqGtDUz2RlsqKMBWBKb1bkYZtUcafQG/4dB9B9WgTWHcgm+BnGZsUxxZpzt0Rpd/1R7V0SIqUXY+9plIny1bq2J4xRBtvu1k5hNcmuYnbD3F2s823M9y3ZmZ+gvzpbwYzKwZdkUGFCyk+G49k00ytnpmDA0GN3Ech69v521B4XbYAMP0I4G9SxS6tIrEVCRAY3Ta7NIbNJ8NUqMYdDi8maNur5//QaaPgf81FjOZCwRApKbLV7jLprANdMFY8yVQKLgnr/koMC6n2b4BpeB9vx430wNxO4QnCVy1McvG7du1utbVGEfbQIcUPiNiG+q9N+qgCocf1DDOblH9iqEJ/QQYG+t4PSNkXDw89EKYprqbfqlwZ1W3ncDPWgZ4M9UIqfkhewStyOGwvejWt6iGkPp5Hsue1/ctcKIpWnwoOC7ZhhGqgJHCIj2hN+F1wAZzzEYIkiTrbLz5JDZfOOpeh5ekJARch3IyVJv+CIzzZVAxgEjSXvqOorkfFR/DDg2RIyzW9kF98aNex5CZFjy3U6f0KsqSZa0b0ptobOIo/wH0lz7uwI9mm6fj+ML2LzL0GTOKaDAFTP5th0t1/KHpXcGbgRUzd1g6j7MWUu/NPHthC2hzgzURNLJpbBWJHpnhrVo3pr32MN9CQtxuXFsA2eJangJ3rEKTkbaY/zlibX8M959c8vV4t7NJyHBIVI3aFr2GTiWHLyJgTxFfJYA9d07EwX+667GkL7yEl24y6PXrVDsvO+f2h+U4JC8QmsNBuX/A6GyL5jqvVDh+xseYP6D73XqGWMc5oK3FPag1a+ZiU93QsYq0pP72yRXA+KykEa+TlAomcfyNKjIGMHEUNiV0vJwK6Q3K6tZwMQLBTboBXLuX9EVd546thH+YZV/d4ChV6bbhjdvaxdSSKC/bFZUyHrowp6lxoBo7nn7pk1erp0ivxwtRcslgZeoclLWEoIRDn6570OqZvTkwcU1RYcGeDgEXNG3gEfl34TlH/byU1JKQZQwyIFSbluzuE3qe3qUU/OLh00HWID2tuhcos/sNdlMjdr3ITjE/MMNMh211GhS2mtvQuJdvr4wCUU/lUgEjy3PdxlOjvctXqb71Bxr/XJPnPvzuvXqviA4upAzH0Vs8D5IY/G1/+WsNtvlSTVEOVvTUf6JEB2XRpURzYdSIcsAVF106wPGP49PrmT/RwCk/PrkDU50PRq2Uw53Mu9Lg3KA3MjFs1TrhK8mBdTZl1XyfsO+wWbqjMDqolEgLiFQdegLIkBFd6qOKrxC3jotwIp2ydv4mGLNghqoDdhfIhCQPFpqVoPKHCTrzAnyunYIpUzoor27orj8mD50jr4YuUbkXubrodB0c9rnfNKQPZrWhFqUFFaBXcrqZJYjE3hBRPDuPqHPIyyjjBSedCspGjPW5fNdKMmIcffqcRDOPto5SAQj/E8U2T4Z3y7gXyn4NY/xAMQCSbfE0tdsLlu911fK7x8da6wygCv3qAD2ecyXQp6UpqAA7KHyrVzzb2zdVUSZUidtkBOiHeQv8MsoZ1EfQfCTmfzC7fdR7pEQ/1L1Zxu2h49zVhrZuWD61XPAK+srYW+5h/0+y1kgjTfF9T7gCVmgrCXsxTtqhqMK4JRp43pQ1dO4hzWGyZx/svby/wXicONxdSVqAwUpdjYGrEsUUjroeHL5HLbYzDaDkTu3V/3hCgSFdpgL7ZJtQ0Ys0WfaEb/22ATYVr1uOFZB4ZfBpD5W5XuG3gG5/QWrQBmOUMGJrsUJlvq4F6hYvngT+EY+Nl2R/aS3KKVS9+dmw6PQmye11m5Ni6BQcEnzTRqwrdu9K6MNPmFJkA0BkeP4iR9pDxrxCSzUhjhk8qXuvX1wsZKz1Dhv6sDYPouImdWqjGSawfazywgJuEziZdtcQ7vLHG90a21wPMlF2hefGmNP6t6El0SpLNQZm0LGlA70mm/Fy0cT3YsacVAapgcjkwD0fdcoNog8FFGlpm2R+YA/CroFPf46l0aPL2v2guWWlsQp9HYubIVAt7XJ/bbk74TtyLvUfgEATEgz3TfWEHowkGBQsLax8AzqRcvkgE5WzBmkw8rtykEvAZFQlSOvJCLUQOJEclV4n+LPt+WxaAonmPjnjf5tauGtmP39TOAttJNjLqtAIGudybpgX3cjxyshP1Yn3jvftoGfXPCPi9uyH1MzmGqCguqgSGommYxsMitnOFULYhY2lcRqEbMY0y76DDKRw7+MLT4k+NaoTbs50Ud/YNKnOnFJs3QEwBbPgrJuyl7ttM2xckrFOAmeuA6w1pdjL/MFXqXiTN2L9Y9LgY4JOlST46x5JqfXp76TPt3LHFGMkKip+ffPdqYr+aRye9lHAWUfjpjPPmfFchEXd7m+kv1dABAALFby4dpuwAAlXgHrcBod1mO9SzC0Li2zU0zhwy+S8bPVlfrLdxJxbAU9/74Ih5SpRV4ER+OHSVtSNw/jRKCg+f2R3fTdJUX7JIVOQZjANzqW8cR/TzsW/Ese7ZeugI1npLRKMKX/xfYjHK6gCAVRtlqTuc+kMXhmnUgNrWHLeN38MZqvhXWXHP+ZTMl9uplyqmqnRnrDUmcqBfkaVbk3XWIfbW1Qy1MYcMydQohCVNzB182Yl6ZjCh1+11oWUONVG3qMTcYaNPXo6ME0INrxmuaBtuK2zwVrL7wCuW3SCImtMrsVCo1wlhgA5lnE6qtr4jDhs04e5WQNdbf5l+6+lBbuZhkpNNItjP4pXM79TA9Xy238YBsHytUx+H8Zz/+1I+eZ71HQRrZ9KwfFj/NKoDjbbPKoZDquOo87IU4vmqim+I7S1mi+vqZb9uA1apjfLkw1eAgwaEsfXq/VbVVcPVjrORocEiiovINGr/IGLjxExxK1pHwdojMHpj/5N1/nSuyXGrOokEu8m+G1mN4NaT6hotAYN631ZWhzlBQeJjpZSN/DwztYEGCFd3Y8P/YAQ65EWL/TuwMTW3FRFt9MmPohd9/QdXvj3uWzPD4+VbRfqidJmuTtIAS54bMDGw90SpRiSf4Bv7CgRxL/t4o5qRMNKne4CH9FQcRfedzlCi8HgJq3OdWbdZKlefXN4ZMT/L5ckJnWYfgsio9a4yCYUNmj8qIOJjyp12e1BCsgU8/F6T9jQNtir2CBc0eoJJhur4GuKNhEcD5S0J6f7nz7WIFfAUli/Mq1LxPoJ5lqZPNDtqIocpRh6ZY1zyI+VcH5YH0ASBval5nJdNDCdBdXStsO6jvG0HxrEBNxCxW4fAt9hJtvqdz00JzCUUEK1XWztPKUHRb1wBzld5khhUfko+C9Q1nsAF3/fPIkItNtS0nKbeozUweZeJmYx8tQYBh6u0uyhoRVjLqXMWX7FjPkbAATA5zaSVSxbz3gizrXgkzuQb35wW+jqUM2mrDBzQTTGBzX0rkBAzxeMGmLUo/8It3h+XffKW6ngY93ROgHS0zWFHt8TWxE2XcyxtEIwqZzzxfPzbcJCvsfdZCpDjUN/VyT3wWmqwv7Q7A+Dx55dbCw91YUBHTLMOZN/4qPIZuaBzkoyaSK8m7vt5N89FTma+kDQ8qireGTq88A248Hc54QHddh1D++2ZRdgeQX3+mYg/T3iqh1ldknMISJxYXUbRlqV5a0ZiMzmmbYNEj4a1S6JNpbvwKSoBLy8AzS20n/1LdrtWb6eyI52mKwfli213mBtBJpOLNEbw89Ly/J8l/DqNS0hLCya0uN+rlrXralSN3wAKNmf+hFbZ2OO3tF3Viu0ptCedUI0JKv+I7IOkVDdlZ1sOjXOhcEnNXXD/aU8ExDztq4VWtQTiGV/Q/mDyMKhr1CL9sxOCxFtjxfzHg5inXdOprIu5usVb6VkNjpOR1gq8N7ibbwsfZ4Om7pK4mrYBwrAcj18ZHdIfZot1n2hdD5e1TDAaSFZocuKVRkt3Yn3jIgacnyW2cygBrwlT7J3wNgPjJ9zkIaXcOxV1aPzEqEcxZX8g0CTNIRX7V6G+Dn6nOslWAXoHV1saLP4m+FdG1IY0M/mqJc38iYT+5nuszdt5ccKkDcUSUxq7qMBWmI/cFkZId4A4P5P+XtQKAKB30E/Gv+SqreTwaj2dmLoXRM7n62BIWRKvgLIdnnN2EpuddnagvLap48EZyEYc5XBobsz73Xo7YdxZnd3K0AZwg893uwSydV9NYyDWxBIg/qBtpIumbB3MVEP37/luuZY8tlS8f3IkNYZ7FrEB+k5VcXnDEiZH+FRO2FonXbLn6DTsxRMsKmJWQgQWkDt0EFgSY2xYJUyNtPzu3/vwCQyQhEMFjRyuLGgiLPBvHTwhYBf/UeDWkC4fEB7DKBgKjv2Vp6gjnbXZjW72VY+FD2u1taEY6WCFb3QrZ8kLGBk+6dbTYgWw5Ncprtj6/m3lE45xl3KVxxN4OBDU3jjSQ0j63reJfkHULWctNIhk/GSHZdHEcYuN7+75ZIbLrOXgPMuveZhD/FZJFgbcWml9GYvfTbbnfNlaaWjRRmjVWicxVv7cCmFV51d11JdZ6/GbmnPHGra19mkUVHk2rOsldTfpCcqMw0Tzhl8a67bbgtO89JDFavxyoP8zEA+ykmFN5l0DWFe7807PlUt/oKWHApQX2CLraYNOatNk0SSiRSvRFrXkQrnjgpYyBt15nv2KPSTZ1iCvZVzJChqH5PE5KrzOnWKeOoFflJ9oIUWr/7KrY320x7aXmTcimIlaF9fx0ZWdoiy0tiOFDTUdcfVjPS+AR4naO2ljjXEkbLzyfUp3K6Degol5e9IZ/N/NMBV+VJdnrcS5BM6l01nFrAeie6Sf6uMqgOp3Slox0bcjtF+uNwQ3l7z5fapsnKZMYjf88vF0d/lW2vRnAlGimikCRY4Vz1EdrEJt7woBPkqdP69O2YgERE6WJJTtN1sPxzQQFqzPy0Tfy9vdagnnwkOUwJu/l7ogIbwmRXhWMOhiSrmCE/TMCFCYP4KMkM5tY29t9kQDZriqW5/reCSWQjUlzNqxT0yaCNT8BcnxxjcMWXkpgrmABeY+KqggB6jcK18uGJO8/FeUGn3C/BgIWyRlvgVjuWupT/OHE8kuq6J8URkePOIopZjbfMIlZ/9QxNhZ0pBjLcguX+OYRPfH4JD5/aYcDiK7vqjeGOOb3a6P6q1xdT6aE8JiCajBnr9f4Qnt8a580oBNT0YJKCet6eSJmstvGfxwTBULthEV2A2mnf7shV+AIfNoxd/VESlagwoupm4zFfrGTfhW9ecH4Dc7B+DEaeon5WtUXjkV2yNZ9AN5Kqe4rJ1+Odj0d9t9VHrTTc3N83KfBJ9HmaJOWg2c/98Q6+svq202VQW6bMcDQWHYLK0I6gvs1Tt0RRIhG39oS3bRNGp1WAFVeMRuaN3XqBU8TJxI2yE7mkvUGyetHXJPygBGS30DpvkTjC/aY7PCrdxjOxfUQOx6/ObFhDiz4sPzT7L20GtWwUdm6Nol1cCPa+Yz8mxU8n4YdDpmeojBhNcr5CD1vhm4fibsuQxpn6oQpgwxy8kkK++Wo1+PJDM2eHYNdrZ/kpnDKykNnrtYSRLcWxQjs/kMyFzWsPbvs9Qs8lnBR6qmB0X4WnYA1uW8DETpAktQnvV/j6mG6UMbDx0Dcz53MR8J18OYAe9t9vW9QC21Q5UBEHC3uWv+WwV8+yGf5pZSs86b6POj1e68hjabWIIQ7xbVNnylt88PwG1ysxAXwVu6Fk7zupOjmpfrXX++xtuKm+pxoJ+QlPXcdmSuEjtAnJMwwFhveeOJsiD8URwoOKWvtqx3sgdKEvs5AGDigtrChNHYYskWrJ1ELlnRvUDZslHlnggSteVrSlm2eXHWK48QfYwwOsEjXbe7NV+52if5hxR6IuTtvrYI18usr5EQG1V22cGyMR/xLTsd2MrtUh2/azsacDqndj2YNm1NKbFRPp3j/JmfxCToqoickwm8QUiElTWTejQt/U3ZfcfLlCCNn5d+OR9+9KqXCLO36DNI5aiFm9wlokq9YIRHT2iN9Joy+stXd5aZOqPUA0zcgnDh8XyEp6GL8R4e5BK8FhUNaFn1/HLydaPke4FbDEVWadN6MEJLmsksFX1wJLGYuwhLMBl3Ob+2glP1bzKds+bzng4fBFj25mwT5SS7LdHvEbRGNIgi36TzPkM6PEibBghXUQ25OMk3z5zHUNbitcPOPD4Yk5VhM+g14CdkhKM+jKNZ0/seygbUrwBSL3cwsnUwauL/TAcbcZ1WF1H4/x3Zi3kz5NrO8ekDfbfp10TGmoVeQx7xqbzZLTmTS+Tt8KqQPWka7Cf8LiwDM2gTUIWD/+sb4qh/ALrU0CEfuPWRTZveIbQAykbhtGsKYvnD82FgGyo6GnwXV8t0TAssGRXbpO4EF+D735jQn1/P8u68Hy3YtklxNtNQd3/wE0CdzUBw8A1iVOeXLS5TXhYW6MYYK3ayrctKx0kg/WSM0svZjV+0sEBRB1q0tkDzvexfwMNO2mTfOqRVf5yYSuZ/v+Ey4hPOgeSYJ9KQnmmIPUWe/Q1/XFMBTACOB/qdPPcgNbY1j/9FmVVJQVj9a3OY7qfFfHrM4RG5xHmsZb0i6DH/hRMnO5cisL7hXyWyhs93B5UFAiwynL9RFoCvkuCm+zg65GUk41KJmR5SsPnDSAwR1l3Ys7vuKlGddTLr1xCL4FNUnc33o3LFv9qjfA5Qz0GuwqDiTSuOCV9snJhAW0G0/pZ2cskcGqZ1dAd+ZHfw1IZVWPiq34KfKouPrrPr7jCyEwAsb6X/G76DLvF7YtbuQ6dLC/u43P4gY1E9GvZIyh8EkE+B4D1l24OnDFbvlkrf6r5iLE3eRHcOZYTzcszTsk47i149AzRqEK0MQUN+g1zqVPZW+0DFPKX+KR3k0Gz47cscQ0Q8TOsqVz1CzOGdf8PeDD+WvQQgxe9xOfLoCS72Lc8guE4nOBlZNMlaUUwxCOwGReCxYh+RsoGErQdpc73JxewWWyNKaPgyCKwo3PXj0enqzEn5EOYtieIIVX3PNOsCx+keFHqwyqo7eoEnlyGp45d0zEsLe6Av7PiESkYEv0zy+kro+Vlp7FziD/AifuMqPMLX2+w3GYpLco3idsB8+NZiRr3luEZTO06lkmJku3eJOUL32E+pPIyaEEWzk+seuqlHj73PsabmNv2irHfaTw3nrjiQh442l8ipOWuv9cJ6VO/z0qWGpefZswuXxlRT9MMSo3PEQulvOZhfR+1bBDM+gKtkgGBl3vgIDPqIYzyK9k5TND7faMyrnglyyo80zDgsq3Akzz0HXqH/iOsCdn1du0ppMv2I5VX++uwC5pAGpamGpTFqA4xMtZuNJiSeDOeBMDRlqT+PnBOEMVA/Ft/P4lSVvjWhM8pdIbs+2zKFUZjc2laohWoWvp40GULPH684wyTIIj4OnpHOIL/p5td/XsXSJxqDtw9AlmZDp7xmIPMnwj0K/vxf/arsNT/m9WoDuT8faLSYKtFFYbuz0d1eWDiGQGL1Qx4pzg/aI5ocjrzDIgeuRwc9cl4eLrEKty4XNqy1SyODVaJmmxuWsTF/qEFKMJxUkjRzWnTdaAJ5I69eJ68qdwh67bzmCQjPPyFugI8mVapczAHR+c4q0ZS1Swm6qgMs0f6ulzwDWvHj1pS1dMTYEFEWUlappgPCa9ntt35LUW09btCLjsQT8YRun0+iNBpqiZiwG6wMS7atuD3RFzovVCiQO0Zv2NF7jyb4tpA4yl2HnVr/+zGCPlGX2yIxdOapEqCNXkJ1474dzoomdopUSScpMScqI3wHOt6BXA1Z1vo7sOnWmGUfOAOiGDlQyaA7+Qvcy4j4y5nOQgpuCnPim/9fl5wM0JdZq/l2eBJOD9XziGI3KXGAaijw1zyemWDIdxFHa0sZKT93nPFJR4aXLXLHfa7lsZ13YHw3exAI8cdLUKQi8IZm3v8xVzXCGP8pFRPEPUv2h35U4W1+8VKcMAJLgb1LRTsHKuw7RJqiVuguINS0y1P+dR/RjZC88zQofRBQVe1uumBG0hB/oVSjsiBsPNqcrm0exV0OuDorpQYdbz0tCBkV4cmCnEQMFa8Wswa4IJO7lcXeN4MCR2ApMVCP+wcFu2lC0fLAqpYeqQbh+5IngOQKSHpPLnPtiuzNUDe/fFn2JvvXex9IsRk3mxbeqCwY2/sXnhTxbe6NqknEU9utUn/MjpwceCsQNwBCrlBsMTg7IJ0bQI9gtJxor+Wwv4qNXsxuz2g9RroMMwgp4gSOjALtWALf9ZgpFI2B9C7305jiZJc0jSfQHmDHU0HTEAhfPhNd3Xgvs3OCrArUOfRkfrEXEXbcTYMH5cR4muj3RGYeddi8pesx8XJTmK9O1xjBmG9TcDkSCRDc51wZCKpXMzp4aJ6MCfygd7+IiKEKCZSVEsxKuLNHO758haevAj7zG2Drs+zSh4FdinLVl0kixPvg48WolCSK6e+nIZR+mw8I8r8xiMrQD+ytXM8ncVzJrKEP0MBh6nVHwxSSkOQ1A2EW9mUpnHD7AH2uLg2v+bJsZbe1KySwAK2WJwXh6vKsfHXxm1jG46svD3qDCEQQWV0W8s6DEe5RxPck/Q2NfSVh2Ee4nsZe0zluBJ3OG+6IRSJp+mNSzcePRivVKsguFzzN8JIbJz2QD3khO5a4sbU2IGGSC+ZyOlEfoOZVBe/UyL0CpWrrADuR+TlwdF2HSzejotSyqIF3O2ED15Ze1iIqp8NEF8zXLiNXeG8rofS7qMgedcDiTQ6uiAE0fkmuX/7T4LwFJd5cIATw83e05fvEOuKyVTi7nZsQ5/N4PbasyDbbbVdUFzTf9KrODtP8ODP4rbzj9nrHZeFgLfqkNPyEkc4/ChZ1+wat9NCPNoozY2CHig7nf+8PHPyV4cauHSeZjD11w030cbJa16OqBcXnGlAJmYudOody95ERKCI8Q3uV8ixajS0UGXCQkZWZAm6S/dhW3yQdzK8qMWTpvgZfL6ymdNu0WY1n4wK4JHmKnYEurmpIPcBVw0PsmI0048j+LWQwGj7Qluvms1YunJHU+P5c8yN3ynom+NnZALAwTIOVJKLEtMe0oUsnUMD7Xk2NuKCnvtFX1jdkl25ZLDffXw/+jQ7qm+yfeuOUlTthp6XdV3687OPrEhcXwHzF+eJGaY0AKzYPPYU5FireX+T0jTzkmOX4hx6MVUWzjnZ/HZo8a/1mmFtmypxed4he+LWajDBMxxhzP8X01Sq8QFp3PDtVaCLWi8vsk+4xsHvni4a1m2/88yWyGfAGgTMbGcxrDcAteaGdTKDgGkCK8vLTRlSJhhsn2fsCsRhQZoZ6TIVt3j7ZV21yTDK+DFJ8CRp4G+lLCxA/WSGOppPZV5HD9pP/uFjiijGZhUGdW3W6X+DJhwd24AHYYIfzSXTKB9mTDSnOx/k5YyLZDmZ4QA8iAFSG16k6OfxuMAn1J8Gzm1ENmRCuMJmAGmIZcuvWSxKpioG+YEFZcFwixxrOswrfmXLsIp7YTBi+1MhPZCnPv7Pr+gaXhtHFlez/my3mISYRPpB2lTvrf8hfYmJKsT3u34tl9yRLMSqhu5zo/8VlfPJt7YdW3fjnRFjoXObQrau3iJpZ6jPO0w+cWyTsogycZr3CPUQ081Yv7LLre9ewx33LxwpjHnilZS7mvvk2fr48xrxy/1tcCYOZGrTkGnDSY7feGQ5sxNxzvzoncmMEB/172wkciSXAOWVC4NP/GtbkNnxlWCMCQmIEq6wCoRt3LY/D8QHqeR2iChg89tA0Gq00uMrbEjWmRMG5z8izd3lVTNZ9aT/6LbGICiz6ti7g/ucd/ooS1/5PY6gwAMJVdbaOB7d8O2bGIihA1oQbVDggSMFnYaS3DqySRuA6DOI96zXzcKPf43fs2jBewrNjOsi8lK55NG8AXEpEJG4+/oqJtTQBYKHJFBnVpkiIL5JT1i5Cx8uGS9SJ6e4q3IPvKlUHGeoXln+u10l1JJHuuDktnh801qOvCOarMCh+NwW/9q6n4ThaGHUOoQMS9AjlvHFo6myUXdRJbB8xVyeYbv1sI6u15YAy9klC+hMYW5rjdsz+6+IPr7Hrqg2zbo5mIpnPBTd9UQ7ulrVMp66hoqCkaP1Fgzef+9msEgwrQmiFoII7AsS+XQ2F1DVBSdA0FxMaiKNqoIBX8NKi/nbQHs3kWkrMWtTA5Rg4GAWGUCHMhcSnxtZoxriNO4HwKgrsyA/Foer7L37EZrzwR4Hx48paMKsMX7quwlEpV08orDLABvLfSTZ2LWQaxFLa3e1wrF7YFOaKydWEGcN+JnByS2SPMubcCKT6PTXRkxokoCSj6IdbvDEP3np6j/Xrt68l9gnka7z2esC0IFg6zh82xkXypm+EyJZnJTUsHZ/vLyiARsi2mbyUOflGcp1tZzw1cmb+Q808jfSkLC9aDC8DHMCTkSTLCWNU0M+IK7sR8YR3RkhPpuYS8nfKqvArFCBlZ6ALW577xXJhX4oyWhSTNgIhKvDrMbw2f6bZdNJ45lKZSgp3HaCDaE6kSlNd4Eef5h7MxvvcA5Q7fvNHKnVYSdpTR7Gr4lYGtEBqOwEx2/A40/AmGTYEd9zYdAdKahR7jboc92w0ybHZkBy6UTuR0WcAV65wSXw20jT4bTuFZ7ZnWIoT+K1qaRIF18SRq3ziAKlu1ZZ69SW4yD0Bsl3BPpool8Hcg6+DZFjP+ad8pM2tSpV2pt0ownOWavlD3gPOcwMtGOC3rLugVNjYIkymnNiVDkIFRMdmPEPZVRJmqOgjFhoZzS5oce8G6fAV82C/Tcte3tFhTGD8Qm/ExONbjwh5EX/RVso0pg4d9/FbZC4R5H6V+0thTRqPc2CTe1gWuAIQvMB0gl5RUMFcIRjrmLJt+/KD3DJueqKzp20Xr/xF8bqS38PTUmTLp9fhxP+AeYbX8NeEOHb9kJ74KqPR5s2ooDnSBADZ3Fi0X8z4D48JFdEcSndHxNuOSXrst94WxUd0EB3qbulUoR5L1YM4j8sIv4bxDCIDozRFIX3qbDPrZ2l3nHWvwTGpTzqq9ExdfCc1aU+PVf6MnBQ9RC3Z20WSpg6nxaYZiDCvFp1ErlsJo0dU+kWqRh+VqtSm1K6qs2z910yak5KDtmjPxxZAo6hCKMxUZkpaIO8hV/h0oRbeq+SRwGzW1ihV84yzP0eajCsKShQRdjiKmcSNCmM65mkoM+fRBq+eawjUPFKK/15P/UwwbnFAkDjOvpoW2DeRUhx2+LgSJYAjS25NfgOshOq6h0peZK5LmkL5tufRPXZVCUBdzlUZMIGBozPHHQwxy8CmEDhz65x9so+gHlwXMdoQ1NN1DKMadgGx2dab5UGv0mnQfjYBvSzHhXd2y/EHfyJXYDNiG4WVYI39UfHbZNEnzMOjnPnjpD/os0vv5/l5diFA7WB10mRJb7NKdj06+YVbmD2qq/FVX9uxVTPBtln8qJv96boXIZ0vNrkPw6f9zhNiwNI5dvFrlPxXDiVztgu9kRItKEYYf5SAwcDLhvtwgAROSmQ9S5BfYwB4tvTBBUCmq37HUyDbX6VixBC7u64tLm9JFNBd0YTFYGAFt0BJac533Z7EIv+ZGdgXgiN20+OLgUHZzDDM1lvbII9VyqC7UsakQCmJfM6AWOcVjWPVis1h0LRKgcfmEEj85reQUR+/8HiN0u2mIFybCoNCe+/wmdWaa8+8SkHuvDpbomV/sZx//N1ZDDLXjiaZmKw/n4GLdIDBfNmGjutryvKr3V8N3+cjSNwGSwBELFrwFMulRhkLFG+ixB6eiUYBoBbxkjDL5GZvJD3EOgcVId4uhpUpjTIqgLTd+yXqHGzIPPaVZnIZhl2qZ7lk1GRqIZ81+fWe3T1nAHlW3DoT/S3t6OSelNBaFsv8/phZsYmrf4WDEMU88fjR2r8Ln7RswvvioaisKNNqn3l9uiSRw91j+sMa5I2tJD3f9rFq0MxNmbAcAyrmyZJQr8fdCrDCDNbVa+9hMiTgEaBmAn5u0W+ZTzYcOynHKcxTDeyi4AtLn6qQV+nVjUxwPTz+pnlmPwhD2EWGWTgF2DUBPPtHSD/GbZlGl4HJNx++or04Z9++18IYH1e9Ge0mdLhlMfeKIMG55SMhy67OA9YlkC0b64VM/yJIWCHPfsbAkWJuEQwxIGVTJwDGRZ9nmHcNpQGJE3GH4H9WdvltDXelb2JPYcc4jNPmmgGZZfstDixOWpeongHCoaWP5CaVp6pOpZP2GCjExEDRLVzjwjXgde9tB5pKqvaZ413f4eG36CS4GJge1/82KyyPFv0M/224PjI7UHJmNEiixhUFYLYDzJbb8oEg30P/Ni5pJMEXn+6KrrS5e2Ux6lZgsuZMel2XmWSKf9CqrTavtU1lHmtbnt8apG+Kww+9Au2omeMK8y0FKmyKLufMFG1too5AXX+esog4pyoOGzI3g8mqRoNSDYN6Bo8kVdc3CjTi0gNkwng2ugj0bNF+3VSZBogTguje/xTWiLJT8h+Aj2br4cDbUVhxbgzDpqz6DZQr36i37kgmS0LjlRwXhncQBIUQyd3/MV0K1fzT+NJIn8q7+AssgOoHGtuVknxKMBBkps4fTt7K/lCIAsVbC9KIXr8IWCXFbkG4/Sut1k6d0iAnSJJQQWaDFYZM+E60SWLhIHpttPS7nrYXkjfwJeuN6ghJXgf3G3dZ6szym62+O1M8XkzJuYKRBTWhQQIv92Q6dKaaCUAuu7hFttlV/nVoTUuUh4WZIJ1gT2QY6lquUlhK+mcsTAXxsU4278oaGk/8bZNjIi3cwVGmD1uISp9abZo0Pqo3lQpaU9FoahV5MXkdUXwkSH630Yw6fT9XavS1fpsSIXTXVoCIPEuLW9cCYhllCCSpGSXld+jI1dtsKPOydW9vtos6RQs0H3edMIy1cW/KksBjIDb19KPb3NGQNhcMGJBd290Cq61cJX0ILTutQD3SG8h2WNs/7oRW0sk8nToJLvNA3nYxCtONApVLsTBS4uJOiBiRsDZoWh0cAOgy/eOjEEl0ihPzEm+rHyoMLnbyzp3zKsQAwAmFWqErZ7rbsubcBrxaIqU0s9cLbMpxxZQby15zLsSOeNc/+j+UUfTJJ2I0Rg0OYCKIwKHqI2OfVAg0/bozqJyqzDSFLFBtzHIhT+X0rK3ApLkR7DF+b/eUa1Cxii+JRYRdFo4OakD4vogR/kzCNHH89hCPT0+qPGdEWlwTy9J0LoGPmP3wjiy73Ul4xyhhzUDVIj4qFBmlO+e276aBQZxE86fD/mnoVUsu8P/z1CJCuSYLz1ZgW/X2AU6GN2l/UDxTrHhEt/ORK8rq8SNrZqaNI5h9aOuSAvN5Qtg4DO8hztoTe+Al+6hRtIVT4WJLlFpfMbj9QZsSgP/bEE/SvoOo5H9ocoqe965+iK5jq0CRxpF32ETsWUt2Ry7N4y0KjD5Uo5VOCmhFKMiv2Wow0h2Skz+yfT7g2iC+VxiyDo85WtzgrW4/YElpeb9tdgkKoYXiApmG1fq/RlqQ5eLoY9RZQMCZWpKnQA4l+1z+9Sk/pNsGnzjUwEbO4EuEIArk4dCihBNIBROVvffbpGmgAvmgGVZTBMNrCpbGHfOm+p7KooA2ZDU51c/gtZlW+hGY0jOacxn2zQRb6JddVlqBE1pJUrNnWxWMfUqPRBOlxFQHSAWNZ8A45XrWHpN0uwDS4cMUfOSznlvbSl1zvkwJ0fUqHprLFV0TADh0pkJ9FUi4XRigWhdvJfPdhZbuJAS/0+irN8Bs42kjA9otkhOP6I/SUSd/AWgd+rdCr5FVDtBq7ZRNdg1hu7P3m+YVJRJnVYXJfeeeXE2FGrx4nFXWeF53Z4+/msSJxTjrr83Du9XkQlVwCq5VqwbBmP+Ni2b7IY5DDWhbTwppV6TXi9Y/AxJRMsv2H8dHQeCkWSrsYP40/sRCckeCgr/P7LvvxlD9HS3Aea60kEaFWw5TWJPXX7LAYtysASrhiA/VhN+1eixGQ4EHmnOIishA5KwGTjv138kirnoN3/2dVe/TOpmgn7WnbFPYHDMEDXzx4SjB/05oHwLG+D8H+USAKcekU3vE44vJvCBh/GdhrSIyhVyIAyMmygR9cfsfpbHpS02ABghV5qyZlis4Hoy3GqRZF8Wu22k3YRLSDTg/ceJfNRY3dSv6BXZYwUhIumoXRukhqANREsN+h4RACW+QVm8NX7zCj3d9K/51FesyHGUxavOsmfisnegVeGkyPIEMTMFfs81PToqS6DHGIPh3fQRanORpHv3UyJ2z7RkmIDFxazHL0HlKCZiO3kOBIIg5Ixhd8lo0nnB5rU1IRmclLqIrUYpp9KOgv4lCq2bVQKDdxFy/syonrLJm6/6myttFFALYCeQBaJW50wmznOKTNiI3xGxKtfosk3WSj8poSsrZLuM5uQ/REYZ6GwDZMUVFEkYfRW1SZRSrBsGIOEbySkxIja4MFYF/cxB6uE1IryzXfjVNkI0mi4giXpv5DZCqIl5WNzLqT58836+AlGcxWYFjZaRGjzViUagy7Scm0DzBlTCYYA0v3/v6wpzFfRn/jTkoyqkpkxYLgIY+nLKgQqwaFBdtUdoeTupSqcHCUqtE/o/13+USJwfmoM5X4vu2Ljodxej3RujorB0s/HHjM2pEknvhpeLnZGX7sCV2gQ61IwSC+vCArrBL9ONB7w71VEd7A1C5+ITCD0YmnPaRJAISJm1KFCryPxwApRauVTIVvwynRENZnDziQTNIN9vQnp1CDowUMyk6Xlo2eNQwkJX8DvFXUbHnJo3CG+33lxts+88KzKW0nMu7uzG87f1D2fzfGey6bmQnEM6o93qS98Yp1B1qvZzxJINjRchP9oRPO0vpP+nU3ZrzWbHMGYnjqYfA/gJ7woc8q4tsoDWujA9anjaVPrmZWO+tccTC53bMpkqtN5Cp++glt1N/LFCWVZEgTZb/VIlC07Cdz+k2+PzI+xokXhZrwnOM6E1Vk7nPjpHW7cEGsys6AaIhmo9Pw74jzrhuxaw4qUq0xR1sBxINmSozaikNFPsIjsHngDEw7AElFwRNH+atkylmfjvI1KK+EzOwoZv03OkUbLAxtNIx5mTHPN0Kxpqo3XPQgjRua7ClAIBRkGWMtgwiqh/XD/gzGln3bgHd4Kf2utis34S+eOFNA9XUBnekCLPAoBhy7BZJKSkIbNh4va0oATGbhZGShRVpvE4E7CgSCSoQBNfgjsmXkg410WkzEaoP47W+ftwOSsi2UmET/aLI2pzwviZU9ulZyuUCSTd9Fm9UUJGh+JKC4fGadD9aR63m7Yxgdd5ivh0PLBvLhKe4r7hptRVMIhGJeC9O1t1qxSjyVrmPaQqWdfJpjQifKaiM7HpQ2bejYGoEmcFYLA7S9MwRK3QTHDlhkDu6NDwDCiTRLbPBk5VwUO9OIjh+40Rvuw9mqSBGvgLOPqxvyNc6s5Rculpt91j4S1aCNpKLrYNyzsaXJ7CwE4NOznd5fdPVGmuTtxnnx8EdOwgunXwu4Gv2TKjN+FwgQIP/quON7d8lOO425iKw5/PMgOUp02V94WvcPaasC6+O6y0blqkoM53H6zGYEcgyR3raGcLrFnB6MMBT86u9GmGjfTLDAgOLSMK0hK6AJjbWhnfV0Ay6s2XyZ2BmEbGDzbv+5WrG8FDF879Mau1w4HL9FI6xckkYIKG6/a19Wo7mpJhq7NGqYpbGbRmpnhG9nQSx1fcPeZCLPO22/ady2jRwcEr/A+DWSu7u1BNTSYv7m6U6PRoIOfijGVKvB1LHigmoo/J/k8TRL+YDc1YAugGS9+8YJQ8nvcqb+170UI1mIqTjqxWrS7vULZQSSwL8P9bJEJY57cF37jkbL99Sb+pq2sq7R25deP3ljbSgVtXFFB0oQCY4POBH7jWzMB7/s0rRRyRsljf7+Egv1fr3ylCsehe+60jpRV+Cr1PqwS6Q9eHyB+PLdKgu93Ux+5q0AnKP85/TzsBYskLz6VZjOof/HH6XUtfUl3iXax3L3Unrj5NAd3ZjAWLX2nQTjDSKwkjEbFVNEe1lGcZCLvfZ3cVOYWJ40hyv9IjnGWBAaWf5rhdfvU7IJ4Ta7yz2t+qtdb2LQR94ENJkTIn9YljgOdOR/Usn0Sne7dkNVbqKeVXBshcELoifJ0QugNXcSNt8SF3oKXGa+zvh8k2rhSPUSnwy0T19UqMUpD5zOy7QBflvYIe/4f01pflCKh+IqqdbIPvcsXb8fLUKl6hiA8EdJ8reuBKHqtoqtv4bRTDoBAJL0aA9JZr427ivFSsOXooJIsXXr7ZGZ/RkloSL7Rv0+gZg0vi7ZSfGa6rAu/cQgCrFsJVIIxvpmRxShLRepH8I4dqVe8uyJXV5D7KDYQkTOFx0ZO8WEWBuT3SJtEkGoT2+GI0kH5PIe/jBVqXqCu/qCK2GCdGIRjwCOWJQjULFzlhSxA7fZaRNkSrPi9rHpuGKdArpc5tl5JkHrDiM4C1zUyn6aelL91dfWTSQpZ568LLXyl7A3wzNHHk/OZ+DTzEwBoyHay7HxBhxXYEyVixsoVT+pT6wibBqHXm1mmZrMlyiWHmu0W8amqdIH81UoPA8DOm8JkkbyKpN60cojRmc0ccDSHj84NH0hK/bd6eVvfMlaxOyI8zQopTSQ/7wwzIIb9uMrWWr/C4u1HF6xld9PVxCGgBKq0d8HqokpGslfahJDfqoJxRvw97Ee4eTA5Lq2GoVrSUEBM9Wy0VAPMmfTJWpHKYA1HxLIN/feG8PdRBbwpMS7qtqGlnvZkCueQQxenuSWoT1L+4rj+2IH6fcIi/GuIqHMML+DRqWCl8jcABEk6oONmM+hEM9VBOvlBvuaAYnNpj5JRdY19a1Wz1XjvFp8abNEEx5hqUs+eitqyy1Rh0w/CtPb0ny7tgoirlHmObMPdeHGz/zaylYnpKvBy7wS/cO1H633idMQXEEfr684rEeNUGhiI1+5WMrLme0qyDSa5jH48cEmatB1UXXkbprdc+qA9Ojuufd13Mr45f4eXbDWatTzlTRcwJ5nduTxxeOyBv4sha8ZTtIxu62qScLKwoGkkocgr+WAIttSnpQxqaXWRkZeA7fr8auVbWZmgV+GTwYQtTPEsKVqcZEw0g1JsIXJt8056ymRjpa7wEZHui9X9AzzcaOX75YvJLFsOMGvO1diC9zGQEEZ8a5MxUeKxdhES7X2osjMJ3mki/Y2Fxo+Ip4V78PM5lOd1MH1g7wTx8yxxI3QtVDfxvdvyniq/6O+F/+I8+C9gfKbrwcIqfb4rNgwxjBGNCktgtnYoa5Wd5yPU6cX/w5Senc1qH8krg10DbwvvJGc5cc3nwmh+OcutYvbTgupiTldb3WmIgGP2Q1rcmkb6DSrCWLhDjWvvTko/Svd6AIzGkUfafXPrsZdKy4KmZ2i6oF0xCl8APSyY7wSIumX5uwSJa4x0g1SVi2+YWmbgyCutaGqgEP7KU1VvN8K18nawow1Hx8vElkVZa6IAu/ccGXVxgrvHjk7o0onbIw07OGKq3Dbg1W2Gs3o8WGwhmsYPPyslVk8qZTC1r8PQ3vWuWc5O4LoTKuMiGbFd2Vsc6RvoH1FWhAbVt9AFhTzI2EQlT85sEFvnP5vbzviNRfb2uSVpMCi2xtp3wWXQgS+JdHd0VPnp8O/ebj0GSr5hHguqhTKX8u/o5eZLQ7zn/Md2Q54QEnTj5W038RFXspMpabJpI8rUu2ZOJoCZsm+XeWG/wFSk7e34x591Nc5DDOtVLE9gBNqItlRTLEf+OVFviJUIrKsjvJU2S6UaLOSAmaEUY06rcEsKZOXqs1YB9GbRpV0NiHORz1o1Zk007hl+4hS7wP3hRr3XMscpGflgDrRZZrbv1mkgdwwEb7tuqr36Q+zp/tYN1dR4NB4ne53ABYfhe+q36tAYBybhvykKYioACLo7HfFKSKXnfmQUltzYCxFNvcJusuQCmSGqqJq14u2C59XwNvgB/1E75JS8lElskdjKui0t6g3EWXEG2jWLcbiLBrwoWS4O8DLi/2Di8RSP1lPdZY8FY7r7ngH2JgFmi0EiG+5cRND3weCfVrxVhq3LW2E47grjWmRtYDQmzo62eQZSDbsDRDsIBPxSh2Ei3r8nRa8HbBzlNZLTdlsqgR/sk/JUhRgiKKjgdd+0NByiHHqntbncI/LG1nkUEfWv9S4M9nZ7MToOSKdgbfdyX36YG5UfMUBP4ffP4m3lVrvm3mhTvV1GPbbcrGVnaoHdf0jzF2DQRm6RuAG+IQBNqKAiH64mgpQ211mVPZOj4D80aSHrWOiVxdurdEHh5Ucwvz8YIRVXmURaR+Ngn3B3ZjNu31g3aCw+dS7jsC60D2qr4FO+wF34VPuM9LFQJjZepyTVWvBcWEYu0YJbaenATd5TuD/aVTFkJ5u43afDg7LjrvSTk0DCeB4nbTRUOsBnE9Kb8xRWpb+rETx5z9vyAlRuQDZlJ6Lp0ULzSPOHa4Ta38GJQZ3cAiqlocraehaYfTK0oNvpRekj2X/EF4APSlYz664NODTqEe9w8nRbfE9Vk+9HT3u/oyc49hAlReSI9MEUKoNqdYrTn7uINj6efUpeAW/aE+Jv7AqV2QmXuLSOR6U+foLu4A8Da4HUwNt0UZRaTOsmVYk1a62zuArNVrxoHM8/dLlJn4YGb+3Nmcrtmd3o05ZFiD9DK6N1K2XBIs8Wqip4Sw9a6dpGFzHzlti6AMVUy3aR+bM4jo8kMWzUgxTWRts0KTkl27p2C/GarW6EIjiuFq89At1S1ZAduT4N0VS1nD6vh/+n6r6Qnmy64XeE24iYoD9KeKnM75ALfql3xEjLkR093mQO/o7QUOUrNz2H/cJ5HfJJ1n7jsqx/ccDDWOuVSx1DQ6nb5K3JBY8z1Rgg3C0yIJzW0GRsq0bbMsji6VsM5OIqI9xVnnKjWASZ186kuPGFHQ2fuXC976BZHhUpr/Z+RqrADqkmzbJ+gE/b4YJ3Yi8zqnKT0g4PfkGOdtBgNLdzSs1fV1HW7ZjMRutoXfWpCHYq7MbHMBz4iLXW66NgkwBhrWdoiM6pOX5hb1Qj5RLS4eIHDSEIAFYZ5FPDXDHRD3GmJ0367W72y4W7aNBKOCvi6NNLGBsWQi/53kmqeTPJeFoOi3+Lgy2pzlbCeRA0947nZ9tFwb85+Tu2mG94+FsgkDsYpFA9T60roVazLitzqi1xwxcNfZySX+E22my76yqyrPD3ybbV7oX0KGhxAFd6RPJGRlYjT4aRDdMwiGnqi+9odLxBhOkg1yeUypCnKL/YavpliINEQLYJ119GUH6C6pvhrWgJPVzKNF6LrvZIwbUKCLnND126JsooIhzQdnwpWjsEAZjn3jxw+0PthLsYZnP0ZdKG9VXZKtzlQMbCh4LIlSfDOu7KhiH9Zt4qocJXPetaTY8gVGQCI06R/OrXU6RunaGPBN2augNZoWwh0HvEu3BKD+cqzSMJ99oVyal10o8mcTMCYf+LF3B6f+QuesrhrcG9dO2QV0/MSHVzTGKB4JC7WraB/SCTYHI3cVxe08pKfQFn2Lx1j3rfl9ijGuAdx9Tet5MY2I6N/UiPrXAwFTgDHHducCgS63R3lMGw+cRURLa57oFtiHixN+Udn00x8wZCSu11qRPVI0R6DjghoMhpIAJIyw8YTQx2JU3N0aP9Sg+nUJ2ed8V861UOAcHgGlZ1x26bBjVvP96bazt3utnuy0lW9PL1by9WE9A+Y5k4ob1ioCh0rgGzuYnjJc/5WrSmJH9Ks2ZJRRIzu/sr+k8UsDAPct7nFxf1d9JoNR/gt2wYVo0lxHh/32KVHM6k84kOIm7sJr+IjGGwCFvEu1BFlIzEdB7kznAPuLPNMWHjWkJrV/Zq+/0083G4okBYBzjytcKiNfgjITt6KcayV+hRSuq4OX36OfW3dhMBSHbXxJUMh90OXICXPDZt55ef74yDfD+0eQ7gL69cfe6sswr8RN5KxjzMdNr3ZeD+EGCPs4L7qj9sxs3jwhNnM79HSXP57Lcn1ooY0iFrjWiEq/KuqbvN11qGEGZcLLZ7onp68xrRhp0YcGXXLuA97fhyPh50UV0W1QhAYHUZG6U+Zxd2TXvnigV+yWD2yxpqtVee9UytbQ4gciUa4aJod2kPvLPha9owJ/JtgS77BTawdAY3hMLnUG5mYB8ruGDeMuUqTFyqJW/m4j9/ZB3t980tt67kToJkk+hx5HbOEep0WC+jaWWL8ECcFCxO4Uiqwyv8v6OrUeEFSTjdYA0Hnz96VsVhYp76pjgU4cmWLy8jOoubBH4zIzdGIHhJYtfRmQ/0rQJYoxC8DcvMFy5Nb+4wsBIYlI/WEO237sCFgVvAD/AU9pDY6+i6AKMF3vcFG/q+miEWNQ7FeYGzmsSI7cB5WomuQBoawQddRVN3FnEYFV6dzT2hZDDzKBJ6+d07BLvF3+5w+AN+26hlRzYa7G6zVP/JPBrjX4/+X6cdHyAf5TlMBSabhGJBMazlTSgCdnOKgZK4ZIDLor+2EX6KLvHGcvahCNY3Chjkjm8lBG5oGoExW3D1fVP+/ibhpJw+3wYCoEWAqMfYPALQC5wIZKTYQLvF4JBGcg0iLsRLZIlbsy/S7ninBgpGgOZt0qhJXG6dM+2HY3cdIGsvdal/wIOLa/qBZDsECdWjAY6rOids3tDajKSZCrGc7ywHEU4oDJZQK70f1Nfie3hJUdYQL82Th2V4i9Wx+2E/CxG6IsJBxizp7IUdhIKFCzfa1NBOGbYpHRLKwJvkRKrrINGiNGTDtRT+XYgygm6cArqQ/xS5i/Rrr7rHYaMvciGhuU6FvclfsJl3aXpvkb7LVwDbEWCennmoOlV6furwrxYIDrs6m/4qUkcjVa+SPLeREQm+tZj5HUqjMjMW9Ox7NBMzs2wRIyHVPxYEQwHGvmWArNGHjFT/Gq9RkMtPDcIcWOTH5TJAqksB88R4SgapZ1Qd2chaTgyAL87uAmQXD3UfyCATX1PyVeI72R1ieha9TXxeapvGrELECURG4KFY/Uj+pZyF65PzCexAZcsBJvBGxd3cXB336AFAnTLGzswvuKeWkEsA+1f515+1d7wrsApC6UjQ/kClhN7H6s/cPWaYS/mtwx1bh0k/nSkt7wBjx6AB+IAophKc9PkN7g6RlFr3zDR0Z9dvMuBGuPvTMa7PRiaJSBlOEx8edHTLBiIPeCKxf1G0lVPa+mqk9jxxbcomtuqgWxuq+Wfi1rCaKo3lDVUVfVuz1iOCwm3P8khQsIOleQrIIRkZMEkw7fbVNHnfrKKBGbma71U8yCgpn3kxlT9n7+Z3KuCNffO2FEZz1yer4s6weXlTRfST/Skq+kdX5xso4QoJu/1GvaroXArVBLart8ViknAPHKwUP2NTnibcw5oQwYQNBMwmqq65IvLNfnfcE9Fmi08zBFb1T1nPiPEjviVEPZYa4TOzlbzKqvHSwXAODufi3dxmtUpXcrAZYRUJMQCYGCnWgrI5SJGmso6ZMczSm+nzoIbjc1lqF91khLliWztLYuSmwpDNOJAt8tPK9f2K77cJhIoU902n0ZJbOgvVhiM8oZeVmKhLwa9ypKrQ7Ni13VwDO4YnMpwZ0ifwonmDUrhRiaR//AMB7tzIynKYNMk4UAPUgjqm6oGFY/qMnyd6kScsukiVMBqMe34dSDzeRibIseQps6Cb7WtfN7FPyAWSEU0p3GtfF3MTDqqhPwXIk/CirQ8HwUfk8myaefX6f96eoIlZKsuY9ZzVQym93p5MKt/1pJuHhW4jTMjba+ZpTwJDREjBVvWQNEcnAKa6m5gT1Qjy7KVzB5CSXMZNYGGYtVYnlj6KHy8jD1JDjAMyoMg3pNZVzioIMaSe4YYMCiY8eYeb5nlfDy2ttFA60nCquKLjgv/pHMIjNUc0HZeOC4C4b3Fav4RMu5CwFmpo65M6SGLbwvYUN+lCX7d2LhBigOs2I2DqjXC+boyD0GPTQtE/lqH3N0yEthQI2JuC4c5/dHhMhd+ROGjG5Q2ESAWjuYIrFRIEqwbpgUihiZKekezl+wWlBMTCRGQiT4UOXLuDkcaH/mBEe7zc14N4cuGXr1v/ZPbIOoupJjCXOYA/0JBJfaVFnlHI+xSBV5aa5MlW7YjWGRyjG0TaRYakKxIBsEgzDpu9uoLgS2FQxtWoj2blWKJWCKIz8koNMlOr7oJ9sIccm9NG8KHzMszKqz2/F9dqsGp6xWE0fQURnjlOnKESTYnGjZ+JVv9RwPAofjvP/JEiQSyW+uOsPcUAfwgmVEVKLIo72lVYftN9SglJiVPacyxG3M/7QhB2+2UbXKHp6d+cIm1xH44Wa+wGbuUaoAmG3GexDmFtaWulMGFGCCEAc5JCW1IQr9d+Akssl8yZ9WZBadMSACgJu1PdlBZnX4TZXCT0eMcqayU70xOiUxP5hdlymVPFIBG9jITHmF2QnrQ+54iI3cm6nNX8A2V6y+526i6BsR3ymPgH15PIFEUZ00GPF2CPKgQqzYCBbn42hAxaB9qqZFp/Vq5QuoPNJubMHOiJQ+qSusdA/QN1peNjURSoQtFMaEDxg+jJxw6vmooqkHEswom7969AKEVDXwVJdvrEC1cTPb0xCeeLT9FqddMXtvcQg1MhgigtKM92VzvRnJB13d/ZtD0Q7z5MlKZhjg+PUcw2rFKYlAG2HMX0uDOXaFPe/FKBb0DxT1Q3/jIiDDKR+5aMzLzQKOIfMiQUk8zZmireq9DoF8yco5lfsT+lAY+ZVCcZfsqapfqTiWz7vmaDeZNr1C67Q9hoYeadE32OEiHqW2owA1Fj+AedUZGq5JrMIojuM55fuQMKQzc3RBTOrQwFe/COXuYUpY7+kIrfwo4ickKjWWipVy4E5lym90jWZD2A6VxbH8ICIqRSth/Cb3q2Bx+h2L613gXl8urSAQgNOizaaAWn4A82wv7mKGyGtlpnM+sOX7HGW7vIheKMgIrPLP/KCpm2jZpw1aP//THdt5DyLe+PPyfwZ+hZFDnJ5tQkdlq8w0YHBqzCaXhqCrktbgJWHnPt0S309lep0OAhzwVf340LrqI6MHHXjS75RsPwu+eDii1Pm47oOuJGCg3/c8ljf7uau9NIgPF+9543z6YsYSkGPy1+VS6+A9Wh4gAVgi1VOfxnt+omM+rCd6R80962PlpW48w1O7raeHPamcjIufRMLb5OS79VT0qLO7gSemoQ4EjEFY/Ssp/r5UlZ0Sd+PpOHjPzZJGukHUBoM6hhk1y0RN7OMkuP7A0E9ULfL2+dflgl5Fn0nLH9mQ69PMq/68iwPUs7tway/S12Jk507B0WOKZra3VLsD8XJYaFujY7QMfwRH0ri+ia8WN8KMHOXLJ8pSYOleBjJWxM3rCsze0Ybh/jEjYK1yzAMQPaIzVHUNy35vSwq/nBAQ9QpfASscoiRaeAal9/riFV5ArNq08jcwHTDGXDTn8+KDHC++Qb66nrLI++CWOfFHMAOdvVLvwNL5j1eNHxDHGzxOihuRT9vrIusdqAEsxuYn++dprOMex0VZX8v1eoVqB9vJDOcqiXCQ6yFF5Wz96sVX9r9Sec81DFf6aEjP3SFf3aUSL3o9hL6H+KcB4VdbP2awieNlJEZonxqdvhOl+QdNZ/Qri4JRz1mMvUuDl+VRZcELUNq/Z1rOuhgUvsFbhkLpra9wWNADa4pFVDrQ/QYFeIV7iYFhQcEUkDTxeopObILFrhJIRvT7YxzzeLMKUvMrVO3tBXIaKFuldO9X41Wnup2qEMbD8BhhkbVFhQcaCe1NAz4wjXCAL1NwJBIns/h/4frJTDeRAmQelTGokf0xpbyBrMjgvYs3XCYXOm5u1jT7wWiY8hataCkA6o7ttRRITDQ1rJr9ztTFw6KC/8gBPdjsROTyZTl4vJY15ly7dTuUb85wcB0D4aSz155XpXSMm9f6rkjU1nARRJNi4V3PSAeecHl+s5SISVvM48JZHD87Plkl8oP0TztWYypAtd4pcnVQgQ/uMgxcVqgxhy0XLG/qO1Y35acBS9oM5avrd2tyhni4hDk6iVOCAoQOUY1O30YJrrh/f/Bz/kv3eES5KyzKvi3X6iXV+PjNl2QIyEl4xlOm/uxgtGWJIx51u/X6m2ykijm5woMUmIibFM1YKif0io4IIbauem4UWtfWT7aTJjqdTA+HMuBw4QbdZ2q86pslGxmHKAxD0MKWPlZI0WSBfTCBCCV4lb1ZjIbfHhNOjEz3F3DX1wuMRe7Scw6SuaZtBCT6QnwJLq9kTp9lKyunOcsBGeZBNJaEfsPoa8yTRyae2WmrMDce4Z2pxWpo+WIi8oTTBvq3kNs5CazxHKHhDEdEHwuWCPZwq3vaHA+phIn/P+Nfl0pf9vsTYnTYydIUMsFVcitcibQa2hNWBzTg8BsJ0FID68a2iDToHHJu+EBGDUcr3vbAdpkhc9rgBiJrQk73gwYbE2vREnbvDeBDgqxpVaAvf51rqQ3BoVSpvbPhBZks5aVBZRYkdItJ98TbW6jOnuwGupYyM/qhXFbbAHG6zKbPwHZYRdWgZttJItkz7B+TKWP+BEyPO5rtotyAjZc/7oKdCbwglV49xWRSnL35B1hOSpmZOPelLtgq6lIwtr4B2u8Lo5yd+Faqvy2Tvz38v91gbR/WLkvbAFB5hp2e8oWygrPVpv7CrPk8Qov6DRYgmTdmoRumVatF2bOwDqOtJMrvucx2eO7ZkK5KuLIob7akqZA178UWH/4OznK+yYJ9vj3pxgbb8efGV2G6eIIDRwhC7GExQkHjsAw9kD2iFNjrZf0mv9Z9Dh4IfTcyTuOnoWY1HE583KzO73Ywps9pgOfCdNPEMqRJ7N9QywGWwuB6qHWlyJJdGUMC58dH2sfcRtlSdprnLV3jSSxZf0Mvj7pSziVGdn1q8gBIKW7q+/IVZ89AkmnYASNHU62DY6y3kokSOQ/4SLa+0EUIqo70E4YEETjkG6oQGzFXOd20R/3H2FatFgG7XyMPu4MNmu5Sfjai+messRnSqYRPInLyriACDU/Pn9/IQuhu6OYjWpW57VVakAqDHwuuaj56A1ZuvCbB4DV+M2pl0yIUKfC5OlUmYCU6BdmB3+6+CdLtgQ7/bfC2g8fOWtJBUZ5OyRDFg7TAyOpZ0PZUdTDV9/jLsBSt7nLan0SyymmFnmH4goDeJ5g8e4sCetnA00wks3eMxIcX2lnttw+/PtRpDlQhmCDwBzkJOZyv4P66FpLvbBcUuTs/Vfq9FRrZl4qWdJYPmxDUGJv7xQgHz3Zi3v+z2C3jROWxKDCiLygdX4UFcJFGc4sUMy+b5kSu0IWAcd3JY5HnnOFB6c3vr+tuQPJ5zcxcGDEgYKJzQHSjEYXovI6DQs9EnzxJqdEle+V1EnJ+fsDCBrsITV1s+B3KudxRfX4OWjpDKZ7LuxusyL9c40I11u1ACZjzjsQ+sBDRtqOtwVxHGjD8koKTdXxlnG1ORgcRrHYuVpXtwpeQsPeBeO1OGOEJtnkxji+5MkiOGdIlJh3EqNgO0/dMrcTKjY8W1p1VqkrdUj0JNxf5lZFbiM3kU1nNFMK4Xy5dEhIA7ETYii8CtbA9V2rSCHyBHpijQzRJOfD20fFmD3skYQUlVS2D1hA9NeyCqtFBbenOZadYmVTffya55G7AgnbOtTlU0Z8/b/nUMkhjgDlquYroSDlU8z4K+YhwrDaYITp1WQMzqPABtgLR1ThBsnYli/ajOk+rKYHmM+dW/AT0OjtX1a29Genc+uKFnejxemzz66+0uC13sy1wVdUcpjZxCRpp/6O0N98x/UxRfEHEy3/QcDJzbFzXTnPw4GURGdCvSdYRTdlME8SVIvttPIkAw+IeivHLCUA6WbEabf3pvVW0yVQ1az1ZiQAZ7fzAvd/+OUOT3GAPv2h9oA5U0jVwwbIVSuHoSmZpiPxBYTB4xMpv48yUreldPzFFYfWmd8ZBu9mBFt3itpwwBwlcEg/AF06U5r4hpPzmroz5SUFa7roX8RjexT4HVfca3mMUqNR9uzitXw8DPPjya98ORxDAU4+DdLH4gUJIxw3PGtzfyywRaFbUSEN4g1NfCxz6pSHN1MCqiQupWWPz6nauBB2U6SUBETqCrvdkymBieMkWS3DfPvZq+7Ci3SXE0UwxqGOoK4PPZCSGtJ0RST1TB4rM+otn9PStzFDpGooVIN9wAkicxmFC24vYCKLhbZZd5vIri8hgXOknSXtDGYDIqyCzGvbF5Dws1QS141euZGvAT8PMzi01dKLzbxZ8TPu2J77ZQZCeXkP4YGIzHv/aDo3dkbF1C9gXfrJOorDy2XOS4XuTMNydDsB3nADG0o+cuyzI94jkqyOUE+RcW7UTkJe9WWB86H8ADlbIDwjBoVylKBiJyf4br6Dcr7iKhZo9QX9TIJvFe04JVysbnh1z22MqmLiDFwXcgoc/gYAhseWdananHYxlofgz9hx1nnQL78I5fmA7IWKCJs8tJt1EHtnGj9fpARKvoj8axZR7cTYLZjH2QNP95cWFvYYr+P3d9brGg6SkdrpLeTrdLBxLYv+vOGXzQKSqs3V93nQrUsz59sTkQvZfKw+5t7sLrKjlv4FtPfA5OsdsGmttBX0SmDcOR1N6+avUY7lEaOJvxUZgTylHryPFBp2wpHRX8gwOi9E7uMf42Znrn5KtEds34qBW4Ek7wXyb5bMtPyumbmfgOtyXGBm/8HXfpN0AkgYL4J8FdZM/AgvitiEJYiKASvdjaJi0ZfAnuIBB9z1abBebQAcqfBhuHNUQs36ELULewANowuRHEeth+EOkXthJVYn+Tk3E0Ka1R6k+dKKMY3hwH6EEViexDYlC7uTeWF3kNnN29ygxIUGlq1SGHBhA1vRoq/QT1Ip8vVpFRFTT3IRzsHzy6fsHj8RE8gpoYi4nEsmvwiGGI7vJlEaASaohI1PKQHgOz6Lc8e/xEpfJ7TSLEsKOilQ+Ws4n29ussuySRBVmxljqjHmxp8K5NPu7WPOSksSVp9Kd3svyU22EnFNZWVUpt4/6kmHZAUjSuqXwcn1uEf2L38vRrU4CjAhnitMI5YypBhW/lBFukKY45VRdpMZ6p6A3cim9qeaYjTI4nirt2xKi8VI+Em3DnY+7X3NmV3hQcWqc3gJOfGETc11Iw8pygkJUTsGfV1j+FZTW7wGl7SGRmK1Eib+nbh+Fc8NEh5yeLAofdfCCZXs+d4JQPLwVZYvLVmhsFfEC49g5ZmhhbS7eq4qwEvK/lYmPYEq2JBNnYznS/JV6YrKs1hjj1WjUpxx1lBjGdpfG6UfWHcpPc8SUGrOoLy59ygQfuA0Xvacf6NPUpGevDP4XYyNsyHDPa8XJbWY6q0KfFiS48PA1kc5U7sJGLlwXd6Vs/9/M4RLpMbcXjTSruGD1K/2ESAPvbKRz7dkzfuyizcPXdhsn3ldjETBvpvFMPZTSbyw0hPDXT50NcqKbjGIhpZa4N1BOMttv5hFqmcZPmj1BI6kcDrgoksmq6twxoDKJpVDiR2aH528+x5iGepLSDqWI7k+Af3XdWAJwJZCKNiRupl/gKmlDyeySMW4e1lLCHU86yIZgDqd3kiRj7YGjcUk5nXzmgOIJ7Rg0DMUiI2fRqK4n5xQu+idQAtJPn15i+cSdkcsBF4gSHYGjFxn04X5JmD5ys48H74eGFOWtSK15v7YICXA+8QQWJ3l2q9EW6arhFzS7pZbalDTNCjPSnhxq+ZMyuthqKa1/sC+9Za8HpXlBBk4rVjGyz43bkOxAXfQAAYosSCnxzGTzhZb4izgjwBCplpkkYIfCfvWkB4M5cFOYv4Zdh7+VMwMhBakIphyJjKr6Ug5m8nNTc0dfNTK95cdC2LV0NRCaahj0sqUGAxCEXladM90NQXKUSWLCSaLWL1uN3A0te76WqLgOozr8CIRuIf53ufRyiEbRmfg4B+RiL7G3UN5p+IB3QnPvwUU2PRaaRoiXypqfOA05hXW766MNl+UZRXz1KKdnho+WIDdImbFPud9sElda4wqgOGufih8ZuHeTYhs9eCKvxRtU6HNrFxxMrE0oFjRV3zBpOx08B8lTioAo/osre4Izqy2W4bmyq+2GbCfF5LAQCK9ZLEbohYy0dBtAmxYae5V1knmWzu0nHrthezCrcpxJ44j0cI40Vte0Ej8+N2rynDVOMpg5QW2GAOkA8k8y6MlbZjIA2JdEP4xTqD1Qb81sRDxgUTFaSh6BYXFl6DRUh7GLm+3iK48VHkJ/0pYV/y00rcSPD/ySGFAN7t8d13hsQ6gh+mo9WzbpmLZBMj1V6Skt48yUMBZeupJSfauND5d5FvHV5C1D8s+RX9TapS/ybQgxlx2ABgfgHGHEzdoSfAyv+SEE3JGMiow2Nyl38hSojsyGAxiirWbWgh8NVGytMOvBFVCzftWVpnbvJOo5aSQUEOIw0CIh/Qzs44SEx2D9eTv+G8xKcaHTz/rbQzzexKoijf23v9sJqp3KA5pvo9dQOjjVmCpug6CT4G0BbHq8uo3yJCI0Bxp4E129/Rh20q/CYUMZajSSORAM+JN4lBpeUli72FrcSjQZD2Mag+uVRzfhzYcpKw9nNjcVr0g2cCwNz1rwNasFDHl1jXWhKb1FV5XfeInTQSVzhE9GBtANCSJz9jGTE4wK6/0GqTKsSGuShiTNk3kLoZvOvFE2w+dsEGQoa7HZTkETPnSM5hWz/9DfUZNq1O0glLQqshC58xfXq7oxvlIfvzFuBee+7RSAd1zxqwIA41Vjc8/5OGPSb3C8go/IVN337heu6T3XnN3R0ewKUlxLJoWGXZWJGD4fgQo9TaEamAGWJFcdx/AnOLlTzlnpHFs5qjkJcAKlDiRbtBA41YhH30g7kAOsD5oxEokJyGusNUHPN+tJem17dSRnh7FrUjzrLw3EVNOJZ3MJfdZNUPDvDraG8Rgsft7Z8MNEBJm7bw5UCXwCOc83Lk1uh5eMTTgNjBHdxA35yACFNQR/9H0FYXTwUCTocpA48b3XW+QuPo2W8Dzoxdt+9OvnSSMSfoDkVJV+ojZrSWxMiZDvdbPeX8GxcBqMD/85tN2dOqQHONfMjjQ3oBfpYp4AgBZKzGLs36COjcOtgBeYEG9MuJj012NNhi4kZo2PdUrcD37AxiMir6QoR4CEzfK0YAc1VBqKdiYuIBAszhv+v4Ce0qBYhkUdN6UliEbWHoQc6Ks77JSV9vhOwq8IvLKP5VkquTWsDbMlE16z0yM5nqEuiUE3cQJfVTHEc95cRHcf5qznYgtF80Gz8P+dnLGejeog8BuTf2yHfWhtgfFMaDoPcidRE1RKIg0wBfZp+91sAnmTsnz6hNEMxLyTi7IuID5xtlsTJrDRGd+IZXtVlCbp+VhzgBV7AMhP1tNBdRWttSMyZTs1CjAigtYl2YvTcS3pwXP9I1KvK+JnffHRC8vOxjmiwE475di8/WRwJ2xz5W7azH+gcZzY73eXTwagzfm1cjMH5MX4LVYTV6v/jxtvRC4ZS28Keh3EP8OP3kjsdVUEyf7/4ZLARfBTbNcEMyoM+la6cJbNwxUKwSEkz4kY+ZczbYtUBH3mZ/3sRVVzT/8myQdRw0CoLlsMB8iH9/NJu8WyXMnJ6FvJ7Uk8YTVqIuY+fggO2X2dMccIwQBB6PguSdUE3fMA3bcCOhKXJXOJqfdbeRNvJ69GWxqCdTW3o2Ah7yIsWI4uvcpHY+lWyYfuiSSYExTtPBufXCnFKqoyAmuYijyKaqdMWLCfccB6sa/KqO5/+d0XVns4O9N9ARDZaI2Uw/kELpe8uQnh3ucmES4dZuVi+acsYy8mIA12zSeSQ6u09FI/Bn+gPYad+RulWcSqWuMRuoAgO8k5Mhw9B1cgqzqvk7pgRrPTr/6GIsmdE1jD8cPuwk0oeDErG0/Dx1fBHcBKhylNnQbHQ1vmeTiKpqOLE8t8kyXUcbq0j1olVRQEm3nx/IImpURjw6bIr2kmhot77vmuMjQXT6yNdZNwigp7DiJzxuOKvFGoF2RYAOM/U8WZtfVj2MbGkdwrHm8awH8BAL8Pd/A3pHSuiGf5FJaH78Zf+MqWc92jrQg6k2C3o0HJGuXq0vj1NaxCFqqb4H6Dc4+eogWDVRGbvs6SLV6mpjXQq4WdAqTL3ZijpvdCBBIfZmOrGFNjiNYsAP1KnoYkoLsdGXpOp5T3ipKjpOb8DVVHDc6UK6RLRsVJvahrGqJkNvz9bu+ryDblGeQPdkSN7/Y/WXiArpe/MIUrFPiCBo9LTBOJlG93DCYVKjSjm+uvK61ewRjWhNEkBCzTJIFkwSS8p1DrT9tEeuI1Lqo2M4w7k1DhFgkqdOCK6RfrEmuRu4UOoyTCA+38dNY7hDcf/ijQ71JvI9cq6hZvHLtXFG0qcKWYWXOkm2aLpmWZvgzirwFcZVHwcSQEph2QspvGEWXWvsJHxc8jPhDcZVX04EQQUAKX5ZG0KhxN7QNJycQM0I1metgpED3NRfC9bc7c/plS1Quwoevha8L57mRa+8iEqVh7p94/oq8xMH2Izd4CqtMV4UOtMUgFfMXnRp9mtXWniNOsOUJKpXZCJoeEwBNcbfX0eZWXXhI/pMbYauZLEf4gx8vk+xRkiDwb/iSaHeTi0iP+hsREQ92pZyYx+q5yc+9D756qEoR+UB4WRSA5dQhQMhQ5XzukBxgYpY+MlTz7g+379VkU5nWyRiST++8pC0NfUe/KD/XPhtSCVgFEvTvF4mCn1XRhLQwFLZ0P2xfqBBakC9MixKCqQ/9RWs9/tntm3DtAX3Eq7h7BmNjz4Ryx5jKAFOtk21YeOLXDV4CPzRDUgs6axPTXmdG8/YJaU4Rl8l1EjwgDkHG53go/4DKn5E+zs5EAu7dHx1daSOx9Qq4rf4CakDdmWTRDKqUPjpcyQbKeBEz2ciM3MuNHW/rdvUDmjZNtIMGJnBG9TVctoLw4vPdQ7NXCKOwuH2/zJHRt6/naiG7Eh1isfwtBue2Q7u465Lg/Gw9XzPHBiHB5sF8ke7ugJch9jtoO1TmsaVtqcxOwD1N/BmxzJBzyUjK5TaChOhS4spQ1MGv4SZ87+l74p0qtvF+eEQIch+M6i/bKo0V7q3iLY09fxsgc3tFCC+TvNC/aB70OOYRBzJo8Oj+FEUgrbOeziq2sK+f4WlIN1nH8tS28IHaQz4fSkQmdE+rk70x7AXQlgNt0NFLIbGSMof/fl05mliZRwUGDc0Hk7794txLY7t6QreCvWxXvBzbs4P8yJKFVc/ttfI+/xc8ynzufoU8GZEV3+TGPbc3rBRCjL0NEzrtAE53BObaNjAvvkqDQLz9h0Jd+NVL9vMhSL4j3+wEQajwOq49uzczYWDGAQTBbs+FmhbMxPJ5dpVHCvGvclOKRT0CqycODVGsdFSeOhWs8IWXoUzSQgTXt4RFMy0VkJYzPqXRNd+LgFYOnUplQrVaHVXo3zyrQYSfV3Mdoj2ZQyYfviV1l06Aumwc6tvzBa4GZJSM/QaDKetmY4dho6E+8yl7FbFpvcqvjPKnCmygyjK4xltkDXKD28bXbuuyIPQTB7P2ZBDUin9j6kv1DmL9aMdaLZeTCIIhB8BgvSsqYDDumuZ2QCIsCJsNoZgF6r2Bx92cjnhWrDZ3XTlLm1va+SbNdd1kWCDf6G+wGvYlqZB+L0I3IAuPZgNQFmU0csOIcS/5Skki/OX5MBSWIxXptOIU4Qbo9kW9z02xmFjyBL0xrNOWZ3fEYqqUwSzc+YwtWdIeHjeNu30x3KkBds4IuH7G0/1ZKiHZwmvzrq9STE3VmzSXcfderV3K+PLN/16HJy/kyrBMQ83w5XtLJsr/33a2o2RPWC2O26Kyf+EBHgr3T6MGgCmM49IIj6fWjLwy6ByyrxyIeefBZlds2xSX/Fy0XS+bQDzeFgNB4qWbEMTO1FGm3d1wOdXLzfyWG1fNEhgzM2TLZVu8n/n9FMMglvGPVOFTjFYsiaz193DI6D5BNWq+3qaeo/uUJCCdnynxZoithbaqCebaNZh1L+44qXhsh7JprUR7dzjCkwWI9MavEf77ksNSrhO0cwUsKAldQ21xuFFLKx9Y3wdbeAAvPw44etH0L4UANXtycqz2k/h/XlvC10Gm5Lwgf2+3l8Nb2kvgM12Q6oU8nJPvd2x4Zuz2O77MH4w5Cqwgm7EJFpf246oxkx5PLV9CJ7Umr+E3cIE9VQwTaBQ76e+F6AINryZK6JSoPMdlrCKj8ko24lRpd8/xzQXKGojUIRleaAlHLqQlXcYQBiQFRn5BY/2h6+NK43n7EYj8QoA1au8ehw1iefE8V9fIFvmpncT66wmQl1nK01aReuyuJRO443Cqy60R6ZGThxazrC+N2jkbB3DryoxODopdnDrCTJaZwKcDRy3IkJ1hO1EaBu/mJx9fmzed/O8ALeG009MBhJHvgiK2KXtbNmL4US5DN4t7CpnaNYBgRLTWCAcblK40MOG0+6bxafJytViuKSt2YJ8RMOeReKUscH8vKFLJdNZcUecdx3aQ4mieenqNVWF3/LqEwk2B4Iq6c/DiXFG1s+FpnHNqv3VA4bkEvJ9mUCePdGx7SIbU0e7WlFszYNVpzqJ1VXzyrcY5xTFKsQffEu2oEG/5OaE1fRGSvqmCXaPAHw/VmaGIc4qKHSd5bZlN8UVnKbIOKvYuZLtgfBwjdW18t2j9rOjk8Rkk/X05/xlyfb7wHxJhIEIRCTzdQ2GUYABakBg0hbtuH0MMSvc2zLGNk+krEBEjoFtO6TiWLXv8SbHKsWQR3IxuM26capuTfHjvESaJUWEUXCKmQYOVgj2xFTg/UEQnb4XQRBF+VNXFvOLYc1dVVuPRgF+cnn1aaz0X9vRbF8SLQCvySuOjK228nto0azqnXm5PXEnFUC88Qcf+/Gfg4DlTmL4GbHZZH4uNqolxE7+DXP46kXWZo3oxAU1D7MiNJaTySYp41WBCSTfZYqOncIPyzoE9fBWqTTI7XtLfrcw9OoxsrnyglI0trIyphqQFJ/1vNtd+qRvHs6cyb9WNhOPJK5VeccdsL05cdcSPkvWKB5MqwfZXcpz2acBT84YVEHo3lwoYExFoeChCEv1DqEh5WN68/+CHgG1DP4/cCDBveZMbE6O+xNYma+qnRvzXYplky5MKuVXNSlZrtwSU0s5o86YCqllwdhaZzSjIXeBI/cLBiziXVe0o7QRC1csoBjWqzbxK1paKkhLiLiAB+gz5jsfL1XoAp7itPpvskLbAQESXpovJsa9GhSY14IClhW7lrC+4iTPqSZzBIpQ/+NMrEKMWpLPMAvnSRQ9juOhBK34/42vYVA1mxB/yOjN3f7tZVVjOEDCppbOgdrDnPqz+jF68Y37vntqMGwm4rBgCaXv5ri3IWMCWp1QOv2T9NiAKrWCgA5FZYiwd6boE+mdkx9bcP0v5pmMRxbyoV8fbvvnbSueBFW2Tx+yGblAX7vrdHsOoCyJU9+r8rjBK4MGrTnjb657MGaBPOWN4kCX0zkaeadzhlj6r36oLtxRaSu0Whxqcev7w1ND+/QseylEh8HqH31g+Po3mXE9e8XBTMR2GJrY2kEaPdYiCi9pMVZCTIaJO1Ol/xScakIl0Pe9EWVUcol0CrBgD0jGTvAEcAzh+L7VvzjNsy2rlXKF8rssOZFcfGnu5y6DrDPeC2zHHScSjzpO175ixt7McdMiZM+iAEMyQDftsdrYAYqUGyfNQqwo7Mn6cWGVy1zQq9F+zHia4N4iWgaFsYJsKOW20QrAVyLTjMOZfmP83eo0RGsbisNV3VXC92U4S3DnDbYKcSmZzNxCIR5xAox1jyraQufTLWTe7yLfKNFy4J1bYqXcHJj3Sv9fA1zcuqfENoM3qb6MgWHj7p2VKOVQBV1aagRl8ubgtoLxcGtLFlARemztt0nn3d3HjdHcExbzdj/6AsgHYPFsEaMLmCpt2BC3e3mY8NN2gc0scRvCnoq/DAESi6BWXCliJNQeKNGimw/QGcOG4YghBynsC+L7sxhc34YzyKe7jtNXGQXXMNOng26EFQey645sAjx4omb8C/a7G7Z7IVkxPl1xGmZZWIKp7LrWwO/UMg4lrBJH3BL17NtIWbNbmw8RljcJceiyy//Wy4D+zHpgg31EDQx24tawtusTK4MGfaRPdZtp+m9mMYB/onLPiwjhw/qu1cuPlIaPNRZ6xhD9gj4DECYMNMEDiejJJVKNTuveICQ1P4oFe8l/8dKywR9FPH7nUL06gJQoQUlI5fKHaTV8dg1biFOFsSfA+ixSzM39flxNUv1kAhmhguOkHyMpR1FuWZYa7OLKc1EN7Xnk+efrHCXF8Qsp23gtUdLTdOBOqkebXZYJ/kvXcYHTN8fT4Qljqk04/qF/iDHmV3qru3ZWLWwivyMPGqtt7oxxi+wDeGGkiT+TUQhnhpCD1LsyAAiyA9FizK+NH+zfx1HzYCEOavD+NQTBL8D+PbnFVfnSxzcKZjI04QEOdQi/vXW3pCFQoZ2iiSNLe5PRyAwN8eAtLfnrJystEUvreEGneEnJ66pB3yA7JihLcT/Q/gHLkfiPpkbfeOWVfipsaqgrjR+m2v0JY1/WNIx9rNsfgxQCQO9bDk9ECra2XkbvOnwpsa1XCJFnae8craubfTplGB5uUkorapd4iuAPQPwQkOhoZ5XPdl1p7RqTRBLW2XXqbU448rDNfBagReLznGceeO8Ckhz39ZfIKUBxIa3uNgf8fWUetUv/uLwpn4tk/TFvtY9cfYl0TxNwY3JPY5g/QLB9PqdGClw7KEldMJxWXtdqwRz7ZmEoVMQMD4HhSULAC2WPo9Yb5+MvXQHcOW1CKykHfXpZl+5mVtFqcPa1vwWdMRALtDdfbsLGZMUt2jWvoPp/TRC7piyRmkd9glsvNsk85ROmkLmEEJBwR1PjLBn/aBr+nrTMdZLi3PpwS2GmUqcLOxRbANtxzRIs9FPpt4fYJ4hAObAldXi6d9MGg1vQert4IsyLtcJWx6Jm7fAacR7Tzk1l8kEUWNLACDYl+SwiADTItmgPqKjbn6sYL+A7NSrf5NjRxlSPRQKw6ajBJ6+Z2Iopv4diLUTWqtvJwyY6sIWS6bxX0MYyes1heWJH6jaFHdyEq77C9TQFP0aPh26olPBhQR2fS0hbseS2dIjIzodo3dN9UQhDujKXFL1YtKdnd8Ij8gmMS6Mr+my6GQhlRQw3iV/SrhvADaBMpRl7fwjQW4oJXMAYKZ5X9jfg8RJdE5B5CH1MyVvCLjb0V9v8a5ChbkdH7nHPklPQbggXSBfgdD2WcZ6URWmflOGl2JV/YiT7R0lzHNagIReQ8Gh9hhMTdD+j6lhIen0HaIhNNi+7l5y5VsvLorxQcXMtMewPC24RtOav7LinyBaYTlpNJsCPsN4i5dn10UNcm3wMCttfzpE/Qa/tV3SB+LKV/YwqnZZpYsXrC+ZrAC+pJOiIxeJPNMG5WzoOfXuFKGqL7N8GWugnm/n+7NYWe1+KsjmRFnPe5LidubsC+I4Wk39ZshQ6CgTwl2NS4zbjOkFr7gI6QBdJbdvDkYxVBIYGytdweVF3vssJ454akYzvRTULmSkhVDhwCJnXgXc28Ovwd9BwvlbQYoMH3DNE3B1sNa0+/S04P52ZRvP3TnIxCjOFs6j6xwxUkYG82Hg7NhxT9ZHkXvXqbUR6Y4O1xpFbJbgwQ062YMCBU+7n1PM+VSJqjh0ka7yIJf/UQ2WKb+JOiYwMUBRxX6O1lj7IMIR+KhUiqT3WZIRGZ4/svnMDZkeAkvh77vjrcE1SEA5sq3YdSCbCf/+DoOZLjlGLM2dyaFrDXRz3oHdDaKYfb9OxDWpB6dIaTuIIEM09JoG6j69poOOlc8uGixmGqr2BTefB9PcfZQ88tHQm23PIgpc+8qroYEz19rEmJky97QrOslhzbmhxt8HFmjtguq52jHQ2QdEmAh/3/aEEFmCzwlOV4CiQM6etkZ2RhF3lnOb583VyZbBZWGQiapGEmX0V7Yh46LDGNLa74t53lVKXhu/gEI0pkTrnbJkfVQM+eGtE6ceVgef3Sqmm5R3noVXqkXDtCwwtdr8qeosilT0R65C6Is8p5Pi/3jjIHSu51lc8t6RdenNGzb7m9meHN/zOwh8L9gQM8Z3U2La75+98W4QGACj3T15mg54tAnYYeKFTDJl7ziMl4GgLdbit5l0nB7cz6ZjaEULSfr+Iw/kaREZxww8QqqMLF1c+xB6K7P64EeolLJ72egYCAdO3INforCPxpNmZoa+yL5Yj9ZGKE3F1xWmAhQsVh5ZaULAHi5VC8yz3AR0ri5QFKw4PCqGMejTcAVYiqcHZ1yYYKUJ1iVIChsT/8gytn9uQ6hkOpEvBS22VNk/DDtlaHiwrGclLd1DOz6N5EuQR2cDDxohTsodcqorsFo+OStSCtJYarIJ6u5imWM0uh9D9iGdnOueKYUx3JKYSLtMywTDx8FbIF6LjNepoxKQ3tpIKahO0mtsbBwi3H8ufEXr4fhMgTEnatALF95Sif5g9n6c1O9/EPNKzdylmGX4w8alLP/FYw5gXZh6uHiR1W0lAojiLEmkhc27ZA9b4NaDa76mhaoet5RI3SfzN/m6Aqcs7IoIRZkTXBmapT0hBXodoFnRO52ju8o7/xIp8tk7YfSg1Cblpl5cJnDQYGsyJ+TimfErEvSU6v+nPF7Jix7Eh/KdpoZoTvSTlSci0AF8ONWzyB9rYuDvXHWPVi7dCLwFnLMnCuh3k683IgNimS8FM+m2ryCnz4jq3NS+6xuV/Jdj6zk9416lJxg/2fb7i+BeB9GuO3xvpBh0OBq26rXyYobWzrNp01WWN8PeFJkzxd87kOCPF1iXyrHbv0wL6ZSbyR+fOqLXvYuJsbIlj6dK1YprWI2ZXcYj9jlRllv8bCWMxvhY3I7yNfZ/ldt3/WvyepSzwnXt3DIoCKqHuWru0TJ3TYtWY8oqQpg4egzTTSoMHLFNAi7UsJHo6rzeeDVYnttzu6DNugtXGf5GaXRhgRirgdYVZjugSfrMbjfxos0M2G0GO+Z4P/AbfAzfLxtncZPsgnM9F31xToeaViDDvrEDwjVjLvnSoqWu0tG5PVuvbS6rTJxDuq/Us6ceSoL1qYUTBuvErOq5vdB9zM1raSc3XjdeufezEydn9GGkTFUYZnn1YFHSuz5Gj4s/mNwPO1HjoRUZi5j0pIE7OpB+7TIr7vURfTtg7rYElhDzQT9hYvuYjyzsEvRFPZwFLjgg9pfACz2Kd+ZIEHWIWTAxD3Gsw8wvXjmKLwHISQ176b6m6mSNn6e0TUWc8p/cdRkB7TAp+GJJ2cGb69+w12yMzT3aWDd1ZYw8rU8aoCNI25eQ8O/OwnZMiL7yGU/FQkBP7BN6GKtQfEI4aiAe4B+XPvXSP6R9+HDAIaWQx0L6XxjOYzcSrQSjBTrLuIWAaLxhImHoqp2+3ri1EpebpZ0VWwXJu96k0qsnLRPGrEAbDzaxOc++LWaSu4F/qcIK1mg/+6YIKiESRj4FhSQXfselYjzOzWcSZhxUGv6XVkUX8Fp+iSBEEPC1/FbH5S2yDOvJT3OK2K31DUp0ZEzc7UFIHJdaiSUykREFvWsSdHLdDr+a/gsSWfJaFd06p6QIbMenYRyJ7+8j6o6/wcMPQxIK9N6yKxdxS5pKYV/Lll+P0Jhm354Ti8BRLM7An5TKbIE9/gXIAiwY/K271tUgXzyv+MKWswpD93bUY8Z1q3IR6qwqeElFkYwhXcSPTx9yA0zVKG9iZaTSxYjJmyXBJXMclyREnqW6tjHowBrT1GDUaTatpk/ckVApyEeCIWUFuYc84MglDWbYy2Q+dq1tWFRotNXLuBdzdwAOCLmjzHQn2QbAwnfVEQlvJw3e2PYr9N+3lA8r+op7AWuUHdBUVHUCRf84s28pHbIZUh9TmskrZUTJteiOchK7xGy98KMgsaI2s7//1icfsLGdKgmTT5I66PvB2Mm/uYM85TB+ObNXGWwgme5uqKWdnYF15gmaUjKhZfJqDb8pWo08QhutN7x+MbZAnOVpkYNCrpMRgRkSC/ux0O98+20kGR2uFW72B55o1uZ0qWNJbIIi0xVEQZxBSN9FYVaW8JBTc77Ka/xqLjd1H+VMcG1YdH8eIRrFjYeqS/aXjqXedxX6JIDVoZvW09yAkRpEOqrta1szFAC99tPkM7Vzl/WPefjRyrC7sbys068QEeKREQVcJIuZgPwfKRVwfaEv7kYlW6vevd/TrGJdZcBjnsQdSQY0UOClpj7TB3PFMw2Rmx9VMQZtElCKPYZ80QNJKpcVxKUAEIIvbyWEdN3W0WIjEcF3Gy4xXa7Zi1CoODf6g/DTFZNoiOLLXhGHH8J/+p6kH6TIoW81HNek3Qpi5IXuTTHbVE3z9ZG3cDw3XvrvsALGCZmQhXqjozqCOnKR1zI8Y/LDB/++ieAq+JCBse7uhWwKVww/Rzvi0M/RouhiN6TiWzMO60d/KJPy56eg4jq5QZQ/Xi/tLqjyItPXAwteI+edLQ8+tGFNwh2B5UZPI9OSuJotf+u/R55aAfKELOYBToCnUXy0Pf57oJU4wozvVYsKOT3QXPF63qVnNVpzUhOp7+sSBl5hnHFNTvjaPrNTSbD9a4ml6JoFH1Wt5V95+gYOItiOLbARW0qBT7HftU5HEtUuPoXhoiL2CIKWt1UYlp9auBccq1bYHfDzyfRo1BqNg83VP8vFq7IRhm0xKXpjvUlBu1i8JvLUtcxC9L4Pri5SQunwLsvuK1xT6y9JcBCs4EqEMaAOdrdDW+8wJseiHAwKAouWvw+RGtnzlZekSsuuEIEVVcmKaqo1STDE7bcOsNFfnFhz0AQ7/6txjaD2ao/nOKFyfJOEYkU7xOzC0cg/GXw0seTX0UYxLujuPyq14IiVkWWoLPxIUHHU2OFMFLuYk1zD3J5hnSUMP1pm4EEldcDHhQBkt0YcWv1x+Bu8v1zuM5zIdds8V1/lXtDHQGnAunRYbnNjVc9eOHDc/Ctj7FjrHghtNpFFOBMECba4HIi2JWympkHSZGQNwI9byOSphmoi9r1NWRuQ1SQN9gdyhrOyLAGRRlthPIXN73SmBc30kLbxUZRiQsH8HB0WrhX9RkOMknzEyEwCMhtY1I/9e/n591G8zI5McvqqOUtRXZdK1soMRqqE3t9s1NvCZVUVGPAhQrEn9oL1gld1ljOiRH53t7Alv8q3nns+Q/AJtb/Jaxk60PT2uzzWZV300TZtbtpbRMGdTDDLT89a0yTM0Q6AWfZhEYQs8gXFmjKh4I7fWagyzWzBqGlOD7xTnaKlFvbuQmNhfTp5G9NLtBC0qAPGwcFFS4oaBiz7FwN9/QHidg7MYrW4dmz8gbtLmwCq72VbVXrpc3zs6tMfnHpA=="/>
  <p:tag name="MEKKOXMLTAG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UWqxrxWh6H0yOjPX0BzGBavukziCKFFNTs9V2sbC0cHz7U56YL00y79ImK7exL6phiQqr2NuBdwQgoO6BqsGcq4Eo6nxJiN1k10XodmveG2MDDlY2eu2YWBS8BCbAAejTP5rTmbytsyYF3vB/qD5NRXrWrbUIBBCB8y3r8vvCY0dhDU75HqK+7jf9EPtdcaEgzWWUbsRtHRkezEJZVB1I+l6oH3hhSz7reWgLlRu5tGJQB8qcbiZ8ZixQBsRo7jNjrr4XldtRo2/dyuIb4lSCaqSsGPE9Wpd5a9ZCbHtPONMPmNPL/XGaoD7er8nT/lyTPzqrumivCjgstJtK3KXLBJndxvHRMrpS2o/BvbnCzulpJVOe4IGk1SNycwez7TWIUpHgqyeGLOZbVylEA7HWCk2sqr/3nQeyThyezcUsyrWjC7JubC/E4i2Msx3VZHBxChu6D8Z6rU2/Pl3028s/hqR+iSUT1zCJlAT24XThREQnvm1fbiI4Lu213WePqoU6P++hUHmcKDwGaiGgcBkeSuH7tXDoqrbPimbH1LZ2W7rnOX0aW6NnxWbkzTe5mlHsmG/qO8tveYjEz/pTQKuhh10QWTsEOCdspr6ixCLSDM1yU1PJvW94ido1rU/juNSVhNCEJDkPf6Z9+3ottcZ6MGPQiHm4/k08Uvql1bz000U0w32246Ev/QRhJ+mBeQfpIaC4a+dZjQLRgwF2bEQQdm+nHugqGo+YYDi6LTaC1P51kgkZMCQpHDkjguFfr7X4Hw+/itAdPz+GhzLSfp9sUE2e4X1yxLEYadnjObJxt+R0QHqsDJrogEmHl8kF/+xxazsNOghAialj0mFVobUHpnWNQPUQMDRhN4nlqAv0sBRHK5P4iFfAw68NIZD95vOJ9q77A3UIprJwqBpepmrERkGLK1h/2YnDbvCTndl0/JHnU+tosXuNNoc2KYADVKVMVWunvsBKjzn/uF5ZBU5zByXMp+VBFdaMNFlxXVoSTTEQ/FKaL67my3yctKdRQw5rCgEuCh+k0z4VdO45hiKu1Re3j1DWkjYx7r5qdht1BGCgwAoT94E2Isbu4+AebKNGmIcadqX2obrliNaIfFcyFagXEUAmZg6nLz/ek/ccRFFjCfj8zo41/5w/PZSWA+sa4aqZqq2YP4cQktnEswVrbxAj/Z1UFQHw/To/rPRGyTKXp+V16jzSI89v6okrWRI1TC1jPsxazAlA3xr43gWoIr57uMh3sOB5XmGcorTdE/bxjmVYIs8kQ9sV4XJ8j1oOJ19XJF7drf663tC3dj7ZOfXbv+rv267dhaq8nvm9826dVViTDPSmeeDMMeDmii1YKs2vZjWMiVgH7Dgkos/NZfOCSTQt+Ex2KbSJkW6FnZK7bRwY929k/DLW9kedieYnIsFiMU/eY41vok2RCQBorbtgooi51N3Hxlpha6gt80YwdmLoVnoi0clzxYMRVfYupEXBe9vygu8CgdkWLU08Eb+klpITWLdGjvggD2npvQD2aFew/yl2k64rh+y0iq5Bk7KEWncNj2XS8XVbcKDgw3OOtSEV6nIA/rRYZd8JilT7d+BjfD0Jf79szmCQXDFWUIxIPRTf5cjFBpKU2WlORzf8lIAOvUFS+s8dr6Bi7Hr0/W5ZY8VN2wibAPMRSiq2Tv5/Oyy0IBMeumi/A9b9XvxyKNACaz+4Y+ncLrubcORwL6xRqUt+3QB5ILWoim/wHWjKn8qzjgURc+goDRSFWCAHX3rq4YVLYC88hY73FRfNF5lWT1ex8/0ZQ2gC9w7Qkt/uE4HqZJW21MUDWoBxUH8OHKd9fRSiUmzOQ6WXKliHJD/6444blniW32gD3jfC5r8nBliFjFpNrylmxTIhwyRpZGXt+5Ny5dam0z1lX8b5B6NszrA5bJAH0R11RRaEW9Pw4w9r1FfAScsvqg9nRrKk+EsCcS1zNMgu5Ec4PXa0kqgt+mgqP3zr3Bqaq4Sxftexu7PJjcNehv/Ufg3z2J0vh5NA1MlzP6RYQcEKibN7uwFYsBMlRVtpJv1PAw1llMfYdu4jhMXE2wjYbS4U2PU9WL8pcitSQqXFQDvxdHNQnUDAYU8oTSasw5jNXOd8dwmTZhVapKdgUIjIhqfFc4N4cM6oqgmjyS4GCtbZ9AgstL8REn4+18PLGmFmsJw1AH2Sg7ubYMYQFu+11lg1t7DnlwEPlgbWnVPZC2pp/ShT/OklOOte49VwSh2eMIHe3BANBdjPFn6oR2XrNt1Cr/i6vXfmWs9TR4r2UKxlhpA1CytLbLXvzHhLneqX32eqkNWr1DCEF+GFE8LYayxJP1S0UGFK/Lv5ZM6u/YFg1N75l3RdJON26FZZ+G19p0KgTdWZ9w1UL2mbOvy4HUFTWdKPGtLswBJY3/SWbFNrUiAHESLCjOZYx8pVXaHIK7uVd4AAHtn3fkR1hrZ1P6vD6YWLH+QXj6J+atV8T/UPhkrQYbc5GLCZX32ounRxlSr4HNF+HhC7OHxpr6IA4SJM3I2QNpASw2J/fjZQrtWsj4vSeiotsn/x0+1+LeYx2CCItcixS0JaWTu2VKS1ctRk+8L4jYNpCw66J6pzNDSQu+VRy7McePU/MuWz4p6o48zpKcV1Kqdev+tAY61Qk9l9BkpBBlgrNq6YOE6SLatWRnV0Rec3l2ZfIocTfkYwmMc3JZbVUZ9bEo/aQRGG7jGXaqQ9cp4gUzwk6qxYwsdu4Ht+3egEf9JhBAUH1zATiIRa8x7pDDH78YsYwXjH3vvoNv1gdiF93BD4I+A/n1buVdtp0AV9/A9HbdEZTvk14elKJUa0wjS2Kw8pw3IMhyeY9ZTmwcpXlN3aaLppedaz0BuOynKfREyz6aWQ5YPS22C7traYOtalY8+Q5XAwvgR3PK3epTK5MUYRGQJcHHu6OTU2/GgJzFFUGPg4M4Unk9dBnyWqIrx2QL6DqRIulllA1hfAdasXDO5DChzKF3ZOXcZ3xppneVymy5rp9Bg8Fdd3uCDiwoxMWTJoaF+yioacrCgj1JPeuRNIg0dcPsyONztSzKqfpi7qD1kPRCBPciNbM9E3vN/7k9giUqkGy8dZB8DngRHGYswI04Tdl0yggq/Fsx3UAQ4geB7koAIRbi7lc13dM+PNque+hs6DukRGhxUMm3M5VpwgTaE8Ajt3jghqXfo64z74OMgY9teZJdy3BfKgpF205FnOy7Z+y07bbJdBWavvlcI43UMj100VXJcFyzg9bZH+RSLqWPw2FgVzq6hugWBVPXr0X3+yOEGhSlQ8pR/8pgGGiFEes4R/tjoXBamBX3/QEAVYV9HOMzeQCcF/NxeVNOd18pf52nFG5/bU6uOj9HctpnmsMw66bL6oHvB/2iZvJXy/fcKlYdi8OfopPUbna2qq212LNcBSCccRDIWmuDCwHEb6VCGuYs7LAFzkbqpgi8dThU41qvmn7vsenKCygO9k+qZ95P7Y9DlXUuuw0OwKxsogZNEqNAaNY+/lYEfaGjoV3h19A0MchKMZFB+abKbjVEIx7yObwq4ycFNWg2zsAqBWerQqmeyCD7w9c6anCKx42oQ/OH1SLJrICibVlhyTuAsdGrktWPYW5DuoFSTwbWHX0m59vKs93rB01r1WXy9A034SyZ7/YNzVRm+4QBijnUzXnYBuFiDkL4YvWB3R7wUWt/RjSxPeQzhPhaEQuvY1wu2pMjkvjP38fTMyNQcaHY3drHNsnG2MpWWLN1h9LjTLRMLlLy/UX1Xj5rrbgrhBs0Sya3G8PMiozH2It8A7VH/ckREhhGxjNT/tiEJcIL9wZmJ/NIhujjLUlmpJkoqI2/ZyRvDAXO+Uv62HAm8mtYMuPZoRAqmJVSMdE136HHeK3+0w1CBrjOQ3VoK0iVRaaBNf9ooiI2Yc3m2vuKGkDdjyBWu8OhEwW9s1geZgf/mpRGszQoR87X+K8KxKinqW8brpWJ/opqQKbEu5gET7JCN0zzww+B3L2LcsDyhosI8pERdlqND9ieH+gAUzzHjGrSGJw9ZdoWoSztMqO9NWHMvUIpDLIX3rJqhHOGnm+gxEOgE4KK9o4Vjv03rJhlfNF50YqOYIr1rGsNu2Qhj2Gl1mzM5J6YWoJtxtsH4KfpnLo1dgEMzspjZEPFVPrCYkwiKSgxpNFTcnjTLqRR4Xt5SoGuFS5nWx7p1oXfj+3SH1+CJY5krMYysTUwc1yDQWzUQcOfwuKQVGT9zq+hOlRlAkeCSzBANGqkZWNuF97onCQGLBC8n9oFKBc5ejNikpCcVz1fd0uVCKk4Qurhf4SjXqahQzD5el8jez7F1aI8fa13hBThDfMqX8S+JAI6igeLKg5vb606jfjSnp7Ow6kJ0x7ly77n4zFxlNA4HioLgf7hErIRVs8RP4F3ukhHZykJTP61rLSr03p9Q76GXJyQGi5sCd0zQVVm0wdfV6knCei60D/iyHnol0e3XRp8MN5yjZcGApfuoBQQvTYcwu5dx6xBxqtjFxfkrzJnCz3PHiiENjOYX8ytpcW5/MAKgDDv/tOIb6O05YDKBpEb3I4XL+s+APMbf2fNKwg2yUy6bLnzTYKFcqWS8VMjjMMeEIEpn6AMgnI8SdExmAzfGbkrytomf6sdNEGnPqX1WNHvBCM6+CewXr8PLCyRh0njTI/DcZttgG07qm58MhdaLN7Gw1MzC4cJXEvKUjUvQ03r4k0SMrWTqgcANEozQJfM4atcGxI3h6r+OjpaGI7Tk/5TzrrgDseChzPVP0nXdc8czbx9j/gLZHdKCp0feWUPyHERfQ1172k1Eo1sRsmgvzvML4rGC5Pohkm5vw+3qyF1L4q46CHQt6rWF7Beu5un90DioqL3s/FSz6zSO/cvBYnKWdrU30AO/BXxpF1CdrNDToerTHC3FkW8CwjeuOV5O8zBXLUTDVbll86pQT07LBBdU6QEcHsDH/7V3iyB+v/UU6bL3cbuW1zpw60+j/rvANASynTk5n48RK3FJ1wKDJe4M54S15MygSujucZIZ7FLpY61CNtiNVapYhZo1nysK2Ldbf3qfjkU4/qyGucqKiTzhwSCh+el5WleCJWsLozcarMto463XCAMBlVDlvlfp1eyvj0qOsKq0J+TTUtOMQD2y7MRsSVqvHDls0TCnXiC0va2u/aa4T8tT0ZClOjQiZazXHARa3Wk5y4CgjTcfIvbMTamBKnCHyZ/Z5HhDQSLsBqP/z7e2Z4/aEuZq0z9LObly++D3nzFTZYDg4tOXMopWZ8dEWtAFAaCyStmt1K2Y7DCjP67I9NxFn/84U5BN206kvn4b76HFEIh3LBGYhaa9BDOFuLOlLDgxHNdftyWJcRylV1XnZiSFTmGNzNqCMrrpdN06zCqqLc5Zr8P4NkOTnDYnba3CjkBzmX03mts527HF0QiZE6dVNC/6Gug4W7yFZA8LvqqqtFOUQepSt//mT2nL8k+xKeY3O7FP8BkI5BInqFzoHp4td8+KRAVgXKqLUSKIbH5flk+fTbQzMRK1PU63PqkEHPNHdbhX1s/tn45uYeovbtxbI9RBa7cZ5Me12vre474UTHTF2PCANJl85K9EehC9qjVq2m6VrYd+35mO93Vhp9Z+vzfj/Hp7OtpYA6YkEY4NqEk5W7cPrZnzXxgMPYxMyloPB7Y6YzoUEGkKWZw14J66ESt+JUjbY3V0YaaA0d15ULWy61Ylc80RfzuG306Ia9yupUO3D0eO7AZQ/dA9HuXj89MsfDAybXziM6fWGGBkSnm/c9gU9d069fHbU6SxH451CYnuqUKh9DqabciOb400QIQkdq4i5wQyoHJGbqz1R7UhNuK6ikyQ/faGCZvWdx0mBVMh+0dNPMCWQAt4WsS8yUBrqlPkKP0RczqYAFkjiHHSLY3q0PRKR3yuCjYoo4I21U8Ak1QQ67JByacUg1Zsogv0g94itl4f7BQ48dsNDvSYziusAN9oVDNnNHzTG8SwPGqtM/88b2TW6zLeKP/b5LzXcD9BGFYDmsfaHQdiBPCYurCMDGGmxDyRo7aCUm4JwzQzk1LmbNBGhQCiE8a/oj30f9hv1KIde/nSRPztT5Vr61A7svKdJn+vaSQLHpXXpskfSo+8Wq7p/pz+pvKMBXEWJrphLbZozTJG7KsipevxqFZdhJochmq6fst4RerQQp+uvzSx6tQKsEQO+U7DRWe5zA7r6876io4u2boE2g0EJNQHzknLtahne4ISo3G8Biz+y1oJBZCllR/vh1N2IDEiflwwFp6bqf4ahQeEPLRmh6m6pET2fJIv2fuV7aXYJ5hff4yxs7yWLrMGSjxAEPCBvIN+kD0jj/PGgmEoWjb0cKoJr2ousloap0GLG7sefhz1iY316TGleC5AvnWjxOzef94yPsDjGH5IEpJIcEqmN2ZJyaDrX7w93qIC9cTXp2wv8ItoJahG7mhZyv7NFhe2JAS/eBfADMOHOnagoMXsYFl/6nu752+DrVJ4KQy8qr9VZ47DsI3wKpnFSq1ClpLGjn+7eo3J2gujLkrMym72r53jHGErc7/LZ0A8C+018f4ziAdOfHSK/qFZ0Hhwu3pttr0qQMA4TxRdo8OE5VMYUc8faREOgwV2WZJZw/Tnp576PblKDsYB2hwO/Kon2fNsoqAIwflP7EeUaQb7SeAoP87w5fhHOcRpGaorKqcx7HOxfQ9FBh7I12SgLatVwWYyvsY2zxOhqkQGZ3Igs5FqIdIONJ87KEnhhradj7GxRljFoWSjoxCCxoUF3/QKiFgGcC4l/PSx0T1E9zS+t+pWsA1ILfVzhq+SLYrzdeud/VcKih1CYaAiRyxadph1QYcYZT6R952uUHI2f7aDh4rGUc/vknL2G6s7Zs6Q1stxQydGCGogJn2j/CwU0FgqMQzyjwkvchul2jn5J78fR0Y5/6YJqKlfvIbwpAkl9KR9h6ZCFwShQ/wHbehyIyq5KpgtKXDCTd1ZdeGJr1/E7Mxgxg9HvjdBiadbERMDIAEdJ+lLkoaHnGmnZLHdMhzqKP9NtLqVNKiespZtYYqKFqzR3jKhDtIrwWjBIKOgQHYnIlHIL/Z6QB51+gmnkLLABxnFWyBpsDkg0rLR7tQZHKgEcF0/YRQTU1oK+Iq8SbmnIs7rguI51wninKQzz3Xhyqb6yyGah4nYd0cQgk/VZVU00hww42Ws4S+kb0W0Ir82VMAttPftxUAzRFSadbGu5Gl0oauwt2wFelvtzks70t5cwuPuRD3RqPsMk6tOTejto/XUTadcO9apclU24+4a3gyaHadokSK9CYkevPSCy5ti9bVEmx0jE1i7/KrCrGtiGJRgGAEossDjSexmMA1sCBBldMIuE5KHHOW+IcHcj1508MHHTj1GtoSEcBq3NnNo6uaYZp61KUDuBW71UX6atnsH8ZmrqiInmN1Y4YTwfP1XiIskIdJ/xFK1xY+YKFDWQTdwgEt6f0yZIVRS2+CjaH/0F5qVou4PpcQcU08+O9Uh8lDWAAtoPzSxY8hhlIhJMnDzSFt6eMuP+7DYlIl694l5rZmxN+zOdV1o1Kpw1zYlSVRD5Shrc8FWXvizRrrXt/4FZY1wx/+2UlsLyTkgMcEtvzUeC9BY7GH2RDzqf/Xt1U7ydKaFuEvpTiNIzOU8LjQgw1Al0pmySGAvE/b0HnIvnCPHrQ1HHoR8e3993THzIwdR6vXDyrzZoX75QoIjU4Zm528+7AhqN15HefZLis8BVkGAUxzpTVRNagCPk0iVGBQTXSrfwPdxIApoDEo1cnkQRjAAES/sfPKMQ4nD9mvprjv0stkxzGCXlJ+LI9858UprRpJiH4JZFPNVZd1vfRUCzn7JL4Bjcg6fXFjnBG5p7GJlygr2XLtxGgJCXuaJuMDq5UQ3UMz+JdKjSb92sY+b1G7+g/EVmfAOksnHa8iqudGMFJj/FBfH06LbbGUXuTdK4T40VtIrovWNLkR01aWZ244AL4sfzQU638MCdUKid4zy7QBnjMyqhFCBvHo27MjsFlqwUnbTEsg1XTCEU70GV/4OZIpBfLSbqMlE5VAduAMa4lcm6FBeYDIAqXWT2o/5MtwlyeM4YSlfxV0rIVtNk4uY8LJTr0T9lNF6quvqXkYgNoO4kH9xI6YC28C3pZ4UHfQAg7wNlfeNBVHlKCws/0sYsQk/rXAohnaWV+TPYICDOHU2Zvpb6CLAJH+a/7DGU8LIn13YmkX0f+wfiHdzxgyFVH2wyk6jLJfIMZnYeOTSlvFdxo3wRxvgf5pMk6hs7IHQNgjGT4/NecLWJPy7UF7tuk0MqNLjMsa1/936TucNx61ZUao0zKq8fQX7tdLjfIw9Ya7rZs1YpjxKlKdoyk4MYpEwdZiPZkZGIavyQ1lvDwxViMK3IG8x1euZWMyxz3bK+cbNBgJgg35fBWNbylMVGxg5S9K+Oigsll7UpkTL1eH1q1Y9Ci8irt4rPVd9LtK3D8tiapEUcR2F+faKn6sUFglrNuH0jCHxxDbAVsHz0i3Hxfym+MpNkXsHUkIlkaV5s6ojfXFx70IPPwoOcKv2oo/ipbzRCLZiouNnMI3dYrBdqdLXlrEjvx9cydiB7HjYm8++vzLBcpcRnccD51MThwn/sIOhBL9B29lqtXSHzqd/hfxS+a1kPT8uccHHu7dy6BeISTU+bE42fxFMfaTJagRXndnj8tpUgIlaJIr2dKQIk0sKVahbOPYJTZdotSRaI5a6QaqNiwrVmuNWCs52fHBARhiwZ9pgg+Gx5K3P7aIT212IFF19x8dKMrqFMolaPpVNHDSO35vqOg0nHhdE1JVEczcICPYCnS7lB6ma7wVz3IbgQhsvkeolD0oC5xobFbATlcrU7lvVJb6G/4P1znht9BtSSPSfXUineYb8xOOkBuIIh619bSo3MuzyZsdgQcjfIRq9uQnJeeyRSM5AQ0j+6JJMfvipElNSjzWHy6jWbFQqSgBqBR2gsfRNONvhvsqLA/vGgpuKIn1CaSL1Q0NyVf2QMvYvXS0qI256lFw0/geqtYPqB2lKQ+21qKw5IOptbouBBnLE5Yl71XmnE1qdBYhZHAud0brqDmHTbpHZSOG867NfYO5CW1Y5tK//lGI8k4PQ+tzpHf0Gg/8z6+6PfMBR+ipIkJPuI7v83iw7BHoCyBOz7jlQr5hJ7CCf8mk8AK2R9AfOv6LoaL2HyBY60apcdaX497car1xdL6q6ofiR+qQGou8rH4Twzf+cl9K7BX56MgcLxmGfv52lVYJ8BpxV51f+8iaaj9LDmxG4380LXsJTut6xZxV/lEMu5/LneGS0wPCutpOkCQYQzFeMuiTozsY+mg0Zp1EIPvtcquYsgnl7BdmRQ4UEKGX9CrMkcEUORPpql+RQfoiQawfpTAatVQYjvOfRHLZOt3W3r1aUJZpd2Y3MB5uFa9iecIXdAPrwlIfxODrJEODWgCMa6WuqH84tt8Vh8Dz5EgdFzXl23eLQM4xqq6WPXHa5o/0+ezOsfCoQCSFcr0oaJ1RhQ/GBPPBBCCTeMnUQ+kYp4mIc3J0ajKr7RXaRn13TcBUP5QsJqLNuL6JAxtJYc+/iah/Ve2Kz+V3nr4kxBLm/u759iFZYHS9YCmcZS6xeFRwo4O7nK88nTaJk3yT+/On65MquJCr2bWgodZITcuOG9mXOnIIKB4EvOOuybdDiBt9LWfs7sPu1juOS/4GfAvhXxkSpdBeD7gmTqItrxYDOn9t6jv91aCOZ71wdfNn5biEKP/a1AIuyfE8DV+Wev8ZT9Wj99nFCcQ0fufZbMFCO48pE2LIocGtterVYVuOR4vRHZxkhiwDQy9UUitcJFUZUoveWw/5o050VYWl+lvtyGqqocZUBm5FfUjxu3m1FPBvsANblFRYGRdqGdJlmeA92xmpUWbo2DoX/eSPF+FeRgv72Kx1us1387vmSTMrJI2O7Zxgq3jvCY4cSTH9cl83+JYmGmSSDsWT80Ta4BZkBd6MPy0fTfpjd9HAKL568tSRU+GTpSc2e8B1JihFxZucDsk/rmzH1w5QXqyibVrE4BFh6x3M/q46UN6phYMoD9ZbUtBNxRap3g1d5B3FdOo3byvaeXqwXFXZLCfgXJBAKJGM/xFw23eyXb5CgOk0V1FZvzdiV8JxCaA6JPaLIPJ4u2+epyouukLwsgSX3RRZWgziBrgTq2gtaz4YyYa8kC+7/NL1Wt26D/8/rIFcxcQFGlzUN9W5zthUWM/HCYjIuaS7EGHeWSZ2ZpcUk8gLAVJezHNpqLrgISKjRc5g/11hgAvezyo3fTahDQ18IlGasDcoP5/6NCad01a2Tyg7YaKRkqzZNp+WklfaX4HnBRQbu2cBSrXTvv/c1I5exJH+Bj2o8NFAM3dMFh660eYZ9evPbk59nULsGj48cUchdFHbNaxddoe07lB527nsMYQt2es8Q2xviTUA8PG2d2YbED02M7eZ9WUaql/ZOgU/8SmgCEneFOp7XqKvHZMcx1j8kSJGJKBIM3TFPy6cYsQmVblPcVGj36Mq1hAdoL6NElwDGEMoNdKHfLJyJJmExZnuT90xvyu+6JjbG2tdlx3B+Jg+vYVozV52p6BJMgDezNfAqYUbahW0d9+Cq3/WDqiIHi2Nm7ofvtPIYcVqMRZD/Hf8RSvlClpaz13XIjlvR3qcJZouCgBQXoo4FH+IYFHV57A461UTTVXhQ8sHiyGOJcDj5x6lvI+snt1Vo0qGyqye5XCrD6N2uw1mh5NR1ntqIQu3HVTpArX/cL1IMDp5/9Zblv1hIr4KXwLcb96H3sPfPYSIpD7fvlhI5EPgEMs6YMl3kNkdHPPpapceBSEXR9ym4FHDHdKZSzIRmNir7rOX9pG8x3mg0uJDEzYwG2bVEOqVxMgXOsbIpxIZxISrQdX0+AH8zPIrb13DHFsLoqdKEp+zElLNf7kNbelpzmcuqC4b4L9TCsuXBNVpCsqS4BGX5m8VpWnaSKu8f2Tg/U9euJudMtdTDBIXjn1EzURy4LBzxih9iBftDlgNPj84NOtvcof2MwqJmygCcPRNGLh8gCsDxQiYhiTxDbtCmm+UWlLovFkYa8vzLrxwXRcT20e2ZOfBv+SNrRjfduxEqHssmdMFStjcWd5ast9++qtot9UFQ1czsmwB7GO7xt7K+s2S50reGTIRq1fHxPYWkZcdSB+Suj8smwt6IqJeHaE8l56TTQd6hUF0zcEZN2+2x4kIYvHcZDTGdXG+QKy9HybguDwAuSxyFOPFR3MUB5qCku7jmHB0QbWIdkJV3JWHw0qIMbPfjZzwN15QQ13l/rp9GxYNsrPDuMibXr+r1qRrn0mDC2sQeGzwF/bPgHoYHTYUjApUXB+Bc6tkNxTba+PeQ49z9KDidvy7A2rG7ICJcgfRJnsOE/b7f4r1iMhbzsbdK7p37lf4WAh4HWzaHpVFECXHLN11x3lqb9Qm7W0Jtl1EjJGgJJ6mEEHgz5RJuxWVBoinePm9naFOZgAI2gx11wAUOyqFkzOl1GoprTFcywyxjTcAg+ZyzCW7uAkkv5Gd1lGd9DD/4ol2g1ZZ9hp0i/6wd+KE+YCPKe8dkSYwDt/LS04jtpGUBU6zp2kP9sXiFwxwLkflrFAKbTDOhyuYiV5o4lMbueuzPkD+sl8OMdIbZ49lLclJVRxSFL7su245R6j9tX3sFzoOuYKWe5q1RLq/cilVatI7QPE0NMw7K9XMRnPvzgrwxXk3QUWo26fxGJUANyb5NE1MHqMraShhAJTLmMx7eXZnWWy3QhlNtDF/KiLLH0cNaoteFhBsw05cVMM6nmqLz6V8cauyeQnBZNCjG8Lk0T/PnG2rEK6xA7M7EFFfBO/rqS+8qqaIlQSEhkNJ1YM7McnOHxQjnGdulW500aK76hwGMdaTrUmXtQQTlpQY89euIJCOma5B4Vr1RNfNDEFRJT+QO0woiJH+RDNZuD4J6yQtH0lVgLttnt4Xl+noQ3mIkHB2QdeTwzdDw75L1gGEu4WmSx613AVLvjeII8whXW72zVdKxrEmDkIyGDLSmGIZ6PgWunTDZVI05pYpAdGI29sjxhAbkDo+OzbcaKAJJ2sw6Z0kGpayaXXDOTbh3qr57YjV4Q8S/HQjVTw+AKRgrQh+JOtd/Ht6FEUH/KYrB6FQoXkIiooI1fhrWWG1DPMS9mqDPPKnKFpuA+o/4V7LJ/rsI/XpsDtq0YQUC9N4U9u8rydQTtiCqYLhPUP2KUbElCmMkG0/yIx7iyFK8EWRB5eLAXbRotKCAsEDusbCEJ78I7TrupIUDgR1PCDzPpDuxy780B+n6YQm5UTqUv8nyyX3q8FtglNZpwKWO15YQJQd+nAwNS9nZyGamj9uTAH5AnDX7NcYpPb1BUu6kUW5FNM5VBr7SBFhPUQglYhASWYpIQQJ6xiCHCaMq6dDyxvUng1jnlOYUiVvhFsd9hJ1avi5u/TtsjasQClgOtmyfqPFRI9lrwT5ZK0bd+HXSt3k0rVZILAG4EEjQJWpZEMbkiPYMlUy4L6/Fic/sRHbl7uvnL45E1X1fv0Ojd4smyx7ka/3CoHsDanmfjUA9dyGDNrhbQvY2W6L2IvDgL6MlUqgPZyPzui1NR9TimfoBT0FqmAOzxw8Qkw5mKb4E30596sySTWX03zXpOWDGF+41KfzeRZK7f6z0C3n2RAjBbI6mE4FM1k1k0COP5hLE+SzmdSZ9qL2zfXO7OQ3vmD4GkkrBEZLUswCrEn6160eLT2dEHlXqCzN3yh1TKLzZRcjaWmlWnMJDjkEvfW4JYEOxgrTUBIDICpL/Uc4LV9RKndOvkr+ssqIq10378/yJGwUd5gVeozFVWC6mHTEaBTRVWdogD5ez5J4vl5tnD4eW55zU2m6xGj/a+zv8KLFUvxrbmR8DtWdNgO2eRnwki+zRnss5AaCuJtjozbP6KQ9xDMLhbyDWDXN742153p92JHsA2OH6BPqVWZaNejii4M9MecgqUZnbT7Gzji1B28tip3EvFUdhUOr3sp/ph8ld66ng416N4qn2hAH5Yzr+qQhoae6g+b51aFLU+572bDX7EZRh0/hr857s3gWAdfu/pGO+j8etZIRCqc2j4joEue5aeRSBJB4qzxGPP9NiVmxlTIW3UYMT1pUQPFNv8vNzzJHcWyCedCdytA4eL/7KnF1acefiz4A8MRPug1ytqdmetfRX1kbMcPUnJAKo4P5TCr+9KFmwA8FLxFlAxfgYPWZViLjFzZ4tJncpUSbnMKZ9EWPAD1LhAzy7mYVSxkx+YAGiNAfLMp8hCOVuTKy9lfvYPNfHyEs7hqmN14Tr+v9tvhH9gkuevTSwc0A8IOCFGbvVKwi6wJD3nTpH6fs7YAZHKCK6n/vszKIpVeKWASjrXphwvNMZD8Gd80U1WM0A0nwVtzhPynusxrg1UkW05Y/DfjTZHa7SEs4bmw0tTaeKxh0v/eB7McUjKP9vu6Xf3Co/7vTF0dw30E/WL7oQ4XCdlDKz0VphLqwb4dljrkAINhyZTi9HAsQ7jC2m9QePIDCr/duS1lkpb9/9TUAzL5sCd5otpS/08d+h0I1fw0DxL1pF+5Xz85AGhPKlXs0N3FA2lXnkLcl6aPnPcTRJMKTKA/nMSjgIukHIMfKq7NO8RCDNq70Qu35cpRU4awu8MDGwLLUTzndqx+qTFK2qruBEozZ7L4RLCGjhIdOO6nOJXONUIPAMqVNRKCdo5sxJE0rXyuv5JWLZiHw7/t6DOsGKBUUWHBriTL95uIQVfqlBSLGIeMZUo+zH283u7bjzrPYkiqT0Zu6sPQBWW/gCKKyng3xE8lYFwSHF5q6wJoWWBS3m3QJYCQI4R1bLH9f6Avo0YwXnNpvv8JXySpjAn16XPKCA5pZI3R7gYDkrfmvQttHxVyZot0y1773gdASQJNy+uTfDnqWwDO0jE2jEln4c56tUrTwtBVstmHkVhRCAhf9t27Ct1ZkEaHon/ImiSbCFMHGoomxYKPjyL7+U3ujcTW6NUIk5Mo5e1dQoxY5NboZd/vwsoZq4bewzQYipJlrxSTQCaD06A3WMhK7uI988Hhw//EA4i40Y93XE92T32Js/bYjnN1HiiEJb0afBQIDgrAM1tZ9lqnzHT/G3c+Juhid8G3c0PF+F/Ki3agVZsbpbEPW+CnDhD4qVWNbuLMxsn0WXwXYmSE3nm/43/+lTMn8kfBTClily/GAPaxMvqqbCpx/la1FoV7GImgw7EpUPX2f/qOjOpgT+BtprAmP6GkH0bVouKpGkPhmkz/lyMiJc6BHezVmQuQJfp5ZBfWVWDzr/RQ3w4wblipNJKIt49gFX33AlNwpWSMsKY7YQel0ygBRTazWUc1wpkdGlYCr8yP9WHYUYJYlgDPfwinVNnIVBA4AJ1rWtmw7MfvZQpMnObep03+O8mxCuLXinO6edO/++x+cpBKQLuuCFyr5Q4qiSuzbcmby2kKNm+yJl4R7wI+t0nGN76KGpaIDPen/TJeiSn07gd7KALifrxObkZkVYYNBzLk/I0ELqyunYEJiXBrO1OOwpbOv6yP2p1p1Sk64mApgsEdx6ce3zKLP2jUm2oFC5KOoJ9zduURi4DfpN3mTJAX44ny3xUsSqQLOfrY9y4NsQEvc6Vjs9E3MG2LwPmMH2hYgiDSs06p6z8LrcGzpSpi1l/5Pm4A+QBj0zkm2iiIRUClzBfJlOEf0hx9sgxlm5355cU+EKbbYNbEBc0Ty8nw/OErqdUHI2B7cQ0RHkYEbjYCVNIZI2sdM9UQsKEa3skGTnmjpUKCcTximxz/8uJi4R0jvtzswucP6YSbmHhZH4nA4u04SQfpH/dtah74mYlP86Vb3Fojy4E5Q2KorLDtAnDLAE8ErcMc/QGh6zd77wH5UnhZ75Th3PpDs8Q1sj4r64lVa+gUSdwYtH8twFZ8SvB1XSOtoLZGtxPHVG3Dj/JHEhmhsrxfkfBbeq5Nn75AIUFn/FBDJrV+MxE7I43RMoD5ogQ5AYfpXUdL5hejtiRO+moeaaluj5SMh4jy6ka2RYQ9aayYc1KZjotCyR15e2OnQmgCNJXGU5Ivy39r+1W9348GbevNROGxefz3Nv5J/ttLywEFA+Y5BooG6JQjJKW1OAUSPdGuwjH+uYFNkA8gmWDNqX2V5JEKf22yvV1aHfHTk2v8MR5EKd8e8Xzr6AvA4Q4JUS6c2eRXTzX+fB+V4kwejm6yl9iYFS3njoS+TGRtq0V0kRD+NSwiObvYod//sjmdhv1xlZp6sJsmU2TAINGl+cLhb5CR3NKKzStxibIs9qm9vYeUhEFj2hJv72NyIsZfD9JcId0P1ivLobrrynEr3GppwpS1dvp9XlV9VPvxYx8DB1i0xe0+KSjMVX/kvv3X3iV+OUSn/74m2//gOc7rG05in+/qLwRD/GnuOL8DHOeRYZD58n3oo8kbc1FZ8thyWiQ7g4LzwFbTbIvQJTfFSI0mwc1JNe7xjoAEI255IwnxkbFP41yfTdfqGXtw/eQoplnMWZnTeAGqinmNyY+yjiFDtp8K/hizda1P2ekaeTMerCTUsHHslxme1UoHhz39K541uz7f/wfoGFdxJIq0AV6u4e3hQHyy7J5R04hRaWVOyD+bHARnDTgZpa1vfntFeZzuAT/3B8HyKppK6ydX4yZqp4kABpUVJaPUnKJ7tJeL+oR6HvBHSnT58TdwbEENuioIMGbGYz2rLqi6wdC/XrRBrcP+f30dD1bctaXf2yv/o1c1DWmrsSVTWYgz/hfC8lTAbsz6O8e1oaEkNWCo8SvFaH68yx8T153HS8T2gsu/PB8a8mDjiCBn3ieVs+hkMDDjXZA0hE2FMLdD1nSdh0mdl/yXBHqf5Hj/kA1xAbCQp9NQixqzrq7+NWQ++06TsGRYEXzMo8kTpNXgN/66JD+Wd3OzThV89OhpjMZuwq5AmJJq8/70pFHgRlc0v/NM4VSxys4UbcDVxi170klwbplaj5HUfOKRRBvOCn1bwa22+5znKKX7CxvwPzJFh4yAvhuQY6eahcyRzfnMKetGoqfrukREerTzCBT3hbKoye1Wr15JHUksEjoQ4lnW9TVEdgWP8YIhDHBbuxSxoRnJRB+oaIb6qRb1PIZpeFRuc0Nx3GGwzZUXBf+fEjl7xBM0dd6av92QDZUWiovWO1UYkoZBKmH3EALVQjnVp8sg1uDr+O1x0t6HLE3cUnv3EXN19s45HRDmst8b8uJIKvnED1YSB/I4xhXqmnnBEWKtj7zzxvhFg20kxeVY0lOIemXHLy9ib+mRU4tdRhSNNO70wMA/sHRpTzVK//hGmOQUUZBJODr4XqfGVKhQFTDec9Z+2DlDOnIBwOS6qUv+Qs1HiLeDdaw4lWlAlfnBVtu1dk9FIK2dikJo/burd0+5j/c1CRI4P17S8GKf5fMBhygm7uEUoYou2wRaqtk2LL9SQ/sWf26oPgD/El33gvT564wjGtT6NsKlbipyWXExYIQ1/2TBO8s2Ay55gAPf4v4hkwbrWAMBVTnniWpH4cPXVDIZCpOG/YaaVUdHhEJK8deldlx6t5+o7JDrEx3x8Fb4GMfIc/W7ndyI4OGYWkb7kM/ge3wIm7DFPFA8XeGWoiRMMfqMnHXvc7uHvhGlT/7KqX6oagTrlQWh6ZfStvcTNaUiTWr+YDK7ONaodC5Xoen86APbBwbGwM2QhOvoRY71covHI0yctH0rN1mM+a1qVCm9Ye1RpTPm/M4zTsH2LT221Pk82L9nxSj0AO9wlUVs8oCx4nESCJxhSg3Eee4/f/Ox/PsNggRobIdclak43a3Pf44aFu7r80VJIzZI9+UiEGdRDDlpcMfaU2ohfZzCZsDSFkQ4NVca2rMmyHomT2gVOVJruriruPqw0kqrW1IZ3tXFR9swoWdC0sJXpe5Nzxtu+l2853FDgOxyChCHcXpZN7PisE24e4lfV8bHkms2akxtO9dP57DA+M3QOERsVyXnP2E2hJHsJLzv5BIoKedniXoWnEiuJveZYQF2OcJ4C1WDEPhi5q6+/zP05Fpp/jor7nF8XHoM23xk5KjNTdWrcoH0snMKX9L3WrIH/VRIwmk2vSSUNbmIa11e14t0n0ivW21HwMAnqnk4XQapG2m6Ul2pAt5aebgv/6kNoV0v+gZPRIg/PDePaB+ASqih4djsoHT78ORg1u1HS0gVmHTlMfLG0oQXIZbL6fMLE0oEoslT0W6amR+12J/Pvo0n6t7UsqeDrNew30DXfuUKZfdCCdKC9wY50+/e8RDV22cvbup/fWtNW/eGCsHT3PSEjB22XLvh8d6LdKBCmt42rUx7K8fj34aNsXB4HbM3HHojzm9XpCtLXIiNEp6QMfXQWOSQyOZ6OPehb1hgsRnrNvzhz2GhBQsYzOOwAYvASAvDW0XvuuopmbHKQl2cElb8uBXJm6x4GcrmORtPktsPxBYLzF1N2lN68WPcF7r2DNc4QmWGzbEK5G9lEHog+u7h4dh9PVW2I0kVSfPLtIbGLCYBatozqxzAdbhZCC2ni4xJ09sMcbwXsr2qC1q7wfyGr3RlMKcoLFuNw+ECX+KQHmzvB/X3MNPEnXNl88epP11dstMpUbppS4y6z9R2Dqe5GVoy485BQV0Yni4YYahioNNYt1Bh+VsmvOtgKVl2kcxthBjrm7C3+JBOFsCVwoDC8tBVIBxOosg/2/m4sP3A8dWMU3LW2NKt8ngZcYvKDEKFVMXmmQlOzsGJoft9AztIjobw7VfW58UCrPWhDR9GWvcpxx7Ei3OIaDYSmhpSoPIWFqj8ypFnQEiMXbh1wGL6TbNDGn96oQA/gRBgi+Oxejs2wOVvuipmdSUdJcVWtrn2gya9pSCeiX4f5DC0VGLMa2IsynqN0+E7IPCpBN4IF7wK3kTFCP6nkfLDm8736kSpBEEPOybQMsJJjsFpxfLsWSkNhqYAVivL9GbdsxuD9nqdIwEjZoAQNPXExfMrPWuZcJiTV4olLXLrDWhlCyJR4rMa8UqKfcifx/4bo+U4DpcslI8tvL3tWkVtdBOroG4/y+0FdP3byOKB4tWeWvSgBl82ufwNjE9giePTOCJzg90TL+6z2u6oPkQGhg6c/J0lZjSOkSBXXdwelOZQL/PhzWPgEclGtPmia79Rw25osdHiwSLQ4ZMquS88H3rnLpEzk17hljPASBIQ4gt6RRSsV9ccgc+OLQ5VrtpmzD2jD0aLJ0hGI+zZ3F+55xqkIaAbvWHmEIeMbEZSZ2b0x86/l4eJ6KbXvFx19wg+hgrKb1iJaL5EnGQJc3grM8pzevD4rz1nAKJIvHUrs7DTEosiRnoDPJVsvwWcyqkGFUnQHLZCgkNkb5wsKwBVzVdBO+v5oD0guN4LBvnuf5d4lyrhRnWZhr9k+3putHaoQ1ocDoZbAXGzq1Sr/uxczn/qXhIp9ZAirGiHsFJVOEKYtehFL9eehQUGPC9N5C9iJYpJKCTbFlvYyyZwOLATR4WBxIlpgywPTjW3QPzihVSjnMbuHdpAuWmxVvPTRXO00Q1yxCcbqnqepHMR7zjWteT6qhRyCckrUzYq5myGtJVPOJjKAvj/v78xnGHJ+tE3GN/5XV1IowI5dIsDNaFo1kuPBwsImthgysIHZaNFzzYTAFW/2X2PAcjZ+awFkLAxmJD3GW86xrdX7VLR5jQ8vKUtsjKTWH37daK3cyo9Cb1oZCECmRY+GufuMMSR9RM067dIr4rjjkw8ve57yls5nRC5FF9iRQBxtvhraVazw/vus1+fcfoKZvvGzsRQZOsZyNWwY5stzb2To9F0HKtKbbJbCeTdXliVIdu2MCZA0b+vQNUqqxxsBDhvGqJz2HKiKyciruIiYDF+DThmJSCBuMLhPVGzraZ2AAlvUdeASkwDHRzpREn5Tjqs8/X2c1N3dk4gv9pBtrg4a3+ppRsvSC54mvVyfunz3Dx/9RmO/R0IfkR5O6dA8+Ck2fLocEZNFLA/ijgwe1NFRfCyVNkYb/LWHso79rZmXYQt36K3POufL9MBIW1iWHWGB7alhaQL2LokAwd/vVhYDLD1unwte1A6WzYTuH0t9GWKyx7osAxmgyNgf2MaWM7lKbvL+1JBNG1118m0SyxjeaHQvckgFK6gv/R+LgajGON6/mq9lx/RuDf1a7RkozxB7ZOF6KlSL71o11UXRRXmwRstgKimQajyKj7uR+2WvpRYhrQzzQrBc174D1LGnXfsTTgWigWyKkumEctzejyW00SpisVZrEHmT0dlHxIX/SiL/EmNp2+S2w/B6jJ9vJ2KcFD4O4dj0p/S5IWt8clgzzn8Nojejw9ax8PRGjoTlIjklYUjHVt2QRQarsokLFemTRaTekmLZUL5RW8lQ+QJFnDILz5iWwe8IHtJyQz7to7bhexnMvhEFEslJiQz1Q1ewS327Xw89H1vJYxVsjTMyhRctbs5e4Dc4fMW9G/vAptptppmETAxb7h8u2geKn4MaYs/wvsxE5+o9Z5MFk3HG+Nt+sZQDtwOZcct3SsVFOiI0ShmHXFnEvk/bbTDo+dTVCLIFIxL+6nK/0/PV0+N1JzRgHV5GjIhNZG2zb4MqjykLPy9BHZvAOjqGjKn1lDb9g3HHAbS1roer7ggNQEcrhgr0enHRM7JOot5HiNCPcNrMdh+UYowM2SFqT1rClJlCBjQhUqW1m23Cz6x/I50cLNvk21rcvWV1VxoMoxQ3cLOuOv1QWluOmv+jHom17JIG3driVXgY1HivnybYTkytsE2tA2yu4QhfgGE+Lst6yteZhJ3B67/QC1z6cJYl2TIJJ+SpSU7OI4EapQyB+JFWFqGgOl9Pc80hDUVT7Z3C08os8AWAKL/6PpYRlQi3cYW7lFUJixuY+wJFrPzy4HSgjnYF6hvuL0p9VMeC3ZBgRkWhB/v6MCD2NLbxDvasU8gkm5j0RPQwoSHsaXMvE3z/DTBhxZBha94aHZXlXkRwvApDK0NjBWLxDIt+vl+F7TFWBD2syLx27B4Y6KRlX6IKE/OW8Fy+AQCEncfW+J3ocZrQ4HSEbX70E555cBOJwA/I5MpcSI8f1Vay6I8uEscjlyvlYgi1dpHaR2H1061lYBqSziAO0jXfoHicjWtw7C4K4sSocFS2kOvMMtLp7I17P4STYq7P+csBrlpkABdA8kwm4EW+bm0acffC55UCIG46udnRBi6YD63ML4R44gVwtpo3begoeHGGjrFCV1+fUX6mxQSXUhEJMTOOoJq2kwtXYEeQeKXbIQIPkXCm0BszjKcX+2w9M5IOkQPSSUhWu81t3u0ch0Qp48TZOfFK7M2EPb0nueOpH2RlBJea0UG+uf+Tc9B+UFV2gWnpC2jDQCLnOGyh4PfSglabJya+hmd5+BA8itpcu6aFD3wBMNpfoxUJJV9Uk1dKrg8P4zsiQhEyvkkisCUXSTo8nQzcX9rXKNpgSlcreDfhvppmhkbp4UaloeLj1Y6L35fo1y5KG5fPRgfcm0mnfC/2T9RKxpePuPBoJywSAaYshp0/RWc6wz5jTovbFLfSb7bbcEREzn3Qas8/UGaXpqwrqPZre8dc9nEzvQIpNPZB+IRQXIkEzfrYsygonqutRuO4bdXcVw7Z+BHi0grrzOpef3p/YWts8gS6Rnq5qQhYO1KUENKraJ/AfxYUY2RFXt1w1Vn1mA+zJt6pQDdsqXza1cpUKvfdGt+6wIL+X3GTQ43/v+csty2+qQjfQVl9JosmX/e86XCEoQgSZVrYcihfoyPv8mHnJqXhS6V6cIcVoL0CExSeHLX128eULPbfTvp9GX/uKhyeDfx2akdwKPU+aNANcx0Mlb7hkOobeE8HnV42F3mO6rWD9c3e8bRMSeks+OnYNTU/Regb9kmDY6X7bB48gh7lOVsYcPCbnltlAA7HdmSNsJWr3v/Wg/1P+C6G2mUiB4IogzL3/bvKa3XDPRn7NzVPveRYHXSCWM3uP4iD2KipXgghNJ8tjl1mB6BF83Y2FN11dXEFiF3HawCn1u2Vz4MCbW5zv8m5IV8ycoJiM6THEEy8TXHXVrRCkCdWI8URHNPxBP+Z/CBQUl2TqgIMqgwX8BvTrLODB++aqzaeaKohs/wf5JHgEwrvPhStws3bN8bmuyzQ1/lU6wE8Aet0mY6aNk1czu8v5PVaKIpFsYB8PzEuO2vSJKyti5b3n/w3Eu7LlhAfo6lLzfUynJ+qHythDJt7o6+Ar0f5KxIy9f0XeHPPd9D8z4ndUnfp/BpY3I7COaSYS7dc5z9CKubd2uQie4Oas2DpX8Tdvk/t3yoTlTY/BZ3igMWw05h7Q1by6xl+Bsvhau+b4ISzcODCovPuZt86K4ZeNMzzIu/Mwi16jLY/AD03JRyhukhQ84YbWQ4JtAb2QcBCSClr5fqxLgdTczNPq/E7+dgjQCs009FLl9F8+1wYdsrBCoStXUcEkDwrFjJejuCNujAuCH5h/xof8C/hV5l+4Cc3dhcsNho3dqwI221BGyuG3iH6CKCJMhCwkUuwz+Qm5vzIn/vujyagz8Wsk3/6jZlFz45iwlnVo2RrTdsGCg5bPygW9BNrJS0NK1SpinLXMfW6HrJiqn0z9AajJoKgKgXkSWlzDhTnTAbPiObyYK4wMsMy4rCDjiLCKm+yS4rFaILuK551AUMn528Vq+IS4oYWhQ24XHAehmvSTS0Z3EXbQUQJ9eojQQ4gYI50XsbFThT8L+LrwCG65yRG+m6RWRF9UEDg1jmS/ICZMdE/kl+15CLIo7GmCWplIcWHdikd4yjYuyvPuZsHP4zRWlKXzNYyVhm8kT6OjFJ0EWObA+14gg/11MnCld1gQYN4/OXt7BHGv2vXH2HOem32eRJUMGZ1C6J3MWYkPMjfVIQU9xiFxFvmCru8WGeT3ixKmbzymAzVxhbO8aHQLGddTcw6iG9S0FDBBUZ7Rr3LQPoPUxV2TSDn81ry/WkKiI39iwlVHT7nw5r1TSKwI3TuQ/pSuj5FFsYgTWrM0eZSRDPnguhhP8gvnT90qPpQE74ttQfeerAbWzciIunh/i67zhcJIPk1e6CsgzEqO1Okoc4+DGQ1LVylTQAv7CfqtDpC0rY+db5bwTV0UwQV3QvEyy9KDQV2Qc4FbPv3HFVx3wliWSls8jiMCE5GObmo83EkBxsoQbJQQCIGGGg6HeDro18xEocMvtlSZrrEihw3U00mruVu2L1nkxkOuIcRkZ2YUo8XyWt6YqdqI2xMT3OexI5G+RnkyQkSzAD3bR1Vu23T7frslFa8XLrQ99hNTrm1HU7Sreato90oqDUPJQeXOO4oDlqdvHopaUAarHFmyq+KTc5xyaZN2h9rVFS9m3cvG4zd7tW8xoKUtrXsdy0rWJ0c9Z00UGqM3hpL0Dqime8aa/KnLBEwf5keEfSOqXiA8nrEl45dnVWsI99BVaR34xUGZvH65s1ejRu2JUK482zFlJlByYWW+NUDZYsB46LjjFNZSrgxl3FJn8GFtp3OOeAxKxTm3TdI0roOD2RH8ohh7jaWMq44t2HjsZU6nDSLJuFOnFMnVsacmpVcOJXfE610FOfQ2dxhvlXJzZKFZPuUvFZz2SeOnAylrF+n+yHOaSEobV/V0uSmLI2L6p0JQjtoK2pM1IaOR/Bc1+bJ4VG1/MONGBD2V2fAAnYrqV2XQalfEDQdqoClqz5ZLR4QnHPU4UIdg5ZPaop2WRkYATkmRr4pY/t/A1ZOJH/59x975aLKvxklDP1VSig0it9m/reE8fku9Fm2tdOhSnfbo1FVVDXCBvPY5kaPyaVj38j9vaNTjNk+IONihWeFs47twYkh/bpOqn360ukkKx6FCyxS5uuR0n7RxtDc5SiN4zD03sZ/uq+uNDqXG8SRvsnwPz5b2rQFQBY/5uwENO2ByUlZdm+26oJCal/hYKzBcszQrsLNHqLiIlCQzzsd4071JQLPd2mekRHIXalz+thlkcRRwnWW3JNRArd4ZfTEBCIbx7hjYYYweKJsJLkQWdpvxKWigp1QL6TzFoj8+f2R4P/1ITTk+ZznlfNy5QOyjleqPMzqh58xr9jDPbRFkEB1+Yp7K8w0xiO6nPd03w7T3xHIK/Pvvkrw0wFLie0pWj+giYxR9r0Dmxbfdi7tAtFkv15Q+16XRrPxF8idG9pwGsRbaxSeFOSJWoM90bYLa5Y1aD9BTyhMbybye6RwN7XOETr4g2pHyKT4tTZs9b6WDvwLCjKOjEsLh+fWiEjfFySdjgnsUJO8LXaSXbs3QzSZWrbIAPPfNYqrJMoFA4S0he/cVV03bKxmQA="/>
  <p:tag name="MEKKOXMLTAGS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WYMZBw004o71Xrc6R1lRYDISBIt9Bke3sLHgDUN5kW3TEU4DmZZtgS+OcD592CNQykSI6Ah5aPOJWLsB+3UOqZtrDoAOd54kTMiGs01Hk7wzZf1Za/UXwQMt5yCbOBcsIEQM42W1Cxp3Qhmw8hEIK04V9eCUwoLKplfhVWBt/VpwzeEtsOXT3benYEosuHsWQjvU73ECAFerty+rpWIePnFzdbCcj8kwvGSOSJcf85lEs6KcaJG7D7k8h79pw5aCqv3K6IexJsKwFNaVRJucds1AP2blk/WQ3ZVYM26T+sA34qj8OP5ttcLsKB102hjdxBHZOKvu3HtASPKRidik3FEGcLi39kP41T9tDDVYQ/XavWJWVD1KV7gHxDJWR95Ec1CsTh5VTpvECEU7wtotviC4wNV6AGJsjK7lP94J4if+LZHpMuzlyZG2rJSFPIuw8PRzHeV6O8ZY9O/Ww5ktnXjkkAl7rHHafMzB0yEdKWLunDCZYw+A/Uyk0sJjigyv9/PREbSTjdM5rug0JVV6tz884j6LLRvCBdCvt1Abz5pERYCH6IQY0e2txxIfVQHyZy2VjyCb67/GqMt1Bq9Ah9snfEE65Aj0JuoUSupGDLM/kDy8W/YUKl1hE+FmKtwSwSjy/8xgV3j4/HVzbq5Q5io9RuRC6qUCR/vdlGZScJ18XHAMakPNWUs5VYm1wCwSP9uaYBdt3Sf2C2agRbJqQCwpEKNRhVRBaxUiYdD6LyANnsnySN9/ZK5TqmWrXWJjeAeFw+QjbPEszxtOGuNVoDGmY0MBQ+DfmZfdyS7KIClITDs45R8YcNuSCZoAsp0bvr02Ixm79on6N5lNCCGbbvCYd0GL+pelnt2FLspHozIQMSs3QwuyWxGSgk8/suT3jXa2unMQ0H9E9+hA7hA2PfHB3uLf8VDMDDbc6+VFq59+jEBTp82XXRTU0qgeAuzyJNefH4rHCPNLhk3QIjpyKuTRSTgqjOTH0bYT+Vj6quwOGVq+BcDqUgvjO3+zB8pJdWX698lscrYJ18BCSy5FSNJ4CXmL3F2z8e08SQpjZIuGksy9CM6Bzl6n2myWNTmkdPXqd29cUhHBXJps7uY9t7d88cd2EnOJWvXbh/IiQ56W6R1zrD+QgHTAC0lrv5a68BFOzJFFc+VOUiz1cZWNbkBSJVOwOG68eq8gKMX4975ps0T0xb8FV57Blp7PP63HF8U5haoxvNdTAXk2ef/2g/sn+Th9KykH6hAp2UfbD/fBxxm1imR9o1uOchYwDjRfODzgYslE6oqgJaRDGs9SwVWJOy+PzTvPYoMwnjnRuq43E8YLMiyfrYrKjH2JPyI70L9GtC+7zdlA5KkqH5kzr789OrKOdQ8hdLowzo6BUn+8fk+ljrWKanj6Mj2Eci5EHV6Ik8JqWvcQx1VHSUpnRKa5W/ROMZ0Pp2UoAE2GENo4evXtUhgjew4fyei1Zt3KLWhJuF1Y9GdfXfIM8JnXpuGzgEG6jo/ogO8ASVYYlqaoUYP851+cMO2V1+ri8DiQxoTogRgOULmfgD93yhiTJJMdB6C0RYiwKP9IRM9anJqyPtE4M1z3Rd7Ld69UhGc1eQvoTLuZH0BQI+06zNghoYcO0n7JrlErCAHpyVyJomSGOAP+AYjnL5Ii2uLW3d2XcuepzL3UEcqr1spuLZ3bvkk2SWLFK0ygzWX/aaBtj2QNFxqLWS33/KmlIq7aT2aHVnHBPaoqPgpkME5zvd+PEP2DqBQaVhvZgekNSeOKvXae+n1Cy4jP5DDof7Nz51Qxd9SLn/mcRc1PeDo88E39m4t4bviXXSQu5ZxliPXfL/DsDzyV3J6dRvIK/drJL7GLmBLEAdoxXcQeCj24lTOYO3Tbb/QPsGAJkJNLhfNCDrEvk3b2RM5wQgOEn2WEVfuZRezGlpAp/Sw5F//atT4waC8OrZapbckfHDPt+/jYut/ll7UiTwXZY4cRLS5PGD+46VjYP7JrARHIJF6qEAoKcEYAmrvFsWSdT/tOoSfrEUzbieS1kXbOlQZVnI2gcNfz7o9qnWeqGnFJrSzoQDrjMqGHkjKVBeUtqYv1/5gW5SwNT9dPItsG+LrmN4oCB3gbm6KWydm+biga6iL/Wwi4AFg+shSmRyNXIML4bcB727dJbFlBqv+e4eIzlY/7k0hFOUnloMyxQtwkX7NxIVI7xDlQV5n5dzw8IS1Z2k2uGqWJYMDbOvr283nlAuX3+Sfw0Aod1b9oeGKaGEXd0WHXRCXnVSMIjPzNQkjvIOC+o6b5P5EjagpUv6ii/TDVj2GUDnzDmS+AODjGtWg/dChz9/Zg0rmOt7VFczQ5o5ORKolu9+bvhO+GgOWuMWhCZ8EHX/Zj95hKJ66CQfcDcwpYW3uomGV9i3wZ2WWwRWBnT225Ah4oifBlUQykpM2/tJGUx1SYE8Evu0JblbVzcnUe9FukyAEr9OPvaV2XI6ThgQgoEX7rEG8DLVDa0W4XJR8YQuapi6qo3foeFDjAmVkjb+5Xu4K9UR+lR0nIh+c3yEA6P2FDfag/vcA6pWnUREYlviDeQKnLchKhxQC24jp8bmebiKDTpHHG2MRdoCTSWi4jYCNqAqL5J1iqA5pGp98FWevHFsBz1zRjZ0TUXfpsxIG7IEcV1AMYzl8mvstYkdZ7HR+CcWZ9NqqT2kT8BIsaMsi/4WeV6j4NxpibFYPLYddLR94VIuCowyGqfMrT6OaZmBlcLQrItdy4ypfc7LF7qQqQBkO/XFeGwroukKsYPoVxVrQyWhncgK5282j6ElrZVP4zMtMZe3Lz8yAP8IKpZ8/BWzoX8fIXrkPyrcnMP8bX5o6TgR99+LBnvFDcNilpWojWjAjaXef1hLGoda2l9SHvah7pJ4CIGkJlIDV7lRGHKSohnbfJhhm8zZbRT27iPNvyDYE102kN9iTNwUFN7cSn8dN8U5e0fqO56IAb+NzbTh4CMpq2bLWUz0XlvyWsdLrcL8kTYANhQ6dzhsRxmmtngTlHsf7YrR4GzP3wt402uakTtGXUF+t8EQGbAbSsdUDPEajPm3OmVmDo5ZpJ6nwW+6zxK3kCwnu3vMOGbmZpTVrb9TR2XE5/R7kkM6TLAhaj0fk1cjtrYqrFN23iU9S+cZXTRe7cNdOCuoNz57IQ0lDYVJ6cVYhm2f6k6v5T2CH7F7i3EUjFwk8zOybAmlEyE8eVexEfq14jRp2MxoLPlsxdkAcRa7K+JxT4fMUl82S+pHpsi6bo/6dh+C5tjVboYnmudVvOOBg08rPN1ijJJdF8RNJr2dNgZUE9bK42W/pSPhvr2BILOILgb5IrmZFInNkk89ysOM/xJTIpnZWs1uGtiBzY+HzCcGBnSuEijKnbYrMWd/ZCkas3HNm494d7dznclOnMVPOoCu7Qx2zqr6N77ViIIieG7hsOyuCyIy1blAVYD6O439s7DZX5300xZNHEuc9q+zoOz6aJD6uogTtILryEFDOAeRZh+OW2+rK6WzYCA3L6rLsQGd1+3nReoX5IEEBSa8yPW47jZrBzP9TPTCJnucDgNhn67UKaaZzGGV9LHmAOZVMxBIxia3khCH9AipeiFtP690HrMSb1WYt++qPALKPVGKbJOIBCjZiDHgcqTkNE1yD9ewKXtoxaj7fyVLMWNw92cHPdY9XprFfaZUTIBpd4plVCmWDDPSmvboP9LlNsBFrzucisl0qtQRO52lwgbcCyBFWFzwVgaJGiKIcOxUWQRwYMgPyZdXxZ52k18jcvXf5s0p2Dupdbnh2cXALBihm1vPUbg6rxAjqmLDWeytsMGGzBoSmtpsmWt796DwXHU5fnnKfmhahhINxAWB3MhO2qPZhBF4mAeQlPNV8K9yfMCqTQC9dEFrfkylymhwr7xfqrmkp2ZkNHedda/ZXhygLgyy6BWUPMlu/FRFdfMD4l57TB6ZJLOyjr/AV5DkRYVdZBOfQTVJTChqEwAtNoXFHRoASgrlkvOx3uvkXamjzAIv97XOlruaHL+qIhLMMnf4nW4O++G9uXZoHZBaCiFXyCcr2/ro9L1we8YSHyx8D6WU8Kf+WZdiVD4jEtodlB7rxlWs7UWIX6WWD81NokInVbGY+kDu2RlAh7hCIuHEQJpu2X32n3xjrpAbu64tkYZIW0u+d1M0K51WH4EdJhhG+ju7TT3bXSrmy6ZSuf95P/VeCS8l9nARDajteVIrsYnak8We+Zt1H8EKJTL8eQt3OZGakjFIs5wkDNsJsD7cCfNEIx1wrB3AuM3F/spVgeEI/ublZNKgFrtWr+/5+ijL+xmYNk4JCsbruMKVErfUv0qm54vD2e/s3Y/kLi0JioZHV47rOK3Ak/AO1ozXbfsh3tB9SCgFZiKQb9NJP6VROxJ1miFrPjc2GcN75T/8MJQPIIWsSHNs9AbeG38EczksoSAUZC6wXBemiqadGa5qQqkDDTCkxEOmj2YH1j+9ZFLk9qakwp2NKX1/LkflqY1lSq/A5AnfN1bS0UA2ErYN9y/yblCXjHNNvE/cjoLnIqMsYJ19dN1hrwzYNr9pu6wC/ZxTZZiToEIElG1BCH3F3TnTc6tNoygZjBJtUeTbD6yChWM5YF9X3/C1MnsYqJhg1J3DppthKV8gaVpfedrbxOSVBdOzAIRcTMz8kBM5EhFr8HOqdNN6/AEC2++2OfPbc4o7PhlXkwYpruU58Emc8+TL32yqKrZ+XCrfw7eqvfOKfoNftw2NPrq4hQWq3JqG+FU9OvptfskmflAaCKXSzyWZ0vxEZUh0T41Ikc6GC8PAgRC0n5GWbGPTIkCkdbVTwge7JqK7y71UlOa74HYj2WRAmCU9IPtm8+EKtC2YrHapwkUIXE/k15H/iSF4d9L4Djg8mhMMgMA3lsgrVVvwdEpPYlFawMqo32NmtPGzoiGLYfIHjWI6SpRhX0S7sHmkMnPwtBKEkMXuVCyKqiopOAkeQV7wohzr4iVdMMPcT2E5lGOcDFKYXcPPlw1Bg6Ft0UUiE4QC/tk2DO9DWVUtCwNkSXOnsCc/6EHe62irjVePdYCpE1nDapiIIg3IO51NClZJfduby4jrsVts8NkoasKk+xlB3yAWLN5ZBqOirwCEDS+NtiCCtVQewQnpvrX/oNPEE1E/m9LOZVB+/bkdB4yxRNPa+mj+hEb4AbRQxPH3Nty3/zffz13RbXBiKLFPnEQTRYNr2/hEi0WoauCkOl+J748mLKluUHtRnEaNcb15vyElRtUcyWjbAC0s0gOyWfAnvdah3688ZI5WBgYBGazHo0hGoF/1uyv10R0dD3XyeqKLg3LffMOKzq8CW032a92vs6171UYx0zkxlrnAVXXuG+dhARv6e+nzv1est49zErtEaLy57mVyEG1kGYNoo6yi30+9vm0ztXi6W//89KRP17ZdYFoCnCNcz1gnejAEiFkiceSMJaq9sz5VPkietXwMTYdb99fsZTqXdD8GTx22dAADHxSW0ke5ZObhZw1Q6QICEC8cSGXkoHpiGK8CkauAgeCwtiRRlMlYiz8K2ut1/dxWLVKZ1/IFylUvw99AMSx7XCf07K+vS/TKaULfmVdfbbYB6DpJUohnXWqRMltJGYMl2nH1568O8WxJAnE75fFieYhgJyTTwJkKS/+cqrCrxC8Ro8+wOdzUNDBJrQaZMWqgiYJ8195r9pvWo7O/lnIpVtSrC2HiX2RH6r7keeF1DkU7engdV7uKWRUClspSHlAP1ULcRmwvsYgIzRAeo+dvFSpbb1tGH45LL4zQjIRfJYCbYItqbIdIlb4opWgU1k0T4WOVfbPe3Q9ZY3CijmU7uIg6sPxdPeC3xS2SLITnt8Hz4T51v0RLSQyknPJ4FnRwCwgwEoF0fevDW3QAR0ecJS93h+KJypGIX8+DKVSLh7s2amER94/aF8cLK9/hcv+oGf3lmY8ULa2mmuLTuWjmNAbTvDW6kPeMf4ch3ouD4KLG+vlCkJEbenLZH8X7UQ8dlJoPIdDU5hHitH1sD2Jm6LAHspRE4iO/OBbuUHKsDF/a5bMw49gmNVs4chCBXgPvYgMwxDF4nn8BVJ/4x5qEw8j61/WamfCe9nQrIwA55jKvqt+cVgYf3rEAEC+msjMurgUyCGzihLUixWiJB0kYHYw2xgVgf6SXkgMerTr76Fh1aEsK4V1AOJ8nzjicd7u8Zu8APpckairEhpIx8jnl7TfwXvtAYp6mid7XQGSRqMsgASJQV/1eaN5lJ3bWNx+XoY4nf5p7dFdoe7lYoyGEuAaoypyvJncTfl8SNU7Vy0sxJEuBOVjz92UNKmuUPgJ5Wd9BK4OAAzUmF5Kzj6g8+neOA2k05shMWUBQNC4tSo3mtPWXSkuGz0+ut5n4jxfV/27OX7ZVUfSZtcIGNn/Ae0NVj0Er9ajqvW1JGNZ4SS7tg05lX0nM+RX0MGBC0XCL8OlyjF0C2C8G0j+HDrxhknTAlTvEoHY5ILHCYRSDvss80dJiz34Nplmd08/Q8J0+e47ceifVbdS2VvpdjWf5ELB/lJa9JusI0QkbvPWn1YcDXb7JW93to6eM39+eJT8tzsgMvHvAbmLLH16ak1tuMaivW5HosWcRAjgzEnwJHuFUCGD45yWecQwyD2WUqJTSHfxfEQPl5zLUIMguB9NkO+71cEMLds5fokZ7ZPEccAX9uxb+mtzdCpYbVnH+wHtVuh+40fNGYxNs3FM8kGVAE9gCXGiKeuTiRcCSoP5Lgs3tF8wnUhebXJE4w+xESLInf5gSN/aFmUigM7U5HfBA1fKQNC9TRFb5ibMFFHP+RECqEZKD3k7ZvL1zmy/3ivHHDiG7r/MfloQTTkIZaURtOhxnHvlMLPBnnESORihlBzWKLHW89V6FtOj+mQHPmuGSMbzvhTzOr7561uEqrVMRAXVGxbK9Kzb/wTys8MDwq0Zu9L55xP5luSod0VBPk1Put8Lzwl+RLiWWsHuC2xBwUPO7vWWqg5dlpE7PuCH/vhbGCwOP7kbBkUodBF2HmFuVTgpP9UQz9k8S4kZRGhAduAc+UyArQG68xXx68ovO4e1qQOYXnJum9AmERybavsFD4bTXYkuFhIwpQzp66SvyOAFVrvhb1BpT72HanhTdj4R0eLSAkYRwcoz2EgMrHfy4//4KnQeZ4evml5z+qYQgDq3Vx7exSZFjWrffjJ17lnMKjtF3SW/BQClX2e9jyOTmoD4QtlqXDwLzKDzVmBET4t++V0awN5UJgdhlwfDjpP7HTYAOfIvm8KfB1W+wdEzGQETSc4oPybeRrdw/858vkYqgiyFjFQ/ToDSWaFuyvEo2EMrJMYjaZWeNCWtsIVqqW/1k4QXA99vDGgHZP1g5QICnWdEiC2lbie9tqKkgS11R/YT9PUV7XizegHIcNCSm2gJJQor2KNooiOWALOkCH1W8SSPScddpif2qFuKWagK/fP7wx12I4/qsK+gwEN8BCCpW0yhUtG7/1qcTR+YkuEcVBZc3aepXZGrdebuBjGgyqOFaciC5FZb9gGJqiBILZ/2DBePlDE50XTVkL1bdrgTu+VV3cgdRBRB7UjVS6Zk86usE6jwJ6KSt5fCRkG2ElQLhSmbkI/OgZ7MMjHGKXQ8RiohjFMtqcm+EkyuSGtRCGSh1nCbFRAWSWHy/FlipHL65lKNSMPFWzVRJ44+Rv1670aLUrtk8NwBsg7hVs6v8NvRZvwDYpcVAIyihITw724bgK3gnqRU3fn+Ev9XZeml96FJKNdo1d+wYFM3gNFv0PItpz6K7k7dpLGZKm/8qv2Y06NUagGztQcLBeU/UPRlvmz021ZALibc01i8R7qSSHtyY8ig05MXlLeyRSbdZEXZC+qMSy9aFygh5wt8UguUF2Mz71Kr2kqu1FCKaG6PERQNK0J573uHTfNui3bfkvFAG6ZfbcksN4CnIX7rpcQ4UZB2IpH3RFnMUBFa/tFmFFE0Q/E+ZqQiQSuGiYbDMLN8sdIAKavoJG1s6Zm0bnGPXH/MZzzm+Q5OQgiDRs676L17a8ilJ2KqbWgr6iBnrKjsNeOyNt3SSmB2RPt1Kt97OSJI6F5IvRBnagQ/87L81flysV8kRhhhJhUP2wAwenDReZAUgn6FOPUm0cZ3JZAeoE+TiC8wnGHmZM3YD6hnudQb6S2AiqDTlV+WdOHJMCVQaeCd3HnicRwIy7k1t7Lzv3pJDZyXFxVuGe2hdKplwPolmqlCC/oyg1kFuhfZgwl4agbNzXJ798TGGWWb7Lm9br37GVCPAPK+ctDe6Ht5gP9FjZXyL1DxYWZQm88K5yGNDCOcrS+WRGl42nbPPTApAPYm3LCRpsQj+09ChlFAVGj7zXuQ0sjX8UjeXmzeegrgOiwZumU9iORpq4prcaJta+nuuaOCIdhUv1S2vD9SYtaWOaVp9H/kaM4j3G0kqTl9h9m/KAV3y7DcNrmja+HbdIwwgp3ShnubEOkudF0CDrRy3r79Y0QfOMVtRliYlyI9BTydHzN2LwFwMrv23uenDTbGKdS3ERQ6bxnCsR9HesmwcXUGD4y3aR1RWCjj2J64efgGRIjYCqY7P0n3DRoSM3Yogt0D9aAxDYccdjeINMGFzQWt8w6yuJ3JorIsNzKrFnaHQPsNeTo7PfE7bNXwalnA+azRDISKyAQAs5cFhNHRcjP61xsyg7dGvfoHCCD1l3sRpXsfgTfPRn+XRDRXF40jN79X9Q2DmVdndOpi6wIJnHeSAsRSNx/iOSZUugr+ePK7kojtyGxoNtolx13/zhI31pj1ZozvXFvpXrDoxZ8zj5RR+1OehT/jy4CtcP0q4bNzrN/5Da6tby42Bijbl4VRiXGdTLZhZuFeCsbU6Co3n0Kv4gkd2uRRF9kESWCrpWo4n+ukbcrGnK8WtuS6CsReh+JBvgnDCdXoREpEf/sy2QiIk0AUribeVQoBVziOEdoDP6PqKLQWb7rynftI8xRDj+WL0Dp1EUnQaAFZAlGDceqRG0DpemWeTBUFUYgu9Prjs5wUKyGdYVFUO63whfUIepfso3J0fTi4iB83jMUeQoKv6Pzn6XDv/vAmKZzr0HzIde482Ds7CkC1ITiYCVCyzfXnSUtQFtrApdAdVaLTqWkye7WB1ZdsOoXez8m6hDEzbZzLCZ/5gtpWYO3uSBv4h9eYDf61XWLso/PuyGh98FR/YIzsPQ7vDNjbHAfGFC4kV+m9yDrYxbrtl28L8Ao4BOG6KW2nIebihTWdt0+CHxZOX4ppEhWvsvrJ6yJiXp66kLPVNwwQmF+VMuZFJ7DrvaSc3IFVmjyc6q6TOQ/5T8ZJaKZ+vSI3iPeR/IRxS+lHGCLJrJT2NEntXkzJIq1b8TgJIDchhAZINxKXOhUci9LJm7h9lvi94wB7t2mzM8gCmZpHXLhyRLcR/YTtnNzkWu6wK8syLC9hANGzK7xwQZlwuUlxvCh+CoKQ7Cd1q2IdDXBw40kb5RvqKgGECdf32Xd8fEiRsTOcGbUovUP7//nA5V1gb1RSyB5ZwirN5NH5+jY0j1gxP/lf02JTOAoFa/8QuluB9INSXKNr/ZkLGwC4yj4ewpiKmsAOYWUAY/d33yXqjyATXvfWHN0GYaA4Fxse7fRFyom9FB6mHXiLZABcNrVsl9n9Dv1tDE/2N3ya2UY7i4IptPANfFtTo2uTrZ4LWWhJ3VrJVBhZdR6cAFGoPPP34tOA/tP9x0pzZv+Kug2b1wsAJyoEgXr5KVFpOpf5cyxoPj23bpWAjt2hjwFr+tJk5d7YUTheBJF106rPdxRYhdktnRSgQByVyJWJothnwjLOgC80X9f1XXSmNio3/dR9iwKqcKJVedhZJxtBotgeDFZXkIvP8zVkyR5YEHfkFas3rZSQboc9PK+Og46quQ8Y2FoQo9Nmv482WKT2OxMGa4xGLOoqDl7VhxeZJiCXHBqwhhRq21AsacWH9ImfzrmLX+6amOYhnNkBNpH9jKCpg8olI/IAgTbh0IC5n+Spgcj0q8VeFiM+rnJcg60isBmLM++y6w6Dp0xrRn4rx6waNMS/cJoV6zHj0FXMQcm0H5AaANDi42rZygXWBD81ohdcoL3NuleEG4gRL91IWgf0LSIPksKwcv5epVVU+bq5nb48kUJGZ/H+V/FyupuFXlvpp1KAQHAK7+VD+gIPeMFS0LOBheuGl56ZzN0dhrIGu7exrQJbu+GNl31Xw64sFvLtDQSzDFq6L+EgTlJn6o6KKTIre42lH23Ie4QG1Xolj3hxw4d46jR6OGJJl/E0qIEUJ27GucEuXsEUWn38dQNhjbmVSlEwIJzmTcIYyAcjJK5XxcQdqvvT0u7J/Rpy5T5s4dLZP15Ng6/J1YGL2aYEoQqEVOadP6/NIQUIbAdXow5jrBUKEgUmbDGkTGjN1hwTo/zrmvfEEZkvf8M4UXq0mpu8JY0HwiBngusrbsVEYGkYh7QeDm2t1kSqYTezmKphhPmFTPFOK//fRCzts8c5DV+BoVzu9t6lsFOpohyh0UP0HQNpztkxIrqsU7cVyzT6V/e1X4WMAoHyewcrl8hREfuYUkafucXJEr9FsQV2JJtDVm7JgZOuUlodg1PdMq88irP6lrqzP4gF9klpk4SBkZU9sc7Av6ILRAcue259CiGH79pTLq69EMrH7ErfaZjNWsvr3rVI7NHHfoTUItEaTep2PK5U8pKJSGTO+EMbGHIopt9qRbU7P9HdQGQr0xPAOpmV/JLGO9H7zqs83GJaVtVPpUi3SCQYRMnY/IurN6B1nX57+dtSzl5aiUOyDZvQwdomrHz7c/HAcgGxQ8euDpdLfvqWda7pwYIVtnU3kyAtnmlwzVyxG5lGbt5Y5ohxEqnWKiO5h8Rvt/BqLl8mlI8ZczU4fzo1MReNw3a3ospRZTLZ/pfPoQ7nw+4r4lF4x/viZQipdT0zk5maY1jdh3U0sCOEuC3ftfOOh8DdO2zVkn1rXwG19eoideLelwz30gn21z3geFktRZYqz/ev8XVP9nR4OtBtdeywkXkuVlwHjYYr/CQDCF1op18osxtu83GTpi69VLLR7E+5wXJjJXF0nMoGPmUMMePCUEhCU+FwQ20/KWCzdlksEHza90WgrrMuetXx7tM4RGbys7dLHXyDAgp7RdCGCGDrMmrlRogUQCwBQPmRa7DmSH4LiAzv2t9hcu3/nBE9Yn5OMSyOBlU98vU+UFaUf2eug91IJuTnYGhZ64mS+AiCC/kxZLx3XBCvnlvLuj0mNaesrcWYn1NvYnxQiAeSDZzwnsIBmPnYb5luXCkjc86LEJiiu7dqjNZkes8u2xPS1SEUkzkqYvaiTmX0KK1pYBneKMDFEW/WOAphQAgx0V64vH9zVrlrvzVh+V+GKYEvpvg9TTMY9z00+uzxUTQydlQPaovudgG6AobW+q+jvTYrNEwGMf4eZcJAu686oAc0/t5FrpDcYFGtedMNOxNNHSgKkbghoCzQAhrS5t9ewkSa7VAw0b3/ZP7HgnytR+MbHuI19904udnxISF3AbWLGbgJqxqlDxi6d+hgmA0iVcgTTWKUQv6cgurwYHkNlj4dhz8uIIkeP4POdAwFVGaImyHNCJa7R6AFau0ecZGS2cAjMHpGTFD0m5O0yDS8B0bYk2gWnmm89UbYgTZrQkPcfoquM1sxp7rrpgTyI/BP6id55BwCwHdDBaPMwUFKFb+2CVld+NzI5cvwQOEvMtoIoy5jrutbvS0WFcnaZs2cdd9/otji5fl6Zey4S13PZ3P9fd3qIfblW7t40ScUFgmO1LbzUC3fwdUXbYMjeXxyraXV9CrGeO3e/X/eF0SAJ8hU7RSzNrDe+aogK1sdrfSHA2bRtxHtHJDASNRbKqv3qGNR/igPWybsfNZv2GfePN+vtX4pQzhocARuxCHiIPtvtEmGQx3YbSed7eILI3OWolTkownqX63shEHa4p4y4p4XggM7P+rnef12P9C9dj7VQ0AFhbvs3d6MVGoK83xM+V+Mp6WN3WN8QTfzoUU0Fj45gRTdJrl4RTgTFIRwFMbT5bF/IgjU1zOB2P8AJWwbh8qEFNdpJekSx/3JOljCLSBrDjTPRB5OiDb+7hjDUViYBScIlpeFuPwTfstvbdd7XlOV1SUhuGftSQTNhfeVl3fIsKEOljjfKfDEjU1XIV8bULKmjDVmQv1UwFuYtsXIwIaTMxBTs1whl0KGakKV8MrPmvBVT1BMvktTJk+g4z/7qqonyiSZNzbHzFM7wXZTQKsI3AaVrDgFo+lOPRmCuMiHyeEJLrxL1WHwa8UBtc2zS7oYHUwKZsouO4A6cAb61Yqex960pAU5+wPrIbw7V57AbN4HR0KSzaUQv47R/vv+xV7ImE/fWllCPK7Es4+4fWpB7NumWUEcSALKa4QS+ixnBBc6J9jh9Eoa9GKluB4+AIAshwr5ilQpq5qWTe1tW6lXEvNfugCOeBFx7BUH5hLdEN8504DETZqLTViy1n0zeEjh068/R574NbMCR17Uxr5owQpYUoX44I0HU4u4pzr/49vP/3/gmXyaj8Fn1bRXqFisNqjmHwojJ0RkhFUmmZ1QRI4+UgdCt0iuoZq9RXHlW3MWD7eBloasdb0vbH8geZS/XcXYAgAapsQn9aeFm0JvOAtVlZW8OYNmLrW3JWXWauTSw9ODuF0pp9Qr7VNLBD4zE9Y8UU0I7ixCo+intyHyFeUMjfYV7O9ypGzXQsU2H4e6kygtxMkApLDr4RjXeeeKJN4DtO7AgiL+mIRH44oU1bxUeiKz/RlcTtyTHmIKky8XqRwcHg2RMU6ODGjYd/sBV+DXRG3uNuSQRRNGib46j/Gju/HIJu9Veo8Fsa2BqBrGHOxIFLH0SPczAzZMpsYpv0HUiH1myU6a4F0AdpMjqDKJ42CKKiA4eTmSh8sAL7pC9VPRq6ZmS7hMltSpiaU3bq2T+QqBB9wKuUsbS0yRpZtclnPu8goo06252zyDwa2gI+4zA/QEOwx55Eln7DUNfeAGElOUp8FmteCpoep/JDlKtVnJkP05EIDwvAd51+QdqtqsSLwqjrB3wGBBlxA6AdtBQS7w0m9209Vk56s+NIj2OakDMs5RcKhOv8mOAFT9XZhb2psIaiCAYj+k1k+LhAdR9ZTu3Uz40nCWB92cmdukHMYO4TaaSihkFzRN334BLVFe+RSwRWxiKrBvNYbaT+wORTebCqZYgl9EOFdgjJJYjeT3YIaVkZAy6d24FAZNKZoLkK2QmUNqAcfadkXS5JbwhJoHjDLj4hBm2bwHFyhpN4Xmp/qo/FeyaZXYonucJkBbqrzP9FrOh6sPaCx4mNa4vHSGc5RtscXBThlXsxXhafFvRHxwKHoM6+WURXoX1tNSvrSqIj5elpmxxUui3LZKvSpty7vmrDtF6Tw2vzwAFBHJsb0ziTW0yml4Td7dYmOeAWL7LExGgT/G4G9N6bU+Bdfzj66hp2oePuW5f3SwpreEYvLxXjJEEj9SHOtUp9On60rwbJAqSIXdFYkrm2bGVuxVNHzVfn6rfNBgV7mzcy037Wk/GsvXICGUR/bx8iL21heCIH4u8e6zPVEOtKP+0AmNv+esvk/tnvphhwYlJihEHrixPJ7O01JsyR/eDa257wFkN2DvOJarPJ4bbT10Xq7s98bkP4H9u1Cw3lTV/jt6LpLDj2cQxpf92AKCUS9IgExR8PLWY/lDq3/+EAQSAAkjoNGRxPjrhwWBZzAlCpYdxmwTfdkuRdh8szr1oMOannwC2HGOynOkcW1GUPrAfq7qb5+DjgxctkMbg00JeNR8bPGyAHDctgBRRNXMdvsj+wqnxIw9eTon8fgD51CCDZR6pI7TDH4Jf7VzEphr2iDH0pelIRYbZ57uc8+Ir6LHTyDU9G43qewY4RuSVnCSbzabM8Ir5JAgdRlzODmRT4A+k9mOLmSR+BN3j3Q64cKCX/KMFq5fcz8gpAntzH8JkHhwlIaocPVQR0n8N6J5PuT3mgAtpZxXER0sMCTNdtRbn/kcR6JjW1LaRK+bRxnIhSi6YqutfNUu6I1KsvvpcdqH47f5PEsyyo5CmVI2SAvuTL8KCfBnduG4PaV+I7HHj4c5LnpKb3ZQhSkhi09DlmXmgGgad/xtRo9TeFDdPFBN+kJWi1j4Sg7myRjaAO1BFl+45K0cEw0StmHW6VlWH8P4yDmvCedSnt9sr39csvWv51/yXSHvOwNayKugrPWRWjBb03fZJqWaPpBaew9zM85mDR3m3vTY52R4FTwf1cdAhk1pZksdaKFX9qB9jCHmD27EMzSGwNs+kqwDcKNbvwV/2Y6tMHgFT59BkYT4LngWrI0VHZdPt4dPp577kQw04VBH76TDKcv2UkWBDqkO7DMloOEn/g4LzTbZz06/Qt+ngUlKkcuc/rqESqU7vc2/DuQ1s+71Bo/2FvklZfTTjsKBxfEul4neyY9OaVcVQ6K1id+oM0WUwLxFbmJ2NmmxYhxg8XDKAF+3/PNmPwIjHJCyeFMj9Y+ZeFLAx272BF5+xQyl17IMMMBeZFVsYIP666eD5cVJt4Yu3ipRO+cBLaIiLKtRWKIk3dd9Y6TZt0uHGRTO9Gw/lD27PrmgNx6vGJsdZj0Bi8tobEOKQlMrmgVYwelL0yM7u3q3lWhwY2YD7YxBeAZn928ACw1nh4r/QQC0M52aozcr4QMa6p3vN4ZhSRIEPe74jNksY9XbWKRv6JX/Eslda9Uw2WQZO4IqqzjRAOG8h5xLbhT8bU1tdztl5WDf3igPrIcoWX53aBJFsmGyswfJZ91hZkUWlWHFUl7mO3wta62G8poqydBjhVf2CYjSP28TSi/zB49L3QR5OzLCux+xgNesRc+ps/h9ANFHbvshSlwxuJDmWbBgZ1oOoUf+PtQMHPjVEMBnfQqRCnPl/QfC0pDkf9VMLt6s44sDoQTWA1Y/vrLNXsPK78yF4jeQ0m0wwauJfBgoko65Cgylcy33wrxz8Z2BHK9X10Gktqw8EqnI+T8jIJUBK2um148y1uMQHpP1DiIagNFsn6Hv+8A296KfHZDwyylqjFQz/H/IFgEBANoiORCMh2RLBiJed9PkLccaGJa1pQOYnnEAAsL438HzWxmVy9oHEg/3JPm7aQ+JUJJRzjTKXLC7k0mrLqwV1Bsbd9laAMRNeUISJm93VCaVFX3IJsnOOYiVVzVgyCfZgymmgR4Bzh3nR1laha8zFN4cn6gYJuRDv4g/ezM2X4zFTccmKmYr+weGAw6jG1DAsycdIKVSNfGW+RlY4a71wu1PI4u0A+rUPOLbSYk33+XKEyplhoRhn8UnyZqKZUmsGNqtTW5tx5+J55wYj+zNXDYTmzejm2CeddU8l8bTXSUhKss+bEx/+PV2zKkv7F3GB9SlgD/zMXJnoRsBIoNsuSPaXJKtuJKAH6d6bSyRRxA57sbACDMVnPm6IHZkoQaJA1tpjdPB16CdYjAVYtBXyyI4FwSoB3GVFaA0kZ/vmTucpU58KRPcJyHbdJqyb9QN+ugA825B+bykFJN0aOWtiVYTuehWYFqsLa9nRtjWjHY5thGVtGtKrYGgXDi36APuo/obCgsNBnJgRHJZvYM6QKYkpc5ff/aDK/nhJFY69Y6TXxGNEDifscEGZLwgT3JvEYkDM/22A8lVnceg9HokalELGGvfUywNRKxYdu+AHDD3pAZI+Bw9iyubi5Rhj3b1PXW79FE5vdJENmIBTsspDEYEODOSsG/veRvD7j02OHaHRJoe25GbCAVTpSdMUhaU7yW3lC5gjmTtHFv9osoB3lHAqG5rJYNlbxdRdgwa7jg2tLmmyxHV5kju1xm//HYBSc+PMnd1AzbjM41FJF2BTTZN6Uzkt/wnHZ3A6vET/gvBkDRgbHaK++a9Mgrt9+i3VTir8Ecnf+XrpAWSSBlzSihHRc6edH6ueqO4Gm9OL6dUghKjIX9wSsI0U9hL9OcP/6s1xU7L91y8ASdWSUtfmk4u8S9xEYh7f3AKHIVzu8d0cNp4xbCsKD5/9QlXKzP5Mj/uZvnAbyLg7Fr1X6Cs9K7amvCMVK63HXdkb+ugvFtNZKBcy1Pg4o8dMwCj019IEAfzu/5nYBYFTdu47zCtwt272D4hISUkT1QVZfgcXXF3DLEkciIP38sUNR4IY2gwIxQhIegwZ6OjFKJ4w3jx7oYNTPRQUayMz4GfuT55InxFqJXo9bbGybzPB0Ru4d51Cd8oROnTuhmCzAP5q6PMJRlvM9C4MCL1ZuvmdyWQtMCNTHM0yvo61dQuB/TTgWqy/uYrVjCL7DlhlTBF6vGncvORbST3ggCNxR8GVcT/6pr23bID1c/gQ/i+w58HaqhN7C7gNXOcjQmp6ARbJh054bAjyPmJYuri2SpYjbOxaB99IH1uO3yupu2+yugvf3K53bjgCWcaQQSZqpWUDL/VZmMM6k3xumczKmnA1ULK+8l20uevJBRJ5dp7go+EUtixdJiqpmv8uK7fvQrydG3uCbBk4To6YYjjRQrkH2DSgvq5JeYj1iV4wMSzHJWDBJ7y1LqrO21awEg8QAc+k6eonbH+tCCpdRiEHv0+O1tNp3NAU1fIPohF9cZQ3eAn3ww7h0g2MCeA+zy4gb+H4c0O7qSVm2+CEdDD2u9r8iTRJ2klQ5Cz+BY5uBi7bCFDqxiMjIcQC0admvGFvpRg0M9CxmlKyuOIINm4DuY6Wof9NeDUSUu+DOysvFBk/E004WYfoxAe45nLanLoWeLQZK+yixC3fRyE+n1/I4GujAzkJpGQgLM9KmOVen0FRAgsI8TOBrOaeWYEPoXwHZrlTGUkstbe8cRnBXwyqhLr35WIrSLSC+PEIvJSBU2+x9fagTN6of9OumNyuB1q8wPy1/2Bn5VyNHSn4nYgmpIS8ba29IrqLGvac1THnsuhb3kaGFVAoyCQ4WAAnkor6lxA/2UV1Ewlo6ui+bSYV+21sF5RwahTHlMhT1ZsCsHCrijnJ9L1ZTBn+2ADRdEvHeLhTDdGSBhr+gmP6OB2eNpqyywO37ACLKnLXB6QVial6s2I6bg/VX/YqF1jDRH7HmRhOiLXe9d7rdUu1P8QdZ0WzJglMqaSRVUtq+vkB2OMpWcDLOa+6USm5RbdGTAh2Hu7ncmMj5tgm+3ULI62qB+IcHfuYL65HfRikYXHRZRxG7sHKlEioqh6aRwRMAA/vVu8YHseoqD2QPHByg7aH9HhRCGhdtyZmU2PPHjAi7O2gBoKSEqDS221NkRHi8WSP8A0lesBUD6zBgPIgO2BRJkUueVu0lZRXQfqqUhCa3olizKJjrhTUjld4U6i8tz4c/kajKpk3OatBISAPCuMlTDG8FKfOs+KdjyfLaAQI5lT7Mt06r+wuu3gQe8pKsjCePbW7gWwrCkFBTd1BHqdIZ9fyZDP0bNuPcIIG/nNa6gBTZAELuKHYW57fjV1qMswALrOMri7gDY5UkdgusUbTFnpdrNfl/xRLAOm8IE/XrFsgr2/nc+vHju4tp43+WnqqIWUBq+mj6ZJ8K4epJHZFzrtdc22MVoa7fVQnoUnFaoiaQNmQirmHcQEl6PiHbMb71FLinY/CGlatbBt8ObNf4/mchscuKaB+LMuWYMkYyZ9woGFdOAtH9FqbFtdQxovImBUK7QWUdJUo5s7xHdpYwOpBJqPQ/IgKy1CgoeBKMq+N1tPPKAu2CyRKvF3xZC78im2jhuP0VoZvFt3+TSmDXK0f2iVeeqVGE+IZDIs3QpqHrZDJX4mPcuVk9Mm/fkliH/JRhVhKIfUzjHfB0WL/xCjSfOMxE0a1az/S9A08QFIh/QqG/tGSFQfXwClre4kdKeKNbx6nYunaIbYTnOzREG4ILILyl3kSgZWuMcKG/uzO2TC/lQ72JYTAV3ZjfqLXlQkSuQt29PTj4OPh3yPH88SedOHOvQSjdeAMxPHCC90XYLR6RhU88aV80zbYbhY4jarglT5LyWKYw7GPE4r3sT+qLGpquOzHZ8QdpwkfbIHr6Mvlk/7QqtL7WoRfilIvWKmj3UhVbESDnqQDI4F0T7qM+LvjSyGIOS/Xe/mPQAsYrsZwixBIuWOJvKhyPmV3nimJ08/252XAaTLc0Bdk4QHyu+wHHcHuj8OAaaYqZnKyqZd25DtNDHDu8sxH/WbuMIG4IoMxzhbsLIBJZ9Y/OB24UFtgJjGfte4Q4UKHBBCnfC/3g7SvubTfgdKvFpM5wLWXOypIXtxIQOjjUmWNmHjtkErC7/wanIf23kr/h62ldKaeOlP6JczT/UTSvSmqspPtMWtzcfv22+SrGGJ0LcIAW8qpurY+q5IA8biZ5rc40qbdYG2zQoZaXPDZlBRjyutif6uxwcSWDoY2tP8GX31zVfK3oUFy4uHxPeop6Bf4AHtuFo5Qgw3Ocq/XCFCsQWVd4j4wUQY8A6ipbnyizZVUVLN3o0qteUAZ0S1Vem4IsY0zXXQfLVOXne/bnRX8tL6AAf8zxARrkxrjhX+3MqIb0L9P8aBuEl2DhkuslJxSfLtCz3EfZjM2uTSITloteu0Z6JPXrFrAHKfZZyBCqKfBXiM2wEnKiZ7/sqTV6ZrpWW2JDZSysbrCcDsqF5prI3N1bgrI79BGhct5XtqBc5QCMgu9V+kBM2Ldt7PHeHh0pQfLHrTl7ye+YLVefB+6riIYkS7ZPd2SZdnIQW7SKg1LZ6MsjJheXpPudkXM5XuVab0bLH/r49bfTjf61XchdQs6IBJLVB/cprf23GDcCBTPcXL4ZiuKD67PUMUzPAP1Qrixi5UenSuuEPXgIIqtNSV5gFct8KzeAtYg5a1Dzz47Au0PPGF09i/11s8fUkteJ+xRg0Y7TJNw/XCC9OM/xATzGojyZY354t8NCSDgweMBH1/6PrcL4sZilcPII8yfwjDDdgYTcZO5PhbsARgz1M+COubUoyDTWl4ItMJXNnx1pd4bZsLa6Lko5Kl4hY5aD85P7RW2nV/TQ34xf+o8NI2ap5jIfqoSH0o+xzP4h08UmguazPZ/WRLRIvTyPFjBoT6TXb/SJNEuakFJL8augFAAlQcdID0NH80yJBdCcdTkcpemMeklh1Q77/alioaUxGb/ktrSPp9iyFJgDAPqeaR6byDmuCgvoZfiX8lQOstVMYWK3zWaaJ5XyW2E+aajPUeQuuuTzJ7PWpYjhOl8VsTad4SwQHDQ/nK0hQZ7bfCWoFlg3YrVHgfsv5wv9UlfFCdUo+zzn+r1pcg/41sMSIhjZFTGLrSLxS0WyP+RHscHXpqhkkYPrZ3fgt0j/fg0EJMhlXh9uUQZaCd1xVEmgygYJzoYGZAcPOG5H7jduNLLp8UQl69Q9GaBJ806XSUETz0JjWtvWnHMxe7WeAzNlvOexrI7r0Kq2K9mgKITselEyJ5qzP7i1C4kkTkbjhs47UTzb2qrHS0C/Y83NssRkUGlKrNHvDmos/HxiM6/OuXP5zCt5uNRjImQCaWXnWTQ3vnlFvyS9G1P1++o6hU+9Sf4nn/9ZJIoDGHGyXrSJCpIGXUspTyp+z8Q0Qw9UChq0DkbUHeCT3RFgdF2a9SXJsQ/ea2oNfT+7Cy0XksGfzF42g3FyfyE7oImMIXsIjCVz0z1zrJS2qETMki2UAsQ6tfDykO9xgp9emBWNL56b7+FRKfe9g7ZxdBNeIJZeGKLps//A6SPQJhCFdFu/9UuwmEY/T1CbfOrznfFJgofYgmekWYnkMjJpYtuVHPtQt4mGjJA5VmRLtn6SGHd9xipyMaIW9KrgwppT4IyI3+ShhrjPknHRzwYrsp3Y3AnqgakOTY9pw0Yc0kxkpz5XmkdgObWeoEDCPIzSWnAphlETYKzhs9HtHsacbv995khSLQhCmiOoTWfR1L6i3kQUNsn7W5JQ1dXvCd6Gx7f0bFlEItFi2M3RU074aDL8vy4qZLPfFu+uwDENu3czPaUppt4wLUQ0q58zG/Clo3deWp4BjzRuuXkiz0qTFp8uQlYpPUgQod63hvEulaekNi0cZUpZFvRaddQIrxJcqOCWJfglFaV/ztxeuR7QCR3voRv+j4osyKq95JMnNS+5qEKSqeM5poC3oJDzL1dzOorkFCrufBRJ85DJMqydi4k9RfQGNtOhFEHRMa1UCxLnvQLyK20x8zWmufcTDcp4FqlRZoX9RlzSI+yj/E382H2ah7QdgrIWQsAwkvJWrpp3GIY2Jk0CM2Uk6s5BfDS7c+sT+TNVzAmr+IUp2tx0aNDk6aEU9SrQ9Nz/M8Os9CknSmwrp5aYar7AC4aUSut1GKjwCcTgzBYJ8qrJgkDKtOMAknz7udEEJq0kupGwqs7hoFvBjIml3EZOCzDAbFHCO3tNdGqtW3aMFmCU1HnVuDyiFdMvd81gjHCYYrwwu/2dtxF2lKRzHZmlo/U9T8Kgx0IFF8tgg6toecgsyZgEaWYx8z2tsAH6WmiFSYkYnzXb7wIWKdwiZP+BTfd5fI8DJK1OF8PYMRIgk/S1zxWzdIRfpxN+ukhrhY23Qr/u+vFqLYdUwwucdG9fRr5Qkdq6ILLLx9RhP1IODXxE5Olg2eIT7yRHU7yVSky84dGVBi5zLKO5YZYAk1H7CT4VbOERIVLxBCGhNlNX8+Jj9Nbt+oUUfxJOMJlgkl0QqaXOSa21kanv3yDN6ZPFbHjVAU++kdolERIykpYIEwMw/yZjEsM7a9qS/WVuZYoBMgj3lRbicOc4dsZMiiltUg2Gbq9Q70x10SFupUOEw15e4LkYotcNEXvLWzCOO80mSvvNRWlu201cfoTgHNldWKhfeqiG2xtx8NXRGp3XBf9Cat6sBGdBeSXzCpK4veHp7UD9KLLJ1ltJZvI64p6qdrZhbSle8QzqR8b3DDpoyO1Q067khZCnymwTxXFqMqVYUi+hcyGmBBb0lUSthE9iPmhbL0S29Ae4zkF9Ln5KnbMWEM1sueJ96GvxF/vNmboH34fPpo0rdmR1685eVupgFpXUTJ11ZCEdHWbKNNqiVNZ66Kd39d6GuX/Ufuc3PztGTmmVINw0IIn99WfppCIE3IfCbq255zytShP/WboG/DRfYnVg40Yj5Y8N4bxLTZqIjIL7fbL1bousD5hx0aMd1R8SILzyW8gPMsJneTBZ4yg9bEw16rCAEx0QEtbnVl9tad/yuCeJaxOejL+PqSGylsxRkrgfxqXr8yGGPZ0E3glRh6DNXSwJuOhH/6kMAEFxBadENGhchyswyxQCw9yZ7iPgAJpz8REBtlAJU29lUrlXxlAYxvxNth+KnTSbrGKVU8BSu/8RROPc4oNMaElE1328g8CY2WyLGXUn/5HEVGQwfwRRIGMOL8YgE3j2k81I2EXWWQZ1EfA8w9JmRmNpd8idCk6/r61eyYxYZicnhgqQqPQ7VLRAZTyW9HZgRUCBn+vvte/64ILqXLjVt42V+0jAmMd4il6Vo0u27+ehJqQrsHzZMdAxt4H3uJoUuyTWQ6tTyGINU5bGCvA2ZjSLPBGumYew011twN7BfY0CeuUjcUSRKI5MybQfPJwGN/S4LkCXpwng7H4Y5osUxo+iDBaFeCBFtYrkFJpil/Y5xxaGCIs20gKL74d49jnTYgGODON8BVw5KXzG2KfKAv6Ma2mRg0WywDYWCXRJpuEGAMxgUxT2gLYLvQqQU5dThopm/3m+4l+HEzTb0vnqeW1BkKHCvymg0BmeKNNnkv5Hg/hM9k7Hbfe5Sp93u36lGSlXdUtD0nAksAHH8NUG4CTIaIDCaqxe70cbIuzwkPI3lEzqZPYEWfs0+Z67xJBOWaBsSP1uqMWXUxt/twu/edCH7DOL7WjTHegiNhl0BJSUTgic9WqTBI7R1f7Xb8/yUll0uUWHgDv6eSw+emU+9i72fAP1o1ay8vxwwosr+z7v/Ubdxiu1bIbSer9VJwRmRFySTPtu9FsgeHXc0N8ohkL3sMXLJr0L4FiCCNvwXITIB6zMBXlIFHy1WgLcXmbu9c3SalJqXZhxpV5+4QnXh5n9wjwYc41Bdqx0u/m9UQmFdvgUJ4ecWXq77I0bZ9JcVe+/gqxXgj8gPL2VA5/SPnbY9LMeQ1PZxgjfPOwG7RTxjSpwf/LR4+65sMm4KQNwPV9JTUvtvbyRFatyw+T49j3SCqFirZ/8NEuP2W4mVz7JRwosPlVSE4A386XRq1g6ooqnWtyrx+vh55qev6yxDn9ZCRxMLNz5ASHbSpxudPfDyasKDrgk48Dcy9f36TXaUMvP3h1txT8DhqcBTnwO8ZPQsJ5OJEJ+cKzQQq4o6j01v95O+B2IFSoSATDH5Chh3EJY62YguDm4OME+z93ixPn5poyVdtiBuSgRglG7Q9CkTE3J7FAywXGnSmqaKKuApYzTL2dI3xPtUI6uzB/PVtog0pg/jJVvvqiTRp4We0RTW+bAaRcosoU3DD3Xq7wMfuNme0lOGwhOIRbf6b0XD1h2ONUeAzP1/HS+SmtyMLPGVgP9tfjHgNOf/EacYnrq+PZlfPDIcTmxP7zXqt7pDlduPYRU9xUJJrSokAM/BLUzqWb0603B0YQ6Z+VVq5kAmg8wPqq5nZhQcx6qltwrXrZb2+6g8iRDMYelKKMg+eoq9pDXLSTKlF5fh4vrmrOBsFHj/Q23djxKj36AEm4L9drYiw6SxT5K5pRc7+gdL2um3U3MJ4GgEJJLYN2l4sa+2y9AxMzwwZ5rXU8xK4FintrgOBG9grl94gLPHiy2lP+SdiXwQHGS7an9iu5agEUoAh3Bykl1Pd8zTNwu6XY3AZ5VTY5+DXCU7lIRqMjNtJX74TP/qtQhbY8WhXENBF1pkd4ApOouEM9z6VEOh65VW/Wm1cN43KqNvFWRlNInDIln698pfmqascQVi4ANlb+UIOwEu/BGSm6uHAui0An+NzrgPkxjN8dLN01OmTISXcjUlMf5kk640n2QRJEXSBBzvu7mHG4RXMigWUUMvXh9gwOP/F0RFACOBVbb+y/xcBbgY1sj7uHILxuVJ9GEEOMWO1GnBA6ERHnwneQP1wyPkt9Od3WnbyWro9defv/tTLezvaEnalUNTbaiQ5mdwS+JtbuG19k/d6zQx3IgJ+FgX9v90Y1TWPie9Mr7vBV6CWIbNkcSkGKXdezhzAedB+MlXcvAPGURa/0BkaH4NAQ5IL1a+H5JWKF6oFEih0i2rFZrI7YGb1VO5oywXMCU0rT2F0YuM5EChXSWDeGlbqZvPiao6JFbSKbp+ygnIQxiz5hVKRBVrf4nOkuBY8lWlc2gkglqZ+XH6qIwQNR/UB9fDhFOiL+GUaSTKBIH57MaU0+TiiNbDVuVtcvDYNfd4sPgvCdxW+PMLTr/EA30gLvYx154zCg4xDfhDaLqyKgEyJFhoizCUgAvYg1DyYp+nZXfXjJ081E1fVYxrhwqBYkcsLVYFEV/wSNkNLuVRgufYMcqqJWjbtXQUOxYIsiNYzgs5XwEM5cPvI5x4sCZYBOMxLJ/c2PcT7cFY8wnN+Js2KnbV6XUKkx6gggtLE659hRj480uLcYO5o9KxJyXML4sMfQO/aRHH9J1BA3LgnnM62Xav6gqrLzDYhGnv9IhJV/6d1+G2YuL54PJrQpJErS+mp7b1LYbbHCWzmTKELymL4J+fBOdWLRpPRL9k5FyrK2X5S4dZYwCV4aXwR0Cxqc//2tHF3j2oO9j8khayaGXZBcpVxKe96UD1o+stmAxvqmWrpG2Nlr89tQNkCkpaFuWonAMrvZsP/ynBgV8OQMZpfstf74s1Q3JHU/mf+CeWMREO1sLRdl2S2EfSjp/ROxmk9hqjIXfnScIKDlmGevDHeUvkIJPwJY/hsY+zgqBtNLW+DXosrKodazPedyfClOVk/+xPh6qz4kjCtq5/+Bek2lGcHFe+hQhjCgMggy/CyHeT52zTCXJhPgX1L6cGw75TANCuriayu9vZqnkLEAEpNvHNpQdq69B0Z2ikumreJpW3fB8pnLWvAYlo6k847eqbTz/iiiu82UxaMshRRzYt9eZCV3XWq66S/UCzY2gE3bmjwOyL5v5YB2OWNrigEd+/lIOu9yfnrB3V3GIG0wvk0ecl946Nyv0U7TxHY98DKuzVZUD+uSI0Fp8SDLvusjMZ4TLxvpidQc5mxLSTXHF8SRBVO6aWLz9nVp1QR0IX4e6zjRaJ/vrhyyWMi19tXyb83dfusQkGQfgvu5bsfRIq80Klh86EWXNJUHLybWv4gSjQEd/K5IeEXO2Ij/4LDnl/W7G4EsR5jc8kR8WQ1utHfV3gcSLou+/XJK1et8nyD4WxjLwx7kaUibeyt67fqa5QTQIdTqI/QU4vPHUtE88InvEKkInswPhb66DcTYD1RtyPhR3iNVfDPVMwHVG9mwnB3veXCg3j18D2O7tugIR3tUL0+5uKDSWYM+Ti0fCOziaTR/XPvWMh+r2KNsuM4gqAtYEFFid4Bv7N2h+02Zzmzn8esq1ZOWTjI+yT9tGb29l2X/ycS07VwXxsfTT4e2y5b+Hfwp83jAhL0e7AJuf8tRq1OZNeIkdHm1g2hR6qxvbtXE4K4IvGh+naXfkqn8OoAH/aDMbFHNJMvDFyPAsSBdWf3u5QSAPMjDJg6QRogRHGH5lEf0xjvsHXQdOuVCDlWLqcZ+/uLep1JgVJ1ccULkk72Q2TDy/JJTL7hIGCIl9thPcCKVPwthZxJ6yQwJkdBkgy9C+C1/e7Ghu/lesSq0vPcXOOtYPYuDB3pmHvzltGCwagtVtEsmcxTdzJD8S3dBAln9VCyePdfREFZIqVfWprl2XjsmZrJwZCeBJm4403Cazw1kRGEV5C70gxa2eJ2hduI66Nw6ynVOGqc9Jg++HVDKFpaUPpc23qTmXuYu4Sc5U/y5HQnQYMHDJlTlwWlsFdsCkA+sVMA6qa7J0AmBcwuF3o4DP+rfexrADSN68UWOOur4X2dPoQ6cDQMvqYv/axumwOxtJtPU2hRTfAHg8Nvd/QCpUCLxYRbH2kE6jhY6dZS+2sBZUvWHLe6xObQNk5JL4VkZ/BEOhAg1F3s22xMj/oKWkn3Mx1sylvnwni7PqUMTM3EkmZfUJ3vHUGvYCLkCiro7KDHq37KDghwN+CjDmHOODAKjmsGtonJwx0EB/m7M8rqXSpKXhTCgG10nL2kSDOKyhoE0U/l3avKctRlXraRbyPcrk3WEC0JReXbvdD6hVeuYA0b5p3B90q8Qkg4CShiZhr5y+V0oMOzNKNPaD9WBWAWlxQeFwMxP5TdVEBO0AKsGF/Me1uRVJgIO0x6djynjTv/p9ODWWbk2OCcdieRT2IX7JHOEBadsYxvJbFaGF4nNrnFEu+qhq6CKSTE29AmODBmDchuUPoy0oPnD+xcB9jwf6CcsYop5Y6ba7Iheb5CwDv+0xSNurhzSRLJ+2QDMBfGocae/6POMoOn2Hp4aSR+cxtnrq5344WR9yXaWTSAyrCwUmucpKTR94lD/jLbWVc+MJJs5wbGbiYHy+vj9zx7MyNnvvjFHNUgyq+h5Y7Ruby3JYvrjyNvQxgyJY2KGuHkvR1EguxEmLBgvSFHNByM0sxkIAT0QntEykYellVtxEXVqf5xOedaWI54WVipecbPrD1f0C0PYfi1DOs8+cNj/0s4lDwiePZLx57qQkbSlQoe/KGMkas9QSY6i3jCe0zfz4eRoWwGWKZfNc2dTnhgEcv/G7pRTvofYoMcuM4nRiZobdSddn2EIM3n00B3gcOCo3dPBL0DTHKVv896yhiYzpgvUVUesQT4xvUQu5hsbSX4LqgnYpv3CeKtoNdZatLXtTO7sxIOXWcysCPxPsBRvuQgPfdy1Td5nz/lV574Pedsjb+c0PYYWWunWhdwcYf45MIokboJXZi1Tqq2pO/S9K9mAjyzYkDQySjEl8g0DSCgT46Ju6f2/8+yluzMb3BGJHSfwB95PuOZsXTmRsdeqM/o7IKOTUB1Hipqm+Wtn40UK15awQAqa3qIzq+iWBNyYZPq3J/JgJLNCgWajMC9rXrcmxh5Zp1HOZB/tWUijoPaJcVW8f6WpEFrsQahwKdD+wUeHJ1MaM3QSD7TYxQMaIcdT9ib1zhtqEHTnqOAS2Hkz4CjABX0ZO0xoqFly+9AQP0QDFHO9nx7Op3YIFyGm1dO85cbMwmCYXJDkIz5dKS99rSsTyK2oUe5XlkFOZBO6NTwUrgN3VTPUq1JbUYyIfNYJP5O7epNS3e1Pt/aRepSl1gYbn6BA3o75DIL1Dt5dRKwUDKdgg6PxcNBpSpF33c8eDr+uPRIDfs6W7rcKj0MFXY/O0OsbL/I3R/6w2qcGqxJ5Tf+VUiRtdGu1oAKy+TvHeohTgO99gx1ZQIMQsLtocM3JREyWVjxe2dob7VmXx/ZgJq68TFurYuXHCMPL8+qKT8gmxRr7nrBlv5Q/BDfAFJmWA1h26fg86TTQH+xepJodG36TCLOiDeJNm3xSxYQeGsFOHwjCwHVGcB667MzJxkqEvULNgZxdiJyU5J6i0NS1/W46Tu794FXFcpK0x84IGgayOnkIu+UKXpQf4NWroJ9Qa22pBR+rjHx3iWXNg9r5h+N4wyYZnrvVMUNhdNFePXLjSt3XN62jUgtXgllbHZAcp1THkxtnJfHW0SQCUikew6Ua9smeXQZAFuAinwD+kyQqpnMdNxq5cvZbXusG1ELP55FJffcg8CSJsi9/duibcTpn37tjNLNrR3hUjq9twT2G/sR8ELk+EpX/qnUBcVIACV24RkopGwtWJP5qf6zfqrxAS/bGIA62h3amjDqRHR/hzw8NAAxDKiQ4vqB0HUMXPgJKfK581SrlL3dACiePYVy8JbR23XOkjQ0tXPdK513MrX/Sfh13prdxhBLuBM1ccERxvT9bG6t9DejKUUP/JOrucfLpkIUsTK1TMaJYRxuzuUALrRn2dKL85WwkhU9jJPv2yjAcuVM8rpQOnZX2nkjtOvWzsei4ZiRF0bWi3IsAOsV/+WgoqvsYL4/6Rg4FejLXck5BvwIzjlJOxObsmP9NDO58eI/LBeSaebcIfR31upqgRIfWuG6myOFnmUm2E74//feXBBPM2etMODVuPjGSS1LvoTqtbwSwRriwcy/UmeRl2Bqax1W25Jg8vdBop2VVlSYiQr3xEkKLcj9qjxj84EgneAcevGSbYnjO9QZ9+Rx6zmfE7mkpb5iguB1Kjo4zpHcIohDM/eb/70dVIQ3psHzsP3wfC3/YG5OOtwwtdsaLkRShm1nj/X6Oxi6TFzeH9J26In38iUzccMS2POCAfR+7iDeAmKKX0sAdl62wOoST/ozLwHJuetXl+dolDvkIQ/Ve/MRHtxc6SWWnSDbP3XRAiCXodyaZvc3ggriGhTWOlSqRb2mVaE34MnbKVxKvtewXiUaia//5kSuKPbep5QXC90bHoCcORBMDsvC42UbLPn7dkY+KUTJ9VXWQazMw7Rp5V2eub9su3uPWbnRUSboZqGQWnLcU3u/yEWFushEpYpv9t3lNPkwroObExyEUDL2eOcAsqfj/GZqF/372y4uLQE5f6Jcwj7aqLH29hmWLWtyDRe5bNC+pJBhhZC/+dNuzKxRnXPgfrk2XRsEaTft7QsAKVm8fUySCsb7SglnJ5/d2HIg1svQIV9yfDK6Hje0QMIbHx/I8k8laOLV0Ew+fPdMO0GMTve0D8DUVQ9CjBrVqI2hEkZxGX0BwZQ6CBkzv8tk/bAJULGR8qgbYO1V+l6oIyEt+/81wFiZMp8hOERfnpa97EEuQMNOrONfbnLnY9/Flzy3KaRLNMcpkkAGJ88DWMkg6Grg+CQHLtOmCfc6wLbylVswFrRKL6MQP6npQVLROSfrXYnPK8iJF7j+pPNO+TsqI6P7xQNwk3+IvZypXw25aUH4d0/4E9TDaY040nw1+NLCT/LS15a+rt2K5/zBRl96C5fdKkzjy1Ji63Y5bY4M+OyNvHntjjoQ9kNMQo8lVr1FHDWcWEpQ2FyJX+bbQvnNopHXwGA9G+iFAeMl/K9cf5VAboTL1N8B1272gmu+uWY7aNFES8vSFfajwcH+K1INiCiID3kTuJsQ9sCrq+2eC/lqolytCPem3VbpOZgC8bmJGt9aEooQHp+Oguj8535QvlDZfKLdZjKdFNKm1UoL+FPEj/gz/r/yb97Mf3vufMWHjOhRtwtOx3+e52GsFc5zBtzQlcVYfmEPQvNtA/3ZaI4mUxCwkHhlFwRo92tuBfbT/eG3b8oQcq4ER/0UkTsOv0k6oFsDggTiHeVYwJZTe+lejgz6m2lPT0+euD5Jy7Wy5BaRwVWNNIgo2sObkhOaceay0TFxdAgp6TU/04Ln+FoOCy2Bqqk1qiUTSUDlyEDj16+4qSYsLJd2X0HoS0D0kfXcdm/2OOEbQOYa6I2ZJ6jumRFtGlvIEQm0EkZPOwXNkPlPVWNJ+jGCYgIHRGtkAd+22XnIzxzbKxbXwgx1XjUY8SiwrvwLqv9mbAVon0vt2UETd2tMHvtlXmoSQ5+dFuaMRgk83bv0W5pcukIpv6hbKB0VpAVkOH3d2K+SqTtm1A6YcYakOZUTYoE0Re2p5eU1NpOs7jsfsOVCG6I26z+t/g6zBqgLJUPFBfrKxpI7t5qyotywbWZP/w0yhNHDxKZtou2zPQUAjEzWRMXfsNqClf5X3mGbzbvQiqdFL3xs+Q25ru9HPoOpVkPeBdgsPBRQKokyhMJKELjEjFuPhJFaxOK/mG9zX46zEYDeJjKDPquYSU8XyESnPv9pIKANB7qakC1gScwWqMYmDxPCQYXrDdGblurBd1wMEHeXdii5l4bRdM/VuBPKV47+g3tb0UjUg7fgF5fJ3WJ0GlwL9aiche7O7RcqdtqdY3htWz3iGNDfYSyNKNqdYmlvjjkbZ4o8rB4N/H5g9u5Q4BkR4g6mxMkAd/xkWx7s3q+2aPjq4hDvBekbn5kQLbESlrlVk/pDu/zD0XiwYa03mx1ddhx8K8vVULk5WXu7BHObYzPzawJkc6pgwBpOCWBBqNv3JyqSAXG4a1jo0fAVt5kjbwBVi1qHVdwVW8ZV+URF3+Yu3PcFU9qfFCbgi/Uj7If80x85ofTEcxkmjBca3Icn/dTdqk1VG7hdhTN1bOHWK+zRZ8L0S5vmZNzcii8LFw87AkUWaWfNBIvqGILh0LgSY8hNBdpIKWETHxZvs1F51OLDWgIempK8hOAA653SKpzLeDHsacvteWzxKtto4tcGUCjoewN599EAi1Z3bGA7PlmrYsoSs3gBdP9VjJGxg7bOzvfHE/g7Ofblye5OSEam4bmQBFUdyc7C1/yyIqiCo8Mgiq4DfXGLMWyyUNDmGKSd7Z3UG3Yxf8O5XRwG4yPULuc+Jn/tbc85kWRUAIydiX18MVZAt4NVQFGGK03CnrvZgSrYccqL2XucQlRiLPStMpLV32+1mYplfpovTid6JVtmT7/v5L5OjXPx/1q3y5l2pUAH3ZNJBtxNwvQr9quaFCC5feD5RvztV7VhKUtsrPW5yMRyBeRnGxBiagUIzJsb1tU7maRzk43EXdRYQQQ+5OVoqECqmCLzwCBpsf3qPk9bj6bDg6ysGip8Wrpk4ettF/EV6f4njAjk6yWKhpvnbD45+yOaAMqCS5T249EHGa1jqr0nAR9HF6VbrhVujG1e05yE9I8GUzJ2GwF5dgMCotVyJRKBhjnE6CTSPo0JFhcQ4KZTj4yPdH/ZGxWp5WM/xmZOJ8s0ZyQ9O3y3EGz18E/EBDg0pQGO6Hq62x9ueT+ACA9BsQ9PE/xe2qL9H4qZLcdEx/aG0JAoyYfE7Tp4cAnO4O+HJpX/otThGXn1xBX3gGBTnvh5zKG9ZnNXIwuONFLihBf80fZgIG56KahIStHfK0DtXQZpdA0iuhdtKEpgdb2Raody+84xopvRceG5KHWkcu1VzWMfA2JMxfvs45QZPRg4JEWsShqoXtuhE9CxTOD/Fok2Q8sk8M9u3QKg+xEP8xvGW+t45tPD9MdBzx9lVpYIfbSo3YwqemE53OuuFULe8E+Ajz0U3mnuX3h1mlLfAY5mf+ARNfdOIZ/BEJ+s3Cmfca3MCbwcJJ+WxXEZ6/GcakLYSDZQd0CkfiELCpha2lHAoz463HZAlw/+MVl0PqA5KvnIdXHEA/ffTQgKCg9m8k+FKFYrXqwRJNX+E3IpuXgoKwPwPhx5Ck9dIHgtetjDyE44lqKdzr2jky7Be/UylPWYqEhFFozMIKwg0bKzvuR+gkg2BOtg5W/wYMsD+R6ApHb6VBfyuQfFpu6vHs1sG5i4ZMQNp/4HOEhSaxA++X26GQJn4SrjiY2ATFfggR4WNsrVqpdq1yR7tNrXK/bijA3UHcOCqHpzYTfKAMyYPRHc/+WqJ4irYpUMYB8zWV+7pEzVJqXsfIq1PXsmgDII5O4H/axsdpUKFHf9+38ullrAueltItUvHglu5ftpz1mo9TEe1gXJYz927QSniLUh7if+JgcrvqKNzIA21oM4Oa9+KBV2sbviv3YTwCs9Te36kTD4lUNC9jFU92cMFo+jFcAyM4KUWXt9ktmkJWAbXgD3YygQhvh5l0+5Q9GDwEWdyRH1GShTA/iW4gmab6AkTp9WbdiL8mCqHKdG4b78DLCtlbWvav+kLMWetGO/e8TlAtLmtgjgsTrfd2FA1rR+bJU1lUsiWMuVjHyk/bqYtMmE9e+hex7C8gmlNwRgUr61FQKW9gyKb/6R7/t/8+zFRuh9SfVpuNtrhhz+QZS6kbbhkwrgoZqSMzXQ9nGny+2LH2LAu6Ut8HfxnsyYImNLhmzGpEEm034VnD5P0+NPNuTaWB7TFpuebbg/IDPMNk/LLXJiVEsuIFFsSVfIs1fZfhhZWkPrdURO4njoZQxEGQK0bMrjJ3kqH7bEKWczyX8lFY8Z4duCnUa8rqCiSFUeQBNYkhvYMgOjGs33+dMxAZMmZspjm7CvlgmjIzm4dde4Mxs+eEIInomuMtnLkCN5iTYP8vvhU9AasD97w5Id5+TI5Y2/Y7LqB5RaJfC33Ki9usFWpGS0SR/xjFYodXBLVDhuvG07QOyZe9A16VWAVUomt8KSlIYuVJ+cYoXEHY82TNPlcA4AvPea/RVCsUyEvaqMALpvTDfTBe7e5Bg7tq1F5RvpQKSLlxIyAuwgOtlfk2+Yi4OUF/e4lc01nNQ8uwooyAQltRUD4I1wB1d8bQ7lZIeS1sj5oaOFA+uGI6b3N69owfVzI0b5SCtaAZV/54m2bLobFFtfrLnxTYHYcUhGq9RzdN5Rb0T2dwSNMp/i3SEU2zOz0nh3Qwb1a83HjhgcasFd/WlUNaeZ/ABdyxSaKYh1YIHMghN/naI5gBiqeIag2wzIAiInHo7u5knG9IKZZ2jwVYFGUsxgXCgzAXJ5wl5gpVaL/hvqBeCbGBBcbehXroQ8GYwiI7nLuBVe925bb9QrV0vFiRItICbYBpxK+00h09DSPUIzcZGrZOe208w/yc8YBBly7ONIdgOp4jBWRErgURj7LtpPLhCBtmRkUrFCZGziXuvaVBbwJEjjcAtWl6/3YUpAWhIPrxBUGRXcMV+AlvEU1lxRTf3qUylU3/+zXdXQhTHHEhN0pgwntKswqtPtk64j4JMQWX/1ee59MWJfggAaM1+Ec6MxARLWCW5EoElVf+p0kRjbkuOoT596kgbHnPW2KZyWnovtTnOoXoJ7IQKnAPQVzi3NmeBTCszVr8cC8JUpjvoeFhmDZhzzrqGhORAmeSR0VSPNgINOjOqZUmjgHtloodT++cRSV3rSH0VUL7Xt8WRhv/rvRQxRiq6iq/oO9n2dE7yiorKJ0o97U8U1bmp0M8aFQxtwVWQju09Y+tD7Uv2l6MS+tQscWq3B5nOkjxONZTPLeXClT6s4PTOE9B55HayncZ0dD5wmrc6HEwjXJPs76bR6vBktH+4CkyChAotwgd2XzbC/mCZH1wK0pMoLafdqcT1/dx/8ttLzSDef90gN5ZPeo2SxLi+r3iyBXHJgU13KuIurrhHrBgyQIwi/dzbgrDZJulKmCejB5FPM+2oQIfN9g6hWZtwcSKymcy9HfWI+YCqbmv2yPtj0k5ZCOCRpZYZJf+uVTuJlAQB77e5lBZ9D44IPT7EbdQkIyI/qpyG+0mJI0vNhtm73wUhTDeQCq5i9guJ0U8nBtU7zjm5SnCn6OL+Na29/v/qE8PKFwyXlMtg1kAaxbFehm9Z5Oy2LbGiH2SPVgl34wI1+mmp4JA/hOECQT3JkYyc3/zIJrU1CTnmQvwqXJ2zgBt9rOewhzw5Tqo7WP2BWlnkXjacz+faLACHOShlIKkpWA2bFpsHzOJEW/2IulTUsS6ewqgV934qIViHWMFf5iPPaGG1GfXtmXbKZtCbirFkA9lR5YuIrog0PYxs6lnE2kc66hlXkVD13fGjJKYbj65TrY48JHgCgfXZILyKu3I52imzPJdwfIEL99ekyyJ7mncd3qgIhe3xA5+VTOF3+3aG3nwe/AZW0yxIseU49Gb+e96mYGo7jvGFj1J1NyPK2inVr5GJ/4FyPDB9FbvOekM4JBypjA8gM5MPWL1aA+wbHTOoAvLQbehDWFDHYAkmvuE34Mktz9uVvTHF/guL4THGg8U/EPpRreGQ2nmW3LrrZY7RZhiwh5+d+mGSbecOXgttxrYbKUp/NXXbNWzf6Dp4V6VGVeEnwybCMZwHpAOdqRi75SnwW7P4Dh5jMVOLiP94g1FGD0puH8MFpupbjWLVE64JfR/LZaikKTrPTM5Bg1DZgCiafwdrTXK7bqzoPglTRZSdFpOQM68ssWLiVV39S0g/ECMJwJArlfkEVVaQVuj0FLFHIaecKhSUsKtBQdj6fFpHDNtAGGfRm6+O7aCRXZl+TW7LVwo28+6DqBK8Lb3Mes9u60N3LKcRRV6Nvpi+cfC1vAmDbjlc3MydhZGZvZvc0juEOmHRWqKTDaGjz3fZMbc5N/6XgTPh+uJNgDH5NdrqhluvKh7yuoezTkj9xXFO4HzxHKj4Za7HCzEqid9LljhzIrWUo90PKcIKnEdEkYsqanGLm64qPLn29WkHQMEAzTIrddijlXCMHGYNf83z0MxvtItOR2Vb/VJg4YYB7YT1dT2oIZ08k9chXl0JHUqC3DCL6gC9MtD0nxOHgHMLgqEP2lUoii2fNKNFf5rpcz/F9nZyvPFY6KmtY2o27sKdJIyPTsKj1L8FrszBOxvNXfvOxlavrRJXjUg5zz3ET8193ClHdAkX5H+1L28oClZgGRid9a2/n91azks9Ig2fk8xo+MqO+Zl1d9/k0tn9qZoQHqKHeBnPJzsSwZhi+IyidXJcDK5g+F6CkHAR9qsw1MNgflAyJkNLLMME7GvaRzGCXpL5rEqgaCskKHJhfT2M2xatqg9pw7C/DnRaLAqcuayUrE0F/HTrve0Ucf4UzuZrARxUeDy7sMayL05wzkCxGdhwFMZHI7iE5kBHwML5fwGNNm9osA1HpClu10BkCLmGqJwlSYqyy3BjgLGVPCKHE3gwXkoJElZrbTLFbBhELtlDd3ShpwUiXjsF7m2Kx6i8zoRD5GNedsMNB962mmSFviGx2q0jUGUNmzSALKeC8yVcqt7P0ZyDcrDj46a6DVETR8cOLlsV4zHExdMgb0+pvRfv03vOjtUySU6Vz9sM54R1pyavqGd3LPzUVWzN4xeNADAHyDevni2Bqc0F3inKdtE0JiF86p86qkAZNADy6hVnkxsIn8C7PVA+VtOQ+RnJgSuoV9VzX54QTCWKR2vUms9xzb1hwbXNe4YYIDGnNWDylsAc0OI+XCsTj8oQomwswI8HMe4qd9zPdapBXToc+kCxqCTuPVG4bP4cZ281ts8n6G0cfXjJ5usN6KDCek9M3kEJtY5ZoEPvAHYYEv818S5hhHs45vtRGEEltrA7jrh1/t69VeTPvlTEdvQJvdri9CV7C1mKe5Uj9K3gwA4658dQp+S2GO2+2qAHcr6osMpOzuqnY0DrBHB/7cMyTj8wc0VaPjLL0DVkVV1mimkBfWdWlCt+TSPjOBrzFZ82QIgFNZNI95/OPw0jgaxZhyjP3ut4LmtEdLYtGvw5iMbrjfbakIjPHtU3DcJf1jxk7fy2uPlrGXSzvcsmf/1znsiRWJdTBFF1VEwfhgYTDCVeaKlqIrRVD8Da+3BDt1fKLVl5CVv99ULQAnQUf8JDJ9COeQwKRlZ66THpL9IwQzpd2hqPnL3picVejp1YFfgYkQVXtQiv7R+7BjjQtmGxYIK8R8CR/UwtJfGScdMUI1Ya8rYjeqQhX9aJSrEKnaJ2ZDSmi7CnBQXUWu9vELsNt4YLUSP7ygX9fhVmG7v8qsePMdwRHCJIZCt5z67opKFr2YJFGiDw9sSGV5fn2wwZI3znHpjEiEFB2cQa7TMq/gEgiB9Ji1lNSnkNo+FBl1jYn4EllN4l63PtmMYYt4T1LHuQ1TQDQ6YN+R/AoRkkKHdo1+M2HbQOnexOzhHt0w9Kd9MAIQCWGE/i0RTODEn17QNv6gQpG5DY0kV+FDdgHF9S45irn2F85MmgU00+gQ6CjPMQ6cf8HvU5ubCDoK57DHxhXOGyLAuA8G9mn91zXt21YDNZToaBjwJV1Ti7TPIPuwVeD01NNm9tgcCvTZqWc4ArnjnwZx/yvknRw/eg0QzU0Ei8WWraQkm4e0l1ULEEClB4nI2Mc0h4ezas2G7wwvLBdZLn6bTymr6R4JE53FudfTJlW06kWOla52Re48svhw1nIiP3+DjJHoz1/xs5dqOHrfopWoTBE2kwgbk5wM4KF8+2aJzkGpIo3zWFNdUNSqrMXbAZHq/IjZ+YW+cNViBlO9MjUXwNpUPqbZPBIrWWn7K1fZY9oER8C8bNiqveevL/yr3/r0iKNwPKoXKKX9KuFg8Uy0xXcXGfKmIb493L5DyI4b/YdsN2vW10waKrlcVRy6LtXU5BbU466csgjbRX9I9et+z55QwnqQld+rDuV8zUeci7C8lFllhG/ZgILFQMrccW5S/snvMDq8tUG1RnAA20Uk4yTLNepo145MNT/pr1m6jQTpO8B5TMfnIjNTZUlixh1s3tF+W2LhcMSlFwk8ENT4UlK593O5T8ikarBz39vRCpHxcdPJ2Y+YyGIYR11zm9XMftcRh9fc2v6YxSczga2/DgHL6AZ3nnxF8FJbFFc5Wiw8Vi4pOZIDSHcmPaZiHXAbeosl97Y6A8b/T64Mekd4a9E7ahpd6jI3TZRw8xTMm8BUJPAWadrF+im2WFqZLblWba//L16ky6ZcI1YgizoTUqqtsoqTq5G+uAX/Q1umiHPywnhZTSXmE2qWnw8WgEb3fJf/evihGToVmSpFAheDSqIAwsteADGxYdoH3ftZuQw4LJsiLXMeujjZpB30emngSeUgKvJbkTuMrfaaCxmPwvtRlC76h1G1ozlH/sUJsnnK6liSvptxbl+z0FAJ9Qf2pHEXDtyWpiAlgY2lnpk+jmcgQewwCOHSaaL6eNhG/j58F4hyPqz/NBdXluVFACoKipdIoozZGvRj9zTeFwVeSpu374NnaepLfuTPkvkEtCfknek9kWqqJU13M3SGc85OWAOf+mUSxeUzCM2c8aat1Xm/6U8O2bDQXMQshsFQ/9WS1sDo1ZN1m0gyVlL7xIniX3lEhL/gHPIr/GANWkY179/GP87Kfr5Bvz4ieJzEN9+1thNUoD+mvzZA3FOFTbK5WeE9LtlLRipozUoyws5g1DLHagoT85KOvRguT9RaFk/kdQOuyy0ToiCZ5ktG7BwnanjRsamU2thxCQL4q3x3GDGs2q5WnaZNpqpeRkN4KFhbb80TE3e4Ec7MJQ072ML1Q45FTIfeAn6JoTyhEz72id/zP9oJ4odADraTrhs9s6qI/RGb31rZhfdSuOQU1Io/03qEBgVL7PQBB9Eh9u64Rt+jdKpDTgQazEUKsJtn5Cb4Y2VDuguotnAfGalOpZGD5kkPvCx+z14TiYnZCVW55FrPdkE1KopYIr0ZFJnDMC122pXywfbtN2gWkumwdbFq5XAExGh0jmdvdxfZgI5c/hg1015DVcILpcpJJEJ7zOirBwlP9fEVQPJw/odmI6T5LKKioYOVmukVAA5qkKfvlUVLPL/b3ODhdWUA+D+hz1OeKSHwjY4W46LpdCcxdREBeo7/zpQeXH9vv2Uer6xYfkDvywYQz5g/fdPcBFrrRdiL5c8uZySvj4QDwetODyVEvZylhXQ7pbejOWkJfqBJqtEOoWVJecNCvng17Upy3HYflsv8RVaEMSZ2hEIajx8+W6v+UlzHqF+2Powxct5qv6XZpiREpTVUu29FVajMhfyOYgl4E5YJ3yCRmHJK5DsEDZpdahJTG/WXOrL2SCG+Sn2gz9fqB7rwlYEOymK8R4Isfh1XWDTYsr+dUNfGtG7G1jQCtErbjDr1reDPO4mAVEaJxLoIzXJ2YFAAUpHSS55V1JRMmYZio17J04V+hYXcyVTLfsqiA8LDxlIOYTN/6UYmyB5cMPuybS+vRPvmmPVruLA85Mc2gEztzPlyUtN09IqSsF939I2hz/VfvWgkH8OEwEfoeO/F1uN9Hvz+zVPUAzlUFeMgl0YaIXsFi3orDceLzDRZV/iO4tmI9tCzZYADpy4mAaiDmx8pKtL5USG8PCRV/WPorGZJicScQrqG8WaDV6Nflg0Wbk8u3efA8hELRwm/ITnATlx+LgiM7NcNq91CqtxGy5XoVIMLb7ROCE5+e56jWcTNrtny4QG/kNEd1Dwss3ae2tC+/sqBgorCWdj+xxye8qRNAi2fzPZdgvmfPT/oCnwR7m7YTY6sHqGpbWCWqvbjGZXNfFMP7lVcbyWNMd6nhr2bgyW1SbSDVhiqwP16jobrlzWYC/m1ovtM2k2LMjf6Rua3Sw4FlpQlV8lRLHaHJ52aDHPsV/wXaUjpoDPZiGqOC6rDu5TL7XlUoCJDqgF0X7L+SqFO2pVvi8Q5u1a8qD2I7ehY+zjZAcsgyz96Jft2o2E6gQO2PpuuIFWvdQ4sCU7tjQ/Qsd3Sf9YLDtv6gybsHF3Erokv3zhw67zT2q8oytaQdTqhTUkp4jLVXcAuj74S2wH/QCaZg4GxnxOoleFv6binI8FZrIIN+WTYtf1BzkDCmRt5goMcn6aZAjYkub0rTZcwMI9BWp5kjLV89wFUknjjzJ/ZzKY+0uRW+BXGTY5kTOJ26hM4ubFPHTd4FXaJeTVXkvNUTN01N7bxKhxpUHYHEA7TEPJtmViZoAMgtlRamWComkAS/jZzrwhV7VIHy3L31IImRLMBHa64XzaIIm2DmYufNQizaVSUcMgX/0yZ3R3LhFp8LHYu6B5B5tQAD2kJ+N/+RY9JIbpuworO+cssH1gODkign/2NIJXz4CNBvU+fHwTysd8yCJxL0SrBB5HyF4F9h82RKOXrgaDnRZm+mumQijA7hrI7kDYeCMbtHf2gUtHlKrcPQwNqSM6yKlG/2z0WEMuUXUO5UTUktXht7/IqJ5kiYb6Cv/LFmcC326uYZIxK8MbUKazEEsgg+KYb+dVc2fsgBwIGlwnDg1YJlbLPxdfg5+sPXQOC102pvva8O/p9RzFyhpaHCLJiJzWWHZUFRxRBduCee3Q77tCPNLSSPcW6sIopO3A2uJw30aBU50C3CsH4WmjISFdYlNBcWflUEcb9LwM7rrnxq9+1BshU6ME2EjsVAshF+s2vu3x3MhRvWcPB1iuwQ1KN+Oi3XIKTZKic6jq1vOAhQRO4891u/OglXnv5m1euy+7hH39HLp95Xp3W6083fqlLZOkvUTRNADSfDP3WKvCwFK6cBya45yZTCzigh0fvZJ+A2DDtlPnon4OME6UjzonjNl64aXK2k8GXN8Amqujcn3RuzP5SQBx+MhnofVp/TK3DE4AlbVdZzsD7oPIg0p6k8P1MBy2NM1tScIBSlPpSgWWIT2e3uarEWeYQLsb1SssMJzYDo6SVxsrOk0ma1vk3F/bwjAfRB3ygho/CRVH6VZdl6NzCrx1h8JozbV05gGAoG4Z+cR3xWcmmUXbmLD4KryfpGpmwgqnIo3vkaOVQZCaKrCsFB4PMDvyQNQmQL5KTEACNuaeWXZ+/f9GXTsM9PxridtEIxS097xehAsiwU1YCX7Z8zocamhMxMO7CKa2uZfAVuxw4UIz/N2OhIfqaZ/fTj8sbYPnO/s6YVu18GhwaHH1vAmmK4Zkosaft2hQQFt7mLy/70xqT9jxx0dSknFIaWxDjdQz2aw8oc0LwLz5WpAP6X95O/gNrWI4j2mEJX3PanpbF0ft37ZwJiDxVuewFy5ua41JPo+QZNNlmZee0NQH/VqQaWGdG1Uo0OIpGZnjTcCFbL8NGRpd1nY7oGRpS/dwqWnOZ5WZvA3dYLWa6l8DP2fpQ+5qtT5zfzWZ7l5wD7mqM4oXzlJIhkhBu2tWZ3ZlwqyWTs9hsE0tno7PbzK6o9y4iDm72ExdYHWRaSVLfvuGV0/bxwSAOu4Bq7AiqfxeY0XlKsJugecXe3PdpVVpM+gL2+hvrSybJ73mvd96HDGMNiYudsf/ak9NNsYlq4myLt98So9/5CYA2sO9zz4rs5CsjFoQtwGJYtF9iqkfr6Xmw1cdp6aD01eDZ6wk3Dy+mzKNtKNULHrbvg4D9pl+hZ6tZ7Ec841b/tc8Dg5eUA0Hqz5jMZH626zBPbfXZKyuNY2nwCbiilgfCUOMbIRIXfo4ypT0fSoDufvRT4txMHXAZKJGINK9cwf0VEx3bGKQiXqogtvTU7Wr9hyVIinTFknJj4kyLL8af/w51xDYpqv2RZW9hqMwxFNNbuQLaKJFW1rWmYkI4temmM2SW8kVmJIsbXd57fk5p28RML5MOEQLd3u69ZWfwasnvMploOlRkvUgS/Zh/tKcTzETRw2jBRqS2ZWupfzyKnnFPfD6McFktX+7SZ2y0sqKZq5igqQlvKag8gZf7XF3+SrqxYePODCfgWao6DEUJ+TQ8QS75U62OYVCTrjlLmf9b9AVJwCRh9QVC5kxILXqlKm+GD81AAAhl8Q23007VDICCNd6d8guAF8P534VpQSPTvhLqZEImLYXtVEZMaDdpdR6otEUEYcnHbFS+kJEkTpobw7xUhPLjXgQcpOUMznq7egkDFDXd5weAW0yb/66FmJYX5J5FzSgaoSmZz2w7FlAhbEg7tdcrsWK3wk10jcdm57QLZpLmAb+4D78C6+kl3w5nSuL+b0IXK6f4KQQl43j4J9kEGrgCl6kX/5rjEemRsfn1Utfi+uuYRp55eLAjmmHOCDbpnyaHdg7vaa4Ce+nSo5BPp27Im36rpoFha+2mrAs/YbL8CfFudRaetFYvh/pvqHbyWr6BMDo/gNQFFloWtsjMqba53Zrj5FTwyq31dRcq6ZIq+OeV2omXwisOOiKFKViiD9rzDvjdohSNl+qLR5vFghzO7UHbzbrLetjxzbdmHoRaBJVKo8avrGDI6ONHvsf9mbx2llTPAHDitaHMH+3wjnJ1xJP1VQd+kcNyPZoh4SWMM4ZYpTK5tojZmDAKBNNEySI+pPi9U5wmDItqx+a4lS6s3ZEK8dXHW1YEFI5kw4a2LreYxNgRrNmhQlgbw3Q5Xzlg2nzTjET2tu6msIYiOsU4sNA7Rblh3D+wyf6u8cLjShGExTYj4KsQjOEJs5YqOEl3gvR6spJmh5QOisjtG0c1v4w3uXwWmeP777J8FwIHUWI79pHgzd/F3jUNSFUJBSfOZayuDZIojiQ7Jyw86Yk6sCJJ4Y/N+xo83O1WD3bXIFiPLUcxrgHj1m/oWPLuut9j2EjHHXfi82u/N20ToovXlNBftdcm9N4/Cm7VIKOUKOnfe2ae/TY+LiMDxK52wntnExqx/W4c9CGkv7/mzDYEgKTn+v+VjQkchKcbt8/4k0NWXb/BuXdhvNqjHMKwMCn2JRUXydCh+cFBXyLqfNn/rkSGYNP+Zx73dETKWQSN/BOMfH93+Mfj7OnUv5bGbCGZ8YYoP+NHmPb59Oph564VqUd75LZ4kc2d97poCylTsaHNprh7FBG0UDSsYluv1V1ZYaHgaY4q01puKt8ZyclCaZDg1pItWUTu4O71SYT/lhPii2zvoPG7epXmiTikFone7Luk96OYRKjVeBsHU8Ag6PZxJHSCjtBoDa76WrLDevfbImvT4EodoY1xX0M40FDiKo1xz58vqki5tkBiWwA7es7Za2m5armG9UZoT+p/nDqz5NwgtdNMMAjFXsd6onpdPRutajB9ru82Lt42mp/bnrTUO6cnCMycKW6fU4h7izWdTMek7/H8Nd5PnvKezHRrQit9e/RKk85DuMFj8pxguxyO0NH5ZkTMCq/LR1vk2LoB/BOTQCEZMCqDRq5LF+RLIe3KUgR6HsRfremESqKksGQpVv4qIEgVtCP9+ZtOVGxHecNEvTm9B6hM/CD+jLFFp/ezSLPXiToTLUHFgALGFnJooKIA2SybQYxTRk6qX0FQdmhc5jSlPScU2PeXjy8viLgc7HC3Or43Rg5wFX/PuTeXpQXwFg+AArtkyyW/02UDkbb0/7UQAickAwDXWGGc1dMmjWV20w13ihMOT3xaVYdTZEEKSJbUUvbm557BmgD5PLfSB0Ev+7XOqm0UegLah5RrjETICsE+/X6hhs7YRt7cngcTVaDQ+0Y1umWf4Zverlufoy/FQSHbCttj0dE3jv8II4cWv0eSXndH6IOjzh5WGSxcMBJKVVnOaAuhND0ULRkgCC8ynGnCj+NJz2L3d/utqY1wmxa02dlc1DAljmT6lYmCIyz6fYiu9ogkgeyqvrap0kW4jOuExqzENRy/jxPWsl+M/o2ZQfuY8OqqKRDZ2eabBdA4OIYM41sFVNhLtBOX8ooIUrNsRwzM+dXsWbF9w3sNyFsCoimiKQYEDjp24X9+tKO3eUrJHj89fchbKPPOMG5NbOLIGwnhNiJdhW6yMQecebeBlGwfbkR4TrxQA8BYwsFyT0yBhe+zQVkvdZCQ4iWK/RV2hck+kgQsmtI14c1lGxxH3ZDZl+hsG5ti79bQb1Cz2uSG2srRaBS5j0RvB0i7gfFUXJoKutzH85QCuFvx+yI28n1FfVUiVGMUhoxkc3q1MIClW4mY0qZh/Z/gp5J/HVpFsu2X3dO6M6/Lcf/Nr4k3OnuqxAs8mPXFr3qUIe1k6WrILx+BUAGRkzfjlrcZYwi0UekiQByIzV6vvcnBXxwQPKDNVIUv04rnIECHi5T0+D+M6RcWwv+mc6OxDps3xB/XM3RfuRXS+LImNxcPSu7qRcmpQkB1E2I+gC5VAzqTYl791/1TJA1yIQDds6VZVyl43e8aC2FFdemKFR2wbgxfnSwh72HEM94wQuJ6Qf9v8mpPDlKJ5wKkAQFx1AXJe2zJjeMF+zS39/FWEkIg6zHvPDhUFAqebPtPUJH1ncD7iB4Q73Nr2YMkVP6L97uD1dxp5dh9TaIgtT0qCT55OGShMpP6l2uPOpgtvvk3RgkVCrGW9vP5jJvTSr6GQPQuEmShr+M3imASCFBtQ/IPBFoND8Gy6eRaDArmq+p8qLxu7OYdfr4JtpLVIcHc7wQwNq9eJIbeefCMqXcYDj0BJZchgKtwlv7lmiusCErEAXmM9ylf+HQOno8xKCBCUEYRlF++nxSlDW9w/MZy8/wsNj08dooYRdLD/mWQiLIWYH0Iy3ZsPgd8P4ChOrKNUYTBXHOPVfcaMHvzsCf7t7Dw1tlYBwES2q2ifYKD0leH2xt8vK0ZwzgQLgBU8VN6hiHnVTybzqaD0BQbF6hQddl8Ug49NkTYQ3ZKueMvxoZcb3/L7d8dki2NU5TUK7h0lvf43pK4fA5efVHdgHyu/9Op1wgF5BXCDDyQRkTIHTjb3UQm7RV45xII5ln+ZK8szB6gZ17+WCK+fchYTR2iv0mS2zJTfdGrnDsVXQCxN+q8m5aVfg9Y58Htz93oirVPm3yDL0Ju3rUSqkqq+yvlCs0zwmIECkfjokVR54tDLKDBR5vig/Ir5ROk6v+R/Ut/tT6j+ZQSfU6+Kh1xXqS1ZTiJ7I1aInxF7oAtYUYM4NvFHfMxChzrq1n5vhR1RZHJn2pPMHYuGuvBasbdOM5cuhcEMNFoY8dd50DINePxt+hN9iemFu3bNVjKaymEHZ83FUuNCmDzTPOXrKoIYZvpF8cWe1k8hG2eNnnAejlk6pReO1/6suusVe20jBKW5fcHGMKaSHTTW6XvCeDOF2vLeVE+ppgF2rgiWjZXc/XYxXSjq9IxAohycfcH0jR14zMQq8dK8qlD6QG3xb5gFsG1lqTQ23410KGDpfx1S9vSBI5HSYVDghXiCkICkp2McxxjJ33cYFjin6nhORk9ILwu5e+GciGB4oTIrgFFeFHqYQcBIPSEAsgls1Sv+F3jKD1ILmx18Z+m0dxNDuLGWgWle9XMo6W58lX2IVQiQsQPaZkfykmP25cvwgYaNhbSpMiOz1S83V69qC7DYjHglQ5aDUEXStiJwldJ2DMLaGOnPoCcpHeiBCRsepiOtWi0jnnP4MaTjWHOA1r00Dr92Sbpdqyt8Fa6hZApUsu9MqvclgkSzE02arGvS8+ZDMtUwscZDvXQ9vDEhl1Yg3JkbU0RugppQc/LZkD2C9rO9LNCo50i0pQmCe2998K4UXeoemRurMikFxAFRm5ZAjc3dsg1LOFS0co8d1yq181Iic4W6dKl/TOzfMezWfsnP6dRaVNglfCkQJUSZ0FU1LfKVUUz6ERavJjKh3jQ5x1Qrx4vnHrFqwcmjLT77hpxDEQQDVAGtlOREAqg/Bgno9Nw7UHxfkvITFts0whqNiY3Fg7uONr5/lU1fvyaf0eut61cE82hwmxHEuCWvSSrxmB2MUURpI7cmDG110Rr3oUtyoR90F9WGPzFLlA5L7QuaVQZJ7Z4OSdJyGz4rx1mzfWBiy9op8F9vOVeLUGBNBPwb0aBEPrZFa4wsA2fGQ/cDXL9/FUXiqmtoa5txrgKFKyZS87XsL5EXP/Cti48eoE1f36QKovbAx9ZKA9PyrbU0kgsUn7N6RV6LjAe6Yxt75fXvfXoCEC573Aj8MWTSOl3q1uNPlKw3PMurl6IODjvk3K+yfzdGGCmfz6zDE9F1lWPy+fd6wIz25WoC9FoDukzYiVEMZRdibiFwvvcyCkfQ4wUibHBYHJ45+x+vCFNzm2mFP0="/>
  <p:tag name="MEKKOXMLTAGS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UWqxrxWh6H0yOjPX0BzGBaPPkFH388GrCPBJ4kvOpCctt718/aVvfiRJT3eTxq3xWrFdbUVABzl1YR7k513ni5HfDGpi4IHkYYyrv3p8yjZydx+vTY76mHXVzGqJSoVnSHzy7LYI0nDXdI9QRbpOLU293I+whXJ1v2W52XLdeqzhUE8S6ReHscNSwg0rxHFDw5xLj0EBtg5+QSnwfDJmNxADOSVn9IKTK+KWDzWGm9N/8xaCGyIXAniR1pi8oLrCu+bbZ6CWycjMOxvXxdji+gCkl+QNQ6EKD9c0WEi/IkVV8HNRAqaShbSAE7hAmXi6zxfk/kaoczNmCEKXAk4bygo6TWR0uKGq0FGtde+dOERSVsJXusrRyHFEdoIQetWUVjOxJkfTug9430tEfa61M1HIQP4F4nxOiVr9pSappXqdgkKxgTHxviBp4iVVzlXBofIOqDT2fXe2PJKKMMWmWk+TYGRsDGnFl9RI/LvrmJpArb+bm3liiFTOOQoJ/Ytg0s3HaZZUrk7u4C1bB60WTzdeju3V/LVrzfhUdKBRMr6A3P192LkkFD88YFC+IukavgpRXjXp+x571nf8HZU/K0WzMIbV4YSxvTsiWvBSTv2ynQCLmGG0BUpB9W2dAsdRo0T/bSFbZn5IQOLaxcKSRABNScOA6vZMptbMKuKPaBbDPW4rRqveaa6fSoiIaGwhDyibZs1/1KlAVccz58r65rVnsOqe8YMbed162epYNK5yx6Jqmh6/nEc2BU4L/vIiozoL6X3qpAG+INyzuwEZkDR7NRIIQTK9eHiEXBeuHd3wi5B2BJu3hbjgMvfhoMuFFCYGXOCZ7wsFeKSoY8Pl8rnt2e9SJdlA+Y98Hh7n4pIoOiIBvsx2K1pdlURO4rpU1hE3Lk53GAIy3CnJm4c1FmB/RUxJgBWgb6KmwNekE0yBR2JKRWBaJjaw4k70fn2lfzGFTfeDPI8fIJxtD4BW91aVrW93a9YCkYscEkgMKEdn/C87iatBfQU6eV0yR6caWuWB/rNxvPWKGvNNi+6951hdX6UUBy4PKyh/E4v2FFzo1bfCRa9Zy2ClKvqaf/qM+knDQznTxw6T5sWjkHR9L/oHyIK/bVTObLBeDrZxYY7bWl/qwaKkfR/gfRvywFKJUTqI8f8CLXmJ2m/Wvw3k2TI1PDeBX/Mmg6FtJDCw0VWudPZd2BGTAt0wF291mJ0ttgFCgV/AseruJQVjPzrfLNe4cVBQZ3gFBQSCd9bhG/fU5xindCJvFFljY8VSDda4Bu2ht5oSxXWLv3NJrdYoP+RSWFGmgrQy8tQO6JsRCuf/D2sw5m0Vmyw7opMm/Iph8pOlrIVR6H2JVqbvIIgX9vsgIvyuXE1EeIgRmK5f2fLGJLYWpZSrYmj0YKNgVljTS+Lk5mqQLs52yuVqPGFkWnm5cnKLk2FRhdfE+83hDWuZ7P1HZAYIWs7kfB7t5bi96iSWWBzb4sSxT//YxBcXrl7kos3EcooIGMGWgJWcN08Cb2Zv0YlDuk3sJMJx+5LUmAvy/EM+oionY0TQxhtOjn82rzGtuLnTRqLyX0sR5OIJTcSgnnsmA0jQQtG3yZqZUZ6lrqwPPerlPDazj50BZ0EaPmyXgT6TTnJsVS9N0qy80PgxoWE7Ml6imzt9J/l6sbabxy5xH8Nri3XhL0i9f+wqLbA1Q8fMMFkf4LS9LOgA2pl0WHGQZ5YFLaTmUFc9/GLj9v/N6r6kDGjdcwOFXBlaunYCyWkhjFasYnV2/d0/ojVsZiXBeVPevVBrITH3tZBWBMicGxadEedAb8SpZFH3Nefd2eEiBk446P6C3vWxZW6rsbFk9n6mxewkTCQxM7kawTuk3WcyUrU2CrKaAzGcdo/bWlGHN6XoOMje9sXYQtHlQNURzUAZfKCpMHmhw+skitB32te0sZF/5X8ikUz3WF4GLnelz4aPOXQYI3ARBSyD6cMD2RQ0AHGhHq4mcuBaHe3Fnc0qvKZPWa0D5Spr/TrmOQa1jeU+KbWZn1MRQG8T30TG+iolqfWt7sbm1WQC4mn0wi7d0FI/yXRqy3UR7BpqzGriD5em3efAqpVrPwqbiUbTWxGFNBYda9nf5IESEQ5DrROTCMGU7Am0C/kMJ6d5Fl904qcRsnKEVKJbGgpliJJj4K9BFEDt5TMMe/1pkAhe9xgfafveorxzaC6ITDITPD0v7ScMAmE6Jsa8oFzP0ZWoLhdqBDLLmEWnbSpVGu57wYppHQ/fWd4TQvbc30FhtNvk17wKiIIvO2l1iRuEy3OVM3SBo/Chqk2QtqwRH0QZ4OkKraaKaRgqegJg8MQFnUiFCdjUzIR7MbbzGNas65p/Je7osxMK5tmFzFmmlv3YjpEA3NO/Hc8ftCHXV5TDbDbgHU2bk3G5+zGxWwTFHjd3oJGVtB9ulTh9j3jkCOPNXtPcA4rXpQ3zky5jim0/iVY9KMJfH7R3/NakwUs7vGqQvZZjfBSWAFA/K9dQVtNUP5hZ0g6Ec6YGZE4VCXPJogIJCZb8wz/SCXp+jx0UM62A3gGn4HLAUBEXEHb1nnhSCPCvQj3iAIae0h/vHyC5vIoPzubZhW7fm1Ff9wPAX2mC2rEmzBoz7AWupifD5KWBzOWoPcPxRMW+SFiHLKMejCTN5WelSYwYHS1vO/mN+/gKsxVGQWJOcAxpjb1eywUH6r0P5nnRQOTBb11mUn8HU8UfsshFwXNAeU0y6f1LYdqXfbc8IU6resJkxNBJuwvloR59dn864ztaPgKwB9h8LuRgm8NrNtdA4FFSAD5C3yxcBo6rzAe+rXG+xY1SItivc/0g83XUpY3O9/oE+bhHTiuCBQYRLZ2Ycgdm6VOVcXuinK0DWMz4lAa8wvyQV8pgXxScz+nRbhHCPNDS1LI2XpyK/vXWg1gOZnOH869oLC1gqIyO630V+ClIA4jUV/75WFdLQJFGX/jx+s8VvHvwKb4YzVrGta2ge/VhVtALmYU5jE6rktdIpkGGNjkOH3x750XslkuAu0AtDpbEJ5wWWJeM0LpQutNIXE9izZvOKmndLc+9N7novS7JQh3YZL4h/eSS+67nQhJHos2ICrA1LmVnpKPR+y/Fye6ZzNr8KhIj/4t6Qp4tu3Omxv5ElUNx8KEEPRAEvT7vAywzY2gZDwZP4FvhD6mCaWpNXkeW3bnf44/bQuIt7c1zsw8+kPm0Jp9lEeCG7shdNpq0jA80MCfsEq4TwSAhorO1i475aMZ6XfYaX5HWr4XBtZ/Zwdjd58xYrEcpd1T72rZm66lf2jtKZ1Kpm9/NvLwfM63CCgU1RIakIskjIxy8i35JC3ODVxZBzAD2CHMsiYO6Ew4PnISSv3AE8kXToNVN6hVA3VxSPCuAjBrvm68seEenMosVZv1rcP7S+jelk6Ixr3F8gk72DoIZzyvdw2JFfcA+6ukaERFNFXWXAy5A9uRjD8/0eYv+krR8p5w586+Hd4qPM7m97J71iICcOcwsNqsorA7LE/5BrYMoLmO4/mHCQhhhsQKnEOWwJ+wiCEdgeCJ0JnUic9yNq/YVsQ5rtwyn6jUT5nT65B7Vmo/RD/1vb4WmfrxK+Z2zKRqJZ2vdCRCJjZnZ4DyfZbrXZ+UdbE0hxwy8AlNOLb8egmiV7LT3KczhEbqiyz+tygj3SlXKBurHgx4kAQ42sRdMzt7U5rDK7TuqIEQhpuohHKjCgxQvj1r6zQDiqKBYVkDqJmkK3TkmGWJrKDVO2XFJDNXDepV0onksGjRm3RwEpxK8T481eRQZ4W56Ekw0xZStT/1ZllZNYnYh3lUTeEdrqAzmrWmfdlKGt5OksKWhIIQSdppowMGk6AFgl7zBsw503FmPRxj6rQvL7W8qThFRNfd/2D7Dh9JJuJR1YLXI4HOvn3gRDupoI29SdDkp4Lzqv83MceedXwTyFBS3ZQlYoIP+CbP5RMX5lWTunw4fGnw5Py94KZXR7PWx7Y1n9SkUg8c++LdZtZ8nW45q+0awVeyJPye2pETrVN+dWssrH3Hq6ZxbX1zOnCQImpSG54cm5pXYtBdjDP3DpDmmI5TZPcwsq9PD1erdLHGzIUSGSygfCgfUK2mdxrLixCIWR4YOqGWw5bqo0oV3Nw7p9HGCHB+OXxWUQYurUQIpJcnWwgXNjuiomG498/kjK+sIHMrzado1GVEaFPb8qOZHoSAxwBjEYJy1yWEpSZ/bFuN2xhn+Uzvl8Lfk7cpaPEPaRYpwGXuhpDyFd0VoQyR1qU9T7djneYiwLMtr1LGeHma9fOJPE1rmhxzpbInjUGlgkimffPolpx/jvHcBSMiU1lH/V9u5HcrbwLMzoXXQsge5z5e93iC8h+SSh/3IKzluhpg8eMnutGyRxtIYUgw/tWJrxMqU4qvGmC1lpspsnI7PEj4tjFGKqUPD/zOFx5TSWtvjCNOxQ+PNu/iALhwNu1boeETZoozO8He7y1wt3NjNew2qUNIrlHz7C6B7kZBO4VrnYQKRh2yQMIzIJWqqNrZ2GakQjx6Wmz3YMEDzjXFbrsox+EmRsVcutUer+XyvQlnumStroYo1Kc0aZlH3E6p8i0of/O3DEgfX1DqZ23WqEbXGth/6bLWOQWF6xmpxA7uwIAIW4TI81juIfzBZKGyGaKGpO9X2EvPwsItIfIiHqX19jMUz48Z4Ntl3YqcUCwPWdE9gg5aMFq7Xh7LGnEdH2QPdy/aUg0ACVb1NcUF1gW9ZlSAhGht53+tsAaxBOnJUUA+5RZRsJWhzwtcf2L6GR98nehfGO7VlTt3VfMGwgmRpptLdLGBiHjHy18AsHZ13MZPjylyH20tYibrL0GS5hPbY4oqUtDoKd1RT0dELj/fkia4FqsAFvc61/4Yl+r9xjQwCYvq+YytWJESGiwp7ThfHhmFk6yQt3ezL0uCOrNW1CuLS0UdenUFkyZRiwIUAEJzzW44LeuOi4SBWfPUwRbkT0F2u4CTF45/7vYRf49BS4ECW5bgOYTpcXeRjiQaYRhvoIv/lEwWlx/GKid+9+a3j2nzzcZ3D4GannMp9GFtqwPVlLiCcCdm9IRLrAwnW/2n2lXNXdSKB1FnBfYZn2QbKem1iQ3k6xYxHMMx1DTk1I0flqbj7ZGkQrGz3DTkL8RhTUPD7mR8sWHXthaAQOLG5DYVGRXi3JpU4FODpNwp+nDpLL+aIjhDkiXzgXRWGJ8/pE6qYWfakrQRDgKAeAO6QKrroExktgO7qa6xIU8p/g1sFDosPHAiro7xf4MU7D1SNVhzvPyT2m7bu6n/jH8M2a9fOyoyLreQbeSgK9OpGZKyV6hpmlzZetuCOgwXGuzaFQ7cpVdmwr3d3uIbE/pQ4LeCd79u7hBHJqCHX82zKXfrI6lX1caH2AY48SFUmFP4imJxdhekbjpHgul6COShQhXOEhyb/I7ksC8vEOY2DrwSQf+b+eeX4dSAH+LX5XjhQTwdhtoU9igvErrqTikQs/MxYNxZms+Qfzbmjb2yE5ucIOL/g1+GeJ4igyhvvj04XX8WHmtZGz7I1z0RjhOWlIdT7pXpUIR8fbBsISUPkfjoObZoC2BOLO4WpicvtUqdHf9m0k8jK0CMvQsGmWtJUJHP1HSUtBsKfJ9kXMLDoHtyg/hoGBakpx7JRHNMC6aLayt2hytSrGvaFnCUPPaCYQCAVA+9F+qqra41xdY52tQUMV0oHLs4DLOL2+ybzS+Mh3J50QL2WYowZSmapLHQKboUI8/0utXb4zZVW4Ciucmth59GQh1dyz3stmZ34KDT2GzY3u4GyfmuN+3z24yuhNsI0ymCQcZ5ehiop11n9dSxpVPAPTd/ysiIPzLddaVeo19RM2CE4tMToHLK9f3DB0kD/VISU0ieylA6+0QMAK9nXOlrBRGJqyagKZLEGKT06QuBeJfkzKVpFZXZJoM/VqVvqpvXowmUJufTzhhbYWPzbN/APgc4+wBiy+UvbzFi7V7kZ4WKhLU93zH1SGsJwVh7pDeLu8UNgZyyMGgmPn+gXYyTy31PrPkgxfFoFxacrq4/QETQ31KXzi57NiSmwp5NT0nnREM+sjlO4u8g2n1zgfMiLbaEyHtM+IFMt0y2LJB1KMnL1cG7XGLSx3lsrse/yPSKqXsGEZNf1nB4G2/59pMJE9UZ6EDl88isRUeLmvDCBymQHjwy0jiaUuy7VSUkJaylMpWAN6p77abjczbZSb8k0yH/Ex+6tSavy5ybHErxIHa4wJYpu7Xp83J4HJUXLEaJuwzZjgaK95Kmt1eJqfwKrocDcndiyEsql1dLtBZ41yMuKDNhs/i8N870q81nOjfw2CvGKuDjt0DaE4geDtrZAtEeVOOVguw+RbT9J4mSSVCnrmL8MAiHUhj6/tBCzwuvimovi0aLtNJq/wu3LzZWHBEYPGaoYBeMRmIea9iZliZ/lKyENT+Ikix1OG8QHfRPLpzPYVGxpEBcNY87ELIPKLvAZz0VPM1LGaMqqLg9aiRwyUbjx/Mn3IUlQ3VyWeO3hV91MNBJ5Gm1JRqsMh42U+4gF/OBQTzA61VwBOJk/PAhegzkrBgT3ktciDtAS5cyVSdpYT/878CBnhCletQV+nlhKf1Akv2F8jOX/sePgNk3gba3Er2NYme1eOOQz1Nh7CTUCnaYaFm9Z7vR9bD+cDd2+3esxZZpmasS9otSpleVkbr7qpCJArF+y9ExmDHXPbgrdVOK2S59tpIdEKnyaBW96UgikLS3ne/hynq2x3CEitbS4UO21delWStXTMRFh19Xg322u7K1RUmcvf9C2OegAAhH5e2aUEBsp9LwhkgvGTLuA4iG0H2El5X6DdiXqt3dpzVQjr8r91lUBmSCqxXToa3i25zZczZ/mtEtQ/wrpvSnTM3dg+jCv5VR+37t+1IygBULmyYQ4abmCm824nYz6LhHpvknuLQmFQbdkDUAXyUEjW7sHqnLM5YuajG2qdgqvaOR2xlLSJAPN53JoeNjMUB3LZS7LK6Jo0uzR/nI0rgZgmMf9tU7dhNkx7ehXdAPsaclVy74pULXdkmLSCvdU3V042BuPuoY25NKRmS1/iBuhGx2L5YdZiPozxtva1GEly5PIpYnSkG/1DZV2OWlv0+A4/TDf1uGl/SJx73GsqNPF7s/446QtPE3gnxEudOrQVKnzv7+rKIb91T5wsBN7kpvJOzM2JWwkGARUHsJJh/Zo0wjLoPVgPeLcx/5uD/yGAdW5IuRT05+OijQOuWFRm07ZEZCygVtkUKB//3ZRdiJepE9EKKfAoSasEIw4G1ggRfxa9AAB7aG8ehdcC+3IFHnCIB4gI+jGDDEqG3E5XIT890nt92yhD2GHHgtssoJIaUHu7vSPL4L9dAIp+LWaXjE8jm6+H9K2iwZLeA1jx1zXK5/3Ap05+0tnrNVCD6g4tUqZ0lxkby5DSiexTZPBIxdPxkIQf0tnBG2zd7V+PDxe3rWsisqsHAMk19K5fM/U1r5H96KyevHsP+pcjyC5U21CJ3x5sWn+grIF3TKfvmYFrDfuUmgA99l4ap6O9DIO+vTC4cegaTWkrSgsM6sMzyayJPD6ZFH2/pz0049dbDxqCYK3tCwpF+UCh4TGAs8VDbLkSwio5dKNEGiVCGnSGTdrSQVMM2RJbuu0wDUYBW1iHii4kphJ/iAFbaDiCXSaobDOBVRhaArOIz3nfEKWdMial3OkJPiqrOs8G+0SRUpSLefngDAgU4+Hl2juDBbam9NvwuMEIWjQ8MnHRhoFBBJkg9tiCUvlZFbSeVbrsXfTrtsw0WGpB8AmBa9Mhy/IkoTnMiGZo9rBUfkbccARojf1v1ZEIp2YKYogUOyjw+7L9zFYkkcq2Z1qe6Czbw2T5BH94xAaHmShO1+3yEGUDlDWxI9Ylv8Jlm7uFW9wSikTjRuiVnloPTKsjxfoNgAfH5blCeT67tibbW4lH3oWcYvIPLPivna81X9ds+EKfzcL45WRenP9JHC/V8TU7BLwq9TqEe1zRfIMlA7wWVMJN16e8vfKMAeX9ZqekOM0RhaYotQcGBhpFwsrE5bgYU6E//dO/ENKvQ6SP425xMUXsEDTOtIQ1j0a3EVbkwP27w8+9uS67GOfUwze+KP135NiIdEfYgfhMaZoX+x9j/fJA9eER7oZ+F9xmU+mj5dHnEAVQw28+teLfxu4C8sj2dhKGU2ATz74EM3r5CSg2S8X+yIIKuzGfAOdVe2I0H95Eqtpxe3CX1UVrEsXBagwUGjO/mGASHvfFwUdfoeFfQMkW5xKsj9XMilx76WTdIHsWnhypJhPTAdhyTfo73eRK5HtMLBBgh8mdtW54hPzY1Oy2hpMkUAAMwt6PdB3lnbeKhxi/IO8h8pMQ+eFZ7GAg+Hl6MGV8wF7je9LYC6lenN5LoesEHl34Anytk41vAJ/e7VMS3ew2qPjLc0do/a2YFjJ1UPo9T2WF77UzWytGNYRDCJZu8ECJw/N0yjImFUjIEU63kmpV1YKdVsh9R7eQqpK4/mkDhkpcPnbthxFhIH/d679IF5mAQihow+S3tk0OggV5voKkkt/5VUvJlpXiYN+2BotDp0pj9fMogTO7iW+iXhKLJJqHNuLglwvgPj7BGGc6AE1K0wxedeTNViSsmWCld4PdNGQWoou/yoBZ2VTu7NTuAg16y3MU3D7iMYYgwr8Tx6lFlh82GGEd2E+1xdYii1sXXQ6IHQEo/PZJkWTl2A+vwFmdTmsL14yZSodcvJoF7BJ7efRjIqNbWYncIYRYj4UQLfaZGQkoS6pMp5SuRDNtPC2rD6wSjU91AzXfF/bYrnqwxJtn5xX+ChC9SGW5MWyKy5jR6xzTOMqSnNXKiU2607JgvN8k/eRMVpTYyQw5YOPIEMTJcYU1iRmeTAxl1SQdSpKmBLL+kmHS5vR3ORh9rX3exCwlNpbOH+eC9tAU9M7pMeeHI7cajeznk0DnZtdHp5hqLlcM0NYw9wgXGEQpKkQuIZ3ZN79ExkrS7szTPclthR4kP5Sc83NlXXI4fHqfdBC/14yZvjoMyJZgfoYjJPKYsVBiM5V8aFRcShHeTF5IRoVZ5RH5VWt7amX6FSto4Iwy1WI+knILqUWAyRx63nOl6KE411Bu8I5OxCCQUdyVJBK7O6MOlSyR5YNhMIvP4Q7zfwyc4bgcQTGTPskPsOB5Bj2II61mlHk5WL2ZNA/QBfEpEbK1x7Ln1iPLNrUeiuSS2VyxRMUD97yVWm8k+0qpfRyDF4RlnfXH+0u1fLCvQsmQMCoS1ulpXi71348f9G1MtfOzuDqdMH5G0Z1Zh+g8ZCeNU6blChR1dgfScOrqmUeyWZxfduawZdXpY7UsLxIMLZgjBquzwsddt7vsOKmG7+//J0uFkxJ/LC260u+cSW7GabqHqBGvnuZpR3F1Ry1jqSgTo5bM+ZwO2SINFE388NVxrjeIrONlEHUC878p71gnyfBRXphk4moh6e7fnMx8RgSNzugvF3sQE0C6apYkbQejOOjOF0XlVbDbI6RPT38/QJKJsyeyhl+7Km0pRYdJ/i9rMbdXir/S4ZAwN+GR+xyEyPZHaoCWrn741UOSF9Iaaz1qzSWxlT7rkk9U054pgH4/mkFhOCDzDcKhI9TNd1N7PHJfAgzt3UqoaY3EJnDkv1r1LqQqsRgS8sQfqBaMmG6as9y9VpAhki7STmgaoS28mDCutZJZqRzg2EFz2JcXzxM+dR4Bs0nv25jG6yuGAluuyOzbW8Oy0oTajCaSox0cuIEihHS9Kxk2XFRyPXVF2XikC9cMP+1o7T6G9m9hciuIqAybUr5XNPe+c0u0SGU5wg84UILgJ8i1MMMu96L0yGK7G1+KYcjy5wjLtLSIHa48ebViuphoAQDvv6V6a7ndrhROUBmbrJ0Oaar2mec3THNBWd7rhbi7m2xPJgavfBskwPlD+07FQHUSaSqy3Od2EghbDkbwCCQW2ZJ+7I7JPgGTM9tCW7U+dh/GJizafY4b+K3PCCJE2Oq3pRNJyivhBV69+Ao1td+4E5dxuOD11XzlbcLdNUyfpN/0muNZf0e4Bat37EjgPEBUmfFmS5pLjf4p9C3FkZbL5lBT3+VFtfu3fmJNmEQEMAY+iEJVnaa/ERe/Q/bevaAMyZsvpsRZWv7Y6Oba5SqBMEd9DDxp83SHzgtYAYGPmEbIACeYmkjxRWa3amSQQPCOUbvt8N7ip6KUTlg70gOPv7yCR2587GapLImcJDha8DhLaikYkntppBJtNRuQi1ywxCFtsWO6NB+m+jB9FK4v7IcPbKTKyaIX15uxO4iiSOI95UMw75HffHfFi3Opm6l5ExFtSfCoXSI94FS8VRrZpNc+Iv+TuQmiAfvwp9i4PxutM3ZKW8n7dw9Jz1Ur5HQbhCULiBa7oSFbfaTi8zet9SFFt33eXw2XV2t8LPMEWO/+YUJQT07pTJIdz5qSd3y6QHsDm9dTsMnoLNy1yHZPb6jAWObV09oBK7Tt6nTdtCrs1H8zsQwmckZw2igMfEmpaKjboayU+PUCH66N9iEFztfM0yNPgp/YUijM8ZguE2wgtEfXH3q9fi0Ach2Ol06GMEjR9ZIo4DQTxOI4pifKSwW6aNJiGEsCw/FcTkXc/6aeTWoC/VI09WxfjhlTWYU4k+XgWWaXNAI2Z+RzzvEepnslZjKoh2j8CJnkkjGIUEGhmeFnJRpuU1cB/8cvip+WYBCLCW3orTvW6ICx/6sQLVvb/ukHZ7IqWMhGzAhZVa+vkYs2mRNIGDlHg6/HU8hbrckhbqyZiun0gDd1Xa4WSPtj0kNo5PeC+byS1KHUyxneEehqWA6Eyve4d2qoHvqfRqHlAZyOY4sdNKNdHn54IcLC2Pr8+8zyF5zBwsK6jcZiyaYmQtAnEdZKF/IMAtSypPd+31MwK3nC9EW2EUSyxDPn0+GQS3OjAj7aeK44aJNAxUbzhVtB5Cnaq2YvIWP3zZJcdk+5KiLHz8l6dfo579J3k1QJnIFx+85/sU1UOPz8vROk4fdrHdUcy9KFWrOLqWvS8+3oUiVLD0RKrmB4vph6BmeHC80DrwZj9Xkf1MYa0o9lh2cFlqG+XrIllvOt6zk78KkcvFO4bghgCsi67ytFsYXYu9cOYx6fHL683gdSsCBouPWVfGAKwPfBV7Ha11KJQAkqaQTNxg3JKzM90fxwm6cg0B7GoLHqn70QwDVtULn+mu07yYdnvdiz99hcouLInBtGk3hiEvLhEcpuXKQmQ5Bc9oSjLLLaIHk9mN6MpqB94dBv+K3pPTv5Sw5aXhXELlWHrCYvHb2Hyln6nPYQJiO6JvxD5lhV2g6MBtE7e6LY/bwR762j4LSJCRJiedbdGFr0m5s7u7ezRUIcKSeEeEgRJ3oPWkZRFO87A1O/YZnez3TO01sJYzlUzCQisxvwzCPUN9onQj3Uo5lxecmXDJ04WtP7yewUbFNFfLF1hijNrFa66N0T3HoGUQYlhXsuSY5GxUkq8rNNDtXKTW7SMmoT40ehnd9hjHGxBJuuS/rQ64ki0ZjNngZ3bvy1Y3Ewouz4v+v24ycBbRVZ4sLqeBDUfNOqqeBCYcIlj3fDb3bc1S+rYsq4cyv1QHpe3IV/XEZbE+mMR++Sn5JjIEBNqsqAo0crd94rJ3/kzMobYRI/YCN2/Tt9aJEvEeGUnY5Hct/S5ZY3GDgPm0kaedApYWkhoqYXQvS8hE3DtYF2M+zVikkIQ60mLOidlbqINCtAJXp+sAlXhiq0zVK/iBBbqS2mBaTOa/9cQtRa8lFIz8AJXZhZmyVL5PbrVktAey+ddV/H9hnev3SCs9znnNVaj+YZkmJFkFcjEKpDnCRWJaHXHfn2ymqBozhKv19DX9zApFVUkDmZBRpxJx5Unoy6q9TrVbnE8jUwei2s1cqKIf9L6G4VPsA2k9n6lAWmsImSUf5lTu8jTGZbKWTBorz8LpBYUTWltNo2mXxibysfKkMsLu0cTJaJXIH3y52j+D1XQXdmNOb5UQaUFEqltqv8umj2XTU/PtATDJs/BScnAYk8KUse/RPomXtHdMwFLbdIZN/OOsXXXCwp4rd43yitSDExmDlk4hsZvX89PGeCz7kw9tmiWI+ASLKfnrZClSyLS7GOOm6soJhCPoQYjTfrbYBC5KArDb29nnySWD8YCez3uw5aop02CIWhTtbCDx/RlmqujwNVRJq+QH5SCrjNS2HDUt9mB7Zy7umh8p+9+Ro4o+eSkWef+BQVQ1X+LdOgwH8nN5rwXgmDooGS/AO15+pmNsx5ZTVv974DMexa4hmfcqCRmRF9ul7CYCOW/fKZARZHWYhVA0xSdRIo/DTQmRPWwzf7UOieAKXkaap2mqPe6DxmXIL6IWYLuuzVTrvr523Xw4qatIlIFA/0x+Dx+zL4UecnWdxbwugaWxsIJsrZP7c08KGFoRsuy236YlLvmsbJmtzbUntffO6nz092uSHg9I9XoDW8+tk9cjx+OsdgZ0KgnoJBWrCHiiWoe++XqMgNszOb1cEnAnUF7vv7GRQ2hHr8TnxXlXoHDKfgbPdqNP1qdVVcNz6XLH4z39nmVSrMNChAlmVSfCABPQwoNkw7tHwNAgC2lIhk9CxnnuJl3IIlCha8bvTdfGLX7jdZQJipApESoVe4RFhwosUiprgnT4F1O3Vsx5NvLyPD8bym+9d1WgQB/AnWR5Nf+AaSmTW2Sd22iXOGbb8pyDtuiC1vVmcza0dqHou71DdBk/zv+L+lyCf2IE+yEuxkdvgzGGPqI4CV5F4RNVU9pgSZL1euzuUkchu+Zg45uUo5OWymoSb3av+4I61TIftsW7YfZJr+jSS9zACrWhT7cQHpk0WEldpW/NiAc1ZdC2krxXyacNmEMCVONuxPq9+EGt5FSQ68JGkz+CGGnW5QvoHp86T6GhAfu5gt9ebxvXFvYOAPgOA/WsHUIbV92Lr0CoIyfITCT4Geahh9guMZeTjSDHuXeGdMCxVufz0nC6vmPRNrfdzz7cukicclj8E8XfoSmWC66SNY90Driecqs0tUgdaZZje2th7y2o4fJgEVZGGUm0PVXTfGUV+FZDIgaAoY4PiPiHRUb9QqTGDNNMT9KKsZuMiNUCxdozu3HnusXUyNy5hUZfd9jrO3tUnl9GgHQdCEgkRJ+kiXm0H8soOwzhHy7/j2sSP8whQTWURiiGvsQ8SB/DxC0dgJNdLiIcuC9rbY1EMCjBEANzLBiCuKtP3sBRcb4/auWWag+GWGmObyVaOVpgIRRjl3VDc/yZiaxCS9VHdKcF5SheO51CXVq7gPfr2hGskcVTAQz6fnORBp6FjoQA+X8jfEAh7kaU6CmMCzhyYtqCxTPU7axAzjEVn+NRIZc4N+Rl4T5hEyEIZVlzfJsPmpk+c7+kZomMobPe02fYbMvGZEy+Noae5Jch74/CF/k1tz42Di+MoN2378Mi/MgkFIzkNkz7eD/tj1pZlqVhl2oukwXg1w5Euj+6aawfHm+yC1fER5dWNxusDHYrEF0qDM7kQJh6T2WcSGF6ZyowaVlJbuddExlH2qgT52VnYOn9sbpNJ48GmlWRNgnOroaqcYTjOssz2GSeoUdV1GJPi+/yegMMq8YRCq5SQSoCAb9r8rUDxuv3nJE2fC3RjU9dPOkObgI/HNKdPH18tc8wQDPSBzKfGH4RCJiOoAuyfzyOaQLCDrC0r72pLB7zeJETV+X+H0Het+O37S6MxAYn62H9q3s4yFDYTozHq5+gYKht10/8EepathW03nMagEqzUeHAag/kQfzexIxJtkF352IJM1p23bhYD3/TheySy44/vlD/7uWsV9EtYkEtDpKvA3Vkg6Hqm0vnqYov0NDnXAt3/e5nmKfvMzt1xxfPPrnNp7yqEuF+xkL3FFc5MTDq4BjGUITXfKGEU3wDj0CQKJLXFPvUXzbXYYkygM5SwscxPb5VLzDu+zAqK00ogbwaAP1aE4MILSfFbjE88VebglCx6ktrWrp7E9lhl9wPRERCFktwPkjxo1DI/QOXBQc0HTEtKmg8xDWQ6QGtlWqcRI0/KGzt6hqc0sZWTccl/+atThbnlLEaUzP0/qAhoS15iQFpk9U6owPDwEqks1FZkehsnZPw2hBifwarUdmVTUk37leeVbCZrn63NTEUpZGWXQGox0fbnr0XH/POU472o7vNyEXnV+dHczV/SVIeRbSX9YjZw5PToRNL8R8RovmLDu8l3+UGyclmbrJZQrQIul7YRd6QwPplmywCcHp/VrXHSR0CnQp4mda2xyFfn+oC/EnP6axBntYbusqrSHyZ8MZxlxLhlM64lFhW1DRhnIDLGlbzXeAZeDW7fhQ5oEIlLZfNjNnTerGEjvyURSGrJZxlz7ahyGnHnMRvopvFQIjRld01J0TBHQ4plfM1T5hY1zAToWx2gIJbVAd3ESNP+DXEPwIcMWgF7AzGhJMWXKc/1jCTB3amZFIDxEZPvfY9DwSPncwYrh6LFrR9QQJdhCld+c+8bmZw513bkcmSJmpADMNOHVlEnj4ElSEHCcraJTpVjoOcPdhUNEOsI5VeiQK1PJnXXy/0Itt8aaKQGuodBwMV8eEIVVn5UyuEb+byqFPYsd43ZxTbUwnIod+x8d73IAtFKNeFTuENIhjNEVCUtxZjqRZZG6jmB85eo5YOZ35dfg7CcwefK29ipVI7cWy6aiKkaClbcxUb3K6Y4rUljlEUwjA5cAUJacF+M/R7yb4bSJH6a2IE4ZioRo/+mCEPGAcostnimyqzvfcBpzBGBcPlEpZYVzaQnH6MbcN59+09KI3Y+hHvYqUxMEUNRIFoHCOqQEcx53Vh1UbwQww1MYMPbroV6j8FiAT7YxnivUguTx2WTmkDtd/yt3z3Nfz30ZLIrU6zTVhrKYk6TDqiIeziXViEEDM0G13p5dUjszdxWlGXbMX+2oiDSrcBsFW1ON85GMcET7Pxgcl4oh1vgsNZTpxX0EcfdDrvT2YU8a1oGyLoc9+so03Ab7UBY3TRDysaxQQCO1+2kg3PwO5+yvDVuu3wk49nmSQrg7wzs0Y395qzXHD6TFAjMOLWMqnf1aniqOvgD8DV6da+bY5hvGPs9prYXQqBlBVhaPQvvNh2+RXLFSBJGaq6kF0Zh4lC03zmHI2cllqId0bYqfvUmK5J8CRtuhXOcMtnqAhEMJmX4fC7SbeShiOdeQrd6ATMn4uhN780m7Wij2gHg/NOGjvrD5pM8elGVDkhAnOhCtKvQP7fQllL/aSpwXnqOTFwgNEeMwYVbC3PhGKIt6077em4NGOZ8vYJjCiSV01C6PTlelLJ6TRcD8gKWBsGILulOMpaSddQCUdl2BWdzRmNYYeBYZ7P5YCtE0fwamCNS3nGW/hcZiscxclXyt6UJwzR4+zR/uzj1ExTfnpDqNySOxWO0wZ+VRB/EYQX/MuElqP/Y1/KC4A09iJRT6dKiJK8heher4ipYkyB1GrHe5TBSxhm7MMpa9pfDrP3EGQi6jMcSqaP1tKDcioPjelBLAp+Ykv+u9Ly+f2uHZ0MgnCHfNqVquXHGb6ICJNWzu+Cvr/TI1RvwfN+6r2H/9lhd9PSPSOSxUBc/BGBBALnSrYbVp2irCPy2wnf8wmIkE4GQ+Y/hRzxTYIMLiP3gea8VM7FwgtFuLvBS603tWVx5Mp0xIAF7ymRyVAYWELnUFPSyGNdBwJ7FdzeUxAhtFmf9ODioCUKdPgmhO+L2Py38NTZ7MYxbCrSg5WSe84YygeK6ltDlc60sMVd3SSdQTG4WWRQQ2XhoFP/SqvwhJVu1x2uBh3YTSUBbbdIMFVoaidokdQtlSDLWYDH6UaiyM7nDP2gck3OXGkn3QrTnRektSVUbCvzTkVpVmm71gQZUdHpy93epX0inFUuXaR2YR1X6Q3TV6skBAFN0Mno6re4aaqc6Z4AOydDq4yIUN7NC7jlmrv5IKIoTNShUPGzSVftn5zf43r8kW7ZeAfB4yIxhQdp9BeZ2YIe34u1Cn3HUHCLCkrJhACLPWSV7vAz8qoA+DjCoFCI4IRxq18FpedEYYvabX/m+A67bdT3Uwr5hVcWVsFrEubZRuqrxS8JDcJ0fUfklJn1NqrJGbUvU+Tv8dfP6KCxkpScKj+vinLm0fWXTwpRX7GlSMJ0ZOBN65c+7AJLMFn3ky5X+gFz6TNjK0+iSqTez1EXIFD9kUo7iio611f+bIoUQMqgdgSYcSFCMHK25zfGh9YQ0+Ls1KQwSqHbNYT7tqrFg51tkRwGBLIWlsT4r4MZzVKGM4HFEV2OzuxsZEKwnQHrJBUX2nMagD8JqxiGiPyEdEmiT+fdrb/QTZSSJ95oEcoBSPbOu0lTY9mzTN84NvXZrWWVX3IjeUxeS8CCFU9fG5IS9ET16auNohjXV/gP2YLmHg6mUajTnuovSbwwiikUXjqpBLdi7fMQ9Nf8rFJN0Lam8IygiAvsJELkpikG8+C2tdOgx91K+vl1a/Z07G79fNS99QbCgZRRCi9XDXevrb/9FNuWD5ZC1kwq8NSvH2r8dhEHeqwu89ca4nCV1DGioqWqrAjJ/vn5ORur5gbcmtnqZmIxygTfhTnKOOuUBe4wzGGSDBmH8674kMkAUwrrl1sOsAcWwH5J8UEFQy8naMt3YCP98MSCbKs9zGYxZ0YYc4SFbUtk916OAtVk5TwqTv2SZS6q/4CTCspsOXaqIKgTyvmi2YVEnaFtVvcpUnKSRNkJ03oYy8HB7rtMNXQkDaPkFgkH4P+EUdDECnxQcrKq+uDCYoPgi5PjR722D3UKr8ELC39XtMBozgMWDuPn6k8ZZRoyGT9j4mY1JXtI9GVwOwzSXCgp8WDsZwRXtRnvQc6tqV75EQResL1JxxCT2UoMMawLRdjrLtybvLWsTBP1+oV79TtvkmF4mmu9v+sjv+CFBktITzw6MP/XUJ2VrLQHdctyq/XtYzWGo/WbAHbjUS08wX66WbdM8j2MbU3fQLWCUzS72IKWrJjkQ8aIcQoPUk1KxT+2fb5GBZ4kWM7kWJD8MoVXyNpdlB+sxSZ1If03M2nVDTR9ETjD/qpFN47Ag5nt5Fo7bgeDC+C2k3+NCk5AU9Wr8SJjCdBnLqQuNXVhri4XYOx1A7TRjBjhdefEprTpOrOotU7Qp2SSzd/e41QkPn8NLbQ2crIhJ8SWhH5h8twRd8jZ9UDpsJutnCmlSNKKmZXhhOr5Uu7jFVmx2l64NQsPvghOTJgfIxxJ5QCDDcJR3HonQVxEXOOqu3LVwUpDiwgOFFVbiTaX1xoacIuI6+eS5AmglRYaomoYj9aH+0y+CNB6NXcWRCrm3BDFKrkiOicmpaIfdP3DYygyaxZmnvnBCOiaY6S5rtvPWajEEGo6iWrLb5x9nLoTdZN+FbXMD19FghwVPEc33/pYZR0gil8b5EM8Ywu+91AU+dBv8ieAtJ6MEphqv1aeuBNWE0849q3R6sR0+lRdwzt7YqPYPWWHCEXTurKQWNvIY6CZoBoqOuNjs6S+F4iTsgDeCdudCFIL/lYrulFHxnu2QuMn+yEQ9vSn8h4OLpEs0IJCf58JPOBJoA1LnoLeTyl/P08ZDdgQuIoODtOZ9d+KKlLh1shFBWAkDxffnqwCKgRzWAMHNcUFZVpUMUouuhu6MzKfZSndtxplq9G3WmBvMP0AGWlfZsLqTobl8i6vGI02cj/sWfBv5inmXS/14bZC51r4NtJMxlx1/cRNgcT9V6Ohw887BlfQbPBOUchSdK8K+W4zGL6gYp98hQDcfP6rXWdKslnoSucbUJqSEIWJWvICeLl7BxjGrO9EwUroEwVSAsy1kdZRixYgeZPZv8HiUade5aucNCI2RSfFsBaD/WI0uJ9JZJ7WiZK+lV4B7puM8R/RLNFiHsEhpXBmVE5eD8cRhoDtx+gFIlGSrtgLf2KVCheKztzpnQhV9rpkuOK1Hk7vE9NBPdrCCaXDGa+kOVCljw+/Rtsz8ynIRFcKaGeYZBte1yXsOd5oU6s8JOljnx6M9UQlXiJPimwlq5yvEqZBTyQTA3d6jqPzGwZX9baE6ovjVdqH6r58/dg0ua0HxfDzmWcvT2yodcecmfSdPtCPkwp+7dt3UeO7w+u2TX99Etf479aASOENRTNg49XKh+TC+hwhL6pZVAOqa4HD3URq/wSrYkeq0sBb6EGUxpcEEMLFDYwjenRqGt1kuegOQy685hcFqE9qWSHJGbaQDwcSneNxzlJ7l8XJSx1BaAOd/ciIwhXq5RDL8aLivx6QwPrU5BiUf9tmstINFBc8KM3d7LVGgalFg5Gkgec/XeYpuSXnLuzmOxQvsJ8wll0XlyUJkJNm66GXZsk2tFskD5Sz+XvCNKDXvdu5qshAUoFucLgmo5/MrRs1kOj1DmdqBCreHKYu7NqLwWZUYk3EFDYXlESlW75AfCUzfwZq0CIxJGHHH9NzUE1WktXBq3RUedD0ZFrzTpiLeHtBVuugNaUYxRvqNov8yg3bDfVX3i77eM9Zux/Hn2xbF8m2vex6zIVxI/DYdOkm3+0VLVrL5Kt9BEZK3oT22cqFlRmiSVogCNsnmGZzGnT4zvfR1k6CxtCd/SmjHVKdVsHkytEpHrbj0rC4CWpyuNfp9DRyARknzhLbt8CncP6sanVmw6E0IXNirjfLWEommonVUD7ibW0irkM6kd+qsO0dTLE1wSlzXuGny+8lIRxKQTJwxSbmw/o3ktP2dQqQ+rQBuW5ror5Z4UamkZZl4BcGBo1bWpgKJTrsCMbjgAC1VLpJOl4059rGMWwvNxqYy6o+SIl/kKtmJT1lrM63aw+PRyOhasOPHZaQdL9zS0ZYt+E9uzA2MSbMlLzutSD3fQaizGvhFKsNbUPM+/tJsKucFrEeyXQdiSYijWXdEAAqYK+shGLUfj7/R2TBDY5IKRNRtyw6UyGXwelTArzs9ZL28uKq+EzdsWYYwlZpZp1GQ1Q1XXc3Ijj+HobB7Uw4SWUvi0/5LumTJ4/1+Cs6bXrQQcYdBQqwqYMGwl3l0mm+WNCeIhkak+9w7Th1i+6fyPqem90vacAr94cOI49yCgOhENHSeXGu5rDYolcl5cDXG+bVfUpLYAIlUj38rTMnqq4GZ5ycYuN81wQno/jes6WZA3Qd8GOlynTUKIIyeH78r52xyBlSqrwwqgNLdqrRkl/OOTiHlV55e+iqwKaHel0eldgpzVZUSQpo3YG0w4ACAcRUF0jS1V8nZPi2PdUIwiS0j18trHyYZykehM3qS9DhdIvjIbt7Er2BXyK+f/IUViTSsijztaihu4yIRfY2tW1cfLqVDEYEQ22H21ooXIumxMyjkM/dIp2n5QuaPRvptlk2A5uqvYRW+SCB4YezDKoQ6vAx321H56z93N2O7hUAsAqcbU3WHm1wZ7I5ejvWDtZ0DKfRHR2dGBkkF08AEQ93pc5bVvbdb7CUNDz+/p7IgvA6ByQ4oluEoFsrnU3R0Oxuj17PcNXLo/IKuVwriud7JGaFMgMrvH5XFLtW2is5ygB0ii2v92m8Vj0GGC8GJX5ntQzos0CFoC6i0/63FV6SctGj8SfXKay8mstQK1rWe9AflURu+6GvfjBArViOWdel69BEe3mn77wMIraayPKeyYhhf+HtzXZ3V7hk8VtEufwLNQQTxt86FY3JKC90Bzn+7CPVXJywYT6LFD47+P5ofJaP4jvVOAw1TlgpHzALrvQZ0vG0pmTuLlrfahaUFrMwb0qACyrnowFjcW+FTHjmaDciNSPsC0mEit0IXFci4tj0d5XEkt/QG7wI+Z9tlE6y3KJhb6sjsnk1Ugq0zA4N+lUpPWLt54aC87kwCxwjmEHCu5crnFa0ah6uqTHrtpLcZSq6xCjshGigbdl6VWzuRmMf+5PlAl9K1cbnXj02P4IOf4PdTSzG51CvIp5ky1iG0TDK8otop2MZsFfmhF/aSm9Hj5/E4LtQovxXVs+WbcR+O3ww8nle3xh2t7u9nxxqQ7mmDJFZZPRJE/M/90Qi7TlK5/9R0QOlgPiFdoVooklgqgLzIkS29lcHOm5j8rUHJyFwTa+F7nfvmpDrXbICIbrtbn8Rhb537JtEnlMepn3t+FlF9Wa470+WoepKC/3oIZQ6jENSSixb+M/vsKYG6V6Gd3piR3vljJ1MhnquyJ1bo41B0YWkEjkYwN+ircFzpdg8D20YTgJPCNTk/8ZBr4iFLL9GbR1JzN4bM8N+9UUlhU9pZgVQHFJ8di2ZeqzRGaIDKPasvh3RLCKpeVpWJyZfTikD3h2Yb1mugoMSz5gTsD41FtVCZzon3jNKmAkQF95rHQWgWE6J60M9646sBiggo6fs6K4mPTiRIrsTM8UHraNRSpGRC9lbMhYUiw8mGiPw3sl5H86EoztNVmHqQF/3f+kClBF+meKrgCSkLlLsltMmRgOEM3JvZW3bvLbTnXFVyV3CvV4xqSmaMe6OZuHjCeU4kCGygyLhPG98ozjxUkaa9pP2LiI95zah+bES2m9tZfpx6wsvt/zzd3J3MNtSERgst3SN+qutfPS9IAvbGeVj0vWvNbomJXw0cE6pLfaA8gyLizNOvcBsNE30puQ8eNsYWLMNlM8buFDRFa4tq9lYLSj8lHiZ3dsSVKP6bid+fcRs9dJBB1y7I3ZgJWskNR1sXg3XWs0cECdsKg/c1t2zEkxdR87CJAj0R05WRkBDBa5bwc45iyZSTSpaqyPT60/ojPQwe60sFkOAd7ribT+olIMWH0vXtNZDzMGiHDd0DwAGwmOafp49+AiqvAkJz3+rgNpysm90l6UF8LuEU5oog9NXiMnN8osll4s+HA1tDjuQmgZVyLEhIelKlNl1YvBSJYrjCO2/T4c8IxCJjnoJGsClh/nO7St2ack4QEHuL+s59tKS4ujqX9lZq/PdE7/1Lew6aHwOS7n5PlNsp2ZLOY/amTFNUt0sWWVe7Lj2OJJXIgalGgCRdh7fbx6AmD7kV0DH52fA+G4TP84xnwZojdKA2kBxzKlzGb3Zh20IWt9BcCmJE6pzhni8c58MiW0MBnqVIMRqw05O14j2QEcqBeN7njsGcv5YA0c/Rsvj6Z4iiaza+iy0BG28jpHldDoGoZ6nHHajks2wbcmHq673ffTnZYcN0oHH7QKRDLOR0M1xFJJcexcu+LWPO1Yau27T41XaL6bNAN2imFXmsy6ydY5cBhQG7bM5Y4mSaTN3LxQ+Q2ODX81L0nFxFrfarAR+CCbatvHGznJE3UrFBz1ZDk4B1i5nWAJM8jzzvPMrVWJFpnlyn0ufo5Kbu/wDMiMwCUACxOTg8gxzrTdGWUYiX5kIn3Hc8XDuatAzYbmOQWaQLsY/uaGEcDm0azPEClEv0PY8hhuzAFaRifFt5L4aTWTs2zO1h+Es8lSW5L5d5AWx35OKgFt7wCKDLm8gvKJrFS9QOzFpvMngcIdAVQPEkH9JVFrj052GFwWHUQ8BL9+UoWbVVA6+1Mh96Yq73+J8D+oTqIoJLj9CXQmvLj5cTkoGw66K7ijBRF0i/pM9dlblN700YIcewLgCErEM+w5Wr58gb+FRKynZbEErmqs0tcysWKlNQHGXZ/BWLGrR07sWbR+z0xV4d4+QGUUAwNubs51SaUaPK1haq7HM3YlUhmUZPA1Ayu7TI5KD4GB29QTGIZJlS6hZEP6Ay8qyifUGJt2h4vVgmyvLcZ2Dz9vACuFZh4hrY2FwTPU/u2ZYXQXtDVsm370mxYJqcIuxfeQO4AKHOSdwZvkaLIQekV1un9S7xJ3E5z7mbB0ojRW4ETkH8Bq0otpVZCMbOVLrlOrc+d+rt5oGN/kt53RNOIIf2DjhYIeVQ4c9oT45e54z4VUN606DxPbah3gZBn1RjO0TrH2mzEfBKcmyejVWUj6gQIpg2zTP8iHCGgyCgLZNLe5brsVmna5JJmKy/Hq3PPF2CmukzW8xQIpjfzWa1FcejA7hU+28VETON554BZk7wTG1Ev4rot7V40ozXNbgxSwSJFTZO52wAtdiN0Q+hlQdah7awflVga9PecCJ1K5aGmRIISD9AgvP0h5yb6M5+VezeZsxbj89H8iVCGq2XxxFE7ba7M5EhV3/dIj0k5Vg8VtXLMKNfgikjHg9yBRnP2melVLPizaYlT1I8IZ6PG+AkXlz34HLBDVx5vIx0698Cvo17SJrzCI/z9KDoVVPsVFb8JCzvmYUj+O9sy6qWuX2tVtmYGwgBWidaE1ey+97CXMMv/1p2BzsuGWIlBovSM1jYYPU6be6othLlLuSNxVCADHIOOy6epy3BZOlk5o0qg5KRpgxO/qLpjuk88Oijj51uYgc3FY1x4P85ixSvfyf2oUCn9BEqCks7gzFMaz/B30GOz8ay2hwRvlVeId7TNHH5IM1cmqAcw30ekMXBJ4Ws22eO9YQfOO38cO00sw20WhXEYwQWEb/kKI/CDNuGgCI/XAmRhewdizUlRIe58iuSAA3w5OJ39rvJ1GKh2956jScbCDNHQBxeVmuqsP5pMzt5Kfrk3BcfM7TqNfl6oBRk2ZSEoxbgR7HfwaLODYmDSaCyYaZu8w7xHDMj8WEnSZmBkfKvIK52+1rR5vQ7ptetGS2YOg51bCt2x6Dyc4pL3SLbvAg9x5Vi5Ch9oH4K9lS0MIEyIVcBcem5Og2XMtsZuG/VXYTp2ECGArf4lBlnZqJzVf7cT0xmYWzFCIPhl3UoK6nKq1p+tdVxU5lQtEf9iq9e3/l01P3HY6GtlCupGZa7pFJTyUEyCiNccEY5ilif+narXIcIfpzmeu2uB41Z8BQqcm5OGDKxy6X9Co5ViDGIl/oFKsD9UpUCbmBYdfQgRihjH/W5kMNX/128RV2/2zNkZVGsWwKJTpq3PdTcsILwkvucaaiuAKNPQ4Wr7iJNWRkjeFcxEXOWNxFjqt9tyXzEXfeKlAVwMy4yL5ffDAuN4JdDHIV+SkRgMmpY1QjuDzSq9UTtDuYHblfRRur+r+eG07/C4ucxHmsgewZMNBcmv2rENr/5I4Oy+n5VwwAPk2LAhEh+9D+LP772oimF5X9hvnVGnlTWehYVAMqmmtJ2F8k8hhVJGOmVRhUVDbSGUOhXa1tUHfbl7uYjUbrtWZvZwUysX7FVE1VQgi1AU7U/d3ynGfUVymmb1zk6VCuTXdc8gVcKUfs3SpYSDtpBdhyN39nzsrQmbomeGGIJJVwYQY5aJvtLGanADXvGIcR3z+5BDdNhNtB2bNYifRj8hesBc8MKhksOxtWPA1NbWV/Mmeiskk7a00kEMI3PkREfVfBmxFphsC4MhZ32kJU5uYeo3UEx3vY/E2UK79sY3Ku4fX7IVzARmVXZb4qcIRACXd2p2VYN9JuxgY/1VS+jAY4omTBr6jOvCUrsC8wxvq2LKKm4pYFhyPpoJ/v/0g6oLWpyuipg+yforfMs/TMaI9oMMCgZv43gEZJWag+EKER25CviSdVYQx/W2y+/tcbJzp3rOZUB19F4mDwitKjKULY+3nxMBnLT6h51/ICPWr2aNbzDyXXdxeoH2ejPnAd8iiSH+FeNO0c18KC6xIz4xeBghIS6gLq38ouFyhu5wwMKnSpOL+LBQoCeAUAshHRAMALUITXuijnjagcxSpucnUlZ8ydqJ9W2Mn0hdzUhcdhrNXPVqWamhKrlyh2x6Qhdj4X6ZbLsAomU/NC4BPIlgFaEkaJxfJJUJl43H74uxFvFk16kwE7Lw3YJphUK1GtTJNg9WBTTmGXpqi9chdtXLp2RaxdGKr0ai7T/zjWBL+96u12f0cMR9+PruqWVgcf3uWNOoLzojTdAMa1YEnkuHGNpYKUp8VZXrfHkWBGp4T6SY6aZ9McYPyYea1PfHi7b9wJPb0nkEFUb4TGjA9mltSox2sOgIlmW29VEbqZXkHmL8cPXa4b1ZqYLvba7rKUdep39QT0hJncmyCXGvfDEH1YioibGTkqYISTYRQelq+6jsiNWifnSsRFVtfiYcsjtquGBBAlyJlgagKnh7N/PoCnD1jJ3+SaKNFpi++EWhEZ/8gdV/e/iLfCHW7JfqgBN81irE1HannnSB4pk+l4ulfQXHXolvuQFRdqsbRzwlg56J7rB6xUgB03Z7pMs3+F6E7AZ93VKo8HYHxOQceqCDHWJmuOJ0EdcZlt5ZnD3tgC+PI5JNccJcgmSs4zyXrDyS0IDvW3WPSY+PeWy5rAt5+lpO8HCGMqCZz7LSGuopbfHfKe0QkrcYsoHLX+ki1vDRAN3mAlSLjRosbzKKskYrK+7N5+fnQJNak+n9LwkRJWMpK+WqriZSrPhYZh4zGmJDmfoPB1uElLWidZOdbwtw391DhPWWiF/NTWh7P7o+T9Cwj9RUOTTDeoI0dfRENd4vLqI4BtO98/gypE/z5/+Cg1NQ5t2SSyH87W9V07snlax5PnxXZUB04w455OcFyYUtsUdeVJxOFQfVSlpa75B9af/brDoj6GMggTRiuPPOpw18Iajnrqq9rLrEPsa5ghs76yze6TNPxpOAANqjqtFpN928n+LBTnK6ui4qGW15LyTgvx9kXsqJZlnhqpQ7N0MMm7JFuju5P+jiXstS24vRzy8Ym5lOR4iMeRJYpt6iZBQKnrtghLCmlszgeE1wBxFC3UdHLIwm/S8+n13TEX+3jNZtzA5+EETT0d3HEb6yPxi9VkdvrvqN4GjomkSC7xEx6OIqp4Q6y2s5dXL9UzO5HW+8FHmYd5iMZLgA/bCXC2iwxpZ9QRz85d0h4qpNlpR+b2a6G8eFKEedjpAl60qWXZeCAvmgI5D/3KsrtOM0chKADtsDD00qpXTd8EICCniieGLUxHHaW4dqKD+EEy9ScmHOsRwpZtfMpOnLgqVLTSGI5yIMNwOPJeVafMAaWm1xFqBvhouBSrpBXxZ4C+2enOVADPm6/d/96pEy6QuqpZaNUZzp0Jsvj5ZP0UuiypltIfBtPnoKLxSNYEOmNL5IliEnsyIutO/lvsFvm77mFowvH1WAa0MRWBgXQRJeggwAc/HDGx0ZpjaCN7voUyuJhI8EC/XQJdQho2EH3lmJeA2N4OIJvegx5YksUOamDGkcSv/hwTJY8AllNGjcExEr87hKbTKkBm+yn/GCHGiJjqSiMbkYMLMG3o9A1mGcTXr6VK3DfN5fw5gfPQrUyojGPvss6QB9RPhnvz29eHoCJdcEq/hOVWRR3KqUut7H/I81j2s9TtjSvAhXDlCuJZ/x5+sBQ4OdhPgfzN94qM3zaFOwzCpuKUSxijF5GCQOKLgc2kr9bOnNnj1cgoXg6NHu5Lh6xry5GaMmr3sOP1v50hsOG0Ez2JQ8nmLs47VRT+5P4EUk0+lyrBeP5YbOPHsEdULN8H35YOl1ctzah1/5IM+A8454Xpcmf0qmNuLedAy9AC1oxYK/XzPslMRONKJ3lgePzpKlcl1EssufCaipcy/DGNjhprxeAGN8VevIW/HbqaV9toRVBXs3UC3TSppCf6O766Z/pk50+GKFBfoVshQXLi3ai9KBy2FnX3Guuqd2P2IIiPn6pO7+B9QnXmo8n4FgrLTnFAExmsKQOJu8h7n9wkocAI9yikNGj1GjNP80y2q14Jzer2jSEYfUi92H0bDdVnj10qAjUUr8MP204GYWcWUehcfCf4Ut1qQGcOoFmCqkG8WzGYHhSH98Gcha38dIBihLIPHxei3LWtWYHISxM/n4KeB2p+bBmCiHZdR2r2fm2rpCVtHIey64S7OuEbIG1eO+hGR34W3Y8mmx1qGiw2k5VGacUd/wPTEY7y105Hojt/Bbt6yWjEtNzQD8Y7c0PYy2EdzF9kv7SIbzKYuyABfHFbkI5pfRsjvc0zACBMbhBtBXW7JheDDL3HMRbnsdTY1CCN4dicGBoAe6q6iDlxCpprcv1r4bzKwcL+mXytYsAuE7vh+y7j8Fr6Tmd45Bt7/RpE9vI7XLaT7kPbRVEVymrzLSiekW0fdAV5F7yUAFdinfZaSeSo0p5ZFdPCHy9Df/z5SfteE6BvCqq70SLeR5DyPetRGRlowydfwDJKufDi8ABdsQJgZ9mmm+hAKLANr+TziTUnEXT/XRG9vqSRCPjBjKgeo95ZRcxf0asRLdprE4Xk/OkHbzPLy0RslnUrFpi5U6BUZoWV8j8uo3t9p3cQ3kaxCjlEO+p8F4jx+3VzofTddZY2PS8guPgRWBjQaxC0ovET03kRQiLnVU2WoSMob8iHx5iWyIM5nUE3c7RvNmVQALA0IUQDdNQUXLC6IZDERe09/0Vd6Wj1hL0vqr6RoJIOeTV3oHwitVU6RN9z2ucLkY9MccGghMbiHMVKjcWNcjnnmeRq60dBDQTd8R23CL0a3f4REpeZ/AcWfZUvEiwWAOl4SNwqRrkM4UZNo6N/VcxbsRBPg+lf5YXHI+hGFd5VRRtqfFx2ow68NAIGwxgCWUu7lOYX8IU2fPqFp8pZnZ8S+i9jRC2itDt6qlegaHopIhKR1vJ7PVa3lEgrke4OkO3w2oHV+3ab/DgBhxnFRwCc6n3UJpgskPSLD0P5imL6jxlFSxj6z7tBcq7H0TX13D8fWJ9HqOc0ReGv9FDc/xYYKw9v8vAIlW+kiH1qCPwT8hc6Nw3JJvcs/WfcGMBz5vg/woKReJei5uRLF/+ZClPgHS2IniRh9c/Nnxfhoi6Yfo8G09eLtTZMSqU9fpZQN1CbpZe8ymP9DKrWiGZrYFc9btDmewATG+LCD12NrDjwrxBReVmZpr6K2Nvdm7EIhsmPoBtcBKTnKh5GrlNlrFEFYeemsbntpcgs95BFJEEe/GDqM0suBLBqTrMFW5u9fL/nt3igAWgmIGqGQIDXnqec52zTKIIK0ZLvU5i2FRDOl9ZdDui3tqRzjN8QJcf7UotRimLi5KRFMrgWWFFyuyTHDfJPkqMFIFGoLDaRPXozGdMKhMuiaoHS4E8jb99lzQo/7xMbh7vGdM0+96oX1mPmC3SjXzzEZy36lkun8hBEjFZIh5VNdKh3tPJ+njunKPDfZPExUa60xZ1IBsUo3iMqh8r/xweU2ccoDYnxiIve+HAX+71xfW2f5zbiZb5JMwXzD8dtF3tpZA/bdMfrfIbf7LZ7P4H5TmWt76g18xCMI81dPHbsP7ucQublaMyMgSeMtzTpXuw2mg5gRZ45ubdE/rYESgTdwQkoc7XcK7739+B6o/qj+9uEmMgligAg8hm1gSqHkh/UBG50BRKumPxCcHc836upT696KO7e0ouLOvuo86ftKeGao4Msk+hfUUw0cilR0wNco7VLethoZ6N473pLBkDiX3ZbPDuLnn08S6pTHxBQ/8SunguZxuT6y9FRuOIEIXGOWEIlzerXqwKHFSlLj4LTuJfEin8llMs6nohnd64DL/4MvtPNNFqRrCYrXKdHnwIgNMayCsio835aVxGHNxbozgXG/BkB+1+OpzrVepJLt+NPanjBy+ZBiKwjSVqunYH6Fp5xqgVTeJU18q8LDbK055KnkrorZCvKmciRhdLnPMyiR5wZES9c6UHG23y8SWIy5ngNv0EUkASRZyIns1EQrX1TQgblV3DuBsiAArNaB+3NjoK9CoquGNI1Eqdv8BIr7JptgMoP1M4zeW5xJ5pdacZT3tYaC5MjLZ+MtJ38QgXdqfgkJyiMOSqwc3lIgurFl+KNxSIK3aTfG4WS5D6VYfnd/tT2Ktfvx5hETuRws0w1HdktC/5wrqWpcnH0nk2iMPBlcvu6kgJsTmgU7QsZT5M3kFYk9Fl/zZcWjPBIlhxgRLk/blzK0n5iwXsQ4oGzKjbsLBks4Va+cIvtCSo8073Evuu7AwzvdRy6gS2PDBrKGRvhfLSTuxs25myo2Fhp5b0OKjKsxPlADufdlQFp7VR93S5DOWkN0w7p+uCy5vYYuPjfofnL7ilh/lQPkyeoJ9ex8/5gYP0u1vVm6G1v9WasGOyYppMKmZ++BRyacskzGJg+GyQqd1vCEm1ns+wIQL62FuN6yOkNv0PWZsO7TyGCtLmyVcOyo5SxQGJSHaWoT/aJgPvxmcF6YPwj7EznTzuX4xr7MIyUx7KEG62FQNvKM73DpBdSMqodcj32W96rFjFRjeWmhWWNJLdfwWS/C8gxKRPjh1jwDMd3bIRDRutH05ApacLItoWCMLGF8K8WdvMHWQfmBXW/hecIeAln01ZFt58WRIED4BatgobgefyT6TuRz76VQSTHia3yPjSMlBnq9vvhfw53gZJTvwKIlroVI5diX/krVyZ7OxWkD8pS/34x8s9y6Y5SoUurdtdk+W3w/Nu/mvqQANPwG0lVM6d2WYwwMKypW6nUrfAOfFKZDb7LjpWEOw4QkiesfwqO0NaSs2Qki0Gzlnbbs6MtUv/BxUxwomoDQoKIWPxBoR8q+cBM/jlbRaRALpUeEGvK6E53JPWHG4aosNfTOwc4jIcx3w6rfdIX+i3g8me8IccslcfyX9WnQdGr04l4j+HmF1T3kzVvBooH+FVEZjP8dhWi992tsZQkXnlyhRFZCWAxbBbo3CjqvLklFc+NmT2bQAXs1i4vfshMj9iKmyOBq0l76WAlYMLjCaJlqAKstw2cOnnVkh0A/9E1WTetZhsdBfJHw5zLtxur7eSVz0Rw5Z7Esk5Ayk1U4wA8piRyOBnEKsskoXmbesjuILJuYf0LtZ/j1trImonmf0eort9zR8H3Ch/Y0NHB2/O1Qv1qo4K9UN9tqD2leAn6OEyVq3j70uugaKBGr/qB6Hr5CC/AK6p9Cl86PVXCBkHZ+O/FErIf8ZhTpJOElR/hzPokGweZwjTvqEPgzDpBYp4X7KBVfpr1IpdhATXnR+yIRXmliFC5gNf0W1Lvr/9Rq6MP0/fVTIrHy89sFOKHO1Lpum59EkJ96AP9rp2kiT97cXtX++z9KlNMr/F3k+YTpE+pcL1WZbyf8Z6Xaknh/vGGiUv8eQzDkYiWWR8Uljeu8rkrVlM4wdLbgx3y97gEcQEv1/xp4QeA1mIiH/pLdrQT6HcOU7NmdxdkgvTxwD5suUlf/vMFVm4zI2Z/CzqeBupEQgTRA0vnSZk6VabiBwNjNidJltggxkgDAi6ax9rQlZjQEbu5ZWOM5hF1M+afQw4bIb06UnrWzSYuGMG/d3n+A1s49ciKzd2/j7cuTVvOHdd/T8Hpb6mIqBP6l6q1dQv0qy9+wvElnqpuAu+lEYuqhCMkS83sP3SmEZ4AqTcrDEam05mszDufcCMcP94e6NuenKo+fLSuw/nG6dSiifKztHGFyrLtJayA4lfRlONeJ/2F8rx6C58FFd72pitqu5v/lXkIIN98nVlvuquILHvBfRcRwkPkQG76U6gDY7sUS8n5iDhE0B7OnNg1NXHHUSWEd/bgv/Mn7dmXJSPq/PGwdv052LXtB8G4fTPv+7m1lIBe2OSWCbYV10yt7JYVEuqmTz65czb82d0IJWtnf99MqEaPdvGsAMJo3dXe4Bhu+9LvCeY3Bdl0dHyJ48454b2RMnXJ/lwVsKAeQlmHLETvSkYV7kX8tZ1rd2qJ0/Pk4bil+QCl1u8OtpOmlIuKdX/w+0EJe54mC+8U1pHOIW3Vhd1RqP31O4zBXZK3WKl2FKOif6vyXDf7rEV54bsScb1wt8GI9m/q2ecqSsAr2K/28hTwA5OyCTGPrqkaSBdSUdO6g6HsoDIaWWx6XwfrsgQceEq916lqRFjGaVN/ZVFJVAxw5roocYL9F4MUa8HcvGqsIFTZEwamheQvFSb3tPcAFImghN6yUdbw0iIduwzA+SigjZ/O8x2WO5SNpkBHrHZAsas2FCqrm2mnIGKs+/7vU1cuX1cTtpxt39H/64kWpDvyKjHEuasBOyohiHim11OT4fHH5LAjqlcr+XYjY7FcR3YkAu2xwAPsSh14JOYyHpdIfxZM7oMJ5RzuNnxgszHoUNRTq6qsPS1VpG6xSb8Fx3Y5TFSYjF8jU6C0FeLTgijqJ5IX2MZIs+f3JqInmQ2qHWUA6AD7qDQLdzcvqcfeSvC273D8xV6yQhER56HnIJqySVXRCU6ikw5uE4Kl16yvn2gXM+NChO71z8AnoPUdoc7g5nzO+Wj1WrFXtIk25oKx4qp56G4CEoFsSWiOJAc+epI/jszmcM85WeyUT9H7CuCx/h2ShfZJ3tF9coXgEleKjQ6iT24n1xF/SZ0dy3P2upeAmbXNZxhiWnIabdONd3r8iQfQ0tpv8LO5ptd9KZ/hWpRMU7jIz3+Y2xdehD4fv/DOvF05ZDMIUnckDiWqi7KT0FzRvq8vRRT5KF/49VAvA8f1ViZoFFYfBKlrZu80vaBs21BHGoXiSOywRQpSHO592cSjmOFsz7JHgUg0bVWciWB2T49CDvD2aE8yVNjjK/gZYbEiwlasVaShaCtSaI8WJLLTNW93fkuQWx4BjXIJSxKdXKWZxMu1uHo03UdeyE1P1C2EDHYFumwAUp9KjmjShzcPciDocA6+mnp35FDR80H/Mzs636RmxhoeepzjL8CKvyJOG9860loC/4sxoMhTf8+0n4yRD4hczeNKS+ASwRsvO1Da5TSLiQOh+MJyD7Ct7UAxZuI3HUQRJa21yelefqDAtl1c1rVaGW1KP8OUMa0Ner87g1XgVI1eXiVae6TN+MoRcIS1Y0RqGTXOPAOEebg5nzBteCsAf4wd4UA+r/htMStCsnoqSI2CYa03wC1nbLilSXbdcs9R9zwut+se0ANf1wfD443Crcjkjz3H3OhvmdqbIiHwQi4G0Q/Hs0wPaVNUo3i4KffO85piakQJ3OyLrc8H08z8wzNMLPAs3RDaRCE/6sXE7qYL8n03aynF3/ZUZutPmkx7NF8yxAmscKK9HAhhfZombIhSGV7qvNBMSMekNCYcnPZZftP8E6Ix29N55ujqkrD43k7U5tGn6Fi7mq1zStOFKLvmRtbVT0D7vPWyixbVcncDpApJdM3qVw6ME6BuUNwDFkgkdWY8mcH27vMqrmeoYShoa9uN+yHw7vStN8KO0jMXKEnLK2JxDnZuOY4eFokUGXeZFK0VzpFCbNAzdZsthQ3lvss7cUrRVloSBj4I9tlkDIUQDw0MxCUHOVRaQOHnprftnQvp6PiWK+/qGw7c0mBPRrocnWnIudBGRu67vTaAFqfxyifyNdwmZ48dwkt/VZuF6eHVbnIQk80hcvIjb+1SUR57bBxVlN2J4VjUs8aMyN+3WnCfd4AaU3sugRNu7kOk0qp18oiZAKd1ScdNrMtPkXgVS1Ya9I2/KV/vsv3DnTH9U94IdP+Lm6kdbYvvQBbxgBuDI/S2lrzR8OzxFGzFNJuHyMqeQMiav9eTCPq+oIuUKDI7x2c1yRJskKcOJ2lFs86IMLyQGLBN9DmlEcUjHOEmx/IEsRvDtEAkXqs4Ej59kYVXH75V7f/euPi/m+QYlLl17L8oojMe8Pfe/ttlVeXr/E+3kzqWG2WxpjtXQd6IQVF9knP24RezkJ2fQnSomKzbtjpZDtEFAGQhxiQFHIKK8uGBVZWvHy6VHUcfKeljAHj5m0r6wJo+eJHzYFgkwl5nHdgX7UUDvQxyhtU7Or0ysfcReRzQXGuqbFMFtLdL7i+L2ICjXHDPTGNx9vJeGP0IHXfcirM+xqRwyd07Rc4as3jdMGAYN7uwrF+rDmHglU6/OSPcUClMoWfYG4I5Z+L9QP/oelfpccwJg17cOck7882BHEjUs3F8NciPNGMk3YqI2UmVdXnfNzVvLm5mPIQSEot1cLPuJM4Yf0UzKO+FrtscXd98d0wpP1H34vpmSH9A/jyuAL/1AAIqovyTDyj9qGH7JxWZHdinPDEI7MYWDvLKlyAq84/e6qTcVqjQkXCRBlB+rZ/gQmPkI+XIwoh1rnryhl0VelYPYODJ274A1N8g3oF+UdtyW0O9BAOjo9+lE0DyvHIu+sb6WGB8igzbH5iaYzBQaK6nHhQkgweVO+1P4JdobNKAAP5KDiR3KvZubEech/pbj22egwZhJOQcQne3m3wm6GNT9WMBGykLhwwKnLwmvmLRZPT1bk/vWMlqx+0KgX1ezN/E0a1tzVtb9Df080tiHqOLmo5S7BXzMRbbYdGTIK/Si3Ztw2lUx2cLouYtRFgeaQItCiIc7MEjjyAlJMksigpGY5s0ZD5rmVfVqLZnV2wwkAP8bZS23+1dZk8dBJvnO/dp89Fb7twXkZscJM3E7+M5A3aNu29z0QTtmlUl0wkgg9GOmPvCLsHpGRozwruJHK/1CDnUGmI7wLBl8Kn/o2TiNu+9nhj/jvjYr+sNNvHcZEvKVKp1GK6P2hEwWmp9CKdvrOIFw3WRDP5GLbFR40TJk33TgE4is27B4kX3oVYBl9flMUy8u+xZ0E/MIADrJEl30xzU4fDaD+9ixtKa4wcw97iDVt0kA57wp/hcJTpPiMNWlSj5eIlUc0HbFc3F5QWRga+xmT3zwRpEYl9GRvjWj2GesI7VOhNszLkzIxbCXZZEdC3e/5JowoLPCSiVArTkD8XK2XFlRzp3xkhEOfhX64FHoEAC/4O7cCXZvpnBPpZVSne0mMk+yEbWsL58mE1mO58h0CW5h6vbbhA4K5CkS3TekppVxf6JDYhFV6GIbykzBfjHOjtdMSATNjQKkCLV7lL2tg3m4Sx99C99CKsTQZla2HqwVFXPE1npUIdZatR"/>
  <p:tag name="MEKKOXMLTAGS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WYMZBw004o71Xrc6R1lRYDrttmezFy46Af+N15C/BuVeR1dVmkVb+IH96N2x6bxNZt6dMFH1f7TEhQ0D+LtLZAur7yNns6BTu/mxN8RikXJarZPvKLduYtQsF+34zhrFyqe6rgEWils7Oqn8iIQwEmZCjve6UqKy+K1WwO+gC/wExGCuQgx6nByVRCK0Xc0jvkWDb+Hx4PIGVQSoTB5k4q2xZSuh6OE8ePjr273D2wlB4tHdhXkO9H1qLE9EJaCvbqo4MGcfTtpFYjZzw/oWAkFZwyT9H63w5nsg0qhtPu9FO624E+h1OFbi9kDPMAPoUJa0FCxZSt5pBP7mzuxiiXLjcqxS4xXl9rytiWRO6rtj61xLEMqturOdJUOfB/TBpBxEfVrcVNJTx5aFgWv0TmrHUc3UIPy8f4Jh6fr2y5sHXrIks1HjQ1snTx5ktWCCNTT0GESNGgw4AQ6DgZBzWKKtvitksjVy4HZHfQgjeURAq4+0gv0ouiFIlYtpdYH9Qv1hbF/OTmbVUJJccxeh3AvSlEjiqSK1XhmhbHoW6KPob4Gs/Y+xbFpUUNEmq61KXZXw//jStqEHKM+UjrzyfCdemPsXcB1aGpljl3WW+O8bkEeXhN3CZtpXZ7amqY3Q8SvaujCMiyfKaV20/eays4qCQ+9SYwMnbu5Qp6XRO1mTcqdjPhax4hdcdvnpQqnKo8R+XDeImnOVGJEIZ/ksPZ1TWqnjHAl54+gjW3Mc3QfQ5sswtHGHvcee+NnXgFYnwsAZr9bw660v/1cO0RfgPJKJRGHAK4aoxwaaNgFGs2rwqXK4A7OO+KRk/ly2JvPW5BfWYcg7ebbkXhqhR2LMwCBWPTwWOcKOvlUkrWMz1ZgEf1OypuBYXm37MnIkr7aK95qKXGFq3npv3b20khtJm412qFHXAjZezq7h+5a4r9ODUA1MGGwJWLR0cFFdOnncC85rx/pBq0wXWUjHqUfZFa3xJF+l7dGMttlJf5Yw+Tt0yyYpaWHCvooippS5m0oAtdU1yal3xezWJDj4z5zaW9qRyqH31Y9GxTNnp3UBPWvw/MOYmHxT8VB5j5pcT6FhRijMTBX8VdYi8yLMupK0lzoOi840QRSD/rOoC4xvmT1S8cpfklGLCtZ24FH/8dIJ+ItnFSsw+lWXWKI4Bhp7TFKiPjuD7x2AfVtq1sz64+PZR7wWngfQ0IeR88QKSV2iwKOribl4nlbTDsAJids965g6M8t8QiyWOccn08cPGL6rwfECDNBeZ9PGWPjpQRoZwAdAyJlh0ERPQ926Pk708bQpzPQ6dseVJaQEoyUmaedJ6MnTDBSRMn0xYy0xXHjhVOQyN/R7/lI/K4uK+mVEQpHv9ZyuMNA18OdUfWrNtMt7GUbRA7oWqGHyI0kl71n0F4syHJg+1jVBEn3gECWUOz3tASNXt87zdQJ5Jx+XC9m0I16j6isW5454uMklcCIVCXLFCPf/j2cZ4HSaW4t36OvrJ8tJooiqQscH9HsHBMni1SWJMH1oXVoJ/WpYolyG4Yj7d14aIMcvnKLTEj6w2ToXVkG0YVrBXtf7M7cQ8uMWnLtef1KZiTTlPS5mH/7EV75D9wsKG6cqmFE60e40z+AoL7GExD3ONB7OxTS1uJq6IfYDRRyy4HAxLeUpHDXue3T5ZD27blUGFtedysF8rud5EDya+x4auKoBroI82X0baQodVg2GnO8vfWzQIuqXprR8W108YUiCdiDOLBfRWX/t8bppwd6lDjRwBa6+xia0DF8KPUAXnuwLQnBFM4Q03TuJZn0eY+6c6y3hI/5F8cOLhuiaS6bxy3/awydkgiGGivHoYQ4fD1QSwUNWui503yEIGjziAibsmw79i5IZiaAhZQyNxxpCV2vkpJ8DZsVx+yrpADrir8E99+e3gBC7KqRx0NrqweUPi5Htider9AIASNIISfGgPCdrtfgIE1XZN2qKDp9AGjLnHKbiLjPkPG2KGRp80HFLvH890elbAzVOU+WuDmfnz5a5PmWGEvmH+CpfhUin9tZmXm0UkuhKVarNcUqq3EdyQhZoiKZhRxA5S0ALdHqFVoG+N1FhsMAA9OBCuKJVw+jtHHwl4G3F6aWW2Tsr0SDJahFAX7tboyeiv3RHpbg8K8+GZJbDPIkY8zSeuKFJczRNA38Sv9nOCELZ6vodzBk9nojRYWnEHVghkEt3YfaLX9HnIWB92oVv0goYT0BQtjZnRYTMJmUDWFQ6IkQ2PjE6b3IMvNLsUF5HpqkL4oVRp2oIoimuzliOaWp5jlLLrw1X1a3P+tcHrNxUkl7PazDyUdwm4Ql1Y33ojBcUQKC//Eo2RVjD8MCfz8HXnbvvYQ6rBGhaqoPc/PhfeME1/WvOhXalY8OnLq22COzDOI/3kXmkiUjJxgi/qKflhyIkv6YZd4aKFg8Amefnxt97e+AKZkKtRAS8x/Wj2NgVQCggCeW8L7Zs1OU4PCXQvr3X2y0Xu9LWq14QcrRyuPukUHz+rQkEyTyjwyh9on3D8WyxAGBAbjgVWeuLABKFDoOfAh5qWjEX3amzRS+WUm6SgogkcGSgZPM91V9d3ua566GyCKUQoXluE26QctPWEcaJl7TuVKqrqZX8PSa+c8aFTb/UtAJ3fYF6+J8/+fJgMQi8h6Z3bRa8pixpiruYyWf79112Aunfo1DZ5aQsWLTVOG1ggByeIXm41ONw6VJzl6v3J4InHEh1K7GQvwBiP07yar8VHq8CknPm+TtRwOpDp9dLlnEvOJD/1wOw9/j2LDn8TXrr9wK3aNxb/JUibPb7CCJiSV27Dxl7+gq7EFgTCA6Yy1Y0OBU6IoVEOV9deGzB/ZOQdjbo43Otw5RlSirBQjUrzPiDnZCfOWxN6kWI6Do5NyAypLv/iUGqReyjP+aaJp9X/YbaYkfdD3YxpTLTF+sGoij97p1V22eIQ+FFGSAjSGBmIsaU0LxOCpLhOh0qXBfsCSYMc94Z40ky0b0/sU4IO7Vf+9VTc2cLNPJVQTSwwhQf3oL+yrL6YfyJZaqs0bpnDr450MzWZDHyPsmx3g3ifnEpN3Q7CBHfJWLI1JVK4coLKsi7QbMstkLE0QaYk5WqqKR8Yzyf4frsMFmwI/oEuKX35Reb/9FxKsqZWCo+MqrHTwTVDRan6C6Hwx0YTzN5/UZWRM16rRzT0jeSXK+9MSFTx9RDWw5u9D2GROZoGRofCEv8SBpKdOLNaL9XKP1YzVwEF7bVzWA/cJdQKo2IBZTPWZaSreqO1jIllHOEUEZUhB2pauaYexoX69v/Doe8P0aejkIyC6ByVJaw6pYFbfu0fBtdl0LAIz1lJXJS7rCRlb0fDx4Sp4YqBFwhjewxibhCABW0xhiIByF/Z5U1RrcXA1XncpTkMBAP4PNS52NKq2oJhIlYDVJKpSFHIUmcLzfqGTPNq4SOYyX29vxHsZa9602SrGj2/Imz70HH2yEbRLWGhVAi1Y9qi9PQ53IGfnDtiF1VKfL7fIT5f/N1hGfKLY1ZB30ML+Zte14OieqEe/ODfsI86ewG0bZCbFVq4jrCmUPATm2GvfBvD2BeWBD6Yo3KOu9ksQ2xIgfGTvT5w35WC3MfnUjdRq3ZMQkXNh4MBe9xm676plm1TB4uMCr4Tn5FnUylC6iRStxtb40/26Clc8WggdrYlYqM3yW24mXXmdR3dMeLXaec1WiT/OZHlMXKAakZpIG9SZdpSy908cGmAPXcztwPHEtZnFQXtzHa3brTZ75HS9s8EARNaUN8mmMUqPkFo701zJiLJ2PB2RObErQj+tC9y9cb0DhzuqIJwdTy0shgRXw6t9CoXyXgs45o1WfzkGY/+1VPCOsiNpOgBYcVH3NU9C+SPrQlwRMR89A0ytC33L+6CnX5eJxhc2hY62nlxP6pd4RrKK+CSjo01f9OKgIz/csrrhe3vu9WX3IW2vaYLHU1tgUYX4JGVByOM/+PognDYy09riRJoz0Juxo9YMQddYGbl6OEmgtGFW00DeIfpPx8yOMobtOQdfp5MM+wFxS22LdE+KGy4Sy7IbnhryE0tIU4Oh3ycwwfHnqIajRGmUzm58kUOXGYUNGFv98mwj2RjSUX2NCwS3XEp3CjejPYpUycv5GhEdAo2fKYBCgp9F1vLlny8pUzIO5WxjRHIgEan/rt60mfU5tEWmxLjeX3o+AWOsyczR3+LjMGt0IEBbcFbwHEUCWBGYnoCvJMmnjhCC/JAFyI0eQRBunCcgJ8JflaLbkRN0Qz+/r1UJwAIcV63p0otoXw1mYll1jZQbunSxGlsTJmc4sV3uyKyA1GIfPr+fzaNKIiaC4lb3FYcho5qGuFcGsBFBPJ30OIg5l+WvQcdRFSsFoHyIwR9JMcW8VPHgv/iu8HP9gdCmuVVQN5SLqJ7mrRXRFjYBp2SSx+tblCgXKu/e5Z7A9biOfAaTu2uCeNcGiSj9z3pcMtGHxEbe5SYlLqpqGvMDN/plRDh6wV0L2ObOCWLoMAUW5rPjtBDznetQqqwh8VE2WEfS3Rh0G3U9EXO0+34XsCjr/2ObMs5BmE6VJtyoXqOOLQC1gSGqqAl3jV6iiSQiTCfqYciB7JXHJ950HUsQvQzqbcIG3UrIPuYEEmRw5T/XcptXBPjNA/uxslH4v/9FBNMGlmIYfp/FGaz2ITq0n69alCPL8RlR6vkXhu8F5eWuTHuAbYlBhpXdZI2gBWKR6rOoMeBAM5aPvTOGvGMoSNwMIMzWydR3o9rgcOz9wxzTjM0ynxhTQDHABdDuiDVgZYa4t4IVN9hI/1bkKL/7pKgiJpDIjlw+l8Sk/WVxOLFnPcaYuZzSi2LRUocya8mDhtoyqraKwxuZLbHNTAwc70S9PQMDF1mcKjs+jXDPtTZAdxvFS18sKXHYb+5UgHkKpaNOhMdnr3lDBxhONMA1fSfXvu9cGM29Anch4ob/o6Gzwwgh0BfBRdT/+8k+aKIb5Ona6Ph43FhAW10e5dGarzJclNXhSuYloS08V+WqT0lHZMRhJEc76usqsXTHnaTXrhWDVv6dCswfusSWgnuKqcm71sF8llRI4x9bf+6qAX4I02uLEORN0Nd2wSaRGWnWWhv1UtkkxqTkFUqYoJ48hgNgLO3sntPlxTC139lpmbVTDiS2n4rVH135TqFIncOCMZUX5sCC2/nW/8kqF5BWhtSpXmZlKnEl0QVftJ7PbtPP5eeMdmvCXTePTRQGSJdKNtKsWdwtshZzoCB+HCVqcYIaMzyrcJitx/bffABx9j0yY93H91f/fiYexu6spCL0mKgeW7HQWWeVqd0Q3/aih9BTLqu3i5SSrqSWiTFf/Zucgn3iXtqhsCQZ9w5kZGmTy//OR4u1Eqp6Vq5Drdgqn+WcufJweG7d4rPl0ePQ8AesJVOZaRgviyOuMtxWpbh2mTxorToYuJ8UfZccMWkWQ9oRieXyhsL117kkk6xWn1m68XlOe5tJ6uyVV+Emq8nlIAC/IyEj+U5zk54oIgQkxMSL5RbfZbStZrHK2nbmoZPxvAK2O+cUEA7wPsZ1yxGGBlHiNeIk0JU/FWIQpW++1HbNaoFHreWCd1WDjfbEZGAMXWP2dz4U5DaCuxtHOs6AREyvppVCJ9mM2s0ZEyIH8wu4wEbq6UgLQjZox80bWjqJS25YJpiAVJwxqI7Q/MJJq0PFKUhjkBRswobJrf5Fum8CYloP5VAlts7JRFcFahHdofJiu7ug0ttFXqPdID62tW6z3H6ka49RuHopYLRKXBX4dRkDAiLKNCZ+WqsCZg9b8LrMF3+gNbHWaTv3Nvt45wMbZFT6tk+XTdadaORJOlb0e/J0oCGVu3knk16T4Pqp8fjo/Z9nAvWq9Rgo3srK8gDv/JYkyPnoJTbYo76l8eQgl+dehA0nQ6x7JoyYhq+pEkTjIihhbpBd9srROHJlgpteCZ+hKa0QLP+/NIESDarNljusujJLL20viimcbM58NAgOyDZi69qVSM/6b5WUImXr5YAeFQ76MnCBJmQu30SzTcxYyTx69UGUhVyGKZKjzf41i+X5zW6AnZigxpHmMJns7Ji9uCSQHRB6S0xK5fSxnlCSBymNwudrJF5X1DzPLst21dQIAuPAqQJsyZ6+aL0Ge1OaZb9HemQGPB+4ScoLkrh2e8Rmn+93U7zE3HS9pPxAdwOlF+NEuCMPLF0ktymAlOXf55D6H2Ysu/WCkv+jZO+EJnG+zyehWmnQnev8jM/gLoLcTQHTYSRUoW1t5Lk2rFlBaIP4O/R66OX3uB3egWAFJGl3LSJHzoNbSwFT2GO85xrnWqnuZF0ZpDcgGxE9ubhrtH1eMW9axXKXl0xlgttQSjkSLJxn8Ja133Gxi/z1IjKfUZnn1UvNcgWlpfFMsVf4QJBu5gK8QuD0vUQIdpFwR3m3va5BOlkfpmILHjDoNEEw1si+cer8eg4JskslWrpai3F1I6HPvi5N33NgAhbttdLsEfMj+sKzh0zbFxV/kvrBotKzNwH27dOa7vtluhHiyCPuu25oe4IcQJi4YSocQ0wSoSI4kkqks3trOBJ+TpCuFcN03kUfcFlvco3NQG+FZDiMCQU823hh9eYOoVncdpw1IRO7P/KO5cbSb1NI27l/4egMZ5hFyQkR+UykoHjObkr4SUlDM4QPJAeSXqv4kBhbQVsmXKYVAvffp+ZI6LCwjX1dJtnc/2hGUiTNUAoo7weoqx/dG5USPlcmOfCxNMu03dJwQaogC72HrmHPVuFR20BgJxFbZbK8uPml4n9yFOjKveQdy3YqfcNp6yDbBqztgOUWoyDxeyGd4PMTBhMQj/9BpEVGP8ypEk8a0CUfajDQBtV8Wcc/UZko+JsxWc3Ut/cGtMH2tE5XEN5CkZoxT5Vkl/PL3a0pHP1/IYJyIVX1W3LjiuV602ZCvQY9xCIDuosOU6gf3Yo3J0DxUlSIbGlGeE1Qln2MG9S5IN5/xgys0xEe78Sa81l5dD4MIoTVqm1bTRujzjxTQf69bXz6QzYafk4z12WyuoySTGVL4MuliND19+QKqvInf84Jy+OWybFCB3sMaUt/2fU6iftTNB/qDfkXZ4lfhlW9p3II+N8sLN2xC80YokNUxidCLxkwIEu+GkmCkOGQvGcIXmeBsM1teDru+L3i0QuGZCceROlUao478fkh2xUyhGBI0jCzYeSkrkHHEbomo+rK5qMm1yVC4uefYvJrw/s9/5TCVE9eFnQEEvPSQr8IbKxsFZrF9fLzVYLAZu5JhQVCKAeNsuTuT4G88OJFluyhzK/U1jFhRxSPoWTgOMx375i9dCsIKTpZMzo1hHAVuYg4RfegKtmuXYhUAfRztJTW2opfPHyIGtJNUFe3mVrAjJY5JjCmDIgRYnfwoCu0iE39TxOIHflRwUqvrFY0X7AEZGzQ51gkx/r2x7jC1wnh0MvaedFS0tZF7Pi4eEQrgyeb0D7nfAGl+LiRq45glDGN/QdkGk+kG2+mcNdNzEzOIc9AAgCZT2xWbUgb7PHlpzpeuBHLrlrrjHXkdBfE6A4AaeJsq0rRQCWCXT+psbEBBsasht5JzyChd+09p4L5MNQ8KP6hM9t+krCUMDfjMrBL3Gtm0cNqF6ihXpMviLyqdWqwKy4U2AyAbyKfaAzSnNc7sB/mVMdFwfl/y/tm2+WdNqpYy1Mn0+2fu8vOqcD3ck034PMHFtriNS1fyJiQLkoym3lh5if4RGr+8LHN1zNB9pl4ECrhMeK6cAlSmzBJOEl5AlW+rQPTgcIo8rJkP5xEn1G+ZDSUY/txY1jrl4rZ2UMGVLjbhqB/bidHqyvSo8sWWR1hxF2ZGime2JHxmzV4lkd+eCCNxJh2cTrmyoljGKoeD+HZ9/aoh/6BT+bal6RqJlxP9Nb0LoPzzWdcDxblIGBFfk8xvN+pTwZmvNDTUPd/+ZSOAbAN6OiCnmgoSJjf+R/Ou2RDUhSXvFxfBO5MpaSkHQvYcb/dDGnK6RHmMgVab/pbG6IFpQOQhwzBJ6XW1QevdBO7h8yqEYHxpFH/YoZDBKsk19YwnRKV2CH0O0IXhVKiA/vaqQcwGN1UgCjZ7D6DH1fsmFBncE2G+kclYG+LxK/3d8uDI1tj5dieqVu2CpfpAvjJa3M2tpfgYIALNgfiquLCPqt0XR+EQPKVys6kvrllOPZFFmG9CG9dqFduiktFy8h773MZuRcUrMefOF5kujwBGco0zx7wuvWw4E7fLbxJ9Z9QW9GmzmbZEWYNFkGqAkRB9RZvaPiUCYC7bJ/UmL/DqK8mfDvFEu4+Ig7UzQJFToEboQnmZFgI1OjkqNLGqWWu3/TaoRg/awzIr57GdpENlOYUcEekLnMVxVM4q/AWJWvzxIo5udaVAeuzSsptyTWHKj4iNa9QrBWN1VkU30mFVjBPuRgGfDaFH/I9w5Ta8Ut5Zl5XwS5mn/+Kl1K90hAE1v5Ro7pcsUzwo9gUhtvNoefH5C+GbE3k9+NVnqoErEsJmMLbsk7urqocA2Uw+eCdEJLWUHGC9zKoBvfbHsrgSxQdrUTOfF1SOXXWGmvDkA6u7qSgphExpQLlxecnITEIFaNzUnguJS9kzhXBciObGzHch49L3rhl3XZIpg6d0tK1eh9rXOxddYG5HUUW3jeT8KcuS+UkT2/jlGpEuJNw5b8FrbIiWu6I4OjocxTnNudA2v24KInjYHhNQZu0nSPiljkal+KeKciODE6UY1S30vjOm53QTsRW+L1ZRTQl/rTN3J6HdfQs0HiyP4q/q3aFyrZ7q2F2IR7Gvb63EC40hnskVBI6PG8+JMGt/ultHsf4rIQ4Rq6xhplcW6EIdsw0FqvmC+pObRqyoNgozL7GacHmtuw6lIFOuu3FG8TK7dWqrnXnsdIwqdwMLYIaX6UUiWq5CdwnLaVkz5ptm7V2B6YDBQpmCNmI0k47BdZBkZJl3gao8dhkPLHrw5Nr3ELH6eSr40hLzJpTPdC9Fd2WdLGbFT7P36KK4inN5XweJuhLmFMlKVjoLg+Jf+uCcMOXr8iHRC2ZSU6mYjYwlf9T2YvhokyQ9Ve2ZYw9Yuu4y6WZbubq0HrWIp9W9OaaXLgbVGAdAMz426s6wnyL8SGvbODWMQ68f2cwDVLcLSkGIMt+Ar4E1WUfAjU1Es9EF8Ev5i1mFEW2ohnQ5rnFoqbVIxTKq/5itnvWDjGtnZrXkna07zXsTy2xzsA3Xf0JEJBCirmfOkqbPTfL6Sx/KMeiXEG94ZUz4lW2NDasVIfNCxRkxEQw756nHdofcoQY8DudEe1KeRz7jtG+hqPin+/cmc6N9mi2XDlkUWpRh8dDXi3O0X2FjwW+hHWwIXDYP+cV8hE+n/NX96gv6eOHK46WNKt3F3RD7x6G9R50pDe3FZEN2ZIqLUul57qfkZRSjrs1zFkbLADwQRw7/sXhlbvjoRHnzhQsb0kngJHJV9a7R4d8X8duEoFkWCHHVq/uYbjALYm04sSneic3rBRhKEYxPLARwRigquyjN2FtVROCT6eOUzaQ74X0u5+xNMaoOWjkHBeWnoVIPRJq+e/kPVf3RUqNLaCCDkkyNyLkNnl52JjR6ysc6CNPe7Z3guUSJC7ua4uRagTRPu9X/wke5QFtkElUVSJG1gjUfGnCaoL38nszV1tllyCBRp8ZJ2Lb/g0FmuXY5Pp8VwZ9CzFB9jr3iUNiovJkc2jngHiaJM97VzzmWVrAIugzSiTL1hFbP5jBSQa4gAqt9twzTL8AvsOE0DGWpd2pHvLepuC4VrF4Z+w+uq+Qd9cU6eyttk68AtZUmCeXrF3sAAE+YX85jPw986t2mvB2zHvDZbk2/RdY+miEm8cinoK+kQ82DY2BExFt1ivDTSJrzhTTwfY87FP9m5Vj7GNi+5RI0JI64yPNdkIwCNKxjW51hxzWuAsDwYkNg9melO2xBy4blqenFBeGa+HP8KKTcgf3TSycdYXTB8aDfAJYyITAjcPvV80ApOHCM5UWARCX1yZQ4KqF25/fNjd9YTdC6VHmT9YWzSSZejPf3KPIhqGl9GyVGY1ZqiDcdd5Qqvp7+zW27uJ1vpPKUTWdptsld7kYsKPVWONZybWmojnAKzmEevT1A+VmprcHGbIJ03iSZRjwlbLCJ5Na/bxjmSdDtbIetLs8edHv8lDc5mTjUicorOkxMuTyMS+bRgLVsScQKGcIkyBZaPErI9bEINTDBriXRAAjPIAVl7SiXJilOW4ZJf2KkZ1rKND1gvHEuiyffQackO+LRfUc5CEQC7eM8Fd9D1ENUIXg6c4gZdSp5UTvB/euJU9nDRXWGgiORZ8tTS8G4+SNrZwl6WiZsxuSsC80W8Sa3X2Tle6WFVWleO0ioo2Kuvh+qAKLwiLGJgHx02VFL7xG850Z0fZXPHaC2YORJEMc9gySCLsX3NCIHvH82LZ9VXvjl2bPDQNlgAq52JtmqfJlxHdRFoaR0+7t8074f3YKfD6Bf8cMP49HD/zcHtP3CyKLjyvblGg8lSNEn4CnlGAyAN4n6XGBLxQdd6y/2fd+3KstPwqGOrj6s8eM4b+eYmx/Y19jd91CeT+yhhkQBSYLtLEUmj16My5TR6M/rIthZuPHz6DqaNADiJdC6G6uu8jMDdiymgne2TeLarS5I1AmQPEoOXCxd0YCWDyPFevNcYLO3c1VG5cGg5iKTcQ8udHtLdlAuyqFc4zQNZzrMI2lUpxv+Xu2dUznJuCBYUS6GD6NR9AOgn+7eukuZs8oLocRQQ1hbg7mb9r0ik4J5ayYpfB3UoDbIrLo05PzCMqSVUIJfrhm0vnL3XQxArjSKzkTDCr5PKGYDv8PfXIb/7xbjczORCTTaHNM7v2DUQdwb3ikbVOEh94vmnNRyGgw/jUJgpJ5blOYUkVIiQER9VVajy9dAZuWfeDHiAflKvii/RVu3JEx/BRw0hcXZRDPrrGFjHT9qIkWQKIqFAIE9VtIXfe3IkivFYDG8/yF91yHgTvxtj0VIeJrJJCziN/1OW4xhlkzrbhEAHZcXYnw/9TNIJh3nBwK//UoNiurwCq+ywgDCv6NRMkUcNy3pyp7gF8HJbjsfDy9rCplkI6oZZskEWAz7x5sb8Yf7GrpGrXIZbWU3Sxa7ebCzKjYgTo98y5YHuDdnjbKONOVjH/UhIRNsZ1Vy2/Uwo2tKfKqoyn3kjNCbKQEI6MWvzhtvSlPwQWg3j4E8LT4Uh5Y3yxWd7rFarvd0A9U4jJpuWevzACYmQ7IAYg5GKtDWqSWQ2MEAcPJvZ3eW9GY8uINhYFfFfDwSnObH/PWRBVvZwC/2oWCvhtKwqWJvxoI48Mdxjc27ZBjIqDV3wRk2GFcICAddsQ6CeHDsaZ9dCbyE5tGG5VvZnPWEyeJaX8rDfio/+a1+V/Z0rFQm3vtsCtAy0NEJXORIugNIuZsz7HVzjAYppVb6s8Im5U/GKfhBXDXouo7Ff2MzqMBBbvvfhpjF8qRDypfPgPyUT7wI04cFos9LVYFqsuSElmBDu8FO3YJUkBkSvTijCB4g0tjds5p8EaVdDJCUjBXa4vQhyiKVMhuhrRENtEGDD8/PwF5t4GLMHmZL+pFSyA7wRSebc2mSKg36m1nTVF4KDJFNPcypRI6Pzvafb5o0CrU743x+0+BKRMZMw2w+fwrcIWQxI59f6OHO9YgLl3WeP6kFwsmWK8VbDqSyIkPLAxYyrXy48bZVBTsjz+kvMPnwxTQVCbSGcUHoFC/Qys87UvkXdggFm46a1e6l4qDQzma949axc2mbeQhvrQrOdxJZF4D0LKMOs5CsCFLdVq3ugi3EeNru+S+AB8tfjDtqPNmKz5OCQdYJmZ5x5Rbg67norun3KocM6uZfAwZ5NLmya84DmxXohvTIyK4+YUow04r9EBeFVE7dye/4K1gwuF2OIfrnM522+29WHXl89c5rZOEULPqlybcEUWU8Ow/GrPReHcZiBOkmbNDKBByNtsYqIxJLn64o6REUiG0OYSehcH9V0+RVl/o+AuACgsTjbR/8961dWWdILFohBneKlE+D01UzLiwKRT8PmhKH6UWcaxgzVvA+x/MPK0NNLf6gd/sSryWxRE3klTCZZacE4V/fN1LbtD36PDoJAjTrhtzlJ6e7++um3azu276jlzpZtVbr7DF8UFMasH4BbpNNlwaWbgQGGEH3ZxyCiS4FtydfrnRNOmnc+0nQ9lcQSURQpCPZUcSL34bzaTJ9oOmHeUZ8pqKIXoS5QKcYL2+G7CBVhY4BhV2HzuDESd1BvO01MskjulBWCjUYhfVk4au9Ugd5TAKymbkdLKolRla3tiURaxdq2FKL7fGEL5TMH3U7OQ2/qa6bt68hkWlxwSVbd7hv+oIh9Pk1FqdL6HARvM2WE7g6IT7swdC4HZhNu0vJzOjGngLe1M22VEbxOWy/M5IN7Ierq7N2N56Aef9QIh9ZhX9+njb6+wy7/EXRftZC6hF6mqMTKFoxecxkEaKKInVSbv0PlUd1qH/+HzV3UCu4X5gPQ3zySysmuLnsqYo7Oav7s1crW4mu7zyqiWst65PqdR3zexQQqUSFElktHS4wcn3inaOO7WtnMCe1T3Fspi5+k/x7SyLDSzD3QbrG5bHWTgqwUSpwKwXkpGRoAA+LOg4wmQY0+MoKuR7yhvU3Op2tPy7Wn6VHnyqHr0ImP2WZzMybaGRZwCwHTfFwmbclqc4D7lyOpoUgcf9GYSAdJWJDiinqwDjWKLD+P4Mqmae3W+3HQgUMUZ9Pv7JQDuDHT0Wz2IEIHJ26XEHGBsGq6Ndp+AGi9p36htmBg6IjmzTU/Eqg+ZMvDU+jwqGtzKMc0xhH+DwgEJdxfuplJfL2+jt1Qlu3e9vGX+8HqYZKU9c74ZjmwbndS6azh/wUI0O45FrwYE6p0E3L06A7FQLCnH6Ss1Y/bayjs6Z1C8Gz85stk9KGgqApbttCMN9Ddfue403g1jhd/2GW6sUu6Zypl8G2ZNZlgDipbu1IKup7GkbILxd1F8IPennZWP/g9no783bB5WzmJxIRfAAH/DS2sYUIlPq8ekR6CFrHRzFz4N7TjIZ9dBHhjn/I/FSDOg7qVgYAAZeC1h2RRdIh8zALAp96zoTi/+vaTOVMReuLDge8TkaKVi4Diu5FFtNsBigcctudrAd7et7hOpHSEWhiR1yHsqUtLjyX4F/rgRxFVZsL9b0o6YMGWHrqqASRRk7RglQxG7nnmheQHjpAw4WxWGJLvKNdqqNN9qAYB+mq2ah+8erBQ1EquE55bi7klQanzOtHxnFJ/iootrAb99fESkmKUtsj0Hw39vHIbBHVlr6Ir2SzkJ1AM/p8Pj+sgH71m9YWUE9bMcDYBWvugMwAaAFPEzWJLtsE5Vc44fmpx77B/N9Bbf/PuWj+A2a0NbmblkRxyKfvK8tndimyFXFtUFANDT+qXFkOSuI0R2pXpl19SXI5q0YPLucpDVe0Yq1wI4oM3XNShw6JjxkiNNB7t/ygPJqs98K+lcw4RkUcFYYRzfJ7RNHnsaEpDE2LPoZ2N4BCWoEAZCUQH6x5RKJhbKBdwItBuxkaePgDCIPG1CcMIFhlib4JAzYJDk7hKdjTNCQX3fad+8iJp2nQ2F3CAcqIBTFMk4fHLh32Q+n3iecTlQmYTPq8QI2Mpoik4pGXUVkRbTUdMaM9BuJ5e4Ydu25IzW2uvdbQnHrjUxamqmaxy/XJxo4ylzgaBFcjBsVmJ19FI2vEBa61gDwcCloztpJBAbO3l4xIZSBECj0FmJQzd8yeKzicueLuuXiOjz/e7fBYZx7blxHmes0z6kHMbwwninjwIj0ryggkp0VAs//otI8g3eJxNJEr/A8+jpIGwfsO6qX2YGWziVcZ83fxjNWv4Gfhk0ghf/PanT1dfDULZcA9E5HzKWcY08+rsZraOQCqZ4ILYmDe74bVQYw6oh+N0+hjub2i8jv8wCAmpYYs3bmsf7XZWaT0/UB/tQcEvfGltkIolx4XecL0fyOb7yvvdBALlHqVEYgsD9L5tDSEkGzyNfoYAWRjy9Wd2KmOkARHNAA/f0NmzKheCNwbOIrVeo2hKGjXSg6UK7cZWL9Ag1RpW5N/rATSJ3sEPSTvu3kll02ThP/rECI0paBdkm24np0fTPHKNXRycrWt8cjrqyMFXFbBSEd+z9S6GOcXzjT9s5Cj1r3fGS6eoiS5yIQhN6e7aNeL9svyLJBL9KXLSISQ69rwIGJh5ocvUmb79q5yVnRaR5ko4DdT8rfeBVR6tAwCyqyZSHer95a/Z4qZOS4ZHd1rAb2Y7Jd9c30UaGhmJW6Rcv8Sl0CDdwd6r0TffHJd6OK6okuszswDpfnPG9ahXkJ9KdwGd1JRj8bJ1JDxpFoJloOLHN03mupJ86wj6pRIt/Dv7IGf+bMGI5GZpZwDjK9w9+cXxosJdnUTczqF/DdOCI3yk86hPx7hMKjNjPC+5oPiQ7HevGeLbOsUwRzqvJxxXpXeKgX2p6JggNeIv6gTNd29ud2AdwQCWNy7cs+Zjb73Mo5U9ecKO5nHrVIBaW5ku/UdYYEN/jyBh1WHFT+0PnN0RyuiAMwIWJen2fSNKexRf6egwN/kHGT/s+wiN18/GjLn96M1eSFl9AMk+7K6wgxDi+TrjPYfjNLZmRgzigrGW6FcPxIqS7m4oQ/6EP2AjKpVNi+N8gDsACkaZ32X6SdgfY07dUW+HHnW5pZ0ea78BfXXTDG8TTBMKLRcc/Tye999FzvJuj0lV9fGhRFoKuLH5jxm9KZ3aqDFdYE4lARcdj8zXLswLousvRuDt1Q5vkqL5pxpb7exFMfmpoWQ1eJc8cZQALcB12I5x6O/tNSrAORpr5/8AJ4O4vk/UNaLGgKfHkv+f2v3QtEWZ9F4NTBFiDXLHIaQevcFhpBhMha7pZTAjdzFukMxxXU2iA+61/buNeBCMOSmsr7lVzvm1g2gx3TYAKeeYHWDEERK9s/ZyOWRQJ9P3PY1r5lm1eDoRJeYTR8+hTyT/UpRCHqyJvCLb9x+UhwfTe+OYdO5t/5LWp+LxtUXwRBPLDEFwmz9LUWUzQqf/Nom4DWcfTqmnKEafRYobFY4fYoXba7B9uDGWdipUzuH1NFdOOVbJV1sTSGMHMogde1G7HVJlGMZiS/7i5D4cdNZrwRzfUuJvBuuezARto8IkJzbEGsliXcYPpoC1Y1BvmRlbvBUTF9QRnsSgXXRs4hiTn9GLWt8BflTvBsNUxuScNNBooNLHyOra9oN4ln5eLgeyLV+kKJnoSkO3/puG/jinPiYL/j4WifILvVM6eWTROw4EU4LAzmq29K6UZ1EfW0nYXXY9VBbugKxba4upeUP/9D96M9tCEtLwW5DyCiwPpzhZ7IJIhSXxG/RXx5AdVejQh+diWmG0iknHt8s2qhkLElN4XX+QfQ0JsdDdCwIfl7l5R3J6KGdcmqwDHrYHxfbxU37+JW8By2uQvDiH2OiuU4WskU8PJMjwHL0YW79BaJzTGhk3dfjGOehObYLnFjvdtnlId/5x85GlpFCRetZAeeAwrfPtwvPgTKFpHDmwgbuEPlORlezko3jxBY2elYd3eBjFHOL2TH82Pn6Z1P6E+mK8VVjD2+T5nUOyH6xlwVHn3KvxKCD++bTgGwpM4BF6oLScGHQfbgvX140VhPb3n3xdf6BEKKVOlptVbM2oIHfmt3efAqzik593zR76ZcFDLSUoiHo0r10YYsuZcFmzQ0HEGiGpAB8c8wKSl/3fA1AuP7S4vLj9frCJHi8tYDbeQA8pHg0xST25h1ME5alRibC8WWOZTOr2UO3wdZr45YHGsdXJKR26BszsgukOUnZTd5xzl00T+S2C1tzN2PsOC3bINhM0Db201rU1mpEeLG5C3O5rkyQ10iJUT4XZ2mwZca1eh1IjlR8UUaH7mTXWGkHSGXD/wzyfd+KCgqWoOA0qg4idJOvTXLEZ4KlTGEgGs5Poun8UiiOC3fe890DAwo4OvzuaJ3oeZ0fJm5RKJh3w7Ot9nPTSLEdUuByOhctxtsn3Bg20O2tgGl1G6N6EsN2GNugy6Zy7c4K9her7SHOVW3aRGq9bjgTz97LTMqkJ0hnSoatPaDm2xrytm+8FzGyj8Zx2fcZ7Y28089zG5asaZYYNlpBP2X4N53EKeirn5G7HrdeDaE6HZWkz98dvqwqRqOc0RhavEY2CUYMy1pUmU1cYRBO7j2Q/vr1rNpr0k923U9uFwN+vz011VCnZEqqpiwGHe6d3Vc4GfJIkqqLAIIiB01KfH0hOlWI1zxsTd0SU23tb7TCDLh2wGFEMVmKjfyx7k2zLgA114+tAJv9wsCQji4a8wnvN2l4BhOsSJKb+2rwxKWcvkfiHqgEykX49rljm/QdEruDHxbkoVTy1dYJgUywoQkKEtke7CzPwTMCa92n7OjKWB+4HVbPLI60aK+5b2IRCJMFyTOk3KtXNL+VHNyCFCwBRuUFJk8faQ7NhnfFSk97vDr+kNk4ovQO7UxfLJV4wxgzRl+Hhd5USa9fKBaL7FD5nwnf1Sv1B45xdeX/9z6S9GI/ncA7ZH7Oo2wvdzTY3siUOyqxw2JokUWeRJARDFFCUWU/Pj2vr9k1JTgw36qut8S9RUEYZ+/Iz157sKY57z4A8B6J9DKn3QZxP2/oQKNo3wVhvM0/jZKuJYx23r4wmUANwNImw1Ema1syhBZ5YQUMFKSHkAPv80N+MYVsqMh/dm9Wc/vXI9BivJUKPWeKmewu6jr2Y/2V/4zyHAzaMg4QTu0YApXl1H4i3pSHoczNguZq94SEhHGbz9bdscFUXvrnhZY9caFMkCSFFZnMVqXtWXRvdtHB3a+wkMECNuHx94itkqALLB7sHilOdU1U9r0Ah7pL6NlqLPlq5llJ2vzQfAIIGDobgmvB9CPctOj6iw6zgHgFuuo6E+TXWyGRxXqdWVLqGVC05UESWTT2xVG8qkDV6ClzlHG/iAuRM39+teq99EDjd6VqT6fffb9KrjLzWYgNeJfz7yehXnYnNdzkVzLN7ZYedhzX5eNuZFL98cJ1kFmgjMFevS5+M9O404lveUyonsh7sD+ZGtFDqb+ebA4AH10jkNgV4kh6Qh87DE3j3Y2cFEehXTXfWlhGyHEI6+8Ct6CDxad96nYhF0LdE0t7ZxujXwXlvVjPhLXd4eW1B+YQm6dsZweqi6/QUWOXoj3HBCiZPQEj0XnkCbSeF9Ti75mK19WiEOzNpQONVjTk+WVhfD6UeYb7ClcxieqH3MIDyaFBH3+sTLZAeV7y7pU36qP+8eFP5CCeL7jVhY0FrHtIekYx/P/Zdz38XJTdp4sb1eKmBd3CQZ5SYBMHarQiKV4x4G5BQkkPxPJx5Jo/Eu2zw6pkrWCXV6GNhD5yTmnCfObIa3OTjki66riHy01J3dv1FUBjKRXe/hbh3+/8gp5z8sGa/i7lOgq2ljbiHLFjCt6KRTsTHWAqAk5aEqp92enitq1OiHaJLUzbkgojAMMM+pmMNVpLwJVwcaIXOIc9kHc/RD8EdHm+2olPwnhDtRRcsJMb9YfoEz/r/1X9QI61+8onVMbV6npiKoqXVWE3J88jJTkC7zk6OHaaT06A9U1+fGsmOExxnRhSauzZkd4mhP8pMMr6xrLOt2JZEUnS67Xx8WX9Kh29OakuSmize2Z7BcYlNoBJyI8Tmps05GjzmUdxT0A29846dOXsB/WYTo+R2kHfkoVOleU8l/Bz2KJlMelZE5O4nugU/5XVEjG3VuMtm+cwhPiyClq8omqHzZg6F+fYS2CFmWiKcYBZxUiFTNZgiGREDbYVHMi7zqixsG49Mr5bh1UPzp9t0i8jPH5FxkRIZMx+wnvE1U75nLkPJ5snG7sfaXQoUzfaX1MJhXeqPdxGNeJkiEzgYQ3Rc9gTUiHVYwLRRx5cXrPqou4WAZr/E4sVjeFx2kxarXs/YwBJacwW/ZFa5e7IK6Dt2zTl76vox0dB7NrWxF6RkVCnfBRjJzUeDMpZ2VtvJLCNHbgpxsmb4M6S1l5ZJBXJplSZmGngBAqUl0hBGfSUG3UMbwHFQjndreqG/Wwzh11Gel0Xw9+pbmaRq9wLUMbtyHkft/cNpezH9+9hNOjvwlsjZeVhqR69bFTqmP8OetiGqSO+TQe1jN7sGtn4dSRci3e6DGAPkqgAbKaqSfxYN4HkO9NDy306Wk/5SFgbAL6JShGzHYHvEquSCT+tYWlLfVQktDOIJJbuM9KopwzvyDekDc/Aa/CP6Gir+FuqVV6mJ3LmptaZLkGjXS7YVndh9oPeoJ55ZI34vPrsiMmszmPlWq/dxAbMJG5GLHmHEwqDNMC04aGKFXw0XzjEIR8mJX1H8CVpkCyfP/rpdgKciZb/Yy97kyxooOIEVhUXHxf5p2JOiFckD4lh0A2uIPTwVnlWjXyPe/rFpzAgXMjFSiKOrpkklWkozNj2IrJto2TIEe1SzhXRzAi7x4XIGjRtOQcjwEOw9tc4OAkjw4KJbL2sX4lyNPBtVrk6AL6aJoS2uSvHc9O/2CnHNjcZ+9urNhRyyz988ebo5K1lrnEQH8vjQfpmyGwcA7+r4QjvGLRUqC/1NikustIbyg2Q04iCr9G/ADPRPtFvpD1MVd+iKatwrHn+o6qtnj/2NeBAkf1TCM7PZxQr+3iTGw8gtcqlmfF+FtX/gjLrkhKxGb9ON49m5nFVOOLNqQzfyTGxu4nBGibD9H3BownWyK5mFH+En8//YVvX9tWdN2JcxEJZjibTK/YdyIjwmxxinzb9Kfhffd3ePa3SBPbhSFQF+PfR3R6ZYRqqiwxYabFTs4x6WI3R2dyRYavYs7adiaEzlH/ci4/l6wYeb5WhLYudgTB0YIGsU//x34SZsDnZssCFOfVIQHYU+qZH7tpiLDh0uwT4FQAVe9L5tAL23LZcTsjzvJ/flIz/4wWcGqj1xbld4NcucuvBcud8LKAobAXZUertN1jiaSXw1m2L9T21/nwBknVx7GCfUndligmH9vgS5LIM7bqPVkK72qtihqTC1bG8cLCZwZkLwNVY3ZY0bXsl3cLoLERRx53awTySLbjcEGXjkK6lKUS4b/2DxGMC4SvVKjDjUfKY6LUUoz4j40GqZ3Yfe29C4Ikr6Seg1M8LqtL5JqGeOOhBAFeSf17nRpyiDICT24Y111gxZRlbb2D2zBGy2pEul7tRB3bI8bCuO0FgxDaLOjjReDf/J/bzP6gLg8cg0oKmdJaLrZA8FthL6nGUELwMGZy8zDY/a2D6CbwTtLl/AP3cQv945f19Rr6c+vQ80F3iewSqzs+pkgiLnTDMFbR1cv9jlqxbMKOfQ/SZJGoA8TZjDYVojUndValmTILSZJGJpKALlz/pa67dkwJ4vWo69RgBExWAWrCCjnhz1JcKkQyhwEO41qujykeBYWagoNc/RAUvYT2oa0imlLhvvRoqycDdw9ItvZtEp13dwS5PwWRL0aKooMND2XUvVtPHo3Gji4bdML04jDSjqv+wPnHuz81vd1XsXSisuNUQ68Vl2wlGEBz7Qn0BPqaoNsUehjx4/BTH93ebpVyG52I7iEzgbgBwvyKVS3I/MYZCtb/4krjFIThiENIFq/4mcZqsAhWLQnKpgVTZ2UnuIP6wVk0gWq4x1OllqhKSnpKeHGogoHwX7c5P6xiks4l4qbOGw6t4gxaHVDgNIbjxsWeAbAbFopwGDG65byde6DMn60lTvKRBF/R6JxWBMRC65pSoc10n/gqU//WH/xzRNMfR09TSy4wNnGR1j41mJ+wC3BPmL6Nwz/8CEYp+2V6rgUsYRRbW7DL6li3KLSGPQ6uJ0KVPFYFwcjypuPxAuLFpwFUUEtdTNMvoCELNpYFN5ehtWZg/AXW25lH9uGZf+GneMK0/zFDLjwzwMOhQsDMipo3uSR38LLrI8nFK4D2hCv/RCSVS7B7DIU/ycpfLvw7FBxivJgaatc6687C8u//J70ix2e05OV8BLz9YRKHqRyZnEFhDKuel/BJbUcizKhzw40izWdqyK7BOOVAkbGa1A3/eNa68Om+gy39Drr85WeutOAoiUoX27pr1yXyDzAw/efrGBEHWxSfR+8zED0dXYsRZRDjpqmp3cnjHQTFf6UfetpPq2Q8zUIprlETaLeHFJTlPqYzIPu8P9dxZhirEUsNJwLlYL45Cu2b5erd9RHVfPoU0D7/JSSQbCMsW3DP1g5HmRHCsQXV3yX0Dnadu/a4op7qHUt2/0UtvLAv7+JeGyltf+9ICD+Dru2eUqrHr7OqTS464ERucW3EGI7J6Y0EHN2r+JpZMqVXyNDQ4M+a0kvzRJfS215lthyNgXBC8+1VKD6PShNh/3PuIXp7+N4rzWFFtTv4K6+eNVHgCzAF4HjujC4sif+NYHXHMR7lGGS9exQA98ep/TuVP8RuBPbj40EpYEnwSEMnqkKiGearFr5KWT9TdBq+MY5Sd0SsQmbTB9kczjtqoM/Og1XtLjJP1O1ZLCzHFWFQScqaX2ZuCvoNphsXfGLucZwHkOg8+qEiIFlwtIutY335a0BrZ1+ofeQW5v3b7O6TYQh2J2+k2Za2MAPiR8886HwrUiUVI7UvNrWh4wjJbhruvywd/czL+wJaHKrdm6hMUDbN+wjUB+rsLZoErFNAW27JRv+/1smXlfoN4ymQhcbag2mEOAZSXRE3PdayNJa9RrtYT/kQjP/IbUS01nQ1r4uO+Ocut12zc1ezD4z41o3nYat1pqKrJMbEICK7tRELVbnb3Ok1NyDWUGRl8W8osieo+tKKBrafOy2C3Iva3lY3GgzFKyBjDfdEWkjNpfiDBMSn26h2af+0E+y63oelzOwVyMOaE0TJAmMtc5mBGo9y1lWlRIvVHG4W5S/qAtvWchMqvIkEGjh6AB+32mhBjLIDwqzOkPQiQpCddPkiOK/SRsaekZ+ICgUaJoHb92369iGoO0FzfXXJnYVqnbkFBdlswvwzdgIvuSfP2nSLXzmXgizaF2JmWo9xBAOsbu2TOJ8HdVdMcZSOt4tNeXeONs2b1habEgm8b+iF1LoI9JksEF9PHYjV/4C4SzH2DQHnYJVx1110jWNmAR2mcXCESoqPI6fc8ab6JbgE4E11TRyX1xvWQi/UUYv3xME9oYG9YNyBTpodRMwoGV5V8+xD3OXrD5Z1uMowdT+0KNzoQzjAlE59quRj8O5vScNsnLQS/0OAWUF/PVWqYbcv0oDRhGyzI9ZHlA/i5WSuKkWKUlPr9008+UuUnMev7N+w7s/hScpFM5Gk66suWxQMwBh5L6vvtYHTuA8zTsuzpZg9g7X4Y+cy2oj6FhIAWUJuo18oys60eGspMO6HsbqmY/N/GHeQgJ2TUnO0rLirgA+wjMYC+t7si1x47oze13ZnNUFWsRMFQJilFIitO0AhA95zUwTtWcyMHathz4wCSOspSocQ2PC3CSMm5xM8udMDTvWSbUGgBnFFKCJEoqO/ofu5WGH2x4BJIGOzJAqk0K7UVU+oMRKsfTHoe/BmlMjgarzmHTtVUOEJwok2SWFoT5JKwNIJGC3XrPvlXHiTlzfvwtTOHY9IgDW2m4eAxHMHnRz3B1yGQP7CWWT8GBD/PLQIT1VZbch2TJTz8OHuBh3Z8oO2UfRfcouSo/zzdjfx78q7wT1xKrAaY3BFRwNHYTsWo7F0QaU1uWFlJBd1/M2lsLKcaY0nst7ujvvQAZOCgltYMmebTqAxKHibzaKDbGd8wrewEIOuw/3wK0cmv2nDkQEUjwZmsfS40IzmE/a6jm0l6qn0fkkH0OP2ByODqygMTUsExQ15LzMmHC5uENvjlN5wLy7KWIUtDADnYAaOKr1+bbEDtLV/SgH6rKw4a125GUOpmmh4tVJS5jhdnTNymrcmAZ577J3Ynqd9aEMKKansQhw+2NPyom0pGJC3LBWoq1Ko6XELROJgvdcDyu25WsWIWHSVhTUkkFcHxHlN5Q108uzxzlJa5vCFq4La0gp+hwkvsCia7POkFxzezM5maect5til61Cfw0Q6HF6bj26K2lY658nx4tR5bACmpO9yGMsaeW0Zdle4wX9gSORnNFP/WqRMCLcFZq1L/Z/MqaN2ZVOAKY4GWfg0T4MgodMbj/CKQeq0dV52nLlR3xPvdblvGlYYENi8I506dX0cY/QBRMTscTw9WoDUHhbSNnxiG825+pNAp7/W5y0UTWu0zYaf6ZvGHv6/xhNAwaiZHqry6C4w+QN9rQEMF/NMoWrR4ZoKJkRuunXSr3dFVab/kGeDRcWxPo4lcnjFX/s0oVjEljyaWWICZetKcqC3lO5iT45aUWoKN9lNmzClyMXMEGjaqvG1JOq5umXONILojpEtzo5M7qW5FaE7YzOd8aB1b2YEZ6QcFYK4eV3M3vndYBnZRqmH9jVrLej7XemeW+GP6Z73SkwXnbBux7kbST4lJlzWy0SEoydJNXvPnr7rH7MaXyxDjhC4bA5UFY4Cap7BUmxDf4BCmwOAdUmi1awxU0jTWLzie4MuC6gshX3FE7P97GFYBCoRY3/zCIHnHxoWHQa5Rmnu9WNzPanWs8ZYkBl1dIxo829uKVvxb7yLM92yQZHSMfw3bIwaKtbJRKy0BHVX2pCl4XgmpBA1Xuuf4N5h4JqDJ9/sn4DDRiQop/meHHYcK/VkRP5X8JgW/jrxRlYUW/alfHUZpthZc7RcFXXjIdQUhBxz/5n9Tcy5306rqP14r70xRFIZvgcxIvraj994WS1GiNIRGRQdHuT7+RkF4v7YyzS12uZHJNcL/3Tf9SyIqH9yxCv6OsvXSjc87AP+XdMe3csSHfBlkgC2brjEKGyoK/5l/R2c9uEmS021vOV4zv4AhlWiLlZcGSZKpBxY3UqCNCQId5FbyCFPt+YO2HGmuZV9Tda9mWc4WOhj27jBYYW/T5+ImisC5ezbNI68Ll7Z8B2A2wKvi9RwUeDFWmOkIvX656vKNg5JEeyPoec4k8CR6HE4AYhLsxUAqquXhgW//64vFCRAWRE69q8ohHQgppWesiY9oQH0w1fTAma4CoWa52emAAPwqIcFFsPHZjvieJzqGzIiVKIl5u5uOetIMHh8xBLfISSKdQTDWLnD4Rp11KyTZYuPGkfvVuq0eMod/IxcOXhoDqkQKoIezOWr0daADIqB3FGZ8fjcu3uVHO/PqqsZlquvEGYL5B7PARqUL4skS+7/SZ6IDcPpLwifVIyduPdsqyw4dbPnMJzGf82EpjAbyy5OKG0V9UHcox3YDj1hRCfmAeyGZjzk6wre/5dpD5IaxMIJeVydESLsHt3efiaREdkQWk/2CmsBIiMKrLDDjZbL82wpNjE1r3HHvZzCXz3j256qbY74JHLObY3Hj+l+5pMB62leWnysI7v34uoEGosmTaEmtpcmk2cyQJv28fSUrrb8ethl48hDY4kL5YPqy8axHsdZWfRUvAss9BxaA9DqF6UE1gjfUum6v9m4orX1OmRqbpH5UG+d1ET/MEkgP0O3TYPBPTzA97hLkORsrK3f4U5rnEdzewaQsPMNxBpPiKOj7jyg2jEUM+JeXGWg9OKQfHSwanEf665lBlmpDLcbtQH947YXkm5l2YPFPeFKwcQdEbs3PkoSGQnOGKX1dv/rKUwv4N5op1Ut8AhtNX6DKjqmvzwC4YmCGJfnIHUY59fdLRu6CZE/JrtkgPqPh9k8r0QiQpjffXVSGHjLu+5BFMOeAY+WriAcuJmDzxY6Zms8h3Ktc8zBS2rtxReoMCC+3o8xQhWJGg8hJx0PIGfHABMbC3Oaok8SWl6RD5AN62qxA7wT/4d1PMPUbzuVmdGKuMXHEUcEjDe6U1HiKyhjDO5NcwnAGapj0Wcr1q8ulrwBE4YPT8/akXwIht1JVHQE5LtEj5ZWpRZefyyYGjCGiL9DH+1QBrh5VCQWdOTwTYSJ5PdCm6Fk1wES7gE5jc4t8Dd7A0kBAxemGXMOvt+1dOyz8AKQyqe7qKht7o8vCsi/jXV2TWHR+Wbe0CHmYygGRdDltyNrjCotoqH5KJzrNmLwKiUbzkAXbzeOf68RZG9e5mOoaxSZchfdkotJfYVVSZvthY2+Zcfq2zrH3gV6FVP4YCxieUdZWNVrFoakprqyRqPDBvWdRxhw3d951dgx55lnI5QaxWsTTc5tYzqrmBof7xdPpL6QDNVmA5BhUNJjsx/KbGTbJPQPAYlpQcdPryrGJLMXsL5r094hBUoAnCRcxQBGOaPhtOXk6LgxGj6DzbNToktllGAcZsqYSDNja3WsUeX6EuwiyaIWT47GV4Tu7z5kkpc/isG0P0KsTjrN3Jqoy4/dkE8pBfXfNCZJ2H7Yz0q+lgPf8VJ1jHhRZTQ0lggtAjc6VWHSknUR2kXFPkynIcWgyMnM/PUQ4fIbUE/w8JopMLduxJxcVjplzXvvF2zPOSgZ291f5tWbLNvJn3IUyVe0zJLhf715K1HMgl1ZM36OgLSRCR/4zh9FHYjQhGK95Q6UIR5tVk3MQXN26GNTkVc9EmJvQRKhkdDCc1feO+QNum1TS3YNNun7wjZKf91UdmB+4UBKFRHloYFuBFwenq9b6x8fE2sdWasjAGQQ9zUoOvpslqrkCS8YI6e5hnQWUS4bCZ75cuQt8WhaWOTRRLSgs9r9MKejf+M6vVrhaYMf1rQdcSGuv4abONkVwk8yKxazDsnRpg10Ym7n+0Yj9jfZbpdCo3ykh5DPQ2z2fNXdnLp0B9l9RQwbBQ9DbI1bVOkMfMpAFIFjSLiDkMRnEEtmgKIlD8iYHrudfNOLXBGnmOx5t+GhpZn35QVBkSzuQx0jwgxD+jIHbI0n1WjfxJvfqTlms/Yjxf3vUDgU3Cszkcwz7YVYk8/UvpXGwKrdn1Bs4OvKg941pK3/K15PWj/B3p59E7TuTgf/ZKVaTL3BwyI8LqqJa0hR0h07KB1QOr9O/kQ5IZVM5szYGpHS/SunxEG0ngNN16TOA/+ZVcuek0hirYzZzsaOdkelml9/qRCkXSh/wY3Q1DJx10R/nv6u4GTyFYDXO1s8VTqPJEUgohj7RqcWCBtEttTJkGrnIYau9lonuWZaMSTarmIDaCMi+ql17RljcOXExhWRed+lxamZREPxN7Vscz34w72gxnTynErNRBo90+pC3uc7AFgHG/iUYkHNRo6hdug+vwH/HqDY/Q3WFxQGMRgr31zHt5n2KD3WHnrzkGUpbFqjWaFil3+ukrzUPiVHcI9KsP+B9FUHbw55UkK1347gHbM5I/jB+fURjm0DPHnpvGNRj4G5KmflsyUb7VoeQqL5OBzz/CiSI5dZkTpkeG3zxLpqoghHOLziTy/rAokJpu6nysdhHaGvad/AGCVW1KAZ8ha3CJSh5y30JGboIV2hXu50OfwHTeyCOP1W/Fd3b4pdan94Kehpo2ieiVEiTRKaHH6BpdJTkWP7ioE/pTu/+7uGGf7J8PbHrG+HeypAYXuCsziU8EeHnAGySEfwlo9Oelt311NSwNZGnfQjH4aBQKy0w7P7Ahz2phqG17IUNc+VTpQJvvCIe9UAn4ogJfSPyrVb+E7XIHpz/SAHfMs/7tT5bPHax3XqvNKEruc06FKL+OEL6cSorE7dldNc2XbHvCcTyI5rmyJtDiaC1lPLa/QWG1FNwRP+o3MHBzKtPj/VYrxYHqwQJMr6otFPq69HbtgT8qMk58liJPSIMCzU9HN5OgxcQ3xzSgOQRUP5lIMk6INnYlGSp1GRJizmwMUFmIss9zPAxx75xwNwPPxrZjrI+SiE0hki18IjiJ0QteWe1cdrNLfJqpqL1cT3nOmOh6a8+uKkAbXGQy0xbVsHiUYxIkNPtgodXy9YuAX+4TbHUwA7spRpAKyRMFloh+MdCbmgBmrH4KTZJGGaYI5WwGD/n4xg5lM0dFIVqAIm88O4tYTJjk9Zdko8UtPNxocYgmLU+7D7hHU/1KXguGctgJ38dpR+J5DnRzpo5E55EFluGKnHoMxkvPOTpE6dAv984MyHwmeVqzaA8zRcN4dyp1INcqBbZ5q1FLgExaw/slgHcL0UJGoC3zv+m3uMuSeiyGrst6dNdkuufxD3IjmOhbHQCMcVAwLIe1yrgtgReaC+hUmgtVnwaqQzbj3weRVlojKwyYsrSypVAOp4lXgVxtAUHiyIBiQXJtv2QDW9B+FG0rTydDlabkXfVCUJOO2n7LOwhVv7QVl250erg4lRWIUJfftH3nqwjZxa8RGHT3SeH9xF2LCuEsuLXlPZ8x8McAav/vZfQxUrzZwGeoC0/w5korCBJC5OroMdQnlGFTFksdHzuH+lbKPcVypIVpCXdi8WiN0T4K2TmynVB0aJarkTD+GRi3QRF66ynmvMh3928l2RZnGFDWunQCU44E4WzMlGFFR+j9dPLeMCTer7Z4+QZabpD3P5UZMFfzrdflpxmzDf+95vpl11R2rp5/JvOdbzvGal9PuD5x01ZIK844lccJtQif4uGPXDBurIbr8I6BTxq96soiUbqw4W/8NfyJEnAYsj2q+WGXl1l/HG15LGeI9CZ9sl2r0t9Y+jJDBzb85BWnDe84RJRjq+Irc3Ngj5lKh63ecWIM7MqSQTpK3HoX4RVf4caBUN4hQ7cclceaRvdPW+WcL/Bal3osmni0Myf7GsSDd6mCbNvQUaoYPgE3lDuHcnHJ5kSUOSjI1lCcuU590t/ozARVru1U65cqkHUjnuaVJ+CIeWa6Ix5UKdRrB3tLiWHxhcBROS6ESRlWWgHE0n/uJkAZF4pUApUsgyGJQ6QEqISK8MryBDW3Gl1Fhpkloj00+2zw2Z1+IcFIPSjWWn6XgIrDQHTXx2T2+LOxcGnJz/3Jf64dNRT9lq2fQfiaM43h8qft8tz7ne88jBESBKeXpFdMfvIry76Plez71cVI9yjvvdcjTUKqGaBc28Vq6L/CrM9A3HKBVqzTmoBxtWWOkCZKgVpYg1Ual3oF96drosmCRhs1Rp++w9Wqbq7xy1v7RlvZheC7RRMOGco1pe+PF2Yw5QXPIm6Mi9dqCmelgno2y3CkOMwvNGxls4yh2iDpkzsjCR7g6mWO5+4PYZ8Nv6xNKlxu1BPdVkLo+5TspUcsMmiLIA8r8SCKDYOjG+9fsEd7xURLBWrN7oU3zSklFWNXK5zr4Rrooha+hU9n4VbSxh/tQXMgo1NybJFY2xLOB2IBRUUJYfj8SueTSfMNfXluKr9SJOanw/5wkWUiCNsUR3s/FeYpxarTFyXMxiYcegK83OuioTEQxdkj6RXOKbxT5OQgYEbenBTQRxlT5E7fdPaZWaUNl6/2v9VjGUxxCnNM0QAv4LJm8lZkYjGKIZ3COx21ZTUSPh9Te52Mtj/CyWA5gp7E+ua6SrIXnJdRoocId4qVCar5c6WgGGdbsbhWa6x+fspk4aqn0M8jp01bwt9pnydgw8v3ebaXQbbUxqyIW9r/yCDvKs/QWJdetAvbv1H2C6VcKo43eyNoWBKsE+DqWpum/E6/TxSfAFZoImgbH/C1kxhaoB1ntQK3tFTSrw+UPxo8hGWFfE5IOGg26k3AmQFkvOl0k4S0ev33uz2jyyfObfKauo/MrVi3pGaUKnDVUtNN4uecTxxYxctEgQvh2xrKETW6NHALK9V8C+tIhtXgICcfCLoRYBW8wg0R/94YzADu2McX5wftw85En4nVVwzdSOvXMpW61hXxTDFEL9p5+//2J+j4MdtzOIgLnybZ0yEjf3e5j1f9jaP5itREJxktO8XA1UFjjqLNZ1cfUaOrbs6ErIZOtOe8uvHnav2w1U90nKVxM/0DTB6fh4Gzh8NQhvq736hIk8v2Zds+hRM0oKqVEP4WWHTBnDLPL5LKQwsV9hT+wMFbx/M4Hf2YYxCR+RHkFdsAZNgwtxSk3Gslzp2o5AuKskawSpGolhv/mSj9yqCwo8TpJS7ipu06CamJE+t0JyGC1zYso9kz+J8Ic0SfoKR89ATFMvh/fHrYCY83fy9RtNtFp+PIU75Wp8Kb6UCTg9GN7z1dySlsT2ngqYYtIF9oEX1R7cwgGEP9y4eYm7GxCOCVCRzcMdc9/bAET641ay6QhpgZHCsPigCxjbZm+l6xh/av2rITC346tAv2lWTGruE9bkMXBgIMq+6kEo4pDYjK3T76eeskFu/SHpiXLEW3OjsdUuUilgmwEdokbMWQCColrlWr4bAKX08nXQ4NqNFBDLIRqkE+5vPuowN8MDAV/+jM99kLPL8TW4mhfZ+jg5K9Ni7P1ibC5ViLdZ3vZqTKCz6ihY71KK7z5PoYjtytwMKppEs1Ant/W3RYAaRPTeRLfrnCMYhAMQE7W6fI2X51bmkFosl+0vxZxLlTxb3Fk5oLquXweU0LhId2Y3jLNl1Bu0ACz22YsCAK7WoEyLdWvgEmt95UAg/VBcftZAFFUQY93owIMCo3Ilbuei/pYly7cN/Z137HK+O+Ovt/+50Fmp/loL0qOID4xQPKh+ha1++Z+TzVzA/a5c5h9H1FufhLKAFL1bkS307T9owDAc4EcAYu0opixJsYEU4aeKmLneewOUqKf63szk3MH6pIvBPcAdbuaDzw103r4DYcp1qQf1IWLwUYPkmA31O7hfY9TBuPgWLxPPOz35Iiqv9dbFLOQqBCEQjx26UBbL/OYMF4UxitEqgHTP7DMeKEleX1InTmReLQifYbGWvb+XNBEBPpZaFugxUQrpzZiK8jk7rIwofsPSAIR2bD+cflswl4pdiwkWc36galF6rllr7pTnKlGHFUXFTA1LhN5lIKRp8G/HC2dkuXFessuwU3+oeEJPXHS+wMXGV/hw4jQTEgzCkOjrYt1MaCGXJ7tcFeyOw8UmkD7uwtw8u6Gq41ytPcSysY0rSM4vFKLsJWGpGeqV2ZbSqbGDI7KawzA3wgUd/S3FSUbQm5IhlDhMX/3yYTFg7z6K4O4a09HNwapo83H2ZNlm4Nl7li4sSsFOuBc4mMeuNuXuBzPfDyfZGW0sKnUDedCNEfDwuZaNAt7QI8urr181rVhf54+6rXPIBaMrKC0A6BZyygNj2rdfrgftYGMHl7ZGlAng6ffbAi26N4ISblofUkyido/gNfxkWwQUXCkq8e8MEsr4nLxdJExA/vXkyX+1QxKp4HMoQmezQgsX7kHA0bRq3oCTpN016DNJJ+Li8xgj42Lc3QX9mDcoAfG1T5Y+jpQEuii1EgpzHL/y1CWKC9k5eqenyMdnz+vX3s14jlxvR6/2CUAjEj59QJiLWMchieh/gETH28Ws3GUnev1MCQDgZ/LY0+vmIOCDuPs5MWFbbMnGTXQN+LWsaZpXdRgeZsi0LqUCJnuGa3cjhEMBDSk/Jnl5pRAYANjCE5IQNdldTnQIdm+TRCdqtXvWtuCABd1RUabHwMeLKI9xzooKxsj9OBRNh3DD7R/PPGIc09fEF/YgAzdpH/ZTGjQy67DQOFJSf7VcYWNN0SZGzu3G8cZ1qSnKybRK80U0esbY3kghsQDXN+hHrd1aiGqJWntmnHJMiBIwHdxrFZdx13pedQgmmj7lHs/dRqRJbQ7kEikN3HnUeRDFDKRXxTT2ujfiHhIcMuwKW3JGhOJv6amfvc5xjzVVilT9hyBhTe2ii6IHNtjX72Opn5WGbS0NcmyJteLhd704QtfOc1bxH1l65N8/BeLJU+dijhBrb4MsYjLDGsoS+V8WBF4GtbJMyokVY3SJ3/v3kc9K2d3fR1DHKaFk3pmFIczy/mvTzTGyocGMZSPDllaEp6KzGw7MAbYjbwPIhc2kNugcrRv0PbX6Wt0xc+ddw+wWx3VIXMg2Fw06ZSkN+RAEJJU7q0VWsL7TVSNpegof7N3FXJ+l7WnO8A0vHjsH/0lvWjzqIIJ0hOsVpBsuALZsE9jNXe4bdrz38M34nNGfD9KQ3cwRt5xY+fOYc4eqjEemBMVPgp1v+sLt6YmemG5vGPP+qX4vwXVZ3mxbvuVPNkvlGb3q+l7x55s9NiDfE1r+Ln4LyG5a2hwyxnCI2MPv8wBu0s6U114qxniKhPF9T9yfz1c8KK+uHtHsczdz1TvZie2GRkScnz2HoFJC4IaDGZXL2NAh8dIUbZRFqAgX3q2B4aWlpmpkTDT8vgRKtkOy1KWQI/zMqHotebPxurXQmD47WpNvg7aM9gVRMmOwIOdriJGSgKp9K9Ll3RvzhOJnbAEUfg+FAXtXKdzsg0WsQIEr91gGRW8kIcIxcbuXqHmZxxsJwcFFUrKqQvmliUeVcSyI6wQ2tkEQdRmYr19HRzO/o4mjolgrIWPR43+1ukXzyWqso4Jdzfu6v0oPnNGsL0KEeR6ElQYUguV29wGLbSDct4pVne9Jp1w84lakEVwi44ThX1CxylCU/MEkKA9aJ9xFlzpTG5K6NRVR9fQoQuc9qIaqCDR4cFb+0mFiwao2AqHrIsp4ZUhGrOx2zMQRNQaGoRnCPVAe5CCdu0nASQVZdoSVNU4S19osAV3o9H6BWB6WcULQZwqxFct7hqpxGj5Ozf8a3JHzzL85Wo/FrrlMWqtL+4yjwIMs+mhgR4w3S0FSmJEKB/BdyDv4c6jaIxohgcyeF1oZ+QV0Em+uDCA2azxJwB1H344JOASzsSq0d1jAMRBkUTMm/Fb6lfci5M5Xr0/eTcQVRV6uavzm2+n9do3s+/bUuEwIQV9g7eS0WjRHGchTyx34OI9DgKVBad3hwhN4Ihh0dtZo4iYzRE+MUalVB4FBsTMisEFtyP44QEw9TRqSCAnAVS8VKVqjyg99I83arOqQJnPt0FNWsI+4Zp0Kc21qD5yDkozvzdCBLerDXueUb02G3IgLKR20vDEEZMElT0GWmhKdWXtMiG+5bscAWoQHxuc8GDh5PpWheGIrG3nGovY/Byz5FPzWRN4xHDUYVEwEkZ2giiAG+3hmLZ7/YcPCp7JTHSurTnYf8iaNRTULXjKQ/QmBoV5RRY1y/KI6fkusdMlovhYDPEuaU0Ur40R9PvGUBtIuf4mIIbimUxMpd7psdWfEoOSoz0NSFUC7dj7paX4cX97V1LWXNG1RJ7TkYJp2WRKLZbRyU2qPxiZHeSf/KQL7eI34UC5fECgqtujy7djAIWaS9su47EW/ZCNivkjQCZzHa8tMUcpQscU1L7wtY8+wjQ8+U6hkHauv1COg0e+WucmdynmRpfenJxxuD3KQ0ukd12wohs4t4O75VZMuhzKSU54p1MUWYVSaZXcK6hpMqyAXOyTDi1ODdVIeE0NtkZH18jVRi6sTu+MPiRzPxe8uvMi70YqI7v/hXNHgqzuKCoovi2EEog2+5v8n/enBV/lNzVqSXGo5I10/kwOsd/0ynh7KSJDP3MUZnRkTA014q4xctYJ5y0vmF7UNSkhtLTnlqS8Z2Cyg4ydL6egjPKb5Z61ZZhr9fN0BHnAzVlafuCt2a+sgZ29+72anYfWGm1hR6nyG9UZlCbw+Lzw6cjhhVlOOfh586u/lH2+RbJT+F+dXZBk8DfOO+m1/bbSKxShy2KKiDMZvd8nLSFTaSI/NGZsmG/jmbLlvjUx3n7GU9rs1jAkxMbR7TgFm/UzpflFHIoOgY7carMmrm6Ho2LlXK/YZGM3eIV8KbNHUKYofwfogvjz2byPs1B2JQoWL4DHBUlXpZ1eKfwhWnV8FKYrucfKxOSJ56Am8bTNlig0YN0vh9qSo6mIZDAtyNDWsaYVSXrrTSbljdFpuBObC4XXl6ZR6EOwR+hLTKCxipgbQ5GXr8u3/MH3n0aUYQC70BNB8qTQsNQb66kB6DjAIrHfv8vdgXbnUrFBnmxgKd9wW9PjBXPFih0IJ2sxOOcKoVNZ5bdFE6yZYyejrTUysZNLoM8nUcVz4P2NEA1j7TGlFdDdGCyAozTxZvBGTqv2DCbNU3I/SP700z+mdp9Y1WEPpc3Tp+R1ddYBDapi+HGQY7PR7BgBDIUHmVKqDEHvm3iIwgKXSwela13QZFY+i7LU28EFDW/5dNI4VUqYNFO3LUagjGnRqfTkA+7b0lTbzpmVPN/I9z5Q5WFQd7j+izg4qpXzJMV02J+RxoSby2/6/r4v1t9A22EbTNqcsnz4tBxzIeGRFQHt/M9PtyxB43vRiXBYfH3GFY93IKa9NqstGvTyJqO2zJ2RR+u2aJJtBNVOJLUFMQjNLdkyC+CUlF5rnG0df+8xzoj69/KFdgzKFZLyxbeuAIZxJ+QF2GoeFe2XQNyvXhkiMENXU3Zhf+C+I4hWzEu7VVZm2gkKXhqJ7sD/PO52IawwDq0XiuP2IYAmpMKJdkjqjAQfsRAaXCyaxQ4fqcWXaalE+pfwGUy7PAp0HWJBkU41GbQdIiaYhAgGSxnKs1h/CP3aJZRn0tqSeu4d9VjVRdOppV/3v66e9FXdSzrN5vr8rOA08w1KC9huDAp80vtQb/+kEKTEyuBDL+kOr6WvdhpY1p7sUVhxGbm4XaZufQ8ckOAlxVCe/iBm7s4qk7NgnsjI7eCxsAkpVPFxESG11vhpEyK1Ei0xUk3bguQFzlTjsOSfrOclsqUZoWR9cuDMR0kT2w1mbA4MEO1bQ+h/19ogLQ1gnIAiGU4QbysjRZkg6KX3csRuGA08Jd4WH0i/+GBiZXBDCmtn9g0CANOG2WXj1Ixo6+NaFi0gfOYKClRw1o6nSsFPr1TAjGv5XfCM8Hnm/XJp3/zBAg75OEMDJdiiCB31HYnPnnZ1yOWkS0eY0xInI/Ky75P0ja9SxL1jDyeC4Xbfuw3nP0jKcKcjsx+KaWpCV8sCKDk2wjdPNZSmrnnTdCqrgNjLqCGCfp1Es8+BxQxscZmzWKf04oLogSCdwWdo2nKmW472DgUMh316mFwbxnQ72BbsLtk/fkEGqqQR9XMG7L4gMHNsan3Zh7ZwNCJDhtjR6n1sh/eT2Dpene4iskqLoCi3ojuQtGcGpyuKhOZY36b1tTUmy6DiQU8ui9JxZx0Da2jjScSBvOTntcSilp85s0wnSjB40WJNJfEHYw6NcAB1e6W6+1Ie2nYhMqpEUWbyxmvL+kPzhYvpF1j9NDmN/VuIK8ExI9cmvJ5rZE3ptDewe3ziCqxC341rdheQuNEoZliwRggV1ANon4hstEJTIP/KnpUw0VRDGYt3aYJjdcGPHDBhlBM3N7sLWgpOSVNUpfFWgKToIw/IscYG9HV9SzZl+xmv1hgvwprXQzRznF5dMgMg6uLV/QtDJantpWNsNHtol91/0tS1qAvKFItr0tjZDMokzULhIJzOxen6Ug1Irvg/EYzaBVEdMlQyvZuIRhsfF+PgDV6EUlrF1Z4bQMcUlsacaBZ1xX50BWDUViFgTkTVyasTN7VKLe12F40AoP1McYCgmc6GhsuFkuqByXt0p6qwx7YhhFmbh00fTSjDIwpl3uOEi0TiS+w71SPUpmtjZdc7s+RIa/6pEUJltc656yzqWmlnm+d2u98u3vL3xx2z8eyuyVFL1m9C7pZWk2weIW0rA1DYxAV+ubZwV6e9J+0CFWyyMmy3cyaXJdu9lc6/0ccCybmkQKf1DnrEEn0oX3Lot1WUzS5v+OzqGcEA2vAP+ObbP0CtTLCKfqygWBRMBl0B0PAlZW0urhy7zrJpXR/Vhe7+fMGq1/3FZHEvyiIxnBFRfZzZoHDr9LhCh1DlTTNY8zqq4z0uBBox7q4pFYIhhjZt7JckfTLugexVkN5zCAoc5VDXdcGx+zQGIpEbQ6LKG/V0x6ew9+Bms3x8nHMzJaOELHsEB3DCP5adXEtthR+CBME/MKTE+2A6/q4MAOdJXSlKs+8zvdu5op7I729SBLhcqlDPTwK93LgfeMO7ZFPA3tOsI3JHqTShK5zyf8LtV+pZBjiQ/7sk0f+7mxio9w3nnDmK9BmVUC2IEGRffSf8I/nzpqBkdKi/A90faDhh1VjHzZIRwI61ivOUQMZM7I65Ug/BQZnBzijJbzkPvxsf6KT4B+eLJNyI8XPRLcVpApBp3YStdjvlUPx3jMKp6KBERV14KKh+FjQOwE0uDttAi4A7efuYOo/bS0k204RhwKx5x7XvQ5TepJZzbdrAsMlMRVrh0hEOdy9eMpLfYFg/gSUspq8l2WHqhIJLJvDgQW1RpZm6IY9wGzLbkBcBaw96k0rxx9Ohy6rYE5j4UX7tOnfyVutRegu/dBs5r/+K0K5X8viYc2C9GObhQavzcOwAj+bqOJYn5BBznS1iJfyxbH4H1HuDtpe0yfE4X+X9A1V8oYh749LlQwzMjhgzMyYCkicJmTNdLc5k7rdva7Vh2l78V3u6GvxKRky+T/vAbQs/TcJ79RNNX1c8qAS7/gp9Ml2gP6vt73NJASsuQLnDUqfhFuziQ680K0n+HKqS5MpTnCjw7NoexcQ48jXNMpoi5fLmmUrN9q1TmHo8wGMEgY1+XFAJPW8G4pWQOwlcsQu0UjoJ+KtuyzOXmSIZjQFQPFHqxHKdfpk0iJVB9zLr+IiJJQaSk0MvRRZzApO6pHIAOvUlXotv2ZoU1yrbrOP/m0DnJbsLEW6KH7zi/0GDMmIKbgsvPPE/sbV3QZyFDWuDan6gl9v0sivXwZBqTgTr3LtN8IIQL7e7NVcKFnKCwAyn+hK3TqveJfs6t8KhDMTP+bJwcefoygrwYhZCRL3zvl2n8n6+apKASIpxVeKEOWEx1un5TNE3QzK7kFc/tRZKlUHzSWIOe2FQWd6P3SYSfDZ2/RTwNdSHKny9gVIcHFUpits75lHe59HM4H4sXT3G3y09RRradktXEt3/vKLe9295CDUH3oniJLm+yENFj95OSTxdrpwgHvHv9g2pLLrvjNSIjeC3zcwl3g0HvAqP1yoXNEE+Ix8tievV63tbwlfRFg3IJFRaIbuOeju3pRLfDX5XRF7IBqfx0DydkLJV2ynHA7ATJ3nb4zHNiS6dW8LNbkGSdfV5sm7Xng/U+GTvdkJOaiLOkbEiynPYN3RrPh6bvIVZEnVrsfmkvggWN2FX32ZEo333MEd7sNHVKxNqRXJFHpzvy1RQAYjUMlMxDFE2AvkC1GbdWzP0rVEhVPwRd5Do/l7wXPy+lKlFBY4eeXYFv4LE9MRAlfLt4KQbwaVZK9P8RC3ve4QsEI7bi3iupYDYq/KwZ28f8k4ROWLgVU5SgM2yURNi/zgwoFL0bhuKJ5ygrc/Suq+spNPuk6IIKVRw3leEzZLesgEivheplUr4b3j01TbdErGz4eK79adDYuT7LmY8s5lQY2E4ZaEBw9MC4AK+htoxBx/2DFbfpCJqczFaUw+b64HYGPhs8HHalXGxax8t8PslgqqV5FhE8nGC2T+i79hHgYUngcLDmFkWpqp3Vs7i8LEbuL5YXXuRreCIwSmSvQeOGR0OqF+LbNTFqF9vf30J64miQ2IT0VYcYqZBBK9aRwo6LAEMfUJuK1u7mV4jg+Nj4qcnv9KGTu30k/X8yISRH8VRG6TZRDXy+pNHYoq8W5WMqEu7nHnIAaAQoF5zuCoDPFHf0JeL6j0CgtS6pg/FP46w/Ye3m/dMv+VBAgVCe9uV8GEgrMvhukN9txh6k0Mlrw4hTZs4NZK30gfkyXjLjIXNMUf+qOcSRVQfONbOLcX+6rcStOW6um2J+PJfoHsKJSmOOjPdQhfgB0O4p18bh5GA6Hcl/8ocwuCnG6IVEhAYVJOg+UwJLdCR20zTWgw+scNrJNkZIXVOcfFfevnNPdGmJasp9HXXIeAP1giF7mD7F9TnTjrZwaaH8YxHSkup1FpZrez4dTQRbbNIXyFA0M7whvsUD+b5IoJPob5StnWIVo4f3Da+R0Dc6e4fo3yYsr0dbFmH26vRFj1XJe/Xj+pC55ZjXSlp/1+RbVxCgT5y2ylF8hxkFMruK174KnByObR82Z2Xyb0yvD9FZn0yD0Qny6uKUTyjIqplf/jUHwF5S4hFt3/qAjLOvmGKB8S9vZWtvsquSXIU5VJMzrNvSipFAw3HXP1i61WtI0mtMJ2nUzsij40u2M911WtBSvHOEFdsNROV9hORxSTKi62t6IE9VN1WBbz78wDnyFO4eE4RqjpGxaKGIQZkAWxAw4NtoXSvnzcRzyY4OAun9OwIqRZoM6psM/mj9UN4d2OiofboabN/qB25cxs4BFPq0jkPm3c4ekoAGEMjTLxhN1FqGaFnK7AOgWc37zLqwgZeMmwpgJdg3sm9rqchzfF3S4MRsZ3jhw9R7ZCRhLD8VFRT3wTKLz58La2+l+S9gQPHKdIZIAB38vFe8LMy8ZT+GXD+sKZ7rRRqwMMZHuTNPyGDUTua0JDsr7R4MiDm/2ixHAJV/wWYDyVbI7WLXU01QPijCFg/ZfGDj/WgIgTuydHH2qSgQ9S+BjSUZZq8rqpa7ki42Rdgjq+8eQNlXL3zxx0PC2H0o+Jz74f3r7TsmUZqw6ROcYkdosq8PUahZvojJGBonlUA1KnuKoK8mXUwvWNevWpGWXL17ZjIq4HXKz+rpnSlNGyUDmaJXjrhfUv4sV3wS86pEeu90fNEhLJP3eHF7k6rM3IkxIf2SEqeZdUTT0KJdC3skwAuMOuwIOnqz4e6D/CuqSNa/62h7H6wZkBiFR1QDgLIle6IQEZYpJhUeui+KFNrsX4WvunIjtt2E4TyVqvNGkCgsJ0a/0agJ3wM8+oTgh39XTOn0JytaiBCX+7G/u8J3zZQIabjMNKjFAYdgpftEErB/V1eW7TvHveJ7tXtt2TkYI1gUrm5UC1XXNW1iHX+aaoICYq3C0iZssC76FL7AhxI0ZA/EhqH2Wi0YwlVe0lPaihhjj1f8b1JxCJZ928enV2bj3ewFaLiArW+aHzvI/10/4j+Y2BzXU6Cl8ws2/GIYMgRS2UJrp28a/43iCDPTOIQvMTKm+5ioF25vIcHsqqrGe2lUI6dFfjX+dDDKZ71odpQgOBRh+Otqfd6YFL4hTMcAulPPQL+Da/4mtQb5j5aFZdSgnmQJ3z5wzOVXgnfAkmb9VYKkC1Otpq86zjB9etPP7yYAKWRzG4hs+E8BX/M7wAsMZ/f4Vvp5590fea08Ny1bcZS++hjvw8h932m6SShJG6YcCcFIENv9BF9yOqooqZF0uHW/SByF9vKxYMgTtNLGINORD3Dn0ljdhbdkXmtllFfnEAqZrtW+bk4djiFB3/SketPoCUDUeHy/g0TXw1jQ8WRZDwisbQjL7+yiNP4Ug2JcNPNzlxA7F0+d653zy+SrCe6vd7GFTHiwzgHkBYMMGW0qaJz7wTMWWXS6G3a93cOErDuuNSSy1lUcmEylHv+7bQDrCoomhrjNSI9TuBgiqwjF3o3pdlglQXnz+aauTAtQf2zdJ807a7w5EJfF/QFIXUDTZqik6bDobvmy5sxpgjYeNk6wuetyG2lREZg2pyj0ZB6iJYDsu9ubeXLgifX9RYyhPUrjL/I8pDZgxr+EfyaACvYuzpBSRUGmvkcOsvOH7bv1UmdEk1HObAOh3hggZ9J92ufn1Ua8zmq2TsLA+U/IXDZVHujEDHszNkI5mxU8hXkJ0ui/yLSFKDq18Xor0cUGvwmBtycpb8L7uDclsGOJkPaG/2sHWXoaEDxVwsWSuY6zGCUt4NQ53XsY9l9csTX9FnRrcFNHe0TW2J/qR1rryHXi9n8IyQzw0xzI0JqxDHAPzT/o4U81WxFuUVjPh2fBPOjZWRvPsWzJ+0u2dp5vQjKEJiMTCTIbUyja2TGpNSBlRNW0HHbKdz9n6zQmdhUpYDKpS2q3FW4S+HNvwZwsbQhXU7bfM11lIdDuYvLrpXAuQ7cQBjLpU6j/T4wWN99jrw2TMPIvyWxdGu80DGTptrwtInchfx4Vv8SN/AQZ2vSUstpQ53RRSRkgBLfuwvx1TlsLTj9OJUDNDXS7ZCl5FdcMJjSwHyvieMb7mlB0hMdNE3e7B+A1s7R8f0Sp/Dh6t7isd8cG7fX2SA5mNcx6UF+nknVNDaDuJFfZVKAeJXIF+ZKgtgFmJiKPeM5Dr76Z7ULLY74cC2nLGazFdas5EluYUSZOsFShu/zCOzFTZkiW9bdWu3FbTAfHqJbAPSw3ogqmIR66jhCq78DG0USVzWfGN7+zBFxz+j8//pvTInSokPAHpC0DvtgBUGfe4BExI3pyvYaUav/hQxL7ngewp5IRroSw769R62Sn+vVcZlaYxS5P6YLcsIc+9RVf+K2ASMpJY9Z2lwbtnzssw1k7aJg3OtJc5jo1DFLiFXu60xREZeZkSkF1BIbxZ4rBkwD6uiAsX4w2iCIYBlzVQavXWTDz0KPbIZVXz52zemZvJKBcnCeEpcSr2Sx7UzM/W7rgMBbYkJ78rF6dq4BtJSspebzZ35Bt5AMre5dTpaSBYEfFayGb9ZkAByB3e/UAbsZJOzK08fQMpX96srbda3CZw+G2cPKIEpHpAMbCVSAtu2pN5kIMVpLmCbXgDXU0Z5muM8otJePzr6Lpti+6u9qsh31o0eAkGmo5rr1vJwWu9Zvh/xzTr9AfrP/2zGAlEtQaP2bnodgkX83VnrBhDbotIhNQ/65tJGTDXr9M1BOr+tk2aANj/QAj5TherbndeHC583NLdzbQu5gSlC6fa6/QH+QJ66M/aUF/ngZ6XON7Y8QmYTmCNlXSTsK3K+MGlKJXdW52lLNtnRwD9bU0UVV+ibjKROA7WepcAAQxjqcvx8gz/y/bKQNnXqV14wMBsQdF9/GhwRwTC1HNP+p4AcNEpeWFcn40jfh/HlyNalhFQaW6pmOmqIGirl3zAWTWvP8rAA7ABGmiEXD04vRcw6ivsDqCs5h9FY8tmQFAKiDgGtnBCeVQMozOTn0th6xFRbSrH2SU8KLtlnSscoz2T33sMGUHsY2rl43DqqmciAuIvk4ApgZ8kTmEy0FLeqLuC49G3STnnxYOLYn/aimIDeL2zGU9hIEWBOFvvWetAiIN0wD3FwSMRcrmXjHI+vjknaPajfV/E6vVbbLosaK+OnuNWE8NdCcAbubGIMr5N7f3BYO5AjaCPvYKmeGyDoZl03sxTodJ/86fhUkD224Y7mX3f9unSZqbNnjeJ7VYVC2jpRlU5VX1x4zI+2BfOC3yoVKY5cLiiQn57XiKbb6xvaeV0kUr/NjuGphdIpzEChZF5p7C1Z5x+qUR24ggQqQZlCUc5gEiKJSptUIXp6gF9pMeuQcGOWD2BVbC996LKSYJn5Nk26dBGRxhHjFlfv24c9QWK+Ed2EHqrA7RhCwX9rHanUSIoK2y6+m/hvXlyYqLTM32+Kw/pbPt7yTQPnQzZZepCGRQxS/MLXEe70J1iadG5oquPoKsFJsIHD6JURs8UNc+/FgQPpIYdE2YeJRHZ8vq5OY+VM7Xudm8emb/OP6AZq5QJIaf6l5BNEYaMb9uJORxLnYGflkTWcjTMvp5KL9AmMUksTcOPmMbzqZftQKZgw5RCe/en9AzKDiP5d/+rmxmhI4Bg80BMMg2VERCr2ceMNyQeCce8Tek25Fzy1WEqpm1w6AOVj9rFtBvLkwZtgJMBx8HtyXgM2uch9i9set1UoGmh+Kza+zzZZyXlEM6pSnewKTQZeTY56qnnx6ACZkz7M1Lf08kyhU6/zZ5E7SY03llYqRk9eWfV5hND9cY0t2YH9oQ4pA3+5y7NrHHiuV2PWyaKqftGHrt8AJdDPva8vWO38RG3044ZfMFn0OKD4TJDCqBq0xzk8eHkHQyF70dUtsnF7aId7KcAJtlQRMH347OKVOiLRyPRFIuCw839IUvLgQxbDMrsTb1Euy02xI39u8Q0Qsu8r8YNXtRu3u71YUSrXfMATnKvDS0VpEmej3HJrg2uwa9wNpXzPCL5awQCWg39s9juRAYdKtKQba0YuazGPpwRiTd5yQTZWrlyZmvCXsEQon03m6GdzQ5FoNKH0aIKFy2iqKu/E5VrDLuz2pG/sNJK1id6xC8rFBEtdS1YN3NWGgZr0wsqDevVGT/NMYHPTFAun5RGO/8+BbRSXgPkDgfPfwEBKqvNuf3RuFi+EA1qP3SWomfGMBUxcRN+gs89M00m3FqqOv3fAsa3VgYjYzX0aka0wqd4aySNlZMYQ3RsxpJgUUBnsB4pqZePpBAqEN91WsMC1TU+s1vcogVNx6462tFupBJS9DSeDEIeVPnELuoiSCytwAN9WDDJHDSlkJCvyLjbQPnUckcf6NIlD2NjPG8hihZjWOdOscfuuYP5DNSOyJ7jp5KOBOQSwLYrOfcZTkakpyucjQ29oHMJZ0lgs+vxPaDiTwy2petic4i89ZupHIrzrpndf6a/ddQUa9i2z/N4lT9aXvdOuVD7gV79kDgCpEtikRjp+g7W6YDwoVEnT0AJk/str+Quc+NoEiivkWwUkCOOFJzvWhpsHEH84v+O3MeiWG/4OMTmFqtsKfj7Nxg1TtKiqJmtj8TEAtw7yVh7TrHu8VrgXTvfSU9EJpW36ZwFN/ngNXmvIPX82fbMh/0ZJzp9lHg3zyh4+dTmKej0pz3kXUFIfm8aOHdpBH3W3LdUzZ/LmiAOuyFVTOEc9HuysIMWUObXFEV0HxqC67nt/8Dzemhya6ZQDSsZJne4GHzTNB8fCCW0xOo7p/lZemBwsyDMlYVFycwmNU6hQv5sQzIkcYEvHYolY7Z2dyrlbVq+nViqsIaVOFs2X0Uu+OhDOlAEQASmxJgfpjvmtpYrqmKzGUH53ZgreS3qP7ySTg8bYCVXcG7/RT+jm3GLTdhwskeGHP42Ne4ilOgl0dD1gXlmmAg7H2qWIMwmj+/xM6UixIab6lobvzyJJ0hLApVdMMX1gkZGA5S2+FwTAUSEbJVLbIxGtJsJIPSJ3mSDRCxW1+64Nvq5CF9bUa6oexa8e58y1YhX4A9rTvu4ep4ZsTupFwOOTPnH5xHLVPIUJi7+krKPFG41WPVT0bN3eI3W12E7zP0EjwQUndzglD6eiVPAt+iAcbdnUKdFnFkli7mDqdrFCNZsRDmisPXgR9EIn1cPCXgR9AVxGoMAxbBuLsFhpubj6AkoLTrww2DDOG43v1dvW+t2ImahUEFSbBexnEperFYUHamWc8WsDixaQYVa882bIF2C39HUxtqok9ZwYyBM87bxHc2r+LUUjWiO0unCPzzlX9jt3DSxSDCS87lGq0MGiG/k/AnQqv3Jz/HCdBQnzRmIiKTVGr7X6b4EuvjS/NUEzdAT02DQuFHvQly3k0yDVdzZ4PkzoLnCrcdkjj+MQjEkfoZ4edsANOxS+oYV4LutpVlpUpq33j5A/Gd/OjcrMgW1nab2XepqOMyoQIhdU0JOde5ZAXv5R7eSUkLfFK/En0I7Z6O9BoLQ8ETe3sMMaCdS9totrSmLym01229phhFVolrRn2S4hLtEyRFEHNPkam/4JKaSp6K/cYdEqsyvPCXBL2OZU2gfzjmc6jgWZmzmQQX40NSMud2cWhBRutxvAhbp9gjA5VN/Fz/qwIveiq9Ep4X2Q+sWCoj/SbmcALwPBBntrdDn+hJ7RZEKyOrukKWe5wiNLFZrJvhgRph03C7yTLMcb5UZpVrRiZmr1VKpAvjK9sOz5xOjG2kMw7hGRJtxPqd8CGE9ls77aARfqRQJ3dYmBqmfK+bBm4eUlq3pTf1FPY0WrcOM0bIb9CpCcYmR4o88A30hSLLt+JLBD3lXx/dZHkZ5aNZezvhHaH/ivW5YSEs2zTCiVyleJIDt0ABDcIZ8D45vJ0aVJbTeAWx9ZwypiC8ipdc0+3kSEg3tycDE6qtjvRm12Ti7CZGgGsbuImaec3o/S1YsVdWOeXz7lFbvPkUb6x8cJV4WK21M0A6ka+fB4U4CWEGBVX3VABc8+Zc5TRdGiL+UHafQcw2wv4u87QVptGk/1MxXi/qXp8Io8w9yu6dOeuxTE0AAqfcY2o9NutOYTps/VOujqh7VoUsV/vIL35STEiOEPFuWvFJ/ocL4FGkv4tdmGIUncyguT5RTgvwiddwg7pdllOts51KP6/4Lk0b8yyj+yfpCcpq9g65G3fDJtbaY/Da0rF6BoP04c0q71bTjvki3wBLab21Qwr6KrrZPzf5UQ8NgeK33CEGQUjzVEeaHrXR3b+wvbfOdLtne+iVjjdcZeJwV3sZ2tGeQgbMdCBc3UbFPPNCVl0G2TdsUfgbjxDYl8vOQFkppr7F6AVY9OXDBImoI0qGtPBGeiEmtplJ47d7FFSv7B8IDtsNnbKn7l+8I6UpuDoMHXUEpI3+Lj/CYn7S7p/hjRqRcGB1WqcRop7WAWz0HK3yc0exYfMozV6bg1WS5j74TOKlTVyJaRshELzhDJMcNHezxnRUAyKippkK6H/y9MgWnni1MFPXbFYZEe71GbPk/AFUk/ob3eQ7VQWV1qbFeifkrBjDR/Plgwpl81Klw3VHem8VaURps4pyIL5t86AzSZKOHOA5yprmqDRd2q7aEnq/A5fb7wkHKlV6Lns1iNniYHv5Fqyg27NA5UCnkTfo8SlyQGPP81EeRhiuiHlfEInqhYeMCzkPzGNLOuzdtggcpzbSvRdlTwnR75+yby5uxAKLb9ODhZmc1ixNh9VZd8k2rIirLY9DycfFQbKJ2MZ56JeMBXGFSvxoCCyDImcZ1rIwMGpuufBidWJDlmz2j5yZa1DkW4rNX+ZO9caVwdH7LdWrKZ+A+72sIR0ur8+1//IWabeTp34wCzrDEwwIBFtLq4pExrTnmR4WPGPR9KvoM1dxRy21SuVL2cXkvl6z1TNQ3bm038ZMRHRLPI8fXyLjT/gaGkcli43I2OfbuQ6UUNoPCy/uAU6xH+VT4Qri+sEWQtaJJyOqHDA3WGy3KNUifTFrn+/cjRGs70QAxB3h23zeTYhQKTwzEIQMAfSSDm15XpLrzSIX12M4whyoR/dz+V5GRqTwI6D1DZ3qGNRn7k4KA3gDAd2TcFeNnn09zw858KNtt/IWpMoVYFmoac0U54DF3nMrsmmhOPtid3D45+QOSO9o093EXPtyxHOxMbfhVgoe9631V0ZB2nI8u/U3qatzOn0mTc+y/GIJVYmGl4ExbkyUU40xcIEHJVEh685rTOt3f7t4eFymU8Hafvn6b9gM06Kw8EJ7g0RJ0tn/p2jDD6imZM93k32J5kpNp0peq9GvOOB5wwuF8Neu72L9FHUWpleC+jd3IwZva8abGpAbgEqCIzLY3JPKku9h53q4CvE+z4DjNFfK3FYxlms3nSTYZ8ZnCfVnc7Y1yu6A2Z0SPz2DQKFmQue1kDBA7HcFt7m234hsTlc+GSxY50+Ts9qZlpILhqRXzh+acuyXa+Gby3YbKcBRjPDkHizIhPCPqWf6f3hcCPCM/oIOR71p3w0+tagj6+3inh1iRQwlNVW0CU3ghlq3dCObslCKQdIqlYDVd7wEkPixBsQ6G1fw/ejseGrUlEjN8GV1kBuvxWNFOwt0bQIIIwBQEtlOMl/EnhK+txXCMFDnYhQV8eUDmivDuy5PxzZDku6PZW+XH+Mfv1ORTikTkl8rxXvm/hsGujJBhMgSPxJOy/00Hk7DGo8LDw5FhDLGby93EmGYSXagTSXaiGCpyWE7eeUXKEbTr7sVUFp4YqVtJdCJM89tVCRIIrK7ZWger0XQt8XVGQP4lHnSigmPZ+M67SMkx2CMx9bun/9TsNnHfP7ql8pJz06MUrECf+n08JhpX7AOBevRsHpFhmzKRAN/9rIimTtw3A1JvKXHGCnvdIFCgPqhQIeAv3/Qd7mdhC2tshEIQxUhztdRqhOujp8DzgWLKfL2KC9C7txCZo8P2s4WvIwC72lcmyRxmEnnUiymM5rDzd0ygTS8ldjkNLkiS0sklYpckfmPQvJlE9yTEtwENn+6ZYvnpBGMKsUrObCwHK4Eq5kz/PL037RVVm2VSrpL7dFmdPdCq/RWyiqpDJw4V2ieNhGmymsxmEgt0vM9xyZ9TDdyur+RK5ALtt02SodqnYqVWs1WxyCdrmJqdegftu2eYK8CWupdwynMW9+5Iv2SZAv2P7yHZZ4pix8R4cGuD5t7lAEzF0JsSuTs1Qp2mKwC8knAi3InrYfN6reI0Cf8VrMdOcZwDqAdsKTAX6hH4oIxqjYFqS9Dd+3ShJuyGBPQstROP4TmBVQeNOY53E8FwwQLow8G6cpceVeEDxDdH0uKEk99cS488yJnqbcyhcRl2E9Z9J/KKFdiSliHeomeMDnAqCA5bfMk+hJSzITLIFOcZ+B9KgJkNxjOEdeiZQYy4gxQrFApWUAh5GVgYNQTHwzSsyBmQxCyrfXbuj5ZKFW937q6Z1uejlb1t3Q6mUI8TdflTuOvTQLmWQ6uOKcjpMwKMHMqyAntC0ot6z1SrLF+lpZ9t9In/0bKsIvXpBoKyx1YBnuazEYnFou6EhrnQBy4lG5UbvtkU2vRtqn4f08H5VJ0OzSp8FMJWU019++vpXowOoGOWsZRyG9zzk71dqjEwr9wuSBa050sNWuYkWplQfXDWNDbsxfZ7S2DT6QKDlTNG6DARdGpzNkty0wpjeZG3qtjPqCVUoOKQsSNahkQsgi8yTJgXKPRIpJ/Aa47oyu03iG/jHcbGS79+WkV5sE2JkU8VyNUz4Pc2DjaRpCByOw2ApswyzRjBWhk4c5pG3pnB9wOdm8eys6wv7m+uY+CuJKG5d1WoteKptthMsP9FnP+55V+VyZKygCcnff+VNzl+BM6cATSXkGx69bWFod1uf/j9UGMgP3oFEKS6sx2LOeiX5oY2jRHyj7zQVzir2xmJdUCto8457BxpIx3yCx3WuyODTyc5HOvhV5Fq2irrJ+l1VGiY1nERyhMVFqs4ICBh0JecG8sDJyC5A3QVB+0S5Pi8K/F+z5acaJQror6sh28lqT6/fd93YjGtCJKMp8x6w7irOBVoUcmNhHcJh65GllJXcDTI6PvFyrF3/5mww22tF7gTwQmT3nI0yAnfrApcrgJcfpxmquw9l1jZCs0TB+ZNylMhC7lsx3B5HSQEQftvoqDl/IPKw2f9qoR2HQq3UxV5c6l8Hdoqpzwfq0rQ0JmTbJk6P36bUd7c9+t8+ifPTtNCMP8eN+oIO3x3gRrhPtkCg2QQnReK+b5dYwF5456rqU2azwOFYJNc/xqi+0oJD49I+qO9MMLGFkSHQprHcjEfqwGlbGdrjhdV/7nuBo/H7LmkwKfekAsC19wjeXlFbR3TP8vuaec63QsUNlXmGwhEWefV+lKu+RjS/4wbrOXq1xAAKTVaAB9y+x4KjduUGnnC04aFqw4FYS2biOSx9Nmr6y80AGdi03xZQ173grWQt2kMI8hZd1FnGuQZOUwg4PbeNTGt2+dGISMbwBiGuK2TftNkJg3Lejd9ZNNoHgUmm5xtnQklrByFCL84zAPc37fz2jGWdq+amD9lI3ssa2VdL7XndY0dIN2hbrUF1e5Hq6ZaPj88JG7bj8PZUO6AsYPv6VeZLTvZdTQxJ51/BTYVjJpA4zUMn6NDdj0vcLIboTpYrfvLbwHbepOY2TYFwimVH+zrV7bQDphHHsC0cIcZHWDWDRT0BOy1EMzsMHDcSjq32x22OcbMIF/iDKJPSFcrnW5aMY9WNPZY1GXuHiJhFN7EkH4fCq5YJYJhFJMmJ5HSjxnfbsdgIpretyZyrleYpZ/tj9szQ1iRzzRl/LVAu9OCLmukVGJxdOMOu9AU0oJRgNg/KEezuSOP1BmhRGTo6+gksrKnTC4YjqFu8D+pDa6JTRINXc4VVVNxFLbP/HaRtziYlF7o5cQ5Z/sie/Eo3ay3uKcZwhGRZ+K/x0RKS3X6o8klQ3zyrXBR/oS6ppafVFAsTBJ0X4Fb2ZuFP/C/YcB/orh1UQsfi9Zy1LJ4REyrmBo/Q1heFjtbm5MHF+K26QEoHYpygKZfnx11MV9wUh1rJv0MJbsftgKl8e4aeX8SWFz9pWFZLVD0yHSG7MteN0VKkWb+0SFRwUamY52ChtMQ6fwJWV+IuNrX/PyewaZGllmi2swquF+rtouSOhMo1XKTGPJVsGK8+91fo7hwr3lmfMO0H9781u4b2ljH8yT6UVgrvagtd+h+YN+B/rLtr0QNytfHURSd3AAOfxhxk51Oua+wS670FBwmVK35bLZHoLaNgNViuDyffyQXVkxowZiGFzY9KSyv+mjtf09klsEA/qcOMUNSlSeOBxY4txbeUdSXVLbMFVk1zG/W1yDaFbnhZFakiwWoI4aoK0wd+bqFD2u8pwMg19PV6rDQWHfQdgOqKmU0Hl2GkBYqDuCP/kNG+vSkMCg9Vyy1/IdEHNGYDQTUcW04F9l2gpFtctPlh3Gqs0IGgrO3oRnLxnWtd9/fbN5iv2rCRgdf0XdEHn2ISkkyQJfFTP9IvxxcHghQyJ4QUQB8705rpyzS2+jpPm37YFv7rUsQYR/m/FflIMIhVdzw2dYsJJMzBPiIixjZ4RLtadrKpM09h1V18cOB3UvnpT5K8WhbyCiZeKHoL+ElRO+N/9DNJFFIylgP6WGIYH7gGl5or5KxsKkqFEr/mdldkwrnfh/Vhnn+MG5jUqCL3zrva4PGjBf3TbnTnpvIQ9IWiZ4YGMlUUvAukwA153+eb8fEqhX6QUeauShEK7631RHD5/TpaKYloV72fhkrjxntsZLeGyIU8et5Irlmg/RK59R7KFSEKH1XurkYBcyjWBhIOLIrohgHOVcgzyPebh8RrqwXyiHDKjoq4ObVG2ZGWfnIHKYpRFtPl6mt0iUbnCIzcvodj29cx7AJXl8IBtRHxpZwnRq5msqZNXHGr27ipQqsFZBnwmbMxCFrpEu5K6u/McFpCcsGRv+6bwL96lJ5DmYUDZzhXpg2Y8Ion6zCdOMshHazpX0Luvu/loMHZcMxtQ1i5Dv0hwT3I6Ehyw4AyIUdXFEcN7ChYxLDuafOQqd1e4MK8EhXe1WUZKdISXeteXwWfi7BvP9oijs3zTF5EOH1tEgy2SzopPzjFfA7MNlBdl8tTMYRwZ3RHToyblO7S6S/u1a6SM2WV1g13NYZvncQrmZKoLS+BGmNnWKmcMnPJnAqrwkSE87cgoPPbBsnr9lwVpmEh3OFtNvvf47A6d/TiEgtl2fkasa8fM8N80w/ADru6iWaq/kUXXc1j5PklWyRcqbEltdNSHqR5l0rPSWEvmGNmJ55JarIyf49cYrQqcskZ4Uuz2V1h+gOQ8+icUHk3y1Fttnet+kDMYEKPFdY2T5y9Fl8hDL5SA30BYZAmGCX9DYYe3s5H5dyiRvz6vIcDOphtNXyUmKVmVxLs14kdldgfusoRfcw/t8DIb2c5kE+CmfBH1cXgxC+6vBgYn8JBlnP7LhoMXNO956zMUqTDnoaexUbSK+8UJq5Mi1Sske65QIvOaw79JFu8w/sg384RI9lKHnIozmwv/FsXtpDzEBAvOrnajXxgeLu61Dvo2WaeBQqE2TmRdoOaDMx98u4c2Xk8Ejg2OiMD0I8DwRpu/Gaz3hR7bjt9skERuMYSejznNvIqp2wgBL9QnKBsTQD5FSGSxY0MpNpQwzyJtKcFGeqzWdxm0jWd9qdrnea5gL85Uw4FlAqOSfej/iN4mmpM+GKschnVd9a/ehObwlKQIQ2RsT0/UOzwiP2aM+MiiutLwVGSeLQbesI4GCS0kZmfkxonVEo83dWEpclCFwKRzZVX8adfOwYWcrpUeGt9jGg91Xv2ZAoN3U1+bZNwO/f1GiXjvDV3IBPyhK5hr/VyA+IQ/gKK+2w04Bd+2XEu3XEupYavzumVa+DNGSw5BmrCNYJSAps9xkDLpEuR+YxsopYLkOvDib84Y8c+7LiWF7NEwNCctkM7BP95jw6IaeZueZ15361FcXmSkxdXAM4KYYCRhWt2KHriui9o2GHqC3U3MN2itSq9hGTwlurDqxUvUKEMCDgCsjWf2agKEgXgulx/jzPXxSbwLOGJYFaG7n54BSVivNtKeDJCjWqPB3covb7jQXEgw0EheH070TpPdryOpuV92ezCVFvj1B0Et4dE54Mu6kCmNu4MxMZEeYrQYAmw1iUYxrHtLzwUEp1j8VmBvVUz+AvpL8N9RMN/iCT0uhJlMUdXEJLPNQfiZ1shAsmZj3P0/ZuvfUxBzfJ6d0K+5Q7PWic9qTSTJ2pXiD8Nr/9Hh76J7HwDU//zBhFpJX2iajyhYcsUqokKCPK66BElUHUj4/WUoZgbRe83YBAYDTOj/nNFs3wiUrsrvVgPbGNXdBZ6D7akxR9J+QXzt2e6B3q1XY8yNvJ57hmA/1/Nf+BqDD7vKWZf0J7/BzTb1WTa8FDS0J87ZQK/NyhVObJ1Z+hM8wKteEtrcLtGc1hS25Eh16y6p7mQGD6L9zndplPubCT0qd6p4ERrE+bC++6R5h9akgjidvMu1cakTnCk2Z2vPOOzumvOx9JT+oGbFpt9mBoUEUu4ut7DzOHgSFwwaxohrX7Z8rpycx8e0e4xg7XKbBAr4IdXhvvcwYD6dsO7Sw3Hzohr5gWmtL9Wlk+FLymYxNU6YuBrH7NjaS2IYREkLBjXeJJvW/EgRre3h6dNjJrdHLDCKthmF8genE+/vknOu7JIaQ0C0SIWAKGUf8NiqHjdayXt0lA1HtNTrNgV3q9GvYMX+e41T2u7rNray8TtjYKF8lts8="/>
  <p:tag name="MEKKOXMLTAGS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WYMZBw004o71Xrc6R1lRYDrttmezFy46Af+N15C/BuVeR1dVmkVb+IH96N2x6bxNZt6dMFH1f7TEhQ0D+LtLZAur7yNns6BTu/mxN8RikXJarZPvKLduYtQsF+34zhrFyqe6rgEWils7Oqn8iIQwEmZCjve6UqKy+K1WwO+gC/wExGCuQgx6nByVRCK0Xc0jvkWDb+Hx4PIGVQSoTB5k4q2xZSuh6OE8ePjr273D2wlB4tHdhXkO9H1qLE9EJaCvbqo4MGcfTtpFYjZzw/oWAkFZwyT9H63w5nsg0qhtPu9FO624E+h1OFbi9kDPMAPoUJa0FCxZSt5pBP7mzuxiiXLjcqxS4xXl9rytiWRO6rtj61xLEMqturOdJUOfB/TBpBxEfVrcVNJTx5aFgWv0TmRxEd+KamekS21ie1PjtfwGb5v7Sft1e8WlBVRgLdrxr7+RiNvturAuF+WgzMBI4+scE+vq7HNRBPce0YCkB0MYNr0H8ZXh/zMlLmu9BEckCj3Q/bAkNj8UGYIWSNyQt3ls5YrRGb8rkywRg/q2SmIVNdcSQ1eVoPEt5K7yBBmwxTyBpbgZorYOqSiNTDDVQa+Bpi5JJKP2oGsEqMb9i4W5i7BjJJ8ghAtmODdsDu6A/YCM4GDhVxkVKAJPp/koNBVRYPxCHjqZ1vjO7UTaRkB5m2LDXcjf79QKETYfs+fD69SLB6ILMO+WWGbUiSD4UTo8fuBW2MqdW4cKCRWC9GNdfYDtS0B8s5gdRFTdGjqIuY95RuD1YjfwtYaYc4zQL19YSxb0k2PLeV2im3zcZPPS/88TNrKS6rSaR/fI2/6uG5iba5mGM6xPXzMSxMbmzPLC9sf+qmKRHhmd2oK3u77bpMO/xbit0hTeuCrieLw8618FKStgCNtAEy4W+OODbjHHchaHUJte5vrS3U+vLcQER4/VryHjdIUbBz8voJgAf+PYptK1gGukwt4XKvwZLGtndLRb2l2MIaFajKm7uprQve7AnUJBweC1GT1YbKR0+qJwFsi70VlQTnfl/PDn6/MkgmoW15F9qHWz5VZNBkG8RPCWcjb8DdE+tE30WIUk/AHeTGhtzuszpPF/LgzJQJ83do1Kl5YcTTy+Y5OIhExnk83kdhUVGn8Payy6uzGq+07NJwJjjolNhHhARTX5FRn0wdm1yeJ5vHJPmONNMR/qD1hdAvH0ySHWkGMxA2XrpfsQO1k5vE1TSIFZu+CVNcdzSeVvjMopu/5goxFouzUeWhrybUYAsZbndnToh+syuv6HX5AsgUkwCvwS8Rd9MZ8+fy8lrbmmQVOYBeg6R/xnaR6BSHGrib7+50hRQc0JQk8aDO6a5HrV2RLVf5a+oC9FcxsLObwe1ncggZ07zJbCvjZDpz0M4/soRZNjA2bY2GBqoR6Z9iKe+Elw6Pb9VjS7KX6RmEraSH7qJjyWjF6iEDuvP45O6q8c+cytZ6MUHMKhtnJypfTZYHY0dSCBCDT/ADu454REiZNkUUUZcAG2uYw1Ni+Dqd5/9rl2P2To0H8lebel2I3CaoJYcFG46HI0pQ6sddThl6Y3Ik+X1jQux2wvzsYHelReVSBT1ES4GLiPS6yNHfuTMe2qNEsUB+iKj7K8X0OBDIdT3IMM2PaJ8gXxmAgpcFqOKwpX7J980RJ0nf6G1W+6juHXVeoI/WbWVWEA5TdmyAuaL4HejROBR0Iwx72g3JMVw6fSXedF51hwkWWInKmtdJD8PhwajI811Zz+dtY9wMHObq6Ny0glel6z1hPnTf/joj18fYI5Xt/Vs+YSSgoN3b2V0gQWLKIyKX2187LXQvad8w5N+SmP+S55A4FK+B7O11nO1IBZ0wpQ3xpjB4fdzuf9IMPg61PiA+meT8GsI6OEbD/iKonc1bhLEx/1AM5O8qMv9TViplFlg3jeT0POOgcDebNGnYWQjpo6d14VgkVyHCW4i4eGkMIpZi1CeyxLvc0f31lVdI1Dh1teEXaIeVeM5tCpMLl+3ESylPl+NkD9LOlPgKeONZJm4Nmybw9yNqbi8d71/dIhNDX3EievOcWulJpbcfq1AIsDiHcolsfx29lZqJMfJKiQyFR5YI95msU81lylcLE61/lkKfXdk1HDlRzz7l7ekCASqkORi5hfY0k92rmeLIEz1zLRqFzAXDlKTR+DqoTIIPxuFbe/VxzRVExiQCDykp3V96Zj44YUgYEg2CM3lbGlTW8RqYmHBG1doXmGmvygVwrhMLXvyLN/KpR6dJ7NExedu8iPkvX/d7VpQa8cGEf1LNJjRX7/JCTJXazWCdrLa9GX7L3HVx9bDQ6CPLmAX0x/2rSJQ3zaiHp3XAQBgfSfO1d0K3jrUQQo0fq2xqcTr1oG7IkbuQ7pPJGSzW2Ojwozu+dzZiNDqxiYNwZa2HpaUFulIh1TV51e9LDstPt8RZTcD0mHTdzCZvKSilnOsmhf3YDKsMBIRUD2aIBm9dcZUxHZQzy9c1ADHXXygBlCuLgppuWUTnvG8r8nI9zCbm0kagJttvIf3d7vovcOTFzKHC1VFQNhDhhoB7qpqxAGvAHwGyaQWMd9buGoWqUELuCm9Y085Fw+0SUSTqh+TlbR8d7Qcs+aV0sK0PVi4vJTH5EL3qxf+tAoXnbzhHVcxKoPmbsp4mlWCQEEwBznMwi1FhoDi+WJ4TU5i73iQN4fWHTPvC6CRCexjOP0AyTwAsVLuNerBAGxyu+qM7aNiRaQYYJjOCV6kgtN7pXhcSVCXc2jgRcCScCQq1L8D4drMTT2nPkDyhdMV10jYMz2WWkjBjLGQKdgwVPlbq3unmF2ZyqHPIabzTMz8xqdLU7TYTclGWkCVoNLJ83Sqhlvw47l4GugruD17xdc6cKKiuYTIZXP47cAHM0rigug6jLW/3+aedoX4o5laAqjoFSIFcPoreV0YbgqfbOlKMROc+Sc6ymlsonlCzX+PtK/78KJBAqNsTUI5AA95Fi3ktCl7z15q4r6KeqvQhBpev/5DNZPmVieZvi9qv1nInQJylbcs0RsPXZjKSvP7XsDeWnQntjalSuKIEk0hLZ3pmnzNZNssKT4lwMDiKp08dcjbxMrD/1Ea/uulH5aOgcCV4LAhDXJ9Se/Ph8WZw2mpoitpAjZZ/FRfFuVeTCbJqsMTsDzgG0ebYMtOCbPEECRR1g08I195c7SwR0d14tp6pM1miktGwGiUeQy8k74BG9dqJWMF3/WhEDbr/G++y1vj+pHvJH9tuI6Vtm4sNnYtJDIqGX6xqHXM4q0nOEM7nE9jEBIMNgyEKB+ls0vZRdQne5PKV9+Tyof9GXeMYKhJsB054IvJAdNImtP0MY5o1v+acwdL29mrKNIKRJaM7P1QKQJ7ZwuYb3gr4D6h04PoC+2AyUzIJ4hIbQRzm2qbMDCxvlVGBxVnXCHElJ0trOPzF2Z5JNILqPjTH6cZc9SQhaUSK11oHT5iTvx88kjYpJ5jnLbt9jRfc+1PtRn3SPYp+mbGUenKrB361NtmB/YnMt3E1QsMsUIJxz2Ss9k9rwgt6ePw6iJUIMn37B9+wlqYkrpiPM7DLAaKzQJpuN0ny4UIPP8vOIVF0Kw8kpuzsA5Sx+aUQzAmSKfEt7tNxqvW00FJJ8oP39oTCp99+C6PZwrzZaET6gguGhF70+HhfQ1i5ZZb5+S9XfMhdy36lv93GEiI9OXP7THEpOD2r9R4yx8HN2S02XBh/ukm4XRW+rsDKZkiGIrHglq8ohQDCKlkdNlk5df0+0a7jIfmiQoM2TcWyE0ZosfpTw5UeBLshu0Se5kAtJTZiwPEPVkWsLLZ7CferEwRQ5yxlqoH39LONvEW1ubN0UbXb4bvg3IUWZE7l8CTOnkXwi/sPTc8ovL2Aey5asnT0EHMQsbuG3ahiJKbf8Vopvo3cf2Dz4oBlMZCWPqTBoBlzg+jwli44Kaxm040pML+6GbVuHfp3m7UChn2xAZnb7RpA8mY+zGmkarEqdVDIUPfC1fBpR5PCXlUT+XjKbB0s7YGzcjIeNDXFIYzcKGRfCZiz1k7Yn254FZ5ozZSIKc/9Laa2EJZBlxl7okux/hCq/w4FOe5libRc2rp7F3FPPTjS9CvyQYfVOAp5B8XUW/9fbHYHWBL9/jM4b81eD8Gk2el5PbL6Q3x7d8nvJCvm9JOC8PsuxOLvkiVnlYF9ipuCRiA70YHw6pilPpo/JnUrrykXLhVjHgL5a9ibeNx+r0fMr2Q+9aRIS9rct/XsXORV4Sgoa9M4YvqCK4RLAAYMh4lugYjjIvm9XcFS2BcwEsd/vRUJUKRi8JfVY2z2rAbSquQRUS/zKbOmQr84RLo/32cYy6+HXrw9F6p130hobx+UfxkXPhtOe/bWApR05LpGvewX9Bi+Cm1NRcWeSBrb64gt1lS7+A2nww+RtAHjlCtVtHK3HEQJ0EX3YONSb3L9BC/Y6w+9CEfBJ8MFEEWkOYHaFYzt5bKhPGMzMODk1mf5wW3u/ddqBM/U90n6Hmzb1SaIYyHoXxWcMN1LOeY7/Io+ex49Izt2l4K0IRIn0M1qQyRasgikCXXIHs2cmtToUBYIMWVQHvRM3OVIs6hgXjWBSiCO2QVuf5G/n3jOOVPzVTNa+ZKQ16xSDYj4WHEuo9/ndjQMyCcB2omhc80WUBtEydH3X/t7s5wgGeXmhzIlVPi/muuL6TqAQglKz0TisxE+Egh13Yi0sSgRscO2Cdwh5bO2GLgmGVke/M5ru/YXY/5N83gbOoB39h8+KkgYrKY7zs+J3fEU/TeAC5vzIHPeENHBgLfsg75+WCfFhN4ciFlQQsbtCTch41qDzV75xVoJAanFk78URItn0LTOW+fG0ETHV3VwXIP33LQmdPD7okkvK5fd39q7T85r3bkjTkyUpDk2Hm5tYe/Z14CC1F2dIs8/kJFJYsrJTTgeRTFma5DPhOxaxHQS/ROoQKSCyZYD3gLYsDTdYgHplvoAX5SxH+bvZ1uB8NlPU/HilWHhpEiTVBbaJ4nUK1sQKhgt9UT1cOgmrqaFSXLrxOTNm4OU37Sup+2hFFlvCvrrQxg4pFVWa2sFiy0aJLCSjc+iGGTpWPfkI3+YTfGkyHIwj10kM84v3jfoggyjw6I4axmG4zY83czs7S+H4XKhasvvBFx+gZFwN6CvjLIMevFnkI9Bryg+T4V/x+saxB6+mXxMYQWNhIfPlOhqZ2j8Lsr1P9+vjuPzxvle7IKt0oycINWwK5u8/vENEQj9zAWjiDtE/AI5Pn7m+S2QFLq+1tPUwnh8tXLYjZ0Ndtl/3xKma4pwUSou1r7nLkQIbi87OdFWRTnHm25VTddREAQDTEdBUn67sTws5IXtex04oDW51dCcQxE0kf8ZLFw/awOBoBkIoklfi9CWNiYjpd7gN18xc+/mdXaX5Gzc3ZTbfeLOxsLsTqiZTJelS07SUTJjOZCjQFcCuSWusEk15TTEPwP20aKa+VODvscGmU1No781vp/fnmg3irpftbe4+mjVcU3uhYWGRyjPqmKYhXc/Kvr09pq09+Z/Fj9KRUeazS9WcDYLfYIIIcL497ZYeC7xuboGkmr5ZmahBzv/6IrHv03aCEpK5g7mCXpDSD8qvZ4obchkoIUV0Ysn3FoE9ynppjXvOpFbECruvSOez4YH6mmKV2tS9cUHU4MAuffO99aboxeSkf0DcwhQoPLctwaDMBRDj9rTfBet52J5zUSaUXV5Hzt/NwxRyWyo1g0UaHMk+be/KgYTm4EsNH/orxQ1Xn7g8VDIvSG1ftaUhUiah8uqrIxetfLqK67+v6ivBUIXfveJZ0Z03AQOu7+uuQZaGWHUDMRxz8SK/Y6RayyXwGKKbK1vk3bSeyQvujeOf2RAiCoykRapQQkygewwjspe+wdz5ojP9RSXwMK0bzIyXEK78KMXVQC95YDaX/LvmwzNw3mgvmK2wN76wqJut4dEKcQ/b3/9Ywg/N3AxPgs+3Fi8sf9+TGtelTNe7jrhzFbxjK/tfsflNBk7ILfdK+7IcKItm+K5dEv3uKl6Y0rRKPbq2hxCQkkcTeinrhZS2L4voPfu1M2OI3XDplX+JkiMi2hKlP7+rmKQkFRJvAvNYUTJPpXGl5oug+/aI3puH+sysICklGzvUdtdkezECM83M00fMmsTG5teNfGxZOk2+ZZV6RM09VHiLFlHKI+0NSDjai+hQEY4q6NQwrU2pc58c+s/AL1sxmL7iW0YXlfP0BzzeRdISkVT7T/IwA8ZVwZa3/Y6aGqF4BawuS9e6aW9K2q7PT+Iftz93dVhRTpc1rJTg0uA4LPDAPXRnb/iboY3vB7TUZYOhxW7oj8OpgdXWnmEDJ2Xy8rYl6908ytKFCGmKbwQH7oZ9i2zhhagrkp2hLvLK6lKNuCYsIlwoaYxFOoeyrSMVJIwG/1z2GgnGqxTT3ttotmJYXVKIlo2qU8x+1kKDlCvVTCV1yLxNWPktleuJwhhnTNphjc5R00x5we8urGaYebxLGyfTMoc1B5Lc0sV0HIrvyUY2wDieOXA80SEMkdwXiDS2lC1+aMKHhzdE59eTJvh/efxw0nSWIfHdLoL3VTLxQLjvtqbxOG/QE0wjysVqjoKex9P0KkrHfzZoo4/tNBvOSGitawS50jmHXk2yJMWEjtT1ZkcE9gigETf8nkm8mWVnJzcrFHGO1+CWRLaNTETCPdY01MWNRjkuZVPtSE0QETFr9vM1f+V777zrZJxeGPHeI50Qw9bNfNNo5N2N6CbflezucFh/WBbGQUPUB1S+7Fo8l65quGJdemrR3VNlNPeHwlvbsk4y/JOi7z1xXCfoLeJGhy7bvdemJ1zlXPVCAuzG1outjB1eaceZoV0leIAzas7m2jl9B/5qC9+rEEGxNBVmhu83OOaw7++sAZj4EOsHU8R8/Z2Rdfcd7II6XFfK7bek18o7cPeyTRvZwabZGHj/hE1BcrM65uYs9/8jojYaf+q0/UDlzJRbCzCRUsDX7BtIKIruRH5G4U8QFGwzCIEVVKpkzCplzBDmjmA3PK2hU0CwSfAqyIS4sVbazcl/Fe1kFhpHsfQufP1wALNhsuxn/R4PnHWzYh8BDvRGUqXOVTFvYIQH2IQJDHLDUF883eWTvQFIPcQG8lb4f4Qew2OG9fATS8GQK4L2TyyazINh9YsYojEN0YqzduC27Kyf5mY3Yc6l79GNzNIQgnzz7QUbHR5DztnUpx9Hms2p5eJkLLcikOhHSiA8qdGXaaS50vPfHOoYpOJ+dHnoKqOT1l0x8owDaV229u63aRaU65AOK2Eo4ZbN/ffW3CLxbZATWZs+29B41+mQoW6rIQJj2CT4M9NMB6gcQuAT5YQAVRS1rccbkgzD6JX3zTFCA8yCkK0ePZaHZhnHQO/q6bBYiFjjR5vRl47i4hn2Fm+cDOT4MKDQSrWF5SqdCwWwd7H31pWcJUUrD16QGzKdGflMBXk+qG+UTRb+M1BYJokgNA+/pS1jdWqT5CA9ETEXCndjD2tlavx2W3zClyxsyHzO+9CmNyimxwNgdSLRVRUsPm1XwLaQLFmXNI1ACDp5ElG/KhXtKQG2iLHeJvDnp3pUYjatBpNL/76uJFhLN21sy/w2jIMQuALVI3G5f/3UodmAd97f4V5qlC9wcmYjsNn27xZQg6yoKwZ9RaDyqdvifXkaum411i8qRvbwmnI4nzSxgEXJGcdWRv+Zr8/VzO9RxEgRNoEUL8mjCgSU6+YMt7fAEwgUqfcko3V85LYHfGKj8K3bNnun+EQHkO3Newb4ysv9Kr5Zdg5+JbVQPrgEUsmwXVQ1UkTieEKSvuE/G9yP7OclEg+bQhygNTXtbz8y9OLAxGcsSZ6N4KgkHMQUYj0a0tK2ZMYyDN6yEDpDZFJ3Fmcw6byPdaCmeXNrG59Z8Fyo5PRE8oxTovvzdqGBLWKYIH2+I1q471DPe2cjqoFCZH2lNNa4I/owYhXqwmE5eg+lrXrJm3qMlzIlkq4zJBUtXYq6aqDxhjRHVk5XefYMI6tPRooNiuxunbu2TyKtuyj7UdCGFH1bHxIHtywbyI4EeGWLD7eCYklarPreaRn2WtZmE8MnaqwnbTcVdoPa97hIR6z6NBHXr02iHLC0PSUpJJv0wNX9om80RC4EoIoToiB9shZM4zSkCnVmqHJ3om+1M3YxJ1aGpuy3tjLEIL+/Tv0fT0GgyNNAIcLFAQXNSDgCUEHZypxzm3XxqsEYs0mXs9tVePdE2MUE9kLJ8s9g/4iahEvV9ZEI5/sZshJUtvQmq3AZiq0ozNBaXEPunF2SsOJYSew873/WZx/XiZ+4VSGTUprWQ27OZHinCCa2pzwO9WYrw0WvmtpuU8gPPzGJ6YAJPaT9NNa1qPk/Zj7lITml50ALIFBvnnbxZ9mxgoZkmjYfoQ4JPqvLTcGpnWGzIXUyFxVrJfZi6q8gJVcmG75bzzeD6CPr5SWxEBcei3mLus42IT8A7lo9qIAzSPvv4jCrELLFebxNejv+ZdSuDk/HguBnDxU0K+w8EHxhoZdRUE7OB15bj4wP5gLFCSYoqWORSUkjFNkXm160pNIZFo062xJbRfJQeVR15QnNqyH1GNqWPQUL1pq6w71q7VZhFlP2p4QlQsPejfKxH7I7ppQaVdVa/VXtJdujgc01EWp80cR7F7V7MVAEQuKtU1RwAUB8lMLC7Bvw9PikTfSlWc4GK+UrHpwBI2Kw9Erb4xsrWn1M3gwpfsGxAVhaak6aTIvv1VC13oWadgF3uPDY78CLQX1YolX1Lsnhe7MCTlEy4Cij7rD1saPR0lDPn5uFbT6NdDpxTf3CVBSl5oNaxg/CnlyHIqKQplW+YqHM7ppiiqgwRNI9j778A8WAwABVeWQ+i+XTiIn5R7ZDV1Ed9VJhL0GU9U70iIUPjysIukte/F2L/xuxyA1ntAx9PGCNOyFDQiqgNz6Zc+vCL1ClGy8NC45sZHduZqfWxx/MCUDy1u9O9UdPgmJid8vWE8Gf9v4qWt2OhuzJjJKAThpflpDPpkErpGdFn5cu8zNdsBO6gBMwFwFtzus0mVrKvPg+/y/wbcnqFfr8nft/0RqBnQwIy9RXA+jO3foemZV69o7aB+394lQwg4391HSTAwAEwdeEzJmOWtGf62dn1Z3ETiBisVOvvqGK58Y/g+F0+XHcHmKzR5S8XGHRgs0Z2XSiLJQdg4bzV+Q0fgvrv2EdFZQb87r0/HGQM6ENrz9RE8v+SBYb6SDV+E2oO/qIy22tq/t29ui5nPebWtQsVK2gl3z4M5MpRIu+4WBeGM+KdTD86irjFirCQg9peWjWCD3gZI4vZNAprh5Jj1n3c+JmBmTepCHj3VbQoTN+QXbC+r/IqPa27K/7HMC6mYbZHmhxXeoWdFPKvkmp0KYImZiVwI1Q57M2am6cPbWErCktEkswugEctiD1brFw+upLL37O+8sIvqQ2CsrFm/ZVPENxdzEi7/5ZyfcB8psL3L/fGmHbFOJP8kPHR4UH+qKWywAB+KZlPd+U1ZaUnftACcDLiEauIBtuKxg312ohrciVDRHKlnUkh99w+AxQbt5duPDyPrIsxDZBYCbQxHQqFZbBPGQbJGsM6LXKEzlLMQs1FSVZaCRDf8AkSEZH9KKHnsvLyio+6x6HtuXsPu1IYALfh1OpvY8nZAUEdKnw4soqz7ySiW+qyiJAhWgVzqgIHUJoFixU7bIp+7aWUNsdL5OY97E+CVhUfH0FLC6OfobC80LUDwsnE3L6fW5erdCw2HVuW7ripbxgaDVRjGCfGFKe5ylnBwOHECYwiCJOyqNHR46AfPGAODj85MUQ5LMPQbeEhFHgkLLmuEElAQRjP5DbufxpNQ3P5v2TUn5xYEKEa4i2JKzCR6+4fusF00Bg3PVIk4aoKgpxVkI92mn4GKroOChwEGXHuLQWe6HezN4rN+xVZgpBiyXLzuFLfXsMWkVt9Z/Jd1X/I1KCPBvQV4GkBWCRVJoa+VDoTA7nJYf+CLfsMqPwaUnKuHlPXNUbYAA8b0lU3O1etdh0gnh2fhw4op5FlXZnfnblCpSexJXW+jS3CvTqGInpyc0YlxAC1S1WUX+DmBVDeVKXTvV66yxySOP2RCxg1XCGRY1yaJYCnLNLuaeqepHPjlahElnHjFKUIkJ/EuUQAS3Dodj8E5D14Jb6xKSK+qvfyIZLuPi6i5Kyk4vwbSiBlZS9yBqA5uNQnIeL4CGN8+UVa1BqvUyo8c2W2x8zmSkvmfm25Gvn4oSuAd9EbF9x/ehgkv9L+w9Lwvl3e64U+dueEcfGnoEBV+wxzxSiY7vuauChcNpxZDo5gsnN8qi2X5HRBNone9J0PZxXIXXVa4UNimHEeyVF0A/AgDxl3ftiPiUjWXBpUmHnxuxmdAaldRC7dRg+8Mgv+9RaZe0k7ybSEtBTvY3xbcDZoCdFqpJEb+GYF7ymNVllGnQ1r/PdPsPRJTD6497DWtf47sVrdLmn+3XgWeuXvL43MKJXA8F0Sf/QjRfFBz1qijOoZfD7BvnDCecplZcytihOZKcE/QuHHQRkE3uSlXXFNqfEZOcEqtfvdz13uDaCEjFzwBl1LDen/9g8lEBuJo3PwTJTMtilC/9p1HxVy07A385Piy3/3L3NjKL8qKIx9vIJuOPCoGOTORwk+0HKcblZyps2FxUU9yPDA/dwaCjE6guSVJpsHfim+x2Y3YAt7rm4LKHpo7GgzLwiqJYwuaohvSNOfbT1T8gmoc+VQdRJVJ2T/hSEQEs0MfEMSt+4ne6ifiPw2qqd0Q07VwObmpgw0u60oISeXqhHtaZ8rZkM3Zu1yHMtWvxxf0C2fvC3ZQsxaT/F7D/iWfaehRJdYAfa9T0nFlrVxnFIjD6WWKeXZaVLvQMOPdBt4c/WLF5XuJRCJAZMHS7Ep7Y8Q5FMylO4anm+p8BK8QmLM4VM61toeBAJq3E573YsabUDgJvNYO95z0H513M1Rv1XcZLSiySQ7Fl8rZStnsuzBF71MG9BGRoAGMheqS8HxwrS6FScGySWI8sUpJZtIKA+8QT6ZCWnRyPe3hKfVAoHvTHNCs3yf3269r/xbeOcg75FbtPMXsmj8x/MwuJFrws2U8W3XAjp5XPpqbu8Qoj4vnrFS1O3lGh4l0WktM4oXSBUkTKby9l8vL8wl/Y5S08FoY7zQkA46IMi2kJVMuVcUqq+IjCtYzt1Fd3RaOhlqJzZ7phIjniRQAjG6e1gpNotTIQWNP926Fsnp/7XjNbVS5woJvIy3pIeD3vjyAkNhNVL0k2he/elqnowrpRwwqK0Dennpj61/dMrkdR/4PsON4yAuDyPXLuYCkA1ZlJpG4cKaYKeUxsoIng2wjuk2wh7mpenthlJ3/ie2aKvPTMnrYzy6nBOKUSddbud3PBeGd8WyGapBWNjnXlLg+YE6JVF676fyZOEzu5Y7TtY3soRCJsuO7Rm2tyHzejs0pk1PsmXfHBEYss8hcMxdMblQedfpktS4ONArAwMh7opKPKc/HsBFELndGQb0vUbTo1qk5jyjy/BxXP2DE3ANA6ORPVF2N59vmAF5Lceu3FxKw+0B0dJ0T98eYSCi4tmdk21NHe9vVbN0Yn/fZ2eHUnjmyqshBqMkMbG2OKloGonq508N7MxoTif7vzZJ9azh/WKUwh5Dvk/ZdUL9T8niCexeluWL0Qrc0rciW3d5PJIXl1LqGHmqrq4GaemKrPQFC8oejlSj6gZZrUBIWZ/Yjapu9r+SjPSOmsZODlb3g09Km4WBvCWgN8yLAX2JC/4YxEJvWe3sGq5G2/mBu36shsSxK6pw1szTUC4OkSGVnrHPRmAQdanUlMsnve84P3VA/IfdmpgIH88VJfSCscmyjCt1oxIiH08/ow9MPcYwpQKa8MK/kJsHUy52k2kA/6nxY4YkTTF+ddxZiCrx2DnP2y2rO0S3XStTRLFzuOVOfeIZXQINnayETJ47YeSoc8Jd5jCmfQwztaf26/0mcNjWOJi6COJDmaAEuVGosl9g/gKhugLeawvQQK2eWn8Ky0tkKJziMUhpPMCotYBhzvhc+HOqpA7wadLvCzKaqhZ8W1p3BF7QXRoY7TYjIKQaNoeqDUobWHcX5hTU+dKf7HmTjw+tl7yzhywRxVLxZYMO4z3nDd8xUqIMR/ZFx0NljtOyYvc277NRqoIyhbIS4KHAX2o1UwyirNEvf66X7BOW5wEDb+gU1rsg/kuAwk/SD89oOtH5xZ24HI4X+TBCJs5YyRTPryzNroAQ1i+G73pcRN3fi17lq2nXKjDDl2klmBtisyLmktTSIDud2yUM/mvzzgCWA9Fn+jWzONG2Ps5KqEv2o8jRGzxUHPlzJfcjE1kk4uirfwpyni8X+6gdz/aXE04/28PSZkgb7bOQWGK7sICfV1A2TRGw6/NRJTAr2Rw8FViSuIk8POAMD/VgoTjTtdOhJEciwlQ/bdikTDCYaSzdyYD60t4/KzkNd0S7miCClXBlWIRkOQSXJ0/Mdi7Uxw9fXL5YeXApqQQrZHRRzO0cIqzK1LRXNvAD8mm2qqBftIWwG5XqpncEk2TFe3lFjr4scEcRl9VD5ZaLGZ9VmKUvIqc0/YcH761Y6bjHKYrN35rR0tMQEmCQVMAOpGtW8XN645Rrlk/lhS60SoDBn72voEXsdt+bkVLt9HDLVGLP6jwGbw+O0f/WOkInoFpFDHcIO4dsfD2w6UM+xqVK3zb8UtajimDwKact6rRAcXD8oZaEnVlzHe66/dAZX+oOmwtH+ja/SRP37KGmLyAMShHnp9oAjrCmZ6QtVAZX7sNh8fqFe8gt5+ohj8wjNGrcUdhPhb/U6D1jEcHjWZhSbiwnk9flQOR+QW3x0vNu0TAQttn4Hutrh13xEPVfdxofFprzwN/YVqMEBytkbENKvif8k6KYDGEul0KWyDR13ogWOrFaPzPpgpqCc1RUDR++QHaMgqA0Kh/c2zVg3oPTZhIKDiJgkcBWePxtvA6l3AmAbLIk+XRtAGbhQmOPGmZMOxE3DJ6rXQMMlUu7ZuvR4DRoEA5dTlcCM5yWUkGnGjk+yy8hXePPdGxH4LBiROQGm3bNa2wv4TMU8gSPS047FywAWPxWBNikJZdzJkcCh4zUTCp1g8bqhMlTUbLPOfDaoPIr62pqtZvV6guInmnq4RvoQ4iH5Sjqk33Lv1Z2AleIM+o6ghXljHNcTgly2xZoK2rMQ1+8VQRKBBc5XkmzZjjip1MqQt8nHhyKuY/UxB6Dd9KaFQFOkMFYRTImis+NT9GJjio4SyyVUycda1MI6ng3//vfa6zPn9TLLEtyk5r6gNBYeq7NWmrb0GiknKeymiO8pwU9HmprAa2r/SWafwd9pV8K5sXW8AukJtSPXsOpnZy499DGDJaHjHKwHEt8rs5GxS2BUlEe1ZaapTO55a6LUDFluPiFAF/77dt/w38Ufemn27a3Tr9hPfZW6Eky3wCcQWwLyK0IWNns51xSYpWqNEkVmTcv9hRus5AuikFFt1p/nZpTGObeShZUzrDKcInOktQo5BF4jyDP4EYa9hkHKPPnK936Mwv2UJEHurnYoUDsyG4SeB70xqd2miGCDK8QT9L7couUMW6OqQJkHY0AnOpBIVpwn39StfV+5AnQlc1b69Y3Lrrapqnig+AfqLW6zgPmxisrDhUEJC4nkyTFUwgQDuFUZYju8i85/k7WRXqrpWcneLAgErQ69GCOEeFodtp7yIaQ2n9irhoQcP5NnXWawHM+W6zJPmLDAWhdp2dHPMgGOJ+FXtqOJT3YVIIKGLLE9AVBdsJ6GgllYImg2dEM+TIZnQ5dxFQQKtS9mqFz7Zw4zhjUUFZiDqd5YLTkQjeAXSLiCbpUIxzN9Jq8jkRfefkKmw44Q7jmWJg/f2DjDDYXqEBOW3gHjoG6bQg65ZG1yXBw3OQ4n09pY+tMbVu40x6EkUoCFiEmWSQgezf5GJY4VzGtznKtLhc/07p7Z9yKp7aWJWc51SlE6N4sryrnEHE7FT0yl7Ix2HdwlmTrCuuHSkS2QuzpgHsocl4MW8alKIgQQq19+4wrGC24p6ymPZMeQfTnkuDhRHuB71H06pZldxmq7ygSkW5XGuHv0S67fT25jqPRSw0I14hJWu5tQeY8CFADdA8PQYvBrDadHU3ytH1hq899BWMk2iZLayQHQ0i3jz4TJciUge6mrsgbLHMen0Y6cI1u5DdpJRec8gicg4b1AF8+slirFAcDqpuH3O1T54lYLeCQX5yDs7FLj5+6nL8255uAHWpj23ymWJPcdm3hZ9AablP09gB7dO34LX3Kz1sYirdnSsBecumuLstPTkP4w7j4MnmOucMROcn2zF29WQoLeuVugNdeEreL2Vou1grV13qtnmnJ4KbLqTR8p6Zb/jrurU5RkbNwvzPtBki/593P+vd3np7jXO7RBVVZeBoOLXE5hO+l+1G5/QSCCXzg9Zl2jDWecRTla7xb/3rqhfziAkuMDnsUTjoFRxcqmRRpZIXuEOgf8Fj+ujAh2h80S8iTrebNvO6+4ViNbvKzUotrBeljXyhrt6rhuKcW8aZS6e33zR+IORvCphlRQlcPTiBy9S3rxd2lbcFgppq3xWMlr4ePAR84o+qJai7PXwc2CMNQqN2KBlMtELetTFxFQlsX/ZME58Y3ZXvi7BirAnbXUkUrXYYM/WQYK9ADgJtOkIZxOSXlGc/hB6nGyEDaQVi+dfyRcGtqJzH8wgXFYDtbfSpmQzPm+GrTsKM6KXikL8uXbn/IPFAySK6uJUSYaozrxYWl9PlXu5WveklNO5TXq7IPq/rT4cB/qheyrv9vzEeZ250ncgY0ykuihrKFKZMftC0qiEUAJ7JlwOjtT706uyEg8ntacEYptvOhOttwGSsaRxFidBzAZ1I/iIsezVPx1ksYbWRkdGxv/5wEu9O8EqNGb+mvVZ7hBnHelJaR4ZvImIhfEnaH9RErKemBevtMH5TD9kcI9Zva13awl3tXm/VbQCdEYzsB4qmpaRzfnEVwWDtyWEfkhLWnJbMF3Q+GHbqkKPh2O0cavh74jlpw5EMIXq0b/gUfdO2Qbx7RPYuZX4KJbeCARCCWFKezjfmd/NDHNyf5QXm17Qr8KVScFGX5pVm9kHJS6lIy0iRYavbNowTApu1LBXxkae3ePeLHqVs+45nvLMfOdolZYwVFukivtEMiUuw0e43laYws3Z1aZhOPUuN6woldwXixSUqUyU62WJ4T1BzsiwQiXiu5r5PDxvXrvs8mSJmfNPPaGezQJ8m76FHELdQTPRf8VJh7A5tn2sCcxdxXA2ygbINT0r0d/Qx+gJpvztOPQA6/WnmlEViFpiGfwlfULj+EnyUw6xQn67vMhCR1zbJuDTkg58+gjgwV1vQRheFP/p5xNM2xtJXIBxO1Rvtdm4XyzPHW44xA1ks+N9h6W/3XioGPQQM1Ya1rF7GyO/+28mvCLekbzEpd0cPGR/zGikVtWZOqs+TFXPEhdim5bB3tk16TH+XYFAO0eCDzShgITHP+4K59vUgrEjRmszIpWDpfJ7oqcLeiHTQCn7GYDDCpdGuXdklt+HrVuHr2HwdMBvZiLETfK+sRfXXfxrBWF0sXd1em2h4E7DgyXtzNQvFqOG9Zest1le9SSDljUuuiQpHr6cpYA1qgbmhE8BdMBoyYlkPuRE7xAa44TJntKFQ6vEiHpJuoDvD2RE0asX4CprceVA+PlPCnsj/N6EVEGHjy/mC5uxrjyLnR/3eArvTMLCyeyhg8jhCbqJAGaLx5dR1dqENyhF23xBZ4cSKBlVSD9N6253Iwlqzx2tT+3Az1+r7UhILfvrZ3P1tnKQkL67COksVsOTv8B2WtvikkXBABKbfAgyekyA+vP93vHNWI9eZZguzbe7ZxkT0p74J+N1rTtu6fRrskrg0bzsEgoeCKZtQXnjEfRh3Hckygyu4S2wPaOiC/D1q+nD1Pih+0l4A0oGOMZVXOzwmyaR+LPoahJVoUUdNfvd39KF5i7dqf2lz1bIrasUjfsRJOmAYtCfnPae+bSFE1yxDDr55/4Evom7grP74Jh8y+CS/Q9aHqBd/HQSAi8b+Zv4QLs0J7DHZ/6TjOqr72x4K3GCGbYApy96lMraWJnXtMhtJIxwGh8dAIa4Ez10CyXL5gi6iBbKNYxvPk58Lg78e/FLhhtfepX0JB7MpWq/Fo8n3WF7UOEKXgsSHwYlEEayVh1e+Gd8wh51Fx3FWJfNQH6cr4GeeHafKLzv1fzHP/Y9T6+3IY3lptUPUhMVwSHNtxnqzUQ305PV73LpPbLFKW8uWiL58ULlgNg+xvI+QXM/d0WmQX7PNnBuDqPB1uUM59Gy09j7oJLepauBWqUNhbHI0sGfC25DvryrXGm9HqHlx5Kwfjo+tsuUaLdqLZu5jalsw2cAsGjiQiH463yV0Gp8toue6AXYntpCHO9v/n1D1XVdnanLkfcNPLxttESg/NsEq4YxyOYJVd1+qGXcmhz8MWb9uRf9sIgJDFGWgA4cxvVa5rRwf7IBaf9ifxMSVlBJopfqkqEFeWwNd0w8875sOYWBibW7F7kviDV+l3aiRBYoXXX2giss5b+pp9maSK/lkNwTnA8UpQD4oVqwfTCssRC9/VP5YyFH0A+ttMo58BznU/ShmXnQ3gVDnZrB+76ctTDQXQNFWXNZyIQgc0KLRwi/SwaOIOqEYIC20G/3vbQtXgmTXUOUIuXOZR/q4AATSHD/oYtL+/pP66zSUf4x/1QU2DJ88ENUGlNC/Nmx3pytJ3oN58vs/rNA9Xn4vUWIeu79VuGpEqOKf/EosKlFhK/mV7FWmo2V/udIbfk9SyYWpBTvlYXr+ld228/zEoeUI3MkM33ODpqbViHd03W6sTn3bJVS/xg/kWJMSjOw3rdC1pUt1cRJM9XvpCy+vrT4mjb7ot3WXG+QZVAlM77wIXMqzguxBYdvmVvh5AYpId7276NW8uxbV9A6rJ6hIqmkQb+As65twSANkgRWBHfXIEnfbu8m8QEdwUx/TN7/al3OjTlEu5tk8t4I4Cj+4NaLvVxSpR1Aq0cgFqPlviDFQO1nAYiKBpd2jcKCjoPW8u1onISkLzYEe/Uzp3KWEJS9YQg/0B6uod6E7bjZ3VolG0P+wJ0rNoEoBZ+E7WVjWyY0SU/KWu7rVFYfd4mEvrR0vywjuNu+SFWJRIi9w7wdF/C3VgPDcUxbZotoxopjGhX1YrTEJ+6YTjl87WNQQbQDBFQC9y8HIYqgQ6o+zBbU0nH4aGWgCQLGiheya4uywCr2YIRO/f6QpUj+N4QrQXrerYRucrK8tP/r1G+cQOLGSt0cLfsGfFwytr3V01hr7ezvHqVXuW+MCAOCmQ4BKnpHJd3NZSui/N7prIYBkpAycqjFUgAUX8VRiPNPucJh3LttIQVRneoxN46KD9OcQ+AKK8r/0srZ/T72JwFq5fUVn0/0qvgDVu4oEA18DSuRd9apQsXbZgZ6YxKxl9rO40ixervUTBTHsKzpOoAsFUp94OOA8oDz02vX4C0QCkCwLraDp2KlBuYkmZDYSoMVN6GKeJdRXOnyk7Ir7tUuTjMtdOYiGcJaHtZy7M3yW8MoQrKhe5x6R8TsgJB9mPjg7Nyo4zzS2fRetqwrwgh9H1hfGoIG48+a7g2Bqu8A3sEjIf5ogVoviTIYD1+/6n5fitKlijSaD29aoN2ATcRbid6yCLqhLM3v0QC5/NBn1YTzCHXdb/U8Rh7H3vLJz/QwV5ia1dD5jP6RikO1jOzYlbE+cCapqYzopEd8wXE1vysdnn6P0QNy3mdTLTvnOHzyldSJPcpd8G6GM2z2vQ47En67ZSwvrt3dxrP32LMe3Z9w+K5d9BZ8gCAIuZ8cYXlYQgkaosQzWS09oFu03Sll8eqyPn/ARMr/YpoBQ6ofToQz9C/g4ZI0I6x7BuA1Pq6BdiGkNAZUZrdkW1pwtk4vsbs1rcRnNXKM29kuHUtSgaEoCxbNVIQzc5UolIVtdAfuzPBF0Pquk6BxEWu55oXPlNtKy6aiAvLE8imoDv3EnD8I8/z4YC83BNKOoTKICQE1DcWoG0/kPsFCeXIQwuR1yTCQXJ0+yO/6/Lg37Rke7jktjxLgf98N7sNiPfQYhTUlbzFHhELsotONHAfxmUE5+hzmTCO54pln6OyZxiduH+G+rwKbVzqJrhhcABDIF3SFOnJqqAMFeEedvc58IPC33Y3PE/6VAIk/xwsH6TLfMQIEU7NdCkngk1pheUJlt+fARuNkNvtV+al9E7d3Lxg5JPIDP0WNkiBjvCC/pqesIzIOsqAVfET8HBxO3001LVRVNJARd6FZ7sfCY+6KNjj7un9+pJR3AfQbsp8a4z1VG685hGjmSZtqFpIbVcygDDSKffHgm/QDQTVljQiY4Ig2uypkWrNcmf/0rdFP/55rpy53m0arpWcberzf2mTVdM/o8bsQWAi8F70Txq0ku71Gcpsi+vFcXJEMTt3ClHcfy2T6g9kWkNwPx9LeXx/vNVndxpWUuuaz8nT4qtEoqrQ2Vaqwd+DgiCbNM91jwGBb+KR0EXSUOld6L1DeG3JZjqT+ETSkPCy2TP70uxfVZgPr2Vjh0bb0R5EjLgpwmKGt6/Ays9/yDtjuAJ+VeybyfTNoVMo+uy8xAOhaq/QkZRDnKGXY4AImmJgolrGiYPgJULH8gcSdTH29+IP8jvto3gjyQfh6QVYlHk7zXDKfWMqVunFv2jhdKgw9c7vWj2IPr9+xqOqrKMDIjY7CCovttreOiQVrERNtjHtntflOytKeMxOpdDWOizIDMlvOpv1rJVntcL+SC+A51GQAjOkYtfcrfN6t2dIUKAaylWNbIVIJ1WSmLP0v1u/Q7C/CBoOS+w4z81oWeni5ydWmruPokH5qwDh1W4h4Xwf+dFk6FrnPuh5MEfg4MPkBspvymDEs8kJdHzsB52ZMdKv3i/PJhnCD4NsS3iargQZeDhvbmjRtWNbB7MQDBMfOtCsUHlKumm5AmR67yNJXOyZsvVgEeVOg9zhLKy8yjVHdroRA30FGqQh8exLAc811lOI87MPs1v7gE4VMARUtgD30IccECqSy+f4E538pUC81coL6E4QgwuhJyArfaolqd4T3aPhOSCOc0fLiAkdNd3A8KtI4uqT49vJFLJ8qdOtPevLor4EkWq7SsNhn2u1Q95XGd62TlImVeHcV4vA9OpgVicM5IDlc06vVe1hzCHCIvepPURM8jIYiVTLQ926E8T9t1gQAO/J0sQ3HRt0Np3ex+XfXv/a1L/yh+k8FIreH8Fb4Wyq0FBBKQCuKEQYv3JAUXVMtlKbd2bPnhtoUJauLQa+fvuEGjq0pbHEW8PJrVQ+2haG3TzVOSJSfA94apGbf+QaAWDVA+uawj4s6nUSEsiiS3q+MDsn54Jt6GTBBpvHk/rmac2GvsDxPs+Sicz1GWr09wI6bn2G1p9oHULOrpiPrTDqfMuORrDaUrcCnjVIGG7DaaNOWj7fjx1F7cQlWqLDofURzSl0o+m2KABWVXunIb0cAKkKl5aa3Agf3/CRHYI8yE+c5Ppm3P3UjvwCKo2jqX7USFTp48ENrq7n3iwTGs3Chu0IwhO2qpgF9GHjahSCC5rQdr0Hato/CJMF3CWun4NgT5vik8WbFhagA9gz3An3Vv1qC+Crkbi/2B11BVREKtcZFE/OJJFJDkP9PZou82+hZ2U7/w87QsQQuRgp+aaVISfbWx920iTr+6j9RGqFmyjQlLo0x3UY56vD6koI/u5+GH95J6hv61tHeSH/EJoUOdUmezAP9OTjrOWFa8PvcXD5GfdKtPeFYm+++IJg6HfBXgOkE3GPjF5qX3dPToRNqVCwRwtaeHQTnSSG2rG5nBXyFZVNIiiEe3CAjHrUB2x2hbecIUFfPxWzp/TMR+8wb56+tus65lEQ8nvHXl/CdyuI6DGKkNjJfQ4K+VzRO+Sv57J/0w5F2g/mOpTRusAC62ml/MrJYN/I+r8se+80FeoLB/buTlJDOWA514RYKZJ5Jc62pBlOg/x0kVXtvWCyEvXcfwjQcsS6frndrO9xedTz+G2y6maNJzAQ6/ei0KS6WEWj8i8QFwIcqODrWEYqxiz9yAPTSt3fE/+DTrBul0YK7HtH901e0OmHF7SWQ+gzgEZVoGpJxC38Zepw1vUPgnaXAxISjs9CqZFRBrh5nKb5yr58aOqqTw6P6tWf6lba0vSW33HtWKAGC6I8kB3J6MBEMM3uajJ6pzbpg/jsIdJ45eHbIgx0bc558zDAnP8Bvl2rX9hbd2MP1iTfzhd6iHt9K9tEc+oUCbw1LSwuMS89f7DCwbkxKfAYIB7KlEyvZuc5rTZRDf3SBOQlEoLyJtKm5XStJBKQhJhFNEnNAyeqo2Hn9rTr0kR3fRlxjcTLkjveUy8wgiBNZGS0b3Iu+jMQLldfd8h8PrlVAbPWUPUNiY/IYvuRWmQv5qwxnyMZKwIfbxJ9qIuA6lHU50NiXv7Gvq4mEKxzVK0cLGIwc9SUlQA1VqcpPvAyE2YepvLGxfiq1KqmyK+6jDim8Rw4RsuGS1718toirrtEDPlO4wz2i7sO2HHHs8wT8IFExpxpcL/z/AkYr/q4nYMXdMoqLQ9z7dtZurOBSKXT0yOPH+tQ85GaXNscz8v9I4xkIt/tO53vHsywd7ppgEz2OWq9I6Sfp3ZJSHQ9DdVfczC72q87/Y8u7RjATRj3uq82PxObRDuJJ4P8PiesmusYV8w5E40j7euWYOn36RMHtsHzqPUVdHqLpQzB23nQS7NZiyDMkVlT+dYYuXWV7jpyDapojzmDL+xaUA72waPidcEuHaSDnTVSIhPbL2KaUFWLutcAJ7BtQr50yWAd0QgPi5VbgKXIP9adjj596+tXOkUfZ5hC0hVSIV6f6TDJLRxJYCr+COp9nwt7JH2K+Qm1ACQrteYMdmvTTK/DcpjvBNHcsb45M/DbFfsQW7aMCwxMZUQow0B9l+MHUpbsNfjLdHSUQfvSLlLzIQ2MXDhLnrGehJ1p0WTsTcrxh2x2+a5bYyTY7l78fNGcrbnIoNfdV/9l6bwlZNuiatSQM7dhmf4F5q9bYuZZ6apTqa1d56zpuK/TUIg0yEp08gGzlkm2Q52OfiUfeS+LdJXflO69n/eHETG6PFWdClqs4PD20HX3IA4rrR2oGePvHD7pdDjJHRZdKqdxRA0EuodyFIGU6pVCm+SmO+ocEUrgMyKPtLbJ2hAHCSvRQC+XTFDhzF6eCEg9SzvZJofsVKFMyYIwixPVnHA3BDMJRLP7d4DJ4DxNHT3Vh5Bf0n7Ba8SZ51z1u0+uhCn4U2dIAnjvKElBJNBSl7klTh7azmCteriNrqqcVaGTspv3V45+peGbQr4eZ/JJhH17uk+2FLgYe9iKekJTyV7JOIbJuGGbTfy1Q9j3kxPwEqRRXJVAzo7GNjrQaWf2uSUCd0tlko878ptS0QCbLlaPJOu423SbGWWW7XRKma+sJzaUbJ8VWomMwkex1ra+402GnY5wudf/mDSlOvOH2VubBzD31IH53fSqQyjvFuu58/s6S6qq+GCzaD6jwmnItAzBzx5oQXviRkF5iEtJASbLxpyLN3e5l7oooG7clIclhqz8pqg60CM9FpBIIxdvtxd4UzE8GiPucp1nI9OpjYfH744iR3MdyJk+XPi+jdzSvo1KvVYLHcgs9LBKJmBh/3ovvLGYokr5eCDMQ+ZqNPTudEYscEqkVsE4TjglFmubY+NYF71ZSC/5ur1jGrgtde1p0GlzHXuMn/rEWZjp2FGZexilbLiUtgevw7blx/dsAmp6aWlZUSbDUzU2zKjs1rj/iD9NnY3C6iQyO1Dl0DoHE1YWkCy43DxGIG0m8s71CE34O0kPpTdZNwZyeIDIuka+uQCc0k2M6b8Igxk6Yvhb6UOrArsxylRSPwbtBBB2mBc28Lt3gOycOLbODReNXxH7N4pNVUepO6jQNjD/ZIWtmqfxTkPnzN5sxykSRBM0bcIaDJr5/2sC0bK7bPDoghgIsAiww77kENBHx6NXBwLDY4Rf5ohZnQn7s6pJe0Hhw0IA2T7OVm6V6chnuOLETBeItXY5/imzH8YFiKGQ9nLJ7lUxRt4eKpdfwC6EDgRp5pfDUFBMmoPkBjMg7LYHDsFtSJLXZjxp7edp8srRionnkfjPu8I6JmzJRsZy5LW+BWZ6K8BBG7y44dSJtLtXmCYCLf70ZCmFA897V2BioFiqnDOVZjV0ZAN/N30776qOZF5Tjw6IiGJz3XUqr08k98+loHVEPkKz0jIZxZrWKYrAsOgrLjiheqiQiVK0RyXgnGvMilIx/PoaVMjOGmjvacOlXKDcgaYggPNIPOhSHIZYP4qqc5rquYjMa1L8dOqG6/bBHdzMZmWiuA3vBvKP6k1X5O1Jk7La1S/P0+Y+G3npHXtlMfVp+NbprHSiOeLpZIgJThKftJpRrmqONQWQFInOkkl0xQ1DwRucO73NQQRbh0X4EOOd32o6axM7Tyed0sEhMlathiLNTJipJoMyVRTM8oz+w1fHkpiB4xR8Bx44eW42R/nbY9D0GMFZ0tLKG0IGi0g69+SJ6ijqFBloCWoiZWlmKw9SqAt1wI57F+UcethLpCNRMZ1BRX1qlf6wxe4tqweyXmYG19UiyCIYoevSXP7m3bpwPaondFppoQVq2aXNAcSRQKaj2B8TDbpjvdcFrPziXOr34JhRnLnY5it1y5440eOK9PWdawoKVUZrrSgGK9sA5hWLfbvzINgZZ+iDHV1VwCiPCB7Cf7YMyhUusd3qvWo+kBkpJIiMicqz9Y1Bo2bRssifjGSfn1xEij6tawuT5aZzRbdUzxboTBX9J8YRr+yJlVeHPoRCypQb3Gc81xGZ7CvpnazFDUPdBkT/LLtajFvttknIQT4V3AnM+t+jXLL3Wci/kqvQl52+ur5Kp8lbVcZUpq3VqtKzMdzTcXVh1bK5orY4qIjmlkkR/bkeH+gDh/WTy6Z5rWpf9gssuLl0P/g7dHmImhtOOKVdVT/D6tdp28yY4wc0BaE0or1a14ziz8Q+hvJnC5uJdbD8ZDzE2NhY8kz1j6l5YkuycUH13RHANMk3cH/ogVNvgdexmySTLFie7VsgX6jrnCWS2RI6A8k3BmLOMERteDT028MvHGp7NC2jAheYKH+XX/+3ZIAmmYgkoGdzsTboLukIEkoKfNxsgL3xzPF7q1cIaEWPrSD5Kah/cvYK8Ztx5Oes02SogXjz2CdfLZ+rYg+FsIucxDaEEiu5T1TSill1Bo4+QiJilqraDy8dKIRfU9Yo2YbZr7G7oOYYpc7vDTKNMN0b7smNQJ6VvG8CESnPUVcQTF75m8B/vgGGtLJc4XqijxH1gDuZcc84o8YZsTdxlbZ4GobzMu1qzkf1sAEGiqYZWFbIPJIk/p8MxpE+0tHWC8IFhazu9HTj4lopaaYRz2k/TZa3pQyY0od9F27m846hG8O2DSbcmQc/Wwg9RIrElFnBbZP/iD1UOfnFPU/5IRAsdzHmWaXCib19lsTIkEQNf38PdMbH3FeZOeN9bN2nAvlWah0x37CR3pVXKsAn9uHuvQlSFbnFPF+gurOtwi250NPbpbxlcTMaR1L9enqvmQRDaJKsr7Av7f76oNg5TibotReEDwCQdXYzrUFpqLK1c2DOENuWuQnPz67DcVVfzsTLB+0FuVD/MvedL8vs9h06mgF28eRtk9jBdL1AFcXilrBPi1Id4JjGpwUkPl0AsTCI9JKOjLuDdA5A1+gwqesl0gtQR4lY+kI583UrEDbp1GdAQEEJxkfiRGBC1ITEIW9+kHJuCYyxU110G+nXjVg4bMxOq0Nt6DEP6UL4SdGIcu8qBOGgfqH3chxoHj+5ik2mmFYBrFSRxXPj1f+UFC3YHy7Vix/4XZDHRAwHSi/+k9a8AhVsuaNspQ65yNVndXIUlQOZCOQfes9x6JVEBSvo1UzR0hx50BIjGV5z2GHHMAvORFInxfUzZ9lfvqCdvDrlrFTGRfij5enqqKmIEP5MYJd1lttcDTqeq//FuJNKIk23e3eUPbrvDG3mAdvH1ImYZi/f5coEzcCMwT9OxJrqPkHF1z0MzfjqXU8z5+QtQ3jFV+yt6OJuArCi8N4vFVW/HPd6URE1YEv1Uw4WN3gQHgrEyznY4PNPId4XoqZKdWWkyJquiu+7Ef9v07sTIraCtix7gJFNkTTkpgHYXa4ygVuM666y8I7t1lSXtGOpZCfHgPWb3AZUbitTZwb4T7Hcv58/gZlvHEc60PUZecxWlTbYWWb5pdzn8cI6BPOdkblMpG2tXESHWQm7bNP3J0EjP3nDJbYVEx/kZUKslBFmKG5FHS3p6Ss5MAlKS1jsVKmHIQDtakO0O98b3ARhGYpesLKTVNsRH1d8dwmvYvT5mgwQNe803X+zmsPAnrnRhy4OFUUB5HHR/f48Nqsd2SISUn4pqAEuOWLcja2dc12v7pRhgYOC27ycnOGtrWmxd/6IcK8gxsvAYU9hbqhAU/yV9KuPB4FduDQISd8fgBvBzTbDkZEH4A9fzcSYpPEr/zzD8TW/bY2rsFetL7+lXjbn7JczsZG8taJzBOb2QmFLVlISRJ76sZQ010zclhMggiw7CIrElCIJrfHWlnOXuYUl02xy4d5eyf6HG8gfSzQhER5YdpHszuTg0W30c13RxSWouQi6T8Fhy4IdFe62hjpgWZ/yhtvjnbnY379rctQxHK0FYhSJmHiR4leyO17uc1f20WOaaSEXeOZr/N0OSD9oXTJJSiwqgW5xdFPF0J/QDwY2vouu/qqmRqQSg4BK/WcbObDdtMLiiA1kOBHcXboTunBbH2I7MchTsqFhVOEw2yHyFkki0IWwJtkK7+E5tg9D7LJANGsiDDet1Mrbg3C5m8hJWg9Gs/gL+zI2UChLyKIMOmJvt7E+HMGXAtXlekiBcZJnKJC4XwZVhowuaFqHlVdK5QPxd4gEXJKOmg0zqijztiklOVmgzHeXsErnSwFdJnlyndUZRUGJ1hEP+4q/CUxzG++AeW6midBnfrwSmQrr7+e56wh/uOLN9O+OBVsvzNey9nHhjh6H1qkjnF91dpxEQSbBlN5Xr1A9aVasqWilWPbcKtPTnpDbPjtc9t1qNrytKrnDHCU97dkh0+SiJCXtVYqcL4vRsWB7ieCI/caLKyyB0RYgngvPHVKorX208YRYlHfTkhDISqjIBmma3QsRjXhff3QrAXjSsXtIEEbjNG3hWMEonbfMZcq+4mptOuw65WQuSgXE82wTVb2hpVWx97uOyDdCKYel9X2qeX5Jc7yZFAMUYz8cdOGjORQisv5S+sHm7ESszXdSCHAra8h5SXNaTxXuKH6JTVlby5aigL/nTx2BMrrbrX5QM6BWjc0mzBxHtBOqV0KBzX6orSrpG79+bDlL4yxrE3AAAAsWEoAhmE9heXNYBvWGbP49E8WQ31X7IZistFV7yPdSF9Bv/dROMm4hK96H9eXNfemoerN5PvZjENYj+JEVxdHE5Xhspelfw6j5LDjYP3CBX+b/MPOmWa77AYTeUdDxTZ94BVFaLP73nBlCahzLqkPTkqbsBTrXP1rO6sB0rf30VPmUqx2f0iLjaYtgTUJ62JsX5HCOAtpa44uomR70iyZfDxq3PMoJQxzuKtnFnsuzXkKfQDgrA5OmL9KrgsS5/fLGlvcsGAhohJjWg6VpQCcYyIzPjUtkDgaW1mngvvsyjWXvbuLKaxpSJuHWZSwJ7VP/yRtJgyWx2TDJK4mLZ7otXKjnmCOANHzkVTSip8gFLZKb8hvh92+iSRt0g7MWvM+kyqVg408MPSl6PJ7KZIQeo1HYf20GL8yUfNfLDTeRDKeOYpxavoBmzYtSkJSlYQUgsiNcfyQdjlqKJJaW6Npi6I+OJk+qDns4H5KJKxS0EILzUSMfeTV+OLbX9g90JhujScK89hrGZBDYPAwfvNrUoIVl0JFXhFeAkWJqmWCNIPXjSN1QujnYO7SSlMpPJjqeaBYq9GI9XE4u32L6VkAxyFzcUS9932SZB6eTXypzcgvvKN0JA399pqW6BH12gA/RKTekNHQRLNvIg/rYJtJaoDVL3YX6Sn5+tJ5f9X6FBuIZFClWltzAwXw72PZhOguiCLNIfrFUXoIxsquOCeM3BL3hm2JyshLf8hxfoUUwMjcu0uZbhdRX/0yjlA9o0zcD4XPfQ9Sqkz+XplGSi8YBULQYfTHhhmAqCKhtOs/1i7LhWh0GGxxA3ezJC3vhx0wEfdI3iRYqj45GSn3SCFC4JGpOTvyqeQKpK36lYa7nGGmLfFbhzpu5bypL2NgV+bNWroDqA6+x1wZamDazBMg0U6V1eG5VUjTHU5ohCzYKn0hkJJafS5Z68xaRvQS0uQWtk+kVFKkwuF7FWo90GdWiId//sMKDaJYEj4KuvoGrEhm9zmZvWlV8QSyMGvb7zhClYLJ04hk3do5OQvVv45QipTIDOKgTnqPUmTX1MopxxZ0/dXuoDoW9R0edAz2ebh1aD45QI6/H09Gx6MJvSmk17MlbIu+fOzwYG6AQhD5MC/qHisz2oXK/ys4klBeGBipOcUEhFx9CsNFNgQGO4kxZJMP38ut8n72tIMNSDFDwrmzw7GtfXW5GbwrChS/UTuxkCIcvx6YTgJWW7PlrJfm2QO3N0V44p6qMYoNJJ7AJl/FWaPEj7KvjS+/zObV/sTUnvZXJIGHgVUy2Ec83En4wg9fT9DkkzIn9q6jsXL3sam6YP9INUdoakBqfcX7kt7dXaTCGDC6q8Mxjzyz+HyffP1LwJai9Z77caSR6Pob9LsQS12ljsdyIrlFZNiosN3z6NAg1IzB6QhtJ76g5yZghvkQeP1+3qIT3bbDkoPHz5JFihTVvuun3UytJ+VhklV9ZrSVyC4HQ2JCgmTiTg5Q4abUphRfbJC56vUJWQvdDqBjfNEuheAlcGMUoinMhmdqFg5YIrAAEhXLiU2OzuZQ9X1CWsqBFEDeZMTO8QRc2oXEBSBbE1eULZwyHqIDCgahpAi2wSpz/QZH5uKHltd++4s/wzGVspzf+CN0oBbVcRI07XIsbFaHLoev0+EPjN4gDdseGz6LITVTbZ2HVkcAdSYjPueq5V5e/sOuE1wuGplvaIDQ92ym5QBC5kM6UlsolumK4w8w5ni9GC4YUAGAS8Y+8q8tMkTVcFFNGDpzAly4T5HySp3mv8D5cdaLZcUj4GEwtzzUjuhNwZGgEp520j95nr26zT+PpLvdMf55xEb2dZimByo3XXrEOdiljzQexYGU6VrOkrj0e29NjIBuyecrWZ3t+at/vtMaiGGNZWNSPlqjx9ceeyLXoiArtU37U+i8dSy3W3VdT420o/uCrh5CK2ycql7TXaOnA6I9X+vd/EhhEUNtOM30d7IQhX0M8TqEEw/XhuS+UwGuSxW/yglfadpJfSL7lVhMtsP0AFJTDrSllqDLwG5OT0ArVpzfXPi62DZJWplXE+Fac3MwhuCaUlNT1KL/OE+ITx7hZhisUhqHoVY02KbMf3Xbsd8PN2CJLBf480gYMb5qtqpC8aBeJOyTTfurX4KhYReb8sT6ou7zB0+LKwO/Seaik8lGHVtZj2pJdyy68UqPJrTGhKHUfhW0pQh+3aQ/abAE3eIIngko5b7ut/cJELk0msxg8mI0OCtv4nZYpaqEwY/qDrUT48gxZkEAUVmjCBF8xSzhE+yBI7gGcU7r3wF/jlpaUcfUkJsLRPPaXxurOlkrydIlHt+Mf3MZTmpQo+eeK6DVRitWHcxSFGgU8zdJbPdqthg1WIObP1Vkf9YHz6C5GvPVIdZC87lQoU8sIGOeFzl20+9QGtxTnOVsQR+EBIMlDi5gvMIFWnLx2XIX/lVUduHGRRo6HJsniRxEKEie2WOVAkoiqGGfdypiDm/4ZdWBL6TDNaoXSah6tPcERkHtCP0EjWoB8xFUg6eJfbt3vtUFHxfZMQL7fU8UlZX2oOrkBgrDYahlJnWYGNAEgNQY3Npx1el11GfzPmsnun8VAvApF6urky0C/++pr7fVmEu7brGUXLhSQXpod7pANws5nQcEuOyWuvYtPmGb2EN5ge3hq4bgn65Y38HhvhbIgURoQDAkdHTg0Mjc/yeg4pBG7E96GcaUeKhNiebCGhVyKit28nRH0pjsUclpxHR9JajrQfR1pm5tdQevByhOpQG9Tzk7RXYsRJk8t9BloOyK5Er+TJHY1rEBgnr7ZEEQLIEzuCzQLiZmA6Hcmk4JWpqy88gNDchGtesXD770wWXm3ALi432dZ5YecMUUkykje+Eya1mc67wgH0LOGJ3NR1HWl84mNiqKtGo511GFIw+gIL2lh9lKsAcIcV9bQ2TFsBiPgEmuHm/ADl0+gDyu7CrL+CKxyrfrHRD6p4+KV/CXCJWbz9z7iNUrsaTaOl968Fwj5UMFA0OtFMoGBvisMAx9EWSk7cgMqpOP5+XLLyXSgfMeEueifGpwn/VTOC/0Qt2mq6hjZECHMS2i02VPFDYvve6H1KZ/HHbPNTP8pydIF49VLN5JPJlsxcBXbnkQZH0llc/DVCGM+xShCmnYs2p1rBz2URSV3UP8S7Z+KppjJT1OESwI+y3uGlyKYVeAZ0K8KjBcu7mZz7rGKmi3ozQNQV8868blBlOcurmg5YGsvBHUEAFq6lhYviosy+TfMnvXuMFGnSTiNy93FjGMrMBHG2jHNb0I0KDFSltwIynqn3dvhvhuGmw2cE0yW9lik81PzBdkfKXKHAhHDAhztt7K/1wYXudOWI+HRcxQaKnLF8V3DZp+OvU2ESqUcyM+YMf0Ae+89x4jtWSY1CjwzdFe9RSgAyzCRp3Lr53T6P17Ol16VZ+5+5Jk+U773OpO6a0yDEs8eL94ueN4dxiImLUjBN9ipQP/NeQa/AVyIlTVqBR22bt1JGEfqHnrw0jJsb7+3y6l6OCzZ/Mr5z//EjMHyDiadwjWGUhU3hQHRrQfZb+E6EGNuv1OuKTRJyO7OtpaFXVTbnrp4VTmYZtQUBVehxNHZJalqeIkC6iIxTM/0LnUBucFktQNakeuvF7h7wfxSToV4V/PVFSPlNHcMttIfIG2B78DKUwoFu7wR9q1scnLMGEDvSbVZgq9obm0O+raNCgyvbHlOVI8ryt6Zi8h5fPyCuzLtQstl5oyr7/KGDXrF3kaGhJj/D7WyJ74Yv4JgDz5xGqYI4QBnBW+g1vBxdYtqzFAXQSs94+LqAxj5nt9DsCCXs7ndN1k6wX0PM8WKjga6dQ/CuXZY/7fUn36GCBuQP7FKZyN9BIUroOdZ1uwh9fisueZ6nXeOufzesxS1Es/aVSSNbJwpMWHJ79LxOV2nNFx17e/QG3vAtCgDBFgU+UCKVnfS/KC3GOJsbjFR/5+dAPCZMxment3zsO03RAHdXF7eYgriVzw882wAMAxyA2XLIiBDDWyVMvU5wXY/gNMf6NVr7P8SsPOpVYS8Ql3C0V9Mv3gTa4pFZAS/wYgXt0dXbLC+DmO8iGnhLQ2yHDMNxUL++tTEEAanaH6Xs54WZHbr5VGnuqYF3eGn2hfbwiuDxJycE2fvyA+svxFq6gw2USzdxPhzf61MQwAhsMM22E6XowEKcPEWSaChuuWqWcfLV6AZf12kh+D53FSvWIvVLswFZOyjFe8de9vk99oqh9322xX7kYrx8fOdaBlAB6+MWY0CqSk9mAjsLTx800Svi443oXbqgEE1HIGgkpvGKE3mjfO6AQ0ElxugBaoIcLDnp/EQmaKMuDnu1hVCs6KTHyvkJE8FoeFlpfMfILim6nXNiVnrxbE8QKr2rf4vTCaXXWkysVj8Q83im5IjGimasnTB55HV1NbbF4KoLandxGPp4PO0xUBlZJVANCjTM6gmre7BjvuREKgzUTFllLz/cXZP2fWt9i0zZ7SSX637Gn2gzI3Bq0ECvJHYaxECJ0xMqWBMcm/lnr7baamFENL32AFQcfAWaoG2bi13SsWmTqG2cjR09Upfyfsmqz+LkKRsJ4+47KCvhhM3Xowsz/pUhTlwC1k+D4IT2D9L//+lAyWmKKD/1TUoQqUDV6e4SM07KFXpVzhRLjUU70nAIKl279oFXYvlaA85su1x66jZJ9g9gQHj9Gkek5dO/rmXYrvlFCBfD2PDCvELv9rY2WYMMx+FKSKbr6Xh3z5RAkQoZi4hKplzPwXZ6YbDtW5NPF/RAFXUJui9kGfDaBt5GmjOJMO3Of0vCSo7OmoLGFJtUHM/gG428w7UK2NEEvmQoufhdeBWQurfXcZakbGy3Px6H4WKv+wkT+hbhexg0dWeaZQK6uOKcObvxa83kxx09Cqi8BTK6ouMAW47vv4btWI9vxBBFStonghrZMfMIln3jWlK9ii5NO+LpfkfrPvbYtzkFcVa+t/MVikt+MF7tes5wLz/FB8nIKqY1dbD/lIOjIr8i3uzIZCsXCbZMIqb6lkeFUfH5yNl56ZPF4fMdkBjeEmDt1IABhu/xYw+1iYQVaZojVtZW73SmLdIUI6VeBZu6M1yIRre/CI94guiBtZbAfAakPNGidFKKjAEGAziUTVsgTn33HAUzgVXeNnCVFgMYQPdRtfhT3L6tmAn3bEbWJjq4bDEPNGInwMVM5SLXmzVL9EbfCG6/C33zAL8lkqzM+k5y8pFuvgfcDoM+o32kRnGEWaBUuqND1lrFcgFppK0X19EXG3uOhXlgq/gIoZIHqGTBn8yrxqGJ4m8MfB/T/bkWelIpNeYAuqa3/RRvguLM7QUy/O3N6VPJ3dTeuXP1EghCEnvbynikVc4m03FlzQwY8lwqHry2s43FWZ1AGF2N6iHOrYpf+HFGfKJzNrwMdzZEeKN8QzsCyWdSMCUnhlznWhfx5uLntdSEwWWfWdGtkOChBN1Z0Fn2dYv66bRttei3W/Q3WVxNebpqwdtfaaqWTp9wMxmHb6hSWvktXk/83PRk3d4izU+zHSrNq6cNMWfqJGAmxpt6xld6RhY71bmCLGNpr5fM2rp9j8icxcbKpR2fOs1HEWc9R5Cl6gV2BGxvDRNhJ2SDVT1/Ye8XjnPEbHaduqE7Dzq0Vud4lXlf+Zr42m5xdSSOGdx82zpQxlflU5IT3ykAsxQxCVND1pj5akBjRIhSxuhpapqf660lJifph0/TyG/NIgw2zsy0E7TBROjBAAEoTFVbRVs4KPZ+vR5U0YnKDEzaz31hTZcUji0lHkxsfuut5sfEePywWbt03ucGoLuVj3bOTqUEZujYLapePPiQjD39Hil48/1dyTE16mkNngbrGDjloBR/HM22NBKeL/acRSacnhbUuxVJOYw117q6zlVAVL2KHwazjhLLyTwdlsDaY1OTFEfb1Das9HgdoIy8r6nQfIQU0RYlGiBYTegZHrORj0Fhp+2vm617AoRb6So6UDd9TddbgguF2c+YodzxKELzOD5hMd4o0/8VSqDeOJjyeyuGtmFXO3sWxIn5qV4eW6N4XypvrKFMVZnekt9OX6bFYuQZEikcLlBFgzSVuGA7UzDORNf8X+TD/O/Meqf2mTB0odLDSfgq6vsaXXBzyhDBQLwXQzCS4PhFGPjIf1ajPLccD1LZh9wIpDJhPXGx1hvClrlRNYAUUwgixkvjGQIKT8j/mCe+HzhKfO4KpENfKOuS4JR4ZzkcQLPZ86DE14pg/a6xyqgyJ6TF+0bP03TcTPcRFu4kWTYgSdcpzuFOGk/viHC/Afg42+dM14qoCUR13uyLR7sXc2fe68MwzOOAPwHcEKeTmrLllCyLJ+o0/nJMI+dV5cvCaTjUzLTrBXJ4sCbPH0syIJ4Io8AEu9d6Ex8Ez0Xn3ygTnYgNVTob8P8zjIK8PgTd/MZ2+9R2AtHk+ndFzpCYIcchkg1LzyYVTW1pd1VU0ioNV+7IoWPhXD3tlCl12M4al/h7bh+NLPsuHAtpqhdJMWjYO3tR3rnTKjQJ3o6rqHsv1nYx/HYXkzq0MMDYYf5uKWjS+t58P9RIXSPjbxmEzktZuaLW2onMkxmyNXTXfTMlcNokdjD+dpSkQfdLE3QOn3ONZyctsA7XHrwiW9UAOciLyUp1Ch3cEHBE0Jw2saEtQp7ehvPh3llInaeAEpD91lSRGM7umk1GNwaVo/O5oxVAxYEC79rikhEzalCSWAOJh8t4G1z8fwemQNf/HHeE4PCLi9pvLZy83yeddSPrmU3P2aoLvmQTELjEAMNexb1NiFdXB2Cf9TN3EM1q7jbQlp9Gc8C5uc3Jtnss/8Da8sZ/zplEk//kYN7PHqhvL4fTYm7QirQ9/OMf0mlWoge/cUfEfE6gcrVRjFB44vieh585D6TmMIPYbckP6mPdgzBoraGhJt6KIQof6nR0kGrgJGpIcyWqTSExgr4Qp06p2r4+HNljSoS6aEf9vu0BSzlZcMZYMzESCvFc304DfsWkQVPeo9qB8H9Wx5IQ1dWJ/ZOmbUpbSfJMaH35p8kxMmbwWxIVYIHZNL5yrvxkCWZFaSE0p8UID4Lada7ED5tvXWlT0UntPOo8gzIJl2V008zm/yS5zkkQLRuGyXsXgHJAsHe1XvdcHap6s7J600ThjgIKynesQ2pS4cf5DacTk9pMiOIfjQk2fIwGiMG9LpSaGnwM6sC0vEPBxyuI001oa7lqUVYffQxhMPfAjJfTyogcwsopFL9Swa4c36kF4JptqiDr2D3DXpt9ALkUM5l0EpNvEMe1Zblld3/KfQSq5hI+6HBS5Jb4YSbUPqILyJlzo42JguGqe6As5i7r+hqntkpOZyPi49D3zcrIiOQ/YQm5eSQAFJDVI/WXMg3GqiU5Tne9aCZnke9bDy3ZFrC+TJPmkWVPE3thikwhT5r7cQFSYN8zrpUGzrc/TVzT8VMVi1ZcRAOvPetzWVMAZ+WdsMogEY6mHeB1r5J5bTxxocS9o/idDLWbq9oQqfZNGBPcVz7+nH7HwM/yqLzeTR3C2dgpfwfHlmjmlueh+20b8hPp9HcOl8wAmGAKbrLPlhrmgF6j6tk/raGxFjHX1Qt11W3SlV868suhdjU+bHsGf/wAzsxPem730u/8TBIpn/I7OVDVi9HXegHvB/56S8Ta1S/9K/ichcYUg9lipQY6AiTuq3V09Wb4Mn3dz3neqa4Vl1Y/At4wqrNYVru2UW5748GNvJmHdBDUBbxSxKpO8Bn8hkVQOsFPRatQ+YC2pZjb3XtEJHcnGOT8kFn5qUUF6bT1E8tT4zpz+YqycP+igGVRlsJDJKC6iWjg7bsI3czUiP3R4W9XaGL5zMzgqACZ0dmOy+TQU+Sd5Wv7m3FZG/CghU+jLtI2R4Tm5IoptkFtY5VhxbcK3XAB0lePf8E2h66O9Ek8mVGVGDO6eu6f4jQSfmY2oYFVxt/8FkP8e4xYS5Yzrz1F/udH0Ce0hIPDo1yWW8XWVb2gNp7zSlDukpL6BgQ/T80Yat0zi5UOf0uFnqiU1jCWlt+ftaajxVyh6cHXkkf726F4X4cD2cTdswZ4MtMX+RVAn9xoAshjOKEOadeXHBEqv/JAzNajaQ3kXLZO/1U+lmaklkL1CRfiUX+OsaqWKwnGvj0lNKuF8gkSJI4JY/3AIPKnmY0u5cdXkVuGScXzKsE3ZWDwrb5iKmnjAC2/eZfdyilvFA+I5jODENS/bpfIgRmJuO0LpSsIkQilXeykhtx19Q2NWca0WYCEilXil/gOLIWRZnmJOoqFBbo6AS1ckwNyVpKsE6He1zGA+pGEk2LegOpTuYjhlIZhdTSyO35YBhwQF1aUrXqeWR0E2kf51KMRQ2r8SNumw+LLq5Vnv0dFl6kO5/6/yfXfaC4dhGnvS2/DSiDBzW7WIVm1bt4G1dXABbLnA+0IO5/0dOTnqR2Wp92bOsbvExvVNujnaFJorh459sWDw7uY/EnKOmy2jRa1n8S6uXOduR3J89lg3mWGmO4wf71EEOzl9K6DNi62VQM7Hkc3Wa6IrYh8me2JAKzSYgfinwp5dfZWAXVyK6xtJYEkaccBICG25+1KLATwZNLGnxZlM9vuc6gzrQiSQ5nNFnrR4gr479Ny116aj7cMVn8jg59YT0kugMa5wsoYp84vEZtmV8E2Mowy6XhJKmjdzjlihTqyYTu5ZBhlRGsFsY8163yQjg9uXZsZ7ZPyv0SR+NNOs9Zzmkc5Yrz2PxUHuCpDXajh+ynxii/++lSlSKYDIawRU5sPwk+8c/YU6XD0IGLg86QVdxXPUMkeuzII9HBDPCd38CTs2ftzGG5kF06V7FVy6QLsia68cmnqgw0byF5cwcjWkVmeK8az1d+6Ib71F6fpQcVKCZnvqEPn3IdLNw/6K3yAm1Dm9wPKBMoCJKLNJFU2oqlB8RbNGB0qPPAsuQz689My7ZOUmEJ7DvJEU3ITlh627KUbk4gTFj39q01FK096ScR82Lqtwj6hjFyo7Kqyf4S+nIk/6yUXmS53SFvRYWGnjLZ34Wy3iB0FuyRTETFuqDsoNq2qSTz0iVw5BiuPN5G6RzVuF9r5NZwAe9b7EowlSW54IjleWLMqxXi6SggQPjBb1iKD750K+Sy/buoEHnyS4STnYD4FlxXxoqo+CfixcDi146dylCmeq/IGax03yqJhKNgqcEwixCf8vpm9pDXBZK9ZWfRtuDHOKPGFvfBQfGh3p+ivfJS3iJ2BWN5XZXgb5+YPzvUUFKUYSIET1QMr3la9MTMR1fRFBkNCdPmwQCrVFUzdoqlfGBHxeNhR1C+D8K2O7WGhUUUdgNygLX430kn/5hvtSf2h/a5teXNRSHwksXLGO1W2MlBb6K0ubjPwXeO/9vrRP1DTqwSHreSmUXe9rQeKG9BrNO4Rg43BXzEuEOnIIoUrY8ZsLlB3/13czs7nCzcmyuMopGhrKcPSrZkJJSdR1Ekq8dP6GdmXbMAek7tws3LjBYj5lSAJiLc8eX7DQL+HkDvp2OL6XzGW+8oAGszqTFM4xjYfbfettc8ljejytKSJTAhGDsuwDzxdH9u2FL4oqkeKQrJ7jQKWgp1vYLH+xyN5oVAgCjicEXP3NYMJ1mMKzuzFrs9X8HBt9b/8hPD3lfe1YwU3MChQq/Ib2/bt/fvsMKmmCdxCA4MiproPABo4avJDWaz4uS539kIqAXM4ddpBJiZc1l7bflrsjfFVixTn44XKXS04j42F+FPM7pLCs6XdrGabtwuwMaFfRAJv3EdmxEhxfN+s3SN+zkw1quu8Ahdiwh+56xn5lGR2uMjDv1WU1lpLZkeWLsi/vpsGNi7OaKlhfbsTllwbJ1M7fQ62B+8zBBlDGL0Bllj9W0zh3gBVfhyJY8mY19YmgSQfLp378+KkUsSZKANoTu3Eb0N8se8xFp5hubJZ2kUNmLRk0DbmF1gBDWWUjv1UmzdZChXD7sT1PyWvwbCc0aXtLHSspBUcf043gYIwL2dIoDyyzyW2bTyw14wO6L2yaUQFEv9UjNv6T71pKqWG1e+jf3SMEy9SHOSWIFafUd3kbfBd7WJyvxJgGHORbUSXIycGjXd6Pz3UYIY+Xe/cDDM95jkc13baefO1EPAvJYJgY6Gk2aJH1yZkGEFCgZS9ZqxUI9fgLdJJxR5l5q7eWCKGSCWDe+ZII1PI2HKHTz9Vc5bKFRmO+ekVxJcOY0gm4wOMvJlFndXLEVRwzFyawS16Gv33shnuQ/cAi192B65cHhpTj4oajvfxe9F6f7Gyqad5juqqStKBUH396u0FFGXydiFh4+gnGal3JiM6oXVqjlYAu1cXeLtdSB0f0HihV3p6mK/X1ExJq1QILzVZA9tm4e+LYOyBmfqiaK5CWPQxSwwpYG2F0nmu9Coo4t17QcI9T7RlKsTft4nJ5yYcf06X6URVI5MV9zzm66wS2WREz/KOC+J3xPNmhw0a9rM9ojtFDqJgVZICw8z3JR8TUqjWIBLinj7+AZG2gvKMLVbh1Gz5qjpqvxg+7ftwiewhpypbYYjJA0ylN/ibn7X2LmeXS5VZWksfqL9PF3w8wBC8jQ6EZeuDzlBN5YcFBCyWu6jEXMmkHzd01hu+2uMVC75GoLdF7EDxLSEX/vqu/In4/CEyddXEq1TmtJ7zPF27M4RbMdl80ajoh9/TwzouYU9bcQaYeK+dJ5UyZiQCdEO7CmteZZbd+PJdgc9RRB47N/6fQg7/4dNkHdypVdDIxZShL4Hpw0c56rzG+t6wrMG6TSPjyMIbGqEmjjFyic7eLtr7itJFUD5oIA96BUeE4ZYeqIDofNT6dJfp63ZNOyzg4rAwCoFANINyk+x5d4ly05J3HvbhNlY/7yNRdpC4XANhQJcBtYgbsczL5CNNuBonrsoKry7zp3bwgyrmNanmJybtloH8uEelF35r2fUs/bFmzlLO6q3C8Tm5Sg/4oxWFYj9+PebO+XS+f6i/P2tDlvWv5MZsyAfXB1yrwPOa5cpVy158SFrceksEKtGyjcKu5n1CrJhiVK+1iD97iflBRI4wYsNicjQRU4Y9XzZdEI4AYZXBNxO+RbMNsJkHJlOIdYE4vc1g0wkfr+yg1e82irdaTHNLAhCoU54vnwbpGy3saJiXmoU4OhN12vXlxLjn53usXw4Nyeg6odopJZn4vDenCmBbRddVk3Il6L69P5yzWE+hGKRMKN9Drh9TkHfOjjp6o0yGfwqG4RJNQOwfTJnjwWIwmhfju4U8Mv59Qdgjla8L9Y0Qor4I7fJiW/r+jcHNu6rbfumV8Zk2xXgPEHJ1JRg1aL0Be08oudGblWVbHit29V5xeuKz1qr4xLoXEv2QPoZj+hKBHEjhhK5+od4/z1yUlkYwfztc0++wkPqZKXwQh1fq0qFv/UR/iZMroTQ0ooMRHK3YYQlIQ+FeyFudO2n1Fgj5SSxeIASljPTIzG3Y/D5X6uzEj+MLyLNCqihi/AYuXHIgFS0MesQQVaugEu0VLAbsdizL6a9VxpFDpbwszbf+ntmbwmrGS/ciSK0F7qqWar2Yi3klAo2OaKBdBRPcB1bYWZGPgzT7Ytob4Z4NPEUzi4IVBmtZgHmC0gPYUInvC6zCEibqtB2CWc2oTqwyuhYFRjUVo+auJ2UGHG5FQhv76lwZA+UwvvHwHSxNQcb4NyHEyOUMaKJM75me/RtOeoGr9bA5YYEiuHogzLUoOqZ8fxSA2uFQoDLVvFUbrO9W1AxVGEvyxRVn7hIvgN0JbUB397sOFxM+sNpuA6pQ0UfF2oxihssmoe+P5lNHGa1duvkjXZhjeglJkyPa1LxoOhOFbFQKRP8BZH7NXq7wCOlrNTak4BoPpZh6lc27ICVaDrawc+NvqFLCV3F0biWpe6ikoRvMMEV1GPfI+onChGUsonnx58QCq+kXHkvVYLu3Axa/tLe5DuAcSctBDioGjujxmATp6sgKqBwHX0tf9g5BCTk73SUFCKrLGY9Oc9HCF+giwtw+b0RofXBxipaA/9/gQoPnMcUyEpj9J3XjwK9XwXw0FdgGxgcb4SeadrrsIiHzWaKwuJvOqh4bmWdkr5LoRR0+oR3N7EkJr9pz+TsEVTIJxrrGds0pmdWe/PF0LltCjgYAyEJuco/UyLdaJPMeTOU3NiIO0FpIzjbJ8gaLHv/RfpTo2UkBOUJioBNQ4f6mdX6zEy/GnEyB64QNni/hck/g9RJwTHoeJzla8ficHWiZwTp5UNg1Tbk0rd2UiSYh757HIqEUpoaBdSZw/pNIayF67Nz5uagVhyLUMnkZxvwYJprg9+sk9GAyz1cBi5qXAfIcQips1ETxmwsi0sc8QQr14LXAw4llU/iPP45MYmNAUNZmnSG+7wz//i4pqZKDINNH6OzTki20IWMvfrDWIMuguo5jSd+lhNxVIGSD/6FsI/vbuay8nJmGeOhq/hh4Ga7wpIch//s3bO0163C/9/EwMRRhTOZGRj5kI+bVYkd5y/OcLVHym1DwmHOeGxz4bR4uQnoMn1wX0SjcObwvvDikWSTtmo3lIZ8yXUgnfKKJ/z9oQSii7NQkD+CnriknHmneOZifBGNk7TyYm+InRQOQ3CkVPe3Ffqaaa6RGqVliToiIM+FtHwneZLkEcmg6NtlY4OSGcAHDjvgzg6UWvUsnerO2qC6gjwHPK/b+QeeU4hhTV4k5v02YdVoLvL3dBwVb8Py887e3rzhx9amn6uPeePuKrTL2hxVIz20bIdo0TF9x5GKourOGT5yJvVPzT326a2sOcXXFubEd4ZWTF3WRde52nWL9/bmDHBWJ5PupFVL9MUutiVEjoCbETopFPj7G6oE3YJlzFU27Pl5x1RWz//uYOF799VTpKuk3X5OePkCKgWePDrFjlNA7E/8tFve5ADQzcP8miXD4jdMAlQ4nIjtBqB+gwmzTbp5cE6GRUCfYroXgGM4BpsGxsoTi9eB7WnaMyGQrL/TqbxwS8Ut44HV9Ej3vum+C5hFB1uDA6pbiOkD9CerYJRSk4LhSUSBSnaNzkmFmofNjNK117cHmkw5I43DhmyMphF5ggMAfpcrS/o1oHM21Gfnw0LUkl8Enu0TVQktZnrDaE90MUmPskueMKRijdVk38g8Qke1EAMNQ51Q5cyEH97qzZXGQfEc1H0rD5adwoxn/TwJo5gtO4WffzCNKKnwuoAuRy2DW0rHEB6mnuGPJJKfbXIqHJCypp8q4AyEzctZEZUAJ484A3oVq6YB0h+lpNGul+1nNJ6rPR6ox6Kb1BSxja7GTzotjBw9jIByegjhvD1MjnjS/4+ryInKxOuqxKVGm7p+i0pLme3/gslvHNikzSNFI5MN0Ngw559RTHuQDhSgELUkyVT4Xx9C1jWenjn+pelh40KvOHooLWhYPKIvp7/NjeeWY+6/Qqv4wZKipvOp8bFf0adhYj+15hoGLE3kpkis1Cn6+ZCH+2vbn8MAKYglrmU75+in5expwRsm92OSns6q2GSn3V32gs4F97+R7VCxCkWtX04aHQomOFDhyP/437/79nISggSGQxVuWHUGgjNnDbeikoc1nP2rnsV/04tQC8/OMZ1JFxu5nhCvJBQ1smYKi9yBDNe7S6+hNw5C9f1NQn9s4od+PdmtnfFdTH4xe7K1c4XPxa0NmzI1PN9hhDBjHH6/LGWTWliG9rIOQ8kZy9VCtQ9TNkZPhOeK6988fjsIiuTTVGBHZOENlp3nUD9jXGUod/QyXs3mCcZHovYa5M5dTrJ6kMvSdsDHS+kN/8W90RyuEOI/twxdoyO12LVZ05r+TOojomNKLrp0sb/XD6evtGjJGuGpdug5YbEH2U9fZAtBDfD5laQ7lm9tjH0c9tX7i59cz4E7AoBq2dSSo5CawGMO6m88uiTVTdXLPV7qA0W8sWe6VEGXnk8qmLp8GIXy+nEWykr0x1O/VGjuCkHde8SGIiA0VBKFto/GS4y3U093o8LFh3DCg/QqgjoyTFgmYm4VUdVeMefTPm6qbD7OlJfFSeFnedbZzhSs6Bz3F5vvHbIPVu+ahvrr1H9AZK3YJyzs1YsXzNPyFneKncgJqq8+7Ngsrc7RFG4NrmcSYN0PZU5rXWQkJ7i+bEPzamI4Jkdud8Og2TNHB0ovKb6Tnf5i+bG6tQf+M0p05FxfajeHqLGmzPvi1dH4WYnLEhYmFX9prhkN6PaiR4BaGAnT5Nu9CxY7/aAoB5pKN7stWUd/gbI4U5/S31XjmGA6KHQAlTdXlW5dtnq0yYf7tlHAQaaiuaN3mE9XdgKpFU0RG/WFyJJ7/1yQbxQCiac+hD1HyWREXdjZxPtDMJ3huAGgAVOyd1vmZ192pk6BBHevgtuNQWExvG86Qiaz+PBRf4M8bhrmu3Z4ax1WyGitC8FPBOikQCU11bOcEdlQdi7dO7K+lbVidZUYWhTXSX6dnxK32c9krI98m2jXkVg+dxKnDjzR1znyqkTMPE/zYz3ii7rfgtr6wANb+ZnvBn5uuqfA91ZlbXJRp8zG5vs78lBY0xHQFSwXdY8vTe6XTcfih6OSehqXPReDA8TcGOD4//MqGKABRG9vXHQGufh4m7Yto/wns2TJxReijLwjIFQ/L9fmXybj1qWgLaAh8cE/6avAl3ukC5Nr/g/QRhJaFLetEdzbDTzVq5IMbEY2og8vOg7YOVz9jtRLN6k7/BXpJSVFAA/zwSN6cb1jfPOWJoC0QKvGTYy0HY7ov/VsOybySh6rAdhmNOc2/c/b5QcAgyjC1kBJkmFmKd9WQyKPrleJE7zWsncfAT5+gKke9e8v9F6oGE+yZwAmmo244xLL3bEfasfjYHb3TvifcNOmtIov7e6W4zABtcNyWJiFEWcNzuZJWAUZRxaGz4A4C3yHmHLrKuVq2nR5+eAZ/G6+Yd5rt1NZb9rjHbHe0JNLN6/PGc4494ediNmDa6qPK7hmkeqohf5pyiCfzKi3mHVKeeuuCMdo0KNBfBCdb52pRterAbYULYIAa0gQpADncGKlbZZWRXbgVHloDdkkugxKkImemYExK1vgzf6ODcieEVEm5R/wwzFAFQkKxdvJ2FsnDZ3rGTsRmns/9yYASPQQaUdNpcXHiKjkHSQiskSFzMr3aJnB5ucVbnfUp5dAHS3/lpos/0ummo5C9kQHHi8lWtxGSgUg3uEPrT1ECVnV0mH8qQ2Irj9kPmOvKKaYGVPVTjYKOH6gb995iNUBPEYDihH3yUfvoswwGwON/CkooFZM4QyuHfBdJccCVH+MGygUoyaHwzjH/X+IMXa+DnWCgsvoEtalRxCfQlL14bCDTuIaN5KuUB22M9XHYD0sgz7y1Sv4GHHkPC8RzY7XQ9X+3Xo4jQK6HOrMksSI6VlwRuA/YbI6qJcx/0/hJ1gw2cFmmoEn72WtKdaj2UmnP/edsvkBIA+syLID3p8L3Wv27VRyrsqhCiRPJCpOa8x2eQGLt9WxiNDGJC789SlUE7POuR0kJpBlZS/K0pF0YqunW1BypvqGjkCvM144kW8xe/2hm2rg42d5owmqCdh++o3XIXZPFeHcJEg3w4c83iEMA4mQ6ywdjKx+cXhqAaNPWs9yoFQaB2Krb1vQy0pnuz3720IzbNjIPIEYisw3sps3aowtrVeiNRaCD7mQsDJyN0MEwSKVCuzUJEuN6yevefoGbgPFttcfTZIu3j50ZpTRXG3ZKtC35i6OEu8HHNx68s1uYAy2+7g1tluh81sn62nZc8AwokYIqmPN0kXZZn6bYXe/Yv4tVDsGQw2xCk87ftVxLP6gFksPrLJuC8ZXrXNy3aOxHUaoq/X3ub2db3YPCBO2CpBTssLJWAQ0PRx0RJnFMl05GZ3PMKrJKXk9eAEI89B6x5jrLZq/9iJyQZn4FBNq8Vui44sz2pq/xfPl4ilwG7a4XVs8DgYuJ6PaO7++sd/gbWSrm+6+wSzCAaYAPZKLq48FdKiJxkqRp1rbFguknTLuItzBzRxddgdZ+hQSq+go0SnMJrrez3GBExiK9YjSXaitcRFPU5XQsCh1nUQYABpz3t+7NXF9Me2vy+O9OpjO/CBnL3LGBH1J9v4a00fuhmG2SoVlNggHwTHn3tB0KqiscMPslda+Or9+jA8TRjBpCN+e3hcewvIE7gPTfgQPBupBc/7fOzy7UxTHyL9jufSJ2UNWfyNdrBnwAHWZzWodyRVwd2Gsfy8mr1+bD974Rh/r6RTcCRDJLOuNrhkMXtorX+/ddL8SwWlvbVXgHTva/t/Pyq2NY3w+TjCQl+8sYX1SY4TahUgpMbNCQNF77uwltVqblhtYQtqnKsQHFScqyll3AsPRm14KDPdOl0ZFMCJeJIoeWnrehtgqr6kT7RgNxeiZgxZIMv48CqhhnpnN/dVeFovkTLN/TcpSvnuK7hnG1pObk70/9H8GxnscEo4h1QEyk5P2n/vg/AsRZN5289qf8bBSi43320+E1vjhHNiMbJTPWHBxFWhduc31mJr7QdQXnUyNbATgCQani/UEEQ3nuIqud/A1DQ4B1NDh0Ybb80C3FRLE5aDM95IuOcYbP/VaLC5kbtu6TI4QR7QEgJqFgMt8/L1tIjFLtBMJ/57URVdf8mJ0/jYOBUEXAKpQWbDEJ7lNt5WVQXTs1PYD3iTC2hkgJ173wBxXVGEj9V5EyfKAGTRXl2hbNy/DGB/5+E3cxWb2feXJT8KExBERfaci6xr2ous/CqAePp38bHN7FK95hVSbGqRpg5gYJvm9W0Qn/p5DvEAmgetE+UPWUx/pCbOqXgOQC45/K9TdK2yR9E0FieB6+6Az61gpFevt0wHPrDBJxgOIfVTLoOi1nEVIaK1dbJhQiyu+QIi6faMAbDkb9yA6U/OTdqVYrRTS0QofXhUvcixQarpo/wq4y0bmstaT/BySHkwc99vEyt4BRIAyEpEzmtpKe91E3u7KyY/kO5cYMp2yr5QHO4tecvlNQPunp/ICdpiLCAJW4qUvBYiKkZfHUM/tJmL19zn8BnHyQXtxEjpcq7Kw9Y5/K6i5XD2BSHoYZaOvPJMnWynZaxKFuhZqZueI82Ta5vz/lrmRm2MVdj+dWmWVddt0H48ODscfD/BTDNgK5wY69ICBpqGjQGoQK10tQ0Etvki7pH4W7Dr6LRW+tE6RQaUDKV8oYIerHGOmYxqk1vKBeKDkVoHJPrwXRwm/UGzIx/t4NR3ZCIQ7lVn0EkVgO6Jx9nyEizC6tou2HuEqGPfotAWCv8OSzS6n/+Itx6GMCaTGpYUxCghrKcmPrtLnWrQiWJ5ZnQaXlV90Va8poZuzAoSPyxUcmpUcATwmWvjLZzecUsO7wa9T6znSGgIX2rwxlTDdHL4m2X2J7NS/TDMhxKreOJj4CVxWbAJXW+PbUhaRtYEZhMzGa1fYvvJ/FYxsbZOltXgOHDmPxEKtQrZmUtawzlq9iHaIHpGty1FmF+C5dn6R1GTdICoMP/uHE76PMYgd2KatfH1oGY31GZjbzWki2Y1RXeLBvcK3IewbO/FuNoOZDfCsz0uccJtAwb7zE1BbLpgA+yc1ZjGFeq21f1gy1MmL41WhnkZDqQJCZkNkMFXZXtGAVjDSq+3jSizIwvL7xUSxpBNZY1Od8B6OoRdFYCyfYUgyvdVvBamdicbKGOvIRpQLl76JGuBbOY5SmKrk4BmtpJzehKhq6JnDsN1mZ+eCx6xNxpP+gv3nevhy4fVkYEWjBjUtNmKO3bMbjv2/ER/WkosVbWQcGkOs6vp8sst6odKKtN0GMWO4GHfYSz18SgtkuyFk8DSb5n/4wfcWq39EtnirrGe4SNxKIreSlhwf8remFSNTTxf9aUm3TPwkEmSws02DoiFKjEOhu9Qnam7yPz8AL0xevY2283jmxlIng8BiAc980C8pCpKvAKWMQUoA0ppN/ocMtQvZLEw6GI1Rzd+xGFMKB5moYsrj1UXU0DVnjYtClXZFNAT2rVH4rCr7agtRddCIJJptUHp/mCw2BaAgezcGblb6/6tJF+Yj864/9YN8rAEHe0CtT6/+vCu55Vq+QGDzOU/S4wgAGYhIA2Aj9omZ5Dw3R8lYAWthTinKgaq5EfhEMCqT7qHYhkf/u8NQSIPsLqM18Wr9Z8MzNa6ijy8eyZJq2E6gjtRLDipiTXrnntyIYQ7uJ8Qfynd8H2/PgKlv7eClfeXKQVI5fKwwKq0fUGZ8jcPzgzr9qqyg/ERVq9C7i78vpyW3bBzAvaiqk/mYz7n4HfEvSslQ76Lw2DsLDlXJNZRxF3mvBtYNKDdN5Av9zJxoX6yc5NvcHeQ4EaLtYyDYFdm9vhWYJSKxZBty0jvEQmvKfkroIiTekTHnx+ifG1f+8gmQSWlvAblTebEPa7hunxZd25PClS74Tb9DBBycfb/cwuP2CBln15kYWKMUtq+B9q8d4yFs629VCslOn/aesVFIDrboLzoOT0I3OAfHLImsMtAYEz3+3JghGxxT8HrjgLvDFTBOfOWBfbny+8aQPAlpKbcH0HfQjiIcp5NF8BwISq6ANBGMz1lNmdoMAkJ/AevzYVX4B4A76kIC8YZ74asDaMnG0igp0HfnWM6xcr/x6nxOeqSVOKqMk6woJPc3Ub/mVtjUGvfkY9aOq7cUhjqPzQlcZb4nU6rK7/KG0d4eEdfzAK/6BF+aTsm2skiGPKnTkpy5dTH9QPCmJaqjenH9hJt9x5Exynv2os6Ki6FQg9BG16AcWnqVEpRrZsidSekKDF7DTPpqGjRQbLf5DbkMj7me56DmvgVzBXvVVm5ON2r1B9bEoRbGvmzBZSw+R1wWJg++gZf31in7aWC3DOcS9vyUTpccfoQNnWSm0A2wc7YTSwQo8DaWjTERx8HIGFtUjFbetf8rfVnqvhg5CDicsE8hVqeydp0PxUErayciSYGYC1WKVpiJoNUR7288LuMmzlsqdbOFgCfWjv27gAc2aU/ov4PUjCbCJmjdxZyq3vFeVAVHnTFc1ePvl+tjWj2dGj8W/+0hR5Ml6iwS/9DCY4/sIpw1FDHxzwKzw9TYE0N47s2JcXsVuhwfd2mnsapyzV/BwWtxcMHH+xCx0RvIdqHPg4X9OrTJ4b2ciaj0e/5aCNwUmnMgp0cXHLZURqmKTKMjSxc1weABqK8bxR4KpoNB3qt1i0fnIqhRypCHhs4rwW4ZoBxkTx9gDKc+W0o9RNWf0v9jOvqNTGAkEiBmvDP3DiUNKtEDii3SZBRecgJTmZU8ndHJrihJuTDiywhA8NXSbzMND3w/H0Kvjd2LayFFjoV9QOeLxLu/SZWlUOUoyvyR/oxiN2nBjudAeCxB1uYSwS4Vxxtoxdz2XVcWMJUJNlSwN5HMr1wAFhsrqRNmDXbwmVwwRcJALFtDL50f/nFJjc6Qm/jx/gzKGVqIU5bn8CpndXB3OsqN3u93C2HFItY+kXTyMocakKMilD2q6lbbQeYDsL+2LQg5MMh2Bs4gYEWlZC2aAjTT8ssYNhD2bwTDFxoBkW92x/r6othvuYMOmYH3q+DCK6WrcchD73R/R6FplqaMvlfmR0nC4XRQhUYRRe3PeFi6y249oA6iLMuXhjqqWC0bcYpRfHPlrVbW3NPn821kh/5AM+XbE+6tpSBzJrc++itd0QMXy2XoSYymGlAMCb6dqWE0iI9p394ioj3JwcCI1dyUifSvEfAF4trY3JIMn0L8znTyivsI9LPIHcopC0E8g+FuTH6+f23aMaOsOsmZ/aBaIyAfzpSoiV4omXYTYbEQwo5o6OsuV3fJsIoPAx4JM7CBP0p4Jy/cUtDwJEkbjU+iRDnniFm2RYF33LpZGjwFSIS4IWgr/Vo+QgLjkfVSc0nNN5R8yic9w6XwaSJWGr7OhHn4RxUzMr29d2en9nm+DRqOyikUHDmByX1bKyPNwQfiPWfww5zQlQ710wHzkdPJyKnThiMD+J1xBKbJYgaVKW+bzQZ92/jOasjG2DN7qEmJD886FygFMl2y3CcYl402QIRTt3eANAKOaud9x8eOvmGn3i9q++RHlln3vXbGL//8NKBbMtN04KY+gw5nSsikraAmJsU943Pv5tzK8wwRl6eRncT9b8a0QCkOQ4Cslb0u2cdFxSnXgmM43bqvu0Vb30K57hVWwIuSHO7upQVIOBZfOYOPvrtIs06aHrMnU4qJsslNOugaQIDKdPobbx0Qp2FG6ZaEd6qZZzFAVNkjZKSsOFBi+sLgsgZbTnZAguIXe0hS7AzkDKw7IHfbRu12cx39EUsWPTr5h6CnVLQS7nY+rQqFj3pc22ooYEDAN/eREDWIqZ5tgXgCx7oKOU9oFiFnPY3SvxqG8A3dRW1xXEWeVME+a5MnQIEqR/+m7codcrsQB8ZkQsL5eCj41KpHIvxIBK3943s6iYv4Yi3jbJu7wX3V84Za8oQce4dJVSEKfIOqSeAnP4/mLn1oa9Wb6zPIUyc+qdsLv6uNQYWJy8YiEdQgkfD54pQvQft6b9zsqKRM3Bw86IGG8XfiLnLlx26T3nkjMEbLEA3sW6NLSe8P0bdCyDScGAxYiUkzYVfVWc0Js8FqEU/LHVq0tuTGDOucp3ZyagIZgbS8RMhX3+unC19vJI6tTSXUFi8/kObJnMu7UOEIdVsDLZscCjfkJAYhfFMEc+RJER4b0E14Y1x4T1W11yc8885ju4YWRPPALmnerUqMN8q0QzunRijj3Yl80rzxNxPP/ODEnUuhTvegnyP0qT4Uo7xItrwfWVfKc9ssGLdiLaQBAzZXmBGtdFktdkJCWwdbdGOpoCokSQfpnQcNmD7qBJuuYn7blwfTr6OFlifZm3x7M7SK3Kdl9kfbBL4L1AxyO4ttjImM8ZQ6l1P2IwZ7Iz0XqYsU0Ei1uttrebHYZrMlnXst+o0fUZd/R/sEgFMI/8eLFGBLQATYkuOw4kASOwexPEGoD1CBJ520UKSg1rLIQNVrPHSMenQDR5U5MabQWEDMgMlZUTUlB2eY5cFUcB++PrL/ZyR7diGNdfl3zckzkx2vOOIB+abdoyBJYtDeEDaNV9KhR1D/i4cIva9KHtRmCd6kTzyg7vflXjVfiArC+watSP3h17wEtZPjtEAjPRHb7JdFpc/twuirNS7rEQoQqr9Exz1YqJScPa7ckCwKqp2Eh9F9tmEmDq+QqjIjyd+zz8uSCszWWSZw2t1MtSg6LoHDfbm5bqi6f+8nPyfeeDceuhfAtrUVZVbEfafaWkIhX7VxBJ4ECrf7KUgfIid9HYJt7XfzkHJg6O3MxDxSubTsCEO9F2OBbZwxsF+FK7REdou7l6Z+CAmJgEXiT3xej8FYu+0ZAxIowe1YI24wLuoEvyWBuHqm/KcdurxPozxXInv6BgtvfVLpPFtcVrHlxTKKAX7d0Em3rkpgBrFbOLuvNs+z5P8hsKNRO7pWT0WQk+xQbII9xlxpbrpftw/VrZWDGMULwC5GEWOAsnmJbQlOQ1Qri7zW+JwtXR8ijM15dDuRnWYLBbUkYkZtYyDDCTvm7poc5GGox0wQQS1gzl7Jyr1OWnhhwjuXwq4aH3s3xxHLTpXuqA/qkNc0Ja1I9gQ28fW88h5ECPQ9n1SnVxw7l3aWnQbrEcmmeCHi/X+rgHleNSlOAkFgL/OZtnPB7QA/W9II+PVojDbwqEF9y+yF5mRbIt0UVyEbWpIHxVHvxjTwykgvW6yseuluCIQR9DGgDil6qyFvQw8jOaKTSdNWpBnKjQWCVMqe6nl/k16TI3o/rmgEjIKccakwD9153IIO+xy4Rf6E6VAZP5oAOLSVRzhI+KLqAyL4DoLdyQyiYOjidU44Q2rgE7ojNI5wCTnSanbQdnoQl/kRcwWFCuqTXFqH+AOGwrlo4gYldJTwYsQDY8AuHdRoJeEJrTcdzbXqHK7Rd+vvMPj++Es98r67X+xEJ+0vUkQjazhl737Rud3SWWenxzAnBfWj7fpD4iuftAjrvJ87gYgHG0G7uUmlwZV+V/qr8NgulJkKhwQWrUUcLmyXAK4PUTeBvNa4w5WyFJBMDgglLQojtQ/uJyXB3zu3gB2nLx25OcBkZ2+KF2ONOxQQfKX2LlOy2vlWPEr2fAUreAr8XpXuPAxdCFAw89IJGEVQEoSj8M/7jcMYLHnEskeTtV5Bd7mph/v56rnyLq113QW9o9zQYfPLoCmSgAVM2PVq3V8reH+fFySx4XeLPzGKOCmvtxcfWZpfA4oc6SddvP7D7c9Q26F+zVRZg0BBectvO0J1Qi42+4eCeEk7uWj3XBctHqV60dOQm+qCV6CnzqBZdkjlYR8aVDhdlFW0+5zgoLpPmwGW0wiqm/9fH2k4jQGrt1nwQ4dQZNMPetCpGSdkz783eJQN9qYp22QgHO269MB3/8NaFYQonWiQ8fqGlX55pvTZf099uPR+FCxsvHr2p9cGX6mInapPjEljI4DrU603sHBILKfKOollS1LJrFsUxW5dtgR/j/6Q9zVQD/ondaiDBw+rP1Yw4H76DHTlu/uoz9G1/TKZ9TzGDvMOb8vJpCFnnLZCQRniE5YLSWrL2U937quEMmVtMzzN3bpFoOQE9Dz3aLVoB+cF4fBLzpIWrGtilF5r7mGVg/JmURA6AnDSUIBFU12Yv/ylj2j+LI0oeXVW0j81qqcba2PApcgd4D7KtRadRTd2ddHfgFy5k6C8P26dz+z8cXFdgDEL4evaFWfNWEa7rbuu63zhjMabxJzdBKBLfU7humon8RZi7iDbc4eCABQYhrGEElwvWuJeJGl4HXjGjv8O46HZKwcqJL6f5hbi6iBHeNsyTJLmFrOfMzHgplLEQQafEhdVXnpU38hxwk3jjgiOEdaGHhEb5EoU1b22IjNQG1gN4eFW4b8H2PuffJ9aNxQmbaDT97ayY58fqWYdnfISdBby8Ht7MSj1f5ZpPQG+se9u+QfNAMcwW9FppvuO8NNJLJBIvKPdeWETSffocw5mMjKbdiWiCwl1wHUcqPbe5eQkyva82WjnQTKwXiD3B"/>
  <p:tag name="MEKKOXMLTAGS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3" val="02702887-711e-47bd-bc7f-3beaf050cd5d"/>
  <p:tag name="MEKKOEXCEL4" val="636616539774403089"/>
  <p:tag name="MEKKOEXCEL6" val="False"/>
  <p:tag name="MEKKOEXCEL7" val="True"/>
  <p:tag name="MEKKOEXCEL8" val="False"/>
  <p:tag name="MEKKOXML1" val="4HooU0THZk28POP9trq+pbTvvzd/gcV8t56cq85kb3NDTsUhojRA0EsgEHHMH7oYP1SYpn09ysXVivguJdhTvfyVMsBLTGvcX7WPTor/CmXaIDw8QZnT3KVLgIkmA4yGORLcTq0Y+nJn8G5epxKTIP9tm4AsrbYw6nqojP3LDT2KxDt91BmpH9apj4eyf2lBZMzuJwAr/jfQLy/m4Gl78qoGWhd5bl4A252tfIJasX2hVQRdMR1bbqGS29j+YKvWf1gl3x7fBllUGosGO9BDPIf4g6t2h/gMOU1x1wDUjqMnlh+OWMvWANM0kEU8UGtTnXp1WUql/Vl337nOsXTOC8wLxVA/z9sA1XuXcT5o6JMk7gyibAuD8XBuEwtXD2kTIYj4hBntZ6P+h1EMEcm4v8WwfeCqHzRChVKM+84sCfeDSIkfiEeHE5d6YUAluFxCKXkXLKrMzoOobbpUEixSAm71KbccYT0FmcjGTCFSN0j4+MhB7WVMFzBJNRmOVN4f6uOLhCHMtzU31SFKktrzON3zAUwbsM+PGP6X5OyFaMIdf+2cE4b+UG/jKZpehK77BMWXsWliB6suvYeN7SF202ohZ6l5J1VGuDkL5cOdQxe80Zn6aaqZIdyNv5jdGZ+Dt+NQh3kQBFeke7tz/Pl2HhueQwarNOZxltWQEup5+Cb/dvHpgXvPn3T2OHxIDmBboen9IsBQIxiT4fZBAl97t9uXZDHVSqLM6s7z44bbOBjcARFjf28ExLLszjUKkrtZIIypaZ/nkHBYi0Joxw1N7LBX8mkc+fs3z3WCb6exoQBcaGIqh+SG3CNAsZXopawlqcI07FEKaqTX/wspM6OdTIkH52ts7VTAR2FyuAJMRZYtZhQkHniWmWFE4nzqIwYtvX9mRrYqfjSi0MtveemlI4HoSkK74fWL5L9BjoXDPfiwGNddiqy046PFcgVLNMbgeW0AduUhDQIl+WHpZVeQekcSBqruhwfX3TlZKxpE4T5hPaL/5K3/n7xURl2WK1zKB4eB07jQgusQhFOnhmwfet3XZyJNywIuvN7TQdLE+cMKTl102tnKpZeXUwbVISlM33SycFDF8hput1HaDWP6sA19XRpwgPrHJJAbMrqLQUEv5fXBzhaH4Ub/EGh/6XzWNW/QpBgArNYKQtKvuagFaC3gGih4CAeE8gglQNymnVFcj0F8tewvckqoLhzEOVPkj+5Wpv3GGD4zWnSqyAWKJ9TsGkwC1PjMXXUS0SD5cTseUasirIPiI+ozkZrjYkt0sLqmyTSDOs7xwZLB4nI6OrV2JwCY6Ac/z7ohfHx7i0bjJA2o5SUfGpZbAUK5K4Z36gaEe4O/+JAo461YkUufKTuo9KyB0WJNe/ZSg6v309bjkgHtlgpGOsnwnAHtORKxv1/izcyeuIHvuDOtTjwZDpNAKLthSSJEpHnC1iqsfFE3PnNr9TI7la3ASQvqg8+dlOvDJ7RFlzoVF6fGQ/pZQPOw5h3Bn4q8jAbayQnb/DdF3rO5VHD/iDMLX9Kw2LBPxzt/5dL7I6OYcVCXM3w+oe8AfaTSBIFCsha1xMRXWMjZUvkeGj9at+9vAdYZt2O7Zed4FYvpCDHFizYrBOBcFhuBjhGh2o9NnNc92WviezJVGG36XhC51LqH4wIUvgfderXeMi0B6Eqfmdnyj4TwVT/Lui86S8H/SJ/KlVlxVVDLS+ZUQK452NNh/+swn242Q26bRchdSWxZGNF+IDRot++6RIZXiLu8HYPQTfcWKimQs2xsecoEno89N94Ud9Wv26ccBuieJCnpjGtThj6NMaxJYyOzP7vQy1Jbnlqf8gbbHlRI0HxGQcpene/KgMfAJnLeSLprX1VUtvFK51JNsNXQoZ/5vOcbgVI4HTSz8CbdSZvgwI5KVxkn62hHtxD5sicslKIwv+q6zyrMnl34dPq9l0M/4qHPwZDiJk9yXDaj+u5xRRNWNTb0HVeBIr3fkZVvzH5NsTTyKMPZHqU6NuEYT5VdiCDDfYF9YNP7S88Gl2Zq2DCuxpPFLwcW4kGoueetDe1LvsPt+4lYqn4cp2HHJiOL+fMbw5IKhik07amOkio2yhjg+irvfNZPbWDrG42+j1OqQcgtCU1Bo3dG2NbbZ6I7d0v8S4TfOsdwU9Qk6z8aJCK7J4rE5qwEtkyVrbIIwSGDakXzf/YRhA/nllAQWEUR106WYxsrG15eefEQiARjDzMPmzCKeM2HVa1tQdSFXYHawJMxOIN6zR3YC3RRP9LGzQ/6EpAfXnifYpcIiWEXbEbRnN/MqWMZ33xbMqH/sp2Z5MJS1JwF2qvDZmyfZMlyGXRJ8z5S2CCLLHXpGuXFXHRwzhyZTsvHw9GlSs7L+fIvVKZeHNsc3KL1molDF5DdoJ72Ap6LmH0vjsKnS2E3JzhfYEAfZW7H/ll8x2g210B14Y1b8zBPl5+RRBHcJ5HRtbi3d8cPOfIrn+msd1DRa4oJTLERj5DpHEX2swnsh7f8WgGgXhqB+OBeT2wPhlFsEer+9530hRKsXmIe96m4gTcEGHo5zDPuECCdajfbzilkaWsq/Oi6SkRfc26vbmwMbNRwj1ZghvhPZ4s4VE/JeHqm7RnEWLivsmlFK77o1LDM1xqXrObDyyO+2TbTWg05RUqo4GoNtKqoHHjT7PjqSnz2O6Emiom9w7Z40TeBILJRVvXp7gRnEHkSemsim0LwORiVYpTjCgpEycvrx7IerLjRmPebEFEC6UroCRimouekpqyAD9o+11mdp3rtfv/rgudMe/m11U/OvTy7xpZ/N6nsM1Y0oCYN4HFTBN22oF6icK9BMLFmS72VOckru30dKIZIw4vo+Nfl8xQ9f2WhxSE60GZx4GqHAHYlciWI50bDLi233VCEgfaoPLZhvOI890Q1daoRfvO1HRy+5vB0PzbEdzaUYBdkel6UMqJGowsEnLfJB6OQZTFi3r8k/5bWycYhkdAjRvCEOJDcmR50AaRzyddLmu1ENi6k5+lPY9Xd+48i6hVmSjJXZiphruXzOkmmRd92EkjoOJnL9Qb3FiWD/n1BAfLhaAw1dFx+nKSX7ZOCTjumZgLeBzKlkJDOQj4TLDP9gfRSOyLfmGEK4OHCKNKvi4/BUHc5WheFQSOqEXoztZag6m2uewhF2eq91NiSqZsZWz8XU80UZKK+GoIZOiVXOKD98OLtyHB9qlfKkzVtLPU/DSPlxTyQWxzOFFqre79sS2RPxa831V3zX8cMOE/cVIbnYk/UhCBXtFZYqbegIknVVvaH0R7irAvxJ4C5k2uINphnF7zeI/US0UVnTRvMwcmGbCiFh7c2fX0z6X4x9Un9R20WPePEyieVDMuO8nq5f4AQIi3k9J2tB7je3OERVUs7tu6ySKw0ySzqsU4NvAMg5c1mGmqjBy5m1s+3v6B7XwgLYGxvha0j6J8TlLQIthxuSUCRkNs2Vof51Z7yz96RkHndq6RN2yr32GzTjSrt8uMjTglrzrf115slAA44a2R211iwAzk3jDkZsN3gm3eU6PdUdc24NlfG9ixiRGsuwIIgVSM9rWMDaDIYPQ48o99uMzWrkFE1V6cQzRAouY/TvY/pWJZWuRG3YSslPB7V7Z096S2TgaC9RfHGrCHn4wxUeVc3Ghjutd3fZLAQfGV2kkn+YcH4dWI41NrlxBSzlb2YhL2KOhKsIsXebUp69fKaIFEyoOuvptPKxKHbxoqhitPMoTLoFLF7TAIgt3QjTqvhJya2wbyxHXIRS5RynsB/UeMdS/mlnS+IAjEekdswH2hdxNpvO1kb73ue6xmA8sb4/tj/E8pbmS9M7N1KoWwesa+aM/a8mQo5/fZPDwkqP8dWrFrsVC5irIYWPH8IPxeaONQIHvS4asRo0l/ThSbPKeiInLvQgPkAa3P+QsPXHHXx98qTzka0btt1u5YdEjmDFcwKcDjSCzijvg/4xDjS4Pky0iFyNDoNmhgAFekUe9VluIMxvelw9H17FCVdAAY8crkUfKdrNQwDG2xQm0exx97ULl/QznZa9duZrGPFS2m5BQkDQ/+apVWxvk2fG6FtBKAcbCeO/KwHR4eVMpcWE+q9fKBHgBsvYYef9FZRnZE3AnrOv1J1uvxVWyiYUlkGNF5C7pM298B72S1zMrSj2uZYh4wg7Eq3x9M2N6Vo7tSdeWDshLSJSEJw5OcXzNVAit+nPFK/1kGROO0H9RBnWySMwJEolrd6XlK2F67U1c36NVUWCEZr5+rYE4tIv4nzB0UgPPVABZykd+UQHCT+FNsICQYM/wh+RvkmupRFkp1LU6khFodJ/shaSz2NOIkHyaEopndiafgso0PH9lbjJNFVz32wJznvDMBOytnYNWchYQDtidDppGVQmkwMkCpcr+V5ZwdtNAqIGLIP+QI3lQMHyhi87IlMuqTJ2dQk4owKzRawrbS9MnUg2Of5UVHm7wjX5KDiGR4HzIfnK1mNSsGAuxzscsnTuZikXYW4TisvnP4Rn9r+vTrC+yYVGxjSG2JDtWH8371rI+pLvsOr3tLDpPoxxHsKxsEXyWzlnN8nkAhepmISOMXcyMgNKbxfWkG9IIZ6tuPKIp1e3Kc74iX8A3HERq9R4v3QjkB+zM7F8RudyR8O5MDtNNL2SDKHVRKf+L3YWjqgtwqxT+KFpQ7/cBpfuJhTCfpH1mVIMW82PZtq9PTKz7B5s/R3tn5PKOh0hi6DJ42Yh/BbmeM1OR0GuJ0WpN/S0VLFrvdvq7ERBKEMvP+ZsuCzZr+qczFoH8pPQ6bkzVjQ16KxXA4f85n3IO4OqxtW5R5/OY0V85Yya/sCU7pffT0nC6FG/PWVswLRopFVhTf/zncgo147C+f2OuxKqbuAyKV3ltZBIYoQamMVX+uOFRzM4zg82lye32F91vldjeAiymLkWS0+dqmLmj9bMAW7XFOmVzWIgkz7MGfU2qwtvU7QWXtpTj2X0rfy7Xl84pzaXMBOLdzQrU4KHC2qAkBZOKJWCTfV2f3cVuxSAS8cN5wkE0Ly6Lzs2GVbwtHwtq3kfiWR6XiuDlXqng9iSCodba3h1q9ZiQaZ9+d1XVSle/HarPrahCTAp6o9rCrXHeUWeyUoc8TwV/IymQZ2GbXphJkwplgGXohV6gSB3fsL7eNbgkncoAZPCXkb6BfKiyh2bvHm69MPHGyTusLRdPBdv7XzqX3UgrlQ+e31kqUM1oExrt948Fh1qnsmEWtsP9E8y3IJjP2YZSgpaogsVusYDCoEN33Ydv6eN1fz7y5fmUAxUTnEcJJT0uKvm3Vxo/AuCEGUQx2lzX6O19Qz9huQqu2JiuFGuyBR6QYyXPO7ZZuDbNo9QSFtT/9/kHEe/dVuQxmYkA+hQYSwAwSEpAETdkeP+Kj52pRpTqKe81UrfvsMfYPMf0ziUKGXEO2ymezmXzx3ilJQnUUDP6jS5b67MsSJIL/X6N9UtHcKBGnjuuqnkt/qnPm4DiBOLkCAKwHbJkZVdA+C8wEZwkWecD7Mrsa1RUvaT8ahkbQc1En9S8S4ai82kXkSH3sdLZ4ieeIeoknEW6oefZFb7QNOLDlSc3Pv0hyw7nX5lre5T2xgccRKWHXqQBv1yR6Kcau7FT/J2ooLD+nYFKtlkUijIKfHd285IOiLih+bygJ7gSWn46Glpu5Kzy29sMwI7SmUZbPW5LS9ZyIATn505SY/cmfhigKJTPZ4NTbdNpAyBBPYhJLNK7Om3iq+2ZlUgaLK3PM5MWnvWL7T7DYvR2FTmyuIaZCtnb+v9HHpb+E3VO/veDpUjzFGf3mT60RQg/TaUZThSgY/xwKDyiCS3EcJKIVO8Ezot8okIMpGCY4J5NidNQ5/fRDEmSuQLAd/qJ3Xf22YPZaoGvpmh7mNx0UUaM6FTIQuOLvKHsrNicwWovl/urydduFwBT7c+7c+FM+8Q+Syq5HIHUXhk8T0RozIw5a0R/CCDt+zymuzydZtmzEfodxMDf1ZMlQZppz9fmtw0ooetKELVQw10j+8BJWwY5owTYjwjTvL15fUArxELQvUpfm+1091qkqOW/11OuTMLhJ6JP1TqcDjl8px9yx08CKv6lRDUNQbGQwW0eF2eWncY8DJL8PAVFoXqGZRksEL2j4T6S61XaNebGRoHGNvBDmLFB+Hlz/tnWwp1oZLcZ08B6Fr/Xe1ej92bjhKDBnGtM9otYpXeiQhA1hTdZNyuArS1Ii8C4m1zyJr6w4WRw3AoOnoX2LbIO2gYi6DOWXD6Q4fssrMBNAKuj3esqmZFMHg4AYYLAeqTgEIFitdEoS875O7+bSVHg7nrON7fUnkWiymOwC9zCEwqEgLEzEhPeoB0o3d/ccS4nRkJMKYr+JzeOGGm0cmOC22y3oAaKxG5lHD531bgKfh6Qci3QJaNQ9vqExLXM0741dtWmoagfEIvkXXqSJ2ifiznsqxAXq6J2VwNAoJpmfFuiwerx50vcdkbJeF72gE82sL9yIdgeuskKhkRVAd07q3RyfTm6dVZuJj8539e4Ba7q9jTZBSnl+WRk6Q0edsqbG+WizOb1M2fjmsGadHCd41GN6Nd0WQAOR7lQQMMR1VlzZprW/qEf5MN7h4F4T2lZQ8N/1UqAutwlhqohkKMPhQx09xtbfrKTzBhcQPFNn0QSFtEtohbjunI1Y2UcVBof/wTzJCOY9U2ZuRlBPGWFFWzZXKMb+F8NwCdexySlw1ZIJHVHopCS4P+95qJTHrxSCoh3xZM9PlOvuasgdnKMDwFvvEmQ4IOomYoX6sNbSizYDf2ESAtFshmHBYwCJWGU3WbgondT0to9ZPqba7sHL8iWnFDGx+RPR4rwoQpodjv8WHnMR9wwHlO0qFhbpm30FEJE9y3LTuGvVYDZkXYOayZDcNpYbI03kvUtQTRsPgMa/ewThowIxcgzC54pXbLnCB8crwxGU0iA5wjGTgvQR2lRcnN9RAYJ+EvroLDzdbtT0TeloS6jud4aKjbkZxdX6AmiTNbpdJs4X3g7mNNigPm9WTOIIlxGpq1z8F5LMLF9YCYAw/CCppMMO1fQLfHx+cL1UXJZg4WLgK/YdQOUu6Ltueu8L/CQJHZH3fYmPNg6IvXdLQ6ky6nwQcaS7KRsD0C/w2GLb4ziiP/gGkHUY7p0wID8iRTNN4R1luPdE0C6UVM9z/foV3Xp2sR6KghCxPIBC9kHrGd0sRc/dirXRcs7+QrGbt01LbJjqvL7nL8QPmhY7cT8QSZhZeJ6LeWIm8PyH/TRSlR/4ti2FrzElmoVaMp5sG1nJJXoamjSZ0bqIJHEusx3OCidf8jnd9CnjdFoDT0pjsX8HIRdmyoRFtk2d+uQTq52ZkJqXc2IVCDKvR6Cy0hF9CV9zSjbvarQQnIDUhmlL9USvHL0TE64oY/tGcz0AEfY2iZov/25gE1n19pTqwk/v1V2iW/+wBJg1Px7zQGIfgSVkl3Yhn+nR0yo7AxkANkxc7w6hNfLnyPFj+53sd5aUmhFEX6tGY8QzT7oVlpz2Ln++orIPkUF3OnHX4cbfIbCj5oQAAgxTsAby5RoGamg/LzEppasS2ZArq2ve7F2Rpg1uiGmKE8ue2D/zGjnt1xKBPw0dM2zutbMyCQiiHsBaa4pIDOtc2UE5+T3f7GcC7CrGTZO3DREbNrt13I+/FBjVAXdAigIeIYxkBfiBbq8xVdl74j68uia4mVuKjOFtFo58YVzVfVR66OTkQRWHCYQ3/g+p4StViwr9AahAYT6EV+dNnhKz0j09QPeHZfT0tuoR0rCSz0AGzuOvy7H4wE50E2Q8BTL9zz6l/ccV5J4jTgHw1CJVoBl7OWMR6ppF1MA7llg2F2SPyNu8/tCM0gQ5kpR2g8ahYzyne+yKT8QhNAOhltv4m8Nq6C99LERWYYKhRB2Rjn0d7aOv+ovwTbqfMaknsu5alSI1H8wxjoiJlS2gl92k9O+BScXaBSmbUuQ1/eJYWKBnWah6fFTI70htJrqD272k3kT76cpmyTC+dgZOoGVGV67psPxv6fWmdJyet2it7o/W/ZAPgcGfvZcVlgddBLcO1IpwdxOAVGcgKFG55Vg7EEoBXoZY5Qm64Mf3Lbg5+DboBAXd5jAyJoBSdroK/MMwQDMK2hNSujFCwKMudDdY2RDs5R+K1VrAN+YDij5hPdiv7T/9ceR6rSEkQ6ZZDoYjCnqP5/a+NuK9nCAfhBRHvVPFhSQB8ponB9/yi9m79B5oR85IUY1J7XPScLaoE3CuJh4AtX4z1jcI2WxiWNxhAV4BwRrDHV9s8OWLM9e5cn5aF2daqkh+equfpp5cjce0pRGJ5gaTpMuoYiuy0MdO7GH2MqnM51aKs859/7/YfxKvkD832bzyZ9goxfvxKyitFC0aBB/CtQ672j0WhP0aLHObTkpSBOIkCi+0l2TcDtZQ8t56zoIjjbX+1rJce+UVK9W+y4YppvJvr6zII9LY/9Dcf+qkwDIjJeZiAXO1Wdbb0ZLs0uOxifwW3lpY2mgRqc6skfV1GpjJtuN0k2ydVlIZfZHSnZEdxZJDnsJFCT1986RVGh6bICL0sr+xtog3nZCGKV+9DTgk6JvfuczYNuMFHx9wS4YIeZ2ZiA9PY7VX0+vGy33aYb8BVp6JqePd6GMzKT0r4gXzSHnGShrH1YPi/CUmQS4stI+xMi10AMSkQsGB9V34iwd36ZKTSkozqGKPHx+hnKUp0a/MZAG7elCeaActnd2Sqz2WILAxS1HmfV7EHNookUp2UYU+ow11clGC/Ny268xRSzCteyNPxy+k6zAcFkWicwUdRpfAOytYcFtIkKE1xT8PRxENbubdhTWerW42o2PVWn8YOJwD58jDQpWz/LupdDkVCB2euMX7IYAcAu5eXDRAGnHYH0G3cFOefeAsyl83Is+VuYUC2JLGLScCn1cNZ5YBuC5CupH5t/o3F6nVVK0KIhvlaHwmI3E4Q+VCphj9IhK5nOVnndtiHuF+2wU7qgn1Dc7iEDliDhXOZtLT3mHqQfJVqOVkJlTWI+EoN8cs+SLZ79MEYEGa858uUbfk3zYW6nQ6R4xJzZfDQZxSmoF8M1HX7l3JPLBfMkatZTwLsVk85DkzdJzuPC+9zkETrTYlXfF5m/oGNQO24sxMxcI9ipv7R80jEf73wtMaEygL/sL3zrKPi4+AarFu2OYvS6u1YPHjyv4y6cqRluSNXANxz4wIX3RhqeZGE2VMcsLGo3z0mKFjdBwl8R6+PJN1Kuvhw1RcHTKoDOq7NcuN174sTaewQmYVJEKAbt03r3A7/1CbH49BX8iEH1OECCnJku0NJVlwbo5BFWpKg0OtoipABvAzjLEIgNuKWKV49DPH5VFQ7Xc3nsK0+KSKehOZFvm4p06Be27EXDP3Pc0eR2HQQk5pjz5Z+9zEmC6SZ4oHsFw9/J17kUngeYuuesU99GpELh/DEn1byMfpWVq9rSSeSmfHFzpjoNIWXFICUi8r8MEJqD8KbR9QP1UD95eT/zz48yv7CdnEt+1CedXCb2nmQcwZ6IKExOfFwUal6Ou9XOHIDGcWqSvW+r7TlHhskYbS7UqHbpcR7Nbrrm4I28yQOMtSuWH7MZNeR3cqH0fC3lIvlGQdDp75CMkm1cXRwC3nhKWgDRAfK6FFKTwXrAJQ30Ae5Lfa9GT9mTu6Hwk4iHWJoCI/9RxM8E8lw3pGs8Qknw34CM1s3LNj7s3ia9Y5O4QlAqttnHt2toEk41DgKyLKB5q3YdHvHN/QVG473klsb8xD+ztniQiXP1E3SoB8S0IkSgTzHVWWuIGmShIZcxtFx/qs7Uh4M16RYGcN6H1E8hQVcFWq9IyeZdIilvt1IvXWjUjCKX0IAvZPvc/S2EG08r6caVy1a6RTJnmSnfhYpXDWawoOeg+hPFL1b1kHDaU/+RbGfgB4Y5ZB2FlP21taWOwaZBJ1aMnedPPMAQD84wlmE698Q62XB0jgod+F/bPppSOVftJyBjgmX0C37rbVNxJb0xJ88BU/3a0N/bPhgxPzn0n0vXQaKPK+/7ZpoKGDlHwbelTnWtvJxKmSefNbh8vISgJV4RKoM05OpoJ0uRMxCaqTTQ/J4y4N6faDIjwhVpEaGQs/vHLT6qtS8TuvPP3Sl5nTJ1SV7z8Pnp+n+Z5luluO9BIaCpKi7F383U6FufkIyJmyDBcnLoD+N7deuz1/Tk8BW6KTib7PlEbX0cate4KAfF9E31D0FJhIiWu/gi78y5Q+a4ENeNrru88wnCcHzh84mINa29tqODPTD/iQiDFoF3Vw6db5bODVbsKimHCSraL9Dw5pBa4/t/2hbkjy/0K3lA47Di48nGfgMyXjuu3HIlAvUYexM2nMpb2kPR9zTq1vv30rTpvvke+D5d3jnh0mJKABzO1KpJlPyNY1J2+hF1v/fyvDsKudYKS+giaeT3/En0qauJe89u+8IprmumgDXGOXO/XBbkK7kwA5WpZOLwKKXzDXnT8/ivxZ1epkyTXQgh+DYZhIIGpEgh6p+JlsaoePkGclxEQVBiCHcyVwhlxWDYT52HbtYOhH0BUEn1Weu+Fc8MwWWM5VooSgdz07BhSzjFIAg1qo9hlXAgAVhDfI4tMg08K4OkWAF7bFeSMqX6myRay3rvRlVad8VKeNEGgErm/ahh8NGqtolJmPM5Cao0lDP8XiR248euGlYhYy8G+qAPektc8vxxljcjFaY+bxEvaJQ0fuq97k7Cu9mNtR0ysAFI7zquhVxNOOzccsICseyC/NebX9yMEnpmPovlMbVYvqecHGdxHDpNH6czujzXctZBxxXw4eX/WLsA8BisoGCD9x3LWGuJYigBRYX3gSF5wZtqMkghJFXZ2Q8M43CYSjwBdN6B3Re/u1zGHQr0LlUcy8RjFFzp3FsACGzuZZPEFvmXZOEKQpJE7UUTD2ij7D+kkk4gveEl0QRaC73kdWTp2svDGdlNyWakOjAVvNhd2a/80TemCRG4eebjU0CqiiOch88MJnhCzW1gXjkewYFetNEQKL5pZ/RCkloeuXbftxj00EUT/2XISGdRsOaxQTMqDz/dFryz136C9NyrxH4kMQ9oPH7YEQEUG9/aI380FYIvwVZ0B5phImSll5vPMwpXD9eWA3wxtWemhX4pICJP+M0zntddLEkmlT7RWcHuaFojehPY0dFPkAJo1ut7YM53y41FP0SVjej2wCmJNSFPb9MXwD1V3Eq61uNMmLTbhWsdJrH9ADhtlanJv4k1ISBo+7nwb1QusXPbgpF0d4AnkAuJeQV3osV1M+qXFrMopXY4thosxzbkh6cr2Jq99sEgJLT2zk2NibpckNtyidZKDMlXblXscog9jzUQOMYSIbInT6FDPlLtUwEIAKvCYHBCeR8mUkO7eAMQOGSFTdbBfG0MwoXoGVYc+Eyh5v44JqVWrV8cMnzGtlvkxiAhwpacRH2MR3JtuNtVxCWuGZXiVvBcPvWG3a92tXCml1LRFEIC/YvD620YRR1PB+eESLSPHp7Igp/xopxqGhWxLOo9iVdBJDtaPZJd19nLW3okw/ZyzYMhDU9oIWKglGv/joB2uxxAwoA04bpk8ZROUOPLNFG8V7O1X3MJrWfkULCbCS1j2CbRMUbeamJ7rDR02SdUKdGTXP/zkbU/vOn/eHJiGh4TutXJbyPl2ENsyRUEyW9vU+Xqqoq1MR8dE78maNGwAcpP75/thrgmnonvWH4pWIYhNlv8kuIOQ44NtifppMf5eZ/KPtLtULatv15HpfZ2Gbroe7iyB/SyjE1oXz+sFbJxjyxYCYfqUT1P+cXkM/oqyqa3m9HCSzdUxwUA49iF3lPpUe3Ehz8B/qJO0g+clwoFdlG3Q68k2CLu8i4NzDmIuBjmeWACwuO+P0TTnivj7DCA8llTs0ldRaPZ6fd//ppO0ImfMBhLWNKJ1tHDoRoxsjKdsNR0gP8E47LS9sMNOPOTG/lmqexDWVupSLCn7uYPdtPWtcbyKjnZ/3FqT4z5nyGWcLf7zAF9CltTP/BTojMppLo49evh2/DaU/Ewixw9n+I17N+eYM6MRECw3mncWc0hbP5SNqVVbP+A+z8qzEpRPEfvgA5zecDUT0hEkVZbKfdEtDTN5C8dANz+Aeb5MIW9QwWb1Z0oQtHJZuXRMtVNBZG0uNv0g/Ted53/B+ED65BMpg8czJQdFOpdQTrNoJIP5m0FcdBQ8+ZeUj2RaeqTtaw5796b/1470Z4IrVl/1pZB1U+CELjW482/ZpNMIYr7sZR7eSxe2Mtt2cvlhEk7Yf4mpDuwkXAHscBAifduqGRJpPTabl/ldwAdzSaQT14glrMqOqZvHNTwnWmsLeeXNsCj9OYifHZFQQCXKn1AUJrrkVZ98tmhRTYlSycYs8vHZpbN3xGeBotG2lCffd5ot9hAmD5rPlmkVcbnbI5gCBHch+JQL5uWWPf1ckI3h9ejiV9GOOFt+QKYyAl3eM74FSPG81smGCsdxqWivSBuK9ilL1U4yPyFkMgCaaAC6ie6NRfB0rayxi3EGR6dfOUu/9uXiPM0UhPUDJl6uvhDS5Q1hJ6so1RBygEb8pQyc4wYYDprP6XFIXudbsV2LNu9YnQA31kaYbJyaNg3raEVOpTUcrZr9pOH5Nh5xfFco5Mm8F3izHj8nhDC4MkHe3xExt6d8Koy8BA7URBPzOgeQw4z/JEVfNW0+io4zi3jGNiZC7IzINvfVqti6D40DuspAHLFjtlufJIsMVhh++7qEtNPb3OTCdOOXOcS/Fs5VG2SkE90OTLUB1Ty6/49XBgy2CadxgjiiLGrQjSq2uhTZkFstwcWF7wlqs3pzdv+UHtzTeZngYyXgioNTCIVmkOdrk/2LgAvEnlxhJKZLo6tV46wYfo9fkSwipFoH4icN3PciM9Z/MtJDbDf5RhSjHsCDTSgrE/CsqwRLW0QBPMDEa1Wq4Gm/rVF0aqpviEDo6iE2mA0Cm56f2suKTQuN3jJ5uSNvVDp7p+tMmh2FDdlM8UAoaAiFFKljdWWKNjCkM7IBRoPdYge+X2s3Z8MJ2Q6SaW3murvkybEbebBS19XqSCn7VvgexlnT/+R/mQU3pmeYOfBmDjYQiDE4eurloUDElPzztyx3TG19biBlER08lnxePGJl2L90kh99yvB85LqKMkGiP058Sigo4VCbREop8LvJcctVB0p5GyuskbwQoBZ8T96cBDvbQND1OAaIkfZ4jOc35T+Sn/erd65I+dIFh3RHrbA6Q4xdi6YYWiwCCNxNXVz660Mkdr70dKAjcX9em/lGO+k8oeWFL2zBaRzF/1Jnml+KSZwVF8r9KsoH/VTJNFk23B2glDo6emp771+owWP0VVBlF5gw67NytvWDCC88g/rnRqpdVlfOLHfPPt9OBBo2B2VvtzVf2JNyYcLGp/uQqFG87bNdtOLjSgyh1Q3tIEXRmnop7M+XEnqQHLp5sYq9Hze9/LY27HTqazlJlYnLPWXRRCNadGOYr8NqDDYF7JwJOJU9fPfMNSUaZPlQjlavi/qvtNj90rICI8LQl7hFIyfltW7Alt/xr1kWQ0/wohov0Kb+sZbSbVv5x5obpYMpkhJeNM1JhdkKqwuxTYyKMqzK7rGLHwL2/fU/S36bY4jul//B8JcBosEG7R6EJjgjR5en1/7pft1e2Mv8XrTmUfUaml3VsWA4TOlEoI6mjMvhcTIrgdnPlUN2FWzMxNAlQHlaIAAh7asT0e0srK7+9hge5SLxT4VT0UJBHhtDhbuRkpQ+ayZ9rHB/nIIQS+xQjhUjmo4DCfAx2CviCbgBYFtM0DCDjE3iu4Nij19vYgj+/Nekpvftfa8uJLAluiHuJLpSOdH3l/3PXFXoFvK3hqp/tbz3uqrmMUoJte8q0ifNF8JV/NbWE11BxPNBcqydfN0SvxbXXKfottt4aJN69/ZypKhy2mzb1fkrNVHLkCBOHZ3meTBXiu7i62T+XPg8DX8HLs2x7ZSssD3o8gjU7iRI2nGDUZNZHhUhzy5eQthXwnA5n5RbAtPpU1RSVVcr2eLBPJ/R+vmZgUimojVxeAJnufRKyVobY9VWaM15uJ3uelZg9kI1d28WsIT/2/NiP8RxwKOMAdheG+X+wO2hfepgn5B9k7AT1VzFisiGtcyQeUNCPAaRmwWO203yXvbyIH1pXy2WHd/nOvmfxgxzW3dMGtTxf5vupkg0RBWvVu09LhIjMe2iohnT5YbEkDwOo7Qha7or8byr4ySNwxJZ3nqcd8frBd/MLPM4T/T6db4789zWvBtI/RC6xHZ44hZrXYu4vVo8Tr4/VuHdt+cAUwH2wPIyZeHvjrjeQJtIcCNRC5cFZ55UW3JZGZ5GgVYlJBwOrAqNpWw7ZLldIWqk61pgz6UxgP3T3cQQyslLzLuVGrmbZWGQ6Q+eHmxf37TMhyLhsrbFyXCUdlw6jZ48rSegyFyaurj000dYeMKmH8U6A+K2ZEncX11NLgm5K24NjzXfhNq74onxv8hi/Z1Uw64tcuMTWrHxD+naXHyjpiOFF3oq2JghG0UjV2oeVbnAQ9+84nvXkyH5lnhq3hxa/aNeTjwiqrbjYNwfh1wA/UxQ1ze3urXND9SHOzZFuVpQUtb4PKi4GsKvzuDtMUWQv5Xp3GhcvpudrIbU6Ys9RGKGAOFTLv3lw0x7VmsNZwUuYnrWLs/fICmkSVeuk+q3itTRBafofAsnsyWcFKoSDcmuokCBvd/g5UUjqwOiBqaR68hP58zN61ttj12kBnPTh9tFExVPOsza/Fzir4DU6BIEtpPl/sii1pWY9/WumhCyJIcu4VpFvsevuaBsJxA4Jo0C7ZC2I6N8L0rnR7jEo/WJ4llTa6uAYqqgEfDSlFG/sbVOIIANGsgN8UnDUOgv309a8JkbN0kxb640/oTYjGxgKP+sMKX6E+Qn4QT10XlltyrbK3fMl/KlC0LAHTIWbqfwmMZBgGYw1kvFNnedem7SS3OdcPO8TM6+lLfjTvMiOjw/DfskgYyyRJpjUQtfwWMdnSnaZm6MrA3Vk/LxwdTk62DaU6PMNAMu10kdAayinom8eUyLeZUezI+sCL1kKUV9BwVdChsKvLg7oDWu9RSrIEpSnxvsl5Z6AG0m5MK4B8NU/o7qI1Ic+lXtpF1BxBrVO8ZCNHg4SZymmxrSiZ+lmWkFmtAzwH12yjl2dT0DG/7ta5TLAHXWXmrWzSHFHUDyzBTRRFWsUQVIamvTFCcTU4KYHmAhGEi50GI5pU7ddjslko4pFoGZ4+Im6BcQ51SLq+o5nRMbNGNgE97tNFP9xMvyI7qgJnw0J05inpzJLlwIcBU9rZBzdtcCCn+l3JDRYDj7munXWRWfhzohDKSSl4XCTmjZiuzTnizbWAaHqu17g1bHuMaV9Ch1TntZedxLgEC9sPl+qNq+iQov+L5+PyX7zZfVfb7a6Hhy1g+FCR4FlXmxM0/Iey84GPAbwr0n4TR2nQbWn0w+XskP1MLgRrOAn3Lz24I7XtDarjToDlJHHPVXUIMS/H1W6h7Mq4iWeSuc0UdG1Mzwhqq4+W/rJ0X+RqSKZ7pkXVdtRrintYl0TebCRcBtk8G0eyJ261lj2bzHNsqRmmfJMRvPMQVwdn9uaHfsYAVvftmNQ1Ezexm3QQZXLyJL+H/girlJh43AmQneU6YkKPLsrKA6JGyn1c8ejkUoYKUY2+XWUZLG1VuRwkyQ5GoodX0SnlL3CkrYqWVbHD8SpXshOdJWXL/B7KAdjkzLJijQqyWkyEufMPawrH0UlK1ADOBmjLsnwisKXhfhZS02MP1T05gKynJIDE0YYAU1e+ZfxBrHFE2qVUssQYbI+Vf0Qnpdq1ZVX3lPuedegn792MaNUfY5iRR3/py9DC9+q9YLj/iYSSNGTXHMNhJk0GFEiJ0gXT96s46a9/zM81Dr1pN6ZCJHJJPMvAfPp6324Pt43ddqLAjt2A8tL3sdLB1svXixfJDE4xSmZRWdIraileSr4RrRnyxzDa2TwCIVHFm6O8k8jISdEgkoXMONc4AFttbVsUPviX5kOhX78A2fye4jr/apbpUo+70B393GA7G6RABXIpQXwBsM9YSYaiGiTF5M/oahd2w8qb6dkuNe3OhVrUZD3Xp9XBmUJOa1N0sr7BmviKBEvsvtOYFE+2s+2GSVvmwjSL5z5U2jhWR97US6Ezcv3sM5FnEcjtKOORnAngPiCLG1OLM6PcisDdZqK82Bn+bqXLoalCAnWHfsp0EQ1QQKixgbxD52pLcI+nR/ILJ9tAKlHonr3uVPaBhFrzwJin+YMpdOjhvpLiFuVXQBLgEKNcrKmFnZe/PLHkoRP1TsAnjjC+qLO9ezKXrTByD/nfmU/TOwEQsUrs/gfkYDON3AnnTZNNV/JARe+nkejclLo4TMF/NLQulbBKUIHwpSMqVKbNOvlSgbzbvdEgUTtvRHi2OrHSJGiflWUDJYFdUVuEJ4YYB0p4RapQILlu6vKK8fl91UDNyouAGa3/WfQ5ZJEa8wSruxD8XCchzqZCJhnxJdJkXGyWGUdN4KhRpbHmMQYR0UDYN7iO+eWmEu7m9+Fb5W6phY5oTM+JO6eQb3GwKiKko+vqWH8O+L8pxdOswg4oGGyCf1Ef24zNbWM3Grrf3fmPankywhr70hfnJQ6bLc2DLi0ayDsG0vh9vsPP1+VArO3FewfH6DDqEsliqCqyIjuTaMPmYTJ7b6V4ogf+YinU4si2Hd3QwVvoxkjGwiwdNyJNHFTPqSJviTMjTY3I4oFDoBoA8AvS7ALau15ZVtOcree1MJx89tY5h/9tK9hllkXMNyk8JPih+c839c/dI0mKpyNd9tbIJ9pFVWSjLGJUj1wGRv73fGG2vCBZd5XqgaPRG0lY+W3JSPPHkvzQ5RLenJTsIHRKhJHZ7FncfR1qQ2PrWUG82g95XJYsBLfrhdmZox1j+0Jz95dv+/pth+A9AVEfmt3TmKC8AaoyknqjVbW4ity5R09AFW2XnHuG591L003m/qIRYEsgcubrOwXKpjuRtgjLlCQET0+Oz48UpK8BMmtBVinQb388fl4jZ7KlHuBR2U7Tjqw5k0Qwzlj/2MrExNS1ZtMWh0Drk1CSk9P2El6FUNQ9HfEDuhx7kQt5ONS0JTJ3axYr8KdRTIwDkgl86qRIYUnTxiB828+zovGHBx3+Kk9CxhsDGOY16Ap+Kvxx5O0OVcyqqG7ooFRDkJc05o4tlZqvbFU7uMBQkpQY279CGrwmbJ6NFIeSmgCvAKQnWlGSlVrqz6nZPKo9U12AWA8iwPnYOiornphM795e9vaDkeThQ0Djdaij4i8bI/vXD79Xe2DJ967lFvoOOPpS2E7Yuoh9aQjuwg/SlA47Bq1g0S1pLutFlr2CuaBd6T+eWB+wpic05rff3MUy541FSBISO3uTvN3aVTk5KNx+eNf8pUJgUKf6Y7vxGWsSzof362kVoU9uzPg3PKGlaz0CU8dvFguLsyxTroeHayd0UBztGZyAjtSheAiyxWwEmGvNM3Z5zymNf3x1E42V0paAn8a1Sgz8MS0GA752vB3h0QuN2dIW6aHhyEFyn2AxVbmOEFPNUZdxRKahwGMFNJNXF5+Y7m4HzXLSHCQgDD9wSGurwv8A2L0QTtZV8hsf+gSpQWhqEWqf/mArjU+H4mj4XSZoNZZv3e08O02XKLJxBoR9e54/xGBldxyvKOT9soJDFYHeSd/MX1IisP9xdZgEh0cBTTkR6h8p5VGBf3se0rLRmBjyC60XnMLi1d9gKykr8kQEwHOz/DvysaiJZSWtmnhcrbiOglhD/DGYggFOMaEv2HgSlJTtaKUUiKJvDvr4kiG1Yd3VvgyevzwIfpiojS8VefW+EBZYSaqYY6NFXBhrTgm+pZGOPAhgAgg74Vz9eAKH9/Fi3NB18A7xydh7Mc/sKg1He7kFhKMOLGrJdp4Pbv55xbaUGyD2ORyp8Ntg7cYgM9LqFzowSOwWgJWEgmwBKvuwOGc/tUci1fnuJOzQviN9atO83vtdfTMJdbOxZW9WRQTF5+gI2hh23D0OU23MOfkO2gv1olr/KiZ++wW7KwIeaHiDBk/e2VHp5JyBckZ8F/XZdVEkFLIz0URzBoj1XOIu1pDC8CfUWDLnx/e5ZD10yWHYCALByzTp7juusVPXX7uBS4wwrPyDlO/bn3zT1gSkZTMyKLvVUdaBG4EduX+lmzq6rylr2YCs7/f53bRuN5aMl2I3lMcqTGMu1gam/kNJ5d3eOf8ceqO5ADDDXkT5I1+rJKmw2SCKQRqQWntoXKWrhdhr4K48UbdFA8D341rIqK+3BJ+dy927lZ8bP8erJ/12fjwESFiTWS5kneF1efTZ/8GxH44oa972lDmSQsCOe5eOuGBfZ1IdliFUcFIGcd5BX+EnDMonQ0JiqQpvRTPh/61yZTaSSqubfV+xDyn0XxnyC1UBtlJJMsFV8svRDtLFIsK65yOcwDXxuA7F6f3nYbz/GuXdBAmFnhS1fFFmJe28gJw4K6JLDzCvYeo6wYsdYVV4kpss13WZ0KunpPJ46osTckAEytJvTJhpQX8oxu0Oce1mJxbGO4xlmA4m2Izp7Z5OPnwdnYUOva3+OMnBJL9FEaSemEaA901m+QYVIguaS6e/lQQunIzZgr0hSW6riuL4pra7b28Vq9/T04+rX0Vf1f9eXvTC+yCc7bKiltHsVaFVGaRkPu/sRCj6vYONqnSgb0D0Y7JgS7BsAJOvtF8GNELJxjQUhsmh9RBTAh+jTWY+4C6cFPGKQCO/1AFRi+I6tDR57LwrATDkv4OzZMH/bnBHEImdBCprzaWtNsyG95xqU+A6Ma7hl6HjHxZ96mev9HhKMj/gtPF4j59TnT32Jdn0EwWtKNPEc92W9gJTo44jfB8kSxNskuUe6Kjlv8IZh7jHABGnh+oG+3sTlS5+ykazy9Vian73VgZicKVMEanaejoYKTu8q3RfUnrvvI8ExHc+xNeKCdRG3u2t/vFa7yYF4izgYAcpMf8bdHsgot/f0xlq4tATFXPswPEY51g28ZjrZ5bYliszIa2/2tuihDJJBpnqQp6mIHZKTEhjmpEkWqXT/HEQ4MgVwBTo4xmOKzps8Y6iARfltzZECyI2R3LZdx1SEzqs/EG7WNn7yK8GK00rH/pviCf17WaPxd23R4qHcF7Facso7K7q1xOMimFrexD6rPxl7ugcLITNFAIxSwZxISiyyktKcSpWcCE59rYqLWVuBT1OQulpuR9SMiPMBn7KVD/5MTYoUgkAJcCAxBtkXvduoRvY1CvvxDiudNCs/edZjFoE2NTMihlrQ40mR/HGJ9WT5WDh1HDEnb0INBIlc0oeYyn916hWCZqWgVpoWPamWDEkPqfrnWCc0dg2etRq8WUmndv3RaWVQLqRKrk0jznth3d0so9FPzUlQ2LADgBIf8Y7yVzTO3r6QXxLGI43PMXn52Swx1pMuDeBCxT1ZTF6cLCL19Dlqfkm+gRSNuP+qaTkWeNHkSVQgrbuZodPYk409P7TXsZ02b2vfgkLf+9zakuyc6/OJ5OYJlhItIdlshTlvcpIH/OI/Olh4O6tqvrLMpH7yHNL+U2zg2Les22CbNU83r+2qr5eXHTJ3GM4WDhWiS7qefuRWStuwbAuMBHTxGFNFOdXGGx/P8cF5HPWnjwm1iWHsqBrIp1Y6PglM9DG/iBKKjR634jDZP9rBq2bJgpWlmWCUdgxpo0+deC9D6PNkPrnHBjlwUSI5aB2qqWQc8l7Imr7/xBa3j2LKG51hVYPCis9P3os9+aiXheMhJh+qoR2dEW8+nyFlMGYEQAUb1AAemiFUmvUCNjwDPPEvH6WtrtlZTQBRgtbTq+l77fXKyvqsp25DsxBMTUrYJATPGXeKpZLUq92u9Lys8guKHnPNqHz26yAZIhfcoTWroMnQfHnKWwyZifuSmoCObgnPfvWv1JLFJarKffnlWoDQrkGaFgVvFcZ9+BycZ1nd6iRB6I3BW3Ve4nql6fnmWEGBBn+iZvjIsiOmt2YViaCDql46cDIPNL99/cu8/soltHqz+z0RAOKSozltcO8GBeOc1RkESEUEp1oJOkqzLBugl0i+tvPHX383IBYgtWcnSTJOZNLvGVl4acEcrSiau6xwwVF3ul2J751NKkQ5Qnf+VJKcCCN6mCwmW/2TuoztPu/RhWkvn6kg2oI3AfW+3Tl3EpcPZKzc/qsPLGiE7G08o+v+fv4c3XLMXeqlCZodfyFCH4F+9S16dPQJXv35KX5BevfgE6q1DXliNelSgqgZSSc7u2Fzl8rSUxcn9wsjKnpgn9LgG0UdcXOanDiPz4Au5KMEdQArcfwI010AEJEN+VDCStygKNBpVEHxxzeXucaxRTDaXu6TX8+7+wFPVB3uKIKad7tSOKq1sjCbERLEiObJC9ZvWXhjMqWzPZ6D2M4lN+owys+akNJtHzFpn13R01Qkt+YQ+bxPft5nHVRmBXQj+seeO7YlfgWljNgTP+204Y7dW5WQ7yKQjID9L7T6KYCtW1L2Z4LJdDIzE4cAfdcQ/aLveUj6MFi7UWu63K0JRDcbhxLTysCKdyBWpx4PdZwBfHRq14lZ7JT3KWA+39mj6WNhCDdStvBpqELV3qJcxfdu3BmZqgeAqu1KNHy8wBo0StdnrvOZ3un4lRBpBj2dRruSM1ijLwpPb70sT/6uecAXcIKm4KGRNlHvLqdLxHiXNE8crBi/0dihfcTVtfPMrq2/Bcgll+CqBFzxYwcKEPXd2wUJBpM1aSg8HJQOhEHbmBcyNrG7Xj12GIVqeQM6CFxzFNwoDKlg2BZRw79A7DvWYqH2f9HIYstkVXtX5ppPWCbE3Ep7udJ5X2UCkzUAHNUeiSn1zK72BOchhNGtX+BxytbTnn7U1MNDsvxm6sCrhVg98s9uVXj/y23mT1WL2wkMLx25Bw9StnvHrv3xqa5fhyuuNl2DdUl4CQGtSydUCcUwCBaBfg0N+GsO7vqtRQ5BJ1+hvvxFA+qzJmxLgd5IbDdU2zssQPmfAvQRF7iDrCHmXcBmGRTKe6RvM2oRnMqEGd4aPrgHwLuC08eSoh1tD7rfLIDBEI7AdKwSOvjBPhwuRSwxUfZ7/z470carLSp8GDOeZZ3X1Qk9JVoWxrF+dUTUWoHONZG5WWoDXHuFkLXOtTXvCj01p9+oNJ05B4/wXy0wL8jpsjNlCCf+TV3M8+44qeY4kU6zCTef9ozeO6DxI++ETgjMyS0d5rdEjw3C+HnJxksZiN2SgyC2sDqRUB0s/eoMu8IthMOW+q5M+iWxgPs1r3HlSUZW7zezpuxGC2mTEcFUCKfsFgiku8DYSou56YydxBnWoA6iUNbpo4PPJ/ADWlniGXVkZpOEeYa43jS7NUdFHPh62L7+1GyuAq6pMtWX3pfGUBgF+SO9sRiSEsnHSWGIK6dtf6qDomxkRfmUvxtMLIG6bbe4J62719DoT44BC/b/YrKMriO05bUEyctnYt9r78m1xZfqMuJJQA3fGNXikXI+ZPhbbi1TZQrg/0J30x5s+y1Ulk5zHi+w7/WUpcGnwEBR0OL6sfWYAkyg3nADI7WCsFYS7w0HiAyNIMsWLReJZcsz5hUGsVcniw6xLa2rab/ROkARd4oHoiBylnIscFx8WusdA6IV/yDzWaKNk7tvTq7XRURuhS5ziCy1BLkKeuI6QNq9BaxVsPtZTn8q/WS/91vVtWLGTu+lKQBvB1GAIR7Njhs9eC9qBeMsKIyQxenxPY8Qrh8z4mpRluUJeYMv0twqaZS6v2eNLDt2AB/sxPmVHibBTLRWZhSY6Cz434lLywQpA1XHmf1ZdHNA//Oj+MSIO5kvcwTvWWsbhYyXM43uDxsLv2BRaC0ddaGWKEYcXDrkDij6z+d9TbvgTmBc2S1WF8kqVreEg8Q2z2683HcksnfNlf2IniWGx7jnds+EbEf6YWWFh0g2/L1jXiSZgBxcVs3zTNkxtVmNBe+DHRv0+RAE2tIEuAVk445l/hC10KuTfZWFChHu2+/IXnmHVQz+LCpNp0wwZH091MaHrWYgxovSeWxvrONmZmGBsfqxHq5iM2GXIWp0I0dwhNPpJRLCOd/XwVSwzWkh0ya1EEJT7vsZVV+o64J1tzu2TRIkRxHw06CbFxpJAxeTxDc2MymxTbWiB0jgxUYNqPTreRUKBn6034PqWypgr3sAqkwfkrtduxEv46AlOHbv+479GLDFiY+JZnCygkEQZ7V9Uwo2c6tY0K6sXmObvkjjriebY5wprUdDHwfZi/JybfFsygIY30KN6WzsNdB1owmd5TyG+nfY8dN4DRMi68NeCRJs2xajiKiJAwT1/ypVAZFCVk2Qx9F4Ya/nX9GTdC4mNcJlbBhbOyuW0uN+5+VEhP2T+TpOVbWP71h9w9dDJiHONVsFzhKzEfkUtm56sAtgYx0O78ICoDQ3a5eB4U5Mek00Q88ai0OM1aMC6QlqFAAzAMuNIZEbA2jGiBy0J9EUm998cswwSFzR67m3yQINRIlyS2cV9wIke0+MTXZWwQ2sILvDRaawloF2fBFJXxhcRrc1qhfUj6Jd+gjLqqYNcLfyGU8IYDV7/rE8C3MQ9eJ2H/PI5hF/PkBid+RxMO7aw3kXt0Gg43Zaihk+OCc+OF/K5UASYSnKbVX9LJmPg0xHG4hxv+tsqasKxXvBaIUaM90wQlcwyAE4bRDEfCZ6Dn6nnVzUUBhFIlAamX36bt0tJ93F8PtVEHhSSNqTs2FAFCfWHRPWnXlxSoUdIYk/qwDWX/8Ub2INZOPzmVEqZ4AFC/V4QZisOwlLdLceIN4ZskAUbXWvhwvM38NOeq2GFAauQJyq5eW+FKmNAid/MmBSChe3GfcW5EXypGEAc+sKn93sLpottu7ujMU4o2NCjRcJZpqqaGG+zXIriaaJbzcmFCU5CkXlqC+VgSE/FSnFXjT3PaOCCf5vseDE1LpBALJ7iLxTxkvSsxN3WCX2t2G6A3PHqZdJJ3ond85MJx/BgWEXI4Hyu0Z43XCjDrpjgUr6PWeHuwb9VmOe/rsu8anG1rt5wN9XL60GJw2lPtrj7r9sfzQtrfWmnY7CWCBWRsKm9mqJXpkM8sGkXfC2MZqoEDDkfPd33T9/6ivMKOEOzv6URd/4HKzoqxZi8GAHFZ+g30fZYNU5PtyQiPxhzmsmb1m5cMR6VMO/2cKt7sVsXYN+3JYAUC0byNg0hWT7Lasj62TE9I30z9TAbrRYmyw3XwbTdS5668YDdtbQM+DTy8Ff0JjpQZbE1PJ4WdNT/mjX3tIi8GAxISLYlD9zKc5jg2waYmA2h/e67Pc2IL9V6nkji5kcVrGVN5hQLbravhAp0nE2Pf+p7Rg5aIzY58TbzlAkLQlPfgFoV/deWNpNdSw687MGayM4cFgfPX3uswPURdG/1qR/+qFs4oAyl1ryyl6achRJDQoLMLZvkhuCpE76XcrFwOZa8N3L3bq2LVImVR1Kdu9FkBDz/Y+b02w64NAuCqLWnSEgunB4OI9F41hYBs4L6jQXEoeL/sA/KRElSIdf5LpPc/NV15A0ZszYnRKNCsvSRVCRkSZd+0EWTkY7lePLrG3/sh98XHbE0AlJfg1BsK63bkyCybXW7jce5n0IwJKP3TED0e0o0/GWw4gelrDwdIgMM7k+sBcQyZQ+pz37DSS3p+vL2eLTQraITqPnRdLcY0bd+bHEMFj47ciSg0QurrBQNhqn+2AOI55ikOEaNiiuBnhz8YgQtOo1BTlsmlph0arFPSaBy6rii7ppUq8ByW4nn5DZ9HNAhHmd6StWkY5Nw3qybFsNK/gnQnMNClJ2KwqD55GFL8aKAP2bTL/kIYH6ACe/fOaQI6VbQmjoatLgfc93rM6Wy7zLOFgQzqLCes7OPg4NfvIbXhQAa4tzsoPwbToSGQBvN2Urqo/qm7CxKUyv+YlDhBHTts3zCaj6kx0hauUosaOgihakDpQ8YufXZ6QlzwlJ1FqW3I3agn7tZB8dC4RBYSnHoB+4vrr24KAq/dNkLfV/txCYJz8+0GD1yMmWsSXhgKWnZXo1Y6u1ln6/buRe7kHx29JWJxYZSwn43g4rh9CuI/Mqo9qBELAOqCFCZXjKdTeGDwnJjjgDY5vyZlrSZvBnMR3EmYazsIo0bnAfFDLlQyT7geEBrTEgDpfdPP/eofBQzPI1NvJAFDlb0fnD0b3vIy0QniyHFyZikP6yTayjgBF1PbNjdSC81J2t2IKLY8qZwUMRWxxWiRFowjloM0jUJ9Yeig4CjT5AK49yYYYUGI5hNEiOxIFSGyPZM6CMOqS4yWhS0F9b7ePZ6zWIStSbBQ0tG+eybsTa5zMBa6cvtbJuYqFSf7XHtXKOp2JlWqOvlIYbq9PoDh/c6bQfuR17yk2vsYRocubHx2RYTkQRXChwYswZXcA5N28OemhkBchPQ2+peahzXJfMZZgsnf3DS/oqnS1HkLWH48K+woY6zy/05I2p02Xme5vCnDElcmi4g1lrZvbaPzlUtzR4elTZzhWg9tkXJ1rXrHrL/5XIbp11EZnzrifCU/KJO2P8rFyf/TamfmO1AcLxsnePSSEiIdQRx/QZgvGbSnXeKJNGcsuLkS/idX+gvWX5RznQd+rfE5xcRbIM3HWA6W3i7aOTJT3slT5mGIY8qJtGr9LCchhGv/4V3sKqnRPxkyeNvAHpAQ1JabM52XTnMtLduzEt8fJgxGZbkNx7N8SWsSwiFeB+NgPX4Beh0Ch2Zms5byFTyH6q2/IDlbpr+QrAlWhgeLCOZvRAxqWLaoFTXF1gMiMUcsazaJh76SHzuVu50tEjtnU/TUpuWRYdbQw9RuErwn8yIswOCjpFpdJArKah1uHJfxjreCTqUH0WSyg/zo6ktXZ3ei4CS2Ri9KUvs4Rr9F8Q2qk4dncVM4v/KqcK/j7bQqlAdHR0Qk6Z7atEPKGoma5bQ5bJaCAORT0A5Ss6S3x7fnxL8uBBBbTNfQrZ/IleiSXsiDZYzFpiBXkdOI5pw+Tmladn2krjUpHBv/AXxMNhI2YWuOxZP5xulMLG7hDL7k0+gvPJP3u8VCtYDnRyJ2rXsBxqIaUCB7f6KmlpzKhRWqoAiHUvK4eqdodQoUwLltOOa+mpzoWfZa4dsDbIWbKsplgScNbbu5I49Eq46pI0v2Lisn14oEvPwb7YUo1eG3xJhE5aRWcivH04tM/YIzxu3j1ty2x62F1H6gr34RmliSIwep5PHkcpqYFJKPrSkKtG0b+zhaxdNlAQKY2d9Lkz0IM/xH3UDGWO/N94rwv0hBrzxYK3TocclgJQke5jLhIgrE4v8t69Tb6oSKzb6OMXQoS7FcHf+eULDPLoteqACRItrNsLZRDiYzodc0gzmUfUYtexhhV8GtF1wzIU2cp8q6odpSqS0F8D0ga5HOxJtuwvdcJv+51K4wWqrDRev9kCbjG/m22o1IxUuY0JJ/gmO8BQC9keEKCUJkADuZ5ZLWWDM1vx/9eaCzpG3JCKjtUeItALedjM+5YxkVE/NfhJJkOsMamoDEswchj2Zg3eRaC2XqBIMagmJb1PMoZh7bmcDGG8h3q36QSY9XkC3LWXi4wxXhMP9uo0McStQgHB+mpUQ5I6Bsb/VgllPannvU0I1cM6jfJrEa+3lEeyR+XpNhA1dzB2S0tLjjupor+BqsKM70HhxazsX1Xw4jm0pcQp3tM9A560evCD4eaih+9dQunc2wQCtasqIz3Dn0R3oy4bjaeh+lCGOtKfrewI0Xfkez95KGvOj7ttRgHGxsGnulli9rkwpt94T9WtojoJrep25RYQB68NTegRcLBAqb0WaUetFs8yavtsh/hrfXRdLDS0PTT1G+X/AEoHsjIxhuOuejMTfo4K3R+77Z2E5+bN9Cs7h0347ch6Q9uXTL0MxkE5GMmOXKHw2QncpXH9/BaFTCAnBaSCt8eMYEWvW7qSKHzIx09x9ot0LaSuhaKPShLOmGIoaF6V5i1XWb+6zvtV35lOfODZYFPr58PaeCCEQFjvefzzc9ZJc7HKvIT8Z1pafl8mexjgEFn2pHCHSdOieKT5EIJd1QW41Fu6/tP3ZB3u937x9KFkfnOS448v5vbdLhjTfQ9zLMC4LN2OApZgV4wYkmCYGOg3Tn+OlqsUNcw1N9o4w2L0uwutZLhtoGwfP9iGCX1YzUnDJ3bqHR/8Y4W9IR2u/zU2Rcwbhx0t2ZYOrDZaoQPijkVW5RAwsuAoCxQQqcpa8e5a2EfzjMrx/NLJaThw9M2MhkAoe79PE40r+XIHqt0WZ9ZT1YY9kX3VWWFuIE/HMYUu6vkVyCTADIFJmAr2bBaRn9mkdBo/D+FgH1kAMKGsV4BK4ylCRWtc/XE+BIAHas665AzW2GQ7g5l4T5vEG/BjvqBJ9/S+BLGgijMwLMz5r5p4Y2mVl3Sl5+Gphf6buh5QLr2VQGKvzQRQl78Pgwdboc6c2AKrVwGBaC33Tbk83q2afb8WE4dRccdEk4COtPopqsBjyBc57i7gfbRd2EjAjFZHGO1G7nrYmB54XtMzVhjCcFnacP2Ud5tLUWrY26T1Q5BWBX8ka9blQyexzfhWfKRzIlSFOjP8Ydh9IH/6o/7RQ2csmQZTd1wPtNhdDeKcBmtYc3+5sdbrtr+XQq2CemS6FOzLXJKw9xd55IiBQAXpDIXQXRm62TW3h0g/3nLomUcfjVEGa8Ix7PlcG/KFlIMm2Oy9Ad0lbiBZbrzBOdN8Pv0xgatAgATwa8moEZkkMKsWqaFGO0I5UErYHZeB/cj9rpNavkWTWaWx0Z1+fAPx+m2NlleWd2PRkfvRkKOZVN9irGqNksMIx5w9ixfKpMtkofUcfL2yVcmInDGtiyCYOoHnTy9a9hfQhdJzGQ6LW+v+zPZDpGl9FGUDfDmTBEjDhz6YiGUsExtTiKGaRBhEBE6zEOqSCqegmUKCvdboht1UMFMt8g3A1nsQy++aInuY25lxb5lJ/JaqRxSBxTneooAZ5QaaN1I2FOC9wwL2VHq+706xJzBNg7ClfuuTDSY84rSpYXcnFpTCb9SlDnecuWvehishn2C6EACeerl5R7gWJE45cGUnTtf8LAd/6QOQfwUkzMG8xLchUReODguYVXU9UmHtTizvkEP3KIfmX6QTz9BRqHn5uRhh9akCfFkb0mLVRiN6ncOfwkd+QkYgnnYt3KrcLdfIxFtmtLFNme8w6Wkmo/nIAvJFKdqy6uOoghxU+IiMyC03gE5WOwuX71DO45SRfvtLXEucsuAjt+lUDrtQ5Ag1TJQrkor7vvt86WKw5jRaXI/+lw/KpmRFpCM4UlM+x/xFoSI9T0FV7dFLeM2UdhqM4tLxi3IxFXUjSJH33DgkTLabEEP7t22MYlwuUGYHWlzwJypE5ITa4wDJyEO+Km0EakQ3iBlTgOKhmrOk3HHiVW1o5XM4Za0yI0VOSTp3gol8hMP0MzyQgSgLWQPObiDN5Syw9LhfjyTTXaVVLfCsIF5ylFmtWbZvP2ZqpmzCPZv4KOVQSQ9lc6QNKYl0BkSS1NZ4Ytt9CgmqIRqOzLliXFkr1uznzILy6dao3q0hFBIGo3zH+iBGkPl10jwEK41J261hu47tZwCwsDRu7tpjj/rK8TQtdW2GdNFtrazRw7Kt3GuanzWoe6pRqSkPlCh7Hk+JkAZivmjpQaKnZs9rpY+XrQnP2dMFLuW3iiRwjwRrYZWkFyMHUk8gs+VByA4DJ2l1Nb0zJAeE72KQCUnKBvnlaZVygR174NreoypWSH12o9MKAFaMn91PlFk6apw9HNOkNDBVuFAshI9kC1DSe8k4uzR2aVrzWdQ64Jr3BFSuX8O84Z3dI+HuEzUfuJYar3rJCUyVnOdOxSAFhGMx+F3JVljeQIodP8JDprIcv8k7mCNjuegwB7DJkVUtP2RC62GbxOY2Eb98KehS4EtMa8jw182894TX9tw3NW+0Ps70lVVOSLzjQ1r1iWEqq3AakM4UFaiwx08uwWCDQ/n4ZAM+Azzv/iSzH0XWIGvV3Gm9CmIk3HO79A0xumEorC8oMD2oxo7LktN2kwQb8i0VnOaYgNuQdiNMFbjxHAw6mrQ6bibjxBb/Yyx6oSSilklE5Z4+M/oeg17+diSK5Jt4wPHkxoYSiuamwojt4R9t4FI3CtX+tun6pGK2/7WuZqzkUGyvn4VbSzHvJjlD40fOwoWut0EzMzs50EFDAQSmg90SJdCejh3XW05WZ10yuOF/qh1+AxTXvvQps7iihXm6e3VDL37qd+n4TwDwoBP1tv76juq8VXEArooUzWQVrE4ThqccsWMUS7oBi43zhi03h0O9HN+pUZhkIR39efbAu+iOTkgH46XqnLUpQ6YEZ8dncpUIHgsTLSiWmouuqLcjyUsvxg67Gz2k+OCERayxNFsT+hMqURPOQfGTnjtX42F87TOgn5HC5pxfbRk4mF5mX77OxWVtUU7RnDC8MRcLRkuynsNbawvyYOLlGjwrgf3m2+cjyEEct6iqDMHG72mm8ETycjn66hfTHVbgRVSt4nirOxg5WfyMzoga3OUbrDL5n/HOmnVIAHXKuLk0f6LINqp2v5l+Pmvb2Zim8UZezOkEBAWhgilm1ezIGogIMKWetCS/7otrcpXrUCZTMi12uKGyiVqFaQTrDw17ViyRX6rytbZS/JldjYhoRr4pls739m1JnXp1ZGECmhFCJr2fk2SSetzoN1nQSc6YCvPYnUPfNKj2bGtQQQBl8F3osSJTW9FYQlMMv9MDv1Wb+gZzRgVKfhhgLbFDl7DBCpb67jolG59UEcij3FBAp5KdcAvISYxbkfz1DXOaBreDNsQbjvtru1d7Rfj0Nr83WVmn16tbDaiWx0zg/fkUoChkmvhb+p62QiQDtjDo6qFYIo3upP0VqR9TnCXW1kNRp3Pm2puYm/2t9bYM0hfeQJbttIvr7ICxPMBGv2cMpsLZWuzEV3SxjaWOdVpb3zP3NnpCCuPhOfTNPK/ymbZ7JE730IlSCBxPSKmpNbvRKY1jP4/QDFJ4MsA0S8lpscdeQbfYQS9p1/4qHu+LU+QOH18KpneHxJrXLHE1YfZRdWXy0dv20BOwdTTNFQigdouQo4hxsYEDuRs4fwxdK7zxAb1B6PCQJJ18IcUYG7bU0a/GIX2Pyv6FjtmSQZQ5c5G5f+6BPVXO/+Yfz3oLV6eXLMFyeexixS9LE4UNtxBrpbtn6vWuW34rcgw4U0n2VqWxsSoXUxLtdw+hFo/0dwbJBDLIctuviRc2V4XIlWdnm14HWI5ZQMsr43fG7GoT4WLEjIWWuXwws37RFLvpvybPkzXK6sUMO68kmfj71Phm7CjeeiDEb7Zulvz9P/8RBupr0vVYcdUSC3ZDzlMvwBW39gQOo9kFGv36JtfLJ14hvkm2oQapLq+uy2TJluD2IcF1Wy+eGBvVeNNhMUsdox1S934db/qkNkI87+FJss8f9WldHmrVzgmNwPyOsxAnGda2TvZFrI6X84GAS7BE3wkxq1/MzFwBPn0dVLO90hWC6vsi51jQKOfc+FPkcVcSZiBK67t6wcXQhWBT9ltpLgm13+KagEjSblYMUx2VWyF1X8Btx7Db8Cc6mtOTHs2XgZXH7kFNB8pg3Avm7kapggf7S1UjM4JGZkGXwmEETL1i8rsS1C2h8mZQg936fsBYsS5YgHqLWFqQgWPiv/26MudAp1s/Ksn0tkc8RlyymewitqPi+k7L2xBdgzM0+JDph2zXOu4tvuEsrbtDrgwfxb65VYsS+thY2/Hbt5vbjIqJWCZ2h9Iw0sDN9E6gbFogRxKaRG4QG62iCTWJ0z2rO00AAh4WK5wcnYnd4iELcK0UIZAcxBId4JgCaiHywmMtr29aaU7oE86N930WGR8yl9woz91eSqyNOyDuxRYmKevJLslj5dsejaYmzFqOQnB6fVsGzuxXpWf2sCOLLkySIFRmGLU/airFbGH6fnOOshSekpNEf/1JKzbY+X8Vjcbza5ejVof9JHKA3lQt3M1OcacT2fg3s0n0Atvrv1MTEdDmm2F9RohTOmpEdy24YNK3ufjDh3KqP1vCosn69ZviPX7cumHBIv35J4v4p0FyUUv7C/gQPaQZ5+Cz3W9X1vQakN0AP9Bmu0VOV7GU4ujkE4hv+PKhr2kRMWMUvqQaHgltT31urLSFH+V8xdlE1uV6ndt7IxiH9otjFnnIVwl19a33tewiuRNoLmQWCQmLVjoVM4nQQ2YxeaOyfe+nUScls+yzIwd3sYeNxrDDrB5sCVfHTG5Hv7XQJS0LodlmIin3O01ikpK5SX5m3AR42Hhb7rFnfN51tj/69lbODWLsRzlyeVE4IF4KSn/FZliEYkXaVTqISw/ko5veBx5nlh7ufwhZ1TX+nJ36xp4DbmSVpHILMcS+HA2/fMgrOM06LCqMzJqwnEmgUqPC22lPL6fq+auUuxM6Ass+Dpg0KX3hdVcG/SlGNAM1HmmdRuaKRG/iDwSOatyAZ38nWxevgRxIUjQ8jo72tpDt5kV9InnamkPNJywzaqTAVnLYdDPtEZsD+pYBc9TbFo5Q8JUzQrFvHCCRrFLen+6qBCmOAK7UtqaQz+0WiEVhbVsfVzH6fpk3NtYblDhSNjCTzkEqCA/RyeInVHoUcMz2XmNdw++cCeaVNEjGsq8PqeTh1n68S69pEnaLmOKPjcnV4buq7VDmzFrlA84Q3qufQ0MzcXTARIq+8CCXZJ2pt+mGfvZ18nLRGxzALt4EsykmKIIRO2dJ7H+TwWkJ3RWbcie+hkfzc7nPg5fgg7WLx11Uwb0kl1YMTtNfo0t+MH+BWSa5g+9q4WQCFHj6PlNXmfZA4y9UxRo5sKrqTFUGAjx37E8lrbFMS5RTKDyeQmVccmuWOJl+cOQP0GOrCjHk8AfSIkESV9fbxxDi4CfJXr8KxCCw0bu4xG07lU7XEPcHNscNmw2yz8iyaY7WOs7TKHgb6E3vANEfNZD+msrJeyTQel/N5Osk6i44fceh+XLJdHRnNdIeAaa8mRIVQ9/qmoRXNjYhNf5DNK6Vr/FCjfk5ZyrLDwK/7jYFWSWqduQyy/FaVuX2mGyQG564DhzowVeH/ldqkye+AH7xXzTEB4gl/wgyB6GwJzVCZUPvrweaxHk5brHxvtxUo252XoDqzEy/n9g3dG4aGjDk1p1i0BhX6qpj8MA+HBtRlFM/M9iOz4Cle48RKswiKmvARKXMxamSOtxSx35EpR0km5TNlUfawKe9cb5PUF58ioHfQ63uXPkex730+/Qdh5bBvurEqBGIMJsUPwUZmck96FE7Aqj/Ja97/jALYerTnou4mtMdTZUC8sPpSVFx+2iVwdHaQbpUPF77vS5J1OkvtdigMl1UBnlKVDfye0BmJoAfJCnpzENQibJa5QHCoAsrfde7MZngw/cMIszgP3uKbcWFBw4CbOnvRLE124xYQfbs2YFuchQx3RUVcC94FpiIZ7r6T0SzVFJmNt6j1snbmrXUU52QC0gFBSkp1tcICOlteFERNsy8dRPaeI4wzhFA05ECinRrEZ850grdc5d+y/vpx+/fzWdEiagdlzgmoZUjw5BRwflbDML9cIAvo2KlIXIizW/TPQHeAXNqSKNCOrSeqsBA287sYjIlF4XUzD+Z4OzVHBsTY6aD1PHxXImmhrN1BOClnJytGmHnac/QQSaKnl2OxrTsqZXuZ06Iu/Ku2pLdBytUHSggRhLSPLRXSUGdA/zheiAZoDLHhDqZtszJGJFuUQkf/URVjZN3OqM+5LamezV52deU9kdQVpn+wOETYluycR3h144+nFBEafdPYZN69dLfQTKLW7xISoe43qEFt3mnHe8fsM3nO77yYgst8M6CZ7lEzhOyS7QkvrlDCF1aIOncA2k8w2sXagp/AZ/bFk3tQULaO9nodwpAne9InOZMR/Od3lHgPcah2ELl7bLJFSA7TZr0XGriIMor2C4JRA6W1Ypdq8+HgLZ0I/Abo/DOLBjofhvStnoirZTAdCoK8Oggd076QztE/UP8TIE6KCMEEOu9L6t5Sl1plPBe5JksD1IHa+VkVq9q3/83qvtlC1ZZEDDQfTNKMGfITaey9lOtZ//Y5q84GtcQvjmvWEkAf8sn/uUHoC6Nlk6tSIsWQ1tW9gIxMdO/n2blM/5w4vW+JxOujbbjl24h4MX40TAxUNasdqBWeivMBphIkdp9RjWNb/9Zm8j+7t/p7mKenq5BlGaf9uHo07To1x0xDwaDRWPV4NRyxYbmtoVvxrEOqAVDWqxEncAmrRvfzxpAm4lbSk1hVZodqprd1aIdpOLwnGadiV8LgBlOURuPBy/9AmljYMU8SsCkDWSgO0HN1gIDphtuBc2ocblvTgh8dfqURQ6QBM8wPb+DkpvciG5NkmY/htY0ue5IMPGx+hJrOXFcm7YN7bAtFpu1dXijCvF6DsYP+ZgeYn0NaqAZOSA/zaVei6x7yKXU6qlnaT6/f8eoqU1clnNBvxZ8ME4oHUAv/vu0p4ToMH6cAk+LV2KqAYwLFnkCWljtiEs2Wc8aJ/qj+yWJ4ENDKMzCHen37iaafmKRRGC0JkSOhMOV3JGV6esCrm5PZq0WUKjOIh6isifZ28V53syzZmmZrMhmfWEIuxCbetHX7ao4J/FblLM/BitKsccfEHog69SnotX4Q4E5gskzrikCMLIR6arsyD3wUGMCkx65uaOM5//ofaWIFhS+aC9Nd3UxTflGRkgsnDQ5pZvv2BuZyvBHMS6VWhN5BtuoboJIDzv0apsQlX24pxWQoGep9jqpPLbRCWpw9qv2X7ql4MDscMiS23AvrdViABEr6bIODTtIgSqTGEeNmxm60zLGPz2zPfbXhurcIxEfSO/YPFopWKmWinVd40FZ9aBqoWdt6VYfz3ZB8B4eMIGNqyHtziB9NUHFKnAT3beRdCZaESMfL1cRGSO6ifE2fCxvC0IX0lBf489Ygo82sQTcpzoBfNOflVIPIXXF+p922C2vhIxRV9idkZdkLiYjYjYQQFq+Hd9tonbQupnKCflRybxlIABB+6t/kKvRWXFGjozqcLnjG0QvMA82soJgFIJ1oIGL+MQQfCT+Ix+KjGQPKBymuU4smuKC9HA32oePX8A1PcPjbNfqp2dyMTtDLRfP8ou/7iE+NY804fnvIVL4PNJrGcyxOcFU6kl8Fdw1ri/kIvd73JfMdv5a/p4FOKEl+hDPWzjNyL1R6FUMZd2NCNCyl8YMZvqnbKhWDvj4OzoGPZiqCG0d9b82s06cjISUCYbZw0IDmIc1jmD1ppP4Y0ddE6sng1BOXFvVK1V84KQgmnom+sEMVUdRhjczjwV5CjDAxBvCsYeC22Lh1i1QEYY2/qe0lygcMOfDK00nxjlmRadnY24vexqOZSMWQCJLWD/9NN02LWRq9v42J3b25ESwNnlWf1Cx9Gbd97WNACT7F6n+pt8PFKfOD8mpbxE26cw+yHW8xFDwqbBelyF38IqN30lvCXIn5ZkeLUN5MHaHtdw03QKzn8tH2byAwR6jxw5JewVmyDP2zPc6jFsCCbAleyPVC6nHxlgnE6Jh3dffaZKJIzsCCXCKhMxu8rW46Cfx8RihcBpc8enMMncquH/L3iWeqPy+ZcvFZ7hHJOE2vSN8gGpSvW1Qt2CPs3jM3lQHpLDhh/O+P/OICJvaJTAFkcMTfeLmDp6ZhtBaafOsBfeuGF5Fwtv5TwoVFdMGF5XMQd2fj5vnb5R8RUpspSrrOjc3SqkbJN58c7tErETNN+WaHiptlbzigfAzZ4eUF+bqlssv08r1k+UBcmIRYwALNp1alulSGKjORpgqocSj48mpTzOSZDzzQQjdIcHAbzbyZEgAk6sdR0rJL/HBwa8KRhVWEFjUWM4PIO5h4vVyBITc3ffsM0M0pdE7kKoYbH3u87v6TpXs+6MCu0t01g+aKTVJZmgWMeU615DtVdP1PXzk/kPd15YnKEOYnMPk5leuwC5i0H/tgWuevrtB/x6BZS9rNffBDPambnmeb0DogMmxCbV+WINTiQVHjJiBTOL7hhJNFssFlTgeN1vH6iZAOT6nFzoUmtr/bYCVWfM6Q3NUxt8R8cFQ5YXlB7qGbRDyVLmEZNVF5NGGzrJWlaB2eLOzOF9j3DzERen3mt0zMdEUpO+II8upImTF/9un54DmC08r5sjLW6SkJfCiL95vNNIRjPLivCWa+NBfZ2/wxySx5i8r4xoBYqIlM2JDcN8uhDL5lPK/qawzoxJgnE6XYpKDOYVh9GfeE4yYd4R5JqitKZWUXK8jtkYk8u/HUyssjm4weFlBvj4RCaagyC7ViXEJCcuVvG10aricQc8HnB/rTEthBjb9U9QczlDNz9HAtyag9hZt2O8fuIlrQtgpmE1P/KST+RLmBkqfJMH78K8Hf2N8Xfc8LMdfWrUWayGvEZXIFutXfu6SNbs8CIuZC+7VwGo60k9HO8gQ3JEA9R8T02eyza4aWjErZ5e/mgskHoa+wkte+9uJvmNTeZr0m2UwBtkSUgiwgedDvrzhx2Dz7C7zq/Ab1AHWa0AACJ97Fipv9zMdhho4V0iuLT/RdFbFyU9S+z/6u4bY27ZiEQvotX1caH2cVsUgc9Is2+si2RetKdSACkVgwgoAeLOpd9UtcLnorAXEDW/vNfXVVBtoaxu90rNOYZYydZ5C0HcjbwWqNMNS2Sx3AO6cLNF2m6n136k5+oNIdXyercKMHPfGhV67PxQqO73ixlDvn0XgGbpvIpCNYNsyhWg57B+TPZpRuTvr0omitGjSw+ZO5lsyx60Otrvr4RZvQvpl4t0NFkoUfx6UIUXo5jiKEznxpJxcHRjSiKKmQaP0g3hqeHoejIgBmM7+8lbTPPLtWPzsuhCsNXbhNjBJ1sRM8YAMT2aNkPpLD9Wothzs3+hPjOQ4njc7k/Js9jh1hdz3EuL6kKlbca0pulu9Y+oyxzu0u0iFOY4M+AXigIhlQQ0XlZshq3CTaDbgjuIoQxmtPk8otDGby2CwLzhapnhyI6VqtJgwU7pPlzmaCDvuCxKWWpAsa39y9xkk7ArI7JRwhDO6ehDHWIntUXcaH/uOHCUoGs+fH+1ejYq1dzGSkD681Y6S2AHa0vb0ng5ZmaJR5mQ2/XyWl1HXx5qQa/aupHJmO+7nHokBd+6W3KHACyFno+QF2FNaDQ4iEVJd/U6JyzLl/6ubkHgAoipUJCgVhYBzRmSuHYN4fUMvWgevJWxYo+l9jimJdIyHb5GeITkytIYnwAV5p+YbUl80vyUrKLX1cf6Ff3u+ZYnFu4Y1f6HHfk565eG/eQPNaU/dhaZcXVnrL0YOcywJ1wkxMBN0bR8SsmKFdgwV7dBG1qaa6d7ONkS5bSmGpjpbq9E+THAypHkgiwv1OCb2GCiEkwNecWO5aCuSq12HsjRjz65YB280ByU3KI9GMKmAkujQA7h6xWODyUa8NMNNtDT7eQbafi5bLmk8QmHbAJxVDQFG5ZqgjJDqW30BlnC279TkGplCOYIIINOhe3J11PFNYv4xZci1AQSaC7Jv1arX6RuWGjJY3lkawy3DPdD874soXnvbn7UN7A+9ZviyvDMsInB8QarRHsU8rXDHblC0fZtYUcKD7jvp03x5lLfX8wPfkN5ZwE2UsF4PS8peBqxIFrYXAwypv+rjUA+jR9UHwP35XgUaRwcSX4BbVcqawhJHMHcVyG03tVnYFY2aM26wYSO5DM/uv96i6Dd/vwiYZg6wgJ3biw+nFtlQJjbIt8h3S98OcCTc+P34UWc4fx3MmsrU5q0TfAT4QBBbdvSrYffhZQV0S5V9hj0nhAmVrv+Z6NPnSTe3ZwSEkmxHjAdT03w/nhO6gWNTzHFRFbSW/tYLldyVnRr3q2i2y4IcA4Yx+BW1RL3HajqV44gXL5D5bohEhcq74Z7QO+VzMZW4lhG0rsaB0Z2BozX7rgJgsli4otnWJ9n85AiJFxeVtVtsTFnydgQNAx7GBJukn3MD0kwJKTtMYsa2MGWzrVN1wIFop+/BMsSRc8qinyLgULC62aBuCyNZ1A6ooceC6MxsK/eB/Ld6vJG3iYzDMv5hA1TjOvmS4zLmVI9R0H/lmSE9BGqSheEGygkr5nCMgD+WbSrlkzOi3fOmMTAl08unC4AldCZpG9MpNLqqnBuLw/mF/HtrJK0rSnkLvwSqe8dKGFqqZv55oKo9L1YNxkoIwvdMiy1vhVmlq/s31UGyk33Hc2RFIVzL5UaOYoZR+h5pH9koDVLHrQ8FMrRdeP9UfUvrcvSa83CT4vP/CDAgR6sIe11Tmnp832XyuiYzyfg7hQUca91XAruiK0EVkKvM7RwSbLHMK3gU+TdGWh7G4IdDyCRoEoO0xV7stwH/oTjf6LBq/3v5NoPB6w5d7zqa2jz0li09Zlx3HfisnGsCM+knjhGQK+DemvWv6zP5svd5Dmq6vDqlJTGf+AlFUZKxV0E9pxdDBAYgYCm2/kgwHCV8Sw+wdpgH6RWkGFZjIA+6YMRnh2b0jD7QO7CRkYM3Lau1obwHSz/bwU+A0c6eLtKYUyPLeJzLOQKBGBMNDovFXoDOLbUk/SXTIQkv7QlRO45gCCneGNM4vL/M94AwyYIIQKjaEu+DWiP8xWGDpq2DXn5HOGGMw73+Pa+ZKyix8cOS/DhCx6LEcTiTKJrlzHUslR1LmmW4BiffIxoejF9uoTIg1vSbhm/dYaraaT7K2wOBjo3YObjcWDADvlM4hpf8+owcKyw2yavHegWqFW+XDNJzQg0ktzWnoeTS5BJKdL0v3aOKwa9CzTmMJcisescAK+AE5fsaehst5PlkDKv+GPrR9EsOTyAdo7BNJs11sBoZH7MgD4GQbwL0ewCt18qJaJ5Ih1ssL3/PedaAtiJC9Vd88wRFjA09zXOosIpWPw8L6v6lYAkTjJi1br+Id8gYn9Ec27QF//GO9kDsRNzySHntZj7Z2oLAK3wIWZ9u5/0BeZz46ZCupfZxrkFexdt8yJFxX3xQHLFyGI0jv/Zz36xq0fmjRjhMSxUNdZgmTYJL7ktDMCaOq8t+YIKUEnrmKzi9cvm06wKQs4Ni9hWVUEMyIvbDcPQNjwseV5XjYnvAgGc1vgV6RHc0cptJVoSdy/DQqEoxS788ejR2sxd9L5LD+7HP2Vg6hr+0L1Ra2s8EYN4Mq7zJ0e1YnKr2FB9rbDx8ohyF1audBdUubUlZTzDGY0+fupS7bUp3dsp17kYHcZlfYG/njsR8zrWQViBszKeVMc+AUBERL8RPFmvusKDdep7ea5cRirKo8jPBXUXwhgqw15od2yAiEC+SUH53NB8LQ7NeFKsdGa534npnfdUYQCZf6CbG9mcLDJAyF850FRi3wYNUtbIDCDR+8Yx4Rn8auo4dWHkiy2oS81pmNGTNqWkTfVNDvP4geGB//k6nZcgDppvTQkScNDnuR5ccAuL7sR1NCNv47yijBrilGDwS0UUTHtLLmBvwlLrjbybbhPwH77MMy9pglsevZBS8Nybz0WAlKr7h5eRIPDj1ucKXT8S+v4cMiSzSIN3aXnjyHjJ0S1eOsQN8ln1F1h8aOuwh8MRkbAYeggZSCvxAk+9PSKxOSM3rUN68jInSSrn+qHLXbk0EMudiieKUmpYwdZ84Nwfg9ielhMNIth6cDdX8d5ndqotq+21QHCk+fUU1EKDoRrz9iRQn+gu1lmGKspkZLtaRkQlMbfsxIav8sXGH3Tsy3KPYPsi/HM+iIEaFo/HMA0mED80pgyj8ErPYVyOonnRwp/fwfqx4nKcrGci1yI71aWy+vWVn383vi1pHDzpoHzbP2dsFFSOFFlNUvYlwxeqgvzYUX/3kKrRvmpayJ2nSsZu6xMnrUXnDjiHC35SVbFGSenx22EMv2Pc0NoVAOBIg/Ou8K5dFJACcLetqe7paJosKrsWrOxSRHXYar5f9eOM1y8I9/PknkoiO6x5njTD1JjsSvgxaFwYugJmCwfTYCy7AItfbq6sLS4GBQCCkIh+8yfPuWX729OzNP3SIZMS2gmKrq28wHep7xrYWaSx0zVLC5mVwEeQTB62u56fNlbRjwdAelqL+5dBsP+UTTRM3S6y/u1gSjDsuolEldYiOfehY4P9T5+DVGSQTNPW4irN8zpkCeqidgTbJtWs5QneO5+lLC4UiFcc5y8ziDqfgb+R+ORmTyH0M3/i2dRnb9L8Xfz4V5q6ur9Bht6Z0pkdBneAc6oGCziQ5IGCFGmweG1tqQUyoBlN1Mau1DJBqfEIi7WcSfNEm7dPS8qE1vu64uKCabAuUSr7Qc2wbXiq1EIJsgy34uGCSWDs3U+H3vqBFYEFGPbW9mLkGGWmQU7dt1gSUpnFgSNOQITEnifgVKOt5bat29erY1lKiipwv0hrFgBT7JJSjanq+0S+6GsIrUJIVnvs8wS5sT/hD1+D7PV7lULiqTt1+WKjLmUJ2SHDZC1tOVEhucews+ReOH+3XDgFl7ml1Dk58Qnpm9xwtaP0Ofeqtre435zMmm6bY0qh+pnZocdNwGhe9k+EXMsxa0EkOVjHk/LTvZZJQVafdihuV5GnDjN6IL9kOYjDKUi2rwBVIOaVML+fxgjw8Qruz0irRxMYdZzcEskp7jrO8QIoMajhKP5gbpboRKuJnuopVl8bkZQQNSGoyAc6zeKhiXuX3uVQLq3XiK72LSBCsz8XucKufkQ0nbTngVGsnZSZ0/3Y3GklrLuHFIB4gWMy0vq/GAPA+/xJ73U9ohYha4bSdvjzgwhasuKyPgx7dp4UlCtEAF2sI6F3H4doiIsrdkTQrkn0Bi3apo9gSr6JuctdZbUandGaHHaPVtBEhySxh45qHQ7wwdyuAjpscjDnCf1xK79eLi7uCpzvQQ8EuOLKIW8dddgDabGRtHP5UGIMxWMuWsjv1SxgHEb0laYf4C5s4EzhSAlMVXVmTxGne/8Ppbo20N+4/VJjCE8h6eX9g0knEMSTY7aYMWFOaMOCiNJk8IgEqOe+JFg7I2So1I02aW2A1iPFGeAJqwzW0VX/W3CiJm1CXahQ/kSlobpYloIZGhFlHXbXtnnOWuTm6JFN1aExkk2mOqFmNHGMIBcvdiK8xwMcJAism0ZFlAkMd9tyVQ9X5GP/GAhBa3QnF7/1mUbU0LqnkQBpQYXv5PofuTQC49JK2ZkoD+6gRSscJ6qNkaffhuRHOHUKG5/bJ1aCpmhNqZdhahwnfC39+avxf74DfnaL9rzUYCn9wO8iLb78IqClHO8hVJqQ/VHAkqrWtEmoDDXWPHUx2z56P1nKcGUHGerVeJDGGaOGzRMlqSIYAJsT8f0/L7rcooDr9BgKo7h1+AIi7Mm6bfNLNhg+gX5N7p7BxuPTjgAt/Q17tVQfWyrJrafLfEevF0/c9aMJC7NvpylcJeP1KLIZQHShh2DYqK1KwuXPpbOa1olYgfHE5o63QzDeZ5K3PjfX5n9u+WMKpJNkuoMFHSLGeLnBsoMjrNcWYJsFXTQA9xsyw1Yu3cIwx9AL+FEDko3TdceWHzlCwOy0zVSrLd0IpUUV0llZqHMk9+AE4Z/ChSG0mrUjCjB+smoRSsJyaEKVYtjMPp0VBXmuxHackyfLH23ILCsoK7HWdKescWa+rGzx9yx9n3Z/8YqC0NsNmw0ganXIWIYl1oNiDvkCwh2Jn/+nOXTInr34tLKZOJPcZHrxWDuGXvHxrmPgsc/HN7FHt4eGvIXbZRAuwA=="/>
  <p:tag name="MEKKOXMLTAGS" val="1"/>
  <p:tag name="MEKKOEXCEL1" val="Book2"/>
  <p:tag name="MEKKOEXCEL2" val="zzMG_Chart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3" val="02702887-711e-47bd-bc7f-3beaf050cd5d"/>
  <p:tag name="MEKKOEXCEL4" val="636616539774403089"/>
  <p:tag name="MEKKOEXCEL6" val="False"/>
  <p:tag name="MEKKOEXCEL7" val="False"/>
  <p:tag name="MEKKOEXCEL8" val="False"/>
  <p:tag name="MEKKOXML1" val="4HooU0THZk28POP9trq+pbTvvzd/gcV8t56cq85kb3NDTsUhojRA0EsgEHHMH7oYP1SYpn09ysXVivguJdhTvfyVMsBLTGvcX7WPTor/CmWYMZBw004o71Xrc6R1lRYDISBIt9Bke3sLHgDUN5kW3TEU4DmZZtgS+OcD592CNQykSI6Ah5aPOJWLsB+3UOqZtrDoAOd54kTMiGs01Hk7w5MjN1gs6uginQDDr9NFVGiC9yZblnJwv4TXq3IgbBfkP1+jsidbleJ5VaR6NTs/fFlq/EyhRKbpPTsr1B5y23Ks+qC9jPyMnC/tgfvH1ASmkyoU2/F7uvG5LuiVgEx5wEOXlIQq8mOhKsoohoXXkoXF+JNkTVreAYASlSXLjVfxZLqjsM9LONGU5wDeV71gLotEQ81NHnUw+HTSGUHDPL54bm51e9UJwxYPjFEOIBKYPo5uGGNbdLK47mwTaeWazqc2PYQCeiOxxbZacUZ1aC0OA4VfsbxYHc3hTjdCHZQJ++YHNmAlS0KELJ1QkHmClHUB3OC8L3FM/k7X2QzA03/D7gsZaIGrUn9A0CSBqAed9TUhsizYJIoh/rAi8/qlPiLizmLKBka2JH7hIGG5OU9n8i3m12ALVdZzhYBLsk28HpHeyFYbLPs3wc/G3kr0K0uWpkB1rS35bmaFCz/K7k3Z0hIC9VwUGXSWgHsssYwh/oisEEJtuAAog42MaCrszdu9JZPfA9aWPIpyVWDId9mYZpabPSvgH3lyx0YsCyzCaIkbJtdDeaXcT8Id/3Y+MyuzHFTR8lALHD15GDrHvVKVniEYT4aQxzUGKJH9VwMEnAK9ZcvXNVVjIzf6wyKGKRWrkj4pWsLAXKcBx7VAYsr088x61EFRRCTFpJa00fff0xJr++a7OPveQReGIuYHznBLab1phI+4BTrK/VVC1gm6U4PfwyRykTUiHrCoX+WfII13V2LygkT93ZUFgVB6hLl3IQ+h3NuDD5fPwix1So9DMWpYvh2Ks8NlD7rrYXtAiz67BNDR5d8Ia9J5pO5+jg2S3xzrUtwAlvhuB5cZ4CZ23UmT+kKwBa9sxY8Id6WUX/VXf4N3FCa0lqsckxS4BzbxoBWF+SoV1DA6ka03YKHyNhIL2F35yhIvCgWv/voZRjjr6GOlzKiQCgqEZHZnxoU7D8dRG2bee8rKleIOJhg81jy7KROxaV1/MwvRf5blg4CEVPYaVnSTyNcW7BG7XlN743GVfT3tRTKdBHmcMIjQGg7ubb+Gwq9woObfLV/Xe4ngs5Ih0pxyOPbe36oEkx+co2Z41YVZ1ofLrMIVkeVaDuPjxnbN4nc09kZwACD4Yj1UHXCyEQBhtqZhENFmHsBPc2/Lu6G6w4iveYsu3x1TuAlgEzSGcueKc8MYaR3h5hgDjGf/MTp0khGmK/NFeIUDVevDYXkny907vSQSUPNNB3SQLDLNbXFhBSGLKU0D/a1RLRPZ9eS4tkU6PdC1IMZn1puKiq/I2Aq/QrxnNN+w+QwEDNOq3bC4RZ3+jZNZirNTL0JtR0jiLDSANVu79zXEsW7Pocu3KvXZorKW08v1KEacoFzSpInIecBqAN5ulBsEuSI1fPvucZYWQvDelB7gBxH7JAe1sNfm/DKG6az6vHjuKnWFCuUNvooF82fLaZ9MP7CT6wunAC/w9YuPhP1seTrPSg6/nIIHVMXZxkXpRORMXyOhj08TfRI/Pa0d0r/cgylB0cf0PkgXuFX5iWVBa3wHb/ucXxOjxJ9dWMBtriDMJUUfQU6rWhrLPO4m/+oAbFRixukcZk6eKrR/bzJVOSWp0COjyzWMQmRWkw6aydY+0OrSJwHX7AvjGDnazgna5m4ERI1nOh6KTA4Gylj3AL7/3yq2zYc9Bblzr913CGhVG1TgkGMBYrEVyik8VHua6kFRgzEbyFy5Fs+ZozxDdFxP0DSewYBlN/daLRKVbHEpz6NWKaXmuLVjlqPdsHgiaC2E3+dd/kdKcWnM8PsOZjcCkT85DOApiInil0Or2zLIUhY+SXrQdF7vQJiZ/g5vT+7zDMI8kkb27O/sSt/9+ZRxzT6C6ByydELPt00qeogpPGXjTVhlQ4ALwj5+LcR51jKvrB5wf5kTY6cykPu815s1cLE07DzhYGdAdrrNFSjQ/iqeJWKCnd6ink19WK+2MVKQjWR98Vm1L8t9EMjC4WszRIDeVwcHo8wpcXUsGkAHU1OoXsVry1fnrh5d22eAqyfn79y4ue2A35mv3xgJIzDwhjyLVlDQ6ZVc0lMGDHWkK/Mh8FWagiUGeN++mPqyOqjRt6IUiaiNxcpjJjT6sBkU/bVzQjuse8T4Xen1a8KKzBc5WDxSqZV5NRYxTXmY6diAONycwkJu8VkE9WDDpKZhhbua/eKv6U9YKeNZOc7XsZ8jIc6hcUgTeKZYjtXF0Qmx+tt9HvnY8TNx7nb7umVpq8n9WvFe27ngfhpcLtuJAd5XKNCqM7zYWeabT2BJnQmIRm48q3cyRDWThzQ5ABWF8pxXkx6x05x3nT5yl/Hr4t5tcsP1Kh0zAshXU7ckpO9jVqAlrp2Kz5U9IdAfbHVo2K8Fi2qZE8px+sFspnh0CF9M4aGRYX5gBuLyg3E7dQy1UmaPEki0uAq4vBwuEHpL0ySA8ZiaTg40NpELrH69BegIGoYrhnvaC6CCekBsC7YKu/dtoNBTlV2igJUbJFtJaAuK0PFEc2zxVH3H0HAIaqyquc3X8+5dzkdqL0X4hhED6wToTL67hkHHGysLTCICqwvImtLUs3o7c6UJ9/lofL03vdTGN+b4XVu/oxPQJWjgam46tbqVmN20TyENUvoPfTtViX7hIM8qwVcHBxapY/r+RxScxveCjn/Ltw9vVqqct85M97rxb2lKole7tJMfWw07fSyPyzePLdO4vDH3NwpVXWDKjd6ANA079XItZ0CEpVw/PJND7lv6e/4fGuB7bKAJLSc7swdOljcvhbF5GiyaAOCaDUYo8mOZLRG212xrrGbsD6tHk84cwKtFMgJGZAoDtb0VbT4Cz9FMoLXpbD2Ft5530kOis8xW0GeCIfC0x2ByMGV77vMVJsuSBUuyyhUFkhYJAdYY/FeMIFYWX/w8JaZbzpk+K86ni6B+zfZka8d3G6blaN6XuXXD3GQQbr1I5HlJvJiZc1BQc9ZQWmegEQfMYerVfS39yu8XG2Hg4PYN42IhguUMjFmQf+0vtZ/rmG48jLyDWm1Vy5j68pFzZUDP6YHlDUjIoCOQhJy+9ZADaku8aTo0d3prvgpSaY3dXaiuEGglSO1RNHk0RJkCtMPlCNmioFWR7S2WgkE7i6TcyXsmLz404tWyA//wYTmp/pxlbgalWAxRddpPk0rGqNRA33UEN9yfFhk3RL0yGjwVgYClq49n23ylJ5i7VKxtO6gk4jXg8VCYpSchYduis0gcF+xOS2hljULtE3gG7Ib6F9P6by24t3atTx/ZKV3n93Gu8u8TjiMWmZ0Nzt6q/qAHe4fGXXotH5qFlyaU5voaLLge9ebUkfqafHIJVoPR9AoAGfOsHMajItFUse5tHm6Gh+JSv/TqqcTY0Mi6P2VpciRrTSI2dRv5o2yGuKTma9Wcd9M04jGELEdKduwzFh0f4frUAhAG5G89K4GwIb7ytiXSV8xR93TQ3Edi+S8KdCrm+F7GmdCKVK/M+jdsxse0f+0Q0tF3LDjX84P9FJlbOCnkRSchX38T5TWV5evOWplnpL1dgV1cvkSta0gsntMyZS/qafZT7QjFuHxFlEkPyUls0koy9JFJIYldTntUBrne3ioUCZWhkhZqbscPVH1Z8wLFHacszLzHocCNjVJSbGeHbt+UKT1SdqtOQLh70WsqrUA8Gsz8lyig/Iwk5AOOgOS/fk50JHJAknBLH2lHHXwYsa27KmnfSj+ylgRdCwwxdovG34AhbIqJuKLidnhJLcFvXCPIQwT0uaoavuxYRTzxw20ADOMmlsB1pI2Lalyi9ujC5PF5dye4+x8bH1nwuGkpCHZ7O3xzWARvg4W6m6tLG/GO0ke1dA0zsVbtGsC2bMBboC56IYvdWF5p+7DI809YIPw/ijoUcu1Na7xW1uJ7RN6+SxjuBPAYDmfy4hlxnLvrQZXVBTtdu8booZu0obHfApXptVJxm+d6I80H+aCzWaUrMjVFiupaZwIW6PJGe5mLuwu//aqdJiK6YlVjg35b9+YurJtscBD1dopECF04h5Osu4wnJqgf6Eb5rj5gCZhlWAEf5XO4yX0hPf0wOzmIhGRsIgSq3LQn0tzNeKtKvUQ8cyvL1s2dcTBmj3kkMjFg4+xMXamJyqe1IY5WIA3W2J9fAVP1DkQQxAXeWOHVBmV0WGhIadY0AWgqh/H4+d/fKGkjtM0AbscdKmJDmLLEkeUFlvx9p3bSuR+GVMTz4dvIAPPa6KgDTKbRA7T9DM/9DTwHfuyrM8IVDPxcYXqsbmlo4biRIbOqYtZeKUPWZQdjafpaXZovbn/zW3GvREKTIjsgK1QgGN8wrNNwkxvI4VqLTszWsvOasvzT+VvtTcSh1TrS5cqtHefgJQJpJ+9OBhgQqsZHYETLHqZ02yDk2zyAe/Nw+cjVWKxxLWXAyXS3pa+7BHT+vnAk9YNLgzeK/FisxWuG6ZGKWR2kJdEzvwqhnrJItqyiH4gMpYr9WeuZJ9NPxzoJxmbDDOsA/39sbMcHec+Wom7Kedh5X9me+VUbUw/IvIiIkbTtS/q/dJFnCPbwwM5mxXtQYr/SHcnSxRHEPrWua6RQZ+cCz1XUfc/bWCmyTCqwG5Vj2Y0AMvs4ffqaIku5+HYDsfsSfBhTk79lT/qyfVCMyqzsTsugDYLR7g3v3Ijg24xbSFqUb44J8a5qYh6nSk91Xv7EytTlRAAsQ2kqxk+zBbTCCwNI0qdXBfqqmu842j7ur/R/dJsH0oMVrwJg/OEB/Hsa2pGpKRvEo9VH+ysOCsUFPQs9wYZvRzzS+e8U7lakktm1hRso5mGeD97wbmKYyC7CnObu5qR7n1YLyUj24Q8crWbFT0uphkIBuJUj19z1+rC+xTnLf/hmSZE4PEqteHmfc3JTAknFXVyCi247ATVEWWRvzd4x/4LsRaOlhjGODtaedPegMteFTYhxMc2w6/xazB42XUC567W6ODi3aADsloBNa3GEjOnfL02tOLaOgw+2ERHd8lp4J1G76XjAMiDEh8cgFWB5ISrKJxNUtCI6jANGGEiGMZYiP6vXI1qA03rex2DqURmDXNGDsMamUnUDLCvpbB/6aT/yTKstsEmXD0VraXiYqNli3Y0Ei3Kq8+621ouPsGfvV1eHl7zDwmcpxhm3SUtY2mE/U8tPacZhtk5Iu/3r6iDAJU26uxLuemXtj5atm8pouTc2oUU9pjy/3ok9a/CD6JpPIE9akNsf+AeNkGCfGU+xdpND431WgMhaXvLFosWs2oHMWCvpI3doRjOw1vsa8Muh0NN5TNHcgbmg9kV+d7ygsZDSpfDb/Loo7fb/ptZwe1plKSbb6aisZzZfVvfq6vhfaiRQQRioomLbUspxUQNGwdT7MhiLN6UtyzhGCLXhqEPl6oBKhtWO0rDU80C1SK4L/XaWwZd8TKaH0yeQcAo8PBaRAi1gemUpF6Shly1FHfNMRe8D3HIsF7w8FPe76eGrDsvW7ghvR8+082eggbaVResQCKMBlBZXKoz1bvE+di4voz1SvRqhlYkKIpPTWKlU9F3FHFFOyyElA1HFHBL+5oIpBpdGAyAmpKjDWUelNu0jv+s39/zZEr2XLSO17ck/y5Ertwd/MgXUOpdBuoNyr5ucjGrlMnA+BT25OEgowigTGwG2WTHQDHzXp1OuAWBnmyvVOfz/aPZZ23NqBZkyUA5TEWGbUJk5qwo7+B02iQX64o8uQtPHxbYI5s86j/GWVISCvO5W5cjBdKhIh2BerNrTrjtxMn+SvHCTj5heEupTfYRKi6YQBCzzXBVS3hl1nVo7N5361iJe4dzWxZBddzam0xYDnYtSnam60aTYGfxqh/ZofOWEIF0Xo6NF2SZl+rnzQ+kCC7FULfWF4LN5qeV+vve8nSqJZMwmhw76pWR8Rb4ZB1Q/5+1174kaSuR9euE37rHmW4wybvP59bIOk2FvYfqS1hjM46UYeue+KfqIgOfi0hwnT88UIZyf4m94RE2uAAnGk11Z7v7GZAZjur2GLrVjSWkHAwR4dIKEo3rpomoAM8hJ7aKxqfGE3I65EdFDKdPJfiNre/US5mloeY1zXQPXx6wSWKbgKgTkPO7677le6Cd4d672isc+PaDnhVFuDhB9uco9U2j3SRC48u9mQowl8g3dk4a+30yoh0RBeqkWFy+2T25bDi2ayrb4lcnsURYnZ8V0Bi2zB5P/wkro7uMoJmJ9bQNZh3LjZ8RKUALPEWtooN1VhuX2tWAY9nxD9uLeKEVvTPs9kLcElJnXeKUUahzPJSAO0ZNgfsDXdX4Z3GTndjql+qOf4iwgCn7fVQSa2LDwUqJVjRbOcrgqJwtbWzMEPzToC/NMBouBmnXYGAr95s429ETEz9IXvPBL0dAQzZI+q0/vpicRGr5I7fC51P79UtQcdhu5H41Fz2CMkFzC7KjCRuYU5nzRuRzQQynzUhxikCsd6pcnT6ITndnb0UyebgdEB0v87vGRIWPvcenofMVz4T2IzwY8J4pm5gROXK3Ir6YGJRRHxVyZD5YIIfuRPX6QtfcVIR42zUDvjCz0l0PljWxGok5mtsJFCKTTAaDadryhLmSG8Y1MvKV9nZdvCWm3EHyMZGYmLWkEe2sTMcxYi+sdS0i+fUe1rmaw/pHuSHxGMxb6WERRnKPuVyNLOWYX8vA92mBQhe+kaQtvS0Te+MLTNz80YY1D3D0tl0HT5H6m+rVrK2HSIy4BiDZEfAnb7wPNkQkB50fDfPk+NXw6msHZMqzRNT3W/ld4H+VHpm1ZZiJYz7rw0HaiPJt+JLh2GbY9yIfyX+W5fgrYe5IYHlUQbfvn4zjIDir7aW/rWtPHmZ9A75sRKI7MT2ylX7Yh+nkj8qjXwXlhhSs1dV3ApNSvQKdSbAkI/bWD7pyo1EG18sH42f/qxUzJrDX0ULTPKddGVjOy4t06gSwyK2ios6mSRSsUi94bOHMgko5SG5j+JUe6p65zKHkACYBPR/cUkGrRgJnPxSjTE/N/4yBNsgNNtnie6CjA6H/ZlstbCOjM6UN0obXbrOOmmzp8pbhcfGW7hTzciENIGPO8nez/NUdeEQPlf3IcK9wfQk3/4tIA4+dLzkXi6cNwLijODYURnTSSnFoQ6YvS8YqGokeTR8kZdj9NYOB92lfzNopH9hiN6d8nMtRqarOSbW00rhGpOBjsk354z/klzseTQW/nrN7QicU2TFw45+9i5k0ID2vtIhCpyrENCtNousM3C8bsJQMBFefMjXajX0tvfea/UN3WU18Z8cYv59cTeQJsHp4YryVoX97i05vqXh8bo49jlXauKAuu639tMODadi4fxompuZoKyqmYBfdRsgaxpr+ijSeBh8osoyCf6N8WsfIldTCHZ0Vy5Pm6Pt6kqDQg7ZzKO/H5qZjN+6ztn6mKLfNy/2BsVfFHk73zGZERCqN+Ah+Ay/HyoMbXymdcP8VpaeaestHQlKPtjQbEYb+BWaZJeHKUlS++6bLhCH3utwWIgvG3o21ugJUP3bnwq5GljLlnlyz4aikH6NeAhejorsdi9zm04QQeEDkntUGYyORNWJUTEUvY7uwHCOVWXl1JztQYkI9naPObcBiofd4Ns7A/GSDEBi/ioUqLTngpgNHqzcrR2gUg7yRjUft94qPaRCQNYNlrAZeUF8w1yA8nmbjwxrFlIGNdt5+dnT8FFFeX7Sr8V7z4Avu2VbSflT4S7qmI7GrRhS1oyF8fiNqJKVOiUCT36b8fKNIDW7GIf1sE9tWGY2tBVrKJEuWga9/kCz3p6xuC96OvKLcEai4I6R/fadQkAJd9zlzeehsQWX4r8Z4v3/F3OURKqyS5nEMNDHYhVVdRii/NsbXdZcAfL31zxF/5aNkhbRxp9mu6fUH/hPYK7cCml+bbdPQl2DGaIVh4nSOcahdE2PODCWHeoVBrYC0ljVmGkA5fr9OSPXBFT/pMTryUb0q6hYnnaKIo8zCZiXnupUYm4uWs8HrQKqh9ezD6aTI7vLWcRK+ptHEjhd5oOU8il94cWmJU5rDKGjInS9tdLyZ4UcxPjgWK6macU//o6uv+gXhzF5fgDe7/fdRNtBmGGNa7AmGA95DLXU+VK+999cuzfFqYeylgV5e/BglnRBoc9gDMhr3Cg5Sntr5Vf064rN1M6Dd1WoxVFvI3FgfdzHZOyIbzvUFVXEdr/qVsgyvEUAlz5PM9IEtmoarIBC77Wajbc6j8jz6AnNxy0B8TpGh1OteUc58BT1zYOrbHSZJ/xRKn65YmTdxqgNsD6wXYgvrBdpanlWLMIvhC3BmUQ4xtuwwPb4U2oIAOL1cCXLZCP1ZHqzdBLN7ihewZC5ixqXX6n/h+VO4KtxtnNo2kePwUawMi0pTU1DLgQijRVG+S7/eIqvtn7Bl89h2TvKeYjPaXLv/t1Y2uGseNG+Ikx8LZ0UqcE/eNnxG9cDHB527HHE0BjfEyTXjPayKAiJHmgK+8LluLSRRE16fB/Npi27+BHZWgILgFaF4Ez9eL0Na/LuO+wxIHJxT9mdQ1dH4F8YhROSmZU6qoAIUg4/S3S2POxJsfp3wZ3Uu4DqzZgYtPjNLQKug3PhWsNs/1whfVxk1SGx89k82nya2YeUI1aHQTzoY3DD89qPSsrMbqA3NlTOU7dhqsuWNB9jBHcizb2Wiiux+pDraiSYQoRUK9wWMXUN3GTFWcVB2eijoq41I6/bzOvKKP4fAePKFo55w3Z2aVFvcwF8jN2bo/OzOGALoRHfoW65TnfumBcORTU4Sj4aPE5FX32wz4E+d+qEn2hW2q4n8RZrVXDozz60idwOceFgZNriAfZrL77rR/2iB9cMvQmIPWaADorkKOFAEdlMqu0NDKdyMp3nb5nkIvlvOS5CrA9AcBxxFv8Aiu+/VVVsfR4aN1VcrCzJ4YFbRScN+jwJFXXZeseY6MB0HQQfG/CgxCDItvghGN7xqqEC5iUiuTV+O+jk1kJqZkgGKailLAmplnlhYaigqe9BtaDPeL9y9ve77oOJu/fL2Th8VUpToSSxxkKE9ELdicyUWzpr1IEPoHGiZ1cWa3pYcpoYR4a6bc4vUX77YCTdIaaALcyN7Q4mlrfunrgiP2lJk5lZvt4qcPMJMhmCl9B050UuGT4ZDTNCzx9zXUvEbRHoMTg0Xw1NdaUOUl+1avOgySkjuCx+WZ0eomD8L/MptDO4PZYgLDdC7k7b+LhZIPtkpA5NvRlMLm2h+jVF8UUzgGsVCBECwH9PCEYcbaDeIzACY5pFXAXyJ1b7grzRzGE3EfRFo0q0yJZ4vWmzmBXE+Nx3LO/DDqSWN9iPCCw8GKwO+JRASPRJrrKD1Vgf9jGFw1dAVKyTUH7NdZOWQUQiaqcLySdhUbJrmHm80fjwCI7b5/zvFFbAEg8UVCKV1H2D4xsNco4Bm39DHL2WOOvr+eqpNzeM2m1VCCdyzRGyEXqsMfD3wLuvRhAqT79ozgC2CdM3fJOzF+B+l1EfompNuwyAVi3VqbXqT2ht17dzui3BUzGHoIKt+jdcWnaHrKxiA25tCcQpDFf/8BuWGye3gMUGesFGksV5gLUq8Hd/tWEnlpjpkAPfjCZZ9CYlREweT2u47yByIUgEPd7LrhYfo4zuESQUwiZceN3z8b0vq1nw4/ZT4G9nJN6d1SeiXTWu3TlACF9NgWj6VCG97j8eN2Rw6EWFIY2ZBvrRBYmZZLa6vF2C1bxYNJ2T+OquV+UDoiAVpMsvqRlg4mtmXH7cTRbCLOTGjZLg37G9IZ7lF1wgFa5LsPXBpq/tOMkg+SeT6R8vw/tXdS/8dPnRQJIAcXYPAzrAGJZAOnx9UuuvZxfpIdKwnVjhaFhKJWUJPMZd+1ylyqPaUsNgFgEso4oaB7l3TtF9KtKwok12F4K7W0M4BLKSNaK3Y5+ahw4WCIAtvzF4T4gx6oaUSsyYtoJHF1XAGH6o7q470j4MejQEgnJn4qMldx9Fv4ctZXPDlgzJcgis2rHW80dPXVpZyKT2XRsklgmv0WUCZ/WXL6TGe8Q8FDBjduPQpx2JaRTKOi37OVKR7fuZBbrELf7itLUdHa6Sk3VMpn+1JvjTphY8ktj0scPJYzdBbNdPdZjq8Z2GD0Ji3Ci7Fgx5HrJ+z5XSjocgYXtBevGoHB/iu9B5BC/xS3aAW7moqdsD56vSCC93VCM1umCBaCq8y+YYyloy9STA4R44lhpGWTvgsOgBUMdu4Kwzuh6X8ZUy01t/diPafcLJbwJ20sNkoLVJlu3IqMiCu6rpeEy7TfMpk4MKopvNxHIbTEVIQhgR0bj8R7zcnBVZA6bDDz/oeVwfbsijtuHwvWnHd90pNXJvCJI9XVKrly/ernNTCXfgj2XrGKovEse7a8QJADaZE3FJiXa/3q5wTyeElxwjra6ayz4xSzoR3/0WWELRlbxx7yzDi7/7JV5/4Rfnr/q3ofKoiHBlKIWCJjV032AR6rFyh+DOcT/CftWbV2gGsxqqfuHnSA3ZZOYJclndSGc/qV1DTaMRs7xDRiEwJJlusXfhRMFL7kYPQww6yMC+dqM9Bu70nxj4oNDVE7Yn6uMOdN7VO5AZ0w49DZKug9EJ0PXnuA2B6Xjxxq5zdM1utIprj5mMmlSYIScYOSWApP0T1HCV1QqFoWlSQ5LNXxNr48QLT43AClTj9+VkHYhIw1f9T+0mfJ8K5nQJ2omo8zDoGDQQtXyat2qUYBWEmACXiLSQFUmEw/ed68UWyeV14gm2qD+kBKuH05sRbg03n66B4t/HSbCTvLE+RbuV4pR8SzKmuryqhwqB+CzuY6q4WPxDEPxW1qrm7ljjDFlzdllQFrENLchm4fUB8rYQRxTSy0+u5LlvU+4EimbAYISwqWQC+fIDnm89jChXrYCMDLQsYOJjgB3i7bnFcreIueV56TvUjBe4hbfgwxKdZjze824MAJ3a99J4wT6IKZv+YIkCtlyAZqt8Kp/XxTTZ1J9eznJIQfhHivj+VfUDNzhgZsBYxQEdLqpvqGjNDmJnFfIBEAkj6JYtPinw8unsZJpy83y4Twap9axWIonS7UN0eDV1Wm55uLR93gPtQTQ1INSVdq2FrkyffOYSspRcJsAaCCqJydMAH59C0NbB1SdQ3Mq7vU65jK0eZJNOG1r6ABsuhDOLl+JiZw2HGaSq+WCNFqR5xMYhaj+FjLSlNRrtOnwu6F1zFw7roZKWdjmR9iT9j1qflP5834WYqNuir0jQYL81a1VanQHP14HJt2eX97N1G67A+vfZoMa7t5vwz1KoPi1H5xoAQXG3p7D5rcokB9o9jkmV89FKbKox6RVBQWK6XFs6jvZ4RylUOyqq21ND4E5MAht+dhDTKPAOFwvYEeznY9MnFtytCeB1TkZzg+B9H+DXtA/Hzy8QvPNx1Vovj3FH8CUE43iTyigsfT/7mPn0X5hjpFeXHAy0t5gpnIwVHOnCikpUAr+tgTszU8bD3M+RZuge2HHY366uw974yFSGvIheT/GhSNgyI8+To9890YtWLULfCmR8ojgk30ANDOLvFir75Zfd/JvB5gYTqdsWL/erK+hMkqSJk2n5KnycuvPyt4gNooVE8H7COZF1jcMSF14Li2Atde7RpRzApuoY6QsmjSI8WrKB9pPojhkFLBljsrtsTg7pP4haRW09M3XVShB5kZR1vapBlnLzzH+WFtWmtyk2YTk+zQTYnbIFRN0iYDCz5wo4boVZ02G5ecy2X24BGu/eStDT6OknCaK/QZtKc6OtN1KDBGDgPICX7oK4ewiEAckbXk8fipzgflo/cP/zkxBgHdqDLYg6BK6HMczOM8Z5PqQK+Fwc8QzSapuPKqZzKwdKNZ5XQjsA1UrVrcjI1Aen3VtkuyoBaqDwMn/tXEzrs3t36bIB+1qwJVaEhsjBFvz/HbzayBTYYyApi6qO3dOGlkSE9OdE/JT0frAqvBSJ6kmSJN3Q1ExTYsAvfr9B1fiszk8N3BbisW7NeS37KKW8NWwrUWOWvQbohsNaIjNU+6Gsi5GH7Sk9kJoStyv3mfb9phP/KG8MgDtxlDyhk8bpJPtfWFnBVU0BLyAQAi7+W4AzfXtX0wLDDpPhj43wtXzLzrAuRVoHQzWVqBdKgfn9Ll55Aqv6FrLH7HuGKd53+3sEQU9haBHHjfijVvNpsqJ55PsUaFcbherRW7dr9mIwTjQDJKHGEZTTfTWGVzrvdrDWQv3aeXvFf6ALYqVmR+idRjxnZF4wC9tJJhssHCk3g06KoxdFVwFdyEZTgj3/jmu+4Fh69I0rZ9Wizq608ki1s6oiS6W3fhShUhXVJk8JUr8cahRjeruuuagXedovkREBmu+nKGxRWiNDVWZ1w0sE2HL6vZsgn44VCsqXnQygb0wlo3YlVzu95wRDxLoAbxMR2VA4SrB3swNXQUbkcAJ+07BzXeeRP3YF7KDK1BEP9n2IDY/M6kVKtlNf5IiHAZ1rDdEQLO8beI4f/zAMgAZUNODAMBF14k83/3REkCjqcEpOuHCGZ1OvYJda9rNcpZKrzJSIeGOlMDNCYmLWYzk8kU8Wzr/bXrlQFITfHoL6++ZaWWFHJCDy6BscKXEY0T1RK7IUz7SePWSuEK3GTOeXG8lrOoMPmXQ4IcGZtHp9E2dLYGU51Z5O9dHHJVOMiL/GzrvcEImje7BOjFOTyk1uL+rkvIiRi0b8OnpOjNipiCwdbrNFKqaSG10+vrJNzxEuov5QNLTa1Wa1rANulrwZjGhk6DV7g7tGwJYCyuN0j3IvoBBU7Jx3ksalEb0oIRzJhBWICz1fcQ/EXu76oq2z06UvTlMij6eEMB/S5nMsGLyNtOuB+Kefmgk06YMOgeaOF/S18T+S4nwSMtxvHMzw0FHkAhuUOgu9HPkYklUag60rUd5m9GpiHaaw7ca4Lk84w1nTN23wFtMjVa8lTALVMBt1RsR2U6IE7f+9BBWj44MOfno0xqWRdrZ/Git0xazEuNcqFwRcSCcJ4futn2bQhlvQLaNVHgsnfhBa6wVyP5vKDpE4149OUeSRTRUbhp7ACG/osAiFwG6xTWDUhSDmmN1d7ELC8CjuYt2wuG/SXIiiJQlIyCb1hfKRcW4e7+4XbaRd0u6r0ldyKeTbrn2U4+CgVNR0STK6sLneywzlASfLMkTRQNNeVoBCLqXIb9y+2b8tzmHQrGDguGLf5rg4lc7UXjSUVu1PPFF1wb80kxGAOJCswkyfVHHriFGki4lJ6uPo1PRnvuGUbyaA3unm4n2/MGmAUlBKDsvlVNaH2X92mzZsB6pp+Tq/TznfzS1qO9IA34MyAKpvAvSPlDJq7nEMiUkIFIrMA1rx25pJ4SkCHmy/m5lwj+eSMYNll3x9JuNJOhFo9J5q4muSOGOn2NKqnVCHTAB4D4fFuzqotrzF+h6R7PzNzptiXJfiv/jwav8bnrWfUDhRxKymSr2pkYK0DjxGnQvw8xCS0Lnue0TNOiKncWUcACHmgRNa9wjbROG34UI6TUcDqOMEr4GnUwdsvA3CVSTKYAETY2yIMjvc+gFIVn0LlFK8CDwI0xSoNZ/m63axZ4Jvs9sQ6J5Q20jaXDShKXpUUqQXyAVXkZxO/pIUDBcVBe0xHbdQ+BQSB6I5BIuu4JVhR5ieLb+L7ccDMsgEJ1rIcMl/Cyqb2bw7D5dDeXEsEOLd2kBhyS9MYnwFjyxWe4o0NomnvKvMSd4NRH+lXDWUhB7lEOJ1OdoGWSilmHINpOGYGkBYbrFd+uTuZWq7dYfQPh8xmQXUtBigrv9oIu8sLcJZhf+X9ejZmjPLBo+xDsIPPeWL+KdfVoqvFsBHAMCYVqZ60t251voOfiBdU7znqnGMmUgud03ueTm51dmuTuQoz46YxVsnJftRRyua4+yiLgDjClqdNvQExkB15sN0ysk4FTbmgBB6DwJXCLaDjKB4gUrFNkIbWtK572vl7CJMm+2OmLDqUfux1CCfuUa5QWaj+LF4G7aTt+05asLPvm7rfLms5AX8NDJuk0NILxJfVRVYd+gRdVnXu8JPC5Yc7eFIBAvMFlOkIMZKr+BKfGDKhlZwut5P5VKxXWBDz+Q+c+Geei1wTJhd+QFHq5S+uiwRPikkXKIwz/YqhArFd4LXDNyZdDWmRToMXjceKp+7tYDexaFZCpuPnu4HD6t9/Mmm7C22hXxCJJHwfGNEtyLqr6JnhK0bQFyrwsA6Z/+ozLOrtivQkU+Rp4tzK74v2voJ8oQCOKUNMvEj8p50FTxr8vDChnSj0OSYY4PeCfmCTkID77NC9KK7btNjQmDVIlahoMRvATSxErvz6iHMM4bxmcT+5OIfmXyAuyF7PxcnC4GKMYaw4gUAnslsRTu95PZqRdoTHM9mkrSJou296i9tMZdYHDfkZauV1u494wpXhNn5Y/HZsYo24Zg/V52zVDPwCElpj4wrHStQZ0BGc+QYaZYa/vO4z9reHCfT/ze28giKL4FS+L6T2U3WtzY7R9TkdjITSfi9+1LE72+vQwvNPS23t5G84FQsdwW2fDYv8o6ZQ07FdR5X1ZlFWAXrnuL3m5k2Mq0Bs8jftszvuUEHljIRGi9XUkxL8/IbskIP7K8xOye+PV/Zxb6x2Ofc//V6l9xtqkMPauzPr2pPwKH0WZfvR0fBAk9TgaEGvZHImOv9+yhm+xzJYK+HPkllWQNtpRCbAG5N7pF8uceMkkeevhFx+Hj34TFr5flbBSsA3yZoSBFqkW7Nz7U8c69+a34z/E2sL3USB9zeSv+co6iw7CDTjsA5icUN7rKIEUMS0Vx7YiwpyxeNr8BZBpTqTSnBa8KtTfc3fVuGSfCMXo3PwtDdy04AND0Kii+ByAkZXSnKFyXAY7wZr5k/jwUKBCCMOGxe1o7g71vGPrxqUdZGljGzZX4DGx43ButCJ2FQCn6euvb6ln9yrh5DSCDVMUakBYzfI3hDAEOaKN0p8Jsm6cvCkLVN9p4xn60leQAiqRLJCxcNcd6D3kMML5htdonldyZJoJHd13DUs0FF/syW0b1S9R6Fd8UfPsnTeAqRDWs61o8ulTtzfopBKaHFRQdc4IokB3bPmMB7PM9dVa2I2jHb8ErMMDbn5HKmWoBQ28JXlsvwl7gRY6kQWJLbzz8LaJmW7x+uCzDNuMOG2W5nuxGcQ6rpTnUsjrsB8hR1jypRbtN3oJERL7nimPTupvDH1SrgJgq6m+56Qfygy3Onvn5SOMWubFpZETCYFcHNP0kJtO3ZaVikjbtqqCjCMYjgfPq/dBGBAh8e3J70JseNRihzY67G4eS+jvF4IW+C1+M0kEbZIKtuvKIXHzhRpgNdoQIQ9VBqmzwAsa6yNcvdorFtR8cq43l6eCo7IbvrD7Nf9iQ63mg5SX91aOq9xoB06qq9NeCCQRKXeerO6QCP1rG8e4Du/In8MjGFnO42ZI+0/rNMgmA4OFKP2RWKr0AmpKmq+jpwsYTLnZegTgYwL9HuaTJQmupWXLpp0ho66wshOcCGmHMUN01ZRr2UkoeldVuIn17DXUsq1Fhl/K59TCHduGZQeqrEnmwnDs8QnUlKqAP0x2T7QhJI36aIhj5IztB9z9gYTrKW7kyaH1eJp11ZbqOhqqmgGDjjbG+mZCS1yBUiQ8SzrO0hp5Ya+kAbufHLUhv74rnuK0WVNf3TbvoaIik2rOQIEIapNC062YNo8HtlzkovdrgEuPJQKlMcLlNsRGZ+uKnM8L7KfcyrCubN4dbzk7rKlWVTwg1A+XPHV7AdNc90Ge4ASAs8TtzJyJMTolM2sdLVeNeguBYftJE6loUw5mlFZSPQ+DFo29Sc7Q5DVPIk0K0yD5jUtXtqhwuSK5fQWQTIPDuskMJjKRQF5Ijoi9uEcZJ2g2UASiHuVUPJvUrh4tyAcYZbEElqyx2K2f9CEzcLq0BNaHQdmrzldIJTJ0HcPRXFpGz5B972qVcuvZYrjCrKeVnYKidmYQc27W5HNkA4icNi8dWgvSkhkfJI2xSTmX44cWTPcceSL6rtDfqZIBARx9wLUBcUNrcwA32Sf3wSRu9O3D2F9bVVMisApmIcJ6sBJkD2akMw04blsmN6FJYwU37GiXvFr5R24/fEupSrprwJmtY9m0MTPJQTePNk4SX31T3u1lxwIOs66gUqWxuok+Xurv1b7YDb8o+sqxzdgkTRqRXucKZ3klEYUwtWWfBet8+e8PX/G0DNHc/bmmw2/vZWhw1yTMTxL7Ry5eIRFsxunUYjnFrHMTPgI02cdL/rmIYqZ/LM5IeJwHfzsVdDK4twwvlw0aOcnlgoVAyZpVzmRMSe9hRxdBOSYMt3hXQEHMUbG2SwaCshB5kPynLGxMA0ra/OiUiN4k8TvMW6eHcK6aDIk/FsDnegrXPREm1VdVghLXl3Ug3Oe2C3cQerwgaRYXmWGPtbRSoI/DAxREGIVodsJM2/ts4VRMVIHox8zXIdUFYmFNC+p9e7tBlZFVr6CQyw76djBRbLL8xmb1RrFD2AG/yWXcx71/f8J0+tqF8JnKgrhrRcB17vAmbLAGmNS+d4A2+wGttHRBCiXfE9r+bkDTVEWu0XkeP+iQJw1cGKQEz1r8/QX+xi2fM5CjXx1X9a78byc3bBJNUTjZn0UhkGxBMQLU0GxTyOGOCeqXobGNQJI1yYCEZWz0/cb3rxCgVSfLzh0pL08yQOkPSu2uLRaPwLEatYHZsNdQZ4kAkxsDoIXthwwvNmw4Il5vzfV3FMvaubvmby6Z+aa+ZcETJ5Q/XcoOC5wsr5QVdy/oXC0trRQWmxJT5R1Ty129otvZxP6s8wzEGBkzTwoW+Y3H4Bwf7CT6gGrUlQPC7ZmqK92z6DddwyOudhQb1qXJMOTGDwYbl8rUXGQDSwXgMLevgy3oLddA8V9HLlLxg/MO9hSe+WUAeB3GSpJPdy/kh/6lnGq76QcI61955S80fdZV2q5utpAvz1ktN+1T4Udg/Hu7A3/f7xTkUJF8UbDLjr5/Nha9pyRQhUX54oFG7P9O4tn9BTbZswVG7iL4VjQqt1m1pnRUKgGOKNwn+5t00FuRpmNpKH7L5Zf+G+V6eARa50cYtc+Lb1J0q+Gnh4pnMPSofqKWzzJeF9E1oonXyhl1PKWlDLdDVeP9eqock0oQVQ3mN9JSFVKRRBXEk91vfRDhYDfkvt78hTgz8qjBcv3sJB8zaKTaVkeyDufMJGisD7sR+hL1+JSsKTab0BkIGizD2ES2EfmDhc3A4b7ADwDrjHxm3zfjlyRWxEW+IwMPVsGQSZ+/QM80dA2R8Eu+1+KKPtdApVSv6LOVpycQzxXcjn/VRL/OQrjNduSJh+vZG3/BZ64MG1hTZHrt96jKrnu0q5daxqND/C0nbC5dQhVso5WdWDoDbcX94Px6qaz1Yc7ozo/FD5bQRrC0fJd4x0mR1/CBgKXxOi2rh5njuw6WLaF++JTkAk2bEYhLI0JDsCccqYaSDNJviUEO9K6CJ84fsPdW2vzP5kVlZP2Xj+jcrbG/FRzyl0/r8/c1Tf0EqpHWWy4IM/nh2jRNiWd0BYiA5q8jIc1ZV6UmPguNXTofIPP3FmxqmSTjAwGEsCQ6Hg+60x9ZZ2cWCNcjQcDaYgkw//HzjoaAI60TJuMuml6tg0Zk8dB03nGzqEiJXWw3YlD8fLLWAV2Iz5RQ2iPNmv+2cgpsEOLkbEz2kQJnxb522TNnHejBlISBJcwOOM0PBmAKgBlcAuBrRQbJa0NTmA3isJJEGmJbkcuLLSOGu/N8aLa07otU4hjhm+6gQSDXQ/lvuOJTmNjjZy7k+vgZqGnbh+YUye2Dc4eP2ef4vA51Yur/q6cESKePG0zNEXZXfmrjf+R+82QtmSQLjMCnp7rh9+ozHNEf1C2cTeWPCMDkFf9dafxolLy64ALVZTT/0wS7Dtj0Z2HSIJ2Why4EGkj6DuP/ttW365pNFBzAiQNuZ39fx1xhP9Qrgy5HayI7uWF4iWSoADX/TxtPGTGh+0idc0cuMr1OKaA+v4na2MujVa3R2AYb4jbTDHLB6Ytm2kgfm98YcntaYHYpJr1c5dQ2K7poBzLoprqo6M3aH5RJwbN8JQxzqN39Szab7FK53ddJOECK4Ciz+XhzOIFqS0amGA9nqX8zUKPGhv/pPsJJ70adv0iedE3hAE4NnT8nee71OFV/o63CEDXGx4awkmCD3G9vv2+Y7XW8rcHqOBq7RKyXa4hlAR6Na3TTc9vPOZyArjLMcfC1x+J/yBRniV97VNQn1QM68Eg+a4ccdSu6aUv2jbH1pHqvfjEYf3/9B0AcfN5BpdC9ZcJAAfAz3T+eNKBWCgqhzMYWL92TCuJF2vx26p7t8i/9GwcuIxLjgs17ieLtGNRRUiZsz47mLydHUnBLGdD8yztNxW56YCfmWz9VXC2SVFtz4y35gMHA3seGi3J9TK05YwpaJrsPTWf+M9/rm1xSH6LE46vN3AsK9n+rXUyLY9J1dDZ6Dsja+jooQMSAGn80CqqxK+IFdvkG0T9t4ui1B99PtFZgW9it2hyOL1C3BwBX7442Az4YYINnzlREzq61j5YdauM2anltHIGjmMG6SLNHWkgVKBQQ+FAtyR6JOVorlvBPOMsTVx4DTz/0LR9CK4qSjPEwgEJ8xYNJI+eRQv0RQXlSv8gT8s0ay6C/20i4dFcCITmU5h1fEpiLqqQHs4ClqJ/qsXIL1/Mo2GNG/QVTeRq7cntssC/NXUj3gKPxczEybp5EbmeQafCF9QYtjLjvuI+xRv0q79J7uXt1il2yffOVPf1RDOJTLuGALcctJx9rGzSAz4qunDUFj0A1Q2RQj27hEO7AVFtvyA884JmUtsbw9Ts6ukHqCXeutZdGkV9P3QUnudTQv+ux2QtnR+rJjrZsJJzsfpz8OyogvKjKXk0isG8spoCxe4Mm1BoVlvZZi2FQFGYHwvdwdAcaFI66mE78S9aTSDXz80sVS95DxgxNc4SIgh2S1PLX16hL6htNHOs1V0GRMtpcjmxvL6MeOKFnXRpIUGXx9Rq54jVtdbIG3Uqb1K9XT9AW+03mfVnyZJdCJvvuNSiJLTvyi9I3iYZDqeguqEA0mT7O367mIXjhdsE9BpGiVNxJm3EseL4Bf7n2gS/n/a+3nCaIX9v9IdpN9uEAxJZ2O3TBpW4G2Q7dXitAURA9SXhzb3XYoECiSoAY1fuZy6600SVFHDyGRit6BMZ7Nt4wR7bv+fpNVaK3tlvdGZXkZvLFIMxCgldgG+gXIKSDay6lAgVdCgoH0PWoVy69NZtB92N3i1ZIzAicG3fcWXyHLIvdwbzYkYr43qWM3tIWYLJS4iMCBGw56bUXgmMcao2yR2yeT3nBNwwuSo0xj65QCw/+zUmmNAqEh0qxWhOjHMSbsZXLWfpCLnFloIAqyoAvFhOUuFrqwelW+yn9Kz6hWTfMFu8kwnskvreZtVXivFCIbEl75D5hkosmEDH0wpGtAdcwpoOH1p3Tf8tbc+W1BmOlSuU63EcCC45vLlX90tji8YvvnEGSRsrVHIv97RSkPqbrMulo2+6tWYbxmv9eWok85pmrgYopVrVIDRTJjmoTukfmMtACcsvq9BsGbbEv6+Yh0IW4a8aH/ytriGdPXIN07ZK/2eXGZZuOEYRWZnfoX1sZmnVJSaqX7znkyA/67FwjX4tlASoiCTrjzcbXSQFv85XsrgIFWg9d70ZA1nwJVt/fJJ6Wz91pxxySennyWRdLMxKKTgBhJekmk2oye2BSRMMDsdnOYaE7Hip1lFc/GNob3kO7DxIk5Ft+He1T0mMvoLk8uyHre9K2+01n27JoUup8ZIuR7z4PSYrEEvD/lZEDzQ3SjSSINISyYFxO4uhC2hidWxjWbNiMi96hT1mnO1x1mIIV1tr80SvpxVG0MX8vHWX82q0PGnzvVWMdE8HdULnUshTlPh9FFYnHI08qsZDZOWSiOJUuhAOSH4SKhvMuCHibaRYoRwzqhwg/rh5q6aF7Cy32caeXLF1iCy2pEwnASzE+iJTxu0QSrjGZ3o7++IJGJ7qLkjUJL3P01QnuUlMewT2VqhBl2EVNVP/VgsojaNWE8Lv0mxRRGcpRyoXJyxwBuHpWjw0rsWYYxNoGp2YqBOd3/FV+z6F3bw6chFMjhN/KUi6Khuwx2T7ddGXT7oN8tiK+u2S+CyZmpYN3fwfpB8KyuZc4jNzIyY6y/+DFH86aT8EXdtLMj5mvIDfJ03Dw/KCK9309HdphzzrOHibaRF0xwxLk44+6G/WAJdGkn4u0McdtuY0FgOqSBMUGYFAVsVrl37QyY0HQqY0X5OfiN1PeVuFA1bDNjMYbNQzE0Q+m8h7fLZxy42UJAZlGSWxVGbo63XVxbUPWp9Byc/PJTM36jeND7JKuCNf9nJ4y3pD6vGiP4l+tqStssNbw0zaqJeJvGejJi4iCpqSIOlAZFpwPtbAESPl/7+pPA4CbKU42c4Q/ExvjEBvsB320D48s+PqpM/FahScp71Ns4nWw1orOxUcwkO+k8ei+DYp9/L0nzQ+lHML7bUV8zopPu5FplJ+Wh6ixHiAzkXStEp8YdLBpWu53CwGkitB0AQpSXq+TuARE4reuamJONry+Cr7GPZW+q+5EY81XmDRSYVl+SFmBMDmncSiX4qBv9i2cBzA+lGB+dyiOHFhFMzytzQK2xfPeYRLYrbSTt3gj0U16++0Kk94ofrg+Y9Id7Y56hgMSHSGBuOnj31qDx07XirxLwxDuzvTRdk6qPo2w6zGAa1n22KBqS74hJudhGIANFQxwbqvDh6Mfx3aF2NKvKWAY/WxSGFE7DqxuEpguaUF5h2AIpdxcAI4Y5+bEKwEEYLi6TaQPcFJqFG79LvlhJd/w/79BFwiaX3bBEhUVBeS06gHdxPGmjgm40eg8DwthK2l9RtSR/+Z4pwlP3+yuEe1xUaWVO7bA6zT9FPwdEc/FqeXVBdUjMq9br9MJ4X9EvyC8JG5H3BDkqr0jrvTM2fu0Y4DpQxK1+fnYxkVO+G/nex7GSzZiK3FX9ImrOEKmWEdYDhybi00iqIAHZzcBnP91PKZ1N6SJ1TbtQKCXXg0lVpGRXN5+xrZaKp3pNHIMGa7Obs2wVoHdRMzK5odzhGdBfqI3jttD13Nh1Pxrk2Faa/q6ZVzBNh/m6z9ZTUwfJd85pClxjD/MRZ5RXk6M7LA4t1GgsSbOEIdJbpTxc4ZVAqjZQqQPRtTUNYI2HORkjFnfPvzxYatp6ltxw6M9lo9PpEEVsMgfjVo6LgPDF0RTuswZ5cVQqhvNroHR5TwIb1ixfotoX+0QWs/UAGq5mspWcrJs2HkS3G0W+iERbkjQJUqIXjP+VkcCesTMIcQeqCIDyE0p/5u8nN+EBkYI9hF93P5oxYjNRKK+aqjSGRZ8rpvvgU/ghBP0rb8MY0VkbCEMhgoVc4uFw+SOd4dd7edTjufztFV0cQPCVFT6GWXTu3uhuRx1LybRazo8NqJQANdQ4uTGe40uPZv4XN4TqeCAkUksdPsp4q0Vo3j6wB7WYd1aWD/egBZLHrQACKJnP7z8Tmpgfsw4YMWjKYzl97z9Hmw8QAOj5EpeuIUJXfwagp7UCfOFbjuNNxAoEINbDoJo+XFZgdcl1btvAJypvQbhMo0PO9zXFYR8CkexvdTeW86BPqaYYEYeB32k3kGqv1mqwl68fFeX+9fudO/6vo1fqQ64wehY/ejvGp4zUFsownj7T5pEJzH/TCA2PZTQgwkhq1XG3MZAJOnwOkK30GA8XfRLN0Hv37ZIaSXwZFLurJ/KfSWqKZRTOFcwmdfGcJoiXbumtd2DFAh0bKN7hCgSud/1JlhyQ/IOqd9GsvyCY4LJ+cLTx2kCQPPNiGV9poauGZVvmM2yjLj0elEZDTu/E/InZsRHI4MHgGdPBEH3gN3UsBqCPN8bSlz6WRX0BjKFeV/qHJvLUSlLcIm02cii8Vs/HA+kh6psvoPQpA9Ah0WWVbrf6pQ7peICwrY85TSqEGVBp2BimlKOX4MR0F86ER06plht7niqzw0mR7s9/iolxNId/8i4dXvxl3+urqPt1yoQD+62BO7Phzc72Jyj6lJaVwda3RJXnN0v1vNxxJORi+xg/TuppBZ1ck5NgMc69Jk2WTb5s5FStM4HYfK1/4UBJkQ7PRULQEG5NC5fS4m1F06t8dVF0HAPQch9fjsckW2ZfCG/y9Wo54HIugFBuVSnt6O1lqcgMLe6vNBK9EM47WADIejob6pRnY2MV6s4HKiAlfeS9IC1Ajpa7R/GPuiSMEQ0o93TK2zVMV5WcTnU06YZ+6OUpqM2WCpi1LOjY+fKCcU6MgGyNGxuTWawBrE6eEV9GFx54e98uAxuka3x/gEQkvZ6TfyFLJIk/eDjkB4JTei+gPwi0thmaltGRllTSc2g2J2Cr1feoDiFHq69CsHJ1Fevoc/iPT6z/inlZLGEkGpBQQloPJ/MEFTXfX+zrfj/TAYR+j3d4rBjxUkG2plGukl/BpsKF1lFM1/K20bbQ8ygNjzlJvQNp57uR7kaO7p248km4Kky7PjA+fZj3aBuOOqPmxHtzbAy1RLMuN+BDpeM73pVdt8wtkYeUs9ucAzDxtFzTxdNByoGmCCZRS4xEHEgwuX/rvYzYHviN6BYWVRKPIMNoKGO/dWMexmMZfP4tRNCwSSqtNWp7ddNZgyWubw7JP4lw2ZCtMwavaiCTtGxA3IO1NZ7wIVEwCGRL/X+v8SM44JORhokW3HfrNqfJYNIEJoNfmvuZ0ozkzAwHulT06Gxbtjt9ukDJkLoEt+TJmURP/lJ1kyIluoVQvy28uo9jOFnufoiFyiZkqB32MmNiiKA+aniUTJMPJsYnAGupFPIf6BqLo/QJpnH//6tDNyNnyLb8bxp/PjWtuGmNY49xDlyloVY5au7Cm3GI3cMBAiiAUhWcOZx84zzuJNLyA2ZlyOdxIaTFkKblhhCRJE9owTZL9gLcqz/y1RknKofgOZ6S9B3wOFdYMNQXwoXyto6JDjmNA6B2BJAwYXU6s6b8Q73tL2Fmpnepa36203MzNR1kM7aRtR8oqqkhlqqwFTvgk3Zbe59xJ6RnhtTXYzzE1PdwI1tSPXslCk0u3ROIZQkh+Yhs342cFcEitdg9rsXvtOKyV6plKoqdPlN6NDJjvuyG6Wtm0uD6O+Uq9tN62ygKSPlMXFD8OvI7dcQKas4Uqt9dlg283GUSdmvhgSVh1vFEVXqpb9xu6MAyeRZmJV8ogeeaA1jJFN9M84cxX425D6vt9AuMPO/zdPv4nsuldDSK3OirvUwHtIj2sOFhit4/d+S7dVQ4Tqh5UToeSkkTXeKU5YoH4TsyLFytA4CXD8+JGe9hqJP+cX2/pi2bD5rf6+qkl/nNYeG/QMmjQXp6dbwdtuAYzDJqvOQYjLY2ALJ77Znx9E8HnAC5KwreDzc6AWLKM5ncyVdozaZXbVJhMcHHouQ1x9gvkCf3CE4WOUOOJLS2a9Q+U22YEE9Mc3hYqo4dldx0GsnuKEF6Ojv447BE85yYGlkkTrdc/raGBE7HA62oRAT5i1eHwW2X5TdxZbqMd5H4XvIB8qSF+AR8bOcSc0JiYNb4xfIYBGJYD0gSkXYBDCnxWNUMYlzHBFfU2+Mh+6B5bvwXp6Mp7jYE3QuugjsPPaYdfpc/v0Wgya5x1CrE7F/NCW0z1lsw3fPH5ph7NKQxhI3ayotdhvy6qoWLTFrJXsGiQ/RidFdXW9zsLSvK4vZei7kn58tcEbz2qc3ClkTM0+CUryE+2U6d+TEkitaDhEZc5rm/88iIv7eBTiXOAiYqaIK3aY25skRcPnVjWxh/PghRM7AR5Dg0LlCMjaEMQYrTivaYzQUCazyRYYl3OBa7orcKwk+noyqSv8HBB2F5L2wmXXK8GfohShSs44L9IdJAn7bFye3Yk6abPtI1AyjQPMEaFAhQqohxGDcDPBjVFIAFOM4NjJ6sgEwQzRb1CAX1wBPR62o0QtZ2Vqcy2gsYHGC6AXpJn+UJfsZ8PZkYw9M0Nnm2rHIZXlzkVkMVJQFFsuYAKJqt1x8bvJa2fgNnGbNxJDFzyRWQHcsC1JYMxXWuOu0WTaeqmkPmOegcSmH5qf3OUszq51m8v9nCpoGZqeZ0SCBvqH3Z65aXECFkAnvEg7xDrXWakvlDrcKaR+27nae0XqQ4QHQ+kjKI/H02A1wHu7SSn/A04mWEpAopbdngkMTl7LQ58JciMYtK3gZulTZaV/4L8wm3SgrT2kRYbfHLhClPIUf9fY9xhboZlRoKVpI5ztxeQuCgEPk0TukWQg5ZyHo2/2JNssE1NtJ71vr46QsyfNFAhSo/c/ReUHW8AQtHD0GDpbl4RXNTOsxxmbjLji1lGfvz+cAj4rAnu0Kdh8DHronshHNGAx+kEM4+rU0FzPtODC4X44IBOFto+IB65ttUkPJTUdnA/snAynOHkSIAxahHnZuvUlLbMDDPXDdt3WiGIDpch/MLpxWE7dlv9yf/BvCpCRfBzPXcC3Tqb+KL99XwjYszU9bzkMuFm3SA9gYgTWeJnyQrLfiewCIOAQfHxCy5kpGOZjUKNi6Leg6SLTWbG7u+Wxyno4IRPlP4OTIBZtSlScfbiPQa1vCUeObOzBzUxGoSFILHBxpAuPAOBGieTa1SwlCtP+Bo/kDxFM27yz5rh5U8jo9QZMfQlBL3q66jiiA2rDzGgZjjB4P2MHKEASU9kVRwkqoDOLqECDCrP05+IgCETM5aE6lnEG1QVQ00/c5RNwEQWfv/mvTiZmNBWYNYaahC+0y5lnKCTMunXHvU7e/mGMJ4CxBlFFDtqpOP0oZ3zf6jtos1abVpVMz1jPA6Al32xFZ9vgM6EI+hgW2H7N85L1XUMZ50O7GgiKLEYGS+HYG+wkhIhoWeJvDEdmfXD1QHM8oDsOmLDnKKN6Y2eNIAXDd5R9VjbJNfAV0oaFHiMBJs28r1uG/QpCijKnhd66CzMgSifF3FxRd/plC5700E2/SjcThiSwq6+wpYbD8czWIm2LmfKRQzyN8NY67MoyqoLyueqidbCTW7MoXPC5LiwAOMGmDCDUCW5iJNGi2hwgJv6szRKSuyc8j1AsrHjgj/LT8CxJqkEKivO7u8J51nbgRZMz5tm/anB/B7bIwZ2tFwv6eujT8uTw3cIGIjk/TCaKKiM4VLhZwh1MVJeVz5PUigYoRBxVmL/876j3OnjzHX30ePgW3dlzqd2YikfnVluKIo/3vH8oZ0TDh4qdaO6VdZUovLwdjDhDWfLOqJV63UiDKyBIqDWlMCGzfpa8hOAKCdIwV56TubVcM8/H7u1gSTlTt2OZD5JVrMGkeNmhUMNdHviaUeNU+gAl2fl3xExYEwHu5h6qmQWfy+NEC9I+JoPAozBxXdpwY8zENackqe20TEelz1G6lpRjGAVTvzynRGQ21jmkIEZEQfkYiX38k/VnIC9/pWRk9wgx1x4Sy4LpmanR7RI91Pikl4n58wGyBTO62DHrtM6tfYL2p7Tz01OZfgQy63SlJiQvUK59fcXJdU3+zyJSr673ahlD8ifAUKGaywnRnju5HF69fMa8ZM6WfEnE30Y3mulsGnchRwZEnua/QJfhEovsjQ0QZJtjL+QoyIYP6/AnFMym4l1OJLNPrzHuAYpQ+sGzLvqQd42knwxcIECZGq3K0tfNp8QTjtuNPoi7EddqXtrJrN+FfWXx0RThLpZMlgaAlrUk7e56NspwkH1/V7+9qhnkZhT7xjPyR8bpfiqbuNYWsdoDhSeexqh2Wm/8PrA73Gt+fpHuN7Sg8T3J0P3bWfbX6mHwE/dpafBnWnHiDFj0LRG43iwjqhv834/gtGhrjkWiIi3zotBE2q/daoA0pdjm7JRp76j2ogucInBCCrtBS2eqKp3etfaBpebN8UFMhfMA6sCWG0TYacBOej/tePhc0wt3Yrvdnekpjws7zAFbQGRrpvrpCElAueLbNLOWjPn842Pu9Qz/jfF96mQK4JEl5INRHTJCfd2hV7/HS/gh5jpr45OVyPXns5Sd6Ey2kT5LxDaLHkXDUOclrXC9CQ8jS60y7M0Zv+CP8EJiGDltaG4JSfksLgEvKEvDXtny3snX/6duXSSWmEOxj32r7YnMTUwp053HglkxyUw+xKCEivoe6YUG89kS4KNVJ8k4025Jq52Mxe69bRfQmVENg1GiqjeQM2hmbDwSKC2lilbw7OLfBES5IrU/Gu2OpQSJ1+cZgcOE6NnmEopLMmgaNdMXzlwCTdsTZqGM44te+N0XknUzt6dBttdx5LHSNaIZ+ZMOW1Nv2Y3BFT8WiX0/WSDKLAvhRk4/fJ/ZAgCz0cGIv/bDYVvu/Nl4aAkxf1FC97KCECEJmuX2iiPkkmCB0OTTRJ4CbLM3CjHMArYSjmwr73k1KtbGd+mua6F1cVbpvztc/h18kTTsxhsHaqj/HzkjtpUpDigUZgwN8NTsp2OasaqlRbGGXQTd+H2t+Tjsn5L53gW3o7Uu3CfMXAaLcrSKD6Z7nMsg7GsI1ElaaabtO1UC/QkHyyyFEXpfvtqnSjjuUAh4FQY/d4JOADEwlcvahbxClVzzuCDv6J73pXR1zgPj4jg1l5pqqOd+WtA8iXbwcKDOZ2N0/sNZ6rEKxyXDaefPXe3GnEakR1EI2gG3Oq7M2uRLX4JNlVt1WqYHSuov9CcqpZ0V6q2evIXn3MzrI0e6QJ+6VHV1Fmt9SfqQVV2XzVVHPZ5OtHRjiZ+Vbwb+eDEN40JSuCdIA6NqktDAL2pOlJufJQ9aHpeNCZ86VG5IgODHFQjyQIJzRyjKbQv10HXlFnJpTDFiPgsztTAUPBlVEs283+dFhBel7I06rNBjUgD1BaPAmv8JBcefvD/UhT/VxUfKhGFMh6QiGVgQnExy6dMvgvUQ2/tt8EgjoArFcr5q0kIADrOTejDx2js2Sb69EE4X03SgmZR8DhyEDCnm600Lj2wgZjP6V7Hq3zZ8CP2bLsuxa3wCd9/x4zwhmpdOycEEdrrASegwVQyMyYN2Pe2fk1ou1JvQ8FZc6u18SZ7LreNukOc+xWG1eofwZFSuqncdbgXmREYlVvCwVLZbzczkX82Wq3W/NQf5+NRhuWtTsYhXvIti8QaJvRWAUM7HokxI4pIouhUmnSg525klv1Sa9/CXxmIVB2SuhMTMZkkkgW/yTtcFJz1IVj9kOs4tdl0TSbpxpwNwS/bzaR2hgCbmuQAaTD7C88CNwLbTew/PlpyxYpgXDLdhyHe9nvTiGebTdzCz/M1tlpBRWdSVp+wjkMUbuTUjsD/4/GRYSeStnlyzqngNLeIKU3AhRzVM7hD70iH7TWYId3OGmPiXerOFZQ0IDWvIPf9DV7Ul1gLZyAJoFEPSVu5RmqwFNPFHlsaUF++OEsjFq8I4c4ygH3j/F2jUZX9KjQ3Kvj+onBEA6JbC9GLrRvTh9euo2WkxkBiBdSBKxRdnuQDqC+J6wRRioq0bFKNY2UyO8Fn11OsRvF16q6KXT65KqsjokUw8amMQPhhIIi1j86M2SqG2hZ4YgtdkUmtSKYbbkYvl0CV2SVPQ+0c5QFw7SHpmqXVBQrSLDi4SS+lXvpr4oi17g+dkkqZi5MFx7ayCNqIbrvN79aM6fr0H9Sp2BSMITzmITrrAx+Q0ZCZIBvsvMtdydLAULMa26rU4F8CiYOwjetVVtabEM6Y9k57bv3VezsXuo3JKazjPUDJkQ9QojmncnLi8E99KRwknEEn7y6B0CbcBsKAHD+I7ZOBM/RfVx9xLRB/QEWPXoFeTiVvIDraczC17FC1SKOp97zOW9xxo+WnXcVtdAhwUJk+Se7mfwJaC3vZdNHVQbxpGKxjhDIbEHtUIUXM+CCOg3P62E6SzXUz7XU58hF4Xx3dsgNQXq6cHwv7zmySomd9pl3QZ0d2/K0tLMHdrHXG009higQHSJvsgdzVKoVYpZWuhMH6xCGkG3cBOszB9k9hSndz9ywZsBRGv0LKzf1RNuDA4Ic1B4arq7twi84e+fVrkpe8jXDAdD3LuKzLEd0iXJP3JVxVIFuloLfRt6V9EgfdyjZN4HKlFzuvybb5k4CyXjCmidPbIRT10Ldozpwkiu4Gjwox98TdlloCHRAzOHUbrVrbDS0JKtalj3Lj83Hqzn9F3c7SgeL1TgdLYNu0O2fsKly9f/clNhUoW+/NrpdLD6cq7by9WY1ZpDDhORRPIrokHNAMd9fs1uUQCybf3JhapbiKr5HupPCwPn7xFvwbcMJ43hJQTALMFWpKKHr4pYI/RBl7iNis645OquBt0IrrhwFgc8hCrVI13wbees4V0YSLociczbjm7JpPQQ7KZK56p8HFhrTfGpfPsiuQjzN8WeGm9Cm6zjhRiAlu3z9iQQOWD5SgfIQR+b0F1Pvk+YT3xkv+iiE3mO/KNxE9nmocBSsrRWfHuJSBjIKsyCMdeEimc8N9Qh3tl6NpgXbOOBvazxyIos/k4i0WnEQvLek5But06tsWi1cnb+7RHlT63GlnJ6FskHWyxuWC2++Tg0fLtm+eUWF4KHvJ+NGRAnOFfrDW5e7bNg/Ut+tNtcTygKgNOUctNkVXIyBRKeXcP8GEEdJD2pVi9S/EOHQ/AMbFVRFKjupWDzphZiPq8jv00Aty38MjPLw3SRTrQ9aBzUedjTGx8IG6rii5WBzvAXFGp1HImajksE89v/vz6Rh+UFU/NaCpIpqPDyod3PdwGy1I7uAWUT4tzP1knK03z2MBRnoZ3sdmaavF8vMjTg2ZxLvmFp4BtKqrqadTDD7h7gLFPN1C4XAoGWhb2qhkxlQdCc24D/UDxpYnP9Mx6gZ49Msvzjbxtgsejk/4kN2OXu0Lvwd+LByBaT6pLMxISNCFUuD6q03rAsYJ+YXrK8qUmBV8ilJ5PEH5xq5K5iOUOQ3o7iKBunDQ6RQ2KLDkWOgliYDmP9i3r1XZrx5kFPiXfD+PsYa3+rzJ4CNFuW8r3AqTtxVzIOmxNdN675FRZ2fT2hXBtAjKub2/powPQsa8eehPZz4pCZ+m4EvtJqgorD1hRMyJA6BsRAEoZ3C+yzNhpXiCEQS39RaNd7jSQi6R7pmqeN/kXKlryU4XgQQl5P3QrdSetYlfsYvt83VKpIXiFRaST4HeoOgyoFpmUwNOAfOnHPTIM9ke0f2HpBY+OWgszTAmHh2c93G7AJ3dkGNXjjwXmShY5Dvj9KcxQVQ2FarYX2zURKhncsdyQ9PVsm3PVgzvFx65+4OdStPpxFW8pE92wS8ufxFiHBdvunVnMJBpQFtV8W+kdfHNYbpNI8EA67cYWUjc1ddWOkIjIXO38DrBl7XmwwECFu8WjDeApgXx+hthtB9zG7GpiYTstZnhjOgiFKwY6rENq0uPOWgrS6/JV0eqlUe8O+T7GVg1yeJ+kE/jxYJBQ2M3qDfNwFAgPOmAKNusnLBgX5QzmLceZyDos+vxYCWIBl5ufuVzbmvWMVIghLYrG7d4I5/4y/VGgJzHwG/jC/cfCtI8S156rKa26AVtOUzYv8a/PHB67BUBPxfezZDUDWI/RHiUR58McE487dTSMpcv9YC7WaKEXLC+jNsfJeqJJorhUawARMPq+e5QTToDPRTciQKD5YXEQP8BYZlQ9z1K2fxSh44sJbeBspgOr63Dm2PVDan87MKBGcz/D7GpZfITYG7/fCrVQVFvW1CZbIgTftNB1LjalomCcU2sBbR3/MAcHAw7S73Ckrai336YSHyCrE0xVoHyffA62sKMrEe3SCT/zwhIIiSAXhoTnpku/Q7/fSdS3W016MKpeHF47V7JbdZ1BH2XZKwLivgpoFuGXpnoiGSUQhSZcjZTCnF8pCmSwtKVHxlSXOJKO1N8TpKVD0sJKxngM31Nc5JM6kq+CgmFxv7KBwjgQf7/AK4cl/6UyqlBJnBgjaHvmssjbsKGs/rCOhL36Dbl5R9JbTun40S3Z4H72VuTb9rkigrsD9/PB6eYRAzMm0DWbSYZW1Cd18/FXMYV8KPxl/2T0cdpFKg1HoCX3GiY6jLB4GzCGS4PHElLSsJdZb+VPDl2j8iUD03dkXuJlhOrhGbZYdntTHSI+7Mqk4DkJmGtk2Se2NU/V8EYjSKplHLVv77tOjPmUVbPO16mS5u4iaEaI8CNpl+y51z/i2oVmnc1l2gBdjDFb/wfS+qeBQDvNsAW+A2GooEK/yrIMJ6KGP/adivd3a7pl9rv6On1SbPmihkmW3BMcw8/CP+rm2fBjC2U4gv3bw7BfCVm141TgsfOmlJnu4N+y4sm6sZ71uCUbhdhYeIuAaeV5WOjdC8cuiZifk963zgSyti8t6xTBIAlbtKD+SXFPyjgPdMJGjq6W9NIBEVVpVsXtIZWWnRJjHnmBL6LwRkTHhdpkI/AdLpihS/hjZTwM56+PxU2MtowBAstbd4mnje7rLUN8v9SELoZ9s7jGbiFFclIo/yxmcBuBDtzCWVu5lQ26JHS7RefABnFc0qRVTnTb6O476wdtHYSW54H70RCW4SKgSpWE9/RX1hXfagn7xzhEAatBr27O5mZY8q10ooLZXsUmRcFFP/9gIMunI7gd+8aWq9syWqZoeov2CG+O9x8SVF22GFATaRqhS1iCaSPwhdXqku0MoEM53NnPp+/JyxzGXgjIQ0jasRX1SqCSZg3/O+z7TWsdNQvTUVK61o8ADouSu9wjRoy7d7dBTEnYT9RKh5aLeo+Uk/a62jkFO/gsgQkmxG1aC5MopFf0vgzJWyS3NK/sVZsaXDcDx2jcr/3utOwX9Wx7Jh7Cm5JzLxV/9fq09HGKNCenXPZC6FVXfd/jaNSYh4/eiw/Yerz2lUKK6Tzf/b5qSEj4QAso/KCE3IRfbwWSR2taMAS7WQ3MOcWcsRYolL9s16iKAQ9PYYsGvshRsrltnaAdDxH3KPepD8FqztV0U8xfi7irhNul3gX/jL4H+swDAAqKY/GFSnSIZ0nV0CtezMW1FnLNzLEqBCRH3pYrPc1I0b/CadYeM4vLMhke1hQ/9Mj067Uv/BvgooNWpP/OscpaZgDumfJs0GlN49dNj1wDunKkmS3YWQHR9pQ2tCzOQn9bqb2P85YVKqMG+dlPnxfXle/VN9ixCN5HFezU1eBQlpyQpJTuSqKfI/qBD5squ9cjPcMxiCj03fx6/MQ8GfyXEOy+Jv85Nu/y41zFrpb2fWHNUeExrbi9S/BCKHJUgHsZiLiHekXTQY2KR266BAh/95dX4Kdv0sj/lgB/CUa8Q+alb5k1Av5mM6HFEVrcPfCfLR0Rv3GPtngHBnGbRkAT5Xoxn4gK1uy27QsKagYkiB9Zpz3XBvJOYx3ZBfOVLPNBSYi35sCvBOPo6QRDQLfdtYAOHS28nQkPkdjdvvm3ND6JMmqRzvAt9t++SqPBP8T04SCmWMtkznx+R8EO3ZAtvEaGUBksd9bICOR6KyKWl8QkqnEwzoE7Cyy+XLAHykbm0s0gCt8gR4NjjJSofd9VEdLc7HOBDy/0NVJ6IJ9I/FIQRGL5c/OcaP4w+3mSkNf9eG5qjBiwM9apxAtYMTSL3h0RWqNSrKFJsKpC2nwC1nw3r8P2VE81GxEiBUExMqiWacNlGxFiTwFlE5c5+LmIDP5Qqxul0HQ6dgSdxSEitBJOj81GR4rzloV8eO/HAQbQtvlRIqzr+Z30OPHffDjJRxgs5kQLMfIgzc7TVjxAnIVBi/WGASZj7IgEbVOyS0PEjHVB6YsQ2M/lK+tbUzBj3a6Vip6kZYkVXi0p9sAJrlz4o1ujHyaNS9hCYzBEdhRJtm5xTf+Ef6BqGYh4ZDL3bxQt/4jmqhMt79GOktedrUzEaB0KYmLQzppIHbY2XG8FGHNRK/fhqSTKO5jhA2TeYTe9Xdm2DrSL2OZR034+dw6Yw/uQApxBQtJy0pPbKZqQqy+721+Gz0M+CBBpzDQ8MZa3u4bS1B1lBz4CW9Cpu3MoDLSXXgd8jy5sAjF7PyybcoqXmuLACq9cP7EXybOeUA0HJdhNDVOAjBVnMuOnGwNnyYbyqnfKW6AS2g8OwDYRwP9S9XGVyhJTUOJMUTbqnqv/tGL7uEKHh8ypkq0iYB5xppAnziN3I5j+gipuilecor8MDrlQ3+xBMy/NMPy4VS5j3eEdItuhgFTfbjip5Bao8ZrfyP8VokqokeOyOhcLVbxauyxq8LMOFnqUp7IxK7WTxijCFuxVuJzemtMqcB8kgDebdp+z4HYchft6SmhpxyelmI1HpQT5cM0vKPKtuG6BVpli3gealNezzdv15w+PxvxYERGZirLDQxIFJqQYqa+QUTmzaWkkb/FvQEIdnk4Iqx2eXT1esWLT63vkXDCkmFt2kO/DPYo2IMCAMmDdAKgl662gADEL66vwtB6TPit1y0vmi4Cq9J+46bVyj7Jytrzd/UhWAyM50IfDQTs7o3PgdNRpm0ss1eHSEcxn4uVMYSWdt6SvAEMIueHpjk7LsMLa4+AwbKoJwYWYElPUlXyTyj9YYRyrzQsYGTuUaUuopQlm+Gn6PeAhaP1DWFU4oGddNv1zxML2jlhgMkkossroQKq56CpAlqE0FnKTtjeld5zY6isbJqazjOhPEAPTXnTKBN8bU82h0j2fLCVVhsNSq6nTX42jbC9ajTeSLF09zYBrRYOQENQq6t0wG8jM6PL4cTJvojVR/nzQhJhipVQc0Qs8dA6oHwF+S5gfXxJetRs7mYae8edbPZBN9PgMGxV/sSIDEpI4+DskhAr2lOoIlsm+s9fB2FkouDVWilgqBSxdxivF82Fggp+RKBaiiKaJF7xFVqnS3zpp4SdaPb0vah4JgpEAjdyggt5aW062DaU7FjAXfximUwLK4phYZ7tPVD95gqsxLR+Jn6t/hF0j3u0fFq3BdPu7SGzwnjJCSBHAYmL3HLW0NmhBmKunGtaLbiwtRLRjhgMBSezc1lUqc022PTv1dRLHsyRpm1FucDaUNBer4QjoDYBgTUC2wcymzkvaIG7jRmFMa/FVVG50vOxIGbqxwUamGPJhMJBbzyx9ykcGp/63u7iSZ9zf42aq/ZURZ7orxy/hYoBYd0LzznPFLv37lm/M07XkvcnAY9STxaqlVJ4yMWyfeJJw0KN5l/Nk4C/O7wJWUAUfMSWUiPuL84AZgz87kOHrHEZStTkm69vDEHnu7s2pnedZcPH72xbT90wzCNyTL4B7z41Shw7aha/DGMv8eFUBSiUXhtR4jtCq1laAnPVSGJL2Tu5on6TYM1o+oy0bzgFXWHzpj92QfnpNhV49dgbe8jZGerq8QQhytwS+tvZwfF2SljjK/nrHw55eXZaLc4iIivMIIT50J0cO2M/JUocmWWV6z8Ditu4+N0rsCGOFM2u1gA7n/KpZCgIED5FQRuixrucQCCOP3X9qybe4Q97mymxN7AwOPa6flTOq7yCASU5tNezPPJ8oaK4TlhKkdbBIDWz2RTDOIeJX2TUvdEZvTBZ7LXxvz9ZIqBUnpHqQpKYVGE/pUEvh8T/4FiLzKN3qXDHR6CjaIQFkB5XRTYRUPYYXxWthMGb/8BNuB25nV/qmqfdxUG35jS1vqtZCKzi3/tQi9ITDj+IDHJf/Cu3hfpyj9vFU2glBypQ6+V75tSgS/EbIWIudLY7ijOIf0rQaaq+yZV3l4TugdDgUZ9rv0qh0pE2bBje9X1GHiovQapa1l575KyIOYkXsWuqRxIr8jUcuBot+wrPYxFdedUUAbVXDJoEVuVILgZfDt3JljGF0N2rH+nTIpKTIc+wqJSwzmiBoAuh5GX/4FgdcbKSR2jrmcW8L3+VcGTvfF7wiAth4iKIokxoSmniaiBsIQHU178vtnNBCqs4EKjI916YJdjHAHySaKhQbfAJKC1t3GnE0/rHkOjyfzLjv0KN0W/xwXAE4TCKHSr274op6SgroP5/M0gx7UwL6zqZdeKCXHEoRZsY/JszNehJskDWDO6EW1U+GjDpsJQyfaWywTQ7R94nq8NNF6rt2RUEQxzK1OTuYdSYz7g+Hsp3Dwj3IWKUa3UU0rIW/HZQqJIzzSjzZwSiDhRN7uiotpaJOlKakh6gaY2DZnN1D58weDnSutW35c3aqEHdPvLwS9HO0+VX6mDHiPIg0iWvZVGQqNWT1kNxncUuq+0YYFOU7TjPNNamU/5mR8x/RB5NMcF1zgzTmHvwLa8Xv1s7DhIcPPVSXrjEMU+kiNVZ1tiuIWhL5EJE+/OHypIQG3+3yh/Dp1W+2fpsh/A4ut+KOIEV0o7kJiSfbZNSh7g+vZi+9AHhGV1Jo5KVlH9P9o7XY30JCqPAyNrI4Xf2wO6++L3iPZ/v4Idgt7UVyTly+8FTzksMmtAfBlCIDWwY7yxxoUiPQBnrQGN2CWfCdNGztXqvxSJ6EZT52c5O1C3Vrtpi7h5RDqKejaZd4flwCCHvmPNHYePNbgFvL2I+au3ueIAZ6qRgavZjQg4DvEzxSnsAYrwwihWDPuFCHXxHXpY2ogFC6EupiBytuUuIKhyX4tKMP4QQnVLFpNHDcBY/OZ+sHEVRxEiXVlNzriq/P6+4Js4gK2Ko7AEECSUpQ8rhJZRaVjqevCE5IR2X0PtF82Of616c/Q07zIpkkPyoXy76uNTYSM49LRQL4hDjxYu/mvZQSJe/bH2yLO4TnECyT7EHfE3vk3Px1U8+u+ZWydNknFZFLAuYfi2l9oB5lkhfws68CuJfVzHe0fNCELwfPr3cVqc+AsRZWNOt8DW3UQZ9GYfsp3261TlSGFtgW9euNasKho9nk31D0NR1V18iln1hlsNpgTbEnOzF88RMBg+W0GGnplR167mXPPDEx7r4p6+y0jkoplTRnktio6qUHn/k3xyGpPG9o3awiWWYTSt5hcOBqruBQD4/ACxx3uLgw3QVUiKVGO6vC46gbbLsv0jr8WqYq3jOkyBALSskRByqZzMLmaq0KO7mo4yL7KNYhwCmk+50GeKpvjo0XBF2ZmR5ytuBgkEQP+kDcDx+R3M6phLia1CUWvZsv9MP56z0EglF7Q1O0CYYTyqgKXi37WMIYKFqRr6+AtjVNp/LkU720/Q+qlkefBg5suIsB94ecU9xl2tsbFDQCCJ2kdvQ9pN0tafWHn9a2ePw41QLSFFlhTJnGaTkbuSvWFDoRuYBv5KFlsDsXJ+IyZPnG0RBmVtw5dd9ErZGD0mAw32Td2VRUdFgLL5iPNTTFTrRxwRRdn9FQugmTX1lRs6EyriIZxnwQj9tvCs+FS6LePKPGvXDSXs7Pfd19YdP4YobpeEu8VH1A6K0mSyxvK0aAY9c2DqaAQAQmPiLQtaiC7gUMv15lmyOWL73pJoqtTugqrnhYE7Dhpu2Sqzz0G72/bFjBHLx5RdxZ30MSmbcNPHTnIvzCY/cqLZGIxiH5JC4Kx0c+4LKvGoV6VR67m/ZHmZW9p/S0klY41Hoy4UFeh5DDUWi5oujxTCvSujv4GM17F27KYMAkuFU10nFw6V83fvJJBLS8kXRjTOF3q1DszRxpAlppWk1R6jSQgpWxyA/0n3i21E0NC6KoiV88wIx14vQZ667ucIjd2p2gjXEg7bm5rtT9UM4Tk5zdZaU/gRagJz93hEj7IjDN6kSBMwbQqnj78I3/hOHOD1bYAg5FHBpvGlRwkiUzn++jEECWuyGIUVU4nKMUPMe4Hg7tudJUUjwH7GUl9Jen7Ttq4TsRVF3I333HnWyPU2l6WgZUA8WXhsPOTyXzZTuQTh87LH3QRJ5ZTjYy6ezvAt0yKIQt+STJVvtwo/VGXj38cN9Zc6g6EstRvZaIZupLkpruuWsMcJ7KAPVy5NwkGiRIsbdNR0TdKrBR9ucpMhFdxLHe9fY6ExAd0jixqv53FF9Au1gi3Vg5L9Xna6HZqrHQdCTLldFW5a/Y+u5ZL9gPuf7NPTCO1ym/PL0fQohVec9Vr+EWTpBjsP/+1hh7jI79cF7B0hPs4pry015lRaJmCJMzHV9dQjUxdS9nc0/GnfwsNUgNUxhDA+ATWXRIotE0ZnElIYbcwS5z6Qt+pTD6BBJ05eqRT5n1lqKQa3YkffYWnRa9UXKucCuZcUpH4aO8FYISLA5K/skfkG5r5nwa5/QYNtTGZ1k2N9/OWRJmITLP4tfkhVGX+OFmTuXp9oWpJhTzMGHCEGZcV5F361164Ho/P2M/9UYkQWSgr2EFIcvouNFReisiNz3gxtml/bOfFflBTLutbsLwx6t6afjrEZGD39O5QvnWP3sOelG7KmE755FMz5oADjWAD4vVQDA6o1JC2c16//ve7RpcxrTxP0Jh7bA7dSKVLHD589RKKrKS4iJkmo74EFRs0jaSj/qzWr5RgHK/19ePO37/ovKBHsXwPx8/Wskc6bTZvC76vl9D0DsSgPUSdymvwLwTm5dX5z9wGsCgPCmer8fk+11tJ0dfDDQxZ4FwJps2d+Hp/RdudxuYmEXp4v6I/L51TLfLS9v+dDOS8ytVL3RWnm1hsMWohUtGnOpx5x1k3a1+5JgyJqqZJCMdC4k9AAMxWCQVN9TdQmDTHviMMFNL++hboFqPWQ8spw53YwOpaAPxIwhHAXhcz8Vr95WF6/otfb+ANJKHWmj4f7uGoHpwvdhKXO0e5dZAN6xcRYJzwDX/3JRvH5RXI1mAhCp/617PxGWx1LhNvaAvAt9BnnM03U0vYE+e3fQ9OLIBSRLJ+QlOAz7D6j6MPpWtoTjZaTGZ57D+fquUnNhNBzHtYtVxoENlOw7D4e9Dl/55lGlHWrtYT3WNNYiSl51xyHC+KS7FgAUkpxx2Yt0LXaaPd2PO8TWsTGYcmUxCkIgKIFGxmhZ/g4ifNfsKWb7TFRjQ1M5GA1da6qSW5CDb/aTIQwbUaHkSWkxNsCI+gFzAj7RfNe8vv+ZiYoOyrqCAq/xn0v1uXuFNo+1/vqb8hFMiWenoEzTtz7Az938oATci8kZWZp1K0D/5RihgM0O6O8qn/4doLF1N51ZTeLKph0sHFrjc/RwGR+zTvhVKFpXFTaJkCyK/7KkrIuLKPL8QPKvLYmsCWbD/nnxeQZkI1ZHXz8rrEbJN5pHB3BMZX1VhjPFuOWNYfpm8GoT9scJNEBmZNivFYxqVrF/XNfBgXZT5TCyh1k+ns0CbCBFCOADbhPPgSZww/EumgM3rISQqc/AWbkwgwzj00AfNeR6QPxVv2IBVy5hHIjRhkmdCJaZ71TPCdhpU83D9lk8+L/V/+eq7zGsXkjSgSfN80ffUgjSMILlx+FU/cP402gdZ/OakVwXCeIjGmJ+BD58XkV8rqWpppPsq6IBev0bpV0DIOtavQzJzaNUN8sP8a2ISlDMJDQX4nIv4GB9X2QCMMhmfO5RvDn4Yuh5t2KdkyDLFZTDSYtx2ephb5fTacEbFtXbtDtlsK5rBgUs6hS9J6QzDCsaYVkN5X2brSM+ajukZz7X1KkayfYB9EHQg/ApIPb2KZ3POlgsC+uoaQxADUQNk+cDXKj2ggH2IC2E6aq/Vr/Ly26EWGSw6KE7BQ+BkSG51g0jsGowGZgFvhajSNthXG+1Uz1nXptsMMjecy+X5cdz5eX2hW3uDp7Q/JASYZjUa6Qwp/AI9LZAyI4dR0bFYqgsEjJ+U4MdRLPH7K2z8RkZvBkvZdhS7aKfcf7dwQvpwpBP3PvEBXS8vDqnEDYacpJTpnHVMzDyOflHZeDnFIV+5oHSOXmijMBQ08fcXoAu+WITe28ThNrULN8ayxjI+HLajuc9Q4m9sRaJvL2XNsmBSKOob5x/t/O5eMf3/+xQPDsYQgDqVz2bH6VUB0ZyW9jYyEArpDUzmDS6ra6izllbEFiHmT6TqH/djzP9nmMNxpeHgYU2dhNQbOsxMSnk4BAZwFLOSsxwiALYgXA6Y/wYPSNDjkEMSvSrSl1W6cPvWUXR5r5TzaPR3pMVOaBHxyIauXwEy228qYDfe/VD37Rw52PoYaKakx2uIxTIGX9lhrIQbAVHZ8JP3da9dFpaX8j1DJjlBhWk1QPxdQDRMskL+AGVKbGsPRIZsGIQVPgmnTo8geETpY42HTNfal9WdJmxHCXR6cVCq3vqK1v0j11SZS7o2iS9fskLqlf3KyFBlEjm3KoHRmnHTHyg2JEBAHOKlbYdHFR+IU7/bEwFze8GSvphStQYX5ghfOAaWCmsszcAyWhBExQzdjCDwi6Of+w+SmoFlq/7G/iv9pz4PuGrBLquzhOYEbqf8AHnMijharq+9AZAV3ljWdPi2UKTkyLyU+U91W1Eo1QaK694B0c5lqyPNZ4KwhzFKwESjoLQ5WVe4agnTmgA9hTDFlMr5wszm/0MhQPZpvGW8inNzZAy6Pk857m3PZ7RIm2TqjEGWFwRBdIjnhArDvJJKzdiZ+U2lmRyxa9tSVJX996RH2/Id2DAUVgXYLhO0qCDkxMIB2X6W2cwkZGAptX6BD/r6Ch0IS8Q658TgIFi1mb2iPzfpTXipMUFBTx7dNv0b7N9JDdb9c6b5GpNPyjbL+1OLdrCisVxpzgZFb1KwyqugKI8imshruG03530YdbIOla7WgNCUiK/WZyewu7//UjdH223YIiad7hjFs7xYHDNiUwLWxRDS20oA3gAPTJqLVCCZl85Nxxjs4QUeoC2zzlLJZl5ej5J4ID3L+w5JmX6NJxwLvGdlpBkuQRgfSh1lgVCGwJw1igvb4uPF1KGxT59ZdocBaUPYK99C/nriM1uHbpPZs8z4KW1ULvJ5r1jvK96vRrcKI0XVhhcUhqX4AsiqEZ0mr5WKvfh6uICOJYIG/3MfGTQd7yYP/1b+DP5xStaiTdLYuz/nOunVj8keDERP2tSNWScbY53LTxFyp/Ut86X2It/lJWVqU2YxvgC2jlZKSk6L0O+JNP00ELc3Oi7SZtZJ/gJO/XD3zbIg3MlmRJISTUkY7Nqp4yOwSd8UZUBhqouGWxTzJFFvMmp8S1Ij7JqFo1GLS9w1vfOYLmYf96vit5in6cdDAWI9uXWZC5L1EDYZVfpcKNnuT60hOp0HFN7K2bZ5RS+CnAW/R4fBSz7+a4iBB9RrlJ8x+BsyggkLndrhxnwHx/c7Pi+g2UUVd2hlyMNq5iJCOgyIDvbuuqj+lQe+Cf1N/F4LmkLkUXvHF0kwGI8dHDWcOlIyfJsMVehiYF7CDwCRe2bFSNbnf2hjFk7WAZqyIAOvzmygwWevNEvMY/ooKdFQqQqvH+jPZuMizknMXTsEoKyDxQsMvRSIIvdZm/PNpa48NzjIq/UN/m1znzWzDlKKPkSK5c+ZM3bVJFGnlTudASr3J2dedJ1CtoSdvhHwfnTKmeOqSSATCQs7jCTm7IoQu/vGXyoMwkOScOxtNYL/TJMvi3GI4Or+0MQdUu4yyVTg3mCEO35aPlkjlxjYaYowwHt1VBjnNDAcG0m3n3xToqLwJlbC1rSvUYmGNReJwKQOdq+c5IKzZ5LX3sDf7Bdt+fXeOA7g+gAZhk+dr85co6/+yLm8h41pLOpCDIE0c5Tj5uNYn8DSwP+9JDphJd5yJVPO/tUc1y0Mk3WsbtgyoJUoPAF3Zp0zJKkkJVMMSffcA4Nm6aYu8HBTyH6MaApz0zLyrHqEwlA0oyWyeYF+xStXLEJGZ7a/KYG8oN+ptZplfytm1qvt9szhUt/rKqoXP+dKBnfb3YpRO8RAj0C5mBJyk/oS57MLS46FmA4dZyu+1G+v63/qDpfKyqdSOldHkrmJTZIIezqGiaRcL9Wg9Uv//a2/CWd878dczuqIXKjXFsebiixnDDRLqce9CepdXakMQCdS12+w/+qe4dI6KR7eTCldGV70f7UEkbtCbAlvVguaeAqrJv3KdkKzNdaDiLDjaTYGodKw/9tGBru+9pJzDKEXlwpvVq5AofFNlzuk9R2H11RZ6JSJqxGD7EDEwWXLnhiHMdx0VAakrQR2FhTVOlHz/9e1DVI1BIosTGIbdVd16XR36jm1FkIpRoaaAMloHKGxg8mphRg4XfKFcOgD0bCGGGvvDkTkEe2Rz3hK5gYF1QcUZCWDyFM6YLqoqVen82uwj48WORbYsT3VcKL2nc1ep5nfgognTjGmH8QuG/7f+PRBGqaYBJwZOR5HxklUqjxk69HY7q260fugWCbvouquIW4w0tVs0j3jCE2HVlBiuESQ9De4i2i28iZ6j2RRW2Xr2AL5tqmJ0ptx9/EAj0LmtVZM8Yg84PUhtu5wWBCtR0eJz1hvLveYd8A2axmibpXX2ZOW0jFys5Tm1dkTpdniL3+kUgGoxUTU+4DdPor+Yu+hK3/qMEmH/EGdGfhZVdoShbBFfwHHo4YHFU90y3jQn//X55r0k4tMZvXZFXa3rCCBe1fXpWUKdeqtBN8a2ATciuCjtqdmzNLPN1x7swNGralp8Gg/E4rLNUwtqnz5XM63x/IxrWI5ny0ZX0xm10NIeF3GSP8xPfPU5956h6Ki+a0Iagu2QTIaANvShNy3CwGRgLiJMegPQUSmcJCU/Xhq5B/0YjsNkqmuSQcRk91EsP6NAZjjlfg08ld2CwHG4yR6TmqCdbpaZuQg/CRooY0FUVmIZkFF7u2n903L5TCM4vlTsp4Bgt5KqnmlYS7gsPVhWBrY0C6mBiMklDL4OgqgaVoSWHC0o5XQf+9fQruPywLoSw6tHbBX7/b7+iW8MLb6E7DizbbsTgcX2N1W63WZyOBPJMRmw4B21OVmoizH9rR/sTHDGSixaW9Bx60eiV3G+y8vwtpI57hXuHuexGxGreitzzG+Rejmw5OOQp+Dj7vb0RE/xL8UyThKngsvLkNNzS0g3hkosgv3dKTrAb+8nBSAdggHzvHseGpxiqOYtWpdTcZZgTk4x8aEhsNHKOgBZbAZTRKctHKvUii2lEbpafxKH7FNqJ1CdoDj1+rUOEgvBrs/t1zyWqlGZUKOmLSJmYy3/S6FX0z8BePuer4YWrMJO2ysonOVbwUzthT/Z6zs/N3i0Bk2QYZ962FkqLmSHUszztCoNodu2ryuF2rh98W14f6Qgf8+m3nzjdR43Htsze2tp8Qk7RjrrPsAp0UM9JlKpleI8Yci22FvQC/4gXVeCF78qSpjbVleVoMuqTSMhEJbKH8AA0HXlS1mdveV6vxjOgdMrEomSlgYuX4eaet6WesgcNU9PlOMLmmNciJ9RgaFd9KZCr5H4PAFYYCaF9rhL600rRFNLaDS0pjZYeBbQygmGYHz5/FPpYCHraSux7p2q1Kwy/IVz0+I+z3ZXEFb3v6WFLtTjehokckyZB1JNsWUTtNGvbSG6gX5qZYxo2cQsa4e9EkfoswrDpxCMiwqBIU/59K9lZD21r5MwMYf8QO73DS9TJgmwlC/6DLrIMdKPnVWSJaRwWSXwarKgzod1q2ytUT2hDOnpxNvL3DbfeVB0NJ4ra0bk8NbwFFhWUjU5DnJ/O40PIDLZvRekZLnLPAMlb1x0J174zO2W4r7AU8H//Iuc0LXRNiL4cPL9b9Fb5xdJSePSPpVTOvDjbVUiVjmfRuOHMMm0zG7lp15Mk+VZwPSZoNVUhOnWaR/fH/7KbMV63KtckloZHfaywUJ51yqfZS1AnVpd/6i8VZ46RQg8wIACj2UIRfsEm0MLk0/BsVSm7n03+MMH0HpxRZdxc0gIg84wD/8XXYj+bXWmhRYujMey8o9JCLoiDUiYpt81a11JPLlK+VbaYUiLKDhaQn49BiS8j5DXOE98vu8TJJDAxFmrDu8TpZ21EJ9SYARDRx53nuZlBNEPsgqryrv2yPACOiY/B8bxNn7/pOowHirM05f+fJ1VvHP5akgJT0BteAbkBFsflRYsBxhnWLtjOKakChvBnu2TKIOG4rs6Gdu4Lshxngkqnj8sGMx8uU/kPODYbSJs5lPBCAJz89dkGj0W2rBXkaSFFF6plzV2M4bIQad1sXXTkTFye2MpEf43RWHQxqecZOnWYS3CzJIsFpTPlMrcvhKxl6vuO2p1WtlQp8iioxX4JxzpLoxRsVSiju37/ojLDJup7/XDEM0BE8NqY6oG362LPzgzgM4dAYyMu5X7v7LhfAOHlJqCJaZmtU77wdh5+Ro3qy7kA4dSlqAkh9zumYL57lmCRTuUhWTttdn01XeRSN5qx55bI+ijurcbfYl6KKsFGj3Q0o0lIjB0yfBYzqYqtFrUZK4QbmDiX2/0+MrkbUjnTKPODNgVExmXNFkT72uYhbPZd5eJryY494KD/g6bkylZYxRI0YFiE3PwkmzvAMndTE8glnQ7xVzc4XXP/tNlx9BfDZIWAI+2pIFC4VY/8p+D/U3Km1rvBx7tN0OMq1i2XAT3JHxpVH7TElvOe4SuwKjHM6mWKKdiOyHPFZ6ldxHxIN+Ph67t9vdAVm0w3xc0tCvEZOTPQcX12x8h5Sb5ohBVwKTqSzcI3ha7XRF0bNURAJroT8vmcJ44ssZFuH/n4GlDt70yQvBBkRyftntb71kGQ4fpc0D/MqFoYNWMZvpBBs4OnA20yKMaL29t8Q+25LkKXY3k+qBYagZmqV0CygXi+IQW6XGq+ux2H1Wwk3SJtoHYktJEnTXPmIRZmPOcpJObYCurFs9YA9YIxAdXSZXaRbddqUYV7GlICkmOAp3jB1tFOlknKQ18AXc4RMZVpz0CfEeoc+zSlhCdyi0cPmLB7T8Ed875JcRZap40JqVajWsyoBx+3+RgppNV7VSbXSfMH2A0iMgNbQCo2TwIksFu/oklyJH72LESIkxR56rkCv6yyKcYkpAQybgy/Ld625DFC/tGfc6NNt2uZz2ChZJfy27M5Yz+Q6x1M8ahgLzPNJoK4jDwAhvArqS4jenC2LzKaitoLIyn4T+vZsKyQPUugmA+hhfNTTcDc0M+rcspYEE+OYcZNUMjVoGm4mmzM8Knsv1VY6jPQMFRaXB5siX4LVv/oLA0PzsC1vIZPM4F7NWMDy6PaCp4HkCtyF753BSumrgIRFv682NNRSWgB6giBYYXlIuni//cD2ahH7yaNWQ7nVXLhkohoPvnB1jCLOYMgmnymSAXCgAx5vIJt2dx2KhCXOZ35sXvyZJAxgjIbnto0wrcScLgn3U/Y8P/piRrv5yf/szZoR2o4fxktQIcI+bFoC7AT76VGI7qmUQaSACGaOJxbbEReKRrPk4Pv2CyU5geZN/+3zTDcDD5BpM2dObg8sydJ7hF7fBVw+fM+YjwTGi7Ct5jhUEByxoZq7mydunQvaM1iHgtn1kxlBsweTmhY1IULBXsoxbt7kxxUI1biKd+KK/CsHN51f7UVEbDNiGvxUePzzWYmwbZbCoWPjYn8RKB/2Gckec1C8J5/BGp+i6U+r2o3MLRt1NajmGRc8RhYSDb0xM6WsE7Aah5UEx3tX9XDcrGymG2bxrkn4I9yaj3C2SSZUJSFH2TdUCzAUsGD/P0SCTVFuJCyKSkE/E9+VGJrQFWsqwAVGFwgt5rPfHeqkizSUVthuRFJI6XqTvNNV8JICFMOZQ0Wy1bJjnnOIh57nszafdJoaA23R+3NzaDqfKCsu568HZZ47bQifGgT27tTJJ/1QDEcTONHHXn4OPx8f7b01U+MBKXHotorUBwCYQcvFM52Q43aWeUzV0cnvtAPl4IkVBzWrFGEkSq7cUo4kUaZZYb5pO/SRtLLuvVm9MQc9O5i2qgUE/7U0rmMS05mhXRX6lLh+B44zR5h3t1kTi8yrbFxQAXd+1AG93fFvzxa67FNbK9rmnSctYbA1ErzuPNXDav67izBL1PJPTiwRRgsUrIDxr27R2blysAoIwQ3YV6U+bVI4Y3D437KnADPii2NQzhz77f4xpSm+Q9nIBOcubLhKVEQzdMb7rp0w8xUUjUjO3FX7VTCy768S6sEBBYOSMbukg6X+j+OgTN32zj9GbyWUTCGRAGy2I+Fog98yvCkqLC85EThaDs8vpM3qfrJ5uJvntddwziKcEmDuf6EhR0Byslu4ofVqv3Y1yCpLH7MSSDxwTC/f4CKrLDclgG3KDhh3sorTZ+UWhnRhqPX6BWwoXKolwOnwIWoa/PUeHVXEAEfqOzbqL1X241FGOnnycw5mdwK1hr1qu95KJ2SKiwEZUCGO0kIfi7ylJ8tqXSuPrlUmDzckPnlykJdfbDTPHUXESwECKU4INxySJkUYF0cx3eApRaEWLwllrZAD5lfJc1oRkefKdK88j2kvMN8xNdkSYtshmNTwPj6m0YgPeVr5YNnBha+1w85Myd/lkv2ktrQu6skfp8oYvifI/o5hgvaSmzQp9V3d202dCArLq/D+6IDXTApThS1rqryGqje+xO9Q6TfTWm4oHRZMFSMHc8DyzgQWmyg8bwu0MuyA1ji/CXm/fytsPnPw05o5U+UxMt2jvrG9q0jN/1RVT66Ao4gt51KCGDlYnS9rLr/fzrMyVHG1zsqHbdXVneQZmYMA0NBX3RE0t2PGSnVmAlslczgD1Spesf3nSHDhHEimQW+xr25MBn+U+YrVzqt2gYS7NGLfy0eddzV2WIv6c9R1na/NUNPhJ9BMRcoC34bOPdrO1aU71ka4KTVutwOqCKoOMZ7kKYrKpjw8UvMFzgNjE8YDUmjXyd6Q41RDH7vkMRpnO0maDJnx5g+RNCsW2noz8UqTSPvaJmE7zBoTqFM6fIaVikK8VqP+vHqxeEUyoRNn5SwAnDCSO7fAwEZdqEp1opMhXvCRlLgqr/62UoMQ8M7f3dvMqSvXeUpKMW8bBiSDnMJxyaJaISB/BbMtSxXR3vm4rwPXUz2I83ASLtTe9JEKYeG+b0PI9IkwRCHasEcjlXY7rE0zqsZhC/F3zJNL+nkVhzNGMhCwOhG5nLdNjlYQypJ1NaFeVF8CoMs61JNiT9WZeYWZGss/dB2of4XZRpTDKn/XOgZpVTLnwosb622DdpLl+VjC3dK1MWHpTXvEZfsy6IKQUbfq6LnHpgX+X6uZ4Bek5aU30ftzPYJNt2kWmKTXxYZNA9ohEVsuTocrFTILE5u/DMGajam+uOzu7QiqZSOd/W5n0M4JrZxaBrAOBIlhh0Hc0QLnmYJt1xQcKMooePM/Q3g1VcgojqdIWucheAkvmGtiHEWihjrqp462tIVRluNOgzBvzripieLK2rw1VwM7BrBpfgigxYksKlmd9gTKwdgPFpjiwnAP3U+LW6q0L4/OzDhO7FzyXIWrLO6icQRelmKaYLstdJ73ubicIpyPckgNiZkGnzUSw5rOuLAEMrvZVqZ06zdeEp1L3hugSJ+Etj14wAQUzk0hRCnEy/gs9ArDz4Rs04AB4iXuyXwu1FjQwIXcR/+h9kCljpc3lR0vKMekz+D7wnZgQCKYcov47ptTaVVsnR6S9utBuUwlV17A8qJyay5YS9jPA9KYQBeNVYNj6ssEqIoM+w/vmNjoamrZFUN5dRQlfVrJ8kj5GGEJz4REYlWm10Op7alTKhzU+XBd0HHPDRCsJvre4yVc/RIaG5cGYdhx4VWqyKZn1ETRU3XGKoa1q1SqpiKj7qvmYIOeK4TEU6kaXEQxJDEFvtRQRJVfxonrdZmTIb4rrSGC8lLAqwYLjyhOaS2xbDQSqm+K9TviZ9oGGPVINxGPW/0ECZ9asUV1MZ3CMwxEWQt/awxqRlj2glWypxNkYdjXyRrrQUVtGihp8UESucSh8bBeFXpJDW67z7n0ipNk34S7TnOmEpMRTVs8qUvJCM6vK38EIWyqZlXPkPEwtlT8r1s5SsijGuHgZfnMaBK85zOwTr4yuqSvEujOhIjIBiDnwNMMZPnzoYdvwMr/DIM3D32iQn9HelkJGFJ+Y4Ct+gUMJ/YHA0P0DN8QutRrmviLaH9/ukveT+GDXjoNo9A3FqxbAvDtg6PchMRiAbJQucXK19Kqjnmq72Xo56Za1DX7ykxhqiqY5ezV4O6TSZu9M7EQawGknfdWF5dB6x1ZWOBLQp5aF6W7AQVXK4r92+mg93TObfKs4P8TVACzcw2LA1HNoitkMPisMR3Np7GL3p3VCKroCjO6uggH9+1ZJlx7u7T1GGi9zNyxAXGzrIZrUllorCby2zIDqhvlNKBFJCW2m9B8iJCbdqWZnPswkk8PSAtu7zJTrJuXoPKJv/uRQAfbakoHa5/0Im2m/xaX5ZHHMSKOm4iBaAw3jJ94a2cGxJj6Q7leIjQXTg756Joy0bkeYydgHF8/wKKqE42WWqBNg7fAEtlN2rAtug3fL/QV1avoNlvXlnkV6deapmR9/zPpKTbKYb1lWl2uEU457evgia6JG+DHLgU/BEw3WrlSOz74OERsPNrafqU3NbcoXy8627WEZvTgfHuI1WQJCfp5lVZqEP4NTXls3yu4w1IpvAoL8/a7Q1YCLdd/SJ4fH+c0ge16c2xUFzPEtr9GSlYQlb3Bz+gEBfNa2w7n24NKZwiz/xLsrpTe+icSw4UVncRR4CQKNtQSk8WmRSNu3tmMcnzqO7+GwSITWzGXtypS9K0fbxTCqQP636zjOx1gAxwbEXAm9KGRAbGrb1UTngkXDAxWMoK5uQBeUGT7XA26BY/vmp+8F/tIXTS+/on0PxLuj6IeUhZOcUxStgjwF7Ka9OZKOYB1cFQHwMQjqfSZlbw9w8lxBAB9GZKlPtFtZiSk1DrHafoLVZz5h7IAPDPdJiED0jg/7rf80c6YXXEDqJ4FUEGMbS/8jVglnjiRQMKgqcfoNVP1DIC6NScW/VrlZXdgCSrs1OIHFdfMMXuX4W4CkNOlRhdardFkGHyyrbdy5sf257HymHJ4QH/8CIxrK6/ZetFQYf+20pcD5LRjf15Cm+47VGKJrX9jQJU2a8+kMukE429+fTHP1LRFQIrpg6XvFVdEGLgA6dA0u8OWW3Hi34AxL2ujbsOjpttk4Q8kO08sLNrRIvAU1ekAI8d8Y8SLbf+eN0ZKPrVpn+Trwn84+G2TIArAksbrqyzPXKys6Szl0SosmMKhMH/zNzPcdZagmav+iCPlUzqAAhWALuKVaWHdyxdKENeVl7qZvuUzBaD+6CiLWOQNGsv/NkwqOO1ovFhlgcBM4DPNmyRQGzC9eDRw1QcIZcghl2hLwXf0syjmrGh068CqbX9BagGVWQhfd0Q+oNuAOojweMjtuLUUAUmds8pp8P9PSKThXZi/z7NqW8NbEpA69ZsBJt0bXI0eEpLRHAUcCl3tnvw331thf+3nUzojeSQOKMf97KzPWgVCflkBymImdW6bhK7kOTwN0RAGS2TAAKxOaJQWYZZdSzLSK7Uj4IcnNt7Qj4keGmRzEszXwmYcdvk6mYmxoLYGWJzI05qDbJLBa0cWWezjIpux8f8mYcJo+ro8NXpvFucTowQCrHsI76wuBImRMKAYYGl6nbipEdzAcTZPEYtDx8smCAmSV31Dj3nXq3asqNpwTfrT6SahBfwJV1lUq8egyimgnmrUb5LeqiK+ytg5tTpZFLqEz7k1/p8F4JW72rM4ZGdQm1QLZwGBT39GA2vVaDEx1vaILmZP3dcmQ39CuvQE4A+HfOV7EHkdB8blmQsennD+nKNi5BX8NyxIk7Aj3Tb4yTWQsXLtvf2FiwmEefhGhRg2vs5iSPNcS0uaxs6SxrukS36nGDK4lZAbBCGcBrZ+i2cpFh89ZKESr841dctfUorQ+OKxNC+xVqqddfdS0rra3R3kDAN6Uut+mcbNVz8xcGcfu/sbOeq/fFZ8LxrjILGq5RZYuGD5V6LYD0ODpsp1VwKscQp5Kf89I4Uavgy5Q0qiyGtaGe84THiqb+g3Cx99IX/7rJ10nO36Z2rYWsHQJ6ZaiBxWlFRc6zQmM8BYpTkXQyn/14xkoHM+6UFX41j/sErcW/iAIlLe61Ab2t3fVvBC0OZ+gab6V20lQHJj33/sxGZbSs+kQAR+Eagcw1MQ7h4lkpxZjoGdlcNTtMrFMhfKoPsDciwQ8+yr0MqLcz6BM1HuBYK9+Wo136vJjtbF8AAoBZytg7ZvSQcPCOUTgaOfgAziieTsOb/XjzQ2lWFwxp/j8iXBjujmH6hIidunzhnamBGl7gt4tGp7sYG6gugUJYqjTpEbxHRsGyNIb4pJuo9Ml9Kes0QyPNqEj9htcVKkGDcXIlEo2w34JhCvNBliraK3DdbD0G8TH5pBkiJyoGmcJXkb4lhs3bPDGS+/UaGJF3U6fLJBDJ/T8TwfBwGYOKgiNu26KHaz7xmQVfgALenB9wDs0gV/25RnrjvTbTx9KoXXo8HBv/oGaO+4bq8l4eVBmV6lzha1sN4HYwzEpwZ1RNFshq4+4bUEqWRM/WRaWZkyB38SRal9lRRaRZAZJmQjeRyMQgrNfVazNb6j6462XulRVh+YTS1T+eYif/2HOi5kbFMehani3b9RtWk3rpZC0tK/bc9fWy9IyOWtF+CiI2LtUKcS8/ePmzuaQaw09zedFJcVr7f0p8wH23C9zDiAGdnGEuf4fahFKqZ+JazznWGDpFh43r8dLoGV7YqhgPMII3PG605v0o/5NtcA5psPKZXrdFEy0HTax3yt0Rvk/TCi2e8m85vuw5MlXL+apu4afQmYoRNtLaL5rwITavGfEx6Yqn7uIeNRsGR3lAJXLo/ya8nCOI+OPuxQFCpK7K1SPHrii5y60KrZBgkX0cODkpgW37k14S4Mo2T6z1ii0+GuPtgp2tdyLgLdeJnX3ONPi/H30OMTiUwoosCAJgoF+2pTfzDMWnr+R4J39NwgbIS9SMyk+YXHbrCTkzHeoj1Q2pg4LhvVUcgEkmbjMCS+FCn+vXPRg8CU1A82jjNGZcHJcapG4VTosoTeb74ZfL3WRRWzFLe7w1FRYm1pxxbqSqgPcR03vv5GDeKdKyrcmmpcrfvhu3cD+manFyUtgapqEhmTrcv0whqpqechCmykADoCHjFhc/Aw1auTnbhyubTw4zrcYlw8AcmzQSCURRuLtFL7fH06ddkSZB+h/p6QUjyBx2TYKgddjh4StYB7thfkKpSp93vR0Ujl92AG0t1uMwm3eKqVuc97sDlyAlTySM1oozR+q7Bqj546Lt4p6p0Z7fUPa02TqWuBaIn3KOxYztU82Lvk2V14gWvAG4P9Gm3RlsjYuKoRG0xdxZXPP4kuPBY2bY6q8DY+5GaSFM2Dy/mDUfA2jIq3MNMQhbaqbW4nzuc9kj3Ek5tvme6s9tUdpl9DNq5TyURuWorfmuz9rFmco+fXRtNJ2Mg63xyOCWUvKXr4wW+kG7wNq0N5OvV8WwKcZDxxAWa1blWvUnFFe+J2RMIGlSKHKCaHC9NA2i+XwpCl9dEl+A2utsKLpyPJqjk1+ggjxBoPJ87NHtQu1RZM99ObXMMMjaB35aj14r13W5Qfdvjb8tElFvAOonCukA1N5OTROcnzHi9ASSsPWg2KFIBgkdODKE/3YC3XpWiQ7N09qRz8Zve2mbsqYvTgqf7c3PjCsIgPyFO3qGSHKoCFk+Ab8ZvsGzfJa3dsk2pF4IIl0dCDjyNroCmK8OtS7EgHDwNrMoW5y6syM9WgsIFyBHUGwaQbtU0iATUtthAsdwxH7NKHGjUZIpqHpzAWuFucsNvI9LBhEJuDuoYo/v9U1VmUmFMbkG/hLpZq+HMxA0srWhkttDCWKISv3kXk7ZYyKOJMurQjGgLBvk+/mdDhZ2d4gKEc0loNoXwNZn+ijRXiR5HrAFYPYN3Qaqyn3dFyKhTGtbQqruVqOUQ865T35P8SO3tOvlHI17kxf5C3uaTI5XdxHpXfZPUdSBwrqDEFjHvtBz0pdgtBKZUbV7XJQdpGYqMmioqYAvU/uiSYheTfKkr47JxKYKSfaYl/Qo5yGCIa4nMgWIO/PlL9zid3rfH1ksV9Gon2GlIebnyW+NPyuhyN0lMcd+YUPdjTxYcCsm8xC2Sj5VRy52T9lRaZmJN++ysNa2Tl4y39oZfABzP4hfm09SlVnAHMvQ2VCn62XsbJEnMEAsSo+Xf/layJQESjPQOYlrPlP7R6WHyB/gp42ByN2qYW/wGOAUkZEHJIfRFd8TIxte2asNjO/XhDR4Ua21fBZPKCnqiTYGpB4xPH3J+UCssakhArVmCi5LXNoAnoalqjEkboQwIO/Ekro+oMDwCPDIX00JCld71WKnvNltK6ceaEGMa9wb84pLVTdQRG9DDNQPbV+8z79H268G8aHxJuy6X65paovGyMBEmrAMfkrpOwRzHom0hMt+e73QVnREhiVE42Y3WbA3KobZfA3vofk6VtUbWYYiRlqd5queer2n5sfHTgSVIG8SoLg2t4tDqLrjqApwmrimTN0OAQ0aSgddmpnDUHUhPP5KyfLZmDO/7vxduTdIpMglxAmt2UQPSEI86dI2W3p1sNXUtqoSgdVbUcVQUttthhDPSOiVidcZqx5Noll1G4rndMP60Hn/4AsuRquChIWRiaHJlxezE22Tp5hi+i6e21lxZZmoFYxEOC20dsWIUmTS66T82PAzS0gCZu3ndUE7VphA25u4ni4gx7hcIoBMQY6d5EdYwraRzTDbKqTz+5h/yWVJMeIhottrrZ8xQJJ3HN8GEVOICELSSY623/L41RgfJyc8nyOEPzLvIzgeGG60OXT8fN1NixJDi0X9n1akQ27Jm8BBMcXhzpiK8wHwST9dO958ghVKERn36zQjPK8RpCwsIqkDrNgq90403etp05K6kJUKmfunn49HbJ/lldmlSUfds3KVEN4YD/+f+XK4wBWSugyr9Dx+gt8BveQ9VXfI8QlI29shbxn5Ob0WgDygAtiFyV+FCj9xy8Yf6cQM4I09ToNf7/tmn0q9+o4NymMxPzLj1UaolC0mCK80YPGqGIioraT6POXuWDQnjaPqs/5QWVU7UeEay4Hn6AYnj7hU0jMcnVfJD1/fqexR87W+/QjEmXdp3rzfocduVmw3ddhOaGSwEpDyRiisYVjNdfNpOnCojarrTCt1MAt2lp7QfIYZClYrtViPAD9Uu401q+e1ZB1HbOwbyR46s/0XWCWjj/WN33TZoBlO1hrgeynar8J7UVqJOHQDEzMZopx3l/J7PSFuXgYY+FohAooCKJksMrMB2R2PdejpwuiIQlSvAYA0wk3BMC3bb2X7G6t5gkM6Pv27j6lggoDuxI2plYYM5BXH6tV5i0vsqHaCeY9lXfsKTPE8dkz2YyVe0wb3wEVRGt+n7LrG1n8bgSqsoLT91SLJR7facfAb9D8SaelNkgKfvo1QIrdU/6/IqXhKPr+gyXxfHWb4ktY+UB1c2t9j2djdDWkIcyUT002ebcMXP7ARBo4v3+E5cDzcvafyLYd/plcuEWjEHO7hhvr6tNawuDkf9hRz+quoEdndObCjArGGW+zLuoaZmsiNZINhRA5+TffGs5e99igr/xX5OiQXfgdGdhoLA1ZaDvGaaW+p+UuBYnH7v47wgfYb+DamNA5mFq2FZ2bnJWp5Sbxtys3Jb3nimqWqhTsoxD8ZcVycjdX1Cyla1+sDdxgVgAY478L9doe/FZAhoxr2kjM+UXxOjPTTod2q0FZqTSAN1Ga+90TnmGEBUn83ve+jcgoBV/PgpbL0kJbEiV5ybfB0UHh2yrS16cX99PyTIcqMdDdtH99CXwXbiwk80Uz5woGXMTQ2tU9xDZlRej676apbveng6EZcFaopy5gYuzE0vXP4i9VBmPKxVgmcx5FXMIJxUlvh0q4BMojcA4mao5Xp0qeHj+Ng+Lvwqfv68W8DmoG0Y54l2NRV+5ZJsc2ycY6+FPCe9O4ZpD0cF4Yti/g6+JjHQhFR6Q1e1g7FDx/hlr0DLMjY8jeiooVh5PF2okiwbSq8M9Znaxs4Vyc2A9NwHNu2S12hXEtGipAvhxpcOn7SDm8UNYFkV/oCJ92AA5bFeCKPYCyC45vhSRdlPvmOBoq5Qx4QxjBtCMOdFvTYzQ2pvMosdbCtiILuJFrrdpedO48JnklfFmA49O28cUswnf7uvjhO8UTLm+J3l845RV2iPiE8lXdn8BEosEojrmmjKTmCTtFVGkLxslOcxXoWibT09RviIWHA5H4wXLvmvQowPIzFVp/zJ9kQ/gO+j/8ImlYVUD3dGhyoVjrb4FwVYHl62/QTVXBpuoixaQJXDMnwt/h71AKaPR3qrYFtWYbLzySUF/7RqxIJyziaCel/xRqDhD+hk04L7KC/f87iowIz7Smgp9py78LDf81EsAxNChKyzj5O/BqDPaLwnNu3O4SXKykI989Z08PwxQNYAzC3/CKz8VM5fxw6Zg4aJR87yL3NMN6mKAp0t4HNcamdJoFAzVKFhWyokVqx56s3JMOo/Zpjz3/3zbrUbzjg5JZoUK1wBicwtaI0I6lVEU3Ur+cFYJPZfDiS7InF1j3ncY+sEJHt5INKjK+y3ivNFeu2fZmBmh8ps35Rw63Y5pPAMB0YNOyQYbYVj7WhI85YKAmYEb6dEnoYxuB2BDlGxsdczURjz14IAw00jT678KVOntvW+Uw6G71Yej5HBikxUhoKjXFxr04gS959lAvR8itkqHVjuF09ISPQbtVs9v8fOlf/1GVmngzmPYi5p5BiluF6XV9O5S+1kKcXzvkCQNjXxg9uO9Z/9P9iX/NnvzinZvTGjqyl6HLyDE51Os/B6gKdPmegRAgFuANssNSXymZfIsygCeGJQmnrTrUUgWfsKSHrSDkDwvHjl+EaCXzhnefSWQozIL4rMYYTKjxZuEVCksBjd6ZaXd5JvkbtzOsFTjvxGU55HUSN+BbYswDwiYJysePylSUv6mQzDXXrJnYErao9ikfIlgSoQdwvBTEsPsKGX6XSKPgXv9sXSgrJsZWCcHZRLTAFMqx6/rk6iyyC5Pi8sYbXeN0jUE5laP/7OzwaQmKqmx7lnpjdHtD/jRuztH0F1DpF8zhSTMZFhbyDVS43qhi2eiZJEPiE1ZXjZ+2wR9LINz+FNfGTjqLXUYhXU82i0kWkfMnDgwugzjlL1y1j+MKQN0JbVvpMaaUr/xmLIoG4/RWjHoq7zNSZ4CiYy7E3YQ6QH25picLNGYme1Whh7peUv9ZKFouHhpyfuYOV7HZ8dL8MqVlg2eCdCIY7Hj/W6S87iWBT1WKxpF8fMzFq1ljRdYUXQBwKtqgk7izmFxf+AvP0q5NDe68WJB9AY+GUkoHD1MRVVHg9R7YiqnN2rbtg1rOF+v+rhOvdry3fjj/r8UY9gFzMsxyqKhiu851GYH15zHOOFg/leP86yItYo3Zxa4vlbegjZy9lm8x4lg1DfI9tqXH9rmlVrTZTdLfA6nyTIU8izMqNOJ6O0ORzGzXwZgwlaKmRM+4qiQICxsyABb/KyqlniysvYhidrtLm3x99pWSJYj0abnLlRtK6rUJkGKAPUpxpLCWaiBaMH0Atv8S8vc2nQtCBqr0Ir/8juD8K4tsCYLRH9EU5Nr3DMQpifUGPI93nK06rSxbvZUybHqYUzPbOpWTQID8G31qxR+g8yFfw9AjY7su+auFX9381kBXnCYawf8osBC3qa86ZKxvSQmTZznzZaMJiGrNEmpVfk4s/TN6ZZXS+SMs5EETjSZ1pwgZOHe59T073c3Oc2hqLcwBWIjqdp/nqzyO28L7LJ/R3zo1lCG+NRL95ore0NCx9S1K0SvtcFU99H8crzd8ahR8QM6WWbCB4Jp7QgycEr/g/5AawdStH0i/k1AGAIM+mO6pK0tU5ugBbjJ+4ashyhbGTrg=="/>
  <p:tag name="MEKKOXMLTAGS" val="1"/>
  <p:tag name="MEKKOEXCEL1" val="Book2"/>
  <p:tag name="MEKKOEXCEL2" val="zzMG_Chart1"/>
</p:tagLst>
</file>

<file path=ppt/theme/theme1.xml><?xml version="1.0" encoding="utf-8"?>
<a:theme xmlns:a="http://schemas.openxmlformats.org/drawingml/2006/main" name="MBTA Black Line - Blue Title Template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F1A5E1C296A04296A7F6E1AEAC0A3C" ma:contentTypeVersion="2" ma:contentTypeDescription="Create a new document." ma:contentTypeScope="" ma:versionID="9bdfee06db48ef72423f7eab270f9982">
  <xsd:schema xmlns:xsd="http://www.w3.org/2001/XMLSchema" xmlns:xs="http://www.w3.org/2001/XMLSchema" xmlns:p="http://schemas.microsoft.com/office/2006/metadata/properties" xmlns:ns2="034fddeb-fc7e-416a-9455-9e20f4fd48bb" targetNamespace="http://schemas.microsoft.com/office/2006/metadata/properties" ma:root="true" ma:fieldsID="1d9ac9df3a9aa11322cf754cbacff8c0" ns2:_="">
    <xsd:import namespace="034fddeb-fc7e-416a-9455-9e20f4fd48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4fddeb-fc7e-416a-9455-9e20f4fd4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633D5A-4295-43DC-9C02-233F6BDAB271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034fddeb-fc7e-416a-9455-9e20f4fd48bb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77809BA-4EDA-497D-84F0-570069308F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709683-272E-4B5E-B48C-566CFC883E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4fddeb-fc7e-416a-9455-9e20f4fd48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47624</TotalTime>
  <Words>1804</Words>
  <Application>Microsoft Office PowerPoint</Application>
  <PresentationFormat>Widescreen</PresentationFormat>
  <Paragraphs>444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Verdana</vt:lpstr>
      <vt:lpstr>Arial</vt:lpstr>
      <vt:lpstr>Calibri</vt:lpstr>
      <vt:lpstr>MBTA Black Line - Blue Title Template</vt:lpstr>
      <vt:lpstr>Operating Budget Stability</vt:lpstr>
      <vt:lpstr>MBTA transitioned Commercial Banking accounts to Citizens Bank</vt:lpstr>
      <vt:lpstr>Pay-Go capital project intake process and project management are now active in eBuilder</vt:lpstr>
      <vt:lpstr>RECAP: FY18 deficit $307M below projections; $600M of cumulative savings since creation of FMCB</vt:lpstr>
      <vt:lpstr>Financial Update Agenda</vt:lpstr>
      <vt:lpstr>EXECUTIVE SUMMARY: Structural deficit stable from last year, expense growth remains controlled</vt:lpstr>
      <vt:lpstr>Financial Update Agenda</vt:lpstr>
      <vt:lpstr>Projected structural deficit down 6% ($1.8M) compared to FY17</vt:lpstr>
      <vt:lpstr>Projected non debt operating expense slightly higher compared with FY17  </vt:lpstr>
      <vt:lpstr>Higher revenues offset increased debt service &amp; operating expenses</vt:lpstr>
      <vt:lpstr>Agenda</vt:lpstr>
      <vt:lpstr>Projected structural deficit 8% below budget ($2.4M) in FY18</vt:lpstr>
      <vt:lpstr>Lower operating expenses, higher revenues offset increased debt service</vt:lpstr>
      <vt:lpstr>Agenda</vt:lpstr>
      <vt:lpstr>RECAP: FY19 Summarized Operating Budget</vt:lpstr>
      <vt:lpstr>RECAP: Potential Risks to FY19 Operating Budget</vt:lpstr>
      <vt:lpstr>Agenda</vt:lpstr>
      <vt:lpstr>15-Year Pro Forma Shows Potential Loss of $600 Million in Non-Fare Advertising Revenues Under House Budget Plan</vt:lpstr>
      <vt:lpstr>Capital Employee Transfer: Outside Section</vt:lpstr>
      <vt:lpstr>Total Expenses (Including Debt Service) up $56M, largely driven by increasing debt service compared to FY17</vt:lpstr>
      <vt:lpstr>Revenues projected to exceed FY17 by $58M, mostly driven by increases in own-source revenues compared to FY17 </vt:lpstr>
      <vt:lpstr>Total Expenses (Including Debt Service) up $13.3M compared to FY18 budget</vt:lpstr>
      <vt:lpstr>Revenue projection over budget by $16M compared to FY18 budget Fare revenue shortfall offset by higher other income</vt:lpstr>
      <vt:lpstr>ASSETS &amp; LIABILITIES: MBTA Retirement Fund liability is 58% funded</vt:lpstr>
      <vt:lpstr>NET CASH FLOWS: In Jan-Mar of 2018, MBTA RF net cash flow was -$22M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Report: XYZ</dc:title>
  <dc:creator>Samuel D Rashin</dc:creator>
  <cp:lastModifiedBy>LocalUser</cp:lastModifiedBy>
  <cp:revision>2491</cp:revision>
  <cp:lastPrinted>2018-05-18T18:59:47Z</cp:lastPrinted>
  <dcterms:created xsi:type="dcterms:W3CDTF">2016-03-10T15:10:51Z</dcterms:created>
  <dcterms:modified xsi:type="dcterms:W3CDTF">2018-05-21T15:33:14Z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0x010100BAF1A5E1C296A04296A7F6E1AEAC0A3C</vt:lpwstr>
  </property>
</Properties>
</file>