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87"/>
  </p:notesMasterIdLst>
  <p:handoutMasterIdLst>
    <p:handoutMasterId r:id="rId88"/>
  </p:handoutMasterIdLst>
  <p:sldIdLst>
    <p:sldId id="560" r:id="rId5"/>
    <p:sldId id="562" r:id="rId6"/>
    <p:sldId id="726" r:id="rId7"/>
    <p:sldId id="705" r:id="rId8"/>
    <p:sldId id="706" r:id="rId9"/>
    <p:sldId id="684" r:id="rId10"/>
    <p:sldId id="688" r:id="rId11"/>
    <p:sldId id="644" r:id="rId12"/>
    <p:sldId id="708" r:id="rId13"/>
    <p:sldId id="709" r:id="rId14"/>
    <p:sldId id="730" r:id="rId15"/>
    <p:sldId id="731" r:id="rId16"/>
    <p:sldId id="727" r:id="rId17"/>
    <p:sldId id="728" r:id="rId18"/>
    <p:sldId id="729" r:id="rId19"/>
    <p:sldId id="694" r:id="rId20"/>
    <p:sldId id="657" r:id="rId21"/>
    <p:sldId id="690" r:id="rId22"/>
    <p:sldId id="695" r:id="rId23"/>
    <p:sldId id="681" r:id="rId24"/>
    <p:sldId id="687" r:id="rId25"/>
    <p:sldId id="686" r:id="rId26"/>
    <p:sldId id="696" r:id="rId27"/>
    <p:sldId id="698" r:id="rId28"/>
    <p:sldId id="692" r:id="rId29"/>
    <p:sldId id="700" r:id="rId30"/>
    <p:sldId id="697" r:id="rId31"/>
    <p:sldId id="691" r:id="rId32"/>
    <p:sldId id="689" r:id="rId33"/>
    <p:sldId id="679" r:id="rId34"/>
    <p:sldId id="654" r:id="rId35"/>
    <p:sldId id="653" r:id="rId36"/>
    <p:sldId id="655" r:id="rId37"/>
    <p:sldId id="685" r:id="rId38"/>
    <p:sldId id="777" r:id="rId39"/>
    <p:sldId id="778" r:id="rId40"/>
    <p:sldId id="779" r:id="rId41"/>
    <p:sldId id="732" r:id="rId42"/>
    <p:sldId id="733" r:id="rId43"/>
    <p:sldId id="734" r:id="rId44"/>
    <p:sldId id="735" r:id="rId45"/>
    <p:sldId id="736" r:id="rId46"/>
    <p:sldId id="737" r:id="rId47"/>
    <p:sldId id="738" r:id="rId48"/>
    <p:sldId id="739" r:id="rId49"/>
    <p:sldId id="740" r:id="rId50"/>
    <p:sldId id="741" r:id="rId51"/>
    <p:sldId id="742" r:id="rId52"/>
    <p:sldId id="743" r:id="rId53"/>
    <p:sldId id="744" r:id="rId54"/>
    <p:sldId id="745" r:id="rId55"/>
    <p:sldId id="746" r:id="rId56"/>
    <p:sldId id="747" r:id="rId57"/>
    <p:sldId id="748" r:id="rId58"/>
    <p:sldId id="749" r:id="rId59"/>
    <p:sldId id="750" r:id="rId60"/>
    <p:sldId id="751" r:id="rId61"/>
    <p:sldId id="752" r:id="rId62"/>
    <p:sldId id="753" r:id="rId63"/>
    <p:sldId id="754" r:id="rId64"/>
    <p:sldId id="755" r:id="rId65"/>
    <p:sldId id="756" r:id="rId66"/>
    <p:sldId id="757" r:id="rId67"/>
    <p:sldId id="758" r:id="rId68"/>
    <p:sldId id="759" r:id="rId69"/>
    <p:sldId id="760" r:id="rId70"/>
    <p:sldId id="761" r:id="rId71"/>
    <p:sldId id="762" r:id="rId72"/>
    <p:sldId id="763" r:id="rId73"/>
    <p:sldId id="764" r:id="rId74"/>
    <p:sldId id="765" r:id="rId75"/>
    <p:sldId id="766" r:id="rId76"/>
    <p:sldId id="767" r:id="rId77"/>
    <p:sldId id="768" r:id="rId78"/>
    <p:sldId id="769" r:id="rId79"/>
    <p:sldId id="770" r:id="rId80"/>
    <p:sldId id="771" r:id="rId81"/>
    <p:sldId id="772" r:id="rId82"/>
    <p:sldId id="773" r:id="rId83"/>
    <p:sldId id="774" r:id="rId84"/>
    <p:sldId id="775" r:id="rId85"/>
    <p:sldId id="776" r:id="rId8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15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T" initials="DOT" lastIdx="1" clrIdx="0"/>
  <p:cmAuthor id="1" name="House" initials="H"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8E2A"/>
    <a:srgbClr val="FA5D06"/>
    <a:srgbClr val="FF99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2696" autoAdjust="0"/>
    <p:restoredTop sz="98796" autoAdjust="0"/>
  </p:normalViewPr>
  <p:slideViewPr>
    <p:cSldViewPr snapToGrid="0" snapToObjects="1">
      <p:cViewPr varScale="1">
        <p:scale>
          <a:sx n="101" d="100"/>
          <a:sy n="101" d="100"/>
        </p:scale>
        <p:origin x="365" y="58"/>
      </p:cViewPr>
      <p:guideLst>
        <p:guide orient="horz" pos="2160"/>
        <p:guide pos="2880"/>
        <p:guide orient="horz" pos="2155"/>
      </p:guideLst>
    </p:cSldViewPr>
  </p:slideViewPr>
  <p:outlineViewPr>
    <p:cViewPr>
      <p:scale>
        <a:sx n="33" d="100"/>
        <a:sy n="33" d="100"/>
      </p:scale>
      <p:origin x="0" y="2244"/>
    </p:cViewPr>
  </p:outlineViewPr>
  <p:notesTextViewPr>
    <p:cViewPr>
      <p:scale>
        <a:sx n="1" d="1"/>
        <a:sy n="1" d="1"/>
      </p:scale>
      <p:origin x="0" y="0"/>
    </p:cViewPr>
  </p:notesTextViewPr>
  <p:sorterViewPr>
    <p:cViewPr>
      <p:scale>
        <a:sx n="100" d="100"/>
        <a:sy n="100" d="100"/>
      </p:scale>
      <p:origin x="0" y="1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mhd-shared\shareddata$\HQ\Planning\MPOActivities\Team%20Initiatives\CIPs\CIP%20SFY%202018-2022\Team%20-%20Document\Story%20Map%20Content\Draft\Graphics%20Development\Ch%2090%20and%20other%20municipal%20aid.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accent2"/>
                </a:solidFill>
                <a:latin typeface="+mn-lt"/>
                <a:ea typeface="+mn-ea"/>
                <a:cs typeface="+mn-cs"/>
              </a:defRPr>
            </a:pPr>
            <a:r>
              <a:rPr lang="en-US" sz="1600" b="1" dirty="0">
                <a:solidFill>
                  <a:schemeClr val="accent2"/>
                </a:solidFill>
              </a:rPr>
              <a:t>Bond</a:t>
            </a:r>
            <a:r>
              <a:rPr lang="en-US" sz="1600" b="1" baseline="0" dirty="0">
                <a:solidFill>
                  <a:schemeClr val="accent2"/>
                </a:solidFill>
              </a:rPr>
              <a:t> cap:  SFY 2018-2022 plan versus SFY 2019*-2023 plan update</a:t>
            </a:r>
            <a:endParaRPr lang="en-US" sz="1600" b="1" dirty="0">
              <a:solidFill>
                <a:schemeClr val="accent2"/>
              </a:solidFill>
            </a:endParaRPr>
          </a:p>
        </c:rich>
      </c:tx>
      <c:layout>
        <c:manualLayout>
          <c:xMode val="edge"/>
          <c:yMode val="edge"/>
          <c:x val="9.3617021276595747E-4"/>
          <c:y val="8.0100802245365891E-4"/>
        </c:manualLayout>
      </c:layout>
      <c:overlay val="0"/>
      <c:spPr>
        <a:noFill/>
        <a:ln>
          <a:noFill/>
        </a:ln>
        <a:effectLst/>
      </c:spPr>
    </c:title>
    <c:autoTitleDeleted val="0"/>
    <c:plotArea>
      <c:layout/>
      <c:lineChart>
        <c:grouping val="standard"/>
        <c:varyColors val="0"/>
        <c:ser>
          <c:idx val="0"/>
          <c:order val="0"/>
          <c:tx>
            <c:strRef>
              <c:f>Sheet1!$B$1</c:f>
              <c:strCache>
                <c:ptCount val="1"/>
                <c:pt idx="0">
                  <c:v>Prior actuals</c:v>
                </c:pt>
              </c:strCache>
            </c:strRef>
          </c:tx>
          <c:spPr>
            <a:ln w="38100" cap="rnd">
              <a:solidFill>
                <a:schemeClr val="tx1">
                  <a:lumMod val="90000"/>
                  <a:lumOff val="10000"/>
                </a:schemeClr>
              </a:solidFill>
              <a:prstDash val="dashDot"/>
              <a:round/>
            </a:ln>
            <a:effectLst/>
          </c:spPr>
          <c:marker>
            <c:symbol val="circle"/>
            <c:size val="30"/>
            <c:spPr>
              <a:solidFill>
                <a:schemeClr val="tx1">
                  <a:lumMod val="90000"/>
                  <a:lumOff val="10000"/>
                </a:schemeClr>
              </a:solidFill>
              <a:ln>
                <a:noFill/>
              </a:ln>
            </c:spPr>
          </c:marker>
          <c:dLbls>
            <c:numFmt formatCode="&quot;$&quot;#,##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SFY 2016</c:v>
                </c:pt>
                <c:pt idx="1">
                  <c:v>SFY 2017</c:v>
                </c:pt>
                <c:pt idx="2">
                  <c:v>SFY 2018</c:v>
                </c:pt>
                <c:pt idx="3">
                  <c:v>SFY 2019</c:v>
                </c:pt>
                <c:pt idx="4">
                  <c:v>SFY 2020</c:v>
                </c:pt>
                <c:pt idx="5">
                  <c:v>SFY 2021</c:v>
                </c:pt>
                <c:pt idx="6">
                  <c:v>SFY 2022</c:v>
                </c:pt>
                <c:pt idx="7">
                  <c:v>SFY 2023</c:v>
                </c:pt>
              </c:strCache>
            </c:strRef>
          </c:cat>
          <c:val>
            <c:numRef>
              <c:f>Sheet1!$B$2:$B$9</c:f>
              <c:numCache>
                <c:formatCode>General</c:formatCode>
                <c:ptCount val="8"/>
                <c:pt idx="0">
                  <c:v>827.5</c:v>
                </c:pt>
                <c:pt idx="1">
                  <c:v>859.3</c:v>
                </c:pt>
              </c:numCache>
            </c:numRef>
          </c:val>
          <c:smooth val="1"/>
          <c:extLst>
            <c:ext xmlns:c16="http://schemas.microsoft.com/office/drawing/2014/chart" uri="{C3380CC4-5D6E-409C-BE32-E72D297353CC}">
              <c16:uniqueId val="{00000000-C6AC-48B5-B3DD-B2F8E19C3D9B}"/>
            </c:ext>
          </c:extLst>
        </c:ser>
        <c:ser>
          <c:idx val="1"/>
          <c:order val="1"/>
          <c:tx>
            <c:strRef>
              <c:f>Sheet1!$C$1</c:f>
              <c:strCache>
                <c:ptCount val="1"/>
                <c:pt idx="0">
                  <c:v>SFY 2018 plan</c:v>
                </c:pt>
              </c:strCache>
            </c:strRef>
          </c:tx>
          <c:spPr>
            <a:ln w="38100" cap="rnd">
              <a:solidFill>
                <a:schemeClr val="accent1"/>
              </a:solidFill>
              <a:prstDash val="sysDash"/>
              <a:round/>
            </a:ln>
            <a:effectLst/>
          </c:spPr>
          <c:marker>
            <c:symbol val="circle"/>
            <c:size val="30"/>
            <c:spPr>
              <a:solidFill>
                <a:schemeClr val="accent1"/>
              </a:solidFill>
              <a:ln>
                <a:noFill/>
              </a:ln>
            </c:spPr>
          </c:marker>
          <c:dPt>
            <c:idx val="6"/>
            <c:bubble3D val="0"/>
            <c:extLst>
              <c:ext xmlns:c16="http://schemas.microsoft.com/office/drawing/2014/chart" uri="{C3380CC4-5D6E-409C-BE32-E72D297353CC}">
                <c16:uniqueId val="{00000001-C343-408A-85EB-05207D913CAF}"/>
              </c:ext>
            </c:extLst>
          </c:dPt>
          <c:dPt>
            <c:idx val="7"/>
            <c:marker>
              <c:spPr>
                <a:solidFill>
                  <a:schemeClr val="bg1">
                    <a:lumMod val="65000"/>
                  </a:schemeClr>
                </a:solidFill>
                <a:ln>
                  <a:noFill/>
                </a:ln>
              </c:spPr>
            </c:marker>
            <c:bubble3D val="0"/>
            <c:spPr>
              <a:ln w="38100" cap="rnd">
                <a:solidFill>
                  <a:schemeClr val="bg1">
                    <a:lumMod val="65000"/>
                  </a:schemeClr>
                </a:solidFill>
                <a:prstDash val="sysDash"/>
                <a:round/>
              </a:ln>
              <a:effectLst/>
            </c:spPr>
            <c:extLst>
              <c:ext xmlns:c16="http://schemas.microsoft.com/office/drawing/2014/chart" uri="{C3380CC4-5D6E-409C-BE32-E72D297353CC}">
                <c16:uniqueId val="{00000003-C343-408A-85EB-05207D913CAF}"/>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SFY 2016</c:v>
                </c:pt>
                <c:pt idx="1">
                  <c:v>SFY 2017</c:v>
                </c:pt>
                <c:pt idx="2">
                  <c:v>SFY 2018</c:v>
                </c:pt>
                <c:pt idx="3">
                  <c:v>SFY 2019</c:v>
                </c:pt>
                <c:pt idx="4">
                  <c:v>SFY 2020</c:v>
                </c:pt>
                <c:pt idx="5">
                  <c:v>SFY 2021</c:v>
                </c:pt>
                <c:pt idx="6">
                  <c:v>SFY 2022</c:v>
                </c:pt>
                <c:pt idx="7">
                  <c:v>SFY 2023</c:v>
                </c:pt>
              </c:strCache>
            </c:strRef>
          </c:cat>
          <c:val>
            <c:numRef>
              <c:f>Sheet1!$C$2:$C$9</c:f>
              <c:numCache>
                <c:formatCode>"$"#,##0.0_);[Red]\("$"#,##0.0\)</c:formatCode>
                <c:ptCount val="8"/>
                <c:pt idx="1">
                  <c:v>822.1</c:v>
                </c:pt>
                <c:pt idx="2">
                  <c:v>884.1</c:v>
                </c:pt>
                <c:pt idx="3">
                  <c:v>879.1</c:v>
                </c:pt>
                <c:pt idx="4">
                  <c:v>855.4</c:v>
                </c:pt>
                <c:pt idx="5">
                  <c:v>855.5</c:v>
                </c:pt>
                <c:pt idx="6">
                  <c:v>905</c:v>
                </c:pt>
                <c:pt idx="7">
                  <c:v>875.8</c:v>
                </c:pt>
              </c:numCache>
            </c:numRef>
          </c:val>
          <c:smooth val="1"/>
          <c:extLst>
            <c:ext xmlns:c16="http://schemas.microsoft.com/office/drawing/2014/chart" uri="{C3380CC4-5D6E-409C-BE32-E72D297353CC}">
              <c16:uniqueId val="{00000001-C6AC-48B5-B3DD-B2F8E19C3D9B}"/>
            </c:ext>
          </c:extLst>
        </c:ser>
        <c:ser>
          <c:idx val="2"/>
          <c:order val="2"/>
          <c:tx>
            <c:strRef>
              <c:f>Sheet1!$D$1</c:f>
              <c:strCache>
                <c:ptCount val="1"/>
                <c:pt idx="0">
                  <c:v>SFY 2019 update</c:v>
                </c:pt>
              </c:strCache>
            </c:strRef>
          </c:tx>
          <c:spPr>
            <a:ln w="38100">
              <a:solidFill>
                <a:srgbClr val="FA5D06"/>
              </a:solidFill>
              <a:prstDash val="lgDash"/>
            </a:ln>
          </c:spPr>
          <c:marker>
            <c:symbol val="circle"/>
            <c:size val="30"/>
            <c:spPr>
              <a:solidFill>
                <a:srgbClr val="FA5D06"/>
              </a:solidFill>
              <a:ln>
                <a:noFill/>
              </a:ln>
            </c:spPr>
          </c:marker>
          <c:dLbls>
            <c:dLbl>
              <c:idx val="3"/>
              <c:tx>
                <c:rich>
                  <a:bodyPr/>
                  <a:lstStyle/>
                  <a:p>
                    <a:r>
                      <a:rPr lang="en-US" dirty="0"/>
                      <a:t>$879.1 </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51D-4913-966E-AC3527DB9D19}"/>
                </c:ext>
              </c:extLst>
            </c:dLbl>
            <c:dLbl>
              <c:idx val="6"/>
              <c:tx>
                <c:rich>
                  <a:bodyPr/>
                  <a:lstStyle/>
                  <a:p>
                    <a:r>
                      <a:rPr lang="en-US" dirty="0"/>
                      <a:t>$912.5</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343-408A-85EB-05207D913CAF}"/>
                </c:ext>
              </c:extLst>
            </c:dLbl>
            <c:spPr>
              <a:noFill/>
              <a:ln>
                <a:noFill/>
              </a:ln>
              <a:effectLst/>
            </c:spPr>
            <c:txPr>
              <a:bodyPr/>
              <a:lstStyle/>
              <a:p>
                <a:pPr>
                  <a:defRPr sz="9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SFY 2016</c:v>
                </c:pt>
                <c:pt idx="1">
                  <c:v>SFY 2017</c:v>
                </c:pt>
                <c:pt idx="2">
                  <c:v>SFY 2018</c:v>
                </c:pt>
                <c:pt idx="3">
                  <c:v>SFY 2019</c:v>
                </c:pt>
                <c:pt idx="4">
                  <c:v>SFY 2020</c:v>
                </c:pt>
                <c:pt idx="5">
                  <c:v>SFY 2021</c:v>
                </c:pt>
                <c:pt idx="6">
                  <c:v>SFY 2022</c:v>
                </c:pt>
                <c:pt idx="7">
                  <c:v>SFY 2023</c:v>
                </c:pt>
              </c:strCache>
            </c:strRef>
          </c:cat>
          <c:val>
            <c:numRef>
              <c:f>Sheet1!$D$2:$D$9</c:f>
              <c:numCache>
                <c:formatCode>General</c:formatCode>
                <c:ptCount val="8"/>
                <c:pt idx="3" formatCode="&quot;$&quot;#,##0.0_);[Red]\(&quot;$&quot;#,##0.0\)">
                  <c:v>879.1</c:v>
                </c:pt>
                <c:pt idx="4" formatCode="&quot;$&quot;#,##0.0_);[Red]\(&quot;$&quot;#,##0.0\)">
                  <c:v>895.4</c:v>
                </c:pt>
                <c:pt idx="5" formatCode="&quot;$&quot;#,##0.0_);[Red]\(&quot;$&quot;#,##0.0\)">
                  <c:v>890.5</c:v>
                </c:pt>
                <c:pt idx="6" formatCode="&quot;$&quot;#,##0.0_);[Red]\(&quot;$&quot;#,##0.0\)">
                  <c:v>912.5</c:v>
                </c:pt>
                <c:pt idx="7" formatCode="&quot;$&quot;#,##0.0_);[Red]\(&quot;$&quot;#,##0.0\)">
                  <c:v>857.5</c:v>
                </c:pt>
              </c:numCache>
            </c:numRef>
          </c:val>
          <c:smooth val="1"/>
          <c:extLst>
            <c:ext xmlns:c16="http://schemas.microsoft.com/office/drawing/2014/chart" uri="{C3380CC4-5D6E-409C-BE32-E72D297353CC}">
              <c16:uniqueId val="{00000005-C343-408A-85EB-05207D913CAF}"/>
            </c:ext>
          </c:extLst>
        </c:ser>
        <c:dLbls>
          <c:showLegendKey val="0"/>
          <c:showVal val="0"/>
          <c:showCatName val="0"/>
          <c:showSerName val="0"/>
          <c:showPercent val="0"/>
          <c:showBubbleSize val="0"/>
        </c:dLbls>
        <c:marker val="1"/>
        <c:smooth val="0"/>
        <c:axId val="43304448"/>
        <c:axId val="43352448"/>
      </c:lineChart>
      <c:catAx>
        <c:axId val="43304448"/>
        <c:scaling>
          <c:orientation val="minMax"/>
        </c:scaling>
        <c:delete val="0"/>
        <c:axPos val="b"/>
        <c:numFmt formatCode="General" sourceLinked="1"/>
        <c:majorTickMark val="none"/>
        <c:minorTickMark val="none"/>
        <c:tickLblPos val="nextTo"/>
        <c:spPr>
          <a:noFill/>
          <a:ln w="9525" cap="flat" cmpd="sng" algn="ctr">
            <a:solidFill>
              <a:schemeClr val="tx1">
                <a:lumMod val="90000"/>
                <a:lumOff val="10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3352448"/>
        <c:crosses val="autoZero"/>
        <c:auto val="1"/>
        <c:lblAlgn val="ctr"/>
        <c:lblOffset val="100"/>
        <c:noMultiLvlLbl val="0"/>
      </c:catAx>
      <c:valAx>
        <c:axId val="43352448"/>
        <c:scaling>
          <c:orientation val="minMax"/>
        </c:scaling>
        <c:delete val="0"/>
        <c:axPos val="l"/>
        <c:majorGridlines>
          <c:spPr>
            <a:ln w="9525">
              <a:solidFill>
                <a:schemeClr val="tx1">
                  <a:lumMod val="75000"/>
                  <a:lumOff val="25000"/>
                </a:schemeClr>
              </a:solidFill>
              <a:prstDash val="sysDash"/>
            </a:ln>
          </c:spPr>
        </c:majorGridlines>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3304448"/>
        <c:crosses val="autoZero"/>
        <c:crossBetween val="between"/>
      </c:valAx>
      <c:spPr>
        <a:noFill/>
        <a:ln>
          <a:noFill/>
        </a:ln>
        <a:effectLst/>
      </c:spPr>
    </c:plotArea>
    <c:legend>
      <c:legendPos val="b"/>
      <c:layout>
        <c:manualLayout>
          <c:xMode val="edge"/>
          <c:yMode val="edge"/>
          <c:x val="0.42922320880102754"/>
          <c:y val="4.3533179192420307E-2"/>
          <c:w val="0.56738962416931926"/>
          <c:h val="4.1984093950112378E-2"/>
        </c:manualLayout>
      </c:layout>
      <c:overlay val="0"/>
      <c:spPr>
        <a:solidFill>
          <a:schemeClr val="bg1"/>
        </a:solid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spcBef>
                <a:spcPts val="200"/>
              </a:spcBef>
              <a:spcAft>
                <a:spcPts val="200"/>
              </a:spcAft>
              <a:defRPr/>
            </a:pPr>
            <a:r>
              <a:rPr lang="en-US" sz="1200" dirty="0">
                <a:solidFill>
                  <a:schemeClr val="bg1"/>
                </a:solidFill>
              </a:rPr>
              <a:t>Overall spending by</a:t>
            </a:r>
            <a:r>
              <a:rPr lang="en-US" sz="1200" baseline="0" dirty="0">
                <a:solidFill>
                  <a:schemeClr val="bg1"/>
                </a:solidFill>
              </a:rPr>
              <a:t> priority</a:t>
            </a:r>
            <a:endParaRPr lang="en-US" sz="1200" dirty="0">
              <a:solidFill>
                <a:schemeClr val="bg1"/>
              </a:solidFill>
            </a:endParaRPr>
          </a:p>
        </c:rich>
      </c:tx>
      <c:layout>
        <c:manualLayout>
          <c:xMode val="edge"/>
          <c:yMode val="edge"/>
          <c:x val="0"/>
          <c:y val="5.2492897335329187E-4"/>
        </c:manualLayout>
      </c:layout>
      <c:overlay val="0"/>
      <c:spPr>
        <a:solidFill>
          <a:srgbClr val="005878"/>
        </a:solidFill>
      </c:spPr>
    </c:title>
    <c:autoTitleDeleted val="0"/>
    <c:plotArea>
      <c:layout>
        <c:manualLayout>
          <c:layoutTarget val="inner"/>
          <c:xMode val="edge"/>
          <c:yMode val="edge"/>
          <c:x val="0.11510282196405643"/>
          <c:y val="9.1389835061266092E-2"/>
          <c:w val="0.6328671791724042"/>
          <c:h val="0.34156470057107219"/>
        </c:manualLayout>
      </c:layout>
      <c:doughnutChart>
        <c:varyColors val="1"/>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spcBef>
                <a:spcPts val="200"/>
              </a:spcBef>
              <a:spcAft>
                <a:spcPts val="200"/>
              </a:spcAft>
              <a:defRPr sz="1000">
                <a:solidFill>
                  <a:schemeClr val="bg1"/>
                </a:solidFill>
              </a:defRPr>
            </a:pPr>
            <a:r>
              <a:rPr lang="en-US" sz="1100" b="1" i="0" baseline="0" dirty="0">
                <a:solidFill>
                  <a:schemeClr val="bg1"/>
                </a:solidFill>
                <a:effectLst/>
              </a:rPr>
              <a:t>Overall spending by priority</a:t>
            </a:r>
            <a:endParaRPr lang="en-US" sz="1000" dirty="0">
              <a:solidFill>
                <a:schemeClr val="bg1"/>
              </a:solidFill>
              <a:effectLst/>
            </a:endParaRPr>
          </a:p>
        </c:rich>
      </c:tx>
      <c:layout>
        <c:manualLayout>
          <c:xMode val="edge"/>
          <c:yMode val="edge"/>
          <c:x val="0"/>
          <c:y val="5.2507762332946355E-4"/>
        </c:manualLayout>
      </c:layout>
      <c:overlay val="0"/>
      <c:spPr>
        <a:solidFill>
          <a:srgbClr val="005878"/>
        </a:solidFill>
      </c:spPr>
    </c:title>
    <c:autoTitleDeleted val="0"/>
    <c:plotArea>
      <c:layout>
        <c:manualLayout>
          <c:layoutTarget val="inner"/>
          <c:xMode val="edge"/>
          <c:yMode val="edge"/>
          <c:x val="0.15030538143343714"/>
          <c:y val="0.18981782131537434"/>
          <c:w val="0.68951989314190698"/>
          <c:h val="0.72297246894663159"/>
        </c:manualLayout>
      </c:layout>
      <c:doughnutChart>
        <c:varyColors val="1"/>
        <c:ser>
          <c:idx val="0"/>
          <c:order val="0"/>
          <c:tx>
            <c:strRef>
              <c:f>Sheet1!$B$1</c:f>
              <c:strCache>
                <c:ptCount val="1"/>
                <c:pt idx="0">
                  <c:v>Priority</c:v>
                </c:pt>
              </c:strCache>
            </c:strRef>
          </c:tx>
          <c:dPt>
            <c:idx val="0"/>
            <c:bubble3D val="0"/>
            <c:spPr>
              <a:solidFill>
                <a:schemeClr val="accent5"/>
              </a:solidFill>
            </c:spPr>
            <c:extLst>
              <c:ext xmlns:c16="http://schemas.microsoft.com/office/drawing/2014/chart" uri="{C3380CC4-5D6E-409C-BE32-E72D297353CC}">
                <c16:uniqueId val="{00000001-35CF-485F-A6C2-2194B975362B}"/>
              </c:ext>
            </c:extLst>
          </c:dPt>
          <c:dPt>
            <c:idx val="1"/>
            <c:bubble3D val="0"/>
            <c:spPr>
              <a:solidFill>
                <a:schemeClr val="accent3"/>
              </a:solidFill>
            </c:spPr>
            <c:extLst>
              <c:ext xmlns:c16="http://schemas.microsoft.com/office/drawing/2014/chart" uri="{C3380CC4-5D6E-409C-BE32-E72D297353CC}">
                <c16:uniqueId val="{00000003-35CF-485F-A6C2-2194B975362B}"/>
              </c:ext>
            </c:extLst>
          </c:dPt>
          <c:dPt>
            <c:idx val="2"/>
            <c:bubble3D val="0"/>
            <c:spPr>
              <a:solidFill>
                <a:schemeClr val="tx1"/>
              </a:solidFill>
            </c:spPr>
            <c:extLst>
              <c:ext xmlns:c16="http://schemas.microsoft.com/office/drawing/2014/chart" uri="{C3380CC4-5D6E-409C-BE32-E72D297353CC}">
                <c16:uniqueId val="{00000005-35CF-485F-A6C2-2194B975362B}"/>
              </c:ext>
            </c:extLst>
          </c:dPt>
          <c:dPt>
            <c:idx val="3"/>
            <c:bubble3D val="0"/>
            <c:spPr>
              <a:solidFill>
                <a:schemeClr val="accent1"/>
              </a:solidFill>
            </c:spPr>
            <c:extLst>
              <c:ext xmlns:c16="http://schemas.microsoft.com/office/drawing/2014/chart" uri="{C3380CC4-5D6E-409C-BE32-E72D297353CC}">
                <c16:uniqueId val="{00000007-35CF-485F-A6C2-2194B975362B}"/>
              </c:ext>
            </c:extLst>
          </c:dPt>
          <c:dPt>
            <c:idx val="4"/>
            <c:bubble3D val="0"/>
            <c:spPr>
              <a:pattFill prst="dkUpDiag">
                <a:fgClr>
                  <a:schemeClr val="accent5"/>
                </a:fgClr>
                <a:bgClr>
                  <a:schemeClr val="bg1"/>
                </a:bgClr>
              </a:pattFill>
            </c:spPr>
            <c:extLst>
              <c:ext xmlns:c16="http://schemas.microsoft.com/office/drawing/2014/chart" uri="{C3380CC4-5D6E-409C-BE32-E72D297353CC}">
                <c16:uniqueId val="{00000009-35CF-485F-A6C2-2194B975362B}"/>
              </c:ext>
            </c:extLst>
          </c:dPt>
          <c:dLbls>
            <c:dLbl>
              <c:idx val="0"/>
              <c:layout>
                <c:manualLayout>
                  <c:x val="0.14571026168467807"/>
                  <c:y val="4.7349020000419878E-2"/>
                </c:manualLayout>
              </c:layout>
              <c:tx>
                <c:rich>
                  <a:bodyPr/>
                  <a:lstStyle/>
                  <a:p>
                    <a:r>
                      <a:rPr lang="en-US" dirty="0">
                        <a:solidFill>
                          <a:schemeClr val="tx1"/>
                        </a:solidFill>
                      </a:rPr>
                      <a:t>49%</a:t>
                    </a:r>
                    <a:endParaRPr lang="en-US" dirty="0"/>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5CF-485F-A6C2-2194B975362B}"/>
                </c:ext>
              </c:extLst>
            </c:dLbl>
            <c:dLbl>
              <c:idx val="1"/>
              <c:layout>
                <c:manualLayout>
                  <c:x val="-0.14694558509702879"/>
                  <c:y val="4.9746422383936367E-2"/>
                </c:manualLayout>
              </c:layout>
              <c:tx>
                <c:rich>
                  <a:bodyPr/>
                  <a:lstStyle/>
                  <a:p>
                    <a:r>
                      <a:rPr lang="en-US" dirty="0">
                        <a:solidFill>
                          <a:schemeClr val="tx1"/>
                        </a:solidFill>
                      </a:rPr>
                      <a:t>29%</a:t>
                    </a:r>
                    <a:endParaRPr lang="en-US" dirty="0"/>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5CF-485F-A6C2-2194B975362B}"/>
                </c:ext>
              </c:extLst>
            </c:dLbl>
            <c:dLbl>
              <c:idx val="2"/>
              <c:layout>
                <c:manualLayout>
                  <c:x val="-0.13487323228792306"/>
                  <c:y val="-7.6266717473685575E-2"/>
                </c:manualLayout>
              </c:layout>
              <c:tx>
                <c:rich>
                  <a:bodyPr/>
                  <a:lstStyle/>
                  <a:p>
                    <a:r>
                      <a:rPr lang="en-US" dirty="0"/>
                      <a:t>12%</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5CF-485F-A6C2-2194B975362B}"/>
                </c:ext>
              </c:extLst>
            </c:dLbl>
            <c:dLbl>
              <c:idx val="3"/>
              <c:layout>
                <c:manualLayout>
                  <c:x val="-5.9845275049639303E-2"/>
                  <c:y val="-0.11024821704500135"/>
                </c:manualLayout>
              </c:layout>
              <c:tx>
                <c:rich>
                  <a:bodyPr/>
                  <a:lstStyle/>
                  <a:p>
                    <a:r>
                      <a:rPr lang="en-US" dirty="0">
                        <a:solidFill>
                          <a:schemeClr val="tx1"/>
                        </a:solidFill>
                      </a:rPr>
                      <a:t>5%</a:t>
                    </a:r>
                    <a:endParaRPr lang="en-US" dirty="0"/>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5CF-485F-A6C2-2194B975362B}"/>
                </c:ext>
              </c:extLst>
            </c:dLbl>
            <c:dLbl>
              <c:idx val="4"/>
              <c:layout>
                <c:manualLayout>
                  <c:x val="-2.5375549858774511E-2"/>
                  <c:y val="-0.1111233414018529"/>
                </c:manualLayout>
              </c:layout>
              <c:tx>
                <c:rich>
                  <a:bodyPr/>
                  <a:lstStyle/>
                  <a:p>
                    <a:r>
                      <a:rPr lang="en-US" dirty="0"/>
                      <a:t>6%</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5CF-485F-A6C2-2194B975362B}"/>
                </c:ext>
              </c:extLst>
            </c:dLbl>
            <c:spPr>
              <a:noFill/>
              <a:ln>
                <a:noFill/>
              </a:ln>
              <a:effectLst/>
            </c:spPr>
            <c:txPr>
              <a:bodyPr/>
              <a:lstStyle/>
              <a:p>
                <a:pPr>
                  <a:defRPr sz="1000" b="1">
                    <a:solidFill>
                      <a:schemeClr val="tx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1/ Reliability</c:v>
                </c:pt>
                <c:pt idx="1">
                  <c:v>2 / Modernization</c:v>
                </c:pt>
                <c:pt idx="2">
                  <c:v>3 / Expansion</c:v>
                </c:pt>
                <c:pt idx="3">
                  <c:v>Planning &amp; Enterprise Services</c:v>
                </c:pt>
                <c:pt idx="4">
                  <c:v>Chapter 90</c:v>
                </c:pt>
              </c:strCache>
            </c:strRef>
          </c:cat>
          <c:val>
            <c:numRef>
              <c:f>Sheet1!$B$2:$B$6</c:f>
              <c:numCache>
                <c:formatCode>_("$"* #,##0.0_);_("$"* \(#,##0.0\);_("$"* "-"?_);_(@_)</c:formatCode>
                <c:ptCount val="5"/>
                <c:pt idx="0">
                  <c:v>8374.6558041090666</c:v>
                </c:pt>
                <c:pt idx="1">
                  <c:v>5004.3495589115137</c:v>
                </c:pt>
                <c:pt idx="2">
                  <c:v>1957.0771938875</c:v>
                </c:pt>
                <c:pt idx="3">
                  <c:v>842.53520400000002</c:v>
                </c:pt>
                <c:pt idx="4">
                  <c:v>1000</c:v>
                </c:pt>
              </c:numCache>
            </c:numRef>
          </c:val>
          <c:extLst>
            <c:ext xmlns:c16="http://schemas.microsoft.com/office/drawing/2014/chart" uri="{C3380CC4-5D6E-409C-BE32-E72D297353CC}">
              <c16:uniqueId val="{0000000A-35CF-485F-A6C2-2194B975362B}"/>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spcBef>
                <a:spcPts val="200"/>
              </a:spcBef>
              <a:spcAft>
                <a:spcPts val="200"/>
              </a:spcAft>
              <a:defRPr sz="1000">
                <a:solidFill>
                  <a:schemeClr val="bg1"/>
                </a:solidFill>
              </a:defRPr>
            </a:pPr>
            <a:r>
              <a:rPr lang="en-US" sz="1100" b="1" i="0" baseline="0" dirty="0">
                <a:solidFill>
                  <a:schemeClr val="bg1"/>
                </a:solidFill>
                <a:effectLst/>
              </a:rPr>
              <a:t>Overall spending by priority</a:t>
            </a:r>
            <a:endParaRPr lang="en-US" sz="1000" dirty="0">
              <a:solidFill>
                <a:schemeClr val="bg1"/>
              </a:solidFill>
              <a:effectLst/>
            </a:endParaRPr>
          </a:p>
        </c:rich>
      </c:tx>
      <c:layout>
        <c:manualLayout>
          <c:xMode val="edge"/>
          <c:yMode val="edge"/>
          <c:x val="0"/>
          <c:y val="5.2507762332946355E-4"/>
        </c:manualLayout>
      </c:layout>
      <c:overlay val="0"/>
      <c:spPr>
        <a:solidFill>
          <a:srgbClr val="005878"/>
        </a:solidFill>
      </c:spPr>
    </c:title>
    <c:autoTitleDeleted val="0"/>
    <c:plotArea>
      <c:layout>
        <c:manualLayout>
          <c:layoutTarget val="inner"/>
          <c:xMode val="edge"/>
          <c:yMode val="edge"/>
          <c:x val="0.15030538143343714"/>
          <c:y val="0.18981782131537434"/>
          <c:w val="0.68951989314190698"/>
          <c:h val="0.72297246894663159"/>
        </c:manualLayout>
      </c:layout>
      <c:doughnutChart>
        <c:varyColors val="1"/>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spcBef>
                <a:spcPts val="200"/>
              </a:spcBef>
              <a:spcAft>
                <a:spcPts val="200"/>
              </a:spcAft>
              <a:defRPr sz="1100">
                <a:solidFill>
                  <a:schemeClr val="bg1"/>
                </a:solidFill>
              </a:defRPr>
            </a:pPr>
            <a:r>
              <a:rPr lang="en-US" sz="1100" dirty="0">
                <a:solidFill>
                  <a:schemeClr val="bg1"/>
                </a:solidFill>
              </a:rPr>
              <a:t>Overall</a:t>
            </a:r>
            <a:r>
              <a:rPr lang="en-US" sz="1100" baseline="0" dirty="0">
                <a:solidFill>
                  <a:schemeClr val="bg1"/>
                </a:solidFill>
              </a:rPr>
              <a:t> spending by priority</a:t>
            </a:r>
            <a:endParaRPr lang="en-US" sz="1100" dirty="0">
              <a:solidFill>
                <a:schemeClr val="bg1"/>
              </a:solidFill>
            </a:endParaRPr>
          </a:p>
        </c:rich>
      </c:tx>
      <c:layout>
        <c:manualLayout>
          <c:xMode val="edge"/>
          <c:yMode val="edge"/>
          <c:x val="3.747648480455882E-2"/>
          <c:y val="9.2592592592592587E-3"/>
        </c:manualLayout>
      </c:layout>
      <c:overlay val="0"/>
      <c:spPr>
        <a:solidFill>
          <a:schemeClr val="accent1"/>
        </a:solidFill>
      </c:spPr>
    </c:title>
    <c:autoTitleDeleted val="0"/>
    <c:plotArea>
      <c:layout/>
      <c:doughnutChart>
        <c:varyColors val="1"/>
        <c:ser>
          <c:idx val="0"/>
          <c:order val="0"/>
          <c:dPt>
            <c:idx val="0"/>
            <c:bubble3D val="0"/>
            <c:spPr>
              <a:solidFill>
                <a:srgbClr val="008000"/>
              </a:solidFill>
            </c:spPr>
            <c:extLst>
              <c:ext xmlns:c16="http://schemas.microsoft.com/office/drawing/2014/chart" uri="{C3380CC4-5D6E-409C-BE32-E72D297353CC}">
                <c16:uniqueId val="{00000001-8ACA-463C-A3A8-AE2775CBDCED}"/>
              </c:ext>
            </c:extLst>
          </c:dPt>
          <c:dPt>
            <c:idx val="1"/>
            <c:bubble3D val="0"/>
            <c:spPr>
              <a:solidFill>
                <a:srgbClr val="00B0F0"/>
              </a:solidFill>
            </c:spPr>
            <c:extLst>
              <c:ext xmlns:c16="http://schemas.microsoft.com/office/drawing/2014/chart" uri="{C3380CC4-5D6E-409C-BE32-E72D297353CC}">
                <c16:uniqueId val="{00000003-8ACA-463C-A3A8-AE2775CBDCED}"/>
              </c:ext>
            </c:extLst>
          </c:dPt>
          <c:dPt>
            <c:idx val="2"/>
            <c:bubble3D val="0"/>
            <c:spPr>
              <a:solidFill>
                <a:schemeClr val="tx1"/>
              </a:solidFill>
            </c:spPr>
            <c:extLst>
              <c:ext xmlns:c16="http://schemas.microsoft.com/office/drawing/2014/chart" uri="{C3380CC4-5D6E-409C-BE32-E72D297353CC}">
                <c16:uniqueId val="{00000005-8ACA-463C-A3A8-AE2775CBDCED}"/>
              </c:ext>
            </c:extLst>
          </c:dPt>
          <c:dLbls>
            <c:dLbl>
              <c:idx val="2"/>
              <c:spPr/>
              <c:txPr>
                <a:bodyPr/>
                <a:lstStyle/>
                <a:p>
                  <a:pPr>
                    <a:defRPr b="1">
                      <a:solidFill>
                        <a:schemeClr val="bg1"/>
                      </a:solidFill>
                      <a:latin typeface="Arial" panose="020B0604020202020204" pitchFamily="34" charset="0"/>
                      <a:cs typeface="Arial" panose="020B0604020202020204" pitchFamily="34" charset="0"/>
                    </a:defRPr>
                  </a:pPr>
                  <a:endParaRPr lang="en-US"/>
                </a:p>
              </c:txPr>
              <c:showLegendKey val="0"/>
              <c:showVal val="0"/>
              <c:showCatName val="0"/>
              <c:showSerName val="0"/>
              <c:showPercent val="1"/>
              <c:showBubbleSize val="0"/>
              <c:extLst>
                <c:ext xmlns:c16="http://schemas.microsoft.com/office/drawing/2014/chart" uri="{C3380CC4-5D6E-409C-BE32-E72D297353CC}">
                  <c16:uniqueId val="{00000005-8ACA-463C-A3A8-AE2775CBDCED}"/>
                </c:ext>
              </c:extLst>
            </c:dLbl>
            <c:spPr>
              <a:noFill/>
              <a:ln>
                <a:noFill/>
              </a:ln>
              <a:effectLst/>
            </c:spPr>
            <c:txPr>
              <a:bodyPr/>
              <a:lstStyle/>
              <a:p>
                <a:pPr>
                  <a:defRPr b="1">
                    <a:latin typeface="Arial" panose="020B0604020202020204" pitchFamily="34" charset="0"/>
                    <a:cs typeface="Arial" panose="020B0604020202020204" pitchFamily="34" charset="0"/>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'[Chart in Microsoft PowerPoint]Sheet1'!$A$15:$A$17</c:f>
              <c:strCache>
                <c:ptCount val="3"/>
                <c:pt idx="0">
                  <c:v>1/ Reliability</c:v>
                </c:pt>
                <c:pt idx="1">
                  <c:v>2 / Modernization</c:v>
                </c:pt>
                <c:pt idx="2">
                  <c:v>3 / Expansion</c:v>
                </c:pt>
              </c:strCache>
            </c:strRef>
          </c:cat>
          <c:val>
            <c:numRef>
              <c:f>'[Chart in Microsoft PowerPoint]Sheet1'!$B$15:$B$17</c:f>
              <c:numCache>
                <c:formatCode>_("$"* #,##0.0_);_("$"* \(#,##0.0\);_("$"* "-"?_);_(@_)</c:formatCode>
                <c:ptCount val="3"/>
                <c:pt idx="0">
                  <c:v>8374.6558041090666</c:v>
                </c:pt>
                <c:pt idx="1">
                  <c:v>5004.3495589115137</c:v>
                </c:pt>
                <c:pt idx="2">
                  <c:v>2014.8771935385598</c:v>
                </c:pt>
              </c:numCache>
            </c:numRef>
          </c:val>
          <c:extLst>
            <c:ext xmlns:c16="http://schemas.microsoft.com/office/drawing/2014/chart" uri="{C3380CC4-5D6E-409C-BE32-E72D297353CC}">
              <c16:uniqueId val="{00000006-8ACA-463C-A3A8-AE2775CBDCED}"/>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accent1"/>
                </a:solidFill>
              </a:defRPr>
            </a:pPr>
            <a:r>
              <a:rPr lang="en-US" sz="1600" dirty="0">
                <a:solidFill>
                  <a:schemeClr val="accent1"/>
                </a:solidFill>
              </a:rPr>
              <a:t>Annual funding</a:t>
            </a:r>
            <a:r>
              <a:rPr lang="en-US" sz="1600" baseline="0" dirty="0">
                <a:solidFill>
                  <a:schemeClr val="accent1"/>
                </a:solidFill>
              </a:rPr>
              <a:t> available for municipal roadway investments </a:t>
            </a:r>
            <a:r>
              <a:rPr lang="en-US" sz="1050" baseline="0" dirty="0">
                <a:solidFill>
                  <a:schemeClr val="accent1"/>
                </a:solidFill>
              </a:rPr>
              <a:t>(in millions)</a:t>
            </a:r>
            <a:endParaRPr lang="en-US" sz="1050" dirty="0">
              <a:solidFill>
                <a:schemeClr val="accent1"/>
              </a:solidFill>
            </a:endParaRPr>
          </a:p>
        </c:rich>
      </c:tx>
      <c:layout>
        <c:manualLayout>
          <c:xMode val="edge"/>
          <c:yMode val="edge"/>
          <c:x val="1.0204387280729357E-3"/>
          <c:y val="1.1587485515643106E-2"/>
        </c:manualLayout>
      </c:layout>
      <c:overlay val="0"/>
      <c:spPr>
        <a:solidFill>
          <a:schemeClr val="accent4">
            <a:lumMod val="60000"/>
            <a:lumOff val="40000"/>
          </a:schemeClr>
        </a:solidFill>
      </c:spPr>
    </c:title>
    <c:autoTitleDeleted val="0"/>
    <c:plotArea>
      <c:layout/>
      <c:barChart>
        <c:barDir val="col"/>
        <c:grouping val="stacked"/>
        <c:varyColors val="0"/>
        <c:ser>
          <c:idx val="0"/>
          <c:order val="0"/>
          <c:tx>
            <c:strRef>
              <c:f>'Sources available to municipals'!$A$12</c:f>
              <c:strCache>
                <c:ptCount val="1"/>
                <c:pt idx="0">
                  <c:v>Chapter 90 apportionments</c:v>
                </c:pt>
              </c:strCache>
            </c:strRef>
          </c:tx>
          <c:spPr>
            <a:solidFill>
              <a:schemeClr val="tx2"/>
            </a:solidFill>
          </c:spPr>
          <c:invertIfNegative val="0"/>
          <c:dLbls>
            <c:spPr>
              <a:noFill/>
              <a:ln>
                <a:noFill/>
              </a:ln>
              <a:effectLst/>
            </c:spPr>
            <c:txPr>
              <a:bodyPr/>
              <a:lstStyle/>
              <a:p>
                <a:pPr>
                  <a:defRPr sz="1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'Sources available to municipals'!$B$11:$F$11</c:f>
              <c:strCache>
                <c:ptCount val="5"/>
                <c:pt idx="0">
                  <c:v>SFY19</c:v>
                </c:pt>
                <c:pt idx="1">
                  <c:v>SFY20</c:v>
                </c:pt>
                <c:pt idx="2">
                  <c:v>SFY21</c:v>
                </c:pt>
                <c:pt idx="3">
                  <c:v>SFY22</c:v>
                </c:pt>
                <c:pt idx="4">
                  <c:v>SFY23</c:v>
                </c:pt>
              </c:strCache>
            </c:strRef>
          </c:cat>
          <c:val>
            <c:numRef>
              <c:f>'Sources available to municipals'!$B$12:$F$12</c:f>
              <c:numCache>
                <c:formatCode>"$"#,##0.00_);\("$"#,##0.00\)</c:formatCode>
                <c:ptCount val="5"/>
                <c:pt idx="0">
                  <c:v>200</c:v>
                </c:pt>
                <c:pt idx="1">
                  <c:v>200</c:v>
                </c:pt>
                <c:pt idx="2">
                  <c:v>200</c:v>
                </c:pt>
                <c:pt idx="3">
                  <c:v>200</c:v>
                </c:pt>
                <c:pt idx="4">
                  <c:v>200</c:v>
                </c:pt>
              </c:numCache>
            </c:numRef>
          </c:val>
          <c:extLst>
            <c:ext xmlns:c16="http://schemas.microsoft.com/office/drawing/2014/chart" uri="{C3380CC4-5D6E-409C-BE32-E72D297353CC}">
              <c16:uniqueId val="{00000000-836E-4301-AD70-E57C05A5FA3F}"/>
            </c:ext>
          </c:extLst>
        </c:ser>
        <c:ser>
          <c:idx val="1"/>
          <c:order val="1"/>
          <c:tx>
            <c:strRef>
              <c:f>'Sources available to municipals'!$A$13</c:f>
              <c:strCache>
                <c:ptCount val="1"/>
                <c:pt idx="0">
                  <c:v>Municipal bridge</c:v>
                </c:pt>
              </c:strCache>
            </c:strRef>
          </c:tx>
          <c:spPr>
            <a:solidFill>
              <a:srgbClr val="2F8E2A"/>
            </a:solidFill>
          </c:spPr>
          <c:invertIfNegative val="0"/>
          <c:dLbls>
            <c:spPr>
              <a:noFill/>
              <a:ln>
                <a:noFill/>
              </a:ln>
              <a:effectLst/>
            </c:spPr>
            <c:txPr>
              <a:bodyPr/>
              <a:lstStyle/>
              <a:p>
                <a:pPr>
                  <a:defRPr sz="8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'Sources available to municipals'!$B$11:$F$11</c:f>
              <c:strCache>
                <c:ptCount val="5"/>
                <c:pt idx="0">
                  <c:v>SFY19</c:v>
                </c:pt>
                <c:pt idx="1">
                  <c:v>SFY20</c:v>
                </c:pt>
                <c:pt idx="2">
                  <c:v>SFY21</c:v>
                </c:pt>
                <c:pt idx="3">
                  <c:v>SFY22</c:v>
                </c:pt>
                <c:pt idx="4">
                  <c:v>SFY23</c:v>
                </c:pt>
              </c:strCache>
            </c:strRef>
          </c:cat>
          <c:val>
            <c:numRef>
              <c:f>'Sources available to municipals'!$B$13:$F$13</c:f>
              <c:numCache>
                <c:formatCode>"$"#,##0.00_);\("$"#,##0.00\)</c:formatCode>
                <c:ptCount val="5"/>
                <c:pt idx="0">
                  <c:v>9.02</c:v>
                </c:pt>
                <c:pt idx="1">
                  <c:v>14.2</c:v>
                </c:pt>
                <c:pt idx="2">
                  <c:v>13.88</c:v>
                </c:pt>
                <c:pt idx="3">
                  <c:v>8.44</c:v>
                </c:pt>
                <c:pt idx="4">
                  <c:v>4.46</c:v>
                </c:pt>
              </c:numCache>
            </c:numRef>
          </c:val>
          <c:extLst>
            <c:ext xmlns:c16="http://schemas.microsoft.com/office/drawing/2014/chart" uri="{C3380CC4-5D6E-409C-BE32-E72D297353CC}">
              <c16:uniqueId val="{00000001-836E-4301-AD70-E57C05A5FA3F}"/>
            </c:ext>
          </c:extLst>
        </c:ser>
        <c:ser>
          <c:idx val="2"/>
          <c:order val="2"/>
          <c:tx>
            <c:strRef>
              <c:f>'Sources available to municipals'!$A$14</c:f>
              <c:strCache>
                <c:ptCount val="1"/>
                <c:pt idx="0">
                  <c:v>Complete streets</c:v>
                </c:pt>
              </c:strCache>
            </c:strRef>
          </c:tx>
          <c:invertIfNegative val="0"/>
          <c:dLbls>
            <c:dLbl>
              <c:idx val="2"/>
              <c:layout>
                <c:manualLayout>
                  <c:x val="5.8414956652108364E-2"/>
                  <c:y val="0"/>
                </c:manualLayout>
              </c:layout>
              <c:tx>
                <c:rich>
                  <a:bodyPr/>
                  <a:lstStyle/>
                  <a:p>
                    <a:r>
                      <a:rPr lang="en-US" dirty="0">
                        <a:solidFill>
                          <a:schemeClr val="tx1"/>
                        </a:solidFill>
                      </a:rPr>
                      <a:t>$3.13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36E-4301-AD70-E57C05A5FA3F}"/>
                </c:ext>
              </c:extLst>
            </c:dLbl>
            <c:dLbl>
              <c:idx val="3"/>
              <c:layout>
                <c:manualLayout>
                  <c:x val="5.6990201611813035E-2"/>
                  <c:y val="-2.3174971031286211E-3"/>
                </c:manualLayout>
              </c:layout>
              <c:tx>
                <c:rich>
                  <a:bodyPr/>
                  <a:lstStyle/>
                  <a:p>
                    <a:r>
                      <a:rPr lang="en-US" dirty="0">
                        <a:solidFill>
                          <a:schemeClr val="tx1"/>
                        </a:solidFill>
                      </a:rPr>
                      <a:t>$0.13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6E-4301-AD70-E57C05A5FA3F}"/>
                </c:ext>
              </c:extLst>
            </c:dLbl>
            <c:dLbl>
              <c:idx val="4"/>
              <c:layout>
                <c:manualLayout>
                  <c:x val="5.4140691531222383E-2"/>
                  <c:y val="-4.6349942062572421E-3"/>
                </c:manualLayout>
              </c:layout>
              <c:tx>
                <c:rich>
                  <a:bodyPr/>
                  <a:lstStyle/>
                  <a:p>
                    <a:r>
                      <a:rPr lang="en-US" dirty="0">
                        <a:solidFill>
                          <a:schemeClr val="tx1"/>
                        </a:solidFill>
                      </a:rPr>
                      <a:t>$0.13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36E-4301-AD70-E57C05A5FA3F}"/>
                </c:ext>
              </c:extLst>
            </c:dLbl>
            <c:spPr>
              <a:noFill/>
              <a:ln>
                <a:noFill/>
              </a:ln>
              <a:effectLst/>
            </c:spPr>
            <c:txPr>
              <a:bodyPr/>
              <a:lstStyle/>
              <a:p>
                <a:pPr>
                  <a:defRPr sz="8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'Sources available to municipals'!$B$11:$F$11</c:f>
              <c:strCache>
                <c:ptCount val="5"/>
                <c:pt idx="0">
                  <c:v>SFY19</c:v>
                </c:pt>
                <c:pt idx="1">
                  <c:v>SFY20</c:v>
                </c:pt>
                <c:pt idx="2">
                  <c:v>SFY21</c:v>
                </c:pt>
                <c:pt idx="3">
                  <c:v>SFY22</c:v>
                </c:pt>
                <c:pt idx="4">
                  <c:v>SFY23</c:v>
                </c:pt>
              </c:strCache>
            </c:strRef>
          </c:cat>
          <c:val>
            <c:numRef>
              <c:f>'Sources available to municipals'!$B$14:$F$14</c:f>
              <c:numCache>
                <c:formatCode>"$"#,##0.00_);\("$"#,##0.00\)</c:formatCode>
                <c:ptCount val="5"/>
                <c:pt idx="0">
                  <c:v>12.4</c:v>
                </c:pt>
                <c:pt idx="1">
                  <c:v>12.5</c:v>
                </c:pt>
                <c:pt idx="2">
                  <c:v>3.125</c:v>
                </c:pt>
                <c:pt idx="3">
                  <c:v>0.125</c:v>
                </c:pt>
                <c:pt idx="4">
                  <c:v>0.125</c:v>
                </c:pt>
              </c:numCache>
            </c:numRef>
          </c:val>
          <c:extLst>
            <c:ext xmlns:c16="http://schemas.microsoft.com/office/drawing/2014/chart" uri="{C3380CC4-5D6E-409C-BE32-E72D297353CC}">
              <c16:uniqueId val="{00000005-836E-4301-AD70-E57C05A5FA3F}"/>
            </c:ext>
          </c:extLst>
        </c:ser>
        <c:ser>
          <c:idx val="3"/>
          <c:order val="3"/>
          <c:tx>
            <c:strRef>
              <c:f>'Sources available to municipals'!$A$15</c:f>
              <c:strCache>
                <c:ptCount val="1"/>
                <c:pt idx="0">
                  <c:v>FHWA funds distributed by formula to MPOs</c:v>
                </c:pt>
              </c:strCache>
            </c:strRef>
          </c:tx>
          <c:spPr>
            <a:solidFill>
              <a:schemeClr val="accent4">
                <a:lumMod val="60000"/>
                <a:lumOff val="40000"/>
              </a:schemeClr>
            </a:solidFill>
          </c:spPr>
          <c:invertIfNegative val="0"/>
          <c:dLbls>
            <c:spPr>
              <a:noFill/>
              <a:ln>
                <a:noFill/>
              </a:ln>
              <a:effectLst/>
            </c:spPr>
            <c:txPr>
              <a:bodyPr/>
              <a:lstStyle/>
              <a:p>
                <a:pPr>
                  <a:defRPr sz="1000" b="1">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'Sources available to municipals'!$B$11:$F$11</c:f>
              <c:strCache>
                <c:ptCount val="5"/>
                <c:pt idx="0">
                  <c:v>SFY19</c:v>
                </c:pt>
                <c:pt idx="1">
                  <c:v>SFY20</c:v>
                </c:pt>
                <c:pt idx="2">
                  <c:v>SFY21</c:v>
                </c:pt>
                <c:pt idx="3">
                  <c:v>SFY22</c:v>
                </c:pt>
                <c:pt idx="4">
                  <c:v>SFY23</c:v>
                </c:pt>
              </c:strCache>
            </c:strRef>
          </c:cat>
          <c:val>
            <c:numRef>
              <c:f>'Sources available to municipals'!$B$15:$F$15</c:f>
              <c:numCache>
                <c:formatCode>"$"#,##0.00_);\("$"#,##0.00\)</c:formatCode>
                <c:ptCount val="5"/>
                <c:pt idx="0">
                  <c:v>229.93</c:v>
                </c:pt>
                <c:pt idx="1">
                  <c:v>238.5</c:v>
                </c:pt>
                <c:pt idx="2">
                  <c:v>243.33199999999999</c:v>
                </c:pt>
                <c:pt idx="3">
                  <c:v>248.286</c:v>
                </c:pt>
                <c:pt idx="4">
                  <c:v>253.709</c:v>
                </c:pt>
              </c:numCache>
            </c:numRef>
          </c:val>
          <c:extLst>
            <c:ext xmlns:c16="http://schemas.microsoft.com/office/drawing/2014/chart" uri="{C3380CC4-5D6E-409C-BE32-E72D297353CC}">
              <c16:uniqueId val="{00000006-836E-4301-AD70-E57C05A5FA3F}"/>
            </c:ext>
          </c:extLst>
        </c:ser>
        <c:dLbls>
          <c:showLegendKey val="0"/>
          <c:showVal val="0"/>
          <c:showCatName val="0"/>
          <c:showSerName val="0"/>
          <c:showPercent val="0"/>
          <c:showBubbleSize val="0"/>
        </c:dLbls>
        <c:gapWidth val="150"/>
        <c:overlap val="100"/>
        <c:axId val="51441024"/>
        <c:axId val="51997312"/>
      </c:barChart>
      <c:catAx>
        <c:axId val="51441024"/>
        <c:scaling>
          <c:orientation val="minMax"/>
        </c:scaling>
        <c:delete val="0"/>
        <c:axPos val="b"/>
        <c:numFmt formatCode="General" sourceLinked="0"/>
        <c:majorTickMark val="none"/>
        <c:minorTickMark val="none"/>
        <c:tickLblPos val="nextTo"/>
        <c:txPr>
          <a:bodyPr/>
          <a:lstStyle/>
          <a:p>
            <a:pPr>
              <a:defRPr b="1"/>
            </a:pPr>
            <a:endParaRPr lang="en-US"/>
          </a:p>
        </c:txPr>
        <c:crossAx val="51997312"/>
        <c:crosses val="autoZero"/>
        <c:auto val="1"/>
        <c:lblAlgn val="ctr"/>
        <c:lblOffset val="100"/>
        <c:noMultiLvlLbl val="0"/>
      </c:catAx>
      <c:valAx>
        <c:axId val="51997312"/>
        <c:scaling>
          <c:orientation val="minMax"/>
        </c:scaling>
        <c:delete val="0"/>
        <c:axPos val="l"/>
        <c:majorGridlines>
          <c:spPr>
            <a:ln>
              <a:solidFill>
                <a:schemeClr val="tx1">
                  <a:lumMod val="50000"/>
                  <a:lumOff val="50000"/>
                </a:schemeClr>
              </a:solidFill>
              <a:prstDash val="sysDash"/>
            </a:ln>
          </c:spPr>
        </c:majorGridlines>
        <c:numFmt formatCode="_(&quot;$&quot;* #,##0_);_(&quot;$&quot;* \(#,##0\);_(&quot;$&quot;* &quot;-&quot;_);_(@_)" sourceLinked="0"/>
        <c:majorTickMark val="none"/>
        <c:minorTickMark val="none"/>
        <c:tickLblPos val="nextTo"/>
        <c:spPr>
          <a:ln>
            <a:noFill/>
          </a:ln>
        </c:spPr>
        <c:txPr>
          <a:bodyPr/>
          <a:lstStyle/>
          <a:p>
            <a:pPr>
              <a:defRPr b="1"/>
            </a:pPr>
            <a:endParaRPr lang="en-US"/>
          </a:p>
        </c:txPr>
        <c:crossAx val="51441024"/>
        <c:crosses val="autoZero"/>
        <c:crossBetween val="between"/>
      </c:valAx>
      <c:spPr>
        <a:noFill/>
        <a:ln>
          <a:noFill/>
        </a:ln>
      </c:spPr>
    </c:plotArea>
    <c:legend>
      <c:legendPos val="t"/>
      <c:layout>
        <c:manualLayout>
          <c:xMode val="edge"/>
          <c:yMode val="edge"/>
          <c:x val="0"/>
          <c:y val="6.8805029151193881E-2"/>
          <c:w val="0.93276928739698728"/>
          <c:h val="3.5647135731663435E-2"/>
        </c:manualLayout>
      </c:layout>
      <c:overlay val="0"/>
      <c:txPr>
        <a:bodyPr/>
        <a:lstStyle/>
        <a:p>
          <a:pPr>
            <a:defRPr sz="1050" b="1"/>
          </a:pPr>
          <a:endParaRPr lang="en-US"/>
        </a:p>
      </c:txPr>
    </c:legend>
    <c:plotVisOnly val="1"/>
    <c:dispBlanksAs val="gap"/>
    <c:showDLblsOverMax val="0"/>
  </c:chart>
  <c:spPr>
    <a:solidFill>
      <a:schemeClr val="bg1"/>
    </a:solidFill>
    <a:ln>
      <a:noFill/>
    </a:ln>
  </c:sp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55285448160142"/>
          <c:y val="6.7544797641035613E-4"/>
          <c:w val="0.59736650257598334"/>
          <c:h val="0.91906629726839706"/>
        </c:manualLayout>
      </c:layout>
      <c:barChart>
        <c:barDir val="bar"/>
        <c:grouping val="stacked"/>
        <c:varyColors val="0"/>
        <c:ser>
          <c:idx val="0"/>
          <c:order val="0"/>
          <c:tx>
            <c:strRef>
              <c:f>Sheet1!$B$1</c:f>
              <c:strCache>
                <c:ptCount val="1"/>
                <c:pt idx="0">
                  <c:v>Five-Year Program Size</c:v>
                </c:pt>
              </c:strCache>
            </c:strRef>
          </c:tx>
          <c:spPr>
            <a:solidFill>
              <a:schemeClr val="accent5"/>
            </a:solidFill>
            <a:ln>
              <a:noFill/>
            </a:ln>
          </c:spPr>
          <c:invertIfNegative val="0"/>
          <c:dLbls>
            <c:dLbl>
              <c:idx val="0"/>
              <c:layout>
                <c:manualLayout>
                  <c:x val="3.1989415526631433E-2"/>
                  <c:y val="-4.2379970982346204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398A-4D26-BDF4-9CD34BC84C54}"/>
                </c:ext>
              </c:extLst>
            </c:dLbl>
            <c:dLbl>
              <c:idx val="3"/>
              <c:layout>
                <c:manualLayout>
                  <c:x val="2.4772320099329552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98A-4D26-BDF4-9CD34BC84C54}"/>
                </c:ext>
              </c:extLst>
            </c:dLbl>
            <c:dLbl>
              <c:idx val="4"/>
              <c:layout>
                <c:manualLayout>
                  <c:x val="1.7061524051229231E-2"/>
                  <c:y val="-2.0770551829169502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398A-4D26-BDF4-9CD34BC84C54}"/>
                </c:ext>
              </c:extLst>
            </c:dLbl>
            <c:dLbl>
              <c:idx val="5"/>
              <c:layout>
                <c:manualLayout>
                  <c:x val="4.7292672454666215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398A-4D26-BDF4-9CD34BC84C54}"/>
                </c:ext>
              </c:extLst>
            </c:dLbl>
            <c:dLbl>
              <c:idx val="6"/>
              <c:layout>
                <c:manualLayout>
                  <c:x val="1.6701006737568028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398A-4D26-BDF4-9CD34BC84C54}"/>
                </c:ext>
              </c:extLst>
            </c:dLbl>
            <c:dLbl>
              <c:idx val="8"/>
              <c:layout>
                <c:manualLayout>
                  <c:x val="2.4425863523330645E-2"/>
                  <c:y val="-7.7696237235282202E-1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398A-4D26-BDF4-9CD34BC84C54}"/>
                </c:ext>
              </c:extLst>
            </c:dLbl>
            <c:dLbl>
              <c:idx val="9"/>
              <c:layout>
                <c:manualLayout>
                  <c:x val="3.2059719214942897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398A-4D26-BDF4-9CD34BC84C54}"/>
                </c:ext>
              </c:extLst>
            </c:dLbl>
            <c:dLbl>
              <c:idx val="10"/>
              <c:layout>
                <c:manualLayout>
                  <c:x val="0.17886900600595973"/>
                  <c:y val="2.057451151939341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398A-4D26-BDF4-9CD34BC84C54}"/>
                </c:ext>
              </c:extLst>
            </c:dLbl>
            <c:dLbl>
              <c:idx val="11"/>
              <c:layout>
                <c:manualLayout>
                  <c:x val="6.8864206232551323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398A-4D26-BDF4-9CD34BC84C54}"/>
                </c:ext>
              </c:extLst>
            </c:dLbl>
            <c:dLbl>
              <c:idx val="12"/>
              <c:layout>
                <c:manualLayout>
                  <c:x val="4.0971302259403063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398A-4D26-BDF4-9CD34BC84C54}"/>
                </c:ext>
              </c:extLst>
            </c:dLbl>
            <c:dLbl>
              <c:idx val="13"/>
              <c:layout>
                <c:manualLayout>
                  <c:x val="4.3732606164474809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398A-4D26-BDF4-9CD34BC84C54}"/>
                </c:ext>
              </c:extLst>
            </c:dLbl>
            <c:dLbl>
              <c:idx val="14"/>
              <c:layout>
                <c:manualLayout>
                  <c:x val="0.2299382801108166"/>
                  <c:y val="-1.6201678493891966E-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398A-4D26-BDF4-9CD34BC84C54}"/>
                </c:ext>
              </c:extLst>
            </c:dLbl>
            <c:dLbl>
              <c:idx val="15"/>
              <c:layout>
                <c:manualLayout>
                  <c:x val="0.1024697067031361"/>
                  <c:y val="-2.0770551829169502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C-398A-4D26-BDF4-9CD34BC84C54}"/>
                </c:ext>
              </c:extLst>
            </c:dLbl>
            <c:dLbl>
              <c:idx val="18"/>
              <c:layout>
                <c:manualLayout>
                  <c:x val="2.4830587796202095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398A-4D26-BDF4-9CD34BC84C54}"/>
                </c:ext>
              </c:extLst>
            </c:dLbl>
            <c:dLbl>
              <c:idx val="19"/>
              <c:layout>
                <c:manualLayout>
                  <c:x val="2.3307753664425085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E-398A-4D26-BDF4-9CD34BC84C54}"/>
                </c:ext>
              </c:extLst>
            </c:dLbl>
            <c:dLbl>
              <c:idx val="20"/>
              <c:layout>
                <c:manualLayout>
                  <c:x val="3.0039584913525902E-2"/>
                  <c:y val="2.05761316872428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398A-4D26-BDF4-9CD34BC84C54}"/>
                </c:ext>
              </c:extLst>
            </c:dLbl>
            <c:dLbl>
              <c:idx val="21"/>
              <c:layout>
                <c:manualLayout>
                  <c:x val="6.3354871758760936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0-398A-4D26-BDF4-9CD34BC84C54}"/>
                </c:ext>
              </c:extLst>
            </c:dLbl>
            <c:dLbl>
              <c:idx val="22"/>
              <c:layout>
                <c:manualLayout>
                  <c:x val="4.9920118137192979E-2"/>
                  <c:y val="3.7722472320059236E-1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398A-4D26-BDF4-9CD34BC84C54}"/>
                </c:ext>
              </c:extLst>
            </c:dLbl>
            <c:dLbl>
              <c:idx val="23"/>
              <c:layout>
                <c:manualLayout>
                  <c:x val="3.1732047784460815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2-398A-4D26-BDF4-9CD34BC84C54}"/>
                </c:ext>
              </c:extLst>
            </c:dLbl>
            <c:dLbl>
              <c:idx val="24"/>
              <c:layout>
                <c:manualLayout>
                  <c:x val="0.11906891370002912"/>
                  <c:y val="-1.6201678493891966E-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3-398A-4D26-BDF4-9CD34BC84C54}"/>
                </c:ext>
              </c:extLst>
            </c:dLbl>
            <c:dLbl>
              <c:idx val="25"/>
              <c:layout>
                <c:manualLayout>
                  <c:x val="3.5320910465384547E-2"/>
                  <c:y val="-2.0770551829169502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4-398A-4D26-BDF4-9CD34BC84C54}"/>
                </c:ext>
              </c:extLst>
            </c:dLbl>
            <c:dLbl>
              <c:idx val="26"/>
              <c:layout>
                <c:manualLayout>
                  <c:x val="3.0183004437681293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5-398A-4D26-BDF4-9CD34BC84C54}"/>
                </c:ext>
              </c:extLst>
            </c:dLbl>
            <c:dLbl>
              <c:idx val="27"/>
              <c:layout>
                <c:manualLayout>
                  <c:x val="5.9132263509922324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6-398A-4D26-BDF4-9CD34BC84C54}"/>
                </c:ext>
              </c:extLst>
            </c:dLbl>
            <c:dLbl>
              <c:idx val="28"/>
              <c:layout>
                <c:manualLayout>
                  <c:x val="5.1534853250330734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7-398A-4D26-BDF4-9CD34BC84C54}"/>
                </c:ext>
              </c:extLst>
            </c:dLbl>
            <c:dLbl>
              <c:idx val="29"/>
              <c:layout>
                <c:manualLayout>
                  <c:x val="0.27406593676065127"/>
                  <c:y val="2.05761316872428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8-398A-4D26-BDF4-9CD34BC84C54}"/>
                </c:ext>
              </c:extLst>
            </c:dLbl>
            <c:dLbl>
              <c:idx val="30"/>
              <c:layout>
                <c:manualLayout>
                  <c:x val="2.7214051558812746E-2"/>
                  <c:y val="-4.11522633744856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9-398A-4D26-BDF4-9CD34BC84C54}"/>
                </c:ext>
              </c:extLst>
            </c:dLbl>
            <c:dLbl>
              <c:idx val="31"/>
              <c:layout>
                <c:manualLayout>
                  <c:x val="5.233800258560093E-2"/>
                  <c:y val="2.0770551829169502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A-398A-4D26-BDF4-9CD34BC84C54}"/>
                </c:ext>
              </c:extLst>
            </c:dLbl>
            <c:dLbl>
              <c:idx val="32"/>
              <c:layout>
                <c:manualLayout>
                  <c:x val="3.3176254271230332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B-398A-4D26-BDF4-9CD34BC84C54}"/>
                </c:ext>
              </c:extLst>
            </c:dLbl>
            <c:numFmt formatCode="&quot;$&quot;#,##0.0" sourceLinked="0"/>
            <c:spPr>
              <a:solidFill>
                <a:schemeClr val="bg1"/>
              </a:solidFill>
            </c:spPr>
            <c:txPr>
              <a:bodyPr/>
              <a:lstStyle/>
              <a:p>
                <a:pPr>
                  <a:defRPr sz="900" b="1">
                    <a:solidFill>
                      <a:schemeClr val="tx1"/>
                    </a:solidFill>
                  </a:defRPr>
                </a:pPr>
                <a:endParaRPr lang="en-US"/>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Sheet1!$A$2:$A$34</c:f>
              <c:strCache>
                <c:ptCount val="33"/>
                <c:pt idx="0">
                  <c:v>Transit / RTA Vehichle Replacement</c:v>
                </c:pt>
                <c:pt idx="1">
                  <c:v>Transit / Technical Assistance</c:v>
                </c:pt>
                <c:pt idx="2">
                  <c:v>Transit / RTA Facility and Vehicle Maintenance</c:v>
                </c:pt>
                <c:pt idx="3">
                  <c:v>Transit / Mobility Assistance Program</c:v>
                </c:pt>
                <c:pt idx="4">
                  <c:v>RMV / Operations Management</c:v>
                </c:pt>
                <c:pt idx="5">
                  <c:v>Rail / Track and Right-of-Way Reliability</c:v>
                </c:pt>
                <c:pt idx="6">
                  <c:v>Rail / Vehicle Reliability</c:v>
                </c:pt>
                <c:pt idx="7">
                  <c:v>Rail / Grade Crossings</c:v>
                </c:pt>
                <c:pt idx="8">
                  <c:v>Rail / Facility Reliability</c:v>
                </c:pt>
                <c:pt idx="9">
                  <c:v>Rail / Bridges</c:v>
                </c:pt>
                <c:pt idx="10">
                  <c:v>MBTA / Track, Signals, and Power</c:v>
                </c:pt>
                <c:pt idx="11">
                  <c:v>MBTA / System Upgrades</c:v>
                </c:pt>
                <c:pt idx="12">
                  <c:v>MBTA / Facilities</c:v>
                </c:pt>
                <c:pt idx="13">
                  <c:v>MBTA / Stations</c:v>
                </c:pt>
                <c:pt idx="14">
                  <c:v>MBTA / Revenue Vehicles</c:v>
                </c:pt>
                <c:pt idx="15">
                  <c:v>MBTA / Bridges and Tunnels</c:v>
                </c:pt>
                <c:pt idx="16">
                  <c:v>Information Technology / Asset Management</c:v>
                </c:pt>
                <c:pt idx="17">
                  <c:v>Information Technology / Cyber/Information Security</c:v>
                </c:pt>
                <c:pt idx="18">
                  <c:v>Information Technology / Digital Infrastructure</c:v>
                </c:pt>
                <c:pt idx="19">
                  <c:v>Information Technology / Desktop Experience</c:v>
                </c:pt>
                <c:pt idx="20">
                  <c:v>OTP / Pre-Apprenticeship</c:v>
                </c:pt>
                <c:pt idx="21">
                  <c:v>Highway / Tunnels</c:v>
                </c:pt>
                <c:pt idx="22">
                  <c:v>Highway / Safety Improvements</c:v>
                </c:pt>
                <c:pt idx="23">
                  <c:v>Highway / Roadway Improvements</c:v>
                </c:pt>
                <c:pt idx="24">
                  <c:v>Highway / Non-Interstate Pavement</c:v>
                </c:pt>
                <c:pt idx="25">
                  <c:v>Highway / Municipal Bridge</c:v>
                </c:pt>
                <c:pt idx="26">
                  <c:v>Highway / Interstate Pavement</c:v>
                </c:pt>
                <c:pt idx="27">
                  <c:v>Highway / Facilities</c:v>
                </c:pt>
                <c:pt idx="28">
                  <c:v>Highway / Equipment</c:v>
                </c:pt>
                <c:pt idx="29">
                  <c:v>Highway / Bridge</c:v>
                </c:pt>
                <c:pt idx="30">
                  <c:v>Highway / All-Electronic Tolling</c:v>
                </c:pt>
                <c:pt idx="31">
                  <c:v>Aeronautics / Airport Capital Improvement</c:v>
                </c:pt>
                <c:pt idx="32">
                  <c:v>Aeronautics / Airport Pavement Management System</c:v>
                </c:pt>
              </c:strCache>
            </c:strRef>
          </c:cat>
          <c:val>
            <c:numRef>
              <c:f>Sheet1!$B$2:$B$34</c:f>
              <c:numCache>
                <c:formatCode>_("$"* #,##0_);_("$"* \(#,##0\);_("$"* "-"??_);_(@_)</c:formatCode>
                <c:ptCount val="33"/>
                <c:pt idx="0">
                  <c:v>92300000</c:v>
                </c:pt>
                <c:pt idx="1">
                  <c:v>10000000</c:v>
                </c:pt>
                <c:pt idx="2">
                  <c:v>17450000</c:v>
                </c:pt>
                <c:pt idx="3">
                  <c:v>50100000</c:v>
                </c:pt>
                <c:pt idx="4">
                  <c:v>1100000</c:v>
                </c:pt>
                <c:pt idx="5">
                  <c:v>138250000</c:v>
                </c:pt>
                <c:pt idx="6">
                  <c:v>4700000</c:v>
                </c:pt>
                <c:pt idx="7">
                  <c:v>36500000</c:v>
                </c:pt>
                <c:pt idx="8">
                  <c:v>16725000</c:v>
                </c:pt>
                <c:pt idx="9">
                  <c:v>56200000</c:v>
                </c:pt>
                <c:pt idx="10">
                  <c:v>950000000</c:v>
                </c:pt>
                <c:pt idx="11">
                  <c:v>235000000</c:v>
                </c:pt>
                <c:pt idx="12">
                  <c:v>355000000</c:v>
                </c:pt>
                <c:pt idx="13">
                  <c:v>400800000</c:v>
                </c:pt>
                <c:pt idx="14">
                  <c:v>1289900000</c:v>
                </c:pt>
                <c:pt idx="15">
                  <c:v>544650000</c:v>
                </c:pt>
                <c:pt idx="16">
                  <c:v>15500000</c:v>
                </c:pt>
                <c:pt idx="17">
                  <c:v>15000000</c:v>
                </c:pt>
                <c:pt idx="18">
                  <c:v>19900000</c:v>
                </c:pt>
                <c:pt idx="19">
                  <c:v>9100000</c:v>
                </c:pt>
                <c:pt idx="20">
                  <c:v>4631843</c:v>
                </c:pt>
                <c:pt idx="21">
                  <c:v>393750000</c:v>
                </c:pt>
                <c:pt idx="22">
                  <c:v>265275000</c:v>
                </c:pt>
                <c:pt idx="23">
                  <c:v>168750000</c:v>
                </c:pt>
                <c:pt idx="24">
                  <c:v>611887500</c:v>
                </c:pt>
                <c:pt idx="25">
                  <c:v>50000000</c:v>
                </c:pt>
                <c:pt idx="26">
                  <c:v>316912500</c:v>
                </c:pt>
                <c:pt idx="27">
                  <c:v>181687500</c:v>
                </c:pt>
                <c:pt idx="28">
                  <c:v>75000000</c:v>
                </c:pt>
                <c:pt idx="29">
                  <c:v>2281725000</c:v>
                </c:pt>
                <c:pt idx="30">
                  <c:v>0</c:v>
                </c:pt>
                <c:pt idx="31">
                  <c:v>146000000</c:v>
                </c:pt>
                <c:pt idx="32">
                  <c:v>123300000</c:v>
                </c:pt>
              </c:numCache>
            </c:numRef>
          </c:val>
          <c:extLst>
            <c:ext xmlns:c16="http://schemas.microsoft.com/office/drawing/2014/chart" uri="{C3380CC4-5D6E-409C-BE32-E72D297353CC}">
              <c16:uniqueId val="{0000001C-398A-4D26-BDF4-9CD34BC84C54}"/>
            </c:ext>
          </c:extLst>
        </c:ser>
        <c:dLbls>
          <c:showLegendKey val="0"/>
          <c:showVal val="0"/>
          <c:showCatName val="0"/>
          <c:showSerName val="0"/>
          <c:showPercent val="0"/>
          <c:showBubbleSize val="0"/>
        </c:dLbls>
        <c:gapWidth val="40"/>
        <c:overlap val="100"/>
        <c:axId val="204078464"/>
        <c:axId val="204259328"/>
      </c:barChart>
      <c:catAx>
        <c:axId val="204078464"/>
        <c:scaling>
          <c:orientation val="minMax"/>
        </c:scaling>
        <c:delete val="1"/>
        <c:axPos val="l"/>
        <c:numFmt formatCode="General" sourceLinked="1"/>
        <c:majorTickMark val="out"/>
        <c:minorTickMark val="none"/>
        <c:tickLblPos val="nextTo"/>
        <c:crossAx val="204259328"/>
        <c:crosses val="autoZero"/>
        <c:auto val="1"/>
        <c:lblAlgn val="ctr"/>
        <c:lblOffset val="100"/>
        <c:noMultiLvlLbl val="0"/>
      </c:catAx>
      <c:valAx>
        <c:axId val="204259328"/>
        <c:scaling>
          <c:orientation val="minMax"/>
          <c:max val="2000000000"/>
        </c:scaling>
        <c:delete val="1"/>
        <c:axPos val="b"/>
        <c:majorGridlines>
          <c:spPr>
            <a:ln>
              <a:prstDash val="sysDash"/>
            </a:ln>
          </c:spPr>
        </c:majorGridlines>
        <c:numFmt formatCode="&quot;$&quot;#,##0_);[Red]\(&quot;$&quot;#,##0\)" sourceLinked="0"/>
        <c:majorTickMark val="none"/>
        <c:minorTickMark val="none"/>
        <c:tickLblPos val="nextTo"/>
        <c:crossAx val="204078464"/>
        <c:crosses val="autoZero"/>
        <c:crossBetween val="between"/>
        <c:majorUnit val="250000000"/>
        <c:dispUnits>
          <c:builtInUnit val="millions"/>
        </c:dispUnits>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55285448160142"/>
          <c:y val="2.5428153203621944E-2"/>
          <c:w val="0.56469362271306323"/>
          <c:h val="0.74060797646460907"/>
        </c:manualLayout>
      </c:layout>
      <c:barChart>
        <c:barDir val="bar"/>
        <c:grouping val="stacked"/>
        <c:varyColors val="0"/>
        <c:ser>
          <c:idx val="0"/>
          <c:order val="0"/>
          <c:tx>
            <c:strRef>
              <c:f>Sheet1!$B$1</c:f>
              <c:strCache>
                <c:ptCount val="1"/>
                <c:pt idx="0">
                  <c:v>Five-Year Program Size</c:v>
                </c:pt>
              </c:strCache>
            </c:strRef>
          </c:tx>
          <c:spPr>
            <a:solidFill>
              <a:schemeClr val="accent3"/>
            </a:solidFill>
            <a:ln>
              <a:noFill/>
            </a:ln>
          </c:spPr>
          <c:invertIfNegative val="0"/>
          <c:dLbls>
            <c:dLbl>
              <c:idx val="0"/>
              <c:layout>
                <c:manualLayout>
                  <c:x val="2.9132273633653442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FDF1-4034-BBBD-ED41F5BECB6C}"/>
                </c:ext>
              </c:extLst>
            </c:dLbl>
            <c:dLbl>
              <c:idx val="2"/>
              <c:layout>
                <c:manualLayout>
                  <c:x val="2.5674681999544882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FDF1-4034-BBBD-ED41F5BECB6C}"/>
                </c:ext>
              </c:extLst>
            </c:dLbl>
            <c:dLbl>
              <c:idx val="3"/>
              <c:layout>
                <c:manualLayout>
                  <c:x val="1.9058036313373626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FDF1-4034-BBBD-ED41F5BECB6C}"/>
                </c:ext>
              </c:extLst>
            </c:dLbl>
            <c:dLbl>
              <c:idx val="4"/>
              <c:layout>
                <c:manualLayout>
                  <c:x val="1.991866594420727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FDF1-4034-BBBD-ED41F5BECB6C}"/>
                </c:ext>
              </c:extLst>
            </c:dLbl>
            <c:dLbl>
              <c:idx val="5"/>
              <c:layout>
                <c:manualLayout>
                  <c:x val="1.8547237835577782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FDF1-4034-BBBD-ED41F5BECB6C}"/>
                </c:ext>
              </c:extLst>
            </c:dLbl>
            <c:dLbl>
              <c:idx val="6"/>
              <c:layout>
                <c:manualLayout>
                  <c:x val="2.5272432416501997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FDF1-4034-BBBD-ED41F5BECB6C}"/>
                </c:ext>
              </c:extLst>
            </c:dLbl>
            <c:dLbl>
              <c:idx val="7"/>
              <c:layout>
                <c:manualLayout>
                  <c:x val="2.555578440187253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FDF1-4034-BBBD-ED41F5BECB6C}"/>
                </c:ext>
              </c:extLst>
            </c:dLbl>
            <c:dLbl>
              <c:idx val="8"/>
              <c:layout>
                <c:manualLayout>
                  <c:x val="2.7283005416308632E-2"/>
                  <c:y val="3.8848118617641101E-1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FDF1-4034-BBBD-ED41F5BECB6C}"/>
                </c:ext>
              </c:extLst>
            </c:dLbl>
            <c:dLbl>
              <c:idx val="9"/>
              <c:layout>
                <c:manualLayout>
                  <c:x val="2.9202577321964962E-2"/>
                  <c:y val="-2.1190127669684952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FDF1-4034-BBBD-ED41F5BECB6C}"/>
                </c:ext>
              </c:extLst>
            </c:dLbl>
            <c:dLbl>
              <c:idx val="10"/>
              <c:layout>
                <c:manualLayout>
                  <c:x val="5.6011904607906206E-2"/>
                  <c:y val="-2.1191796183674693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FDF1-4034-BBBD-ED41F5BECB6C}"/>
                </c:ext>
              </c:extLst>
            </c:dLbl>
            <c:dLbl>
              <c:idx val="11"/>
              <c:layout>
                <c:manualLayout>
                  <c:x val="7.3149919072018357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FDF1-4034-BBBD-ED41F5BECB6C}"/>
                </c:ext>
              </c:extLst>
            </c:dLbl>
            <c:dLbl>
              <c:idx val="12"/>
              <c:layout>
                <c:manualLayout>
                  <c:x val="0.25811408612573011"/>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FDF1-4034-BBBD-ED41F5BECB6C}"/>
                </c:ext>
              </c:extLst>
            </c:dLbl>
            <c:dLbl>
              <c:idx val="13"/>
              <c:layout>
                <c:manualLayout>
                  <c:x val="0.17801827513444032"/>
                  <c:y val="-6.357038300905486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C-FDF1-4034-BBBD-ED41F5BECB6C}"/>
                </c:ext>
              </c:extLst>
            </c:dLbl>
            <c:dLbl>
              <c:idx val="14"/>
              <c:layout>
                <c:manualLayout>
                  <c:x val="2.555578440187253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FDF1-4034-BBBD-ED41F5BECB6C}"/>
                </c:ext>
              </c:extLst>
            </c:dLbl>
            <c:dLbl>
              <c:idx val="15"/>
              <c:layout>
                <c:manualLayout>
                  <c:x val="8.8854188238181697E-2"/>
                  <c:y val="2.1190127669684952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E-FDF1-4034-BBBD-ED41F5BECB6C}"/>
                </c:ext>
              </c:extLst>
            </c:dLbl>
            <c:dLbl>
              <c:idx val="16"/>
              <c:layout>
                <c:manualLayout>
                  <c:x val="3.6231146378690758E-2"/>
                  <c:y val="2.1190127669684952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FDF1-4034-BBBD-ED41F5BECB6C}"/>
                </c:ext>
              </c:extLst>
            </c:dLbl>
            <c:dLbl>
              <c:idx val="17"/>
              <c:layout>
                <c:manualLayout>
                  <c:x val="3.5429234388334854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0-FDF1-4034-BBBD-ED41F5BECB6C}"/>
                </c:ext>
              </c:extLst>
            </c:dLbl>
            <c:dLbl>
              <c:idx val="18"/>
              <c:layout>
                <c:manualLayout>
                  <c:x val="3.1973555014548363E-2"/>
                  <c:y val="-1.6685139897389726E-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FDF1-4034-BBBD-ED41F5BECB6C}"/>
                </c:ext>
              </c:extLst>
            </c:dLbl>
            <c:dLbl>
              <c:idx val="19"/>
              <c:layout>
                <c:manualLayout>
                  <c:x val="2.3307753664425085E-2"/>
                  <c:y val="4.2378586825380163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2-FDF1-4034-BBBD-ED41F5BECB6C}"/>
                </c:ext>
              </c:extLst>
            </c:dLbl>
            <c:dLbl>
              <c:idx val="20"/>
              <c:layout>
                <c:manualLayout>
                  <c:x val="0.27146818735606737"/>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3-FDF1-4034-BBBD-ED41F5BECB6C}"/>
                </c:ext>
              </c:extLst>
            </c:dLbl>
            <c:dLbl>
              <c:idx val="21"/>
              <c:layout>
                <c:manualLayout>
                  <c:x val="2.9069169043025068E-2"/>
                  <c:y val="3.8848118617641101E-1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4-FDF1-4034-BBBD-ED41F5BECB6C}"/>
                </c:ext>
              </c:extLst>
            </c:dLbl>
            <c:dLbl>
              <c:idx val="23"/>
              <c:layout>
                <c:manualLayout>
                  <c:x val="3.6017648138026499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5-FDF1-4034-BBBD-ED41F5BECB6C}"/>
                </c:ext>
              </c:extLst>
            </c:dLbl>
            <c:dLbl>
              <c:idx val="24"/>
              <c:layout>
                <c:manualLayout>
                  <c:x val="2.3354885257069091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6-FDF1-4034-BBBD-ED41F5BECB6C}"/>
                </c:ext>
              </c:extLst>
            </c:dLbl>
            <c:dLbl>
              <c:idx val="25"/>
              <c:layout>
                <c:manualLayout>
                  <c:x val="3.3892452004796902E-2"/>
                  <c:y val="-2.1190127669684952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7-FDF1-4034-BBBD-ED41F5BECB6C}"/>
                </c:ext>
              </c:extLst>
            </c:dLbl>
            <c:dLbl>
              <c:idx val="26"/>
              <c:layout>
                <c:manualLayout>
                  <c:x val="4.4468713902571233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8-FDF1-4034-BBBD-ED41F5BECB6C}"/>
                </c:ext>
              </c:extLst>
            </c:dLbl>
            <c:dLbl>
              <c:idx val="27"/>
              <c:layout>
                <c:manualLayout>
                  <c:x val="2.627524422657675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9-FDF1-4034-BBBD-ED41F5BECB6C}"/>
                </c:ext>
              </c:extLst>
            </c:dLbl>
            <c:dLbl>
              <c:idx val="28"/>
              <c:layout>
                <c:manualLayout>
                  <c:x val="9.7249123537978557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A-FDF1-4034-BBBD-ED41F5BECB6C}"/>
                </c:ext>
              </c:extLst>
            </c:dLbl>
            <c:dLbl>
              <c:idx val="29"/>
              <c:layout>
                <c:manualLayout>
                  <c:x val="0.30549449758340913"/>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B-FDF1-4034-BBBD-ED41F5BECB6C}"/>
                </c:ext>
              </c:extLst>
            </c:dLbl>
            <c:dLbl>
              <c:idx val="30"/>
              <c:layout>
                <c:manualLayout>
                  <c:x val="2.7214051558812746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C-FDF1-4034-BBBD-ED41F5BECB6C}"/>
                </c:ext>
              </c:extLst>
            </c:dLbl>
            <c:dLbl>
              <c:idx val="31"/>
              <c:layout>
                <c:manualLayout>
                  <c:x val="4.6623718799644949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D-FDF1-4034-BBBD-ED41F5BECB6C}"/>
                </c:ext>
              </c:extLst>
            </c:dLbl>
            <c:dLbl>
              <c:idx val="32"/>
              <c:layout>
                <c:manualLayout>
                  <c:x val="4.6033392789631283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E-FDF1-4034-BBBD-ED41F5BECB6C}"/>
                </c:ext>
              </c:extLst>
            </c:dLbl>
            <c:numFmt formatCode="&quot;$&quot;#,##0.0" sourceLinked="0"/>
            <c:spPr>
              <a:solidFill>
                <a:schemeClr val="bg1"/>
              </a:solidFill>
            </c:spPr>
            <c:txPr>
              <a:bodyPr/>
              <a:lstStyle/>
              <a:p>
                <a:pPr>
                  <a:defRPr sz="900" b="1">
                    <a:solidFill>
                      <a:schemeClr val="tx1"/>
                    </a:solidFill>
                  </a:defRPr>
                </a:pPr>
                <a:endParaRPr lang="en-US"/>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Sheet1!$A$2:$A$27</c:f>
              <c:strCache>
                <c:ptCount val="26"/>
                <c:pt idx="0">
                  <c:v>Transit / RTA Replacement Facilities</c:v>
                </c:pt>
                <c:pt idx="1">
                  <c:v>Transit / RTA Fleet Upgrades</c:v>
                </c:pt>
                <c:pt idx="2">
                  <c:v>Transit / RTA Facility and System Modernization</c:v>
                </c:pt>
                <c:pt idx="3">
                  <c:v>Registry / Alternative Service Channels/Kiosks</c:v>
                </c:pt>
                <c:pt idx="4">
                  <c:v>Registry / Customer Service Modernization</c:v>
                </c:pt>
                <c:pt idx="5">
                  <c:v>Registry / ATLAS</c:v>
                </c:pt>
                <c:pt idx="6">
                  <c:v>Rail / Track and Right-of-Way Modernization</c:v>
                </c:pt>
                <c:pt idx="7">
                  <c:v>Rail / Industrial Rail Access Program</c:v>
                </c:pt>
                <c:pt idx="8">
                  <c:v>Rail / Facility Modernization</c:v>
                </c:pt>
                <c:pt idx="9">
                  <c:v>MBTA / Process Improvements and Innovation</c:v>
                </c:pt>
                <c:pt idx="10">
                  <c:v>MBTA / Customer Experience and Technology</c:v>
                </c:pt>
                <c:pt idx="11">
                  <c:v>MBTA / AFC 2.0</c:v>
                </c:pt>
                <c:pt idx="12">
                  <c:v>MBTA / Red Line/Orange Line Improvements</c:v>
                </c:pt>
                <c:pt idx="13">
                  <c:v>MBTA / Commuter Rail Safety and Resiliency </c:v>
                </c:pt>
                <c:pt idx="14">
                  <c:v>MBTA / Risk Management and Mitigation</c:v>
                </c:pt>
                <c:pt idx="15">
                  <c:v>MBTA / Accessibility</c:v>
                </c:pt>
                <c:pt idx="16">
                  <c:v>Information Technology / Workforce Productivity</c:v>
                </c:pt>
                <c:pt idx="17">
                  <c:v>Information Technology / Enterprise/BRP/Automation</c:v>
                </c:pt>
                <c:pt idx="18">
                  <c:v>Information Technology / Customer Digital Experience</c:v>
                </c:pt>
                <c:pt idx="19">
                  <c:v>Highway / Allston Multi-Modal</c:v>
                </c:pt>
                <c:pt idx="20">
                  <c:v>Highway / Roadway Reconstruction</c:v>
                </c:pt>
                <c:pt idx="21">
                  <c:v>Highway / Intersection Improvements</c:v>
                </c:pt>
                <c:pt idx="22">
                  <c:v>Highway / Intelligent Transportation Systems</c:v>
                </c:pt>
                <c:pt idx="23">
                  <c:v>Highway / Complete Streets</c:v>
                </c:pt>
                <c:pt idx="24">
                  <c:v>Highway / ADA Retrofits</c:v>
                </c:pt>
                <c:pt idx="25">
                  <c:v>Aeronautics / Airport Administration Buildings</c:v>
                </c:pt>
              </c:strCache>
            </c:strRef>
          </c:cat>
          <c:val>
            <c:numRef>
              <c:f>Sheet1!$B$2:$B$27</c:f>
              <c:numCache>
                <c:formatCode>_("$"* #,##0_);_("$"* \(#,##0\);_("$"* "-"??_);_(@_)</c:formatCode>
                <c:ptCount val="26"/>
                <c:pt idx="0">
                  <c:v>16400000</c:v>
                </c:pt>
                <c:pt idx="1">
                  <c:v>0</c:v>
                </c:pt>
                <c:pt idx="2">
                  <c:v>26300000</c:v>
                </c:pt>
                <c:pt idx="3">
                  <c:v>2250000</c:v>
                </c:pt>
                <c:pt idx="4">
                  <c:v>3775000</c:v>
                </c:pt>
                <c:pt idx="5">
                  <c:v>61500000</c:v>
                </c:pt>
                <c:pt idx="6">
                  <c:v>31112377</c:v>
                </c:pt>
                <c:pt idx="7">
                  <c:v>15000000</c:v>
                </c:pt>
                <c:pt idx="8">
                  <c:v>13250000</c:v>
                </c:pt>
                <c:pt idx="9">
                  <c:v>25000000</c:v>
                </c:pt>
                <c:pt idx="10">
                  <c:v>104000000</c:v>
                </c:pt>
                <c:pt idx="11">
                  <c:v>160000000</c:v>
                </c:pt>
                <c:pt idx="12">
                  <c:v>1565700000</c:v>
                </c:pt>
                <c:pt idx="13">
                  <c:v>637500000</c:v>
                </c:pt>
                <c:pt idx="14">
                  <c:v>177100000</c:v>
                </c:pt>
                <c:pt idx="15">
                  <c:v>265000000</c:v>
                </c:pt>
                <c:pt idx="16">
                  <c:v>14210000</c:v>
                </c:pt>
                <c:pt idx="17">
                  <c:v>19490000</c:v>
                </c:pt>
                <c:pt idx="18">
                  <c:v>10000000</c:v>
                </c:pt>
                <c:pt idx="19">
                  <c:v>16000000</c:v>
                </c:pt>
                <c:pt idx="20">
                  <c:v>1418625000</c:v>
                </c:pt>
                <c:pt idx="21">
                  <c:v>180787500</c:v>
                </c:pt>
                <c:pt idx="22">
                  <c:v>81562500</c:v>
                </c:pt>
                <c:pt idx="23">
                  <c:v>50000000</c:v>
                </c:pt>
                <c:pt idx="24">
                  <c:v>21825000</c:v>
                </c:pt>
                <c:pt idx="25">
                  <c:v>25000000</c:v>
                </c:pt>
              </c:numCache>
            </c:numRef>
          </c:val>
          <c:extLst>
            <c:ext xmlns:c16="http://schemas.microsoft.com/office/drawing/2014/chart" uri="{C3380CC4-5D6E-409C-BE32-E72D297353CC}">
              <c16:uniqueId val="{0000001F-FDF1-4034-BBBD-ED41F5BECB6C}"/>
            </c:ext>
          </c:extLst>
        </c:ser>
        <c:dLbls>
          <c:showLegendKey val="0"/>
          <c:showVal val="0"/>
          <c:showCatName val="0"/>
          <c:showSerName val="0"/>
          <c:showPercent val="0"/>
          <c:showBubbleSize val="0"/>
        </c:dLbls>
        <c:gapWidth val="40"/>
        <c:overlap val="100"/>
        <c:axId val="42833792"/>
        <c:axId val="42835328"/>
      </c:barChart>
      <c:catAx>
        <c:axId val="42833792"/>
        <c:scaling>
          <c:orientation val="minMax"/>
        </c:scaling>
        <c:delete val="1"/>
        <c:axPos val="l"/>
        <c:numFmt formatCode="General" sourceLinked="1"/>
        <c:majorTickMark val="out"/>
        <c:minorTickMark val="none"/>
        <c:tickLblPos val="nextTo"/>
        <c:crossAx val="42835328"/>
        <c:crosses val="autoZero"/>
        <c:auto val="1"/>
        <c:lblAlgn val="ctr"/>
        <c:lblOffset val="100"/>
        <c:noMultiLvlLbl val="0"/>
      </c:catAx>
      <c:valAx>
        <c:axId val="42835328"/>
        <c:scaling>
          <c:orientation val="minMax"/>
          <c:max val="1250000000"/>
        </c:scaling>
        <c:delete val="0"/>
        <c:axPos val="b"/>
        <c:majorGridlines>
          <c:spPr>
            <a:ln>
              <a:prstDash val="sysDash"/>
            </a:ln>
          </c:spPr>
        </c:majorGridlines>
        <c:numFmt formatCode="&quot;$&quot;#,##0_);[Red]\(&quot;$&quot;#,##0\)" sourceLinked="0"/>
        <c:majorTickMark val="none"/>
        <c:minorTickMark val="none"/>
        <c:tickLblPos val="nextTo"/>
        <c:txPr>
          <a:bodyPr/>
          <a:lstStyle/>
          <a:p>
            <a:pPr>
              <a:defRPr sz="900" b="1"/>
            </a:pPr>
            <a:endParaRPr lang="en-US"/>
          </a:p>
        </c:txPr>
        <c:crossAx val="42833792"/>
        <c:crosses val="autoZero"/>
        <c:crossBetween val="between"/>
        <c:majorUnit val="250000000"/>
        <c:dispUnits>
          <c:builtInUnit val="millions"/>
        </c:dispUnits>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55285448160142"/>
          <c:y val="2.5428153203621944E-2"/>
          <c:w val="0.57040790649901918"/>
          <c:h val="0.20661675918854824"/>
        </c:manualLayout>
      </c:layout>
      <c:barChart>
        <c:barDir val="bar"/>
        <c:grouping val="stacked"/>
        <c:varyColors val="0"/>
        <c:ser>
          <c:idx val="0"/>
          <c:order val="0"/>
          <c:tx>
            <c:strRef>
              <c:f>Sheet1!$B$1</c:f>
              <c:strCache>
                <c:ptCount val="1"/>
                <c:pt idx="0">
                  <c:v>Five-Year Program Size</c:v>
                </c:pt>
              </c:strCache>
            </c:strRef>
          </c:tx>
          <c:spPr>
            <a:solidFill>
              <a:schemeClr val="tx1">
                <a:lumMod val="90000"/>
                <a:lumOff val="10000"/>
              </a:schemeClr>
            </a:solidFill>
            <a:ln>
              <a:noFill/>
            </a:ln>
          </c:spPr>
          <c:invertIfNegative val="0"/>
          <c:dLbls>
            <c:dLbl>
              <c:idx val="0"/>
              <c:layout>
                <c:manualLayout>
                  <c:x val="2.9132161147752144E-2"/>
                  <c:y val="-4.2380255339369904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57F2-4EFF-84FB-ECAF58BE6E82}"/>
                </c:ext>
              </c:extLst>
            </c:dLbl>
            <c:dLbl>
              <c:idx val="1"/>
              <c:layout>
                <c:manualLayout>
                  <c:x val="2.578503066871856E-2"/>
                  <c:y val="-2.1190127669684952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57F2-4EFF-84FB-ECAF58BE6E82}"/>
                </c:ext>
              </c:extLst>
            </c:dLbl>
            <c:dLbl>
              <c:idx val="2"/>
              <c:layout>
                <c:manualLayout>
                  <c:x val="5.4246100929324824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57F2-4EFF-84FB-ECAF58BE6E82}"/>
                </c:ext>
              </c:extLst>
            </c:dLbl>
            <c:dLbl>
              <c:idx val="3"/>
              <c:layout>
                <c:manualLayout>
                  <c:x val="4.3343742403686478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57F2-4EFF-84FB-ECAF58BE6E82}"/>
                </c:ext>
              </c:extLst>
            </c:dLbl>
            <c:dLbl>
              <c:idx val="4"/>
              <c:layout>
                <c:manualLayout>
                  <c:x val="0.28991857483062716"/>
                  <c:y val="-4.2380255339369809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57F2-4EFF-84FB-ECAF58BE6E82}"/>
                </c:ext>
              </c:extLst>
            </c:dLbl>
            <c:dLbl>
              <c:idx val="5"/>
              <c:layout>
                <c:manualLayout>
                  <c:x val="7.5690075695137554E-2"/>
                  <c:y val="-2.1190127669684952E-3"/>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57F2-4EFF-84FB-ECAF58BE6E82}"/>
                </c:ext>
              </c:extLst>
            </c:dLbl>
            <c:dLbl>
              <c:idx val="6"/>
              <c:layout>
                <c:manualLayout>
                  <c:x val="2.5272432416501997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57F2-4EFF-84FB-ECAF58BE6E82}"/>
                </c:ext>
              </c:extLst>
            </c:dLbl>
            <c:dLbl>
              <c:idx val="7"/>
              <c:layout>
                <c:manualLayout>
                  <c:x val="2.555578440187253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57F2-4EFF-84FB-ECAF58BE6E82}"/>
                </c:ext>
              </c:extLst>
            </c:dLbl>
            <c:dLbl>
              <c:idx val="8"/>
              <c:layout>
                <c:manualLayout>
                  <c:x val="2.7283005416308632E-2"/>
                  <c:y val="3.8848118617641101E-1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57F2-4EFF-84FB-ECAF58BE6E82}"/>
                </c:ext>
              </c:extLst>
            </c:dLbl>
            <c:dLbl>
              <c:idx val="9"/>
              <c:layout>
                <c:manualLayout>
                  <c:x val="0.16491681723841939"/>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57F2-4EFF-84FB-ECAF58BE6E82}"/>
                </c:ext>
              </c:extLst>
            </c:dLbl>
            <c:dLbl>
              <c:idx val="10"/>
              <c:layout>
                <c:manualLayout>
                  <c:x val="0.15172615802266884"/>
                  <c:y val="-1.6685139897389726E-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57F2-4EFF-84FB-ECAF58BE6E82}"/>
                </c:ext>
              </c:extLst>
            </c:dLbl>
            <c:dLbl>
              <c:idx val="11"/>
              <c:layout>
                <c:manualLayout>
                  <c:x val="7.3149919072018357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57F2-4EFF-84FB-ECAF58BE6E82}"/>
                </c:ext>
              </c:extLst>
            </c:dLbl>
            <c:dLbl>
              <c:idx val="12"/>
              <c:layout>
                <c:manualLayout>
                  <c:x val="2.5257021848024124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C-57F2-4EFF-84FB-ECAF58BE6E82}"/>
                </c:ext>
              </c:extLst>
            </c:dLbl>
            <c:dLbl>
              <c:idx val="13"/>
              <c:layout>
                <c:manualLayout>
                  <c:x val="2.9446896699584967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57F2-4EFF-84FB-ECAF58BE6E82}"/>
                </c:ext>
              </c:extLst>
            </c:dLbl>
            <c:dLbl>
              <c:idx val="14"/>
              <c:layout>
                <c:manualLayout>
                  <c:x val="2.555578440187253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E-57F2-4EFF-84FB-ECAF58BE6E82}"/>
                </c:ext>
              </c:extLst>
            </c:dLbl>
            <c:dLbl>
              <c:idx val="15"/>
              <c:layout>
                <c:manualLayout>
                  <c:x val="0.30885411399748697"/>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57F2-4EFF-84FB-ECAF58BE6E82}"/>
                </c:ext>
              </c:extLst>
            </c:dLbl>
            <c:dLbl>
              <c:idx val="16"/>
              <c:layout>
                <c:manualLayout>
                  <c:x val="6.1945423415492661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0-57F2-4EFF-84FB-ECAF58BE6E82}"/>
                </c:ext>
              </c:extLst>
            </c:dLbl>
            <c:dLbl>
              <c:idx val="17"/>
              <c:layout>
                <c:manualLayout>
                  <c:x val="4.2572089120779824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57F2-4EFF-84FB-ECAF58BE6E82}"/>
                </c:ext>
              </c:extLst>
            </c:dLbl>
            <c:dLbl>
              <c:idx val="18"/>
              <c:layout>
                <c:manualLayout>
                  <c:x val="3.4830696907526354E-2"/>
                  <c:y val="-1.6685139897389726E-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2-57F2-4EFF-84FB-ECAF58BE6E82}"/>
                </c:ext>
              </c:extLst>
            </c:dLbl>
            <c:dLbl>
              <c:idx val="19"/>
              <c:layout>
                <c:manualLayout>
                  <c:x val="2.7593466503892067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3-57F2-4EFF-84FB-ECAF58BE6E82}"/>
                </c:ext>
              </c:extLst>
            </c:dLbl>
            <c:dLbl>
              <c:idx val="20"/>
              <c:layout>
                <c:manualLayout>
                  <c:x val="2.5753984559960218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4-57F2-4EFF-84FB-ECAF58BE6E82}"/>
                </c:ext>
              </c:extLst>
            </c:dLbl>
            <c:dLbl>
              <c:idx val="21"/>
              <c:layout>
                <c:manualLayout>
                  <c:x val="2.9069169043025068E-2"/>
                  <c:y val="3.8848118617641101E-17"/>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5-57F2-4EFF-84FB-ECAF58BE6E82}"/>
                </c:ext>
              </c:extLst>
            </c:dLbl>
            <c:dLbl>
              <c:idx val="23"/>
              <c:layout>
                <c:manualLayout>
                  <c:x val="0.10030345321593255"/>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6-57F2-4EFF-84FB-ECAF58BE6E82}"/>
                </c:ext>
              </c:extLst>
            </c:dLbl>
            <c:dLbl>
              <c:idx val="24"/>
              <c:layout>
                <c:manualLayout>
                  <c:x val="2.3354885257069091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7-57F2-4EFF-84FB-ECAF58BE6E82}"/>
                </c:ext>
              </c:extLst>
            </c:dLbl>
            <c:dLbl>
              <c:idx val="25"/>
              <c:layout>
                <c:manualLayout>
                  <c:x val="6.1035299988087793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8-57F2-4EFF-84FB-ECAF58BE6E82}"/>
                </c:ext>
              </c:extLst>
            </c:dLbl>
            <c:dLbl>
              <c:idx val="26"/>
              <c:layout>
                <c:manualLayout>
                  <c:x val="4.4468713902571233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9-57F2-4EFF-84FB-ECAF58BE6E82}"/>
                </c:ext>
              </c:extLst>
            </c:dLbl>
            <c:dLbl>
              <c:idx val="27"/>
              <c:layout>
                <c:manualLayout>
                  <c:x val="2.627524422657675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A-57F2-4EFF-84FB-ECAF58BE6E82}"/>
                </c:ext>
              </c:extLst>
            </c:dLbl>
            <c:dLbl>
              <c:idx val="28"/>
              <c:layout>
                <c:manualLayout>
                  <c:x val="9.7249123537978557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B-57F2-4EFF-84FB-ECAF58BE6E82}"/>
                </c:ext>
              </c:extLst>
            </c:dLbl>
            <c:dLbl>
              <c:idx val="29"/>
              <c:layout>
                <c:manualLayout>
                  <c:x val="0.30549449758340913"/>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C-57F2-4EFF-84FB-ECAF58BE6E82}"/>
                </c:ext>
              </c:extLst>
            </c:dLbl>
            <c:dLbl>
              <c:idx val="30"/>
              <c:layout>
                <c:manualLayout>
                  <c:x val="2.7214051558812746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D-57F2-4EFF-84FB-ECAF58BE6E82}"/>
                </c:ext>
              </c:extLst>
            </c:dLbl>
            <c:dLbl>
              <c:idx val="31"/>
              <c:layout>
                <c:manualLayout>
                  <c:x val="4.6623718799644949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E-57F2-4EFF-84FB-ECAF58BE6E82}"/>
                </c:ext>
              </c:extLst>
            </c:dLbl>
            <c:dLbl>
              <c:idx val="32"/>
              <c:layout>
                <c:manualLayout>
                  <c:x val="4.6033392789631283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F-57F2-4EFF-84FB-ECAF58BE6E82}"/>
                </c:ext>
              </c:extLst>
            </c:dLbl>
            <c:numFmt formatCode="&quot;$&quot;#,##0.0" sourceLinked="0"/>
            <c:spPr>
              <a:solidFill>
                <a:schemeClr val="bg1"/>
              </a:solidFill>
            </c:spPr>
            <c:txPr>
              <a:bodyPr/>
              <a:lstStyle/>
              <a:p>
                <a:pPr>
                  <a:defRPr sz="900" b="1">
                    <a:solidFill>
                      <a:schemeClr val="tx1"/>
                    </a:solidFill>
                  </a:defRPr>
                </a:pPr>
                <a:endParaRPr lang="en-US"/>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Sheet1!$A$2:$A$9</c:f>
              <c:strCache>
                <c:ptCount val="8"/>
                <c:pt idx="0">
                  <c:v>Rail / Vehicle Expansion</c:v>
                </c:pt>
                <c:pt idx="1">
                  <c:v>Rail / Track and Right-of-Way Expansion</c:v>
                </c:pt>
                <c:pt idx="2">
                  <c:v>Rail/MBTA  / South Coast Rail</c:v>
                </c:pt>
                <c:pt idx="3">
                  <c:v>MBTA / Expansion Projects</c:v>
                </c:pt>
                <c:pt idx="4">
                  <c:v>MBTA / Green Line Extension</c:v>
                </c:pt>
                <c:pt idx="5">
                  <c:v>Highway / Capacity</c:v>
                </c:pt>
                <c:pt idx="6">
                  <c:v>Highway / Bicycle and Pedestrian</c:v>
                </c:pt>
                <c:pt idx="7">
                  <c:v>OTP / Bicycle and Pedestrian Modal Implementation</c:v>
                </c:pt>
              </c:strCache>
            </c:strRef>
          </c:cat>
          <c:val>
            <c:numRef>
              <c:f>Sheet1!$B$2:$B$9</c:f>
              <c:numCache>
                <c:formatCode>_("$"* #,##0_);_("$"* \(#,##0\);_("$"* "-"??_);_(@_)</c:formatCode>
                <c:ptCount val="8"/>
                <c:pt idx="0">
                  <c:v>31000000</c:v>
                </c:pt>
                <c:pt idx="1">
                  <c:v>0</c:v>
                </c:pt>
                <c:pt idx="2">
                  <c:v>108000000</c:v>
                </c:pt>
                <c:pt idx="3">
                  <c:v>58000000</c:v>
                </c:pt>
                <c:pt idx="4">
                  <c:v>1364500000</c:v>
                </c:pt>
                <c:pt idx="5">
                  <c:v>308137000</c:v>
                </c:pt>
                <c:pt idx="6">
                  <c:v>180562500</c:v>
                </c:pt>
                <c:pt idx="7">
                  <c:v>60000000</c:v>
                </c:pt>
              </c:numCache>
            </c:numRef>
          </c:val>
          <c:extLst>
            <c:ext xmlns:c16="http://schemas.microsoft.com/office/drawing/2014/chart" uri="{C3380CC4-5D6E-409C-BE32-E72D297353CC}">
              <c16:uniqueId val="{00000020-57F2-4EFF-84FB-ECAF58BE6E82}"/>
            </c:ext>
          </c:extLst>
        </c:ser>
        <c:dLbls>
          <c:showLegendKey val="0"/>
          <c:showVal val="0"/>
          <c:showCatName val="0"/>
          <c:showSerName val="0"/>
          <c:showPercent val="0"/>
          <c:showBubbleSize val="0"/>
        </c:dLbls>
        <c:gapWidth val="40"/>
        <c:overlap val="100"/>
        <c:axId val="49920640"/>
        <c:axId val="49922432"/>
      </c:barChart>
      <c:catAx>
        <c:axId val="49920640"/>
        <c:scaling>
          <c:orientation val="minMax"/>
        </c:scaling>
        <c:delete val="1"/>
        <c:axPos val="l"/>
        <c:numFmt formatCode="General" sourceLinked="1"/>
        <c:majorTickMark val="out"/>
        <c:minorTickMark val="none"/>
        <c:tickLblPos val="nextTo"/>
        <c:crossAx val="49922432"/>
        <c:crosses val="autoZero"/>
        <c:auto val="1"/>
        <c:lblAlgn val="ctr"/>
        <c:lblOffset val="100"/>
        <c:noMultiLvlLbl val="0"/>
      </c:catAx>
      <c:valAx>
        <c:axId val="49922432"/>
        <c:scaling>
          <c:orientation val="minMax"/>
          <c:max val="1500000000"/>
        </c:scaling>
        <c:delete val="0"/>
        <c:axPos val="b"/>
        <c:majorGridlines>
          <c:spPr>
            <a:ln>
              <a:prstDash val="sysDash"/>
            </a:ln>
          </c:spPr>
        </c:majorGridlines>
        <c:numFmt formatCode="&quot;$&quot;#,##0_);[Red]\(&quot;$&quot;#,##0\)" sourceLinked="0"/>
        <c:majorTickMark val="none"/>
        <c:minorTickMark val="none"/>
        <c:tickLblPos val="nextTo"/>
        <c:txPr>
          <a:bodyPr/>
          <a:lstStyle/>
          <a:p>
            <a:pPr>
              <a:defRPr sz="900" b="1"/>
            </a:pPr>
            <a:endParaRPr lang="en-US"/>
          </a:p>
        </c:txPr>
        <c:crossAx val="49920640"/>
        <c:crosses val="autoZero"/>
        <c:crossBetween val="between"/>
        <c:majorUnit val="250000000"/>
        <c:dispUnits>
          <c:builtInUnit val="millions"/>
        </c:dispUnits>
      </c:valAx>
    </c:plotArea>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900342-DDC2-42DA-9447-631D4B4611F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31908E7-A45A-4E57-B8D5-C42C91E7FE09}">
      <dgm:prSet phldrT="[Text]" custT="1"/>
      <dgm:spPr/>
      <dgm:t>
        <a:bodyPr/>
        <a:lstStyle/>
        <a:p>
          <a:r>
            <a:rPr lang="en-US" sz="1600" b="1" dirty="0">
              <a:solidFill>
                <a:schemeClr val="accent2"/>
              </a:solidFill>
            </a:rPr>
            <a:t>Capital </a:t>
          </a:r>
          <a:br>
            <a:rPr lang="en-US" sz="1600" b="1" dirty="0">
              <a:solidFill>
                <a:schemeClr val="accent2"/>
              </a:solidFill>
            </a:rPr>
          </a:br>
          <a:r>
            <a:rPr lang="en-US" sz="1600" b="1" dirty="0">
              <a:solidFill>
                <a:schemeClr val="accent2"/>
              </a:solidFill>
            </a:rPr>
            <a:t>Planning Approach</a:t>
          </a:r>
        </a:p>
      </dgm:t>
    </dgm:pt>
    <dgm:pt modelId="{78AD9752-D015-447B-A875-AABEED395BEA}" type="parTrans" cxnId="{39176934-E045-40A7-9E21-6CDBB367E14D}">
      <dgm:prSet/>
      <dgm:spPr/>
      <dgm:t>
        <a:bodyPr/>
        <a:lstStyle/>
        <a:p>
          <a:endParaRPr lang="en-US"/>
        </a:p>
      </dgm:t>
    </dgm:pt>
    <dgm:pt modelId="{94795D52-2898-4D68-8734-AC5EDA48D313}" type="sibTrans" cxnId="{39176934-E045-40A7-9E21-6CDBB367E14D}">
      <dgm:prSet/>
      <dgm:spPr/>
      <dgm:t>
        <a:bodyPr/>
        <a:lstStyle/>
        <a:p>
          <a:endParaRPr lang="en-US"/>
        </a:p>
      </dgm:t>
    </dgm:pt>
    <dgm:pt modelId="{6A4579A8-09C5-4F85-B497-8C95B16BEEE6}">
      <dgm:prSet phldrT="[Text]" custT="1"/>
      <dgm:spPr/>
      <dgm:t>
        <a:bodyPr/>
        <a:lstStyle/>
        <a:p>
          <a:pPr algn="just"/>
          <a:r>
            <a:rPr lang="en-US" sz="1400" b="1" dirty="0">
              <a:solidFill>
                <a:schemeClr val="accent2"/>
              </a:solidFill>
            </a:rPr>
            <a:t>Priorities: </a:t>
          </a:r>
          <a:r>
            <a:rPr lang="en-US" sz="1300" dirty="0"/>
            <a:t>this CIP update maintains the strategy to invest first in the reliability of the transportation system, followed by modernization and</a:t>
          </a:r>
          <a:r>
            <a:rPr lang="en-US" sz="1300"/>
            <a:t>, as a </a:t>
          </a:r>
          <a:r>
            <a:rPr lang="en-US" sz="1300" dirty="0"/>
            <a:t>final priority, expansion.  For the 2019-2023 CIP emphasis has shifted to modernization of our assets with our programmed investments.  Reliability and Modernization combine to account for over 78% of our investments.</a:t>
          </a:r>
        </a:p>
      </dgm:t>
    </dgm:pt>
    <dgm:pt modelId="{B23C5EB1-6C74-46B8-809D-9470F0540521}" type="parTrans" cxnId="{AC84981A-88FB-4686-A7C4-644078BAE4F1}">
      <dgm:prSet/>
      <dgm:spPr/>
      <dgm:t>
        <a:bodyPr/>
        <a:lstStyle/>
        <a:p>
          <a:endParaRPr lang="en-US"/>
        </a:p>
      </dgm:t>
    </dgm:pt>
    <dgm:pt modelId="{58397DBB-CE56-445A-AD86-64FA32CCBD3F}" type="sibTrans" cxnId="{AC84981A-88FB-4686-A7C4-644078BAE4F1}">
      <dgm:prSet/>
      <dgm:spPr/>
      <dgm:t>
        <a:bodyPr/>
        <a:lstStyle/>
        <a:p>
          <a:endParaRPr lang="en-US"/>
        </a:p>
      </dgm:t>
    </dgm:pt>
    <dgm:pt modelId="{720189F9-614D-490B-91A0-7402F39A1221}">
      <dgm:prSet phldrT="[Text]" custT="1"/>
      <dgm:spPr/>
      <dgm:t>
        <a:bodyPr/>
        <a:lstStyle/>
        <a:p>
          <a:r>
            <a:rPr lang="en-US" sz="1400" b="1" dirty="0">
              <a:solidFill>
                <a:schemeClr val="accent2"/>
              </a:solidFill>
            </a:rPr>
            <a:t>Programs:</a:t>
          </a:r>
          <a:r>
            <a:rPr lang="en-US" sz="1400" b="1" dirty="0"/>
            <a:t> </a:t>
          </a:r>
          <a:r>
            <a:rPr lang="en-US" sz="1300" b="0" dirty="0"/>
            <a:t>this CIP update has changed </a:t>
          </a:r>
          <a:r>
            <a:rPr lang="en-US" sz="1300" dirty="0"/>
            <a:t>some programs to better reflect the needs of modal divisions or asset management. There are </a:t>
          </a:r>
          <a:r>
            <a:rPr lang="en-US" sz="1300" dirty="0">
              <a:solidFill>
                <a:schemeClr val="tx1"/>
              </a:solidFill>
            </a:rPr>
            <a:t>67</a:t>
          </a:r>
          <a:r>
            <a:rPr lang="en-US" sz="1300" dirty="0"/>
            <a:t> investment programs. See details on the program changes.  With this CIP, major multi-faceted projects such as Green Line Extension, South Coast Rail, among others, have now been shifted into their own programs.</a:t>
          </a:r>
        </a:p>
      </dgm:t>
    </dgm:pt>
    <dgm:pt modelId="{8B5E48F5-86BB-4296-8E66-586521A6DC1D}" type="parTrans" cxnId="{1CFFA12B-F690-4B88-A79F-0BABED352CE7}">
      <dgm:prSet/>
      <dgm:spPr/>
      <dgm:t>
        <a:bodyPr/>
        <a:lstStyle/>
        <a:p>
          <a:endParaRPr lang="en-US"/>
        </a:p>
      </dgm:t>
    </dgm:pt>
    <dgm:pt modelId="{19C2BA19-053D-436A-8C2B-4C263AE3659E}" type="sibTrans" cxnId="{1CFFA12B-F690-4B88-A79F-0BABED352CE7}">
      <dgm:prSet/>
      <dgm:spPr/>
      <dgm:t>
        <a:bodyPr/>
        <a:lstStyle/>
        <a:p>
          <a:endParaRPr lang="en-US"/>
        </a:p>
      </dgm:t>
    </dgm:pt>
    <dgm:pt modelId="{DDF41C1A-0BD2-4755-9FC5-98572818E4CB}">
      <dgm:prSet phldrT="[Text]" custT="1"/>
      <dgm:spPr/>
      <dgm:t>
        <a:bodyPr/>
        <a:lstStyle/>
        <a:p>
          <a:r>
            <a:rPr lang="en-US" sz="1400" b="1" dirty="0">
              <a:solidFill>
                <a:schemeClr val="accent2"/>
              </a:solidFill>
            </a:rPr>
            <a:t>Project selection:</a:t>
          </a:r>
          <a:r>
            <a:rPr lang="en-US" sz="1400" b="1" dirty="0"/>
            <a:t> </a:t>
          </a:r>
          <a:r>
            <a:rPr lang="en-US" sz="1300" dirty="0"/>
            <a:t>this CIP update reflects the changes made </a:t>
          </a:r>
          <a:r>
            <a:rPr lang="en-US" sz="1300" dirty="0">
              <a:solidFill>
                <a:schemeClr val="tx1"/>
              </a:solidFill>
            </a:rPr>
            <a:t>in 2018 </a:t>
          </a:r>
          <a:r>
            <a:rPr lang="en-US" sz="1300" dirty="0"/>
            <a:t>to the weights used in the evaluation of modernization and expansion investments. </a:t>
          </a:r>
        </a:p>
      </dgm:t>
    </dgm:pt>
    <dgm:pt modelId="{8C680F00-71CC-4C01-A005-0D02CD3AF130}" type="parTrans" cxnId="{59F8B74B-572F-4503-9423-4EAED44381CF}">
      <dgm:prSet/>
      <dgm:spPr/>
      <dgm:t>
        <a:bodyPr/>
        <a:lstStyle/>
        <a:p>
          <a:endParaRPr lang="en-US"/>
        </a:p>
      </dgm:t>
    </dgm:pt>
    <dgm:pt modelId="{53DDC1AF-23F1-4C2A-989D-38BE96257995}" type="sibTrans" cxnId="{59F8B74B-572F-4503-9423-4EAED44381CF}">
      <dgm:prSet/>
      <dgm:spPr/>
      <dgm:t>
        <a:bodyPr/>
        <a:lstStyle/>
        <a:p>
          <a:endParaRPr lang="en-US"/>
        </a:p>
      </dgm:t>
    </dgm:pt>
    <dgm:pt modelId="{2A02FA37-E28A-4073-9B55-F1F2F875DCBB}">
      <dgm:prSet phldrT="[Text]" custT="1"/>
      <dgm:spPr/>
      <dgm:t>
        <a:bodyPr/>
        <a:lstStyle/>
        <a:p>
          <a:pPr algn="just"/>
          <a:r>
            <a:rPr lang="en-US" sz="1400" b="1" dirty="0">
              <a:solidFill>
                <a:schemeClr val="accent2"/>
              </a:solidFill>
            </a:rPr>
            <a:t>Planning for Performance Tool:</a:t>
          </a:r>
          <a:r>
            <a:rPr lang="en-US" sz="1400" dirty="0">
              <a:solidFill>
                <a:schemeClr val="accent2"/>
              </a:solidFill>
            </a:rPr>
            <a:t> </a:t>
          </a:r>
          <a:r>
            <a:rPr lang="en-US" sz="1300" dirty="0"/>
            <a:t>the tool was revamped to more clearly reflect the CIP programs contained in this CIP update. The tool also updated data and analysis for some programs. The tool will continue to be updated in the future to forecast the performance of as many programs as possible. </a:t>
          </a:r>
        </a:p>
      </dgm:t>
    </dgm:pt>
    <dgm:pt modelId="{3D9C60EF-6ECB-4ACA-9C07-2E2B325A525E}" type="parTrans" cxnId="{B7B816E4-B2E9-4748-B635-49AC01C256B0}">
      <dgm:prSet/>
      <dgm:spPr/>
      <dgm:t>
        <a:bodyPr/>
        <a:lstStyle/>
        <a:p>
          <a:endParaRPr lang="en-US"/>
        </a:p>
      </dgm:t>
    </dgm:pt>
    <dgm:pt modelId="{1CF68224-C84C-4855-99C4-BEB3E8A6BF7A}" type="sibTrans" cxnId="{B7B816E4-B2E9-4748-B635-49AC01C256B0}">
      <dgm:prSet/>
      <dgm:spPr/>
      <dgm:t>
        <a:bodyPr/>
        <a:lstStyle/>
        <a:p>
          <a:endParaRPr lang="en-US"/>
        </a:p>
      </dgm:t>
    </dgm:pt>
    <dgm:pt modelId="{6DA9A21A-AA16-4DE0-9AF9-F70D14053701}">
      <dgm:prSet phldrT="[Text]" custT="1"/>
      <dgm:spPr/>
      <dgm:t>
        <a:bodyPr/>
        <a:lstStyle/>
        <a:p>
          <a:pPr algn="just"/>
          <a:r>
            <a:rPr lang="en-US" sz="1400" b="1" dirty="0">
              <a:solidFill>
                <a:schemeClr val="accent2"/>
              </a:solidFill>
            </a:rPr>
            <a:t>CIP and STIP alignment:</a:t>
          </a:r>
          <a:r>
            <a:rPr lang="en-US" sz="1400" dirty="0">
              <a:solidFill>
                <a:schemeClr val="accent2"/>
              </a:solidFill>
            </a:rPr>
            <a:t> </a:t>
          </a:r>
          <a:r>
            <a:rPr lang="en-US" sz="1300" dirty="0"/>
            <a:t>the development timelines of the CIP and STIP were aligned so that all applicable investments are identified in each document. This is important for the CIP to more accurately reflect regional priority projects identified by our MPO partners. </a:t>
          </a:r>
        </a:p>
      </dgm:t>
    </dgm:pt>
    <dgm:pt modelId="{0D830103-FC26-4BBF-828B-5703E7841E2B}" type="parTrans" cxnId="{37BC123D-0E78-445A-912F-5CC8ED654EB3}">
      <dgm:prSet/>
      <dgm:spPr/>
      <dgm:t>
        <a:bodyPr/>
        <a:lstStyle/>
        <a:p>
          <a:endParaRPr lang="en-US"/>
        </a:p>
      </dgm:t>
    </dgm:pt>
    <dgm:pt modelId="{9D670B01-3CC9-4312-A1EF-45ACC965B278}" type="sibTrans" cxnId="{37BC123D-0E78-445A-912F-5CC8ED654EB3}">
      <dgm:prSet/>
      <dgm:spPr/>
      <dgm:t>
        <a:bodyPr/>
        <a:lstStyle/>
        <a:p>
          <a:endParaRPr lang="en-US"/>
        </a:p>
      </dgm:t>
    </dgm:pt>
    <dgm:pt modelId="{35C0FA19-6474-4F6E-925E-3B88C9AC4F0F}">
      <dgm:prSet phldrT="[Text]" custT="1"/>
      <dgm:spPr/>
      <dgm:t>
        <a:bodyPr/>
        <a:lstStyle/>
        <a:p>
          <a:pPr algn="just"/>
          <a:r>
            <a:rPr lang="en-US" sz="1400" b="1" dirty="0">
              <a:solidFill>
                <a:schemeClr val="accent2"/>
              </a:solidFill>
            </a:rPr>
            <a:t>Project intake: </a:t>
          </a:r>
          <a:r>
            <a:rPr lang="en-US" sz="1300" dirty="0"/>
            <a:t>a new tool was launched </a:t>
          </a:r>
          <a:r>
            <a:rPr lang="en-US" sz="1300" dirty="0">
              <a:solidFill>
                <a:schemeClr val="tx1"/>
              </a:solidFill>
            </a:rPr>
            <a:t>in 2017 </a:t>
          </a:r>
          <a:r>
            <a:rPr lang="en-US" sz="1300" dirty="0"/>
            <a:t>to help our municipal partners initiate Highway Division projects to be considered for investment by MassDOT or their respective MPO. This tool streamlines and improves what used to be a paper-driven process, which required substantial manual entry of data. The tool will continue to be improved and will be expanded to other Divisions including the MBTA.</a:t>
          </a:r>
        </a:p>
      </dgm:t>
    </dgm:pt>
    <dgm:pt modelId="{F971FB09-1125-4FA4-95B4-01AB9EA28295}" type="parTrans" cxnId="{448EAE37-1545-47C2-B294-0E5B295A522B}">
      <dgm:prSet/>
      <dgm:spPr/>
      <dgm:t>
        <a:bodyPr/>
        <a:lstStyle/>
        <a:p>
          <a:endParaRPr lang="en-US"/>
        </a:p>
      </dgm:t>
    </dgm:pt>
    <dgm:pt modelId="{804EA6DE-5DCD-4F86-8C48-4B6E3DF06380}" type="sibTrans" cxnId="{448EAE37-1545-47C2-B294-0E5B295A522B}">
      <dgm:prSet/>
      <dgm:spPr/>
      <dgm:t>
        <a:bodyPr/>
        <a:lstStyle/>
        <a:p>
          <a:endParaRPr lang="en-US"/>
        </a:p>
      </dgm:t>
    </dgm:pt>
    <dgm:pt modelId="{EA385AE0-5996-437F-B2FC-08EB7CE1A477}" type="pres">
      <dgm:prSet presAssocID="{98900342-DDC2-42DA-9447-631D4B4611F1}" presName="vert0" presStyleCnt="0">
        <dgm:presLayoutVars>
          <dgm:dir/>
          <dgm:animOne val="branch"/>
          <dgm:animLvl val="lvl"/>
        </dgm:presLayoutVars>
      </dgm:prSet>
      <dgm:spPr/>
      <dgm:t>
        <a:bodyPr/>
        <a:lstStyle/>
        <a:p>
          <a:endParaRPr lang="en-US"/>
        </a:p>
      </dgm:t>
    </dgm:pt>
    <dgm:pt modelId="{B682E7A1-C038-4CD4-85A5-CEAF4E8FFC16}" type="pres">
      <dgm:prSet presAssocID="{131908E7-A45A-4E57-B8D5-C42C91E7FE09}" presName="thickLine" presStyleLbl="alignNode1" presStyleIdx="0" presStyleCnt="1"/>
      <dgm:spPr/>
    </dgm:pt>
    <dgm:pt modelId="{D10A0288-4523-4768-89CD-A0AB18E39BB2}" type="pres">
      <dgm:prSet presAssocID="{131908E7-A45A-4E57-B8D5-C42C91E7FE09}" presName="horz1" presStyleCnt="0"/>
      <dgm:spPr/>
    </dgm:pt>
    <dgm:pt modelId="{011603B3-C0D4-42DD-9B7B-A6C35398D0AA}" type="pres">
      <dgm:prSet presAssocID="{131908E7-A45A-4E57-B8D5-C42C91E7FE09}" presName="tx1" presStyleLbl="revTx" presStyleIdx="0" presStyleCnt="7"/>
      <dgm:spPr/>
      <dgm:t>
        <a:bodyPr/>
        <a:lstStyle/>
        <a:p>
          <a:endParaRPr lang="en-US"/>
        </a:p>
      </dgm:t>
    </dgm:pt>
    <dgm:pt modelId="{15C34A21-6626-4528-92C1-D63B296A06ED}" type="pres">
      <dgm:prSet presAssocID="{131908E7-A45A-4E57-B8D5-C42C91E7FE09}" presName="vert1" presStyleCnt="0"/>
      <dgm:spPr/>
    </dgm:pt>
    <dgm:pt modelId="{2D4C241A-210E-451F-8864-9E4AB219D04E}" type="pres">
      <dgm:prSet presAssocID="{6A4579A8-09C5-4F85-B497-8C95B16BEEE6}" presName="vertSpace2a" presStyleCnt="0"/>
      <dgm:spPr/>
    </dgm:pt>
    <dgm:pt modelId="{6592AF24-2CCA-4630-A06F-4390AA7AD562}" type="pres">
      <dgm:prSet presAssocID="{6A4579A8-09C5-4F85-B497-8C95B16BEEE6}" presName="horz2" presStyleCnt="0"/>
      <dgm:spPr/>
    </dgm:pt>
    <dgm:pt modelId="{94D7FF5E-2759-4DCF-9F60-98182984226A}" type="pres">
      <dgm:prSet presAssocID="{6A4579A8-09C5-4F85-B497-8C95B16BEEE6}" presName="horzSpace2" presStyleCnt="0"/>
      <dgm:spPr/>
    </dgm:pt>
    <dgm:pt modelId="{CEB0D0B2-D09C-4118-9769-FEC48989E331}" type="pres">
      <dgm:prSet presAssocID="{6A4579A8-09C5-4F85-B497-8C95B16BEEE6}" presName="tx2" presStyleLbl="revTx" presStyleIdx="1" presStyleCnt="7"/>
      <dgm:spPr/>
      <dgm:t>
        <a:bodyPr/>
        <a:lstStyle/>
        <a:p>
          <a:endParaRPr lang="en-US"/>
        </a:p>
      </dgm:t>
    </dgm:pt>
    <dgm:pt modelId="{20222A56-6715-49D2-A2FC-650E210C258B}" type="pres">
      <dgm:prSet presAssocID="{6A4579A8-09C5-4F85-B497-8C95B16BEEE6}" presName="vert2" presStyleCnt="0"/>
      <dgm:spPr/>
    </dgm:pt>
    <dgm:pt modelId="{AC59C633-E9BC-485D-904D-E33825817C08}" type="pres">
      <dgm:prSet presAssocID="{6A4579A8-09C5-4F85-B497-8C95B16BEEE6}" presName="thinLine2b" presStyleLbl="callout" presStyleIdx="0" presStyleCnt="6"/>
      <dgm:spPr/>
    </dgm:pt>
    <dgm:pt modelId="{B91297C7-121D-435A-8C23-E54BE4FE7305}" type="pres">
      <dgm:prSet presAssocID="{6A4579A8-09C5-4F85-B497-8C95B16BEEE6}" presName="vertSpace2b" presStyleCnt="0"/>
      <dgm:spPr/>
    </dgm:pt>
    <dgm:pt modelId="{D7F5350E-8B7D-4BEA-9F71-A73F5CD3BF81}" type="pres">
      <dgm:prSet presAssocID="{720189F9-614D-490B-91A0-7402F39A1221}" presName="horz2" presStyleCnt="0"/>
      <dgm:spPr/>
    </dgm:pt>
    <dgm:pt modelId="{AAF14C07-FC59-4AF3-9039-757B95A940E9}" type="pres">
      <dgm:prSet presAssocID="{720189F9-614D-490B-91A0-7402F39A1221}" presName="horzSpace2" presStyleCnt="0"/>
      <dgm:spPr/>
    </dgm:pt>
    <dgm:pt modelId="{CB9C2C7A-31D4-4096-AC79-4A782A67297A}" type="pres">
      <dgm:prSet presAssocID="{720189F9-614D-490B-91A0-7402F39A1221}" presName="tx2" presStyleLbl="revTx" presStyleIdx="2" presStyleCnt="7"/>
      <dgm:spPr/>
      <dgm:t>
        <a:bodyPr/>
        <a:lstStyle/>
        <a:p>
          <a:endParaRPr lang="en-US"/>
        </a:p>
      </dgm:t>
    </dgm:pt>
    <dgm:pt modelId="{BCC7F0AD-63F6-4880-A401-7D0733319CD1}" type="pres">
      <dgm:prSet presAssocID="{720189F9-614D-490B-91A0-7402F39A1221}" presName="vert2" presStyleCnt="0"/>
      <dgm:spPr/>
    </dgm:pt>
    <dgm:pt modelId="{5165E880-897A-4E9B-8B1A-25565F258607}" type="pres">
      <dgm:prSet presAssocID="{720189F9-614D-490B-91A0-7402F39A1221}" presName="thinLine2b" presStyleLbl="callout" presStyleIdx="1" presStyleCnt="6"/>
      <dgm:spPr/>
    </dgm:pt>
    <dgm:pt modelId="{DF1D5894-99F3-4091-A3A5-0735E3AB81B8}" type="pres">
      <dgm:prSet presAssocID="{720189F9-614D-490B-91A0-7402F39A1221}" presName="vertSpace2b" presStyleCnt="0"/>
      <dgm:spPr/>
    </dgm:pt>
    <dgm:pt modelId="{78645032-A58C-400D-BECF-7AEBD2B7F75F}" type="pres">
      <dgm:prSet presAssocID="{DDF41C1A-0BD2-4755-9FC5-98572818E4CB}" presName="horz2" presStyleCnt="0"/>
      <dgm:spPr/>
    </dgm:pt>
    <dgm:pt modelId="{E5E24A35-4B29-4281-9B42-B397BBB98B89}" type="pres">
      <dgm:prSet presAssocID="{DDF41C1A-0BD2-4755-9FC5-98572818E4CB}" presName="horzSpace2" presStyleCnt="0"/>
      <dgm:spPr/>
    </dgm:pt>
    <dgm:pt modelId="{69A064E3-5872-434B-AD83-9C4B158ED004}" type="pres">
      <dgm:prSet presAssocID="{DDF41C1A-0BD2-4755-9FC5-98572818E4CB}" presName="tx2" presStyleLbl="revTx" presStyleIdx="3" presStyleCnt="7"/>
      <dgm:spPr/>
      <dgm:t>
        <a:bodyPr/>
        <a:lstStyle/>
        <a:p>
          <a:endParaRPr lang="en-US"/>
        </a:p>
      </dgm:t>
    </dgm:pt>
    <dgm:pt modelId="{EBC51F25-3786-4432-9AB5-14367A78F3D4}" type="pres">
      <dgm:prSet presAssocID="{DDF41C1A-0BD2-4755-9FC5-98572818E4CB}" presName="vert2" presStyleCnt="0"/>
      <dgm:spPr/>
    </dgm:pt>
    <dgm:pt modelId="{9F2E05BC-0B18-46A3-9CD2-3118A7BA8376}" type="pres">
      <dgm:prSet presAssocID="{DDF41C1A-0BD2-4755-9FC5-98572818E4CB}" presName="thinLine2b" presStyleLbl="callout" presStyleIdx="2" presStyleCnt="6"/>
      <dgm:spPr/>
    </dgm:pt>
    <dgm:pt modelId="{DFC6E14C-D556-40B2-804A-7EBD78D2E38E}" type="pres">
      <dgm:prSet presAssocID="{DDF41C1A-0BD2-4755-9FC5-98572818E4CB}" presName="vertSpace2b" presStyleCnt="0"/>
      <dgm:spPr/>
    </dgm:pt>
    <dgm:pt modelId="{F0EAC1F5-4DAA-4710-9F43-1C70F4145A95}" type="pres">
      <dgm:prSet presAssocID="{2A02FA37-E28A-4073-9B55-F1F2F875DCBB}" presName="horz2" presStyleCnt="0"/>
      <dgm:spPr/>
    </dgm:pt>
    <dgm:pt modelId="{61E732F1-F4A8-48B3-8130-CF043A09C0FF}" type="pres">
      <dgm:prSet presAssocID="{2A02FA37-E28A-4073-9B55-F1F2F875DCBB}" presName="horzSpace2" presStyleCnt="0"/>
      <dgm:spPr/>
    </dgm:pt>
    <dgm:pt modelId="{8AF18A0B-0F82-41C8-979A-71566F7E7214}" type="pres">
      <dgm:prSet presAssocID="{2A02FA37-E28A-4073-9B55-F1F2F875DCBB}" presName="tx2" presStyleLbl="revTx" presStyleIdx="4" presStyleCnt="7"/>
      <dgm:spPr/>
      <dgm:t>
        <a:bodyPr/>
        <a:lstStyle/>
        <a:p>
          <a:endParaRPr lang="en-US"/>
        </a:p>
      </dgm:t>
    </dgm:pt>
    <dgm:pt modelId="{9FA79A4C-97F4-4CF2-92A6-796135A8BA4A}" type="pres">
      <dgm:prSet presAssocID="{2A02FA37-E28A-4073-9B55-F1F2F875DCBB}" presName="vert2" presStyleCnt="0"/>
      <dgm:spPr/>
    </dgm:pt>
    <dgm:pt modelId="{EA04BEDD-7C6A-4336-A167-36A3CE5C16DA}" type="pres">
      <dgm:prSet presAssocID="{2A02FA37-E28A-4073-9B55-F1F2F875DCBB}" presName="thinLine2b" presStyleLbl="callout" presStyleIdx="3" presStyleCnt="6"/>
      <dgm:spPr/>
    </dgm:pt>
    <dgm:pt modelId="{C11E8125-911C-4C7C-8823-A06C434434F4}" type="pres">
      <dgm:prSet presAssocID="{2A02FA37-E28A-4073-9B55-F1F2F875DCBB}" presName="vertSpace2b" presStyleCnt="0"/>
      <dgm:spPr/>
    </dgm:pt>
    <dgm:pt modelId="{59A093A7-25D4-4F37-A741-C47AA019F27B}" type="pres">
      <dgm:prSet presAssocID="{35C0FA19-6474-4F6E-925E-3B88C9AC4F0F}" presName="horz2" presStyleCnt="0"/>
      <dgm:spPr/>
    </dgm:pt>
    <dgm:pt modelId="{AA45B7B4-D83D-4025-9F42-61ECC002E2DD}" type="pres">
      <dgm:prSet presAssocID="{35C0FA19-6474-4F6E-925E-3B88C9AC4F0F}" presName="horzSpace2" presStyleCnt="0"/>
      <dgm:spPr/>
    </dgm:pt>
    <dgm:pt modelId="{3EC04994-991D-4BC6-9DDA-07D45C3540CD}" type="pres">
      <dgm:prSet presAssocID="{35C0FA19-6474-4F6E-925E-3B88C9AC4F0F}" presName="tx2" presStyleLbl="revTx" presStyleIdx="5" presStyleCnt="7"/>
      <dgm:spPr/>
      <dgm:t>
        <a:bodyPr/>
        <a:lstStyle/>
        <a:p>
          <a:endParaRPr lang="en-US"/>
        </a:p>
      </dgm:t>
    </dgm:pt>
    <dgm:pt modelId="{46B9B61D-B775-4DAD-B14A-463AB423FAF9}" type="pres">
      <dgm:prSet presAssocID="{35C0FA19-6474-4F6E-925E-3B88C9AC4F0F}" presName="vert2" presStyleCnt="0"/>
      <dgm:spPr/>
    </dgm:pt>
    <dgm:pt modelId="{FAAE414D-6D75-438C-8FB5-04AF367741F4}" type="pres">
      <dgm:prSet presAssocID="{35C0FA19-6474-4F6E-925E-3B88C9AC4F0F}" presName="thinLine2b" presStyleLbl="callout" presStyleIdx="4" presStyleCnt="6"/>
      <dgm:spPr/>
    </dgm:pt>
    <dgm:pt modelId="{727E5EEC-94F0-422E-A44F-9834AE8A572E}" type="pres">
      <dgm:prSet presAssocID="{35C0FA19-6474-4F6E-925E-3B88C9AC4F0F}" presName="vertSpace2b" presStyleCnt="0"/>
      <dgm:spPr/>
    </dgm:pt>
    <dgm:pt modelId="{8BB3BC7B-620B-4158-B6A4-D36120657F0E}" type="pres">
      <dgm:prSet presAssocID="{6DA9A21A-AA16-4DE0-9AF9-F70D14053701}" presName="horz2" presStyleCnt="0"/>
      <dgm:spPr/>
    </dgm:pt>
    <dgm:pt modelId="{2B421107-2949-48C3-8E18-F826C2BC9703}" type="pres">
      <dgm:prSet presAssocID="{6DA9A21A-AA16-4DE0-9AF9-F70D14053701}" presName="horzSpace2" presStyleCnt="0"/>
      <dgm:spPr/>
    </dgm:pt>
    <dgm:pt modelId="{2ACB5991-375F-4C65-BE7B-148468E038D9}" type="pres">
      <dgm:prSet presAssocID="{6DA9A21A-AA16-4DE0-9AF9-F70D14053701}" presName="tx2" presStyleLbl="revTx" presStyleIdx="6" presStyleCnt="7"/>
      <dgm:spPr/>
      <dgm:t>
        <a:bodyPr/>
        <a:lstStyle/>
        <a:p>
          <a:endParaRPr lang="en-US"/>
        </a:p>
      </dgm:t>
    </dgm:pt>
    <dgm:pt modelId="{1F99FB13-CD90-4755-BD80-CFAA2814D47C}" type="pres">
      <dgm:prSet presAssocID="{6DA9A21A-AA16-4DE0-9AF9-F70D14053701}" presName="vert2" presStyleCnt="0"/>
      <dgm:spPr/>
    </dgm:pt>
    <dgm:pt modelId="{5A93A53D-6875-4B0B-B0CE-00169834B169}" type="pres">
      <dgm:prSet presAssocID="{6DA9A21A-AA16-4DE0-9AF9-F70D14053701}" presName="thinLine2b" presStyleLbl="callout" presStyleIdx="5" presStyleCnt="6"/>
      <dgm:spPr>
        <a:ln>
          <a:noFill/>
        </a:ln>
      </dgm:spPr>
    </dgm:pt>
    <dgm:pt modelId="{58795FDC-8D62-4080-ACF9-83B23EAD7F50}" type="pres">
      <dgm:prSet presAssocID="{6DA9A21A-AA16-4DE0-9AF9-F70D14053701}" presName="vertSpace2b" presStyleCnt="0"/>
      <dgm:spPr/>
    </dgm:pt>
  </dgm:ptLst>
  <dgm:cxnLst>
    <dgm:cxn modelId="{DA879A41-DF0D-494A-839D-2A40A214D4A5}" type="presOf" srcId="{6DA9A21A-AA16-4DE0-9AF9-F70D14053701}" destId="{2ACB5991-375F-4C65-BE7B-148468E038D9}" srcOrd="0" destOrd="0" presId="urn:microsoft.com/office/officeart/2008/layout/LinedList"/>
    <dgm:cxn modelId="{0184E014-CC26-4C09-B950-9A5E54000C9F}" type="presOf" srcId="{2A02FA37-E28A-4073-9B55-F1F2F875DCBB}" destId="{8AF18A0B-0F82-41C8-979A-71566F7E7214}" srcOrd="0" destOrd="0" presId="urn:microsoft.com/office/officeart/2008/layout/LinedList"/>
    <dgm:cxn modelId="{F8908E9B-8BC5-48D8-824B-86BA79C3C3E2}" type="presOf" srcId="{6A4579A8-09C5-4F85-B497-8C95B16BEEE6}" destId="{CEB0D0B2-D09C-4118-9769-FEC48989E331}" srcOrd="0" destOrd="0" presId="urn:microsoft.com/office/officeart/2008/layout/LinedList"/>
    <dgm:cxn modelId="{FE9AD6A9-7357-40BC-B6C5-7C32090611D9}" type="presOf" srcId="{35C0FA19-6474-4F6E-925E-3B88C9AC4F0F}" destId="{3EC04994-991D-4BC6-9DDA-07D45C3540CD}" srcOrd="0" destOrd="0" presId="urn:microsoft.com/office/officeart/2008/layout/LinedList"/>
    <dgm:cxn modelId="{24A22A69-3FB6-4FF3-AB9F-85BBD7A80992}" type="presOf" srcId="{131908E7-A45A-4E57-B8D5-C42C91E7FE09}" destId="{011603B3-C0D4-42DD-9B7B-A6C35398D0AA}" srcOrd="0" destOrd="0" presId="urn:microsoft.com/office/officeart/2008/layout/LinedList"/>
    <dgm:cxn modelId="{448EAE37-1545-47C2-B294-0E5B295A522B}" srcId="{131908E7-A45A-4E57-B8D5-C42C91E7FE09}" destId="{35C0FA19-6474-4F6E-925E-3B88C9AC4F0F}" srcOrd="4" destOrd="0" parTransId="{F971FB09-1125-4FA4-95B4-01AB9EA28295}" sibTransId="{804EA6DE-5DCD-4F86-8C48-4B6E3DF06380}"/>
    <dgm:cxn modelId="{37BC123D-0E78-445A-912F-5CC8ED654EB3}" srcId="{131908E7-A45A-4E57-B8D5-C42C91E7FE09}" destId="{6DA9A21A-AA16-4DE0-9AF9-F70D14053701}" srcOrd="5" destOrd="0" parTransId="{0D830103-FC26-4BBF-828B-5703E7841E2B}" sibTransId="{9D670B01-3CC9-4312-A1EF-45ACC965B278}"/>
    <dgm:cxn modelId="{59F8B74B-572F-4503-9423-4EAED44381CF}" srcId="{131908E7-A45A-4E57-B8D5-C42C91E7FE09}" destId="{DDF41C1A-0BD2-4755-9FC5-98572818E4CB}" srcOrd="2" destOrd="0" parTransId="{8C680F00-71CC-4C01-A005-0D02CD3AF130}" sibTransId="{53DDC1AF-23F1-4C2A-989D-38BE96257995}"/>
    <dgm:cxn modelId="{1CFFA12B-F690-4B88-A79F-0BABED352CE7}" srcId="{131908E7-A45A-4E57-B8D5-C42C91E7FE09}" destId="{720189F9-614D-490B-91A0-7402F39A1221}" srcOrd="1" destOrd="0" parTransId="{8B5E48F5-86BB-4296-8E66-586521A6DC1D}" sibTransId="{19C2BA19-053D-436A-8C2B-4C263AE3659E}"/>
    <dgm:cxn modelId="{B7B816E4-B2E9-4748-B635-49AC01C256B0}" srcId="{131908E7-A45A-4E57-B8D5-C42C91E7FE09}" destId="{2A02FA37-E28A-4073-9B55-F1F2F875DCBB}" srcOrd="3" destOrd="0" parTransId="{3D9C60EF-6ECB-4ACA-9C07-2E2B325A525E}" sibTransId="{1CF68224-C84C-4855-99C4-BEB3E8A6BF7A}"/>
    <dgm:cxn modelId="{AC84981A-88FB-4686-A7C4-644078BAE4F1}" srcId="{131908E7-A45A-4E57-B8D5-C42C91E7FE09}" destId="{6A4579A8-09C5-4F85-B497-8C95B16BEEE6}" srcOrd="0" destOrd="0" parTransId="{B23C5EB1-6C74-46B8-809D-9470F0540521}" sibTransId="{58397DBB-CE56-445A-AD86-64FA32CCBD3F}"/>
    <dgm:cxn modelId="{168F68B0-45CB-410C-BF45-4AC6C5FD3FB4}" type="presOf" srcId="{720189F9-614D-490B-91A0-7402F39A1221}" destId="{CB9C2C7A-31D4-4096-AC79-4A782A67297A}" srcOrd="0" destOrd="0" presId="urn:microsoft.com/office/officeart/2008/layout/LinedList"/>
    <dgm:cxn modelId="{78CD3706-CDAF-41DF-A87A-6C766E2451F3}" type="presOf" srcId="{98900342-DDC2-42DA-9447-631D4B4611F1}" destId="{EA385AE0-5996-437F-B2FC-08EB7CE1A477}" srcOrd="0" destOrd="0" presId="urn:microsoft.com/office/officeart/2008/layout/LinedList"/>
    <dgm:cxn modelId="{DEDC9A93-EAD3-42C5-BE41-942F998B954D}" type="presOf" srcId="{DDF41C1A-0BD2-4755-9FC5-98572818E4CB}" destId="{69A064E3-5872-434B-AD83-9C4B158ED004}" srcOrd="0" destOrd="0" presId="urn:microsoft.com/office/officeart/2008/layout/LinedList"/>
    <dgm:cxn modelId="{39176934-E045-40A7-9E21-6CDBB367E14D}" srcId="{98900342-DDC2-42DA-9447-631D4B4611F1}" destId="{131908E7-A45A-4E57-B8D5-C42C91E7FE09}" srcOrd="0" destOrd="0" parTransId="{78AD9752-D015-447B-A875-AABEED395BEA}" sibTransId="{94795D52-2898-4D68-8734-AC5EDA48D313}"/>
    <dgm:cxn modelId="{16BFE0C8-A978-4537-8EB1-9F58BDBF0B15}" type="presParOf" srcId="{EA385AE0-5996-437F-B2FC-08EB7CE1A477}" destId="{B682E7A1-C038-4CD4-85A5-CEAF4E8FFC16}" srcOrd="0" destOrd="0" presId="urn:microsoft.com/office/officeart/2008/layout/LinedList"/>
    <dgm:cxn modelId="{80FD0FE7-C97D-4E3B-B8F5-A7A96122F36C}" type="presParOf" srcId="{EA385AE0-5996-437F-B2FC-08EB7CE1A477}" destId="{D10A0288-4523-4768-89CD-A0AB18E39BB2}" srcOrd="1" destOrd="0" presId="urn:microsoft.com/office/officeart/2008/layout/LinedList"/>
    <dgm:cxn modelId="{6027ABD7-5B60-40ED-9E76-930757A9A598}" type="presParOf" srcId="{D10A0288-4523-4768-89CD-A0AB18E39BB2}" destId="{011603B3-C0D4-42DD-9B7B-A6C35398D0AA}" srcOrd="0" destOrd="0" presId="urn:microsoft.com/office/officeart/2008/layout/LinedList"/>
    <dgm:cxn modelId="{8B419E2C-5C12-4FA6-A90D-07DBDA2B0252}" type="presParOf" srcId="{D10A0288-4523-4768-89CD-A0AB18E39BB2}" destId="{15C34A21-6626-4528-92C1-D63B296A06ED}" srcOrd="1" destOrd="0" presId="urn:microsoft.com/office/officeart/2008/layout/LinedList"/>
    <dgm:cxn modelId="{718DA06C-8C6B-4D2C-9146-301630170039}" type="presParOf" srcId="{15C34A21-6626-4528-92C1-D63B296A06ED}" destId="{2D4C241A-210E-451F-8864-9E4AB219D04E}" srcOrd="0" destOrd="0" presId="urn:microsoft.com/office/officeart/2008/layout/LinedList"/>
    <dgm:cxn modelId="{F98FAFE8-5FBB-43CC-9F7A-9E29F7ADB779}" type="presParOf" srcId="{15C34A21-6626-4528-92C1-D63B296A06ED}" destId="{6592AF24-2CCA-4630-A06F-4390AA7AD562}" srcOrd="1" destOrd="0" presId="urn:microsoft.com/office/officeart/2008/layout/LinedList"/>
    <dgm:cxn modelId="{7C62D0AB-B998-4E15-80E3-7A15263A79C8}" type="presParOf" srcId="{6592AF24-2CCA-4630-A06F-4390AA7AD562}" destId="{94D7FF5E-2759-4DCF-9F60-98182984226A}" srcOrd="0" destOrd="0" presId="urn:microsoft.com/office/officeart/2008/layout/LinedList"/>
    <dgm:cxn modelId="{739EB281-857C-45A4-A117-1066769B26EC}" type="presParOf" srcId="{6592AF24-2CCA-4630-A06F-4390AA7AD562}" destId="{CEB0D0B2-D09C-4118-9769-FEC48989E331}" srcOrd="1" destOrd="0" presId="urn:microsoft.com/office/officeart/2008/layout/LinedList"/>
    <dgm:cxn modelId="{A2AFBE6A-FBE5-497A-B2BD-300DEFA5FA96}" type="presParOf" srcId="{6592AF24-2CCA-4630-A06F-4390AA7AD562}" destId="{20222A56-6715-49D2-A2FC-650E210C258B}" srcOrd="2" destOrd="0" presId="urn:microsoft.com/office/officeart/2008/layout/LinedList"/>
    <dgm:cxn modelId="{F5DDB72F-30FE-49C8-ABE3-7DA2A809E3A2}" type="presParOf" srcId="{15C34A21-6626-4528-92C1-D63B296A06ED}" destId="{AC59C633-E9BC-485D-904D-E33825817C08}" srcOrd="2" destOrd="0" presId="urn:microsoft.com/office/officeart/2008/layout/LinedList"/>
    <dgm:cxn modelId="{C42A74FA-6C97-49C8-88FA-1DF96BB5DD16}" type="presParOf" srcId="{15C34A21-6626-4528-92C1-D63B296A06ED}" destId="{B91297C7-121D-435A-8C23-E54BE4FE7305}" srcOrd="3" destOrd="0" presId="urn:microsoft.com/office/officeart/2008/layout/LinedList"/>
    <dgm:cxn modelId="{380051D9-4C97-41A5-86E6-C73D88BC9C53}" type="presParOf" srcId="{15C34A21-6626-4528-92C1-D63B296A06ED}" destId="{D7F5350E-8B7D-4BEA-9F71-A73F5CD3BF81}" srcOrd="4" destOrd="0" presId="urn:microsoft.com/office/officeart/2008/layout/LinedList"/>
    <dgm:cxn modelId="{1CCA6E30-7312-496F-87FC-1C14E02EE71E}" type="presParOf" srcId="{D7F5350E-8B7D-4BEA-9F71-A73F5CD3BF81}" destId="{AAF14C07-FC59-4AF3-9039-757B95A940E9}" srcOrd="0" destOrd="0" presId="urn:microsoft.com/office/officeart/2008/layout/LinedList"/>
    <dgm:cxn modelId="{C654FBEC-5A7A-46A2-8C40-E1D95973CFE0}" type="presParOf" srcId="{D7F5350E-8B7D-4BEA-9F71-A73F5CD3BF81}" destId="{CB9C2C7A-31D4-4096-AC79-4A782A67297A}" srcOrd="1" destOrd="0" presId="urn:microsoft.com/office/officeart/2008/layout/LinedList"/>
    <dgm:cxn modelId="{911A72E2-45D5-4239-B45C-18ED0AB9D7D3}" type="presParOf" srcId="{D7F5350E-8B7D-4BEA-9F71-A73F5CD3BF81}" destId="{BCC7F0AD-63F6-4880-A401-7D0733319CD1}" srcOrd="2" destOrd="0" presId="urn:microsoft.com/office/officeart/2008/layout/LinedList"/>
    <dgm:cxn modelId="{DDF31C2F-31DD-4CCC-ABAC-F091744DC7BF}" type="presParOf" srcId="{15C34A21-6626-4528-92C1-D63B296A06ED}" destId="{5165E880-897A-4E9B-8B1A-25565F258607}" srcOrd="5" destOrd="0" presId="urn:microsoft.com/office/officeart/2008/layout/LinedList"/>
    <dgm:cxn modelId="{7E1A5202-347F-4CCA-8BBC-F31A77D9E7E4}" type="presParOf" srcId="{15C34A21-6626-4528-92C1-D63B296A06ED}" destId="{DF1D5894-99F3-4091-A3A5-0735E3AB81B8}" srcOrd="6" destOrd="0" presId="urn:microsoft.com/office/officeart/2008/layout/LinedList"/>
    <dgm:cxn modelId="{0B7CC010-FBD4-4960-B99A-E98A24885CCC}" type="presParOf" srcId="{15C34A21-6626-4528-92C1-D63B296A06ED}" destId="{78645032-A58C-400D-BECF-7AEBD2B7F75F}" srcOrd="7" destOrd="0" presId="urn:microsoft.com/office/officeart/2008/layout/LinedList"/>
    <dgm:cxn modelId="{7F0908A9-D3BF-4FE7-835E-98C571EF219B}" type="presParOf" srcId="{78645032-A58C-400D-BECF-7AEBD2B7F75F}" destId="{E5E24A35-4B29-4281-9B42-B397BBB98B89}" srcOrd="0" destOrd="0" presId="urn:microsoft.com/office/officeart/2008/layout/LinedList"/>
    <dgm:cxn modelId="{5C13D973-7F45-4190-BACD-60994C99230E}" type="presParOf" srcId="{78645032-A58C-400D-BECF-7AEBD2B7F75F}" destId="{69A064E3-5872-434B-AD83-9C4B158ED004}" srcOrd="1" destOrd="0" presId="urn:microsoft.com/office/officeart/2008/layout/LinedList"/>
    <dgm:cxn modelId="{52F44D80-0ACA-47DA-9A0E-11532E6D7BE2}" type="presParOf" srcId="{78645032-A58C-400D-BECF-7AEBD2B7F75F}" destId="{EBC51F25-3786-4432-9AB5-14367A78F3D4}" srcOrd="2" destOrd="0" presId="urn:microsoft.com/office/officeart/2008/layout/LinedList"/>
    <dgm:cxn modelId="{276B719B-6479-4820-B759-8C27FD158657}" type="presParOf" srcId="{15C34A21-6626-4528-92C1-D63B296A06ED}" destId="{9F2E05BC-0B18-46A3-9CD2-3118A7BA8376}" srcOrd="8" destOrd="0" presId="urn:microsoft.com/office/officeart/2008/layout/LinedList"/>
    <dgm:cxn modelId="{CF30E77B-A322-4A95-BE48-61312824973A}" type="presParOf" srcId="{15C34A21-6626-4528-92C1-D63B296A06ED}" destId="{DFC6E14C-D556-40B2-804A-7EBD78D2E38E}" srcOrd="9" destOrd="0" presId="urn:microsoft.com/office/officeart/2008/layout/LinedList"/>
    <dgm:cxn modelId="{0D024633-A625-4291-9A79-A30D30FAB5C7}" type="presParOf" srcId="{15C34A21-6626-4528-92C1-D63B296A06ED}" destId="{F0EAC1F5-4DAA-4710-9F43-1C70F4145A95}" srcOrd="10" destOrd="0" presId="urn:microsoft.com/office/officeart/2008/layout/LinedList"/>
    <dgm:cxn modelId="{A1E92EB9-39B8-4332-BA93-0DC0852D485B}" type="presParOf" srcId="{F0EAC1F5-4DAA-4710-9F43-1C70F4145A95}" destId="{61E732F1-F4A8-48B3-8130-CF043A09C0FF}" srcOrd="0" destOrd="0" presId="urn:microsoft.com/office/officeart/2008/layout/LinedList"/>
    <dgm:cxn modelId="{8E17751D-2F69-4C67-8D85-30666EEEA38E}" type="presParOf" srcId="{F0EAC1F5-4DAA-4710-9F43-1C70F4145A95}" destId="{8AF18A0B-0F82-41C8-979A-71566F7E7214}" srcOrd="1" destOrd="0" presId="urn:microsoft.com/office/officeart/2008/layout/LinedList"/>
    <dgm:cxn modelId="{B069CC12-82F7-4425-8217-F807483D6FBB}" type="presParOf" srcId="{F0EAC1F5-4DAA-4710-9F43-1C70F4145A95}" destId="{9FA79A4C-97F4-4CF2-92A6-796135A8BA4A}" srcOrd="2" destOrd="0" presId="urn:microsoft.com/office/officeart/2008/layout/LinedList"/>
    <dgm:cxn modelId="{9D55611F-82E2-43F5-A210-065A3A237473}" type="presParOf" srcId="{15C34A21-6626-4528-92C1-D63B296A06ED}" destId="{EA04BEDD-7C6A-4336-A167-36A3CE5C16DA}" srcOrd="11" destOrd="0" presId="urn:microsoft.com/office/officeart/2008/layout/LinedList"/>
    <dgm:cxn modelId="{9DB31F02-205C-4B09-A94A-B33A9365F2F4}" type="presParOf" srcId="{15C34A21-6626-4528-92C1-D63B296A06ED}" destId="{C11E8125-911C-4C7C-8823-A06C434434F4}" srcOrd="12" destOrd="0" presId="urn:microsoft.com/office/officeart/2008/layout/LinedList"/>
    <dgm:cxn modelId="{3F624117-2E51-4C81-A23B-E29EBF8C9DBB}" type="presParOf" srcId="{15C34A21-6626-4528-92C1-D63B296A06ED}" destId="{59A093A7-25D4-4F37-A741-C47AA019F27B}" srcOrd="13" destOrd="0" presId="urn:microsoft.com/office/officeart/2008/layout/LinedList"/>
    <dgm:cxn modelId="{089A9C20-B496-41E2-B819-56AC15178C06}" type="presParOf" srcId="{59A093A7-25D4-4F37-A741-C47AA019F27B}" destId="{AA45B7B4-D83D-4025-9F42-61ECC002E2DD}" srcOrd="0" destOrd="0" presId="urn:microsoft.com/office/officeart/2008/layout/LinedList"/>
    <dgm:cxn modelId="{8C27CB60-FA03-49D3-801D-F33811C8DF22}" type="presParOf" srcId="{59A093A7-25D4-4F37-A741-C47AA019F27B}" destId="{3EC04994-991D-4BC6-9DDA-07D45C3540CD}" srcOrd="1" destOrd="0" presId="urn:microsoft.com/office/officeart/2008/layout/LinedList"/>
    <dgm:cxn modelId="{6FF0C439-D656-4BEB-A2CB-B1E2E568D3C1}" type="presParOf" srcId="{59A093A7-25D4-4F37-A741-C47AA019F27B}" destId="{46B9B61D-B775-4DAD-B14A-463AB423FAF9}" srcOrd="2" destOrd="0" presId="urn:microsoft.com/office/officeart/2008/layout/LinedList"/>
    <dgm:cxn modelId="{1E522DDA-51E8-4191-BF45-30E856E100F5}" type="presParOf" srcId="{15C34A21-6626-4528-92C1-D63B296A06ED}" destId="{FAAE414D-6D75-438C-8FB5-04AF367741F4}" srcOrd="14" destOrd="0" presId="urn:microsoft.com/office/officeart/2008/layout/LinedList"/>
    <dgm:cxn modelId="{A530552B-5827-4AE1-BB19-5C435F68D20D}" type="presParOf" srcId="{15C34A21-6626-4528-92C1-D63B296A06ED}" destId="{727E5EEC-94F0-422E-A44F-9834AE8A572E}" srcOrd="15" destOrd="0" presId="urn:microsoft.com/office/officeart/2008/layout/LinedList"/>
    <dgm:cxn modelId="{228BB559-FA6B-46BE-9085-8C379A8F1845}" type="presParOf" srcId="{15C34A21-6626-4528-92C1-D63B296A06ED}" destId="{8BB3BC7B-620B-4158-B6A4-D36120657F0E}" srcOrd="16" destOrd="0" presId="urn:microsoft.com/office/officeart/2008/layout/LinedList"/>
    <dgm:cxn modelId="{23AA05E3-7249-40D1-A26C-D3D03C9B8C9F}" type="presParOf" srcId="{8BB3BC7B-620B-4158-B6A4-D36120657F0E}" destId="{2B421107-2949-48C3-8E18-F826C2BC9703}" srcOrd="0" destOrd="0" presId="urn:microsoft.com/office/officeart/2008/layout/LinedList"/>
    <dgm:cxn modelId="{6A98FF1C-F6F9-4A6E-AA65-D84138EEEC61}" type="presParOf" srcId="{8BB3BC7B-620B-4158-B6A4-D36120657F0E}" destId="{2ACB5991-375F-4C65-BE7B-148468E038D9}" srcOrd="1" destOrd="0" presId="urn:microsoft.com/office/officeart/2008/layout/LinedList"/>
    <dgm:cxn modelId="{39CD55B9-295A-4AB7-8864-1BD091F1FF17}" type="presParOf" srcId="{8BB3BC7B-620B-4158-B6A4-D36120657F0E}" destId="{1F99FB13-CD90-4755-BD80-CFAA2814D47C}" srcOrd="2" destOrd="0" presId="urn:microsoft.com/office/officeart/2008/layout/LinedList"/>
    <dgm:cxn modelId="{76222DC0-1580-460A-9797-B9F908C10106}" type="presParOf" srcId="{15C34A21-6626-4528-92C1-D63B296A06ED}" destId="{5A93A53D-6875-4B0B-B0CE-00169834B169}" srcOrd="17" destOrd="0" presId="urn:microsoft.com/office/officeart/2008/layout/LinedList"/>
    <dgm:cxn modelId="{D5E849F7-84BC-4030-81AA-77E0286A6F71}" type="presParOf" srcId="{15C34A21-6626-4528-92C1-D63B296A06ED}" destId="{58795FDC-8D62-4080-ACF9-83B23EAD7F50}"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900342-DDC2-42DA-9447-631D4B4611F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31908E7-A45A-4E57-B8D5-C42C91E7FE09}">
      <dgm:prSet phldrT="[Text]" custT="1"/>
      <dgm:spPr/>
      <dgm:t>
        <a:bodyPr/>
        <a:lstStyle/>
        <a:p>
          <a:r>
            <a:rPr lang="en-US" sz="1600" b="1" dirty="0">
              <a:solidFill>
                <a:schemeClr val="accent2"/>
              </a:solidFill>
            </a:rPr>
            <a:t>Program changes</a:t>
          </a:r>
        </a:p>
      </dgm:t>
    </dgm:pt>
    <dgm:pt modelId="{78AD9752-D015-447B-A875-AABEED395BEA}" type="parTrans" cxnId="{39176934-E045-40A7-9E21-6CDBB367E14D}">
      <dgm:prSet/>
      <dgm:spPr/>
      <dgm:t>
        <a:bodyPr/>
        <a:lstStyle/>
        <a:p>
          <a:endParaRPr lang="en-US"/>
        </a:p>
      </dgm:t>
    </dgm:pt>
    <dgm:pt modelId="{94795D52-2898-4D68-8734-AC5EDA48D313}" type="sibTrans" cxnId="{39176934-E045-40A7-9E21-6CDBB367E14D}">
      <dgm:prSet/>
      <dgm:spPr/>
      <dgm:t>
        <a:bodyPr/>
        <a:lstStyle/>
        <a:p>
          <a:endParaRPr lang="en-US"/>
        </a:p>
      </dgm:t>
    </dgm:pt>
    <dgm:pt modelId="{6A4579A8-09C5-4F85-B497-8C95B16BEEE6}">
      <dgm:prSet phldrT="[Text]" custT="1"/>
      <dgm:spPr/>
      <dgm:t>
        <a:bodyPr/>
        <a:lstStyle/>
        <a:p>
          <a:pPr algn="just"/>
          <a:r>
            <a:rPr lang="en-US" sz="1400" b="1" dirty="0">
              <a:solidFill>
                <a:schemeClr val="accent2"/>
              </a:solidFill>
            </a:rPr>
            <a:t>Highway Division / Design, Row, Environmental: </a:t>
          </a:r>
          <a:r>
            <a:rPr lang="en-US" sz="1300" dirty="0"/>
            <a:t>program costs were allocated to individual CIP programs that these efforts support. Previously these investments were not represented within the individual program structure.</a:t>
          </a:r>
        </a:p>
      </dgm:t>
    </dgm:pt>
    <dgm:pt modelId="{B23C5EB1-6C74-46B8-809D-9470F0540521}" type="parTrans" cxnId="{AC84981A-88FB-4686-A7C4-644078BAE4F1}">
      <dgm:prSet/>
      <dgm:spPr/>
      <dgm:t>
        <a:bodyPr/>
        <a:lstStyle/>
        <a:p>
          <a:endParaRPr lang="en-US"/>
        </a:p>
      </dgm:t>
    </dgm:pt>
    <dgm:pt modelId="{58397DBB-CE56-445A-AD86-64FA32CCBD3F}" type="sibTrans" cxnId="{AC84981A-88FB-4686-A7C4-644078BAE4F1}">
      <dgm:prSet/>
      <dgm:spPr/>
      <dgm:t>
        <a:bodyPr/>
        <a:lstStyle/>
        <a:p>
          <a:endParaRPr lang="en-US"/>
        </a:p>
      </dgm:t>
    </dgm:pt>
    <dgm:pt modelId="{DDF41C1A-0BD2-4755-9FC5-98572818E4CB}">
      <dgm:prSet phldrT="[Text]" custT="1"/>
      <dgm:spPr/>
      <dgm:t>
        <a:bodyPr/>
        <a:lstStyle/>
        <a:p>
          <a:pPr algn="just"/>
          <a:r>
            <a:rPr lang="en-US" sz="1400" b="1" dirty="0">
              <a:solidFill>
                <a:schemeClr val="accent2"/>
              </a:solidFill>
            </a:rPr>
            <a:t>Highway Division / Bicycle/Pedestrian: </a:t>
          </a:r>
          <a:r>
            <a:rPr lang="en-US" sz="1400" b="0" dirty="0">
              <a:solidFill>
                <a:schemeClr val="tx1"/>
              </a:solidFill>
            </a:rPr>
            <a:t>costs associated with implementation of the Bicycle and Pedestrian modal implementation plans have been separated into a new program. This program reflects Bicycle and Pedestrian/multi-use path programs substantially funded  with FHWA funds.</a:t>
          </a:r>
          <a:endParaRPr lang="en-US" sz="1300" dirty="0"/>
        </a:p>
      </dgm:t>
    </dgm:pt>
    <dgm:pt modelId="{8C680F00-71CC-4C01-A005-0D02CD3AF130}" type="parTrans" cxnId="{59F8B74B-572F-4503-9423-4EAED44381CF}">
      <dgm:prSet/>
      <dgm:spPr/>
      <dgm:t>
        <a:bodyPr/>
        <a:lstStyle/>
        <a:p>
          <a:endParaRPr lang="en-US"/>
        </a:p>
      </dgm:t>
    </dgm:pt>
    <dgm:pt modelId="{53DDC1AF-23F1-4C2A-989D-38BE96257995}" type="sibTrans" cxnId="{59F8B74B-572F-4503-9423-4EAED44381CF}">
      <dgm:prSet/>
      <dgm:spPr/>
      <dgm:t>
        <a:bodyPr/>
        <a:lstStyle/>
        <a:p>
          <a:endParaRPr lang="en-US"/>
        </a:p>
      </dgm:t>
    </dgm:pt>
    <dgm:pt modelId="{2A02FA37-E28A-4073-9B55-F1F2F875DCBB}">
      <dgm:prSet phldrT="[Text]" custT="1"/>
      <dgm:spPr/>
      <dgm:t>
        <a:bodyPr/>
        <a:lstStyle/>
        <a:p>
          <a:pPr algn="just"/>
          <a:r>
            <a:rPr lang="en-US" sz="1400" b="1" dirty="0">
              <a:solidFill>
                <a:schemeClr val="accent2"/>
              </a:solidFill>
            </a:rPr>
            <a:t>Highway / Allston Multi-Modal: </a:t>
          </a:r>
          <a:r>
            <a:rPr lang="en-US" sz="1300" b="0" dirty="0">
              <a:solidFill>
                <a:schemeClr val="tx1"/>
              </a:solidFill>
            </a:rPr>
            <a:t>this program </a:t>
          </a:r>
          <a:r>
            <a:rPr lang="en-US" sz="1300" dirty="0"/>
            <a:t>reconstructs and realigns the Allston interchange to improve safety for all transportation modes: walking, cycling, driving, transit and to create a vibrant Allston neighborhood reconnecting sections to each other and to the Charles River.  Finance plan is </a:t>
          </a:r>
          <a:r>
            <a:rPr lang="en-US" sz="1300"/>
            <a:t>under development.</a:t>
          </a:r>
          <a:endParaRPr lang="en-US" sz="1300" b="0" dirty="0"/>
        </a:p>
      </dgm:t>
    </dgm:pt>
    <dgm:pt modelId="{3D9C60EF-6ECB-4ACA-9C07-2E2B325A525E}" type="parTrans" cxnId="{B7B816E4-B2E9-4748-B635-49AC01C256B0}">
      <dgm:prSet/>
      <dgm:spPr/>
      <dgm:t>
        <a:bodyPr/>
        <a:lstStyle/>
        <a:p>
          <a:endParaRPr lang="en-US"/>
        </a:p>
      </dgm:t>
    </dgm:pt>
    <dgm:pt modelId="{1CF68224-C84C-4855-99C4-BEB3E8A6BF7A}" type="sibTrans" cxnId="{B7B816E4-B2E9-4748-B635-49AC01C256B0}">
      <dgm:prSet/>
      <dgm:spPr/>
      <dgm:t>
        <a:bodyPr/>
        <a:lstStyle/>
        <a:p>
          <a:endParaRPr lang="en-US"/>
        </a:p>
      </dgm:t>
    </dgm:pt>
    <dgm:pt modelId="{6DA9A21A-AA16-4DE0-9AF9-F70D14053701}">
      <dgm:prSet phldrT="[Text]" custT="1"/>
      <dgm:spPr/>
      <dgm:t>
        <a:bodyPr/>
        <a:lstStyle/>
        <a:p>
          <a:pPr algn="just"/>
          <a:r>
            <a:rPr lang="en-US" sz="1400" b="1" dirty="0">
              <a:solidFill>
                <a:schemeClr val="accent2"/>
              </a:solidFill>
            </a:rPr>
            <a:t>MBTA / Customer Experience and Technology: </a:t>
          </a:r>
          <a:r>
            <a:rPr lang="en-US" sz="1400" b="0" dirty="0">
              <a:solidFill>
                <a:schemeClr val="tx1"/>
              </a:solidFill>
            </a:rPr>
            <a:t>program supports investments in projects that </a:t>
          </a:r>
          <a:r>
            <a:rPr lang="en-US" sz="1400" dirty="0"/>
            <a:t>modernize the system and enhance customers’ experience. </a:t>
          </a:r>
          <a:r>
            <a:rPr lang="en-US" sz="1400" b="0" dirty="0">
              <a:solidFill>
                <a:schemeClr val="tx1"/>
              </a:solidFill>
            </a:rPr>
            <a:t>Costs associated with this program were formerly included in System Improvements.</a:t>
          </a:r>
          <a:endParaRPr lang="en-US" sz="1300" dirty="0"/>
        </a:p>
      </dgm:t>
    </dgm:pt>
    <dgm:pt modelId="{0D830103-FC26-4BBF-828B-5703E7841E2B}" type="parTrans" cxnId="{37BC123D-0E78-445A-912F-5CC8ED654EB3}">
      <dgm:prSet/>
      <dgm:spPr/>
      <dgm:t>
        <a:bodyPr/>
        <a:lstStyle/>
        <a:p>
          <a:endParaRPr lang="en-US"/>
        </a:p>
      </dgm:t>
    </dgm:pt>
    <dgm:pt modelId="{9D670B01-3CC9-4312-A1EF-45ACC965B278}" type="sibTrans" cxnId="{37BC123D-0E78-445A-912F-5CC8ED654EB3}">
      <dgm:prSet/>
      <dgm:spPr/>
      <dgm:t>
        <a:bodyPr/>
        <a:lstStyle/>
        <a:p>
          <a:endParaRPr lang="en-US"/>
        </a:p>
      </dgm:t>
    </dgm:pt>
    <dgm:pt modelId="{35C0FA19-6474-4F6E-925E-3B88C9AC4F0F}">
      <dgm:prSet phldrT="[Text]" custT="1"/>
      <dgm:spPr/>
      <dgm:t>
        <a:bodyPr/>
        <a:lstStyle/>
        <a:p>
          <a:pPr algn="just">
            <a:spcBef>
              <a:spcPts val="1200"/>
            </a:spcBef>
          </a:pPr>
          <a:endParaRPr lang="en-US" sz="600" b="1" dirty="0">
            <a:solidFill>
              <a:schemeClr val="accent2"/>
            </a:solidFill>
          </a:endParaRPr>
        </a:p>
        <a:p>
          <a:pPr algn="just">
            <a:spcBef>
              <a:spcPts val="1200"/>
            </a:spcBef>
          </a:pPr>
          <a:r>
            <a:rPr lang="en-US" sz="1400" b="1" dirty="0">
              <a:solidFill>
                <a:schemeClr val="accent2"/>
              </a:solidFill>
            </a:rPr>
            <a:t>MBTA / Risk Management and Mitigation: </a:t>
          </a:r>
          <a:r>
            <a:rPr lang="en-US" sz="1400" b="0" dirty="0">
              <a:solidFill>
                <a:schemeClr val="tx1"/>
              </a:solidFill>
            </a:rPr>
            <a:t>this program’s name was modified to include investments related to OSHA and proactive security improvements.  Program was formerly called Federal Programs and Mandates.</a:t>
          </a:r>
          <a:endParaRPr lang="en-US" sz="1300" dirty="0">
            <a:solidFill>
              <a:schemeClr val="tx1"/>
            </a:solidFill>
          </a:endParaRPr>
        </a:p>
      </dgm:t>
    </dgm:pt>
    <dgm:pt modelId="{F971FB09-1125-4FA4-95B4-01AB9EA28295}" type="parTrans" cxnId="{448EAE37-1545-47C2-B294-0E5B295A522B}">
      <dgm:prSet/>
      <dgm:spPr/>
      <dgm:t>
        <a:bodyPr/>
        <a:lstStyle/>
        <a:p>
          <a:endParaRPr lang="en-US"/>
        </a:p>
      </dgm:t>
    </dgm:pt>
    <dgm:pt modelId="{804EA6DE-5DCD-4F86-8C48-4B6E3DF06380}" type="sibTrans" cxnId="{448EAE37-1545-47C2-B294-0E5B295A522B}">
      <dgm:prSet/>
      <dgm:spPr/>
      <dgm:t>
        <a:bodyPr/>
        <a:lstStyle/>
        <a:p>
          <a:endParaRPr lang="en-US"/>
        </a:p>
      </dgm:t>
    </dgm:pt>
    <dgm:pt modelId="{720189F9-614D-490B-91A0-7402F39A1221}">
      <dgm:prSet phldrT="[Text]" custT="1"/>
      <dgm:spPr/>
      <dgm:t>
        <a:bodyPr/>
        <a:lstStyle/>
        <a:p>
          <a:pPr algn="just"/>
          <a:r>
            <a:rPr lang="en-US" sz="1400" b="1" dirty="0">
              <a:solidFill>
                <a:schemeClr val="accent2"/>
              </a:solidFill>
            </a:rPr>
            <a:t>Highway Division / Retainage and Utility Payments:</a:t>
          </a:r>
          <a:r>
            <a:rPr lang="en-US" sz="1400" b="1" dirty="0"/>
            <a:t> </a:t>
          </a:r>
          <a:r>
            <a:rPr lang="en-US" sz="1400" dirty="0"/>
            <a:t>program costs were allocated to individual CIP programs that these efforts support. Previously these investments were not represented within the individual program structure.</a:t>
          </a:r>
          <a:endParaRPr lang="en-US" sz="1300" dirty="0"/>
        </a:p>
      </dgm:t>
    </dgm:pt>
    <dgm:pt modelId="{19C2BA19-053D-436A-8C2B-4C263AE3659E}" type="sibTrans" cxnId="{1CFFA12B-F690-4B88-A79F-0BABED352CE7}">
      <dgm:prSet/>
      <dgm:spPr/>
      <dgm:t>
        <a:bodyPr/>
        <a:lstStyle/>
        <a:p>
          <a:endParaRPr lang="en-US"/>
        </a:p>
      </dgm:t>
    </dgm:pt>
    <dgm:pt modelId="{8B5E48F5-86BB-4296-8E66-586521A6DC1D}" type="parTrans" cxnId="{1CFFA12B-F690-4B88-A79F-0BABED352CE7}">
      <dgm:prSet/>
      <dgm:spPr/>
      <dgm:t>
        <a:bodyPr/>
        <a:lstStyle/>
        <a:p>
          <a:endParaRPr lang="en-US"/>
        </a:p>
      </dgm:t>
    </dgm:pt>
    <dgm:pt modelId="{EA385AE0-5996-437F-B2FC-08EB7CE1A477}" type="pres">
      <dgm:prSet presAssocID="{98900342-DDC2-42DA-9447-631D4B4611F1}" presName="vert0" presStyleCnt="0">
        <dgm:presLayoutVars>
          <dgm:dir/>
          <dgm:animOne val="branch"/>
          <dgm:animLvl val="lvl"/>
        </dgm:presLayoutVars>
      </dgm:prSet>
      <dgm:spPr/>
      <dgm:t>
        <a:bodyPr/>
        <a:lstStyle/>
        <a:p>
          <a:endParaRPr lang="en-US"/>
        </a:p>
      </dgm:t>
    </dgm:pt>
    <dgm:pt modelId="{B682E7A1-C038-4CD4-85A5-CEAF4E8FFC16}" type="pres">
      <dgm:prSet presAssocID="{131908E7-A45A-4E57-B8D5-C42C91E7FE09}" presName="thickLine" presStyleLbl="alignNode1" presStyleIdx="0" presStyleCnt="1"/>
      <dgm:spPr/>
    </dgm:pt>
    <dgm:pt modelId="{D10A0288-4523-4768-89CD-A0AB18E39BB2}" type="pres">
      <dgm:prSet presAssocID="{131908E7-A45A-4E57-B8D5-C42C91E7FE09}" presName="horz1" presStyleCnt="0"/>
      <dgm:spPr/>
    </dgm:pt>
    <dgm:pt modelId="{011603B3-C0D4-42DD-9B7B-A6C35398D0AA}" type="pres">
      <dgm:prSet presAssocID="{131908E7-A45A-4E57-B8D5-C42C91E7FE09}" presName="tx1" presStyleLbl="revTx" presStyleIdx="0" presStyleCnt="7"/>
      <dgm:spPr/>
      <dgm:t>
        <a:bodyPr/>
        <a:lstStyle/>
        <a:p>
          <a:endParaRPr lang="en-US"/>
        </a:p>
      </dgm:t>
    </dgm:pt>
    <dgm:pt modelId="{15C34A21-6626-4528-92C1-D63B296A06ED}" type="pres">
      <dgm:prSet presAssocID="{131908E7-A45A-4E57-B8D5-C42C91E7FE09}" presName="vert1" presStyleCnt="0"/>
      <dgm:spPr/>
    </dgm:pt>
    <dgm:pt modelId="{2D4C241A-210E-451F-8864-9E4AB219D04E}" type="pres">
      <dgm:prSet presAssocID="{6A4579A8-09C5-4F85-B497-8C95B16BEEE6}" presName="vertSpace2a" presStyleCnt="0"/>
      <dgm:spPr/>
    </dgm:pt>
    <dgm:pt modelId="{6592AF24-2CCA-4630-A06F-4390AA7AD562}" type="pres">
      <dgm:prSet presAssocID="{6A4579A8-09C5-4F85-B497-8C95B16BEEE6}" presName="horz2" presStyleCnt="0"/>
      <dgm:spPr/>
    </dgm:pt>
    <dgm:pt modelId="{94D7FF5E-2759-4DCF-9F60-98182984226A}" type="pres">
      <dgm:prSet presAssocID="{6A4579A8-09C5-4F85-B497-8C95B16BEEE6}" presName="horzSpace2" presStyleCnt="0"/>
      <dgm:spPr/>
    </dgm:pt>
    <dgm:pt modelId="{CEB0D0B2-D09C-4118-9769-FEC48989E331}" type="pres">
      <dgm:prSet presAssocID="{6A4579A8-09C5-4F85-B497-8C95B16BEEE6}" presName="tx2" presStyleLbl="revTx" presStyleIdx="1" presStyleCnt="7"/>
      <dgm:spPr/>
      <dgm:t>
        <a:bodyPr/>
        <a:lstStyle/>
        <a:p>
          <a:endParaRPr lang="en-US"/>
        </a:p>
      </dgm:t>
    </dgm:pt>
    <dgm:pt modelId="{20222A56-6715-49D2-A2FC-650E210C258B}" type="pres">
      <dgm:prSet presAssocID="{6A4579A8-09C5-4F85-B497-8C95B16BEEE6}" presName="vert2" presStyleCnt="0"/>
      <dgm:spPr/>
    </dgm:pt>
    <dgm:pt modelId="{AC59C633-E9BC-485D-904D-E33825817C08}" type="pres">
      <dgm:prSet presAssocID="{6A4579A8-09C5-4F85-B497-8C95B16BEEE6}" presName="thinLine2b" presStyleLbl="callout" presStyleIdx="0" presStyleCnt="6"/>
      <dgm:spPr/>
    </dgm:pt>
    <dgm:pt modelId="{B91297C7-121D-435A-8C23-E54BE4FE7305}" type="pres">
      <dgm:prSet presAssocID="{6A4579A8-09C5-4F85-B497-8C95B16BEEE6}" presName="vertSpace2b" presStyleCnt="0"/>
      <dgm:spPr/>
    </dgm:pt>
    <dgm:pt modelId="{D7F5350E-8B7D-4BEA-9F71-A73F5CD3BF81}" type="pres">
      <dgm:prSet presAssocID="{720189F9-614D-490B-91A0-7402F39A1221}" presName="horz2" presStyleCnt="0"/>
      <dgm:spPr/>
    </dgm:pt>
    <dgm:pt modelId="{AAF14C07-FC59-4AF3-9039-757B95A940E9}" type="pres">
      <dgm:prSet presAssocID="{720189F9-614D-490B-91A0-7402F39A1221}" presName="horzSpace2" presStyleCnt="0"/>
      <dgm:spPr/>
    </dgm:pt>
    <dgm:pt modelId="{CB9C2C7A-31D4-4096-AC79-4A782A67297A}" type="pres">
      <dgm:prSet presAssocID="{720189F9-614D-490B-91A0-7402F39A1221}" presName="tx2" presStyleLbl="revTx" presStyleIdx="2" presStyleCnt="7"/>
      <dgm:spPr/>
      <dgm:t>
        <a:bodyPr/>
        <a:lstStyle/>
        <a:p>
          <a:endParaRPr lang="en-US"/>
        </a:p>
      </dgm:t>
    </dgm:pt>
    <dgm:pt modelId="{BCC7F0AD-63F6-4880-A401-7D0733319CD1}" type="pres">
      <dgm:prSet presAssocID="{720189F9-614D-490B-91A0-7402F39A1221}" presName="vert2" presStyleCnt="0"/>
      <dgm:spPr/>
    </dgm:pt>
    <dgm:pt modelId="{5165E880-897A-4E9B-8B1A-25565F258607}" type="pres">
      <dgm:prSet presAssocID="{720189F9-614D-490B-91A0-7402F39A1221}" presName="thinLine2b" presStyleLbl="callout" presStyleIdx="1" presStyleCnt="6"/>
      <dgm:spPr/>
    </dgm:pt>
    <dgm:pt modelId="{DF1D5894-99F3-4091-A3A5-0735E3AB81B8}" type="pres">
      <dgm:prSet presAssocID="{720189F9-614D-490B-91A0-7402F39A1221}" presName="vertSpace2b" presStyleCnt="0"/>
      <dgm:spPr/>
    </dgm:pt>
    <dgm:pt modelId="{78645032-A58C-400D-BECF-7AEBD2B7F75F}" type="pres">
      <dgm:prSet presAssocID="{DDF41C1A-0BD2-4755-9FC5-98572818E4CB}" presName="horz2" presStyleCnt="0"/>
      <dgm:spPr/>
    </dgm:pt>
    <dgm:pt modelId="{E5E24A35-4B29-4281-9B42-B397BBB98B89}" type="pres">
      <dgm:prSet presAssocID="{DDF41C1A-0BD2-4755-9FC5-98572818E4CB}" presName="horzSpace2" presStyleCnt="0"/>
      <dgm:spPr/>
    </dgm:pt>
    <dgm:pt modelId="{69A064E3-5872-434B-AD83-9C4B158ED004}" type="pres">
      <dgm:prSet presAssocID="{DDF41C1A-0BD2-4755-9FC5-98572818E4CB}" presName="tx2" presStyleLbl="revTx" presStyleIdx="3" presStyleCnt="7"/>
      <dgm:spPr/>
      <dgm:t>
        <a:bodyPr/>
        <a:lstStyle/>
        <a:p>
          <a:endParaRPr lang="en-US"/>
        </a:p>
      </dgm:t>
    </dgm:pt>
    <dgm:pt modelId="{EBC51F25-3786-4432-9AB5-14367A78F3D4}" type="pres">
      <dgm:prSet presAssocID="{DDF41C1A-0BD2-4755-9FC5-98572818E4CB}" presName="vert2" presStyleCnt="0"/>
      <dgm:spPr/>
    </dgm:pt>
    <dgm:pt modelId="{9F2E05BC-0B18-46A3-9CD2-3118A7BA8376}" type="pres">
      <dgm:prSet presAssocID="{DDF41C1A-0BD2-4755-9FC5-98572818E4CB}" presName="thinLine2b" presStyleLbl="callout" presStyleIdx="2" presStyleCnt="6"/>
      <dgm:spPr/>
    </dgm:pt>
    <dgm:pt modelId="{DFC6E14C-D556-40B2-804A-7EBD78D2E38E}" type="pres">
      <dgm:prSet presAssocID="{DDF41C1A-0BD2-4755-9FC5-98572818E4CB}" presName="vertSpace2b" presStyleCnt="0"/>
      <dgm:spPr/>
    </dgm:pt>
    <dgm:pt modelId="{F0EAC1F5-4DAA-4710-9F43-1C70F4145A95}" type="pres">
      <dgm:prSet presAssocID="{2A02FA37-E28A-4073-9B55-F1F2F875DCBB}" presName="horz2" presStyleCnt="0"/>
      <dgm:spPr/>
    </dgm:pt>
    <dgm:pt modelId="{61E732F1-F4A8-48B3-8130-CF043A09C0FF}" type="pres">
      <dgm:prSet presAssocID="{2A02FA37-E28A-4073-9B55-F1F2F875DCBB}" presName="horzSpace2" presStyleCnt="0"/>
      <dgm:spPr/>
    </dgm:pt>
    <dgm:pt modelId="{8AF18A0B-0F82-41C8-979A-71566F7E7214}" type="pres">
      <dgm:prSet presAssocID="{2A02FA37-E28A-4073-9B55-F1F2F875DCBB}" presName="tx2" presStyleLbl="revTx" presStyleIdx="4" presStyleCnt="7"/>
      <dgm:spPr/>
      <dgm:t>
        <a:bodyPr/>
        <a:lstStyle/>
        <a:p>
          <a:endParaRPr lang="en-US"/>
        </a:p>
      </dgm:t>
    </dgm:pt>
    <dgm:pt modelId="{9FA79A4C-97F4-4CF2-92A6-796135A8BA4A}" type="pres">
      <dgm:prSet presAssocID="{2A02FA37-E28A-4073-9B55-F1F2F875DCBB}" presName="vert2" presStyleCnt="0"/>
      <dgm:spPr/>
    </dgm:pt>
    <dgm:pt modelId="{EA04BEDD-7C6A-4336-A167-36A3CE5C16DA}" type="pres">
      <dgm:prSet presAssocID="{2A02FA37-E28A-4073-9B55-F1F2F875DCBB}" presName="thinLine2b" presStyleLbl="callout" presStyleIdx="3" presStyleCnt="6" custLinFactY="-187027" custLinFactNeighborX="0" custLinFactNeighborY="-200000"/>
      <dgm:spPr/>
    </dgm:pt>
    <dgm:pt modelId="{C11E8125-911C-4C7C-8823-A06C434434F4}" type="pres">
      <dgm:prSet presAssocID="{2A02FA37-E28A-4073-9B55-F1F2F875DCBB}" presName="vertSpace2b" presStyleCnt="0"/>
      <dgm:spPr/>
    </dgm:pt>
    <dgm:pt modelId="{59A093A7-25D4-4F37-A741-C47AA019F27B}" type="pres">
      <dgm:prSet presAssocID="{35C0FA19-6474-4F6E-925E-3B88C9AC4F0F}" presName="horz2" presStyleCnt="0"/>
      <dgm:spPr/>
    </dgm:pt>
    <dgm:pt modelId="{AA45B7B4-D83D-4025-9F42-61ECC002E2DD}" type="pres">
      <dgm:prSet presAssocID="{35C0FA19-6474-4F6E-925E-3B88C9AC4F0F}" presName="horzSpace2" presStyleCnt="0"/>
      <dgm:spPr/>
    </dgm:pt>
    <dgm:pt modelId="{3EC04994-991D-4BC6-9DDA-07D45C3540CD}" type="pres">
      <dgm:prSet presAssocID="{35C0FA19-6474-4F6E-925E-3B88C9AC4F0F}" presName="tx2" presStyleLbl="revTx" presStyleIdx="5" presStyleCnt="7" custLinFactNeighborY="-23409"/>
      <dgm:spPr/>
      <dgm:t>
        <a:bodyPr/>
        <a:lstStyle/>
        <a:p>
          <a:endParaRPr lang="en-US"/>
        </a:p>
      </dgm:t>
    </dgm:pt>
    <dgm:pt modelId="{46B9B61D-B775-4DAD-B14A-463AB423FAF9}" type="pres">
      <dgm:prSet presAssocID="{35C0FA19-6474-4F6E-925E-3B88C9AC4F0F}" presName="vert2" presStyleCnt="0"/>
      <dgm:spPr/>
    </dgm:pt>
    <dgm:pt modelId="{FAAE414D-6D75-438C-8FB5-04AF367741F4}" type="pres">
      <dgm:prSet presAssocID="{35C0FA19-6474-4F6E-925E-3B88C9AC4F0F}" presName="thinLine2b" presStyleLbl="callout" presStyleIdx="4" presStyleCnt="6" custLinFactY="-300000" custLinFactNeighborX="0" custLinFactNeighborY="-388235"/>
      <dgm:spPr/>
    </dgm:pt>
    <dgm:pt modelId="{727E5EEC-94F0-422E-A44F-9834AE8A572E}" type="pres">
      <dgm:prSet presAssocID="{35C0FA19-6474-4F6E-925E-3B88C9AC4F0F}" presName="vertSpace2b" presStyleCnt="0"/>
      <dgm:spPr/>
    </dgm:pt>
    <dgm:pt modelId="{8BB3BC7B-620B-4158-B6A4-D36120657F0E}" type="pres">
      <dgm:prSet presAssocID="{6DA9A21A-AA16-4DE0-9AF9-F70D14053701}" presName="horz2" presStyleCnt="0"/>
      <dgm:spPr/>
    </dgm:pt>
    <dgm:pt modelId="{2B421107-2949-48C3-8E18-F826C2BC9703}" type="pres">
      <dgm:prSet presAssocID="{6DA9A21A-AA16-4DE0-9AF9-F70D14053701}" presName="horzSpace2" presStyleCnt="0"/>
      <dgm:spPr/>
    </dgm:pt>
    <dgm:pt modelId="{2ACB5991-375F-4C65-BE7B-148468E038D9}" type="pres">
      <dgm:prSet presAssocID="{6DA9A21A-AA16-4DE0-9AF9-F70D14053701}" presName="tx2" presStyleLbl="revTx" presStyleIdx="6" presStyleCnt="7" custLinFactNeighborX="0" custLinFactNeighborY="-24246"/>
      <dgm:spPr/>
      <dgm:t>
        <a:bodyPr/>
        <a:lstStyle/>
        <a:p>
          <a:endParaRPr lang="en-US"/>
        </a:p>
      </dgm:t>
    </dgm:pt>
    <dgm:pt modelId="{1F99FB13-CD90-4755-BD80-CFAA2814D47C}" type="pres">
      <dgm:prSet presAssocID="{6DA9A21A-AA16-4DE0-9AF9-F70D14053701}" presName="vert2" presStyleCnt="0"/>
      <dgm:spPr/>
    </dgm:pt>
    <dgm:pt modelId="{5A93A53D-6875-4B0B-B0CE-00169834B169}" type="pres">
      <dgm:prSet presAssocID="{6DA9A21A-AA16-4DE0-9AF9-F70D14053701}" presName="thinLine2b" presStyleLbl="callout" presStyleIdx="5" presStyleCnt="6"/>
      <dgm:spPr>
        <a:ln>
          <a:noFill/>
        </a:ln>
      </dgm:spPr>
    </dgm:pt>
    <dgm:pt modelId="{58795FDC-8D62-4080-ACF9-83B23EAD7F50}" type="pres">
      <dgm:prSet presAssocID="{6DA9A21A-AA16-4DE0-9AF9-F70D14053701}" presName="vertSpace2b" presStyleCnt="0"/>
      <dgm:spPr/>
    </dgm:pt>
  </dgm:ptLst>
  <dgm:cxnLst>
    <dgm:cxn modelId="{B65A974C-0A8E-4016-9B75-A7DBACD1CEED}" type="presOf" srcId="{131908E7-A45A-4E57-B8D5-C42C91E7FE09}" destId="{011603B3-C0D4-42DD-9B7B-A6C35398D0AA}" srcOrd="0" destOrd="0" presId="urn:microsoft.com/office/officeart/2008/layout/LinedList"/>
    <dgm:cxn modelId="{59F8B74B-572F-4503-9423-4EAED44381CF}" srcId="{131908E7-A45A-4E57-B8D5-C42C91E7FE09}" destId="{DDF41C1A-0BD2-4755-9FC5-98572818E4CB}" srcOrd="2" destOrd="0" parTransId="{8C680F00-71CC-4C01-A005-0D02CD3AF130}" sibTransId="{53DDC1AF-23F1-4C2A-989D-38BE96257995}"/>
    <dgm:cxn modelId="{04A7FA63-E4C2-45C3-AF89-10BDAABBA641}" type="presOf" srcId="{720189F9-614D-490B-91A0-7402F39A1221}" destId="{CB9C2C7A-31D4-4096-AC79-4A782A67297A}" srcOrd="0" destOrd="0" presId="urn:microsoft.com/office/officeart/2008/layout/LinedList"/>
    <dgm:cxn modelId="{7D85E80C-6856-4CA6-B850-5029278D110A}" type="presOf" srcId="{2A02FA37-E28A-4073-9B55-F1F2F875DCBB}" destId="{8AF18A0B-0F82-41C8-979A-71566F7E7214}" srcOrd="0" destOrd="0" presId="urn:microsoft.com/office/officeart/2008/layout/LinedList"/>
    <dgm:cxn modelId="{AC84981A-88FB-4686-A7C4-644078BAE4F1}" srcId="{131908E7-A45A-4E57-B8D5-C42C91E7FE09}" destId="{6A4579A8-09C5-4F85-B497-8C95B16BEEE6}" srcOrd="0" destOrd="0" parTransId="{B23C5EB1-6C74-46B8-809D-9470F0540521}" sibTransId="{58397DBB-CE56-445A-AD86-64FA32CCBD3F}"/>
    <dgm:cxn modelId="{19574FB7-3F99-4EB5-8FD3-69BBDA2ECDFD}" type="presOf" srcId="{6DA9A21A-AA16-4DE0-9AF9-F70D14053701}" destId="{2ACB5991-375F-4C65-BE7B-148468E038D9}" srcOrd="0" destOrd="0" presId="urn:microsoft.com/office/officeart/2008/layout/LinedList"/>
    <dgm:cxn modelId="{37BC123D-0E78-445A-912F-5CC8ED654EB3}" srcId="{131908E7-A45A-4E57-B8D5-C42C91E7FE09}" destId="{6DA9A21A-AA16-4DE0-9AF9-F70D14053701}" srcOrd="5" destOrd="0" parTransId="{0D830103-FC26-4BBF-828B-5703E7841E2B}" sibTransId="{9D670B01-3CC9-4312-A1EF-45ACC965B278}"/>
    <dgm:cxn modelId="{448EAE37-1545-47C2-B294-0E5B295A522B}" srcId="{131908E7-A45A-4E57-B8D5-C42C91E7FE09}" destId="{35C0FA19-6474-4F6E-925E-3B88C9AC4F0F}" srcOrd="4" destOrd="0" parTransId="{F971FB09-1125-4FA4-95B4-01AB9EA28295}" sibTransId="{804EA6DE-5DCD-4F86-8C48-4B6E3DF06380}"/>
    <dgm:cxn modelId="{E8D7BB86-E0C5-4517-B3BD-441B09A7CC53}" type="presOf" srcId="{DDF41C1A-0BD2-4755-9FC5-98572818E4CB}" destId="{69A064E3-5872-434B-AD83-9C4B158ED004}" srcOrd="0" destOrd="0" presId="urn:microsoft.com/office/officeart/2008/layout/LinedList"/>
    <dgm:cxn modelId="{1CFFA12B-F690-4B88-A79F-0BABED352CE7}" srcId="{131908E7-A45A-4E57-B8D5-C42C91E7FE09}" destId="{720189F9-614D-490B-91A0-7402F39A1221}" srcOrd="1" destOrd="0" parTransId="{8B5E48F5-86BB-4296-8E66-586521A6DC1D}" sibTransId="{19C2BA19-053D-436A-8C2B-4C263AE3659E}"/>
    <dgm:cxn modelId="{14B11206-21DB-4154-A60D-C8E5D55ED1F6}" type="presOf" srcId="{6A4579A8-09C5-4F85-B497-8C95B16BEEE6}" destId="{CEB0D0B2-D09C-4118-9769-FEC48989E331}" srcOrd="0" destOrd="0" presId="urn:microsoft.com/office/officeart/2008/layout/LinedList"/>
    <dgm:cxn modelId="{B7B816E4-B2E9-4748-B635-49AC01C256B0}" srcId="{131908E7-A45A-4E57-B8D5-C42C91E7FE09}" destId="{2A02FA37-E28A-4073-9B55-F1F2F875DCBB}" srcOrd="3" destOrd="0" parTransId="{3D9C60EF-6ECB-4ACA-9C07-2E2B325A525E}" sibTransId="{1CF68224-C84C-4855-99C4-BEB3E8A6BF7A}"/>
    <dgm:cxn modelId="{39176934-E045-40A7-9E21-6CDBB367E14D}" srcId="{98900342-DDC2-42DA-9447-631D4B4611F1}" destId="{131908E7-A45A-4E57-B8D5-C42C91E7FE09}" srcOrd="0" destOrd="0" parTransId="{78AD9752-D015-447B-A875-AABEED395BEA}" sibTransId="{94795D52-2898-4D68-8734-AC5EDA48D313}"/>
    <dgm:cxn modelId="{43F4633F-E12C-41E0-8829-D10FF091B8E8}" type="presOf" srcId="{98900342-DDC2-42DA-9447-631D4B4611F1}" destId="{EA385AE0-5996-437F-B2FC-08EB7CE1A477}" srcOrd="0" destOrd="0" presId="urn:microsoft.com/office/officeart/2008/layout/LinedList"/>
    <dgm:cxn modelId="{B5229AEE-A10E-442B-B91F-76FA4EE51D71}" type="presOf" srcId="{35C0FA19-6474-4F6E-925E-3B88C9AC4F0F}" destId="{3EC04994-991D-4BC6-9DDA-07D45C3540CD}" srcOrd="0" destOrd="0" presId="urn:microsoft.com/office/officeart/2008/layout/LinedList"/>
    <dgm:cxn modelId="{7E43F86E-C439-4495-BC8F-CFAF33C76F60}" type="presParOf" srcId="{EA385AE0-5996-437F-B2FC-08EB7CE1A477}" destId="{B682E7A1-C038-4CD4-85A5-CEAF4E8FFC16}" srcOrd="0" destOrd="0" presId="urn:microsoft.com/office/officeart/2008/layout/LinedList"/>
    <dgm:cxn modelId="{F197EB5D-9D53-46E1-B046-788AE1F84D6B}" type="presParOf" srcId="{EA385AE0-5996-437F-B2FC-08EB7CE1A477}" destId="{D10A0288-4523-4768-89CD-A0AB18E39BB2}" srcOrd="1" destOrd="0" presId="urn:microsoft.com/office/officeart/2008/layout/LinedList"/>
    <dgm:cxn modelId="{73D8FBF2-E7EE-4E3E-9D3B-EE8599008736}" type="presParOf" srcId="{D10A0288-4523-4768-89CD-A0AB18E39BB2}" destId="{011603B3-C0D4-42DD-9B7B-A6C35398D0AA}" srcOrd="0" destOrd="0" presId="urn:microsoft.com/office/officeart/2008/layout/LinedList"/>
    <dgm:cxn modelId="{5E45183F-C27A-4359-A24B-5285029FD9AB}" type="presParOf" srcId="{D10A0288-4523-4768-89CD-A0AB18E39BB2}" destId="{15C34A21-6626-4528-92C1-D63B296A06ED}" srcOrd="1" destOrd="0" presId="urn:microsoft.com/office/officeart/2008/layout/LinedList"/>
    <dgm:cxn modelId="{FBF42741-9CE3-4420-92D1-F21EEABFA869}" type="presParOf" srcId="{15C34A21-6626-4528-92C1-D63B296A06ED}" destId="{2D4C241A-210E-451F-8864-9E4AB219D04E}" srcOrd="0" destOrd="0" presId="urn:microsoft.com/office/officeart/2008/layout/LinedList"/>
    <dgm:cxn modelId="{8432E64F-8801-4D67-91E8-57A78444419C}" type="presParOf" srcId="{15C34A21-6626-4528-92C1-D63B296A06ED}" destId="{6592AF24-2CCA-4630-A06F-4390AA7AD562}" srcOrd="1" destOrd="0" presId="urn:microsoft.com/office/officeart/2008/layout/LinedList"/>
    <dgm:cxn modelId="{4AFDD491-CDF9-47D7-B47B-B7718ADAE9D0}" type="presParOf" srcId="{6592AF24-2CCA-4630-A06F-4390AA7AD562}" destId="{94D7FF5E-2759-4DCF-9F60-98182984226A}" srcOrd="0" destOrd="0" presId="urn:microsoft.com/office/officeart/2008/layout/LinedList"/>
    <dgm:cxn modelId="{B8B6B226-A1DC-4C1E-BFBA-0BA28F7D8A3D}" type="presParOf" srcId="{6592AF24-2CCA-4630-A06F-4390AA7AD562}" destId="{CEB0D0B2-D09C-4118-9769-FEC48989E331}" srcOrd="1" destOrd="0" presId="urn:microsoft.com/office/officeart/2008/layout/LinedList"/>
    <dgm:cxn modelId="{68490579-A78A-4449-ABB6-401579E76F5C}" type="presParOf" srcId="{6592AF24-2CCA-4630-A06F-4390AA7AD562}" destId="{20222A56-6715-49D2-A2FC-650E210C258B}" srcOrd="2" destOrd="0" presId="urn:microsoft.com/office/officeart/2008/layout/LinedList"/>
    <dgm:cxn modelId="{F105EC03-D31D-4D7F-A55E-C87B60D1E077}" type="presParOf" srcId="{15C34A21-6626-4528-92C1-D63B296A06ED}" destId="{AC59C633-E9BC-485D-904D-E33825817C08}" srcOrd="2" destOrd="0" presId="urn:microsoft.com/office/officeart/2008/layout/LinedList"/>
    <dgm:cxn modelId="{23323355-A0E0-4E41-9EFB-52F56155B759}" type="presParOf" srcId="{15C34A21-6626-4528-92C1-D63B296A06ED}" destId="{B91297C7-121D-435A-8C23-E54BE4FE7305}" srcOrd="3" destOrd="0" presId="urn:microsoft.com/office/officeart/2008/layout/LinedList"/>
    <dgm:cxn modelId="{2111DB29-27F5-43FE-AEE9-8F13D5A20717}" type="presParOf" srcId="{15C34A21-6626-4528-92C1-D63B296A06ED}" destId="{D7F5350E-8B7D-4BEA-9F71-A73F5CD3BF81}" srcOrd="4" destOrd="0" presId="urn:microsoft.com/office/officeart/2008/layout/LinedList"/>
    <dgm:cxn modelId="{B1D69C94-DF41-4B80-8FF5-DD8201A3BAA6}" type="presParOf" srcId="{D7F5350E-8B7D-4BEA-9F71-A73F5CD3BF81}" destId="{AAF14C07-FC59-4AF3-9039-757B95A940E9}" srcOrd="0" destOrd="0" presId="urn:microsoft.com/office/officeart/2008/layout/LinedList"/>
    <dgm:cxn modelId="{C5A8A4C8-0684-4DF3-AF45-D6B3F1797E44}" type="presParOf" srcId="{D7F5350E-8B7D-4BEA-9F71-A73F5CD3BF81}" destId="{CB9C2C7A-31D4-4096-AC79-4A782A67297A}" srcOrd="1" destOrd="0" presId="urn:microsoft.com/office/officeart/2008/layout/LinedList"/>
    <dgm:cxn modelId="{CE1D44DA-1EB9-4EC9-B571-356FAFE878B6}" type="presParOf" srcId="{D7F5350E-8B7D-4BEA-9F71-A73F5CD3BF81}" destId="{BCC7F0AD-63F6-4880-A401-7D0733319CD1}" srcOrd="2" destOrd="0" presId="urn:microsoft.com/office/officeart/2008/layout/LinedList"/>
    <dgm:cxn modelId="{6F5B1D23-D0BB-495A-8ACD-6D4DBDEF22EF}" type="presParOf" srcId="{15C34A21-6626-4528-92C1-D63B296A06ED}" destId="{5165E880-897A-4E9B-8B1A-25565F258607}" srcOrd="5" destOrd="0" presId="urn:microsoft.com/office/officeart/2008/layout/LinedList"/>
    <dgm:cxn modelId="{21FAB839-80AA-4506-A3E6-A8400FE3864A}" type="presParOf" srcId="{15C34A21-6626-4528-92C1-D63B296A06ED}" destId="{DF1D5894-99F3-4091-A3A5-0735E3AB81B8}" srcOrd="6" destOrd="0" presId="urn:microsoft.com/office/officeart/2008/layout/LinedList"/>
    <dgm:cxn modelId="{CAA36F75-B0B6-42A2-BCFE-33F34E51AF55}" type="presParOf" srcId="{15C34A21-6626-4528-92C1-D63B296A06ED}" destId="{78645032-A58C-400D-BECF-7AEBD2B7F75F}" srcOrd="7" destOrd="0" presId="urn:microsoft.com/office/officeart/2008/layout/LinedList"/>
    <dgm:cxn modelId="{A254193F-9A02-4E35-91E3-53E8978FB470}" type="presParOf" srcId="{78645032-A58C-400D-BECF-7AEBD2B7F75F}" destId="{E5E24A35-4B29-4281-9B42-B397BBB98B89}" srcOrd="0" destOrd="0" presId="urn:microsoft.com/office/officeart/2008/layout/LinedList"/>
    <dgm:cxn modelId="{846DD427-A7DA-4076-A169-04C289E957DD}" type="presParOf" srcId="{78645032-A58C-400D-BECF-7AEBD2B7F75F}" destId="{69A064E3-5872-434B-AD83-9C4B158ED004}" srcOrd="1" destOrd="0" presId="urn:microsoft.com/office/officeart/2008/layout/LinedList"/>
    <dgm:cxn modelId="{25A92CCF-0A0D-4BD1-B472-64D92E7EC1FF}" type="presParOf" srcId="{78645032-A58C-400D-BECF-7AEBD2B7F75F}" destId="{EBC51F25-3786-4432-9AB5-14367A78F3D4}" srcOrd="2" destOrd="0" presId="urn:microsoft.com/office/officeart/2008/layout/LinedList"/>
    <dgm:cxn modelId="{662C0E76-6919-4B4B-B605-319F42C8CC2D}" type="presParOf" srcId="{15C34A21-6626-4528-92C1-D63B296A06ED}" destId="{9F2E05BC-0B18-46A3-9CD2-3118A7BA8376}" srcOrd="8" destOrd="0" presId="urn:microsoft.com/office/officeart/2008/layout/LinedList"/>
    <dgm:cxn modelId="{1B826EBD-00DF-4950-AF2A-0EEB6797E42E}" type="presParOf" srcId="{15C34A21-6626-4528-92C1-D63B296A06ED}" destId="{DFC6E14C-D556-40B2-804A-7EBD78D2E38E}" srcOrd="9" destOrd="0" presId="urn:microsoft.com/office/officeart/2008/layout/LinedList"/>
    <dgm:cxn modelId="{190F623F-CBA3-486F-BED8-DCE9F6A3C5A0}" type="presParOf" srcId="{15C34A21-6626-4528-92C1-D63B296A06ED}" destId="{F0EAC1F5-4DAA-4710-9F43-1C70F4145A95}" srcOrd="10" destOrd="0" presId="urn:microsoft.com/office/officeart/2008/layout/LinedList"/>
    <dgm:cxn modelId="{9EED593B-B8B5-4389-9C1C-5EC610A92A4B}" type="presParOf" srcId="{F0EAC1F5-4DAA-4710-9F43-1C70F4145A95}" destId="{61E732F1-F4A8-48B3-8130-CF043A09C0FF}" srcOrd="0" destOrd="0" presId="urn:microsoft.com/office/officeart/2008/layout/LinedList"/>
    <dgm:cxn modelId="{69081B13-AE29-4C6D-9BFE-713367750E8E}" type="presParOf" srcId="{F0EAC1F5-4DAA-4710-9F43-1C70F4145A95}" destId="{8AF18A0B-0F82-41C8-979A-71566F7E7214}" srcOrd="1" destOrd="0" presId="urn:microsoft.com/office/officeart/2008/layout/LinedList"/>
    <dgm:cxn modelId="{60C90901-74D6-48A4-B387-2A5E17A6B688}" type="presParOf" srcId="{F0EAC1F5-4DAA-4710-9F43-1C70F4145A95}" destId="{9FA79A4C-97F4-4CF2-92A6-796135A8BA4A}" srcOrd="2" destOrd="0" presId="urn:microsoft.com/office/officeart/2008/layout/LinedList"/>
    <dgm:cxn modelId="{A589642D-0F9B-4A41-86A2-C577CB5158F4}" type="presParOf" srcId="{15C34A21-6626-4528-92C1-D63B296A06ED}" destId="{EA04BEDD-7C6A-4336-A167-36A3CE5C16DA}" srcOrd="11" destOrd="0" presId="urn:microsoft.com/office/officeart/2008/layout/LinedList"/>
    <dgm:cxn modelId="{B0512768-EDCA-4C33-8D8F-AAFE042CE0A5}" type="presParOf" srcId="{15C34A21-6626-4528-92C1-D63B296A06ED}" destId="{C11E8125-911C-4C7C-8823-A06C434434F4}" srcOrd="12" destOrd="0" presId="urn:microsoft.com/office/officeart/2008/layout/LinedList"/>
    <dgm:cxn modelId="{6B34686E-3905-4A12-A96F-6BB71817D583}" type="presParOf" srcId="{15C34A21-6626-4528-92C1-D63B296A06ED}" destId="{59A093A7-25D4-4F37-A741-C47AA019F27B}" srcOrd="13" destOrd="0" presId="urn:microsoft.com/office/officeart/2008/layout/LinedList"/>
    <dgm:cxn modelId="{0A6A8D10-B962-46C5-AC04-D85FF9862566}" type="presParOf" srcId="{59A093A7-25D4-4F37-A741-C47AA019F27B}" destId="{AA45B7B4-D83D-4025-9F42-61ECC002E2DD}" srcOrd="0" destOrd="0" presId="urn:microsoft.com/office/officeart/2008/layout/LinedList"/>
    <dgm:cxn modelId="{71814BC6-7DBE-44A0-95E4-B8032C7AD246}" type="presParOf" srcId="{59A093A7-25D4-4F37-A741-C47AA019F27B}" destId="{3EC04994-991D-4BC6-9DDA-07D45C3540CD}" srcOrd="1" destOrd="0" presId="urn:microsoft.com/office/officeart/2008/layout/LinedList"/>
    <dgm:cxn modelId="{86FFC734-A690-464B-9861-74385D757D6A}" type="presParOf" srcId="{59A093A7-25D4-4F37-A741-C47AA019F27B}" destId="{46B9B61D-B775-4DAD-B14A-463AB423FAF9}" srcOrd="2" destOrd="0" presId="urn:microsoft.com/office/officeart/2008/layout/LinedList"/>
    <dgm:cxn modelId="{4B2B0305-74FB-4489-BE14-2402BE9C5CE0}" type="presParOf" srcId="{15C34A21-6626-4528-92C1-D63B296A06ED}" destId="{FAAE414D-6D75-438C-8FB5-04AF367741F4}" srcOrd="14" destOrd="0" presId="urn:microsoft.com/office/officeart/2008/layout/LinedList"/>
    <dgm:cxn modelId="{FE68BFAB-C646-4749-B61D-05AE562E35EE}" type="presParOf" srcId="{15C34A21-6626-4528-92C1-D63B296A06ED}" destId="{727E5EEC-94F0-422E-A44F-9834AE8A572E}" srcOrd="15" destOrd="0" presId="urn:microsoft.com/office/officeart/2008/layout/LinedList"/>
    <dgm:cxn modelId="{674458A0-EFAA-417C-9591-7778A4C22C97}" type="presParOf" srcId="{15C34A21-6626-4528-92C1-D63B296A06ED}" destId="{8BB3BC7B-620B-4158-B6A4-D36120657F0E}" srcOrd="16" destOrd="0" presId="urn:microsoft.com/office/officeart/2008/layout/LinedList"/>
    <dgm:cxn modelId="{432812D1-5D7B-4E8F-BF04-5B71FDA5CDAD}" type="presParOf" srcId="{8BB3BC7B-620B-4158-B6A4-D36120657F0E}" destId="{2B421107-2949-48C3-8E18-F826C2BC9703}" srcOrd="0" destOrd="0" presId="urn:microsoft.com/office/officeart/2008/layout/LinedList"/>
    <dgm:cxn modelId="{FE5C5702-03FF-4650-B34B-43E5BE36880F}" type="presParOf" srcId="{8BB3BC7B-620B-4158-B6A4-D36120657F0E}" destId="{2ACB5991-375F-4C65-BE7B-148468E038D9}" srcOrd="1" destOrd="0" presId="urn:microsoft.com/office/officeart/2008/layout/LinedList"/>
    <dgm:cxn modelId="{9F7F2A5F-F8E1-4EFF-9CD9-278E66A85097}" type="presParOf" srcId="{8BB3BC7B-620B-4158-B6A4-D36120657F0E}" destId="{1F99FB13-CD90-4755-BD80-CFAA2814D47C}" srcOrd="2" destOrd="0" presId="urn:microsoft.com/office/officeart/2008/layout/LinedList"/>
    <dgm:cxn modelId="{23B48466-0573-4CE3-80E3-791897BF0EFA}" type="presParOf" srcId="{15C34A21-6626-4528-92C1-D63B296A06ED}" destId="{5A93A53D-6875-4B0B-B0CE-00169834B169}" srcOrd="17" destOrd="0" presId="urn:microsoft.com/office/officeart/2008/layout/LinedList"/>
    <dgm:cxn modelId="{1CF70C47-1AA5-4EE8-B178-0AC7DD8FCC7C}" type="presParOf" srcId="{15C34A21-6626-4528-92C1-D63B296A06ED}" destId="{58795FDC-8D62-4080-ACF9-83B23EAD7F50}"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900342-DDC2-42DA-9447-631D4B4611F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31908E7-A45A-4E57-B8D5-C42C91E7FE09}">
      <dgm:prSet phldrT="[Text]" custT="1"/>
      <dgm:spPr/>
      <dgm:t>
        <a:bodyPr/>
        <a:lstStyle/>
        <a:p>
          <a:r>
            <a:rPr lang="en-US" sz="1600" b="1" dirty="0">
              <a:solidFill>
                <a:schemeClr val="tx1">
                  <a:lumMod val="50000"/>
                  <a:lumOff val="50000"/>
                </a:schemeClr>
              </a:solidFill>
            </a:rPr>
            <a:t>Program changes</a:t>
          </a:r>
          <a:br>
            <a:rPr lang="en-US" sz="1600" b="1" dirty="0">
              <a:solidFill>
                <a:schemeClr val="tx1">
                  <a:lumMod val="50000"/>
                  <a:lumOff val="50000"/>
                </a:schemeClr>
              </a:solidFill>
            </a:rPr>
          </a:br>
          <a:r>
            <a:rPr lang="en-US" sz="1600" b="1" dirty="0">
              <a:solidFill>
                <a:schemeClr val="tx1">
                  <a:lumMod val="50000"/>
                  <a:lumOff val="50000"/>
                </a:schemeClr>
              </a:solidFill>
            </a:rPr>
            <a:t>continued</a:t>
          </a:r>
        </a:p>
      </dgm:t>
    </dgm:pt>
    <dgm:pt modelId="{78AD9752-D015-447B-A875-AABEED395BEA}" type="parTrans" cxnId="{39176934-E045-40A7-9E21-6CDBB367E14D}">
      <dgm:prSet/>
      <dgm:spPr/>
      <dgm:t>
        <a:bodyPr/>
        <a:lstStyle/>
        <a:p>
          <a:endParaRPr lang="en-US"/>
        </a:p>
      </dgm:t>
    </dgm:pt>
    <dgm:pt modelId="{94795D52-2898-4D68-8734-AC5EDA48D313}" type="sibTrans" cxnId="{39176934-E045-40A7-9E21-6CDBB367E14D}">
      <dgm:prSet/>
      <dgm:spPr/>
      <dgm:t>
        <a:bodyPr/>
        <a:lstStyle/>
        <a:p>
          <a:endParaRPr lang="en-US"/>
        </a:p>
      </dgm:t>
    </dgm:pt>
    <dgm:pt modelId="{6A4579A8-09C5-4F85-B497-8C95B16BEEE6}">
      <dgm:prSet phldrT="[Text]" custT="1"/>
      <dgm:spPr/>
      <dgm:t>
        <a:bodyPr/>
        <a:lstStyle/>
        <a:p>
          <a:pPr algn="just"/>
          <a:r>
            <a:rPr lang="en-US" sz="1400" b="1" dirty="0">
              <a:solidFill>
                <a:schemeClr val="accent2"/>
              </a:solidFill>
            </a:rPr>
            <a:t>MBTA / Process Improvements and Innovation:</a:t>
          </a:r>
          <a:r>
            <a:rPr lang="en-US" sz="1400" dirty="0">
              <a:solidFill>
                <a:schemeClr val="accent2"/>
              </a:solidFill>
            </a:rPr>
            <a:t> </a:t>
          </a:r>
          <a:r>
            <a:rPr lang="en-US" sz="1400" dirty="0"/>
            <a:t>program supports investments that develop and implement projects that increase the efficiency and quality of the system through technology and other innovations.  Program costs were formerly associated with System Improvements.</a:t>
          </a:r>
          <a:endParaRPr lang="en-US" sz="1300" dirty="0"/>
        </a:p>
      </dgm:t>
    </dgm:pt>
    <dgm:pt modelId="{B23C5EB1-6C74-46B8-809D-9470F0540521}" type="parTrans" cxnId="{AC84981A-88FB-4686-A7C4-644078BAE4F1}">
      <dgm:prSet/>
      <dgm:spPr/>
      <dgm:t>
        <a:bodyPr/>
        <a:lstStyle/>
        <a:p>
          <a:endParaRPr lang="en-US"/>
        </a:p>
      </dgm:t>
    </dgm:pt>
    <dgm:pt modelId="{58397DBB-CE56-445A-AD86-64FA32CCBD3F}" type="sibTrans" cxnId="{AC84981A-88FB-4686-A7C4-644078BAE4F1}">
      <dgm:prSet/>
      <dgm:spPr/>
      <dgm:t>
        <a:bodyPr/>
        <a:lstStyle/>
        <a:p>
          <a:endParaRPr lang="en-US"/>
        </a:p>
      </dgm:t>
    </dgm:pt>
    <dgm:pt modelId="{720189F9-614D-490B-91A0-7402F39A1221}">
      <dgm:prSet phldrT="[Text]" custT="1"/>
      <dgm:spPr/>
      <dgm:t>
        <a:bodyPr/>
        <a:lstStyle/>
        <a:p>
          <a:pPr algn="just"/>
          <a:r>
            <a:rPr lang="en-US" sz="1400" b="1" dirty="0">
              <a:solidFill>
                <a:schemeClr val="accent2"/>
              </a:solidFill>
            </a:rPr>
            <a:t>MBTA / AFC 2.0: </a:t>
          </a:r>
          <a:r>
            <a:rPr lang="en-US" sz="1400" b="0" dirty="0">
              <a:solidFill>
                <a:schemeClr val="tx1"/>
              </a:solidFill>
            </a:rPr>
            <a:t>program </a:t>
          </a:r>
          <a:r>
            <a:rPr lang="en-US" sz="1400" dirty="0"/>
            <a:t>is the MBTA’s new integrated, reliable, and convenient fare payment and collection system to enable customers to pay fares by tapping contactless bank cards, mobile phones, and fare cards across the entire system.  </a:t>
          </a:r>
          <a:r>
            <a:rPr lang="en-US" sz="1400" b="0" dirty="0">
              <a:solidFill>
                <a:schemeClr val="tx1"/>
              </a:solidFill>
            </a:rPr>
            <a:t>Costs associated with this program were formerly included in System Improvements.</a:t>
          </a:r>
          <a:endParaRPr lang="en-US" sz="1300" dirty="0"/>
        </a:p>
      </dgm:t>
    </dgm:pt>
    <dgm:pt modelId="{8B5E48F5-86BB-4296-8E66-586521A6DC1D}" type="parTrans" cxnId="{1CFFA12B-F690-4B88-A79F-0BABED352CE7}">
      <dgm:prSet/>
      <dgm:spPr/>
      <dgm:t>
        <a:bodyPr/>
        <a:lstStyle/>
        <a:p>
          <a:endParaRPr lang="en-US"/>
        </a:p>
      </dgm:t>
    </dgm:pt>
    <dgm:pt modelId="{19C2BA19-053D-436A-8C2B-4C263AE3659E}" type="sibTrans" cxnId="{1CFFA12B-F690-4B88-A79F-0BABED352CE7}">
      <dgm:prSet/>
      <dgm:spPr/>
      <dgm:t>
        <a:bodyPr/>
        <a:lstStyle/>
        <a:p>
          <a:endParaRPr lang="en-US"/>
        </a:p>
      </dgm:t>
    </dgm:pt>
    <dgm:pt modelId="{DDF41C1A-0BD2-4755-9FC5-98572818E4CB}">
      <dgm:prSet phldrT="[Text]" custT="1"/>
      <dgm:spPr/>
      <dgm:t>
        <a:bodyPr/>
        <a:lstStyle/>
        <a:p>
          <a:pPr algn="just"/>
          <a:r>
            <a:rPr lang="en-US" sz="1400" b="1" dirty="0">
              <a:solidFill>
                <a:schemeClr val="accent2"/>
              </a:solidFill>
            </a:rPr>
            <a:t>MBTA / Red Line/Orange Line Improvements:</a:t>
          </a:r>
          <a:r>
            <a:rPr lang="en-US" sz="1400" b="1" dirty="0"/>
            <a:t> </a:t>
          </a:r>
          <a:r>
            <a:rPr lang="en-US" sz="1400" b="0" dirty="0"/>
            <a:t>program supports investments in vehicle and infrastructure needed to fully modernize the Red and Orange line fleets and achieve the service goal of three minute headways.  Investments in Red Line/Orange Line improvements were included in 2018-2022 as part of other programs (Revenue Vehicles, Track Signals and Power among others)</a:t>
          </a:r>
          <a:endParaRPr lang="en-US" sz="1300" dirty="0"/>
        </a:p>
      </dgm:t>
    </dgm:pt>
    <dgm:pt modelId="{8C680F00-71CC-4C01-A005-0D02CD3AF130}" type="parTrans" cxnId="{59F8B74B-572F-4503-9423-4EAED44381CF}">
      <dgm:prSet/>
      <dgm:spPr/>
      <dgm:t>
        <a:bodyPr/>
        <a:lstStyle/>
        <a:p>
          <a:endParaRPr lang="en-US"/>
        </a:p>
      </dgm:t>
    </dgm:pt>
    <dgm:pt modelId="{53DDC1AF-23F1-4C2A-989D-38BE96257995}" type="sibTrans" cxnId="{59F8B74B-572F-4503-9423-4EAED44381CF}">
      <dgm:prSet/>
      <dgm:spPr/>
      <dgm:t>
        <a:bodyPr/>
        <a:lstStyle/>
        <a:p>
          <a:endParaRPr lang="en-US"/>
        </a:p>
      </dgm:t>
    </dgm:pt>
    <dgm:pt modelId="{2A02FA37-E28A-4073-9B55-F1F2F875DCBB}">
      <dgm:prSet phldrT="[Text]" custT="1"/>
      <dgm:spPr/>
      <dgm:t>
        <a:bodyPr/>
        <a:lstStyle/>
        <a:p>
          <a:pPr algn="just"/>
          <a:r>
            <a:rPr lang="en-US" sz="1400" b="1" dirty="0">
              <a:solidFill>
                <a:schemeClr val="accent2"/>
              </a:solidFill>
            </a:rPr>
            <a:t>MBTA / Commuter Rail Safety and Resiliency:</a:t>
          </a:r>
          <a:r>
            <a:rPr lang="en-US" sz="1400" b="1" dirty="0"/>
            <a:t> </a:t>
          </a:r>
          <a:r>
            <a:rPr lang="en-US" sz="1400" dirty="0"/>
            <a:t>program supports investments that improve the safety and resiliency of the commuter rail network, including the implementation of Positive Train Control (PTC).</a:t>
          </a:r>
          <a:endParaRPr lang="en-US" sz="1300" b="0" dirty="0"/>
        </a:p>
      </dgm:t>
    </dgm:pt>
    <dgm:pt modelId="{3D9C60EF-6ECB-4ACA-9C07-2E2B325A525E}" type="parTrans" cxnId="{B7B816E4-B2E9-4748-B635-49AC01C256B0}">
      <dgm:prSet/>
      <dgm:spPr/>
      <dgm:t>
        <a:bodyPr/>
        <a:lstStyle/>
        <a:p>
          <a:endParaRPr lang="en-US"/>
        </a:p>
      </dgm:t>
    </dgm:pt>
    <dgm:pt modelId="{1CF68224-C84C-4855-99C4-BEB3E8A6BF7A}" type="sibTrans" cxnId="{B7B816E4-B2E9-4748-B635-49AC01C256B0}">
      <dgm:prSet/>
      <dgm:spPr/>
      <dgm:t>
        <a:bodyPr/>
        <a:lstStyle/>
        <a:p>
          <a:endParaRPr lang="en-US"/>
        </a:p>
      </dgm:t>
    </dgm:pt>
    <dgm:pt modelId="{6DA9A21A-AA16-4DE0-9AF9-F70D14053701}">
      <dgm:prSet phldrT="[Text]" custT="1"/>
      <dgm:spPr/>
      <dgm:t>
        <a:bodyPr/>
        <a:lstStyle/>
        <a:p>
          <a:pPr algn="just"/>
          <a:r>
            <a:rPr lang="en-US" sz="1400" b="1" dirty="0">
              <a:solidFill>
                <a:schemeClr val="accent2"/>
              </a:solidFill>
            </a:rPr>
            <a:t>MBTA / Expansion Projects: </a:t>
          </a:r>
          <a:r>
            <a:rPr lang="en-US" sz="1400" b="0" dirty="0">
              <a:solidFill>
                <a:schemeClr val="tx1"/>
              </a:solidFill>
            </a:rPr>
            <a:t>this </a:t>
          </a:r>
          <a:r>
            <a:rPr lang="en-US" sz="1400" dirty="0"/>
            <a:t>program makes targeted expansions in order to improve access to transit, including the Silver Line to Chelsea and Blue Hill Avenue Station on the Fairmount Line.</a:t>
          </a:r>
          <a:endParaRPr lang="en-US" sz="1300" dirty="0"/>
        </a:p>
      </dgm:t>
    </dgm:pt>
    <dgm:pt modelId="{0D830103-FC26-4BBF-828B-5703E7841E2B}" type="parTrans" cxnId="{37BC123D-0E78-445A-912F-5CC8ED654EB3}">
      <dgm:prSet/>
      <dgm:spPr/>
      <dgm:t>
        <a:bodyPr/>
        <a:lstStyle/>
        <a:p>
          <a:endParaRPr lang="en-US"/>
        </a:p>
      </dgm:t>
    </dgm:pt>
    <dgm:pt modelId="{9D670B01-3CC9-4312-A1EF-45ACC965B278}" type="sibTrans" cxnId="{37BC123D-0E78-445A-912F-5CC8ED654EB3}">
      <dgm:prSet/>
      <dgm:spPr/>
      <dgm:t>
        <a:bodyPr/>
        <a:lstStyle/>
        <a:p>
          <a:endParaRPr lang="en-US"/>
        </a:p>
      </dgm:t>
    </dgm:pt>
    <dgm:pt modelId="{35C0FA19-6474-4F6E-925E-3B88C9AC4F0F}">
      <dgm:prSet phldrT="[Text]" custT="1"/>
      <dgm:spPr/>
      <dgm:t>
        <a:bodyPr/>
        <a:lstStyle/>
        <a:p>
          <a:pPr algn="just"/>
          <a:r>
            <a:rPr lang="en-US" sz="1400" b="1" dirty="0">
              <a:solidFill>
                <a:schemeClr val="accent2"/>
              </a:solidFill>
            </a:rPr>
            <a:t>MBTA / Green Line Extension: </a:t>
          </a:r>
          <a:r>
            <a:rPr lang="en-US" sz="1400" dirty="0"/>
            <a:t>program includes the vehicles, stations and infrastructure to extend the Green Line from a relocated Lechmere Station in East Cambridge to Union Square in Somerville and College Avenue in Medford. </a:t>
          </a:r>
          <a:r>
            <a:rPr lang="en-US" sz="1400" b="0" dirty="0">
              <a:solidFill>
                <a:schemeClr val="tx1"/>
              </a:solidFill>
            </a:rPr>
            <a:t>Costs associated with this program were formerly included in the Expansion Projects program category</a:t>
          </a:r>
          <a:endParaRPr lang="en-US" sz="1300" dirty="0"/>
        </a:p>
      </dgm:t>
    </dgm:pt>
    <dgm:pt modelId="{F971FB09-1125-4FA4-95B4-01AB9EA28295}" type="parTrans" cxnId="{448EAE37-1545-47C2-B294-0E5B295A522B}">
      <dgm:prSet/>
      <dgm:spPr/>
      <dgm:t>
        <a:bodyPr/>
        <a:lstStyle/>
        <a:p>
          <a:endParaRPr lang="en-US"/>
        </a:p>
      </dgm:t>
    </dgm:pt>
    <dgm:pt modelId="{804EA6DE-5DCD-4F86-8C48-4B6E3DF06380}" type="sibTrans" cxnId="{448EAE37-1545-47C2-B294-0E5B295A522B}">
      <dgm:prSet/>
      <dgm:spPr/>
      <dgm:t>
        <a:bodyPr/>
        <a:lstStyle/>
        <a:p>
          <a:endParaRPr lang="en-US"/>
        </a:p>
      </dgm:t>
    </dgm:pt>
    <dgm:pt modelId="{EA385AE0-5996-437F-B2FC-08EB7CE1A477}" type="pres">
      <dgm:prSet presAssocID="{98900342-DDC2-42DA-9447-631D4B4611F1}" presName="vert0" presStyleCnt="0">
        <dgm:presLayoutVars>
          <dgm:dir/>
          <dgm:animOne val="branch"/>
          <dgm:animLvl val="lvl"/>
        </dgm:presLayoutVars>
      </dgm:prSet>
      <dgm:spPr/>
      <dgm:t>
        <a:bodyPr/>
        <a:lstStyle/>
        <a:p>
          <a:endParaRPr lang="en-US"/>
        </a:p>
      </dgm:t>
    </dgm:pt>
    <dgm:pt modelId="{B682E7A1-C038-4CD4-85A5-CEAF4E8FFC16}" type="pres">
      <dgm:prSet presAssocID="{131908E7-A45A-4E57-B8D5-C42C91E7FE09}" presName="thickLine" presStyleLbl="alignNode1" presStyleIdx="0" presStyleCnt="1"/>
      <dgm:spPr/>
    </dgm:pt>
    <dgm:pt modelId="{D10A0288-4523-4768-89CD-A0AB18E39BB2}" type="pres">
      <dgm:prSet presAssocID="{131908E7-A45A-4E57-B8D5-C42C91E7FE09}" presName="horz1" presStyleCnt="0"/>
      <dgm:spPr/>
    </dgm:pt>
    <dgm:pt modelId="{011603B3-C0D4-42DD-9B7B-A6C35398D0AA}" type="pres">
      <dgm:prSet presAssocID="{131908E7-A45A-4E57-B8D5-C42C91E7FE09}" presName="tx1" presStyleLbl="revTx" presStyleIdx="0" presStyleCnt="7"/>
      <dgm:spPr/>
      <dgm:t>
        <a:bodyPr/>
        <a:lstStyle/>
        <a:p>
          <a:endParaRPr lang="en-US"/>
        </a:p>
      </dgm:t>
    </dgm:pt>
    <dgm:pt modelId="{15C34A21-6626-4528-92C1-D63B296A06ED}" type="pres">
      <dgm:prSet presAssocID="{131908E7-A45A-4E57-B8D5-C42C91E7FE09}" presName="vert1" presStyleCnt="0"/>
      <dgm:spPr/>
    </dgm:pt>
    <dgm:pt modelId="{2D4C241A-210E-451F-8864-9E4AB219D04E}" type="pres">
      <dgm:prSet presAssocID="{6A4579A8-09C5-4F85-B497-8C95B16BEEE6}" presName="vertSpace2a" presStyleCnt="0"/>
      <dgm:spPr/>
    </dgm:pt>
    <dgm:pt modelId="{6592AF24-2CCA-4630-A06F-4390AA7AD562}" type="pres">
      <dgm:prSet presAssocID="{6A4579A8-09C5-4F85-B497-8C95B16BEEE6}" presName="horz2" presStyleCnt="0"/>
      <dgm:spPr/>
    </dgm:pt>
    <dgm:pt modelId="{94D7FF5E-2759-4DCF-9F60-98182984226A}" type="pres">
      <dgm:prSet presAssocID="{6A4579A8-09C5-4F85-B497-8C95B16BEEE6}" presName="horzSpace2" presStyleCnt="0"/>
      <dgm:spPr/>
    </dgm:pt>
    <dgm:pt modelId="{CEB0D0B2-D09C-4118-9769-FEC48989E331}" type="pres">
      <dgm:prSet presAssocID="{6A4579A8-09C5-4F85-B497-8C95B16BEEE6}" presName="tx2" presStyleLbl="revTx" presStyleIdx="1" presStyleCnt="7"/>
      <dgm:spPr/>
      <dgm:t>
        <a:bodyPr/>
        <a:lstStyle/>
        <a:p>
          <a:endParaRPr lang="en-US"/>
        </a:p>
      </dgm:t>
    </dgm:pt>
    <dgm:pt modelId="{20222A56-6715-49D2-A2FC-650E210C258B}" type="pres">
      <dgm:prSet presAssocID="{6A4579A8-09C5-4F85-B497-8C95B16BEEE6}" presName="vert2" presStyleCnt="0"/>
      <dgm:spPr/>
    </dgm:pt>
    <dgm:pt modelId="{AC59C633-E9BC-485D-904D-E33825817C08}" type="pres">
      <dgm:prSet presAssocID="{6A4579A8-09C5-4F85-B497-8C95B16BEEE6}" presName="thinLine2b" presStyleLbl="callout" presStyleIdx="0" presStyleCnt="6"/>
      <dgm:spPr/>
    </dgm:pt>
    <dgm:pt modelId="{B91297C7-121D-435A-8C23-E54BE4FE7305}" type="pres">
      <dgm:prSet presAssocID="{6A4579A8-09C5-4F85-B497-8C95B16BEEE6}" presName="vertSpace2b" presStyleCnt="0"/>
      <dgm:spPr/>
    </dgm:pt>
    <dgm:pt modelId="{D7F5350E-8B7D-4BEA-9F71-A73F5CD3BF81}" type="pres">
      <dgm:prSet presAssocID="{720189F9-614D-490B-91A0-7402F39A1221}" presName="horz2" presStyleCnt="0"/>
      <dgm:spPr/>
    </dgm:pt>
    <dgm:pt modelId="{AAF14C07-FC59-4AF3-9039-757B95A940E9}" type="pres">
      <dgm:prSet presAssocID="{720189F9-614D-490B-91A0-7402F39A1221}" presName="horzSpace2" presStyleCnt="0"/>
      <dgm:spPr/>
    </dgm:pt>
    <dgm:pt modelId="{CB9C2C7A-31D4-4096-AC79-4A782A67297A}" type="pres">
      <dgm:prSet presAssocID="{720189F9-614D-490B-91A0-7402F39A1221}" presName="tx2" presStyleLbl="revTx" presStyleIdx="2" presStyleCnt="7"/>
      <dgm:spPr/>
      <dgm:t>
        <a:bodyPr/>
        <a:lstStyle/>
        <a:p>
          <a:endParaRPr lang="en-US"/>
        </a:p>
      </dgm:t>
    </dgm:pt>
    <dgm:pt modelId="{BCC7F0AD-63F6-4880-A401-7D0733319CD1}" type="pres">
      <dgm:prSet presAssocID="{720189F9-614D-490B-91A0-7402F39A1221}" presName="vert2" presStyleCnt="0"/>
      <dgm:spPr/>
    </dgm:pt>
    <dgm:pt modelId="{5165E880-897A-4E9B-8B1A-25565F258607}" type="pres">
      <dgm:prSet presAssocID="{720189F9-614D-490B-91A0-7402F39A1221}" presName="thinLine2b" presStyleLbl="callout" presStyleIdx="1" presStyleCnt="6"/>
      <dgm:spPr/>
    </dgm:pt>
    <dgm:pt modelId="{DF1D5894-99F3-4091-A3A5-0735E3AB81B8}" type="pres">
      <dgm:prSet presAssocID="{720189F9-614D-490B-91A0-7402F39A1221}" presName="vertSpace2b" presStyleCnt="0"/>
      <dgm:spPr/>
    </dgm:pt>
    <dgm:pt modelId="{78645032-A58C-400D-BECF-7AEBD2B7F75F}" type="pres">
      <dgm:prSet presAssocID="{DDF41C1A-0BD2-4755-9FC5-98572818E4CB}" presName="horz2" presStyleCnt="0"/>
      <dgm:spPr/>
    </dgm:pt>
    <dgm:pt modelId="{E5E24A35-4B29-4281-9B42-B397BBB98B89}" type="pres">
      <dgm:prSet presAssocID="{DDF41C1A-0BD2-4755-9FC5-98572818E4CB}" presName="horzSpace2" presStyleCnt="0"/>
      <dgm:spPr/>
    </dgm:pt>
    <dgm:pt modelId="{69A064E3-5872-434B-AD83-9C4B158ED004}" type="pres">
      <dgm:prSet presAssocID="{DDF41C1A-0BD2-4755-9FC5-98572818E4CB}" presName="tx2" presStyleLbl="revTx" presStyleIdx="3" presStyleCnt="7" custLinFactNeighborX="0" custLinFactNeighborY="-5201"/>
      <dgm:spPr/>
      <dgm:t>
        <a:bodyPr/>
        <a:lstStyle/>
        <a:p>
          <a:endParaRPr lang="en-US"/>
        </a:p>
      </dgm:t>
    </dgm:pt>
    <dgm:pt modelId="{EBC51F25-3786-4432-9AB5-14367A78F3D4}" type="pres">
      <dgm:prSet presAssocID="{DDF41C1A-0BD2-4755-9FC5-98572818E4CB}" presName="vert2" presStyleCnt="0"/>
      <dgm:spPr/>
    </dgm:pt>
    <dgm:pt modelId="{9F2E05BC-0B18-46A3-9CD2-3118A7BA8376}" type="pres">
      <dgm:prSet presAssocID="{DDF41C1A-0BD2-4755-9FC5-98572818E4CB}" presName="thinLine2b" presStyleLbl="callout" presStyleIdx="2" presStyleCnt="6"/>
      <dgm:spPr/>
    </dgm:pt>
    <dgm:pt modelId="{DFC6E14C-D556-40B2-804A-7EBD78D2E38E}" type="pres">
      <dgm:prSet presAssocID="{DDF41C1A-0BD2-4755-9FC5-98572818E4CB}" presName="vertSpace2b" presStyleCnt="0"/>
      <dgm:spPr/>
    </dgm:pt>
    <dgm:pt modelId="{F0EAC1F5-4DAA-4710-9F43-1C70F4145A95}" type="pres">
      <dgm:prSet presAssocID="{2A02FA37-E28A-4073-9B55-F1F2F875DCBB}" presName="horz2" presStyleCnt="0"/>
      <dgm:spPr/>
    </dgm:pt>
    <dgm:pt modelId="{61E732F1-F4A8-48B3-8130-CF043A09C0FF}" type="pres">
      <dgm:prSet presAssocID="{2A02FA37-E28A-4073-9B55-F1F2F875DCBB}" presName="horzSpace2" presStyleCnt="0"/>
      <dgm:spPr/>
    </dgm:pt>
    <dgm:pt modelId="{8AF18A0B-0F82-41C8-979A-71566F7E7214}" type="pres">
      <dgm:prSet presAssocID="{2A02FA37-E28A-4073-9B55-F1F2F875DCBB}" presName="tx2" presStyleLbl="revTx" presStyleIdx="4" presStyleCnt="7"/>
      <dgm:spPr/>
      <dgm:t>
        <a:bodyPr/>
        <a:lstStyle/>
        <a:p>
          <a:endParaRPr lang="en-US"/>
        </a:p>
      </dgm:t>
    </dgm:pt>
    <dgm:pt modelId="{9FA79A4C-97F4-4CF2-92A6-796135A8BA4A}" type="pres">
      <dgm:prSet presAssocID="{2A02FA37-E28A-4073-9B55-F1F2F875DCBB}" presName="vert2" presStyleCnt="0"/>
      <dgm:spPr/>
    </dgm:pt>
    <dgm:pt modelId="{EA04BEDD-7C6A-4336-A167-36A3CE5C16DA}" type="pres">
      <dgm:prSet presAssocID="{2A02FA37-E28A-4073-9B55-F1F2F875DCBB}" presName="thinLine2b" presStyleLbl="callout" presStyleIdx="3" presStyleCnt="6" custLinFactNeighborY="-86884"/>
      <dgm:spPr/>
    </dgm:pt>
    <dgm:pt modelId="{C11E8125-911C-4C7C-8823-A06C434434F4}" type="pres">
      <dgm:prSet presAssocID="{2A02FA37-E28A-4073-9B55-F1F2F875DCBB}" presName="vertSpace2b" presStyleCnt="0"/>
      <dgm:spPr/>
    </dgm:pt>
    <dgm:pt modelId="{59A093A7-25D4-4F37-A741-C47AA019F27B}" type="pres">
      <dgm:prSet presAssocID="{35C0FA19-6474-4F6E-925E-3B88C9AC4F0F}" presName="horz2" presStyleCnt="0"/>
      <dgm:spPr/>
    </dgm:pt>
    <dgm:pt modelId="{AA45B7B4-D83D-4025-9F42-61ECC002E2DD}" type="pres">
      <dgm:prSet presAssocID="{35C0FA19-6474-4F6E-925E-3B88C9AC4F0F}" presName="horzSpace2" presStyleCnt="0"/>
      <dgm:spPr/>
    </dgm:pt>
    <dgm:pt modelId="{3EC04994-991D-4BC6-9DDA-07D45C3540CD}" type="pres">
      <dgm:prSet presAssocID="{35C0FA19-6474-4F6E-925E-3B88C9AC4F0F}" presName="tx2" presStyleLbl="revTx" presStyleIdx="5" presStyleCnt="7" custLinFactNeighborX="0" custLinFactNeighborY="-7824"/>
      <dgm:spPr/>
      <dgm:t>
        <a:bodyPr/>
        <a:lstStyle/>
        <a:p>
          <a:endParaRPr lang="en-US"/>
        </a:p>
      </dgm:t>
    </dgm:pt>
    <dgm:pt modelId="{46B9B61D-B775-4DAD-B14A-463AB423FAF9}" type="pres">
      <dgm:prSet presAssocID="{35C0FA19-6474-4F6E-925E-3B88C9AC4F0F}" presName="vert2" presStyleCnt="0"/>
      <dgm:spPr/>
    </dgm:pt>
    <dgm:pt modelId="{FAAE414D-6D75-438C-8FB5-04AF367741F4}" type="pres">
      <dgm:prSet presAssocID="{35C0FA19-6474-4F6E-925E-3B88C9AC4F0F}" presName="thinLine2b" presStyleLbl="callout" presStyleIdx="4" presStyleCnt="6"/>
      <dgm:spPr/>
    </dgm:pt>
    <dgm:pt modelId="{727E5EEC-94F0-422E-A44F-9834AE8A572E}" type="pres">
      <dgm:prSet presAssocID="{35C0FA19-6474-4F6E-925E-3B88C9AC4F0F}" presName="vertSpace2b" presStyleCnt="0"/>
      <dgm:spPr/>
    </dgm:pt>
    <dgm:pt modelId="{8BB3BC7B-620B-4158-B6A4-D36120657F0E}" type="pres">
      <dgm:prSet presAssocID="{6DA9A21A-AA16-4DE0-9AF9-F70D14053701}" presName="horz2" presStyleCnt="0"/>
      <dgm:spPr/>
    </dgm:pt>
    <dgm:pt modelId="{2B421107-2949-48C3-8E18-F826C2BC9703}" type="pres">
      <dgm:prSet presAssocID="{6DA9A21A-AA16-4DE0-9AF9-F70D14053701}" presName="horzSpace2" presStyleCnt="0"/>
      <dgm:spPr/>
    </dgm:pt>
    <dgm:pt modelId="{2ACB5991-375F-4C65-BE7B-148468E038D9}" type="pres">
      <dgm:prSet presAssocID="{6DA9A21A-AA16-4DE0-9AF9-F70D14053701}" presName="tx2" presStyleLbl="revTx" presStyleIdx="6" presStyleCnt="7"/>
      <dgm:spPr/>
      <dgm:t>
        <a:bodyPr/>
        <a:lstStyle/>
        <a:p>
          <a:endParaRPr lang="en-US"/>
        </a:p>
      </dgm:t>
    </dgm:pt>
    <dgm:pt modelId="{1F99FB13-CD90-4755-BD80-CFAA2814D47C}" type="pres">
      <dgm:prSet presAssocID="{6DA9A21A-AA16-4DE0-9AF9-F70D14053701}" presName="vert2" presStyleCnt="0"/>
      <dgm:spPr/>
    </dgm:pt>
    <dgm:pt modelId="{5A93A53D-6875-4B0B-B0CE-00169834B169}" type="pres">
      <dgm:prSet presAssocID="{6DA9A21A-AA16-4DE0-9AF9-F70D14053701}" presName="thinLine2b" presStyleLbl="callout" presStyleIdx="5" presStyleCnt="6"/>
      <dgm:spPr>
        <a:ln>
          <a:noFill/>
        </a:ln>
      </dgm:spPr>
    </dgm:pt>
    <dgm:pt modelId="{58795FDC-8D62-4080-ACF9-83B23EAD7F50}" type="pres">
      <dgm:prSet presAssocID="{6DA9A21A-AA16-4DE0-9AF9-F70D14053701}" presName="vertSpace2b" presStyleCnt="0"/>
      <dgm:spPr/>
    </dgm:pt>
  </dgm:ptLst>
  <dgm:cxnLst>
    <dgm:cxn modelId="{041B4D96-CE55-4D7F-A9EF-6C50564CC5F6}" type="presOf" srcId="{35C0FA19-6474-4F6E-925E-3B88C9AC4F0F}" destId="{3EC04994-991D-4BC6-9DDA-07D45C3540CD}" srcOrd="0" destOrd="0" presId="urn:microsoft.com/office/officeart/2008/layout/LinedList"/>
    <dgm:cxn modelId="{693E904C-6C16-4E55-BC1B-AE403120C0CC}" type="presOf" srcId="{6DA9A21A-AA16-4DE0-9AF9-F70D14053701}" destId="{2ACB5991-375F-4C65-BE7B-148468E038D9}" srcOrd="0" destOrd="0" presId="urn:microsoft.com/office/officeart/2008/layout/LinedList"/>
    <dgm:cxn modelId="{448EAE37-1545-47C2-B294-0E5B295A522B}" srcId="{131908E7-A45A-4E57-B8D5-C42C91E7FE09}" destId="{35C0FA19-6474-4F6E-925E-3B88C9AC4F0F}" srcOrd="4" destOrd="0" parTransId="{F971FB09-1125-4FA4-95B4-01AB9EA28295}" sibTransId="{804EA6DE-5DCD-4F86-8C48-4B6E3DF06380}"/>
    <dgm:cxn modelId="{215EE2BB-F70E-4EA7-9EDF-1D1A0B611A2F}" type="presOf" srcId="{98900342-DDC2-42DA-9447-631D4B4611F1}" destId="{EA385AE0-5996-437F-B2FC-08EB7CE1A477}" srcOrd="0" destOrd="0" presId="urn:microsoft.com/office/officeart/2008/layout/LinedList"/>
    <dgm:cxn modelId="{37BC123D-0E78-445A-912F-5CC8ED654EB3}" srcId="{131908E7-A45A-4E57-B8D5-C42C91E7FE09}" destId="{6DA9A21A-AA16-4DE0-9AF9-F70D14053701}" srcOrd="5" destOrd="0" parTransId="{0D830103-FC26-4BBF-828B-5703E7841E2B}" sibTransId="{9D670B01-3CC9-4312-A1EF-45ACC965B278}"/>
    <dgm:cxn modelId="{59F8B74B-572F-4503-9423-4EAED44381CF}" srcId="{131908E7-A45A-4E57-B8D5-C42C91E7FE09}" destId="{DDF41C1A-0BD2-4755-9FC5-98572818E4CB}" srcOrd="2" destOrd="0" parTransId="{8C680F00-71CC-4C01-A005-0D02CD3AF130}" sibTransId="{53DDC1AF-23F1-4C2A-989D-38BE96257995}"/>
    <dgm:cxn modelId="{CF521F52-A997-4BD5-8A18-56424D12D111}" type="presOf" srcId="{720189F9-614D-490B-91A0-7402F39A1221}" destId="{CB9C2C7A-31D4-4096-AC79-4A782A67297A}" srcOrd="0" destOrd="0" presId="urn:microsoft.com/office/officeart/2008/layout/LinedList"/>
    <dgm:cxn modelId="{1CFFA12B-F690-4B88-A79F-0BABED352CE7}" srcId="{131908E7-A45A-4E57-B8D5-C42C91E7FE09}" destId="{720189F9-614D-490B-91A0-7402F39A1221}" srcOrd="1" destOrd="0" parTransId="{8B5E48F5-86BB-4296-8E66-586521A6DC1D}" sibTransId="{19C2BA19-053D-436A-8C2B-4C263AE3659E}"/>
    <dgm:cxn modelId="{B7B816E4-B2E9-4748-B635-49AC01C256B0}" srcId="{131908E7-A45A-4E57-B8D5-C42C91E7FE09}" destId="{2A02FA37-E28A-4073-9B55-F1F2F875DCBB}" srcOrd="3" destOrd="0" parTransId="{3D9C60EF-6ECB-4ACA-9C07-2E2B325A525E}" sibTransId="{1CF68224-C84C-4855-99C4-BEB3E8A6BF7A}"/>
    <dgm:cxn modelId="{8AD479AC-ECBC-49D2-96DB-18AEA3FD52D9}" type="presOf" srcId="{6A4579A8-09C5-4F85-B497-8C95B16BEEE6}" destId="{CEB0D0B2-D09C-4118-9769-FEC48989E331}" srcOrd="0" destOrd="0" presId="urn:microsoft.com/office/officeart/2008/layout/LinedList"/>
    <dgm:cxn modelId="{AC84981A-88FB-4686-A7C4-644078BAE4F1}" srcId="{131908E7-A45A-4E57-B8D5-C42C91E7FE09}" destId="{6A4579A8-09C5-4F85-B497-8C95B16BEEE6}" srcOrd="0" destOrd="0" parTransId="{B23C5EB1-6C74-46B8-809D-9470F0540521}" sibTransId="{58397DBB-CE56-445A-AD86-64FA32CCBD3F}"/>
    <dgm:cxn modelId="{AE6EA01C-7935-4E57-A2B1-B325B4EE3695}" type="presOf" srcId="{DDF41C1A-0BD2-4755-9FC5-98572818E4CB}" destId="{69A064E3-5872-434B-AD83-9C4B158ED004}" srcOrd="0" destOrd="0" presId="urn:microsoft.com/office/officeart/2008/layout/LinedList"/>
    <dgm:cxn modelId="{DD00D5D1-085C-4749-B688-6F035C4572C4}" type="presOf" srcId="{131908E7-A45A-4E57-B8D5-C42C91E7FE09}" destId="{011603B3-C0D4-42DD-9B7B-A6C35398D0AA}" srcOrd="0" destOrd="0" presId="urn:microsoft.com/office/officeart/2008/layout/LinedList"/>
    <dgm:cxn modelId="{F671DE37-E3C0-4794-8901-8367AEC45920}" type="presOf" srcId="{2A02FA37-E28A-4073-9B55-F1F2F875DCBB}" destId="{8AF18A0B-0F82-41C8-979A-71566F7E7214}" srcOrd="0" destOrd="0" presId="urn:microsoft.com/office/officeart/2008/layout/LinedList"/>
    <dgm:cxn modelId="{39176934-E045-40A7-9E21-6CDBB367E14D}" srcId="{98900342-DDC2-42DA-9447-631D4B4611F1}" destId="{131908E7-A45A-4E57-B8D5-C42C91E7FE09}" srcOrd="0" destOrd="0" parTransId="{78AD9752-D015-447B-A875-AABEED395BEA}" sibTransId="{94795D52-2898-4D68-8734-AC5EDA48D313}"/>
    <dgm:cxn modelId="{C29382E5-AA0B-45B8-BBE0-02D506066818}" type="presParOf" srcId="{EA385AE0-5996-437F-B2FC-08EB7CE1A477}" destId="{B682E7A1-C038-4CD4-85A5-CEAF4E8FFC16}" srcOrd="0" destOrd="0" presId="urn:microsoft.com/office/officeart/2008/layout/LinedList"/>
    <dgm:cxn modelId="{706F3C54-22B6-474B-B97B-2F2BE48ADEA3}" type="presParOf" srcId="{EA385AE0-5996-437F-B2FC-08EB7CE1A477}" destId="{D10A0288-4523-4768-89CD-A0AB18E39BB2}" srcOrd="1" destOrd="0" presId="urn:microsoft.com/office/officeart/2008/layout/LinedList"/>
    <dgm:cxn modelId="{F3D2F0D3-8831-4E15-BFD4-E4A267081870}" type="presParOf" srcId="{D10A0288-4523-4768-89CD-A0AB18E39BB2}" destId="{011603B3-C0D4-42DD-9B7B-A6C35398D0AA}" srcOrd="0" destOrd="0" presId="urn:microsoft.com/office/officeart/2008/layout/LinedList"/>
    <dgm:cxn modelId="{72C67829-4862-4B88-A6AF-47BAB8424040}" type="presParOf" srcId="{D10A0288-4523-4768-89CD-A0AB18E39BB2}" destId="{15C34A21-6626-4528-92C1-D63B296A06ED}" srcOrd="1" destOrd="0" presId="urn:microsoft.com/office/officeart/2008/layout/LinedList"/>
    <dgm:cxn modelId="{29182DBC-C5B5-4202-9A14-5AE43AECFBB3}" type="presParOf" srcId="{15C34A21-6626-4528-92C1-D63B296A06ED}" destId="{2D4C241A-210E-451F-8864-9E4AB219D04E}" srcOrd="0" destOrd="0" presId="urn:microsoft.com/office/officeart/2008/layout/LinedList"/>
    <dgm:cxn modelId="{C1033757-15BA-483C-986E-9EE2CD5B816A}" type="presParOf" srcId="{15C34A21-6626-4528-92C1-D63B296A06ED}" destId="{6592AF24-2CCA-4630-A06F-4390AA7AD562}" srcOrd="1" destOrd="0" presId="urn:microsoft.com/office/officeart/2008/layout/LinedList"/>
    <dgm:cxn modelId="{CB66AD96-031D-49DC-A251-DD6D9BE1038D}" type="presParOf" srcId="{6592AF24-2CCA-4630-A06F-4390AA7AD562}" destId="{94D7FF5E-2759-4DCF-9F60-98182984226A}" srcOrd="0" destOrd="0" presId="urn:microsoft.com/office/officeart/2008/layout/LinedList"/>
    <dgm:cxn modelId="{D7D8DD79-7987-4FE8-9748-920C15D26035}" type="presParOf" srcId="{6592AF24-2CCA-4630-A06F-4390AA7AD562}" destId="{CEB0D0B2-D09C-4118-9769-FEC48989E331}" srcOrd="1" destOrd="0" presId="urn:microsoft.com/office/officeart/2008/layout/LinedList"/>
    <dgm:cxn modelId="{A450A493-EE6F-40EC-8FFC-237CD82EF85A}" type="presParOf" srcId="{6592AF24-2CCA-4630-A06F-4390AA7AD562}" destId="{20222A56-6715-49D2-A2FC-650E210C258B}" srcOrd="2" destOrd="0" presId="urn:microsoft.com/office/officeart/2008/layout/LinedList"/>
    <dgm:cxn modelId="{2C41F451-B54D-45C4-B36F-DC32D0B994A1}" type="presParOf" srcId="{15C34A21-6626-4528-92C1-D63B296A06ED}" destId="{AC59C633-E9BC-485D-904D-E33825817C08}" srcOrd="2" destOrd="0" presId="urn:microsoft.com/office/officeart/2008/layout/LinedList"/>
    <dgm:cxn modelId="{822224E7-6991-49E8-863A-D4990DC8B0E4}" type="presParOf" srcId="{15C34A21-6626-4528-92C1-D63B296A06ED}" destId="{B91297C7-121D-435A-8C23-E54BE4FE7305}" srcOrd="3" destOrd="0" presId="urn:microsoft.com/office/officeart/2008/layout/LinedList"/>
    <dgm:cxn modelId="{994CD47A-DFFF-49AF-9F0D-0F854C309931}" type="presParOf" srcId="{15C34A21-6626-4528-92C1-D63B296A06ED}" destId="{D7F5350E-8B7D-4BEA-9F71-A73F5CD3BF81}" srcOrd="4" destOrd="0" presId="urn:microsoft.com/office/officeart/2008/layout/LinedList"/>
    <dgm:cxn modelId="{CAEC48F2-DEF6-4396-9F78-367722DB7631}" type="presParOf" srcId="{D7F5350E-8B7D-4BEA-9F71-A73F5CD3BF81}" destId="{AAF14C07-FC59-4AF3-9039-757B95A940E9}" srcOrd="0" destOrd="0" presId="urn:microsoft.com/office/officeart/2008/layout/LinedList"/>
    <dgm:cxn modelId="{85EDF9E4-3882-4CEF-B998-6ED8FA00F3F5}" type="presParOf" srcId="{D7F5350E-8B7D-4BEA-9F71-A73F5CD3BF81}" destId="{CB9C2C7A-31D4-4096-AC79-4A782A67297A}" srcOrd="1" destOrd="0" presId="urn:microsoft.com/office/officeart/2008/layout/LinedList"/>
    <dgm:cxn modelId="{0BCEAEED-3398-48FD-95F2-6DE9EDFA5BE3}" type="presParOf" srcId="{D7F5350E-8B7D-4BEA-9F71-A73F5CD3BF81}" destId="{BCC7F0AD-63F6-4880-A401-7D0733319CD1}" srcOrd="2" destOrd="0" presId="urn:microsoft.com/office/officeart/2008/layout/LinedList"/>
    <dgm:cxn modelId="{B258D0DA-136D-4C97-9321-8A146756CE0D}" type="presParOf" srcId="{15C34A21-6626-4528-92C1-D63B296A06ED}" destId="{5165E880-897A-4E9B-8B1A-25565F258607}" srcOrd="5" destOrd="0" presId="urn:microsoft.com/office/officeart/2008/layout/LinedList"/>
    <dgm:cxn modelId="{454D7E7D-2AE7-4D9A-9B63-9461DF59EC80}" type="presParOf" srcId="{15C34A21-6626-4528-92C1-D63B296A06ED}" destId="{DF1D5894-99F3-4091-A3A5-0735E3AB81B8}" srcOrd="6" destOrd="0" presId="urn:microsoft.com/office/officeart/2008/layout/LinedList"/>
    <dgm:cxn modelId="{67C88F96-3F4B-48C4-A9B1-51FE42EF9147}" type="presParOf" srcId="{15C34A21-6626-4528-92C1-D63B296A06ED}" destId="{78645032-A58C-400D-BECF-7AEBD2B7F75F}" srcOrd="7" destOrd="0" presId="urn:microsoft.com/office/officeart/2008/layout/LinedList"/>
    <dgm:cxn modelId="{1C6418A2-5CAA-43FA-A56D-2A1806680647}" type="presParOf" srcId="{78645032-A58C-400D-BECF-7AEBD2B7F75F}" destId="{E5E24A35-4B29-4281-9B42-B397BBB98B89}" srcOrd="0" destOrd="0" presId="urn:microsoft.com/office/officeart/2008/layout/LinedList"/>
    <dgm:cxn modelId="{BE997BD1-D951-42E2-817F-996385ECF7E8}" type="presParOf" srcId="{78645032-A58C-400D-BECF-7AEBD2B7F75F}" destId="{69A064E3-5872-434B-AD83-9C4B158ED004}" srcOrd="1" destOrd="0" presId="urn:microsoft.com/office/officeart/2008/layout/LinedList"/>
    <dgm:cxn modelId="{FFB5F117-74C6-460C-A49C-F69C7B3F2BD7}" type="presParOf" srcId="{78645032-A58C-400D-BECF-7AEBD2B7F75F}" destId="{EBC51F25-3786-4432-9AB5-14367A78F3D4}" srcOrd="2" destOrd="0" presId="urn:microsoft.com/office/officeart/2008/layout/LinedList"/>
    <dgm:cxn modelId="{ED30B25B-045F-4F29-A683-AE8265407358}" type="presParOf" srcId="{15C34A21-6626-4528-92C1-D63B296A06ED}" destId="{9F2E05BC-0B18-46A3-9CD2-3118A7BA8376}" srcOrd="8" destOrd="0" presId="urn:microsoft.com/office/officeart/2008/layout/LinedList"/>
    <dgm:cxn modelId="{5C9E9946-9D42-489F-8614-9001A94D8350}" type="presParOf" srcId="{15C34A21-6626-4528-92C1-D63B296A06ED}" destId="{DFC6E14C-D556-40B2-804A-7EBD78D2E38E}" srcOrd="9" destOrd="0" presId="urn:microsoft.com/office/officeart/2008/layout/LinedList"/>
    <dgm:cxn modelId="{22AEEA66-C0AB-4BC5-A50C-980CD356F17F}" type="presParOf" srcId="{15C34A21-6626-4528-92C1-D63B296A06ED}" destId="{F0EAC1F5-4DAA-4710-9F43-1C70F4145A95}" srcOrd="10" destOrd="0" presId="urn:microsoft.com/office/officeart/2008/layout/LinedList"/>
    <dgm:cxn modelId="{02A251A7-7C63-46B5-A897-B72DC4780552}" type="presParOf" srcId="{F0EAC1F5-4DAA-4710-9F43-1C70F4145A95}" destId="{61E732F1-F4A8-48B3-8130-CF043A09C0FF}" srcOrd="0" destOrd="0" presId="urn:microsoft.com/office/officeart/2008/layout/LinedList"/>
    <dgm:cxn modelId="{479CD645-4A09-4EF0-885D-CC2982FD99DD}" type="presParOf" srcId="{F0EAC1F5-4DAA-4710-9F43-1C70F4145A95}" destId="{8AF18A0B-0F82-41C8-979A-71566F7E7214}" srcOrd="1" destOrd="0" presId="urn:microsoft.com/office/officeart/2008/layout/LinedList"/>
    <dgm:cxn modelId="{05CE8CFE-9C67-4FE1-BEDB-B1D44D69A419}" type="presParOf" srcId="{F0EAC1F5-4DAA-4710-9F43-1C70F4145A95}" destId="{9FA79A4C-97F4-4CF2-92A6-796135A8BA4A}" srcOrd="2" destOrd="0" presId="urn:microsoft.com/office/officeart/2008/layout/LinedList"/>
    <dgm:cxn modelId="{225088C0-62CB-49F3-8C13-DF8793BA9531}" type="presParOf" srcId="{15C34A21-6626-4528-92C1-D63B296A06ED}" destId="{EA04BEDD-7C6A-4336-A167-36A3CE5C16DA}" srcOrd="11" destOrd="0" presId="urn:microsoft.com/office/officeart/2008/layout/LinedList"/>
    <dgm:cxn modelId="{0117EDEC-AA35-4B63-8E36-29344612D6BC}" type="presParOf" srcId="{15C34A21-6626-4528-92C1-D63B296A06ED}" destId="{C11E8125-911C-4C7C-8823-A06C434434F4}" srcOrd="12" destOrd="0" presId="urn:microsoft.com/office/officeart/2008/layout/LinedList"/>
    <dgm:cxn modelId="{295023B4-80CB-448B-8AC4-BB34305350CA}" type="presParOf" srcId="{15C34A21-6626-4528-92C1-D63B296A06ED}" destId="{59A093A7-25D4-4F37-A741-C47AA019F27B}" srcOrd="13" destOrd="0" presId="urn:microsoft.com/office/officeart/2008/layout/LinedList"/>
    <dgm:cxn modelId="{94D1431D-537C-4E94-921C-975265DA6765}" type="presParOf" srcId="{59A093A7-25D4-4F37-A741-C47AA019F27B}" destId="{AA45B7B4-D83D-4025-9F42-61ECC002E2DD}" srcOrd="0" destOrd="0" presId="urn:microsoft.com/office/officeart/2008/layout/LinedList"/>
    <dgm:cxn modelId="{5E7ABDBD-63BB-42B9-8136-985606F14780}" type="presParOf" srcId="{59A093A7-25D4-4F37-A741-C47AA019F27B}" destId="{3EC04994-991D-4BC6-9DDA-07D45C3540CD}" srcOrd="1" destOrd="0" presId="urn:microsoft.com/office/officeart/2008/layout/LinedList"/>
    <dgm:cxn modelId="{F500D817-3D5B-40BC-851E-0428C1299B01}" type="presParOf" srcId="{59A093A7-25D4-4F37-A741-C47AA019F27B}" destId="{46B9B61D-B775-4DAD-B14A-463AB423FAF9}" srcOrd="2" destOrd="0" presId="urn:microsoft.com/office/officeart/2008/layout/LinedList"/>
    <dgm:cxn modelId="{CD99E832-BE92-4444-B9EB-492B63A1FC71}" type="presParOf" srcId="{15C34A21-6626-4528-92C1-D63B296A06ED}" destId="{FAAE414D-6D75-438C-8FB5-04AF367741F4}" srcOrd="14" destOrd="0" presId="urn:microsoft.com/office/officeart/2008/layout/LinedList"/>
    <dgm:cxn modelId="{F07FBFE9-B4E0-4F54-9AE0-6771B4B84651}" type="presParOf" srcId="{15C34A21-6626-4528-92C1-D63B296A06ED}" destId="{727E5EEC-94F0-422E-A44F-9834AE8A572E}" srcOrd="15" destOrd="0" presId="urn:microsoft.com/office/officeart/2008/layout/LinedList"/>
    <dgm:cxn modelId="{FF1DB46D-781B-4E79-83E9-845757B539DA}" type="presParOf" srcId="{15C34A21-6626-4528-92C1-D63B296A06ED}" destId="{8BB3BC7B-620B-4158-B6A4-D36120657F0E}" srcOrd="16" destOrd="0" presId="urn:microsoft.com/office/officeart/2008/layout/LinedList"/>
    <dgm:cxn modelId="{3964A265-0F13-4183-8914-019AC9D18F3A}" type="presParOf" srcId="{8BB3BC7B-620B-4158-B6A4-D36120657F0E}" destId="{2B421107-2949-48C3-8E18-F826C2BC9703}" srcOrd="0" destOrd="0" presId="urn:microsoft.com/office/officeart/2008/layout/LinedList"/>
    <dgm:cxn modelId="{4ACB4215-B6B7-4197-91E0-E6652258DED8}" type="presParOf" srcId="{8BB3BC7B-620B-4158-B6A4-D36120657F0E}" destId="{2ACB5991-375F-4C65-BE7B-148468E038D9}" srcOrd="1" destOrd="0" presId="urn:microsoft.com/office/officeart/2008/layout/LinedList"/>
    <dgm:cxn modelId="{99728A12-82B4-40D1-8C9B-6202E5E04DD3}" type="presParOf" srcId="{8BB3BC7B-620B-4158-B6A4-D36120657F0E}" destId="{1F99FB13-CD90-4755-BD80-CFAA2814D47C}" srcOrd="2" destOrd="0" presId="urn:microsoft.com/office/officeart/2008/layout/LinedList"/>
    <dgm:cxn modelId="{88228992-A884-467D-85D4-F7396554303B}" type="presParOf" srcId="{15C34A21-6626-4528-92C1-D63B296A06ED}" destId="{5A93A53D-6875-4B0B-B0CE-00169834B169}" srcOrd="17" destOrd="0" presId="urn:microsoft.com/office/officeart/2008/layout/LinedList"/>
    <dgm:cxn modelId="{0686B029-F1CA-4DE5-92C6-5B5EC1C67177}" type="presParOf" srcId="{15C34A21-6626-4528-92C1-D63B296A06ED}" destId="{58795FDC-8D62-4080-ACF9-83B23EAD7F50}"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900342-DDC2-42DA-9447-631D4B4611F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31908E7-A45A-4E57-B8D5-C42C91E7FE09}">
      <dgm:prSet phldrT="[Text]" custT="1"/>
      <dgm:spPr/>
      <dgm:t>
        <a:bodyPr/>
        <a:lstStyle/>
        <a:p>
          <a:r>
            <a:rPr lang="en-US" sz="1600" b="1" dirty="0">
              <a:solidFill>
                <a:schemeClr val="tx1">
                  <a:lumMod val="50000"/>
                  <a:lumOff val="50000"/>
                </a:schemeClr>
              </a:solidFill>
            </a:rPr>
            <a:t>Program changes</a:t>
          </a:r>
          <a:br>
            <a:rPr lang="en-US" sz="1600" b="1" dirty="0">
              <a:solidFill>
                <a:schemeClr val="tx1">
                  <a:lumMod val="50000"/>
                  <a:lumOff val="50000"/>
                </a:schemeClr>
              </a:solidFill>
            </a:rPr>
          </a:br>
          <a:r>
            <a:rPr lang="en-US" sz="1600" b="1" dirty="0">
              <a:solidFill>
                <a:schemeClr val="tx1">
                  <a:lumMod val="50000"/>
                  <a:lumOff val="50000"/>
                </a:schemeClr>
              </a:solidFill>
            </a:rPr>
            <a:t>continued</a:t>
          </a:r>
        </a:p>
      </dgm:t>
    </dgm:pt>
    <dgm:pt modelId="{78AD9752-D015-447B-A875-AABEED395BEA}" type="parTrans" cxnId="{39176934-E045-40A7-9E21-6CDBB367E14D}">
      <dgm:prSet/>
      <dgm:spPr/>
      <dgm:t>
        <a:bodyPr/>
        <a:lstStyle/>
        <a:p>
          <a:endParaRPr lang="en-US"/>
        </a:p>
      </dgm:t>
    </dgm:pt>
    <dgm:pt modelId="{94795D52-2898-4D68-8734-AC5EDA48D313}" type="sibTrans" cxnId="{39176934-E045-40A7-9E21-6CDBB367E14D}">
      <dgm:prSet/>
      <dgm:spPr/>
      <dgm:t>
        <a:bodyPr/>
        <a:lstStyle/>
        <a:p>
          <a:endParaRPr lang="en-US"/>
        </a:p>
      </dgm:t>
    </dgm:pt>
    <dgm:pt modelId="{6A4579A8-09C5-4F85-B497-8C95B16BEEE6}">
      <dgm:prSet phldrT="[Text]" custT="1"/>
      <dgm:spPr/>
      <dgm:t>
        <a:bodyPr/>
        <a:lstStyle/>
        <a:p>
          <a:pPr algn="just"/>
          <a:r>
            <a:rPr lang="en-US" sz="1400" b="1" dirty="0">
              <a:solidFill>
                <a:schemeClr val="accent2"/>
              </a:solidFill>
            </a:rPr>
            <a:t>OTP / Bicycle and Pedestrian Modal Implementation:</a:t>
          </a:r>
          <a:r>
            <a:rPr lang="en-US" sz="1400" dirty="0">
              <a:solidFill>
                <a:schemeClr val="accent2"/>
              </a:solidFill>
            </a:rPr>
            <a:t> </a:t>
          </a:r>
          <a:r>
            <a:rPr lang="en-US" sz="1400" dirty="0"/>
            <a:t>program supports investments </a:t>
          </a:r>
          <a:r>
            <a:rPr lang="en-US" sz="1400" dirty="0">
              <a:latin typeface="Arial" panose="020B0604020202020204" pitchFamily="34" charset="0"/>
              <a:cs typeface="Arial" panose="020B0604020202020204" pitchFamily="34" charset="0"/>
            </a:rPr>
            <a:t>to meet needs identified through the statewide bicycle and pedestrian planning efforts. The plans address critical needs around safety, accessibility, network connectivity and maintenance.</a:t>
          </a:r>
          <a:endParaRPr lang="en-US" sz="1300" dirty="0"/>
        </a:p>
      </dgm:t>
    </dgm:pt>
    <dgm:pt modelId="{B23C5EB1-6C74-46B8-809D-9470F0540521}" type="parTrans" cxnId="{AC84981A-88FB-4686-A7C4-644078BAE4F1}">
      <dgm:prSet/>
      <dgm:spPr/>
      <dgm:t>
        <a:bodyPr/>
        <a:lstStyle/>
        <a:p>
          <a:endParaRPr lang="en-US"/>
        </a:p>
      </dgm:t>
    </dgm:pt>
    <dgm:pt modelId="{58397DBB-CE56-445A-AD86-64FA32CCBD3F}" type="sibTrans" cxnId="{AC84981A-88FB-4686-A7C4-644078BAE4F1}">
      <dgm:prSet/>
      <dgm:spPr/>
      <dgm:t>
        <a:bodyPr/>
        <a:lstStyle/>
        <a:p>
          <a:endParaRPr lang="en-US"/>
        </a:p>
      </dgm:t>
    </dgm:pt>
    <dgm:pt modelId="{720189F9-614D-490B-91A0-7402F39A1221}">
      <dgm:prSet phldrT="[Text]" custT="1"/>
      <dgm:spPr/>
      <dgm:t>
        <a:bodyPr/>
        <a:lstStyle/>
        <a:p>
          <a:pPr algn="just"/>
          <a:r>
            <a:rPr lang="en-US" sz="1400" b="1" dirty="0">
              <a:solidFill>
                <a:schemeClr val="accent2"/>
              </a:solidFill>
            </a:rPr>
            <a:t>RMV / ATLAS: </a:t>
          </a:r>
          <a:r>
            <a:rPr lang="en-US" sz="1400" b="0" dirty="0">
              <a:solidFill>
                <a:schemeClr val="tx1"/>
              </a:solidFill>
            </a:rPr>
            <a:t>program </a:t>
          </a:r>
          <a:r>
            <a:rPr lang="en-US" sz="1400" dirty="0"/>
            <a:t>improves RMV service delivery options by replacing the ALARS system. Program dedicated to one project and reduced program size reflects progress on the implementation of the new system. The anticipated completion is expected for 2021.</a:t>
          </a:r>
          <a:endParaRPr lang="en-US" sz="1300" dirty="0"/>
        </a:p>
      </dgm:t>
    </dgm:pt>
    <dgm:pt modelId="{8B5E48F5-86BB-4296-8E66-586521A6DC1D}" type="parTrans" cxnId="{1CFFA12B-F690-4B88-A79F-0BABED352CE7}">
      <dgm:prSet/>
      <dgm:spPr/>
      <dgm:t>
        <a:bodyPr/>
        <a:lstStyle/>
        <a:p>
          <a:endParaRPr lang="en-US"/>
        </a:p>
      </dgm:t>
    </dgm:pt>
    <dgm:pt modelId="{19C2BA19-053D-436A-8C2B-4C263AE3659E}" type="sibTrans" cxnId="{1CFFA12B-F690-4B88-A79F-0BABED352CE7}">
      <dgm:prSet/>
      <dgm:spPr/>
      <dgm:t>
        <a:bodyPr/>
        <a:lstStyle/>
        <a:p>
          <a:endParaRPr lang="en-US"/>
        </a:p>
      </dgm:t>
    </dgm:pt>
    <dgm:pt modelId="{DDF41C1A-0BD2-4755-9FC5-98572818E4CB}">
      <dgm:prSet phldrT="[Text]" custT="1"/>
      <dgm:spPr/>
      <dgm:t>
        <a:bodyPr/>
        <a:lstStyle/>
        <a:p>
          <a:pPr algn="just"/>
          <a:r>
            <a:rPr lang="en-US" sz="1400" b="1" dirty="0">
              <a:solidFill>
                <a:schemeClr val="accent2"/>
              </a:solidFill>
            </a:rPr>
            <a:t>Rail / South Coast Rail:</a:t>
          </a:r>
          <a:r>
            <a:rPr lang="en-US" sz="1400" b="1" dirty="0"/>
            <a:t> </a:t>
          </a:r>
          <a:r>
            <a:rPr lang="en-US" sz="1400" b="0" dirty="0"/>
            <a:t>program reflects t</a:t>
          </a:r>
          <a:r>
            <a:rPr lang="en-US" sz="1400" dirty="0"/>
            <a:t>he Commonwealth’s commitment to move forward with the South Coast Rail project to more fully meet the existing and future demand for public transportation between Fall River/New Bedford and Boston, and to enhance regional mobility while supporting smart growth planning and development strategies in the affected communities. </a:t>
          </a:r>
          <a:endParaRPr lang="en-US" sz="1300" dirty="0"/>
        </a:p>
      </dgm:t>
    </dgm:pt>
    <dgm:pt modelId="{8C680F00-71CC-4C01-A005-0D02CD3AF130}" type="parTrans" cxnId="{59F8B74B-572F-4503-9423-4EAED44381CF}">
      <dgm:prSet/>
      <dgm:spPr/>
      <dgm:t>
        <a:bodyPr/>
        <a:lstStyle/>
        <a:p>
          <a:endParaRPr lang="en-US"/>
        </a:p>
      </dgm:t>
    </dgm:pt>
    <dgm:pt modelId="{53DDC1AF-23F1-4C2A-989D-38BE96257995}" type="sibTrans" cxnId="{59F8B74B-572F-4503-9423-4EAED44381CF}">
      <dgm:prSet/>
      <dgm:spPr/>
      <dgm:t>
        <a:bodyPr/>
        <a:lstStyle/>
        <a:p>
          <a:endParaRPr lang="en-US"/>
        </a:p>
      </dgm:t>
    </dgm:pt>
    <dgm:pt modelId="{35C0FA19-6474-4F6E-925E-3B88C9AC4F0F}">
      <dgm:prSet phldrT="[Text]" custT="1"/>
      <dgm:spPr/>
      <dgm:t>
        <a:bodyPr/>
        <a:lstStyle/>
        <a:p>
          <a:pPr algn="just"/>
          <a:endParaRPr lang="en-US" sz="1300" dirty="0"/>
        </a:p>
      </dgm:t>
    </dgm:pt>
    <dgm:pt modelId="{F971FB09-1125-4FA4-95B4-01AB9EA28295}" type="parTrans" cxnId="{448EAE37-1545-47C2-B294-0E5B295A522B}">
      <dgm:prSet/>
      <dgm:spPr/>
      <dgm:t>
        <a:bodyPr/>
        <a:lstStyle/>
        <a:p>
          <a:endParaRPr lang="en-US"/>
        </a:p>
      </dgm:t>
    </dgm:pt>
    <dgm:pt modelId="{804EA6DE-5DCD-4F86-8C48-4B6E3DF06380}" type="sibTrans" cxnId="{448EAE37-1545-47C2-B294-0E5B295A522B}">
      <dgm:prSet/>
      <dgm:spPr/>
      <dgm:t>
        <a:bodyPr/>
        <a:lstStyle/>
        <a:p>
          <a:endParaRPr lang="en-US"/>
        </a:p>
      </dgm:t>
    </dgm:pt>
    <dgm:pt modelId="{EA385AE0-5996-437F-B2FC-08EB7CE1A477}" type="pres">
      <dgm:prSet presAssocID="{98900342-DDC2-42DA-9447-631D4B4611F1}" presName="vert0" presStyleCnt="0">
        <dgm:presLayoutVars>
          <dgm:dir/>
          <dgm:animOne val="branch"/>
          <dgm:animLvl val="lvl"/>
        </dgm:presLayoutVars>
      </dgm:prSet>
      <dgm:spPr/>
      <dgm:t>
        <a:bodyPr/>
        <a:lstStyle/>
        <a:p>
          <a:endParaRPr lang="en-US"/>
        </a:p>
      </dgm:t>
    </dgm:pt>
    <dgm:pt modelId="{B682E7A1-C038-4CD4-85A5-CEAF4E8FFC16}" type="pres">
      <dgm:prSet presAssocID="{131908E7-A45A-4E57-B8D5-C42C91E7FE09}" presName="thickLine" presStyleLbl="alignNode1" presStyleIdx="0" presStyleCnt="1"/>
      <dgm:spPr/>
    </dgm:pt>
    <dgm:pt modelId="{D10A0288-4523-4768-89CD-A0AB18E39BB2}" type="pres">
      <dgm:prSet presAssocID="{131908E7-A45A-4E57-B8D5-C42C91E7FE09}" presName="horz1" presStyleCnt="0"/>
      <dgm:spPr/>
    </dgm:pt>
    <dgm:pt modelId="{011603B3-C0D4-42DD-9B7B-A6C35398D0AA}" type="pres">
      <dgm:prSet presAssocID="{131908E7-A45A-4E57-B8D5-C42C91E7FE09}" presName="tx1" presStyleLbl="revTx" presStyleIdx="0" presStyleCnt="5"/>
      <dgm:spPr/>
      <dgm:t>
        <a:bodyPr/>
        <a:lstStyle/>
        <a:p>
          <a:endParaRPr lang="en-US"/>
        </a:p>
      </dgm:t>
    </dgm:pt>
    <dgm:pt modelId="{15C34A21-6626-4528-92C1-D63B296A06ED}" type="pres">
      <dgm:prSet presAssocID="{131908E7-A45A-4E57-B8D5-C42C91E7FE09}" presName="vert1" presStyleCnt="0"/>
      <dgm:spPr/>
    </dgm:pt>
    <dgm:pt modelId="{2D4C241A-210E-451F-8864-9E4AB219D04E}" type="pres">
      <dgm:prSet presAssocID="{6A4579A8-09C5-4F85-B497-8C95B16BEEE6}" presName="vertSpace2a" presStyleCnt="0"/>
      <dgm:spPr/>
    </dgm:pt>
    <dgm:pt modelId="{6592AF24-2CCA-4630-A06F-4390AA7AD562}" type="pres">
      <dgm:prSet presAssocID="{6A4579A8-09C5-4F85-B497-8C95B16BEEE6}" presName="horz2" presStyleCnt="0"/>
      <dgm:spPr/>
    </dgm:pt>
    <dgm:pt modelId="{94D7FF5E-2759-4DCF-9F60-98182984226A}" type="pres">
      <dgm:prSet presAssocID="{6A4579A8-09C5-4F85-B497-8C95B16BEEE6}" presName="horzSpace2" presStyleCnt="0"/>
      <dgm:spPr/>
    </dgm:pt>
    <dgm:pt modelId="{CEB0D0B2-D09C-4118-9769-FEC48989E331}" type="pres">
      <dgm:prSet presAssocID="{6A4579A8-09C5-4F85-B497-8C95B16BEEE6}" presName="tx2" presStyleLbl="revTx" presStyleIdx="1" presStyleCnt="5"/>
      <dgm:spPr/>
      <dgm:t>
        <a:bodyPr/>
        <a:lstStyle/>
        <a:p>
          <a:endParaRPr lang="en-US"/>
        </a:p>
      </dgm:t>
    </dgm:pt>
    <dgm:pt modelId="{20222A56-6715-49D2-A2FC-650E210C258B}" type="pres">
      <dgm:prSet presAssocID="{6A4579A8-09C5-4F85-B497-8C95B16BEEE6}" presName="vert2" presStyleCnt="0"/>
      <dgm:spPr/>
    </dgm:pt>
    <dgm:pt modelId="{AC59C633-E9BC-485D-904D-E33825817C08}" type="pres">
      <dgm:prSet presAssocID="{6A4579A8-09C5-4F85-B497-8C95B16BEEE6}" presName="thinLine2b" presStyleLbl="callout" presStyleIdx="0" presStyleCnt="4"/>
      <dgm:spPr/>
    </dgm:pt>
    <dgm:pt modelId="{B91297C7-121D-435A-8C23-E54BE4FE7305}" type="pres">
      <dgm:prSet presAssocID="{6A4579A8-09C5-4F85-B497-8C95B16BEEE6}" presName="vertSpace2b" presStyleCnt="0"/>
      <dgm:spPr/>
    </dgm:pt>
    <dgm:pt modelId="{D7F5350E-8B7D-4BEA-9F71-A73F5CD3BF81}" type="pres">
      <dgm:prSet presAssocID="{720189F9-614D-490B-91A0-7402F39A1221}" presName="horz2" presStyleCnt="0"/>
      <dgm:spPr/>
    </dgm:pt>
    <dgm:pt modelId="{AAF14C07-FC59-4AF3-9039-757B95A940E9}" type="pres">
      <dgm:prSet presAssocID="{720189F9-614D-490B-91A0-7402F39A1221}" presName="horzSpace2" presStyleCnt="0"/>
      <dgm:spPr/>
    </dgm:pt>
    <dgm:pt modelId="{CB9C2C7A-31D4-4096-AC79-4A782A67297A}" type="pres">
      <dgm:prSet presAssocID="{720189F9-614D-490B-91A0-7402F39A1221}" presName="tx2" presStyleLbl="revTx" presStyleIdx="2" presStyleCnt="5"/>
      <dgm:spPr/>
      <dgm:t>
        <a:bodyPr/>
        <a:lstStyle/>
        <a:p>
          <a:endParaRPr lang="en-US"/>
        </a:p>
      </dgm:t>
    </dgm:pt>
    <dgm:pt modelId="{BCC7F0AD-63F6-4880-A401-7D0733319CD1}" type="pres">
      <dgm:prSet presAssocID="{720189F9-614D-490B-91A0-7402F39A1221}" presName="vert2" presStyleCnt="0"/>
      <dgm:spPr/>
    </dgm:pt>
    <dgm:pt modelId="{5165E880-897A-4E9B-8B1A-25565F258607}" type="pres">
      <dgm:prSet presAssocID="{720189F9-614D-490B-91A0-7402F39A1221}" presName="thinLine2b" presStyleLbl="callout" presStyleIdx="1" presStyleCnt="4"/>
      <dgm:spPr/>
    </dgm:pt>
    <dgm:pt modelId="{DF1D5894-99F3-4091-A3A5-0735E3AB81B8}" type="pres">
      <dgm:prSet presAssocID="{720189F9-614D-490B-91A0-7402F39A1221}" presName="vertSpace2b" presStyleCnt="0"/>
      <dgm:spPr/>
    </dgm:pt>
    <dgm:pt modelId="{78645032-A58C-400D-BECF-7AEBD2B7F75F}" type="pres">
      <dgm:prSet presAssocID="{DDF41C1A-0BD2-4755-9FC5-98572818E4CB}" presName="horz2" presStyleCnt="0"/>
      <dgm:spPr/>
    </dgm:pt>
    <dgm:pt modelId="{E5E24A35-4B29-4281-9B42-B397BBB98B89}" type="pres">
      <dgm:prSet presAssocID="{DDF41C1A-0BD2-4755-9FC5-98572818E4CB}" presName="horzSpace2" presStyleCnt="0"/>
      <dgm:spPr/>
    </dgm:pt>
    <dgm:pt modelId="{69A064E3-5872-434B-AD83-9C4B158ED004}" type="pres">
      <dgm:prSet presAssocID="{DDF41C1A-0BD2-4755-9FC5-98572818E4CB}" presName="tx2" presStyleLbl="revTx" presStyleIdx="3" presStyleCnt="5"/>
      <dgm:spPr/>
      <dgm:t>
        <a:bodyPr/>
        <a:lstStyle/>
        <a:p>
          <a:endParaRPr lang="en-US"/>
        </a:p>
      </dgm:t>
    </dgm:pt>
    <dgm:pt modelId="{EBC51F25-3786-4432-9AB5-14367A78F3D4}" type="pres">
      <dgm:prSet presAssocID="{DDF41C1A-0BD2-4755-9FC5-98572818E4CB}" presName="vert2" presStyleCnt="0"/>
      <dgm:spPr/>
    </dgm:pt>
    <dgm:pt modelId="{9F2E05BC-0B18-46A3-9CD2-3118A7BA8376}" type="pres">
      <dgm:prSet presAssocID="{DDF41C1A-0BD2-4755-9FC5-98572818E4CB}" presName="thinLine2b" presStyleLbl="callout" presStyleIdx="2" presStyleCnt="4" custLinFactY="100000" custLinFactNeighborX="0" custLinFactNeighborY="181545"/>
      <dgm:spPr/>
    </dgm:pt>
    <dgm:pt modelId="{DFC6E14C-D556-40B2-804A-7EBD78D2E38E}" type="pres">
      <dgm:prSet presAssocID="{DDF41C1A-0BD2-4755-9FC5-98572818E4CB}" presName="vertSpace2b" presStyleCnt="0"/>
      <dgm:spPr/>
    </dgm:pt>
    <dgm:pt modelId="{59A093A7-25D4-4F37-A741-C47AA019F27B}" type="pres">
      <dgm:prSet presAssocID="{35C0FA19-6474-4F6E-925E-3B88C9AC4F0F}" presName="horz2" presStyleCnt="0"/>
      <dgm:spPr/>
    </dgm:pt>
    <dgm:pt modelId="{AA45B7B4-D83D-4025-9F42-61ECC002E2DD}" type="pres">
      <dgm:prSet presAssocID="{35C0FA19-6474-4F6E-925E-3B88C9AC4F0F}" presName="horzSpace2" presStyleCnt="0"/>
      <dgm:spPr/>
    </dgm:pt>
    <dgm:pt modelId="{3EC04994-991D-4BC6-9DDA-07D45C3540CD}" type="pres">
      <dgm:prSet presAssocID="{35C0FA19-6474-4F6E-925E-3B88C9AC4F0F}" presName="tx2" presStyleLbl="revTx" presStyleIdx="4" presStyleCnt="5" custLinFactNeighborY="-4357"/>
      <dgm:spPr/>
      <dgm:t>
        <a:bodyPr/>
        <a:lstStyle/>
        <a:p>
          <a:endParaRPr lang="en-US"/>
        </a:p>
      </dgm:t>
    </dgm:pt>
    <dgm:pt modelId="{46B9B61D-B775-4DAD-B14A-463AB423FAF9}" type="pres">
      <dgm:prSet presAssocID="{35C0FA19-6474-4F6E-925E-3B88C9AC4F0F}" presName="vert2" presStyleCnt="0"/>
      <dgm:spPr/>
    </dgm:pt>
    <dgm:pt modelId="{FAAE414D-6D75-438C-8FB5-04AF367741F4}" type="pres">
      <dgm:prSet presAssocID="{35C0FA19-6474-4F6E-925E-3B88C9AC4F0F}" presName="thinLine2b" presStyleLbl="callout" presStyleIdx="3" presStyleCnt="4"/>
      <dgm:spPr/>
    </dgm:pt>
    <dgm:pt modelId="{727E5EEC-94F0-422E-A44F-9834AE8A572E}" type="pres">
      <dgm:prSet presAssocID="{35C0FA19-6474-4F6E-925E-3B88C9AC4F0F}" presName="vertSpace2b" presStyleCnt="0"/>
      <dgm:spPr/>
    </dgm:pt>
  </dgm:ptLst>
  <dgm:cxnLst>
    <dgm:cxn modelId="{CC600220-E825-4DD0-A83E-0E09BE2C1A76}" type="presOf" srcId="{720189F9-614D-490B-91A0-7402F39A1221}" destId="{CB9C2C7A-31D4-4096-AC79-4A782A67297A}" srcOrd="0" destOrd="0" presId="urn:microsoft.com/office/officeart/2008/layout/LinedList"/>
    <dgm:cxn modelId="{1CFFA12B-F690-4B88-A79F-0BABED352CE7}" srcId="{131908E7-A45A-4E57-B8D5-C42C91E7FE09}" destId="{720189F9-614D-490B-91A0-7402F39A1221}" srcOrd="1" destOrd="0" parTransId="{8B5E48F5-86BB-4296-8E66-586521A6DC1D}" sibTransId="{19C2BA19-053D-436A-8C2B-4C263AE3659E}"/>
    <dgm:cxn modelId="{4075D4F7-AD5E-4292-B0B3-56D670467D56}" type="presOf" srcId="{35C0FA19-6474-4F6E-925E-3B88C9AC4F0F}" destId="{3EC04994-991D-4BC6-9DDA-07D45C3540CD}" srcOrd="0" destOrd="0" presId="urn:microsoft.com/office/officeart/2008/layout/LinedList"/>
    <dgm:cxn modelId="{59F8B74B-572F-4503-9423-4EAED44381CF}" srcId="{131908E7-A45A-4E57-B8D5-C42C91E7FE09}" destId="{DDF41C1A-0BD2-4755-9FC5-98572818E4CB}" srcOrd="2" destOrd="0" parTransId="{8C680F00-71CC-4C01-A005-0D02CD3AF130}" sibTransId="{53DDC1AF-23F1-4C2A-989D-38BE96257995}"/>
    <dgm:cxn modelId="{448EAE37-1545-47C2-B294-0E5B295A522B}" srcId="{131908E7-A45A-4E57-B8D5-C42C91E7FE09}" destId="{35C0FA19-6474-4F6E-925E-3B88C9AC4F0F}" srcOrd="3" destOrd="0" parTransId="{F971FB09-1125-4FA4-95B4-01AB9EA28295}" sibTransId="{804EA6DE-5DCD-4F86-8C48-4B6E3DF06380}"/>
    <dgm:cxn modelId="{39176934-E045-40A7-9E21-6CDBB367E14D}" srcId="{98900342-DDC2-42DA-9447-631D4B4611F1}" destId="{131908E7-A45A-4E57-B8D5-C42C91E7FE09}" srcOrd="0" destOrd="0" parTransId="{78AD9752-D015-447B-A875-AABEED395BEA}" sibTransId="{94795D52-2898-4D68-8734-AC5EDA48D313}"/>
    <dgm:cxn modelId="{1D2515E8-0247-4768-9A29-D6FCF9A0EDAF}" type="presOf" srcId="{98900342-DDC2-42DA-9447-631D4B4611F1}" destId="{EA385AE0-5996-437F-B2FC-08EB7CE1A477}" srcOrd="0" destOrd="0" presId="urn:microsoft.com/office/officeart/2008/layout/LinedList"/>
    <dgm:cxn modelId="{AC84981A-88FB-4686-A7C4-644078BAE4F1}" srcId="{131908E7-A45A-4E57-B8D5-C42C91E7FE09}" destId="{6A4579A8-09C5-4F85-B497-8C95B16BEEE6}" srcOrd="0" destOrd="0" parTransId="{B23C5EB1-6C74-46B8-809D-9470F0540521}" sibTransId="{58397DBB-CE56-445A-AD86-64FA32CCBD3F}"/>
    <dgm:cxn modelId="{A637E80C-B7D9-4918-BB1E-A9589B553888}" type="presOf" srcId="{6A4579A8-09C5-4F85-B497-8C95B16BEEE6}" destId="{CEB0D0B2-D09C-4118-9769-FEC48989E331}" srcOrd="0" destOrd="0" presId="urn:microsoft.com/office/officeart/2008/layout/LinedList"/>
    <dgm:cxn modelId="{E42C8EC0-C75A-4DB3-B06C-6B167DF11401}" type="presOf" srcId="{DDF41C1A-0BD2-4755-9FC5-98572818E4CB}" destId="{69A064E3-5872-434B-AD83-9C4B158ED004}" srcOrd="0" destOrd="0" presId="urn:microsoft.com/office/officeart/2008/layout/LinedList"/>
    <dgm:cxn modelId="{68CA269E-12D6-4EC7-AE2C-9F14D615307A}" type="presOf" srcId="{131908E7-A45A-4E57-B8D5-C42C91E7FE09}" destId="{011603B3-C0D4-42DD-9B7B-A6C35398D0AA}" srcOrd="0" destOrd="0" presId="urn:microsoft.com/office/officeart/2008/layout/LinedList"/>
    <dgm:cxn modelId="{5EF30DD0-A890-42BE-8C32-ADEF8DE1DFC0}" type="presParOf" srcId="{EA385AE0-5996-437F-B2FC-08EB7CE1A477}" destId="{B682E7A1-C038-4CD4-85A5-CEAF4E8FFC16}" srcOrd="0" destOrd="0" presId="urn:microsoft.com/office/officeart/2008/layout/LinedList"/>
    <dgm:cxn modelId="{9EB0C1A4-49E1-4FB6-868E-26E845EE4F90}" type="presParOf" srcId="{EA385AE0-5996-437F-B2FC-08EB7CE1A477}" destId="{D10A0288-4523-4768-89CD-A0AB18E39BB2}" srcOrd="1" destOrd="0" presId="urn:microsoft.com/office/officeart/2008/layout/LinedList"/>
    <dgm:cxn modelId="{CFAC5F49-F1CD-4E84-9B1A-434B54342E71}" type="presParOf" srcId="{D10A0288-4523-4768-89CD-A0AB18E39BB2}" destId="{011603B3-C0D4-42DD-9B7B-A6C35398D0AA}" srcOrd="0" destOrd="0" presId="urn:microsoft.com/office/officeart/2008/layout/LinedList"/>
    <dgm:cxn modelId="{C5798710-3A8C-4E0B-8D37-5EBD19B33AB3}" type="presParOf" srcId="{D10A0288-4523-4768-89CD-A0AB18E39BB2}" destId="{15C34A21-6626-4528-92C1-D63B296A06ED}" srcOrd="1" destOrd="0" presId="urn:microsoft.com/office/officeart/2008/layout/LinedList"/>
    <dgm:cxn modelId="{F09F6878-4CDE-432B-A701-A8E6B4DA9E4E}" type="presParOf" srcId="{15C34A21-6626-4528-92C1-D63B296A06ED}" destId="{2D4C241A-210E-451F-8864-9E4AB219D04E}" srcOrd="0" destOrd="0" presId="urn:microsoft.com/office/officeart/2008/layout/LinedList"/>
    <dgm:cxn modelId="{9C634419-FC66-4270-BF19-D023091E3652}" type="presParOf" srcId="{15C34A21-6626-4528-92C1-D63B296A06ED}" destId="{6592AF24-2CCA-4630-A06F-4390AA7AD562}" srcOrd="1" destOrd="0" presId="urn:microsoft.com/office/officeart/2008/layout/LinedList"/>
    <dgm:cxn modelId="{DB49AAF5-99EC-4ABD-9185-1B3923B5A7A0}" type="presParOf" srcId="{6592AF24-2CCA-4630-A06F-4390AA7AD562}" destId="{94D7FF5E-2759-4DCF-9F60-98182984226A}" srcOrd="0" destOrd="0" presId="urn:microsoft.com/office/officeart/2008/layout/LinedList"/>
    <dgm:cxn modelId="{E111B79E-32C9-4D44-B8F1-936B13B64908}" type="presParOf" srcId="{6592AF24-2CCA-4630-A06F-4390AA7AD562}" destId="{CEB0D0B2-D09C-4118-9769-FEC48989E331}" srcOrd="1" destOrd="0" presId="urn:microsoft.com/office/officeart/2008/layout/LinedList"/>
    <dgm:cxn modelId="{7D9A7EFE-9F8F-499F-B818-F11007EEBE86}" type="presParOf" srcId="{6592AF24-2CCA-4630-A06F-4390AA7AD562}" destId="{20222A56-6715-49D2-A2FC-650E210C258B}" srcOrd="2" destOrd="0" presId="urn:microsoft.com/office/officeart/2008/layout/LinedList"/>
    <dgm:cxn modelId="{2152E8A1-FC63-49E4-9188-66A64948277A}" type="presParOf" srcId="{15C34A21-6626-4528-92C1-D63B296A06ED}" destId="{AC59C633-E9BC-485D-904D-E33825817C08}" srcOrd="2" destOrd="0" presId="urn:microsoft.com/office/officeart/2008/layout/LinedList"/>
    <dgm:cxn modelId="{C25E7E86-BC07-450D-8739-3E342206F24F}" type="presParOf" srcId="{15C34A21-6626-4528-92C1-D63B296A06ED}" destId="{B91297C7-121D-435A-8C23-E54BE4FE7305}" srcOrd="3" destOrd="0" presId="urn:microsoft.com/office/officeart/2008/layout/LinedList"/>
    <dgm:cxn modelId="{E8782E17-B16D-4F3A-BB9B-06F4D8FDD20C}" type="presParOf" srcId="{15C34A21-6626-4528-92C1-D63B296A06ED}" destId="{D7F5350E-8B7D-4BEA-9F71-A73F5CD3BF81}" srcOrd="4" destOrd="0" presId="urn:microsoft.com/office/officeart/2008/layout/LinedList"/>
    <dgm:cxn modelId="{7C76238C-AD8F-4F5F-AFA1-5E0D6AF866C8}" type="presParOf" srcId="{D7F5350E-8B7D-4BEA-9F71-A73F5CD3BF81}" destId="{AAF14C07-FC59-4AF3-9039-757B95A940E9}" srcOrd="0" destOrd="0" presId="urn:microsoft.com/office/officeart/2008/layout/LinedList"/>
    <dgm:cxn modelId="{35A430CE-A807-4CB5-88D9-4B30A3AB565A}" type="presParOf" srcId="{D7F5350E-8B7D-4BEA-9F71-A73F5CD3BF81}" destId="{CB9C2C7A-31D4-4096-AC79-4A782A67297A}" srcOrd="1" destOrd="0" presId="urn:microsoft.com/office/officeart/2008/layout/LinedList"/>
    <dgm:cxn modelId="{34A52112-C970-48A6-B942-0BD7C8342380}" type="presParOf" srcId="{D7F5350E-8B7D-4BEA-9F71-A73F5CD3BF81}" destId="{BCC7F0AD-63F6-4880-A401-7D0733319CD1}" srcOrd="2" destOrd="0" presId="urn:microsoft.com/office/officeart/2008/layout/LinedList"/>
    <dgm:cxn modelId="{CE92B152-077B-4F5C-807F-9B6051EBC94B}" type="presParOf" srcId="{15C34A21-6626-4528-92C1-D63B296A06ED}" destId="{5165E880-897A-4E9B-8B1A-25565F258607}" srcOrd="5" destOrd="0" presId="urn:microsoft.com/office/officeart/2008/layout/LinedList"/>
    <dgm:cxn modelId="{72217614-B81A-4912-8E61-ED38B8851BA2}" type="presParOf" srcId="{15C34A21-6626-4528-92C1-D63B296A06ED}" destId="{DF1D5894-99F3-4091-A3A5-0735E3AB81B8}" srcOrd="6" destOrd="0" presId="urn:microsoft.com/office/officeart/2008/layout/LinedList"/>
    <dgm:cxn modelId="{7833E570-F8D1-432A-939D-869DBF767F9B}" type="presParOf" srcId="{15C34A21-6626-4528-92C1-D63B296A06ED}" destId="{78645032-A58C-400D-BECF-7AEBD2B7F75F}" srcOrd="7" destOrd="0" presId="urn:microsoft.com/office/officeart/2008/layout/LinedList"/>
    <dgm:cxn modelId="{3F7FF9E5-06D4-47CA-A526-339C980B2B29}" type="presParOf" srcId="{78645032-A58C-400D-BECF-7AEBD2B7F75F}" destId="{E5E24A35-4B29-4281-9B42-B397BBB98B89}" srcOrd="0" destOrd="0" presId="urn:microsoft.com/office/officeart/2008/layout/LinedList"/>
    <dgm:cxn modelId="{16BDCED8-B2DC-4B2F-92C7-A0C6C2F35562}" type="presParOf" srcId="{78645032-A58C-400D-BECF-7AEBD2B7F75F}" destId="{69A064E3-5872-434B-AD83-9C4B158ED004}" srcOrd="1" destOrd="0" presId="urn:microsoft.com/office/officeart/2008/layout/LinedList"/>
    <dgm:cxn modelId="{769F8C9B-19D5-4DF5-8253-0B21C69D51FA}" type="presParOf" srcId="{78645032-A58C-400D-BECF-7AEBD2B7F75F}" destId="{EBC51F25-3786-4432-9AB5-14367A78F3D4}" srcOrd="2" destOrd="0" presId="urn:microsoft.com/office/officeart/2008/layout/LinedList"/>
    <dgm:cxn modelId="{715F75CA-733A-4CC4-9120-31A00ABCC275}" type="presParOf" srcId="{15C34A21-6626-4528-92C1-D63B296A06ED}" destId="{9F2E05BC-0B18-46A3-9CD2-3118A7BA8376}" srcOrd="8" destOrd="0" presId="urn:microsoft.com/office/officeart/2008/layout/LinedList"/>
    <dgm:cxn modelId="{FCE6E3F7-E476-4571-816B-C076D314B837}" type="presParOf" srcId="{15C34A21-6626-4528-92C1-D63B296A06ED}" destId="{DFC6E14C-D556-40B2-804A-7EBD78D2E38E}" srcOrd="9" destOrd="0" presId="urn:microsoft.com/office/officeart/2008/layout/LinedList"/>
    <dgm:cxn modelId="{A9B3DEB9-D7CD-4B45-A5B2-FDD149017C83}" type="presParOf" srcId="{15C34A21-6626-4528-92C1-D63B296A06ED}" destId="{59A093A7-25D4-4F37-A741-C47AA019F27B}" srcOrd="10" destOrd="0" presId="urn:microsoft.com/office/officeart/2008/layout/LinedList"/>
    <dgm:cxn modelId="{C61D857A-975D-485A-973B-D904754C064E}" type="presParOf" srcId="{59A093A7-25D4-4F37-A741-C47AA019F27B}" destId="{AA45B7B4-D83D-4025-9F42-61ECC002E2DD}" srcOrd="0" destOrd="0" presId="urn:microsoft.com/office/officeart/2008/layout/LinedList"/>
    <dgm:cxn modelId="{C01E6E42-7231-422A-9CF6-97C7B62C8928}" type="presParOf" srcId="{59A093A7-25D4-4F37-A741-C47AA019F27B}" destId="{3EC04994-991D-4BC6-9DDA-07D45C3540CD}" srcOrd="1" destOrd="0" presId="urn:microsoft.com/office/officeart/2008/layout/LinedList"/>
    <dgm:cxn modelId="{B4452BCB-74FB-4C88-9D3A-ABA55EF45F43}" type="presParOf" srcId="{59A093A7-25D4-4F37-A741-C47AA019F27B}" destId="{46B9B61D-B775-4DAD-B14A-463AB423FAF9}" srcOrd="2" destOrd="0" presId="urn:microsoft.com/office/officeart/2008/layout/LinedList"/>
    <dgm:cxn modelId="{EF815690-6211-417F-B43A-F6E97B23306C}" type="presParOf" srcId="{15C34A21-6626-4528-92C1-D63B296A06ED}" destId="{FAAE414D-6D75-438C-8FB5-04AF367741F4}" srcOrd="11" destOrd="0" presId="urn:microsoft.com/office/officeart/2008/layout/LinedList"/>
    <dgm:cxn modelId="{C50E9CE2-FE20-4282-BC4B-C617F889B70A}" type="presParOf" srcId="{15C34A21-6626-4528-92C1-D63B296A06ED}" destId="{727E5EEC-94F0-422E-A44F-9834AE8A572E}"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2E7A1-C038-4CD4-85A5-CEAF4E8FFC16}">
      <dsp:nvSpPr>
        <dsp:cNvPr id="0" name=""/>
        <dsp:cNvSpPr/>
      </dsp:nvSpPr>
      <dsp:spPr>
        <a:xfrm>
          <a:off x="0" y="2847"/>
          <a:ext cx="89138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1603B3-C0D4-42DD-9B7B-A6C35398D0AA}">
      <dsp:nvSpPr>
        <dsp:cNvPr id="0" name=""/>
        <dsp:cNvSpPr/>
      </dsp:nvSpPr>
      <dsp:spPr>
        <a:xfrm>
          <a:off x="0" y="2847"/>
          <a:ext cx="1782762" cy="582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a:solidFill>
                <a:schemeClr val="accent2"/>
              </a:solidFill>
            </a:rPr>
            <a:t>Capital </a:t>
          </a:r>
          <a:br>
            <a:rPr lang="en-US" sz="1600" b="1" kern="1200" dirty="0">
              <a:solidFill>
                <a:schemeClr val="accent2"/>
              </a:solidFill>
            </a:rPr>
          </a:br>
          <a:r>
            <a:rPr lang="en-US" sz="1600" b="1" kern="1200" dirty="0">
              <a:solidFill>
                <a:schemeClr val="accent2"/>
              </a:solidFill>
            </a:rPr>
            <a:t>Planning Approach</a:t>
          </a:r>
        </a:p>
      </dsp:txBody>
      <dsp:txXfrm>
        <a:off x="0" y="2847"/>
        <a:ext cx="1782762" cy="5825511"/>
      </dsp:txXfrm>
    </dsp:sp>
    <dsp:sp modelId="{CEB0D0B2-D09C-4118-9769-FEC48989E331}">
      <dsp:nvSpPr>
        <dsp:cNvPr id="0" name=""/>
        <dsp:cNvSpPr/>
      </dsp:nvSpPr>
      <dsp:spPr>
        <a:xfrm>
          <a:off x="1916469" y="48714"/>
          <a:ext cx="6997343" cy="917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n-US" sz="1400" b="1" kern="1200" dirty="0">
              <a:solidFill>
                <a:schemeClr val="accent2"/>
              </a:solidFill>
            </a:rPr>
            <a:t>Priorities: </a:t>
          </a:r>
          <a:r>
            <a:rPr lang="en-US" sz="1300" kern="1200" dirty="0"/>
            <a:t>this CIP update maintains the strategy to invest first in the reliability of the transportation system, followed by modernization and</a:t>
          </a:r>
          <a:r>
            <a:rPr lang="en-US" sz="1300" kern="1200"/>
            <a:t>, as a </a:t>
          </a:r>
          <a:r>
            <a:rPr lang="en-US" sz="1300" kern="1200" dirty="0"/>
            <a:t>final priority, expansion.  For the 2019-2023 CIP emphasis has shifted to modernization of our assets with our programmed investments.  Reliability and Modernization combine to account for over 78% of our investments.</a:t>
          </a:r>
        </a:p>
      </dsp:txBody>
      <dsp:txXfrm>
        <a:off x="1916469" y="48714"/>
        <a:ext cx="6997343" cy="917347"/>
      </dsp:txXfrm>
    </dsp:sp>
    <dsp:sp modelId="{AC59C633-E9BC-485D-904D-E33825817C08}">
      <dsp:nvSpPr>
        <dsp:cNvPr id="0" name=""/>
        <dsp:cNvSpPr/>
      </dsp:nvSpPr>
      <dsp:spPr>
        <a:xfrm>
          <a:off x="1782762" y="966062"/>
          <a:ext cx="71310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9C2C7A-31D4-4096-AC79-4A782A67297A}">
      <dsp:nvSpPr>
        <dsp:cNvPr id="0" name=""/>
        <dsp:cNvSpPr/>
      </dsp:nvSpPr>
      <dsp:spPr>
        <a:xfrm>
          <a:off x="1916469" y="1011929"/>
          <a:ext cx="6997343" cy="917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a:solidFill>
                <a:schemeClr val="accent2"/>
              </a:solidFill>
            </a:rPr>
            <a:t>Programs:</a:t>
          </a:r>
          <a:r>
            <a:rPr lang="en-US" sz="1400" b="1" kern="1200" dirty="0"/>
            <a:t> </a:t>
          </a:r>
          <a:r>
            <a:rPr lang="en-US" sz="1300" b="0" kern="1200" dirty="0"/>
            <a:t>this CIP update has changed </a:t>
          </a:r>
          <a:r>
            <a:rPr lang="en-US" sz="1300" kern="1200" dirty="0"/>
            <a:t>some programs to better reflect the needs of modal divisions or asset management. There are </a:t>
          </a:r>
          <a:r>
            <a:rPr lang="en-US" sz="1300" kern="1200" dirty="0">
              <a:solidFill>
                <a:schemeClr val="tx1"/>
              </a:solidFill>
            </a:rPr>
            <a:t>67</a:t>
          </a:r>
          <a:r>
            <a:rPr lang="en-US" sz="1300" kern="1200" dirty="0"/>
            <a:t> investment programs. See details on the program changes.  With this CIP, major multi-faceted projects such as Green Line Extension, South Coast Rail, among others, have now been shifted into their own programs.</a:t>
          </a:r>
        </a:p>
      </dsp:txBody>
      <dsp:txXfrm>
        <a:off x="1916469" y="1011929"/>
        <a:ext cx="6997343" cy="917347"/>
      </dsp:txXfrm>
    </dsp:sp>
    <dsp:sp modelId="{5165E880-897A-4E9B-8B1A-25565F258607}">
      <dsp:nvSpPr>
        <dsp:cNvPr id="0" name=""/>
        <dsp:cNvSpPr/>
      </dsp:nvSpPr>
      <dsp:spPr>
        <a:xfrm>
          <a:off x="1782762" y="1929276"/>
          <a:ext cx="71310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A064E3-5872-434B-AD83-9C4B158ED004}">
      <dsp:nvSpPr>
        <dsp:cNvPr id="0" name=""/>
        <dsp:cNvSpPr/>
      </dsp:nvSpPr>
      <dsp:spPr>
        <a:xfrm>
          <a:off x="1916469" y="1975144"/>
          <a:ext cx="6997343" cy="917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a:solidFill>
                <a:schemeClr val="accent2"/>
              </a:solidFill>
            </a:rPr>
            <a:t>Project selection:</a:t>
          </a:r>
          <a:r>
            <a:rPr lang="en-US" sz="1400" b="1" kern="1200" dirty="0"/>
            <a:t> </a:t>
          </a:r>
          <a:r>
            <a:rPr lang="en-US" sz="1300" kern="1200" dirty="0"/>
            <a:t>this CIP update reflects the changes made </a:t>
          </a:r>
          <a:r>
            <a:rPr lang="en-US" sz="1300" kern="1200" dirty="0">
              <a:solidFill>
                <a:schemeClr val="tx1"/>
              </a:solidFill>
            </a:rPr>
            <a:t>in 2018 </a:t>
          </a:r>
          <a:r>
            <a:rPr lang="en-US" sz="1300" kern="1200" dirty="0"/>
            <a:t>to the weights used in the evaluation of modernization and expansion investments. </a:t>
          </a:r>
        </a:p>
      </dsp:txBody>
      <dsp:txXfrm>
        <a:off x="1916469" y="1975144"/>
        <a:ext cx="6997343" cy="917347"/>
      </dsp:txXfrm>
    </dsp:sp>
    <dsp:sp modelId="{9F2E05BC-0B18-46A3-9CD2-3118A7BA8376}">
      <dsp:nvSpPr>
        <dsp:cNvPr id="0" name=""/>
        <dsp:cNvSpPr/>
      </dsp:nvSpPr>
      <dsp:spPr>
        <a:xfrm>
          <a:off x="1782762" y="2892491"/>
          <a:ext cx="71310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F18A0B-0F82-41C8-979A-71566F7E7214}">
      <dsp:nvSpPr>
        <dsp:cNvPr id="0" name=""/>
        <dsp:cNvSpPr/>
      </dsp:nvSpPr>
      <dsp:spPr>
        <a:xfrm>
          <a:off x="1916469" y="2938358"/>
          <a:ext cx="6997343" cy="917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n-US" sz="1400" b="1" kern="1200" dirty="0">
              <a:solidFill>
                <a:schemeClr val="accent2"/>
              </a:solidFill>
            </a:rPr>
            <a:t>Planning for Performance Tool:</a:t>
          </a:r>
          <a:r>
            <a:rPr lang="en-US" sz="1400" kern="1200" dirty="0">
              <a:solidFill>
                <a:schemeClr val="accent2"/>
              </a:solidFill>
            </a:rPr>
            <a:t> </a:t>
          </a:r>
          <a:r>
            <a:rPr lang="en-US" sz="1300" kern="1200" dirty="0"/>
            <a:t>the tool was revamped to more clearly reflect the CIP programs contained in this CIP update. The tool also updated data and analysis for some programs. The tool will continue to be updated in the future to forecast the performance of as many programs as possible. </a:t>
          </a:r>
        </a:p>
      </dsp:txBody>
      <dsp:txXfrm>
        <a:off x="1916469" y="2938358"/>
        <a:ext cx="6997343" cy="917347"/>
      </dsp:txXfrm>
    </dsp:sp>
    <dsp:sp modelId="{EA04BEDD-7C6A-4336-A167-36A3CE5C16DA}">
      <dsp:nvSpPr>
        <dsp:cNvPr id="0" name=""/>
        <dsp:cNvSpPr/>
      </dsp:nvSpPr>
      <dsp:spPr>
        <a:xfrm>
          <a:off x="1782762" y="3855706"/>
          <a:ext cx="71310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C04994-991D-4BC6-9DDA-07D45C3540CD}">
      <dsp:nvSpPr>
        <dsp:cNvPr id="0" name=""/>
        <dsp:cNvSpPr/>
      </dsp:nvSpPr>
      <dsp:spPr>
        <a:xfrm>
          <a:off x="1916469" y="3901573"/>
          <a:ext cx="6997343" cy="917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n-US" sz="1400" b="1" kern="1200" dirty="0">
              <a:solidFill>
                <a:schemeClr val="accent2"/>
              </a:solidFill>
            </a:rPr>
            <a:t>Project intake: </a:t>
          </a:r>
          <a:r>
            <a:rPr lang="en-US" sz="1300" kern="1200" dirty="0"/>
            <a:t>a new tool was launched </a:t>
          </a:r>
          <a:r>
            <a:rPr lang="en-US" sz="1300" kern="1200" dirty="0">
              <a:solidFill>
                <a:schemeClr val="tx1"/>
              </a:solidFill>
            </a:rPr>
            <a:t>in 2017 </a:t>
          </a:r>
          <a:r>
            <a:rPr lang="en-US" sz="1300" kern="1200" dirty="0"/>
            <a:t>to help our municipal partners initiate Highway Division projects to be considered for investment by MassDOT or their respective MPO. This tool streamlines and improves what used to be a paper-driven process, which required substantial manual entry of data. The tool will continue to be improved and will be expanded to other Divisions including the MBTA.</a:t>
          </a:r>
        </a:p>
      </dsp:txBody>
      <dsp:txXfrm>
        <a:off x="1916469" y="3901573"/>
        <a:ext cx="6997343" cy="917347"/>
      </dsp:txXfrm>
    </dsp:sp>
    <dsp:sp modelId="{FAAE414D-6D75-438C-8FB5-04AF367741F4}">
      <dsp:nvSpPr>
        <dsp:cNvPr id="0" name=""/>
        <dsp:cNvSpPr/>
      </dsp:nvSpPr>
      <dsp:spPr>
        <a:xfrm>
          <a:off x="1782762" y="4818921"/>
          <a:ext cx="71310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CB5991-375F-4C65-BE7B-148468E038D9}">
      <dsp:nvSpPr>
        <dsp:cNvPr id="0" name=""/>
        <dsp:cNvSpPr/>
      </dsp:nvSpPr>
      <dsp:spPr>
        <a:xfrm>
          <a:off x="1916469" y="4864788"/>
          <a:ext cx="6997343" cy="917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n-US" sz="1400" b="1" kern="1200" dirty="0">
              <a:solidFill>
                <a:schemeClr val="accent2"/>
              </a:solidFill>
            </a:rPr>
            <a:t>CIP and STIP alignment:</a:t>
          </a:r>
          <a:r>
            <a:rPr lang="en-US" sz="1400" kern="1200" dirty="0">
              <a:solidFill>
                <a:schemeClr val="accent2"/>
              </a:solidFill>
            </a:rPr>
            <a:t> </a:t>
          </a:r>
          <a:r>
            <a:rPr lang="en-US" sz="1300" kern="1200" dirty="0"/>
            <a:t>the development timelines of the CIP and STIP were aligned so that all applicable investments are identified in each document. This is important for the CIP to more accurately reflect regional priority projects identified by our MPO partners. </a:t>
          </a:r>
        </a:p>
      </dsp:txBody>
      <dsp:txXfrm>
        <a:off x="1916469" y="4864788"/>
        <a:ext cx="6997343" cy="917347"/>
      </dsp:txXfrm>
    </dsp:sp>
    <dsp:sp modelId="{5A93A53D-6875-4B0B-B0CE-00169834B169}">
      <dsp:nvSpPr>
        <dsp:cNvPr id="0" name=""/>
        <dsp:cNvSpPr/>
      </dsp:nvSpPr>
      <dsp:spPr>
        <a:xfrm>
          <a:off x="1782762" y="5782135"/>
          <a:ext cx="7131050" cy="0"/>
        </a:xfrm>
        <a:prstGeom prst="lin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2E7A1-C038-4CD4-85A5-CEAF4E8FFC16}">
      <dsp:nvSpPr>
        <dsp:cNvPr id="0" name=""/>
        <dsp:cNvSpPr/>
      </dsp:nvSpPr>
      <dsp:spPr>
        <a:xfrm>
          <a:off x="0" y="0"/>
          <a:ext cx="89138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1603B3-C0D4-42DD-9B7B-A6C35398D0AA}">
      <dsp:nvSpPr>
        <dsp:cNvPr id="0" name=""/>
        <dsp:cNvSpPr/>
      </dsp:nvSpPr>
      <dsp:spPr>
        <a:xfrm>
          <a:off x="0" y="0"/>
          <a:ext cx="1782762" cy="5831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a:solidFill>
                <a:schemeClr val="accent2"/>
              </a:solidFill>
            </a:rPr>
            <a:t>Program changes</a:t>
          </a:r>
        </a:p>
      </dsp:txBody>
      <dsp:txXfrm>
        <a:off x="0" y="0"/>
        <a:ext cx="1782762" cy="5831205"/>
      </dsp:txXfrm>
    </dsp:sp>
    <dsp:sp modelId="{CEB0D0B2-D09C-4118-9769-FEC48989E331}">
      <dsp:nvSpPr>
        <dsp:cNvPr id="0" name=""/>
        <dsp:cNvSpPr/>
      </dsp:nvSpPr>
      <dsp:spPr>
        <a:xfrm>
          <a:off x="1916469" y="45912"/>
          <a:ext cx="6997343" cy="918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n-US" sz="1400" b="1" kern="1200" dirty="0">
              <a:solidFill>
                <a:schemeClr val="accent2"/>
              </a:solidFill>
            </a:rPr>
            <a:t>Highway Division / Design, Row, Environmental: </a:t>
          </a:r>
          <a:r>
            <a:rPr lang="en-US" sz="1300" kern="1200" dirty="0"/>
            <a:t>program costs were allocated to individual CIP programs that these efforts support. Previously these investments were not represented within the individual program structure.</a:t>
          </a:r>
        </a:p>
      </dsp:txBody>
      <dsp:txXfrm>
        <a:off x="1916469" y="45912"/>
        <a:ext cx="6997343" cy="918244"/>
      </dsp:txXfrm>
    </dsp:sp>
    <dsp:sp modelId="{AC59C633-E9BC-485D-904D-E33825817C08}">
      <dsp:nvSpPr>
        <dsp:cNvPr id="0" name=""/>
        <dsp:cNvSpPr/>
      </dsp:nvSpPr>
      <dsp:spPr>
        <a:xfrm>
          <a:off x="1782762" y="964156"/>
          <a:ext cx="71310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9C2C7A-31D4-4096-AC79-4A782A67297A}">
      <dsp:nvSpPr>
        <dsp:cNvPr id="0" name=""/>
        <dsp:cNvSpPr/>
      </dsp:nvSpPr>
      <dsp:spPr>
        <a:xfrm>
          <a:off x="1916469" y="1010068"/>
          <a:ext cx="6997343" cy="918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n-US" sz="1400" b="1" kern="1200" dirty="0">
              <a:solidFill>
                <a:schemeClr val="accent2"/>
              </a:solidFill>
            </a:rPr>
            <a:t>Highway Division / Retainage and Utility Payments:</a:t>
          </a:r>
          <a:r>
            <a:rPr lang="en-US" sz="1400" b="1" kern="1200" dirty="0"/>
            <a:t> </a:t>
          </a:r>
          <a:r>
            <a:rPr lang="en-US" sz="1400" kern="1200" dirty="0"/>
            <a:t>program costs were allocated to individual CIP programs that these efforts support. Previously these investments were not represented within the individual program structure.</a:t>
          </a:r>
          <a:endParaRPr lang="en-US" sz="1300" kern="1200" dirty="0"/>
        </a:p>
      </dsp:txBody>
      <dsp:txXfrm>
        <a:off x="1916469" y="1010068"/>
        <a:ext cx="6997343" cy="918244"/>
      </dsp:txXfrm>
    </dsp:sp>
    <dsp:sp modelId="{5165E880-897A-4E9B-8B1A-25565F258607}">
      <dsp:nvSpPr>
        <dsp:cNvPr id="0" name=""/>
        <dsp:cNvSpPr/>
      </dsp:nvSpPr>
      <dsp:spPr>
        <a:xfrm>
          <a:off x="1782762" y="1928312"/>
          <a:ext cx="71310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A064E3-5872-434B-AD83-9C4B158ED004}">
      <dsp:nvSpPr>
        <dsp:cNvPr id="0" name=""/>
        <dsp:cNvSpPr/>
      </dsp:nvSpPr>
      <dsp:spPr>
        <a:xfrm>
          <a:off x="1916469" y="1974224"/>
          <a:ext cx="6997343" cy="918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n-US" sz="1400" b="1" kern="1200" dirty="0">
              <a:solidFill>
                <a:schemeClr val="accent2"/>
              </a:solidFill>
            </a:rPr>
            <a:t>Highway Division / Bicycle/Pedestrian: </a:t>
          </a:r>
          <a:r>
            <a:rPr lang="en-US" sz="1400" b="0" kern="1200" dirty="0">
              <a:solidFill>
                <a:schemeClr val="tx1"/>
              </a:solidFill>
            </a:rPr>
            <a:t>costs associated with implementation of the Bicycle and Pedestrian modal implementation plans have been separated into a new program. This program reflects Bicycle and Pedestrian/multi-use path programs substantially funded  with FHWA funds.</a:t>
          </a:r>
          <a:endParaRPr lang="en-US" sz="1300" kern="1200" dirty="0"/>
        </a:p>
      </dsp:txBody>
      <dsp:txXfrm>
        <a:off x="1916469" y="1974224"/>
        <a:ext cx="6997343" cy="918244"/>
      </dsp:txXfrm>
    </dsp:sp>
    <dsp:sp modelId="{9F2E05BC-0B18-46A3-9CD2-3118A7BA8376}">
      <dsp:nvSpPr>
        <dsp:cNvPr id="0" name=""/>
        <dsp:cNvSpPr/>
      </dsp:nvSpPr>
      <dsp:spPr>
        <a:xfrm>
          <a:off x="1782762" y="2892468"/>
          <a:ext cx="71310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F18A0B-0F82-41C8-979A-71566F7E7214}">
      <dsp:nvSpPr>
        <dsp:cNvPr id="0" name=""/>
        <dsp:cNvSpPr/>
      </dsp:nvSpPr>
      <dsp:spPr>
        <a:xfrm>
          <a:off x="1916469" y="2938381"/>
          <a:ext cx="6997343" cy="918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n-US" sz="1400" b="1" kern="1200" dirty="0">
              <a:solidFill>
                <a:schemeClr val="accent2"/>
              </a:solidFill>
            </a:rPr>
            <a:t>Highway / Allston Multi-Modal: </a:t>
          </a:r>
          <a:r>
            <a:rPr lang="en-US" sz="1300" b="0" kern="1200" dirty="0">
              <a:solidFill>
                <a:schemeClr val="tx1"/>
              </a:solidFill>
            </a:rPr>
            <a:t>this program </a:t>
          </a:r>
          <a:r>
            <a:rPr lang="en-US" sz="1300" kern="1200" dirty="0"/>
            <a:t>reconstructs and realigns the Allston interchange to improve safety for all transportation modes: walking, cycling, driving, transit and to create a vibrant Allston neighborhood reconnecting sections to each other and to the Charles River.  Finance plan is </a:t>
          </a:r>
          <a:r>
            <a:rPr lang="en-US" sz="1300" kern="1200"/>
            <a:t>under development.</a:t>
          </a:r>
          <a:endParaRPr lang="en-US" sz="1300" b="0" kern="1200" dirty="0"/>
        </a:p>
      </dsp:txBody>
      <dsp:txXfrm>
        <a:off x="1916469" y="2938381"/>
        <a:ext cx="6997343" cy="918244"/>
      </dsp:txXfrm>
    </dsp:sp>
    <dsp:sp modelId="{EA04BEDD-7C6A-4336-A167-36A3CE5C16DA}">
      <dsp:nvSpPr>
        <dsp:cNvPr id="0" name=""/>
        <dsp:cNvSpPr/>
      </dsp:nvSpPr>
      <dsp:spPr>
        <a:xfrm>
          <a:off x="1782762" y="3697471"/>
          <a:ext cx="71310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C04994-991D-4BC6-9DDA-07D45C3540CD}">
      <dsp:nvSpPr>
        <dsp:cNvPr id="0" name=""/>
        <dsp:cNvSpPr/>
      </dsp:nvSpPr>
      <dsp:spPr>
        <a:xfrm>
          <a:off x="1916469" y="3687585"/>
          <a:ext cx="6997343" cy="918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lvl="0" algn="just" defTabSz="266700">
            <a:lnSpc>
              <a:spcPct val="90000"/>
            </a:lnSpc>
            <a:spcBef>
              <a:spcPct val="0"/>
            </a:spcBef>
            <a:spcAft>
              <a:spcPct val="35000"/>
            </a:spcAft>
          </a:pPr>
          <a:endParaRPr lang="en-US" sz="600" b="1" kern="1200" dirty="0">
            <a:solidFill>
              <a:schemeClr val="accent2"/>
            </a:solidFill>
          </a:endParaRPr>
        </a:p>
        <a:p>
          <a:pPr lvl="0" algn="just" defTabSz="266700">
            <a:lnSpc>
              <a:spcPct val="90000"/>
            </a:lnSpc>
            <a:spcBef>
              <a:spcPct val="0"/>
            </a:spcBef>
            <a:spcAft>
              <a:spcPct val="35000"/>
            </a:spcAft>
          </a:pPr>
          <a:r>
            <a:rPr lang="en-US" sz="1400" b="1" kern="1200" dirty="0">
              <a:solidFill>
                <a:schemeClr val="accent2"/>
              </a:solidFill>
            </a:rPr>
            <a:t>MBTA / Risk Management and Mitigation: </a:t>
          </a:r>
          <a:r>
            <a:rPr lang="en-US" sz="1400" b="0" kern="1200" dirty="0">
              <a:solidFill>
                <a:schemeClr val="tx1"/>
              </a:solidFill>
            </a:rPr>
            <a:t>this program’s name was modified to include investments related to OSHA and proactive security improvements.  Program was formerly called Federal Programs and Mandates.</a:t>
          </a:r>
          <a:endParaRPr lang="en-US" sz="1300" kern="1200" dirty="0">
            <a:solidFill>
              <a:schemeClr val="tx1"/>
            </a:solidFill>
          </a:endParaRPr>
        </a:p>
      </dsp:txBody>
      <dsp:txXfrm>
        <a:off x="1916469" y="3687585"/>
        <a:ext cx="6997343" cy="918244"/>
      </dsp:txXfrm>
    </dsp:sp>
    <dsp:sp modelId="{FAAE414D-6D75-438C-8FB5-04AF367741F4}">
      <dsp:nvSpPr>
        <dsp:cNvPr id="0" name=""/>
        <dsp:cNvSpPr/>
      </dsp:nvSpPr>
      <dsp:spPr>
        <a:xfrm>
          <a:off x="1782762" y="4534534"/>
          <a:ext cx="71310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CB5991-375F-4C65-BE7B-148468E038D9}">
      <dsp:nvSpPr>
        <dsp:cNvPr id="0" name=""/>
        <dsp:cNvSpPr/>
      </dsp:nvSpPr>
      <dsp:spPr>
        <a:xfrm>
          <a:off x="1916469" y="4644056"/>
          <a:ext cx="6997343" cy="918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n-US" sz="1400" b="1" kern="1200" dirty="0">
              <a:solidFill>
                <a:schemeClr val="accent2"/>
              </a:solidFill>
            </a:rPr>
            <a:t>MBTA / Customer Experience and Technology: </a:t>
          </a:r>
          <a:r>
            <a:rPr lang="en-US" sz="1400" b="0" kern="1200" dirty="0">
              <a:solidFill>
                <a:schemeClr val="tx1"/>
              </a:solidFill>
            </a:rPr>
            <a:t>program supports investments in projects that </a:t>
          </a:r>
          <a:r>
            <a:rPr lang="en-US" sz="1400" kern="1200" dirty="0"/>
            <a:t>modernize the system and enhance customers’ experience. </a:t>
          </a:r>
          <a:r>
            <a:rPr lang="en-US" sz="1400" b="0" kern="1200" dirty="0">
              <a:solidFill>
                <a:schemeClr val="tx1"/>
              </a:solidFill>
            </a:rPr>
            <a:t>Costs associated with this program were formerly included in System Improvements.</a:t>
          </a:r>
          <a:endParaRPr lang="en-US" sz="1300" kern="1200" dirty="0"/>
        </a:p>
      </dsp:txBody>
      <dsp:txXfrm>
        <a:off x="1916469" y="4644056"/>
        <a:ext cx="6997343" cy="918244"/>
      </dsp:txXfrm>
    </dsp:sp>
    <dsp:sp modelId="{5A93A53D-6875-4B0B-B0CE-00169834B169}">
      <dsp:nvSpPr>
        <dsp:cNvPr id="0" name=""/>
        <dsp:cNvSpPr/>
      </dsp:nvSpPr>
      <dsp:spPr>
        <a:xfrm>
          <a:off x="1782762" y="5784937"/>
          <a:ext cx="7131050" cy="0"/>
        </a:xfrm>
        <a:prstGeom prst="lin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2E7A1-C038-4CD4-85A5-CEAF4E8FFC16}">
      <dsp:nvSpPr>
        <dsp:cNvPr id="0" name=""/>
        <dsp:cNvSpPr/>
      </dsp:nvSpPr>
      <dsp:spPr>
        <a:xfrm>
          <a:off x="0" y="2847"/>
          <a:ext cx="89138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1603B3-C0D4-42DD-9B7B-A6C35398D0AA}">
      <dsp:nvSpPr>
        <dsp:cNvPr id="0" name=""/>
        <dsp:cNvSpPr/>
      </dsp:nvSpPr>
      <dsp:spPr>
        <a:xfrm>
          <a:off x="0" y="2847"/>
          <a:ext cx="1782762" cy="582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a:solidFill>
                <a:schemeClr val="tx1">
                  <a:lumMod val="50000"/>
                  <a:lumOff val="50000"/>
                </a:schemeClr>
              </a:solidFill>
            </a:rPr>
            <a:t>Program changes</a:t>
          </a:r>
          <a:br>
            <a:rPr lang="en-US" sz="1600" b="1" kern="1200" dirty="0">
              <a:solidFill>
                <a:schemeClr val="tx1">
                  <a:lumMod val="50000"/>
                  <a:lumOff val="50000"/>
                </a:schemeClr>
              </a:solidFill>
            </a:rPr>
          </a:br>
          <a:r>
            <a:rPr lang="en-US" sz="1600" b="1" kern="1200" dirty="0">
              <a:solidFill>
                <a:schemeClr val="tx1">
                  <a:lumMod val="50000"/>
                  <a:lumOff val="50000"/>
                </a:schemeClr>
              </a:solidFill>
            </a:rPr>
            <a:t>continued</a:t>
          </a:r>
        </a:p>
      </dsp:txBody>
      <dsp:txXfrm>
        <a:off x="0" y="2847"/>
        <a:ext cx="1782762" cy="5825511"/>
      </dsp:txXfrm>
    </dsp:sp>
    <dsp:sp modelId="{CEB0D0B2-D09C-4118-9769-FEC48989E331}">
      <dsp:nvSpPr>
        <dsp:cNvPr id="0" name=""/>
        <dsp:cNvSpPr/>
      </dsp:nvSpPr>
      <dsp:spPr>
        <a:xfrm>
          <a:off x="1916469" y="48714"/>
          <a:ext cx="6997343" cy="917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n-US" sz="1400" b="1" kern="1200" dirty="0">
              <a:solidFill>
                <a:schemeClr val="accent2"/>
              </a:solidFill>
            </a:rPr>
            <a:t>MBTA / Process Improvements and Innovation:</a:t>
          </a:r>
          <a:r>
            <a:rPr lang="en-US" sz="1400" kern="1200" dirty="0">
              <a:solidFill>
                <a:schemeClr val="accent2"/>
              </a:solidFill>
            </a:rPr>
            <a:t> </a:t>
          </a:r>
          <a:r>
            <a:rPr lang="en-US" sz="1400" kern="1200" dirty="0"/>
            <a:t>program supports investments that develop and implement projects that increase the efficiency and quality of the system through technology and other innovations.  Program costs were formerly associated with System Improvements.</a:t>
          </a:r>
          <a:endParaRPr lang="en-US" sz="1300" kern="1200" dirty="0"/>
        </a:p>
      </dsp:txBody>
      <dsp:txXfrm>
        <a:off x="1916469" y="48714"/>
        <a:ext cx="6997343" cy="917347"/>
      </dsp:txXfrm>
    </dsp:sp>
    <dsp:sp modelId="{AC59C633-E9BC-485D-904D-E33825817C08}">
      <dsp:nvSpPr>
        <dsp:cNvPr id="0" name=""/>
        <dsp:cNvSpPr/>
      </dsp:nvSpPr>
      <dsp:spPr>
        <a:xfrm>
          <a:off x="1782762" y="966062"/>
          <a:ext cx="71310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9C2C7A-31D4-4096-AC79-4A782A67297A}">
      <dsp:nvSpPr>
        <dsp:cNvPr id="0" name=""/>
        <dsp:cNvSpPr/>
      </dsp:nvSpPr>
      <dsp:spPr>
        <a:xfrm>
          <a:off x="1916469" y="1011929"/>
          <a:ext cx="6997343" cy="917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n-US" sz="1400" b="1" kern="1200" dirty="0">
              <a:solidFill>
                <a:schemeClr val="accent2"/>
              </a:solidFill>
            </a:rPr>
            <a:t>MBTA / AFC 2.0: </a:t>
          </a:r>
          <a:r>
            <a:rPr lang="en-US" sz="1400" b="0" kern="1200" dirty="0">
              <a:solidFill>
                <a:schemeClr val="tx1"/>
              </a:solidFill>
            </a:rPr>
            <a:t>program </a:t>
          </a:r>
          <a:r>
            <a:rPr lang="en-US" sz="1400" kern="1200" dirty="0"/>
            <a:t>is the MBTA’s new integrated, reliable, and convenient fare payment and collection system to enable customers to pay fares by tapping contactless bank cards, mobile phones, and fare cards across the entire system.  </a:t>
          </a:r>
          <a:r>
            <a:rPr lang="en-US" sz="1400" b="0" kern="1200" dirty="0">
              <a:solidFill>
                <a:schemeClr val="tx1"/>
              </a:solidFill>
            </a:rPr>
            <a:t>Costs associated with this program were formerly included in System Improvements.</a:t>
          </a:r>
          <a:endParaRPr lang="en-US" sz="1300" kern="1200" dirty="0"/>
        </a:p>
      </dsp:txBody>
      <dsp:txXfrm>
        <a:off x="1916469" y="1011929"/>
        <a:ext cx="6997343" cy="917347"/>
      </dsp:txXfrm>
    </dsp:sp>
    <dsp:sp modelId="{5165E880-897A-4E9B-8B1A-25565F258607}">
      <dsp:nvSpPr>
        <dsp:cNvPr id="0" name=""/>
        <dsp:cNvSpPr/>
      </dsp:nvSpPr>
      <dsp:spPr>
        <a:xfrm>
          <a:off x="1782762" y="1929276"/>
          <a:ext cx="71310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A064E3-5872-434B-AD83-9C4B158ED004}">
      <dsp:nvSpPr>
        <dsp:cNvPr id="0" name=""/>
        <dsp:cNvSpPr/>
      </dsp:nvSpPr>
      <dsp:spPr>
        <a:xfrm>
          <a:off x="1916469" y="1927432"/>
          <a:ext cx="6997343" cy="917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n-US" sz="1400" b="1" kern="1200" dirty="0">
              <a:solidFill>
                <a:schemeClr val="accent2"/>
              </a:solidFill>
            </a:rPr>
            <a:t>MBTA / Red Line/Orange Line Improvements:</a:t>
          </a:r>
          <a:r>
            <a:rPr lang="en-US" sz="1400" b="1" kern="1200" dirty="0"/>
            <a:t> </a:t>
          </a:r>
          <a:r>
            <a:rPr lang="en-US" sz="1400" b="0" kern="1200" dirty="0"/>
            <a:t>program supports investments in vehicle and infrastructure needed to fully modernize the Red and Orange line fleets and achieve the service goal of three minute headways.  Investments in Red Line/Orange Line improvements were included in 2018-2022 as part of other programs (Revenue Vehicles, Track Signals and Power among others)</a:t>
          </a:r>
          <a:endParaRPr lang="en-US" sz="1300" kern="1200" dirty="0"/>
        </a:p>
      </dsp:txBody>
      <dsp:txXfrm>
        <a:off x="1916469" y="1927432"/>
        <a:ext cx="6997343" cy="917347"/>
      </dsp:txXfrm>
    </dsp:sp>
    <dsp:sp modelId="{9F2E05BC-0B18-46A3-9CD2-3118A7BA8376}">
      <dsp:nvSpPr>
        <dsp:cNvPr id="0" name=""/>
        <dsp:cNvSpPr/>
      </dsp:nvSpPr>
      <dsp:spPr>
        <a:xfrm>
          <a:off x="1782762" y="2892491"/>
          <a:ext cx="71310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F18A0B-0F82-41C8-979A-71566F7E7214}">
      <dsp:nvSpPr>
        <dsp:cNvPr id="0" name=""/>
        <dsp:cNvSpPr/>
      </dsp:nvSpPr>
      <dsp:spPr>
        <a:xfrm>
          <a:off x="1916469" y="2938358"/>
          <a:ext cx="6997343" cy="917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n-US" sz="1400" b="1" kern="1200" dirty="0">
              <a:solidFill>
                <a:schemeClr val="accent2"/>
              </a:solidFill>
            </a:rPr>
            <a:t>MBTA / Commuter Rail Safety and Resiliency:</a:t>
          </a:r>
          <a:r>
            <a:rPr lang="en-US" sz="1400" b="1" kern="1200" dirty="0"/>
            <a:t> </a:t>
          </a:r>
          <a:r>
            <a:rPr lang="en-US" sz="1400" kern="1200" dirty="0"/>
            <a:t>program supports investments that improve the safety and resiliency of the commuter rail network, including the implementation of Positive Train Control (PTC).</a:t>
          </a:r>
          <a:endParaRPr lang="en-US" sz="1300" b="0" kern="1200" dirty="0"/>
        </a:p>
      </dsp:txBody>
      <dsp:txXfrm>
        <a:off x="1916469" y="2938358"/>
        <a:ext cx="6997343" cy="917347"/>
      </dsp:txXfrm>
    </dsp:sp>
    <dsp:sp modelId="{EA04BEDD-7C6A-4336-A167-36A3CE5C16DA}">
      <dsp:nvSpPr>
        <dsp:cNvPr id="0" name=""/>
        <dsp:cNvSpPr/>
      </dsp:nvSpPr>
      <dsp:spPr>
        <a:xfrm>
          <a:off x="1782762" y="3815854"/>
          <a:ext cx="71310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C04994-991D-4BC6-9DDA-07D45C3540CD}">
      <dsp:nvSpPr>
        <dsp:cNvPr id="0" name=""/>
        <dsp:cNvSpPr/>
      </dsp:nvSpPr>
      <dsp:spPr>
        <a:xfrm>
          <a:off x="1916469" y="3829800"/>
          <a:ext cx="6997343" cy="917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n-US" sz="1400" b="1" kern="1200" dirty="0">
              <a:solidFill>
                <a:schemeClr val="accent2"/>
              </a:solidFill>
            </a:rPr>
            <a:t>MBTA / Green Line Extension: </a:t>
          </a:r>
          <a:r>
            <a:rPr lang="en-US" sz="1400" kern="1200" dirty="0"/>
            <a:t>program includes the vehicles, stations and infrastructure to extend the Green Line from a relocated Lechmere Station in East Cambridge to Union Square in Somerville and College Avenue in Medford. </a:t>
          </a:r>
          <a:r>
            <a:rPr lang="en-US" sz="1400" b="0" kern="1200" dirty="0">
              <a:solidFill>
                <a:schemeClr val="tx1"/>
              </a:solidFill>
            </a:rPr>
            <a:t>Costs associated with this program were formerly included in the Expansion Projects program category</a:t>
          </a:r>
          <a:endParaRPr lang="en-US" sz="1300" kern="1200" dirty="0"/>
        </a:p>
      </dsp:txBody>
      <dsp:txXfrm>
        <a:off x="1916469" y="3829800"/>
        <a:ext cx="6997343" cy="917347"/>
      </dsp:txXfrm>
    </dsp:sp>
    <dsp:sp modelId="{FAAE414D-6D75-438C-8FB5-04AF367741F4}">
      <dsp:nvSpPr>
        <dsp:cNvPr id="0" name=""/>
        <dsp:cNvSpPr/>
      </dsp:nvSpPr>
      <dsp:spPr>
        <a:xfrm>
          <a:off x="1782762" y="4818921"/>
          <a:ext cx="71310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CB5991-375F-4C65-BE7B-148468E038D9}">
      <dsp:nvSpPr>
        <dsp:cNvPr id="0" name=""/>
        <dsp:cNvSpPr/>
      </dsp:nvSpPr>
      <dsp:spPr>
        <a:xfrm>
          <a:off x="1916469" y="4864788"/>
          <a:ext cx="6997343" cy="917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n-US" sz="1400" b="1" kern="1200" dirty="0">
              <a:solidFill>
                <a:schemeClr val="accent2"/>
              </a:solidFill>
            </a:rPr>
            <a:t>MBTA / Expansion Projects: </a:t>
          </a:r>
          <a:r>
            <a:rPr lang="en-US" sz="1400" b="0" kern="1200" dirty="0">
              <a:solidFill>
                <a:schemeClr val="tx1"/>
              </a:solidFill>
            </a:rPr>
            <a:t>this </a:t>
          </a:r>
          <a:r>
            <a:rPr lang="en-US" sz="1400" kern="1200" dirty="0"/>
            <a:t>program makes targeted expansions in order to improve access to transit, including the Silver Line to Chelsea and Blue Hill Avenue Station on the Fairmount Line.</a:t>
          </a:r>
          <a:endParaRPr lang="en-US" sz="1300" kern="1200" dirty="0"/>
        </a:p>
      </dsp:txBody>
      <dsp:txXfrm>
        <a:off x="1916469" y="4864788"/>
        <a:ext cx="6997343" cy="917347"/>
      </dsp:txXfrm>
    </dsp:sp>
    <dsp:sp modelId="{5A93A53D-6875-4B0B-B0CE-00169834B169}">
      <dsp:nvSpPr>
        <dsp:cNvPr id="0" name=""/>
        <dsp:cNvSpPr/>
      </dsp:nvSpPr>
      <dsp:spPr>
        <a:xfrm>
          <a:off x="1782762" y="5782135"/>
          <a:ext cx="7131050" cy="0"/>
        </a:xfrm>
        <a:prstGeom prst="lin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2E7A1-C038-4CD4-85A5-CEAF4E8FFC16}">
      <dsp:nvSpPr>
        <dsp:cNvPr id="0" name=""/>
        <dsp:cNvSpPr/>
      </dsp:nvSpPr>
      <dsp:spPr>
        <a:xfrm>
          <a:off x="0" y="0"/>
          <a:ext cx="89138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1603B3-C0D4-42DD-9B7B-A6C35398D0AA}">
      <dsp:nvSpPr>
        <dsp:cNvPr id="0" name=""/>
        <dsp:cNvSpPr/>
      </dsp:nvSpPr>
      <dsp:spPr>
        <a:xfrm>
          <a:off x="0" y="0"/>
          <a:ext cx="1782762" cy="5831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a:solidFill>
                <a:schemeClr val="tx1">
                  <a:lumMod val="50000"/>
                  <a:lumOff val="50000"/>
                </a:schemeClr>
              </a:solidFill>
            </a:rPr>
            <a:t>Program changes</a:t>
          </a:r>
          <a:br>
            <a:rPr lang="en-US" sz="1600" b="1" kern="1200" dirty="0">
              <a:solidFill>
                <a:schemeClr val="tx1">
                  <a:lumMod val="50000"/>
                  <a:lumOff val="50000"/>
                </a:schemeClr>
              </a:solidFill>
            </a:rPr>
          </a:br>
          <a:r>
            <a:rPr lang="en-US" sz="1600" b="1" kern="1200" dirty="0">
              <a:solidFill>
                <a:schemeClr val="tx1">
                  <a:lumMod val="50000"/>
                  <a:lumOff val="50000"/>
                </a:schemeClr>
              </a:solidFill>
            </a:rPr>
            <a:t>continued</a:t>
          </a:r>
        </a:p>
      </dsp:txBody>
      <dsp:txXfrm>
        <a:off x="0" y="0"/>
        <a:ext cx="1782762" cy="5831205"/>
      </dsp:txXfrm>
    </dsp:sp>
    <dsp:sp modelId="{CEB0D0B2-D09C-4118-9769-FEC48989E331}">
      <dsp:nvSpPr>
        <dsp:cNvPr id="0" name=""/>
        <dsp:cNvSpPr/>
      </dsp:nvSpPr>
      <dsp:spPr>
        <a:xfrm>
          <a:off x="1916469" y="68547"/>
          <a:ext cx="6997343" cy="1370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n-US" sz="1400" b="1" kern="1200" dirty="0">
              <a:solidFill>
                <a:schemeClr val="accent2"/>
              </a:solidFill>
            </a:rPr>
            <a:t>OTP / Bicycle and Pedestrian Modal Implementation:</a:t>
          </a:r>
          <a:r>
            <a:rPr lang="en-US" sz="1400" kern="1200" dirty="0">
              <a:solidFill>
                <a:schemeClr val="accent2"/>
              </a:solidFill>
            </a:rPr>
            <a:t> </a:t>
          </a:r>
          <a:r>
            <a:rPr lang="en-US" sz="1400" kern="1200" dirty="0"/>
            <a:t>program supports investments </a:t>
          </a:r>
          <a:r>
            <a:rPr lang="en-US" sz="1400" kern="1200" dirty="0">
              <a:latin typeface="Arial" panose="020B0604020202020204" pitchFamily="34" charset="0"/>
              <a:cs typeface="Arial" panose="020B0604020202020204" pitchFamily="34" charset="0"/>
            </a:rPr>
            <a:t>to meet needs identified through the statewide bicycle and pedestrian planning efforts. The plans address critical needs around safety, accessibility, network connectivity and maintenance.</a:t>
          </a:r>
          <a:endParaRPr lang="en-US" sz="1300" kern="1200" dirty="0"/>
        </a:p>
      </dsp:txBody>
      <dsp:txXfrm>
        <a:off x="1916469" y="68547"/>
        <a:ext cx="6997343" cy="1370959"/>
      </dsp:txXfrm>
    </dsp:sp>
    <dsp:sp modelId="{AC59C633-E9BC-485D-904D-E33825817C08}">
      <dsp:nvSpPr>
        <dsp:cNvPr id="0" name=""/>
        <dsp:cNvSpPr/>
      </dsp:nvSpPr>
      <dsp:spPr>
        <a:xfrm>
          <a:off x="1782762" y="1439507"/>
          <a:ext cx="71310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9C2C7A-31D4-4096-AC79-4A782A67297A}">
      <dsp:nvSpPr>
        <dsp:cNvPr id="0" name=""/>
        <dsp:cNvSpPr/>
      </dsp:nvSpPr>
      <dsp:spPr>
        <a:xfrm>
          <a:off x="1916469" y="1508055"/>
          <a:ext cx="6997343" cy="1370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n-US" sz="1400" b="1" kern="1200" dirty="0">
              <a:solidFill>
                <a:schemeClr val="accent2"/>
              </a:solidFill>
            </a:rPr>
            <a:t>RMV / ATLAS: </a:t>
          </a:r>
          <a:r>
            <a:rPr lang="en-US" sz="1400" b="0" kern="1200" dirty="0">
              <a:solidFill>
                <a:schemeClr val="tx1"/>
              </a:solidFill>
            </a:rPr>
            <a:t>program </a:t>
          </a:r>
          <a:r>
            <a:rPr lang="en-US" sz="1400" kern="1200" dirty="0"/>
            <a:t>improves RMV service delivery options by replacing the ALARS system. Program dedicated to one project and reduced program size reflects progress on the implementation of the new system. The anticipated completion is expected for 2021.</a:t>
          </a:r>
          <a:endParaRPr lang="en-US" sz="1300" kern="1200" dirty="0"/>
        </a:p>
      </dsp:txBody>
      <dsp:txXfrm>
        <a:off x="1916469" y="1508055"/>
        <a:ext cx="6997343" cy="1370959"/>
      </dsp:txXfrm>
    </dsp:sp>
    <dsp:sp modelId="{5165E880-897A-4E9B-8B1A-25565F258607}">
      <dsp:nvSpPr>
        <dsp:cNvPr id="0" name=""/>
        <dsp:cNvSpPr/>
      </dsp:nvSpPr>
      <dsp:spPr>
        <a:xfrm>
          <a:off x="1782762" y="2879015"/>
          <a:ext cx="71310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A064E3-5872-434B-AD83-9C4B158ED004}">
      <dsp:nvSpPr>
        <dsp:cNvPr id="0" name=""/>
        <dsp:cNvSpPr/>
      </dsp:nvSpPr>
      <dsp:spPr>
        <a:xfrm>
          <a:off x="1916469" y="2947563"/>
          <a:ext cx="6997343" cy="1370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n-US" sz="1400" b="1" kern="1200" dirty="0">
              <a:solidFill>
                <a:schemeClr val="accent2"/>
              </a:solidFill>
            </a:rPr>
            <a:t>Rail / South Coast Rail:</a:t>
          </a:r>
          <a:r>
            <a:rPr lang="en-US" sz="1400" b="1" kern="1200" dirty="0"/>
            <a:t> </a:t>
          </a:r>
          <a:r>
            <a:rPr lang="en-US" sz="1400" b="0" kern="1200" dirty="0"/>
            <a:t>program reflects t</a:t>
          </a:r>
          <a:r>
            <a:rPr lang="en-US" sz="1400" kern="1200" dirty="0"/>
            <a:t>he Commonwealth’s commitment to move forward with the South Coast Rail project to more fully meet the existing and future demand for public transportation between Fall River/New Bedford and Boston, and to enhance regional mobility while supporting smart growth planning and development strategies in the affected communities. </a:t>
          </a:r>
          <a:endParaRPr lang="en-US" sz="1300" kern="1200" dirty="0"/>
        </a:p>
      </dsp:txBody>
      <dsp:txXfrm>
        <a:off x="1916469" y="2947563"/>
        <a:ext cx="6997343" cy="1370959"/>
      </dsp:txXfrm>
    </dsp:sp>
    <dsp:sp modelId="{9F2E05BC-0B18-46A3-9CD2-3118A7BA8376}">
      <dsp:nvSpPr>
        <dsp:cNvPr id="0" name=""/>
        <dsp:cNvSpPr/>
      </dsp:nvSpPr>
      <dsp:spPr>
        <a:xfrm>
          <a:off x="1782762" y="4478968"/>
          <a:ext cx="71310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C04994-991D-4BC6-9DDA-07D45C3540CD}">
      <dsp:nvSpPr>
        <dsp:cNvPr id="0" name=""/>
        <dsp:cNvSpPr/>
      </dsp:nvSpPr>
      <dsp:spPr>
        <a:xfrm>
          <a:off x="1916469" y="4327338"/>
          <a:ext cx="6997343" cy="1370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just" defTabSz="577850">
            <a:lnSpc>
              <a:spcPct val="90000"/>
            </a:lnSpc>
            <a:spcBef>
              <a:spcPct val="0"/>
            </a:spcBef>
            <a:spcAft>
              <a:spcPct val="35000"/>
            </a:spcAft>
          </a:pPr>
          <a:endParaRPr lang="en-US" sz="1300" kern="1200" dirty="0"/>
        </a:p>
      </dsp:txBody>
      <dsp:txXfrm>
        <a:off x="1916469" y="4327338"/>
        <a:ext cx="6997343" cy="1370959"/>
      </dsp:txXfrm>
    </dsp:sp>
    <dsp:sp modelId="{FAAE414D-6D75-438C-8FB5-04AF367741F4}">
      <dsp:nvSpPr>
        <dsp:cNvPr id="0" name=""/>
        <dsp:cNvSpPr/>
      </dsp:nvSpPr>
      <dsp:spPr>
        <a:xfrm>
          <a:off x="1782762" y="5758031"/>
          <a:ext cx="71310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3.08259E-5</cdr:x>
      <cdr:y>0.88288</cdr:y>
    </cdr:from>
    <cdr:to>
      <cdr:x>0.10216</cdr:x>
      <cdr:y>0.94247</cdr:y>
    </cdr:to>
    <cdr:sp macro="" textlink="">
      <cdr:nvSpPr>
        <cdr:cNvPr id="2" name="TextBox 1"/>
        <cdr:cNvSpPr txBox="1"/>
      </cdr:nvSpPr>
      <cdr:spPr>
        <a:xfrm xmlns:a="http://schemas.openxmlformats.org/drawingml/2006/main">
          <a:off x="276" y="5137419"/>
          <a:ext cx="914400" cy="34676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millions</a:t>
          </a:r>
        </a:p>
      </cdr:txBody>
    </cdr:sp>
  </cdr:relSizeAnchor>
  <cdr:relSizeAnchor xmlns:cdr="http://schemas.openxmlformats.org/drawingml/2006/chartDrawing">
    <cdr:from>
      <cdr:x>0.89593</cdr:x>
      <cdr:y>0.43452</cdr:y>
    </cdr:from>
    <cdr:to>
      <cdr:x>0.9614</cdr:x>
      <cdr:y>0.52136</cdr:y>
    </cdr:to>
    <cdr:sp macro="" textlink="">
      <cdr:nvSpPr>
        <cdr:cNvPr id="3" name="Isosceles Triangle 2"/>
        <cdr:cNvSpPr/>
      </cdr:nvSpPr>
      <cdr:spPr>
        <a:xfrm xmlns:a="http://schemas.openxmlformats.org/drawingml/2006/main">
          <a:off x="8021705" y="2528464"/>
          <a:ext cx="586186" cy="505315"/>
        </a:xfrm>
        <a:prstGeom xmlns:a="http://schemas.openxmlformats.org/drawingml/2006/main" prst="triangle">
          <a:avLst/>
        </a:prstGeom>
        <a:solidFill xmlns:a="http://schemas.openxmlformats.org/drawingml/2006/main">
          <a:schemeClr val="accent5"/>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rtlCol="0" anchor="b" anchorCtr="0"/>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sz="900" b="1" dirty="0">
              <a:solidFill>
                <a:schemeClr val="bg1"/>
              </a:solidFill>
            </a:rPr>
            <a:t>$18.3</a:t>
          </a:r>
        </a:p>
      </cdr:txBody>
    </cdr:sp>
  </cdr:relSizeAnchor>
  <cdr:relSizeAnchor xmlns:cdr="http://schemas.openxmlformats.org/drawingml/2006/chartDrawing">
    <cdr:from>
      <cdr:x>0.10487</cdr:x>
      <cdr:y>0.94825</cdr:y>
    </cdr:from>
    <cdr:to>
      <cdr:x>0.75109</cdr:x>
      <cdr:y>1</cdr:y>
    </cdr:to>
    <cdr:sp macro="" textlink="">
      <cdr:nvSpPr>
        <cdr:cNvPr id="4" name="TextBox 3"/>
        <cdr:cNvSpPr txBox="1"/>
      </cdr:nvSpPr>
      <cdr:spPr>
        <a:xfrm xmlns:a="http://schemas.openxmlformats.org/drawingml/2006/main">
          <a:off x="938923" y="5517763"/>
          <a:ext cx="5785946" cy="3011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a:t>*SFY 2019 does not include additional bond cap for South Coast Rail for comparison purposes.</a:t>
          </a:r>
        </a:p>
      </cdr:txBody>
    </cdr:sp>
  </cdr:relSizeAnchor>
</c:userShapes>
</file>

<file path=ppt/drawings/drawing2.xml><?xml version="1.0" encoding="utf-8"?>
<c:userShapes xmlns:c="http://schemas.openxmlformats.org/drawingml/2006/chart">
  <cdr:relSizeAnchor xmlns:cdr="http://schemas.openxmlformats.org/drawingml/2006/chartDrawing">
    <cdr:from>
      <cdr:x>0.12304</cdr:x>
      <cdr:y>0.10399</cdr:y>
    </cdr:from>
    <cdr:to>
      <cdr:x>0.18459</cdr:x>
      <cdr:y>0.20411</cdr:y>
    </cdr:to>
    <cdr:sp macro="" textlink="">
      <cdr:nvSpPr>
        <cdr:cNvPr id="3" name="Oval 2"/>
        <cdr:cNvSpPr/>
      </cdr:nvSpPr>
      <cdr:spPr>
        <a:xfrm xmlns:a="http://schemas.openxmlformats.org/drawingml/2006/main">
          <a:off x="1096751" y="569871"/>
          <a:ext cx="548645" cy="548662"/>
        </a:xfrm>
        <a:prstGeom xmlns:a="http://schemas.openxmlformats.org/drawingml/2006/main" prst="ellipse">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800" b="1" dirty="0">
              <a:solidFill>
                <a:schemeClr val="bg1"/>
              </a:solidFill>
            </a:rPr>
            <a:t>Total:</a:t>
          </a:r>
          <a:r>
            <a:rPr lang="en-US" sz="800" b="1" baseline="0" dirty="0">
              <a:solidFill>
                <a:schemeClr val="bg1"/>
              </a:solidFill>
            </a:rPr>
            <a:t> $451.35</a:t>
          </a:r>
          <a:endParaRPr lang="en-US" sz="800" b="1" dirty="0">
            <a:solidFill>
              <a:schemeClr val="bg1"/>
            </a:solidFill>
          </a:endParaRPr>
        </a:p>
      </cdr:txBody>
    </cdr:sp>
  </cdr:relSizeAnchor>
  <cdr:relSizeAnchor xmlns:cdr="http://schemas.openxmlformats.org/drawingml/2006/chartDrawing">
    <cdr:from>
      <cdr:x>0.31051</cdr:x>
      <cdr:y>0.09716</cdr:y>
    </cdr:from>
    <cdr:to>
      <cdr:x>0.37206</cdr:x>
      <cdr:y>0.19728</cdr:y>
    </cdr:to>
    <cdr:sp macro="" textlink="">
      <cdr:nvSpPr>
        <cdr:cNvPr id="4" name="Oval 3"/>
        <cdr:cNvSpPr/>
      </cdr:nvSpPr>
      <cdr:spPr>
        <a:xfrm xmlns:a="http://schemas.openxmlformats.org/drawingml/2006/main">
          <a:off x="2767804" y="532439"/>
          <a:ext cx="548645" cy="548662"/>
        </a:xfrm>
        <a:prstGeom xmlns:a="http://schemas.openxmlformats.org/drawingml/2006/main" prst="ellipse">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800" b="1" dirty="0">
              <a:solidFill>
                <a:schemeClr val="bg1"/>
              </a:solidFill>
            </a:rPr>
            <a:t>Total:</a:t>
          </a:r>
          <a:r>
            <a:rPr lang="en-US" sz="800" b="1" baseline="0" dirty="0">
              <a:solidFill>
                <a:schemeClr val="bg1"/>
              </a:solidFill>
            </a:rPr>
            <a:t> $465.20</a:t>
          </a:r>
          <a:endParaRPr lang="en-US" sz="800" b="1" dirty="0">
            <a:solidFill>
              <a:schemeClr val="bg1"/>
            </a:solidFill>
          </a:endParaRPr>
        </a:p>
      </cdr:txBody>
    </cdr:sp>
  </cdr:relSizeAnchor>
  <cdr:relSizeAnchor xmlns:cdr="http://schemas.openxmlformats.org/drawingml/2006/chartDrawing">
    <cdr:from>
      <cdr:x>0.48712</cdr:x>
      <cdr:y>0.10204</cdr:y>
    </cdr:from>
    <cdr:to>
      <cdr:x>0.54867</cdr:x>
      <cdr:y>0.20216</cdr:y>
    </cdr:to>
    <cdr:sp macro="" textlink="">
      <cdr:nvSpPr>
        <cdr:cNvPr id="5" name="Oval 4"/>
        <cdr:cNvSpPr/>
      </cdr:nvSpPr>
      <cdr:spPr>
        <a:xfrm xmlns:a="http://schemas.openxmlformats.org/drawingml/2006/main">
          <a:off x="4342089" y="559176"/>
          <a:ext cx="548645" cy="548662"/>
        </a:xfrm>
        <a:prstGeom xmlns:a="http://schemas.openxmlformats.org/drawingml/2006/main" prst="ellipse">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800" b="1" dirty="0">
              <a:solidFill>
                <a:schemeClr val="bg1"/>
              </a:solidFill>
            </a:rPr>
            <a:t>Total:</a:t>
          </a:r>
          <a:r>
            <a:rPr lang="en-US" sz="800" b="1" baseline="0" dirty="0">
              <a:solidFill>
                <a:schemeClr val="bg1"/>
              </a:solidFill>
            </a:rPr>
            <a:t> $460.34</a:t>
          </a:r>
          <a:endParaRPr lang="en-US" sz="800" b="1" dirty="0">
            <a:solidFill>
              <a:schemeClr val="bg1"/>
            </a:solidFill>
          </a:endParaRPr>
        </a:p>
      </cdr:txBody>
    </cdr:sp>
  </cdr:relSizeAnchor>
  <cdr:relSizeAnchor xmlns:cdr="http://schemas.openxmlformats.org/drawingml/2006/chartDrawing">
    <cdr:from>
      <cdr:x>0.67999</cdr:x>
      <cdr:y>0.10399</cdr:y>
    </cdr:from>
    <cdr:to>
      <cdr:x>0.74154</cdr:x>
      <cdr:y>0.20411</cdr:y>
    </cdr:to>
    <cdr:sp macro="" textlink="">
      <cdr:nvSpPr>
        <cdr:cNvPr id="6" name="Oval 5"/>
        <cdr:cNvSpPr/>
      </cdr:nvSpPr>
      <cdr:spPr>
        <a:xfrm xmlns:a="http://schemas.openxmlformats.org/drawingml/2006/main">
          <a:off x="6061268" y="569871"/>
          <a:ext cx="548645" cy="548662"/>
        </a:xfrm>
        <a:prstGeom xmlns:a="http://schemas.openxmlformats.org/drawingml/2006/main" prst="ellipse">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800" b="1" dirty="0">
              <a:solidFill>
                <a:schemeClr val="bg1"/>
              </a:solidFill>
            </a:rPr>
            <a:t>Total:</a:t>
          </a:r>
          <a:r>
            <a:rPr lang="en-US" sz="800" b="1" baseline="0" dirty="0">
              <a:solidFill>
                <a:schemeClr val="bg1"/>
              </a:solidFill>
            </a:rPr>
            <a:t> $456.85</a:t>
          </a:r>
          <a:endParaRPr lang="en-US" sz="800" b="1" dirty="0">
            <a:solidFill>
              <a:schemeClr val="bg1"/>
            </a:solidFill>
          </a:endParaRPr>
        </a:p>
      </cdr:txBody>
    </cdr:sp>
  </cdr:relSizeAnchor>
  <cdr:relSizeAnchor xmlns:cdr="http://schemas.openxmlformats.org/drawingml/2006/chartDrawing">
    <cdr:from>
      <cdr:x>0.86026</cdr:x>
      <cdr:y>0.10155</cdr:y>
    </cdr:from>
    <cdr:to>
      <cdr:x>0.92181</cdr:x>
      <cdr:y>0.20167</cdr:y>
    </cdr:to>
    <cdr:sp macro="" textlink="">
      <cdr:nvSpPr>
        <cdr:cNvPr id="7" name="Oval 6"/>
        <cdr:cNvSpPr/>
      </cdr:nvSpPr>
      <cdr:spPr>
        <a:xfrm xmlns:a="http://schemas.openxmlformats.org/drawingml/2006/main">
          <a:off x="7668153" y="556503"/>
          <a:ext cx="548645" cy="548662"/>
        </a:xfrm>
        <a:prstGeom xmlns:a="http://schemas.openxmlformats.org/drawingml/2006/main" prst="ellipse">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800" b="1" dirty="0">
              <a:solidFill>
                <a:schemeClr val="bg1"/>
              </a:solidFill>
            </a:rPr>
            <a:t>Total:</a:t>
          </a:r>
          <a:r>
            <a:rPr lang="en-US" sz="800" b="1" baseline="0" dirty="0">
              <a:solidFill>
                <a:schemeClr val="bg1"/>
              </a:solidFill>
            </a:rPr>
            <a:t> $458.29</a:t>
          </a:r>
          <a:endParaRPr lang="en-US" sz="800" b="1" dirty="0">
            <a:solidFill>
              <a:schemeClr val="bg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0.01784</cdr:x>
      <cdr:y>0.48711</cdr:y>
    </cdr:from>
    <cdr:to>
      <cdr:x>0.4004</cdr:x>
      <cdr:y>0.56072</cdr:y>
    </cdr:to>
    <cdr:sp macro="" textlink="">
      <cdr:nvSpPr>
        <cdr:cNvPr id="2" name="TextBox 1"/>
        <cdr:cNvSpPr txBox="1"/>
      </cdr:nvSpPr>
      <cdr:spPr>
        <a:xfrm xmlns:a="http://schemas.openxmlformats.org/drawingml/2006/main">
          <a:off x="158630" y="2919415"/>
          <a:ext cx="3400927" cy="4411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*Reflects FY 19 budget only for South Coast Rail</a:t>
          </a:r>
        </a:p>
        <a:p xmlns:a="http://schemas.openxmlformats.org/drawingml/2006/main">
          <a:r>
            <a:rPr lang="en-US" dirty="0"/>
            <a:t>**FY 19 MBTA for SCR budget carried under SCR program</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057" cy="465058"/>
          </a:xfrm>
          <a:prstGeom prst="rect">
            <a:avLst/>
          </a:prstGeom>
        </p:spPr>
        <p:txBody>
          <a:bodyPr vert="horz" lIns="92267" tIns="46134" rIns="92267" bIns="46134" rtlCol="0"/>
          <a:lstStyle>
            <a:lvl1pPr algn="l">
              <a:defRPr sz="1200"/>
            </a:lvl1pPr>
          </a:lstStyle>
          <a:p>
            <a:endParaRPr lang="en-US" dirty="0"/>
          </a:p>
        </p:txBody>
      </p:sp>
      <p:sp>
        <p:nvSpPr>
          <p:cNvPr id="3" name="Date Placeholder 2"/>
          <p:cNvSpPr>
            <a:spLocks noGrp="1"/>
          </p:cNvSpPr>
          <p:nvPr>
            <p:ph type="dt" sz="quarter" idx="1"/>
          </p:nvPr>
        </p:nvSpPr>
        <p:spPr>
          <a:xfrm>
            <a:off x="3970722" y="1"/>
            <a:ext cx="3038057" cy="465058"/>
          </a:xfrm>
          <a:prstGeom prst="rect">
            <a:avLst/>
          </a:prstGeom>
        </p:spPr>
        <p:txBody>
          <a:bodyPr vert="horz" lIns="92267" tIns="46134" rIns="92267" bIns="46134" rtlCol="0"/>
          <a:lstStyle>
            <a:lvl1pPr algn="r">
              <a:defRPr sz="1200"/>
            </a:lvl1pPr>
          </a:lstStyle>
          <a:p>
            <a:fld id="{5E98AFB4-DD19-4B7A-80D5-483C006766A7}" type="datetimeFigureOut">
              <a:rPr lang="en-US" smtClean="0"/>
              <a:t>5/14/2018</a:t>
            </a:fld>
            <a:endParaRPr lang="en-US" dirty="0"/>
          </a:p>
        </p:txBody>
      </p:sp>
      <p:sp>
        <p:nvSpPr>
          <p:cNvPr id="4" name="Footer Placeholder 3"/>
          <p:cNvSpPr>
            <a:spLocks noGrp="1"/>
          </p:cNvSpPr>
          <p:nvPr>
            <p:ph type="ftr" sz="quarter" idx="2"/>
          </p:nvPr>
        </p:nvSpPr>
        <p:spPr>
          <a:xfrm>
            <a:off x="0" y="8829755"/>
            <a:ext cx="3038057" cy="465057"/>
          </a:xfrm>
          <a:prstGeom prst="rect">
            <a:avLst/>
          </a:prstGeom>
        </p:spPr>
        <p:txBody>
          <a:bodyPr vert="horz" lIns="92267" tIns="46134" rIns="92267" bIns="4613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22" y="8829755"/>
            <a:ext cx="3038057" cy="465057"/>
          </a:xfrm>
          <a:prstGeom prst="rect">
            <a:avLst/>
          </a:prstGeom>
        </p:spPr>
        <p:txBody>
          <a:bodyPr vert="horz" lIns="92267" tIns="46134" rIns="92267" bIns="46134" rtlCol="0" anchor="b"/>
          <a:lstStyle>
            <a:lvl1pPr algn="r">
              <a:defRPr sz="1200"/>
            </a:lvl1pPr>
          </a:lstStyle>
          <a:p>
            <a:fld id="{29BF4715-A615-41C2-A85E-36C065112044}" type="slidenum">
              <a:rPr lang="en-US" smtClean="0"/>
              <a:t>‹#›</a:t>
            </a:fld>
            <a:endParaRPr lang="en-US" dirty="0"/>
          </a:p>
        </p:txBody>
      </p:sp>
    </p:spTree>
    <p:extLst>
      <p:ext uri="{BB962C8B-B14F-4D97-AF65-F5344CB8AC3E}">
        <p14:creationId xmlns:p14="http://schemas.microsoft.com/office/powerpoint/2010/main" val="2015350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057" cy="465058"/>
          </a:xfrm>
          <a:prstGeom prst="rect">
            <a:avLst/>
          </a:prstGeom>
        </p:spPr>
        <p:txBody>
          <a:bodyPr vert="horz" lIns="92267" tIns="46134" rIns="92267" bIns="46134" rtlCol="0"/>
          <a:lstStyle>
            <a:lvl1pPr algn="l">
              <a:defRPr sz="1200"/>
            </a:lvl1pPr>
          </a:lstStyle>
          <a:p>
            <a:endParaRPr lang="en-US" dirty="0"/>
          </a:p>
        </p:txBody>
      </p:sp>
      <p:sp>
        <p:nvSpPr>
          <p:cNvPr id="3" name="Date Placeholder 2"/>
          <p:cNvSpPr>
            <a:spLocks noGrp="1"/>
          </p:cNvSpPr>
          <p:nvPr>
            <p:ph type="dt" idx="1"/>
          </p:nvPr>
        </p:nvSpPr>
        <p:spPr>
          <a:xfrm>
            <a:off x="3970722" y="1"/>
            <a:ext cx="3038057" cy="465058"/>
          </a:xfrm>
          <a:prstGeom prst="rect">
            <a:avLst/>
          </a:prstGeom>
        </p:spPr>
        <p:txBody>
          <a:bodyPr vert="horz" lIns="92267" tIns="46134" rIns="92267" bIns="46134" rtlCol="0"/>
          <a:lstStyle>
            <a:lvl1pPr algn="r">
              <a:defRPr sz="1200"/>
            </a:lvl1pPr>
          </a:lstStyle>
          <a:p>
            <a:fld id="{36CF4146-8CAD-46C7-BA87-639F65429524}" type="datetimeFigureOut">
              <a:rPr lang="en-US" smtClean="0"/>
              <a:t>5/14/2018</a:t>
            </a:fld>
            <a:endParaRPr lang="en-US" dirty="0"/>
          </a:p>
        </p:txBody>
      </p:sp>
      <p:sp>
        <p:nvSpPr>
          <p:cNvPr id="4" name="Slide Image Placeholder 3"/>
          <p:cNvSpPr>
            <a:spLocks noGrp="1" noRot="1" noChangeAspect="1"/>
          </p:cNvSpPr>
          <p:nvPr>
            <p:ph type="sldImg" idx="2"/>
          </p:nvPr>
        </p:nvSpPr>
        <p:spPr>
          <a:xfrm>
            <a:off x="1179513" y="696913"/>
            <a:ext cx="4651375" cy="3487737"/>
          </a:xfrm>
          <a:prstGeom prst="rect">
            <a:avLst/>
          </a:prstGeom>
          <a:noFill/>
          <a:ln w="12700">
            <a:solidFill>
              <a:prstClr val="black"/>
            </a:solidFill>
          </a:ln>
        </p:spPr>
        <p:txBody>
          <a:bodyPr vert="horz" lIns="92267" tIns="46134" rIns="92267" bIns="46134" rtlCol="0" anchor="ctr"/>
          <a:lstStyle/>
          <a:p>
            <a:endParaRPr lang="en-US" dirty="0"/>
          </a:p>
        </p:txBody>
      </p:sp>
      <p:sp>
        <p:nvSpPr>
          <p:cNvPr id="5" name="Notes Placeholder 4"/>
          <p:cNvSpPr>
            <a:spLocks noGrp="1"/>
          </p:cNvSpPr>
          <p:nvPr>
            <p:ph type="body" sz="quarter" idx="3"/>
          </p:nvPr>
        </p:nvSpPr>
        <p:spPr>
          <a:xfrm>
            <a:off x="700717" y="4415671"/>
            <a:ext cx="5608969" cy="4183935"/>
          </a:xfrm>
          <a:prstGeom prst="rect">
            <a:avLst/>
          </a:prstGeom>
        </p:spPr>
        <p:txBody>
          <a:bodyPr vert="horz" lIns="92267" tIns="46134" rIns="92267" bIns="4613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755"/>
            <a:ext cx="3038057" cy="465057"/>
          </a:xfrm>
          <a:prstGeom prst="rect">
            <a:avLst/>
          </a:prstGeom>
        </p:spPr>
        <p:txBody>
          <a:bodyPr vert="horz" lIns="92267" tIns="46134" rIns="92267" bIns="4613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722" y="8829755"/>
            <a:ext cx="3038057" cy="465057"/>
          </a:xfrm>
          <a:prstGeom prst="rect">
            <a:avLst/>
          </a:prstGeom>
        </p:spPr>
        <p:txBody>
          <a:bodyPr vert="horz" lIns="92267" tIns="46134" rIns="92267" bIns="46134" rtlCol="0" anchor="b"/>
          <a:lstStyle>
            <a:lvl1pPr algn="r">
              <a:defRPr sz="1200"/>
            </a:lvl1pPr>
          </a:lstStyle>
          <a:p>
            <a:fld id="{AC32D818-339A-4CF7-A601-259A7A9396CB}" type="slidenum">
              <a:rPr lang="en-US" smtClean="0"/>
              <a:t>‹#›</a:t>
            </a:fld>
            <a:endParaRPr lang="en-US" dirty="0"/>
          </a:p>
        </p:txBody>
      </p:sp>
    </p:spTree>
    <p:extLst>
      <p:ext uri="{BB962C8B-B14F-4D97-AF65-F5344CB8AC3E}">
        <p14:creationId xmlns:p14="http://schemas.microsoft.com/office/powerpoint/2010/main" val="17388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2D818-339A-4CF7-A601-259A7A9396CB}" type="slidenum">
              <a:rPr lang="en-US" smtClean="0"/>
              <a:t>1</a:t>
            </a:fld>
            <a:endParaRPr lang="en-US" dirty="0"/>
          </a:p>
        </p:txBody>
      </p:sp>
    </p:spTree>
    <p:extLst>
      <p:ext uri="{BB962C8B-B14F-4D97-AF65-F5344CB8AC3E}">
        <p14:creationId xmlns:p14="http://schemas.microsoft.com/office/powerpoint/2010/main" val="420695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2D818-339A-4CF7-A601-259A7A9396CB}" type="slidenum">
              <a:rPr lang="en-US" smtClean="0"/>
              <a:t>12</a:t>
            </a:fld>
            <a:endParaRPr lang="en-US" dirty="0"/>
          </a:p>
        </p:txBody>
      </p:sp>
    </p:spTree>
    <p:extLst>
      <p:ext uri="{BB962C8B-B14F-4D97-AF65-F5344CB8AC3E}">
        <p14:creationId xmlns:p14="http://schemas.microsoft.com/office/powerpoint/2010/main" val="352376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2D818-339A-4CF7-A601-259A7A9396CB}" type="slidenum">
              <a:rPr lang="en-US" smtClean="0"/>
              <a:t>13</a:t>
            </a:fld>
            <a:endParaRPr lang="en-US" dirty="0"/>
          </a:p>
        </p:txBody>
      </p:sp>
    </p:spTree>
    <p:extLst>
      <p:ext uri="{BB962C8B-B14F-4D97-AF65-F5344CB8AC3E}">
        <p14:creationId xmlns:p14="http://schemas.microsoft.com/office/powerpoint/2010/main" val="1485925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2D818-339A-4CF7-A601-259A7A9396CB}" type="slidenum">
              <a:rPr lang="en-US" smtClean="0"/>
              <a:t>14</a:t>
            </a:fld>
            <a:endParaRPr lang="en-US" dirty="0"/>
          </a:p>
        </p:txBody>
      </p:sp>
    </p:spTree>
    <p:extLst>
      <p:ext uri="{BB962C8B-B14F-4D97-AF65-F5344CB8AC3E}">
        <p14:creationId xmlns:p14="http://schemas.microsoft.com/office/powerpoint/2010/main" val="2513536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2D818-339A-4CF7-A601-259A7A9396CB}" type="slidenum">
              <a:rPr lang="en-US" smtClean="0"/>
              <a:t>15</a:t>
            </a:fld>
            <a:endParaRPr lang="en-US" dirty="0"/>
          </a:p>
        </p:txBody>
      </p:sp>
    </p:spTree>
    <p:extLst>
      <p:ext uri="{BB962C8B-B14F-4D97-AF65-F5344CB8AC3E}">
        <p14:creationId xmlns:p14="http://schemas.microsoft.com/office/powerpoint/2010/main" val="2513536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2D818-339A-4CF7-A601-259A7A9396CB}" type="slidenum">
              <a:rPr lang="en-US" smtClean="0"/>
              <a:t>16</a:t>
            </a:fld>
            <a:endParaRPr lang="en-US" dirty="0"/>
          </a:p>
        </p:txBody>
      </p:sp>
    </p:spTree>
    <p:extLst>
      <p:ext uri="{BB962C8B-B14F-4D97-AF65-F5344CB8AC3E}">
        <p14:creationId xmlns:p14="http://schemas.microsoft.com/office/powerpoint/2010/main" val="3357426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2D818-339A-4CF7-A601-259A7A9396CB}" type="slidenum">
              <a:rPr lang="en-US" smtClean="0"/>
              <a:t>17</a:t>
            </a:fld>
            <a:endParaRPr lang="en-US" dirty="0"/>
          </a:p>
        </p:txBody>
      </p:sp>
    </p:spTree>
    <p:extLst>
      <p:ext uri="{BB962C8B-B14F-4D97-AF65-F5344CB8AC3E}">
        <p14:creationId xmlns:p14="http://schemas.microsoft.com/office/powerpoint/2010/main" val="1796140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2D818-339A-4CF7-A601-259A7A9396CB}" type="slidenum">
              <a:rPr lang="en-US" smtClean="0"/>
              <a:t>18</a:t>
            </a:fld>
            <a:endParaRPr lang="en-US" dirty="0"/>
          </a:p>
        </p:txBody>
      </p:sp>
    </p:spTree>
    <p:extLst>
      <p:ext uri="{BB962C8B-B14F-4D97-AF65-F5344CB8AC3E}">
        <p14:creationId xmlns:p14="http://schemas.microsoft.com/office/powerpoint/2010/main" val="1796140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2D818-339A-4CF7-A601-259A7A9396CB}" type="slidenum">
              <a:rPr lang="en-US" smtClean="0"/>
              <a:t>19</a:t>
            </a:fld>
            <a:endParaRPr lang="en-US" dirty="0"/>
          </a:p>
        </p:txBody>
      </p:sp>
    </p:spTree>
    <p:extLst>
      <p:ext uri="{BB962C8B-B14F-4D97-AF65-F5344CB8AC3E}">
        <p14:creationId xmlns:p14="http://schemas.microsoft.com/office/powerpoint/2010/main" val="1796140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2D818-339A-4CF7-A601-259A7A9396CB}" type="slidenum">
              <a:rPr lang="en-US" smtClean="0"/>
              <a:t>20</a:t>
            </a:fld>
            <a:endParaRPr lang="en-US" dirty="0"/>
          </a:p>
        </p:txBody>
      </p:sp>
    </p:spTree>
    <p:extLst>
      <p:ext uri="{BB962C8B-B14F-4D97-AF65-F5344CB8AC3E}">
        <p14:creationId xmlns:p14="http://schemas.microsoft.com/office/powerpoint/2010/main" val="2247716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2D818-339A-4CF7-A601-259A7A9396CB}" type="slidenum">
              <a:rPr lang="en-US" smtClean="0"/>
              <a:t>21</a:t>
            </a:fld>
            <a:endParaRPr lang="en-US" dirty="0"/>
          </a:p>
        </p:txBody>
      </p:sp>
    </p:spTree>
    <p:extLst>
      <p:ext uri="{BB962C8B-B14F-4D97-AF65-F5344CB8AC3E}">
        <p14:creationId xmlns:p14="http://schemas.microsoft.com/office/powerpoint/2010/main" val="1796140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2D818-339A-4CF7-A601-259A7A9396CB}" type="slidenum">
              <a:rPr lang="en-US" smtClean="0"/>
              <a:t>2</a:t>
            </a:fld>
            <a:endParaRPr lang="en-US" dirty="0"/>
          </a:p>
        </p:txBody>
      </p:sp>
    </p:spTree>
    <p:extLst>
      <p:ext uri="{BB962C8B-B14F-4D97-AF65-F5344CB8AC3E}">
        <p14:creationId xmlns:p14="http://schemas.microsoft.com/office/powerpoint/2010/main" val="3357426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2D818-339A-4CF7-A601-259A7A9396CB}" type="slidenum">
              <a:rPr lang="en-US" smtClean="0"/>
              <a:t>22</a:t>
            </a:fld>
            <a:endParaRPr lang="en-US" dirty="0"/>
          </a:p>
        </p:txBody>
      </p:sp>
    </p:spTree>
    <p:extLst>
      <p:ext uri="{BB962C8B-B14F-4D97-AF65-F5344CB8AC3E}">
        <p14:creationId xmlns:p14="http://schemas.microsoft.com/office/powerpoint/2010/main" val="2247716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2D818-339A-4CF7-A601-259A7A9396CB}" type="slidenum">
              <a:rPr lang="en-US" smtClean="0"/>
              <a:t>23</a:t>
            </a:fld>
            <a:endParaRPr lang="en-US" dirty="0"/>
          </a:p>
        </p:txBody>
      </p:sp>
    </p:spTree>
    <p:extLst>
      <p:ext uri="{BB962C8B-B14F-4D97-AF65-F5344CB8AC3E}">
        <p14:creationId xmlns:p14="http://schemas.microsoft.com/office/powerpoint/2010/main" val="926974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2D818-339A-4CF7-A601-259A7A9396CB}" type="slidenum">
              <a:rPr lang="en-US" smtClean="0"/>
              <a:t>24</a:t>
            </a:fld>
            <a:endParaRPr lang="en-US" dirty="0"/>
          </a:p>
        </p:txBody>
      </p:sp>
    </p:spTree>
    <p:extLst>
      <p:ext uri="{BB962C8B-B14F-4D97-AF65-F5344CB8AC3E}">
        <p14:creationId xmlns:p14="http://schemas.microsoft.com/office/powerpoint/2010/main" val="2247716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2D818-339A-4CF7-A601-259A7A9396CB}" type="slidenum">
              <a:rPr lang="en-US" smtClean="0"/>
              <a:t>25</a:t>
            </a:fld>
            <a:endParaRPr lang="en-US" dirty="0"/>
          </a:p>
        </p:txBody>
      </p:sp>
    </p:spTree>
    <p:extLst>
      <p:ext uri="{BB962C8B-B14F-4D97-AF65-F5344CB8AC3E}">
        <p14:creationId xmlns:p14="http://schemas.microsoft.com/office/powerpoint/2010/main" val="17961405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2D818-339A-4CF7-A601-259A7A9396CB}" type="slidenum">
              <a:rPr lang="en-US" smtClean="0"/>
              <a:t>26</a:t>
            </a:fld>
            <a:endParaRPr lang="en-US" dirty="0"/>
          </a:p>
        </p:txBody>
      </p:sp>
    </p:spTree>
    <p:extLst>
      <p:ext uri="{BB962C8B-B14F-4D97-AF65-F5344CB8AC3E}">
        <p14:creationId xmlns:p14="http://schemas.microsoft.com/office/powerpoint/2010/main" val="800096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2D818-339A-4CF7-A601-259A7A9396CB}" type="slidenum">
              <a:rPr lang="en-US" smtClean="0"/>
              <a:t>27</a:t>
            </a:fld>
            <a:endParaRPr lang="en-US" dirty="0"/>
          </a:p>
        </p:txBody>
      </p:sp>
    </p:spTree>
    <p:extLst>
      <p:ext uri="{BB962C8B-B14F-4D97-AF65-F5344CB8AC3E}">
        <p14:creationId xmlns:p14="http://schemas.microsoft.com/office/powerpoint/2010/main" val="2742681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2D818-339A-4CF7-A601-259A7A9396CB}" type="slidenum">
              <a:rPr lang="en-US" smtClean="0"/>
              <a:t>28</a:t>
            </a:fld>
            <a:endParaRPr lang="en-US" dirty="0"/>
          </a:p>
        </p:txBody>
      </p:sp>
    </p:spTree>
    <p:extLst>
      <p:ext uri="{BB962C8B-B14F-4D97-AF65-F5344CB8AC3E}">
        <p14:creationId xmlns:p14="http://schemas.microsoft.com/office/powerpoint/2010/main" val="1796140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2D818-339A-4CF7-A601-259A7A9396CB}" type="slidenum">
              <a:rPr lang="en-US" smtClean="0"/>
              <a:t>29</a:t>
            </a:fld>
            <a:endParaRPr lang="en-US" dirty="0"/>
          </a:p>
        </p:txBody>
      </p:sp>
    </p:spTree>
    <p:extLst>
      <p:ext uri="{BB962C8B-B14F-4D97-AF65-F5344CB8AC3E}">
        <p14:creationId xmlns:p14="http://schemas.microsoft.com/office/powerpoint/2010/main" val="1796140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2D818-339A-4CF7-A601-259A7A9396CB}" type="slidenum">
              <a:rPr lang="en-US" smtClean="0"/>
              <a:t>30</a:t>
            </a:fld>
            <a:endParaRPr lang="en-US" dirty="0"/>
          </a:p>
        </p:txBody>
      </p:sp>
    </p:spTree>
    <p:extLst>
      <p:ext uri="{BB962C8B-B14F-4D97-AF65-F5344CB8AC3E}">
        <p14:creationId xmlns:p14="http://schemas.microsoft.com/office/powerpoint/2010/main" val="3905959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2D818-339A-4CF7-A601-259A7A9396CB}" type="slidenum">
              <a:rPr lang="en-US" smtClean="0"/>
              <a:t>31</a:t>
            </a:fld>
            <a:endParaRPr lang="en-US" dirty="0"/>
          </a:p>
        </p:txBody>
      </p:sp>
    </p:spTree>
    <p:extLst>
      <p:ext uri="{BB962C8B-B14F-4D97-AF65-F5344CB8AC3E}">
        <p14:creationId xmlns:p14="http://schemas.microsoft.com/office/powerpoint/2010/main" val="3640871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2D818-339A-4CF7-A601-259A7A9396CB}" type="slidenum">
              <a:rPr lang="en-US" smtClean="0"/>
              <a:t>3</a:t>
            </a:fld>
            <a:endParaRPr lang="en-US" dirty="0"/>
          </a:p>
        </p:txBody>
      </p:sp>
    </p:spTree>
    <p:extLst>
      <p:ext uri="{BB962C8B-B14F-4D97-AF65-F5344CB8AC3E}">
        <p14:creationId xmlns:p14="http://schemas.microsoft.com/office/powerpoint/2010/main" val="39527655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2D818-339A-4CF7-A601-259A7A9396CB}" type="slidenum">
              <a:rPr lang="en-US" smtClean="0"/>
              <a:t>32</a:t>
            </a:fld>
            <a:endParaRPr lang="en-US" dirty="0"/>
          </a:p>
        </p:txBody>
      </p:sp>
    </p:spTree>
    <p:extLst>
      <p:ext uri="{BB962C8B-B14F-4D97-AF65-F5344CB8AC3E}">
        <p14:creationId xmlns:p14="http://schemas.microsoft.com/office/powerpoint/2010/main" val="32980102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2D818-339A-4CF7-A601-259A7A9396CB}" type="slidenum">
              <a:rPr lang="en-US" smtClean="0"/>
              <a:t>33</a:t>
            </a:fld>
            <a:endParaRPr lang="en-US" dirty="0"/>
          </a:p>
        </p:txBody>
      </p:sp>
    </p:spTree>
    <p:extLst>
      <p:ext uri="{BB962C8B-B14F-4D97-AF65-F5344CB8AC3E}">
        <p14:creationId xmlns:p14="http://schemas.microsoft.com/office/powerpoint/2010/main" val="523788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247DB6-2400-4FCC-A42D-515434B6B950}" type="slidenum">
              <a:rPr lang="en-US" smtClean="0"/>
              <a:t>4</a:t>
            </a:fld>
            <a:endParaRPr lang="en-US" dirty="0"/>
          </a:p>
        </p:txBody>
      </p:sp>
    </p:spTree>
    <p:extLst>
      <p:ext uri="{BB962C8B-B14F-4D97-AF65-F5344CB8AC3E}">
        <p14:creationId xmlns:p14="http://schemas.microsoft.com/office/powerpoint/2010/main" val="642597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2D818-339A-4CF7-A601-259A7A9396CB}" type="slidenum">
              <a:rPr lang="en-US" smtClean="0"/>
              <a:t>5</a:t>
            </a:fld>
            <a:endParaRPr lang="en-US" dirty="0"/>
          </a:p>
        </p:txBody>
      </p:sp>
    </p:spTree>
    <p:extLst>
      <p:ext uri="{BB962C8B-B14F-4D97-AF65-F5344CB8AC3E}">
        <p14:creationId xmlns:p14="http://schemas.microsoft.com/office/powerpoint/2010/main" val="2746304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2D818-339A-4CF7-A601-259A7A9396CB}" type="slidenum">
              <a:rPr lang="en-US" smtClean="0"/>
              <a:t>6</a:t>
            </a:fld>
            <a:endParaRPr lang="en-US" dirty="0"/>
          </a:p>
        </p:txBody>
      </p:sp>
    </p:spTree>
    <p:extLst>
      <p:ext uri="{BB962C8B-B14F-4D97-AF65-F5344CB8AC3E}">
        <p14:creationId xmlns:p14="http://schemas.microsoft.com/office/powerpoint/2010/main" val="48200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2D818-339A-4CF7-A601-259A7A9396CB}" type="slidenum">
              <a:rPr lang="en-US" smtClean="0"/>
              <a:t>8</a:t>
            </a:fld>
            <a:endParaRPr lang="en-US" dirty="0"/>
          </a:p>
        </p:txBody>
      </p:sp>
    </p:spTree>
    <p:extLst>
      <p:ext uri="{BB962C8B-B14F-4D97-AF65-F5344CB8AC3E}">
        <p14:creationId xmlns:p14="http://schemas.microsoft.com/office/powerpoint/2010/main" val="3456322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32D818-339A-4CF7-A601-259A7A9396CB}" type="slidenum">
              <a:rPr lang="en-US" smtClean="0"/>
              <a:t>10</a:t>
            </a:fld>
            <a:endParaRPr lang="en-US"/>
          </a:p>
        </p:txBody>
      </p:sp>
    </p:spTree>
    <p:extLst>
      <p:ext uri="{BB962C8B-B14F-4D97-AF65-F5344CB8AC3E}">
        <p14:creationId xmlns:p14="http://schemas.microsoft.com/office/powerpoint/2010/main" val="3441903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2D818-339A-4CF7-A601-259A7A9396CB}" type="slidenum">
              <a:rPr lang="en-US" smtClean="0"/>
              <a:t>11</a:t>
            </a:fld>
            <a:endParaRPr lang="en-US" dirty="0"/>
          </a:p>
        </p:txBody>
      </p:sp>
    </p:spTree>
    <p:extLst>
      <p:ext uri="{BB962C8B-B14F-4D97-AF65-F5344CB8AC3E}">
        <p14:creationId xmlns:p14="http://schemas.microsoft.com/office/powerpoint/2010/main" val="352376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l">
              <a:defRPr sz="4000"/>
            </a:lvl1pPr>
          </a:lstStyle>
          <a:p>
            <a:r>
              <a:rPr lang="en-US"/>
              <a:t>Click to edit Master title style</a:t>
            </a:r>
            <a:endParaRPr lang="en-US" dirty="0"/>
          </a:p>
        </p:txBody>
      </p:sp>
      <p:sp>
        <p:nvSpPr>
          <p:cNvPr id="3" name="Subtitle 2"/>
          <p:cNvSpPr>
            <a:spLocks noGrp="1"/>
          </p:cNvSpPr>
          <p:nvPr>
            <p:ph type="subTitle" idx="1"/>
          </p:nvPr>
        </p:nvSpPr>
        <p:spPr>
          <a:xfrm>
            <a:off x="685800" y="3592099"/>
            <a:ext cx="77724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74859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01875" y="752197"/>
            <a:ext cx="8912915" cy="5479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30610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018-2022 CI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1876" y="725556"/>
            <a:ext cx="3886200" cy="5506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75043" y="725556"/>
            <a:ext cx="4979505" cy="5506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242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Team updates</a:t>
            </a:r>
          </a:p>
        </p:txBody>
      </p:sp>
      <p:sp>
        <p:nvSpPr>
          <p:cNvPr id="3" name="Content Placeholder 2"/>
          <p:cNvSpPr>
            <a:spLocks noGrp="1"/>
          </p:cNvSpPr>
          <p:nvPr>
            <p:ph sz="half" idx="1"/>
          </p:nvPr>
        </p:nvSpPr>
        <p:spPr>
          <a:xfrm>
            <a:off x="109827" y="970060"/>
            <a:ext cx="4343400" cy="2514600"/>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7176052" y="6356351"/>
            <a:ext cx="460562" cy="365125"/>
          </a:xfrm>
          <a:prstGeom prst="rect">
            <a:avLst/>
          </a:prstGeom>
        </p:spPr>
        <p:txBody>
          <a:bodyPr/>
          <a:lstStyle/>
          <a:p>
            <a:fld id="{7FCBD675-CCB5-F148-8953-FBC584431A30}" type="slidenum">
              <a:rPr lang="en-US" smtClean="0"/>
              <a:t>‹#›</a:t>
            </a:fld>
            <a:endParaRPr lang="en-US" dirty="0"/>
          </a:p>
        </p:txBody>
      </p:sp>
      <p:sp>
        <p:nvSpPr>
          <p:cNvPr id="15" name="Content Placeholder 2"/>
          <p:cNvSpPr>
            <a:spLocks noGrp="1"/>
          </p:cNvSpPr>
          <p:nvPr>
            <p:ph sz="half" idx="13"/>
          </p:nvPr>
        </p:nvSpPr>
        <p:spPr>
          <a:xfrm>
            <a:off x="109827" y="3841751"/>
            <a:ext cx="4343400" cy="2514600"/>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sz="half" idx="14"/>
          </p:nvPr>
        </p:nvSpPr>
        <p:spPr>
          <a:xfrm>
            <a:off x="4699055" y="970060"/>
            <a:ext cx="4343400" cy="2514600"/>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half" idx="15"/>
          </p:nvPr>
        </p:nvSpPr>
        <p:spPr>
          <a:xfrm>
            <a:off x="4699055" y="3841751"/>
            <a:ext cx="4343400" cy="2514600"/>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6"/>
          </p:nvPr>
        </p:nvSpPr>
        <p:spPr>
          <a:xfrm>
            <a:off x="109538" y="739775"/>
            <a:ext cx="2824162" cy="230285"/>
          </a:xfrm>
        </p:spPr>
        <p:txBody>
          <a:bodyPr>
            <a:noAutofit/>
          </a:bodyPr>
          <a:lstStyle>
            <a:lvl1pPr marL="0" indent="0">
              <a:buNone/>
              <a:defRPr sz="1200" b="1">
                <a:solidFill>
                  <a:schemeClr val="accent2"/>
                </a:solidFill>
              </a:defRPr>
            </a:lvl1pPr>
            <a:lvl2pPr marL="457200" indent="0">
              <a:buNone/>
              <a:defRPr sz="1200" b="1">
                <a:solidFill>
                  <a:schemeClr val="accent2"/>
                </a:solidFill>
              </a:defRPr>
            </a:lvl2pPr>
            <a:lvl3pPr marL="914400" indent="0">
              <a:buNone/>
              <a:defRPr sz="1200" b="1">
                <a:solidFill>
                  <a:schemeClr val="accent2"/>
                </a:solidFill>
              </a:defRPr>
            </a:lvl3pPr>
            <a:lvl4pPr marL="1371600" indent="0">
              <a:buNone/>
              <a:defRPr sz="1200" b="1">
                <a:solidFill>
                  <a:schemeClr val="accent2"/>
                </a:solidFill>
              </a:defRPr>
            </a:lvl4pPr>
            <a:lvl5pPr marL="1828800" indent="0">
              <a:buNone/>
              <a:defRPr sz="1200" b="1">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5"/>
          <p:cNvSpPr>
            <a:spLocks noGrp="1"/>
          </p:cNvSpPr>
          <p:nvPr>
            <p:ph type="body" sz="quarter" idx="17"/>
          </p:nvPr>
        </p:nvSpPr>
        <p:spPr>
          <a:xfrm>
            <a:off x="4699055" y="739775"/>
            <a:ext cx="2824162" cy="230285"/>
          </a:xfrm>
        </p:spPr>
        <p:txBody>
          <a:bodyPr>
            <a:noAutofit/>
          </a:bodyPr>
          <a:lstStyle>
            <a:lvl1pPr marL="0" indent="0">
              <a:buNone/>
              <a:defRPr sz="1200" b="1">
                <a:solidFill>
                  <a:schemeClr val="accent2"/>
                </a:solidFill>
              </a:defRPr>
            </a:lvl1pPr>
            <a:lvl2pPr marL="457200" indent="0">
              <a:buNone/>
              <a:defRPr sz="1200" b="1">
                <a:solidFill>
                  <a:schemeClr val="accent2"/>
                </a:solidFill>
              </a:defRPr>
            </a:lvl2pPr>
            <a:lvl3pPr marL="914400" indent="0">
              <a:buNone/>
              <a:defRPr sz="1200" b="1">
                <a:solidFill>
                  <a:schemeClr val="accent2"/>
                </a:solidFill>
              </a:defRPr>
            </a:lvl3pPr>
            <a:lvl4pPr marL="1371600" indent="0">
              <a:buNone/>
              <a:defRPr sz="1200" b="1">
                <a:solidFill>
                  <a:schemeClr val="accent2"/>
                </a:solidFill>
              </a:defRPr>
            </a:lvl4pPr>
            <a:lvl5pPr marL="1828800" indent="0">
              <a:buNone/>
              <a:defRPr sz="1200" b="1">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5"/>
          <p:cNvSpPr>
            <a:spLocks noGrp="1"/>
          </p:cNvSpPr>
          <p:nvPr>
            <p:ph type="body" sz="quarter" idx="18"/>
          </p:nvPr>
        </p:nvSpPr>
        <p:spPr>
          <a:xfrm>
            <a:off x="109827" y="3611466"/>
            <a:ext cx="2824162" cy="230285"/>
          </a:xfrm>
        </p:spPr>
        <p:txBody>
          <a:bodyPr>
            <a:noAutofit/>
          </a:bodyPr>
          <a:lstStyle>
            <a:lvl1pPr marL="0" indent="0">
              <a:buNone/>
              <a:defRPr sz="1200" b="1">
                <a:solidFill>
                  <a:schemeClr val="accent2"/>
                </a:solidFill>
              </a:defRPr>
            </a:lvl1pPr>
            <a:lvl2pPr marL="457200" indent="0">
              <a:buNone/>
              <a:defRPr sz="1200" b="1">
                <a:solidFill>
                  <a:schemeClr val="accent2"/>
                </a:solidFill>
              </a:defRPr>
            </a:lvl2pPr>
            <a:lvl3pPr marL="914400" indent="0">
              <a:buNone/>
              <a:defRPr sz="1200" b="1">
                <a:solidFill>
                  <a:schemeClr val="accent2"/>
                </a:solidFill>
              </a:defRPr>
            </a:lvl3pPr>
            <a:lvl4pPr marL="1371600" indent="0">
              <a:buNone/>
              <a:defRPr sz="1200" b="1">
                <a:solidFill>
                  <a:schemeClr val="accent2"/>
                </a:solidFill>
              </a:defRPr>
            </a:lvl4pPr>
            <a:lvl5pPr marL="1828800" indent="0">
              <a:buNone/>
              <a:defRPr sz="1200" b="1">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5"/>
          <p:cNvSpPr>
            <a:spLocks noGrp="1"/>
          </p:cNvSpPr>
          <p:nvPr>
            <p:ph type="body" sz="quarter" idx="19"/>
          </p:nvPr>
        </p:nvSpPr>
        <p:spPr>
          <a:xfrm>
            <a:off x="4699055" y="3611466"/>
            <a:ext cx="2824162" cy="230285"/>
          </a:xfrm>
        </p:spPr>
        <p:txBody>
          <a:bodyPr>
            <a:noAutofit/>
          </a:bodyPr>
          <a:lstStyle>
            <a:lvl1pPr marL="0" indent="0">
              <a:buNone/>
              <a:defRPr sz="1200" b="1">
                <a:solidFill>
                  <a:schemeClr val="accent2"/>
                </a:solidFill>
              </a:defRPr>
            </a:lvl1pPr>
            <a:lvl2pPr marL="457200" indent="0">
              <a:buNone/>
              <a:defRPr sz="1200" b="1">
                <a:solidFill>
                  <a:schemeClr val="accent2"/>
                </a:solidFill>
              </a:defRPr>
            </a:lvl2pPr>
            <a:lvl3pPr marL="914400" indent="0">
              <a:buNone/>
              <a:defRPr sz="1200" b="1">
                <a:solidFill>
                  <a:schemeClr val="accent2"/>
                </a:solidFill>
              </a:defRPr>
            </a:lvl3pPr>
            <a:lvl4pPr marL="1371600" indent="0">
              <a:buNone/>
              <a:defRPr sz="1200" b="1">
                <a:solidFill>
                  <a:schemeClr val="accent2"/>
                </a:solidFill>
              </a:defRPr>
            </a:lvl4pPr>
            <a:lvl5pPr marL="1828800" indent="0">
              <a:buNone/>
              <a:defRPr sz="1200" b="1">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54486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876" y="76354"/>
            <a:ext cx="6497707" cy="572257"/>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1876" y="752198"/>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0" y="668609"/>
            <a:ext cx="9144000" cy="45719"/>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568" dirty="0">
              <a:solidFill>
                <a:prstClr val="white"/>
              </a:solidFill>
            </a:endParaRPr>
          </a:p>
        </p:txBody>
      </p:sp>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596859" y="6388152"/>
            <a:ext cx="1507386" cy="418718"/>
          </a:xfrm>
          <a:prstGeom prst="rect">
            <a:avLst/>
          </a:prstGeom>
        </p:spPr>
      </p:pic>
      <p:sp>
        <p:nvSpPr>
          <p:cNvPr id="5" name="TextBox 4"/>
          <p:cNvSpPr txBox="1"/>
          <p:nvPr userDrawn="1"/>
        </p:nvSpPr>
        <p:spPr>
          <a:xfrm>
            <a:off x="0" y="6635119"/>
            <a:ext cx="325730" cy="230832"/>
          </a:xfrm>
          <a:prstGeom prst="rect">
            <a:avLst/>
          </a:prstGeom>
          <a:noFill/>
        </p:spPr>
        <p:txBody>
          <a:bodyPr wrap="none" rtlCol="0">
            <a:spAutoFit/>
          </a:bodyPr>
          <a:lstStyle/>
          <a:p>
            <a:fld id="{DAFD694C-1B1D-44B5-B79E-A4FFB8D14BE0}" type="slidenum">
              <a:rPr lang="en-US" sz="900" b="1" smtClean="0">
                <a:solidFill>
                  <a:schemeClr val="accent5"/>
                </a:solidFill>
              </a:rPr>
              <a:t>‹#›</a:t>
            </a:fld>
            <a:endParaRPr lang="en-US" b="1" dirty="0">
              <a:solidFill>
                <a:schemeClr val="accent5"/>
              </a:solidFill>
            </a:endParaRPr>
          </a:p>
        </p:txBody>
      </p:sp>
    </p:spTree>
    <p:extLst>
      <p:ext uri="{BB962C8B-B14F-4D97-AF65-F5344CB8AC3E}">
        <p14:creationId xmlns:p14="http://schemas.microsoft.com/office/powerpoint/2010/main" val="1420577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Lst>
  <p:hf hdr="0" dt="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massdot.maps.arcgis.com/apps/MapSeries/index.html?appid=dea0a851b5dd4285a3bf985c8d91e6e0"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nSpc>
                <a:spcPct val="70000"/>
              </a:lnSpc>
            </a:pPr>
            <a:r>
              <a:rPr lang="en-US" sz="3600" dirty="0"/>
              <a:t>Draft CIP Update SFY 2019-2023 </a:t>
            </a:r>
            <a:br>
              <a:rPr lang="en-US" sz="3600" dirty="0"/>
            </a:br>
            <a:r>
              <a:rPr lang="en-US" sz="3600" dirty="0">
                <a:solidFill>
                  <a:schemeClr val="accent2"/>
                </a:solidFill>
              </a:rPr>
              <a:t>Joint Boards presentation</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t>May 14, 2018</a:t>
            </a:r>
          </a:p>
        </p:txBody>
      </p:sp>
      <p:sp>
        <p:nvSpPr>
          <p:cNvPr id="4" name="TextBox 3"/>
          <p:cNvSpPr txBox="1"/>
          <p:nvPr/>
        </p:nvSpPr>
        <p:spPr>
          <a:xfrm>
            <a:off x="6745705" y="160421"/>
            <a:ext cx="2237874" cy="369332"/>
          </a:xfrm>
          <a:prstGeom prst="rect">
            <a:avLst/>
          </a:prstGeom>
          <a:noFill/>
        </p:spPr>
        <p:txBody>
          <a:bodyPr wrap="square" rtlCol="0">
            <a:spAutoFit/>
          </a:bodyPr>
          <a:lstStyle/>
          <a:p>
            <a:r>
              <a:rPr lang="en-US" dirty="0"/>
              <a:t>Draft 5/10/18</a:t>
            </a:r>
          </a:p>
        </p:txBody>
      </p:sp>
    </p:spTree>
    <p:extLst>
      <p:ext uri="{BB962C8B-B14F-4D97-AF65-F5344CB8AC3E}">
        <p14:creationId xmlns:p14="http://schemas.microsoft.com/office/powerpoint/2010/main" val="1601886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3040863"/>
              </p:ext>
            </p:extLst>
          </p:nvPr>
        </p:nvGraphicFramePr>
        <p:xfrm>
          <a:off x="101600" y="752474"/>
          <a:ext cx="8913813" cy="5831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a:spLocks noGrp="1"/>
          </p:cNvSpPr>
          <p:nvPr>
            <p:ph type="title"/>
          </p:nvPr>
        </p:nvSpPr>
        <p:spPr>
          <a:xfrm>
            <a:off x="101876" y="76354"/>
            <a:ext cx="9042124" cy="572257"/>
          </a:xfrm>
        </p:spPr>
        <p:txBody>
          <a:bodyPr/>
          <a:lstStyle/>
          <a:p>
            <a:r>
              <a:rPr lang="en-US" dirty="0"/>
              <a:t>Plan update: program changes</a:t>
            </a:r>
          </a:p>
        </p:txBody>
      </p:sp>
    </p:spTree>
    <p:extLst>
      <p:ext uri="{BB962C8B-B14F-4D97-AF65-F5344CB8AC3E}">
        <p14:creationId xmlns:p14="http://schemas.microsoft.com/office/powerpoint/2010/main" val="2574604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77571715"/>
              </p:ext>
            </p:extLst>
          </p:nvPr>
        </p:nvGraphicFramePr>
        <p:xfrm>
          <a:off x="101600" y="752474"/>
          <a:ext cx="8913813" cy="5831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2584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97288104"/>
              </p:ext>
            </p:extLst>
          </p:nvPr>
        </p:nvGraphicFramePr>
        <p:xfrm>
          <a:off x="101600" y="752474"/>
          <a:ext cx="8913813" cy="5831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85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669008029"/>
              </p:ext>
            </p:extLst>
          </p:nvPr>
        </p:nvGraphicFramePr>
        <p:xfrm>
          <a:off x="1876508" y="691903"/>
          <a:ext cx="7132321" cy="5859780"/>
        </p:xfrm>
        <a:graphic>
          <a:graphicData uri="http://schemas.openxmlformats.org/drawingml/2006/table">
            <a:tbl>
              <a:tblPr firstRow="1" bandRow="1">
                <a:tableStyleId>{5C22544A-7EE6-4342-B048-85BDC9FD1C3A}</a:tableStyleId>
              </a:tblPr>
              <a:tblGrid>
                <a:gridCol w="1783080">
                  <a:extLst>
                    <a:ext uri="{9D8B030D-6E8A-4147-A177-3AD203B41FA5}">
                      <a16:colId xmlns:a16="http://schemas.microsoft.com/office/drawing/2014/main" val="20000"/>
                    </a:ext>
                  </a:extLst>
                </a:gridCol>
                <a:gridCol w="1216982">
                  <a:extLst>
                    <a:ext uri="{9D8B030D-6E8A-4147-A177-3AD203B41FA5}">
                      <a16:colId xmlns:a16="http://schemas.microsoft.com/office/drawing/2014/main" val="20001"/>
                    </a:ext>
                  </a:extLst>
                </a:gridCol>
                <a:gridCol w="1139380">
                  <a:extLst>
                    <a:ext uri="{9D8B030D-6E8A-4147-A177-3AD203B41FA5}">
                      <a16:colId xmlns:a16="http://schemas.microsoft.com/office/drawing/2014/main" val="20002"/>
                    </a:ext>
                  </a:extLst>
                </a:gridCol>
                <a:gridCol w="2992879">
                  <a:extLst>
                    <a:ext uri="{9D8B030D-6E8A-4147-A177-3AD203B41FA5}">
                      <a16:colId xmlns:a16="http://schemas.microsoft.com/office/drawing/2014/main" val="20003"/>
                    </a:ext>
                  </a:extLst>
                </a:gridCol>
              </a:tblGrid>
              <a:tr h="749118">
                <a:tc>
                  <a:txBody>
                    <a:bodyPr/>
                    <a:lstStyle/>
                    <a:p>
                      <a:r>
                        <a:rPr lang="en-US" sz="1100" dirty="0"/>
                        <a:t>Program</a:t>
                      </a:r>
                    </a:p>
                  </a:txBody>
                  <a:tcPr/>
                </a:tc>
                <a:tc>
                  <a:txBody>
                    <a:bodyPr/>
                    <a:lstStyle/>
                    <a:p>
                      <a:r>
                        <a:rPr lang="en-US" sz="1100" dirty="0"/>
                        <a:t>2018-2022</a:t>
                      </a:r>
                      <a:r>
                        <a:rPr lang="en-US" sz="1100" baseline="0" dirty="0"/>
                        <a:t> program budget </a:t>
                      </a:r>
                      <a:br>
                        <a:rPr lang="en-US" sz="1100" baseline="0" dirty="0"/>
                      </a:br>
                      <a:r>
                        <a:rPr lang="en-US" sz="1100" b="0" baseline="0" dirty="0"/>
                        <a:t>(in millions)</a:t>
                      </a:r>
                      <a:endParaRPr lang="en-US" sz="1100" b="0" dirty="0"/>
                    </a:p>
                  </a:txBody>
                  <a:tcPr/>
                </a:tc>
                <a:tc>
                  <a:txBody>
                    <a:bodyPr/>
                    <a:lstStyle/>
                    <a:p>
                      <a:r>
                        <a:rPr lang="en-US" sz="1100" dirty="0"/>
                        <a:t>2019-2023 </a:t>
                      </a:r>
                      <a:r>
                        <a:rPr lang="en-US" sz="1100" baseline="0" dirty="0"/>
                        <a:t>program budget</a:t>
                      </a:r>
                      <a:endParaRPr lang="en-US" sz="1100" dirty="0"/>
                    </a:p>
                  </a:txBody>
                  <a:tcPr/>
                </a:tc>
                <a:tc>
                  <a:txBody>
                    <a:bodyPr/>
                    <a:lstStyle/>
                    <a:p>
                      <a:r>
                        <a:rPr lang="en-US" sz="1100" dirty="0"/>
                        <a:t>Comments</a:t>
                      </a:r>
                    </a:p>
                  </a:txBody>
                  <a:tcPr/>
                </a:tc>
                <a:extLst>
                  <a:ext uri="{0D108BD9-81ED-4DB2-BD59-A6C34878D82A}">
                    <a16:rowId xmlns:a16="http://schemas.microsoft.com/office/drawing/2014/main" val="10000"/>
                  </a:ext>
                </a:extLst>
              </a:tr>
              <a:tr h="404524">
                <a:tc>
                  <a:txBody>
                    <a:bodyPr/>
                    <a:lstStyle/>
                    <a:p>
                      <a:r>
                        <a:rPr lang="en-US" sz="1050" dirty="0"/>
                        <a:t>Highway / Design,</a:t>
                      </a:r>
                      <a:r>
                        <a:rPr lang="en-US" sz="1050" baseline="0" dirty="0"/>
                        <a:t> ROW, Environmental</a:t>
                      </a:r>
                      <a:endParaRPr lang="en-US" sz="1050" dirty="0"/>
                    </a:p>
                  </a:txBody>
                  <a:tcPr anchor="ctr">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a:txBody>
                    <a:bodyPr/>
                    <a:lstStyle/>
                    <a:p>
                      <a:r>
                        <a:rPr lang="en-US" sz="1050" dirty="0"/>
                        <a:t>$660.0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$0.0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solidFill>
                      <a:schemeClr val="bg1"/>
                    </a:solidFill>
                  </a:tcPr>
                </a:tc>
                <a:tc>
                  <a:txBody>
                    <a:bodyPr/>
                    <a:lstStyle/>
                    <a:p>
                      <a:r>
                        <a:rPr lang="en-US" sz="1050" dirty="0"/>
                        <a:t>Program costs allocated to appropriate</a:t>
                      </a:r>
                      <a:r>
                        <a:rPr lang="en-US" sz="1050" baseline="0" dirty="0"/>
                        <a:t> individual CIP programs support by efforts</a:t>
                      </a:r>
                      <a:endParaRPr lang="en-US" sz="1050" dirty="0"/>
                    </a:p>
                  </a:txBody>
                  <a:tcPr anchor="ctr">
                    <a:lnL w="12700" cap="flat" cmpd="sng" algn="ctr">
                      <a:solidFill>
                        <a:schemeClr val="accent2"/>
                      </a:solidFill>
                      <a:prstDash val="sysDot"/>
                      <a:round/>
                      <a:headEnd type="none" w="med" len="med"/>
                      <a:tailEnd type="none" w="med" len="med"/>
                    </a:lnL>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3"/>
                  </a:ext>
                </a:extLst>
              </a:tr>
              <a:tr h="404524">
                <a:tc>
                  <a:txBody>
                    <a:bodyPr/>
                    <a:lstStyle/>
                    <a:p>
                      <a:r>
                        <a:rPr lang="en-US" sz="1050" dirty="0"/>
                        <a:t>Highway</a:t>
                      </a:r>
                      <a:r>
                        <a:rPr lang="en-US" sz="1050" baseline="0" dirty="0"/>
                        <a:t> / Retainage and Utility Payments</a:t>
                      </a:r>
                      <a:endParaRPr lang="en-US" sz="1050" dirty="0"/>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t>$50.0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$0.0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t>Program costs allocated to appropriate</a:t>
                      </a:r>
                      <a:r>
                        <a:rPr lang="en-US" sz="1050" baseline="0" dirty="0"/>
                        <a:t> individual CIP programs</a:t>
                      </a:r>
                      <a:endParaRPr lang="en-US" sz="1050" dirty="0"/>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4"/>
                  </a:ext>
                </a:extLst>
              </a:tr>
              <a:tr h="404524">
                <a:tc>
                  <a:txBody>
                    <a:bodyPr/>
                    <a:lstStyle/>
                    <a:p>
                      <a:r>
                        <a:rPr lang="en-US" sz="1050" dirty="0"/>
                        <a:t>Highway</a:t>
                      </a:r>
                      <a:r>
                        <a:rPr lang="en-US" sz="1050" baseline="0" dirty="0"/>
                        <a:t> / Facilities</a:t>
                      </a:r>
                      <a:endParaRPr lang="en-US" sz="1050" dirty="0"/>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t>$161.5</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$181.7</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t>Program includes allocation of $20.2</a:t>
                      </a:r>
                      <a:r>
                        <a:rPr lang="en-US" sz="1050" baseline="0" dirty="0"/>
                        <a:t> million in design/project management cost allocation</a:t>
                      </a:r>
                      <a:endParaRPr lang="en-US" sz="1050" dirty="0"/>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5"/>
                  </a:ext>
                </a:extLst>
              </a:tr>
              <a:tr h="404524">
                <a:tc>
                  <a:txBody>
                    <a:bodyPr/>
                    <a:lstStyle/>
                    <a:p>
                      <a:r>
                        <a:rPr lang="en-US" sz="1050" dirty="0"/>
                        <a:t>Highway / Intersection improvements</a:t>
                      </a: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t>$160.7</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$180.8</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t>Program includes allocation of $20.1</a:t>
                      </a:r>
                      <a:r>
                        <a:rPr lang="en-US" sz="1050" baseline="0" dirty="0"/>
                        <a:t> million in design/project management cost allocation</a:t>
                      </a:r>
                      <a:endParaRPr lang="en-US" sz="1050" dirty="0"/>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6"/>
                  </a:ext>
                </a:extLst>
              </a:tr>
              <a:tr h="404524">
                <a:tc>
                  <a:txBody>
                    <a:bodyPr/>
                    <a:lstStyle/>
                    <a:p>
                      <a:r>
                        <a:rPr lang="en-US" sz="1050" dirty="0"/>
                        <a:t>Highway / Interstate pavement</a:t>
                      </a: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t>$281.7</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$316.9</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t>Program includes allocation of $35.2</a:t>
                      </a:r>
                      <a:r>
                        <a:rPr lang="en-US" sz="1050" baseline="0" dirty="0"/>
                        <a:t> million in design/project management cost allocation</a:t>
                      </a:r>
                      <a:endParaRPr lang="en-US" sz="1050" dirty="0"/>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7"/>
                  </a:ext>
                </a:extLst>
              </a:tr>
              <a:tr h="404524">
                <a:tc>
                  <a:txBody>
                    <a:bodyPr/>
                    <a:lstStyle/>
                    <a:p>
                      <a:r>
                        <a:rPr lang="en-US" sz="1050" dirty="0"/>
                        <a:t>Highway / Non-interstate pavement</a:t>
                      </a: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t>$543.9</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$611.9</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t>Program includes allocation of $68.0</a:t>
                      </a:r>
                      <a:r>
                        <a:rPr lang="en-US" sz="1050" baseline="0" dirty="0"/>
                        <a:t> million in design/project management cost allocation</a:t>
                      </a:r>
                      <a:endParaRPr lang="en-US" sz="1050" dirty="0"/>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8"/>
                  </a:ext>
                </a:extLst>
              </a:tr>
              <a:tr h="404524">
                <a:tc>
                  <a:txBody>
                    <a:bodyPr/>
                    <a:lstStyle/>
                    <a:p>
                      <a:r>
                        <a:rPr lang="en-US" sz="1050" dirty="0"/>
                        <a:t>Highway / Roadway Improvements</a:t>
                      </a: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t>$150.0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$168.8</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t>Program includes allocation of $18.8</a:t>
                      </a:r>
                      <a:r>
                        <a:rPr lang="en-US" sz="1050" baseline="0" dirty="0"/>
                        <a:t> million in design/project management cost allocation</a:t>
                      </a:r>
                      <a:endParaRPr lang="en-US" sz="1050" dirty="0"/>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9"/>
                  </a:ext>
                </a:extLst>
              </a:tr>
              <a:tr h="404524">
                <a:tc>
                  <a:txBody>
                    <a:bodyPr/>
                    <a:lstStyle/>
                    <a:p>
                      <a:r>
                        <a:rPr lang="en-US" sz="1050" dirty="0"/>
                        <a:t>Highway / Safety Improvements</a:t>
                      </a: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t>$235.8</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$265.3</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t>Program includes allocation of $29.5</a:t>
                      </a:r>
                      <a:r>
                        <a:rPr lang="en-US" sz="1050" baseline="0" dirty="0"/>
                        <a:t> million in design/project management cost allocation</a:t>
                      </a:r>
                      <a:endParaRPr lang="en-US" sz="1050" dirty="0"/>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10"/>
                  </a:ext>
                </a:extLst>
              </a:tr>
              <a:tr h="4045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t>Highway / Tunnels</a:t>
                      </a: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t>$350.0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$393.8</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t>Program includes allocation of $43.8</a:t>
                      </a:r>
                      <a:r>
                        <a:rPr lang="en-US" sz="1050" baseline="0" dirty="0"/>
                        <a:t> million in design/project management cost allocation</a:t>
                      </a:r>
                      <a:endParaRPr lang="en-US" sz="1050" dirty="0"/>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11"/>
                  </a:ext>
                </a:extLst>
              </a:tr>
              <a:tr h="4045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t>Highway / Roadway</a:t>
                      </a:r>
                      <a:r>
                        <a:rPr lang="en-US" sz="1050" baseline="0" dirty="0"/>
                        <a:t> Reconstruction</a:t>
                      </a:r>
                      <a:endParaRPr lang="en-US" sz="1050" dirty="0"/>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t>$1,261.0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$1,418.6</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t>Program includes allocation of $157.6</a:t>
                      </a:r>
                      <a:r>
                        <a:rPr lang="en-US" sz="1050" baseline="0" dirty="0"/>
                        <a:t> million in design/project management cost allocation</a:t>
                      </a:r>
                      <a:endParaRPr lang="en-US" sz="1050" dirty="0"/>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12"/>
                  </a:ext>
                </a:extLst>
              </a:tr>
              <a:tr h="4045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t>Highway / Capacity</a:t>
                      </a: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t>$273.9</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$308.1</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t>Program includes allocation of $34.2 </a:t>
                      </a:r>
                      <a:r>
                        <a:rPr lang="en-US" sz="1050" baseline="0" dirty="0"/>
                        <a:t>million in design/project management cost allocation</a:t>
                      </a:r>
                      <a:endParaRPr lang="en-US" sz="1050" dirty="0"/>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13"/>
                  </a:ext>
                </a:extLst>
              </a:tr>
              <a:tr h="404524">
                <a:tc>
                  <a:txBody>
                    <a:bodyPr/>
                    <a:lstStyle/>
                    <a:p>
                      <a:r>
                        <a:rPr lang="en-US" sz="1050" dirty="0"/>
                        <a:t>Highway / Allston Multi-Modal Implementation</a:t>
                      </a: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$16.0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t>Program reflects</a:t>
                      </a:r>
                      <a:r>
                        <a:rPr lang="en-US" sz="1050" b="0" baseline="0" dirty="0"/>
                        <a:t> investment in roadways, </a:t>
                      </a:r>
                      <a:r>
                        <a:rPr lang="en-US" sz="1050" b="1" dirty="0"/>
                        <a:t> </a:t>
                      </a:r>
                      <a:r>
                        <a:rPr lang="en-US" sz="1050" b="0" dirty="0"/>
                        <a:t>multi-moda</a:t>
                      </a:r>
                      <a:r>
                        <a:rPr lang="en-US" sz="1050" b="1" dirty="0"/>
                        <a:t>l </a:t>
                      </a:r>
                      <a:r>
                        <a:rPr lang="en-US" sz="1050" b="0" dirty="0"/>
                        <a:t>bus and rail s</a:t>
                      </a:r>
                      <a:r>
                        <a:rPr lang="en-US" sz="1050" dirty="0"/>
                        <a:t>tation, rail layover &amp; yard, and pedestrian / open space </a:t>
                      </a:r>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14"/>
                  </a:ext>
                </a:extLst>
              </a:tr>
            </a:tbl>
          </a:graphicData>
        </a:graphic>
      </p:graphicFrame>
      <p:sp>
        <p:nvSpPr>
          <p:cNvPr id="9" name="Rectangle 8"/>
          <p:cNvSpPr/>
          <p:nvPr/>
        </p:nvSpPr>
        <p:spPr>
          <a:xfrm>
            <a:off x="87464" y="807595"/>
            <a:ext cx="1853489" cy="58312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4300" tIns="114300" rIns="114300" bIns="114300" numCol="1" spcCol="1270" anchor="t" anchorCtr="0">
            <a:noAutofit/>
          </a:bodyPr>
          <a:lstStyle/>
          <a:p>
            <a:pPr lvl="0" defTabSz="1333500">
              <a:lnSpc>
                <a:spcPct val="90000"/>
              </a:lnSpc>
              <a:spcBef>
                <a:spcPct val="0"/>
              </a:spcBef>
              <a:spcAft>
                <a:spcPct val="35000"/>
              </a:spcAft>
            </a:pPr>
            <a:r>
              <a:rPr lang="en-US" sz="1600" b="1" dirty="0">
                <a:solidFill>
                  <a:schemeClr val="accent2"/>
                </a:solidFill>
              </a:rPr>
              <a:t>Program budget changes</a:t>
            </a:r>
            <a:endParaRPr lang="en-US" sz="1600" b="1" kern="1200" dirty="0">
              <a:solidFill>
                <a:schemeClr val="accent2"/>
              </a:solidFill>
            </a:endParaRPr>
          </a:p>
          <a:p>
            <a:pPr lvl="0" algn="l" defTabSz="1333500">
              <a:lnSpc>
                <a:spcPct val="90000"/>
              </a:lnSpc>
              <a:spcBef>
                <a:spcPct val="0"/>
              </a:spcBef>
              <a:spcAft>
                <a:spcPct val="35000"/>
              </a:spcAft>
            </a:pPr>
            <a:endParaRPr lang="en-US" sz="3000" b="1" dirty="0">
              <a:solidFill>
                <a:schemeClr val="accent2"/>
              </a:solidFill>
            </a:endParaRPr>
          </a:p>
          <a:p>
            <a:pPr lvl="0" algn="l" defTabSz="1333500">
              <a:lnSpc>
                <a:spcPct val="90000"/>
              </a:lnSpc>
              <a:spcBef>
                <a:spcPct val="0"/>
              </a:spcBef>
              <a:spcAft>
                <a:spcPct val="35000"/>
              </a:spcAft>
            </a:pPr>
            <a:endParaRPr lang="en-US" sz="3000" b="1" kern="1200" dirty="0">
              <a:solidFill>
                <a:schemeClr val="accent2"/>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r>
              <a:rPr lang="en-US" sz="1400" i="1" dirty="0">
                <a:solidFill>
                  <a:schemeClr val="tx1"/>
                </a:solidFill>
              </a:rPr>
              <a:t>	</a:t>
            </a: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r>
              <a:rPr lang="en-US" sz="1400" i="1" dirty="0">
                <a:solidFill>
                  <a:schemeClr val="tx1"/>
                </a:solidFill>
              </a:rPr>
              <a:t>The highlighted program budget updates do not reflect all budget updates, rather changes that are most noteworthy</a:t>
            </a:r>
            <a:endParaRPr lang="en-US" sz="1200" i="1" kern="1200" dirty="0">
              <a:solidFill>
                <a:schemeClr val="tx1"/>
              </a:solidFill>
            </a:endParaRPr>
          </a:p>
        </p:txBody>
      </p:sp>
      <p:sp>
        <p:nvSpPr>
          <p:cNvPr id="4" name="Title 1"/>
          <p:cNvSpPr>
            <a:spLocks noGrp="1"/>
          </p:cNvSpPr>
          <p:nvPr>
            <p:ph type="title"/>
          </p:nvPr>
        </p:nvSpPr>
        <p:spPr>
          <a:xfrm>
            <a:off x="101876" y="76354"/>
            <a:ext cx="9042124" cy="572257"/>
          </a:xfrm>
        </p:spPr>
        <p:txBody>
          <a:bodyPr/>
          <a:lstStyle/>
          <a:p>
            <a:r>
              <a:rPr lang="en-US" dirty="0"/>
              <a:t>Plan update: program budget changes</a:t>
            </a:r>
          </a:p>
        </p:txBody>
      </p:sp>
    </p:spTree>
    <p:extLst>
      <p:ext uri="{BB962C8B-B14F-4D97-AF65-F5344CB8AC3E}">
        <p14:creationId xmlns:p14="http://schemas.microsoft.com/office/powerpoint/2010/main" val="952002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524868084"/>
              </p:ext>
            </p:extLst>
          </p:nvPr>
        </p:nvGraphicFramePr>
        <p:xfrm>
          <a:off x="1836751" y="758518"/>
          <a:ext cx="7172078" cy="5676900"/>
        </p:xfrm>
        <a:graphic>
          <a:graphicData uri="http://schemas.openxmlformats.org/drawingml/2006/table">
            <a:tbl>
              <a:tblPr firstRow="1" bandRow="1">
                <a:tableStyleId>{5C22544A-7EE6-4342-B048-85BDC9FD1C3A}</a:tableStyleId>
              </a:tblPr>
              <a:tblGrid>
                <a:gridCol w="1793020">
                  <a:extLst>
                    <a:ext uri="{9D8B030D-6E8A-4147-A177-3AD203B41FA5}">
                      <a16:colId xmlns:a16="http://schemas.microsoft.com/office/drawing/2014/main" val="20000"/>
                    </a:ext>
                  </a:extLst>
                </a:gridCol>
                <a:gridCol w="1172817">
                  <a:extLst>
                    <a:ext uri="{9D8B030D-6E8A-4147-A177-3AD203B41FA5}">
                      <a16:colId xmlns:a16="http://schemas.microsoft.com/office/drawing/2014/main" val="20001"/>
                    </a:ext>
                  </a:extLst>
                </a:gridCol>
                <a:gridCol w="1041621">
                  <a:extLst>
                    <a:ext uri="{9D8B030D-6E8A-4147-A177-3AD203B41FA5}">
                      <a16:colId xmlns:a16="http://schemas.microsoft.com/office/drawing/2014/main" val="20002"/>
                    </a:ext>
                  </a:extLst>
                </a:gridCol>
                <a:gridCol w="3164620">
                  <a:extLst>
                    <a:ext uri="{9D8B030D-6E8A-4147-A177-3AD203B41FA5}">
                      <a16:colId xmlns:a16="http://schemas.microsoft.com/office/drawing/2014/main" val="20003"/>
                    </a:ext>
                  </a:extLst>
                </a:gridCol>
              </a:tblGrid>
              <a:tr h="463603">
                <a:tc>
                  <a:txBody>
                    <a:bodyPr/>
                    <a:lstStyle/>
                    <a:p>
                      <a:r>
                        <a:rPr lang="en-US" sz="1100" dirty="0"/>
                        <a:t>Program</a:t>
                      </a:r>
                    </a:p>
                  </a:txBody>
                  <a:tcPr/>
                </a:tc>
                <a:tc>
                  <a:txBody>
                    <a:bodyPr/>
                    <a:lstStyle/>
                    <a:p>
                      <a:r>
                        <a:rPr lang="en-US" sz="1100" dirty="0"/>
                        <a:t>2018-2022</a:t>
                      </a:r>
                      <a:r>
                        <a:rPr lang="en-US" sz="1100" baseline="0" dirty="0"/>
                        <a:t> program budget</a:t>
                      </a:r>
                    </a:p>
                    <a:p>
                      <a:r>
                        <a:rPr lang="en-US" sz="1100" b="0" baseline="0" dirty="0"/>
                        <a:t>(in millions)</a:t>
                      </a:r>
                      <a:endParaRPr lang="en-US" sz="1100" dirty="0"/>
                    </a:p>
                  </a:txBody>
                  <a:tcPr/>
                </a:tc>
                <a:tc>
                  <a:txBody>
                    <a:bodyPr/>
                    <a:lstStyle/>
                    <a:p>
                      <a:r>
                        <a:rPr lang="en-US" sz="1100" dirty="0"/>
                        <a:t>2019-2023 </a:t>
                      </a:r>
                      <a:r>
                        <a:rPr lang="en-US" sz="1100" baseline="0" dirty="0"/>
                        <a:t>program budget</a:t>
                      </a:r>
                      <a:endParaRPr lang="en-US" sz="1100" dirty="0"/>
                    </a:p>
                  </a:txBody>
                  <a:tcPr/>
                </a:tc>
                <a:tc>
                  <a:txBody>
                    <a:bodyPr/>
                    <a:lstStyle/>
                    <a:p>
                      <a:r>
                        <a:rPr lang="en-US" sz="1100" dirty="0"/>
                        <a:t>Comments</a:t>
                      </a:r>
                    </a:p>
                  </a:txBody>
                  <a:tcPr/>
                </a:tc>
                <a:extLst>
                  <a:ext uri="{0D108BD9-81ED-4DB2-BD59-A6C34878D82A}">
                    <a16:rowId xmlns:a16="http://schemas.microsoft.com/office/drawing/2014/main" val="10000"/>
                  </a:ext>
                </a:extLst>
              </a:tr>
              <a:tr h="332407">
                <a:tc>
                  <a:txBody>
                    <a:bodyPr/>
                    <a:lstStyle/>
                    <a:p>
                      <a:r>
                        <a:rPr lang="en-US" sz="1050" dirty="0"/>
                        <a:t>Highway / Bicycle</a:t>
                      </a:r>
                      <a:r>
                        <a:rPr lang="en-US" sz="1050" baseline="0" dirty="0"/>
                        <a:t> and Pedestrian</a:t>
                      </a:r>
                      <a:endParaRPr lang="en-US" sz="1050" dirty="0"/>
                    </a:p>
                  </a:txBody>
                  <a:tcPr anchor="ctr">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a:txBody>
                    <a:bodyPr/>
                    <a:lstStyle/>
                    <a:p>
                      <a:r>
                        <a:rPr lang="en-US" sz="1050" dirty="0"/>
                        <a:t>$220.5</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$180.6</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solidFill>
                      <a:schemeClr val="bg1"/>
                    </a:solidFill>
                  </a:tcPr>
                </a:tc>
                <a:tc>
                  <a:txBody>
                    <a:bodyPr/>
                    <a:lstStyle/>
                    <a:p>
                      <a:r>
                        <a:rPr lang="en-US" sz="1050" dirty="0"/>
                        <a:t>Program includes allocation of $20.0</a:t>
                      </a:r>
                      <a:r>
                        <a:rPr lang="en-US" sz="1050" baseline="0" dirty="0"/>
                        <a:t> million in design/project management costs and reflects transfer of $60 million to new program</a:t>
                      </a:r>
                      <a:endParaRPr lang="en-US" sz="1050" dirty="0"/>
                    </a:p>
                  </a:txBody>
                  <a:tcPr anchor="ctr">
                    <a:lnL w="12700" cap="flat" cmpd="sng" algn="ctr">
                      <a:solidFill>
                        <a:schemeClr val="accent2"/>
                      </a:solidFill>
                      <a:prstDash val="sysDot"/>
                      <a:round/>
                      <a:headEnd type="none" w="med" len="med"/>
                      <a:tailEnd type="none" w="med" len="med"/>
                    </a:lnL>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2"/>
                  </a:ext>
                </a:extLst>
              </a:tr>
              <a:tr h="332407">
                <a:tc>
                  <a:txBody>
                    <a:bodyPr/>
                    <a:lstStyle/>
                    <a:p>
                      <a:r>
                        <a:rPr lang="en-US" sz="1050" dirty="0"/>
                        <a:t>IT / Cyber and Information Security</a:t>
                      </a: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t>$9.6</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$15.0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50" dirty="0"/>
                        <a:t>Program</a:t>
                      </a:r>
                      <a:r>
                        <a:rPr lang="en-US" sz="1050" baseline="0" dirty="0"/>
                        <a:t> increased to include compliance with Article 87 </a:t>
                      </a:r>
                      <a:r>
                        <a:rPr lang="en-US" sz="1050" baseline="0" dirty="0">
                          <a:solidFill>
                            <a:schemeClr val="tx1"/>
                          </a:solidFill>
                        </a:rPr>
                        <a:t>– Executive Office of Technology Services and Security (EOTSS) initiatives</a:t>
                      </a:r>
                      <a:endParaRPr lang="en-US" sz="1050" dirty="0">
                        <a:solidFill>
                          <a:schemeClr val="tx1"/>
                        </a:solidFill>
                      </a:endParaRPr>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1"/>
                  </a:ext>
                </a:extLst>
              </a:tr>
              <a:tr h="305268">
                <a:tc>
                  <a:txBody>
                    <a:bodyPr/>
                    <a:lstStyle/>
                    <a:p>
                      <a:r>
                        <a:rPr lang="en-US" sz="1050" dirty="0"/>
                        <a:t>MBTA</a:t>
                      </a:r>
                      <a:r>
                        <a:rPr lang="en-US" sz="1050" baseline="0" dirty="0"/>
                        <a:t> / Accessibility</a:t>
                      </a:r>
                      <a:endParaRPr lang="en-US" sz="1050" dirty="0"/>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$224.2</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$265.0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50" baseline="0" dirty="0"/>
                        <a:t>Program reflects increase in additional Plan for Accessible Transit Infrastructure Investments </a:t>
                      </a:r>
                      <a:r>
                        <a:rPr lang="en-US" sz="1050" baseline="0" dirty="0">
                          <a:solidFill>
                            <a:schemeClr val="tx1"/>
                          </a:solidFill>
                        </a:rPr>
                        <a:t>(PATI) </a:t>
                      </a:r>
                      <a:r>
                        <a:rPr lang="en-US" sz="1050" baseline="0" dirty="0"/>
                        <a:t>investment</a:t>
                      </a:r>
                      <a:endParaRPr lang="en-US" sz="1050" dirty="0"/>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3"/>
                  </a:ext>
                </a:extLst>
              </a:tr>
              <a:tr h="270344">
                <a:tc>
                  <a:txBody>
                    <a:bodyPr/>
                    <a:lstStyle/>
                    <a:p>
                      <a:r>
                        <a:rPr lang="en-US" sz="1050" dirty="0"/>
                        <a:t>MBTA / Facilities</a:t>
                      </a: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$112.6</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$355.0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50" dirty="0"/>
                        <a:t>Program</a:t>
                      </a:r>
                      <a:r>
                        <a:rPr lang="en-US" sz="1050" baseline="0" dirty="0"/>
                        <a:t> reflects i</a:t>
                      </a:r>
                      <a:r>
                        <a:rPr lang="en-US" sz="1050" dirty="0"/>
                        <a:t>ncrease in additional spending on bus maintenance facilities &amp; Integrated</a:t>
                      </a:r>
                      <a:r>
                        <a:rPr lang="en-US" sz="1050" baseline="0" dirty="0"/>
                        <a:t> Fleet and Facilities Plan (IFFP)</a:t>
                      </a:r>
                      <a:endParaRPr lang="en-US" sz="1050" dirty="0"/>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4"/>
                  </a:ext>
                </a:extLst>
              </a:tr>
              <a:tr h="335942">
                <a:tc>
                  <a:txBody>
                    <a:bodyPr/>
                    <a:lstStyle/>
                    <a:p>
                      <a:r>
                        <a:rPr lang="en-US" sz="1050" dirty="0"/>
                        <a:t>MBTA</a:t>
                      </a:r>
                      <a:r>
                        <a:rPr lang="en-US" sz="1050" baseline="0" dirty="0"/>
                        <a:t> / Risk Management &amp; Mitigation</a:t>
                      </a:r>
                      <a:endParaRPr lang="en-US" sz="1050" dirty="0"/>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$538.8</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$177.8</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t>Renamed program; program reflects investments in OSHA and security upgrades</a:t>
                      </a:r>
                      <a:r>
                        <a:rPr lang="en-US" sz="1050" dirty="0">
                          <a:solidFill>
                            <a:schemeClr val="tx1"/>
                          </a:solidFill>
                        </a:rPr>
                        <a:t>. PTC</a:t>
                      </a:r>
                      <a:r>
                        <a:rPr lang="en-US" sz="1050" baseline="0" dirty="0">
                          <a:solidFill>
                            <a:schemeClr val="tx1"/>
                          </a:solidFill>
                        </a:rPr>
                        <a:t> moved to Commuter Rail Safety and Resiliency</a:t>
                      </a:r>
                      <a:r>
                        <a:rPr lang="en-US" sz="1050" baseline="0" dirty="0">
                          <a:solidFill>
                            <a:srgbClr val="FF0000"/>
                          </a:solidFill>
                        </a:rPr>
                        <a:t>.</a:t>
                      </a:r>
                      <a:endParaRPr lang="en-US" sz="1050" dirty="0">
                        <a:solidFill>
                          <a:srgbClr val="FF0000"/>
                        </a:solidFill>
                      </a:endParaRPr>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6"/>
                  </a:ext>
                </a:extLst>
              </a:tr>
              <a:tr h="335942">
                <a:tc>
                  <a:txBody>
                    <a:bodyPr/>
                    <a:lstStyle/>
                    <a:p>
                      <a:r>
                        <a:rPr lang="en-US" sz="1050" dirty="0"/>
                        <a:t>MBTA/</a:t>
                      </a:r>
                      <a:r>
                        <a:rPr lang="en-US" sz="1050" baseline="0" dirty="0"/>
                        <a:t> Revenue Vehicles</a:t>
                      </a:r>
                      <a:endParaRPr lang="en-US" sz="1050" dirty="0"/>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$1,702.7</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$1,289.9</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50" dirty="0"/>
                        <a:t>Program reflects</a:t>
                      </a:r>
                      <a:r>
                        <a:rPr lang="en-US" sz="1050" baseline="0" dirty="0"/>
                        <a:t> decrease since Red Line/Orange Line vehicles are now in their own program</a:t>
                      </a:r>
                      <a:endParaRPr lang="en-US" sz="1050" dirty="0"/>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5"/>
                  </a:ext>
                </a:extLst>
              </a:tr>
              <a:tr h="170953">
                <a:tc>
                  <a:txBody>
                    <a:bodyPr/>
                    <a:lstStyle/>
                    <a:p>
                      <a:r>
                        <a:rPr lang="en-US" sz="1050" dirty="0"/>
                        <a:t>MBTA / Track, Signals,</a:t>
                      </a:r>
                      <a:r>
                        <a:rPr lang="en-US" sz="1050" baseline="0" dirty="0"/>
                        <a:t> and Power</a:t>
                      </a:r>
                      <a:endParaRPr lang="en-US" sz="1050" dirty="0"/>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t>$1,285.6</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$950.0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50" dirty="0"/>
                        <a:t>Program</a:t>
                      </a:r>
                      <a:r>
                        <a:rPr lang="en-US" sz="1050" baseline="0" dirty="0"/>
                        <a:t> reflects scope for RL/OL work now in separate program</a:t>
                      </a:r>
                      <a:endParaRPr lang="en-US" sz="1050" dirty="0"/>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7"/>
                  </a:ext>
                </a:extLst>
              </a:tr>
              <a:tr h="170953">
                <a:tc>
                  <a:txBody>
                    <a:bodyPr/>
                    <a:lstStyle/>
                    <a:p>
                      <a:r>
                        <a:rPr lang="en-US" sz="1050" dirty="0"/>
                        <a:t>MBTA / AFC</a:t>
                      </a:r>
                      <a:r>
                        <a:rPr lang="en-US" sz="1050" baseline="0" dirty="0"/>
                        <a:t> 2.0</a:t>
                      </a:r>
                      <a:endParaRPr lang="en-US" sz="1050" dirty="0"/>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rowSpan="3">
                  <a:txBody>
                    <a:bodyPr/>
                    <a:lstStyle/>
                    <a:p>
                      <a:r>
                        <a:rPr lang="en-US" sz="1050" dirty="0"/>
                        <a:t>$622.3</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$160.0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rowSpan="3">
                  <a:txBody>
                    <a:bodyPr/>
                    <a:lstStyle/>
                    <a:p>
                      <a:r>
                        <a:rPr lang="en-US" sz="1050" dirty="0"/>
                        <a:t>Initiatives combined in 2018-2022 under System Improvements</a:t>
                      </a:r>
                      <a:r>
                        <a:rPr lang="en-US" sz="1050" baseline="0" dirty="0"/>
                        <a:t> </a:t>
                      </a:r>
                      <a:r>
                        <a:rPr lang="en-US" sz="1050" dirty="0"/>
                        <a:t>program;</a:t>
                      </a:r>
                      <a:r>
                        <a:rPr lang="en-US" sz="1050" baseline="0" dirty="0"/>
                        <a:t> split into three different programs for 2019-2023</a:t>
                      </a:r>
                      <a:endParaRPr lang="en-US" sz="1050" dirty="0"/>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9"/>
                  </a:ext>
                </a:extLst>
              </a:tr>
              <a:tr h="1709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t>MBTA / Process Improvements and Innovation</a:t>
                      </a: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vMerge="1">
                  <a:txBody>
                    <a:bodyPr/>
                    <a:lstStyle/>
                    <a:p>
                      <a:endParaRPr lang="en-US" sz="1050" dirty="0"/>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$25.0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vMerge="1">
                  <a:txBody>
                    <a:bodyPr/>
                    <a:lstStyle/>
                    <a:p>
                      <a:endParaRPr lang="en-US" sz="1050" dirty="0"/>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10"/>
                  </a:ext>
                </a:extLst>
              </a:tr>
              <a:tr h="1709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t>MBTA / Customer</a:t>
                      </a:r>
                      <a:r>
                        <a:rPr lang="en-US" sz="1050" baseline="0" dirty="0"/>
                        <a:t> Experience &amp; Technology</a:t>
                      </a:r>
                      <a:endParaRPr lang="en-US" sz="1050" dirty="0"/>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vMerge="1">
                  <a:txBody>
                    <a:bodyPr/>
                    <a:lstStyle/>
                    <a:p>
                      <a:endParaRPr lang="en-US" sz="1050" dirty="0"/>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$104.0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vMerge="1">
                  <a:txBody>
                    <a:bodyPr/>
                    <a:lstStyle/>
                    <a:p>
                      <a:endParaRPr lang="en-US" sz="1050" dirty="0"/>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
        <p:nvSpPr>
          <p:cNvPr id="9" name="Rectangle 8"/>
          <p:cNvSpPr/>
          <p:nvPr/>
        </p:nvSpPr>
        <p:spPr>
          <a:xfrm>
            <a:off x="87464" y="807595"/>
            <a:ext cx="1853489" cy="58312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4300" tIns="114300" rIns="114300" bIns="114300" numCol="1" spcCol="1270" anchor="t" anchorCtr="0">
            <a:noAutofit/>
          </a:bodyPr>
          <a:lstStyle/>
          <a:p>
            <a:pPr defTabSz="1333500">
              <a:lnSpc>
                <a:spcPct val="90000"/>
              </a:lnSpc>
              <a:spcBef>
                <a:spcPct val="0"/>
              </a:spcBef>
              <a:spcAft>
                <a:spcPct val="35000"/>
              </a:spcAft>
            </a:pPr>
            <a:r>
              <a:rPr lang="en-US" sz="1600" b="1" dirty="0">
                <a:solidFill>
                  <a:schemeClr val="bg1">
                    <a:lumMod val="75000"/>
                  </a:schemeClr>
                </a:solidFill>
              </a:rPr>
              <a:t>Program budget updates</a:t>
            </a:r>
            <a:br>
              <a:rPr lang="en-US" sz="1600" b="1" dirty="0">
                <a:solidFill>
                  <a:schemeClr val="bg1">
                    <a:lumMod val="75000"/>
                  </a:schemeClr>
                </a:solidFill>
              </a:rPr>
            </a:br>
            <a:r>
              <a:rPr lang="en-US" sz="1600" b="1" dirty="0">
                <a:solidFill>
                  <a:schemeClr val="bg1">
                    <a:lumMod val="75000"/>
                  </a:schemeClr>
                </a:solidFill>
              </a:rPr>
              <a:t>continued</a:t>
            </a:r>
          </a:p>
          <a:p>
            <a:pPr defTabSz="1333500">
              <a:lnSpc>
                <a:spcPct val="90000"/>
              </a:lnSpc>
              <a:spcBef>
                <a:spcPct val="0"/>
              </a:spcBef>
              <a:spcAft>
                <a:spcPct val="35000"/>
              </a:spcAft>
            </a:pPr>
            <a:endParaRPr lang="en-US" sz="1600" b="1" dirty="0">
              <a:solidFill>
                <a:srgbClr val="FF0000"/>
              </a:solidFill>
            </a:endParaRPr>
          </a:p>
          <a:p>
            <a:pPr defTabSz="1333500">
              <a:lnSpc>
                <a:spcPct val="90000"/>
              </a:lnSpc>
              <a:spcBef>
                <a:spcPct val="0"/>
              </a:spcBef>
              <a:spcAft>
                <a:spcPct val="35000"/>
              </a:spcAft>
            </a:pPr>
            <a:endParaRPr lang="en-US" sz="1600" b="1" dirty="0">
              <a:solidFill>
                <a:srgbClr val="FF0000"/>
              </a:solidFill>
            </a:endParaRPr>
          </a:p>
          <a:p>
            <a:pPr defTabSz="1333500">
              <a:lnSpc>
                <a:spcPct val="90000"/>
              </a:lnSpc>
              <a:spcBef>
                <a:spcPct val="0"/>
              </a:spcBef>
              <a:spcAft>
                <a:spcPct val="35000"/>
              </a:spcAft>
            </a:pPr>
            <a:endParaRPr lang="en-US" sz="1600" b="1" dirty="0">
              <a:solidFill>
                <a:srgbClr val="FF0000"/>
              </a:solidFill>
            </a:endParaRPr>
          </a:p>
          <a:p>
            <a:pPr lvl="0" algn="l" defTabSz="1333500">
              <a:lnSpc>
                <a:spcPct val="90000"/>
              </a:lnSpc>
              <a:spcBef>
                <a:spcPct val="0"/>
              </a:spcBef>
              <a:spcAft>
                <a:spcPct val="35000"/>
              </a:spcAft>
            </a:pPr>
            <a:endParaRPr lang="en-US" sz="3000" b="1" dirty="0">
              <a:solidFill>
                <a:schemeClr val="accent2"/>
              </a:solidFill>
            </a:endParaRPr>
          </a:p>
          <a:p>
            <a:pPr lvl="0" algn="l" defTabSz="1333500">
              <a:lnSpc>
                <a:spcPct val="90000"/>
              </a:lnSpc>
              <a:spcBef>
                <a:spcPct val="0"/>
              </a:spcBef>
              <a:spcAft>
                <a:spcPct val="35000"/>
              </a:spcAft>
            </a:pPr>
            <a:endParaRPr lang="en-US" sz="3000" b="1" kern="1200" dirty="0">
              <a:solidFill>
                <a:schemeClr val="accent2"/>
              </a:solidFill>
            </a:endParaRPr>
          </a:p>
          <a:p>
            <a:pPr lvl="0" algn="l" defTabSz="1333500">
              <a:lnSpc>
                <a:spcPct val="90000"/>
              </a:lnSpc>
              <a:spcBef>
                <a:spcPct val="0"/>
              </a:spcBef>
              <a:spcAft>
                <a:spcPct val="35000"/>
              </a:spcAft>
            </a:pPr>
            <a:endParaRPr lang="en-US" sz="3000" b="1" kern="1200" dirty="0">
              <a:solidFill>
                <a:schemeClr val="accent2"/>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r>
              <a:rPr lang="en-US" sz="1400" i="1" dirty="0">
                <a:solidFill>
                  <a:schemeClr val="tx1"/>
                </a:solidFill>
              </a:rPr>
              <a:t>The highlighted program budget updates do not reflect all budget updates, rather changes that are most noteworthy</a:t>
            </a:r>
            <a:endParaRPr lang="en-US" sz="1200" i="1" kern="1200" dirty="0">
              <a:solidFill>
                <a:schemeClr val="tx1"/>
              </a:solidFill>
            </a:endParaRPr>
          </a:p>
        </p:txBody>
      </p:sp>
    </p:spTree>
    <p:extLst>
      <p:ext uri="{BB962C8B-B14F-4D97-AF65-F5344CB8AC3E}">
        <p14:creationId xmlns:p14="http://schemas.microsoft.com/office/powerpoint/2010/main" val="1079220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471847837"/>
              </p:ext>
            </p:extLst>
          </p:nvPr>
        </p:nvGraphicFramePr>
        <p:xfrm>
          <a:off x="1940953" y="746541"/>
          <a:ext cx="7067876" cy="5675683"/>
        </p:xfrm>
        <a:graphic>
          <a:graphicData uri="http://schemas.openxmlformats.org/drawingml/2006/table">
            <a:tbl>
              <a:tblPr firstRow="1" bandRow="1">
                <a:tableStyleId>{5C22544A-7EE6-4342-B048-85BDC9FD1C3A}</a:tableStyleId>
              </a:tblPr>
              <a:tblGrid>
                <a:gridCol w="1766969">
                  <a:extLst>
                    <a:ext uri="{9D8B030D-6E8A-4147-A177-3AD203B41FA5}">
                      <a16:colId xmlns:a16="http://schemas.microsoft.com/office/drawing/2014/main" val="20000"/>
                    </a:ext>
                  </a:extLst>
                </a:gridCol>
                <a:gridCol w="1205986">
                  <a:extLst>
                    <a:ext uri="{9D8B030D-6E8A-4147-A177-3AD203B41FA5}">
                      <a16:colId xmlns:a16="http://schemas.microsoft.com/office/drawing/2014/main" val="20001"/>
                    </a:ext>
                  </a:extLst>
                </a:gridCol>
                <a:gridCol w="1129085">
                  <a:extLst>
                    <a:ext uri="{9D8B030D-6E8A-4147-A177-3AD203B41FA5}">
                      <a16:colId xmlns:a16="http://schemas.microsoft.com/office/drawing/2014/main" val="20002"/>
                    </a:ext>
                  </a:extLst>
                </a:gridCol>
                <a:gridCol w="2965836">
                  <a:extLst>
                    <a:ext uri="{9D8B030D-6E8A-4147-A177-3AD203B41FA5}">
                      <a16:colId xmlns:a16="http://schemas.microsoft.com/office/drawing/2014/main" val="20003"/>
                    </a:ext>
                  </a:extLst>
                </a:gridCol>
              </a:tblGrid>
              <a:tr h="783643">
                <a:tc>
                  <a:txBody>
                    <a:bodyPr/>
                    <a:lstStyle/>
                    <a:p>
                      <a:r>
                        <a:rPr lang="en-US" sz="1100" dirty="0"/>
                        <a:t>Program</a:t>
                      </a:r>
                    </a:p>
                  </a:txBody>
                  <a:tcPr/>
                </a:tc>
                <a:tc>
                  <a:txBody>
                    <a:bodyPr/>
                    <a:lstStyle/>
                    <a:p>
                      <a:r>
                        <a:rPr lang="en-US" sz="1100" dirty="0"/>
                        <a:t>2018-2022</a:t>
                      </a:r>
                      <a:r>
                        <a:rPr lang="en-US" sz="1100" baseline="0" dirty="0"/>
                        <a:t> program budget</a:t>
                      </a:r>
                    </a:p>
                    <a:p>
                      <a:r>
                        <a:rPr lang="en-US" sz="1100" b="0" baseline="0" dirty="0"/>
                        <a:t>(in millions)</a:t>
                      </a:r>
                      <a:endParaRPr lang="en-US" sz="1100" dirty="0"/>
                    </a:p>
                  </a:txBody>
                  <a:tcPr/>
                </a:tc>
                <a:tc>
                  <a:txBody>
                    <a:bodyPr/>
                    <a:lstStyle/>
                    <a:p>
                      <a:r>
                        <a:rPr lang="en-US" sz="1100" dirty="0"/>
                        <a:t>2019-2023 </a:t>
                      </a:r>
                      <a:r>
                        <a:rPr lang="en-US" sz="1100" baseline="0" dirty="0"/>
                        <a:t>program budget</a:t>
                      </a:r>
                      <a:endParaRPr lang="en-US" sz="1100" dirty="0"/>
                    </a:p>
                  </a:txBody>
                  <a:tcPr/>
                </a:tc>
                <a:tc>
                  <a:txBody>
                    <a:bodyPr/>
                    <a:lstStyle/>
                    <a:p>
                      <a:r>
                        <a:rPr lang="en-US" sz="1100" dirty="0"/>
                        <a:t>Comments</a:t>
                      </a:r>
                    </a:p>
                  </a:txBody>
                  <a:tcPr/>
                </a:tc>
                <a:extLst>
                  <a:ext uri="{0D108BD9-81ED-4DB2-BD59-A6C34878D82A}">
                    <a16:rowId xmlns:a16="http://schemas.microsoft.com/office/drawing/2014/main" val="10000"/>
                  </a:ext>
                </a:extLst>
              </a:tr>
              <a:tr h="1709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t>MBTA / Red</a:t>
                      </a:r>
                      <a:r>
                        <a:rPr lang="en-US" sz="1050" baseline="0" dirty="0"/>
                        <a:t> Line/Orange Line Infrastructure</a:t>
                      </a:r>
                      <a:endParaRPr lang="en-US" sz="1050" dirty="0"/>
                    </a:p>
                  </a:txBody>
                  <a:tcPr anchor="ctr">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a:txBody>
                    <a:bodyPr/>
                    <a:lstStyle/>
                    <a:p>
                      <a:r>
                        <a:rPr lang="en-US" sz="1050" dirty="0"/>
                        <a:t>$0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$1,565.7</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solidFill>
                      <a:schemeClr val="bg1"/>
                    </a:solidFill>
                  </a:tcPr>
                </a:tc>
                <a:tc>
                  <a:txBody>
                    <a:bodyPr/>
                    <a:lstStyle/>
                    <a:p>
                      <a:r>
                        <a:rPr lang="en-US" sz="1050" dirty="0"/>
                        <a:t>Program includes vehicle procurements, signal</a:t>
                      </a:r>
                      <a:r>
                        <a:rPr lang="en-US" sz="1050" baseline="0" dirty="0"/>
                        <a:t> work and infrastructure investments</a:t>
                      </a:r>
                      <a:endParaRPr lang="en-US" sz="1050" dirty="0"/>
                    </a:p>
                  </a:txBody>
                  <a:tcPr anchor="ctr">
                    <a:lnL w="12700" cap="flat" cmpd="sng" algn="ctr">
                      <a:solidFill>
                        <a:schemeClr val="accent2"/>
                      </a:solidFill>
                      <a:prstDash val="sysDot"/>
                      <a:round/>
                      <a:headEnd type="none" w="med" len="med"/>
                      <a:tailEnd type="none" w="med" len="med"/>
                    </a:lnL>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1"/>
                  </a:ext>
                </a:extLst>
              </a:tr>
              <a:tr h="1709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t>MBTA / Commuter Rail Safety and Resiliency</a:t>
                      </a: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t>$0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$637.5</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50" dirty="0"/>
                        <a:t>Program reflects various safety and resiliency efforts underway on commuter rail network, including PTC</a:t>
                      </a:r>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2"/>
                  </a:ext>
                </a:extLst>
              </a:tr>
              <a:tr h="1709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t>MBTA / Expansion</a:t>
                      </a: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rowSpan="2">
                  <a:txBody>
                    <a:bodyPr/>
                    <a:lstStyle/>
                    <a:p>
                      <a:r>
                        <a:rPr lang="en-US" sz="1050" dirty="0"/>
                        <a:t>$1,587</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$59.0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50" dirty="0"/>
                        <a:t>Program reflects remaining</a:t>
                      </a:r>
                      <a:r>
                        <a:rPr lang="en-US" sz="1050" baseline="0" dirty="0"/>
                        <a:t> spending on existing non-GLX expansion projects (no new investments); 2018-2022 program included GLX investment which is now in its own program </a:t>
                      </a:r>
                      <a:endParaRPr lang="en-US" sz="1050" dirty="0"/>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3"/>
                  </a:ext>
                </a:extLst>
              </a:tr>
              <a:tr h="1709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t>MBTA / Green Line Extension</a:t>
                      </a: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vMerge="1">
                  <a:txBody>
                    <a:bodyPr/>
                    <a:lstStyle/>
                    <a:p>
                      <a:endParaRPr lang="en-US" sz="1050" dirty="0"/>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$1,364.5</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t>Program reflects GLX project cash flows which were included</a:t>
                      </a:r>
                      <a:r>
                        <a:rPr lang="en-US" sz="1050" baseline="0" dirty="0"/>
                        <a:t> under expansion projects program in 2018-2022 plan</a:t>
                      </a:r>
                      <a:endParaRPr lang="en-US" sz="1050" dirty="0"/>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4"/>
                  </a:ext>
                </a:extLst>
              </a:tr>
              <a:tr h="1709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t>Transit / RTA Vehicle Replacement</a:t>
                      </a: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t>$58.0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$92.3</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50" dirty="0"/>
                        <a:t>Program reflects additional investment to address</a:t>
                      </a:r>
                      <a:r>
                        <a:rPr lang="en-US" sz="1050" baseline="0" dirty="0"/>
                        <a:t> fleet asset condition</a:t>
                      </a:r>
                      <a:endParaRPr lang="en-US" sz="1050" dirty="0"/>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5"/>
                  </a:ext>
                </a:extLst>
              </a:tr>
              <a:tr h="1709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t>Rail / South</a:t>
                      </a:r>
                      <a:r>
                        <a:rPr lang="en-US" sz="1050" baseline="0" dirty="0"/>
                        <a:t> Coast Rail</a:t>
                      </a:r>
                      <a:endParaRPr lang="en-US" sz="1050" dirty="0"/>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t>$0.0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$108.0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t>Program reflects funding for South Coast</a:t>
                      </a:r>
                      <a:r>
                        <a:rPr lang="en-US" sz="1050" baseline="0" dirty="0"/>
                        <a:t> Rail project early construction activities (SFY 2019); was included under Track and ROW expansion in 2018-2022 plan.  Finance plan under development.</a:t>
                      </a:r>
                      <a:endParaRPr lang="en-US" sz="1050" dirty="0"/>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6"/>
                  </a:ext>
                </a:extLst>
              </a:tr>
              <a:tr h="1709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t>Rail / Track</a:t>
                      </a:r>
                      <a:r>
                        <a:rPr lang="en-US" sz="1050" baseline="0" dirty="0"/>
                        <a:t> and ROW expansion</a:t>
                      </a:r>
                      <a:endParaRPr lang="en-US" sz="1050" dirty="0"/>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t>$100.0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$0.0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50" dirty="0"/>
                        <a:t>Program previously included funding for South Coast Rail project; no</a:t>
                      </a:r>
                      <a:r>
                        <a:rPr lang="en-US" sz="1050" baseline="0" dirty="0"/>
                        <a:t> funds programmed in 2019-2023 for other track and ROW expansion projects.  </a:t>
                      </a:r>
                      <a:endParaRPr lang="en-US" sz="1050" dirty="0"/>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7"/>
                  </a:ext>
                </a:extLst>
              </a:tr>
              <a:tr h="1709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t>RMV / ATLAS</a:t>
                      </a: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t>$102.1</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$61.5</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1050" dirty="0"/>
                        <a:t>Reflects remaining spending on ATLAS implementation</a:t>
                      </a:r>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9" name="Rectangle 8"/>
          <p:cNvSpPr/>
          <p:nvPr/>
        </p:nvSpPr>
        <p:spPr>
          <a:xfrm>
            <a:off x="87464" y="807595"/>
            <a:ext cx="1853489" cy="58312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4300" tIns="114300" rIns="114300" bIns="114300" numCol="1" spcCol="1270" anchor="t" anchorCtr="0">
            <a:noAutofit/>
          </a:bodyPr>
          <a:lstStyle/>
          <a:p>
            <a:pPr defTabSz="1333500">
              <a:lnSpc>
                <a:spcPct val="90000"/>
              </a:lnSpc>
              <a:spcBef>
                <a:spcPct val="0"/>
              </a:spcBef>
              <a:spcAft>
                <a:spcPct val="35000"/>
              </a:spcAft>
            </a:pPr>
            <a:r>
              <a:rPr lang="en-US" sz="1600" b="1" dirty="0">
                <a:solidFill>
                  <a:schemeClr val="bg1">
                    <a:lumMod val="75000"/>
                  </a:schemeClr>
                </a:solidFill>
              </a:rPr>
              <a:t>Program budget updates</a:t>
            </a:r>
            <a:br>
              <a:rPr lang="en-US" sz="1600" b="1" dirty="0">
                <a:solidFill>
                  <a:schemeClr val="bg1">
                    <a:lumMod val="75000"/>
                  </a:schemeClr>
                </a:solidFill>
              </a:rPr>
            </a:br>
            <a:r>
              <a:rPr lang="en-US" sz="1600" b="1" dirty="0">
                <a:solidFill>
                  <a:schemeClr val="bg1">
                    <a:lumMod val="75000"/>
                  </a:schemeClr>
                </a:solidFill>
              </a:rPr>
              <a:t>continued</a:t>
            </a:r>
          </a:p>
          <a:p>
            <a:pPr defTabSz="1333500">
              <a:lnSpc>
                <a:spcPct val="90000"/>
              </a:lnSpc>
              <a:spcBef>
                <a:spcPct val="0"/>
              </a:spcBef>
              <a:spcAft>
                <a:spcPct val="35000"/>
              </a:spcAft>
            </a:pPr>
            <a:endParaRPr lang="en-US" sz="1600" b="1" dirty="0">
              <a:solidFill>
                <a:srgbClr val="FF0000"/>
              </a:solidFill>
            </a:endParaRPr>
          </a:p>
          <a:p>
            <a:pPr defTabSz="1333500">
              <a:lnSpc>
                <a:spcPct val="90000"/>
              </a:lnSpc>
              <a:spcBef>
                <a:spcPct val="0"/>
              </a:spcBef>
              <a:spcAft>
                <a:spcPct val="35000"/>
              </a:spcAft>
            </a:pPr>
            <a:endParaRPr lang="en-US" sz="1600" b="1" dirty="0">
              <a:solidFill>
                <a:srgbClr val="FF0000"/>
              </a:solidFill>
            </a:endParaRPr>
          </a:p>
          <a:p>
            <a:pPr defTabSz="1333500">
              <a:lnSpc>
                <a:spcPct val="90000"/>
              </a:lnSpc>
              <a:spcBef>
                <a:spcPct val="0"/>
              </a:spcBef>
              <a:spcAft>
                <a:spcPct val="35000"/>
              </a:spcAft>
            </a:pPr>
            <a:endParaRPr lang="en-US" sz="1600" b="1" dirty="0">
              <a:solidFill>
                <a:srgbClr val="FF0000"/>
              </a:solidFill>
            </a:endParaRPr>
          </a:p>
          <a:p>
            <a:pPr lvl="0" algn="l" defTabSz="1333500">
              <a:lnSpc>
                <a:spcPct val="90000"/>
              </a:lnSpc>
              <a:spcBef>
                <a:spcPct val="0"/>
              </a:spcBef>
              <a:spcAft>
                <a:spcPct val="35000"/>
              </a:spcAft>
            </a:pPr>
            <a:endParaRPr lang="en-US" sz="3000" b="1" dirty="0">
              <a:solidFill>
                <a:schemeClr val="accent2"/>
              </a:solidFill>
            </a:endParaRPr>
          </a:p>
          <a:p>
            <a:pPr lvl="0" algn="l" defTabSz="1333500">
              <a:lnSpc>
                <a:spcPct val="90000"/>
              </a:lnSpc>
              <a:spcBef>
                <a:spcPct val="0"/>
              </a:spcBef>
              <a:spcAft>
                <a:spcPct val="35000"/>
              </a:spcAft>
            </a:pPr>
            <a:endParaRPr lang="en-US" sz="3000" b="1" kern="1200" dirty="0">
              <a:solidFill>
                <a:schemeClr val="accent2"/>
              </a:solidFill>
            </a:endParaRPr>
          </a:p>
          <a:p>
            <a:pPr lvl="0" algn="l" defTabSz="1333500">
              <a:lnSpc>
                <a:spcPct val="90000"/>
              </a:lnSpc>
              <a:spcBef>
                <a:spcPct val="0"/>
              </a:spcBef>
              <a:spcAft>
                <a:spcPct val="35000"/>
              </a:spcAft>
            </a:pPr>
            <a:endParaRPr lang="en-US" sz="3000" b="1" dirty="0">
              <a:solidFill>
                <a:schemeClr val="accent2"/>
              </a:solidFill>
            </a:endParaRPr>
          </a:p>
          <a:p>
            <a:pPr lvl="0" algn="l" defTabSz="1333500">
              <a:lnSpc>
                <a:spcPct val="90000"/>
              </a:lnSpc>
              <a:spcBef>
                <a:spcPct val="0"/>
              </a:spcBef>
              <a:spcAft>
                <a:spcPct val="35000"/>
              </a:spcAft>
            </a:pPr>
            <a:endParaRPr lang="en-US" sz="3000" b="1" kern="1200" dirty="0">
              <a:solidFill>
                <a:schemeClr val="accent2"/>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r>
              <a:rPr lang="en-US" sz="1400" i="1" dirty="0">
                <a:solidFill>
                  <a:schemeClr val="tx1"/>
                </a:solidFill>
              </a:rPr>
              <a:t>The highlighted program budget updates do not reflect all budget updates, rather changes that are most noteworthy</a:t>
            </a:r>
            <a:endParaRPr lang="en-US" sz="1200" i="1" kern="1200" dirty="0">
              <a:solidFill>
                <a:schemeClr val="tx1"/>
              </a:solidFill>
            </a:endParaRPr>
          </a:p>
        </p:txBody>
      </p:sp>
    </p:spTree>
    <p:extLst>
      <p:ext uri="{BB962C8B-B14F-4D97-AF65-F5344CB8AC3E}">
        <p14:creationId xmlns:p14="http://schemas.microsoft.com/office/powerpoint/2010/main" val="2016080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76" y="76354"/>
            <a:ext cx="9117694" cy="572257"/>
          </a:xfrm>
        </p:spPr>
        <p:txBody>
          <a:bodyPr/>
          <a:lstStyle/>
          <a:p>
            <a:r>
              <a:rPr lang="en-US" dirty="0"/>
              <a:t>Review of 2019-2023 projects and changes</a:t>
            </a:r>
          </a:p>
        </p:txBody>
      </p:sp>
      <p:sp>
        <p:nvSpPr>
          <p:cNvPr id="3" name="Content Placeholder 2"/>
          <p:cNvSpPr>
            <a:spLocks noGrp="1"/>
          </p:cNvSpPr>
          <p:nvPr>
            <p:ph idx="1"/>
          </p:nvPr>
        </p:nvSpPr>
        <p:spPr>
          <a:xfrm>
            <a:off x="101875" y="752197"/>
            <a:ext cx="8912915" cy="5870276"/>
          </a:xfrm>
        </p:spPr>
        <p:txBody>
          <a:bodyPr>
            <a:normAutofit/>
          </a:bodyPr>
          <a:lstStyle/>
          <a:p>
            <a:r>
              <a:rPr lang="en-US" sz="2000" dirty="0"/>
              <a:t>The following tables highlight changes for projects worth $15 million or greater in total cost:</a:t>
            </a:r>
          </a:p>
          <a:p>
            <a:pPr lvl="1" algn="just"/>
            <a:r>
              <a:rPr lang="en-US" sz="1800" dirty="0"/>
              <a:t>Changes in cost (&gt;10%) to total costs as compared to 2018-2022</a:t>
            </a:r>
          </a:p>
          <a:p>
            <a:pPr lvl="1" algn="just"/>
            <a:r>
              <a:rPr lang="en-US" sz="1800" dirty="0"/>
              <a:t>Changes to scheduled start of construction (one year or more)</a:t>
            </a:r>
          </a:p>
          <a:p>
            <a:pPr lvl="1" algn="just"/>
            <a:r>
              <a:rPr lang="en-US" sz="1800" dirty="0"/>
              <a:t>Deleted or unfunded projects as compared to 2018-2022</a:t>
            </a:r>
          </a:p>
          <a:p>
            <a:pPr>
              <a:spcBef>
                <a:spcPts val="1200"/>
              </a:spcBef>
            </a:pPr>
            <a:r>
              <a:rPr lang="en-US" sz="2000" dirty="0"/>
              <a:t>Cost drivers include:</a:t>
            </a:r>
          </a:p>
          <a:p>
            <a:pPr lvl="1"/>
            <a:r>
              <a:rPr lang="en-US" sz="1800" dirty="0"/>
              <a:t>Additional inflation costs incurred when scheduled start of project shifts out</a:t>
            </a:r>
          </a:p>
          <a:p>
            <a:pPr lvl="2"/>
            <a:r>
              <a:rPr lang="en-US" sz="1600" dirty="0"/>
              <a:t>Highway project costs include escalation by 4% to mid-point of construction (per guidance from FHWA)</a:t>
            </a:r>
          </a:p>
          <a:p>
            <a:pPr lvl="2"/>
            <a:r>
              <a:rPr lang="en-US" sz="1600" dirty="0"/>
              <a:t>Conversely, if project construction is initiated sooner, inflation adjustment could reduce total project cost </a:t>
            </a:r>
          </a:p>
          <a:p>
            <a:pPr lvl="1">
              <a:spcBef>
                <a:spcPts val="1200"/>
              </a:spcBef>
            </a:pPr>
            <a:r>
              <a:rPr lang="en-US" sz="1800" dirty="0"/>
              <a:t>Scope changes to MassDOT projects</a:t>
            </a:r>
          </a:p>
          <a:p>
            <a:pPr lvl="1">
              <a:spcBef>
                <a:spcPts val="1200"/>
              </a:spcBef>
            </a:pPr>
            <a:r>
              <a:rPr lang="en-US" sz="1800" dirty="0"/>
              <a:t>Scope changes to MPO projects or regional target projects not under MassDOT control</a:t>
            </a:r>
          </a:p>
          <a:p>
            <a:pPr marL="0" indent="0">
              <a:buNone/>
            </a:pPr>
            <a:endParaRPr lang="en-US" sz="1800" dirty="0"/>
          </a:p>
        </p:txBody>
      </p:sp>
    </p:spTree>
    <p:extLst>
      <p:ext uri="{BB962C8B-B14F-4D97-AF65-F5344CB8AC3E}">
        <p14:creationId xmlns:p14="http://schemas.microsoft.com/office/powerpoint/2010/main" val="3753761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56342187"/>
              </p:ext>
            </p:extLst>
          </p:nvPr>
        </p:nvGraphicFramePr>
        <p:xfrm>
          <a:off x="1940953" y="790715"/>
          <a:ext cx="7067876" cy="5537494"/>
        </p:xfrm>
        <a:graphic>
          <a:graphicData uri="http://schemas.openxmlformats.org/drawingml/2006/table">
            <a:tbl>
              <a:tblPr firstRow="1" bandRow="1">
                <a:tableStyleId>{5C22544A-7EE6-4342-B048-85BDC9FD1C3A}</a:tableStyleId>
              </a:tblPr>
              <a:tblGrid>
                <a:gridCol w="1572268">
                  <a:extLst>
                    <a:ext uri="{9D8B030D-6E8A-4147-A177-3AD203B41FA5}">
                      <a16:colId xmlns:a16="http://schemas.microsoft.com/office/drawing/2014/main" val="20000"/>
                    </a:ext>
                  </a:extLst>
                </a:gridCol>
                <a:gridCol w="1235242">
                  <a:extLst>
                    <a:ext uri="{9D8B030D-6E8A-4147-A177-3AD203B41FA5}">
                      <a16:colId xmlns:a16="http://schemas.microsoft.com/office/drawing/2014/main" val="20001"/>
                    </a:ext>
                  </a:extLst>
                </a:gridCol>
                <a:gridCol w="1294530">
                  <a:extLst>
                    <a:ext uri="{9D8B030D-6E8A-4147-A177-3AD203B41FA5}">
                      <a16:colId xmlns:a16="http://schemas.microsoft.com/office/drawing/2014/main" val="20002"/>
                    </a:ext>
                  </a:extLst>
                </a:gridCol>
                <a:gridCol w="2965836">
                  <a:extLst>
                    <a:ext uri="{9D8B030D-6E8A-4147-A177-3AD203B41FA5}">
                      <a16:colId xmlns:a16="http://schemas.microsoft.com/office/drawing/2014/main" val="20003"/>
                    </a:ext>
                  </a:extLst>
                </a:gridCol>
              </a:tblGrid>
              <a:tr h="610157">
                <a:tc>
                  <a:txBody>
                    <a:bodyPr/>
                    <a:lstStyle/>
                    <a:p>
                      <a:r>
                        <a:rPr lang="en-US" sz="1050" dirty="0"/>
                        <a:t>Project </a:t>
                      </a:r>
                      <a:r>
                        <a:rPr lang="en-US" sz="1050" baseline="0" dirty="0"/>
                        <a:t> </a:t>
                      </a:r>
                    </a:p>
                    <a:p>
                      <a:r>
                        <a:rPr lang="en-US" sz="1050" baseline="0" dirty="0"/>
                        <a:t>(in design)</a:t>
                      </a:r>
                      <a:endParaRPr lang="en-US" sz="1050" dirty="0"/>
                    </a:p>
                  </a:txBody>
                  <a:tcPr/>
                </a:tc>
                <a:tc>
                  <a:txBody>
                    <a:bodyPr/>
                    <a:lstStyle/>
                    <a:p>
                      <a:r>
                        <a:rPr lang="en-US" sz="1050" dirty="0"/>
                        <a:t>2018-2022 project</a:t>
                      </a:r>
                      <a:r>
                        <a:rPr lang="en-US" sz="1050" baseline="0" dirty="0"/>
                        <a:t> cost </a:t>
                      </a:r>
                    </a:p>
                    <a:p>
                      <a:r>
                        <a:rPr lang="en-US" sz="1050" baseline="0" dirty="0"/>
                        <a:t>(in millions)</a:t>
                      </a:r>
                      <a:endParaRPr lang="en-US" sz="1050" b="0" dirty="0"/>
                    </a:p>
                  </a:txBody>
                  <a:tcPr/>
                </a:tc>
                <a:tc>
                  <a:txBody>
                    <a:bodyPr/>
                    <a:lstStyle/>
                    <a:p>
                      <a:r>
                        <a:rPr lang="en-US" sz="1050" baseline="0" dirty="0"/>
                        <a:t>2019-2023 project cost</a:t>
                      </a:r>
                    </a:p>
                  </a:txBody>
                  <a:tcPr/>
                </a:tc>
                <a:tc>
                  <a:txBody>
                    <a:bodyPr/>
                    <a:lstStyle/>
                    <a:p>
                      <a:r>
                        <a:rPr lang="en-US" sz="1050" dirty="0"/>
                        <a:t>Comments</a:t>
                      </a:r>
                    </a:p>
                  </a:txBody>
                  <a:tcPr/>
                </a:tc>
                <a:extLst>
                  <a:ext uri="{0D108BD9-81ED-4DB2-BD59-A6C34878D82A}">
                    <a16:rowId xmlns:a16="http://schemas.microsoft.com/office/drawing/2014/main" val="10000"/>
                  </a:ext>
                </a:extLst>
              </a:tr>
              <a:tr h="6345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Highway</a:t>
                      </a:r>
                      <a:r>
                        <a:rPr lang="en-US" sz="1100" b="0" dirty="0"/>
                        <a:t> / Weymouth-reconstruction – Route18</a:t>
                      </a:r>
                    </a:p>
                  </a:txBody>
                  <a:tcPr anchor="ctr">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a:txBody>
                    <a:bodyPr/>
                    <a:lstStyle/>
                    <a:p>
                      <a:r>
                        <a:rPr lang="en-US" sz="1100" dirty="0"/>
                        <a:t>$85.8</a:t>
                      </a:r>
                      <a:r>
                        <a:rPr lang="en-US" sz="1100" baseline="0" dirty="0"/>
                        <a:t> million</a:t>
                      </a:r>
                      <a:endParaRPr lang="en-US" sz="1100" dirty="0"/>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$62.3 million</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a:solidFill>
                            <a:schemeClr val="tx1"/>
                          </a:solidFill>
                        </a:rPr>
                        <a:t>Revised costs reflects updated estimate at completion due to schedule changes and other allowance items</a:t>
                      </a:r>
                      <a:endParaRPr lang="en-US" sz="1100" dirty="0">
                        <a:solidFill>
                          <a:schemeClr val="tx1"/>
                        </a:solidFill>
                      </a:endParaRPr>
                    </a:p>
                  </a:txBody>
                  <a:tcPr anchor="ctr">
                    <a:lnL w="12700" cap="flat" cmpd="sng" algn="ctr">
                      <a:solidFill>
                        <a:schemeClr val="accent2"/>
                      </a:solidFill>
                      <a:prstDash val="sysDot"/>
                      <a:round/>
                      <a:headEnd type="none" w="med" len="med"/>
                      <a:tailEnd type="none" w="med" len="med"/>
                    </a:lnL>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1"/>
                  </a:ext>
                </a:extLst>
              </a:tr>
              <a:tr h="634563">
                <a:tc>
                  <a:txBody>
                    <a:bodyPr/>
                    <a:lstStyle/>
                    <a:p>
                      <a:pPr algn="l"/>
                      <a:r>
                        <a:rPr lang="en-US" sz="1100" b="1" dirty="0"/>
                        <a:t>Highway </a:t>
                      </a:r>
                      <a:r>
                        <a:rPr lang="en-US" sz="1100" b="0" dirty="0"/>
                        <a:t>/</a:t>
                      </a:r>
                      <a:r>
                        <a:rPr lang="en-US" sz="1100" b="0" baseline="0" dirty="0"/>
                        <a:t> Haverhill bridge replacement</a:t>
                      </a:r>
                      <a:endParaRPr lang="en-US" sz="1100" b="0" dirty="0"/>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t>$58.5 million</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 $117.5</a:t>
                      </a:r>
                      <a:r>
                        <a:rPr lang="en-US" sz="1100" baseline="0" dirty="0">
                          <a:solidFill>
                            <a:schemeClr val="tx1"/>
                          </a:solidFill>
                        </a:rPr>
                        <a:t> million</a:t>
                      </a:r>
                      <a:endParaRPr lang="en-US" sz="1100" dirty="0">
                        <a:solidFill>
                          <a:schemeClr val="tx1"/>
                        </a:solidFill>
                      </a:endParaRP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l"/>
                      <a:r>
                        <a:rPr lang="en-US" sz="1100" dirty="0"/>
                        <a:t>Chosen alternate assumes </a:t>
                      </a:r>
                      <a:r>
                        <a:rPr lang="en-US" sz="1100" baseline="0" dirty="0"/>
                        <a:t>full bridge replacement; 2018-2022 plan assumed only superstructure replacement</a:t>
                      </a:r>
                      <a:endParaRPr lang="en-US" sz="1100" dirty="0"/>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2"/>
                  </a:ext>
                </a:extLst>
              </a:tr>
              <a:tr h="992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Highway</a:t>
                      </a:r>
                      <a:r>
                        <a:rPr lang="en-US" sz="1100" b="0" dirty="0"/>
                        <a:t> /</a:t>
                      </a:r>
                      <a:r>
                        <a:rPr lang="en-US" sz="1100" b="0" baseline="0" dirty="0"/>
                        <a:t> Lynn-Saugus bridge replacement</a:t>
                      </a:r>
                      <a:endParaRPr lang="en-US" sz="1100" b="0" dirty="0"/>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t>$57 million</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$90.7 million</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a:t>As design for structural, mechanical and electrical components advanced from 25% to 90%, the project cost increased.  Design improvements were also added to an adjacent intersection after 25% design.</a:t>
                      </a:r>
                      <a:endParaRPr lang="en-US" sz="1100" dirty="0"/>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3"/>
                  </a:ext>
                </a:extLst>
              </a:tr>
              <a:tr h="6345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Highway</a:t>
                      </a:r>
                      <a:r>
                        <a:rPr lang="en-US" sz="1100" b="0" dirty="0"/>
                        <a:t> / Rutherford Avenue</a:t>
                      </a: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t>$133.4 million</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$152 million</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l"/>
                      <a:r>
                        <a:rPr lang="en-US" sz="1100" dirty="0"/>
                        <a:t>2019-2023 cost</a:t>
                      </a:r>
                      <a:r>
                        <a:rPr lang="en-US" sz="1100" baseline="0" dirty="0"/>
                        <a:t> reflects Boston programmed value in TIP; project is under design by the City of Boston</a:t>
                      </a:r>
                      <a:endParaRPr lang="en-US" sz="1100" dirty="0"/>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5"/>
                  </a:ext>
                </a:extLst>
              </a:tr>
              <a:tr h="6345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Highway</a:t>
                      </a:r>
                      <a:r>
                        <a:rPr lang="en-US" sz="1100" b="0" dirty="0"/>
                        <a:t> / North</a:t>
                      </a:r>
                      <a:r>
                        <a:rPr lang="en-US" sz="1100" b="0" baseline="0" dirty="0"/>
                        <a:t> Washington Street bridge replacement</a:t>
                      </a:r>
                      <a:endParaRPr lang="en-US" sz="1100" b="0" dirty="0"/>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t>$150.9 million</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$185.6</a:t>
                      </a:r>
                      <a:r>
                        <a:rPr lang="en-US" sz="1100" baseline="0" dirty="0">
                          <a:solidFill>
                            <a:schemeClr val="tx1"/>
                          </a:solidFill>
                        </a:rPr>
                        <a:t> million</a:t>
                      </a:r>
                      <a:endParaRPr lang="en-US" sz="1100" dirty="0">
                        <a:solidFill>
                          <a:schemeClr val="tx1"/>
                        </a:solidFill>
                      </a:endParaRP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l"/>
                      <a:r>
                        <a:rPr lang="en-US" sz="1100" dirty="0"/>
                        <a:t>Additional</a:t>
                      </a:r>
                      <a:r>
                        <a:rPr lang="en-US" sz="1100" baseline="0" dirty="0"/>
                        <a:t> mitigation costs for off peak construction; construction start delayed one year adding additional inflation costs</a:t>
                      </a:r>
                      <a:endParaRPr lang="en-US" sz="1100" dirty="0"/>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6"/>
                  </a:ext>
                </a:extLst>
              </a:tr>
              <a:tr h="6345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Highway</a:t>
                      </a:r>
                      <a:r>
                        <a:rPr lang="en-US" sz="1100" b="0" dirty="0"/>
                        <a:t> / Needham-Wellesley</a:t>
                      </a:r>
                      <a:r>
                        <a:rPr lang="en-US" sz="1100" b="0" baseline="0" dirty="0"/>
                        <a:t> 6 bridge reconstructions</a:t>
                      </a:r>
                      <a:endParaRPr lang="en-US" sz="1100" b="0" dirty="0"/>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t>$154.6 million</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$176.2 million</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a:solidFill>
                            <a:schemeClr val="tx1"/>
                          </a:solidFill>
                        </a:rPr>
                        <a:t>Revised costs reflects updated estimate at completion due to schedule changes and other allowance items</a:t>
                      </a:r>
                      <a:endParaRPr lang="en-US" sz="1100" dirty="0"/>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7"/>
                  </a:ext>
                </a:extLst>
              </a:tr>
              <a:tr h="6345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Highway</a:t>
                      </a:r>
                      <a:r>
                        <a:rPr lang="en-US" sz="1100" b="1" baseline="0" dirty="0"/>
                        <a:t> </a:t>
                      </a:r>
                      <a:r>
                        <a:rPr lang="en-US" sz="1100" b="0" baseline="0" dirty="0"/>
                        <a:t>/ Roadway improvements Route138 - Canton</a:t>
                      </a:r>
                      <a:endParaRPr lang="en-US" sz="1100" b="0" dirty="0"/>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t>$13.2 million</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$30.6 million</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l"/>
                      <a:r>
                        <a:rPr lang="en-US" sz="1100" dirty="0"/>
                        <a:t>Initial conceptual estimate in SFY2018 CIP, project is under design and</a:t>
                      </a:r>
                      <a:r>
                        <a:rPr lang="en-US" sz="1100" baseline="0" dirty="0"/>
                        <a:t> cost reflects </a:t>
                      </a:r>
                      <a:r>
                        <a:rPr lang="en-US" sz="1100" dirty="0"/>
                        <a:t>inflation based on revised schedule</a:t>
                      </a:r>
                      <a:endParaRPr lang="en-US" sz="1100" dirty="0">
                        <a:solidFill>
                          <a:srgbClr val="FF0000"/>
                        </a:solidFill>
                      </a:endParaRPr>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9" name="Rectangle 8"/>
          <p:cNvSpPr/>
          <p:nvPr/>
        </p:nvSpPr>
        <p:spPr>
          <a:xfrm>
            <a:off x="87464" y="807595"/>
            <a:ext cx="1853489" cy="58312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4300" tIns="114300" rIns="114300" bIns="114300" numCol="1" spcCol="1270" anchor="t" anchorCtr="0">
            <a:noAutofit/>
          </a:bodyPr>
          <a:lstStyle/>
          <a:p>
            <a:pPr lvl="0" defTabSz="1333500">
              <a:lnSpc>
                <a:spcPct val="90000"/>
              </a:lnSpc>
              <a:spcBef>
                <a:spcPct val="0"/>
              </a:spcBef>
              <a:spcAft>
                <a:spcPct val="35000"/>
              </a:spcAft>
            </a:pPr>
            <a:r>
              <a:rPr lang="en-US" sz="3000" b="1" dirty="0">
                <a:solidFill>
                  <a:schemeClr val="accent2"/>
                </a:solidFill>
              </a:rPr>
              <a:t>Project status – changes to project cost</a:t>
            </a:r>
            <a:endParaRPr lang="en-US" sz="3000" b="1" kern="1200" dirty="0">
              <a:solidFill>
                <a:schemeClr val="accent2"/>
              </a:solidFill>
            </a:endParaRPr>
          </a:p>
          <a:p>
            <a:pPr lvl="0" algn="l" defTabSz="1333500">
              <a:lnSpc>
                <a:spcPct val="90000"/>
              </a:lnSpc>
              <a:spcBef>
                <a:spcPct val="0"/>
              </a:spcBef>
              <a:spcAft>
                <a:spcPct val="35000"/>
              </a:spcAft>
            </a:pPr>
            <a:endParaRPr lang="en-US" sz="3000" b="1" dirty="0">
              <a:solidFill>
                <a:schemeClr val="accent2"/>
              </a:solidFill>
            </a:endParaRPr>
          </a:p>
          <a:p>
            <a:pPr lvl="0" algn="l" defTabSz="1333500">
              <a:lnSpc>
                <a:spcPct val="90000"/>
              </a:lnSpc>
              <a:spcBef>
                <a:spcPct val="0"/>
              </a:spcBef>
              <a:spcAft>
                <a:spcPct val="35000"/>
              </a:spcAft>
            </a:pPr>
            <a:endParaRPr lang="en-US" sz="3000" b="1" kern="1200" dirty="0">
              <a:solidFill>
                <a:schemeClr val="accent2"/>
              </a:solidFill>
            </a:endParaRPr>
          </a:p>
          <a:p>
            <a:pPr lvl="0" algn="l" defTabSz="1333500">
              <a:lnSpc>
                <a:spcPct val="90000"/>
              </a:lnSpc>
              <a:spcBef>
                <a:spcPct val="0"/>
              </a:spcBef>
              <a:spcAft>
                <a:spcPct val="35000"/>
              </a:spcAft>
            </a:pPr>
            <a:r>
              <a:rPr lang="en-US" sz="1400" i="1" dirty="0">
                <a:solidFill>
                  <a:schemeClr val="tx1"/>
                </a:solidFill>
              </a:rPr>
              <a:t>	</a:t>
            </a: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p:txBody>
      </p:sp>
      <p:sp>
        <p:nvSpPr>
          <p:cNvPr id="4" name="Title 1"/>
          <p:cNvSpPr>
            <a:spLocks noGrp="1"/>
          </p:cNvSpPr>
          <p:nvPr>
            <p:ph type="title"/>
          </p:nvPr>
        </p:nvSpPr>
        <p:spPr>
          <a:xfrm>
            <a:off x="101876" y="76354"/>
            <a:ext cx="8912914" cy="572257"/>
          </a:xfrm>
        </p:spPr>
        <p:txBody>
          <a:bodyPr/>
          <a:lstStyle/>
          <a:p>
            <a:r>
              <a:rPr lang="en-US" dirty="0"/>
              <a:t>Plan update: project status</a:t>
            </a:r>
            <a:endParaRPr lang="en-US" sz="2000" dirty="0">
              <a:solidFill>
                <a:srgbClr val="FF0000"/>
              </a:solidFill>
            </a:endParaRPr>
          </a:p>
        </p:txBody>
      </p:sp>
    </p:spTree>
    <p:extLst>
      <p:ext uri="{BB962C8B-B14F-4D97-AF65-F5344CB8AC3E}">
        <p14:creationId xmlns:p14="http://schemas.microsoft.com/office/powerpoint/2010/main" val="3049860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736304370"/>
              </p:ext>
            </p:extLst>
          </p:nvPr>
        </p:nvGraphicFramePr>
        <p:xfrm>
          <a:off x="1940953" y="790715"/>
          <a:ext cx="7067876" cy="5362434"/>
        </p:xfrm>
        <a:graphic>
          <a:graphicData uri="http://schemas.openxmlformats.org/drawingml/2006/table">
            <a:tbl>
              <a:tblPr firstRow="1" bandRow="1">
                <a:tableStyleId>{5C22544A-7EE6-4342-B048-85BDC9FD1C3A}</a:tableStyleId>
              </a:tblPr>
              <a:tblGrid>
                <a:gridCol w="1532163">
                  <a:extLst>
                    <a:ext uri="{9D8B030D-6E8A-4147-A177-3AD203B41FA5}">
                      <a16:colId xmlns:a16="http://schemas.microsoft.com/office/drawing/2014/main" val="20000"/>
                    </a:ext>
                  </a:extLst>
                </a:gridCol>
                <a:gridCol w="1267326">
                  <a:extLst>
                    <a:ext uri="{9D8B030D-6E8A-4147-A177-3AD203B41FA5}">
                      <a16:colId xmlns:a16="http://schemas.microsoft.com/office/drawing/2014/main" val="20001"/>
                    </a:ext>
                  </a:extLst>
                </a:gridCol>
                <a:gridCol w="1302551">
                  <a:extLst>
                    <a:ext uri="{9D8B030D-6E8A-4147-A177-3AD203B41FA5}">
                      <a16:colId xmlns:a16="http://schemas.microsoft.com/office/drawing/2014/main" val="20002"/>
                    </a:ext>
                  </a:extLst>
                </a:gridCol>
                <a:gridCol w="2965836">
                  <a:extLst>
                    <a:ext uri="{9D8B030D-6E8A-4147-A177-3AD203B41FA5}">
                      <a16:colId xmlns:a16="http://schemas.microsoft.com/office/drawing/2014/main" val="20003"/>
                    </a:ext>
                  </a:extLst>
                </a:gridCol>
              </a:tblGrid>
              <a:tr h="864909">
                <a:tc>
                  <a:txBody>
                    <a:bodyPr/>
                    <a:lstStyle/>
                    <a:p>
                      <a:r>
                        <a:rPr lang="en-US" sz="1050" dirty="0"/>
                        <a:t>Project </a:t>
                      </a:r>
                    </a:p>
                    <a:p>
                      <a:r>
                        <a:rPr lang="en-US" sz="1050" dirty="0"/>
                        <a:t>(in design)</a:t>
                      </a:r>
                    </a:p>
                  </a:txBody>
                  <a:tcPr/>
                </a:tc>
                <a:tc>
                  <a:txBody>
                    <a:bodyPr/>
                    <a:lstStyle/>
                    <a:p>
                      <a:r>
                        <a:rPr lang="en-US" sz="1050" dirty="0"/>
                        <a:t>2018-2022 project</a:t>
                      </a:r>
                      <a:r>
                        <a:rPr lang="en-US" sz="1050" baseline="0" dirty="0"/>
                        <a:t> cost </a:t>
                      </a:r>
                    </a:p>
                    <a:p>
                      <a:r>
                        <a:rPr lang="en-US" sz="1050" baseline="0" dirty="0"/>
                        <a:t>(in millions)</a:t>
                      </a:r>
                      <a:endParaRPr lang="en-US" sz="1050" b="0" dirty="0"/>
                    </a:p>
                  </a:txBody>
                  <a:tcPr/>
                </a:tc>
                <a:tc>
                  <a:txBody>
                    <a:bodyPr/>
                    <a:lstStyle/>
                    <a:p>
                      <a:r>
                        <a:rPr lang="en-US" sz="1050" baseline="0" dirty="0"/>
                        <a:t>2019-2023 project cost</a:t>
                      </a:r>
                    </a:p>
                  </a:txBody>
                  <a:tcPr/>
                </a:tc>
                <a:tc>
                  <a:txBody>
                    <a:bodyPr/>
                    <a:lstStyle/>
                    <a:p>
                      <a:r>
                        <a:rPr lang="en-US" sz="1100" dirty="0"/>
                        <a:t>Comments</a:t>
                      </a:r>
                    </a:p>
                  </a:txBody>
                  <a:tcPr/>
                </a:tc>
                <a:extLst>
                  <a:ext uri="{0D108BD9-81ED-4DB2-BD59-A6C34878D82A}">
                    <a16:rowId xmlns:a16="http://schemas.microsoft.com/office/drawing/2014/main" val="10000"/>
                  </a:ext>
                </a:extLst>
              </a:tr>
              <a:tr h="8995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Highway</a:t>
                      </a:r>
                      <a:r>
                        <a:rPr lang="en-US" sz="1100" b="0" dirty="0"/>
                        <a:t> /</a:t>
                      </a:r>
                      <a:r>
                        <a:rPr lang="en-US" sz="1100" b="0" baseline="0" dirty="0"/>
                        <a:t> Fall River Route 79 Davol Street</a:t>
                      </a:r>
                      <a:endParaRPr lang="en-US" sz="1100" b="0" dirty="0"/>
                    </a:p>
                  </a:txBody>
                  <a:tcPr anchor="ctr">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a:txBody>
                    <a:bodyPr/>
                    <a:lstStyle/>
                    <a:p>
                      <a:r>
                        <a:rPr lang="en-US" sz="1100" dirty="0"/>
                        <a:t>$78.9 million</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$93.9 million</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a:txBody>
                    <a:bodyPr/>
                    <a:lstStyle/>
                    <a:p>
                      <a:pPr algn="l"/>
                      <a:r>
                        <a:rPr lang="en-US" sz="1100" dirty="0"/>
                        <a:t>Project</a:t>
                      </a:r>
                      <a:r>
                        <a:rPr lang="en-US" sz="1100" baseline="0" dirty="0"/>
                        <a:t> is in a conceptual stage (</a:t>
                      </a:r>
                      <a:r>
                        <a:rPr lang="en-US" sz="1100" dirty="0"/>
                        <a:t>Pre-25% design) with alternatives being evaluated based on FHWA and local concerns. </a:t>
                      </a:r>
                    </a:p>
                  </a:txBody>
                  <a:tcPr anchor="ctr">
                    <a:lnL w="12700" cap="flat" cmpd="sng" algn="ctr">
                      <a:solidFill>
                        <a:schemeClr val="accent2"/>
                      </a:solidFill>
                      <a:prstDash val="sysDot"/>
                      <a:round/>
                      <a:headEnd type="none" w="med" len="med"/>
                      <a:tailEnd type="none" w="med" len="med"/>
                    </a:lnL>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4"/>
                  </a:ext>
                </a:extLst>
              </a:tr>
              <a:tr h="8995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Highway </a:t>
                      </a:r>
                      <a:r>
                        <a:rPr lang="en-US" sz="1100" b="0" dirty="0"/>
                        <a:t>/ I-95 north interstate maintenance</a:t>
                      </a:r>
                      <a:endParaRPr lang="en-US" sz="1100" dirty="0"/>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$15.4 million</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$20.4 million</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Project delayed</a:t>
                      </a:r>
                      <a:r>
                        <a:rPr lang="en-US" sz="1100" baseline="0" dirty="0">
                          <a:solidFill>
                            <a:schemeClr val="tx1"/>
                          </a:solidFill>
                        </a:rPr>
                        <a:t>; cost increase reflects additional inflation based on anticipated start date</a:t>
                      </a:r>
                      <a:endParaRPr lang="en-US" sz="1100" dirty="0">
                        <a:solidFill>
                          <a:schemeClr val="tx1"/>
                        </a:solidFill>
                      </a:endParaRPr>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5"/>
                  </a:ext>
                </a:extLst>
              </a:tr>
              <a:tr h="8995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Highway </a:t>
                      </a:r>
                      <a:r>
                        <a:rPr lang="en-US" sz="1100" b="0" dirty="0"/>
                        <a:t>/ Charlemont Bridge rehabilitation</a:t>
                      </a:r>
                      <a:endParaRPr lang="en-US" sz="1100" dirty="0"/>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$26.8 million</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$26.8 million</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l"/>
                      <a:r>
                        <a:rPr lang="en-US" sz="1100" dirty="0">
                          <a:solidFill>
                            <a:schemeClr val="tx1"/>
                          </a:solidFill>
                        </a:rPr>
                        <a:t>Highway is working with the</a:t>
                      </a:r>
                      <a:r>
                        <a:rPr lang="en-US" sz="1100" baseline="0" dirty="0">
                          <a:solidFill>
                            <a:schemeClr val="tx1"/>
                          </a:solidFill>
                        </a:rPr>
                        <a:t> local community to scope the appropriate level of investment to address regional traffic and mobility needs</a:t>
                      </a:r>
                      <a:endParaRPr lang="en-US" sz="1100" dirty="0">
                        <a:solidFill>
                          <a:schemeClr val="tx1"/>
                        </a:solidFill>
                      </a:endParaRPr>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1"/>
                  </a:ext>
                </a:extLst>
              </a:tr>
              <a:tr h="8995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Highway </a:t>
                      </a:r>
                      <a:r>
                        <a:rPr lang="en-US" sz="1100" b="0" dirty="0"/>
                        <a:t>/ Mount Auburn Street rehabilitation</a:t>
                      </a:r>
                      <a:endParaRPr lang="en-US" sz="1100" dirty="0"/>
                    </a:p>
                  </a:txBody>
                  <a:tcP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$16.4 million</a:t>
                      </a:r>
                    </a:p>
                  </a:txBody>
                  <a:tcP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baseline="0" dirty="0">
                          <a:solidFill>
                            <a:schemeClr val="tx1"/>
                          </a:solidFill>
                        </a:rPr>
                        <a:t>$19.4 million</a:t>
                      </a:r>
                    </a:p>
                  </a:txBody>
                  <a:tcP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Initial conceptual estimate, project</a:t>
                      </a:r>
                      <a:r>
                        <a:rPr lang="en-US" sz="1100" baseline="0" dirty="0"/>
                        <a:t> cost increase reflects additional inflation based on anticipated start date</a:t>
                      </a:r>
                      <a:endParaRPr lang="en-US" sz="1100" dirty="0">
                        <a:solidFill>
                          <a:srgbClr val="FF0000"/>
                        </a:solidFill>
                      </a:endParaRPr>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2"/>
                  </a:ext>
                </a:extLst>
              </a:tr>
              <a:tr h="8995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Highway </a:t>
                      </a:r>
                      <a:r>
                        <a:rPr lang="en-US" sz="1100" b="0" dirty="0"/>
                        <a:t>/ Fitchburg (Twin</a:t>
                      </a:r>
                      <a:r>
                        <a:rPr lang="en-US" sz="1100" b="0" baseline="0" dirty="0"/>
                        <a:t> Cities Rail Trail)</a:t>
                      </a:r>
                      <a:endParaRPr lang="en-US" sz="1100" dirty="0"/>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t>$16.3 million</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$20.8 million</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l"/>
                      <a:r>
                        <a:rPr lang="en-US" sz="1100" baseline="0" dirty="0">
                          <a:solidFill>
                            <a:schemeClr val="tx1"/>
                          </a:solidFill>
                        </a:rPr>
                        <a:t>Project delayed; inflation increase based on a new start date of FFY 2020 and additional scope changes based on railroad issues. </a:t>
                      </a:r>
                      <a:endParaRPr lang="en-US" sz="1100" dirty="0">
                        <a:solidFill>
                          <a:schemeClr val="tx1"/>
                        </a:solidFill>
                      </a:endParaRPr>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9" name="Rectangle 8"/>
          <p:cNvSpPr/>
          <p:nvPr/>
        </p:nvSpPr>
        <p:spPr>
          <a:xfrm>
            <a:off x="87464" y="807595"/>
            <a:ext cx="1853489" cy="58312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4300" tIns="114300" rIns="114300" bIns="114300" numCol="1" spcCol="1270" anchor="t" anchorCtr="0">
            <a:noAutofit/>
          </a:bodyPr>
          <a:lstStyle/>
          <a:p>
            <a:pPr lvl="0" defTabSz="1333500">
              <a:lnSpc>
                <a:spcPct val="90000"/>
              </a:lnSpc>
              <a:spcBef>
                <a:spcPct val="0"/>
              </a:spcBef>
              <a:spcAft>
                <a:spcPct val="35000"/>
              </a:spcAft>
            </a:pPr>
            <a:r>
              <a:rPr lang="en-US" sz="3000" b="1" dirty="0">
                <a:solidFill>
                  <a:schemeClr val="bg1">
                    <a:lumMod val="75000"/>
                  </a:schemeClr>
                </a:solidFill>
              </a:rPr>
              <a:t>Project status – changes to project costs</a:t>
            </a:r>
            <a:endParaRPr lang="en-US" sz="3000" b="1" kern="1200" dirty="0">
              <a:solidFill>
                <a:schemeClr val="bg1">
                  <a:lumMod val="75000"/>
                </a:schemeClr>
              </a:solidFill>
            </a:endParaRPr>
          </a:p>
          <a:p>
            <a:pPr lvl="0" algn="l" defTabSz="1333500">
              <a:lnSpc>
                <a:spcPct val="90000"/>
              </a:lnSpc>
              <a:spcBef>
                <a:spcPct val="0"/>
              </a:spcBef>
              <a:spcAft>
                <a:spcPct val="35000"/>
              </a:spcAft>
            </a:pPr>
            <a:endParaRPr lang="en-US" sz="3000" b="1" dirty="0">
              <a:solidFill>
                <a:schemeClr val="accent2"/>
              </a:solidFill>
            </a:endParaRPr>
          </a:p>
          <a:p>
            <a:pPr lvl="0" algn="l" defTabSz="1333500">
              <a:lnSpc>
                <a:spcPct val="90000"/>
              </a:lnSpc>
              <a:spcBef>
                <a:spcPct val="0"/>
              </a:spcBef>
              <a:spcAft>
                <a:spcPct val="35000"/>
              </a:spcAft>
            </a:pPr>
            <a:endParaRPr lang="en-US" sz="3000" b="1" kern="1200" dirty="0">
              <a:solidFill>
                <a:schemeClr val="accent2"/>
              </a:solidFill>
            </a:endParaRPr>
          </a:p>
          <a:p>
            <a:pPr lvl="0" algn="l" defTabSz="1333500">
              <a:lnSpc>
                <a:spcPct val="90000"/>
              </a:lnSpc>
              <a:spcBef>
                <a:spcPct val="0"/>
              </a:spcBef>
              <a:spcAft>
                <a:spcPct val="35000"/>
              </a:spcAft>
            </a:pPr>
            <a:r>
              <a:rPr lang="en-US" sz="1400" i="1" dirty="0">
                <a:solidFill>
                  <a:schemeClr val="tx1"/>
                </a:solidFill>
              </a:rPr>
              <a:t>	</a:t>
            </a: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p:txBody>
      </p:sp>
      <p:sp>
        <p:nvSpPr>
          <p:cNvPr id="4" name="Title 1"/>
          <p:cNvSpPr>
            <a:spLocks noGrp="1"/>
          </p:cNvSpPr>
          <p:nvPr>
            <p:ph type="title"/>
          </p:nvPr>
        </p:nvSpPr>
        <p:spPr>
          <a:xfrm>
            <a:off x="101876" y="76354"/>
            <a:ext cx="8912914" cy="572257"/>
          </a:xfrm>
        </p:spPr>
        <p:txBody>
          <a:bodyPr/>
          <a:lstStyle/>
          <a:p>
            <a:r>
              <a:rPr lang="en-US" dirty="0"/>
              <a:t>Plan update: project status</a:t>
            </a:r>
            <a:endParaRPr lang="en-US" sz="2000" dirty="0">
              <a:solidFill>
                <a:srgbClr val="FF0000"/>
              </a:solidFill>
            </a:endParaRPr>
          </a:p>
        </p:txBody>
      </p:sp>
    </p:spTree>
    <p:extLst>
      <p:ext uri="{BB962C8B-B14F-4D97-AF65-F5344CB8AC3E}">
        <p14:creationId xmlns:p14="http://schemas.microsoft.com/office/powerpoint/2010/main" val="2222668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437012864"/>
              </p:ext>
            </p:extLst>
          </p:nvPr>
        </p:nvGraphicFramePr>
        <p:xfrm>
          <a:off x="1940953" y="790714"/>
          <a:ext cx="7067876" cy="5241691"/>
        </p:xfrm>
        <a:graphic>
          <a:graphicData uri="http://schemas.openxmlformats.org/drawingml/2006/table">
            <a:tbl>
              <a:tblPr firstRow="1" bandRow="1">
                <a:tableStyleId>{5C22544A-7EE6-4342-B048-85BDC9FD1C3A}</a:tableStyleId>
              </a:tblPr>
              <a:tblGrid>
                <a:gridCol w="1532163">
                  <a:extLst>
                    <a:ext uri="{9D8B030D-6E8A-4147-A177-3AD203B41FA5}">
                      <a16:colId xmlns:a16="http://schemas.microsoft.com/office/drawing/2014/main" val="20000"/>
                    </a:ext>
                  </a:extLst>
                </a:gridCol>
                <a:gridCol w="1267326">
                  <a:extLst>
                    <a:ext uri="{9D8B030D-6E8A-4147-A177-3AD203B41FA5}">
                      <a16:colId xmlns:a16="http://schemas.microsoft.com/office/drawing/2014/main" val="20001"/>
                    </a:ext>
                  </a:extLst>
                </a:gridCol>
                <a:gridCol w="1302551">
                  <a:extLst>
                    <a:ext uri="{9D8B030D-6E8A-4147-A177-3AD203B41FA5}">
                      <a16:colId xmlns:a16="http://schemas.microsoft.com/office/drawing/2014/main" val="20002"/>
                    </a:ext>
                  </a:extLst>
                </a:gridCol>
                <a:gridCol w="2965836">
                  <a:extLst>
                    <a:ext uri="{9D8B030D-6E8A-4147-A177-3AD203B41FA5}">
                      <a16:colId xmlns:a16="http://schemas.microsoft.com/office/drawing/2014/main" val="20003"/>
                    </a:ext>
                  </a:extLst>
                </a:gridCol>
              </a:tblGrid>
              <a:tr h="790143">
                <a:tc>
                  <a:txBody>
                    <a:bodyPr/>
                    <a:lstStyle/>
                    <a:p>
                      <a:r>
                        <a:rPr lang="en-US" sz="1050" dirty="0"/>
                        <a:t>Project</a:t>
                      </a:r>
                    </a:p>
                    <a:p>
                      <a:r>
                        <a:rPr lang="en-US" sz="1050" dirty="0"/>
                        <a:t>(active projects)</a:t>
                      </a:r>
                    </a:p>
                  </a:txBody>
                  <a:tcPr/>
                </a:tc>
                <a:tc>
                  <a:txBody>
                    <a:bodyPr/>
                    <a:lstStyle/>
                    <a:p>
                      <a:r>
                        <a:rPr lang="en-US" sz="1050" dirty="0"/>
                        <a:t>2018-2022 project</a:t>
                      </a:r>
                      <a:r>
                        <a:rPr lang="en-US" sz="1050" baseline="0" dirty="0"/>
                        <a:t> cost </a:t>
                      </a:r>
                    </a:p>
                    <a:p>
                      <a:r>
                        <a:rPr lang="en-US" sz="1050" baseline="0" dirty="0"/>
                        <a:t>(in millions)</a:t>
                      </a:r>
                      <a:endParaRPr lang="en-US" sz="1050" b="0" dirty="0"/>
                    </a:p>
                  </a:txBody>
                  <a:tcPr/>
                </a:tc>
                <a:tc>
                  <a:txBody>
                    <a:bodyPr/>
                    <a:lstStyle/>
                    <a:p>
                      <a:r>
                        <a:rPr lang="en-US" sz="1050" baseline="0" dirty="0"/>
                        <a:t>2019-2023 project cost</a:t>
                      </a:r>
                    </a:p>
                  </a:txBody>
                  <a:tcPr/>
                </a:tc>
                <a:tc>
                  <a:txBody>
                    <a:bodyPr/>
                    <a:lstStyle/>
                    <a:p>
                      <a:r>
                        <a:rPr lang="en-US" sz="1100" dirty="0"/>
                        <a:t>Comments</a:t>
                      </a:r>
                    </a:p>
                  </a:txBody>
                  <a:tcPr/>
                </a:tc>
                <a:extLst>
                  <a:ext uri="{0D108BD9-81ED-4DB2-BD59-A6C34878D82A}">
                    <a16:rowId xmlns:a16="http://schemas.microsoft.com/office/drawing/2014/main" val="10000"/>
                  </a:ext>
                </a:extLst>
              </a:tr>
              <a:tr h="5899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Highway </a:t>
                      </a:r>
                      <a:r>
                        <a:rPr lang="en-US" sz="1100" b="0" dirty="0"/>
                        <a:t>/ Casey Overpass</a:t>
                      </a:r>
                    </a:p>
                  </a:txBody>
                  <a:tcPr anchor="ctr">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a:txBody>
                    <a:bodyPr/>
                    <a:lstStyle/>
                    <a:p>
                      <a:r>
                        <a:rPr lang="en-US" sz="1100" dirty="0"/>
                        <a:t>$68.2</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$86.5 million</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a:txBody>
                    <a:bodyPr/>
                    <a:lstStyle/>
                    <a:p>
                      <a:pPr algn="l"/>
                      <a:r>
                        <a:rPr lang="en-US" sz="1100" dirty="0"/>
                        <a:t>Increased</a:t>
                      </a:r>
                      <a:r>
                        <a:rPr lang="en-US" sz="1100" baseline="0" dirty="0"/>
                        <a:t> in cost related to additional scope (station canopy) requested by the MBTA</a:t>
                      </a:r>
                      <a:endParaRPr lang="en-US" sz="1100" dirty="0"/>
                    </a:p>
                  </a:txBody>
                  <a:tcPr anchor="ctr">
                    <a:lnL w="12700" cap="flat" cmpd="sng" algn="ctr">
                      <a:solidFill>
                        <a:schemeClr val="accent2"/>
                      </a:solidFill>
                      <a:prstDash val="sysDot"/>
                      <a:round/>
                      <a:headEnd type="none" w="med" len="med"/>
                      <a:tailEnd type="none" w="med" len="med"/>
                    </a:lnL>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1"/>
                  </a:ext>
                </a:extLst>
              </a:tr>
              <a:tr h="8217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Highway</a:t>
                      </a:r>
                      <a:r>
                        <a:rPr lang="en-US" sz="1100" dirty="0"/>
                        <a:t> /  </a:t>
                      </a:r>
                      <a:r>
                        <a:rPr lang="en-US" sz="1100" baseline="0" dirty="0"/>
                        <a:t> Commonwealth Ave. bridge replacement</a:t>
                      </a:r>
                      <a:endParaRPr lang="en-US" sz="1100" dirty="0"/>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$68.3 million</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$85.1 million</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l"/>
                      <a:r>
                        <a:rPr lang="en-US" sz="1100" dirty="0"/>
                        <a:t>Increased</a:t>
                      </a:r>
                      <a:r>
                        <a:rPr lang="en-US" sz="1100" baseline="0" dirty="0"/>
                        <a:t> in cost related to additional MBTA scope</a:t>
                      </a:r>
                      <a:endParaRPr lang="en-US" sz="1100" dirty="0"/>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2"/>
                  </a:ext>
                </a:extLst>
              </a:tr>
              <a:tr h="11645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Highway </a:t>
                      </a:r>
                      <a:r>
                        <a:rPr lang="en-US" sz="1100" b="0" dirty="0"/>
                        <a:t>/</a:t>
                      </a:r>
                      <a:r>
                        <a:rPr lang="en-US" sz="1100" b="1" dirty="0"/>
                        <a:t> </a:t>
                      </a:r>
                      <a:r>
                        <a:rPr lang="en-US" sz="1100" b="0" dirty="0"/>
                        <a:t>AET implementation</a:t>
                      </a:r>
                      <a:r>
                        <a:rPr lang="en-US" sz="1100" b="0" baseline="0" dirty="0"/>
                        <a:t> &amp; toll plaza demolition</a:t>
                      </a:r>
                      <a:endParaRPr lang="en-US" sz="1100" dirty="0"/>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$199.6 million</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$164.6 million</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l"/>
                      <a:r>
                        <a:rPr lang="en-US" sz="1100" dirty="0"/>
                        <a:t>Prior CIP values included costs for </a:t>
                      </a:r>
                      <a:r>
                        <a:rPr lang="en-US" sz="1100" baseline="0" dirty="0"/>
                        <a:t>both the implementation, demolition and ongoing systems maintenance costs. System maintenance costs were transferred to the operating budget in September 2017</a:t>
                      </a:r>
                      <a:endParaRPr lang="en-US" sz="1100" dirty="0"/>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3"/>
                  </a:ext>
                </a:extLst>
              </a:tr>
              <a:tr h="8217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Highway </a:t>
                      </a:r>
                      <a:r>
                        <a:rPr lang="en-US" sz="1100" b="0" dirty="0"/>
                        <a:t>/ Longfellow Bridge</a:t>
                      </a: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t>$270.2 million</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$306.7 million</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a:solidFill>
                            <a:schemeClr val="tx1"/>
                          </a:solidFill>
                        </a:rPr>
                        <a:t>Revised costs reflects updated estimate at completion due to settlements and other allowance items</a:t>
                      </a:r>
                      <a:endParaRPr lang="en-US" sz="1100" dirty="0">
                        <a:solidFill>
                          <a:srgbClr val="FF0000"/>
                        </a:solidFill>
                      </a:endParaRPr>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4"/>
                  </a:ext>
                </a:extLst>
              </a:tr>
              <a:tr h="10535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Rail / </a:t>
                      </a:r>
                      <a:r>
                        <a:rPr lang="en-US" sz="1100" dirty="0"/>
                        <a:t>South Coast Rail  </a:t>
                      </a: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t>$144 million</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$176.8 million</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l"/>
                      <a:r>
                        <a:rPr lang="en-US" sz="1100" baseline="0" dirty="0"/>
                        <a:t>Additional funds budgeted in FY 19 to cover design, permitting and early action items; finance plan for Phase 1 construction is under development </a:t>
                      </a:r>
                      <a:endParaRPr lang="en-US" sz="1100" dirty="0"/>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9" name="Rectangle 8"/>
          <p:cNvSpPr/>
          <p:nvPr/>
        </p:nvSpPr>
        <p:spPr>
          <a:xfrm>
            <a:off x="87464" y="807595"/>
            <a:ext cx="1853489" cy="58312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4300" tIns="114300" rIns="114300" bIns="114300" numCol="1" spcCol="1270" anchor="t" anchorCtr="0">
            <a:noAutofit/>
          </a:bodyPr>
          <a:lstStyle/>
          <a:p>
            <a:pPr lvl="0" defTabSz="1333500">
              <a:lnSpc>
                <a:spcPct val="90000"/>
              </a:lnSpc>
              <a:spcBef>
                <a:spcPct val="0"/>
              </a:spcBef>
              <a:spcAft>
                <a:spcPct val="35000"/>
              </a:spcAft>
            </a:pPr>
            <a:r>
              <a:rPr lang="en-US" sz="3000" b="1" dirty="0">
                <a:solidFill>
                  <a:schemeClr val="bg1">
                    <a:lumMod val="75000"/>
                  </a:schemeClr>
                </a:solidFill>
              </a:rPr>
              <a:t>Project status – changes to project costs</a:t>
            </a:r>
            <a:endParaRPr lang="en-US" sz="3000" b="1" kern="1200" dirty="0">
              <a:solidFill>
                <a:schemeClr val="bg1">
                  <a:lumMod val="75000"/>
                </a:schemeClr>
              </a:solidFill>
            </a:endParaRPr>
          </a:p>
          <a:p>
            <a:pPr lvl="0" algn="l" defTabSz="1333500">
              <a:lnSpc>
                <a:spcPct val="90000"/>
              </a:lnSpc>
              <a:spcBef>
                <a:spcPct val="0"/>
              </a:spcBef>
              <a:spcAft>
                <a:spcPct val="35000"/>
              </a:spcAft>
            </a:pPr>
            <a:endParaRPr lang="en-US" sz="3000" b="1" dirty="0">
              <a:solidFill>
                <a:schemeClr val="accent2"/>
              </a:solidFill>
            </a:endParaRPr>
          </a:p>
          <a:p>
            <a:pPr lvl="0" algn="l" defTabSz="1333500">
              <a:lnSpc>
                <a:spcPct val="90000"/>
              </a:lnSpc>
              <a:spcBef>
                <a:spcPct val="0"/>
              </a:spcBef>
              <a:spcAft>
                <a:spcPct val="35000"/>
              </a:spcAft>
            </a:pPr>
            <a:endParaRPr lang="en-US" sz="3000" b="1" kern="1200" dirty="0">
              <a:solidFill>
                <a:schemeClr val="accent2"/>
              </a:solidFill>
            </a:endParaRPr>
          </a:p>
          <a:p>
            <a:pPr lvl="0" algn="l" defTabSz="1333500">
              <a:lnSpc>
                <a:spcPct val="90000"/>
              </a:lnSpc>
              <a:spcBef>
                <a:spcPct val="0"/>
              </a:spcBef>
              <a:spcAft>
                <a:spcPct val="35000"/>
              </a:spcAft>
            </a:pPr>
            <a:r>
              <a:rPr lang="en-US" sz="1400" i="1" dirty="0">
                <a:solidFill>
                  <a:schemeClr val="tx1"/>
                </a:solidFill>
              </a:rPr>
              <a:t>	</a:t>
            </a: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p:txBody>
      </p:sp>
      <p:sp>
        <p:nvSpPr>
          <p:cNvPr id="4" name="Title 1"/>
          <p:cNvSpPr>
            <a:spLocks noGrp="1"/>
          </p:cNvSpPr>
          <p:nvPr>
            <p:ph type="title"/>
          </p:nvPr>
        </p:nvSpPr>
        <p:spPr>
          <a:xfrm>
            <a:off x="101876" y="76354"/>
            <a:ext cx="8912914" cy="572257"/>
          </a:xfrm>
        </p:spPr>
        <p:txBody>
          <a:bodyPr/>
          <a:lstStyle/>
          <a:p>
            <a:r>
              <a:rPr lang="en-US" dirty="0"/>
              <a:t>Plan update: project status</a:t>
            </a:r>
            <a:endParaRPr lang="en-US" sz="2000" dirty="0">
              <a:solidFill>
                <a:srgbClr val="FF0000"/>
              </a:solidFill>
            </a:endParaRPr>
          </a:p>
        </p:txBody>
      </p:sp>
    </p:spTree>
    <p:extLst>
      <p:ext uri="{BB962C8B-B14F-4D97-AF65-F5344CB8AC3E}">
        <p14:creationId xmlns:p14="http://schemas.microsoft.com/office/powerpoint/2010/main" val="586395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101875" y="752197"/>
            <a:ext cx="8912915" cy="5870276"/>
          </a:xfrm>
        </p:spPr>
        <p:txBody>
          <a:bodyPr>
            <a:normAutofit/>
          </a:bodyPr>
          <a:lstStyle/>
          <a:p>
            <a:r>
              <a:rPr lang="en-US" b="1" dirty="0"/>
              <a:t>CIP updates:</a:t>
            </a:r>
          </a:p>
          <a:p>
            <a:pPr lvl="1" algn="just"/>
            <a:r>
              <a:rPr lang="en-US" dirty="0"/>
              <a:t>Updates to approach</a:t>
            </a:r>
          </a:p>
          <a:p>
            <a:pPr lvl="1" algn="just"/>
            <a:r>
              <a:rPr lang="en-US" dirty="0"/>
              <a:t>Updated program budgets</a:t>
            </a:r>
          </a:p>
          <a:p>
            <a:pPr lvl="1" algn="just"/>
            <a:r>
              <a:rPr lang="en-US" dirty="0"/>
              <a:t>Updated spending by source</a:t>
            </a:r>
          </a:p>
          <a:p>
            <a:pPr lvl="1" algn="just"/>
            <a:r>
              <a:rPr lang="en-US" dirty="0"/>
              <a:t>Update on highlighted projects</a:t>
            </a:r>
          </a:p>
          <a:p>
            <a:pPr marL="0" indent="0">
              <a:buNone/>
            </a:pPr>
            <a:endParaRPr lang="en-US" dirty="0"/>
          </a:p>
          <a:p>
            <a:r>
              <a:rPr lang="en-US" b="1" dirty="0"/>
              <a:t>Today:</a:t>
            </a:r>
          </a:p>
          <a:p>
            <a:pPr lvl="1"/>
            <a:r>
              <a:rPr lang="en-US" dirty="0"/>
              <a:t>Need feedback on draft plan</a:t>
            </a:r>
          </a:p>
          <a:p>
            <a:pPr lvl="1"/>
            <a:r>
              <a:rPr lang="en-US" dirty="0"/>
              <a:t>Approval to release for public comment and review</a:t>
            </a:r>
          </a:p>
          <a:p>
            <a:endParaRPr lang="en-US" dirty="0"/>
          </a:p>
        </p:txBody>
      </p:sp>
    </p:spTree>
    <p:extLst>
      <p:ext uri="{BB962C8B-B14F-4D97-AF65-F5344CB8AC3E}">
        <p14:creationId xmlns:p14="http://schemas.microsoft.com/office/powerpoint/2010/main" val="3677749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509506433"/>
              </p:ext>
            </p:extLst>
          </p:nvPr>
        </p:nvGraphicFramePr>
        <p:xfrm>
          <a:off x="1828799" y="790715"/>
          <a:ext cx="7180030" cy="3408780"/>
        </p:xfrm>
        <a:graphic>
          <a:graphicData uri="http://schemas.openxmlformats.org/drawingml/2006/table">
            <a:tbl>
              <a:tblPr firstRow="1" bandRow="1">
                <a:tableStyleId>{5C22544A-7EE6-4342-B048-85BDC9FD1C3A}</a:tableStyleId>
              </a:tblPr>
              <a:tblGrid>
                <a:gridCol w="1620254">
                  <a:extLst>
                    <a:ext uri="{9D8B030D-6E8A-4147-A177-3AD203B41FA5}">
                      <a16:colId xmlns:a16="http://schemas.microsoft.com/office/drawing/2014/main" val="20000"/>
                    </a:ext>
                  </a:extLst>
                </a:gridCol>
                <a:gridCol w="1243263">
                  <a:extLst>
                    <a:ext uri="{9D8B030D-6E8A-4147-A177-3AD203B41FA5}">
                      <a16:colId xmlns:a16="http://schemas.microsoft.com/office/drawing/2014/main" val="20001"/>
                    </a:ext>
                  </a:extLst>
                </a:gridCol>
                <a:gridCol w="1303615">
                  <a:extLst>
                    <a:ext uri="{9D8B030D-6E8A-4147-A177-3AD203B41FA5}">
                      <a16:colId xmlns:a16="http://schemas.microsoft.com/office/drawing/2014/main" val="20002"/>
                    </a:ext>
                  </a:extLst>
                </a:gridCol>
                <a:gridCol w="3012898">
                  <a:extLst>
                    <a:ext uri="{9D8B030D-6E8A-4147-A177-3AD203B41FA5}">
                      <a16:colId xmlns:a16="http://schemas.microsoft.com/office/drawing/2014/main" val="20003"/>
                    </a:ext>
                  </a:extLst>
                </a:gridCol>
              </a:tblGrid>
              <a:tr h="716352">
                <a:tc>
                  <a:txBody>
                    <a:bodyPr/>
                    <a:lstStyle/>
                    <a:p>
                      <a:r>
                        <a:rPr lang="en-US" sz="1100" dirty="0"/>
                        <a:t>Project</a:t>
                      </a:r>
                    </a:p>
                  </a:txBody>
                  <a:tcPr/>
                </a:tc>
                <a:tc>
                  <a:txBody>
                    <a:bodyPr/>
                    <a:lstStyle/>
                    <a:p>
                      <a:r>
                        <a:rPr lang="en-US" sz="1100" dirty="0"/>
                        <a:t>2018-2022 project</a:t>
                      </a:r>
                      <a:r>
                        <a:rPr lang="en-US" sz="1100" baseline="0" dirty="0"/>
                        <a:t> cost </a:t>
                      </a:r>
                    </a:p>
                    <a:p>
                      <a:r>
                        <a:rPr lang="en-US" sz="1100" baseline="0" dirty="0"/>
                        <a:t>(in millions)</a:t>
                      </a:r>
                      <a:endParaRPr lang="en-US" sz="1100" b="0" dirty="0"/>
                    </a:p>
                  </a:txBody>
                  <a:tcPr/>
                </a:tc>
                <a:tc>
                  <a:txBody>
                    <a:bodyPr/>
                    <a:lstStyle/>
                    <a:p>
                      <a:r>
                        <a:rPr lang="en-US" sz="1100" baseline="0" dirty="0"/>
                        <a:t>2019-2023 project cost</a:t>
                      </a:r>
                    </a:p>
                    <a:p>
                      <a:r>
                        <a:rPr lang="en-US" sz="1100" baseline="0" dirty="0"/>
                        <a:t>2019-2023</a:t>
                      </a:r>
                      <a:endParaRPr lang="en-US" sz="1100" dirty="0"/>
                    </a:p>
                  </a:txBody>
                  <a:tcPr/>
                </a:tc>
                <a:tc>
                  <a:txBody>
                    <a:bodyPr/>
                    <a:lstStyle/>
                    <a:p>
                      <a:r>
                        <a:rPr lang="en-US" sz="1100" dirty="0"/>
                        <a:t>Comments</a:t>
                      </a:r>
                    </a:p>
                  </a:txBody>
                  <a:tcPr/>
                </a:tc>
                <a:extLst>
                  <a:ext uri="{0D108BD9-81ED-4DB2-BD59-A6C34878D82A}">
                    <a16:rowId xmlns:a16="http://schemas.microsoft.com/office/drawing/2014/main" val="10000"/>
                  </a:ext>
                </a:extLst>
              </a:tr>
              <a:tr h="1041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MBTA</a:t>
                      </a:r>
                      <a:r>
                        <a:rPr lang="en-US" sz="1100" dirty="0"/>
                        <a:t> / Red Line/Orange</a:t>
                      </a:r>
                      <a:r>
                        <a:rPr lang="en-US" sz="1100" baseline="0" dirty="0"/>
                        <a:t> Line Infrastructure Improvements</a:t>
                      </a:r>
                      <a:endParaRPr lang="en-US" sz="1100" dirty="0"/>
                    </a:p>
                  </a:txBody>
                  <a:tcPr anchor="ctr">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N/A</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$2,003.0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a:txBody>
                    <a:bodyPr/>
                    <a:lstStyle/>
                    <a:p>
                      <a:r>
                        <a:rPr lang="en-US" sz="1100" dirty="0"/>
                        <a:t>Reflects integration of all RL/OL improvements projects into one program (infrastructure improvements, vehicles,</a:t>
                      </a:r>
                      <a:r>
                        <a:rPr lang="en-US" sz="1100" baseline="0" dirty="0"/>
                        <a:t> </a:t>
                      </a:r>
                      <a:r>
                        <a:rPr lang="en-US" sz="1100" dirty="0"/>
                        <a:t>track, signals and power, etc.) that were previously captured in other programs</a:t>
                      </a:r>
                      <a:r>
                        <a:rPr lang="en-US" sz="1100" baseline="0" dirty="0"/>
                        <a:t> and projects</a:t>
                      </a:r>
                      <a:endParaRPr lang="en-US" sz="1100" dirty="0"/>
                    </a:p>
                  </a:txBody>
                  <a:tcPr anchor="ctr">
                    <a:lnL w="12700" cap="flat" cmpd="sng" algn="ctr">
                      <a:solidFill>
                        <a:schemeClr val="accent2"/>
                      </a:solidFill>
                      <a:prstDash val="sysDot"/>
                      <a:round/>
                      <a:headEnd type="none" w="med" len="med"/>
                      <a:tailEnd type="none" w="med" len="med"/>
                    </a:lnL>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1"/>
                  </a:ext>
                </a:extLst>
              </a:tr>
              <a:tr h="7535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MBTA</a:t>
                      </a:r>
                      <a:r>
                        <a:rPr lang="en-US" sz="1100" dirty="0">
                          <a:solidFill>
                            <a:schemeClr val="tx1"/>
                          </a:solidFill>
                        </a:rPr>
                        <a:t> / North Station</a:t>
                      </a:r>
                      <a:r>
                        <a:rPr lang="en-US" sz="1100" baseline="0" dirty="0">
                          <a:solidFill>
                            <a:schemeClr val="tx1"/>
                          </a:solidFill>
                        </a:rPr>
                        <a:t> Draw 1</a:t>
                      </a:r>
                      <a:endParaRPr lang="en-US" sz="1100" dirty="0">
                        <a:solidFill>
                          <a:schemeClr val="tx1"/>
                        </a:solidFill>
                      </a:endParaRP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$121.1</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$156.0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baseline="0" dirty="0">
                          <a:solidFill>
                            <a:schemeClr val="tx1"/>
                          </a:solidFill>
                        </a:rPr>
                        <a:t>Revised budget reflects updated cost estimate</a:t>
                      </a:r>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3"/>
                  </a:ext>
                </a:extLst>
              </a:tr>
              <a:tr h="8974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MBTA</a:t>
                      </a:r>
                      <a:r>
                        <a:rPr lang="en-US" sz="1100" dirty="0">
                          <a:solidFill>
                            <a:schemeClr val="tx1"/>
                          </a:solidFill>
                        </a:rPr>
                        <a:t> /</a:t>
                      </a:r>
                      <a:r>
                        <a:rPr lang="en-US" sz="1100" baseline="0" dirty="0">
                          <a:solidFill>
                            <a:schemeClr val="tx1"/>
                          </a:solidFill>
                        </a:rPr>
                        <a:t> Lynn Station and parking phase II</a:t>
                      </a:r>
                      <a:endParaRPr lang="en-US" sz="1100" dirty="0">
                        <a:solidFill>
                          <a:schemeClr val="tx1"/>
                        </a:solidFill>
                      </a:endParaRP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$81.8</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$33.6</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Revised budget reflects updated scope focusing on urgent</a:t>
                      </a:r>
                      <a:r>
                        <a:rPr lang="en-US" sz="1100" baseline="0" dirty="0">
                          <a:solidFill>
                            <a:schemeClr val="tx1"/>
                          </a:solidFill>
                        </a:rPr>
                        <a:t> repairs only, primarily to the station</a:t>
                      </a:r>
                      <a:endParaRPr lang="en-US" sz="1100" dirty="0">
                        <a:solidFill>
                          <a:schemeClr val="tx1"/>
                        </a:solidFill>
                      </a:endParaRPr>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9" name="Rectangle 8"/>
          <p:cNvSpPr/>
          <p:nvPr/>
        </p:nvSpPr>
        <p:spPr>
          <a:xfrm>
            <a:off x="87464" y="807595"/>
            <a:ext cx="1853489" cy="58312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4300" tIns="114300" rIns="114300" bIns="114300" numCol="1" spcCol="1270" anchor="t" anchorCtr="0">
            <a:noAutofit/>
          </a:bodyPr>
          <a:lstStyle/>
          <a:p>
            <a:pPr lvl="0" defTabSz="1333500">
              <a:lnSpc>
                <a:spcPct val="90000"/>
              </a:lnSpc>
              <a:spcBef>
                <a:spcPct val="0"/>
              </a:spcBef>
              <a:spcAft>
                <a:spcPct val="35000"/>
              </a:spcAft>
            </a:pPr>
            <a:r>
              <a:rPr lang="en-US" sz="3000" b="1" dirty="0">
                <a:solidFill>
                  <a:schemeClr val="bg1">
                    <a:lumMod val="75000"/>
                  </a:schemeClr>
                </a:solidFill>
              </a:rPr>
              <a:t>Project status – changes to project costs</a:t>
            </a:r>
            <a:endParaRPr lang="en-US" sz="3000" b="1" kern="1200" dirty="0">
              <a:solidFill>
                <a:schemeClr val="bg1">
                  <a:lumMod val="75000"/>
                </a:schemeClr>
              </a:solidFill>
            </a:endParaRPr>
          </a:p>
          <a:p>
            <a:pPr lvl="0" algn="l" defTabSz="1333500">
              <a:lnSpc>
                <a:spcPct val="90000"/>
              </a:lnSpc>
              <a:spcBef>
                <a:spcPct val="0"/>
              </a:spcBef>
              <a:spcAft>
                <a:spcPct val="35000"/>
              </a:spcAft>
            </a:pPr>
            <a:endParaRPr lang="en-US" sz="3000" b="1" dirty="0">
              <a:solidFill>
                <a:schemeClr val="accent2"/>
              </a:solidFill>
            </a:endParaRPr>
          </a:p>
          <a:p>
            <a:pPr lvl="0" algn="l" defTabSz="1333500">
              <a:lnSpc>
                <a:spcPct val="90000"/>
              </a:lnSpc>
              <a:spcBef>
                <a:spcPct val="0"/>
              </a:spcBef>
              <a:spcAft>
                <a:spcPct val="35000"/>
              </a:spcAft>
            </a:pPr>
            <a:endParaRPr lang="en-US" sz="3000" b="1" kern="1200" dirty="0">
              <a:solidFill>
                <a:schemeClr val="accent2"/>
              </a:solidFill>
            </a:endParaRPr>
          </a:p>
          <a:p>
            <a:pPr lvl="0" algn="l" defTabSz="1333500">
              <a:lnSpc>
                <a:spcPct val="90000"/>
              </a:lnSpc>
              <a:spcBef>
                <a:spcPct val="0"/>
              </a:spcBef>
              <a:spcAft>
                <a:spcPct val="35000"/>
              </a:spcAft>
            </a:pPr>
            <a:r>
              <a:rPr lang="en-US" sz="1400" i="1" dirty="0">
                <a:solidFill>
                  <a:schemeClr val="tx1"/>
                </a:solidFill>
              </a:rPr>
              <a:t>	</a:t>
            </a: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p:txBody>
      </p:sp>
    </p:spTree>
    <p:extLst>
      <p:ext uri="{BB962C8B-B14F-4D97-AF65-F5344CB8AC3E}">
        <p14:creationId xmlns:p14="http://schemas.microsoft.com/office/powerpoint/2010/main" val="2318267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067016233"/>
              </p:ext>
            </p:extLst>
          </p:nvPr>
        </p:nvGraphicFramePr>
        <p:xfrm>
          <a:off x="1940953" y="790715"/>
          <a:ext cx="7067876" cy="5413442"/>
        </p:xfrm>
        <a:graphic>
          <a:graphicData uri="http://schemas.openxmlformats.org/drawingml/2006/table">
            <a:tbl>
              <a:tblPr firstRow="1" bandRow="1">
                <a:tableStyleId>{5C22544A-7EE6-4342-B048-85BDC9FD1C3A}</a:tableStyleId>
              </a:tblPr>
              <a:tblGrid>
                <a:gridCol w="1492058">
                  <a:extLst>
                    <a:ext uri="{9D8B030D-6E8A-4147-A177-3AD203B41FA5}">
                      <a16:colId xmlns:a16="http://schemas.microsoft.com/office/drawing/2014/main" val="20000"/>
                    </a:ext>
                  </a:extLst>
                </a:gridCol>
                <a:gridCol w="1259305">
                  <a:extLst>
                    <a:ext uri="{9D8B030D-6E8A-4147-A177-3AD203B41FA5}">
                      <a16:colId xmlns:a16="http://schemas.microsoft.com/office/drawing/2014/main" val="20001"/>
                    </a:ext>
                  </a:extLst>
                </a:gridCol>
                <a:gridCol w="1350677">
                  <a:extLst>
                    <a:ext uri="{9D8B030D-6E8A-4147-A177-3AD203B41FA5}">
                      <a16:colId xmlns:a16="http://schemas.microsoft.com/office/drawing/2014/main" val="20002"/>
                    </a:ext>
                  </a:extLst>
                </a:gridCol>
                <a:gridCol w="2965836">
                  <a:extLst>
                    <a:ext uri="{9D8B030D-6E8A-4147-A177-3AD203B41FA5}">
                      <a16:colId xmlns:a16="http://schemas.microsoft.com/office/drawing/2014/main" val="20003"/>
                    </a:ext>
                  </a:extLst>
                </a:gridCol>
              </a:tblGrid>
              <a:tr h="707733">
                <a:tc>
                  <a:txBody>
                    <a:bodyPr/>
                    <a:lstStyle/>
                    <a:p>
                      <a:r>
                        <a:rPr lang="en-US" sz="1050" dirty="0"/>
                        <a:t>Project</a:t>
                      </a:r>
                    </a:p>
                  </a:txBody>
                  <a:tcPr/>
                </a:tc>
                <a:tc>
                  <a:txBody>
                    <a:bodyPr/>
                    <a:lstStyle/>
                    <a:p>
                      <a:r>
                        <a:rPr lang="en-US" sz="1100" b="1" dirty="0"/>
                        <a:t>2018-2022</a:t>
                      </a:r>
                      <a:r>
                        <a:rPr lang="en-US" sz="1100" b="1" baseline="0" dirty="0"/>
                        <a:t> project cost </a:t>
                      </a:r>
                    </a:p>
                    <a:p>
                      <a:r>
                        <a:rPr lang="en-US" sz="1100" b="1" baseline="0" dirty="0"/>
                        <a:t>(in millions)</a:t>
                      </a:r>
                      <a:endParaRPr lang="en-US" sz="1100" b="0" dirty="0"/>
                    </a:p>
                  </a:txBody>
                  <a:tcPr/>
                </a:tc>
                <a:tc>
                  <a:txBody>
                    <a:bodyPr/>
                    <a:lstStyle/>
                    <a:p>
                      <a:r>
                        <a:rPr lang="en-US" sz="1100" baseline="0" dirty="0"/>
                        <a:t>2019-2023 project cost</a:t>
                      </a:r>
                    </a:p>
                    <a:p>
                      <a:r>
                        <a:rPr lang="en-US" sz="1100" baseline="0" dirty="0"/>
                        <a:t>2019-2023</a:t>
                      </a:r>
                      <a:endParaRPr lang="en-US" sz="1100" dirty="0"/>
                    </a:p>
                  </a:txBody>
                  <a:tcPr/>
                </a:tc>
                <a:tc>
                  <a:txBody>
                    <a:bodyPr/>
                    <a:lstStyle/>
                    <a:p>
                      <a:r>
                        <a:rPr lang="en-US" sz="1100" dirty="0"/>
                        <a:t>Comments</a:t>
                      </a:r>
                    </a:p>
                  </a:txBody>
                  <a:tcPr/>
                </a:tc>
                <a:extLst>
                  <a:ext uri="{0D108BD9-81ED-4DB2-BD59-A6C34878D82A}">
                    <a16:rowId xmlns:a16="http://schemas.microsoft.com/office/drawing/2014/main" val="10000"/>
                  </a:ext>
                </a:extLst>
              </a:tr>
              <a:tr h="6805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a:t>Highway / </a:t>
                      </a:r>
                      <a:r>
                        <a:rPr lang="en-US" sz="1050" dirty="0"/>
                        <a:t>Chelsea viaduct</a:t>
                      </a:r>
                    </a:p>
                  </a:txBody>
                  <a:tcPr anchor="ctr">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a:txBody>
                    <a:bodyPr/>
                    <a:lstStyle/>
                    <a:p>
                      <a:r>
                        <a:rPr lang="en-US" sz="1050" dirty="0"/>
                        <a:t>$0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$221.8</a:t>
                      </a:r>
                      <a:r>
                        <a:rPr lang="en-US" sz="1050" baseline="0" dirty="0">
                          <a:solidFill>
                            <a:schemeClr val="tx1"/>
                          </a:solidFill>
                        </a:rPr>
                        <a:t>  million </a:t>
                      </a:r>
                      <a:endParaRPr lang="en-US" sz="1050" dirty="0">
                        <a:solidFill>
                          <a:schemeClr val="tx1"/>
                        </a:solidFill>
                      </a:endParaRP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t>Project was added to the SFY2019 CIP to meet FHWA and Tracker targets for structurally deficient bridges. </a:t>
                      </a:r>
                    </a:p>
                  </a:txBody>
                  <a:tcPr anchor="ctr">
                    <a:lnL w="12700" cap="flat" cmpd="sng" algn="ctr">
                      <a:solidFill>
                        <a:schemeClr val="accent2"/>
                      </a:solidFill>
                      <a:prstDash val="sysDot"/>
                      <a:round/>
                      <a:headEnd type="none" w="med" len="med"/>
                      <a:tailEnd type="none" w="med" len="med"/>
                    </a:lnL>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1"/>
                  </a:ext>
                </a:extLst>
              </a:tr>
              <a:tr h="6805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a:t>Highway </a:t>
                      </a:r>
                      <a:r>
                        <a:rPr lang="en-US" sz="1050" b="0" dirty="0"/>
                        <a:t>/ Natick Route 27 bridge</a:t>
                      </a:r>
                      <a:r>
                        <a:rPr lang="en-US" sz="1050" b="0" baseline="0" dirty="0"/>
                        <a:t> replacement</a:t>
                      </a:r>
                      <a:endParaRPr lang="en-US" sz="1050" b="0" dirty="0"/>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t>$0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$32.3</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l"/>
                      <a:r>
                        <a:rPr lang="en-US" sz="1050" dirty="0"/>
                        <a:t>New project advanced</a:t>
                      </a:r>
                      <a:r>
                        <a:rPr lang="en-US" sz="1050" baseline="0" dirty="0"/>
                        <a:t> to address improvements along Route 9 identified in the regional</a:t>
                      </a:r>
                      <a:r>
                        <a:rPr lang="en-US" sz="1050" dirty="0"/>
                        <a:t> Long range Transportation</a:t>
                      </a:r>
                      <a:r>
                        <a:rPr lang="en-US" sz="1050" baseline="0" dirty="0"/>
                        <a:t> Plan for Boston</a:t>
                      </a:r>
                      <a:endParaRPr lang="en-US" sz="1050" dirty="0"/>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2"/>
                  </a:ext>
                </a:extLst>
              </a:tr>
              <a:tr h="8710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a:t>Highway </a:t>
                      </a:r>
                      <a:r>
                        <a:rPr lang="en-US" sz="1050" b="0" dirty="0"/>
                        <a:t>/ Taunton interchange improvements at Routes 24 &amp; 140</a:t>
                      </a: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t>$0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$70.7 million</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l"/>
                      <a:r>
                        <a:rPr lang="en-US" sz="1050" baseline="0" dirty="0"/>
                        <a:t>Project deferred during local casino development and has been programmed due to the need for improvements at this location associated with the South Coast Rail project</a:t>
                      </a:r>
                      <a:endParaRPr lang="en-US" sz="1050" dirty="0"/>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3"/>
                  </a:ext>
                </a:extLst>
              </a:tr>
              <a:tr h="8710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a:t>Highway </a:t>
                      </a:r>
                      <a:r>
                        <a:rPr lang="en-US" sz="1050" b="0" dirty="0"/>
                        <a:t>/ Interstate</a:t>
                      </a:r>
                      <a:r>
                        <a:rPr lang="en-US" sz="1050" b="0" baseline="0" dirty="0"/>
                        <a:t> pavement resurfacing I-495 from Hopkinton to Southborough</a:t>
                      </a:r>
                      <a:endParaRPr lang="en-US" sz="1050" b="0" dirty="0"/>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t>$0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$27.3 million</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l"/>
                      <a:r>
                        <a:rPr lang="en-US" sz="1050" dirty="0"/>
                        <a:t>Recent inspection reports indicated</a:t>
                      </a:r>
                      <a:r>
                        <a:rPr lang="en-US" sz="1050" baseline="0" dirty="0"/>
                        <a:t> significant pavement deterioration along the corridor. Project was advance to address these deficiencies.)</a:t>
                      </a:r>
                      <a:endParaRPr lang="en-US" sz="1050" dirty="0"/>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4"/>
                  </a:ext>
                </a:extLst>
              </a:tr>
              <a:tr h="8710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a:t>Highway </a:t>
                      </a:r>
                      <a:r>
                        <a:rPr lang="en-US" sz="1050" b="0" dirty="0"/>
                        <a:t>/ I-90</a:t>
                      </a:r>
                      <a:r>
                        <a:rPr lang="en-US" sz="1050" b="0" baseline="0" dirty="0"/>
                        <a:t> &amp; I-93 micro silica overlay replacement - ramps</a:t>
                      </a:r>
                      <a:endParaRPr lang="en-US" sz="1050" b="0" dirty="0"/>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t>$0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$20 million</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t>This</a:t>
                      </a:r>
                      <a:r>
                        <a:rPr lang="en-US" sz="1050" baseline="0" dirty="0"/>
                        <a:t> is the first of several contracts to replace micro silica pavement placed as part of the Central Artery Project with a new, non-porous pavement</a:t>
                      </a:r>
                      <a:endParaRPr lang="en-US" sz="1050" dirty="0"/>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5"/>
                  </a:ext>
                </a:extLst>
              </a:tr>
              <a:tr h="6805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a:t>Highway </a:t>
                      </a:r>
                      <a:r>
                        <a:rPr lang="en-US" sz="1050" b="0" dirty="0"/>
                        <a:t>/ Lighting repairs Ted</a:t>
                      </a:r>
                      <a:r>
                        <a:rPr lang="en-US" sz="1050" b="0" baseline="0" dirty="0"/>
                        <a:t> Williams Tunnel (TWT)</a:t>
                      </a:r>
                      <a:endParaRPr lang="en-US" sz="1050" b="0" dirty="0"/>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t>$0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$33.6 million</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l"/>
                      <a:r>
                        <a:rPr lang="en-US" sz="1050" dirty="0"/>
                        <a:t>One of several projects</a:t>
                      </a:r>
                      <a:r>
                        <a:rPr lang="en-US" sz="1050" baseline="0" dirty="0"/>
                        <a:t> that replaced the larger lighting project originally included in the 2018-2022 plan</a:t>
                      </a:r>
                      <a:endParaRPr lang="en-US" sz="1050" dirty="0"/>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9" name="Rectangle 8"/>
          <p:cNvSpPr/>
          <p:nvPr/>
        </p:nvSpPr>
        <p:spPr>
          <a:xfrm>
            <a:off x="87464" y="807595"/>
            <a:ext cx="1853489" cy="58312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4300" tIns="114300" rIns="114300" bIns="114300" numCol="1" spcCol="1270" anchor="t" anchorCtr="0">
            <a:noAutofit/>
          </a:bodyPr>
          <a:lstStyle/>
          <a:p>
            <a:pPr lvl="0" defTabSz="1333500">
              <a:lnSpc>
                <a:spcPct val="90000"/>
              </a:lnSpc>
              <a:spcBef>
                <a:spcPct val="0"/>
              </a:spcBef>
              <a:spcAft>
                <a:spcPct val="35000"/>
              </a:spcAft>
            </a:pPr>
            <a:r>
              <a:rPr lang="en-US" sz="3000" b="1" dirty="0">
                <a:solidFill>
                  <a:schemeClr val="accent2"/>
                </a:solidFill>
              </a:rPr>
              <a:t>Project status – new projects</a:t>
            </a:r>
            <a:endParaRPr lang="en-US" sz="3000" b="1" kern="1200" dirty="0">
              <a:solidFill>
                <a:schemeClr val="accent2"/>
              </a:solidFill>
            </a:endParaRPr>
          </a:p>
          <a:p>
            <a:pPr lvl="0" algn="l" defTabSz="1333500">
              <a:lnSpc>
                <a:spcPct val="90000"/>
              </a:lnSpc>
              <a:spcBef>
                <a:spcPct val="0"/>
              </a:spcBef>
              <a:spcAft>
                <a:spcPct val="35000"/>
              </a:spcAft>
            </a:pPr>
            <a:endParaRPr lang="en-US" sz="3000" b="1" dirty="0">
              <a:solidFill>
                <a:schemeClr val="accent2"/>
              </a:solidFill>
            </a:endParaRPr>
          </a:p>
          <a:p>
            <a:pPr lvl="0" algn="l" defTabSz="1333500">
              <a:lnSpc>
                <a:spcPct val="90000"/>
              </a:lnSpc>
              <a:spcBef>
                <a:spcPct val="0"/>
              </a:spcBef>
              <a:spcAft>
                <a:spcPct val="35000"/>
              </a:spcAft>
            </a:pPr>
            <a:endParaRPr lang="en-US" sz="3000" b="1" kern="1200" dirty="0">
              <a:solidFill>
                <a:schemeClr val="accent2"/>
              </a:solidFill>
            </a:endParaRPr>
          </a:p>
          <a:p>
            <a:pPr lvl="0" algn="l" defTabSz="1333500">
              <a:lnSpc>
                <a:spcPct val="90000"/>
              </a:lnSpc>
              <a:spcBef>
                <a:spcPct val="0"/>
              </a:spcBef>
              <a:spcAft>
                <a:spcPct val="35000"/>
              </a:spcAft>
            </a:pPr>
            <a:r>
              <a:rPr lang="en-US" sz="1400" i="1" dirty="0">
                <a:solidFill>
                  <a:schemeClr val="tx1"/>
                </a:solidFill>
              </a:rPr>
              <a:t>	</a:t>
            </a: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p:txBody>
      </p:sp>
      <p:sp>
        <p:nvSpPr>
          <p:cNvPr id="4" name="Title 1"/>
          <p:cNvSpPr>
            <a:spLocks noGrp="1"/>
          </p:cNvSpPr>
          <p:nvPr>
            <p:ph type="title"/>
          </p:nvPr>
        </p:nvSpPr>
        <p:spPr>
          <a:xfrm>
            <a:off x="101876" y="76354"/>
            <a:ext cx="8912914" cy="572257"/>
          </a:xfrm>
        </p:spPr>
        <p:txBody>
          <a:bodyPr/>
          <a:lstStyle/>
          <a:p>
            <a:r>
              <a:rPr lang="en-US" dirty="0"/>
              <a:t>Plan update: project status</a:t>
            </a:r>
            <a:endParaRPr lang="en-US" sz="2000" dirty="0">
              <a:solidFill>
                <a:srgbClr val="FF0000"/>
              </a:solidFill>
            </a:endParaRPr>
          </a:p>
        </p:txBody>
      </p:sp>
    </p:spTree>
    <p:extLst>
      <p:ext uri="{BB962C8B-B14F-4D97-AF65-F5344CB8AC3E}">
        <p14:creationId xmlns:p14="http://schemas.microsoft.com/office/powerpoint/2010/main" val="2184785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910660050"/>
              </p:ext>
            </p:extLst>
          </p:nvPr>
        </p:nvGraphicFramePr>
        <p:xfrm>
          <a:off x="1735666" y="790712"/>
          <a:ext cx="7273163" cy="5506397"/>
        </p:xfrm>
        <a:graphic>
          <a:graphicData uri="http://schemas.openxmlformats.org/drawingml/2006/table">
            <a:tbl>
              <a:tblPr firstRow="1" bandRow="1">
                <a:tableStyleId>{5C22544A-7EE6-4342-B048-85BDC9FD1C3A}</a:tableStyleId>
              </a:tblPr>
              <a:tblGrid>
                <a:gridCol w="1478992">
                  <a:extLst>
                    <a:ext uri="{9D8B030D-6E8A-4147-A177-3AD203B41FA5}">
                      <a16:colId xmlns:a16="http://schemas.microsoft.com/office/drawing/2014/main" val="20000"/>
                    </a:ext>
                  </a:extLst>
                </a:gridCol>
                <a:gridCol w="1306887">
                  <a:extLst>
                    <a:ext uri="{9D8B030D-6E8A-4147-A177-3AD203B41FA5}">
                      <a16:colId xmlns:a16="http://schemas.microsoft.com/office/drawing/2014/main" val="20001"/>
                    </a:ext>
                  </a:extLst>
                </a:gridCol>
                <a:gridCol w="1435305">
                  <a:extLst>
                    <a:ext uri="{9D8B030D-6E8A-4147-A177-3AD203B41FA5}">
                      <a16:colId xmlns:a16="http://schemas.microsoft.com/office/drawing/2014/main" val="20002"/>
                    </a:ext>
                  </a:extLst>
                </a:gridCol>
                <a:gridCol w="3051979">
                  <a:extLst>
                    <a:ext uri="{9D8B030D-6E8A-4147-A177-3AD203B41FA5}">
                      <a16:colId xmlns:a16="http://schemas.microsoft.com/office/drawing/2014/main" val="20003"/>
                    </a:ext>
                  </a:extLst>
                </a:gridCol>
              </a:tblGrid>
              <a:tr h="807557">
                <a:tc>
                  <a:txBody>
                    <a:bodyPr/>
                    <a:lstStyle/>
                    <a:p>
                      <a:r>
                        <a:rPr lang="en-US" sz="1050" dirty="0"/>
                        <a:t>Project</a:t>
                      </a:r>
                    </a:p>
                  </a:txBody>
                  <a:tcPr/>
                </a:tc>
                <a:tc>
                  <a:txBody>
                    <a:bodyPr/>
                    <a:lstStyle/>
                    <a:p>
                      <a:r>
                        <a:rPr lang="en-US" sz="1050" dirty="0"/>
                        <a:t>2018-2022 project</a:t>
                      </a:r>
                      <a:r>
                        <a:rPr lang="en-US" sz="1050" baseline="0" dirty="0"/>
                        <a:t> cost </a:t>
                      </a:r>
                    </a:p>
                    <a:p>
                      <a:r>
                        <a:rPr lang="en-US" sz="1050" baseline="0" dirty="0"/>
                        <a:t>(in millions)</a:t>
                      </a:r>
                      <a:endParaRPr lang="en-US" sz="1050" b="0" dirty="0"/>
                    </a:p>
                  </a:txBody>
                  <a:tcPr/>
                </a:tc>
                <a:tc>
                  <a:txBody>
                    <a:bodyPr/>
                    <a:lstStyle/>
                    <a:p>
                      <a:r>
                        <a:rPr lang="en-US" sz="1050" dirty="0"/>
                        <a:t>Updated</a:t>
                      </a:r>
                      <a:r>
                        <a:rPr lang="en-US" sz="1050" baseline="0" dirty="0"/>
                        <a:t> project budget/schedule</a:t>
                      </a:r>
                    </a:p>
                    <a:p>
                      <a:r>
                        <a:rPr lang="en-US" sz="1050" baseline="0" dirty="0"/>
                        <a:t>2019-2023</a:t>
                      </a:r>
                      <a:endParaRPr lang="en-US" sz="1050" dirty="0"/>
                    </a:p>
                    <a:p>
                      <a:endParaRPr lang="en-US" sz="1050" dirty="0"/>
                    </a:p>
                  </a:txBody>
                  <a:tcPr/>
                </a:tc>
                <a:tc>
                  <a:txBody>
                    <a:bodyPr/>
                    <a:lstStyle/>
                    <a:p>
                      <a:r>
                        <a:rPr lang="en-US" sz="1050" dirty="0"/>
                        <a:t>Comments</a:t>
                      </a:r>
                    </a:p>
                  </a:txBody>
                  <a:tcPr/>
                </a:tc>
                <a:extLst>
                  <a:ext uri="{0D108BD9-81ED-4DB2-BD59-A6C34878D82A}">
                    <a16:rowId xmlns:a16="http://schemas.microsoft.com/office/drawing/2014/main" val="10000"/>
                  </a:ext>
                </a:extLst>
              </a:tr>
              <a:tr h="6561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Highway </a:t>
                      </a:r>
                      <a:r>
                        <a:rPr lang="en-US" sz="1100" b="0" dirty="0"/>
                        <a:t>/ Lighting repairs I-90/I-93 tunnels</a:t>
                      </a:r>
                    </a:p>
                  </a:txBody>
                  <a:tcPr anchor="ctr">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a:txBody>
                    <a:bodyPr/>
                    <a:lstStyle/>
                    <a:p>
                      <a:r>
                        <a:rPr lang="en-US" sz="1100" dirty="0"/>
                        <a:t>$0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$56 million</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One of several projects</a:t>
                      </a:r>
                      <a:r>
                        <a:rPr lang="en-US" sz="1100" baseline="0" dirty="0"/>
                        <a:t> that replaced the larger lighting project originally included in the 2018-2022 plan</a:t>
                      </a:r>
                      <a:endParaRPr lang="en-US" sz="1100" dirty="0"/>
                    </a:p>
                  </a:txBody>
                  <a:tcPr anchor="ctr">
                    <a:lnL w="12700" cap="flat" cmpd="sng" algn="ctr">
                      <a:solidFill>
                        <a:schemeClr val="accent2"/>
                      </a:solidFill>
                      <a:prstDash val="sysDot"/>
                      <a:round/>
                      <a:headEnd type="none" w="med" len="med"/>
                      <a:tailEnd type="none" w="med" len="med"/>
                    </a:lnL>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1"/>
                  </a:ext>
                </a:extLst>
              </a:tr>
              <a:tr h="8412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Highway </a:t>
                      </a:r>
                      <a:r>
                        <a:rPr lang="en-US" sz="1100" b="0" dirty="0"/>
                        <a:t>/ Boston</a:t>
                      </a:r>
                      <a:r>
                        <a:rPr lang="en-US" sz="1100" b="0" baseline="0" dirty="0"/>
                        <a:t>  vent stack exterior replacement (Dewey Square)</a:t>
                      </a:r>
                      <a:endParaRPr lang="en-US" sz="1100" b="0" dirty="0"/>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t>$0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$15.5 million</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Facility requires</a:t>
                      </a:r>
                      <a:r>
                        <a:rPr lang="en-US" sz="1100" baseline="0" dirty="0"/>
                        <a:t> an upgrade and improvements to address structural issues. Project was advanced to address these deficiencies.</a:t>
                      </a:r>
                      <a:endParaRPr lang="en-US" sz="1100" dirty="0"/>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2"/>
                  </a:ext>
                </a:extLst>
              </a:tr>
              <a:tr h="6561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MBTA</a:t>
                      </a:r>
                      <a:r>
                        <a:rPr lang="en-US" sz="1100" b="0" baseline="0" dirty="0">
                          <a:solidFill>
                            <a:schemeClr val="tx1"/>
                          </a:solidFill>
                        </a:rPr>
                        <a:t> / Automatic Train Control (ATC) implementation</a:t>
                      </a:r>
                      <a:endParaRPr lang="en-US" sz="1100" b="0" dirty="0">
                        <a:solidFill>
                          <a:schemeClr val="tx1"/>
                        </a:solidFill>
                      </a:endParaRP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$279.0 </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l"/>
                      <a:r>
                        <a:rPr lang="en-US" sz="1100" dirty="0">
                          <a:solidFill>
                            <a:schemeClr val="tx1"/>
                          </a:solidFill>
                        </a:rPr>
                        <a:t>Funds</a:t>
                      </a:r>
                      <a:r>
                        <a:rPr lang="en-US" sz="1100" baseline="0" dirty="0">
                          <a:solidFill>
                            <a:schemeClr val="tx1"/>
                          </a:solidFill>
                        </a:rPr>
                        <a:t> i</a:t>
                      </a:r>
                      <a:r>
                        <a:rPr lang="en-US" sz="1100" dirty="0">
                          <a:solidFill>
                            <a:schemeClr val="tx1"/>
                          </a:solidFill>
                        </a:rPr>
                        <a:t>mplementation</a:t>
                      </a:r>
                      <a:r>
                        <a:rPr lang="en-US" sz="1100" baseline="0" dirty="0">
                          <a:solidFill>
                            <a:schemeClr val="tx1"/>
                          </a:solidFill>
                        </a:rPr>
                        <a:t> of Automatic Train Control on the north side commuter rail lines, in coordination with Positive Train Control (PTC) project</a:t>
                      </a:r>
                      <a:endParaRPr lang="en-US" sz="1100" dirty="0">
                        <a:solidFill>
                          <a:schemeClr val="tx1"/>
                        </a:solidFill>
                      </a:endParaRPr>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4"/>
                  </a:ext>
                </a:extLst>
              </a:tr>
              <a:tr h="4710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MBTA </a:t>
                      </a:r>
                      <a:r>
                        <a:rPr lang="en-US" sz="1100" b="0" dirty="0">
                          <a:solidFill>
                            <a:schemeClr val="tx1"/>
                          </a:solidFill>
                        </a:rPr>
                        <a:t>/ Green Line track upgrade</a:t>
                      </a: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$130.4</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l"/>
                      <a:r>
                        <a:rPr lang="en-US" sz="1100" dirty="0">
                          <a:solidFill>
                            <a:schemeClr val="tx1"/>
                          </a:solidFill>
                        </a:rPr>
                        <a:t>Supports</a:t>
                      </a:r>
                      <a:r>
                        <a:rPr lang="en-US" sz="1100" baseline="0" dirty="0">
                          <a:solidFill>
                            <a:schemeClr val="tx1"/>
                          </a:solidFill>
                        </a:rPr>
                        <a:t> full depth reconstruction of Green Line track to improve safety and reliability </a:t>
                      </a:r>
                      <a:r>
                        <a:rPr lang="en-US" sz="1100" dirty="0">
                          <a:solidFill>
                            <a:schemeClr val="tx1"/>
                          </a:solidFill>
                        </a:rPr>
                        <a:t> </a:t>
                      </a:r>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5"/>
                  </a:ext>
                </a:extLst>
              </a:tr>
              <a:tr h="6561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MBTA </a:t>
                      </a:r>
                      <a:r>
                        <a:rPr lang="en-US" sz="1100" b="0" dirty="0">
                          <a:solidFill>
                            <a:schemeClr val="tx1"/>
                          </a:solidFill>
                        </a:rPr>
                        <a:t>/ Bus maintenance facility</a:t>
                      </a: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$125.0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l"/>
                      <a:r>
                        <a:rPr lang="en-US" sz="1100" dirty="0">
                          <a:solidFill>
                            <a:schemeClr val="tx1"/>
                          </a:solidFill>
                        </a:rPr>
                        <a:t>Initial funding for new or expanded bus maintenance facilities, consistent with Integrated Fleet and Facilities Plan (IFFP)</a:t>
                      </a:r>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6"/>
                  </a:ext>
                </a:extLst>
              </a:tr>
              <a:tr h="6561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MBTA</a:t>
                      </a:r>
                      <a:r>
                        <a:rPr lang="en-US" sz="1100" b="0" dirty="0">
                          <a:solidFill>
                            <a:schemeClr val="tx1"/>
                          </a:solidFill>
                        </a:rPr>
                        <a:t> / System-wide</a:t>
                      </a:r>
                      <a:r>
                        <a:rPr lang="en-US" sz="1100" b="0" baseline="0" dirty="0">
                          <a:solidFill>
                            <a:schemeClr val="tx1"/>
                          </a:solidFill>
                        </a:rPr>
                        <a:t> wayfinding improvements</a:t>
                      </a:r>
                      <a:endParaRPr lang="en-US" sz="1100" b="0" dirty="0">
                        <a:solidFill>
                          <a:schemeClr val="tx1"/>
                        </a:solidFill>
                      </a:endParaRP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$63.0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l"/>
                      <a:r>
                        <a:rPr lang="en-US" sz="1100" dirty="0">
                          <a:solidFill>
                            <a:schemeClr val="tx1"/>
                          </a:solidFill>
                        </a:rPr>
                        <a:t>System-wide program to upgrade</a:t>
                      </a:r>
                      <a:r>
                        <a:rPr lang="en-US" sz="1100" baseline="0" dirty="0">
                          <a:solidFill>
                            <a:schemeClr val="tx1"/>
                          </a:solidFill>
                        </a:rPr>
                        <a:t> wayfinding and station signage to improve customer experience</a:t>
                      </a:r>
                      <a:endParaRPr lang="en-US" sz="1100" dirty="0">
                        <a:solidFill>
                          <a:schemeClr val="tx1"/>
                        </a:solidFill>
                      </a:endParaRPr>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7"/>
                  </a:ext>
                </a:extLst>
              </a:tr>
              <a:tr h="6561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MBTA</a:t>
                      </a:r>
                      <a:r>
                        <a:rPr lang="en-US" sz="1100" b="0" baseline="0" dirty="0">
                          <a:solidFill>
                            <a:schemeClr val="tx1"/>
                          </a:solidFill>
                        </a:rPr>
                        <a:t> / Hynes Station</a:t>
                      </a:r>
                      <a:endParaRPr lang="en-US" sz="1100" b="0" dirty="0">
                        <a:solidFill>
                          <a:schemeClr val="tx1"/>
                        </a:solidFill>
                      </a:endParaRP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$45.8</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l"/>
                      <a:r>
                        <a:rPr lang="en-US" sz="1100" dirty="0">
                          <a:solidFill>
                            <a:schemeClr val="tx1"/>
                          </a:solidFill>
                        </a:rPr>
                        <a:t>Reflects all costs for the Hynes Station project tied to the Parcel 13 air</a:t>
                      </a:r>
                      <a:r>
                        <a:rPr lang="en-US" sz="1100" baseline="0" dirty="0">
                          <a:solidFill>
                            <a:schemeClr val="tx1"/>
                          </a:solidFill>
                        </a:rPr>
                        <a:t> rights project</a:t>
                      </a:r>
                      <a:r>
                        <a:rPr lang="en-US" sz="1100" dirty="0">
                          <a:solidFill>
                            <a:schemeClr val="tx1"/>
                          </a:solidFill>
                        </a:rPr>
                        <a:t>, including developer payments</a:t>
                      </a:r>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9" name="Rectangle 8"/>
          <p:cNvSpPr/>
          <p:nvPr/>
        </p:nvSpPr>
        <p:spPr>
          <a:xfrm>
            <a:off x="87464" y="807595"/>
            <a:ext cx="1853489" cy="58312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4300" tIns="114300" rIns="114300" bIns="114300" numCol="1" spcCol="1270" anchor="t" anchorCtr="0">
            <a:noAutofit/>
          </a:bodyPr>
          <a:lstStyle/>
          <a:p>
            <a:pPr lvl="0" defTabSz="1333500">
              <a:lnSpc>
                <a:spcPct val="90000"/>
              </a:lnSpc>
              <a:spcBef>
                <a:spcPct val="0"/>
              </a:spcBef>
              <a:spcAft>
                <a:spcPct val="35000"/>
              </a:spcAft>
            </a:pPr>
            <a:r>
              <a:rPr lang="en-US" sz="3000" b="1" dirty="0">
                <a:solidFill>
                  <a:schemeClr val="bg1">
                    <a:lumMod val="75000"/>
                  </a:schemeClr>
                </a:solidFill>
              </a:rPr>
              <a:t>Project status – new projects</a:t>
            </a:r>
            <a:endParaRPr lang="en-US" sz="3000" b="1" kern="1200" dirty="0">
              <a:solidFill>
                <a:schemeClr val="bg1">
                  <a:lumMod val="75000"/>
                </a:schemeClr>
              </a:solidFill>
            </a:endParaRPr>
          </a:p>
          <a:p>
            <a:pPr lvl="0" algn="l" defTabSz="1333500">
              <a:lnSpc>
                <a:spcPct val="90000"/>
              </a:lnSpc>
              <a:spcBef>
                <a:spcPct val="0"/>
              </a:spcBef>
              <a:spcAft>
                <a:spcPct val="35000"/>
              </a:spcAft>
            </a:pPr>
            <a:endParaRPr lang="en-US" sz="3000" b="1" dirty="0">
              <a:solidFill>
                <a:schemeClr val="accent2"/>
              </a:solidFill>
            </a:endParaRPr>
          </a:p>
          <a:p>
            <a:pPr lvl="0" algn="l" defTabSz="1333500">
              <a:lnSpc>
                <a:spcPct val="90000"/>
              </a:lnSpc>
              <a:spcBef>
                <a:spcPct val="0"/>
              </a:spcBef>
              <a:spcAft>
                <a:spcPct val="35000"/>
              </a:spcAft>
            </a:pPr>
            <a:endParaRPr lang="en-US" sz="3000" b="1" kern="1200" dirty="0">
              <a:solidFill>
                <a:schemeClr val="accent2"/>
              </a:solidFill>
            </a:endParaRPr>
          </a:p>
          <a:p>
            <a:pPr lvl="0" algn="l" defTabSz="1333500">
              <a:lnSpc>
                <a:spcPct val="90000"/>
              </a:lnSpc>
              <a:spcBef>
                <a:spcPct val="0"/>
              </a:spcBef>
              <a:spcAft>
                <a:spcPct val="35000"/>
              </a:spcAft>
            </a:pPr>
            <a:r>
              <a:rPr lang="en-US" sz="1400" i="1" dirty="0">
                <a:solidFill>
                  <a:schemeClr val="tx1"/>
                </a:solidFill>
              </a:rPr>
              <a:t>	</a:t>
            </a: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p:txBody>
      </p:sp>
    </p:spTree>
    <p:extLst>
      <p:ext uri="{BB962C8B-B14F-4D97-AF65-F5344CB8AC3E}">
        <p14:creationId xmlns:p14="http://schemas.microsoft.com/office/powerpoint/2010/main" val="1724120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936738756"/>
              </p:ext>
            </p:extLst>
          </p:nvPr>
        </p:nvGraphicFramePr>
        <p:xfrm>
          <a:off x="1735666" y="790715"/>
          <a:ext cx="7273163" cy="5783580"/>
        </p:xfrm>
        <a:graphic>
          <a:graphicData uri="http://schemas.openxmlformats.org/drawingml/2006/table">
            <a:tbl>
              <a:tblPr firstRow="1" bandRow="1">
                <a:tableStyleId>{5C22544A-7EE6-4342-B048-85BDC9FD1C3A}</a:tableStyleId>
              </a:tblPr>
              <a:tblGrid>
                <a:gridCol w="1478992">
                  <a:extLst>
                    <a:ext uri="{9D8B030D-6E8A-4147-A177-3AD203B41FA5}">
                      <a16:colId xmlns:a16="http://schemas.microsoft.com/office/drawing/2014/main" val="20000"/>
                    </a:ext>
                  </a:extLst>
                </a:gridCol>
                <a:gridCol w="1306887">
                  <a:extLst>
                    <a:ext uri="{9D8B030D-6E8A-4147-A177-3AD203B41FA5}">
                      <a16:colId xmlns:a16="http://schemas.microsoft.com/office/drawing/2014/main" val="20001"/>
                    </a:ext>
                  </a:extLst>
                </a:gridCol>
                <a:gridCol w="1435305">
                  <a:extLst>
                    <a:ext uri="{9D8B030D-6E8A-4147-A177-3AD203B41FA5}">
                      <a16:colId xmlns:a16="http://schemas.microsoft.com/office/drawing/2014/main" val="20002"/>
                    </a:ext>
                  </a:extLst>
                </a:gridCol>
                <a:gridCol w="3051979">
                  <a:extLst>
                    <a:ext uri="{9D8B030D-6E8A-4147-A177-3AD203B41FA5}">
                      <a16:colId xmlns:a16="http://schemas.microsoft.com/office/drawing/2014/main" val="20003"/>
                    </a:ext>
                  </a:extLst>
                </a:gridCol>
              </a:tblGrid>
              <a:tr h="681867">
                <a:tc>
                  <a:txBody>
                    <a:bodyPr/>
                    <a:lstStyle/>
                    <a:p>
                      <a:r>
                        <a:rPr lang="en-US" sz="1050" dirty="0"/>
                        <a:t>Project</a:t>
                      </a:r>
                    </a:p>
                  </a:txBody>
                  <a:tcPr/>
                </a:tc>
                <a:tc>
                  <a:txBody>
                    <a:bodyPr/>
                    <a:lstStyle/>
                    <a:p>
                      <a:r>
                        <a:rPr lang="en-US" sz="1050" dirty="0"/>
                        <a:t>2018-2022 project</a:t>
                      </a:r>
                      <a:r>
                        <a:rPr lang="en-US" sz="1050" baseline="0" dirty="0"/>
                        <a:t> cost </a:t>
                      </a:r>
                    </a:p>
                    <a:p>
                      <a:r>
                        <a:rPr lang="en-US" sz="1050" baseline="0" dirty="0"/>
                        <a:t>(in millions)</a:t>
                      </a:r>
                      <a:endParaRPr lang="en-US" sz="1050" b="0" dirty="0"/>
                    </a:p>
                  </a:txBody>
                  <a:tcPr/>
                </a:tc>
                <a:tc>
                  <a:txBody>
                    <a:bodyPr/>
                    <a:lstStyle/>
                    <a:p>
                      <a:r>
                        <a:rPr lang="en-US" sz="1050" dirty="0"/>
                        <a:t>Updated</a:t>
                      </a:r>
                      <a:r>
                        <a:rPr lang="en-US" sz="1050" baseline="0" dirty="0"/>
                        <a:t> project budget/schedule</a:t>
                      </a:r>
                    </a:p>
                    <a:p>
                      <a:r>
                        <a:rPr lang="en-US" sz="1050" baseline="0" dirty="0"/>
                        <a:t>2019-2023</a:t>
                      </a:r>
                      <a:endParaRPr lang="en-US" sz="1050" dirty="0"/>
                    </a:p>
                    <a:p>
                      <a:endParaRPr lang="en-US" sz="1050" dirty="0"/>
                    </a:p>
                  </a:txBody>
                  <a:tcPr/>
                </a:tc>
                <a:tc>
                  <a:txBody>
                    <a:bodyPr/>
                    <a:lstStyle/>
                    <a:p>
                      <a:r>
                        <a:rPr lang="en-US" sz="1050" dirty="0"/>
                        <a:t>Comments</a:t>
                      </a:r>
                    </a:p>
                  </a:txBody>
                  <a:tcPr/>
                </a:tc>
                <a:extLst>
                  <a:ext uri="{0D108BD9-81ED-4DB2-BD59-A6C34878D82A}">
                    <a16:rowId xmlns:a16="http://schemas.microsoft.com/office/drawing/2014/main" val="10000"/>
                  </a:ext>
                </a:extLst>
              </a:tr>
              <a:tr h="5327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rPr>
                        <a:t>MBTA</a:t>
                      </a:r>
                      <a:r>
                        <a:rPr lang="en-US" sz="1050" b="0" baseline="0" dirty="0">
                          <a:solidFill>
                            <a:schemeClr val="tx1"/>
                          </a:solidFill>
                        </a:rPr>
                        <a:t> / Procurement of bi-level commuter rail coaches</a:t>
                      </a:r>
                      <a:endParaRPr lang="en-US" sz="1050" b="0" dirty="0">
                        <a:solidFill>
                          <a:schemeClr val="tx1"/>
                        </a:solidFill>
                      </a:endParaRPr>
                    </a:p>
                  </a:txBody>
                  <a:tcPr anchor="ctr">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rowSpan="8">
                  <a:txBody>
                    <a:bodyPr/>
                    <a:lstStyle/>
                    <a:p>
                      <a:r>
                        <a:rPr lang="en-US" sz="1050" dirty="0">
                          <a:solidFill>
                            <a:schemeClr val="tx1"/>
                          </a:solidFill>
                        </a:rPr>
                        <a:t>$679.8</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$658.5</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rowSpan="8">
                  <a:txBody>
                    <a:bodyPr/>
                    <a:lstStyle/>
                    <a:p>
                      <a:r>
                        <a:rPr lang="en-US" sz="1050" dirty="0">
                          <a:solidFill>
                            <a:schemeClr val="tx1"/>
                          </a:solidFill>
                        </a:rPr>
                        <a:t>In the FY18-22 CIP,</a:t>
                      </a:r>
                      <a:r>
                        <a:rPr lang="en-US" sz="1050" baseline="0" dirty="0">
                          <a:solidFill>
                            <a:schemeClr val="tx1"/>
                          </a:solidFill>
                        </a:rPr>
                        <a:t> a</a:t>
                      </a:r>
                      <a:r>
                        <a:rPr lang="en-US" sz="1050" dirty="0">
                          <a:solidFill>
                            <a:schemeClr val="tx1"/>
                          </a:solidFill>
                        </a:rPr>
                        <a:t> total of $679.8</a:t>
                      </a:r>
                      <a:r>
                        <a:rPr lang="en-US" sz="1050" baseline="0" dirty="0">
                          <a:solidFill>
                            <a:schemeClr val="tx1"/>
                          </a:solidFill>
                        </a:rPr>
                        <a:t> million was displayed as generic “revenue vehicle investments”, pending the completion of the fleet plan.</a:t>
                      </a:r>
                    </a:p>
                    <a:p>
                      <a:endParaRPr lang="en-US" sz="1050" baseline="0" dirty="0">
                        <a:solidFill>
                          <a:schemeClr val="tx1"/>
                        </a:solidFill>
                      </a:endParaRPr>
                    </a:p>
                    <a:p>
                      <a:r>
                        <a:rPr lang="en-US" sz="1050" baseline="0" dirty="0">
                          <a:solidFill>
                            <a:schemeClr val="tx1"/>
                          </a:solidFill>
                        </a:rPr>
                        <a:t>The FY19-23 CIP includes eight near-term vehicle overhaul and procurement projects identified in the Integrated Fleet and Facilities Plan (IFFP), reflecting $819.9 million over the five-year CIP window and $1.6 billion in total.</a:t>
                      </a:r>
                    </a:p>
                    <a:p>
                      <a:endParaRPr lang="en-US" sz="1050" baseline="0" dirty="0">
                        <a:solidFill>
                          <a:schemeClr val="tx1"/>
                        </a:solidFill>
                      </a:endParaRPr>
                    </a:p>
                    <a:p>
                      <a:endParaRPr lang="en-US" sz="1050" baseline="0" dirty="0">
                        <a:solidFill>
                          <a:schemeClr val="tx1"/>
                        </a:solidFill>
                      </a:endParaRPr>
                    </a:p>
                    <a:p>
                      <a:endParaRPr lang="en-US" sz="1050" baseline="0" dirty="0">
                        <a:solidFill>
                          <a:schemeClr val="tx1"/>
                        </a:solidFill>
                      </a:endParaRPr>
                    </a:p>
                    <a:p>
                      <a:r>
                        <a:rPr lang="en-US" sz="1050" baseline="0" dirty="0">
                          <a:solidFill>
                            <a:schemeClr val="tx1"/>
                          </a:solidFill>
                        </a:rPr>
                        <a:t>*note: mix of hybrid and electric technologies for future bus fleet will be determined by outcome of battery electric bus feasibility study and pilot</a:t>
                      </a:r>
                      <a:endParaRPr lang="en-US" sz="1050" dirty="0">
                        <a:solidFill>
                          <a:schemeClr val="tx1"/>
                        </a:solidFill>
                      </a:endParaRPr>
                    </a:p>
                  </a:txBody>
                  <a:tcPr anchor="ctr">
                    <a:lnL w="12700" cap="flat" cmpd="sng" algn="ctr">
                      <a:solidFill>
                        <a:schemeClr val="accent2"/>
                      </a:solidFill>
                      <a:prstDash val="sysDot"/>
                      <a:round/>
                      <a:headEnd type="none" w="med" len="med"/>
                      <a:tailEnd type="none" w="med" len="med"/>
                    </a:lnL>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5"/>
                  </a:ext>
                </a:extLst>
              </a:tr>
              <a:tr h="6818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rPr>
                        <a:t>MBTA</a:t>
                      </a:r>
                      <a:r>
                        <a:rPr lang="en-US" sz="1050" b="0" dirty="0">
                          <a:solidFill>
                            <a:schemeClr val="tx1"/>
                          </a:solidFill>
                        </a:rPr>
                        <a:t> / Option</a:t>
                      </a:r>
                      <a:r>
                        <a:rPr lang="en-US" sz="1050" b="0" baseline="0" dirty="0">
                          <a:solidFill>
                            <a:schemeClr val="tx1"/>
                          </a:solidFill>
                        </a:rPr>
                        <a:t> order procurement of New Flyer Hybrid 40 ft. buses</a:t>
                      </a:r>
                      <a:endParaRPr lang="en-US" sz="1050" b="0" dirty="0">
                        <a:solidFill>
                          <a:schemeClr val="tx1"/>
                        </a:solidFill>
                      </a:endParaRP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vMerge="1">
                  <a:txBody>
                    <a:bodyPr/>
                    <a:lstStyle/>
                    <a:p>
                      <a:endParaRPr lang="en-US" sz="1050" dirty="0"/>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$172.6</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vMerge="1">
                  <a:txBody>
                    <a:bodyPr/>
                    <a:lstStyle/>
                    <a:p>
                      <a:endParaRPr lang="en-US" sz="1050" dirty="0"/>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6"/>
                  </a:ext>
                </a:extLst>
              </a:tr>
              <a:tr h="5327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rPr>
                        <a:t>MBTA</a:t>
                      </a:r>
                      <a:r>
                        <a:rPr lang="en-US" sz="1050" b="0" dirty="0">
                          <a:solidFill>
                            <a:schemeClr val="tx1"/>
                          </a:solidFill>
                        </a:rPr>
                        <a:t> / </a:t>
                      </a:r>
                      <a:r>
                        <a:rPr lang="en-US" sz="1050" b="0" baseline="0" dirty="0">
                          <a:solidFill>
                            <a:schemeClr val="tx1"/>
                          </a:solidFill>
                        </a:rPr>
                        <a:t>Procurement of 40 ft. buses – FY 2021-2025*</a:t>
                      </a:r>
                      <a:endParaRPr lang="en-US" sz="1050" b="0" dirty="0">
                        <a:solidFill>
                          <a:schemeClr val="tx1"/>
                        </a:solidFill>
                      </a:endParaRP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vMerge="1">
                  <a:txBody>
                    <a:bodyPr/>
                    <a:lstStyle/>
                    <a:p>
                      <a:endParaRPr lang="en-US" sz="1050" dirty="0"/>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$514.7</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vMerge="1">
                  <a:txBody>
                    <a:bodyPr/>
                    <a:lstStyle/>
                    <a:p>
                      <a:endParaRPr lang="en-US" sz="1050" dirty="0"/>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7"/>
                  </a:ext>
                </a:extLst>
              </a:tr>
              <a:tr h="383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rPr>
                        <a:t>MBTA</a:t>
                      </a:r>
                      <a:r>
                        <a:rPr lang="en-US" sz="1050" b="0" dirty="0">
                          <a:solidFill>
                            <a:schemeClr val="tx1"/>
                          </a:solidFill>
                        </a:rPr>
                        <a:t> /</a:t>
                      </a:r>
                      <a:r>
                        <a:rPr lang="en-US" sz="1050" b="0" baseline="0" dirty="0">
                          <a:solidFill>
                            <a:schemeClr val="tx1"/>
                          </a:solidFill>
                        </a:rPr>
                        <a:t> DMA replacement</a:t>
                      </a:r>
                      <a:endParaRPr lang="en-US" sz="1050" b="0" dirty="0">
                        <a:solidFill>
                          <a:schemeClr val="tx1"/>
                        </a:solidFill>
                      </a:endParaRP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vMerge="1">
                  <a:txBody>
                    <a:bodyPr/>
                    <a:lstStyle/>
                    <a:p>
                      <a:endParaRPr lang="en-US" sz="1050" dirty="0"/>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$103.4</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vMerge="1">
                  <a:txBody>
                    <a:bodyPr/>
                    <a:lstStyle/>
                    <a:p>
                      <a:endParaRPr lang="en-US" sz="1050" dirty="0"/>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8"/>
                  </a:ext>
                </a:extLst>
              </a:tr>
              <a:tr h="6818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rPr>
                        <a:t>MBTA</a:t>
                      </a:r>
                      <a:r>
                        <a:rPr lang="en-US" sz="1050" b="0" baseline="0" dirty="0">
                          <a:solidFill>
                            <a:schemeClr val="tx1"/>
                          </a:solidFill>
                        </a:rPr>
                        <a:t> / Overhaul of Kawasaki 900 Series bi-level coaches</a:t>
                      </a:r>
                      <a:endParaRPr lang="en-US" sz="105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50" b="0" dirty="0">
                        <a:solidFill>
                          <a:schemeClr val="tx1"/>
                        </a:solidFill>
                      </a:endParaRP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vMerge="1">
                  <a:txBody>
                    <a:bodyPr/>
                    <a:lstStyle/>
                    <a:p>
                      <a:endParaRPr lang="en-US" sz="1050" dirty="0"/>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rPr>
                        <a:t>$66.9</a:t>
                      </a:r>
                    </a:p>
                    <a:p>
                      <a:endParaRPr lang="en-US" sz="1050" dirty="0">
                        <a:solidFill>
                          <a:schemeClr val="tx1"/>
                        </a:solidFill>
                      </a:endParaRP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vMerge="1">
                  <a:txBody>
                    <a:bodyPr/>
                    <a:lstStyle/>
                    <a:p>
                      <a:endParaRPr lang="en-US" sz="1050" dirty="0">
                        <a:solidFill>
                          <a:schemeClr val="tx1"/>
                        </a:solidFill>
                      </a:endParaRPr>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4229294049"/>
                  </a:ext>
                </a:extLst>
              </a:tr>
              <a:tr h="6818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rPr>
                        <a:t>MBTA</a:t>
                      </a:r>
                      <a:r>
                        <a:rPr lang="en-US" sz="1050" b="0" dirty="0">
                          <a:solidFill>
                            <a:schemeClr val="tx1"/>
                          </a:solidFill>
                        </a:rPr>
                        <a:t> / Procurement</a:t>
                      </a:r>
                      <a:r>
                        <a:rPr lang="en-US" sz="1050" b="0" baseline="0" dirty="0">
                          <a:solidFill>
                            <a:schemeClr val="tx1"/>
                          </a:solidFill>
                        </a:rPr>
                        <a:t> of battery electric 40 ft. Buses and related infrastructure*</a:t>
                      </a: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vMerge="1">
                  <a:txBody>
                    <a:bodyPr/>
                    <a:lstStyle/>
                    <a:p>
                      <a:endParaRPr lang="en-US" sz="1050" dirty="0"/>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noFill/>
                  </a:tcPr>
                </a:tc>
                <a:tc>
                  <a:txBody>
                    <a:bodyPr/>
                    <a:lstStyle/>
                    <a:p>
                      <a:r>
                        <a:rPr lang="en-US" sz="1050" dirty="0">
                          <a:solidFill>
                            <a:schemeClr val="tx1"/>
                          </a:solidFill>
                        </a:rPr>
                        <a:t>$52.9 </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vMerge="1">
                  <a:txBody>
                    <a:bodyPr/>
                    <a:lstStyle/>
                    <a:p>
                      <a:endParaRPr lang="en-US" sz="1050" dirty="0">
                        <a:solidFill>
                          <a:schemeClr val="tx1"/>
                        </a:solidFill>
                      </a:endParaRPr>
                    </a:p>
                  </a:txBody>
                  <a:tcPr anchor="ctr">
                    <a:lnL w="12700" cap="flat" cmpd="sng" algn="ctr">
                      <a:solidFill>
                        <a:schemeClr val="accent2"/>
                      </a:solidFill>
                      <a:prstDash val="sysDot"/>
                      <a:round/>
                      <a:headEnd type="none" w="med" len="med"/>
                      <a:tailEnd type="none" w="med" len="med"/>
                    </a:lnL>
                    <a:noFill/>
                  </a:tcPr>
                </a:tc>
                <a:extLst>
                  <a:ext uri="{0D108BD9-81ED-4DB2-BD59-A6C34878D82A}">
                    <a16:rowId xmlns:a16="http://schemas.microsoft.com/office/drawing/2014/main" val="4208240204"/>
                  </a:ext>
                </a:extLst>
              </a:tr>
              <a:tr h="5327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rPr>
                        <a:t>MBTA</a:t>
                      </a:r>
                      <a:r>
                        <a:rPr lang="en-US" sz="1050" b="0" baseline="0" dirty="0">
                          <a:solidFill>
                            <a:schemeClr val="tx1"/>
                          </a:solidFill>
                        </a:rPr>
                        <a:t> / Replacement of RIDE revenue vehicles</a:t>
                      </a:r>
                      <a:endParaRPr lang="en-US" sz="1050" b="0" dirty="0">
                        <a:solidFill>
                          <a:schemeClr val="tx1"/>
                        </a:solidFill>
                      </a:endParaRP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vMerge="1">
                  <a:txBody>
                    <a:bodyPr/>
                    <a:lstStyle/>
                    <a:p>
                      <a:endParaRPr lang="en-US"/>
                    </a:p>
                  </a:txBody>
                  <a:tcPr/>
                </a:tc>
                <a:tc>
                  <a:txBody>
                    <a:bodyPr/>
                    <a:lstStyle/>
                    <a:p>
                      <a:r>
                        <a:rPr lang="en-US" sz="1050" dirty="0">
                          <a:solidFill>
                            <a:schemeClr val="tx1"/>
                          </a:solidFill>
                        </a:rPr>
                        <a:t>$23.5</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4064718003"/>
                  </a:ext>
                </a:extLst>
              </a:tr>
              <a:tr h="6818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rPr>
                        <a:t>MBTA</a:t>
                      </a:r>
                      <a:r>
                        <a:rPr lang="en-US" sz="1050" b="0" dirty="0">
                          <a:solidFill>
                            <a:schemeClr val="tx1"/>
                          </a:solidFill>
                        </a:rPr>
                        <a:t> / Midlife</a:t>
                      </a:r>
                      <a:r>
                        <a:rPr lang="en-US" sz="1050" b="0" baseline="0" dirty="0">
                          <a:solidFill>
                            <a:schemeClr val="tx1"/>
                          </a:solidFill>
                        </a:rPr>
                        <a:t> overhaul of new Flyer Allison Hybrid 60 ft. articulated buses</a:t>
                      </a:r>
                      <a:endParaRPr lang="en-US" sz="1050" b="0" dirty="0">
                        <a:solidFill>
                          <a:schemeClr val="tx1"/>
                        </a:solidFill>
                      </a:endParaRP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vMerge="1">
                  <a:txBody>
                    <a:bodyPr/>
                    <a:lstStyle/>
                    <a:p>
                      <a:endParaRPr lang="en-US" sz="1050" dirty="0"/>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$15.9</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vMerge="1">
                  <a:txBody>
                    <a:bodyPr/>
                    <a:lstStyle/>
                    <a:p>
                      <a:endParaRPr lang="en-US" sz="1050" dirty="0">
                        <a:solidFill>
                          <a:schemeClr val="tx1"/>
                        </a:solidFill>
                      </a:endParaRPr>
                    </a:p>
                  </a:txBody>
                  <a:tcPr anchor="ctr">
                    <a:lnL w="12700" cap="flat" cmpd="sng" algn="ctr">
                      <a:solidFill>
                        <a:schemeClr val="accent2"/>
                      </a:solidFill>
                      <a:prstDash val="sysDot"/>
                      <a:round/>
                      <a:headEnd type="none" w="med" len="med"/>
                      <a:tailEnd type="none" w="med" len="med"/>
                    </a:lnL>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558915752"/>
                  </a:ext>
                </a:extLst>
              </a:tr>
            </a:tbl>
          </a:graphicData>
        </a:graphic>
      </p:graphicFrame>
      <p:sp>
        <p:nvSpPr>
          <p:cNvPr id="9" name="Rectangle 8"/>
          <p:cNvSpPr/>
          <p:nvPr/>
        </p:nvSpPr>
        <p:spPr>
          <a:xfrm>
            <a:off x="87464" y="807595"/>
            <a:ext cx="1853489" cy="58312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4300" tIns="114300" rIns="114300" bIns="114300" numCol="1" spcCol="1270" anchor="t" anchorCtr="0">
            <a:noAutofit/>
          </a:bodyPr>
          <a:lstStyle/>
          <a:p>
            <a:pPr lvl="0" defTabSz="1333500">
              <a:lnSpc>
                <a:spcPct val="90000"/>
              </a:lnSpc>
              <a:spcBef>
                <a:spcPct val="0"/>
              </a:spcBef>
              <a:spcAft>
                <a:spcPct val="35000"/>
              </a:spcAft>
            </a:pPr>
            <a:r>
              <a:rPr lang="en-US" sz="3000" b="1" dirty="0">
                <a:solidFill>
                  <a:schemeClr val="bg1">
                    <a:lumMod val="75000"/>
                  </a:schemeClr>
                </a:solidFill>
              </a:rPr>
              <a:t>Project status – new projects</a:t>
            </a:r>
            <a:endParaRPr lang="en-US" sz="3000" b="1" kern="1200" dirty="0">
              <a:solidFill>
                <a:schemeClr val="bg1">
                  <a:lumMod val="75000"/>
                </a:schemeClr>
              </a:solidFill>
            </a:endParaRPr>
          </a:p>
          <a:p>
            <a:pPr lvl="0" algn="l" defTabSz="1333500">
              <a:lnSpc>
                <a:spcPct val="90000"/>
              </a:lnSpc>
              <a:spcBef>
                <a:spcPct val="0"/>
              </a:spcBef>
              <a:spcAft>
                <a:spcPct val="35000"/>
              </a:spcAft>
            </a:pPr>
            <a:endParaRPr lang="en-US" sz="3000" b="1" dirty="0">
              <a:solidFill>
                <a:schemeClr val="accent2"/>
              </a:solidFill>
            </a:endParaRPr>
          </a:p>
          <a:p>
            <a:pPr lvl="0" algn="l" defTabSz="1333500">
              <a:lnSpc>
                <a:spcPct val="90000"/>
              </a:lnSpc>
              <a:spcBef>
                <a:spcPct val="0"/>
              </a:spcBef>
              <a:spcAft>
                <a:spcPct val="35000"/>
              </a:spcAft>
            </a:pPr>
            <a:endParaRPr lang="en-US" sz="3000" b="1" kern="1200" dirty="0">
              <a:solidFill>
                <a:schemeClr val="accent2"/>
              </a:solidFill>
            </a:endParaRPr>
          </a:p>
          <a:p>
            <a:pPr lvl="0" algn="l" defTabSz="1333500">
              <a:lnSpc>
                <a:spcPct val="90000"/>
              </a:lnSpc>
              <a:spcBef>
                <a:spcPct val="0"/>
              </a:spcBef>
              <a:spcAft>
                <a:spcPct val="35000"/>
              </a:spcAft>
            </a:pPr>
            <a:r>
              <a:rPr lang="en-US" sz="1400" i="1" dirty="0">
                <a:solidFill>
                  <a:schemeClr val="tx1"/>
                </a:solidFill>
              </a:rPr>
              <a:t>	</a:t>
            </a: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p:txBody>
      </p:sp>
    </p:spTree>
    <p:extLst>
      <p:ext uri="{BB962C8B-B14F-4D97-AF65-F5344CB8AC3E}">
        <p14:creationId xmlns:p14="http://schemas.microsoft.com/office/powerpoint/2010/main" val="2149257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649384149"/>
              </p:ext>
            </p:extLst>
          </p:nvPr>
        </p:nvGraphicFramePr>
        <p:xfrm>
          <a:off x="1735666" y="790715"/>
          <a:ext cx="7273163" cy="2590800"/>
        </p:xfrm>
        <a:graphic>
          <a:graphicData uri="http://schemas.openxmlformats.org/drawingml/2006/table">
            <a:tbl>
              <a:tblPr firstRow="1" bandRow="1">
                <a:tableStyleId>{5C22544A-7EE6-4342-B048-85BDC9FD1C3A}</a:tableStyleId>
              </a:tblPr>
              <a:tblGrid>
                <a:gridCol w="1478992">
                  <a:extLst>
                    <a:ext uri="{9D8B030D-6E8A-4147-A177-3AD203B41FA5}">
                      <a16:colId xmlns:a16="http://schemas.microsoft.com/office/drawing/2014/main" val="20000"/>
                    </a:ext>
                  </a:extLst>
                </a:gridCol>
                <a:gridCol w="1306887">
                  <a:extLst>
                    <a:ext uri="{9D8B030D-6E8A-4147-A177-3AD203B41FA5}">
                      <a16:colId xmlns:a16="http://schemas.microsoft.com/office/drawing/2014/main" val="20001"/>
                    </a:ext>
                  </a:extLst>
                </a:gridCol>
                <a:gridCol w="1435305">
                  <a:extLst>
                    <a:ext uri="{9D8B030D-6E8A-4147-A177-3AD203B41FA5}">
                      <a16:colId xmlns:a16="http://schemas.microsoft.com/office/drawing/2014/main" val="20002"/>
                    </a:ext>
                  </a:extLst>
                </a:gridCol>
                <a:gridCol w="3051979">
                  <a:extLst>
                    <a:ext uri="{9D8B030D-6E8A-4147-A177-3AD203B41FA5}">
                      <a16:colId xmlns:a16="http://schemas.microsoft.com/office/drawing/2014/main" val="20003"/>
                    </a:ext>
                  </a:extLst>
                </a:gridCol>
              </a:tblGrid>
              <a:tr h="463603">
                <a:tc>
                  <a:txBody>
                    <a:bodyPr/>
                    <a:lstStyle/>
                    <a:p>
                      <a:r>
                        <a:rPr lang="en-US" sz="1050" dirty="0"/>
                        <a:t>Project</a:t>
                      </a:r>
                    </a:p>
                  </a:txBody>
                  <a:tcPr/>
                </a:tc>
                <a:tc>
                  <a:txBody>
                    <a:bodyPr/>
                    <a:lstStyle/>
                    <a:p>
                      <a:r>
                        <a:rPr lang="en-US" sz="1050" dirty="0"/>
                        <a:t>2018-2022 project</a:t>
                      </a:r>
                      <a:r>
                        <a:rPr lang="en-US" sz="1050" baseline="0" dirty="0"/>
                        <a:t> cost </a:t>
                      </a:r>
                    </a:p>
                    <a:p>
                      <a:r>
                        <a:rPr lang="en-US" sz="1050" baseline="0" dirty="0"/>
                        <a:t>(in millions)</a:t>
                      </a:r>
                      <a:endParaRPr lang="en-US" sz="1050" b="0" dirty="0"/>
                    </a:p>
                  </a:txBody>
                  <a:tcPr/>
                </a:tc>
                <a:tc>
                  <a:txBody>
                    <a:bodyPr/>
                    <a:lstStyle/>
                    <a:p>
                      <a:r>
                        <a:rPr lang="en-US" sz="1050" dirty="0"/>
                        <a:t>Updated</a:t>
                      </a:r>
                      <a:r>
                        <a:rPr lang="en-US" sz="1050" baseline="0" dirty="0"/>
                        <a:t> project budget/schedule</a:t>
                      </a:r>
                    </a:p>
                    <a:p>
                      <a:r>
                        <a:rPr lang="en-US" sz="1050" baseline="0" dirty="0"/>
                        <a:t>2019-2023</a:t>
                      </a:r>
                      <a:endParaRPr lang="en-US" sz="1050" dirty="0"/>
                    </a:p>
                    <a:p>
                      <a:endParaRPr lang="en-US" sz="1050" dirty="0"/>
                    </a:p>
                  </a:txBody>
                  <a:tcPr/>
                </a:tc>
                <a:tc>
                  <a:txBody>
                    <a:bodyPr/>
                    <a:lstStyle/>
                    <a:p>
                      <a:r>
                        <a:rPr lang="en-US" sz="1050" dirty="0"/>
                        <a:t>Comments</a:t>
                      </a:r>
                    </a:p>
                  </a:txBody>
                  <a:tcPr/>
                </a:tc>
                <a:extLst>
                  <a:ext uri="{0D108BD9-81ED-4DB2-BD59-A6C34878D82A}">
                    <a16:rowId xmlns:a16="http://schemas.microsoft.com/office/drawing/2014/main" val="10000"/>
                  </a:ext>
                </a:extLst>
              </a:tr>
              <a:tr h="3907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MBTA </a:t>
                      </a:r>
                      <a:r>
                        <a:rPr lang="en-US" sz="1100" b="0" dirty="0">
                          <a:solidFill>
                            <a:schemeClr val="tx1"/>
                          </a:solidFill>
                        </a:rPr>
                        <a:t>/ Occupational Health and Safety (OHS) implementation</a:t>
                      </a:r>
                    </a:p>
                  </a:txBody>
                  <a:tcPr anchor="ctr">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$41.5</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a:txBody>
                    <a:bodyPr/>
                    <a:lstStyle/>
                    <a:p>
                      <a:r>
                        <a:rPr lang="en-US" sz="1100" baseline="0" dirty="0">
                          <a:solidFill>
                            <a:schemeClr val="tx1"/>
                          </a:solidFill>
                        </a:rPr>
                        <a:t>Funds initial program development, implementation, personal protection equipment (PPE), and infrastructure improvements in support of OHS requirements </a:t>
                      </a:r>
                      <a:endParaRPr lang="en-US" sz="1100" dirty="0">
                        <a:solidFill>
                          <a:schemeClr val="tx1"/>
                        </a:solidFill>
                      </a:endParaRPr>
                    </a:p>
                  </a:txBody>
                  <a:tcPr anchor="ctr">
                    <a:lnL w="12700" cap="flat" cmpd="sng" algn="ctr">
                      <a:solidFill>
                        <a:schemeClr val="accent2"/>
                      </a:solidFill>
                      <a:prstDash val="sysDot"/>
                      <a:round/>
                      <a:headEnd type="none" w="med" len="med"/>
                      <a:tailEnd type="none" w="med" len="med"/>
                    </a:lnL>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555330027"/>
                  </a:ext>
                </a:extLst>
              </a:tr>
              <a:tr h="3907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MBTA</a:t>
                      </a:r>
                      <a:r>
                        <a:rPr lang="en-US" sz="1100" b="0" dirty="0">
                          <a:solidFill>
                            <a:schemeClr val="tx1"/>
                          </a:solidFill>
                        </a:rPr>
                        <a:t> / Aquarium</a:t>
                      </a:r>
                      <a:r>
                        <a:rPr lang="en-US" sz="1100" b="0" baseline="0" dirty="0">
                          <a:solidFill>
                            <a:schemeClr val="tx1"/>
                          </a:solidFill>
                        </a:rPr>
                        <a:t> </a:t>
                      </a:r>
                      <a:r>
                        <a:rPr lang="en-US" sz="1100" b="0" dirty="0">
                          <a:solidFill>
                            <a:schemeClr val="tx1"/>
                          </a:solidFill>
                        </a:rPr>
                        <a:t>and Maverick emergency life safety egress and infrastructure</a:t>
                      </a: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$32.0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Supports a complete analysis of power,</a:t>
                      </a:r>
                      <a:r>
                        <a:rPr lang="en-US" sz="1100" baseline="0" dirty="0">
                          <a:solidFill>
                            <a:schemeClr val="tx1"/>
                          </a:solidFill>
                        </a:rPr>
                        <a:t> signals, track, and facilities for the Aquarium to Maverick corridor as well as immediate repairs to emergency egress and vent shafts at Aquarium and Maverick </a:t>
                      </a:r>
                      <a:endParaRPr lang="en-US" sz="1100" dirty="0">
                        <a:solidFill>
                          <a:schemeClr val="tx1"/>
                        </a:solidFill>
                      </a:endParaRPr>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614570872"/>
                  </a:ext>
                </a:extLst>
              </a:tr>
            </a:tbl>
          </a:graphicData>
        </a:graphic>
      </p:graphicFrame>
      <p:sp>
        <p:nvSpPr>
          <p:cNvPr id="9" name="Rectangle 8"/>
          <p:cNvSpPr/>
          <p:nvPr/>
        </p:nvSpPr>
        <p:spPr>
          <a:xfrm>
            <a:off x="87464" y="807595"/>
            <a:ext cx="1853489" cy="58312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4300" tIns="114300" rIns="114300" bIns="114300" numCol="1" spcCol="1270" anchor="t" anchorCtr="0">
            <a:noAutofit/>
          </a:bodyPr>
          <a:lstStyle/>
          <a:p>
            <a:pPr lvl="0" defTabSz="1333500">
              <a:lnSpc>
                <a:spcPct val="90000"/>
              </a:lnSpc>
              <a:spcBef>
                <a:spcPct val="0"/>
              </a:spcBef>
              <a:spcAft>
                <a:spcPct val="35000"/>
              </a:spcAft>
            </a:pPr>
            <a:r>
              <a:rPr lang="en-US" sz="3000" b="1" dirty="0">
                <a:solidFill>
                  <a:schemeClr val="bg1">
                    <a:lumMod val="75000"/>
                  </a:schemeClr>
                </a:solidFill>
              </a:rPr>
              <a:t>Project status – new projects</a:t>
            </a:r>
            <a:endParaRPr lang="en-US" sz="3000" b="1" kern="1200" dirty="0">
              <a:solidFill>
                <a:schemeClr val="bg1">
                  <a:lumMod val="75000"/>
                </a:schemeClr>
              </a:solidFill>
            </a:endParaRPr>
          </a:p>
          <a:p>
            <a:pPr lvl="0" algn="l" defTabSz="1333500">
              <a:lnSpc>
                <a:spcPct val="90000"/>
              </a:lnSpc>
              <a:spcBef>
                <a:spcPct val="0"/>
              </a:spcBef>
              <a:spcAft>
                <a:spcPct val="35000"/>
              </a:spcAft>
            </a:pPr>
            <a:endParaRPr lang="en-US" sz="3000" b="1" dirty="0">
              <a:solidFill>
                <a:schemeClr val="accent2"/>
              </a:solidFill>
            </a:endParaRPr>
          </a:p>
          <a:p>
            <a:pPr lvl="0" algn="l" defTabSz="1333500">
              <a:lnSpc>
                <a:spcPct val="90000"/>
              </a:lnSpc>
              <a:spcBef>
                <a:spcPct val="0"/>
              </a:spcBef>
              <a:spcAft>
                <a:spcPct val="35000"/>
              </a:spcAft>
            </a:pPr>
            <a:endParaRPr lang="en-US" sz="3000" b="1" kern="1200" dirty="0">
              <a:solidFill>
                <a:schemeClr val="accent2"/>
              </a:solidFill>
            </a:endParaRPr>
          </a:p>
          <a:p>
            <a:pPr lvl="0" algn="l" defTabSz="1333500">
              <a:lnSpc>
                <a:spcPct val="90000"/>
              </a:lnSpc>
              <a:spcBef>
                <a:spcPct val="0"/>
              </a:spcBef>
              <a:spcAft>
                <a:spcPct val="35000"/>
              </a:spcAft>
            </a:pPr>
            <a:r>
              <a:rPr lang="en-US" sz="1400" i="1" dirty="0">
                <a:solidFill>
                  <a:schemeClr val="tx1"/>
                </a:solidFill>
              </a:rPr>
              <a:t>	</a:t>
            </a: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p:txBody>
      </p:sp>
    </p:spTree>
    <p:extLst>
      <p:ext uri="{BB962C8B-B14F-4D97-AF65-F5344CB8AC3E}">
        <p14:creationId xmlns:p14="http://schemas.microsoft.com/office/powerpoint/2010/main" val="2941033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937034470"/>
              </p:ext>
            </p:extLst>
          </p:nvPr>
        </p:nvGraphicFramePr>
        <p:xfrm>
          <a:off x="1940953" y="790715"/>
          <a:ext cx="7067876" cy="5516880"/>
        </p:xfrm>
        <a:graphic>
          <a:graphicData uri="http://schemas.openxmlformats.org/drawingml/2006/table">
            <a:tbl>
              <a:tblPr firstRow="1" bandRow="1">
                <a:tableStyleId>{5C22544A-7EE6-4342-B048-85BDC9FD1C3A}</a:tableStyleId>
              </a:tblPr>
              <a:tblGrid>
                <a:gridCol w="1492058">
                  <a:extLst>
                    <a:ext uri="{9D8B030D-6E8A-4147-A177-3AD203B41FA5}">
                      <a16:colId xmlns:a16="http://schemas.microsoft.com/office/drawing/2014/main" val="20000"/>
                    </a:ext>
                  </a:extLst>
                </a:gridCol>
                <a:gridCol w="1259305">
                  <a:extLst>
                    <a:ext uri="{9D8B030D-6E8A-4147-A177-3AD203B41FA5}">
                      <a16:colId xmlns:a16="http://schemas.microsoft.com/office/drawing/2014/main" val="20001"/>
                    </a:ext>
                  </a:extLst>
                </a:gridCol>
                <a:gridCol w="1350677">
                  <a:extLst>
                    <a:ext uri="{9D8B030D-6E8A-4147-A177-3AD203B41FA5}">
                      <a16:colId xmlns:a16="http://schemas.microsoft.com/office/drawing/2014/main" val="20002"/>
                    </a:ext>
                  </a:extLst>
                </a:gridCol>
                <a:gridCol w="2965836">
                  <a:extLst>
                    <a:ext uri="{9D8B030D-6E8A-4147-A177-3AD203B41FA5}">
                      <a16:colId xmlns:a16="http://schemas.microsoft.com/office/drawing/2014/main" val="20003"/>
                    </a:ext>
                  </a:extLst>
                </a:gridCol>
              </a:tblGrid>
              <a:tr h="463603">
                <a:tc>
                  <a:txBody>
                    <a:bodyPr/>
                    <a:lstStyle/>
                    <a:p>
                      <a:r>
                        <a:rPr lang="en-US" sz="1050" dirty="0"/>
                        <a:t>Project</a:t>
                      </a:r>
                    </a:p>
                  </a:txBody>
                  <a:tcPr/>
                </a:tc>
                <a:tc>
                  <a:txBody>
                    <a:bodyPr/>
                    <a:lstStyle/>
                    <a:p>
                      <a:r>
                        <a:rPr lang="en-US" sz="1100" b="1" dirty="0"/>
                        <a:t>2018-2022</a:t>
                      </a:r>
                      <a:r>
                        <a:rPr lang="en-US" sz="1100" b="1" baseline="0" dirty="0"/>
                        <a:t> project cost </a:t>
                      </a:r>
                    </a:p>
                    <a:p>
                      <a:r>
                        <a:rPr lang="en-US" sz="1100" b="1" baseline="0" dirty="0"/>
                        <a:t>(in millions)</a:t>
                      </a:r>
                      <a:endParaRPr lang="en-US" sz="1100" b="0" dirty="0"/>
                    </a:p>
                  </a:txBody>
                  <a:tcPr/>
                </a:tc>
                <a:tc>
                  <a:txBody>
                    <a:bodyPr/>
                    <a:lstStyle/>
                    <a:p>
                      <a:r>
                        <a:rPr lang="en-US" sz="1100" baseline="0" dirty="0"/>
                        <a:t>2019-2023 project cost</a:t>
                      </a:r>
                    </a:p>
                    <a:p>
                      <a:r>
                        <a:rPr lang="en-US" sz="1100" baseline="0" dirty="0"/>
                        <a:t>2019-2023</a:t>
                      </a:r>
                      <a:endParaRPr lang="en-US" sz="1100" dirty="0"/>
                    </a:p>
                  </a:txBody>
                  <a:tcPr/>
                </a:tc>
                <a:tc>
                  <a:txBody>
                    <a:bodyPr/>
                    <a:lstStyle/>
                    <a:p>
                      <a:r>
                        <a:rPr lang="en-US" sz="1100" dirty="0"/>
                        <a:t>Comments</a:t>
                      </a:r>
                    </a:p>
                  </a:txBody>
                  <a:tcPr/>
                </a:tc>
                <a:extLst>
                  <a:ext uri="{0D108BD9-81ED-4DB2-BD59-A6C34878D82A}">
                    <a16:rowId xmlns:a16="http://schemas.microsoft.com/office/drawing/2014/main" val="10000"/>
                  </a:ext>
                </a:extLst>
              </a:tr>
              <a:tr h="2968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Highway </a:t>
                      </a:r>
                      <a:r>
                        <a:rPr lang="en-US" sz="1100" b="0" dirty="0">
                          <a:solidFill>
                            <a:schemeClr val="tx1"/>
                          </a:solidFill>
                        </a:rPr>
                        <a:t>/ Allston viaduct</a:t>
                      </a:r>
                    </a:p>
                  </a:txBody>
                  <a:tcPr anchor="ctr">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$0</a:t>
                      </a:r>
                      <a:r>
                        <a:rPr lang="en-US" sz="1100" baseline="0" dirty="0">
                          <a:solidFill>
                            <a:schemeClr val="tx1"/>
                          </a:solidFill>
                        </a:rPr>
                        <a:t> million</a:t>
                      </a:r>
                      <a:endParaRPr lang="en-US" sz="1100" dirty="0">
                        <a:solidFill>
                          <a:schemeClr val="tx1"/>
                        </a:solidFill>
                      </a:endParaRP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$16 million</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a:txBody>
                    <a:bodyPr/>
                    <a:lstStyle/>
                    <a:p>
                      <a:pPr algn="l"/>
                      <a:r>
                        <a:rPr lang="en-US" sz="1100" baseline="0" dirty="0">
                          <a:solidFill>
                            <a:schemeClr val="tx1"/>
                          </a:solidFill>
                        </a:rPr>
                        <a:t>MassDOT working with stakeholders on the design and permitting of this project;  MassDOT has programmed $16 million to fund project design through to procurement phase</a:t>
                      </a:r>
                      <a:endParaRPr lang="en-US" sz="1100" dirty="0">
                        <a:solidFill>
                          <a:schemeClr val="tx1"/>
                        </a:solidFill>
                      </a:endParaRPr>
                    </a:p>
                  </a:txBody>
                  <a:tcPr anchor="ctr">
                    <a:lnL w="12700" cap="flat" cmpd="sng" algn="ctr">
                      <a:solidFill>
                        <a:schemeClr val="accent2"/>
                      </a:solidFill>
                      <a:prstDash val="sysDot"/>
                      <a:round/>
                      <a:headEnd type="none" w="med" len="med"/>
                      <a:tailEnd type="none" w="med" len="med"/>
                    </a:lnL>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1"/>
                  </a:ext>
                </a:extLst>
              </a:tr>
              <a:tr h="3907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Highway </a:t>
                      </a:r>
                      <a:r>
                        <a:rPr lang="en-US" sz="1100" b="0" dirty="0">
                          <a:solidFill>
                            <a:schemeClr val="tx1"/>
                          </a:solidFill>
                        </a:rPr>
                        <a:t>/ Middleboro Rotary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solidFill>
                          <a:schemeClr val="tx1"/>
                        </a:solidFill>
                      </a:endParaRP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sz="1100" dirty="0">
                        <a:solidFill>
                          <a:schemeClr val="tx1"/>
                        </a:solidFill>
                      </a:endParaRP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sz="1100" dirty="0">
                        <a:solidFill>
                          <a:schemeClr val="tx1"/>
                        </a:solidFill>
                      </a:endParaRP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25%</a:t>
                      </a:r>
                      <a:r>
                        <a:rPr lang="en-US" sz="1100" baseline="0" dirty="0">
                          <a:solidFill>
                            <a:schemeClr val="tx1"/>
                          </a:solidFill>
                        </a:rPr>
                        <a:t> design anticipated Winter of 2018; permitting activities ongoing with FHWA and other relevant agencies. </a:t>
                      </a:r>
                      <a:endParaRPr lang="en-US" sz="1100" dirty="0">
                        <a:solidFill>
                          <a:schemeClr val="tx1"/>
                        </a:solidFill>
                      </a:endParaRPr>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2"/>
                  </a:ext>
                </a:extLst>
              </a:tr>
              <a:tr h="3907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MBTA</a:t>
                      </a:r>
                      <a:r>
                        <a:rPr lang="en-US" sz="1100" b="0" dirty="0">
                          <a:solidFill>
                            <a:schemeClr val="tx1"/>
                          </a:solidFill>
                        </a:rPr>
                        <a:t> / Worcester Union Station conceptual design study</a:t>
                      </a: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$3.0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$3.0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l"/>
                      <a:r>
                        <a:rPr lang="en-US" sz="1100" dirty="0">
                          <a:solidFill>
                            <a:schemeClr val="tx1"/>
                          </a:solidFill>
                        </a:rPr>
                        <a:t>Design only</a:t>
                      </a:r>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7"/>
                  </a:ext>
                </a:extLst>
              </a:tr>
              <a:tr h="3907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MBTA</a:t>
                      </a:r>
                      <a:r>
                        <a:rPr lang="en-US" sz="1100" b="0" dirty="0">
                          <a:solidFill>
                            <a:schemeClr val="tx1"/>
                          </a:solidFill>
                        </a:rPr>
                        <a:t> / Natick Center station accessibility</a:t>
                      </a: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$2.2</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$2.2</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l"/>
                      <a:r>
                        <a:rPr lang="en-US" sz="1100" dirty="0">
                          <a:solidFill>
                            <a:schemeClr val="tx1"/>
                          </a:solidFill>
                        </a:rPr>
                        <a:t>Design only</a:t>
                      </a:r>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8"/>
                  </a:ext>
                </a:extLst>
              </a:tr>
              <a:tr h="3907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MBTA</a:t>
                      </a:r>
                      <a:r>
                        <a:rPr lang="en-US" sz="1100" b="0" dirty="0">
                          <a:solidFill>
                            <a:schemeClr val="tx1"/>
                          </a:solidFill>
                        </a:rPr>
                        <a:t> / Elevator</a:t>
                      </a:r>
                      <a:r>
                        <a:rPr lang="en-US" sz="1100" b="0" baseline="0" dirty="0">
                          <a:solidFill>
                            <a:schemeClr val="tx1"/>
                          </a:solidFill>
                        </a:rPr>
                        <a:t> program multiple locations design</a:t>
                      </a:r>
                      <a:endParaRPr lang="en-US" sz="1100" b="0" dirty="0">
                        <a:solidFill>
                          <a:schemeClr val="tx1"/>
                        </a:solidFill>
                      </a:endParaRP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$10.0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$29.5</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l"/>
                      <a:r>
                        <a:rPr lang="en-US" sz="1100" dirty="0">
                          <a:solidFill>
                            <a:schemeClr val="tx1"/>
                          </a:solidFill>
                        </a:rPr>
                        <a:t>Design</a:t>
                      </a:r>
                      <a:r>
                        <a:rPr lang="en-US" sz="1100" baseline="0" dirty="0">
                          <a:solidFill>
                            <a:schemeClr val="tx1"/>
                          </a:solidFill>
                        </a:rPr>
                        <a:t> only for redundant and replacement elevators at priority transit and commuter rail stations</a:t>
                      </a:r>
                      <a:endParaRPr lang="en-US" sz="1100" dirty="0">
                        <a:solidFill>
                          <a:schemeClr val="tx1"/>
                        </a:solidFill>
                      </a:endParaRPr>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788654368"/>
                  </a:ext>
                </a:extLst>
              </a:tr>
              <a:tr h="3907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MBTA</a:t>
                      </a:r>
                      <a:r>
                        <a:rPr lang="en-US" sz="1100" b="0" dirty="0">
                          <a:solidFill>
                            <a:schemeClr val="tx1"/>
                          </a:solidFill>
                        </a:rPr>
                        <a:t> / Bridges - design</a:t>
                      </a: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$17.4</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$17.4</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l"/>
                      <a:r>
                        <a:rPr lang="en-US" sz="1100" dirty="0">
                          <a:solidFill>
                            <a:schemeClr val="tx1"/>
                          </a:solidFill>
                        </a:rPr>
                        <a:t>Design</a:t>
                      </a:r>
                      <a:r>
                        <a:rPr lang="en-US" sz="1100" baseline="0" dirty="0">
                          <a:solidFill>
                            <a:schemeClr val="tx1"/>
                          </a:solidFill>
                        </a:rPr>
                        <a:t> for MBTA bridge program</a:t>
                      </a:r>
                      <a:endParaRPr lang="en-US" sz="1100" dirty="0">
                        <a:solidFill>
                          <a:schemeClr val="tx1"/>
                        </a:solidFill>
                      </a:endParaRPr>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598407573"/>
                  </a:ext>
                </a:extLst>
              </a:tr>
              <a:tr h="3907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MBTA</a:t>
                      </a:r>
                      <a:r>
                        <a:rPr lang="en-US" sz="1100" b="0" dirty="0">
                          <a:solidFill>
                            <a:schemeClr val="tx1"/>
                          </a:solidFill>
                        </a:rPr>
                        <a:t> / Longfellow approach</a:t>
                      </a: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$5.3</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$5.3</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l"/>
                      <a:r>
                        <a:rPr lang="en-US" sz="1100" dirty="0">
                          <a:solidFill>
                            <a:schemeClr val="tx1"/>
                          </a:solidFill>
                        </a:rPr>
                        <a:t>Design only</a:t>
                      </a:r>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622214284"/>
                  </a:ext>
                </a:extLst>
              </a:tr>
              <a:tr h="3907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MBTA</a:t>
                      </a:r>
                      <a:r>
                        <a:rPr lang="en-US" sz="1100" b="0" baseline="0" dirty="0">
                          <a:solidFill>
                            <a:schemeClr val="tx1"/>
                          </a:solidFill>
                        </a:rPr>
                        <a:t> / Allston commuter rail layover facility</a:t>
                      </a:r>
                      <a:endParaRPr lang="en-US" sz="1100" b="0" dirty="0">
                        <a:solidFill>
                          <a:schemeClr val="tx1"/>
                        </a:solidFill>
                      </a:endParaRP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$8.5</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l"/>
                      <a:r>
                        <a:rPr lang="en-US" sz="1100" dirty="0">
                          <a:solidFill>
                            <a:schemeClr val="tx1"/>
                          </a:solidFill>
                        </a:rPr>
                        <a:t>New Project - design only</a:t>
                      </a:r>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873013429"/>
                  </a:ext>
                </a:extLst>
              </a:tr>
            </a:tbl>
          </a:graphicData>
        </a:graphic>
      </p:graphicFrame>
      <p:sp>
        <p:nvSpPr>
          <p:cNvPr id="9" name="Rectangle 8"/>
          <p:cNvSpPr/>
          <p:nvPr/>
        </p:nvSpPr>
        <p:spPr>
          <a:xfrm>
            <a:off x="87464" y="807595"/>
            <a:ext cx="1853489" cy="58312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4300" tIns="114300" rIns="114300" bIns="114300" numCol="1" spcCol="1270" anchor="t" anchorCtr="0">
            <a:noAutofit/>
          </a:bodyPr>
          <a:lstStyle/>
          <a:p>
            <a:pPr lvl="0" defTabSz="1333500">
              <a:lnSpc>
                <a:spcPct val="90000"/>
              </a:lnSpc>
              <a:spcBef>
                <a:spcPct val="0"/>
              </a:spcBef>
              <a:spcAft>
                <a:spcPct val="35000"/>
              </a:spcAft>
            </a:pPr>
            <a:r>
              <a:rPr lang="en-US" sz="3000" b="1" dirty="0">
                <a:solidFill>
                  <a:schemeClr val="accent2"/>
                </a:solidFill>
              </a:rPr>
              <a:t>Project status – design only</a:t>
            </a:r>
          </a:p>
          <a:p>
            <a:pPr lvl="0" algn="l" defTabSz="1333500">
              <a:lnSpc>
                <a:spcPct val="90000"/>
              </a:lnSpc>
              <a:spcBef>
                <a:spcPct val="0"/>
              </a:spcBef>
              <a:spcAft>
                <a:spcPct val="35000"/>
              </a:spcAft>
            </a:pPr>
            <a:endParaRPr lang="en-US" sz="3000" b="1" dirty="0">
              <a:solidFill>
                <a:schemeClr val="accent2"/>
              </a:solidFill>
            </a:endParaRPr>
          </a:p>
          <a:p>
            <a:pPr lvl="0" algn="l" defTabSz="1333500">
              <a:lnSpc>
                <a:spcPct val="90000"/>
              </a:lnSpc>
              <a:spcBef>
                <a:spcPct val="0"/>
              </a:spcBef>
              <a:spcAft>
                <a:spcPct val="35000"/>
              </a:spcAft>
            </a:pPr>
            <a:endParaRPr lang="en-US" sz="3000" b="1" kern="1200" dirty="0">
              <a:solidFill>
                <a:schemeClr val="accent2"/>
              </a:solidFill>
            </a:endParaRPr>
          </a:p>
          <a:p>
            <a:pPr lvl="0" algn="l" defTabSz="1333500">
              <a:lnSpc>
                <a:spcPct val="90000"/>
              </a:lnSpc>
              <a:spcBef>
                <a:spcPct val="0"/>
              </a:spcBef>
              <a:spcAft>
                <a:spcPct val="35000"/>
              </a:spcAft>
            </a:pPr>
            <a:r>
              <a:rPr lang="en-US" sz="1400" i="1" dirty="0">
                <a:solidFill>
                  <a:schemeClr val="tx1"/>
                </a:solidFill>
              </a:rPr>
              <a:t>	</a:t>
            </a: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p:txBody>
      </p:sp>
      <p:sp>
        <p:nvSpPr>
          <p:cNvPr id="4" name="Title 1"/>
          <p:cNvSpPr>
            <a:spLocks noGrp="1"/>
          </p:cNvSpPr>
          <p:nvPr>
            <p:ph type="title"/>
          </p:nvPr>
        </p:nvSpPr>
        <p:spPr>
          <a:xfrm>
            <a:off x="101876" y="76354"/>
            <a:ext cx="8912914" cy="572257"/>
          </a:xfrm>
        </p:spPr>
        <p:txBody>
          <a:bodyPr/>
          <a:lstStyle/>
          <a:p>
            <a:r>
              <a:rPr lang="en-US" dirty="0"/>
              <a:t>Plan update: project status</a:t>
            </a:r>
            <a:endParaRPr lang="en-US" sz="2000" dirty="0">
              <a:solidFill>
                <a:srgbClr val="FF0000"/>
              </a:solidFill>
            </a:endParaRPr>
          </a:p>
        </p:txBody>
      </p:sp>
    </p:spTree>
    <p:extLst>
      <p:ext uri="{BB962C8B-B14F-4D97-AF65-F5344CB8AC3E}">
        <p14:creationId xmlns:p14="http://schemas.microsoft.com/office/powerpoint/2010/main" val="3661045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198340623"/>
              </p:ext>
            </p:extLst>
          </p:nvPr>
        </p:nvGraphicFramePr>
        <p:xfrm>
          <a:off x="1940953" y="790715"/>
          <a:ext cx="7067876" cy="4508385"/>
        </p:xfrm>
        <a:graphic>
          <a:graphicData uri="http://schemas.openxmlformats.org/drawingml/2006/table">
            <a:tbl>
              <a:tblPr firstRow="1" bandRow="1">
                <a:tableStyleId>{5C22544A-7EE6-4342-B048-85BDC9FD1C3A}</a:tableStyleId>
              </a:tblPr>
              <a:tblGrid>
                <a:gridCol w="1492058">
                  <a:extLst>
                    <a:ext uri="{9D8B030D-6E8A-4147-A177-3AD203B41FA5}">
                      <a16:colId xmlns:a16="http://schemas.microsoft.com/office/drawing/2014/main" val="20000"/>
                    </a:ext>
                  </a:extLst>
                </a:gridCol>
                <a:gridCol w="1259305">
                  <a:extLst>
                    <a:ext uri="{9D8B030D-6E8A-4147-A177-3AD203B41FA5}">
                      <a16:colId xmlns:a16="http://schemas.microsoft.com/office/drawing/2014/main" val="20001"/>
                    </a:ext>
                  </a:extLst>
                </a:gridCol>
                <a:gridCol w="1350677">
                  <a:extLst>
                    <a:ext uri="{9D8B030D-6E8A-4147-A177-3AD203B41FA5}">
                      <a16:colId xmlns:a16="http://schemas.microsoft.com/office/drawing/2014/main" val="20002"/>
                    </a:ext>
                  </a:extLst>
                </a:gridCol>
                <a:gridCol w="2965836">
                  <a:extLst>
                    <a:ext uri="{9D8B030D-6E8A-4147-A177-3AD203B41FA5}">
                      <a16:colId xmlns:a16="http://schemas.microsoft.com/office/drawing/2014/main" val="20003"/>
                    </a:ext>
                  </a:extLst>
                </a:gridCol>
              </a:tblGrid>
              <a:tr h="901677">
                <a:tc>
                  <a:txBody>
                    <a:bodyPr/>
                    <a:lstStyle/>
                    <a:p>
                      <a:r>
                        <a:rPr lang="en-US" sz="1050" dirty="0"/>
                        <a:t>Project</a:t>
                      </a:r>
                    </a:p>
                  </a:txBody>
                  <a:tcPr/>
                </a:tc>
                <a:tc>
                  <a:txBody>
                    <a:bodyPr/>
                    <a:lstStyle/>
                    <a:p>
                      <a:r>
                        <a:rPr lang="en-US" sz="1100" b="1" dirty="0"/>
                        <a:t>2018-2022</a:t>
                      </a:r>
                      <a:r>
                        <a:rPr lang="en-US" sz="1100" b="1" baseline="0" dirty="0"/>
                        <a:t> project cost </a:t>
                      </a:r>
                    </a:p>
                    <a:p>
                      <a:r>
                        <a:rPr lang="en-US" sz="1100" b="1" baseline="0" dirty="0"/>
                        <a:t>(in millions)</a:t>
                      </a:r>
                      <a:endParaRPr lang="en-US" sz="1100" b="0" dirty="0"/>
                    </a:p>
                  </a:txBody>
                  <a:tcPr/>
                </a:tc>
                <a:tc>
                  <a:txBody>
                    <a:bodyPr/>
                    <a:lstStyle/>
                    <a:p>
                      <a:r>
                        <a:rPr lang="en-US" sz="1100" baseline="0" dirty="0"/>
                        <a:t>2019-2023 project cost</a:t>
                      </a:r>
                    </a:p>
                    <a:p>
                      <a:r>
                        <a:rPr lang="en-US" sz="1100" baseline="0" dirty="0"/>
                        <a:t>2019-2023</a:t>
                      </a:r>
                      <a:endParaRPr lang="en-US" sz="1100" dirty="0"/>
                    </a:p>
                  </a:txBody>
                  <a:tcPr/>
                </a:tc>
                <a:tc>
                  <a:txBody>
                    <a:bodyPr/>
                    <a:lstStyle/>
                    <a:p>
                      <a:r>
                        <a:rPr lang="en-US" sz="1100" dirty="0"/>
                        <a:t>Comments</a:t>
                      </a:r>
                    </a:p>
                  </a:txBody>
                  <a:tcPr/>
                </a:tc>
                <a:extLst>
                  <a:ext uri="{0D108BD9-81ED-4DB2-BD59-A6C34878D82A}">
                    <a16:rowId xmlns:a16="http://schemas.microsoft.com/office/drawing/2014/main" val="10000"/>
                  </a:ext>
                </a:extLst>
              </a:tr>
              <a:tr h="9016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Highway </a:t>
                      </a:r>
                      <a:r>
                        <a:rPr lang="en-US" sz="1100" b="0" dirty="0">
                          <a:solidFill>
                            <a:schemeClr val="tx1"/>
                          </a:solidFill>
                        </a:rPr>
                        <a:t>/ I-93</a:t>
                      </a:r>
                      <a:r>
                        <a:rPr lang="en-US" sz="1100" b="0" baseline="0" dirty="0">
                          <a:solidFill>
                            <a:schemeClr val="tx1"/>
                          </a:solidFill>
                        </a:rPr>
                        <a:t> / I-95 North Interchange</a:t>
                      </a:r>
                      <a:endParaRPr lang="en-US" sz="1100" b="0" dirty="0">
                        <a:solidFill>
                          <a:schemeClr val="tx1"/>
                        </a:solidFill>
                      </a:endParaRPr>
                    </a:p>
                  </a:txBody>
                  <a:tcPr anchor="ctr">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a:txBody>
                    <a:bodyPr/>
                    <a:lstStyle/>
                    <a:p>
                      <a:endParaRPr lang="en-US" sz="1100" dirty="0">
                        <a:solidFill>
                          <a:schemeClr val="tx1"/>
                        </a:solidFill>
                      </a:endParaRP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a:txBody>
                    <a:bodyPr/>
                    <a:lstStyle/>
                    <a:p>
                      <a:endParaRPr lang="en-US" sz="1100" dirty="0">
                        <a:solidFill>
                          <a:schemeClr val="tx1"/>
                        </a:solidFill>
                      </a:endParaRP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a:txBody>
                    <a:bodyPr/>
                    <a:lstStyle/>
                    <a:p>
                      <a:pPr algn="l"/>
                      <a:r>
                        <a:rPr lang="en-US" sz="1100" dirty="0">
                          <a:solidFill>
                            <a:schemeClr val="tx1"/>
                          </a:solidFill>
                        </a:rPr>
                        <a:t>Alternatives</a:t>
                      </a:r>
                      <a:r>
                        <a:rPr lang="en-US" sz="1100" baseline="0" dirty="0">
                          <a:solidFill>
                            <a:schemeClr val="tx1"/>
                          </a:solidFill>
                        </a:rPr>
                        <a:t> analysis and permitting activities ongoing with FHWA and other relevant agencies; requires a finance plan.</a:t>
                      </a:r>
                      <a:endParaRPr lang="en-US" sz="1100" dirty="0">
                        <a:solidFill>
                          <a:schemeClr val="tx1"/>
                        </a:solidFill>
                      </a:endParaRPr>
                    </a:p>
                  </a:txBody>
                  <a:tcPr anchor="ctr">
                    <a:lnL w="12700" cap="flat" cmpd="sng" algn="ctr">
                      <a:solidFill>
                        <a:schemeClr val="accent2"/>
                      </a:solidFill>
                      <a:prstDash val="sysDot"/>
                      <a:round/>
                      <a:headEnd type="none" w="med" len="med"/>
                      <a:tailEnd type="none" w="med" len="med"/>
                    </a:lnL>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1"/>
                  </a:ext>
                </a:extLst>
              </a:tr>
              <a:tr h="9016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Highway </a:t>
                      </a:r>
                      <a:r>
                        <a:rPr lang="en-US" sz="1100" b="0" dirty="0">
                          <a:solidFill>
                            <a:schemeClr val="tx1"/>
                          </a:solidFill>
                        </a:rPr>
                        <a:t>/ I-93</a:t>
                      </a:r>
                      <a:r>
                        <a:rPr lang="en-US" sz="1100" b="0" baseline="0" dirty="0">
                          <a:solidFill>
                            <a:schemeClr val="tx1"/>
                          </a:solidFill>
                        </a:rPr>
                        <a:t> / I-95 South Interchange</a:t>
                      </a:r>
                      <a:endParaRPr lang="en-US" sz="110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solidFill>
                          <a:schemeClr val="tx1"/>
                        </a:solidFill>
                      </a:endParaRP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sz="1100" dirty="0">
                        <a:solidFill>
                          <a:schemeClr val="tx1"/>
                        </a:solidFill>
                      </a:endParaRP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sz="1100" dirty="0">
                        <a:solidFill>
                          <a:schemeClr val="tx1"/>
                        </a:solidFill>
                      </a:endParaRP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l"/>
                      <a:r>
                        <a:rPr lang="en-US" sz="1100" dirty="0">
                          <a:solidFill>
                            <a:schemeClr val="tx1"/>
                          </a:solidFill>
                        </a:rPr>
                        <a:t>Alternatives</a:t>
                      </a:r>
                      <a:r>
                        <a:rPr lang="en-US" sz="1100" baseline="0" dirty="0">
                          <a:solidFill>
                            <a:schemeClr val="tx1"/>
                          </a:solidFill>
                        </a:rPr>
                        <a:t> analysis and permitting activities ongoing with FHWA and other relevant agencies; requires a finance plan.</a:t>
                      </a:r>
                      <a:endParaRPr lang="en-US" sz="1100" dirty="0">
                        <a:solidFill>
                          <a:schemeClr val="tx1"/>
                        </a:solidFill>
                      </a:endParaRPr>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7"/>
                  </a:ext>
                </a:extLst>
              </a:tr>
              <a:tr h="9016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Highway </a:t>
                      </a:r>
                      <a:r>
                        <a:rPr lang="en-US" sz="1100" b="0" dirty="0">
                          <a:solidFill>
                            <a:schemeClr val="tx1"/>
                          </a:solidFill>
                        </a:rPr>
                        <a:t>/ Bowker overpass</a:t>
                      </a: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sz="1100" dirty="0">
                        <a:solidFill>
                          <a:schemeClr val="tx1"/>
                        </a:solidFill>
                      </a:endParaRP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sz="1100" dirty="0">
                        <a:solidFill>
                          <a:schemeClr val="tx1"/>
                        </a:solidFill>
                      </a:endParaRP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Alternatives</a:t>
                      </a:r>
                      <a:r>
                        <a:rPr lang="en-US" sz="1100" baseline="0" dirty="0">
                          <a:solidFill>
                            <a:schemeClr val="tx1"/>
                          </a:solidFill>
                        </a:rPr>
                        <a:t> analysis and conceptual design activities ongoing with relevant agencies; requires a finance plan.</a:t>
                      </a:r>
                      <a:endParaRPr lang="en-US" sz="1100" dirty="0">
                        <a:solidFill>
                          <a:schemeClr val="tx1"/>
                        </a:solidFill>
                      </a:endParaRPr>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8"/>
                  </a:ext>
                </a:extLst>
              </a:tr>
              <a:tr h="9016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Highway </a:t>
                      </a:r>
                      <a:r>
                        <a:rPr lang="en-US" sz="1100" b="0" dirty="0">
                          <a:solidFill>
                            <a:schemeClr val="tx1"/>
                          </a:solidFill>
                        </a:rPr>
                        <a:t>/ McGrath Highway</a:t>
                      </a: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sz="1100" dirty="0">
                        <a:solidFill>
                          <a:schemeClr val="tx1"/>
                        </a:solidFill>
                      </a:endParaRP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endParaRPr lang="en-US" sz="1100" dirty="0">
                        <a:solidFill>
                          <a:schemeClr val="tx1"/>
                        </a:solidFill>
                      </a:endParaRP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Alternatives</a:t>
                      </a:r>
                      <a:r>
                        <a:rPr lang="en-US" sz="1100" baseline="0" dirty="0">
                          <a:solidFill>
                            <a:schemeClr val="tx1"/>
                          </a:solidFill>
                        </a:rPr>
                        <a:t> analysis and conceptual design activities ongoing; requires a finance plan.</a:t>
                      </a:r>
                      <a:endParaRPr lang="en-US" sz="1100" dirty="0">
                        <a:solidFill>
                          <a:schemeClr val="tx1"/>
                        </a:solidFill>
                      </a:endParaRPr>
                    </a:p>
                    <a:p>
                      <a:pPr algn="l"/>
                      <a:endParaRPr lang="en-US" sz="1100" dirty="0">
                        <a:solidFill>
                          <a:schemeClr val="tx1"/>
                        </a:solidFill>
                      </a:endParaRPr>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788654368"/>
                  </a:ext>
                </a:extLst>
              </a:tr>
            </a:tbl>
          </a:graphicData>
        </a:graphic>
      </p:graphicFrame>
      <p:sp>
        <p:nvSpPr>
          <p:cNvPr id="9" name="Rectangle 8"/>
          <p:cNvSpPr/>
          <p:nvPr/>
        </p:nvSpPr>
        <p:spPr>
          <a:xfrm>
            <a:off x="87464" y="807595"/>
            <a:ext cx="1853489" cy="58312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4300" tIns="114300" rIns="114300" bIns="114300" numCol="1" spcCol="1270" anchor="t" anchorCtr="0">
            <a:noAutofit/>
          </a:bodyPr>
          <a:lstStyle/>
          <a:p>
            <a:pPr lvl="0" defTabSz="1333500">
              <a:lnSpc>
                <a:spcPct val="90000"/>
              </a:lnSpc>
              <a:spcBef>
                <a:spcPct val="0"/>
              </a:spcBef>
              <a:spcAft>
                <a:spcPct val="35000"/>
              </a:spcAft>
            </a:pPr>
            <a:r>
              <a:rPr lang="en-US" sz="3000" b="1" dirty="0">
                <a:solidFill>
                  <a:schemeClr val="accent2"/>
                </a:solidFill>
              </a:rPr>
              <a:t>Project status – design only</a:t>
            </a:r>
          </a:p>
          <a:p>
            <a:pPr lvl="0" algn="l" defTabSz="1333500">
              <a:lnSpc>
                <a:spcPct val="90000"/>
              </a:lnSpc>
              <a:spcBef>
                <a:spcPct val="0"/>
              </a:spcBef>
              <a:spcAft>
                <a:spcPct val="35000"/>
              </a:spcAft>
            </a:pPr>
            <a:endParaRPr lang="en-US" sz="3000" b="1" dirty="0">
              <a:solidFill>
                <a:schemeClr val="accent2"/>
              </a:solidFill>
            </a:endParaRPr>
          </a:p>
          <a:p>
            <a:pPr lvl="0" algn="l" defTabSz="1333500">
              <a:lnSpc>
                <a:spcPct val="90000"/>
              </a:lnSpc>
              <a:spcBef>
                <a:spcPct val="0"/>
              </a:spcBef>
              <a:spcAft>
                <a:spcPct val="35000"/>
              </a:spcAft>
            </a:pPr>
            <a:endParaRPr lang="en-US" sz="3000" b="1" kern="1200" dirty="0">
              <a:solidFill>
                <a:schemeClr val="accent2"/>
              </a:solidFill>
            </a:endParaRPr>
          </a:p>
          <a:p>
            <a:pPr lvl="0" algn="l" defTabSz="1333500">
              <a:lnSpc>
                <a:spcPct val="90000"/>
              </a:lnSpc>
              <a:spcBef>
                <a:spcPct val="0"/>
              </a:spcBef>
              <a:spcAft>
                <a:spcPct val="35000"/>
              </a:spcAft>
            </a:pPr>
            <a:r>
              <a:rPr lang="en-US" sz="1400" i="1" dirty="0">
                <a:solidFill>
                  <a:schemeClr val="tx1"/>
                </a:solidFill>
              </a:rPr>
              <a:t>	</a:t>
            </a: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p:txBody>
      </p:sp>
      <p:sp>
        <p:nvSpPr>
          <p:cNvPr id="4" name="Title 1"/>
          <p:cNvSpPr>
            <a:spLocks noGrp="1"/>
          </p:cNvSpPr>
          <p:nvPr>
            <p:ph type="title"/>
          </p:nvPr>
        </p:nvSpPr>
        <p:spPr>
          <a:xfrm>
            <a:off x="101876" y="76354"/>
            <a:ext cx="8912914" cy="572257"/>
          </a:xfrm>
        </p:spPr>
        <p:txBody>
          <a:bodyPr/>
          <a:lstStyle/>
          <a:p>
            <a:r>
              <a:rPr lang="en-US" dirty="0"/>
              <a:t>Plan update: project status</a:t>
            </a:r>
            <a:endParaRPr lang="en-US" sz="2000" dirty="0">
              <a:solidFill>
                <a:srgbClr val="FF0000"/>
              </a:solidFill>
            </a:endParaRPr>
          </a:p>
        </p:txBody>
      </p:sp>
    </p:spTree>
    <p:extLst>
      <p:ext uri="{BB962C8B-B14F-4D97-AF65-F5344CB8AC3E}">
        <p14:creationId xmlns:p14="http://schemas.microsoft.com/office/powerpoint/2010/main" val="3588757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621964196"/>
              </p:ext>
            </p:extLst>
          </p:nvPr>
        </p:nvGraphicFramePr>
        <p:xfrm>
          <a:off x="1940953" y="790715"/>
          <a:ext cx="7067876" cy="1783080"/>
        </p:xfrm>
        <a:graphic>
          <a:graphicData uri="http://schemas.openxmlformats.org/drawingml/2006/table">
            <a:tbl>
              <a:tblPr firstRow="1" bandRow="1">
                <a:tableStyleId>{5C22544A-7EE6-4342-B048-85BDC9FD1C3A}</a:tableStyleId>
              </a:tblPr>
              <a:tblGrid>
                <a:gridCol w="1492058">
                  <a:extLst>
                    <a:ext uri="{9D8B030D-6E8A-4147-A177-3AD203B41FA5}">
                      <a16:colId xmlns:a16="http://schemas.microsoft.com/office/drawing/2014/main" val="20000"/>
                    </a:ext>
                  </a:extLst>
                </a:gridCol>
                <a:gridCol w="1259305">
                  <a:extLst>
                    <a:ext uri="{9D8B030D-6E8A-4147-A177-3AD203B41FA5}">
                      <a16:colId xmlns:a16="http://schemas.microsoft.com/office/drawing/2014/main" val="20001"/>
                    </a:ext>
                  </a:extLst>
                </a:gridCol>
                <a:gridCol w="1350677">
                  <a:extLst>
                    <a:ext uri="{9D8B030D-6E8A-4147-A177-3AD203B41FA5}">
                      <a16:colId xmlns:a16="http://schemas.microsoft.com/office/drawing/2014/main" val="20002"/>
                    </a:ext>
                  </a:extLst>
                </a:gridCol>
                <a:gridCol w="2965836">
                  <a:extLst>
                    <a:ext uri="{9D8B030D-6E8A-4147-A177-3AD203B41FA5}">
                      <a16:colId xmlns:a16="http://schemas.microsoft.com/office/drawing/2014/main" val="20003"/>
                    </a:ext>
                  </a:extLst>
                </a:gridCol>
              </a:tblGrid>
              <a:tr h="463603">
                <a:tc>
                  <a:txBody>
                    <a:bodyPr/>
                    <a:lstStyle/>
                    <a:p>
                      <a:r>
                        <a:rPr lang="en-US" sz="1050" dirty="0"/>
                        <a:t>Project</a:t>
                      </a:r>
                    </a:p>
                  </a:txBody>
                  <a:tcPr/>
                </a:tc>
                <a:tc>
                  <a:txBody>
                    <a:bodyPr/>
                    <a:lstStyle/>
                    <a:p>
                      <a:r>
                        <a:rPr lang="en-US" sz="1100" b="1" dirty="0"/>
                        <a:t>2018-2022</a:t>
                      </a:r>
                      <a:r>
                        <a:rPr lang="en-US" sz="1100" b="1" baseline="0" dirty="0"/>
                        <a:t> project cost </a:t>
                      </a:r>
                    </a:p>
                    <a:p>
                      <a:r>
                        <a:rPr lang="en-US" sz="1100" b="1" baseline="0" dirty="0"/>
                        <a:t>(in millions)</a:t>
                      </a:r>
                      <a:endParaRPr lang="en-US" sz="1100" b="0" dirty="0"/>
                    </a:p>
                  </a:txBody>
                  <a:tcPr/>
                </a:tc>
                <a:tc>
                  <a:txBody>
                    <a:bodyPr/>
                    <a:lstStyle/>
                    <a:p>
                      <a:r>
                        <a:rPr lang="en-US" sz="1100" baseline="0" dirty="0"/>
                        <a:t>2019-2023 project cost</a:t>
                      </a:r>
                    </a:p>
                    <a:p>
                      <a:r>
                        <a:rPr lang="en-US" sz="1100" baseline="0" dirty="0"/>
                        <a:t>2019-2023</a:t>
                      </a:r>
                      <a:endParaRPr lang="en-US" sz="1100" dirty="0"/>
                    </a:p>
                  </a:txBody>
                  <a:tcPr/>
                </a:tc>
                <a:tc>
                  <a:txBody>
                    <a:bodyPr/>
                    <a:lstStyle/>
                    <a:p>
                      <a:r>
                        <a:rPr lang="en-US" sz="1100" dirty="0"/>
                        <a:t>Comments</a:t>
                      </a:r>
                    </a:p>
                  </a:txBody>
                  <a:tcPr/>
                </a:tc>
                <a:extLst>
                  <a:ext uri="{0D108BD9-81ED-4DB2-BD59-A6C34878D82A}">
                    <a16:rowId xmlns:a16="http://schemas.microsoft.com/office/drawing/2014/main" val="10000"/>
                  </a:ext>
                </a:extLst>
              </a:tr>
              <a:tr h="3907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MBTA</a:t>
                      </a:r>
                      <a:r>
                        <a:rPr lang="en-US" sz="1100" b="0" dirty="0">
                          <a:solidFill>
                            <a:schemeClr val="tx1"/>
                          </a:solidFill>
                        </a:rPr>
                        <a:t> / Winchester</a:t>
                      </a:r>
                      <a:r>
                        <a:rPr lang="en-US" sz="1100" b="0" baseline="0" dirty="0">
                          <a:solidFill>
                            <a:schemeClr val="tx1"/>
                          </a:solidFill>
                        </a:rPr>
                        <a:t> commuter rail station</a:t>
                      </a:r>
                      <a:endParaRPr lang="en-US" sz="1100" b="0" dirty="0">
                        <a:solidFill>
                          <a:schemeClr val="tx1"/>
                        </a:solidFill>
                      </a:endParaRPr>
                    </a:p>
                  </a:txBody>
                  <a:tcPr anchor="ctr">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$34.8</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$34.8</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Partially funds total project budget of $53.8</a:t>
                      </a:r>
                      <a:r>
                        <a:rPr lang="en-US" sz="1100" baseline="0" dirty="0">
                          <a:solidFill>
                            <a:schemeClr val="tx1"/>
                          </a:solidFill>
                        </a:rPr>
                        <a:t> million</a:t>
                      </a:r>
                      <a:endParaRPr lang="en-US" sz="1100" dirty="0">
                        <a:solidFill>
                          <a:schemeClr val="tx1"/>
                        </a:solidFill>
                      </a:endParaRPr>
                    </a:p>
                  </a:txBody>
                  <a:tcPr anchor="ctr">
                    <a:lnL w="12700" cap="flat" cmpd="sng" algn="ctr">
                      <a:solidFill>
                        <a:schemeClr val="accent2"/>
                      </a:solidFill>
                      <a:prstDash val="sysDot"/>
                      <a:round/>
                      <a:headEnd type="none" w="med" len="med"/>
                      <a:tailEnd type="none" w="med" len="med"/>
                    </a:lnL>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9"/>
                  </a:ext>
                </a:extLst>
              </a:tr>
              <a:tr h="3907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MBTA</a:t>
                      </a:r>
                      <a:r>
                        <a:rPr lang="en-US" sz="1100" b="0" dirty="0">
                          <a:solidFill>
                            <a:schemeClr val="tx1"/>
                          </a:solidFill>
                        </a:rPr>
                        <a:t> / Newton </a:t>
                      </a:r>
                      <a:r>
                        <a:rPr lang="en-US" sz="1100" b="0" baseline="0" dirty="0">
                          <a:solidFill>
                            <a:schemeClr val="tx1"/>
                          </a:solidFill>
                        </a:rPr>
                        <a:t>commuter rail stations</a:t>
                      </a:r>
                      <a:endParaRPr lang="en-US" sz="1100" b="0" dirty="0">
                        <a:solidFill>
                          <a:schemeClr val="tx1"/>
                        </a:solidFill>
                      </a:endParaRP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$21.5</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$21.5</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Partially funds</a:t>
                      </a:r>
                      <a:r>
                        <a:rPr lang="en-US" sz="1100" baseline="0" dirty="0">
                          <a:solidFill>
                            <a:schemeClr val="tx1"/>
                          </a:solidFill>
                        </a:rPr>
                        <a:t> total project budget of $46 million</a:t>
                      </a:r>
                      <a:endParaRPr lang="en-US" sz="1100" dirty="0">
                        <a:solidFill>
                          <a:schemeClr val="tx1"/>
                        </a:solidFill>
                      </a:endParaRPr>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9" name="Rectangle 8"/>
          <p:cNvSpPr/>
          <p:nvPr/>
        </p:nvSpPr>
        <p:spPr>
          <a:xfrm>
            <a:off x="87464" y="807595"/>
            <a:ext cx="1995336" cy="58312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4300" tIns="114300" rIns="114300" bIns="114300" numCol="1" spcCol="1270" anchor="t" anchorCtr="0">
            <a:noAutofit/>
          </a:bodyPr>
          <a:lstStyle/>
          <a:p>
            <a:pPr lvl="0" defTabSz="1333500">
              <a:lnSpc>
                <a:spcPct val="90000"/>
              </a:lnSpc>
              <a:spcBef>
                <a:spcPct val="0"/>
              </a:spcBef>
              <a:spcAft>
                <a:spcPct val="35000"/>
              </a:spcAft>
            </a:pPr>
            <a:r>
              <a:rPr lang="en-US" sz="3000" b="1" dirty="0">
                <a:solidFill>
                  <a:schemeClr val="accent2"/>
                </a:solidFill>
              </a:rPr>
              <a:t>Project status – design and partial </a:t>
            </a:r>
            <a:r>
              <a:rPr lang="en-US" sz="3000" b="1" dirty="0" err="1">
                <a:solidFill>
                  <a:schemeClr val="accent2"/>
                </a:solidFill>
              </a:rPr>
              <a:t>construc</a:t>
            </a:r>
            <a:r>
              <a:rPr lang="en-US" sz="3000" b="1" dirty="0">
                <a:solidFill>
                  <a:schemeClr val="accent2"/>
                </a:solidFill>
              </a:rPr>
              <a:t>- </a:t>
            </a:r>
            <a:r>
              <a:rPr lang="en-US" sz="3000" b="1" dirty="0" err="1">
                <a:solidFill>
                  <a:schemeClr val="accent2"/>
                </a:solidFill>
              </a:rPr>
              <a:t>tion</a:t>
            </a:r>
            <a:endParaRPr lang="en-US" sz="3000" b="1" dirty="0">
              <a:solidFill>
                <a:schemeClr val="accent2"/>
              </a:solidFill>
            </a:endParaRPr>
          </a:p>
          <a:p>
            <a:pPr lvl="0" algn="l" defTabSz="1333500">
              <a:lnSpc>
                <a:spcPct val="90000"/>
              </a:lnSpc>
              <a:spcBef>
                <a:spcPct val="0"/>
              </a:spcBef>
              <a:spcAft>
                <a:spcPct val="35000"/>
              </a:spcAft>
            </a:pPr>
            <a:endParaRPr lang="en-US" sz="3000" b="1" dirty="0">
              <a:solidFill>
                <a:schemeClr val="accent2"/>
              </a:solidFill>
            </a:endParaRPr>
          </a:p>
          <a:p>
            <a:pPr lvl="0" algn="l" defTabSz="1333500">
              <a:lnSpc>
                <a:spcPct val="90000"/>
              </a:lnSpc>
              <a:spcBef>
                <a:spcPct val="0"/>
              </a:spcBef>
              <a:spcAft>
                <a:spcPct val="35000"/>
              </a:spcAft>
            </a:pPr>
            <a:endParaRPr lang="en-US" sz="3000" b="1" kern="1200" dirty="0">
              <a:solidFill>
                <a:schemeClr val="accent2"/>
              </a:solidFill>
            </a:endParaRPr>
          </a:p>
          <a:p>
            <a:pPr lvl="0" algn="l" defTabSz="1333500">
              <a:lnSpc>
                <a:spcPct val="90000"/>
              </a:lnSpc>
              <a:spcBef>
                <a:spcPct val="0"/>
              </a:spcBef>
              <a:spcAft>
                <a:spcPct val="35000"/>
              </a:spcAft>
            </a:pPr>
            <a:r>
              <a:rPr lang="en-US" sz="1400" i="1" dirty="0">
                <a:solidFill>
                  <a:schemeClr val="tx1"/>
                </a:solidFill>
              </a:rPr>
              <a:t>	</a:t>
            </a: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p:txBody>
      </p:sp>
      <p:sp>
        <p:nvSpPr>
          <p:cNvPr id="4" name="Title 1"/>
          <p:cNvSpPr>
            <a:spLocks noGrp="1"/>
          </p:cNvSpPr>
          <p:nvPr>
            <p:ph type="title"/>
          </p:nvPr>
        </p:nvSpPr>
        <p:spPr>
          <a:xfrm>
            <a:off x="101876" y="76354"/>
            <a:ext cx="8912914" cy="572257"/>
          </a:xfrm>
        </p:spPr>
        <p:txBody>
          <a:bodyPr/>
          <a:lstStyle/>
          <a:p>
            <a:r>
              <a:rPr lang="en-US" dirty="0"/>
              <a:t>Plan update: project status</a:t>
            </a:r>
            <a:endParaRPr lang="en-US" sz="2000" dirty="0">
              <a:solidFill>
                <a:srgbClr val="FF0000"/>
              </a:solidFill>
            </a:endParaRPr>
          </a:p>
        </p:txBody>
      </p:sp>
    </p:spTree>
    <p:extLst>
      <p:ext uri="{BB962C8B-B14F-4D97-AF65-F5344CB8AC3E}">
        <p14:creationId xmlns:p14="http://schemas.microsoft.com/office/powerpoint/2010/main" val="4196466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256803460"/>
              </p:ext>
            </p:extLst>
          </p:nvPr>
        </p:nvGraphicFramePr>
        <p:xfrm>
          <a:off x="2133600" y="790715"/>
          <a:ext cx="6875228" cy="5148991"/>
        </p:xfrm>
        <a:graphic>
          <a:graphicData uri="http://schemas.openxmlformats.org/drawingml/2006/table">
            <a:tbl>
              <a:tblPr firstRow="1" bandRow="1">
                <a:tableStyleId>{5C22544A-7EE6-4342-B048-85BDC9FD1C3A}</a:tableStyleId>
              </a:tblPr>
              <a:tblGrid>
                <a:gridCol w="1427981">
                  <a:extLst>
                    <a:ext uri="{9D8B030D-6E8A-4147-A177-3AD203B41FA5}">
                      <a16:colId xmlns:a16="http://schemas.microsoft.com/office/drawing/2014/main" val="20000"/>
                    </a:ext>
                  </a:extLst>
                </a:gridCol>
                <a:gridCol w="1248389">
                  <a:extLst>
                    <a:ext uri="{9D8B030D-6E8A-4147-A177-3AD203B41FA5}">
                      <a16:colId xmlns:a16="http://schemas.microsoft.com/office/drawing/2014/main" val="20001"/>
                    </a:ext>
                  </a:extLst>
                </a:gridCol>
                <a:gridCol w="1313862">
                  <a:extLst>
                    <a:ext uri="{9D8B030D-6E8A-4147-A177-3AD203B41FA5}">
                      <a16:colId xmlns:a16="http://schemas.microsoft.com/office/drawing/2014/main" val="20002"/>
                    </a:ext>
                  </a:extLst>
                </a:gridCol>
                <a:gridCol w="2884996">
                  <a:extLst>
                    <a:ext uri="{9D8B030D-6E8A-4147-A177-3AD203B41FA5}">
                      <a16:colId xmlns:a16="http://schemas.microsoft.com/office/drawing/2014/main" val="20003"/>
                    </a:ext>
                  </a:extLst>
                </a:gridCol>
              </a:tblGrid>
              <a:tr h="943723">
                <a:tc>
                  <a:txBody>
                    <a:bodyPr/>
                    <a:lstStyle/>
                    <a:p>
                      <a:r>
                        <a:rPr lang="en-US" sz="1050" dirty="0"/>
                        <a:t>Project</a:t>
                      </a:r>
                    </a:p>
                  </a:txBody>
                  <a:tcPr/>
                </a:tc>
                <a:tc>
                  <a:txBody>
                    <a:bodyPr/>
                    <a:lstStyle/>
                    <a:p>
                      <a:r>
                        <a:rPr lang="en-US" sz="1100" b="1" dirty="0"/>
                        <a:t>2018-2022</a:t>
                      </a:r>
                      <a:r>
                        <a:rPr lang="en-US" sz="1100" b="1" baseline="0" dirty="0"/>
                        <a:t> project cost </a:t>
                      </a:r>
                    </a:p>
                    <a:p>
                      <a:r>
                        <a:rPr lang="en-US" sz="1100" b="1" baseline="0" dirty="0"/>
                        <a:t>(in millions)</a:t>
                      </a:r>
                      <a:endParaRPr lang="en-US" sz="1100" b="0" dirty="0"/>
                    </a:p>
                  </a:txBody>
                  <a:tcPr/>
                </a:tc>
                <a:tc>
                  <a:txBody>
                    <a:bodyPr/>
                    <a:lstStyle/>
                    <a:p>
                      <a:r>
                        <a:rPr lang="en-US" sz="1100" baseline="0" dirty="0"/>
                        <a:t>2019-2023 project cost</a:t>
                      </a:r>
                    </a:p>
                    <a:p>
                      <a:r>
                        <a:rPr lang="en-US" sz="1100" baseline="0" dirty="0"/>
                        <a:t>2019-2023</a:t>
                      </a:r>
                      <a:endParaRPr lang="en-US" sz="1100" dirty="0"/>
                    </a:p>
                  </a:txBody>
                  <a:tcPr/>
                </a:tc>
                <a:tc>
                  <a:txBody>
                    <a:bodyPr/>
                    <a:lstStyle/>
                    <a:p>
                      <a:r>
                        <a:rPr lang="en-US" sz="1050" dirty="0"/>
                        <a:t>Comments</a:t>
                      </a:r>
                    </a:p>
                  </a:txBody>
                  <a:tcPr/>
                </a:tc>
                <a:extLst>
                  <a:ext uri="{0D108BD9-81ED-4DB2-BD59-A6C34878D82A}">
                    <a16:rowId xmlns:a16="http://schemas.microsoft.com/office/drawing/2014/main" val="10000"/>
                  </a:ext>
                </a:extLst>
              </a:tr>
              <a:tr h="12966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Highway </a:t>
                      </a:r>
                      <a:r>
                        <a:rPr lang="en-US" sz="1100" b="0" dirty="0"/>
                        <a:t>/ Reconstruction</a:t>
                      </a:r>
                      <a:r>
                        <a:rPr lang="en-US" sz="1100" b="0" baseline="0" dirty="0"/>
                        <a:t> of        </a:t>
                      </a:r>
                      <a:r>
                        <a:rPr lang="en-US" sz="1100" b="0" dirty="0"/>
                        <a:t>I-90/</a:t>
                      </a:r>
                      <a:r>
                        <a:rPr lang="en-US" sz="1100" b="0" baseline="0" dirty="0"/>
                        <a:t>I-495 interchange</a:t>
                      </a:r>
                      <a:endParaRPr lang="en-US" sz="1100" dirty="0"/>
                    </a:p>
                  </a:txBody>
                  <a:tcPr anchor="ctr">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a:txBody>
                    <a:bodyPr/>
                    <a:lstStyle/>
                    <a:p>
                      <a:r>
                        <a:rPr lang="en-US" sz="1100" dirty="0"/>
                        <a:t>$275.7 million </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$310.3 million </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Construction start delayed two years </a:t>
                      </a:r>
                      <a:r>
                        <a:rPr lang="en-US" sz="1100" baseline="0" dirty="0"/>
                        <a:t>to 2023 </a:t>
                      </a:r>
                      <a:r>
                        <a:rPr lang="en-US" sz="1100" dirty="0"/>
                        <a:t>for</a:t>
                      </a:r>
                      <a:r>
                        <a:rPr lang="en-US" sz="1100" baseline="0" dirty="0"/>
                        <a:t> refinement of design alternatives, selection and environmental permitting; cost increase due to inflation and changes to scope related to wetland mitigation</a:t>
                      </a:r>
                      <a:endParaRPr lang="en-US" sz="1100" dirty="0"/>
                    </a:p>
                    <a:p>
                      <a:pPr algn="l"/>
                      <a:endParaRPr lang="en-US" sz="1100" dirty="0"/>
                    </a:p>
                  </a:txBody>
                  <a:tcPr anchor="ctr">
                    <a:lnL w="12700" cap="flat" cmpd="sng" algn="ctr">
                      <a:solidFill>
                        <a:schemeClr val="accent2"/>
                      </a:solidFill>
                      <a:prstDash val="sysDot"/>
                      <a:round/>
                      <a:headEnd type="none" w="med" len="med"/>
                      <a:tailEnd type="none" w="med" len="med"/>
                    </a:lnL>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1"/>
                  </a:ext>
                </a:extLst>
              </a:tr>
              <a:tr h="12099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Highway </a:t>
                      </a:r>
                      <a:r>
                        <a:rPr lang="en-US" sz="1100" b="0" dirty="0"/>
                        <a:t>/ Charlton-Oxford</a:t>
                      </a:r>
                      <a:r>
                        <a:rPr lang="en-US" sz="1100" b="0" baseline="0" dirty="0"/>
                        <a:t> reconstruction on Route 20</a:t>
                      </a:r>
                      <a:endParaRPr lang="en-US" sz="1100" b="0" dirty="0"/>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t>$54.1 million</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$71.7 million</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l"/>
                      <a:r>
                        <a:rPr lang="en-US" sz="1100" dirty="0"/>
                        <a:t>Construction delayed one year</a:t>
                      </a:r>
                      <a:r>
                        <a:rPr lang="en-US" sz="1100" baseline="0" dirty="0"/>
                        <a:t> </a:t>
                      </a:r>
                      <a:r>
                        <a:rPr lang="en-US" sz="1100" dirty="0"/>
                        <a:t>to</a:t>
                      </a:r>
                      <a:r>
                        <a:rPr lang="en-US" sz="1100" baseline="0" dirty="0"/>
                        <a:t> 2021;</a:t>
                      </a:r>
                      <a:r>
                        <a:rPr lang="en-US" sz="1100" dirty="0"/>
                        <a:t> additional costs for new Route 20/Route 56 connector roadway, additional retaining walls, storm water improvements, and more than three miles of guard rail/barrier upgrades</a:t>
                      </a:r>
                      <a:r>
                        <a:rPr lang="en-US" sz="1100" baseline="0" dirty="0"/>
                        <a:t> to comply with new MASH standards.  Additional costs also </a:t>
                      </a:r>
                      <a:r>
                        <a:rPr lang="en-US" sz="1100" dirty="0"/>
                        <a:t>reflect inflation based on new start year</a:t>
                      </a:r>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2"/>
                  </a:ext>
                </a:extLst>
              </a:tr>
              <a:tr h="1476079">
                <a:tc>
                  <a:txBody>
                    <a:bodyPr/>
                    <a:lstStyle/>
                    <a:p>
                      <a:pPr algn="l"/>
                      <a:r>
                        <a:rPr lang="en-US" sz="1100" b="1" dirty="0"/>
                        <a:t>Rail</a:t>
                      </a:r>
                      <a:r>
                        <a:rPr lang="en-US" sz="1100" dirty="0"/>
                        <a:t> /</a:t>
                      </a:r>
                      <a:r>
                        <a:rPr lang="en-US" sz="1100" baseline="0" dirty="0"/>
                        <a:t> Springfield Union Station</a:t>
                      </a:r>
                      <a:endParaRPr lang="en-US" sz="1100" dirty="0"/>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t>$10.5 million</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100" dirty="0">
                          <a:solidFill>
                            <a:schemeClr val="tx1"/>
                          </a:solidFill>
                        </a:rPr>
                        <a:t>$10.5 million</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l"/>
                      <a:r>
                        <a:rPr lang="en-US" sz="1100" dirty="0"/>
                        <a:t>Platform “C”  will be completed in FY 19 (delay of one year); programmed</a:t>
                      </a:r>
                      <a:r>
                        <a:rPr lang="en-US" sz="1100" baseline="0" dirty="0"/>
                        <a:t> spending</a:t>
                      </a:r>
                      <a:r>
                        <a:rPr lang="en-US" sz="1100" dirty="0"/>
                        <a:t> reflects remaining spending on project ($6.5 million); Total cost of $10.5 million unchanged</a:t>
                      </a:r>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9" name="Rectangle 8"/>
          <p:cNvSpPr/>
          <p:nvPr/>
        </p:nvSpPr>
        <p:spPr>
          <a:xfrm>
            <a:off x="87464" y="807595"/>
            <a:ext cx="1957904" cy="58312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4300" tIns="114300" rIns="114300" bIns="114300" numCol="1" spcCol="1270" anchor="t" anchorCtr="0">
            <a:noAutofit/>
          </a:bodyPr>
          <a:lstStyle/>
          <a:p>
            <a:pPr lvl="0" defTabSz="1333500">
              <a:lnSpc>
                <a:spcPct val="90000"/>
              </a:lnSpc>
              <a:spcBef>
                <a:spcPct val="0"/>
              </a:spcBef>
              <a:spcAft>
                <a:spcPct val="35000"/>
              </a:spcAft>
            </a:pPr>
            <a:r>
              <a:rPr lang="en-US" sz="3000" b="1" dirty="0">
                <a:solidFill>
                  <a:schemeClr val="accent2"/>
                </a:solidFill>
              </a:rPr>
              <a:t>Project status – schedule</a:t>
            </a:r>
            <a:endParaRPr lang="en-US" sz="3000" b="1" kern="1200" dirty="0">
              <a:solidFill>
                <a:schemeClr val="accent2"/>
              </a:solidFill>
            </a:endParaRPr>
          </a:p>
          <a:p>
            <a:pPr lvl="0" algn="l" defTabSz="1333500">
              <a:lnSpc>
                <a:spcPct val="90000"/>
              </a:lnSpc>
              <a:spcBef>
                <a:spcPct val="0"/>
              </a:spcBef>
              <a:spcAft>
                <a:spcPct val="35000"/>
              </a:spcAft>
            </a:pPr>
            <a:endParaRPr lang="en-US" sz="3000" b="1" dirty="0">
              <a:solidFill>
                <a:schemeClr val="accent2"/>
              </a:solidFill>
            </a:endParaRPr>
          </a:p>
          <a:p>
            <a:pPr lvl="0" algn="l" defTabSz="1333500">
              <a:lnSpc>
                <a:spcPct val="90000"/>
              </a:lnSpc>
              <a:spcBef>
                <a:spcPct val="0"/>
              </a:spcBef>
              <a:spcAft>
                <a:spcPct val="35000"/>
              </a:spcAft>
            </a:pPr>
            <a:endParaRPr lang="en-US" sz="3000" b="1" kern="1200" dirty="0">
              <a:solidFill>
                <a:schemeClr val="accent2"/>
              </a:solidFill>
            </a:endParaRPr>
          </a:p>
          <a:p>
            <a:pPr lvl="0" algn="l" defTabSz="1333500">
              <a:lnSpc>
                <a:spcPct val="90000"/>
              </a:lnSpc>
              <a:spcBef>
                <a:spcPct val="0"/>
              </a:spcBef>
              <a:spcAft>
                <a:spcPct val="35000"/>
              </a:spcAft>
            </a:pPr>
            <a:r>
              <a:rPr lang="en-US" sz="1400" i="1" dirty="0">
                <a:solidFill>
                  <a:schemeClr val="tx1"/>
                </a:solidFill>
              </a:rPr>
              <a:t>	</a:t>
            </a: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p:txBody>
      </p:sp>
      <p:sp>
        <p:nvSpPr>
          <p:cNvPr id="4" name="Title 1"/>
          <p:cNvSpPr>
            <a:spLocks noGrp="1"/>
          </p:cNvSpPr>
          <p:nvPr>
            <p:ph type="title"/>
          </p:nvPr>
        </p:nvSpPr>
        <p:spPr>
          <a:xfrm>
            <a:off x="101876" y="76354"/>
            <a:ext cx="8912914" cy="572257"/>
          </a:xfrm>
        </p:spPr>
        <p:txBody>
          <a:bodyPr/>
          <a:lstStyle/>
          <a:p>
            <a:r>
              <a:rPr lang="en-US" dirty="0"/>
              <a:t>Plan update: project status </a:t>
            </a:r>
            <a:endParaRPr lang="en-US" sz="2000" dirty="0">
              <a:solidFill>
                <a:srgbClr val="FF0000"/>
              </a:solidFill>
            </a:endParaRPr>
          </a:p>
        </p:txBody>
      </p:sp>
    </p:spTree>
    <p:extLst>
      <p:ext uri="{BB962C8B-B14F-4D97-AF65-F5344CB8AC3E}">
        <p14:creationId xmlns:p14="http://schemas.microsoft.com/office/powerpoint/2010/main" val="544381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622127407"/>
              </p:ext>
            </p:extLst>
          </p:nvPr>
        </p:nvGraphicFramePr>
        <p:xfrm>
          <a:off x="2069432" y="790715"/>
          <a:ext cx="6939398" cy="4091940"/>
        </p:xfrm>
        <a:graphic>
          <a:graphicData uri="http://schemas.openxmlformats.org/drawingml/2006/table">
            <a:tbl>
              <a:tblPr firstRow="1" bandRow="1">
                <a:tableStyleId>{5C22544A-7EE6-4342-B048-85BDC9FD1C3A}</a:tableStyleId>
              </a:tblPr>
              <a:tblGrid>
                <a:gridCol w="1441309">
                  <a:extLst>
                    <a:ext uri="{9D8B030D-6E8A-4147-A177-3AD203B41FA5}">
                      <a16:colId xmlns:a16="http://schemas.microsoft.com/office/drawing/2014/main" val="20000"/>
                    </a:ext>
                  </a:extLst>
                </a:gridCol>
                <a:gridCol w="1260041">
                  <a:extLst>
                    <a:ext uri="{9D8B030D-6E8A-4147-A177-3AD203B41FA5}">
                      <a16:colId xmlns:a16="http://schemas.microsoft.com/office/drawing/2014/main" val="20001"/>
                    </a:ext>
                  </a:extLst>
                </a:gridCol>
                <a:gridCol w="1326125">
                  <a:extLst>
                    <a:ext uri="{9D8B030D-6E8A-4147-A177-3AD203B41FA5}">
                      <a16:colId xmlns:a16="http://schemas.microsoft.com/office/drawing/2014/main" val="20002"/>
                    </a:ext>
                  </a:extLst>
                </a:gridCol>
                <a:gridCol w="2911923">
                  <a:extLst>
                    <a:ext uri="{9D8B030D-6E8A-4147-A177-3AD203B41FA5}">
                      <a16:colId xmlns:a16="http://schemas.microsoft.com/office/drawing/2014/main" val="20003"/>
                    </a:ext>
                  </a:extLst>
                </a:gridCol>
              </a:tblGrid>
              <a:tr h="463603">
                <a:tc>
                  <a:txBody>
                    <a:bodyPr/>
                    <a:lstStyle/>
                    <a:p>
                      <a:r>
                        <a:rPr lang="en-US" sz="1050" dirty="0"/>
                        <a:t>Project</a:t>
                      </a:r>
                    </a:p>
                  </a:txBody>
                  <a:tcPr/>
                </a:tc>
                <a:tc>
                  <a:txBody>
                    <a:bodyPr/>
                    <a:lstStyle/>
                    <a:p>
                      <a:r>
                        <a:rPr lang="en-US" sz="1100" b="1" dirty="0"/>
                        <a:t>2018-2022</a:t>
                      </a:r>
                      <a:r>
                        <a:rPr lang="en-US" sz="1100" b="1" baseline="0" dirty="0"/>
                        <a:t> project cost </a:t>
                      </a:r>
                    </a:p>
                    <a:p>
                      <a:r>
                        <a:rPr lang="en-US" sz="1100" b="1" baseline="0" dirty="0"/>
                        <a:t>(in millions)</a:t>
                      </a:r>
                      <a:endParaRPr lang="en-US" sz="1100" b="0" dirty="0"/>
                    </a:p>
                  </a:txBody>
                  <a:tcPr/>
                </a:tc>
                <a:tc>
                  <a:txBody>
                    <a:bodyPr/>
                    <a:lstStyle/>
                    <a:p>
                      <a:r>
                        <a:rPr lang="en-US" sz="1100" dirty="0"/>
                        <a:t>Status change</a:t>
                      </a:r>
                      <a:endParaRPr lang="en-US" sz="1100" b="0" dirty="0"/>
                    </a:p>
                  </a:txBody>
                  <a:tcPr/>
                </a:tc>
                <a:tc>
                  <a:txBody>
                    <a:bodyPr/>
                    <a:lstStyle/>
                    <a:p>
                      <a:r>
                        <a:rPr lang="en-US" sz="1100" dirty="0"/>
                        <a:t>Comments</a:t>
                      </a:r>
                    </a:p>
                  </a:txBody>
                  <a:tcPr/>
                </a:tc>
                <a:extLst>
                  <a:ext uri="{0D108BD9-81ED-4DB2-BD59-A6C34878D82A}">
                    <a16:rowId xmlns:a16="http://schemas.microsoft.com/office/drawing/2014/main" val="10000"/>
                  </a:ext>
                </a:extLst>
              </a:tr>
              <a:tr h="2968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rPr>
                        <a:t>Highway</a:t>
                      </a:r>
                      <a:r>
                        <a:rPr lang="en-US" sz="1050" b="0" dirty="0">
                          <a:solidFill>
                            <a:schemeClr val="tx1"/>
                          </a:solidFill>
                        </a:rPr>
                        <a:t> / Lowell Lord Overpass reconstruction</a:t>
                      </a:r>
                    </a:p>
                  </a:txBody>
                  <a:tcPr anchor="ctr">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$15.9 million</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a:txBody>
                    <a:bodyPr/>
                    <a:lstStyle/>
                    <a:p>
                      <a:endParaRPr lang="en-US" sz="1050" dirty="0">
                        <a:solidFill>
                          <a:schemeClr val="tx1"/>
                        </a:solidFill>
                      </a:endParaRP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B w="12700" cap="flat" cmpd="sng" algn="ctr">
                      <a:solidFill>
                        <a:schemeClr val="accent2"/>
                      </a:solidFill>
                      <a:prstDash val="solid"/>
                      <a:round/>
                      <a:headEnd type="none" w="med" len="med"/>
                      <a:tailEnd type="none" w="med" len="med"/>
                    </a:lnB>
                    <a:noFill/>
                  </a:tcPr>
                </a:tc>
                <a:tc>
                  <a:txBody>
                    <a:bodyPr/>
                    <a:lstStyle/>
                    <a:p>
                      <a:pPr algn="l"/>
                      <a:r>
                        <a:rPr lang="en-US" sz="1050" dirty="0">
                          <a:solidFill>
                            <a:schemeClr val="tx1"/>
                          </a:solidFill>
                        </a:rPr>
                        <a:t>MassDOT is funding a portion of the project in collaboration</a:t>
                      </a:r>
                      <a:r>
                        <a:rPr lang="en-US" sz="1050" baseline="0" dirty="0">
                          <a:solidFill>
                            <a:schemeClr val="tx1"/>
                          </a:solidFill>
                        </a:rPr>
                        <a:t> with the City of Lowell.  Lowell is responsible for financing and design of the project.   Funding is pending the completion of the City’s design and finance plan.</a:t>
                      </a:r>
                      <a:endParaRPr lang="en-US" sz="1050" dirty="0">
                        <a:solidFill>
                          <a:schemeClr val="tx1"/>
                        </a:solidFill>
                      </a:endParaRPr>
                    </a:p>
                  </a:txBody>
                  <a:tcPr anchor="ctr">
                    <a:lnL w="12700" cap="flat" cmpd="sng" algn="ctr">
                      <a:solidFill>
                        <a:schemeClr val="accent2"/>
                      </a:solidFill>
                      <a:prstDash val="sysDot"/>
                      <a:round/>
                      <a:headEnd type="none" w="med" len="med"/>
                      <a:tailEnd type="none" w="med" len="med"/>
                    </a:lnL>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1"/>
                  </a:ext>
                </a:extLst>
              </a:tr>
              <a:tr h="3907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rPr>
                        <a:t>Highway</a:t>
                      </a:r>
                      <a:r>
                        <a:rPr lang="en-US" sz="1050" b="0" dirty="0">
                          <a:solidFill>
                            <a:schemeClr val="tx1"/>
                          </a:solidFill>
                        </a:rPr>
                        <a:t> / MHS tunnels</a:t>
                      </a:r>
                      <a:r>
                        <a:rPr lang="en-US" sz="1050" b="0" baseline="0" dirty="0">
                          <a:solidFill>
                            <a:schemeClr val="tx1"/>
                          </a:solidFill>
                        </a:rPr>
                        <a:t> </a:t>
                      </a:r>
                      <a:r>
                        <a:rPr lang="en-US" sz="1050" b="0" dirty="0">
                          <a:solidFill>
                            <a:schemeClr val="tx1"/>
                          </a:solidFill>
                        </a:rPr>
                        <a:t>lighting Project</a:t>
                      </a: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$322 million</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Replaced by two separate projects</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l"/>
                      <a:r>
                        <a:rPr lang="en-US" sz="1050" dirty="0">
                          <a:solidFill>
                            <a:schemeClr val="tx1"/>
                          </a:solidFill>
                        </a:rPr>
                        <a:t>Scope and constructability revised</a:t>
                      </a:r>
                      <a:r>
                        <a:rPr lang="en-US" sz="1050" baseline="0" dirty="0">
                          <a:solidFill>
                            <a:schemeClr val="tx1"/>
                          </a:solidFill>
                        </a:rPr>
                        <a:t> into a series of smaller investments. The first two  of these investments are included in the CIP. </a:t>
                      </a:r>
                      <a:endParaRPr lang="en-US" sz="1050" dirty="0">
                        <a:solidFill>
                          <a:schemeClr val="tx1"/>
                        </a:solidFill>
                      </a:endParaRPr>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2"/>
                  </a:ext>
                </a:extLst>
              </a:tr>
              <a:tr h="3907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rPr>
                        <a:t>Highway </a:t>
                      </a:r>
                      <a:r>
                        <a:rPr lang="en-US" sz="1050" b="0" dirty="0">
                          <a:solidFill>
                            <a:schemeClr val="tx1"/>
                          </a:solidFill>
                        </a:rPr>
                        <a:t>/ Cape Cod Gateway</a:t>
                      </a:r>
                      <a:r>
                        <a:rPr lang="en-US" sz="1050" b="0" baseline="0" dirty="0">
                          <a:solidFill>
                            <a:schemeClr val="tx1"/>
                          </a:solidFill>
                        </a:rPr>
                        <a:t> project</a:t>
                      </a:r>
                      <a:endParaRPr lang="en-US" sz="1050" b="0" dirty="0">
                        <a:solidFill>
                          <a:schemeClr val="tx1"/>
                        </a:solidFill>
                      </a:endParaRP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$0 </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$10 million</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l"/>
                      <a:r>
                        <a:rPr lang="en-US" sz="1050" dirty="0">
                          <a:solidFill>
                            <a:schemeClr val="tx1"/>
                          </a:solidFill>
                        </a:rPr>
                        <a:t>MassDOT is</a:t>
                      </a:r>
                      <a:r>
                        <a:rPr lang="en-US" sz="1050" baseline="0" dirty="0">
                          <a:solidFill>
                            <a:schemeClr val="tx1"/>
                          </a:solidFill>
                        </a:rPr>
                        <a:t> completing a study related to transportation mobility and is transitioning project from Planning to Highway; funds are to continue design efforts in coordination with the Army Corps of Engineers.</a:t>
                      </a:r>
                      <a:endParaRPr lang="en-US" sz="1050" dirty="0">
                        <a:solidFill>
                          <a:schemeClr val="tx1"/>
                        </a:solidFill>
                      </a:endParaRPr>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3"/>
                  </a:ext>
                </a:extLst>
              </a:tr>
              <a:tr h="3907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rPr>
                        <a:t>MBTA</a:t>
                      </a:r>
                      <a:r>
                        <a:rPr lang="en-US" sz="1050" b="0" dirty="0">
                          <a:solidFill>
                            <a:schemeClr val="tx1"/>
                          </a:solidFill>
                        </a:rPr>
                        <a:t> / Revenue vehicle</a:t>
                      </a:r>
                      <a:r>
                        <a:rPr lang="en-US" sz="1050" b="0" baseline="0" dirty="0">
                          <a:solidFill>
                            <a:schemeClr val="tx1"/>
                          </a:solidFill>
                        </a:rPr>
                        <a:t> investment</a:t>
                      </a:r>
                      <a:endParaRPr lang="en-US" sz="1050" b="1" dirty="0">
                        <a:solidFill>
                          <a:schemeClr val="tx1"/>
                        </a:solidFill>
                      </a:endParaRP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$679.8</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Reallocated</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l"/>
                      <a:r>
                        <a:rPr lang="en-US" sz="1050" dirty="0">
                          <a:solidFill>
                            <a:schemeClr val="tx1"/>
                          </a:solidFill>
                        </a:rPr>
                        <a:t>Funding</a:t>
                      </a:r>
                      <a:r>
                        <a:rPr lang="en-US" sz="1050" baseline="0" dirty="0">
                          <a:solidFill>
                            <a:schemeClr val="tx1"/>
                          </a:solidFill>
                        </a:rPr>
                        <a:t> for revenue vehicles displayed in the FY18-22 CIP as “pending fleet plan” has been allocated to near-term priority projects</a:t>
                      </a:r>
                      <a:endParaRPr lang="en-US" sz="1050" dirty="0">
                        <a:solidFill>
                          <a:schemeClr val="tx1"/>
                        </a:solidFill>
                      </a:endParaRPr>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4"/>
                  </a:ext>
                </a:extLst>
              </a:tr>
              <a:tr h="3907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rPr>
                        <a:t>MBTA</a:t>
                      </a:r>
                      <a:r>
                        <a:rPr lang="en-US" sz="1050" b="0" dirty="0">
                          <a:solidFill>
                            <a:schemeClr val="tx1"/>
                          </a:solidFill>
                        </a:rPr>
                        <a:t> / Pay-Go funds</a:t>
                      </a:r>
                      <a:endParaRPr lang="en-US" sz="1050" b="1" dirty="0">
                        <a:solidFill>
                          <a:schemeClr val="tx1"/>
                        </a:solidFill>
                      </a:endParaRP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$382.0</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en-US" sz="1050" dirty="0">
                          <a:solidFill>
                            <a:schemeClr val="tx1"/>
                          </a:solidFill>
                        </a:rPr>
                        <a:t>Reallocated</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l"/>
                      <a:r>
                        <a:rPr lang="en-US" sz="1050" dirty="0">
                          <a:solidFill>
                            <a:schemeClr val="tx1"/>
                          </a:solidFill>
                        </a:rPr>
                        <a:t>Pay-Go</a:t>
                      </a:r>
                      <a:r>
                        <a:rPr lang="en-US" sz="1050" baseline="0" dirty="0">
                          <a:solidFill>
                            <a:schemeClr val="tx1"/>
                          </a:solidFill>
                        </a:rPr>
                        <a:t> funds are treated as a funding source for the FY19-23 CIP and assigned to specific projects</a:t>
                      </a:r>
                      <a:endParaRPr lang="en-US" sz="1050" dirty="0">
                        <a:solidFill>
                          <a:schemeClr val="tx1"/>
                        </a:solidFill>
                      </a:endParaRPr>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9" name="Rectangle 8"/>
          <p:cNvSpPr/>
          <p:nvPr/>
        </p:nvSpPr>
        <p:spPr>
          <a:xfrm>
            <a:off x="87464" y="807595"/>
            <a:ext cx="1981968" cy="58312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4300" tIns="114300" rIns="114300" bIns="114300" numCol="1" spcCol="1270" anchor="t" anchorCtr="0">
            <a:noAutofit/>
          </a:bodyPr>
          <a:lstStyle/>
          <a:p>
            <a:pPr lvl="0" defTabSz="1333500">
              <a:lnSpc>
                <a:spcPct val="90000"/>
              </a:lnSpc>
              <a:spcBef>
                <a:spcPct val="0"/>
              </a:spcBef>
              <a:spcAft>
                <a:spcPct val="35000"/>
              </a:spcAft>
            </a:pPr>
            <a:r>
              <a:rPr lang="en-US" sz="3000" b="1" dirty="0">
                <a:solidFill>
                  <a:schemeClr val="accent2"/>
                </a:solidFill>
              </a:rPr>
              <a:t>Project status – other status changes</a:t>
            </a:r>
            <a:endParaRPr lang="en-US" sz="3000" b="1" kern="1200" dirty="0">
              <a:solidFill>
                <a:schemeClr val="accent2"/>
              </a:solidFill>
            </a:endParaRPr>
          </a:p>
          <a:p>
            <a:pPr lvl="0" algn="l" defTabSz="1333500">
              <a:lnSpc>
                <a:spcPct val="90000"/>
              </a:lnSpc>
              <a:spcBef>
                <a:spcPct val="0"/>
              </a:spcBef>
              <a:spcAft>
                <a:spcPct val="35000"/>
              </a:spcAft>
            </a:pPr>
            <a:endParaRPr lang="en-US" sz="3000" b="1" dirty="0">
              <a:solidFill>
                <a:schemeClr val="accent2"/>
              </a:solidFill>
            </a:endParaRPr>
          </a:p>
          <a:p>
            <a:pPr lvl="0" algn="l" defTabSz="1333500">
              <a:lnSpc>
                <a:spcPct val="90000"/>
              </a:lnSpc>
              <a:spcBef>
                <a:spcPct val="0"/>
              </a:spcBef>
              <a:spcAft>
                <a:spcPct val="35000"/>
              </a:spcAft>
            </a:pPr>
            <a:endParaRPr lang="en-US" sz="3000" b="1" kern="1200" dirty="0">
              <a:solidFill>
                <a:schemeClr val="accent2"/>
              </a:solidFill>
            </a:endParaRPr>
          </a:p>
          <a:p>
            <a:pPr lvl="0" algn="l" defTabSz="1333500">
              <a:lnSpc>
                <a:spcPct val="90000"/>
              </a:lnSpc>
              <a:spcBef>
                <a:spcPct val="0"/>
              </a:spcBef>
              <a:spcAft>
                <a:spcPct val="35000"/>
              </a:spcAft>
            </a:pPr>
            <a:r>
              <a:rPr lang="en-US" sz="1400" i="1" dirty="0">
                <a:solidFill>
                  <a:schemeClr val="tx1"/>
                </a:solidFill>
              </a:rPr>
              <a:t>	</a:t>
            </a: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a:p>
            <a:pPr lvl="0" algn="l" defTabSz="1333500">
              <a:lnSpc>
                <a:spcPct val="90000"/>
              </a:lnSpc>
              <a:spcBef>
                <a:spcPct val="0"/>
              </a:spcBef>
              <a:spcAft>
                <a:spcPct val="35000"/>
              </a:spcAft>
            </a:pPr>
            <a:endParaRPr lang="en-US" sz="1400" i="1" dirty="0">
              <a:solidFill>
                <a:schemeClr val="tx1"/>
              </a:solidFill>
            </a:endParaRPr>
          </a:p>
        </p:txBody>
      </p:sp>
      <p:sp>
        <p:nvSpPr>
          <p:cNvPr id="4" name="Title 1"/>
          <p:cNvSpPr>
            <a:spLocks noGrp="1"/>
          </p:cNvSpPr>
          <p:nvPr>
            <p:ph type="title"/>
          </p:nvPr>
        </p:nvSpPr>
        <p:spPr>
          <a:xfrm>
            <a:off x="101876" y="76354"/>
            <a:ext cx="8912914" cy="572257"/>
          </a:xfrm>
        </p:spPr>
        <p:txBody>
          <a:bodyPr/>
          <a:lstStyle/>
          <a:p>
            <a:r>
              <a:rPr lang="en-US" dirty="0"/>
              <a:t>Plan update: project status </a:t>
            </a:r>
            <a:endParaRPr lang="en-US" sz="2000" dirty="0">
              <a:solidFill>
                <a:srgbClr val="FF0000"/>
              </a:solidFill>
            </a:endParaRPr>
          </a:p>
        </p:txBody>
      </p:sp>
    </p:spTree>
    <p:extLst>
      <p:ext uri="{BB962C8B-B14F-4D97-AF65-F5344CB8AC3E}">
        <p14:creationId xmlns:p14="http://schemas.microsoft.com/office/powerpoint/2010/main" val="1878976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update: approach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423476"/>
              </p:ext>
            </p:extLst>
          </p:nvPr>
        </p:nvGraphicFramePr>
        <p:xfrm>
          <a:off x="101600" y="752474"/>
          <a:ext cx="8913813" cy="5831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101876" y="1714500"/>
            <a:ext cx="1782762" cy="4863485"/>
            <a:chOff x="0" y="2847"/>
            <a:chExt cx="1782762" cy="5825511"/>
          </a:xfrm>
        </p:grpSpPr>
        <p:sp>
          <p:nvSpPr>
            <p:cNvPr id="6" name="Rectangle 5"/>
            <p:cNvSpPr/>
            <p:nvPr/>
          </p:nvSpPr>
          <p:spPr>
            <a:xfrm>
              <a:off x="0" y="2847"/>
              <a:ext cx="1782762" cy="582551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Rectangle 6"/>
            <p:cNvSpPr/>
            <p:nvPr/>
          </p:nvSpPr>
          <p:spPr>
            <a:xfrm>
              <a:off x="0" y="2847"/>
              <a:ext cx="1782762" cy="5825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b" anchorCtr="0">
              <a:noAutofit/>
            </a:bodyPr>
            <a:lstStyle/>
            <a:p>
              <a:pPr marL="285750" lvl="0" indent="-285750" algn="l" defTabSz="711200">
                <a:lnSpc>
                  <a:spcPct val="90000"/>
                </a:lnSpc>
                <a:spcBef>
                  <a:spcPct val="0"/>
                </a:spcBef>
                <a:spcAft>
                  <a:spcPct val="35000"/>
                </a:spcAft>
                <a:buFont typeface="Arial" panose="020B0604020202020204" pitchFamily="34" charset="0"/>
                <a:buChar char="►"/>
              </a:pPr>
              <a:r>
                <a:rPr lang="en-US" sz="1600" b="1" kern="1200" dirty="0">
                  <a:solidFill>
                    <a:schemeClr val="tx1"/>
                  </a:solidFill>
                </a:rPr>
                <a:t>This is a one-year update</a:t>
              </a:r>
            </a:p>
            <a:p>
              <a:pPr marL="285750" lvl="0" indent="-285750" algn="l" defTabSz="711200">
                <a:lnSpc>
                  <a:spcPct val="90000"/>
                </a:lnSpc>
                <a:spcBef>
                  <a:spcPct val="0"/>
                </a:spcBef>
                <a:spcAft>
                  <a:spcPct val="35000"/>
                </a:spcAft>
                <a:buFont typeface="Arial" panose="020B0604020202020204" pitchFamily="34" charset="0"/>
                <a:buChar char="►"/>
              </a:pPr>
              <a:r>
                <a:rPr lang="en-US" sz="1600" b="1" dirty="0">
                  <a:solidFill>
                    <a:schemeClr val="tx1"/>
                  </a:solidFill>
                </a:rPr>
                <a:t>The majority of the CIP was set in motion in SFY 2018-2022</a:t>
              </a:r>
            </a:p>
            <a:p>
              <a:pPr marL="285750" lvl="0" indent="-285750" algn="l" defTabSz="711200">
                <a:lnSpc>
                  <a:spcPct val="90000"/>
                </a:lnSpc>
                <a:spcBef>
                  <a:spcPct val="0"/>
                </a:spcBef>
                <a:spcAft>
                  <a:spcPct val="35000"/>
                </a:spcAft>
                <a:buFont typeface="Arial" panose="020B0604020202020204" pitchFamily="34" charset="0"/>
                <a:buChar char="►"/>
              </a:pPr>
              <a:r>
                <a:rPr lang="en-US" sz="1600" b="1" kern="1200" dirty="0">
                  <a:solidFill>
                    <a:schemeClr val="tx1"/>
                  </a:solidFill>
                </a:rPr>
                <a:t>Adding SFY 2023</a:t>
              </a:r>
            </a:p>
            <a:p>
              <a:pPr marL="285750" lvl="0" indent="-285750" algn="l" defTabSz="711200">
                <a:lnSpc>
                  <a:spcPct val="90000"/>
                </a:lnSpc>
                <a:spcBef>
                  <a:spcPct val="0"/>
                </a:spcBef>
                <a:spcAft>
                  <a:spcPct val="35000"/>
                </a:spcAft>
                <a:buFont typeface="Arial" panose="020B0604020202020204" pitchFamily="34" charset="0"/>
                <a:buChar char="►"/>
              </a:pPr>
              <a:r>
                <a:rPr lang="en-US" sz="1600" b="1" dirty="0">
                  <a:solidFill>
                    <a:schemeClr val="tx1"/>
                  </a:solidFill>
                </a:rPr>
                <a:t>Over one third of the CIP is dedicated to projects with our municipal partners </a:t>
              </a:r>
              <a:endParaRPr lang="en-US" sz="1600" b="1" kern="1200" dirty="0">
                <a:solidFill>
                  <a:schemeClr val="tx1"/>
                </a:solidFill>
              </a:endParaRPr>
            </a:p>
            <a:p>
              <a:pPr marL="285750" lvl="0" indent="-285750" algn="l" defTabSz="711200">
                <a:lnSpc>
                  <a:spcPct val="90000"/>
                </a:lnSpc>
                <a:spcBef>
                  <a:spcPct val="0"/>
                </a:spcBef>
                <a:spcAft>
                  <a:spcPct val="35000"/>
                </a:spcAft>
                <a:buFont typeface="Arial" panose="020B0604020202020204" pitchFamily="34" charset="0"/>
                <a:buChar char="►"/>
              </a:pPr>
              <a:endParaRPr lang="en-US" sz="1600" b="1" kern="1200" dirty="0">
                <a:solidFill>
                  <a:schemeClr val="tx1"/>
                </a:solidFill>
              </a:endParaRPr>
            </a:p>
          </p:txBody>
        </p:sp>
      </p:grpSp>
    </p:spTree>
    <p:extLst>
      <p:ext uri="{BB962C8B-B14F-4D97-AF65-F5344CB8AC3E}">
        <p14:creationId xmlns:p14="http://schemas.microsoft.com/office/powerpoint/2010/main" val="1109709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76" y="76354"/>
            <a:ext cx="8912914" cy="572257"/>
          </a:xfrm>
        </p:spPr>
        <p:txBody>
          <a:bodyPr/>
          <a:lstStyle/>
          <a:p>
            <a:r>
              <a:rPr lang="en-US" dirty="0"/>
              <a:t>Plan update: interactive format</a:t>
            </a:r>
          </a:p>
        </p:txBody>
      </p:sp>
      <p:sp>
        <p:nvSpPr>
          <p:cNvPr id="5" name="TextBox 4"/>
          <p:cNvSpPr txBox="1"/>
          <p:nvPr/>
        </p:nvSpPr>
        <p:spPr>
          <a:xfrm>
            <a:off x="101877" y="800377"/>
            <a:ext cx="9026222" cy="925057"/>
          </a:xfrm>
          <a:prstGeom prst="rect">
            <a:avLst/>
          </a:prstGeom>
          <a:noFill/>
        </p:spPr>
        <p:txBody>
          <a:bodyPr wrap="square" rtlCol="0">
            <a:noAutofit/>
          </a:bodyPr>
          <a:lstStyle/>
          <a:p>
            <a:pPr marL="285750" indent="-285750">
              <a:buClr>
                <a:schemeClr val="accent1"/>
              </a:buClr>
              <a:buFont typeface="Arial" panose="020B0604020202020204" pitchFamily="34" charset="0"/>
              <a:buChar char="►"/>
            </a:pPr>
            <a:r>
              <a:rPr lang="en-US" sz="2200" dirty="0"/>
              <a:t>Similar to last year the CIP document will be presented as a “story map,” providing users the opportunity to interact with CIP content </a:t>
            </a:r>
          </a:p>
        </p:txBody>
      </p:sp>
      <p:sp>
        <p:nvSpPr>
          <p:cNvPr id="4" name="Rectangle 3"/>
          <p:cNvSpPr/>
          <p:nvPr/>
        </p:nvSpPr>
        <p:spPr>
          <a:xfrm>
            <a:off x="6933537" y="1820849"/>
            <a:ext cx="707666" cy="1749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776329" y="2513937"/>
            <a:ext cx="5071608" cy="2099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46499" y="6478542"/>
            <a:ext cx="397866" cy="261610"/>
          </a:xfrm>
          <a:prstGeom prst="rect">
            <a:avLst/>
          </a:prstGeom>
          <a:noFill/>
        </p:spPr>
        <p:txBody>
          <a:bodyPr wrap="none" rtlCol="0">
            <a:spAutoFit/>
          </a:bodyPr>
          <a:lstStyle/>
          <a:p>
            <a:r>
              <a:rPr lang="en-US" sz="1100" i="1" dirty="0">
                <a:solidFill>
                  <a:schemeClr val="accent2"/>
                </a:solidFill>
                <a:hlinkClick r:id="rId3"/>
              </a:rPr>
              <a:t>link</a:t>
            </a:r>
            <a:endParaRPr lang="en-US" i="1" dirty="0">
              <a:solidFill>
                <a:schemeClr val="accent2"/>
              </a:solidFill>
            </a:endParaRPr>
          </a:p>
        </p:txBody>
      </p:sp>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1683818"/>
            <a:ext cx="9091613" cy="447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7733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76" y="76354"/>
            <a:ext cx="9042124" cy="572257"/>
          </a:xfrm>
        </p:spPr>
        <p:txBody>
          <a:bodyPr/>
          <a:lstStyle/>
          <a:p>
            <a:r>
              <a:rPr lang="en-US" dirty="0"/>
              <a:t>Plan update: engagement for draft CIP update</a:t>
            </a:r>
          </a:p>
        </p:txBody>
      </p:sp>
      <p:sp>
        <p:nvSpPr>
          <p:cNvPr id="3" name="Content Placeholder 2"/>
          <p:cNvSpPr>
            <a:spLocks noGrp="1"/>
          </p:cNvSpPr>
          <p:nvPr>
            <p:ph idx="1"/>
          </p:nvPr>
        </p:nvSpPr>
        <p:spPr/>
        <p:txBody>
          <a:bodyPr>
            <a:normAutofit/>
          </a:bodyPr>
          <a:lstStyle/>
          <a:p>
            <a:r>
              <a:rPr lang="en-US" sz="2400" dirty="0"/>
              <a:t>10 public meetings across the Commonwealth</a:t>
            </a:r>
          </a:p>
          <a:p>
            <a:pPr marL="457200" lvl="1" indent="0">
              <a:spcBef>
                <a:spcPts val="0"/>
              </a:spcBef>
              <a:buNone/>
            </a:pPr>
            <a:endParaRPr lang="en-US" sz="1800" dirty="0"/>
          </a:p>
          <a:p>
            <a:pPr lvl="1">
              <a:spcBef>
                <a:spcPts val="0"/>
              </a:spcBef>
            </a:pPr>
            <a:r>
              <a:rPr lang="en-US" sz="2000" dirty="0"/>
              <a:t>Tuesday May 15</a:t>
            </a:r>
            <a:r>
              <a:rPr lang="en-US" sz="2000" baseline="30000" dirty="0"/>
              <a:t>th</a:t>
            </a:r>
            <a:r>
              <a:rPr lang="en-US" sz="2000" dirty="0"/>
              <a:t> – Boston (Mattapan)</a:t>
            </a:r>
          </a:p>
          <a:p>
            <a:pPr lvl="1"/>
            <a:r>
              <a:rPr lang="en-US" sz="2000" dirty="0"/>
              <a:t>Wednesday May 16</a:t>
            </a:r>
            <a:r>
              <a:rPr lang="en-US" sz="2000" baseline="30000" dirty="0"/>
              <a:t>th</a:t>
            </a:r>
            <a:r>
              <a:rPr lang="en-US" sz="2000" dirty="0"/>
              <a:t> – Worcester (with Central Massachusetts MPO)</a:t>
            </a:r>
          </a:p>
          <a:p>
            <a:pPr lvl="1"/>
            <a:r>
              <a:rPr lang="en-US" sz="2000" dirty="0"/>
              <a:t>Thursday May 17</a:t>
            </a:r>
            <a:r>
              <a:rPr lang="en-US" sz="2000" baseline="30000" dirty="0"/>
              <a:t>th</a:t>
            </a:r>
            <a:r>
              <a:rPr lang="en-US" sz="2000" dirty="0"/>
              <a:t> – Barnstable &amp; Springfield </a:t>
            </a:r>
          </a:p>
          <a:p>
            <a:pPr lvl="1"/>
            <a:r>
              <a:rPr lang="en-US" sz="2000" dirty="0"/>
              <a:t>Monday May 21</a:t>
            </a:r>
            <a:r>
              <a:rPr lang="en-US" sz="2000" baseline="30000" dirty="0"/>
              <a:t>nd</a:t>
            </a:r>
            <a:r>
              <a:rPr lang="en-US" sz="2000" dirty="0"/>
              <a:t> – Framingham &amp; Quincy</a:t>
            </a:r>
          </a:p>
          <a:p>
            <a:pPr lvl="1"/>
            <a:r>
              <a:rPr lang="en-US" sz="2000" dirty="0"/>
              <a:t>Tuesday May 22</a:t>
            </a:r>
            <a:r>
              <a:rPr lang="en-US" sz="2000" baseline="30000" dirty="0"/>
              <a:t>nd</a:t>
            </a:r>
            <a:r>
              <a:rPr lang="en-US" sz="2000" dirty="0"/>
              <a:t> – Pittsfield (with Berkshire MPO)</a:t>
            </a:r>
          </a:p>
          <a:p>
            <a:pPr lvl="1"/>
            <a:r>
              <a:rPr lang="en-US" sz="2000" dirty="0"/>
              <a:t>Wednesday May 23</a:t>
            </a:r>
            <a:r>
              <a:rPr lang="en-US" sz="2000" baseline="30000" dirty="0"/>
              <a:t>rd</a:t>
            </a:r>
            <a:r>
              <a:rPr lang="en-US" sz="2000" dirty="0"/>
              <a:t> – Peabody</a:t>
            </a:r>
          </a:p>
          <a:p>
            <a:pPr lvl="1"/>
            <a:r>
              <a:rPr lang="en-US" sz="2000" dirty="0"/>
              <a:t>Wednesday May 30</a:t>
            </a:r>
            <a:r>
              <a:rPr lang="en-US" sz="2000" baseline="30000" dirty="0"/>
              <a:t>th </a:t>
            </a:r>
            <a:r>
              <a:rPr lang="en-US" sz="2000" dirty="0"/>
              <a:t>– New Bedford</a:t>
            </a:r>
          </a:p>
          <a:p>
            <a:pPr lvl="1"/>
            <a:r>
              <a:rPr lang="en-US" sz="2000" dirty="0"/>
              <a:t>Thursday May 31</a:t>
            </a:r>
            <a:r>
              <a:rPr lang="en-US" sz="2000" baseline="30000" dirty="0"/>
              <a:t>st </a:t>
            </a:r>
            <a:r>
              <a:rPr lang="en-US" sz="2000" dirty="0"/>
              <a:t>– Fitchburg</a:t>
            </a:r>
          </a:p>
          <a:p>
            <a:r>
              <a:rPr lang="en-US" sz="2400" dirty="0"/>
              <a:t>Online comment tools</a:t>
            </a:r>
          </a:p>
          <a:p>
            <a:pPr lvl="1"/>
            <a:r>
              <a:rPr lang="en-US" sz="2000" dirty="0"/>
              <a:t>Comments accepted directly on proposed projects</a:t>
            </a:r>
          </a:p>
          <a:p>
            <a:pPr lvl="1"/>
            <a:r>
              <a:rPr lang="en-US" sz="2000" dirty="0"/>
              <a:t>Emails &amp; letters</a:t>
            </a:r>
          </a:p>
        </p:txBody>
      </p:sp>
    </p:spTree>
    <p:extLst>
      <p:ext uri="{BB962C8B-B14F-4D97-AF65-F5344CB8AC3E}">
        <p14:creationId xmlns:p14="http://schemas.microsoft.com/office/powerpoint/2010/main" val="607709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76" y="76354"/>
            <a:ext cx="8912914" cy="572257"/>
          </a:xfrm>
        </p:spPr>
        <p:txBody>
          <a:bodyPr/>
          <a:lstStyle/>
          <a:p>
            <a:r>
              <a:rPr lang="en-US" dirty="0"/>
              <a:t>Plan update: additional iterations</a:t>
            </a:r>
          </a:p>
        </p:txBody>
      </p:sp>
      <p:sp>
        <p:nvSpPr>
          <p:cNvPr id="3" name="Content Placeholder 2"/>
          <p:cNvSpPr>
            <a:spLocks noGrp="1"/>
          </p:cNvSpPr>
          <p:nvPr>
            <p:ph idx="1"/>
          </p:nvPr>
        </p:nvSpPr>
        <p:spPr/>
        <p:txBody>
          <a:bodyPr/>
          <a:lstStyle/>
          <a:p>
            <a:r>
              <a:rPr lang="en-US" sz="2200" b="1" dirty="0"/>
              <a:t>Changes expected before update is released for comment</a:t>
            </a:r>
          </a:p>
          <a:p>
            <a:pPr marL="914400" lvl="1" indent="-457200">
              <a:buFont typeface="+mj-lt"/>
              <a:buAutoNum type="arabicPeriod"/>
            </a:pPr>
            <a:r>
              <a:rPr lang="en-US" sz="2000" dirty="0"/>
              <a:t>MPOs have released all of their TIPs for public comment; those project lists have been incorporated into the draft CIP update project lists; changes not expected until CIP released for public comment</a:t>
            </a:r>
          </a:p>
          <a:p>
            <a:pPr marL="914400" lvl="1" indent="-457200">
              <a:buFont typeface="+mj-lt"/>
              <a:buAutoNum type="arabicPeriod"/>
            </a:pPr>
            <a:r>
              <a:rPr lang="en-US" sz="2000" dirty="0"/>
              <a:t>Changes requested from May 9 CPC meeting and today’s meeting</a:t>
            </a:r>
          </a:p>
          <a:p>
            <a:r>
              <a:rPr lang="en-US" sz="2200" b="1" dirty="0"/>
              <a:t>Changes expected after update is released for comment</a:t>
            </a:r>
          </a:p>
          <a:p>
            <a:pPr marL="914400" lvl="1" indent="-457200">
              <a:buFont typeface="+mj-lt"/>
              <a:buAutoNum type="arabicPeriod"/>
            </a:pPr>
            <a:r>
              <a:rPr lang="en-US" sz="2000" dirty="0"/>
              <a:t>MPOs have endorsed all of their TIPs; those project lists will be incorporated into the final draft CIP update </a:t>
            </a:r>
          </a:p>
          <a:p>
            <a:pPr marL="914400" lvl="1" indent="-457200">
              <a:buFont typeface="+mj-lt"/>
              <a:buAutoNum type="arabicPeriod"/>
            </a:pPr>
            <a:r>
              <a:rPr lang="en-US" sz="2000" dirty="0"/>
              <a:t>Changes due to any responses to public comments</a:t>
            </a:r>
          </a:p>
          <a:p>
            <a:r>
              <a:rPr lang="en-US" sz="2200" b="1" dirty="0"/>
              <a:t>Changes expected after June CPC &amp; Board meetings</a:t>
            </a:r>
          </a:p>
          <a:p>
            <a:pPr marL="914400" lvl="1" indent="-457200">
              <a:buFont typeface="+mj-lt"/>
              <a:buAutoNum type="arabicPeriod"/>
            </a:pPr>
            <a:r>
              <a:rPr lang="en-US" sz="2000" dirty="0"/>
              <a:t>Changes that may be requested from CPC and at the Board meeting before publishing the final plan</a:t>
            </a:r>
          </a:p>
          <a:p>
            <a:endParaRPr lang="en-US" dirty="0"/>
          </a:p>
        </p:txBody>
      </p:sp>
      <p:sp>
        <p:nvSpPr>
          <p:cNvPr id="4" name="TextBox 3"/>
          <p:cNvSpPr txBox="1"/>
          <p:nvPr/>
        </p:nvSpPr>
        <p:spPr>
          <a:xfrm rot="19927288">
            <a:off x="357693" y="1246197"/>
            <a:ext cx="769944" cy="338554"/>
          </a:xfrm>
          <a:prstGeom prst="rect">
            <a:avLst/>
          </a:prstGeom>
          <a:noFill/>
        </p:spPr>
        <p:txBody>
          <a:bodyPr wrap="square" rtlCol="0">
            <a:spAutoFit/>
          </a:bodyPr>
          <a:lstStyle/>
          <a:p>
            <a:r>
              <a:rPr lang="en-US" sz="1600" dirty="0">
                <a:solidFill>
                  <a:srgbClr val="FF0000"/>
                </a:solidFill>
              </a:rPr>
              <a:t>DONE</a:t>
            </a:r>
          </a:p>
        </p:txBody>
      </p:sp>
    </p:spTree>
    <p:extLst>
      <p:ext uri="{BB962C8B-B14F-4D97-AF65-F5344CB8AC3E}">
        <p14:creationId xmlns:p14="http://schemas.microsoft.com/office/powerpoint/2010/main" val="476679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and discussion</a:t>
            </a:r>
          </a:p>
        </p:txBody>
      </p:sp>
      <p:sp>
        <p:nvSpPr>
          <p:cNvPr id="3" name="Content Placeholder 2"/>
          <p:cNvSpPr>
            <a:spLocks noGrp="1"/>
          </p:cNvSpPr>
          <p:nvPr>
            <p:ph idx="1"/>
          </p:nvPr>
        </p:nvSpPr>
        <p:spPr/>
        <p:txBody>
          <a:bodyPr>
            <a:normAutofit/>
          </a:bodyPr>
          <a:lstStyle/>
          <a:p>
            <a:endParaRPr lang="en-US" sz="2400" dirty="0"/>
          </a:p>
          <a:p>
            <a:r>
              <a:rPr lang="en-US" sz="2400" dirty="0"/>
              <a:t>Continue with mapping of investments and an equity analysis before the Joint Board votes to release for public comment</a:t>
            </a:r>
          </a:p>
          <a:p>
            <a:endParaRPr lang="en-US" sz="2400" dirty="0"/>
          </a:p>
          <a:p>
            <a:r>
              <a:rPr lang="en-US" sz="2400" dirty="0"/>
              <a:t>Finalize content in on-line format for review during public comment period</a:t>
            </a:r>
          </a:p>
        </p:txBody>
      </p:sp>
    </p:spTree>
    <p:extLst>
      <p:ext uri="{BB962C8B-B14F-4D97-AF65-F5344CB8AC3E}">
        <p14:creationId xmlns:p14="http://schemas.microsoft.com/office/powerpoint/2010/main" val="380232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3610" y="2036763"/>
            <a:ext cx="7772400" cy="2387600"/>
          </a:xfrm>
        </p:spPr>
        <p:txBody>
          <a:bodyPr anchor="t"/>
          <a:lstStyle/>
          <a:p>
            <a:pPr>
              <a:lnSpc>
                <a:spcPct val="100000"/>
              </a:lnSpc>
              <a:spcBef>
                <a:spcPts val="1200"/>
              </a:spcBef>
              <a:spcAft>
                <a:spcPts val="1200"/>
              </a:spcAft>
            </a:pPr>
            <a:r>
              <a:rPr lang="en-US" sz="2800" dirty="0">
                <a:solidFill>
                  <a:schemeClr val="tx1"/>
                </a:solidFill>
              </a:rPr>
              <a:t>SFY 2018 accomplishments by division</a:t>
            </a:r>
            <a:br>
              <a:rPr lang="en-US" sz="2800" dirty="0">
                <a:solidFill>
                  <a:schemeClr val="tx1"/>
                </a:solidFill>
              </a:rPr>
            </a:br>
            <a:r>
              <a:rPr lang="en-US" sz="2800" dirty="0">
                <a:solidFill>
                  <a:schemeClr val="tx1"/>
                </a:solidFill>
              </a:rPr>
              <a:t/>
            </a:r>
            <a:br>
              <a:rPr lang="en-US" sz="2800" dirty="0">
                <a:solidFill>
                  <a:schemeClr val="tx1"/>
                </a:solidFill>
              </a:rPr>
            </a:br>
            <a:r>
              <a:rPr lang="en-US" sz="2800" dirty="0">
                <a:solidFill>
                  <a:schemeClr val="tx1"/>
                </a:solidFill>
              </a:rPr>
              <a:t>Program by program description slides</a:t>
            </a:r>
            <a:r>
              <a:rPr lang="en-US" sz="3600" dirty="0"/>
              <a:t/>
            </a:r>
            <a:br>
              <a:rPr lang="en-US" sz="3600" dirty="0"/>
            </a:br>
            <a:r>
              <a:rPr lang="en-US" sz="2000" b="0" i="1" dirty="0">
                <a:solidFill>
                  <a:schemeClr val="tx1"/>
                </a:solidFill>
              </a:rPr>
              <a:t>Presented by priority and division</a:t>
            </a:r>
            <a:r>
              <a:rPr lang="en-US" sz="3600" dirty="0"/>
              <a:t/>
            </a:r>
            <a:br>
              <a:rPr lang="en-US" sz="3600" dirty="0"/>
            </a:br>
            <a:r>
              <a:rPr lang="en-US" sz="3600" dirty="0"/>
              <a:t/>
            </a:r>
            <a:br>
              <a:rPr lang="en-US" sz="3600" dirty="0"/>
            </a:br>
            <a:endParaRPr lang="en-US" dirty="0">
              <a:solidFill>
                <a:schemeClr val="accent2"/>
              </a:solidFill>
            </a:endParaRPr>
          </a:p>
        </p:txBody>
      </p:sp>
      <p:sp>
        <p:nvSpPr>
          <p:cNvPr id="4" name="Title 1"/>
          <p:cNvSpPr txBox="1">
            <a:spLocks/>
          </p:cNvSpPr>
          <p:nvPr/>
        </p:nvSpPr>
        <p:spPr>
          <a:xfrm>
            <a:off x="101876" y="76354"/>
            <a:ext cx="8912914" cy="57225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sz="3200" dirty="0"/>
              <a:t>Appendix</a:t>
            </a:r>
          </a:p>
        </p:txBody>
      </p:sp>
    </p:spTree>
    <p:extLst>
      <p:ext uri="{BB962C8B-B14F-4D97-AF65-F5344CB8AC3E}">
        <p14:creationId xmlns:p14="http://schemas.microsoft.com/office/powerpoint/2010/main" val="4017893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SFY 2018 accomplishments</a:t>
            </a:r>
          </a:p>
        </p:txBody>
      </p:sp>
      <p:sp>
        <p:nvSpPr>
          <p:cNvPr id="3" name="Content Placeholder 2"/>
          <p:cNvSpPr>
            <a:spLocks noGrp="1"/>
          </p:cNvSpPr>
          <p:nvPr>
            <p:ph sz="half" idx="1"/>
          </p:nvPr>
        </p:nvSpPr>
        <p:spPr/>
        <p:txBody>
          <a:bodyPr>
            <a:noAutofit/>
          </a:bodyPr>
          <a:lstStyle/>
          <a:p>
            <a:pPr lvl="0">
              <a:buClr>
                <a:schemeClr val="accent4">
                  <a:lumMod val="60000"/>
                  <a:lumOff val="40000"/>
                </a:schemeClr>
              </a:buClr>
              <a:buFont typeface="Arial" panose="020B0604020202020204" pitchFamily="34" charset="0"/>
              <a:buChar char="►"/>
            </a:pPr>
            <a:r>
              <a:rPr lang="en-US" sz="1400" dirty="0"/>
              <a:t>Reconstructed Runway 5-23 and Runway Safety Areas (RSAs) at Lawrence Municipal Airport</a:t>
            </a:r>
          </a:p>
          <a:p>
            <a:pPr lvl="0">
              <a:buClr>
                <a:schemeClr val="accent4">
                  <a:lumMod val="60000"/>
                  <a:lumOff val="40000"/>
                </a:schemeClr>
              </a:buClr>
              <a:buFont typeface="Arial" panose="020B0604020202020204" pitchFamily="34" charset="0"/>
              <a:buChar char="►"/>
            </a:pPr>
            <a:r>
              <a:rPr lang="en-US" sz="1400" dirty="0"/>
              <a:t>Installed security cameras at (5) public use airports to halt aircraft break-ins, and provide clear runway &amp; gate visibility</a:t>
            </a:r>
          </a:p>
          <a:p>
            <a:pPr lvl="0">
              <a:buClr>
                <a:schemeClr val="accent4">
                  <a:lumMod val="60000"/>
                  <a:lumOff val="40000"/>
                </a:schemeClr>
              </a:buClr>
              <a:buFont typeface="Arial" panose="020B0604020202020204" pitchFamily="34" charset="0"/>
              <a:buChar char="►"/>
            </a:pPr>
            <a:r>
              <a:rPr lang="en-US" sz="1400" dirty="0"/>
              <a:t>Began the build-out (second floor addition) of the snow removal equipment building at Norwood Airport ($1.5 million)</a:t>
            </a:r>
          </a:p>
          <a:p>
            <a:pPr lvl="1">
              <a:buClr>
                <a:schemeClr val="accent4">
                  <a:lumMod val="60000"/>
                  <a:lumOff val="40000"/>
                </a:schemeClr>
              </a:buClr>
              <a:buFont typeface="Arial" panose="020B0604020202020204" pitchFamily="34" charset="0"/>
              <a:buChar char="►"/>
            </a:pPr>
            <a:r>
              <a:rPr lang="en-US" sz="1200" dirty="0"/>
              <a:t>Eliminates need for a new airport administration (cost savings of $2.5 million)</a:t>
            </a:r>
          </a:p>
        </p:txBody>
      </p:sp>
      <p:sp>
        <p:nvSpPr>
          <p:cNvPr id="5" name="Content Placeholder 4"/>
          <p:cNvSpPr>
            <a:spLocks noGrp="1"/>
          </p:cNvSpPr>
          <p:nvPr>
            <p:ph sz="half" idx="13"/>
          </p:nvPr>
        </p:nvSpPr>
        <p:spPr/>
        <p:txBody>
          <a:bodyPr>
            <a:noAutofit/>
          </a:bodyPr>
          <a:lstStyle/>
          <a:p>
            <a:pPr lvl="0">
              <a:buClr>
                <a:schemeClr val="accent4">
                  <a:lumMod val="60000"/>
                  <a:lumOff val="40000"/>
                </a:schemeClr>
              </a:buClr>
              <a:buFont typeface="Arial" panose="020B0604020202020204" pitchFamily="34" charset="0"/>
              <a:buChar char="►"/>
            </a:pPr>
            <a:r>
              <a:rPr lang="en-US" sz="1400" dirty="0"/>
              <a:t>Planned, developed and delivered several IT projects to support the go-live of ATLAS including: </a:t>
            </a:r>
          </a:p>
          <a:p>
            <a:pPr lvl="1">
              <a:buClr>
                <a:schemeClr val="accent4">
                  <a:lumMod val="60000"/>
                  <a:lumOff val="40000"/>
                </a:schemeClr>
              </a:buClr>
              <a:buFont typeface="Arial" panose="020B0604020202020204" pitchFamily="34" charset="0"/>
              <a:buChar char="►"/>
            </a:pPr>
            <a:r>
              <a:rPr lang="en-US" sz="1200" dirty="0"/>
              <a:t>Creation of credit/debt card payment options</a:t>
            </a:r>
          </a:p>
          <a:p>
            <a:pPr lvl="1">
              <a:buClr>
                <a:schemeClr val="accent4">
                  <a:lumMod val="60000"/>
                  <a:lumOff val="40000"/>
                </a:schemeClr>
              </a:buClr>
              <a:buFont typeface="Arial" panose="020B0604020202020204" pitchFamily="34" charset="0"/>
              <a:buChar char="►"/>
            </a:pPr>
            <a:r>
              <a:rPr lang="en-US" sz="1200" dirty="0"/>
              <a:t>Systems support to ensure simultaneous use of legacy ALARS system in parallel to ATLAS during implementation </a:t>
            </a:r>
          </a:p>
          <a:p>
            <a:pPr>
              <a:buClr>
                <a:schemeClr val="accent4">
                  <a:lumMod val="60000"/>
                  <a:lumOff val="40000"/>
                </a:schemeClr>
              </a:buClr>
              <a:buFont typeface="Arial" panose="020B0604020202020204" pitchFamily="34" charset="0"/>
              <a:buChar char="►"/>
            </a:pPr>
            <a:r>
              <a:rPr lang="en-US" sz="1400" dirty="0"/>
              <a:t>Developed an electronic field inspection report application for Highway field engineers to standardize processes and procedures of recording and approving daily inspection reports</a:t>
            </a:r>
          </a:p>
        </p:txBody>
      </p:sp>
      <p:sp>
        <p:nvSpPr>
          <p:cNvPr id="6" name="Content Placeholder 5"/>
          <p:cNvSpPr>
            <a:spLocks noGrp="1"/>
          </p:cNvSpPr>
          <p:nvPr>
            <p:ph sz="half" idx="14"/>
          </p:nvPr>
        </p:nvSpPr>
        <p:spPr>
          <a:xfrm>
            <a:off x="4699055" y="970060"/>
            <a:ext cx="4343400" cy="2765178"/>
          </a:xfrm>
        </p:spPr>
        <p:txBody>
          <a:bodyPr>
            <a:normAutofit fontScale="47500" lnSpcReduction="20000"/>
          </a:bodyPr>
          <a:lstStyle/>
          <a:p>
            <a:pPr lvl="0">
              <a:lnSpc>
                <a:spcPct val="110000"/>
              </a:lnSpc>
              <a:buClr>
                <a:schemeClr val="accent4">
                  <a:lumMod val="60000"/>
                  <a:lumOff val="40000"/>
                </a:schemeClr>
              </a:buClr>
              <a:buFont typeface="Arial" panose="020B0604020202020204" pitchFamily="34" charset="0"/>
              <a:buChar char="►"/>
            </a:pPr>
            <a:r>
              <a:rPr lang="en-US" sz="2700" dirty="0"/>
              <a:t>All electronic tolling (AET) successfully implemented November 2016; as of February 2017:</a:t>
            </a:r>
          </a:p>
          <a:p>
            <a:pPr lvl="1">
              <a:lnSpc>
                <a:spcPct val="110000"/>
              </a:lnSpc>
              <a:buClr>
                <a:schemeClr val="accent4">
                  <a:lumMod val="60000"/>
                  <a:lumOff val="40000"/>
                </a:schemeClr>
              </a:buClr>
              <a:buFont typeface="Arial" panose="020B0604020202020204" pitchFamily="34" charset="0"/>
              <a:buChar char="►"/>
            </a:pPr>
            <a:r>
              <a:rPr lang="en-US" sz="2300" dirty="0"/>
              <a:t>156.8 M transactions processed</a:t>
            </a:r>
          </a:p>
          <a:p>
            <a:pPr lvl="1">
              <a:lnSpc>
                <a:spcPct val="110000"/>
              </a:lnSpc>
              <a:buClr>
                <a:schemeClr val="accent4">
                  <a:lumMod val="60000"/>
                  <a:lumOff val="40000"/>
                </a:schemeClr>
              </a:buClr>
              <a:buFont typeface="Arial" panose="020B0604020202020204" pitchFamily="34" charset="0"/>
              <a:buChar char="►"/>
            </a:pPr>
            <a:r>
              <a:rPr lang="en-US" sz="2300" dirty="0"/>
              <a:t>86% of transactions processed with an E-Z Pass</a:t>
            </a:r>
          </a:p>
          <a:p>
            <a:pPr lvl="0">
              <a:lnSpc>
                <a:spcPct val="110000"/>
              </a:lnSpc>
              <a:buClr>
                <a:schemeClr val="accent4">
                  <a:lumMod val="60000"/>
                  <a:lumOff val="40000"/>
                </a:schemeClr>
              </a:buClr>
              <a:buFont typeface="Arial" panose="020B0604020202020204" pitchFamily="34" charset="0"/>
              <a:buChar char="►"/>
            </a:pPr>
            <a:r>
              <a:rPr lang="en-US" sz="2700" dirty="0"/>
              <a:t>92% of construction contracts completed on or under budget in FY17</a:t>
            </a:r>
          </a:p>
          <a:p>
            <a:pPr lvl="0">
              <a:lnSpc>
                <a:spcPct val="110000"/>
              </a:lnSpc>
              <a:buClr>
                <a:schemeClr val="accent4">
                  <a:lumMod val="60000"/>
                  <a:lumOff val="40000"/>
                </a:schemeClr>
              </a:buClr>
              <a:buFont typeface="Arial" panose="020B0604020202020204" pitchFamily="34" charset="0"/>
              <a:buChar char="►"/>
            </a:pPr>
            <a:r>
              <a:rPr lang="en-US" sz="2700" dirty="0"/>
              <a:t>2.2% of interstate pavement in poor condition in FY17, meeting current target of less than 5%</a:t>
            </a:r>
          </a:p>
          <a:p>
            <a:pPr lvl="0">
              <a:lnSpc>
                <a:spcPct val="110000"/>
              </a:lnSpc>
              <a:buClr>
                <a:schemeClr val="accent4">
                  <a:lumMod val="60000"/>
                  <a:lumOff val="40000"/>
                </a:schemeClr>
              </a:buClr>
              <a:buFont typeface="Arial" panose="020B0604020202020204" pitchFamily="34" charset="0"/>
              <a:buChar char="►"/>
            </a:pPr>
            <a:r>
              <a:rPr lang="en-US" sz="2700" dirty="0"/>
              <a:t>97% of the construction program spending on statewide reliability/maintenance and modernization investments was delivered</a:t>
            </a:r>
          </a:p>
        </p:txBody>
      </p:sp>
      <p:sp>
        <p:nvSpPr>
          <p:cNvPr id="7" name="Content Placeholder 6"/>
          <p:cNvSpPr>
            <a:spLocks noGrp="1"/>
          </p:cNvSpPr>
          <p:nvPr>
            <p:ph sz="half" idx="15"/>
          </p:nvPr>
        </p:nvSpPr>
        <p:spPr>
          <a:xfrm>
            <a:off x="4701126" y="3867936"/>
            <a:ext cx="4343400" cy="2781471"/>
          </a:xfrm>
        </p:spPr>
        <p:txBody>
          <a:bodyPr>
            <a:normAutofit fontScale="92500" lnSpcReduction="20000"/>
          </a:bodyPr>
          <a:lstStyle/>
          <a:p>
            <a:pPr lvl="0">
              <a:buClr>
                <a:schemeClr val="accent4">
                  <a:lumMod val="60000"/>
                  <a:lumOff val="40000"/>
                </a:schemeClr>
              </a:buClr>
              <a:buFont typeface="Arial" panose="020B0604020202020204" pitchFamily="34" charset="0"/>
              <a:buChar char="►"/>
            </a:pPr>
            <a:r>
              <a:rPr lang="en-US" sz="1400" dirty="0"/>
              <a:t>Green Line Extension Design-Build contract of $1billion was awarded in November 2017 with notice to proceed in December 2017; first Green Line pilot cars arrived March 2018</a:t>
            </a:r>
          </a:p>
          <a:p>
            <a:pPr lvl="0">
              <a:buClr>
                <a:schemeClr val="accent4">
                  <a:lumMod val="60000"/>
                  <a:lumOff val="40000"/>
                </a:schemeClr>
              </a:buClr>
              <a:buFont typeface="Arial" panose="020B0604020202020204" pitchFamily="34" charset="0"/>
              <a:buChar char="►"/>
            </a:pPr>
            <a:r>
              <a:rPr lang="en-US" sz="1400" dirty="0"/>
              <a:t>First new Orange Line pilot cars arrived for testing in December 2017; construction began on Orange Line and Red Line  infrastructure improvements</a:t>
            </a:r>
          </a:p>
          <a:p>
            <a:pPr lvl="0">
              <a:buClr>
                <a:schemeClr val="accent4">
                  <a:lumMod val="60000"/>
                  <a:lumOff val="40000"/>
                </a:schemeClr>
              </a:buClr>
              <a:buFont typeface="Arial" panose="020B0604020202020204" pitchFamily="34" charset="0"/>
              <a:buChar char="►"/>
            </a:pPr>
            <a:r>
              <a:rPr lang="en-US" sz="1400" dirty="0"/>
              <a:t>Positive Train Control (PTC) hardware and software installation continues in advance of December 2018 deadline</a:t>
            </a:r>
          </a:p>
          <a:p>
            <a:pPr lvl="0">
              <a:buClr>
                <a:schemeClr val="accent4">
                  <a:lumMod val="60000"/>
                  <a:lumOff val="40000"/>
                </a:schemeClr>
              </a:buClr>
              <a:buFont typeface="Arial" panose="020B0604020202020204" pitchFamily="34" charset="0"/>
              <a:buChar char="►"/>
            </a:pPr>
            <a:r>
              <a:rPr lang="en-US" sz="1400" dirty="0"/>
              <a:t>AFC 2.0 contract awarded November 2017 </a:t>
            </a:r>
          </a:p>
          <a:p>
            <a:pPr lvl="0">
              <a:buClr>
                <a:schemeClr val="accent4">
                  <a:lumMod val="60000"/>
                  <a:lumOff val="40000"/>
                </a:schemeClr>
              </a:buClr>
              <a:buFont typeface="Arial" panose="020B0604020202020204" pitchFamily="34" charset="0"/>
              <a:buChar char="►"/>
            </a:pPr>
            <a:r>
              <a:rPr lang="en-US" sz="1400" dirty="0"/>
              <a:t>State of good repair construction contract awards projected to exceed $450 million in FY18</a:t>
            </a:r>
          </a:p>
          <a:p>
            <a:pPr lvl="1">
              <a:buClr>
                <a:schemeClr val="accent4">
                  <a:lumMod val="60000"/>
                  <a:lumOff val="40000"/>
                </a:schemeClr>
              </a:buClr>
              <a:buFont typeface="Arial" panose="020B0604020202020204" pitchFamily="34" charset="0"/>
              <a:buChar char="►"/>
            </a:pPr>
            <a:r>
              <a:rPr lang="en-US" sz="1300" dirty="0"/>
              <a:t>Three times the amount awarded in FY16 and 37 percent higher than inFY17</a:t>
            </a:r>
          </a:p>
        </p:txBody>
      </p:sp>
      <p:sp>
        <p:nvSpPr>
          <p:cNvPr id="8" name="Text Placeholder 7"/>
          <p:cNvSpPr>
            <a:spLocks noGrp="1"/>
          </p:cNvSpPr>
          <p:nvPr>
            <p:ph type="body" sz="quarter" idx="16"/>
          </p:nvPr>
        </p:nvSpPr>
        <p:spPr/>
        <p:txBody>
          <a:bodyPr/>
          <a:lstStyle/>
          <a:p>
            <a:r>
              <a:rPr lang="en-US" dirty="0"/>
              <a:t>Aeronautics</a:t>
            </a:r>
          </a:p>
        </p:txBody>
      </p:sp>
      <p:sp>
        <p:nvSpPr>
          <p:cNvPr id="9" name="Text Placeholder 8"/>
          <p:cNvSpPr>
            <a:spLocks noGrp="1"/>
          </p:cNvSpPr>
          <p:nvPr>
            <p:ph type="body" sz="quarter" idx="17"/>
          </p:nvPr>
        </p:nvSpPr>
        <p:spPr/>
        <p:txBody>
          <a:bodyPr/>
          <a:lstStyle/>
          <a:p>
            <a:r>
              <a:rPr lang="en-US" dirty="0"/>
              <a:t>Highway</a:t>
            </a:r>
          </a:p>
        </p:txBody>
      </p:sp>
      <p:sp>
        <p:nvSpPr>
          <p:cNvPr id="10" name="Text Placeholder 9"/>
          <p:cNvSpPr>
            <a:spLocks noGrp="1"/>
          </p:cNvSpPr>
          <p:nvPr>
            <p:ph type="body" sz="quarter" idx="18"/>
          </p:nvPr>
        </p:nvSpPr>
        <p:spPr/>
        <p:txBody>
          <a:bodyPr/>
          <a:lstStyle/>
          <a:p>
            <a:r>
              <a:rPr lang="en-US" dirty="0"/>
              <a:t>Information Technology</a:t>
            </a:r>
          </a:p>
        </p:txBody>
      </p:sp>
      <p:sp>
        <p:nvSpPr>
          <p:cNvPr id="11" name="Text Placeholder 10"/>
          <p:cNvSpPr>
            <a:spLocks noGrp="1"/>
          </p:cNvSpPr>
          <p:nvPr>
            <p:ph type="body" sz="quarter" idx="19"/>
          </p:nvPr>
        </p:nvSpPr>
        <p:spPr/>
        <p:txBody>
          <a:bodyPr/>
          <a:lstStyle/>
          <a:p>
            <a:r>
              <a:rPr lang="en-US" dirty="0"/>
              <a:t>MBTA</a:t>
            </a:r>
          </a:p>
        </p:txBody>
      </p:sp>
    </p:spTree>
    <p:extLst>
      <p:ext uri="{BB962C8B-B14F-4D97-AF65-F5344CB8AC3E}">
        <p14:creationId xmlns:p14="http://schemas.microsoft.com/office/powerpoint/2010/main" val="262970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Autofit/>
          </a:bodyPr>
          <a:lstStyle/>
          <a:p>
            <a:pPr>
              <a:buClr>
                <a:schemeClr val="accent4">
                  <a:lumMod val="60000"/>
                  <a:lumOff val="40000"/>
                </a:schemeClr>
              </a:buClr>
              <a:buFont typeface="Arial" panose="020B0604020202020204" pitchFamily="34" charset="0"/>
              <a:buChar char="►"/>
            </a:pPr>
            <a:r>
              <a:rPr lang="en-US" sz="1400" dirty="0"/>
              <a:t>South Coast Rail </a:t>
            </a:r>
          </a:p>
          <a:p>
            <a:pPr lvl="1">
              <a:buClr>
                <a:schemeClr val="accent4">
                  <a:lumMod val="60000"/>
                  <a:lumOff val="40000"/>
                </a:schemeClr>
              </a:buClr>
              <a:buFont typeface="Arial" panose="020B0604020202020204" pitchFamily="34" charset="0"/>
              <a:buChar char="►"/>
            </a:pPr>
            <a:r>
              <a:rPr lang="en-US" sz="1200" dirty="0"/>
              <a:t>Received approval for draft supplemental environmental impact report (DSEIR) for South Coast Rail project </a:t>
            </a:r>
          </a:p>
          <a:p>
            <a:pPr lvl="2">
              <a:buClr>
                <a:schemeClr val="accent4">
                  <a:lumMod val="60000"/>
                  <a:lumOff val="40000"/>
                </a:schemeClr>
              </a:buClr>
              <a:buFont typeface="Arial" panose="020B0604020202020204" pitchFamily="34" charset="0"/>
              <a:buChar char="►"/>
            </a:pPr>
            <a:r>
              <a:rPr lang="en-US" sz="1000" dirty="0"/>
              <a:t>MEPA certificate issued March 30,2018; final anticipated June 15, 2018</a:t>
            </a:r>
          </a:p>
          <a:p>
            <a:pPr lvl="1">
              <a:buClr>
                <a:schemeClr val="accent4">
                  <a:lumMod val="60000"/>
                  <a:lumOff val="40000"/>
                </a:schemeClr>
              </a:buClr>
              <a:buFont typeface="Arial" panose="020B0604020202020204" pitchFamily="34" charset="0"/>
              <a:buChar char="►"/>
            </a:pPr>
            <a:r>
              <a:rPr lang="en-US" sz="1200" dirty="0"/>
              <a:t>Achieved 30% design</a:t>
            </a:r>
          </a:p>
          <a:p>
            <a:pPr>
              <a:buClr>
                <a:schemeClr val="accent4">
                  <a:lumMod val="60000"/>
                  <a:lumOff val="40000"/>
                </a:schemeClr>
              </a:buClr>
              <a:buFont typeface="Arial" panose="020B0604020202020204" pitchFamily="34" charset="0"/>
              <a:buChar char="►"/>
            </a:pPr>
            <a:r>
              <a:rPr lang="en-US" sz="1400" dirty="0"/>
              <a:t>Made asset improvements with the following investments:</a:t>
            </a:r>
          </a:p>
          <a:p>
            <a:pPr lvl="1">
              <a:buClr>
                <a:schemeClr val="accent4">
                  <a:lumMod val="60000"/>
                  <a:lumOff val="40000"/>
                </a:schemeClr>
              </a:buClr>
              <a:buFont typeface="Arial" panose="020B0604020202020204" pitchFamily="34" charset="0"/>
              <a:buChar char="►"/>
            </a:pPr>
            <a:r>
              <a:rPr lang="en-US" sz="1200" dirty="0"/>
              <a:t>Purchased and distributed 33,000 tons of ballast stone </a:t>
            </a:r>
          </a:p>
          <a:p>
            <a:pPr lvl="1">
              <a:buClr>
                <a:schemeClr val="accent4">
                  <a:lumMod val="60000"/>
                  <a:lumOff val="40000"/>
                </a:schemeClr>
              </a:buClr>
              <a:buFont typeface="Arial" panose="020B0604020202020204" pitchFamily="34" charset="0"/>
              <a:buChar char="►"/>
            </a:pPr>
            <a:r>
              <a:rPr lang="en-US" sz="1200" dirty="0"/>
              <a:t>Installed 77,000 crossties  and 1,100 switch timbers</a:t>
            </a:r>
          </a:p>
          <a:p>
            <a:pPr lvl="1">
              <a:buClr>
                <a:schemeClr val="accent4">
                  <a:lumMod val="60000"/>
                  <a:lumOff val="40000"/>
                </a:schemeClr>
              </a:buClr>
              <a:buFont typeface="Arial" panose="020B0604020202020204" pitchFamily="34" charset="0"/>
              <a:buChar char="►"/>
            </a:pPr>
            <a:r>
              <a:rPr lang="en-US" sz="1200" dirty="0"/>
              <a:t>Inspected 200 bridges and culverts</a:t>
            </a:r>
          </a:p>
          <a:p>
            <a:pPr lvl="2">
              <a:buClr>
                <a:schemeClr val="accent4">
                  <a:lumMod val="60000"/>
                  <a:lumOff val="40000"/>
                </a:schemeClr>
              </a:buClr>
              <a:buFont typeface="Arial" panose="020B0604020202020204" pitchFamily="34" charset="0"/>
              <a:buChar char="►"/>
            </a:pPr>
            <a:r>
              <a:rPr lang="en-US" sz="1100" dirty="0"/>
              <a:t>Made major repairs to 17 bridges</a:t>
            </a:r>
          </a:p>
          <a:p>
            <a:pPr lvl="2">
              <a:buClr>
                <a:schemeClr val="accent4">
                  <a:lumMod val="60000"/>
                  <a:lumOff val="40000"/>
                </a:schemeClr>
              </a:buClr>
              <a:buFont typeface="Arial" panose="020B0604020202020204" pitchFamily="34" charset="0"/>
              <a:buChar char="►"/>
            </a:pPr>
            <a:r>
              <a:rPr lang="en-US" sz="1100" dirty="0"/>
              <a:t>Replaced one bridge</a:t>
            </a:r>
          </a:p>
          <a:p>
            <a:pPr lvl="2">
              <a:buClr>
                <a:schemeClr val="accent4">
                  <a:lumMod val="60000"/>
                  <a:lumOff val="40000"/>
                </a:schemeClr>
              </a:buClr>
              <a:buFont typeface="Arial" panose="020B0604020202020204" pitchFamily="34" charset="0"/>
              <a:buChar char="►"/>
            </a:pPr>
            <a:r>
              <a:rPr lang="en-US" sz="1100" dirty="0"/>
              <a:t>Replace three existing culverts</a:t>
            </a:r>
          </a:p>
          <a:p>
            <a:pPr lvl="1">
              <a:buClr>
                <a:schemeClr val="accent4">
                  <a:lumMod val="60000"/>
                  <a:lumOff val="40000"/>
                </a:schemeClr>
              </a:buClr>
              <a:buFont typeface="Arial" panose="020B0604020202020204" pitchFamily="34" charset="0"/>
              <a:buChar char="►"/>
            </a:pPr>
            <a:r>
              <a:rPr lang="en-US" sz="1200" dirty="0"/>
              <a:t>Reconstructed and upgraded 19 grade crossings and made signal upgrades to 8 crossings  </a:t>
            </a:r>
          </a:p>
          <a:p>
            <a:pPr lvl="1">
              <a:buClr>
                <a:schemeClr val="accent4">
                  <a:lumMod val="60000"/>
                  <a:lumOff val="40000"/>
                </a:schemeClr>
              </a:buClr>
              <a:buFont typeface="Arial" panose="020B0604020202020204" pitchFamily="34" charset="0"/>
              <a:buChar char="►"/>
            </a:pPr>
            <a:r>
              <a:rPr lang="en-US" sz="1200" dirty="0"/>
              <a:t>Surfaced, lined, and tamped 210,000 feet of rail track (approximately 35 miles)</a:t>
            </a:r>
          </a:p>
          <a:p>
            <a:pPr lvl="1">
              <a:buClr>
                <a:schemeClr val="accent4">
                  <a:lumMod val="60000"/>
                  <a:lumOff val="40000"/>
                </a:schemeClr>
              </a:buClr>
              <a:buFont typeface="Arial" panose="020B0604020202020204" pitchFamily="34" charset="0"/>
              <a:buChar char="►"/>
            </a:pPr>
            <a:r>
              <a:rPr lang="en-US" sz="1200" dirty="0"/>
              <a:t>Reconstructed track, paving, and electric power for Cape Flyer trainset at Hyannis Yard </a:t>
            </a:r>
          </a:p>
          <a:p>
            <a:pPr lvl="1">
              <a:buClr>
                <a:schemeClr val="accent4">
                  <a:lumMod val="60000"/>
                  <a:lumOff val="40000"/>
                </a:schemeClr>
              </a:buClr>
              <a:buFont typeface="Arial" panose="020B0604020202020204" pitchFamily="34" charset="0"/>
              <a:buChar char="►"/>
            </a:pPr>
            <a:r>
              <a:rPr lang="en-US" sz="1200" dirty="0"/>
              <a:t>41,000 trucks have been removed from the road with completion of nine IRAP projects</a:t>
            </a:r>
          </a:p>
        </p:txBody>
      </p:sp>
      <p:sp>
        <p:nvSpPr>
          <p:cNvPr id="4" name="Slide Number Placeholder 3"/>
          <p:cNvSpPr>
            <a:spLocks noGrp="1"/>
          </p:cNvSpPr>
          <p:nvPr>
            <p:ph type="sldNum" sz="quarter" idx="12"/>
          </p:nvPr>
        </p:nvSpPr>
        <p:spPr/>
        <p:txBody>
          <a:bodyPr/>
          <a:lstStyle/>
          <a:p>
            <a:fld id="{7FCBD675-CCB5-F148-8953-FBC584431A30}" type="slidenum">
              <a:rPr lang="en-US" smtClean="0"/>
              <a:t>36</a:t>
            </a:fld>
            <a:endParaRPr lang="en-US" dirty="0"/>
          </a:p>
        </p:txBody>
      </p:sp>
      <p:sp>
        <p:nvSpPr>
          <p:cNvPr id="6" name="Content Placeholder 5"/>
          <p:cNvSpPr>
            <a:spLocks noGrp="1"/>
          </p:cNvSpPr>
          <p:nvPr>
            <p:ph sz="half" idx="14"/>
          </p:nvPr>
        </p:nvSpPr>
        <p:spPr/>
        <p:txBody>
          <a:bodyPr>
            <a:noAutofit/>
          </a:bodyPr>
          <a:lstStyle/>
          <a:p>
            <a:pPr>
              <a:buClr>
                <a:schemeClr val="accent4">
                  <a:lumMod val="60000"/>
                  <a:lumOff val="40000"/>
                </a:schemeClr>
              </a:buClr>
              <a:buFont typeface="Arial" panose="020B0604020202020204" pitchFamily="34" charset="0"/>
              <a:buChar char="►"/>
            </a:pPr>
            <a:r>
              <a:rPr lang="en-US" sz="1400" dirty="0"/>
              <a:t>ATLAS</a:t>
            </a:r>
          </a:p>
          <a:p>
            <a:pPr lvl="1">
              <a:buClr>
                <a:schemeClr val="accent4">
                  <a:lumMod val="60000"/>
                  <a:lumOff val="40000"/>
                </a:schemeClr>
              </a:buClr>
              <a:buFont typeface="Arial" panose="020B0604020202020204" pitchFamily="34" charset="0"/>
              <a:buChar char="►"/>
            </a:pPr>
            <a:r>
              <a:rPr lang="en-US" sz="1400" dirty="0"/>
              <a:t>First phase went live on March 26, 2018</a:t>
            </a:r>
          </a:p>
          <a:p>
            <a:pPr lvl="1">
              <a:buClr>
                <a:schemeClr val="accent4">
                  <a:lumMod val="60000"/>
                  <a:lumOff val="40000"/>
                </a:schemeClr>
              </a:buClr>
              <a:buFont typeface="Arial" panose="020B0604020202020204" pitchFamily="34" charset="0"/>
              <a:buChar char="►"/>
            </a:pPr>
            <a:r>
              <a:rPr lang="en-US" sz="1400" dirty="0"/>
              <a:t>Registry began offering federally compliant REAL ID credentials</a:t>
            </a:r>
          </a:p>
          <a:p>
            <a:pPr>
              <a:buClr>
                <a:schemeClr val="accent4">
                  <a:lumMod val="60000"/>
                  <a:lumOff val="40000"/>
                </a:schemeClr>
              </a:buClr>
              <a:buFont typeface="Arial" panose="020B0604020202020204" pitchFamily="34" charset="0"/>
              <a:buChar char="►"/>
            </a:pPr>
            <a:r>
              <a:rPr lang="en-US" sz="1400" dirty="0"/>
              <a:t>Opened 3 new Service Centers in Brockton, Plymouth, and Leominster </a:t>
            </a:r>
          </a:p>
          <a:p>
            <a:pPr>
              <a:buClr>
                <a:schemeClr val="accent4">
                  <a:lumMod val="60000"/>
                  <a:lumOff val="40000"/>
                </a:schemeClr>
              </a:buClr>
              <a:buFont typeface="Arial" panose="020B0604020202020204" pitchFamily="34" charset="0"/>
              <a:buChar char="►"/>
            </a:pPr>
            <a:r>
              <a:rPr lang="en-US" sz="1400" dirty="0"/>
              <a:t>Added 10 more AAA locations so that all 34 AAA locations in the state are offering Registry services </a:t>
            </a:r>
          </a:p>
        </p:txBody>
      </p:sp>
      <p:sp>
        <p:nvSpPr>
          <p:cNvPr id="8" name="Text Placeholder 7"/>
          <p:cNvSpPr>
            <a:spLocks noGrp="1"/>
          </p:cNvSpPr>
          <p:nvPr>
            <p:ph type="body" sz="quarter" idx="16"/>
          </p:nvPr>
        </p:nvSpPr>
        <p:spPr/>
        <p:txBody>
          <a:bodyPr/>
          <a:lstStyle/>
          <a:p>
            <a:r>
              <a:rPr lang="en-US" dirty="0"/>
              <a:t>Rail</a:t>
            </a:r>
          </a:p>
        </p:txBody>
      </p:sp>
      <p:sp>
        <p:nvSpPr>
          <p:cNvPr id="9" name="Text Placeholder 8"/>
          <p:cNvSpPr>
            <a:spLocks noGrp="1"/>
          </p:cNvSpPr>
          <p:nvPr>
            <p:ph type="body" sz="quarter" idx="17"/>
          </p:nvPr>
        </p:nvSpPr>
        <p:spPr/>
        <p:txBody>
          <a:bodyPr/>
          <a:lstStyle/>
          <a:p>
            <a:r>
              <a:rPr lang="en-US" dirty="0"/>
              <a:t>Registry of Motor Vehicles</a:t>
            </a:r>
          </a:p>
        </p:txBody>
      </p:sp>
      <p:sp>
        <p:nvSpPr>
          <p:cNvPr id="10" name="Text Placeholder 8"/>
          <p:cNvSpPr>
            <a:spLocks noGrp="1"/>
          </p:cNvSpPr>
          <p:nvPr>
            <p:ph type="body" sz="quarter" idx="17"/>
          </p:nvPr>
        </p:nvSpPr>
        <p:spPr>
          <a:xfrm>
            <a:off x="4851455" y="3583616"/>
            <a:ext cx="2824162" cy="230285"/>
          </a:xfrm>
        </p:spPr>
        <p:txBody>
          <a:bodyPr/>
          <a:lstStyle/>
          <a:p>
            <a:r>
              <a:rPr lang="en-US" dirty="0"/>
              <a:t>Transit</a:t>
            </a:r>
          </a:p>
        </p:txBody>
      </p:sp>
      <p:sp>
        <p:nvSpPr>
          <p:cNvPr id="11" name="Content Placeholder 5"/>
          <p:cNvSpPr>
            <a:spLocks noGrp="1"/>
          </p:cNvSpPr>
          <p:nvPr>
            <p:ph sz="half" idx="14"/>
          </p:nvPr>
        </p:nvSpPr>
        <p:spPr>
          <a:xfrm>
            <a:off x="4800600" y="3943297"/>
            <a:ext cx="4343400" cy="2514600"/>
          </a:xfrm>
        </p:spPr>
        <p:txBody>
          <a:bodyPr>
            <a:noAutofit/>
          </a:bodyPr>
          <a:lstStyle/>
          <a:p>
            <a:pPr>
              <a:buClr>
                <a:schemeClr val="accent4">
                  <a:lumMod val="60000"/>
                  <a:lumOff val="40000"/>
                </a:schemeClr>
              </a:buClr>
              <a:buFont typeface="Arial" panose="020B0604020202020204" pitchFamily="34" charset="0"/>
              <a:buChar char="►"/>
            </a:pPr>
            <a:r>
              <a:rPr lang="en-US" sz="1400" dirty="0"/>
              <a:t>Funded a total of 181 replacement vehicles for the RTAs</a:t>
            </a:r>
          </a:p>
          <a:p>
            <a:pPr lvl="1">
              <a:buClr>
                <a:schemeClr val="accent4">
                  <a:lumMod val="60000"/>
                  <a:lumOff val="40000"/>
                </a:schemeClr>
              </a:buClr>
              <a:buFont typeface="Arial" panose="020B0604020202020204" pitchFamily="34" charset="0"/>
              <a:buChar char="►"/>
            </a:pPr>
            <a:r>
              <a:rPr lang="en-US" sz="1200" dirty="0"/>
              <a:t>45  &gt;30 </a:t>
            </a:r>
            <a:r>
              <a:rPr lang="en-US" sz="1200" dirty="0" err="1"/>
              <a:t>ft</a:t>
            </a:r>
            <a:r>
              <a:rPr lang="en-US" sz="1200" dirty="0"/>
              <a:t> buses replaced</a:t>
            </a:r>
          </a:p>
          <a:p>
            <a:pPr lvl="1">
              <a:buClr>
                <a:schemeClr val="accent4">
                  <a:lumMod val="60000"/>
                  <a:lumOff val="40000"/>
                </a:schemeClr>
              </a:buClr>
              <a:buFont typeface="Arial" panose="020B0604020202020204" pitchFamily="34" charset="0"/>
              <a:buChar char="►"/>
            </a:pPr>
            <a:r>
              <a:rPr lang="en-US" sz="1200" dirty="0"/>
              <a:t>135  &lt;30 </a:t>
            </a:r>
            <a:r>
              <a:rPr lang="en-US" sz="1200" dirty="0" err="1"/>
              <a:t>ft</a:t>
            </a:r>
            <a:r>
              <a:rPr lang="en-US" sz="1200" dirty="0"/>
              <a:t> buses replaced </a:t>
            </a:r>
          </a:p>
          <a:p>
            <a:pPr>
              <a:buClr>
                <a:schemeClr val="accent4">
                  <a:lumMod val="60000"/>
                  <a:lumOff val="40000"/>
                </a:schemeClr>
              </a:buClr>
              <a:buFont typeface="Arial" panose="020B0604020202020204" pitchFamily="34" charset="0"/>
              <a:buChar char="►"/>
            </a:pPr>
            <a:r>
              <a:rPr lang="en-US" sz="1400" dirty="0"/>
              <a:t>Funded the Lowell RTA’s Gallaher Intermodal Center (Terminal Improvement) project that improved customer service amenities – ticketing, seating, safety and security features)</a:t>
            </a:r>
          </a:p>
          <a:p>
            <a:pPr>
              <a:buClr>
                <a:schemeClr val="accent4">
                  <a:lumMod val="60000"/>
                  <a:lumOff val="40000"/>
                </a:schemeClr>
              </a:buClr>
              <a:buFont typeface="Arial" panose="020B0604020202020204" pitchFamily="34" charset="0"/>
              <a:buChar char="►"/>
            </a:pPr>
            <a:r>
              <a:rPr lang="en-US" sz="1400" dirty="0"/>
              <a:t>Provided construction funding for year 2 of 3 for Pioneer Valley Transit Authority’s Cottage Street operations &amp; maintenance facility</a:t>
            </a:r>
            <a:endParaRPr lang="en-US" sz="1600" dirty="0"/>
          </a:p>
        </p:txBody>
      </p:sp>
      <p:sp>
        <p:nvSpPr>
          <p:cNvPr id="12" name="Title 1"/>
          <p:cNvSpPr>
            <a:spLocks noGrp="1"/>
          </p:cNvSpPr>
          <p:nvPr>
            <p:ph type="title"/>
          </p:nvPr>
        </p:nvSpPr>
        <p:spPr>
          <a:xfrm>
            <a:off x="101876" y="76354"/>
            <a:ext cx="7074176" cy="572257"/>
          </a:xfrm>
        </p:spPr>
        <p:txBody>
          <a:bodyPr/>
          <a:lstStyle/>
          <a:p>
            <a:r>
              <a:rPr lang="en-US" sz="2800" dirty="0">
                <a:solidFill>
                  <a:schemeClr val="bg1">
                    <a:lumMod val="65000"/>
                  </a:schemeClr>
                </a:solidFill>
              </a:rPr>
              <a:t>SFY 2018 accomplishments continued</a:t>
            </a:r>
          </a:p>
        </p:txBody>
      </p:sp>
    </p:spTree>
    <p:extLst>
      <p:ext uri="{BB962C8B-B14F-4D97-AF65-F5344CB8AC3E}">
        <p14:creationId xmlns:p14="http://schemas.microsoft.com/office/powerpoint/2010/main" val="25010508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827" y="1144640"/>
            <a:ext cx="4343400" cy="2514600"/>
          </a:xfrm>
        </p:spPr>
        <p:txBody>
          <a:bodyPr>
            <a:noAutofit/>
          </a:bodyPr>
          <a:lstStyle/>
          <a:p>
            <a:pPr>
              <a:buClr>
                <a:schemeClr val="accent4">
                  <a:lumMod val="60000"/>
                  <a:lumOff val="40000"/>
                </a:schemeClr>
              </a:buClr>
              <a:buFont typeface="Arial" panose="020B0604020202020204" pitchFamily="34" charset="0"/>
              <a:buChar char="►"/>
            </a:pPr>
            <a:r>
              <a:rPr lang="en-US" sz="1400" dirty="0"/>
              <a:t>$872 M in expected reimbursements for municipal transportation improvements from FY15 through FY18</a:t>
            </a:r>
          </a:p>
          <a:p>
            <a:pPr>
              <a:buClr>
                <a:schemeClr val="accent4">
                  <a:lumMod val="60000"/>
                  <a:lumOff val="40000"/>
                </a:schemeClr>
              </a:buClr>
              <a:buFont typeface="Arial" panose="020B0604020202020204" pitchFamily="34" charset="0"/>
              <a:buChar char="►"/>
            </a:pPr>
            <a:r>
              <a:rPr lang="en-US" sz="1400" dirty="0"/>
              <a:t>Program provides funding to all 351 cities and towns in the Commonwealth based on the formula established by the Legislature</a:t>
            </a:r>
          </a:p>
          <a:p>
            <a:pPr lvl="1">
              <a:buClr>
                <a:schemeClr val="accent4">
                  <a:lumMod val="60000"/>
                  <a:lumOff val="40000"/>
                </a:schemeClr>
              </a:buClr>
              <a:buFont typeface="Arial" panose="020B0604020202020204" pitchFamily="34" charset="0"/>
              <a:buChar char="►"/>
            </a:pPr>
            <a:r>
              <a:rPr lang="en-US" sz="1300" dirty="0"/>
              <a:t>Road miles – 58.33%; Population – 20.83%; Employment – 20.83%</a:t>
            </a:r>
          </a:p>
        </p:txBody>
      </p:sp>
      <p:sp>
        <p:nvSpPr>
          <p:cNvPr id="4" name="Slide Number Placeholder 3"/>
          <p:cNvSpPr>
            <a:spLocks noGrp="1"/>
          </p:cNvSpPr>
          <p:nvPr>
            <p:ph type="sldNum" sz="quarter" idx="12"/>
          </p:nvPr>
        </p:nvSpPr>
        <p:spPr/>
        <p:txBody>
          <a:bodyPr/>
          <a:lstStyle/>
          <a:p>
            <a:fld id="{7FCBD675-CCB5-F148-8953-FBC584431A30}" type="slidenum">
              <a:rPr lang="en-US" smtClean="0"/>
              <a:t>37</a:t>
            </a:fld>
            <a:endParaRPr lang="en-US" dirty="0"/>
          </a:p>
        </p:txBody>
      </p:sp>
      <p:sp>
        <p:nvSpPr>
          <p:cNvPr id="8" name="Text Placeholder 7"/>
          <p:cNvSpPr>
            <a:spLocks noGrp="1"/>
          </p:cNvSpPr>
          <p:nvPr>
            <p:ph type="body" sz="quarter" idx="16"/>
          </p:nvPr>
        </p:nvSpPr>
        <p:spPr/>
        <p:txBody>
          <a:bodyPr/>
          <a:lstStyle/>
          <a:p>
            <a:r>
              <a:rPr lang="en-US" dirty="0"/>
              <a:t>Chapter 90</a:t>
            </a:r>
          </a:p>
        </p:txBody>
      </p:sp>
      <p:sp>
        <p:nvSpPr>
          <p:cNvPr id="9" name="Text Placeholder 8"/>
          <p:cNvSpPr>
            <a:spLocks noGrp="1"/>
          </p:cNvSpPr>
          <p:nvPr>
            <p:ph type="body" sz="quarter" idx="17"/>
          </p:nvPr>
        </p:nvSpPr>
        <p:spPr/>
        <p:txBody>
          <a:bodyPr/>
          <a:lstStyle/>
          <a:p>
            <a:r>
              <a:rPr lang="en-US" dirty="0"/>
              <a:t>Complete Streets</a:t>
            </a:r>
          </a:p>
        </p:txBody>
      </p:sp>
      <p:sp>
        <p:nvSpPr>
          <p:cNvPr id="12" name="Text Placeholder 7"/>
          <p:cNvSpPr>
            <a:spLocks noGrp="1"/>
          </p:cNvSpPr>
          <p:nvPr>
            <p:ph type="body" sz="quarter" idx="16"/>
          </p:nvPr>
        </p:nvSpPr>
        <p:spPr>
          <a:xfrm>
            <a:off x="178838" y="3198715"/>
            <a:ext cx="2824162" cy="230285"/>
          </a:xfrm>
        </p:spPr>
        <p:txBody>
          <a:bodyPr/>
          <a:lstStyle/>
          <a:p>
            <a:r>
              <a:rPr lang="en-US" dirty="0"/>
              <a:t>Municipal Bridge</a:t>
            </a:r>
          </a:p>
        </p:txBody>
      </p:sp>
      <p:sp>
        <p:nvSpPr>
          <p:cNvPr id="13" name="Content Placeholder 2"/>
          <p:cNvSpPr>
            <a:spLocks noGrp="1"/>
          </p:cNvSpPr>
          <p:nvPr>
            <p:ph sz="half" idx="1"/>
          </p:nvPr>
        </p:nvSpPr>
        <p:spPr>
          <a:xfrm>
            <a:off x="228600" y="3637060"/>
            <a:ext cx="4343400" cy="2514600"/>
          </a:xfrm>
        </p:spPr>
        <p:txBody>
          <a:bodyPr>
            <a:noAutofit/>
          </a:bodyPr>
          <a:lstStyle/>
          <a:p>
            <a:pPr>
              <a:buClr>
                <a:schemeClr val="accent4">
                  <a:lumMod val="60000"/>
                  <a:lumOff val="40000"/>
                </a:schemeClr>
              </a:buClr>
              <a:buFont typeface="Arial" panose="020B0604020202020204" pitchFamily="34" charset="0"/>
              <a:buChar char="►"/>
            </a:pPr>
            <a:r>
              <a:rPr lang="en-US" sz="1400" dirty="0"/>
              <a:t>A total of $21.2 M has been awarded for 48 municipal projects since inception (FY17) </a:t>
            </a:r>
          </a:p>
          <a:p>
            <a:pPr lvl="1">
              <a:buClr>
                <a:schemeClr val="accent4">
                  <a:lumMod val="60000"/>
                  <a:lumOff val="40000"/>
                </a:schemeClr>
              </a:buClr>
              <a:buFont typeface="Arial" panose="020B0604020202020204" pitchFamily="34" charset="0"/>
              <a:buChar char="►"/>
            </a:pPr>
            <a:r>
              <a:rPr lang="en-US" sz="1300" dirty="0"/>
              <a:t>36 awards in March 2017 for $16 M</a:t>
            </a:r>
          </a:p>
          <a:p>
            <a:pPr lvl="1">
              <a:buClr>
                <a:schemeClr val="accent4">
                  <a:lumMod val="60000"/>
                  <a:lumOff val="40000"/>
                </a:schemeClr>
              </a:buClr>
              <a:buFont typeface="Arial" panose="020B0604020202020204" pitchFamily="34" charset="0"/>
              <a:buChar char="►"/>
            </a:pPr>
            <a:r>
              <a:rPr lang="en-US" sz="1300" dirty="0"/>
              <a:t>12 awards in January 2018 for $5.2 M</a:t>
            </a:r>
          </a:p>
        </p:txBody>
      </p:sp>
      <p:sp>
        <p:nvSpPr>
          <p:cNvPr id="14" name="Content Placeholder 5"/>
          <p:cNvSpPr>
            <a:spLocks noGrp="1"/>
          </p:cNvSpPr>
          <p:nvPr>
            <p:ph sz="half" idx="14"/>
          </p:nvPr>
        </p:nvSpPr>
        <p:spPr>
          <a:xfrm>
            <a:off x="4851455" y="1122460"/>
            <a:ext cx="4343400" cy="2514600"/>
          </a:xfrm>
        </p:spPr>
        <p:txBody>
          <a:bodyPr>
            <a:noAutofit/>
          </a:bodyPr>
          <a:lstStyle/>
          <a:p>
            <a:pPr>
              <a:buClr>
                <a:schemeClr val="accent4">
                  <a:lumMod val="60000"/>
                  <a:lumOff val="40000"/>
                </a:schemeClr>
              </a:buClr>
              <a:buFont typeface="Arial" panose="020B0604020202020204" pitchFamily="34" charset="0"/>
              <a:buChar char="►"/>
            </a:pPr>
            <a:r>
              <a:rPr lang="en-US" sz="1400" dirty="0"/>
              <a:t>$4.2 M technical assistance grants have been awarded to 112 municipalities</a:t>
            </a:r>
          </a:p>
          <a:p>
            <a:pPr>
              <a:buClr>
                <a:schemeClr val="accent4">
                  <a:lumMod val="60000"/>
                  <a:lumOff val="40000"/>
                </a:schemeClr>
              </a:buClr>
              <a:buFont typeface="Arial" panose="020B0604020202020204" pitchFamily="34" charset="0"/>
              <a:buChar char="►"/>
            </a:pPr>
            <a:r>
              <a:rPr lang="en-US" sz="1400" dirty="0"/>
              <a:t>$27.4 M in construction grants have been awarded to 71 municipalities ($23.2 M in executed construction grants)</a:t>
            </a:r>
          </a:p>
          <a:p>
            <a:pPr>
              <a:buClr>
                <a:schemeClr val="accent4">
                  <a:lumMod val="60000"/>
                  <a:lumOff val="40000"/>
                </a:schemeClr>
              </a:buClr>
              <a:buFont typeface="Arial" panose="020B0604020202020204" pitchFamily="34" charset="0"/>
              <a:buChar char="►"/>
            </a:pPr>
            <a:r>
              <a:rPr lang="en-US" sz="1400" dirty="0"/>
              <a:t>152 municipalities have approved Complete Streets policies as of January 2018</a:t>
            </a:r>
          </a:p>
        </p:txBody>
      </p:sp>
      <p:sp>
        <p:nvSpPr>
          <p:cNvPr id="10" name="Title 1"/>
          <p:cNvSpPr>
            <a:spLocks noGrp="1"/>
          </p:cNvSpPr>
          <p:nvPr>
            <p:ph type="title"/>
          </p:nvPr>
        </p:nvSpPr>
        <p:spPr>
          <a:xfrm>
            <a:off x="101876" y="76354"/>
            <a:ext cx="7074176" cy="572257"/>
          </a:xfrm>
        </p:spPr>
        <p:txBody>
          <a:bodyPr/>
          <a:lstStyle/>
          <a:p>
            <a:r>
              <a:rPr lang="en-US" sz="2800" dirty="0">
                <a:solidFill>
                  <a:schemeClr val="bg1">
                    <a:lumMod val="65000"/>
                  </a:schemeClr>
                </a:solidFill>
              </a:rPr>
              <a:t>SFY 2018 accomplishments continued</a:t>
            </a:r>
          </a:p>
        </p:txBody>
      </p:sp>
    </p:spTree>
    <p:extLst>
      <p:ext uri="{BB962C8B-B14F-4D97-AF65-F5344CB8AC3E}">
        <p14:creationId xmlns:p14="http://schemas.microsoft.com/office/powerpoint/2010/main" val="1570935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76" y="76354"/>
            <a:ext cx="8974391" cy="572257"/>
          </a:xfrm>
          <a:solidFill>
            <a:schemeClr val="accent5"/>
          </a:solidFill>
        </p:spPr>
        <p:txBody>
          <a:bodyPr/>
          <a:lstStyle/>
          <a:p>
            <a:r>
              <a:rPr lang="en-US" dirty="0">
                <a:solidFill>
                  <a:schemeClr val="bg1"/>
                </a:solidFill>
              </a:rPr>
              <a:t>Reliability investments by program</a:t>
            </a:r>
          </a:p>
        </p:txBody>
      </p:sp>
      <p:graphicFrame>
        <p:nvGraphicFramePr>
          <p:cNvPr id="6" name="Chart 5"/>
          <p:cNvGraphicFramePr/>
          <p:nvPr>
            <p:extLst>
              <p:ext uri="{D42A27DB-BD31-4B8C-83A1-F6EECF244321}">
                <p14:modId xmlns:p14="http://schemas.microsoft.com/office/powerpoint/2010/main" val="2451837940"/>
              </p:ext>
            </p:extLst>
          </p:nvPr>
        </p:nvGraphicFramePr>
        <p:xfrm>
          <a:off x="185430" y="648611"/>
          <a:ext cx="8890003" cy="6172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noChangeAspect="1"/>
          </p:cNvGraphicFramePr>
          <p:nvPr>
            <p:extLst>
              <p:ext uri="{D42A27DB-BD31-4B8C-83A1-F6EECF244321}">
                <p14:modId xmlns:p14="http://schemas.microsoft.com/office/powerpoint/2010/main" val="4067378151"/>
              </p:ext>
            </p:extLst>
          </p:nvPr>
        </p:nvGraphicFramePr>
        <p:xfrm>
          <a:off x="101888" y="648603"/>
          <a:ext cx="3410097" cy="5674383"/>
        </p:xfrm>
        <a:graphic>
          <a:graphicData uri="http://schemas.openxmlformats.org/drawingml/2006/table">
            <a:tbl>
              <a:tblPr>
                <a:tableStyleId>{5C22544A-7EE6-4342-B048-85BDC9FD1C3A}</a:tableStyleId>
              </a:tblPr>
              <a:tblGrid>
                <a:gridCol w="3410097">
                  <a:extLst>
                    <a:ext uri="{9D8B030D-6E8A-4147-A177-3AD203B41FA5}">
                      <a16:colId xmlns:a16="http://schemas.microsoft.com/office/drawing/2014/main" val="20000"/>
                    </a:ext>
                  </a:extLst>
                </a:gridCol>
              </a:tblGrid>
              <a:tr h="171951">
                <a:tc>
                  <a:txBody>
                    <a:bodyPr/>
                    <a:lstStyle/>
                    <a:p>
                      <a:r>
                        <a:rPr lang="en-US" sz="900" dirty="0"/>
                        <a:t>Aeronautics / Airport pavement management system</a:t>
                      </a:r>
                    </a:p>
                  </a:txBody>
                  <a:tcPr marT="0" marB="0">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00"/>
                  </a:ext>
                </a:extLst>
              </a:tr>
              <a:tr h="171951">
                <a:tc>
                  <a:txBody>
                    <a:bodyPr/>
                    <a:lstStyle/>
                    <a:p>
                      <a:r>
                        <a:rPr lang="en-US" sz="900" dirty="0"/>
                        <a:t>Aeronautics / Airport capital</a:t>
                      </a:r>
                      <a:r>
                        <a:rPr lang="en-US" sz="900" baseline="0" dirty="0"/>
                        <a:t> improvement</a:t>
                      </a:r>
                      <a:endParaRPr lang="en-US" sz="900" dirty="0"/>
                    </a:p>
                  </a:txBody>
                  <a:tcPr marT="0" marB="0">
                    <a:lnT w="12700" cap="flat" cmpd="sng" algn="ctr">
                      <a:solidFill>
                        <a:schemeClr val="accent5"/>
                      </a:solidFill>
                      <a:prstDash val="sysDot"/>
                      <a:round/>
                      <a:headEnd type="none" w="med" len="med"/>
                      <a:tailEnd type="none" w="med" len="med"/>
                    </a:lnT>
                    <a:lnB w="28575"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0001"/>
                  </a:ext>
                </a:extLst>
              </a:tr>
              <a:tr h="171951">
                <a:tc>
                  <a:txBody>
                    <a:bodyPr/>
                    <a:lstStyle/>
                    <a:p>
                      <a:r>
                        <a:rPr lang="en-US" sz="900" dirty="0"/>
                        <a:t>Highway</a:t>
                      </a:r>
                      <a:r>
                        <a:rPr lang="en-US" sz="900" baseline="0" dirty="0"/>
                        <a:t> / All-electronic tolling</a:t>
                      </a:r>
                      <a:endParaRPr lang="en-US" sz="900" dirty="0"/>
                    </a:p>
                  </a:txBody>
                  <a:tcPr marT="0" marB="0">
                    <a:lnT w="28575"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02"/>
                  </a:ext>
                </a:extLst>
              </a:tr>
              <a:tr h="171951">
                <a:tc>
                  <a:txBody>
                    <a:bodyPr/>
                    <a:lstStyle/>
                    <a:p>
                      <a:r>
                        <a:rPr lang="en-US" sz="900" dirty="0"/>
                        <a:t>Highway / Bridge</a:t>
                      </a:r>
                    </a:p>
                  </a:txBody>
                  <a:tcPr marT="0" marB="0">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03"/>
                  </a:ext>
                </a:extLst>
              </a:tr>
              <a:tr h="171951">
                <a:tc>
                  <a:txBody>
                    <a:bodyPr/>
                    <a:lstStyle/>
                    <a:p>
                      <a:r>
                        <a:rPr lang="en-US" sz="900" dirty="0"/>
                        <a:t>Highway / Equipment</a:t>
                      </a:r>
                    </a:p>
                  </a:txBody>
                  <a:tcPr marT="0" marB="0">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04"/>
                  </a:ext>
                </a:extLst>
              </a:tr>
              <a:tr h="171951">
                <a:tc>
                  <a:txBody>
                    <a:bodyPr/>
                    <a:lstStyle/>
                    <a:p>
                      <a:r>
                        <a:rPr lang="en-US" sz="900" dirty="0"/>
                        <a:t>Highway / Facilities</a:t>
                      </a:r>
                    </a:p>
                  </a:txBody>
                  <a:tcPr marT="0" marB="0">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05"/>
                  </a:ext>
                </a:extLst>
              </a:tr>
              <a:tr h="171951">
                <a:tc>
                  <a:txBody>
                    <a:bodyPr/>
                    <a:lstStyle/>
                    <a:p>
                      <a:r>
                        <a:rPr lang="en-US" sz="900" dirty="0"/>
                        <a:t>Highway / Interstate</a:t>
                      </a:r>
                      <a:r>
                        <a:rPr lang="en-US" sz="900" baseline="0" dirty="0"/>
                        <a:t> pavement</a:t>
                      </a:r>
                      <a:endParaRPr lang="en-US" sz="900" dirty="0"/>
                    </a:p>
                  </a:txBody>
                  <a:tcPr marT="0" marB="0">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06"/>
                  </a:ext>
                </a:extLst>
              </a:tr>
              <a:tr h="171951">
                <a:tc>
                  <a:txBody>
                    <a:bodyPr/>
                    <a:lstStyle/>
                    <a:p>
                      <a:r>
                        <a:rPr lang="en-US" sz="900" dirty="0"/>
                        <a:t>Highway / Municipal bridge</a:t>
                      </a:r>
                    </a:p>
                  </a:txBody>
                  <a:tcPr marT="0" marB="0">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07"/>
                  </a:ext>
                </a:extLst>
              </a:tr>
              <a:tr h="171951">
                <a:tc>
                  <a:txBody>
                    <a:bodyPr/>
                    <a:lstStyle/>
                    <a:p>
                      <a:r>
                        <a:rPr lang="en-US" sz="900" dirty="0"/>
                        <a:t>Highway / Non-interstate</a:t>
                      </a:r>
                      <a:r>
                        <a:rPr lang="en-US" sz="900" baseline="0" dirty="0"/>
                        <a:t> pavement</a:t>
                      </a:r>
                      <a:endParaRPr lang="en-US" sz="900" dirty="0"/>
                    </a:p>
                  </a:txBody>
                  <a:tcPr marT="0" marB="0">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08"/>
                  </a:ext>
                </a:extLst>
              </a:tr>
              <a:tr h="171951">
                <a:tc>
                  <a:txBody>
                    <a:bodyPr/>
                    <a:lstStyle/>
                    <a:p>
                      <a:r>
                        <a:rPr lang="en-US" sz="900" dirty="0"/>
                        <a:t>Highway / Roadway</a:t>
                      </a:r>
                      <a:r>
                        <a:rPr lang="en-US" sz="900" baseline="0" dirty="0"/>
                        <a:t> improvements</a:t>
                      </a:r>
                      <a:endParaRPr lang="en-US" sz="900" dirty="0"/>
                    </a:p>
                  </a:txBody>
                  <a:tcPr marT="0" marB="0">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09"/>
                  </a:ext>
                </a:extLst>
              </a:tr>
              <a:tr h="171951">
                <a:tc>
                  <a:txBody>
                    <a:bodyPr/>
                    <a:lstStyle/>
                    <a:p>
                      <a:r>
                        <a:rPr lang="en-US" sz="900" dirty="0"/>
                        <a:t>Highway / Safety improvements</a:t>
                      </a:r>
                    </a:p>
                  </a:txBody>
                  <a:tcPr marT="0" marB="0">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10"/>
                  </a:ext>
                </a:extLst>
              </a:tr>
              <a:tr h="171951">
                <a:tc>
                  <a:txBody>
                    <a:bodyPr/>
                    <a:lstStyle/>
                    <a:p>
                      <a:r>
                        <a:rPr lang="en-US" sz="900" dirty="0"/>
                        <a:t>Highway / Tunnels</a:t>
                      </a:r>
                    </a:p>
                  </a:txBody>
                  <a:tcPr marT="0" marB="0">
                    <a:lnT w="12700" cap="flat" cmpd="sng" algn="ctr">
                      <a:solidFill>
                        <a:schemeClr val="accent5"/>
                      </a:solidFill>
                      <a:prstDash val="sysDot"/>
                      <a:round/>
                      <a:headEnd type="none" w="med" len="med"/>
                      <a:tailEnd type="none" w="med" len="med"/>
                    </a:lnT>
                    <a:lnB w="28575"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0011"/>
                  </a:ext>
                </a:extLst>
              </a:tr>
              <a:tr h="1719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t>OTP/ Pre-apprenticeship</a:t>
                      </a:r>
                    </a:p>
                  </a:txBody>
                  <a:tcPr marT="0" marB="0">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0012"/>
                  </a:ext>
                </a:extLst>
              </a:tr>
              <a:tr h="171951">
                <a:tc>
                  <a:txBody>
                    <a:bodyPr/>
                    <a:lstStyle/>
                    <a:p>
                      <a:r>
                        <a:rPr lang="en-US" sz="900" dirty="0"/>
                        <a:t>Information Technology</a:t>
                      </a:r>
                      <a:r>
                        <a:rPr lang="en-US" sz="900" baseline="0" dirty="0"/>
                        <a:t> / Desktop experience</a:t>
                      </a:r>
                      <a:endParaRPr lang="en-US" sz="900" dirty="0"/>
                    </a:p>
                  </a:txBody>
                  <a:tcPr marT="0" marB="0">
                    <a:lnT w="28575"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13"/>
                  </a:ext>
                </a:extLst>
              </a:tr>
              <a:tr h="171951">
                <a:tc>
                  <a:txBody>
                    <a:bodyPr/>
                    <a:lstStyle/>
                    <a:p>
                      <a:r>
                        <a:rPr lang="en-US" sz="900" dirty="0"/>
                        <a:t>Information Technology / Digital infrastructure</a:t>
                      </a:r>
                    </a:p>
                  </a:txBody>
                  <a:tcPr marT="0" marB="0">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14"/>
                  </a:ext>
                </a:extLst>
              </a:tr>
              <a:tr h="171951">
                <a:tc>
                  <a:txBody>
                    <a:bodyPr/>
                    <a:lstStyle/>
                    <a:p>
                      <a:r>
                        <a:rPr lang="en-US" sz="900" dirty="0"/>
                        <a:t>Information Technology / Cyber/information security</a:t>
                      </a:r>
                    </a:p>
                  </a:txBody>
                  <a:tcPr marT="0" marB="0">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15"/>
                  </a:ext>
                </a:extLst>
              </a:tr>
              <a:tr h="171951">
                <a:tc>
                  <a:txBody>
                    <a:bodyPr/>
                    <a:lstStyle/>
                    <a:p>
                      <a:r>
                        <a:rPr lang="en-US" sz="900" dirty="0"/>
                        <a:t>Information Technology / Asset management</a:t>
                      </a:r>
                    </a:p>
                  </a:txBody>
                  <a:tcPr marT="0" marB="0">
                    <a:lnT w="12700" cap="flat" cmpd="sng" algn="ctr">
                      <a:solidFill>
                        <a:schemeClr val="accent5"/>
                      </a:solidFill>
                      <a:prstDash val="sysDot"/>
                      <a:round/>
                      <a:headEnd type="none" w="med" len="med"/>
                      <a:tailEnd type="none" w="med" len="med"/>
                    </a:lnT>
                    <a:lnB w="28575"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0016"/>
                  </a:ext>
                </a:extLst>
              </a:tr>
              <a:tr h="171951">
                <a:tc>
                  <a:txBody>
                    <a:bodyPr/>
                    <a:lstStyle/>
                    <a:p>
                      <a:r>
                        <a:rPr lang="en-US" sz="900" dirty="0"/>
                        <a:t>MBTA / Bridges and tunnels</a:t>
                      </a:r>
                    </a:p>
                  </a:txBody>
                  <a:tcPr marT="0" marB="0">
                    <a:lnT w="28575"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17"/>
                  </a:ext>
                </a:extLst>
              </a:tr>
              <a:tr h="171951">
                <a:tc>
                  <a:txBody>
                    <a:bodyPr/>
                    <a:lstStyle/>
                    <a:p>
                      <a:r>
                        <a:rPr lang="en-US" sz="900" dirty="0"/>
                        <a:t>MBTA / Revenue vehicles</a:t>
                      </a:r>
                    </a:p>
                  </a:txBody>
                  <a:tcPr marT="0" marB="0">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18"/>
                  </a:ext>
                </a:extLst>
              </a:tr>
              <a:tr h="171951">
                <a:tc>
                  <a:txBody>
                    <a:bodyPr/>
                    <a:lstStyle/>
                    <a:p>
                      <a:r>
                        <a:rPr lang="en-US" sz="900" dirty="0"/>
                        <a:t>MBTA / Facilities</a:t>
                      </a:r>
                    </a:p>
                  </a:txBody>
                  <a:tcPr marT="0" marB="0">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19"/>
                  </a:ext>
                </a:extLst>
              </a:tr>
              <a:tr h="171951">
                <a:tc>
                  <a:txBody>
                    <a:bodyPr/>
                    <a:lstStyle/>
                    <a:p>
                      <a:r>
                        <a:rPr lang="en-US" sz="900" dirty="0"/>
                        <a:t>MBTA / Stations</a:t>
                      </a:r>
                    </a:p>
                  </a:txBody>
                  <a:tcPr marT="0" marB="0">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20"/>
                  </a:ext>
                </a:extLst>
              </a:tr>
              <a:tr h="171951">
                <a:tc>
                  <a:txBody>
                    <a:bodyPr/>
                    <a:lstStyle/>
                    <a:p>
                      <a:r>
                        <a:rPr lang="en-US" sz="900" dirty="0"/>
                        <a:t>MBTA / System upgrades</a:t>
                      </a:r>
                    </a:p>
                  </a:txBody>
                  <a:tcPr marT="0" marB="0">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21"/>
                  </a:ext>
                </a:extLst>
              </a:tr>
              <a:tr h="171951">
                <a:tc>
                  <a:txBody>
                    <a:bodyPr/>
                    <a:lstStyle/>
                    <a:p>
                      <a:r>
                        <a:rPr lang="en-US" sz="900" dirty="0"/>
                        <a:t>MBTA / Track</a:t>
                      </a:r>
                      <a:r>
                        <a:rPr lang="en-US" sz="900" baseline="0" dirty="0"/>
                        <a:t>, signals, and power</a:t>
                      </a:r>
                      <a:endParaRPr lang="en-US" sz="900" dirty="0"/>
                    </a:p>
                  </a:txBody>
                  <a:tcPr marT="0" marB="0">
                    <a:lnT w="12700" cap="flat" cmpd="sng" algn="ctr">
                      <a:solidFill>
                        <a:schemeClr val="accent5"/>
                      </a:solidFill>
                      <a:prstDash val="sysDot"/>
                      <a:round/>
                      <a:headEnd type="none" w="med" len="med"/>
                      <a:tailEnd type="none" w="med" len="med"/>
                    </a:lnT>
                    <a:lnB w="28575"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0022"/>
                  </a:ext>
                </a:extLst>
              </a:tr>
              <a:tr h="171951">
                <a:tc>
                  <a:txBody>
                    <a:bodyPr/>
                    <a:lstStyle/>
                    <a:p>
                      <a:r>
                        <a:rPr lang="en-US" sz="900" dirty="0"/>
                        <a:t>Rail</a:t>
                      </a:r>
                      <a:r>
                        <a:rPr lang="en-US" sz="900" baseline="0" dirty="0"/>
                        <a:t> / Bridges</a:t>
                      </a:r>
                      <a:endParaRPr lang="en-US" sz="900" dirty="0"/>
                    </a:p>
                  </a:txBody>
                  <a:tcPr marT="0" marB="0">
                    <a:lnT w="28575"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23"/>
                  </a:ext>
                </a:extLst>
              </a:tr>
              <a:tr h="171951">
                <a:tc>
                  <a:txBody>
                    <a:bodyPr/>
                    <a:lstStyle/>
                    <a:p>
                      <a:r>
                        <a:rPr lang="en-US" sz="900" dirty="0"/>
                        <a:t>Rail / Facility reliability</a:t>
                      </a:r>
                    </a:p>
                  </a:txBody>
                  <a:tcPr marT="0" marB="0">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24"/>
                  </a:ext>
                </a:extLst>
              </a:tr>
              <a:tr h="171951">
                <a:tc>
                  <a:txBody>
                    <a:bodyPr/>
                    <a:lstStyle/>
                    <a:p>
                      <a:r>
                        <a:rPr lang="en-US" sz="900" dirty="0"/>
                        <a:t>Rail / Grade crossings</a:t>
                      </a:r>
                    </a:p>
                  </a:txBody>
                  <a:tcPr marT="0" marB="0">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25"/>
                  </a:ext>
                </a:extLst>
              </a:tr>
              <a:tr h="171951">
                <a:tc>
                  <a:txBody>
                    <a:bodyPr/>
                    <a:lstStyle/>
                    <a:p>
                      <a:r>
                        <a:rPr lang="en-US" sz="900" dirty="0"/>
                        <a:t>Rail / Vehicle reliability</a:t>
                      </a:r>
                    </a:p>
                  </a:txBody>
                  <a:tcPr marT="0" marB="0">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26"/>
                  </a:ext>
                </a:extLst>
              </a:tr>
              <a:tr h="171951">
                <a:tc>
                  <a:txBody>
                    <a:bodyPr/>
                    <a:lstStyle/>
                    <a:p>
                      <a:r>
                        <a:rPr lang="en-US" sz="900" dirty="0"/>
                        <a:t>Rail / Track and right-of</a:t>
                      </a:r>
                      <a:r>
                        <a:rPr lang="en-US" sz="900" baseline="0" dirty="0"/>
                        <a:t>-way reliability</a:t>
                      </a:r>
                      <a:endParaRPr lang="en-US" sz="900" dirty="0"/>
                    </a:p>
                  </a:txBody>
                  <a:tcPr marT="0" marB="0">
                    <a:lnT w="12700" cap="flat" cmpd="sng" algn="ctr">
                      <a:solidFill>
                        <a:schemeClr val="accent5"/>
                      </a:solidFill>
                      <a:prstDash val="sysDot"/>
                      <a:round/>
                      <a:headEnd type="none" w="med" len="med"/>
                      <a:tailEnd type="none" w="med" len="med"/>
                    </a:lnT>
                    <a:lnB w="28575"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0027"/>
                  </a:ext>
                </a:extLst>
              </a:tr>
              <a:tr h="171951">
                <a:tc>
                  <a:txBody>
                    <a:bodyPr/>
                    <a:lstStyle/>
                    <a:p>
                      <a:r>
                        <a:rPr lang="en-US" sz="900" dirty="0"/>
                        <a:t>RMV</a:t>
                      </a:r>
                      <a:r>
                        <a:rPr lang="en-US" sz="900" baseline="0" dirty="0"/>
                        <a:t> </a:t>
                      </a:r>
                      <a:r>
                        <a:rPr lang="en-US" sz="900" dirty="0"/>
                        <a:t>/ Operations Management</a:t>
                      </a:r>
                    </a:p>
                  </a:txBody>
                  <a:tcPr marT="0" marB="0">
                    <a:lnT w="28575" cap="flat" cmpd="sng" algn="ctr">
                      <a:solidFill>
                        <a:schemeClr val="accent5"/>
                      </a:solidFill>
                      <a:prstDash val="solid"/>
                      <a:round/>
                      <a:headEnd type="none" w="med" len="med"/>
                      <a:tailEnd type="none" w="med" len="med"/>
                    </a:lnT>
                    <a:lnB w="28575"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0028"/>
                  </a:ext>
                </a:extLst>
              </a:tr>
              <a:tr h="171951">
                <a:tc>
                  <a:txBody>
                    <a:bodyPr/>
                    <a:lstStyle/>
                    <a:p>
                      <a:r>
                        <a:rPr lang="en-US" sz="900" dirty="0"/>
                        <a:t>Transit / Mobility</a:t>
                      </a:r>
                      <a:r>
                        <a:rPr lang="en-US" sz="900" baseline="0" dirty="0"/>
                        <a:t> assistance program</a:t>
                      </a:r>
                      <a:endParaRPr lang="en-US" sz="900" dirty="0"/>
                    </a:p>
                  </a:txBody>
                  <a:tcPr marT="0" marB="0">
                    <a:lnT w="28575"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29"/>
                  </a:ext>
                </a:extLst>
              </a:tr>
              <a:tr h="171951">
                <a:tc>
                  <a:txBody>
                    <a:bodyPr/>
                    <a:lstStyle/>
                    <a:p>
                      <a:r>
                        <a:rPr lang="en-US" sz="900" dirty="0"/>
                        <a:t>Transit</a:t>
                      </a:r>
                      <a:r>
                        <a:rPr lang="en-US" sz="900" baseline="0" dirty="0"/>
                        <a:t> / RTA facility and vehicle maintenance</a:t>
                      </a:r>
                      <a:endParaRPr lang="en-US" sz="900" dirty="0"/>
                    </a:p>
                  </a:txBody>
                  <a:tcPr marT="0" marB="0">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30"/>
                  </a:ext>
                </a:extLst>
              </a:tr>
              <a:tr h="171951">
                <a:tc>
                  <a:txBody>
                    <a:bodyPr/>
                    <a:lstStyle/>
                    <a:p>
                      <a:r>
                        <a:rPr lang="en-US" sz="900" dirty="0"/>
                        <a:t>Transit / Technical</a:t>
                      </a:r>
                      <a:r>
                        <a:rPr lang="en-US" sz="900" baseline="0" dirty="0"/>
                        <a:t> assistance</a:t>
                      </a:r>
                      <a:endParaRPr lang="en-US" sz="900" dirty="0"/>
                    </a:p>
                  </a:txBody>
                  <a:tcPr marT="0" marB="0">
                    <a:lnT w="12700" cap="flat" cmpd="sng" algn="ctr">
                      <a:solidFill>
                        <a:schemeClr val="accent5"/>
                      </a:solidFill>
                      <a:prstDash val="sysDot"/>
                      <a:round/>
                      <a:headEnd type="none" w="med" len="med"/>
                      <a:tailEnd type="none" w="med" len="med"/>
                    </a:lnT>
                    <a:lnB w="1270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31"/>
                  </a:ext>
                </a:extLst>
              </a:tr>
              <a:tr h="171951">
                <a:tc>
                  <a:txBody>
                    <a:bodyPr/>
                    <a:lstStyle/>
                    <a:p>
                      <a:r>
                        <a:rPr lang="en-US" sz="900" dirty="0"/>
                        <a:t>Transit / RTA vehicle replacement</a:t>
                      </a:r>
                    </a:p>
                  </a:txBody>
                  <a:tcPr marT="0" marB="0">
                    <a:lnT w="12700" cap="flat" cmpd="sng" algn="ctr">
                      <a:solidFill>
                        <a:schemeClr val="accent5"/>
                      </a:solidFill>
                      <a:prstDash val="sysDot"/>
                      <a:round/>
                      <a:headEnd type="none" w="med" len="med"/>
                      <a:tailEnd type="none" w="med" len="med"/>
                    </a:lnT>
                    <a:noFill/>
                  </a:tcPr>
                </a:tc>
                <a:extLst>
                  <a:ext uri="{0D108BD9-81ED-4DB2-BD59-A6C34878D82A}">
                    <a16:rowId xmlns:a16="http://schemas.microsoft.com/office/drawing/2014/main" val="10032"/>
                  </a:ext>
                </a:extLst>
              </a:tr>
            </a:tbl>
          </a:graphicData>
        </a:graphic>
      </p:graphicFrame>
      <p:sp>
        <p:nvSpPr>
          <p:cNvPr id="8" name="TextBox 7"/>
          <p:cNvSpPr txBox="1"/>
          <p:nvPr/>
        </p:nvSpPr>
        <p:spPr>
          <a:xfrm>
            <a:off x="6359234" y="788207"/>
            <a:ext cx="2656496" cy="261610"/>
          </a:xfrm>
          <a:prstGeom prst="rect">
            <a:avLst/>
          </a:prstGeom>
          <a:solidFill>
            <a:schemeClr val="accent5"/>
          </a:solidFill>
        </p:spPr>
        <p:txBody>
          <a:bodyPr wrap="none" lIns="91311" tIns="45657" rIns="91311" bIns="45657" rtlCol="0">
            <a:spAutoFit/>
          </a:bodyPr>
          <a:lstStyle/>
          <a:p>
            <a:pPr defTabSz="913117"/>
            <a:r>
              <a:rPr lang="en-US" sz="1100" b="1" dirty="0">
                <a:solidFill>
                  <a:srgbClr val="FFFFFF"/>
                </a:solidFill>
              </a:rPr>
              <a:t>Five-year program budget in millions</a:t>
            </a:r>
          </a:p>
        </p:txBody>
      </p:sp>
      <p:graphicFrame>
        <p:nvGraphicFramePr>
          <p:cNvPr id="3" name="Table 2"/>
          <p:cNvGraphicFramePr>
            <a:graphicFrameLocks noGrp="1"/>
          </p:cNvGraphicFramePr>
          <p:nvPr>
            <p:extLst>
              <p:ext uri="{D42A27DB-BD31-4B8C-83A1-F6EECF244321}">
                <p14:modId xmlns:p14="http://schemas.microsoft.com/office/powerpoint/2010/main" val="2777175224"/>
              </p:ext>
            </p:extLst>
          </p:nvPr>
        </p:nvGraphicFramePr>
        <p:xfrm>
          <a:off x="101876" y="6323004"/>
          <a:ext cx="7223416" cy="618020"/>
        </p:xfrm>
        <a:graphic>
          <a:graphicData uri="http://schemas.openxmlformats.org/drawingml/2006/table">
            <a:tbl>
              <a:tblPr firstRow="1" bandRow="1">
                <a:tableStyleId>{5C22544A-7EE6-4342-B048-85BDC9FD1C3A}</a:tableStyleId>
              </a:tblPr>
              <a:tblGrid>
                <a:gridCol w="902927">
                  <a:extLst>
                    <a:ext uri="{9D8B030D-6E8A-4147-A177-3AD203B41FA5}">
                      <a16:colId xmlns:a16="http://schemas.microsoft.com/office/drawing/2014/main" val="20000"/>
                    </a:ext>
                  </a:extLst>
                </a:gridCol>
                <a:gridCol w="902927">
                  <a:extLst>
                    <a:ext uri="{9D8B030D-6E8A-4147-A177-3AD203B41FA5}">
                      <a16:colId xmlns:a16="http://schemas.microsoft.com/office/drawing/2014/main" val="20001"/>
                    </a:ext>
                  </a:extLst>
                </a:gridCol>
                <a:gridCol w="902927">
                  <a:extLst>
                    <a:ext uri="{9D8B030D-6E8A-4147-A177-3AD203B41FA5}">
                      <a16:colId xmlns:a16="http://schemas.microsoft.com/office/drawing/2014/main" val="20002"/>
                    </a:ext>
                  </a:extLst>
                </a:gridCol>
                <a:gridCol w="902927">
                  <a:extLst>
                    <a:ext uri="{9D8B030D-6E8A-4147-A177-3AD203B41FA5}">
                      <a16:colId xmlns:a16="http://schemas.microsoft.com/office/drawing/2014/main" val="20003"/>
                    </a:ext>
                  </a:extLst>
                </a:gridCol>
                <a:gridCol w="902927">
                  <a:extLst>
                    <a:ext uri="{9D8B030D-6E8A-4147-A177-3AD203B41FA5}">
                      <a16:colId xmlns:a16="http://schemas.microsoft.com/office/drawing/2014/main" val="20004"/>
                    </a:ext>
                  </a:extLst>
                </a:gridCol>
                <a:gridCol w="902927">
                  <a:extLst>
                    <a:ext uri="{9D8B030D-6E8A-4147-A177-3AD203B41FA5}">
                      <a16:colId xmlns:a16="http://schemas.microsoft.com/office/drawing/2014/main" val="20005"/>
                    </a:ext>
                  </a:extLst>
                </a:gridCol>
                <a:gridCol w="902927">
                  <a:extLst>
                    <a:ext uri="{9D8B030D-6E8A-4147-A177-3AD203B41FA5}">
                      <a16:colId xmlns:a16="http://schemas.microsoft.com/office/drawing/2014/main" val="20006"/>
                    </a:ext>
                  </a:extLst>
                </a:gridCol>
                <a:gridCol w="902927">
                  <a:extLst>
                    <a:ext uri="{9D8B030D-6E8A-4147-A177-3AD203B41FA5}">
                      <a16:colId xmlns:a16="http://schemas.microsoft.com/office/drawing/2014/main" val="20007"/>
                    </a:ext>
                  </a:extLst>
                </a:gridCol>
              </a:tblGrid>
              <a:tr h="267500">
                <a:tc>
                  <a:txBody>
                    <a:bodyPr/>
                    <a:lstStyle/>
                    <a:p>
                      <a:r>
                        <a:rPr lang="en-US" sz="900" b="1" dirty="0"/>
                        <a:t>Aeronautics</a:t>
                      </a:r>
                    </a:p>
                  </a:txBody>
                  <a:tcPr>
                    <a:lnR w="9525" cap="flat" cmpd="sng" algn="ctr">
                      <a:solidFill>
                        <a:schemeClr val="accent5"/>
                      </a:solidFill>
                      <a:prstDash val="sysDot"/>
                      <a:round/>
                      <a:headEnd type="none" w="med" len="med"/>
                      <a:tailEnd type="none" w="med" len="med"/>
                    </a:lnR>
                    <a:solidFill>
                      <a:schemeClr val="accent5"/>
                    </a:solidFill>
                  </a:tcPr>
                </a:tc>
                <a:tc>
                  <a:txBody>
                    <a:bodyPr/>
                    <a:lstStyle/>
                    <a:p>
                      <a:r>
                        <a:rPr lang="en-US" sz="900" b="1" dirty="0"/>
                        <a:t>Highway</a:t>
                      </a:r>
                    </a:p>
                  </a:txBody>
                  <a:tcPr>
                    <a:lnL w="9525" cap="flat" cmpd="sng" algn="ctr">
                      <a:solidFill>
                        <a:schemeClr val="accent5"/>
                      </a:solidFill>
                      <a:prstDash val="sysDot"/>
                      <a:round/>
                      <a:headEnd type="none" w="med" len="med"/>
                      <a:tailEnd type="none" w="med" len="med"/>
                    </a:lnL>
                    <a:lnR w="9525" cap="flat" cmpd="sng" algn="ctr">
                      <a:solidFill>
                        <a:schemeClr val="accent5"/>
                      </a:solidFill>
                      <a:prstDash val="sysDot"/>
                      <a:round/>
                      <a:headEnd type="none" w="med" len="med"/>
                      <a:tailEnd type="none" w="med" len="med"/>
                    </a:lnR>
                    <a:solidFill>
                      <a:schemeClr val="accent5"/>
                    </a:solidFill>
                  </a:tcPr>
                </a:tc>
                <a:tc>
                  <a:txBody>
                    <a:bodyPr/>
                    <a:lstStyle/>
                    <a:p>
                      <a:r>
                        <a:rPr lang="en-US" sz="900" b="1" dirty="0"/>
                        <a:t>IT</a:t>
                      </a:r>
                    </a:p>
                  </a:txBody>
                  <a:tcPr>
                    <a:lnL w="9525" cap="flat" cmpd="sng" algn="ctr">
                      <a:solidFill>
                        <a:schemeClr val="accent5"/>
                      </a:solidFill>
                      <a:prstDash val="sysDot"/>
                      <a:round/>
                      <a:headEnd type="none" w="med" len="med"/>
                      <a:tailEnd type="none" w="med" len="med"/>
                    </a:lnL>
                    <a:lnR w="9525" cap="flat" cmpd="sng" algn="ctr">
                      <a:solidFill>
                        <a:schemeClr val="accent5"/>
                      </a:solidFill>
                      <a:prstDash val="sysDot"/>
                      <a:round/>
                      <a:headEnd type="none" w="med" len="med"/>
                      <a:tailEnd type="none" w="med" len="med"/>
                    </a:lnR>
                    <a:solidFill>
                      <a:schemeClr val="accent5"/>
                    </a:solidFill>
                  </a:tcPr>
                </a:tc>
                <a:tc>
                  <a:txBody>
                    <a:bodyPr/>
                    <a:lstStyle/>
                    <a:p>
                      <a:r>
                        <a:rPr lang="en-US" sz="900" b="1" dirty="0"/>
                        <a:t>MBTA</a:t>
                      </a:r>
                    </a:p>
                  </a:txBody>
                  <a:tcPr>
                    <a:lnL w="9525" cap="flat" cmpd="sng" algn="ctr">
                      <a:solidFill>
                        <a:schemeClr val="accent5"/>
                      </a:solidFill>
                      <a:prstDash val="sysDot"/>
                      <a:round/>
                      <a:headEnd type="none" w="med" len="med"/>
                      <a:tailEnd type="none" w="med" len="med"/>
                    </a:lnL>
                    <a:lnR w="9525" cap="flat" cmpd="sng" algn="ctr">
                      <a:solidFill>
                        <a:schemeClr val="accent5"/>
                      </a:solidFill>
                      <a:prstDash val="sysDot"/>
                      <a:round/>
                      <a:headEnd type="none" w="med" len="med"/>
                      <a:tailEnd type="none" w="med" len="med"/>
                    </a:lnR>
                    <a:solidFill>
                      <a:schemeClr val="accent5"/>
                    </a:solidFill>
                  </a:tcPr>
                </a:tc>
                <a:tc>
                  <a:txBody>
                    <a:bodyPr/>
                    <a:lstStyle/>
                    <a:p>
                      <a:r>
                        <a:rPr lang="en-US" sz="900" b="1" dirty="0"/>
                        <a:t>Rail</a:t>
                      </a:r>
                    </a:p>
                  </a:txBody>
                  <a:tcPr>
                    <a:lnL w="9525" cap="flat" cmpd="sng" algn="ctr">
                      <a:solidFill>
                        <a:schemeClr val="accent5"/>
                      </a:solidFill>
                      <a:prstDash val="sysDot"/>
                      <a:round/>
                      <a:headEnd type="none" w="med" len="med"/>
                      <a:tailEnd type="none" w="med" len="med"/>
                    </a:lnL>
                    <a:lnR w="9525" cap="flat" cmpd="sng" algn="ctr">
                      <a:solidFill>
                        <a:schemeClr val="accent5"/>
                      </a:solidFill>
                      <a:prstDash val="sysDot"/>
                      <a:round/>
                      <a:headEnd type="none" w="med" len="med"/>
                      <a:tailEnd type="none" w="med" len="med"/>
                    </a:lnR>
                    <a:solidFill>
                      <a:schemeClr val="accent5"/>
                    </a:solidFill>
                  </a:tcPr>
                </a:tc>
                <a:tc>
                  <a:txBody>
                    <a:bodyPr/>
                    <a:lstStyle/>
                    <a:p>
                      <a:r>
                        <a:rPr lang="en-US" sz="900" b="1" dirty="0"/>
                        <a:t>RMV</a:t>
                      </a:r>
                    </a:p>
                  </a:txBody>
                  <a:tcPr>
                    <a:lnL w="9525" cap="flat" cmpd="sng" algn="ctr">
                      <a:solidFill>
                        <a:schemeClr val="accent5"/>
                      </a:solidFill>
                      <a:prstDash val="sysDot"/>
                      <a:round/>
                      <a:headEnd type="none" w="med" len="med"/>
                      <a:tailEnd type="none" w="med" len="med"/>
                    </a:lnL>
                    <a:lnR w="9525" cap="flat" cmpd="sng" algn="ctr">
                      <a:solidFill>
                        <a:schemeClr val="accent5"/>
                      </a:solidFill>
                      <a:prstDash val="sysDot"/>
                      <a:round/>
                      <a:headEnd type="none" w="med" len="med"/>
                      <a:tailEnd type="none" w="med" len="med"/>
                    </a:lnR>
                    <a:solidFill>
                      <a:schemeClr val="accent5"/>
                    </a:solidFill>
                  </a:tcPr>
                </a:tc>
                <a:tc>
                  <a:txBody>
                    <a:bodyPr/>
                    <a:lstStyle/>
                    <a:p>
                      <a:r>
                        <a:rPr lang="en-US" sz="900" b="1" dirty="0"/>
                        <a:t>Transit</a:t>
                      </a:r>
                    </a:p>
                  </a:txBody>
                  <a:tcPr>
                    <a:lnL w="9525" cap="flat" cmpd="sng" algn="ctr">
                      <a:solidFill>
                        <a:schemeClr val="accent5"/>
                      </a:solidFill>
                      <a:prstDash val="sysDot"/>
                      <a:round/>
                      <a:headEnd type="none" w="med" len="med"/>
                      <a:tailEnd type="none" w="med" len="med"/>
                    </a:lnL>
                    <a:lnR w="9525" cap="flat" cmpd="sng" algn="ctr">
                      <a:solidFill>
                        <a:schemeClr val="accent5"/>
                      </a:solidFill>
                      <a:prstDash val="sysDot"/>
                      <a:round/>
                      <a:headEnd type="none" w="med" len="med"/>
                      <a:tailEnd type="none" w="med" len="med"/>
                    </a:lnR>
                    <a:solidFill>
                      <a:schemeClr val="accent5"/>
                    </a:solidFill>
                  </a:tcPr>
                </a:tc>
                <a:tc>
                  <a:txBody>
                    <a:bodyPr/>
                    <a:lstStyle/>
                    <a:p>
                      <a:r>
                        <a:rPr lang="en-US" sz="900" b="1" dirty="0"/>
                        <a:t>Total </a:t>
                      </a:r>
                      <a:r>
                        <a:rPr lang="en-US" sz="600" b="0" i="1" dirty="0"/>
                        <a:t>SFY19-23</a:t>
                      </a:r>
                    </a:p>
                  </a:txBody>
                  <a:tcPr>
                    <a:lnL w="9525" cap="flat" cmpd="sng" algn="ctr">
                      <a:solidFill>
                        <a:schemeClr val="accent5"/>
                      </a:solidFill>
                      <a:prstDash val="sysDot"/>
                      <a:round/>
                      <a:headEnd type="none" w="med" len="med"/>
                      <a:tailEnd type="none" w="med" len="med"/>
                    </a:lnL>
                    <a:solidFill>
                      <a:schemeClr val="accent5"/>
                    </a:solidFill>
                  </a:tcPr>
                </a:tc>
                <a:extLst>
                  <a:ext uri="{0D108BD9-81ED-4DB2-BD59-A6C34878D82A}">
                    <a16:rowId xmlns:a16="http://schemas.microsoft.com/office/drawing/2014/main" val="10000"/>
                  </a:ext>
                </a:extLst>
              </a:tr>
              <a:tr h="350520">
                <a:tc>
                  <a:txBody>
                    <a:bodyPr/>
                    <a:lstStyle/>
                    <a:p>
                      <a:r>
                        <a:rPr lang="en-US" sz="1100" b="1" dirty="0"/>
                        <a:t>$269.3</a:t>
                      </a:r>
                      <a:r>
                        <a:rPr lang="en-US" sz="600" b="0" i="1" dirty="0"/>
                        <a:t>(millions)</a:t>
                      </a:r>
                      <a:endParaRPr lang="en-US" sz="1100" b="0" i="1" dirty="0"/>
                    </a:p>
                  </a:txBody>
                  <a:tcPr>
                    <a:lnR w="9525" cap="flat" cmpd="sng" algn="ctr">
                      <a:solidFill>
                        <a:schemeClr val="accent5"/>
                      </a:solidFill>
                      <a:prstDash val="sysDot"/>
                      <a:round/>
                      <a:headEnd type="none" w="med" len="med"/>
                      <a:tailEnd type="none" w="med" len="med"/>
                    </a:lnR>
                    <a:solidFill>
                      <a:schemeClr val="bg1"/>
                    </a:solidFill>
                  </a:tcPr>
                </a:tc>
                <a:tc>
                  <a:txBody>
                    <a:bodyPr/>
                    <a:lstStyle/>
                    <a:p>
                      <a:r>
                        <a:rPr lang="en-US" sz="1100" b="1" dirty="0"/>
                        <a:t>$4,411.6</a:t>
                      </a:r>
                    </a:p>
                  </a:txBody>
                  <a:tcPr>
                    <a:lnL w="9525" cap="flat" cmpd="sng" algn="ctr">
                      <a:solidFill>
                        <a:schemeClr val="accent5"/>
                      </a:solidFill>
                      <a:prstDash val="sysDot"/>
                      <a:round/>
                      <a:headEnd type="none" w="med" len="med"/>
                      <a:tailEnd type="none" w="med" len="med"/>
                    </a:lnL>
                    <a:lnR w="9525" cap="flat" cmpd="sng" algn="ctr">
                      <a:solidFill>
                        <a:schemeClr val="accent5"/>
                      </a:solidFill>
                      <a:prstDash val="sysDot"/>
                      <a:round/>
                      <a:headEnd type="none" w="med" len="med"/>
                      <a:tailEnd type="none" w="med" len="med"/>
                    </a:lnR>
                    <a:solidFill>
                      <a:schemeClr val="bg1"/>
                    </a:solidFill>
                  </a:tcPr>
                </a:tc>
                <a:tc>
                  <a:txBody>
                    <a:bodyPr/>
                    <a:lstStyle/>
                    <a:p>
                      <a:r>
                        <a:rPr lang="en-US" sz="1100" b="1" dirty="0"/>
                        <a:t>$59.5</a:t>
                      </a:r>
                    </a:p>
                  </a:txBody>
                  <a:tcPr>
                    <a:lnL w="9525" cap="flat" cmpd="sng" algn="ctr">
                      <a:solidFill>
                        <a:schemeClr val="accent5"/>
                      </a:solidFill>
                      <a:prstDash val="sysDot"/>
                      <a:round/>
                      <a:headEnd type="none" w="med" len="med"/>
                      <a:tailEnd type="none" w="med" len="med"/>
                    </a:lnL>
                    <a:lnR w="9525" cap="flat" cmpd="sng" algn="ctr">
                      <a:solidFill>
                        <a:schemeClr val="accent5"/>
                      </a:solidFill>
                      <a:prstDash val="sysDot"/>
                      <a:round/>
                      <a:headEnd type="none" w="med" len="med"/>
                      <a:tailEnd type="none" w="med" len="med"/>
                    </a:lnR>
                    <a:solidFill>
                      <a:schemeClr val="bg1"/>
                    </a:solidFill>
                  </a:tcPr>
                </a:tc>
                <a:tc>
                  <a:txBody>
                    <a:bodyPr/>
                    <a:lstStyle/>
                    <a:p>
                      <a:r>
                        <a:rPr lang="en-US" sz="1100" b="1" dirty="0"/>
                        <a:t>$3,775.4</a:t>
                      </a:r>
                    </a:p>
                  </a:txBody>
                  <a:tcPr>
                    <a:lnL w="9525" cap="flat" cmpd="sng" algn="ctr">
                      <a:solidFill>
                        <a:schemeClr val="accent5"/>
                      </a:solidFill>
                      <a:prstDash val="sysDot"/>
                      <a:round/>
                      <a:headEnd type="none" w="med" len="med"/>
                      <a:tailEnd type="none" w="med" len="med"/>
                    </a:lnL>
                    <a:lnR w="9525" cap="flat" cmpd="sng" algn="ctr">
                      <a:solidFill>
                        <a:schemeClr val="accent5"/>
                      </a:solidFill>
                      <a:prstDash val="sysDot"/>
                      <a:round/>
                      <a:headEnd type="none" w="med" len="med"/>
                      <a:tailEnd type="none" w="med" len="med"/>
                    </a:lnR>
                    <a:solidFill>
                      <a:schemeClr val="bg1"/>
                    </a:solidFill>
                  </a:tcPr>
                </a:tc>
                <a:tc>
                  <a:txBody>
                    <a:bodyPr/>
                    <a:lstStyle/>
                    <a:p>
                      <a:r>
                        <a:rPr lang="en-US" sz="1100" b="1" dirty="0"/>
                        <a:t>$252.4</a:t>
                      </a:r>
                    </a:p>
                  </a:txBody>
                  <a:tcPr>
                    <a:lnL w="9525" cap="flat" cmpd="sng" algn="ctr">
                      <a:solidFill>
                        <a:schemeClr val="accent5"/>
                      </a:solidFill>
                      <a:prstDash val="sysDot"/>
                      <a:round/>
                      <a:headEnd type="none" w="med" len="med"/>
                      <a:tailEnd type="none" w="med" len="med"/>
                    </a:lnL>
                    <a:lnR w="9525" cap="flat" cmpd="sng" algn="ctr">
                      <a:solidFill>
                        <a:schemeClr val="accent5"/>
                      </a:solidFill>
                      <a:prstDash val="sysDot"/>
                      <a:round/>
                      <a:headEnd type="none" w="med" len="med"/>
                      <a:tailEnd type="none" w="med" len="med"/>
                    </a:lnR>
                    <a:solidFill>
                      <a:schemeClr val="bg1"/>
                    </a:solidFill>
                  </a:tcPr>
                </a:tc>
                <a:tc>
                  <a:txBody>
                    <a:bodyPr/>
                    <a:lstStyle/>
                    <a:p>
                      <a:r>
                        <a:rPr lang="en-US" sz="1100" b="1" dirty="0"/>
                        <a:t>$1.1</a:t>
                      </a:r>
                    </a:p>
                  </a:txBody>
                  <a:tcPr>
                    <a:lnL w="9525" cap="flat" cmpd="sng" algn="ctr">
                      <a:solidFill>
                        <a:schemeClr val="accent5"/>
                      </a:solidFill>
                      <a:prstDash val="sysDot"/>
                      <a:round/>
                      <a:headEnd type="none" w="med" len="med"/>
                      <a:tailEnd type="none" w="med" len="med"/>
                    </a:lnL>
                    <a:lnR w="9525" cap="flat" cmpd="sng" algn="ctr">
                      <a:solidFill>
                        <a:schemeClr val="accent5"/>
                      </a:solidFill>
                      <a:prstDash val="sysDot"/>
                      <a:round/>
                      <a:headEnd type="none" w="med" len="med"/>
                      <a:tailEnd type="none" w="med" len="med"/>
                    </a:lnR>
                    <a:solidFill>
                      <a:schemeClr val="bg1"/>
                    </a:solidFill>
                  </a:tcPr>
                </a:tc>
                <a:tc>
                  <a:txBody>
                    <a:bodyPr/>
                    <a:lstStyle/>
                    <a:p>
                      <a:r>
                        <a:rPr lang="en-US" sz="1100" b="1" dirty="0"/>
                        <a:t>$169.9</a:t>
                      </a:r>
                    </a:p>
                  </a:txBody>
                  <a:tcPr>
                    <a:lnL w="9525" cap="flat" cmpd="sng" algn="ctr">
                      <a:solidFill>
                        <a:schemeClr val="accent5"/>
                      </a:solidFill>
                      <a:prstDash val="sysDot"/>
                      <a:round/>
                      <a:headEnd type="none" w="med" len="med"/>
                      <a:tailEnd type="none" w="med" len="med"/>
                    </a:lnL>
                    <a:lnR w="9525" cap="flat" cmpd="sng" algn="ctr">
                      <a:solidFill>
                        <a:schemeClr val="accent5"/>
                      </a:solidFill>
                      <a:prstDash val="solid"/>
                      <a:round/>
                      <a:headEnd type="none" w="med" len="med"/>
                      <a:tailEnd type="none" w="med" len="med"/>
                    </a:lnR>
                    <a:solidFill>
                      <a:schemeClr val="bg1"/>
                    </a:solidFill>
                  </a:tcPr>
                </a:tc>
                <a:tc>
                  <a:txBody>
                    <a:bodyPr/>
                    <a:lstStyle/>
                    <a:p>
                      <a:r>
                        <a:rPr lang="en-US" sz="1100" b="1" dirty="0">
                          <a:solidFill>
                            <a:schemeClr val="bg1"/>
                          </a:solidFill>
                        </a:rPr>
                        <a:t>$8,943.7</a:t>
                      </a:r>
                    </a:p>
                  </a:txBody>
                  <a:tcPr>
                    <a:lnL w="9525" cap="flat" cmpd="sng" algn="ctr">
                      <a:solidFill>
                        <a:schemeClr val="accent5"/>
                      </a:solidFill>
                      <a:prstDash val="solid"/>
                      <a:round/>
                      <a:headEnd type="none" w="med" len="med"/>
                      <a:tailEnd type="none" w="med" len="med"/>
                    </a:lnL>
                    <a:solidFill>
                      <a:schemeClr val="accent5"/>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692086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77" y="76354"/>
            <a:ext cx="8972185" cy="572257"/>
          </a:xfrm>
        </p:spPr>
        <p:txBody>
          <a:bodyPr/>
          <a:lstStyle/>
          <a:p>
            <a:r>
              <a:rPr lang="en-US" dirty="0">
                <a:solidFill>
                  <a:schemeClr val="accent5"/>
                </a:solidFill>
              </a:rPr>
              <a:t>Reliability programs for  </a:t>
            </a:r>
            <a:r>
              <a:rPr lang="en-US" dirty="0">
                <a:solidFill>
                  <a:schemeClr val="tx1"/>
                </a:solidFill>
              </a:rPr>
              <a:t>Aeronautics</a:t>
            </a:r>
            <a:endParaRPr lang="en-US" dirty="0"/>
          </a:p>
        </p:txBody>
      </p:sp>
      <p:sp>
        <p:nvSpPr>
          <p:cNvPr id="3" name="Content Placeholder 2"/>
          <p:cNvSpPr>
            <a:spLocks noGrp="1"/>
          </p:cNvSpPr>
          <p:nvPr>
            <p:ph sz="half" idx="1"/>
          </p:nvPr>
        </p:nvSpPr>
        <p:spPr>
          <a:xfrm>
            <a:off x="101876" y="725577"/>
            <a:ext cx="4114800" cy="880607"/>
          </a:xfrm>
        </p:spPr>
        <p:txBody>
          <a:bodyPr/>
          <a:lstStyle/>
          <a:p>
            <a:pPr marL="0" indent="0">
              <a:buNone/>
            </a:pPr>
            <a:r>
              <a:rPr lang="en-US" b="1" dirty="0"/>
              <a:t>Airport Pavement Management System</a:t>
            </a:r>
          </a:p>
        </p:txBody>
      </p:sp>
      <p:sp>
        <p:nvSpPr>
          <p:cNvPr id="5" name="Content Placeholder 8"/>
          <p:cNvSpPr txBox="1">
            <a:spLocks/>
          </p:cNvSpPr>
          <p:nvPr/>
        </p:nvSpPr>
        <p:spPr>
          <a:xfrm>
            <a:off x="101876" y="1955529"/>
            <a:ext cx="4114800" cy="1011634"/>
          </a:xfrm>
          <a:prstGeom prst="rect">
            <a:avLst/>
          </a:prstGeom>
        </p:spPr>
        <p:txBody>
          <a:bodyPr vert="horz" lIns="91216" tIns="45609" rIns="91216" bIns="45609"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200" dirty="0">
                <a:solidFill>
                  <a:srgbClr val="262626"/>
                </a:solidFill>
              </a:rPr>
              <a:t>This program maintains the quality of pavement “inside the airport fence” at an adequate level. This program is necessary to continue safety and maintenance programs at public-use airports.</a:t>
            </a:r>
          </a:p>
        </p:txBody>
      </p:sp>
      <p:sp>
        <p:nvSpPr>
          <p:cNvPr id="6" name="Text Placeholder 12"/>
          <p:cNvSpPr txBox="1">
            <a:spLocks/>
          </p:cNvSpPr>
          <p:nvPr/>
        </p:nvSpPr>
        <p:spPr>
          <a:xfrm>
            <a:off x="101876" y="1677530"/>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purpose and need statement:</a:t>
            </a:r>
          </a:p>
        </p:txBody>
      </p:sp>
      <p:cxnSp>
        <p:nvCxnSpPr>
          <p:cNvPr id="7" name="Straight Connector 6"/>
          <p:cNvCxnSpPr/>
          <p:nvPr/>
        </p:nvCxnSpPr>
        <p:spPr>
          <a:xfrm>
            <a:off x="10187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5245" y="296716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9" name="Text Placeholder 12"/>
          <p:cNvSpPr txBox="1">
            <a:spLocks/>
          </p:cNvSpPr>
          <p:nvPr/>
        </p:nvSpPr>
        <p:spPr>
          <a:xfrm>
            <a:off x="101876" y="3069103"/>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performance:</a:t>
            </a:r>
          </a:p>
        </p:txBody>
      </p:sp>
      <p:grpSp>
        <p:nvGrpSpPr>
          <p:cNvPr id="10" name="Group 9"/>
          <p:cNvGrpSpPr/>
          <p:nvPr/>
        </p:nvGrpSpPr>
        <p:grpSpPr>
          <a:xfrm>
            <a:off x="197288" y="3397718"/>
            <a:ext cx="1510943" cy="345600"/>
            <a:chOff x="3665356" y="2014191"/>
            <a:chExt cx="1510943" cy="345600"/>
          </a:xfrm>
        </p:grpSpPr>
        <p:sp>
          <p:nvSpPr>
            <p:cNvPr id="11" name="Rectangle 10"/>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Tracker target*</a:t>
              </a:r>
            </a:p>
          </p:txBody>
        </p:sp>
      </p:grpSp>
      <p:sp>
        <p:nvSpPr>
          <p:cNvPr id="13" name="Rectangle 12"/>
          <p:cNvSpPr/>
          <p:nvPr/>
        </p:nvSpPr>
        <p:spPr>
          <a:xfrm>
            <a:off x="1546843" y="3420486"/>
            <a:ext cx="2943514"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defTabSz="912158"/>
            <a:r>
              <a:rPr lang="en-US" sz="1000" b="1" dirty="0">
                <a:solidFill>
                  <a:srgbClr val="262626">
                    <a:hueOff val="0"/>
                    <a:satOff val="0"/>
                    <a:lumOff val="0"/>
                    <a:alphaOff val="0"/>
                  </a:srgbClr>
                </a:solidFill>
              </a:rPr>
              <a:t>2018 – 72% average PCI; 2020 – 85% average PCI; Long term – 85% average PCI</a:t>
            </a:r>
            <a:endParaRPr lang="en-US" sz="1000" b="1" dirty="0">
              <a:solidFill>
                <a:srgbClr val="262626"/>
              </a:solidFill>
            </a:endParaRPr>
          </a:p>
        </p:txBody>
      </p:sp>
      <p:grpSp>
        <p:nvGrpSpPr>
          <p:cNvPr id="14" name="Group 13"/>
          <p:cNvGrpSpPr/>
          <p:nvPr/>
        </p:nvGrpSpPr>
        <p:grpSpPr>
          <a:xfrm>
            <a:off x="197288" y="3905779"/>
            <a:ext cx="1881556" cy="345600"/>
            <a:chOff x="6310812" y="2036955"/>
            <a:chExt cx="1881556" cy="345600"/>
          </a:xfrm>
        </p:grpSpPr>
        <p:sp>
          <p:nvSpPr>
            <p:cNvPr id="15" name="Rectangle 14"/>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PfP tool forecast</a:t>
              </a:r>
            </a:p>
          </p:txBody>
        </p:sp>
      </p:grpSp>
      <p:sp>
        <p:nvSpPr>
          <p:cNvPr id="17" name="Rectangle 16"/>
          <p:cNvSpPr/>
          <p:nvPr/>
        </p:nvSpPr>
        <p:spPr>
          <a:xfrm>
            <a:off x="1546864" y="3905779"/>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marL="0" lvl="1" defTabSz="532094">
              <a:lnSpc>
                <a:spcPct val="90000"/>
              </a:lnSpc>
              <a:spcBef>
                <a:spcPct val="0"/>
              </a:spcBef>
              <a:spcAft>
                <a:spcPct val="15000"/>
              </a:spcAft>
            </a:pPr>
            <a:r>
              <a:rPr lang="en-US" sz="1100" b="1" dirty="0">
                <a:solidFill>
                  <a:srgbClr val="262626"/>
                </a:solidFill>
              </a:rPr>
              <a:t>87 average PCI for airport pavement by 2023</a:t>
            </a:r>
          </a:p>
        </p:txBody>
      </p:sp>
      <p:sp>
        <p:nvSpPr>
          <p:cNvPr id="18" name="Text Placeholder 10"/>
          <p:cNvSpPr txBox="1">
            <a:spLocks/>
          </p:cNvSpPr>
          <p:nvPr/>
        </p:nvSpPr>
        <p:spPr>
          <a:xfrm>
            <a:off x="197475" y="4856338"/>
            <a:ext cx="4092570" cy="343076"/>
          </a:xfrm>
          <a:prstGeom prst="rect">
            <a:avLst/>
          </a:prstGeom>
        </p:spPr>
        <p:txBody>
          <a:bodyPr lIns="0"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FY2019-2023 program budget:</a:t>
            </a:r>
          </a:p>
        </p:txBody>
      </p:sp>
      <p:sp>
        <p:nvSpPr>
          <p:cNvPr id="19" name="Text Placeholder 9"/>
          <p:cNvSpPr txBox="1">
            <a:spLocks/>
          </p:cNvSpPr>
          <p:nvPr/>
        </p:nvSpPr>
        <p:spPr>
          <a:xfrm>
            <a:off x="197475" y="5199424"/>
            <a:ext cx="4114800" cy="341896"/>
          </a:xfrm>
          <a:prstGeom prst="rect">
            <a:avLst/>
          </a:prstGeom>
        </p:spPr>
        <p:txBody>
          <a:bodyPr lIns="0" tIns="45609" rIns="0"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262626"/>
                </a:solidFill>
              </a:rPr>
              <a:t>$123.3 million over five years</a:t>
            </a:r>
          </a:p>
        </p:txBody>
      </p:sp>
      <p:cxnSp>
        <p:nvCxnSpPr>
          <p:cNvPr id="20" name="Straight Connector 19"/>
          <p:cNvCxnSpPr/>
          <p:nvPr/>
        </p:nvCxnSpPr>
        <p:spPr>
          <a:xfrm>
            <a:off x="101876" y="4780644"/>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24" name="Content Placeholder 2"/>
          <p:cNvSpPr>
            <a:spLocks noGrp="1"/>
          </p:cNvSpPr>
          <p:nvPr>
            <p:ph sz="half" idx="1"/>
          </p:nvPr>
        </p:nvSpPr>
        <p:spPr>
          <a:xfrm>
            <a:off x="4885895" y="725577"/>
            <a:ext cx="4114800" cy="880607"/>
          </a:xfrm>
        </p:spPr>
        <p:txBody>
          <a:bodyPr/>
          <a:lstStyle/>
          <a:p>
            <a:pPr marL="0" indent="0">
              <a:buNone/>
            </a:pPr>
            <a:r>
              <a:rPr lang="en-US" b="1" dirty="0"/>
              <a:t>Airport Capital Improvement</a:t>
            </a:r>
          </a:p>
        </p:txBody>
      </p:sp>
      <p:sp>
        <p:nvSpPr>
          <p:cNvPr id="25" name="Content Placeholder 8"/>
          <p:cNvSpPr txBox="1">
            <a:spLocks/>
          </p:cNvSpPr>
          <p:nvPr/>
        </p:nvSpPr>
        <p:spPr>
          <a:xfrm>
            <a:off x="4885895" y="1955529"/>
            <a:ext cx="4114800" cy="1011634"/>
          </a:xfrm>
          <a:prstGeom prst="rect">
            <a:avLst/>
          </a:prstGeom>
        </p:spPr>
        <p:txBody>
          <a:bodyPr vert="horz" lIns="91216" tIns="45609" rIns="91216" bIns="45609"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200" dirty="0">
                <a:solidFill>
                  <a:srgbClr val="262626"/>
                </a:solidFill>
              </a:rPr>
              <a:t>This program includes a full range of airport state of good repair projects. This program is necessary to continue safe and efficient airport operations and services.</a:t>
            </a:r>
          </a:p>
        </p:txBody>
      </p:sp>
      <p:sp>
        <p:nvSpPr>
          <p:cNvPr id="26" name="Text Placeholder 12"/>
          <p:cNvSpPr txBox="1">
            <a:spLocks/>
          </p:cNvSpPr>
          <p:nvPr/>
        </p:nvSpPr>
        <p:spPr>
          <a:xfrm>
            <a:off x="4885895" y="1677530"/>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purpose and need statement:</a:t>
            </a:r>
          </a:p>
        </p:txBody>
      </p:sp>
      <p:sp>
        <p:nvSpPr>
          <p:cNvPr id="27" name="Text Placeholder 12"/>
          <p:cNvSpPr txBox="1">
            <a:spLocks/>
          </p:cNvSpPr>
          <p:nvPr/>
        </p:nvSpPr>
        <p:spPr>
          <a:xfrm>
            <a:off x="4885895" y="3069103"/>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performance:</a:t>
            </a:r>
          </a:p>
        </p:txBody>
      </p:sp>
      <p:grpSp>
        <p:nvGrpSpPr>
          <p:cNvPr id="28" name="Group 27"/>
          <p:cNvGrpSpPr/>
          <p:nvPr/>
        </p:nvGrpSpPr>
        <p:grpSpPr>
          <a:xfrm>
            <a:off x="4981328" y="3397718"/>
            <a:ext cx="1510943" cy="345600"/>
            <a:chOff x="3665356" y="2014191"/>
            <a:chExt cx="1510943" cy="345600"/>
          </a:xfrm>
        </p:grpSpPr>
        <p:sp>
          <p:nvSpPr>
            <p:cNvPr id="29" name="Rectangle 28"/>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29"/>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Tracker target</a:t>
              </a:r>
            </a:p>
          </p:txBody>
        </p:sp>
      </p:grpSp>
      <p:sp>
        <p:nvSpPr>
          <p:cNvPr id="31" name="Rectangle 30"/>
          <p:cNvSpPr/>
          <p:nvPr/>
        </p:nvSpPr>
        <p:spPr>
          <a:xfrm>
            <a:off x="6330883" y="342048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marL="0" lvl="1" defTabSz="532094">
              <a:lnSpc>
                <a:spcPct val="90000"/>
              </a:lnSpc>
              <a:spcBef>
                <a:spcPct val="0"/>
              </a:spcBef>
              <a:spcAft>
                <a:spcPct val="15000"/>
              </a:spcAft>
            </a:pPr>
            <a:r>
              <a:rPr lang="en-US" sz="1100" b="1" dirty="0">
                <a:solidFill>
                  <a:srgbClr val="262626">
                    <a:hueOff val="0"/>
                    <a:satOff val="0"/>
                    <a:lumOff val="0"/>
                    <a:alphaOff val="0"/>
                  </a:srgbClr>
                </a:solidFill>
              </a:rPr>
              <a:t>Not established in Tracker</a:t>
            </a:r>
          </a:p>
        </p:txBody>
      </p:sp>
      <p:grpSp>
        <p:nvGrpSpPr>
          <p:cNvPr id="32" name="Group 31"/>
          <p:cNvGrpSpPr/>
          <p:nvPr/>
        </p:nvGrpSpPr>
        <p:grpSpPr>
          <a:xfrm>
            <a:off x="4981307" y="3905779"/>
            <a:ext cx="1881556" cy="345600"/>
            <a:chOff x="6310812" y="2036955"/>
            <a:chExt cx="1881556" cy="345600"/>
          </a:xfrm>
        </p:grpSpPr>
        <p:sp>
          <p:nvSpPr>
            <p:cNvPr id="33" name="Rectangle 32"/>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Rectangle 33"/>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PfP tool forecast</a:t>
              </a:r>
            </a:p>
          </p:txBody>
        </p:sp>
      </p:grpSp>
      <p:sp>
        <p:nvSpPr>
          <p:cNvPr id="35" name="Rectangle 34"/>
          <p:cNvSpPr/>
          <p:nvPr/>
        </p:nvSpPr>
        <p:spPr>
          <a:xfrm>
            <a:off x="6330883" y="3905799"/>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marL="0" lvl="1" defTabSz="532094">
              <a:lnSpc>
                <a:spcPct val="90000"/>
              </a:lnSpc>
              <a:spcBef>
                <a:spcPct val="0"/>
              </a:spcBef>
              <a:spcAft>
                <a:spcPct val="15000"/>
              </a:spcAft>
            </a:pPr>
            <a:r>
              <a:rPr lang="en-US" sz="1100" b="1" dirty="0">
                <a:solidFill>
                  <a:srgbClr val="262626">
                    <a:hueOff val="0"/>
                    <a:satOff val="0"/>
                    <a:lumOff val="0"/>
                    <a:alphaOff val="0"/>
                  </a:srgbClr>
                </a:solidFill>
              </a:rPr>
              <a:t>Not forecasted in PfP tool</a:t>
            </a:r>
          </a:p>
        </p:txBody>
      </p:sp>
      <p:sp>
        <p:nvSpPr>
          <p:cNvPr id="36" name="Text Placeholder 10"/>
          <p:cNvSpPr txBox="1">
            <a:spLocks/>
          </p:cNvSpPr>
          <p:nvPr/>
        </p:nvSpPr>
        <p:spPr>
          <a:xfrm>
            <a:off x="4981494" y="4856338"/>
            <a:ext cx="4092570" cy="343076"/>
          </a:xfrm>
          <a:prstGeom prst="rect">
            <a:avLst/>
          </a:prstGeom>
        </p:spPr>
        <p:txBody>
          <a:bodyPr lIns="0"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FY2019-2023 program budget:</a:t>
            </a:r>
          </a:p>
        </p:txBody>
      </p:sp>
      <p:sp>
        <p:nvSpPr>
          <p:cNvPr id="37" name="Text Placeholder 9"/>
          <p:cNvSpPr txBox="1">
            <a:spLocks/>
          </p:cNvSpPr>
          <p:nvPr/>
        </p:nvSpPr>
        <p:spPr>
          <a:xfrm>
            <a:off x="4981494" y="5199424"/>
            <a:ext cx="4114800" cy="341896"/>
          </a:xfrm>
          <a:prstGeom prst="rect">
            <a:avLst/>
          </a:prstGeom>
        </p:spPr>
        <p:txBody>
          <a:bodyPr lIns="0" tIns="45609" rIns="0"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262626"/>
                </a:solidFill>
              </a:rPr>
              <a:t>$146.0 million over five years</a:t>
            </a:r>
          </a:p>
        </p:txBody>
      </p:sp>
      <p:cxnSp>
        <p:nvCxnSpPr>
          <p:cNvPr id="40" name="Straight Connector 39"/>
          <p:cNvCxnSpPr/>
          <p:nvPr/>
        </p:nvCxnSpPr>
        <p:spPr>
          <a:xfrm>
            <a:off x="481252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885895" y="296716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812526" y="4780644"/>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4981311" y="4427290"/>
            <a:ext cx="134936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09" tIns="45609" rIns="91216" bIns="45609" rtlCol="0" anchor="ctr"/>
          <a:lstStyle/>
          <a:p>
            <a:pPr defTabSz="912158"/>
            <a:r>
              <a:rPr lang="en-US" sz="1200" b="1" dirty="0">
                <a:solidFill>
                  <a:srgbClr val="FFFFFF"/>
                </a:solidFill>
              </a:rPr>
              <a:t>Other indicators</a:t>
            </a:r>
          </a:p>
        </p:txBody>
      </p:sp>
      <p:sp>
        <p:nvSpPr>
          <p:cNvPr id="45" name="Rectangle 44"/>
          <p:cNvSpPr/>
          <p:nvPr/>
        </p:nvSpPr>
        <p:spPr>
          <a:xfrm>
            <a:off x="6353116" y="4418046"/>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ctr" anchorCtr="0">
            <a:noAutofit/>
          </a:bodyPr>
          <a:lstStyle/>
          <a:p>
            <a:pPr marL="0" lvl="1" defTabSz="532094">
              <a:lnSpc>
                <a:spcPct val="90000"/>
              </a:lnSpc>
              <a:spcBef>
                <a:spcPct val="0"/>
              </a:spcBef>
              <a:spcAft>
                <a:spcPct val="15000"/>
              </a:spcAft>
            </a:pPr>
            <a:r>
              <a:rPr lang="en-US" sz="1100" b="1" dirty="0">
                <a:solidFill>
                  <a:srgbClr val="262626"/>
                </a:solidFill>
              </a:rPr>
              <a:t>80% of vegetation management work planned is completed each year.</a:t>
            </a:r>
          </a:p>
        </p:txBody>
      </p:sp>
      <p:sp>
        <p:nvSpPr>
          <p:cNvPr id="39" name="Content Placeholder 14"/>
          <p:cNvSpPr txBox="1">
            <a:spLocks/>
          </p:cNvSpPr>
          <p:nvPr/>
        </p:nvSpPr>
        <p:spPr>
          <a:xfrm>
            <a:off x="175245" y="6225697"/>
            <a:ext cx="5862320" cy="611628"/>
          </a:xfrm>
          <a:prstGeom prst="rect">
            <a:avLst/>
          </a:prstGeom>
        </p:spPr>
        <p:txBody>
          <a:bodyPr vert="horz" lIns="91216" tIns="45609" rIns="91216" bIns="45609"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005878"/>
              </a:buClr>
              <a:buNone/>
            </a:pPr>
            <a:r>
              <a:rPr lang="en-US" sz="1100" dirty="0">
                <a:solidFill>
                  <a:srgbClr val="262626"/>
                </a:solidFill>
              </a:rPr>
              <a:t>* Tracker targets published in </a:t>
            </a:r>
            <a:r>
              <a:rPr lang="en-US" sz="1100" dirty="0" err="1">
                <a:solidFill>
                  <a:srgbClr val="262626"/>
                </a:solidFill>
              </a:rPr>
              <a:t>MassDOT’s</a:t>
            </a:r>
            <a:r>
              <a:rPr lang="en-US" sz="1100" dirty="0">
                <a:solidFill>
                  <a:srgbClr val="262626"/>
                </a:solidFill>
              </a:rPr>
              <a:t> Annual Performance Report, November 2017</a:t>
            </a:r>
          </a:p>
        </p:txBody>
      </p:sp>
    </p:spTree>
    <p:extLst>
      <p:ext uri="{BB962C8B-B14F-4D97-AF65-F5344CB8AC3E}">
        <p14:creationId xmlns:p14="http://schemas.microsoft.com/office/powerpoint/2010/main" val="236781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76" y="76354"/>
            <a:ext cx="8782030" cy="572257"/>
          </a:xfrm>
        </p:spPr>
        <p:txBody>
          <a:bodyPr/>
          <a:lstStyle/>
          <a:p>
            <a:r>
              <a:rPr lang="en-US" dirty="0"/>
              <a:t>MassDOT spending by source</a:t>
            </a:r>
            <a:endParaRPr lang="en-US" sz="2400" dirty="0">
              <a:solidFill>
                <a:schemeClr val="accent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649712506"/>
              </p:ext>
            </p:extLst>
          </p:nvPr>
        </p:nvGraphicFramePr>
        <p:xfrm>
          <a:off x="1181841" y="854330"/>
          <a:ext cx="6125476" cy="5303520"/>
        </p:xfrm>
        <a:graphic>
          <a:graphicData uri="http://schemas.openxmlformats.org/drawingml/2006/table">
            <a:tbl>
              <a:tblPr firstRow="1" bandRow="1">
                <a:tableStyleId>{6E25E649-3F16-4E02-A733-19D2CDBF48F0}</a:tableStyleId>
              </a:tblPr>
              <a:tblGrid>
                <a:gridCol w="3244495">
                  <a:extLst>
                    <a:ext uri="{9D8B030D-6E8A-4147-A177-3AD203B41FA5}">
                      <a16:colId xmlns:a16="http://schemas.microsoft.com/office/drawing/2014/main" val="20000"/>
                    </a:ext>
                  </a:extLst>
                </a:gridCol>
                <a:gridCol w="1318475">
                  <a:extLst>
                    <a:ext uri="{9D8B030D-6E8A-4147-A177-3AD203B41FA5}">
                      <a16:colId xmlns:a16="http://schemas.microsoft.com/office/drawing/2014/main" val="1874639271"/>
                    </a:ext>
                  </a:extLst>
                </a:gridCol>
                <a:gridCol w="1562506">
                  <a:extLst>
                    <a:ext uri="{9D8B030D-6E8A-4147-A177-3AD203B41FA5}">
                      <a16:colId xmlns:a16="http://schemas.microsoft.com/office/drawing/2014/main" val="20006"/>
                    </a:ext>
                  </a:extLst>
                </a:gridCol>
              </a:tblGrid>
              <a:tr h="265176">
                <a:tc>
                  <a:txBody>
                    <a:bodyPr/>
                    <a:lstStyle/>
                    <a:p>
                      <a:r>
                        <a:rPr lang="en-US" sz="900" dirty="0">
                          <a:latin typeface="+mj-lt"/>
                        </a:rPr>
                        <a:t>Projected sources (in millions)</a:t>
                      </a:r>
                    </a:p>
                  </a:txBody>
                  <a:tcPr marL="45720" marR="45720" marT="18288" marB="18288" anchor="ctr">
                    <a:lnL w="9525" cap="flat" cmpd="sng" algn="ctr">
                      <a:solidFill>
                        <a:schemeClr val="bg2"/>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algn="ctr"/>
                      <a:r>
                        <a:rPr lang="en-US" sz="900" u="sng" dirty="0">
                          <a:latin typeface="+mj-lt"/>
                        </a:rPr>
                        <a:t>FY 2019</a:t>
                      </a:r>
                    </a:p>
                  </a:txBody>
                  <a:tcPr marL="45720" marR="45720" marT="18288" marB="18288"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algn="ctr"/>
                      <a:r>
                        <a:rPr lang="en-US" sz="900" u="sng" dirty="0">
                          <a:latin typeface="+mj-lt"/>
                        </a:rPr>
                        <a:t>Total</a:t>
                      </a:r>
                      <a:r>
                        <a:rPr lang="en-US" sz="900" u="sng" baseline="0" dirty="0">
                          <a:latin typeface="+mj-lt"/>
                        </a:rPr>
                        <a:t> </a:t>
                      </a:r>
                    </a:p>
                  </a:txBody>
                  <a:tcPr marL="45720" marR="45720" marT="18288" marB="18288" anchor="ctr">
                    <a:lnL w="9525" cap="flat" cmpd="sng" algn="ctr">
                      <a:solidFill>
                        <a:schemeClr val="accent2"/>
                      </a:solidFill>
                      <a:prstDash val="sysDot"/>
                      <a:round/>
                      <a:headEnd type="none" w="med" len="med"/>
                      <a:tailEnd type="none" w="med" len="med"/>
                    </a:lnL>
                    <a:lnR w="9525" cap="flat" cmpd="sng" algn="ctr">
                      <a:solidFill>
                        <a:schemeClr val="bg2"/>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65176">
                <a:tc gridSpan="3">
                  <a:txBody>
                    <a:bodyPr/>
                    <a:lstStyle/>
                    <a:p>
                      <a:r>
                        <a:rPr lang="en-US" sz="900" b="1" dirty="0">
                          <a:solidFill>
                            <a:schemeClr val="bg1"/>
                          </a:solidFill>
                          <a:latin typeface="+mj-lt"/>
                        </a:rPr>
                        <a:t>Federal sources</a:t>
                      </a:r>
                      <a:r>
                        <a:rPr lang="en-US" sz="900" b="1" baseline="0" dirty="0">
                          <a:solidFill>
                            <a:schemeClr val="bg1"/>
                          </a:solidFill>
                          <a:latin typeface="+mj-lt"/>
                        </a:rPr>
                        <a:t> of funds</a:t>
                      </a:r>
                      <a:r>
                        <a:rPr lang="en-US" sz="900" b="1" dirty="0">
                          <a:solidFill>
                            <a:schemeClr val="bg1"/>
                          </a:solidFill>
                          <a:latin typeface="+mj-lt"/>
                        </a:rPr>
                        <a:t> </a:t>
                      </a:r>
                    </a:p>
                  </a:txBody>
                  <a:tcPr marL="45720" marR="45720" marT="18288" marB="1828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25400" cmpd="sng">
                      <a:noFill/>
                    </a:lnT>
                    <a:lnB w="12700" cap="flat" cmpd="sng" algn="ctr">
                      <a:noFill/>
                      <a:prstDash val="sysDot"/>
                      <a:round/>
                      <a:headEnd type="none" w="med" len="med"/>
                      <a:tailEnd type="none" w="med" len="med"/>
                    </a:lnB>
                    <a:solidFill>
                      <a:schemeClr val="accent2"/>
                    </a:solidFill>
                  </a:tcPr>
                </a:tc>
                <a:tc hMerge="1">
                  <a:txBody>
                    <a:bodyPr/>
                    <a:lstStyle/>
                    <a:p>
                      <a:endParaRPr lang="en-US"/>
                    </a:p>
                  </a:txBody>
                  <a:tcPr/>
                </a:tc>
                <a:tc hMerge="1">
                  <a:txBody>
                    <a:bodyPr/>
                    <a:lstStyle/>
                    <a:p>
                      <a:pPr algn="r" fontAlgn="b"/>
                      <a:endParaRPr lang="en-US" sz="800" b="0" i="0" u="none" strike="noStrike" dirty="0">
                        <a:solidFill>
                          <a:srgbClr val="000000"/>
                        </a:solidFill>
                        <a:effectLst/>
                        <a:latin typeface="+mj-lt"/>
                      </a:endParaRPr>
                    </a:p>
                  </a:txBody>
                  <a:tcPr marL="45720" marR="45720" anchor="ctr">
                    <a:lnT w="25400" cmpd="sng">
                      <a:noFill/>
                    </a:lnT>
                    <a:lnB w="12700" cap="flat" cmpd="sng" algn="ctr">
                      <a:noFill/>
                      <a:prstDash val="sysDot"/>
                      <a:round/>
                      <a:headEnd type="none" w="med" len="med"/>
                      <a:tailEnd type="none" w="med" len="med"/>
                    </a:lnB>
                  </a:tcPr>
                </a:tc>
                <a:extLst>
                  <a:ext uri="{0D108BD9-81ED-4DB2-BD59-A6C34878D82A}">
                    <a16:rowId xmlns:a16="http://schemas.microsoft.com/office/drawing/2014/main" val="10001"/>
                  </a:ext>
                </a:extLst>
              </a:tr>
              <a:tr h="265176">
                <a:tc>
                  <a:txBody>
                    <a:bodyPr/>
                    <a:lstStyle/>
                    <a:p>
                      <a:r>
                        <a:rPr lang="en-US" sz="900" b="1" dirty="0">
                          <a:solidFill>
                            <a:schemeClr val="tx1"/>
                          </a:solidFill>
                          <a:latin typeface="+mj-lt"/>
                        </a:rPr>
                        <a:t>Federal Highway (FHWA) reimbursements </a:t>
                      </a:r>
                    </a:p>
                  </a:txBody>
                  <a:tcPr marL="45720" marR="45720" marT="18288" marB="18288" anchor="ctr">
                    <a:lnL w="9525" cap="flat" cmpd="sng" algn="ctr">
                      <a:solidFill>
                        <a:schemeClr val="bg2"/>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12700" cap="flat" cmpd="sng" algn="ctr">
                      <a:noFill/>
                      <a:prstDash val="sysDot"/>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effectLst/>
                          <a:latin typeface="Arial"/>
                        </a:rPr>
                        <a:t>$611.8 </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12700" cap="flat" cmpd="sng" algn="ctr">
                      <a:noFill/>
                      <a:prstDash val="sysDot"/>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1" i="0" u="none" strike="noStrike" dirty="0">
                          <a:solidFill>
                            <a:srgbClr val="000000"/>
                          </a:solidFill>
                          <a:effectLst/>
                          <a:latin typeface="Arial"/>
                        </a:rPr>
                        <a:t>$3,792.1 </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bg2"/>
                      </a:solidFill>
                      <a:prstDash val="solid"/>
                      <a:round/>
                      <a:headEnd type="none" w="med" len="med"/>
                      <a:tailEnd type="none" w="med" len="med"/>
                    </a:lnR>
                    <a:lnT w="12700" cap="flat" cmpd="sng" algn="ctr">
                      <a:noFill/>
                      <a:prstDash val="sysDot"/>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65176">
                <a:tc>
                  <a:txBody>
                    <a:bodyPr/>
                    <a:lstStyle/>
                    <a:p>
                      <a:r>
                        <a:rPr lang="en-US" sz="900" b="1" dirty="0">
                          <a:solidFill>
                            <a:schemeClr val="tx1"/>
                          </a:solidFill>
                          <a:latin typeface="+mj-lt"/>
                        </a:rPr>
                        <a:t>Federal</a:t>
                      </a:r>
                      <a:r>
                        <a:rPr lang="en-US" sz="900" b="1" baseline="0" dirty="0">
                          <a:solidFill>
                            <a:schemeClr val="tx1"/>
                          </a:solidFill>
                          <a:latin typeface="+mj-lt"/>
                        </a:rPr>
                        <a:t> Transit (FTA) reimbursements</a:t>
                      </a:r>
                      <a:endParaRPr lang="en-US" sz="900" b="1" dirty="0">
                        <a:solidFill>
                          <a:schemeClr val="tx1"/>
                        </a:solidFill>
                        <a:latin typeface="+mj-lt"/>
                      </a:endParaRPr>
                    </a:p>
                  </a:txBody>
                  <a:tcPr marL="45720" marR="45720" marT="18288" marB="18288" anchor="ctr">
                    <a:lnL w="9525" cap="flat" cmpd="sng" algn="ctr">
                      <a:solidFill>
                        <a:schemeClr val="bg2"/>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effectLst/>
                          <a:latin typeface="+mj-lt"/>
                        </a:rPr>
                        <a:t>$4.6</a:t>
                      </a:r>
                    </a:p>
                  </a:txBody>
                  <a:tcPr marL="0" marR="45720" marT="0"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1" i="0" u="none" strike="noStrike" dirty="0">
                          <a:solidFill>
                            <a:srgbClr val="000000"/>
                          </a:solidFill>
                          <a:effectLst/>
                          <a:latin typeface="+mj-lt"/>
                        </a:rPr>
                        <a:t>$24.1</a:t>
                      </a:r>
                    </a:p>
                  </a:txBody>
                  <a:tcPr marL="0" marR="45720" marT="0" marB="0" anchor="ctr">
                    <a:lnL w="9525" cap="flat" cmpd="sng" algn="ctr">
                      <a:solidFill>
                        <a:schemeClr val="accent2"/>
                      </a:solidFill>
                      <a:prstDash val="sysDot"/>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65176">
                <a:tc>
                  <a:txBody>
                    <a:bodyPr/>
                    <a:lstStyle/>
                    <a:p>
                      <a:r>
                        <a:rPr lang="en-US" sz="900" b="1" dirty="0">
                          <a:solidFill>
                            <a:schemeClr val="tx1"/>
                          </a:solidFill>
                          <a:latin typeface="+mj-lt"/>
                        </a:rPr>
                        <a:t>Federal Aviation (FAA) reimbursements and grant</a:t>
                      </a:r>
                      <a:r>
                        <a:rPr lang="en-US" sz="900" b="1" baseline="0" dirty="0">
                          <a:solidFill>
                            <a:schemeClr val="tx1"/>
                          </a:solidFill>
                          <a:latin typeface="+mj-lt"/>
                        </a:rPr>
                        <a:t> draws</a:t>
                      </a:r>
                      <a:endParaRPr lang="en-US" sz="900" b="1" dirty="0">
                        <a:solidFill>
                          <a:schemeClr val="tx1"/>
                        </a:solidFill>
                        <a:latin typeface="+mj-lt"/>
                      </a:endParaRPr>
                    </a:p>
                  </a:txBody>
                  <a:tcPr marL="45720" marR="45720" marT="18288" marB="18288" anchor="ctr">
                    <a:lnL w="9525" cap="flat" cmpd="sng" algn="ctr">
                      <a:solidFill>
                        <a:schemeClr val="bg2"/>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effectLst/>
                          <a:latin typeface="Arial"/>
                        </a:rPr>
                        <a:t>$37.0 </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1" i="0" u="none" strike="noStrike" dirty="0">
                          <a:solidFill>
                            <a:srgbClr val="000000"/>
                          </a:solidFill>
                          <a:effectLst/>
                          <a:latin typeface="Arial"/>
                        </a:rPr>
                        <a:t>$209.6 </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65176">
                <a:tc>
                  <a:txBody>
                    <a:bodyPr/>
                    <a:lstStyle/>
                    <a:p>
                      <a:r>
                        <a:rPr lang="en-US" sz="900" b="1" dirty="0">
                          <a:solidFill>
                            <a:schemeClr val="tx1"/>
                          </a:solidFill>
                          <a:latin typeface="+mj-lt"/>
                        </a:rPr>
                        <a:t>Federal Rail (FRA) reimbursements and grant draws</a:t>
                      </a:r>
                    </a:p>
                  </a:txBody>
                  <a:tcPr marL="45720" marR="45720" marT="18288" marB="18288" anchor="ctr">
                    <a:lnL w="9525" cap="flat" cmpd="sng" algn="ctr">
                      <a:solidFill>
                        <a:schemeClr val="bg2"/>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effectLst/>
                          <a:latin typeface="+mj-lt"/>
                        </a:rPr>
                        <a:t>$3.5</a:t>
                      </a:r>
                    </a:p>
                  </a:txBody>
                  <a:tcPr marL="0" marR="45720" marT="0"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1" i="0" u="none" strike="noStrike" dirty="0">
                          <a:solidFill>
                            <a:srgbClr val="000000"/>
                          </a:solidFill>
                          <a:effectLst/>
                          <a:latin typeface="+mj-lt"/>
                        </a:rPr>
                        <a:t>$4.6</a:t>
                      </a:r>
                    </a:p>
                  </a:txBody>
                  <a:tcPr marL="0" marR="45720" marT="0" marB="0" anchor="ctr">
                    <a:lnL w="9525" cap="flat" cmpd="sng" algn="ctr">
                      <a:solidFill>
                        <a:schemeClr val="accent2"/>
                      </a:solidFill>
                      <a:prstDash val="sysDot"/>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65176">
                <a:tc>
                  <a:txBody>
                    <a:bodyPr/>
                    <a:lstStyle/>
                    <a:p>
                      <a:r>
                        <a:rPr lang="en-US" sz="900" b="1" dirty="0">
                          <a:solidFill>
                            <a:schemeClr val="bg1"/>
                          </a:solidFill>
                          <a:latin typeface="+mj-lt"/>
                        </a:rPr>
                        <a:t>Subtotal federal sources</a:t>
                      </a:r>
                    </a:p>
                  </a:txBody>
                  <a:tcPr marL="45720" marR="45720" marT="18288" marB="18288" anchor="ctr">
                    <a:lnL w="9525" cap="flat" cmpd="sng" algn="ctr">
                      <a:solidFill>
                        <a:schemeClr val="bg2"/>
                      </a:solidFill>
                      <a:prstDash val="solid"/>
                      <a:round/>
                      <a:headEnd type="none" w="med" len="med"/>
                      <a:tailEnd type="none" w="med" len="med"/>
                    </a:lnL>
                    <a:lnR w="9525" cap="flat" cmpd="sng" algn="ctr">
                      <a:solidFill>
                        <a:schemeClr val="bg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900" b="1" i="0" u="none" strike="noStrike" dirty="0">
                          <a:solidFill>
                            <a:schemeClr val="bg1"/>
                          </a:solidFill>
                          <a:effectLst/>
                          <a:latin typeface="Arial"/>
                        </a:rPr>
                        <a:t>$657.0 </a:t>
                      </a:r>
                    </a:p>
                  </a:txBody>
                  <a:tcPr marL="9525" marR="9525" marT="9525" marB="0" anchor="ctr">
                    <a:lnL w="9525" cap="flat" cmpd="sng" algn="ctr">
                      <a:solidFill>
                        <a:schemeClr val="bg2"/>
                      </a:solidFill>
                      <a:prstDash val="sysDot"/>
                      <a:round/>
                      <a:headEnd type="none" w="med" len="med"/>
                      <a:tailEnd type="none" w="med" len="med"/>
                    </a:lnL>
                    <a:lnR w="9525" cap="flat" cmpd="sng" algn="ctr">
                      <a:solidFill>
                        <a:schemeClr val="bg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900" b="1" i="0" u="none" strike="noStrike" dirty="0">
                          <a:solidFill>
                            <a:schemeClr val="bg1"/>
                          </a:solidFill>
                          <a:effectLst/>
                          <a:latin typeface="Arial"/>
                        </a:rPr>
                        <a:t>$4,030.3 </a:t>
                      </a:r>
                    </a:p>
                  </a:txBody>
                  <a:tcPr marL="9525" marR="9525" marT="9525" marB="0" anchor="ctr">
                    <a:lnL w="9525" cap="flat" cmpd="sng" algn="ctr">
                      <a:solidFill>
                        <a:schemeClr val="bg2"/>
                      </a:solidFill>
                      <a:prstDash val="sysDot"/>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10006"/>
                  </a:ext>
                </a:extLst>
              </a:tr>
              <a:tr h="265176">
                <a:tc>
                  <a:txBody>
                    <a:bodyPr/>
                    <a:lstStyle/>
                    <a:p>
                      <a:r>
                        <a:rPr lang="en-US" sz="900" b="1" dirty="0">
                          <a:solidFill>
                            <a:schemeClr val="tx1"/>
                          </a:solidFill>
                          <a:latin typeface="+mj-lt"/>
                        </a:rPr>
                        <a:t>Bond cap </a:t>
                      </a:r>
                    </a:p>
                  </a:txBody>
                  <a:tcPr marL="45720" marR="45720" marT="18288" marB="18288" anchor="ctr">
                    <a:lnL w="9525" cap="flat" cmpd="sng" algn="ctr">
                      <a:solidFill>
                        <a:schemeClr val="bg2"/>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effectLst/>
                          <a:latin typeface="Arial"/>
                        </a:rPr>
                        <a:t>$898.2 </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1" i="0" u="none" strike="noStrike" dirty="0">
                          <a:solidFill>
                            <a:srgbClr val="000000"/>
                          </a:solidFill>
                          <a:effectLst/>
                          <a:latin typeface="Arial"/>
                        </a:rPr>
                        <a:t>$4,214.0 </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65176">
                <a:tc>
                  <a:txBody>
                    <a:bodyPr/>
                    <a:lstStyle/>
                    <a:p>
                      <a:r>
                        <a:rPr lang="en-US" sz="900" b="1" dirty="0">
                          <a:solidFill>
                            <a:schemeClr val="tx1"/>
                          </a:solidFill>
                          <a:latin typeface="+mj-lt"/>
                        </a:rPr>
                        <a:t>Accelerated Bridge bonds</a:t>
                      </a:r>
                    </a:p>
                  </a:txBody>
                  <a:tcPr marL="45720" marR="45720" marT="18288" marB="18288" anchor="ctr">
                    <a:lnL w="9525" cap="flat" cmpd="sng" algn="ctr">
                      <a:solidFill>
                        <a:schemeClr val="bg2"/>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effectLst/>
                          <a:latin typeface="Arial"/>
                        </a:rPr>
                        <a:t>$76.5 </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1" i="0" u="none" strike="noStrike" dirty="0">
                          <a:solidFill>
                            <a:srgbClr val="000000"/>
                          </a:solidFill>
                          <a:effectLst/>
                          <a:latin typeface="Arial"/>
                        </a:rPr>
                        <a:t>$92.1 </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65176">
                <a:tc>
                  <a:txBody>
                    <a:bodyPr/>
                    <a:lstStyle/>
                    <a:p>
                      <a:r>
                        <a:rPr lang="en-US" sz="900" b="1" dirty="0">
                          <a:solidFill>
                            <a:schemeClr val="tx1"/>
                          </a:solidFill>
                          <a:latin typeface="+mj-lt"/>
                        </a:rPr>
                        <a:t>Rail enhancement bonds</a:t>
                      </a:r>
                    </a:p>
                  </a:txBody>
                  <a:tcPr marL="45720" marR="45720" marT="18288" marB="18288" anchor="ctr">
                    <a:lnL w="9525" cap="flat" cmpd="sng" algn="ctr">
                      <a:solidFill>
                        <a:schemeClr val="bg2"/>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effectLst/>
                          <a:latin typeface="Arial"/>
                        </a:rPr>
                        <a:t>$59.8 </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1" i="0" u="none" strike="noStrike" dirty="0">
                          <a:solidFill>
                            <a:srgbClr val="000000"/>
                          </a:solidFill>
                          <a:effectLst/>
                          <a:latin typeface="Arial"/>
                        </a:rPr>
                        <a:t>$149.2 </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65176">
                <a:tc>
                  <a:txBody>
                    <a:bodyPr/>
                    <a:lstStyle/>
                    <a:p>
                      <a:r>
                        <a:rPr lang="en-US" sz="900" b="1" dirty="0">
                          <a:solidFill>
                            <a:schemeClr val="tx1"/>
                          </a:solidFill>
                          <a:latin typeface="+mj-lt"/>
                        </a:rPr>
                        <a:t>CARM</a:t>
                      </a:r>
                    </a:p>
                  </a:txBody>
                  <a:tcPr marL="45720" marR="45720" marT="18288" marB="18288" anchor="ctr">
                    <a:lnL w="9525" cap="flat" cmpd="sng" algn="ctr">
                      <a:solidFill>
                        <a:schemeClr val="bg2"/>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effectLst/>
                          <a:latin typeface="Arial"/>
                        </a:rPr>
                        <a:t>$24.2 </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1" i="0" u="none" strike="noStrike" dirty="0">
                          <a:solidFill>
                            <a:srgbClr val="000000"/>
                          </a:solidFill>
                          <a:effectLst/>
                          <a:latin typeface="Arial"/>
                        </a:rPr>
                        <a:t>$190.1 </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65176">
                <a:tc>
                  <a:txBody>
                    <a:bodyPr/>
                    <a:lstStyle/>
                    <a:p>
                      <a:r>
                        <a:rPr lang="en-US" sz="900" b="1" dirty="0">
                          <a:solidFill>
                            <a:schemeClr val="tx1"/>
                          </a:solidFill>
                          <a:latin typeface="+mj-lt"/>
                        </a:rPr>
                        <a:t>Metropolitan</a:t>
                      </a:r>
                      <a:r>
                        <a:rPr lang="en-US" sz="900" b="1" baseline="0" dirty="0">
                          <a:solidFill>
                            <a:schemeClr val="tx1"/>
                          </a:solidFill>
                          <a:latin typeface="+mj-lt"/>
                        </a:rPr>
                        <a:t> Highway system (MHS) pay-go </a:t>
                      </a:r>
                      <a:endParaRPr lang="en-US" sz="900" b="1" dirty="0">
                        <a:solidFill>
                          <a:schemeClr val="tx1"/>
                        </a:solidFill>
                        <a:latin typeface="+mj-lt"/>
                      </a:endParaRPr>
                    </a:p>
                  </a:txBody>
                  <a:tcPr marL="45720" marR="45720" marT="18288" marB="18288" anchor="ctr">
                    <a:lnL w="9525" cap="flat" cmpd="sng" algn="ctr">
                      <a:solidFill>
                        <a:schemeClr val="bg2"/>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effectLst/>
                          <a:latin typeface="Arial"/>
                        </a:rPr>
                        <a:t>$77.7 </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1" i="0" u="none" strike="noStrike" dirty="0">
                          <a:solidFill>
                            <a:srgbClr val="000000"/>
                          </a:solidFill>
                          <a:effectLst/>
                          <a:latin typeface="Arial"/>
                        </a:rPr>
                        <a:t>$175.3 </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65176">
                <a:tc>
                  <a:txBody>
                    <a:bodyPr/>
                    <a:lstStyle/>
                    <a:p>
                      <a:r>
                        <a:rPr lang="en-US" sz="900" b="1" dirty="0">
                          <a:solidFill>
                            <a:schemeClr val="tx1"/>
                          </a:solidFill>
                          <a:latin typeface="+mj-lt"/>
                        </a:rPr>
                        <a:t>Gaming</a:t>
                      </a:r>
                    </a:p>
                  </a:txBody>
                  <a:tcPr marL="45720" marR="45720" marT="18288" marB="18288" anchor="ctr">
                    <a:lnL w="9525" cap="flat" cmpd="sng" algn="ctr">
                      <a:solidFill>
                        <a:schemeClr val="bg2"/>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chemeClr val="tx1"/>
                          </a:solidFill>
                          <a:effectLst/>
                          <a:latin typeface="+mj-lt"/>
                        </a:rPr>
                        <a:t>$0</a:t>
                      </a:r>
                    </a:p>
                  </a:txBody>
                  <a:tcPr marL="0" marR="45720" marT="0"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noFill/>
                  </a:tcPr>
                </a:tc>
                <a:tc>
                  <a:txBody>
                    <a:bodyPr/>
                    <a:lstStyle/>
                    <a:p>
                      <a:pPr algn="r" fontAlgn="b"/>
                      <a:r>
                        <a:rPr lang="en-US" sz="900" b="1" i="0" u="none" strike="noStrike" dirty="0">
                          <a:solidFill>
                            <a:schemeClr val="tx1"/>
                          </a:solidFill>
                          <a:effectLst/>
                          <a:latin typeface="+mj-lt"/>
                        </a:rPr>
                        <a:t>$0.0</a:t>
                      </a:r>
                    </a:p>
                  </a:txBody>
                  <a:tcPr marL="0" marR="45720" marT="0" marB="0" anchor="ctr">
                    <a:lnL w="9525" cap="flat" cmpd="sng" algn="ctr">
                      <a:solidFill>
                        <a:schemeClr val="accent2"/>
                      </a:solidFill>
                      <a:prstDash val="sysDot"/>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12"/>
                  </a:ext>
                </a:extLst>
              </a:tr>
              <a:tr h="265176">
                <a:tc>
                  <a:txBody>
                    <a:bodyPr/>
                    <a:lstStyle/>
                    <a:p>
                      <a:r>
                        <a:rPr lang="en-US" sz="900" b="1" dirty="0">
                          <a:solidFill>
                            <a:schemeClr val="tx1"/>
                          </a:solidFill>
                          <a:latin typeface="+mj-lt"/>
                        </a:rPr>
                        <a:t>Western Turnpike</a:t>
                      </a:r>
                      <a:r>
                        <a:rPr lang="en-US" sz="900" b="1" baseline="0" dirty="0">
                          <a:solidFill>
                            <a:schemeClr val="tx1"/>
                          </a:solidFill>
                          <a:latin typeface="+mj-lt"/>
                        </a:rPr>
                        <a:t> (WT) pay-go</a:t>
                      </a:r>
                      <a:endParaRPr lang="en-US" sz="900" b="1" dirty="0">
                        <a:solidFill>
                          <a:schemeClr val="tx1"/>
                        </a:solidFill>
                        <a:latin typeface="+mj-lt"/>
                      </a:endParaRPr>
                    </a:p>
                  </a:txBody>
                  <a:tcPr marL="45720" marR="45720" marT="18288" marB="18288" anchor="ctr">
                    <a:lnL w="9525" cap="flat" cmpd="sng" algn="ctr">
                      <a:solidFill>
                        <a:schemeClr val="bg2"/>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effectLst/>
                          <a:latin typeface="Arial"/>
                        </a:rPr>
                        <a:t>$30.2 </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1" i="0" u="none" strike="noStrike" dirty="0">
                          <a:solidFill>
                            <a:srgbClr val="000000"/>
                          </a:solidFill>
                          <a:effectLst/>
                          <a:latin typeface="Arial"/>
                        </a:rPr>
                        <a:t>$105.0 </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65176">
                <a:tc>
                  <a:txBody>
                    <a:bodyPr/>
                    <a:lstStyle/>
                    <a:p>
                      <a:r>
                        <a:rPr lang="en-US" sz="900" b="1" dirty="0">
                          <a:solidFill>
                            <a:schemeClr val="tx1"/>
                          </a:solidFill>
                          <a:latin typeface="+mj-lt"/>
                        </a:rPr>
                        <a:t>Tobin Bridge (Tobin)</a:t>
                      </a:r>
                      <a:r>
                        <a:rPr lang="en-US" sz="900" b="1" baseline="0" dirty="0">
                          <a:solidFill>
                            <a:schemeClr val="tx1"/>
                          </a:solidFill>
                          <a:latin typeface="+mj-lt"/>
                        </a:rPr>
                        <a:t> pay-go</a:t>
                      </a:r>
                      <a:endParaRPr lang="en-US" sz="900" b="1" dirty="0">
                        <a:solidFill>
                          <a:schemeClr val="tx1"/>
                        </a:solidFill>
                        <a:latin typeface="+mj-lt"/>
                      </a:endParaRPr>
                    </a:p>
                  </a:txBody>
                  <a:tcPr marL="45720" marR="45720" marT="18288" marB="18288" anchor="ctr">
                    <a:lnL w="9525" cap="flat" cmpd="sng" algn="ctr">
                      <a:solidFill>
                        <a:schemeClr val="bg2"/>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effectLst/>
                          <a:latin typeface="Arial"/>
                        </a:rPr>
                        <a:t>$40.9 </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1" i="0" u="none" strike="noStrike" dirty="0">
                          <a:solidFill>
                            <a:srgbClr val="000000"/>
                          </a:solidFill>
                          <a:effectLst/>
                          <a:latin typeface="Arial"/>
                        </a:rPr>
                        <a:t>$232.1 </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65176">
                <a:tc>
                  <a:txBody>
                    <a:bodyPr/>
                    <a:lstStyle/>
                    <a:p>
                      <a:r>
                        <a:rPr lang="en-US" sz="900" b="1" dirty="0">
                          <a:solidFill>
                            <a:schemeClr val="tx1"/>
                          </a:solidFill>
                          <a:latin typeface="+mj-lt"/>
                        </a:rPr>
                        <a:t>Reimbursable and 3</a:t>
                      </a:r>
                      <a:r>
                        <a:rPr lang="en-US" sz="900" b="1" baseline="30000" dirty="0">
                          <a:solidFill>
                            <a:schemeClr val="tx1"/>
                          </a:solidFill>
                          <a:latin typeface="+mj-lt"/>
                        </a:rPr>
                        <a:t>rd</a:t>
                      </a:r>
                      <a:r>
                        <a:rPr lang="en-US" sz="900" b="1" dirty="0">
                          <a:solidFill>
                            <a:schemeClr val="tx1"/>
                          </a:solidFill>
                          <a:latin typeface="+mj-lt"/>
                        </a:rPr>
                        <a:t> parties</a:t>
                      </a:r>
                    </a:p>
                  </a:txBody>
                  <a:tcPr marL="45720" marR="45720" marT="18288" marB="18288" anchor="ctr">
                    <a:lnL w="9525" cap="flat" cmpd="sng" algn="ctr">
                      <a:solidFill>
                        <a:schemeClr val="bg2"/>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effectLst/>
                          <a:latin typeface="Arial"/>
                        </a:rPr>
                        <a:t>$3.6 </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1" i="0" u="none" strike="noStrike" dirty="0">
                          <a:solidFill>
                            <a:srgbClr val="000000"/>
                          </a:solidFill>
                          <a:effectLst/>
                          <a:latin typeface="Arial"/>
                        </a:rPr>
                        <a:t>$34.2 </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65176">
                <a:tc>
                  <a:txBody>
                    <a:bodyPr/>
                    <a:lstStyle/>
                    <a:p>
                      <a:r>
                        <a:rPr lang="en-US" sz="900" b="1" dirty="0">
                          <a:solidFill>
                            <a:schemeClr val="tx1"/>
                          </a:solidFill>
                          <a:latin typeface="+mj-lt"/>
                        </a:rPr>
                        <a:t>Municipal and local funds</a:t>
                      </a:r>
                    </a:p>
                  </a:txBody>
                  <a:tcPr marL="45720" marR="45720" marT="18288" marB="18288" anchor="ctr">
                    <a:lnL w="9525" cap="flat" cmpd="sng" algn="ctr">
                      <a:solidFill>
                        <a:schemeClr val="bg2"/>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effectLst/>
                          <a:latin typeface="Arial"/>
                        </a:rPr>
                        <a:t>$3.3 </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1" i="0" u="none" strike="noStrike" dirty="0">
                          <a:solidFill>
                            <a:srgbClr val="000000"/>
                          </a:solidFill>
                          <a:effectLst/>
                          <a:latin typeface="Arial"/>
                        </a:rPr>
                        <a:t>$14.3 </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265176">
                <a:tc>
                  <a:txBody>
                    <a:bodyPr/>
                    <a:lstStyle/>
                    <a:p>
                      <a:pPr algn="l" fontAlgn="b"/>
                      <a:r>
                        <a:rPr lang="en-US" sz="900" b="1" i="0" u="none" strike="noStrike" dirty="0">
                          <a:solidFill>
                            <a:schemeClr val="tx1"/>
                          </a:solidFill>
                          <a:effectLst/>
                          <a:latin typeface="+mj-lt"/>
                        </a:rPr>
                        <a:t>Public</a:t>
                      </a:r>
                      <a:r>
                        <a:rPr lang="en-US" sz="900" b="1" i="0" u="none" strike="noStrike" baseline="0" dirty="0">
                          <a:solidFill>
                            <a:schemeClr val="tx1"/>
                          </a:solidFill>
                          <a:effectLst/>
                          <a:latin typeface="+mj-lt"/>
                        </a:rPr>
                        <a:t> private partnerships</a:t>
                      </a:r>
                      <a:endParaRPr lang="en-US" sz="900" b="1" i="0" u="none" strike="noStrike" dirty="0">
                        <a:solidFill>
                          <a:schemeClr val="tx1"/>
                        </a:solidFill>
                        <a:effectLst/>
                        <a:latin typeface="+mj-lt"/>
                      </a:endParaRPr>
                    </a:p>
                  </a:txBody>
                  <a:tcPr marL="45720" marR="45720" marT="18288" marB="18288" anchor="ctr">
                    <a:lnL w="9525" cap="flat" cmpd="sng" algn="ctr">
                      <a:solidFill>
                        <a:schemeClr val="bg2"/>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chemeClr val="tx1"/>
                          </a:solidFill>
                          <a:effectLst/>
                          <a:latin typeface="+mj-lt"/>
                        </a:rPr>
                        <a:t>$0.0</a:t>
                      </a:r>
                    </a:p>
                  </a:txBody>
                  <a:tcPr marL="0" marR="45720" marT="0"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1" i="0" u="none" strike="noStrike" dirty="0">
                          <a:solidFill>
                            <a:schemeClr val="tx1"/>
                          </a:solidFill>
                          <a:effectLst/>
                          <a:latin typeface="+mj-lt"/>
                        </a:rPr>
                        <a:t>$0.0</a:t>
                      </a:r>
                    </a:p>
                  </a:txBody>
                  <a:tcPr marL="0" marR="45720" marT="0" marB="0" anchor="ctr">
                    <a:lnL w="9525" cap="flat" cmpd="sng" algn="ctr">
                      <a:solidFill>
                        <a:schemeClr val="accent2"/>
                      </a:solidFill>
                      <a:prstDash val="sysDot"/>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65176">
                <a:tc>
                  <a:txBody>
                    <a:bodyPr/>
                    <a:lstStyle/>
                    <a:p>
                      <a:r>
                        <a:rPr lang="en-US" sz="900" b="1" dirty="0">
                          <a:solidFill>
                            <a:schemeClr val="bg1"/>
                          </a:solidFill>
                          <a:latin typeface="+mj-lt"/>
                        </a:rPr>
                        <a:t>Subtotal non-federal sources</a:t>
                      </a:r>
                    </a:p>
                  </a:txBody>
                  <a:tcPr marL="45720" marR="45720" marT="18288" marB="18288" anchor="ctr">
                    <a:lnL w="9525" cap="flat" cmpd="sng" algn="ctr">
                      <a:solidFill>
                        <a:schemeClr val="bg2"/>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900" b="1" i="0" u="none" strike="noStrike" dirty="0">
                          <a:solidFill>
                            <a:schemeClr val="bg1"/>
                          </a:solidFill>
                          <a:effectLst/>
                          <a:latin typeface="Arial"/>
                        </a:rPr>
                        <a:t>$1,214.3 </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900" b="1" i="0" u="none" strike="noStrike">
                          <a:solidFill>
                            <a:schemeClr val="bg1"/>
                          </a:solidFill>
                          <a:effectLst/>
                          <a:latin typeface="Arial"/>
                        </a:rPr>
                        <a:t>$5,206.4 </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10018"/>
                  </a:ext>
                </a:extLst>
              </a:tr>
              <a:tr h="265176">
                <a:tc>
                  <a:txBody>
                    <a:bodyPr/>
                    <a:lstStyle/>
                    <a:p>
                      <a:r>
                        <a:rPr lang="en-US" sz="900" b="1" dirty="0">
                          <a:solidFill>
                            <a:schemeClr val="bg1"/>
                          </a:solidFill>
                          <a:latin typeface="+mj-lt"/>
                        </a:rPr>
                        <a:t>Total sources</a:t>
                      </a:r>
                    </a:p>
                  </a:txBody>
                  <a:tcPr marL="45720" marR="45720" marT="18288" marB="18288" anchor="ctr">
                    <a:lnL w="9525" cap="flat" cmpd="sng" algn="ctr">
                      <a:solidFill>
                        <a:schemeClr val="bg2"/>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12700" cap="flat" cmpd="sng" algn="ctr">
                      <a:noFill/>
                      <a:prstDash val="sysDot"/>
                      <a:round/>
                      <a:headEnd type="none" w="med" len="med"/>
                      <a:tailEnd type="none" w="med" len="med"/>
                    </a:lnB>
                    <a:solidFill>
                      <a:schemeClr val="accent1"/>
                    </a:solidFill>
                  </a:tcPr>
                </a:tc>
                <a:tc>
                  <a:txBody>
                    <a:bodyPr/>
                    <a:lstStyle/>
                    <a:p>
                      <a:pPr algn="r" fontAlgn="b"/>
                      <a:r>
                        <a:rPr lang="en-US" sz="900" b="1" i="0" u="none" strike="noStrike" dirty="0">
                          <a:solidFill>
                            <a:schemeClr val="bg1"/>
                          </a:solidFill>
                          <a:effectLst/>
                          <a:latin typeface="Arial" panose="020B0604020202020204" pitchFamily="34" charset="0"/>
                          <a:cs typeface="Arial" panose="020B0604020202020204" pitchFamily="34" charset="0"/>
                        </a:rPr>
                        <a:t>$1,871.3 </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12700" cap="flat" cmpd="sng" algn="ctr">
                      <a:noFill/>
                      <a:prstDash val="sysDot"/>
                      <a:round/>
                      <a:headEnd type="none" w="med" len="med"/>
                      <a:tailEnd type="none" w="med" len="med"/>
                    </a:lnB>
                    <a:solidFill>
                      <a:schemeClr val="accent1"/>
                    </a:solidFill>
                  </a:tcPr>
                </a:tc>
                <a:tc>
                  <a:txBody>
                    <a:bodyPr/>
                    <a:lstStyle/>
                    <a:p>
                      <a:pPr algn="r" fontAlgn="b"/>
                      <a:r>
                        <a:rPr lang="en-US" sz="900" b="1" i="0" u="none" strike="noStrike" dirty="0">
                          <a:solidFill>
                            <a:schemeClr val="bg1"/>
                          </a:solidFill>
                          <a:effectLst/>
                          <a:latin typeface="Arial"/>
                        </a:rPr>
                        <a:t>$9,236.7 </a:t>
                      </a:r>
                    </a:p>
                  </a:txBody>
                  <a:tcPr marL="9525" marR="9525" marT="9525" marB="0" anchor="ctr">
                    <a:lnL w="9525" cap="flat" cmpd="sng" algn="ctr">
                      <a:solidFill>
                        <a:schemeClr val="accent2"/>
                      </a:solidFill>
                      <a:prstDash val="sysDot"/>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12700" cap="flat" cmpd="sng" algn="ctr">
                      <a:noFill/>
                      <a:prstDash val="sysDot"/>
                      <a:round/>
                      <a:headEnd type="none" w="med" len="med"/>
                      <a:tailEnd type="none" w="med" len="med"/>
                    </a:lnB>
                    <a:solidFill>
                      <a:schemeClr val="accent1"/>
                    </a:solidFill>
                  </a:tcPr>
                </a:tc>
                <a:extLst>
                  <a:ext uri="{0D108BD9-81ED-4DB2-BD59-A6C34878D82A}">
                    <a16:rowId xmlns:a16="http://schemas.microsoft.com/office/drawing/2014/main" val="10019"/>
                  </a:ext>
                </a:extLst>
              </a:tr>
            </a:tbl>
          </a:graphicData>
        </a:graphic>
      </p:graphicFrame>
      <p:sp>
        <p:nvSpPr>
          <p:cNvPr id="3" name="Rectangle 2"/>
          <p:cNvSpPr/>
          <p:nvPr/>
        </p:nvSpPr>
        <p:spPr>
          <a:xfrm>
            <a:off x="1190948" y="6265913"/>
            <a:ext cx="1920719" cy="215444"/>
          </a:xfrm>
          <a:prstGeom prst="rect">
            <a:avLst/>
          </a:prstGeom>
        </p:spPr>
        <p:txBody>
          <a:bodyPr wrap="none">
            <a:spAutoFit/>
          </a:bodyPr>
          <a:lstStyle/>
          <a:p>
            <a:r>
              <a:rPr lang="en-US" sz="800" dirty="0">
                <a:solidFill>
                  <a:srgbClr val="262626"/>
                </a:solidFill>
              </a:rPr>
              <a:t>** Totals may not add due to rounding</a:t>
            </a:r>
          </a:p>
        </p:txBody>
      </p:sp>
    </p:spTree>
    <p:extLst>
      <p:ext uri="{BB962C8B-B14F-4D97-AF65-F5344CB8AC3E}">
        <p14:creationId xmlns:p14="http://schemas.microsoft.com/office/powerpoint/2010/main" val="30164608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77" y="76354"/>
            <a:ext cx="8972185" cy="572257"/>
          </a:xfrm>
        </p:spPr>
        <p:txBody>
          <a:bodyPr/>
          <a:lstStyle/>
          <a:p>
            <a:r>
              <a:rPr lang="en-US" dirty="0">
                <a:solidFill>
                  <a:schemeClr val="accent5"/>
                </a:solidFill>
              </a:rPr>
              <a:t>Reliability programs for  </a:t>
            </a:r>
            <a:r>
              <a:rPr lang="en-US" dirty="0">
                <a:solidFill>
                  <a:schemeClr val="tx1"/>
                </a:solidFill>
              </a:rPr>
              <a:t>Highway</a:t>
            </a:r>
            <a:endParaRPr lang="en-US" dirty="0"/>
          </a:p>
        </p:txBody>
      </p:sp>
      <p:sp>
        <p:nvSpPr>
          <p:cNvPr id="3" name="Content Placeholder 2"/>
          <p:cNvSpPr>
            <a:spLocks noGrp="1"/>
          </p:cNvSpPr>
          <p:nvPr>
            <p:ph sz="half" idx="1"/>
          </p:nvPr>
        </p:nvSpPr>
        <p:spPr>
          <a:xfrm>
            <a:off x="101876" y="725577"/>
            <a:ext cx="4114800" cy="880607"/>
          </a:xfrm>
        </p:spPr>
        <p:txBody>
          <a:bodyPr/>
          <a:lstStyle/>
          <a:p>
            <a:pPr marL="0" indent="0">
              <a:buNone/>
            </a:pPr>
            <a:r>
              <a:rPr lang="en-US" b="1" dirty="0"/>
              <a:t>All-electronic tolling</a:t>
            </a:r>
          </a:p>
        </p:txBody>
      </p:sp>
      <p:sp>
        <p:nvSpPr>
          <p:cNvPr id="5" name="Content Placeholder 8"/>
          <p:cNvSpPr txBox="1">
            <a:spLocks/>
          </p:cNvSpPr>
          <p:nvPr/>
        </p:nvSpPr>
        <p:spPr>
          <a:xfrm>
            <a:off x="101876" y="1955529"/>
            <a:ext cx="4114800" cy="1011634"/>
          </a:xfrm>
          <a:prstGeom prst="rect">
            <a:avLst/>
          </a:prstGeom>
        </p:spPr>
        <p:txBody>
          <a:bodyPr vert="horz" lIns="91216" tIns="45609" rIns="91216" bIns="45609"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200" dirty="0">
                <a:solidFill>
                  <a:srgbClr val="262626"/>
                </a:solidFill>
              </a:rPr>
              <a:t>This program converted the I-90 corridor from the New York border to Boston from a cash, toll booth system to a cashless system. Included in the program is the demolition of the former toll booths and realignment of exits and interchanges on the I-90 corridor. </a:t>
            </a:r>
          </a:p>
        </p:txBody>
      </p:sp>
      <p:sp>
        <p:nvSpPr>
          <p:cNvPr id="6" name="Text Placeholder 12"/>
          <p:cNvSpPr txBox="1">
            <a:spLocks/>
          </p:cNvSpPr>
          <p:nvPr/>
        </p:nvSpPr>
        <p:spPr>
          <a:xfrm>
            <a:off x="101876" y="1677530"/>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purpose and need statement:</a:t>
            </a:r>
          </a:p>
        </p:txBody>
      </p:sp>
      <p:cxnSp>
        <p:nvCxnSpPr>
          <p:cNvPr id="7" name="Straight Connector 6"/>
          <p:cNvCxnSpPr/>
          <p:nvPr/>
        </p:nvCxnSpPr>
        <p:spPr>
          <a:xfrm>
            <a:off x="10187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5245" y="296716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9" name="Text Placeholder 12"/>
          <p:cNvSpPr txBox="1">
            <a:spLocks/>
          </p:cNvSpPr>
          <p:nvPr/>
        </p:nvSpPr>
        <p:spPr>
          <a:xfrm>
            <a:off x="101876" y="3069103"/>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performance:</a:t>
            </a:r>
          </a:p>
        </p:txBody>
      </p:sp>
      <p:grpSp>
        <p:nvGrpSpPr>
          <p:cNvPr id="10" name="Group 9"/>
          <p:cNvGrpSpPr/>
          <p:nvPr/>
        </p:nvGrpSpPr>
        <p:grpSpPr>
          <a:xfrm>
            <a:off x="197288" y="3397718"/>
            <a:ext cx="1510943" cy="345600"/>
            <a:chOff x="3665356" y="2014191"/>
            <a:chExt cx="1510943" cy="345600"/>
          </a:xfrm>
        </p:grpSpPr>
        <p:sp>
          <p:nvSpPr>
            <p:cNvPr id="11" name="Rectangle 10"/>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Tracker target</a:t>
              </a:r>
            </a:p>
          </p:txBody>
        </p:sp>
      </p:grpSp>
      <p:sp>
        <p:nvSpPr>
          <p:cNvPr id="13" name="Rectangle 12"/>
          <p:cNvSpPr/>
          <p:nvPr/>
        </p:nvSpPr>
        <p:spPr>
          <a:xfrm>
            <a:off x="1546864" y="342048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marL="0" lvl="1" defTabSz="532094">
              <a:lnSpc>
                <a:spcPct val="90000"/>
              </a:lnSpc>
              <a:spcBef>
                <a:spcPct val="0"/>
              </a:spcBef>
              <a:spcAft>
                <a:spcPct val="15000"/>
              </a:spcAft>
            </a:pPr>
            <a:r>
              <a:rPr lang="en-US" sz="1100" b="1" dirty="0">
                <a:solidFill>
                  <a:srgbClr val="262626">
                    <a:hueOff val="0"/>
                    <a:satOff val="0"/>
                    <a:lumOff val="0"/>
                    <a:alphaOff val="0"/>
                  </a:srgbClr>
                </a:solidFill>
              </a:rPr>
              <a:t>2018 – 90%; 2020 – 92%; Long term - 95% E-Z Pass payment rate (vs. pay-by-plate)</a:t>
            </a:r>
          </a:p>
        </p:txBody>
      </p:sp>
      <p:grpSp>
        <p:nvGrpSpPr>
          <p:cNvPr id="14" name="Group 13"/>
          <p:cNvGrpSpPr/>
          <p:nvPr/>
        </p:nvGrpSpPr>
        <p:grpSpPr>
          <a:xfrm>
            <a:off x="197288" y="3937863"/>
            <a:ext cx="1881556" cy="345600"/>
            <a:chOff x="6310812" y="2012892"/>
            <a:chExt cx="1881556" cy="345600"/>
          </a:xfrm>
        </p:grpSpPr>
        <p:sp>
          <p:nvSpPr>
            <p:cNvPr id="15" name="Rectangle 14"/>
            <p:cNvSpPr/>
            <p:nvPr/>
          </p:nvSpPr>
          <p:spPr>
            <a:xfrm>
              <a:off x="6310812" y="2039472"/>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6310812" y="2012892"/>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PfP tool forecast</a:t>
              </a:r>
            </a:p>
          </p:txBody>
        </p:sp>
      </p:grpSp>
      <p:sp>
        <p:nvSpPr>
          <p:cNvPr id="17" name="Rectangle 16"/>
          <p:cNvSpPr/>
          <p:nvPr/>
        </p:nvSpPr>
        <p:spPr>
          <a:xfrm>
            <a:off x="1546864" y="3961926"/>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ctr" anchorCtr="0">
            <a:noAutofit/>
          </a:bodyPr>
          <a:lstStyle/>
          <a:p>
            <a:pPr marL="0" lvl="1" defTabSz="532094">
              <a:lnSpc>
                <a:spcPct val="90000"/>
              </a:lnSpc>
              <a:spcBef>
                <a:spcPct val="0"/>
              </a:spcBef>
              <a:spcAft>
                <a:spcPct val="15000"/>
              </a:spcAft>
            </a:pPr>
            <a:r>
              <a:rPr lang="en-US" sz="1100" b="1" dirty="0">
                <a:solidFill>
                  <a:srgbClr val="262626">
                    <a:hueOff val="0"/>
                    <a:satOff val="0"/>
                    <a:lumOff val="0"/>
                    <a:alphaOff val="0"/>
                  </a:srgbClr>
                </a:solidFill>
              </a:rPr>
              <a:t>Not forecasted in PfP tool</a:t>
            </a:r>
          </a:p>
        </p:txBody>
      </p:sp>
      <p:sp>
        <p:nvSpPr>
          <p:cNvPr id="18" name="Text Placeholder 10"/>
          <p:cNvSpPr txBox="1">
            <a:spLocks/>
          </p:cNvSpPr>
          <p:nvPr/>
        </p:nvSpPr>
        <p:spPr>
          <a:xfrm>
            <a:off x="197475" y="4856338"/>
            <a:ext cx="4092570" cy="343076"/>
          </a:xfrm>
          <a:prstGeom prst="rect">
            <a:avLst/>
          </a:prstGeom>
        </p:spPr>
        <p:txBody>
          <a:bodyPr lIns="0"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FY2019-2023 program budget:</a:t>
            </a:r>
          </a:p>
        </p:txBody>
      </p:sp>
      <p:sp>
        <p:nvSpPr>
          <p:cNvPr id="19" name="Text Placeholder 9"/>
          <p:cNvSpPr txBox="1">
            <a:spLocks/>
          </p:cNvSpPr>
          <p:nvPr/>
        </p:nvSpPr>
        <p:spPr>
          <a:xfrm>
            <a:off x="197475" y="5199424"/>
            <a:ext cx="4239058" cy="341896"/>
          </a:xfrm>
          <a:prstGeom prst="rect">
            <a:avLst/>
          </a:prstGeom>
        </p:spPr>
        <p:txBody>
          <a:bodyPr lIns="0" tIns="45609" rIns="0"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262626"/>
                </a:solidFill>
              </a:rPr>
              <a:t>$66.6 million – full implementation achieved; no spending in 2019-2023; program will be closed</a:t>
            </a:r>
          </a:p>
        </p:txBody>
      </p:sp>
      <p:cxnSp>
        <p:nvCxnSpPr>
          <p:cNvPr id="20" name="Straight Connector 19"/>
          <p:cNvCxnSpPr/>
          <p:nvPr/>
        </p:nvCxnSpPr>
        <p:spPr>
          <a:xfrm>
            <a:off x="101876" y="4780644"/>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24" name="Content Placeholder 2"/>
          <p:cNvSpPr>
            <a:spLocks noGrp="1"/>
          </p:cNvSpPr>
          <p:nvPr>
            <p:ph sz="half" idx="1"/>
          </p:nvPr>
        </p:nvSpPr>
        <p:spPr>
          <a:xfrm>
            <a:off x="4885895" y="725577"/>
            <a:ext cx="4114800" cy="880607"/>
          </a:xfrm>
        </p:spPr>
        <p:txBody>
          <a:bodyPr/>
          <a:lstStyle/>
          <a:p>
            <a:pPr marL="0" indent="0">
              <a:buNone/>
            </a:pPr>
            <a:r>
              <a:rPr lang="en-US" b="1" dirty="0"/>
              <a:t>Bridge</a:t>
            </a:r>
          </a:p>
        </p:txBody>
      </p:sp>
      <p:sp>
        <p:nvSpPr>
          <p:cNvPr id="25" name="Content Placeholder 8"/>
          <p:cNvSpPr txBox="1">
            <a:spLocks/>
          </p:cNvSpPr>
          <p:nvPr/>
        </p:nvSpPr>
        <p:spPr>
          <a:xfrm>
            <a:off x="4885895" y="1955529"/>
            <a:ext cx="4114800" cy="1011634"/>
          </a:xfrm>
          <a:prstGeom prst="rect">
            <a:avLst/>
          </a:prstGeom>
        </p:spPr>
        <p:txBody>
          <a:bodyPr vert="horz" lIns="91216" tIns="45609" rIns="91216" bIns="45609"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200" dirty="0">
                <a:solidFill>
                  <a:srgbClr val="262626"/>
                </a:solidFill>
              </a:rPr>
              <a:t>This program maintains, reconstructs and replaces state and municipally owned bridges across the Commonwealth. </a:t>
            </a:r>
          </a:p>
        </p:txBody>
      </p:sp>
      <p:sp>
        <p:nvSpPr>
          <p:cNvPr id="26" name="Text Placeholder 12"/>
          <p:cNvSpPr txBox="1">
            <a:spLocks/>
          </p:cNvSpPr>
          <p:nvPr/>
        </p:nvSpPr>
        <p:spPr>
          <a:xfrm>
            <a:off x="4885895" y="1677530"/>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purpose and need statement:</a:t>
            </a:r>
          </a:p>
        </p:txBody>
      </p:sp>
      <p:sp>
        <p:nvSpPr>
          <p:cNvPr id="27" name="Text Placeholder 12"/>
          <p:cNvSpPr txBox="1">
            <a:spLocks/>
          </p:cNvSpPr>
          <p:nvPr/>
        </p:nvSpPr>
        <p:spPr>
          <a:xfrm>
            <a:off x="4885895" y="3069103"/>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performance:</a:t>
            </a:r>
          </a:p>
        </p:txBody>
      </p:sp>
      <p:grpSp>
        <p:nvGrpSpPr>
          <p:cNvPr id="28" name="Group 27"/>
          <p:cNvGrpSpPr/>
          <p:nvPr/>
        </p:nvGrpSpPr>
        <p:grpSpPr>
          <a:xfrm>
            <a:off x="4981328" y="3397718"/>
            <a:ext cx="1510943" cy="345600"/>
            <a:chOff x="3665356" y="2014191"/>
            <a:chExt cx="1510943" cy="345600"/>
          </a:xfrm>
        </p:grpSpPr>
        <p:sp>
          <p:nvSpPr>
            <p:cNvPr id="29" name="Rectangle 28"/>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29"/>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Tracker target</a:t>
              </a:r>
            </a:p>
          </p:txBody>
        </p:sp>
      </p:grpSp>
      <p:sp>
        <p:nvSpPr>
          <p:cNvPr id="31" name="Rectangle 30"/>
          <p:cNvSpPr/>
          <p:nvPr/>
        </p:nvSpPr>
        <p:spPr>
          <a:xfrm>
            <a:off x="6330883" y="3420482"/>
            <a:ext cx="2743201" cy="4857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0" rIns="85134" bIns="95777" numCol="1" spcCol="1270" anchor="ctr" anchorCtr="0">
            <a:noAutofit/>
          </a:bodyPr>
          <a:lstStyle/>
          <a:p>
            <a:pPr defTabSz="912158"/>
            <a:r>
              <a:rPr lang="en-US" sz="1100" b="1" dirty="0">
                <a:solidFill>
                  <a:srgbClr val="262626">
                    <a:hueOff val="0"/>
                    <a:satOff val="0"/>
                    <a:lumOff val="0"/>
                    <a:alphaOff val="0"/>
                  </a:srgbClr>
                </a:solidFill>
              </a:rPr>
              <a:t>2018 - &lt;14%; 2020 - &lt;13%; Long term &lt;10% NHS deck area in structural deficiency</a:t>
            </a:r>
            <a:endParaRPr lang="en-US" sz="1100" b="1" dirty="0">
              <a:solidFill>
                <a:srgbClr val="FF0000"/>
              </a:solidFill>
            </a:endParaRPr>
          </a:p>
        </p:txBody>
      </p:sp>
      <p:grpSp>
        <p:nvGrpSpPr>
          <p:cNvPr id="32" name="Group 31"/>
          <p:cNvGrpSpPr/>
          <p:nvPr/>
        </p:nvGrpSpPr>
        <p:grpSpPr>
          <a:xfrm>
            <a:off x="4981307" y="3961926"/>
            <a:ext cx="1881556" cy="345600"/>
            <a:chOff x="6310812" y="2036955"/>
            <a:chExt cx="1881556" cy="345600"/>
          </a:xfrm>
        </p:grpSpPr>
        <p:sp>
          <p:nvSpPr>
            <p:cNvPr id="33" name="Rectangle 32"/>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Rectangle 33"/>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PfP tool forecast</a:t>
              </a:r>
            </a:p>
          </p:txBody>
        </p:sp>
      </p:grpSp>
      <p:sp>
        <p:nvSpPr>
          <p:cNvPr id="35" name="Rectangle 34"/>
          <p:cNvSpPr/>
          <p:nvPr/>
        </p:nvSpPr>
        <p:spPr>
          <a:xfrm>
            <a:off x="6330883" y="3961926"/>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ctr" anchorCtr="0">
            <a:noAutofit/>
          </a:bodyPr>
          <a:lstStyle/>
          <a:p>
            <a:pPr defTabSz="912158"/>
            <a:r>
              <a:rPr lang="en-US" sz="1100" b="1" dirty="0">
                <a:solidFill>
                  <a:srgbClr val="262626"/>
                </a:solidFill>
              </a:rPr>
              <a:t>Under development</a:t>
            </a:r>
          </a:p>
        </p:txBody>
      </p:sp>
      <p:sp>
        <p:nvSpPr>
          <p:cNvPr id="36" name="Text Placeholder 10"/>
          <p:cNvSpPr txBox="1">
            <a:spLocks/>
          </p:cNvSpPr>
          <p:nvPr/>
        </p:nvSpPr>
        <p:spPr>
          <a:xfrm>
            <a:off x="4981494" y="4856338"/>
            <a:ext cx="4092570" cy="343076"/>
          </a:xfrm>
          <a:prstGeom prst="rect">
            <a:avLst/>
          </a:prstGeom>
        </p:spPr>
        <p:txBody>
          <a:bodyPr lIns="0"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FY2019-2023 program budget:</a:t>
            </a:r>
          </a:p>
        </p:txBody>
      </p:sp>
      <p:sp>
        <p:nvSpPr>
          <p:cNvPr id="37" name="Text Placeholder 9"/>
          <p:cNvSpPr txBox="1">
            <a:spLocks/>
          </p:cNvSpPr>
          <p:nvPr/>
        </p:nvSpPr>
        <p:spPr>
          <a:xfrm>
            <a:off x="4981494" y="5199424"/>
            <a:ext cx="4114800" cy="341896"/>
          </a:xfrm>
          <a:prstGeom prst="rect">
            <a:avLst/>
          </a:prstGeom>
        </p:spPr>
        <p:txBody>
          <a:bodyPr lIns="0" tIns="45609" rIns="0"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262626"/>
                </a:solidFill>
              </a:rPr>
              <a:t>$2,281.7 million over five years</a:t>
            </a:r>
          </a:p>
        </p:txBody>
      </p:sp>
      <p:cxnSp>
        <p:nvCxnSpPr>
          <p:cNvPr id="40" name="Straight Connector 39"/>
          <p:cNvCxnSpPr/>
          <p:nvPr/>
        </p:nvCxnSpPr>
        <p:spPr>
          <a:xfrm>
            <a:off x="481252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885895" y="296716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812526" y="4780644"/>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97291" y="4434622"/>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09" tIns="45609" rIns="91216" bIns="45609" rtlCol="0" anchor="ctr"/>
          <a:lstStyle/>
          <a:p>
            <a:pPr defTabSz="912158"/>
            <a:r>
              <a:rPr lang="en-US" sz="1200" b="1" dirty="0">
                <a:solidFill>
                  <a:srgbClr val="FFFFFF"/>
                </a:solidFill>
              </a:rPr>
              <a:t>Other indicators</a:t>
            </a:r>
          </a:p>
        </p:txBody>
      </p:sp>
      <p:sp>
        <p:nvSpPr>
          <p:cNvPr id="39" name="Rectangle 38"/>
          <p:cNvSpPr/>
          <p:nvPr/>
        </p:nvSpPr>
        <p:spPr>
          <a:xfrm>
            <a:off x="4981311" y="4433741"/>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09" tIns="45609" rIns="91216" bIns="45609" rtlCol="0" anchor="ctr"/>
          <a:lstStyle/>
          <a:p>
            <a:pPr defTabSz="912158"/>
            <a:r>
              <a:rPr lang="en-US" sz="1200" b="1" dirty="0">
                <a:solidFill>
                  <a:srgbClr val="FFFFFF"/>
                </a:solidFill>
              </a:rPr>
              <a:t>Other indicators</a:t>
            </a:r>
          </a:p>
        </p:txBody>
      </p:sp>
      <p:sp>
        <p:nvSpPr>
          <p:cNvPr id="43" name="Rectangle 42"/>
          <p:cNvSpPr/>
          <p:nvPr/>
        </p:nvSpPr>
        <p:spPr>
          <a:xfrm>
            <a:off x="6330883" y="4449617"/>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ctr" anchorCtr="0">
            <a:noAutofit/>
          </a:bodyPr>
          <a:lstStyle/>
          <a:p>
            <a:pPr marL="0" lvl="1" defTabSz="532094">
              <a:lnSpc>
                <a:spcPct val="90000"/>
              </a:lnSpc>
              <a:spcBef>
                <a:spcPct val="0"/>
              </a:spcBef>
              <a:spcAft>
                <a:spcPct val="15000"/>
              </a:spcAft>
            </a:pPr>
            <a:r>
              <a:rPr lang="en-US" sz="1100" b="1" dirty="0">
                <a:solidFill>
                  <a:srgbClr val="262626"/>
                </a:solidFill>
              </a:rPr>
              <a:t>To be determined</a:t>
            </a:r>
          </a:p>
        </p:txBody>
      </p:sp>
      <p:sp>
        <p:nvSpPr>
          <p:cNvPr id="44" name="Rectangle 43"/>
          <p:cNvSpPr/>
          <p:nvPr/>
        </p:nvSpPr>
        <p:spPr>
          <a:xfrm>
            <a:off x="1546864" y="4441038"/>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ctr" anchorCtr="0">
            <a:noAutofit/>
          </a:bodyPr>
          <a:lstStyle/>
          <a:p>
            <a:pPr marL="0" lvl="1" defTabSz="532094">
              <a:lnSpc>
                <a:spcPct val="90000"/>
              </a:lnSpc>
              <a:spcBef>
                <a:spcPct val="0"/>
              </a:spcBef>
              <a:spcAft>
                <a:spcPct val="15000"/>
              </a:spcAft>
            </a:pPr>
            <a:r>
              <a:rPr lang="en-US" sz="1100" b="1" dirty="0">
                <a:solidFill>
                  <a:srgbClr val="262626"/>
                </a:solidFill>
              </a:rPr>
              <a:t>To be determined</a:t>
            </a:r>
          </a:p>
        </p:txBody>
      </p:sp>
    </p:spTree>
    <p:extLst>
      <p:ext uri="{BB962C8B-B14F-4D97-AF65-F5344CB8AC3E}">
        <p14:creationId xmlns:p14="http://schemas.microsoft.com/office/powerpoint/2010/main" val="8208214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1876" y="725577"/>
            <a:ext cx="4114800" cy="880607"/>
          </a:xfrm>
        </p:spPr>
        <p:txBody>
          <a:bodyPr>
            <a:noAutofit/>
          </a:bodyPr>
          <a:lstStyle/>
          <a:p>
            <a:pPr marL="0" indent="0">
              <a:buNone/>
            </a:pPr>
            <a:r>
              <a:rPr lang="en-US" b="1" dirty="0">
                <a:cs typeface="Arial" panose="020B0604020202020204" pitchFamily="34" charset="0"/>
              </a:rPr>
              <a:t>Equipment</a:t>
            </a:r>
            <a:endParaRPr lang="en-US" b="1" dirty="0"/>
          </a:p>
        </p:txBody>
      </p:sp>
      <p:sp>
        <p:nvSpPr>
          <p:cNvPr id="5" name="Content Placeholder 8"/>
          <p:cNvSpPr txBox="1">
            <a:spLocks/>
          </p:cNvSpPr>
          <p:nvPr/>
        </p:nvSpPr>
        <p:spPr>
          <a:xfrm>
            <a:off x="101876" y="1955529"/>
            <a:ext cx="4114800" cy="1011634"/>
          </a:xfrm>
          <a:prstGeom prst="rect">
            <a:avLst/>
          </a:prstGeom>
        </p:spPr>
        <p:txBody>
          <a:bodyPr vert="horz" lIns="91216" tIns="45609" rIns="91216" bIns="45609"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200" dirty="0">
                <a:solidFill>
                  <a:srgbClr val="262626"/>
                </a:solidFill>
              </a:rPr>
              <a:t>This program makes routine purchases of vehicles, equipment and other capital assets. This program is necessary for the daily operation of the department. </a:t>
            </a:r>
          </a:p>
        </p:txBody>
      </p:sp>
      <p:sp>
        <p:nvSpPr>
          <p:cNvPr id="6" name="Text Placeholder 12"/>
          <p:cNvSpPr txBox="1">
            <a:spLocks/>
          </p:cNvSpPr>
          <p:nvPr/>
        </p:nvSpPr>
        <p:spPr>
          <a:xfrm>
            <a:off x="101876" y="1677530"/>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purpose and need statement:</a:t>
            </a:r>
          </a:p>
        </p:txBody>
      </p:sp>
      <p:cxnSp>
        <p:nvCxnSpPr>
          <p:cNvPr id="7" name="Straight Connector 6"/>
          <p:cNvCxnSpPr/>
          <p:nvPr/>
        </p:nvCxnSpPr>
        <p:spPr>
          <a:xfrm>
            <a:off x="10187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5245" y="296716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9" name="Text Placeholder 12"/>
          <p:cNvSpPr txBox="1">
            <a:spLocks/>
          </p:cNvSpPr>
          <p:nvPr/>
        </p:nvSpPr>
        <p:spPr>
          <a:xfrm>
            <a:off x="101876" y="3069103"/>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performance:</a:t>
            </a:r>
          </a:p>
        </p:txBody>
      </p:sp>
      <p:grpSp>
        <p:nvGrpSpPr>
          <p:cNvPr id="10" name="Group 9"/>
          <p:cNvGrpSpPr/>
          <p:nvPr/>
        </p:nvGrpSpPr>
        <p:grpSpPr>
          <a:xfrm>
            <a:off x="197288" y="3397718"/>
            <a:ext cx="1510943" cy="345600"/>
            <a:chOff x="3665356" y="2014191"/>
            <a:chExt cx="1510943" cy="345600"/>
          </a:xfrm>
        </p:grpSpPr>
        <p:sp>
          <p:nvSpPr>
            <p:cNvPr id="11" name="Rectangle 10"/>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Tracker target</a:t>
              </a:r>
            </a:p>
          </p:txBody>
        </p:sp>
      </p:grpSp>
      <p:sp>
        <p:nvSpPr>
          <p:cNvPr id="13" name="Rectangle 12"/>
          <p:cNvSpPr/>
          <p:nvPr/>
        </p:nvSpPr>
        <p:spPr>
          <a:xfrm>
            <a:off x="1546864" y="342048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marL="0" lvl="1" defTabSz="532094">
              <a:lnSpc>
                <a:spcPct val="90000"/>
              </a:lnSpc>
              <a:spcBef>
                <a:spcPct val="0"/>
              </a:spcBef>
              <a:spcAft>
                <a:spcPct val="15000"/>
              </a:spcAft>
            </a:pPr>
            <a:r>
              <a:rPr lang="en-US" sz="1100" b="1" dirty="0">
                <a:solidFill>
                  <a:srgbClr val="262626">
                    <a:hueOff val="0"/>
                    <a:satOff val="0"/>
                    <a:lumOff val="0"/>
                    <a:alphaOff val="0"/>
                  </a:srgbClr>
                </a:solidFill>
              </a:rPr>
              <a:t>Not established in Tracker</a:t>
            </a:r>
          </a:p>
        </p:txBody>
      </p:sp>
      <p:grpSp>
        <p:nvGrpSpPr>
          <p:cNvPr id="14" name="Group 13"/>
          <p:cNvGrpSpPr/>
          <p:nvPr/>
        </p:nvGrpSpPr>
        <p:grpSpPr>
          <a:xfrm>
            <a:off x="197288" y="3921821"/>
            <a:ext cx="1881556" cy="345600"/>
            <a:chOff x="6310812" y="2036955"/>
            <a:chExt cx="1881556" cy="345600"/>
          </a:xfrm>
        </p:grpSpPr>
        <p:sp>
          <p:nvSpPr>
            <p:cNvPr id="15" name="Rectangle 14"/>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PfP tool forecast</a:t>
              </a:r>
            </a:p>
          </p:txBody>
        </p:sp>
      </p:grpSp>
      <p:sp>
        <p:nvSpPr>
          <p:cNvPr id="17" name="Rectangle 16"/>
          <p:cNvSpPr/>
          <p:nvPr/>
        </p:nvSpPr>
        <p:spPr>
          <a:xfrm>
            <a:off x="1546864" y="3921841"/>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marL="0" lvl="1" defTabSz="532094">
              <a:lnSpc>
                <a:spcPct val="90000"/>
              </a:lnSpc>
              <a:spcBef>
                <a:spcPct val="0"/>
              </a:spcBef>
              <a:spcAft>
                <a:spcPct val="15000"/>
              </a:spcAft>
            </a:pPr>
            <a:r>
              <a:rPr lang="en-US" sz="1100" b="1" dirty="0">
                <a:solidFill>
                  <a:srgbClr val="262626">
                    <a:hueOff val="0"/>
                    <a:satOff val="0"/>
                    <a:lumOff val="0"/>
                    <a:alphaOff val="0"/>
                  </a:srgbClr>
                </a:solidFill>
              </a:rPr>
              <a:t>Not forecasted in PfP tool</a:t>
            </a:r>
          </a:p>
        </p:txBody>
      </p:sp>
      <p:sp>
        <p:nvSpPr>
          <p:cNvPr id="18" name="Text Placeholder 10"/>
          <p:cNvSpPr txBox="1">
            <a:spLocks/>
          </p:cNvSpPr>
          <p:nvPr/>
        </p:nvSpPr>
        <p:spPr>
          <a:xfrm>
            <a:off x="197475" y="4856338"/>
            <a:ext cx="4092570" cy="343076"/>
          </a:xfrm>
          <a:prstGeom prst="rect">
            <a:avLst/>
          </a:prstGeom>
        </p:spPr>
        <p:txBody>
          <a:bodyPr lIns="0"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FY2019-2023 program budget:</a:t>
            </a:r>
          </a:p>
        </p:txBody>
      </p:sp>
      <p:sp>
        <p:nvSpPr>
          <p:cNvPr id="19" name="Text Placeholder 9"/>
          <p:cNvSpPr txBox="1">
            <a:spLocks/>
          </p:cNvSpPr>
          <p:nvPr/>
        </p:nvSpPr>
        <p:spPr>
          <a:xfrm>
            <a:off x="197475" y="5199424"/>
            <a:ext cx="4114800" cy="341896"/>
          </a:xfrm>
          <a:prstGeom prst="rect">
            <a:avLst/>
          </a:prstGeom>
        </p:spPr>
        <p:txBody>
          <a:bodyPr lIns="0" tIns="45609" rIns="0"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262626"/>
                </a:solidFill>
              </a:rPr>
              <a:t>$75.0 million over </a:t>
            </a:r>
            <a:br>
              <a:rPr lang="en-US" sz="1600" b="1" dirty="0">
                <a:solidFill>
                  <a:srgbClr val="262626"/>
                </a:solidFill>
              </a:rPr>
            </a:br>
            <a:r>
              <a:rPr lang="en-US" sz="1600" b="1" dirty="0">
                <a:solidFill>
                  <a:srgbClr val="262626"/>
                </a:solidFill>
              </a:rPr>
              <a:t>five years</a:t>
            </a:r>
          </a:p>
        </p:txBody>
      </p:sp>
      <p:cxnSp>
        <p:nvCxnSpPr>
          <p:cNvPr id="20" name="Straight Connector 19"/>
          <p:cNvCxnSpPr/>
          <p:nvPr/>
        </p:nvCxnSpPr>
        <p:spPr>
          <a:xfrm>
            <a:off x="101876" y="4780644"/>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24" name="Content Placeholder 2"/>
          <p:cNvSpPr>
            <a:spLocks noGrp="1"/>
          </p:cNvSpPr>
          <p:nvPr>
            <p:ph sz="half" idx="1"/>
          </p:nvPr>
        </p:nvSpPr>
        <p:spPr>
          <a:xfrm>
            <a:off x="4885895" y="725577"/>
            <a:ext cx="4114800" cy="880607"/>
          </a:xfrm>
        </p:spPr>
        <p:txBody>
          <a:bodyPr/>
          <a:lstStyle/>
          <a:p>
            <a:pPr marL="0" indent="0">
              <a:buNone/>
            </a:pPr>
            <a:r>
              <a:rPr lang="en-US" b="1" dirty="0">
                <a:cs typeface="Arial" panose="020B0604020202020204" pitchFamily="34" charset="0"/>
              </a:rPr>
              <a:t>Facilities</a:t>
            </a:r>
            <a:endParaRPr lang="en-US" b="1" dirty="0"/>
          </a:p>
        </p:txBody>
      </p:sp>
      <p:sp>
        <p:nvSpPr>
          <p:cNvPr id="25" name="Content Placeholder 8"/>
          <p:cNvSpPr txBox="1">
            <a:spLocks/>
          </p:cNvSpPr>
          <p:nvPr/>
        </p:nvSpPr>
        <p:spPr>
          <a:xfrm>
            <a:off x="4885895" y="1955529"/>
            <a:ext cx="4114800" cy="1011634"/>
          </a:xfrm>
          <a:prstGeom prst="rect">
            <a:avLst/>
          </a:prstGeom>
        </p:spPr>
        <p:txBody>
          <a:bodyPr vert="horz" lIns="91216" tIns="45609" rIns="91216" bIns="45609"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200" dirty="0">
                <a:solidFill>
                  <a:srgbClr val="262626"/>
                </a:solidFill>
              </a:rPr>
              <a:t>This program maintains, repairs and replaces buildings, salt sheds, garages, vent buildings, and telecommunications and other systems owned by the Highway Division.</a:t>
            </a:r>
          </a:p>
        </p:txBody>
      </p:sp>
      <p:sp>
        <p:nvSpPr>
          <p:cNvPr id="26" name="Text Placeholder 12"/>
          <p:cNvSpPr txBox="1">
            <a:spLocks/>
          </p:cNvSpPr>
          <p:nvPr/>
        </p:nvSpPr>
        <p:spPr>
          <a:xfrm>
            <a:off x="4885895" y="1677530"/>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purpose and need statement:</a:t>
            </a:r>
          </a:p>
        </p:txBody>
      </p:sp>
      <p:sp>
        <p:nvSpPr>
          <p:cNvPr id="27" name="Text Placeholder 12"/>
          <p:cNvSpPr txBox="1">
            <a:spLocks/>
          </p:cNvSpPr>
          <p:nvPr/>
        </p:nvSpPr>
        <p:spPr>
          <a:xfrm>
            <a:off x="4885895" y="3069103"/>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performance:</a:t>
            </a:r>
          </a:p>
        </p:txBody>
      </p:sp>
      <p:grpSp>
        <p:nvGrpSpPr>
          <p:cNvPr id="28" name="Group 27"/>
          <p:cNvGrpSpPr/>
          <p:nvPr/>
        </p:nvGrpSpPr>
        <p:grpSpPr>
          <a:xfrm>
            <a:off x="4981328" y="3397718"/>
            <a:ext cx="1510943" cy="345600"/>
            <a:chOff x="3665356" y="2014191"/>
            <a:chExt cx="1510943" cy="345600"/>
          </a:xfrm>
        </p:grpSpPr>
        <p:sp>
          <p:nvSpPr>
            <p:cNvPr id="29" name="Rectangle 28"/>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29"/>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Tracker target</a:t>
              </a:r>
            </a:p>
          </p:txBody>
        </p:sp>
      </p:grpSp>
      <p:sp>
        <p:nvSpPr>
          <p:cNvPr id="31" name="Rectangle 30"/>
          <p:cNvSpPr/>
          <p:nvPr/>
        </p:nvSpPr>
        <p:spPr>
          <a:xfrm>
            <a:off x="6330883" y="342048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marL="0" lvl="1" defTabSz="912158"/>
            <a:r>
              <a:rPr lang="en-US" sz="1100" b="1" dirty="0">
                <a:solidFill>
                  <a:srgbClr val="262626">
                    <a:hueOff val="0"/>
                    <a:satOff val="0"/>
                    <a:lumOff val="0"/>
                    <a:alphaOff val="0"/>
                  </a:srgbClr>
                </a:solidFill>
              </a:rPr>
              <a:t>Not established in Tracker</a:t>
            </a:r>
          </a:p>
          <a:p>
            <a:pPr defTabSz="912158"/>
            <a:endParaRPr lang="en-US" sz="1100" b="1" dirty="0">
              <a:solidFill>
                <a:srgbClr val="262626">
                  <a:hueOff val="0"/>
                  <a:satOff val="0"/>
                  <a:lumOff val="0"/>
                  <a:alphaOff val="0"/>
                </a:srgbClr>
              </a:solidFill>
            </a:endParaRPr>
          </a:p>
        </p:txBody>
      </p:sp>
      <p:grpSp>
        <p:nvGrpSpPr>
          <p:cNvPr id="32" name="Group 31"/>
          <p:cNvGrpSpPr/>
          <p:nvPr/>
        </p:nvGrpSpPr>
        <p:grpSpPr>
          <a:xfrm>
            <a:off x="4981307" y="3921821"/>
            <a:ext cx="1881556" cy="345600"/>
            <a:chOff x="6310812" y="2036955"/>
            <a:chExt cx="1881556" cy="345600"/>
          </a:xfrm>
        </p:grpSpPr>
        <p:sp>
          <p:nvSpPr>
            <p:cNvPr id="33" name="Rectangle 32"/>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Rectangle 33"/>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PfP tool forecast</a:t>
              </a:r>
            </a:p>
          </p:txBody>
        </p:sp>
      </p:grpSp>
      <p:sp>
        <p:nvSpPr>
          <p:cNvPr id="35" name="Rectangle 34"/>
          <p:cNvSpPr/>
          <p:nvPr/>
        </p:nvSpPr>
        <p:spPr>
          <a:xfrm>
            <a:off x="6330883" y="3921841"/>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defTabSz="912158"/>
            <a:r>
              <a:rPr lang="en-US" sz="1100" b="1" dirty="0">
                <a:solidFill>
                  <a:srgbClr val="262626">
                    <a:hueOff val="0"/>
                    <a:satOff val="0"/>
                    <a:lumOff val="0"/>
                    <a:alphaOff val="0"/>
                  </a:srgbClr>
                </a:solidFill>
                <a:cs typeface="Arial" panose="020B0604020202020204" pitchFamily="34" charset="0"/>
              </a:rPr>
              <a:t>Not forecasted in PfP</a:t>
            </a:r>
            <a:endParaRPr lang="en-US" sz="1100" b="1" dirty="0">
              <a:solidFill>
                <a:srgbClr val="FF0000"/>
              </a:solidFill>
            </a:endParaRPr>
          </a:p>
        </p:txBody>
      </p:sp>
      <p:sp>
        <p:nvSpPr>
          <p:cNvPr id="36" name="Text Placeholder 10"/>
          <p:cNvSpPr txBox="1">
            <a:spLocks/>
          </p:cNvSpPr>
          <p:nvPr/>
        </p:nvSpPr>
        <p:spPr>
          <a:xfrm>
            <a:off x="4981494" y="4856338"/>
            <a:ext cx="4092570" cy="343076"/>
          </a:xfrm>
          <a:prstGeom prst="rect">
            <a:avLst/>
          </a:prstGeom>
        </p:spPr>
        <p:txBody>
          <a:bodyPr lIns="0"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FY2019-2023 program budget:</a:t>
            </a:r>
          </a:p>
        </p:txBody>
      </p:sp>
      <p:sp>
        <p:nvSpPr>
          <p:cNvPr id="37" name="Text Placeholder 9"/>
          <p:cNvSpPr txBox="1">
            <a:spLocks/>
          </p:cNvSpPr>
          <p:nvPr/>
        </p:nvSpPr>
        <p:spPr>
          <a:xfrm>
            <a:off x="4981494" y="5199424"/>
            <a:ext cx="4114800" cy="341896"/>
          </a:xfrm>
          <a:prstGeom prst="rect">
            <a:avLst/>
          </a:prstGeom>
        </p:spPr>
        <p:txBody>
          <a:bodyPr lIns="0" tIns="45609" rIns="0"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262626"/>
                </a:solidFill>
              </a:rPr>
              <a:t>$181.7 million over </a:t>
            </a:r>
            <a:br>
              <a:rPr lang="en-US" sz="1600" b="1" dirty="0">
                <a:solidFill>
                  <a:srgbClr val="262626"/>
                </a:solidFill>
              </a:rPr>
            </a:br>
            <a:r>
              <a:rPr lang="en-US" sz="1600" b="1" dirty="0">
                <a:solidFill>
                  <a:srgbClr val="262626"/>
                </a:solidFill>
              </a:rPr>
              <a:t>five years</a:t>
            </a:r>
          </a:p>
          <a:p>
            <a:pPr marL="0" indent="0">
              <a:buClr>
                <a:srgbClr val="005878"/>
              </a:buClr>
              <a:buNone/>
            </a:pPr>
            <a:endParaRPr lang="en-US" sz="1600" b="1" dirty="0">
              <a:solidFill>
                <a:srgbClr val="262626"/>
              </a:solidFill>
            </a:endParaRPr>
          </a:p>
        </p:txBody>
      </p:sp>
      <p:cxnSp>
        <p:nvCxnSpPr>
          <p:cNvPr id="40" name="Straight Connector 39"/>
          <p:cNvCxnSpPr/>
          <p:nvPr/>
        </p:nvCxnSpPr>
        <p:spPr>
          <a:xfrm>
            <a:off x="481252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885895" y="296716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812526" y="4780644"/>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97291" y="4434622"/>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09" tIns="45609" rIns="91216" bIns="45609" rtlCol="0" anchor="ctr"/>
          <a:lstStyle/>
          <a:p>
            <a:pPr defTabSz="912158"/>
            <a:r>
              <a:rPr lang="en-US" sz="1200" b="1" dirty="0">
                <a:solidFill>
                  <a:srgbClr val="FFFFFF"/>
                </a:solidFill>
              </a:rPr>
              <a:t>Other indicators</a:t>
            </a:r>
          </a:p>
        </p:txBody>
      </p:sp>
      <p:sp>
        <p:nvSpPr>
          <p:cNvPr id="46" name="Rectangle 45"/>
          <p:cNvSpPr/>
          <p:nvPr/>
        </p:nvSpPr>
        <p:spPr>
          <a:xfrm>
            <a:off x="4981311" y="4433741"/>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09" tIns="45609" rIns="91216" bIns="45609" rtlCol="0" anchor="ctr"/>
          <a:lstStyle/>
          <a:p>
            <a:pPr defTabSz="912158"/>
            <a:r>
              <a:rPr lang="en-US" sz="1200" b="1" dirty="0">
                <a:solidFill>
                  <a:srgbClr val="FFFFFF"/>
                </a:solidFill>
              </a:rPr>
              <a:t>Other indicators</a:t>
            </a:r>
          </a:p>
        </p:txBody>
      </p:sp>
      <p:sp>
        <p:nvSpPr>
          <p:cNvPr id="47" name="Rectangle 46"/>
          <p:cNvSpPr/>
          <p:nvPr/>
        </p:nvSpPr>
        <p:spPr>
          <a:xfrm>
            <a:off x="6330883" y="4418046"/>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ctr" anchorCtr="0">
            <a:noAutofit/>
          </a:bodyPr>
          <a:lstStyle/>
          <a:p>
            <a:pPr marL="0" lvl="1" defTabSz="532094">
              <a:lnSpc>
                <a:spcPct val="90000"/>
              </a:lnSpc>
              <a:spcBef>
                <a:spcPct val="0"/>
              </a:spcBef>
              <a:spcAft>
                <a:spcPct val="15000"/>
              </a:spcAft>
            </a:pPr>
            <a:r>
              <a:rPr lang="en-US" sz="1100" b="1" dirty="0">
                <a:solidFill>
                  <a:srgbClr val="262626"/>
                </a:solidFill>
              </a:rPr>
              <a:t>To be determined</a:t>
            </a:r>
          </a:p>
        </p:txBody>
      </p:sp>
      <p:sp>
        <p:nvSpPr>
          <p:cNvPr id="48" name="Rectangle 47"/>
          <p:cNvSpPr/>
          <p:nvPr/>
        </p:nvSpPr>
        <p:spPr>
          <a:xfrm>
            <a:off x="1546864" y="4441038"/>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ctr" anchorCtr="0">
            <a:noAutofit/>
          </a:bodyPr>
          <a:lstStyle/>
          <a:p>
            <a:pPr marL="0" lvl="1" defTabSz="532094">
              <a:lnSpc>
                <a:spcPct val="90000"/>
              </a:lnSpc>
              <a:spcBef>
                <a:spcPct val="0"/>
              </a:spcBef>
              <a:spcAft>
                <a:spcPct val="15000"/>
              </a:spcAft>
            </a:pPr>
            <a:r>
              <a:rPr lang="en-US" sz="1100" b="1" dirty="0">
                <a:solidFill>
                  <a:srgbClr val="262626"/>
                </a:solidFill>
              </a:rPr>
              <a:t>To be determined</a:t>
            </a:r>
          </a:p>
        </p:txBody>
      </p:sp>
    </p:spTree>
    <p:extLst>
      <p:ext uri="{BB962C8B-B14F-4D97-AF65-F5344CB8AC3E}">
        <p14:creationId xmlns:p14="http://schemas.microsoft.com/office/powerpoint/2010/main" val="1475582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1876" y="725577"/>
            <a:ext cx="4114800" cy="880607"/>
          </a:xfrm>
        </p:spPr>
        <p:txBody>
          <a:bodyPr>
            <a:noAutofit/>
          </a:bodyPr>
          <a:lstStyle/>
          <a:p>
            <a:pPr marL="0" indent="0">
              <a:buNone/>
            </a:pPr>
            <a:r>
              <a:rPr lang="en-US" b="1" dirty="0">
                <a:cs typeface="Arial" panose="020B0604020202020204" pitchFamily="34" charset="0"/>
              </a:rPr>
              <a:t>Interstate Pavement</a:t>
            </a:r>
            <a:endParaRPr lang="en-US" b="1" dirty="0"/>
          </a:p>
        </p:txBody>
      </p:sp>
      <p:sp>
        <p:nvSpPr>
          <p:cNvPr id="5" name="Content Placeholder 8"/>
          <p:cNvSpPr txBox="1">
            <a:spLocks/>
          </p:cNvSpPr>
          <p:nvPr/>
        </p:nvSpPr>
        <p:spPr>
          <a:xfrm>
            <a:off x="101876" y="1955529"/>
            <a:ext cx="4114800" cy="1011634"/>
          </a:xfrm>
          <a:prstGeom prst="rect">
            <a:avLst/>
          </a:prstGeom>
        </p:spPr>
        <p:txBody>
          <a:bodyPr vert="horz" lIns="91216" tIns="45609" rIns="91216" bIns="45609"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200" dirty="0">
                <a:solidFill>
                  <a:srgbClr val="262626"/>
                </a:solidFill>
              </a:rPr>
              <a:t>This program resurfaces and performs related work on the interstate system. This program is necessary to improve pavement conditions. </a:t>
            </a:r>
          </a:p>
          <a:p>
            <a:pPr marL="0" indent="0">
              <a:buClr>
                <a:srgbClr val="005878"/>
              </a:buClr>
              <a:buNone/>
            </a:pPr>
            <a:endParaRPr lang="en-US" sz="1200" dirty="0">
              <a:solidFill>
                <a:srgbClr val="262626"/>
              </a:solidFill>
            </a:endParaRPr>
          </a:p>
        </p:txBody>
      </p:sp>
      <p:sp>
        <p:nvSpPr>
          <p:cNvPr id="6" name="Text Placeholder 12"/>
          <p:cNvSpPr txBox="1">
            <a:spLocks/>
          </p:cNvSpPr>
          <p:nvPr/>
        </p:nvSpPr>
        <p:spPr>
          <a:xfrm>
            <a:off x="101876" y="1677530"/>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purpose and need statement:</a:t>
            </a:r>
          </a:p>
        </p:txBody>
      </p:sp>
      <p:cxnSp>
        <p:nvCxnSpPr>
          <p:cNvPr id="7" name="Straight Connector 6"/>
          <p:cNvCxnSpPr/>
          <p:nvPr/>
        </p:nvCxnSpPr>
        <p:spPr>
          <a:xfrm>
            <a:off x="10187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5245" y="296716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9" name="Text Placeholder 12"/>
          <p:cNvSpPr txBox="1">
            <a:spLocks/>
          </p:cNvSpPr>
          <p:nvPr/>
        </p:nvSpPr>
        <p:spPr>
          <a:xfrm>
            <a:off x="101876" y="3069103"/>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performance:</a:t>
            </a:r>
          </a:p>
        </p:txBody>
      </p:sp>
      <p:grpSp>
        <p:nvGrpSpPr>
          <p:cNvPr id="10" name="Group 9"/>
          <p:cNvGrpSpPr/>
          <p:nvPr/>
        </p:nvGrpSpPr>
        <p:grpSpPr>
          <a:xfrm>
            <a:off x="197288" y="3397718"/>
            <a:ext cx="1510943" cy="345600"/>
            <a:chOff x="3665356" y="2014191"/>
            <a:chExt cx="1510943" cy="345600"/>
          </a:xfrm>
        </p:grpSpPr>
        <p:sp>
          <p:nvSpPr>
            <p:cNvPr id="11" name="Rectangle 10"/>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Tracker target</a:t>
              </a:r>
            </a:p>
          </p:txBody>
        </p:sp>
      </p:grpSp>
      <p:sp>
        <p:nvSpPr>
          <p:cNvPr id="13" name="Rectangle 12"/>
          <p:cNvSpPr/>
          <p:nvPr/>
        </p:nvSpPr>
        <p:spPr>
          <a:xfrm>
            <a:off x="1546864" y="342048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0" rIns="85134" bIns="95777" numCol="1" spcCol="1270" anchor="t" anchorCtr="0">
            <a:noAutofit/>
          </a:bodyPr>
          <a:lstStyle/>
          <a:p>
            <a:pPr marL="0" lvl="1" defTabSz="532094">
              <a:lnSpc>
                <a:spcPct val="90000"/>
              </a:lnSpc>
              <a:spcBef>
                <a:spcPct val="0"/>
              </a:spcBef>
              <a:spcAft>
                <a:spcPct val="15000"/>
              </a:spcAft>
            </a:pPr>
            <a:r>
              <a:rPr lang="en-US" sz="1100" b="1" dirty="0">
                <a:solidFill>
                  <a:srgbClr val="262626">
                    <a:hueOff val="0"/>
                    <a:satOff val="0"/>
                    <a:lumOff val="0"/>
                    <a:alphaOff val="0"/>
                  </a:srgbClr>
                </a:solidFill>
              </a:rPr>
              <a:t>2018 – 98%; 2020 – 88%; Long term -  99% of pavement in good or excellent condition</a:t>
            </a:r>
          </a:p>
        </p:txBody>
      </p:sp>
      <p:grpSp>
        <p:nvGrpSpPr>
          <p:cNvPr id="14" name="Group 13"/>
          <p:cNvGrpSpPr/>
          <p:nvPr/>
        </p:nvGrpSpPr>
        <p:grpSpPr>
          <a:xfrm>
            <a:off x="197288" y="3905779"/>
            <a:ext cx="1881556" cy="345600"/>
            <a:chOff x="6310812" y="2036955"/>
            <a:chExt cx="1881556" cy="345600"/>
          </a:xfrm>
        </p:grpSpPr>
        <p:sp>
          <p:nvSpPr>
            <p:cNvPr id="15" name="Rectangle 14"/>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PfP tool forecast</a:t>
              </a:r>
            </a:p>
          </p:txBody>
        </p:sp>
      </p:grpSp>
      <p:sp>
        <p:nvSpPr>
          <p:cNvPr id="17" name="Rectangle 16"/>
          <p:cNvSpPr/>
          <p:nvPr/>
        </p:nvSpPr>
        <p:spPr>
          <a:xfrm>
            <a:off x="1546864" y="3905799"/>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defTabSz="912158"/>
            <a:r>
              <a:rPr lang="en-US" sz="1100" b="1" dirty="0">
                <a:solidFill>
                  <a:srgbClr val="262626"/>
                </a:solidFill>
                <a:cs typeface="Arial" panose="020B0604020202020204" pitchFamily="34" charset="0"/>
              </a:rPr>
              <a:t>Under development</a:t>
            </a:r>
            <a:endParaRPr lang="en-US" sz="1100" b="1" dirty="0">
              <a:solidFill>
                <a:srgbClr val="262626">
                  <a:hueOff val="0"/>
                  <a:satOff val="0"/>
                  <a:lumOff val="0"/>
                  <a:alphaOff val="0"/>
                </a:srgbClr>
              </a:solidFill>
              <a:cs typeface="Arial" panose="020B0604020202020204" pitchFamily="34" charset="0"/>
            </a:endParaRPr>
          </a:p>
        </p:txBody>
      </p:sp>
      <p:sp>
        <p:nvSpPr>
          <p:cNvPr id="18" name="Text Placeholder 10"/>
          <p:cNvSpPr txBox="1">
            <a:spLocks/>
          </p:cNvSpPr>
          <p:nvPr/>
        </p:nvSpPr>
        <p:spPr>
          <a:xfrm>
            <a:off x="197475" y="4856338"/>
            <a:ext cx="4092570" cy="343076"/>
          </a:xfrm>
          <a:prstGeom prst="rect">
            <a:avLst/>
          </a:prstGeom>
        </p:spPr>
        <p:txBody>
          <a:bodyPr lIns="0"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FY2019-2023 program budget:</a:t>
            </a:r>
          </a:p>
        </p:txBody>
      </p:sp>
      <p:sp>
        <p:nvSpPr>
          <p:cNvPr id="19" name="Text Placeholder 9"/>
          <p:cNvSpPr txBox="1">
            <a:spLocks/>
          </p:cNvSpPr>
          <p:nvPr/>
        </p:nvSpPr>
        <p:spPr>
          <a:xfrm>
            <a:off x="197475" y="5199424"/>
            <a:ext cx="4114800" cy="341896"/>
          </a:xfrm>
          <a:prstGeom prst="rect">
            <a:avLst/>
          </a:prstGeom>
        </p:spPr>
        <p:txBody>
          <a:bodyPr lIns="0" tIns="45609" rIns="0"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262626"/>
                </a:solidFill>
              </a:rPr>
              <a:t>$316.9 million over </a:t>
            </a:r>
            <a:br>
              <a:rPr lang="en-US" sz="1600" b="1" dirty="0">
                <a:solidFill>
                  <a:srgbClr val="262626"/>
                </a:solidFill>
              </a:rPr>
            </a:br>
            <a:r>
              <a:rPr lang="en-US" sz="1600" b="1" dirty="0">
                <a:solidFill>
                  <a:srgbClr val="262626"/>
                </a:solidFill>
              </a:rPr>
              <a:t>five years</a:t>
            </a:r>
          </a:p>
          <a:p>
            <a:pPr marL="0" indent="0">
              <a:buClr>
                <a:srgbClr val="005878"/>
              </a:buClr>
              <a:buNone/>
            </a:pPr>
            <a:endParaRPr lang="en-US" sz="1600" b="1" dirty="0">
              <a:solidFill>
                <a:srgbClr val="262626"/>
              </a:solidFill>
            </a:endParaRPr>
          </a:p>
        </p:txBody>
      </p:sp>
      <p:cxnSp>
        <p:nvCxnSpPr>
          <p:cNvPr id="20" name="Straight Connector 19"/>
          <p:cNvCxnSpPr/>
          <p:nvPr/>
        </p:nvCxnSpPr>
        <p:spPr>
          <a:xfrm>
            <a:off x="101876" y="4780644"/>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24" name="Content Placeholder 2"/>
          <p:cNvSpPr>
            <a:spLocks noGrp="1"/>
          </p:cNvSpPr>
          <p:nvPr>
            <p:ph sz="half" idx="1"/>
          </p:nvPr>
        </p:nvSpPr>
        <p:spPr>
          <a:xfrm>
            <a:off x="4885895" y="725577"/>
            <a:ext cx="4114800" cy="880607"/>
          </a:xfrm>
        </p:spPr>
        <p:txBody>
          <a:bodyPr>
            <a:normAutofit/>
          </a:bodyPr>
          <a:lstStyle/>
          <a:p>
            <a:pPr marL="0" indent="0">
              <a:buNone/>
            </a:pPr>
            <a:r>
              <a:rPr lang="en-US" b="1" dirty="0">
                <a:cs typeface="Arial" panose="020B0604020202020204" pitchFamily="34" charset="0"/>
              </a:rPr>
              <a:t>Municipal Bridge</a:t>
            </a:r>
            <a:endParaRPr lang="en-US" b="1" dirty="0"/>
          </a:p>
          <a:p>
            <a:pPr marL="0" indent="0">
              <a:buNone/>
            </a:pPr>
            <a:endParaRPr lang="en-US" b="1" dirty="0"/>
          </a:p>
        </p:txBody>
      </p:sp>
      <p:sp>
        <p:nvSpPr>
          <p:cNvPr id="25" name="Content Placeholder 8"/>
          <p:cNvSpPr txBox="1">
            <a:spLocks/>
          </p:cNvSpPr>
          <p:nvPr/>
        </p:nvSpPr>
        <p:spPr>
          <a:xfrm>
            <a:off x="4885895" y="1955529"/>
            <a:ext cx="4114800" cy="1011634"/>
          </a:xfrm>
          <a:prstGeom prst="rect">
            <a:avLst/>
          </a:prstGeom>
        </p:spPr>
        <p:txBody>
          <a:bodyPr vert="horz" lIns="91216" tIns="45609" rIns="91216" bIns="45609"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200" dirty="0">
                <a:solidFill>
                  <a:srgbClr val="262626"/>
                </a:solidFill>
              </a:rPr>
              <a:t>This program assists municipalities in repairing and replacing town owned bridges with a span length of less than 20 feet. </a:t>
            </a:r>
          </a:p>
          <a:p>
            <a:pPr marL="0" indent="0">
              <a:buClr>
                <a:srgbClr val="005878"/>
              </a:buClr>
              <a:buNone/>
            </a:pPr>
            <a:endParaRPr lang="en-US" sz="1200" dirty="0">
              <a:solidFill>
                <a:srgbClr val="262626"/>
              </a:solidFill>
            </a:endParaRPr>
          </a:p>
        </p:txBody>
      </p:sp>
      <p:sp>
        <p:nvSpPr>
          <p:cNvPr id="26" name="Text Placeholder 12"/>
          <p:cNvSpPr txBox="1">
            <a:spLocks/>
          </p:cNvSpPr>
          <p:nvPr/>
        </p:nvSpPr>
        <p:spPr>
          <a:xfrm>
            <a:off x="4885895" y="1677530"/>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purpose and need statement:</a:t>
            </a:r>
          </a:p>
        </p:txBody>
      </p:sp>
      <p:sp>
        <p:nvSpPr>
          <p:cNvPr id="27" name="Text Placeholder 12"/>
          <p:cNvSpPr txBox="1">
            <a:spLocks/>
          </p:cNvSpPr>
          <p:nvPr/>
        </p:nvSpPr>
        <p:spPr>
          <a:xfrm>
            <a:off x="4885895" y="3069103"/>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performance:</a:t>
            </a:r>
          </a:p>
        </p:txBody>
      </p:sp>
      <p:grpSp>
        <p:nvGrpSpPr>
          <p:cNvPr id="28" name="Group 27"/>
          <p:cNvGrpSpPr/>
          <p:nvPr/>
        </p:nvGrpSpPr>
        <p:grpSpPr>
          <a:xfrm>
            <a:off x="4981328" y="3397718"/>
            <a:ext cx="1510943" cy="345600"/>
            <a:chOff x="3665356" y="2014191"/>
            <a:chExt cx="1510943" cy="345600"/>
          </a:xfrm>
        </p:grpSpPr>
        <p:sp>
          <p:nvSpPr>
            <p:cNvPr id="29" name="Rectangle 28"/>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29"/>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Tracker target</a:t>
              </a:r>
            </a:p>
          </p:txBody>
        </p:sp>
      </p:grpSp>
      <p:sp>
        <p:nvSpPr>
          <p:cNvPr id="31" name="Rectangle 30"/>
          <p:cNvSpPr/>
          <p:nvPr/>
        </p:nvSpPr>
        <p:spPr>
          <a:xfrm>
            <a:off x="6330883" y="342048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0" rIns="85134" bIns="95777" numCol="1" spcCol="1270" anchor="t" anchorCtr="0">
            <a:noAutofit/>
          </a:bodyPr>
          <a:lstStyle/>
          <a:p>
            <a:pPr marL="0" lvl="1" defTabSz="532094">
              <a:lnSpc>
                <a:spcPct val="90000"/>
              </a:lnSpc>
              <a:spcBef>
                <a:spcPct val="0"/>
              </a:spcBef>
              <a:spcAft>
                <a:spcPct val="15000"/>
              </a:spcAft>
            </a:pPr>
            <a:r>
              <a:rPr lang="en-US" sz="1100" b="1" dirty="0">
                <a:solidFill>
                  <a:srgbClr val="262626">
                    <a:hueOff val="0"/>
                    <a:satOff val="0"/>
                    <a:lumOff val="0"/>
                    <a:alphaOff val="0"/>
                  </a:srgbClr>
                </a:solidFill>
              </a:rPr>
              <a:t>Not established in Tracker</a:t>
            </a:r>
          </a:p>
        </p:txBody>
      </p:sp>
      <p:grpSp>
        <p:nvGrpSpPr>
          <p:cNvPr id="32" name="Group 31"/>
          <p:cNvGrpSpPr/>
          <p:nvPr/>
        </p:nvGrpSpPr>
        <p:grpSpPr>
          <a:xfrm>
            <a:off x="4981307" y="3905779"/>
            <a:ext cx="1881556" cy="345600"/>
            <a:chOff x="6310812" y="2036955"/>
            <a:chExt cx="1881556" cy="345600"/>
          </a:xfrm>
        </p:grpSpPr>
        <p:sp>
          <p:nvSpPr>
            <p:cNvPr id="33" name="Rectangle 32"/>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Rectangle 33"/>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PfP tool forecast</a:t>
              </a:r>
            </a:p>
          </p:txBody>
        </p:sp>
      </p:grpSp>
      <p:sp>
        <p:nvSpPr>
          <p:cNvPr id="35" name="Rectangle 34"/>
          <p:cNvSpPr/>
          <p:nvPr/>
        </p:nvSpPr>
        <p:spPr>
          <a:xfrm>
            <a:off x="6330883" y="3905778"/>
            <a:ext cx="2743199" cy="437622"/>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defTabSz="912158"/>
            <a:r>
              <a:rPr lang="en-US" sz="1100" b="1" dirty="0">
                <a:solidFill>
                  <a:srgbClr val="262626">
                    <a:hueOff val="0"/>
                    <a:satOff val="0"/>
                    <a:lumOff val="0"/>
                    <a:alphaOff val="0"/>
                  </a:srgbClr>
                </a:solidFill>
                <a:cs typeface="Arial" panose="020B0604020202020204" pitchFamily="34" charset="0"/>
              </a:rPr>
              <a:t>Not forecasted in </a:t>
            </a:r>
            <a:r>
              <a:rPr lang="en-US" sz="1100" b="1" dirty="0" err="1">
                <a:solidFill>
                  <a:srgbClr val="262626">
                    <a:hueOff val="0"/>
                    <a:satOff val="0"/>
                    <a:lumOff val="0"/>
                    <a:alphaOff val="0"/>
                  </a:srgbClr>
                </a:solidFill>
                <a:cs typeface="Arial" panose="020B0604020202020204" pitchFamily="34" charset="0"/>
              </a:rPr>
              <a:t>PfP</a:t>
            </a:r>
            <a:endParaRPr lang="en-US" sz="1100" b="1" dirty="0">
              <a:solidFill>
                <a:srgbClr val="262626">
                  <a:hueOff val="0"/>
                  <a:satOff val="0"/>
                  <a:lumOff val="0"/>
                  <a:alphaOff val="0"/>
                </a:srgbClr>
              </a:solidFill>
              <a:cs typeface="Arial" panose="020B0604020202020204" pitchFamily="34" charset="0"/>
            </a:endParaRPr>
          </a:p>
        </p:txBody>
      </p:sp>
      <p:sp>
        <p:nvSpPr>
          <p:cNvPr id="36" name="Text Placeholder 10"/>
          <p:cNvSpPr txBox="1">
            <a:spLocks/>
          </p:cNvSpPr>
          <p:nvPr/>
        </p:nvSpPr>
        <p:spPr>
          <a:xfrm>
            <a:off x="4981494" y="4856338"/>
            <a:ext cx="4092570" cy="343076"/>
          </a:xfrm>
          <a:prstGeom prst="rect">
            <a:avLst/>
          </a:prstGeom>
        </p:spPr>
        <p:txBody>
          <a:bodyPr lIns="0"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FY2019-2023 program budget:</a:t>
            </a:r>
          </a:p>
        </p:txBody>
      </p:sp>
      <p:sp>
        <p:nvSpPr>
          <p:cNvPr id="37" name="Text Placeholder 9"/>
          <p:cNvSpPr txBox="1">
            <a:spLocks/>
          </p:cNvSpPr>
          <p:nvPr/>
        </p:nvSpPr>
        <p:spPr>
          <a:xfrm>
            <a:off x="4981494" y="5199424"/>
            <a:ext cx="4114800" cy="341896"/>
          </a:xfrm>
          <a:prstGeom prst="rect">
            <a:avLst/>
          </a:prstGeom>
        </p:spPr>
        <p:txBody>
          <a:bodyPr lIns="0" tIns="45609" rIns="0"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262626"/>
                </a:solidFill>
              </a:rPr>
              <a:t>$50.0 million over </a:t>
            </a:r>
            <a:br>
              <a:rPr lang="en-US" sz="1600" b="1" dirty="0">
                <a:solidFill>
                  <a:srgbClr val="262626"/>
                </a:solidFill>
              </a:rPr>
            </a:br>
            <a:r>
              <a:rPr lang="en-US" sz="1600" b="1" dirty="0">
                <a:solidFill>
                  <a:srgbClr val="262626"/>
                </a:solidFill>
              </a:rPr>
              <a:t>five years</a:t>
            </a:r>
          </a:p>
        </p:txBody>
      </p:sp>
      <p:cxnSp>
        <p:nvCxnSpPr>
          <p:cNvPr id="40" name="Straight Connector 39"/>
          <p:cNvCxnSpPr/>
          <p:nvPr/>
        </p:nvCxnSpPr>
        <p:spPr>
          <a:xfrm>
            <a:off x="481252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885895" y="296716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812526" y="4780644"/>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97291" y="4434622"/>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09" tIns="45609" rIns="91216" bIns="45609" rtlCol="0" anchor="ctr"/>
          <a:lstStyle/>
          <a:p>
            <a:pPr defTabSz="912158"/>
            <a:r>
              <a:rPr lang="en-US" sz="1200" b="1" dirty="0">
                <a:solidFill>
                  <a:srgbClr val="FFFFFF"/>
                </a:solidFill>
              </a:rPr>
              <a:t>Other indicators</a:t>
            </a:r>
          </a:p>
        </p:txBody>
      </p:sp>
      <p:sp>
        <p:nvSpPr>
          <p:cNvPr id="44" name="Rectangle 43"/>
          <p:cNvSpPr/>
          <p:nvPr/>
        </p:nvSpPr>
        <p:spPr>
          <a:xfrm>
            <a:off x="4981311" y="4433741"/>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09" tIns="45609" rIns="91216" bIns="45609" rtlCol="0" anchor="ctr"/>
          <a:lstStyle/>
          <a:p>
            <a:pPr defTabSz="912158"/>
            <a:r>
              <a:rPr lang="en-US" sz="1200" b="1" dirty="0">
                <a:solidFill>
                  <a:srgbClr val="FFFFFF"/>
                </a:solidFill>
              </a:rPr>
              <a:t>Other indicators</a:t>
            </a:r>
          </a:p>
        </p:txBody>
      </p:sp>
      <p:sp>
        <p:nvSpPr>
          <p:cNvPr id="45" name="Rectangle 44"/>
          <p:cNvSpPr/>
          <p:nvPr/>
        </p:nvSpPr>
        <p:spPr>
          <a:xfrm>
            <a:off x="6330883" y="4418046"/>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ctr" anchorCtr="0">
            <a:noAutofit/>
          </a:bodyPr>
          <a:lstStyle/>
          <a:p>
            <a:pPr marL="0" lvl="1" defTabSz="532094">
              <a:lnSpc>
                <a:spcPct val="90000"/>
              </a:lnSpc>
              <a:spcBef>
                <a:spcPct val="0"/>
              </a:spcBef>
              <a:spcAft>
                <a:spcPct val="15000"/>
              </a:spcAft>
            </a:pPr>
            <a:r>
              <a:rPr lang="en-US" sz="1100" b="1" dirty="0">
                <a:solidFill>
                  <a:srgbClr val="262626"/>
                </a:solidFill>
              </a:rPr>
              <a:t>Number of inspections completed</a:t>
            </a:r>
          </a:p>
        </p:txBody>
      </p:sp>
      <p:sp>
        <p:nvSpPr>
          <p:cNvPr id="46" name="Rectangle 45"/>
          <p:cNvSpPr/>
          <p:nvPr/>
        </p:nvSpPr>
        <p:spPr>
          <a:xfrm>
            <a:off x="1546864" y="4441038"/>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ctr" anchorCtr="0">
            <a:noAutofit/>
          </a:bodyPr>
          <a:lstStyle/>
          <a:p>
            <a:pPr marL="0" lvl="1" defTabSz="532094">
              <a:lnSpc>
                <a:spcPct val="90000"/>
              </a:lnSpc>
              <a:spcBef>
                <a:spcPct val="0"/>
              </a:spcBef>
              <a:spcAft>
                <a:spcPct val="15000"/>
              </a:spcAft>
            </a:pPr>
            <a:r>
              <a:rPr lang="en-US" sz="1100" b="1" dirty="0">
                <a:solidFill>
                  <a:srgbClr val="262626"/>
                </a:solidFill>
              </a:rPr>
              <a:t>To be determined; set in accordance w/ federal performance requirements</a:t>
            </a:r>
          </a:p>
        </p:txBody>
      </p:sp>
    </p:spTree>
    <p:extLst>
      <p:ext uri="{BB962C8B-B14F-4D97-AF65-F5344CB8AC3E}">
        <p14:creationId xmlns:p14="http://schemas.microsoft.com/office/powerpoint/2010/main" val="1742472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1876" y="725577"/>
            <a:ext cx="4114800" cy="880607"/>
          </a:xfrm>
        </p:spPr>
        <p:txBody>
          <a:bodyPr>
            <a:noAutofit/>
          </a:bodyPr>
          <a:lstStyle/>
          <a:p>
            <a:pPr marL="0" indent="0">
              <a:buNone/>
            </a:pPr>
            <a:r>
              <a:rPr lang="en-US" b="1" dirty="0">
                <a:cs typeface="Arial" panose="020B0604020202020204" pitchFamily="34" charset="0"/>
              </a:rPr>
              <a:t>Non-Interstate pavement</a:t>
            </a:r>
            <a:endParaRPr lang="en-US" b="1" dirty="0"/>
          </a:p>
        </p:txBody>
      </p:sp>
      <p:sp>
        <p:nvSpPr>
          <p:cNvPr id="5" name="Content Placeholder 8"/>
          <p:cNvSpPr txBox="1">
            <a:spLocks/>
          </p:cNvSpPr>
          <p:nvPr/>
        </p:nvSpPr>
        <p:spPr>
          <a:xfrm>
            <a:off x="101876" y="1955529"/>
            <a:ext cx="4114800" cy="1011634"/>
          </a:xfrm>
          <a:prstGeom prst="rect">
            <a:avLst/>
          </a:prstGeom>
        </p:spPr>
        <p:txBody>
          <a:bodyPr vert="horz" lIns="91216" tIns="45609" rIns="91216" bIns="45609"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200" dirty="0">
                <a:solidFill>
                  <a:srgbClr val="262626"/>
                </a:solidFill>
              </a:rPr>
              <a:t>This program resurfaces and performs related work on non-interstate roads owned by MassDOT. This program is necessary to fulfill system wide maintenance contracts to improve pavement condition and also includes site-specific projects.</a:t>
            </a:r>
          </a:p>
          <a:p>
            <a:pPr marL="0" indent="0">
              <a:buClr>
                <a:srgbClr val="005878"/>
              </a:buClr>
              <a:buNone/>
            </a:pPr>
            <a:endParaRPr lang="en-US" sz="1200" dirty="0">
              <a:solidFill>
                <a:srgbClr val="262626"/>
              </a:solidFill>
            </a:endParaRPr>
          </a:p>
        </p:txBody>
      </p:sp>
      <p:sp>
        <p:nvSpPr>
          <p:cNvPr id="6" name="Text Placeholder 12"/>
          <p:cNvSpPr txBox="1">
            <a:spLocks/>
          </p:cNvSpPr>
          <p:nvPr/>
        </p:nvSpPr>
        <p:spPr>
          <a:xfrm>
            <a:off x="101876" y="1677530"/>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purpose and need statement:</a:t>
            </a:r>
          </a:p>
        </p:txBody>
      </p:sp>
      <p:cxnSp>
        <p:nvCxnSpPr>
          <p:cNvPr id="7" name="Straight Connector 6"/>
          <p:cNvCxnSpPr/>
          <p:nvPr/>
        </p:nvCxnSpPr>
        <p:spPr>
          <a:xfrm>
            <a:off x="10187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5245" y="296716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9" name="Text Placeholder 12"/>
          <p:cNvSpPr txBox="1">
            <a:spLocks/>
          </p:cNvSpPr>
          <p:nvPr/>
        </p:nvSpPr>
        <p:spPr>
          <a:xfrm>
            <a:off x="101876" y="3069103"/>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performance:</a:t>
            </a:r>
          </a:p>
        </p:txBody>
      </p:sp>
      <p:grpSp>
        <p:nvGrpSpPr>
          <p:cNvPr id="10" name="Group 9"/>
          <p:cNvGrpSpPr/>
          <p:nvPr/>
        </p:nvGrpSpPr>
        <p:grpSpPr>
          <a:xfrm>
            <a:off x="197288" y="3397718"/>
            <a:ext cx="1510943" cy="345600"/>
            <a:chOff x="3665356" y="2014191"/>
            <a:chExt cx="1510943" cy="345600"/>
          </a:xfrm>
        </p:grpSpPr>
        <p:sp>
          <p:nvSpPr>
            <p:cNvPr id="11" name="Rectangle 10"/>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Tracker target</a:t>
              </a:r>
            </a:p>
          </p:txBody>
        </p:sp>
      </p:grpSp>
      <p:sp>
        <p:nvSpPr>
          <p:cNvPr id="13" name="Rectangle 12"/>
          <p:cNvSpPr/>
          <p:nvPr/>
        </p:nvSpPr>
        <p:spPr>
          <a:xfrm>
            <a:off x="1546864" y="342048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marL="0" lvl="1" defTabSz="532094">
              <a:lnSpc>
                <a:spcPct val="90000"/>
              </a:lnSpc>
              <a:spcBef>
                <a:spcPct val="0"/>
              </a:spcBef>
              <a:spcAft>
                <a:spcPct val="15000"/>
              </a:spcAft>
            </a:pPr>
            <a:r>
              <a:rPr lang="en-US" sz="1100" b="1" dirty="0">
                <a:solidFill>
                  <a:srgbClr val="262626">
                    <a:hueOff val="0"/>
                    <a:satOff val="0"/>
                    <a:lumOff val="0"/>
                    <a:alphaOff val="0"/>
                  </a:srgbClr>
                </a:solidFill>
              </a:rPr>
              <a:t>2018 – 62%; 2020 – 62%; Long term -  62% of pavement in good or excellent condition</a:t>
            </a:r>
          </a:p>
        </p:txBody>
      </p:sp>
      <p:grpSp>
        <p:nvGrpSpPr>
          <p:cNvPr id="14" name="Group 13"/>
          <p:cNvGrpSpPr/>
          <p:nvPr/>
        </p:nvGrpSpPr>
        <p:grpSpPr>
          <a:xfrm>
            <a:off x="197288" y="3913800"/>
            <a:ext cx="1881556" cy="345600"/>
            <a:chOff x="6310812" y="2036955"/>
            <a:chExt cx="1881556" cy="345600"/>
          </a:xfrm>
        </p:grpSpPr>
        <p:sp>
          <p:nvSpPr>
            <p:cNvPr id="15" name="Rectangle 14"/>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PfP tool forecast</a:t>
              </a:r>
            </a:p>
          </p:txBody>
        </p:sp>
      </p:grpSp>
      <p:sp>
        <p:nvSpPr>
          <p:cNvPr id="17" name="Rectangle 16"/>
          <p:cNvSpPr/>
          <p:nvPr/>
        </p:nvSpPr>
        <p:spPr>
          <a:xfrm>
            <a:off x="1546864" y="3913800"/>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defTabSz="912158"/>
            <a:r>
              <a:rPr lang="en-US" sz="1100" b="1" dirty="0">
                <a:solidFill>
                  <a:srgbClr val="262626">
                    <a:hueOff val="0"/>
                    <a:satOff val="0"/>
                    <a:lumOff val="0"/>
                    <a:alphaOff val="0"/>
                  </a:srgbClr>
                </a:solidFill>
                <a:cs typeface="Arial" panose="020B0604020202020204" pitchFamily="34" charset="0"/>
              </a:rPr>
              <a:t>Under development</a:t>
            </a:r>
          </a:p>
        </p:txBody>
      </p:sp>
      <p:sp>
        <p:nvSpPr>
          <p:cNvPr id="18" name="Text Placeholder 10"/>
          <p:cNvSpPr txBox="1">
            <a:spLocks/>
          </p:cNvSpPr>
          <p:nvPr/>
        </p:nvSpPr>
        <p:spPr>
          <a:xfrm>
            <a:off x="197475" y="4856338"/>
            <a:ext cx="4092570" cy="343076"/>
          </a:xfrm>
          <a:prstGeom prst="rect">
            <a:avLst/>
          </a:prstGeom>
        </p:spPr>
        <p:txBody>
          <a:bodyPr lIns="0"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FY2019-2023 program budget:</a:t>
            </a:r>
          </a:p>
        </p:txBody>
      </p:sp>
      <p:sp>
        <p:nvSpPr>
          <p:cNvPr id="19" name="Text Placeholder 9"/>
          <p:cNvSpPr txBox="1">
            <a:spLocks/>
          </p:cNvSpPr>
          <p:nvPr/>
        </p:nvSpPr>
        <p:spPr>
          <a:xfrm>
            <a:off x="197475" y="5199424"/>
            <a:ext cx="4114800" cy="341896"/>
          </a:xfrm>
          <a:prstGeom prst="rect">
            <a:avLst/>
          </a:prstGeom>
        </p:spPr>
        <p:txBody>
          <a:bodyPr lIns="0" tIns="45609" rIns="0"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262626"/>
                </a:solidFill>
              </a:rPr>
              <a:t>$611.9 million over </a:t>
            </a:r>
            <a:br>
              <a:rPr lang="en-US" sz="1600" b="1" dirty="0">
                <a:solidFill>
                  <a:srgbClr val="262626"/>
                </a:solidFill>
              </a:rPr>
            </a:br>
            <a:r>
              <a:rPr lang="en-US" sz="1600" b="1" dirty="0">
                <a:solidFill>
                  <a:srgbClr val="262626"/>
                </a:solidFill>
              </a:rPr>
              <a:t>five years</a:t>
            </a:r>
          </a:p>
        </p:txBody>
      </p:sp>
      <p:cxnSp>
        <p:nvCxnSpPr>
          <p:cNvPr id="20" name="Straight Connector 19"/>
          <p:cNvCxnSpPr/>
          <p:nvPr/>
        </p:nvCxnSpPr>
        <p:spPr>
          <a:xfrm>
            <a:off x="101876" y="4780644"/>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24" name="Content Placeholder 2"/>
          <p:cNvSpPr>
            <a:spLocks noGrp="1"/>
          </p:cNvSpPr>
          <p:nvPr>
            <p:ph sz="half" idx="1"/>
          </p:nvPr>
        </p:nvSpPr>
        <p:spPr>
          <a:xfrm>
            <a:off x="4885895" y="725577"/>
            <a:ext cx="4114800" cy="880607"/>
          </a:xfrm>
        </p:spPr>
        <p:txBody>
          <a:bodyPr/>
          <a:lstStyle/>
          <a:p>
            <a:pPr marL="0" indent="0">
              <a:buNone/>
            </a:pPr>
            <a:r>
              <a:rPr lang="en-US" b="1" dirty="0">
                <a:cs typeface="Arial" panose="020B0604020202020204" pitchFamily="34" charset="0"/>
              </a:rPr>
              <a:t>Roadway improvements</a:t>
            </a:r>
            <a:endParaRPr lang="en-US" b="1" dirty="0"/>
          </a:p>
        </p:txBody>
      </p:sp>
      <p:sp>
        <p:nvSpPr>
          <p:cNvPr id="25" name="Content Placeholder 8"/>
          <p:cNvSpPr txBox="1">
            <a:spLocks/>
          </p:cNvSpPr>
          <p:nvPr/>
        </p:nvSpPr>
        <p:spPr>
          <a:xfrm>
            <a:off x="4885895" y="1955529"/>
            <a:ext cx="4114800" cy="1011634"/>
          </a:xfrm>
          <a:prstGeom prst="rect">
            <a:avLst/>
          </a:prstGeom>
        </p:spPr>
        <p:txBody>
          <a:bodyPr vert="horz" lIns="91216" tIns="45609" rIns="91216" bIns="45609" rtlCol="0">
            <a:normAutofit fontScale="92500"/>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200" dirty="0">
                <a:solidFill>
                  <a:srgbClr val="262626"/>
                </a:solidFill>
              </a:rPr>
              <a:t>This program supports pot hole, fencing, guardrail, and sidewalk maintenance, repairs and other related improvements on non-interstate, state owned roadways. This program also includes federally funded storm water retrofit projects. This program is preventative in nature, and is necessary to maximize the useful life and condition of roadways.</a:t>
            </a:r>
          </a:p>
        </p:txBody>
      </p:sp>
      <p:sp>
        <p:nvSpPr>
          <p:cNvPr id="26" name="Text Placeholder 12"/>
          <p:cNvSpPr txBox="1">
            <a:spLocks/>
          </p:cNvSpPr>
          <p:nvPr/>
        </p:nvSpPr>
        <p:spPr>
          <a:xfrm>
            <a:off x="4885895" y="1677530"/>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purpose and need statement:</a:t>
            </a:r>
          </a:p>
        </p:txBody>
      </p:sp>
      <p:sp>
        <p:nvSpPr>
          <p:cNvPr id="27" name="Text Placeholder 12"/>
          <p:cNvSpPr txBox="1">
            <a:spLocks/>
          </p:cNvSpPr>
          <p:nvPr/>
        </p:nvSpPr>
        <p:spPr>
          <a:xfrm>
            <a:off x="4885895" y="3069103"/>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performance:</a:t>
            </a:r>
          </a:p>
        </p:txBody>
      </p:sp>
      <p:grpSp>
        <p:nvGrpSpPr>
          <p:cNvPr id="28" name="Group 27"/>
          <p:cNvGrpSpPr/>
          <p:nvPr/>
        </p:nvGrpSpPr>
        <p:grpSpPr>
          <a:xfrm>
            <a:off x="4981328" y="3397718"/>
            <a:ext cx="1510943" cy="345600"/>
            <a:chOff x="3665356" y="2014191"/>
            <a:chExt cx="1510943" cy="345600"/>
          </a:xfrm>
        </p:grpSpPr>
        <p:sp>
          <p:nvSpPr>
            <p:cNvPr id="29" name="Rectangle 28"/>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29"/>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Tracker target</a:t>
              </a:r>
            </a:p>
          </p:txBody>
        </p:sp>
      </p:grpSp>
      <p:sp>
        <p:nvSpPr>
          <p:cNvPr id="31" name="Rectangle 30"/>
          <p:cNvSpPr/>
          <p:nvPr/>
        </p:nvSpPr>
        <p:spPr>
          <a:xfrm>
            <a:off x="6330883" y="342048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marL="0" lvl="1" defTabSz="532094">
              <a:lnSpc>
                <a:spcPct val="90000"/>
              </a:lnSpc>
              <a:spcBef>
                <a:spcPct val="0"/>
              </a:spcBef>
              <a:spcAft>
                <a:spcPct val="15000"/>
              </a:spcAft>
            </a:pPr>
            <a:r>
              <a:rPr lang="en-US" sz="1100" b="1" dirty="0">
                <a:solidFill>
                  <a:srgbClr val="262626">
                    <a:hueOff val="0"/>
                    <a:satOff val="0"/>
                    <a:lumOff val="0"/>
                    <a:alphaOff val="0"/>
                  </a:srgbClr>
                </a:solidFill>
              </a:rPr>
              <a:t>Not established in Tracker</a:t>
            </a:r>
          </a:p>
        </p:txBody>
      </p:sp>
      <p:grpSp>
        <p:nvGrpSpPr>
          <p:cNvPr id="32" name="Group 31"/>
          <p:cNvGrpSpPr/>
          <p:nvPr/>
        </p:nvGrpSpPr>
        <p:grpSpPr>
          <a:xfrm>
            <a:off x="4981307" y="3913800"/>
            <a:ext cx="1881556" cy="345600"/>
            <a:chOff x="6310812" y="2036955"/>
            <a:chExt cx="1881556" cy="345600"/>
          </a:xfrm>
        </p:grpSpPr>
        <p:sp>
          <p:nvSpPr>
            <p:cNvPr id="33" name="Rectangle 32"/>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Rectangle 33"/>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PfP tool forecast</a:t>
              </a:r>
            </a:p>
          </p:txBody>
        </p:sp>
      </p:grpSp>
      <p:sp>
        <p:nvSpPr>
          <p:cNvPr id="35" name="Rectangle 34"/>
          <p:cNvSpPr/>
          <p:nvPr/>
        </p:nvSpPr>
        <p:spPr>
          <a:xfrm>
            <a:off x="6330883" y="3913800"/>
            <a:ext cx="2743199" cy="4132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defTabSz="912158"/>
            <a:r>
              <a:rPr lang="en-US" sz="1100" b="1" dirty="0">
                <a:solidFill>
                  <a:srgbClr val="262626"/>
                </a:solidFill>
                <a:cs typeface="Arial" panose="020B0604020202020204" pitchFamily="34" charset="0"/>
              </a:rPr>
              <a:t>Not forecasted in </a:t>
            </a:r>
            <a:r>
              <a:rPr lang="en-US" sz="1100" b="1" dirty="0" err="1">
                <a:solidFill>
                  <a:srgbClr val="262626"/>
                </a:solidFill>
                <a:cs typeface="Arial" panose="020B0604020202020204" pitchFamily="34" charset="0"/>
              </a:rPr>
              <a:t>PfP</a:t>
            </a:r>
            <a:r>
              <a:rPr lang="en-US" sz="1100" b="1" dirty="0">
                <a:solidFill>
                  <a:srgbClr val="262626"/>
                </a:solidFill>
                <a:cs typeface="Arial" panose="020B0604020202020204" pitchFamily="34" charset="0"/>
              </a:rPr>
              <a:t> tool</a:t>
            </a:r>
            <a:endParaRPr lang="en-US" sz="1100" b="1" dirty="0">
              <a:solidFill>
                <a:srgbClr val="262626">
                  <a:hueOff val="0"/>
                  <a:satOff val="0"/>
                  <a:lumOff val="0"/>
                  <a:alphaOff val="0"/>
                </a:srgbClr>
              </a:solidFill>
              <a:cs typeface="Arial" panose="020B0604020202020204" pitchFamily="34" charset="0"/>
            </a:endParaRPr>
          </a:p>
        </p:txBody>
      </p:sp>
      <p:sp>
        <p:nvSpPr>
          <p:cNvPr id="36" name="Text Placeholder 10"/>
          <p:cNvSpPr txBox="1">
            <a:spLocks/>
          </p:cNvSpPr>
          <p:nvPr/>
        </p:nvSpPr>
        <p:spPr>
          <a:xfrm>
            <a:off x="4981494" y="4856338"/>
            <a:ext cx="4092570" cy="343076"/>
          </a:xfrm>
          <a:prstGeom prst="rect">
            <a:avLst/>
          </a:prstGeom>
        </p:spPr>
        <p:txBody>
          <a:bodyPr lIns="0"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FY2019-2023 program budget:</a:t>
            </a:r>
          </a:p>
        </p:txBody>
      </p:sp>
      <p:sp>
        <p:nvSpPr>
          <p:cNvPr id="37" name="Text Placeholder 9"/>
          <p:cNvSpPr txBox="1">
            <a:spLocks/>
          </p:cNvSpPr>
          <p:nvPr/>
        </p:nvSpPr>
        <p:spPr>
          <a:xfrm>
            <a:off x="4981494" y="5199424"/>
            <a:ext cx="4114800" cy="341896"/>
          </a:xfrm>
          <a:prstGeom prst="rect">
            <a:avLst/>
          </a:prstGeom>
        </p:spPr>
        <p:txBody>
          <a:bodyPr lIns="0" tIns="45609" rIns="0"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262626"/>
                </a:solidFill>
              </a:rPr>
              <a:t>$168.8 million over </a:t>
            </a:r>
            <a:br>
              <a:rPr lang="en-US" sz="1600" b="1" dirty="0">
                <a:solidFill>
                  <a:srgbClr val="262626"/>
                </a:solidFill>
              </a:rPr>
            </a:br>
            <a:r>
              <a:rPr lang="en-US" sz="1600" b="1" dirty="0">
                <a:solidFill>
                  <a:srgbClr val="262626"/>
                </a:solidFill>
              </a:rPr>
              <a:t>five years</a:t>
            </a:r>
          </a:p>
        </p:txBody>
      </p:sp>
      <p:cxnSp>
        <p:nvCxnSpPr>
          <p:cNvPr id="40" name="Straight Connector 39"/>
          <p:cNvCxnSpPr/>
          <p:nvPr/>
        </p:nvCxnSpPr>
        <p:spPr>
          <a:xfrm>
            <a:off x="481252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885895" y="296716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812526" y="4780644"/>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97291" y="4434622"/>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09" tIns="45609" rIns="91216" bIns="45609" rtlCol="0" anchor="ctr"/>
          <a:lstStyle/>
          <a:p>
            <a:pPr defTabSz="912158"/>
            <a:r>
              <a:rPr lang="en-US" sz="1200" b="1" dirty="0">
                <a:solidFill>
                  <a:srgbClr val="FFFFFF"/>
                </a:solidFill>
              </a:rPr>
              <a:t>Other indicators</a:t>
            </a:r>
          </a:p>
        </p:txBody>
      </p:sp>
      <p:sp>
        <p:nvSpPr>
          <p:cNvPr id="46" name="Rectangle 45"/>
          <p:cNvSpPr/>
          <p:nvPr/>
        </p:nvSpPr>
        <p:spPr>
          <a:xfrm>
            <a:off x="1546864" y="4441038"/>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ctr" anchorCtr="0">
            <a:noAutofit/>
          </a:bodyPr>
          <a:lstStyle/>
          <a:p>
            <a:pPr marL="0" lvl="1" defTabSz="532094">
              <a:lnSpc>
                <a:spcPct val="90000"/>
              </a:lnSpc>
              <a:spcBef>
                <a:spcPct val="0"/>
              </a:spcBef>
              <a:spcAft>
                <a:spcPct val="15000"/>
              </a:spcAft>
            </a:pPr>
            <a:r>
              <a:rPr lang="en-US" sz="1100" b="1" dirty="0">
                <a:solidFill>
                  <a:srgbClr val="262626"/>
                </a:solidFill>
              </a:rPr>
              <a:t>To be determined; set in accordance w/ federal performance requirements</a:t>
            </a:r>
          </a:p>
        </p:txBody>
      </p:sp>
      <p:sp>
        <p:nvSpPr>
          <p:cNvPr id="47" name="Rectangle 46"/>
          <p:cNvSpPr/>
          <p:nvPr/>
        </p:nvSpPr>
        <p:spPr>
          <a:xfrm>
            <a:off x="4981306" y="4440474"/>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09" tIns="45609" rIns="91216" bIns="45609" rtlCol="0" anchor="ctr"/>
          <a:lstStyle/>
          <a:p>
            <a:pPr defTabSz="912158"/>
            <a:r>
              <a:rPr lang="en-US" sz="1200" b="1" dirty="0">
                <a:solidFill>
                  <a:srgbClr val="FFFFFF"/>
                </a:solidFill>
              </a:rPr>
              <a:t>Other indicators</a:t>
            </a:r>
          </a:p>
        </p:txBody>
      </p:sp>
      <p:sp>
        <p:nvSpPr>
          <p:cNvPr id="48" name="Rectangle 47"/>
          <p:cNvSpPr/>
          <p:nvPr/>
        </p:nvSpPr>
        <p:spPr>
          <a:xfrm>
            <a:off x="6330882" y="4446890"/>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ctr" anchorCtr="0">
            <a:noAutofit/>
          </a:bodyPr>
          <a:lstStyle/>
          <a:p>
            <a:pPr marL="0" lvl="1" defTabSz="532094">
              <a:lnSpc>
                <a:spcPct val="90000"/>
              </a:lnSpc>
              <a:spcBef>
                <a:spcPct val="0"/>
              </a:spcBef>
              <a:spcAft>
                <a:spcPct val="15000"/>
              </a:spcAft>
            </a:pPr>
            <a:r>
              <a:rPr lang="en-US" sz="1100" b="1" dirty="0">
                <a:solidFill>
                  <a:srgbClr val="262626"/>
                </a:solidFill>
              </a:rPr>
              <a:t>To be determined</a:t>
            </a:r>
          </a:p>
        </p:txBody>
      </p:sp>
    </p:spTree>
    <p:extLst>
      <p:ext uri="{BB962C8B-B14F-4D97-AF65-F5344CB8AC3E}">
        <p14:creationId xmlns:p14="http://schemas.microsoft.com/office/powerpoint/2010/main" val="16724709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1878" y="725577"/>
            <a:ext cx="3689074" cy="880607"/>
          </a:xfrm>
        </p:spPr>
        <p:txBody>
          <a:bodyPr>
            <a:noAutofit/>
          </a:bodyPr>
          <a:lstStyle/>
          <a:p>
            <a:pPr marL="0" indent="0">
              <a:buNone/>
            </a:pPr>
            <a:r>
              <a:rPr lang="en-US" b="1" dirty="0"/>
              <a:t>Safety Improvements</a:t>
            </a:r>
          </a:p>
        </p:txBody>
      </p:sp>
      <p:sp>
        <p:nvSpPr>
          <p:cNvPr id="5" name="Content Placeholder 8"/>
          <p:cNvSpPr txBox="1">
            <a:spLocks/>
          </p:cNvSpPr>
          <p:nvPr/>
        </p:nvSpPr>
        <p:spPr>
          <a:xfrm>
            <a:off x="101876" y="1955529"/>
            <a:ext cx="4114800" cy="1011634"/>
          </a:xfrm>
          <a:prstGeom prst="rect">
            <a:avLst/>
          </a:prstGeom>
        </p:spPr>
        <p:txBody>
          <a:bodyPr vert="horz" lIns="91216" tIns="45609" rIns="91216" bIns="45609"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200" dirty="0">
                <a:solidFill>
                  <a:srgbClr val="262626"/>
                </a:solidFill>
              </a:rPr>
              <a:t>This program repairs traffic signals, highway lighting systems, impact attenuators, traffic signs and pavement markings. This program is necessary to provide a safe roadway network for Commonwealth residents and visitors. </a:t>
            </a:r>
          </a:p>
        </p:txBody>
      </p:sp>
      <p:sp>
        <p:nvSpPr>
          <p:cNvPr id="6" name="Text Placeholder 12"/>
          <p:cNvSpPr txBox="1">
            <a:spLocks/>
          </p:cNvSpPr>
          <p:nvPr/>
        </p:nvSpPr>
        <p:spPr>
          <a:xfrm>
            <a:off x="101876" y="1677530"/>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purpose and need statement:</a:t>
            </a:r>
          </a:p>
        </p:txBody>
      </p:sp>
      <p:cxnSp>
        <p:nvCxnSpPr>
          <p:cNvPr id="7" name="Straight Connector 6"/>
          <p:cNvCxnSpPr/>
          <p:nvPr/>
        </p:nvCxnSpPr>
        <p:spPr>
          <a:xfrm>
            <a:off x="10187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5245" y="3344149"/>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9" name="Text Placeholder 12"/>
          <p:cNvSpPr txBox="1">
            <a:spLocks/>
          </p:cNvSpPr>
          <p:nvPr/>
        </p:nvSpPr>
        <p:spPr>
          <a:xfrm>
            <a:off x="101876" y="3446090"/>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performance:</a:t>
            </a:r>
          </a:p>
        </p:txBody>
      </p:sp>
      <p:grpSp>
        <p:nvGrpSpPr>
          <p:cNvPr id="10" name="Group 9"/>
          <p:cNvGrpSpPr/>
          <p:nvPr/>
        </p:nvGrpSpPr>
        <p:grpSpPr>
          <a:xfrm>
            <a:off x="197288" y="3774705"/>
            <a:ext cx="1510943" cy="345600"/>
            <a:chOff x="3665356" y="2014191"/>
            <a:chExt cx="1510943" cy="345600"/>
          </a:xfrm>
        </p:grpSpPr>
        <p:sp>
          <p:nvSpPr>
            <p:cNvPr id="11" name="Rectangle 10"/>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Tracker target</a:t>
              </a:r>
            </a:p>
          </p:txBody>
        </p:sp>
      </p:grpSp>
      <p:sp>
        <p:nvSpPr>
          <p:cNvPr id="13" name="Rectangle 12"/>
          <p:cNvSpPr/>
          <p:nvPr/>
        </p:nvSpPr>
        <p:spPr>
          <a:xfrm>
            <a:off x="1546864" y="3740803"/>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marL="0" lvl="1" defTabSz="532094">
              <a:lnSpc>
                <a:spcPct val="90000"/>
              </a:lnSpc>
              <a:spcBef>
                <a:spcPct val="0"/>
              </a:spcBef>
              <a:spcAft>
                <a:spcPct val="15000"/>
              </a:spcAft>
            </a:pPr>
            <a:r>
              <a:rPr lang="en-US" sz="1100" b="1" dirty="0">
                <a:solidFill>
                  <a:srgbClr val="262626">
                    <a:hueOff val="0"/>
                    <a:satOff val="0"/>
                    <a:lumOff val="0"/>
                    <a:alphaOff val="0"/>
                  </a:srgbClr>
                </a:solidFill>
              </a:rPr>
              <a:t>2018 – 0.63 fatalities; 6 injuries*</a:t>
            </a:r>
          </a:p>
          <a:p>
            <a:pPr marL="0" lvl="1" defTabSz="532094">
              <a:lnSpc>
                <a:spcPct val="90000"/>
              </a:lnSpc>
              <a:spcBef>
                <a:spcPct val="0"/>
              </a:spcBef>
              <a:spcAft>
                <a:spcPct val="15000"/>
              </a:spcAft>
            </a:pPr>
            <a:r>
              <a:rPr lang="en-US" sz="1100" b="1" dirty="0">
                <a:solidFill>
                  <a:srgbClr val="262626">
                    <a:hueOff val="0"/>
                    <a:satOff val="0"/>
                    <a:lumOff val="0"/>
                    <a:alphaOff val="0"/>
                  </a:srgbClr>
                </a:solidFill>
              </a:rPr>
              <a:t>2020 - 0.62 fatalities; 6 injuries*</a:t>
            </a:r>
          </a:p>
          <a:p>
            <a:pPr marL="0" lvl="1" defTabSz="532094">
              <a:lnSpc>
                <a:spcPct val="90000"/>
              </a:lnSpc>
              <a:spcBef>
                <a:spcPct val="0"/>
              </a:spcBef>
              <a:spcAft>
                <a:spcPct val="15000"/>
              </a:spcAft>
            </a:pPr>
            <a:r>
              <a:rPr lang="en-US" sz="1100" b="1" dirty="0">
                <a:solidFill>
                  <a:srgbClr val="262626">
                    <a:hueOff val="0"/>
                    <a:satOff val="0"/>
                    <a:lumOff val="0"/>
                    <a:alphaOff val="0"/>
                  </a:srgbClr>
                </a:solidFill>
              </a:rPr>
              <a:t>Long term – move to zero</a:t>
            </a:r>
          </a:p>
        </p:txBody>
      </p:sp>
      <p:grpSp>
        <p:nvGrpSpPr>
          <p:cNvPr id="14" name="Group 13"/>
          <p:cNvGrpSpPr/>
          <p:nvPr/>
        </p:nvGrpSpPr>
        <p:grpSpPr>
          <a:xfrm>
            <a:off x="197288" y="4298808"/>
            <a:ext cx="1881556" cy="345600"/>
            <a:chOff x="6310812" y="2036955"/>
            <a:chExt cx="1881556" cy="345600"/>
          </a:xfrm>
        </p:grpSpPr>
        <p:sp>
          <p:nvSpPr>
            <p:cNvPr id="15" name="Rectangle 14"/>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PfP tool forecast</a:t>
              </a:r>
            </a:p>
          </p:txBody>
        </p:sp>
      </p:grpSp>
      <p:sp>
        <p:nvSpPr>
          <p:cNvPr id="17" name="Rectangle 16"/>
          <p:cNvSpPr/>
          <p:nvPr/>
        </p:nvSpPr>
        <p:spPr>
          <a:xfrm>
            <a:off x="1546864" y="4298828"/>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defTabSz="912158"/>
            <a:r>
              <a:rPr lang="en-US" sz="1100" b="1" dirty="0">
                <a:solidFill>
                  <a:srgbClr val="262626">
                    <a:hueOff val="0"/>
                    <a:satOff val="0"/>
                    <a:lumOff val="0"/>
                    <a:alphaOff val="0"/>
                  </a:srgbClr>
                </a:solidFill>
                <a:cs typeface="Arial" panose="020B0604020202020204" pitchFamily="34" charset="0"/>
              </a:rPr>
              <a:t>Not forecasted in PfP</a:t>
            </a:r>
          </a:p>
        </p:txBody>
      </p:sp>
      <p:sp>
        <p:nvSpPr>
          <p:cNvPr id="18" name="Text Placeholder 10"/>
          <p:cNvSpPr txBox="1">
            <a:spLocks/>
          </p:cNvSpPr>
          <p:nvPr/>
        </p:nvSpPr>
        <p:spPr>
          <a:xfrm>
            <a:off x="197475" y="5233326"/>
            <a:ext cx="4092570" cy="343076"/>
          </a:xfrm>
          <a:prstGeom prst="rect">
            <a:avLst/>
          </a:prstGeom>
        </p:spPr>
        <p:txBody>
          <a:bodyPr lIns="0"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FY2019-2023 program budget:</a:t>
            </a:r>
          </a:p>
        </p:txBody>
      </p:sp>
      <p:sp>
        <p:nvSpPr>
          <p:cNvPr id="19" name="Text Placeholder 9"/>
          <p:cNvSpPr txBox="1">
            <a:spLocks/>
          </p:cNvSpPr>
          <p:nvPr/>
        </p:nvSpPr>
        <p:spPr>
          <a:xfrm>
            <a:off x="197475" y="5576411"/>
            <a:ext cx="4114800" cy="341896"/>
          </a:xfrm>
          <a:prstGeom prst="rect">
            <a:avLst/>
          </a:prstGeom>
        </p:spPr>
        <p:txBody>
          <a:bodyPr lIns="0" tIns="45609" rIns="0"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262626"/>
                </a:solidFill>
              </a:rPr>
              <a:t>$265.3 million over </a:t>
            </a:r>
            <a:br>
              <a:rPr lang="en-US" sz="1600" b="1" dirty="0">
                <a:solidFill>
                  <a:srgbClr val="262626"/>
                </a:solidFill>
              </a:rPr>
            </a:br>
            <a:r>
              <a:rPr lang="en-US" sz="1600" b="1" dirty="0">
                <a:solidFill>
                  <a:srgbClr val="262626"/>
                </a:solidFill>
              </a:rPr>
              <a:t>five years</a:t>
            </a:r>
          </a:p>
        </p:txBody>
      </p:sp>
      <p:cxnSp>
        <p:nvCxnSpPr>
          <p:cNvPr id="20" name="Straight Connector 19"/>
          <p:cNvCxnSpPr/>
          <p:nvPr/>
        </p:nvCxnSpPr>
        <p:spPr>
          <a:xfrm>
            <a:off x="101876" y="5157631"/>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24" name="Content Placeholder 2"/>
          <p:cNvSpPr>
            <a:spLocks noGrp="1"/>
          </p:cNvSpPr>
          <p:nvPr>
            <p:ph sz="half" idx="1"/>
          </p:nvPr>
        </p:nvSpPr>
        <p:spPr>
          <a:xfrm>
            <a:off x="4885895" y="725577"/>
            <a:ext cx="4114800" cy="880607"/>
          </a:xfrm>
        </p:spPr>
        <p:txBody>
          <a:bodyPr/>
          <a:lstStyle/>
          <a:p>
            <a:pPr marL="0" indent="0">
              <a:buNone/>
            </a:pPr>
            <a:r>
              <a:rPr lang="en-US" b="1" dirty="0">
                <a:cs typeface="Arial" panose="020B0604020202020204" pitchFamily="34" charset="0"/>
              </a:rPr>
              <a:t>Tunnels</a:t>
            </a:r>
            <a:endParaRPr lang="en-US" b="1" dirty="0"/>
          </a:p>
        </p:txBody>
      </p:sp>
      <p:sp>
        <p:nvSpPr>
          <p:cNvPr id="25" name="Content Placeholder 8"/>
          <p:cNvSpPr txBox="1">
            <a:spLocks/>
          </p:cNvSpPr>
          <p:nvPr/>
        </p:nvSpPr>
        <p:spPr>
          <a:xfrm>
            <a:off x="4885895" y="1955529"/>
            <a:ext cx="4114800" cy="1011634"/>
          </a:xfrm>
          <a:prstGeom prst="rect">
            <a:avLst/>
          </a:prstGeom>
        </p:spPr>
        <p:txBody>
          <a:bodyPr vert="horz" lIns="91216" tIns="45609" rIns="91216" bIns="45609"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200" dirty="0">
                <a:solidFill>
                  <a:srgbClr val="262626"/>
                </a:solidFill>
              </a:rPr>
              <a:t>This improves lighting, life safety systems and tunnel infrastructure within the tunnel network.</a:t>
            </a:r>
          </a:p>
        </p:txBody>
      </p:sp>
      <p:sp>
        <p:nvSpPr>
          <p:cNvPr id="26" name="Text Placeholder 12"/>
          <p:cNvSpPr txBox="1">
            <a:spLocks/>
          </p:cNvSpPr>
          <p:nvPr/>
        </p:nvSpPr>
        <p:spPr>
          <a:xfrm>
            <a:off x="4885895" y="1677530"/>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purpose and need statement:</a:t>
            </a:r>
          </a:p>
        </p:txBody>
      </p:sp>
      <p:sp>
        <p:nvSpPr>
          <p:cNvPr id="27" name="Text Placeholder 12"/>
          <p:cNvSpPr txBox="1">
            <a:spLocks/>
          </p:cNvSpPr>
          <p:nvPr/>
        </p:nvSpPr>
        <p:spPr>
          <a:xfrm>
            <a:off x="4885895" y="3446090"/>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performance:</a:t>
            </a:r>
          </a:p>
        </p:txBody>
      </p:sp>
      <p:grpSp>
        <p:nvGrpSpPr>
          <p:cNvPr id="28" name="Group 27"/>
          <p:cNvGrpSpPr/>
          <p:nvPr/>
        </p:nvGrpSpPr>
        <p:grpSpPr>
          <a:xfrm>
            <a:off x="4981328" y="3774705"/>
            <a:ext cx="1510943" cy="345600"/>
            <a:chOff x="3665356" y="2014191"/>
            <a:chExt cx="1510943" cy="345600"/>
          </a:xfrm>
        </p:grpSpPr>
        <p:sp>
          <p:nvSpPr>
            <p:cNvPr id="29" name="Rectangle 28"/>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29"/>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Tracker target</a:t>
              </a:r>
            </a:p>
          </p:txBody>
        </p:sp>
      </p:grpSp>
      <p:sp>
        <p:nvSpPr>
          <p:cNvPr id="31" name="Rectangle 30"/>
          <p:cNvSpPr/>
          <p:nvPr/>
        </p:nvSpPr>
        <p:spPr>
          <a:xfrm>
            <a:off x="6330883" y="384669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0" rIns="85134" bIns="95777" numCol="1" spcCol="1270" anchor="t" anchorCtr="0">
            <a:noAutofit/>
          </a:bodyPr>
          <a:lstStyle/>
          <a:p>
            <a:pPr marL="0" lvl="1" defTabSz="532094">
              <a:lnSpc>
                <a:spcPct val="90000"/>
              </a:lnSpc>
              <a:spcBef>
                <a:spcPct val="0"/>
              </a:spcBef>
              <a:spcAft>
                <a:spcPct val="15000"/>
              </a:spcAft>
            </a:pPr>
            <a:r>
              <a:rPr lang="en-US" sz="1100" b="1" dirty="0">
                <a:solidFill>
                  <a:srgbClr val="262626">
                    <a:hueOff val="0"/>
                    <a:satOff val="0"/>
                    <a:lumOff val="0"/>
                    <a:alphaOff val="0"/>
                  </a:srgbClr>
                </a:solidFill>
              </a:rPr>
              <a:t>Not established in Tracker</a:t>
            </a:r>
          </a:p>
        </p:txBody>
      </p:sp>
      <p:grpSp>
        <p:nvGrpSpPr>
          <p:cNvPr id="32" name="Group 31"/>
          <p:cNvGrpSpPr/>
          <p:nvPr/>
        </p:nvGrpSpPr>
        <p:grpSpPr>
          <a:xfrm>
            <a:off x="4981307" y="4298808"/>
            <a:ext cx="1881556" cy="345600"/>
            <a:chOff x="6310812" y="2036955"/>
            <a:chExt cx="1881556" cy="345600"/>
          </a:xfrm>
        </p:grpSpPr>
        <p:sp>
          <p:nvSpPr>
            <p:cNvPr id="33" name="Rectangle 32"/>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Rectangle 33"/>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PfP tool forecast</a:t>
              </a:r>
            </a:p>
          </p:txBody>
        </p:sp>
      </p:grpSp>
      <p:sp>
        <p:nvSpPr>
          <p:cNvPr id="35" name="Rectangle 34"/>
          <p:cNvSpPr/>
          <p:nvPr/>
        </p:nvSpPr>
        <p:spPr>
          <a:xfrm>
            <a:off x="6330883" y="4298828"/>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defTabSz="912158"/>
            <a:r>
              <a:rPr lang="en-US" sz="1100" b="1" dirty="0">
                <a:solidFill>
                  <a:srgbClr val="262626">
                    <a:hueOff val="0"/>
                    <a:satOff val="0"/>
                    <a:lumOff val="0"/>
                    <a:alphaOff val="0"/>
                  </a:srgbClr>
                </a:solidFill>
                <a:cs typeface="Arial" panose="020B0604020202020204" pitchFamily="34" charset="0"/>
              </a:rPr>
              <a:t>Not forecasted in PfP</a:t>
            </a:r>
          </a:p>
        </p:txBody>
      </p:sp>
      <p:sp>
        <p:nvSpPr>
          <p:cNvPr id="36" name="Text Placeholder 10"/>
          <p:cNvSpPr txBox="1">
            <a:spLocks/>
          </p:cNvSpPr>
          <p:nvPr/>
        </p:nvSpPr>
        <p:spPr>
          <a:xfrm>
            <a:off x="4981494" y="5233326"/>
            <a:ext cx="4092570" cy="343076"/>
          </a:xfrm>
          <a:prstGeom prst="rect">
            <a:avLst/>
          </a:prstGeom>
        </p:spPr>
        <p:txBody>
          <a:bodyPr lIns="0"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FY2019-2023 program budget:</a:t>
            </a:r>
          </a:p>
        </p:txBody>
      </p:sp>
      <p:sp>
        <p:nvSpPr>
          <p:cNvPr id="37" name="Text Placeholder 9"/>
          <p:cNvSpPr txBox="1">
            <a:spLocks/>
          </p:cNvSpPr>
          <p:nvPr/>
        </p:nvSpPr>
        <p:spPr>
          <a:xfrm>
            <a:off x="4981494" y="5576411"/>
            <a:ext cx="4114800" cy="341896"/>
          </a:xfrm>
          <a:prstGeom prst="rect">
            <a:avLst/>
          </a:prstGeom>
        </p:spPr>
        <p:txBody>
          <a:bodyPr lIns="0" tIns="45609" rIns="0"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262626"/>
                </a:solidFill>
              </a:rPr>
              <a:t>$393.8 million over </a:t>
            </a:r>
            <a:br>
              <a:rPr lang="en-US" sz="1600" b="1" dirty="0">
                <a:solidFill>
                  <a:srgbClr val="262626"/>
                </a:solidFill>
              </a:rPr>
            </a:br>
            <a:r>
              <a:rPr lang="en-US" sz="1600" b="1" dirty="0">
                <a:solidFill>
                  <a:srgbClr val="262626"/>
                </a:solidFill>
              </a:rPr>
              <a:t>five years</a:t>
            </a:r>
          </a:p>
        </p:txBody>
      </p:sp>
      <p:cxnSp>
        <p:nvCxnSpPr>
          <p:cNvPr id="40" name="Straight Connector 39"/>
          <p:cNvCxnSpPr/>
          <p:nvPr/>
        </p:nvCxnSpPr>
        <p:spPr>
          <a:xfrm>
            <a:off x="481252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885895" y="3344149"/>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812526" y="5157631"/>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97291" y="4803588"/>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09" tIns="45609" rIns="91216" bIns="45609" rtlCol="0" anchor="ctr"/>
          <a:lstStyle/>
          <a:p>
            <a:pPr defTabSz="912158"/>
            <a:r>
              <a:rPr lang="en-US" sz="1200" b="1" dirty="0">
                <a:solidFill>
                  <a:srgbClr val="FFFFFF"/>
                </a:solidFill>
              </a:rPr>
              <a:t>Other indicators</a:t>
            </a:r>
          </a:p>
        </p:txBody>
      </p:sp>
      <p:sp>
        <p:nvSpPr>
          <p:cNvPr id="48" name="Rectangle 47"/>
          <p:cNvSpPr/>
          <p:nvPr/>
        </p:nvSpPr>
        <p:spPr>
          <a:xfrm>
            <a:off x="1546864" y="4810004"/>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ctr" anchorCtr="0">
            <a:noAutofit/>
          </a:bodyPr>
          <a:lstStyle/>
          <a:p>
            <a:pPr marL="0" lvl="1" defTabSz="532094">
              <a:lnSpc>
                <a:spcPct val="90000"/>
              </a:lnSpc>
              <a:spcBef>
                <a:spcPct val="0"/>
              </a:spcBef>
              <a:spcAft>
                <a:spcPct val="15000"/>
              </a:spcAft>
            </a:pPr>
            <a:r>
              <a:rPr lang="en-US" sz="1100" b="1" dirty="0">
                <a:solidFill>
                  <a:srgbClr val="262626"/>
                </a:solidFill>
              </a:rPr>
              <a:t>Crash cluster; crash data </a:t>
            </a:r>
          </a:p>
        </p:txBody>
      </p:sp>
      <p:sp>
        <p:nvSpPr>
          <p:cNvPr id="38" name="Rectangle 37"/>
          <p:cNvSpPr/>
          <p:nvPr/>
        </p:nvSpPr>
        <p:spPr>
          <a:xfrm>
            <a:off x="4981121" y="4785557"/>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09" tIns="45609" rIns="91216" bIns="45609" rtlCol="0" anchor="ctr"/>
          <a:lstStyle/>
          <a:p>
            <a:pPr defTabSz="912158"/>
            <a:r>
              <a:rPr lang="en-US" sz="1200" b="1" dirty="0">
                <a:solidFill>
                  <a:srgbClr val="FFFFFF"/>
                </a:solidFill>
              </a:rPr>
              <a:t>Other indicators</a:t>
            </a:r>
          </a:p>
        </p:txBody>
      </p:sp>
      <p:sp>
        <p:nvSpPr>
          <p:cNvPr id="39" name="Rectangle 38"/>
          <p:cNvSpPr/>
          <p:nvPr/>
        </p:nvSpPr>
        <p:spPr>
          <a:xfrm>
            <a:off x="6330695" y="4791973"/>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ctr" anchorCtr="0">
            <a:noAutofit/>
          </a:bodyPr>
          <a:lstStyle/>
          <a:p>
            <a:pPr marL="0" lvl="1" defTabSz="532094">
              <a:lnSpc>
                <a:spcPct val="90000"/>
              </a:lnSpc>
              <a:spcBef>
                <a:spcPct val="0"/>
              </a:spcBef>
              <a:spcAft>
                <a:spcPct val="15000"/>
              </a:spcAft>
            </a:pPr>
            <a:r>
              <a:rPr lang="en-US" sz="1100" b="1" dirty="0">
                <a:solidFill>
                  <a:srgbClr val="262626"/>
                </a:solidFill>
              </a:rPr>
              <a:t>To be determined</a:t>
            </a:r>
          </a:p>
        </p:txBody>
      </p:sp>
      <p:sp>
        <p:nvSpPr>
          <p:cNvPr id="43" name="TextBox 42"/>
          <p:cNvSpPr txBox="1"/>
          <p:nvPr/>
        </p:nvSpPr>
        <p:spPr>
          <a:xfrm>
            <a:off x="204912" y="6472624"/>
            <a:ext cx="3909888" cy="246221"/>
          </a:xfrm>
          <a:prstGeom prst="rect">
            <a:avLst/>
          </a:prstGeom>
          <a:noFill/>
        </p:spPr>
        <p:txBody>
          <a:bodyPr wrap="square" lIns="91216" tIns="45609" rIns="91216" bIns="45609" rtlCol="0">
            <a:spAutoFit/>
          </a:bodyPr>
          <a:lstStyle/>
          <a:p>
            <a:pPr defTabSz="912158"/>
            <a:r>
              <a:rPr lang="en-US" sz="1000" b="1" dirty="0">
                <a:solidFill>
                  <a:srgbClr val="262626"/>
                </a:solidFill>
              </a:rPr>
              <a:t>*Tracker target per 100 million vehicle miles traveled (VMT)</a:t>
            </a:r>
          </a:p>
        </p:txBody>
      </p:sp>
    </p:spTree>
    <p:extLst>
      <p:ext uri="{BB962C8B-B14F-4D97-AF65-F5344CB8AC3E}">
        <p14:creationId xmlns:p14="http://schemas.microsoft.com/office/powerpoint/2010/main" val="26917008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77" y="76354"/>
            <a:ext cx="8972185" cy="572257"/>
          </a:xfrm>
        </p:spPr>
        <p:txBody>
          <a:bodyPr/>
          <a:lstStyle/>
          <a:p>
            <a:r>
              <a:rPr lang="en-US" dirty="0">
                <a:solidFill>
                  <a:schemeClr val="accent5"/>
                </a:solidFill>
              </a:rPr>
              <a:t>Reliability programs for  </a:t>
            </a:r>
            <a:r>
              <a:rPr lang="en-US" dirty="0">
                <a:solidFill>
                  <a:schemeClr val="tx1"/>
                </a:solidFill>
              </a:rPr>
              <a:t>IT</a:t>
            </a:r>
            <a:endParaRPr lang="en-US" dirty="0"/>
          </a:p>
        </p:txBody>
      </p:sp>
      <p:sp>
        <p:nvSpPr>
          <p:cNvPr id="3" name="Content Placeholder 2"/>
          <p:cNvSpPr>
            <a:spLocks noGrp="1"/>
          </p:cNvSpPr>
          <p:nvPr>
            <p:ph sz="half" idx="1"/>
          </p:nvPr>
        </p:nvSpPr>
        <p:spPr>
          <a:xfrm>
            <a:off x="101876" y="725577"/>
            <a:ext cx="4114800" cy="880607"/>
          </a:xfrm>
        </p:spPr>
        <p:txBody>
          <a:bodyPr>
            <a:noAutofit/>
          </a:bodyPr>
          <a:lstStyle/>
          <a:p>
            <a:pPr marL="0" indent="0">
              <a:buNone/>
            </a:pPr>
            <a:r>
              <a:rPr lang="en-US" b="1" dirty="0"/>
              <a:t>Desktop Experience</a:t>
            </a:r>
          </a:p>
        </p:txBody>
      </p:sp>
      <p:sp>
        <p:nvSpPr>
          <p:cNvPr id="5" name="Content Placeholder 8"/>
          <p:cNvSpPr txBox="1">
            <a:spLocks/>
          </p:cNvSpPr>
          <p:nvPr/>
        </p:nvSpPr>
        <p:spPr>
          <a:xfrm>
            <a:off x="101876" y="1606163"/>
            <a:ext cx="4114800" cy="1360999"/>
          </a:xfrm>
          <a:prstGeom prst="rect">
            <a:avLst/>
          </a:prstGeom>
        </p:spPr>
        <p:txBody>
          <a:bodyPr vert="horz" lIns="91216" tIns="45609" rIns="91216" bIns="45609"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200" dirty="0">
                <a:solidFill>
                  <a:srgbClr val="262626"/>
                </a:solidFill>
              </a:rPr>
              <a:t>This program delivers best in class, highly resilient technologies and services related to desktop and personal computing, conformance and mobile solutions/devices, and network and internet connectivity. This program is necessary to maintain best practices and state of good repair in desktop IT at MassDOT. </a:t>
            </a:r>
          </a:p>
        </p:txBody>
      </p:sp>
      <p:sp>
        <p:nvSpPr>
          <p:cNvPr id="6" name="Text Placeholder 12"/>
          <p:cNvSpPr txBox="1">
            <a:spLocks/>
          </p:cNvSpPr>
          <p:nvPr/>
        </p:nvSpPr>
        <p:spPr>
          <a:xfrm>
            <a:off x="101876" y="1268458"/>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purpose and need statement:</a:t>
            </a:r>
          </a:p>
        </p:txBody>
      </p:sp>
      <p:cxnSp>
        <p:nvCxnSpPr>
          <p:cNvPr id="7" name="Straight Connector 6"/>
          <p:cNvCxnSpPr/>
          <p:nvPr/>
        </p:nvCxnSpPr>
        <p:spPr>
          <a:xfrm>
            <a:off x="101876" y="119709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5245" y="296716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9" name="Text Placeholder 12"/>
          <p:cNvSpPr txBox="1">
            <a:spLocks/>
          </p:cNvSpPr>
          <p:nvPr/>
        </p:nvSpPr>
        <p:spPr>
          <a:xfrm>
            <a:off x="101876" y="3069103"/>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performance:</a:t>
            </a:r>
          </a:p>
        </p:txBody>
      </p:sp>
      <p:grpSp>
        <p:nvGrpSpPr>
          <p:cNvPr id="10" name="Group 9"/>
          <p:cNvGrpSpPr/>
          <p:nvPr/>
        </p:nvGrpSpPr>
        <p:grpSpPr>
          <a:xfrm>
            <a:off x="197288" y="3397718"/>
            <a:ext cx="1510943" cy="345600"/>
            <a:chOff x="3665356" y="2014191"/>
            <a:chExt cx="1510943" cy="345600"/>
          </a:xfrm>
        </p:grpSpPr>
        <p:sp>
          <p:nvSpPr>
            <p:cNvPr id="11" name="Rectangle 10"/>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Tracker target</a:t>
              </a:r>
            </a:p>
          </p:txBody>
        </p:sp>
      </p:grpSp>
      <p:sp>
        <p:nvSpPr>
          <p:cNvPr id="13" name="Rectangle 12"/>
          <p:cNvSpPr/>
          <p:nvPr/>
        </p:nvSpPr>
        <p:spPr>
          <a:xfrm>
            <a:off x="1546864" y="342048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marL="0" lvl="1" defTabSz="532094">
              <a:lnSpc>
                <a:spcPct val="90000"/>
              </a:lnSpc>
              <a:spcBef>
                <a:spcPct val="0"/>
              </a:spcBef>
              <a:spcAft>
                <a:spcPct val="15000"/>
              </a:spcAft>
            </a:pPr>
            <a:r>
              <a:rPr lang="en-US" sz="1100" b="1" dirty="0">
                <a:solidFill>
                  <a:srgbClr val="262626">
                    <a:hueOff val="0"/>
                    <a:satOff val="0"/>
                    <a:lumOff val="0"/>
                    <a:alphaOff val="0"/>
                  </a:srgbClr>
                </a:solidFill>
              </a:rPr>
              <a:t>Not established in Tracker</a:t>
            </a:r>
          </a:p>
        </p:txBody>
      </p:sp>
      <p:grpSp>
        <p:nvGrpSpPr>
          <p:cNvPr id="14" name="Group 13"/>
          <p:cNvGrpSpPr/>
          <p:nvPr/>
        </p:nvGrpSpPr>
        <p:grpSpPr>
          <a:xfrm>
            <a:off x="197288" y="3793743"/>
            <a:ext cx="1881556" cy="345600"/>
            <a:chOff x="6310812" y="2036955"/>
            <a:chExt cx="1881556" cy="345600"/>
          </a:xfrm>
        </p:grpSpPr>
        <p:sp>
          <p:nvSpPr>
            <p:cNvPr id="15" name="Rectangle 14"/>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PfP tool forecast</a:t>
              </a:r>
            </a:p>
          </p:txBody>
        </p:sp>
      </p:grpSp>
      <p:sp>
        <p:nvSpPr>
          <p:cNvPr id="17" name="Rectangle 16"/>
          <p:cNvSpPr/>
          <p:nvPr/>
        </p:nvSpPr>
        <p:spPr>
          <a:xfrm>
            <a:off x="1546864" y="3793763"/>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defTabSz="912158"/>
            <a:r>
              <a:rPr lang="en-US" sz="1100" b="1" dirty="0">
                <a:solidFill>
                  <a:srgbClr val="262626">
                    <a:hueOff val="0"/>
                    <a:satOff val="0"/>
                    <a:lumOff val="0"/>
                    <a:alphaOff val="0"/>
                  </a:srgbClr>
                </a:solidFill>
                <a:cs typeface="Arial" panose="020B0604020202020204" pitchFamily="34" charset="0"/>
              </a:rPr>
              <a:t>Not forecasted in PfP</a:t>
            </a:r>
          </a:p>
        </p:txBody>
      </p:sp>
      <p:sp>
        <p:nvSpPr>
          <p:cNvPr id="18" name="Text Placeholder 10"/>
          <p:cNvSpPr txBox="1">
            <a:spLocks/>
          </p:cNvSpPr>
          <p:nvPr/>
        </p:nvSpPr>
        <p:spPr>
          <a:xfrm>
            <a:off x="197475" y="4856338"/>
            <a:ext cx="4092570" cy="343076"/>
          </a:xfrm>
          <a:prstGeom prst="rect">
            <a:avLst/>
          </a:prstGeom>
        </p:spPr>
        <p:txBody>
          <a:bodyPr lIns="0"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FY2019-2023 program budget:</a:t>
            </a:r>
          </a:p>
        </p:txBody>
      </p:sp>
      <p:sp>
        <p:nvSpPr>
          <p:cNvPr id="19" name="Text Placeholder 9"/>
          <p:cNvSpPr txBox="1">
            <a:spLocks/>
          </p:cNvSpPr>
          <p:nvPr/>
        </p:nvSpPr>
        <p:spPr>
          <a:xfrm>
            <a:off x="197475" y="5199424"/>
            <a:ext cx="4114800" cy="341896"/>
          </a:xfrm>
          <a:prstGeom prst="rect">
            <a:avLst/>
          </a:prstGeom>
        </p:spPr>
        <p:txBody>
          <a:bodyPr lIns="0" tIns="45609" rIns="0"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262626"/>
                </a:solidFill>
              </a:rPr>
              <a:t>$9.1 million over </a:t>
            </a:r>
            <a:br>
              <a:rPr lang="en-US" sz="1600" b="1" dirty="0">
                <a:solidFill>
                  <a:srgbClr val="262626"/>
                </a:solidFill>
              </a:rPr>
            </a:br>
            <a:r>
              <a:rPr lang="en-US" sz="1600" b="1" dirty="0">
                <a:solidFill>
                  <a:srgbClr val="262626"/>
                </a:solidFill>
              </a:rPr>
              <a:t>five years</a:t>
            </a:r>
          </a:p>
        </p:txBody>
      </p:sp>
      <p:cxnSp>
        <p:nvCxnSpPr>
          <p:cNvPr id="20" name="Straight Connector 19"/>
          <p:cNvCxnSpPr/>
          <p:nvPr/>
        </p:nvCxnSpPr>
        <p:spPr>
          <a:xfrm>
            <a:off x="101876" y="4780644"/>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24" name="Content Placeholder 2"/>
          <p:cNvSpPr>
            <a:spLocks noGrp="1"/>
          </p:cNvSpPr>
          <p:nvPr>
            <p:ph sz="half" idx="1"/>
          </p:nvPr>
        </p:nvSpPr>
        <p:spPr>
          <a:xfrm>
            <a:off x="4885895" y="725577"/>
            <a:ext cx="4114800" cy="880607"/>
          </a:xfrm>
        </p:spPr>
        <p:txBody>
          <a:bodyPr/>
          <a:lstStyle/>
          <a:p>
            <a:pPr marL="0" indent="0">
              <a:buNone/>
            </a:pPr>
            <a:r>
              <a:rPr lang="en-US" b="1" dirty="0"/>
              <a:t>Digital Infrastructure</a:t>
            </a:r>
          </a:p>
        </p:txBody>
      </p:sp>
      <p:sp>
        <p:nvSpPr>
          <p:cNvPr id="25" name="Content Placeholder 8"/>
          <p:cNvSpPr txBox="1">
            <a:spLocks/>
          </p:cNvSpPr>
          <p:nvPr/>
        </p:nvSpPr>
        <p:spPr>
          <a:xfrm>
            <a:off x="4885895" y="1606163"/>
            <a:ext cx="4114800" cy="1360999"/>
          </a:xfrm>
          <a:prstGeom prst="rect">
            <a:avLst/>
          </a:prstGeom>
        </p:spPr>
        <p:txBody>
          <a:bodyPr vert="horz" lIns="91216" tIns="45609" rIns="91216" bIns="45609" rtlCol="0">
            <a:normAutofit lnSpcReduction="10000"/>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200" dirty="0">
                <a:solidFill>
                  <a:srgbClr val="262626"/>
                </a:solidFill>
              </a:rPr>
              <a:t>This program does a range of digital infrastructure work, including state of good repair hardware upgrades and support of operations in the Cloud. This program provides a modern, application-independent information architecture. This program is necessary to meet MBTA’s and MassDOT’s technology goals by sustaining the core computer, storage, telecommunications and network infrastructure.  </a:t>
            </a:r>
          </a:p>
        </p:txBody>
      </p:sp>
      <p:sp>
        <p:nvSpPr>
          <p:cNvPr id="26" name="Text Placeholder 12"/>
          <p:cNvSpPr txBox="1">
            <a:spLocks/>
          </p:cNvSpPr>
          <p:nvPr/>
        </p:nvSpPr>
        <p:spPr>
          <a:xfrm>
            <a:off x="4885895" y="1268458"/>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purpose and need statement:</a:t>
            </a:r>
          </a:p>
        </p:txBody>
      </p:sp>
      <p:sp>
        <p:nvSpPr>
          <p:cNvPr id="27" name="Text Placeholder 12"/>
          <p:cNvSpPr txBox="1">
            <a:spLocks/>
          </p:cNvSpPr>
          <p:nvPr/>
        </p:nvSpPr>
        <p:spPr>
          <a:xfrm>
            <a:off x="4885895" y="3069103"/>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performance:</a:t>
            </a:r>
          </a:p>
        </p:txBody>
      </p:sp>
      <p:grpSp>
        <p:nvGrpSpPr>
          <p:cNvPr id="28" name="Group 27"/>
          <p:cNvGrpSpPr/>
          <p:nvPr/>
        </p:nvGrpSpPr>
        <p:grpSpPr>
          <a:xfrm>
            <a:off x="4981328" y="3397718"/>
            <a:ext cx="1510943" cy="345600"/>
            <a:chOff x="3665356" y="2014191"/>
            <a:chExt cx="1510943" cy="345600"/>
          </a:xfrm>
        </p:grpSpPr>
        <p:sp>
          <p:nvSpPr>
            <p:cNvPr id="29" name="Rectangle 28"/>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29"/>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Tracker target</a:t>
              </a:r>
            </a:p>
          </p:txBody>
        </p:sp>
      </p:grpSp>
      <p:sp>
        <p:nvSpPr>
          <p:cNvPr id="31" name="Rectangle 30"/>
          <p:cNvSpPr/>
          <p:nvPr/>
        </p:nvSpPr>
        <p:spPr>
          <a:xfrm>
            <a:off x="6330883" y="342048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marL="0" lvl="1" defTabSz="532094">
              <a:lnSpc>
                <a:spcPct val="90000"/>
              </a:lnSpc>
              <a:spcBef>
                <a:spcPct val="0"/>
              </a:spcBef>
              <a:spcAft>
                <a:spcPct val="15000"/>
              </a:spcAft>
            </a:pPr>
            <a:r>
              <a:rPr lang="en-US" sz="1100" b="1" dirty="0">
                <a:solidFill>
                  <a:srgbClr val="262626">
                    <a:hueOff val="0"/>
                    <a:satOff val="0"/>
                    <a:lumOff val="0"/>
                    <a:alphaOff val="0"/>
                  </a:srgbClr>
                </a:solidFill>
              </a:rPr>
              <a:t>Not established in Tracker</a:t>
            </a:r>
          </a:p>
        </p:txBody>
      </p:sp>
      <p:grpSp>
        <p:nvGrpSpPr>
          <p:cNvPr id="32" name="Group 31"/>
          <p:cNvGrpSpPr/>
          <p:nvPr/>
        </p:nvGrpSpPr>
        <p:grpSpPr>
          <a:xfrm>
            <a:off x="4981307" y="3828344"/>
            <a:ext cx="1881556" cy="345600"/>
            <a:chOff x="6310812" y="2036955"/>
            <a:chExt cx="1881556" cy="345600"/>
          </a:xfrm>
        </p:grpSpPr>
        <p:sp>
          <p:nvSpPr>
            <p:cNvPr id="33" name="Rectangle 32"/>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Rectangle 33"/>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PfP tool forecast</a:t>
              </a:r>
            </a:p>
          </p:txBody>
        </p:sp>
      </p:grpSp>
      <p:sp>
        <p:nvSpPr>
          <p:cNvPr id="35" name="Rectangle 34"/>
          <p:cNvSpPr/>
          <p:nvPr/>
        </p:nvSpPr>
        <p:spPr>
          <a:xfrm>
            <a:off x="6330883" y="3828364"/>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defTabSz="912158"/>
            <a:r>
              <a:rPr lang="en-US" sz="1100" b="1" dirty="0">
                <a:solidFill>
                  <a:srgbClr val="262626">
                    <a:hueOff val="0"/>
                    <a:satOff val="0"/>
                    <a:lumOff val="0"/>
                    <a:alphaOff val="0"/>
                  </a:srgbClr>
                </a:solidFill>
                <a:cs typeface="Arial" panose="020B0604020202020204" pitchFamily="34" charset="0"/>
              </a:rPr>
              <a:t>Not forecasted in PfP</a:t>
            </a:r>
          </a:p>
        </p:txBody>
      </p:sp>
      <p:sp>
        <p:nvSpPr>
          <p:cNvPr id="36" name="Text Placeholder 10"/>
          <p:cNvSpPr txBox="1">
            <a:spLocks/>
          </p:cNvSpPr>
          <p:nvPr/>
        </p:nvSpPr>
        <p:spPr>
          <a:xfrm>
            <a:off x="4981494" y="4856338"/>
            <a:ext cx="4092570" cy="343076"/>
          </a:xfrm>
          <a:prstGeom prst="rect">
            <a:avLst/>
          </a:prstGeom>
        </p:spPr>
        <p:txBody>
          <a:bodyPr lIns="0"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FY2019-2023 program budget:</a:t>
            </a:r>
          </a:p>
        </p:txBody>
      </p:sp>
      <p:sp>
        <p:nvSpPr>
          <p:cNvPr id="37" name="Text Placeholder 9"/>
          <p:cNvSpPr txBox="1">
            <a:spLocks/>
          </p:cNvSpPr>
          <p:nvPr/>
        </p:nvSpPr>
        <p:spPr>
          <a:xfrm>
            <a:off x="4981494" y="5199424"/>
            <a:ext cx="4114800" cy="341896"/>
          </a:xfrm>
          <a:prstGeom prst="rect">
            <a:avLst/>
          </a:prstGeom>
        </p:spPr>
        <p:txBody>
          <a:bodyPr lIns="0" tIns="45609" rIns="0"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262626"/>
                </a:solidFill>
              </a:rPr>
              <a:t>$19.9 million over </a:t>
            </a:r>
            <a:br>
              <a:rPr lang="en-US" sz="1600" b="1" dirty="0">
                <a:solidFill>
                  <a:srgbClr val="262626"/>
                </a:solidFill>
              </a:rPr>
            </a:br>
            <a:r>
              <a:rPr lang="en-US" sz="1600" b="1" dirty="0">
                <a:solidFill>
                  <a:srgbClr val="262626"/>
                </a:solidFill>
              </a:rPr>
              <a:t>five years</a:t>
            </a:r>
          </a:p>
        </p:txBody>
      </p:sp>
      <p:cxnSp>
        <p:nvCxnSpPr>
          <p:cNvPr id="40" name="Straight Connector 39"/>
          <p:cNvCxnSpPr/>
          <p:nvPr/>
        </p:nvCxnSpPr>
        <p:spPr>
          <a:xfrm>
            <a:off x="4812526" y="119709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885895" y="296716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812526" y="4780644"/>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97475" y="4251452"/>
            <a:ext cx="134936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09" tIns="45609" rIns="91216" bIns="45609" rtlCol="0" anchor="ctr"/>
          <a:lstStyle/>
          <a:p>
            <a:pPr defTabSz="912158"/>
            <a:r>
              <a:rPr lang="en-US" sz="1200" b="1" dirty="0">
                <a:solidFill>
                  <a:srgbClr val="FFFFFF"/>
                </a:solidFill>
              </a:rPr>
              <a:t>Other indicators</a:t>
            </a:r>
          </a:p>
        </p:txBody>
      </p:sp>
      <p:sp>
        <p:nvSpPr>
          <p:cNvPr id="39" name="Rectangle 38"/>
          <p:cNvSpPr/>
          <p:nvPr/>
        </p:nvSpPr>
        <p:spPr>
          <a:xfrm>
            <a:off x="4992423" y="4322308"/>
            <a:ext cx="134936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09" tIns="45609" rIns="91216" bIns="45609" rtlCol="0" anchor="ctr"/>
          <a:lstStyle/>
          <a:p>
            <a:pPr defTabSz="912158"/>
            <a:r>
              <a:rPr lang="en-US" sz="1200" b="1" dirty="0">
                <a:solidFill>
                  <a:srgbClr val="FFFFFF"/>
                </a:solidFill>
              </a:rPr>
              <a:t>Other indicators</a:t>
            </a:r>
          </a:p>
        </p:txBody>
      </p:sp>
      <p:sp>
        <p:nvSpPr>
          <p:cNvPr id="43" name="Rectangle 42"/>
          <p:cNvSpPr/>
          <p:nvPr/>
        </p:nvSpPr>
        <p:spPr>
          <a:xfrm>
            <a:off x="1546864" y="4255391"/>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ctr" anchorCtr="0">
            <a:noAutofit/>
          </a:bodyPr>
          <a:lstStyle/>
          <a:p>
            <a:pPr marL="0" lvl="1" defTabSz="532094">
              <a:lnSpc>
                <a:spcPct val="90000"/>
              </a:lnSpc>
              <a:spcBef>
                <a:spcPct val="0"/>
              </a:spcBef>
              <a:spcAft>
                <a:spcPct val="15000"/>
              </a:spcAft>
            </a:pPr>
            <a:r>
              <a:rPr lang="en-US" sz="1000" b="1" dirty="0">
                <a:solidFill>
                  <a:srgbClr val="262626"/>
                </a:solidFill>
              </a:rPr>
              <a:t>Monitor level of state of good repair – age of equipment, engineering performance, latest software releases, help desk support requests. </a:t>
            </a:r>
          </a:p>
        </p:txBody>
      </p:sp>
      <p:sp>
        <p:nvSpPr>
          <p:cNvPr id="44" name="Rectangle 43"/>
          <p:cNvSpPr/>
          <p:nvPr/>
        </p:nvSpPr>
        <p:spPr>
          <a:xfrm>
            <a:off x="6341990" y="4312448"/>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ctr" anchorCtr="0">
            <a:noAutofit/>
          </a:bodyPr>
          <a:lstStyle/>
          <a:p>
            <a:pPr marL="0" lvl="1" defTabSz="532094">
              <a:lnSpc>
                <a:spcPct val="90000"/>
              </a:lnSpc>
              <a:spcBef>
                <a:spcPct val="0"/>
              </a:spcBef>
              <a:spcAft>
                <a:spcPct val="15000"/>
              </a:spcAft>
            </a:pPr>
            <a:r>
              <a:rPr lang="en-US" sz="1100" b="1" dirty="0">
                <a:solidFill>
                  <a:srgbClr val="262626"/>
                </a:solidFill>
              </a:rPr>
              <a:t>Monitor level of state of good repair – age of equipment, engineering performance, latest software releases, equipment uptime statistics. </a:t>
            </a:r>
          </a:p>
        </p:txBody>
      </p:sp>
    </p:spTree>
    <p:extLst>
      <p:ext uri="{BB962C8B-B14F-4D97-AF65-F5344CB8AC3E}">
        <p14:creationId xmlns:p14="http://schemas.microsoft.com/office/powerpoint/2010/main" val="6095013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1876" y="725577"/>
            <a:ext cx="4114800" cy="880607"/>
          </a:xfrm>
        </p:spPr>
        <p:txBody>
          <a:bodyPr>
            <a:noAutofit/>
          </a:bodyPr>
          <a:lstStyle/>
          <a:p>
            <a:pPr marL="0" indent="0">
              <a:buNone/>
            </a:pPr>
            <a:r>
              <a:rPr lang="en-US" b="1" dirty="0"/>
              <a:t>Cyber/Information security</a:t>
            </a:r>
          </a:p>
        </p:txBody>
      </p:sp>
      <p:sp>
        <p:nvSpPr>
          <p:cNvPr id="5" name="Content Placeholder 8"/>
          <p:cNvSpPr txBox="1">
            <a:spLocks/>
          </p:cNvSpPr>
          <p:nvPr/>
        </p:nvSpPr>
        <p:spPr>
          <a:xfrm>
            <a:off x="101876" y="1955527"/>
            <a:ext cx="4114800" cy="1341125"/>
          </a:xfrm>
          <a:prstGeom prst="rect">
            <a:avLst/>
          </a:prstGeom>
        </p:spPr>
        <p:txBody>
          <a:bodyPr vert="horz" lIns="91216" tIns="45609" rIns="91216" bIns="45609"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200" dirty="0">
                <a:solidFill>
                  <a:srgbClr val="262626"/>
                </a:solidFill>
              </a:rPr>
              <a:t>This program keeps IT infrastructure and software compliant with best practices and digital security standards to protect both agency and customer data and will comply with Article 87 – EOTSS initiatives.  This program is necessary to maintain customer confidence when making secure transactions.</a:t>
            </a:r>
          </a:p>
        </p:txBody>
      </p:sp>
      <p:sp>
        <p:nvSpPr>
          <p:cNvPr id="6" name="Text Placeholder 12"/>
          <p:cNvSpPr txBox="1">
            <a:spLocks/>
          </p:cNvSpPr>
          <p:nvPr/>
        </p:nvSpPr>
        <p:spPr>
          <a:xfrm>
            <a:off x="101876" y="1677530"/>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purpose and need statement:</a:t>
            </a:r>
          </a:p>
        </p:txBody>
      </p:sp>
      <p:cxnSp>
        <p:nvCxnSpPr>
          <p:cNvPr id="7" name="Straight Connector 6"/>
          <p:cNvCxnSpPr/>
          <p:nvPr/>
        </p:nvCxnSpPr>
        <p:spPr>
          <a:xfrm>
            <a:off x="10187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5245" y="3119561"/>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9" name="Text Placeholder 12"/>
          <p:cNvSpPr txBox="1">
            <a:spLocks/>
          </p:cNvSpPr>
          <p:nvPr/>
        </p:nvSpPr>
        <p:spPr>
          <a:xfrm>
            <a:off x="101876" y="3221503"/>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performance:</a:t>
            </a:r>
          </a:p>
        </p:txBody>
      </p:sp>
      <p:grpSp>
        <p:nvGrpSpPr>
          <p:cNvPr id="10" name="Group 9"/>
          <p:cNvGrpSpPr/>
          <p:nvPr/>
        </p:nvGrpSpPr>
        <p:grpSpPr>
          <a:xfrm>
            <a:off x="197288" y="3550117"/>
            <a:ext cx="1510943" cy="345600"/>
            <a:chOff x="3665356" y="2014191"/>
            <a:chExt cx="1510943" cy="345600"/>
          </a:xfrm>
        </p:grpSpPr>
        <p:sp>
          <p:nvSpPr>
            <p:cNvPr id="11" name="Rectangle 10"/>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Tracker target</a:t>
              </a:r>
            </a:p>
          </p:txBody>
        </p:sp>
      </p:grpSp>
      <p:sp>
        <p:nvSpPr>
          <p:cNvPr id="13" name="Rectangle 12"/>
          <p:cNvSpPr/>
          <p:nvPr/>
        </p:nvSpPr>
        <p:spPr>
          <a:xfrm>
            <a:off x="1546864" y="3572881"/>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marL="0" lvl="1" defTabSz="532094">
              <a:lnSpc>
                <a:spcPct val="90000"/>
              </a:lnSpc>
              <a:spcBef>
                <a:spcPct val="0"/>
              </a:spcBef>
              <a:spcAft>
                <a:spcPct val="15000"/>
              </a:spcAft>
            </a:pPr>
            <a:r>
              <a:rPr lang="en-US" sz="1100" b="1" dirty="0">
                <a:solidFill>
                  <a:srgbClr val="262626">
                    <a:hueOff val="0"/>
                    <a:satOff val="0"/>
                    <a:lumOff val="0"/>
                    <a:alphaOff val="0"/>
                  </a:srgbClr>
                </a:solidFill>
              </a:rPr>
              <a:t>Not established in Tracker</a:t>
            </a:r>
          </a:p>
        </p:txBody>
      </p:sp>
      <p:grpSp>
        <p:nvGrpSpPr>
          <p:cNvPr id="14" name="Group 13"/>
          <p:cNvGrpSpPr/>
          <p:nvPr/>
        </p:nvGrpSpPr>
        <p:grpSpPr>
          <a:xfrm>
            <a:off x="197288" y="3972819"/>
            <a:ext cx="1881556" cy="345600"/>
            <a:chOff x="6310812" y="2036955"/>
            <a:chExt cx="1881556" cy="345600"/>
          </a:xfrm>
        </p:grpSpPr>
        <p:sp>
          <p:nvSpPr>
            <p:cNvPr id="15" name="Rectangle 14"/>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PfP tool forecast</a:t>
              </a:r>
            </a:p>
          </p:txBody>
        </p:sp>
      </p:grpSp>
      <p:sp>
        <p:nvSpPr>
          <p:cNvPr id="17" name="Rectangle 16"/>
          <p:cNvSpPr/>
          <p:nvPr/>
        </p:nvSpPr>
        <p:spPr>
          <a:xfrm>
            <a:off x="1546864" y="3972839"/>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defTabSz="912158"/>
            <a:r>
              <a:rPr lang="en-US" sz="1100" b="1" dirty="0">
                <a:solidFill>
                  <a:srgbClr val="262626">
                    <a:hueOff val="0"/>
                    <a:satOff val="0"/>
                    <a:lumOff val="0"/>
                    <a:alphaOff val="0"/>
                  </a:srgbClr>
                </a:solidFill>
                <a:cs typeface="Arial" panose="020B0604020202020204" pitchFamily="34" charset="0"/>
              </a:rPr>
              <a:t>Not forecasted in PfP</a:t>
            </a:r>
          </a:p>
        </p:txBody>
      </p:sp>
      <p:sp>
        <p:nvSpPr>
          <p:cNvPr id="18" name="Text Placeholder 10"/>
          <p:cNvSpPr txBox="1">
            <a:spLocks/>
          </p:cNvSpPr>
          <p:nvPr/>
        </p:nvSpPr>
        <p:spPr>
          <a:xfrm>
            <a:off x="197475" y="5008738"/>
            <a:ext cx="4092570" cy="343076"/>
          </a:xfrm>
          <a:prstGeom prst="rect">
            <a:avLst/>
          </a:prstGeom>
        </p:spPr>
        <p:txBody>
          <a:bodyPr lIns="0"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FY2019-2023 program budget:</a:t>
            </a:r>
          </a:p>
        </p:txBody>
      </p:sp>
      <p:sp>
        <p:nvSpPr>
          <p:cNvPr id="19" name="Text Placeholder 9"/>
          <p:cNvSpPr txBox="1">
            <a:spLocks/>
          </p:cNvSpPr>
          <p:nvPr/>
        </p:nvSpPr>
        <p:spPr>
          <a:xfrm>
            <a:off x="197475" y="5351823"/>
            <a:ext cx="4114800" cy="341896"/>
          </a:xfrm>
          <a:prstGeom prst="rect">
            <a:avLst/>
          </a:prstGeom>
        </p:spPr>
        <p:txBody>
          <a:bodyPr lIns="0" tIns="45609" rIns="0"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262626"/>
                </a:solidFill>
              </a:rPr>
              <a:t>$15.0 million over </a:t>
            </a:r>
            <a:br>
              <a:rPr lang="en-US" sz="1600" b="1" dirty="0">
                <a:solidFill>
                  <a:srgbClr val="262626"/>
                </a:solidFill>
              </a:rPr>
            </a:br>
            <a:r>
              <a:rPr lang="en-US" sz="1600" b="1" dirty="0">
                <a:solidFill>
                  <a:srgbClr val="262626"/>
                </a:solidFill>
              </a:rPr>
              <a:t>five years</a:t>
            </a:r>
          </a:p>
        </p:txBody>
      </p:sp>
      <p:cxnSp>
        <p:nvCxnSpPr>
          <p:cNvPr id="20" name="Straight Connector 19"/>
          <p:cNvCxnSpPr/>
          <p:nvPr/>
        </p:nvCxnSpPr>
        <p:spPr>
          <a:xfrm>
            <a:off x="101876" y="493304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24" name="Content Placeholder 2"/>
          <p:cNvSpPr>
            <a:spLocks noGrp="1"/>
          </p:cNvSpPr>
          <p:nvPr>
            <p:ph sz="half" idx="1"/>
          </p:nvPr>
        </p:nvSpPr>
        <p:spPr>
          <a:xfrm>
            <a:off x="4885895" y="725577"/>
            <a:ext cx="4114800" cy="880607"/>
          </a:xfrm>
        </p:spPr>
        <p:txBody>
          <a:bodyPr/>
          <a:lstStyle/>
          <a:p>
            <a:pPr marL="0" indent="0">
              <a:buNone/>
            </a:pPr>
            <a:r>
              <a:rPr lang="en-US" b="1" dirty="0"/>
              <a:t>Asset Management</a:t>
            </a:r>
          </a:p>
        </p:txBody>
      </p:sp>
      <p:sp>
        <p:nvSpPr>
          <p:cNvPr id="25" name="Content Placeholder 8"/>
          <p:cNvSpPr txBox="1">
            <a:spLocks/>
          </p:cNvSpPr>
          <p:nvPr/>
        </p:nvSpPr>
        <p:spPr>
          <a:xfrm>
            <a:off x="4885895" y="1955529"/>
            <a:ext cx="4114800" cy="1341124"/>
          </a:xfrm>
          <a:prstGeom prst="rect">
            <a:avLst/>
          </a:prstGeom>
        </p:spPr>
        <p:txBody>
          <a:bodyPr vert="horz" lIns="91216" tIns="45609" rIns="91216" bIns="45609"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200" dirty="0">
                <a:solidFill>
                  <a:srgbClr val="262626"/>
                </a:solidFill>
              </a:rPr>
              <a:t>This program delivers tools and processes to document, report on and manage MassDOT assets. These tools provide data on the asset life cycle. This program is necessary to maintain the reliability of Commonwealth assets by supporting a consistent approach to asset review and remediation. </a:t>
            </a:r>
          </a:p>
        </p:txBody>
      </p:sp>
      <p:sp>
        <p:nvSpPr>
          <p:cNvPr id="26" name="Text Placeholder 12"/>
          <p:cNvSpPr txBox="1">
            <a:spLocks/>
          </p:cNvSpPr>
          <p:nvPr/>
        </p:nvSpPr>
        <p:spPr>
          <a:xfrm>
            <a:off x="4885895" y="1677530"/>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purpose and need statement:</a:t>
            </a:r>
          </a:p>
        </p:txBody>
      </p:sp>
      <p:sp>
        <p:nvSpPr>
          <p:cNvPr id="27" name="Text Placeholder 12"/>
          <p:cNvSpPr txBox="1">
            <a:spLocks/>
          </p:cNvSpPr>
          <p:nvPr/>
        </p:nvSpPr>
        <p:spPr>
          <a:xfrm>
            <a:off x="4885895" y="3221503"/>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performance:</a:t>
            </a:r>
          </a:p>
        </p:txBody>
      </p:sp>
      <p:grpSp>
        <p:nvGrpSpPr>
          <p:cNvPr id="28" name="Group 27"/>
          <p:cNvGrpSpPr/>
          <p:nvPr/>
        </p:nvGrpSpPr>
        <p:grpSpPr>
          <a:xfrm>
            <a:off x="4981328" y="3550117"/>
            <a:ext cx="1510943" cy="345600"/>
            <a:chOff x="3665356" y="2014191"/>
            <a:chExt cx="1510943" cy="345600"/>
          </a:xfrm>
        </p:grpSpPr>
        <p:sp>
          <p:nvSpPr>
            <p:cNvPr id="29" name="Rectangle 28"/>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29"/>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Tracker target</a:t>
              </a:r>
            </a:p>
          </p:txBody>
        </p:sp>
      </p:grpSp>
      <p:sp>
        <p:nvSpPr>
          <p:cNvPr id="31" name="Rectangle 30"/>
          <p:cNvSpPr/>
          <p:nvPr/>
        </p:nvSpPr>
        <p:spPr>
          <a:xfrm>
            <a:off x="6330883" y="3572881"/>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marL="0" lvl="1" defTabSz="532094">
              <a:lnSpc>
                <a:spcPct val="90000"/>
              </a:lnSpc>
              <a:spcBef>
                <a:spcPct val="0"/>
              </a:spcBef>
              <a:spcAft>
                <a:spcPct val="15000"/>
              </a:spcAft>
            </a:pPr>
            <a:r>
              <a:rPr lang="en-US" sz="1100" b="1" dirty="0">
                <a:solidFill>
                  <a:srgbClr val="262626">
                    <a:hueOff val="0"/>
                    <a:satOff val="0"/>
                    <a:lumOff val="0"/>
                    <a:alphaOff val="0"/>
                  </a:srgbClr>
                </a:solidFill>
              </a:rPr>
              <a:t>Not established in Tracker</a:t>
            </a:r>
          </a:p>
        </p:txBody>
      </p:sp>
      <p:grpSp>
        <p:nvGrpSpPr>
          <p:cNvPr id="32" name="Group 31"/>
          <p:cNvGrpSpPr/>
          <p:nvPr/>
        </p:nvGrpSpPr>
        <p:grpSpPr>
          <a:xfrm>
            <a:off x="4981307" y="3972819"/>
            <a:ext cx="1881556" cy="345600"/>
            <a:chOff x="6310812" y="2036955"/>
            <a:chExt cx="1881556" cy="345600"/>
          </a:xfrm>
        </p:grpSpPr>
        <p:sp>
          <p:nvSpPr>
            <p:cNvPr id="33" name="Rectangle 32"/>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Rectangle 33"/>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PfP tool forecast</a:t>
              </a:r>
            </a:p>
          </p:txBody>
        </p:sp>
      </p:grpSp>
      <p:sp>
        <p:nvSpPr>
          <p:cNvPr id="35" name="Rectangle 34"/>
          <p:cNvSpPr/>
          <p:nvPr/>
        </p:nvSpPr>
        <p:spPr>
          <a:xfrm>
            <a:off x="6330883" y="3972839"/>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defTabSz="912158"/>
            <a:r>
              <a:rPr lang="en-US" sz="1100" b="1" dirty="0">
                <a:solidFill>
                  <a:srgbClr val="262626">
                    <a:hueOff val="0"/>
                    <a:satOff val="0"/>
                    <a:lumOff val="0"/>
                    <a:alphaOff val="0"/>
                  </a:srgbClr>
                </a:solidFill>
                <a:cs typeface="Arial" panose="020B0604020202020204" pitchFamily="34" charset="0"/>
              </a:rPr>
              <a:t>Not forecasted in PfP</a:t>
            </a:r>
          </a:p>
        </p:txBody>
      </p:sp>
      <p:sp>
        <p:nvSpPr>
          <p:cNvPr id="36" name="Text Placeholder 10"/>
          <p:cNvSpPr txBox="1">
            <a:spLocks/>
          </p:cNvSpPr>
          <p:nvPr/>
        </p:nvSpPr>
        <p:spPr>
          <a:xfrm>
            <a:off x="4981494" y="5008738"/>
            <a:ext cx="4092570" cy="343076"/>
          </a:xfrm>
          <a:prstGeom prst="rect">
            <a:avLst/>
          </a:prstGeom>
        </p:spPr>
        <p:txBody>
          <a:bodyPr lIns="0"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FY2019-2023 program budget:</a:t>
            </a:r>
          </a:p>
        </p:txBody>
      </p:sp>
      <p:sp>
        <p:nvSpPr>
          <p:cNvPr id="37" name="Text Placeholder 9"/>
          <p:cNvSpPr txBox="1">
            <a:spLocks/>
          </p:cNvSpPr>
          <p:nvPr/>
        </p:nvSpPr>
        <p:spPr>
          <a:xfrm>
            <a:off x="4981494" y="5351823"/>
            <a:ext cx="4114800" cy="341896"/>
          </a:xfrm>
          <a:prstGeom prst="rect">
            <a:avLst/>
          </a:prstGeom>
        </p:spPr>
        <p:txBody>
          <a:bodyPr lIns="0" tIns="45609" rIns="0"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262626"/>
                </a:solidFill>
              </a:rPr>
              <a:t>$15.5 million over </a:t>
            </a:r>
            <a:br>
              <a:rPr lang="en-US" sz="1600" b="1" dirty="0">
                <a:solidFill>
                  <a:srgbClr val="262626"/>
                </a:solidFill>
              </a:rPr>
            </a:br>
            <a:r>
              <a:rPr lang="en-US" sz="1600" b="1" dirty="0">
                <a:solidFill>
                  <a:srgbClr val="262626"/>
                </a:solidFill>
              </a:rPr>
              <a:t>five years</a:t>
            </a:r>
          </a:p>
        </p:txBody>
      </p:sp>
      <p:cxnSp>
        <p:nvCxnSpPr>
          <p:cNvPr id="40" name="Straight Connector 39"/>
          <p:cNvCxnSpPr/>
          <p:nvPr/>
        </p:nvCxnSpPr>
        <p:spPr>
          <a:xfrm>
            <a:off x="481252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885895" y="3119561"/>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812526" y="493304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97291" y="4491496"/>
            <a:ext cx="134936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09" tIns="45609" rIns="91216" bIns="45609" rtlCol="0" anchor="ctr"/>
          <a:lstStyle/>
          <a:p>
            <a:pPr defTabSz="912158"/>
            <a:r>
              <a:rPr lang="en-US" sz="1200" b="1" dirty="0">
                <a:solidFill>
                  <a:srgbClr val="FFFFFF"/>
                </a:solidFill>
              </a:rPr>
              <a:t>Other indicators</a:t>
            </a:r>
          </a:p>
        </p:txBody>
      </p:sp>
      <p:sp>
        <p:nvSpPr>
          <p:cNvPr id="39" name="Rectangle 38"/>
          <p:cNvSpPr/>
          <p:nvPr/>
        </p:nvSpPr>
        <p:spPr>
          <a:xfrm>
            <a:off x="4981311" y="4491496"/>
            <a:ext cx="134936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09" tIns="45609" rIns="91216" bIns="45609" rtlCol="0" anchor="ctr"/>
          <a:lstStyle/>
          <a:p>
            <a:pPr defTabSz="912158"/>
            <a:r>
              <a:rPr lang="en-US" sz="1200" b="1" dirty="0">
                <a:solidFill>
                  <a:srgbClr val="FFFFFF"/>
                </a:solidFill>
              </a:rPr>
              <a:t>Other indicators</a:t>
            </a:r>
          </a:p>
        </p:txBody>
      </p:sp>
      <p:sp>
        <p:nvSpPr>
          <p:cNvPr id="43" name="Rectangle 42"/>
          <p:cNvSpPr/>
          <p:nvPr/>
        </p:nvSpPr>
        <p:spPr>
          <a:xfrm>
            <a:off x="1546864" y="4495435"/>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ctr" anchorCtr="0">
            <a:noAutofit/>
          </a:bodyPr>
          <a:lstStyle/>
          <a:p>
            <a:pPr marL="0" lvl="1" defTabSz="532094">
              <a:lnSpc>
                <a:spcPct val="90000"/>
              </a:lnSpc>
              <a:spcBef>
                <a:spcPct val="0"/>
              </a:spcBef>
              <a:spcAft>
                <a:spcPct val="15000"/>
              </a:spcAft>
            </a:pPr>
            <a:r>
              <a:rPr lang="en-US" sz="1100" b="1" dirty="0">
                <a:solidFill>
                  <a:srgbClr val="262626"/>
                </a:solidFill>
              </a:rPr>
              <a:t>Security Awareness Training taken by all employees annually.  Comprehensive policies and controls in place.  100% PCI compliance.</a:t>
            </a:r>
          </a:p>
        </p:txBody>
      </p:sp>
      <p:sp>
        <p:nvSpPr>
          <p:cNvPr id="44" name="Rectangle 43"/>
          <p:cNvSpPr/>
          <p:nvPr/>
        </p:nvSpPr>
        <p:spPr>
          <a:xfrm>
            <a:off x="6353116" y="4491496"/>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ctr" anchorCtr="0">
            <a:noAutofit/>
          </a:bodyPr>
          <a:lstStyle/>
          <a:p>
            <a:pPr marL="0" lvl="1" defTabSz="532094">
              <a:lnSpc>
                <a:spcPct val="90000"/>
              </a:lnSpc>
              <a:spcBef>
                <a:spcPct val="0"/>
              </a:spcBef>
              <a:spcAft>
                <a:spcPct val="15000"/>
              </a:spcAft>
            </a:pPr>
            <a:r>
              <a:rPr lang="en-US" sz="1100" b="1" dirty="0">
                <a:solidFill>
                  <a:srgbClr val="262626"/>
                </a:solidFill>
              </a:rPr>
              <a:t>All DOT assets recorded and monitored for state of good repair.  Minimize incident reports.</a:t>
            </a:r>
          </a:p>
        </p:txBody>
      </p:sp>
    </p:spTree>
    <p:extLst>
      <p:ext uri="{BB962C8B-B14F-4D97-AF65-F5344CB8AC3E}">
        <p14:creationId xmlns:p14="http://schemas.microsoft.com/office/powerpoint/2010/main" val="16125304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77" y="76354"/>
            <a:ext cx="8972185" cy="572257"/>
          </a:xfrm>
        </p:spPr>
        <p:txBody>
          <a:bodyPr/>
          <a:lstStyle/>
          <a:p>
            <a:r>
              <a:rPr lang="en-US" dirty="0">
                <a:solidFill>
                  <a:schemeClr val="accent5"/>
                </a:solidFill>
              </a:rPr>
              <a:t>Reliability programs for </a:t>
            </a:r>
            <a:r>
              <a:rPr lang="en-US" dirty="0">
                <a:solidFill>
                  <a:schemeClr val="tx1"/>
                </a:solidFill>
              </a:rPr>
              <a:t>MBTA</a:t>
            </a:r>
          </a:p>
        </p:txBody>
      </p:sp>
      <p:sp>
        <p:nvSpPr>
          <p:cNvPr id="3" name="Content Placeholder 2"/>
          <p:cNvSpPr>
            <a:spLocks noGrp="1"/>
          </p:cNvSpPr>
          <p:nvPr>
            <p:ph sz="half" idx="1"/>
          </p:nvPr>
        </p:nvSpPr>
        <p:spPr>
          <a:xfrm>
            <a:off x="101876" y="725577"/>
            <a:ext cx="4114800" cy="880607"/>
          </a:xfrm>
        </p:spPr>
        <p:txBody>
          <a:bodyPr>
            <a:noAutofit/>
          </a:bodyPr>
          <a:lstStyle/>
          <a:p>
            <a:pPr marL="0" indent="0">
              <a:buNone/>
            </a:pPr>
            <a:r>
              <a:rPr lang="en-US" b="1" dirty="0"/>
              <a:t>Bridges and tunnels</a:t>
            </a:r>
          </a:p>
        </p:txBody>
      </p:sp>
      <p:sp>
        <p:nvSpPr>
          <p:cNvPr id="5" name="Content Placeholder 8"/>
          <p:cNvSpPr txBox="1">
            <a:spLocks/>
          </p:cNvSpPr>
          <p:nvPr/>
        </p:nvSpPr>
        <p:spPr>
          <a:xfrm>
            <a:off x="101876" y="1955529"/>
            <a:ext cx="4114800" cy="1011634"/>
          </a:xfrm>
          <a:prstGeom prst="rect">
            <a:avLst/>
          </a:prstGeom>
        </p:spPr>
        <p:txBody>
          <a:bodyPr vert="horz" lIns="91216" tIns="45609" rIns="91216" bIns="45609"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200" dirty="0">
                <a:solidFill>
                  <a:srgbClr val="262626"/>
                </a:solidFill>
              </a:rPr>
              <a:t>This program repairs, reconstructs and replaces MBTA commuter rail and transit bridges and tunnels system-wide.</a:t>
            </a:r>
          </a:p>
        </p:txBody>
      </p:sp>
      <p:sp>
        <p:nvSpPr>
          <p:cNvPr id="6" name="Text Placeholder 12"/>
          <p:cNvSpPr txBox="1">
            <a:spLocks/>
          </p:cNvSpPr>
          <p:nvPr/>
        </p:nvSpPr>
        <p:spPr>
          <a:xfrm>
            <a:off x="101876" y="1677530"/>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purpose and need statement:</a:t>
            </a:r>
          </a:p>
        </p:txBody>
      </p:sp>
      <p:cxnSp>
        <p:nvCxnSpPr>
          <p:cNvPr id="7" name="Straight Connector 6"/>
          <p:cNvCxnSpPr/>
          <p:nvPr/>
        </p:nvCxnSpPr>
        <p:spPr>
          <a:xfrm>
            <a:off x="10187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5245" y="296716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9" name="Text Placeholder 12"/>
          <p:cNvSpPr txBox="1">
            <a:spLocks/>
          </p:cNvSpPr>
          <p:nvPr/>
        </p:nvSpPr>
        <p:spPr>
          <a:xfrm>
            <a:off x="101876" y="3069103"/>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performance:</a:t>
            </a:r>
          </a:p>
        </p:txBody>
      </p:sp>
      <p:grpSp>
        <p:nvGrpSpPr>
          <p:cNvPr id="10" name="Group 9"/>
          <p:cNvGrpSpPr/>
          <p:nvPr/>
        </p:nvGrpSpPr>
        <p:grpSpPr>
          <a:xfrm>
            <a:off x="197288" y="3397718"/>
            <a:ext cx="1510943" cy="345600"/>
            <a:chOff x="3665356" y="2014191"/>
            <a:chExt cx="1510943" cy="345600"/>
          </a:xfrm>
        </p:grpSpPr>
        <p:sp>
          <p:nvSpPr>
            <p:cNvPr id="11" name="Rectangle 10"/>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Tracker target</a:t>
              </a:r>
            </a:p>
          </p:txBody>
        </p:sp>
      </p:grpSp>
      <p:sp>
        <p:nvSpPr>
          <p:cNvPr id="13" name="Rectangle 12"/>
          <p:cNvSpPr/>
          <p:nvPr/>
        </p:nvSpPr>
        <p:spPr>
          <a:xfrm>
            <a:off x="1546864" y="342048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marL="0" lvl="1" defTabSz="532094">
              <a:lnSpc>
                <a:spcPct val="90000"/>
              </a:lnSpc>
              <a:spcBef>
                <a:spcPct val="0"/>
              </a:spcBef>
              <a:spcAft>
                <a:spcPct val="15000"/>
              </a:spcAft>
            </a:pPr>
            <a:r>
              <a:rPr lang="en-US" sz="1100" b="1" dirty="0">
                <a:solidFill>
                  <a:srgbClr val="262626">
                    <a:hueOff val="0"/>
                    <a:satOff val="0"/>
                    <a:lumOff val="0"/>
                    <a:alphaOff val="0"/>
                  </a:srgbClr>
                </a:solidFill>
              </a:rPr>
              <a:t>Not established in Tracker</a:t>
            </a:r>
          </a:p>
        </p:txBody>
      </p:sp>
      <p:grpSp>
        <p:nvGrpSpPr>
          <p:cNvPr id="14" name="Group 13"/>
          <p:cNvGrpSpPr/>
          <p:nvPr/>
        </p:nvGrpSpPr>
        <p:grpSpPr>
          <a:xfrm>
            <a:off x="197288" y="3937863"/>
            <a:ext cx="1881556" cy="345600"/>
            <a:chOff x="6310812" y="2036955"/>
            <a:chExt cx="1881556" cy="345600"/>
          </a:xfrm>
        </p:grpSpPr>
        <p:sp>
          <p:nvSpPr>
            <p:cNvPr id="15" name="Rectangle 14"/>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PfP tool forecast</a:t>
              </a:r>
            </a:p>
          </p:txBody>
        </p:sp>
      </p:grpSp>
      <p:sp>
        <p:nvSpPr>
          <p:cNvPr id="17" name="Rectangle 16"/>
          <p:cNvSpPr/>
          <p:nvPr/>
        </p:nvSpPr>
        <p:spPr>
          <a:xfrm>
            <a:off x="1546864" y="3937883"/>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defTabSz="912158"/>
            <a:r>
              <a:rPr lang="en-US" sz="1100" b="1" dirty="0">
                <a:solidFill>
                  <a:srgbClr val="262626">
                    <a:hueOff val="0"/>
                    <a:satOff val="0"/>
                    <a:lumOff val="0"/>
                    <a:alphaOff val="0"/>
                  </a:srgbClr>
                </a:solidFill>
                <a:cs typeface="Arial" panose="020B0604020202020204" pitchFamily="34" charset="0"/>
              </a:rPr>
              <a:t>Not forecasted in PfP</a:t>
            </a:r>
          </a:p>
        </p:txBody>
      </p:sp>
      <p:sp>
        <p:nvSpPr>
          <p:cNvPr id="18" name="Text Placeholder 10"/>
          <p:cNvSpPr txBox="1">
            <a:spLocks/>
          </p:cNvSpPr>
          <p:nvPr/>
        </p:nvSpPr>
        <p:spPr>
          <a:xfrm>
            <a:off x="197475" y="4856338"/>
            <a:ext cx="4092570" cy="343076"/>
          </a:xfrm>
          <a:prstGeom prst="rect">
            <a:avLst/>
          </a:prstGeom>
        </p:spPr>
        <p:txBody>
          <a:bodyPr lIns="0"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FY2019-2023 program budget:</a:t>
            </a:r>
          </a:p>
        </p:txBody>
      </p:sp>
      <p:sp>
        <p:nvSpPr>
          <p:cNvPr id="19" name="Text Placeholder 9"/>
          <p:cNvSpPr txBox="1">
            <a:spLocks/>
          </p:cNvSpPr>
          <p:nvPr/>
        </p:nvSpPr>
        <p:spPr>
          <a:xfrm>
            <a:off x="197475" y="5199424"/>
            <a:ext cx="4114800" cy="341896"/>
          </a:xfrm>
          <a:prstGeom prst="rect">
            <a:avLst/>
          </a:prstGeom>
        </p:spPr>
        <p:txBody>
          <a:bodyPr lIns="0" tIns="45609" rIns="0"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262626"/>
                </a:solidFill>
              </a:rPr>
              <a:t>$544.7 million over </a:t>
            </a:r>
          </a:p>
          <a:p>
            <a:pPr marL="0" indent="0">
              <a:lnSpc>
                <a:spcPct val="100000"/>
              </a:lnSpc>
              <a:spcBef>
                <a:spcPts val="0"/>
              </a:spcBef>
              <a:buClr>
                <a:srgbClr val="005878"/>
              </a:buClr>
              <a:buNone/>
            </a:pPr>
            <a:r>
              <a:rPr lang="en-US" sz="1600" b="1" dirty="0">
                <a:solidFill>
                  <a:srgbClr val="262626"/>
                </a:solidFill>
              </a:rPr>
              <a:t>five years </a:t>
            </a:r>
            <a:br>
              <a:rPr lang="en-US" sz="1600" b="1" dirty="0">
                <a:solidFill>
                  <a:srgbClr val="262626"/>
                </a:solidFill>
              </a:rPr>
            </a:br>
            <a:endParaRPr lang="en-US" sz="1600" b="1" dirty="0">
              <a:solidFill>
                <a:srgbClr val="262626"/>
              </a:solidFill>
            </a:endParaRPr>
          </a:p>
        </p:txBody>
      </p:sp>
      <p:cxnSp>
        <p:nvCxnSpPr>
          <p:cNvPr id="20" name="Straight Connector 19"/>
          <p:cNvCxnSpPr/>
          <p:nvPr/>
        </p:nvCxnSpPr>
        <p:spPr>
          <a:xfrm>
            <a:off x="101876" y="4780644"/>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24" name="Content Placeholder 2"/>
          <p:cNvSpPr>
            <a:spLocks noGrp="1"/>
          </p:cNvSpPr>
          <p:nvPr>
            <p:ph sz="half" idx="1"/>
          </p:nvPr>
        </p:nvSpPr>
        <p:spPr>
          <a:xfrm>
            <a:off x="4885895" y="725577"/>
            <a:ext cx="4114800" cy="880607"/>
          </a:xfrm>
        </p:spPr>
        <p:txBody>
          <a:bodyPr/>
          <a:lstStyle/>
          <a:p>
            <a:pPr marL="0" indent="0">
              <a:buNone/>
            </a:pPr>
            <a:r>
              <a:rPr lang="en-US" b="1" dirty="0"/>
              <a:t>Revenue vehicles</a:t>
            </a:r>
          </a:p>
        </p:txBody>
      </p:sp>
      <p:sp>
        <p:nvSpPr>
          <p:cNvPr id="25" name="Content Placeholder 8"/>
          <p:cNvSpPr txBox="1">
            <a:spLocks/>
          </p:cNvSpPr>
          <p:nvPr/>
        </p:nvSpPr>
        <p:spPr>
          <a:xfrm>
            <a:off x="4885895" y="1955529"/>
            <a:ext cx="4114800" cy="1011634"/>
          </a:xfrm>
          <a:prstGeom prst="rect">
            <a:avLst/>
          </a:prstGeom>
        </p:spPr>
        <p:txBody>
          <a:bodyPr vert="horz" lIns="91216" tIns="45609" rIns="91216" bIns="45609"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200" dirty="0">
                <a:solidFill>
                  <a:srgbClr val="262626"/>
                </a:solidFill>
              </a:rPr>
              <a:t>This program rehabilitates and replaces the MBTA revenue fleet, which includes commuter rail, heavy rail, light rail, bus and ferry units.</a:t>
            </a:r>
          </a:p>
        </p:txBody>
      </p:sp>
      <p:sp>
        <p:nvSpPr>
          <p:cNvPr id="26" name="Text Placeholder 12"/>
          <p:cNvSpPr txBox="1">
            <a:spLocks/>
          </p:cNvSpPr>
          <p:nvPr/>
        </p:nvSpPr>
        <p:spPr>
          <a:xfrm>
            <a:off x="4885895" y="1677530"/>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purpose and need statement:</a:t>
            </a:r>
          </a:p>
        </p:txBody>
      </p:sp>
      <p:sp>
        <p:nvSpPr>
          <p:cNvPr id="27" name="Text Placeholder 12"/>
          <p:cNvSpPr txBox="1">
            <a:spLocks/>
          </p:cNvSpPr>
          <p:nvPr/>
        </p:nvSpPr>
        <p:spPr>
          <a:xfrm>
            <a:off x="4885895" y="3069103"/>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performance:</a:t>
            </a:r>
          </a:p>
        </p:txBody>
      </p:sp>
      <p:grpSp>
        <p:nvGrpSpPr>
          <p:cNvPr id="28" name="Group 27"/>
          <p:cNvGrpSpPr/>
          <p:nvPr/>
        </p:nvGrpSpPr>
        <p:grpSpPr>
          <a:xfrm>
            <a:off x="4981328" y="3397718"/>
            <a:ext cx="1510943" cy="345600"/>
            <a:chOff x="3665356" y="2014191"/>
            <a:chExt cx="1510943" cy="345600"/>
          </a:xfrm>
        </p:grpSpPr>
        <p:sp>
          <p:nvSpPr>
            <p:cNvPr id="29" name="Rectangle 28"/>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29"/>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Tracker target</a:t>
              </a:r>
            </a:p>
          </p:txBody>
        </p:sp>
      </p:grpSp>
      <p:sp>
        <p:nvSpPr>
          <p:cNvPr id="31" name="Rectangle 30"/>
          <p:cNvSpPr/>
          <p:nvPr/>
        </p:nvSpPr>
        <p:spPr>
          <a:xfrm>
            <a:off x="6330883" y="342048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marL="0" lvl="1" defTabSz="532094">
              <a:lnSpc>
                <a:spcPct val="90000"/>
              </a:lnSpc>
              <a:spcBef>
                <a:spcPct val="0"/>
              </a:spcBef>
              <a:spcAft>
                <a:spcPct val="15000"/>
              </a:spcAft>
            </a:pPr>
            <a:r>
              <a:rPr lang="en-US" sz="1100" b="1" dirty="0">
                <a:solidFill>
                  <a:srgbClr val="262626"/>
                </a:solidFill>
              </a:rPr>
              <a:t>% of units beyond useful life benchmark</a:t>
            </a:r>
          </a:p>
        </p:txBody>
      </p:sp>
      <p:grpSp>
        <p:nvGrpSpPr>
          <p:cNvPr id="32" name="Group 31"/>
          <p:cNvGrpSpPr/>
          <p:nvPr/>
        </p:nvGrpSpPr>
        <p:grpSpPr>
          <a:xfrm>
            <a:off x="4981307" y="3937863"/>
            <a:ext cx="1881556" cy="345600"/>
            <a:chOff x="6310812" y="2036955"/>
            <a:chExt cx="1881556" cy="345600"/>
          </a:xfrm>
        </p:grpSpPr>
        <p:sp>
          <p:nvSpPr>
            <p:cNvPr id="33" name="Rectangle 32"/>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Rectangle 33"/>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PfP tool forecast</a:t>
              </a:r>
            </a:p>
          </p:txBody>
        </p:sp>
      </p:grpSp>
      <p:sp>
        <p:nvSpPr>
          <p:cNvPr id="35" name="Rectangle 34"/>
          <p:cNvSpPr/>
          <p:nvPr/>
        </p:nvSpPr>
        <p:spPr>
          <a:xfrm>
            <a:off x="6330883" y="3937863"/>
            <a:ext cx="2743199" cy="405538"/>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defTabSz="912158"/>
            <a:r>
              <a:rPr lang="en-US" sz="1100" b="1" dirty="0">
                <a:solidFill>
                  <a:srgbClr val="262626">
                    <a:hueOff val="0"/>
                    <a:satOff val="0"/>
                    <a:lumOff val="0"/>
                    <a:alphaOff val="0"/>
                  </a:srgbClr>
                </a:solidFill>
                <a:cs typeface="Arial" panose="020B0604020202020204" pitchFamily="34" charset="0"/>
              </a:rPr>
              <a:t>Not forecasted in </a:t>
            </a:r>
            <a:r>
              <a:rPr lang="en-US" sz="1100" b="1" dirty="0" err="1">
                <a:solidFill>
                  <a:srgbClr val="262626">
                    <a:hueOff val="0"/>
                    <a:satOff val="0"/>
                    <a:lumOff val="0"/>
                    <a:alphaOff val="0"/>
                  </a:srgbClr>
                </a:solidFill>
                <a:cs typeface="Arial" panose="020B0604020202020204" pitchFamily="34" charset="0"/>
              </a:rPr>
              <a:t>PfP</a:t>
            </a:r>
            <a:endParaRPr lang="en-US" sz="1100" b="1" dirty="0">
              <a:solidFill>
                <a:srgbClr val="262626">
                  <a:hueOff val="0"/>
                  <a:satOff val="0"/>
                  <a:lumOff val="0"/>
                  <a:alphaOff val="0"/>
                </a:srgbClr>
              </a:solidFill>
              <a:cs typeface="Arial" panose="020B0604020202020204" pitchFamily="34" charset="0"/>
            </a:endParaRPr>
          </a:p>
        </p:txBody>
      </p:sp>
      <p:sp>
        <p:nvSpPr>
          <p:cNvPr id="36" name="Text Placeholder 10"/>
          <p:cNvSpPr txBox="1">
            <a:spLocks/>
          </p:cNvSpPr>
          <p:nvPr/>
        </p:nvSpPr>
        <p:spPr>
          <a:xfrm>
            <a:off x="4981494" y="4898713"/>
            <a:ext cx="4092570" cy="343076"/>
          </a:xfrm>
          <a:prstGeom prst="rect">
            <a:avLst/>
          </a:prstGeom>
        </p:spPr>
        <p:txBody>
          <a:bodyPr lIns="0"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FY2019-2023 program budget:</a:t>
            </a:r>
          </a:p>
        </p:txBody>
      </p:sp>
      <p:sp>
        <p:nvSpPr>
          <p:cNvPr id="37" name="Text Placeholder 9"/>
          <p:cNvSpPr txBox="1">
            <a:spLocks/>
          </p:cNvSpPr>
          <p:nvPr/>
        </p:nvSpPr>
        <p:spPr>
          <a:xfrm>
            <a:off x="4981494" y="5199424"/>
            <a:ext cx="4114800" cy="341896"/>
          </a:xfrm>
          <a:prstGeom prst="rect">
            <a:avLst/>
          </a:prstGeom>
        </p:spPr>
        <p:txBody>
          <a:bodyPr lIns="0" tIns="45609" rIns="0"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262626"/>
                </a:solidFill>
              </a:rPr>
              <a:t>$1,289.9 million over </a:t>
            </a:r>
          </a:p>
          <a:p>
            <a:pPr marL="0" indent="0">
              <a:lnSpc>
                <a:spcPct val="100000"/>
              </a:lnSpc>
              <a:spcBef>
                <a:spcPts val="0"/>
              </a:spcBef>
              <a:buClr>
                <a:srgbClr val="005878"/>
              </a:buClr>
              <a:buNone/>
            </a:pPr>
            <a:r>
              <a:rPr lang="en-US" sz="1600" b="1" dirty="0">
                <a:solidFill>
                  <a:srgbClr val="262626"/>
                </a:solidFill>
              </a:rPr>
              <a:t>five years</a:t>
            </a:r>
          </a:p>
        </p:txBody>
      </p:sp>
      <p:cxnSp>
        <p:nvCxnSpPr>
          <p:cNvPr id="40" name="Straight Connector 39"/>
          <p:cNvCxnSpPr/>
          <p:nvPr/>
        </p:nvCxnSpPr>
        <p:spPr>
          <a:xfrm>
            <a:off x="481252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885895" y="296716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812526" y="4780644"/>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97291" y="4418580"/>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09" tIns="45609" rIns="91216" bIns="45609" rtlCol="0" anchor="ctr"/>
          <a:lstStyle/>
          <a:p>
            <a:pPr defTabSz="912158"/>
            <a:r>
              <a:rPr lang="en-US" sz="1200" b="1" dirty="0">
                <a:solidFill>
                  <a:srgbClr val="FFFFFF"/>
                </a:solidFill>
              </a:rPr>
              <a:t>Other indicators</a:t>
            </a:r>
          </a:p>
        </p:txBody>
      </p:sp>
      <p:sp>
        <p:nvSpPr>
          <p:cNvPr id="46" name="Rectangle 45"/>
          <p:cNvSpPr/>
          <p:nvPr/>
        </p:nvSpPr>
        <p:spPr>
          <a:xfrm>
            <a:off x="4981311" y="4417699"/>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09" tIns="45609" rIns="91216" bIns="45609" rtlCol="0" anchor="ctr"/>
          <a:lstStyle/>
          <a:p>
            <a:pPr defTabSz="912158"/>
            <a:r>
              <a:rPr lang="en-US" sz="1100" b="1" dirty="0">
                <a:solidFill>
                  <a:srgbClr val="FFFFFF"/>
                </a:solidFill>
              </a:rPr>
              <a:t>TAM requirement*</a:t>
            </a:r>
          </a:p>
        </p:txBody>
      </p:sp>
      <p:sp>
        <p:nvSpPr>
          <p:cNvPr id="47" name="Rectangle 46"/>
          <p:cNvSpPr/>
          <p:nvPr/>
        </p:nvSpPr>
        <p:spPr>
          <a:xfrm>
            <a:off x="6330883" y="4402004"/>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ctr" anchorCtr="0">
            <a:noAutofit/>
          </a:bodyPr>
          <a:lstStyle/>
          <a:p>
            <a:pPr marL="0" lvl="1" defTabSz="532094">
              <a:lnSpc>
                <a:spcPct val="90000"/>
              </a:lnSpc>
              <a:spcBef>
                <a:spcPct val="0"/>
              </a:spcBef>
              <a:spcAft>
                <a:spcPct val="15000"/>
              </a:spcAft>
            </a:pPr>
            <a:r>
              <a:rPr lang="en-US" sz="1100" b="1" dirty="0">
                <a:solidFill>
                  <a:srgbClr val="262626"/>
                </a:solidFill>
              </a:rPr>
              <a:t>% of revenue vehicles that meet or exceed the useful life benchmark**</a:t>
            </a:r>
            <a:endParaRPr lang="en-US" sz="1200" b="1" dirty="0">
              <a:solidFill>
                <a:srgbClr val="FF0000"/>
              </a:solidFill>
            </a:endParaRPr>
          </a:p>
        </p:txBody>
      </p:sp>
      <p:sp>
        <p:nvSpPr>
          <p:cNvPr id="48" name="Rectangle 47"/>
          <p:cNvSpPr/>
          <p:nvPr/>
        </p:nvSpPr>
        <p:spPr>
          <a:xfrm>
            <a:off x="1546864" y="4424996"/>
            <a:ext cx="2743199" cy="308922"/>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ctr" anchorCtr="0">
            <a:noAutofit/>
          </a:bodyPr>
          <a:lstStyle/>
          <a:p>
            <a:pPr marL="0" lvl="1" defTabSz="532094">
              <a:lnSpc>
                <a:spcPct val="90000"/>
              </a:lnSpc>
              <a:spcBef>
                <a:spcPct val="0"/>
              </a:spcBef>
              <a:spcAft>
                <a:spcPct val="15000"/>
              </a:spcAft>
            </a:pPr>
            <a:r>
              <a:rPr lang="en-US" sz="1100" b="1" dirty="0">
                <a:solidFill>
                  <a:srgbClr val="262626"/>
                </a:solidFill>
              </a:rPr>
              <a:t>Number of structurally deficient bridges that have a condition rating under 4 points on the </a:t>
            </a:r>
            <a:r>
              <a:rPr lang="en-US" sz="1100" b="1" dirty="0" err="1">
                <a:solidFill>
                  <a:srgbClr val="262626"/>
                </a:solidFill>
              </a:rPr>
              <a:t>Pontis</a:t>
            </a:r>
            <a:r>
              <a:rPr lang="en-US" sz="1100" b="1" dirty="0">
                <a:solidFill>
                  <a:srgbClr val="262626"/>
                </a:solidFill>
              </a:rPr>
              <a:t> Scale</a:t>
            </a:r>
            <a:r>
              <a:rPr lang="en-US" sz="1200" b="1" dirty="0">
                <a:solidFill>
                  <a:srgbClr val="262626"/>
                </a:solidFill>
              </a:rPr>
              <a:t>*</a:t>
            </a:r>
          </a:p>
        </p:txBody>
      </p:sp>
      <p:sp>
        <p:nvSpPr>
          <p:cNvPr id="21" name="Rectangle 20"/>
          <p:cNvSpPr/>
          <p:nvPr/>
        </p:nvSpPr>
        <p:spPr>
          <a:xfrm>
            <a:off x="101876" y="6014328"/>
            <a:ext cx="4572000" cy="461665"/>
          </a:xfrm>
          <a:prstGeom prst="rect">
            <a:avLst/>
          </a:prstGeom>
        </p:spPr>
        <p:txBody>
          <a:bodyPr lIns="91216" tIns="45609" rIns="91216" bIns="45609">
            <a:spAutoFit/>
          </a:bodyPr>
          <a:lstStyle/>
          <a:p>
            <a:pPr defTabSz="912158"/>
            <a:r>
              <a:rPr lang="en-US" sz="800" dirty="0">
                <a:solidFill>
                  <a:srgbClr val="262626"/>
                </a:solidFill>
              </a:rPr>
              <a:t>*</a:t>
            </a:r>
            <a:r>
              <a:rPr lang="en-US" sz="800" dirty="0" err="1">
                <a:solidFill>
                  <a:srgbClr val="262626"/>
                </a:solidFill>
              </a:rPr>
              <a:t>Pontis</a:t>
            </a:r>
            <a:r>
              <a:rPr lang="en-US" sz="800" dirty="0">
                <a:solidFill>
                  <a:srgbClr val="262626"/>
                </a:solidFill>
              </a:rPr>
              <a:t> is a bridge management system licensed by AASHTO (American Association of State Highway and Transportation Officials) to store the condition of bridge structures.  </a:t>
            </a:r>
            <a:r>
              <a:rPr lang="en-US" sz="800" dirty="0" err="1">
                <a:solidFill>
                  <a:srgbClr val="262626"/>
                </a:solidFill>
              </a:rPr>
              <a:t>Pontis</a:t>
            </a:r>
            <a:r>
              <a:rPr lang="en-US" sz="800" dirty="0">
                <a:solidFill>
                  <a:srgbClr val="262626"/>
                </a:solidFill>
              </a:rPr>
              <a:t> rates bridge condition on a scale of 1 to 9 with 9 being new. </a:t>
            </a:r>
          </a:p>
        </p:txBody>
      </p:sp>
      <p:sp>
        <p:nvSpPr>
          <p:cNvPr id="43" name="TextBox 3"/>
          <p:cNvSpPr txBox="1"/>
          <p:nvPr/>
        </p:nvSpPr>
        <p:spPr>
          <a:xfrm>
            <a:off x="4885899" y="5902617"/>
            <a:ext cx="3945832" cy="600164"/>
          </a:xfrm>
          <a:prstGeom prst="rect">
            <a:avLst/>
          </a:prstGeom>
          <a:noFill/>
        </p:spPr>
        <p:txBody>
          <a:bodyPr wrap="square" lIns="91216" tIns="45609" rIns="91216" bIns="45609"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262626"/>
                </a:solidFill>
                <a:cs typeface="Arial" panose="020B0604020202020204" pitchFamily="34" charset="0"/>
              </a:rPr>
              <a:t>*Federally Mandated Transit Asset Management (TAM) Requirement</a:t>
            </a:r>
          </a:p>
          <a:p>
            <a:r>
              <a:rPr lang="en-US" sz="900" dirty="0">
                <a:solidFill>
                  <a:srgbClr val="262626"/>
                </a:solidFill>
              </a:rPr>
              <a:t>**</a:t>
            </a:r>
            <a:r>
              <a:rPr lang="en-US" sz="800" dirty="0">
                <a:solidFill>
                  <a:srgbClr val="262626"/>
                </a:solidFill>
              </a:rPr>
              <a:t>Useful Life Benchmark (ULB) is defined as the expected lifecycle or the acceptable period of use in service of a capital asset for a particular transit provider’s operating environment. </a:t>
            </a:r>
          </a:p>
        </p:txBody>
      </p:sp>
    </p:spTree>
    <p:extLst>
      <p:ext uri="{BB962C8B-B14F-4D97-AF65-F5344CB8AC3E}">
        <p14:creationId xmlns:p14="http://schemas.microsoft.com/office/powerpoint/2010/main" val="8558825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1876" y="725577"/>
            <a:ext cx="4114800" cy="880607"/>
          </a:xfrm>
        </p:spPr>
        <p:txBody>
          <a:bodyPr>
            <a:noAutofit/>
          </a:bodyPr>
          <a:lstStyle/>
          <a:p>
            <a:pPr marL="0" indent="0">
              <a:buNone/>
            </a:pPr>
            <a:r>
              <a:rPr lang="en-US" b="1" dirty="0"/>
              <a:t>Facilities</a:t>
            </a:r>
          </a:p>
        </p:txBody>
      </p:sp>
      <p:sp>
        <p:nvSpPr>
          <p:cNvPr id="5" name="Content Placeholder 8"/>
          <p:cNvSpPr txBox="1">
            <a:spLocks/>
          </p:cNvSpPr>
          <p:nvPr/>
        </p:nvSpPr>
        <p:spPr>
          <a:xfrm>
            <a:off x="101876" y="1955529"/>
            <a:ext cx="4114800" cy="1011634"/>
          </a:xfrm>
          <a:prstGeom prst="rect">
            <a:avLst/>
          </a:prstGeom>
        </p:spPr>
        <p:txBody>
          <a:bodyPr vert="horz" lIns="91216" tIns="45609" rIns="91216" bIns="45609"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200" dirty="0">
                <a:solidFill>
                  <a:srgbClr val="262626"/>
                </a:solidFill>
              </a:rPr>
              <a:t>This program rehabilitates and upgrades maintenance and administrative facilities that support transit operations.</a:t>
            </a:r>
          </a:p>
        </p:txBody>
      </p:sp>
      <p:sp>
        <p:nvSpPr>
          <p:cNvPr id="6" name="Text Placeholder 12"/>
          <p:cNvSpPr txBox="1">
            <a:spLocks/>
          </p:cNvSpPr>
          <p:nvPr/>
        </p:nvSpPr>
        <p:spPr>
          <a:xfrm>
            <a:off x="101876" y="1677530"/>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purpose and need statement:</a:t>
            </a:r>
          </a:p>
        </p:txBody>
      </p:sp>
      <p:cxnSp>
        <p:nvCxnSpPr>
          <p:cNvPr id="7" name="Straight Connector 6"/>
          <p:cNvCxnSpPr/>
          <p:nvPr/>
        </p:nvCxnSpPr>
        <p:spPr>
          <a:xfrm>
            <a:off x="10187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5245" y="296716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9" name="Text Placeholder 12"/>
          <p:cNvSpPr txBox="1">
            <a:spLocks/>
          </p:cNvSpPr>
          <p:nvPr/>
        </p:nvSpPr>
        <p:spPr>
          <a:xfrm>
            <a:off x="101876" y="3069103"/>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performance:</a:t>
            </a:r>
          </a:p>
        </p:txBody>
      </p:sp>
      <p:grpSp>
        <p:nvGrpSpPr>
          <p:cNvPr id="10" name="Group 9"/>
          <p:cNvGrpSpPr/>
          <p:nvPr/>
        </p:nvGrpSpPr>
        <p:grpSpPr>
          <a:xfrm>
            <a:off x="197288" y="3397718"/>
            <a:ext cx="1510943" cy="345600"/>
            <a:chOff x="3665356" y="2014191"/>
            <a:chExt cx="1510943" cy="345600"/>
          </a:xfrm>
        </p:grpSpPr>
        <p:sp>
          <p:nvSpPr>
            <p:cNvPr id="11" name="Rectangle 10"/>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Tracker target</a:t>
              </a:r>
            </a:p>
          </p:txBody>
        </p:sp>
      </p:grpSp>
      <p:sp>
        <p:nvSpPr>
          <p:cNvPr id="13" name="Rectangle 12"/>
          <p:cNvSpPr/>
          <p:nvPr/>
        </p:nvSpPr>
        <p:spPr>
          <a:xfrm>
            <a:off x="1546864" y="342048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marL="0" lvl="1" defTabSz="532094">
              <a:lnSpc>
                <a:spcPct val="90000"/>
              </a:lnSpc>
              <a:spcBef>
                <a:spcPct val="0"/>
              </a:spcBef>
              <a:spcAft>
                <a:spcPct val="15000"/>
              </a:spcAft>
            </a:pPr>
            <a:r>
              <a:rPr lang="en-US" sz="1100" b="1" dirty="0">
                <a:solidFill>
                  <a:srgbClr val="262626">
                    <a:hueOff val="0"/>
                    <a:satOff val="0"/>
                    <a:lumOff val="0"/>
                    <a:alphaOff val="0"/>
                  </a:srgbClr>
                </a:solidFill>
              </a:rPr>
              <a:t>% of facilities with condition rating &lt;3.0 in TERM* scale</a:t>
            </a:r>
          </a:p>
        </p:txBody>
      </p:sp>
      <p:grpSp>
        <p:nvGrpSpPr>
          <p:cNvPr id="14" name="Group 13"/>
          <p:cNvGrpSpPr/>
          <p:nvPr/>
        </p:nvGrpSpPr>
        <p:grpSpPr>
          <a:xfrm>
            <a:off x="197288" y="3937863"/>
            <a:ext cx="1881556" cy="345600"/>
            <a:chOff x="6310812" y="2036955"/>
            <a:chExt cx="1881556" cy="345600"/>
          </a:xfrm>
        </p:grpSpPr>
        <p:sp>
          <p:nvSpPr>
            <p:cNvPr id="15" name="Rectangle 14"/>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PfP tool forecast</a:t>
              </a:r>
            </a:p>
          </p:txBody>
        </p:sp>
      </p:grpSp>
      <p:sp>
        <p:nvSpPr>
          <p:cNvPr id="17" name="Rectangle 16"/>
          <p:cNvSpPr/>
          <p:nvPr/>
        </p:nvSpPr>
        <p:spPr>
          <a:xfrm>
            <a:off x="1546864" y="3937883"/>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defTabSz="912158"/>
            <a:r>
              <a:rPr lang="en-US" sz="1100" b="1" dirty="0">
                <a:solidFill>
                  <a:srgbClr val="262626">
                    <a:hueOff val="0"/>
                    <a:satOff val="0"/>
                    <a:lumOff val="0"/>
                    <a:alphaOff val="0"/>
                  </a:srgbClr>
                </a:solidFill>
                <a:cs typeface="Arial" panose="020B0604020202020204" pitchFamily="34" charset="0"/>
              </a:rPr>
              <a:t>Not forecasted in PfP</a:t>
            </a:r>
          </a:p>
        </p:txBody>
      </p:sp>
      <p:sp>
        <p:nvSpPr>
          <p:cNvPr id="18" name="Text Placeholder 10"/>
          <p:cNvSpPr txBox="1">
            <a:spLocks/>
          </p:cNvSpPr>
          <p:nvPr/>
        </p:nvSpPr>
        <p:spPr>
          <a:xfrm>
            <a:off x="197475" y="4856338"/>
            <a:ext cx="4092570" cy="343076"/>
          </a:xfrm>
          <a:prstGeom prst="rect">
            <a:avLst/>
          </a:prstGeom>
        </p:spPr>
        <p:txBody>
          <a:bodyPr lIns="0"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FY2019-2023 program budget:</a:t>
            </a:r>
          </a:p>
        </p:txBody>
      </p:sp>
      <p:sp>
        <p:nvSpPr>
          <p:cNvPr id="19" name="Text Placeholder 9"/>
          <p:cNvSpPr txBox="1">
            <a:spLocks/>
          </p:cNvSpPr>
          <p:nvPr/>
        </p:nvSpPr>
        <p:spPr>
          <a:xfrm>
            <a:off x="197475" y="5199424"/>
            <a:ext cx="4114800" cy="341896"/>
          </a:xfrm>
          <a:prstGeom prst="rect">
            <a:avLst/>
          </a:prstGeom>
        </p:spPr>
        <p:txBody>
          <a:bodyPr lIns="0" tIns="45609" rIns="0"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262626"/>
                </a:solidFill>
              </a:rPr>
              <a:t>$355.0 million over </a:t>
            </a:r>
            <a:br>
              <a:rPr lang="en-US" sz="1600" b="1" dirty="0">
                <a:solidFill>
                  <a:srgbClr val="262626"/>
                </a:solidFill>
              </a:rPr>
            </a:br>
            <a:r>
              <a:rPr lang="en-US" sz="1600" b="1" dirty="0">
                <a:solidFill>
                  <a:srgbClr val="262626"/>
                </a:solidFill>
              </a:rPr>
              <a:t>five years</a:t>
            </a:r>
          </a:p>
        </p:txBody>
      </p:sp>
      <p:cxnSp>
        <p:nvCxnSpPr>
          <p:cNvPr id="20" name="Straight Connector 19"/>
          <p:cNvCxnSpPr/>
          <p:nvPr/>
        </p:nvCxnSpPr>
        <p:spPr>
          <a:xfrm>
            <a:off x="101876" y="4780644"/>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24" name="Content Placeholder 2"/>
          <p:cNvSpPr>
            <a:spLocks noGrp="1"/>
          </p:cNvSpPr>
          <p:nvPr>
            <p:ph sz="half" idx="1"/>
          </p:nvPr>
        </p:nvSpPr>
        <p:spPr>
          <a:xfrm>
            <a:off x="4885895" y="725577"/>
            <a:ext cx="4114800" cy="880607"/>
          </a:xfrm>
        </p:spPr>
        <p:txBody>
          <a:bodyPr/>
          <a:lstStyle/>
          <a:p>
            <a:pPr marL="0" indent="0">
              <a:buNone/>
            </a:pPr>
            <a:r>
              <a:rPr lang="en-US" b="1" dirty="0"/>
              <a:t>Stations</a:t>
            </a:r>
          </a:p>
        </p:txBody>
      </p:sp>
      <p:sp>
        <p:nvSpPr>
          <p:cNvPr id="25" name="Content Placeholder 8"/>
          <p:cNvSpPr txBox="1">
            <a:spLocks/>
          </p:cNvSpPr>
          <p:nvPr/>
        </p:nvSpPr>
        <p:spPr>
          <a:xfrm>
            <a:off x="4885895" y="1955529"/>
            <a:ext cx="4114800" cy="1011634"/>
          </a:xfrm>
          <a:prstGeom prst="rect">
            <a:avLst/>
          </a:prstGeom>
        </p:spPr>
        <p:txBody>
          <a:bodyPr vert="horz" lIns="91216" tIns="45609" rIns="91216" bIns="45609"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200" dirty="0">
                <a:solidFill>
                  <a:srgbClr val="262626"/>
                </a:solidFill>
              </a:rPr>
              <a:t>This program rehabilitates and upgrades MBTA stations (e.g., commuter rail, commuter boat, subway and bus stations).</a:t>
            </a:r>
          </a:p>
        </p:txBody>
      </p:sp>
      <p:sp>
        <p:nvSpPr>
          <p:cNvPr id="26" name="Text Placeholder 12"/>
          <p:cNvSpPr txBox="1">
            <a:spLocks/>
          </p:cNvSpPr>
          <p:nvPr/>
        </p:nvSpPr>
        <p:spPr>
          <a:xfrm>
            <a:off x="4885895" y="1677530"/>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purpose and need statement:</a:t>
            </a:r>
          </a:p>
        </p:txBody>
      </p:sp>
      <p:sp>
        <p:nvSpPr>
          <p:cNvPr id="27" name="Text Placeholder 12"/>
          <p:cNvSpPr txBox="1">
            <a:spLocks/>
          </p:cNvSpPr>
          <p:nvPr/>
        </p:nvSpPr>
        <p:spPr>
          <a:xfrm>
            <a:off x="4885895" y="3069103"/>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performance:</a:t>
            </a:r>
          </a:p>
        </p:txBody>
      </p:sp>
      <p:grpSp>
        <p:nvGrpSpPr>
          <p:cNvPr id="28" name="Group 27"/>
          <p:cNvGrpSpPr/>
          <p:nvPr/>
        </p:nvGrpSpPr>
        <p:grpSpPr>
          <a:xfrm>
            <a:off x="4981328" y="3397718"/>
            <a:ext cx="1510943" cy="345600"/>
            <a:chOff x="3665356" y="2014191"/>
            <a:chExt cx="1510943" cy="345600"/>
          </a:xfrm>
        </p:grpSpPr>
        <p:sp>
          <p:nvSpPr>
            <p:cNvPr id="29" name="Rectangle 28"/>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29"/>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Tracker target</a:t>
              </a:r>
            </a:p>
          </p:txBody>
        </p:sp>
      </p:grpSp>
      <p:sp>
        <p:nvSpPr>
          <p:cNvPr id="31" name="Rectangle 30"/>
          <p:cNvSpPr/>
          <p:nvPr/>
        </p:nvSpPr>
        <p:spPr>
          <a:xfrm>
            <a:off x="6330883" y="342048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marL="0" lvl="1" defTabSz="532094">
              <a:lnSpc>
                <a:spcPct val="90000"/>
              </a:lnSpc>
              <a:spcBef>
                <a:spcPct val="0"/>
              </a:spcBef>
              <a:spcAft>
                <a:spcPct val="15000"/>
              </a:spcAft>
            </a:pPr>
            <a:r>
              <a:rPr lang="en-US" sz="1100" b="1" dirty="0">
                <a:solidFill>
                  <a:srgbClr val="262626">
                    <a:hueOff val="0"/>
                    <a:satOff val="0"/>
                    <a:lumOff val="0"/>
                    <a:alphaOff val="0"/>
                  </a:srgbClr>
                </a:solidFill>
              </a:rPr>
              <a:t>% of facilities with condition rating &lt;3.0 in TERM* scale</a:t>
            </a:r>
          </a:p>
        </p:txBody>
      </p:sp>
      <p:grpSp>
        <p:nvGrpSpPr>
          <p:cNvPr id="32" name="Group 31"/>
          <p:cNvGrpSpPr/>
          <p:nvPr/>
        </p:nvGrpSpPr>
        <p:grpSpPr>
          <a:xfrm>
            <a:off x="4981307" y="3937863"/>
            <a:ext cx="1881556" cy="345600"/>
            <a:chOff x="6310812" y="2036955"/>
            <a:chExt cx="1881556" cy="345600"/>
          </a:xfrm>
        </p:grpSpPr>
        <p:sp>
          <p:nvSpPr>
            <p:cNvPr id="33" name="Rectangle 32"/>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Rectangle 33"/>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PfP tool forecast</a:t>
              </a:r>
            </a:p>
          </p:txBody>
        </p:sp>
      </p:grpSp>
      <p:sp>
        <p:nvSpPr>
          <p:cNvPr id="35" name="Rectangle 34"/>
          <p:cNvSpPr/>
          <p:nvPr/>
        </p:nvSpPr>
        <p:spPr>
          <a:xfrm>
            <a:off x="6330883" y="3937883"/>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defTabSz="912158"/>
            <a:r>
              <a:rPr lang="en-US" sz="1100" b="1" dirty="0">
                <a:solidFill>
                  <a:srgbClr val="262626">
                    <a:hueOff val="0"/>
                    <a:satOff val="0"/>
                    <a:lumOff val="0"/>
                    <a:alphaOff val="0"/>
                  </a:srgbClr>
                </a:solidFill>
                <a:cs typeface="Arial" panose="020B0604020202020204" pitchFamily="34" charset="0"/>
              </a:rPr>
              <a:t>Not forecasted in </a:t>
            </a:r>
            <a:r>
              <a:rPr lang="en-US" sz="1100" b="1" dirty="0" err="1">
                <a:solidFill>
                  <a:srgbClr val="262626">
                    <a:hueOff val="0"/>
                    <a:satOff val="0"/>
                    <a:lumOff val="0"/>
                    <a:alphaOff val="0"/>
                  </a:srgbClr>
                </a:solidFill>
                <a:cs typeface="Arial" panose="020B0604020202020204" pitchFamily="34" charset="0"/>
              </a:rPr>
              <a:t>PfP</a:t>
            </a:r>
            <a:r>
              <a:rPr lang="en-US" sz="1100" b="1" dirty="0">
                <a:solidFill>
                  <a:srgbClr val="262626">
                    <a:hueOff val="0"/>
                    <a:satOff val="0"/>
                    <a:lumOff val="0"/>
                    <a:alphaOff val="0"/>
                  </a:srgbClr>
                </a:solidFill>
                <a:cs typeface="Arial" panose="020B0604020202020204" pitchFamily="34" charset="0"/>
              </a:rPr>
              <a:t> tool</a:t>
            </a:r>
          </a:p>
        </p:txBody>
      </p:sp>
      <p:sp>
        <p:nvSpPr>
          <p:cNvPr id="36" name="Text Placeholder 10"/>
          <p:cNvSpPr txBox="1">
            <a:spLocks/>
          </p:cNvSpPr>
          <p:nvPr/>
        </p:nvSpPr>
        <p:spPr>
          <a:xfrm>
            <a:off x="4981494" y="4856338"/>
            <a:ext cx="4092570" cy="343076"/>
          </a:xfrm>
          <a:prstGeom prst="rect">
            <a:avLst/>
          </a:prstGeom>
        </p:spPr>
        <p:txBody>
          <a:bodyPr lIns="0"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FY2019-2023 program budget:</a:t>
            </a:r>
          </a:p>
        </p:txBody>
      </p:sp>
      <p:sp>
        <p:nvSpPr>
          <p:cNvPr id="37" name="Text Placeholder 9"/>
          <p:cNvSpPr txBox="1">
            <a:spLocks/>
          </p:cNvSpPr>
          <p:nvPr/>
        </p:nvSpPr>
        <p:spPr>
          <a:xfrm>
            <a:off x="4981494" y="5199424"/>
            <a:ext cx="4114800" cy="341896"/>
          </a:xfrm>
          <a:prstGeom prst="rect">
            <a:avLst/>
          </a:prstGeom>
        </p:spPr>
        <p:txBody>
          <a:bodyPr lIns="0" tIns="45609" rIns="0"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262626"/>
                </a:solidFill>
              </a:rPr>
              <a:t>$400.8 million over </a:t>
            </a:r>
            <a:br>
              <a:rPr lang="en-US" sz="1600" b="1" dirty="0">
                <a:solidFill>
                  <a:srgbClr val="262626"/>
                </a:solidFill>
              </a:rPr>
            </a:br>
            <a:r>
              <a:rPr lang="en-US" sz="1600" b="1" dirty="0">
                <a:solidFill>
                  <a:srgbClr val="262626"/>
                </a:solidFill>
              </a:rPr>
              <a:t>five years</a:t>
            </a:r>
          </a:p>
        </p:txBody>
      </p:sp>
      <p:cxnSp>
        <p:nvCxnSpPr>
          <p:cNvPr id="40" name="Straight Connector 39"/>
          <p:cNvCxnSpPr/>
          <p:nvPr/>
        </p:nvCxnSpPr>
        <p:spPr>
          <a:xfrm>
            <a:off x="481252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885895" y="296716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812526" y="4780644"/>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97291" y="4434622"/>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09" tIns="45609" rIns="91216" bIns="45609" rtlCol="0" anchor="ctr"/>
          <a:lstStyle/>
          <a:p>
            <a:pPr defTabSz="912158"/>
            <a:r>
              <a:rPr lang="en-US" sz="1100" b="1" dirty="0">
                <a:solidFill>
                  <a:srgbClr val="FFFFFF"/>
                </a:solidFill>
              </a:rPr>
              <a:t>TAM requirement*</a:t>
            </a:r>
          </a:p>
        </p:txBody>
      </p:sp>
      <p:sp>
        <p:nvSpPr>
          <p:cNvPr id="46" name="Rectangle 45"/>
          <p:cNvSpPr/>
          <p:nvPr/>
        </p:nvSpPr>
        <p:spPr>
          <a:xfrm>
            <a:off x="4981311" y="4433741"/>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09" tIns="45609" rIns="91216" bIns="45609" rtlCol="0" anchor="ctr"/>
          <a:lstStyle/>
          <a:p>
            <a:pPr defTabSz="912158"/>
            <a:r>
              <a:rPr lang="en-US" sz="1100" b="1" dirty="0">
                <a:solidFill>
                  <a:srgbClr val="FFFFFF"/>
                </a:solidFill>
              </a:rPr>
              <a:t>TAM requirement*</a:t>
            </a:r>
          </a:p>
        </p:txBody>
      </p:sp>
      <p:sp>
        <p:nvSpPr>
          <p:cNvPr id="47" name="Rectangle 46"/>
          <p:cNvSpPr/>
          <p:nvPr/>
        </p:nvSpPr>
        <p:spPr>
          <a:xfrm>
            <a:off x="6330883" y="4418046"/>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ctr" anchorCtr="0">
            <a:noAutofit/>
          </a:bodyPr>
          <a:lstStyle/>
          <a:p>
            <a:pPr marL="0" lvl="1" defTabSz="532094">
              <a:lnSpc>
                <a:spcPct val="90000"/>
              </a:lnSpc>
              <a:spcBef>
                <a:spcPct val="0"/>
              </a:spcBef>
              <a:spcAft>
                <a:spcPct val="15000"/>
              </a:spcAft>
            </a:pPr>
            <a:r>
              <a:rPr lang="en-US" sz="1100" b="1" dirty="0">
                <a:solidFill>
                  <a:srgbClr val="262626">
                    <a:hueOff val="0"/>
                    <a:satOff val="0"/>
                    <a:lumOff val="0"/>
                    <a:alphaOff val="0"/>
                  </a:srgbClr>
                </a:solidFill>
              </a:rPr>
              <a:t>% of facilities rated &lt;3.0 on TERM** scale</a:t>
            </a:r>
          </a:p>
        </p:txBody>
      </p:sp>
      <p:sp>
        <p:nvSpPr>
          <p:cNvPr id="48" name="Rectangle 47"/>
          <p:cNvSpPr/>
          <p:nvPr/>
        </p:nvSpPr>
        <p:spPr>
          <a:xfrm>
            <a:off x="1546864" y="4441038"/>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ctr" anchorCtr="0">
            <a:noAutofit/>
          </a:bodyPr>
          <a:lstStyle/>
          <a:p>
            <a:pPr marL="0" lvl="1" defTabSz="532094">
              <a:lnSpc>
                <a:spcPct val="90000"/>
              </a:lnSpc>
              <a:spcBef>
                <a:spcPct val="0"/>
              </a:spcBef>
              <a:spcAft>
                <a:spcPct val="15000"/>
              </a:spcAft>
            </a:pPr>
            <a:r>
              <a:rPr lang="en-US" sz="1100" b="1" dirty="0">
                <a:solidFill>
                  <a:srgbClr val="262626">
                    <a:hueOff val="0"/>
                    <a:satOff val="0"/>
                    <a:lumOff val="0"/>
                    <a:alphaOff val="0"/>
                  </a:srgbClr>
                </a:solidFill>
              </a:rPr>
              <a:t>% of facilities rated &lt;3.0 on TERM** scale</a:t>
            </a:r>
          </a:p>
        </p:txBody>
      </p:sp>
      <p:sp>
        <p:nvSpPr>
          <p:cNvPr id="44" name="TextBox 3"/>
          <p:cNvSpPr txBox="1"/>
          <p:nvPr/>
        </p:nvSpPr>
        <p:spPr>
          <a:xfrm>
            <a:off x="4812529" y="5804680"/>
            <a:ext cx="3945832" cy="584551"/>
          </a:xfrm>
          <a:prstGeom prst="rect">
            <a:avLst/>
          </a:prstGeom>
          <a:noFill/>
        </p:spPr>
        <p:txBody>
          <a:bodyPr wrap="square" lIns="91216" tIns="45609" rIns="91216" bIns="45609"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i="1" dirty="0">
                <a:solidFill>
                  <a:srgbClr val="262626"/>
                </a:solidFill>
                <a:cs typeface="Arial" panose="020B0604020202020204" pitchFamily="34" charset="0"/>
              </a:rPr>
              <a:t>*</a:t>
            </a:r>
            <a:r>
              <a:rPr lang="en-US" sz="800" dirty="0">
                <a:solidFill>
                  <a:srgbClr val="262626"/>
                </a:solidFill>
                <a:cs typeface="Arial" panose="020B0604020202020204" pitchFamily="34" charset="0"/>
              </a:rPr>
              <a:t>Federally Mandated Transit Asset Management (TAM) Requirement</a:t>
            </a:r>
          </a:p>
          <a:p>
            <a:r>
              <a:rPr lang="en-US" sz="800" dirty="0">
                <a:solidFill>
                  <a:srgbClr val="262626"/>
                </a:solidFill>
              </a:rPr>
              <a:t>**FTA TERM (Transit Economic Requirements Model) condition assessment scale of 1-5, in which an asset in need of immediate repair or replacement is scored as one (1), whereas a new asset with no visible defects is scored as five (5)</a:t>
            </a:r>
            <a:endParaRPr lang="en-US" sz="800" i="1" dirty="0">
              <a:solidFill>
                <a:srgbClr val="262626"/>
              </a:solidFill>
            </a:endParaRPr>
          </a:p>
        </p:txBody>
      </p:sp>
      <p:sp>
        <p:nvSpPr>
          <p:cNvPr id="49" name="TextBox 3"/>
          <p:cNvSpPr txBox="1"/>
          <p:nvPr/>
        </p:nvSpPr>
        <p:spPr>
          <a:xfrm>
            <a:off x="504983" y="5804680"/>
            <a:ext cx="3945832" cy="584551"/>
          </a:xfrm>
          <a:prstGeom prst="rect">
            <a:avLst/>
          </a:prstGeom>
          <a:noFill/>
        </p:spPr>
        <p:txBody>
          <a:bodyPr wrap="square" lIns="91216" tIns="45609" rIns="91216" bIns="45609"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262626"/>
                </a:solidFill>
                <a:cs typeface="Arial" panose="020B0604020202020204" pitchFamily="34" charset="0"/>
              </a:rPr>
              <a:t>*Federally Mandated Transit Asset Management (TAM) Requirement</a:t>
            </a:r>
          </a:p>
          <a:p>
            <a:r>
              <a:rPr lang="en-US" sz="800" dirty="0">
                <a:solidFill>
                  <a:srgbClr val="262626"/>
                </a:solidFill>
              </a:rPr>
              <a:t>**FTA TERM (Transit Economic Requirements Model) condition assessment scale of 1-5, in which an asset in need of immediate repair or replacement is scored as one (1), whereas a new asset with no visible defects is scored as five (5)</a:t>
            </a:r>
            <a:endParaRPr lang="en-US" sz="800" i="1" dirty="0">
              <a:solidFill>
                <a:srgbClr val="262626"/>
              </a:solidFill>
            </a:endParaRPr>
          </a:p>
        </p:txBody>
      </p:sp>
    </p:spTree>
    <p:extLst>
      <p:ext uri="{BB962C8B-B14F-4D97-AF65-F5344CB8AC3E}">
        <p14:creationId xmlns:p14="http://schemas.microsoft.com/office/powerpoint/2010/main" val="35110421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1876" y="725577"/>
            <a:ext cx="4114800" cy="880607"/>
          </a:xfrm>
        </p:spPr>
        <p:txBody>
          <a:bodyPr>
            <a:noAutofit/>
          </a:bodyPr>
          <a:lstStyle/>
          <a:p>
            <a:pPr marL="0" indent="0">
              <a:buNone/>
            </a:pPr>
            <a:r>
              <a:rPr lang="en-US" b="1" dirty="0"/>
              <a:t>System upgrades</a:t>
            </a:r>
          </a:p>
        </p:txBody>
      </p:sp>
      <p:sp>
        <p:nvSpPr>
          <p:cNvPr id="5" name="Content Placeholder 8"/>
          <p:cNvSpPr txBox="1">
            <a:spLocks/>
          </p:cNvSpPr>
          <p:nvPr/>
        </p:nvSpPr>
        <p:spPr>
          <a:xfrm>
            <a:off x="101876" y="1955529"/>
            <a:ext cx="4114800" cy="1011634"/>
          </a:xfrm>
          <a:prstGeom prst="rect">
            <a:avLst/>
          </a:prstGeom>
        </p:spPr>
        <p:txBody>
          <a:bodyPr vert="horz" lIns="91216" tIns="45609" rIns="91216" bIns="45609"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200" dirty="0">
                <a:solidFill>
                  <a:srgbClr val="262626"/>
                </a:solidFill>
              </a:rPr>
              <a:t>This program upgrades a wide range of MBTA systems including communications, security, computer technology, fare collection, asset management and environmental remediation systems. It also rehabilitates non-revenue vehicles and equipment.</a:t>
            </a:r>
          </a:p>
        </p:txBody>
      </p:sp>
      <p:sp>
        <p:nvSpPr>
          <p:cNvPr id="6" name="Text Placeholder 12"/>
          <p:cNvSpPr txBox="1">
            <a:spLocks/>
          </p:cNvSpPr>
          <p:nvPr/>
        </p:nvSpPr>
        <p:spPr>
          <a:xfrm>
            <a:off x="101876" y="1677530"/>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purpose and need statement:</a:t>
            </a:r>
          </a:p>
        </p:txBody>
      </p:sp>
      <p:cxnSp>
        <p:nvCxnSpPr>
          <p:cNvPr id="7" name="Straight Connector 6"/>
          <p:cNvCxnSpPr/>
          <p:nvPr/>
        </p:nvCxnSpPr>
        <p:spPr>
          <a:xfrm>
            <a:off x="10187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5245" y="296716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9" name="Text Placeholder 12"/>
          <p:cNvSpPr txBox="1">
            <a:spLocks/>
          </p:cNvSpPr>
          <p:nvPr/>
        </p:nvSpPr>
        <p:spPr>
          <a:xfrm>
            <a:off x="101876" y="3069103"/>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performance:</a:t>
            </a:r>
          </a:p>
        </p:txBody>
      </p:sp>
      <p:grpSp>
        <p:nvGrpSpPr>
          <p:cNvPr id="10" name="Group 9"/>
          <p:cNvGrpSpPr/>
          <p:nvPr/>
        </p:nvGrpSpPr>
        <p:grpSpPr>
          <a:xfrm>
            <a:off x="197288" y="3397718"/>
            <a:ext cx="1510943" cy="345600"/>
            <a:chOff x="3665356" y="2014191"/>
            <a:chExt cx="1510943" cy="345600"/>
          </a:xfrm>
        </p:grpSpPr>
        <p:sp>
          <p:nvSpPr>
            <p:cNvPr id="11" name="Rectangle 10"/>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Tracker target</a:t>
              </a:r>
            </a:p>
          </p:txBody>
        </p:sp>
      </p:grpSp>
      <p:sp>
        <p:nvSpPr>
          <p:cNvPr id="13" name="Rectangle 12"/>
          <p:cNvSpPr/>
          <p:nvPr/>
        </p:nvSpPr>
        <p:spPr>
          <a:xfrm>
            <a:off x="1546864" y="342048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marL="0" lvl="1" defTabSz="532094">
              <a:lnSpc>
                <a:spcPct val="90000"/>
              </a:lnSpc>
              <a:spcBef>
                <a:spcPct val="0"/>
              </a:spcBef>
              <a:spcAft>
                <a:spcPct val="15000"/>
              </a:spcAft>
            </a:pPr>
            <a:r>
              <a:rPr lang="en-US" sz="1100" b="1" dirty="0">
                <a:solidFill>
                  <a:srgbClr val="262626">
                    <a:hueOff val="0"/>
                    <a:satOff val="0"/>
                    <a:lumOff val="0"/>
                    <a:alphaOff val="0"/>
                  </a:srgbClr>
                </a:solidFill>
              </a:rPr>
              <a:t>Non-revenue vehicles:  % of vehicles beyond Useful Life Benchmark</a:t>
            </a:r>
          </a:p>
        </p:txBody>
      </p:sp>
      <p:grpSp>
        <p:nvGrpSpPr>
          <p:cNvPr id="14" name="Group 13"/>
          <p:cNvGrpSpPr/>
          <p:nvPr/>
        </p:nvGrpSpPr>
        <p:grpSpPr>
          <a:xfrm>
            <a:off x="197288" y="3937863"/>
            <a:ext cx="1881556" cy="345600"/>
            <a:chOff x="6310812" y="2036955"/>
            <a:chExt cx="1881556" cy="345600"/>
          </a:xfrm>
        </p:grpSpPr>
        <p:sp>
          <p:nvSpPr>
            <p:cNvPr id="15" name="Rectangle 14"/>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PfP tool forecast</a:t>
              </a:r>
            </a:p>
          </p:txBody>
        </p:sp>
      </p:grpSp>
      <p:sp>
        <p:nvSpPr>
          <p:cNvPr id="17" name="Rectangle 16"/>
          <p:cNvSpPr/>
          <p:nvPr/>
        </p:nvSpPr>
        <p:spPr>
          <a:xfrm>
            <a:off x="1546864" y="3937883"/>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defTabSz="912158"/>
            <a:r>
              <a:rPr lang="en-US" sz="1100" b="1" dirty="0">
                <a:solidFill>
                  <a:srgbClr val="262626">
                    <a:hueOff val="0"/>
                    <a:satOff val="0"/>
                    <a:lumOff val="0"/>
                    <a:alphaOff val="0"/>
                  </a:srgbClr>
                </a:solidFill>
                <a:cs typeface="Arial" panose="020B0604020202020204" pitchFamily="34" charset="0"/>
              </a:rPr>
              <a:t>Not forecasted in PfP tool</a:t>
            </a:r>
          </a:p>
        </p:txBody>
      </p:sp>
      <p:sp>
        <p:nvSpPr>
          <p:cNvPr id="18" name="Text Placeholder 10"/>
          <p:cNvSpPr txBox="1">
            <a:spLocks/>
          </p:cNvSpPr>
          <p:nvPr/>
        </p:nvSpPr>
        <p:spPr>
          <a:xfrm>
            <a:off x="197475" y="4856338"/>
            <a:ext cx="4092570" cy="343076"/>
          </a:xfrm>
          <a:prstGeom prst="rect">
            <a:avLst/>
          </a:prstGeom>
        </p:spPr>
        <p:txBody>
          <a:bodyPr lIns="0"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FY2019-2023 program budget:</a:t>
            </a:r>
          </a:p>
        </p:txBody>
      </p:sp>
      <p:sp>
        <p:nvSpPr>
          <p:cNvPr id="19" name="Text Placeholder 9"/>
          <p:cNvSpPr txBox="1">
            <a:spLocks/>
          </p:cNvSpPr>
          <p:nvPr/>
        </p:nvSpPr>
        <p:spPr>
          <a:xfrm>
            <a:off x="197475" y="5199424"/>
            <a:ext cx="4114800" cy="341896"/>
          </a:xfrm>
          <a:prstGeom prst="rect">
            <a:avLst/>
          </a:prstGeom>
        </p:spPr>
        <p:txBody>
          <a:bodyPr lIns="0" tIns="45609" rIns="0"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262626"/>
                </a:solidFill>
              </a:rPr>
              <a:t>$235.0 million over </a:t>
            </a:r>
            <a:br>
              <a:rPr lang="en-US" sz="1600" b="1" dirty="0">
                <a:solidFill>
                  <a:srgbClr val="262626"/>
                </a:solidFill>
              </a:rPr>
            </a:br>
            <a:r>
              <a:rPr lang="en-US" sz="1600" b="1" dirty="0">
                <a:solidFill>
                  <a:srgbClr val="262626"/>
                </a:solidFill>
              </a:rPr>
              <a:t>five years</a:t>
            </a:r>
          </a:p>
        </p:txBody>
      </p:sp>
      <p:cxnSp>
        <p:nvCxnSpPr>
          <p:cNvPr id="20" name="Straight Connector 19"/>
          <p:cNvCxnSpPr/>
          <p:nvPr/>
        </p:nvCxnSpPr>
        <p:spPr>
          <a:xfrm>
            <a:off x="101876" y="4780644"/>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24" name="Content Placeholder 2"/>
          <p:cNvSpPr>
            <a:spLocks noGrp="1"/>
          </p:cNvSpPr>
          <p:nvPr>
            <p:ph sz="half" idx="1"/>
          </p:nvPr>
        </p:nvSpPr>
        <p:spPr>
          <a:xfrm>
            <a:off x="4885895" y="725577"/>
            <a:ext cx="4114800" cy="880607"/>
          </a:xfrm>
        </p:spPr>
        <p:txBody>
          <a:bodyPr/>
          <a:lstStyle/>
          <a:p>
            <a:pPr marL="0" indent="0">
              <a:buNone/>
            </a:pPr>
            <a:r>
              <a:rPr lang="en-US" b="1" dirty="0"/>
              <a:t>Track, signals, and power</a:t>
            </a:r>
          </a:p>
        </p:txBody>
      </p:sp>
      <p:sp>
        <p:nvSpPr>
          <p:cNvPr id="25" name="Content Placeholder 8"/>
          <p:cNvSpPr txBox="1">
            <a:spLocks/>
          </p:cNvSpPr>
          <p:nvPr/>
        </p:nvSpPr>
        <p:spPr>
          <a:xfrm>
            <a:off x="4885895" y="1955529"/>
            <a:ext cx="4114800" cy="1011634"/>
          </a:xfrm>
          <a:prstGeom prst="rect">
            <a:avLst/>
          </a:prstGeom>
        </p:spPr>
        <p:txBody>
          <a:bodyPr vert="horz" lIns="91216" tIns="45609" rIns="91216" bIns="45609"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200" dirty="0">
                <a:solidFill>
                  <a:srgbClr val="262626"/>
                </a:solidFill>
              </a:rPr>
              <a:t>This program rehabilitates, replaces and upgrades track, signal and power assets across the commuter rail and transit system.</a:t>
            </a:r>
          </a:p>
        </p:txBody>
      </p:sp>
      <p:sp>
        <p:nvSpPr>
          <p:cNvPr id="26" name="Text Placeholder 12"/>
          <p:cNvSpPr txBox="1">
            <a:spLocks/>
          </p:cNvSpPr>
          <p:nvPr/>
        </p:nvSpPr>
        <p:spPr>
          <a:xfrm>
            <a:off x="4885895" y="1677530"/>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purpose and need statement:</a:t>
            </a:r>
          </a:p>
        </p:txBody>
      </p:sp>
      <p:sp>
        <p:nvSpPr>
          <p:cNvPr id="27" name="Text Placeholder 12"/>
          <p:cNvSpPr txBox="1">
            <a:spLocks/>
          </p:cNvSpPr>
          <p:nvPr/>
        </p:nvSpPr>
        <p:spPr>
          <a:xfrm>
            <a:off x="4885895" y="3069103"/>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performance:</a:t>
            </a:r>
          </a:p>
        </p:txBody>
      </p:sp>
      <p:grpSp>
        <p:nvGrpSpPr>
          <p:cNvPr id="28" name="Group 27"/>
          <p:cNvGrpSpPr/>
          <p:nvPr/>
        </p:nvGrpSpPr>
        <p:grpSpPr>
          <a:xfrm>
            <a:off x="4981328" y="3397718"/>
            <a:ext cx="1510943" cy="345600"/>
            <a:chOff x="3665356" y="2014191"/>
            <a:chExt cx="1510943" cy="345600"/>
          </a:xfrm>
        </p:grpSpPr>
        <p:sp>
          <p:nvSpPr>
            <p:cNvPr id="29" name="Rectangle 28"/>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29"/>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Tracker target</a:t>
              </a:r>
            </a:p>
          </p:txBody>
        </p:sp>
      </p:grpSp>
      <p:sp>
        <p:nvSpPr>
          <p:cNvPr id="31" name="Rectangle 30"/>
          <p:cNvSpPr/>
          <p:nvPr/>
        </p:nvSpPr>
        <p:spPr>
          <a:xfrm>
            <a:off x="6330883" y="342048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marL="0" lvl="1" defTabSz="532094">
              <a:lnSpc>
                <a:spcPct val="90000"/>
              </a:lnSpc>
              <a:spcBef>
                <a:spcPct val="0"/>
              </a:spcBef>
              <a:spcAft>
                <a:spcPct val="15000"/>
              </a:spcAft>
            </a:pPr>
            <a:r>
              <a:rPr lang="en-US" sz="1100" b="1" dirty="0">
                <a:solidFill>
                  <a:srgbClr val="262626">
                    <a:hueOff val="0"/>
                    <a:satOff val="0"/>
                    <a:lumOff val="0"/>
                    <a:alphaOff val="0"/>
                  </a:srgbClr>
                </a:solidFill>
              </a:rPr>
              <a:t>% of track segments with performance restrictions</a:t>
            </a:r>
          </a:p>
        </p:txBody>
      </p:sp>
      <p:grpSp>
        <p:nvGrpSpPr>
          <p:cNvPr id="32" name="Group 31"/>
          <p:cNvGrpSpPr/>
          <p:nvPr/>
        </p:nvGrpSpPr>
        <p:grpSpPr>
          <a:xfrm>
            <a:off x="4981307" y="3937863"/>
            <a:ext cx="1881556" cy="345600"/>
            <a:chOff x="6310812" y="2036955"/>
            <a:chExt cx="1881556" cy="345600"/>
          </a:xfrm>
        </p:grpSpPr>
        <p:sp>
          <p:nvSpPr>
            <p:cNvPr id="33" name="Rectangle 32"/>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Rectangle 33"/>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PfP tool forecast</a:t>
              </a:r>
            </a:p>
          </p:txBody>
        </p:sp>
      </p:grpSp>
      <p:sp>
        <p:nvSpPr>
          <p:cNvPr id="35" name="Rectangle 34"/>
          <p:cNvSpPr/>
          <p:nvPr/>
        </p:nvSpPr>
        <p:spPr>
          <a:xfrm>
            <a:off x="6330883" y="3937883"/>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defTabSz="912158"/>
            <a:r>
              <a:rPr lang="en-US" sz="1100" b="1" dirty="0">
                <a:solidFill>
                  <a:srgbClr val="262626">
                    <a:hueOff val="0"/>
                    <a:satOff val="0"/>
                    <a:lumOff val="0"/>
                    <a:alphaOff val="0"/>
                  </a:srgbClr>
                </a:solidFill>
                <a:cs typeface="Arial" panose="020B0604020202020204" pitchFamily="34" charset="0"/>
              </a:rPr>
              <a:t>Not forecasted in PfP tool</a:t>
            </a:r>
          </a:p>
        </p:txBody>
      </p:sp>
      <p:sp>
        <p:nvSpPr>
          <p:cNvPr id="36" name="Text Placeholder 10"/>
          <p:cNvSpPr txBox="1">
            <a:spLocks/>
          </p:cNvSpPr>
          <p:nvPr/>
        </p:nvSpPr>
        <p:spPr>
          <a:xfrm>
            <a:off x="4981494" y="4856338"/>
            <a:ext cx="4092570" cy="343076"/>
          </a:xfrm>
          <a:prstGeom prst="rect">
            <a:avLst/>
          </a:prstGeom>
        </p:spPr>
        <p:txBody>
          <a:bodyPr lIns="0"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FY2019-2023 program budget:</a:t>
            </a:r>
          </a:p>
        </p:txBody>
      </p:sp>
      <p:sp>
        <p:nvSpPr>
          <p:cNvPr id="37" name="Text Placeholder 9"/>
          <p:cNvSpPr txBox="1">
            <a:spLocks/>
          </p:cNvSpPr>
          <p:nvPr/>
        </p:nvSpPr>
        <p:spPr>
          <a:xfrm>
            <a:off x="4981494" y="5199424"/>
            <a:ext cx="4114800" cy="341896"/>
          </a:xfrm>
          <a:prstGeom prst="rect">
            <a:avLst/>
          </a:prstGeom>
        </p:spPr>
        <p:txBody>
          <a:bodyPr lIns="0" tIns="45609" rIns="0"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262626"/>
                </a:solidFill>
              </a:rPr>
              <a:t>$950.0 million over </a:t>
            </a:r>
            <a:br>
              <a:rPr lang="en-US" sz="1600" b="1" dirty="0">
                <a:solidFill>
                  <a:srgbClr val="262626"/>
                </a:solidFill>
              </a:rPr>
            </a:br>
            <a:r>
              <a:rPr lang="en-US" sz="1600" b="1" dirty="0">
                <a:solidFill>
                  <a:srgbClr val="262626"/>
                </a:solidFill>
              </a:rPr>
              <a:t>five years</a:t>
            </a:r>
          </a:p>
        </p:txBody>
      </p:sp>
      <p:cxnSp>
        <p:nvCxnSpPr>
          <p:cNvPr id="40" name="Straight Connector 39"/>
          <p:cNvCxnSpPr/>
          <p:nvPr/>
        </p:nvCxnSpPr>
        <p:spPr>
          <a:xfrm>
            <a:off x="481252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885895" y="296716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812526" y="4780644"/>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97291" y="4434622"/>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09" tIns="45609" rIns="91216" bIns="45609" rtlCol="0" anchor="ctr"/>
          <a:lstStyle/>
          <a:p>
            <a:pPr defTabSz="912158"/>
            <a:r>
              <a:rPr lang="en-US" sz="1100" b="1" dirty="0">
                <a:solidFill>
                  <a:srgbClr val="FFFFFF"/>
                </a:solidFill>
              </a:rPr>
              <a:t>TAM requirement*</a:t>
            </a:r>
          </a:p>
        </p:txBody>
      </p:sp>
      <p:sp>
        <p:nvSpPr>
          <p:cNvPr id="46" name="Rectangle 45"/>
          <p:cNvSpPr/>
          <p:nvPr/>
        </p:nvSpPr>
        <p:spPr>
          <a:xfrm>
            <a:off x="4981311" y="4433741"/>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09" tIns="45609" rIns="91216" bIns="45609" rtlCol="0" anchor="ctr"/>
          <a:lstStyle/>
          <a:p>
            <a:pPr defTabSz="912158"/>
            <a:r>
              <a:rPr lang="en-US" sz="1100" b="1" dirty="0">
                <a:solidFill>
                  <a:srgbClr val="FFFFFF"/>
                </a:solidFill>
              </a:rPr>
              <a:t>TAM requirement*</a:t>
            </a:r>
          </a:p>
        </p:txBody>
      </p:sp>
      <p:sp>
        <p:nvSpPr>
          <p:cNvPr id="47" name="Rectangle 46"/>
          <p:cNvSpPr/>
          <p:nvPr/>
        </p:nvSpPr>
        <p:spPr>
          <a:xfrm>
            <a:off x="6330883" y="4418046"/>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ctr" anchorCtr="0">
            <a:noAutofit/>
          </a:bodyPr>
          <a:lstStyle/>
          <a:p>
            <a:pPr marL="0" lvl="1" defTabSz="532094">
              <a:lnSpc>
                <a:spcPct val="90000"/>
              </a:lnSpc>
              <a:spcBef>
                <a:spcPct val="0"/>
              </a:spcBef>
              <a:spcAft>
                <a:spcPct val="15000"/>
              </a:spcAft>
            </a:pPr>
            <a:r>
              <a:rPr lang="en-US" sz="1100" b="1" dirty="0">
                <a:solidFill>
                  <a:srgbClr val="262626"/>
                </a:solidFill>
              </a:rPr>
              <a:t>% of track segments with performance restrictions</a:t>
            </a:r>
          </a:p>
        </p:txBody>
      </p:sp>
      <p:sp>
        <p:nvSpPr>
          <p:cNvPr id="48" name="Rectangle 47"/>
          <p:cNvSpPr/>
          <p:nvPr/>
        </p:nvSpPr>
        <p:spPr>
          <a:xfrm>
            <a:off x="1546864" y="4441038"/>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ctr" anchorCtr="0">
            <a:noAutofit/>
          </a:bodyPr>
          <a:lstStyle/>
          <a:p>
            <a:pPr marL="0" lvl="1" defTabSz="532094">
              <a:lnSpc>
                <a:spcPct val="90000"/>
              </a:lnSpc>
              <a:spcBef>
                <a:spcPct val="0"/>
              </a:spcBef>
              <a:spcAft>
                <a:spcPct val="15000"/>
              </a:spcAft>
            </a:pPr>
            <a:r>
              <a:rPr lang="en-US" sz="1100" b="1" dirty="0">
                <a:solidFill>
                  <a:srgbClr val="262626">
                    <a:hueOff val="0"/>
                    <a:satOff val="0"/>
                    <a:lumOff val="0"/>
                    <a:alphaOff val="0"/>
                  </a:srgbClr>
                </a:solidFill>
              </a:rPr>
              <a:t>% of non-revenue service vehicles exceeding Useful Life Benchmark</a:t>
            </a:r>
          </a:p>
        </p:txBody>
      </p:sp>
      <p:sp>
        <p:nvSpPr>
          <p:cNvPr id="43" name="TextBox 3"/>
          <p:cNvSpPr txBox="1"/>
          <p:nvPr/>
        </p:nvSpPr>
        <p:spPr>
          <a:xfrm>
            <a:off x="197479" y="5977473"/>
            <a:ext cx="3945832" cy="230832"/>
          </a:xfrm>
          <a:prstGeom prst="rect">
            <a:avLst/>
          </a:prstGeom>
          <a:noFill/>
        </p:spPr>
        <p:txBody>
          <a:bodyPr wrap="square" lIns="91216" tIns="45609" rIns="91216" bIns="45609"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i="1" dirty="0">
                <a:solidFill>
                  <a:srgbClr val="262626"/>
                </a:solidFill>
                <a:cs typeface="Arial" panose="020B0604020202020204" pitchFamily="34" charset="0"/>
              </a:rPr>
              <a:t>* Federally Mandated Transit Asset Management (TAM) Requirement</a:t>
            </a:r>
          </a:p>
        </p:txBody>
      </p:sp>
      <p:sp>
        <p:nvSpPr>
          <p:cNvPr id="44" name="TextBox 3"/>
          <p:cNvSpPr txBox="1"/>
          <p:nvPr/>
        </p:nvSpPr>
        <p:spPr>
          <a:xfrm>
            <a:off x="4812529" y="5978299"/>
            <a:ext cx="3945832" cy="230832"/>
          </a:xfrm>
          <a:prstGeom prst="rect">
            <a:avLst/>
          </a:prstGeom>
          <a:noFill/>
        </p:spPr>
        <p:txBody>
          <a:bodyPr wrap="square" lIns="91216" tIns="45609" rIns="91216" bIns="45609"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i="1" dirty="0">
                <a:solidFill>
                  <a:srgbClr val="262626"/>
                </a:solidFill>
                <a:cs typeface="Arial" panose="020B0604020202020204" pitchFamily="34" charset="0"/>
              </a:rPr>
              <a:t>* Federally Mandated Transit Asset Management (TAM) Requirement</a:t>
            </a:r>
          </a:p>
        </p:txBody>
      </p:sp>
    </p:spTree>
    <p:extLst>
      <p:ext uri="{BB962C8B-B14F-4D97-AF65-F5344CB8AC3E}">
        <p14:creationId xmlns:p14="http://schemas.microsoft.com/office/powerpoint/2010/main" val="1914223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76" y="76354"/>
            <a:ext cx="8661127" cy="572257"/>
          </a:xfrm>
        </p:spPr>
        <p:txBody>
          <a:bodyPr/>
          <a:lstStyle/>
          <a:p>
            <a:r>
              <a:rPr lang="en-US" dirty="0"/>
              <a:t>MBTA spending by source</a:t>
            </a:r>
            <a:endParaRPr lang="en-US" sz="2400" dirty="0"/>
          </a:p>
        </p:txBody>
      </p:sp>
      <p:graphicFrame>
        <p:nvGraphicFramePr>
          <p:cNvPr id="6" name="Table 5"/>
          <p:cNvGraphicFramePr>
            <a:graphicFrameLocks noGrp="1"/>
          </p:cNvGraphicFramePr>
          <p:nvPr>
            <p:extLst>
              <p:ext uri="{D42A27DB-BD31-4B8C-83A1-F6EECF244321}">
                <p14:modId xmlns:p14="http://schemas.microsoft.com/office/powerpoint/2010/main" val="2438082952"/>
              </p:ext>
            </p:extLst>
          </p:nvPr>
        </p:nvGraphicFramePr>
        <p:xfrm>
          <a:off x="1291049" y="886683"/>
          <a:ext cx="6158158" cy="5052688"/>
        </p:xfrm>
        <a:graphic>
          <a:graphicData uri="http://schemas.openxmlformats.org/drawingml/2006/table">
            <a:tbl>
              <a:tblPr firstRow="1" bandRow="1">
                <a:tableStyleId>{6E25E649-3F16-4E02-A733-19D2CDBF48F0}</a:tableStyleId>
              </a:tblPr>
              <a:tblGrid>
                <a:gridCol w="3472815">
                  <a:extLst>
                    <a:ext uri="{9D8B030D-6E8A-4147-A177-3AD203B41FA5}">
                      <a16:colId xmlns:a16="http://schemas.microsoft.com/office/drawing/2014/main" val="20000"/>
                    </a:ext>
                  </a:extLst>
                </a:gridCol>
                <a:gridCol w="1329306">
                  <a:extLst>
                    <a:ext uri="{9D8B030D-6E8A-4147-A177-3AD203B41FA5}">
                      <a16:colId xmlns:a16="http://schemas.microsoft.com/office/drawing/2014/main" val="2519300917"/>
                    </a:ext>
                  </a:extLst>
                </a:gridCol>
                <a:gridCol w="1356037">
                  <a:extLst>
                    <a:ext uri="{9D8B030D-6E8A-4147-A177-3AD203B41FA5}">
                      <a16:colId xmlns:a16="http://schemas.microsoft.com/office/drawing/2014/main" val="20006"/>
                    </a:ext>
                  </a:extLst>
                </a:gridCol>
              </a:tblGrid>
              <a:tr h="250834">
                <a:tc>
                  <a:txBody>
                    <a:bodyPr/>
                    <a:lstStyle/>
                    <a:p>
                      <a:r>
                        <a:rPr lang="en-US" sz="900" dirty="0">
                          <a:latin typeface="+mj-lt"/>
                        </a:rPr>
                        <a:t>Projected Sources (in</a:t>
                      </a:r>
                      <a:r>
                        <a:rPr lang="en-US" sz="900" baseline="0" dirty="0">
                          <a:latin typeface="+mj-lt"/>
                        </a:rPr>
                        <a:t> millions)</a:t>
                      </a:r>
                      <a:endParaRPr lang="en-US" sz="900" dirty="0">
                        <a:latin typeface="+mj-lt"/>
                      </a:endParaRPr>
                    </a:p>
                  </a:txBody>
                  <a:tcPr marL="45720" marR="45720" marT="18288" marB="18288" anchor="ctr">
                    <a:lnL w="9525" cap="flat" cmpd="sng" algn="ctr">
                      <a:solidFill>
                        <a:schemeClr val="bg2"/>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algn="ctr"/>
                      <a:r>
                        <a:rPr lang="en-US" sz="900" u="sng" dirty="0">
                          <a:latin typeface="+mj-lt"/>
                        </a:rPr>
                        <a:t>FY 2019</a:t>
                      </a:r>
                    </a:p>
                  </a:txBody>
                  <a:tcPr marL="45720" marR="45720" marT="18288" marB="18288"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pPr algn="ctr"/>
                      <a:r>
                        <a:rPr lang="en-US" sz="900" u="sng" dirty="0">
                          <a:latin typeface="+mj-lt"/>
                        </a:rPr>
                        <a:t>Total</a:t>
                      </a:r>
                      <a:r>
                        <a:rPr lang="en-US" sz="900" u="sng" baseline="0" dirty="0">
                          <a:latin typeface="+mj-lt"/>
                        </a:rPr>
                        <a:t> </a:t>
                      </a:r>
                    </a:p>
                  </a:txBody>
                  <a:tcPr marL="45720" marR="45720" marT="18288" marB="18288" anchor="ctr">
                    <a:lnL w="9525" cap="flat" cmpd="sng" algn="ctr">
                      <a:solidFill>
                        <a:schemeClr val="accent2"/>
                      </a:solidFill>
                      <a:prstDash val="sysDot"/>
                      <a:round/>
                      <a:headEnd type="none" w="med" len="med"/>
                      <a:tailEnd type="none" w="med" len="med"/>
                    </a:lnL>
                    <a:lnR w="9525" cap="flat" cmpd="sng" algn="ctr">
                      <a:solidFill>
                        <a:schemeClr val="bg2"/>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50834">
                <a:tc gridSpan="3">
                  <a:txBody>
                    <a:bodyPr/>
                    <a:lstStyle/>
                    <a:p>
                      <a:r>
                        <a:rPr lang="en-US" sz="900" b="1" dirty="0">
                          <a:solidFill>
                            <a:schemeClr val="bg1"/>
                          </a:solidFill>
                          <a:latin typeface="+mj-lt"/>
                        </a:rPr>
                        <a:t>Federal sources</a:t>
                      </a:r>
                      <a:r>
                        <a:rPr lang="en-US" sz="900" b="1" baseline="0" dirty="0">
                          <a:solidFill>
                            <a:schemeClr val="bg1"/>
                          </a:solidFill>
                          <a:latin typeface="+mj-lt"/>
                        </a:rPr>
                        <a:t> of funds</a:t>
                      </a:r>
                      <a:r>
                        <a:rPr lang="en-US" sz="900" b="1" dirty="0">
                          <a:solidFill>
                            <a:schemeClr val="bg1"/>
                          </a:solidFill>
                          <a:latin typeface="+mj-lt"/>
                        </a:rPr>
                        <a:t> </a:t>
                      </a:r>
                    </a:p>
                  </a:txBody>
                  <a:tcPr marL="45720" marR="45720" marT="18288" marB="18288"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25400" cmpd="sng">
                      <a:noFill/>
                    </a:lnT>
                    <a:lnB w="12700" cap="flat" cmpd="sng" algn="ctr">
                      <a:noFill/>
                      <a:prstDash val="sysDot"/>
                      <a:round/>
                      <a:headEnd type="none" w="med" len="med"/>
                      <a:tailEnd type="none" w="med" len="med"/>
                    </a:lnB>
                    <a:solidFill>
                      <a:schemeClr val="accent2"/>
                    </a:solidFill>
                  </a:tcPr>
                </a:tc>
                <a:tc hMerge="1">
                  <a:txBody>
                    <a:bodyPr/>
                    <a:lstStyle/>
                    <a:p>
                      <a:endParaRPr lang="en-US"/>
                    </a:p>
                  </a:txBody>
                  <a:tcPr/>
                </a:tc>
                <a:tc hMerge="1">
                  <a:txBody>
                    <a:bodyPr/>
                    <a:lstStyle/>
                    <a:p>
                      <a:pPr algn="r" fontAlgn="b"/>
                      <a:endParaRPr lang="en-US" sz="800" b="0" i="0" u="none" strike="noStrike" dirty="0">
                        <a:solidFill>
                          <a:srgbClr val="000000"/>
                        </a:solidFill>
                        <a:effectLst/>
                        <a:latin typeface="+mj-lt"/>
                      </a:endParaRPr>
                    </a:p>
                  </a:txBody>
                  <a:tcPr marL="45720" marR="45720" anchor="ctr">
                    <a:lnT w="25400" cmpd="sng">
                      <a:noFill/>
                    </a:lnT>
                    <a:lnB w="12700" cap="flat" cmpd="sng" algn="ctr">
                      <a:noFill/>
                      <a:prstDash val="sysDot"/>
                      <a:round/>
                      <a:headEnd type="none" w="med" len="med"/>
                      <a:tailEnd type="none" w="med" len="med"/>
                    </a:lnB>
                  </a:tcPr>
                </a:tc>
                <a:extLst>
                  <a:ext uri="{0D108BD9-81ED-4DB2-BD59-A6C34878D82A}">
                    <a16:rowId xmlns:a16="http://schemas.microsoft.com/office/drawing/2014/main" val="10001"/>
                  </a:ext>
                </a:extLst>
              </a:tr>
              <a:tr h="250834">
                <a:tc>
                  <a:txBody>
                    <a:bodyPr/>
                    <a:lstStyle/>
                    <a:p>
                      <a:r>
                        <a:rPr lang="en-US" sz="900" b="1" dirty="0">
                          <a:solidFill>
                            <a:schemeClr val="tx1"/>
                          </a:solidFill>
                          <a:latin typeface="+mj-lt"/>
                        </a:rPr>
                        <a:t>Federal Highway (FHWA) reimbursements </a:t>
                      </a:r>
                    </a:p>
                  </a:txBody>
                  <a:tcPr marL="45720" marR="45720" marT="18288" marB="18288" anchor="ctr">
                    <a:lnL w="9525" cap="flat" cmpd="sng" algn="ctr">
                      <a:solidFill>
                        <a:schemeClr val="bg2"/>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12700" cap="flat" cmpd="sng" algn="ctr">
                      <a:noFill/>
                      <a:prstDash val="sysDot"/>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effectLst/>
                          <a:latin typeface="+mj-lt"/>
                        </a:rPr>
                        <a:t>$49.0</a:t>
                      </a:r>
                    </a:p>
                  </a:txBody>
                  <a:tcPr marL="0" marR="45720" marT="0"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12700" cap="flat" cmpd="sng" algn="ctr">
                      <a:noFill/>
                      <a:prstDash val="sysDot"/>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1" i="0" u="none" strike="noStrike" dirty="0">
                          <a:solidFill>
                            <a:srgbClr val="000000"/>
                          </a:solidFill>
                          <a:effectLst/>
                          <a:latin typeface="+mj-lt"/>
                        </a:rPr>
                        <a:t>$109.9</a:t>
                      </a:r>
                    </a:p>
                  </a:txBody>
                  <a:tcPr marL="0" marR="45720" marT="0" marB="0" anchor="ctr">
                    <a:lnL w="9525" cap="flat" cmpd="sng" algn="ctr">
                      <a:solidFill>
                        <a:schemeClr val="accent2"/>
                      </a:solidFill>
                      <a:prstDash val="sysDot"/>
                      <a:round/>
                      <a:headEnd type="none" w="med" len="med"/>
                      <a:tailEnd type="none" w="med" len="med"/>
                    </a:lnL>
                    <a:lnR w="9525" cap="flat" cmpd="sng" algn="ctr">
                      <a:solidFill>
                        <a:schemeClr val="bg2"/>
                      </a:solidFill>
                      <a:prstDash val="solid"/>
                      <a:round/>
                      <a:headEnd type="none" w="med" len="med"/>
                      <a:tailEnd type="none" w="med" len="med"/>
                    </a:lnR>
                    <a:lnT w="12700" cap="flat" cmpd="sng" algn="ctr">
                      <a:noFill/>
                      <a:prstDash val="sysDot"/>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0834">
                <a:tc>
                  <a:txBody>
                    <a:bodyPr/>
                    <a:lstStyle/>
                    <a:p>
                      <a:r>
                        <a:rPr lang="en-US" sz="900" b="1" dirty="0">
                          <a:solidFill>
                            <a:schemeClr val="tx1"/>
                          </a:solidFill>
                          <a:latin typeface="+mj-lt"/>
                        </a:rPr>
                        <a:t>Federal</a:t>
                      </a:r>
                      <a:r>
                        <a:rPr lang="en-US" sz="900" b="1" baseline="0" dirty="0">
                          <a:solidFill>
                            <a:schemeClr val="tx1"/>
                          </a:solidFill>
                          <a:latin typeface="+mj-lt"/>
                        </a:rPr>
                        <a:t> Transit (FTA) reimbursements and grant draws</a:t>
                      </a:r>
                      <a:endParaRPr lang="en-US" sz="900" b="1" dirty="0">
                        <a:solidFill>
                          <a:schemeClr val="tx1"/>
                        </a:solidFill>
                        <a:latin typeface="+mj-lt"/>
                      </a:endParaRPr>
                    </a:p>
                  </a:txBody>
                  <a:tcPr marL="45720" marR="45720" marT="18288" marB="18288" anchor="ctr">
                    <a:lnL w="9525" cap="flat" cmpd="sng" algn="ctr">
                      <a:solidFill>
                        <a:schemeClr val="bg2"/>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effectLst/>
                          <a:latin typeface="+mj-lt"/>
                        </a:rPr>
                        <a:t>$402.9</a:t>
                      </a:r>
                    </a:p>
                  </a:txBody>
                  <a:tcPr marL="0" marR="45720" marT="0"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1" i="0" u="none" strike="noStrike" dirty="0">
                          <a:solidFill>
                            <a:srgbClr val="000000"/>
                          </a:solidFill>
                          <a:effectLst/>
                          <a:latin typeface="+mj-lt"/>
                        </a:rPr>
                        <a:t>$2,721.0</a:t>
                      </a:r>
                    </a:p>
                  </a:txBody>
                  <a:tcPr marL="0" marR="45720" marT="0" marB="0" anchor="ctr">
                    <a:lnL w="9525" cap="flat" cmpd="sng" algn="ctr">
                      <a:solidFill>
                        <a:schemeClr val="accent2"/>
                      </a:solidFill>
                      <a:prstDash val="sysDot"/>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0834">
                <a:tc>
                  <a:txBody>
                    <a:bodyPr/>
                    <a:lstStyle/>
                    <a:p>
                      <a:r>
                        <a:rPr lang="en-US" sz="900" b="1" dirty="0">
                          <a:solidFill>
                            <a:schemeClr val="tx1"/>
                          </a:solidFill>
                          <a:latin typeface="+mj-lt"/>
                        </a:rPr>
                        <a:t>FTA Full funding grant agreement</a:t>
                      </a:r>
                      <a:r>
                        <a:rPr lang="en-US" sz="900" b="1" baseline="0" dirty="0">
                          <a:solidFill>
                            <a:schemeClr val="tx1"/>
                          </a:solidFill>
                          <a:latin typeface="+mj-lt"/>
                        </a:rPr>
                        <a:t> (GLX FFGA)</a:t>
                      </a:r>
                      <a:endParaRPr lang="en-US" sz="900" b="1" dirty="0">
                        <a:solidFill>
                          <a:schemeClr val="tx1"/>
                        </a:solidFill>
                        <a:latin typeface="+mj-lt"/>
                      </a:endParaRPr>
                    </a:p>
                  </a:txBody>
                  <a:tcPr marL="45720" marR="45720" marT="18288" marB="18288" anchor="ctr">
                    <a:lnL w="9525" cap="flat" cmpd="sng" algn="ctr">
                      <a:solidFill>
                        <a:schemeClr val="bg2"/>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effectLst/>
                          <a:latin typeface="+mj-lt"/>
                        </a:rPr>
                        <a:t>$92.6</a:t>
                      </a:r>
                    </a:p>
                  </a:txBody>
                  <a:tcPr marL="0" marR="45720" marT="0"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1" i="0" u="none" strike="noStrike" dirty="0">
                          <a:solidFill>
                            <a:srgbClr val="000000"/>
                          </a:solidFill>
                          <a:effectLst/>
                          <a:latin typeface="+mj-lt"/>
                        </a:rPr>
                        <a:t>$827.7</a:t>
                      </a:r>
                    </a:p>
                  </a:txBody>
                  <a:tcPr marL="0" marR="45720" marT="0" marB="0" anchor="ctr">
                    <a:lnL w="9525" cap="flat" cmpd="sng" algn="ctr">
                      <a:solidFill>
                        <a:schemeClr val="accent2"/>
                      </a:solidFill>
                      <a:prstDash val="sysDot"/>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64120">
                <a:tc>
                  <a:txBody>
                    <a:bodyPr/>
                    <a:lstStyle/>
                    <a:p>
                      <a:r>
                        <a:rPr lang="en-US" sz="900" b="1" dirty="0">
                          <a:solidFill>
                            <a:schemeClr val="tx1"/>
                          </a:solidFill>
                          <a:latin typeface="+mj-lt"/>
                        </a:rPr>
                        <a:t>Other federal funds</a:t>
                      </a:r>
                    </a:p>
                  </a:txBody>
                  <a:tcPr marL="45720" marR="45720" marT="18288" marB="18288" anchor="ctr">
                    <a:lnL w="9525" cap="flat" cmpd="sng" algn="ctr">
                      <a:solidFill>
                        <a:schemeClr val="bg2"/>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rgbClr val="000000"/>
                          </a:solidFill>
                          <a:effectLst/>
                          <a:latin typeface="+mj-lt"/>
                        </a:rPr>
                        <a:t>$4.3</a:t>
                      </a:r>
                    </a:p>
                  </a:txBody>
                  <a:tcPr marL="0" marR="45720" marT="0"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1" i="0" u="none" strike="noStrike" dirty="0">
                          <a:solidFill>
                            <a:srgbClr val="000000"/>
                          </a:solidFill>
                          <a:effectLst/>
                          <a:latin typeface="+mj-lt"/>
                        </a:rPr>
                        <a:t>$5.9</a:t>
                      </a:r>
                    </a:p>
                  </a:txBody>
                  <a:tcPr marL="0" marR="45720" marT="0" marB="0" anchor="ctr">
                    <a:lnL w="9525" cap="flat" cmpd="sng" algn="ctr">
                      <a:solidFill>
                        <a:schemeClr val="accent2"/>
                      </a:solidFill>
                      <a:prstDash val="sysDot"/>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0834">
                <a:tc>
                  <a:txBody>
                    <a:bodyPr/>
                    <a:lstStyle/>
                    <a:p>
                      <a:r>
                        <a:rPr lang="en-US" sz="900" b="1" dirty="0">
                          <a:solidFill>
                            <a:schemeClr val="bg1"/>
                          </a:solidFill>
                          <a:latin typeface="+mj-lt"/>
                        </a:rPr>
                        <a:t>Subtotal federal sources</a:t>
                      </a:r>
                    </a:p>
                  </a:txBody>
                  <a:tcPr marL="45720" marR="45720" marT="18288" marB="18288" anchor="ctr">
                    <a:lnL w="9525" cap="flat" cmpd="sng" algn="ctr">
                      <a:solidFill>
                        <a:schemeClr val="bg2"/>
                      </a:solidFill>
                      <a:prstDash val="solid"/>
                      <a:round/>
                      <a:headEnd type="none" w="med" len="med"/>
                      <a:tailEnd type="none" w="med" len="med"/>
                    </a:lnL>
                    <a:lnR w="9525" cap="flat" cmpd="sng" algn="ctr">
                      <a:solidFill>
                        <a:schemeClr val="bg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900" b="1" i="0" u="none" strike="noStrike" dirty="0">
                          <a:solidFill>
                            <a:schemeClr val="bg1"/>
                          </a:solidFill>
                          <a:effectLst/>
                          <a:latin typeface="+mj-lt"/>
                        </a:rPr>
                        <a:t>$548.8</a:t>
                      </a:r>
                    </a:p>
                  </a:txBody>
                  <a:tcPr marL="0" marR="45720" marT="0" marB="0" anchor="ctr">
                    <a:lnL w="9525" cap="flat" cmpd="sng" algn="ctr">
                      <a:solidFill>
                        <a:schemeClr val="bg2"/>
                      </a:solidFill>
                      <a:prstDash val="sysDot"/>
                      <a:round/>
                      <a:headEnd type="none" w="med" len="med"/>
                      <a:tailEnd type="none" w="med" len="med"/>
                    </a:lnL>
                    <a:lnR w="9525" cap="flat" cmpd="sng" algn="ctr">
                      <a:solidFill>
                        <a:schemeClr val="bg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accent2"/>
                    </a:solidFill>
                  </a:tcPr>
                </a:tc>
                <a:tc>
                  <a:txBody>
                    <a:bodyPr/>
                    <a:lstStyle/>
                    <a:p>
                      <a:pPr algn="r" fontAlgn="b"/>
                      <a:r>
                        <a:rPr lang="en-US" sz="900" b="1" i="0" u="none" strike="noStrike" dirty="0">
                          <a:solidFill>
                            <a:schemeClr val="bg1"/>
                          </a:solidFill>
                          <a:effectLst/>
                          <a:latin typeface="+mj-lt"/>
                        </a:rPr>
                        <a:t>$3,664.6</a:t>
                      </a:r>
                    </a:p>
                  </a:txBody>
                  <a:tcPr marL="0" marR="45720" marT="0" marB="0" anchor="ctr">
                    <a:lnL w="9525" cap="flat" cmpd="sng" algn="ctr">
                      <a:solidFill>
                        <a:schemeClr val="bg2"/>
                      </a:solidFill>
                      <a:prstDash val="sysDot"/>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10009"/>
                  </a:ext>
                </a:extLst>
              </a:tr>
              <a:tr h="250834">
                <a:tc>
                  <a:txBody>
                    <a:bodyPr/>
                    <a:lstStyle/>
                    <a:p>
                      <a:r>
                        <a:rPr lang="en-US" sz="900" b="1" dirty="0">
                          <a:solidFill>
                            <a:schemeClr val="tx1"/>
                          </a:solidFill>
                          <a:latin typeface="+mj-lt"/>
                        </a:rPr>
                        <a:t>Bond cap</a:t>
                      </a:r>
                      <a:r>
                        <a:rPr lang="en-US" sz="900" b="1" baseline="0" dirty="0">
                          <a:solidFill>
                            <a:schemeClr val="tx1"/>
                          </a:solidFill>
                          <a:latin typeface="+mj-lt"/>
                        </a:rPr>
                        <a:t> (including lockbox)</a:t>
                      </a:r>
                      <a:endParaRPr lang="en-US" sz="900" b="1" dirty="0">
                        <a:solidFill>
                          <a:schemeClr val="tx1"/>
                        </a:solidFill>
                        <a:latin typeface="+mj-lt"/>
                      </a:endParaRPr>
                    </a:p>
                  </a:txBody>
                  <a:tcPr marL="45720" marR="45720" marT="18288" marB="18288" anchor="ctr">
                    <a:lnL w="9525" cap="flat" cmpd="sng" algn="ctr">
                      <a:solidFill>
                        <a:schemeClr val="bg2"/>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chemeClr val="tx1"/>
                          </a:solidFill>
                          <a:effectLst/>
                          <a:latin typeface="+mj-lt"/>
                        </a:rPr>
                        <a:t>$60.9</a:t>
                      </a:r>
                    </a:p>
                  </a:txBody>
                  <a:tcPr marL="0" marR="45720" marT="0"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1" i="0" u="none" strike="noStrike" dirty="0">
                          <a:solidFill>
                            <a:schemeClr val="tx1"/>
                          </a:solidFill>
                          <a:effectLst/>
                          <a:latin typeface="+mj-lt"/>
                        </a:rPr>
                        <a:t>$301.0</a:t>
                      </a:r>
                    </a:p>
                  </a:txBody>
                  <a:tcPr marL="0" marR="45720" marT="0" marB="0" anchor="ctr">
                    <a:lnL w="9525" cap="flat" cmpd="sng" algn="ctr">
                      <a:solidFill>
                        <a:schemeClr val="accent2"/>
                      </a:solidFill>
                      <a:prstDash val="sysDot"/>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50834">
                <a:tc>
                  <a:txBody>
                    <a:bodyPr/>
                    <a:lstStyle/>
                    <a:p>
                      <a:r>
                        <a:rPr lang="en-US" sz="900" b="1" dirty="0">
                          <a:solidFill>
                            <a:schemeClr val="tx1"/>
                          </a:solidFill>
                          <a:latin typeface="+mj-lt"/>
                        </a:rPr>
                        <a:t>Accelerated Bridge bonds</a:t>
                      </a:r>
                    </a:p>
                  </a:txBody>
                  <a:tcPr marL="45720" marR="45720" marT="18288" marB="18288" anchor="ctr">
                    <a:lnL w="9525" cap="flat" cmpd="sng" algn="ctr">
                      <a:solidFill>
                        <a:schemeClr val="bg2"/>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chemeClr val="tx1"/>
                          </a:solidFill>
                          <a:effectLst/>
                          <a:latin typeface="+mj-lt"/>
                        </a:rPr>
                        <a:t>$0.4</a:t>
                      </a:r>
                    </a:p>
                  </a:txBody>
                  <a:tcPr marL="0" marR="45720" marT="0"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1" i="0" u="none" strike="noStrike" dirty="0">
                          <a:solidFill>
                            <a:schemeClr val="tx1"/>
                          </a:solidFill>
                          <a:effectLst/>
                          <a:latin typeface="+mj-lt"/>
                        </a:rPr>
                        <a:t>$0.4</a:t>
                      </a:r>
                    </a:p>
                  </a:txBody>
                  <a:tcPr marL="0" marR="45720" marT="0" marB="0" anchor="ctr">
                    <a:lnL w="9525" cap="flat" cmpd="sng" algn="ctr">
                      <a:solidFill>
                        <a:schemeClr val="accent2"/>
                      </a:solidFill>
                      <a:prstDash val="sysDot"/>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50834">
                <a:tc>
                  <a:txBody>
                    <a:bodyPr/>
                    <a:lstStyle/>
                    <a:p>
                      <a:r>
                        <a:rPr lang="en-US" sz="900" b="1" dirty="0">
                          <a:solidFill>
                            <a:schemeClr val="tx1"/>
                          </a:solidFill>
                          <a:latin typeface="+mj-lt"/>
                        </a:rPr>
                        <a:t>Rail enhancement bonds</a:t>
                      </a:r>
                    </a:p>
                  </a:txBody>
                  <a:tcPr marL="45720" marR="45720" marT="18288" marB="18288" anchor="ctr">
                    <a:lnL w="9525" cap="flat" cmpd="sng" algn="ctr">
                      <a:solidFill>
                        <a:schemeClr val="bg2"/>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chemeClr val="tx1"/>
                          </a:solidFill>
                          <a:effectLst/>
                          <a:latin typeface="+mj-lt"/>
                        </a:rPr>
                        <a:t>$185.3</a:t>
                      </a:r>
                    </a:p>
                  </a:txBody>
                  <a:tcPr marL="0" marR="45720" marT="0"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1" i="0" u="none" strike="noStrike" dirty="0">
                          <a:solidFill>
                            <a:schemeClr val="tx1"/>
                          </a:solidFill>
                          <a:effectLst/>
                          <a:latin typeface="+mj-lt"/>
                        </a:rPr>
                        <a:t>$1,097.0</a:t>
                      </a:r>
                    </a:p>
                  </a:txBody>
                  <a:tcPr marL="0" marR="45720" marT="0" marB="0" anchor="ctr">
                    <a:lnL w="9525" cap="flat" cmpd="sng" algn="ctr">
                      <a:solidFill>
                        <a:schemeClr val="accent2"/>
                      </a:solidFill>
                      <a:prstDash val="sysDot"/>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50834">
                <a:tc>
                  <a:txBody>
                    <a:bodyPr/>
                    <a:lstStyle/>
                    <a:p>
                      <a:r>
                        <a:rPr lang="en-US" sz="900" b="1" dirty="0">
                          <a:solidFill>
                            <a:schemeClr val="tx1"/>
                          </a:solidFill>
                          <a:latin typeface="+mj-lt"/>
                        </a:rPr>
                        <a:t>MBTA</a:t>
                      </a:r>
                      <a:r>
                        <a:rPr lang="en-US" sz="900" b="1" baseline="0" dirty="0">
                          <a:solidFill>
                            <a:schemeClr val="tx1"/>
                          </a:solidFill>
                          <a:latin typeface="+mj-lt"/>
                        </a:rPr>
                        <a:t> </a:t>
                      </a:r>
                      <a:r>
                        <a:rPr lang="en-US" sz="900" b="1" dirty="0">
                          <a:solidFill>
                            <a:schemeClr val="tx1"/>
                          </a:solidFill>
                          <a:latin typeface="+mj-lt"/>
                        </a:rPr>
                        <a:t>Revenue bonds</a:t>
                      </a:r>
                    </a:p>
                  </a:txBody>
                  <a:tcPr marL="45720" marR="45720" marT="18288" marB="18288" anchor="ctr">
                    <a:lnL w="9525" cap="flat" cmpd="sng" algn="ctr">
                      <a:solidFill>
                        <a:schemeClr val="bg2"/>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chemeClr val="tx1"/>
                          </a:solidFill>
                          <a:effectLst/>
                          <a:latin typeface="+mj-lt"/>
                        </a:rPr>
                        <a:t>$207.0</a:t>
                      </a:r>
                    </a:p>
                  </a:txBody>
                  <a:tcPr marL="0" marR="45720" marT="0"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1" i="0" u="none" strike="noStrike" dirty="0">
                          <a:solidFill>
                            <a:schemeClr val="tx1"/>
                          </a:solidFill>
                          <a:effectLst/>
                          <a:latin typeface="+mj-lt"/>
                        </a:rPr>
                        <a:t>$1,854.5</a:t>
                      </a:r>
                    </a:p>
                  </a:txBody>
                  <a:tcPr marL="0" marR="45720" marT="0" marB="0" anchor="ctr">
                    <a:lnL w="9525" cap="flat" cmpd="sng" algn="ctr">
                      <a:solidFill>
                        <a:schemeClr val="accent2"/>
                      </a:solidFill>
                      <a:prstDash val="sysDot"/>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50834">
                <a:tc>
                  <a:txBody>
                    <a:bodyPr/>
                    <a:lstStyle/>
                    <a:p>
                      <a:r>
                        <a:rPr lang="en-US" sz="900" b="1" dirty="0">
                          <a:solidFill>
                            <a:schemeClr val="tx1"/>
                          </a:solidFill>
                          <a:latin typeface="+mj-lt"/>
                        </a:rPr>
                        <a:t>Metropolitan</a:t>
                      </a:r>
                      <a:r>
                        <a:rPr lang="en-US" sz="900" b="1" baseline="0" dirty="0">
                          <a:solidFill>
                            <a:schemeClr val="tx1"/>
                          </a:solidFill>
                          <a:latin typeface="+mj-lt"/>
                        </a:rPr>
                        <a:t> Highway system (MHS) pay-go </a:t>
                      </a:r>
                      <a:endParaRPr lang="en-US" sz="900" b="1" dirty="0">
                        <a:solidFill>
                          <a:schemeClr val="tx1"/>
                        </a:solidFill>
                        <a:latin typeface="+mj-lt"/>
                      </a:endParaRPr>
                    </a:p>
                  </a:txBody>
                  <a:tcPr marL="45720" marR="45720" marT="18288" marB="18288" anchor="ctr">
                    <a:lnL w="9525" cap="flat" cmpd="sng" algn="ctr">
                      <a:solidFill>
                        <a:schemeClr val="bg2"/>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chemeClr val="tx1"/>
                          </a:solidFill>
                          <a:effectLst/>
                          <a:latin typeface="+mj-lt"/>
                        </a:rPr>
                        <a:t>$0.7 </a:t>
                      </a:r>
                    </a:p>
                  </a:txBody>
                  <a:tcPr marL="0" marR="45720" marT="0"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1" i="0" u="none" strike="noStrike" dirty="0">
                          <a:solidFill>
                            <a:schemeClr val="tx1"/>
                          </a:solidFill>
                          <a:effectLst/>
                          <a:latin typeface="+mj-lt"/>
                        </a:rPr>
                        <a:t>$1.3</a:t>
                      </a:r>
                    </a:p>
                  </a:txBody>
                  <a:tcPr marL="0" marR="45720" marT="0" marB="0" anchor="ctr">
                    <a:lnL w="9525" cap="flat" cmpd="sng" algn="ctr">
                      <a:solidFill>
                        <a:schemeClr val="accent2"/>
                      </a:solidFill>
                      <a:prstDash val="sysDot"/>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50834">
                <a:tc>
                  <a:txBody>
                    <a:bodyPr/>
                    <a:lstStyle/>
                    <a:p>
                      <a:r>
                        <a:rPr lang="en-US" sz="900" b="1" dirty="0">
                          <a:solidFill>
                            <a:schemeClr val="tx1"/>
                          </a:solidFill>
                          <a:latin typeface="+mj-lt"/>
                        </a:rPr>
                        <a:t>Gaming funds</a:t>
                      </a:r>
                    </a:p>
                  </a:txBody>
                  <a:tcPr marL="45720" marR="45720" marT="18288" marB="18288" anchor="ctr">
                    <a:lnL w="9525" cap="flat" cmpd="sng" algn="ctr">
                      <a:solidFill>
                        <a:schemeClr val="bg2"/>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chemeClr val="tx1"/>
                          </a:solidFill>
                          <a:effectLst/>
                          <a:latin typeface="+mj-lt"/>
                        </a:rPr>
                        <a:t>$0.0 </a:t>
                      </a:r>
                    </a:p>
                  </a:txBody>
                  <a:tcPr marL="0" marR="45720" marT="0"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1" i="0" u="none" strike="noStrike" dirty="0">
                          <a:solidFill>
                            <a:schemeClr val="tx1"/>
                          </a:solidFill>
                          <a:effectLst/>
                          <a:latin typeface="+mj-lt"/>
                        </a:rPr>
                        <a:t>$0.0 </a:t>
                      </a:r>
                    </a:p>
                  </a:txBody>
                  <a:tcPr marL="0" marR="45720" marT="0" marB="0" anchor="ctr">
                    <a:lnL w="9525" cap="flat" cmpd="sng" algn="ctr">
                      <a:solidFill>
                        <a:schemeClr val="accent2"/>
                      </a:solidFill>
                      <a:prstDash val="sysDot"/>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73556">
                <a:tc>
                  <a:txBody>
                    <a:bodyPr/>
                    <a:lstStyle/>
                    <a:p>
                      <a:r>
                        <a:rPr lang="en-US" sz="900" b="1" dirty="0">
                          <a:solidFill>
                            <a:schemeClr val="tx1"/>
                          </a:solidFill>
                          <a:latin typeface="+mj-lt"/>
                        </a:rPr>
                        <a:t>Municipal and local</a:t>
                      </a:r>
                      <a:r>
                        <a:rPr lang="en-US" sz="900" b="1" baseline="0" dirty="0">
                          <a:solidFill>
                            <a:schemeClr val="tx1"/>
                          </a:solidFill>
                          <a:latin typeface="+mj-lt"/>
                        </a:rPr>
                        <a:t> funds (GLX)</a:t>
                      </a:r>
                      <a:endParaRPr lang="en-US" sz="900" b="1" dirty="0">
                        <a:solidFill>
                          <a:schemeClr val="tx1"/>
                        </a:solidFill>
                        <a:latin typeface="+mj-lt"/>
                      </a:endParaRPr>
                    </a:p>
                  </a:txBody>
                  <a:tcPr marL="45720" marR="45720" marT="18288" marB="18288" anchor="ctr">
                    <a:lnL w="9525" cap="flat" cmpd="sng" algn="ctr">
                      <a:solidFill>
                        <a:schemeClr val="bg2"/>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chemeClr val="tx1"/>
                          </a:solidFill>
                          <a:effectLst/>
                          <a:latin typeface="+mj-lt"/>
                        </a:rPr>
                        <a:t>$0.0</a:t>
                      </a:r>
                    </a:p>
                  </a:txBody>
                  <a:tcPr marL="0" marR="45720" marT="0"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1" i="0" u="none" strike="noStrike" dirty="0">
                          <a:solidFill>
                            <a:schemeClr val="tx1"/>
                          </a:solidFill>
                          <a:effectLst/>
                          <a:latin typeface="+mj-lt"/>
                        </a:rPr>
                        <a:t>$75.0</a:t>
                      </a:r>
                    </a:p>
                  </a:txBody>
                  <a:tcPr marL="0" marR="45720" marT="0" marB="0" anchor="ctr">
                    <a:lnL w="9525" cap="flat" cmpd="sng" algn="ctr">
                      <a:solidFill>
                        <a:schemeClr val="accent2"/>
                      </a:solidFill>
                      <a:prstDash val="sysDot"/>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250834">
                <a:tc>
                  <a:txBody>
                    <a:bodyPr/>
                    <a:lstStyle/>
                    <a:p>
                      <a:r>
                        <a:rPr lang="en-US" sz="900" b="1" dirty="0">
                          <a:solidFill>
                            <a:schemeClr val="tx1"/>
                          </a:solidFill>
                          <a:latin typeface="+mj-lt"/>
                        </a:rPr>
                        <a:t>Reimbursable and 3</a:t>
                      </a:r>
                      <a:r>
                        <a:rPr lang="en-US" sz="900" b="1" baseline="30000" dirty="0">
                          <a:solidFill>
                            <a:schemeClr val="tx1"/>
                          </a:solidFill>
                          <a:latin typeface="+mj-lt"/>
                        </a:rPr>
                        <a:t>rd</a:t>
                      </a:r>
                      <a:r>
                        <a:rPr lang="en-US" sz="900" b="1" dirty="0">
                          <a:solidFill>
                            <a:schemeClr val="tx1"/>
                          </a:solidFill>
                          <a:latin typeface="+mj-lt"/>
                        </a:rPr>
                        <a:t> parties</a:t>
                      </a:r>
                    </a:p>
                  </a:txBody>
                  <a:tcPr marL="45720" marR="45720" marT="18288" marB="18288" anchor="ctr">
                    <a:lnL w="9525" cap="flat" cmpd="sng" algn="ctr">
                      <a:solidFill>
                        <a:schemeClr val="bg2"/>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chemeClr val="tx1"/>
                          </a:solidFill>
                          <a:effectLst/>
                          <a:latin typeface="+mj-lt"/>
                        </a:rPr>
                        <a:t>$14.4</a:t>
                      </a:r>
                    </a:p>
                  </a:txBody>
                  <a:tcPr marL="0" marR="45720" marT="0"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1" i="0" u="none" strike="noStrike" dirty="0">
                          <a:solidFill>
                            <a:schemeClr val="tx1"/>
                          </a:solidFill>
                          <a:effectLst/>
                          <a:latin typeface="+mj-lt"/>
                        </a:rPr>
                        <a:t>$84.0</a:t>
                      </a:r>
                    </a:p>
                  </a:txBody>
                  <a:tcPr marL="0" marR="45720" marT="0" marB="0" anchor="ctr">
                    <a:lnL w="9525" cap="flat" cmpd="sng" algn="ctr">
                      <a:solidFill>
                        <a:schemeClr val="accent2"/>
                      </a:solidFill>
                      <a:prstDash val="sysDot"/>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50834">
                <a:tc>
                  <a:txBody>
                    <a:bodyPr/>
                    <a:lstStyle/>
                    <a:p>
                      <a:r>
                        <a:rPr lang="en-US" sz="900" b="1" dirty="0">
                          <a:solidFill>
                            <a:schemeClr val="tx1"/>
                          </a:solidFill>
                          <a:latin typeface="+mj-lt"/>
                        </a:rPr>
                        <a:t>Positive</a:t>
                      </a:r>
                      <a:r>
                        <a:rPr lang="en-US" sz="900" b="1" baseline="0" dirty="0">
                          <a:solidFill>
                            <a:schemeClr val="tx1"/>
                          </a:solidFill>
                          <a:latin typeface="+mj-lt"/>
                        </a:rPr>
                        <a:t> Train Control (PTC) financing</a:t>
                      </a:r>
                      <a:endParaRPr lang="en-US" sz="900" b="1" dirty="0">
                        <a:solidFill>
                          <a:schemeClr val="tx1"/>
                        </a:solidFill>
                        <a:latin typeface="+mj-lt"/>
                      </a:endParaRPr>
                    </a:p>
                  </a:txBody>
                  <a:tcPr marL="45720" marR="45720" marT="18288" marB="18288" anchor="ctr">
                    <a:lnL w="9525" cap="flat" cmpd="sng" algn="ctr">
                      <a:solidFill>
                        <a:schemeClr val="bg2"/>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0" i="0" u="none" strike="noStrike" dirty="0">
                          <a:solidFill>
                            <a:schemeClr val="tx1"/>
                          </a:solidFill>
                          <a:effectLst/>
                          <a:latin typeface="+mj-lt"/>
                        </a:rPr>
                        <a:t>$97.9</a:t>
                      </a:r>
                    </a:p>
                  </a:txBody>
                  <a:tcPr marL="0" marR="45720" marT="0"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tc>
                  <a:txBody>
                    <a:bodyPr/>
                    <a:lstStyle/>
                    <a:p>
                      <a:pPr algn="r" fontAlgn="b"/>
                      <a:r>
                        <a:rPr lang="en-US" sz="900" b="1" i="0" u="none" strike="noStrike" dirty="0">
                          <a:solidFill>
                            <a:schemeClr val="tx1"/>
                          </a:solidFill>
                          <a:effectLst/>
                          <a:latin typeface="+mj-lt"/>
                        </a:rPr>
                        <a:t>$336.7</a:t>
                      </a:r>
                    </a:p>
                  </a:txBody>
                  <a:tcPr marL="0" marR="45720" marT="0" marB="0" anchor="ctr">
                    <a:lnL w="9525" cap="flat" cmpd="sng" algn="ctr">
                      <a:solidFill>
                        <a:schemeClr val="accent2"/>
                      </a:solidFill>
                      <a:prstDash val="sysDot"/>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250834">
                <a:tc>
                  <a:txBody>
                    <a:bodyPr/>
                    <a:lstStyle/>
                    <a:p>
                      <a:pPr algn="l" fontAlgn="b"/>
                      <a:r>
                        <a:rPr lang="en-US" sz="900" b="1" i="0" u="none" strike="noStrike" dirty="0">
                          <a:solidFill>
                            <a:schemeClr val="tx1"/>
                          </a:solidFill>
                          <a:effectLst/>
                          <a:latin typeface="+mj-lt"/>
                        </a:rPr>
                        <a:t>Pay-Go lockbox</a:t>
                      </a:r>
                      <a:r>
                        <a:rPr lang="en-US" sz="900" b="1" i="0" u="none" strike="noStrike" baseline="0" dirty="0">
                          <a:solidFill>
                            <a:schemeClr val="tx1"/>
                          </a:solidFill>
                          <a:effectLst/>
                          <a:latin typeface="+mj-lt"/>
                        </a:rPr>
                        <a:t> (MBTA)</a:t>
                      </a:r>
                      <a:endParaRPr lang="en-US" sz="900" b="1" i="0" u="none" strike="noStrike" dirty="0">
                        <a:solidFill>
                          <a:schemeClr val="tx1"/>
                        </a:solidFill>
                        <a:effectLst/>
                        <a:latin typeface="+mj-lt"/>
                      </a:endParaRPr>
                    </a:p>
                  </a:txBody>
                  <a:tcPr marL="45720" marR="45720" marT="18288" marB="18288" anchor="ctr">
                    <a:lnL w="9525" cap="flat" cmpd="sng" algn="ctr">
                      <a:solidFill>
                        <a:schemeClr val="bg2"/>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pPr algn="r" fontAlgn="b"/>
                      <a:r>
                        <a:rPr lang="en-US" sz="900" b="0" i="0" u="none" strike="noStrike" dirty="0">
                          <a:solidFill>
                            <a:schemeClr val="tx1"/>
                          </a:solidFill>
                          <a:effectLst/>
                          <a:latin typeface="+mj-lt"/>
                        </a:rPr>
                        <a:t>$159.6</a:t>
                      </a:r>
                    </a:p>
                  </a:txBody>
                  <a:tcPr marL="0" marR="45720" marT="0"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pPr algn="r" fontAlgn="b"/>
                      <a:r>
                        <a:rPr lang="en-US" sz="900" b="1" i="0" u="none" strike="noStrike" dirty="0">
                          <a:solidFill>
                            <a:schemeClr val="tx1"/>
                          </a:solidFill>
                          <a:effectLst/>
                          <a:latin typeface="+mj-lt"/>
                        </a:rPr>
                        <a:t>$551.2</a:t>
                      </a:r>
                    </a:p>
                  </a:txBody>
                  <a:tcPr marL="0" marR="45720" marT="0" marB="0" anchor="ctr">
                    <a:lnL w="9525" cap="flat" cmpd="sng" algn="ctr">
                      <a:solidFill>
                        <a:schemeClr val="accent2"/>
                      </a:solidFill>
                      <a:prstDash val="sysDot"/>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524571720"/>
                  </a:ext>
                </a:extLst>
              </a:tr>
              <a:tr h="250834">
                <a:tc>
                  <a:txBody>
                    <a:bodyPr/>
                    <a:lstStyle/>
                    <a:p>
                      <a:pPr algn="l" fontAlgn="b"/>
                      <a:r>
                        <a:rPr lang="en-US" sz="900" b="1" i="0" u="none" strike="noStrike" dirty="0">
                          <a:solidFill>
                            <a:schemeClr val="tx1"/>
                          </a:solidFill>
                          <a:effectLst/>
                          <a:latin typeface="+mj-lt"/>
                        </a:rPr>
                        <a:t>Capital maintenance</a:t>
                      </a:r>
                      <a:r>
                        <a:rPr lang="en-US" sz="900" b="1" i="0" u="none" strike="noStrike" baseline="0" dirty="0">
                          <a:solidFill>
                            <a:schemeClr val="tx1"/>
                          </a:solidFill>
                          <a:effectLst/>
                          <a:latin typeface="+mj-lt"/>
                        </a:rPr>
                        <a:t> fund</a:t>
                      </a:r>
                      <a:endParaRPr lang="en-US" sz="900" b="1" i="0" u="none" strike="noStrike" dirty="0">
                        <a:solidFill>
                          <a:schemeClr val="tx1"/>
                        </a:solidFill>
                        <a:effectLst/>
                        <a:latin typeface="+mj-lt"/>
                      </a:endParaRPr>
                    </a:p>
                  </a:txBody>
                  <a:tcPr marL="45720" marR="45720" marT="18288" marB="18288" anchor="ctr">
                    <a:lnL w="9525" cap="flat" cmpd="sng" algn="ctr">
                      <a:solidFill>
                        <a:schemeClr val="bg2"/>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pPr algn="r" fontAlgn="b"/>
                      <a:r>
                        <a:rPr lang="en-US" sz="900" b="0" i="0" u="none" strike="noStrike" dirty="0">
                          <a:solidFill>
                            <a:schemeClr val="tx1"/>
                          </a:solidFill>
                          <a:effectLst/>
                          <a:latin typeface="+mj-lt"/>
                        </a:rPr>
                        <a:t>$4.6</a:t>
                      </a:r>
                    </a:p>
                  </a:txBody>
                  <a:tcPr marL="0" marR="45720" marT="0"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pPr algn="r" fontAlgn="b"/>
                      <a:r>
                        <a:rPr lang="en-US" sz="900" b="1" i="0" u="none" strike="noStrike" dirty="0">
                          <a:solidFill>
                            <a:schemeClr val="tx1"/>
                          </a:solidFill>
                          <a:effectLst/>
                          <a:latin typeface="+mj-lt"/>
                        </a:rPr>
                        <a:t>$5.4</a:t>
                      </a:r>
                    </a:p>
                  </a:txBody>
                  <a:tcPr marL="0" marR="45720" marT="0" marB="0" anchor="ctr">
                    <a:lnL w="9525" cap="flat" cmpd="sng" algn="ctr">
                      <a:solidFill>
                        <a:schemeClr val="accent2"/>
                      </a:solidFill>
                      <a:prstDash val="sysDot"/>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250834">
                <a:tc>
                  <a:txBody>
                    <a:bodyPr/>
                    <a:lstStyle/>
                    <a:p>
                      <a:r>
                        <a:rPr lang="en-US" sz="900" b="1" dirty="0">
                          <a:solidFill>
                            <a:schemeClr val="bg1"/>
                          </a:solidFill>
                          <a:latin typeface="+mj-lt"/>
                        </a:rPr>
                        <a:t>Subtotal</a:t>
                      </a:r>
                      <a:r>
                        <a:rPr lang="en-US" sz="900" b="1" baseline="0" dirty="0">
                          <a:solidFill>
                            <a:schemeClr val="bg1"/>
                          </a:solidFill>
                          <a:latin typeface="+mj-lt"/>
                        </a:rPr>
                        <a:t> non-federal sources</a:t>
                      </a:r>
                      <a:endParaRPr lang="en-US" sz="900" b="1" dirty="0">
                        <a:solidFill>
                          <a:schemeClr val="bg1"/>
                        </a:solidFill>
                        <a:latin typeface="+mj-lt"/>
                      </a:endParaRPr>
                    </a:p>
                  </a:txBody>
                  <a:tcPr marL="45720" marR="45720" marT="18288" marB="18288" anchor="ctr">
                    <a:lnL w="9525" cap="flat" cmpd="sng" algn="ctr">
                      <a:solidFill>
                        <a:schemeClr val="bg2"/>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2"/>
                    </a:solidFill>
                  </a:tcPr>
                </a:tc>
                <a:tc>
                  <a:txBody>
                    <a:bodyPr/>
                    <a:lstStyle/>
                    <a:p>
                      <a:pPr algn="r" fontAlgn="b"/>
                      <a:r>
                        <a:rPr lang="en-US" sz="900" b="1" i="0" u="none" strike="noStrike" dirty="0">
                          <a:solidFill>
                            <a:schemeClr val="bg1"/>
                          </a:solidFill>
                          <a:effectLst/>
                          <a:latin typeface="+mj-lt"/>
                        </a:rPr>
                        <a:t>$730.8</a:t>
                      </a:r>
                    </a:p>
                  </a:txBody>
                  <a:tcPr marL="0" marR="45720" marT="0"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2"/>
                    </a:solidFill>
                  </a:tcPr>
                </a:tc>
                <a:tc>
                  <a:txBody>
                    <a:bodyPr/>
                    <a:lstStyle/>
                    <a:p>
                      <a:pPr algn="r" fontAlgn="b"/>
                      <a:r>
                        <a:rPr lang="en-US" sz="900" b="1" i="0" u="none" strike="noStrike" dirty="0">
                          <a:solidFill>
                            <a:schemeClr val="bg2"/>
                          </a:solidFill>
                          <a:effectLst/>
                          <a:latin typeface="+mj-lt"/>
                        </a:rPr>
                        <a:t>$4,302.7</a:t>
                      </a:r>
                    </a:p>
                  </a:txBody>
                  <a:tcPr marL="0" marR="45720" marT="0" marB="0" anchor="ctr">
                    <a:lnL w="9525" cap="flat" cmpd="sng" algn="ctr">
                      <a:solidFill>
                        <a:schemeClr val="accent2"/>
                      </a:solidFill>
                      <a:prstDash val="sysDot"/>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2"/>
                    </a:solidFill>
                  </a:tcPr>
                </a:tc>
                <a:extLst>
                  <a:ext uri="{0D108BD9-81ED-4DB2-BD59-A6C34878D82A}">
                    <a16:rowId xmlns:a16="http://schemas.microsoft.com/office/drawing/2014/main" val="10022"/>
                  </a:ext>
                </a:extLst>
              </a:tr>
              <a:tr h="250834">
                <a:tc>
                  <a:txBody>
                    <a:bodyPr/>
                    <a:lstStyle/>
                    <a:p>
                      <a:r>
                        <a:rPr lang="en-US" sz="900" b="1" dirty="0">
                          <a:solidFill>
                            <a:schemeClr val="bg1"/>
                          </a:solidFill>
                          <a:latin typeface="+mj-lt"/>
                        </a:rPr>
                        <a:t>Total Sources</a:t>
                      </a:r>
                    </a:p>
                  </a:txBody>
                  <a:tcPr marL="45720" marR="45720" marT="18288" marB="18288" anchor="ctr">
                    <a:lnL w="9525" cap="flat" cmpd="sng" algn="ctr">
                      <a:solidFill>
                        <a:schemeClr val="bg2"/>
                      </a:solidFill>
                      <a:prstDash val="solid"/>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1"/>
                      </a:solidFill>
                      <a:prstDash val="solid"/>
                      <a:round/>
                      <a:headEnd type="none" w="med" len="med"/>
                      <a:tailEnd type="none" w="med" len="med"/>
                    </a:lnT>
                    <a:lnB w="12700" cap="flat" cmpd="sng" algn="ctr">
                      <a:noFill/>
                      <a:prstDash val="sysDot"/>
                      <a:round/>
                      <a:headEnd type="none" w="med" len="med"/>
                      <a:tailEnd type="none" w="med" len="med"/>
                    </a:lnB>
                    <a:solidFill>
                      <a:schemeClr val="accent1"/>
                    </a:solidFill>
                  </a:tcPr>
                </a:tc>
                <a:tc>
                  <a:txBody>
                    <a:bodyPr/>
                    <a:lstStyle/>
                    <a:p>
                      <a:pPr algn="r" fontAlgn="b"/>
                      <a:r>
                        <a:rPr lang="en-US" sz="900" b="1" i="0" u="none" strike="noStrike" dirty="0">
                          <a:solidFill>
                            <a:schemeClr val="bg1"/>
                          </a:solidFill>
                          <a:effectLst/>
                          <a:latin typeface="+mj-lt"/>
                        </a:rPr>
                        <a:t>$1,279.6</a:t>
                      </a:r>
                    </a:p>
                  </a:txBody>
                  <a:tcPr marL="0" marR="45720" marT="0" marB="0" anchor="ctr">
                    <a:lnL w="9525" cap="flat" cmpd="sng" algn="ctr">
                      <a:solidFill>
                        <a:schemeClr val="accent2"/>
                      </a:solidFill>
                      <a:prstDash val="sysDot"/>
                      <a:round/>
                      <a:headEnd type="none" w="med" len="med"/>
                      <a:tailEnd type="none" w="med" len="med"/>
                    </a:lnL>
                    <a:lnR w="9525" cap="flat" cmpd="sng" algn="ctr">
                      <a:solidFill>
                        <a:schemeClr val="accent2"/>
                      </a:solidFill>
                      <a:prstDash val="sysDot"/>
                      <a:round/>
                      <a:headEnd type="none" w="med" len="med"/>
                      <a:tailEnd type="none" w="med" len="med"/>
                    </a:lnR>
                    <a:lnT w="9525" cap="flat" cmpd="sng" algn="ctr">
                      <a:solidFill>
                        <a:schemeClr val="accent1"/>
                      </a:solidFill>
                      <a:prstDash val="solid"/>
                      <a:round/>
                      <a:headEnd type="none" w="med" len="med"/>
                      <a:tailEnd type="none" w="med" len="med"/>
                    </a:lnT>
                    <a:lnB w="12700" cap="flat" cmpd="sng" algn="ctr">
                      <a:noFill/>
                      <a:prstDash val="sysDot"/>
                      <a:round/>
                      <a:headEnd type="none" w="med" len="med"/>
                      <a:tailEnd type="none" w="med" len="med"/>
                    </a:lnB>
                    <a:solidFill>
                      <a:schemeClr val="accent1"/>
                    </a:solidFill>
                  </a:tcPr>
                </a:tc>
                <a:tc>
                  <a:txBody>
                    <a:bodyPr/>
                    <a:lstStyle/>
                    <a:p>
                      <a:pPr algn="r" fontAlgn="b"/>
                      <a:r>
                        <a:rPr lang="en-US" sz="900" b="1" i="0" u="none" strike="noStrike" dirty="0">
                          <a:solidFill>
                            <a:schemeClr val="bg1"/>
                          </a:solidFill>
                          <a:effectLst/>
                          <a:latin typeface="+mj-lt"/>
                        </a:rPr>
                        <a:t>$7,971.0</a:t>
                      </a:r>
                    </a:p>
                  </a:txBody>
                  <a:tcPr marL="0" marR="45720" marT="0" marB="0" anchor="ctr">
                    <a:lnL w="9525" cap="flat" cmpd="sng" algn="ctr">
                      <a:solidFill>
                        <a:schemeClr val="accent2"/>
                      </a:solidFill>
                      <a:prstDash val="sysDot"/>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1"/>
                      </a:solidFill>
                      <a:prstDash val="solid"/>
                      <a:round/>
                      <a:headEnd type="none" w="med" len="med"/>
                      <a:tailEnd type="none" w="med" len="med"/>
                    </a:lnT>
                    <a:lnB w="12700" cap="flat" cmpd="sng" algn="ctr">
                      <a:noFill/>
                      <a:prstDash val="sysDot"/>
                      <a:round/>
                      <a:headEnd type="none" w="med" len="med"/>
                      <a:tailEnd type="none" w="med" len="med"/>
                    </a:lnB>
                    <a:solidFill>
                      <a:schemeClr val="accent1"/>
                    </a:solidFill>
                  </a:tcPr>
                </a:tc>
                <a:extLst>
                  <a:ext uri="{0D108BD9-81ED-4DB2-BD59-A6C34878D82A}">
                    <a16:rowId xmlns:a16="http://schemas.microsoft.com/office/drawing/2014/main" val="10020"/>
                  </a:ext>
                </a:extLst>
              </a:tr>
            </a:tbl>
          </a:graphicData>
        </a:graphic>
      </p:graphicFrame>
      <p:sp>
        <p:nvSpPr>
          <p:cNvPr id="4" name="TextBox 3"/>
          <p:cNvSpPr txBox="1"/>
          <p:nvPr/>
        </p:nvSpPr>
        <p:spPr>
          <a:xfrm>
            <a:off x="1176520" y="6045613"/>
            <a:ext cx="7408225" cy="315774"/>
          </a:xfrm>
          <a:prstGeom prst="rect">
            <a:avLst/>
          </a:prstGeom>
          <a:noFill/>
        </p:spPr>
        <p:txBody>
          <a:bodyPr wrap="square" lIns="0" rtlCol="0">
            <a:noAutofit/>
          </a:bodyPr>
          <a:lstStyle/>
          <a:p>
            <a:r>
              <a:rPr lang="en-US" sz="800" dirty="0">
                <a:solidFill>
                  <a:srgbClr val="262626"/>
                </a:solidFill>
              </a:rPr>
              <a:t>** Totals may not add due to rounding</a:t>
            </a:r>
          </a:p>
          <a:p>
            <a:endParaRPr lang="en-US" sz="800" dirty="0">
              <a:solidFill>
                <a:srgbClr val="262626"/>
              </a:solidFill>
            </a:endParaRPr>
          </a:p>
        </p:txBody>
      </p:sp>
    </p:spTree>
    <p:extLst>
      <p:ext uri="{BB962C8B-B14F-4D97-AF65-F5344CB8AC3E}">
        <p14:creationId xmlns:p14="http://schemas.microsoft.com/office/powerpoint/2010/main" val="20512093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77" y="76354"/>
            <a:ext cx="8972185" cy="572257"/>
          </a:xfrm>
        </p:spPr>
        <p:txBody>
          <a:bodyPr/>
          <a:lstStyle/>
          <a:p>
            <a:r>
              <a:rPr lang="en-US" dirty="0">
                <a:solidFill>
                  <a:schemeClr val="accent5"/>
                </a:solidFill>
              </a:rPr>
              <a:t>Reliability programs for  </a:t>
            </a:r>
            <a:r>
              <a:rPr lang="en-US" dirty="0">
                <a:solidFill>
                  <a:schemeClr val="tx1"/>
                </a:solidFill>
              </a:rPr>
              <a:t>OTP/ODCR*</a:t>
            </a:r>
            <a:endParaRPr lang="en-US" dirty="0"/>
          </a:p>
        </p:txBody>
      </p:sp>
      <p:sp>
        <p:nvSpPr>
          <p:cNvPr id="3" name="Content Placeholder 2"/>
          <p:cNvSpPr>
            <a:spLocks noGrp="1"/>
          </p:cNvSpPr>
          <p:nvPr>
            <p:ph sz="half" idx="1"/>
          </p:nvPr>
        </p:nvSpPr>
        <p:spPr>
          <a:xfrm>
            <a:off x="101876" y="725577"/>
            <a:ext cx="4114800" cy="880607"/>
          </a:xfrm>
        </p:spPr>
        <p:txBody>
          <a:bodyPr>
            <a:noAutofit/>
          </a:bodyPr>
          <a:lstStyle/>
          <a:p>
            <a:pPr marL="0" indent="0">
              <a:buNone/>
            </a:pPr>
            <a:r>
              <a:rPr lang="en-US" b="1" dirty="0"/>
              <a:t>Pre-Apprenticeship </a:t>
            </a:r>
          </a:p>
        </p:txBody>
      </p:sp>
      <p:sp>
        <p:nvSpPr>
          <p:cNvPr id="6" name="Text Placeholder 12"/>
          <p:cNvSpPr txBox="1">
            <a:spLocks/>
          </p:cNvSpPr>
          <p:nvPr/>
        </p:nvSpPr>
        <p:spPr>
          <a:xfrm>
            <a:off x="101876" y="1266914"/>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purpose and need statement:</a:t>
            </a:r>
          </a:p>
        </p:txBody>
      </p:sp>
      <p:cxnSp>
        <p:nvCxnSpPr>
          <p:cNvPr id="7" name="Straight Connector 6"/>
          <p:cNvCxnSpPr/>
          <p:nvPr/>
        </p:nvCxnSpPr>
        <p:spPr>
          <a:xfrm>
            <a:off x="101876" y="119709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5245" y="3047531"/>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9" name="Text Placeholder 12"/>
          <p:cNvSpPr txBox="1">
            <a:spLocks/>
          </p:cNvSpPr>
          <p:nvPr/>
        </p:nvSpPr>
        <p:spPr>
          <a:xfrm>
            <a:off x="101876" y="3069103"/>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performance:</a:t>
            </a:r>
          </a:p>
        </p:txBody>
      </p:sp>
      <p:grpSp>
        <p:nvGrpSpPr>
          <p:cNvPr id="10" name="Group 9"/>
          <p:cNvGrpSpPr/>
          <p:nvPr/>
        </p:nvGrpSpPr>
        <p:grpSpPr>
          <a:xfrm>
            <a:off x="197288" y="3397718"/>
            <a:ext cx="1510943" cy="345600"/>
            <a:chOff x="3665356" y="2014191"/>
            <a:chExt cx="1510943" cy="345600"/>
          </a:xfrm>
        </p:grpSpPr>
        <p:sp>
          <p:nvSpPr>
            <p:cNvPr id="11" name="Rectangle 10"/>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Tracker target</a:t>
              </a:r>
            </a:p>
          </p:txBody>
        </p:sp>
      </p:grpSp>
      <p:sp>
        <p:nvSpPr>
          <p:cNvPr id="13" name="Rectangle 12"/>
          <p:cNvSpPr/>
          <p:nvPr/>
        </p:nvSpPr>
        <p:spPr>
          <a:xfrm>
            <a:off x="1546864" y="342048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marL="0" lvl="1" defTabSz="532094">
              <a:lnSpc>
                <a:spcPct val="90000"/>
              </a:lnSpc>
              <a:spcBef>
                <a:spcPct val="0"/>
              </a:spcBef>
              <a:spcAft>
                <a:spcPct val="15000"/>
              </a:spcAft>
            </a:pPr>
            <a:r>
              <a:rPr lang="en-US" sz="1100" b="1" dirty="0">
                <a:solidFill>
                  <a:srgbClr val="262626">
                    <a:hueOff val="0"/>
                    <a:satOff val="0"/>
                    <a:lumOff val="0"/>
                    <a:alphaOff val="0"/>
                  </a:srgbClr>
                </a:solidFill>
              </a:rPr>
              <a:t>Not established in Tracker</a:t>
            </a:r>
          </a:p>
        </p:txBody>
      </p:sp>
      <p:grpSp>
        <p:nvGrpSpPr>
          <p:cNvPr id="14" name="Group 13"/>
          <p:cNvGrpSpPr/>
          <p:nvPr/>
        </p:nvGrpSpPr>
        <p:grpSpPr>
          <a:xfrm>
            <a:off x="197288" y="3793743"/>
            <a:ext cx="1881556" cy="345600"/>
            <a:chOff x="6310812" y="2036955"/>
            <a:chExt cx="1881556" cy="345600"/>
          </a:xfrm>
        </p:grpSpPr>
        <p:sp>
          <p:nvSpPr>
            <p:cNvPr id="15" name="Rectangle 14"/>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PfP tool forecast</a:t>
              </a:r>
            </a:p>
          </p:txBody>
        </p:sp>
      </p:grpSp>
      <p:sp>
        <p:nvSpPr>
          <p:cNvPr id="17" name="Rectangle 16"/>
          <p:cNvSpPr/>
          <p:nvPr/>
        </p:nvSpPr>
        <p:spPr>
          <a:xfrm>
            <a:off x="1546864" y="3793763"/>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defTabSz="912158"/>
            <a:r>
              <a:rPr lang="en-US" sz="1100" b="1" dirty="0">
                <a:solidFill>
                  <a:srgbClr val="262626">
                    <a:hueOff val="0"/>
                    <a:satOff val="0"/>
                    <a:lumOff val="0"/>
                    <a:alphaOff val="0"/>
                  </a:srgbClr>
                </a:solidFill>
                <a:cs typeface="Arial" panose="020B0604020202020204" pitchFamily="34" charset="0"/>
              </a:rPr>
              <a:t>Not forecasted in PfP</a:t>
            </a:r>
          </a:p>
        </p:txBody>
      </p:sp>
      <p:sp>
        <p:nvSpPr>
          <p:cNvPr id="18" name="Text Placeholder 10"/>
          <p:cNvSpPr txBox="1">
            <a:spLocks/>
          </p:cNvSpPr>
          <p:nvPr/>
        </p:nvSpPr>
        <p:spPr>
          <a:xfrm>
            <a:off x="197475" y="4856338"/>
            <a:ext cx="4092570" cy="343076"/>
          </a:xfrm>
          <a:prstGeom prst="rect">
            <a:avLst/>
          </a:prstGeom>
        </p:spPr>
        <p:txBody>
          <a:bodyPr lIns="0"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FY2019-2023 program budget:</a:t>
            </a:r>
          </a:p>
        </p:txBody>
      </p:sp>
      <p:sp>
        <p:nvSpPr>
          <p:cNvPr id="19" name="Text Placeholder 9"/>
          <p:cNvSpPr txBox="1">
            <a:spLocks/>
          </p:cNvSpPr>
          <p:nvPr/>
        </p:nvSpPr>
        <p:spPr>
          <a:xfrm>
            <a:off x="197475" y="5199424"/>
            <a:ext cx="4114800" cy="341896"/>
          </a:xfrm>
          <a:prstGeom prst="rect">
            <a:avLst/>
          </a:prstGeom>
        </p:spPr>
        <p:txBody>
          <a:bodyPr lIns="0" tIns="45609" rIns="0"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262626"/>
                </a:solidFill>
              </a:rPr>
              <a:t>$4.6 million over </a:t>
            </a:r>
            <a:br>
              <a:rPr lang="en-US" sz="1600" b="1" dirty="0">
                <a:solidFill>
                  <a:srgbClr val="262626"/>
                </a:solidFill>
              </a:rPr>
            </a:br>
            <a:r>
              <a:rPr lang="en-US" sz="1600" b="1" dirty="0">
                <a:solidFill>
                  <a:srgbClr val="262626"/>
                </a:solidFill>
              </a:rPr>
              <a:t>five years</a:t>
            </a:r>
          </a:p>
        </p:txBody>
      </p:sp>
      <p:cxnSp>
        <p:nvCxnSpPr>
          <p:cNvPr id="20" name="Straight Connector 19"/>
          <p:cNvCxnSpPr/>
          <p:nvPr/>
        </p:nvCxnSpPr>
        <p:spPr>
          <a:xfrm>
            <a:off x="101876" y="4780644"/>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97475" y="4251452"/>
            <a:ext cx="134936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09" tIns="45609" rIns="91216" bIns="45609" rtlCol="0" anchor="ctr"/>
          <a:lstStyle/>
          <a:p>
            <a:pPr defTabSz="912158"/>
            <a:r>
              <a:rPr lang="en-US" sz="1200" b="1" dirty="0">
                <a:solidFill>
                  <a:srgbClr val="FFFFFF"/>
                </a:solidFill>
              </a:rPr>
              <a:t>Other indicators</a:t>
            </a:r>
          </a:p>
        </p:txBody>
      </p:sp>
      <p:sp>
        <p:nvSpPr>
          <p:cNvPr id="43" name="Rectangle 42"/>
          <p:cNvSpPr/>
          <p:nvPr/>
        </p:nvSpPr>
        <p:spPr>
          <a:xfrm>
            <a:off x="1546864" y="4255391"/>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ctr" anchorCtr="0">
            <a:noAutofit/>
          </a:bodyPr>
          <a:lstStyle/>
          <a:p>
            <a:pPr marL="0" lvl="1" defTabSz="532094">
              <a:lnSpc>
                <a:spcPct val="90000"/>
              </a:lnSpc>
              <a:spcBef>
                <a:spcPct val="0"/>
              </a:spcBef>
              <a:spcAft>
                <a:spcPct val="15000"/>
              </a:spcAft>
            </a:pPr>
            <a:r>
              <a:rPr lang="en-US" sz="1100" b="1" dirty="0">
                <a:solidFill>
                  <a:srgbClr val="262626"/>
                </a:solidFill>
              </a:rPr>
              <a:t>To be determined</a:t>
            </a:r>
          </a:p>
        </p:txBody>
      </p:sp>
      <p:sp>
        <p:nvSpPr>
          <p:cNvPr id="45" name="Content Placeholder 8"/>
          <p:cNvSpPr txBox="1">
            <a:spLocks/>
          </p:cNvSpPr>
          <p:nvPr/>
        </p:nvSpPr>
        <p:spPr>
          <a:xfrm>
            <a:off x="101876" y="1514934"/>
            <a:ext cx="4114800" cy="1011634"/>
          </a:xfrm>
          <a:prstGeom prst="rect">
            <a:avLst/>
          </a:prstGeom>
        </p:spPr>
        <p:txBody>
          <a:bodyPr vert="horz" lIns="91216" tIns="45609" rIns="91216" bIns="45609"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200" dirty="0">
                <a:solidFill>
                  <a:srgbClr val="262626"/>
                </a:solidFill>
              </a:rPr>
              <a:t>This program, for which MassDOT is partnering with a number of stakeholders, facilitates the introduction of additional pre-apprentices to skilled trades within our construction program. This program is necessary to provide low-income and other disadvantaged communities with access to training and employment opportunities within the construction trades.  Program managed by </a:t>
            </a:r>
            <a:r>
              <a:rPr lang="en-US" sz="1200" dirty="0" err="1">
                <a:solidFill>
                  <a:srgbClr val="262626"/>
                </a:solidFill>
              </a:rPr>
              <a:t>MassDOT’s</a:t>
            </a:r>
            <a:r>
              <a:rPr lang="en-US" sz="1200" dirty="0">
                <a:solidFill>
                  <a:srgbClr val="262626"/>
                </a:solidFill>
              </a:rPr>
              <a:t> Office of Diversity and Civil Rights  Diversity (ODCR).</a:t>
            </a:r>
          </a:p>
        </p:txBody>
      </p:sp>
      <p:sp>
        <p:nvSpPr>
          <p:cNvPr id="4" name="TextBox 3"/>
          <p:cNvSpPr txBox="1"/>
          <p:nvPr/>
        </p:nvSpPr>
        <p:spPr>
          <a:xfrm>
            <a:off x="197475" y="6265333"/>
            <a:ext cx="4114800" cy="369332"/>
          </a:xfrm>
          <a:prstGeom prst="rect">
            <a:avLst/>
          </a:prstGeom>
          <a:noFill/>
        </p:spPr>
        <p:txBody>
          <a:bodyPr wrap="square" lIns="91216" tIns="45609" rIns="91216" bIns="45609" rtlCol="0">
            <a:spAutoFit/>
          </a:bodyPr>
          <a:lstStyle/>
          <a:p>
            <a:pPr defTabSz="912158"/>
            <a:r>
              <a:rPr lang="en-US" dirty="0">
                <a:solidFill>
                  <a:srgbClr val="262626"/>
                </a:solidFill>
              </a:rPr>
              <a:t>*</a:t>
            </a:r>
            <a:r>
              <a:rPr lang="en-US" sz="1200" dirty="0">
                <a:solidFill>
                  <a:srgbClr val="262626"/>
                </a:solidFill>
              </a:rPr>
              <a:t>ODCR is under Planning (OTP) &amp; Enterprise Services</a:t>
            </a:r>
          </a:p>
        </p:txBody>
      </p:sp>
    </p:spTree>
    <p:extLst>
      <p:ext uri="{BB962C8B-B14F-4D97-AF65-F5344CB8AC3E}">
        <p14:creationId xmlns:p14="http://schemas.microsoft.com/office/powerpoint/2010/main" val="31704932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77" y="76354"/>
            <a:ext cx="8972185" cy="572257"/>
          </a:xfrm>
        </p:spPr>
        <p:txBody>
          <a:bodyPr/>
          <a:lstStyle/>
          <a:p>
            <a:r>
              <a:rPr lang="en-US" dirty="0">
                <a:solidFill>
                  <a:schemeClr val="accent5"/>
                </a:solidFill>
              </a:rPr>
              <a:t>Reliability programs for </a:t>
            </a:r>
            <a:r>
              <a:rPr lang="en-US" dirty="0">
                <a:solidFill>
                  <a:schemeClr val="tx1"/>
                </a:solidFill>
              </a:rPr>
              <a:t>Rail</a:t>
            </a:r>
            <a:endParaRPr lang="en-US" dirty="0"/>
          </a:p>
        </p:txBody>
      </p:sp>
      <p:sp>
        <p:nvSpPr>
          <p:cNvPr id="3" name="Content Placeholder 2"/>
          <p:cNvSpPr>
            <a:spLocks noGrp="1"/>
          </p:cNvSpPr>
          <p:nvPr>
            <p:ph sz="half" idx="1"/>
          </p:nvPr>
        </p:nvSpPr>
        <p:spPr>
          <a:xfrm>
            <a:off x="101876" y="725577"/>
            <a:ext cx="4114800" cy="880607"/>
          </a:xfrm>
        </p:spPr>
        <p:txBody>
          <a:bodyPr>
            <a:noAutofit/>
          </a:bodyPr>
          <a:lstStyle/>
          <a:p>
            <a:pPr marL="0" indent="0">
              <a:buNone/>
            </a:pPr>
            <a:r>
              <a:rPr lang="en-US" b="1" dirty="0"/>
              <a:t>Bridges</a:t>
            </a:r>
          </a:p>
        </p:txBody>
      </p:sp>
      <p:sp>
        <p:nvSpPr>
          <p:cNvPr id="5" name="Content Placeholder 8"/>
          <p:cNvSpPr txBox="1">
            <a:spLocks/>
          </p:cNvSpPr>
          <p:nvPr/>
        </p:nvSpPr>
        <p:spPr>
          <a:xfrm>
            <a:off x="101876" y="1955529"/>
            <a:ext cx="4114800" cy="1011634"/>
          </a:xfrm>
          <a:prstGeom prst="rect">
            <a:avLst/>
          </a:prstGeom>
        </p:spPr>
        <p:txBody>
          <a:bodyPr vert="horz" lIns="91216" tIns="45609" rIns="91216" bIns="45609" rtlCol="0">
            <a:normAutofit lnSpcReduction="10000"/>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200" dirty="0">
                <a:solidFill>
                  <a:srgbClr val="262626"/>
                </a:solidFill>
              </a:rPr>
              <a:t>This program repairs or replaces bridges to avoid deterioration, keep or restore class of line, or maintain utility. Prioritization of projects within this program reflect most recent inspections, type of usage (ex: hazardous cargo), and any contractual or regulatory requirements for action.</a:t>
            </a:r>
          </a:p>
        </p:txBody>
      </p:sp>
      <p:sp>
        <p:nvSpPr>
          <p:cNvPr id="6" name="Text Placeholder 12"/>
          <p:cNvSpPr txBox="1">
            <a:spLocks/>
          </p:cNvSpPr>
          <p:nvPr/>
        </p:nvSpPr>
        <p:spPr>
          <a:xfrm>
            <a:off x="101876" y="1677530"/>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purpose and need statement:</a:t>
            </a:r>
          </a:p>
        </p:txBody>
      </p:sp>
      <p:cxnSp>
        <p:nvCxnSpPr>
          <p:cNvPr id="7" name="Straight Connector 6"/>
          <p:cNvCxnSpPr/>
          <p:nvPr/>
        </p:nvCxnSpPr>
        <p:spPr>
          <a:xfrm>
            <a:off x="10187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5245" y="3320086"/>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9" name="Text Placeholder 12"/>
          <p:cNvSpPr txBox="1">
            <a:spLocks/>
          </p:cNvSpPr>
          <p:nvPr/>
        </p:nvSpPr>
        <p:spPr>
          <a:xfrm>
            <a:off x="101876" y="3422030"/>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performance:</a:t>
            </a:r>
          </a:p>
        </p:txBody>
      </p:sp>
      <p:grpSp>
        <p:nvGrpSpPr>
          <p:cNvPr id="10" name="Group 9"/>
          <p:cNvGrpSpPr/>
          <p:nvPr/>
        </p:nvGrpSpPr>
        <p:grpSpPr>
          <a:xfrm>
            <a:off x="197288" y="3750642"/>
            <a:ext cx="1510943" cy="345600"/>
            <a:chOff x="3665356" y="2014191"/>
            <a:chExt cx="1510943" cy="345600"/>
          </a:xfrm>
        </p:grpSpPr>
        <p:sp>
          <p:nvSpPr>
            <p:cNvPr id="11" name="Rectangle 10"/>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Tracker target</a:t>
              </a:r>
            </a:p>
          </p:txBody>
        </p:sp>
      </p:grpSp>
      <p:sp>
        <p:nvSpPr>
          <p:cNvPr id="13" name="Rectangle 12"/>
          <p:cNvSpPr/>
          <p:nvPr/>
        </p:nvSpPr>
        <p:spPr>
          <a:xfrm>
            <a:off x="1546864" y="377340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marL="0" lvl="1" defTabSz="532094">
              <a:lnSpc>
                <a:spcPct val="90000"/>
              </a:lnSpc>
              <a:spcBef>
                <a:spcPct val="0"/>
              </a:spcBef>
              <a:spcAft>
                <a:spcPct val="15000"/>
              </a:spcAft>
            </a:pPr>
            <a:r>
              <a:rPr lang="en-US" sz="1100" b="1" dirty="0">
                <a:solidFill>
                  <a:srgbClr val="262626">
                    <a:hueOff val="0"/>
                    <a:satOff val="0"/>
                    <a:lumOff val="0"/>
                    <a:alphaOff val="0"/>
                  </a:srgbClr>
                </a:solidFill>
              </a:rPr>
              <a:t>Not established in Tracker</a:t>
            </a:r>
          </a:p>
        </p:txBody>
      </p:sp>
      <p:grpSp>
        <p:nvGrpSpPr>
          <p:cNvPr id="14" name="Group 13"/>
          <p:cNvGrpSpPr/>
          <p:nvPr/>
        </p:nvGrpSpPr>
        <p:grpSpPr>
          <a:xfrm>
            <a:off x="197288" y="4250682"/>
            <a:ext cx="1881556" cy="345600"/>
            <a:chOff x="6310812" y="2036955"/>
            <a:chExt cx="1881556" cy="345600"/>
          </a:xfrm>
        </p:grpSpPr>
        <p:sp>
          <p:nvSpPr>
            <p:cNvPr id="15" name="Rectangle 14"/>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PfP tool forecast</a:t>
              </a:r>
            </a:p>
          </p:txBody>
        </p:sp>
      </p:grpSp>
      <p:sp>
        <p:nvSpPr>
          <p:cNvPr id="17" name="Rectangle 16"/>
          <p:cNvSpPr/>
          <p:nvPr/>
        </p:nvSpPr>
        <p:spPr>
          <a:xfrm>
            <a:off x="1546864" y="4250702"/>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defTabSz="912158"/>
            <a:r>
              <a:rPr lang="en-US" sz="1100" b="1" dirty="0">
                <a:solidFill>
                  <a:srgbClr val="262626"/>
                </a:solidFill>
                <a:cs typeface="Arial" panose="020B0604020202020204" pitchFamily="34" charset="0"/>
              </a:rPr>
              <a:t>Not forecasted in PfP</a:t>
            </a:r>
          </a:p>
        </p:txBody>
      </p:sp>
      <p:sp>
        <p:nvSpPr>
          <p:cNvPr id="18" name="Text Placeholder 10"/>
          <p:cNvSpPr txBox="1">
            <a:spLocks/>
          </p:cNvSpPr>
          <p:nvPr/>
        </p:nvSpPr>
        <p:spPr>
          <a:xfrm>
            <a:off x="197475" y="5209266"/>
            <a:ext cx="4092570" cy="343076"/>
          </a:xfrm>
          <a:prstGeom prst="rect">
            <a:avLst/>
          </a:prstGeom>
        </p:spPr>
        <p:txBody>
          <a:bodyPr lIns="0"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FY2019-2023 program budget:</a:t>
            </a:r>
          </a:p>
        </p:txBody>
      </p:sp>
      <p:sp>
        <p:nvSpPr>
          <p:cNvPr id="19" name="Text Placeholder 9"/>
          <p:cNvSpPr txBox="1">
            <a:spLocks/>
          </p:cNvSpPr>
          <p:nvPr/>
        </p:nvSpPr>
        <p:spPr>
          <a:xfrm>
            <a:off x="197475" y="5552348"/>
            <a:ext cx="4114800" cy="341896"/>
          </a:xfrm>
          <a:prstGeom prst="rect">
            <a:avLst/>
          </a:prstGeom>
        </p:spPr>
        <p:txBody>
          <a:bodyPr lIns="0" tIns="45609" rIns="0"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262626"/>
                </a:solidFill>
              </a:rPr>
              <a:t>$56.2 million over </a:t>
            </a:r>
            <a:br>
              <a:rPr lang="en-US" sz="1600" b="1" dirty="0">
                <a:solidFill>
                  <a:srgbClr val="262626"/>
                </a:solidFill>
              </a:rPr>
            </a:br>
            <a:r>
              <a:rPr lang="en-US" sz="1600" b="1" dirty="0">
                <a:solidFill>
                  <a:srgbClr val="262626"/>
                </a:solidFill>
              </a:rPr>
              <a:t>five years</a:t>
            </a:r>
          </a:p>
        </p:txBody>
      </p:sp>
      <p:cxnSp>
        <p:nvCxnSpPr>
          <p:cNvPr id="20" name="Straight Connector 19"/>
          <p:cNvCxnSpPr/>
          <p:nvPr/>
        </p:nvCxnSpPr>
        <p:spPr>
          <a:xfrm>
            <a:off x="101876" y="5133568"/>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24" name="Content Placeholder 2"/>
          <p:cNvSpPr>
            <a:spLocks noGrp="1"/>
          </p:cNvSpPr>
          <p:nvPr>
            <p:ph sz="half" idx="1"/>
          </p:nvPr>
        </p:nvSpPr>
        <p:spPr>
          <a:xfrm>
            <a:off x="4885895" y="725577"/>
            <a:ext cx="4114800" cy="880607"/>
          </a:xfrm>
        </p:spPr>
        <p:txBody>
          <a:bodyPr/>
          <a:lstStyle/>
          <a:p>
            <a:pPr marL="0" indent="0">
              <a:buNone/>
            </a:pPr>
            <a:r>
              <a:rPr lang="en-US" b="1" dirty="0"/>
              <a:t>Facility reliability</a:t>
            </a:r>
          </a:p>
        </p:txBody>
      </p:sp>
      <p:sp>
        <p:nvSpPr>
          <p:cNvPr id="25" name="Content Placeholder 8"/>
          <p:cNvSpPr txBox="1">
            <a:spLocks/>
          </p:cNvSpPr>
          <p:nvPr/>
        </p:nvSpPr>
        <p:spPr>
          <a:xfrm>
            <a:off x="4885895" y="1955548"/>
            <a:ext cx="4114800" cy="1284977"/>
          </a:xfrm>
          <a:prstGeom prst="rect">
            <a:avLst/>
          </a:prstGeom>
        </p:spPr>
        <p:txBody>
          <a:bodyPr vert="horz" lIns="91216" tIns="45609" rIns="91216" bIns="45609"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200" dirty="0">
                <a:solidFill>
                  <a:srgbClr val="262626"/>
                </a:solidFill>
              </a:rPr>
              <a:t>This program repairs or replaces rail facilities, specifically rail yards and stations, to avoid deterioration or maintain the facility’s utility.  Prioritization of program projects will reflect condition reports, type of risk/usage, and any contractual or regulatory requirements for action. This program is necessary to maintain a safe and reliable rail system. </a:t>
            </a:r>
          </a:p>
        </p:txBody>
      </p:sp>
      <p:sp>
        <p:nvSpPr>
          <p:cNvPr id="26" name="Text Placeholder 12"/>
          <p:cNvSpPr txBox="1">
            <a:spLocks/>
          </p:cNvSpPr>
          <p:nvPr/>
        </p:nvSpPr>
        <p:spPr>
          <a:xfrm>
            <a:off x="4885895" y="1677530"/>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purpose and need statement:</a:t>
            </a:r>
          </a:p>
        </p:txBody>
      </p:sp>
      <p:sp>
        <p:nvSpPr>
          <p:cNvPr id="27" name="Text Placeholder 12"/>
          <p:cNvSpPr txBox="1">
            <a:spLocks/>
          </p:cNvSpPr>
          <p:nvPr/>
        </p:nvSpPr>
        <p:spPr>
          <a:xfrm>
            <a:off x="4885895" y="3422030"/>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performance:</a:t>
            </a:r>
          </a:p>
        </p:txBody>
      </p:sp>
      <p:grpSp>
        <p:nvGrpSpPr>
          <p:cNvPr id="28" name="Group 27"/>
          <p:cNvGrpSpPr/>
          <p:nvPr/>
        </p:nvGrpSpPr>
        <p:grpSpPr>
          <a:xfrm>
            <a:off x="4981328" y="3750642"/>
            <a:ext cx="1510943" cy="345600"/>
            <a:chOff x="3665356" y="2014191"/>
            <a:chExt cx="1510943" cy="345600"/>
          </a:xfrm>
        </p:grpSpPr>
        <p:sp>
          <p:nvSpPr>
            <p:cNvPr id="29" name="Rectangle 28"/>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29"/>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Tracker target</a:t>
              </a:r>
            </a:p>
          </p:txBody>
        </p:sp>
      </p:grpSp>
      <p:sp>
        <p:nvSpPr>
          <p:cNvPr id="31" name="Rectangle 30"/>
          <p:cNvSpPr/>
          <p:nvPr/>
        </p:nvSpPr>
        <p:spPr>
          <a:xfrm>
            <a:off x="6330883" y="377340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marL="0" lvl="1" defTabSz="532094">
              <a:lnSpc>
                <a:spcPct val="90000"/>
              </a:lnSpc>
              <a:spcBef>
                <a:spcPct val="0"/>
              </a:spcBef>
              <a:spcAft>
                <a:spcPct val="15000"/>
              </a:spcAft>
            </a:pPr>
            <a:r>
              <a:rPr lang="en-US" sz="1100" b="1" dirty="0">
                <a:solidFill>
                  <a:srgbClr val="262626">
                    <a:hueOff val="0"/>
                    <a:satOff val="0"/>
                    <a:lumOff val="0"/>
                    <a:alphaOff val="0"/>
                  </a:srgbClr>
                </a:solidFill>
              </a:rPr>
              <a:t>Not established in Tracker</a:t>
            </a:r>
          </a:p>
        </p:txBody>
      </p:sp>
      <p:grpSp>
        <p:nvGrpSpPr>
          <p:cNvPr id="32" name="Group 31"/>
          <p:cNvGrpSpPr/>
          <p:nvPr/>
        </p:nvGrpSpPr>
        <p:grpSpPr>
          <a:xfrm>
            <a:off x="4981307" y="4250682"/>
            <a:ext cx="1881556" cy="345600"/>
            <a:chOff x="6310812" y="2036955"/>
            <a:chExt cx="1881556" cy="345600"/>
          </a:xfrm>
        </p:grpSpPr>
        <p:sp>
          <p:nvSpPr>
            <p:cNvPr id="33" name="Rectangle 32"/>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Rectangle 33"/>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PfP tool forecast</a:t>
              </a:r>
            </a:p>
          </p:txBody>
        </p:sp>
      </p:grpSp>
      <p:sp>
        <p:nvSpPr>
          <p:cNvPr id="35" name="Rectangle 34"/>
          <p:cNvSpPr/>
          <p:nvPr/>
        </p:nvSpPr>
        <p:spPr>
          <a:xfrm>
            <a:off x="6330883" y="4250702"/>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defTabSz="912158"/>
            <a:r>
              <a:rPr lang="en-US" sz="1100" b="1" dirty="0">
                <a:solidFill>
                  <a:srgbClr val="262626">
                    <a:hueOff val="0"/>
                    <a:satOff val="0"/>
                    <a:lumOff val="0"/>
                    <a:alphaOff val="0"/>
                  </a:srgbClr>
                </a:solidFill>
                <a:cs typeface="Arial" panose="020B0604020202020204" pitchFamily="34" charset="0"/>
              </a:rPr>
              <a:t>Not forecasted in PfP tool</a:t>
            </a:r>
          </a:p>
        </p:txBody>
      </p:sp>
      <p:sp>
        <p:nvSpPr>
          <p:cNvPr id="36" name="Text Placeholder 10"/>
          <p:cNvSpPr txBox="1">
            <a:spLocks/>
          </p:cNvSpPr>
          <p:nvPr/>
        </p:nvSpPr>
        <p:spPr>
          <a:xfrm>
            <a:off x="4981494" y="5209266"/>
            <a:ext cx="4092570" cy="343076"/>
          </a:xfrm>
          <a:prstGeom prst="rect">
            <a:avLst/>
          </a:prstGeom>
        </p:spPr>
        <p:txBody>
          <a:bodyPr lIns="0"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FY2019-2023 program budget:</a:t>
            </a:r>
          </a:p>
        </p:txBody>
      </p:sp>
      <p:sp>
        <p:nvSpPr>
          <p:cNvPr id="37" name="Text Placeholder 9"/>
          <p:cNvSpPr txBox="1">
            <a:spLocks/>
          </p:cNvSpPr>
          <p:nvPr/>
        </p:nvSpPr>
        <p:spPr>
          <a:xfrm>
            <a:off x="4981494" y="5552348"/>
            <a:ext cx="4114800" cy="341896"/>
          </a:xfrm>
          <a:prstGeom prst="rect">
            <a:avLst/>
          </a:prstGeom>
        </p:spPr>
        <p:txBody>
          <a:bodyPr lIns="0" tIns="45609" rIns="0"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262626"/>
                </a:solidFill>
              </a:rPr>
              <a:t>$16.7 million over </a:t>
            </a:r>
            <a:br>
              <a:rPr lang="en-US" sz="1600" b="1" dirty="0">
                <a:solidFill>
                  <a:srgbClr val="262626"/>
                </a:solidFill>
              </a:rPr>
            </a:br>
            <a:r>
              <a:rPr lang="en-US" sz="1600" b="1" dirty="0">
                <a:solidFill>
                  <a:srgbClr val="262626"/>
                </a:solidFill>
              </a:rPr>
              <a:t>five years</a:t>
            </a:r>
          </a:p>
        </p:txBody>
      </p:sp>
      <p:cxnSp>
        <p:nvCxnSpPr>
          <p:cNvPr id="40" name="Straight Connector 39"/>
          <p:cNvCxnSpPr/>
          <p:nvPr/>
        </p:nvCxnSpPr>
        <p:spPr>
          <a:xfrm>
            <a:off x="481252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885895" y="3320086"/>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812526" y="5133568"/>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97291" y="4787546"/>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09" tIns="45609" rIns="91216" bIns="45609" rtlCol="0" anchor="ctr"/>
          <a:lstStyle/>
          <a:p>
            <a:pPr defTabSz="912158"/>
            <a:r>
              <a:rPr lang="en-US" sz="1200" b="1" dirty="0">
                <a:solidFill>
                  <a:srgbClr val="FFFFFF"/>
                </a:solidFill>
              </a:rPr>
              <a:t>Other indicators</a:t>
            </a:r>
          </a:p>
        </p:txBody>
      </p:sp>
      <p:sp>
        <p:nvSpPr>
          <p:cNvPr id="46" name="Rectangle 45"/>
          <p:cNvSpPr/>
          <p:nvPr/>
        </p:nvSpPr>
        <p:spPr>
          <a:xfrm>
            <a:off x="4981311" y="4786665"/>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09" tIns="45609" rIns="91216" bIns="45609" rtlCol="0" anchor="ctr"/>
          <a:lstStyle/>
          <a:p>
            <a:pPr defTabSz="912158"/>
            <a:r>
              <a:rPr lang="en-US" sz="1200" b="1" dirty="0">
                <a:solidFill>
                  <a:srgbClr val="FFFFFF"/>
                </a:solidFill>
              </a:rPr>
              <a:t>Other indicators</a:t>
            </a:r>
          </a:p>
        </p:txBody>
      </p:sp>
      <p:sp>
        <p:nvSpPr>
          <p:cNvPr id="47" name="Rectangle 46"/>
          <p:cNvSpPr/>
          <p:nvPr/>
        </p:nvSpPr>
        <p:spPr>
          <a:xfrm>
            <a:off x="6330883" y="4770970"/>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ctr" anchorCtr="0">
            <a:noAutofit/>
          </a:bodyPr>
          <a:lstStyle/>
          <a:p>
            <a:pPr marL="0" lvl="1" defTabSz="532094">
              <a:lnSpc>
                <a:spcPct val="90000"/>
              </a:lnSpc>
              <a:spcBef>
                <a:spcPct val="0"/>
              </a:spcBef>
              <a:spcAft>
                <a:spcPct val="15000"/>
              </a:spcAft>
            </a:pPr>
            <a:r>
              <a:rPr lang="en-US" sz="1100" b="1" dirty="0">
                <a:solidFill>
                  <a:srgbClr val="262626"/>
                </a:solidFill>
              </a:rPr>
              <a:t>To be determined</a:t>
            </a:r>
          </a:p>
        </p:txBody>
      </p:sp>
      <p:sp>
        <p:nvSpPr>
          <p:cNvPr id="48" name="Rectangle 47"/>
          <p:cNvSpPr/>
          <p:nvPr/>
        </p:nvSpPr>
        <p:spPr>
          <a:xfrm>
            <a:off x="1546864" y="4793962"/>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ctr" anchorCtr="0">
            <a:noAutofit/>
          </a:bodyPr>
          <a:lstStyle/>
          <a:p>
            <a:pPr marL="0" lvl="1" defTabSz="532094">
              <a:lnSpc>
                <a:spcPct val="90000"/>
              </a:lnSpc>
              <a:spcBef>
                <a:spcPct val="0"/>
              </a:spcBef>
              <a:spcAft>
                <a:spcPct val="15000"/>
              </a:spcAft>
            </a:pPr>
            <a:r>
              <a:rPr lang="en-US" sz="1100" b="1" dirty="0">
                <a:solidFill>
                  <a:srgbClr val="262626"/>
                </a:solidFill>
              </a:rPr>
              <a:t>To be determined</a:t>
            </a:r>
          </a:p>
        </p:txBody>
      </p:sp>
    </p:spTree>
    <p:extLst>
      <p:ext uri="{BB962C8B-B14F-4D97-AF65-F5344CB8AC3E}">
        <p14:creationId xmlns:p14="http://schemas.microsoft.com/office/powerpoint/2010/main" val="30978465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1876" y="725577"/>
            <a:ext cx="4114800" cy="880607"/>
          </a:xfrm>
        </p:spPr>
        <p:txBody>
          <a:bodyPr>
            <a:noAutofit/>
          </a:bodyPr>
          <a:lstStyle/>
          <a:p>
            <a:pPr marL="0" indent="0">
              <a:buNone/>
            </a:pPr>
            <a:r>
              <a:rPr lang="en-US" b="1" dirty="0"/>
              <a:t>Grade crossings</a:t>
            </a:r>
          </a:p>
        </p:txBody>
      </p:sp>
      <p:sp>
        <p:nvSpPr>
          <p:cNvPr id="5" name="Content Placeholder 8"/>
          <p:cNvSpPr txBox="1">
            <a:spLocks/>
          </p:cNvSpPr>
          <p:nvPr/>
        </p:nvSpPr>
        <p:spPr>
          <a:xfrm>
            <a:off x="101876" y="1955548"/>
            <a:ext cx="4114800" cy="1324453"/>
          </a:xfrm>
          <a:prstGeom prst="rect">
            <a:avLst/>
          </a:prstGeom>
        </p:spPr>
        <p:txBody>
          <a:bodyPr vert="horz" lIns="91216" tIns="45609" rIns="91216" bIns="45609"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200" dirty="0">
                <a:solidFill>
                  <a:srgbClr val="262626"/>
                </a:solidFill>
              </a:rPr>
              <a:t>This program repairs or replaces  grade crossings to avoid deterioration, keep or restore class of line, or maintain the crossing’s utility. Prioritization of projects in this program will reflect federal guidelines, most recent inspections, type of usage (ex: hazardous cargo), and any contractual or regulatory requirements for action. This program is necessary to maintain a safe and reliable rail system.</a:t>
            </a:r>
          </a:p>
        </p:txBody>
      </p:sp>
      <p:sp>
        <p:nvSpPr>
          <p:cNvPr id="6" name="Text Placeholder 12"/>
          <p:cNvSpPr txBox="1">
            <a:spLocks/>
          </p:cNvSpPr>
          <p:nvPr/>
        </p:nvSpPr>
        <p:spPr>
          <a:xfrm>
            <a:off x="101876" y="1677530"/>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purpose and need statement:</a:t>
            </a:r>
          </a:p>
        </p:txBody>
      </p:sp>
      <p:cxnSp>
        <p:nvCxnSpPr>
          <p:cNvPr id="7" name="Straight Connector 6"/>
          <p:cNvCxnSpPr/>
          <p:nvPr/>
        </p:nvCxnSpPr>
        <p:spPr>
          <a:xfrm>
            <a:off x="10187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5245" y="3279981"/>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9" name="Text Placeholder 12"/>
          <p:cNvSpPr txBox="1">
            <a:spLocks/>
          </p:cNvSpPr>
          <p:nvPr/>
        </p:nvSpPr>
        <p:spPr>
          <a:xfrm>
            <a:off x="101876" y="3381921"/>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performance:</a:t>
            </a:r>
          </a:p>
        </p:txBody>
      </p:sp>
      <p:grpSp>
        <p:nvGrpSpPr>
          <p:cNvPr id="10" name="Group 9"/>
          <p:cNvGrpSpPr/>
          <p:nvPr/>
        </p:nvGrpSpPr>
        <p:grpSpPr>
          <a:xfrm>
            <a:off x="197288" y="3710537"/>
            <a:ext cx="1510943" cy="345600"/>
            <a:chOff x="3665356" y="2014191"/>
            <a:chExt cx="1510943" cy="345600"/>
          </a:xfrm>
        </p:grpSpPr>
        <p:sp>
          <p:nvSpPr>
            <p:cNvPr id="11" name="Rectangle 10"/>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Tracker target</a:t>
              </a:r>
            </a:p>
          </p:txBody>
        </p:sp>
      </p:grpSp>
      <p:sp>
        <p:nvSpPr>
          <p:cNvPr id="13" name="Rectangle 12"/>
          <p:cNvSpPr/>
          <p:nvPr/>
        </p:nvSpPr>
        <p:spPr>
          <a:xfrm>
            <a:off x="1546864" y="3733303"/>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marL="0" lvl="1" defTabSz="532094">
              <a:lnSpc>
                <a:spcPct val="90000"/>
              </a:lnSpc>
              <a:spcBef>
                <a:spcPct val="0"/>
              </a:spcBef>
              <a:spcAft>
                <a:spcPct val="15000"/>
              </a:spcAft>
            </a:pPr>
            <a:r>
              <a:rPr lang="en-US" sz="1100" b="1" dirty="0">
                <a:solidFill>
                  <a:srgbClr val="262626">
                    <a:hueOff val="0"/>
                    <a:satOff val="0"/>
                    <a:lumOff val="0"/>
                    <a:alphaOff val="0"/>
                  </a:srgbClr>
                </a:solidFill>
              </a:rPr>
              <a:t>1.79 highway-rail incidents/1000 grade crossings</a:t>
            </a:r>
          </a:p>
        </p:txBody>
      </p:sp>
      <p:grpSp>
        <p:nvGrpSpPr>
          <p:cNvPr id="14" name="Group 13"/>
          <p:cNvGrpSpPr/>
          <p:nvPr/>
        </p:nvGrpSpPr>
        <p:grpSpPr>
          <a:xfrm>
            <a:off x="197288" y="4186514"/>
            <a:ext cx="1881556" cy="345600"/>
            <a:chOff x="6310812" y="2036955"/>
            <a:chExt cx="1881556" cy="345600"/>
          </a:xfrm>
        </p:grpSpPr>
        <p:sp>
          <p:nvSpPr>
            <p:cNvPr id="15" name="Rectangle 14"/>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PfP tool forecast</a:t>
              </a:r>
            </a:p>
          </p:txBody>
        </p:sp>
      </p:grpSp>
      <p:sp>
        <p:nvSpPr>
          <p:cNvPr id="17" name="Rectangle 16"/>
          <p:cNvSpPr/>
          <p:nvPr/>
        </p:nvSpPr>
        <p:spPr>
          <a:xfrm>
            <a:off x="1546864" y="4186514"/>
            <a:ext cx="2743199" cy="308922"/>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defTabSz="912158"/>
            <a:r>
              <a:rPr lang="en-US" sz="1100" b="1" dirty="0">
                <a:solidFill>
                  <a:srgbClr val="262626"/>
                </a:solidFill>
                <a:cs typeface="Arial" panose="020B0604020202020204" pitchFamily="34" charset="0"/>
              </a:rPr>
              <a:t>54% of grade crossings in desired state</a:t>
            </a:r>
          </a:p>
        </p:txBody>
      </p:sp>
      <p:sp>
        <p:nvSpPr>
          <p:cNvPr id="18" name="Text Placeholder 10"/>
          <p:cNvSpPr txBox="1">
            <a:spLocks/>
          </p:cNvSpPr>
          <p:nvPr/>
        </p:nvSpPr>
        <p:spPr>
          <a:xfrm>
            <a:off x="197475" y="5169157"/>
            <a:ext cx="4092570" cy="343076"/>
          </a:xfrm>
          <a:prstGeom prst="rect">
            <a:avLst/>
          </a:prstGeom>
        </p:spPr>
        <p:txBody>
          <a:bodyPr lIns="0"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FY2019-2023 program budget:</a:t>
            </a:r>
          </a:p>
        </p:txBody>
      </p:sp>
      <p:sp>
        <p:nvSpPr>
          <p:cNvPr id="19" name="Text Placeholder 9"/>
          <p:cNvSpPr txBox="1">
            <a:spLocks/>
          </p:cNvSpPr>
          <p:nvPr/>
        </p:nvSpPr>
        <p:spPr>
          <a:xfrm>
            <a:off x="197475" y="5512243"/>
            <a:ext cx="4114800" cy="341896"/>
          </a:xfrm>
          <a:prstGeom prst="rect">
            <a:avLst/>
          </a:prstGeom>
        </p:spPr>
        <p:txBody>
          <a:bodyPr lIns="0" tIns="45609" rIns="0"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262626"/>
                </a:solidFill>
              </a:rPr>
              <a:t>$36.5 million over </a:t>
            </a:r>
            <a:br>
              <a:rPr lang="en-US" sz="1600" b="1" dirty="0">
                <a:solidFill>
                  <a:srgbClr val="262626"/>
                </a:solidFill>
              </a:rPr>
            </a:br>
            <a:r>
              <a:rPr lang="en-US" sz="1600" b="1" dirty="0">
                <a:solidFill>
                  <a:srgbClr val="262626"/>
                </a:solidFill>
              </a:rPr>
              <a:t>five years</a:t>
            </a:r>
          </a:p>
        </p:txBody>
      </p:sp>
      <p:cxnSp>
        <p:nvCxnSpPr>
          <p:cNvPr id="20" name="Straight Connector 19"/>
          <p:cNvCxnSpPr/>
          <p:nvPr/>
        </p:nvCxnSpPr>
        <p:spPr>
          <a:xfrm>
            <a:off x="101876" y="50934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24" name="Content Placeholder 2"/>
          <p:cNvSpPr>
            <a:spLocks noGrp="1"/>
          </p:cNvSpPr>
          <p:nvPr>
            <p:ph sz="half" idx="1"/>
          </p:nvPr>
        </p:nvSpPr>
        <p:spPr>
          <a:xfrm>
            <a:off x="4885895" y="725577"/>
            <a:ext cx="4114800" cy="880607"/>
          </a:xfrm>
        </p:spPr>
        <p:txBody>
          <a:bodyPr/>
          <a:lstStyle/>
          <a:p>
            <a:pPr marL="0" indent="0">
              <a:buNone/>
            </a:pPr>
            <a:r>
              <a:rPr lang="en-US" b="1" dirty="0"/>
              <a:t>Vehicle reliability</a:t>
            </a:r>
          </a:p>
        </p:txBody>
      </p:sp>
      <p:sp>
        <p:nvSpPr>
          <p:cNvPr id="25" name="Content Placeholder 8"/>
          <p:cNvSpPr txBox="1">
            <a:spLocks/>
          </p:cNvSpPr>
          <p:nvPr/>
        </p:nvSpPr>
        <p:spPr>
          <a:xfrm>
            <a:off x="4885895" y="1955529"/>
            <a:ext cx="4114800" cy="1011634"/>
          </a:xfrm>
          <a:prstGeom prst="rect">
            <a:avLst/>
          </a:prstGeom>
        </p:spPr>
        <p:txBody>
          <a:bodyPr vert="horz" lIns="91216" tIns="45609" rIns="91216" bIns="45609" rtlCol="0">
            <a:normAutofit lnSpcReduction="10000"/>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200" dirty="0">
                <a:solidFill>
                  <a:srgbClr val="262626"/>
                </a:solidFill>
              </a:rPr>
              <a:t>This program repairs, replaces, or acquires rail equipment (locomotives, coaches, ballast cars, light duty vehicles, etc.) to facilitate reliable service, avoid deterioration, or support activities to maintain or restore class of line. This program is necessary to maintain the rail system in good condition.</a:t>
            </a:r>
          </a:p>
        </p:txBody>
      </p:sp>
      <p:sp>
        <p:nvSpPr>
          <p:cNvPr id="26" name="Text Placeholder 12"/>
          <p:cNvSpPr txBox="1">
            <a:spLocks/>
          </p:cNvSpPr>
          <p:nvPr/>
        </p:nvSpPr>
        <p:spPr>
          <a:xfrm>
            <a:off x="4885895" y="1677530"/>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purpose and need statement:</a:t>
            </a:r>
          </a:p>
        </p:txBody>
      </p:sp>
      <p:sp>
        <p:nvSpPr>
          <p:cNvPr id="27" name="Text Placeholder 12"/>
          <p:cNvSpPr txBox="1">
            <a:spLocks/>
          </p:cNvSpPr>
          <p:nvPr/>
        </p:nvSpPr>
        <p:spPr>
          <a:xfrm>
            <a:off x="4885895" y="3381921"/>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performance:</a:t>
            </a:r>
          </a:p>
        </p:txBody>
      </p:sp>
      <p:grpSp>
        <p:nvGrpSpPr>
          <p:cNvPr id="28" name="Group 27"/>
          <p:cNvGrpSpPr/>
          <p:nvPr/>
        </p:nvGrpSpPr>
        <p:grpSpPr>
          <a:xfrm>
            <a:off x="4981328" y="3710537"/>
            <a:ext cx="1510943" cy="345600"/>
            <a:chOff x="3665356" y="2014191"/>
            <a:chExt cx="1510943" cy="345600"/>
          </a:xfrm>
        </p:grpSpPr>
        <p:sp>
          <p:nvSpPr>
            <p:cNvPr id="29" name="Rectangle 28"/>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29"/>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Tracker target</a:t>
              </a:r>
            </a:p>
          </p:txBody>
        </p:sp>
      </p:grpSp>
      <p:sp>
        <p:nvSpPr>
          <p:cNvPr id="31" name="Rectangle 30"/>
          <p:cNvSpPr/>
          <p:nvPr/>
        </p:nvSpPr>
        <p:spPr>
          <a:xfrm>
            <a:off x="6330883" y="3733303"/>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marL="0" lvl="1" defTabSz="532094">
              <a:lnSpc>
                <a:spcPct val="90000"/>
              </a:lnSpc>
              <a:spcBef>
                <a:spcPct val="0"/>
              </a:spcBef>
              <a:spcAft>
                <a:spcPct val="15000"/>
              </a:spcAft>
            </a:pPr>
            <a:r>
              <a:rPr lang="en-US" sz="1100" b="1" dirty="0">
                <a:solidFill>
                  <a:srgbClr val="262626">
                    <a:hueOff val="0"/>
                    <a:satOff val="0"/>
                    <a:lumOff val="0"/>
                    <a:alphaOff val="0"/>
                  </a:srgbClr>
                </a:solidFill>
              </a:rPr>
              <a:t>Not established in Tracker</a:t>
            </a:r>
          </a:p>
        </p:txBody>
      </p:sp>
      <p:grpSp>
        <p:nvGrpSpPr>
          <p:cNvPr id="32" name="Group 31"/>
          <p:cNvGrpSpPr/>
          <p:nvPr/>
        </p:nvGrpSpPr>
        <p:grpSpPr>
          <a:xfrm>
            <a:off x="4981307" y="4186514"/>
            <a:ext cx="1881556" cy="345600"/>
            <a:chOff x="6310812" y="2036955"/>
            <a:chExt cx="1881556" cy="345600"/>
          </a:xfrm>
        </p:grpSpPr>
        <p:sp>
          <p:nvSpPr>
            <p:cNvPr id="33" name="Rectangle 32"/>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Rectangle 33"/>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PfP tool forecast</a:t>
              </a:r>
            </a:p>
          </p:txBody>
        </p:sp>
      </p:grpSp>
      <p:sp>
        <p:nvSpPr>
          <p:cNvPr id="35" name="Rectangle 34"/>
          <p:cNvSpPr/>
          <p:nvPr/>
        </p:nvSpPr>
        <p:spPr>
          <a:xfrm>
            <a:off x="6330883" y="4186534"/>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defTabSz="912158"/>
            <a:r>
              <a:rPr lang="en-US" sz="1100" b="1" dirty="0">
                <a:solidFill>
                  <a:srgbClr val="262626">
                    <a:hueOff val="0"/>
                    <a:satOff val="0"/>
                    <a:lumOff val="0"/>
                    <a:alphaOff val="0"/>
                  </a:srgbClr>
                </a:solidFill>
                <a:cs typeface="Arial" panose="020B0604020202020204" pitchFamily="34" charset="0"/>
              </a:rPr>
              <a:t>Not forecasted in PfP tool</a:t>
            </a:r>
          </a:p>
        </p:txBody>
      </p:sp>
      <p:sp>
        <p:nvSpPr>
          <p:cNvPr id="36" name="Text Placeholder 10"/>
          <p:cNvSpPr txBox="1">
            <a:spLocks/>
          </p:cNvSpPr>
          <p:nvPr/>
        </p:nvSpPr>
        <p:spPr>
          <a:xfrm>
            <a:off x="4981494" y="5169157"/>
            <a:ext cx="4092570" cy="343076"/>
          </a:xfrm>
          <a:prstGeom prst="rect">
            <a:avLst/>
          </a:prstGeom>
        </p:spPr>
        <p:txBody>
          <a:bodyPr lIns="0"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FY2019-2023 program budget:</a:t>
            </a:r>
          </a:p>
        </p:txBody>
      </p:sp>
      <p:sp>
        <p:nvSpPr>
          <p:cNvPr id="37" name="Text Placeholder 9"/>
          <p:cNvSpPr txBox="1">
            <a:spLocks/>
          </p:cNvSpPr>
          <p:nvPr/>
        </p:nvSpPr>
        <p:spPr>
          <a:xfrm>
            <a:off x="4981494" y="5512243"/>
            <a:ext cx="4114800" cy="341896"/>
          </a:xfrm>
          <a:prstGeom prst="rect">
            <a:avLst/>
          </a:prstGeom>
        </p:spPr>
        <p:txBody>
          <a:bodyPr lIns="0" tIns="45609" rIns="0"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262626"/>
                </a:solidFill>
              </a:rPr>
              <a:t>$4.7 million over </a:t>
            </a:r>
            <a:br>
              <a:rPr lang="en-US" sz="1600" b="1" dirty="0">
                <a:solidFill>
                  <a:srgbClr val="262626"/>
                </a:solidFill>
              </a:rPr>
            </a:br>
            <a:r>
              <a:rPr lang="en-US" sz="1600" b="1" dirty="0">
                <a:solidFill>
                  <a:srgbClr val="262626"/>
                </a:solidFill>
              </a:rPr>
              <a:t>five years</a:t>
            </a:r>
          </a:p>
        </p:txBody>
      </p:sp>
      <p:cxnSp>
        <p:nvCxnSpPr>
          <p:cNvPr id="40" name="Straight Connector 39"/>
          <p:cNvCxnSpPr/>
          <p:nvPr/>
        </p:nvCxnSpPr>
        <p:spPr>
          <a:xfrm>
            <a:off x="481252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885895" y="3279981"/>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812526" y="50934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569097" y="4741344"/>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ctr" anchorCtr="0">
            <a:noAutofit/>
          </a:bodyPr>
          <a:lstStyle/>
          <a:p>
            <a:pPr marL="0" lvl="1" defTabSz="532094">
              <a:lnSpc>
                <a:spcPct val="90000"/>
              </a:lnSpc>
              <a:spcBef>
                <a:spcPct val="0"/>
              </a:spcBef>
              <a:spcAft>
                <a:spcPct val="15000"/>
              </a:spcAft>
            </a:pPr>
            <a:r>
              <a:rPr lang="en-US" sz="1100" b="1" dirty="0">
                <a:solidFill>
                  <a:srgbClr val="262626"/>
                </a:solidFill>
              </a:rPr>
              <a:t>Approximately 20 grade crossings per year can be improved at this funding</a:t>
            </a:r>
          </a:p>
        </p:txBody>
      </p:sp>
      <p:sp>
        <p:nvSpPr>
          <p:cNvPr id="45" name="Rectangle 44"/>
          <p:cNvSpPr/>
          <p:nvPr/>
        </p:nvSpPr>
        <p:spPr>
          <a:xfrm>
            <a:off x="197291" y="4747441"/>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09" tIns="45609" rIns="91216" bIns="45609" rtlCol="0" anchor="ctr"/>
          <a:lstStyle/>
          <a:p>
            <a:pPr defTabSz="912158"/>
            <a:r>
              <a:rPr lang="en-US" sz="1200" b="1" dirty="0">
                <a:solidFill>
                  <a:srgbClr val="FFFFFF"/>
                </a:solidFill>
              </a:rPr>
              <a:t>Other indicators</a:t>
            </a:r>
          </a:p>
        </p:txBody>
      </p:sp>
      <p:sp>
        <p:nvSpPr>
          <p:cNvPr id="46" name="Rectangle 45"/>
          <p:cNvSpPr/>
          <p:nvPr/>
        </p:nvSpPr>
        <p:spPr>
          <a:xfrm>
            <a:off x="4981311" y="4746560"/>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09" tIns="45609" rIns="91216" bIns="45609" rtlCol="0" anchor="ctr"/>
          <a:lstStyle/>
          <a:p>
            <a:pPr defTabSz="912158"/>
            <a:r>
              <a:rPr lang="en-US" sz="1200" b="1" dirty="0">
                <a:solidFill>
                  <a:srgbClr val="FFFFFF"/>
                </a:solidFill>
              </a:rPr>
              <a:t>Other indicators</a:t>
            </a:r>
          </a:p>
        </p:txBody>
      </p:sp>
      <p:sp>
        <p:nvSpPr>
          <p:cNvPr id="47" name="Rectangle 46"/>
          <p:cNvSpPr/>
          <p:nvPr/>
        </p:nvSpPr>
        <p:spPr>
          <a:xfrm>
            <a:off x="6330883" y="4730865"/>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ctr" anchorCtr="0">
            <a:noAutofit/>
          </a:bodyPr>
          <a:lstStyle/>
          <a:p>
            <a:pPr marL="0" lvl="1" defTabSz="532094">
              <a:lnSpc>
                <a:spcPct val="90000"/>
              </a:lnSpc>
              <a:spcBef>
                <a:spcPct val="0"/>
              </a:spcBef>
              <a:spcAft>
                <a:spcPct val="15000"/>
              </a:spcAft>
            </a:pPr>
            <a:r>
              <a:rPr lang="en-US" sz="1100" b="1" dirty="0">
                <a:solidFill>
                  <a:srgbClr val="262626"/>
                </a:solidFill>
              </a:rPr>
              <a:t>To be determined</a:t>
            </a:r>
          </a:p>
        </p:txBody>
      </p:sp>
    </p:spTree>
    <p:extLst>
      <p:ext uri="{BB962C8B-B14F-4D97-AF65-F5344CB8AC3E}">
        <p14:creationId xmlns:p14="http://schemas.microsoft.com/office/powerpoint/2010/main" val="2127412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1876" y="725577"/>
            <a:ext cx="4114800" cy="880607"/>
          </a:xfrm>
        </p:spPr>
        <p:txBody>
          <a:bodyPr>
            <a:noAutofit/>
          </a:bodyPr>
          <a:lstStyle/>
          <a:p>
            <a:pPr marL="0" indent="0">
              <a:buNone/>
            </a:pPr>
            <a:r>
              <a:rPr lang="en-US" b="1" dirty="0"/>
              <a:t>Track and right-of-way reliability</a:t>
            </a:r>
          </a:p>
        </p:txBody>
      </p:sp>
      <p:sp>
        <p:nvSpPr>
          <p:cNvPr id="5" name="Content Placeholder 8"/>
          <p:cNvSpPr txBox="1">
            <a:spLocks/>
          </p:cNvSpPr>
          <p:nvPr/>
        </p:nvSpPr>
        <p:spPr>
          <a:xfrm>
            <a:off x="101876" y="1955527"/>
            <a:ext cx="4114800" cy="1308411"/>
          </a:xfrm>
          <a:prstGeom prst="rect">
            <a:avLst/>
          </a:prstGeom>
        </p:spPr>
        <p:txBody>
          <a:bodyPr vert="horz" lIns="91216" tIns="45609" rIns="91216" bIns="45609" rtlCol="0">
            <a:normAutofit lnSpcReduction="10000"/>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200" dirty="0">
                <a:solidFill>
                  <a:srgbClr val="262626"/>
                </a:solidFill>
              </a:rPr>
              <a:t>This program repairs or replaces assets within the rail right of way (typically ties, rail, ballast, culverts, switches, etc.) to avoid deterioration, keep or restore class of line, or maintain the line’s utility. Prioritization will reflect most recent inspections, type of usage (ex: hazardous cargo), and any contractual or regulatory requirements for action. This program is necessary to maintain a safe and reliable rail system.</a:t>
            </a:r>
          </a:p>
        </p:txBody>
      </p:sp>
      <p:sp>
        <p:nvSpPr>
          <p:cNvPr id="6" name="Text Placeholder 12"/>
          <p:cNvSpPr txBox="1">
            <a:spLocks/>
          </p:cNvSpPr>
          <p:nvPr/>
        </p:nvSpPr>
        <p:spPr>
          <a:xfrm>
            <a:off x="101876" y="1677530"/>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purpose and need statement:</a:t>
            </a:r>
          </a:p>
        </p:txBody>
      </p:sp>
      <p:cxnSp>
        <p:nvCxnSpPr>
          <p:cNvPr id="7" name="Straight Connector 6"/>
          <p:cNvCxnSpPr/>
          <p:nvPr/>
        </p:nvCxnSpPr>
        <p:spPr>
          <a:xfrm>
            <a:off x="10187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5245" y="3263939"/>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9" name="Text Placeholder 12"/>
          <p:cNvSpPr txBox="1">
            <a:spLocks/>
          </p:cNvSpPr>
          <p:nvPr/>
        </p:nvSpPr>
        <p:spPr>
          <a:xfrm>
            <a:off x="101876" y="3365879"/>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performance:</a:t>
            </a:r>
          </a:p>
        </p:txBody>
      </p:sp>
      <p:grpSp>
        <p:nvGrpSpPr>
          <p:cNvPr id="10" name="Group 9"/>
          <p:cNvGrpSpPr/>
          <p:nvPr/>
        </p:nvGrpSpPr>
        <p:grpSpPr>
          <a:xfrm>
            <a:off x="197288" y="3694495"/>
            <a:ext cx="1510943" cy="345600"/>
            <a:chOff x="3665356" y="2014191"/>
            <a:chExt cx="1510943" cy="345600"/>
          </a:xfrm>
        </p:grpSpPr>
        <p:sp>
          <p:nvSpPr>
            <p:cNvPr id="11" name="Rectangle 10"/>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Tracker target</a:t>
              </a:r>
            </a:p>
          </p:txBody>
        </p:sp>
      </p:grpSp>
      <p:sp>
        <p:nvSpPr>
          <p:cNvPr id="13" name="Rectangle 12"/>
          <p:cNvSpPr/>
          <p:nvPr/>
        </p:nvSpPr>
        <p:spPr>
          <a:xfrm>
            <a:off x="1546864" y="3717261"/>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marL="0" lvl="1" defTabSz="532094">
              <a:lnSpc>
                <a:spcPct val="90000"/>
              </a:lnSpc>
              <a:spcBef>
                <a:spcPct val="0"/>
              </a:spcBef>
              <a:spcAft>
                <a:spcPct val="15000"/>
              </a:spcAft>
            </a:pPr>
            <a:r>
              <a:rPr lang="en-US" sz="1100" b="1" dirty="0">
                <a:solidFill>
                  <a:srgbClr val="262626">
                    <a:hueOff val="0"/>
                    <a:satOff val="0"/>
                    <a:lumOff val="0"/>
                    <a:alphaOff val="0"/>
                  </a:srgbClr>
                </a:solidFill>
              </a:rPr>
              <a:t>26,000 ties repaired per year</a:t>
            </a:r>
          </a:p>
        </p:txBody>
      </p:sp>
      <p:grpSp>
        <p:nvGrpSpPr>
          <p:cNvPr id="14" name="Group 13"/>
          <p:cNvGrpSpPr/>
          <p:nvPr/>
        </p:nvGrpSpPr>
        <p:grpSpPr>
          <a:xfrm>
            <a:off x="197288" y="4330892"/>
            <a:ext cx="1881556" cy="345600"/>
            <a:chOff x="6310812" y="2036955"/>
            <a:chExt cx="1881556" cy="345600"/>
          </a:xfrm>
        </p:grpSpPr>
        <p:sp>
          <p:nvSpPr>
            <p:cNvPr id="15" name="Rectangle 14"/>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PfP tool forecast</a:t>
              </a:r>
            </a:p>
          </p:txBody>
        </p:sp>
      </p:grpSp>
      <p:sp>
        <p:nvSpPr>
          <p:cNvPr id="17" name="Rectangle 16"/>
          <p:cNvSpPr/>
          <p:nvPr/>
        </p:nvSpPr>
        <p:spPr>
          <a:xfrm>
            <a:off x="1546864" y="4330892"/>
            <a:ext cx="2743199" cy="308922"/>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defTabSz="912158"/>
            <a:r>
              <a:rPr lang="en-US" sz="1100" b="1" dirty="0">
                <a:solidFill>
                  <a:srgbClr val="262626">
                    <a:hueOff val="0"/>
                    <a:satOff val="0"/>
                    <a:lumOff val="0"/>
                    <a:alphaOff val="0"/>
                  </a:srgbClr>
                </a:solidFill>
                <a:cs typeface="Arial" panose="020B0604020202020204" pitchFamily="34" charset="0"/>
              </a:rPr>
              <a:t>26,000 ties repaired per year</a:t>
            </a:r>
          </a:p>
        </p:txBody>
      </p:sp>
      <p:sp>
        <p:nvSpPr>
          <p:cNvPr id="18" name="Text Placeholder 10"/>
          <p:cNvSpPr txBox="1">
            <a:spLocks/>
          </p:cNvSpPr>
          <p:nvPr/>
        </p:nvSpPr>
        <p:spPr>
          <a:xfrm>
            <a:off x="197475" y="5153115"/>
            <a:ext cx="4092570" cy="343076"/>
          </a:xfrm>
          <a:prstGeom prst="rect">
            <a:avLst/>
          </a:prstGeom>
        </p:spPr>
        <p:txBody>
          <a:bodyPr lIns="0"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FY2019-2023 program budget:</a:t>
            </a:r>
          </a:p>
        </p:txBody>
      </p:sp>
      <p:sp>
        <p:nvSpPr>
          <p:cNvPr id="19" name="Text Placeholder 9"/>
          <p:cNvSpPr txBox="1">
            <a:spLocks/>
          </p:cNvSpPr>
          <p:nvPr/>
        </p:nvSpPr>
        <p:spPr>
          <a:xfrm>
            <a:off x="197475" y="5496201"/>
            <a:ext cx="4114800" cy="341896"/>
          </a:xfrm>
          <a:prstGeom prst="rect">
            <a:avLst/>
          </a:prstGeom>
        </p:spPr>
        <p:txBody>
          <a:bodyPr lIns="0" tIns="45609" rIns="0"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262626"/>
                </a:solidFill>
              </a:rPr>
              <a:t>$138.3 million over </a:t>
            </a:r>
            <a:br>
              <a:rPr lang="en-US" sz="1600" b="1" dirty="0">
                <a:solidFill>
                  <a:srgbClr val="262626"/>
                </a:solidFill>
              </a:rPr>
            </a:br>
            <a:r>
              <a:rPr lang="en-US" sz="1600" b="1" dirty="0">
                <a:solidFill>
                  <a:srgbClr val="262626"/>
                </a:solidFill>
              </a:rPr>
              <a:t>five years</a:t>
            </a:r>
          </a:p>
        </p:txBody>
      </p:sp>
      <p:cxnSp>
        <p:nvCxnSpPr>
          <p:cNvPr id="20" name="Straight Connector 19"/>
          <p:cNvCxnSpPr/>
          <p:nvPr/>
        </p:nvCxnSpPr>
        <p:spPr>
          <a:xfrm>
            <a:off x="101876" y="5077421"/>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97291" y="4731399"/>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09" tIns="45609" rIns="91216" bIns="45609" rtlCol="0" anchor="ctr"/>
          <a:lstStyle/>
          <a:p>
            <a:pPr defTabSz="912158"/>
            <a:r>
              <a:rPr lang="en-US" sz="1200" b="1" dirty="0">
                <a:solidFill>
                  <a:srgbClr val="FFFFFF"/>
                </a:solidFill>
              </a:rPr>
              <a:t>Other indicators</a:t>
            </a:r>
          </a:p>
        </p:txBody>
      </p:sp>
      <p:sp>
        <p:nvSpPr>
          <p:cNvPr id="33" name="Rectangle 32"/>
          <p:cNvSpPr/>
          <p:nvPr/>
        </p:nvSpPr>
        <p:spPr>
          <a:xfrm>
            <a:off x="1546864" y="4737815"/>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ctr" anchorCtr="0">
            <a:noAutofit/>
          </a:bodyPr>
          <a:lstStyle/>
          <a:p>
            <a:pPr marL="0" lvl="1" defTabSz="532094">
              <a:lnSpc>
                <a:spcPct val="90000"/>
              </a:lnSpc>
              <a:spcBef>
                <a:spcPct val="0"/>
              </a:spcBef>
              <a:spcAft>
                <a:spcPct val="15000"/>
              </a:spcAft>
            </a:pPr>
            <a:r>
              <a:rPr lang="en-US" sz="1100" b="1" dirty="0">
                <a:solidFill>
                  <a:srgbClr val="262626"/>
                </a:solidFill>
              </a:rPr>
              <a:t>To be determined</a:t>
            </a:r>
          </a:p>
        </p:txBody>
      </p:sp>
    </p:spTree>
    <p:extLst>
      <p:ext uri="{BB962C8B-B14F-4D97-AF65-F5344CB8AC3E}">
        <p14:creationId xmlns:p14="http://schemas.microsoft.com/office/powerpoint/2010/main" val="21068064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77" y="76354"/>
            <a:ext cx="8972185" cy="572257"/>
          </a:xfrm>
        </p:spPr>
        <p:txBody>
          <a:bodyPr/>
          <a:lstStyle/>
          <a:p>
            <a:r>
              <a:rPr lang="en-US" dirty="0">
                <a:solidFill>
                  <a:schemeClr val="accent5"/>
                </a:solidFill>
              </a:rPr>
              <a:t>Reliability programs for </a:t>
            </a:r>
            <a:r>
              <a:rPr lang="en-US" dirty="0">
                <a:solidFill>
                  <a:schemeClr val="tx1"/>
                </a:solidFill>
              </a:rPr>
              <a:t>RMV</a:t>
            </a:r>
          </a:p>
        </p:txBody>
      </p:sp>
      <p:sp>
        <p:nvSpPr>
          <p:cNvPr id="3" name="Content Placeholder 2"/>
          <p:cNvSpPr>
            <a:spLocks noGrp="1"/>
          </p:cNvSpPr>
          <p:nvPr>
            <p:ph sz="half" idx="1"/>
          </p:nvPr>
        </p:nvSpPr>
        <p:spPr>
          <a:xfrm>
            <a:off x="101876" y="725577"/>
            <a:ext cx="4114800" cy="880607"/>
          </a:xfrm>
        </p:spPr>
        <p:txBody>
          <a:bodyPr>
            <a:noAutofit/>
          </a:bodyPr>
          <a:lstStyle/>
          <a:p>
            <a:pPr marL="0" indent="0">
              <a:buNone/>
            </a:pPr>
            <a:r>
              <a:rPr lang="en-US" b="1" dirty="0"/>
              <a:t>Operations Management</a:t>
            </a:r>
          </a:p>
        </p:txBody>
      </p:sp>
      <p:sp>
        <p:nvSpPr>
          <p:cNvPr id="5" name="Content Placeholder 8"/>
          <p:cNvSpPr txBox="1">
            <a:spLocks/>
          </p:cNvSpPr>
          <p:nvPr/>
        </p:nvSpPr>
        <p:spPr>
          <a:xfrm>
            <a:off x="101876" y="1955529"/>
            <a:ext cx="4114800" cy="1011634"/>
          </a:xfrm>
          <a:prstGeom prst="rect">
            <a:avLst/>
          </a:prstGeom>
        </p:spPr>
        <p:txBody>
          <a:bodyPr vert="horz" lIns="91216" tIns="45609" rIns="91216" bIns="45609"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200" dirty="0">
                <a:solidFill>
                  <a:srgbClr val="262626"/>
                </a:solidFill>
              </a:rPr>
              <a:t>This program maintains and improves existing operating systems to support service delivery, application platforms, and electronic records </a:t>
            </a:r>
            <a:r>
              <a:rPr lang="en-US" sz="1200">
                <a:solidFill>
                  <a:srgbClr val="262626"/>
                </a:solidFill>
              </a:rPr>
              <a:t>retention systems.</a:t>
            </a:r>
            <a:endParaRPr lang="en-US" sz="1200" dirty="0">
              <a:solidFill>
                <a:srgbClr val="262626"/>
              </a:solidFill>
            </a:endParaRPr>
          </a:p>
        </p:txBody>
      </p:sp>
      <p:sp>
        <p:nvSpPr>
          <p:cNvPr id="6" name="Text Placeholder 12"/>
          <p:cNvSpPr txBox="1">
            <a:spLocks/>
          </p:cNvSpPr>
          <p:nvPr/>
        </p:nvSpPr>
        <p:spPr>
          <a:xfrm>
            <a:off x="101876" y="1677530"/>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purpose and need statement:</a:t>
            </a:r>
          </a:p>
        </p:txBody>
      </p:sp>
      <p:cxnSp>
        <p:nvCxnSpPr>
          <p:cNvPr id="7" name="Straight Connector 6"/>
          <p:cNvCxnSpPr/>
          <p:nvPr/>
        </p:nvCxnSpPr>
        <p:spPr>
          <a:xfrm>
            <a:off x="10187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5245" y="296716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9" name="Text Placeholder 12"/>
          <p:cNvSpPr txBox="1">
            <a:spLocks/>
          </p:cNvSpPr>
          <p:nvPr/>
        </p:nvSpPr>
        <p:spPr>
          <a:xfrm>
            <a:off x="101876" y="3069103"/>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performance:</a:t>
            </a:r>
          </a:p>
        </p:txBody>
      </p:sp>
      <p:grpSp>
        <p:nvGrpSpPr>
          <p:cNvPr id="10" name="Group 9"/>
          <p:cNvGrpSpPr/>
          <p:nvPr/>
        </p:nvGrpSpPr>
        <p:grpSpPr>
          <a:xfrm>
            <a:off x="197288" y="3397718"/>
            <a:ext cx="1510943" cy="345600"/>
            <a:chOff x="3665356" y="2014191"/>
            <a:chExt cx="1510943" cy="345600"/>
          </a:xfrm>
        </p:grpSpPr>
        <p:sp>
          <p:nvSpPr>
            <p:cNvPr id="11" name="Rectangle 10"/>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Tracker target</a:t>
              </a:r>
            </a:p>
          </p:txBody>
        </p:sp>
      </p:grpSp>
      <p:sp>
        <p:nvSpPr>
          <p:cNvPr id="13" name="Rectangle 12"/>
          <p:cNvSpPr/>
          <p:nvPr/>
        </p:nvSpPr>
        <p:spPr>
          <a:xfrm>
            <a:off x="1546864" y="342048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marL="0" lvl="1" defTabSz="532094">
              <a:lnSpc>
                <a:spcPct val="90000"/>
              </a:lnSpc>
              <a:spcBef>
                <a:spcPct val="0"/>
              </a:spcBef>
              <a:spcAft>
                <a:spcPct val="15000"/>
              </a:spcAft>
            </a:pPr>
            <a:r>
              <a:rPr lang="en-US" sz="1100" b="1" dirty="0">
                <a:solidFill>
                  <a:srgbClr val="262626">
                    <a:hueOff val="0"/>
                    <a:satOff val="0"/>
                    <a:lumOff val="0"/>
                    <a:alphaOff val="0"/>
                  </a:srgbClr>
                </a:solidFill>
              </a:rPr>
              <a:t>Not established in Tracker</a:t>
            </a:r>
          </a:p>
        </p:txBody>
      </p:sp>
      <p:grpSp>
        <p:nvGrpSpPr>
          <p:cNvPr id="14" name="Group 13"/>
          <p:cNvGrpSpPr/>
          <p:nvPr/>
        </p:nvGrpSpPr>
        <p:grpSpPr>
          <a:xfrm>
            <a:off x="197288" y="3937863"/>
            <a:ext cx="1881556" cy="345600"/>
            <a:chOff x="6310812" y="2036955"/>
            <a:chExt cx="1881556" cy="345600"/>
          </a:xfrm>
        </p:grpSpPr>
        <p:sp>
          <p:nvSpPr>
            <p:cNvPr id="15" name="Rectangle 14"/>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PfP tool forecast</a:t>
              </a:r>
            </a:p>
          </p:txBody>
        </p:sp>
      </p:grpSp>
      <p:sp>
        <p:nvSpPr>
          <p:cNvPr id="17" name="Rectangle 16"/>
          <p:cNvSpPr/>
          <p:nvPr/>
        </p:nvSpPr>
        <p:spPr>
          <a:xfrm>
            <a:off x="1546864" y="3937883"/>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defTabSz="912158"/>
            <a:r>
              <a:rPr lang="en-US" sz="1100" b="1" dirty="0">
                <a:solidFill>
                  <a:srgbClr val="262626">
                    <a:hueOff val="0"/>
                    <a:satOff val="0"/>
                    <a:lumOff val="0"/>
                    <a:alphaOff val="0"/>
                  </a:srgbClr>
                </a:solidFill>
                <a:cs typeface="Arial" panose="020B0604020202020204" pitchFamily="34" charset="0"/>
              </a:rPr>
              <a:t>Not forecasted in PfP</a:t>
            </a:r>
          </a:p>
        </p:txBody>
      </p:sp>
      <p:sp>
        <p:nvSpPr>
          <p:cNvPr id="18" name="Text Placeholder 10"/>
          <p:cNvSpPr txBox="1">
            <a:spLocks/>
          </p:cNvSpPr>
          <p:nvPr/>
        </p:nvSpPr>
        <p:spPr>
          <a:xfrm>
            <a:off x="197475" y="4856338"/>
            <a:ext cx="4092570" cy="343076"/>
          </a:xfrm>
          <a:prstGeom prst="rect">
            <a:avLst/>
          </a:prstGeom>
        </p:spPr>
        <p:txBody>
          <a:bodyPr lIns="0"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FY2019-2023 program budget:</a:t>
            </a:r>
          </a:p>
        </p:txBody>
      </p:sp>
      <p:sp>
        <p:nvSpPr>
          <p:cNvPr id="19" name="Text Placeholder 9"/>
          <p:cNvSpPr txBox="1">
            <a:spLocks/>
          </p:cNvSpPr>
          <p:nvPr/>
        </p:nvSpPr>
        <p:spPr>
          <a:xfrm>
            <a:off x="197475" y="5199424"/>
            <a:ext cx="4114800" cy="341896"/>
          </a:xfrm>
          <a:prstGeom prst="rect">
            <a:avLst/>
          </a:prstGeom>
        </p:spPr>
        <p:txBody>
          <a:bodyPr lIns="0" tIns="45609" rIns="0"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262626"/>
                </a:solidFill>
              </a:rPr>
              <a:t>$1.1 million over </a:t>
            </a:r>
            <a:br>
              <a:rPr lang="en-US" sz="1600" b="1" dirty="0">
                <a:solidFill>
                  <a:srgbClr val="262626"/>
                </a:solidFill>
              </a:rPr>
            </a:br>
            <a:r>
              <a:rPr lang="en-US" sz="1600" b="1" dirty="0">
                <a:solidFill>
                  <a:srgbClr val="262626"/>
                </a:solidFill>
              </a:rPr>
              <a:t>five years</a:t>
            </a:r>
          </a:p>
        </p:txBody>
      </p:sp>
      <p:cxnSp>
        <p:nvCxnSpPr>
          <p:cNvPr id="20" name="Straight Connector 19"/>
          <p:cNvCxnSpPr/>
          <p:nvPr/>
        </p:nvCxnSpPr>
        <p:spPr>
          <a:xfrm>
            <a:off x="101876" y="4780644"/>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97291" y="4434622"/>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09" tIns="45609" rIns="91216" bIns="45609" rtlCol="0" anchor="ctr"/>
          <a:lstStyle/>
          <a:p>
            <a:pPr defTabSz="912158"/>
            <a:r>
              <a:rPr lang="en-US" sz="1200" b="1" dirty="0">
                <a:solidFill>
                  <a:srgbClr val="FFFFFF"/>
                </a:solidFill>
              </a:rPr>
              <a:t>Other indicators</a:t>
            </a:r>
          </a:p>
        </p:txBody>
      </p:sp>
      <p:sp>
        <p:nvSpPr>
          <p:cNvPr id="22" name="Rectangle 21"/>
          <p:cNvSpPr/>
          <p:nvPr/>
        </p:nvSpPr>
        <p:spPr>
          <a:xfrm>
            <a:off x="1546863" y="4452877"/>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ctr" anchorCtr="0">
            <a:noAutofit/>
          </a:bodyPr>
          <a:lstStyle/>
          <a:p>
            <a:pPr marL="0" lvl="1" defTabSz="532094">
              <a:lnSpc>
                <a:spcPct val="90000"/>
              </a:lnSpc>
              <a:spcBef>
                <a:spcPct val="0"/>
              </a:spcBef>
              <a:spcAft>
                <a:spcPct val="15000"/>
              </a:spcAft>
            </a:pPr>
            <a:r>
              <a:rPr lang="en-US" sz="1100" b="1" dirty="0">
                <a:solidFill>
                  <a:srgbClr val="262626"/>
                </a:solidFill>
              </a:rPr>
              <a:t>To be determined</a:t>
            </a:r>
          </a:p>
        </p:txBody>
      </p:sp>
    </p:spTree>
    <p:extLst>
      <p:ext uri="{BB962C8B-B14F-4D97-AF65-F5344CB8AC3E}">
        <p14:creationId xmlns:p14="http://schemas.microsoft.com/office/powerpoint/2010/main" val="27899474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77" y="76354"/>
            <a:ext cx="8972185" cy="572257"/>
          </a:xfrm>
        </p:spPr>
        <p:txBody>
          <a:bodyPr/>
          <a:lstStyle/>
          <a:p>
            <a:r>
              <a:rPr lang="en-US" dirty="0">
                <a:solidFill>
                  <a:schemeClr val="accent5"/>
                </a:solidFill>
              </a:rPr>
              <a:t>Reliability programs for </a:t>
            </a:r>
            <a:r>
              <a:rPr lang="en-US" dirty="0">
                <a:solidFill>
                  <a:schemeClr val="tx1"/>
                </a:solidFill>
              </a:rPr>
              <a:t>Transit</a:t>
            </a:r>
            <a:endParaRPr lang="en-US" dirty="0"/>
          </a:p>
        </p:txBody>
      </p:sp>
      <p:sp>
        <p:nvSpPr>
          <p:cNvPr id="3" name="Content Placeholder 2"/>
          <p:cNvSpPr>
            <a:spLocks noGrp="1"/>
          </p:cNvSpPr>
          <p:nvPr>
            <p:ph sz="half" idx="1"/>
          </p:nvPr>
        </p:nvSpPr>
        <p:spPr>
          <a:xfrm>
            <a:off x="101876" y="725577"/>
            <a:ext cx="4114800" cy="880607"/>
          </a:xfrm>
        </p:spPr>
        <p:txBody>
          <a:bodyPr>
            <a:noAutofit/>
          </a:bodyPr>
          <a:lstStyle/>
          <a:p>
            <a:pPr marL="0" indent="0">
              <a:buNone/>
            </a:pPr>
            <a:r>
              <a:rPr lang="en-US" b="1" dirty="0"/>
              <a:t>Mobility Assistance Program</a:t>
            </a:r>
          </a:p>
        </p:txBody>
      </p:sp>
      <p:sp>
        <p:nvSpPr>
          <p:cNvPr id="5" name="Content Placeholder 8"/>
          <p:cNvSpPr txBox="1">
            <a:spLocks/>
          </p:cNvSpPr>
          <p:nvPr/>
        </p:nvSpPr>
        <p:spPr>
          <a:xfrm>
            <a:off x="101876" y="1955529"/>
            <a:ext cx="4114800" cy="1011634"/>
          </a:xfrm>
          <a:prstGeom prst="rect">
            <a:avLst/>
          </a:prstGeom>
        </p:spPr>
        <p:txBody>
          <a:bodyPr vert="horz" lIns="91216" tIns="45609" rIns="91216" bIns="45609"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200" dirty="0">
                <a:solidFill>
                  <a:srgbClr val="262626"/>
                </a:solidFill>
              </a:rPr>
              <a:t>This program purchases vans and related equipment used to provide transportation for the disabled and elderly by Councils on Aging, the RTAs and non-profits.</a:t>
            </a:r>
          </a:p>
        </p:txBody>
      </p:sp>
      <p:sp>
        <p:nvSpPr>
          <p:cNvPr id="6" name="Text Placeholder 12"/>
          <p:cNvSpPr txBox="1">
            <a:spLocks/>
          </p:cNvSpPr>
          <p:nvPr/>
        </p:nvSpPr>
        <p:spPr>
          <a:xfrm>
            <a:off x="101876" y="1677530"/>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purpose and need statement:</a:t>
            </a:r>
          </a:p>
        </p:txBody>
      </p:sp>
      <p:cxnSp>
        <p:nvCxnSpPr>
          <p:cNvPr id="7" name="Straight Connector 6"/>
          <p:cNvCxnSpPr/>
          <p:nvPr/>
        </p:nvCxnSpPr>
        <p:spPr>
          <a:xfrm>
            <a:off x="10187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5245" y="296716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9" name="Text Placeholder 12"/>
          <p:cNvSpPr txBox="1">
            <a:spLocks/>
          </p:cNvSpPr>
          <p:nvPr/>
        </p:nvSpPr>
        <p:spPr>
          <a:xfrm>
            <a:off x="101876" y="3069103"/>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performance:</a:t>
            </a:r>
          </a:p>
        </p:txBody>
      </p:sp>
      <p:grpSp>
        <p:nvGrpSpPr>
          <p:cNvPr id="10" name="Group 9"/>
          <p:cNvGrpSpPr/>
          <p:nvPr/>
        </p:nvGrpSpPr>
        <p:grpSpPr>
          <a:xfrm>
            <a:off x="197288" y="3397718"/>
            <a:ext cx="1510943" cy="345600"/>
            <a:chOff x="3665356" y="2014191"/>
            <a:chExt cx="1510943" cy="345600"/>
          </a:xfrm>
        </p:grpSpPr>
        <p:sp>
          <p:nvSpPr>
            <p:cNvPr id="11" name="Rectangle 10"/>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Tracker target</a:t>
              </a:r>
            </a:p>
          </p:txBody>
        </p:sp>
      </p:grpSp>
      <p:sp>
        <p:nvSpPr>
          <p:cNvPr id="13" name="Rectangle 12"/>
          <p:cNvSpPr/>
          <p:nvPr/>
        </p:nvSpPr>
        <p:spPr>
          <a:xfrm>
            <a:off x="1546864" y="342048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marL="0" lvl="1" defTabSz="532094">
              <a:lnSpc>
                <a:spcPct val="90000"/>
              </a:lnSpc>
              <a:spcBef>
                <a:spcPct val="0"/>
              </a:spcBef>
              <a:spcAft>
                <a:spcPct val="15000"/>
              </a:spcAft>
            </a:pPr>
            <a:r>
              <a:rPr lang="en-US" sz="1100" b="1" dirty="0">
                <a:solidFill>
                  <a:srgbClr val="262626">
                    <a:hueOff val="0"/>
                    <a:satOff val="0"/>
                    <a:lumOff val="0"/>
                    <a:alphaOff val="0"/>
                  </a:srgbClr>
                </a:solidFill>
              </a:rPr>
              <a:t>Not established in Tracker</a:t>
            </a:r>
          </a:p>
        </p:txBody>
      </p:sp>
      <p:grpSp>
        <p:nvGrpSpPr>
          <p:cNvPr id="14" name="Group 13"/>
          <p:cNvGrpSpPr/>
          <p:nvPr/>
        </p:nvGrpSpPr>
        <p:grpSpPr>
          <a:xfrm>
            <a:off x="197475" y="3895916"/>
            <a:ext cx="1881556" cy="345600"/>
            <a:chOff x="6310812" y="2036955"/>
            <a:chExt cx="1881556" cy="345600"/>
          </a:xfrm>
        </p:grpSpPr>
        <p:sp>
          <p:nvSpPr>
            <p:cNvPr id="15" name="Rectangle 14"/>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PfP tool forecast</a:t>
              </a:r>
            </a:p>
          </p:txBody>
        </p:sp>
      </p:grpSp>
      <p:sp>
        <p:nvSpPr>
          <p:cNvPr id="17" name="Rectangle 16"/>
          <p:cNvSpPr/>
          <p:nvPr/>
        </p:nvSpPr>
        <p:spPr>
          <a:xfrm>
            <a:off x="1546867" y="3895937"/>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defTabSz="912158"/>
            <a:r>
              <a:rPr lang="en-US" sz="1100" b="1" dirty="0">
                <a:solidFill>
                  <a:srgbClr val="262626">
                    <a:hueOff val="0"/>
                    <a:satOff val="0"/>
                    <a:lumOff val="0"/>
                    <a:alphaOff val="0"/>
                  </a:srgbClr>
                </a:solidFill>
                <a:cs typeface="Arial" panose="020B0604020202020204" pitchFamily="34" charset="0"/>
              </a:rPr>
              <a:t>Not forecasted in PfP</a:t>
            </a:r>
          </a:p>
        </p:txBody>
      </p:sp>
      <p:sp>
        <p:nvSpPr>
          <p:cNvPr id="18" name="Text Placeholder 10"/>
          <p:cNvSpPr txBox="1">
            <a:spLocks/>
          </p:cNvSpPr>
          <p:nvPr/>
        </p:nvSpPr>
        <p:spPr>
          <a:xfrm>
            <a:off x="197475" y="4856338"/>
            <a:ext cx="4092570" cy="343076"/>
          </a:xfrm>
          <a:prstGeom prst="rect">
            <a:avLst/>
          </a:prstGeom>
        </p:spPr>
        <p:txBody>
          <a:bodyPr lIns="0"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FY2019-2023 program budget:</a:t>
            </a:r>
          </a:p>
        </p:txBody>
      </p:sp>
      <p:sp>
        <p:nvSpPr>
          <p:cNvPr id="19" name="Text Placeholder 9"/>
          <p:cNvSpPr txBox="1">
            <a:spLocks/>
          </p:cNvSpPr>
          <p:nvPr/>
        </p:nvSpPr>
        <p:spPr>
          <a:xfrm>
            <a:off x="197475" y="5199424"/>
            <a:ext cx="4114800" cy="341896"/>
          </a:xfrm>
          <a:prstGeom prst="rect">
            <a:avLst/>
          </a:prstGeom>
        </p:spPr>
        <p:txBody>
          <a:bodyPr lIns="0" tIns="45609" rIns="0"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262626"/>
                </a:solidFill>
              </a:rPr>
              <a:t>$50.1 million over </a:t>
            </a:r>
            <a:br>
              <a:rPr lang="en-US" sz="1600" b="1" dirty="0">
                <a:solidFill>
                  <a:srgbClr val="262626"/>
                </a:solidFill>
              </a:rPr>
            </a:br>
            <a:r>
              <a:rPr lang="en-US" sz="1600" b="1" dirty="0">
                <a:solidFill>
                  <a:srgbClr val="262626"/>
                </a:solidFill>
              </a:rPr>
              <a:t>five years</a:t>
            </a:r>
          </a:p>
        </p:txBody>
      </p:sp>
      <p:cxnSp>
        <p:nvCxnSpPr>
          <p:cNvPr id="20" name="Straight Connector 19"/>
          <p:cNvCxnSpPr/>
          <p:nvPr/>
        </p:nvCxnSpPr>
        <p:spPr>
          <a:xfrm>
            <a:off x="101876" y="4780644"/>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24" name="Content Placeholder 2"/>
          <p:cNvSpPr>
            <a:spLocks noGrp="1"/>
          </p:cNvSpPr>
          <p:nvPr>
            <p:ph sz="half" idx="1"/>
          </p:nvPr>
        </p:nvSpPr>
        <p:spPr>
          <a:xfrm>
            <a:off x="4885895" y="725577"/>
            <a:ext cx="4114800" cy="880607"/>
          </a:xfrm>
        </p:spPr>
        <p:txBody>
          <a:bodyPr/>
          <a:lstStyle/>
          <a:p>
            <a:pPr marL="0" indent="0">
              <a:buNone/>
            </a:pPr>
            <a:r>
              <a:rPr lang="en-US" b="1" dirty="0"/>
              <a:t>RTA facility and vehicle maintenance</a:t>
            </a:r>
          </a:p>
        </p:txBody>
      </p:sp>
      <p:sp>
        <p:nvSpPr>
          <p:cNvPr id="25" name="Content Placeholder 8"/>
          <p:cNvSpPr txBox="1">
            <a:spLocks/>
          </p:cNvSpPr>
          <p:nvPr/>
        </p:nvSpPr>
        <p:spPr>
          <a:xfrm>
            <a:off x="4885895" y="1955529"/>
            <a:ext cx="4114800" cy="1011634"/>
          </a:xfrm>
          <a:prstGeom prst="rect">
            <a:avLst/>
          </a:prstGeom>
        </p:spPr>
        <p:txBody>
          <a:bodyPr vert="horz" lIns="91216" tIns="45609" rIns="91216" bIns="45609"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200" dirty="0">
                <a:solidFill>
                  <a:srgbClr val="262626"/>
                </a:solidFill>
              </a:rPr>
              <a:t>The program addresses the maintenance, rehabilitation and upkeep of existing RTA facilities or vehicles. </a:t>
            </a:r>
          </a:p>
        </p:txBody>
      </p:sp>
      <p:sp>
        <p:nvSpPr>
          <p:cNvPr id="26" name="Text Placeholder 12"/>
          <p:cNvSpPr txBox="1">
            <a:spLocks/>
          </p:cNvSpPr>
          <p:nvPr/>
        </p:nvSpPr>
        <p:spPr>
          <a:xfrm>
            <a:off x="4885895" y="1677530"/>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purpose and need statement:</a:t>
            </a:r>
          </a:p>
        </p:txBody>
      </p:sp>
      <p:sp>
        <p:nvSpPr>
          <p:cNvPr id="27" name="Text Placeholder 12"/>
          <p:cNvSpPr txBox="1">
            <a:spLocks/>
          </p:cNvSpPr>
          <p:nvPr/>
        </p:nvSpPr>
        <p:spPr>
          <a:xfrm>
            <a:off x="4885895" y="3069103"/>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performance:</a:t>
            </a:r>
          </a:p>
        </p:txBody>
      </p:sp>
      <p:grpSp>
        <p:nvGrpSpPr>
          <p:cNvPr id="28" name="Group 27"/>
          <p:cNvGrpSpPr/>
          <p:nvPr/>
        </p:nvGrpSpPr>
        <p:grpSpPr>
          <a:xfrm>
            <a:off x="4981328" y="3397718"/>
            <a:ext cx="1510943" cy="345600"/>
            <a:chOff x="3665356" y="2014191"/>
            <a:chExt cx="1510943" cy="345600"/>
          </a:xfrm>
        </p:grpSpPr>
        <p:sp>
          <p:nvSpPr>
            <p:cNvPr id="29" name="Rectangle 28"/>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29"/>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Tracker target</a:t>
              </a:r>
            </a:p>
          </p:txBody>
        </p:sp>
      </p:grpSp>
      <p:sp>
        <p:nvSpPr>
          <p:cNvPr id="31" name="Rectangle 30"/>
          <p:cNvSpPr/>
          <p:nvPr/>
        </p:nvSpPr>
        <p:spPr>
          <a:xfrm>
            <a:off x="6330883" y="342048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marL="0" lvl="1" defTabSz="532094">
              <a:lnSpc>
                <a:spcPct val="90000"/>
              </a:lnSpc>
              <a:spcBef>
                <a:spcPct val="0"/>
              </a:spcBef>
              <a:spcAft>
                <a:spcPct val="15000"/>
              </a:spcAft>
            </a:pPr>
            <a:r>
              <a:rPr lang="en-US" sz="1100" b="1" dirty="0">
                <a:solidFill>
                  <a:srgbClr val="262626">
                    <a:hueOff val="0"/>
                    <a:satOff val="0"/>
                    <a:lumOff val="0"/>
                    <a:alphaOff val="0"/>
                  </a:srgbClr>
                </a:solidFill>
              </a:rPr>
              <a:t>Not established in Tracker - facility condition (range)</a:t>
            </a:r>
          </a:p>
        </p:txBody>
      </p:sp>
      <p:grpSp>
        <p:nvGrpSpPr>
          <p:cNvPr id="32" name="Group 31"/>
          <p:cNvGrpSpPr/>
          <p:nvPr/>
        </p:nvGrpSpPr>
        <p:grpSpPr>
          <a:xfrm>
            <a:off x="4988370" y="3861314"/>
            <a:ext cx="1881556" cy="345600"/>
            <a:chOff x="6310812" y="2036955"/>
            <a:chExt cx="1881556" cy="345600"/>
          </a:xfrm>
        </p:grpSpPr>
        <p:sp>
          <p:nvSpPr>
            <p:cNvPr id="33" name="Rectangle 32"/>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Rectangle 33"/>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PfP tool forecast</a:t>
              </a:r>
            </a:p>
          </p:txBody>
        </p:sp>
      </p:grpSp>
      <p:sp>
        <p:nvSpPr>
          <p:cNvPr id="35" name="Rectangle 34"/>
          <p:cNvSpPr/>
          <p:nvPr/>
        </p:nvSpPr>
        <p:spPr>
          <a:xfrm>
            <a:off x="6330882" y="3865399"/>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defTabSz="912158"/>
            <a:r>
              <a:rPr lang="en-US" sz="1100" b="1" dirty="0">
                <a:solidFill>
                  <a:srgbClr val="262626">
                    <a:hueOff val="0"/>
                    <a:satOff val="0"/>
                    <a:lumOff val="0"/>
                    <a:alphaOff val="0"/>
                  </a:srgbClr>
                </a:solidFill>
                <a:cs typeface="Arial" panose="020B0604020202020204" pitchFamily="34" charset="0"/>
              </a:rPr>
              <a:t>Not forecasted in PfP tool</a:t>
            </a:r>
          </a:p>
        </p:txBody>
      </p:sp>
      <p:sp>
        <p:nvSpPr>
          <p:cNvPr id="36" name="Text Placeholder 10"/>
          <p:cNvSpPr txBox="1">
            <a:spLocks/>
          </p:cNvSpPr>
          <p:nvPr/>
        </p:nvSpPr>
        <p:spPr>
          <a:xfrm>
            <a:off x="4981494" y="4856338"/>
            <a:ext cx="4092570" cy="343076"/>
          </a:xfrm>
          <a:prstGeom prst="rect">
            <a:avLst/>
          </a:prstGeom>
        </p:spPr>
        <p:txBody>
          <a:bodyPr lIns="0"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FY2019-2023 program budget:</a:t>
            </a:r>
          </a:p>
        </p:txBody>
      </p:sp>
      <p:sp>
        <p:nvSpPr>
          <p:cNvPr id="37" name="Text Placeholder 9"/>
          <p:cNvSpPr txBox="1">
            <a:spLocks/>
          </p:cNvSpPr>
          <p:nvPr/>
        </p:nvSpPr>
        <p:spPr>
          <a:xfrm>
            <a:off x="4981494" y="5199424"/>
            <a:ext cx="4114800" cy="341896"/>
          </a:xfrm>
          <a:prstGeom prst="rect">
            <a:avLst/>
          </a:prstGeom>
        </p:spPr>
        <p:txBody>
          <a:bodyPr lIns="0" tIns="45609" rIns="0"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262626"/>
                </a:solidFill>
              </a:rPr>
              <a:t>$17.5 million over </a:t>
            </a:r>
            <a:br>
              <a:rPr lang="en-US" sz="1600" b="1" dirty="0">
                <a:solidFill>
                  <a:srgbClr val="262626"/>
                </a:solidFill>
              </a:rPr>
            </a:br>
            <a:r>
              <a:rPr lang="en-US" sz="1600" b="1" dirty="0">
                <a:solidFill>
                  <a:srgbClr val="262626"/>
                </a:solidFill>
              </a:rPr>
              <a:t>five years</a:t>
            </a:r>
          </a:p>
        </p:txBody>
      </p:sp>
      <p:cxnSp>
        <p:nvCxnSpPr>
          <p:cNvPr id="40" name="Straight Connector 39"/>
          <p:cNvCxnSpPr/>
          <p:nvPr/>
        </p:nvCxnSpPr>
        <p:spPr>
          <a:xfrm>
            <a:off x="481252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885895" y="296716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812526" y="4780644"/>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569097" y="4428525"/>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ctr" anchorCtr="0">
            <a:noAutofit/>
          </a:bodyPr>
          <a:lstStyle/>
          <a:p>
            <a:pPr marL="0" lvl="1" defTabSz="532094">
              <a:lnSpc>
                <a:spcPct val="90000"/>
              </a:lnSpc>
              <a:spcBef>
                <a:spcPct val="0"/>
              </a:spcBef>
              <a:spcAft>
                <a:spcPct val="15000"/>
              </a:spcAft>
            </a:pPr>
            <a:r>
              <a:rPr lang="en-US" sz="1100" b="1" dirty="0">
                <a:solidFill>
                  <a:srgbClr val="262626"/>
                </a:solidFill>
              </a:rPr>
              <a:t>Number of organizations who attended a training to participate in M.A.P.</a:t>
            </a:r>
          </a:p>
        </p:txBody>
      </p:sp>
      <p:sp>
        <p:nvSpPr>
          <p:cNvPr id="45" name="Rectangle 44"/>
          <p:cNvSpPr/>
          <p:nvPr/>
        </p:nvSpPr>
        <p:spPr>
          <a:xfrm>
            <a:off x="197291" y="4434622"/>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09" tIns="45609" rIns="91216" bIns="45609" rtlCol="0" anchor="ctr"/>
          <a:lstStyle/>
          <a:p>
            <a:pPr defTabSz="912158"/>
            <a:r>
              <a:rPr lang="en-US" sz="1200" b="1" dirty="0">
                <a:solidFill>
                  <a:srgbClr val="FFFFFF"/>
                </a:solidFill>
              </a:rPr>
              <a:t>Other indicators</a:t>
            </a:r>
          </a:p>
        </p:txBody>
      </p:sp>
      <p:sp>
        <p:nvSpPr>
          <p:cNvPr id="46" name="Rectangle 45"/>
          <p:cNvSpPr/>
          <p:nvPr/>
        </p:nvSpPr>
        <p:spPr>
          <a:xfrm>
            <a:off x="4981311" y="4433741"/>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09" tIns="45609" rIns="91216" bIns="45609" rtlCol="0" anchor="ctr"/>
          <a:lstStyle/>
          <a:p>
            <a:pPr defTabSz="912158"/>
            <a:r>
              <a:rPr lang="en-US" sz="1200" b="1" dirty="0">
                <a:solidFill>
                  <a:srgbClr val="FFFFFF"/>
                </a:solidFill>
              </a:rPr>
              <a:t>Other indicators</a:t>
            </a:r>
          </a:p>
        </p:txBody>
      </p:sp>
      <p:sp>
        <p:nvSpPr>
          <p:cNvPr id="47" name="Rectangle 46"/>
          <p:cNvSpPr/>
          <p:nvPr/>
        </p:nvSpPr>
        <p:spPr>
          <a:xfrm>
            <a:off x="6330883" y="4418046"/>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ctr" anchorCtr="0">
            <a:noAutofit/>
          </a:bodyPr>
          <a:lstStyle/>
          <a:p>
            <a:pPr marL="0" lvl="1" defTabSz="532094">
              <a:lnSpc>
                <a:spcPct val="90000"/>
              </a:lnSpc>
              <a:spcBef>
                <a:spcPct val="0"/>
              </a:spcBef>
              <a:spcAft>
                <a:spcPct val="15000"/>
              </a:spcAft>
            </a:pPr>
            <a:r>
              <a:rPr lang="en-US" sz="1100" b="1" dirty="0">
                <a:solidFill>
                  <a:srgbClr val="262626"/>
                </a:solidFill>
              </a:rPr>
              <a:t>To be determined</a:t>
            </a:r>
            <a:endParaRPr lang="en-US" sz="1100" b="1" dirty="0">
              <a:solidFill>
                <a:srgbClr val="FF0000"/>
              </a:solidFill>
            </a:endParaRPr>
          </a:p>
        </p:txBody>
      </p:sp>
    </p:spTree>
    <p:extLst>
      <p:ext uri="{BB962C8B-B14F-4D97-AF65-F5344CB8AC3E}">
        <p14:creationId xmlns:p14="http://schemas.microsoft.com/office/powerpoint/2010/main" val="26772812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1876" y="725577"/>
            <a:ext cx="4114800" cy="880607"/>
          </a:xfrm>
        </p:spPr>
        <p:txBody>
          <a:bodyPr>
            <a:noAutofit/>
          </a:bodyPr>
          <a:lstStyle/>
          <a:p>
            <a:pPr marL="0" indent="0">
              <a:buNone/>
            </a:pPr>
            <a:r>
              <a:rPr lang="en-US" b="1" dirty="0"/>
              <a:t>Technical assistance</a:t>
            </a:r>
          </a:p>
        </p:txBody>
      </p:sp>
      <p:sp>
        <p:nvSpPr>
          <p:cNvPr id="5" name="Content Placeholder 8"/>
          <p:cNvSpPr txBox="1">
            <a:spLocks/>
          </p:cNvSpPr>
          <p:nvPr/>
        </p:nvSpPr>
        <p:spPr>
          <a:xfrm>
            <a:off x="101876" y="1955529"/>
            <a:ext cx="4114800" cy="1011634"/>
          </a:xfrm>
          <a:prstGeom prst="rect">
            <a:avLst/>
          </a:prstGeom>
        </p:spPr>
        <p:txBody>
          <a:bodyPr vert="horz" lIns="91216" tIns="45609" rIns="91216" bIns="45609"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200" dirty="0">
                <a:solidFill>
                  <a:srgbClr val="262626"/>
                </a:solidFill>
              </a:rPr>
              <a:t>This program is used to provide technical assistance to support the transit program (grants management systems, vehicle inspections, etc).</a:t>
            </a:r>
          </a:p>
        </p:txBody>
      </p:sp>
      <p:sp>
        <p:nvSpPr>
          <p:cNvPr id="6" name="Text Placeholder 12"/>
          <p:cNvSpPr txBox="1">
            <a:spLocks/>
          </p:cNvSpPr>
          <p:nvPr/>
        </p:nvSpPr>
        <p:spPr>
          <a:xfrm>
            <a:off x="101876" y="1677530"/>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purpose and need statement:</a:t>
            </a:r>
          </a:p>
        </p:txBody>
      </p:sp>
      <p:cxnSp>
        <p:nvCxnSpPr>
          <p:cNvPr id="7" name="Straight Connector 6"/>
          <p:cNvCxnSpPr/>
          <p:nvPr/>
        </p:nvCxnSpPr>
        <p:spPr>
          <a:xfrm>
            <a:off x="10187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5245" y="296716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9" name="Text Placeholder 12"/>
          <p:cNvSpPr txBox="1">
            <a:spLocks/>
          </p:cNvSpPr>
          <p:nvPr/>
        </p:nvSpPr>
        <p:spPr>
          <a:xfrm>
            <a:off x="101876" y="3069103"/>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performance:</a:t>
            </a:r>
          </a:p>
        </p:txBody>
      </p:sp>
      <p:grpSp>
        <p:nvGrpSpPr>
          <p:cNvPr id="10" name="Group 9"/>
          <p:cNvGrpSpPr/>
          <p:nvPr/>
        </p:nvGrpSpPr>
        <p:grpSpPr>
          <a:xfrm>
            <a:off x="197288" y="3397718"/>
            <a:ext cx="1510943" cy="345600"/>
            <a:chOff x="3665356" y="2014191"/>
            <a:chExt cx="1510943" cy="345600"/>
          </a:xfrm>
        </p:grpSpPr>
        <p:sp>
          <p:nvSpPr>
            <p:cNvPr id="11" name="Rectangle 10"/>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Tracker target</a:t>
              </a:r>
            </a:p>
          </p:txBody>
        </p:sp>
      </p:grpSp>
      <p:sp>
        <p:nvSpPr>
          <p:cNvPr id="13" name="Rectangle 12"/>
          <p:cNvSpPr/>
          <p:nvPr/>
        </p:nvSpPr>
        <p:spPr>
          <a:xfrm>
            <a:off x="1546864" y="342048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marL="0" lvl="1" defTabSz="532094">
              <a:lnSpc>
                <a:spcPct val="90000"/>
              </a:lnSpc>
              <a:spcBef>
                <a:spcPct val="0"/>
              </a:spcBef>
              <a:spcAft>
                <a:spcPct val="15000"/>
              </a:spcAft>
            </a:pPr>
            <a:r>
              <a:rPr lang="en-US" sz="1100" b="1" dirty="0">
                <a:solidFill>
                  <a:srgbClr val="262626">
                    <a:hueOff val="0"/>
                    <a:satOff val="0"/>
                    <a:lumOff val="0"/>
                    <a:alphaOff val="0"/>
                  </a:srgbClr>
                </a:solidFill>
              </a:rPr>
              <a:t>Not established in Tracker</a:t>
            </a:r>
          </a:p>
        </p:txBody>
      </p:sp>
      <p:grpSp>
        <p:nvGrpSpPr>
          <p:cNvPr id="14" name="Group 13"/>
          <p:cNvGrpSpPr/>
          <p:nvPr/>
        </p:nvGrpSpPr>
        <p:grpSpPr>
          <a:xfrm>
            <a:off x="197288" y="3913800"/>
            <a:ext cx="1881556" cy="345600"/>
            <a:chOff x="6310812" y="2036955"/>
            <a:chExt cx="1881556" cy="345600"/>
          </a:xfrm>
        </p:grpSpPr>
        <p:sp>
          <p:nvSpPr>
            <p:cNvPr id="15" name="Rectangle 14"/>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PfP tool forecast</a:t>
              </a:r>
            </a:p>
          </p:txBody>
        </p:sp>
      </p:grpSp>
      <p:sp>
        <p:nvSpPr>
          <p:cNvPr id="17" name="Rectangle 16"/>
          <p:cNvSpPr/>
          <p:nvPr/>
        </p:nvSpPr>
        <p:spPr>
          <a:xfrm>
            <a:off x="1546864" y="3913820"/>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t" anchorCtr="0">
            <a:noAutofit/>
          </a:bodyPr>
          <a:lstStyle/>
          <a:p>
            <a:pPr defTabSz="912158"/>
            <a:r>
              <a:rPr lang="en-US" sz="1100" b="1" dirty="0">
                <a:solidFill>
                  <a:srgbClr val="262626">
                    <a:hueOff val="0"/>
                    <a:satOff val="0"/>
                    <a:lumOff val="0"/>
                    <a:alphaOff val="0"/>
                  </a:srgbClr>
                </a:solidFill>
                <a:cs typeface="Arial" panose="020B0604020202020204" pitchFamily="34" charset="0"/>
              </a:rPr>
              <a:t>Not forecasted in PfP</a:t>
            </a:r>
          </a:p>
        </p:txBody>
      </p:sp>
      <p:sp>
        <p:nvSpPr>
          <p:cNvPr id="18" name="Text Placeholder 10"/>
          <p:cNvSpPr txBox="1">
            <a:spLocks/>
          </p:cNvSpPr>
          <p:nvPr/>
        </p:nvSpPr>
        <p:spPr>
          <a:xfrm>
            <a:off x="197475" y="4856338"/>
            <a:ext cx="4092570" cy="343076"/>
          </a:xfrm>
          <a:prstGeom prst="rect">
            <a:avLst/>
          </a:prstGeom>
        </p:spPr>
        <p:txBody>
          <a:bodyPr lIns="0"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FY2019-2023 program budget:</a:t>
            </a:r>
          </a:p>
        </p:txBody>
      </p:sp>
      <p:sp>
        <p:nvSpPr>
          <p:cNvPr id="19" name="Text Placeholder 9"/>
          <p:cNvSpPr txBox="1">
            <a:spLocks/>
          </p:cNvSpPr>
          <p:nvPr/>
        </p:nvSpPr>
        <p:spPr>
          <a:xfrm>
            <a:off x="197475" y="5199424"/>
            <a:ext cx="4114800" cy="341896"/>
          </a:xfrm>
          <a:prstGeom prst="rect">
            <a:avLst/>
          </a:prstGeom>
        </p:spPr>
        <p:txBody>
          <a:bodyPr lIns="0" tIns="45609" rIns="0"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262626"/>
                </a:solidFill>
              </a:rPr>
              <a:t>$10.0 million over </a:t>
            </a:r>
            <a:br>
              <a:rPr lang="en-US" sz="1600" b="1" dirty="0">
                <a:solidFill>
                  <a:srgbClr val="262626"/>
                </a:solidFill>
              </a:rPr>
            </a:br>
            <a:r>
              <a:rPr lang="en-US" sz="1600" b="1" dirty="0">
                <a:solidFill>
                  <a:srgbClr val="262626"/>
                </a:solidFill>
              </a:rPr>
              <a:t>five years</a:t>
            </a:r>
          </a:p>
        </p:txBody>
      </p:sp>
      <p:cxnSp>
        <p:nvCxnSpPr>
          <p:cNvPr id="20" name="Straight Connector 19"/>
          <p:cNvCxnSpPr/>
          <p:nvPr/>
        </p:nvCxnSpPr>
        <p:spPr>
          <a:xfrm>
            <a:off x="101876" y="4780644"/>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24" name="Content Placeholder 2"/>
          <p:cNvSpPr>
            <a:spLocks noGrp="1"/>
          </p:cNvSpPr>
          <p:nvPr>
            <p:ph sz="half" idx="1"/>
          </p:nvPr>
        </p:nvSpPr>
        <p:spPr>
          <a:xfrm>
            <a:off x="4885895" y="725577"/>
            <a:ext cx="4114800" cy="880607"/>
          </a:xfrm>
        </p:spPr>
        <p:txBody>
          <a:bodyPr/>
          <a:lstStyle/>
          <a:p>
            <a:pPr marL="0" indent="0">
              <a:buNone/>
            </a:pPr>
            <a:r>
              <a:rPr lang="en-US" b="1" dirty="0"/>
              <a:t>RTA vehicle replacement</a:t>
            </a:r>
          </a:p>
        </p:txBody>
      </p:sp>
      <p:sp>
        <p:nvSpPr>
          <p:cNvPr id="25" name="Content Placeholder 8"/>
          <p:cNvSpPr txBox="1">
            <a:spLocks/>
          </p:cNvSpPr>
          <p:nvPr/>
        </p:nvSpPr>
        <p:spPr>
          <a:xfrm>
            <a:off x="4885895" y="1955529"/>
            <a:ext cx="4114800" cy="1011634"/>
          </a:xfrm>
          <a:prstGeom prst="rect">
            <a:avLst/>
          </a:prstGeom>
        </p:spPr>
        <p:txBody>
          <a:bodyPr vert="horz" lIns="91216" tIns="45609" rIns="91216" bIns="45609"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200" dirty="0">
                <a:solidFill>
                  <a:srgbClr val="262626"/>
                </a:solidFill>
              </a:rPr>
              <a:t>This program replaces existing Regional Transit Authorities’ (RTA) vehicles so that they meet state of good repair standards.</a:t>
            </a:r>
          </a:p>
        </p:txBody>
      </p:sp>
      <p:sp>
        <p:nvSpPr>
          <p:cNvPr id="26" name="Text Placeholder 12"/>
          <p:cNvSpPr txBox="1">
            <a:spLocks/>
          </p:cNvSpPr>
          <p:nvPr/>
        </p:nvSpPr>
        <p:spPr>
          <a:xfrm>
            <a:off x="4885895" y="1677530"/>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purpose and need statement:</a:t>
            </a:r>
          </a:p>
        </p:txBody>
      </p:sp>
      <p:sp>
        <p:nvSpPr>
          <p:cNvPr id="27" name="Text Placeholder 12"/>
          <p:cNvSpPr txBox="1">
            <a:spLocks/>
          </p:cNvSpPr>
          <p:nvPr/>
        </p:nvSpPr>
        <p:spPr>
          <a:xfrm>
            <a:off x="4885895" y="3069103"/>
            <a:ext cx="4114800" cy="230285"/>
          </a:xfrm>
          <a:prstGeom prst="rect">
            <a:avLst/>
          </a:prstGeom>
        </p:spPr>
        <p:txBody>
          <a:bodyPr lIns="91216"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performance:</a:t>
            </a:r>
          </a:p>
        </p:txBody>
      </p:sp>
      <p:grpSp>
        <p:nvGrpSpPr>
          <p:cNvPr id="28" name="Group 27"/>
          <p:cNvGrpSpPr/>
          <p:nvPr/>
        </p:nvGrpSpPr>
        <p:grpSpPr>
          <a:xfrm>
            <a:off x="4981328" y="3397718"/>
            <a:ext cx="1510943" cy="345600"/>
            <a:chOff x="3665356" y="2014191"/>
            <a:chExt cx="1510943" cy="345600"/>
          </a:xfrm>
        </p:grpSpPr>
        <p:sp>
          <p:nvSpPr>
            <p:cNvPr id="29" name="Rectangle 28"/>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29"/>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Tracker target</a:t>
              </a:r>
            </a:p>
          </p:txBody>
        </p:sp>
      </p:grpSp>
      <p:sp>
        <p:nvSpPr>
          <p:cNvPr id="31" name="Rectangle 30"/>
          <p:cNvSpPr/>
          <p:nvPr/>
        </p:nvSpPr>
        <p:spPr>
          <a:xfrm>
            <a:off x="6330883" y="3324231"/>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0" rIns="85134" bIns="95777" numCol="1" spcCol="1270" anchor="ctr" anchorCtr="0">
            <a:noAutofit/>
          </a:bodyPr>
          <a:lstStyle/>
          <a:p>
            <a:pPr marL="0" lvl="1" defTabSz="532094">
              <a:lnSpc>
                <a:spcPct val="90000"/>
              </a:lnSpc>
              <a:spcBef>
                <a:spcPct val="0"/>
              </a:spcBef>
              <a:spcAft>
                <a:spcPct val="15000"/>
              </a:spcAft>
            </a:pPr>
            <a:r>
              <a:rPr lang="en-US" sz="1100" b="1" dirty="0">
                <a:solidFill>
                  <a:srgbClr val="262626">
                    <a:hueOff val="0"/>
                    <a:satOff val="0"/>
                    <a:lumOff val="0"/>
                    <a:alphaOff val="0"/>
                  </a:srgbClr>
                </a:solidFill>
              </a:rPr>
              <a:t>Not established - demand response vehicle age / revenue vehicle condition</a:t>
            </a:r>
          </a:p>
        </p:txBody>
      </p:sp>
      <p:grpSp>
        <p:nvGrpSpPr>
          <p:cNvPr id="32" name="Group 31"/>
          <p:cNvGrpSpPr/>
          <p:nvPr/>
        </p:nvGrpSpPr>
        <p:grpSpPr>
          <a:xfrm>
            <a:off x="4981307" y="3913800"/>
            <a:ext cx="1881556" cy="345600"/>
            <a:chOff x="6310812" y="2036955"/>
            <a:chExt cx="1881556" cy="345600"/>
          </a:xfrm>
        </p:grpSpPr>
        <p:sp>
          <p:nvSpPr>
            <p:cNvPr id="33" name="Rectangle 32"/>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Rectangle 33"/>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094">
                <a:lnSpc>
                  <a:spcPct val="90000"/>
                </a:lnSpc>
                <a:spcBef>
                  <a:spcPct val="0"/>
                </a:spcBef>
                <a:spcAft>
                  <a:spcPct val="35000"/>
                </a:spcAft>
              </a:pPr>
              <a:r>
                <a:rPr lang="en-US" sz="1200" b="1" dirty="0">
                  <a:solidFill>
                    <a:srgbClr val="FFFFFF"/>
                  </a:solidFill>
                </a:rPr>
                <a:t>PfP tool forecast</a:t>
              </a:r>
            </a:p>
          </p:txBody>
        </p:sp>
      </p:grpSp>
      <p:sp>
        <p:nvSpPr>
          <p:cNvPr id="35" name="Rectangle 34"/>
          <p:cNvSpPr/>
          <p:nvPr/>
        </p:nvSpPr>
        <p:spPr>
          <a:xfrm>
            <a:off x="6330883" y="3817568"/>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0" rIns="85134" bIns="95777" numCol="1" spcCol="1270" anchor="ctr" anchorCtr="0">
            <a:noAutofit/>
          </a:bodyPr>
          <a:lstStyle/>
          <a:p>
            <a:pPr defTabSz="912158"/>
            <a:r>
              <a:rPr lang="en-US" sz="1100" b="1" dirty="0">
                <a:solidFill>
                  <a:srgbClr val="262626">
                    <a:hueOff val="0"/>
                    <a:satOff val="0"/>
                    <a:lumOff val="0"/>
                    <a:alphaOff val="0"/>
                  </a:srgbClr>
                </a:solidFill>
                <a:cs typeface="Arial" panose="020B0604020202020204" pitchFamily="34" charset="0"/>
              </a:rPr>
              <a:t>7.4 average fleet age in years (up from 4.9)</a:t>
            </a:r>
          </a:p>
        </p:txBody>
      </p:sp>
      <p:sp>
        <p:nvSpPr>
          <p:cNvPr id="36" name="Text Placeholder 10"/>
          <p:cNvSpPr txBox="1">
            <a:spLocks/>
          </p:cNvSpPr>
          <p:nvPr/>
        </p:nvSpPr>
        <p:spPr>
          <a:xfrm>
            <a:off x="4981494" y="4856338"/>
            <a:ext cx="4092570" cy="343076"/>
          </a:xfrm>
          <a:prstGeom prst="rect">
            <a:avLst/>
          </a:prstGeom>
        </p:spPr>
        <p:txBody>
          <a:bodyPr lIns="0" tIns="45609" rIns="91216"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FY2019-2023 program budget:</a:t>
            </a:r>
          </a:p>
        </p:txBody>
      </p:sp>
      <p:sp>
        <p:nvSpPr>
          <p:cNvPr id="37" name="Text Placeholder 9"/>
          <p:cNvSpPr txBox="1">
            <a:spLocks/>
          </p:cNvSpPr>
          <p:nvPr/>
        </p:nvSpPr>
        <p:spPr>
          <a:xfrm>
            <a:off x="4981494" y="5199424"/>
            <a:ext cx="4114800" cy="341896"/>
          </a:xfrm>
          <a:prstGeom prst="rect">
            <a:avLst/>
          </a:prstGeom>
        </p:spPr>
        <p:txBody>
          <a:bodyPr lIns="0" tIns="45609" rIns="0" bIns="45609"/>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262626"/>
                </a:solidFill>
              </a:rPr>
              <a:t>$92.3 million over </a:t>
            </a:r>
            <a:br>
              <a:rPr lang="en-US" sz="1600" b="1" dirty="0">
                <a:solidFill>
                  <a:srgbClr val="262626"/>
                </a:solidFill>
              </a:rPr>
            </a:br>
            <a:r>
              <a:rPr lang="en-US" sz="1600" b="1" dirty="0">
                <a:solidFill>
                  <a:srgbClr val="262626"/>
                </a:solidFill>
              </a:rPr>
              <a:t>five years</a:t>
            </a:r>
          </a:p>
        </p:txBody>
      </p:sp>
      <p:cxnSp>
        <p:nvCxnSpPr>
          <p:cNvPr id="40" name="Straight Connector 39"/>
          <p:cNvCxnSpPr/>
          <p:nvPr/>
        </p:nvCxnSpPr>
        <p:spPr>
          <a:xfrm>
            <a:off x="481252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885895" y="296716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812526" y="4780644"/>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97291" y="4434622"/>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09" tIns="45609" rIns="91216" bIns="45609" rtlCol="0" anchor="ctr"/>
          <a:lstStyle/>
          <a:p>
            <a:pPr defTabSz="912158"/>
            <a:r>
              <a:rPr lang="en-US" sz="1200" b="1" dirty="0">
                <a:solidFill>
                  <a:srgbClr val="FFFFFF"/>
                </a:solidFill>
              </a:rPr>
              <a:t>Other indicators</a:t>
            </a:r>
          </a:p>
        </p:txBody>
      </p:sp>
      <p:sp>
        <p:nvSpPr>
          <p:cNvPr id="48" name="Rectangle 47"/>
          <p:cNvSpPr/>
          <p:nvPr/>
        </p:nvSpPr>
        <p:spPr>
          <a:xfrm>
            <a:off x="1546864" y="4441038"/>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ctr" anchorCtr="0">
            <a:noAutofit/>
          </a:bodyPr>
          <a:lstStyle/>
          <a:p>
            <a:pPr marL="0" lvl="1" defTabSz="532094">
              <a:lnSpc>
                <a:spcPct val="90000"/>
              </a:lnSpc>
              <a:spcBef>
                <a:spcPct val="0"/>
              </a:spcBef>
              <a:spcAft>
                <a:spcPct val="15000"/>
              </a:spcAft>
            </a:pPr>
            <a:r>
              <a:rPr lang="en-US" sz="1100" b="1" dirty="0">
                <a:solidFill>
                  <a:srgbClr val="262626"/>
                </a:solidFill>
              </a:rPr>
              <a:t>To be determined</a:t>
            </a:r>
          </a:p>
        </p:txBody>
      </p:sp>
      <p:sp>
        <p:nvSpPr>
          <p:cNvPr id="38" name="Rectangle 37"/>
          <p:cNvSpPr/>
          <p:nvPr/>
        </p:nvSpPr>
        <p:spPr>
          <a:xfrm>
            <a:off x="4981311" y="4433741"/>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09" tIns="45609" rIns="91216" bIns="45609" rtlCol="0" anchor="ctr"/>
          <a:lstStyle/>
          <a:p>
            <a:pPr defTabSz="912158"/>
            <a:r>
              <a:rPr lang="en-US" sz="1200" b="1" dirty="0">
                <a:solidFill>
                  <a:srgbClr val="FFFFFF"/>
                </a:solidFill>
              </a:rPr>
              <a:t>Other indicators</a:t>
            </a:r>
          </a:p>
        </p:txBody>
      </p:sp>
      <p:sp>
        <p:nvSpPr>
          <p:cNvPr id="39" name="Rectangle 38"/>
          <p:cNvSpPr/>
          <p:nvPr/>
        </p:nvSpPr>
        <p:spPr>
          <a:xfrm>
            <a:off x="6330883" y="4446712"/>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48" tIns="63848" rIns="85134" bIns="95777" numCol="1" spcCol="1270" anchor="ctr" anchorCtr="0">
            <a:noAutofit/>
          </a:bodyPr>
          <a:lstStyle/>
          <a:p>
            <a:pPr marL="0" lvl="1" defTabSz="532094">
              <a:lnSpc>
                <a:spcPct val="90000"/>
              </a:lnSpc>
              <a:spcBef>
                <a:spcPct val="0"/>
              </a:spcBef>
              <a:spcAft>
                <a:spcPct val="15000"/>
              </a:spcAft>
            </a:pPr>
            <a:r>
              <a:rPr lang="en-US" sz="1100" b="1" dirty="0">
                <a:solidFill>
                  <a:srgbClr val="262626"/>
                </a:solidFill>
              </a:rPr>
              <a:t>To be determined </a:t>
            </a:r>
            <a:endParaRPr lang="en-US" sz="1100" b="1" dirty="0">
              <a:solidFill>
                <a:srgbClr val="FF0000"/>
              </a:solidFill>
            </a:endParaRPr>
          </a:p>
        </p:txBody>
      </p:sp>
    </p:spTree>
    <p:extLst>
      <p:ext uri="{BB962C8B-B14F-4D97-AF65-F5344CB8AC3E}">
        <p14:creationId xmlns:p14="http://schemas.microsoft.com/office/powerpoint/2010/main" val="25101403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355049662"/>
              </p:ext>
            </p:extLst>
          </p:nvPr>
        </p:nvGraphicFramePr>
        <p:xfrm>
          <a:off x="125728" y="657974"/>
          <a:ext cx="8890003" cy="599335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101876" y="76354"/>
            <a:ext cx="8974391" cy="572257"/>
          </a:xfrm>
          <a:solidFill>
            <a:schemeClr val="accent3"/>
          </a:solidFill>
        </p:spPr>
        <p:txBody>
          <a:bodyPr/>
          <a:lstStyle/>
          <a:p>
            <a:r>
              <a:rPr lang="en-US" dirty="0">
                <a:solidFill>
                  <a:schemeClr val="bg1"/>
                </a:solidFill>
              </a:rPr>
              <a:t>Modernization investments by program</a:t>
            </a:r>
          </a:p>
        </p:txBody>
      </p:sp>
      <p:sp>
        <p:nvSpPr>
          <p:cNvPr id="8" name="TextBox 7"/>
          <p:cNvSpPr txBox="1"/>
          <p:nvPr/>
        </p:nvSpPr>
        <p:spPr>
          <a:xfrm>
            <a:off x="6359234" y="788207"/>
            <a:ext cx="2656496" cy="261610"/>
          </a:xfrm>
          <a:prstGeom prst="rect">
            <a:avLst/>
          </a:prstGeom>
          <a:solidFill>
            <a:schemeClr val="accent3"/>
          </a:solidFill>
        </p:spPr>
        <p:txBody>
          <a:bodyPr wrap="none" lIns="91322" tIns="45662" rIns="91322" bIns="45662" rtlCol="0">
            <a:spAutoFit/>
          </a:bodyPr>
          <a:lstStyle/>
          <a:p>
            <a:r>
              <a:rPr lang="en-US" sz="1100" b="1" dirty="0">
                <a:solidFill>
                  <a:schemeClr val="bg1"/>
                </a:solidFill>
              </a:rPr>
              <a:t>Five-year program budget in millions</a:t>
            </a:r>
          </a:p>
        </p:txBody>
      </p:sp>
      <p:graphicFrame>
        <p:nvGraphicFramePr>
          <p:cNvPr id="9" name="Table 8"/>
          <p:cNvGraphicFramePr>
            <a:graphicFrameLocks noGrp="1" noChangeAspect="1"/>
          </p:cNvGraphicFramePr>
          <p:nvPr>
            <p:extLst>
              <p:ext uri="{D42A27DB-BD31-4B8C-83A1-F6EECF244321}">
                <p14:modId xmlns:p14="http://schemas.microsoft.com/office/powerpoint/2010/main" val="2906379622"/>
              </p:ext>
            </p:extLst>
          </p:nvPr>
        </p:nvGraphicFramePr>
        <p:xfrm>
          <a:off x="185419" y="795851"/>
          <a:ext cx="3193885" cy="4448808"/>
        </p:xfrm>
        <a:graphic>
          <a:graphicData uri="http://schemas.openxmlformats.org/drawingml/2006/table">
            <a:tbl>
              <a:tblPr>
                <a:tableStyleId>{5C22544A-7EE6-4342-B048-85BDC9FD1C3A}</a:tableStyleId>
              </a:tblPr>
              <a:tblGrid>
                <a:gridCol w="3193885">
                  <a:extLst>
                    <a:ext uri="{9D8B030D-6E8A-4147-A177-3AD203B41FA5}">
                      <a16:colId xmlns:a16="http://schemas.microsoft.com/office/drawing/2014/main" val="20000"/>
                    </a:ext>
                  </a:extLst>
                </a:gridCol>
              </a:tblGrid>
              <a:tr h="171108">
                <a:tc>
                  <a:txBody>
                    <a:bodyPr/>
                    <a:lstStyle/>
                    <a:p>
                      <a:r>
                        <a:rPr lang="en-US" sz="900" dirty="0"/>
                        <a:t>Aeronautics / Airport administration buildings</a:t>
                      </a:r>
                    </a:p>
                  </a:txBody>
                  <a:tcPr marT="0" marB="0">
                    <a:lnB w="28575"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0"/>
                  </a:ext>
                </a:extLst>
              </a:tr>
              <a:tr h="171108">
                <a:tc>
                  <a:txBody>
                    <a:bodyPr/>
                    <a:lstStyle/>
                    <a:p>
                      <a:r>
                        <a:rPr lang="en-US" sz="900" dirty="0"/>
                        <a:t>Highway / ADA retrofits</a:t>
                      </a:r>
                    </a:p>
                  </a:txBody>
                  <a:tcPr marT="0" marB="0">
                    <a:lnT w="28575" cap="flat" cmpd="sng" algn="ctr">
                      <a:solidFill>
                        <a:schemeClr val="accent3"/>
                      </a:solidFill>
                      <a:prstDash val="solid"/>
                      <a:round/>
                      <a:headEnd type="none" w="med" len="med"/>
                      <a:tailEnd type="none" w="med" len="med"/>
                    </a:lnT>
                    <a:lnB w="12700" cap="flat" cmpd="sng" algn="ctr">
                      <a:solidFill>
                        <a:schemeClr val="accent3"/>
                      </a:solidFill>
                      <a:prstDash val="sysDot"/>
                      <a:round/>
                      <a:headEnd type="none" w="med" len="med"/>
                      <a:tailEnd type="none" w="med" len="med"/>
                    </a:lnB>
                    <a:noFill/>
                  </a:tcPr>
                </a:tc>
                <a:extLst>
                  <a:ext uri="{0D108BD9-81ED-4DB2-BD59-A6C34878D82A}">
                    <a16:rowId xmlns:a16="http://schemas.microsoft.com/office/drawing/2014/main" val="10001"/>
                  </a:ext>
                </a:extLst>
              </a:tr>
              <a:tr h="171108">
                <a:tc>
                  <a:txBody>
                    <a:bodyPr/>
                    <a:lstStyle/>
                    <a:p>
                      <a:r>
                        <a:rPr lang="en-US" sz="900" dirty="0"/>
                        <a:t>Highway</a:t>
                      </a:r>
                      <a:r>
                        <a:rPr lang="en-US" sz="900" baseline="0" dirty="0"/>
                        <a:t> / Complete streets</a:t>
                      </a:r>
                      <a:endParaRPr lang="en-US" sz="900" dirty="0"/>
                    </a:p>
                  </a:txBody>
                  <a:tcPr marT="0" marB="0">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noFill/>
                  </a:tcPr>
                </a:tc>
                <a:extLst>
                  <a:ext uri="{0D108BD9-81ED-4DB2-BD59-A6C34878D82A}">
                    <a16:rowId xmlns:a16="http://schemas.microsoft.com/office/drawing/2014/main" val="10002"/>
                  </a:ext>
                </a:extLst>
              </a:tr>
              <a:tr h="171108">
                <a:tc>
                  <a:txBody>
                    <a:bodyPr/>
                    <a:lstStyle/>
                    <a:p>
                      <a:r>
                        <a:rPr lang="en-US" sz="900" dirty="0"/>
                        <a:t>Highway / Intelligent</a:t>
                      </a:r>
                      <a:r>
                        <a:rPr lang="en-US" sz="900" baseline="0" dirty="0"/>
                        <a:t> transportation systems</a:t>
                      </a:r>
                      <a:endParaRPr lang="en-US" sz="900" dirty="0"/>
                    </a:p>
                  </a:txBody>
                  <a:tcPr marT="0" marB="0">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noFill/>
                  </a:tcPr>
                </a:tc>
                <a:extLst>
                  <a:ext uri="{0D108BD9-81ED-4DB2-BD59-A6C34878D82A}">
                    <a16:rowId xmlns:a16="http://schemas.microsoft.com/office/drawing/2014/main" val="10003"/>
                  </a:ext>
                </a:extLst>
              </a:tr>
              <a:tr h="171108">
                <a:tc>
                  <a:txBody>
                    <a:bodyPr/>
                    <a:lstStyle/>
                    <a:p>
                      <a:r>
                        <a:rPr lang="en-US" sz="900" dirty="0"/>
                        <a:t>Highway / Intersection</a:t>
                      </a:r>
                      <a:r>
                        <a:rPr lang="en-US" sz="900" baseline="0" dirty="0"/>
                        <a:t> improvements</a:t>
                      </a:r>
                      <a:endParaRPr lang="en-US" sz="900" dirty="0"/>
                    </a:p>
                  </a:txBody>
                  <a:tcPr marT="0" marB="0">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noFill/>
                  </a:tcPr>
                </a:tc>
                <a:extLst>
                  <a:ext uri="{0D108BD9-81ED-4DB2-BD59-A6C34878D82A}">
                    <a16:rowId xmlns:a16="http://schemas.microsoft.com/office/drawing/2014/main" val="10004"/>
                  </a:ext>
                </a:extLst>
              </a:tr>
              <a:tr h="171108">
                <a:tc>
                  <a:txBody>
                    <a:bodyPr/>
                    <a:lstStyle/>
                    <a:p>
                      <a:r>
                        <a:rPr lang="en-US" sz="900" dirty="0"/>
                        <a:t>Highway / Roadway</a:t>
                      </a:r>
                      <a:r>
                        <a:rPr lang="en-US" sz="900" baseline="0" dirty="0"/>
                        <a:t> reconstruction</a:t>
                      </a:r>
                      <a:endParaRPr lang="en-US" sz="900" dirty="0"/>
                    </a:p>
                  </a:txBody>
                  <a:tcPr marT="0" marB="0">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noFill/>
                  </a:tcPr>
                </a:tc>
                <a:extLst>
                  <a:ext uri="{0D108BD9-81ED-4DB2-BD59-A6C34878D82A}">
                    <a16:rowId xmlns:a16="http://schemas.microsoft.com/office/drawing/2014/main" val="10005"/>
                  </a:ext>
                </a:extLst>
              </a:tr>
              <a:tr h="171108">
                <a:tc>
                  <a:txBody>
                    <a:bodyPr/>
                    <a:lstStyle/>
                    <a:p>
                      <a:r>
                        <a:rPr lang="en-US" sz="900" dirty="0"/>
                        <a:t>Highway / Allston</a:t>
                      </a:r>
                      <a:r>
                        <a:rPr lang="en-US" sz="900" baseline="0" dirty="0"/>
                        <a:t> multi-modal</a:t>
                      </a:r>
                      <a:endParaRPr lang="en-US" sz="900" dirty="0"/>
                    </a:p>
                  </a:txBody>
                  <a:tcPr marT="0" marB="0">
                    <a:lnT w="12700" cap="flat" cmpd="sng" algn="ctr">
                      <a:solidFill>
                        <a:schemeClr val="accent3"/>
                      </a:solidFill>
                      <a:prstDash val="sysDot"/>
                      <a:round/>
                      <a:headEnd type="none" w="med" len="med"/>
                      <a:tailEnd type="none" w="med" len="med"/>
                    </a:lnT>
                    <a:lnB w="28575"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6"/>
                  </a:ext>
                </a:extLst>
              </a:tr>
              <a:tr h="171108">
                <a:tc>
                  <a:txBody>
                    <a:bodyPr/>
                    <a:lstStyle/>
                    <a:p>
                      <a:r>
                        <a:rPr lang="en-US" sz="900" dirty="0"/>
                        <a:t>Information</a:t>
                      </a:r>
                      <a:r>
                        <a:rPr lang="en-US" sz="900" baseline="0" dirty="0"/>
                        <a:t> Technology / Customer digital experience</a:t>
                      </a:r>
                      <a:endParaRPr lang="en-US" sz="900" dirty="0"/>
                    </a:p>
                  </a:txBody>
                  <a:tcPr marT="0" marB="0">
                    <a:lnT w="28575" cap="flat" cmpd="sng" algn="ctr">
                      <a:solidFill>
                        <a:schemeClr val="accent3"/>
                      </a:solidFill>
                      <a:prstDash val="solid"/>
                      <a:round/>
                      <a:headEnd type="none" w="med" len="med"/>
                      <a:tailEnd type="none" w="med" len="med"/>
                    </a:lnT>
                    <a:lnB w="12700" cap="flat" cmpd="sng" algn="ctr">
                      <a:solidFill>
                        <a:schemeClr val="accent3"/>
                      </a:solidFill>
                      <a:prstDash val="sysDot"/>
                      <a:round/>
                      <a:headEnd type="none" w="med" len="med"/>
                      <a:tailEnd type="none" w="med" len="med"/>
                    </a:lnB>
                    <a:noFill/>
                  </a:tcPr>
                </a:tc>
                <a:extLst>
                  <a:ext uri="{0D108BD9-81ED-4DB2-BD59-A6C34878D82A}">
                    <a16:rowId xmlns:a16="http://schemas.microsoft.com/office/drawing/2014/main" val="10007"/>
                  </a:ext>
                </a:extLst>
              </a:tr>
              <a:tr h="171108">
                <a:tc>
                  <a:txBody>
                    <a:bodyPr/>
                    <a:lstStyle/>
                    <a:p>
                      <a:r>
                        <a:rPr lang="en-US" sz="900" dirty="0"/>
                        <a:t>Information</a:t>
                      </a:r>
                      <a:r>
                        <a:rPr lang="en-US" sz="900" baseline="0" dirty="0"/>
                        <a:t> Technology / Enterprise/BRP/automation</a:t>
                      </a:r>
                      <a:endParaRPr lang="en-US" sz="900" dirty="0"/>
                    </a:p>
                  </a:txBody>
                  <a:tcPr marT="0" marB="0">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noFill/>
                  </a:tcPr>
                </a:tc>
                <a:extLst>
                  <a:ext uri="{0D108BD9-81ED-4DB2-BD59-A6C34878D82A}">
                    <a16:rowId xmlns:a16="http://schemas.microsoft.com/office/drawing/2014/main" val="10008"/>
                  </a:ext>
                </a:extLst>
              </a:tr>
              <a:tr h="171108">
                <a:tc>
                  <a:txBody>
                    <a:bodyPr/>
                    <a:lstStyle/>
                    <a:p>
                      <a:r>
                        <a:rPr lang="en-US" sz="900" dirty="0"/>
                        <a:t>Information Technology / Workforce productivity</a:t>
                      </a:r>
                    </a:p>
                  </a:txBody>
                  <a:tcPr marT="0" marB="0">
                    <a:lnT w="12700" cap="flat" cmpd="sng" algn="ctr">
                      <a:solidFill>
                        <a:schemeClr val="accent3"/>
                      </a:solidFill>
                      <a:prstDash val="sysDot"/>
                      <a:round/>
                      <a:headEnd type="none" w="med" len="med"/>
                      <a:tailEnd type="none" w="med" len="med"/>
                    </a:lnT>
                    <a:lnB w="28575"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9"/>
                  </a:ext>
                </a:extLst>
              </a:tr>
              <a:tr h="171108">
                <a:tc>
                  <a:txBody>
                    <a:bodyPr/>
                    <a:lstStyle/>
                    <a:p>
                      <a:r>
                        <a:rPr lang="en-US" sz="900" dirty="0"/>
                        <a:t>MBTA / Accessibility</a:t>
                      </a:r>
                    </a:p>
                  </a:txBody>
                  <a:tcPr marT="0" marB="0">
                    <a:lnT w="28575" cap="flat" cmpd="sng" algn="ctr">
                      <a:solidFill>
                        <a:schemeClr val="accent3"/>
                      </a:solidFill>
                      <a:prstDash val="solid"/>
                      <a:round/>
                      <a:headEnd type="none" w="med" len="med"/>
                      <a:tailEnd type="none" w="med" len="med"/>
                    </a:lnT>
                    <a:lnB w="12700" cap="flat" cmpd="sng" algn="ctr">
                      <a:solidFill>
                        <a:schemeClr val="accent3"/>
                      </a:solidFill>
                      <a:prstDash val="sysDot"/>
                      <a:round/>
                      <a:headEnd type="none" w="med" len="med"/>
                      <a:tailEnd type="none" w="med" len="med"/>
                    </a:lnB>
                    <a:noFill/>
                  </a:tcPr>
                </a:tc>
                <a:extLst>
                  <a:ext uri="{0D108BD9-81ED-4DB2-BD59-A6C34878D82A}">
                    <a16:rowId xmlns:a16="http://schemas.microsoft.com/office/drawing/2014/main" val="10010"/>
                  </a:ext>
                </a:extLst>
              </a:tr>
              <a:tr h="171108">
                <a:tc>
                  <a:txBody>
                    <a:bodyPr/>
                    <a:lstStyle/>
                    <a:p>
                      <a:r>
                        <a:rPr lang="en-US" sz="900" dirty="0"/>
                        <a:t>MBTA / Risk Management and Mitigation</a:t>
                      </a:r>
                    </a:p>
                  </a:txBody>
                  <a:tcPr marT="0" marB="0">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noFill/>
                  </a:tcPr>
                </a:tc>
                <a:extLst>
                  <a:ext uri="{0D108BD9-81ED-4DB2-BD59-A6C34878D82A}">
                    <a16:rowId xmlns:a16="http://schemas.microsoft.com/office/drawing/2014/main" val="10011"/>
                  </a:ext>
                </a:extLst>
              </a:tr>
              <a:tr h="1711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t>MBTA</a:t>
                      </a:r>
                      <a:r>
                        <a:rPr lang="en-US" sz="900" baseline="0" dirty="0"/>
                        <a:t> / Commuter Rail Safety and Resiliency</a:t>
                      </a:r>
                      <a:endParaRPr lang="en-US" sz="900" dirty="0"/>
                    </a:p>
                  </a:txBody>
                  <a:tcPr marT="0" marB="0">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noFill/>
                  </a:tcPr>
                </a:tc>
                <a:extLst>
                  <a:ext uri="{0D108BD9-81ED-4DB2-BD59-A6C34878D82A}">
                    <a16:rowId xmlns:a16="http://schemas.microsoft.com/office/drawing/2014/main" val="10012"/>
                  </a:ext>
                </a:extLst>
              </a:tr>
              <a:tr h="171108">
                <a:tc>
                  <a:txBody>
                    <a:bodyPr/>
                    <a:lstStyle/>
                    <a:p>
                      <a:r>
                        <a:rPr lang="en-US" sz="900" dirty="0"/>
                        <a:t>MBTA / Red Line/Orange Line Improvements</a:t>
                      </a:r>
                    </a:p>
                  </a:txBody>
                  <a:tcPr marT="0" marB="0">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noFill/>
                  </a:tcPr>
                </a:tc>
                <a:extLst>
                  <a:ext uri="{0D108BD9-81ED-4DB2-BD59-A6C34878D82A}">
                    <a16:rowId xmlns:a16="http://schemas.microsoft.com/office/drawing/2014/main" val="10013"/>
                  </a:ext>
                </a:extLst>
              </a:tr>
              <a:tr h="171108">
                <a:tc>
                  <a:txBody>
                    <a:bodyPr/>
                    <a:lstStyle/>
                    <a:p>
                      <a:r>
                        <a:rPr lang="en-US" sz="900" dirty="0"/>
                        <a:t>MBTA / AFC 2.0</a:t>
                      </a:r>
                    </a:p>
                  </a:txBody>
                  <a:tcPr marT="0" marB="0">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noFill/>
                  </a:tcPr>
                </a:tc>
                <a:extLst>
                  <a:ext uri="{0D108BD9-81ED-4DB2-BD59-A6C34878D82A}">
                    <a16:rowId xmlns:a16="http://schemas.microsoft.com/office/drawing/2014/main" val="10014"/>
                  </a:ext>
                </a:extLst>
              </a:tr>
              <a:tr h="171108">
                <a:tc>
                  <a:txBody>
                    <a:bodyPr/>
                    <a:lstStyle/>
                    <a:p>
                      <a:r>
                        <a:rPr lang="en-US" sz="900" dirty="0"/>
                        <a:t>MBTA / Customer Experience and</a:t>
                      </a:r>
                      <a:r>
                        <a:rPr lang="en-US" sz="900" baseline="0" dirty="0"/>
                        <a:t> Technology</a:t>
                      </a:r>
                      <a:endParaRPr lang="en-US" sz="900" dirty="0"/>
                    </a:p>
                  </a:txBody>
                  <a:tcPr marT="0" marB="0">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noFill/>
                  </a:tcPr>
                </a:tc>
                <a:extLst>
                  <a:ext uri="{0D108BD9-81ED-4DB2-BD59-A6C34878D82A}">
                    <a16:rowId xmlns:a16="http://schemas.microsoft.com/office/drawing/2014/main" val="10015"/>
                  </a:ext>
                </a:extLst>
              </a:tr>
              <a:tr h="171108">
                <a:tc>
                  <a:txBody>
                    <a:bodyPr/>
                    <a:lstStyle/>
                    <a:p>
                      <a:r>
                        <a:rPr lang="en-US" sz="900" dirty="0"/>
                        <a:t>MBTA</a:t>
                      </a:r>
                      <a:r>
                        <a:rPr lang="en-US" sz="900" baseline="0" dirty="0"/>
                        <a:t> / Process Improvements and Innovation</a:t>
                      </a:r>
                      <a:endParaRPr lang="en-US" sz="900" dirty="0"/>
                    </a:p>
                  </a:txBody>
                  <a:tcPr marT="0" marB="0">
                    <a:lnT w="12700" cap="flat" cmpd="sng" algn="ctr">
                      <a:solidFill>
                        <a:schemeClr val="accent3"/>
                      </a:solidFill>
                      <a:prstDash val="sysDot"/>
                      <a:round/>
                      <a:headEnd type="none" w="med" len="med"/>
                      <a:tailEnd type="none" w="med" len="med"/>
                    </a:lnT>
                    <a:lnB w="28575"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16"/>
                  </a:ext>
                </a:extLst>
              </a:tr>
              <a:tr h="171108">
                <a:tc>
                  <a:txBody>
                    <a:bodyPr/>
                    <a:lstStyle/>
                    <a:p>
                      <a:r>
                        <a:rPr lang="en-US" sz="900" dirty="0"/>
                        <a:t>Rail</a:t>
                      </a:r>
                      <a:r>
                        <a:rPr lang="en-US" sz="900" baseline="0" dirty="0"/>
                        <a:t> / Facility modernization</a:t>
                      </a:r>
                      <a:endParaRPr lang="en-US" sz="900" dirty="0"/>
                    </a:p>
                  </a:txBody>
                  <a:tcPr marT="0" marB="0">
                    <a:lnT w="28575" cap="flat" cmpd="sng" algn="ctr">
                      <a:solidFill>
                        <a:schemeClr val="accent3"/>
                      </a:solidFill>
                      <a:prstDash val="solid"/>
                      <a:round/>
                      <a:headEnd type="none" w="med" len="med"/>
                      <a:tailEnd type="none" w="med" len="med"/>
                    </a:lnT>
                    <a:lnB w="12700" cap="flat" cmpd="sng" algn="ctr">
                      <a:solidFill>
                        <a:schemeClr val="accent3"/>
                      </a:solidFill>
                      <a:prstDash val="sysDot"/>
                      <a:round/>
                      <a:headEnd type="none" w="med" len="med"/>
                      <a:tailEnd type="none" w="med" len="med"/>
                    </a:lnB>
                    <a:noFill/>
                  </a:tcPr>
                </a:tc>
                <a:extLst>
                  <a:ext uri="{0D108BD9-81ED-4DB2-BD59-A6C34878D82A}">
                    <a16:rowId xmlns:a16="http://schemas.microsoft.com/office/drawing/2014/main" val="10017"/>
                  </a:ext>
                </a:extLst>
              </a:tr>
              <a:tr h="171108">
                <a:tc>
                  <a:txBody>
                    <a:bodyPr/>
                    <a:lstStyle/>
                    <a:p>
                      <a:r>
                        <a:rPr lang="en-US" sz="900" dirty="0"/>
                        <a:t>Rail / Industrial rail</a:t>
                      </a:r>
                      <a:r>
                        <a:rPr lang="en-US" sz="900" baseline="0" dirty="0"/>
                        <a:t> access program</a:t>
                      </a:r>
                      <a:endParaRPr lang="en-US" sz="900" dirty="0"/>
                    </a:p>
                  </a:txBody>
                  <a:tcPr marT="0" marB="0">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noFill/>
                  </a:tcPr>
                </a:tc>
                <a:extLst>
                  <a:ext uri="{0D108BD9-81ED-4DB2-BD59-A6C34878D82A}">
                    <a16:rowId xmlns:a16="http://schemas.microsoft.com/office/drawing/2014/main" val="10018"/>
                  </a:ext>
                </a:extLst>
              </a:tr>
              <a:tr h="171108">
                <a:tc>
                  <a:txBody>
                    <a:bodyPr/>
                    <a:lstStyle/>
                    <a:p>
                      <a:r>
                        <a:rPr lang="en-US" sz="900" dirty="0"/>
                        <a:t>Rail / Track and right-of-way modernization</a:t>
                      </a:r>
                    </a:p>
                  </a:txBody>
                  <a:tcPr marT="0" marB="0">
                    <a:lnT w="12700" cap="flat" cmpd="sng" algn="ctr">
                      <a:solidFill>
                        <a:schemeClr val="accent3"/>
                      </a:solidFill>
                      <a:prstDash val="sysDot"/>
                      <a:round/>
                      <a:headEnd type="none" w="med" len="med"/>
                      <a:tailEnd type="none" w="med" len="med"/>
                    </a:lnT>
                    <a:lnB w="28575"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19"/>
                  </a:ext>
                </a:extLst>
              </a:tr>
              <a:tr h="171108">
                <a:tc>
                  <a:txBody>
                    <a:bodyPr/>
                    <a:lstStyle/>
                    <a:p>
                      <a:r>
                        <a:rPr lang="en-US" sz="900" dirty="0"/>
                        <a:t>Registry</a:t>
                      </a:r>
                      <a:r>
                        <a:rPr lang="en-US" sz="900" baseline="0" dirty="0"/>
                        <a:t> / ATLAS</a:t>
                      </a:r>
                      <a:endParaRPr lang="en-US" sz="900" dirty="0"/>
                    </a:p>
                  </a:txBody>
                  <a:tcPr marT="0" marB="0">
                    <a:lnT w="28575" cap="flat" cmpd="sng" algn="ctr">
                      <a:solidFill>
                        <a:schemeClr val="accent3"/>
                      </a:solidFill>
                      <a:prstDash val="solid"/>
                      <a:round/>
                      <a:headEnd type="none" w="med" len="med"/>
                      <a:tailEnd type="none" w="med" len="med"/>
                    </a:lnT>
                    <a:lnB w="12700" cap="flat" cmpd="sng" algn="ctr">
                      <a:solidFill>
                        <a:schemeClr val="accent3"/>
                      </a:solidFill>
                      <a:prstDash val="sysDot"/>
                      <a:round/>
                      <a:headEnd type="none" w="med" len="med"/>
                      <a:tailEnd type="none" w="med" len="med"/>
                    </a:lnB>
                    <a:noFill/>
                  </a:tcPr>
                </a:tc>
                <a:extLst>
                  <a:ext uri="{0D108BD9-81ED-4DB2-BD59-A6C34878D82A}">
                    <a16:rowId xmlns:a16="http://schemas.microsoft.com/office/drawing/2014/main" val="10020"/>
                  </a:ext>
                </a:extLst>
              </a:tr>
              <a:tr h="171108">
                <a:tc>
                  <a:txBody>
                    <a:bodyPr/>
                    <a:lstStyle/>
                    <a:p>
                      <a:r>
                        <a:rPr lang="en-US" sz="900" dirty="0"/>
                        <a:t>Registry</a:t>
                      </a:r>
                      <a:r>
                        <a:rPr lang="en-US" sz="900" baseline="0" dirty="0"/>
                        <a:t> / Customer service modernization</a:t>
                      </a:r>
                      <a:endParaRPr lang="en-US" sz="900" dirty="0"/>
                    </a:p>
                  </a:txBody>
                  <a:tcPr marT="0" marB="0">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noFill/>
                  </a:tcPr>
                </a:tc>
                <a:extLst>
                  <a:ext uri="{0D108BD9-81ED-4DB2-BD59-A6C34878D82A}">
                    <a16:rowId xmlns:a16="http://schemas.microsoft.com/office/drawing/2014/main" val="10021"/>
                  </a:ext>
                </a:extLst>
              </a:tr>
              <a:tr h="171108">
                <a:tc>
                  <a:txBody>
                    <a:bodyPr/>
                    <a:lstStyle/>
                    <a:p>
                      <a:r>
                        <a:rPr lang="en-US" sz="900" dirty="0"/>
                        <a:t>Registry</a:t>
                      </a:r>
                      <a:r>
                        <a:rPr lang="en-US" sz="900" baseline="0" dirty="0"/>
                        <a:t> / Kiosks</a:t>
                      </a:r>
                      <a:endParaRPr lang="en-US" sz="900" dirty="0"/>
                    </a:p>
                  </a:txBody>
                  <a:tcPr marT="0" marB="0">
                    <a:lnT w="12700" cap="flat" cmpd="sng" algn="ctr">
                      <a:solidFill>
                        <a:schemeClr val="accent3"/>
                      </a:solidFill>
                      <a:prstDash val="sysDot"/>
                      <a:round/>
                      <a:headEnd type="none" w="med" len="med"/>
                      <a:tailEnd type="none" w="med" len="med"/>
                    </a:lnT>
                    <a:lnB w="28575"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22"/>
                  </a:ext>
                </a:extLst>
              </a:tr>
              <a:tr h="171108">
                <a:tc>
                  <a:txBody>
                    <a:bodyPr/>
                    <a:lstStyle/>
                    <a:p>
                      <a:r>
                        <a:rPr lang="en-US" sz="900" dirty="0"/>
                        <a:t>Transit / RTA facility and system modernization</a:t>
                      </a:r>
                    </a:p>
                  </a:txBody>
                  <a:tcPr marT="0" marB="0">
                    <a:lnT w="28575" cap="flat" cmpd="sng" algn="ctr">
                      <a:solidFill>
                        <a:schemeClr val="accent3"/>
                      </a:solidFill>
                      <a:prstDash val="solid"/>
                      <a:round/>
                      <a:headEnd type="none" w="med" len="med"/>
                      <a:tailEnd type="none" w="med" len="med"/>
                    </a:lnT>
                    <a:lnB w="12700" cap="flat" cmpd="sng" algn="ctr">
                      <a:solidFill>
                        <a:schemeClr val="accent3"/>
                      </a:solidFill>
                      <a:prstDash val="sysDot"/>
                      <a:round/>
                      <a:headEnd type="none" w="med" len="med"/>
                      <a:tailEnd type="none" w="med" len="med"/>
                    </a:lnB>
                    <a:noFill/>
                  </a:tcPr>
                </a:tc>
                <a:extLst>
                  <a:ext uri="{0D108BD9-81ED-4DB2-BD59-A6C34878D82A}">
                    <a16:rowId xmlns:a16="http://schemas.microsoft.com/office/drawing/2014/main" val="10023"/>
                  </a:ext>
                </a:extLst>
              </a:tr>
              <a:tr h="171108">
                <a:tc>
                  <a:txBody>
                    <a:bodyPr/>
                    <a:lstStyle/>
                    <a:p>
                      <a:r>
                        <a:rPr lang="en-US" sz="900" dirty="0"/>
                        <a:t>Transit</a:t>
                      </a:r>
                      <a:r>
                        <a:rPr lang="en-US" sz="900" baseline="0" dirty="0"/>
                        <a:t> / RTA fleet upgrades</a:t>
                      </a:r>
                      <a:endParaRPr lang="en-US" sz="900" dirty="0"/>
                    </a:p>
                  </a:txBody>
                  <a:tcPr marT="0" marB="0">
                    <a:lnT w="12700" cap="flat" cmpd="sng" algn="ctr">
                      <a:solidFill>
                        <a:schemeClr val="accent3"/>
                      </a:solidFill>
                      <a:prstDash val="sysDot"/>
                      <a:round/>
                      <a:headEnd type="none" w="med" len="med"/>
                      <a:tailEnd type="none" w="med" len="med"/>
                    </a:lnT>
                    <a:lnB w="12700" cap="flat" cmpd="sng" algn="ctr">
                      <a:solidFill>
                        <a:schemeClr val="accent3"/>
                      </a:solidFill>
                      <a:prstDash val="sysDot"/>
                      <a:round/>
                      <a:headEnd type="none" w="med" len="med"/>
                      <a:tailEnd type="none" w="med" len="med"/>
                    </a:lnB>
                    <a:noFill/>
                  </a:tcPr>
                </a:tc>
                <a:extLst>
                  <a:ext uri="{0D108BD9-81ED-4DB2-BD59-A6C34878D82A}">
                    <a16:rowId xmlns:a16="http://schemas.microsoft.com/office/drawing/2014/main" val="10024"/>
                  </a:ext>
                </a:extLst>
              </a:tr>
              <a:tr h="171108">
                <a:tc>
                  <a:txBody>
                    <a:bodyPr/>
                    <a:lstStyle/>
                    <a:p>
                      <a:r>
                        <a:rPr lang="en-US" sz="900" dirty="0"/>
                        <a:t>Transit / RTA replacement</a:t>
                      </a:r>
                      <a:r>
                        <a:rPr lang="en-US" sz="900" baseline="0" dirty="0"/>
                        <a:t> facilities</a:t>
                      </a:r>
                      <a:endParaRPr lang="en-US" sz="900" dirty="0"/>
                    </a:p>
                  </a:txBody>
                  <a:tcPr marT="0" marB="0">
                    <a:lnT w="12700" cap="flat" cmpd="sng" algn="ctr">
                      <a:solidFill>
                        <a:schemeClr val="accent3"/>
                      </a:solidFill>
                      <a:prstDash val="sysDot"/>
                      <a:round/>
                      <a:headEnd type="none" w="med" len="med"/>
                      <a:tailEnd type="none" w="med" len="med"/>
                    </a:lnT>
                    <a:lnB w="12700" cap="flat" cmpd="sng" algn="ctr">
                      <a:noFill/>
                      <a:prstDash val="sysDot"/>
                      <a:round/>
                      <a:headEnd type="none" w="med" len="med"/>
                      <a:tailEnd type="none" w="med" len="med"/>
                    </a:lnB>
                    <a:noFill/>
                  </a:tcPr>
                </a:tc>
                <a:extLst>
                  <a:ext uri="{0D108BD9-81ED-4DB2-BD59-A6C34878D82A}">
                    <a16:rowId xmlns:a16="http://schemas.microsoft.com/office/drawing/2014/main" val="1002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829226211"/>
              </p:ext>
            </p:extLst>
          </p:nvPr>
        </p:nvGraphicFramePr>
        <p:xfrm>
          <a:off x="350695" y="5612425"/>
          <a:ext cx="8129656" cy="535000"/>
        </p:xfrm>
        <a:graphic>
          <a:graphicData uri="http://schemas.openxmlformats.org/drawingml/2006/table">
            <a:tbl>
              <a:tblPr firstRow="1" bandRow="1">
                <a:tableStyleId>{5C22544A-7EE6-4342-B048-85BDC9FD1C3A}</a:tableStyleId>
              </a:tblPr>
              <a:tblGrid>
                <a:gridCol w="1016207">
                  <a:extLst>
                    <a:ext uri="{9D8B030D-6E8A-4147-A177-3AD203B41FA5}">
                      <a16:colId xmlns:a16="http://schemas.microsoft.com/office/drawing/2014/main" val="20000"/>
                    </a:ext>
                  </a:extLst>
                </a:gridCol>
                <a:gridCol w="1016207">
                  <a:extLst>
                    <a:ext uri="{9D8B030D-6E8A-4147-A177-3AD203B41FA5}">
                      <a16:colId xmlns:a16="http://schemas.microsoft.com/office/drawing/2014/main" val="20001"/>
                    </a:ext>
                  </a:extLst>
                </a:gridCol>
                <a:gridCol w="1016207">
                  <a:extLst>
                    <a:ext uri="{9D8B030D-6E8A-4147-A177-3AD203B41FA5}">
                      <a16:colId xmlns:a16="http://schemas.microsoft.com/office/drawing/2014/main" val="20002"/>
                    </a:ext>
                  </a:extLst>
                </a:gridCol>
                <a:gridCol w="1016207">
                  <a:extLst>
                    <a:ext uri="{9D8B030D-6E8A-4147-A177-3AD203B41FA5}">
                      <a16:colId xmlns:a16="http://schemas.microsoft.com/office/drawing/2014/main" val="20003"/>
                    </a:ext>
                  </a:extLst>
                </a:gridCol>
                <a:gridCol w="1016207">
                  <a:extLst>
                    <a:ext uri="{9D8B030D-6E8A-4147-A177-3AD203B41FA5}">
                      <a16:colId xmlns:a16="http://schemas.microsoft.com/office/drawing/2014/main" val="20004"/>
                    </a:ext>
                  </a:extLst>
                </a:gridCol>
                <a:gridCol w="1016207">
                  <a:extLst>
                    <a:ext uri="{9D8B030D-6E8A-4147-A177-3AD203B41FA5}">
                      <a16:colId xmlns:a16="http://schemas.microsoft.com/office/drawing/2014/main" val="20005"/>
                    </a:ext>
                  </a:extLst>
                </a:gridCol>
                <a:gridCol w="1016207">
                  <a:extLst>
                    <a:ext uri="{9D8B030D-6E8A-4147-A177-3AD203B41FA5}">
                      <a16:colId xmlns:a16="http://schemas.microsoft.com/office/drawing/2014/main" val="20006"/>
                    </a:ext>
                  </a:extLst>
                </a:gridCol>
                <a:gridCol w="1016207">
                  <a:extLst>
                    <a:ext uri="{9D8B030D-6E8A-4147-A177-3AD203B41FA5}">
                      <a16:colId xmlns:a16="http://schemas.microsoft.com/office/drawing/2014/main" val="20007"/>
                    </a:ext>
                  </a:extLst>
                </a:gridCol>
              </a:tblGrid>
              <a:tr h="267500">
                <a:tc>
                  <a:txBody>
                    <a:bodyPr/>
                    <a:lstStyle/>
                    <a:p>
                      <a:r>
                        <a:rPr lang="en-US" sz="1100" b="1" dirty="0"/>
                        <a:t>Aeronautics</a:t>
                      </a:r>
                    </a:p>
                  </a:txBody>
                  <a:tcPr>
                    <a:lnR w="9525" cap="flat" cmpd="sng" algn="ctr">
                      <a:solidFill>
                        <a:schemeClr val="accent3"/>
                      </a:solidFill>
                      <a:prstDash val="sysDot"/>
                      <a:round/>
                      <a:headEnd type="none" w="med" len="med"/>
                      <a:tailEnd type="none" w="med" len="med"/>
                    </a:lnR>
                    <a:solidFill>
                      <a:schemeClr val="accent3"/>
                    </a:solidFill>
                  </a:tcPr>
                </a:tc>
                <a:tc>
                  <a:txBody>
                    <a:bodyPr/>
                    <a:lstStyle/>
                    <a:p>
                      <a:r>
                        <a:rPr lang="en-US" sz="1100" b="1" dirty="0"/>
                        <a:t>Highway</a:t>
                      </a:r>
                    </a:p>
                  </a:txBody>
                  <a:tcPr>
                    <a:lnL w="9525" cap="flat" cmpd="sng" algn="ctr">
                      <a:solidFill>
                        <a:schemeClr val="accent3"/>
                      </a:solidFill>
                      <a:prstDash val="sysDot"/>
                      <a:round/>
                      <a:headEnd type="none" w="med" len="med"/>
                      <a:tailEnd type="none" w="med" len="med"/>
                    </a:lnL>
                    <a:lnR w="9525" cap="flat" cmpd="sng" algn="ctr">
                      <a:solidFill>
                        <a:schemeClr val="accent3"/>
                      </a:solidFill>
                      <a:prstDash val="sysDot"/>
                      <a:round/>
                      <a:headEnd type="none" w="med" len="med"/>
                      <a:tailEnd type="none" w="med" len="med"/>
                    </a:lnR>
                    <a:solidFill>
                      <a:schemeClr val="accent3"/>
                    </a:solidFill>
                  </a:tcPr>
                </a:tc>
                <a:tc>
                  <a:txBody>
                    <a:bodyPr/>
                    <a:lstStyle/>
                    <a:p>
                      <a:r>
                        <a:rPr lang="en-US" sz="1100" b="1" dirty="0"/>
                        <a:t>IT</a:t>
                      </a:r>
                    </a:p>
                  </a:txBody>
                  <a:tcPr>
                    <a:lnL w="9525" cap="flat" cmpd="sng" algn="ctr">
                      <a:solidFill>
                        <a:schemeClr val="accent3"/>
                      </a:solidFill>
                      <a:prstDash val="sysDot"/>
                      <a:round/>
                      <a:headEnd type="none" w="med" len="med"/>
                      <a:tailEnd type="none" w="med" len="med"/>
                    </a:lnL>
                    <a:lnR w="9525" cap="flat" cmpd="sng" algn="ctr">
                      <a:solidFill>
                        <a:schemeClr val="accent3"/>
                      </a:solidFill>
                      <a:prstDash val="sysDot"/>
                      <a:round/>
                      <a:headEnd type="none" w="med" len="med"/>
                      <a:tailEnd type="none" w="med" len="med"/>
                    </a:lnR>
                    <a:solidFill>
                      <a:schemeClr val="accent3"/>
                    </a:solidFill>
                  </a:tcPr>
                </a:tc>
                <a:tc>
                  <a:txBody>
                    <a:bodyPr/>
                    <a:lstStyle/>
                    <a:p>
                      <a:r>
                        <a:rPr lang="en-US" sz="1100" b="1" dirty="0"/>
                        <a:t>MBTA</a:t>
                      </a:r>
                    </a:p>
                  </a:txBody>
                  <a:tcPr>
                    <a:lnL w="9525" cap="flat" cmpd="sng" algn="ctr">
                      <a:solidFill>
                        <a:schemeClr val="accent3"/>
                      </a:solidFill>
                      <a:prstDash val="sysDot"/>
                      <a:round/>
                      <a:headEnd type="none" w="med" len="med"/>
                      <a:tailEnd type="none" w="med" len="med"/>
                    </a:lnL>
                    <a:lnR w="9525" cap="flat" cmpd="sng" algn="ctr">
                      <a:solidFill>
                        <a:schemeClr val="accent3"/>
                      </a:solidFill>
                      <a:prstDash val="sysDot"/>
                      <a:round/>
                      <a:headEnd type="none" w="med" len="med"/>
                      <a:tailEnd type="none" w="med" len="med"/>
                    </a:lnR>
                    <a:solidFill>
                      <a:schemeClr val="accent3"/>
                    </a:solidFill>
                  </a:tcPr>
                </a:tc>
                <a:tc>
                  <a:txBody>
                    <a:bodyPr/>
                    <a:lstStyle/>
                    <a:p>
                      <a:r>
                        <a:rPr lang="en-US" sz="1100" b="1" dirty="0"/>
                        <a:t>Rail</a:t>
                      </a:r>
                    </a:p>
                  </a:txBody>
                  <a:tcPr>
                    <a:lnL w="9525" cap="flat" cmpd="sng" algn="ctr">
                      <a:solidFill>
                        <a:schemeClr val="accent3"/>
                      </a:solidFill>
                      <a:prstDash val="sysDot"/>
                      <a:round/>
                      <a:headEnd type="none" w="med" len="med"/>
                      <a:tailEnd type="none" w="med" len="med"/>
                    </a:lnL>
                    <a:lnR w="9525" cap="flat" cmpd="sng" algn="ctr">
                      <a:solidFill>
                        <a:schemeClr val="accent3"/>
                      </a:solidFill>
                      <a:prstDash val="sysDot"/>
                      <a:round/>
                      <a:headEnd type="none" w="med" len="med"/>
                      <a:tailEnd type="none" w="med" len="med"/>
                    </a:lnR>
                    <a:solidFill>
                      <a:schemeClr val="accent3"/>
                    </a:solidFill>
                  </a:tcPr>
                </a:tc>
                <a:tc>
                  <a:txBody>
                    <a:bodyPr/>
                    <a:lstStyle/>
                    <a:p>
                      <a:r>
                        <a:rPr lang="en-US" sz="1100" b="1" dirty="0"/>
                        <a:t>RMV</a:t>
                      </a:r>
                    </a:p>
                  </a:txBody>
                  <a:tcPr>
                    <a:lnL w="9525" cap="flat" cmpd="sng" algn="ctr">
                      <a:solidFill>
                        <a:schemeClr val="accent3"/>
                      </a:solidFill>
                      <a:prstDash val="sysDot"/>
                      <a:round/>
                      <a:headEnd type="none" w="med" len="med"/>
                      <a:tailEnd type="none" w="med" len="med"/>
                    </a:lnL>
                    <a:lnR w="9525" cap="flat" cmpd="sng" algn="ctr">
                      <a:solidFill>
                        <a:schemeClr val="accent3"/>
                      </a:solidFill>
                      <a:prstDash val="sysDot"/>
                      <a:round/>
                      <a:headEnd type="none" w="med" len="med"/>
                      <a:tailEnd type="none" w="med" len="med"/>
                    </a:lnR>
                    <a:solidFill>
                      <a:schemeClr val="accent3"/>
                    </a:solidFill>
                  </a:tcPr>
                </a:tc>
                <a:tc>
                  <a:txBody>
                    <a:bodyPr/>
                    <a:lstStyle/>
                    <a:p>
                      <a:r>
                        <a:rPr lang="en-US" sz="1100" b="1" dirty="0"/>
                        <a:t>Transit</a:t>
                      </a:r>
                    </a:p>
                  </a:txBody>
                  <a:tcPr>
                    <a:lnL w="9525" cap="flat" cmpd="sng" algn="ctr">
                      <a:solidFill>
                        <a:schemeClr val="accent3"/>
                      </a:solidFill>
                      <a:prstDash val="sysDot"/>
                      <a:round/>
                      <a:headEnd type="none" w="med" len="med"/>
                      <a:tailEnd type="none" w="med" len="med"/>
                    </a:lnL>
                    <a:lnR w="9525" cap="flat" cmpd="sng" algn="ctr">
                      <a:solidFill>
                        <a:schemeClr val="accent3"/>
                      </a:solidFill>
                      <a:prstDash val="sysDot"/>
                      <a:round/>
                      <a:headEnd type="none" w="med" len="med"/>
                      <a:tailEnd type="none" w="med" len="med"/>
                    </a:lnR>
                    <a:solidFill>
                      <a:schemeClr val="accent3"/>
                    </a:solidFill>
                  </a:tcPr>
                </a:tc>
                <a:tc>
                  <a:txBody>
                    <a:bodyPr/>
                    <a:lstStyle/>
                    <a:p>
                      <a:r>
                        <a:rPr lang="en-US" sz="1100" b="1" dirty="0"/>
                        <a:t>Total </a:t>
                      </a:r>
                      <a:r>
                        <a:rPr lang="en-US" sz="800" b="0" i="1" dirty="0"/>
                        <a:t>SFY19-23</a:t>
                      </a:r>
                      <a:endParaRPr lang="en-US" sz="1100" b="0" i="1" dirty="0"/>
                    </a:p>
                  </a:txBody>
                  <a:tcPr>
                    <a:lnL w="9525" cap="flat" cmpd="sng" algn="ctr">
                      <a:solidFill>
                        <a:schemeClr val="accent3"/>
                      </a:solidFill>
                      <a:prstDash val="sysDot"/>
                      <a:round/>
                      <a:headEnd type="none" w="med" len="med"/>
                      <a:tailEnd type="none" w="med" len="med"/>
                    </a:lnL>
                    <a:solidFill>
                      <a:schemeClr val="accent3"/>
                    </a:solidFill>
                  </a:tcPr>
                </a:tc>
                <a:extLst>
                  <a:ext uri="{0D108BD9-81ED-4DB2-BD59-A6C34878D82A}">
                    <a16:rowId xmlns:a16="http://schemas.microsoft.com/office/drawing/2014/main" val="10000"/>
                  </a:ext>
                </a:extLst>
              </a:tr>
              <a:tr h="267500">
                <a:tc>
                  <a:txBody>
                    <a:bodyPr/>
                    <a:lstStyle/>
                    <a:p>
                      <a:r>
                        <a:rPr lang="en-US" sz="1100" b="1" dirty="0"/>
                        <a:t>$25.0 </a:t>
                      </a:r>
                      <a:r>
                        <a:rPr lang="en-US" sz="700" b="0" i="1" dirty="0"/>
                        <a:t>(millions)</a:t>
                      </a:r>
                      <a:endParaRPr lang="en-US" sz="1100" b="0" i="1" dirty="0"/>
                    </a:p>
                  </a:txBody>
                  <a:tcPr>
                    <a:lnR w="9525" cap="flat" cmpd="sng" algn="ctr">
                      <a:solidFill>
                        <a:schemeClr val="accent3"/>
                      </a:solidFill>
                      <a:prstDash val="sysDot"/>
                      <a:round/>
                      <a:headEnd type="none" w="med" len="med"/>
                      <a:tailEnd type="none" w="med" len="med"/>
                    </a:lnR>
                    <a:solidFill>
                      <a:schemeClr val="bg1"/>
                    </a:solidFill>
                  </a:tcPr>
                </a:tc>
                <a:tc>
                  <a:txBody>
                    <a:bodyPr/>
                    <a:lstStyle/>
                    <a:p>
                      <a:r>
                        <a:rPr lang="en-US" sz="1100" b="1" dirty="0"/>
                        <a:t>$1,768.8</a:t>
                      </a:r>
                    </a:p>
                  </a:txBody>
                  <a:tcPr>
                    <a:lnL w="9525" cap="flat" cmpd="sng" algn="ctr">
                      <a:solidFill>
                        <a:schemeClr val="accent3"/>
                      </a:solidFill>
                      <a:prstDash val="sysDot"/>
                      <a:round/>
                      <a:headEnd type="none" w="med" len="med"/>
                      <a:tailEnd type="none" w="med" len="med"/>
                    </a:lnL>
                    <a:lnR w="9525" cap="flat" cmpd="sng" algn="ctr">
                      <a:solidFill>
                        <a:schemeClr val="accent3"/>
                      </a:solidFill>
                      <a:prstDash val="sysDot"/>
                      <a:round/>
                      <a:headEnd type="none" w="med" len="med"/>
                      <a:tailEnd type="none" w="med" len="med"/>
                    </a:lnR>
                    <a:solidFill>
                      <a:schemeClr val="bg1"/>
                    </a:solidFill>
                  </a:tcPr>
                </a:tc>
                <a:tc>
                  <a:txBody>
                    <a:bodyPr/>
                    <a:lstStyle/>
                    <a:p>
                      <a:r>
                        <a:rPr lang="en-US" sz="1100" b="1" dirty="0"/>
                        <a:t>$43.7</a:t>
                      </a:r>
                    </a:p>
                  </a:txBody>
                  <a:tcPr>
                    <a:lnL w="9525" cap="flat" cmpd="sng" algn="ctr">
                      <a:solidFill>
                        <a:schemeClr val="accent3"/>
                      </a:solidFill>
                      <a:prstDash val="sysDot"/>
                      <a:round/>
                      <a:headEnd type="none" w="med" len="med"/>
                      <a:tailEnd type="none" w="med" len="med"/>
                    </a:lnL>
                    <a:lnR w="9525" cap="flat" cmpd="sng" algn="ctr">
                      <a:solidFill>
                        <a:schemeClr val="accent3"/>
                      </a:solidFill>
                      <a:prstDash val="sysDot"/>
                      <a:round/>
                      <a:headEnd type="none" w="med" len="med"/>
                      <a:tailEnd type="none" w="med" len="med"/>
                    </a:lnR>
                    <a:solidFill>
                      <a:schemeClr val="bg1"/>
                    </a:solidFill>
                  </a:tcPr>
                </a:tc>
                <a:tc>
                  <a:txBody>
                    <a:bodyPr/>
                    <a:lstStyle/>
                    <a:p>
                      <a:r>
                        <a:rPr lang="en-US" sz="1100" b="1" dirty="0"/>
                        <a:t>$2,934.3</a:t>
                      </a:r>
                    </a:p>
                  </a:txBody>
                  <a:tcPr>
                    <a:lnL w="9525" cap="flat" cmpd="sng" algn="ctr">
                      <a:solidFill>
                        <a:schemeClr val="accent3"/>
                      </a:solidFill>
                      <a:prstDash val="sysDot"/>
                      <a:round/>
                      <a:headEnd type="none" w="med" len="med"/>
                      <a:tailEnd type="none" w="med" len="med"/>
                    </a:lnL>
                    <a:lnR w="9525" cap="flat" cmpd="sng" algn="ctr">
                      <a:solidFill>
                        <a:schemeClr val="accent3"/>
                      </a:solidFill>
                      <a:prstDash val="sysDot"/>
                      <a:round/>
                      <a:headEnd type="none" w="med" len="med"/>
                      <a:tailEnd type="none" w="med" len="med"/>
                    </a:lnR>
                    <a:solidFill>
                      <a:schemeClr val="bg1"/>
                    </a:solidFill>
                  </a:tcPr>
                </a:tc>
                <a:tc>
                  <a:txBody>
                    <a:bodyPr/>
                    <a:lstStyle/>
                    <a:p>
                      <a:r>
                        <a:rPr lang="en-US" sz="1100" b="1" dirty="0"/>
                        <a:t>$59.4</a:t>
                      </a:r>
                    </a:p>
                  </a:txBody>
                  <a:tcPr>
                    <a:lnL w="9525" cap="flat" cmpd="sng" algn="ctr">
                      <a:solidFill>
                        <a:schemeClr val="accent3"/>
                      </a:solidFill>
                      <a:prstDash val="sysDot"/>
                      <a:round/>
                      <a:headEnd type="none" w="med" len="med"/>
                      <a:tailEnd type="none" w="med" len="med"/>
                    </a:lnL>
                    <a:lnR w="9525" cap="flat" cmpd="sng" algn="ctr">
                      <a:solidFill>
                        <a:schemeClr val="accent3"/>
                      </a:solidFill>
                      <a:prstDash val="sysDot"/>
                      <a:round/>
                      <a:headEnd type="none" w="med" len="med"/>
                      <a:tailEnd type="none" w="med" len="med"/>
                    </a:lnR>
                    <a:solidFill>
                      <a:schemeClr val="bg1"/>
                    </a:solidFill>
                  </a:tcPr>
                </a:tc>
                <a:tc>
                  <a:txBody>
                    <a:bodyPr/>
                    <a:lstStyle/>
                    <a:p>
                      <a:r>
                        <a:rPr lang="en-US" sz="1100" b="1" dirty="0"/>
                        <a:t>$67.5</a:t>
                      </a:r>
                    </a:p>
                  </a:txBody>
                  <a:tcPr>
                    <a:lnL w="9525" cap="flat" cmpd="sng" algn="ctr">
                      <a:solidFill>
                        <a:schemeClr val="accent3"/>
                      </a:solidFill>
                      <a:prstDash val="sysDot"/>
                      <a:round/>
                      <a:headEnd type="none" w="med" len="med"/>
                      <a:tailEnd type="none" w="med" len="med"/>
                    </a:lnL>
                    <a:lnR w="9525" cap="flat" cmpd="sng" algn="ctr">
                      <a:solidFill>
                        <a:schemeClr val="accent3"/>
                      </a:solidFill>
                      <a:prstDash val="sysDot"/>
                      <a:round/>
                      <a:headEnd type="none" w="med" len="med"/>
                      <a:tailEnd type="none" w="med" len="med"/>
                    </a:lnR>
                    <a:solidFill>
                      <a:schemeClr val="bg1"/>
                    </a:solidFill>
                  </a:tcPr>
                </a:tc>
                <a:tc>
                  <a:txBody>
                    <a:bodyPr/>
                    <a:lstStyle/>
                    <a:p>
                      <a:r>
                        <a:rPr lang="en-US" sz="1100" b="1" dirty="0"/>
                        <a:t>$42.7</a:t>
                      </a:r>
                    </a:p>
                  </a:txBody>
                  <a:tcPr>
                    <a:lnL w="9525" cap="flat" cmpd="sng" algn="ctr">
                      <a:solidFill>
                        <a:schemeClr val="accent3"/>
                      </a:solidFill>
                      <a:prstDash val="sysDot"/>
                      <a:round/>
                      <a:headEnd type="none" w="med" len="med"/>
                      <a:tailEnd type="none" w="med" len="med"/>
                    </a:lnL>
                    <a:lnR w="9525" cap="flat" cmpd="sng" algn="ctr">
                      <a:solidFill>
                        <a:schemeClr val="accent3"/>
                      </a:solidFill>
                      <a:prstDash val="sysDot"/>
                      <a:round/>
                      <a:headEnd type="none" w="med" len="med"/>
                      <a:tailEnd type="none" w="med" len="med"/>
                    </a:lnR>
                    <a:solidFill>
                      <a:schemeClr val="bg1"/>
                    </a:solidFill>
                  </a:tcPr>
                </a:tc>
                <a:tc>
                  <a:txBody>
                    <a:bodyPr/>
                    <a:lstStyle/>
                    <a:p>
                      <a:r>
                        <a:rPr lang="en-US" sz="1100" b="1" dirty="0">
                          <a:solidFill>
                            <a:schemeClr val="bg1"/>
                          </a:solidFill>
                        </a:rPr>
                        <a:t>$4,941.4</a:t>
                      </a:r>
                    </a:p>
                  </a:txBody>
                  <a:tcPr>
                    <a:lnL w="9525" cap="flat" cmpd="sng" algn="ctr">
                      <a:solidFill>
                        <a:schemeClr val="accent3"/>
                      </a:solidFill>
                      <a:prstDash val="sysDot"/>
                      <a:round/>
                      <a:headEnd type="none" w="med" len="med"/>
                      <a:tailEnd type="none" w="med" len="med"/>
                    </a:lnL>
                    <a:solidFill>
                      <a:schemeClr val="accent3"/>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064775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77" y="76354"/>
            <a:ext cx="8972185" cy="572257"/>
          </a:xfrm>
        </p:spPr>
        <p:txBody>
          <a:bodyPr/>
          <a:lstStyle/>
          <a:p>
            <a:r>
              <a:rPr lang="en-US" dirty="0">
                <a:solidFill>
                  <a:schemeClr val="accent3"/>
                </a:solidFill>
              </a:rPr>
              <a:t>Modernization program for</a:t>
            </a:r>
            <a:r>
              <a:rPr lang="en-US" dirty="0">
                <a:solidFill>
                  <a:schemeClr val="tx1"/>
                </a:solidFill>
              </a:rPr>
              <a:t> Aeronautics</a:t>
            </a:r>
            <a:endParaRPr lang="en-US" dirty="0"/>
          </a:p>
        </p:txBody>
      </p:sp>
      <p:sp>
        <p:nvSpPr>
          <p:cNvPr id="3" name="Content Placeholder 2"/>
          <p:cNvSpPr>
            <a:spLocks noGrp="1"/>
          </p:cNvSpPr>
          <p:nvPr>
            <p:ph sz="half" idx="1"/>
          </p:nvPr>
        </p:nvSpPr>
        <p:spPr>
          <a:xfrm>
            <a:off x="101876" y="725567"/>
            <a:ext cx="4114800" cy="880607"/>
          </a:xfrm>
        </p:spPr>
        <p:txBody>
          <a:bodyPr>
            <a:noAutofit/>
          </a:bodyPr>
          <a:lstStyle/>
          <a:p>
            <a:pPr marL="0" indent="0">
              <a:buNone/>
            </a:pPr>
            <a:r>
              <a:rPr lang="en-US" b="1" dirty="0"/>
              <a:t>Airport Administration Buildings</a:t>
            </a:r>
          </a:p>
        </p:txBody>
      </p:sp>
      <p:sp>
        <p:nvSpPr>
          <p:cNvPr id="5" name="Content Placeholder 8"/>
          <p:cNvSpPr txBox="1">
            <a:spLocks/>
          </p:cNvSpPr>
          <p:nvPr/>
        </p:nvSpPr>
        <p:spPr>
          <a:xfrm>
            <a:off x="101876" y="1955539"/>
            <a:ext cx="4114800" cy="1325083"/>
          </a:xfrm>
          <a:prstGeom prst="rect">
            <a:avLst/>
          </a:prstGeom>
        </p:spPr>
        <p:txBody>
          <a:bodyPr vert="horz" lIns="91322" tIns="45662" rIns="91322" bIns="45662"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This program builds or renovates airport administration buildings as recommended by the 2010 Statewide Airport System Plan, which identified 17 airports that did not have existing, or adequate administration buildings. This program is necessary to provide sufficient administrative spaces in airports, which is integral to improving the safety, efficiency, and business growth of the airport asset. </a:t>
            </a:r>
          </a:p>
        </p:txBody>
      </p:sp>
      <p:sp>
        <p:nvSpPr>
          <p:cNvPr id="6" name="Text Placeholder 12"/>
          <p:cNvSpPr txBox="1">
            <a:spLocks/>
          </p:cNvSpPr>
          <p:nvPr/>
        </p:nvSpPr>
        <p:spPr>
          <a:xfrm>
            <a:off x="101876" y="1677530"/>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purpose and need statement:</a:t>
            </a:r>
          </a:p>
        </p:txBody>
      </p:sp>
      <p:cxnSp>
        <p:nvCxnSpPr>
          <p:cNvPr id="7" name="Straight Connector 6"/>
          <p:cNvCxnSpPr/>
          <p:nvPr/>
        </p:nvCxnSpPr>
        <p:spPr>
          <a:xfrm>
            <a:off x="10187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5245" y="3280611"/>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9" name="Text Placeholder 12"/>
          <p:cNvSpPr txBox="1">
            <a:spLocks/>
          </p:cNvSpPr>
          <p:nvPr/>
        </p:nvSpPr>
        <p:spPr>
          <a:xfrm>
            <a:off x="101876" y="3382551"/>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performance:</a:t>
            </a:r>
          </a:p>
        </p:txBody>
      </p:sp>
      <p:grpSp>
        <p:nvGrpSpPr>
          <p:cNvPr id="10" name="Group 9"/>
          <p:cNvGrpSpPr/>
          <p:nvPr/>
        </p:nvGrpSpPr>
        <p:grpSpPr>
          <a:xfrm>
            <a:off x="197288" y="3711167"/>
            <a:ext cx="1510943" cy="345600"/>
            <a:chOff x="3665356" y="2014191"/>
            <a:chExt cx="1510943" cy="345600"/>
          </a:xfrm>
        </p:grpSpPr>
        <p:sp>
          <p:nvSpPr>
            <p:cNvPr id="11" name="Rectangle 10"/>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Tracker target</a:t>
              </a:r>
            </a:p>
          </p:txBody>
        </p:sp>
      </p:grpSp>
      <p:sp>
        <p:nvSpPr>
          <p:cNvPr id="13" name="Rectangle 12"/>
          <p:cNvSpPr/>
          <p:nvPr/>
        </p:nvSpPr>
        <p:spPr>
          <a:xfrm>
            <a:off x="1546854" y="3733933"/>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marL="0" lvl="1" defTabSz="532715">
              <a:lnSpc>
                <a:spcPct val="90000"/>
              </a:lnSpc>
              <a:spcBef>
                <a:spcPct val="0"/>
              </a:spcBef>
              <a:spcAft>
                <a:spcPct val="15000"/>
              </a:spcAft>
            </a:pPr>
            <a:r>
              <a:rPr lang="en-US" sz="1100" b="1" dirty="0"/>
              <a:t>Not established in Tracker</a:t>
            </a:r>
          </a:p>
        </p:txBody>
      </p:sp>
      <p:grpSp>
        <p:nvGrpSpPr>
          <p:cNvPr id="14" name="Group 13"/>
          <p:cNvGrpSpPr/>
          <p:nvPr/>
        </p:nvGrpSpPr>
        <p:grpSpPr>
          <a:xfrm>
            <a:off x="197288" y="4203186"/>
            <a:ext cx="1881556" cy="345600"/>
            <a:chOff x="6310812" y="2036955"/>
            <a:chExt cx="1881556" cy="345600"/>
          </a:xfrm>
        </p:grpSpPr>
        <p:sp>
          <p:nvSpPr>
            <p:cNvPr id="15" name="Rectangle 14"/>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PfP tool forecast</a:t>
              </a:r>
            </a:p>
          </p:txBody>
        </p:sp>
      </p:grpSp>
      <p:sp>
        <p:nvSpPr>
          <p:cNvPr id="17" name="Rectangle 16"/>
          <p:cNvSpPr/>
          <p:nvPr/>
        </p:nvSpPr>
        <p:spPr>
          <a:xfrm>
            <a:off x="1546854" y="4203196"/>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lvl="0"/>
            <a:r>
              <a:rPr lang="en-US" sz="1100" b="1" dirty="0">
                <a:latin typeface="Arial" panose="020B0604020202020204" pitchFamily="34" charset="0"/>
                <a:cs typeface="Arial" panose="020B0604020202020204" pitchFamily="34" charset="0"/>
              </a:rPr>
              <a:t>Not forecasted in PfP</a:t>
            </a:r>
          </a:p>
        </p:txBody>
      </p:sp>
      <p:sp>
        <p:nvSpPr>
          <p:cNvPr id="18" name="Text Placeholder 10"/>
          <p:cNvSpPr txBox="1">
            <a:spLocks/>
          </p:cNvSpPr>
          <p:nvPr/>
        </p:nvSpPr>
        <p:spPr>
          <a:xfrm>
            <a:off x="197475" y="5169787"/>
            <a:ext cx="4092570" cy="343076"/>
          </a:xfrm>
          <a:prstGeom prst="rect">
            <a:avLst/>
          </a:prstGeom>
        </p:spPr>
        <p:txBody>
          <a:bodyPr lIns="0"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FY2018-2022 program budget:</a:t>
            </a:r>
          </a:p>
        </p:txBody>
      </p:sp>
      <p:sp>
        <p:nvSpPr>
          <p:cNvPr id="19" name="Text Placeholder 9"/>
          <p:cNvSpPr txBox="1">
            <a:spLocks/>
          </p:cNvSpPr>
          <p:nvPr/>
        </p:nvSpPr>
        <p:spPr>
          <a:xfrm>
            <a:off x="197475" y="5512873"/>
            <a:ext cx="4114800" cy="341896"/>
          </a:xfrm>
          <a:prstGeom prst="rect">
            <a:avLst/>
          </a:prstGeom>
        </p:spPr>
        <p:txBody>
          <a:bodyPr lIns="0" tIns="45662" rIns="0"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$25.0 million over </a:t>
            </a:r>
            <a:br>
              <a:rPr lang="en-US" sz="1600" b="1" dirty="0"/>
            </a:br>
            <a:r>
              <a:rPr lang="en-US" sz="1600" b="1" dirty="0"/>
              <a:t>five years</a:t>
            </a:r>
          </a:p>
        </p:txBody>
      </p:sp>
      <p:cxnSp>
        <p:nvCxnSpPr>
          <p:cNvPr id="20" name="Straight Connector 19"/>
          <p:cNvCxnSpPr/>
          <p:nvPr/>
        </p:nvCxnSpPr>
        <p:spPr>
          <a:xfrm>
            <a:off x="101876" y="509409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97291" y="4738035"/>
            <a:ext cx="134936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62" tIns="45662" rIns="91322" bIns="45662" rtlCol="0" anchor="ctr"/>
          <a:lstStyle/>
          <a:p>
            <a:r>
              <a:rPr lang="en-US" sz="1200" b="1" dirty="0">
                <a:solidFill>
                  <a:schemeClr val="bg1"/>
                </a:solidFill>
              </a:rPr>
              <a:t>Other indicators</a:t>
            </a:r>
          </a:p>
        </p:txBody>
      </p:sp>
      <p:sp>
        <p:nvSpPr>
          <p:cNvPr id="22" name="Rectangle 21"/>
          <p:cNvSpPr/>
          <p:nvPr/>
        </p:nvSpPr>
        <p:spPr>
          <a:xfrm>
            <a:off x="1569087" y="4741974"/>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ctr" anchorCtr="0">
            <a:noAutofit/>
          </a:bodyPr>
          <a:lstStyle/>
          <a:p>
            <a:pPr marL="0" lvl="1" defTabSz="532715">
              <a:lnSpc>
                <a:spcPct val="90000"/>
              </a:lnSpc>
              <a:spcBef>
                <a:spcPct val="0"/>
              </a:spcBef>
              <a:spcAft>
                <a:spcPct val="15000"/>
              </a:spcAft>
            </a:pPr>
            <a:r>
              <a:rPr lang="en-US" sz="1100" b="1" dirty="0">
                <a:solidFill>
                  <a:schemeClr val="tx1"/>
                </a:solidFill>
              </a:rPr>
              <a:t>Goal is to address one building per year with this funding level</a:t>
            </a:r>
          </a:p>
        </p:txBody>
      </p:sp>
    </p:spTree>
    <p:extLst>
      <p:ext uri="{BB962C8B-B14F-4D97-AF65-F5344CB8AC3E}">
        <p14:creationId xmlns:p14="http://schemas.microsoft.com/office/powerpoint/2010/main" val="13125320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77" y="76354"/>
            <a:ext cx="8972185" cy="572257"/>
          </a:xfrm>
        </p:spPr>
        <p:txBody>
          <a:bodyPr/>
          <a:lstStyle/>
          <a:p>
            <a:r>
              <a:rPr lang="en-US" dirty="0">
                <a:solidFill>
                  <a:schemeClr val="accent3"/>
                </a:solidFill>
              </a:rPr>
              <a:t>Modernization programs for</a:t>
            </a:r>
            <a:r>
              <a:rPr lang="en-US" dirty="0">
                <a:solidFill>
                  <a:schemeClr val="tx1"/>
                </a:solidFill>
              </a:rPr>
              <a:t> Highway</a:t>
            </a:r>
            <a:endParaRPr lang="en-US" dirty="0"/>
          </a:p>
        </p:txBody>
      </p:sp>
      <p:sp>
        <p:nvSpPr>
          <p:cNvPr id="3" name="Content Placeholder 2"/>
          <p:cNvSpPr>
            <a:spLocks noGrp="1"/>
          </p:cNvSpPr>
          <p:nvPr>
            <p:ph sz="half" idx="1"/>
          </p:nvPr>
        </p:nvSpPr>
        <p:spPr>
          <a:xfrm>
            <a:off x="101876" y="725567"/>
            <a:ext cx="4114800" cy="880607"/>
          </a:xfrm>
        </p:spPr>
        <p:txBody>
          <a:bodyPr>
            <a:noAutofit/>
          </a:bodyPr>
          <a:lstStyle/>
          <a:p>
            <a:pPr marL="0" indent="0">
              <a:buNone/>
            </a:pPr>
            <a:r>
              <a:rPr lang="en-US" b="1" dirty="0"/>
              <a:t>ADA Retrofits</a:t>
            </a:r>
          </a:p>
        </p:txBody>
      </p:sp>
      <p:sp>
        <p:nvSpPr>
          <p:cNvPr id="5" name="Content Placeholder 8"/>
          <p:cNvSpPr txBox="1">
            <a:spLocks/>
          </p:cNvSpPr>
          <p:nvPr/>
        </p:nvSpPr>
        <p:spPr>
          <a:xfrm>
            <a:off x="101876" y="1955529"/>
            <a:ext cx="4114800" cy="1011634"/>
          </a:xfrm>
          <a:prstGeom prst="rect">
            <a:avLst/>
          </a:prstGeom>
        </p:spPr>
        <p:txBody>
          <a:bodyPr vert="horz" lIns="91322" tIns="45662" rIns="91322" bIns="45662"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This program improves the condition and accessibility of state owned sidewalks. This program is necessary to meet obligations identified under the MassDOT ADA Transition Plan. </a:t>
            </a:r>
          </a:p>
        </p:txBody>
      </p:sp>
      <p:sp>
        <p:nvSpPr>
          <p:cNvPr id="6" name="Text Placeholder 12"/>
          <p:cNvSpPr txBox="1">
            <a:spLocks/>
          </p:cNvSpPr>
          <p:nvPr/>
        </p:nvSpPr>
        <p:spPr>
          <a:xfrm>
            <a:off x="101876" y="1677530"/>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purpose and need statement:</a:t>
            </a:r>
          </a:p>
        </p:txBody>
      </p:sp>
      <p:cxnSp>
        <p:nvCxnSpPr>
          <p:cNvPr id="7" name="Straight Connector 6"/>
          <p:cNvCxnSpPr/>
          <p:nvPr/>
        </p:nvCxnSpPr>
        <p:spPr>
          <a:xfrm>
            <a:off x="10187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5245" y="296716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9" name="Text Placeholder 12"/>
          <p:cNvSpPr txBox="1">
            <a:spLocks/>
          </p:cNvSpPr>
          <p:nvPr/>
        </p:nvSpPr>
        <p:spPr>
          <a:xfrm>
            <a:off x="101876" y="3069103"/>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performance:</a:t>
            </a:r>
          </a:p>
        </p:txBody>
      </p:sp>
      <p:grpSp>
        <p:nvGrpSpPr>
          <p:cNvPr id="10" name="Group 9"/>
          <p:cNvGrpSpPr/>
          <p:nvPr/>
        </p:nvGrpSpPr>
        <p:grpSpPr>
          <a:xfrm>
            <a:off x="197288" y="3397718"/>
            <a:ext cx="1510943" cy="345600"/>
            <a:chOff x="3665356" y="2014191"/>
            <a:chExt cx="1510943" cy="345600"/>
          </a:xfrm>
        </p:grpSpPr>
        <p:sp>
          <p:nvSpPr>
            <p:cNvPr id="11" name="Rectangle 10"/>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Tracker target</a:t>
              </a:r>
            </a:p>
          </p:txBody>
        </p:sp>
      </p:grpSp>
      <p:sp>
        <p:nvSpPr>
          <p:cNvPr id="13" name="Rectangle 12"/>
          <p:cNvSpPr/>
          <p:nvPr/>
        </p:nvSpPr>
        <p:spPr>
          <a:xfrm>
            <a:off x="1568899" y="3358559"/>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marL="0" lvl="1" defTabSz="532715">
              <a:lnSpc>
                <a:spcPct val="90000"/>
              </a:lnSpc>
              <a:spcBef>
                <a:spcPct val="0"/>
              </a:spcBef>
              <a:spcAft>
                <a:spcPct val="15000"/>
              </a:spcAft>
            </a:pPr>
            <a:r>
              <a:rPr lang="en-US" sz="1100" b="1" dirty="0"/>
              <a:t>2018 – 40% reduction from FY 12</a:t>
            </a:r>
          </a:p>
          <a:p>
            <a:pPr marL="0" lvl="1" defTabSz="532715">
              <a:lnSpc>
                <a:spcPct val="90000"/>
              </a:lnSpc>
              <a:spcBef>
                <a:spcPct val="0"/>
              </a:spcBef>
              <a:spcAft>
                <a:spcPct val="15000"/>
              </a:spcAft>
            </a:pPr>
            <a:r>
              <a:rPr lang="en-US" sz="1100" b="1" dirty="0"/>
              <a:t>2020 – 60% reduction from FY 12</a:t>
            </a:r>
          </a:p>
          <a:p>
            <a:pPr marL="0" lvl="1" defTabSz="532715">
              <a:lnSpc>
                <a:spcPct val="90000"/>
              </a:lnSpc>
              <a:spcBef>
                <a:spcPct val="0"/>
              </a:spcBef>
              <a:spcAft>
                <a:spcPct val="15000"/>
              </a:spcAft>
            </a:pPr>
            <a:r>
              <a:rPr lang="en-US" sz="1100" b="1" dirty="0"/>
              <a:t>Long term - 0 failed or missing</a:t>
            </a:r>
          </a:p>
        </p:txBody>
      </p:sp>
      <p:grpSp>
        <p:nvGrpSpPr>
          <p:cNvPr id="14" name="Group 13"/>
          <p:cNvGrpSpPr/>
          <p:nvPr/>
        </p:nvGrpSpPr>
        <p:grpSpPr>
          <a:xfrm>
            <a:off x="197288" y="3905779"/>
            <a:ext cx="1881556" cy="345600"/>
            <a:chOff x="6310812" y="2036955"/>
            <a:chExt cx="1881556" cy="345600"/>
          </a:xfrm>
        </p:grpSpPr>
        <p:sp>
          <p:nvSpPr>
            <p:cNvPr id="15" name="Rectangle 14"/>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PfP tool forecast</a:t>
              </a:r>
            </a:p>
          </p:txBody>
        </p:sp>
      </p:grpSp>
      <p:sp>
        <p:nvSpPr>
          <p:cNvPr id="17" name="Rectangle 16"/>
          <p:cNvSpPr/>
          <p:nvPr/>
        </p:nvSpPr>
        <p:spPr>
          <a:xfrm>
            <a:off x="1546854" y="3905789"/>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lvl="0"/>
            <a:r>
              <a:rPr lang="en-US" sz="1100" b="1" dirty="0">
                <a:latin typeface="Arial" panose="020B0604020202020204" pitchFamily="34" charset="0"/>
                <a:cs typeface="Arial" panose="020B0604020202020204" pitchFamily="34" charset="0"/>
              </a:rPr>
              <a:t>Under development</a:t>
            </a:r>
          </a:p>
        </p:txBody>
      </p:sp>
      <p:sp>
        <p:nvSpPr>
          <p:cNvPr id="18" name="Text Placeholder 10"/>
          <p:cNvSpPr txBox="1">
            <a:spLocks/>
          </p:cNvSpPr>
          <p:nvPr/>
        </p:nvSpPr>
        <p:spPr>
          <a:xfrm>
            <a:off x="197475" y="4856338"/>
            <a:ext cx="4092570" cy="343076"/>
          </a:xfrm>
          <a:prstGeom prst="rect">
            <a:avLst/>
          </a:prstGeom>
        </p:spPr>
        <p:txBody>
          <a:bodyPr lIns="0"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FY2019-2023 program budget:</a:t>
            </a:r>
          </a:p>
        </p:txBody>
      </p:sp>
      <p:sp>
        <p:nvSpPr>
          <p:cNvPr id="19" name="Text Placeholder 9"/>
          <p:cNvSpPr txBox="1">
            <a:spLocks/>
          </p:cNvSpPr>
          <p:nvPr/>
        </p:nvSpPr>
        <p:spPr>
          <a:xfrm>
            <a:off x="197475" y="5199424"/>
            <a:ext cx="4114800" cy="341896"/>
          </a:xfrm>
          <a:prstGeom prst="rect">
            <a:avLst/>
          </a:prstGeom>
        </p:spPr>
        <p:txBody>
          <a:bodyPr lIns="0" tIns="45662" rIns="0"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$21.8 million over </a:t>
            </a:r>
            <a:br>
              <a:rPr lang="en-US" sz="1600" b="1" dirty="0"/>
            </a:br>
            <a:r>
              <a:rPr lang="en-US" sz="1600" b="1" dirty="0"/>
              <a:t>five years</a:t>
            </a:r>
          </a:p>
        </p:txBody>
      </p:sp>
      <p:cxnSp>
        <p:nvCxnSpPr>
          <p:cNvPr id="20" name="Straight Connector 19"/>
          <p:cNvCxnSpPr/>
          <p:nvPr/>
        </p:nvCxnSpPr>
        <p:spPr>
          <a:xfrm>
            <a:off x="101876" y="4780644"/>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24" name="Content Placeholder 2"/>
          <p:cNvSpPr>
            <a:spLocks noGrp="1"/>
          </p:cNvSpPr>
          <p:nvPr>
            <p:ph sz="half" idx="1"/>
          </p:nvPr>
        </p:nvSpPr>
        <p:spPr>
          <a:xfrm>
            <a:off x="4885895" y="725567"/>
            <a:ext cx="4114800" cy="880607"/>
          </a:xfrm>
        </p:spPr>
        <p:txBody>
          <a:bodyPr/>
          <a:lstStyle/>
          <a:p>
            <a:pPr marL="0" indent="0">
              <a:buNone/>
            </a:pPr>
            <a:r>
              <a:rPr lang="en-US" b="1" dirty="0"/>
              <a:t>Complete Streets </a:t>
            </a:r>
          </a:p>
        </p:txBody>
      </p:sp>
      <p:sp>
        <p:nvSpPr>
          <p:cNvPr id="25" name="Content Placeholder 8"/>
          <p:cNvSpPr txBox="1">
            <a:spLocks/>
          </p:cNvSpPr>
          <p:nvPr/>
        </p:nvSpPr>
        <p:spPr>
          <a:xfrm>
            <a:off x="4885895" y="1955529"/>
            <a:ext cx="4114800" cy="1011634"/>
          </a:xfrm>
          <a:prstGeom prst="rect">
            <a:avLst/>
          </a:prstGeom>
        </p:spPr>
        <p:txBody>
          <a:bodyPr vert="horz" lIns="91322" tIns="45662" rIns="91322" bIns="45662"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This program rewards communities that demonstrate a commitment to embedding Complete Streets in their policies and practices by providing them with technical assistance and funding. </a:t>
            </a:r>
          </a:p>
        </p:txBody>
      </p:sp>
      <p:sp>
        <p:nvSpPr>
          <p:cNvPr id="26" name="Text Placeholder 12"/>
          <p:cNvSpPr txBox="1">
            <a:spLocks/>
          </p:cNvSpPr>
          <p:nvPr/>
        </p:nvSpPr>
        <p:spPr>
          <a:xfrm>
            <a:off x="4885895" y="1677530"/>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purpose and need statement:</a:t>
            </a:r>
          </a:p>
        </p:txBody>
      </p:sp>
      <p:sp>
        <p:nvSpPr>
          <p:cNvPr id="27" name="Text Placeholder 12"/>
          <p:cNvSpPr txBox="1">
            <a:spLocks/>
          </p:cNvSpPr>
          <p:nvPr/>
        </p:nvSpPr>
        <p:spPr>
          <a:xfrm>
            <a:off x="4885895" y="3069103"/>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performance:</a:t>
            </a:r>
          </a:p>
        </p:txBody>
      </p:sp>
      <p:grpSp>
        <p:nvGrpSpPr>
          <p:cNvPr id="28" name="Group 27"/>
          <p:cNvGrpSpPr/>
          <p:nvPr/>
        </p:nvGrpSpPr>
        <p:grpSpPr>
          <a:xfrm>
            <a:off x="4981318" y="3397718"/>
            <a:ext cx="1510943" cy="345600"/>
            <a:chOff x="3665356" y="2014191"/>
            <a:chExt cx="1510943" cy="345600"/>
          </a:xfrm>
        </p:grpSpPr>
        <p:sp>
          <p:nvSpPr>
            <p:cNvPr id="29" name="Rectangle 28"/>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29"/>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Tracker target</a:t>
              </a:r>
            </a:p>
          </p:txBody>
        </p:sp>
      </p:grpSp>
      <p:sp>
        <p:nvSpPr>
          <p:cNvPr id="31" name="Rectangle 30"/>
          <p:cNvSpPr/>
          <p:nvPr/>
        </p:nvSpPr>
        <p:spPr>
          <a:xfrm>
            <a:off x="6330873" y="342048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marL="0" lvl="1" defTabSz="532715">
              <a:lnSpc>
                <a:spcPct val="90000"/>
              </a:lnSpc>
              <a:spcBef>
                <a:spcPct val="0"/>
              </a:spcBef>
              <a:spcAft>
                <a:spcPct val="15000"/>
              </a:spcAft>
            </a:pPr>
            <a:r>
              <a:rPr lang="en-US" sz="1100" b="1" dirty="0"/>
              <a:t>Number of municipalities with approved Complete Streets policies</a:t>
            </a:r>
          </a:p>
        </p:txBody>
      </p:sp>
      <p:grpSp>
        <p:nvGrpSpPr>
          <p:cNvPr id="32" name="Group 31"/>
          <p:cNvGrpSpPr/>
          <p:nvPr/>
        </p:nvGrpSpPr>
        <p:grpSpPr>
          <a:xfrm>
            <a:off x="4981307" y="3905779"/>
            <a:ext cx="1881556" cy="345600"/>
            <a:chOff x="6310812" y="2036955"/>
            <a:chExt cx="1881556" cy="345600"/>
          </a:xfrm>
        </p:grpSpPr>
        <p:sp>
          <p:nvSpPr>
            <p:cNvPr id="33" name="Rectangle 32"/>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Rectangle 33"/>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PfP tool forecast</a:t>
              </a:r>
            </a:p>
          </p:txBody>
        </p:sp>
      </p:grpSp>
      <p:sp>
        <p:nvSpPr>
          <p:cNvPr id="35" name="Rectangle 34"/>
          <p:cNvSpPr/>
          <p:nvPr/>
        </p:nvSpPr>
        <p:spPr>
          <a:xfrm>
            <a:off x="6330873" y="3905789"/>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lvl="0"/>
            <a:r>
              <a:rPr lang="en-US" sz="1100" b="1" dirty="0">
                <a:latin typeface="Arial" panose="020B0604020202020204" pitchFamily="34" charset="0"/>
                <a:cs typeface="Arial" panose="020B0604020202020204" pitchFamily="34" charset="0"/>
              </a:rPr>
              <a:t>Not forecasted in PfP</a:t>
            </a:r>
          </a:p>
        </p:txBody>
      </p:sp>
      <p:sp>
        <p:nvSpPr>
          <p:cNvPr id="36" name="Text Placeholder 10"/>
          <p:cNvSpPr txBox="1">
            <a:spLocks/>
          </p:cNvSpPr>
          <p:nvPr/>
        </p:nvSpPr>
        <p:spPr>
          <a:xfrm>
            <a:off x="4981494" y="4856338"/>
            <a:ext cx="4092570" cy="343076"/>
          </a:xfrm>
          <a:prstGeom prst="rect">
            <a:avLst/>
          </a:prstGeom>
        </p:spPr>
        <p:txBody>
          <a:bodyPr lIns="0"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FY2019-2023 program budget:</a:t>
            </a:r>
          </a:p>
        </p:txBody>
      </p:sp>
      <p:sp>
        <p:nvSpPr>
          <p:cNvPr id="37" name="Text Placeholder 9"/>
          <p:cNvSpPr txBox="1">
            <a:spLocks/>
          </p:cNvSpPr>
          <p:nvPr/>
        </p:nvSpPr>
        <p:spPr>
          <a:xfrm>
            <a:off x="4981494" y="5199424"/>
            <a:ext cx="4114800" cy="341896"/>
          </a:xfrm>
          <a:prstGeom prst="rect">
            <a:avLst/>
          </a:prstGeom>
        </p:spPr>
        <p:txBody>
          <a:bodyPr lIns="0" tIns="45662" rIns="0"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$50.0 million over </a:t>
            </a:r>
            <a:br>
              <a:rPr lang="en-US" sz="1600" b="1" dirty="0"/>
            </a:br>
            <a:r>
              <a:rPr lang="en-US" sz="1600" b="1" dirty="0"/>
              <a:t>five years</a:t>
            </a:r>
          </a:p>
        </p:txBody>
      </p:sp>
      <p:cxnSp>
        <p:nvCxnSpPr>
          <p:cNvPr id="40" name="Straight Connector 39"/>
          <p:cNvCxnSpPr/>
          <p:nvPr/>
        </p:nvCxnSpPr>
        <p:spPr>
          <a:xfrm>
            <a:off x="481252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885895" y="296716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812526" y="4780644"/>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97291" y="4434622"/>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62" tIns="45662" rIns="91322" bIns="45662" rtlCol="0" anchor="ctr"/>
          <a:lstStyle/>
          <a:p>
            <a:r>
              <a:rPr lang="en-US" sz="1200" b="1" dirty="0">
                <a:solidFill>
                  <a:schemeClr val="bg1"/>
                </a:solidFill>
              </a:rPr>
              <a:t>Other indicators</a:t>
            </a:r>
          </a:p>
        </p:txBody>
      </p:sp>
      <p:sp>
        <p:nvSpPr>
          <p:cNvPr id="46" name="Rectangle 45"/>
          <p:cNvSpPr/>
          <p:nvPr/>
        </p:nvSpPr>
        <p:spPr>
          <a:xfrm>
            <a:off x="4981311" y="4433741"/>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62" tIns="45662" rIns="91322" bIns="45662" rtlCol="0" anchor="ctr"/>
          <a:lstStyle/>
          <a:p>
            <a:r>
              <a:rPr lang="en-US" sz="1200" b="1" dirty="0">
                <a:solidFill>
                  <a:schemeClr val="bg1"/>
                </a:solidFill>
              </a:rPr>
              <a:t>Other indicators</a:t>
            </a:r>
          </a:p>
        </p:txBody>
      </p:sp>
      <p:sp>
        <p:nvSpPr>
          <p:cNvPr id="47" name="Rectangle 46"/>
          <p:cNvSpPr/>
          <p:nvPr/>
        </p:nvSpPr>
        <p:spPr>
          <a:xfrm>
            <a:off x="6330873" y="4418046"/>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ctr" anchorCtr="0">
            <a:noAutofit/>
          </a:bodyPr>
          <a:lstStyle/>
          <a:p>
            <a:pPr marL="0" lvl="1" defTabSz="532715">
              <a:lnSpc>
                <a:spcPct val="90000"/>
              </a:lnSpc>
              <a:spcBef>
                <a:spcPct val="0"/>
              </a:spcBef>
              <a:spcAft>
                <a:spcPct val="15000"/>
              </a:spcAft>
            </a:pPr>
            <a:r>
              <a:rPr lang="en-US" sz="1100" b="1" dirty="0">
                <a:solidFill>
                  <a:schemeClr val="tx1"/>
                </a:solidFill>
              </a:rPr>
              <a:t>Number of Complete Streets policies to be enacted</a:t>
            </a:r>
          </a:p>
        </p:txBody>
      </p:sp>
      <p:sp>
        <p:nvSpPr>
          <p:cNvPr id="48" name="Rectangle 47"/>
          <p:cNvSpPr/>
          <p:nvPr/>
        </p:nvSpPr>
        <p:spPr>
          <a:xfrm>
            <a:off x="1546854" y="4441038"/>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ctr" anchorCtr="0">
            <a:noAutofit/>
          </a:bodyPr>
          <a:lstStyle/>
          <a:p>
            <a:pPr marL="0" lvl="1" defTabSz="532715">
              <a:lnSpc>
                <a:spcPct val="90000"/>
              </a:lnSpc>
              <a:spcBef>
                <a:spcPct val="0"/>
              </a:spcBef>
              <a:spcAft>
                <a:spcPct val="15000"/>
              </a:spcAft>
            </a:pPr>
            <a:r>
              <a:rPr lang="en-US" sz="1100" b="1" dirty="0">
                <a:solidFill>
                  <a:schemeClr val="tx1"/>
                </a:solidFill>
              </a:rPr>
              <a:t>Number of failed or missing curb ramps on statewide inventory</a:t>
            </a:r>
          </a:p>
        </p:txBody>
      </p:sp>
    </p:spTree>
    <p:extLst>
      <p:ext uri="{BB962C8B-B14F-4D97-AF65-F5344CB8AC3E}">
        <p14:creationId xmlns:p14="http://schemas.microsoft.com/office/powerpoint/2010/main" val="3319630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01876" y="76354"/>
            <a:ext cx="9042124" cy="572257"/>
          </a:xfrm>
        </p:spPr>
        <p:txBody>
          <a:bodyPr/>
          <a:lstStyle/>
          <a:p>
            <a:r>
              <a:rPr lang="en-US" dirty="0"/>
              <a:t>Plan update: bond cap comparisons </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407867044"/>
              </p:ext>
            </p:extLst>
          </p:nvPr>
        </p:nvGraphicFramePr>
        <p:xfrm>
          <a:off x="101600" y="749030"/>
          <a:ext cx="8953500" cy="5818918"/>
        </p:xfrm>
        <a:graphic>
          <a:graphicData uri="http://schemas.openxmlformats.org/drawingml/2006/chart">
            <c:chart xmlns:c="http://schemas.openxmlformats.org/drawingml/2006/chart" xmlns:r="http://schemas.openxmlformats.org/officeDocument/2006/relationships" r:id="rId3"/>
          </a:graphicData>
        </a:graphic>
      </p:graphicFrame>
      <p:sp>
        <p:nvSpPr>
          <p:cNvPr id="8" name="Isosceles Triangle 7"/>
          <p:cNvSpPr/>
          <p:nvPr/>
        </p:nvSpPr>
        <p:spPr>
          <a:xfrm>
            <a:off x="5038403" y="3423266"/>
            <a:ext cx="586179" cy="505327"/>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sz="900" b="1" dirty="0">
                <a:solidFill>
                  <a:schemeClr val="bg1"/>
                </a:solidFill>
              </a:rPr>
              <a:t>$40.0</a:t>
            </a:r>
          </a:p>
        </p:txBody>
      </p:sp>
      <p:sp>
        <p:nvSpPr>
          <p:cNvPr id="9" name="Isosceles Triangle 8"/>
          <p:cNvSpPr/>
          <p:nvPr/>
        </p:nvSpPr>
        <p:spPr>
          <a:xfrm>
            <a:off x="6072929" y="3423266"/>
            <a:ext cx="586179" cy="505327"/>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sz="900" b="1" dirty="0">
                <a:solidFill>
                  <a:schemeClr val="bg1"/>
                </a:solidFill>
              </a:rPr>
              <a:t>$35.0</a:t>
            </a:r>
          </a:p>
        </p:txBody>
      </p:sp>
      <p:sp>
        <p:nvSpPr>
          <p:cNvPr id="10" name="Isosceles Triangle 9"/>
          <p:cNvSpPr/>
          <p:nvPr/>
        </p:nvSpPr>
        <p:spPr>
          <a:xfrm>
            <a:off x="7102161" y="1930806"/>
            <a:ext cx="586179" cy="505327"/>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sz="900" b="1" dirty="0">
                <a:solidFill>
                  <a:schemeClr val="bg1"/>
                </a:solidFill>
              </a:rPr>
              <a:t>$7.5</a:t>
            </a:r>
          </a:p>
        </p:txBody>
      </p:sp>
      <p:sp>
        <p:nvSpPr>
          <p:cNvPr id="11" name="TextBox 10"/>
          <p:cNvSpPr txBox="1"/>
          <p:nvPr/>
        </p:nvSpPr>
        <p:spPr>
          <a:xfrm>
            <a:off x="7688340" y="4967460"/>
            <a:ext cx="1298742" cy="461665"/>
          </a:xfrm>
          <a:prstGeom prst="rect">
            <a:avLst/>
          </a:prstGeom>
          <a:solidFill>
            <a:schemeClr val="bg1"/>
          </a:solidFill>
        </p:spPr>
        <p:txBody>
          <a:bodyPr wrap="square" lIns="45720" rtlCol="0">
            <a:noAutofit/>
          </a:bodyPr>
          <a:lstStyle/>
          <a:p>
            <a:r>
              <a:rPr lang="en-US" sz="800" i="1" dirty="0"/>
              <a:t>Although 2023 is a new fiscal year in this CIP update, $875.8 million (average of FY18-FY22 targets) is used as a comparison of 5</a:t>
            </a:r>
            <a:r>
              <a:rPr lang="en-US" sz="800" i="1" baseline="30000" dirty="0"/>
              <a:t>th</a:t>
            </a:r>
            <a:r>
              <a:rPr lang="en-US" sz="800" i="1" dirty="0"/>
              <a:t> year bond cap funding.</a:t>
            </a:r>
            <a:endParaRPr lang="en-US" sz="800" i="1" dirty="0">
              <a:solidFill>
                <a:srgbClr val="262626"/>
              </a:solidFill>
            </a:endParaRPr>
          </a:p>
        </p:txBody>
      </p:sp>
      <p:sp>
        <p:nvSpPr>
          <p:cNvPr id="13" name="TextBox 12"/>
          <p:cNvSpPr txBox="1"/>
          <p:nvPr/>
        </p:nvSpPr>
        <p:spPr>
          <a:xfrm>
            <a:off x="1721804" y="1848921"/>
            <a:ext cx="1298742" cy="461665"/>
          </a:xfrm>
          <a:prstGeom prst="rect">
            <a:avLst/>
          </a:prstGeom>
          <a:solidFill>
            <a:schemeClr val="bg1"/>
          </a:solidFill>
        </p:spPr>
        <p:txBody>
          <a:bodyPr wrap="square" lIns="45720" rtlCol="0">
            <a:noAutofit/>
          </a:bodyPr>
          <a:lstStyle/>
          <a:p>
            <a:pPr algn="r"/>
            <a:r>
              <a:rPr lang="en-US" sz="800" i="1" dirty="0"/>
              <a:t>Change in assumptions from SFY 2018-2022 plan to SFY 2019-2023 plan update</a:t>
            </a:r>
            <a:endParaRPr lang="en-US" sz="800" i="1" dirty="0">
              <a:solidFill>
                <a:srgbClr val="262626"/>
              </a:solidFill>
            </a:endParaRPr>
          </a:p>
        </p:txBody>
      </p:sp>
    </p:spTree>
    <p:extLst>
      <p:ext uri="{BB962C8B-B14F-4D97-AF65-F5344CB8AC3E}">
        <p14:creationId xmlns:p14="http://schemas.microsoft.com/office/powerpoint/2010/main" val="1507515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1876" y="725567"/>
            <a:ext cx="4114800" cy="880607"/>
          </a:xfrm>
        </p:spPr>
        <p:txBody>
          <a:bodyPr>
            <a:noAutofit/>
          </a:bodyPr>
          <a:lstStyle/>
          <a:p>
            <a:pPr marL="0" indent="0">
              <a:buNone/>
            </a:pPr>
            <a:r>
              <a:rPr lang="en-US" sz="2500" b="1" dirty="0"/>
              <a:t>Intelligent Transportation Systems</a:t>
            </a:r>
          </a:p>
        </p:txBody>
      </p:sp>
      <p:sp>
        <p:nvSpPr>
          <p:cNvPr id="5" name="Content Placeholder 8"/>
          <p:cNvSpPr txBox="1">
            <a:spLocks/>
          </p:cNvSpPr>
          <p:nvPr/>
        </p:nvSpPr>
        <p:spPr>
          <a:xfrm>
            <a:off x="101876" y="1955528"/>
            <a:ext cx="4114800" cy="1292998"/>
          </a:xfrm>
          <a:prstGeom prst="rect">
            <a:avLst/>
          </a:prstGeom>
        </p:spPr>
        <p:txBody>
          <a:bodyPr vert="horz" lIns="91322" tIns="45662" rIns="91322" bIns="45662"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This program supports innovative and new communication equipment and information technology systems (signs, cameras, sensors, etc.) designed to provide real time traffic information to residents and visitors. This program is necessary to improve our network of communication tools to allow drivers to make better informed decisions regarding travel options. </a:t>
            </a:r>
          </a:p>
        </p:txBody>
      </p:sp>
      <p:sp>
        <p:nvSpPr>
          <p:cNvPr id="6" name="Text Placeholder 12"/>
          <p:cNvSpPr txBox="1">
            <a:spLocks/>
          </p:cNvSpPr>
          <p:nvPr/>
        </p:nvSpPr>
        <p:spPr>
          <a:xfrm>
            <a:off x="101876" y="1677530"/>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purpose and need statement:</a:t>
            </a:r>
          </a:p>
        </p:txBody>
      </p:sp>
      <p:cxnSp>
        <p:nvCxnSpPr>
          <p:cNvPr id="7" name="Straight Connector 6"/>
          <p:cNvCxnSpPr/>
          <p:nvPr/>
        </p:nvCxnSpPr>
        <p:spPr>
          <a:xfrm>
            <a:off x="10187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5245" y="3308188"/>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9" name="Text Placeholder 12"/>
          <p:cNvSpPr txBox="1">
            <a:spLocks/>
          </p:cNvSpPr>
          <p:nvPr/>
        </p:nvSpPr>
        <p:spPr>
          <a:xfrm>
            <a:off x="101876" y="3410128"/>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performance:</a:t>
            </a:r>
          </a:p>
        </p:txBody>
      </p:sp>
      <p:grpSp>
        <p:nvGrpSpPr>
          <p:cNvPr id="10" name="Group 9"/>
          <p:cNvGrpSpPr/>
          <p:nvPr/>
        </p:nvGrpSpPr>
        <p:grpSpPr>
          <a:xfrm>
            <a:off x="197288" y="3738744"/>
            <a:ext cx="1510943" cy="345600"/>
            <a:chOff x="3665356" y="2014191"/>
            <a:chExt cx="1510943" cy="345600"/>
          </a:xfrm>
        </p:grpSpPr>
        <p:sp>
          <p:nvSpPr>
            <p:cNvPr id="11" name="Rectangle 10"/>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Tracker target</a:t>
              </a:r>
            </a:p>
          </p:txBody>
        </p:sp>
      </p:grpSp>
      <p:sp>
        <p:nvSpPr>
          <p:cNvPr id="13" name="Rectangle 12"/>
          <p:cNvSpPr/>
          <p:nvPr/>
        </p:nvSpPr>
        <p:spPr>
          <a:xfrm>
            <a:off x="1546854" y="3761511"/>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marL="0" lvl="1" defTabSz="532715">
              <a:lnSpc>
                <a:spcPct val="90000"/>
              </a:lnSpc>
              <a:spcBef>
                <a:spcPct val="0"/>
              </a:spcBef>
              <a:spcAft>
                <a:spcPct val="15000"/>
              </a:spcAft>
            </a:pPr>
            <a:r>
              <a:rPr lang="en-US" sz="1100" b="1" dirty="0"/>
              <a:t>Not established in Tracker</a:t>
            </a:r>
          </a:p>
        </p:txBody>
      </p:sp>
      <p:grpSp>
        <p:nvGrpSpPr>
          <p:cNvPr id="14" name="Group 13"/>
          <p:cNvGrpSpPr/>
          <p:nvPr/>
        </p:nvGrpSpPr>
        <p:grpSpPr>
          <a:xfrm>
            <a:off x="197288" y="4278889"/>
            <a:ext cx="1881556" cy="345600"/>
            <a:chOff x="6310812" y="2036955"/>
            <a:chExt cx="1881556" cy="345600"/>
          </a:xfrm>
        </p:grpSpPr>
        <p:sp>
          <p:nvSpPr>
            <p:cNvPr id="15" name="Rectangle 14"/>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PfP tool forecast</a:t>
              </a:r>
            </a:p>
          </p:txBody>
        </p:sp>
      </p:grpSp>
      <p:sp>
        <p:nvSpPr>
          <p:cNvPr id="17" name="Rectangle 16"/>
          <p:cNvSpPr/>
          <p:nvPr/>
        </p:nvSpPr>
        <p:spPr>
          <a:xfrm>
            <a:off x="1546854" y="4278899"/>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lvl="0"/>
            <a:r>
              <a:rPr lang="en-US" sz="1100" b="1" dirty="0">
                <a:latin typeface="Arial" panose="020B0604020202020204" pitchFamily="34" charset="0"/>
                <a:cs typeface="Arial" panose="020B0604020202020204" pitchFamily="34" charset="0"/>
              </a:rPr>
              <a:t>Not forecasted in PfP</a:t>
            </a:r>
          </a:p>
        </p:txBody>
      </p:sp>
      <p:sp>
        <p:nvSpPr>
          <p:cNvPr id="18" name="Text Placeholder 10"/>
          <p:cNvSpPr txBox="1">
            <a:spLocks/>
          </p:cNvSpPr>
          <p:nvPr/>
        </p:nvSpPr>
        <p:spPr>
          <a:xfrm>
            <a:off x="197475" y="5197364"/>
            <a:ext cx="4092570" cy="343076"/>
          </a:xfrm>
          <a:prstGeom prst="rect">
            <a:avLst/>
          </a:prstGeom>
        </p:spPr>
        <p:txBody>
          <a:bodyPr lIns="0"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FY2019-2023 program budget:</a:t>
            </a:r>
          </a:p>
        </p:txBody>
      </p:sp>
      <p:sp>
        <p:nvSpPr>
          <p:cNvPr id="19" name="Text Placeholder 9"/>
          <p:cNvSpPr txBox="1">
            <a:spLocks/>
          </p:cNvSpPr>
          <p:nvPr/>
        </p:nvSpPr>
        <p:spPr>
          <a:xfrm>
            <a:off x="197475" y="5540450"/>
            <a:ext cx="4114800" cy="341896"/>
          </a:xfrm>
          <a:prstGeom prst="rect">
            <a:avLst/>
          </a:prstGeom>
        </p:spPr>
        <p:txBody>
          <a:bodyPr lIns="0" tIns="45662" rIns="0"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$81.6 million over </a:t>
            </a:r>
            <a:br>
              <a:rPr lang="en-US" sz="1600" b="1" dirty="0"/>
            </a:br>
            <a:r>
              <a:rPr lang="en-US" sz="1600" b="1" dirty="0"/>
              <a:t>five years</a:t>
            </a:r>
          </a:p>
        </p:txBody>
      </p:sp>
      <p:cxnSp>
        <p:nvCxnSpPr>
          <p:cNvPr id="20" name="Straight Connector 19"/>
          <p:cNvCxnSpPr/>
          <p:nvPr/>
        </p:nvCxnSpPr>
        <p:spPr>
          <a:xfrm>
            <a:off x="101876" y="5121670"/>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24" name="Content Placeholder 2"/>
          <p:cNvSpPr>
            <a:spLocks noGrp="1"/>
          </p:cNvSpPr>
          <p:nvPr>
            <p:ph sz="half" idx="1"/>
          </p:nvPr>
        </p:nvSpPr>
        <p:spPr>
          <a:xfrm>
            <a:off x="4885895" y="725567"/>
            <a:ext cx="4114800" cy="880607"/>
          </a:xfrm>
        </p:spPr>
        <p:txBody>
          <a:bodyPr/>
          <a:lstStyle/>
          <a:p>
            <a:pPr marL="0" indent="0">
              <a:buNone/>
            </a:pPr>
            <a:r>
              <a:rPr lang="en-US" b="1" dirty="0"/>
              <a:t>Intersection Improvements</a:t>
            </a:r>
          </a:p>
        </p:txBody>
      </p:sp>
      <p:sp>
        <p:nvSpPr>
          <p:cNvPr id="25" name="Content Placeholder 8"/>
          <p:cNvSpPr txBox="1">
            <a:spLocks/>
          </p:cNvSpPr>
          <p:nvPr/>
        </p:nvSpPr>
        <p:spPr>
          <a:xfrm>
            <a:off x="4885895" y="1955529"/>
            <a:ext cx="4114800" cy="1011634"/>
          </a:xfrm>
          <a:prstGeom prst="rect">
            <a:avLst/>
          </a:prstGeom>
        </p:spPr>
        <p:txBody>
          <a:bodyPr vert="horz" lIns="91322" tIns="45662" rIns="91322" bIns="45662"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This program upgrades and improves traffic signals and intersections. This program is necessary to meet safety improvement targets. </a:t>
            </a:r>
          </a:p>
        </p:txBody>
      </p:sp>
      <p:sp>
        <p:nvSpPr>
          <p:cNvPr id="26" name="Text Placeholder 12"/>
          <p:cNvSpPr txBox="1">
            <a:spLocks/>
          </p:cNvSpPr>
          <p:nvPr/>
        </p:nvSpPr>
        <p:spPr>
          <a:xfrm>
            <a:off x="4885895" y="1677530"/>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purpose and need statement:</a:t>
            </a:r>
          </a:p>
        </p:txBody>
      </p:sp>
      <p:sp>
        <p:nvSpPr>
          <p:cNvPr id="27" name="Text Placeholder 12"/>
          <p:cNvSpPr txBox="1">
            <a:spLocks/>
          </p:cNvSpPr>
          <p:nvPr/>
        </p:nvSpPr>
        <p:spPr>
          <a:xfrm>
            <a:off x="4885895" y="3410128"/>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performance:</a:t>
            </a:r>
          </a:p>
        </p:txBody>
      </p:sp>
      <p:grpSp>
        <p:nvGrpSpPr>
          <p:cNvPr id="28" name="Group 27"/>
          <p:cNvGrpSpPr/>
          <p:nvPr/>
        </p:nvGrpSpPr>
        <p:grpSpPr>
          <a:xfrm>
            <a:off x="4981318" y="3738744"/>
            <a:ext cx="1510943" cy="345600"/>
            <a:chOff x="3665356" y="2014191"/>
            <a:chExt cx="1510943" cy="345600"/>
          </a:xfrm>
        </p:grpSpPr>
        <p:sp>
          <p:nvSpPr>
            <p:cNvPr id="29" name="Rectangle 28"/>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29"/>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Tracker target</a:t>
              </a:r>
            </a:p>
          </p:txBody>
        </p:sp>
      </p:grpSp>
      <p:sp>
        <p:nvSpPr>
          <p:cNvPr id="31" name="Rectangle 30"/>
          <p:cNvSpPr/>
          <p:nvPr/>
        </p:nvSpPr>
        <p:spPr>
          <a:xfrm>
            <a:off x="6330873" y="3649214"/>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ctr" anchorCtr="0">
            <a:noAutofit/>
          </a:bodyPr>
          <a:lstStyle/>
          <a:p>
            <a:pPr marL="0" lvl="1" defTabSz="532715">
              <a:lnSpc>
                <a:spcPct val="90000"/>
              </a:lnSpc>
              <a:spcBef>
                <a:spcPct val="0"/>
              </a:spcBef>
              <a:spcAft>
                <a:spcPct val="15000"/>
              </a:spcAft>
            </a:pPr>
            <a:r>
              <a:rPr lang="en-US" sz="1100" b="1" dirty="0"/>
              <a:t>2018 – 0.63 fatalities; 6 injuries*</a:t>
            </a:r>
          </a:p>
          <a:p>
            <a:pPr marL="0" lvl="1" defTabSz="532715">
              <a:lnSpc>
                <a:spcPct val="90000"/>
              </a:lnSpc>
              <a:spcBef>
                <a:spcPct val="0"/>
              </a:spcBef>
              <a:spcAft>
                <a:spcPct val="15000"/>
              </a:spcAft>
            </a:pPr>
            <a:r>
              <a:rPr lang="en-US" sz="1100" b="1" dirty="0"/>
              <a:t>2020 - 0.62 fatalities; 6 injuries*</a:t>
            </a:r>
          </a:p>
          <a:p>
            <a:pPr marL="0" lvl="1" defTabSz="532715">
              <a:lnSpc>
                <a:spcPct val="90000"/>
              </a:lnSpc>
              <a:spcBef>
                <a:spcPct val="0"/>
              </a:spcBef>
              <a:spcAft>
                <a:spcPct val="15000"/>
              </a:spcAft>
            </a:pPr>
            <a:r>
              <a:rPr lang="en-US" sz="1100" b="1" dirty="0"/>
              <a:t>Long term – move to zero</a:t>
            </a:r>
          </a:p>
        </p:txBody>
      </p:sp>
      <p:grpSp>
        <p:nvGrpSpPr>
          <p:cNvPr id="32" name="Group 31"/>
          <p:cNvGrpSpPr/>
          <p:nvPr/>
        </p:nvGrpSpPr>
        <p:grpSpPr>
          <a:xfrm>
            <a:off x="4981307" y="4278889"/>
            <a:ext cx="1881556" cy="345600"/>
            <a:chOff x="6310812" y="2036955"/>
            <a:chExt cx="1881556" cy="345600"/>
          </a:xfrm>
        </p:grpSpPr>
        <p:sp>
          <p:nvSpPr>
            <p:cNvPr id="33" name="Rectangle 32"/>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Rectangle 33"/>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PfP tool forecast</a:t>
              </a:r>
            </a:p>
          </p:txBody>
        </p:sp>
      </p:grpSp>
      <p:sp>
        <p:nvSpPr>
          <p:cNvPr id="35" name="Rectangle 34"/>
          <p:cNvSpPr/>
          <p:nvPr/>
        </p:nvSpPr>
        <p:spPr>
          <a:xfrm>
            <a:off x="6330873" y="4166605"/>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ctr" anchorCtr="0">
            <a:noAutofit/>
          </a:bodyPr>
          <a:lstStyle/>
          <a:p>
            <a:pPr lvl="0"/>
            <a:r>
              <a:rPr lang="en-US" sz="1100" b="1" dirty="0">
                <a:latin typeface="Arial" panose="020B0604020202020204" pitchFamily="34" charset="0"/>
                <a:cs typeface="Arial" panose="020B0604020202020204" pitchFamily="34" charset="0"/>
              </a:rPr>
              <a:t>Under development</a:t>
            </a:r>
          </a:p>
        </p:txBody>
      </p:sp>
      <p:sp>
        <p:nvSpPr>
          <p:cNvPr id="36" name="Text Placeholder 10"/>
          <p:cNvSpPr txBox="1">
            <a:spLocks/>
          </p:cNvSpPr>
          <p:nvPr/>
        </p:nvSpPr>
        <p:spPr>
          <a:xfrm>
            <a:off x="4981494" y="5197364"/>
            <a:ext cx="4092570" cy="343076"/>
          </a:xfrm>
          <a:prstGeom prst="rect">
            <a:avLst/>
          </a:prstGeom>
        </p:spPr>
        <p:txBody>
          <a:bodyPr lIns="0"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FY2019-2023 program budget:</a:t>
            </a:r>
          </a:p>
        </p:txBody>
      </p:sp>
      <p:sp>
        <p:nvSpPr>
          <p:cNvPr id="37" name="Text Placeholder 9"/>
          <p:cNvSpPr txBox="1">
            <a:spLocks/>
          </p:cNvSpPr>
          <p:nvPr/>
        </p:nvSpPr>
        <p:spPr>
          <a:xfrm>
            <a:off x="4981494" y="5540450"/>
            <a:ext cx="4114800" cy="341896"/>
          </a:xfrm>
          <a:prstGeom prst="rect">
            <a:avLst/>
          </a:prstGeom>
        </p:spPr>
        <p:txBody>
          <a:bodyPr lIns="0" tIns="45662" rIns="0"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$180.8 million over </a:t>
            </a:r>
            <a:br>
              <a:rPr lang="en-US" sz="1600" b="1" dirty="0"/>
            </a:br>
            <a:r>
              <a:rPr lang="en-US" sz="1600" b="1" dirty="0"/>
              <a:t>five years</a:t>
            </a:r>
          </a:p>
        </p:txBody>
      </p:sp>
      <p:cxnSp>
        <p:nvCxnSpPr>
          <p:cNvPr id="40" name="Straight Connector 39"/>
          <p:cNvCxnSpPr/>
          <p:nvPr/>
        </p:nvCxnSpPr>
        <p:spPr>
          <a:xfrm>
            <a:off x="481252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885895" y="3308188"/>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812526" y="5121670"/>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97291" y="4775648"/>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62" tIns="45662" rIns="91322" bIns="45662" rtlCol="0" anchor="ctr"/>
          <a:lstStyle/>
          <a:p>
            <a:r>
              <a:rPr lang="en-US" sz="1200" b="1" dirty="0">
                <a:solidFill>
                  <a:schemeClr val="bg1"/>
                </a:solidFill>
              </a:rPr>
              <a:t>Other indicators</a:t>
            </a:r>
          </a:p>
        </p:txBody>
      </p:sp>
      <p:sp>
        <p:nvSpPr>
          <p:cNvPr id="46" name="Rectangle 45"/>
          <p:cNvSpPr/>
          <p:nvPr/>
        </p:nvSpPr>
        <p:spPr>
          <a:xfrm>
            <a:off x="4981311" y="4774767"/>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62" tIns="45662" rIns="91322" bIns="45662" rtlCol="0" anchor="ctr"/>
          <a:lstStyle/>
          <a:p>
            <a:r>
              <a:rPr lang="en-US" sz="1200" b="1" dirty="0">
                <a:solidFill>
                  <a:schemeClr val="bg1"/>
                </a:solidFill>
              </a:rPr>
              <a:t>Other indicators</a:t>
            </a:r>
          </a:p>
        </p:txBody>
      </p:sp>
      <p:sp>
        <p:nvSpPr>
          <p:cNvPr id="47" name="Rectangle 46"/>
          <p:cNvSpPr/>
          <p:nvPr/>
        </p:nvSpPr>
        <p:spPr>
          <a:xfrm>
            <a:off x="6330873" y="4759072"/>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ctr" anchorCtr="0">
            <a:noAutofit/>
          </a:bodyPr>
          <a:lstStyle/>
          <a:p>
            <a:pPr marL="0" lvl="1" defTabSz="532715">
              <a:lnSpc>
                <a:spcPct val="90000"/>
              </a:lnSpc>
              <a:spcBef>
                <a:spcPct val="0"/>
              </a:spcBef>
              <a:spcAft>
                <a:spcPct val="15000"/>
              </a:spcAft>
            </a:pPr>
            <a:r>
              <a:rPr lang="en-US" sz="1100" b="1" dirty="0">
                <a:solidFill>
                  <a:schemeClr val="tx1"/>
                </a:solidFill>
              </a:rPr>
              <a:t>To be determined</a:t>
            </a:r>
            <a:endParaRPr lang="en-US" sz="1100" b="1" dirty="0">
              <a:solidFill>
                <a:srgbClr val="FF0000"/>
              </a:solidFill>
            </a:endParaRPr>
          </a:p>
        </p:txBody>
      </p:sp>
      <p:sp>
        <p:nvSpPr>
          <p:cNvPr id="48" name="Rectangle 47"/>
          <p:cNvSpPr/>
          <p:nvPr/>
        </p:nvSpPr>
        <p:spPr>
          <a:xfrm>
            <a:off x="1546854" y="4782064"/>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ctr" anchorCtr="0">
            <a:noAutofit/>
          </a:bodyPr>
          <a:lstStyle/>
          <a:p>
            <a:pPr marL="0" lvl="1" defTabSz="532715">
              <a:lnSpc>
                <a:spcPct val="90000"/>
              </a:lnSpc>
              <a:spcBef>
                <a:spcPct val="0"/>
              </a:spcBef>
              <a:spcAft>
                <a:spcPct val="15000"/>
              </a:spcAft>
            </a:pPr>
            <a:r>
              <a:rPr lang="en-US" sz="1100" b="1" dirty="0">
                <a:solidFill>
                  <a:schemeClr val="tx1"/>
                </a:solidFill>
              </a:rPr>
              <a:t>Travel time from Real Time Traffic Management (RTTM)</a:t>
            </a:r>
          </a:p>
        </p:txBody>
      </p:sp>
      <p:sp>
        <p:nvSpPr>
          <p:cNvPr id="2" name="TextBox 1"/>
          <p:cNvSpPr txBox="1"/>
          <p:nvPr/>
        </p:nvSpPr>
        <p:spPr>
          <a:xfrm>
            <a:off x="4981498" y="6289485"/>
            <a:ext cx="2959226" cy="338437"/>
          </a:xfrm>
          <a:prstGeom prst="rect">
            <a:avLst/>
          </a:prstGeom>
          <a:noFill/>
        </p:spPr>
        <p:txBody>
          <a:bodyPr wrap="none" lIns="91322" tIns="45662" rIns="91322" bIns="45662" rtlCol="0">
            <a:spAutoFit/>
          </a:bodyPr>
          <a:lstStyle/>
          <a:p>
            <a:r>
              <a:rPr lang="en-US" sz="800" i="1" dirty="0"/>
              <a:t>** Tracker target per 100 million vehicle miles traveled (VMT)</a:t>
            </a:r>
          </a:p>
          <a:p>
            <a:r>
              <a:rPr lang="en-US" sz="800" i="1" dirty="0"/>
              <a:t>*Equivalent Property Damage Only</a:t>
            </a:r>
          </a:p>
        </p:txBody>
      </p:sp>
    </p:spTree>
    <p:extLst>
      <p:ext uri="{BB962C8B-B14F-4D97-AF65-F5344CB8AC3E}">
        <p14:creationId xmlns:p14="http://schemas.microsoft.com/office/powerpoint/2010/main" val="26006424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1877" y="725567"/>
            <a:ext cx="3515967" cy="880607"/>
          </a:xfrm>
        </p:spPr>
        <p:txBody>
          <a:bodyPr>
            <a:noAutofit/>
          </a:bodyPr>
          <a:lstStyle/>
          <a:p>
            <a:pPr marL="0" indent="0">
              <a:buNone/>
            </a:pPr>
            <a:r>
              <a:rPr lang="en-US" sz="2400" b="1" dirty="0">
                <a:cs typeface="Arial" panose="020B0604020202020204" pitchFamily="34" charset="0"/>
              </a:rPr>
              <a:t>Roadway Reconstruction</a:t>
            </a:r>
            <a:endParaRPr lang="en-US" sz="2400" b="1" dirty="0"/>
          </a:p>
        </p:txBody>
      </p:sp>
      <p:sp>
        <p:nvSpPr>
          <p:cNvPr id="5" name="Content Placeholder 8"/>
          <p:cNvSpPr txBox="1">
            <a:spLocks/>
          </p:cNvSpPr>
          <p:nvPr/>
        </p:nvSpPr>
        <p:spPr>
          <a:xfrm>
            <a:off x="101876" y="1955528"/>
            <a:ext cx="4114800" cy="1292998"/>
          </a:xfrm>
          <a:prstGeom prst="rect">
            <a:avLst/>
          </a:prstGeom>
        </p:spPr>
        <p:txBody>
          <a:bodyPr vert="horz" lIns="91322" tIns="45662" rIns="91322" bIns="45662"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This program improves the overall condition of roads, by supporting both large and small state and municipal investments. Nearly all of the projects in this program include improvements to bicycle and pedestrian user spaces. </a:t>
            </a:r>
          </a:p>
        </p:txBody>
      </p:sp>
      <p:sp>
        <p:nvSpPr>
          <p:cNvPr id="6" name="Text Placeholder 12"/>
          <p:cNvSpPr txBox="1">
            <a:spLocks/>
          </p:cNvSpPr>
          <p:nvPr/>
        </p:nvSpPr>
        <p:spPr>
          <a:xfrm>
            <a:off x="101876" y="1677530"/>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purpose and need statement:</a:t>
            </a:r>
          </a:p>
        </p:txBody>
      </p:sp>
      <p:cxnSp>
        <p:nvCxnSpPr>
          <p:cNvPr id="7" name="Straight Connector 6"/>
          <p:cNvCxnSpPr/>
          <p:nvPr/>
        </p:nvCxnSpPr>
        <p:spPr>
          <a:xfrm>
            <a:off x="10187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5245" y="3308188"/>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9" name="Text Placeholder 12"/>
          <p:cNvSpPr txBox="1">
            <a:spLocks/>
          </p:cNvSpPr>
          <p:nvPr/>
        </p:nvSpPr>
        <p:spPr>
          <a:xfrm>
            <a:off x="101876" y="3410128"/>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performance:</a:t>
            </a:r>
          </a:p>
        </p:txBody>
      </p:sp>
      <p:grpSp>
        <p:nvGrpSpPr>
          <p:cNvPr id="10" name="Group 9"/>
          <p:cNvGrpSpPr/>
          <p:nvPr/>
        </p:nvGrpSpPr>
        <p:grpSpPr>
          <a:xfrm>
            <a:off x="197288" y="3738744"/>
            <a:ext cx="1510943" cy="345600"/>
            <a:chOff x="3665356" y="2014191"/>
            <a:chExt cx="1510943" cy="345600"/>
          </a:xfrm>
        </p:grpSpPr>
        <p:sp>
          <p:nvSpPr>
            <p:cNvPr id="11" name="Rectangle 10"/>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Tracker target</a:t>
              </a:r>
            </a:p>
          </p:txBody>
        </p:sp>
      </p:grpSp>
      <p:sp>
        <p:nvSpPr>
          <p:cNvPr id="13" name="Rectangle 12"/>
          <p:cNvSpPr/>
          <p:nvPr/>
        </p:nvSpPr>
        <p:spPr>
          <a:xfrm>
            <a:off x="1546854" y="3761511"/>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marL="0" lvl="1" defTabSz="532715">
              <a:lnSpc>
                <a:spcPct val="90000"/>
              </a:lnSpc>
              <a:spcBef>
                <a:spcPct val="0"/>
              </a:spcBef>
              <a:spcAft>
                <a:spcPct val="15000"/>
              </a:spcAft>
            </a:pPr>
            <a:r>
              <a:rPr lang="en-US" sz="1100" b="1" dirty="0"/>
              <a:t>Not established in Tracker</a:t>
            </a:r>
          </a:p>
        </p:txBody>
      </p:sp>
      <p:grpSp>
        <p:nvGrpSpPr>
          <p:cNvPr id="14" name="Group 13"/>
          <p:cNvGrpSpPr/>
          <p:nvPr/>
        </p:nvGrpSpPr>
        <p:grpSpPr>
          <a:xfrm>
            <a:off x="197288" y="4278889"/>
            <a:ext cx="1881556" cy="345600"/>
            <a:chOff x="6310812" y="2036955"/>
            <a:chExt cx="1881556" cy="345600"/>
          </a:xfrm>
        </p:grpSpPr>
        <p:sp>
          <p:nvSpPr>
            <p:cNvPr id="15" name="Rectangle 14"/>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PfP tool forecast</a:t>
              </a:r>
            </a:p>
          </p:txBody>
        </p:sp>
      </p:grpSp>
      <p:sp>
        <p:nvSpPr>
          <p:cNvPr id="17" name="Rectangle 16"/>
          <p:cNvSpPr/>
          <p:nvPr/>
        </p:nvSpPr>
        <p:spPr>
          <a:xfrm>
            <a:off x="1546854" y="4278899"/>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lvl="0"/>
            <a:r>
              <a:rPr lang="en-US" sz="1100" b="1" dirty="0">
                <a:latin typeface="Arial" panose="020B0604020202020204" pitchFamily="34" charset="0"/>
                <a:cs typeface="Arial" panose="020B0604020202020204" pitchFamily="34" charset="0"/>
              </a:rPr>
              <a:t>Not forecasted in PfP</a:t>
            </a:r>
          </a:p>
        </p:txBody>
      </p:sp>
      <p:sp>
        <p:nvSpPr>
          <p:cNvPr id="18" name="Text Placeholder 10"/>
          <p:cNvSpPr txBox="1">
            <a:spLocks/>
          </p:cNvSpPr>
          <p:nvPr/>
        </p:nvSpPr>
        <p:spPr>
          <a:xfrm>
            <a:off x="197475" y="5197364"/>
            <a:ext cx="4092570" cy="343076"/>
          </a:xfrm>
          <a:prstGeom prst="rect">
            <a:avLst/>
          </a:prstGeom>
        </p:spPr>
        <p:txBody>
          <a:bodyPr lIns="0"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FY2019-2023 program budget:</a:t>
            </a:r>
          </a:p>
        </p:txBody>
      </p:sp>
      <p:sp>
        <p:nvSpPr>
          <p:cNvPr id="19" name="Text Placeholder 9"/>
          <p:cNvSpPr txBox="1">
            <a:spLocks/>
          </p:cNvSpPr>
          <p:nvPr/>
        </p:nvSpPr>
        <p:spPr>
          <a:xfrm>
            <a:off x="197475" y="5540450"/>
            <a:ext cx="4114800" cy="341896"/>
          </a:xfrm>
          <a:prstGeom prst="rect">
            <a:avLst/>
          </a:prstGeom>
        </p:spPr>
        <p:txBody>
          <a:bodyPr lIns="0" tIns="45662" rIns="0"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$1,418.6 million over </a:t>
            </a:r>
            <a:br>
              <a:rPr lang="en-US" sz="1600" b="1" dirty="0"/>
            </a:br>
            <a:r>
              <a:rPr lang="en-US" sz="1600" b="1" dirty="0"/>
              <a:t>five years</a:t>
            </a:r>
          </a:p>
        </p:txBody>
      </p:sp>
      <p:cxnSp>
        <p:nvCxnSpPr>
          <p:cNvPr id="20" name="Straight Connector 19"/>
          <p:cNvCxnSpPr/>
          <p:nvPr/>
        </p:nvCxnSpPr>
        <p:spPr>
          <a:xfrm>
            <a:off x="101876" y="5121670"/>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24" name="Content Placeholder 2"/>
          <p:cNvSpPr>
            <a:spLocks noGrp="1"/>
          </p:cNvSpPr>
          <p:nvPr>
            <p:ph sz="half" idx="1"/>
          </p:nvPr>
        </p:nvSpPr>
        <p:spPr>
          <a:xfrm>
            <a:off x="4885895" y="725567"/>
            <a:ext cx="4114800" cy="880607"/>
          </a:xfrm>
        </p:spPr>
        <p:txBody>
          <a:bodyPr/>
          <a:lstStyle/>
          <a:p>
            <a:pPr marL="0" indent="0">
              <a:buNone/>
            </a:pPr>
            <a:r>
              <a:rPr lang="en-US" b="1" dirty="0"/>
              <a:t>Allston Multi-Modal Implementation</a:t>
            </a:r>
          </a:p>
        </p:txBody>
      </p:sp>
      <p:sp>
        <p:nvSpPr>
          <p:cNvPr id="25" name="Content Placeholder 8"/>
          <p:cNvSpPr txBox="1">
            <a:spLocks/>
          </p:cNvSpPr>
          <p:nvPr/>
        </p:nvSpPr>
        <p:spPr>
          <a:xfrm>
            <a:off x="4885895" y="1955529"/>
            <a:ext cx="4114800" cy="1011634"/>
          </a:xfrm>
          <a:prstGeom prst="rect">
            <a:avLst/>
          </a:prstGeom>
        </p:spPr>
        <p:txBody>
          <a:bodyPr vert="horz" lIns="91322" tIns="45662" rIns="91322" bIns="45662"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latin typeface="Arial" panose="020B0604020202020204" pitchFamily="34" charset="0"/>
                <a:cs typeface="Arial" panose="020B0604020202020204" pitchFamily="34" charset="0"/>
              </a:rPr>
              <a:t>This program </a:t>
            </a:r>
            <a:r>
              <a:rPr lang="en-US" sz="1200" dirty="0"/>
              <a:t>reconstructs and realigns the Allston interchange to improve safety for all transportation modes:  walking, cycling, driving, transit and to create a vibrant  Allston neighborhood reconnecting sections to each other and to the Charles River.  </a:t>
            </a:r>
          </a:p>
        </p:txBody>
      </p:sp>
      <p:sp>
        <p:nvSpPr>
          <p:cNvPr id="26" name="Text Placeholder 12"/>
          <p:cNvSpPr txBox="1">
            <a:spLocks/>
          </p:cNvSpPr>
          <p:nvPr/>
        </p:nvSpPr>
        <p:spPr>
          <a:xfrm>
            <a:off x="4885895" y="1677530"/>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purpose and need statement:</a:t>
            </a:r>
          </a:p>
        </p:txBody>
      </p:sp>
      <p:sp>
        <p:nvSpPr>
          <p:cNvPr id="27" name="Text Placeholder 12"/>
          <p:cNvSpPr txBox="1">
            <a:spLocks/>
          </p:cNvSpPr>
          <p:nvPr/>
        </p:nvSpPr>
        <p:spPr>
          <a:xfrm>
            <a:off x="4885895" y="3410128"/>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performance:</a:t>
            </a:r>
          </a:p>
        </p:txBody>
      </p:sp>
      <p:grpSp>
        <p:nvGrpSpPr>
          <p:cNvPr id="28" name="Group 27"/>
          <p:cNvGrpSpPr/>
          <p:nvPr/>
        </p:nvGrpSpPr>
        <p:grpSpPr>
          <a:xfrm>
            <a:off x="4981318" y="3738744"/>
            <a:ext cx="1510943" cy="345600"/>
            <a:chOff x="3665356" y="2014191"/>
            <a:chExt cx="1510943" cy="345600"/>
          </a:xfrm>
        </p:grpSpPr>
        <p:sp>
          <p:nvSpPr>
            <p:cNvPr id="29" name="Rectangle 28"/>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29"/>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Tracker target</a:t>
              </a:r>
            </a:p>
          </p:txBody>
        </p:sp>
      </p:grpSp>
      <p:sp>
        <p:nvSpPr>
          <p:cNvPr id="31" name="Rectangle 30"/>
          <p:cNvSpPr/>
          <p:nvPr/>
        </p:nvSpPr>
        <p:spPr>
          <a:xfrm>
            <a:off x="6330873" y="3649214"/>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ctr" anchorCtr="0">
            <a:noAutofit/>
          </a:bodyPr>
          <a:lstStyle/>
          <a:p>
            <a:pPr marL="0" lvl="1" defTabSz="532715">
              <a:lnSpc>
                <a:spcPct val="90000"/>
              </a:lnSpc>
              <a:spcBef>
                <a:spcPct val="0"/>
              </a:spcBef>
              <a:spcAft>
                <a:spcPct val="15000"/>
              </a:spcAft>
            </a:pPr>
            <a:r>
              <a:rPr lang="en-US" sz="1100" b="1" dirty="0"/>
              <a:t>Not established in Tracker</a:t>
            </a:r>
          </a:p>
        </p:txBody>
      </p:sp>
      <p:grpSp>
        <p:nvGrpSpPr>
          <p:cNvPr id="32" name="Group 31"/>
          <p:cNvGrpSpPr/>
          <p:nvPr/>
        </p:nvGrpSpPr>
        <p:grpSpPr>
          <a:xfrm>
            <a:off x="4981307" y="4278889"/>
            <a:ext cx="1881556" cy="345600"/>
            <a:chOff x="6310812" y="2036955"/>
            <a:chExt cx="1881556" cy="345600"/>
          </a:xfrm>
        </p:grpSpPr>
        <p:sp>
          <p:nvSpPr>
            <p:cNvPr id="33" name="Rectangle 32"/>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Rectangle 33"/>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PfP tool forecast</a:t>
              </a:r>
            </a:p>
          </p:txBody>
        </p:sp>
      </p:grpSp>
      <p:sp>
        <p:nvSpPr>
          <p:cNvPr id="35" name="Rectangle 34"/>
          <p:cNvSpPr/>
          <p:nvPr/>
        </p:nvSpPr>
        <p:spPr>
          <a:xfrm>
            <a:off x="6330873" y="4166605"/>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ctr" anchorCtr="0">
            <a:noAutofit/>
          </a:bodyPr>
          <a:lstStyle/>
          <a:p>
            <a:pPr lvl="0"/>
            <a:r>
              <a:rPr lang="en-US" sz="1100" b="1" dirty="0">
                <a:latin typeface="Arial" panose="020B0604020202020204" pitchFamily="34" charset="0"/>
                <a:cs typeface="Arial" panose="020B0604020202020204" pitchFamily="34" charset="0"/>
              </a:rPr>
              <a:t>Not forecasted in </a:t>
            </a:r>
            <a:r>
              <a:rPr lang="en-US" sz="1100" b="1" dirty="0" err="1">
                <a:latin typeface="Arial" panose="020B0604020202020204" pitchFamily="34" charset="0"/>
                <a:cs typeface="Arial" panose="020B0604020202020204" pitchFamily="34" charset="0"/>
              </a:rPr>
              <a:t>PfP</a:t>
            </a:r>
            <a:endParaRPr lang="en-US" sz="1100" b="1" dirty="0">
              <a:latin typeface="Arial" panose="020B0604020202020204" pitchFamily="34" charset="0"/>
              <a:cs typeface="Arial" panose="020B0604020202020204" pitchFamily="34" charset="0"/>
            </a:endParaRPr>
          </a:p>
        </p:txBody>
      </p:sp>
      <p:sp>
        <p:nvSpPr>
          <p:cNvPr id="36" name="Text Placeholder 10"/>
          <p:cNvSpPr txBox="1">
            <a:spLocks/>
          </p:cNvSpPr>
          <p:nvPr/>
        </p:nvSpPr>
        <p:spPr>
          <a:xfrm>
            <a:off x="4981494" y="5197364"/>
            <a:ext cx="4092570" cy="343076"/>
          </a:xfrm>
          <a:prstGeom prst="rect">
            <a:avLst/>
          </a:prstGeom>
        </p:spPr>
        <p:txBody>
          <a:bodyPr lIns="0"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FY2019-2023 program budget:</a:t>
            </a:r>
          </a:p>
        </p:txBody>
      </p:sp>
      <p:sp>
        <p:nvSpPr>
          <p:cNvPr id="37" name="Text Placeholder 9"/>
          <p:cNvSpPr txBox="1">
            <a:spLocks/>
          </p:cNvSpPr>
          <p:nvPr/>
        </p:nvSpPr>
        <p:spPr>
          <a:xfrm>
            <a:off x="4981494" y="5540450"/>
            <a:ext cx="4114800" cy="341896"/>
          </a:xfrm>
          <a:prstGeom prst="rect">
            <a:avLst/>
          </a:prstGeom>
        </p:spPr>
        <p:txBody>
          <a:bodyPr lIns="0" tIns="45662" rIns="0"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$16 million over </a:t>
            </a:r>
            <a:br>
              <a:rPr lang="en-US" sz="1600" b="1" dirty="0"/>
            </a:br>
            <a:r>
              <a:rPr lang="en-US" sz="1600" b="1" dirty="0"/>
              <a:t>five years*</a:t>
            </a:r>
          </a:p>
        </p:txBody>
      </p:sp>
      <p:cxnSp>
        <p:nvCxnSpPr>
          <p:cNvPr id="40" name="Straight Connector 39"/>
          <p:cNvCxnSpPr/>
          <p:nvPr/>
        </p:nvCxnSpPr>
        <p:spPr>
          <a:xfrm>
            <a:off x="481252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885895" y="3308188"/>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812526" y="5121670"/>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97291" y="4775648"/>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62" tIns="45662" rIns="91322" bIns="45662" rtlCol="0" anchor="ctr"/>
          <a:lstStyle/>
          <a:p>
            <a:r>
              <a:rPr lang="en-US" sz="1200" b="1" dirty="0">
                <a:solidFill>
                  <a:schemeClr val="bg1"/>
                </a:solidFill>
              </a:rPr>
              <a:t>Other indicators</a:t>
            </a:r>
          </a:p>
        </p:txBody>
      </p:sp>
      <p:sp>
        <p:nvSpPr>
          <p:cNvPr id="46" name="Rectangle 45"/>
          <p:cNvSpPr/>
          <p:nvPr/>
        </p:nvSpPr>
        <p:spPr>
          <a:xfrm>
            <a:off x="4981311" y="4774767"/>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62" tIns="45662" rIns="91322" bIns="45662" rtlCol="0" anchor="ctr"/>
          <a:lstStyle/>
          <a:p>
            <a:r>
              <a:rPr lang="en-US" sz="1200" b="1" dirty="0">
                <a:solidFill>
                  <a:schemeClr val="bg1"/>
                </a:solidFill>
              </a:rPr>
              <a:t>Other indicators</a:t>
            </a:r>
          </a:p>
        </p:txBody>
      </p:sp>
      <p:sp>
        <p:nvSpPr>
          <p:cNvPr id="47" name="Rectangle 46"/>
          <p:cNvSpPr/>
          <p:nvPr/>
        </p:nvSpPr>
        <p:spPr>
          <a:xfrm>
            <a:off x="6330873" y="4759072"/>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ctr" anchorCtr="0">
            <a:noAutofit/>
          </a:bodyPr>
          <a:lstStyle/>
          <a:p>
            <a:pPr marL="0" lvl="1" defTabSz="532715">
              <a:lnSpc>
                <a:spcPct val="90000"/>
              </a:lnSpc>
              <a:spcBef>
                <a:spcPct val="0"/>
              </a:spcBef>
              <a:spcAft>
                <a:spcPct val="15000"/>
              </a:spcAft>
            </a:pPr>
            <a:r>
              <a:rPr lang="en-US" sz="1100" b="1" dirty="0">
                <a:solidFill>
                  <a:schemeClr val="tx1"/>
                </a:solidFill>
              </a:rPr>
              <a:t>To be determined</a:t>
            </a:r>
          </a:p>
        </p:txBody>
      </p:sp>
      <p:sp>
        <p:nvSpPr>
          <p:cNvPr id="48" name="Rectangle 47"/>
          <p:cNvSpPr/>
          <p:nvPr/>
        </p:nvSpPr>
        <p:spPr>
          <a:xfrm>
            <a:off x="1546854" y="4782064"/>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ctr" anchorCtr="0">
            <a:noAutofit/>
          </a:bodyPr>
          <a:lstStyle/>
          <a:p>
            <a:pPr marL="0" lvl="1" defTabSz="532715">
              <a:lnSpc>
                <a:spcPct val="90000"/>
              </a:lnSpc>
              <a:spcBef>
                <a:spcPct val="0"/>
              </a:spcBef>
              <a:spcAft>
                <a:spcPct val="15000"/>
              </a:spcAft>
            </a:pPr>
            <a:r>
              <a:rPr lang="en-US" sz="1100" b="1" dirty="0">
                <a:solidFill>
                  <a:schemeClr val="tx1"/>
                </a:solidFill>
              </a:rPr>
              <a:t>Pavement condition; crash data</a:t>
            </a:r>
          </a:p>
        </p:txBody>
      </p:sp>
      <p:sp>
        <p:nvSpPr>
          <p:cNvPr id="2" name="TextBox 1"/>
          <p:cNvSpPr txBox="1"/>
          <p:nvPr/>
        </p:nvSpPr>
        <p:spPr>
          <a:xfrm>
            <a:off x="4981501" y="6289485"/>
            <a:ext cx="2819764" cy="215326"/>
          </a:xfrm>
          <a:prstGeom prst="rect">
            <a:avLst/>
          </a:prstGeom>
          <a:noFill/>
        </p:spPr>
        <p:txBody>
          <a:bodyPr wrap="none" lIns="91322" tIns="45662" rIns="91322" bIns="45662" rtlCol="0">
            <a:spAutoFit/>
          </a:bodyPr>
          <a:lstStyle/>
          <a:p>
            <a:r>
              <a:rPr lang="en-US" sz="800" i="1" dirty="0"/>
              <a:t>*For design and permitting; does not include construction.</a:t>
            </a:r>
          </a:p>
        </p:txBody>
      </p:sp>
    </p:spTree>
    <p:extLst>
      <p:ext uri="{BB962C8B-B14F-4D97-AF65-F5344CB8AC3E}">
        <p14:creationId xmlns:p14="http://schemas.microsoft.com/office/powerpoint/2010/main" val="24785935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77" y="76354"/>
            <a:ext cx="8972185" cy="572257"/>
          </a:xfrm>
        </p:spPr>
        <p:txBody>
          <a:bodyPr/>
          <a:lstStyle/>
          <a:p>
            <a:r>
              <a:rPr lang="en-US" dirty="0">
                <a:solidFill>
                  <a:schemeClr val="accent3"/>
                </a:solidFill>
              </a:rPr>
              <a:t>Modernization programs for</a:t>
            </a:r>
            <a:r>
              <a:rPr lang="en-US" dirty="0">
                <a:solidFill>
                  <a:schemeClr val="tx1"/>
                </a:solidFill>
              </a:rPr>
              <a:t> IT</a:t>
            </a:r>
            <a:endParaRPr lang="en-US" dirty="0"/>
          </a:p>
        </p:txBody>
      </p:sp>
      <p:sp>
        <p:nvSpPr>
          <p:cNvPr id="3" name="Content Placeholder 2"/>
          <p:cNvSpPr>
            <a:spLocks noGrp="1"/>
          </p:cNvSpPr>
          <p:nvPr>
            <p:ph sz="half" idx="1"/>
          </p:nvPr>
        </p:nvSpPr>
        <p:spPr>
          <a:xfrm>
            <a:off x="101876" y="725567"/>
            <a:ext cx="4114800" cy="880607"/>
          </a:xfrm>
        </p:spPr>
        <p:txBody>
          <a:bodyPr>
            <a:noAutofit/>
          </a:bodyPr>
          <a:lstStyle/>
          <a:p>
            <a:pPr marL="0" indent="0">
              <a:buNone/>
            </a:pPr>
            <a:r>
              <a:rPr lang="en-US" b="1" dirty="0"/>
              <a:t>Customer Digital Experience</a:t>
            </a:r>
          </a:p>
        </p:txBody>
      </p:sp>
      <p:sp>
        <p:nvSpPr>
          <p:cNvPr id="5" name="Content Placeholder 8"/>
          <p:cNvSpPr txBox="1">
            <a:spLocks/>
          </p:cNvSpPr>
          <p:nvPr/>
        </p:nvSpPr>
        <p:spPr>
          <a:xfrm>
            <a:off x="101876" y="1955529"/>
            <a:ext cx="4114800" cy="1011634"/>
          </a:xfrm>
          <a:prstGeom prst="rect">
            <a:avLst/>
          </a:prstGeom>
        </p:spPr>
        <p:txBody>
          <a:bodyPr vert="horz" lIns="91322" tIns="45662" rIns="91322" bIns="45662"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This program ensures that MassDOT and MBTA websites present clear, concise, and timely information to the public at all times. This program is necessary to ensure that transportation system users have successful interactions with MassDOT or MBTA public facing websites. </a:t>
            </a:r>
          </a:p>
        </p:txBody>
      </p:sp>
      <p:sp>
        <p:nvSpPr>
          <p:cNvPr id="6" name="Text Placeholder 12"/>
          <p:cNvSpPr txBox="1">
            <a:spLocks/>
          </p:cNvSpPr>
          <p:nvPr/>
        </p:nvSpPr>
        <p:spPr>
          <a:xfrm>
            <a:off x="101876" y="1677530"/>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purpose and need statement:</a:t>
            </a:r>
          </a:p>
        </p:txBody>
      </p:sp>
      <p:cxnSp>
        <p:nvCxnSpPr>
          <p:cNvPr id="7" name="Straight Connector 6"/>
          <p:cNvCxnSpPr/>
          <p:nvPr/>
        </p:nvCxnSpPr>
        <p:spPr>
          <a:xfrm>
            <a:off x="10187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5245" y="296716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9" name="Text Placeholder 12"/>
          <p:cNvSpPr txBox="1">
            <a:spLocks/>
          </p:cNvSpPr>
          <p:nvPr/>
        </p:nvSpPr>
        <p:spPr>
          <a:xfrm>
            <a:off x="101876" y="3069103"/>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performance:</a:t>
            </a:r>
          </a:p>
        </p:txBody>
      </p:sp>
      <p:grpSp>
        <p:nvGrpSpPr>
          <p:cNvPr id="10" name="Group 9"/>
          <p:cNvGrpSpPr/>
          <p:nvPr/>
        </p:nvGrpSpPr>
        <p:grpSpPr>
          <a:xfrm>
            <a:off x="197288" y="3397718"/>
            <a:ext cx="1510943" cy="345600"/>
            <a:chOff x="3665356" y="2014191"/>
            <a:chExt cx="1510943" cy="345600"/>
          </a:xfrm>
        </p:grpSpPr>
        <p:sp>
          <p:nvSpPr>
            <p:cNvPr id="11" name="Rectangle 10"/>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Tracker target</a:t>
              </a:r>
            </a:p>
          </p:txBody>
        </p:sp>
      </p:grpSp>
      <p:sp>
        <p:nvSpPr>
          <p:cNvPr id="13" name="Rectangle 12"/>
          <p:cNvSpPr/>
          <p:nvPr/>
        </p:nvSpPr>
        <p:spPr>
          <a:xfrm>
            <a:off x="1546854" y="342048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marL="0" lvl="1" defTabSz="532715">
              <a:lnSpc>
                <a:spcPct val="90000"/>
              </a:lnSpc>
              <a:spcBef>
                <a:spcPct val="0"/>
              </a:spcBef>
              <a:spcAft>
                <a:spcPct val="15000"/>
              </a:spcAft>
            </a:pPr>
            <a:r>
              <a:rPr lang="en-US" sz="1100" b="1" dirty="0"/>
              <a:t>Not established in Tracker</a:t>
            </a:r>
          </a:p>
        </p:txBody>
      </p:sp>
      <p:grpSp>
        <p:nvGrpSpPr>
          <p:cNvPr id="14" name="Group 13"/>
          <p:cNvGrpSpPr/>
          <p:nvPr/>
        </p:nvGrpSpPr>
        <p:grpSpPr>
          <a:xfrm>
            <a:off x="197288" y="3786197"/>
            <a:ext cx="1881556" cy="345600"/>
            <a:chOff x="6310812" y="2036955"/>
            <a:chExt cx="1881556" cy="345600"/>
          </a:xfrm>
        </p:grpSpPr>
        <p:sp>
          <p:nvSpPr>
            <p:cNvPr id="15" name="Rectangle 14"/>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PfP tool forecast</a:t>
              </a:r>
            </a:p>
          </p:txBody>
        </p:sp>
      </p:grpSp>
      <p:sp>
        <p:nvSpPr>
          <p:cNvPr id="17" name="Rectangle 16"/>
          <p:cNvSpPr/>
          <p:nvPr/>
        </p:nvSpPr>
        <p:spPr>
          <a:xfrm>
            <a:off x="1546854" y="3786207"/>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lvl="0"/>
            <a:r>
              <a:rPr lang="en-US" sz="1100" b="1" dirty="0">
                <a:latin typeface="Arial" panose="020B0604020202020204" pitchFamily="34" charset="0"/>
                <a:cs typeface="Arial" panose="020B0604020202020204" pitchFamily="34" charset="0"/>
              </a:rPr>
              <a:t>Not forecasted in PfP</a:t>
            </a:r>
          </a:p>
        </p:txBody>
      </p:sp>
      <p:sp>
        <p:nvSpPr>
          <p:cNvPr id="18" name="Text Placeholder 10"/>
          <p:cNvSpPr txBox="1">
            <a:spLocks/>
          </p:cNvSpPr>
          <p:nvPr/>
        </p:nvSpPr>
        <p:spPr>
          <a:xfrm>
            <a:off x="197475" y="4856338"/>
            <a:ext cx="4092570" cy="343076"/>
          </a:xfrm>
          <a:prstGeom prst="rect">
            <a:avLst/>
          </a:prstGeom>
        </p:spPr>
        <p:txBody>
          <a:bodyPr lIns="0"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FY2019-2023 program budget:</a:t>
            </a:r>
          </a:p>
        </p:txBody>
      </p:sp>
      <p:sp>
        <p:nvSpPr>
          <p:cNvPr id="19" name="Text Placeholder 9"/>
          <p:cNvSpPr txBox="1">
            <a:spLocks/>
          </p:cNvSpPr>
          <p:nvPr/>
        </p:nvSpPr>
        <p:spPr>
          <a:xfrm>
            <a:off x="197475" y="5199424"/>
            <a:ext cx="4114800" cy="341896"/>
          </a:xfrm>
          <a:prstGeom prst="rect">
            <a:avLst/>
          </a:prstGeom>
        </p:spPr>
        <p:txBody>
          <a:bodyPr lIns="0" tIns="45662" rIns="0"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$10.0 million over </a:t>
            </a:r>
            <a:br>
              <a:rPr lang="en-US" sz="1600" b="1" dirty="0"/>
            </a:br>
            <a:r>
              <a:rPr lang="en-US" sz="1600" b="1" dirty="0"/>
              <a:t>five years</a:t>
            </a:r>
          </a:p>
        </p:txBody>
      </p:sp>
      <p:cxnSp>
        <p:nvCxnSpPr>
          <p:cNvPr id="20" name="Straight Connector 19"/>
          <p:cNvCxnSpPr/>
          <p:nvPr/>
        </p:nvCxnSpPr>
        <p:spPr>
          <a:xfrm>
            <a:off x="101876" y="4780644"/>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24" name="Content Placeholder 2"/>
          <p:cNvSpPr>
            <a:spLocks noGrp="1"/>
          </p:cNvSpPr>
          <p:nvPr>
            <p:ph sz="half" idx="1"/>
          </p:nvPr>
        </p:nvSpPr>
        <p:spPr>
          <a:xfrm>
            <a:off x="4885895" y="725567"/>
            <a:ext cx="4114800" cy="880607"/>
          </a:xfrm>
        </p:spPr>
        <p:txBody>
          <a:bodyPr>
            <a:normAutofit fontScale="92500" lnSpcReduction="10000"/>
          </a:bodyPr>
          <a:lstStyle/>
          <a:p>
            <a:pPr marL="0" indent="0">
              <a:buNone/>
            </a:pPr>
            <a:r>
              <a:rPr lang="en-US" b="1" dirty="0"/>
              <a:t>Enterprise / BPR* /</a:t>
            </a:r>
          </a:p>
          <a:p>
            <a:pPr marL="0" indent="0">
              <a:buNone/>
            </a:pPr>
            <a:r>
              <a:rPr lang="en-US" b="1" dirty="0"/>
              <a:t>Automation</a:t>
            </a:r>
          </a:p>
        </p:txBody>
      </p:sp>
      <p:sp>
        <p:nvSpPr>
          <p:cNvPr id="25" name="Content Placeholder 8"/>
          <p:cNvSpPr txBox="1">
            <a:spLocks/>
          </p:cNvSpPr>
          <p:nvPr/>
        </p:nvSpPr>
        <p:spPr>
          <a:xfrm>
            <a:off x="4885895" y="1955529"/>
            <a:ext cx="4114800" cy="1011634"/>
          </a:xfrm>
          <a:prstGeom prst="rect">
            <a:avLst/>
          </a:prstGeom>
        </p:spPr>
        <p:txBody>
          <a:bodyPr vert="horz" lIns="91322" tIns="45662" rIns="91322" bIns="45662" rtlCol="0">
            <a:normAutofit lnSpcReduction="10000"/>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This program improves the ways that MassDOT manages and optimizes core functionality (such as document management, file shares, workflows, etc.) through business needs analysis and the implementation of  enterprise solutions that are scalable, resilient and have an extensive ecosystem.</a:t>
            </a:r>
          </a:p>
        </p:txBody>
      </p:sp>
      <p:sp>
        <p:nvSpPr>
          <p:cNvPr id="26" name="Text Placeholder 12"/>
          <p:cNvSpPr txBox="1">
            <a:spLocks/>
          </p:cNvSpPr>
          <p:nvPr/>
        </p:nvSpPr>
        <p:spPr>
          <a:xfrm>
            <a:off x="4885895" y="1677530"/>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purpose and need statement:</a:t>
            </a:r>
          </a:p>
        </p:txBody>
      </p:sp>
      <p:sp>
        <p:nvSpPr>
          <p:cNvPr id="27" name="Text Placeholder 12"/>
          <p:cNvSpPr txBox="1">
            <a:spLocks/>
          </p:cNvSpPr>
          <p:nvPr/>
        </p:nvSpPr>
        <p:spPr>
          <a:xfrm>
            <a:off x="4885895" y="3069103"/>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performance:</a:t>
            </a:r>
          </a:p>
        </p:txBody>
      </p:sp>
      <p:grpSp>
        <p:nvGrpSpPr>
          <p:cNvPr id="28" name="Group 27"/>
          <p:cNvGrpSpPr/>
          <p:nvPr/>
        </p:nvGrpSpPr>
        <p:grpSpPr>
          <a:xfrm>
            <a:off x="4981318" y="3397718"/>
            <a:ext cx="1510943" cy="345600"/>
            <a:chOff x="3665356" y="2014191"/>
            <a:chExt cx="1510943" cy="345600"/>
          </a:xfrm>
        </p:grpSpPr>
        <p:sp>
          <p:nvSpPr>
            <p:cNvPr id="29" name="Rectangle 28"/>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29"/>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Tracker target</a:t>
              </a:r>
            </a:p>
          </p:txBody>
        </p:sp>
      </p:grpSp>
      <p:sp>
        <p:nvSpPr>
          <p:cNvPr id="31" name="Rectangle 30"/>
          <p:cNvSpPr/>
          <p:nvPr/>
        </p:nvSpPr>
        <p:spPr>
          <a:xfrm>
            <a:off x="6330873" y="342048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marL="0" lvl="1" defTabSz="532715">
              <a:lnSpc>
                <a:spcPct val="90000"/>
              </a:lnSpc>
              <a:spcBef>
                <a:spcPct val="0"/>
              </a:spcBef>
              <a:spcAft>
                <a:spcPct val="15000"/>
              </a:spcAft>
            </a:pPr>
            <a:r>
              <a:rPr lang="en-US" sz="1100" b="1" dirty="0"/>
              <a:t>Not established in Tracker</a:t>
            </a:r>
          </a:p>
        </p:txBody>
      </p:sp>
      <p:grpSp>
        <p:nvGrpSpPr>
          <p:cNvPr id="32" name="Group 31"/>
          <p:cNvGrpSpPr/>
          <p:nvPr/>
        </p:nvGrpSpPr>
        <p:grpSpPr>
          <a:xfrm>
            <a:off x="4981119" y="3820798"/>
            <a:ext cx="1881556" cy="345600"/>
            <a:chOff x="6310812" y="2036955"/>
            <a:chExt cx="1881556" cy="345600"/>
          </a:xfrm>
        </p:grpSpPr>
        <p:sp>
          <p:nvSpPr>
            <p:cNvPr id="33" name="Rectangle 32"/>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Rectangle 33"/>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PfP tool forecast</a:t>
              </a:r>
            </a:p>
          </p:txBody>
        </p:sp>
      </p:grpSp>
      <p:sp>
        <p:nvSpPr>
          <p:cNvPr id="35" name="Rectangle 34"/>
          <p:cNvSpPr/>
          <p:nvPr/>
        </p:nvSpPr>
        <p:spPr>
          <a:xfrm>
            <a:off x="6330685" y="3820808"/>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lvl="0"/>
            <a:r>
              <a:rPr lang="en-US" sz="1100" b="1" dirty="0">
                <a:latin typeface="Arial" panose="020B0604020202020204" pitchFamily="34" charset="0"/>
                <a:cs typeface="Arial" panose="020B0604020202020204" pitchFamily="34" charset="0"/>
              </a:rPr>
              <a:t>Not forecasted in PfP tool</a:t>
            </a:r>
            <a:endParaRPr lang="en-US" sz="1100" b="1" dirty="0">
              <a:solidFill>
                <a:srgbClr val="FF0000"/>
              </a:solidFill>
            </a:endParaRPr>
          </a:p>
        </p:txBody>
      </p:sp>
      <p:sp>
        <p:nvSpPr>
          <p:cNvPr id="36" name="Text Placeholder 10"/>
          <p:cNvSpPr txBox="1">
            <a:spLocks/>
          </p:cNvSpPr>
          <p:nvPr/>
        </p:nvSpPr>
        <p:spPr>
          <a:xfrm>
            <a:off x="4981494" y="4856338"/>
            <a:ext cx="4092570" cy="343076"/>
          </a:xfrm>
          <a:prstGeom prst="rect">
            <a:avLst/>
          </a:prstGeom>
        </p:spPr>
        <p:txBody>
          <a:bodyPr lIns="0"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FY2019-2023 program budget:</a:t>
            </a:r>
          </a:p>
        </p:txBody>
      </p:sp>
      <p:sp>
        <p:nvSpPr>
          <p:cNvPr id="37" name="Text Placeholder 9"/>
          <p:cNvSpPr txBox="1">
            <a:spLocks/>
          </p:cNvSpPr>
          <p:nvPr/>
        </p:nvSpPr>
        <p:spPr>
          <a:xfrm>
            <a:off x="4981494" y="5199424"/>
            <a:ext cx="4114800" cy="341896"/>
          </a:xfrm>
          <a:prstGeom prst="rect">
            <a:avLst/>
          </a:prstGeom>
        </p:spPr>
        <p:txBody>
          <a:bodyPr lIns="0" tIns="45662" rIns="0"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$19.5 million over </a:t>
            </a:r>
            <a:br>
              <a:rPr lang="en-US" sz="1600" b="1" dirty="0"/>
            </a:br>
            <a:r>
              <a:rPr lang="en-US" sz="1600" b="1" dirty="0"/>
              <a:t>five years</a:t>
            </a:r>
          </a:p>
        </p:txBody>
      </p:sp>
      <p:cxnSp>
        <p:nvCxnSpPr>
          <p:cNvPr id="40" name="Straight Connector 39"/>
          <p:cNvCxnSpPr/>
          <p:nvPr/>
        </p:nvCxnSpPr>
        <p:spPr>
          <a:xfrm>
            <a:off x="481252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885895" y="296716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812526" y="4780644"/>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97291" y="4266186"/>
            <a:ext cx="134936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62" tIns="45662" rIns="91322" bIns="45662" rtlCol="0" anchor="ctr"/>
          <a:lstStyle/>
          <a:p>
            <a:r>
              <a:rPr lang="en-US" sz="1200" b="1" dirty="0">
                <a:solidFill>
                  <a:schemeClr val="bg1"/>
                </a:solidFill>
              </a:rPr>
              <a:t>Other indicators</a:t>
            </a:r>
          </a:p>
        </p:txBody>
      </p:sp>
      <p:sp>
        <p:nvSpPr>
          <p:cNvPr id="39" name="Rectangle 38"/>
          <p:cNvSpPr/>
          <p:nvPr/>
        </p:nvSpPr>
        <p:spPr>
          <a:xfrm>
            <a:off x="1546854" y="4270125"/>
            <a:ext cx="291383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9133" bIns="95889" numCol="1" spcCol="1270" anchor="ctr" anchorCtr="0">
            <a:noAutofit/>
          </a:bodyPr>
          <a:lstStyle/>
          <a:p>
            <a:pPr marL="0" lvl="1" defTabSz="532715">
              <a:lnSpc>
                <a:spcPct val="90000"/>
              </a:lnSpc>
              <a:spcBef>
                <a:spcPct val="0"/>
              </a:spcBef>
              <a:spcAft>
                <a:spcPct val="15000"/>
              </a:spcAft>
            </a:pPr>
            <a:r>
              <a:rPr lang="en-US" sz="1100" b="1" dirty="0">
                <a:solidFill>
                  <a:schemeClr val="tx1"/>
                </a:solidFill>
              </a:rPr>
              <a:t>Monitor budgets and scheduled deliverables. Help Desk and Incident Report activity 100% of websites updated and aligned with Commonwealth standards.</a:t>
            </a:r>
          </a:p>
        </p:txBody>
      </p:sp>
      <p:sp>
        <p:nvSpPr>
          <p:cNvPr id="43" name="Rectangle 42"/>
          <p:cNvSpPr/>
          <p:nvPr/>
        </p:nvSpPr>
        <p:spPr>
          <a:xfrm>
            <a:off x="4981121" y="4250053"/>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62" tIns="45662" rIns="91322" bIns="45662" rtlCol="0" anchor="ctr"/>
          <a:lstStyle/>
          <a:p>
            <a:r>
              <a:rPr lang="en-US" sz="1200" b="1" dirty="0">
                <a:solidFill>
                  <a:schemeClr val="bg1"/>
                </a:solidFill>
              </a:rPr>
              <a:t>Other indicators</a:t>
            </a:r>
          </a:p>
        </p:txBody>
      </p:sp>
      <p:sp>
        <p:nvSpPr>
          <p:cNvPr id="44" name="Rectangle 43"/>
          <p:cNvSpPr/>
          <p:nvPr/>
        </p:nvSpPr>
        <p:spPr>
          <a:xfrm>
            <a:off x="6330873" y="4253992"/>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ctr" anchorCtr="0">
            <a:noAutofit/>
          </a:bodyPr>
          <a:lstStyle/>
          <a:p>
            <a:pPr marL="0" lvl="1" defTabSz="532715">
              <a:lnSpc>
                <a:spcPct val="90000"/>
              </a:lnSpc>
              <a:spcBef>
                <a:spcPct val="0"/>
              </a:spcBef>
              <a:spcAft>
                <a:spcPct val="15000"/>
              </a:spcAft>
            </a:pPr>
            <a:r>
              <a:rPr lang="en-US" sz="1100" b="1" dirty="0">
                <a:solidFill>
                  <a:schemeClr val="tx1"/>
                </a:solidFill>
              </a:rPr>
              <a:t>Monitor budgets &amp; scheduled deliverables. Full implementation of critical finance, HR and legal systems.</a:t>
            </a:r>
          </a:p>
        </p:txBody>
      </p:sp>
      <p:sp>
        <p:nvSpPr>
          <p:cNvPr id="45" name="TextBox 44"/>
          <p:cNvSpPr txBox="1"/>
          <p:nvPr/>
        </p:nvSpPr>
        <p:spPr>
          <a:xfrm>
            <a:off x="4981498" y="6289482"/>
            <a:ext cx="1806905" cy="215444"/>
          </a:xfrm>
          <a:prstGeom prst="rect">
            <a:avLst/>
          </a:prstGeom>
          <a:noFill/>
        </p:spPr>
        <p:txBody>
          <a:bodyPr wrap="none" lIns="91322" tIns="45662" rIns="91322" bIns="45662" rtlCol="0">
            <a:spAutoFit/>
          </a:bodyPr>
          <a:lstStyle/>
          <a:p>
            <a:r>
              <a:rPr lang="en-US" sz="800" i="1" dirty="0"/>
              <a:t>*Business Process Re-engineering</a:t>
            </a:r>
          </a:p>
        </p:txBody>
      </p:sp>
    </p:spTree>
    <p:extLst>
      <p:ext uri="{BB962C8B-B14F-4D97-AF65-F5344CB8AC3E}">
        <p14:creationId xmlns:p14="http://schemas.microsoft.com/office/powerpoint/2010/main" val="29840557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1876" y="725567"/>
            <a:ext cx="4114800" cy="880607"/>
          </a:xfrm>
        </p:spPr>
        <p:txBody>
          <a:bodyPr>
            <a:noAutofit/>
          </a:bodyPr>
          <a:lstStyle/>
          <a:p>
            <a:pPr marL="0" indent="0">
              <a:buNone/>
            </a:pPr>
            <a:r>
              <a:rPr lang="en-US" b="1" dirty="0"/>
              <a:t>Workforce Productivity</a:t>
            </a:r>
          </a:p>
        </p:txBody>
      </p:sp>
      <p:sp>
        <p:nvSpPr>
          <p:cNvPr id="5" name="Content Placeholder 8"/>
          <p:cNvSpPr txBox="1">
            <a:spLocks/>
          </p:cNvSpPr>
          <p:nvPr/>
        </p:nvSpPr>
        <p:spPr>
          <a:xfrm>
            <a:off x="101876" y="1955529"/>
            <a:ext cx="4114800" cy="1011634"/>
          </a:xfrm>
          <a:prstGeom prst="rect">
            <a:avLst/>
          </a:prstGeom>
        </p:spPr>
        <p:txBody>
          <a:bodyPr vert="horz" lIns="91322" tIns="45662" rIns="91322" bIns="45662"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This program improves business processes through automated workflows and other electronic means at the department level. This program also may include investments that improve process timelines, reduce paperwork, and contribute to efficiency.</a:t>
            </a:r>
          </a:p>
        </p:txBody>
      </p:sp>
      <p:sp>
        <p:nvSpPr>
          <p:cNvPr id="6" name="Text Placeholder 12"/>
          <p:cNvSpPr txBox="1">
            <a:spLocks/>
          </p:cNvSpPr>
          <p:nvPr/>
        </p:nvSpPr>
        <p:spPr>
          <a:xfrm>
            <a:off x="101876" y="1677530"/>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purpose and need statement:</a:t>
            </a:r>
          </a:p>
        </p:txBody>
      </p:sp>
      <p:cxnSp>
        <p:nvCxnSpPr>
          <p:cNvPr id="7" name="Straight Connector 6"/>
          <p:cNvCxnSpPr/>
          <p:nvPr/>
        </p:nvCxnSpPr>
        <p:spPr>
          <a:xfrm>
            <a:off x="10187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5245" y="296716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9" name="Text Placeholder 12"/>
          <p:cNvSpPr txBox="1">
            <a:spLocks/>
          </p:cNvSpPr>
          <p:nvPr/>
        </p:nvSpPr>
        <p:spPr>
          <a:xfrm>
            <a:off x="101876" y="3069103"/>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performance:</a:t>
            </a:r>
          </a:p>
        </p:txBody>
      </p:sp>
      <p:grpSp>
        <p:nvGrpSpPr>
          <p:cNvPr id="10" name="Group 9"/>
          <p:cNvGrpSpPr/>
          <p:nvPr/>
        </p:nvGrpSpPr>
        <p:grpSpPr>
          <a:xfrm>
            <a:off x="197288" y="3397718"/>
            <a:ext cx="1510943" cy="345600"/>
            <a:chOff x="3665356" y="2014191"/>
            <a:chExt cx="1510943" cy="345600"/>
          </a:xfrm>
        </p:grpSpPr>
        <p:sp>
          <p:nvSpPr>
            <p:cNvPr id="11" name="Rectangle 10"/>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Tracker target</a:t>
              </a:r>
            </a:p>
          </p:txBody>
        </p:sp>
      </p:grpSp>
      <p:sp>
        <p:nvSpPr>
          <p:cNvPr id="13" name="Rectangle 12"/>
          <p:cNvSpPr/>
          <p:nvPr/>
        </p:nvSpPr>
        <p:spPr>
          <a:xfrm>
            <a:off x="1546854" y="342048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marL="0" lvl="1" defTabSz="532715">
              <a:lnSpc>
                <a:spcPct val="90000"/>
              </a:lnSpc>
              <a:spcBef>
                <a:spcPct val="0"/>
              </a:spcBef>
              <a:spcAft>
                <a:spcPct val="15000"/>
              </a:spcAft>
            </a:pPr>
            <a:r>
              <a:rPr lang="en-US" sz="1100" b="1" dirty="0"/>
              <a:t>Not established in Tracker</a:t>
            </a:r>
          </a:p>
        </p:txBody>
      </p:sp>
      <p:grpSp>
        <p:nvGrpSpPr>
          <p:cNvPr id="14" name="Group 13"/>
          <p:cNvGrpSpPr/>
          <p:nvPr/>
        </p:nvGrpSpPr>
        <p:grpSpPr>
          <a:xfrm>
            <a:off x="197288" y="3861315"/>
            <a:ext cx="1881556" cy="345600"/>
            <a:chOff x="6310812" y="2036955"/>
            <a:chExt cx="1881556" cy="345600"/>
          </a:xfrm>
        </p:grpSpPr>
        <p:sp>
          <p:nvSpPr>
            <p:cNvPr id="15" name="Rectangle 14"/>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PfP tool forecast</a:t>
              </a:r>
            </a:p>
          </p:txBody>
        </p:sp>
      </p:grpSp>
      <p:sp>
        <p:nvSpPr>
          <p:cNvPr id="17" name="Rectangle 16"/>
          <p:cNvSpPr/>
          <p:nvPr/>
        </p:nvSpPr>
        <p:spPr>
          <a:xfrm>
            <a:off x="1546854" y="3861325"/>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lvl="0"/>
            <a:r>
              <a:rPr lang="en-US" sz="1100" b="1" dirty="0">
                <a:latin typeface="Arial" panose="020B0604020202020204" pitchFamily="34" charset="0"/>
                <a:cs typeface="Arial" panose="020B0604020202020204" pitchFamily="34" charset="0"/>
              </a:rPr>
              <a:t>Not forecasted in PfP</a:t>
            </a:r>
          </a:p>
        </p:txBody>
      </p:sp>
      <p:sp>
        <p:nvSpPr>
          <p:cNvPr id="18" name="Text Placeholder 10"/>
          <p:cNvSpPr txBox="1">
            <a:spLocks/>
          </p:cNvSpPr>
          <p:nvPr/>
        </p:nvSpPr>
        <p:spPr>
          <a:xfrm>
            <a:off x="197475" y="4856338"/>
            <a:ext cx="4092570" cy="343076"/>
          </a:xfrm>
          <a:prstGeom prst="rect">
            <a:avLst/>
          </a:prstGeom>
        </p:spPr>
        <p:txBody>
          <a:bodyPr lIns="0"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FY2019-2023 program budget:</a:t>
            </a:r>
          </a:p>
        </p:txBody>
      </p:sp>
      <p:sp>
        <p:nvSpPr>
          <p:cNvPr id="19" name="Text Placeholder 9"/>
          <p:cNvSpPr txBox="1">
            <a:spLocks/>
          </p:cNvSpPr>
          <p:nvPr/>
        </p:nvSpPr>
        <p:spPr>
          <a:xfrm>
            <a:off x="197475" y="5199424"/>
            <a:ext cx="4114800" cy="341896"/>
          </a:xfrm>
          <a:prstGeom prst="rect">
            <a:avLst/>
          </a:prstGeom>
        </p:spPr>
        <p:txBody>
          <a:bodyPr lIns="0" tIns="45662" rIns="0"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$14.2 million over </a:t>
            </a:r>
            <a:br>
              <a:rPr lang="en-US" sz="1600" b="1" dirty="0"/>
            </a:br>
            <a:r>
              <a:rPr lang="en-US" sz="1600" b="1" dirty="0"/>
              <a:t>five years</a:t>
            </a:r>
          </a:p>
        </p:txBody>
      </p:sp>
      <p:cxnSp>
        <p:nvCxnSpPr>
          <p:cNvPr id="20" name="Straight Connector 19"/>
          <p:cNvCxnSpPr/>
          <p:nvPr/>
        </p:nvCxnSpPr>
        <p:spPr>
          <a:xfrm>
            <a:off x="101876" y="4780644"/>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25" name="Content Placeholder 8"/>
          <p:cNvSpPr txBox="1">
            <a:spLocks/>
          </p:cNvSpPr>
          <p:nvPr/>
        </p:nvSpPr>
        <p:spPr>
          <a:xfrm>
            <a:off x="4885895" y="1955529"/>
            <a:ext cx="4114800" cy="1011634"/>
          </a:xfrm>
          <a:prstGeom prst="rect">
            <a:avLst/>
          </a:prstGeom>
        </p:spPr>
        <p:txBody>
          <a:bodyPr vert="horz" lIns="91322" tIns="45662" rIns="91322" bIns="45662"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200" dirty="0"/>
          </a:p>
        </p:txBody>
      </p:sp>
      <p:sp>
        <p:nvSpPr>
          <p:cNvPr id="26" name="Text Placeholder 12"/>
          <p:cNvSpPr txBox="1">
            <a:spLocks/>
          </p:cNvSpPr>
          <p:nvPr/>
        </p:nvSpPr>
        <p:spPr>
          <a:xfrm>
            <a:off x="4885895" y="1677530"/>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600" b="1" dirty="0">
              <a:solidFill>
                <a:schemeClr val="accent2"/>
              </a:solidFill>
            </a:endParaRPr>
          </a:p>
        </p:txBody>
      </p:sp>
      <p:sp>
        <p:nvSpPr>
          <p:cNvPr id="27" name="Text Placeholder 12"/>
          <p:cNvSpPr txBox="1">
            <a:spLocks/>
          </p:cNvSpPr>
          <p:nvPr/>
        </p:nvSpPr>
        <p:spPr>
          <a:xfrm>
            <a:off x="4885895" y="3069103"/>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600" b="1" dirty="0">
              <a:solidFill>
                <a:schemeClr val="accent2"/>
              </a:solidFill>
            </a:endParaRPr>
          </a:p>
        </p:txBody>
      </p:sp>
      <p:sp>
        <p:nvSpPr>
          <p:cNvPr id="30" name="Rectangle 29"/>
          <p:cNvSpPr/>
          <p:nvPr/>
        </p:nvSpPr>
        <p:spPr>
          <a:xfrm>
            <a:off x="4981317" y="3422993"/>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234" tIns="48705" rIns="85234" bIns="48705" numCol="1" spcCol="1270" anchor="ctr" anchorCtr="0">
            <a:noAutofit/>
          </a:bodyPr>
          <a:lstStyle/>
          <a:p>
            <a:pPr defTabSz="532715">
              <a:lnSpc>
                <a:spcPct val="90000"/>
              </a:lnSpc>
              <a:spcBef>
                <a:spcPct val="0"/>
              </a:spcBef>
              <a:spcAft>
                <a:spcPct val="35000"/>
              </a:spcAft>
            </a:pPr>
            <a:endParaRPr lang="en-US" sz="1200" b="1" dirty="0"/>
          </a:p>
        </p:txBody>
      </p:sp>
      <p:sp>
        <p:nvSpPr>
          <p:cNvPr id="31" name="Rectangle 30"/>
          <p:cNvSpPr/>
          <p:nvPr/>
        </p:nvSpPr>
        <p:spPr>
          <a:xfrm>
            <a:off x="6330873" y="342048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marL="0" lvl="1" defTabSz="532715">
              <a:lnSpc>
                <a:spcPct val="90000"/>
              </a:lnSpc>
              <a:spcBef>
                <a:spcPct val="0"/>
              </a:spcBef>
              <a:spcAft>
                <a:spcPct val="15000"/>
              </a:spcAft>
            </a:pPr>
            <a:endParaRPr lang="en-US" sz="1100" b="1" dirty="0"/>
          </a:p>
        </p:txBody>
      </p:sp>
      <p:sp>
        <p:nvSpPr>
          <p:cNvPr id="35" name="Rectangle 34"/>
          <p:cNvSpPr/>
          <p:nvPr/>
        </p:nvSpPr>
        <p:spPr>
          <a:xfrm>
            <a:off x="6330873" y="4034125"/>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lvl="0"/>
            <a:endParaRPr lang="en-US" sz="1100" b="1" dirty="0">
              <a:solidFill>
                <a:srgbClr val="FF0000"/>
              </a:solidFill>
            </a:endParaRPr>
          </a:p>
        </p:txBody>
      </p:sp>
      <p:sp>
        <p:nvSpPr>
          <p:cNvPr id="36" name="Text Placeholder 10"/>
          <p:cNvSpPr txBox="1">
            <a:spLocks/>
          </p:cNvSpPr>
          <p:nvPr/>
        </p:nvSpPr>
        <p:spPr>
          <a:xfrm>
            <a:off x="4981494" y="4856338"/>
            <a:ext cx="4092570" cy="343076"/>
          </a:xfrm>
          <a:prstGeom prst="rect">
            <a:avLst/>
          </a:prstGeom>
        </p:spPr>
        <p:txBody>
          <a:bodyPr lIns="0"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600" b="1" dirty="0">
              <a:solidFill>
                <a:schemeClr val="accent2"/>
              </a:solidFill>
            </a:endParaRPr>
          </a:p>
        </p:txBody>
      </p:sp>
      <p:sp>
        <p:nvSpPr>
          <p:cNvPr id="37" name="Text Placeholder 9"/>
          <p:cNvSpPr txBox="1">
            <a:spLocks/>
          </p:cNvSpPr>
          <p:nvPr/>
        </p:nvSpPr>
        <p:spPr>
          <a:xfrm>
            <a:off x="4981494" y="5199424"/>
            <a:ext cx="4114800" cy="341896"/>
          </a:xfrm>
          <a:prstGeom prst="rect">
            <a:avLst/>
          </a:prstGeom>
        </p:spPr>
        <p:txBody>
          <a:bodyPr lIns="0" tIns="45662" rIns="0"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600" b="1" dirty="0"/>
          </a:p>
        </p:txBody>
      </p:sp>
      <p:sp>
        <p:nvSpPr>
          <p:cNvPr id="38" name="Text Placeholder 10"/>
          <p:cNvSpPr txBox="1">
            <a:spLocks/>
          </p:cNvSpPr>
          <p:nvPr/>
        </p:nvSpPr>
        <p:spPr>
          <a:xfrm>
            <a:off x="4981494" y="5799736"/>
            <a:ext cx="4092570" cy="343076"/>
          </a:xfrm>
          <a:prstGeom prst="rect">
            <a:avLst/>
          </a:prstGeom>
        </p:spPr>
        <p:txBody>
          <a:bodyPr lIns="0"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600" b="1" dirty="0">
              <a:solidFill>
                <a:schemeClr val="accent2"/>
              </a:solidFill>
            </a:endParaRPr>
          </a:p>
        </p:txBody>
      </p:sp>
      <p:sp>
        <p:nvSpPr>
          <p:cNvPr id="39" name="Text Placeholder 9"/>
          <p:cNvSpPr txBox="1">
            <a:spLocks/>
          </p:cNvSpPr>
          <p:nvPr/>
        </p:nvSpPr>
        <p:spPr>
          <a:xfrm>
            <a:off x="4981494" y="6150122"/>
            <a:ext cx="4114800" cy="341896"/>
          </a:xfrm>
          <a:prstGeom prst="rect">
            <a:avLst/>
          </a:prstGeom>
        </p:spPr>
        <p:txBody>
          <a:bodyPr lIns="0" tIns="45662" rIns="0"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600" b="1" dirty="0"/>
          </a:p>
        </p:txBody>
      </p:sp>
      <p:sp>
        <p:nvSpPr>
          <p:cNvPr id="29" name="Rectangle 28"/>
          <p:cNvSpPr/>
          <p:nvPr/>
        </p:nvSpPr>
        <p:spPr>
          <a:xfrm>
            <a:off x="197101" y="4339279"/>
            <a:ext cx="134936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62" tIns="45662" rIns="91322" bIns="45662" rtlCol="0" anchor="ctr"/>
          <a:lstStyle/>
          <a:p>
            <a:r>
              <a:rPr lang="en-US" sz="1200" b="1" dirty="0">
                <a:solidFill>
                  <a:schemeClr val="bg1"/>
                </a:solidFill>
              </a:rPr>
              <a:t>Other indicators</a:t>
            </a:r>
          </a:p>
        </p:txBody>
      </p:sp>
      <p:sp>
        <p:nvSpPr>
          <p:cNvPr id="32" name="Rectangle 31"/>
          <p:cNvSpPr/>
          <p:nvPr/>
        </p:nvSpPr>
        <p:spPr>
          <a:xfrm>
            <a:off x="1568899" y="4343218"/>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ctr" anchorCtr="0">
            <a:noAutofit/>
          </a:bodyPr>
          <a:lstStyle/>
          <a:p>
            <a:pPr marL="0" lvl="1" defTabSz="532715">
              <a:lnSpc>
                <a:spcPct val="90000"/>
              </a:lnSpc>
              <a:spcBef>
                <a:spcPct val="0"/>
              </a:spcBef>
              <a:spcAft>
                <a:spcPct val="15000"/>
              </a:spcAft>
            </a:pPr>
            <a:r>
              <a:rPr lang="en-US" sz="1100" b="1" dirty="0">
                <a:solidFill>
                  <a:schemeClr val="tx1"/>
                </a:solidFill>
              </a:rPr>
              <a:t>Monitor budgets and scheduled deliverables. Full implementation of departmental business process and workflows.</a:t>
            </a:r>
          </a:p>
        </p:txBody>
      </p:sp>
    </p:spTree>
    <p:extLst>
      <p:ext uri="{BB962C8B-B14F-4D97-AF65-F5344CB8AC3E}">
        <p14:creationId xmlns:p14="http://schemas.microsoft.com/office/powerpoint/2010/main" val="16902072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77" y="76354"/>
            <a:ext cx="8972185" cy="572257"/>
          </a:xfrm>
        </p:spPr>
        <p:txBody>
          <a:bodyPr/>
          <a:lstStyle/>
          <a:p>
            <a:r>
              <a:rPr lang="en-US" dirty="0">
                <a:solidFill>
                  <a:schemeClr val="accent3"/>
                </a:solidFill>
              </a:rPr>
              <a:t>Modernization programs for</a:t>
            </a:r>
            <a:r>
              <a:rPr lang="en-US" dirty="0">
                <a:solidFill>
                  <a:schemeClr val="accent5"/>
                </a:solidFill>
              </a:rPr>
              <a:t> </a:t>
            </a:r>
            <a:r>
              <a:rPr lang="en-US" dirty="0">
                <a:solidFill>
                  <a:schemeClr val="tx1"/>
                </a:solidFill>
              </a:rPr>
              <a:t>MBTA </a:t>
            </a:r>
          </a:p>
        </p:txBody>
      </p:sp>
      <p:sp>
        <p:nvSpPr>
          <p:cNvPr id="3" name="Content Placeholder 2"/>
          <p:cNvSpPr>
            <a:spLocks noGrp="1"/>
          </p:cNvSpPr>
          <p:nvPr>
            <p:ph sz="half" idx="1"/>
          </p:nvPr>
        </p:nvSpPr>
        <p:spPr>
          <a:xfrm>
            <a:off x="101876" y="725567"/>
            <a:ext cx="4114800" cy="880607"/>
          </a:xfrm>
        </p:spPr>
        <p:txBody>
          <a:bodyPr>
            <a:noAutofit/>
          </a:bodyPr>
          <a:lstStyle/>
          <a:p>
            <a:pPr marL="0" indent="0">
              <a:buNone/>
            </a:pPr>
            <a:r>
              <a:rPr lang="en-US" b="1" dirty="0"/>
              <a:t>Accessibility</a:t>
            </a:r>
          </a:p>
        </p:txBody>
      </p:sp>
      <p:sp>
        <p:nvSpPr>
          <p:cNvPr id="24" name="Content Placeholder 2"/>
          <p:cNvSpPr>
            <a:spLocks noGrp="1"/>
          </p:cNvSpPr>
          <p:nvPr>
            <p:ph sz="half" idx="2"/>
          </p:nvPr>
        </p:nvSpPr>
        <p:spPr>
          <a:xfrm>
            <a:off x="4885895" y="725567"/>
            <a:ext cx="4114800" cy="880607"/>
          </a:xfrm>
        </p:spPr>
        <p:txBody>
          <a:bodyPr>
            <a:normAutofit/>
          </a:bodyPr>
          <a:lstStyle/>
          <a:p>
            <a:pPr marL="0" indent="0">
              <a:buNone/>
            </a:pPr>
            <a:r>
              <a:rPr lang="en-US" b="1" dirty="0"/>
              <a:t>Risk Management and Mitigation</a:t>
            </a:r>
          </a:p>
        </p:txBody>
      </p:sp>
      <p:sp>
        <p:nvSpPr>
          <p:cNvPr id="5" name="Content Placeholder 8"/>
          <p:cNvSpPr txBox="1">
            <a:spLocks/>
          </p:cNvSpPr>
          <p:nvPr/>
        </p:nvSpPr>
        <p:spPr>
          <a:xfrm>
            <a:off x="101876" y="1955529"/>
            <a:ext cx="4114800" cy="1011634"/>
          </a:xfrm>
          <a:prstGeom prst="rect">
            <a:avLst/>
          </a:prstGeom>
        </p:spPr>
        <p:txBody>
          <a:bodyPr vert="horz" lIns="91322" tIns="45662" rIns="91322" bIns="45662"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This program improves accessibility at MBTA commuter rail, subway and bus stations. This program is necessary to meet the goals of the Authority’s Plan for Accessible Transit Infrastructure (“PATI”). </a:t>
            </a:r>
          </a:p>
        </p:txBody>
      </p:sp>
      <p:sp>
        <p:nvSpPr>
          <p:cNvPr id="6" name="Text Placeholder 12"/>
          <p:cNvSpPr txBox="1">
            <a:spLocks/>
          </p:cNvSpPr>
          <p:nvPr/>
        </p:nvSpPr>
        <p:spPr>
          <a:xfrm>
            <a:off x="101876" y="1677530"/>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purpose and need statement:</a:t>
            </a:r>
          </a:p>
        </p:txBody>
      </p:sp>
      <p:cxnSp>
        <p:nvCxnSpPr>
          <p:cNvPr id="7" name="Straight Connector 6"/>
          <p:cNvCxnSpPr/>
          <p:nvPr/>
        </p:nvCxnSpPr>
        <p:spPr>
          <a:xfrm>
            <a:off x="10187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5245" y="296716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9" name="Text Placeholder 12"/>
          <p:cNvSpPr txBox="1">
            <a:spLocks/>
          </p:cNvSpPr>
          <p:nvPr/>
        </p:nvSpPr>
        <p:spPr>
          <a:xfrm>
            <a:off x="101876" y="3069103"/>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performance:</a:t>
            </a:r>
          </a:p>
        </p:txBody>
      </p:sp>
      <p:grpSp>
        <p:nvGrpSpPr>
          <p:cNvPr id="10" name="Group 9"/>
          <p:cNvGrpSpPr/>
          <p:nvPr/>
        </p:nvGrpSpPr>
        <p:grpSpPr>
          <a:xfrm>
            <a:off x="197288" y="3397718"/>
            <a:ext cx="1510943" cy="345600"/>
            <a:chOff x="3665356" y="2014191"/>
            <a:chExt cx="1510943" cy="345600"/>
          </a:xfrm>
        </p:grpSpPr>
        <p:sp>
          <p:nvSpPr>
            <p:cNvPr id="11" name="Rectangle 10"/>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Tracker target</a:t>
              </a:r>
            </a:p>
          </p:txBody>
        </p:sp>
      </p:grpSp>
      <p:sp>
        <p:nvSpPr>
          <p:cNvPr id="13" name="Rectangle 12"/>
          <p:cNvSpPr/>
          <p:nvPr/>
        </p:nvSpPr>
        <p:spPr>
          <a:xfrm>
            <a:off x="1546854" y="342048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marL="0" lvl="1" defTabSz="532715">
              <a:lnSpc>
                <a:spcPct val="90000"/>
              </a:lnSpc>
              <a:spcBef>
                <a:spcPct val="0"/>
              </a:spcBef>
              <a:spcAft>
                <a:spcPct val="15000"/>
              </a:spcAft>
            </a:pPr>
            <a:r>
              <a:rPr lang="en-US" sz="1100" b="1" dirty="0"/>
              <a:t>Not established - platform accessibility</a:t>
            </a:r>
          </a:p>
        </p:txBody>
      </p:sp>
      <p:grpSp>
        <p:nvGrpSpPr>
          <p:cNvPr id="14" name="Group 13"/>
          <p:cNvGrpSpPr/>
          <p:nvPr/>
        </p:nvGrpSpPr>
        <p:grpSpPr>
          <a:xfrm>
            <a:off x="197288" y="3913800"/>
            <a:ext cx="1881556" cy="345600"/>
            <a:chOff x="6310812" y="2036955"/>
            <a:chExt cx="1881556" cy="345600"/>
          </a:xfrm>
        </p:grpSpPr>
        <p:sp>
          <p:nvSpPr>
            <p:cNvPr id="15" name="Rectangle 14"/>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PfP tool forecast</a:t>
              </a:r>
            </a:p>
          </p:txBody>
        </p:sp>
      </p:grpSp>
      <p:sp>
        <p:nvSpPr>
          <p:cNvPr id="17" name="Rectangle 16"/>
          <p:cNvSpPr/>
          <p:nvPr/>
        </p:nvSpPr>
        <p:spPr>
          <a:xfrm>
            <a:off x="1546854" y="3913810"/>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lvl="0"/>
            <a:r>
              <a:rPr lang="en-US" sz="1100" b="1" dirty="0">
                <a:latin typeface="Arial" panose="020B0604020202020204" pitchFamily="34" charset="0"/>
                <a:cs typeface="Arial" panose="020B0604020202020204" pitchFamily="34" charset="0"/>
              </a:rPr>
              <a:t>87% of the stations ADA compliant by 2022</a:t>
            </a:r>
            <a:endParaRPr lang="en-US" sz="1100" b="1" dirty="0">
              <a:solidFill>
                <a:srgbClr val="FF0000"/>
              </a:solidFill>
            </a:endParaRPr>
          </a:p>
        </p:txBody>
      </p:sp>
      <p:sp>
        <p:nvSpPr>
          <p:cNvPr id="18" name="Text Placeholder 10"/>
          <p:cNvSpPr txBox="1">
            <a:spLocks/>
          </p:cNvSpPr>
          <p:nvPr/>
        </p:nvSpPr>
        <p:spPr>
          <a:xfrm>
            <a:off x="197475" y="4856338"/>
            <a:ext cx="4092570" cy="343076"/>
          </a:xfrm>
          <a:prstGeom prst="rect">
            <a:avLst/>
          </a:prstGeom>
        </p:spPr>
        <p:txBody>
          <a:bodyPr lIns="0"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FY2019-2023 program budget:</a:t>
            </a:r>
          </a:p>
        </p:txBody>
      </p:sp>
      <p:sp>
        <p:nvSpPr>
          <p:cNvPr id="19" name="Text Placeholder 9"/>
          <p:cNvSpPr txBox="1">
            <a:spLocks/>
          </p:cNvSpPr>
          <p:nvPr/>
        </p:nvSpPr>
        <p:spPr>
          <a:xfrm>
            <a:off x="197475" y="5199424"/>
            <a:ext cx="4114800" cy="341896"/>
          </a:xfrm>
          <a:prstGeom prst="rect">
            <a:avLst/>
          </a:prstGeom>
        </p:spPr>
        <p:txBody>
          <a:bodyPr lIns="0" tIns="45662" rIns="0"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$265.0 million over </a:t>
            </a:r>
            <a:br>
              <a:rPr lang="en-US" sz="1600" b="1" dirty="0"/>
            </a:br>
            <a:r>
              <a:rPr lang="en-US" sz="1600" b="1" dirty="0"/>
              <a:t>five years</a:t>
            </a:r>
          </a:p>
        </p:txBody>
      </p:sp>
      <p:cxnSp>
        <p:nvCxnSpPr>
          <p:cNvPr id="20" name="Straight Connector 19"/>
          <p:cNvCxnSpPr/>
          <p:nvPr/>
        </p:nvCxnSpPr>
        <p:spPr>
          <a:xfrm>
            <a:off x="101876" y="4780644"/>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25" name="Content Placeholder 8"/>
          <p:cNvSpPr txBox="1">
            <a:spLocks/>
          </p:cNvSpPr>
          <p:nvPr/>
        </p:nvSpPr>
        <p:spPr>
          <a:xfrm>
            <a:off x="4885895" y="1955529"/>
            <a:ext cx="4114800" cy="1011634"/>
          </a:xfrm>
          <a:prstGeom prst="rect">
            <a:avLst/>
          </a:prstGeom>
        </p:spPr>
        <p:txBody>
          <a:bodyPr vert="horz" lIns="91322" tIns="45662" rIns="91322" bIns="45662"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This program implements risk management initiatives as well as proactive efforts to improve workplace safety and system security.</a:t>
            </a:r>
          </a:p>
        </p:txBody>
      </p:sp>
      <p:sp>
        <p:nvSpPr>
          <p:cNvPr id="26" name="Text Placeholder 12"/>
          <p:cNvSpPr txBox="1">
            <a:spLocks/>
          </p:cNvSpPr>
          <p:nvPr/>
        </p:nvSpPr>
        <p:spPr>
          <a:xfrm>
            <a:off x="4885895" y="1677530"/>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purpose and need statement:</a:t>
            </a:r>
          </a:p>
        </p:txBody>
      </p:sp>
      <p:sp>
        <p:nvSpPr>
          <p:cNvPr id="27" name="Text Placeholder 12"/>
          <p:cNvSpPr txBox="1">
            <a:spLocks/>
          </p:cNvSpPr>
          <p:nvPr/>
        </p:nvSpPr>
        <p:spPr>
          <a:xfrm>
            <a:off x="4885895" y="3069103"/>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performance:</a:t>
            </a:r>
          </a:p>
        </p:txBody>
      </p:sp>
      <p:grpSp>
        <p:nvGrpSpPr>
          <p:cNvPr id="28" name="Group 27"/>
          <p:cNvGrpSpPr/>
          <p:nvPr/>
        </p:nvGrpSpPr>
        <p:grpSpPr>
          <a:xfrm>
            <a:off x="4981318" y="3397718"/>
            <a:ext cx="1510943" cy="345600"/>
            <a:chOff x="3665356" y="2014191"/>
            <a:chExt cx="1510943" cy="345600"/>
          </a:xfrm>
        </p:grpSpPr>
        <p:sp>
          <p:nvSpPr>
            <p:cNvPr id="29" name="Rectangle 28"/>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29"/>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Tracker target</a:t>
              </a:r>
            </a:p>
          </p:txBody>
        </p:sp>
      </p:grpSp>
      <p:sp>
        <p:nvSpPr>
          <p:cNvPr id="31" name="Rectangle 30"/>
          <p:cNvSpPr/>
          <p:nvPr/>
        </p:nvSpPr>
        <p:spPr>
          <a:xfrm>
            <a:off x="6330873" y="342048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marL="0" lvl="1" defTabSz="532715">
              <a:lnSpc>
                <a:spcPct val="90000"/>
              </a:lnSpc>
              <a:spcBef>
                <a:spcPct val="0"/>
              </a:spcBef>
              <a:spcAft>
                <a:spcPct val="15000"/>
              </a:spcAft>
            </a:pPr>
            <a:r>
              <a:rPr lang="en-US" sz="1100" b="1" dirty="0"/>
              <a:t>Not established in Tracker</a:t>
            </a:r>
          </a:p>
        </p:txBody>
      </p:sp>
      <p:grpSp>
        <p:nvGrpSpPr>
          <p:cNvPr id="32" name="Group 31"/>
          <p:cNvGrpSpPr/>
          <p:nvPr/>
        </p:nvGrpSpPr>
        <p:grpSpPr>
          <a:xfrm>
            <a:off x="4981307" y="3913800"/>
            <a:ext cx="1881556" cy="345600"/>
            <a:chOff x="6310812" y="2036955"/>
            <a:chExt cx="1881556" cy="345600"/>
          </a:xfrm>
        </p:grpSpPr>
        <p:sp>
          <p:nvSpPr>
            <p:cNvPr id="33" name="Rectangle 32"/>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Rectangle 33"/>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PfP tool forecast</a:t>
              </a:r>
            </a:p>
          </p:txBody>
        </p:sp>
      </p:grpSp>
      <p:sp>
        <p:nvSpPr>
          <p:cNvPr id="35" name="Rectangle 34"/>
          <p:cNvSpPr/>
          <p:nvPr/>
        </p:nvSpPr>
        <p:spPr>
          <a:xfrm>
            <a:off x="6330873" y="3913810"/>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lvl="0"/>
            <a:r>
              <a:rPr lang="en-US" sz="1100" b="1" dirty="0">
                <a:latin typeface="Arial" panose="020B0604020202020204" pitchFamily="34" charset="0"/>
                <a:cs typeface="Arial" panose="020B0604020202020204" pitchFamily="34" charset="0"/>
              </a:rPr>
              <a:t>Not forecasted in PfP tool</a:t>
            </a:r>
            <a:endParaRPr lang="en-US" sz="1100" b="1" dirty="0">
              <a:solidFill>
                <a:srgbClr val="FF0000"/>
              </a:solidFill>
            </a:endParaRPr>
          </a:p>
        </p:txBody>
      </p:sp>
      <p:sp>
        <p:nvSpPr>
          <p:cNvPr id="36" name="Text Placeholder 10"/>
          <p:cNvSpPr txBox="1">
            <a:spLocks/>
          </p:cNvSpPr>
          <p:nvPr/>
        </p:nvSpPr>
        <p:spPr>
          <a:xfrm>
            <a:off x="4981494" y="4856338"/>
            <a:ext cx="4092570" cy="343076"/>
          </a:xfrm>
          <a:prstGeom prst="rect">
            <a:avLst/>
          </a:prstGeom>
        </p:spPr>
        <p:txBody>
          <a:bodyPr lIns="0"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FY2018-2022 program budget:</a:t>
            </a:r>
          </a:p>
        </p:txBody>
      </p:sp>
      <p:sp>
        <p:nvSpPr>
          <p:cNvPr id="37" name="Text Placeholder 9"/>
          <p:cNvSpPr txBox="1">
            <a:spLocks/>
          </p:cNvSpPr>
          <p:nvPr/>
        </p:nvSpPr>
        <p:spPr>
          <a:xfrm>
            <a:off x="4981494" y="5199424"/>
            <a:ext cx="4114800" cy="341896"/>
          </a:xfrm>
          <a:prstGeom prst="rect">
            <a:avLst/>
          </a:prstGeom>
        </p:spPr>
        <p:txBody>
          <a:bodyPr lIns="0" tIns="45662" rIns="0"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$177.1 million over </a:t>
            </a:r>
            <a:br>
              <a:rPr lang="en-US" sz="1600" b="1" dirty="0"/>
            </a:br>
            <a:r>
              <a:rPr lang="en-US" sz="1600" b="1" dirty="0"/>
              <a:t>five years</a:t>
            </a:r>
          </a:p>
        </p:txBody>
      </p:sp>
      <p:cxnSp>
        <p:nvCxnSpPr>
          <p:cNvPr id="40" name="Straight Connector 39"/>
          <p:cNvCxnSpPr/>
          <p:nvPr/>
        </p:nvCxnSpPr>
        <p:spPr>
          <a:xfrm>
            <a:off x="481252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885895" y="296716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812526" y="4780644"/>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97291" y="4434622"/>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62" tIns="45662" rIns="91322" bIns="45662" rtlCol="0" anchor="ctr"/>
          <a:lstStyle/>
          <a:p>
            <a:r>
              <a:rPr lang="en-US" sz="1200" b="1" dirty="0">
                <a:solidFill>
                  <a:schemeClr val="bg1"/>
                </a:solidFill>
              </a:rPr>
              <a:t>Other indicators</a:t>
            </a:r>
          </a:p>
        </p:txBody>
      </p:sp>
      <p:sp>
        <p:nvSpPr>
          <p:cNvPr id="46" name="Rectangle 45"/>
          <p:cNvSpPr/>
          <p:nvPr/>
        </p:nvSpPr>
        <p:spPr>
          <a:xfrm>
            <a:off x="4981311" y="4433741"/>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62" tIns="45662" rIns="91322" bIns="45662" rtlCol="0" anchor="ctr"/>
          <a:lstStyle/>
          <a:p>
            <a:r>
              <a:rPr lang="en-US" sz="1200" b="1" dirty="0">
                <a:solidFill>
                  <a:schemeClr val="bg1"/>
                </a:solidFill>
              </a:rPr>
              <a:t>Other indicators</a:t>
            </a:r>
          </a:p>
        </p:txBody>
      </p:sp>
      <p:sp>
        <p:nvSpPr>
          <p:cNvPr id="47" name="Rectangle 46"/>
          <p:cNvSpPr/>
          <p:nvPr/>
        </p:nvSpPr>
        <p:spPr>
          <a:xfrm>
            <a:off x="6330873" y="4418046"/>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ctr" anchorCtr="0">
            <a:noAutofit/>
          </a:bodyPr>
          <a:lstStyle/>
          <a:p>
            <a:pPr marL="0" lvl="1" defTabSz="532715">
              <a:lnSpc>
                <a:spcPct val="90000"/>
              </a:lnSpc>
              <a:spcBef>
                <a:spcPct val="0"/>
              </a:spcBef>
              <a:spcAft>
                <a:spcPct val="15000"/>
              </a:spcAft>
            </a:pPr>
            <a:r>
              <a:rPr lang="en-US" sz="1100" b="1" dirty="0">
                <a:solidFill>
                  <a:schemeClr val="tx1"/>
                </a:solidFill>
              </a:rPr>
              <a:t>Implement MBTA Occupational Health and Safety Program</a:t>
            </a:r>
          </a:p>
        </p:txBody>
      </p:sp>
      <p:sp>
        <p:nvSpPr>
          <p:cNvPr id="48" name="Rectangle 47"/>
          <p:cNvSpPr/>
          <p:nvPr/>
        </p:nvSpPr>
        <p:spPr>
          <a:xfrm>
            <a:off x="1546854" y="4441038"/>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ctr" anchorCtr="0">
            <a:noAutofit/>
          </a:bodyPr>
          <a:lstStyle/>
          <a:p>
            <a:pPr marL="0" lvl="1" defTabSz="532715">
              <a:lnSpc>
                <a:spcPct val="90000"/>
              </a:lnSpc>
              <a:spcBef>
                <a:spcPct val="0"/>
              </a:spcBef>
              <a:spcAft>
                <a:spcPct val="15000"/>
              </a:spcAft>
            </a:pPr>
            <a:r>
              <a:rPr lang="en-US" sz="1100" b="1" dirty="0">
                <a:solidFill>
                  <a:schemeClr val="tx1"/>
                </a:solidFill>
              </a:rPr>
              <a:t>Reduce barriers to accessibility</a:t>
            </a:r>
          </a:p>
        </p:txBody>
      </p:sp>
    </p:spTree>
    <p:extLst>
      <p:ext uri="{BB962C8B-B14F-4D97-AF65-F5344CB8AC3E}">
        <p14:creationId xmlns:p14="http://schemas.microsoft.com/office/powerpoint/2010/main" val="36349832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1876" y="767242"/>
            <a:ext cx="4114800" cy="880607"/>
          </a:xfrm>
        </p:spPr>
        <p:txBody>
          <a:bodyPr>
            <a:noAutofit/>
          </a:bodyPr>
          <a:lstStyle/>
          <a:p>
            <a:pPr marL="0" indent="0">
              <a:buNone/>
            </a:pPr>
            <a:r>
              <a:rPr lang="en-US" b="1" dirty="0"/>
              <a:t>Process Improvements and Innovation</a:t>
            </a:r>
          </a:p>
        </p:txBody>
      </p:sp>
      <p:sp>
        <p:nvSpPr>
          <p:cNvPr id="24" name="Content Placeholder 2"/>
          <p:cNvSpPr>
            <a:spLocks noGrp="1"/>
          </p:cNvSpPr>
          <p:nvPr>
            <p:ph sz="half" idx="2"/>
          </p:nvPr>
        </p:nvSpPr>
        <p:spPr>
          <a:xfrm>
            <a:off x="4885895" y="725567"/>
            <a:ext cx="4114800" cy="880607"/>
          </a:xfrm>
        </p:spPr>
        <p:txBody>
          <a:bodyPr>
            <a:normAutofit/>
          </a:bodyPr>
          <a:lstStyle/>
          <a:p>
            <a:pPr marL="0" indent="0">
              <a:buNone/>
            </a:pPr>
            <a:r>
              <a:rPr lang="en-US" b="1" dirty="0"/>
              <a:t>Customer Experience and Technology</a:t>
            </a:r>
          </a:p>
        </p:txBody>
      </p:sp>
      <p:sp>
        <p:nvSpPr>
          <p:cNvPr id="5" name="Content Placeholder 8"/>
          <p:cNvSpPr txBox="1">
            <a:spLocks/>
          </p:cNvSpPr>
          <p:nvPr/>
        </p:nvSpPr>
        <p:spPr>
          <a:xfrm>
            <a:off x="101876" y="1955529"/>
            <a:ext cx="4114800" cy="1011634"/>
          </a:xfrm>
          <a:prstGeom prst="rect">
            <a:avLst/>
          </a:prstGeom>
        </p:spPr>
        <p:txBody>
          <a:bodyPr vert="horz" lIns="91322" tIns="45662" rIns="91322" bIns="45662"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This program includes investments in business process improvements and innovations that enhance productivity or quality of MBTA services and capital programs.</a:t>
            </a:r>
          </a:p>
        </p:txBody>
      </p:sp>
      <p:sp>
        <p:nvSpPr>
          <p:cNvPr id="6" name="Text Placeholder 12"/>
          <p:cNvSpPr txBox="1">
            <a:spLocks/>
          </p:cNvSpPr>
          <p:nvPr/>
        </p:nvSpPr>
        <p:spPr>
          <a:xfrm>
            <a:off x="101876" y="1677530"/>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purpose and need statement:</a:t>
            </a:r>
          </a:p>
        </p:txBody>
      </p:sp>
      <p:cxnSp>
        <p:nvCxnSpPr>
          <p:cNvPr id="7" name="Straight Connector 6"/>
          <p:cNvCxnSpPr/>
          <p:nvPr/>
        </p:nvCxnSpPr>
        <p:spPr>
          <a:xfrm>
            <a:off x="10187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5245" y="296716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9" name="Text Placeholder 12"/>
          <p:cNvSpPr txBox="1">
            <a:spLocks/>
          </p:cNvSpPr>
          <p:nvPr/>
        </p:nvSpPr>
        <p:spPr>
          <a:xfrm>
            <a:off x="101876" y="3069103"/>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performance:</a:t>
            </a:r>
          </a:p>
        </p:txBody>
      </p:sp>
      <p:grpSp>
        <p:nvGrpSpPr>
          <p:cNvPr id="10" name="Group 9"/>
          <p:cNvGrpSpPr/>
          <p:nvPr/>
        </p:nvGrpSpPr>
        <p:grpSpPr>
          <a:xfrm>
            <a:off x="197288" y="3397718"/>
            <a:ext cx="1510943" cy="345600"/>
            <a:chOff x="3665356" y="2014191"/>
            <a:chExt cx="1510943" cy="345600"/>
          </a:xfrm>
        </p:grpSpPr>
        <p:sp>
          <p:nvSpPr>
            <p:cNvPr id="11" name="Rectangle 10"/>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Tracker target</a:t>
              </a:r>
            </a:p>
          </p:txBody>
        </p:sp>
      </p:grpSp>
      <p:sp>
        <p:nvSpPr>
          <p:cNvPr id="13" name="Rectangle 12"/>
          <p:cNvSpPr/>
          <p:nvPr/>
        </p:nvSpPr>
        <p:spPr>
          <a:xfrm>
            <a:off x="1546854" y="342048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marL="0" lvl="1" defTabSz="532715">
              <a:lnSpc>
                <a:spcPct val="90000"/>
              </a:lnSpc>
              <a:spcBef>
                <a:spcPct val="0"/>
              </a:spcBef>
              <a:spcAft>
                <a:spcPct val="15000"/>
              </a:spcAft>
            </a:pPr>
            <a:r>
              <a:rPr lang="en-US" sz="1100" b="1" dirty="0"/>
              <a:t>Not established in Tracker</a:t>
            </a:r>
          </a:p>
        </p:txBody>
      </p:sp>
      <p:grpSp>
        <p:nvGrpSpPr>
          <p:cNvPr id="14" name="Group 13"/>
          <p:cNvGrpSpPr/>
          <p:nvPr/>
        </p:nvGrpSpPr>
        <p:grpSpPr>
          <a:xfrm>
            <a:off x="197288" y="3913800"/>
            <a:ext cx="1881556" cy="345600"/>
            <a:chOff x="6310812" y="2036955"/>
            <a:chExt cx="1881556" cy="345600"/>
          </a:xfrm>
        </p:grpSpPr>
        <p:sp>
          <p:nvSpPr>
            <p:cNvPr id="15" name="Rectangle 14"/>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PfP tool forecast</a:t>
              </a:r>
            </a:p>
          </p:txBody>
        </p:sp>
      </p:grpSp>
      <p:sp>
        <p:nvSpPr>
          <p:cNvPr id="17" name="Rectangle 16"/>
          <p:cNvSpPr/>
          <p:nvPr/>
        </p:nvSpPr>
        <p:spPr>
          <a:xfrm>
            <a:off x="1546854" y="3913810"/>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lvl="0"/>
            <a:r>
              <a:rPr lang="en-US" sz="1100" b="1" dirty="0">
                <a:latin typeface="Arial" panose="020B0604020202020204" pitchFamily="34" charset="0"/>
                <a:cs typeface="Arial" panose="020B0604020202020204" pitchFamily="34" charset="0"/>
              </a:rPr>
              <a:t>Not forecasted in </a:t>
            </a:r>
            <a:r>
              <a:rPr lang="en-US" sz="1100" b="1" dirty="0" err="1">
                <a:latin typeface="Arial" panose="020B0604020202020204" pitchFamily="34" charset="0"/>
                <a:cs typeface="Arial" panose="020B0604020202020204" pitchFamily="34" charset="0"/>
              </a:rPr>
              <a:t>PfP</a:t>
            </a:r>
            <a:r>
              <a:rPr lang="en-US" sz="1100" b="1" dirty="0">
                <a:latin typeface="Arial" panose="020B0604020202020204" pitchFamily="34" charset="0"/>
                <a:cs typeface="Arial" panose="020B0604020202020204" pitchFamily="34" charset="0"/>
              </a:rPr>
              <a:t> tool</a:t>
            </a:r>
            <a:endParaRPr lang="en-US" sz="1100" b="1" dirty="0">
              <a:solidFill>
                <a:srgbClr val="FF0000"/>
              </a:solidFill>
            </a:endParaRPr>
          </a:p>
        </p:txBody>
      </p:sp>
      <p:sp>
        <p:nvSpPr>
          <p:cNvPr id="18" name="Text Placeholder 10"/>
          <p:cNvSpPr txBox="1">
            <a:spLocks/>
          </p:cNvSpPr>
          <p:nvPr/>
        </p:nvSpPr>
        <p:spPr>
          <a:xfrm>
            <a:off x="197475" y="4856338"/>
            <a:ext cx="4092570" cy="343076"/>
          </a:xfrm>
          <a:prstGeom prst="rect">
            <a:avLst/>
          </a:prstGeom>
        </p:spPr>
        <p:txBody>
          <a:bodyPr lIns="0"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FY2019-2023 program budget:</a:t>
            </a:r>
          </a:p>
        </p:txBody>
      </p:sp>
      <p:sp>
        <p:nvSpPr>
          <p:cNvPr id="19" name="Text Placeholder 9"/>
          <p:cNvSpPr txBox="1">
            <a:spLocks/>
          </p:cNvSpPr>
          <p:nvPr/>
        </p:nvSpPr>
        <p:spPr>
          <a:xfrm>
            <a:off x="197475" y="5199424"/>
            <a:ext cx="4114800" cy="341896"/>
          </a:xfrm>
          <a:prstGeom prst="rect">
            <a:avLst/>
          </a:prstGeom>
        </p:spPr>
        <p:txBody>
          <a:bodyPr lIns="0" tIns="45662" rIns="0"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$25.0 million over </a:t>
            </a:r>
            <a:br>
              <a:rPr lang="en-US" sz="1600" b="1" dirty="0"/>
            </a:br>
            <a:r>
              <a:rPr lang="en-US" sz="1600" b="1" dirty="0"/>
              <a:t>five years</a:t>
            </a:r>
          </a:p>
        </p:txBody>
      </p:sp>
      <p:cxnSp>
        <p:nvCxnSpPr>
          <p:cNvPr id="20" name="Straight Connector 19"/>
          <p:cNvCxnSpPr/>
          <p:nvPr/>
        </p:nvCxnSpPr>
        <p:spPr>
          <a:xfrm>
            <a:off x="101876" y="4780644"/>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25" name="Content Placeholder 8"/>
          <p:cNvSpPr txBox="1">
            <a:spLocks/>
          </p:cNvSpPr>
          <p:nvPr/>
        </p:nvSpPr>
        <p:spPr>
          <a:xfrm>
            <a:off x="4885895" y="1955529"/>
            <a:ext cx="4114800" cy="1011634"/>
          </a:xfrm>
          <a:prstGeom prst="rect">
            <a:avLst/>
          </a:prstGeom>
        </p:spPr>
        <p:txBody>
          <a:bodyPr vert="horz" lIns="91322" tIns="45662" rIns="91322" bIns="45662"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This program includes improvement projects that modernize the system and enhance customer experience.</a:t>
            </a:r>
          </a:p>
        </p:txBody>
      </p:sp>
      <p:sp>
        <p:nvSpPr>
          <p:cNvPr id="26" name="Text Placeholder 12"/>
          <p:cNvSpPr txBox="1">
            <a:spLocks/>
          </p:cNvSpPr>
          <p:nvPr/>
        </p:nvSpPr>
        <p:spPr>
          <a:xfrm>
            <a:off x="4885895" y="1677530"/>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purpose and need statement:</a:t>
            </a:r>
          </a:p>
        </p:txBody>
      </p:sp>
      <p:sp>
        <p:nvSpPr>
          <p:cNvPr id="27" name="Text Placeholder 12"/>
          <p:cNvSpPr txBox="1">
            <a:spLocks/>
          </p:cNvSpPr>
          <p:nvPr/>
        </p:nvSpPr>
        <p:spPr>
          <a:xfrm>
            <a:off x="4885895" y="3069103"/>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performance:</a:t>
            </a:r>
          </a:p>
        </p:txBody>
      </p:sp>
      <p:grpSp>
        <p:nvGrpSpPr>
          <p:cNvPr id="28" name="Group 27"/>
          <p:cNvGrpSpPr/>
          <p:nvPr/>
        </p:nvGrpSpPr>
        <p:grpSpPr>
          <a:xfrm>
            <a:off x="4981318" y="3397718"/>
            <a:ext cx="1510943" cy="345600"/>
            <a:chOff x="3665356" y="2014191"/>
            <a:chExt cx="1510943" cy="345600"/>
          </a:xfrm>
        </p:grpSpPr>
        <p:sp>
          <p:nvSpPr>
            <p:cNvPr id="29" name="Rectangle 28"/>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29"/>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Tracker target</a:t>
              </a:r>
            </a:p>
          </p:txBody>
        </p:sp>
      </p:grpSp>
      <p:sp>
        <p:nvSpPr>
          <p:cNvPr id="31" name="Rectangle 30"/>
          <p:cNvSpPr/>
          <p:nvPr/>
        </p:nvSpPr>
        <p:spPr>
          <a:xfrm>
            <a:off x="6330873" y="342048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marL="0" lvl="1" defTabSz="532715">
              <a:lnSpc>
                <a:spcPct val="90000"/>
              </a:lnSpc>
              <a:spcBef>
                <a:spcPct val="0"/>
              </a:spcBef>
              <a:spcAft>
                <a:spcPct val="15000"/>
              </a:spcAft>
            </a:pPr>
            <a:r>
              <a:rPr lang="en-US" sz="1100" b="1" dirty="0"/>
              <a:t>Not established in Tracker</a:t>
            </a:r>
          </a:p>
        </p:txBody>
      </p:sp>
      <p:grpSp>
        <p:nvGrpSpPr>
          <p:cNvPr id="32" name="Group 31"/>
          <p:cNvGrpSpPr/>
          <p:nvPr/>
        </p:nvGrpSpPr>
        <p:grpSpPr>
          <a:xfrm>
            <a:off x="4981307" y="3913800"/>
            <a:ext cx="1881556" cy="345600"/>
            <a:chOff x="6310812" y="2036955"/>
            <a:chExt cx="1881556" cy="345600"/>
          </a:xfrm>
        </p:grpSpPr>
        <p:sp>
          <p:nvSpPr>
            <p:cNvPr id="33" name="Rectangle 32"/>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Rectangle 33"/>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PfP tool forecast</a:t>
              </a:r>
            </a:p>
          </p:txBody>
        </p:sp>
      </p:grpSp>
      <p:sp>
        <p:nvSpPr>
          <p:cNvPr id="35" name="Rectangle 34"/>
          <p:cNvSpPr/>
          <p:nvPr/>
        </p:nvSpPr>
        <p:spPr>
          <a:xfrm>
            <a:off x="6330873" y="3913810"/>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lvl="0"/>
            <a:r>
              <a:rPr lang="en-US" sz="1100" b="1" dirty="0">
                <a:latin typeface="Arial" panose="020B0604020202020204" pitchFamily="34" charset="0"/>
                <a:cs typeface="Arial" panose="020B0604020202020204" pitchFamily="34" charset="0"/>
              </a:rPr>
              <a:t>Not forecasted in PfP tool</a:t>
            </a:r>
            <a:endParaRPr lang="en-US" sz="1100" b="1" dirty="0">
              <a:solidFill>
                <a:srgbClr val="FF0000"/>
              </a:solidFill>
            </a:endParaRPr>
          </a:p>
        </p:txBody>
      </p:sp>
      <p:sp>
        <p:nvSpPr>
          <p:cNvPr id="36" name="Text Placeholder 10"/>
          <p:cNvSpPr txBox="1">
            <a:spLocks/>
          </p:cNvSpPr>
          <p:nvPr/>
        </p:nvSpPr>
        <p:spPr>
          <a:xfrm>
            <a:off x="4981494" y="4856338"/>
            <a:ext cx="4092570" cy="343076"/>
          </a:xfrm>
          <a:prstGeom prst="rect">
            <a:avLst/>
          </a:prstGeom>
        </p:spPr>
        <p:txBody>
          <a:bodyPr lIns="0"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FY2019-2023 program budget:</a:t>
            </a:r>
          </a:p>
        </p:txBody>
      </p:sp>
      <p:sp>
        <p:nvSpPr>
          <p:cNvPr id="37" name="Text Placeholder 9"/>
          <p:cNvSpPr txBox="1">
            <a:spLocks/>
          </p:cNvSpPr>
          <p:nvPr/>
        </p:nvSpPr>
        <p:spPr>
          <a:xfrm>
            <a:off x="4981494" y="5199424"/>
            <a:ext cx="4114800" cy="341896"/>
          </a:xfrm>
          <a:prstGeom prst="rect">
            <a:avLst/>
          </a:prstGeom>
        </p:spPr>
        <p:txBody>
          <a:bodyPr lIns="0" tIns="45662" rIns="0"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$104.0 million over </a:t>
            </a:r>
            <a:br>
              <a:rPr lang="en-US" sz="1600" b="1" dirty="0"/>
            </a:br>
            <a:r>
              <a:rPr lang="en-US" sz="1600" b="1" dirty="0"/>
              <a:t>five years</a:t>
            </a:r>
          </a:p>
        </p:txBody>
      </p:sp>
      <p:cxnSp>
        <p:nvCxnSpPr>
          <p:cNvPr id="40" name="Straight Connector 39"/>
          <p:cNvCxnSpPr/>
          <p:nvPr/>
        </p:nvCxnSpPr>
        <p:spPr>
          <a:xfrm>
            <a:off x="481252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885895" y="296716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812526" y="4780644"/>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97291" y="4434622"/>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62" tIns="45662" rIns="91322" bIns="45662" rtlCol="0" anchor="ctr"/>
          <a:lstStyle/>
          <a:p>
            <a:r>
              <a:rPr lang="en-US" sz="1200" b="1" dirty="0">
                <a:solidFill>
                  <a:schemeClr val="bg1"/>
                </a:solidFill>
              </a:rPr>
              <a:t>Other indicators</a:t>
            </a:r>
          </a:p>
        </p:txBody>
      </p:sp>
      <p:sp>
        <p:nvSpPr>
          <p:cNvPr id="46" name="Rectangle 45"/>
          <p:cNvSpPr/>
          <p:nvPr/>
        </p:nvSpPr>
        <p:spPr>
          <a:xfrm>
            <a:off x="4981311" y="4433741"/>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62" tIns="45662" rIns="91322" bIns="45662" rtlCol="0" anchor="ctr"/>
          <a:lstStyle/>
          <a:p>
            <a:r>
              <a:rPr lang="en-US" sz="1200" b="1" dirty="0">
                <a:solidFill>
                  <a:schemeClr val="bg1"/>
                </a:solidFill>
              </a:rPr>
              <a:t>Other indicators</a:t>
            </a:r>
          </a:p>
        </p:txBody>
      </p:sp>
      <p:sp>
        <p:nvSpPr>
          <p:cNvPr id="38" name="Rectangle 37"/>
          <p:cNvSpPr/>
          <p:nvPr/>
        </p:nvSpPr>
        <p:spPr>
          <a:xfrm>
            <a:off x="1569087" y="4466061"/>
            <a:ext cx="2743201" cy="3419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marL="0" lvl="1" defTabSz="532715">
              <a:lnSpc>
                <a:spcPct val="90000"/>
              </a:lnSpc>
              <a:spcBef>
                <a:spcPct val="0"/>
              </a:spcBef>
              <a:spcAft>
                <a:spcPct val="15000"/>
              </a:spcAft>
            </a:pPr>
            <a:r>
              <a:rPr lang="en-US" sz="1100" b="1" dirty="0"/>
              <a:t>Under development</a:t>
            </a:r>
          </a:p>
        </p:txBody>
      </p:sp>
      <p:sp>
        <p:nvSpPr>
          <p:cNvPr id="43" name="Rectangle 42"/>
          <p:cNvSpPr/>
          <p:nvPr/>
        </p:nvSpPr>
        <p:spPr>
          <a:xfrm>
            <a:off x="6330874" y="4442395"/>
            <a:ext cx="2743201" cy="3419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marL="0" lvl="1" defTabSz="532715">
              <a:lnSpc>
                <a:spcPct val="90000"/>
              </a:lnSpc>
              <a:spcBef>
                <a:spcPct val="0"/>
              </a:spcBef>
              <a:spcAft>
                <a:spcPct val="15000"/>
              </a:spcAft>
            </a:pPr>
            <a:r>
              <a:rPr lang="en-US" sz="1100" b="1" dirty="0"/>
              <a:t>Under development</a:t>
            </a:r>
          </a:p>
        </p:txBody>
      </p:sp>
    </p:spTree>
    <p:extLst>
      <p:ext uri="{BB962C8B-B14F-4D97-AF65-F5344CB8AC3E}">
        <p14:creationId xmlns:p14="http://schemas.microsoft.com/office/powerpoint/2010/main" val="12452024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1876" y="725567"/>
            <a:ext cx="4114800" cy="880607"/>
          </a:xfrm>
        </p:spPr>
        <p:txBody>
          <a:bodyPr>
            <a:noAutofit/>
          </a:bodyPr>
          <a:lstStyle/>
          <a:p>
            <a:pPr marL="0" indent="0">
              <a:buNone/>
            </a:pPr>
            <a:r>
              <a:rPr lang="en-US" b="1" dirty="0"/>
              <a:t>AFC 2.0</a:t>
            </a:r>
          </a:p>
        </p:txBody>
      </p:sp>
      <p:sp>
        <p:nvSpPr>
          <p:cNvPr id="24" name="Content Placeholder 2"/>
          <p:cNvSpPr>
            <a:spLocks noGrp="1"/>
          </p:cNvSpPr>
          <p:nvPr>
            <p:ph sz="half" idx="2"/>
          </p:nvPr>
        </p:nvSpPr>
        <p:spPr>
          <a:xfrm>
            <a:off x="4885895" y="725567"/>
            <a:ext cx="4114800" cy="880607"/>
          </a:xfrm>
        </p:spPr>
        <p:txBody>
          <a:bodyPr>
            <a:normAutofit/>
          </a:bodyPr>
          <a:lstStyle/>
          <a:p>
            <a:pPr marL="0" indent="0">
              <a:buNone/>
            </a:pPr>
            <a:r>
              <a:rPr lang="en-US" b="1" dirty="0"/>
              <a:t>Red Line/Orange Line Improvements</a:t>
            </a:r>
          </a:p>
        </p:txBody>
      </p:sp>
      <p:sp>
        <p:nvSpPr>
          <p:cNvPr id="5" name="Content Placeholder 8"/>
          <p:cNvSpPr txBox="1">
            <a:spLocks/>
          </p:cNvSpPr>
          <p:nvPr/>
        </p:nvSpPr>
        <p:spPr>
          <a:xfrm>
            <a:off x="101876" y="1955529"/>
            <a:ext cx="4114800" cy="1011634"/>
          </a:xfrm>
          <a:prstGeom prst="rect">
            <a:avLst/>
          </a:prstGeom>
        </p:spPr>
        <p:txBody>
          <a:bodyPr vert="horz" lIns="91322" tIns="45662" rIns="91322" bIns="45662"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The AFC 2.0 program will implement a new reliable and convenient fare payment and collection system, integrated across all modes, to replace </a:t>
            </a:r>
            <a:r>
              <a:rPr lang="en-US" sz="1200" dirty="0" err="1"/>
              <a:t>CharlieCards</a:t>
            </a:r>
            <a:r>
              <a:rPr lang="en-US" sz="1200" dirty="0"/>
              <a:t>/Tickets and supporting hardware and software</a:t>
            </a:r>
          </a:p>
        </p:txBody>
      </p:sp>
      <p:sp>
        <p:nvSpPr>
          <p:cNvPr id="6" name="Text Placeholder 12"/>
          <p:cNvSpPr txBox="1">
            <a:spLocks/>
          </p:cNvSpPr>
          <p:nvPr/>
        </p:nvSpPr>
        <p:spPr>
          <a:xfrm>
            <a:off x="101876" y="1677530"/>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purpose and need statement:</a:t>
            </a:r>
          </a:p>
        </p:txBody>
      </p:sp>
      <p:cxnSp>
        <p:nvCxnSpPr>
          <p:cNvPr id="7" name="Straight Connector 6"/>
          <p:cNvCxnSpPr/>
          <p:nvPr/>
        </p:nvCxnSpPr>
        <p:spPr>
          <a:xfrm>
            <a:off x="10187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5245" y="296716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9" name="Text Placeholder 12"/>
          <p:cNvSpPr txBox="1">
            <a:spLocks/>
          </p:cNvSpPr>
          <p:nvPr/>
        </p:nvSpPr>
        <p:spPr>
          <a:xfrm>
            <a:off x="101876" y="3069103"/>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performance:</a:t>
            </a:r>
          </a:p>
        </p:txBody>
      </p:sp>
      <p:grpSp>
        <p:nvGrpSpPr>
          <p:cNvPr id="10" name="Group 9"/>
          <p:cNvGrpSpPr/>
          <p:nvPr/>
        </p:nvGrpSpPr>
        <p:grpSpPr>
          <a:xfrm>
            <a:off x="197288" y="3397718"/>
            <a:ext cx="1510943" cy="345600"/>
            <a:chOff x="3665356" y="2014191"/>
            <a:chExt cx="1510943" cy="345600"/>
          </a:xfrm>
        </p:grpSpPr>
        <p:sp>
          <p:nvSpPr>
            <p:cNvPr id="11" name="Rectangle 10"/>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Tracker target</a:t>
              </a:r>
            </a:p>
          </p:txBody>
        </p:sp>
      </p:grpSp>
      <p:sp>
        <p:nvSpPr>
          <p:cNvPr id="13" name="Rectangle 12"/>
          <p:cNvSpPr/>
          <p:nvPr/>
        </p:nvSpPr>
        <p:spPr>
          <a:xfrm>
            <a:off x="1546854" y="342048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marL="0" lvl="1" defTabSz="532715">
              <a:lnSpc>
                <a:spcPct val="90000"/>
              </a:lnSpc>
              <a:spcBef>
                <a:spcPct val="0"/>
              </a:spcBef>
              <a:spcAft>
                <a:spcPct val="15000"/>
              </a:spcAft>
            </a:pPr>
            <a:r>
              <a:rPr lang="en-US" sz="1100" b="1" dirty="0"/>
              <a:t>Not established in Tracker</a:t>
            </a:r>
          </a:p>
        </p:txBody>
      </p:sp>
      <p:grpSp>
        <p:nvGrpSpPr>
          <p:cNvPr id="14" name="Group 13"/>
          <p:cNvGrpSpPr/>
          <p:nvPr/>
        </p:nvGrpSpPr>
        <p:grpSpPr>
          <a:xfrm>
            <a:off x="197288" y="3913800"/>
            <a:ext cx="1881556" cy="345600"/>
            <a:chOff x="6310812" y="2036955"/>
            <a:chExt cx="1881556" cy="345600"/>
          </a:xfrm>
        </p:grpSpPr>
        <p:sp>
          <p:nvSpPr>
            <p:cNvPr id="15" name="Rectangle 14"/>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PfP tool forecast</a:t>
              </a:r>
            </a:p>
          </p:txBody>
        </p:sp>
      </p:grpSp>
      <p:sp>
        <p:nvSpPr>
          <p:cNvPr id="17" name="Rectangle 16"/>
          <p:cNvSpPr/>
          <p:nvPr/>
        </p:nvSpPr>
        <p:spPr>
          <a:xfrm>
            <a:off x="1546854" y="3913810"/>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lvl="0"/>
            <a:r>
              <a:rPr lang="en-US" sz="1100" b="1" dirty="0">
                <a:latin typeface="Arial" panose="020B0604020202020204" pitchFamily="34" charset="0"/>
                <a:cs typeface="Arial" panose="020B0604020202020204" pitchFamily="34" charset="0"/>
              </a:rPr>
              <a:t>Not forecasted in </a:t>
            </a:r>
            <a:r>
              <a:rPr lang="en-US" sz="1100" b="1" dirty="0" err="1">
                <a:latin typeface="Arial" panose="020B0604020202020204" pitchFamily="34" charset="0"/>
                <a:cs typeface="Arial" panose="020B0604020202020204" pitchFamily="34" charset="0"/>
              </a:rPr>
              <a:t>PfP</a:t>
            </a:r>
            <a:r>
              <a:rPr lang="en-US" sz="1100" b="1" dirty="0">
                <a:latin typeface="Arial" panose="020B0604020202020204" pitchFamily="34" charset="0"/>
                <a:cs typeface="Arial" panose="020B0604020202020204" pitchFamily="34" charset="0"/>
              </a:rPr>
              <a:t> tool</a:t>
            </a:r>
            <a:endParaRPr lang="en-US" sz="1100" b="1" dirty="0">
              <a:solidFill>
                <a:srgbClr val="FF0000"/>
              </a:solidFill>
            </a:endParaRPr>
          </a:p>
        </p:txBody>
      </p:sp>
      <p:sp>
        <p:nvSpPr>
          <p:cNvPr id="18" name="Text Placeholder 10"/>
          <p:cNvSpPr txBox="1">
            <a:spLocks/>
          </p:cNvSpPr>
          <p:nvPr/>
        </p:nvSpPr>
        <p:spPr>
          <a:xfrm>
            <a:off x="197475" y="4856338"/>
            <a:ext cx="4092570" cy="343076"/>
          </a:xfrm>
          <a:prstGeom prst="rect">
            <a:avLst/>
          </a:prstGeom>
        </p:spPr>
        <p:txBody>
          <a:bodyPr lIns="0"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FY2019-2023 program budget:</a:t>
            </a:r>
          </a:p>
        </p:txBody>
      </p:sp>
      <p:sp>
        <p:nvSpPr>
          <p:cNvPr id="19" name="Text Placeholder 9"/>
          <p:cNvSpPr txBox="1">
            <a:spLocks/>
          </p:cNvSpPr>
          <p:nvPr/>
        </p:nvSpPr>
        <p:spPr>
          <a:xfrm>
            <a:off x="197475" y="5199424"/>
            <a:ext cx="4114800" cy="341896"/>
          </a:xfrm>
          <a:prstGeom prst="rect">
            <a:avLst/>
          </a:prstGeom>
        </p:spPr>
        <p:txBody>
          <a:bodyPr lIns="0" tIns="45662" rIns="0"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$160.0 million over </a:t>
            </a:r>
            <a:br>
              <a:rPr lang="en-US" sz="1600" b="1" dirty="0"/>
            </a:br>
            <a:r>
              <a:rPr lang="en-US" sz="1600" b="1" dirty="0"/>
              <a:t>five years</a:t>
            </a:r>
          </a:p>
        </p:txBody>
      </p:sp>
      <p:cxnSp>
        <p:nvCxnSpPr>
          <p:cNvPr id="20" name="Straight Connector 19"/>
          <p:cNvCxnSpPr/>
          <p:nvPr/>
        </p:nvCxnSpPr>
        <p:spPr>
          <a:xfrm>
            <a:off x="101876" y="4780644"/>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25" name="Content Placeholder 8"/>
          <p:cNvSpPr txBox="1">
            <a:spLocks/>
          </p:cNvSpPr>
          <p:nvPr/>
        </p:nvSpPr>
        <p:spPr>
          <a:xfrm>
            <a:off x="4885895" y="1955529"/>
            <a:ext cx="4114800" cy="1011634"/>
          </a:xfrm>
          <a:prstGeom prst="rect">
            <a:avLst/>
          </a:prstGeom>
        </p:spPr>
        <p:txBody>
          <a:bodyPr vert="horz" lIns="91322" tIns="45662" rIns="91322" bIns="45662"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The Red Line and Orange Line Improvement program includes the set of vehicle and infrastructure investments needed to fully modernize the fleet and achieve the service goal of three minute headways on both lines. </a:t>
            </a:r>
          </a:p>
        </p:txBody>
      </p:sp>
      <p:sp>
        <p:nvSpPr>
          <p:cNvPr id="26" name="Text Placeholder 12"/>
          <p:cNvSpPr txBox="1">
            <a:spLocks/>
          </p:cNvSpPr>
          <p:nvPr/>
        </p:nvSpPr>
        <p:spPr>
          <a:xfrm>
            <a:off x="4885895" y="1677530"/>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purpose and need statement:</a:t>
            </a:r>
          </a:p>
        </p:txBody>
      </p:sp>
      <p:sp>
        <p:nvSpPr>
          <p:cNvPr id="27" name="Text Placeholder 12"/>
          <p:cNvSpPr txBox="1">
            <a:spLocks/>
          </p:cNvSpPr>
          <p:nvPr/>
        </p:nvSpPr>
        <p:spPr>
          <a:xfrm>
            <a:off x="4885895" y="3069103"/>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performance:</a:t>
            </a:r>
          </a:p>
        </p:txBody>
      </p:sp>
      <p:grpSp>
        <p:nvGrpSpPr>
          <p:cNvPr id="28" name="Group 27"/>
          <p:cNvGrpSpPr/>
          <p:nvPr/>
        </p:nvGrpSpPr>
        <p:grpSpPr>
          <a:xfrm>
            <a:off x="4981318" y="3397718"/>
            <a:ext cx="1510943" cy="345600"/>
            <a:chOff x="3665356" y="2014191"/>
            <a:chExt cx="1510943" cy="345600"/>
          </a:xfrm>
        </p:grpSpPr>
        <p:sp>
          <p:nvSpPr>
            <p:cNvPr id="29" name="Rectangle 28"/>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29"/>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Tracker target</a:t>
              </a:r>
            </a:p>
          </p:txBody>
        </p:sp>
      </p:grpSp>
      <p:sp>
        <p:nvSpPr>
          <p:cNvPr id="31" name="Rectangle 30"/>
          <p:cNvSpPr/>
          <p:nvPr/>
        </p:nvSpPr>
        <p:spPr>
          <a:xfrm>
            <a:off x="6330873" y="342048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marL="0" lvl="1" defTabSz="532715">
              <a:lnSpc>
                <a:spcPct val="90000"/>
              </a:lnSpc>
              <a:spcBef>
                <a:spcPct val="0"/>
              </a:spcBef>
              <a:spcAft>
                <a:spcPct val="15000"/>
              </a:spcAft>
            </a:pPr>
            <a:r>
              <a:rPr lang="en-US" sz="1100" b="1" dirty="0"/>
              <a:t>Not established in Tracker</a:t>
            </a:r>
          </a:p>
        </p:txBody>
      </p:sp>
      <p:grpSp>
        <p:nvGrpSpPr>
          <p:cNvPr id="32" name="Group 31"/>
          <p:cNvGrpSpPr/>
          <p:nvPr/>
        </p:nvGrpSpPr>
        <p:grpSpPr>
          <a:xfrm>
            <a:off x="4981307" y="3913800"/>
            <a:ext cx="1881556" cy="345600"/>
            <a:chOff x="6310812" y="2036955"/>
            <a:chExt cx="1881556" cy="345600"/>
          </a:xfrm>
        </p:grpSpPr>
        <p:sp>
          <p:nvSpPr>
            <p:cNvPr id="33" name="Rectangle 32"/>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Rectangle 33"/>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PfP tool forecast</a:t>
              </a:r>
            </a:p>
          </p:txBody>
        </p:sp>
      </p:grpSp>
      <p:sp>
        <p:nvSpPr>
          <p:cNvPr id="35" name="Rectangle 34"/>
          <p:cNvSpPr/>
          <p:nvPr/>
        </p:nvSpPr>
        <p:spPr>
          <a:xfrm>
            <a:off x="6330873" y="3913810"/>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lvl="0"/>
            <a:r>
              <a:rPr lang="en-US" sz="1100" b="1" dirty="0">
                <a:latin typeface="Arial" panose="020B0604020202020204" pitchFamily="34" charset="0"/>
                <a:cs typeface="Arial" panose="020B0604020202020204" pitchFamily="34" charset="0"/>
              </a:rPr>
              <a:t>Not forecasted in PfP tool</a:t>
            </a:r>
            <a:endParaRPr lang="en-US" sz="1100" b="1" dirty="0">
              <a:solidFill>
                <a:srgbClr val="FF0000"/>
              </a:solidFill>
            </a:endParaRPr>
          </a:p>
        </p:txBody>
      </p:sp>
      <p:sp>
        <p:nvSpPr>
          <p:cNvPr id="36" name="Text Placeholder 10"/>
          <p:cNvSpPr txBox="1">
            <a:spLocks/>
          </p:cNvSpPr>
          <p:nvPr/>
        </p:nvSpPr>
        <p:spPr>
          <a:xfrm>
            <a:off x="4981494" y="4856338"/>
            <a:ext cx="4092570" cy="343076"/>
          </a:xfrm>
          <a:prstGeom prst="rect">
            <a:avLst/>
          </a:prstGeom>
        </p:spPr>
        <p:txBody>
          <a:bodyPr lIns="0"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FY2019-2023 program budget:</a:t>
            </a:r>
          </a:p>
        </p:txBody>
      </p:sp>
      <p:sp>
        <p:nvSpPr>
          <p:cNvPr id="37" name="Text Placeholder 9"/>
          <p:cNvSpPr txBox="1">
            <a:spLocks/>
          </p:cNvSpPr>
          <p:nvPr/>
        </p:nvSpPr>
        <p:spPr>
          <a:xfrm>
            <a:off x="4981494" y="5199424"/>
            <a:ext cx="4114800" cy="341896"/>
          </a:xfrm>
          <a:prstGeom prst="rect">
            <a:avLst/>
          </a:prstGeom>
        </p:spPr>
        <p:txBody>
          <a:bodyPr lIns="0" tIns="45662" rIns="0"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$1,565.7 million over </a:t>
            </a:r>
            <a:br>
              <a:rPr lang="en-US" sz="1600" b="1" dirty="0"/>
            </a:br>
            <a:r>
              <a:rPr lang="en-US" sz="1600" b="1" dirty="0"/>
              <a:t>five years</a:t>
            </a:r>
          </a:p>
        </p:txBody>
      </p:sp>
      <p:cxnSp>
        <p:nvCxnSpPr>
          <p:cNvPr id="40" name="Straight Connector 39"/>
          <p:cNvCxnSpPr/>
          <p:nvPr/>
        </p:nvCxnSpPr>
        <p:spPr>
          <a:xfrm>
            <a:off x="481252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885895" y="296716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812526" y="4780644"/>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97291" y="4434622"/>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62" tIns="45662" rIns="91322" bIns="45662" rtlCol="0" anchor="ctr"/>
          <a:lstStyle/>
          <a:p>
            <a:r>
              <a:rPr lang="en-US" sz="1200" b="1" dirty="0">
                <a:solidFill>
                  <a:schemeClr val="bg1"/>
                </a:solidFill>
              </a:rPr>
              <a:t>Other indicators</a:t>
            </a:r>
          </a:p>
        </p:txBody>
      </p:sp>
      <p:sp>
        <p:nvSpPr>
          <p:cNvPr id="46" name="Rectangle 45"/>
          <p:cNvSpPr/>
          <p:nvPr/>
        </p:nvSpPr>
        <p:spPr>
          <a:xfrm>
            <a:off x="4981311" y="4433741"/>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62" tIns="45662" rIns="91322" bIns="45662" rtlCol="0" anchor="ctr"/>
          <a:lstStyle/>
          <a:p>
            <a:r>
              <a:rPr lang="en-US" sz="1200" b="1" dirty="0">
                <a:solidFill>
                  <a:schemeClr val="bg1"/>
                </a:solidFill>
              </a:rPr>
              <a:t>Other indicators</a:t>
            </a:r>
          </a:p>
        </p:txBody>
      </p:sp>
      <p:sp>
        <p:nvSpPr>
          <p:cNvPr id="2" name="TextBox 1"/>
          <p:cNvSpPr txBox="1"/>
          <p:nvPr/>
        </p:nvSpPr>
        <p:spPr>
          <a:xfrm>
            <a:off x="1503011" y="4470321"/>
            <a:ext cx="2168444" cy="261610"/>
          </a:xfrm>
          <a:prstGeom prst="rect">
            <a:avLst/>
          </a:prstGeom>
          <a:noFill/>
        </p:spPr>
        <p:txBody>
          <a:bodyPr wrap="square" lIns="91322" tIns="45662" rIns="91322" bIns="45662" rtlCol="0">
            <a:spAutoFit/>
          </a:bodyPr>
          <a:lstStyle/>
          <a:p>
            <a:r>
              <a:rPr lang="en-US" sz="1100" b="1" dirty="0"/>
              <a:t>Project-specific milestones</a:t>
            </a:r>
          </a:p>
        </p:txBody>
      </p:sp>
      <p:sp>
        <p:nvSpPr>
          <p:cNvPr id="39" name="TextBox 38"/>
          <p:cNvSpPr txBox="1"/>
          <p:nvPr/>
        </p:nvSpPr>
        <p:spPr>
          <a:xfrm>
            <a:off x="6330862" y="4452181"/>
            <a:ext cx="2168444" cy="261610"/>
          </a:xfrm>
          <a:prstGeom prst="rect">
            <a:avLst/>
          </a:prstGeom>
          <a:noFill/>
        </p:spPr>
        <p:txBody>
          <a:bodyPr wrap="square" lIns="91322" tIns="45662" rIns="91322" bIns="45662" rtlCol="0">
            <a:spAutoFit/>
          </a:bodyPr>
          <a:lstStyle/>
          <a:p>
            <a:r>
              <a:rPr lang="en-US" sz="1100" b="1" dirty="0"/>
              <a:t>Project-specific milestones</a:t>
            </a:r>
          </a:p>
        </p:txBody>
      </p:sp>
    </p:spTree>
    <p:extLst>
      <p:ext uri="{BB962C8B-B14F-4D97-AF65-F5344CB8AC3E}">
        <p14:creationId xmlns:p14="http://schemas.microsoft.com/office/powerpoint/2010/main" val="2737705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1876" y="725567"/>
            <a:ext cx="4114800" cy="880607"/>
          </a:xfrm>
        </p:spPr>
        <p:txBody>
          <a:bodyPr>
            <a:noAutofit/>
          </a:bodyPr>
          <a:lstStyle/>
          <a:p>
            <a:pPr marL="0" indent="0">
              <a:buNone/>
            </a:pPr>
            <a:r>
              <a:rPr lang="en-US" b="1" dirty="0"/>
              <a:t>Commuter Rail Safety and Resiliency</a:t>
            </a:r>
          </a:p>
        </p:txBody>
      </p:sp>
      <p:sp>
        <p:nvSpPr>
          <p:cNvPr id="5" name="Content Placeholder 8"/>
          <p:cNvSpPr txBox="1">
            <a:spLocks/>
          </p:cNvSpPr>
          <p:nvPr/>
        </p:nvSpPr>
        <p:spPr>
          <a:xfrm>
            <a:off x="101876" y="1930228"/>
            <a:ext cx="4114800" cy="1360999"/>
          </a:xfrm>
          <a:prstGeom prst="rect">
            <a:avLst/>
          </a:prstGeom>
        </p:spPr>
        <p:txBody>
          <a:bodyPr vert="horz" lIns="91322" tIns="45662" rIns="91322" bIns="45662"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This program includes projects that improve the safety and resiliency of the Commuter Rail network, including the implementation of Positive Train Control.</a:t>
            </a:r>
          </a:p>
        </p:txBody>
      </p:sp>
      <p:sp>
        <p:nvSpPr>
          <p:cNvPr id="6" name="Text Placeholder 12"/>
          <p:cNvSpPr txBox="1">
            <a:spLocks/>
          </p:cNvSpPr>
          <p:nvPr/>
        </p:nvSpPr>
        <p:spPr>
          <a:xfrm>
            <a:off x="86290" y="1606163"/>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purpose and need statement:</a:t>
            </a:r>
          </a:p>
        </p:txBody>
      </p:sp>
      <p:cxnSp>
        <p:nvCxnSpPr>
          <p:cNvPr id="7" name="Straight Connector 6"/>
          <p:cNvCxnSpPr/>
          <p:nvPr/>
        </p:nvCxnSpPr>
        <p:spPr>
          <a:xfrm>
            <a:off x="-80688"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5245" y="2958998"/>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9" name="Text Placeholder 12"/>
          <p:cNvSpPr txBox="1">
            <a:spLocks/>
          </p:cNvSpPr>
          <p:nvPr/>
        </p:nvSpPr>
        <p:spPr>
          <a:xfrm>
            <a:off x="101876" y="3060938"/>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performance:</a:t>
            </a:r>
          </a:p>
        </p:txBody>
      </p:sp>
      <p:grpSp>
        <p:nvGrpSpPr>
          <p:cNvPr id="10" name="Group 9"/>
          <p:cNvGrpSpPr/>
          <p:nvPr/>
        </p:nvGrpSpPr>
        <p:grpSpPr>
          <a:xfrm>
            <a:off x="197288" y="3389554"/>
            <a:ext cx="1510943" cy="345600"/>
            <a:chOff x="3665356" y="2014191"/>
            <a:chExt cx="1510943" cy="345600"/>
          </a:xfrm>
        </p:grpSpPr>
        <p:sp>
          <p:nvSpPr>
            <p:cNvPr id="11" name="Rectangle 10"/>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Tracker target</a:t>
              </a:r>
            </a:p>
          </p:txBody>
        </p:sp>
      </p:grpSp>
      <p:sp>
        <p:nvSpPr>
          <p:cNvPr id="13" name="Rectangle 12"/>
          <p:cNvSpPr/>
          <p:nvPr/>
        </p:nvSpPr>
        <p:spPr>
          <a:xfrm>
            <a:off x="1546854" y="3412318"/>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marL="0" lvl="1" defTabSz="532715">
              <a:lnSpc>
                <a:spcPct val="90000"/>
              </a:lnSpc>
              <a:spcBef>
                <a:spcPct val="0"/>
              </a:spcBef>
              <a:spcAft>
                <a:spcPct val="15000"/>
              </a:spcAft>
            </a:pPr>
            <a:r>
              <a:rPr lang="en-US" sz="1100" b="1" dirty="0"/>
              <a:t>Not established in Tracker</a:t>
            </a:r>
          </a:p>
        </p:txBody>
      </p:sp>
      <p:grpSp>
        <p:nvGrpSpPr>
          <p:cNvPr id="14" name="Group 13"/>
          <p:cNvGrpSpPr/>
          <p:nvPr/>
        </p:nvGrpSpPr>
        <p:grpSpPr>
          <a:xfrm>
            <a:off x="197288" y="3905636"/>
            <a:ext cx="1881556" cy="345600"/>
            <a:chOff x="6310812" y="2036955"/>
            <a:chExt cx="1881556" cy="345600"/>
          </a:xfrm>
        </p:grpSpPr>
        <p:sp>
          <p:nvSpPr>
            <p:cNvPr id="15" name="Rectangle 14"/>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PfP tool forecast</a:t>
              </a:r>
            </a:p>
          </p:txBody>
        </p:sp>
      </p:grpSp>
      <p:sp>
        <p:nvSpPr>
          <p:cNvPr id="17" name="Rectangle 16"/>
          <p:cNvSpPr/>
          <p:nvPr/>
        </p:nvSpPr>
        <p:spPr>
          <a:xfrm>
            <a:off x="1546854" y="3905646"/>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lvl="0"/>
            <a:r>
              <a:rPr lang="en-US" sz="1100" b="1" dirty="0">
                <a:latin typeface="Arial" panose="020B0604020202020204" pitchFamily="34" charset="0"/>
                <a:cs typeface="Arial" panose="020B0604020202020204" pitchFamily="34" charset="0"/>
              </a:rPr>
              <a:t>Not forecasted in PfP tool</a:t>
            </a:r>
            <a:endParaRPr lang="en-US" sz="1100" b="1" dirty="0">
              <a:solidFill>
                <a:srgbClr val="FF0000"/>
              </a:solidFill>
            </a:endParaRPr>
          </a:p>
        </p:txBody>
      </p:sp>
      <p:sp>
        <p:nvSpPr>
          <p:cNvPr id="18" name="Text Placeholder 10"/>
          <p:cNvSpPr txBox="1">
            <a:spLocks/>
          </p:cNvSpPr>
          <p:nvPr/>
        </p:nvSpPr>
        <p:spPr>
          <a:xfrm>
            <a:off x="197475" y="5425686"/>
            <a:ext cx="4092570" cy="343076"/>
          </a:xfrm>
          <a:prstGeom prst="rect">
            <a:avLst/>
          </a:prstGeom>
        </p:spPr>
        <p:txBody>
          <a:bodyPr lIns="0"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FY2019-2023 program budget:</a:t>
            </a:r>
          </a:p>
        </p:txBody>
      </p:sp>
      <p:sp>
        <p:nvSpPr>
          <p:cNvPr id="19" name="Text Placeholder 9"/>
          <p:cNvSpPr txBox="1">
            <a:spLocks/>
          </p:cNvSpPr>
          <p:nvPr/>
        </p:nvSpPr>
        <p:spPr>
          <a:xfrm>
            <a:off x="197475" y="5768772"/>
            <a:ext cx="4114800" cy="341896"/>
          </a:xfrm>
          <a:prstGeom prst="rect">
            <a:avLst/>
          </a:prstGeom>
        </p:spPr>
        <p:txBody>
          <a:bodyPr lIns="0" tIns="45662" rIns="0"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$637.5 million over </a:t>
            </a:r>
            <a:br>
              <a:rPr lang="en-US" sz="1600" b="1" dirty="0"/>
            </a:br>
            <a:r>
              <a:rPr lang="en-US" sz="1600" b="1" dirty="0"/>
              <a:t>five years</a:t>
            </a:r>
          </a:p>
        </p:txBody>
      </p:sp>
      <p:cxnSp>
        <p:nvCxnSpPr>
          <p:cNvPr id="20" name="Straight Connector 19"/>
          <p:cNvCxnSpPr/>
          <p:nvPr/>
        </p:nvCxnSpPr>
        <p:spPr>
          <a:xfrm>
            <a:off x="101876" y="534999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97291" y="4426458"/>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62" tIns="45662" rIns="91322" bIns="45662" rtlCol="0" anchor="ctr"/>
          <a:lstStyle/>
          <a:p>
            <a:r>
              <a:rPr lang="en-US" sz="1200" b="1" dirty="0">
                <a:solidFill>
                  <a:schemeClr val="bg1"/>
                </a:solidFill>
              </a:rPr>
              <a:t>Other indicators</a:t>
            </a:r>
          </a:p>
        </p:txBody>
      </p:sp>
      <p:sp>
        <p:nvSpPr>
          <p:cNvPr id="21" name="Rectangle 20"/>
          <p:cNvSpPr/>
          <p:nvPr/>
        </p:nvSpPr>
        <p:spPr>
          <a:xfrm>
            <a:off x="1546852" y="4426461"/>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marL="0" lvl="1" defTabSz="532715">
              <a:lnSpc>
                <a:spcPct val="90000"/>
              </a:lnSpc>
              <a:spcBef>
                <a:spcPct val="0"/>
              </a:spcBef>
              <a:spcAft>
                <a:spcPct val="15000"/>
              </a:spcAft>
            </a:pPr>
            <a:r>
              <a:rPr lang="en-US" sz="1100" b="1" dirty="0"/>
              <a:t>Project-specific milestones</a:t>
            </a:r>
          </a:p>
        </p:txBody>
      </p:sp>
    </p:spTree>
    <p:extLst>
      <p:ext uri="{BB962C8B-B14F-4D97-AF65-F5344CB8AC3E}">
        <p14:creationId xmlns:p14="http://schemas.microsoft.com/office/powerpoint/2010/main" val="40745385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77" y="76354"/>
            <a:ext cx="8972185" cy="572257"/>
          </a:xfrm>
        </p:spPr>
        <p:txBody>
          <a:bodyPr/>
          <a:lstStyle/>
          <a:p>
            <a:r>
              <a:rPr lang="en-US" dirty="0">
                <a:solidFill>
                  <a:schemeClr val="accent3"/>
                </a:solidFill>
              </a:rPr>
              <a:t>Modernization programs for</a:t>
            </a:r>
            <a:r>
              <a:rPr lang="en-US" dirty="0">
                <a:solidFill>
                  <a:schemeClr val="accent5"/>
                </a:solidFill>
              </a:rPr>
              <a:t> </a:t>
            </a:r>
            <a:r>
              <a:rPr lang="en-US" dirty="0">
                <a:solidFill>
                  <a:schemeClr val="tx1"/>
                </a:solidFill>
              </a:rPr>
              <a:t>Rail</a:t>
            </a:r>
            <a:endParaRPr lang="en-US" dirty="0"/>
          </a:p>
        </p:txBody>
      </p:sp>
      <p:sp>
        <p:nvSpPr>
          <p:cNvPr id="3" name="Content Placeholder 2"/>
          <p:cNvSpPr>
            <a:spLocks noGrp="1"/>
          </p:cNvSpPr>
          <p:nvPr>
            <p:ph sz="half" idx="1"/>
          </p:nvPr>
        </p:nvSpPr>
        <p:spPr>
          <a:xfrm>
            <a:off x="101876" y="725567"/>
            <a:ext cx="4114800" cy="880607"/>
          </a:xfrm>
        </p:spPr>
        <p:txBody>
          <a:bodyPr>
            <a:noAutofit/>
          </a:bodyPr>
          <a:lstStyle/>
          <a:p>
            <a:pPr marL="0" indent="0">
              <a:buNone/>
            </a:pPr>
            <a:r>
              <a:rPr lang="en-US" b="1" dirty="0"/>
              <a:t>Facility modernization</a:t>
            </a:r>
          </a:p>
        </p:txBody>
      </p:sp>
      <p:sp>
        <p:nvSpPr>
          <p:cNvPr id="5" name="Content Placeholder 8"/>
          <p:cNvSpPr txBox="1">
            <a:spLocks/>
          </p:cNvSpPr>
          <p:nvPr/>
        </p:nvSpPr>
        <p:spPr>
          <a:xfrm>
            <a:off x="101876" y="1955529"/>
            <a:ext cx="4114800" cy="1461440"/>
          </a:xfrm>
          <a:prstGeom prst="rect">
            <a:avLst/>
          </a:prstGeom>
        </p:spPr>
        <p:txBody>
          <a:bodyPr vert="horz" lIns="91322" tIns="45662" rIns="91322" bIns="45662" rtlCol="0">
            <a:normAutofit lnSpcReduction="10000"/>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This program repairs or replaces rail facilities, specifically rail yards and stations, to upgrade them to current industry standards or maintain the facility’s utility. Prioritization of projects in this program will reflect economic opportunities for the line served, condition reports, type of risk/usage, and any contractual or regulatory requirements for action and consistency with the Statewide Rail Plan. This program is necessary to maintain a safe, reliable, cost effective, and modern rail system.</a:t>
            </a:r>
          </a:p>
        </p:txBody>
      </p:sp>
      <p:sp>
        <p:nvSpPr>
          <p:cNvPr id="6" name="Text Placeholder 12"/>
          <p:cNvSpPr txBox="1">
            <a:spLocks/>
          </p:cNvSpPr>
          <p:nvPr/>
        </p:nvSpPr>
        <p:spPr>
          <a:xfrm>
            <a:off x="101876" y="1677530"/>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purpose and need statement:</a:t>
            </a:r>
          </a:p>
        </p:txBody>
      </p:sp>
      <p:cxnSp>
        <p:nvCxnSpPr>
          <p:cNvPr id="7" name="Straight Connector 6"/>
          <p:cNvCxnSpPr/>
          <p:nvPr/>
        </p:nvCxnSpPr>
        <p:spPr>
          <a:xfrm>
            <a:off x="10187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5245" y="3480506"/>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9" name="Text Placeholder 12"/>
          <p:cNvSpPr txBox="1">
            <a:spLocks/>
          </p:cNvSpPr>
          <p:nvPr/>
        </p:nvSpPr>
        <p:spPr>
          <a:xfrm>
            <a:off x="101876" y="3582447"/>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performance:</a:t>
            </a:r>
          </a:p>
        </p:txBody>
      </p:sp>
      <p:grpSp>
        <p:nvGrpSpPr>
          <p:cNvPr id="10" name="Group 9"/>
          <p:cNvGrpSpPr/>
          <p:nvPr/>
        </p:nvGrpSpPr>
        <p:grpSpPr>
          <a:xfrm>
            <a:off x="197288" y="3911062"/>
            <a:ext cx="1510943" cy="345600"/>
            <a:chOff x="3665356" y="2014191"/>
            <a:chExt cx="1510943" cy="345600"/>
          </a:xfrm>
        </p:grpSpPr>
        <p:sp>
          <p:nvSpPr>
            <p:cNvPr id="11" name="Rectangle 10"/>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Tracker target</a:t>
              </a:r>
            </a:p>
          </p:txBody>
        </p:sp>
      </p:grpSp>
      <p:sp>
        <p:nvSpPr>
          <p:cNvPr id="13" name="Rectangle 12"/>
          <p:cNvSpPr/>
          <p:nvPr/>
        </p:nvSpPr>
        <p:spPr>
          <a:xfrm>
            <a:off x="1546854" y="393382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marL="0" lvl="1" defTabSz="532715">
              <a:lnSpc>
                <a:spcPct val="90000"/>
              </a:lnSpc>
              <a:spcBef>
                <a:spcPct val="0"/>
              </a:spcBef>
              <a:spcAft>
                <a:spcPct val="15000"/>
              </a:spcAft>
            </a:pPr>
            <a:r>
              <a:rPr lang="en-US" sz="1100" b="1" dirty="0"/>
              <a:t>Not established in Tracker</a:t>
            </a:r>
          </a:p>
        </p:txBody>
      </p:sp>
      <p:grpSp>
        <p:nvGrpSpPr>
          <p:cNvPr id="14" name="Group 13"/>
          <p:cNvGrpSpPr/>
          <p:nvPr/>
        </p:nvGrpSpPr>
        <p:grpSpPr>
          <a:xfrm>
            <a:off x="197288" y="4372581"/>
            <a:ext cx="1881556" cy="345600"/>
            <a:chOff x="6310812" y="2036955"/>
            <a:chExt cx="1881556" cy="345600"/>
          </a:xfrm>
        </p:grpSpPr>
        <p:sp>
          <p:nvSpPr>
            <p:cNvPr id="15" name="Rectangle 14"/>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PfP tool forecast</a:t>
              </a:r>
            </a:p>
          </p:txBody>
        </p:sp>
      </p:grpSp>
      <p:sp>
        <p:nvSpPr>
          <p:cNvPr id="17" name="Rectangle 16"/>
          <p:cNvSpPr/>
          <p:nvPr/>
        </p:nvSpPr>
        <p:spPr>
          <a:xfrm>
            <a:off x="1546854" y="4376008"/>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lvl="0"/>
            <a:r>
              <a:rPr lang="en-US" sz="1100" b="1" dirty="0">
                <a:latin typeface="Arial" panose="020B0604020202020204" pitchFamily="34" charset="0"/>
                <a:cs typeface="Arial" panose="020B0604020202020204" pitchFamily="34" charset="0"/>
              </a:rPr>
              <a:t>Not forecasted in PfP tool</a:t>
            </a:r>
            <a:endParaRPr lang="en-US" sz="1100" b="1" dirty="0">
              <a:solidFill>
                <a:srgbClr val="FF0000"/>
              </a:solidFill>
            </a:endParaRPr>
          </a:p>
        </p:txBody>
      </p:sp>
      <p:sp>
        <p:nvSpPr>
          <p:cNvPr id="18" name="Text Placeholder 10"/>
          <p:cNvSpPr txBox="1">
            <a:spLocks/>
          </p:cNvSpPr>
          <p:nvPr/>
        </p:nvSpPr>
        <p:spPr>
          <a:xfrm>
            <a:off x="197475" y="5369683"/>
            <a:ext cx="4092570" cy="343076"/>
          </a:xfrm>
          <a:prstGeom prst="rect">
            <a:avLst/>
          </a:prstGeom>
        </p:spPr>
        <p:txBody>
          <a:bodyPr lIns="0"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FY2019-2023 program budget:</a:t>
            </a:r>
          </a:p>
        </p:txBody>
      </p:sp>
      <p:sp>
        <p:nvSpPr>
          <p:cNvPr id="19" name="Text Placeholder 9"/>
          <p:cNvSpPr txBox="1">
            <a:spLocks/>
          </p:cNvSpPr>
          <p:nvPr/>
        </p:nvSpPr>
        <p:spPr>
          <a:xfrm>
            <a:off x="197475" y="5712768"/>
            <a:ext cx="4114800" cy="341896"/>
          </a:xfrm>
          <a:prstGeom prst="rect">
            <a:avLst/>
          </a:prstGeom>
        </p:spPr>
        <p:txBody>
          <a:bodyPr lIns="0" tIns="45662" rIns="0"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$13.25 million over </a:t>
            </a:r>
            <a:br>
              <a:rPr lang="en-US" sz="1600" b="1" dirty="0"/>
            </a:br>
            <a:r>
              <a:rPr lang="en-US" sz="1600" b="1" dirty="0"/>
              <a:t>five years</a:t>
            </a:r>
          </a:p>
        </p:txBody>
      </p:sp>
      <p:cxnSp>
        <p:nvCxnSpPr>
          <p:cNvPr id="20" name="Straight Connector 19"/>
          <p:cNvCxnSpPr/>
          <p:nvPr/>
        </p:nvCxnSpPr>
        <p:spPr>
          <a:xfrm>
            <a:off x="101876" y="5293988"/>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24" name="Content Placeholder 2"/>
          <p:cNvSpPr>
            <a:spLocks noGrp="1"/>
          </p:cNvSpPr>
          <p:nvPr>
            <p:ph sz="half" idx="1"/>
          </p:nvPr>
        </p:nvSpPr>
        <p:spPr>
          <a:xfrm>
            <a:off x="4885895" y="725567"/>
            <a:ext cx="4114800" cy="880607"/>
          </a:xfrm>
        </p:spPr>
        <p:txBody>
          <a:bodyPr>
            <a:normAutofit/>
          </a:bodyPr>
          <a:lstStyle/>
          <a:p>
            <a:pPr marL="0" indent="0">
              <a:buNone/>
            </a:pPr>
            <a:r>
              <a:rPr lang="en-US" b="1" dirty="0"/>
              <a:t>Industrial Rail Access Program</a:t>
            </a:r>
          </a:p>
        </p:txBody>
      </p:sp>
      <p:sp>
        <p:nvSpPr>
          <p:cNvPr id="25" name="Content Placeholder 8"/>
          <p:cNvSpPr txBox="1">
            <a:spLocks/>
          </p:cNvSpPr>
          <p:nvPr/>
        </p:nvSpPr>
        <p:spPr>
          <a:xfrm>
            <a:off x="4885895" y="1955529"/>
            <a:ext cx="4114800" cy="1461440"/>
          </a:xfrm>
          <a:prstGeom prst="rect">
            <a:avLst/>
          </a:prstGeom>
        </p:spPr>
        <p:txBody>
          <a:bodyPr vert="horz" lIns="91322" tIns="45662" rIns="91322" bIns="45662"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This program makes investments in private sector rail lines to leverage private investment that will increase freight rail usage or will modernize an active line to increase the utility to customers.</a:t>
            </a:r>
          </a:p>
        </p:txBody>
      </p:sp>
      <p:sp>
        <p:nvSpPr>
          <p:cNvPr id="26" name="Text Placeholder 12"/>
          <p:cNvSpPr txBox="1">
            <a:spLocks/>
          </p:cNvSpPr>
          <p:nvPr/>
        </p:nvSpPr>
        <p:spPr>
          <a:xfrm>
            <a:off x="4885895" y="1677530"/>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purpose and need statement:</a:t>
            </a:r>
          </a:p>
        </p:txBody>
      </p:sp>
      <p:sp>
        <p:nvSpPr>
          <p:cNvPr id="27" name="Text Placeholder 12"/>
          <p:cNvSpPr txBox="1">
            <a:spLocks/>
          </p:cNvSpPr>
          <p:nvPr/>
        </p:nvSpPr>
        <p:spPr>
          <a:xfrm>
            <a:off x="4885895" y="3582447"/>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performance:</a:t>
            </a:r>
          </a:p>
        </p:txBody>
      </p:sp>
      <p:grpSp>
        <p:nvGrpSpPr>
          <p:cNvPr id="28" name="Group 27"/>
          <p:cNvGrpSpPr/>
          <p:nvPr/>
        </p:nvGrpSpPr>
        <p:grpSpPr>
          <a:xfrm>
            <a:off x="4981318" y="3911062"/>
            <a:ext cx="1510943" cy="345600"/>
            <a:chOff x="3665356" y="2014191"/>
            <a:chExt cx="1510943" cy="345600"/>
          </a:xfrm>
        </p:grpSpPr>
        <p:sp>
          <p:nvSpPr>
            <p:cNvPr id="29" name="Rectangle 28"/>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29"/>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Tracker target</a:t>
              </a:r>
            </a:p>
          </p:txBody>
        </p:sp>
      </p:grpSp>
      <p:sp>
        <p:nvSpPr>
          <p:cNvPr id="31" name="Rectangle 30"/>
          <p:cNvSpPr/>
          <p:nvPr/>
        </p:nvSpPr>
        <p:spPr>
          <a:xfrm>
            <a:off x="6330873" y="393382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marL="0" lvl="1" defTabSz="532715">
              <a:lnSpc>
                <a:spcPct val="90000"/>
              </a:lnSpc>
              <a:spcBef>
                <a:spcPct val="0"/>
              </a:spcBef>
              <a:spcAft>
                <a:spcPct val="15000"/>
              </a:spcAft>
            </a:pPr>
            <a:r>
              <a:rPr lang="en-US" sz="1100" b="1" dirty="0"/>
              <a:t>Not established in Tracker</a:t>
            </a:r>
          </a:p>
        </p:txBody>
      </p:sp>
      <p:grpSp>
        <p:nvGrpSpPr>
          <p:cNvPr id="32" name="Group 31"/>
          <p:cNvGrpSpPr/>
          <p:nvPr/>
        </p:nvGrpSpPr>
        <p:grpSpPr>
          <a:xfrm>
            <a:off x="4988370" y="4373620"/>
            <a:ext cx="1881556" cy="345600"/>
            <a:chOff x="6310812" y="2036955"/>
            <a:chExt cx="1881556" cy="345600"/>
          </a:xfrm>
        </p:grpSpPr>
        <p:sp>
          <p:nvSpPr>
            <p:cNvPr id="33" name="Rectangle 32"/>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Rectangle 33"/>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PfP tool forecast</a:t>
              </a:r>
            </a:p>
          </p:txBody>
        </p:sp>
      </p:grpSp>
      <p:sp>
        <p:nvSpPr>
          <p:cNvPr id="35" name="Rectangle 34"/>
          <p:cNvSpPr/>
          <p:nvPr/>
        </p:nvSpPr>
        <p:spPr>
          <a:xfrm>
            <a:off x="6330876" y="4398066"/>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lvl="0"/>
            <a:r>
              <a:rPr lang="en-US" sz="1100" b="1" dirty="0">
                <a:latin typeface="Arial" panose="020B0604020202020204" pitchFamily="34" charset="0"/>
                <a:cs typeface="Arial" panose="020B0604020202020204" pitchFamily="34" charset="0"/>
              </a:rPr>
              <a:t>Not forecasted in PfP tool</a:t>
            </a:r>
            <a:endParaRPr lang="en-US" sz="1100" b="1" dirty="0">
              <a:solidFill>
                <a:srgbClr val="FF0000"/>
              </a:solidFill>
            </a:endParaRPr>
          </a:p>
        </p:txBody>
      </p:sp>
      <p:sp>
        <p:nvSpPr>
          <p:cNvPr id="36" name="Text Placeholder 10"/>
          <p:cNvSpPr txBox="1">
            <a:spLocks/>
          </p:cNvSpPr>
          <p:nvPr/>
        </p:nvSpPr>
        <p:spPr>
          <a:xfrm>
            <a:off x="4981494" y="5369683"/>
            <a:ext cx="4092570" cy="343076"/>
          </a:xfrm>
          <a:prstGeom prst="rect">
            <a:avLst/>
          </a:prstGeom>
        </p:spPr>
        <p:txBody>
          <a:bodyPr lIns="0"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FY2019-2023 program budget:</a:t>
            </a:r>
          </a:p>
        </p:txBody>
      </p:sp>
      <p:sp>
        <p:nvSpPr>
          <p:cNvPr id="37" name="Text Placeholder 9"/>
          <p:cNvSpPr txBox="1">
            <a:spLocks/>
          </p:cNvSpPr>
          <p:nvPr/>
        </p:nvSpPr>
        <p:spPr>
          <a:xfrm>
            <a:off x="4981494" y="5712768"/>
            <a:ext cx="4114800" cy="341896"/>
          </a:xfrm>
          <a:prstGeom prst="rect">
            <a:avLst/>
          </a:prstGeom>
        </p:spPr>
        <p:txBody>
          <a:bodyPr lIns="0" tIns="45662" rIns="0"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$15.0 million over </a:t>
            </a:r>
            <a:br>
              <a:rPr lang="en-US" sz="1600" b="1" dirty="0"/>
            </a:br>
            <a:r>
              <a:rPr lang="en-US" sz="1600" b="1" dirty="0"/>
              <a:t>five years</a:t>
            </a:r>
          </a:p>
        </p:txBody>
      </p:sp>
      <p:cxnSp>
        <p:nvCxnSpPr>
          <p:cNvPr id="40" name="Straight Connector 39"/>
          <p:cNvCxnSpPr/>
          <p:nvPr/>
        </p:nvCxnSpPr>
        <p:spPr>
          <a:xfrm>
            <a:off x="481252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885895" y="3480506"/>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812526" y="5293988"/>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97291" y="4947966"/>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62" tIns="45662" rIns="91322" bIns="45662" rtlCol="0" anchor="ctr"/>
          <a:lstStyle/>
          <a:p>
            <a:r>
              <a:rPr lang="en-US" sz="1200" b="1" dirty="0">
                <a:solidFill>
                  <a:schemeClr val="bg1"/>
                </a:solidFill>
              </a:rPr>
              <a:t>Other indicators</a:t>
            </a:r>
          </a:p>
        </p:txBody>
      </p:sp>
      <p:sp>
        <p:nvSpPr>
          <p:cNvPr id="46" name="Rectangle 45"/>
          <p:cNvSpPr/>
          <p:nvPr/>
        </p:nvSpPr>
        <p:spPr>
          <a:xfrm>
            <a:off x="4981311" y="4947085"/>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62" tIns="45662" rIns="91322" bIns="45662" rtlCol="0" anchor="ctr"/>
          <a:lstStyle/>
          <a:p>
            <a:r>
              <a:rPr lang="en-US" sz="1200" b="1" dirty="0">
                <a:solidFill>
                  <a:schemeClr val="bg1"/>
                </a:solidFill>
              </a:rPr>
              <a:t>Other indicators</a:t>
            </a:r>
          </a:p>
        </p:txBody>
      </p:sp>
      <p:sp>
        <p:nvSpPr>
          <p:cNvPr id="47" name="Rectangle 46"/>
          <p:cNvSpPr/>
          <p:nvPr/>
        </p:nvSpPr>
        <p:spPr>
          <a:xfrm>
            <a:off x="6330873" y="4931390"/>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ctr" anchorCtr="0">
            <a:noAutofit/>
          </a:bodyPr>
          <a:lstStyle/>
          <a:p>
            <a:pPr marL="0" lvl="1" defTabSz="532715">
              <a:lnSpc>
                <a:spcPct val="90000"/>
              </a:lnSpc>
              <a:spcBef>
                <a:spcPct val="0"/>
              </a:spcBef>
              <a:spcAft>
                <a:spcPct val="15000"/>
              </a:spcAft>
            </a:pPr>
            <a:r>
              <a:rPr lang="en-US" sz="1100" b="1" dirty="0">
                <a:solidFill>
                  <a:schemeClr val="tx1"/>
                </a:solidFill>
              </a:rPr>
              <a:t>To be determined</a:t>
            </a:r>
          </a:p>
        </p:txBody>
      </p:sp>
      <p:sp>
        <p:nvSpPr>
          <p:cNvPr id="48" name="Rectangle 47"/>
          <p:cNvSpPr/>
          <p:nvPr/>
        </p:nvSpPr>
        <p:spPr>
          <a:xfrm>
            <a:off x="1546854" y="4954382"/>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ctr" anchorCtr="0">
            <a:noAutofit/>
          </a:bodyPr>
          <a:lstStyle/>
          <a:p>
            <a:pPr marL="0" lvl="1" defTabSz="532715">
              <a:lnSpc>
                <a:spcPct val="90000"/>
              </a:lnSpc>
              <a:spcBef>
                <a:spcPct val="0"/>
              </a:spcBef>
              <a:spcAft>
                <a:spcPct val="15000"/>
              </a:spcAft>
            </a:pPr>
            <a:r>
              <a:rPr lang="en-US" sz="1100" b="1" dirty="0">
                <a:solidFill>
                  <a:schemeClr val="tx1"/>
                </a:solidFill>
              </a:rPr>
              <a:t>To be determined</a:t>
            </a:r>
          </a:p>
        </p:txBody>
      </p:sp>
    </p:spTree>
    <p:extLst>
      <p:ext uri="{BB962C8B-B14F-4D97-AF65-F5344CB8AC3E}">
        <p14:creationId xmlns:p14="http://schemas.microsoft.com/office/powerpoint/2010/main" val="10360522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1876" y="725567"/>
            <a:ext cx="4114800" cy="880607"/>
          </a:xfrm>
        </p:spPr>
        <p:txBody>
          <a:bodyPr>
            <a:noAutofit/>
          </a:bodyPr>
          <a:lstStyle/>
          <a:p>
            <a:pPr marL="0" indent="0">
              <a:buNone/>
            </a:pPr>
            <a:r>
              <a:rPr lang="en-US" b="1" dirty="0"/>
              <a:t>Track and right-of-way modernization</a:t>
            </a:r>
          </a:p>
        </p:txBody>
      </p:sp>
      <p:sp>
        <p:nvSpPr>
          <p:cNvPr id="5" name="Content Placeholder 8"/>
          <p:cNvSpPr txBox="1">
            <a:spLocks/>
          </p:cNvSpPr>
          <p:nvPr/>
        </p:nvSpPr>
        <p:spPr>
          <a:xfrm>
            <a:off x="101876" y="1951961"/>
            <a:ext cx="4114800" cy="1236512"/>
          </a:xfrm>
          <a:prstGeom prst="rect">
            <a:avLst/>
          </a:prstGeom>
        </p:spPr>
        <p:txBody>
          <a:bodyPr vert="horz" lIns="91322" tIns="45662" rIns="91322" bIns="45662"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This program repairs or replaces assets within the rail right of way (typically ties, rail, ballast, switches, etc.) to upgrade their capacity to reflect current industry standards (</a:t>
            </a:r>
            <a:r>
              <a:rPr lang="en-US" sz="1200" dirty="0" err="1"/>
              <a:t>ie</a:t>
            </a:r>
            <a:r>
              <a:rPr lang="en-US" sz="1200" dirty="0"/>
              <a:t>: weight capacity to 286,000 lbs) for the line and maintain the line’s utility. Prioritization of projects in this program will reflect economic opportunities for the line, most recent inspections, type of usage (</a:t>
            </a:r>
            <a:r>
              <a:rPr lang="en-US" sz="1200" dirty="0" err="1"/>
              <a:t>ie</a:t>
            </a:r>
            <a:r>
              <a:rPr lang="en-US" sz="1200" dirty="0"/>
              <a:t>: hazardous cargo), any contractual or regulatory requirements for action, and consistency with the Statewide Rail Plan. A consultant has been retained to develop an asset management system for Rail that will be used to inform future investment decisions.</a:t>
            </a:r>
          </a:p>
        </p:txBody>
      </p:sp>
      <p:sp>
        <p:nvSpPr>
          <p:cNvPr id="6" name="Text Placeholder 12"/>
          <p:cNvSpPr txBox="1">
            <a:spLocks/>
          </p:cNvSpPr>
          <p:nvPr/>
        </p:nvSpPr>
        <p:spPr>
          <a:xfrm>
            <a:off x="101876" y="1677530"/>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purpose and need statement:</a:t>
            </a:r>
          </a:p>
        </p:txBody>
      </p:sp>
      <p:cxnSp>
        <p:nvCxnSpPr>
          <p:cNvPr id="7" name="Straight Connector 6"/>
          <p:cNvCxnSpPr/>
          <p:nvPr/>
        </p:nvCxnSpPr>
        <p:spPr>
          <a:xfrm>
            <a:off x="10187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7294" y="4012774"/>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9" name="Text Placeholder 12"/>
          <p:cNvSpPr txBox="1">
            <a:spLocks/>
          </p:cNvSpPr>
          <p:nvPr/>
        </p:nvSpPr>
        <p:spPr>
          <a:xfrm>
            <a:off x="93925" y="4029035"/>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performance:</a:t>
            </a:r>
          </a:p>
        </p:txBody>
      </p:sp>
      <p:grpSp>
        <p:nvGrpSpPr>
          <p:cNvPr id="10" name="Group 9"/>
          <p:cNvGrpSpPr/>
          <p:nvPr/>
        </p:nvGrpSpPr>
        <p:grpSpPr>
          <a:xfrm>
            <a:off x="189338" y="4357648"/>
            <a:ext cx="1510943" cy="345600"/>
            <a:chOff x="3665356" y="2014191"/>
            <a:chExt cx="1510943" cy="345600"/>
          </a:xfrm>
        </p:grpSpPr>
        <p:sp>
          <p:nvSpPr>
            <p:cNvPr id="11" name="Rectangle 10"/>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Tracker target</a:t>
              </a:r>
            </a:p>
          </p:txBody>
        </p:sp>
      </p:grpSp>
      <p:sp>
        <p:nvSpPr>
          <p:cNvPr id="13" name="Rectangle 12"/>
          <p:cNvSpPr/>
          <p:nvPr/>
        </p:nvSpPr>
        <p:spPr>
          <a:xfrm>
            <a:off x="1538903" y="4380412"/>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marL="0" lvl="1" defTabSz="532715">
              <a:lnSpc>
                <a:spcPct val="90000"/>
              </a:lnSpc>
              <a:spcBef>
                <a:spcPct val="0"/>
              </a:spcBef>
              <a:spcAft>
                <a:spcPct val="15000"/>
              </a:spcAft>
            </a:pPr>
            <a:r>
              <a:rPr lang="en-US" sz="1100" b="1" dirty="0"/>
              <a:t>Not established in Tracker</a:t>
            </a:r>
          </a:p>
        </p:txBody>
      </p:sp>
      <p:grpSp>
        <p:nvGrpSpPr>
          <p:cNvPr id="14" name="Group 13"/>
          <p:cNvGrpSpPr/>
          <p:nvPr/>
        </p:nvGrpSpPr>
        <p:grpSpPr>
          <a:xfrm>
            <a:off x="189336" y="4707482"/>
            <a:ext cx="1881556" cy="345600"/>
            <a:chOff x="6310812" y="2036955"/>
            <a:chExt cx="1881556" cy="345600"/>
          </a:xfrm>
        </p:grpSpPr>
        <p:sp>
          <p:nvSpPr>
            <p:cNvPr id="15" name="Rectangle 14"/>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PfP tool forecast</a:t>
              </a:r>
            </a:p>
          </p:txBody>
        </p:sp>
      </p:grpSp>
      <p:sp>
        <p:nvSpPr>
          <p:cNvPr id="17" name="Rectangle 16"/>
          <p:cNvSpPr/>
          <p:nvPr/>
        </p:nvSpPr>
        <p:spPr>
          <a:xfrm>
            <a:off x="1538902" y="4707492"/>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lvl="0"/>
            <a:r>
              <a:rPr lang="en-US" sz="1100" b="1" dirty="0">
                <a:latin typeface="Arial" panose="020B0604020202020204" pitchFamily="34" charset="0"/>
                <a:cs typeface="Arial" panose="020B0604020202020204" pitchFamily="34" charset="0"/>
              </a:rPr>
              <a:t>Not forecasted in PfP tool</a:t>
            </a:r>
            <a:endParaRPr lang="en-US" sz="1100" b="1" dirty="0">
              <a:solidFill>
                <a:srgbClr val="FF0000"/>
              </a:solidFill>
            </a:endParaRPr>
          </a:p>
        </p:txBody>
      </p:sp>
      <p:sp>
        <p:nvSpPr>
          <p:cNvPr id="18" name="Text Placeholder 10"/>
          <p:cNvSpPr txBox="1">
            <a:spLocks/>
          </p:cNvSpPr>
          <p:nvPr/>
        </p:nvSpPr>
        <p:spPr>
          <a:xfrm>
            <a:off x="197475" y="5522083"/>
            <a:ext cx="4092570" cy="343076"/>
          </a:xfrm>
          <a:prstGeom prst="rect">
            <a:avLst/>
          </a:prstGeom>
        </p:spPr>
        <p:txBody>
          <a:bodyPr lIns="0"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FY2019-2023 program budget:</a:t>
            </a:r>
          </a:p>
        </p:txBody>
      </p:sp>
      <p:sp>
        <p:nvSpPr>
          <p:cNvPr id="19" name="Text Placeholder 9"/>
          <p:cNvSpPr txBox="1">
            <a:spLocks/>
          </p:cNvSpPr>
          <p:nvPr/>
        </p:nvSpPr>
        <p:spPr>
          <a:xfrm>
            <a:off x="197475" y="5865167"/>
            <a:ext cx="4114800" cy="341896"/>
          </a:xfrm>
          <a:prstGeom prst="rect">
            <a:avLst/>
          </a:prstGeom>
        </p:spPr>
        <p:txBody>
          <a:bodyPr lIns="0" tIns="45662" rIns="0"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$31.1 million over </a:t>
            </a:r>
            <a:br>
              <a:rPr lang="en-US" sz="1600" b="1" dirty="0"/>
            </a:br>
            <a:r>
              <a:rPr lang="en-US" sz="1600" b="1" dirty="0"/>
              <a:t>five years</a:t>
            </a:r>
          </a:p>
        </p:txBody>
      </p:sp>
      <p:cxnSp>
        <p:nvCxnSpPr>
          <p:cNvPr id="20" name="Straight Connector 19"/>
          <p:cNvCxnSpPr/>
          <p:nvPr/>
        </p:nvCxnSpPr>
        <p:spPr>
          <a:xfrm>
            <a:off x="101876" y="5446387"/>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97291" y="5100365"/>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62" tIns="45662" rIns="91322" bIns="45662" rtlCol="0" anchor="ctr"/>
          <a:lstStyle/>
          <a:p>
            <a:r>
              <a:rPr lang="en-US" sz="1200" b="1" dirty="0">
                <a:solidFill>
                  <a:schemeClr val="bg1"/>
                </a:solidFill>
              </a:rPr>
              <a:t>Other indicators</a:t>
            </a:r>
          </a:p>
        </p:txBody>
      </p:sp>
      <p:sp>
        <p:nvSpPr>
          <p:cNvPr id="26" name="Rectangle 25"/>
          <p:cNvSpPr/>
          <p:nvPr/>
        </p:nvSpPr>
        <p:spPr>
          <a:xfrm>
            <a:off x="1546854" y="5106781"/>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ctr" anchorCtr="0">
            <a:noAutofit/>
          </a:bodyPr>
          <a:lstStyle/>
          <a:p>
            <a:pPr marL="0" lvl="1" defTabSz="532715">
              <a:lnSpc>
                <a:spcPct val="90000"/>
              </a:lnSpc>
              <a:spcBef>
                <a:spcPct val="0"/>
              </a:spcBef>
              <a:spcAft>
                <a:spcPct val="15000"/>
              </a:spcAft>
            </a:pPr>
            <a:r>
              <a:rPr lang="en-US" sz="1100" b="1" dirty="0">
                <a:solidFill>
                  <a:schemeClr val="tx1"/>
                </a:solidFill>
              </a:rPr>
              <a:t>To be determined</a:t>
            </a:r>
          </a:p>
        </p:txBody>
      </p:sp>
    </p:spTree>
    <p:extLst>
      <p:ext uri="{BB962C8B-B14F-4D97-AF65-F5344CB8AC3E}">
        <p14:creationId xmlns:p14="http://schemas.microsoft.com/office/powerpoint/2010/main" val="1620154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76" y="76354"/>
            <a:ext cx="8729303" cy="572257"/>
          </a:xfrm>
        </p:spPr>
        <p:txBody>
          <a:bodyPr/>
          <a:lstStyle/>
          <a:p>
            <a:r>
              <a:rPr lang="en-US" sz="2600" dirty="0"/>
              <a:t>Plan update: Central Artery/Tunnel Project Repair and Maintenance (CARM) eligible projects</a:t>
            </a:r>
          </a:p>
        </p:txBody>
      </p:sp>
      <p:sp>
        <p:nvSpPr>
          <p:cNvPr id="4" name="Content Placeholder 4"/>
          <p:cNvSpPr txBox="1">
            <a:spLocks/>
          </p:cNvSpPr>
          <p:nvPr/>
        </p:nvSpPr>
        <p:spPr>
          <a:xfrm>
            <a:off x="269975" y="816477"/>
            <a:ext cx="8712100" cy="5593848"/>
          </a:xfrm>
          <a:prstGeom prst="rect">
            <a:avLst/>
          </a:prstGeom>
        </p:spPr>
        <p:txBody>
          <a:bodyPr/>
          <a:lstStyle>
            <a:lvl1pPr marL="0" indent="0" algn="l" rtl="0" eaLnBrk="1" fontAlgn="base" hangingPunct="1">
              <a:spcBef>
                <a:spcPts val="1000"/>
              </a:spcBef>
              <a:spcAft>
                <a:spcPct val="0"/>
              </a:spcAft>
              <a:buClr>
                <a:schemeClr val="tx1"/>
              </a:buClr>
              <a:buFont typeface="Arial" pitchFamily="34" charset="0"/>
              <a:buNone/>
              <a:defRPr sz="1200" b="0">
                <a:solidFill>
                  <a:schemeClr val="tx2"/>
                </a:solidFill>
                <a:latin typeface="+mj-lt"/>
                <a:ea typeface="+mn-ea"/>
                <a:cs typeface="Arial" pitchFamily="34" charset="0"/>
              </a:defRPr>
            </a:lvl1pPr>
            <a:lvl2pPr marL="400050" indent="-177800" algn="l" rtl="0" eaLnBrk="1" fontAlgn="base" hangingPunct="1">
              <a:spcBef>
                <a:spcPts val="600"/>
              </a:spcBef>
              <a:spcAft>
                <a:spcPct val="0"/>
              </a:spcAft>
              <a:buClr>
                <a:schemeClr val="tx1"/>
              </a:buClr>
              <a:buFont typeface="Arial" pitchFamily="34" charset="0"/>
              <a:buChar char="•"/>
              <a:defRPr sz="1200">
                <a:solidFill>
                  <a:schemeClr val="tx2"/>
                </a:solidFill>
                <a:latin typeface="+mj-lt"/>
                <a:cs typeface="Arial" pitchFamily="34" charset="0"/>
              </a:defRPr>
            </a:lvl2pPr>
            <a:lvl3pPr marL="571500" indent="-171450" algn="l" rtl="0" eaLnBrk="1" fontAlgn="base" hangingPunct="1">
              <a:spcBef>
                <a:spcPts val="600"/>
              </a:spcBef>
              <a:spcAft>
                <a:spcPct val="0"/>
              </a:spcAft>
              <a:buClr>
                <a:schemeClr val="tx1"/>
              </a:buClr>
              <a:buFont typeface="Arial" pitchFamily="34" charset="0"/>
              <a:buChar char="›"/>
              <a:defRPr sz="1200">
                <a:solidFill>
                  <a:schemeClr val="tx2"/>
                </a:solidFill>
                <a:latin typeface="+mj-lt"/>
                <a:cs typeface="Arial" pitchFamily="34" charset="0"/>
              </a:defRPr>
            </a:lvl3pPr>
            <a:lvl4pPr marL="742950" indent="-171450" algn="l" rtl="0" eaLnBrk="1" fontAlgn="base" hangingPunct="1">
              <a:spcBef>
                <a:spcPts val="600"/>
              </a:spcBef>
              <a:spcAft>
                <a:spcPct val="0"/>
              </a:spcAft>
              <a:buClr>
                <a:schemeClr val="tx1"/>
              </a:buClr>
              <a:buFont typeface="Arial" pitchFamily="34" charset="0"/>
              <a:buChar char="»"/>
              <a:defRPr sz="1200">
                <a:solidFill>
                  <a:schemeClr val="tx2"/>
                </a:solidFill>
                <a:latin typeface="+mj-lt"/>
                <a:cs typeface="Arial" pitchFamily="34" charset="0"/>
              </a:defRPr>
            </a:lvl4pPr>
            <a:lvl5pPr marL="742950" indent="0" algn="l" rtl="0" eaLnBrk="1" fontAlgn="base" hangingPunct="1">
              <a:spcBef>
                <a:spcPts val="600"/>
              </a:spcBef>
              <a:spcAft>
                <a:spcPct val="0"/>
              </a:spcAft>
              <a:buClr>
                <a:schemeClr val="tx1"/>
              </a:buClr>
              <a:buFont typeface="Arial" pitchFamily="34" charset="0"/>
              <a:buNone/>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marL="0" marR="0" lvl="0" indent="0" algn="l" defTabSz="914400" rtl="0" eaLnBrk="1" fontAlgn="base" latinLnBrk="0" hangingPunct="1">
              <a:spcBef>
                <a:spcPts val="0"/>
              </a:spcBef>
              <a:spcAft>
                <a:spcPct val="0"/>
              </a:spcAft>
              <a:buClr>
                <a:srgbClr val="000000"/>
              </a:buClr>
              <a:buSzTx/>
              <a:buFont typeface="Arial" pitchFamily="34" charset="0"/>
              <a:buNone/>
              <a:tabLst/>
              <a:defRPr/>
            </a:pPr>
            <a:r>
              <a:rPr kumimoji="0" lang="en-US" sz="1600" b="1" i="0" u="none" strike="noStrike" kern="0" cap="none" spc="0" normalizeH="0" baseline="0" noProof="0" dirty="0">
                <a:ln>
                  <a:noFill/>
                </a:ln>
                <a:solidFill>
                  <a:srgbClr val="000000"/>
                </a:solidFill>
                <a:effectLst/>
                <a:uLnTx/>
                <a:uFillTx/>
                <a:latin typeface="Arial" panose="020B0604020202020204" pitchFamily="34" charset="0"/>
              </a:rPr>
              <a:t>Capital Investment Plan assumptions: </a:t>
            </a:r>
          </a:p>
          <a:p>
            <a:pPr marL="222250" lvl="1" indent="0">
              <a:spcBef>
                <a:spcPts val="0"/>
              </a:spcBef>
              <a:buClr>
                <a:srgbClr val="000000"/>
              </a:buClr>
              <a:buNone/>
              <a:defRPr/>
            </a:pPr>
            <a:r>
              <a:rPr kumimoji="0" lang="en-US" sz="1600" i="0" u="none" strike="noStrike" kern="0" cap="none" spc="0" normalizeH="0" baseline="0" noProof="0" dirty="0">
                <a:ln>
                  <a:noFill/>
                </a:ln>
                <a:solidFill>
                  <a:srgbClr val="000000"/>
                </a:solidFill>
                <a:effectLst/>
                <a:uLnTx/>
                <a:uFillTx/>
                <a:latin typeface="Arial" panose="020B0604020202020204" pitchFamily="34" charset="0"/>
              </a:rPr>
              <a:t>Balance:		$385.8M</a:t>
            </a:r>
          </a:p>
          <a:p>
            <a:pPr marL="222250" lvl="1" indent="0">
              <a:spcBef>
                <a:spcPts val="0"/>
              </a:spcBef>
              <a:buClr>
                <a:srgbClr val="000000"/>
              </a:buClr>
              <a:buNone/>
              <a:defRPr/>
            </a:pPr>
            <a:r>
              <a:rPr kumimoji="0" lang="en-US" sz="1600" i="0" u="none" strike="noStrike" kern="0" cap="none" spc="0" normalizeH="0" baseline="0" noProof="0" dirty="0">
                <a:ln>
                  <a:noFill/>
                </a:ln>
                <a:solidFill>
                  <a:srgbClr val="000000"/>
                </a:solidFill>
                <a:effectLst/>
                <a:uLnTx/>
                <a:uFillTx/>
                <a:latin typeface="Arial" panose="020B0604020202020204" pitchFamily="34" charset="0"/>
              </a:rPr>
              <a:t>Available for investment:	$241.7M</a:t>
            </a:r>
          </a:p>
          <a:p>
            <a:pPr marL="171450" marR="0" lvl="0" indent="-171450" algn="l" defTabSz="914400" rtl="0" eaLnBrk="1" fontAlgn="base" latinLnBrk="0" hangingPunct="1">
              <a:spcBef>
                <a:spcPts val="0"/>
              </a:spcBef>
              <a:spcAft>
                <a:spcPct val="0"/>
              </a:spcAft>
              <a:buClr>
                <a:srgbClr val="000000"/>
              </a:buClr>
              <a:buSzTx/>
              <a:buFont typeface="Arial" pitchFamily="34" charset="0"/>
              <a:buChar char="•"/>
              <a:tabLst/>
              <a:defRPr/>
            </a:pPr>
            <a:endParaRPr lang="en-US" sz="1600" kern="0" dirty="0">
              <a:solidFill>
                <a:srgbClr val="000000"/>
              </a:solidFill>
              <a:latin typeface="Arial" panose="020B0604020202020204" pitchFamily="34" charset="0"/>
            </a:endParaRPr>
          </a:p>
          <a:p>
            <a:pPr marL="228600" lvl="1" indent="-228600">
              <a:spcBef>
                <a:spcPts val="0"/>
              </a:spcBef>
              <a:buClr>
                <a:schemeClr val="accent1"/>
              </a:buClr>
            </a:pPr>
            <a:r>
              <a:rPr lang="en-US" sz="1600" dirty="0">
                <a:latin typeface="Arial" panose="020B0604020202020204" pitchFamily="34" charset="0"/>
              </a:rPr>
              <a:t>Established by Chapter 10 Section 63A of the Massachusetts General Laws, the fund is for the repair and maintenance of Central Artery / Tunnel (CA/T) facilities not caused by ordinary or routine wear and tear</a:t>
            </a:r>
          </a:p>
          <a:p>
            <a:pPr marL="228600" lvl="1" indent="-228600">
              <a:spcBef>
                <a:spcPts val="0"/>
              </a:spcBef>
              <a:buClr>
                <a:schemeClr val="accent1"/>
              </a:buClr>
            </a:pPr>
            <a:endParaRPr lang="en-US" sz="1600" dirty="0">
              <a:latin typeface="Arial" panose="020B0604020202020204" pitchFamily="34" charset="0"/>
            </a:endParaRPr>
          </a:p>
          <a:p>
            <a:pPr marL="228600" lvl="1" indent="-228600">
              <a:spcBef>
                <a:spcPts val="0"/>
              </a:spcBef>
              <a:buClr>
                <a:schemeClr val="accent1"/>
              </a:buClr>
            </a:pPr>
            <a:r>
              <a:rPr lang="en-US" sz="1600" dirty="0">
                <a:latin typeface="Arial" panose="020B0604020202020204" pitchFamily="34" charset="0"/>
              </a:rPr>
              <a:t>CARM is funded through a series of settlement agreements between the Commonwealth of Massachusetts’ Attorney General and United States Attorney General for Massachusetts</a:t>
            </a:r>
          </a:p>
          <a:p>
            <a:pPr marL="228600" lvl="0" indent="-228600">
              <a:spcBef>
                <a:spcPts val="0"/>
              </a:spcBef>
              <a:buClr>
                <a:schemeClr val="accent1"/>
              </a:buClr>
              <a:buFont typeface="Arial" pitchFamily="34" charset="0"/>
              <a:buChar char="•"/>
              <a:defRPr/>
            </a:pPr>
            <a:endParaRPr lang="en-US" sz="1600" dirty="0">
              <a:latin typeface="Arial" panose="020B0604020202020204" pitchFamily="34" charset="0"/>
            </a:endParaRPr>
          </a:p>
          <a:p>
            <a:pPr marL="228600" lvl="0" indent="-228600">
              <a:spcBef>
                <a:spcPts val="0"/>
              </a:spcBef>
              <a:buClr>
                <a:schemeClr val="accent1"/>
              </a:buClr>
              <a:buFont typeface="Arial" pitchFamily="34" charset="0"/>
              <a:buChar char="•"/>
              <a:defRPr/>
            </a:pPr>
            <a:r>
              <a:rPr lang="en-US" sz="1600" dirty="0">
                <a:latin typeface="Arial" panose="020B0604020202020204" pitchFamily="34" charset="0"/>
              </a:rPr>
              <a:t>CARM eligible maintenance and repair work has been ongoing in the CA/T. </a:t>
            </a:r>
          </a:p>
          <a:p>
            <a:pPr marL="228600" lvl="0" indent="-228600">
              <a:spcBef>
                <a:spcPts val="0"/>
              </a:spcBef>
              <a:buClr>
                <a:schemeClr val="accent1"/>
              </a:buClr>
              <a:buFont typeface="Arial" pitchFamily="34" charset="0"/>
              <a:buChar char="•"/>
              <a:defRPr/>
            </a:pPr>
            <a:endParaRPr lang="en-US" sz="1600" dirty="0">
              <a:latin typeface="Arial" panose="020B0604020202020204" pitchFamily="34" charset="0"/>
            </a:endParaRPr>
          </a:p>
          <a:p>
            <a:pPr marL="228600" marR="0" lvl="0" indent="-228600" defTabSz="914400" rtl="0" eaLnBrk="1" fontAlgn="base" latinLnBrk="0" hangingPunct="1">
              <a:spcBef>
                <a:spcPts val="0"/>
              </a:spcBef>
              <a:spcAft>
                <a:spcPct val="0"/>
              </a:spcAft>
              <a:buClr>
                <a:schemeClr val="accent1"/>
              </a:buClr>
              <a:buSzTx/>
              <a:buFont typeface="Arial"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rPr>
              <a:t>Highway Division is actively working with FHWA</a:t>
            </a:r>
            <a:r>
              <a:rPr kumimoji="0" lang="en-US" sz="1600" b="0" i="0" u="none" strike="noStrike" kern="0" cap="none" spc="0" normalizeH="0" noProof="0" dirty="0">
                <a:ln>
                  <a:noFill/>
                </a:ln>
                <a:solidFill>
                  <a:srgbClr val="000000"/>
                </a:solidFill>
                <a:effectLst/>
                <a:uLnTx/>
                <a:uFillTx/>
                <a:latin typeface="Arial" panose="020B0604020202020204" pitchFamily="34" charset="0"/>
              </a:rPr>
              <a:t> to complete reimbursements for work completed in the tunnels over the past 15 years.</a:t>
            </a:r>
          </a:p>
          <a:p>
            <a:pPr marL="228600" marR="0" lvl="0" indent="-228600" defTabSz="914400" rtl="0" eaLnBrk="1" fontAlgn="base" latinLnBrk="0" hangingPunct="1">
              <a:spcBef>
                <a:spcPts val="0"/>
              </a:spcBef>
              <a:spcAft>
                <a:spcPct val="0"/>
              </a:spcAft>
              <a:buClr>
                <a:schemeClr val="accent1"/>
              </a:buClr>
              <a:buSzTx/>
              <a:buFont typeface="Arial" pitchFamily="34" charset="0"/>
              <a:buChar char="•"/>
              <a:tabLst/>
              <a:defRPr/>
            </a:pPr>
            <a:endParaRPr kumimoji="0" lang="en-US" sz="1600" b="0" i="0" u="none" strike="noStrike" kern="0" cap="none" spc="0" normalizeH="0" baseline="0" noProof="0" dirty="0">
              <a:ln>
                <a:noFill/>
              </a:ln>
              <a:solidFill>
                <a:srgbClr val="000000"/>
              </a:solidFill>
              <a:effectLst/>
              <a:uLnTx/>
              <a:uFillTx/>
              <a:latin typeface="Arial" panose="020B0604020202020204" pitchFamily="34" charset="0"/>
            </a:endParaRPr>
          </a:p>
          <a:p>
            <a:pPr marL="228600" marR="0" lvl="0" indent="-228600" defTabSz="914400" rtl="0" eaLnBrk="1" fontAlgn="base" latinLnBrk="0" hangingPunct="1">
              <a:spcBef>
                <a:spcPts val="0"/>
              </a:spcBef>
              <a:spcAft>
                <a:spcPct val="0"/>
              </a:spcAft>
              <a:buClr>
                <a:schemeClr val="accent1"/>
              </a:buClr>
              <a:buSzTx/>
              <a:buFont typeface="Arial"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rPr>
              <a:t>CARM</a:t>
            </a:r>
            <a:r>
              <a:rPr kumimoji="0" lang="en-US" sz="1600" b="0" i="0" u="none" strike="noStrike" kern="0" cap="none" spc="0" normalizeH="0" noProof="0" dirty="0">
                <a:ln>
                  <a:noFill/>
                </a:ln>
                <a:solidFill>
                  <a:srgbClr val="000000"/>
                </a:solidFill>
                <a:effectLst/>
                <a:uLnTx/>
                <a:uFillTx/>
                <a:latin typeface="Arial" panose="020B0604020202020204" pitchFamily="34" charset="0"/>
              </a:rPr>
              <a:t> </a:t>
            </a:r>
            <a:r>
              <a:rPr lang="en-US" sz="1600" kern="0" noProof="0" dirty="0">
                <a:solidFill>
                  <a:srgbClr val="000000"/>
                </a:solidFill>
                <a:latin typeface="Arial" panose="020B0604020202020204" pitchFamily="34" charset="0"/>
              </a:rPr>
              <a:t>is not intended to fund the full cost of needed investments in the CA/T tunnel system: </a:t>
            </a:r>
          </a:p>
          <a:p>
            <a:pPr marL="628650" lvl="3" indent="-285750">
              <a:spcBef>
                <a:spcPts val="0"/>
              </a:spcBef>
              <a:buClr>
                <a:schemeClr val="accent1"/>
              </a:buClr>
              <a:buFont typeface="Arial" panose="020B0604020202020204" pitchFamily="34" charset="0"/>
              <a:buChar char="•"/>
              <a:defRPr/>
            </a:pPr>
            <a:r>
              <a:rPr lang="en-US" sz="1600" kern="0" noProof="0" dirty="0">
                <a:solidFill>
                  <a:srgbClr val="000000"/>
                </a:solidFill>
                <a:latin typeface="Arial" panose="020B0604020202020204" pitchFamily="34" charset="0"/>
              </a:rPr>
              <a:t>Projects are partially funded from the CARM at a percentage between 60 – 80% </a:t>
            </a:r>
          </a:p>
          <a:p>
            <a:pPr marL="628650" lvl="3" indent="-285750">
              <a:spcBef>
                <a:spcPts val="0"/>
              </a:spcBef>
              <a:buClr>
                <a:schemeClr val="accent1"/>
              </a:buClr>
              <a:buFont typeface="Arial" panose="020B0604020202020204" pitchFamily="34" charset="0"/>
              <a:buChar char="•"/>
              <a:defRPr/>
            </a:pPr>
            <a:r>
              <a:rPr lang="en-US" sz="1600" kern="0" dirty="0">
                <a:solidFill>
                  <a:srgbClr val="000000"/>
                </a:solidFill>
                <a:latin typeface="Arial" panose="020B0604020202020204" pitchFamily="34" charset="0"/>
              </a:rPr>
              <a:t>Remaining funds for individual projects are drawn from the Metropolitan Highway System (MHS) pay-go capital</a:t>
            </a:r>
          </a:p>
          <a:p>
            <a:pPr marL="685800" lvl="1" indent="-285750">
              <a:spcBef>
                <a:spcPts val="0"/>
              </a:spcBef>
              <a:buClr>
                <a:schemeClr val="accent1"/>
              </a:buClr>
            </a:pPr>
            <a:endParaRPr lang="en-US" sz="1600" dirty="0">
              <a:latin typeface="Arial" panose="020B0604020202020204" pitchFamily="34" charset="0"/>
            </a:endParaRPr>
          </a:p>
          <a:p>
            <a:pPr marL="228600" indent="-228600">
              <a:spcBef>
                <a:spcPts val="0"/>
              </a:spcBef>
              <a:buClr>
                <a:schemeClr val="accent1"/>
              </a:buClr>
              <a:buFont typeface="Arial" panose="020B0604020202020204" pitchFamily="34" charset="0"/>
              <a:buChar char="•"/>
            </a:pPr>
            <a:r>
              <a:rPr lang="en-US" sz="1600" dirty="0">
                <a:latin typeface="Arial" panose="020B0604020202020204" pitchFamily="34" charset="0"/>
              </a:rPr>
              <a:t>SFY2019 </a:t>
            </a:r>
            <a:r>
              <a:rPr lang="en-US" sz="1600">
                <a:latin typeface="Arial" panose="020B0604020202020204" pitchFamily="34" charset="0"/>
              </a:rPr>
              <a:t>to SFY2023 </a:t>
            </a:r>
            <a:r>
              <a:rPr lang="en-US" sz="1600" dirty="0">
                <a:latin typeface="Arial" panose="020B0604020202020204" pitchFamily="34" charset="0"/>
              </a:rPr>
              <a:t>projections were developed by the Highway Engineering section through a rigorous risk and project selection analysis</a:t>
            </a:r>
            <a:endParaRPr lang="en-US" sz="1600" dirty="0">
              <a:latin typeface="Calibri" panose="020F0502020204030204" pitchFamily="34" charset="0"/>
            </a:endParaRPr>
          </a:p>
          <a:p>
            <a:pPr marL="285750" indent="-285750">
              <a:buClr>
                <a:srgbClr val="000000"/>
              </a:buClr>
              <a:buFont typeface="Arial" panose="020B0604020202020204" pitchFamily="34" charset="0"/>
              <a:buChar char="•"/>
              <a:defRPr/>
            </a:pPr>
            <a:endParaRPr kumimoji="0" lang="en-US" sz="1600" b="0" i="0" u="none" strike="noStrike" kern="0" cap="none" spc="0" normalizeH="0" baseline="0" noProof="0" dirty="0">
              <a:ln>
                <a:noFill/>
              </a:ln>
              <a:solidFill>
                <a:srgbClr val="000000"/>
              </a:solidFill>
              <a:effectLst/>
              <a:uLnTx/>
              <a:uFillTx/>
              <a:latin typeface="Calibri" panose="020F0502020204030204" pitchFamily="34" charset="0"/>
            </a:endParaRPr>
          </a:p>
        </p:txBody>
      </p:sp>
    </p:spTree>
    <p:extLst>
      <p:ext uri="{BB962C8B-B14F-4D97-AF65-F5344CB8AC3E}">
        <p14:creationId xmlns:p14="http://schemas.microsoft.com/office/powerpoint/2010/main" val="41026241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77" y="76354"/>
            <a:ext cx="8972185" cy="572257"/>
          </a:xfrm>
        </p:spPr>
        <p:txBody>
          <a:bodyPr/>
          <a:lstStyle/>
          <a:p>
            <a:r>
              <a:rPr lang="en-US" dirty="0">
                <a:solidFill>
                  <a:schemeClr val="accent3"/>
                </a:solidFill>
              </a:rPr>
              <a:t>Modernization programs for</a:t>
            </a:r>
            <a:r>
              <a:rPr lang="en-US" dirty="0">
                <a:solidFill>
                  <a:schemeClr val="accent5"/>
                </a:solidFill>
              </a:rPr>
              <a:t> </a:t>
            </a:r>
            <a:r>
              <a:rPr lang="en-US" dirty="0">
                <a:solidFill>
                  <a:schemeClr val="tx1"/>
                </a:solidFill>
              </a:rPr>
              <a:t>Registry</a:t>
            </a:r>
            <a:endParaRPr lang="en-US" dirty="0"/>
          </a:p>
        </p:txBody>
      </p:sp>
      <p:sp>
        <p:nvSpPr>
          <p:cNvPr id="3" name="Content Placeholder 2"/>
          <p:cNvSpPr>
            <a:spLocks noGrp="1"/>
          </p:cNvSpPr>
          <p:nvPr>
            <p:ph sz="half" idx="1"/>
          </p:nvPr>
        </p:nvSpPr>
        <p:spPr>
          <a:xfrm>
            <a:off x="101876" y="725567"/>
            <a:ext cx="4114800" cy="880607"/>
          </a:xfrm>
        </p:spPr>
        <p:txBody>
          <a:bodyPr>
            <a:noAutofit/>
          </a:bodyPr>
          <a:lstStyle/>
          <a:p>
            <a:pPr marL="0" indent="0">
              <a:buNone/>
            </a:pPr>
            <a:r>
              <a:rPr lang="en-US" b="1" dirty="0"/>
              <a:t>ATLAS</a:t>
            </a:r>
          </a:p>
        </p:txBody>
      </p:sp>
      <p:sp>
        <p:nvSpPr>
          <p:cNvPr id="5" name="Content Placeholder 8"/>
          <p:cNvSpPr txBox="1">
            <a:spLocks/>
          </p:cNvSpPr>
          <p:nvPr/>
        </p:nvSpPr>
        <p:spPr>
          <a:xfrm>
            <a:off x="101876" y="1955529"/>
            <a:ext cx="4114800" cy="1011634"/>
          </a:xfrm>
          <a:prstGeom prst="rect">
            <a:avLst/>
          </a:prstGeom>
        </p:spPr>
        <p:txBody>
          <a:bodyPr vert="horz" lIns="91322" tIns="45662" rIns="91322" bIns="45662" rtlCol="0">
            <a:normAutofit lnSpcReduction="10000"/>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This program improves RMV service delivery options by replacing the ALARS system. This program is necessary to increase business process efficiency through reduced wait times, increase the number of transactions done via alternative customer service channels, and increase the capacity of third parties dependent on RMV data.</a:t>
            </a:r>
          </a:p>
        </p:txBody>
      </p:sp>
      <p:sp>
        <p:nvSpPr>
          <p:cNvPr id="6" name="Text Placeholder 12"/>
          <p:cNvSpPr txBox="1">
            <a:spLocks/>
          </p:cNvSpPr>
          <p:nvPr/>
        </p:nvSpPr>
        <p:spPr>
          <a:xfrm>
            <a:off x="101876" y="1677530"/>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purpose and need statement:</a:t>
            </a:r>
          </a:p>
        </p:txBody>
      </p:sp>
      <p:cxnSp>
        <p:nvCxnSpPr>
          <p:cNvPr id="7" name="Straight Connector 6"/>
          <p:cNvCxnSpPr/>
          <p:nvPr/>
        </p:nvCxnSpPr>
        <p:spPr>
          <a:xfrm>
            <a:off x="10187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5245" y="296716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9" name="Text Placeholder 12"/>
          <p:cNvSpPr txBox="1">
            <a:spLocks/>
          </p:cNvSpPr>
          <p:nvPr/>
        </p:nvSpPr>
        <p:spPr>
          <a:xfrm>
            <a:off x="101876" y="3069103"/>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performance:</a:t>
            </a:r>
          </a:p>
        </p:txBody>
      </p:sp>
      <p:grpSp>
        <p:nvGrpSpPr>
          <p:cNvPr id="10" name="Group 9"/>
          <p:cNvGrpSpPr/>
          <p:nvPr/>
        </p:nvGrpSpPr>
        <p:grpSpPr>
          <a:xfrm>
            <a:off x="197288" y="3397718"/>
            <a:ext cx="1510943" cy="345600"/>
            <a:chOff x="3665356" y="2014191"/>
            <a:chExt cx="1510943" cy="345600"/>
          </a:xfrm>
        </p:grpSpPr>
        <p:sp>
          <p:nvSpPr>
            <p:cNvPr id="11" name="Rectangle 10"/>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Tracker target</a:t>
              </a:r>
            </a:p>
          </p:txBody>
        </p:sp>
      </p:grpSp>
      <p:sp>
        <p:nvSpPr>
          <p:cNvPr id="13" name="Rectangle 12"/>
          <p:cNvSpPr/>
          <p:nvPr/>
        </p:nvSpPr>
        <p:spPr>
          <a:xfrm>
            <a:off x="1546852" y="3468998"/>
            <a:ext cx="2743201" cy="2743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0" rIns="85234" bIns="95889" numCol="1" spcCol="1270" anchor="t" anchorCtr="0">
            <a:noAutofit/>
          </a:bodyPr>
          <a:lstStyle/>
          <a:p>
            <a:pPr marL="0" lvl="1" defTabSz="532715">
              <a:lnSpc>
                <a:spcPct val="90000"/>
              </a:lnSpc>
              <a:spcBef>
                <a:spcPct val="0"/>
              </a:spcBef>
              <a:spcAft>
                <a:spcPct val="15000"/>
              </a:spcAft>
            </a:pPr>
            <a:r>
              <a:rPr lang="en-US" sz="1100" b="1" dirty="0"/>
              <a:t>Not established in Tracker</a:t>
            </a:r>
          </a:p>
        </p:txBody>
      </p:sp>
      <p:grpSp>
        <p:nvGrpSpPr>
          <p:cNvPr id="14" name="Group 13"/>
          <p:cNvGrpSpPr/>
          <p:nvPr/>
        </p:nvGrpSpPr>
        <p:grpSpPr>
          <a:xfrm>
            <a:off x="175245" y="4245089"/>
            <a:ext cx="1881556" cy="345600"/>
            <a:chOff x="6310812" y="2036955"/>
            <a:chExt cx="1881556" cy="345600"/>
          </a:xfrm>
        </p:grpSpPr>
        <p:sp>
          <p:nvSpPr>
            <p:cNvPr id="15" name="Rectangle 14"/>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PfP tool forecast</a:t>
              </a:r>
            </a:p>
          </p:txBody>
        </p:sp>
      </p:grpSp>
      <p:sp>
        <p:nvSpPr>
          <p:cNvPr id="17" name="Rectangle 16"/>
          <p:cNvSpPr/>
          <p:nvPr/>
        </p:nvSpPr>
        <p:spPr>
          <a:xfrm>
            <a:off x="1546849" y="4227555"/>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lvl="0"/>
            <a:r>
              <a:rPr lang="en-US" sz="1100" b="1" dirty="0">
                <a:latin typeface="Arial" panose="020B0604020202020204" pitchFamily="34" charset="0"/>
                <a:cs typeface="Arial" panose="020B0604020202020204" pitchFamily="34" charset="0"/>
              </a:rPr>
              <a:t>Not forecasted in PfP tool</a:t>
            </a:r>
            <a:endParaRPr lang="en-US" sz="1100" b="1" dirty="0">
              <a:solidFill>
                <a:srgbClr val="FF0000"/>
              </a:solidFill>
            </a:endParaRPr>
          </a:p>
        </p:txBody>
      </p:sp>
      <p:sp>
        <p:nvSpPr>
          <p:cNvPr id="18" name="Text Placeholder 10"/>
          <p:cNvSpPr txBox="1">
            <a:spLocks/>
          </p:cNvSpPr>
          <p:nvPr/>
        </p:nvSpPr>
        <p:spPr>
          <a:xfrm>
            <a:off x="197475" y="5689066"/>
            <a:ext cx="4092570" cy="343076"/>
          </a:xfrm>
          <a:prstGeom prst="rect">
            <a:avLst/>
          </a:prstGeom>
        </p:spPr>
        <p:txBody>
          <a:bodyPr lIns="0"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FY2019-2023 program budget:</a:t>
            </a:r>
          </a:p>
        </p:txBody>
      </p:sp>
      <p:sp>
        <p:nvSpPr>
          <p:cNvPr id="19" name="Text Placeholder 9"/>
          <p:cNvSpPr txBox="1">
            <a:spLocks/>
          </p:cNvSpPr>
          <p:nvPr/>
        </p:nvSpPr>
        <p:spPr>
          <a:xfrm>
            <a:off x="197475" y="6032152"/>
            <a:ext cx="4114800" cy="341896"/>
          </a:xfrm>
          <a:prstGeom prst="rect">
            <a:avLst/>
          </a:prstGeom>
        </p:spPr>
        <p:txBody>
          <a:bodyPr lIns="0" tIns="45662" rIns="0"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$61.5 million over </a:t>
            </a:r>
            <a:br>
              <a:rPr lang="en-US" sz="1600" b="1" dirty="0"/>
            </a:br>
            <a:r>
              <a:rPr lang="en-US" sz="1600" b="1" dirty="0"/>
              <a:t>five years</a:t>
            </a:r>
          </a:p>
        </p:txBody>
      </p:sp>
      <p:cxnSp>
        <p:nvCxnSpPr>
          <p:cNvPr id="20" name="Straight Connector 19"/>
          <p:cNvCxnSpPr/>
          <p:nvPr/>
        </p:nvCxnSpPr>
        <p:spPr>
          <a:xfrm>
            <a:off x="101876" y="561337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24" name="Content Placeholder 2"/>
          <p:cNvSpPr>
            <a:spLocks noGrp="1"/>
          </p:cNvSpPr>
          <p:nvPr>
            <p:ph sz="half" idx="1"/>
          </p:nvPr>
        </p:nvSpPr>
        <p:spPr>
          <a:xfrm>
            <a:off x="4885895" y="725567"/>
            <a:ext cx="4114800" cy="880607"/>
          </a:xfrm>
        </p:spPr>
        <p:txBody>
          <a:bodyPr>
            <a:normAutofit/>
          </a:bodyPr>
          <a:lstStyle/>
          <a:p>
            <a:pPr marL="0" indent="0">
              <a:buNone/>
            </a:pPr>
            <a:r>
              <a:rPr lang="en-US" b="1" dirty="0"/>
              <a:t>Customer service modernization</a:t>
            </a:r>
          </a:p>
        </p:txBody>
      </p:sp>
      <p:sp>
        <p:nvSpPr>
          <p:cNvPr id="25" name="Content Placeholder 8"/>
          <p:cNvSpPr txBox="1">
            <a:spLocks/>
          </p:cNvSpPr>
          <p:nvPr/>
        </p:nvSpPr>
        <p:spPr>
          <a:xfrm>
            <a:off x="4885895" y="1955529"/>
            <a:ext cx="4114800" cy="1011634"/>
          </a:xfrm>
          <a:prstGeom prst="rect">
            <a:avLst/>
          </a:prstGeom>
        </p:spPr>
        <p:txBody>
          <a:bodyPr vert="horz" lIns="91322" tIns="45662" rIns="91322" bIns="45662"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This program includes updating and upgrading leased branch locations to accommodate the new dual line queuing model, signage, furniture and fixtures.</a:t>
            </a:r>
          </a:p>
        </p:txBody>
      </p:sp>
      <p:sp>
        <p:nvSpPr>
          <p:cNvPr id="26" name="Text Placeholder 12"/>
          <p:cNvSpPr txBox="1">
            <a:spLocks/>
          </p:cNvSpPr>
          <p:nvPr/>
        </p:nvSpPr>
        <p:spPr>
          <a:xfrm>
            <a:off x="4885895" y="1677530"/>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purpose and need statement:</a:t>
            </a:r>
          </a:p>
        </p:txBody>
      </p:sp>
      <p:sp>
        <p:nvSpPr>
          <p:cNvPr id="27" name="Text Placeholder 12"/>
          <p:cNvSpPr txBox="1">
            <a:spLocks/>
          </p:cNvSpPr>
          <p:nvPr/>
        </p:nvSpPr>
        <p:spPr>
          <a:xfrm>
            <a:off x="4885895" y="3069103"/>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performance:</a:t>
            </a:r>
          </a:p>
        </p:txBody>
      </p:sp>
      <p:grpSp>
        <p:nvGrpSpPr>
          <p:cNvPr id="28" name="Group 27"/>
          <p:cNvGrpSpPr/>
          <p:nvPr/>
        </p:nvGrpSpPr>
        <p:grpSpPr>
          <a:xfrm>
            <a:off x="4981318" y="3397718"/>
            <a:ext cx="1510943" cy="345600"/>
            <a:chOff x="3665356" y="2014191"/>
            <a:chExt cx="1510943" cy="345600"/>
          </a:xfrm>
        </p:grpSpPr>
        <p:sp>
          <p:nvSpPr>
            <p:cNvPr id="29" name="Rectangle 28"/>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29"/>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Tracker target</a:t>
              </a:r>
            </a:p>
          </p:txBody>
        </p:sp>
      </p:grpSp>
      <p:sp>
        <p:nvSpPr>
          <p:cNvPr id="31" name="Rectangle 30"/>
          <p:cNvSpPr/>
          <p:nvPr/>
        </p:nvSpPr>
        <p:spPr>
          <a:xfrm>
            <a:off x="6330873" y="342048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0" rIns="85234" bIns="95889" numCol="1" spcCol="1270" anchor="t" anchorCtr="0">
            <a:noAutofit/>
          </a:bodyPr>
          <a:lstStyle/>
          <a:p>
            <a:pPr marL="0" lvl="1" defTabSz="532715">
              <a:lnSpc>
                <a:spcPct val="90000"/>
              </a:lnSpc>
              <a:spcBef>
                <a:spcPct val="0"/>
              </a:spcBef>
              <a:spcAft>
                <a:spcPct val="15000"/>
              </a:spcAft>
            </a:pPr>
            <a:r>
              <a:rPr lang="en-US" sz="1100" b="1" dirty="0"/>
              <a:t>Percent of Service Center customers served in 30 minutes or less.  Reduces the percent of customers served in Service Centers statewide waiting 60 minutes or more to be served.</a:t>
            </a:r>
          </a:p>
        </p:txBody>
      </p:sp>
      <p:grpSp>
        <p:nvGrpSpPr>
          <p:cNvPr id="32" name="Group 31"/>
          <p:cNvGrpSpPr/>
          <p:nvPr/>
        </p:nvGrpSpPr>
        <p:grpSpPr>
          <a:xfrm>
            <a:off x="4981307" y="4239788"/>
            <a:ext cx="1881556" cy="345600"/>
            <a:chOff x="6310812" y="2036955"/>
            <a:chExt cx="1881556" cy="345600"/>
          </a:xfrm>
        </p:grpSpPr>
        <p:sp>
          <p:nvSpPr>
            <p:cNvPr id="33" name="Rectangle 32"/>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Rectangle 33"/>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PfP tool forecast</a:t>
              </a:r>
            </a:p>
          </p:txBody>
        </p:sp>
      </p:grpSp>
      <p:sp>
        <p:nvSpPr>
          <p:cNvPr id="35" name="Rectangle 34"/>
          <p:cNvSpPr/>
          <p:nvPr/>
        </p:nvSpPr>
        <p:spPr>
          <a:xfrm>
            <a:off x="6330873" y="4239798"/>
            <a:ext cx="2743199" cy="3456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lvl="0"/>
            <a:r>
              <a:rPr lang="en-US" sz="1100" b="1" dirty="0">
                <a:latin typeface="Arial" panose="020B0604020202020204" pitchFamily="34" charset="0"/>
                <a:cs typeface="Arial" panose="020B0604020202020204" pitchFamily="34" charset="0"/>
              </a:rPr>
              <a:t>Not forecasted in PfP tool</a:t>
            </a:r>
            <a:endParaRPr lang="en-US" sz="1100" b="1" dirty="0">
              <a:solidFill>
                <a:srgbClr val="FF0000"/>
              </a:solidFill>
            </a:endParaRPr>
          </a:p>
        </p:txBody>
      </p:sp>
      <p:sp>
        <p:nvSpPr>
          <p:cNvPr id="36" name="Text Placeholder 10"/>
          <p:cNvSpPr txBox="1">
            <a:spLocks/>
          </p:cNvSpPr>
          <p:nvPr/>
        </p:nvSpPr>
        <p:spPr>
          <a:xfrm>
            <a:off x="4981494" y="5689066"/>
            <a:ext cx="4092570" cy="343076"/>
          </a:xfrm>
          <a:prstGeom prst="rect">
            <a:avLst/>
          </a:prstGeom>
        </p:spPr>
        <p:txBody>
          <a:bodyPr lIns="0"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FY2019-2023 program budget:</a:t>
            </a:r>
          </a:p>
        </p:txBody>
      </p:sp>
      <p:sp>
        <p:nvSpPr>
          <p:cNvPr id="37" name="Text Placeholder 9"/>
          <p:cNvSpPr txBox="1">
            <a:spLocks/>
          </p:cNvSpPr>
          <p:nvPr/>
        </p:nvSpPr>
        <p:spPr>
          <a:xfrm>
            <a:off x="4981494" y="6032152"/>
            <a:ext cx="4114800" cy="341896"/>
          </a:xfrm>
          <a:prstGeom prst="rect">
            <a:avLst/>
          </a:prstGeom>
        </p:spPr>
        <p:txBody>
          <a:bodyPr lIns="0" tIns="45662" rIns="0"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$3.8 million over </a:t>
            </a:r>
            <a:br>
              <a:rPr lang="en-US" sz="1600" b="1" dirty="0"/>
            </a:br>
            <a:r>
              <a:rPr lang="en-US" sz="1600" b="1" dirty="0"/>
              <a:t>five years</a:t>
            </a:r>
          </a:p>
        </p:txBody>
      </p:sp>
      <p:cxnSp>
        <p:nvCxnSpPr>
          <p:cNvPr id="40" name="Straight Connector 39"/>
          <p:cNvCxnSpPr/>
          <p:nvPr/>
        </p:nvCxnSpPr>
        <p:spPr>
          <a:xfrm>
            <a:off x="481252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885895" y="296716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812526" y="561337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4981311" y="4930914"/>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62" tIns="45662" rIns="91322" bIns="45662" rtlCol="0" anchor="ctr"/>
          <a:lstStyle/>
          <a:p>
            <a:r>
              <a:rPr lang="en-US" sz="1200" b="1" dirty="0">
                <a:solidFill>
                  <a:schemeClr val="bg1"/>
                </a:solidFill>
              </a:rPr>
              <a:t>Other indicators</a:t>
            </a:r>
          </a:p>
        </p:txBody>
      </p:sp>
      <p:sp>
        <p:nvSpPr>
          <p:cNvPr id="47" name="Rectangle 46"/>
          <p:cNvSpPr/>
          <p:nvPr/>
        </p:nvSpPr>
        <p:spPr>
          <a:xfrm>
            <a:off x="6330873" y="4924817"/>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ctr" anchorCtr="0">
            <a:noAutofit/>
          </a:bodyPr>
          <a:lstStyle/>
          <a:p>
            <a:pPr marL="0" lvl="1" defTabSz="532715">
              <a:lnSpc>
                <a:spcPct val="90000"/>
              </a:lnSpc>
              <a:spcBef>
                <a:spcPct val="0"/>
              </a:spcBef>
              <a:spcAft>
                <a:spcPct val="15000"/>
              </a:spcAft>
            </a:pPr>
            <a:r>
              <a:rPr lang="en-US" sz="1100" b="1" dirty="0">
                <a:solidFill>
                  <a:schemeClr val="tx1"/>
                </a:solidFill>
              </a:rPr>
              <a:t>Modernizing the RMV’s Service Centers through wayfinding, queuing systems, and appropriate layouts is a critical element in meeting wait time and customer service performance standards. </a:t>
            </a:r>
          </a:p>
        </p:txBody>
      </p:sp>
      <p:sp>
        <p:nvSpPr>
          <p:cNvPr id="49" name="Rectangle 48"/>
          <p:cNvSpPr/>
          <p:nvPr/>
        </p:nvSpPr>
        <p:spPr>
          <a:xfrm>
            <a:off x="197475" y="4878336"/>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62" tIns="45662" rIns="91322" bIns="45662" rtlCol="0" anchor="ctr"/>
          <a:lstStyle/>
          <a:p>
            <a:r>
              <a:rPr lang="en-US" sz="1200" b="1" dirty="0">
                <a:solidFill>
                  <a:schemeClr val="bg1"/>
                </a:solidFill>
              </a:rPr>
              <a:t>Other indicators</a:t>
            </a:r>
          </a:p>
        </p:txBody>
      </p:sp>
      <p:sp>
        <p:nvSpPr>
          <p:cNvPr id="50" name="Rectangle 49"/>
          <p:cNvSpPr/>
          <p:nvPr/>
        </p:nvSpPr>
        <p:spPr>
          <a:xfrm>
            <a:off x="1546850" y="5020603"/>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ctr" anchorCtr="0">
            <a:noAutofit/>
          </a:bodyPr>
          <a:lstStyle/>
          <a:p>
            <a:pPr marL="0" lvl="1" defTabSz="532715">
              <a:lnSpc>
                <a:spcPct val="90000"/>
              </a:lnSpc>
              <a:spcBef>
                <a:spcPct val="0"/>
              </a:spcBef>
              <a:spcAft>
                <a:spcPct val="15000"/>
              </a:spcAft>
            </a:pPr>
            <a:r>
              <a:rPr lang="en-US" sz="1100" b="1" dirty="0">
                <a:solidFill>
                  <a:schemeClr val="tx1"/>
                </a:solidFill>
              </a:rPr>
              <a:t>ATLAS replaces the 30 year old mainframe system known as ALARS. ALARS is dated in technical and user interface terms, is expensive to maintain and lacks flexibility to update as business requirements change. </a:t>
            </a:r>
          </a:p>
        </p:txBody>
      </p:sp>
    </p:spTree>
    <p:extLst>
      <p:ext uri="{BB962C8B-B14F-4D97-AF65-F5344CB8AC3E}">
        <p14:creationId xmlns:p14="http://schemas.microsoft.com/office/powerpoint/2010/main" val="6890950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1876" y="725567"/>
            <a:ext cx="4114800" cy="880607"/>
          </a:xfrm>
        </p:spPr>
        <p:txBody>
          <a:bodyPr>
            <a:noAutofit/>
          </a:bodyPr>
          <a:lstStyle/>
          <a:p>
            <a:pPr marL="0" indent="0">
              <a:buNone/>
            </a:pPr>
            <a:r>
              <a:rPr lang="en-US" b="1" dirty="0"/>
              <a:t>Alternative Service Channels/Kiosks</a:t>
            </a:r>
          </a:p>
        </p:txBody>
      </p:sp>
      <p:sp>
        <p:nvSpPr>
          <p:cNvPr id="5" name="Content Placeholder 8"/>
          <p:cNvSpPr txBox="1">
            <a:spLocks/>
          </p:cNvSpPr>
          <p:nvPr/>
        </p:nvSpPr>
        <p:spPr>
          <a:xfrm>
            <a:off x="101877" y="1951961"/>
            <a:ext cx="4188166" cy="1011634"/>
          </a:xfrm>
          <a:prstGeom prst="rect">
            <a:avLst/>
          </a:prstGeom>
        </p:spPr>
        <p:txBody>
          <a:bodyPr vert="horz" lIns="91322" tIns="45662" rIns="91322" bIns="45662"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This program supports customer use of alternative service channels, including self-serve kiosks which may be introduced in FY2020-FY2021.  Serving customers outside of an RMV Service Center is critical to meeting wait time goals</a:t>
            </a:r>
          </a:p>
        </p:txBody>
      </p:sp>
      <p:sp>
        <p:nvSpPr>
          <p:cNvPr id="6" name="Text Placeholder 12"/>
          <p:cNvSpPr txBox="1">
            <a:spLocks/>
          </p:cNvSpPr>
          <p:nvPr/>
        </p:nvSpPr>
        <p:spPr>
          <a:xfrm>
            <a:off x="101876" y="1677530"/>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purpose and need statement:</a:t>
            </a:r>
          </a:p>
        </p:txBody>
      </p:sp>
      <p:cxnSp>
        <p:nvCxnSpPr>
          <p:cNvPr id="7" name="Straight Connector 6"/>
          <p:cNvCxnSpPr/>
          <p:nvPr/>
        </p:nvCxnSpPr>
        <p:spPr>
          <a:xfrm>
            <a:off x="10187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5245" y="296716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9" name="Text Placeholder 12"/>
          <p:cNvSpPr txBox="1">
            <a:spLocks/>
          </p:cNvSpPr>
          <p:nvPr/>
        </p:nvSpPr>
        <p:spPr>
          <a:xfrm>
            <a:off x="101876" y="3069103"/>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performance:</a:t>
            </a:r>
          </a:p>
        </p:txBody>
      </p:sp>
      <p:grpSp>
        <p:nvGrpSpPr>
          <p:cNvPr id="10" name="Group 9"/>
          <p:cNvGrpSpPr/>
          <p:nvPr/>
        </p:nvGrpSpPr>
        <p:grpSpPr>
          <a:xfrm>
            <a:off x="197288" y="3397718"/>
            <a:ext cx="1510943" cy="345600"/>
            <a:chOff x="3665356" y="2014191"/>
            <a:chExt cx="1510943" cy="345600"/>
          </a:xfrm>
        </p:grpSpPr>
        <p:sp>
          <p:nvSpPr>
            <p:cNvPr id="11" name="Rectangle 10"/>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Tracker target</a:t>
              </a:r>
            </a:p>
          </p:txBody>
        </p:sp>
      </p:grpSp>
      <p:sp>
        <p:nvSpPr>
          <p:cNvPr id="13" name="Rectangle 12"/>
          <p:cNvSpPr/>
          <p:nvPr/>
        </p:nvSpPr>
        <p:spPr>
          <a:xfrm>
            <a:off x="1546854" y="342048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0" rIns="85234" bIns="95889" numCol="1" spcCol="1270" anchor="t" anchorCtr="0">
            <a:noAutofit/>
          </a:bodyPr>
          <a:lstStyle/>
          <a:p>
            <a:pPr marL="0" lvl="1" defTabSz="532715">
              <a:lnSpc>
                <a:spcPct val="90000"/>
              </a:lnSpc>
              <a:spcBef>
                <a:spcPct val="0"/>
              </a:spcBef>
              <a:spcAft>
                <a:spcPct val="15000"/>
              </a:spcAft>
            </a:pPr>
            <a:r>
              <a:rPr lang="en-US" sz="1100" b="1" dirty="0"/>
              <a:t>Percent of system-wide transactions conducted outside of Service Centers</a:t>
            </a:r>
          </a:p>
        </p:txBody>
      </p:sp>
      <p:grpSp>
        <p:nvGrpSpPr>
          <p:cNvPr id="14" name="Group 13"/>
          <p:cNvGrpSpPr/>
          <p:nvPr/>
        </p:nvGrpSpPr>
        <p:grpSpPr>
          <a:xfrm>
            <a:off x="197288" y="3862671"/>
            <a:ext cx="1881556" cy="345600"/>
            <a:chOff x="6310812" y="2036955"/>
            <a:chExt cx="1881556" cy="345600"/>
          </a:xfrm>
        </p:grpSpPr>
        <p:sp>
          <p:nvSpPr>
            <p:cNvPr id="15" name="Rectangle 14"/>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PfP tool forecast</a:t>
              </a:r>
            </a:p>
          </p:txBody>
        </p:sp>
      </p:grpSp>
      <p:sp>
        <p:nvSpPr>
          <p:cNvPr id="17" name="Rectangle 16"/>
          <p:cNvSpPr/>
          <p:nvPr/>
        </p:nvSpPr>
        <p:spPr>
          <a:xfrm>
            <a:off x="1546854" y="3862681"/>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lvl="0"/>
            <a:r>
              <a:rPr lang="en-US" sz="1100" b="1" dirty="0">
                <a:latin typeface="Arial" panose="020B0604020202020204" pitchFamily="34" charset="0"/>
                <a:cs typeface="Arial" panose="020B0604020202020204" pitchFamily="34" charset="0"/>
              </a:rPr>
              <a:t>Not forecasted in PfP tool</a:t>
            </a:r>
            <a:endParaRPr lang="en-US" sz="1100" b="1" dirty="0">
              <a:solidFill>
                <a:srgbClr val="FF0000"/>
              </a:solidFill>
            </a:endParaRPr>
          </a:p>
        </p:txBody>
      </p:sp>
      <p:sp>
        <p:nvSpPr>
          <p:cNvPr id="18" name="Text Placeholder 10"/>
          <p:cNvSpPr txBox="1">
            <a:spLocks/>
          </p:cNvSpPr>
          <p:nvPr/>
        </p:nvSpPr>
        <p:spPr>
          <a:xfrm>
            <a:off x="197475" y="4995126"/>
            <a:ext cx="4092570" cy="343076"/>
          </a:xfrm>
          <a:prstGeom prst="rect">
            <a:avLst/>
          </a:prstGeom>
        </p:spPr>
        <p:txBody>
          <a:bodyPr lIns="0"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FY2019-2023 program budget:</a:t>
            </a:r>
          </a:p>
        </p:txBody>
      </p:sp>
      <p:sp>
        <p:nvSpPr>
          <p:cNvPr id="19" name="Text Placeholder 9"/>
          <p:cNvSpPr txBox="1">
            <a:spLocks/>
          </p:cNvSpPr>
          <p:nvPr/>
        </p:nvSpPr>
        <p:spPr>
          <a:xfrm>
            <a:off x="197475" y="5338212"/>
            <a:ext cx="4114800" cy="341896"/>
          </a:xfrm>
          <a:prstGeom prst="rect">
            <a:avLst/>
          </a:prstGeom>
        </p:spPr>
        <p:txBody>
          <a:bodyPr lIns="0" tIns="45662" rIns="0"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$2.25 million over </a:t>
            </a:r>
            <a:br>
              <a:rPr lang="en-US" sz="1600" b="1" dirty="0"/>
            </a:br>
            <a:r>
              <a:rPr lang="en-US" sz="1600" b="1" dirty="0"/>
              <a:t>five years</a:t>
            </a:r>
          </a:p>
        </p:txBody>
      </p:sp>
      <p:cxnSp>
        <p:nvCxnSpPr>
          <p:cNvPr id="20" name="Straight Connector 19"/>
          <p:cNvCxnSpPr/>
          <p:nvPr/>
        </p:nvCxnSpPr>
        <p:spPr>
          <a:xfrm>
            <a:off x="101876" y="491943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25" name="Content Placeholder 8"/>
          <p:cNvSpPr txBox="1">
            <a:spLocks/>
          </p:cNvSpPr>
          <p:nvPr/>
        </p:nvSpPr>
        <p:spPr>
          <a:xfrm>
            <a:off x="4885895" y="1955529"/>
            <a:ext cx="4114800" cy="1011634"/>
          </a:xfrm>
          <a:prstGeom prst="rect">
            <a:avLst/>
          </a:prstGeom>
        </p:spPr>
        <p:txBody>
          <a:bodyPr vert="horz" lIns="91322" tIns="45662" rIns="91322" bIns="45662"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200" dirty="0"/>
          </a:p>
        </p:txBody>
      </p:sp>
      <p:sp>
        <p:nvSpPr>
          <p:cNvPr id="27" name="Text Placeholder 12"/>
          <p:cNvSpPr txBox="1">
            <a:spLocks/>
          </p:cNvSpPr>
          <p:nvPr/>
        </p:nvSpPr>
        <p:spPr>
          <a:xfrm>
            <a:off x="4885895" y="3069103"/>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600" b="1" dirty="0">
              <a:solidFill>
                <a:schemeClr val="accent2"/>
              </a:solidFill>
            </a:endParaRPr>
          </a:p>
        </p:txBody>
      </p:sp>
      <p:sp>
        <p:nvSpPr>
          <p:cNvPr id="37" name="Text Placeholder 9"/>
          <p:cNvSpPr txBox="1">
            <a:spLocks/>
          </p:cNvSpPr>
          <p:nvPr/>
        </p:nvSpPr>
        <p:spPr>
          <a:xfrm>
            <a:off x="4981494" y="5199424"/>
            <a:ext cx="4114800" cy="341896"/>
          </a:xfrm>
          <a:prstGeom prst="rect">
            <a:avLst/>
          </a:prstGeom>
        </p:spPr>
        <p:txBody>
          <a:bodyPr lIns="0" tIns="45662" rIns="0"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600" b="1" dirty="0"/>
          </a:p>
        </p:txBody>
      </p:sp>
      <p:sp>
        <p:nvSpPr>
          <p:cNvPr id="38" name="Text Placeholder 10"/>
          <p:cNvSpPr txBox="1">
            <a:spLocks/>
          </p:cNvSpPr>
          <p:nvPr/>
        </p:nvSpPr>
        <p:spPr>
          <a:xfrm>
            <a:off x="4981494" y="5799736"/>
            <a:ext cx="4092570" cy="343076"/>
          </a:xfrm>
          <a:prstGeom prst="rect">
            <a:avLst/>
          </a:prstGeom>
        </p:spPr>
        <p:txBody>
          <a:bodyPr lIns="0"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600" b="1" dirty="0">
              <a:solidFill>
                <a:schemeClr val="accent2"/>
              </a:solidFill>
            </a:endParaRPr>
          </a:p>
        </p:txBody>
      </p:sp>
      <p:sp>
        <p:nvSpPr>
          <p:cNvPr id="39" name="Text Placeholder 9"/>
          <p:cNvSpPr txBox="1">
            <a:spLocks/>
          </p:cNvSpPr>
          <p:nvPr/>
        </p:nvSpPr>
        <p:spPr>
          <a:xfrm>
            <a:off x="4981494" y="6150122"/>
            <a:ext cx="4114800" cy="341896"/>
          </a:xfrm>
          <a:prstGeom prst="rect">
            <a:avLst/>
          </a:prstGeom>
        </p:spPr>
        <p:txBody>
          <a:bodyPr lIns="0" tIns="45662" rIns="0"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600" b="1" dirty="0"/>
          </a:p>
        </p:txBody>
      </p:sp>
      <p:sp>
        <p:nvSpPr>
          <p:cNvPr id="33" name="Rectangle 32"/>
          <p:cNvSpPr/>
          <p:nvPr/>
        </p:nvSpPr>
        <p:spPr>
          <a:xfrm>
            <a:off x="197291" y="4434622"/>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62" tIns="45662" rIns="91322" bIns="45662" rtlCol="0" anchor="ctr"/>
          <a:lstStyle/>
          <a:p>
            <a:r>
              <a:rPr lang="en-US" sz="1200" b="1" dirty="0">
                <a:solidFill>
                  <a:schemeClr val="bg1"/>
                </a:solidFill>
              </a:rPr>
              <a:t>Other indicators</a:t>
            </a:r>
          </a:p>
        </p:txBody>
      </p:sp>
      <p:sp>
        <p:nvSpPr>
          <p:cNvPr id="42" name="Rectangle 41"/>
          <p:cNvSpPr/>
          <p:nvPr/>
        </p:nvSpPr>
        <p:spPr>
          <a:xfrm>
            <a:off x="1546854" y="4441038"/>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ctr" anchorCtr="0">
            <a:noAutofit/>
          </a:bodyPr>
          <a:lstStyle/>
          <a:p>
            <a:pPr marL="0" lvl="1" defTabSz="532715">
              <a:lnSpc>
                <a:spcPct val="90000"/>
              </a:lnSpc>
              <a:spcBef>
                <a:spcPct val="0"/>
              </a:spcBef>
              <a:spcAft>
                <a:spcPct val="15000"/>
              </a:spcAft>
            </a:pPr>
            <a:r>
              <a:rPr lang="en-US" sz="1100" b="1" dirty="0">
                <a:solidFill>
                  <a:schemeClr val="tx1"/>
                </a:solidFill>
              </a:rPr>
              <a:t>Online transaction options, 3</a:t>
            </a:r>
            <a:r>
              <a:rPr lang="en-US" sz="1100" b="1" baseline="30000" dirty="0">
                <a:solidFill>
                  <a:schemeClr val="tx1"/>
                </a:solidFill>
              </a:rPr>
              <a:t>rd</a:t>
            </a:r>
            <a:r>
              <a:rPr lang="en-US" sz="1100" b="1" dirty="0">
                <a:solidFill>
                  <a:schemeClr val="tx1"/>
                </a:solidFill>
              </a:rPr>
              <a:t> parties, and kiosks help to increase the number of customers served in Service Centers in 30 minutes or less by decreasing the customer volume of in-person visits.</a:t>
            </a:r>
          </a:p>
        </p:txBody>
      </p:sp>
    </p:spTree>
    <p:extLst>
      <p:ext uri="{BB962C8B-B14F-4D97-AF65-F5344CB8AC3E}">
        <p14:creationId xmlns:p14="http://schemas.microsoft.com/office/powerpoint/2010/main" val="26782260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77" y="76354"/>
            <a:ext cx="8972185" cy="572257"/>
          </a:xfrm>
        </p:spPr>
        <p:txBody>
          <a:bodyPr/>
          <a:lstStyle/>
          <a:p>
            <a:r>
              <a:rPr lang="en-US" dirty="0">
                <a:solidFill>
                  <a:schemeClr val="accent3"/>
                </a:solidFill>
              </a:rPr>
              <a:t>Modernization programs for</a:t>
            </a:r>
            <a:r>
              <a:rPr lang="en-US" dirty="0">
                <a:solidFill>
                  <a:schemeClr val="accent5"/>
                </a:solidFill>
              </a:rPr>
              <a:t> </a:t>
            </a:r>
            <a:r>
              <a:rPr lang="en-US" dirty="0">
                <a:solidFill>
                  <a:schemeClr val="tx1"/>
                </a:solidFill>
              </a:rPr>
              <a:t>Transit </a:t>
            </a:r>
            <a:endParaRPr lang="en-US" dirty="0"/>
          </a:p>
        </p:txBody>
      </p:sp>
      <p:sp>
        <p:nvSpPr>
          <p:cNvPr id="3" name="Content Placeholder 2"/>
          <p:cNvSpPr>
            <a:spLocks noGrp="1"/>
          </p:cNvSpPr>
          <p:nvPr>
            <p:ph sz="half" idx="1"/>
          </p:nvPr>
        </p:nvSpPr>
        <p:spPr>
          <a:xfrm>
            <a:off x="101876" y="725567"/>
            <a:ext cx="4114800" cy="880607"/>
          </a:xfrm>
        </p:spPr>
        <p:txBody>
          <a:bodyPr>
            <a:noAutofit/>
          </a:bodyPr>
          <a:lstStyle/>
          <a:p>
            <a:pPr marL="0" indent="0">
              <a:buNone/>
            </a:pPr>
            <a:r>
              <a:rPr lang="en-US" b="1" dirty="0"/>
              <a:t>RTA facility and system modernization</a:t>
            </a:r>
          </a:p>
        </p:txBody>
      </p:sp>
      <p:sp>
        <p:nvSpPr>
          <p:cNvPr id="5" name="Content Placeholder 8"/>
          <p:cNvSpPr txBox="1">
            <a:spLocks/>
          </p:cNvSpPr>
          <p:nvPr/>
        </p:nvSpPr>
        <p:spPr>
          <a:xfrm>
            <a:off x="101876" y="1955529"/>
            <a:ext cx="4114800" cy="1011634"/>
          </a:xfrm>
          <a:prstGeom prst="rect">
            <a:avLst/>
          </a:prstGeom>
        </p:spPr>
        <p:txBody>
          <a:bodyPr vert="horz" lIns="91322" tIns="45662" rIns="91322" bIns="45662"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This program improves or modernizes existing RTA facilities, systems or equipment. </a:t>
            </a:r>
          </a:p>
        </p:txBody>
      </p:sp>
      <p:sp>
        <p:nvSpPr>
          <p:cNvPr id="6" name="Text Placeholder 12"/>
          <p:cNvSpPr txBox="1">
            <a:spLocks/>
          </p:cNvSpPr>
          <p:nvPr/>
        </p:nvSpPr>
        <p:spPr>
          <a:xfrm>
            <a:off x="101876" y="1677530"/>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purpose and need statement:</a:t>
            </a:r>
          </a:p>
        </p:txBody>
      </p:sp>
      <p:cxnSp>
        <p:nvCxnSpPr>
          <p:cNvPr id="7" name="Straight Connector 6"/>
          <p:cNvCxnSpPr/>
          <p:nvPr/>
        </p:nvCxnSpPr>
        <p:spPr>
          <a:xfrm>
            <a:off x="10187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5245" y="296716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9" name="Text Placeholder 12"/>
          <p:cNvSpPr txBox="1">
            <a:spLocks/>
          </p:cNvSpPr>
          <p:nvPr/>
        </p:nvSpPr>
        <p:spPr>
          <a:xfrm>
            <a:off x="101876" y="3069103"/>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performance:</a:t>
            </a:r>
          </a:p>
        </p:txBody>
      </p:sp>
      <p:grpSp>
        <p:nvGrpSpPr>
          <p:cNvPr id="10" name="Group 9"/>
          <p:cNvGrpSpPr/>
          <p:nvPr/>
        </p:nvGrpSpPr>
        <p:grpSpPr>
          <a:xfrm>
            <a:off x="197288" y="3397718"/>
            <a:ext cx="1510943" cy="345600"/>
            <a:chOff x="3665356" y="2014191"/>
            <a:chExt cx="1510943" cy="345600"/>
          </a:xfrm>
        </p:grpSpPr>
        <p:sp>
          <p:nvSpPr>
            <p:cNvPr id="11" name="Rectangle 10"/>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Tracker target</a:t>
              </a:r>
            </a:p>
          </p:txBody>
        </p:sp>
      </p:grpSp>
      <p:sp>
        <p:nvSpPr>
          <p:cNvPr id="13" name="Rectangle 12"/>
          <p:cNvSpPr/>
          <p:nvPr/>
        </p:nvSpPr>
        <p:spPr>
          <a:xfrm>
            <a:off x="1546854" y="342048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marL="0" lvl="1" defTabSz="532715">
              <a:lnSpc>
                <a:spcPct val="90000"/>
              </a:lnSpc>
              <a:spcBef>
                <a:spcPct val="0"/>
              </a:spcBef>
              <a:spcAft>
                <a:spcPct val="15000"/>
              </a:spcAft>
            </a:pPr>
            <a:r>
              <a:rPr lang="en-US" sz="1100" b="1" dirty="0"/>
              <a:t>Not established in Tracker</a:t>
            </a:r>
          </a:p>
        </p:txBody>
      </p:sp>
      <p:grpSp>
        <p:nvGrpSpPr>
          <p:cNvPr id="14" name="Group 13"/>
          <p:cNvGrpSpPr/>
          <p:nvPr/>
        </p:nvGrpSpPr>
        <p:grpSpPr>
          <a:xfrm>
            <a:off x="197288" y="3889737"/>
            <a:ext cx="1881556" cy="345600"/>
            <a:chOff x="6310812" y="2036955"/>
            <a:chExt cx="1881556" cy="345600"/>
          </a:xfrm>
        </p:grpSpPr>
        <p:sp>
          <p:nvSpPr>
            <p:cNvPr id="15" name="Rectangle 14"/>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PfP tool forecast</a:t>
              </a:r>
            </a:p>
          </p:txBody>
        </p:sp>
      </p:grpSp>
      <p:sp>
        <p:nvSpPr>
          <p:cNvPr id="17" name="Rectangle 16"/>
          <p:cNvSpPr/>
          <p:nvPr/>
        </p:nvSpPr>
        <p:spPr>
          <a:xfrm>
            <a:off x="1546854" y="3889747"/>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lvl="0"/>
            <a:r>
              <a:rPr lang="en-US" sz="1100" b="1" dirty="0">
                <a:latin typeface="Arial" panose="020B0604020202020204" pitchFamily="34" charset="0"/>
                <a:cs typeface="Arial" panose="020B0604020202020204" pitchFamily="34" charset="0"/>
              </a:rPr>
              <a:t>Not forecasted in PfP tool</a:t>
            </a:r>
            <a:endParaRPr lang="en-US" sz="1100" b="1" dirty="0">
              <a:solidFill>
                <a:srgbClr val="FF0000"/>
              </a:solidFill>
            </a:endParaRPr>
          </a:p>
        </p:txBody>
      </p:sp>
      <p:sp>
        <p:nvSpPr>
          <p:cNvPr id="18" name="Text Placeholder 10"/>
          <p:cNvSpPr txBox="1">
            <a:spLocks/>
          </p:cNvSpPr>
          <p:nvPr/>
        </p:nvSpPr>
        <p:spPr>
          <a:xfrm>
            <a:off x="197475" y="4856338"/>
            <a:ext cx="4092570" cy="343076"/>
          </a:xfrm>
          <a:prstGeom prst="rect">
            <a:avLst/>
          </a:prstGeom>
        </p:spPr>
        <p:txBody>
          <a:bodyPr lIns="0"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FY2019-2023 program budget:</a:t>
            </a:r>
          </a:p>
        </p:txBody>
      </p:sp>
      <p:sp>
        <p:nvSpPr>
          <p:cNvPr id="19" name="Text Placeholder 9"/>
          <p:cNvSpPr txBox="1">
            <a:spLocks/>
          </p:cNvSpPr>
          <p:nvPr/>
        </p:nvSpPr>
        <p:spPr>
          <a:xfrm>
            <a:off x="197475" y="5199424"/>
            <a:ext cx="4114800" cy="341896"/>
          </a:xfrm>
          <a:prstGeom prst="rect">
            <a:avLst/>
          </a:prstGeom>
        </p:spPr>
        <p:txBody>
          <a:bodyPr lIns="0" tIns="45662" rIns="0"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$26.3 million over </a:t>
            </a:r>
            <a:br>
              <a:rPr lang="en-US" sz="1600" b="1" dirty="0"/>
            </a:br>
            <a:r>
              <a:rPr lang="en-US" sz="1600" b="1" dirty="0"/>
              <a:t>five years</a:t>
            </a:r>
          </a:p>
        </p:txBody>
      </p:sp>
      <p:cxnSp>
        <p:nvCxnSpPr>
          <p:cNvPr id="20" name="Straight Connector 19"/>
          <p:cNvCxnSpPr/>
          <p:nvPr/>
        </p:nvCxnSpPr>
        <p:spPr>
          <a:xfrm>
            <a:off x="101876" y="4780644"/>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24" name="Content Placeholder 2"/>
          <p:cNvSpPr>
            <a:spLocks noGrp="1"/>
          </p:cNvSpPr>
          <p:nvPr>
            <p:ph sz="half" idx="1"/>
          </p:nvPr>
        </p:nvSpPr>
        <p:spPr>
          <a:xfrm>
            <a:off x="4885895" y="725567"/>
            <a:ext cx="4114800" cy="880607"/>
          </a:xfrm>
        </p:spPr>
        <p:txBody>
          <a:bodyPr>
            <a:normAutofit/>
          </a:bodyPr>
          <a:lstStyle/>
          <a:p>
            <a:pPr marL="0" indent="0">
              <a:buNone/>
            </a:pPr>
            <a:r>
              <a:rPr lang="en-US" b="1" dirty="0"/>
              <a:t>RTA fleet upgrades</a:t>
            </a:r>
          </a:p>
        </p:txBody>
      </p:sp>
      <p:sp>
        <p:nvSpPr>
          <p:cNvPr id="25" name="Content Placeholder 8"/>
          <p:cNvSpPr txBox="1">
            <a:spLocks/>
          </p:cNvSpPr>
          <p:nvPr/>
        </p:nvSpPr>
        <p:spPr>
          <a:xfrm>
            <a:off x="4885895" y="1955529"/>
            <a:ext cx="4114800" cy="1011634"/>
          </a:xfrm>
          <a:prstGeom prst="rect">
            <a:avLst/>
          </a:prstGeom>
        </p:spPr>
        <p:txBody>
          <a:bodyPr vert="horz" lIns="91322" tIns="45662" rIns="91322" bIns="45662"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This program allows for Regional Transit Authority fleet growth. This program is necessary to meet service needs or expansion. </a:t>
            </a:r>
          </a:p>
        </p:txBody>
      </p:sp>
      <p:sp>
        <p:nvSpPr>
          <p:cNvPr id="26" name="Text Placeholder 12"/>
          <p:cNvSpPr txBox="1">
            <a:spLocks/>
          </p:cNvSpPr>
          <p:nvPr/>
        </p:nvSpPr>
        <p:spPr>
          <a:xfrm>
            <a:off x="4885895" y="1677530"/>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purpose and need statement:</a:t>
            </a:r>
          </a:p>
        </p:txBody>
      </p:sp>
      <p:sp>
        <p:nvSpPr>
          <p:cNvPr id="27" name="Text Placeholder 12"/>
          <p:cNvSpPr txBox="1">
            <a:spLocks/>
          </p:cNvSpPr>
          <p:nvPr/>
        </p:nvSpPr>
        <p:spPr>
          <a:xfrm>
            <a:off x="4885895" y="3069103"/>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performance:</a:t>
            </a:r>
          </a:p>
        </p:txBody>
      </p:sp>
      <p:grpSp>
        <p:nvGrpSpPr>
          <p:cNvPr id="28" name="Group 27"/>
          <p:cNvGrpSpPr/>
          <p:nvPr/>
        </p:nvGrpSpPr>
        <p:grpSpPr>
          <a:xfrm>
            <a:off x="4981318" y="3397718"/>
            <a:ext cx="1510943" cy="345600"/>
            <a:chOff x="3665356" y="2014191"/>
            <a:chExt cx="1510943" cy="345600"/>
          </a:xfrm>
        </p:grpSpPr>
        <p:sp>
          <p:nvSpPr>
            <p:cNvPr id="29" name="Rectangle 28"/>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29"/>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Tracker target</a:t>
              </a:r>
            </a:p>
          </p:txBody>
        </p:sp>
      </p:grpSp>
      <p:sp>
        <p:nvSpPr>
          <p:cNvPr id="31" name="Rectangle 30"/>
          <p:cNvSpPr/>
          <p:nvPr/>
        </p:nvSpPr>
        <p:spPr>
          <a:xfrm>
            <a:off x="6330873" y="342048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marL="0" lvl="1" defTabSz="532715">
              <a:lnSpc>
                <a:spcPct val="90000"/>
              </a:lnSpc>
              <a:spcBef>
                <a:spcPct val="0"/>
              </a:spcBef>
              <a:spcAft>
                <a:spcPct val="15000"/>
              </a:spcAft>
            </a:pPr>
            <a:r>
              <a:rPr lang="en-US" sz="1100" b="1" dirty="0"/>
              <a:t>Not established in Tracker</a:t>
            </a:r>
          </a:p>
        </p:txBody>
      </p:sp>
      <p:grpSp>
        <p:nvGrpSpPr>
          <p:cNvPr id="32" name="Group 31"/>
          <p:cNvGrpSpPr/>
          <p:nvPr/>
        </p:nvGrpSpPr>
        <p:grpSpPr>
          <a:xfrm>
            <a:off x="4981307" y="3889737"/>
            <a:ext cx="1881556" cy="345600"/>
            <a:chOff x="6310812" y="2036955"/>
            <a:chExt cx="1881556" cy="345600"/>
          </a:xfrm>
        </p:grpSpPr>
        <p:sp>
          <p:nvSpPr>
            <p:cNvPr id="33" name="Rectangle 32"/>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Rectangle 33"/>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PfP tool forecast</a:t>
              </a:r>
            </a:p>
          </p:txBody>
        </p:sp>
      </p:grpSp>
      <p:sp>
        <p:nvSpPr>
          <p:cNvPr id="35" name="Rectangle 34"/>
          <p:cNvSpPr/>
          <p:nvPr/>
        </p:nvSpPr>
        <p:spPr>
          <a:xfrm>
            <a:off x="6330873" y="3889747"/>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lvl="0"/>
            <a:r>
              <a:rPr lang="en-US" sz="1100" b="1" dirty="0">
                <a:latin typeface="Arial" panose="020B0604020202020204" pitchFamily="34" charset="0"/>
                <a:cs typeface="Arial" panose="020B0604020202020204" pitchFamily="34" charset="0"/>
              </a:rPr>
              <a:t>Not forecasted in PfP tool</a:t>
            </a:r>
            <a:endParaRPr lang="en-US" sz="1100" b="1" dirty="0">
              <a:solidFill>
                <a:srgbClr val="FF0000"/>
              </a:solidFill>
            </a:endParaRPr>
          </a:p>
        </p:txBody>
      </p:sp>
      <p:sp>
        <p:nvSpPr>
          <p:cNvPr id="36" name="Text Placeholder 10"/>
          <p:cNvSpPr txBox="1">
            <a:spLocks/>
          </p:cNvSpPr>
          <p:nvPr/>
        </p:nvSpPr>
        <p:spPr>
          <a:xfrm>
            <a:off x="4981494" y="4856338"/>
            <a:ext cx="4092570" cy="343076"/>
          </a:xfrm>
          <a:prstGeom prst="rect">
            <a:avLst/>
          </a:prstGeom>
        </p:spPr>
        <p:txBody>
          <a:bodyPr lIns="0"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FY2019-2023 program budget:</a:t>
            </a:r>
          </a:p>
        </p:txBody>
      </p:sp>
      <p:sp>
        <p:nvSpPr>
          <p:cNvPr id="37" name="Text Placeholder 9"/>
          <p:cNvSpPr txBox="1">
            <a:spLocks/>
          </p:cNvSpPr>
          <p:nvPr/>
        </p:nvSpPr>
        <p:spPr>
          <a:xfrm>
            <a:off x="4981494" y="5199424"/>
            <a:ext cx="4114800" cy="341896"/>
          </a:xfrm>
          <a:prstGeom prst="rect">
            <a:avLst/>
          </a:prstGeom>
        </p:spPr>
        <p:txBody>
          <a:bodyPr lIns="0" tIns="45662" rIns="0"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$0.0 million over </a:t>
            </a:r>
            <a:br>
              <a:rPr lang="en-US" sz="1600" b="1" dirty="0"/>
            </a:br>
            <a:r>
              <a:rPr lang="en-US" sz="1600" b="1" dirty="0"/>
              <a:t>five years</a:t>
            </a:r>
          </a:p>
        </p:txBody>
      </p:sp>
      <p:cxnSp>
        <p:nvCxnSpPr>
          <p:cNvPr id="40" name="Straight Connector 39"/>
          <p:cNvCxnSpPr/>
          <p:nvPr/>
        </p:nvCxnSpPr>
        <p:spPr>
          <a:xfrm>
            <a:off x="481252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885895" y="296716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812526" y="4780644"/>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97291" y="4434622"/>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62" tIns="45662" rIns="91322" bIns="45662" rtlCol="0" anchor="ctr"/>
          <a:lstStyle/>
          <a:p>
            <a:r>
              <a:rPr lang="en-US" sz="1200" b="1" dirty="0">
                <a:solidFill>
                  <a:schemeClr val="bg1"/>
                </a:solidFill>
              </a:rPr>
              <a:t>Other indicators</a:t>
            </a:r>
          </a:p>
        </p:txBody>
      </p:sp>
      <p:sp>
        <p:nvSpPr>
          <p:cNvPr id="46" name="Rectangle 45"/>
          <p:cNvSpPr/>
          <p:nvPr/>
        </p:nvSpPr>
        <p:spPr>
          <a:xfrm>
            <a:off x="4981311" y="4433741"/>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62" tIns="45662" rIns="91322" bIns="45662" rtlCol="0" anchor="ctr"/>
          <a:lstStyle/>
          <a:p>
            <a:r>
              <a:rPr lang="en-US" sz="1200" b="1" dirty="0">
                <a:solidFill>
                  <a:schemeClr val="bg1"/>
                </a:solidFill>
              </a:rPr>
              <a:t>Other indicators</a:t>
            </a:r>
          </a:p>
        </p:txBody>
      </p:sp>
      <p:sp>
        <p:nvSpPr>
          <p:cNvPr id="47" name="Rectangle 46"/>
          <p:cNvSpPr/>
          <p:nvPr/>
        </p:nvSpPr>
        <p:spPr>
          <a:xfrm>
            <a:off x="6330873" y="4418046"/>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ctr" anchorCtr="0">
            <a:noAutofit/>
          </a:bodyPr>
          <a:lstStyle/>
          <a:p>
            <a:pPr marL="0" lvl="1" defTabSz="532715">
              <a:lnSpc>
                <a:spcPct val="90000"/>
              </a:lnSpc>
              <a:spcBef>
                <a:spcPct val="0"/>
              </a:spcBef>
              <a:spcAft>
                <a:spcPct val="15000"/>
              </a:spcAft>
            </a:pPr>
            <a:r>
              <a:rPr lang="en-US" sz="1100" b="1" dirty="0">
                <a:solidFill>
                  <a:schemeClr val="tx1"/>
                </a:solidFill>
              </a:rPr>
              <a:t>To be determined</a:t>
            </a:r>
          </a:p>
        </p:txBody>
      </p:sp>
      <p:sp>
        <p:nvSpPr>
          <p:cNvPr id="48" name="Rectangle 47"/>
          <p:cNvSpPr/>
          <p:nvPr/>
        </p:nvSpPr>
        <p:spPr>
          <a:xfrm>
            <a:off x="1546854" y="4441038"/>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ctr" anchorCtr="0">
            <a:noAutofit/>
          </a:bodyPr>
          <a:lstStyle/>
          <a:p>
            <a:pPr marL="0" lvl="1" defTabSz="532715">
              <a:lnSpc>
                <a:spcPct val="90000"/>
              </a:lnSpc>
              <a:spcBef>
                <a:spcPct val="0"/>
              </a:spcBef>
              <a:spcAft>
                <a:spcPct val="15000"/>
              </a:spcAft>
            </a:pPr>
            <a:r>
              <a:rPr lang="en-US" sz="1100" b="1" dirty="0">
                <a:solidFill>
                  <a:schemeClr val="tx1"/>
                </a:solidFill>
              </a:rPr>
              <a:t>To be determined</a:t>
            </a:r>
          </a:p>
        </p:txBody>
      </p:sp>
    </p:spTree>
    <p:extLst>
      <p:ext uri="{BB962C8B-B14F-4D97-AF65-F5344CB8AC3E}">
        <p14:creationId xmlns:p14="http://schemas.microsoft.com/office/powerpoint/2010/main" val="29127607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1876" y="725567"/>
            <a:ext cx="4114800" cy="880607"/>
          </a:xfrm>
        </p:spPr>
        <p:txBody>
          <a:bodyPr>
            <a:noAutofit/>
          </a:bodyPr>
          <a:lstStyle/>
          <a:p>
            <a:pPr marL="0" indent="0">
              <a:buNone/>
            </a:pPr>
            <a:r>
              <a:rPr lang="en-US" b="1" dirty="0"/>
              <a:t>RTA Replacement Facilities</a:t>
            </a:r>
            <a:endParaRPr lang="en-US" b="1" dirty="0">
              <a:solidFill>
                <a:srgbClr val="FF0000"/>
              </a:solidFill>
            </a:endParaRPr>
          </a:p>
        </p:txBody>
      </p:sp>
      <p:sp>
        <p:nvSpPr>
          <p:cNvPr id="5" name="Content Placeholder 8"/>
          <p:cNvSpPr txBox="1">
            <a:spLocks/>
          </p:cNvSpPr>
          <p:nvPr/>
        </p:nvSpPr>
        <p:spPr>
          <a:xfrm>
            <a:off x="101876" y="1955529"/>
            <a:ext cx="4114800" cy="1011634"/>
          </a:xfrm>
          <a:prstGeom prst="rect">
            <a:avLst/>
          </a:prstGeom>
        </p:spPr>
        <p:txBody>
          <a:bodyPr vert="horz" lIns="91322" tIns="45662" rIns="91322" bIns="45662"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This program constructs modernized RTA maintenance, administrative, operations or intermodal facilities. </a:t>
            </a:r>
          </a:p>
        </p:txBody>
      </p:sp>
      <p:sp>
        <p:nvSpPr>
          <p:cNvPr id="6" name="Text Placeholder 12"/>
          <p:cNvSpPr txBox="1">
            <a:spLocks/>
          </p:cNvSpPr>
          <p:nvPr/>
        </p:nvSpPr>
        <p:spPr>
          <a:xfrm>
            <a:off x="101876" y="1677530"/>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purpose and need statement:</a:t>
            </a:r>
          </a:p>
        </p:txBody>
      </p:sp>
      <p:cxnSp>
        <p:nvCxnSpPr>
          <p:cNvPr id="7" name="Straight Connector 6"/>
          <p:cNvCxnSpPr/>
          <p:nvPr/>
        </p:nvCxnSpPr>
        <p:spPr>
          <a:xfrm>
            <a:off x="10187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5245" y="296716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9" name="Text Placeholder 12"/>
          <p:cNvSpPr txBox="1">
            <a:spLocks/>
          </p:cNvSpPr>
          <p:nvPr/>
        </p:nvSpPr>
        <p:spPr>
          <a:xfrm>
            <a:off x="101876" y="3069103"/>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Program performance:</a:t>
            </a:r>
          </a:p>
        </p:txBody>
      </p:sp>
      <p:grpSp>
        <p:nvGrpSpPr>
          <p:cNvPr id="10" name="Group 9"/>
          <p:cNvGrpSpPr/>
          <p:nvPr/>
        </p:nvGrpSpPr>
        <p:grpSpPr>
          <a:xfrm>
            <a:off x="197288" y="3397718"/>
            <a:ext cx="1510943" cy="345600"/>
            <a:chOff x="3665356" y="2014191"/>
            <a:chExt cx="1510943" cy="345600"/>
          </a:xfrm>
        </p:grpSpPr>
        <p:sp>
          <p:nvSpPr>
            <p:cNvPr id="11" name="Rectangle 10"/>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Tracker target</a:t>
              </a:r>
            </a:p>
          </p:txBody>
        </p:sp>
      </p:grpSp>
      <p:sp>
        <p:nvSpPr>
          <p:cNvPr id="13" name="Rectangle 12"/>
          <p:cNvSpPr/>
          <p:nvPr/>
        </p:nvSpPr>
        <p:spPr>
          <a:xfrm>
            <a:off x="1546854" y="342048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marL="0" lvl="1" defTabSz="532715">
              <a:lnSpc>
                <a:spcPct val="90000"/>
              </a:lnSpc>
              <a:spcBef>
                <a:spcPct val="0"/>
              </a:spcBef>
              <a:spcAft>
                <a:spcPct val="15000"/>
              </a:spcAft>
            </a:pPr>
            <a:r>
              <a:rPr lang="en-US" sz="1100" b="1" dirty="0"/>
              <a:t>Not established in Tracker</a:t>
            </a:r>
          </a:p>
        </p:txBody>
      </p:sp>
      <p:grpSp>
        <p:nvGrpSpPr>
          <p:cNvPr id="14" name="Group 13"/>
          <p:cNvGrpSpPr/>
          <p:nvPr/>
        </p:nvGrpSpPr>
        <p:grpSpPr>
          <a:xfrm>
            <a:off x="197288" y="3881716"/>
            <a:ext cx="1881556" cy="345600"/>
            <a:chOff x="6310812" y="2036955"/>
            <a:chExt cx="1881556" cy="345600"/>
          </a:xfrm>
        </p:grpSpPr>
        <p:sp>
          <p:nvSpPr>
            <p:cNvPr id="15" name="Rectangle 14"/>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t>PfP tool forecast</a:t>
              </a:r>
            </a:p>
          </p:txBody>
        </p:sp>
      </p:grpSp>
      <p:sp>
        <p:nvSpPr>
          <p:cNvPr id="17" name="Rectangle 16"/>
          <p:cNvSpPr/>
          <p:nvPr/>
        </p:nvSpPr>
        <p:spPr>
          <a:xfrm>
            <a:off x="1546854" y="3881726"/>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lvl="0"/>
            <a:r>
              <a:rPr lang="en-US" sz="1100" b="1" dirty="0">
                <a:latin typeface="Arial" panose="020B0604020202020204" pitchFamily="34" charset="0"/>
                <a:cs typeface="Arial" panose="020B0604020202020204" pitchFamily="34" charset="0"/>
              </a:rPr>
              <a:t>Not forecasted in PfP tool</a:t>
            </a:r>
            <a:endParaRPr lang="en-US" sz="1100" b="1" dirty="0">
              <a:solidFill>
                <a:srgbClr val="FF0000"/>
              </a:solidFill>
            </a:endParaRPr>
          </a:p>
        </p:txBody>
      </p:sp>
      <p:sp>
        <p:nvSpPr>
          <p:cNvPr id="18" name="Text Placeholder 10"/>
          <p:cNvSpPr txBox="1">
            <a:spLocks/>
          </p:cNvSpPr>
          <p:nvPr/>
        </p:nvSpPr>
        <p:spPr>
          <a:xfrm>
            <a:off x="197475" y="4856338"/>
            <a:ext cx="4092570" cy="343076"/>
          </a:xfrm>
          <a:prstGeom prst="rect">
            <a:avLst/>
          </a:prstGeom>
        </p:spPr>
        <p:txBody>
          <a:bodyPr lIns="0"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2"/>
                </a:solidFill>
              </a:rPr>
              <a:t>FY2019-2023 program budget:</a:t>
            </a:r>
          </a:p>
        </p:txBody>
      </p:sp>
      <p:sp>
        <p:nvSpPr>
          <p:cNvPr id="19" name="Text Placeholder 9"/>
          <p:cNvSpPr txBox="1">
            <a:spLocks/>
          </p:cNvSpPr>
          <p:nvPr/>
        </p:nvSpPr>
        <p:spPr>
          <a:xfrm>
            <a:off x="197475" y="5199424"/>
            <a:ext cx="4114800" cy="341896"/>
          </a:xfrm>
          <a:prstGeom prst="rect">
            <a:avLst/>
          </a:prstGeom>
        </p:spPr>
        <p:txBody>
          <a:bodyPr lIns="0" tIns="45662" rIns="0"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$16.4 million over </a:t>
            </a:r>
            <a:br>
              <a:rPr lang="en-US" sz="1600" b="1" dirty="0"/>
            </a:br>
            <a:r>
              <a:rPr lang="en-US" sz="1600" b="1" dirty="0"/>
              <a:t>five years</a:t>
            </a:r>
          </a:p>
        </p:txBody>
      </p:sp>
      <p:cxnSp>
        <p:nvCxnSpPr>
          <p:cNvPr id="20" name="Straight Connector 19"/>
          <p:cNvCxnSpPr/>
          <p:nvPr/>
        </p:nvCxnSpPr>
        <p:spPr>
          <a:xfrm>
            <a:off x="101876" y="4780644"/>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97291" y="4378475"/>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62" tIns="45662" rIns="91322" bIns="45662" rtlCol="0" anchor="ctr"/>
          <a:lstStyle/>
          <a:p>
            <a:r>
              <a:rPr lang="en-US" sz="1200" b="1" dirty="0">
                <a:solidFill>
                  <a:schemeClr val="bg1"/>
                </a:solidFill>
              </a:rPr>
              <a:t>Other indicators</a:t>
            </a:r>
          </a:p>
        </p:txBody>
      </p:sp>
      <p:sp>
        <p:nvSpPr>
          <p:cNvPr id="26" name="Rectangle 25"/>
          <p:cNvSpPr/>
          <p:nvPr/>
        </p:nvSpPr>
        <p:spPr>
          <a:xfrm>
            <a:off x="1546854" y="4384891"/>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ctr" anchorCtr="0">
            <a:noAutofit/>
          </a:bodyPr>
          <a:lstStyle/>
          <a:p>
            <a:pPr marL="0" lvl="1" defTabSz="532715">
              <a:lnSpc>
                <a:spcPct val="90000"/>
              </a:lnSpc>
              <a:spcBef>
                <a:spcPct val="0"/>
              </a:spcBef>
              <a:spcAft>
                <a:spcPct val="15000"/>
              </a:spcAft>
            </a:pPr>
            <a:r>
              <a:rPr lang="en-US" sz="1100" b="1" dirty="0">
                <a:solidFill>
                  <a:schemeClr val="tx1"/>
                </a:solidFill>
              </a:rPr>
              <a:t>To be determined</a:t>
            </a:r>
          </a:p>
        </p:txBody>
      </p:sp>
    </p:spTree>
    <p:extLst>
      <p:ext uri="{BB962C8B-B14F-4D97-AF65-F5344CB8AC3E}">
        <p14:creationId xmlns:p14="http://schemas.microsoft.com/office/powerpoint/2010/main" val="37414283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1981704509"/>
              </p:ext>
            </p:extLst>
          </p:nvPr>
        </p:nvGraphicFramePr>
        <p:xfrm>
          <a:off x="186275" y="657974"/>
          <a:ext cx="8890003" cy="599335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101876" y="76354"/>
            <a:ext cx="8974391" cy="572257"/>
          </a:xfrm>
          <a:solidFill>
            <a:schemeClr val="tx1">
              <a:lumMod val="90000"/>
              <a:lumOff val="10000"/>
            </a:schemeClr>
          </a:solidFill>
        </p:spPr>
        <p:txBody>
          <a:bodyPr/>
          <a:lstStyle/>
          <a:p>
            <a:r>
              <a:rPr lang="en-US" dirty="0">
                <a:solidFill>
                  <a:schemeClr val="bg1"/>
                </a:solidFill>
              </a:rPr>
              <a:t>Expansion investments by program</a:t>
            </a:r>
          </a:p>
        </p:txBody>
      </p:sp>
      <p:sp>
        <p:nvSpPr>
          <p:cNvPr id="8" name="TextBox 7"/>
          <p:cNvSpPr txBox="1"/>
          <p:nvPr/>
        </p:nvSpPr>
        <p:spPr>
          <a:xfrm>
            <a:off x="6359234" y="788207"/>
            <a:ext cx="2656496" cy="261610"/>
          </a:xfrm>
          <a:prstGeom prst="rect">
            <a:avLst/>
          </a:prstGeom>
          <a:solidFill>
            <a:schemeClr val="tx1">
              <a:lumMod val="90000"/>
              <a:lumOff val="10000"/>
            </a:schemeClr>
          </a:solidFill>
        </p:spPr>
        <p:txBody>
          <a:bodyPr wrap="none" lIns="91322" tIns="45662" rIns="91322" bIns="45662" rtlCol="0">
            <a:spAutoFit/>
          </a:bodyPr>
          <a:lstStyle/>
          <a:p>
            <a:r>
              <a:rPr lang="en-US" sz="1100" b="1" dirty="0">
                <a:solidFill>
                  <a:srgbClr val="FFFFFF"/>
                </a:solidFill>
              </a:rPr>
              <a:t>Five-year program budget in millions</a:t>
            </a:r>
          </a:p>
        </p:txBody>
      </p:sp>
      <p:graphicFrame>
        <p:nvGraphicFramePr>
          <p:cNvPr id="11" name="Table 10"/>
          <p:cNvGraphicFramePr>
            <a:graphicFrameLocks noGrp="1" noChangeAspect="1"/>
          </p:cNvGraphicFramePr>
          <p:nvPr>
            <p:extLst>
              <p:ext uri="{D42A27DB-BD31-4B8C-83A1-F6EECF244321}">
                <p14:modId xmlns:p14="http://schemas.microsoft.com/office/powerpoint/2010/main" val="3736908163"/>
              </p:ext>
            </p:extLst>
          </p:nvPr>
        </p:nvGraphicFramePr>
        <p:xfrm>
          <a:off x="185419" y="795853"/>
          <a:ext cx="3327401" cy="1254096"/>
        </p:xfrm>
        <a:graphic>
          <a:graphicData uri="http://schemas.openxmlformats.org/drawingml/2006/table">
            <a:tbl>
              <a:tblPr>
                <a:tableStyleId>{5C22544A-7EE6-4342-B048-85BDC9FD1C3A}</a:tableStyleId>
              </a:tblPr>
              <a:tblGrid>
                <a:gridCol w="3327401">
                  <a:extLst>
                    <a:ext uri="{9D8B030D-6E8A-4147-A177-3AD203B41FA5}">
                      <a16:colId xmlns:a16="http://schemas.microsoft.com/office/drawing/2014/main" val="20000"/>
                    </a:ext>
                  </a:extLst>
                </a:gridCol>
              </a:tblGrid>
              <a:tr h="156762">
                <a:tc>
                  <a:txBody>
                    <a:bodyPr/>
                    <a:lstStyle/>
                    <a:p>
                      <a:r>
                        <a:rPr lang="en-US" sz="900" dirty="0"/>
                        <a:t>OTP / Bicycle</a:t>
                      </a:r>
                      <a:r>
                        <a:rPr lang="en-US" sz="900" baseline="0" dirty="0"/>
                        <a:t> and Pedestrian Modal Implementation</a:t>
                      </a:r>
                      <a:endParaRPr lang="en-US" sz="900" dirty="0"/>
                    </a:p>
                  </a:txBody>
                  <a:tcPr marT="0" marB="0">
                    <a:lnB w="12700" cap="flat" cmpd="sng" algn="ctr">
                      <a:solidFill>
                        <a:schemeClr val="tx1">
                          <a:lumMod val="90000"/>
                          <a:lumOff val="10000"/>
                        </a:schemeClr>
                      </a:solidFill>
                      <a:prstDash val="sysDot"/>
                      <a:round/>
                      <a:headEnd type="none" w="med" len="med"/>
                      <a:tailEnd type="none" w="med" len="med"/>
                    </a:lnB>
                    <a:noFill/>
                  </a:tcPr>
                </a:tc>
                <a:extLst>
                  <a:ext uri="{0D108BD9-81ED-4DB2-BD59-A6C34878D82A}">
                    <a16:rowId xmlns:a16="http://schemas.microsoft.com/office/drawing/2014/main" val="10000"/>
                  </a:ext>
                </a:extLst>
              </a:tr>
              <a:tr h="156762">
                <a:tc>
                  <a:txBody>
                    <a:bodyPr/>
                    <a:lstStyle/>
                    <a:p>
                      <a:r>
                        <a:rPr lang="en-US" sz="900" dirty="0"/>
                        <a:t>Highway</a:t>
                      </a:r>
                      <a:r>
                        <a:rPr lang="en-US" sz="900" baseline="0" dirty="0"/>
                        <a:t> / Bicycle and pedestrian</a:t>
                      </a:r>
                      <a:endParaRPr lang="en-US" sz="900" dirty="0"/>
                    </a:p>
                  </a:txBody>
                  <a:tcPr marT="0" marB="0">
                    <a:lnT w="12700" cap="flat" cmpd="sng" algn="ctr">
                      <a:solidFill>
                        <a:schemeClr val="tx1">
                          <a:lumMod val="90000"/>
                          <a:lumOff val="10000"/>
                        </a:schemeClr>
                      </a:solidFill>
                      <a:prstDash val="sysDot"/>
                      <a:round/>
                      <a:headEnd type="none" w="med" len="med"/>
                      <a:tailEnd type="none" w="med" len="med"/>
                    </a:lnT>
                    <a:lnB w="12700" cap="flat" cmpd="sng" algn="ctr">
                      <a:solidFill>
                        <a:schemeClr val="tx1">
                          <a:lumMod val="90000"/>
                          <a:lumOff val="10000"/>
                        </a:schemeClr>
                      </a:solidFill>
                      <a:prstDash val="sysDot"/>
                      <a:round/>
                      <a:headEnd type="none" w="med" len="med"/>
                      <a:tailEnd type="none" w="med" len="med"/>
                    </a:lnB>
                    <a:noFill/>
                  </a:tcPr>
                </a:tc>
                <a:extLst>
                  <a:ext uri="{0D108BD9-81ED-4DB2-BD59-A6C34878D82A}">
                    <a16:rowId xmlns:a16="http://schemas.microsoft.com/office/drawing/2014/main" val="10001"/>
                  </a:ext>
                </a:extLst>
              </a:tr>
              <a:tr h="156762">
                <a:tc>
                  <a:txBody>
                    <a:bodyPr/>
                    <a:lstStyle/>
                    <a:p>
                      <a:r>
                        <a:rPr lang="en-US" sz="900" dirty="0"/>
                        <a:t>Highway / Capacity</a:t>
                      </a:r>
                    </a:p>
                  </a:txBody>
                  <a:tcPr marT="0" marB="0">
                    <a:lnT w="12700" cap="flat" cmpd="sng" algn="ctr">
                      <a:solidFill>
                        <a:schemeClr val="tx1">
                          <a:lumMod val="90000"/>
                          <a:lumOff val="10000"/>
                        </a:schemeClr>
                      </a:solidFill>
                      <a:prstDash val="sysDot"/>
                      <a:round/>
                      <a:headEnd type="none" w="med" len="med"/>
                      <a:tailEnd type="none" w="med" len="med"/>
                    </a:lnT>
                    <a:lnB w="12700" cap="flat" cmpd="sng" algn="ctr">
                      <a:solidFill>
                        <a:schemeClr val="tx1">
                          <a:lumMod val="90000"/>
                          <a:lumOff val="10000"/>
                        </a:schemeClr>
                      </a:solidFill>
                      <a:prstDash val="sysDot"/>
                      <a:round/>
                      <a:headEnd type="none" w="med" len="med"/>
                      <a:tailEnd type="none" w="med" len="med"/>
                    </a:lnB>
                    <a:noFill/>
                  </a:tcPr>
                </a:tc>
                <a:extLst>
                  <a:ext uri="{0D108BD9-81ED-4DB2-BD59-A6C34878D82A}">
                    <a16:rowId xmlns:a16="http://schemas.microsoft.com/office/drawing/2014/main" val="10002"/>
                  </a:ext>
                </a:extLst>
              </a:tr>
              <a:tr h="156762">
                <a:tc>
                  <a:txBody>
                    <a:bodyPr/>
                    <a:lstStyle/>
                    <a:p>
                      <a:r>
                        <a:rPr lang="en-US" sz="900" dirty="0"/>
                        <a:t>MBTA / Green Line Extension</a:t>
                      </a:r>
                    </a:p>
                  </a:txBody>
                  <a:tcPr marT="0" marB="0">
                    <a:lnT w="12700" cap="flat" cmpd="sng" algn="ctr">
                      <a:solidFill>
                        <a:schemeClr val="tx1">
                          <a:lumMod val="90000"/>
                          <a:lumOff val="10000"/>
                        </a:schemeClr>
                      </a:solidFill>
                      <a:prstDash val="sysDot"/>
                      <a:round/>
                      <a:headEnd type="none" w="med" len="med"/>
                      <a:tailEnd type="none" w="med" len="med"/>
                    </a:lnT>
                    <a:lnB w="12700" cap="flat" cmpd="sng" algn="ctr">
                      <a:solidFill>
                        <a:schemeClr val="tx1">
                          <a:lumMod val="90000"/>
                          <a:lumOff val="10000"/>
                        </a:schemeClr>
                      </a:solidFill>
                      <a:prstDash val="sysDot"/>
                      <a:round/>
                      <a:headEnd type="none" w="med" len="med"/>
                      <a:tailEnd type="none" w="med" len="med"/>
                    </a:lnB>
                    <a:noFill/>
                  </a:tcPr>
                </a:tc>
                <a:extLst>
                  <a:ext uri="{0D108BD9-81ED-4DB2-BD59-A6C34878D82A}">
                    <a16:rowId xmlns:a16="http://schemas.microsoft.com/office/drawing/2014/main" val="10003"/>
                  </a:ext>
                </a:extLst>
              </a:tr>
              <a:tr h="156762">
                <a:tc>
                  <a:txBody>
                    <a:bodyPr/>
                    <a:lstStyle/>
                    <a:p>
                      <a:r>
                        <a:rPr lang="en-US" sz="900" dirty="0"/>
                        <a:t>MBTA** / Expansion projects</a:t>
                      </a:r>
                    </a:p>
                  </a:txBody>
                  <a:tcPr marT="0" marB="0">
                    <a:lnT w="12700" cap="flat" cmpd="sng" algn="ctr">
                      <a:solidFill>
                        <a:schemeClr val="tx1">
                          <a:lumMod val="90000"/>
                          <a:lumOff val="10000"/>
                        </a:schemeClr>
                      </a:solidFill>
                      <a:prstDash val="sysDot"/>
                      <a:round/>
                      <a:headEnd type="none" w="med" len="med"/>
                      <a:tailEnd type="none" w="med" len="med"/>
                    </a:lnT>
                    <a:lnB w="12700" cap="flat" cmpd="sng" algn="ctr">
                      <a:solidFill>
                        <a:schemeClr val="tx1">
                          <a:lumMod val="90000"/>
                          <a:lumOff val="10000"/>
                        </a:schemeClr>
                      </a:solidFill>
                      <a:prstDash val="sysDot"/>
                      <a:round/>
                      <a:headEnd type="none" w="med" len="med"/>
                      <a:tailEnd type="none" w="med" len="med"/>
                    </a:lnB>
                    <a:noFill/>
                  </a:tcPr>
                </a:tc>
                <a:extLst>
                  <a:ext uri="{0D108BD9-81ED-4DB2-BD59-A6C34878D82A}">
                    <a16:rowId xmlns:a16="http://schemas.microsoft.com/office/drawing/2014/main" val="10004"/>
                  </a:ext>
                </a:extLst>
              </a:tr>
              <a:tr h="156762">
                <a:tc>
                  <a:txBody>
                    <a:bodyPr/>
                    <a:lstStyle/>
                    <a:p>
                      <a:r>
                        <a:rPr lang="en-US" sz="900" dirty="0"/>
                        <a:t>Rail/MBTA* / South Coast Rail</a:t>
                      </a:r>
                    </a:p>
                  </a:txBody>
                  <a:tcPr marT="0" marB="0">
                    <a:lnT w="12700" cap="flat" cmpd="sng" algn="ctr">
                      <a:solidFill>
                        <a:schemeClr val="tx1">
                          <a:lumMod val="90000"/>
                          <a:lumOff val="10000"/>
                        </a:schemeClr>
                      </a:solidFill>
                      <a:prstDash val="sysDot"/>
                      <a:round/>
                      <a:headEnd type="none" w="med" len="med"/>
                      <a:tailEnd type="none" w="med" len="med"/>
                    </a:lnT>
                    <a:lnB w="12700" cap="flat" cmpd="sng" algn="ctr">
                      <a:solidFill>
                        <a:schemeClr val="tx1">
                          <a:lumMod val="90000"/>
                          <a:lumOff val="10000"/>
                        </a:schemeClr>
                      </a:solidFill>
                      <a:prstDash val="sysDot"/>
                      <a:round/>
                      <a:headEnd type="none" w="med" len="med"/>
                      <a:tailEnd type="none" w="med" len="med"/>
                    </a:lnB>
                    <a:noFill/>
                  </a:tcPr>
                </a:tc>
                <a:extLst>
                  <a:ext uri="{0D108BD9-81ED-4DB2-BD59-A6C34878D82A}">
                    <a16:rowId xmlns:a16="http://schemas.microsoft.com/office/drawing/2014/main" val="10005"/>
                  </a:ext>
                </a:extLst>
              </a:tr>
              <a:tr h="156762">
                <a:tc>
                  <a:txBody>
                    <a:bodyPr/>
                    <a:lstStyle/>
                    <a:p>
                      <a:r>
                        <a:rPr lang="en-US" sz="900" dirty="0"/>
                        <a:t>Rail / Track</a:t>
                      </a:r>
                      <a:r>
                        <a:rPr lang="en-US" sz="900" baseline="0" dirty="0"/>
                        <a:t> and right-of-way expansion</a:t>
                      </a:r>
                      <a:endParaRPr lang="en-US" sz="900" dirty="0"/>
                    </a:p>
                  </a:txBody>
                  <a:tcPr marT="0" marB="0">
                    <a:lnT w="12700" cap="flat" cmpd="sng" algn="ctr">
                      <a:solidFill>
                        <a:schemeClr val="tx1">
                          <a:lumMod val="90000"/>
                          <a:lumOff val="10000"/>
                        </a:schemeClr>
                      </a:solidFill>
                      <a:prstDash val="sysDot"/>
                      <a:round/>
                      <a:headEnd type="none" w="med" len="med"/>
                      <a:tailEnd type="none" w="med" len="med"/>
                    </a:lnT>
                    <a:lnB w="12700" cap="flat" cmpd="sng" algn="ctr">
                      <a:solidFill>
                        <a:schemeClr val="tx1">
                          <a:lumMod val="90000"/>
                          <a:lumOff val="10000"/>
                        </a:schemeClr>
                      </a:solidFill>
                      <a:prstDash val="sysDot"/>
                      <a:round/>
                      <a:headEnd type="none" w="med" len="med"/>
                      <a:tailEnd type="none" w="med" len="med"/>
                    </a:lnB>
                    <a:noFill/>
                  </a:tcPr>
                </a:tc>
                <a:extLst>
                  <a:ext uri="{0D108BD9-81ED-4DB2-BD59-A6C34878D82A}">
                    <a16:rowId xmlns:a16="http://schemas.microsoft.com/office/drawing/2014/main" val="10006"/>
                  </a:ext>
                </a:extLst>
              </a:tr>
              <a:tr h="156762">
                <a:tc>
                  <a:txBody>
                    <a:bodyPr/>
                    <a:lstStyle/>
                    <a:p>
                      <a:r>
                        <a:rPr lang="en-US" sz="900" dirty="0"/>
                        <a:t>Rail / Vehicle expansion</a:t>
                      </a:r>
                    </a:p>
                  </a:txBody>
                  <a:tcPr marT="0" marB="0">
                    <a:lnT w="12700" cap="flat" cmpd="sng" algn="ctr">
                      <a:solidFill>
                        <a:schemeClr val="tx1">
                          <a:lumMod val="90000"/>
                          <a:lumOff val="10000"/>
                        </a:schemeClr>
                      </a:solidFill>
                      <a:prstDash val="sysDot"/>
                      <a:round/>
                      <a:headEnd type="none" w="med" len="med"/>
                      <a:tailEnd type="none" w="med" len="med"/>
                    </a:lnT>
                    <a:lnB w="12700" cap="flat" cmpd="sng" algn="ctr">
                      <a:noFill/>
                      <a:prstDash val="sysDot"/>
                      <a:round/>
                      <a:headEnd type="none" w="med" len="med"/>
                      <a:tailEnd type="none" w="med" len="med"/>
                    </a:lnB>
                    <a:noFill/>
                  </a:tcPr>
                </a:tc>
                <a:extLst>
                  <a:ext uri="{0D108BD9-81ED-4DB2-BD59-A6C34878D82A}">
                    <a16:rowId xmlns:a16="http://schemas.microsoft.com/office/drawing/2014/main" val="1000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02482407"/>
              </p:ext>
            </p:extLst>
          </p:nvPr>
        </p:nvGraphicFramePr>
        <p:xfrm>
          <a:off x="186264" y="2310348"/>
          <a:ext cx="3878665" cy="746760"/>
        </p:xfrm>
        <a:graphic>
          <a:graphicData uri="http://schemas.openxmlformats.org/drawingml/2006/table">
            <a:tbl>
              <a:tblPr firstRow="1" bandRow="1">
                <a:tableStyleId>{5C22544A-7EE6-4342-B048-85BDC9FD1C3A}</a:tableStyleId>
              </a:tblPr>
              <a:tblGrid>
                <a:gridCol w="775733">
                  <a:extLst>
                    <a:ext uri="{9D8B030D-6E8A-4147-A177-3AD203B41FA5}">
                      <a16:colId xmlns:a16="http://schemas.microsoft.com/office/drawing/2014/main" val="20000"/>
                    </a:ext>
                  </a:extLst>
                </a:gridCol>
                <a:gridCol w="775733">
                  <a:extLst>
                    <a:ext uri="{9D8B030D-6E8A-4147-A177-3AD203B41FA5}">
                      <a16:colId xmlns:a16="http://schemas.microsoft.com/office/drawing/2014/main" val="20001"/>
                    </a:ext>
                  </a:extLst>
                </a:gridCol>
                <a:gridCol w="775733">
                  <a:extLst>
                    <a:ext uri="{9D8B030D-6E8A-4147-A177-3AD203B41FA5}">
                      <a16:colId xmlns:a16="http://schemas.microsoft.com/office/drawing/2014/main" val="20002"/>
                    </a:ext>
                  </a:extLst>
                </a:gridCol>
                <a:gridCol w="775733">
                  <a:extLst>
                    <a:ext uri="{9D8B030D-6E8A-4147-A177-3AD203B41FA5}">
                      <a16:colId xmlns:a16="http://schemas.microsoft.com/office/drawing/2014/main" val="20003"/>
                    </a:ext>
                  </a:extLst>
                </a:gridCol>
                <a:gridCol w="775733">
                  <a:extLst>
                    <a:ext uri="{9D8B030D-6E8A-4147-A177-3AD203B41FA5}">
                      <a16:colId xmlns:a16="http://schemas.microsoft.com/office/drawing/2014/main" val="20004"/>
                    </a:ext>
                  </a:extLst>
                </a:gridCol>
              </a:tblGrid>
              <a:tr h="381000">
                <a:tc>
                  <a:txBody>
                    <a:bodyPr/>
                    <a:lstStyle/>
                    <a:p>
                      <a:r>
                        <a:rPr lang="en-US" sz="1100" b="1" dirty="0"/>
                        <a:t>Highway</a:t>
                      </a:r>
                    </a:p>
                  </a:txBody>
                  <a:tcPr>
                    <a:lnL w="9525" cap="flat" cmpd="sng" algn="ctr">
                      <a:solidFill>
                        <a:schemeClr val="tx1">
                          <a:lumMod val="90000"/>
                          <a:lumOff val="10000"/>
                        </a:schemeClr>
                      </a:solidFill>
                      <a:prstDash val="sysDot"/>
                      <a:round/>
                      <a:headEnd type="none" w="med" len="med"/>
                      <a:tailEnd type="none" w="med" len="med"/>
                    </a:lnL>
                    <a:lnR w="9525" cap="flat" cmpd="sng" algn="ctr">
                      <a:solidFill>
                        <a:schemeClr val="tx1">
                          <a:lumMod val="90000"/>
                          <a:lumOff val="10000"/>
                        </a:schemeClr>
                      </a:solidFill>
                      <a:prstDash val="sysDot"/>
                      <a:round/>
                      <a:headEnd type="none" w="med" len="med"/>
                      <a:tailEnd type="none" w="med" len="med"/>
                    </a:lnR>
                    <a:solidFill>
                      <a:schemeClr val="tx1">
                        <a:lumMod val="90000"/>
                        <a:lumOff val="10000"/>
                      </a:schemeClr>
                    </a:solidFill>
                  </a:tcPr>
                </a:tc>
                <a:tc>
                  <a:txBody>
                    <a:bodyPr/>
                    <a:lstStyle/>
                    <a:p>
                      <a:r>
                        <a:rPr lang="en-US" sz="1100" b="1" dirty="0"/>
                        <a:t>MBTA*</a:t>
                      </a:r>
                    </a:p>
                  </a:txBody>
                  <a:tcPr>
                    <a:lnL w="9525" cap="flat" cmpd="sng" algn="ctr">
                      <a:solidFill>
                        <a:schemeClr val="tx1">
                          <a:lumMod val="90000"/>
                          <a:lumOff val="10000"/>
                        </a:schemeClr>
                      </a:solidFill>
                      <a:prstDash val="sysDot"/>
                      <a:round/>
                      <a:headEnd type="none" w="med" len="med"/>
                      <a:tailEnd type="none" w="med" len="med"/>
                    </a:lnL>
                    <a:lnR w="9525" cap="flat" cmpd="sng" algn="ctr">
                      <a:solidFill>
                        <a:schemeClr val="tx1">
                          <a:lumMod val="90000"/>
                          <a:lumOff val="10000"/>
                        </a:schemeClr>
                      </a:solidFill>
                      <a:prstDash val="sysDot"/>
                      <a:round/>
                      <a:headEnd type="none" w="med" len="med"/>
                      <a:tailEnd type="none" w="med" len="med"/>
                    </a:lnR>
                    <a:solidFill>
                      <a:schemeClr val="tx1">
                        <a:lumMod val="90000"/>
                        <a:lumOff val="10000"/>
                      </a:schemeClr>
                    </a:solidFill>
                  </a:tcPr>
                </a:tc>
                <a:tc>
                  <a:txBody>
                    <a:bodyPr/>
                    <a:lstStyle/>
                    <a:p>
                      <a:r>
                        <a:rPr lang="en-US" sz="1100" b="1" dirty="0"/>
                        <a:t>Rail*</a:t>
                      </a:r>
                    </a:p>
                  </a:txBody>
                  <a:tcPr>
                    <a:lnL w="9525" cap="flat" cmpd="sng" algn="ctr">
                      <a:solidFill>
                        <a:schemeClr val="tx1">
                          <a:lumMod val="90000"/>
                          <a:lumOff val="10000"/>
                        </a:schemeClr>
                      </a:solidFill>
                      <a:prstDash val="sysDot"/>
                      <a:round/>
                      <a:headEnd type="none" w="med" len="med"/>
                      <a:tailEnd type="none" w="med" len="med"/>
                    </a:lnL>
                    <a:lnR w="9525" cap="flat" cmpd="sng" algn="ctr">
                      <a:solidFill>
                        <a:schemeClr val="tx1">
                          <a:lumMod val="90000"/>
                          <a:lumOff val="10000"/>
                        </a:schemeClr>
                      </a:solidFill>
                      <a:prstDash val="sysDot"/>
                      <a:round/>
                      <a:headEnd type="none" w="med" len="med"/>
                      <a:tailEnd type="none" w="med" len="med"/>
                    </a:lnR>
                    <a:solidFill>
                      <a:schemeClr val="tx1">
                        <a:lumMod val="90000"/>
                        <a:lumOff val="10000"/>
                      </a:schemeClr>
                    </a:solidFill>
                  </a:tcPr>
                </a:tc>
                <a:tc>
                  <a:txBody>
                    <a:bodyPr/>
                    <a:lstStyle/>
                    <a:p>
                      <a:r>
                        <a:rPr lang="en-US" sz="1100" b="1" dirty="0"/>
                        <a:t>OTP</a:t>
                      </a:r>
                    </a:p>
                  </a:txBody>
                  <a:tcPr>
                    <a:lnL w="9525" cap="flat" cmpd="sng" algn="ctr">
                      <a:solidFill>
                        <a:schemeClr val="tx1">
                          <a:lumMod val="90000"/>
                          <a:lumOff val="10000"/>
                        </a:schemeClr>
                      </a:solidFill>
                      <a:prstDash val="sysDot"/>
                      <a:round/>
                      <a:headEnd type="none" w="med" len="med"/>
                      <a:tailEnd type="none" w="med" len="med"/>
                    </a:lnL>
                    <a:lnR w="9525" cap="flat" cmpd="sng" algn="ctr">
                      <a:solidFill>
                        <a:schemeClr val="tx1">
                          <a:lumMod val="90000"/>
                          <a:lumOff val="10000"/>
                        </a:schemeClr>
                      </a:solidFill>
                      <a:prstDash val="sysDot"/>
                      <a:round/>
                      <a:headEnd type="none" w="med" len="med"/>
                      <a:tailEnd type="none" w="med" len="med"/>
                    </a:lnR>
                    <a:solidFill>
                      <a:schemeClr val="tx1">
                        <a:lumMod val="90000"/>
                        <a:lumOff val="10000"/>
                      </a:schemeClr>
                    </a:solidFill>
                  </a:tcPr>
                </a:tc>
                <a:tc>
                  <a:txBody>
                    <a:bodyPr/>
                    <a:lstStyle/>
                    <a:p>
                      <a:r>
                        <a:rPr lang="en-US" sz="1100" b="1" dirty="0"/>
                        <a:t>Total </a:t>
                      </a:r>
                      <a:r>
                        <a:rPr lang="en-US" sz="800" b="0" i="1" dirty="0"/>
                        <a:t>SFY19-23</a:t>
                      </a:r>
                      <a:endParaRPr lang="en-US" sz="1100" b="0" i="1" dirty="0"/>
                    </a:p>
                  </a:txBody>
                  <a:tcPr>
                    <a:lnL w="9525" cap="flat" cmpd="sng" algn="ctr">
                      <a:solidFill>
                        <a:schemeClr val="tx1">
                          <a:lumMod val="90000"/>
                          <a:lumOff val="10000"/>
                        </a:schemeClr>
                      </a:solidFill>
                      <a:prstDash val="sysDot"/>
                      <a:round/>
                      <a:headEnd type="none" w="med" len="med"/>
                      <a:tailEnd type="none" w="med" len="med"/>
                    </a:lnL>
                    <a:solidFill>
                      <a:schemeClr val="tx1">
                        <a:lumMod val="90000"/>
                        <a:lumOff val="10000"/>
                      </a:schemeClr>
                    </a:solidFill>
                  </a:tcPr>
                </a:tc>
                <a:extLst>
                  <a:ext uri="{0D108BD9-81ED-4DB2-BD59-A6C34878D82A}">
                    <a16:rowId xmlns:a16="http://schemas.microsoft.com/office/drawing/2014/main" val="10000"/>
                  </a:ext>
                </a:extLst>
              </a:tr>
              <a:tr h="365760">
                <a:tc>
                  <a:txBody>
                    <a:bodyPr/>
                    <a:lstStyle/>
                    <a:p>
                      <a:r>
                        <a:rPr lang="en-US" sz="1100" b="1" dirty="0"/>
                        <a:t>$488.7 </a:t>
                      </a:r>
                      <a:r>
                        <a:rPr lang="en-US" sz="700" b="0" i="1" dirty="0"/>
                        <a:t>(millions)</a:t>
                      </a:r>
                      <a:endParaRPr lang="en-US" sz="1100" b="0" i="1" dirty="0"/>
                    </a:p>
                  </a:txBody>
                  <a:tcPr>
                    <a:lnL w="9525" cap="flat" cmpd="sng" algn="ctr">
                      <a:solidFill>
                        <a:schemeClr val="tx1">
                          <a:lumMod val="90000"/>
                          <a:lumOff val="10000"/>
                        </a:schemeClr>
                      </a:solidFill>
                      <a:prstDash val="sysDot"/>
                      <a:round/>
                      <a:headEnd type="none" w="med" len="med"/>
                      <a:tailEnd type="none" w="med" len="med"/>
                    </a:lnL>
                    <a:lnR w="9525" cap="flat" cmpd="sng" algn="ctr">
                      <a:solidFill>
                        <a:schemeClr val="tx1">
                          <a:lumMod val="90000"/>
                          <a:lumOff val="10000"/>
                        </a:schemeClr>
                      </a:solidFill>
                      <a:prstDash val="sysDot"/>
                      <a:round/>
                      <a:headEnd type="none" w="med" len="med"/>
                      <a:tailEnd type="none" w="med" len="med"/>
                    </a:lnR>
                    <a:solidFill>
                      <a:schemeClr val="bg1"/>
                    </a:solidFill>
                  </a:tcPr>
                </a:tc>
                <a:tc>
                  <a:txBody>
                    <a:bodyPr/>
                    <a:lstStyle/>
                    <a:p>
                      <a:r>
                        <a:rPr lang="en-US" sz="1100" b="1" dirty="0"/>
                        <a:t>$1,422.5</a:t>
                      </a:r>
                    </a:p>
                  </a:txBody>
                  <a:tcPr>
                    <a:lnL w="9525" cap="flat" cmpd="sng" algn="ctr">
                      <a:solidFill>
                        <a:schemeClr val="tx1">
                          <a:lumMod val="90000"/>
                          <a:lumOff val="10000"/>
                        </a:schemeClr>
                      </a:solidFill>
                      <a:prstDash val="sysDot"/>
                      <a:round/>
                      <a:headEnd type="none" w="med" len="med"/>
                      <a:tailEnd type="none" w="med" len="med"/>
                    </a:lnL>
                    <a:lnR w="9525" cap="flat" cmpd="sng" algn="ctr">
                      <a:solidFill>
                        <a:schemeClr val="tx1">
                          <a:lumMod val="90000"/>
                          <a:lumOff val="10000"/>
                        </a:schemeClr>
                      </a:solidFill>
                      <a:prstDash val="sysDot"/>
                      <a:round/>
                      <a:headEnd type="none" w="med" len="med"/>
                      <a:tailEnd type="none" w="med" len="med"/>
                    </a:lnR>
                    <a:solidFill>
                      <a:schemeClr val="bg1"/>
                    </a:solidFill>
                  </a:tcPr>
                </a:tc>
                <a:tc>
                  <a:txBody>
                    <a:bodyPr/>
                    <a:lstStyle/>
                    <a:p>
                      <a:r>
                        <a:rPr lang="en-US" sz="1100" b="1" dirty="0"/>
                        <a:t>$139.0</a:t>
                      </a:r>
                    </a:p>
                  </a:txBody>
                  <a:tcPr>
                    <a:lnL w="9525" cap="flat" cmpd="sng" algn="ctr">
                      <a:solidFill>
                        <a:schemeClr val="tx1">
                          <a:lumMod val="90000"/>
                          <a:lumOff val="10000"/>
                        </a:schemeClr>
                      </a:solidFill>
                      <a:prstDash val="sysDot"/>
                      <a:round/>
                      <a:headEnd type="none" w="med" len="med"/>
                      <a:tailEnd type="none" w="med" len="med"/>
                    </a:lnL>
                    <a:lnR w="9525" cap="flat" cmpd="sng" algn="ctr">
                      <a:solidFill>
                        <a:schemeClr val="tx1">
                          <a:lumMod val="90000"/>
                          <a:lumOff val="10000"/>
                        </a:schemeClr>
                      </a:solidFill>
                      <a:prstDash val="solid"/>
                      <a:round/>
                      <a:headEnd type="none" w="med" len="med"/>
                      <a:tailEnd type="none" w="med" len="med"/>
                    </a:lnR>
                    <a:solidFill>
                      <a:schemeClr val="bg1"/>
                    </a:solidFill>
                  </a:tcPr>
                </a:tc>
                <a:tc>
                  <a:txBody>
                    <a:bodyPr/>
                    <a:lstStyle/>
                    <a:p>
                      <a:r>
                        <a:rPr lang="en-US" sz="1100" b="1" dirty="0"/>
                        <a:t>$60.0</a:t>
                      </a:r>
                    </a:p>
                  </a:txBody>
                  <a:tcPr>
                    <a:lnL w="9525" cap="flat" cmpd="sng" algn="ctr">
                      <a:solidFill>
                        <a:schemeClr val="tx1">
                          <a:lumMod val="90000"/>
                          <a:lumOff val="10000"/>
                        </a:schemeClr>
                      </a:solidFill>
                      <a:prstDash val="solid"/>
                      <a:round/>
                      <a:headEnd type="none" w="med" len="med"/>
                      <a:tailEnd type="none" w="med" len="med"/>
                    </a:lnL>
                    <a:lnR w="9525" cap="flat" cmpd="sng" algn="ctr">
                      <a:solidFill>
                        <a:schemeClr val="tx1">
                          <a:lumMod val="90000"/>
                          <a:lumOff val="10000"/>
                        </a:schemeClr>
                      </a:solidFill>
                      <a:prstDash val="solid"/>
                      <a:round/>
                      <a:headEnd type="none" w="med" len="med"/>
                      <a:tailEnd type="none" w="med" len="med"/>
                    </a:lnR>
                    <a:solidFill>
                      <a:schemeClr val="bg1"/>
                    </a:solidFill>
                  </a:tcPr>
                </a:tc>
                <a:tc>
                  <a:txBody>
                    <a:bodyPr/>
                    <a:lstStyle/>
                    <a:p>
                      <a:r>
                        <a:rPr lang="en-US" sz="1100" b="1" dirty="0">
                          <a:solidFill>
                            <a:schemeClr val="bg1"/>
                          </a:solidFill>
                        </a:rPr>
                        <a:t>$2,110.2</a:t>
                      </a:r>
                    </a:p>
                  </a:txBody>
                  <a:tcPr>
                    <a:lnL w="9525" cap="flat" cmpd="sng" algn="ctr">
                      <a:solidFill>
                        <a:schemeClr val="tx1">
                          <a:lumMod val="90000"/>
                          <a:lumOff val="10000"/>
                        </a:schemeClr>
                      </a:solidFill>
                      <a:prstDash val="solid"/>
                      <a:round/>
                      <a:headEnd type="none" w="med" len="med"/>
                      <a:tailEnd type="none" w="med" len="med"/>
                    </a:lnL>
                    <a:solidFill>
                      <a:schemeClr val="tx1">
                        <a:lumMod val="90000"/>
                        <a:lumOff val="1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553241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77" y="76354"/>
            <a:ext cx="8972185" cy="572257"/>
          </a:xfrm>
        </p:spPr>
        <p:txBody>
          <a:bodyPr/>
          <a:lstStyle/>
          <a:p>
            <a:r>
              <a:rPr lang="en-US" dirty="0">
                <a:solidFill>
                  <a:schemeClr val="tx1">
                    <a:lumMod val="90000"/>
                    <a:lumOff val="10000"/>
                  </a:schemeClr>
                </a:solidFill>
                <a:latin typeface="Arial" panose="020B0604020202020204" pitchFamily="34" charset="0"/>
                <a:cs typeface="Arial" panose="020B0604020202020204" pitchFamily="34" charset="0"/>
              </a:rPr>
              <a:t>Expansion programs for Highway</a:t>
            </a:r>
            <a:r>
              <a:rPr lang="en-US" dirty="0">
                <a:solidFill>
                  <a:schemeClr val="tx1"/>
                </a:solidFill>
              </a:rPr>
              <a:t> </a:t>
            </a:r>
            <a:endParaRPr lang="en-US" dirty="0"/>
          </a:p>
        </p:txBody>
      </p:sp>
      <p:sp>
        <p:nvSpPr>
          <p:cNvPr id="3" name="Content Placeholder 2"/>
          <p:cNvSpPr>
            <a:spLocks noGrp="1"/>
          </p:cNvSpPr>
          <p:nvPr>
            <p:ph sz="half" idx="1"/>
          </p:nvPr>
        </p:nvSpPr>
        <p:spPr>
          <a:xfrm>
            <a:off x="101876" y="725567"/>
            <a:ext cx="4114800" cy="880607"/>
          </a:xfrm>
        </p:spPr>
        <p:txBody>
          <a:bodyPr>
            <a:noAutofit/>
          </a:bodyPr>
          <a:lstStyle/>
          <a:p>
            <a:pPr marL="0" indent="0">
              <a:buNone/>
            </a:pPr>
            <a:r>
              <a:rPr lang="en-US" b="1" dirty="0">
                <a:latin typeface="Arial" panose="020B0604020202020204" pitchFamily="34" charset="0"/>
                <a:cs typeface="Arial" panose="020B0604020202020204" pitchFamily="34" charset="0"/>
              </a:rPr>
              <a:t>Bicycle and Pedestrian</a:t>
            </a:r>
            <a:endParaRPr lang="en-US" b="1" dirty="0"/>
          </a:p>
        </p:txBody>
      </p:sp>
      <p:sp>
        <p:nvSpPr>
          <p:cNvPr id="5" name="Content Placeholder 8"/>
          <p:cNvSpPr txBox="1">
            <a:spLocks/>
          </p:cNvSpPr>
          <p:nvPr/>
        </p:nvSpPr>
        <p:spPr>
          <a:xfrm>
            <a:off x="101876" y="1955529"/>
            <a:ext cx="4114800" cy="1011634"/>
          </a:xfrm>
          <a:prstGeom prst="rect">
            <a:avLst/>
          </a:prstGeom>
        </p:spPr>
        <p:txBody>
          <a:bodyPr vert="horz" lIns="91322" tIns="45662" rIns="91322" bIns="45662"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200" dirty="0">
                <a:solidFill>
                  <a:srgbClr val="262626"/>
                </a:solidFill>
              </a:rPr>
              <a:t>This program constructs multi-use paths and other trails that are independent from a roadway. In addition, this program will meet future needs identified through the ongoing statewide bicycle and pedestrian planning efforts. </a:t>
            </a:r>
          </a:p>
        </p:txBody>
      </p:sp>
      <p:sp>
        <p:nvSpPr>
          <p:cNvPr id="6" name="Text Placeholder 12"/>
          <p:cNvSpPr txBox="1">
            <a:spLocks/>
          </p:cNvSpPr>
          <p:nvPr/>
        </p:nvSpPr>
        <p:spPr>
          <a:xfrm>
            <a:off x="101876" y="1677530"/>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purpose and need statement:</a:t>
            </a:r>
          </a:p>
        </p:txBody>
      </p:sp>
      <p:cxnSp>
        <p:nvCxnSpPr>
          <p:cNvPr id="7" name="Straight Connector 6"/>
          <p:cNvCxnSpPr/>
          <p:nvPr/>
        </p:nvCxnSpPr>
        <p:spPr>
          <a:xfrm>
            <a:off x="10187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5245" y="296716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9" name="Text Placeholder 12"/>
          <p:cNvSpPr txBox="1">
            <a:spLocks/>
          </p:cNvSpPr>
          <p:nvPr/>
        </p:nvSpPr>
        <p:spPr>
          <a:xfrm>
            <a:off x="101876" y="3069103"/>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performance:</a:t>
            </a:r>
          </a:p>
        </p:txBody>
      </p:sp>
      <p:grpSp>
        <p:nvGrpSpPr>
          <p:cNvPr id="10" name="Group 9"/>
          <p:cNvGrpSpPr/>
          <p:nvPr/>
        </p:nvGrpSpPr>
        <p:grpSpPr>
          <a:xfrm>
            <a:off x="197288" y="3397718"/>
            <a:ext cx="1510943" cy="345600"/>
            <a:chOff x="3665356" y="2014191"/>
            <a:chExt cx="1510943" cy="345600"/>
          </a:xfrm>
        </p:grpSpPr>
        <p:sp>
          <p:nvSpPr>
            <p:cNvPr id="11" name="Rectangle 10"/>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solidFill>
                    <a:srgbClr val="FFFFFF"/>
                  </a:solidFill>
                </a:rPr>
                <a:t>Tracker target</a:t>
              </a:r>
            </a:p>
          </p:txBody>
        </p:sp>
      </p:grpSp>
      <p:sp>
        <p:nvSpPr>
          <p:cNvPr id="13" name="Rectangle 12"/>
          <p:cNvSpPr/>
          <p:nvPr/>
        </p:nvSpPr>
        <p:spPr>
          <a:xfrm>
            <a:off x="1546854" y="342048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marL="0" lvl="1" defTabSz="532715">
              <a:lnSpc>
                <a:spcPct val="90000"/>
              </a:lnSpc>
              <a:spcBef>
                <a:spcPct val="0"/>
              </a:spcBef>
              <a:spcAft>
                <a:spcPct val="15000"/>
              </a:spcAft>
            </a:pPr>
            <a:r>
              <a:rPr lang="en-US" sz="1100" b="1" dirty="0">
                <a:solidFill>
                  <a:srgbClr val="262626">
                    <a:hueOff val="0"/>
                    <a:satOff val="0"/>
                    <a:lumOff val="0"/>
                    <a:alphaOff val="0"/>
                  </a:srgbClr>
                </a:solidFill>
              </a:rPr>
              <a:t>Under development</a:t>
            </a:r>
          </a:p>
        </p:txBody>
      </p:sp>
      <p:grpSp>
        <p:nvGrpSpPr>
          <p:cNvPr id="14" name="Group 13"/>
          <p:cNvGrpSpPr/>
          <p:nvPr/>
        </p:nvGrpSpPr>
        <p:grpSpPr>
          <a:xfrm>
            <a:off x="197288" y="3913800"/>
            <a:ext cx="1881556" cy="345600"/>
            <a:chOff x="6310812" y="2036955"/>
            <a:chExt cx="1881556" cy="345600"/>
          </a:xfrm>
        </p:grpSpPr>
        <p:sp>
          <p:nvSpPr>
            <p:cNvPr id="15" name="Rectangle 14"/>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solidFill>
                    <a:srgbClr val="FFFFFF"/>
                  </a:solidFill>
                </a:rPr>
                <a:t>PfP tool forecast</a:t>
              </a:r>
            </a:p>
          </p:txBody>
        </p:sp>
      </p:grpSp>
      <p:sp>
        <p:nvSpPr>
          <p:cNvPr id="17" name="Rectangle 16"/>
          <p:cNvSpPr/>
          <p:nvPr/>
        </p:nvSpPr>
        <p:spPr>
          <a:xfrm>
            <a:off x="1546854" y="3913810"/>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r>
              <a:rPr lang="en-US" sz="1100" b="1" dirty="0">
                <a:solidFill>
                  <a:srgbClr val="262626">
                    <a:hueOff val="0"/>
                    <a:satOff val="0"/>
                    <a:lumOff val="0"/>
                    <a:alphaOff val="0"/>
                  </a:srgbClr>
                </a:solidFill>
                <a:cs typeface="Arial" panose="020B0604020202020204" pitchFamily="34" charset="0"/>
              </a:rPr>
              <a:t>1,041 miles of off-road bicycle and pedestrian facilities</a:t>
            </a:r>
          </a:p>
        </p:txBody>
      </p:sp>
      <p:sp>
        <p:nvSpPr>
          <p:cNvPr id="18" name="Text Placeholder 10"/>
          <p:cNvSpPr txBox="1">
            <a:spLocks/>
          </p:cNvSpPr>
          <p:nvPr/>
        </p:nvSpPr>
        <p:spPr>
          <a:xfrm>
            <a:off x="197475" y="4856338"/>
            <a:ext cx="4092570" cy="343076"/>
          </a:xfrm>
          <a:prstGeom prst="rect">
            <a:avLst/>
          </a:prstGeom>
        </p:spPr>
        <p:txBody>
          <a:bodyPr lIns="0"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FY2019-2023 program budget:</a:t>
            </a:r>
          </a:p>
        </p:txBody>
      </p:sp>
      <p:sp>
        <p:nvSpPr>
          <p:cNvPr id="19" name="Text Placeholder 9"/>
          <p:cNvSpPr txBox="1">
            <a:spLocks/>
          </p:cNvSpPr>
          <p:nvPr/>
        </p:nvSpPr>
        <p:spPr>
          <a:xfrm>
            <a:off x="197475" y="5199424"/>
            <a:ext cx="4114800" cy="341896"/>
          </a:xfrm>
          <a:prstGeom prst="rect">
            <a:avLst/>
          </a:prstGeom>
        </p:spPr>
        <p:txBody>
          <a:bodyPr lIns="0" tIns="45662" rIns="0"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262626"/>
                </a:solidFill>
              </a:rPr>
              <a:t>$180. 6 million over </a:t>
            </a:r>
            <a:br>
              <a:rPr lang="en-US" sz="1600" b="1" dirty="0">
                <a:solidFill>
                  <a:srgbClr val="262626"/>
                </a:solidFill>
              </a:rPr>
            </a:br>
            <a:r>
              <a:rPr lang="en-US" sz="1600" b="1" dirty="0">
                <a:solidFill>
                  <a:srgbClr val="262626"/>
                </a:solidFill>
              </a:rPr>
              <a:t>five years</a:t>
            </a:r>
          </a:p>
        </p:txBody>
      </p:sp>
      <p:cxnSp>
        <p:nvCxnSpPr>
          <p:cNvPr id="20" name="Straight Connector 19"/>
          <p:cNvCxnSpPr/>
          <p:nvPr/>
        </p:nvCxnSpPr>
        <p:spPr>
          <a:xfrm>
            <a:off x="101876" y="4780644"/>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24" name="Content Placeholder 2"/>
          <p:cNvSpPr>
            <a:spLocks noGrp="1"/>
          </p:cNvSpPr>
          <p:nvPr>
            <p:ph sz="half" idx="1"/>
          </p:nvPr>
        </p:nvSpPr>
        <p:spPr>
          <a:xfrm>
            <a:off x="4885895" y="725567"/>
            <a:ext cx="4114800" cy="880607"/>
          </a:xfrm>
        </p:spPr>
        <p:txBody>
          <a:bodyPr>
            <a:normAutofit/>
          </a:bodyPr>
          <a:lstStyle/>
          <a:p>
            <a:pPr marL="0" indent="0">
              <a:buNone/>
            </a:pPr>
            <a:r>
              <a:rPr lang="en-US" b="1" dirty="0">
                <a:latin typeface="Arial" panose="020B0604020202020204" pitchFamily="34" charset="0"/>
                <a:cs typeface="Arial" panose="020B0604020202020204" pitchFamily="34" charset="0"/>
              </a:rPr>
              <a:t>Capacity</a:t>
            </a:r>
            <a:endParaRPr lang="en-US" b="1" dirty="0"/>
          </a:p>
        </p:txBody>
      </p:sp>
      <p:sp>
        <p:nvSpPr>
          <p:cNvPr id="25" name="Content Placeholder 8"/>
          <p:cNvSpPr txBox="1">
            <a:spLocks/>
          </p:cNvSpPr>
          <p:nvPr/>
        </p:nvSpPr>
        <p:spPr>
          <a:xfrm>
            <a:off x="4885895" y="1955529"/>
            <a:ext cx="4114800" cy="1011634"/>
          </a:xfrm>
          <a:prstGeom prst="rect">
            <a:avLst/>
          </a:prstGeom>
        </p:spPr>
        <p:txBody>
          <a:bodyPr vert="horz" lIns="91322" tIns="45662" rIns="91322" bIns="45662"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200">
                <a:solidFill>
                  <a:srgbClr val="262626"/>
                </a:solidFill>
              </a:rPr>
              <a:t>This program adds new connections or expands the existing transportation network. </a:t>
            </a:r>
            <a:endParaRPr lang="en-US" sz="1200" dirty="0">
              <a:solidFill>
                <a:srgbClr val="262626"/>
              </a:solidFill>
            </a:endParaRPr>
          </a:p>
        </p:txBody>
      </p:sp>
      <p:sp>
        <p:nvSpPr>
          <p:cNvPr id="26" name="Text Placeholder 12"/>
          <p:cNvSpPr txBox="1">
            <a:spLocks/>
          </p:cNvSpPr>
          <p:nvPr/>
        </p:nvSpPr>
        <p:spPr>
          <a:xfrm>
            <a:off x="4885895" y="1677530"/>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purpose and need statement:</a:t>
            </a:r>
          </a:p>
        </p:txBody>
      </p:sp>
      <p:sp>
        <p:nvSpPr>
          <p:cNvPr id="27" name="Text Placeholder 12"/>
          <p:cNvSpPr txBox="1">
            <a:spLocks/>
          </p:cNvSpPr>
          <p:nvPr/>
        </p:nvSpPr>
        <p:spPr>
          <a:xfrm>
            <a:off x="4885895" y="3069103"/>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performance:</a:t>
            </a:r>
          </a:p>
        </p:txBody>
      </p:sp>
      <p:grpSp>
        <p:nvGrpSpPr>
          <p:cNvPr id="28" name="Group 27"/>
          <p:cNvGrpSpPr/>
          <p:nvPr/>
        </p:nvGrpSpPr>
        <p:grpSpPr>
          <a:xfrm>
            <a:off x="4981318" y="3397718"/>
            <a:ext cx="1510943" cy="345600"/>
            <a:chOff x="3665356" y="2014191"/>
            <a:chExt cx="1510943" cy="345600"/>
          </a:xfrm>
        </p:grpSpPr>
        <p:sp>
          <p:nvSpPr>
            <p:cNvPr id="29" name="Rectangle 28"/>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29"/>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solidFill>
                    <a:srgbClr val="FFFFFF"/>
                  </a:solidFill>
                </a:rPr>
                <a:t>Tracker target</a:t>
              </a:r>
            </a:p>
          </p:txBody>
        </p:sp>
      </p:grpSp>
      <p:sp>
        <p:nvSpPr>
          <p:cNvPr id="31" name="Rectangle 30"/>
          <p:cNvSpPr/>
          <p:nvPr/>
        </p:nvSpPr>
        <p:spPr>
          <a:xfrm>
            <a:off x="6330873" y="342048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marL="0" lvl="1" defTabSz="532715">
              <a:lnSpc>
                <a:spcPct val="90000"/>
              </a:lnSpc>
              <a:spcBef>
                <a:spcPct val="0"/>
              </a:spcBef>
              <a:spcAft>
                <a:spcPct val="15000"/>
              </a:spcAft>
            </a:pPr>
            <a:r>
              <a:rPr lang="en-US" sz="1100" b="1" dirty="0">
                <a:solidFill>
                  <a:srgbClr val="262626">
                    <a:hueOff val="0"/>
                    <a:satOff val="0"/>
                    <a:lumOff val="0"/>
                    <a:alphaOff val="0"/>
                  </a:srgbClr>
                </a:solidFill>
              </a:rPr>
              <a:t>Not established in Tracker</a:t>
            </a:r>
          </a:p>
        </p:txBody>
      </p:sp>
      <p:grpSp>
        <p:nvGrpSpPr>
          <p:cNvPr id="32" name="Group 31"/>
          <p:cNvGrpSpPr/>
          <p:nvPr/>
        </p:nvGrpSpPr>
        <p:grpSpPr>
          <a:xfrm>
            <a:off x="4981307" y="3913800"/>
            <a:ext cx="1881556" cy="345600"/>
            <a:chOff x="6310812" y="2036955"/>
            <a:chExt cx="1881556" cy="345600"/>
          </a:xfrm>
        </p:grpSpPr>
        <p:sp>
          <p:nvSpPr>
            <p:cNvPr id="33" name="Rectangle 32"/>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Rectangle 33"/>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solidFill>
                    <a:srgbClr val="FFFFFF"/>
                  </a:solidFill>
                </a:rPr>
                <a:t>PfP tool forecast</a:t>
              </a:r>
            </a:p>
          </p:txBody>
        </p:sp>
      </p:grpSp>
      <p:sp>
        <p:nvSpPr>
          <p:cNvPr id="35" name="Rectangle 34"/>
          <p:cNvSpPr/>
          <p:nvPr/>
        </p:nvSpPr>
        <p:spPr>
          <a:xfrm>
            <a:off x="6330873" y="3913810"/>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r>
              <a:rPr lang="en-US" sz="1100" b="1" dirty="0">
                <a:solidFill>
                  <a:srgbClr val="262626">
                    <a:hueOff val="0"/>
                    <a:satOff val="0"/>
                    <a:lumOff val="0"/>
                    <a:alphaOff val="0"/>
                  </a:srgbClr>
                </a:solidFill>
                <a:cs typeface="Arial" panose="020B0604020202020204" pitchFamily="34" charset="0"/>
              </a:rPr>
              <a:t>Not forecasted in PfP tool</a:t>
            </a:r>
            <a:endParaRPr lang="en-US" sz="1100" b="1" dirty="0">
              <a:solidFill>
                <a:srgbClr val="FF0000"/>
              </a:solidFill>
            </a:endParaRPr>
          </a:p>
        </p:txBody>
      </p:sp>
      <p:sp>
        <p:nvSpPr>
          <p:cNvPr id="36" name="Text Placeholder 10"/>
          <p:cNvSpPr txBox="1">
            <a:spLocks/>
          </p:cNvSpPr>
          <p:nvPr/>
        </p:nvSpPr>
        <p:spPr>
          <a:xfrm>
            <a:off x="4981494" y="4856338"/>
            <a:ext cx="4092570" cy="343076"/>
          </a:xfrm>
          <a:prstGeom prst="rect">
            <a:avLst/>
          </a:prstGeom>
        </p:spPr>
        <p:txBody>
          <a:bodyPr lIns="0"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FY2019-2023 program budget:</a:t>
            </a:r>
          </a:p>
        </p:txBody>
      </p:sp>
      <p:sp>
        <p:nvSpPr>
          <p:cNvPr id="37" name="Text Placeholder 9"/>
          <p:cNvSpPr txBox="1">
            <a:spLocks/>
          </p:cNvSpPr>
          <p:nvPr/>
        </p:nvSpPr>
        <p:spPr>
          <a:xfrm>
            <a:off x="4981494" y="5199424"/>
            <a:ext cx="4114800" cy="341896"/>
          </a:xfrm>
          <a:prstGeom prst="rect">
            <a:avLst/>
          </a:prstGeom>
        </p:spPr>
        <p:txBody>
          <a:bodyPr lIns="0" tIns="45662" rIns="0"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262626"/>
                </a:solidFill>
              </a:rPr>
              <a:t>$308.1 million over </a:t>
            </a:r>
            <a:br>
              <a:rPr lang="en-US" sz="1600" b="1" dirty="0">
                <a:solidFill>
                  <a:srgbClr val="262626"/>
                </a:solidFill>
              </a:rPr>
            </a:br>
            <a:r>
              <a:rPr lang="en-US" sz="1600" b="1" dirty="0">
                <a:solidFill>
                  <a:srgbClr val="262626"/>
                </a:solidFill>
              </a:rPr>
              <a:t>five years</a:t>
            </a:r>
          </a:p>
        </p:txBody>
      </p:sp>
      <p:cxnSp>
        <p:nvCxnSpPr>
          <p:cNvPr id="40" name="Straight Connector 39"/>
          <p:cNvCxnSpPr/>
          <p:nvPr/>
        </p:nvCxnSpPr>
        <p:spPr>
          <a:xfrm>
            <a:off x="481252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885895" y="296716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812526" y="4780644"/>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981311" y="4433741"/>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62" tIns="45662" rIns="91322" bIns="45662" rtlCol="0" anchor="ctr"/>
          <a:lstStyle/>
          <a:p>
            <a:r>
              <a:rPr lang="en-US" sz="1200" b="1" dirty="0">
                <a:solidFill>
                  <a:srgbClr val="FFFFFF"/>
                </a:solidFill>
              </a:rPr>
              <a:t>Other indicators</a:t>
            </a:r>
          </a:p>
        </p:txBody>
      </p:sp>
      <p:sp>
        <p:nvSpPr>
          <p:cNvPr id="44" name="Rectangle 43"/>
          <p:cNvSpPr/>
          <p:nvPr/>
        </p:nvSpPr>
        <p:spPr>
          <a:xfrm>
            <a:off x="6330873" y="4418046"/>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ctr" anchorCtr="0">
            <a:noAutofit/>
          </a:bodyPr>
          <a:lstStyle/>
          <a:p>
            <a:pPr marL="0" lvl="1" defTabSz="532715">
              <a:lnSpc>
                <a:spcPct val="90000"/>
              </a:lnSpc>
              <a:spcBef>
                <a:spcPct val="0"/>
              </a:spcBef>
              <a:spcAft>
                <a:spcPct val="15000"/>
              </a:spcAft>
            </a:pPr>
            <a:r>
              <a:rPr lang="en-US" sz="1100" b="1" dirty="0">
                <a:solidFill>
                  <a:srgbClr val="262626"/>
                </a:solidFill>
              </a:rPr>
              <a:t>To be determined</a:t>
            </a:r>
          </a:p>
        </p:txBody>
      </p:sp>
      <p:sp>
        <p:nvSpPr>
          <p:cNvPr id="39" name="Rectangle 38"/>
          <p:cNvSpPr/>
          <p:nvPr/>
        </p:nvSpPr>
        <p:spPr>
          <a:xfrm>
            <a:off x="197475" y="4424143"/>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62" tIns="45662" rIns="91322" bIns="45662" rtlCol="0" anchor="ctr"/>
          <a:lstStyle/>
          <a:p>
            <a:r>
              <a:rPr lang="en-US" sz="1200" b="1" dirty="0">
                <a:solidFill>
                  <a:srgbClr val="FFFFFF"/>
                </a:solidFill>
              </a:rPr>
              <a:t>Other indicators</a:t>
            </a:r>
          </a:p>
        </p:txBody>
      </p:sp>
      <p:sp>
        <p:nvSpPr>
          <p:cNvPr id="45" name="Rectangle 44"/>
          <p:cNvSpPr/>
          <p:nvPr/>
        </p:nvSpPr>
        <p:spPr>
          <a:xfrm>
            <a:off x="1546853" y="4424143"/>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ctr" anchorCtr="0">
            <a:noAutofit/>
          </a:bodyPr>
          <a:lstStyle/>
          <a:p>
            <a:pPr marL="0" lvl="1" defTabSz="532715">
              <a:lnSpc>
                <a:spcPct val="90000"/>
              </a:lnSpc>
              <a:spcBef>
                <a:spcPct val="0"/>
              </a:spcBef>
              <a:spcAft>
                <a:spcPct val="15000"/>
              </a:spcAft>
            </a:pPr>
            <a:r>
              <a:rPr lang="en-US" sz="1100" b="1" dirty="0">
                <a:solidFill>
                  <a:srgbClr val="262626"/>
                </a:solidFill>
              </a:rPr>
              <a:t>To be determined</a:t>
            </a:r>
          </a:p>
        </p:txBody>
      </p:sp>
    </p:spTree>
    <p:extLst>
      <p:ext uri="{BB962C8B-B14F-4D97-AF65-F5344CB8AC3E}">
        <p14:creationId xmlns:p14="http://schemas.microsoft.com/office/powerpoint/2010/main" val="20073879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p:cNvSpPr>
            <a:spLocks noGrp="1"/>
          </p:cNvSpPr>
          <p:nvPr>
            <p:ph type="title"/>
          </p:nvPr>
        </p:nvSpPr>
        <p:spPr>
          <a:xfrm>
            <a:off x="101877" y="76354"/>
            <a:ext cx="8972185" cy="572257"/>
          </a:xfrm>
        </p:spPr>
        <p:txBody>
          <a:bodyPr/>
          <a:lstStyle/>
          <a:p>
            <a:r>
              <a:rPr lang="en-US" dirty="0">
                <a:solidFill>
                  <a:schemeClr val="tx1">
                    <a:lumMod val="90000"/>
                    <a:lumOff val="10000"/>
                  </a:schemeClr>
                </a:solidFill>
                <a:latin typeface="Arial" panose="020B0604020202020204" pitchFamily="34" charset="0"/>
                <a:cs typeface="Arial" panose="020B0604020202020204" pitchFamily="34" charset="0"/>
              </a:rPr>
              <a:t>Expansion programs for MBTA     </a:t>
            </a:r>
            <a:endParaRPr lang="en-US" dirty="0"/>
          </a:p>
        </p:txBody>
      </p:sp>
      <p:sp>
        <p:nvSpPr>
          <p:cNvPr id="3" name="Content Placeholder 2"/>
          <p:cNvSpPr>
            <a:spLocks noGrp="1"/>
          </p:cNvSpPr>
          <p:nvPr>
            <p:ph sz="half" idx="1"/>
          </p:nvPr>
        </p:nvSpPr>
        <p:spPr>
          <a:xfrm>
            <a:off x="101876" y="725567"/>
            <a:ext cx="4114800" cy="880607"/>
          </a:xfrm>
        </p:spPr>
        <p:txBody>
          <a:bodyPr>
            <a:noAutofit/>
          </a:bodyPr>
          <a:lstStyle/>
          <a:p>
            <a:pPr marL="0" indent="0">
              <a:buNone/>
            </a:pPr>
            <a:r>
              <a:rPr lang="en-US" b="1" dirty="0">
                <a:solidFill>
                  <a:schemeClr val="tx1">
                    <a:lumMod val="90000"/>
                    <a:lumOff val="10000"/>
                  </a:schemeClr>
                </a:solidFill>
                <a:latin typeface="Arial" panose="020B0604020202020204" pitchFamily="34" charset="0"/>
                <a:cs typeface="Arial" panose="020B0604020202020204" pitchFamily="34" charset="0"/>
              </a:rPr>
              <a:t>Expansion Projects</a:t>
            </a:r>
            <a:endParaRPr lang="en-US" b="1" dirty="0"/>
          </a:p>
        </p:txBody>
      </p:sp>
      <p:sp>
        <p:nvSpPr>
          <p:cNvPr id="24" name="Content Placeholder 2"/>
          <p:cNvSpPr>
            <a:spLocks noGrp="1"/>
          </p:cNvSpPr>
          <p:nvPr>
            <p:ph sz="half" idx="2"/>
          </p:nvPr>
        </p:nvSpPr>
        <p:spPr>
          <a:xfrm>
            <a:off x="4885895" y="725567"/>
            <a:ext cx="4114800" cy="880607"/>
          </a:xfrm>
        </p:spPr>
        <p:txBody>
          <a:bodyPr>
            <a:normAutofit/>
          </a:bodyPr>
          <a:lstStyle/>
          <a:p>
            <a:pPr marL="0" indent="0">
              <a:buNone/>
            </a:pPr>
            <a:r>
              <a:rPr lang="en-US" b="1" dirty="0">
                <a:solidFill>
                  <a:schemeClr val="tx1">
                    <a:lumMod val="90000"/>
                    <a:lumOff val="10000"/>
                  </a:schemeClr>
                </a:solidFill>
                <a:latin typeface="Arial" panose="020B0604020202020204" pitchFamily="34" charset="0"/>
                <a:cs typeface="Arial" panose="020B0604020202020204" pitchFamily="34" charset="0"/>
              </a:rPr>
              <a:t>Green Line Extension</a:t>
            </a:r>
            <a:endParaRPr lang="en-US" b="1" dirty="0"/>
          </a:p>
        </p:txBody>
      </p:sp>
      <p:sp>
        <p:nvSpPr>
          <p:cNvPr id="5" name="Content Placeholder 8"/>
          <p:cNvSpPr txBox="1">
            <a:spLocks/>
          </p:cNvSpPr>
          <p:nvPr/>
        </p:nvSpPr>
        <p:spPr>
          <a:xfrm>
            <a:off x="101876" y="1955528"/>
            <a:ext cx="4114800" cy="1292998"/>
          </a:xfrm>
          <a:prstGeom prst="rect">
            <a:avLst/>
          </a:prstGeom>
        </p:spPr>
        <p:txBody>
          <a:bodyPr vert="horz" lIns="91322" tIns="45662" rIns="91322" bIns="45662"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200" dirty="0">
                <a:solidFill>
                  <a:srgbClr val="262626"/>
                </a:solidFill>
              </a:rPr>
              <a:t>This program makes </a:t>
            </a:r>
            <a:r>
              <a:rPr lang="en-US" sz="1200">
                <a:solidFill>
                  <a:srgbClr val="262626"/>
                </a:solidFill>
              </a:rPr>
              <a:t>investments in targeted </a:t>
            </a:r>
            <a:r>
              <a:rPr lang="en-US" sz="1200" dirty="0">
                <a:solidFill>
                  <a:srgbClr val="262626"/>
                </a:solidFill>
              </a:rPr>
              <a:t>expansions in order to improve access to transit, including the Silver Line to Chelsea and Blue Hill Avenue Station on the Fairmount Line and South Coast Rail.</a:t>
            </a:r>
          </a:p>
        </p:txBody>
      </p:sp>
      <p:sp>
        <p:nvSpPr>
          <p:cNvPr id="6" name="Text Placeholder 12"/>
          <p:cNvSpPr txBox="1">
            <a:spLocks/>
          </p:cNvSpPr>
          <p:nvPr/>
        </p:nvSpPr>
        <p:spPr>
          <a:xfrm>
            <a:off x="101876" y="1677530"/>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purpose and need statement:</a:t>
            </a:r>
          </a:p>
        </p:txBody>
      </p:sp>
      <p:cxnSp>
        <p:nvCxnSpPr>
          <p:cNvPr id="7" name="Straight Connector 6"/>
          <p:cNvCxnSpPr/>
          <p:nvPr/>
        </p:nvCxnSpPr>
        <p:spPr>
          <a:xfrm>
            <a:off x="10187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5245" y="336205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9" name="Text Placeholder 12"/>
          <p:cNvSpPr txBox="1">
            <a:spLocks/>
          </p:cNvSpPr>
          <p:nvPr/>
        </p:nvSpPr>
        <p:spPr>
          <a:xfrm>
            <a:off x="101876" y="3463993"/>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performance:</a:t>
            </a:r>
          </a:p>
        </p:txBody>
      </p:sp>
      <p:grpSp>
        <p:nvGrpSpPr>
          <p:cNvPr id="10" name="Group 9"/>
          <p:cNvGrpSpPr/>
          <p:nvPr/>
        </p:nvGrpSpPr>
        <p:grpSpPr>
          <a:xfrm>
            <a:off x="197288" y="3792609"/>
            <a:ext cx="1510943" cy="345600"/>
            <a:chOff x="3665356" y="2014191"/>
            <a:chExt cx="1510943" cy="345600"/>
          </a:xfrm>
        </p:grpSpPr>
        <p:sp>
          <p:nvSpPr>
            <p:cNvPr id="11" name="Rectangle 10"/>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solidFill>
                    <a:srgbClr val="FFFFFF"/>
                  </a:solidFill>
                </a:rPr>
                <a:t>Tracker target</a:t>
              </a:r>
            </a:p>
          </p:txBody>
        </p:sp>
      </p:grpSp>
      <p:sp>
        <p:nvSpPr>
          <p:cNvPr id="13" name="Rectangle 12"/>
          <p:cNvSpPr/>
          <p:nvPr/>
        </p:nvSpPr>
        <p:spPr>
          <a:xfrm>
            <a:off x="1546854" y="381537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marL="0" lvl="1" defTabSz="532715">
              <a:lnSpc>
                <a:spcPct val="90000"/>
              </a:lnSpc>
              <a:spcBef>
                <a:spcPct val="0"/>
              </a:spcBef>
              <a:spcAft>
                <a:spcPct val="15000"/>
              </a:spcAft>
            </a:pPr>
            <a:r>
              <a:rPr lang="en-US" sz="1100" b="1" dirty="0">
                <a:solidFill>
                  <a:srgbClr val="262626">
                    <a:hueOff val="0"/>
                    <a:satOff val="0"/>
                    <a:lumOff val="0"/>
                    <a:alphaOff val="0"/>
                  </a:srgbClr>
                </a:solidFill>
              </a:rPr>
              <a:t>Not established in Tracker</a:t>
            </a:r>
          </a:p>
        </p:txBody>
      </p:sp>
      <p:grpSp>
        <p:nvGrpSpPr>
          <p:cNvPr id="14" name="Group 13"/>
          <p:cNvGrpSpPr/>
          <p:nvPr/>
        </p:nvGrpSpPr>
        <p:grpSpPr>
          <a:xfrm>
            <a:off x="197288" y="4300670"/>
            <a:ext cx="1881556" cy="345600"/>
            <a:chOff x="6310812" y="2036955"/>
            <a:chExt cx="1881556" cy="345600"/>
          </a:xfrm>
        </p:grpSpPr>
        <p:sp>
          <p:nvSpPr>
            <p:cNvPr id="15" name="Rectangle 14"/>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solidFill>
                    <a:srgbClr val="FFFFFF"/>
                  </a:solidFill>
                </a:rPr>
                <a:t>PfP tool forecast</a:t>
              </a:r>
            </a:p>
          </p:txBody>
        </p:sp>
      </p:grpSp>
      <p:sp>
        <p:nvSpPr>
          <p:cNvPr id="17" name="Rectangle 16"/>
          <p:cNvSpPr/>
          <p:nvPr/>
        </p:nvSpPr>
        <p:spPr>
          <a:xfrm>
            <a:off x="1546854" y="4300680"/>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r>
              <a:rPr lang="en-US" sz="1100" b="1" dirty="0">
                <a:solidFill>
                  <a:srgbClr val="262626"/>
                </a:solidFill>
                <a:cs typeface="Arial" panose="020B0604020202020204" pitchFamily="34" charset="0"/>
              </a:rPr>
              <a:t>Not forecasted in PfP</a:t>
            </a:r>
          </a:p>
        </p:txBody>
      </p:sp>
      <p:sp>
        <p:nvSpPr>
          <p:cNvPr id="18" name="Text Placeholder 10"/>
          <p:cNvSpPr txBox="1">
            <a:spLocks/>
          </p:cNvSpPr>
          <p:nvPr/>
        </p:nvSpPr>
        <p:spPr>
          <a:xfrm>
            <a:off x="197475" y="5251229"/>
            <a:ext cx="4092570" cy="343076"/>
          </a:xfrm>
          <a:prstGeom prst="rect">
            <a:avLst/>
          </a:prstGeom>
        </p:spPr>
        <p:txBody>
          <a:bodyPr lIns="0"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FY2019-2023 program budget:</a:t>
            </a:r>
          </a:p>
        </p:txBody>
      </p:sp>
      <p:sp>
        <p:nvSpPr>
          <p:cNvPr id="19" name="Text Placeholder 9"/>
          <p:cNvSpPr txBox="1">
            <a:spLocks/>
          </p:cNvSpPr>
          <p:nvPr/>
        </p:nvSpPr>
        <p:spPr>
          <a:xfrm>
            <a:off x="197475" y="5594315"/>
            <a:ext cx="4114800" cy="341896"/>
          </a:xfrm>
          <a:prstGeom prst="rect">
            <a:avLst/>
          </a:prstGeom>
        </p:spPr>
        <p:txBody>
          <a:bodyPr lIns="0" tIns="45662" rIns="0"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262626"/>
                </a:solidFill>
              </a:rPr>
              <a:t>$58.0 million over </a:t>
            </a:r>
            <a:br>
              <a:rPr lang="en-US" sz="1600" b="1" dirty="0">
                <a:solidFill>
                  <a:srgbClr val="262626"/>
                </a:solidFill>
              </a:rPr>
            </a:br>
            <a:r>
              <a:rPr lang="en-US" sz="1600" b="1" dirty="0">
                <a:solidFill>
                  <a:srgbClr val="262626"/>
                </a:solidFill>
              </a:rPr>
              <a:t>five years</a:t>
            </a:r>
          </a:p>
        </p:txBody>
      </p:sp>
      <p:cxnSp>
        <p:nvCxnSpPr>
          <p:cNvPr id="20" name="Straight Connector 19"/>
          <p:cNvCxnSpPr/>
          <p:nvPr/>
        </p:nvCxnSpPr>
        <p:spPr>
          <a:xfrm>
            <a:off x="101876" y="5175535"/>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25" name="Content Placeholder 8"/>
          <p:cNvSpPr txBox="1">
            <a:spLocks/>
          </p:cNvSpPr>
          <p:nvPr/>
        </p:nvSpPr>
        <p:spPr>
          <a:xfrm>
            <a:off x="4885895" y="1955528"/>
            <a:ext cx="4114800" cy="1292998"/>
          </a:xfrm>
          <a:prstGeom prst="rect">
            <a:avLst/>
          </a:prstGeom>
        </p:spPr>
        <p:txBody>
          <a:bodyPr vert="horz" lIns="91322" tIns="45662" rIns="91322" bIns="45662"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The Green Line Extension program includes the vehicles, stations and infrastructure to extend the Green Line from a relocated Lechmere Station in East Cambridge to Union Square in Somerville and College Avenue in Medford.</a:t>
            </a:r>
          </a:p>
          <a:p>
            <a:pPr marL="0" indent="0">
              <a:buClr>
                <a:srgbClr val="005878"/>
              </a:buClr>
              <a:buNone/>
            </a:pPr>
            <a:endParaRPr lang="en-US" sz="1200" dirty="0">
              <a:solidFill>
                <a:srgbClr val="262626"/>
              </a:solidFill>
            </a:endParaRPr>
          </a:p>
        </p:txBody>
      </p:sp>
      <p:sp>
        <p:nvSpPr>
          <p:cNvPr id="26" name="Text Placeholder 12"/>
          <p:cNvSpPr txBox="1">
            <a:spLocks/>
          </p:cNvSpPr>
          <p:nvPr/>
        </p:nvSpPr>
        <p:spPr>
          <a:xfrm>
            <a:off x="4885895" y="1677530"/>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purpose and need statement:</a:t>
            </a:r>
          </a:p>
        </p:txBody>
      </p:sp>
      <p:sp>
        <p:nvSpPr>
          <p:cNvPr id="27" name="Text Placeholder 12"/>
          <p:cNvSpPr txBox="1">
            <a:spLocks/>
          </p:cNvSpPr>
          <p:nvPr/>
        </p:nvSpPr>
        <p:spPr>
          <a:xfrm>
            <a:off x="4885895" y="3463993"/>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performance:</a:t>
            </a:r>
          </a:p>
        </p:txBody>
      </p:sp>
      <p:grpSp>
        <p:nvGrpSpPr>
          <p:cNvPr id="28" name="Group 27"/>
          <p:cNvGrpSpPr/>
          <p:nvPr/>
        </p:nvGrpSpPr>
        <p:grpSpPr>
          <a:xfrm>
            <a:off x="4981318" y="3792609"/>
            <a:ext cx="1510943" cy="345600"/>
            <a:chOff x="3665356" y="2014191"/>
            <a:chExt cx="1510943" cy="345600"/>
          </a:xfrm>
        </p:grpSpPr>
        <p:sp>
          <p:nvSpPr>
            <p:cNvPr id="29" name="Rectangle 28"/>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29"/>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solidFill>
                    <a:srgbClr val="FFFFFF"/>
                  </a:solidFill>
                </a:rPr>
                <a:t>Tracker target</a:t>
              </a:r>
            </a:p>
          </p:txBody>
        </p:sp>
      </p:grpSp>
      <p:sp>
        <p:nvSpPr>
          <p:cNvPr id="31" name="Rectangle 30"/>
          <p:cNvSpPr/>
          <p:nvPr/>
        </p:nvSpPr>
        <p:spPr>
          <a:xfrm>
            <a:off x="6330873" y="381537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marL="0" lvl="1" defTabSz="532715">
              <a:lnSpc>
                <a:spcPct val="90000"/>
              </a:lnSpc>
              <a:spcBef>
                <a:spcPct val="0"/>
              </a:spcBef>
              <a:spcAft>
                <a:spcPct val="15000"/>
              </a:spcAft>
            </a:pPr>
            <a:r>
              <a:rPr lang="en-US" sz="1100" b="1" dirty="0">
                <a:solidFill>
                  <a:srgbClr val="262626">
                    <a:hueOff val="0"/>
                    <a:satOff val="0"/>
                    <a:lumOff val="0"/>
                    <a:alphaOff val="0"/>
                  </a:srgbClr>
                </a:solidFill>
              </a:rPr>
              <a:t>Not established in Tracker</a:t>
            </a:r>
          </a:p>
        </p:txBody>
      </p:sp>
      <p:grpSp>
        <p:nvGrpSpPr>
          <p:cNvPr id="32" name="Group 31"/>
          <p:cNvGrpSpPr/>
          <p:nvPr/>
        </p:nvGrpSpPr>
        <p:grpSpPr>
          <a:xfrm>
            <a:off x="4981307" y="4300670"/>
            <a:ext cx="1881556" cy="345600"/>
            <a:chOff x="6310812" y="2036955"/>
            <a:chExt cx="1881556" cy="345600"/>
          </a:xfrm>
        </p:grpSpPr>
        <p:sp>
          <p:nvSpPr>
            <p:cNvPr id="33" name="Rectangle 32"/>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Rectangle 33"/>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solidFill>
                    <a:srgbClr val="FFFFFF"/>
                  </a:solidFill>
                </a:rPr>
                <a:t>PfP tool forecast</a:t>
              </a:r>
            </a:p>
          </p:txBody>
        </p:sp>
      </p:grpSp>
      <p:sp>
        <p:nvSpPr>
          <p:cNvPr id="35" name="Rectangle 34"/>
          <p:cNvSpPr/>
          <p:nvPr/>
        </p:nvSpPr>
        <p:spPr>
          <a:xfrm>
            <a:off x="6330873" y="4300680"/>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r>
              <a:rPr lang="en-US" sz="1100" b="1" dirty="0">
                <a:solidFill>
                  <a:srgbClr val="262626">
                    <a:hueOff val="0"/>
                    <a:satOff val="0"/>
                    <a:lumOff val="0"/>
                    <a:alphaOff val="0"/>
                  </a:srgbClr>
                </a:solidFill>
                <a:cs typeface="Arial" panose="020B0604020202020204" pitchFamily="34" charset="0"/>
              </a:rPr>
              <a:t>Not forecasted in PfP tool</a:t>
            </a:r>
            <a:endParaRPr lang="en-US" sz="1100" b="1" dirty="0">
              <a:solidFill>
                <a:srgbClr val="FF0000"/>
              </a:solidFill>
            </a:endParaRPr>
          </a:p>
        </p:txBody>
      </p:sp>
      <p:sp>
        <p:nvSpPr>
          <p:cNvPr id="36" name="Text Placeholder 10"/>
          <p:cNvSpPr txBox="1">
            <a:spLocks/>
          </p:cNvSpPr>
          <p:nvPr/>
        </p:nvSpPr>
        <p:spPr>
          <a:xfrm>
            <a:off x="4981494" y="5251229"/>
            <a:ext cx="4092570" cy="343076"/>
          </a:xfrm>
          <a:prstGeom prst="rect">
            <a:avLst/>
          </a:prstGeom>
        </p:spPr>
        <p:txBody>
          <a:bodyPr lIns="0"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FY2019-2023 program budget:</a:t>
            </a:r>
          </a:p>
        </p:txBody>
      </p:sp>
      <p:sp>
        <p:nvSpPr>
          <p:cNvPr id="37" name="Text Placeholder 9"/>
          <p:cNvSpPr txBox="1">
            <a:spLocks/>
          </p:cNvSpPr>
          <p:nvPr/>
        </p:nvSpPr>
        <p:spPr>
          <a:xfrm>
            <a:off x="4981494" y="5594315"/>
            <a:ext cx="4114800" cy="341896"/>
          </a:xfrm>
          <a:prstGeom prst="rect">
            <a:avLst/>
          </a:prstGeom>
        </p:spPr>
        <p:txBody>
          <a:bodyPr lIns="0" tIns="45662" rIns="0"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262626"/>
                </a:solidFill>
              </a:rPr>
              <a:t>$1,364.5 million over </a:t>
            </a:r>
            <a:br>
              <a:rPr lang="en-US" sz="1600" b="1" dirty="0">
                <a:solidFill>
                  <a:srgbClr val="262626"/>
                </a:solidFill>
              </a:rPr>
            </a:br>
            <a:r>
              <a:rPr lang="en-US" sz="1600" b="1" dirty="0">
                <a:solidFill>
                  <a:srgbClr val="262626"/>
                </a:solidFill>
              </a:rPr>
              <a:t>five years</a:t>
            </a:r>
          </a:p>
        </p:txBody>
      </p:sp>
      <p:cxnSp>
        <p:nvCxnSpPr>
          <p:cNvPr id="40" name="Straight Connector 39"/>
          <p:cNvCxnSpPr/>
          <p:nvPr/>
        </p:nvCxnSpPr>
        <p:spPr>
          <a:xfrm>
            <a:off x="481252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885895" y="336205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812526" y="5175535"/>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197291" y="4829513"/>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62" tIns="45662" rIns="91322" bIns="45662" rtlCol="0" anchor="ctr"/>
          <a:lstStyle/>
          <a:p>
            <a:r>
              <a:rPr lang="en-US" sz="1200" b="1" dirty="0">
                <a:solidFill>
                  <a:srgbClr val="FFFFFF"/>
                </a:solidFill>
              </a:rPr>
              <a:t>Other indicators</a:t>
            </a:r>
          </a:p>
        </p:txBody>
      </p:sp>
      <p:sp>
        <p:nvSpPr>
          <p:cNvPr id="47" name="Rectangle 46"/>
          <p:cNvSpPr/>
          <p:nvPr/>
        </p:nvSpPr>
        <p:spPr>
          <a:xfrm>
            <a:off x="4981311" y="4828632"/>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62" tIns="45662" rIns="91322" bIns="45662" rtlCol="0" anchor="ctr"/>
          <a:lstStyle/>
          <a:p>
            <a:r>
              <a:rPr lang="en-US" sz="1200" b="1" dirty="0">
                <a:solidFill>
                  <a:srgbClr val="FFFFFF"/>
                </a:solidFill>
              </a:rPr>
              <a:t>Other indicators</a:t>
            </a:r>
          </a:p>
        </p:txBody>
      </p:sp>
      <p:sp>
        <p:nvSpPr>
          <p:cNvPr id="48" name="Rectangle 47"/>
          <p:cNvSpPr/>
          <p:nvPr/>
        </p:nvSpPr>
        <p:spPr>
          <a:xfrm>
            <a:off x="6330873" y="4812937"/>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ctr" anchorCtr="0">
            <a:noAutofit/>
          </a:bodyPr>
          <a:lstStyle/>
          <a:p>
            <a:pPr marL="0" lvl="1" defTabSz="532715">
              <a:lnSpc>
                <a:spcPct val="90000"/>
              </a:lnSpc>
              <a:spcBef>
                <a:spcPct val="0"/>
              </a:spcBef>
              <a:spcAft>
                <a:spcPct val="15000"/>
              </a:spcAft>
            </a:pPr>
            <a:r>
              <a:rPr lang="en-US" sz="1100" b="1" dirty="0">
                <a:solidFill>
                  <a:srgbClr val="262626"/>
                </a:solidFill>
              </a:rPr>
              <a:t>To be determined</a:t>
            </a:r>
          </a:p>
        </p:txBody>
      </p:sp>
      <p:sp>
        <p:nvSpPr>
          <p:cNvPr id="49" name="Rectangle 48"/>
          <p:cNvSpPr/>
          <p:nvPr/>
        </p:nvSpPr>
        <p:spPr>
          <a:xfrm>
            <a:off x="1546854" y="4835929"/>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ctr" anchorCtr="0">
            <a:noAutofit/>
          </a:bodyPr>
          <a:lstStyle/>
          <a:p>
            <a:pPr marL="0" lvl="1" defTabSz="532715">
              <a:lnSpc>
                <a:spcPct val="90000"/>
              </a:lnSpc>
              <a:spcBef>
                <a:spcPct val="0"/>
              </a:spcBef>
              <a:spcAft>
                <a:spcPct val="15000"/>
              </a:spcAft>
            </a:pPr>
            <a:r>
              <a:rPr lang="en-US" sz="1100" b="1" dirty="0">
                <a:solidFill>
                  <a:srgbClr val="262626"/>
                </a:solidFill>
              </a:rPr>
              <a:t>To be determined</a:t>
            </a:r>
          </a:p>
        </p:txBody>
      </p:sp>
    </p:spTree>
    <p:extLst>
      <p:ext uri="{BB962C8B-B14F-4D97-AF65-F5344CB8AC3E}">
        <p14:creationId xmlns:p14="http://schemas.microsoft.com/office/powerpoint/2010/main" val="40705195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1875" y="725567"/>
            <a:ext cx="5014411" cy="880607"/>
          </a:xfrm>
        </p:spPr>
        <p:txBody>
          <a:bodyPr>
            <a:noAutofit/>
          </a:bodyPr>
          <a:lstStyle/>
          <a:p>
            <a:pPr marL="0" indent="0">
              <a:buNone/>
            </a:pPr>
            <a:r>
              <a:rPr lang="en-US" b="1" dirty="0">
                <a:solidFill>
                  <a:schemeClr val="tx1">
                    <a:lumMod val="90000"/>
                    <a:lumOff val="10000"/>
                  </a:schemeClr>
                </a:solidFill>
                <a:latin typeface="Arial" panose="020B0604020202020204" pitchFamily="34" charset="0"/>
                <a:cs typeface="Arial" panose="020B0604020202020204" pitchFamily="34" charset="0"/>
              </a:rPr>
              <a:t>Bicycle and Pedestrian Multi-Modal Implementation</a:t>
            </a:r>
            <a:endParaRPr lang="en-US" b="1" dirty="0"/>
          </a:p>
        </p:txBody>
      </p:sp>
      <p:sp>
        <p:nvSpPr>
          <p:cNvPr id="5" name="Content Placeholder 8"/>
          <p:cNvSpPr txBox="1">
            <a:spLocks/>
          </p:cNvSpPr>
          <p:nvPr/>
        </p:nvSpPr>
        <p:spPr>
          <a:xfrm>
            <a:off x="101877" y="1951961"/>
            <a:ext cx="4188166" cy="1011634"/>
          </a:xfrm>
          <a:prstGeom prst="rect">
            <a:avLst/>
          </a:prstGeom>
        </p:spPr>
        <p:txBody>
          <a:bodyPr vert="horz" lIns="91322" tIns="45662" rIns="91322" bIns="45662"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200" dirty="0">
                <a:solidFill>
                  <a:srgbClr val="262626"/>
                </a:solidFill>
                <a:cs typeface="Arial" panose="020B0604020202020204" pitchFamily="34" charset="0"/>
              </a:rPr>
              <a:t>This program will meet needs identified through the statewide bicycle and statewide pedestrian planning efforts. The plans address critical needs around safety, accessibility, network connectivity and maintenance.</a:t>
            </a:r>
          </a:p>
        </p:txBody>
      </p:sp>
      <p:sp>
        <p:nvSpPr>
          <p:cNvPr id="6" name="Text Placeholder 12"/>
          <p:cNvSpPr txBox="1">
            <a:spLocks/>
          </p:cNvSpPr>
          <p:nvPr/>
        </p:nvSpPr>
        <p:spPr>
          <a:xfrm>
            <a:off x="101876" y="1677530"/>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purpose and need statement:</a:t>
            </a:r>
          </a:p>
        </p:txBody>
      </p:sp>
      <p:cxnSp>
        <p:nvCxnSpPr>
          <p:cNvPr id="7" name="Straight Connector 6"/>
          <p:cNvCxnSpPr/>
          <p:nvPr/>
        </p:nvCxnSpPr>
        <p:spPr>
          <a:xfrm>
            <a:off x="10187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5245" y="2967162"/>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9" name="Text Placeholder 12"/>
          <p:cNvSpPr txBox="1">
            <a:spLocks/>
          </p:cNvSpPr>
          <p:nvPr/>
        </p:nvSpPr>
        <p:spPr>
          <a:xfrm>
            <a:off x="101876" y="3069103"/>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performance:</a:t>
            </a:r>
          </a:p>
        </p:txBody>
      </p:sp>
      <p:grpSp>
        <p:nvGrpSpPr>
          <p:cNvPr id="10" name="Group 9"/>
          <p:cNvGrpSpPr/>
          <p:nvPr/>
        </p:nvGrpSpPr>
        <p:grpSpPr>
          <a:xfrm>
            <a:off x="197288" y="3397718"/>
            <a:ext cx="1510943" cy="345600"/>
            <a:chOff x="3665356" y="2014191"/>
            <a:chExt cx="1510943" cy="345600"/>
          </a:xfrm>
        </p:grpSpPr>
        <p:sp>
          <p:nvSpPr>
            <p:cNvPr id="11" name="Rectangle 10"/>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solidFill>
                    <a:srgbClr val="FFFFFF"/>
                  </a:solidFill>
                </a:rPr>
                <a:t>Tracker target</a:t>
              </a:r>
            </a:p>
          </p:txBody>
        </p:sp>
      </p:grpSp>
      <p:sp>
        <p:nvSpPr>
          <p:cNvPr id="13" name="Rectangle 12"/>
          <p:cNvSpPr/>
          <p:nvPr/>
        </p:nvSpPr>
        <p:spPr>
          <a:xfrm>
            <a:off x="1546840" y="3420486"/>
            <a:ext cx="3025159"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r>
              <a:rPr lang="en-US" sz="1000" b="1" dirty="0">
                <a:solidFill>
                  <a:srgbClr val="262626">
                    <a:hueOff val="0"/>
                    <a:satOff val="0"/>
                    <a:lumOff val="0"/>
                    <a:alphaOff val="0"/>
                  </a:srgbClr>
                </a:solidFill>
                <a:cs typeface="Arial" panose="020B0604020202020204" pitchFamily="34" charset="0"/>
              </a:rPr>
              <a:t>Under development</a:t>
            </a:r>
          </a:p>
        </p:txBody>
      </p:sp>
      <p:grpSp>
        <p:nvGrpSpPr>
          <p:cNvPr id="14" name="Group 13"/>
          <p:cNvGrpSpPr/>
          <p:nvPr/>
        </p:nvGrpSpPr>
        <p:grpSpPr>
          <a:xfrm>
            <a:off x="197288" y="3905779"/>
            <a:ext cx="1881556" cy="345600"/>
            <a:chOff x="6310812" y="2036955"/>
            <a:chExt cx="1881556" cy="345600"/>
          </a:xfrm>
        </p:grpSpPr>
        <p:sp>
          <p:nvSpPr>
            <p:cNvPr id="15" name="Rectangle 14"/>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solidFill>
                    <a:srgbClr val="FFFFFF"/>
                  </a:solidFill>
                </a:rPr>
                <a:t>PfP tool forecast</a:t>
              </a:r>
            </a:p>
          </p:txBody>
        </p:sp>
      </p:grpSp>
      <p:sp>
        <p:nvSpPr>
          <p:cNvPr id="17" name="Rectangle 16"/>
          <p:cNvSpPr/>
          <p:nvPr/>
        </p:nvSpPr>
        <p:spPr>
          <a:xfrm>
            <a:off x="1546854" y="3950989"/>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r>
              <a:rPr lang="en-US" sz="1100" b="1" dirty="0">
                <a:solidFill>
                  <a:srgbClr val="262626">
                    <a:hueOff val="0"/>
                    <a:satOff val="0"/>
                    <a:lumOff val="0"/>
                    <a:alphaOff val="0"/>
                  </a:srgbClr>
                </a:solidFill>
                <a:cs typeface="Arial" panose="020B0604020202020204" pitchFamily="34" charset="0"/>
              </a:rPr>
              <a:t>Not forecasted in </a:t>
            </a:r>
            <a:r>
              <a:rPr lang="en-US" sz="1100" b="1" dirty="0" err="1">
                <a:solidFill>
                  <a:srgbClr val="262626">
                    <a:hueOff val="0"/>
                    <a:satOff val="0"/>
                    <a:lumOff val="0"/>
                    <a:alphaOff val="0"/>
                  </a:srgbClr>
                </a:solidFill>
                <a:cs typeface="Arial" panose="020B0604020202020204" pitchFamily="34" charset="0"/>
              </a:rPr>
              <a:t>PfP</a:t>
            </a:r>
            <a:r>
              <a:rPr lang="en-US" sz="1100" b="1" dirty="0">
                <a:solidFill>
                  <a:srgbClr val="262626">
                    <a:hueOff val="0"/>
                    <a:satOff val="0"/>
                    <a:lumOff val="0"/>
                    <a:alphaOff val="0"/>
                  </a:srgbClr>
                </a:solidFill>
                <a:cs typeface="Arial" panose="020B0604020202020204" pitchFamily="34" charset="0"/>
              </a:rPr>
              <a:t> tool</a:t>
            </a:r>
            <a:endParaRPr lang="en-US" sz="1100" b="1" dirty="0">
              <a:solidFill>
                <a:srgbClr val="FF0000"/>
              </a:solidFill>
            </a:endParaRPr>
          </a:p>
        </p:txBody>
      </p:sp>
      <p:sp>
        <p:nvSpPr>
          <p:cNvPr id="18" name="Text Placeholder 10"/>
          <p:cNvSpPr txBox="1">
            <a:spLocks/>
          </p:cNvSpPr>
          <p:nvPr/>
        </p:nvSpPr>
        <p:spPr>
          <a:xfrm>
            <a:off x="197475" y="4856338"/>
            <a:ext cx="4092570" cy="343076"/>
          </a:xfrm>
          <a:prstGeom prst="rect">
            <a:avLst/>
          </a:prstGeom>
        </p:spPr>
        <p:txBody>
          <a:bodyPr lIns="0"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FY2019-2023 program budget:</a:t>
            </a:r>
          </a:p>
        </p:txBody>
      </p:sp>
      <p:sp>
        <p:nvSpPr>
          <p:cNvPr id="19" name="Text Placeholder 9"/>
          <p:cNvSpPr txBox="1">
            <a:spLocks/>
          </p:cNvSpPr>
          <p:nvPr/>
        </p:nvSpPr>
        <p:spPr>
          <a:xfrm>
            <a:off x="197475" y="5199424"/>
            <a:ext cx="4114800" cy="341896"/>
          </a:xfrm>
          <a:prstGeom prst="rect">
            <a:avLst/>
          </a:prstGeom>
        </p:spPr>
        <p:txBody>
          <a:bodyPr lIns="0" tIns="45662" rIns="0"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262626"/>
                </a:solidFill>
              </a:rPr>
              <a:t>$60.0 million over </a:t>
            </a:r>
            <a:br>
              <a:rPr lang="en-US" sz="1600" b="1" dirty="0">
                <a:solidFill>
                  <a:srgbClr val="262626"/>
                </a:solidFill>
              </a:rPr>
            </a:br>
            <a:r>
              <a:rPr lang="en-US" sz="1600" b="1" dirty="0">
                <a:solidFill>
                  <a:srgbClr val="262626"/>
                </a:solidFill>
              </a:rPr>
              <a:t>five years</a:t>
            </a:r>
          </a:p>
        </p:txBody>
      </p:sp>
      <p:cxnSp>
        <p:nvCxnSpPr>
          <p:cNvPr id="20" name="Straight Connector 19"/>
          <p:cNvCxnSpPr/>
          <p:nvPr/>
        </p:nvCxnSpPr>
        <p:spPr>
          <a:xfrm>
            <a:off x="101876" y="4780644"/>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33" name="Title 1"/>
          <p:cNvSpPr>
            <a:spLocks noGrp="1"/>
          </p:cNvSpPr>
          <p:nvPr>
            <p:ph type="title"/>
          </p:nvPr>
        </p:nvSpPr>
        <p:spPr>
          <a:xfrm>
            <a:off x="101877" y="76354"/>
            <a:ext cx="8972185" cy="572257"/>
          </a:xfrm>
        </p:spPr>
        <p:txBody>
          <a:bodyPr/>
          <a:lstStyle/>
          <a:p>
            <a:r>
              <a:rPr lang="en-US" dirty="0">
                <a:solidFill>
                  <a:schemeClr val="tx1">
                    <a:lumMod val="90000"/>
                    <a:lumOff val="10000"/>
                  </a:schemeClr>
                </a:solidFill>
                <a:latin typeface="Arial" panose="020B0604020202020204" pitchFamily="34" charset="0"/>
                <a:cs typeface="Arial" panose="020B0604020202020204" pitchFamily="34" charset="0"/>
              </a:rPr>
              <a:t>Expansion programs for </a:t>
            </a:r>
            <a:r>
              <a:rPr lang="en-US" dirty="0">
                <a:solidFill>
                  <a:schemeClr val="tx1"/>
                </a:solidFill>
                <a:latin typeface="Arial" panose="020B0604020202020204" pitchFamily="34" charset="0"/>
                <a:cs typeface="Arial" panose="020B0604020202020204" pitchFamily="34" charset="0"/>
              </a:rPr>
              <a:t>OTP</a:t>
            </a:r>
            <a:endParaRPr lang="en-US" dirty="0">
              <a:solidFill>
                <a:schemeClr val="tx1"/>
              </a:solidFill>
            </a:endParaRPr>
          </a:p>
        </p:txBody>
      </p:sp>
      <p:sp>
        <p:nvSpPr>
          <p:cNvPr id="41" name="Rectangle 40"/>
          <p:cNvSpPr/>
          <p:nvPr/>
        </p:nvSpPr>
        <p:spPr>
          <a:xfrm>
            <a:off x="197291" y="4434622"/>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62" tIns="45662" rIns="91322" bIns="45662" rtlCol="0" anchor="ctr"/>
          <a:lstStyle/>
          <a:p>
            <a:r>
              <a:rPr lang="en-US" sz="1200" b="1" dirty="0">
                <a:solidFill>
                  <a:srgbClr val="FFFFFF"/>
                </a:solidFill>
              </a:rPr>
              <a:t>Other indicators</a:t>
            </a:r>
          </a:p>
        </p:txBody>
      </p:sp>
      <p:sp>
        <p:nvSpPr>
          <p:cNvPr id="44" name="Rectangle 43"/>
          <p:cNvSpPr/>
          <p:nvPr/>
        </p:nvSpPr>
        <p:spPr>
          <a:xfrm>
            <a:off x="1546854" y="4441038"/>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ctr" anchorCtr="0">
            <a:noAutofit/>
          </a:bodyPr>
          <a:lstStyle/>
          <a:p>
            <a:pPr marL="0" lvl="1" defTabSz="532715">
              <a:lnSpc>
                <a:spcPct val="90000"/>
              </a:lnSpc>
              <a:spcBef>
                <a:spcPct val="0"/>
              </a:spcBef>
              <a:spcAft>
                <a:spcPct val="15000"/>
              </a:spcAft>
            </a:pPr>
            <a:r>
              <a:rPr lang="en-US" sz="1100" b="1" dirty="0">
                <a:solidFill>
                  <a:srgbClr val="262626"/>
                </a:solidFill>
              </a:rPr>
              <a:t>To be determined</a:t>
            </a:r>
          </a:p>
        </p:txBody>
      </p:sp>
    </p:spTree>
    <p:extLst>
      <p:ext uri="{BB962C8B-B14F-4D97-AF65-F5344CB8AC3E}">
        <p14:creationId xmlns:p14="http://schemas.microsoft.com/office/powerpoint/2010/main" val="2034594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p:cNvSpPr>
            <a:spLocks noGrp="1"/>
          </p:cNvSpPr>
          <p:nvPr>
            <p:ph type="title"/>
          </p:nvPr>
        </p:nvSpPr>
        <p:spPr>
          <a:xfrm>
            <a:off x="101877" y="76354"/>
            <a:ext cx="8972185" cy="572257"/>
          </a:xfrm>
        </p:spPr>
        <p:txBody>
          <a:bodyPr/>
          <a:lstStyle/>
          <a:p>
            <a:r>
              <a:rPr lang="en-US" dirty="0">
                <a:solidFill>
                  <a:schemeClr val="tx1">
                    <a:lumMod val="90000"/>
                    <a:lumOff val="10000"/>
                  </a:schemeClr>
                </a:solidFill>
                <a:latin typeface="Arial" panose="020B0604020202020204" pitchFamily="34" charset="0"/>
                <a:cs typeface="Arial" panose="020B0604020202020204" pitchFamily="34" charset="0"/>
              </a:rPr>
              <a:t>Expansion programs for Rail</a:t>
            </a:r>
            <a:endParaRPr lang="en-US" dirty="0"/>
          </a:p>
        </p:txBody>
      </p:sp>
      <p:sp>
        <p:nvSpPr>
          <p:cNvPr id="3" name="Content Placeholder 2"/>
          <p:cNvSpPr>
            <a:spLocks noGrp="1"/>
          </p:cNvSpPr>
          <p:nvPr>
            <p:ph sz="half" idx="1"/>
          </p:nvPr>
        </p:nvSpPr>
        <p:spPr>
          <a:xfrm>
            <a:off x="101876" y="725567"/>
            <a:ext cx="4114800" cy="880607"/>
          </a:xfrm>
        </p:spPr>
        <p:txBody>
          <a:bodyPr>
            <a:noAutofit/>
          </a:bodyPr>
          <a:lstStyle/>
          <a:p>
            <a:pPr marL="0" indent="0">
              <a:buNone/>
            </a:pPr>
            <a:r>
              <a:rPr lang="en-US" b="1" dirty="0">
                <a:solidFill>
                  <a:schemeClr val="tx1">
                    <a:lumMod val="90000"/>
                    <a:lumOff val="10000"/>
                  </a:schemeClr>
                </a:solidFill>
                <a:latin typeface="Arial" panose="020B0604020202020204" pitchFamily="34" charset="0"/>
                <a:cs typeface="Arial" panose="020B0604020202020204" pitchFamily="34" charset="0"/>
              </a:rPr>
              <a:t>Track and right-of-way expansion</a:t>
            </a:r>
            <a:endParaRPr lang="en-US" b="1" dirty="0"/>
          </a:p>
        </p:txBody>
      </p:sp>
      <p:sp>
        <p:nvSpPr>
          <p:cNvPr id="24" name="Content Placeholder 2"/>
          <p:cNvSpPr>
            <a:spLocks noGrp="1"/>
          </p:cNvSpPr>
          <p:nvPr>
            <p:ph sz="half" idx="2"/>
          </p:nvPr>
        </p:nvSpPr>
        <p:spPr>
          <a:xfrm>
            <a:off x="4885895" y="725567"/>
            <a:ext cx="4114800" cy="880607"/>
          </a:xfrm>
        </p:spPr>
        <p:txBody>
          <a:bodyPr>
            <a:normAutofit/>
          </a:bodyPr>
          <a:lstStyle/>
          <a:p>
            <a:pPr marL="0" indent="0">
              <a:buNone/>
            </a:pPr>
            <a:r>
              <a:rPr lang="en-US" b="1" dirty="0">
                <a:solidFill>
                  <a:schemeClr val="tx1">
                    <a:lumMod val="90000"/>
                    <a:lumOff val="10000"/>
                  </a:schemeClr>
                </a:solidFill>
                <a:latin typeface="Arial" panose="020B0604020202020204" pitchFamily="34" charset="0"/>
                <a:cs typeface="Arial" panose="020B0604020202020204" pitchFamily="34" charset="0"/>
              </a:rPr>
              <a:t>Vehicles expansion</a:t>
            </a:r>
            <a:endParaRPr lang="en-US" b="1" dirty="0"/>
          </a:p>
        </p:txBody>
      </p:sp>
      <p:sp>
        <p:nvSpPr>
          <p:cNvPr id="5" name="Content Placeholder 8"/>
          <p:cNvSpPr txBox="1">
            <a:spLocks/>
          </p:cNvSpPr>
          <p:nvPr/>
        </p:nvSpPr>
        <p:spPr>
          <a:xfrm>
            <a:off x="101876" y="1955528"/>
            <a:ext cx="4114800" cy="1292998"/>
          </a:xfrm>
          <a:prstGeom prst="rect">
            <a:avLst/>
          </a:prstGeom>
        </p:spPr>
        <p:txBody>
          <a:bodyPr vert="horz" lIns="91322" tIns="45662" rIns="91322" bIns="45662"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200" dirty="0">
                <a:solidFill>
                  <a:srgbClr val="262626"/>
                </a:solidFill>
              </a:rPr>
              <a:t>This program repairs or replaces assets within the rail right of way (typically ties, rail, ballast, switches, etc.) to expand existing rail services, including the addition of passenger rail or freight rail. Prioritization of projects in the program will reflect economic opportunities for the new service, consistency with the Statewide Rail Plan, and any contractual or regulatory requirements for action. </a:t>
            </a:r>
          </a:p>
        </p:txBody>
      </p:sp>
      <p:sp>
        <p:nvSpPr>
          <p:cNvPr id="6" name="Text Placeholder 12"/>
          <p:cNvSpPr txBox="1">
            <a:spLocks/>
          </p:cNvSpPr>
          <p:nvPr/>
        </p:nvSpPr>
        <p:spPr>
          <a:xfrm>
            <a:off x="101876" y="1677530"/>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purpose and need statement:</a:t>
            </a:r>
          </a:p>
        </p:txBody>
      </p:sp>
      <p:cxnSp>
        <p:nvCxnSpPr>
          <p:cNvPr id="7" name="Straight Connector 6"/>
          <p:cNvCxnSpPr/>
          <p:nvPr/>
        </p:nvCxnSpPr>
        <p:spPr>
          <a:xfrm>
            <a:off x="10187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5245" y="336205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9" name="Text Placeholder 12"/>
          <p:cNvSpPr txBox="1">
            <a:spLocks/>
          </p:cNvSpPr>
          <p:nvPr/>
        </p:nvSpPr>
        <p:spPr>
          <a:xfrm>
            <a:off x="101876" y="3463993"/>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performance:</a:t>
            </a:r>
          </a:p>
        </p:txBody>
      </p:sp>
      <p:grpSp>
        <p:nvGrpSpPr>
          <p:cNvPr id="10" name="Group 9"/>
          <p:cNvGrpSpPr/>
          <p:nvPr/>
        </p:nvGrpSpPr>
        <p:grpSpPr>
          <a:xfrm>
            <a:off x="197288" y="3792609"/>
            <a:ext cx="1510943" cy="345600"/>
            <a:chOff x="3665356" y="2014191"/>
            <a:chExt cx="1510943" cy="345600"/>
          </a:xfrm>
        </p:grpSpPr>
        <p:sp>
          <p:nvSpPr>
            <p:cNvPr id="11" name="Rectangle 10"/>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solidFill>
                    <a:srgbClr val="FFFFFF"/>
                  </a:solidFill>
                </a:rPr>
                <a:t>Tracker target</a:t>
              </a:r>
            </a:p>
          </p:txBody>
        </p:sp>
      </p:grpSp>
      <p:sp>
        <p:nvSpPr>
          <p:cNvPr id="13" name="Rectangle 12"/>
          <p:cNvSpPr/>
          <p:nvPr/>
        </p:nvSpPr>
        <p:spPr>
          <a:xfrm>
            <a:off x="1546854" y="381537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marL="0" lvl="1" defTabSz="532715">
              <a:lnSpc>
                <a:spcPct val="90000"/>
              </a:lnSpc>
              <a:spcBef>
                <a:spcPct val="0"/>
              </a:spcBef>
              <a:spcAft>
                <a:spcPct val="15000"/>
              </a:spcAft>
            </a:pPr>
            <a:r>
              <a:rPr lang="en-US" sz="1100" b="1" dirty="0">
                <a:solidFill>
                  <a:srgbClr val="262626">
                    <a:hueOff val="0"/>
                    <a:satOff val="0"/>
                    <a:lumOff val="0"/>
                    <a:alphaOff val="0"/>
                  </a:srgbClr>
                </a:solidFill>
              </a:rPr>
              <a:t>Not established in Tracker</a:t>
            </a:r>
          </a:p>
        </p:txBody>
      </p:sp>
      <p:grpSp>
        <p:nvGrpSpPr>
          <p:cNvPr id="14" name="Group 13"/>
          <p:cNvGrpSpPr/>
          <p:nvPr/>
        </p:nvGrpSpPr>
        <p:grpSpPr>
          <a:xfrm>
            <a:off x="197288" y="4300670"/>
            <a:ext cx="1881556" cy="345600"/>
            <a:chOff x="6310812" y="2036955"/>
            <a:chExt cx="1881556" cy="345600"/>
          </a:xfrm>
        </p:grpSpPr>
        <p:sp>
          <p:nvSpPr>
            <p:cNvPr id="15" name="Rectangle 14"/>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solidFill>
                    <a:srgbClr val="FFFFFF"/>
                  </a:solidFill>
                </a:rPr>
                <a:t>PfP tool forecast</a:t>
              </a:r>
            </a:p>
          </p:txBody>
        </p:sp>
      </p:grpSp>
      <p:sp>
        <p:nvSpPr>
          <p:cNvPr id="17" name="Rectangle 16"/>
          <p:cNvSpPr/>
          <p:nvPr/>
        </p:nvSpPr>
        <p:spPr>
          <a:xfrm>
            <a:off x="1546854" y="4300680"/>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r>
              <a:rPr lang="en-US" sz="1100" b="1" dirty="0">
                <a:solidFill>
                  <a:srgbClr val="262626"/>
                </a:solidFill>
                <a:cs typeface="Arial" panose="020B0604020202020204" pitchFamily="34" charset="0"/>
              </a:rPr>
              <a:t>Not forecasted in PfP</a:t>
            </a:r>
          </a:p>
        </p:txBody>
      </p:sp>
      <p:sp>
        <p:nvSpPr>
          <p:cNvPr id="18" name="Text Placeholder 10"/>
          <p:cNvSpPr txBox="1">
            <a:spLocks/>
          </p:cNvSpPr>
          <p:nvPr/>
        </p:nvSpPr>
        <p:spPr>
          <a:xfrm>
            <a:off x="197475" y="5251229"/>
            <a:ext cx="4092570" cy="343076"/>
          </a:xfrm>
          <a:prstGeom prst="rect">
            <a:avLst/>
          </a:prstGeom>
        </p:spPr>
        <p:txBody>
          <a:bodyPr lIns="0"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FY2019-2023 program budget:</a:t>
            </a:r>
          </a:p>
        </p:txBody>
      </p:sp>
      <p:sp>
        <p:nvSpPr>
          <p:cNvPr id="19" name="Text Placeholder 9"/>
          <p:cNvSpPr txBox="1">
            <a:spLocks/>
          </p:cNvSpPr>
          <p:nvPr/>
        </p:nvSpPr>
        <p:spPr>
          <a:xfrm>
            <a:off x="197475" y="5594315"/>
            <a:ext cx="4114800" cy="341896"/>
          </a:xfrm>
          <a:prstGeom prst="rect">
            <a:avLst/>
          </a:prstGeom>
        </p:spPr>
        <p:txBody>
          <a:bodyPr lIns="0" tIns="45662" rIns="0"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262626"/>
                </a:solidFill>
              </a:rPr>
              <a:t>$0.0 million over </a:t>
            </a:r>
            <a:br>
              <a:rPr lang="en-US" sz="1600" b="1" dirty="0">
                <a:solidFill>
                  <a:srgbClr val="262626"/>
                </a:solidFill>
              </a:rPr>
            </a:br>
            <a:r>
              <a:rPr lang="en-US" sz="1600" b="1" dirty="0">
                <a:solidFill>
                  <a:srgbClr val="262626"/>
                </a:solidFill>
              </a:rPr>
              <a:t>five years</a:t>
            </a:r>
          </a:p>
        </p:txBody>
      </p:sp>
      <p:cxnSp>
        <p:nvCxnSpPr>
          <p:cNvPr id="20" name="Straight Connector 19"/>
          <p:cNvCxnSpPr/>
          <p:nvPr/>
        </p:nvCxnSpPr>
        <p:spPr>
          <a:xfrm>
            <a:off x="101876" y="5175535"/>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25" name="Content Placeholder 8"/>
          <p:cNvSpPr txBox="1">
            <a:spLocks/>
          </p:cNvSpPr>
          <p:nvPr/>
        </p:nvSpPr>
        <p:spPr>
          <a:xfrm>
            <a:off x="4885895" y="1955528"/>
            <a:ext cx="4114800" cy="1292998"/>
          </a:xfrm>
          <a:prstGeom prst="rect">
            <a:avLst/>
          </a:prstGeom>
        </p:spPr>
        <p:txBody>
          <a:bodyPr vert="horz" lIns="91322" tIns="45662" rIns="91322" bIns="45662"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200" dirty="0">
                <a:solidFill>
                  <a:srgbClr val="262626"/>
                </a:solidFill>
              </a:rPr>
              <a:t>This program repairs, replaces, or acquires rail equipment (locomotives, coaches, ballast cars, light duty vehicles, etc.) to expand existing rail services, including the addition of passenger rail or freight rail. Prioritization will reflect economic opportunities for the new service, consistency with </a:t>
            </a:r>
            <a:r>
              <a:rPr lang="en-US" sz="1200">
                <a:solidFill>
                  <a:srgbClr val="262626"/>
                </a:solidFill>
              </a:rPr>
              <a:t>the Statewide </a:t>
            </a:r>
            <a:r>
              <a:rPr lang="en-US" sz="1200" dirty="0">
                <a:solidFill>
                  <a:srgbClr val="262626"/>
                </a:solidFill>
              </a:rPr>
              <a:t>Rail Plan, and any contractual or regulatory requirements for action.</a:t>
            </a:r>
          </a:p>
        </p:txBody>
      </p:sp>
      <p:sp>
        <p:nvSpPr>
          <p:cNvPr id="26" name="Text Placeholder 12"/>
          <p:cNvSpPr txBox="1">
            <a:spLocks/>
          </p:cNvSpPr>
          <p:nvPr/>
        </p:nvSpPr>
        <p:spPr>
          <a:xfrm>
            <a:off x="4885895" y="1677530"/>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purpose and need statement:</a:t>
            </a:r>
          </a:p>
        </p:txBody>
      </p:sp>
      <p:sp>
        <p:nvSpPr>
          <p:cNvPr id="27" name="Text Placeholder 12"/>
          <p:cNvSpPr txBox="1">
            <a:spLocks/>
          </p:cNvSpPr>
          <p:nvPr/>
        </p:nvSpPr>
        <p:spPr>
          <a:xfrm>
            <a:off x="4885895" y="3463993"/>
            <a:ext cx="4114800" cy="230285"/>
          </a:xfrm>
          <a:prstGeom prst="rect">
            <a:avLst/>
          </a:prstGeom>
        </p:spPr>
        <p:txBody>
          <a:bodyPr lIns="91322"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performance:</a:t>
            </a:r>
          </a:p>
        </p:txBody>
      </p:sp>
      <p:grpSp>
        <p:nvGrpSpPr>
          <p:cNvPr id="28" name="Group 27"/>
          <p:cNvGrpSpPr/>
          <p:nvPr/>
        </p:nvGrpSpPr>
        <p:grpSpPr>
          <a:xfrm>
            <a:off x="4981318" y="3792609"/>
            <a:ext cx="1510943" cy="345600"/>
            <a:chOff x="3665356" y="2014191"/>
            <a:chExt cx="1510943" cy="345600"/>
          </a:xfrm>
        </p:grpSpPr>
        <p:sp>
          <p:nvSpPr>
            <p:cNvPr id="29" name="Rectangle 28"/>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29"/>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solidFill>
                    <a:srgbClr val="FFFFFF"/>
                  </a:solidFill>
                </a:rPr>
                <a:t>Tracker target</a:t>
              </a:r>
            </a:p>
          </p:txBody>
        </p:sp>
      </p:grpSp>
      <p:sp>
        <p:nvSpPr>
          <p:cNvPr id="31" name="Rectangle 30"/>
          <p:cNvSpPr/>
          <p:nvPr/>
        </p:nvSpPr>
        <p:spPr>
          <a:xfrm>
            <a:off x="6330873" y="3815376"/>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pPr marL="0" lvl="1" defTabSz="532715">
              <a:lnSpc>
                <a:spcPct val="90000"/>
              </a:lnSpc>
              <a:spcBef>
                <a:spcPct val="0"/>
              </a:spcBef>
              <a:spcAft>
                <a:spcPct val="15000"/>
              </a:spcAft>
            </a:pPr>
            <a:r>
              <a:rPr lang="en-US" sz="1100" b="1" dirty="0">
                <a:solidFill>
                  <a:srgbClr val="262626">
                    <a:hueOff val="0"/>
                    <a:satOff val="0"/>
                    <a:lumOff val="0"/>
                    <a:alphaOff val="0"/>
                  </a:srgbClr>
                </a:solidFill>
              </a:rPr>
              <a:t>Not established in Tracker</a:t>
            </a:r>
          </a:p>
        </p:txBody>
      </p:sp>
      <p:grpSp>
        <p:nvGrpSpPr>
          <p:cNvPr id="32" name="Group 31"/>
          <p:cNvGrpSpPr/>
          <p:nvPr/>
        </p:nvGrpSpPr>
        <p:grpSpPr>
          <a:xfrm>
            <a:off x="4981307" y="4300670"/>
            <a:ext cx="1881556" cy="345600"/>
            <a:chOff x="6310812" y="2036955"/>
            <a:chExt cx="1881556" cy="345600"/>
          </a:xfrm>
        </p:grpSpPr>
        <p:sp>
          <p:nvSpPr>
            <p:cNvPr id="33" name="Rectangle 32"/>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Rectangle 33"/>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2715">
                <a:lnSpc>
                  <a:spcPct val="90000"/>
                </a:lnSpc>
                <a:spcBef>
                  <a:spcPct val="0"/>
                </a:spcBef>
                <a:spcAft>
                  <a:spcPct val="35000"/>
                </a:spcAft>
              </a:pPr>
              <a:r>
                <a:rPr lang="en-US" sz="1200" b="1" dirty="0">
                  <a:solidFill>
                    <a:srgbClr val="FFFFFF"/>
                  </a:solidFill>
                </a:rPr>
                <a:t>PfP tool forecast</a:t>
              </a:r>
            </a:p>
          </p:txBody>
        </p:sp>
      </p:grpSp>
      <p:sp>
        <p:nvSpPr>
          <p:cNvPr id="35" name="Rectangle 34"/>
          <p:cNvSpPr/>
          <p:nvPr/>
        </p:nvSpPr>
        <p:spPr>
          <a:xfrm>
            <a:off x="6330873" y="4300680"/>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t" anchorCtr="0">
            <a:noAutofit/>
          </a:bodyPr>
          <a:lstStyle/>
          <a:p>
            <a:r>
              <a:rPr lang="en-US" sz="1100" b="1" dirty="0">
                <a:solidFill>
                  <a:srgbClr val="262626">
                    <a:hueOff val="0"/>
                    <a:satOff val="0"/>
                    <a:lumOff val="0"/>
                    <a:alphaOff val="0"/>
                  </a:srgbClr>
                </a:solidFill>
                <a:cs typeface="Arial" panose="020B0604020202020204" pitchFamily="34" charset="0"/>
              </a:rPr>
              <a:t>Not forecasted in PfP tool</a:t>
            </a:r>
            <a:endParaRPr lang="en-US" sz="1100" b="1" dirty="0">
              <a:solidFill>
                <a:srgbClr val="FF0000"/>
              </a:solidFill>
            </a:endParaRPr>
          </a:p>
        </p:txBody>
      </p:sp>
      <p:sp>
        <p:nvSpPr>
          <p:cNvPr id="36" name="Text Placeholder 10"/>
          <p:cNvSpPr txBox="1">
            <a:spLocks/>
          </p:cNvSpPr>
          <p:nvPr/>
        </p:nvSpPr>
        <p:spPr>
          <a:xfrm>
            <a:off x="4981494" y="5251229"/>
            <a:ext cx="4092570" cy="343076"/>
          </a:xfrm>
          <a:prstGeom prst="rect">
            <a:avLst/>
          </a:prstGeom>
        </p:spPr>
        <p:txBody>
          <a:bodyPr lIns="0" tIns="45662" rIns="91322"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FY2019-2023 program budget:</a:t>
            </a:r>
          </a:p>
        </p:txBody>
      </p:sp>
      <p:sp>
        <p:nvSpPr>
          <p:cNvPr id="37" name="Text Placeholder 9"/>
          <p:cNvSpPr txBox="1">
            <a:spLocks/>
          </p:cNvSpPr>
          <p:nvPr/>
        </p:nvSpPr>
        <p:spPr>
          <a:xfrm>
            <a:off x="4981494" y="5594315"/>
            <a:ext cx="4114800" cy="341896"/>
          </a:xfrm>
          <a:prstGeom prst="rect">
            <a:avLst/>
          </a:prstGeom>
        </p:spPr>
        <p:txBody>
          <a:bodyPr lIns="0" tIns="45662" rIns="0" bIns="45662"/>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262626"/>
                </a:solidFill>
              </a:rPr>
              <a:t>$31.0 million over </a:t>
            </a:r>
            <a:br>
              <a:rPr lang="en-US" sz="1600" b="1" dirty="0">
                <a:solidFill>
                  <a:srgbClr val="262626"/>
                </a:solidFill>
              </a:rPr>
            </a:br>
            <a:r>
              <a:rPr lang="en-US" sz="1600" b="1" dirty="0">
                <a:solidFill>
                  <a:srgbClr val="262626"/>
                </a:solidFill>
              </a:rPr>
              <a:t>five years</a:t>
            </a:r>
          </a:p>
        </p:txBody>
      </p:sp>
      <p:cxnSp>
        <p:nvCxnSpPr>
          <p:cNvPr id="40" name="Straight Connector 39"/>
          <p:cNvCxnSpPr/>
          <p:nvPr/>
        </p:nvCxnSpPr>
        <p:spPr>
          <a:xfrm>
            <a:off x="4812526" y="160616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885895" y="3362053"/>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812526" y="5175535"/>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197291" y="4829513"/>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62" tIns="45662" rIns="91322" bIns="45662" rtlCol="0" anchor="ctr"/>
          <a:lstStyle/>
          <a:p>
            <a:r>
              <a:rPr lang="en-US" sz="1200" b="1" dirty="0">
                <a:solidFill>
                  <a:srgbClr val="FFFFFF"/>
                </a:solidFill>
              </a:rPr>
              <a:t>Other indicators</a:t>
            </a:r>
          </a:p>
        </p:txBody>
      </p:sp>
      <p:sp>
        <p:nvSpPr>
          <p:cNvPr id="47" name="Rectangle 46"/>
          <p:cNvSpPr/>
          <p:nvPr/>
        </p:nvSpPr>
        <p:spPr>
          <a:xfrm>
            <a:off x="4981311" y="4828632"/>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662" tIns="45662" rIns="91322" bIns="45662" rtlCol="0" anchor="ctr"/>
          <a:lstStyle/>
          <a:p>
            <a:r>
              <a:rPr lang="en-US" sz="1200" b="1" dirty="0">
                <a:solidFill>
                  <a:srgbClr val="FFFFFF"/>
                </a:solidFill>
              </a:rPr>
              <a:t>Other indicators</a:t>
            </a:r>
          </a:p>
        </p:txBody>
      </p:sp>
      <p:sp>
        <p:nvSpPr>
          <p:cNvPr id="48" name="Rectangle 47"/>
          <p:cNvSpPr/>
          <p:nvPr/>
        </p:nvSpPr>
        <p:spPr>
          <a:xfrm>
            <a:off x="6330873" y="4812937"/>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ctr" anchorCtr="0">
            <a:noAutofit/>
          </a:bodyPr>
          <a:lstStyle/>
          <a:p>
            <a:pPr marL="0" lvl="1" defTabSz="532715">
              <a:lnSpc>
                <a:spcPct val="90000"/>
              </a:lnSpc>
              <a:spcBef>
                <a:spcPct val="0"/>
              </a:spcBef>
              <a:spcAft>
                <a:spcPct val="15000"/>
              </a:spcAft>
            </a:pPr>
            <a:r>
              <a:rPr lang="en-US" sz="1100" b="1" dirty="0">
                <a:solidFill>
                  <a:srgbClr val="262626"/>
                </a:solidFill>
              </a:rPr>
              <a:t>To be determined</a:t>
            </a:r>
          </a:p>
        </p:txBody>
      </p:sp>
      <p:sp>
        <p:nvSpPr>
          <p:cNvPr id="49" name="Rectangle 48"/>
          <p:cNvSpPr/>
          <p:nvPr/>
        </p:nvSpPr>
        <p:spPr>
          <a:xfrm>
            <a:off x="1546854" y="4835929"/>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925" tIns="63925" rIns="85234" bIns="95889" numCol="1" spcCol="1270" anchor="ctr" anchorCtr="0">
            <a:noAutofit/>
          </a:bodyPr>
          <a:lstStyle/>
          <a:p>
            <a:pPr marL="0" lvl="1" defTabSz="532715">
              <a:lnSpc>
                <a:spcPct val="90000"/>
              </a:lnSpc>
              <a:spcBef>
                <a:spcPct val="0"/>
              </a:spcBef>
              <a:spcAft>
                <a:spcPct val="15000"/>
              </a:spcAft>
            </a:pPr>
            <a:r>
              <a:rPr lang="en-US" sz="1100" b="1" dirty="0">
                <a:solidFill>
                  <a:srgbClr val="262626"/>
                </a:solidFill>
              </a:rPr>
              <a:t>To be determined</a:t>
            </a:r>
          </a:p>
        </p:txBody>
      </p:sp>
    </p:spTree>
    <p:extLst>
      <p:ext uri="{BB962C8B-B14F-4D97-AF65-F5344CB8AC3E}">
        <p14:creationId xmlns:p14="http://schemas.microsoft.com/office/powerpoint/2010/main" val="35451461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1876" y="725557"/>
            <a:ext cx="4114800" cy="880607"/>
          </a:xfrm>
        </p:spPr>
        <p:txBody>
          <a:bodyPr>
            <a:noAutofit/>
          </a:bodyPr>
          <a:lstStyle/>
          <a:p>
            <a:pPr marL="0" indent="0">
              <a:buNone/>
            </a:pPr>
            <a:r>
              <a:rPr lang="en-US" b="1" dirty="0">
                <a:solidFill>
                  <a:schemeClr val="tx1">
                    <a:lumMod val="90000"/>
                    <a:lumOff val="10000"/>
                  </a:schemeClr>
                </a:solidFill>
                <a:latin typeface="Arial" panose="020B0604020202020204" pitchFamily="34" charset="0"/>
                <a:cs typeface="Arial" panose="020B0604020202020204" pitchFamily="34" charset="0"/>
              </a:rPr>
              <a:t>South Coast Rail</a:t>
            </a:r>
            <a:endParaRPr lang="en-US" b="1" dirty="0"/>
          </a:p>
        </p:txBody>
      </p:sp>
      <p:sp>
        <p:nvSpPr>
          <p:cNvPr id="5" name="Content Placeholder 8"/>
          <p:cNvSpPr txBox="1">
            <a:spLocks/>
          </p:cNvSpPr>
          <p:nvPr/>
        </p:nvSpPr>
        <p:spPr>
          <a:xfrm>
            <a:off x="138561" y="1748762"/>
            <a:ext cx="4188166" cy="1011634"/>
          </a:xfrm>
          <a:prstGeom prst="rect">
            <a:avLst/>
          </a:prstGeom>
        </p:spPr>
        <p:txBody>
          <a:bodyPr vert="horz" lIns="91429" tIns="45714" rIns="91429" bIns="45714"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200" dirty="0">
                <a:solidFill>
                  <a:srgbClr val="262626"/>
                </a:solidFill>
              </a:rPr>
              <a:t>This program funds the Commonwealth’s commitment to move forward with the South Coast Rail project to serve the existing and future demand for public transportation between Fall River/New Bedford and Boston, and to enhance regional mobility and support smart growth planning and development strategies in Southeastern Massachusetts. </a:t>
            </a:r>
          </a:p>
        </p:txBody>
      </p:sp>
      <p:sp>
        <p:nvSpPr>
          <p:cNvPr id="6" name="Text Placeholder 12"/>
          <p:cNvSpPr txBox="1">
            <a:spLocks/>
          </p:cNvSpPr>
          <p:nvPr/>
        </p:nvSpPr>
        <p:spPr>
          <a:xfrm>
            <a:off x="138560" y="1447243"/>
            <a:ext cx="4114800" cy="230285"/>
          </a:xfrm>
          <a:prstGeom prst="rect">
            <a:avLst/>
          </a:prstGeom>
        </p:spPr>
        <p:txBody>
          <a:bodyPr lIns="91429" tIns="45714" rIns="91429" bIns="45714"/>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purpose and need statement:</a:t>
            </a:r>
          </a:p>
        </p:txBody>
      </p:sp>
      <p:cxnSp>
        <p:nvCxnSpPr>
          <p:cNvPr id="7" name="Straight Connector 6"/>
          <p:cNvCxnSpPr/>
          <p:nvPr/>
        </p:nvCxnSpPr>
        <p:spPr>
          <a:xfrm>
            <a:off x="138560" y="1335230"/>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5245" y="2996391"/>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9" name="Text Placeholder 12"/>
          <p:cNvSpPr txBox="1">
            <a:spLocks/>
          </p:cNvSpPr>
          <p:nvPr/>
        </p:nvSpPr>
        <p:spPr>
          <a:xfrm>
            <a:off x="101876" y="3069103"/>
            <a:ext cx="4114800" cy="230285"/>
          </a:xfrm>
          <a:prstGeom prst="rect">
            <a:avLst/>
          </a:prstGeom>
        </p:spPr>
        <p:txBody>
          <a:bodyPr lIns="91429" tIns="45714" rIns="91429" bIns="45714"/>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Program performance:</a:t>
            </a:r>
          </a:p>
        </p:txBody>
      </p:sp>
      <p:grpSp>
        <p:nvGrpSpPr>
          <p:cNvPr id="10" name="Group 9"/>
          <p:cNvGrpSpPr/>
          <p:nvPr/>
        </p:nvGrpSpPr>
        <p:grpSpPr>
          <a:xfrm>
            <a:off x="197288" y="3397718"/>
            <a:ext cx="1510943" cy="345600"/>
            <a:chOff x="3665356" y="2014191"/>
            <a:chExt cx="1510943" cy="345600"/>
          </a:xfrm>
        </p:grpSpPr>
        <p:sp>
          <p:nvSpPr>
            <p:cNvPr id="11" name="Rectangle 10"/>
            <p:cNvSpPr/>
            <p:nvPr/>
          </p:nvSpPr>
          <p:spPr>
            <a:xfrm>
              <a:off x="3665356" y="2036955"/>
              <a:ext cx="1371600" cy="274320"/>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3665356" y="2014191"/>
              <a:ext cx="151094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3337">
                <a:lnSpc>
                  <a:spcPct val="90000"/>
                </a:lnSpc>
                <a:spcBef>
                  <a:spcPct val="0"/>
                </a:spcBef>
                <a:spcAft>
                  <a:spcPct val="35000"/>
                </a:spcAft>
              </a:pPr>
              <a:r>
                <a:rPr lang="en-US" sz="1200" b="1" dirty="0">
                  <a:solidFill>
                    <a:srgbClr val="FFFFFF"/>
                  </a:solidFill>
                </a:rPr>
                <a:t>Tracker target</a:t>
              </a:r>
            </a:p>
          </p:txBody>
        </p:sp>
      </p:grpSp>
      <p:sp>
        <p:nvSpPr>
          <p:cNvPr id="13" name="Rectangle 12"/>
          <p:cNvSpPr/>
          <p:nvPr/>
        </p:nvSpPr>
        <p:spPr>
          <a:xfrm>
            <a:off x="1546844" y="3420483"/>
            <a:ext cx="2743201" cy="547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1" tIns="64001" rIns="85334" bIns="96001" numCol="1" spcCol="1270" anchor="t" anchorCtr="0">
            <a:noAutofit/>
          </a:bodyPr>
          <a:lstStyle/>
          <a:p>
            <a:pPr marL="0" lvl="1" defTabSz="533337">
              <a:lnSpc>
                <a:spcPct val="90000"/>
              </a:lnSpc>
              <a:spcBef>
                <a:spcPct val="0"/>
              </a:spcBef>
              <a:spcAft>
                <a:spcPct val="15000"/>
              </a:spcAft>
            </a:pPr>
            <a:r>
              <a:rPr lang="en-US" sz="1100" b="1" dirty="0">
                <a:solidFill>
                  <a:srgbClr val="262626">
                    <a:hueOff val="0"/>
                    <a:satOff val="0"/>
                    <a:lumOff val="0"/>
                    <a:alphaOff val="0"/>
                  </a:srgbClr>
                </a:solidFill>
              </a:rPr>
              <a:t>Not established in Tracker</a:t>
            </a:r>
          </a:p>
        </p:txBody>
      </p:sp>
      <p:grpSp>
        <p:nvGrpSpPr>
          <p:cNvPr id="14" name="Group 13"/>
          <p:cNvGrpSpPr/>
          <p:nvPr/>
        </p:nvGrpSpPr>
        <p:grpSpPr>
          <a:xfrm>
            <a:off x="197288" y="3905779"/>
            <a:ext cx="1881556" cy="345600"/>
            <a:chOff x="6310812" y="2036955"/>
            <a:chExt cx="1881556" cy="345600"/>
          </a:xfrm>
        </p:grpSpPr>
        <p:sp>
          <p:nvSpPr>
            <p:cNvPr id="15" name="Rectangle 14"/>
            <p:cNvSpPr/>
            <p:nvPr/>
          </p:nvSpPr>
          <p:spPr>
            <a:xfrm>
              <a:off x="6310812" y="2071556"/>
              <a:ext cx="1371600" cy="274320"/>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6310812" y="2036955"/>
              <a:ext cx="1881556"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defTabSz="533337">
                <a:lnSpc>
                  <a:spcPct val="90000"/>
                </a:lnSpc>
                <a:spcBef>
                  <a:spcPct val="0"/>
                </a:spcBef>
                <a:spcAft>
                  <a:spcPct val="35000"/>
                </a:spcAft>
              </a:pPr>
              <a:r>
                <a:rPr lang="en-US" sz="1200" b="1" dirty="0">
                  <a:solidFill>
                    <a:srgbClr val="FFFFFF"/>
                  </a:solidFill>
                </a:rPr>
                <a:t>PfP tool forecast</a:t>
              </a:r>
            </a:p>
          </p:txBody>
        </p:sp>
      </p:grpSp>
      <p:sp>
        <p:nvSpPr>
          <p:cNvPr id="17" name="Rectangle 16"/>
          <p:cNvSpPr/>
          <p:nvPr/>
        </p:nvSpPr>
        <p:spPr>
          <a:xfrm>
            <a:off x="1546844" y="3905779"/>
            <a:ext cx="2743199" cy="642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1" tIns="64001" rIns="85334" bIns="96001" numCol="1" spcCol="1270" anchor="t" anchorCtr="0">
            <a:noAutofit/>
          </a:bodyPr>
          <a:lstStyle/>
          <a:p>
            <a:r>
              <a:rPr lang="en-US" sz="1100" b="1" dirty="0">
                <a:solidFill>
                  <a:srgbClr val="262626">
                    <a:hueOff val="0"/>
                    <a:satOff val="0"/>
                    <a:lumOff val="0"/>
                    <a:alphaOff val="0"/>
                  </a:srgbClr>
                </a:solidFill>
                <a:cs typeface="Arial" panose="020B0604020202020204" pitchFamily="34" charset="0"/>
              </a:rPr>
              <a:t>Not forecasted in PfP tool</a:t>
            </a:r>
            <a:endParaRPr lang="en-US" sz="1100" b="1" dirty="0">
              <a:solidFill>
                <a:srgbClr val="FF0000"/>
              </a:solidFill>
            </a:endParaRPr>
          </a:p>
        </p:txBody>
      </p:sp>
      <p:sp>
        <p:nvSpPr>
          <p:cNvPr id="18" name="Text Placeholder 10"/>
          <p:cNvSpPr txBox="1">
            <a:spLocks/>
          </p:cNvSpPr>
          <p:nvPr/>
        </p:nvSpPr>
        <p:spPr>
          <a:xfrm>
            <a:off x="197475" y="4856338"/>
            <a:ext cx="4092570" cy="343076"/>
          </a:xfrm>
          <a:prstGeom prst="rect">
            <a:avLst/>
          </a:prstGeom>
        </p:spPr>
        <p:txBody>
          <a:bodyPr lIns="0" tIns="45714" rIns="91429" bIns="45714"/>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0084B4"/>
                </a:solidFill>
              </a:rPr>
              <a:t>FY2019 program budget:*</a:t>
            </a:r>
          </a:p>
        </p:txBody>
      </p:sp>
      <p:sp>
        <p:nvSpPr>
          <p:cNvPr id="19" name="Text Placeholder 9"/>
          <p:cNvSpPr txBox="1">
            <a:spLocks/>
          </p:cNvSpPr>
          <p:nvPr/>
        </p:nvSpPr>
        <p:spPr>
          <a:xfrm>
            <a:off x="197475" y="5199424"/>
            <a:ext cx="4114800" cy="341896"/>
          </a:xfrm>
          <a:prstGeom prst="rect">
            <a:avLst/>
          </a:prstGeom>
        </p:spPr>
        <p:txBody>
          <a:bodyPr lIns="0" tIns="45714" rIns="0" bIns="45714"/>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878"/>
              </a:buClr>
              <a:buNone/>
            </a:pPr>
            <a:r>
              <a:rPr lang="en-US" sz="1600" b="1" dirty="0">
                <a:solidFill>
                  <a:srgbClr val="262626"/>
                </a:solidFill>
              </a:rPr>
              <a:t>$ 108.0 million </a:t>
            </a:r>
          </a:p>
        </p:txBody>
      </p:sp>
      <p:cxnSp>
        <p:nvCxnSpPr>
          <p:cNvPr id="20" name="Straight Connector 19"/>
          <p:cNvCxnSpPr/>
          <p:nvPr/>
        </p:nvCxnSpPr>
        <p:spPr>
          <a:xfrm>
            <a:off x="101876" y="4780644"/>
            <a:ext cx="4114800" cy="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97289" y="4434622"/>
            <a:ext cx="1371788" cy="296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714" tIns="45714" rIns="91429" bIns="45714" rtlCol="0" anchor="ctr"/>
          <a:lstStyle/>
          <a:p>
            <a:r>
              <a:rPr lang="en-US" sz="1200" b="1" dirty="0">
                <a:solidFill>
                  <a:srgbClr val="FFFFFF"/>
                </a:solidFill>
              </a:rPr>
              <a:t>Other indicators</a:t>
            </a:r>
          </a:p>
        </p:txBody>
      </p:sp>
      <p:sp>
        <p:nvSpPr>
          <p:cNvPr id="44" name="Rectangle 43"/>
          <p:cNvSpPr/>
          <p:nvPr/>
        </p:nvSpPr>
        <p:spPr>
          <a:xfrm>
            <a:off x="1546844" y="4441038"/>
            <a:ext cx="2743199" cy="308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1" tIns="64001" rIns="85334" bIns="96001" numCol="1" spcCol="1270" anchor="ctr" anchorCtr="0">
            <a:noAutofit/>
          </a:bodyPr>
          <a:lstStyle/>
          <a:p>
            <a:pPr marL="0" lvl="1" defTabSz="533337">
              <a:lnSpc>
                <a:spcPct val="90000"/>
              </a:lnSpc>
              <a:spcBef>
                <a:spcPct val="0"/>
              </a:spcBef>
              <a:spcAft>
                <a:spcPct val="15000"/>
              </a:spcAft>
            </a:pPr>
            <a:r>
              <a:rPr lang="en-US" sz="1100" b="1" dirty="0">
                <a:solidFill>
                  <a:srgbClr val="262626"/>
                </a:solidFill>
              </a:rPr>
              <a:t>To be determined</a:t>
            </a:r>
          </a:p>
        </p:txBody>
      </p:sp>
      <p:sp>
        <p:nvSpPr>
          <p:cNvPr id="2" name="TextBox 1"/>
          <p:cNvSpPr txBox="1"/>
          <p:nvPr/>
        </p:nvSpPr>
        <p:spPr>
          <a:xfrm>
            <a:off x="197476" y="5816599"/>
            <a:ext cx="3765109" cy="738652"/>
          </a:xfrm>
          <a:prstGeom prst="rect">
            <a:avLst/>
          </a:prstGeom>
          <a:noFill/>
        </p:spPr>
        <p:txBody>
          <a:bodyPr wrap="square" lIns="91429" tIns="45714" rIns="91429" bIns="45714" rtlCol="0">
            <a:spAutoFit/>
          </a:bodyPr>
          <a:lstStyle/>
          <a:p>
            <a:r>
              <a:rPr lang="en-US" sz="1400" dirty="0"/>
              <a:t>*Pending development of finance plan; includes FY 19 SCR program budget for both Rail and MBTA program.</a:t>
            </a:r>
          </a:p>
        </p:txBody>
      </p:sp>
    </p:spTree>
    <p:extLst>
      <p:ext uri="{BB962C8B-B14F-4D97-AF65-F5344CB8AC3E}">
        <p14:creationId xmlns:p14="http://schemas.microsoft.com/office/powerpoint/2010/main" val="1209948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Left Chart" descr="Graph of Overall spending by priority. See table for values."/>
          <p:cNvGraphicFramePr/>
          <p:nvPr>
            <p:extLst>
              <p:ext uri="{D42A27DB-BD31-4B8C-83A1-F6EECF244321}">
                <p14:modId xmlns:p14="http://schemas.microsoft.com/office/powerpoint/2010/main" val="1660004594"/>
              </p:ext>
            </p:extLst>
          </p:nvPr>
        </p:nvGraphicFramePr>
        <p:xfrm>
          <a:off x="194463" y="800377"/>
          <a:ext cx="3246923" cy="266545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58889" y="84376"/>
            <a:ext cx="9026222" cy="572257"/>
          </a:xfrm>
        </p:spPr>
        <p:txBody>
          <a:bodyPr/>
          <a:lstStyle/>
          <a:p>
            <a:r>
              <a:rPr lang="en-US" dirty="0"/>
              <a:t>Plan update: investments overview</a:t>
            </a:r>
          </a:p>
        </p:txBody>
      </p:sp>
      <p:sp>
        <p:nvSpPr>
          <p:cNvPr id="16" name="TextBox 15"/>
          <p:cNvSpPr txBox="1"/>
          <p:nvPr/>
        </p:nvSpPr>
        <p:spPr>
          <a:xfrm>
            <a:off x="5093368" y="721896"/>
            <a:ext cx="4034730" cy="6136104"/>
          </a:xfrm>
          <a:prstGeom prst="rect">
            <a:avLst/>
          </a:prstGeom>
          <a:solidFill>
            <a:schemeClr val="bg1"/>
          </a:solidFill>
        </p:spPr>
        <p:txBody>
          <a:bodyPr wrap="square" rtlCol="0">
            <a:noAutofit/>
          </a:bodyPr>
          <a:lstStyle/>
          <a:p>
            <a:pPr>
              <a:buClr>
                <a:schemeClr val="accent1"/>
              </a:buClr>
            </a:pPr>
            <a:r>
              <a:rPr lang="en-US" sz="1600" b="1" dirty="0">
                <a:solidFill>
                  <a:schemeClr val="accent1"/>
                </a:solidFill>
              </a:rPr>
              <a:t>Overall:</a:t>
            </a:r>
            <a:endParaRPr lang="en-US" sz="1600" dirty="0"/>
          </a:p>
          <a:p>
            <a:pPr marL="285750" indent="-285750">
              <a:buClr>
                <a:schemeClr val="accent1"/>
              </a:buClr>
              <a:buFont typeface="Arial" panose="020B0604020202020204" pitchFamily="34" charset="0"/>
              <a:buChar char="►"/>
            </a:pPr>
            <a:r>
              <a:rPr lang="en-US" sz="1400" dirty="0"/>
              <a:t>The draft SFY 2019-2023 CIP update continues the investment strategy of the prior CIPs. A majority of funds go toward the reliability and modernization of our transportation system, with modest investments in expansion of the system.</a:t>
            </a:r>
          </a:p>
          <a:p>
            <a:r>
              <a:rPr lang="en-US" sz="1600" b="1" dirty="0">
                <a:solidFill>
                  <a:schemeClr val="accent1"/>
                </a:solidFill>
              </a:rPr>
              <a:t>Increase highlights:</a:t>
            </a:r>
          </a:p>
          <a:p>
            <a:pPr marL="285750" indent="-285750">
              <a:buClr>
                <a:schemeClr val="accent1"/>
              </a:buClr>
              <a:buFont typeface="Arial" panose="020B0604020202020204" pitchFamily="34" charset="0"/>
              <a:buChar char="►"/>
            </a:pPr>
            <a:r>
              <a:rPr lang="en-US" sz="1400" dirty="0"/>
              <a:t>Additional funding ($47.5 million) for Commonwealth (Port) project</a:t>
            </a:r>
          </a:p>
          <a:p>
            <a:pPr marL="285750" indent="-285750">
              <a:buClr>
                <a:schemeClr val="accent1"/>
              </a:buClr>
              <a:buFont typeface="Arial" panose="020B0604020202020204" pitchFamily="34" charset="0"/>
              <a:buChar char="►"/>
            </a:pPr>
            <a:r>
              <a:rPr lang="en-US" sz="1400" dirty="0"/>
              <a:t>$80 million increase for South Coast Rail (design and early action)</a:t>
            </a:r>
          </a:p>
          <a:p>
            <a:pPr marL="285750" indent="-285750">
              <a:buClr>
                <a:schemeClr val="accent1"/>
              </a:buClr>
              <a:buFont typeface="Arial" panose="020B0604020202020204" pitchFamily="34" charset="0"/>
              <a:buChar char="►"/>
            </a:pPr>
            <a:r>
              <a:rPr lang="en-US" sz="1400" dirty="0"/>
              <a:t>$723.6 million in program budget increases at MBTA such as:</a:t>
            </a:r>
          </a:p>
          <a:p>
            <a:pPr marL="742950" lvl="1" indent="-285750">
              <a:buClr>
                <a:schemeClr val="accent1"/>
              </a:buClr>
              <a:buFont typeface="Arial" panose="020B0604020202020204" pitchFamily="34" charset="0"/>
              <a:buChar char="►"/>
            </a:pPr>
            <a:r>
              <a:rPr lang="en-US" sz="1400" dirty="0"/>
              <a:t>$40.8 million increase for PATI investments</a:t>
            </a:r>
          </a:p>
          <a:p>
            <a:pPr marL="742950" lvl="1" indent="-285750">
              <a:buClr>
                <a:schemeClr val="accent1"/>
              </a:buClr>
              <a:buFont typeface="Arial" panose="020B0604020202020204" pitchFamily="34" charset="0"/>
              <a:buChar char="►"/>
            </a:pPr>
            <a:r>
              <a:rPr lang="en-US" sz="1400" dirty="0"/>
              <a:t>$242.4 million for Facilities</a:t>
            </a:r>
          </a:p>
          <a:p>
            <a:pPr marL="742950" lvl="1" indent="-285750">
              <a:buClr>
                <a:schemeClr val="accent1"/>
              </a:buClr>
              <a:buFont typeface="Arial" panose="020B0604020202020204" pitchFamily="34" charset="0"/>
              <a:buChar char="►"/>
            </a:pPr>
            <a:r>
              <a:rPr lang="en-US" sz="1400" dirty="0"/>
              <a:t>$443.2 million for RL/OL investments, Commuter Rail Safety (PTC), AFC 2.0</a:t>
            </a:r>
          </a:p>
          <a:p>
            <a:pPr>
              <a:buClr>
                <a:schemeClr val="accent1"/>
              </a:buClr>
            </a:pPr>
            <a:r>
              <a:rPr lang="en-US" sz="1600" b="1" dirty="0">
                <a:solidFill>
                  <a:schemeClr val="accent1"/>
                </a:solidFill>
              </a:rPr>
              <a:t>Is it affordable?</a:t>
            </a:r>
          </a:p>
          <a:p>
            <a:pPr marL="285750" indent="-285750">
              <a:buClr>
                <a:schemeClr val="accent1"/>
              </a:buClr>
              <a:buFont typeface="Arial" panose="020B0604020202020204" pitchFamily="34" charset="0"/>
              <a:buChar char="►"/>
            </a:pPr>
            <a:r>
              <a:rPr lang="en-US" sz="1400" dirty="0"/>
              <a:t>More in revenue bond assumptions for MBTA</a:t>
            </a:r>
          </a:p>
          <a:p>
            <a:pPr marL="285750" indent="-285750">
              <a:buClr>
                <a:schemeClr val="accent1"/>
              </a:buClr>
              <a:buFont typeface="Arial" panose="020B0604020202020204" pitchFamily="34" charset="0"/>
              <a:buChar char="►"/>
            </a:pPr>
            <a:r>
              <a:rPr lang="en-US" sz="1400" dirty="0"/>
              <a:t>Anticipates obligating available federal-aid in all Divisions</a:t>
            </a:r>
          </a:p>
          <a:p>
            <a:pPr marL="742950" lvl="1" indent="-285750">
              <a:buClr>
                <a:schemeClr val="accent1"/>
              </a:buClr>
              <a:buFont typeface="Arial" panose="020B0604020202020204" pitchFamily="34" charset="0"/>
              <a:buChar char="►"/>
            </a:pPr>
            <a:r>
              <a:rPr lang="en-US" sz="1400" dirty="0"/>
              <a:t>Assumes significant spend down of FTA carry over balances for MBTA</a:t>
            </a:r>
          </a:p>
          <a:p>
            <a:pPr>
              <a:buClr>
                <a:schemeClr val="accent1"/>
              </a:buClr>
            </a:pPr>
            <a:endParaRPr lang="en-US" sz="1400" dirty="0"/>
          </a:p>
          <a:p>
            <a:pPr marL="742950" lvl="1" indent="-285750">
              <a:buClr>
                <a:schemeClr val="accent1"/>
              </a:buClr>
              <a:buFont typeface="Arial" panose="020B0604020202020204" pitchFamily="34" charset="0"/>
              <a:buChar char="►"/>
            </a:pPr>
            <a:endParaRPr lang="en-US" sz="1400" dirty="0"/>
          </a:p>
          <a:p>
            <a:pPr marL="285750" indent="-285750">
              <a:buClr>
                <a:schemeClr val="accent1"/>
              </a:buClr>
              <a:buFont typeface="Arial" panose="020B0604020202020204" pitchFamily="34" charset="0"/>
              <a:buChar char="►"/>
            </a:pPr>
            <a:endParaRPr lang="en-US" sz="1400" dirty="0"/>
          </a:p>
          <a:p>
            <a:pPr marL="285750" indent="-285750">
              <a:buClr>
                <a:schemeClr val="accent1"/>
              </a:buClr>
              <a:buFont typeface="Arial" panose="020B0604020202020204" pitchFamily="34" charset="0"/>
              <a:buChar char="►"/>
            </a:pPr>
            <a:endParaRPr lang="en-US" sz="1400" dirty="0"/>
          </a:p>
        </p:txBody>
      </p:sp>
      <p:cxnSp>
        <p:nvCxnSpPr>
          <p:cNvPr id="17" name="Straight Connector 16"/>
          <p:cNvCxnSpPr/>
          <p:nvPr/>
        </p:nvCxnSpPr>
        <p:spPr>
          <a:xfrm>
            <a:off x="87464" y="3465836"/>
            <a:ext cx="4946302" cy="0"/>
          </a:xfrm>
          <a:prstGeom prst="line">
            <a:avLst/>
          </a:prstGeom>
          <a:ln w="50800"/>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2439132285"/>
              </p:ext>
            </p:extLst>
          </p:nvPr>
        </p:nvGraphicFramePr>
        <p:xfrm>
          <a:off x="152118" y="3589756"/>
          <a:ext cx="4816993" cy="2854960"/>
        </p:xfrm>
        <a:graphic>
          <a:graphicData uri="http://schemas.openxmlformats.org/drawingml/2006/table">
            <a:tbl>
              <a:tblPr firstRow="1">
                <a:tableStyleId>{5C22544A-7EE6-4342-B048-85BDC9FD1C3A}</a:tableStyleId>
              </a:tblPr>
              <a:tblGrid>
                <a:gridCol w="1350892">
                  <a:extLst>
                    <a:ext uri="{9D8B030D-6E8A-4147-A177-3AD203B41FA5}">
                      <a16:colId xmlns:a16="http://schemas.microsoft.com/office/drawing/2014/main" val="20000"/>
                    </a:ext>
                  </a:extLst>
                </a:gridCol>
                <a:gridCol w="1155367">
                  <a:extLst>
                    <a:ext uri="{9D8B030D-6E8A-4147-A177-3AD203B41FA5}">
                      <a16:colId xmlns:a16="http://schemas.microsoft.com/office/drawing/2014/main" val="20001"/>
                    </a:ext>
                  </a:extLst>
                </a:gridCol>
                <a:gridCol w="1155367">
                  <a:extLst>
                    <a:ext uri="{9D8B030D-6E8A-4147-A177-3AD203B41FA5}">
                      <a16:colId xmlns:a16="http://schemas.microsoft.com/office/drawing/2014/main" val="20002"/>
                    </a:ext>
                  </a:extLst>
                </a:gridCol>
                <a:gridCol w="1155367">
                  <a:extLst>
                    <a:ext uri="{9D8B030D-6E8A-4147-A177-3AD203B41FA5}">
                      <a16:colId xmlns:a16="http://schemas.microsoft.com/office/drawing/2014/main" val="20003"/>
                    </a:ext>
                  </a:extLst>
                </a:gridCol>
              </a:tblGrid>
              <a:tr h="370840">
                <a:tc>
                  <a:txBody>
                    <a:bodyPr/>
                    <a:lstStyle/>
                    <a:p>
                      <a:r>
                        <a:rPr lang="en-US" sz="1100" b="0" i="1" dirty="0">
                          <a:solidFill>
                            <a:schemeClr val="accent1"/>
                          </a:solidFill>
                        </a:rPr>
                        <a:t>millions</a:t>
                      </a:r>
                    </a:p>
                  </a:txBody>
                  <a:tcPr anchor="ctr">
                    <a:lnR w="12700" cap="flat" cmpd="sng" algn="ctr">
                      <a:solidFill>
                        <a:schemeClr val="bg1"/>
                      </a:solidFill>
                      <a:prstDash val="solid"/>
                      <a:round/>
                      <a:headEnd type="none" w="med" len="med"/>
                      <a:tailEnd type="none" w="med" len="med"/>
                    </a:lnR>
                    <a:noFill/>
                  </a:tcPr>
                </a:tc>
                <a:tc>
                  <a:txBody>
                    <a:bodyPr/>
                    <a:lstStyle/>
                    <a:p>
                      <a:r>
                        <a:rPr lang="en-US" sz="1200" dirty="0"/>
                        <a:t>SFY 2018- 22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ysDot"/>
                      <a:round/>
                      <a:headEnd type="none" w="med" len="med"/>
                      <a:tailEnd type="none" w="med" len="med"/>
                    </a:lnR>
                    <a:lnB w="9525" cap="flat" cmpd="sng" algn="ctr">
                      <a:solidFill>
                        <a:schemeClr val="bg2"/>
                      </a:solidFill>
                      <a:prstDash val="solid"/>
                      <a:round/>
                      <a:headEnd type="none" w="med" len="med"/>
                      <a:tailEnd type="none" w="med" len="med"/>
                    </a:lnB>
                    <a:solidFill>
                      <a:schemeClr val="tx1">
                        <a:lumMod val="75000"/>
                        <a:lumOff val="25000"/>
                      </a:schemeClr>
                    </a:solidFill>
                  </a:tcPr>
                </a:tc>
                <a:tc>
                  <a:txBody>
                    <a:bodyPr/>
                    <a:lstStyle/>
                    <a:p>
                      <a:r>
                        <a:rPr lang="en-US" sz="1200" dirty="0"/>
                        <a:t>SFY 2019- 23</a:t>
                      </a: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B w="9525" cap="flat" cmpd="sng" algn="ctr">
                      <a:solidFill>
                        <a:schemeClr val="bg2"/>
                      </a:solidFill>
                      <a:prstDash val="solid"/>
                      <a:round/>
                      <a:headEnd type="none" w="med" len="med"/>
                      <a:tailEnd type="none" w="med" len="med"/>
                    </a:lnB>
                    <a:solidFill>
                      <a:schemeClr val="accent2"/>
                    </a:solidFill>
                  </a:tcPr>
                </a:tc>
                <a:tc>
                  <a:txBody>
                    <a:bodyPr/>
                    <a:lstStyle/>
                    <a:p>
                      <a:r>
                        <a:rPr lang="en-US" sz="1200" dirty="0"/>
                        <a:t>Differences</a:t>
                      </a: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B w="9525"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32232">
                <a:tc>
                  <a:txBody>
                    <a:bodyPr/>
                    <a:lstStyle/>
                    <a:p>
                      <a:r>
                        <a:rPr lang="en-US" sz="1200" b="1" dirty="0">
                          <a:solidFill>
                            <a:schemeClr val="bg1"/>
                          </a:solidFill>
                        </a:rPr>
                        <a:t>Reliability*</a:t>
                      </a:r>
                    </a:p>
                  </a:txBody>
                  <a:tcPr anchor="ctr">
                    <a:lnR w="12700" cap="flat" cmpd="sng" algn="ctr">
                      <a:solidFill>
                        <a:schemeClr val="bg1"/>
                      </a:solidFill>
                      <a:prstDash val="solid"/>
                      <a:round/>
                      <a:headEnd type="none" w="med" len="med"/>
                      <a:tailEnd type="none" w="med" len="med"/>
                    </a:lnR>
                    <a:lnB w="9525" cap="flat" cmpd="sng" algn="ctr">
                      <a:solidFill>
                        <a:schemeClr val="accent5"/>
                      </a:solidFill>
                      <a:prstDash val="solid"/>
                      <a:round/>
                      <a:headEnd type="none" w="med" len="med"/>
                      <a:tailEnd type="none" w="med" len="med"/>
                    </a:lnB>
                    <a:solidFill>
                      <a:schemeClr val="accent5"/>
                    </a:solidFill>
                  </a:tcPr>
                </a:tc>
                <a:tc>
                  <a:txBody>
                    <a:bodyPr/>
                    <a:lstStyle/>
                    <a:p>
                      <a:pPr algn="r"/>
                      <a:r>
                        <a:rPr lang="en-US" sz="1200" b="1" dirty="0"/>
                        <a:t>$9,647.0</a:t>
                      </a:r>
                    </a:p>
                  </a:txBody>
                  <a:tcPr>
                    <a:lnL w="12700" cap="flat" cmpd="sng" algn="ctr">
                      <a:solidFill>
                        <a:schemeClr val="bg1"/>
                      </a:solidFill>
                      <a:prstDash val="solid"/>
                      <a:round/>
                      <a:headEnd type="none" w="med" len="med"/>
                      <a:tailEnd type="none" w="med" len="med"/>
                    </a:lnL>
                    <a:lnR w="12700" cap="flat" cmpd="sng" algn="ctr">
                      <a:solidFill>
                        <a:schemeClr val="accent2"/>
                      </a:solidFill>
                      <a:prstDash val="sysDot"/>
                      <a:round/>
                      <a:headEnd type="none" w="med" len="med"/>
                      <a:tailEnd type="none" w="med" len="med"/>
                    </a:lnR>
                    <a:lnT w="9525" cap="flat" cmpd="sng" algn="ctr">
                      <a:solidFill>
                        <a:schemeClr val="bg2"/>
                      </a:solidFill>
                      <a:prstDash val="solid"/>
                      <a:round/>
                      <a:headEnd type="none" w="med" len="med"/>
                      <a:tailEnd type="none" w="med" len="med"/>
                    </a:lnT>
                    <a:lnB w="12700" cap="flat" cmpd="sng" algn="ctr">
                      <a:solidFill>
                        <a:schemeClr val="accent2"/>
                      </a:solidFill>
                      <a:prstDash val="sysDot"/>
                      <a:round/>
                      <a:headEnd type="none" w="med" len="med"/>
                      <a:tailEnd type="none" w="med" len="med"/>
                    </a:lnB>
                    <a:noFill/>
                  </a:tcPr>
                </a:tc>
                <a:tc>
                  <a:txBody>
                    <a:bodyPr/>
                    <a:lstStyle/>
                    <a:p>
                      <a:pPr algn="r"/>
                      <a:r>
                        <a:rPr lang="en-US" sz="1200" b="1" dirty="0">
                          <a:solidFill>
                            <a:schemeClr val="tx1"/>
                          </a:solidFill>
                        </a:rPr>
                        <a:t>$8,374.7 </a:t>
                      </a:r>
                    </a:p>
                  </a:txBody>
                  <a:tcP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9525" cap="flat" cmpd="sng" algn="ctr">
                      <a:solidFill>
                        <a:schemeClr val="bg2"/>
                      </a:solidFill>
                      <a:prstDash val="solid"/>
                      <a:round/>
                      <a:headEnd type="none" w="med" len="med"/>
                      <a:tailEnd type="none" w="med" len="med"/>
                    </a:lnT>
                    <a:lnB w="12700" cap="flat" cmpd="sng" algn="ctr">
                      <a:solidFill>
                        <a:schemeClr val="accent2"/>
                      </a:solidFill>
                      <a:prstDash val="sysDot"/>
                      <a:round/>
                      <a:headEnd type="none" w="med" len="med"/>
                      <a:tailEnd type="none" w="med" len="med"/>
                    </a:lnB>
                    <a:noFill/>
                  </a:tcPr>
                </a:tc>
                <a:tc>
                  <a:txBody>
                    <a:bodyPr/>
                    <a:lstStyle/>
                    <a:p>
                      <a:pPr algn="r"/>
                      <a:r>
                        <a:rPr lang="en-US" sz="1200" dirty="0">
                          <a:solidFill>
                            <a:schemeClr val="tx1"/>
                          </a:solidFill>
                        </a:rPr>
                        <a:t>-$1,272.3</a:t>
                      </a:r>
                    </a:p>
                  </a:txBody>
                  <a:tcP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9525" cap="flat" cmpd="sng" algn="ctr">
                      <a:solidFill>
                        <a:schemeClr val="bg2"/>
                      </a:solidFill>
                      <a:prstDash val="solid"/>
                      <a:round/>
                      <a:headEnd type="none" w="med" len="med"/>
                      <a:tailEnd type="none" w="med" len="med"/>
                    </a:lnT>
                    <a:lnB w="12700" cap="flat" cmpd="sng" algn="ctr">
                      <a:solidFill>
                        <a:schemeClr val="accent2"/>
                      </a:solidFill>
                      <a:prstDash val="sysDot"/>
                      <a:round/>
                      <a:headEnd type="none" w="med" len="med"/>
                      <a:tailEnd type="none" w="med" len="med"/>
                    </a:lnB>
                    <a:noFill/>
                  </a:tcPr>
                </a:tc>
                <a:extLst>
                  <a:ext uri="{0D108BD9-81ED-4DB2-BD59-A6C34878D82A}">
                    <a16:rowId xmlns:a16="http://schemas.microsoft.com/office/drawing/2014/main" val="10001"/>
                  </a:ext>
                </a:extLst>
              </a:tr>
              <a:tr h="332232">
                <a:tc>
                  <a:txBody>
                    <a:bodyPr/>
                    <a:lstStyle/>
                    <a:p>
                      <a:r>
                        <a:rPr lang="en-US" sz="1200" b="1" dirty="0">
                          <a:solidFill>
                            <a:schemeClr val="bg1"/>
                          </a:solidFill>
                        </a:rPr>
                        <a:t>Modernization</a:t>
                      </a:r>
                    </a:p>
                  </a:txBody>
                  <a:tcPr anchor="ctr">
                    <a:lnR w="12700" cap="flat" cmpd="sng" algn="ctr">
                      <a:solidFill>
                        <a:schemeClr val="bg1"/>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3"/>
                    </a:solidFill>
                  </a:tcPr>
                </a:tc>
                <a:tc>
                  <a:txBody>
                    <a:bodyPr/>
                    <a:lstStyle/>
                    <a:p>
                      <a:pPr algn="r"/>
                      <a:r>
                        <a:rPr lang="en-US" sz="1200" b="1" dirty="0"/>
                        <a:t>$3,247.1</a:t>
                      </a:r>
                    </a:p>
                  </a:txBody>
                  <a:tcPr>
                    <a:lnL w="12700" cap="flat" cmpd="sng" algn="ctr">
                      <a:solidFill>
                        <a:schemeClr val="bg1"/>
                      </a:solidFill>
                      <a:prstDash val="solid"/>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noFill/>
                  </a:tcPr>
                </a:tc>
                <a:tc>
                  <a:txBody>
                    <a:bodyPr/>
                    <a:lstStyle/>
                    <a:p>
                      <a:pPr algn="r"/>
                      <a:r>
                        <a:rPr lang="en-US" sz="1200" b="1" dirty="0">
                          <a:solidFill>
                            <a:schemeClr val="tx1"/>
                          </a:solidFill>
                        </a:rPr>
                        <a:t>$5,004.3</a:t>
                      </a:r>
                    </a:p>
                  </a:txBody>
                  <a:tcP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noFill/>
                  </a:tcPr>
                </a:tc>
                <a:tc>
                  <a:txBody>
                    <a:bodyPr/>
                    <a:lstStyle/>
                    <a:p>
                      <a:pPr algn="r"/>
                      <a:r>
                        <a:rPr lang="en-US" sz="1200" dirty="0">
                          <a:solidFill>
                            <a:schemeClr val="tx1"/>
                          </a:solidFill>
                        </a:rPr>
                        <a:t>$1,757.2</a:t>
                      </a:r>
                    </a:p>
                  </a:txBody>
                  <a:tcP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noFill/>
                  </a:tcPr>
                </a:tc>
                <a:extLst>
                  <a:ext uri="{0D108BD9-81ED-4DB2-BD59-A6C34878D82A}">
                    <a16:rowId xmlns:a16="http://schemas.microsoft.com/office/drawing/2014/main" val="10002"/>
                  </a:ext>
                </a:extLst>
              </a:tr>
              <a:tr h="332232">
                <a:tc>
                  <a:txBody>
                    <a:bodyPr/>
                    <a:lstStyle/>
                    <a:p>
                      <a:r>
                        <a:rPr lang="en-US" sz="1200" b="1" dirty="0">
                          <a:solidFill>
                            <a:schemeClr val="bg1"/>
                          </a:solidFill>
                        </a:rPr>
                        <a:t>Expansion</a:t>
                      </a:r>
                    </a:p>
                  </a:txBody>
                  <a:tcPr anchor="ctr">
                    <a:lnR w="12700" cap="flat" cmpd="sng" algn="ctr">
                      <a:solidFill>
                        <a:schemeClr val="bg1"/>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tx1">
                          <a:lumMod val="90000"/>
                          <a:lumOff val="10000"/>
                        </a:schemeClr>
                      </a:solidFill>
                      <a:prstDash val="solid"/>
                      <a:round/>
                      <a:headEnd type="none" w="med" len="med"/>
                      <a:tailEnd type="none" w="med" len="med"/>
                    </a:lnB>
                    <a:solidFill>
                      <a:schemeClr val="tx1">
                        <a:lumMod val="90000"/>
                        <a:lumOff val="10000"/>
                      </a:schemeClr>
                    </a:solidFill>
                  </a:tcPr>
                </a:tc>
                <a:tc>
                  <a:txBody>
                    <a:bodyPr/>
                    <a:lstStyle/>
                    <a:p>
                      <a:pPr algn="r"/>
                      <a:r>
                        <a:rPr lang="en-US" sz="1200" b="1" dirty="0"/>
                        <a:t>$2,148.1</a:t>
                      </a:r>
                    </a:p>
                  </a:txBody>
                  <a:tcPr>
                    <a:lnL w="12700" cap="flat" cmpd="sng" algn="ctr">
                      <a:solidFill>
                        <a:schemeClr val="bg1"/>
                      </a:solidFill>
                      <a:prstDash val="solid"/>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noFill/>
                  </a:tcPr>
                </a:tc>
                <a:tc>
                  <a:txBody>
                    <a:bodyPr/>
                    <a:lstStyle/>
                    <a:p>
                      <a:pPr algn="r"/>
                      <a:r>
                        <a:rPr lang="en-US" sz="1200" b="1" dirty="0">
                          <a:solidFill>
                            <a:schemeClr val="tx1"/>
                          </a:solidFill>
                        </a:rPr>
                        <a:t>$1,957.1 </a:t>
                      </a:r>
                    </a:p>
                  </a:txBody>
                  <a:tcP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noFill/>
                  </a:tcPr>
                </a:tc>
                <a:tc>
                  <a:txBody>
                    <a:bodyPr/>
                    <a:lstStyle/>
                    <a:p>
                      <a:pPr algn="r"/>
                      <a:r>
                        <a:rPr lang="en-US" sz="1200" dirty="0">
                          <a:solidFill>
                            <a:schemeClr val="tx1"/>
                          </a:solidFill>
                        </a:rPr>
                        <a:t>-$191.1</a:t>
                      </a:r>
                    </a:p>
                  </a:txBody>
                  <a:tcP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noFill/>
                  </a:tcPr>
                </a:tc>
                <a:extLst>
                  <a:ext uri="{0D108BD9-81ED-4DB2-BD59-A6C34878D82A}">
                    <a16:rowId xmlns:a16="http://schemas.microsoft.com/office/drawing/2014/main" val="10003"/>
                  </a:ext>
                </a:extLst>
              </a:tr>
              <a:tr h="332232">
                <a:tc>
                  <a:txBody>
                    <a:bodyPr/>
                    <a:lstStyle/>
                    <a:p>
                      <a:r>
                        <a:rPr lang="en-US" sz="1200" b="1" dirty="0"/>
                        <a:t>Chapter</a:t>
                      </a:r>
                      <a:r>
                        <a:rPr lang="en-US" sz="1200" b="1" baseline="0" dirty="0"/>
                        <a:t> 90</a:t>
                      </a:r>
                      <a:endParaRPr lang="en-US" sz="1200" b="1" dirty="0"/>
                    </a:p>
                  </a:txBody>
                  <a:tcPr anchor="ctr">
                    <a:lnR w="12700" cap="flat" cmpd="sng" algn="ctr">
                      <a:solidFill>
                        <a:schemeClr val="bg1"/>
                      </a:solidFill>
                      <a:prstDash val="solid"/>
                      <a:round/>
                      <a:headEnd type="none" w="med" len="med"/>
                      <a:tailEnd type="none" w="med" len="med"/>
                    </a:lnR>
                    <a:lnT w="9525" cap="flat" cmpd="sng" algn="ctr">
                      <a:solidFill>
                        <a:schemeClr val="tx1">
                          <a:lumMod val="90000"/>
                          <a:lumOff val="1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pattFill prst="dkUpDiag">
                      <a:fgClr>
                        <a:schemeClr val="accent5"/>
                      </a:fgClr>
                      <a:bgClr>
                        <a:schemeClr val="bg1"/>
                      </a:bgClr>
                    </a:pattFill>
                  </a:tcPr>
                </a:tc>
                <a:tc>
                  <a:txBody>
                    <a:bodyPr/>
                    <a:lstStyle/>
                    <a:p>
                      <a:pPr algn="r"/>
                      <a:r>
                        <a:rPr lang="en-US" sz="1200" b="1" dirty="0"/>
                        <a:t>$1,000.0</a:t>
                      </a:r>
                    </a:p>
                  </a:txBody>
                  <a:tcPr>
                    <a:lnL w="12700" cap="flat" cmpd="sng" algn="ctr">
                      <a:solidFill>
                        <a:schemeClr val="bg1"/>
                      </a:solidFill>
                      <a:prstDash val="solid"/>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noFill/>
                  </a:tcPr>
                </a:tc>
                <a:tc>
                  <a:txBody>
                    <a:bodyPr/>
                    <a:lstStyle/>
                    <a:p>
                      <a:pPr algn="r"/>
                      <a:r>
                        <a:rPr lang="en-US" sz="1200" b="1" dirty="0">
                          <a:solidFill>
                            <a:schemeClr val="tx1"/>
                          </a:solidFill>
                        </a:rPr>
                        <a:t>$1,000.0</a:t>
                      </a:r>
                    </a:p>
                  </a:txBody>
                  <a:tcP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noFill/>
                  </a:tcPr>
                </a:tc>
                <a:tc>
                  <a:txBody>
                    <a:bodyPr/>
                    <a:lstStyle/>
                    <a:p>
                      <a:pPr algn="r"/>
                      <a:r>
                        <a:rPr lang="en-US" sz="1200" dirty="0">
                          <a:solidFill>
                            <a:schemeClr val="tx1"/>
                          </a:solidFill>
                        </a:rPr>
                        <a:t>-</a:t>
                      </a:r>
                    </a:p>
                  </a:txBody>
                  <a:tcP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noFill/>
                  </a:tcPr>
                </a:tc>
                <a:extLst>
                  <a:ext uri="{0D108BD9-81ED-4DB2-BD59-A6C34878D82A}">
                    <a16:rowId xmlns:a16="http://schemas.microsoft.com/office/drawing/2014/main" val="10004"/>
                  </a:ext>
                </a:extLst>
              </a:tr>
              <a:tr h="332232">
                <a:tc>
                  <a:txBody>
                    <a:bodyPr/>
                    <a:lstStyle/>
                    <a:p>
                      <a:r>
                        <a:rPr lang="en-US" sz="1200" b="1" dirty="0">
                          <a:solidFill>
                            <a:schemeClr val="bg1"/>
                          </a:solidFill>
                        </a:rPr>
                        <a:t>Planning,</a:t>
                      </a:r>
                      <a:r>
                        <a:rPr lang="en-US" sz="1200" b="1" baseline="0" dirty="0">
                          <a:solidFill>
                            <a:schemeClr val="bg1"/>
                          </a:solidFill>
                        </a:rPr>
                        <a:t> </a:t>
                      </a:r>
                      <a:r>
                        <a:rPr lang="en-US" sz="1200" b="1" dirty="0">
                          <a:solidFill>
                            <a:schemeClr val="bg1"/>
                          </a:solidFill>
                        </a:rPr>
                        <a:t>Enterprises</a:t>
                      </a:r>
                      <a:r>
                        <a:rPr lang="en-US" sz="1200" b="1" baseline="0" dirty="0">
                          <a:solidFill>
                            <a:schemeClr val="bg1"/>
                          </a:solidFill>
                        </a:rPr>
                        <a:t> Services, &amp; </a:t>
                      </a:r>
                      <a:r>
                        <a:rPr lang="en-US" sz="1200" b="1" dirty="0">
                          <a:solidFill>
                            <a:schemeClr val="bg1"/>
                          </a:solidFill>
                        </a:rPr>
                        <a:t>Other</a:t>
                      </a:r>
                    </a:p>
                  </a:txBody>
                  <a:tcPr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r"/>
                      <a:r>
                        <a:rPr lang="en-US" sz="1200" b="1" dirty="0"/>
                        <a:t>$902.1</a:t>
                      </a:r>
                    </a:p>
                  </a:txBody>
                  <a:tcPr>
                    <a:lnL w="12700" cap="flat" cmpd="sng" algn="ctr">
                      <a:solidFill>
                        <a:schemeClr val="bg1"/>
                      </a:solidFill>
                      <a:prstDash val="solid"/>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r"/>
                      <a:r>
                        <a:rPr lang="en-US" sz="1200" b="1" dirty="0">
                          <a:solidFill>
                            <a:schemeClr val="tx1"/>
                          </a:solidFill>
                        </a:rPr>
                        <a:t>$842.5</a:t>
                      </a:r>
                    </a:p>
                  </a:txBody>
                  <a:tcP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9525" cap="flat" cmpd="sng" algn="ctr">
                      <a:solidFill>
                        <a:schemeClr val="bg2"/>
                      </a:solidFill>
                      <a:prstDash val="solid"/>
                      <a:round/>
                      <a:headEnd type="none" w="med" len="med"/>
                      <a:tailEnd type="none" w="med" len="med"/>
                    </a:lnB>
                    <a:noFill/>
                  </a:tcPr>
                </a:tc>
                <a:tc>
                  <a:txBody>
                    <a:bodyPr/>
                    <a:lstStyle/>
                    <a:p>
                      <a:pPr algn="r"/>
                      <a:r>
                        <a:rPr lang="en-US" sz="1200" dirty="0">
                          <a:solidFill>
                            <a:schemeClr val="tx1"/>
                          </a:solidFill>
                        </a:rPr>
                        <a:t>-$59.6</a:t>
                      </a:r>
                    </a:p>
                  </a:txBody>
                  <a:tcP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9525"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332232">
                <a:tc>
                  <a:txBody>
                    <a:bodyPr/>
                    <a:lstStyle/>
                    <a:p>
                      <a:r>
                        <a:rPr lang="en-US" sz="1100" b="0" i="1" dirty="0">
                          <a:solidFill>
                            <a:schemeClr val="accent1"/>
                          </a:solidFill>
                        </a:rPr>
                        <a:t>Five-year</a:t>
                      </a:r>
                      <a:r>
                        <a:rPr lang="en-US" sz="1100" b="0" i="1" baseline="0" dirty="0">
                          <a:solidFill>
                            <a:schemeClr val="accent1"/>
                          </a:solidFill>
                        </a:rPr>
                        <a:t> total</a:t>
                      </a:r>
                      <a:endParaRPr lang="en-US" sz="1100" b="0" i="1" dirty="0">
                        <a:solidFill>
                          <a:schemeClr val="accent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noFill/>
                  </a:tcPr>
                </a:tc>
                <a:tc>
                  <a:txBody>
                    <a:bodyPr/>
                    <a:lstStyle/>
                    <a:p>
                      <a:pPr algn="r"/>
                      <a:r>
                        <a:rPr lang="en-US" sz="1200" b="1" baseline="0" dirty="0">
                          <a:solidFill>
                            <a:schemeClr val="bg1"/>
                          </a:solidFill>
                        </a:rPr>
                        <a:t>$16,944.2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ysDot"/>
                      <a:round/>
                      <a:headEnd type="none" w="med" len="med"/>
                      <a:tailEnd type="none" w="med" len="med"/>
                    </a:lnR>
                    <a:lnT w="9525" cap="flat" cmpd="sng" algn="ctr">
                      <a:solidFill>
                        <a:schemeClr val="bg2"/>
                      </a:solidFill>
                      <a:prstDash val="solid"/>
                      <a:round/>
                      <a:headEnd type="none" w="med" len="med"/>
                      <a:tailEnd type="none" w="med" len="med"/>
                    </a:lnT>
                    <a:solidFill>
                      <a:schemeClr val="tx1">
                        <a:lumMod val="75000"/>
                        <a:lumOff val="25000"/>
                      </a:schemeClr>
                    </a:solidFill>
                  </a:tcPr>
                </a:tc>
                <a:tc>
                  <a:txBody>
                    <a:bodyPr/>
                    <a:lstStyle/>
                    <a:p>
                      <a:pPr algn="r"/>
                      <a:r>
                        <a:rPr lang="en-US" sz="1200" b="1" baseline="0" dirty="0">
                          <a:solidFill>
                            <a:schemeClr val="bg1"/>
                          </a:solidFill>
                        </a:rPr>
                        <a:t>$17,178.6 </a:t>
                      </a:r>
                    </a:p>
                  </a:txBody>
                  <a:tcPr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9525" cap="flat" cmpd="sng" algn="ctr">
                      <a:solidFill>
                        <a:schemeClr val="bg2"/>
                      </a:solidFill>
                      <a:prstDash val="solid"/>
                      <a:round/>
                      <a:headEnd type="none" w="med" len="med"/>
                      <a:tailEnd type="none" w="med" len="med"/>
                    </a:lnT>
                    <a:solidFill>
                      <a:schemeClr val="accent2"/>
                    </a:solidFill>
                  </a:tcPr>
                </a:tc>
                <a:tc>
                  <a:txBody>
                    <a:bodyPr/>
                    <a:lstStyle/>
                    <a:p>
                      <a:pPr algn="r"/>
                      <a:r>
                        <a:rPr lang="en-US" sz="1200" b="1" baseline="0" dirty="0">
                          <a:solidFill>
                            <a:schemeClr val="bg1"/>
                          </a:solidFill>
                        </a:rPr>
                        <a:t>$234.4</a:t>
                      </a:r>
                    </a:p>
                  </a:txBody>
                  <a:tcPr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9525" cap="flat" cmpd="sng" algn="ctr">
                      <a:solidFill>
                        <a:schemeClr val="bg2"/>
                      </a:solidFill>
                      <a:prstDash val="solid"/>
                      <a:round/>
                      <a:headEnd type="none" w="med" len="med"/>
                      <a:tailEnd type="none" w="med" len="med"/>
                    </a:lnT>
                    <a:solidFill>
                      <a:schemeClr val="accent2"/>
                    </a:solidFill>
                  </a:tcPr>
                </a:tc>
                <a:extLst>
                  <a:ext uri="{0D108BD9-81ED-4DB2-BD59-A6C34878D82A}">
                    <a16:rowId xmlns:a16="http://schemas.microsoft.com/office/drawing/2014/main" val="10006"/>
                  </a:ext>
                </a:extLst>
              </a:tr>
            </a:tbl>
          </a:graphicData>
        </a:graphic>
      </p:graphicFrame>
      <p:graphicFrame>
        <p:nvGraphicFramePr>
          <p:cNvPr id="10" name="Left Chart" descr="Graph of Overall spending by priority. See table for values."/>
          <p:cNvGraphicFramePr>
            <a:graphicFrameLocks noChangeAspect="1"/>
          </p:cNvGraphicFramePr>
          <p:nvPr>
            <p:extLst>
              <p:ext uri="{D42A27DB-BD31-4B8C-83A1-F6EECF244321}">
                <p14:modId xmlns:p14="http://schemas.microsoft.com/office/powerpoint/2010/main" val="3125793812"/>
              </p:ext>
            </p:extLst>
          </p:nvPr>
        </p:nvGraphicFramePr>
        <p:xfrm>
          <a:off x="87464" y="775220"/>
          <a:ext cx="3019639" cy="28799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Left Chart" descr="Graph of Overall spending by priority. See table for values."/>
          <p:cNvGraphicFramePr>
            <a:graphicFrameLocks noChangeAspect="1"/>
          </p:cNvGraphicFramePr>
          <p:nvPr>
            <p:extLst>
              <p:ext uri="{D42A27DB-BD31-4B8C-83A1-F6EECF244321}">
                <p14:modId xmlns:p14="http://schemas.microsoft.com/office/powerpoint/2010/main" val="3616176583"/>
              </p:ext>
            </p:extLst>
          </p:nvPr>
        </p:nvGraphicFramePr>
        <p:xfrm>
          <a:off x="2836333" y="775220"/>
          <a:ext cx="3019639" cy="2879917"/>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313267" y="6505601"/>
            <a:ext cx="5046133" cy="276999"/>
          </a:xfrm>
          <a:prstGeom prst="rect">
            <a:avLst/>
          </a:prstGeom>
          <a:noFill/>
        </p:spPr>
        <p:txBody>
          <a:bodyPr wrap="square" rtlCol="0">
            <a:spAutoFit/>
          </a:bodyPr>
          <a:lstStyle/>
          <a:p>
            <a:r>
              <a:rPr lang="en-US" sz="1200" dirty="0"/>
              <a:t>*MBTA investments in R/O Line shifted from Reliability to Modernization</a:t>
            </a:r>
          </a:p>
        </p:txBody>
      </p:sp>
      <p:graphicFrame>
        <p:nvGraphicFramePr>
          <p:cNvPr id="11" name="Chart 10"/>
          <p:cNvGraphicFramePr>
            <a:graphicFrameLocks/>
          </p:cNvGraphicFramePr>
          <p:nvPr>
            <p:extLst>
              <p:ext uri="{D42A27DB-BD31-4B8C-83A1-F6EECF244321}">
                <p14:modId xmlns:p14="http://schemas.microsoft.com/office/powerpoint/2010/main" val="3906229299"/>
              </p:ext>
            </p:extLst>
          </p:nvPr>
        </p:nvGraphicFramePr>
        <p:xfrm>
          <a:off x="2557160" y="775220"/>
          <a:ext cx="313623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406214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project lists</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The full list of investments is presented by Division. The information within each column is described below:</a:t>
            </a:r>
          </a:p>
          <a:p>
            <a:pPr lvl="0"/>
            <a:r>
              <a:rPr lang="en-US" b="1" dirty="0"/>
              <a:t>Location</a:t>
            </a:r>
            <a:r>
              <a:rPr lang="en-US" dirty="0"/>
              <a:t> – where the investment is located</a:t>
            </a:r>
          </a:p>
          <a:p>
            <a:pPr lvl="0"/>
            <a:r>
              <a:rPr lang="en-US" b="1" dirty="0"/>
              <a:t>Project ID</a:t>
            </a:r>
            <a:r>
              <a:rPr lang="en-US" dirty="0"/>
              <a:t> – the Division specific ID that uniquely identifies each investment</a:t>
            </a:r>
          </a:p>
          <a:p>
            <a:pPr lvl="0"/>
            <a:r>
              <a:rPr lang="en-US" b="1" dirty="0"/>
              <a:t>Project name</a:t>
            </a:r>
            <a:r>
              <a:rPr lang="en-US" dirty="0"/>
              <a:t> – the name of the investment and a brief description</a:t>
            </a:r>
          </a:p>
          <a:p>
            <a:pPr lvl="0"/>
            <a:r>
              <a:rPr lang="en-US" b="1" dirty="0"/>
              <a:t>Priority</a:t>
            </a:r>
            <a:r>
              <a:rPr lang="en-US" dirty="0"/>
              <a:t> – the capital priority that the investment addresses</a:t>
            </a:r>
          </a:p>
          <a:p>
            <a:pPr lvl="0"/>
            <a:r>
              <a:rPr lang="en-US" b="1" dirty="0"/>
              <a:t>Program </a:t>
            </a:r>
            <a:r>
              <a:rPr lang="en-US" dirty="0"/>
              <a:t>– the program from which the investment is made</a:t>
            </a:r>
          </a:p>
          <a:p>
            <a:pPr lvl="0"/>
            <a:r>
              <a:rPr lang="en-US" b="1" dirty="0"/>
              <a:t>Score </a:t>
            </a:r>
            <a:r>
              <a:rPr lang="en-US" dirty="0"/>
              <a:t>– the score of the investment (reliability investments are not scored)</a:t>
            </a:r>
          </a:p>
          <a:p>
            <a:pPr lvl="0"/>
            <a:r>
              <a:rPr lang="en-US" b="1" dirty="0"/>
              <a:t>Total cost </a:t>
            </a:r>
            <a:r>
              <a:rPr lang="en-US" dirty="0"/>
              <a:t>– the total cost of the investment</a:t>
            </a:r>
          </a:p>
          <a:p>
            <a:pPr lvl="0"/>
            <a:r>
              <a:rPr lang="en-US" b="1" dirty="0"/>
              <a:t>Prior years </a:t>
            </a:r>
            <a:r>
              <a:rPr lang="en-US" dirty="0"/>
              <a:t>– the spending on the investment that pre-dates the plan update</a:t>
            </a:r>
          </a:p>
          <a:p>
            <a:pPr lvl="0"/>
            <a:r>
              <a:rPr lang="en-US" b="1" dirty="0"/>
              <a:t>FY 2019 </a:t>
            </a:r>
            <a:r>
              <a:rPr lang="en-US" dirty="0"/>
              <a:t>– the spending estimated to occur in fiscal year 2019</a:t>
            </a:r>
          </a:p>
          <a:p>
            <a:pPr lvl="0"/>
            <a:r>
              <a:rPr lang="en-US" b="1" dirty="0"/>
              <a:t>FY 2020-2023</a:t>
            </a:r>
            <a:r>
              <a:rPr lang="en-US" dirty="0"/>
              <a:t> – the spending estimated to occur in the out years of the plan</a:t>
            </a:r>
          </a:p>
          <a:p>
            <a:pPr lvl="0"/>
            <a:r>
              <a:rPr lang="en-US" b="1" dirty="0"/>
              <a:t>Post-CIP</a:t>
            </a:r>
            <a:r>
              <a:rPr lang="en-US" dirty="0"/>
              <a:t> – the spending estimated to occur beyond the plan horizon</a:t>
            </a:r>
          </a:p>
          <a:p>
            <a:pPr marL="0" indent="0">
              <a:buNone/>
            </a:pPr>
            <a:r>
              <a:rPr lang="en-US" dirty="0"/>
              <a:t> </a:t>
            </a:r>
          </a:p>
          <a:p>
            <a:endParaRPr lang="en-US" dirty="0"/>
          </a:p>
        </p:txBody>
      </p:sp>
    </p:spTree>
    <p:extLst>
      <p:ext uri="{BB962C8B-B14F-4D97-AF65-F5344CB8AC3E}">
        <p14:creationId xmlns:p14="http://schemas.microsoft.com/office/powerpoint/2010/main" val="22567825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Equity analysis</a:t>
            </a:r>
          </a:p>
        </p:txBody>
      </p:sp>
      <p:sp>
        <p:nvSpPr>
          <p:cNvPr id="3" name="Content Placeholder 2"/>
          <p:cNvSpPr>
            <a:spLocks noGrp="1"/>
          </p:cNvSpPr>
          <p:nvPr>
            <p:ph idx="1"/>
          </p:nvPr>
        </p:nvSpPr>
        <p:spPr/>
        <p:txBody>
          <a:bodyPr>
            <a:noAutofit/>
          </a:bodyPr>
          <a:lstStyle/>
          <a:p>
            <a:pPr marL="0" indent="0">
              <a:buNone/>
            </a:pPr>
            <a:r>
              <a:rPr lang="en-US" sz="1400" dirty="0"/>
              <a:t>The social equity analysis was conducted to establish compliance with federal and state nondiscrimination laws and regulations, including Title VI of the Civil Rights Act of 1964 (Title VI), the Civil Rights Restoration Act of 1987, and the 1994 Presidential Executive Order 12898 on Environmental Justice. The analysis evaluated investments per capita at the municipal level due to the methodology used to create the CIP’s project universe. While municipalities were the only geographic level analyzed, equitable investment was evaluated using a number of different variables and indicators. The most significant variables used to draw conclusions are:</a:t>
            </a:r>
          </a:p>
          <a:p>
            <a:pPr lvl="1"/>
            <a:r>
              <a:rPr lang="en-US" sz="1400" dirty="0"/>
              <a:t>MassDOT investments, which incorporates all capital investments within MassDOT’s divisions; and</a:t>
            </a:r>
          </a:p>
          <a:p>
            <a:pPr lvl="1"/>
            <a:r>
              <a:rPr lang="en-US" sz="1400" dirty="0"/>
              <a:t>All CIP investments, which includes all of the capital investments within both MassDOT and the MBTA. </a:t>
            </a:r>
          </a:p>
          <a:p>
            <a:pPr marL="0" indent="0">
              <a:buNone/>
            </a:pPr>
            <a:endParaRPr lang="en-US" sz="1400" dirty="0">
              <a:solidFill>
                <a:srgbClr val="FF0000"/>
              </a:solidFill>
            </a:endParaRPr>
          </a:p>
          <a:p>
            <a:pPr marL="0" indent="0">
              <a:buNone/>
            </a:pPr>
            <a:r>
              <a:rPr lang="en-US" sz="1800" dirty="0">
                <a:solidFill>
                  <a:srgbClr val="FF0000"/>
                </a:solidFill>
              </a:rPr>
              <a:t>Equity analysis in process</a:t>
            </a:r>
          </a:p>
        </p:txBody>
      </p:sp>
    </p:spTree>
    <p:extLst>
      <p:ext uri="{BB962C8B-B14F-4D97-AF65-F5344CB8AC3E}">
        <p14:creationId xmlns:p14="http://schemas.microsoft.com/office/powerpoint/2010/main" val="16299276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Geographic equity</a:t>
            </a:r>
          </a:p>
        </p:txBody>
      </p:sp>
      <p:sp>
        <p:nvSpPr>
          <p:cNvPr id="3" name="Content Placeholder 2"/>
          <p:cNvSpPr>
            <a:spLocks noGrp="1"/>
          </p:cNvSpPr>
          <p:nvPr>
            <p:ph idx="1"/>
          </p:nvPr>
        </p:nvSpPr>
        <p:spPr>
          <a:xfrm>
            <a:off x="101886" y="752197"/>
            <a:ext cx="8912915" cy="5688360"/>
          </a:xfrm>
        </p:spPr>
        <p:txBody>
          <a:bodyPr>
            <a:noAutofit/>
          </a:bodyPr>
          <a:lstStyle/>
          <a:p>
            <a:pPr marL="0" indent="0">
              <a:lnSpc>
                <a:spcPct val="100000"/>
              </a:lnSpc>
              <a:spcBef>
                <a:spcPts val="600"/>
              </a:spcBef>
              <a:buNone/>
            </a:pPr>
            <a:r>
              <a:rPr lang="en-US" sz="1400" dirty="0"/>
              <a:t>As a state agency, MassDOT seeks to fund transportation infrastructure equitably across the state. However, because of the data that is available and the nature of transportation infrastructure, there is no clear consensus on what exactly is an equitable distribution of resources, given the variation between needs, demand, and contributed tax dollars. As a result, MassDOT assessed the data in a variety of ways for this equity analysis. The maps included in this section illustrate a few different ways that MassDOT assessed the data. While no single method is perfect, these approaches, taken together, provide useful information to better understand the regional distribution of resources. Since this Capital Investment Plan is a one year update, projects currently underway are excluded from the analysis. Only projects programmed within SFY 2019-2023 in the Plan are considered. </a:t>
            </a:r>
          </a:p>
          <a:p>
            <a:pPr marL="0" indent="0">
              <a:lnSpc>
                <a:spcPct val="100000"/>
              </a:lnSpc>
              <a:spcBef>
                <a:spcPts val="1077"/>
              </a:spcBef>
              <a:buNone/>
            </a:pPr>
            <a:r>
              <a:rPr lang="en-US" sz="1400" dirty="0"/>
              <a:t>Some of the variables considered in analyzing the geographic equity of the plan include population, lane miles, Chapter 90 ratio, and Regional Transit Authority (RTA) ridership. Population is considered to evaluate investment per capita and lane miles is considered as a proxy to evaluate demand for roadway maintenance and improvements. Similarly, RTA ridership is used as a proxy to measure the need and demand of transit investments. </a:t>
            </a:r>
          </a:p>
          <a:p>
            <a:pPr marL="0" indent="0">
              <a:lnSpc>
                <a:spcPct val="100000"/>
              </a:lnSpc>
              <a:spcBef>
                <a:spcPts val="1077"/>
              </a:spcBef>
              <a:buNone/>
            </a:pPr>
            <a:r>
              <a:rPr lang="en-US" sz="1400" dirty="0"/>
              <a:t>The Chapter 90 Program is a formula program distributed to municipalities for roadway improvements based on population (20.83%), employment (20.83%), and lane miles (58.33%). This formula can serve as a benchmark against which MassDOT Highway funding should be distributed and as a proxy for an appropriation distribution for all non-transit MassDOT projects. Because of concerns with just looking at population or at lane miles, this formula is an opportunity to consider both variables. As the formula is already in use throughout the Commonwealth, MassDOT opted to use the given percentages as an acceptable measure for an equitable distribution of investments. </a:t>
            </a:r>
          </a:p>
          <a:p>
            <a:pPr marL="0" indent="0">
              <a:lnSpc>
                <a:spcPct val="100000"/>
              </a:lnSpc>
              <a:spcBef>
                <a:spcPts val="600"/>
              </a:spcBef>
              <a:buNone/>
            </a:pPr>
            <a:endParaRPr lang="en-US" sz="1400" dirty="0"/>
          </a:p>
          <a:p>
            <a:pPr marL="0" indent="0">
              <a:lnSpc>
                <a:spcPct val="100000"/>
              </a:lnSpc>
              <a:spcBef>
                <a:spcPts val="600"/>
              </a:spcBef>
              <a:buNone/>
            </a:pPr>
            <a:endParaRPr lang="en-US" sz="1400" dirty="0"/>
          </a:p>
          <a:p>
            <a:pPr marL="0" indent="0">
              <a:lnSpc>
                <a:spcPct val="100000"/>
              </a:lnSpc>
              <a:spcBef>
                <a:spcPts val="600"/>
              </a:spcBef>
              <a:buNone/>
            </a:pPr>
            <a:endParaRPr lang="en-US" sz="1400" dirty="0"/>
          </a:p>
          <a:p>
            <a:pPr marL="0" indent="0">
              <a:lnSpc>
                <a:spcPct val="100000"/>
              </a:lnSpc>
              <a:spcBef>
                <a:spcPts val="600"/>
              </a:spcBef>
              <a:buNone/>
            </a:pPr>
            <a:endParaRPr lang="en-US" sz="1400" dirty="0"/>
          </a:p>
        </p:txBody>
      </p:sp>
      <p:sp>
        <p:nvSpPr>
          <p:cNvPr id="4" name="TextBox 3"/>
          <p:cNvSpPr txBox="1"/>
          <p:nvPr/>
        </p:nvSpPr>
        <p:spPr>
          <a:xfrm>
            <a:off x="4572011" y="105866"/>
            <a:ext cx="4460681" cy="369320"/>
          </a:xfrm>
          <a:prstGeom prst="rect">
            <a:avLst/>
          </a:prstGeom>
          <a:noFill/>
        </p:spPr>
        <p:txBody>
          <a:bodyPr wrap="square" lIns="91322" tIns="45662" rIns="91322" bIns="45662" rtlCol="0">
            <a:spAutoFit/>
          </a:bodyPr>
          <a:lstStyle/>
          <a:p>
            <a:r>
              <a:rPr lang="en-US" dirty="0">
                <a:solidFill>
                  <a:srgbClr val="FF0000"/>
                </a:solidFill>
              </a:rPr>
              <a:t>Analysis and update in process</a:t>
            </a:r>
          </a:p>
        </p:txBody>
      </p:sp>
    </p:spTree>
    <p:extLst>
      <p:ext uri="{BB962C8B-B14F-4D97-AF65-F5344CB8AC3E}">
        <p14:creationId xmlns:p14="http://schemas.microsoft.com/office/powerpoint/2010/main" val="1215734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76" y="76354"/>
            <a:ext cx="8913537" cy="572257"/>
          </a:xfrm>
        </p:spPr>
        <p:txBody>
          <a:bodyPr/>
          <a:lstStyle/>
          <a:p>
            <a:r>
              <a:rPr lang="en-US" dirty="0"/>
              <a:t>Funding for municipalities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81812692"/>
              </p:ext>
            </p:extLst>
          </p:nvPr>
        </p:nvGraphicFramePr>
        <p:xfrm>
          <a:off x="229911" y="1377950"/>
          <a:ext cx="8913813" cy="54800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30187" y="729734"/>
            <a:ext cx="8913537" cy="648216"/>
          </a:xfrm>
          <a:prstGeom prst="rect">
            <a:avLst/>
          </a:prstGeom>
          <a:noFill/>
        </p:spPr>
        <p:txBody>
          <a:bodyPr wrap="square" l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Clr>
                <a:schemeClr val="accent1"/>
              </a:buClr>
              <a:buFont typeface="Arial" panose="020B0604020202020204" pitchFamily="34" charset="0"/>
              <a:buChar char="►"/>
            </a:pPr>
            <a:r>
              <a:rPr lang="en-US" b="1" dirty="0"/>
              <a:t>Over one third of Highway Division state and federal funds in this plan update go to support investments in municipal roadways and bridges</a:t>
            </a:r>
          </a:p>
        </p:txBody>
      </p:sp>
      <p:sp>
        <p:nvSpPr>
          <p:cNvPr id="3" name="Parallelogram 2"/>
          <p:cNvSpPr/>
          <p:nvPr/>
        </p:nvSpPr>
        <p:spPr>
          <a:xfrm>
            <a:off x="6383045" y="87141"/>
            <a:ext cx="2681335" cy="561470"/>
          </a:xfrm>
          <a:prstGeom prst="parallelogram">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algn="ctr"/>
            <a:r>
              <a:rPr lang="en-US" b="1" dirty="0">
                <a:solidFill>
                  <a:schemeClr val="accent1"/>
                </a:solidFill>
              </a:rPr>
              <a:t>Five-year total = $2.3 billion</a:t>
            </a:r>
          </a:p>
        </p:txBody>
      </p:sp>
    </p:spTree>
    <p:extLst>
      <p:ext uri="{BB962C8B-B14F-4D97-AF65-F5344CB8AC3E}">
        <p14:creationId xmlns:p14="http://schemas.microsoft.com/office/powerpoint/2010/main" val="763197215"/>
      </p:ext>
    </p:extLst>
  </p:cSld>
  <p:clrMapOvr>
    <a:masterClrMapping/>
  </p:clrMapOvr>
</p:sld>
</file>

<file path=ppt/theme/theme1.xml><?xml version="1.0" encoding="utf-8"?>
<a:theme xmlns:a="http://schemas.openxmlformats.org/drawingml/2006/main" name="MBTA Template">
  <a:themeElements>
    <a:clrScheme name="2017-2021 CIP">
      <a:dk1>
        <a:srgbClr val="262626"/>
      </a:dk1>
      <a:lt1>
        <a:srgbClr val="FFFFFF"/>
      </a:lt1>
      <a:dk2>
        <a:srgbClr val="122234"/>
      </a:dk2>
      <a:lt2>
        <a:srgbClr val="FFFFFF"/>
      </a:lt2>
      <a:accent1>
        <a:srgbClr val="005878"/>
      </a:accent1>
      <a:accent2>
        <a:srgbClr val="0084B4"/>
      </a:accent2>
      <a:accent3>
        <a:srgbClr val="00B0F0"/>
      </a:accent3>
      <a:accent4>
        <a:srgbClr val="5DD3FF"/>
      </a:accent4>
      <a:accent5>
        <a:srgbClr val="509E2F"/>
      </a:accent5>
      <a:accent6>
        <a:srgbClr val="3B7623"/>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B9DD42A-02F8-104D-9910-D1A64A753B29}" vid="{45318140-5A3E-7B4C-A710-E7E511F827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796354B8BDED4448FEBF3FFDAC60C18" ma:contentTypeVersion="2" ma:contentTypeDescription="Create a new document." ma:contentTypeScope="" ma:versionID="0ffc2dc4191fa9cb06781b06fe5bebb2">
  <xsd:schema xmlns:xsd="http://www.w3.org/2001/XMLSchema" xmlns:xs="http://www.w3.org/2001/XMLSchema" xmlns:p="http://schemas.microsoft.com/office/2006/metadata/properties" xmlns:ns2="d907f664-4418-4475-8a9b-5910fb2fdb2b" targetNamespace="http://schemas.microsoft.com/office/2006/metadata/properties" ma:root="true" ma:fieldsID="341c587a6b39be732fe300b8e19abeb1" ns2:_="">
    <xsd:import namespace="d907f664-4418-4475-8a9b-5910fb2fdb2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07f664-4418-4475-8a9b-5910fb2fdb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45311F-1BBA-439B-AC89-BDEDA691691F}">
  <ds:schemaRefs>
    <ds:schemaRef ds:uri="http://schemas.microsoft.com/office/2006/documentManagement/types"/>
    <ds:schemaRef ds:uri="http://purl.org/dc/terms/"/>
    <ds:schemaRef ds:uri="http://www.w3.org/XML/1998/namespace"/>
    <ds:schemaRef ds:uri="http://schemas.openxmlformats.org/package/2006/metadata/core-properties"/>
    <ds:schemaRef ds:uri="http://purl.org/dc/elements/1.1/"/>
    <ds:schemaRef ds:uri="http://schemas.microsoft.com/office/infopath/2007/PartnerControls"/>
    <ds:schemaRef ds:uri="http://purl.org/dc/dcmitype/"/>
    <ds:schemaRef ds:uri="d907f664-4418-4475-8a9b-5910fb2fdb2b"/>
    <ds:schemaRef ds:uri="http://schemas.microsoft.com/office/2006/metadata/properties"/>
  </ds:schemaRefs>
</ds:datastoreItem>
</file>

<file path=customXml/itemProps2.xml><?xml version="1.0" encoding="utf-8"?>
<ds:datastoreItem xmlns:ds="http://schemas.openxmlformats.org/officeDocument/2006/customXml" ds:itemID="{690196A6-E783-4A5F-9C21-7C8D856610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07f664-4418-4475-8a9b-5910fb2fdb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E8B7F7-7AFE-4CA3-8AA0-F91D858750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MBTA Template</Template>
  <TotalTime>28022</TotalTime>
  <Words>12469</Words>
  <Application>Microsoft Office PowerPoint</Application>
  <PresentationFormat>On-screen Show (4:3)</PresentationFormat>
  <Paragraphs>1979</Paragraphs>
  <Slides>82</Slides>
  <Notes>31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82</vt:i4>
      </vt:variant>
    </vt:vector>
  </HeadingPairs>
  <TitlesOfParts>
    <vt:vector size="85" baseType="lpstr">
      <vt:lpstr>Arial</vt:lpstr>
      <vt:lpstr>Calibri</vt:lpstr>
      <vt:lpstr>MBTA Template</vt:lpstr>
      <vt:lpstr>Draft CIP Update SFY 2019-2023  Joint Boards presentation</vt:lpstr>
      <vt:lpstr>Overview</vt:lpstr>
      <vt:lpstr>Plan update: approach</vt:lpstr>
      <vt:lpstr>MassDOT spending by source</vt:lpstr>
      <vt:lpstr>MBTA spending by source</vt:lpstr>
      <vt:lpstr>Plan update: bond cap comparisons </vt:lpstr>
      <vt:lpstr>Plan update: Central Artery/Tunnel Project Repair and Maintenance (CARM) eligible projects</vt:lpstr>
      <vt:lpstr>Plan update: investments overview</vt:lpstr>
      <vt:lpstr>Funding for municipalities</vt:lpstr>
      <vt:lpstr>Plan update: program changes</vt:lpstr>
      <vt:lpstr>PowerPoint Presentation</vt:lpstr>
      <vt:lpstr>PowerPoint Presentation</vt:lpstr>
      <vt:lpstr>Plan update: program budget changes</vt:lpstr>
      <vt:lpstr>PowerPoint Presentation</vt:lpstr>
      <vt:lpstr>PowerPoint Presentation</vt:lpstr>
      <vt:lpstr>Review of 2019-2023 projects and changes</vt:lpstr>
      <vt:lpstr>Plan update: project status</vt:lpstr>
      <vt:lpstr>Plan update: project status</vt:lpstr>
      <vt:lpstr>Plan update: project status</vt:lpstr>
      <vt:lpstr>PowerPoint Presentation</vt:lpstr>
      <vt:lpstr>Plan update: project status</vt:lpstr>
      <vt:lpstr>PowerPoint Presentation</vt:lpstr>
      <vt:lpstr>PowerPoint Presentation</vt:lpstr>
      <vt:lpstr>PowerPoint Presentation</vt:lpstr>
      <vt:lpstr>Plan update: project status</vt:lpstr>
      <vt:lpstr>Plan update: project status</vt:lpstr>
      <vt:lpstr>Plan update: project status</vt:lpstr>
      <vt:lpstr>Plan update: project status </vt:lpstr>
      <vt:lpstr>Plan update: project status </vt:lpstr>
      <vt:lpstr>Plan update: interactive format</vt:lpstr>
      <vt:lpstr>Plan update: engagement for draft CIP update</vt:lpstr>
      <vt:lpstr>Plan update: additional iterations</vt:lpstr>
      <vt:lpstr>Next steps and discussion</vt:lpstr>
      <vt:lpstr>SFY 2018 accomplishments by division  Program by program description slides Presented by priority and division  </vt:lpstr>
      <vt:lpstr>SFY 2018 accomplishments</vt:lpstr>
      <vt:lpstr>SFY 2018 accomplishments continued</vt:lpstr>
      <vt:lpstr>SFY 2018 accomplishments continued</vt:lpstr>
      <vt:lpstr>Reliability investments by program</vt:lpstr>
      <vt:lpstr>Reliability programs for  Aeronautics</vt:lpstr>
      <vt:lpstr>Reliability programs for  Highway</vt:lpstr>
      <vt:lpstr>PowerPoint Presentation</vt:lpstr>
      <vt:lpstr>PowerPoint Presentation</vt:lpstr>
      <vt:lpstr>PowerPoint Presentation</vt:lpstr>
      <vt:lpstr>PowerPoint Presentation</vt:lpstr>
      <vt:lpstr>Reliability programs for  IT</vt:lpstr>
      <vt:lpstr>PowerPoint Presentation</vt:lpstr>
      <vt:lpstr>Reliability programs for MBTA</vt:lpstr>
      <vt:lpstr>PowerPoint Presentation</vt:lpstr>
      <vt:lpstr>PowerPoint Presentation</vt:lpstr>
      <vt:lpstr>Reliability programs for  OTP/ODCR*</vt:lpstr>
      <vt:lpstr>Reliability programs for Rail</vt:lpstr>
      <vt:lpstr>PowerPoint Presentation</vt:lpstr>
      <vt:lpstr>PowerPoint Presentation</vt:lpstr>
      <vt:lpstr>Reliability programs for RMV</vt:lpstr>
      <vt:lpstr>Reliability programs for Transit</vt:lpstr>
      <vt:lpstr>PowerPoint Presentation</vt:lpstr>
      <vt:lpstr>Modernization investments by program</vt:lpstr>
      <vt:lpstr>Modernization program for Aeronautics</vt:lpstr>
      <vt:lpstr>Modernization programs for Highway</vt:lpstr>
      <vt:lpstr>PowerPoint Presentation</vt:lpstr>
      <vt:lpstr>PowerPoint Presentation</vt:lpstr>
      <vt:lpstr>Modernization programs for IT</vt:lpstr>
      <vt:lpstr>PowerPoint Presentation</vt:lpstr>
      <vt:lpstr>Modernization programs for MBTA </vt:lpstr>
      <vt:lpstr>PowerPoint Presentation</vt:lpstr>
      <vt:lpstr>PowerPoint Presentation</vt:lpstr>
      <vt:lpstr>PowerPoint Presentation</vt:lpstr>
      <vt:lpstr>Modernization programs for Rail</vt:lpstr>
      <vt:lpstr>PowerPoint Presentation</vt:lpstr>
      <vt:lpstr>Modernization programs for Registry</vt:lpstr>
      <vt:lpstr>PowerPoint Presentation</vt:lpstr>
      <vt:lpstr>Modernization programs for Transit </vt:lpstr>
      <vt:lpstr>PowerPoint Presentation</vt:lpstr>
      <vt:lpstr>Expansion investments by program</vt:lpstr>
      <vt:lpstr>Expansion programs for Highway </vt:lpstr>
      <vt:lpstr>Expansion programs for MBTA     </vt:lpstr>
      <vt:lpstr>Expansion programs for OTP</vt:lpstr>
      <vt:lpstr>Expansion programs for Rail</vt:lpstr>
      <vt:lpstr>PowerPoint Presentation</vt:lpstr>
      <vt:lpstr>About  project lists</vt:lpstr>
      <vt:lpstr>Equity analysis</vt:lpstr>
      <vt:lpstr>Geographic equity</vt:lpstr>
    </vt:vector>
  </TitlesOfParts>
  <Company>MassDOT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CIP Update SFY 2019-2023  Joint Boards presentation</dc:title>
  <dc:creator>Trey Joseph Wadsworth</dc:creator>
  <cp:lastModifiedBy>Ciampa, Christine</cp:lastModifiedBy>
  <cp:revision>676</cp:revision>
  <cp:lastPrinted>2018-05-10T16:10:57Z</cp:lastPrinted>
  <dcterms:created xsi:type="dcterms:W3CDTF">2016-03-11T16:43:25Z</dcterms:created>
  <dcterms:modified xsi:type="dcterms:W3CDTF">2018-05-14T12:56:39Z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0x0101003796354B8BDED4448FEBF3FFDAC60C18</vt:lpwstr>
  </property>
</Properties>
</file>