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heme/theme2.xml" ContentType="application/vnd.openxmlformats-officedocument.theme+xml"/>
  <Override PartName="/ppt/tags/tag3.xml" ContentType="application/vnd.openxmlformats-officedocument.presentationml.tags+xml"/>
  <Override PartName="/ppt/notesSlides/notesSlide1.xml" ContentType="application/vnd.openxmlformats-officedocument.presentationml.notesSlide+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notesSlides/notesSlide2.xml" ContentType="application/vnd.openxmlformats-officedocument.presentationml.notesSlide+xml"/>
  <Override PartName="/ppt/notesSlides/notesSlide3.xml" ContentType="application/vnd.openxmlformats-officedocument.presentationml.notesSlide+xml"/>
  <Override PartName="/ppt/tags/tag8.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9"/>
  </p:notesMasterIdLst>
  <p:sldIdLst>
    <p:sldId id="285" r:id="rId2"/>
    <p:sldId id="301" r:id="rId3"/>
    <p:sldId id="300" r:id="rId4"/>
    <p:sldId id="331" r:id="rId5"/>
    <p:sldId id="351" r:id="rId6"/>
    <p:sldId id="332" r:id="rId7"/>
    <p:sldId id="352" r:id="rId8"/>
    <p:sldId id="349" r:id="rId9"/>
    <p:sldId id="353" r:id="rId10"/>
    <p:sldId id="350" r:id="rId11"/>
    <p:sldId id="348" r:id="rId12"/>
    <p:sldId id="345" r:id="rId13"/>
    <p:sldId id="346" r:id="rId14"/>
    <p:sldId id="347" r:id="rId15"/>
    <p:sldId id="267" r:id="rId16"/>
    <p:sldId id="354" r:id="rId17"/>
    <p:sldId id="307" r:id="rId18"/>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32" userDrawn="1">
          <p15:clr>
            <a:srgbClr val="A4A3A4"/>
          </p15:clr>
        </p15:guide>
        <p15:guide id="2" pos="2212"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64145"/>
    <a:srgbClr val="3AA6B3"/>
    <a:srgbClr val="FFFFCD"/>
    <a:srgbClr val="3C59B5"/>
    <a:srgbClr val="699DCF"/>
    <a:srgbClr val="1E40A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90" d="100"/>
          <a:sy n="90" d="100"/>
        </p:scale>
        <p:origin x="1262" y="67"/>
      </p:cViewPr>
      <p:guideLst>
        <p:guide orient="horz" pos="2160"/>
        <p:guide pos="2880"/>
      </p:guideLst>
    </p:cSldViewPr>
  </p:slideViewPr>
  <p:notesTextViewPr>
    <p:cViewPr>
      <p:scale>
        <a:sx n="1" d="1"/>
        <a:sy n="1" d="1"/>
      </p:scale>
      <p:origin x="0" y="0"/>
    </p:cViewPr>
  </p:notesTextViewPr>
  <p:notesViewPr>
    <p:cSldViewPr snapToGrid="0">
      <p:cViewPr varScale="1">
        <p:scale>
          <a:sx n="66" d="100"/>
          <a:sy n="66" d="100"/>
        </p:scale>
        <p:origin x="0" y="0"/>
      </p:cViewPr>
      <p:guideLst>
        <p:guide orient="horz" pos="2932"/>
        <p:guide pos="221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idx="1"/>
          </p:nvPr>
        </p:nvSpPr>
        <p:spPr>
          <a:xfrm>
            <a:off x="3978132" y="0"/>
            <a:ext cx="3043343" cy="467072"/>
          </a:xfrm>
          <a:prstGeom prst="rect">
            <a:avLst/>
          </a:prstGeom>
        </p:spPr>
        <p:txBody>
          <a:bodyPr vert="horz" lIns="93324" tIns="46662" rIns="93324" bIns="46662" rtlCol="0"/>
          <a:lstStyle>
            <a:lvl1pPr algn="r">
              <a:defRPr sz="1200"/>
            </a:lvl1pPr>
          </a:lstStyle>
          <a:p>
            <a:fld id="{4A34E738-93F6-424E-9407-CAF97256B148}" type="datetimeFigureOut">
              <a:rPr lang="en-US" smtClean="0"/>
              <a:t>5/14/2018</a:t>
            </a:fld>
            <a:endParaRPr lang="en-US"/>
          </a:p>
        </p:txBody>
      </p:sp>
      <p:sp>
        <p:nvSpPr>
          <p:cNvPr id="4" name="Slide Image Placeholder 3"/>
          <p:cNvSpPr>
            <a:spLocks noGrp="1" noRot="1" noChangeAspect="1"/>
          </p:cNvSpPr>
          <p:nvPr>
            <p:ph type="sldImg" idx="2"/>
          </p:nvPr>
        </p:nvSpPr>
        <p:spPr>
          <a:xfrm>
            <a:off x="1417638" y="1163638"/>
            <a:ext cx="4187825" cy="3141662"/>
          </a:xfrm>
          <a:prstGeom prst="rect">
            <a:avLst/>
          </a:prstGeom>
          <a:noFill/>
          <a:ln w="12700">
            <a:solidFill>
              <a:prstClr val="black"/>
            </a:solidFill>
          </a:ln>
        </p:spPr>
        <p:txBody>
          <a:bodyPr vert="horz" lIns="93324" tIns="46662" rIns="93324" bIns="46662" rtlCol="0" anchor="ctr"/>
          <a:lstStyle/>
          <a:p>
            <a:endParaRPr lang="en-US"/>
          </a:p>
        </p:txBody>
      </p:sp>
      <p:sp>
        <p:nvSpPr>
          <p:cNvPr id="5" name="Notes Placeholder 4"/>
          <p:cNvSpPr>
            <a:spLocks noGrp="1"/>
          </p:cNvSpPr>
          <p:nvPr>
            <p:ph type="body" sz="quarter" idx="3"/>
          </p:nvPr>
        </p:nvSpPr>
        <p:spPr>
          <a:xfrm>
            <a:off x="702310" y="4480004"/>
            <a:ext cx="5618480" cy="3665458"/>
          </a:xfrm>
          <a:prstGeom prst="rect">
            <a:avLst/>
          </a:prstGeom>
        </p:spPr>
        <p:txBody>
          <a:bodyPr vert="horz" lIns="93324" tIns="46662" rIns="93324" bIns="46662"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a:p>
        </p:txBody>
      </p:sp>
      <p:sp>
        <p:nvSpPr>
          <p:cNvPr id="7" name="Slide Number Placeholder 6"/>
          <p:cNvSpPr>
            <a:spLocks noGrp="1"/>
          </p:cNvSpPr>
          <p:nvPr>
            <p:ph type="sldNum" sz="quarter" idx="5"/>
          </p:nvPr>
        </p:nvSpPr>
        <p:spPr>
          <a:xfrm>
            <a:off x="3978132" y="8842030"/>
            <a:ext cx="3043343" cy="467071"/>
          </a:xfrm>
          <a:prstGeom prst="rect">
            <a:avLst/>
          </a:prstGeom>
        </p:spPr>
        <p:txBody>
          <a:bodyPr vert="horz" lIns="93324" tIns="46662" rIns="93324" bIns="46662" rtlCol="0" anchor="b"/>
          <a:lstStyle>
            <a:lvl1pPr algn="r">
              <a:defRPr sz="1200"/>
            </a:lvl1pPr>
          </a:lstStyle>
          <a:p>
            <a:fld id="{825AFBE9-4238-4C72-A30A-B7ABC09FBDE3}" type="slidenum">
              <a:rPr lang="en-US" smtClean="0"/>
              <a:t>‹#›</a:t>
            </a:fld>
            <a:endParaRPr lang="en-US"/>
          </a:p>
        </p:txBody>
      </p:sp>
    </p:spTree>
    <p:extLst>
      <p:ext uri="{BB962C8B-B14F-4D97-AF65-F5344CB8AC3E}">
        <p14:creationId xmlns:p14="http://schemas.microsoft.com/office/powerpoint/2010/main" val="23854224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DE3C4EC-FA30-4BAF-8816-853426F570DF}" type="slidenum">
              <a:rPr lang="en-US" smtClean="0"/>
              <a:pPr/>
              <a:t>5</a:t>
            </a:fld>
            <a:endParaRPr lang="en-US" dirty="0"/>
          </a:p>
        </p:txBody>
      </p:sp>
    </p:spTree>
    <p:extLst>
      <p:ext uri="{BB962C8B-B14F-4D97-AF65-F5344CB8AC3E}">
        <p14:creationId xmlns:p14="http://schemas.microsoft.com/office/powerpoint/2010/main" val="30560876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4982" indent="-174982">
              <a:buFont typeface="Arial" panose="020B0604020202020204" pitchFamily="34" charset="0"/>
              <a:buChar char="•"/>
            </a:pPr>
            <a:endParaRPr lang="en-US" sz="600" dirty="0"/>
          </a:p>
        </p:txBody>
      </p:sp>
      <p:sp>
        <p:nvSpPr>
          <p:cNvPr id="4" name="Slide Number Placeholder 3"/>
          <p:cNvSpPr>
            <a:spLocks noGrp="1"/>
          </p:cNvSpPr>
          <p:nvPr>
            <p:ph type="sldNum" sz="quarter" idx="10"/>
          </p:nvPr>
        </p:nvSpPr>
        <p:spPr/>
        <p:txBody>
          <a:bodyPr/>
          <a:lstStyle/>
          <a:p>
            <a:fld id="{EC190574-70FB-4F33-A108-1229A4FCED9F}" type="slidenum">
              <a:rPr lang="en-US" smtClean="0"/>
              <a:t>12</a:t>
            </a:fld>
            <a:endParaRPr lang="en-US" dirty="0"/>
          </a:p>
        </p:txBody>
      </p:sp>
    </p:spTree>
    <p:extLst>
      <p:ext uri="{BB962C8B-B14F-4D97-AF65-F5344CB8AC3E}">
        <p14:creationId xmlns:p14="http://schemas.microsoft.com/office/powerpoint/2010/main" val="18885773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3237">
              <a:defRPr/>
            </a:pPr>
            <a:r>
              <a:rPr lang="en-US" dirty="0"/>
              <a:t>Published draft version of the CMS Functionality Report and have received valuable feedback from CMS power users. Currently in process of incorporating feedback into a final version of the report.</a:t>
            </a:r>
          </a:p>
          <a:p>
            <a:endParaRPr lang="en-US" dirty="0"/>
          </a:p>
        </p:txBody>
      </p:sp>
      <p:sp>
        <p:nvSpPr>
          <p:cNvPr id="4" name="Slide Number Placeholder 3"/>
          <p:cNvSpPr>
            <a:spLocks noGrp="1"/>
          </p:cNvSpPr>
          <p:nvPr>
            <p:ph type="sldNum" sz="quarter" idx="10"/>
          </p:nvPr>
        </p:nvSpPr>
        <p:spPr/>
        <p:txBody>
          <a:bodyPr/>
          <a:lstStyle/>
          <a:p>
            <a:fld id="{EC190574-70FB-4F33-A108-1229A4FCED9F}" type="slidenum">
              <a:rPr lang="en-US" smtClean="0"/>
              <a:t>13</a:t>
            </a:fld>
            <a:endParaRPr lang="en-US" dirty="0"/>
          </a:p>
        </p:txBody>
      </p:sp>
    </p:spTree>
    <p:extLst>
      <p:ext uri="{BB962C8B-B14F-4D97-AF65-F5344CB8AC3E}">
        <p14:creationId xmlns:p14="http://schemas.microsoft.com/office/powerpoint/2010/main" val="5793777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2.xml"/><Relationship Id="rId1" Type="http://schemas.openxmlformats.org/officeDocument/2006/relationships/tags" Target="../tags/tag1.xml"/><Relationship Id="rId5" Type="http://schemas.openxmlformats.org/officeDocument/2006/relationships/image" Target="../media/image3.emf"/><Relationship Id="rId4" Type="http://schemas.openxmlformats.org/officeDocument/2006/relationships/image" Target="../media/image2.emf"/></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
        <p:nvSpPr>
          <p:cNvPr id="2" name="Rectangle 1"/>
          <p:cNvSpPr/>
          <p:nvPr/>
        </p:nvSpPr>
        <p:spPr>
          <a:xfrm>
            <a:off x="396875" y="1463675"/>
            <a:ext cx="8434388" cy="152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dirty="0"/>
          </a:p>
        </p:txBody>
      </p:sp>
      <p:sp>
        <p:nvSpPr>
          <p:cNvPr id="3" name="Rectangle 10"/>
          <p:cNvSpPr/>
          <p:nvPr/>
        </p:nvSpPr>
        <p:spPr>
          <a:xfrm>
            <a:off x="327025" y="625475"/>
            <a:ext cx="7673975" cy="2349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dirty="0"/>
          </a:p>
        </p:txBody>
      </p:sp>
      <p:sp>
        <p:nvSpPr>
          <p:cNvPr id="4" name="Date Placeholder 1"/>
          <p:cNvSpPr>
            <a:spLocks noGrp="1"/>
          </p:cNvSpPr>
          <p:nvPr>
            <p:ph type="dt" sz="half" idx="10"/>
          </p:nvPr>
        </p:nvSpPr>
        <p:spPr/>
        <p:txBody>
          <a:bodyPr/>
          <a:lstStyle>
            <a:lvl1pPr algn="r">
              <a:defRPr sz="800"/>
            </a:lvl1pPr>
          </a:lstStyle>
          <a:p>
            <a:fld id="{F809FA0C-9138-4409-9FF5-7DACD331B09B}" type="datetime1">
              <a:rPr lang="en-US" smtClean="0"/>
              <a:pPr/>
              <a:t>5/14/2018</a:t>
            </a:fld>
            <a:endParaRPr lang="en-US" dirty="0"/>
          </a:p>
        </p:txBody>
      </p:sp>
      <p:sp>
        <p:nvSpPr>
          <p:cNvPr id="6" name="TextBox 6"/>
          <p:cNvSpPr txBox="1">
            <a:spLocks noChangeArrowheads="1"/>
          </p:cNvSpPr>
          <p:nvPr/>
        </p:nvSpPr>
        <p:spPr bwMode="auto">
          <a:xfrm>
            <a:off x="3265488" y="6283325"/>
            <a:ext cx="2613025"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defRPr/>
            </a:pPr>
            <a:r>
              <a:rPr lang="en-US" sz="800" dirty="0" smtClean="0"/>
              <a:t>Draft for Discussion &amp; Policy Purposes Only</a:t>
            </a:r>
          </a:p>
        </p:txBody>
      </p:sp>
      <p:sp>
        <p:nvSpPr>
          <p:cNvPr id="7" name="Title 1"/>
          <p:cNvSpPr>
            <a:spLocks noGrp="1"/>
          </p:cNvSpPr>
          <p:nvPr>
            <p:ph type="title"/>
          </p:nvPr>
        </p:nvSpPr>
        <p:spPr>
          <a:xfrm>
            <a:off x="462685" y="829056"/>
            <a:ext cx="7751547" cy="466344"/>
          </a:xfrm>
          <a:prstGeom prst="rect">
            <a:avLst/>
          </a:prstGeom>
        </p:spPr>
        <p:txBody>
          <a:bodyPr anchor="b" anchorCtr="0"/>
          <a:lstStyle>
            <a:lvl1pPr>
              <a:lnSpc>
                <a:spcPct val="100000"/>
              </a:lnSpc>
              <a:defRPr sz="1600" b="1">
                <a:solidFill>
                  <a:srgbClr val="00269E"/>
                </a:solidFill>
                <a:latin typeface="Arial" pitchFamily="34" charset="0"/>
                <a:cs typeface="Arial" pitchFamily="34" charset="0"/>
              </a:defRPr>
            </a:lvl1pPr>
          </a:lstStyle>
          <a:p>
            <a:r>
              <a:rPr lang="en-US" smtClean="0"/>
              <a:t>Click to edit Master title style</a:t>
            </a:r>
            <a:endParaRPr lang="en-US" dirty="0"/>
          </a:p>
        </p:txBody>
      </p:sp>
      <p:sp>
        <p:nvSpPr>
          <p:cNvPr id="8" name="Text Placeholder 12"/>
          <p:cNvSpPr>
            <a:spLocks noGrp="1"/>
          </p:cNvSpPr>
          <p:nvPr>
            <p:ph type="body" sz="quarter" idx="16"/>
          </p:nvPr>
        </p:nvSpPr>
        <p:spPr>
          <a:xfrm>
            <a:off x="462684" y="381000"/>
            <a:ext cx="7309716" cy="228600"/>
          </a:xfrm>
          <a:prstGeom prst="rect">
            <a:avLst/>
          </a:prstGeom>
        </p:spPr>
        <p:txBody>
          <a:bodyPr/>
          <a:lstStyle>
            <a:lvl1pPr algn="l" rtl="0" eaLnBrk="1" fontAlgn="base" hangingPunct="1">
              <a:lnSpc>
                <a:spcPct val="100000"/>
              </a:lnSpc>
              <a:spcBef>
                <a:spcPct val="0"/>
              </a:spcBef>
              <a:spcAft>
                <a:spcPct val="0"/>
              </a:spcAft>
              <a:buNone/>
              <a:defRPr lang="en-US" sz="1100" b="1" dirty="0" smtClean="0">
                <a:solidFill>
                  <a:srgbClr val="00269E"/>
                </a:solidFill>
                <a:latin typeface="Arial" pitchFamily="34" charset="0"/>
                <a:ea typeface="+mj-ea"/>
                <a:cs typeface="Arial" pitchFamily="34" charset="0"/>
              </a:defRPr>
            </a:lvl1pPr>
          </a:lstStyle>
          <a:p>
            <a:pPr lvl="0"/>
            <a:r>
              <a:rPr lang="en-US" smtClean="0"/>
              <a:t>Click to edit Master text styles</a:t>
            </a:r>
          </a:p>
        </p:txBody>
      </p:sp>
      <p:cxnSp>
        <p:nvCxnSpPr>
          <p:cNvPr id="9" name="Straight Connector 8"/>
          <p:cNvCxnSpPr/>
          <p:nvPr/>
        </p:nvCxnSpPr>
        <p:spPr>
          <a:xfrm>
            <a:off x="447675" y="720725"/>
            <a:ext cx="7499350" cy="0"/>
          </a:xfrm>
          <a:prstGeom prst="line">
            <a:avLst/>
          </a:prstGeom>
          <a:ln w="12700">
            <a:solidFill>
              <a:schemeClr val="tx1"/>
            </a:solidFill>
            <a:miter lim="800000"/>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11" name="Content Placeholder 8"/>
          <p:cNvSpPr>
            <a:spLocks noGrp="1"/>
          </p:cNvSpPr>
          <p:nvPr>
            <p:ph sz="quarter" idx="14"/>
          </p:nvPr>
        </p:nvSpPr>
        <p:spPr>
          <a:xfrm>
            <a:off x="470001" y="1698958"/>
            <a:ext cx="8348472" cy="4438496"/>
          </a:xfrm>
          <a:prstGeom prst="rect">
            <a:avLst/>
          </a:prstGeom>
        </p:spPr>
        <p:txBody>
          <a:bodyPr/>
          <a:lstStyle>
            <a:lvl1pPr marL="0" indent="0">
              <a:spcBef>
                <a:spcPts val="1000"/>
              </a:spcBef>
              <a:buClr>
                <a:schemeClr val="tx1"/>
              </a:buClr>
              <a:buFont typeface="Arial" pitchFamily="34" charset="0"/>
              <a:buNone/>
              <a:defRPr sz="1200" b="0">
                <a:solidFill>
                  <a:schemeClr val="tx2"/>
                </a:solidFill>
                <a:latin typeface="+mj-lt"/>
                <a:cs typeface="Arial" pitchFamily="34" charset="0"/>
              </a:defRPr>
            </a:lvl1pPr>
            <a:lvl2pPr marL="400050" indent="-177800">
              <a:spcBef>
                <a:spcPts val="600"/>
              </a:spcBef>
              <a:buClr>
                <a:schemeClr val="tx1"/>
              </a:buClr>
              <a:buFont typeface="Arial" pitchFamily="34" charset="0"/>
              <a:buChar char="•"/>
              <a:defRPr sz="1200">
                <a:solidFill>
                  <a:schemeClr val="tx2"/>
                </a:solidFill>
                <a:latin typeface="+mj-lt"/>
                <a:cs typeface="Arial" pitchFamily="34" charset="0"/>
              </a:defRPr>
            </a:lvl2pPr>
            <a:lvl3pPr marL="571500" indent="-171450">
              <a:spcBef>
                <a:spcPts val="600"/>
              </a:spcBef>
              <a:buClr>
                <a:schemeClr val="tx1"/>
              </a:buClr>
              <a:buFont typeface="Arial" pitchFamily="34" charset="0"/>
              <a:buChar char="›"/>
              <a:defRPr sz="1200">
                <a:solidFill>
                  <a:schemeClr val="tx2"/>
                </a:solidFill>
                <a:latin typeface="+mj-lt"/>
                <a:cs typeface="Arial" pitchFamily="34" charset="0"/>
              </a:defRPr>
            </a:lvl3pPr>
            <a:lvl4pPr marL="742950" indent="-171450">
              <a:spcBef>
                <a:spcPts val="600"/>
              </a:spcBef>
              <a:buClr>
                <a:schemeClr val="tx1"/>
              </a:buClr>
              <a:buFont typeface="Arial" pitchFamily="34" charset="0"/>
              <a:buChar char="»"/>
              <a:defRPr sz="1200">
                <a:solidFill>
                  <a:schemeClr val="tx2"/>
                </a:solidFill>
                <a:latin typeface="+mj-lt"/>
                <a:cs typeface="Arial" pitchFamily="34" charset="0"/>
              </a:defRPr>
            </a:lvl4pPr>
            <a:lvl5pPr marL="742950" indent="0">
              <a:spcBef>
                <a:spcPts val="600"/>
              </a:spcBef>
              <a:buClr>
                <a:schemeClr val="tx1"/>
              </a:buClr>
              <a:buFont typeface="Arial" pitchFamily="34" charset="0"/>
              <a:buNone/>
              <a:defRPr sz="1200">
                <a:solidFill>
                  <a:schemeClr val="tx2"/>
                </a:solidFill>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4" name="Date Placeholder 1"/>
          <p:cNvSpPr>
            <a:spLocks noGrp="1"/>
          </p:cNvSpPr>
          <p:nvPr>
            <p:ph type="dt" sz="half" idx="15"/>
          </p:nvPr>
        </p:nvSpPr>
        <p:spPr/>
        <p:txBody>
          <a:bodyPr/>
          <a:lstStyle>
            <a:lvl1pPr>
              <a:defRPr/>
            </a:lvl1pPr>
          </a:lstStyle>
          <a:p>
            <a:fld id="{20FA1DF3-6E5F-4A59-9A2C-E3FEDDFEF6C6}" type="datetime1">
              <a:rPr lang="en-US" smtClean="0"/>
              <a:pPr/>
              <a:t>5/14/2018</a:t>
            </a:fld>
            <a:endParaRPr lang="en-US" dirty="0"/>
          </a:p>
        </p:txBody>
      </p:sp>
      <p:sp>
        <p:nvSpPr>
          <p:cNvPr id="5" name="TextBox 6"/>
          <p:cNvSpPr txBox="1">
            <a:spLocks noChangeArrowheads="1"/>
          </p:cNvSpPr>
          <p:nvPr/>
        </p:nvSpPr>
        <p:spPr bwMode="auto">
          <a:xfrm>
            <a:off x="3265488" y="6283325"/>
            <a:ext cx="2613025"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defRPr/>
            </a:pPr>
            <a:r>
              <a:rPr lang="en-US" sz="800" dirty="0" smtClean="0"/>
              <a:t>Draft for Discussion &amp; Policy Purposes Only</a:t>
            </a:r>
          </a:p>
        </p:txBody>
      </p:sp>
      <p:sp>
        <p:nvSpPr>
          <p:cNvPr id="7" name="Title 1"/>
          <p:cNvSpPr>
            <a:spLocks noGrp="1"/>
          </p:cNvSpPr>
          <p:nvPr>
            <p:ph type="title"/>
          </p:nvPr>
        </p:nvSpPr>
        <p:spPr>
          <a:xfrm>
            <a:off x="462685" y="829056"/>
            <a:ext cx="7751547" cy="466344"/>
          </a:xfrm>
          <a:prstGeom prst="rect">
            <a:avLst/>
          </a:prstGeom>
        </p:spPr>
        <p:txBody>
          <a:bodyPr anchor="b" anchorCtr="0"/>
          <a:lstStyle>
            <a:lvl1pPr>
              <a:lnSpc>
                <a:spcPct val="100000"/>
              </a:lnSpc>
              <a:defRPr sz="1600" b="1">
                <a:solidFill>
                  <a:srgbClr val="00269E"/>
                </a:solidFill>
                <a:latin typeface="Arial" pitchFamily="34" charset="0"/>
                <a:cs typeface="Arial" pitchFamily="34" charset="0"/>
              </a:defRPr>
            </a:lvl1pPr>
          </a:lstStyle>
          <a:p>
            <a:r>
              <a:rPr lang="en-US" smtClean="0"/>
              <a:t>Click to edit Master title style</a:t>
            </a:r>
            <a:endParaRPr lang="en-US" dirty="0"/>
          </a:p>
        </p:txBody>
      </p:sp>
      <p:sp>
        <p:nvSpPr>
          <p:cNvPr id="8" name="Text Placeholder 12"/>
          <p:cNvSpPr>
            <a:spLocks noGrp="1"/>
          </p:cNvSpPr>
          <p:nvPr>
            <p:ph type="body" sz="quarter" idx="16"/>
          </p:nvPr>
        </p:nvSpPr>
        <p:spPr>
          <a:xfrm>
            <a:off x="462684" y="381000"/>
            <a:ext cx="7309716" cy="228600"/>
          </a:xfrm>
          <a:prstGeom prst="rect">
            <a:avLst/>
          </a:prstGeom>
        </p:spPr>
        <p:txBody>
          <a:bodyPr/>
          <a:lstStyle>
            <a:lvl1pPr algn="l" rtl="0" eaLnBrk="1" fontAlgn="base" hangingPunct="1">
              <a:lnSpc>
                <a:spcPct val="100000"/>
              </a:lnSpc>
              <a:spcBef>
                <a:spcPct val="0"/>
              </a:spcBef>
              <a:spcAft>
                <a:spcPct val="0"/>
              </a:spcAft>
              <a:buNone/>
              <a:defRPr lang="en-US" sz="1100" b="1" dirty="0" smtClean="0">
                <a:solidFill>
                  <a:srgbClr val="00269E"/>
                </a:solidFill>
                <a:latin typeface="Arial" pitchFamily="34" charset="0"/>
                <a:ea typeface="+mj-ea"/>
                <a:cs typeface="Arial" pitchFamily="34" charset="0"/>
              </a:defRPr>
            </a:lvl1pPr>
          </a:lstStyle>
          <a:p>
            <a:pPr lvl="0"/>
            <a:r>
              <a:rPr lang="en-US" smtClean="0"/>
              <a:t>Click to edit Master text styles</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Side by Side">
    <p:spTree>
      <p:nvGrpSpPr>
        <p:cNvPr id="1" name=""/>
        <p:cNvGrpSpPr/>
        <p:nvPr/>
      </p:nvGrpSpPr>
      <p:grpSpPr>
        <a:xfrm>
          <a:off x="0" y="0"/>
          <a:ext cx="0" cy="0"/>
          <a:chOff x="0" y="0"/>
          <a:chExt cx="0" cy="0"/>
        </a:xfrm>
      </p:grpSpPr>
      <p:sp>
        <p:nvSpPr>
          <p:cNvPr id="9" name="Content Placeholder 8"/>
          <p:cNvSpPr>
            <a:spLocks noGrp="1"/>
          </p:cNvSpPr>
          <p:nvPr>
            <p:ph sz="quarter" idx="16"/>
          </p:nvPr>
        </p:nvSpPr>
        <p:spPr>
          <a:xfrm>
            <a:off x="470001" y="1698958"/>
            <a:ext cx="3957219" cy="4438496"/>
          </a:xfrm>
          <a:prstGeom prst="rect">
            <a:avLst/>
          </a:prstGeom>
        </p:spPr>
        <p:txBody>
          <a:bodyPr/>
          <a:lstStyle>
            <a:lvl1pPr marL="0" indent="0">
              <a:spcBef>
                <a:spcPts val="1000"/>
              </a:spcBef>
              <a:buClr>
                <a:schemeClr val="tx1"/>
              </a:buClr>
              <a:buFont typeface="Arial" pitchFamily="34" charset="0"/>
              <a:buNone/>
              <a:defRPr sz="1200" b="0">
                <a:solidFill>
                  <a:schemeClr val="tx2"/>
                </a:solidFill>
                <a:latin typeface="+mj-lt"/>
                <a:cs typeface="Arial" pitchFamily="34" charset="0"/>
              </a:defRPr>
            </a:lvl1pPr>
            <a:lvl2pPr marL="400050" indent="-177800">
              <a:spcBef>
                <a:spcPts val="600"/>
              </a:spcBef>
              <a:buClr>
                <a:schemeClr val="tx1"/>
              </a:buClr>
              <a:buFont typeface="Arial" pitchFamily="34" charset="0"/>
              <a:buChar char="•"/>
              <a:defRPr sz="1200">
                <a:solidFill>
                  <a:schemeClr val="tx2"/>
                </a:solidFill>
                <a:latin typeface="+mj-lt"/>
                <a:cs typeface="Arial" pitchFamily="34" charset="0"/>
              </a:defRPr>
            </a:lvl2pPr>
            <a:lvl3pPr marL="571500" indent="-171450">
              <a:spcBef>
                <a:spcPts val="600"/>
              </a:spcBef>
              <a:buClr>
                <a:schemeClr val="tx1"/>
              </a:buClr>
              <a:buFont typeface="Arial" pitchFamily="34" charset="0"/>
              <a:buChar char="›"/>
              <a:defRPr sz="1200">
                <a:solidFill>
                  <a:schemeClr val="tx2"/>
                </a:solidFill>
                <a:latin typeface="+mj-lt"/>
                <a:cs typeface="Arial" pitchFamily="34" charset="0"/>
              </a:defRPr>
            </a:lvl3pPr>
            <a:lvl4pPr marL="742950" indent="-171450">
              <a:spcBef>
                <a:spcPts val="600"/>
              </a:spcBef>
              <a:buClr>
                <a:schemeClr val="tx1"/>
              </a:buClr>
              <a:buFont typeface="Arial" pitchFamily="34" charset="0"/>
              <a:buChar char="»"/>
              <a:defRPr sz="1200">
                <a:solidFill>
                  <a:schemeClr val="tx2"/>
                </a:solidFill>
                <a:latin typeface="+mj-lt"/>
                <a:cs typeface="Arial" pitchFamily="34" charset="0"/>
              </a:defRPr>
            </a:lvl4pPr>
            <a:lvl5pPr marL="742950" indent="0">
              <a:spcBef>
                <a:spcPts val="600"/>
              </a:spcBef>
              <a:buClr>
                <a:schemeClr val="tx1"/>
              </a:buClr>
              <a:buFont typeface="Arial" pitchFamily="34" charset="0"/>
              <a:buNone/>
              <a:defRPr sz="1200">
                <a:solidFill>
                  <a:schemeClr val="tx2"/>
                </a:solidFill>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0" name="Content Placeholder 8"/>
          <p:cNvSpPr>
            <a:spLocks noGrp="1"/>
          </p:cNvSpPr>
          <p:nvPr>
            <p:ph sz="quarter" idx="17"/>
          </p:nvPr>
        </p:nvSpPr>
        <p:spPr>
          <a:xfrm>
            <a:off x="4600041" y="1695148"/>
            <a:ext cx="3957219" cy="4438496"/>
          </a:xfrm>
          <a:prstGeom prst="rect">
            <a:avLst/>
          </a:prstGeom>
        </p:spPr>
        <p:txBody>
          <a:bodyPr/>
          <a:lstStyle>
            <a:lvl1pPr marL="0" indent="0">
              <a:spcBef>
                <a:spcPts val="1000"/>
              </a:spcBef>
              <a:buClr>
                <a:schemeClr val="tx1"/>
              </a:buClr>
              <a:buFont typeface="Arial" pitchFamily="34" charset="0"/>
              <a:buNone/>
              <a:defRPr sz="1200" b="0">
                <a:solidFill>
                  <a:schemeClr val="tx2"/>
                </a:solidFill>
                <a:latin typeface="+mj-lt"/>
                <a:cs typeface="Arial" pitchFamily="34" charset="0"/>
              </a:defRPr>
            </a:lvl1pPr>
            <a:lvl2pPr marL="400050" indent="-177800">
              <a:spcBef>
                <a:spcPts val="600"/>
              </a:spcBef>
              <a:buClr>
                <a:schemeClr val="tx1"/>
              </a:buClr>
              <a:buFont typeface="Arial" pitchFamily="34" charset="0"/>
              <a:buChar char="•"/>
              <a:defRPr sz="1200">
                <a:solidFill>
                  <a:schemeClr val="tx2"/>
                </a:solidFill>
                <a:latin typeface="+mj-lt"/>
                <a:cs typeface="Arial" pitchFamily="34" charset="0"/>
              </a:defRPr>
            </a:lvl2pPr>
            <a:lvl3pPr marL="571500" indent="-171450">
              <a:spcBef>
                <a:spcPts val="600"/>
              </a:spcBef>
              <a:buClr>
                <a:schemeClr val="tx1"/>
              </a:buClr>
              <a:buFont typeface="Arial" pitchFamily="34" charset="0"/>
              <a:buChar char="›"/>
              <a:defRPr sz="1200">
                <a:solidFill>
                  <a:schemeClr val="tx2"/>
                </a:solidFill>
                <a:latin typeface="+mj-lt"/>
                <a:cs typeface="Arial" pitchFamily="34" charset="0"/>
              </a:defRPr>
            </a:lvl3pPr>
            <a:lvl4pPr marL="742950" indent="-171450">
              <a:spcBef>
                <a:spcPts val="600"/>
              </a:spcBef>
              <a:buClr>
                <a:schemeClr val="tx1"/>
              </a:buClr>
              <a:buFont typeface="Arial" pitchFamily="34" charset="0"/>
              <a:buChar char="»"/>
              <a:defRPr sz="1200">
                <a:solidFill>
                  <a:schemeClr val="tx2"/>
                </a:solidFill>
                <a:latin typeface="+mj-lt"/>
                <a:cs typeface="Arial" pitchFamily="34" charset="0"/>
              </a:defRPr>
            </a:lvl4pPr>
            <a:lvl5pPr marL="742950" indent="0">
              <a:spcBef>
                <a:spcPts val="600"/>
              </a:spcBef>
              <a:buClr>
                <a:schemeClr val="tx1"/>
              </a:buClr>
              <a:buFont typeface="Arial" pitchFamily="34" charset="0"/>
              <a:buNone/>
              <a:defRPr sz="1200">
                <a:solidFill>
                  <a:schemeClr val="tx2"/>
                </a:solidFill>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6" name="Date Placeholder 1"/>
          <p:cNvSpPr>
            <a:spLocks noGrp="1"/>
          </p:cNvSpPr>
          <p:nvPr>
            <p:ph type="dt" sz="half" idx="18"/>
          </p:nvPr>
        </p:nvSpPr>
        <p:spPr/>
        <p:txBody>
          <a:bodyPr/>
          <a:lstStyle>
            <a:lvl1pPr>
              <a:defRPr/>
            </a:lvl1pPr>
          </a:lstStyle>
          <a:p>
            <a:fld id="{1AB85839-DE7E-4765-A9A0-B3F73C84A708}" type="datetime1">
              <a:rPr lang="en-US" smtClean="0"/>
              <a:pPr/>
              <a:t>5/14/2018</a:t>
            </a:fld>
            <a:endParaRPr lang="en-US" dirty="0"/>
          </a:p>
        </p:txBody>
      </p:sp>
      <p:sp>
        <p:nvSpPr>
          <p:cNvPr id="7" name="TextBox 6"/>
          <p:cNvSpPr txBox="1">
            <a:spLocks noChangeArrowheads="1"/>
          </p:cNvSpPr>
          <p:nvPr/>
        </p:nvSpPr>
        <p:spPr bwMode="auto">
          <a:xfrm>
            <a:off x="3265488" y="6283325"/>
            <a:ext cx="2613025"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defRPr/>
            </a:pPr>
            <a:r>
              <a:rPr lang="en-US" sz="800" dirty="0" smtClean="0"/>
              <a:t>Draft for Discussion &amp; Policy Purposes Only</a:t>
            </a:r>
          </a:p>
        </p:txBody>
      </p:sp>
      <p:sp>
        <p:nvSpPr>
          <p:cNvPr id="8" name="Title 1"/>
          <p:cNvSpPr>
            <a:spLocks noGrp="1"/>
          </p:cNvSpPr>
          <p:nvPr>
            <p:ph type="title"/>
          </p:nvPr>
        </p:nvSpPr>
        <p:spPr>
          <a:xfrm>
            <a:off x="462685" y="829056"/>
            <a:ext cx="7751547" cy="466344"/>
          </a:xfrm>
          <a:prstGeom prst="rect">
            <a:avLst/>
          </a:prstGeom>
        </p:spPr>
        <p:txBody>
          <a:bodyPr anchor="b" anchorCtr="0"/>
          <a:lstStyle>
            <a:lvl1pPr>
              <a:lnSpc>
                <a:spcPct val="100000"/>
              </a:lnSpc>
              <a:defRPr sz="1600" b="1">
                <a:solidFill>
                  <a:srgbClr val="00269E"/>
                </a:solidFill>
                <a:latin typeface="Arial" pitchFamily="34" charset="0"/>
                <a:cs typeface="Arial" pitchFamily="34" charset="0"/>
              </a:defRPr>
            </a:lvl1pPr>
          </a:lstStyle>
          <a:p>
            <a:r>
              <a:rPr lang="en-US" smtClean="0"/>
              <a:t>Click to edit Master title style</a:t>
            </a:r>
            <a:endParaRPr lang="en-US" dirty="0"/>
          </a:p>
        </p:txBody>
      </p:sp>
      <p:sp>
        <p:nvSpPr>
          <p:cNvPr id="12" name="Text Placeholder 12"/>
          <p:cNvSpPr>
            <a:spLocks noGrp="1"/>
          </p:cNvSpPr>
          <p:nvPr>
            <p:ph type="body" sz="quarter" idx="19"/>
          </p:nvPr>
        </p:nvSpPr>
        <p:spPr>
          <a:xfrm>
            <a:off x="462684" y="381000"/>
            <a:ext cx="7309716" cy="228600"/>
          </a:xfrm>
          <a:prstGeom prst="rect">
            <a:avLst/>
          </a:prstGeom>
        </p:spPr>
        <p:txBody>
          <a:bodyPr/>
          <a:lstStyle>
            <a:lvl1pPr algn="l" rtl="0" eaLnBrk="1" fontAlgn="base" hangingPunct="1">
              <a:lnSpc>
                <a:spcPct val="100000"/>
              </a:lnSpc>
              <a:spcBef>
                <a:spcPct val="0"/>
              </a:spcBef>
              <a:spcAft>
                <a:spcPct val="0"/>
              </a:spcAft>
              <a:buNone/>
              <a:defRPr lang="en-US" sz="1100" b="1" dirty="0" smtClean="0">
                <a:solidFill>
                  <a:srgbClr val="00269E"/>
                </a:solidFill>
                <a:latin typeface="Arial" pitchFamily="34" charset="0"/>
                <a:ea typeface="+mj-ea"/>
                <a:cs typeface="Arial" pitchFamily="34" charset="0"/>
              </a:defRPr>
            </a:lvl1pPr>
          </a:lstStyle>
          <a:p>
            <a:pPr lvl="0"/>
            <a:r>
              <a:rPr lang="en-US" smtClean="0"/>
              <a:t>Click to edit Master text styles</a:t>
            </a:r>
          </a:p>
        </p:txBody>
      </p:sp>
    </p:spTree>
  </p:cSld>
  <p:clrMapOvr>
    <a:masterClrMapping/>
  </p:clrMapOvr>
  <p:hf hdr="0" dt="0"/>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1AB85839-DE7E-4765-A9A0-B3F73C84A708}" type="datetime1">
              <a:rPr lang="en-US" smtClean="0"/>
              <a:pPr/>
              <a:t>5/14/2018</a:t>
            </a:fld>
            <a:endParaRPr lang="en-US" dirty="0"/>
          </a:p>
        </p:txBody>
      </p:sp>
      <p:pic>
        <p:nvPicPr>
          <p:cNvPr id="7" name="Picture 6" descr="newMekkoChart.emf"/>
          <p:cNvPicPr>
            <a:picLocks noChangeAspect="1"/>
          </p:cNvPicPr>
          <p:nvPr>
            <p:custDataLst>
              <p:tags r:id="rId1"/>
            </p:custDataLst>
          </p:nvPr>
        </p:nvPicPr>
        <p:blipFill>
          <a:blip r:embed="rId4" cstate="print"/>
          <a:stretch>
            <a:fillRect/>
          </a:stretch>
        </p:blipFill>
        <p:spPr>
          <a:xfrm>
            <a:off x="524191" y="1243330"/>
            <a:ext cx="4284821" cy="5488940"/>
          </a:xfrm>
          <a:prstGeom prst="rect">
            <a:avLst/>
          </a:prstGeom>
        </p:spPr>
      </p:pic>
      <p:pic>
        <p:nvPicPr>
          <p:cNvPr id="11" name="Picture 10" descr="newMekkoChart.emf"/>
          <p:cNvPicPr>
            <a:picLocks noChangeAspect="1"/>
          </p:cNvPicPr>
          <p:nvPr>
            <p:custDataLst>
              <p:tags r:id="rId2"/>
            </p:custDataLst>
          </p:nvPr>
        </p:nvPicPr>
        <p:blipFill>
          <a:blip r:embed="rId5" cstate="print"/>
          <a:stretch>
            <a:fillRect/>
          </a:stretch>
        </p:blipFill>
        <p:spPr>
          <a:xfrm>
            <a:off x="5060472" y="1243330"/>
            <a:ext cx="4284821" cy="5488940"/>
          </a:xfrm>
          <a:prstGeom prst="rect">
            <a:avLst/>
          </a:prstGeom>
        </p:spPr>
      </p:pic>
      <p:sp>
        <p:nvSpPr>
          <p:cNvPr id="12" name="Title 1"/>
          <p:cNvSpPr>
            <a:spLocks noGrp="1"/>
          </p:cNvSpPr>
          <p:nvPr>
            <p:ph type="title"/>
          </p:nvPr>
        </p:nvSpPr>
        <p:spPr>
          <a:xfrm>
            <a:off x="462685" y="829056"/>
            <a:ext cx="7751547" cy="466344"/>
          </a:xfrm>
          <a:prstGeom prst="rect">
            <a:avLst/>
          </a:prstGeom>
        </p:spPr>
        <p:txBody>
          <a:bodyPr anchor="b" anchorCtr="0"/>
          <a:lstStyle>
            <a:lvl1pPr>
              <a:lnSpc>
                <a:spcPct val="100000"/>
              </a:lnSpc>
              <a:defRPr sz="1600" b="1">
                <a:solidFill>
                  <a:srgbClr val="00269E"/>
                </a:solidFill>
                <a:latin typeface="Arial" pitchFamily="34" charset="0"/>
                <a:cs typeface="Arial" pitchFamily="34" charset="0"/>
              </a:defRPr>
            </a:lvl1pPr>
          </a:lstStyle>
          <a:p>
            <a:r>
              <a:rPr lang="en-US" smtClean="0"/>
              <a:t>Click to edit Master title style</a:t>
            </a:r>
            <a:endParaRPr lang="en-US" dirty="0"/>
          </a:p>
        </p:txBody>
      </p:sp>
      <p:sp>
        <p:nvSpPr>
          <p:cNvPr id="8" name="Text Placeholder 12"/>
          <p:cNvSpPr>
            <a:spLocks noGrp="1"/>
          </p:cNvSpPr>
          <p:nvPr>
            <p:ph type="body" sz="quarter" idx="16"/>
          </p:nvPr>
        </p:nvSpPr>
        <p:spPr>
          <a:xfrm>
            <a:off x="462684" y="381000"/>
            <a:ext cx="7309716" cy="228600"/>
          </a:xfrm>
          <a:prstGeom prst="rect">
            <a:avLst/>
          </a:prstGeom>
        </p:spPr>
        <p:txBody>
          <a:bodyPr/>
          <a:lstStyle>
            <a:lvl1pPr algn="l" rtl="0" eaLnBrk="1" fontAlgn="base" hangingPunct="1">
              <a:lnSpc>
                <a:spcPct val="100000"/>
              </a:lnSpc>
              <a:spcBef>
                <a:spcPct val="0"/>
              </a:spcBef>
              <a:spcAft>
                <a:spcPct val="0"/>
              </a:spcAft>
              <a:buNone/>
              <a:defRPr lang="en-US" sz="1100" b="1" dirty="0" smtClean="0">
                <a:solidFill>
                  <a:srgbClr val="00269E"/>
                </a:solidFill>
                <a:latin typeface="Arial" pitchFamily="34" charset="0"/>
                <a:ea typeface="+mj-ea"/>
                <a:cs typeface="Arial" pitchFamily="34" charset="0"/>
              </a:defRPr>
            </a:lvl1pPr>
          </a:lstStyle>
          <a:p>
            <a:pPr lvl="0"/>
            <a:r>
              <a:rPr lang="en-US" smtClean="0"/>
              <a:t>Click to edit Master text styles</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cSld name="1_Title Slide">
    <p:spTree>
      <p:nvGrpSpPr>
        <p:cNvPr id="1" name=""/>
        <p:cNvGrpSpPr/>
        <p:nvPr/>
      </p:nvGrpSpPr>
      <p:grpSpPr>
        <a:xfrm>
          <a:off x="0" y="0"/>
          <a:ext cx="0" cy="0"/>
          <a:chOff x="0" y="0"/>
          <a:chExt cx="0" cy="0"/>
        </a:xfrm>
      </p:grpSpPr>
      <p:sp>
        <p:nvSpPr>
          <p:cNvPr id="2" name="Line 7"/>
          <p:cNvSpPr>
            <a:spLocks noChangeShapeType="1"/>
          </p:cNvSpPr>
          <p:nvPr/>
        </p:nvSpPr>
        <p:spPr bwMode="auto">
          <a:xfrm>
            <a:off x="0" y="747713"/>
            <a:ext cx="9144000" cy="0"/>
          </a:xfrm>
          <a:prstGeom prst="line">
            <a:avLst/>
          </a:prstGeom>
          <a:noFill/>
          <a:ln w="9525">
            <a:solidFill>
              <a:srgbClr val="FFFFFF"/>
            </a:solidFill>
            <a:round/>
            <a:headEnd/>
            <a:tailEnd/>
          </a:ln>
        </p:spPr>
        <p:txBody>
          <a:bodyPr/>
          <a:lstStyle/>
          <a:p>
            <a:endParaRPr lang="en-US" dirty="0"/>
          </a:p>
        </p:txBody>
      </p:sp>
      <p:sp>
        <p:nvSpPr>
          <p:cNvPr id="3" name="Line 11"/>
          <p:cNvSpPr>
            <a:spLocks noChangeShapeType="1"/>
          </p:cNvSpPr>
          <p:nvPr/>
        </p:nvSpPr>
        <p:spPr bwMode="auto">
          <a:xfrm>
            <a:off x="2443163" y="3567650"/>
            <a:ext cx="5722937" cy="0"/>
          </a:xfrm>
          <a:prstGeom prst="line">
            <a:avLst/>
          </a:prstGeom>
          <a:noFill/>
          <a:ln w="9525">
            <a:solidFill>
              <a:schemeClr val="tx1"/>
            </a:solidFill>
            <a:round/>
            <a:headEnd/>
            <a:tailEnd/>
          </a:ln>
        </p:spPr>
        <p:txBody>
          <a:bodyPr/>
          <a:lstStyle/>
          <a:p>
            <a:endParaRPr lang="en-US" dirty="0"/>
          </a:p>
        </p:txBody>
      </p:sp>
      <p:sp>
        <p:nvSpPr>
          <p:cNvPr id="6" name="Title 1"/>
          <p:cNvSpPr>
            <a:spLocks noGrp="1"/>
          </p:cNvSpPr>
          <p:nvPr>
            <p:ph type="title" hasCustomPrompt="1"/>
          </p:nvPr>
        </p:nvSpPr>
        <p:spPr>
          <a:xfrm>
            <a:off x="685800" y="3962400"/>
            <a:ext cx="7751547" cy="466344"/>
          </a:xfrm>
          <a:prstGeom prst="rect">
            <a:avLst/>
          </a:prstGeom>
        </p:spPr>
        <p:txBody>
          <a:bodyPr anchor="b" anchorCtr="0"/>
          <a:lstStyle>
            <a:lvl1pPr>
              <a:lnSpc>
                <a:spcPct val="100000"/>
              </a:lnSpc>
              <a:defRPr sz="3200" b="1" baseline="0">
                <a:solidFill>
                  <a:srgbClr val="00269E"/>
                </a:solidFill>
                <a:latin typeface="Arial" pitchFamily="34" charset="0"/>
                <a:cs typeface="Arial" pitchFamily="34" charset="0"/>
              </a:defRPr>
            </a:lvl1pPr>
          </a:lstStyle>
          <a:p>
            <a:r>
              <a:rPr lang="en-US" dirty="0" smtClean="0"/>
              <a:t>Insert title here</a:t>
            </a:r>
            <a:endParaRPr lang="en-US" dirty="0"/>
          </a:p>
        </p:txBody>
      </p:sp>
      <p:sp>
        <p:nvSpPr>
          <p:cNvPr id="9" name="Text Placeholder 8"/>
          <p:cNvSpPr>
            <a:spLocks noGrp="1"/>
          </p:cNvSpPr>
          <p:nvPr>
            <p:ph type="body" sz="quarter" idx="10" hasCustomPrompt="1"/>
          </p:nvPr>
        </p:nvSpPr>
        <p:spPr>
          <a:xfrm>
            <a:off x="1219200" y="5105400"/>
            <a:ext cx="3352800" cy="762000"/>
          </a:xfrm>
          <a:prstGeom prst="rect">
            <a:avLst/>
          </a:prstGeom>
        </p:spPr>
        <p:txBody>
          <a:bodyPr/>
          <a:lstStyle>
            <a:lvl1pPr>
              <a:buNone/>
              <a:defRPr>
                <a:latin typeface="Arial" pitchFamily="34" charset="0"/>
                <a:cs typeface="Arial" pitchFamily="34" charset="0"/>
              </a:defRPr>
            </a:lvl1pPr>
          </a:lstStyle>
          <a:p>
            <a:pPr lvl="0"/>
            <a:r>
              <a:rPr lang="en-US" dirty="0" smtClean="0"/>
              <a:t>Insert date here</a:t>
            </a:r>
          </a:p>
        </p:txBody>
      </p:sp>
      <p:sp>
        <p:nvSpPr>
          <p:cNvPr id="10" name="TextBox 9"/>
          <p:cNvSpPr txBox="1"/>
          <p:nvPr/>
        </p:nvSpPr>
        <p:spPr>
          <a:xfrm>
            <a:off x="1219200" y="4593770"/>
            <a:ext cx="5867400" cy="369332"/>
          </a:xfrm>
          <a:prstGeom prst="rect">
            <a:avLst/>
          </a:prstGeom>
          <a:noFill/>
        </p:spPr>
        <p:txBody>
          <a:bodyPr wrap="square" rtlCol="0">
            <a:spAutoFit/>
          </a:bodyPr>
          <a:lstStyle/>
          <a:p>
            <a:pPr marL="342900" indent="-342900"/>
            <a:endParaRPr lang="en-US" b="1" u="sng" dirty="0" smtClean="0">
              <a:latin typeface="+mj-lt"/>
            </a:endParaRPr>
          </a:p>
        </p:txBody>
      </p:sp>
      <p:sp>
        <p:nvSpPr>
          <p:cNvPr id="13" name="Text Placeholder 12"/>
          <p:cNvSpPr>
            <a:spLocks noGrp="1"/>
          </p:cNvSpPr>
          <p:nvPr>
            <p:ph type="body" sz="quarter" idx="11" hasCustomPrompt="1"/>
          </p:nvPr>
        </p:nvSpPr>
        <p:spPr>
          <a:xfrm>
            <a:off x="1219200" y="4528458"/>
            <a:ext cx="4572000" cy="457200"/>
          </a:xfrm>
          <a:prstGeom prst="rect">
            <a:avLst/>
          </a:prstGeom>
        </p:spPr>
        <p:txBody>
          <a:bodyPr/>
          <a:lstStyle>
            <a:lvl1pPr algn="l" rtl="0" eaLnBrk="1" fontAlgn="base" hangingPunct="1">
              <a:lnSpc>
                <a:spcPct val="100000"/>
              </a:lnSpc>
              <a:spcBef>
                <a:spcPct val="0"/>
              </a:spcBef>
              <a:spcAft>
                <a:spcPct val="0"/>
              </a:spcAft>
              <a:buNone/>
              <a:defRPr lang="en-US" sz="2400" b="1" baseline="0" dirty="0" smtClean="0">
                <a:solidFill>
                  <a:srgbClr val="00269E"/>
                </a:solidFill>
                <a:latin typeface="Arial" pitchFamily="34" charset="0"/>
                <a:ea typeface="+mj-ea"/>
                <a:cs typeface="Arial" pitchFamily="34" charset="0"/>
              </a:defRPr>
            </a:lvl1pPr>
          </a:lstStyle>
          <a:p>
            <a:pPr lvl="0"/>
            <a:r>
              <a:rPr lang="en-US" dirty="0" smtClean="0"/>
              <a:t>Insert subtitle here</a:t>
            </a:r>
          </a:p>
        </p:txBody>
      </p:sp>
      <p:pic>
        <p:nvPicPr>
          <p:cNvPr id="11" name="Picture 2" descr="C:\Users\dmlee\Downloads\preview-MABayTransAuthority.png"/>
          <p:cNvPicPr>
            <a:picLocks noChangeAspect="1" noChangeArrowheads="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1012825" y="1562100"/>
            <a:ext cx="6386513" cy="1447800"/>
          </a:xfrm>
          <a:prstGeom prst="rect">
            <a:avLst/>
          </a:prstGeom>
          <a:noFill/>
          <a:ln w="9525">
            <a:noFill/>
            <a:miter lim="800000"/>
            <a:headEnd/>
            <a:tailEnd/>
          </a:ln>
        </p:spPr>
      </p:pic>
    </p:spTree>
    <p:extLst>
      <p:ext uri="{BB962C8B-B14F-4D97-AF65-F5344CB8AC3E}">
        <p14:creationId xmlns:p14="http://schemas.microsoft.com/office/powerpoint/2010/main" val="3664397748"/>
      </p:ext>
    </p:extLst>
  </p:cSld>
  <p:clrMapOvr>
    <a:masterClrMapping/>
  </p:clrMapOvr>
  <p:hf hdr="0" dt="0"/>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cxnSp>
        <p:nvCxnSpPr>
          <p:cNvPr id="27" name="Straight Connector 26"/>
          <p:cNvCxnSpPr/>
          <p:nvPr/>
        </p:nvCxnSpPr>
        <p:spPr>
          <a:xfrm>
            <a:off x="447675" y="720725"/>
            <a:ext cx="7499350" cy="0"/>
          </a:xfrm>
          <a:prstGeom prst="line">
            <a:avLst/>
          </a:prstGeom>
          <a:ln w="12700">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a:off x="447675" y="1325563"/>
            <a:ext cx="8321675" cy="0"/>
          </a:xfrm>
          <a:prstGeom prst="line">
            <a:avLst/>
          </a:prstGeom>
          <a:ln w="9525">
            <a:solidFill>
              <a:schemeClr val="tx1"/>
            </a:solidFill>
            <a:prstDash val="sysDot"/>
            <a:miter lim="800000"/>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a:off x="447675" y="6280150"/>
            <a:ext cx="8321675" cy="0"/>
          </a:xfrm>
          <a:prstGeom prst="line">
            <a:avLst/>
          </a:prstGeom>
          <a:ln w="9525">
            <a:solidFill>
              <a:schemeClr val="tx1"/>
            </a:solidFill>
            <a:miter lim="800000"/>
          </a:ln>
        </p:spPr>
        <p:style>
          <a:lnRef idx="1">
            <a:schemeClr val="accent1"/>
          </a:lnRef>
          <a:fillRef idx="0">
            <a:schemeClr val="accent1"/>
          </a:fillRef>
          <a:effectRef idx="0">
            <a:schemeClr val="accent1"/>
          </a:effectRef>
          <a:fontRef idx="minor">
            <a:schemeClr val="tx1"/>
          </a:fontRef>
        </p:style>
      </p:cxnSp>
      <p:sp>
        <p:nvSpPr>
          <p:cNvPr id="40" name="Slide Number Placeholder 6"/>
          <p:cNvSpPr txBox="1">
            <a:spLocks/>
          </p:cNvSpPr>
          <p:nvPr/>
        </p:nvSpPr>
        <p:spPr>
          <a:xfrm>
            <a:off x="8148638" y="6543675"/>
            <a:ext cx="762000" cy="228600"/>
          </a:xfrm>
          <a:prstGeom prst="rect">
            <a:avLst/>
          </a:prstGeom>
        </p:spPr>
        <p:txBody>
          <a:bodyPr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defRPr/>
            </a:pPr>
            <a:fld id="{BBE80981-3DA6-46C2-826D-0D8005ADC286}" type="slidenum">
              <a:rPr lang="en-US" altLang="en-US" sz="1000" smtClean="0"/>
              <a:pPr algn="r" eaLnBrk="1" hangingPunct="1">
                <a:defRPr/>
              </a:pPr>
              <a:t>‹#›</a:t>
            </a:fld>
            <a:endParaRPr lang="en-US" altLang="en-US" sz="1000" dirty="0" smtClean="0"/>
          </a:p>
        </p:txBody>
      </p:sp>
      <p:sp>
        <p:nvSpPr>
          <p:cNvPr id="41" name="Content Placeholder 8"/>
          <p:cNvSpPr txBox="1">
            <a:spLocks/>
          </p:cNvSpPr>
          <p:nvPr/>
        </p:nvSpPr>
        <p:spPr>
          <a:xfrm>
            <a:off x="469900" y="1698625"/>
            <a:ext cx="8348663" cy="4438650"/>
          </a:xfrm>
          <a:prstGeom prst="rect">
            <a:avLst/>
          </a:prstGeom>
        </p:spPr>
        <p:txBody>
          <a:bodyPr/>
          <a:lstStyle>
            <a:lvl1pPr marL="342900" indent="-342900" algn="l" rtl="0" eaLnBrk="1" fontAlgn="base" hangingPunct="1">
              <a:spcBef>
                <a:spcPts val="1000"/>
              </a:spcBef>
              <a:spcAft>
                <a:spcPct val="0"/>
              </a:spcAft>
              <a:buClr>
                <a:schemeClr val="tx1"/>
              </a:buClr>
              <a:buFont typeface="+mj-lt"/>
              <a:buAutoNum type="arabicPeriod"/>
              <a:defRPr sz="1300" b="0">
                <a:solidFill>
                  <a:schemeClr val="tx2"/>
                </a:solidFill>
                <a:latin typeface="Arial" pitchFamily="34" charset="0"/>
                <a:ea typeface="+mn-ea"/>
                <a:cs typeface="Arial" pitchFamily="34" charset="0"/>
              </a:defRPr>
            </a:lvl1pPr>
            <a:lvl2pPr marL="400050" indent="-177800" algn="l" rtl="0" eaLnBrk="1" fontAlgn="base" hangingPunct="1">
              <a:spcBef>
                <a:spcPts val="600"/>
              </a:spcBef>
              <a:spcAft>
                <a:spcPct val="0"/>
              </a:spcAft>
              <a:buClr>
                <a:srgbClr val="0033CC"/>
              </a:buClr>
              <a:buFont typeface="Arial" pitchFamily="34" charset="0"/>
              <a:buChar char="›"/>
              <a:defRPr sz="2000">
                <a:solidFill>
                  <a:schemeClr val="tx2"/>
                </a:solidFill>
                <a:latin typeface="Arial" pitchFamily="34" charset="0"/>
                <a:cs typeface="Arial" pitchFamily="34" charset="0"/>
              </a:defRPr>
            </a:lvl2pPr>
            <a:lvl3pPr marL="571500" indent="-171450" algn="l" rtl="0" eaLnBrk="1" fontAlgn="base" hangingPunct="1">
              <a:spcBef>
                <a:spcPts val="600"/>
              </a:spcBef>
              <a:spcAft>
                <a:spcPct val="0"/>
              </a:spcAft>
              <a:buClr>
                <a:srgbClr val="0033CC"/>
              </a:buClr>
              <a:buFont typeface="Arial" pitchFamily="34" charset="0"/>
              <a:buChar char="»"/>
              <a:defRPr sz="1400">
                <a:solidFill>
                  <a:schemeClr val="tx2"/>
                </a:solidFill>
                <a:latin typeface="Arial" pitchFamily="34" charset="0"/>
                <a:cs typeface="Arial" pitchFamily="34" charset="0"/>
              </a:defRPr>
            </a:lvl3pPr>
            <a:lvl4pPr marL="742950" indent="-171450" algn="l" rtl="0" eaLnBrk="1" fontAlgn="base" hangingPunct="1">
              <a:spcBef>
                <a:spcPts val="600"/>
              </a:spcBef>
              <a:spcAft>
                <a:spcPct val="0"/>
              </a:spcAft>
              <a:buClr>
                <a:srgbClr val="0033CC"/>
              </a:buClr>
              <a:buFont typeface="Arial" pitchFamily="34" charset="0"/>
              <a:buChar char="–"/>
              <a:defRPr sz="1400">
                <a:solidFill>
                  <a:schemeClr val="tx2"/>
                </a:solidFill>
                <a:latin typeface="Arial" pitchFamily="34" charset="0"/>
                <a:cs typeface="Arial" pitchFamily="34" charset="0"/>
              </a:defRPr>
            </a:lvl4pPr>
            <a:lvl5pPr marL="857250" indent="-114300" algn="l" rtl="0" eaLnBrk="1" fontAlgn="base" hangingPunct="1">
              <a:spcBef>
                <a:spcPts val="600"/>
              </a:spcBef>
              <a:spcAft>
                <a:spcPct val="0"/>
              </a:spcAft>
              <a:buClr>
                <a:srgbClr val="0033CC"/>
              </a:buClr>
              <a:buChar char="»"/>
              <a:defRPr sz="1200">
                <a:solidFill>
                  <a:schemeClr val="tx2"/>
                </a:solidFill>
                <a:latin typeface="Arial" pitchFamily="34" charset="0"/>
                <a:cs typeface="Arial" pitchFamily="34" charset="0"/>
              </a:defRPr>
            </a:lvl5pPr>
            <a:lvl6pPr marL="2057400" indent="-223838" algn="l" rtl="0" eaLnBrk="1" fontAlgn="base" hangingPunct="1">
              <a:spcBef>
                <a:spcPct val="20000"/>
              </a:spcBef>
              <a:spcAft>
                <a:spcPct val="0"/>
              </a:spcAft>
              <a:buClr>
                <a:srgbClr val="0033CC"/>
              </a:buClr>
              <a:buChar char="»"/>
              <a:defRPr sz="2000">
                <a:solidFill>
                  <a:schemeClr val="tx1"/>
                </a:solidFill>
                <a:latin typeface="+mn-lt"/>
                <a:cs typeface="+mn-cs"/>
              </a:defRPr>
            </a:lvl6pPr>
            <a:lvl7pPr marL="2514600" indent="-223838" algn="l" rtl="0" eaLnBrk="1" fontAlgn="base" hangingPunct="1">
              <a:spcBef>
                <a:spcPct val="20000"/>
              </a:spcBef>
              <a:spcAft>
                <a:spcPct val="0"/>
              </a:spcAft>
              <a:buClr>
                <a:srgbClr val="0033CC"/>
              </a:buClr>
              <a:buChar char="»"/>
              <a:defRPr sz="2000">
                <a:solidFill>
                  <a:schemeClr val="tx1"/>
                </a:solidFill>
                <a:latin typeface="+mn-lt"/>
                <a:cs typeface="+mn-cs"/>
              </a:defRPr>
            </a:lvl7pPr>
            <a:lvl8pPr marL="2971800" indent="-223838" algn="l" rtl="0" eaLnBrk="1" fontAlgn="base" hangingPunct="1">
              <a:spcBef>
                <a:spcPct val="20000"/>
              </a:spcBef>
              <a:spcAft>
                <a:spcPct val="0"/>
              </a:spcAft>
              <a:buClr>
                <a:srgbClr val="0033CC"/>
              </a:buClr>
              <a:buChar char="»"/>
              <a:defRPr sz="2000">
                <a:solidFill>
                  <a:schemeClr val="tx1"/>
                </a:solidFill>
                <a:latin typeface="+mn-lt"/>
                <a:cs typeface="+mn-cs"/>
              </a:defRPr>
            </a:lvl8pPr>
            <a:lvl9pPr marL="3429000" indent="-223838" algn="l" rtl="0" eaLnBrk="1" fontAlgn="base" hangingPunct="1">
              <a:spcBef>
                <a:spcPct val="20000"/>
              </a:spcBef>
              <a:spcAft>
                <a:spcPct val="0"/>
              </a:spcAft>
              <a:buClr>
                <a:srgbClr val="0033CC"/>
              </a:buClr>
              <a:buChar char="»"/>
              <a:defRPr sz="2000">
                <a:solidFill>
                  <a:schemeClr val="tx1"/>
                </a:solidFill>
                <a:latin typeface="+mn-lt"/>
                <a:cs typeface="+mn-cs"/>
              </a:defRPr>
            </a:lvl9pPr>
          </a:lstStyle>
          <a:p>
            <a:pPr>
              <a:defRPr/>
            </a:pPr>
            <a:endParaRPr lang="en-US" dirty="0" smtClean="0"/>
          </a:p>
        </p:txBody>
      </p:sp>
      <p:sp>
        <p:nvSpPr>
          <p:cNvPr id="18" name="Date Placeholder 1"/>
          <p:cNvSpPr>
            <a:spLocks noGrp="1"/>
          </p:cNvSpPr>
          <p:nvPr>
            <p:ph type="dt" sz="half" idx="2"/>
          </p:nvPr>
        </p:nvSpPr>
        <p:spPr>
          <a:xfrm>
            <a:off x="7200900" y="6269038"/>
            <a:ext cx="1673225" cy="155575"/>
          </a:xfrm>
          <a:prstGeom prst="rect">
            <a:avLst/>
          </a:prstGeom>
        </p:spPr>
        <p:txBody>
          <a:bodyPr/>
          <a:lstStyle>
            <a:lvl1pPr algn="r" eaLnBrk="1" hangingPunct="1">
              <a:defRPr sz="800">
                <a:latin typeface="Arial" charset="0"/>
                <a:cs typeface="+mn-cs"/>
              </a:defRPr>
            </a:lvl1pPr>
          </a:lstStyle>
          <a:p>
            <a:fld id="{1AB85839-DE7E-4765-A9A0-B3F73C84A708}" type="datetime1">
              <a:rPr lang="en-US" smtClean="0"/>
              <a:pPr/>
              <a:t>5/14/2018</a:t>
            </a:fld>
            <a:endParaRPr lang="en-US" dirty="0"/>
          </a:p>
        </p:txBody>
      </p:sp>
      <p:pic>
        <p:nvPicPr>
          <p:cNvPr id="1034" name="Picture 2" descr="File:MBTA.svg"/>
          <p:cNvPicPr>
            <a:picLocks noChangeAspect="1" noChangeArrowheads="1"/>
          </p:cNvPicPr>
          <p:nvPr/>
        </p:nvPicPr>
        <p:blipFill>
          <a:blip r:embed="rId7" cstate="print"/>
          <a:srcRect/>
          <a:stretch>
            <a:fillRect/>
          </a:stretch>
        </p:blipFill>
        <p:spPr bwMode="auto">
          <a:xfrm>
            <a:off x="8139113" y="222250"/>
            <a:ext cx="711200" cy="7112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64" r:id="rId1"/>
    <p:sldLayoutId id="2147483662" r:id="rId2"/>
    <p:sldLayoutId id="2147483663" r:id="rId3"/>
    <p:sldLayoutId id="2147483673" r:id="rId4"/>
    <p:sldLayoutId id="2147483674" r:id="rId5"/>
  </p:sldLayoutIdLst>
  <p:timing>
    <p:tnLst>
      <p:par>
        <p:cTn id="1" dur="indefinite" restart="never" nodeType="tmRoot"/>
      </p:par>
    </p:tnLst>
  </p:timing>
  <p:hf hdr="0" dt="0"/>
  <p:txStyles>
    <p:titleStyle>
      <a:lvl1pPr algn="l" rtl="0" eaLnBrk="1" fontAlgn="base" hangingPunct="1">
        <a:lnSpc>
          <a:spcPct val="90000"/>
        </a:lnSpc>
        <a:spcBef>
          <a:spcPct val="0"/>
        </a:spcBef>
        <a:spcAft>
          <a:spcPct val="0"/>
        </a:spcAft>
        <a:defRPr sz="2800" b="1">
          <a:solidFill>
            <a:srgbClr val="0033CC"/>
          </a:solidFill>
          <a:latin typeface="Calibri" panose="020F0502020204030204" pitchFamily="34" charset="0"/>
          <a:ea typeface="+mj-ea"/>
          <a:cs typeface="+mj-cs"/>
        </a:defRPr>
      </a:lvl1pPr>
      <a:lvl2pPr algn="l" rtl="0" eaLnBrk="1" fontAlgn="base" hangingPunct="1">
        <a:lnSpc>
          <a:spcPct val="90000"/>
        </a:lnSpc>
        <a:spcBef>
          <a:spcPct val="0"/>
        </a:spcBef>
        <a:spcAft>
          <a:spcPct val="0"/>
        </a:spcAft>
        <a:defRPr sz="2800" b="1">
          <a:solidFill>
            <a:srgbClr val="0033CC"/>
          </a:solidFill>
          <a:latin typeface="Calibri" panose="020F0502020204030204" pitchFamily="34" charset="0"/>
          <a:cs typeface="Arial" charset="0"/>
        </a:defRPr>
      </a:lvl2pPr>
      <a:lvl3pPr algn="l" rtl="0" eaLnBrk="1" fontAlgn="base" hangingPunct="1">
        <a:lnSpc>
          <a:spcPct val="90000"/>
        </a:lnSpc>
        <a:spcBef>
          <a:spcPct val="0"/>
        </a:spcBef>
        <a:spcAft>
          <a:spcPct val="0"/>
        </a:spcAft>
        <a:defRPr sz="2800" b="1">
          <a:solidFill>
            <a:srgbClr val="0033CC"/>
          </a:solidFill>
          <a:latin typeface="Calibri" panose="020F0502020204030204" pitchFamily="34" charset="0"/>
          <a:cs typeface="Arial" charset="0"/>
        </a:defRPr>
      </a:lvl3pPr>
      <a:lvl4pPr algn="l" rtl="0" eaLnBrk="1" fontAlgn="base" hangingPunct="1">
        <a:lnSpc>
          <a:spcPct val="90000"/>
        </a:lnSpc>
        <a:spcBef>
          <a:spcPct val="0"/>
        </a:spcBef>
        <a:spcAft>
          <a:spcPct val="0"/>
        </a:spcAft>
        <a:defRPr sz="2800" b="1">
          <a:solidFill>
            <a:srgbClr val="0033CC"/>
          </a:solidFill>
          <a:latin typeface="Calibri" panose="020F0502020204030204" pitchFamily="34" charset="0"/>
          <a:cs typeface="Arial" charset="0"/>
        </a:defRPr>
      </a:lvl4pPr>
      <a:lvl5pPr algn="l" rtl="0" eaLnBrk="1" fontAlgn="base" hangingPunct="1">
        <a:lnSpc>
          <a:spcPct val="90000"/>
        </a:lnSpc>
        <a:spcBef>
          <a:spcPct val="0"/>
        </a:spcBef>
        <a:spcAft>
          <a:spcPct val="0"/>
        </a:spcAft>
        <a:defRPr sz="2800" b="1">
          <a:solidFill>
            <a:srgbClr val="0033CC"/>
          </a:solidFill>
          <a:latin typeface="Calibri" panose="020F0502020204030204" pitchFamily="34" charset="0"/>
          <a:cs typeface="Arial" charset="0"/>
        </a:defRPr>
      </a:lvl5pPr>
      <a:lvl6pPr marL="457200" algn="l" rtl="0" eaLnBrk="1" fontAlgn="base" hangingPunct="1">
        <a:spcBef>
          <a:spcPct val="0"/>
        </a:spcBef>
        <a:spcAft>
          <a:spcPct val="0"/>
        </a:spcAft>
        <a:defRPr sz="2400" b="1">
          <a:solidFill>
            <a:srgbClr val="0033CC"/>
          </a:solidFill>
          <a:latin typeface="Verdana" pitchFamily="34" charset="0"/>
          <a:cs typeface="Arial" charset="0"/>
        </a:defRPr>
      </a:lvl6pPr>
      <a:lvl7pPr marL="914400" algn="l" rtl="0" eaLnBrk="1" fontAlgn="base" hangingPunct="1">
        <a:spcBef>
          <a:spcPct val="0"/>
        </a:spcBef>
        <a:spcAft>
          <a:spcPct val="0"/>
        </a:spcAft>
        <a:defRPr sz="2400" b="1">
          <a:solidFill>
            <a:srgbClr val="0033CC"/>
          </a:solidFill>
          <a:latin typeface="Verdana" pitchFamily="34" charset="0"/>
          <a:cs typeface="Arial" charset="0"/>
        </a:defRPr>
      </a:lvl7pPr>
      <a:lvl8pPr marL="1371600" algn="l" rtl="0" eaLnBrk="1" fontAlgn="base" hangingPunct="1">
        <a:spcBef>
          <a:spcPct val="0"/>
        </a:spcBef>
        <a:spcAft>
          <a:spcPct val="0"/>
        </a:spcAft>
        <a:defRPr sz="2400" b="1">
          <a:solidFill>
            <a:srgbClr val="0033CC"/>
          </a:solidFill>
          <a:latin typeface="Verdana" pitchFamily="34" charset="0"/>
          <a:cs typeface="Arial" charset="0"/>
        </a:defRPr>
      </a:lvl8pPr>
      <a:lvl9pPr marL="1828800" algn="l" rtl="0" eaLnBrk="1" fontAlgn="base" hangingPunct="1">
        <a:spcBef>
          <a:spcPct val="0"/>
        </a:spcBef>
        <a:spcAft>
          <a:spcPct val="0"/>
        </a:spcAft>
        <a:defRPr sz="2400" b="1">
          <a:solidFill>
            <a:srgbClr val="0033CC"/>
          </a:solidFill>
          <a:latin typeface="Verdana" pitchFamily="34" charset="0"/>
          <a:cs typeface="Arial" charset="0"/>
        </a:defRPr>
      </a:lvl9pPr>
    </p:titleStyle>
    <p:bodyStyle>
      <a:lvl1pPr marL="228600" indent="-228600" algn="l" rtl="0" eaLnBrk="1" fontAlgn="base" hangingPunct="1">
        <a:spcBef>
          <a:spcPct val="100000"/>
        </a:spcBef>
        <a:spcAft>
          <a:spcPct val="0"/>
        </a:spcAft>
        <a:buClr>
          <a:srgbClr val="0033CC"/>
        </a:buClr>
        <a:buChar char="•"/>
        <a:defRPr sz="2400" b="1">
          <a:solidFill>
            <a:schemeClr val="tx1"/>
          </a:solidFill>
          <a:latin typeface="Calibri" panose="020F0502020204030204" pitchFamily="34" charset="0"/>
          <a:ea typeface="+mn-ea"/>
          <a:cs typeface="+mn-cs"/>
        </a:defRPr>
      </a:lvl1pPr>
      <a:lvl2pPr marL="576263" indent="-233363" algn="l" rtl="0" eaLnBrk="1" fontAlgn="base" hangingPunct="1">
        <a:spcBef>
          <a:spcPct val="20000"/>
        </a:spcBef>
        <a:spcAft>
          <a:spcPct val="0"/>
        </a:spcAft>
        <a:buClr>
          <a:srgbClr val="0033CC"/>
        </a:buClr>
        <a:buFont typeface="Arial" charset="0"/>
        <a:buChar char="–"/>
        <a:defRPr sz="2000">
          <a:solidFill>
            <a:schemeClr val="tx1"/>
          </a:solidFill>
          <a:latin typeface="Calibri" panose="020F0502020204030204" pitchFamily="34" charset="0"/>
          <a:cs typeface="+mn-cs"/>
        </a:defRPr>
      </a:lvl2pPr>
      <a:lvl3pPr marL="914400" indent="-223838" algn="l" rtl="0" eaLnBrk="1" fontAlgn="base" hangingPunct="1">
        <a:spcBef>
          <a:spcPct val="20000"/>
        </a:spcBef>
        <a:spcAft>
          <a:spcPct val="0"/>
        </a:spcAft>
        <a:buClr>
          <a:srgbClr val="0033CC"/>
        </a:buClr>
        <a:buChar char="•"/>
        <a:defRPr sz="2000">
          <a:solidFill>
            <a:schemeClr val="tx1"/>
          </a:solidFill>
          <a:latin typeface="Calibri" panose="020F0502020204030204" pitchFamily="34" charset="0"/>
          <a:cs typeface="+mn-cs"/>
        </a:defRPr>
      </a:lvl3pPr>
      <a:lvl4pPr marL="1262063" indent="-233363" algn="l" rtl="0" eaLnBrk="1" fontAlgn="base" hangingPunct="1">
        <a:spcBef>
          <a:spcPct val="20000"/>
        </a:spcBef>
        <a:spcAft>
          <a:spcPct val="0"/>
        </a:spcAft>
        <a:buClr>
          <a:srgbClr val="0033CC"/>
        </a:buClr>
        <a:buChar char="–"/>
        <a:defRPr sz="2000">
          <a:solidFill>
            <a:schemeClr val="tx1"/>
          </a:solidFill>
          <a:latin typeface="Calibri" panose="020F0502020204030204" pitchFamily="34" charset="0"/>
          <a:cs typeface="+mn-cs"/>
        </a:defRPr>
      </a:lvl4pPr>
      <a:lvl5pPr marL="1600200" indent="-223838" algn="l" rtl="0" eaLnBrk="1" fontAlgn="base" hangingPunct="1">
        <a:spcBef>
          <a:spcPct val="20000"/>
        </a:spcBef>
        <a:spcAft>
          <a:spcPct val="0"/>
        </a:spcAft>
        <a:buClr>
          <a:srgbClr val="0033CC"/>
        </a:buClr>
        <a:buChar char="»"/>
        <a:defRPr sz="2000">
          <a:solidFill>
            <a:schemeClr val="tx1"/>
          </a:solidFill>
          <a:latin typeface="Calibri" panose="020F0502020204030204" pitchFamily="34" charset="0"/>
          <a:cs typeface="+mn-cs"/>
        </a:defRPr>
      </a:lvl5pPr>
      <a:lvl6pPr marL="2057400" indent="-223838" algn="l" rtl="0" eaLnBrk="1" fontAlgn="base" hangingPunct="1">
        <a:spcBef>
          <a:spcPct val="20000"/>
        </a:spcBef>
        <a:spcAft>
          <a:spcPct val="0"/>
        </a:spcAft>
        <a:buClr>
          <a:srgbClr val="0033CC"/>
        </a:buClr>
        <a:buChar char="»"/>
        <a:defRPr sz="2000">
          <a:solidFill>
            <a:schemeClr val="tx1"/>
          </a:solidFill>
          <a:latin typeface="+mn-lt"/>
          <a:cs typeface="+mn-cs"/>
        </a:defRPr>
      </a:lvl6pPr>
      <a:lvl7pPr marL="2514600" indent="-223838" algn="l" rtl="0" eaLnBrk="1" fontAlgn="base" hangingPunct="1">
        <a:spcBef>
          <a:spcPct val="20000"/>
        </a:spcBef>
        <a:spcAft>
          <a:spcPct val="0"/>
        </a:spcAft>
        <a:buClr>
          <a:srgbClr val="0033CC"/>
        </a:buClr>
        <a:buChar char="»"/>
        <a:defRPr sz="2000">
          <a:solidFill>
            <a:schemeClr val="tx1"/>
          </a:solidFill>
          <a:latin typeface="+mn-lt"/>
          <a:cs typeface="+mn-cs"/>
        </a:defRPr>
      </a:lvl7pPr>
      <a:lvl8pPr marL="2971800" indent="-223838" algn="l" rtl="0" eaLnBrk="1" fontAlgn="base" hangingPunct="1">
        <a:spcBef>
          <a:spcPct val="20000"/>
        </a:spcBef>
        <a:spcAft>
          <a:spcPct val="0"/>
        </a:spcAft>
        <a:buClr>
          <a:srgbClr val="0033CC"/>
        </a:buClr>
        <a:buChar char="»"/>
        <a:defRPr sz="2000">
          <a:solidFill>
            <a:schemeClr val="tx1"/>
          </a:solidFill>
          <a:latin typeface="+mn-lt"/>
          <a:cs typeface="+mn-cs"/>
        </a:defRPr>
      </a:lvl8pPr>
      <a:lvl9pPr marL="3429000" indent="-223838" algn="l" rtl="0" eaLnBrk="1" fontAlgn="base" hangingPunct="1">
        <a:spcBef>
          <a:spcPct val="20000"/>
        </a:spcBef>
        <a:spcAft>
          <a:spcPct val="0"/>
        </a:spcAft>
        <a:buClr>
          <a:srgbClr val="0033CC"/>
        </a:buClr>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7.xml"/><Relationship Id="rId1" Type="http://schemas.openxmlformats.org/officeDocument/2006/relationships/tags" Target="../tags/tag6.xml"/><Relationship Id="rId5" Type="http://schemas.openxmlformats.org/officeDocument/2006/relationships/image" Target="../media/image9.emf"/><Relationship Id="rId4" Type="http://schemas.openxmlformats.org/officeDocument/2006/relationships/image" Target="../media/image8.emf"/></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slideLayout" Target="../slideLayouts/slideLayout1.xml"/><Relationship Id="rId1" Type="http://schemas.openxmlformats.org/officeDocument/2006/relationships/tags" Target="../tags/tag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tags" Target="../tags/tag3.xml"/><Relationship Id="rId4" Type="http://schemas.openxmlformats.org/officeDocument/2006/relationships/image" Target="../media/image5.emf"/></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slideLayout" Target="../slideLayouts/slideLayout1.xml"/><Relationship Id="rId1" Type="http://schemas.openxmlformats.org/officeDocument/2006/relationships/tags" Target="../tags/tag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slideLayout" Target="../slideLayouts/slideLayout1.xml"/><Relationship Id="rId1" Type="http://schemas.openxmlformats.org/officeDocument/2006/relationships/tags" Target="../tags/tag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011385"/>
            <a:ext cx="7751547" cy="466344"/>
          </a:xfrm>
        </p:spPr>
        <p:txBody>
          <a:bodyPr/>
          <a:lstStyle/>
          <a:p>
            <a:r>
              <a:rPr lang="en-US" sz="2400" dirty="0" smtClean="0"/>
              <a:t>FY18 Q3 MBTA Capital Program Update</a:t>
            </a:r>
            <a:endParaRPr lang="en-US" sz="2400" i="1" dirty="0"/>
          </a:p>
        </p:txBody>
      </p:sp>
      <p:sp>
        <p:nvSpPr>
          <p:cNvPr id="3" name="Text Placeholder 2"/>
          <p:cNvSpPr>
            <a:spLocks noGrp="1"/>
          </p:cNvSpPr>
          <p:nvPr>
            <p:ph type="body" sz="quarter" idx="10"/>
          </p:nvPr>
        </p:nvSpPr>
        <p:spPr>
          <a:xfrm>
            <a:off x="1208773" y="4605745"/>
            <a:ext cx="3352800" cy="762000"/>
          </a:xfrm>
        </p:spPr>
        <p:txBody>
          <a:bodyPr/>
          <a:lstStyle/>
          <a:p>
            <a:pPr>
              <a:spcBef>
                <a:spcPts val="600"/>
              </a:spcBef>
            </a:pPr>
            <a:r>
              <a:rPr lang="en-US" sz="1800" dirty="0" smtClean="0"/>
              <a:t>May 14, 2018</a:t>
            </a:r>
            <a:endParaRPr lang="en-US" sz="1800" dirty="0"/>
          </a:p>
        </p:txBody>
      </p:sp>
    </p:spTree>
    <p:extLst>
      <p:ext uri="{BB962C8B-B14F-4D97-AF65-F5344CB8AC3E}">
        <p14:creationId xmlns:p14="http://schemas.microsoft.com/office/powerpoint/2010/main" val="54132623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sz="quarter" idx="14"/>
          </p:nvPr>
        </p:nvSpPr>
        <p:spPr>
          <a:xfrm>
            <a:off x="397764" y="1495759"/>
            <a:ext cx="8348472" cy="4438496"/>
          </a:xfrm>
        </p:spPr>
        <p:txBody>
          <a:bodyPr/>
          <a:lstStyle/>
          <a:p>
            <a:r>
              <a:rPr lang="en-US" sz="1400" u="sng" dirty="0" smtClean="0"/>
              <a:t>Projects </a:t>
            </a:r>
            <a:r>
              <a:rPr lang="en-US" sz="1400" u="sng" dirty="0"/>
              <a:t>Underway</a:t>
            </a:r>
            <a:r>
              <a:rPr lang="en-US" sz="1400" dirty="0"/>
              <a:t> – Projects Underway (defined as projects with cash spending) is another leading indicator of how well the MBTA is executing its capital plan.</a:t>
            </a:r>
          </a:p>
          <a:p>
            <a:pPr marL="285750" indent="-285750">
              <a:buFont typeface="Arial" panose="020B0604020202020204" pitchFamily="34" charset="0"/>
              <a:buChar char="•"/>
            </a:pPr>
            <a:r>
              <a:rPr lang="en-US" sz="1400" dirty="0"/>
              <a:t>$4.2B of the MBTA’s $7.4B 18-22 Capital Plan is underway.</a:t>
            </a:r>
          </a:p>
          <a:p>
            <a:pPr marL="285750" indent="-285750">
              <a:buFont typeface="Arial" panose="020B0604020202020204" pitchFamily="34" charset="0"/>
              <a:buChar char="•"/>
            </a:pPr>
            <a:r>
              <a:rPr lang="en-US" sz="1400" dirty="0"/>
              <a:t>Going forward, 70% of FY19 projects (dollars basis) in the 18-22 CIP are </a:t>
            </a:r>
            <a:r>
              <a:rPr lang="en-US" sz="1400" dirty="0" smtClean="0"/>
              <a:t>underway.</a:t>
            </a:r>
            <a:endParaRPr lang="en-US" sz="1400" dirty="0"/>
          </a:p>
          <a:p>
            <a:pPr marL="285750" indent="-285750">
              <a:lnSpc>
                <a:spcPct val="150000"/>
              </a:lnSpc>
              <a:buFont typeface="Arial" panose="020B0604020202020204" pitchFamily="34" charset="0"/>
              <a:buChar char="•"/>
            </a:pPr>
            <a:endParaRPr lang="en-US" sz="1600" dirty="0" smtClean="0"/>
          </a:p>
          <a:p>
            <a:pPr lvl="1">
              <a:lnSpc>
                <a:spcPct val="150000"/>
              </a:lnSpc>
            </a:pPr>
            <a:endParaRPr lang="en-US" sz="1600" u="sng" dirty="0"/>
          </a:p>
        </p:txBody>
      </p:sp>
      <p:sp>
        <p:nvSpPr>
          <p:cNvPr id="4" name="Title 3"/>
          <p:cNvSpPr>
            <a:spLocks noGrp="1"/>
          </p:cNvSpPr>
          <p:nvPr>
            <p:ph type="title"/>
          </p:nvPr>
        </p:nvSpPr>
        <p:spPr/>
        <p:txBody>
          <a:bodyPr/>
          <a:lstStyle/>
          <a:p>
            <a:r>
              <a:rPr lang="en-US" dirty="0" smtClean="0"/>
              <a:t>Financial Overview of Capital Program</a:t>
            </a:r>
            <a:endParaRPr lang="en-US" dirty="0"/>
          </a:p>
        </p:txBody>
      </p:sp>
      <p:sp>
        <p:nvSpPr>
          <p:cNvPr id="6" name="Text Placeholder 5"/>
          <p:cNvSpPr>
            <a:spLocks noGrp="1"/>
          </p:cNvSpPr>
          <p:nvPr>
            <p:ph type="body" sz="quarter" idx="16"/>
          </p:nvPr>
        </p:nvSpPr>
        <p:spPr/>
        <p:txBody>
          <a:bodyPr/>
          <a:lstStyle/>
          <a:p>
            <a:r>
              <a:rPr lang="en-US" dirty="0" smtClean="0"/>
              <a:t>Capital Program Update</a:t>
            </a:r>
            <a:endParaRPr lang="en-US" dirty="0"/>
          </a:p>
        </p:txBody>
      </p:sp>
      <p:sp>
        <p:nvSpPr>
          <p:cNvPr id="7" name="Rectangle 6" descr="Enter Chart Description Here:&#10;&#10; End of Chart Description&#10;DO NOT ALTER TEXT BELOW THIS POINT! IF YOU DO YOUR CHART WILL NOT BE EDITABLE!&#10;mkkoexcel__~~~~~~~~~~False~~False~~Falsemkko__4HooU0THZk28POP9trq+pbTvvzd/gcV8t56cq85kb3NDTsUhojRA0EsgEHHMH7oYP1SYpn09ysXVivguJdhTvfyVMsBLTGvcX7WPTor/CmXaIDw8QZnT3KVLgIkmA4yGwLOXD7ZKeJyZYjfDhFogG6X2+fhWGOYsSsl73oKn2Y2XaojRgYQZ41L4rNpNiq0frvMeqG0ktmeu/nRMABcMXf/GLU4nRNwWLXRmkBiCvfRvlXxr4en7YitrvWVJY9nG+Ar6b60jOXNemthFiNwjG34nZRY15Oab4cZw4PQFf3I/YTqMmrtjX5HUKG87JKx/J0Q4mwwAvCg21/dsYprxXz1eM/EXnwUXFWRZiWUzSC/Yo8QBr/hjgjI4IXyDMZtVZIOlxZGMFGEkXAxNaXc4HlLzJGxN6Y0T1i9cBjcee4VMOKcgBi75VOAhFjXb+jglZ+11ukvrU/1aWU5zCAe6FMvYGYpqWwjNnzXrPP+dKkUeWwKZ1jyKgrJvqqNoDH/JohU26YA+7KGj+aZp30jpREi3Hzw1Jdeq4mpligCzRVYit9VooUQnJOdl0219JmB5YMzAGs+D7He3B2EcTE6t8Ex0YjsvUz4lbsKtkEgMTdqYniOiWJMGR25f53xXwCeDrz+TtWCdQF6p6Kpfv3sLK6Wtf8g5R6aFlY6OE6MVjoprkg0l4iethGLfNy6MT1H5kJR2yNwh8V+TGvuaSaq/8JBPdyXaD05ZI6Aa9Zt+jAoPhbB3m+/mGaJeIB4oILYuZL/OcBBiBmjEotWEo2F7zDmxe2FDMn68TYGnywuTxunL0TkSw9aXE+HXrKpBUTYmyOTyq7pAymRJ/+m+/i6NQzMI54lgt2olXEXql6qFeCF67E8iIRQApgaJbYfxhUYh1ZwQD8EbgyFgUxPAHkH7d6LWCIyQ60GJzjcvlHgy1Yb87Z77Dzc6DO8qO+/KOB5+UNPCnaDSkXHuAerKMof2cPWH3NFPabKxQm2tHK/yZnDk5j50LJabICmgfgo3tn1HJI6YK5N9XGWkzsalzFQxny96MCUJHdQ58ImFNOVsLUNVLdFViwHNHDTZFT94qVJwfjD8HBiAfJj2orr2sn8ucYoDA9f6vllnvcbeQ+/ukDJcnmFuqObEyoxJj0h1qfZ6l9wjHbWZlWD5gGmGT7ZVqfiuFvEq1REFOYVe8HPMGL6LVQZA9mKa61Hif3PwOAo3RC8jVcBl5RAN9gFB/FizemNZPQ1NFSwmdr0gj480XV3qqPfY20xKmwD6mpSMgqyAp8JYgtPeigbHQv6cHF3qBA0zq6EuV+4PQHTyJtRXgAn+oBftwyiW6JLQyKTRfcyv5JVG+Un4a0MEaOZsCdbht5iMXu2E8wQYJfFDEWy+HokL9rvEOv3DyJtFB428qcMKQC3RxXuFRPraFQA+7y4vB7hM1OxOB19KDYQub9ZGNznobJHoYijLAqfhmCZFAhnhUlBJCLakvgZ6Kpx93A8PGlI3CTLSxyS/qD0lW1cBX0yqaNipFOWX9ACsD9XXbdAHULAEu+Y2ESHIACby4E1MvVNjcNz5xcAfH1MBaEeGlZi379da2cKfxkACGbypKhvQlonR2CR9EtTFdK1JgTsS1CeWcuEVi5RTIALoJa50jgOUmKc2b48UvbVsIWModTFIjztxWfOLsr8VI6wQZo413NuXmEjK7m0TfMpMv1/3OIuaP6H2DRsUBV2RczK+aSMaUDBIwtfoqJDJP54XI229ZWKOfQXogrV0VdXflEkZcZWY6ai7YRtzVIMO/RiNyopVY7nOz2tstDf80uD8ayNdM1+663WhEndewpe/+nGncDMqT0gBcDoM9OTrIsEbvkh7OD2ewPnyC8jrCtZAVMn+41fQbMxOE8gCTItekAA9kYhzijJK0i0K1Na/ORkjsGe16cv8wXX25zkuGkCDa06luQfYxGsJCFgf2RwYf7TQucaOR9TiYwZjLn1hYHgAO6h4Z80jUaQNsrxiWXKLk93SkL3+bXUU8BDuR6SPso+J6XpuAYlSy/w7jo7X60UpFWU+ePgs/VoC5avYzqtK3DOcQW2m5iCyCVIfOEASD7UrFGyZe4CFCwn1neCk1GC3humKDj45hbWxGYX3jHLNOSUe7Li9CIJlzpDh1U+C2QwLYclOdOgSkQwSr4FnRHalW/mFtqi2c+sqlsbs0YPFM6+JSIRvTd/cUdrV2VRPuw6yiSGDeBpcPieRMcT9xENJNURIS3ZNyXmbT0Kfd3qLqgnkCNbE8JW5ZTuzru7muCcVgWIQ2NqTrqDMi3egleCoKcx65OiCwifIFSX9xBLZohD2V0vkgBkGkVsB8XBNsqCLNFj62XGuIzEpDRhzyi+ovvJo5IuJv51OQWbzHKzlYDmcsOzcc9crmR8LeZOgxC19FWI8XyNyMcLn3P1eb+mn9SkkcX3kUvOXGNDPRGnTgUVfejJU/wUBwVEjbCpD1DxthFWIeFzpSm8EZzPQ83s1TV/G6lszSTNsZkEirdL+N6colKErWWa/BXpsJ82yM6N4q4c6TQIUsDylmgmiwdHNsf7js6VQgzKNXpHJA7eMKVWDqqWvA4tghTcDASMyvw/e4gfWGjshlRWzjLRN5OfPVPt8eyQ4m/7Zds8IRGBrMthtpCEccarlNa7CM9Rlc0tkXw2dU2OoI9+KkBjCjwyVM0Mgx42/m22gCkHdNsyRmSrhshCFz60tdDfT78b+YkWsVWXK3IJ/myjLaCHA2vlAEREHYYkYvZWogZpbKVDJ22PcdyZAFWlBwt5UWQ5bqtW/FP+Q9NFz9sQkqQ+qzdKx96VC0kDuiwkFaC6YW3xOAZsaZzGWzn3nBKyuOwl6LHGpardy2rFCz6XgyakTvmHfPmQkmSOGKY7efiXhyxKI52yUfy7zisxUwDdWsLcSpp7OlzhlasAZ3T1PmIYAtJ76e3XfJRlaj8lE6ihFXruxSgphrRjqPrlHcTAjDOlEiCKNUzUT8Vtgr4j+8NsYNFeqa0+uONRYck1G2RWY17j0ZWHV3saQhQKHN9PEVDHaT1vO1q5uCIwGvON8Ye0hcG2JzinCkXSWGCJP6OLOPHclDQzYjAf0xw2qLcukfFZSYb6me+nEj4ByfPMtpJG2mBpZVPqzwyQzkAzJZiYGQWdMk0EPep9eip+WRoFmNvWa7hupgA5QIeGyP3EiT52Apw8VlQFSupRwP/782qAbdTXhslnGpx9nTWHV4sM0ikIY1NXKz9UKBz8Jy/W6s/EELJg8w8pL2RhAg7nzHvupNrCB8SN/eemGm/9OQr9jAmwA4Vo29RAdJsqLHBfy41XSDIMq7iaUwTThW0wFGCCg3AGLOipmWnlV2N1Ruv7Vo7qfKoX8VNAbic5LIn46PgZQuNytpRGDTUf3ym3jvC3e7m6q0coci8/k7zfPYXVkppfA6GRRNS/1qK0HjCaR74HG8T8eaiFVPAnp9bf9GCdPDtUZ/k9huMbLbXHXMmQ0WI2jm6SFGhtsCw2SbaZ40dvo2K0Sn5RtBtojABL5Ap1r5HyFXMGaeXJkvG451yDDUbLLRnSo8/7yR/HXiyabHUcZRr1SVH0czLaX5hBWbRYOxsjfD7cBAC4kOTvTHDNUCkwb5FVfrlT4nc5SUq37lStpj1SMJlX+/yA6E37UgP0NL8RDThiPk5bpC9jpMXGi6jg3T41jAbHrNq7r5/k9AEE7Q5FsKfPd7wzK9gHq4jNkPMP24FN22vcfPkqv/RB0xqPmsecmUgvfO+xAnWIYcnYx9dzEcBaf2NIBtdG2OIvgTa5jYYHLAqJWJMnTRZeCbIjW5np3acAdVSD/DOyrDpX5aChty+Hsh+UYyWLj8jzvEKof85pHdZ5x/3+15f1IeYiB08gZLnL4E8XZUvscoBxG/+5JqV2FTbFKb6orNBdMKwtlTnb6x+ZcBxSRTHNnjbCBOglrMRtvm9YxT2+hAZjd3M5WawAvqMKf49DXJBjlMMSCUaEZqspJoBedcaeAXz0vUfSdq36Drnwvz16rMrde9seyNq0P7wDld3pEP+UlrcpixzE2dQLi9VpP6sp6MxugzM8CX3XTaoxCQ8FoWS/zvtZvlrl2n5vFt0x2Sj9gKvwh7QJE9ibABLfUYPmsdUFf9Z0EupS7Lz0Ownvsn/ONeealajeTWQcC2AjKa+aau5TD0Tyn9elys3+a3snjqhoo4Z9bTqqwV9bIb653BE1KmC8XWeJ4o6ElO2B4eSs/Rk2LqKkgrsmS5os/ZeOz0w3E34vmMM3lG/oy5jZRKAVDiVsun6IcQcGWt6CdZV4CbPeHKjo8xJorZM7diJtc7Z1dPKTrOrE7wi/hxXb6b6vAZG7c9C+Q6j+B+lrzhWKVxRw+39Zx/lTUD4trJBuGLm1Hps2QdJQfUFbJAzXVtFligQgu2qysb8v+jwkm4eQf0ro4v2fipKHjrCnEZYljCXJvstel+Mg0m17Lr9qyjSlRCT6wYgX04f/fafv1gUwW3n/BDgl/0r4sZE9L8Iyp7qTE+7FL/+olaCZRHUlLUifT+try83U/B9t8mKP1URflRfEYfpwgZXZxmnMMzc0j6i6BByFplVN2dJ7sukC7N0wUnq/XxlTZDwMsHHDCuj4ENprAs4NJHpt9Fg+XfYTtFRchY/5iI9C0/I/U49RdVOg2Le5KNZv8ymxlS2QKoHitnmw8GzXrDIvOvqTe5EsD1UNWnSxw8Mc1OynHvgF9yg134EQit3JToNCz5xOKFgYp3ALY+ZkKr2KxbnReLB5YvzzqLA09GkRHt+HbwdomDVzHUJ+VcPWHViSoayXXqFlh7T3dLwcd1usESWnmNuYuLVyfOCCX5TmFI1sKxvQ+vHng9VnuK19sYc6R4zczMLJRZtkhfpvT27cqSjLzHcaRly9dA5caxux6Vj+N42jI3Z3yRD/c1vFWGlThx8MlFd+ye2BzQCU3YhfBPayJK0Ejs6KcZjx78EKsGramZ7l9hN7kaZ58a+JWckPP72FBpguSRZ0UXkUYYsOi28NTS6Lu57D+1B1ZTuR8BsuIxNxr0zmvUrMi3S+7J5sOPBW3kgRaT/xRsClwcX1fp3pLUxQysrm0VDDqhQKiGE7nad6kIXMTs1aQihGKzN06dqeZI8DJcWVgN4TwSQ9cvHEUmweSvOFk6ksg61efcjdJNMbkvemwJGGc2luXEsTY898Th5Gs7eO4vjE9VqDPhGvHxghA9IL3W3tOezdqr3tGoJ9Ac9eQ3SiHcylvAccgjIGlRAvXGHniYVzNGqMFk/7M9O8udZHJXkSCmlnE4q7xWnQYPmbEIPQ7np8OoQCJay1KyiPxQDGiib7QIpZz4q5hncvAeCv61lCgtp1L0MpYOBSa3dYcOCbEkW4vVFIrWeJ5kyGhYhvrzyBG/qKGkbnA9A0Bq1y5wNBJ8p74eI0KZdQm7pZLSS51gbhW7NwX7YHEoXaVbU8GavR0Izyep1pyQYxZecZtxsBOPa01DBNZ69FFhw3EYVoiigInDlIL8W9E0uTkQ3tDtQhgtDYMCO8736/5HjnDbfLXo7McyM7kZCQXeLPo+XfU/bzJ/a5tQkwaFpVCsgE5gy8JxlLYMmLYzFJ3EdWe3CfQjkV7gjtCHbpFhIGBVNG+O0/s070ulWXWHyhGAbqNZxWHd52HXw9hTykYWKM4GOEAIwqBQWKo7bi/0ZTGXRdTXa2cxXfL4RzMFVTSbtEZ+DfaxFXwawTEmkfAChQjws5QyWIdf8FXtVv066qUaZA6lfftaoitCB8bPWAHubiKt9jjfaawqW0j6DkpuTFMLdzpCnta9DJndNWOXjOGb+rr/M5G8fZigoxhcVsFpEhskey3L86gNeNq+LURXR5nZ+PRhDkjNX6QEgaUDyjxkQcA06bjpHeycgzd41GWwyEwcoXtmh6G2bP8e2E9TD2/uB/xHvBi38m2+4rGfMz4Db6XcLwPHTIfH722woDGocjCNduRpRD9GfbwnoipvibB3nMyrJpiwsjET/kSNbrWJPoZRzRIYuX3iiVCUIE0FGP/qJ64QHQHapV0kT3J9Ysbq5gHTkuAiFlvrOxgJgmV5mjjwxbBHUpATvP9RFfy6KgiZsj18L1tP6v/RRF9WowxsO2YeIF5Zspj5OzLHZJN97eYXNH6eCGOyJtJLWX3jbep0a/c7yo71dsYfgKo6tkWMlS8V7SbHEcbMb5S2eVGgtVDbJ3p3sCx0fTLKQl0vdLSN61Eiu52HCAELR6AQyxhVghTv9QK3wcTTbtdFuQ24kvYPUdAw0q64LhbalmU6kjmTuCRWdhfDRmxQmdtHeJoIDvN8TWG01Kauxmj1BARt+ZaQo+LuB76bjLmbFi6/Br+NO9CmsK0krmKg7XmVNowfOYgLfo7L6eA9Nh4AFkpN8ja7FNOaVYEHzZdJUyA1wnC5XPvZfMCTZvq+I3Ur3t9PKYlMuP1bgC0LwZqQTpZ73fThC/TqyAPSArTsxZJNsZsOX7wp3p62enV93znJ4TDj24jkBr7LbRnrwMNxRy5RSksWYOPXbXZB6B/zmTXTj6IQe2nNIN8RshEv6+v6MouP83/Pack428D58SeF7jIguQnXuopKKkSMnraZlsIGrJ0bORyJNmesgTVoyUUbJ3q5iZf2qebHbF7Kcx10nngU50zw232/c4EeokjUO62iSy94aBQIvEw0MCb17XB+iyN7/Be/34zASOVdILaoYIeNdGz9dLLV+INA4Uum7hx9LwBq9UxXdjam0/F3ih1swhq6NCM4M6HpAteK7mOqQvdrCPNnQBT2op7oFzjgpDKvu1PTRU4svtoOrCsyzhw56ZrcumBfUUnQTU5Jb+OYfXA2hwdkSpc2+5hunrMvz2A5wnFV/yzZ1Sz7wFVvELK5DlcIzNI2dXMo8EwxnVJcA6A6wHCMrXXEezQpt7AmvE2RAxCk0vtf6NuLKFZUqHPz6+bC6KUaC6xy7pTb7gRVjHZU5yZwYnebR5UlcGUjMwcakwtm2gXmjFrwcnElsZ+sXCoHsVZ6pp+Z77F/h7un5HFvW1xVcoBDuc1UME8SM2eTeveho7bcd8CEAH5TCDv00s8jkNUT5bcllKkPDdhQKZjkvfvHawVjtIJU4i2Z+Suw6L9mDiaVx8AWnzNShwkmmJeqxwvl2N5unG7ds40KrDhJZkiA3oIdj8HdPjTCfPDyBeXACM7gXeGDuIUpWJLFZGOEIZHysGcuOw4BJGXpyjsFpu4GUnhh/DVfDULpx6K0z6YoRyS1nHDl8FhNsBaPffCYR1PgEX2G29s8mE5nHXxg14dJEaFelRqTY/Lvog4JK+HlHCN+a3PcOtgdRxSWlP8o6Ft2UOlxHVzhsteKJdv+XCR+g1hgcCZVDVhLdgQynX0jTi3KeuEsB64iwhd5CQmMQvziNPhcWQSlwc6XXqpWBSPXRTg3W+bWcHZi09ZLopgAfgGfpeZM5+kKMHlAzRrU6SP9cykXQCli3gX2pYP5BO3eyHJN74k+FoiKPTqwiEVjacadNXxxBZVvbANGFZvvsTkXenniQOKgj5H9XmR/t+WsMPu//648J2SbVDgp78crCQ0mS7YGFb10uCNq3Os6L4DmzwV7uMY0auXk9r2yZQhhMQBDd80gS7MPNttAyBVhmheIjFl+9Vmm2/1QtfnPnk7CcV6BmsYBtCEyngXKSJWeXzwoBp7Tfg6Esa4Qz3Z0zxyIusHRhgRNkCNJNND1pIAK1nhqYGuT1xP8yWBTb6tCxX0+AElDGqguSGA/xth8LWUY0tBt4omOwiJezVsaEks6C8LWYGPG+qb5k92itsEXPVmhHDO9GBEB4XGkKzE4CrGV+bDKHvv9QmpOrDOFn/ndirmpj/pc1XdV2Fa0KZ9TQ5hpdphNBTM/9MUqHqnIg9wPCMUm3suXsTy0umsYqDfenFcRfuSjWwRJr4hKbjWPJTTnfLPubZD/TFZqbS0pzeHJsm9/kZCiwnlwvEIJ/rVZTvCPcUsAVNbYY6kWI0Wayqo+7a6PxXR6HMxW7yX4P8B/T4mVptLnCekiMQf668S+FaNde4GNK0TKSz3PHGb2HDRMFYx+b4kyr0g5CS1dqOFIzqGnglIWOuhajKLxBY3CRDE3kGYDyLNde5mlFNjfapL+uT/eYMjKkrmVbwxUkySa/fdGnc7UAKIzt2V3cIyxbgASHTaeRjDTJ6hFhJN3q/ORtNYTMOFskrlxuTekD/3JoGjeQNnRgcHrbRK1tFrThMbe/wA1cUcyQOtbrdggtMuVOCo0NOxkwCWbTrMDMJCIETpkaTtxITSfrfuVgXGOFizl35Zmz5S2g5b4lviscjXPgtf4N0JvWMOloSSZRR+HVFuaHdBHEE0kbqQ9YneoOL6QxY5SSpOKtbnIFh/Xja82M1mwAMn/I8xy0VfAnRXcIxexIJjfdycAzBH86vmg/ZdTcOQPF3qYHBIWGNgrdNZXZcFSi46xGi764HeSzhc74cQL7866Et+BzAmrW5palQJYBFVhza+Tv/gY85Cl5ZorC6xwLBefLllNyPw3l+NkeEh1xUKdXu6YHSLyNlFb2xDBUNjd8jTfjMXw2ygdRDBqzGwyeijWsZr0zqDnkqa2s2WNcUEgIdP/x+IQOQJOWrtarTFVKvtGzoz+9Y9Wj4FzmxTzLzGthagUjY51zocJRTAZzEU/nI3GwWfvy0hSXKVZqxsFqkiDNYqI11P2fvHsa15lo/iAhj4x7lTljVwmEjt0fyGK1KplNZSScyeUpq3tIr0nDJ893rU/5XXkWPqaVNsshc7cxdDUmY/X/X6MMRbP5+hUfZYBtMl3nBHRRneUwNz4qwwIQzsJQd2qPHUxwgIIK/8BCUt/sTsI2DlOBpA9Sy8wHYZNnkkc1M2Tl6abSFABg8YCJsxChB384Z1lr8vIFnkH/n2KYtZjAdccRRGI7LOmYLI2DkMo3zU9zVIpyCXY2NuKcQ1uwHDB3g9One//yFN9eWyffwT0WQWMggECl+ybjUwunc+j05iPtoTBll16eOmAqqtaz39jmf1f2OXeDK8mrbV+gTenKfiakYKjiKodXkG74xs4v0j/yChFAE9IUW5AWEuVf4hFKaUQLn4lhgdPaXDNdXnxEFb8SH6cdokVL68wfWHZBpYgamptcn1qX4x5b49H0ACt9y8P+jH28fY2XZjjkKTcofPnHgvCoBBtM05u7PAth/E1LSz+TVYUywNET4tpjfCOIjWXOrrk2RxdtzDIwXvjVRVfP7dr8DOkeq33+t5fQBs9fEQwsND0Qn7Gk+ce8E48ekEz0cLsCd/5bm9FGUq80gwauVUKmbTRU3Y68NKFXZiD8srkq75uYPLuRZ1uX9nZzQNUCwjPsYaQt9LC8yP1PnAXF21JiDytz2gPx8X/O1gZUkRODGgYtP8l/YofsNmoiu86T9lMhIiX7nL4UYgMpXm/akt9zGEvCjIGwa9gFrjolrwqapQVxJanppNTxqtSqwN4spce9MP6iHkex1F5Dda9AQwk9u6qG3bOjjl71sfRyyJwUzD5nDdrV4700Qw4fnslvkQ82wA6eNWNMKEBwwRl2spYGYkSgdGGOGsM1EyKXigfZ32/OFwLhHLivL72EtHJDlFBgtW/7WbXiJcKmMUjG2PX+Bvz4yH9cNBH94tNC4uPbR4jI234O+EhTZMfe9sLETYLqgc0RAwi3q1iRCDY7UHof50hOS5+DbGzcNJiancuUgh80jnl9BWagP2yjP+2xF9qAtgNnQD6xQrrwyHgTDWIdwMB3itXHVz6th5348yKUF3xkjAwAi+tzeyrMzFRJ6sJsWDY7ZNI9DE1uKOVrFFGG/haYp69g7M3+Vr/TOKiwmnrMJniuLKJtXvouCMxlDXQ+z/ESRFFQ+BxCB1avi325sfMxhQlC1aCmIX1lzsOxP7UfExgze+oqlaPilVGigQuXX1wlFioQX2O721vZh1N5MGS6r1BZbsrMlReX/Q8CocRQistcygylatPz+WgmYeRk7xvQD5u+gxh/++hyus2fUWPkoTR25P3X/8OkqhgVvTu0sUwDbv2Xsw+GY0AZfjyocopwZX3ywSodsxYPfEJfZQM4DYNQqohI9PDQIQji+grTOgF/Hvxpb9BIKwudZDMQG4+yGD3B7B56bbqjZJzkXF0fLJvo8wELclVrV+NKe0K8LTWO/m/ikV/7zpRSXzB5c9sfAZHcr3sAPapZwAMOSxJ4UdyR3tWfGGyIlcECtpTdE4ZvJML05bMD0sWS8hxgqX1cVmdDtyDap6rcvxoo3XAUx6qUkunEqKzwDvKIBRjE8dIkIMRSWlUZnn9rJY8ySWPwvLcuTMAkvDO1cKud4ksJ10eyhtjcee24x9oH/0mgP3nYWZIfytj+P82AAWBPxbSiaSO/BrGVP6DrUZvRq7Qy8Hnqzlza4d0I1STxybfyXl/TNDkd3YF7sVpV9kbxJPJIW071hmkQyuwAF49OROZOi9MCH+aAYQ81pubQlnyc1KAXMfyK0ngEGQlcs92rd3bENeTsU34DclRtGdq2nCtPMm9DsQ4S6Uo3panI4VntjmC0CtnQWie7T2F9anAx4pjBcuJm8vT70UqCGJ7WtKijE5sHlcpfXO4YW8A0Ntq8aziWg9A+B+NUfflswqMf23fYVyQyPpfiEVOHTA6h/M6Txwaozd4yoHXuMV1x5BL4E9MjJoKq9NM09t+ce+P5pWnWfsj7NUVvT7BxYYRe4nD/sgRlAPu7Nrpbh8B8MXQ7KtneSIuxnpAA+jdJssliQwkj3K1JwW+zHwFOUZ8oOg0JbIesapCv8tCxKz2tFO2HUauhTh0WeNc3vczlHqG2D0jUqYV83Sx7VbYCFpYso41X5mt0lXA89j48ZqRssH8U6e74ZLLYxen12JpoaSoLxl7YfFdgSOl6lSLMYa9b7+/C+ouxy3WBvEtFS8/1hpGwEUyx0+QH4zQiv+WZ2evijyMWmQhNJ+eqZ8IYzzDKcNGGpGEdC1iFLybZ67bId0XbA8FwK5MTNn/DQ6wg4YErXZhWFdE1f9FdNp5NrpzzcVvsyDsu8Xr0D5nSnrJy3MIzVln2mXKNH+hnfIT8FrQAIec85alaJWAHvA2ZCgz2T8eXXGEl+1YDUU3JYXfsH578UcXsfhIazt0V4f7xKmzG2RrUYTSqJL39/Dp4ctnF5zDkA1uPZFovI6zBdg74Jb0ZspcpY58CEq83Uz7rfc+k4nAFo+77E87ryXpWXzl+J8yfi35Co593LTly6lmJDecxcIVczaXm7EcfXVccsnFmQAzGIHNvBq/MwN+MBACBmHbMAtxq+TgeBiS+T6IQEZ7YFn4RG6y8zyYYwDLEWqysZTZlbbxmeuCYutr11PofmhojE0mlmlPe9oGxcRbq714vTn0YPi1MMPNMPEeNuLC2DsALpJrokEMEEsCTxFpsA7hfSvTn/0iFBioufkf38JOjL3Zt4lD78adDE1x/dwKibF+coaKENfZuYPL6nAsAvKeRGlUnmDNzpRKbeK8reg0a+rajxlo8HJwoEvxQD87IDdUWKE/oe5PLhNqGU6UOEC0SOHndW+aNwrOaYJyarBjJ1GT+X6l4O3JmKEv1E6YonZbGrIsJ1EPDAgxUDJCeuhlfBPmGfvbZ6QmL6Fj0YYOseawV2cVA6sGFQCR5qovBtXmtKSSYW9IUlGAPVljLZZs/UOBm0PghBHYAt00wWOaHRsD4NSeSmum5b7wuM835Vz/hFFz9mQL5O8/miM6wpRh4g4brslD81TfFfZKna70+bYTmLLdPysOR7LvBNehHSKg9di7sH1+MD/Vqnx1RgC9wspppHk4hsve2D9z5j8wjs5sEjPWmoN8wG1gx5EzHBCaGtzHi3T0xfxlu+FCiM51FNj0X+Qb1Uiiidi4YhsqdOc1jfCJTwxQvjp7Q7zxtJLFkZj4nFM58311W1RSbumiggXStTimtq/tKxg7Nq6luJgO94HdNlST7sTCChWdJRkZl+NsLJjSwDaHwunxrLHnI/7aBdQaCRiLmZZnudQrRjUORGhO7wOk3DGvFLqzRSFCSknYoJ24PYz8wWaQ8UKx0VzBSoy0gyg/12B4LH6hmmraHr2VDQpgba+BD07qHTG7RWVaxsz47zU+vFskaAHZ7wb2hoqVyZ46az+RtqPBP8Bdt831gg/mdSHrep9DZX9/3OstJ/CO7A/Fp5gKB5oJ9ArrEhcSgzfx2Rd2bKNvXkRqWOG1qxNIQbAWfpFLm+hNw9iYf0goClpu7EDlT0gYQBBFXN3ZUNJvtNfSOHVexRZsTLUG0fqoadRivYmRXdjkRhFisH/6rDR/Lpots1CqY1MWRxmr8zgV2B3gS9i20p1FGoe9AwoDECr75uPJLwVAedMTtmDfCVATxN7sOwKtsIKBJfRZMdsScIs5p4rsyOdw8mgXu6e04Sdmj8aqdL6t0QreXF94GBFebHgzM8qIc9FBkwaFn5uTpUCJX5C/SN7xaou38HAxJ8Cx20Pw7sjEIG67l2bbPudSTqhAN0rlqO5hApeRjYldEo8xykAaxvh0A4N4SxUQ2qDPvDe0CPv7ABIlsPGg1cCkGfNm7C681B3rjyd62qfXV31KdbNT8e1y9qTpDx278y3lyU1VuyaEhlcJ7kqQbXo7v4lHNaC5MfE6b0oz82x85V2fj/H0L6rgRhpXHRqmdpL+Wjt+Kn2ac07S+XuAb0M+ao27py61NMy4HwgzvPUWCvSW93GBwD1DFVt2H3rVpqtg/2OKuaLAgGCUM7/N7bSzvHZUBHLWgBBpn+gqgp2m59tvrSoAEtgDe0HB1yH6CzTQ6pYPIqYMnfWq/U7OMw0TqFW9Nd6fdHu8RNCluKw+aRQ9aPy8glJrId9CuvfObAkAGCUUzrhQi76BbdZ8Rdh/nOL0tEqvlqMwWxUy8g7lRcRuTlWIWzmqGHB4R6kfEjYwGX4pMAWByQUSI+j9Y3/7YhHXttPL0x+MBM7hQrwUicbCxKSHEcV1+o6uND8UdB9AZxtOf9jc3YAGcQQixnMuZoF46vtjgpAmsQ5lpJIBm2x0x6Q74BirGqJrjuguFApJNfvUexZBYcmP/9+Znu7jbt2/aFAixYwgiOhDfWjNleuMmuYfXllZb0t4s6XU5tigJyfWnTjti8Lax69JZLoxHb9nstnwLlcz5fu9FOXec9+O1ynynq5x3ZVBx3mudDe3flLBRJHJMOW4i0AJOwd9XnNO67Cnx94+PdTBnP5K4LuaDBUJMb1W5vyDmDIFemXtAcgSQ8vVgIlTQ8KG3AMZqc/rVKTreSwpPbGnKS0360mUkzSM4k1E0+VWp7FXNbE9FsfFRvMdTCatzfOoeF/OUjiTtcM9h6Lzp6HQZ3OBXEeURuUODG1izF2LftBGETtS3+2QveWMsENF70t1AVqBeQW10LD82JQm7hMh+qXHOhx/UutmlLztKT3v1c4N1DgXso6JLIrWzkRUpQdcRxl3whC4wL3zKRAWLiYiOzodyD5byKjT9Tl6M9zQGB1rP72MSy43JzrVVhK2p1IGGrIGhFbVAepSvzawFQ1yjIupebPcqNh0vbTDVEJlOZyIC1T1wqZMoDlu9LUcc5TcFHl+XGKXyKLDSGGG96ZYhrF7HUwOqqb/zQA+YY/nVl37lyrWWlunFEc03qxvvT73djkzev7SpYLS7oRt2UZX1tzqND/6lN4jpNraQCceENGlhIIVRF1Bfft4m43u04Lb67/kYqpHEgi8IYFPLDyFFtsxoYvqF3ojhsctRqCed1wL5J0L7Httgr44ctQYCjARdWcr2EDAwvvS3y3erUnuAh6YSE5IeKPtCJzYYF+dMiEf48nFIPXuIPvExO+1r83nFXG9MhJHig41kbc1VvBU8nOiu3WcW0KPojacFewAXl2QU5EdOdDyGZWV3ZbgVN8G5DMX9hDgCm7Tie4eMppUSPhQHEYshA10X5uQ79gfiiK/gbHyfULEXBrtrNM/Xw2HxlEieNNrGZZ++wnJBn2H3/g0RT42V9sXNQuDsPuFuyVSRYkeKUOvHA4JBxU4qxXJDckAa+dFVSrk2hhUYtciZMFd0yAERaFfbvlAv4JuJEh+2SWqozLaEqLme/OSEGZMZDUIWJGrVUN/NpUIYFpQLGtIo97FK5emcW3vMwPQgnD5Ckp75j4MpgkZLZ1dqvXSBEPmEKqvbwqq7CeO675A/0odJVJ5s0rRHO4tOIYnpnf8diGo6Gb7Dzd6yu5eLdz8oIo8luczcBKMshc69BOlAdD0m3i4jpIXVk9ErL9Q6zhIAEOC57CWfLoqnV4QmOBZsQtXLy2q1vrH4tF3XV6Sft9IwxjEIQMbkkF3YW83jg/4OliPzKyZvkwbQGljGeKF+nELgxkL1ZN5j0u8tipCEHYpdfVB5bvTLOW1mb7YbMYOpIwkQ+v/PbXIjm5d4Iuy7o0/lQqUtq0OwdAwXDdhNZA+WsRP80+bdOt1KcP0TSd4cNl/GvBYKPyCipHu/lh4QCIY4CH50PyNiinI79RL0EoZaDPY0gKIDusxPbav1z1akngR6RBV7Jcy6j0/f2rokjAavr+mmqAHwWfrMuLRG10QzutOpQ+1d2vdeqAipCHiGV98no5mt1Innbi4fne9vIlsbLrry5oejPYTuwkIUgILdOGHuLjxGg2r5iGy+T4V5/AQSctVU64AkK0qqiqP8b+Ur8cVQB0/ssMtSklmrjqGycdFO+PRZCa86eZ7wf0obSW0YZWTNIgC7Px78nlecinUHQc2/3vX4hmlJuJPfXawLdeTWlqBdFHv5BrlaVNYhGIF5PtAE/oL7Ko+silFzo9lZ/NnwzA5Gve5L5bJdukU9AdTAGART70idwi3k24KsW5wvCPv+Z8OK5Dt3LhvLhSWLH84v2rp4z3CBf77fDgvZhSAXi6eXKhOKONB2E+FDQh+00gfdoxFGw0TT85j5+NANahvP9PnrvGfB2omQkejWSfkfKP1ZScrf+3CVeTu03JMvXpW3VGz9jnyA8d5+vawT5FN0aVrStnfYKSr417Dnd3nnriLL0ShSwYLUop3cCssi7hfkjRoBy19hwd77a5so0XjK5I2zWOP9tzFRIBB3TmbcG4L6Qm2HmcLVxWXfaXNy1RjFfwimkFGJ9XvDxP14l2LRTJ4wyWEe4lEMJ2tA6U3ZsPFHy6CLvhEHscSkfEgj/L+X3JSzw3tzZMWXq2bDs0gaKBDw3d9FwhtMoUy6/6McpBmZp+Ir3bULlhAVAkd3gmM5b3O4D35BZ3hGaX9AWzZx13evKd3OjnCUJrCgCe4pwNKEm6lzka8jX2+zJoHNUV4Yg1qHSsvhSHnMUJ/nl29GCpfd02BwrFjVrfQmDyRvE72dOX/gdZD/ahmu+x2sz0F++L3RYq+1dZym6XhiFG6qVq7cdbw7HMOdaB7wVlHufd5L7YMUOP9S8gwnidIMV55Da9j+krtOK4qt7q2d5fxdRc4vffWtGJwtFMvqvNsyV2pxrgRZhbjp/zMv/b7txUMJN7avOQFFzXR8ICDTQm/2DPItSBB1ss+5lXgj+xr4rI2vRi9iG4LJLTPRNn4arZ0EEJuwkD+MBkufObEj9tIJzVXsVxiiR4E6UHxbVg0/HLq+jlQ2cbqEDYPZ2oNATuxmKzj0gMqLgjz8XaruKySCVS2Sqn7Ii0RbX9QTEOM6XuTJ9EMnwS++o5Z24V9FzEJ0H70MxYr6c+N1Swom+8auTsafw9/aUByab+sQhNxbn1ylNPmrsp04ZiaPUCZ6fGRUIuj/57tS0DbO2vzvhX3n8y3QXlGyMR1BfYRD+e+K03i9BEyEeyGTn/i9F+CEcPWYO9cPjO3Oca01vSCvzO97Eo/MHEf/v0LCoA9Fp8E/Z7XQv1iDHAZvYJCgmkIhpJOXKSytgmTV8bQj+eEfmlFjKsqyOkxyqDffG9jM4RWRcfVZetFxYjUzOIReK4dVIf/vo9l/8Phwidwg+6AMpyYmGvyKN/w4MU7PvIq+slSEOdTf8QsxUNi4Rf3uZn8iJmzQQjTHrLoz55Jcl6u9YH2YPVUzgorhix68SqaToyt/OSZFBUjt8jz6A977nLRyQM3NJPPU63osZTCfSurHnm2GzC5vpxo/Nwl1tHuiIBATvdJqZKxp9XT+E6qZRWqP4WptvNLH2XAQFXAyHXpd3EDc+86bs0zaKwrH8GJ4Xaqz6KaXq//cFAC79z7uiF2w9loSQNNevxMzOP+N8m19CjQz2O5SaMfLYag5R06YqXXBUogJO4xp80zsajyivqC+aJKzG5/qsDnDBbJo+I2F9OVCZs7SzyCAOxMw5Qjc7DZdrijflmdqY17JS/xcO9kyBZmfk3vhkg0+FPwUo2ctC/lcWyXnNdI7XpikZ/SvNdqvxsleW05rRZN5cNc4dbp+Pa9U07UNIV2LRce8kNrGfBKXChjehX/xoxlVHVtqjjFvr6fRk5qp0IkfzZAyKZsBYQXORd++fJBccVzZisZLvvmTBMyNRLpXRYE650dQzY6ODYhkEaNGI+09LVZgL7X6GQjaFa46Gmuh1p90wdO6Zckcs2odVqArbTUvzGv/yqRWG82pNs7lb5AcDpnQ5jC64/6qwiBI84EFuQSyg4hx6MSod0hnsR41aUKr3v845aKU8bsAxLEhuDM9v45/Fd8kw0WPHf5C4bpoEuzfFyxQZOk6I0nGCbojd1aHxGujUbu6DtW4rbN3xDzt+1aZAFnig7pJNKd7JQKW8fxPV6AeVFkBOKWI1gE55n2isRMrOyc5ep1A6XZPpCeF4LCRn7CG7s3UYHUxkGZjuf2gCcReCCMjR8lduWXuTT8XZweY9fJXNjoZkfIWXF9dM5F/31Gr2HQxNlcrqz3KmBl2y2UGviYdiFm5RuQA3/KihsjQMTphZahFY0RBKlUUyaufP7OIyVIhUYNJrIJjhCfeVVslvuFVYS/Ej5mexYKtsAWjEWLQzm4/ZFyR9md/t7I5c1TV6YQyIRP32os4MxBc7Taf4J9dWNMQHESTOgE6hq8Ap+Pbzi+mSS4isqSMV+onWriJOZ2aivc4U4DDofNUTTbPe9BcXr6ccE5XI+I5J0YwlonwHPmphm6sgA0iuWPw96H2A4FwNA/t70xPFB3KtKvLibP4f8SHAb1CQIkkUBW5Dc8G2ImvVVGtf3+m5rrSAtKuny7Km/+Fq3UgeJ5tK/yZs8TbmgGDGzC6a6B8SMWh/4V2DqamUPKv8uNc67XwaNpJHp57rdSpP0Rh6G1nbyUtDOMtvbeqBwOkaGSLspzL6Myu6pAkPJb/gB6K3FINkw1/a2v31xz5pcdZuoaeet2n2Pepk4SXcZhZebG/vMXzI60c1CFwRtigpo+WeMY0HOK2dvcuRCNtpKVsICHERXJaei3MxpSWlkaaJUpXutznnuQp5xcxiMoWFNkaAv1VBjhhghWGcksyqN7gs2o8TY2Iz0Wrfse7PwKdrZsQ/jHYjxH9WInnm36R5rTOWZyiPHNM7ep4jeK0D1Mwmkp/4fz+QbRl/zL82o2f2FkTnzI9dJvvqBbcwIVY6EGbLUYkHA8TJmxLOuR+VZPrO/rrhMsUOXstNhfmMMuBqW8BDKp7KIJwJzXLngYuVnqGrT6aYBOFtA5a3yBnn1VUrWGbZzKVNsbBNTJc6y8WNEFFdRLYRfThlQ5CecYJ9ujvTxxCGyiVxer+XFHDngDRaVYEIVJ+du8Xq3WHDMM6XXAgoMSBKIOCYtXZqBJSRjF0eXU81pMjfl6FVcVdwCGE5eNwnOzmF+6FhEKbnK22EoBzw3Yr1j3HwflmcGyMVF2CdhoyS7+CrlshRBkxaH0hZ7O2B0HdRd634tFrYhLw9imFeA6JhRMbIPNT5/qd5NgDCKQM6y+22rMCeEvMc6jXEf8iBmPSQhBvEAzVxOgZBv3Zik3tzEaL7CAWA+gAGz65dJGJcxzzDjRTrf+EEFaClLBN9nV3gMnnLyYON1sODnbyJTivwSxgNoZ6jCjANQWNdLgPfu8ow0kLCkREpnNcrq5pMLf+miBRoxeza0wocbHCOAKyoZHA3qKOULa7YL9PEQkM5wZN7rlir2I0z8KFAxcvmafxc3sFW+6WRncUf5bug6/OJH6tEVgc2AsrnrlHEQGeHoA3nUxxPb47l6yA8yr/u4X7+IcTqvsjZipXs/kvLV0JFsbbaR/zn2/3W2O8oiOm6aSSOoqj54Iws+fVQLXkb+aW8AjXjk4ZtquQS0E2E1iw6FOdSHGregi9V/OLV1DVd2U9ZZKTegB27bruD8j8HB6fos7JwlStDDnizcqKLG8EWRnnPab86j5IGfJQKbvlceCJyDzlOErOEOwrwOQg8H/oycNITZUA5uiRn5LpnPd/kq537bqkOSPctZOHRVQ1TgLz2IQpdUhVEfLZEkeydNu1NVDXwNN4A8ihgPoFYdIlyl0OrwjuIMsPxxojVk5j6Z96htXdq7pR885S+1iGgOQ0Z8URro9EgJ+1jRoHY9vrDH5uTlKLM7glXJHAXJWLrYVTgwycv7Rwt688dOcWg90CMSxStY9GtJedi0KcmAKY0XMnnzKRyvs6T4ibDoDeXwP42T3esymum/0y4VKAoHr3vFZ/s0192Io96zS0a0OQPyceAyxuzNEn58aCe+rhep+vlwQAsLEzZaVfNVpaZXoclzInEAwknlP5iYPsIBpfULfxUwG3U89GACNElE3vzCrhDiyUZPk5ueTf2sVJLehlYS6ohuoKI2RH9cjlmLB4CPvC0CDpVhWA7Os2n6iCGXPHEK2CyGGkxaQ9PwvB5RyMSdBwBgeIvxGv3hvpZ/dZmafwWctLX3/WXHvO4rVWBYCFOwyXYt727G1tK376aw2KgmUGMq/h8ipICWbePoUgiM26S7j5jiDGt2MlIDHmIqvZNSedQE+2bKLDQVrDWO20COmtWny8Z+ToqBsBZCMGXNaX+hszaKMAgcLVwCk1IBt7ujZyTAo6vOzsajbzHBQOeLlRnwuJ+MZyVegL/jj2th4A2TkgmMrb7meUTAz1+yOhCKutGb3Vp128LCl7MbwoKongSdB8clxQJJx4nGJPlJxQPkEx1PaFY5bCGNHNINo+S9+gUfWwwGrHOBvfB10/O/vkj1LSzVUr+LRAOrUBEajl2DUC4mZVCMlACpiOG4Opn/zblws/DrW5vnt5XW3vCO53mgY2GfjSAqVCd1f7jDw3c54VKUSxBiMNXA03agyCudVzlIDQGW6gNUEadnByWFK0coRztPjbHkFW1+t6sfjJPISc+hD7jfNiR2PCZxEgUwSFyKojQkk+CXgCXEB0GM7vnL6xO07PhouhI8Ah+yjoDy+mOTttCa736/+9AYQA7XP8vqW3vPV0a2Tlb26+LFHDLMvdcfbV1oMzvsYIlQLqqf/GWMmHA0RiojT6bkLVKxFnMDFtVUZE9it07Aq23gOd+TDuQsHNgGUFzYZks3jb1jqubfao4Mbv9Nyg6zhvu0ByroKwY2IGZkRxylc1BFNHhmfkrwHD1rIIZd2hH+iIJE7wLf1tcG6QPVk/3zUkKYHbZCbYZjdPVgUufxHxCPxxG24FMXKUId3nzUMg+6HOmjzBfZmuDuy1pCO5ARVIQ1N5Er5nCxlU5dDT15ChF9Fgx6EsHhyqzuyFzekMWAg5yID+9Mzol6EzA25xuF/J+21S3CWpbVCzJbFALf/98SnbABFwYKQ5HFdl5t9h8tH+TBW8xSqmSyi0bH5tfu9+JFr060BJvYkTDo+6FdBTzF6ohLYm1RhktDc+p8b//SHKIZ1i3y9GZt3FeQ+1xYAk2ne5Z7rrQ84eNaFXe25VPlnbnfOLRTU8oaxPoMhvH7rkYr39zZIYHXdwetoKpL+Lr8E5VurQxfrA99LYWlEKOfTJsgaPBMcjzIa2C27EK5Aw9JmkGaBGQ8mLMVlRIjPaUnX0rdVohgLPiZm9vOm6gLFrp2cYmEJd0aEyyeNaBsdY/HiXt6YXxtMcGKP9eXe7lD3NQy/VvZXRLqFu5OU/udAuNVJ8GRviuMHbGNeqDowj+L4HdmWQ6txJmMHVCjKKaDFfADgyuKWd2HsTYH+OpoKqHyt0SgOGtvYpH4FFqTu+sARMU48f6lXeyYgTtV53hy5OWOUtugQ/pDUg9Tn3gDshTMUpObB58WUxPm7z8o96BTHfuBcFZ2p0kWKEk+WUK5qZZykHOT7nuUs2avtOg/Kdx4QFFyJalRva8lN6ndvQA2LftFLVeSs5Tz0aHLUnorCBdoYScUO112lgreBltuPsaBXx1Kh5uwoN5LdE2ovSRlc75dqUByiIrjthIqWKd3EDKld3kb6TiXrgKiQWyIheiMjQrlkFKjtjjUcTtYmpFfP828WSNK95+aSZMmrvelk2e+qQkaN8N0v335vlaRqdxGVx/cnKGPyABqCxwBdG5Z6sYdRV8F7B+Q1hVJcFiUcwikXBdg7hxpOYP4sdRm9MugcrcNu8KHe0K5uu2EV2L2zp5u4slkDpj9rXe8koYY9CwqBlwV/6ljIAx7uw7Umyo2QjES0ce6irUZ7pFdtBIDWMxVCZv6FDHvSRP27+TGxNh1bBa9maQC0cEan/R//74OBvn8VjzLJeJ7YIjjg8jJ2O4w/rhbCZECyn3hhn+xCuTosxnORnprboDpWPhnAADefY7U1hqUAZggJ3kNB7Z0vElzOkOqnVXCtDocUjVB5UL0/VVNjTMqroaCzcD8dWkUrC9A9xjKAiaY/iVp3/NSBDrIS6ptN51B79BnP0pxUxunaKIUEalDDwSuOAvDSPjhhsrtrhuHhgAUzmtFqHPkGjY84c5dJ/wz9n7hElA4LvPg0CjZ0UewhPbO132l9ohZUC13BHxkQwgfCFAstfM4TxE+lUX4OVN2a5iH0ky5rvgBdsaDwev0DWawKpxGc0LgK97i2XP8c0LOPN1sDHkqWDsr/HTeV5cjooh8mlnpXHvEffUK+EYae/mypEoHht4XkKPRDUcoL6IQ3i7kivdiQ1N2EIP8XuEM9pghgdx729YntmbN/zuCbH4f2m7OUGKi/eaqV4pd9TODAzNqzQQ/5sY1zpaO3VUDpuceFE04DagpDnFQVRosYCI+UPkc53YRt/igrEEExsf4Z6eqR0ZNAeIQAaGWrG9QFsbpLhtswMxajLeFl8I9eUeneOwz8t/wZNSCNQgclDyphhgYLFFxDoQJgAa00EB3dJ4Fxgvk5CDH6g6PDk+oNsYh8DRgLv5L7KZ4GG4e8T3RdT5KtnvVU46lrJ7nYN82kinjUOWkcEaMCjSlh+Um6jXH17VtPBT8ZloMXYFJkmIluXXRGE7eG3eXJVvZLlyOK8NS3RZtmqopOqa4iJkNHkzeOpbSphW426q41wp8VKR5Z7eTQT5jHIp+adtSIFZl4Xy/z3pRVQBduV22HCfo888GdSZwitVb/Ii5N9guaDRQqZskKiTyCOGrznu8e1q4SFNMd/NuZ+pnz6+xr9Evw64PvX9Fl2MkG58itnERTU3EEehdolNezNsf2QmEnihDIQF4mmlg3tI4T8K6vtwnlKEguwGmnyIpLfzb9Uw7c4AeN9wCKZciWZb8nY515AU7VGseTjTQiD1O4D9ps6jqlpoWreOC2ACeG/vYwzU19sMNF5RaEzXS7ntlA4WQFMg1Ft8ccEU23zgfFDDrTSpDkds85XjeKHGs9rTa0ztxw/1c9pdva1b7LSQjjN/2awTuFDF33USeX/xBl6vNI0j4Ler3opwDfbZVwtR5l74tW0RoD5570gIxjBURdVL/IJbF2o1TLfzfmyJRMesA8Hfl/o63IDwYlGXhBnLVzZvuXVAXhTyAvPgVzevWuH3WjG4/rqapSCZpF9oc+pYHPVxypTg/2sW3Lom8xRPpgMeCmxMG8zBgF4qBOX2IHqtrZeCLyV4iQmqJRGIe4D77er1qYM+ekeQrjiCSI+wFU3A86b1jszG7Ilyi/Q6WX63Vex0n2uogxnXiKGyyZbQSQd02ScNmEnzOEhyNUcxSA67ngevZni2H3V5RUc9InSVkqUDMI77IV1wfqb802ZDF76d2pTl2DgZqIpLoKcub06XLhE69nrDtcBXxGwjpYzDPBwTAs1B/B5i/neKLYdMgKooWg1RLM9wMwdomUxyD2PHojkV6bB0pDTGT+RoLwpZQ0/6bpbBk4SdbTGG+MxfuCxI6/lA1hlK6loOwmwT42K5Ube2nd2C2JYO3+Tol4cPEPKkXKtSpITrBfs9TXRp7dq9NP1FhsWgmOMP7vS8NXivnwWvOAC0dO/O9x8F96dnguR4SeSkP+qkf/tZdwfojnzX+YiFzEOVEFNWd/o19rLVJsd2txlsAqgWLJzHg3UPqGadbyPw2m/ZraC9qgDkgoJsARDWqB5vRYX7ZcCF/ZPsAfJHpkp9ceYFLpHIILXzj52vatK69AG1eIbYxoRLZUIspX6OyQJjZqXbsnowkvO4ZzpF6TSFMPW+23QlBn1K8nq2adGL/cimRd0eaMFfNWyixC8V+mpqYXODDYVpGuywwTmUXyJwlHbZM4ginaOU7xhXwk8rKDGaR2SQ3fcAlnFAIiRb4yAy/8YlILZwyrisLeMUPEM0b0yiMe7v+dKmZ2FppaAMIfWhCWImAN6R1bPZQ0Y4SJXgbVGoItRQmBbgk41NaeT5UHTktUJ/qWBJwYzVSAQKBiGQPglU8jG3vPlgPp2cEFiqzFmJd2J9/7XIdLZjPUhGF40CGVFcuMwS5cCKFyGRH8jgx+n+iGMPzW39rNw0i1KQsz3FGKJ/FOMrl+DPKpbE09KeyKodKUCtW/duhZoVQYKK9L4+ZbXhHfrejbyy7m4bgiTKxgdfTCBPt2R6t9v2SEn7uZ2fkMIiHODJw9ZjgOdmhDGUtMHuAY03+YDKskzsH/GZHR9Rn1o9Qz5so65wgJu2IDbeUtnVwX9IDSOtwYgopeVLfTx3Bvjzke/zvukx59WRBO+BLPmExjRI3BZA04dhaSLE+ltu+AHhNGKvE9mra5jNF+ZEa53RxSvBeobe9rVZMcpTIUnn4KskHvJ1RIp+rXO7a8jVw5LiNZvmycoplBSNWCDwUyfkYGohYHcZjVIIedTtdintPmeeo66amDOP956kRMsWjGKHRxbdZqd8T7TsaqHsfn7K2yJPoAb24I68mC4Q3d0am/PJ5PY2owua5fkC0ufgXwRfkoz9MWDi1sQy/faOG4swIG5ulbQMclkSlaNTIGLO9KplVhycAbqHKABQMo2GFVLqraa67IynrTnqBBmNoygLIWc1JZlJ7CKymN9xWoF/MgZQr39tk6tEQjTrO5lF1xCx6HbT+hNJvy+MJIRGMLxgploaJ6jbjzJqbITro/o8Qwma55gnoU7ynnJwV9sFi9y9m/+DiJMayMmEwNcCebwZk8ybvwzxPAul4DbvpMabYCKq/cM/kwedAglF00nrN9oVhiHGdU+RKeNUCcZRtokd6z3PSZqNN+UkKf8A9hwIh+5O28eoKtTf6MGrM3qd4IIdQUZDelysQdajgm9riJaUlhNsbIkHm0S/6sPg4aQDRUUTH+5ZBisEivylb057vBfzapGK5TtirUcXBtqUTr1oZhEZSuwWba3DKN1YYV++KfnfQD+ZUgl/OGUod8VJ0LFCX3rTPzaLSAc0fksG66y2gZHuvFsSDj1+CzAW0uIalcESh3VU86b4YCWCTpMVg0eo25ZNPjsPUVChivtJROccMDvuM/4VnA2MPTL3OBGVp8HN23czKNQTcnivssGUj8doTfOJVIeL/3NGRKKZG4YTj8dsnTAZI2eTG+rWmnH8yawM5ot9dFkXJ2wqyov7HLkF91LI/CgA342hsaqsqzkkO0X2KOfCKJ12SKPUvGlGeqKUIwuab7o9hCnySj0rhFkgn23DMATiKY+hy1tIcoPbl6onI5s5kTulgFOW7Uz1ZfawXJkQzymWUdD7Uy3NWhL0cCe8+zsdBYh3IJShpOy6FOU6oI7wAi6hp+/CS06AF3eV18LQBhEdpyLNn1eKg1a+mvdF8arhTYN3cJLiAXAm6zPkFpghFvAVoD3p5pgdMQWG2m4BvgfXDWG8fTThqdv+DYDpu1/yfbF91Z9JyWzbWR/7zlJ2mqAUlTiCgGFp3ZILjVjzdFEQPEWb98nTBMrWiAcUQFQ29c9u6diAO6mCy4JsYYKU+xsnBIwirS9aPnS1mIUz/AfcZhxn6XkYKoTVH5+KJYGwi2ATXUmU/eG1bTkyuY8Vjjv5Dg4mqq6Yf5I+9UgeFkhq+ddRFyvX1U/jKD3EUXgFvnD2wPn4givk/6ITzbzhSFQMroqRJWLB4fMgSoWBihpkmrmHrMFJf7lEY6lI9nVUM4bhr5uicAUzwOOgeWWrKpw1uLw18GI7FciubPhUViP178QdEU4Y9xdqYHMDbDiK/AAncSi+WaaG5m/GQvN69jyw5pD31AluQwJkojuRhdmwC26/ZgG2N94B1lw/kP+dUKsVhRF7WRw9i+jrHrOfs+m32ZWB3qKmZUnd0Yi6R1m1OCYaEb2mqXhapUj/Mwe2CDG0otDIaWfFO/vKF0DlAxdbKmEHM3BFc2RW8BygCkAObtiU0bZBvjETYqXCiJx5ur0NelTmOkuN8rxY75xFHY57O5fjxNYQ7ZTXtwqeR96uC6XFLhxr8a33DQEQz/hFoJjOkXTuJ3+1krc8ZZSilNJsr0f+fQP+36WsrniC5Du6a60UUevPZ8WaKRFyIq/tk0wze9HLrqwLUb78Xxr2KOJdJBUXf8l5lIP0Qs1BjTxncM9/XwvrJewEe6T+R7HBN4MrAkxY57BHZJISl73Mr/4k5nBsePKgX9Us053tzkbu0fTcFDyB2CXNqGASHZ6wB07WRdBdmi/In1ekkYJqsurnwWGUeM7Eo/pb57YVV5/UIF+YDjKL+YiiRcBN5qcgBjc67Qe76vAsQL/67CPl4eu8IdJqMCnixhPPRIMZYAm9DFFjnr+gnWEhOILJSqA6H6M0G2eKGeBgTCHXb9DyNZYbdfB2P5J0kZN+8CJVIgRvlL3LFhJKAZSgUVd3/r5C9FQR7PdFklve7c3grtmL+wlxoZfdR9Z0B2jT7/ePwDxDG9GI4NQ2MtyPBNrEoTRMtVfGVU5JYCMEXi9qKQxYTnyuun5jM6GCxVsmRerOH4PSl0uPfbHPR1VS3vYZvFE3u9mOZy0gAvKk6G4/L3qu6vt9YY/KeHdGZ+XVAahnOxp1hl0z0OSv2Gvo/XKBuaAQNvPv8YtIQeblkM3OIO4IM3TTLNiEIquJoyqMqZfbuq+78mL6TsMs/KtIvdWeV6iapuafayJ3LR5HwUrq18Q0XCtZWdw5HBc/1+qzVg/zb/GPEggtD4MGomkHcfvXSSu6YYOji7bT5HO6kYqRCtPKZxUH7eNG9dJ9QFEOmLpqCJ+rcbaICxsHyL+CFqrJcEziw4kEsUadimmN9oPogMGIyYflF7nEoayVJZacSbEHGFasz3B/j86vtMEzl/VB6x1yP9Mii8ahOBuMgzfpmzWzN70BbRAJT8mFgAzMbv8WtPMPY48xgtIPWmYggBlh1YsbwVaRqjVSoCrKsXDfNwdnXLR376Iw1ZkyCrHrvpRyIRfQwG1/eWFfj4ZkjObNXIO1tnaM42pVQ6tnURBKU1cOMrsRQyo1Kfrgbt6OKSgIaPLtgh9NK8KxWwczsF8owrqLfvY9tuRNaPgzhUPs7RoT0vvncxL7cfdG16uh1kQ8Xu5jJI6/iy6xWfU0QosToA1Hl/7rMHNmUh2cm9Kub+j6yUiV4NmpEyWjqXmKD0If3VwlC2PEt2ep7Yv90m0H3wAMqvBEhvaOj2aH0IeUdDNljP8AJaLkBT93ufHKY8OXX4+23LJMQw+5DPblpgkj2iNFAx5wrPawjqtOpVN+Ew2rHAycIdLUTG7TM10H8j9ppC4xcXE8Uxc9OdDrUJn/cui5BvzYbleckjKNeSWH7gW/10J+IfjYnn/ug7ZkzC0DTAN1qPG/QFvIbNY11SN8Dvw+/0LuB+NPaVq4WuEMcAHz3zg8UbV1AzzhnYOQIXnc2qu8WD3n/Dq5Kamo2WON0zKda8Y8AqmCmuQwiyLzUG7cQDzjHlmK9V8Fz4RMUdsOy4RL56sHwraaokqDWhgY2t28r/2A95//da6NuEaov4tzQQlZcHFWF1rnAnAc9HJW6iOqe1DIPDCWApaiLtN+tgd+YreVM1fxXxVfcLT6uKqrSOSoR9zkqAXlajDGnbCe3rEy88Zq57m/qGfBQ+HsdCQHfwTvRZ9KI+pUfWQr+hGBAsvQklbCRqerxF4wA6mztqnoDsA7nFqP01ngNqNTBJkzdY89Us4JhKEWoGObhA1mBQ3rxa+Gl1Aw4OBJq2BoDP2egmmeRNl1rP3WNEzucFbGLmefSsl/q/RVQSHkezfgPoYtufqN2dxldH3t1IimcHEze79N2lUcR3//frFmuUaFHIHh7ajQBY7l0N3+NSSauU31uoZsfiWZQqqPpmRxvNZUABkm3hYj/9SnZ4yj/wCNfJVEBTFJELXn4Jl6yFs6s6zh/jAlrS3gw6ICmLK8tTidnEF6agk0u89p9geXYQN3Ejx6VGXTm3HMG9nMkpUOl7HIJ5oeLjS0mW9PLZKj+ON7Hdd5NUGY68PPAqDyWKIebL/1+bhlqHXAJlQikT1rSnnS6KzlmFUe4udC+l7zQPdArN3DcT8Q8/PjHU5wiQ/RbEFqCximiPdJ5tU5cDF1PY+JtXVZrlYS8URQeWggL6qaG0xO/Vfk40mlm2qUifMfVfCVfhMu1skUATpclKQC4enMg+6dde6h0wIPEifxJdQdE0u2K7XHp7ozjl6EDYsWooXx+z17RU0lq55/K+hsrobX798io0v4f6/5DJgm+lqJx2EoKQEvfo86MHHSMWVOPUvC+wt4owAnewW6DT31VJX9yx3vMO76QPW4ltLcy4QHPQSU10co+6UZ1iP9O1iLYVJEJAdw5qJx/pH5KEWnTq09WDx8wk/kNma3B73onZf52yYr9+O9SNRnybJpOEGTgyoL0DWukohvFkr6nYna+TUXN6T8ZLIZgVfde8OC3kyqhJWV2qtJlR7VaP/toVRVuFJuvHmaSxbig37jxssI/p9aO+PkgL+nK0U59L68eCswI1BLVvww20KVS5PwClrTL9hCtDQD2Dtia54RPsw0zOS4FCZwsP95Wh+YxrL5uZKV3Tj8SLl1raFM6OmS4bWNz+OI6qLR+jJE/SDKD9cDucSVsoBoT7eSOag7THcecnBaIBnQtmTtSFLptM8Iiw1C9/qvXAyTIRXATWPSR8opoA+J9dOFV50ANl7P3qa165aYcXgYQLfD/J7besDEa/8lGbRmWHVwRwhl6yz5ql9LzXD4KTTpgJ9Lc5hvaF4DV881rnnlYpuHSaSeH1d+eJ34bB9MUS7tDG3yOEWilXtIQbJbjFWTGA8DHefuI+S4UTKOSJG6yAbD3EFJl8Shg5NFz9TziuAE9CaZL4KeG3GeT2L5L0yyA5xsWRVw6aPGCGbCsO21I2DZKlXTNFhsCOcpgoKMXMok6bpSjxJYrno2haDZmuoORFiUrCrvUv05GEDJ0dH5D7TtackWVDI8roy27gMs/yCdhyIVNWxT9C1r/af2gXc0c/LKSOvwFTybw079GpyI89z0Ce9aF0BhLTdGbct9+cxxfYpUUfFuYB/WMmf4vEQ6SXVzC9/HwL6fl+CKdIq2U01B+mswIS4j4bWZ2Lgv9Q4ZyETl4GZyUZvp9fB0Oz0PN2mPTIIvLvSzVMakfwMphCA7xw55OQfWCxfhH28lYW27EAsyieSLXHBTZyzYqpOLFnVylmLNkW0xicGOQAyCQHmlIl/isThXWlyEo5pCecwvbiIimgkcgV35hO5vHHp8zu9d+mgxQIseZsWIi2jMrbfzrG3QoRyZS" title="Mekko Graphics Chart"/>
          <p:cNvSpPr>
            <a:spLocks noChangeAspect="1"/>
          </p:cNvSpPr>
          <p:nvPr>
            <p:custDataLst>
              <p:tags r:id="rId1"/>
            </p:custDataLst>
          </p:nvPr>
        </p:nvSpPr>
        <p:spPr>
          <a:xfrm>
            <a:off x="1003652" y="2904064"/>
            <a:ext cx="3081955" cy="3804488"/>
          </a:xfrm>
          <a:prstGeom prst="rect">
            <a:avLst/>
          </a:prstGeom>
          <a:blipFill>
            <a:blip r:embed="rId4"/>
            <a:stretch>
              <a:fillRect/>
            </a:stretch>
          </a:blip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397764" y="5996360"/>
            <a:ext cx="6250193" cy="230832"/>
          </a:xfrm>
          <a:prstGeom prst="rect">
            <a:avLst/>
          </a:prstGeom>
          <a:noFill/>
        </p:spPr>
        <p:txBody>
          <a:bodyPr wrap="square" rtlCol="0">
            <a:spAutoFit/>
          </a:bodyPr>
          <a:lstStyle/>
          <a:p>
            <a:pPr marL="342900" indent="-342900"/>
            <a:r>
              <a:rPr lang="en-US" sz="900" i="1" dirty="0" smtClean="0">
                <a:latin typeface="+mj-lt"/>
              </a:rPr>
              <a:t>Note: Projects underway are defined as projects with any actual cash spent to date. </a:t>
            </a:r>
          </a:p>
        </p:txBody>
      </p:sp>
      <p:sp>
        <p:nvSpPr>
          <p:cNvPr id="9" name="Rectangle 8"/>
          <p:cNvSpPr/>
          <p:nvPr/>
        </p:nvSpPr>
        <p:spPr>
          <a:xfrm>
            <a:off x="1169103" y="2836332"/>
            <a:ext cx="2751054" cy="17780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b="1" dirty="0" smtClean="0">
                <a:solidFill>
                  <a:schemeClr val="tx1"/>
                </a:solidFill>
              </a:rPr>
              <a:t>FY18-FY22 5 Year Total: $7.4B</a:t>
            </a:r>
            <a:endParaRPr lang="en-US" sz="1050" b="1" dirty="0">
              <a:solidFill>
                <a:schemeClr val="tx1"/>
              </a:solidFill>
            </a:endParaRPr>
          </a:p>
        </p:txBody>
      </p:sp>
      <p:sp>
        <p:nvSpPr>
          <p:cNvPr id="10" name="Rectangle 9" descr="Enter Chart Description Here:&#10;&#10; End of Chart Description&#10;DO NOT ALTER TEXT BELOW THIS POINT! IF YOU DO YOUR CHART WILL NOT BE EDITABLE!&#10;mkkoexcel__~~~~~~~~~~False~~False~~Falsemkko__4HooU0THZk28POP9trq+pbTvvzd/gcV8t56cq85kb3NDTsUhojRA0EsgEHHMH7oYP1SYpn09ysXVivguJdhTvfyVMsBLTGvcX7WPTor/CmXaIDw8QZnT3KVLgIkmA4yGwLOXD7ZKeJyZYjfDhFogG6X2+fhWGOYsSsl73oKn2Y2XaojRgYQZ41L4rNpNiq0frvMeqG0ktmeu/nRMABcMXf/GLU4nRNwWLXRmkBiCvfRvlXxr4en7YitrvWVJY9nG+Ar6b60jOXNemthFiNwjG34nZRY15Oab4cZw4PQFf3I/YTqMmrtjX5HUKG87JKx/J0Q4mwwAvCg21/dsYprxXz1eM/EXnwUXFWRZiWUzSC/Yo8QBr/hjgjI4IXyDMZtVZIOlxZGMFGEkXAxNaXc4HlLzJGxN6Y0T1i9cBjcee4VMOKcgBi75VOAhFjXb+jglZ+11ukvrU/1aWU5zCAe6FMvYGYpqWwjNnzXrPP+dKkUeWwKZ1jyKgrJvqqNoDH/JXGwTPUwANzZFPX1jI175VEMhg05wxWv1vQzZ22/qqfF3b7/gH39CX1UBlGUEYltTGKEW4GL3i+xGa1xM+JH74uc2bcCAkf/RWr49FsDvvVp6Qe0+xPY3/9kOt4D3XDin4XBhYfqmkzTG6x0IgaJVNPKO0oNux7vruwBE1zMFYtoq9QaeutBb8Zylx+touJeHzjUHEKmwCpXyaeVV7jcVC/RNg/CY2+oVC8vbvLWHjfQC59tQhT0QCE4180TfL2yohF7N4x8Bgv8K6/uHZRW29Hi2mWNlqTFMMHfeHBG3wMwJ7TdPEayoDQKHO568I/jA9OSotkScOFabFsy0OA3Birod2KExVaHTp2ofLsnUHW0IVwX7GOjasrIMbB5SMVYMRObqAO9JXCCqYu+p0/jLhy2d4G8DvYF5ZodBPPFXRnaTw97oM/qCgwKd/hHFelzc0OMgfHGz3JZ9l0h5bUX5Laslm1Qm+3YuOXetdJT3VFT/FGqDjgDH0ZtTJsa655iaGJy/BrfT6Z6Xa5xtAH8XUFG6a0qoTNWqoQouUKEUof6Im9iCorCrXmccxKden1d1ZcOputYKDe1pFyYWTQCOUZbyrKaKxEsUXm556Y28xepDDv/YFhG6bXatS6wcJriasy8Jv4CaqSn7qsShWRp/mg03GsxMuKjues0C6WsQQMCCoK9SUQlbddyXdXEhr4zVxmeAwx4QO/yrHdkJ1rth5cFqHvkNab5a/mnixR8c3/Ktpjc+zfgC3rSg47acDc3z1G3+lATIHL87mVr9GeSxmdvXFcAL0Shguq7VLtYi512ieZ3KLEolhd64DFx6Wihle/6+B8NmH4KTMbRBxfYcaRtSfGv4xYg8gVuPRHPwPz3Pf3onHRVWQnBCvAckjyYQlr0bq1tV6biZDkWoy12AGqMSAJC5GxIbEauzO0UlFDvdDT7psKQe9VdTUTCkGxx4H9Hzgn/rqp/tdO9T7K2Hsywz+CHOSOpK/W1WRfrN2omtWfRjhahREKiX2NoHQ01x+jOIkJDQJwkgemYfl+VW7LmyPpcxEWAI8AJOC+G3K/e5J1GYTMwHvJcIhov/Qf5TEFhVNAh0lpDXKPNO0BQdGxix2/5ObVmIjCTTUwECLR+ZBRsAaYLitvXvuhV278uvmEyimjRrY6Ed8F2237j2ZXiUUP7WwJTNuH+l2nhAow4WGaCOZU0inYcKilK1EOkN7P8U7XthCYCPk5Z+EYBkLoUCPuRD8i/O3CRQ4KOz9jCKo+a72v3kbjLCLYFcpkWwf5MgrF7WdnR8ucOrBVAHrC+M32ZpYZoMsPhCHzhZQ8KISU5/uv3GgsoVYLenTIom1jhWoLkwFZoPpjucEh9t/Hx0fb/lMYuc9hy9ZJzE+0jtKDX0dwzyQ9H/MBeWdJME3TGBkoxsaJKzQSdYZtrXi+pSBRhMficwv4hungYmJBe3tsC1UgHuWNyFhl+AWJVIOmNfP1HuVuMItzxlj6j94akM/LZrE9gTeh2MdSIPaKiO5M4TMOXHaYweWVBPN+9J7kmfIc+e8gIDYSamwc1Q8tRBH70NtuD2qgQUMcfwh66kzWe5N62Wjtmb75s89V7yWJgjBV1/bCuzHwmPW7wCNNF29jytEC0fsB9ofHDK7cDEScWX3FKslekpoDpWmEMyCppNUKkZJXWSZm5sxRKb55i8HDUG4y+O5Yan2aG0ImTLdX2AeiisqZ2PMLOwM5S02aM89AqbxvVS801B/i6f6Jn/KJYjvCeByJ9L384ZLej1X8Qobz117on5slv9niSbIxwcGEBjmDAEmh1ucelS6bFU0OX4J5P2OTACjHRFplYGNk2ulb5ruUTpxcx+jujAwsdW7NSjQuS/Uj5RgyIJul1lY9fFlUhTobGBLNr107OnjlTLz7Ex5TDa9qak6kvJEy4wCLqmEJBBLWzlyqCAre8FC89vLsrzKALGhuQH7l6p1FKkJ98wkewRywNrYUNfgeJLbuYaWn+X5WwiyvE9onHdiBlN9w3uDimB65X5qwxFmGji8YKOkOVHJ0nLoO6mFEiXUXarPctDDL7JEMoc/n253RJEG8itFgEPmv/d1o4dv3II3eel/ascJKc/pzFX9zRy7ms9xvOp87e3maHwCryIE1PP8SPOpopPrTeVo5XDcSabgPV7fnmA2j7dobETqP0v78TPvBzBm2y9iTlMe3vDBGCWT0dyIr3mHmONeT4OaHxvSBhjLr0KfE7qeUFGVdpGciDt1Ocl6cSqCIq2n5Es9vYDfbQShaj3RFESM/c2wET+JBa7qfJ3u0KBbtn4Dei0eKWU34Z/CnvANLfMqacvrNWYYfBAuxbMmb+7EzF3+SIXa1i6w006vnSE3J5CokPW9Y8sl9yrDNO349fDPuUwEuEdcNS4PTvuzBROuF6ALGzRL8NorbQCgsNDys9pWda6YT/ZjUz3U3TmM/8APGDytrf1ouFomFDkCfCvxJo6fEcPCObSPIAZidVxz6Vos9vTuAzS1dEaNoM/U2vaTXbD8Pc7JaQIyKEZtJCbwT8MCJCNPAUNlzbUq6tsR1mrXrcmG8PQocWavVbuq1/xxJWYHITdoFVbmRowyqS1mdXTCj9pALLjPDdBMRykmHsg//UE7QTJBQZDwigNXV4SxAl4KAwZOwWmvuu3MDbLnBTrhcua2CUP+0sryqTufu9d9RY5MIxGxZLsK31uopo1I3jynb7S4V4GH2l/6EMvCxg5dxlFCXQNFh6mx/o0rYnMIb8nZUFGZUq6eu/Fbnq0ZKoBfYDBGS89RZbfpK3+3cIQus+xSDHKdNmA7Gvd76M0eJKooUf1PfJGGUAU0lvNDi6hplxRxv/CsH+I0suAuJ7RfhcJcF9bWw/NVX0MjipusoDqNnOPGnsIZaZAVQ5ZoPKbj2GJ2WQDMWHUJrdjYydqUn07x4V7MdSsnIQX2tVe7wTINgxSPCDvc0/NdMcaVd+lCGuVZeK9SFJw3RT43J7kOvVc5QFxQdFnfdRW2cWw7qqS25/AgF+ZY343CJitlu2pL4II8CxFKLLi5B0NHkl0KD+XjokDCecTsNqxWkEqnqbkg0/a6wUYpWhuyeXXA/R5t/V6VxOQtfrrg3/gVper5Ljtbp1qKULPTcfFsab0IYaHbpn4eClSb3DsN47ekpTWcFU4CZrWVsi95PxAgxnpzAkRjUlhfkdJccvOrvw957opndI1GLVMCphY8ofD2grMrEmP41EmKQZ8k5kQgN2f6wWtr0hgEy/6ZM73fJ9yeU/fKwc5rC1B+GZ0hIDJyA8f8rI2DZYwgkgUJLOyM1+AH0BPeCXzQ1wUXsEzllTjLLqQJ5eaw9GShS0pDtE12BxGd/CwHI+ipg8NT99ybaNrG2/hDsHq2SJvQp5denK1e+fLvMyJyo5tTjTmY6uxv6bNO7LH+TdpgTlEHvx7BqiUwKen3X5aSJ0ZTEh+8hWtzMPPqhUEjZ/iF6I3hBnvQFzEyE7VFIo9fkN9MnBgZ+hVzrEfefKVVWJ5RNkRv3jHnFoip/zODe6H1+5ELQA8wz/wDxzRIB/1jl52UJKKX3yQNDJFywpFuAsBOrcHoR2yYPWBmgLVUf1CgZMJMQJNXDabXC7yWzmMajyX705Aap5Aq4Hv4eKpjOYZIo5qMEzkvajbEVwHIcC/ZOxgcp8h7UO+gokzhPbtclMN74ENsBY5hbstLC1TQOzg3Y/2srpBMwqbTsJMnUnqhiKGlf+EYSVIrS+UVZzvJBaKLNqA4QHo/JhLpm2gxNWeMbvEyA2llwq7wPfyMopLujAs441sN6+EHceF/xB7nZzjcn0oG9RWCHR4kvQncMKL5kXvCBFj7m1ACdsZYbuqyVjFrkwS7sTRHMs8CsJYqObluiWETlCi0j3WVkcOevtgPwKHgT/0pPrH8xZO//P5No7HidtJa43ZAlA5UqitnR+Kua4qy8iGR/3mSUTy4/gvrbv4sHTYEcqM4oCzthiC69bb0YTQXA5u9wkWxCpE2mvI5Tj6Fn/v0OnBwDplgqL45zV66W7+0Rf0MB39cV7G3XHOJmsMCvkP/UpXPqyCXYf1LI8kO0OLfy2Hd7VKLu6uGaQIxPHxeLFOFGdyrO3DoDFNel2AtideAcog0wFSCz0ZqezHmImXJzVSKmVcusWj4Lex90+AJvi7Rjrb3+2mNY2l1wYcm7Nn7RWFOeiUoiB0dKGcUXIMBXbZaCR/PJwnVu8PHVDDT3vQLCMoXyrH8yIMo9JKTxg9eisR/50L89LWNNuTGklKEclbjyoiTXUw5hTf+udTFgNzGmgo1aS0uO/7WltChONy4BBl/J6aFzPXsgpFRfW+u9AJSkNsjJpb2Mgus5ppz6sHSEhTAjXGub1nawhnYVGlGk6WGqj+sDKaLXPsC0eA+Kj/UbEFrKNTodKPFtnMFFK6+GHmvVaablZrlB5hllB5ZTTisT1rV2PmztwXoeKYXN+LRum9QJBqi6DZzBZznqrsT4v2MqWVDsE1zQ2Zrxf30XabQMRL9eYk2mtjhV3N5/3dk+6HLH9SNEifLVtVXJa+AqTBsSm7WGTjAA39H4M93kHX8ucrLHlxnVkJVrAMywOfJJ9YcoJFkki+5Xg4gOcNwI9kkbPCmPLm1Butzn/R6Do3V2i/CUt0Ibm+hTjG5Y54xnjqTy4SF99sif5E6U7Wo8CJ+GAf+vGzBeZwUNxHfru4nZcKCNN+mzgtZaE2spV70by/wmNMxi/3PITSYVjUW6Fo2ksoYXYwWp3ukB+bmJF1uvLPvFtKvGY2wnOOPJbA3WaX7UDFt+M/wBl2XIzaYSHvVQbiHCPry85lXmBBJoUSfKUoy1smVOEMZ2CTvlX4Rd6aHt3ix44OYoHhdjaHCLt1QQcCz3sHmyI7J4/OLtJnpqnYxxAj4rCHOD7zrhWZ8w9KtrhcJedpkYdje6tA6RaNGptIWq/5WNy9+wAOnBYa6D33kjdA+lffwqjCVgFw5SnAySI0u1dM4arpokQs4dYGK8pWmVvzjSeWhdMd74W+PM2fCfYffU0Qbxl9j6BWh6c9a6OVt6HMIChGbBWrcDAVtuXQOiilqlzXzjmuQRcQotGQtneIAZRY9mlG0FsPapzkFm1uKMPcyvPz4HgpcNKsbKqiAxWXYVXKr9XGf6V+YLa6pjfOxASuRsWKXjkJSRfIYqNwnk2b9iykaxSdOjNjLTgiuGuK9SpAhwosY2x5PLrwjL3H8dL9AHNQ3toJlBKIBbwRaNvb8b+aoFRhIYPGGDbaDLpsAqdd20kFsRczG1rvOxpPHe8EOOZLkJsbHe3R4Zn3Z6XNnQOG3cIK0EVH5Gj0V9odVefR6SnBfWlc3I87JC12b+/ZihCTx+62NAK+OLmDRvks1mEqfCPjF17bLc6CXcj6ysvkB9AmjiQp2pViEnaX+1A9oBkatVLwpZ/J98wVRsV28S1ysU8bbVfAYoCNWnYFaMMVDHHr+rNv01K01N8ud5kn+j74YBRezSw5feuixC5iLnWsW7YeNWnJwR1T9FnpJh7hbS1NRw3c4l1Sqahq8KZwhxUMMWV1vo/Wv683LbiF7KL2Q45brj+4CaBgV+v+n5WNC7vavHV4HM/NC3/IH3fxzXPzQ2w4k66Tz21lfcYrbsayPIWAqdzuuSNH8bGSoNJc2cKCa6XJuTsy+Mmi+F5wcOCydR1MQcxOmfjzcXTIWXgWJyP0VDaDBTTwaqaZe4H5xIBXAHevhyhidVgJcE7cLdl+flQUTNf4iTbLU3BXM2B978YFPdJug6Oo173DKy02WpkPB84jTZ5S3aIVPC+zM90E823pk56J/OnXMvZcmxhbrAe2agP+40J5uJy5sFGi1kbnmWzEOg1o9KIOO7wx/5kTOKJQETwoQ85i1nSRF8sMk3ToOfdY3u7N/UQns5Zo/bR5cBGxFKcDEXdGRs8yfEWGAXE0lYdNA9wuUL7ABIbb9vSSon7EStJI2h/iQKh31qjtBT4p2kOv3QZV37xni3E2G/ewSHmVbtjmWCUY1P7xAQ542ma4rkkaO/ga/SvJbDbBLqkwvbN5wElZCh51tsNHHz8/res1FywD5twBzUgEA6qf7y+Gbx1ZYC/2tMAs6YQiJkFBYeBxDJXidiEQAg3qsb5iUcag6AOLmWt+Ug+tpSH4RiECx761xV1ztjHm0LJmaYqOs76NHvNNcI7MdC6CI1fahultZh6EzUxnUt3NVKiPDxh9FAXFVVPd4UxsYVHXR8a9hlV85fmO/G5l9mc0aGYw9GLTh88NGn8vpg1hqg4d4aomGx7A5EKeqYhopyhYbw/u+JJw6l5anBELRr7Ypx+gpcQSVBxp50mcg32fv1nQ7zDrpb2HNGNgz+OpaBc2cx/X9gV0YESjzHL3oYU9V5VlfPWYaceYiQYE+90UHoiRUqD0lTx3J7gp+sDrH3+205tVN9uxeshmtTs7Ugi7coINQC5GHmaq547qnDNqRJD+O9an8JhjgMhfSxqayIQA3mcvwbFAWTw3IfGEklN6iI07tkHU4xv0Z+RRVsUiwl8SyLEIujxoyJ6exRWwv9gkBQwgEkShctzsMDO4DmmsxH/1rhbafR+CvawXKlqKJUdPMIolZeZLmi9FPANFovCWcXwvTZR8ow/IKnIMFZxe4a1m3TndLSW7l2ONXW0RY1VnBof8Xa+sKQsdBLjp/HzkaBBeP3NvEZcFPoEykEKlGOI42TFHgwBctdoDid1zd3JeE6R6SR5YOm8YPuJn0sM5ssSJDGDUWICr0nbclFlHk5BrFKjEGjceFIV9442Cz2sSpGZsW20Iz0qs4Q0DqCq6bjJ6cKMoxPLWx+7TzpzyCgQoC85NDYiVDERPjlubn4ey0znnUiU7CYAEPghDUWHskXSfk7c05MZ2ZvlQxp88RwVRzman4/Zjb3ZBERiLQK1akE7/Jjrx9r0s4eGWy0CvTUhmAMyiJ2BEc6dU+n0o6CcCluoDBHHMch3dvQckO2qJDpdOC1DvGF6DhPWB2PI9hwfJuH+AsBGPTuIXLsQ08Dq5EXU9ontorQs+6qX81esXvcFIavs+7Ager6CLuKftwPkwBZjDADknAAHj4cUHHoDNbPrsBbahY1ZcyMmFqH1E/Il5YNl1akuxWkgyM0r8Y5A1MtTF1v4Orzl8oHJW5AJrkPt8H0Fz2BQI9iTa0Y9SjJggtBqN3Mo+Nd5Pqn9VZ1Id//eIhjEbRvYpjIh8JlSa18ZXsAELwQLaK/E7nx+aXWJXiFPJ4srTUlEq96DyXZ0cd6dydqgmjlwmONn3Dq8ziwxSmrEzjZE3tJKZdtjwBuCqp/AqmIVW9FrIzH8dO5ZOow01l27iPcmLrXvoGhdc10vfkg8adyrRGibdQml2OsWwART2KnrXYPreZjtFxbzJJXTTmn1QHt+e3JWBxOXkg7OmHkLyvb3FNTnPANdyrUpiGoSeDO7xA3wKiKZU1Ye8eC2jz1iazBUG5opjxABrLZDjSNPhgWduIz+WxmhJ9tvDpte4ggU6X8KljxAMK1OE121Dz23LlV5I+PDAo4DZ9evSDQgeRFCIycFQYYwI26pqIKA48Uj6HUwYry2JDzmXvuCdGMUR4X86+hI/6qj6y2wCL9rVKNyg4vZjYe5Tdn84vfyhqRfPYV2jQLgHEaH573DE5AtvdztanVd69S1QdqIDSyl4Oj8S/I4Q32D4OzPsb2EnskhXpnYoMrFedCYQUncNR9DUwTVy2wEYQ75Ng5v/V+sHUJmK1UrTOIqySX/m3MF4ARpWMMeUJEdRlggckp89I5uoTZzbbylA4jqKDthmYlQ6c6hAvb9Rd6sUlCC9JBA5nmrLdcXxrjZ2qkVbi/DF1kpcBAAyM9NuHdxJ3AeDq5/iY0YSJJ3oXyELBNo2ipUB4uyDUsFbAXCDaeDRDIeDxDOiU5+nOW6YyCE4i6XlgY6nrhiWwRA+bW7ZhI3cCuLTvkItswX6aAYwQQeeBRMDXUDdhnXWQflwjiDYS45xR9KdTH0c7oFYb4Khec8ybe1A5ToMfOKNvh/TS+PKMpJh2a8/sHxFBsvYLlnd4b6LVCZl7xi7MKlyLt+m1274dsZuff22hTNenZjiVsLkdg295INxoNp5hFTFcccuGhn+Bj+dIMPnuSdHBqgFRd/CgbDNqxgz8Fm0NR+24gLoXt8d5x90LhrfN/1Z4GvVIdb+7+ugtKXMNc3sU0zX4xCD5J7mNKrlv9SGkSHgaCcEYK2O4fk8kVtOiMVWSZPR2wK5gFpvebM+2dVarbV9j5tSI80wX5L6UyQ1oWYhtNKUYxiMjDmERcHkfhuCK6ZeVtoV3K5lEAt0wJWR++r6NblkH6tALgREIFMNy/yX5k6sx3dtaEnbU4epXR1Uk0IJHO4nlNxAamT6oHwKWpjIH2Y8WYP/AkMuUsZTQNR1Uqsr3Na1BVvS+XX+6u2XXzS7xSBuuZX3F+HLUpft5KDJZCrleGifdHlxqcc712u2Oup4o5Wsn3An/On06Gg9qw9x4/epJv/mWp9kjOyFY6wbH6TeHEKD4uvyV68Kk0JBh26KFbr4/YELZ2Jm7e4g9qjZ3p13KMnejrMttJzfdMkbDu5GPTRL4XmzMN0j6xK4qz8ddc5gzIxOYSdiIAxMj3EdzZosvwX+y8yVW+atgJBg1alHzfic1R7baNGKH7ZFOta3wqiqYn6vBBi3I4bP96Ai6SVCDa+9jGYDUwPSayjUWVh9zVYSXWokCauD8SLBjqNqb9CLnn3OaPSPXk9dS8hP8WsTIgEaON0zZxc0TeL4iY9Wim3NuUfDQCZbnbGAgtdvLkLMkcxTJ8Yi/TSQHETR0+rLy8aI4lZt0P0X2Lfjqyk8mhasA92ikQmf9WVZfROJWpJgrLR/l28EXy1z/+IEns1t+kD3rOStEbsqtZrv+rsdnFduqXTMzc7fvRzpdM0EKnh7dXa9t+AAly7a/t/ZmSPKEjM/4uZ4MwTLdN5rEFn4eiPBrHBlwI8KohVEFlW4ySE3aMsV8rzeerfusYnxXq+8nhRe8uJlesncNuUwREAugBZKlou1oL02bdtM1QlZDvnQ8DX4zDXqYQpIWp5XeRoQe6VYfU0dr4jyoOA1XM1gHF9dbCOtksMc1f4XK93drBJbhhVRNMU5moZ0T4G+xiSPMvwJNMXYHVrpJFfkhUzR7208XUDJkH4yULSH9c5XEFq6qxANlsnF254qEMXe2ErHe5palIQMugGPZWPzUHq83fEZ3hOrbUGfJuDVIbiUZDtrozplE8kcogvHJzSVtz9jqVnItTl+J7dvUnyZwctoznZsbn/gTdaIg7Mq+SSu7VJYwHW63/VrUNDB/2MsaKqqpXXmewAcq/qXFgW2gsY1jPtLgi+r21pkBFmgpO9feAxjiYWp2JrTMeMuHX4TAZkWvdpD7F/C8o1VFkd57B5vEH7MHz/kvd8moD2zn9nsUwJQ5oXerJEr4VwJlJkkyI5xmCI4o7KkzDpONPZl2ZQGhsqQGFc4nJ19vbzxfbVX8qsWMy3F1heGdUx51uqsqlNcEj8GcOZFrnlzO7ybR5f3YNusYZGx1gwpksheW9eyw9WAM/DAjOuLoRTza25rmlbC2/1xVk159RwD2jq7/NrCALuF5X6CG37RAbWX04Ww7s30/mARYEe+Csy1Fd0PKJHOz8wk1LQ2BCE1ysSeNLCd8x5SznK64P1N1sluFLsB6x9eOKWQNK9WNYpy4YAuZvjVkAaq5n8/TnNQAteMpIqoctRxfsAyqvu+rM/RV5NhdXpf7Ds0XMmPln3H0fiIHcSxFT8QbIv89D03TDkoBlx5pAo9OkxaFFQPY7cc/4U9A4biHO8ANvXslnf+NPU8MOuvesiRM9hHsocZmW6/P7b0y4le+AF9TsUPaUJ4vbL+z46o6Cfj/w16MOnVlkBVVUYXl8F5fAFPw2q5RaTo8jF+xY/DK3V+sxOd50wA6U6lztae5zWZh9wBuApegCLSHnrDN5sZ01dGKE6rPlhH7ziVfLK58JGYsiL4BZV/wHDVd/uwGf7j+VbuFWxpiXArYjDlqZ73ywDv5epyPBj73WfxQdh0fbq5R2CNwTBqvD3QHF0FnOcs8wYamnGXAfKoJ0ESfhMzy9KvrBAi55YOHAqLK3GmO4RSwF2/SKRN/DZA/5RnIbWr0aBHdeP/gawIX/Xy2z+PEUKtkaWq0IsD3etypEDVSwp6NzYNmhJE8fzvDcWrmLbxnRMFit1+OYARLsrgxwnewizdbubWz3QhT+TsqSYir7dfFmGLEbi4WHpojmHqNkUqKElhKEMGG2Uxb4zreMhWzOZMqizj/6ywBldOB9weRfz170KOdByVHxsEuYjiCQaXkRtqMVGoBqFDa3EPF2wYGXJaqhoyy7O3009ofTSPAljH8jeLp4OPRHPqc5IlL696an4GL2MnlOUJ/y9EZqS/u6yMifsfsOxiRrq8oBlMTSnRNvL4+5msdsBNkMSVR2oA1n3fF/Us77LBOIs0pNtayhvZrbTdOlZwLB447fzviXk17PI7m26lDPSWWalZZn3hZ9i4kWcOjKWuvW8Qw2pqKQHLK9DsEQwcq/LNUwVYPlyk4vPcDUpYCs87FKb5MFJtwhbUAEPs3yefcV5vSt7Vg/JFshUP5EBJa4dhFThGUuKfPzNzGrYA927GHlxqc6PfEteIPN/UWrXy4aU3sF/ra3ry9xDwfVwSjl4YtwnyBRD8jhugaaAbFsqp1/0PfnMNMOhgeAefIISNlnY4O6vWu8O2wn0PT/FT2MIfhdAiQXeNM/8q4J00wr3goVn4VW9XkEjaXQs1gs6ak4HMo402aETxr9mfwdLQPaMrqANV5NYnsCsmsibAagxoPWXmhgug4/dPyIgTZlvCuX332LcL1jKqWxRwBbiHDK+iCWKiIwIZCLMplZV2Akt1ITA5oDELWU/s141gOzdjWQOdTSRQ7WK4KH9f99ChnAbS732aFH01CNSX4xubmsVZmR4V9A7MWm7Qwa/kLj87odnFH8HXvb+QCGGI3DLochn4PsUAGW6faJPUeu3rlTWBNB0BaxkfhYSg3s9oYsPljrDH3PX24BfWqoZylvQm343CN193va2kHgVve8QR7uAtFXXOreek2dFs3C5gxLohV8LffqG5mbBRcJtMOywdEYzjXSdpFhUFzZ8muBB4RlYJyYW/Vtb+0NrIGAUtvMHeYJfbdBf5Rzy7QjvDIdH7Shk1Zk+6ulaXMS+Cfn/cd+2+PU4YRvhEwFNClPWa39YuarhLiexe4nefT24ZCrb1Or3lHzybjg6XpOzF/fL0jCRKcI1GPfi3HhrpVKiHGzSSf0j2RE3IbveCkxv6fhJvZiO0BMifRVDxwwzBj08jxJBI8NAktTwKy7CXXTIxGZ+cWOGA7Ys4cJp3azcVvbAm2Y8As+kv/fGjswr7dTn8zCWdGwScUbeijxE6LcVUoZNHzwkEB5IXGXEtN0gaCiUc3nDruqazJg84glh6On5RZE3PvERiAW8YS9lGNqfXdrN3ZPWdoQrqY8A9Nzr3wmoT4FE2mesHsBOGnjpTXCaOgKY3en5Sh5n0S1grwQIFmDZ8uDUC0+1exKX9IfxsHU4kGnOi6F70aIpmEBEVzH6FUCOuWajB9z4kF/7f5/kp92xyVPUJbMtos1sjeobZ1o1kgWLv4woeTX1dFwqTpfCUTq1z7999V/f2KFT5FKUfROLPOBY/GQ89GtjMTq4tCATTb/UnjwSqH6vgSjpWYSv+Vhec2TkSkt7zLu4amQy+296z6WoD3A/35ZEUyGoPXgqbiukk5IcujSgtvw4Kb4jFPF58xaEs9cuwrMnijHLC/jyNWAJsN746MmI5GYJXZqCOL+Cg7H7NL4JWubDqcDKN+HeTEY7o8uFX5UZKPyYVYNcztlGHpTp5VeAyPWYJcMVNExd8HsJuv3ZEGtW/f4b9Znp1cbnNOwbkXiZfsyRHCrxfXHqR8JP8F0JNhPBvYhP9m0+AVwA8RTDuUHQrRgThRHQGig9JNdmHpiyMHoecEZasCf70Gvm3IHvgWDiGr4UsLlO/o22ql4Qax87d7tzIdhJTXE9yFHhfcsNjS1Z4HKuA+VHs/Zi+y8CTT2abfYxhxQ5FEo9S8KAJYsozTLHQJKB/r6N2LUP0uJk0vlyyylithYUynqQVRwK2vwiAMXgK7PWNgFMVFO04+Ef60XI+gIjqNb5ZS5kJ0MF/lXDMRXOcohfHWn0SzXTa+6cCNrqRzbooVzGPBnaeXLOdB8PWQn1mwij2dUjnMPyTm65CDAydDwmlmjGSpgfOmc/Wh/7D7neX9/0K8ChPq3NmNwOwhkSgg9WVpE/1YiLBsNIgge6mEagLyS19CnzpIzeqQTuVDIDWPz4sDsDaGyrnaFtL9iJ23tgNZa+Mt7wVfVkZ47+ql6BeGa2MknnSlfmVisiHn5Sp43hRfHWlwo9IlQ33dBoNnuakk4Sc4ukioRnLVPgMhSjJWCHXVOwmenMRgbOmNh0Nc204BCoBjhehkLkpzWvF3vD70sacri3wdouC0hx1OB/JRaLuNqRnodHBAI7yykY/TGzV8qT+lXbWSogEaiBe85lsu1YFiA0MqZquM/7VkO+nmLju6bsRex6ILtNmZnbrR8NjsZK28fw3+s24qwGIE484V6jvY5r39udAdM9y1Jfuh+SKBxfeerlcIoqbksYWZIMfoLVYDgois61mA2RIyZlxNr6ep6k2nuwC4UU5RWmoYV7Yj9KjGxDu3j3HcTke697EnKIxaTXqzY5n7edDZjsMAHNFv+sXSGCeMr7lv6rBzq5tfLUbhwSnyH/l8/5Dkql5NwGCO10bo2N3ElmeVols3FnrVtVhNu00PwTdw7YR8ZeWvxA172/45hKWP0tong/Un94TPuMOlpolDvDgEx14ps0kRvNo03aK0L4kqRp1BKB66to5lQBiPUpfunB1W57FjEsHQLb/Zhqv1Q7QBAbzpEn2uL5O/gkxVTPvODh/kNorcASN4S5kg3xKfrRLAS3M+rSMSguzLVxbOQ0o9dCtXNi7Jk1qsnGrdtUYai9tmoENXjzCEkHk2eLpkl/lSIjE0hWwDvEjQYS175ohoB9Ac2PHNFOiTC8heC9MEq9TX6oMw81mFwgTZRS/KAhB2KNjf2OYWZ91WXLQDMhIWduZWUYJZ4TtXriZqeI8I0xLHcDJEklNr9cS8SOE8HGKv4oM2NpqkoxXbdkvWB594FdkuQgkxLB4gHKsKxvkXLdAb0+SJp/Qel/3SwzjeIELDCA9rRaGpvtUKpI21nEn6urirbP6KPTkrnfRY3tCiZ6QkeyaTUz4iJdYCpyaltMsOepQ6Hr0fLpVGothqbOTwvTvTL0TSK9KwUtghzTCoIn6PggiQeBWbpQuEChjDJC2V4veoow++anoqNjenhdXva7hhJE/jShbrILr6t3sWbo3t7eO7Rhlj2jCGvc7y/mnP3Y68BEg+UMDYFZdIvhocSD1oCrrJrdFtkD9wbyVu92P0x4EAL0RUgV2Pr7o95ugFoqBhqYFmLDvS+ep4JbNFyECRGi89ce3vFN3zOlbd32SHBItENxxEppfaXHZMMJMSD9ym3QEuXxvkUTewdMkUrXiG6+fNEY0RokXEauNOI5m/N2dqs23pkFzQiy2EfVQcfx1bYOXkkOHrh8Rq2J5ID0TBcSPLmhEnHH3NM40pptUj6CtFhyQmtXB9Yzm9k5BsLI7c3Q1GjvdYzelI+55E0YvUHr025ZuczULI4K1VEPKNqvQTmzudCQOtH55U2bSVY5p1eAuhvVCNbAQQGGqfVlWYlu31XqTW9l1sIghwEtPSliVLKJeIHA/Xp/68jMmmOfg4vcg93V4aTqYLQxt/ARi2QuqElxz/Fqwy0g38OfdrdjJmWSNYAkAWtJz59JdV1GgoyhmXOlJA1C/8fJVNCx7PVaUwKtsKoMEjlOj09j28Oy0F3fS1Bz1Rh1tYqLABFjfomsJRa9GUtuNaxrlwrncobrbqYi8jOziHsXhr4Yr4/J0j4CpOC67l0pJF1LEysImnto+jiAGlW3ZjR34/cHPuXaUP7tZPvloQJb/oLWSzJASdC7Gtki30bNM10MDecCJSRfYM2HQ2NK6tuh/HNhxOFrX9E8R3P9H+qu58yJNAXt58DD7JiYpFEFqj9PZvltjEQqNvmSZnHw3OseqjVElvfDRO/YZ8jwEuaQxuduXCmd6HCeqvIdc0Nmu6nn5TlWGZEKD+8oHISBKJCSQy/I/VUXeN9mR8ctjYrlTBz30qk3mh+JZS+A9jKs9ZUE7c6WAArer7u/ZOfQsQ9WLjagMFN1jipWLTSOLcphk1AOsG/KEyVgLMwQw9I/+EN3X2+lC6n52uPnK7AQ0G/iACf/A73Xf8pJm6oG9lmr6eEdJ/r6zs8FsBWAch0C6zrqRP/Dp2kE2kN7URLRq89QzXFj0tn+WHg6BPxMio1I22WO528f0WoUPOj3WgqQC5K7zMPUWCiBPY3ct5EP9IDrdkmPz1ALIzkNlpMRGyajlA2dlOCbZP+/9MVG81j70W+CTZ1XVKaBttUH9Vx+dw4e9yy6lmYgu/jxoMFfsmBCqUgWy7oRYUQ6aJtPj0ljOOoZjoObsNL/Df+f3she6bnA0GiRXo+ZPBEYpt9Lk7YvwL31oPJ3Tn5/AP4nk2V0SFzxZHGOrngI08wSrFRcbTS3faVBgkh5h4mH2exL4WmuKNNkon5eyJ5IXnoviQy/hVXaAHoRKBUcyKueNvFjE8M1TOSGFoDXzvwWvfaBZYZUe6RnGeycyK4Z8+OGizyxulWR+9l7RfxvQAgdUz6rihbymabInclBNAj3B+NArdUExUS/XdZ1gCv0pPkOIgtCK1801cax+7IuQlU4CaRptl5WqODGi5Eb9R7B4tfXVuIOwoVmdIa0AIvkpZG32sKxH4bl8Bmio/py4vY+NKKSx28e7b7p571DlplTw0Szh36fVa4ZyIGlVas9A5AiuN3hRcekSqKy8wQWqpKdTBrE0LeBuFZa0TNMOvb/gXmnfz8PemclRqO4y0yIaVRtBGDayBAJNh1Ef1Gi0Mt3ke8XrFs1EdiaCKpY8ljO+f1IWWDrSMKA0iLW+ZLZFWxf7wt+unS1CFqkMhAYWDgjcGarE9NRbT9o/PvUuq2nsWJRiHTCBh2CvOrxZpS6zbuduL9ZH+UV/8UUO6EJHuLrI2AKduULBiUkzQicA3k74lY2L688Tbi43OfMbBApS6PRoxKV7Rj0EIvTpElArf+CJEXbxNIDq7E0TLe0Dbbjb5laghgiQnWCoSnLeYWQxohe0o+MYwOz+sdS5GSkifDLZNYqd8QY2PkleD15SMBpTjUrIffwMYkqL9YqdiFz2/IzztZi9NwZZh6t5d8A0MubglkekHTOJVuQBGF9hi8U+XXVscJeL1J25vzlr1xLvRPtam4DoelV7b57xN/jSrhnUAWkZh+IsXvOJQI+J8i7toAoqvwFuTm5sglQdQN4a4AJ8LCMqVaYJwXrAK7VTxeoNPM7+MZhr4s4fADuF7aGQCpMLQz8JqsZI2gPGIebWf0fjTjl8B0qE2eyuzWRWPr6q4wrMcqGtJnBcseDlWog7t/3Z+hk9HE+UId6M569b9LPeUorwaJ+LhmX6dC1qcQsMHiefE6zmWH2aAuN+4ewIBml4z94k0QKaQStJO7gbCCW5z/o5Mt4osmmxrGRDYIQ0ojhedN0JlV070q7FSnv2UW8T/QL67Ymi4uyY990tu+lzE45WsJUOb/6Wr7As76sO4UrAuFhxAhf+fY3JYbIodsAU3QrGvifcgJ1H3G118bhzKHMrgwF6TDyq+p9+KJxfz+qFKByAjRUBOqEXGTPijB7egCBo+aYGzyiGk7KEDfS+3VT4Hk7yYvctjIlC6kU3j7PZjt6qkwoO3NSeaEqBVpsxt+grYtx7j9G2PlgQdtnp36nrPtZaS4yFBY8ZfYSuFFYB5SVr9eL4wNVduuXf4bYqSbfn/+tvkC6y/37bBT71C3urE+5kcCM2+tly0xs80fWdse5gHn4J3uZmsjDbAYtd0bhJcABina6t3sf2a+vsM2cY0kqs/btCCdneWYArvWM3vvuBHKBvJFjB0vKjfXJIRvXkmlqZwXs0v8yaT/NzHbZ79/FCgSQhx6Theu5irYyglP0asp7uJ6g2rEpRPWYQLstGGoc6/fNZEmW05C0coE2pukSQncLDkzfm46xy2zn/k53E5b2/MXtozDdrE0YSIPm33H6xQAs6cVCgPfSAKS/hfIUvr2yhGr3bmKFWG8jA+2LexAzCalYqAvH/XogxN9/dkC+L4V68sJgy6MYu/3bpbILFmoQVAdVIpIEirN098Az5Mnqv42+8BSk6eaeqU0WfqGXr20CsImEH3MpT4AR4nYFWfSn+QN+1KTlXgkA+HT4jOuOtLtpyX9t6KT2hYeH5dr/pzkiGXefeqzfiIJbfDh7LB1S52GkdvMmeS15s2yvT/bS5bEEMzL8wkBysTze5rNWWSbaz31OJzbWznv/XjKazY7pkCsUc1zS151BGWaHBvZikdLvb0gVtsLJEV1Z2Ax+uE3QRAj0PEW5tDiF2Ku1MAhxC+LcfJ3rBV7QHrxaOCslCuC3Tr0vbcbTH7y0fFmsZ/ylJFZmy7gTbAV6nbSsR9uLFEBb3nnGdfbGShvbzoIziSPw+0KYWgegQDeqUDa8g6NdidlLFcI19F8or4f5f1sSMTr353Vk1KAdiXheRnSv3BnMf286of1NgKZ0wyaRaJYWusCF2kwjGMgtjxV3SAqzLOFW/rv/MCrDhUPWZ+Xo98ibstlS9EpOhOUxLJinZARuvbyZbDdqC8Y2cNMInJra1QbRa2LHZiZU8SHIOtHpWFz9V34RUOFzDTzJrFJnRfidi5dsARJv0Vccl+TIBxnKu3dahuHgCByw/V9UjM14/BafhsupLmja3m8OXybfA7msYZuIsoHoPwUYVjjJVI6n2B0Hff4L8RBYrqmahdHp32KwmY2EF0M88tGf/yociDETZqMqlF0xtVcGVMOJXZS8ftHRLbFSD8y6Cwm+TWJ+HXGH4k5vr5k1BsrnCwqGmlJQWMy/WTI4FvfAXfGMF6dF5kAXKkYBs7Ve77vCWazLdaYvHTYw6NhWO/iOYQVNxD7l7SShj2qjN1hmMkTG/bJbLZgOk+ERz4H71kkXscG9pR+G1lgBUXPyzVYlcNsY0LHz6Wrk+vXIIkNKdcMWc6UjJ/lwZ6iRm/mucgasNb5O1bAoWf5y5SgqBimEq2JnC0U2/ZXSX2u3pynv0jmzo7hqUieHrW2QDQZwvhqXnxsWo9zUipf6sY+QIvFItw8EcPcibvoN17I+vXqr6vqL6zHQIuZTlGczEM08n7T0qFEWhco9A381/Fl1NLEY2vCVOWcnaZ/dYDddhrhGdI7HSIiPkfpxbHjVxgSHLKwzt+Z20QpWzl23oH2YPVCyLMLqwJXeRkoDZGRmNebY6CGjY6maguNeTRTiLIh6D6cSL7BCsWnoi9Yzv7UHO2MHNnM9idOy1imjKIhl6mM1g19UMLDov/PVRGBwfUwsMWHVPidjSsxeao5uoWt91CTiW/noZqNMFAtcMtWUcz4zTxsqX9YObPpsAZIGaqvA8mf8sXCipTfFFs4XPNcGRxDMOqiSe8t09WhrhBl3W0X8eOHREMdW3wUnnv/N08hPNpoatLogzA20lRWMyBqP5loD5ioZDa0OznXDVGtOeXngMRydyuZjiLoLJrrQAWkrvh6AxUvHBzerS130oGYQzeWTa8Dy6stKAT2Vzn6t7cOcTVITxWSnqsiwSbGpZojV+Q/4tEG1ROh8LuN+XoFMSvU5nY5mfZKg4+xK5fwhRtQk4hSIEJ/AtpwZ00yHfOyhzMZKCSm3r1bI5Jzk7RfN1Y1GtPDp8VSz7PFnTuGxsFZxEk/Wo8MR38eSxkd2eifCuovShKfP/1KdXz30b7VFFUClLp81ng+xSXOObeyZGXaLmA2o6p+frsz61TWi410Ei8QaGWJLfvAE2y/5R28fM4Bu/d8QtzVBYQnHf0sYh+Y5hIL6mMbqCbZb5GI0wAvntHj8L10HxUUhhM4jrA8XZRsXRkHSuBRgGNk7NchEVj78hK57WIu3OMjj2cuo5T0TSNPxdaFh3zZToz9Yxz7uIVOlroqVvmm+yk01c3oqfeEaUpjsomLe4SvBDzhZE58Xpo3thKMg6u09uJlgGBgx0nDUqFFEH5jqsebG/tvS6yHV7YznDb6NSF66oA2XxGu0LHAsG9Ww/6gLQh5o+h/PTGU7P39E2cW1WSIh2ktAGrKhs4/o1AasQsRxNT8vcDf93kHa+RB7hIDNut/mfONjhDh6BKi4ZSKVaJfZ0PPh0rPBn8NJSUHr3qYwmqzp7fNQXg66kY5LHRaJTZb4srUeazNcZpQzvo/15vDNQwBX0xilgPkTR3yXte9hxVN/yowAqwuYaU0vm46J6PxJG2JpfxiFEWftCv6JkZYUdxWDHmazfRtpWIvvPZ2eYHiajHZ8PalEBx8/tEc5fQQ7wz4I+5iMcGchjj15l4bUVG8IduGQ3dLuQxurHixjPxs7AO+TI09mfta38+KO9bKXpp7A2sEH6iUurRfST8WuDKj4A259R9fOztl569tvDVcCrpiU44NMUQDOxIMGBQvoZJioVv7uS5SvtN4ct4YtnfQV93UaKJXOH9n8JLZ2PnGh2hzKChgi4AbBERtzU4aDPl9S7JNxvBd5ajN6h2h0VxXGsTmE6jt4b2CycCjHLvan5jysnndNTkoA6Shn3apQmROH88AfL1lvtuajvWddnHyVNe2U1NpIJ6k2OqGGD36kkYmS6ZNH4cjN2dj1g3ibcS0rC5sB0H7oGInh2NycF2xsOU5QFeZypDfTyBGpq/DKECd1G9Tddjyy6usCiEbvTgKvm6m1YkwhuUokYyIM7vtRcWwVTgk8Dy9oaUbV7jP8as870plGDqGS4ui8l55BRc7RkBWwPRVn5v/T/HfcVrHfP7YtstnfZt8TZR2OKIF8S1SC89DghUmaLmnXqSCs2mQAJmpOgl6EWRKGIAQlyKXqpDhU/NUtLLNhl3wmlPLRwX0pr8xxi36BLrVAw7Eoml+Xfh8gNpBnkTZE0KmdbQOygnMM+lDeDTrOxtU7oLENFH7tmvQnkeW1vrLetrL4mCbXr9a0RPzM3YeQklgajWlT2kjr3FCVWhMRj2dDvdP1Kg9+XCN7l/mZWUCLjT8XZ34FzUfTRkDCOXeEJpnBJuImSAnQAaSGfcyRntMX9khhVIRPs7MZl79280wb9KA2gU82a/vb8o7MKPlUFVu9aDz6oceDA4IkGhPmOD6QzggjlSa9jYdd2Oxnj4AVQWOXuZ30nJUPDx3K8KvQpviBMmqncQM+I3AAUDJuNgs959iJprXcIAk5zmc/y+Hzlista0701NCh8e4iyg1OpC+mPsIvW3NJxX58fMo5JG15VXaN27laF8XKgGxEoPw/Xi1kRyuZP/iRFaDD4uo0oX2p8YfCKMKPCvoSeCTGrqJHTLUUs67MbjO/NGsaMw5ZNJIo8epLCChMe1HQEA+7VIrtakeu+3E49eZrNXExaQhNqVDLH4gcoxNoewuNXptYuBKbK8DHz+KUdYTDti+HtCR5ADx8dTCHeZQqslbcJngI1u4nPpvP1sQhe2uw6H1bknWKEuz54W9itzWR7cWIp+2Ok9Cw/NxpzA9iPuoQvMJD+Cx9Rqv8RwOcZlhk24JNsNMLG58tlYfxgdgT3yRwS1fJVDpmiFV68w4F8v/Bvb0G923xtcqI2StCuNsH6tVtLhKXiqxSTppMk2Cw7l+DqDOih5YwGg9ReTEGvIEuFK2FB88EtFruYhkutuQR8Jwg3bhGDcy/IgutSsfXszmXb1D3hb06WTjAFxy056ihQRJFxi52hz9714xCLDPUQt7eOIv1YpWy2Yf/3KfrGKnjjj2M7fvRpbiGx7LPcw/YQ8gFVQtues0SIWLjo2D3KPWs7RWXiyzeXdlN34Cy8XMSnqXf/jtLV7M5v07GqUSho6mEnWJ3+TEY5XUMW+NXM3tNmpf56rM3y0YjMoV1qTqaLXo3nOxIZAoRSr9AIIymPsJtIZWbB3/4RaVLFd0wHHzt9w67h3dSGrUk6mxdmUmrJeYV07Wt8fHq2ACY9JwiMBLgZuyNsc7nEBcJqGBdQMxKrwuqK0N4EUdxlnSllWqejZoKBxQJOKmZk1Kaq0oLOknfHsP16sE4LtRglMpxYg/fC6XfYNd8OukLzaoj2bl63UsD8TUfuztlqSup6cpeFy3Yp49BGzM2+yJU+TscoyZYBZOvsYFbY6Uv/FxXORnWyodjmoIiHNIM20npTLBzUrlObBW7o/J8g8bPMySmBYpMwfJEfmRGXeopX5V/NnjvDQPQaLOTAgEHTEFyK2QKGP0v1Cn0LVMaiFH8DDWbKPUHRmAQm+QwQTeD4wtNVcuGDl4OenFmPm0sDCXO8ho/Pg3GnpI4rzs2nxVK5bYgMamyHAQOYPWys/LjO3Vx+Xow2TbX/EG2006vDOwnbQ1vys1th3WOCiBE+o9S3M+y9UrYzwbdc8YF/Zrhuo66hQSXjzgquDxBIGbbnBkqiOvHCS3VHJf0CDc1XgFe3IyJzMxa713KcrDnCtIysZK8m/1DiJOp+N0qG94K2TemRvjen0MLy3I++4Lh8FaMS6e3tsFz7od/ovvU1QvtkXf5+iwL6q/a1jPtGOSF3Gl1qflWJ56Yyyn+iPDZGLjJYsYLCs7bWG4UEnLZ7WUEp4gEfW41fybC/CaeUB8zgf1tukXblQlN08zlYU7TZAL5An0uykbNpBFtBBEXrc06KqEL9uhZFdl7Y241ba9VC1ZhdsoCbpDzPCuvd6rHYH8bIG6jnESdLxvJMpv0OHto1Ih6opyFwN6kalLHh9p1mFbvsD9xUECY8/JdQhQjC1hdgDXWNrdvBYJW48DTfloXdu48rl6mWQTpst5Uyou550UFDkEqAp1X/zgRolxG/jnFUgY+oG+GofHrlex5wZT9ycuIhoMab6LSR+RnKGg8bfdLkDyTSATSmCebORBbkbZQHdkRKAEpbqMHB77xdXj4RQ9o+jfAFKxQ0Sb/JCzhfDKvduqOfm98jjnMsRewqx+RuBfajGKmInyI4kYXKFoPnxSW4CmrzV4S3A8TG8mn89FKVnferG0Rpu82nYV4nj/v3PWdGzenMPa52Jkwu7UU5gyOyThjKSa9lXyWAjpDAKdIV6ROsCZ5kVpkRFK/ZUW12++b3/YseRFdJuvePtVaRgEC7bRVxyBigsGt48/XD3sUWpQcg9bwYQwL2eVRK6NZWT6EAhBqoHeKJnawnrGa/bKJ/rGcPIkAkBgPU7tq5prRKcRnXpyLjy33fP//7gtsX1tP4cgUehS9PDgUcgcX5Z0QB5TNqugL8y3Pha15qJPzntmC615LVFVLOL1GtH9aPtz4uwN7sr44sKNNWqDowFBSKWz/0M4jDf6CaMQGVmhX0La43wIvWwcYQQgaZWMu12GjvKFl2nQ2ixiM3HyrzVUXVdy3o3t359QNo2/WdaUZ2RGoS+dfLYASr0B8q46nbH21EiRdPjuw+jpp3xfib5CJ0mmkKq+nY8VRo6FqWkCPvZEs8+YAJrDbCnicdE8mmM28O4plQGnytAQzGlL5vRv5Pd000b7M8j06o5wayoMmaPcOguEFNTv6ujpHw6nTEUCwz5SSHjdgaP3HwgSN+S3+9fqDEaSepnIavjnIZX6szB98WAlIgUwAkSGJjuAQ7/D3nG/F95IaXwgcj8tPBde2OK/jrAXZ8tXdTw5umiNE+oKJhkQ5IoMUYtUV7IImA3CK3IDwfZdtL46Jgqe3PGqqN3Q97n0uidLgoS0uApqtFaNosxsx3Tss2ncVK+eTbxIedcLr0mYSRjEtzeApLzcsboFPAdH4qtsCL49xc1Lryn+X0PmYyWxihsBX0Z5xvO1nbU7mvtBUJ/Oz1DTMo3H2P0DwjuVwQoF/EVWc6ttlhF29bz5iLbskzS8/WmtXvzf8wIMUFFPNQAh+880p6b0GdLjEUgBy0C1uI8mR8EQTImmbQy2jq2GW9lCJyAHwb3HcB66pdiXA6zpV94zWyZ1GqnramExdoKzlkDrYkO53kQ3MOyZT+sjfBv576nJDKFWrM5tSXPdlPYpMpRp5QvnMW4LvFCtP+e4UNbdzMzW8wVo1SwgX+9WCyrKbF5ds3qmxJXFjUIC5WAhYL1AtDsEUrSGnY+QlGwby1gac5g2T0osDZ3XMoBNeuU024If5Dyb5I3K126/06l7sAHBeOE6PyXHvldvwwGkEiDhw96saYU0rB+sEAwr26NV9zWvn6J03s066Z2aj+htP0DJWHjjw2nIe7C1LhD8ym4QXimJG8kHICfSqHBMIjxRFeRFnghR5DzBRo4YNyj9yE7UyKuX2hPpViFDaDiLtOIsrJxJFHwYUF7Mvadpo3lnqQwWgyKlQfIKMzQCrofPB8UIHHgjI/+GH/3xyh52tHTHdp+YZMD0x3PRpHZ/l4XuGQJHIvpyEma6Qy3bp5ygPo9myCYaTG86drzKIae9RqIka8aqoSQHDlgDV2nZTSTCz7+ZLlDzBh2KIEgorTySomW4h1sK5dKCekYCI/wglaABP9z/iDrWEmhoJ7tAN3twkldHkT6SOh5e+Z5mPFm2/XbX/IejgIpLKy/XjNB3OH016HCQ6KJS47ZzHsMKIr7czvlF2FXyH4ubpf+ZgB+P5w2MC+v5NLOPeD+EmevNp6n7GfLj7M/Spich9UqCknwMV6/wTl/cpK2o/NYLC6puW27pRfiIKX5NOef6nlk64yhjPx65wb+fD4gp3/iat31UIQpAL+0uZGw2ZLtIMKqcTzAgKI7b7Eyv1SuW0ZWDbECDlsyNAs+n6XYJ0nDQNLcobttbLLW3fzS1o1NelX7RLbFtGdA+OZ8A85F8JEqqXC8BTEipQXLj2pnRYy7njhQSj2alBZeiJpUkXpXlvc6ip6D7BbX+fUjvZDGNiJI1rC9i/hUAx9rV9rlcPEUiIaIVcNkO5Pdu7h5O6UxRMygh0S5NTbC/oI7SakXxSXqTYjeUxlMtp5Ys7BftMHLu0vbRo6j+pB8oXjb+xJ5zMe6ZnxIq3RdX7GGfr+8/Twjrr5qKg+xPz5n224fMzEqIXvnnbnWPA1zlxEeeNqNi1EL8j7p7zzxLwYjizMkpP0HJMa/L9qJDDPGmDFwWCCfNtM7tLVnhWWjKtwmHpBm9GftJ/jbY7a7Agg8Kv5pi4lVTb4hvtNBIOJv4KghuMlVvSOVDhluK/VrsMhmNiW4CbnRX5OpO9L3PBfgyRAiHzt+kr5BNwIe2AbFnFz2xZMIkfHAPQGj+UpcOqzjvS2kFwVh2ZfN4O6d31nlJtyCA8bh6x0bgnqQXGHaulZI5C4H2K6JbZoHqPWHITBA2XOLLv1nSReN9caqBzV4Zyf7LpmFN1EW9hoKcfIcK+YoIniuUVgFbuGH9PMvE20F3Q4JZVzy3XIk/fJej0a84BpwItRPiFYecJcupmOwf6ABqwiAGwPdtk3/4D3YFgwnY8niunk4mmSSPrPSTEMrLG2VkxcIxL6XQ0lU16CFAZ1TLJQGX7/kdnybsiuvf9GNJYRaKxmz4b+DmCbDYKFWwQITu90DBC5NSezudK0iwQ6v+rhq+A2fojsMQTHbBXAYgbgTUEiqC2g37AtxbvhodmordTpk+ywrqjYnN3D+QQsqZiwoIPn+cssODXmuKmOyGt5tXggcEANk7QdoMk3/SyqqhXzBl8Zcx7A/07KKEqnTQx5kiY9KbaMJ1A3P/l754Q/jxo+rge81nin2L4R7ZCEYT0luI0UXcsqPaiUd43MpSCwGxCEFRkTgmDn5YuKBh6IaTs4mGAf0USUNh72oODpc2qjM/6aNOMfJjk1GA/3pjOQf3ScTOY1YNpr18uWfgY3Cx9m9YFsRiowolEN/jFFwoM7R1dDTg1lVfj0uviCY2ejCaPDO9AzhwZfzMdmdfqiUjj6ulsyWsmpd/bOTP01+iBCix4aFxBsF9gjlBBxy1qKPLh4cggnck4KkNjth71S/4EstgU2Et/9l3UXfb02mgykA+8RnGw6+73cQNVf/vNDIYUWUEBu6xDQ6p+qf2K6IAqJ2/xExZYe9TLBOxDoOxR+PGvMqf+wbd2jD4k0LfedyYuohHSNsELOpAZd9Q3zQyQW3TCaF10/ZYNRfmGb3swvNC7kWkyCMfnouQXQpKbGB3bjQlkRiMP1lGIlAjDdPF/yFjrIMcJVt6VHcLX7R9Jg3lbRMyZngkqcg9lzXjiIGLpShEHPL7WZk4ZxgLWF6Yq2hG0D7IBGOA6CPbusHeOqUuYU8TD09nxIa/Z9l9NjPZ1Z1BLD88XLzfGcpovR6/KSo4hGMfXc2gr7zc0SDdTvvX+XbZqGlZgipvEBKMQ5ZKb8sUd84VgYuXzWUvKpl46TcnyoB0k/3zyTpPf1DUqZrfXdjFopwPY7fSooIc7c6wztvYYPZ88FblHozydzc/PVma7OE8/O/z3DoVwDM2208BmA5+4rB/hFg1y1KLof/1YxOR4ATGzxLHURWPbb8OrBF/LiZ+yjs++pxjxpvaS4KX8ANdyMv1cCSJ1E6/T3WNCyD19Nf9jrkb3pEwE5WTBatl9/OVA0WpufKKD0q9HfIE3i0BY+/rOwWgVbdwwWUuiypf3M4o6oiVT0Zv6Murg7DPCJCGA+gxsdDInr1dCjsVUBcB9xkTLH198A78vjWOThaEXOU0S7i6jxHcujFqDcUh2ke4VL2pAvn1SBe9Q6rTYHNfmLGdFvHZH8XasGF2uFY4oxxRraCggFYefJ7/QHkjcDxtYJJra8b9GVMnX1Ucsr3PErylSFsXSIduahf9x+aZYKX8uLuG9Q/+EpCMmQXfqrrVG1UJzWaxXlvVkZH6SLEn4I5WtyUfNW6IIKhA5HxW+2rhil2hbFhNApfTPF2P6XABt7Gw091y+MlHHW5WJRUUuGhFQeIlsto6T2L3qzwslAaeb+tyhLCuix2o5oJsa0Jp7hk5hXNkBv0q62uNazntAIcbTrR5arHGYMD2lOeG6ME0GN1QiQYNTMs/RsHMxxM5d+GI1Ws+h10vq+V5SsJc9ZPGCVMKUAG4tOxEeiHpAwpTdociA6PB1rI+KXFHMNkcti8ld4Qjjz4JlOrRWJAd72Fvie+yCmXJDyaZYgqf2DXCVrkEEq4gNkGo7VDPJ2Vb4aogbe7s7+suA8NFzGMb3fqFX7dxNDfUeJqa8Ymdwmqj1ytI+q/BL3tskCrxtt+N9dETubXIhvs1BusLo3Vcn6ndGgzMlaahiL0F0+w77Ikrra8MPwIjUpcs/+1/m/HP25uaygEqMjKYmWoauv/nB/TTpXZQeqR/9fIA1Lf5y7rSd2IkP+hzgk+pCwaGFOw1VQA/D8Ch9voYutDXq6RC6lY05/v3Xwsg1UbVmlyOHcNDfDGuvp159NL1BOJyzoi/MwPjWX0ieyAS4gLQuhmt23757MeghLV40x6+HyzY26Spk4O3XD7vo3rjScWdfPMo2HBzg8ptHSRmsPKySXK4Xs/xHkg8AZh+rPOFkeFRbGWTAR6/kIKjYwFKw+vMtjUan/90GzxIqj70xP92KzFt8A6/vIkb+17VYcaYW7tRVjrBzKlsLQMf3bxdJD9jE8+jJ1tqjuzOkYQx0Zcd/gjnBeMaVOpfDrCG/rFFkZ0LTVXhCRMsTuEBQvRWZriED7+u9TbjPepi/jJCTEnWTEao64uiW8zH2hMKfbumDSeBsZM4qfR2ERltxX8C4jz3pgnsgOCE7ShWmQiSLvfZMntJ6oxmSfCkKm3oVTJvNHcfWEgM7j1MWQN7niV9AjA736QNb7BxbPVrjKqygGOmzvZ5aY60idXmsw6qGEjKEm1l4rKKcASr0KdIjZOijLo20c1p5vUPo870vUhKpOqZcHGQOLf/yAxNwgOUftbJR6yjFqfIRw/L2iufDaDUgVntUZ0zAuqXxnwb7y4Dde5sb7dnbSkdxo2xNM8H4rMZyulExG1yUV1WoEO6TgQIokt+ZgA+lq0xNH1j05cWbGxxPmmA/gof5txNo+Taz5JKC6/eo4TsWlYtCTzdOMf3EH1DNManUlVtZ9lBaHYRc7pJS/06KBQop58xgId9/to8QeQ7y3cigSb2x+lTFBeaCjI8mx8aGeKZGc52vKWSWiTIixj7W3i8OKaIK9WY++A3/o8uDnY5b49y1A6BowrgEt9fyUz/ZtVso+UQY8svyKpcKHE+FGQ8SBD2Jh6awqiqsTdBUQgJa69CA6qhZ32NIjc6Nt6XrDntWCQy8IKQVze/KCS9XKF+qOTnMgrdQQZJ6p5tXZsdtOVFNjUGwTK8HHj+IZzNUjAeyRB7GpflYyCOyh/IFurObQ+YuE9FdMvKL+UD8oFe+ZTHUH362hQ9ms425L4d7YuHZ7GI6iHl78aOLtczD3ootSGNz4rpOZDS7TXUfLuuOIFpR6Ef90kmyIpGUJNDMLkwqTZ8EiPejPduXr0gGfuO1HKBx6HEbiuc761PNfatSRbo1+jbxXIr15RQOSz8TIDIMCsbSXIJWGLbDniGynbPU5af/xCzZmv3G4QykaYCD6W+J6e4ocTUHGaqdyRrssd6kcDFwyTeg9VL8NliCxoh/xXmi51TM7K3NPTrDen5CORgcS4KFERS5ebmG6I8UysdRlFjR2KEJgKAZmpvuf1sXdwaMvkHVqaRtf+Tf4FsR7RAqam7NRRaoTlxCNLTnmTEuNT6PY7T6JLRbDcoCR0TrVUtapawGW7TqyWxu0TmzBOAjE5c+56ndBCmRzPO5GaUk5FrKaV0XAP4C5lNJK6swiUqGAaUfgDZfOsPzUyv8CkUGB4HZz84EvA8v4smGlzgjE++aklmX1hWtAe/IWme96n38HpMUjK8KG2zt2hAG3OngzvicwDNYaPUVu+MqtDRvs7lUsMGuJZwgv+zlUQNl9tcX0PlGr2mHwE7KRZ4vOllIfNe3q58rjVjbiSDGLUoUw7XahZn6zvMo6fAGv7Z5Cn0LJHRJdZlyK6ur1Q7+cDPbyjdZqjwUZhf39RekByFj2BvILU5WXYZANSHMmH6XdT6Dxo2Fi6MmaD7e1n1JxZ/kqkf9QTqcbcHrK9TfFMchr3J76fqwCbNANoq49hCVddFy6s//S4NmIbgr5dAzjvI2VGZA/CbWRC09qUk2smicsAPZ6clOGneQLyOJoBC6jCO0x7+iLwAkay1GUxmILq+7M/Dymd/hp0J+QoRpOoaXYNgF4mTl/JKo2GTKMQoFu/XIIIAxMg5xcJ037OdlBJa68VEwOoMvML1K8s7vDqCXlPoC9bS+YEQVXx0KLkBQ6LIzqUfSVwWrsrQ==" title="Mekko Graphics Chart"/>
          <p:cNvSpPr>
            <a:spLocks noChangeAspect="1"/>
          </p:cNvSpPr>
          <p:nvPr>
            <p:custDataLst>
              <p:tags r:id="rId2"/>
            </p:custDataLst>
          </p:nvPr>
        </p:nvSpPr>
        <p:spPr>
          <a:xfrm>
            <a:off x="5404479" y="2904064"/>
            <a:ext cx="3081955" cy="3804488"/>
          </a:xfrm>
          <a:prstGeom prst="rect">
            <a:avLst/>
          </a:prstGeom>
          <a:blipFill>
            <a:blip r:embed="rId5"/>
            <a:stretch>
              <a:fillRect/>
            </a:stretch>
          </a:blip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5559910" y="2841959"/>
            <a:ext cx="2751054" cy="16869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b="1" dirty="0" smtClean="0">
                <a:solidFill>
                  <a:schemeClr val="tx1"/>
                </a:solidFill>
              </a:rPr>
              <a:t>FY19 Total: $1.2B</a:t>
            </a:r>
            <a:endParaRPr lang="en-US" sz="1050" b="1" dirty="0">
              <a:solidFill>
                <a:schemeClr val="tx1"/>
              </a:solidFill>
            </a:endParaRPr>
          </a:p>
        </p:txBody>
      </p:sp>
    </p:spTree>
    <p:extLst>
      <p:ext uri="{BB962C8B-B14F-4D97-AF65-F5344CB8AC3E}">
        <p14:creationId xmlns:p14="http://schemas.microsoft.com/office/powerpoint/2010/main" val="29341956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quarter" idx="14"/>
          </p:nvPr>
        </p:nvSpPr>
        <p:spPr>
          <a:xfrm>
            <a:off x="470001" y="1512916"/>
            <a:ext cx="8348472" cy="4738255"/>
          </a:xfrm>
        </p:spPr>
        <p:txBody>
          <a:bodyPr/>
          <a:lstStyle/>
          <a:p>
            <a:pPr marL="285750" indent="-285750">
              <a:spcBef>
                <a:spcPts val="600"/>
              </a:spcBef>
              <a:spcAft>
                <a:spcPts val="0"/>
              </a:spcAft>
              <a:buFont typeface="Arial" panose="020B0604020202020204" pitchFamily="34" charset="0"/>
              <a:buChar char="•"/>
            </a:pPr>
            <a:r>
              <a:rPr lang="en-US" sz="1400" dirty="0" smtClean="0"/>
              <a:t>An Enterprise EAC Workbook has been developed for the </a:t>
            </a:r>
            <a:r>
              <a:rPr lang="en-US" sz="1400" dirty="0"/>
              <a:t>MBTA </a:t>
            </a:r>
            <a:r>
              <a:rPr lang="en-US" sz="1400" dirty="0" smtClean="0"/>
              <a:t>providing a </a:t>
            </a:r>
            <a:r>
              <a:rPr lang="en-US" sz="1400" dirty="0"/>
              <a:t>Project centric </a:t>
            </a:r>
            <a:r>
              <a:rPr lang="en-US" sz="1400" dirty="0" smtClean="0"/>
              <a:t>view </a:t>
            </a:r>
            <a:r>
              <a:rPr lang="en-US" sz="1400" dirty="0"/>
              <a:t>that captures funding information by multiple funding sources, work order assignment, and overall project cost information, including ETC and EAC in one location</a:t>
            </a:r>
            <a:endParaRPr lang="en-US" sz="1400" dirty="0" smtClean="0"/>
          </a:p>
          <a:p>
            <a:pPr marL="285750" indent="-285750">
              <a:spcBef>
                <a:spcPts val="600"/>
              </a:spcBef>
              <a:spcAft>
                <a:spcPts val="0"/>
              </a:spcAft>
              <a:buFont typeface="Arial" panose="020B0604020202020204" pitchFamily="34" charset="0"/>
              <a:buChar char="•"/>
            </a:pPr>
            <a:r>
              <a:rPr lang="en-US" sz="1400" dirty="0" smtClean="0"/>
              <a:t>Benefits:</a:t>
            </a:r>
          </a:p>
          <a:p>
            <a:pPr marL="685800" lvl="1" indent="-285750">
              <a:spcAft>
                <a:spcPts val="0"/>
              </a:spcAft>
              <a:buFont typeface="Wingdings" panose="05000000000000000000" pitchFamily="2" charset="2"/>
              <a:buChar char="Ø"/>
            </a:pPr>
            <a:r>
              <a:rPr lang="en-US" sz="1300" dirty="0" smtClean="0"/>
              <a:t>Standardized </a:t>
            </a:r>
            <a:r>
              <a:rPr lang="en-US" sz="1300" dirty="0"/>
              <a:t>Reporting Solution for the MBTA Enterprise</a:t>
            </a:r>
          </a:p>
          <a:p>
            <a:pPr marL="685800" lvl="1" indent="-285750">
              <a:spcAft>
                <a:spcPts val="0"/>
              </a:spcAft>
              <a:buFont typeface="Wingdings" panose="05000000000000000000" pitchFamily="2" charset="2"/>
              <a:buChar char="Ø"/>
            </a:pPr>
            <a:r>
              <a:rPr lang="en-US" sz="1300" dirty="0"/>
              <a:t>Single source for overall Project Cost/Financial Reporting</a:t>
            </a:r>
          </a:p>
          <a:p>
            <a:pPr marL="685800" lvl="1" indent="-285750">
              <a:spcAft>
                <a:spcPts val="0"/>
              </a:spcAft>
              <a:buFont typeface="Wingdings" panose="05000000000000000000" pitchFamily="2" charset="2"/>
              <a:buChar char="Ø"/>
            </a:pPr>
            <a:r>
              <a:rPr lang="en-US" sz="1300" dirty="0"/>
              <a:t>Project Budget/Funding Management in one location</a:t>
            </a:r>
          </a:p>
          <a:p>
            <a:pPr marL="685800" lvl="1" indent="-285750">
              <a:spcAft>
                <a:spcPts val="0"/>
              </a:spcAft>
              <a:buFont typeface="Wingdings" panose="05000000000000000000" pitchFamily="2" charset="2"/>
              <a:buChar char="Ø"/>
            </a:pPr>
            <a:r>
              <a:rPr lang="en-US" sz="1300" dirty="0"/>
              <a:t>Transparency of monthly cost accumulation, ETC and EAC</a:t>
            </a:r>
          </a:p>
          <a:p>
            <a:pPr marL="685800" lvl="1" indent="-285750">
              <a:spcAft>
                <a:spcPts val="0"/>
              </a:spcAft>
              <a:buFont typeface="Wingdings" panose="05000000000000000000" pitchFamily="2" charset="2"/>
              <a:buChar char="Ø"/>
            </a:pPr>
            <a:r>
              <a:rPr lang="en-US" sz="1300" dirty="0" smtClean="0"/>
              <a:t>Accountability at all levels within the organization</a:t>
            </a:r>
          </a:p>
          <a:p>
            <a:pPr marL="685800" lvl="1" indent="-285750">
              <a:spcAft>
                <a:spcPts val="0"/>
              </a:spcAft>
              <a:buFont typeface="Wingdings" panose="05000000000000000000" pitchFamily="2" charset="2"/>
              <a:buChar char="Ø"/>
            </a:pPr>
            <a:r>
              <a:rPr lang="en-US" sz="1300" dirty="0" smtClean="0"/>
              <a:t>Disciplined </a:t>
            </a:r>
            <a:r>
              <a:rPr lang="en-US" sz="1300" dirty="0"/>
              <a:t>and </a:t>
            </a:r>
            <a:r>
              <a:rPr lang="en-US" sz="1300" dirty="0" err="1"/>
              <a:t>consistant</a:t>
            </a:r>
            <a:r>
              <a:rPr lang="en-US" sz="1300" dirty="0"/>
              <a:t> approach for monthly/quarterly project reviews</a:t>
            </a:r>
          </a:p>
          <a:p>
            <a:pPr marL="285750" indent="-285750">
              <a:spcAft>
                <a:spcPts val="0"/>
              </a:spcAft>
              <a:buFont typeface="Arial" panose="020B0604020202020204" pitchFamily="34" charset="0"/>
              <a:buChar char="•"/>
            </a:pPr>
            <a:r>
              <a:rPr lang="en-US" sz="1400" dirty="0" smtClean="0"/>
              <a:t>EAC </a:t>
            </a:r>
            <a:r>
              <a:rPr lang="en-US" sz="1400" dirty="0"/>
              <a:t>Workbooks will be included in e-Builder as a document, and the ETC will be updated via file share with external Design Consultants and General Contractors</a:t>
            </a:r>
          </a:p>
          <a:p>
            <a:pPr marL="285750" indent="-285750">
              <a:spcAft>
                <a:spcPts val="0"/>
              </a:spcAft>
              <a:buFont typeface="Arial" panose="020B0604020202020204" pitchFamily="34" charset="0"/>
              <a:buChar char="•"/>
            </a:pPr>
            <a:r>
              <a:rPr lang="en-US" sz="1400" dirty="0"/>
              <a:t>EAC Workbooks will be used as the control/validation document as we move budget and cost management functionality into e-Builder</a:t>
            </a:r>
          </a:p>
          <a:p>
            <a:pPr marL="285750" indent="-285750">
              <a:spcAft>
                <a:spcPts val="0"/>
              </a:spcAft>
              <a:buFont typeface="Arial" panose="020B0604020202020204" pitchFamily="34" charset="0"/>
              <a:buChar char="•"/>
            </a:pPr>
            <a:endParaRPr lang="en-US" sz="1400" dirty="0"/>
          </a:p>
          <a:p>
            <a:pPr marL="285750" indent="-285750">
              <a:spcAft>
                <a:spcPts val="0"/>
              </a:spcAft>
              <a:buFont typeface="Arial" panose="020B0604020202020204" pitchFamily="34" charset="0"/>
              <a:buChar char="•"/>
            </a:pPr>
            <a:endParaRPr lang="en-US" sz="1400" dirty="0"/>
          </a:p>
          <a:p>
            <a:pPr marL="285750" indent="-285750">
              <a:spcAft>
                <a:spcPts val="0"/>
              </a:spcAft>
              <a:buFont typeface="Arial" panose="020B0604020202020204" pitchFamily="34" charset="0"/>
              <a:buChar char="•"/>
            </a:pPr>
            <a:endParaRPr lang="en-US" sz="1400" dirty="0"/>
          </a:p>
          <a:p>
            <a:endParaRPr lang="en-US" sz="1400" dirty="0"/>
          </a:p>
        </p:txBody>
      </p:sp>
      <p:sp>
        <p:nvSpPr>
          <p:cNvPr id="2" name="Title 1"/>
          <p:cNvSpPr>
            <a:spLocks noGrp="1"/>
          </p:cNvSpPr>
          <p:nvPr>
            <p:ph type="title"/>
          </p:nvPr>
        </p:nvSpPr>
        <p:spPr/>
        <p:txBody>
          <a:bodyPr/>
          <a:lstStyle/>
          <a:p>
            <a:r>
              <a:rPr lang="en-US" dirty="0" smtClean="0"/>
              <a:t>Enterprise Project Reporting</a:t>
            </a:r>
            <a:endParaRPr lang="en-US" dirty="0"/>
          </a:p>
        </p:txBody>
      </p:sp>
      <p:sp>
        <p:nvSpPr>
          <p:cNvPr id="3" name="Text Placeholder 2"/>
          <p:cNvSpPr>
            <a:spLocks noGrp="1"/>
          </p:cNvSpPr>
          <p:nvPr>
            <p:ph type="body" sz="quarter" idx="16"/>
          </p:nvPr>
        </p:nvSpPr>
        <p:spPr>
          <a:xfrm>
            <a:off x="487622" y="389313"/>
            <a:ext cx="7309716" cy="228600"/>
          </a:xfrm>
        </p:spPr>
        <p:txBody>
          <a:bodyPr/>
          <a:lstStyle/>
          <a:p>
            <a:r>
              <a:rPr lang="en-US" dirty="0"/>
              <a:t>Project Management Information System Update</a:t>
            </a:r>
          </a:p>
          <a:p>
            <a:endParaRPr lang="en-US" dirty="0"/>
          </a:p>
        </p:txBody>
      </p:sp>
    </p:spTree>
    <p:extLst>
      <p:ext uri="{BB962C8B-B14F-4D97-AF65-F5344CB8AC3E}">
        <p14:creationId xmlns:p14="http://schemas.microsoft.com/office/powerpoint/2010/main" val="426726372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PMIS Implementation Update:</a:t>
            </a:r>
            <a:endParaRPr lang="en-US" dirty="0"/>
          </a:p>
        </p:txBody>
      </p:sp>
      <p:sp>
        <p:nvSpPr>
          <p:cNvPr id="4" name="Text Placeholder 3"/>
          <p:cNvSpPr>
            <a:spLocks noGrp="1"/>
          </p:cNvSpPr>
          <p:nvPr>
            <p:ph type="body" sz="quarter" idx="16"/>
          </p:nvPr>
        </p:nvSpPr>
        <p:spPr/>
        <p:txBody>
          <a:bodyPr/>
          <a:lstStyle/>
          <a:p>
            <a:r>
              <a:rPr lang="en-US" dirty="0" smtClean="0"/>
              <a:t>Project Management Information System Update</a:t>
            </a:r>
            <a:endParaRPr lang="en-US" dirty="0"/>
          </a:p>
          <a:p>
            <a:endParaRPr lang="en-US" dirty="0"/>
          </a:p>
        </p:txBody>
      </p:sp>
      <p:sp>
        <p:nvSpPr>
          <p:cNvPr id="6" name="Content Placeholder 4"/>
          <p:cNvSpPr>
            <a:spLocks noGrp="1"/>
          </p:cNvSpPr>
          <p:nvPr>
            <p:ph sz="quarter" idx="14"/>
          </p:nvPr>
        </p:nvSpPr>
        <p:spPr>
          <a:xfrm>
            <a:off x="462682" y="1371600"/>
            <a:ext cx="8386043" cy="4883802"/>
          </a:xfrm>
        </p:spPr>
        <p:txBody>
          <a:bodyPr/>
          <a:lstStyle/>
          <a:p>
            <a:pPr marL="285750" indent="-285750">
              <a:spcAft>
                <a:spcPts val="0"/>
              </a:spcAft>
              <a:buFont typeface="Wingdings" panose="05000000000000000000" pitchFamily="2" charset="2"/>
              <a:buChar char="ü"/>
            </a:pPr>
            <a:r>
              <a:rPr lang="en-US" sz="1300" dirty="0" smtClean="0"/>
              <a:t>Completed prototype reviews </a:t>
            </a:r>
            <a:r>
              <a:rPr lang="en-US" sz="1300" dirty="0"/>
              <a:t>of </a:t>
            </a:r>
            <a:r>
              <a:rPr lang="en-US" sz="1300" dirty="0" smtClean="0"/>
              <a:t>MBTA </a:t>
            </a:r>
            <a:r>
              <a:rPr lang="en-US" sz="1300" dirty="0"/>
              <a:t>future state configuration </a:t>
            </a:r>
            <a:r>
              <a:rPr lang="en-US" sz="1300" dirty="0" smtClean="0"/>
              <a:t>on 3/12/18</a:t>
            </a:r>
          </a:p>
          <a:p>
            <a:pPr marL="285750" indent="-285750">
              <a:spcAft>
                <a:spcPts val="0"/>
              </a:spcAft>
              <a:buFont typeface="Wingdings" panose="05000000000000000000" pitchFamily="2" charset="2"/>
              <a:buChar char="ü"/>
            </a:pPr>
            <a:r>
              <a:rPr lang="en-US" sz="1300" dirty="0" smtClean="0"/>
              <a:t>Phase 1 User Acceptance Testing was held the week of 4/02/18</a:t>
            </a:r>
          </a:p>
          <a:p>
            <a:pPr marL="285750" indent="-285750">
              <a:spcAft>
                <a:spcPts val="0"/>
              </a:spcAft>
              <a:buFont typeface="Wingdings" panose="05000000000000000000" pitchFamily="2" charset="2"/>
              <a:buChar char="ü"/>
            </a:pPr>
            <a:r>
              <a:rPr lang="en-US" sz="1300" dirty="0"/>
              <a:t>Implemented e-Builder onto the AFC 2.0 </a:t>
            </a:r>
            <a:r>
              <a:rPr lang="en-US" sz="1300" dirty="0" smtClean="0"/>
              <a:t>project the week of 4/30/18</a:t>
            </a:r>
            <a:endParaRPr lang="en-US" sz="1300" dirty="0"/>
          </a:p>
          <a:p>
            <a:pPr marL="285750" indent="-285750">
              <a:spcBef>
                <a:spcPts val="1800"/>
              </a:spcBef>
              <a:buClr>
                <a:srgbClr val="000000"/>
              </a:buClr>
              <a:buFont typeface="Wingdings" panose="05000000000000000000" pitchFamily="2" charset="2"/>
              <a:buChar char="ü"/>
            </a:pPr>
            <a:r>
              <a:rPr lang="en-US" sz="1300" dirty="0" smtClean="0">
                <a:solidFill>
                  <a:schemeClr val="tx1"/>
                </a:solidFill>
              </a:rPr>
              <a:t>Completed and issued an Enterprise Phase 1 </a:t>
            </a:r>
            <a:r>
              <a:rPr lang="en-US" sz="1300" dirty="0">
                <a:solidFill>
                  <a:schemeClr val="tx1"/>
                </a:solidFill>
              </a:rPr>
              <a:t>Solutions </a:t>
            </a:r>
            <a:r>
              <a:rPr lang="en-US" sz="1300" dirty="0" smtClean="0">
                <a:solidFill>
                  <a:schemeClr val="tx1"/>
                </a:solidFill>
              </a:rPr>
              <a:t>Document containing the agreed-upon </a:t>
            </a:r>
            <a:r>
              <a:rPr lang="en-US" sz="1300" dirty="0">
                <a:solidFill>
                  <a:schemeClr val="tx1"/>
                </a:solidFill>
              </a:rPr>
              <a:t>configuration of Phase </a:t>
            </a:r>
            <a:r>
              <a:rPr lang="en-US" sz="1300" dirty="0" smtClean="0">
                <a:solidFill>
                  <a:schemeClr val="tx1"/>
                </a:solidFill>
              </a:rPr>
              <a:t>1 configuration deliverables on 4/13/18</a:t>
            </a:r>
            <a:r>
              <a:rPr lang="en-US" sz="1300" dirty="0" smtClean="0">
                <a:solidFill>
                  <a:srgbClr val="000000"/>
                </a:solidFill>
              </a:rPr>
              <a:t>:</a:t>
            </a:r>
            <a:endParaRPr lang="en-US" sz="1300" dirty="0">
              <a:solidFill>
                <a:srgbClr val="000000"/>
              </a:solidFill>
            </a:endParaRPr>
          </a:p>
          <a:p>
            <a:pPr marL="285750" indent="-285750">
              <a:buClr>
                <a:srgbClr val="000000"/>
              </a:buClr>
              <a:buFont typeface="Wingdings" panose="05000000000000000000" pitchFamily="2" charset="2"/>
              <a:buChar char="ü"/>
            </a:pPr>
            <a:r>
              <a:rPr lang="en-US" sz="1300" dirty="0" smtClean="0">
                <a:solidFill>
                  <a:srgbClr val="000000"/>
                </a:solidFill>
              </a:rPr>
              <a:t>Data </a:t>
            </a:r>
            <a:r>
              <a:rPr lang="en-US" sz="1300" dirty="0">
                <a:solidFill>
                  <a:srgbClr val="000000"/>
                </a:solidFill>
              </a:rPr>
              <a:t>Migration orientation </a:t>
            </a:r>
            <a:r>
              <a:rPr lang="en-US" sz="1300" dirty="0" smtClean="0">
                <a:solidFill>
                  <a:srgbClr val="000000"/>
                </a:solidFill>
              </a:rPr>
              <a:t>sessions for Phase 1 Projects </a:t>
            </a:r>
            <a:r>
              <a:rPr lang="en-US" sz="1300" dirty="0">
                <a:solidFill>
                  <a:srgbClr val="000000"/>
                </a:solidFill>
              </a:rPr>
              <a:t>held the week of </a:t>
            </a:r>
            <a:r>
              <a:rPr lang="en-US" sz="1300" dirty="0" smtClean="0">
                <a:solidFill>
                  <a:srgbClr val="000000"/>
                </a:solidFill>
              </a:rPr>
              <a:t>4/16/18</a:t>
            </a:r>
            <a:endParaRPr lang="en-US" sz="1300" dirty="0">
              <a:solidFill>
                <a:srgbClr val="000000"/>
              </a:solidFill>
            </a:endParaRPr>
          </a:p>
          <a:p>
            <a:pPr marL="285750" indent="-285750">
              <a:buClr>
                <a:srgbClr val="000000"/>
              </a:buClr>
              <a:buFont typeface="Wingdings" panose="05000000000000000000" pitchFamily="2" charset="2"/>
              <a:buChar char="ü"/>
            </a:pPr>
            <a:r>
              <a:rPr lang="en-US" sz="1300" dirty="0" smtClean="0"/>
              <a:t>Propagated </a:t>
            </a:r>
            <a:r>
              <a:rPr lang="en-US" sz="1300" dirty="0"/>
              <a:t>the Phase 1 configuration </a:t>
            </a:r>
            <a:r>
              <a:rPr lang="en-US" sz="1300" dirty="0" smtClean="0"/>
              <a:t>from the prototype/development environment into </a:t>
            </a:r>
            <a:r>
              <a:rPr lang="en-US" sz="1300" dirty="0"/>
              <a:t>the enterprise production environment </a:t>
            </a:r>
            <a:r>
              <a:rPr lang="en-US" sz="1300" dirty="0" smtClean="0"/>
              <a:t>the week </a:t>
            </a:r>
            <a:r>
              <a:rPr lang="en-US" sz="1300" dirty="0"/>
              <a:t>of </a:t>
            </a:r>
            <a:r>
              <a:rPr lang="en-US" sz="1300" dirty="0" smtClean="0"/>
              <a:t>4/23/18</a:t>
            </a:r>
          </a:p>
          <a:p>
            <a:pPr marL="285750" indent="-285750">
              <a:buClr>
                <a:srgbClr val="000000"/>
              </a:buClr>
              <a:buFont typeface="Wingdings" panose="05000000000000000000" pitchFamily="2" charset="2"/>
              <a:buChar char="ü"/>
            </a:pPr>
            <a:r>
              <a:rPr lang="en-US" sz="1300" dirty="0" smtClean="0"/>
              <a:t>Projecting to complete e-Builder Phase 1 scope on time (June 22, 2018) and under budget</a:t>
            </a:r>
          </a:p>
          <a:p>
            <a:pPr marL="285750" indent="-285750">
              <a:spcBef>
                <a:spcPts val="1800"/>
              </a:spcBef>
              <a:buFont typeface="Wingdings" panose="05000000000000000000" pitchFamily="2" charset="2"/>
              <a:buChar char="ü"/>
            </a:pPr>
            <a:r>
              <a:rPr lang="en-US" sz="1300" dirty="0" smtClean="0">
                <a:solidFill>
                  <a:schemeClr val="tx1"/>
                </a:solidFill>
              </a:rPr>
              <a:t>Completed configuration to allow all </a:t>
            </a:r>
            <a:r>
              <a:rPr lang="en-US" sz="1300" dirty="0">
                <a:solidFill>
                  <a:schemeClr val="tx1"/>
                </a:solidFill>
              </a:rPr>
              <a:t>new </a:t>
            </a:r>
            <a:r>
              <a:rPr lang="en-US" sz="1300" dirty="0" err="1">
                <a:solidFill>
                  <a:schemeClr val="tx1"/>
                </a:solidFill>
              </a:rPr>
              <a:t>PayGo</a:t>
            </a:r>
            <a:r>
              <a:rPr lang="en-US" sz="1300" dirty="0">
                <a:solidFill>
                  <a:schemeClr val="tx1"/>
                </a:solidFill>
              </a:rPr>
              <a:t>/Lock Box projects </a:t>
            </a:r>
            <a:r>
              <a:rPr lang="en-US" sz="1300" dirty="0" smtClean="0">
                <a:solidFill>
                  <a:schemeClr val="tx1"/>
                </a:solidFill>
              </a:rPr>
              <a:t>to begin using </a:t>
            </a:r>
            <a:r>
              <a:rPr lang="en-US" sz="1300" dirty="0">
                <a:solidFill>
                  <a:schemeClr val="tx1"/>
                </a:solidFill>
              </a:rPr>
              <a:t>e-Builder as of May 01</a:t>
            </a:r>
            <a:r>
              <a:rPr lang="en-US" sz="1300" baseline="30000" dirty="0">
                <a:solidFill>
                  <a:schemeClr val="tx1"/>
                </a:solidFill>
              </a:rPr>
              <a:t>st</a:t>
            </a:r>
            <a:endParaRPr lang="en-US" sz="1300" dirty="0">
              <a:solidFill>
                <a:schemeClr val="tx1"/>
              </a:solidFill>
            </a:endParaRPr>
          </a:p>
          <a:p>
            <a:pPr marL="285750" indent="-285750">
              <a:spcBef>
                <a:spcPts val="1800"/>
              </a:spcBef>
              <a:buFont typeface="Wingdings" panose="05000000000000000000" pitchFamily="2" charset="2"/>
              <a:buChar char="ü"/>
            </a:pPr>
            <a:r>
              <a:rPr lang="en-US" sz="1300" dirty="0" smtClean="0">
                <a:solidFill>
                  <a:schemeClr val="tx1"/>
                </a:solidFill>
              </a:rPr>
              <a:t>Configuration completed to allow new </a:t>
            </a:r>
            <a:r>
              <a:rPr lang="en-US" sz="1300" dirty="0">
                <a:solidFill>
                  <a:schemeClr val="tx1"/>
                </a:solidFill>
              </a:rPr>
              <a:t>2019-2023 CIP Projects </a:t>
            </a:r>
            <a:r>
              <a:rPr lang="en-US" sz="1300" dirty="0" smtClean="0">
                <a:solidFill>
                  <a:schemeClr val="tx1"/>
                </a:solidFill>
              </a:rPr>
              <a:t>to </a:t>
            </a:r>
            <a:r>
              <a:rPr lang="en-US" sz="1300" dirty="0">
                <a:solidFill>
                  <a:schemeClr val="tx1"/>
                </a:solidFill>
              </a:rPr>
              <a:t>begin using e-Builder as of July 01</a:t>
            </a:r>
            <a:r>
              <a:rPr lang="en-US" sz="1300" baseline="30000" dirty="0">
                <a:solidFill>
                  <a:schemeClr val="tx1"/>
                </a:solidFill>
              </a:rPr>
              <a:t>st</a:t>
            </a:r>
            <a:r>
              <a:rPr lang="en-US" sz="1300" dirty="0">
                <a:solidFill>
                  <a:schemeClr val="tx1"/>
                </a:solidFill>
              </a:rPr>
              <a:t> </a:t>
            </a:r>
            <a:endParaRPr lang="en-US" sz="1300" dirty="0" smtClean="0">
              <a:solidFill>
                <a:schemeClr val="tx1"/>
              </a:solidFill>
            </a:endParaRPr>
          </a:p>
          <a:p>
            <a:pPr marL="285750" indent="-285750">
              <a:spcBef>
                <a:spcPts val="1800"/>
              </a:spcBef>
              <a:buFont typeface="Wingdings" panose="05000000000000000000" pitchFamily="2" charset="2"/>
              <a:buChar char="ü"/>
            </a:pPr>
            <a:r>
              <a:rPr lang="en-US" sz="1300" dirty="0" err="1" smtClean="0">
                <a:solidFill>
                  <a:schemeClr val="tx1"/>
                </a:solidFill>
              </a:rPr>
              <a:t>GeoDOT</a:t>
            </a:r>
            <a:r>
              <a:rPr lang="en-US" sz="1300" dirty="0" smtClean="0">
                <a:solidFill>
                  <a:schemeClr val="tx1"/>
                </a:solidFill>
              </a:rPr>
              <a:t> interface - MBTA has determined that they can leverage and utilize the </a:t>
            </a:r>
            <a:r>
              <a:rPr lang="en-US" sz="1300" dirty="0" err="1" smtClean="0">
                <a:solidFill>
                  <a:schemeClr val="tx1"/>
                </a:solidFill>
              </a:rPr>
              <a:t>MassDOT</a:t>
            </a:r>
            <a:r>
              <a:rPr lang="en-US" sz="1300" dirty="0" smtClean="0">
                <a:solidFill>
                  <a:schemeClr val="tx1"/>
                </a:solidFill>
              </a:rPr>
              <a:t> GIS platform and license model for Linear Reference Mapping and data collection</a:t>
            </a:r>
          </a:p>
          <a:p>
            <a:pPr marL="285750" indent="-285750">
              <a:buClr>
                <a:srgbClr val="000000"/>
              </a:buClr>
              <a:buFont typeface="Arial" panose="020B0604020202020204" pitchFamily="34" charset="0"/>
              <a:buChar char="•"/>
            </a:pPr>
            <a:endParaRPr lang="en-US" sz="1400" dirty="0"/>
          </a:p>
          <a:p>
            <a:pPr marL="285750" indent="-285750">
              <a:buClr>
                <a:srgbClr val="000000"/>
              </a:buClr>
              <a:buFont typeface="Arial" panose="020B0604020202020204" pitchFamily="34" charset="0"/>
              <a:buChar char="•"/>
            </a:pPr>
            <a:endParaRPr lang="en-US" sz="1600" dirty="0">
              <a:solidFill>
                <a:srgbClr val="000000"/>
              </a:solidFill>
            </a:endParaRPr>
          </a:p>
          <a:p>
            <a:pPr marL="1371600" lvl="5" indent="-285750">
              <a:buClrTx/>
              <a:buFont typeface="Wingdings" panose="05000000000000000000" pitchFamily="2" charset="2"/>
              <a:buChar char="q"/>
            </a:pPr>
            <a:endParaRPr lang="en-US" sz="1200" dirty="0"/>
          </a:p>
        </p:txBody>
      </p:sp>
    </p:spTree>
    <p:extLst>
      <p:ext uri="{BB962C8B-B14F-4D97-AF65-F5344CB8AC3E}">
        <p14:creationId xmlns:p14="http://schemas.microsoft.com/office/powerpoint/2010/main" val="15776325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Next </a:t>
            </a:r>
            <a:r>
              <a:rPr lang="en-US" dirty="0"/>
              <a:t>Steps:</a:t>
            </a:r>
          </a:p>
        </p:txBody>
      </p:sp>
      <p:sp>
        <p:nvSpPr>
          <p:cNvPr id="4" name="Text Placeholder 3"/>
          <p:cNvSpPr>
            <a:spLocks noGrp="1"/>
          </p:cNvSpPr>
          <p:nvPr>
            <p:ph type="body" sz="quarter" idx="16"/>
          </p:nvPr>
        </p:nvSpPr>
        <p:spPr/>
        <p:txBody>
          <a:bodyPr/>
          <a:lstStyle/>
          <a:p>
            <a:r>
              <a:rPr lang="en-US" dirty="0"/>
              <a:t>Project Management Information System Update</a:t>
            </a:r>
          </a:p>
          <a:p>
            <a:endParaRPr lang="en-US" dirty="0"/>
          </a:p>
        </p:txBody>
      </p:sp>
      <p:sp>
        <p:nvSpPr>
          <p:cNvPr id="6" name="Content Placeholder 4"/>
          <p:cNvSpPr>
            <a:spLocks noGrp="1"/>
          </p:cNvSpPr>
          <p:nvPr>
            <p:ph sz="quarter" idx="14"/>
          </p:nvPr>
        </p:nvSpPr>
        <p:spPr>
          <a:xfrm>
            <a:off x="470001" y="1429790"/>
            <a:ext cx="8333758" cy="4796444"/>
          </a:xfrm>
        </p:spPr>
        <p:txBody>
          <a:bodyPr/>
          <a:lstStyle/>
          <a:p>
            <a:pPr marL="285750" indent="-285750">
              <a:spcBef>
                <a:spcPts val="1800"/>
              </a:spcBef>
              <a:buFont typeface="Arial" panose="020B0604020202020204" pitchFamily="34" charset="0"/>
              <a:buChar char="•"/>
            </a:pPr>
            <a:r>
              <a:rPr lang="en-US" sz="1400" dirty="0" smtClean="0">
                <a:solidFill>
                  <a:schemeClr val="tx1"/>
                </a:solidFill>
              </a:rPr>
              <a:t>Hold a formal </a:t>
            </a:r>
            <a:r>
              <a:rPr lang="en-US" sz="1400" dirty="0">
                <a:solidFill>
                  <a:schemeClr val="tx1"/>
                </a:solidFill>
              </a:rPr>
              <a:t>e-Builder launch </a:t>
            </a:r>
            <a:r>
              <a:rPr lang="en-US" sz="1400" dirty="0" smtClean="0">
                <a:solidFill>
                  <a:schemeClr val="tx1"/>
                </a:solidFill>
              </a:rPr>
              <a:t>event, with General Manager message to the enterprise</a:t>
            </a:r>
            <a:endParaRPr lang="en-US" sz="1400" dirty="0">
              <a:solidFill>
                <a:schemeClr val="tx1"/>
              </a:solidFill>
            </a:endParaRPr>
          </a:p>
          <a:p>
            <a:pPr marL="685800" lvl="1" indent="-285750">
              <a:buFont typeface="Wingdings" panose="05000000000000000000" pitchFamily="2" charset="2"/>
              <a:buChar char="Ø"/>
            </a:pPr>
            <a:r>
              <a:rPr lang="en-US" sz="1400" dirty="0">
                <a:solidFill>
                  <a:schemeClr val="tx1"/>
                </a:solidFill>
              </a:rPr>
              <a:t>Targeting </a:t>
            </a:r>
            <a:r>
              <a:rPr lang="en-US" sz="1400" dirty="0" smtClean="0">
                <a:solidFill>
                  <a:schemeClr val="tx1"/>
                </a:solidFill>
              </a:rPr>
              <a:t>end of May timeframe</a:t>
            </a:r>
            <a:endParaRPr lang="en-US" sz="1400" dirty="0">
              <a:solidFill>
                <a:schemeClr val="tx1"/>
              </a:solidFill>
            </a:endParaRPr>
          </a:p>
          <a:p>
            <a:pPr marL="685800" lvl="1" indent="-285750">
              <a:buFont typeface="Wingdings" panose="05000000000000000000" pitchFamily="2" charset="2"/>
              <a:buChar char="Ø"/>
            </a:pPr>
            <a:r>
              <a:rPr lang="en-US" sz="1400" dirty="0">
                <a:solidFill>
                  <a:schemeClr val="tx1"/>
                </a:solidFill>
              </a:rPr>
              <a:t>Will publicize e-Builder enterprise </a:t>
            </a:r>
            <a:r>
              <a:rPr lang="en-US" sz="1400" dirty="0" smtClean="0">
                <a:solidFill>
                  <a:schemeClr val="tx1"/>
                </a:solidFill>
              </a:rPr>
              <a:t>branding </a:t>
            </a:r>
            <a:r>
              <a:rPr lang="en-US" sz="1400" dirty="0">
                <a:solidFill>
                  <a:schemeClr val="tx1"/>
                </a:solidFill>
              </a:rPr>
              <a:t>for </a:t>
            </a:r>
            <a:r>
              <a:rPr lang="en-US" sz="1400" dirty="0" smtClean="0">
                <a:solidFill>
                  <a:schemeClr val="tx1"/>
                </a:solidFill>
              </a:rPr>
              <a:t>MBTA</a:t>
            </a:r>
          </a:p>
          <a:p>
            <a:pPr marL="285750" indent="-285750">
              <a:spcBef>
                <a:spcPts val="1800"/>
              </a:spcBef>
              <a:buFont typeface="Arial" panose="020B0604020202020204" pitchFamily="34" charset="0"/>
              <a:buChar char="•"/>
            </a:pPr>
            <a:r>
              <a:rPr lang="en-US" sz="1400" dirty="0" smtClean="0">
                <a:solidFill>
                  <a:schemeClr val="tx1"/>
                </a:solidFill>
              </a:rPr>
              <a:t>Document </a:t>
            </a:r>
            <a:r>
              <a:rPr lang="en-US" sz="1400" dirty="0">
                <a:solidFill>
                  <a:schemeClr val="tx1"/>
                </a:solidFill>
              </a:rPr>
              <a:t>management and control processes are a key next priority for the e-Builder implementation</a:t>
            </a:r>
          </a:p>
          <a:p>
            <a:pPr marL="685800" lvl="1" indent="-285750">
              <a:buFont typeface="Wingdings" panose="05000000000000000000" pitchFamily="2" charset="2"/>
              <a:buChar char="Ø"/>
            </a:pPr>
            <a:r>
              <a:rPr lang="en-US" sz="1400" dirty="0">
                <a:solidFill>
                  <a:schemeClr val="tx1"/>
                </a:solidFill>
              </a:rPr>
              <a:t>Completed several engagements with VE prime consultants (i.e. CH2M, LTK, &amp; STV) to understand and map current document management processes</a:t>
            </a:r>
          </a:p>
          <a:p>
            <a:pPr marL="685800" lvl="1" indent="-285750">
              <a:buFont typeface="Wingdings" panose="05000000000000000000" pitchFamily="2" charset="2"/>
              <a:buChar char="Ø"/>
            </a:pPr>
            <a:r>
              <a:rPr lang="en-US" sz="1400" dirty="0">
                <a:solidFill>
                  <a:schemeClr val="tx1"/>
                </a:solidFill>
              </a:rPr>
              <a:t>We will continue mapping, optimizing and standardizing these processes over the next few weeks in preparing it for e-Builder implementation</a:t>
            </a:r>
          </a:p>
          <a:p>
            <a:pPr marL="285750" indent="-285750">
              <a:spcBef>
                <a:spcPts val="1800"/>
              </a:spcBef>
              <a:buFont typeface="Arial" panose="020B0604020202020204" pitchFamily="34" charset="0"/>
              <a:buChar char="•"/>
            </a:pPr>
            <a:r>
              <a:rPr lang="en-US" sz="1400" dirty="0">
                <a:solidFill>
                  <a:schemeClr val="tx1"/>
                </a:solidFill>
              </a:rPr>
              <a:t>Cataloguing and prioritizing business processes that will </a:t>
            </a:r>
            <a:r>
              <a:rPr lang="en-US" sz="1400" dirty="0" smtClean="0">
                <a:solidFill>
                  <a:schemeClr val="tx1"/>
                </a:solidFill>
              </a:rPr>
              <a:t>be </a:t>
            </a:r>
            <a:r>
              <a:rPr lang="en-US" sz="1400" dirty="0">
                <a:solidFill>
                  <a:schemeClr val="tx1"/>
                </a:solidFill>
              </a:rPr>
              <a:t>created in e-Builder</a:t>
            </a:r>
          </a:p>
          <a:p>
            <a:pPr marL="685800" lvl="1" indent="-285750">
              <a:buFont typeface="Wingdings" panose="05000000000000000000" pitchFamily="2" charset="2"/>
              <a:buChar char="Ø"/>
            </a:pPr>
            <a:r>
              <a:rPr lang="en-US" sz="1400" dirty="0">
                <a:solidFill>
                  <a:schemeClr val="tx1"/>
                </a:solidFill>
              </a:rPr>
              <a:t>Process design will be executed in order of priority</a:t>
            </a:r>
          </a:p>
          <a:p>
            <a:pPr marL="285750" indent="-285750">
              <a:spcBef>
                <a:spcPts val="1800"/>
              </a:spcBef>
              <a:buFont typeface="Arial" panose="020B0604020202020204" pitchFamily="34" charset="0"/>
              <a:buChar char="•"/>
            </a:pPr>
            <a:r>
              <a:rPr lang="en-US" sz="1400" dirty="0"/>
              <a:t>Continue alignment with MBTA Lean initiative</a:t>
            </a:r>
          </a:p>
          <a:p>
            <a:pPr marL="285750" indent="-285750">
              <a:buFont typeface="Arial" panose="020B0604020202020204" pitchFamily="34" charset="0"/>
              <a:buChar char="•"/>
            </a:pPr>
            <a:r>
              <a:rPr lang="en-US" sz="1400" dirty="0" smtClean="0">
                <a:solidFill>
                  <a:schemeClr val="tx1"/>
                </a:solidFill>
              </a:rPr>
              <a:t>Provide </a:t>
            </a:r>
            <a:r>
              <a:rPr lang="en-US" sz="1400" dirty="0">
                <a:solidFill>
                  <a:schemeClr val="tx1"/>
                </a:solidFill>
              </a:rPr>
              <a:t>an overview of e-Builder implementation to American Council of Engineering Companies of Massachusetts (ACEC/MA) members during their May 23rd </a:t>
            </a:r>
            <a:r>
              <a:rPr lang="en-US" sz="1400" dirty="0" smtClean="0">
                <a:solidFill>
                  <a:schemeClr val="tx1"/>
                </a:solidFill>
              </a:rPr>
              <a:t>session</a:t>
            </a:r>
          </a:p>
          <a:p>
            <a:pPr marL="285750" indent="-285750">
              <a:buFont typeface="Wingdings" panose="05000000000000000000" pitchFamily="2" charset="2"/>
              <a:buChar char="Ø"/>
            </a:pPr>
            <a:endParaRPr lang="en-US" sz="1600" dirty="0">
              <a:solidFill>
                <a:schemeClr val="tx1"/>
              </a:solidFill>
            </a:endParaRPr>
          </a:p>
          <a:p>
            <a:pPr marL="285750" indent="-285750">
              <a:spcBef>
                <a:spcPts val="1800"/>
              </a:spcBef>
              <a:buFont typeface="Arial" panose="020B0604020202020204" pitchFamily="34" charset="0"/>
              <a:buChar char="•"/>
            </a:pPr>
            <a:endParaRPr lang="en-US" sz="1600" u="sng" dirty="0">
              <a:solidFill>
                <a:srgbClr val="FF0000"/>
              </a:solidFill>
            </a:endParaRPr>
          </a:p>
          <a:p>
            <a:pPr lvl="1" indent="0">
              <a:spcBef>
                <a:spcPts val="0"/>
              </a:spcBef>
              <a:buNone/>
            </a:pPr>
            <a:r>
              <a:rPr lang="en-US" u="sng" dirty="0"/>
              <a:t> </a:t>
            </a:r>
          </a:p>
          <a:p>
            <a:endParaRPr lang="en-US" sz="1600" dirty="0"/>
          </a:p>
          <a:p>
            <a:pPr marL="685800" lvl="1" indent="-285750">
              <a:buFont typeface="Wingdings" panose="05000000000000000000" pitchFamily="2" charset="2"/>
              <a:buChar char="Ø"/>
            </a:pPr>
            <a:endParaRPr lang="en-US" sz="1600" dirty="0"/>
          </a:p>
          <a:p>
            <a:pPr marL="685800" lvl="1" indent="-285750">
              <a:buFont typeface="Wingdings" panose="05000000000000000000" pitchFamily="2" charset="2"/>
              <a:buChar char="Ø"/>
            </a:pPr>
            <a:endParaRPr lang="en-US" sz="1600" dirty="0"/>
          </a:p>
          <a:p>
            <a:pPr marL="171450" indent="-171450">
              <a:buFont typeface="Arial" panose="020B0604020202020204" pitchFamily="34" charset="0"/>
              <a:buChar char="•"/>
            </a:pPr>
            <a:endParaRPr lang="en-US" sz="1600" dirty="0"/>
          </a:p>
          <a:p>
            <a:pPr marL="685800" lvl="1" indent="-285750">
              <a:buFont typeface="Wingdings" panose="05000000000000000000" pitchFamily="2" charset="2"/>
              <a:buChar char="Ø"/>
            </a:pPr>
            <a:endParaRPr lang="en-US" sz="1600" dirty="0"/>
          </a:p>
          <a:p>
            <a:endParaRPr lang="en-US" sz="1600" dirty="0"/>
          </a:p>
        </p:txBody>
      </p:sp>
    </p:spTree>
    <p:extLst>
      <p:ext uri="{BB962C8B-B14F-4D97-AF65-F5344CB8AC3E}">
        <p14:creationId xmlns:p14="http://schemas.microsoft.com/office/powerpoint/2010/main" val="20014442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 name="Rectangle 61">
            <a:extLst>
              <a:ext uri="{FF2B5EF4-FFF2-40B4-BE49-F238E27FC236}">
                <a16:creationId xmlns:a16="http://schemas.microsoft.com/office/drawing/2014/main" xmlns="" id="{16F391FC-D577-4A20-8BA6-8E0425AAB012}"/>
              </a:ext>
            </a:extLst>
          </p:cNvPr>
          <p:cNvSpPr/>
          <p:nvPr/>
        </p:nvSpPr>
        <p:spPr>
          <a:xfrm>
            <a:off x="4646815" y="4500229"/>
            <a:ext cx="4081549" cy="229713"/>
          </a:xfrm>
          <a:prstGeom prst="rect">
            <a:avLst/>
          </a:prstGeom>
          <a:solidFill>
            <a:srgbClr val="FF9999"/>
          </a:solidFill>
          <a:ln>
            <a:solidFill>
              <a:srgbClr val="FF505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00" dirty="0">
                <a:solidFill>
                  <a:schemeClr val="tx1"/>
                </a:solidFill>
              </a:rPr>
              <a:t>CMS Decommissioning *</a:t>
            </a:r>
          </a:p>
        </p:txBody>
      </p:sp>
      <p:sp>
        <p:nvSpPr>
          <p:cNvPr id="2" name="Title 1"/>
          <p:cNvSpPr>
            <a:spLocks noGrp="1"/>
          </p:cNvSpPr>
          <p:nvPr>
            <p:ph type="title"/>
          </p:nvPr>
        </p:nvSpPr>
        <p:spPr/>
        <p:txBody>
          <a:bodyPr/>
          <a:lstStyle/>
          <a:p>
            <a:r>
              <a:rPr lang="en-US" dirty="0"/>
              <a:t>High level project roadmap for accelerated implementation:</a:t>
            </a:r>
          </a:p>
        </p:txBody>
      </p:sp>
      <p:sp>
        <p:nvSpPr>
          <p:cNvPr id="3" name="Text Placeholder 2"/>
          <p:cNvSpPr>
            <a:spLocks noGrp="1"/>
          </p:cNvSpPr>
          <p:nvPr>
            <p:ph type="body" sz="quarter" idx="16"/>
          </p:nvPr>
        </p:nvSpPr>
        <p:spPr>
          <a:xfrm>
            <a:off x="449992" y="381000"/>
            <a:ext cx="7309716" cy="228600"/>
          </a:xfrm>
        </p:spPr>
        <p:txBody>
          <a:bodyPr/>
          <a:lstStyle/>
          <a:p>
            <a:r>
              <a:rPr lang="en-US" dirty="0"/>
              <a:t>Project Management Information System Update</a:t>
            </a:r>
          </a:p>
          <a:p>
            <a:endParaRPr lang="en-US" dirty="0"/>
          </a:p>
        </p:txBody>
      </p:sp>
      <p:graphicFrame>
        <p:nvGraphicFramePr>
          <p:cNvPr id="26" name="Content Placeholder 11">
            <a:extLst>
              <a:ext uri="{FF2B5EF4-FFF2-40B4-BE49-F238E27FC236}">
                <a16:creationId xmlns:a16="http://schemas.microsoft.com/office/drawing/2014/main" xmlns="" id="{A667BACA-5B0A-4479-8649-EC02A12A6ACD}"/>
              </a:ext>
            </a:extLst>
          </p:cNvPr>
          <p:cNvGraphicFramePr>
            <a:graphicFrameLocks/>
          </p:cNvGraphicFramePr>
          <p:nvPr>
            <p:extLst/>
          </p:nvPr>
        </p:nvGraphicFramePr>
        <p:xfrm>
          <a:off x="428731" y="1753985"/>
          <a:ext cx="8348664" cy="390699"/>
        </p:xfrm>
        <a:graphic>
          <a:graphicData uri="http://schemas.openxmlformats.org/drawingml/2006/table">
            <a:tbl>
              <a:tblPr firstRow="1" bandRow="1">
                <a:tableStyleId>{5C22544A-7EE6-4342-B048-85BDC9FD1C3A}</a:tableStyleId>
              </a:tblPr>
              <a:tblGrid>
                <a:gridCol w="347861">
                  <a:extLst>
                    <a:ext uri="{9D8B030D-6E8A-4147-A177-3AD203B41FA5}">
                      <a16:colId xmlns:a16="http://schemas.microsoft.com/office/drawing/2014/main" xmlns="" val="2590942748"/>
                    </a:ext>
                  </a:extLst>
                </a:gridCol>
                <a:gridCol w="347861">
                  <a:extLst>
                    <a:ext uri="{9D8B030D-6E8A-4147-A177-3AD203B41FA5}">
                      <a16:colId xmlns:a16="http://schemas.microsoft.com/office/drawing/2014/main" xmlns="" val="70657817"/>
                    </a:ext>
                  </a:extLst>
                </a:gridCol>
                <a:gridCol w="347861">
                  <a:extLst>
                    <a:ext uri="{9D8B030D-6E8A-4147-A177-3AD203B41FA5}">
                      <a16:colId xmlns:a16="http://schemas.microsoft.com/office/drawing/2014/main" xmlns="" val="738522132"/>
                    </a:ext>
                  </a:extLst>
                </a:gridCol>
                <a:gridCol w="347861">
                  <a:extLst>
                    <a:ext uri="{9D8B030D-6E8A-4147-A177-3AD203B41FA5}">
                      <a16:colId xmlns:a16="http://schemas.microsoft.com/office/drawing/2014/main" xmlns="" val="3300546133"/>
                    </a:ext>
                  </a:extLst>
                </a:gridCol>
                <a:gridCol w="347861">
                  <a:extLst>
                    <a:ext uri="{9D8B030D-6E8A-4147-A177-3AD203B41FA5}">
                      <a16:colId xmlns:a16="http://schemas.microsoft.com/office/drawing/2014/main" xmlns="" val="47502129"/>
                    </a:ext>
                  </a:extLst>
                </a:gridCol>
                <a:gridCol w="347861">
                  <a:extLst>
                    <a:ext uri="{9D8B030D-6E8A-4147-A177-3AD203B41FA5}">
                      <a16:colId xmlns:a16="http://schemas.microsoft.com/office/drawing/2014/main" xmlns="" val="4052362861"/>
                    </a:ext>
                  </a:extLst>
                </a:gridCol>
                <a:gridCol w="347861">
                  <a:extLst>
                    <a:ext uri="{9D8B030D-6E8A-4147-A177-3AD203B41FA5}">
                      <a16:colId xmlns:a16="http://schemas.microsoft.com/office/drawing/2014/main" xmlns="" val="764094309"/>
                    </a:ext>
                  </a:extLst>
                </a:gridCol>
                <a:gridCol w="347861">
                  <a:extLst>
                    <a:ext uri="{9D8B030D-6E8A-4147-A177-3AD203B41FA5}">
                      <a16:colId xmlns:a16="http://schemas.microsoft.com/office/drawing/2014/main" xmlns="" val="4223782722"/>
                    </a:ext>
                  </a:extLst>
                </a:gridCol>
                <a:gridCol w="347861">
                  <a:extLst>
                    <a:ext uri="{9D8B030D-6E8A-4147-A177-3AD203B41FA5}">
                      <a16:colId xmlns:a16="http://schemas.microsoft.com/office/drawing/2014/main" xmlns="" val="3735338373"/>
                    </a:ext>
                  </a:extLst>
                </a:gridCol>
                <a:gridCol w="347861">
                  <a:extLst>
                    <a:ext uri="{9D8B030D-6E8A-4147-A177-3AD203B41FA5}">
                      <a16:colId xmlns:a16="http://schemas.microsoft.com/office/drawing/2014/main" xmlns="" val="3219127411"/>
                    </a:ext>
                  </a:extLst>
                </a:gridCol>
                <a:gridCol w="347861">
                  <a:extLst>
                    <a:ext uri="{9D8B030D-6E8A-4147-A177-3AD203B41FA5}">
                      <a16:colId xmlns:a16="http://schemas.microsoft.com/office/drawing/2014/main" xmlns="" val="102036265"/>
                    </a:ext>
                  </a:extLst>
                </a:gridCol>
                <a:gridCol w="347861">
                  <a:extLst>
                    <a:ext uri="{9D8B030D-6E8A-4147-A177-3AD203B41FA5}">
                      <a16:colId xmlns:a16="http://schemas.microsoft.com/office/drawing/2014/main" xmlns="" val="3175842756"/>
                    </a:ext>
                  </a:extLst>
                </a:gridCol>
                <a:gridCol w="347861">
                  <a:extLst>
                    <a:ext uri="{9D8B030D-6E8A-4147-A177-3AD203B41FA5}">
                      <a16:colId xmlns:a16="http://schemas.microsoft.com/office/drawing/2014/main" xmlns="" val="3042746382"/>
                    </a:ext>
                  </a:extLst>
                </a:gridCol>
                <a:gridCol w="347861">
                  <a:extLst>
                    <a:ext uri="{9D8B030D-6E8A-4147-A177-3AD203B41FA5}">
                      <a16:colId xmlns:a16="http://schemas.microsoft.com/office/drawing/2014/main" xmlns="" val="1978960202"/>
                    </a:ext>
                  </a:extLst>
                </a:gridCol>
                <a:gridCol w="347861">
                  <a:extLst>
                    <a:ext uri="{9D8B030D-6E8A-4147-A177-3AD203B41FA5}">
                      <a16:colId xmlns:a16="http://schemas.microsoft.com/office/drawing/2014/main" xmlns="" val="3702668732"/>
                    </a:ext>
                  </a:extLst>
                </a:gridCol>
                <a:gridCol w="347861">
                  <a:extLst>
                    <a:ext uri="{9D8B030D-6E8A-4147-A177-3AD203B41FA5}">
                      <a16:colId xmlns:a16="http://schemas.microsoft.com/office/drawing/2014/main" xmlns="" val="1347228683"/>
                    </a:ext>
                  </a:extLst>
                </a:gridCol>
                <a:gridCol w="347861">
                  <a:extLst>
                    <a:ext uri="{9D8B030D-6E8A-4147-A177-3AD203B41FA5}">
                      <a16:colId xmlns:a16="http://schemas.microsoft.com/office/drawing/2014/main" xmlns="" val="2587777261"/>
                    </a:ext>
                  </a:extLst>
                </a:gridCol>
                <a:gridCol w="347861">
                  <a:extLst>
                    <a:ext uri="{9D8B030D-6E8A-4147-A177-3AD203B41FA5}">
                      <a16:colId xmlns:a16="http://schemas.microsoft.com/office/drawing/2014/main" xmlns="" val="926659685"/>
                    </a:ext>
                  </a:extLst>
                </a:gridCol>
                <a:gridCol w="347861">
                  <a:extLst>
                    <a:ext uri="{9D8B030D-6E8A-4147-A177-3AD203B41FA5}">
                      <a16:colId xmlns:a16="http://schemas.microsoft.com/office/drawing/2014/main" xmlns="" val="1338572771"/>
                    </a:ext>
                  </a:extLst>
                </a:gridCol>
                <a:gridCol w="347861">
                  <a:extLst>
                    <a:ext uri="{9D8B030D-6E8A-4147-A177-3AD203B41FA5}">
                      <a16:colId xmlns:a16="http://schemas.microsoft.com/office/drawing/2014/main" xmlns="" val="2376659925"/>
                    </a:ext>
                  </a:extLst>
                </a:gridCol>
                <a:gridCol w="347861">
                  <a:extLst>
                    <a:ext uri="{9D8B030D-6E8A-4147-A177-3AD203B41FA5}">
                      <a16:colId xmlns:a16="http://schemas.microsoft.com/office/drawing/2014/main" xmlns="" val="4094026604"/>
                    </a:ext>
                  </a:extLst>
                </a:gridCol>
                <a:gridCol w="347861">
                  <a:extLst>
                    <a:ext uri="{9D8B030D-6E8A-4147-A177-3AD203B41FA5}">
                      <a16:colId xmlns:a16="http://schemas.microsoft.com/office/drawing/2014/main" xmlns="" val="397546893"/>
                    </a:ext>
                  </a:extLst>
                </a:gridCol>
                <a:gridCol w="347861">
                  <a:extLst>
                    <a:ext uri="{9D8B030D-6E8A-4147-A177-3AD203B41FA5}">
                      <a16:colId xmlns:a16="http://schemas.microsoft.com/office/drawing/2014/main" xmlns="" val="3329148014"/>
                    </a:ext>
                  </a:extLst>
                </a:gridCol>
                <a:gridCol w="347861">
                  <a:extLst>
                    <a:ext uri="{9D8B030D-6E8A-4147-A177-3AD203B41FA5}">
                      <a16:colId xmlns:a16="http://schemas.microsoft.com/office/drawing/2014/main" xmlns="" val="17391652"/>
                    </a:ext>
                  </a:extLst>
                </a:gridCol>
              </a:tblGrid>
              <a:tr h="390699">
                <a:tc>
                  <a:txBody>
                    <a:bodyPr/>
                    <a:lstStyle/>
                    <a:p>
                      <a:r>
                        <a:rPr lang="en-US" sz="800" b="0" dirty="0">
                          <a:solidFill>
                            <a:schemeClr val="tx1"/>
                          </a:solidFill>
                        </a:rPr>
                        <a:t>Jan</a:t>
                      </a:r>
                    </a:p>
                  </a:txBody>
                  <a:tcPr marR="0" anchor="ctr">
                    <a:solidFill>
                      <a:schemeClr val="bg1">
                        <a:lumMod val="85000"/>
                      </a:schemeClr>
                    </a:solidFill>
                  </a:tcPr>
                </a:tc>
                <a:tc>
                  <a:txBody>
                    <a:bodyPr/>
                    <a:lstStyle/>
                    <a:p>
                      <a:r>
                        <a:rPr lang="en-US" sz="800" b="0" dirty="0">
                          <a:solidFill>
                            <a:schemeClr val="tx1"/>
                          </a:solidFill>
                        </a:rPr>
                        <a:t>Feb</a:t>
                      </a:r>
                    </a:p>
                  </a:txBody>
                  <a:tcPr marR="0" anchor="ctr">
                    <a:solidFill>
                      <a:schemeClr val="bg1">
                        <a:lumMod val="85000"/>
                      </a:schemeClr>
                    </a:solidFill>
                  </a:tcPr>
                </a:tc>
                <a:tc>
                  <a:txBody>
                    <a:bodyPr/>
                    <a:lstStyle/>
                    <a:p>
                      <a:r>
                        <a:rPr lang="en-US" sz="800" b="0" dirty="0">
                          <a:solidFill>
                            <a:schemeClr val="tx1"/>
                          </a:solidFill>
                        </a:rPr>
                        <a:t>Mar</a:t>
                      </a:r>
                    </a:p>
                  </a:txBody>
                  <a:tcPr marR="0" anchor="ctr">
                    <a:solidFill>
                      <a:schemeClr val="bg1">
                        <a:lumMod val="85000"/>
                      </a:schemeClr>
                    </a:solidFill>
                  </a:tcPr>
                </a:tc>
                <a:tc>
                  <a:txBody>
                    <a:bodyPr/>
                    <a:lstStyle/>
                    <a:p>
                      <a:r>
                        <a:rPr lang="en-US" sz="800" b="0" dirty="0">
                          <a:solidFill>
                            <a:schemeClr val="tx1"/>
                          </a:solidFill>
                        </a:rPr>
                        <a:t>Apr</a:t>
                      </a:r>
                    </a:p>
                  </a:txBody>
                  <a:tcPr marR="0" anchor="ctr">
                    <a:solidFill>
                      <a:schemeClr val="bg1">
                        <a:lumMod val="85000"/>
                      </a:schemeClr>
                    </a:solidFill>
                  </a:tcPr>
                </a:tc>
                <a:tc>
                  <a:txBody>
                    <a:bodyPr/>
                    <a:lstStyle/>
                    <a:p>
                      <a:r>
                        <a:rPr lang="en-US" sz="800" b="0" dirty="0">
                          <a:solidFill>
                            <a:schemeClr val="tx1"/>
                          </a:solidFill>
                        </a:rPr>
                        <a:t>May</a:t>
                      </a:r>
                    </a:p>
                  </a:txBody>
                  <a:tcPr marR="0" anchor="ctr">
                    <a:solidFill>
                      <a:schemeClr val="bg1">
                        <a:lumMod val="85000"/>
                      </a:schemeClr>
                    </a:solidFill>
                  </a:tcPr>
                </a:tc>
                <a:tc>
                  <a:txBody>
                    <a:bodyPr/>
                    <a:lstStyle/>
                    <a:p>
                      <a:r>
                        <a:rPr lang="en-US" sz="800" b="0" dirty="0">
                          <a:solidFill>
                            <a:schemeClr val="tx1"/>
                          </a:solidFill>
                        </a:rPr>
                        <a:t>Jun</a:t>
                      </a:r>
                    </a:p>
                  </a:txBody>
                  <a:tcPr marR="0" anchor="ctr">
                    <a:solidFill>
                      <a:schemeClr val="bg1">
                        <a:lumMod val="85000"/>
                      </a:schemeClr>
                    </a:solidFill>
                  </a:tcPr>
                </a:tc>
                <a:tc>
                  <a:txBody>
                    <a:bodyPr/>
                    <a:lstStyle/>
                    <a:p>
                      <a:r>
                        <a:rPr lang="en-US" sz="800" b="0" dirty="0">
                          <a:solidFill>
                            <a:schemeClr val="tx1"/>
                          </a:solidFill>
                        </a:rPr>
                        <a:t>Jul</a:t>
                      </a:r>
                    </a:p>
                  </a:txBody>
                  <a:tcPr marR="0" anchor="ctr">
                    <a:solidFill>
                      <a:schemeClr val="bg1">
                        <a:lumMod val="85000"/>
                      </a:schemeClr>
                    </a:solidFill>
                  </a:tcPr>
                </a:tc>
                <a:tc>
                  <a:txBody>
                    <a:bodyPr/>
                    <a:lstStyle/>
                    <a:p>
                      <a:r>
                        <a:rPr lang="en-US" sz="800" b="0" dirty="0">
                          <a:solidFill>
                            <a:schemeClr val="tx1"/>
                          </a:solidFill>
                        </a:rPr>
                        <a:t>Aug</a:t>
                      </a:r>
                    </a:p>
                  </a:txBody>
                  <a:tcPr marR="0" anchor="ctr">
                    <a:solidFill>
                      <a:schemeClr val="bg1">
                        <a:lumMod val="85000"/>
                      </a:schemeClr>
                    </a:solidFill>
                  </a:tcPr>
                </a:tc>
                <a:tc>
                  <a:txBody>
                    <a:bodyPr/>
                    <a:lstStyle/>
                    <a:p>
                      <a:r>
                        <a:rPr lang="en-US" sz="800" b="0" dirty="0">
                          <a:solidFill>
                            <a:schemeClr val="tx1"/>
                          </a:solidFill>
                        </a:rPr>
                        <a:t>Sep</a:t>
                      </a:r>
                    </a:p>
                  </a:txBody>
                  <a:tcPr marR="0" anchor="ctr">
                    <a:solidFill>
                      <a:schemeClr val="bg1">
                        <a:lumMod val="85000"/>
                      </a:schemeClr>
                    </a:solidFill>
                  </a:tcPr>
                </a:tc>
                <a:tc>
                  <a:txBody>
                    <a:bodyPr/>
                    <a:lstStyle/>
                    <a:p>
                      <a:r>
                        <a:rPr lang="en-US" sz="800" b="0" dirty="0">
                          <a:solidFill>
                            <a:schemeClr val="tx1"/>
                          </a:solidFill>
                        </a:rPr>
                        <a:t>Oct</a:t>
                      </a:r>
                    </a:p>
                  </a:txBody>
                  <a:tcPr marR="0" anchor="ctr">
                    <a:solidFill>
                      <a:schemeClr val="bg1">
                        <a:lumMod val="85000"/>
                      </a:schemeClr>
                    </a:solidFill>
                  </a:tcPr>
                </a:tc>
                <a:tc>
                  <a:txBody>
                    <a:bodyPr/>
                    <a:lstStyle/>
                    <a:p>
                      <a:r>
                        <a:rPr lang="en-US" sz="800" b="0" dirty="0">
                          <a:solidFill>
                            <a:schemeClr val="tx1"/>
                          </a:solidFill>
                        </a:rPr>
                        <a:t>Nov</a:t>
                      </a:r>
                    </a:p>
                  </a:txBody>
                  <a:tcPr marR="0" anchor="ctr">
                    <a:solidFill>
                      <a:schemeClr val="bg1">
                        <a:lumMod val="85000"/>
                      </a:schemeClr>
                    </a:solidFill>
                  </a:tcPr>
                </a:tc>
                <a:tc>
                  <a:txBody>
                    <a:bodyPr/>
                    <a:lstStyle/>
                    <a:p>
                      <a:r>
                        <a:rPr lang="en-US" sz="800" b="0" dirty="0">
                          <a:solidFill>
                            <a:schemeClr val="tx1"/>
                          </a:solidFill>
                        </a:rPr>
                        <a:t>Dec</a:t>
                      </a:r>
                    </a:p>
                  </a:txBody>
                  <a:tcPr marR="0" anchor="ctr">
                    <a:solidFill>
                      <a:schemeClr val="bg1">
                        <a:lumMod val="85000"/>
                      </a:schemeClr>
                    </a:solidFill>
                  </a:tcPr>
                </a:tc>
                <a:tc>
                  <a:txBody>
                    <a:bodyPr/>
                    <a:lstStyle/>
                    <a:p>
                      <a:r>
                        <a:rPr lang="en-US" sz="800" b="0" dirty="0">
                          <a:solidFill>
                            <a:schemeClr val="tx1"/>
                          </a:solidFill>
                        </a:rPr>
                        <a:t>Jan</a:t>
                      </a:r>
                    </a:p>
                  </a:txBody>
                  <a:tcPr marR="0" anchor="ctr">
                    <a:solidFill>
                      <a:schemeClr val="bg1">
                        <a:lumMod val="85000"/>
                      </a:schemeClr>
                    </a:solidFill>
                  </a:tcPr>
                </a:tc>
                <a:tc>
                  <a:txBody>
                    <a:bodyPr/>
                    <a:lstStyle/>
                    <a:p>
                      <a:r>
                        <a:rPr lang="en-US" sz="800" b="0" dirty="0">
                          <a:solidFill>
                            <a:schemeClr val="tx1"/>
                          </a:solidFill>
                        </a:rPr>
                        <a:t>Feb</a:t>
                      </a:r>
                    </a:p>
                  </a:txBody>
                  <a:tcPr marR="0" anchor="ctr">
                    <a:solidFill>
                      <a:schemeClr val="bg1">
                        <a:lumMod val="85000"/>
                      </a:schemeClr>
                    </a:solidFill>
                  </a:tcPr>
                </a:tc>
                <a:tc>
                  <a:txBody>
                    <a:bodyPr/>
                    <a:lstStyle/>
                    <a:p>
                      <a:r>
                        <a:rPr lang="en-US" sz="800" b="0" dirty="0">
                          <a:solidFill>
                            <a:schemeClr val="tx1"/>
                          </a:solidFill>
                        </a:rPr>
                        <a:t>Mar</a:t>
                      </a:r>
                    </a:p>
                  </a:txBody>
                  <a:tcPr marR="0" anchor="ctr">
                    <a:solidFill>
                      <a:schemeClr val="bg1">
                        <a:lumMod val="85000"/>
                      </a:schemeClr>
                    </a:solidFill>
                  </a:tcPr>
                </a:tc>
                <a:tc>
                  <a:txBody>
                    <a:bodyPr/>
                    <a:lstStyle/>
                    <a:p>
                      <a:r>
                        <a:rPr lang="en-US" sz="800" b="0" dirty="0">
                          <a:solidFill>
                            <a:schemeClr val="tx1"/>
                          </a:solidFill>
                        </a:rPr>
                        <a:t>Apr</a:t>
                      </a:r>
                    </a:p>
                  </a:txBody>
                  <a:tcPr marR="0" anchor="ctr">
                    <a:solidFill>
                      <a:schemeClr val="bg1">
                        <a:lumMod val="85000"/>
                      </a:schemeClr>
                    </a:solidFill>
                  </a:tcPr>
                </a:tc>
                <a:tc>
                  <a:txBody>
                    <a:bodyPr/>
                    <a:lstStyle/>
                    <a:p>
                      <a:r>
                        <a:rPr lang="en-US" sz="800" b="0" dirty="0">
                          <a:solidFill>
                            <a:schemeClr val="tx1"/>
                          </a:solidFill>
                        </a:rPr>
                        <a:t>May</a:t>
                      </a:r>
                    </a:p>
                  </a:txBody>
                  <a:tcPr marR="0" anchor="ctr">
                    <a:solidFill>
                      <a:schemeClr val="bg1">
                        <a:lumMod val="85000"/>
                      </a:schemeClr>
                    </a:solidFill>
                  </a:tcPr>
                </a:tc>
                <a:tc>
                  <a:txBody>
                    <a:bodyPr/>
                    <a:lstStyle/>
                    <a:p>
                      <a:r>
                        <a:rPr lang="en-US" sz="800" b="0" dirty="0">
                          <a:solidFill>
                            <a:schemeClr val="tx1"/>
                          </a:solidFill>
                        </a:rPr>
                        <a:t>Jun</a:t>
                      </a:r>
                    </a:p>
                  </a:txBody>
                  <a:tcPr marR="0" anchor="ctr">
                    <a:solidFill>
                      <a:schemeClr val="bg1">
                        <a:lumMod val="85000"/>
                      </a:schemeClr>
                    </a:solidFill>
                  </a:tcPr>
                </a:tc>
                <a:tc>
                  <a:txBody>
                    <a:bodyPr/>
                    <a:lstStyle/>
                    <a:p>
                      <a:r>
                        <a:rPr lang="en-US" sz="800" b="0" dirty="0">
                          <a:solidFill>
                            <a:schemeClr val="tx1"/>
                          </a:solidFill>
                        </a:rPr>
                        <a:t>Jul</a:t>
                      </a:r>
                    </a:p>
                  </a:txBody>
                  <a:tcPr marR="0" anchor="ctr">
                    <a:solidFill>
                      <a:schemeClr val="bg1">
                        <a:lumMod val="85000"/>
                      </a:schemeClr>
                    </a:solidFill>
                  </a:tcPr>
                </a:tc>
                <a:tc>
                  <a:txBody>
                    <a:bodyPr/>
                    <a:lstStyle/>
                    <a:p>
                      <a:r>
                        <a:rPr lang="en-US" sz="800" b="0" dirty="0">
                          <a:solidFill>
                            <a:schemeClr val="tx1"/>
                          </a:solidFill>
                        </a:rPr>
                        <a:t>Aug</a:t>
                      </a:r>
                    </a:p>
                  </a:txBody>
                  <a:tcPr marR="0" anchor="ctr">
                    <a:solidFill>
                      <a:schemeClr val="bg1">
                        <a:lumMod val="85000"/>
                      </a:schemeClr>
                    </a:solidFill>
                  </a:tcPr>
                </a:tc>
                <a:tc>
                  <a:txBody>
                    <a:bodyPr/>
                    <a:lstStyle/>
                    <a:p>
                      <a:r>
                        <a:rPr lang="en-US" sz="800" b="0" dirty="0">
                          <a:solidFill>
                            <a:schemeClr val="tx1"/>
                          </a:solidFill>
                        </a:rPr>
                        <a:t>Sep</a:t>
                      </a:r>
                    </a:p>
                  </a:txBody>
                  <a:tcPr marR="0" anchor="ctr">
                    <a:solidFill>
                      <a:schemeClr val="bg1">
                        <a:lumMod val="85000"/>
                      </a:schemeClr>
                    </a:solidFill>
                  </a:tcPr>
                </a:tc>
                <a:tc>
                  <a:txBody>
                    <a:bodyPr/>
                    <a:lstStyle/>
                    <a:p>
                      <a:r>
                        <a:rPr lang="en-US" sz="800" b="0" dirty="0">
                          <a:solidFill>
                            <a:schemeClr val="tx1"/>
                          </a:solidFill>
                        </a:rPr>
                        <a:t>Oct</a:t>
                      </a:r>
                    </a:p>
                  </a:txBody>
                  <a:tcPr marR="0" anchor="ctr">
                    <a:solidFill>
                      <a:schemeClr val="bg1">
                        <a:lumMod val="85000"/>
                      </a:schemeClr>
                    </a:solidFill>
                  </a:tcPr>
                </a:tc>
                <a:tc>
                  <a:txBody>
                    <a:bodyPr/>
                    <a:lstStyle/>
                    <a:p>
                      <a:r>
                        <a:rPr lang="en-US" sz="800" b="0" dirty="0">
                          <a:solidFill>
                            <a:schemeClr val="tx1"/>
                          </a:solidFill>
                        </a:rPr>
                        <a:t>Nov</a:t>
                      </a:r>
                    </a:p>
                  </a:txBody>
                  <a:tcPr marR="0" anchor="ctr">
                    <a:solidFill>
                      <a:schemeClr val="bg1">
                        <a:lumMod val="85000"/>
                      </a:schemeClr>
                    </a:solidFill>
                  </a:tcPr>
                </a:tc>
                <a:tc>
                  <a:txBody>
                    <a:bodyPr/>
                    <a:lstStyle/>
                    <a:p>
                      <a:r>
                        <a:rPr lang="en-US" sz="800" b="0" dirty="0">
                          <a:solidFill>
                            <a:schemeClr val="tx1"/>
                          </a:solidFill>
                        </a:rPr>
                        <a:t>Dec</a:t>
                      </a:r>
                    </a:p>
                  </a:txBody>
                  <a:tcPr marR="0" anchor="ctr">
                    <a:solidFill>
                      <a:schemeClr val="bg1">
                        <a:lumMod val="85000"/>
                      </a:schemeClr>
                    </a:solidFill>
                  </a:tcPr>
                </a:tc>
                <a:extLst>
                  <a:ext uri="{0D108BD9-81ED-4DB2-BD59-A6C34878D82A}">
                    <a16:rowId xmlns:a16="http://schemas.microsoft.com/office/drawing/2014/main" xmlns="" val="980119427"/>
                  </a:ext>
                </a:extLst>
              </a:tr>
            </a:tbl>
          </a:graphicData>
        </a:graphic>
      </p:graphicFrame>
      <p:sp>
        <p:nvSpPr>
          <p:cNvPr id="27" name="TextBox 26">
            <a:extLst>
              <a:ext uri="{FF2B5EF4-FFF2-40B4-BE49-F238E27FC236}">
                <a16:creationId xmlns:a16="http://schemas.microsoft.com/office/drawing/2014/main" xmlns="" id="{F2295B77-9A60-4A72-BD0C-DFAFACF42697}"/>
              </a:ext>
            </a:extLst>
          </p:cNvPr>
          <p:cNvSpPr txBox="1"/>
          <p:nvPr/>
        </p:nvSpPr>
        <p:spPr>
          <a:xfrm>
            <a:off x="2114465" y="1385851"/>
            <a:ext cx="838691" cy="369332"/>
          </a:xfrm>
          <a:prstGeom prst="rect">
            <a:avLst/>
          </a:prstGeom>
          <a:noFill/>
        </p:spPr>
        <p:txBody>
          <a:bodyPr wrap="none" rtlCol="0">
            <a:spAutoFit/>
          </a:bodyPr>
          <a:lstStyle/>
          <a:p>
            <a:pPr marL="342900" indent="-342900"/>
            <a:r>
              <a:rPr lang="en-US" b="1" u="sng" dirty="0">
                <a:latin typeface="+mj-lt"/>
              </a:rPr>
              <a:t>2018</a:t>
            </a:r>
          </a:p>
        </p:txBody>
      </p:sp>
      <p:sp>
        <p:nvSpPr>
          <p:cNvPr id="28" name="TextBox 27">
            <a:extLst>
              <a:ext uri="{FF2B5EF4-FFF2-40B4-BE49-F238E27FC236}">
                <a16:creationId xmlns:a16="http://schemas.microsoft.com/office/drawing/2014/main" xmlns="" id="{F090A91D-BB77-4771-91D9-2BDF272CB0C7}"/>
              </a:ext>
            </a:extLst>
          </p:cNvPr>
          <p:cNvSpPr txBox="1"/>
          <p:nvPr/>
        </p:nvSpPr>
        <p:spPr>
          <a:xfrm>
            <a:off x="6277335" y="1394164"/>
            <a:ext cx="838691" cy="369332"/>
          </a:xfrm>
          <a:prstGeom prst="rect">
            <a:avLst/>
          </a:prstGeom>
          <a:noFill/>
        </p:spPr>
        <p:txBody>
          <a:bodyPr wrap="none" rtlCol="0">
            <a:spAutoFit/>
          </a:bodyPr>
          <a:lstStyle/>
          <a:p>
            <a:pPr marL="342900" indent="-342900"/>
            <a:r>
              <a:rPr lang="en-US" b="1" u="sng" dirty="0">
                <a:latin typeface="+mj-lt"/>
              </a:rPr>
              <a:t>2019</a:t>
            </a:r>
          </a:p>
        </p:txBody>
      </p:sp>
      <p:sp>
        <p:nvSpPr>
          <p:cNvPr id="30" name="Rectangle 29">
            <a:extLst>
              <a:ext uri="{FF2B5EF4-FFF2-40B4-BE49-F238E27FC236}">
                <a16:creationId xmlns:a16="http://schemas.microsoft.com/office/drawing/2014/main" xmlns="" id="{C0113B3A-0156-4191-8F51-4F74F7620DF3}"/>
              </a:ext>
            </a:extLst>
          </p:cNvPr>
          <p:cNvSpPr/>
          <p:nvPr/>
        </p:nvSpPr>
        <p:spPr>
          <a:xfrm>
            <a:off x="389034" y="2199853"/>
            <a:ext cx="1075812" cy="65368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00" dirty="0"/>
              <a:t>Projects, Documents, Roles, Project Creation</a:t>
            </a:r>
          </a:p>
        </p:txBody>
      </p:sp>
      <p:sp>
        <p:nvSpPr>
          <p:cNvPr id="31" name="Rectangle 30">
            <a:extLst>
              <a:ext uri="{FF2B5EF4-FFF2-40B4-BE49-F238E27FC236}">
                <a16:creationId xmlns:a16="http://schemas.microsoft.com/office/drawing/2014/main" xmlns="" id="{68D819A3-3564-437A-BBD1-8493F1B802C0}"/>
              </a:ext>
            </a:extLst>
          </p:cNvPr>
          <p:cNvSpPr/>
          <p:nvPr/>
        </p:nvSpPr>
        <p:spPr>
          <a:xfrm>
            <a:off x="768927" y="3083689"/>
            <a:ext cx="1744374" cy="34505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00" dirty="0"/>
              <a:t>Cost Structure</a:t>
            </a:r>
          </a:p>
        </p:txBody>
      </p:sp>
      <p:sp>
        <p:nvSpPr>
          <p:cNvPr id="33" name="Rectangle 32">
            <a:extLst>
              <a:ext uri="{FF2B5EF4-FFF2-40B4-BE49-F238E27FC236}">
                <a16:creationId xmlns:a16="http://schemas.microsoft.com/office/drawing/2014/main" xmlns="" id="{1CC48CB2-F180-419E-9499-172BDEA3735A}"/>
              </a:ext>
            </a:extLst>
          </p:cNvPr>
          <p:cNvSpPr/>
          <p:nvPr/>
        </p:nvSpPr>
        <p:spPr>
          <a:xfrm>
            <a:off x="1505806" y="2208164"/>
            <a:ext cx="3064157" cy="342498"/>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00" dirty="0"/>
              <a:t>Data Migration and Schedule</a:t>
            </a:r>
          </a:p>
        </p:txBody>
      </p:sp>
      <p:sp>
        <p:nvSpPr>
          <p:cNvPr id="34" name="Rectangle 33">
            <a:extLst>
              <a:ext uri="{FF2B5EF4-FFF2-40B4-BE49-F238E27FC236}">
                <a16:creationId xmlns:a16="http://schemas.microsoft.com/office/drawing/2014/main" xmlns="" id="{FA2D406E-224B-4365-A49E-2A191E3B1AD7}"/>
              </a:ext>
            </a:extLst>
          </p:cNvPr>
          <p:cNvSpPr/>
          <p:nvPr/>
        </p:nvSpPr>
        <p:spPr>
          <a:xfrm>
            <a:off x="2558264" y="3081596"/>
            <a:ext cx="1981824" cy="342498"/>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00" dirty="0"/>
              <a:t>Cost Processes</a:t>
            </a:r>
          </a:p>
        </p:txBody>
      </p:sp>
      <p:sp>
        <p:nvSpPr>
          <p:cNvPr id="36" name="Rectangle 35">
            <a:extLst>
              <a:ext uri="{FF2B5EF4-FFF2-40B4-BE49-F238E27FC236}">
                <a16:creationId xmlns:a16="http://schemas.microsoft.com/office/drawing/2014/main" xmlns="" id="{66B1CD67-828E-4B28-B1D5-DD8C36B18684}"/>
              </a:ext>
            </a:extLst>
          </p:cNvPr>
          <p:cNvSpPr/>
          <p:nvPr/>
        </p:nvSpPr>
        <p:spPr>
          <a:xfrm>
            <a:off x="4622873" y="3541380"/>
            <a:ext cx="4130662" cy="342498"/>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00" dirty="0"/>
              <a:t>Integration</a:t>
            </a:r>
          </a:p>
        </p:txBody>
      </p:sp>
      <p:sp>
        <p:nvSpPr>
          <p:cNvPr id="37" name="Rectangle 36">
            <a:extLst>
              <a:ext uri="{FF2B5EF4-FFF2-40B4-BE49-F238E27FC236}">
                <a16:creationId xmlns:a16="http://schemas.microsoft.com/office/drawing/2014/main" xmlns="" id="{BDDF5929-64AB-4AB3-A74A-B5D711C45377}"/>
              </a:ext>
            </a:extLst>
          </p:cNvPr>
          <p:cNvSpPr/>
          <p:nvPr/>
        </p:nvSpPr>
        <p:spPr>
          <a:xfrm>
            <a:off x="4634086" y="2211144"/>
            <a:ext cx="2408465" cy="342498"/>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00" dirty="0"/>
              <a:t>Design Processes</a:t>
            </a:r>
          </a:p>
        </p:txBody>
      </p:sp>
      <p:sp>
        <p:nvSpPr>
          <p:cNvPr id="38" name="Rectangle 37">
            <a:extLst>
              <a:ext uri="{FF2B5EF4-FFF2-40B4-BE49-F238E27FC236}">
                <a16:creationId xmlns:a16="http://schemas.microsoft.com/office/drawing/2014/main" xmlns="" id="{8AA9C491-F526-4665-AD4F-A5A760C4BEDB}"/>
              </a:ext>
            </a:extLst>
          </p:cNvPr>
          <p:cNvSpPr/>
          <p:nvPr/>
        </p:nvSpPr>
        <p:spPr>
          <a:xfrm>
            <a:off x="3252707" y="2629781"/>
            <a:ext cx="2427536" cy="342498"/>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00" dirty="0"/>
              <a:t>Construction and Field Management</a:t>
            </a:r>
          </a:p>
        </p:txBody>
      </p:sp>
      <p:sp>
        <p:nvSpPr>
          <p:cNvPr id="39" name="Rectangle 38">
            <a:extLst>
              <a:ext uri="{FF2B5EF4-FFF2-40B4-BE49-F238E27FC236}">
                <a16:creationId xmlns:a16="http://schemas.microsoft.com/office/drawing/2014/main" xmlns="" id="{4472F652-C95D-408B-9FF0-47964E954D04}"/>
              </a:ext>
            </a:extLst>
          </p:cNvPr>
          <p:cNvSpPr/>
          <p:nvPr/>
        </p:nvSpPr>
        <p:spPr>
          <a:xfrm>
            <a:off x="4606247" y="3093937"/>
            <a:ext cx="2682280" cy="342498"/>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00" dirty="0"/>
              <a:t>Capital Planning</a:t>
            </a:r>
          </a:p>
        </p:txBody>
      </p:sp>
      <p:sp>
        <p:nvSpPr>
          <p:cNvPr id="59" name="TextBox 58">
            <a:extLst>
              <a:ext uri="{FF2B5EF4-FFF2-40B4-BE49-F238E27FC236}">
                <a16:creationId xmlns:a16="http://schemas.microsoft.com/office/drawing/2014/main" xmlns="" id="{168DBE06-C65E-40E7-BF30-EC4AE5782392}"/>
              </a:ext>
            </a:extLst>
          </p:cNvPr>
          <p:cNvSpPr txBox="1"/>
          <p:nvPr/>
        </p:nvSpPr>
        <p:spPr>
          <a:xfrm>
            <a:off x="3651892" y="4742325"/>
            <a:ext cx="1646468" cy="400110"/>
          </a:xfrm>
          <a:prstGeom prst="rect">
            <a:avLst/>
          </a:prstGeom>
          <a:noFill/>
        </p:spPr>
        <p:txBody>
          <a:bodyPr wrap="square" rtlCol="0">
            <a:spAutoFit/>
          </a:bodyPr>
          <a:lstStyle/>
          <a:p>
            <a:pPr indent="-342900" algn="ctr"/>
            <a:r>
              <a:rPr lang="en-US" sz="1000" dirty="0">
                <a:latin typeface="+mj-lt"/>
              </a:rPr>
              <a:t>Discontinue CMS Use</a:t>
            </a:r>
          </a:p>
          <a:p>
            <a:pPr indent="-342900" algn="ctr"/>
            <a:r>
              <a:rPr lang="en-US" sz="1000" dirty="0">
                <a:latin typeface="+mj-lt"/>
              </a:rPr>
              <a:t>(end of 2018)</a:t>
            </a:r>
          </a:p>
        </p:txBody>
      </p:sp>
      <p:sp>
        <p:nvSpPr>
          <p:cNvPr id="63" name="Star: 5 Points 27">
            <a:extLst>
              <a:ext uri="{FF2B5EF4-FFF2-40B4-BE49-F238E27FC236}">
                <a16:creationId xmlns:a16="http://schemas.microsoft.com/office/drawing/2014/main" xmlns="" id="{D1D0DCBE-ED42-430E-8CFA-30CE6C225256}"/>
              </a:ext>
            </a:extLst>
          </p:cNvPr>
          <p:cNvSpPr/>
          <p:nvPr/>
        </p:nvSpPr>
        <p:spPr>
          <a:xfrm>
            <a:off x="8618334" y="4032963"/>
            <a:ext cx="243840" cy="239918"/>
          </a:xfrm>
          <a:prstGeom prst="star5">
            <a:avLst/>
          </a:prstGeom>
          <a:solidFill>
            <a:srgbClr val="FFFF00"/>
          </a:solidFill>
          <a:ln>
            <a:solidFill>
              <a:srgbClr val="FF99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TextBox 63">
            <a:extLst>
              <a:ext uri="{FF2B5EF4-FFF2-40B4-BE49-F238E27FC236}">
                <a16:creationId xmlns:a16="http://schemas.microsoft.com/office/drawing/2014/main" xmlns="" id="{47C6E8F8-F28D-4B04-8F0F-B6E703DDD837}"/>
              </a:ext>
            </a:extLst>
          </p:cNvPr>
          <p:cNvSpPr txBox="1"/>
          <p:nvPr/>
        </p:nvSpPr>
        <p:spPr>
          <a:xfrm>
            <a:off x="7037713" y="4007488"/>
            <a:ext cx="1472555" cy="400110"/>
          </a:xfrm>
          <a:prstGeom prst="rect">
            <a:avLst/>
          </a:prstGeom>
          <a:noFill/>
        </p:spPr>
        <p:txBody>
          <a:bodyPr wrap="square" rtlCol="0">
            <a:spAutoFit/>
          </a:bodyPr>
          <a:lstStyle/>
          <a:p>
            <a:pPr indent="-342900" algn="ctr"/>
            <a:r>
              <a:rPr lang="en-US" sz="1000" dirty="0">
                <a:latin typeface="+mj-lt"/>
              </a:rPr>
              <a:t>Full Implementation (end of 2019)</a:t>
            </a:r>
          </a:p>
        </p:txBody>
      </p:sp>
      <p:sp>
        <p:nvSpPr>
          <p:cNvPr id="65" name="TextBox 64">
            <a:extLst>
              <a:ext uri="{FF2B5EF4-FFF2-40B4-BE49-F238E27FC236}">
                <a16:creationId xmlns:a16="http://schemas.microsoft.com/office/drawing/2014/main" xmlns="" id="{8C8A6946-F382-4F52-A6E3-2CD6AED85213}"/>
              </a:ext>
            </a:extLst>
          </p:cNvPr>
          <p:cNvSpPr txBox="1"/>
          <p:nvPr/>
        </p:nvSpPr>
        <p:spPr>
          <a:xfrm>
            <a:off x="495936" y="5104165"/>
            <a:ext cx="1992552" cy="707886"/>
          </a:xfrm>
          <a:prstGeom prst="rect">
            <a:avLst/>
          </a:prstGeom>
          <a:noFill/>
        </p:spPr>
        <p:txBody>
          <a:bodyPr wrap="square" rtlCol="0">
            <a:spAutoFit/>
          </a:bodyPr>
          <a:lstStyle/>
          <a:p>
            <a:pPr indent="-342900"/>
            <a:r>
              <a:rPr lang="en-US" sz="1000" u="sng" dirty="0">
                <a:latin typeface="+mj-lt"/>
              </a:rPr>
              <a:t>3 Implementation Streams:</a:t>
            </a:r>
          </a:p>
          <a:p>
            <a:pPr indent="-182880">
              <a:buFont typeface="Arial" panose="020B0604020202020204" pitchFamily="34" charset="0"/>
              <a:buChar char="•"/>
            </a:pPr>
            <a:r>
              <a:rPr lang="en-US" sz="1000" dirty="0">
                <a:latin typeface="+mj-lt"/>
              </a:rPr>
              <a:t>Data </a:t>
            </a:r>
            <a:r>
              <a:rPr lang="en-US" sz="1000" dirty="0" smtClean="0">
                <a:latin typeface="+mj-lt"/>
              </a:rPr>
              <a:t>Migration</a:t>
            </a:r>
          </a:p>
          <a:p>
            <a:pPr indent="-182880">
              <a:buFont typeface="Arial" panose="020B0604020202020204" pitchFamily="34" charset="0"/>
              <a:buChar char="•"/>
            </a:pPr>
            <a:r>
              <a:rPr lang="en-US" sz="1000" dirty="0" smtClean="0">
                <a:latin typeface="+mj-lt"/>
              </a:rPr>
              <a:t>Business Processes</a:t>
            </a:r>
            <a:endParaRPr lang="en-US" sz="1000" dirty="0">
              <a:latin typeface="+mj-lt"/>
            </a:endParaRPr>
          </a:p>
          <a:p>
            <a:pPr indent="-182880">
              <a:buFont typeface="Arial" panose="020B0604020202020204" pitchFamily="34" charset="0"/>
              <a:buChar char="•"/>
            </a:pPr>
            <a:r>
              <a:rPr lang="en-US" sz="1000" dirty="0" smtClean="0">
                <a:latin typeface="+mj-lt"/>
              </a:rPr>
              <a:t>Integration</a:t>
            </a:r>
            <a:endParaRPr lang="en-US" sz="1000" dirty="0">
              <a:latin typeface="+mj-lt"/>
            </a:endParaRPr>
          </a:p>
        </p:txBody>
      </p:sp>
      <p:sp>
        <p:nvSpPr>
          <p:cNvPr id="66" name="TextBox 65">
            <a:extLst>
              <a:ext uri="{FF2B5EF4-FFF2-40B4-BE49-F238E27FC236}">
                <a16:creationId xmlns:a16="http://schemas.microsoft.com/office/drawing/2014/main" xmlns="" id="{158D4980-89EB-4765-9D35-05197E66F56F}"/>
              </a:ext>
            </a:extLst>
          </p:cNvPr>
          <p:cNvSpPr txBox="1"/>
          <p:nvPr/>
        </p:nvSpPr>
        <p:spPr>
          <a:xfrm>
            <a:off x="6016336" y="4753820"/>
            <a:ext cx="2917827" cy="246221"/>
          </a:xfrm>
          <a:prstGeom prst="rect">
            <a:avLst/>
          </a:prstGeom>
          <a:noFill/>
        </p:spPr>
        <p:txBody>
          <a:bodyPr wrap="square" rtlCol="0">
            <a:spAutoFit/>
          </a:bodyPr>
          <a:lstStyle/>
          <a:p>
            <a:pPr indent="-342900" algn="ctr"/>
            <a:r>
              <a:rPr lang="en-US" sz="1000" dirty="0">
                <a:latin typeface="+mj-lt"/>
              </a:rPr>
              <a:t>*Keep database for Historical Info Only</a:t>
            </a:r>
          </a:p>
        </p:txBody>
      </p:sp>
      <p:sp>
        <p:nvSpPr>
          <p:cNvPr id="58" name="Star: 5 Points 1">
            <a:extLst>
              <a:ext uri="{FF2B5EF4-FFF2-40B4-BE49-F238E27FC236}">
                <a16:creationId xmlns:a16="http://schemas.microsoft.com/office/drawing/2014/main" xmlns="" id="{CD21006D-484A-4CFB-AABB-1B6CAA4F75AE}"/>
              </a:ext>
            </a:extLst>
          </p:cNvPr>
          <p:cNvSpPr/>
          <p:nvPr/>
        </p:nvSpPr>
        <p:spPr>
          <a:xfrm>
            <a:off x="4344063" y="4467685"/>
            <a:ext cx="243840" cy="239918"/>
          </a:xfrm>
          <a:prstGeom prst="star5">
            <a:avLst/>
          </a:prstGeom>
          <a:solidFill>
            <a:srgbClr val="FFFF00"/>
          </a:solidFill>
          <a:ln>
            <a:solidFill>
              <a:srgbClr val="FF99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xmlns="" id="{E126A5A7-1291-463E-9FD8-64D0E9E7883C}"/>
              </a:ext>
            </a:extLst>
          </p:cNvPr>
          <p:cNvSpPr/>
          <p:nvPr/>
        </p:nvSpPr>
        <p:spPr>
          <a:xfrm>
            <a:off x="1579418" y="4510687"/>
            <a:ext cx="2744378" cy="210941"/>
          </a:xfrm>
          <a:prstGeom prst="rect">
            <a:avLst/>
          </a:prstGeom>
          <a:solidFill>
            <a:srgbClr val="FF9999"/>
          </a:solidFill>
          <a:ln>
            <a:solidFill>
              <a:srgbClr val="FF505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00" dirty="0">
                <a:solidFill>
                  <a:schemeClr val="tx1"/>
                </a:solidFill>
              </a:rPr>
              <a:t>CMS </a:t>
            </a:r>
            <a:r>
              <a:rPr lang="en-US" sz="1000" dirty="0" smtClean="0">
                <a:solidFill>
                  <a:schemeClr val="tx1"/>
                </a:solidFill>
              </a:rPr>
              <a:t>Decommissioning Planning</a:t>
            </a:r>
            <a:endParaRPr lang="en-US" sz="1000" dirty="0">
              <a:solidFill>
                <a:schemeClr val="tx1"/>
              </a:solidFill>
            </a:endParaRPr>
          </a:p>
        </p:txBody>
      </p:sp>
      <p:cxnSp>
        <p:nvCxnSpPr>
          <p:cNvPr id="6" name="Straight Connector 5"/>
          <p:cNvCxnSpPr/>
          <p:nvPr/>
        </p:nvCxnSpPr>
        <p:spPr>
          <a:xfrm flipH="1">
            <a:off x="2493818" y="2119745"/>
            <a:ext cx="16626" cy="2385753"/>
          </a:xfrm>
          <a:prstGeom prst="line">
            <a:avLst/>
          </a:prstGeom>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448888" y="3923609"/>
            <a:ext cx="2036618" cy="2743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Phase 1</a:t>
            </a:r>
            <a:endParaRPr lang="en-US" sz="1200" dirty="0"/>
          </a:p>
        </p:txBody>
      </p:sp>
      <p:sp>
        <p:nvSpPr>
          <p:cNvPr id="25" name="Arrow: Notched Right 73">
            <a:extLst>
              <a:ext uri="{FF2B5EF4-FFF2-40B4-BE49-F238E27FC236}">
                <a16:creationId xmlns:a16="http://schemas.microsoft.com/office/drawing/2014/main" xmlns="" id="{3708709D-80E5-4577-9A37-FBEF621248A3}"/>
              </a:ext>
            </a:extLst>
          </p:cNvPr>
          <p:cNvSpPr/>
          <p:nvPr/>
        </p:nvSpPr>
        <p:spPr>
          <a:xfrm>
            <a:off x="8440746" y="3443451"/>
            <a:ext cx="588316" cy="539827"/>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a:t>
            </a:r>
            <a:endParaRPr lang="en-US" dirty="0">
              <a:solidFill>
                <a:schemeClr val="tx1"/>
              </a:solidFill>
            </a:endParaRPr>
          </a:p>
        </p:txBody>
      </p:sp>
      <p:sp>
        <p:nvSpPr>
          <p:cNvPr id="29" name="Arrow: Notched Right 73">
            <a:extLst>
              <a:ext uri="{FF2B5EF4-FFF2-40B4-BE49-F238E27FC236}">
                <a16:creationId xmlns:a16="http://schemas.microsoft.com/office/drawing/2014/main" xmlns="" id="{3708709D-80E5-4577-9A37-FBEF621248A3}"/>
              </a:ext>
            </a:extLst>
          </p:cNvPr>
          <p:cNvSpPr/>
          <p:nvPr/>
        </p:nvSpPr>
        <p:spPr>
          <a:xfrm>
            <a:off x="8424120" y="4341226"/>
            <a:ext cx="588316" cy="539827"/>
          </a:xfrm>
          <a:prstGeom prst="notchedRightArrow">
            <a:avLst/>
          </a:prstGeom>
          <a:solidFill>
            <a:srgbClr val="FF9999"/>
          </a:solidFill>
          <a:ln>
            <a:solidFill>
              <a:srgbClr val="FF505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00" b="1" dirty="0">
                <a:solidFill>
                  <a:schemeClr val="tx1"/>
                </a:solidFill>
              </a:rPr>
              <a:t>?</a:t>
            </a:r>
          </a:p>
        </p:txBody>
      </p:sp>
    </p:spTree>
    <p:extLst>
      <p:ext uri="{BB962C8B-B14F-4D97-AF65-F5344CB8AC3E}">
        <p14:creationId xmlns:p14="http://schemas.microsoft.com/office/powerpoint/2010/main" val="30418595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Questions?</a:t>
            </a:r>
            <a:endParaRPr lang="en-US" dirty="0"/>
          </a:p>
        </p:txBody>
      </p:sp>
      <p:sp>
        <p:nvSpPr>
          <p:cNvPr id="4" name="Text Placeholder 3"/>
          <p:cNvSpPr>
            <a:spLocks noGrp="1"/>
          </p:cNvSpPr>
          <p:nvPr>
            <p:ph type="body" sz="quarter" idx="16"/>
          </p:nvPr>
        </p:nvSpPr>
        <p:spPr/>
        <p:txBody>
          <a:bodyPr/>
          <a:lstStyle/>
          <a:p>
            <a:endParaRPr lang="en-US" dirty="0"/>
          </a:p>
        </p:txBody>
      </p:sp>
      <p:sp>
        <p:nvSpPr>
          <p:cNvPr id="6" name="Rectangle 5"/>
          <p:cNvSpPr/>
          <p:nvPr/>
        </p:nvSpPr>
        <p:spPr>
          <a:xfrm>
            <a:off x="2603351" y="2741556"/>
            <a:ext cx="3872753" cy="13748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a:t>
            </a:r>
            <a:endParaRPr lang="en-US" dirty="0">
              <a:solidFill>
                <a:srgbClr val="3C59B5"/>
              </a:solidFill>
            </a:endParaRPr>
          </a:p>
        </p:txBody>
      </p:sp>
    </p:spTree>
    <p:extLst>
      <p:ext uri="{BB962C8B-B14F-4D97-AF65-F5344CB8AC3E}">
        <p14:creationId xmlns:p14="http://schemas.microsoft.com/office/powerpoint/2010/main" val="189445462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Appendix</a:t>
            </a:r>
            <a:endParaRPr lang="en-US" dirty="0"/>
          </a:p>
        </p:txBody>
      </p:sp>
      <p:sp>
        <p:nvSpPr>
          <p:cNvPr id="4" name="Text Placeholder 3"/>
          <p:cNvSpPr>
            <a:spLocks noGrp="1"/>
          </p:cNvSpPr>
          <p:nvPr>
            <p:ph type="body" sz="quarter" idx="16"/>
          </p:nvPr>
        </p:nvSpPr>
        <p:spPr/>
        <p:txBody>
          <a:bodyPr/>
          <a:lstStyle/>
          <a:p>
            <a:endParaRPr lang="en-US" dirty="0"/>
          </a:p>
        </p:txBody>
      </p:sp>
      <p:sp>
        <p:nvSpPr>
          <p:cNvPr id="6" name="Rectangle 5"/>
          <p:cNvSpPr/>
          <p:nvPr/>
        </p:nvSpPr>
        <p:spPr>
          <a:xfrm>
            <a:off x="2603351" y="2741556"/>
            <a:ext cx="3872753" cy="13748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Appendix</a:t>
            </a:r>
            <a:endParaRPr lang="en-US" dirty="0">
              <a:solidFill>
                <a:srgbClr val="3C59B5"/>
              </a:solidFill>
            </a:endParaRPr>
          </a:p>
        </p:txBody>
      </p:sp>
    </p:spTree>
    <p:extLst>
      <p:ext uri="{BB962C8B-B14F-4D97-AF65-F5344CB8AC3E}">
        <p14:creationId xmlns:p14="http://schemas.microsoft.com/office/powerpoint/2010/main" val="1797324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Capital contractual commitments entered in FY18 are building a strong pipeline for future work</a:t>
            </a:r>
            <a:endParaRPr lang="en-US" dirty="0"/>
          </a:p>
        </p:txBody>
      </p:sp>
      <p:sp>
        <p:nvSpPr>
          <p:cNvPr id="3" name="Text Placeholder 2"/>
          <p:cNvSpPr>
            <a:spLocks noGrp="1"/>
          </p:cNvSpPr>
          <p:nvPr>
            <p:ph type="body" sz="quarter" idx="16"/>
          </p:nvPr>
        </p:nvSpPr>
        <p:spPr/>
        <p:txBody>
          <a:bodyPr/>
          <a:lstStyle/>
          <a:p>
            <a:r>
              <a:rPr lang="en-US" dirty="0" smtClean="0"/>
              <a:t>Capital Program Update</a:t>
            </a:r>
            <a:endParaRPr lang="en-US" dirty="0"/>
          </a:p>
        </p:txBody>
      </p:sp>
      <p:sp>
        <p:nvSpPr>
          <p:cNvPr id="7" name="Rectangle 6" descr="Enter Chart Description Here:&#10;&#10; End of Chart Description&#10;DO NOT ALTER TEXT BELOW THIS POINT! IF YOU DO YOUR CHART WILL NOT BE EDITABLE!&#10;mkkoexcel__~~~~~~~~~~False~~False~~Falsemkko__4HooU0THZk28POP9trq+pbTvvzd/gcV8t56cq85kb3NDTsUhojRA0EsgEHHMH7oYP1SYpn09ysXVivguJdhTvfyVMsBLTGvcX7WPTor/CmXaIDw8QZnT3KVLgIkmA4yG66JwEypn5lzF5ucBb12zbJgKWe5k2lobW5xMIAmT50aNKO3ahiyUhgA5eirEoXo0GsiwGpDhe60zSoNh/5wo7B6T8GnfgnCc+4juO7juVVepqfbJeEx2q2JU9OQHf79QY3ta/sbCYkLmLHlDQbdpMO9dktbtexHNRbrn8GgrUTYDK9jk4PvQ2inmTBG8i9mWwJQRz8dNXGuAW+D8NDf0Mjfjd9R0a/6peqnHRJFI816sBSmL6tbLxFWskIpVREMidn3HXwXHsmAmdA4i5M8qNBHYpB/h4jM6215RrC3TMrGPadcT5+84jwja09kBCpKC8qT7FivuRNTXRxnLMluGeqRkwUhFtnYn06blzaZRaRYGUvmGlRtOU7QL9Ev1KOlUDB0GbS2tEQOOtYeXE3tXghjeWvNbNx/h/HOaGH7YefzqOvWWACmDk/IqRbYAF/2USLgWmCCwod95lLCGbCFyTquul7w+USyeiMbDxTVc5uty/KAh8M+OvBK9xoz6yD+vrtn9EZH5eQm/K50eVp0kRS2zjSUhZOq0WBtlxi5WGthZE/7oJHqKMPju8BzLnYViCfyNa3+mY/gkw4pwvkjcAnvaglDJ+rMxtbxUJ1RSlacdRGee9WBFkwzagtILPruHhznBz7qlwF964311NM8DXhnAmZ8axmapKT4mNLVTYiAdIroVvalb4y1a+GH7D5r19ucMvtBlbruPs26at2VGy6daYW8M+IKtunAfpTHmfpgIUS8X6kNUdp2ouSf4w0m03/bVdOGj0D6Vy55dadyxBhEYilnIpYdnycFGI7ErlW+/CKGIhdDbPYal6mA31ULpwzAl55XhB2H13Ap6VEE+k6QHhBAoFpaJsNELCjmnA5jdq1AX4ll6Fi3d7eqf1N1yu5b49336zw13Zqf1SUKR8tSLIS0Mev2KaNrmSlb4TYQukyr9NHxa1zes3oG0UvnZ41mWiY31yx47Jf5yY5mQTKOwULuj3TYxPnprV5UAlU8UDJ1UDph43aLXf0DjWj5hsneGwTkhXy9ynEYG2zYUoI9MS/k92FSy1sFJAJZ9LsMogYoBO4rBkg475df9G6qQqFq6emqmo0QNSNzhM+Ks6XgsiaY+Zdmw5SLcHxvOCpWltTaqSc/5yjVtTfUbcrbz8xpLirg0+bVN4pg6/HpOieLeq+cYRnE3dE+0hY8F2ybycIvK+2UsqPmhvMaZk7B+BgWTyMOsN4DGEgR9gxo/YaMGtPNWNKVAu9wbnnFQahTpl6sixLeATv7BeGUpvhWVRh2DQoo+vmxfjXeA/x17VZJpG1lm1zxOyAbDI/vxPXE8/iOvuyMnM+AVHQJhhY0QfMfRO2isg9S91XWlvyzU3cV3JbRtqSXT2ouWPMa/roeC85sSJOtqyXa9ggRP/HlvSjrDZymUsUS1snWzoIFg8iVY73XnA0aF4nSoAFDrtcXxdL9VR75yYs22nBmMdrQuoaWr1yJ85EJ+g6FeAltaVgwjxmN19EPk8hnG0pQN43+loKA6M6CaMPdQ1USXSBDkmx6kBE26aRIwmcTinFgnaD2lgVYCu0VTknhQ86sSOfo3cyfrMgkG1x4qbBE6kaI99NPhAAQPSc6FCME8oR87aMqrpvLuKhd6EY03RX9PEQkXZNzbIXNiotjX83lqSOPqUObOu6PImPXCL7VQBIZ5sRV+o1yk7iSxeUJKnnMawmRwEHHRo737ZdeUp9pgWMYDKbuYYcAPIl6fVtHxTH/tktUvvPLmOZK2XDw6AAGRf4m4oas0CJAx0X51bSb9DA0RmcnCcdyn4ZTBAe6DD0p/dzeeUb7XXsnwDu4UWh3vZDLhGXzZAu16ZkeycFrOtaLz65vRoPT54Yk3q9fpNFfjrcE9PjwdYOz79Mti/dBrKVchSlj6Wy7D6M88wc29OEoVN2LxEsfGjvaX/npwLubZstVOFMcKY6j3N1Kk7ZP6/gHhlLR3MGAv/2x2x1Cs5qfAS6id1eMUpZOO+HA8DzoxsYfLJdB8gnP1IC6A9hF90WQvHQMcpYokuOHU9QoIOEbfSbjoA0RVWrSEDcnqATFkayc+kLC7HnYVuvI1DVsz6Bf1RO6votsOJ28yu7DSb3tD5UENx75Nz3LlYiGCo6n07/bVGRSLlUVgtek2SZyJnUckBFDw+9u6kfA9XcmajbwQ2nJnLWkBKLZDFNPXCY6EDwzutd8gEmXuUwPAqVXhlg9OcNUFwi8AyiUIkzYcUrNzUbYFrFCV7hFamgLu21Pf0B6MymBJszu/Ho6iS9rFrLCsnR5XRBWgUZgFqgP1lS5OD1UgfNEsJYj8KW4EO1rC1OCi9y+aPTov6Q2oxvbIcyrxHwkrGSszJNUVZV/spW5AsosDHYXbcW9FAMFNSg2LqBJzAULUkQjd3W2zXRV0kkY93/dU00Y8Dafk+iT+6rBISe+eKBWyPCwhwSOOIuWYhHGhJ5SHCD0b8RYqHXGVnCwmUVo33bJw2l+qZSuuCjrMJiptPzMuUsPN03d7m8tv6rvMyceeGXUCH6edEonZqx6hgniTQCmavU23vMNvysYU9ykwaKle015XArkogPHYqzKNaIMeuRJ3K/YjSaq/7Q2OP6X7VcDVuHika/Irtp7YxKgfjozrVV3o2TeQZLT0YJ/WgNwWjnKoH198jqxRw3FZzT7NFvaHf6o+o1cYjySp0NaUJ3x0WjLtTRlAUP6TJ7W20Bev0yGgiH2upJTJXaxFs20Ai+cKpM55hJQwI9ja+1yBAgz8hLuIhDd4UI8376B57rX7QtNwCIDY0EEUkMrSnhMMF9W8NNEOxs/V3sdojU3YxWfsxaGcPdt8orontFU19FAb35jM4xaoy6Lr0V462vzKJjS1Nb8VkAbhSS3TrnALiu8Yu/8ut6LMqEti74PFqYy6UwToP+eWSxYp5wuiKo+iYPF4+D8qsdlcE8hfClfqNp496Za6ex0CUaXk9JQLwTiabSLkmdnqKpzcP7AxcJ2tikfsC1MFLuSnyy/UZExC3zHl/1jgc6gEbfVRUHy2jeuNqD2+wJNMpHmZsPeDPwPFlMRBf9RUDZfK2Sz0AyW4NQWUhbKrHiz24A3V9cwHA1CCut/VbZ+1L3BZR7kPrGI20o9kjSGWiwpgb4rdBwRMBZO/KH1tTXTz2mVxLUIxhBNi53JiV7zmZTTcmldctpnemM+k9tO2ZMQn9FIbE+johQhoht9XqjucoJ2LAelTU3nZfIeC9aF6v9320Tbfnaay7IEdj5XHCVuGoJMf0hM9viIouJSpnrkWFWxetUgpaWIOUxgy38QA8w4aocHO7eqkZVyjtlfcfKyRPk+m/xN/YmBLfLdRl5O8WDyB5Pv/7UlhbmUrev870t0XryiqfWQmX+00C7IdHDX3IClu0zCssLiBkzBifhKfpr6/25IHm0JiqHSsoWZlIabAZbKICTQz9MWBu2sLpTW6v26wbT/uMmpJvjZAULTZGFt3UQqNU3+3zK8FY+PEeGFvOiA/zq7JXlrqXSjaMVm585UUVmZRSOMtOgbo1cLl8uzHitxke0rqfzyFXhyDNbuE9Hs7nX8eSNR5gFtaZiJvKbLzJOyyVEEi+A/chRB0uFcxttTVzbG8qSixmOjybO6vQLMUNK3UGC+GSQg3S6y2tjI7KPQL+MlQ+K0RVaDtQYDtGkiyuX002hZ6LvoW5tDtRyRDQ/KeQ0yZYeejQKvcRWQWFw7C6fmJLerOZi/gF1ymAZOhYy/FvjcQTJ0sB/y9aFrRrP0GnV2pFAI2krKuA0sMlYum5KnfxoYEHqY4xrEe62aigtg/2mWSBUpCOOJhQw44CiCWbHYm6V46BnDPyngujuWRynEkCOUG5boZLdXZ76urWUbpxCWoedeH4Q0HPCXWLNySpeK/cRVCuJPUfxn8/xNQ9s1DbjpowCjSmxMsumnZvDPoUIuS7i8GBH+y36wHli87Y1GrYcuO/RjqdLP1CC3wOA9pblBmho8H61xNILiXCyoaeup3WVhd7W1XXLC+lyTwIVLUd+EexE8XdgW8JJFPMOTUPCqHrGyhTgqsmmqy0BvpsvVYUOiIo0BqeZOJ1Rkqy9i5H8yq3X9ujR9WvRrFT506c5k7S3zXwY6rcwbfe+kNWMvt7NqoA5qdC0Ko90bYvdnXDd0A19vTnUEar1N4jZd1moaFlF+/8eVEcgKj55N6k8fpz8TDSMlqvI5oTtxkpiAGORNPi0g0aOXcgPpFcRZ1RGnCLrRHAfSp0wpWJqsbqGERiF4RGbxpcmJpYJVq0P5Srzt9P8l1dj7S8hwJ0nchUK60T2bZcMwqe6YD6vLzxahxO1pNs5d1ElVszK8bfaUO9hJ4ItPbfaCg8sjFsL8qmvvaO1NwPoZd6BPjdUwYuHRgirb4j2z1m7b/KpNNK34KVSKCQU1gYFdgrhthopw5akHS3EPxZSFf85QPzPv3qRaMefVM8sUPbvHoraBSZmH8WfD+n5bQN1NT7o9h8mLCa/P7jkXXUld8Oy5i6qxPcFOc45gugVb/N2Bhl/063ucaPi7bUoVNRaogcb54WLOeai+Xvg+8d40KUHUz6COdvBLgyZCts7TBHry4Y8rls8egm85KLKL+FsYi7CC9hYZ8NXyB3Jody8eosgkjiW72ME368rkQ2iisaSeHDr86bKuoAincu3NDdbEMw7LN0jnud8znApmBG79D46atz0FbIfeGejEA3C0Ldk8OerTC+irgKU3UsoEuF4PbVcYNl8G1zU9RpGJNNcUzSboYfs4MUjQsWjdRn/Y0/E44Bk/YwZNS/me138qQa/h9FtuUW+JF8b6YhIVQfru3NmrF0Bz334TV0kPzn/PgN3hl6WGi8aikSomUZFRq9DnJ3LyTFdz3szJqokaOng342VZyzBUDP+OdDe2dhamCyw3yIdmrgVDle9UFcfttHNWp90F5dGAQ0lg+IIRO/a/GXbebPzZCGIcHEg53u8ODvoQPNOrIMEvtG88HdnSo/00pkqpiDSvfupneuflGkLeclcD8jPTvQ70w41KsOxA5sqzEFpbdujAO3jac5dZX9CcQzGZBLJgIhBS2RiHg/tJ+MPRsCljxPducdPM4RnobECBTUs2Nzn5kG78X7/A33uQjBjVfkQs2eetIcgkPLRbVTmnaThwOH3ge/P4BU8u33iD8X7se7KnqnRMt9Mim5X5fmRwW2RAHh+oNfTgMQkreLDdqvnFMoPiSAxw1M3nLxvTk98KAxtSe6iBgx5bt/knNGe9jeXmGsmD3Fqdjs1VhX59m0xFWppPsEyBBFs4k7fwEObh+hsSg1Qmswc6AnR8/lhsx1KgPcPe6F6Bksq2zOd/Osm8UQo/satkIOkFQGrKzDsKS3LIBwS5nyC7AbhIxQBDZqfAGWfn5dJLeCtbuCUFvZRqMWdtNoWOEm3O1JmQo0wvFVhsxD6jYX/QwTS8I6x1vN5GHJBvUgFkpTOVUuY1u60dbWHOYoJ01nfTuM81maolO7oMfnDbI8tQqLeI4yhVV61EuqbUvUTzo4R0Y0n2WcJmC70JlFNf5wHfHhngvXhuxSv/aEKc/KjO1lmmltfjLjSdMjnayRWmgswtfK1aTXgjENhTiuAM3U8MeG/NumjuVrnNXLHpqB2RZ1fjScCMR4N95B5lugmNrTFw0ms8pOZB/Q1UAveENYOWnd+xCJ6VvBp3h2b1WXLjOv8wwHbVbLZzOKII/bQlRB1r7MBQy0Nb37NFE03MHaBNjhrW/0jYbpW1VhH+Ybypr5eY7JuaDubHQGxzVH+HUmq9HuF/a1R7OIQ/vZxzFC0NHpVrpD2ORdP5zqmGic4489jb67JpLwUI0XxK9n+BGb9WIFERwLpdvzHKpJ/PsPsSRMyqoJiYl/84lnBGRG+4xvXHQcVSNSQwoAqXZm7NkNGWPuVZ2sOLSlfaO18fZ/oULbji9Hct2DjHqKcnA6Uf+hqoAzwyo11kO34apK7w4YPA9zm0f9nj5YJ78IzMWLbSuYyYJfuFbbFNsIcxG1i0mWeCBt0V7mueh8gpovW5ws2fFojhfRSg2RrlX+57KtkSoGzJNa/aXWZH9ehVNzOmpVvdsmvv6siJSAY14n1BTJt3+M+vvl/fYC0DKWbmdK1uFniEWz8VdaHlJeIFI9mHiGDkEY5dh97SHmsjsLmsEfKq/MAQkrAdCTxd3oNGaGcF1mANemNeOuQ4ZE8z06gg8IW7AbE3HO0CcuJg/9uTSfuAcJ7oJPu9V5dr48LoIbHWE3tyUFM3Pgr0tmPmvWsMAtwlFqf9AyRLI2CfQG+mRV18L3mzlsUD2h4NGREFV03fTSCSJmCa4d+fhv4YVZHZ+VNRYozEB4GWGYr1v+9qgbP3X8c363QH+OdDVH/KrkBq3ADw+tkcj7im7L6aWUoayfwYl9WOer4pfHQLi45la4uZeBbSKOC9M5tVeP27Ng9c5xjHe06WNrJZuHaKOwJ0U6LXn1gjj3EXoZxxiIjLCDz4Iz/Q+fr1mAcTAWV24xYukkVWVU5CsxBmxWJ0L0Xqo0BohRYke18Fjsuhx+1ZiomCzujf0Dyu8BLb0RX8T8MYyHPVluOmGFS4HHzOiY82+JyV3Dajht1c6rwb9V5gQPEefV506P/zQXixvhIJTLRLBFO2DFT4mOxTQBB4n5XO3tbauTkWibdYZswAldp8Hx0FH25miOKkhm0Qix+Ms6SLyC1bNFE6ZPN9etcK+BXXo9Gz1GVMtwZ/PK6OuP4vFF3FnQxZRk4UIrOigUMQhLXBAXx8qewbeLNCmw2SmD9oljIVz9ELSLq+oFwgIQrkmweM5dPGSS/kcoOrb/+tWhGWhb/5CufpbhrfinNWGovo+s0Ncq8+xFOynHiM55LMKMGvDJHp24BgXcU80HC+bPfnq6m2GN+GhW2clwxZoSJgrUKy0JqXaExvfwYuDm9OIk1St/Io5aJoUwFkms/k+ykEK2KqbX6ILOufu79Rn0xcsYo4VeLwcNNIM/jaN/SE3lLe+7erU4eqNPvqQOlnYYJQzllYXXKiZMkEIs+WDI47t49CYoAxbWZdtVg8cHj42uhmZ7F8vUov5zqH/ioBeGIR8i7XoZk1urJFr4k2jX1EnlrFGXfaFc6m2CcZx+MvuHrIFQag3m+dvwkvTzoohCcsdbtiZHEgrj7j5QVnI3cJqzrJOVK53jD+hP5BsMNRmKxNaYTumkygQ2D85cOxElXiIgPtGuPpUmac8ueBMbjiN8kbGNnNRq5ODm6YorW+EQIqnhttiO69Sl53AXZ/Lh7YGFLOKzpzwS/z7vi8rZtT+hBkis0LKlSWJgEomvKQxQ2YGue5WMQkaSA0RgE9eHCEIBDxNYtgZ6Djv3AD71qIEJ35kJbH8XpD2srY2UfPMcsAmKYtZrLoTkpRteXzy4YBT9LGzyGfzIuEylUiEu3yTSXA9o+VtOSBwJYY6+JyCpH664nNHh1YY9I4LVI4LsEdMcmvLDaXOx+oS0DkV/OhnwMd89y7qefBX34V1oet5waonTG//QmyfQJk29VkAKxrd7iJyOoV0U1YmjyDvRPa5WMSQ9X3dc061XiHnPBOOp1yDklqWahshWxLTzPt10e5YWWeZNmXjEH6hv09helD9mxEhja+aLwDRBOrZjJhWfw12jqAlfdZtEdY97dUCbJG5xo1cgHw3q7KxXKO9lfU4TcBzlhWsArQdwQk3OpwJZUGjwmtyHgFmUPsd8H8hqeD6zmM9e/r941tmUiTLQ6XQGemQOvT41deUQo9xeTI34yYLdTqO+FHNw2841RvL6JdKW8HzZ73WM1opylIUX4seU2a/04fIzQOLML1ZRO8ufvn9QbQMNV1ZagvdDFJWg7l5Wu+y/6GsOfmRemHBaw/KBxU3csARaT6/7hgu3/6QVieS6GpTYTNZN1hkFI2YKhLAQa2lpJ/D2Jn14L6xqZgp7WXAcEkHDZhZ8CuUuiXSgqNPCj1h9yPWzOX5EaFNU6JeJH6ERfrSacCeMUmgRnzuzdJuGsUVwe99mNDgMaQhO8/4lKaCZsh9eijne3N+fP+kBny+VMkkFHaWbIr3pXSUyS3mXjBME47tdaUU+Kr26WAelodBRV5XVErvaC7iGp7kS1mvzKrL+G0oosFv18eiuVBC+1X/hqFi1PGxaqkSUPPVNwBND6q0N+x1/DPML5mOMgYgqAB1ih1Bo5LRiizPc4a0T6e1HZ8bdBS4oVmdltd0hvmpp6J/QPGgUC1Gi9Jmavaf0irGS8pSAvkrFuoX2/FPAQ6rn0P4qHFvh/3S7t/6rG+66EdwjI0ciWfVtQtZ0iBZZpVh7Cu3HyaasEtEgfwmRAAwRGG8y8sg69oDGd5ghQfbRFzTtXlxUdD6Xdtj5ux/9GNCE+oknDcRmgAID9o2P6XofctUuIH6qquSAuhcrf5BgkMcDSJ1r5cfjMPzJU0gz9s9gQh0GD1nd0MD6D4r01qAznqhqO/lYVw/adqCWnOLDo5Kol4rxAm679u2JntFHyG4e9Y/tgVWSMRR3qEQjDOvJtE8O+xdGoRe5KA5TOb4CfgGHMnZtZoOnKiLJ2J70TetUJF55RG2GKqwC4xYCsdgFSsur0uin9RZFuX4P9XBbcEcYynZ4h06zUTW8bTRCyrGFk7fC2lBuga8AXZcXvWrTR0aYLY/vTlGfbdMTA5hISS6qaFN0WNU8cFykhBAi+bCKvxd5MpKWGtYUfuN/YYogoi/81VuQoAKHD4WT5rbgFfPkGlWrjS8yL8S3crUHS0lHEhRH+xQNrekhcGKlrKJNfWSI/T19ZQM9VTSE0senu5FQUOSDqJfJXqIQLm9lTV+Aazs7V7JLJVhbVLhtUINu0Dei9TRkJzpUpaWWXZrB7E0ss5UqiaPa/gcIbdsO/YSMgoOkE6CTq6kzvYsXmn4bFoa3zoughWmd2rxCabWw91YBMM64xxf53XNiuREzJWntTdBtOd11GM1ApYyrxFCdfdvZNQcb6lsZcXTOnN+gRHjBXXiyxfxE0Eliq9mLDc9TO1SEL/wDrROaANk0EUzU24/OtW+52WUcOk6VOaahygLpn/TgSzfgfPIyGKicAKWVLjcFFaSlyoE9276R/ziI92XTjzGYZ678/NUZj4OX/arLskThV9pj/noTezaRHxj3s5GcSrL9IvdW+wcnU8ePAsjVT9WBAi27a6/UaawCN5Y1DSpTfxKJxdOce4irwE92S9+SAws5jhfFL+XnfBE6s9WssKeWhhaTCfnYaAPXnP0otufVTacaaa63zOFTsyNi/4XoRaiXSaIsECCS9KE3mkXe57dMN65yeefyvJcOCXsxj61aTPOYHRQUJAj1FPjwejwJ3gK4/vmdtIKlfZBCp5QhWBX5BmjmlH8wLMRlYERsNXMZjC/s/82KNstdLYJBUSj++nGnpxysWchQoMlOggw+V3YVtmqLYK2uPuoH8c3TWPy9kkuoVDF9Mv67kqYQzazswyA9olmYw3/B56EsKE6OjBf1pSC6niB5ch7234JpETwLub3iCWNL3KdZDaX8Y3qP93JIaVEhuaL02ZyQRATPmi4px/to6yPrTWtCmhTfLE4esUfx7ZkoKTbG6ltVNLBzfdcBcpDcj4IP0E3u/bEzRsJplu6+NoXEzeJ9YBPET+BV2vBc7E5lvPgSK84XLLICddNqf4wL4fvvpnPWREx7z9lRRsHm++fB57Cf2uOI1+61gk9EiO/Qsg8OMC+V9TstUvnwUwDTfJlnlWbxAJ99f60ApH5/CI2CUchj0dlB8KrQOmDO1QjynJJB0TfcRMoxABz6YTLHJBtJ2H/ioSySOIhrBEEWj/89AzbULL8TpeKIp+EN2jixfLDlIicm18XIuOmVghMKSeASSZH1mUXlk8kVRDq5l0UASBKkvhxV9hVGZP/gepWE/swTePqj3LOAcJKqnU8Xd/h4nWwDCXyrGfZeublboi1HCkaBx9bXSnC/UZsvB2UBgsBApZmwJu3td01o1rRoGfzGtv5cTitZmNXI2MaA5a4Z9geMIPF5K8/5Ie6SKNdoELHLhnK5W0bv5dH/EKb+knj9Bp1KQlPzpNBfD6y4TmQhbS+VLBkZtxoQAs4WIsIUPLs/OJGcxJThF/vSCR4HESh8nHfRbCGkzzAqVeUGnb8iDwxfArDr3uDApU4ZpCPYi6pC9FzSeU3dMW79FHyryACEYrijE0NrdUoA2AMgsBIE7srYRP6bM/qHq2BNTIGqQU0PGxVRdwBblRXOKBA0pBxTnzDUkUqaDI0xSBVTid22b14SHq2EYB3J06IDBuBj4/ZJ8ebSxfqAYT9n9z/mL9uD57R0EC8h4v345B18L0RYDxrX8H9dICoSVuZeqMv7dDmzXtZhydRBaQ7KdWTE7n/llE6xguJ987PtUUJuDi7CtmdFrVCFQ8jlUQdGwrE/67w1/2SBhSoJkCVGIcvPtF2tUQ00eQXi2ei0TI83nQ8PoD2ZhT381UIQ9O9DMxwI4wBsYqe+b/LaA1btArwG+nfUDTPwQPPsQYO1npQbI0QwLiwGFAaEk8M9oTkxz+r4weRD/+ogBgYXkfehVw+JODXBlymOE4K0PWC2FZSF7ojxGgb58NZgrUUQ+VwUX67MsH+B2Zxg0ZYdjoTFOZwzNwcYjLUkcgmeAbQogxyHPXYj4bPyW+Ip2j7f+uqzRkpBn1OnWRvHvzCzn5isBmUdnDwNjvFcuOafMQrF8qRwdskAA0pddYcRw5XOtIosjM3LqIrnSXvrKWnpB9u56qQWSo8ko7nv9zqKM6qt66PPOHoSEFRRSx6/NzShOyoHWiT8HozmNJSzuiByWeB16qzJJly1Y7Kv3J3a4+w6x2n6d3aulEZlFA5Dvv6jTgs5cH9Kx/Au5sUw46pXsphbtN1M27wGOlzfIqom0i1/s6qPNbQ6Eb/wy21j1F/f3v92aky/uOWGDcmpuBYSo3nLmHpikg4wXGxLtVePniV6IawZOOWoBNf+ntmGAdDk4hHm6AYMn4t5uW+4jriYjG+UQe3iao3QnPTXE1EXtBWOzsjCUZy0mocq9k5X/9NtXXeN7+c2cKxSj90A3/R0N2ROcIDk3Q0WzCcu+QnoZsXXOH6/9akSTbQ8WJ4JFxNFOyJ06IFWTCopVDQGbqfXBSIDn0vr6qzy7XZ0cSSAjshmLqxeU5na0kbaYRbMYHZo0qZtbB8jqcTtJhwZFHtSGnKe4F0ZhRhW+Vcb23ysCisPH0jhiQV+WALzrXhp7AwXMVgY3BAV/trC5qw2nayr+v1wb3TQLy44SV7aZPCm7GXsghXaPGqrh4jfgofbWTCkJxdnwPamMQzczy7AXusqUACUjcf5ipHWiF4vTg7d1tyDOps4r13YeCZLE/ZHmYp93wFEZ3TxJZWoTDviFLmCaTSRjdE699IJYTFhQ5aExziEXK4wtlJvdTR2wNX3pAUKdby7mCQ0xk5xg6pw0LBEzD3HDGViTzEaD5PXXkwpI1+2oAXA5dtZ1uWhO4GlNkBCtvQfZMz4/+J6tW1VSQ8+rgkWf1IoooryinhNsk6wVnB/yEX9LzK6W1vVTpc1gPtycU3dql1sGa5gpETvP98D14XHDLZqj/8VbJD1FIiCo/sjt89Ztljb1LzagnLPKSyL1UuK5q2MRIegt0GfZBR2wsYXR03YTk9sffLdgF+7v/kTiEVdx33E4NJRAl9+1vtjIsgk7ZQhGds9lmPyHTx9dOVig/pbxQA4WFsreWNKyTPSG1YxsiVDTLTqqRmSaPCKshpJSTjCGgEl+Ilo+Dw4x04IVeNmRHz14HkiMPksWNXJz/PmFi6Z/j3cFgQdwNtymQq1BovEmUOTZ16KFdRCbUCt7eEIinH7bt31nOwpf6SMKNgoWY9AevgihtvI+jcmbf3lbhF/bOPpenPLEycwedVW/W6JvztnVAq82ONvXb77Rv70Qxn76AM5C+CZF3roCRtOhAMn+c088L8FS4vIeaiZ5MVswnITYp11p/G94btq5+yWCUesOV1u3bfb+z1ggLzl6Q+SpfQyOIZ1WftOVU254gk+SqIAhhw8LZBj57AJdmvcOoMQt/AMJ1lRRVamgYI4M9WIQ3qPfch/ZekVtUknv7Aqthng3wJPI+lrKKybP0UeO4Lat2rH3zoy8xY23Q8HTIEmO9AkSNTdVZyvuT+DMLhToKCdAgxwnmNFMuq10IKrI73ygmnf9CSvvUobuiR5j0UOCIPtrz3LLjFRV0X58gNtNR0Sz/u9yfr1rrksReBfuucUKy+9tV/VNXsBxVd/QRw0G0lIJjXMvvv72gLUT5kqStrPZ4VZun13cD3lDG9y/yNVnaE633LJ5cLkXdNrmi0yXeT2Z2ugf+mHzP/h73OS2bzwdYXhFchs7TtKZ3P9wmZDXV+XteJI1GtJmea+/Nagr8ZlNzU+FzlCzid7fCFO3VaISvllN9IpPQxA1YyQN6ounnK4DVddMUwUFuCnRcjiVwci6iFExheJYQd39Hpfs3QgJpRWl9iwvBfeGi7y7Whh5VHMAjJSB8QTlCLVdE1VcmGRVvWohuiJgLXCZzQ+S8W1Ey6+8lS8c6pXJpe0SlalRbVthbcXNYlmbzVDxypCAskRBk8evJpEps97mslSl/Kl7HghpCDCE9Ow3ggC5i0AwC/4f/DvbLfAIjX2qWPcrQpJcFuLg26C/OZ0CRt5BlkjsK1IYiygq+w7W0oWlpAUbrDmSWSEUSIjBJywa6wnn5WabRVx5qvssvrWyhrzU10QPxXUXlHDYdu9hORO3sL2XkaPP7wzIZoMryjOIzyET/kPB6UhLfza69oDYl1552iT5/BTxF9r13I70V1FdXJ8YBHQY/HtbYCn5g7rkCDegUgpEjULRKEH9Bc4hnK2Hg8SbTyQH85NtDabhIzJ5zwjD78+INuvujQ9ycyN2PBaKe0v5fzkk4gkN8jOYM/akukuL9R+aMpwyeUW/07g7XfpOVbdSt6LH4xcVDa/dLTGv3CCDnaDNFhudXldZDeABQqcawKqc3bYoqprOuOczEhvufDFVH7tatZNGdTubtS9ck2K7ed5WhMv+vAMwiEItxbkZLzQ0ZgoKR1J6pHnH1tFiY09EDdJ7cT3lUohzkTxKRwGlFKO3wl683x6+FnaVgjHRVjfXntymRLrP985X8in7YqMs8Iv6NgODABH8phXzpFaluwwaFec9AwW3jHmgwCJ57zGu6Di7odeSc90SPupBtg5gAn0ofUFJz2dG+Kw2H2ek0qluiHYGRa8062erqCeUw2LKuHw/rKtS5qv4N6zpMhAj5P8wUo72QOvGuvCTnoZO2rHHY1rdKenMFci6H4hdIB8BEp7ZmbCUCPzM4IMAel6Z6ZizkVrAr5QvwmlbIt7WY+/grZJiqCPC3z6zEjlOevAIMQHGkj8xdsqUTG9QByQRADZZXqMDrmynnAiNg3sKanA35PcJtlfnwdFEOt6OWq1fF2EI2Qvdx/LF8OLJk1+hqEhxQe4VgY//F4FHeSp8pO93MCdiEK5sYsN8XE6EttVYGXoJ354El6kSfE5WXHPUx482k93OVVB3UuBwCDth1vv/0xpkPWrC4omkmypaKzIEm/PRt05P1TNSYO6tNBuQHYezJNXSokNLI92cz0OfCcN7qZ9nyHLNmVGRm/1slguwzPGQWturRr4clOZVB/Zu10LgYzRxDBdHcZUfTRF/rcXrtzurEt8Rppe7711RO8z4tXrc0QdXzGw9DYz5SgDB5r+luXpF+zaZaxDgd6ZZlZonSzCJi66SMMMxJ4bvz6fWwNlDLsdjxe8XXG/drEYBrsXjNB14k8D7EXTyRk5t4Mn5tszhr/jZQudiGz+g2rvZwdWLZel1EBww2WdL0V7ou5YpTniFz1rOOrx3wj1ZBOsLdywpT/xx+1R8Wq7Th+J9AFjRV42sTa9KRdeRkpqF4451s/NlptIXT/QEj2sEJyKP5MSj/dgiY5OvclsbbMKIYPuitbsMJ8yNYotHoQ9OEGuEMNAkQvaUOfZCKZa7H3A9VTLccHbOke/G/OBDlJCbVUt6qpnPBxc68g1TxUgWtlk6fs+fEQHVREKsEZvfd+raL28XE4SzEBQIHJhsbtqInIcGGkYIZWXHFSAaTyDcuK/BBpi00hiJ3nH/rbl6uaZidvpdUaNl2VaFzr7UJ94yhypfiZ/HLKR3BDBgN5TSMcaq8dB3rEC/W7dV6mRd2XHWfnUJzMZNiNKfOjHYz1bCgXurCctFtiqKF7jalC+6x9o5kDuPWwofLc/E76ppvyOSMr9DyDhW/5wPweRHx67+01p0AmoDHikfsNXG8R3bUMP/E7W6YOJ9ubiITW3zcrqXz08ULFt9CHkq/7M9xqZk77W3vp/8L9E9e+7LOei4h9YFU1u2k1x771hRqwBcDcAWAVZ3eKfElMB6X3j/3BhgsRj418jBKvkf5f3+czwH3f4Wh+5PfEeMgGPdCFGhGgRvqY9Szi6mDvNcuHKxseLQcIlbRjcPDla8XcObh8GH5GJUJXLEFT9HEFoMo4oVw3vMHiDzL+gCWv1f8XjBlfrjEJQi7JK4HiDGw7wYep6FXqSyVaqzByIq+KJfiDsX2hSVglRMG8Qr3trfhXT6USfEAYuhahSGi/8eSGY3aMU43iCe8IjMjWTJguFsgJfyAjKA9wAGdvPNarWlgkXnwpFeBUVsMj1wxfXVe02L8QI18BWLsPI39rB/vLIxQA9lfLqzlW61R2+9fS0QB9QpUGe+R87QIvqx/JGVhdlvUU1Ul/eG3SS/3tqlreAZeKRvHg7ZkAwO7RUsszAHRvJc1XX32OKQ9j9vEX05JUMEGb3MYQJI960KEcxIUEvjpDlaoFhXCO8nnfpVSBLDZoy5CI+9pEHZMwwUdL+AhP9uTIoc3Z0SasnodFBwS1VabyaiK2qea7xKfI0iiuuZC1N7WFpEv1PcLGWKQAzf0W8EGIwv9aysSyzHO0ZzzrL8wyOU286owiJ6WdhBSTKiWmVTphs/ajtlNekOfFii+28nXF79Nm1yjb0lZihgBXo9bwSA8oeTij9D0vCZFDc+6vKx0xwVq86aBa9MVJ2w9k2hGYQXbqq7eKqBk46fbjdL26Ltg3q7QiuXwhQfPvHvMs0TXH82yW6cqEtuiAAGokPLLEfeh3BPDS8J7l0n3zsEVNSBZ9wpQvWcNPyQbICu4CMZi+mCqbCM2RJK0L7iC9WxdpR7IKWYzhfrI3i7Dgi4F2wIi8fs76Ava3K4LPFZ4gouSrzSo9ZGvTG45SDUY5f7aSB11C8fGufZQYvmJI+DcKfa02filXncO8UcT1DbM+sexoqEt4WTr7QfITkEwOVcshxqG/vqK6gTZ9C+cJdOXupsyJqKUOEHVyvihka8kbVJRNou2h5iHFmJT5G6X0NJoHIOU1N8nOFhrlG+LcV5dc1M5unuSbvs/uNogVxUbgID8xAg8ITlMwZy0cckGYyGm8KZt9Ax06cPaQ3tDg4z9YolVdqBm7Khv8FEtJzNaYtkFuuDMvwX+8JxZx9jUEV59uV69uPu1bgnveVlgC1DxO5O5gTGNwcm99BAMEf0phgFYtKeymcZJCgklqtNxFOJgAI4wnilHGOz2ipAEw//LmJhLUBZIlV4zLL6L6LRRPboyrF5016nO3aTcnWmfi60TdNprdQnCNO5zVkBCZMwlRat+NF9ELZitw31n4e3d823hw41T7Ih/fnFWY4wEXs0O2i0GO4uv9jmf/Gtba6Kps2s3udM7JatL2JX88aBIcHB7Yce04qnwi/T03AhwSPHayOdMfO5sWg0TtgLAVOMFm5SAbtSYMc82XuZJWQlWhdqHczut+1xgmgO7NDSK7S6MOZPAYwYQgTAHCkNawKzpzC9RUErkIFDyD83P5Og8nVKydwVs5hjDmm2TFIFvZbVVqWtSccY0JfZ2srx4AFK9PC5qQ3/HvVJ3CP5DtiK1Yqa5TgQ14CILY0azeIlVdaK5fXuyqZyHdi0pfz/1D9fojvYKQBqjnirV7oogjdauzZDoT0An29CEdcmKmvNSwfbtIK6H6Fc2RgrnMmyUExE+mWDwpzXcir5CihQWVjRJpkBX1E2qn1RlfyKRp8hilEr+8azPP7BTJnHFk+xSSWNOKhlp/9w9MoSgiMXYUBdbTFh6zWKEBUlfjdcI437pc7cONw51SaHcU5cL8joAUmop3ZVZ5R0ICubWBnGIBsuTsvG411YTPYz7KmCpCKzHS4vvvKrIsd9hihTltzeSojHF148p+DbBNRMoAtGuOPufAUNLsMtuVm/7J8HzVhE1HcVsjGkuJ7pbBXMu09T5PI0c5fW5q+8+Fxvbl1dNpA7yLoaft9G3+EoMesqLQ3NsRwexuJ1gWOkMzr3X8YtYoHufWr3xSR2i1S8w0x6goC8yyvOcxCZS/u5bUPumBZB4PdtKntkQtg+S29BkweMQc6QvrfTwXuVim3V8HwkafhHlITetJvrs3CKqtkIAQjNL15Mo4h43nXW/LLrIB7hxIRkNbWvvtMGrOe5WT8rd+Er7Sj5D99BHB/MoO2GUs3Hhf6GhU746coz0CpbAn32rfM7FueyjGJqsKg7lwaU8UV0YpTr7ndNLw/EAWe3GkpLakNTRe30CtUomTyPkzLCIyWMfu/5/U3kxjWgz+nQFuRb7rTIpmA2c8xGZJsJkUBOKU7OGvjF7lHn72g4o0am6L3OJ8moOxsnPJYmy9181Ab0vFyO6R3dZaiAARoNrt+BUPYq7k8o7ENu9GyLzuuFX1e11Ura124ETBMvEQuKcrG+lWW0xcvO6CESLdR83S1sggwmiuezM5liaWwP7KzJoYGiaYgOAdyGDEgIx9RFW1m1+06BgOR/NcgC6ijyZrGj688GqaXxG07/+vnaIAG29A8Aajj+prhAVl2/ykYH4V+o5HMsgvLpOX11P214Q6s5HZjRCzwoCz5QOBN7mL9wpN/0hzcY4ToEIRNy/+Q7yadyceY/BuSW4aj3hDagNzt0SVzIS9bOnfvtWV9OD7EH4sFZanDkMjtFUQsN4CiMEu8Mq+WFSRiap7S8vQJALGCzlNAZUYMG0bJamwdEiig/HXXjNGg6pjeQtFtrb6Zjk+spwHh4VeOcfHxv1Z24EbaRu3Nni8RB+Y93Qs14oRsA69VeGkfbb0dbIf1bGOamwNrOodvvZcbaTUMaedCo/yz/eWIzCug1kdBLSVgw9r1ua0t8d4fKA7u2/o+l5o7y2M0gtT94GvxpdUmuNZ6lmqUWE2bJDOHHmYxxhbWRpPcKNy84BK6D9hLYQTa7v3dh1CUcSuwXxVWJXMu+3zGYNvUsMFsGhCPFe7tqbRXCsgfW7H2oDIuGGeq0fq+4nyCsvTm71pOF979HO0vcKef9/DBfxBSzVQeSTISpvt12Ee9QDejN+DGhqo4mWUebEQqckJ4SQh46jSSjyyt6OFNW5lJrpvE54hOvVF7Z8RWjmM5xwSO+p+qr6IgQlmNnW41u04iuw2K2Y0RBIiSPG9KldlEaMDLFI0KBfXKfLDxVbH7DpMM/w2Tx+kXAW40k5y3xdZFN3RgpPujPQ/r4IsuD6bkJLR6/IJScFpnMJZpdPj+iIbMjQ5cNaTI0tVnOmwKHmb04heH/z6Z8mMEnqnGVNI4cXSArU/fwuLnNHWDH3+vZcPS6Xc/GwQJDCs0hcCjVfbSZLzNVYalFznsmLPeD3ryDmdeI/uURsqN4ymwDov0BPVsaqNSjrm7/jihq+arJZGzSO6Eg6yUOld9u5AcSXr+k8HzwffNmg+AKvDh1RiPd6jgs1Je4c886qWMaGfnbEdA/ug5MQSentKACRhF3Lm25qNcYKQPvlLPsFZVYnuwwDdqhIUDjC1HxSTk0hHqxplQJuriEg+R17EicrRno1fC2rllTkvmxiZKeNoNjrWA1tnNzBqDrOlLamlXGcpFHARSxjp3xe8xdaD0X5PsqF9vDlv8Ynv42gtIdzqDjEI/qCpxrZ90S9vYIKs3eLWK+yfVCzrqhmIqpOAT03xQkRQPQaFsU28JhDjQ2ZkPwchyeXl3K2HqBLfQcSXMhoftyW3S94VBJqPQ0ITUIaeNszQ8MDAR/hej0CRsRCkVVfjOJ+fd7f/sLAqAbAXdl0W0kapmPZMpZn78JuhAFTnTxk6kbdTGBsnl/rt5L+ocQaFAmh/KiKCZ2nhNYlxAc8gEl8zyBJF+uZpLO+nLs1cSR4H26/yg/zATd5WXw0Te1KjbD4CakrVQ6pxm3hs7z6g41yKqJKUBolI7lS4K3THVK4gPx4iqy/FJg3s9Xgj8MjAQUVIOeBN3alYmcD6dMXzRgOJFnr3HZ1CpIv/OzY8DGMf+8Wpg8z8+mzcyo56jtBlppUWqA3vCcx0+EwZPmyAg7gk1PjudTulRF/9dgx3ZL6QM7hJq5e4jj+XFsIUXn7Mh07nc8ZJTy7xgBkdR/zrCy+Z4Irot2JUIJyHCyXdbx4DCsbDwE3V2sD6k986IbIP5WzcmdSK2eMsN6NSeX2NbH4ufUtJZ7FNzHtP/Q/b/stbBE8BHwSBpiIK6O0MPct1VMHRo4x9bgBoly6FU/SjlXw+t4SXTVYjrUdyQzE2eYXw+KdgQt5ZHkUxrTpUPvYu5TBsD+P5ogUvfM9yWNQXx1OBQvPMdd8C11Rg19839JGDykZlrCLZZyiDkPcTvtQfZFutqtI5qgvyWTNJpULUHomk7Gt+LvCATjCBiUDuLn/iL3ii8fCVAFwa2+oxX6wuLah8ACdy7wxg1tQVkeDnvlpcZ9jspQacFINWouLxMJ3RLGx4ZxckWPvtbo8oLekAgeDhjQbXf19+zzXges8ZTU+uFHpuDv4zBL5pUHfFrIbS/BdKbnwdIaWSOZaHeK1vuQJcxTpCdXTd/bYry/Adq0IfFrp4ASca5G2gdKKtZ6nEcpQXVzwEg+OxjMFchrgj+XtTD2OkdsSbtDezbgJ8V1ESSMEhZOs8ickoc/5e9tIlULXhsCkPAhru5vjDZRqB1QsADakL/uDj8nLYScJmztiluIRKGAYgE3xnVhfMQtsDedjMvVDOdaQgGqYlUeOJgVJPL8KLc4+GOHsL2bjrYExckX/h5IjLAngWR/Nhf0pRgLfVHyuYPLtdnRi40BznwPiBGWBcqqUtADBZtO4CI7iyDzp1Rl8TyPvV4NbEJBUCT5UWjQNN+wLFF1NJ861FILKqj6PgemG+LiGzuc5270KXGWNhqjx7h+X8UE37UUF/zuBGtS0RrASCfVovXFjOt1x3t0I5RKi3OjqQ81oag0bL56FvbGfAHpk4pAo8SgYtyvILC5jdatIEyBdI+Yij5bagJoSg+IPEFvocfSQRKQCvciCyGFHb5nECdNC70dZ8vXxNeHnme6MzIRkzovPau4rtFXGXOfI+08Dtz9ba8/89IH7gCVq9Eff7lIKdCWlZ9TlHpcuPxmFjG+yREX9BTbftBh+aMKGGMNzEW9dpIeWCcOg8r46rmX2o4V4MSM0y5aLIQHMsT9vD/I+7ZjXJhcbTRUI2ffWxR7WkLEq+IVLvhtF3y55dfI+VybHhWrJF/3gUnMADBFO56UxH2F/F3xllAN8cUp+K1yPEdk1AsTLOTBBbTwZ3mD+aEz8f5qFG//rU5lYna/fIYOxSOfUDw2ILtoXXtSP8RAi0RIulnMZhovj5wMYbb+ezsqaZI++YJc0EQwh4EGOruxIwEtP8GiSgh/ksVZbitoqwYXpn/YHKcJv7EYCJRkUCncyteFDfdpWZ3VmbanycxXwEk2oSRTXB9CMAKpE3z+Wm9kFpQpgkQSVYaBmz6hzsa6SCye6CCjZixWsnYL/lg5K96aGJ94cfLqxpmIbypwgMvos8AabYblE0yWfHa1eB3bfR2YuHj3mqKIbzpf74i2VersOukrt6yhr5BEDG1p5AC/fggQmSALR70Pc8oiHiZ0sFwqJ7VWz7jNa8j9EeJ1OO2n4OwpqwYZRMTG5CvmKVQSQIowBHOkFUgqhhigFnkZCAfyLYnmO9368uwKT2Dzf3HfhVjH2XTN4EevUoo8ctzNOFhuNbL0/FUsApr3g5MzVVY0XEb7tYUiZluZCkcRvu3YeMgTa3YVuIsLuN6fq1TkJnPs74M6b3VttRuZlkX91gWlHJ5VwXdPlvghOIHSv1Ib4X8pcQfqNgOYsj/XoeBlACI2KwHaRb8rK9fmZVFRGAmOf94DX+D3z9ah9eDV1l825NM/TQgWVVukcPI+q5IzJkdAoASGSkn2PP6dx8nJmcA820wM2qU4PTw6ZNnbV9gNKSw8YyCNe1OEITQOhiw9ya6zmcP1CzlWjSGOjsqHnojiaGvp47FUQXtBvQ/F0Nwddsze+7YeunjMWfweCR+wA+WxM0LtgzwWGTL+RPQyxoFrON0yJF1GRKSP+1m50YbZWGmMJYEWhfIpEyaVXiN/Yka8j9fyDkT4cbTeEd0lY+oCulcFaBA4pIZ6oxjQwEw7w/vdyHRDgweml8KXCcL+kwGf3cMFJk5PrMF6++U1pSA79AFe5QWiSHXD/D52BmOjrWNA7LKnEOE+4k2UwBoRjMbOd8EgSlcsyNHa4himy8WF6dw6sEJd0y96at6y7mDZa3vYP+en/cGrsG13n0C0MXOo9t6FVrufKpldvSQwTGoRZy4KRatRen9fiGjE0LwhQ+y0sDOafd6XaIRWNFHt5scYJ1pANFq5zEr3+BT1CeucUx0Itd87LeYyCjJwLYtw7w+ebTaN0Pq6KyhzBqnkujqDA5w/MQpkTbfqoBq1tbt27Zgqv5GLIRKm/kV3XAcaNLmtzMf7zA3qwLmjaTaeW2XU3gBpdNy9fabPRqJ/tPsEnVaTV9ikMutWExh1SmIyoJ2iPvriTsvn0xuSvD829prRXALePltZzoCBwM25GVOa4m+4OfKj8+ksQPWQ7Kf/LVTCA8Gb5DWW7EjXoYxqxPMuoJqOhtfkVCzS2UchhclxCIkGvhtqwGhf5E+aBRHRcGxJ4vKJqF5+b5rmsTVxYuZssvrMsIp+RdKWM6yidGnDdn6TNW6umgybaLdZo8W5LTlG8kMYe0Yznq3xgo88pNXFFEqsCuflbm68cW4dNt2Fk3cBs+Z61vUTokjJo20V12X4/T4Th0TMlVzreG3zNUtx6cUCkErsWAMK7fVUcTcy0Z18GHZdsoCYrt53GTfbVEJ3o3e1d6g5+8LqDy+WG//+eQSz9DsfdAU+W5UtChZooBHiqc263cboccve4RlMAElyyUA4jpKjhYhPi8L4lLLttJaa53ugEBTroEQGWx2uiBSjry127XvPW+aLkuRb0i2OuEghdbEzrdKuWLXam+TcEDhAOLKBik/OrszDJMKhF4EyxkZklvzQubEZ83uyPz83TvmTRiNC07USVYGIWLhziXd93SKqcSLB6wINuP+sBOKSCGW1z7T+HBgJ1Uv0VS9MlJbk5kOQUDEXbHpabaG1wFq5q2fUCIUywwn5Ki9PxmL6Dcg405PZgAarsJAmhsbFI4ftn4dFvOdkwuvWpYrKZDxBpcl5/mPegRTGyP4qY1X+Nx2IwoVGVActpxWeISySC0Ude458o8MMDf40vTofJxUGKGeZYk9Te66E8bnnmPWg4i7bDbmMAiCqsp4O+uCTv656Xb9Tvfz4PCxanIjqtB9qYHtH1VTNbHO314KhO/Btp8+x6WtLF+Mf5jyQLKfc5xqTg/phiN+HPbhHdLsnx5T6VemgqxhlAFE8CquZSFRlthvR7S+6K/dakCPEvpaqXPFPlmym+drP9Xmj8fPlqmRtq4R8daAbCPMxD2UNfA8tsU1Uwk33avfWfkE16K/r+tdKXw5NmMtlBW6gH0R/6rPorzrhzABDpzNuKXM+HsR/H6qWHSCqY3r1Nsbi0aGYjXg3uXy8fczXe0INzpvULJ7zafvzcdsfVV8rXHT+GT4eTPfRAfBo/zyw4OPHpD1RmWt+47jMwAEsiZ82Cie1Zll8Gn83VdHClEsFITvwhyLqI8nCM9pKK4uPlQIJVrqKUjadkzb9VsZpF36tFg+DyuSqM5pCr0R42mJpIVrdfuflyLfHvND3dZ8BsZt0b8LQRYiqXv1F3Pc78LFQY/DHd1s/1ujHjWHVOmDJYI+5djmguHp8Ht0YjxUGYsbPUQjByCj08dUus7QGcWoE8lfOE2HIo7BCSDuOVVM1i1jcBk+clBsjf2Ipobnp/yNdXxYUQ3h4QqyUME2d55cJrNHokt4QuJrbUmn7d4Eh21pQi9SLhgKsR2FmPL8X17h0sBM9VICR8M/1UK7A6ZC3xVi7nf19mik2YYgKujP0Ods/1f0m31uulr/guSsl/wSr/2Xxi95Eei0tonBY+JaygZOUrCL+oKF77ro9f76PABuwec3pAllAFwL7srW3OH0N7ei1X59a3sviHVaDluBvUKFYM4OlB+h+we6sEGxGLXjlZL0SRKi0Zmw6uy3xN6KnxX+pihnCRbaves73AufWNJhCoNnQaqYtnL0v8bo7le0qhjIt0FPjsNQZmVvJmL2s5r8XpdbxvNXdEvVZltNtTczvLbS1BIBmt+4npYENZsCshWtNUiGuwN2MpgZNHLb3wJP7kHRWVL+PaYc916/6JB/WCsDwv+U1K7i8v8zlZ/aQbhFlzojn3UzAYmU0jBbCYSAw9rebxfYYnQcZBzrGIfO02Tb+u18vgrzlWYz383i2ic+ixw+2t9O8yNhn20UhZAUdJh+86CVEWcoi0E42URxHGHuTjtylA7gvBjgU4SFq7TaDADLfLCfBycJwKvGvRuRveWbMBqx2vGuCRBfi4JbC/Mxmzwh1tY7KUymXd+hbhYHY95jYwLujGSPfRcrT19uIXXgMf2kJ+5zrZZetRThNnvKCekpUePOmV7+7AKDaFTOij9IfeaGW2knYsfUq1Vmw5q3bCBssc9vW1Lms5rN+M4oYKGJTLgj5AYKaeQ4qwl78YWwqTfAHpQkggj8EbESIkxyEzzhKVRjYfGZmCw0e3DOs1LFLrPinPn607Ei3KmDvX7XERu+fp2sbOvT99FobxIqerX92V+x7cG56t4R6HTmyH1vAm/r5DMBe5Sd0/smpnBz9J7A2bS7D66XNSa/9Qd+qxk562nmwXX4lJOhUzPgA6VRUnUZzBmF+zfSmmBx2OZncsSxONQMoC7Mi9kR6cIWt9Wro2jzS/8L3pltzrKrXYtSZs0IGD68rWo/XeCvGMZ7ZQcJn29VeqO1lL5zGkFAQTQaw0alhz3b/S013G+/BR2SgC5VbUbcrbBxbh9r02CCMf2JtkoWOQf8HapI+syBxD41vDXrDvJ6H88Z+Q74WURYeymvwF+BWr1PD3WVeWgvQ7AP7GpoHdNFPrKVV03M4Wd7m86yRxW2cZyfKdgeaKMQQI7v+B9QeYDy60VQlOe7m1MyaRPMebeqBRVr/Ub02ZP95r/WDlzhLDL645zptpW8o0RKjkHnWJXP2wzyWhgJH+MEaSVC5CFWL893fnV7PvaMBlnvYiD3dOjRqFFVNPEr9xRd7sEUVZyWbzvsqrCUv4HWETH7cgEnN46dQCiTgkVHuqe6QlSAFDBYjtusGxGlMN7RWGushfDCjKb1dwlI8PNj7X6eZ1nh9amk/b7SBV19wD33ub/q3An4Sp49HnkjaEO0CNaoJ+9lzpPYdUR3ewKVeA7L3LgM/+kPXCXGBEkW0x5S9piHf8WCKQZWKgjLKAk1MGrgyPdo930mIqvmP2P+zxYCHtFUXxC04ulS87ZEO44sbRvfcOaGSghXg9NM06SZl06PJsujbO9LB/XigD240K8mmp01WnFmTiSndhvsLoAQDMVyW5wpp5TU85X/EmWFeqeqFrVi2+lSio+8JIuy6f+ST8nMqJ7DadhWC3O7YUxqmX+Q7XWNYn1eCN3/OxmXVSzcn+su2kM/tJYyZnW2JNmK8biynwO7YguCRPX9Pk4qqrqWlFZeFICR0QLhHnxPiN7l70188IjtG8nG6IsS/Y9Z5uF2A7jR3no1En5YGngzDbnuxA96YLzI+HnRzvMjWW/67B2NgCLsxj7CwCDq8xrI0/iwq85/olv9l//utxmn3JePXxr11DvmcvO4Hk9fFgSrkCwDrt9qmx3mCtVp4ryH3CZAv1ARDgEDHzUt4UoLzHoo19wD87+xL9XhajaXWOrJp9hhBj4Q+5GHuMLAOI+dtZshs7i2A7a+Y/3AyIyyuyoPSM9qyvpuBpUekEYrIu0CBlUiKuWs1JB3VR3KaAdBKI1nreNHtHVsMQ5Sbzcp4zHf3DkzUEXmSsv1gFqBRBhqi7HONl4muZW3znB5VaJUhGFdXfxIGzinRL4nwfY1G+PLiZyReb0OnnKqjY4X1Udx5MD95LNxi9kyAfKjqvng+VrwjSScjyiSHPVHSwjZvVrZqec91OtNrBkFC/38NgjQU+17c6j/aTdTPY1Ed7KoShPofY6pFNelV2lfc7cEPCH3O/6RA2wPdcn/KmTU8Kggf3F+yfgNGqE6IrhKVjOl66X5KZFj9EP3hCQ6aHR83G94LwNPVEZgCprP2PVXQjQSCC4cLrcBXP7LpgVRJumtFYoivfe/t4jVVuLar//mcXZ8jkAYZ2gkkunjpPR/uvoZqAlNRjle0bqyeJKdIbW+UEvJOTJxJf/hWmmrvce0yl9AobpzGrBm/ASkFpKWgcuE13VAC1LICj7e7F92Bzvc9rApx9uhecVhkOMunA8v7TnNi16hxZSzI8ydSiNdhZcKNhp9fgPCkY5Gx4ElJPGsmJcjIVaWJJ1wwYHjiOmBJo0H2eojUhsu2Qp1fFIt2slBgO6bfJrBnx8lDn0Wbq0/nSw1Y/Cw+803vwKzjbWnOpvENKcmKO8ZSVDeSe8xe511Oal9q5sMwvtMVe3sIeu8Zm+Ceu3lxPBmQnlx1Z6ZF7UApek2kx+bfP+gUfafVBpdxuwZmX4zan8YOwRonY9Kkcv/pFIuiJqISSu9c9JkJI3ZxoYLozTiJbWgxTESdzfKsVdPZKfT1LbvYcSGJ5sgVmNvcuu9kzgm109204IN2Uo/VYQcN7PQ8F7wpJnFF4Iti2Gf9Rn2jOM4SkToNaQnkSVQrx0wVh17SxIKFlcK3lAZdS8+uR/P2FBtoSLBDesTLeSAvXA1+3YYnKmivLbrVqGWi125o8jsX1KAgfX0RBFjEzHMdUilRhpwjRQjQ+JdPJlrjnl352lGnahn9K+Ha+akzgv5f933Z3wcwKNOtfU2IfiT98EoTHag0qLZfImFgFPZMKPRLz2nM9bltSR8zPrpKmrpVXK5ij46aLjpE471K0iWKDexHzz0qBTGdNx+bH+pFG8YS/GGcIkPAo68fcT9HQA3M2MbVYBjQWcY+BFxRGYWbtfR8QemhZl76W+j4Svzhp9pBfvGauSg6VICN6oH4k4lKQRRDH/IEDkQR80zbSaluUX9v1CaxBP9Ilk/sflvcio7J59NJvGj9X2E+Ek2fT7SPrKnJchq1vSq8lCVvt8D0J4ckmXRQh5/UiJ0VXdLQcsY7WBW/w1Cn+EtIiSsNtCQuXqASk9dtWo/SJzwQaUYbCb8Z6UySZqdifk7wlpgmW9MKcl5gKh+v37MvB6EuZCK9A0k9EREArV5SJZ5TxaQo5iHOj1b6lmqvRup+h3N5WFB3GzxO1wqKnt1iYQ92mIycntylDJluQnvwxZd8e7IhmUq/zOzPXZWMYDOjKj1hqHVoEFCq4BX4i5p75IvYPTKXLd9uUmTfTG9Kk63AL8GOW1stKU/KF39XLSFIhRxPfLqgXb1ERXtlx/Emx3midM+WY67Tf/MJ28NVftiRbGv8OsBkq6Zi/HxBaqf884+I3vOdfP4BoPb335hvR92XnZvUWS8QttVskc8z/ofjDsNHXNcfsjiPc61nZ+id7nyaVC335QKfhkFwXe9Zwb+YzKJ+0hMW2BBQVqKa4QHqjb9YyeN/XpkGUsXDxRUMT8Z68NEH4Gsn0/9yY1lb95cbX+a2BLdLw+B8S9i452pNYPC4pwlxIDCG0kXYatBBvTgY3R4EGS4KGZPVOSkcbIoylIKpt0WEFHKixYkgLz4dTZNecaUO8c/B2Ke4PXpZJ1VEcXXFBaZWe3We1g7ILPIFWC9LovHzZbrM6q/H9nYcMRLQRzNccGMq40ot3y05ksp+j7SDyZwfhMNG0xW8umQWNuWqW+vePe6NWlo9j0Jq5lrSZD7B7CqWVNX8Cfcw8c35RUNiI8ckM/+OqQtM/r8Zu1KQXaNu1OPJckHf8B9vv9x7Bif/iNYl+OeJQeY8DvcqGie2R3ifDHCtVOPiNjzlQfIKNHzZqHYa7HiDz8UjCQTCQZCABNZkAt9F5kc6Qnu5Hw9UWJr4OA6UBQ5Z5hUKdpxpLNVPSbe81ioW6Wyq5gjdMzgr6Y3hhcVOJDsEKXqL5y5ZZ1JJFrbVvOgxWMC8kosHCPkeR5UGObSRcZocV3gP2xKA8ZSGFAjOse6SZMubFJrICgOaXH9ifzLpKn4VChaoCGkLmo16Zc6cUAbd6nn0lxdUrFZaFiG8VFH9ylvB82gfxFL8WZbhPnh9GufNQBaqLSjP+FXOMFNCly+k4siFnwm3Z3u5lcV4+7OYQmTvG2YyHQEi/hugbXNvNS+z0nA/Kj5hw1Ux3iuUTreKlR1Pdy0ZDIn41JpjuIL2GBiBOA3Qn0/OS2JdTCeyYICG58IgdkAzugcOvk8dYw/qQnWg133C+R07loR9i/EdSnM9Pk0ZXytFB7DQDf5ThAH1Bm+3yNvh9UJRc4aXXcjCc7hxYMQcBs/M5A7OEwx9eZndDihEEShbLWapTgAFhtC132WSCgV6VRjgm0N5QpB9E7A0WovF1ZQPBo9BIkO/0On4aC8wlVRmxNJanhgd5EBC2I1syDHT2H6vmd8uH6utOvkC0rjcosVh1Jqt2rLU2TuBMl8BSZ7suI9zktU4vsGVbUfVXhARGq9b5am14ybAPxWpLaBSU6eNfkjcuyDIxjTyfNNN8I+x6qgP5B+iNHdUgxwrDlvqv1qHO5/YBodIITUBG4MgRo6N6x3UgD0b3+QMvot0X/g58l6iruJ/QgYERUKBCr5gcMKNwBBFDFNpJysAESptZ8wZRitzD+6ZxLdQk42PVr4IKFI7HZIietwAtvFRBodVdQoCPMUi9x5EqM7KpgtfwREuPZR7jGR3eBMDccp+kDDHnn4gnzPKH5o7VTopqVPiLwTMZIxAbB3BdtfF9XzChDZIoLIrn9HAekUPcVqSZrqlvyXlKRGtLoniT4NHcT0jzf5je31GEI3OgMw/iXS88sgod4Itriq6tA5ULsrFH1YpbMfZ/4ZbP+W7QF0Fs8WYL59tdN2UGycWRVEmNP8zdI+VQmijpir9OMM+DuGzsjX2sDV0Firyq3J20LQ53irP6IeytPseM+S7wzAQYPV0tz6/Hm/ghNf1KEMjEHO14iZy7ipsvo9e4TYmwqciq+r5cMtBh7gYjYYpkRmQVfLT2H3H9wuZpgCJEqQeUzsfuwQVIxXjw16bntvbrqMwbX+MbMvoMo/zmyUinjC+EByNyBlz/y2zt0XBD9LABVvLSH+PJlVqsuRnKDc+WyQ69mWtAnGBkwsk9mzcc86IekbRo0oHukBbmmySaLUP1w1DiVVLh72paO1y0wty42+7YVHHRG9eLnOjR7Ahmi8XjJxZ44bLMRDShyMRxOXQca3GJEsI8ifOwzu5QXUCgKObdfdzcf1mLzS0vqvZElU6w6kZvasN2+ETNyZq1smcMPyeM44qQe2Ep8m6YWoFwY4JAOzdxycoWpSLirrSbIrNBB4dbBVnZTq2O4FKf+aiBvcf9xU63TTtV8ZSX8V+MUVCMZallyz9u9ZuMKEYulRsl/b+Vz37qdMUk4/RvuAvO3ADgTDtn+NdFpBaJNNYWHEblHpMsDh+jMnevuAs4YbHhfG/jOZGAvFhkDwpjHbVYYA5XlYvqZIS1uLu87+lPG6nbDj0UFDxKMBztICJJujBC3ZPRY78xP2NmvOPlAhQpPlePSt/pjuhrZn3qcGVYlZL/TF0gkshmDCJv5ZUi6qLLYpGMVCSVfuhMjT4ylIhC/OH196/f/F1xz5zKbrz3cEmkn6nKsxlZjgzEfO+HqzLbRnm8hd39JqhcTgxjnLsnLaPmZ1l2C9SxHWyCSLwQs8hvN3ypOcXY2dgBbCqyBLZX3WtGYTR/Tc68tgXVdZ2pYOfTkM+jBvUbCqGYKm1Ap4zg1jMoZuaJILKc4zeOjeZoW96CYrrFLxZWBMq7Rdb6FyRB0we0v3HaqrO6WZtINcKFaFEZbPUXI8RmZN1pBFiCnawYfIkxFzHgGRBF2ibVq3kec0ip1sHvGBcigt3ZN1z/5xme82C/oiVr/ktzn1KpU//kNhiyoun8htZACYlBJfhnk6uBgYjxER8OmtqYYzgYsiqHSKYyYGcYtmPy86ljk58yWMzaizwn/GERL1FEtWCXga8O12Etbo6vWVo6GNMlCVCm2e4gAwZ1H4NoxAwJNT1cojtDQBhIXjCiLMYJoOQUK1GnOLXLIMfquq0PqeHOOGnQFGU61ufxXzCRgVcbQXkgYhp9zjog5IjcvgJiuoN4biueLXAvSZQt89TVX1+gvTBrcd8kRyG/Z1OXnDV3YZeggwiVmYoDfrafAd8kumMq44CCBYGqT+AjOBdeeoAm7XpRWAKY8FhIc9KRuIk3ZfunzoJsG0hedIBZmuBMy2zL0NddcvIkUxpCBV4pAYQhTnG/SpXbJoR9TTfn5/oOcIuQiYwZhnC+gBatmYfue/cwAHe7H9wMnd4q3LGv3otN4u/V4PmgmISyvoYmvd0N11TgHuAlxS0M0G0GIg73jyFbdXUjtXm9GAcad76hy3t8SXi4lhJavCnpI4p2U3uyo2Qqr+HGnT43sN52V+q2UTfdn/Q2GRI/QD9ExWKnTnbmYlP4i3tSlumy+yIFWaiX8qWXZHbrl6EgOU0rAJvSB9no4/iHdV9vlCsx8KMj6cTJcztP422LsLYRbCXiOQPIeHr22jxx9V865yOH7p1OooJ1HjLbIfMRwpJ0Eyd1LHc2h4qe8q9UcHRkv3GFI834EusqCu+3R66eueXiXqmAlsvAfy19RltAHYyhY4MDjEqt5deERX9WD1fLd4FPaX6CoFyEOL0ihE65/iBPa3kkfgCP7h8Uxql2+4kfk8px3E7qSHdAtEi5eTmWEUY11wFp9xDIbhW3ogigF8OvPhsyegavad1czHjOgKWlToJkkNejGXCGNzOgv+toipu5hPJSwNOk+kXjt7VLf1N+Km9crI2JCUZ2d3EMV0d7BITFfkAhknUFMRbjnQNyMTFRYtxDHumsz+V81EqYMVsYSIYZEU0do+Il+ZT8t05QwJELsCjLLak4Gv8QEQbLMnwDir+AlQQB4muRbJHddPNA54TE/5VB5A8I6F27mo2j0Qospu4fRGRbIP2IqTTNCBw7NirU3O4I7Iw1vpCKpr0+E5gKye7JJ1Ay0Ccn53Of3n3cVekglMZXSURN21y74y/lQxlMCv3SushWerFxaQXC8t+sz/ATfuIC88muCeHkteYvxUWhxFDUY26jv3skqdTrrxyPWNT7fXjfFirz4HA1SJCjUiclYtWlVmfy3TcBnQ21t5PHhu8F6MizuOQUxgo8htBO3kJzrmtVo8rLxp3t0lUmW/DxO4lu3+s9yXmpnL5Od9xt1Du872blV112YykKscuWMd6XlBiSGQ7e61nVgJ5gaN+wsOz0PSzAFoFRHYQ5eZNlSQoS3qSIJmtbzWGRAllKTjR9RmUST2blW8GWOKxTpwhnQBXbkmtkG0e6mqi17iSd2rXSI2sOcHFqmTZ3nYFBDb2Cd5MBzTGTQFaGRLFzHutU8w79JPOkkpNj73u1mRdOTSSHoFQuJjoq0xYO/6iYq8sZN+jJRmHYlebiglGWSWUAtF/vn8wJhP0vJiUTmBnD3AFRp3f6pkzqk1qPgFH5NlkyXkDjut+HP76brG3dq+8dxqfK9iNRUD/QzcS0Jx3hC10klBAq+TBbKbRboypoyrZ9Lv1cT424pPnxUD6NmRpI7kM0LCcO9loRZ/+36eEtxIzvv6ioXwnx6j/bJafsfz5xz0aJYJp4ohGrpXjg6dUTbLXJhB35X3goeTne5AHVAZcYHDdOYfD9+R1fpMAVdhYgqeoLAnmKWSLYRgAXBc7InQjJz0v9gpBvWv+zuATOtM53og7M84KyWm+XaJHkVDw+ALLumu+XXt2ZPd/03kMnqO+28R92X0XEos/PPs1F2XeCpnuo1iciA1TUSwaitjhpuqICaoyO5IbQprVelg3Lm6uPlpfYytZhCyXqGDWT+IzE494aduZ3r9uOh52f6CHPbfMYEd2/cMVDjT7ELLVpa5pnIJyztF+wnrI0PFMNmpLZ1bdUOmF/Xe3bdzUPjK3we" title="Mekko Graphics Chart"/>
          <p:cNvSpPr>
            <a:spLocks noChangeAspect="1"/>
          </p:cNvSpPr>
          <p:nvPr>
            <p:custDataLst>
              <p:tags r:id="rId1"/>
            </p:custDataLst>
          </p:nvPr>
        </p:nvSpPr>
        <p:spPr>
          <a:xfrm>
            <a:off x="474134" y="1202267"/>
            <a:ext cx="8627534" cy="5486400"/>
          </a:xfrm>
          <a:prstGeom prst="rect">
            <a:avLst/>
          </a:prstGeom>
          <a:blipFill>
            <a:blip r:embed="rId3"/>
            <a:stretch>
              <a:fillRect/>
            </a:stretch>
          </a:blip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Table 4"/>
          <p:cNvGraphicFramePr>
            <a:graphicFrameLocks noGrp="1"/>
          </p:cNvGraphicFramePr>
          <p:nvPr>
            <p:extLst>
              <p:ext uri="{D42A27DB-BD31-4B8C-83A1-F6EECF244321}">
                <p14:modId xmlns:p14="http://schemas.microsoft.com/office/powerpoint/2010/main" val="1028359994"/>
              </p:ext>
            </p:extLst>
          </p:nvPr>
        </p:nvGraphicFramePr>
        <p:xfrm>
          <a:off x="5725302" y="1940920"/>
          <a:ext cx="3139298" cy="3657600"/>
        </p:xfrm>
        <a:graphic>
          <a:graphicData uri="http://schemas.openxmlformats.org/drawingml/2006/table">
            <a:tbl>
              <a:tblPr firstRow="1" bandRow="1">
                <a:tableStyleId>{8799B23B-EC83-4686-B30A-512413B5E67A}</a:tableStyleId>
              </a:tblPr>
              <a:tblGrid>
                <a:gridCol w="2182565">
                  <a:extLst>
                    <a:ext uri="{9D8B030D-6E8A-4147-A177-3AD203B41FA5}">
                      <a16:colId xmlns:a16="http://schemas.microsoft.com/office/drawing/2014/main" xmlns="" val="20000"/>
                    </a:ext>
                  </a:extLst>
                </a:gridCol>
                <a:gridCol w="956733">
                  <a:extLst>
                    <a:ext uri="{9D8B030D-6E8A-4147-A177-3AD203B41FA5}">
                      <a16:colId xmlns:a16="http://schemas.microsoft.com/office/drawing/2014/main" xmlns="" val="20001"/>
                    </a:ext>
                  </a:extLst>
                </a:gridCol>
              </a:tblGrid>
              <a:tr h="297025">
                <a:tc>
                  <a:txBody>
                    <a:bodyPr/>
                    <a:lstStyle/>
                    <a:p>
                      <a:pPr algn="l"/>
                      <a:r>
                        <a:rPr lang="en-US" sz="900" dirty="0" smtClean="0">
                          <a:solidFill>
                            <a:schemeClr val="bg1"/>
                          </a:solidFill>
                        </a:rPr>
                        <a:t>SGR Construction Contract Description</a:t>
                      </a:r>
                      <a:endParaRPr lang="en-US" sz="900" dirty="0">
                        <a:solidFill>
                          <a:schemeClr val="bg1"/>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64145"/>
                    </a:solidFill>
                  </a:tcPr>
                </a:tc>
                <a:tc>
                  <a:txBody>
                    <a:bodyPr/>
                    <a:lstStyle/>
                    <a:p>
                      <a:pPr algn="ctr"/>
                      <a:r>
                        <a:rPr lang="en-US" sz="900" dirty="0" smtClean="0">
                          <a:solidFill>
                            <a:schemeClr val="bg1"/>
                          </a:solidFill>
                          <a:latin typeface="+mn-lt"/>
                        </a:rPr>
                        <a:t>Contract</a:t>
                      </a:r>
                      <a:r>
                        <a:rPr lang="en-US" sz="900" baseline="0" dirty="0" smtClean="0">
                          <a:solidFill>
                            <a:schemeClr val="bg1"/>
                          </a:solidFill>
                          <a:latin typeface="+mn-lt"/>
                        </a:rPr>
                        <a:t> Value ($M)</a:t>
                      </a:r>
                      <a:endParaRPr lang="en-US" sz="900" dirty="0">
                        <a:solidFill>
                          <a:schemeClr val="bg1"/>
                        </a:solidFill>
                        <a:latin typeface="+mn-lt"/>
                      </a:endParaRPr>
                    </a:p>
                  </a:txBody>
                  <a:tcPr anchor="ctr">
                    <a:lnL w="1270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64145"/>
                    </a:solidFill>
                  </a:tcPr>
                </a:tc>
                <a:extLst>
                  <a:ext uri="{0D108BD9-81ED-4DB2-BD59-A6C34878D82A}">
                    <a16:rowId xmlns:a16="http://schemas.microsoft.com/office/drawing/2014/main" xmlns="" val="10000"/>
                  </a:ext>
                </a:extLst>
              </a:tr>
              <a:tr h="274320">
                <a:tc>
                  <a:txBody>
                    <a:bodyPr/>
                    <a:lstStyle/>
                    <a:p>
                      <a:pPr algn="l" fontAlgn="b"/>
                      <a:r>
                        <a:rPr lang="en-US" sz="900" b="0" i="0" u="none" strike="noStrike" dirty="0" smtClean="0">
                          <a:solidFill>
                            <a:schemeClr val="tx1"/>
                          </a:solidFill>
                          <a:effectLst/>
                          <a:latin typeface="+mn-lt"/>
                        </a:rPr>
                        <a:t>Parking</a:t>
                      </a:r>
                      <a:r>
                        <a:rPr lang="en-US" sz="900" b="0" i="0" u="none" strike="noStrike" baseline="0" dirty="0" smtClean="0">
                          <a:solidFill>
                            <a:schemeClr val="tx1"/>
                          </a:solidFill>
                          <a:effectLst/>
                          <a:latin typeface="+mn-lt"/>
                        </a:rPr>
                        <a:t> and Paving (On-Call)</a:t>
                      </a:r>
                      <a:endParaRPr lang="en-US" sz="900" b="1" i="0" u="none" strike="noStrike" dirty="0">
                        <a:solidFill>
                          <a:schemeClr val="tx1"/>
                        </a:solidFill>
                        <a:effectLst/>
                        <a:latin typeface="+mj-lt"/>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900" b="0" i="0" u="none" strike="noStrike" dirty="0" smtClean="0">
                          <a:solidFill>
                            <a:schemeClr val="tx1"/>
                          </a:solidFill>
                          <a:effectLst/>
                          <a:latin typeface="+mj-lt"/>
                        </a:rPr>
                        <a:t>$22M</a:t>
                      </a:r>
                      <a:endParaRPr lang="en-US" sz="900" b="0" i="0" u="none" strike="noStrike" dirty="0">
                        <a:solidFill>
                          <a:schemeClr val="tx1"/>
                        </a:solidFill>
                        <a:effectLst/>
                        <a:latin typeface="+mj-lt"/>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1"/>
                  </a:ext>
                </a:extLst>
              </a:tr>
              <a:tr h="274320">
                <a:tc>
                  <a:txBody>
                    <a:bodyPr/>
                    <a:lstStyle/>
                    <a:p>
                      <a:pPr algn="l" fontAlgn="b"/>
                      <a:r>
                        <a:rPr lang="en-US" sz="900" b="0" i="0" u="none" strike="noStrike" dirty="0" smtClean="0">
                          <a:solidFill>
                            <a:schemeClr val="tx1"/>
                          </a:solidFill>
                          <a:effectLst/>
                          <a:latin typeface="+mn-lt"/>
                        </a:rPr>
                        <a:t>Gloucester</a:t>
                      </a:r>
                      <a:r>
                        <a:rPr lang="en-US" sz="900" b="0" i="0" u="none" strike="noStrike" baseline="0" dirty="0" smtClean="0">
                          <a:solidFill>
                            <a:schemeClr val="tx1"/>
                          </a:solidFill>
                          <a:effectLst/>
                          <a:latin typeface="+mn-lt"/>
                        </a:rPr>
                        <a:t> Drawbridge Replacement</a:t>
                      </a:r>
                      <a:endParaRPr lang="en-US" sz="900" b="1" i="0" u="none" strike="noStrike" dirty="0">
                        <a:solidFill>
                          <a:schemeClr val="tx1"/>
                        </a:solidFill>
                        <a:effectLst/>
                        <a:latin typeface="+mj-lt"/>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900" b="0" i="0" u="none" strike="noStrike" dirty="0" smtClean="0">
                          <a:solidFill>
                            <a:schemeClr val="tx1"/>
                          </a:solidFill>
                          <a:effectLst/>
                          <a:latin typeface="+mj-lt"/>
                        </a:rPr>
                        <a:t>$57M</a:t>
                      </a:r>
                      <a:endParaRPr lang="en-US" sz="900" b="0" i="0" u="none" strike="noStrike" dirty="0">
                        <a:solidFill>
                          <a:schemeClr val="tx1"/>
                        </a:solidFill>
                        <a:effectLst/>
                        <a:latin typeface="+mj-lt"/>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2"/>
                  </a:ext>
                </a:extLst>
              </a:tr>
              <a:tr h="274320">
                <a:tc>
                  <a:txBody>
                    <a:bodyPr/>
                    <a:lstStyle/>
                    <a:p>
                      <a:pPr algn="l" fontAlgn="b"/>
                      <a:r>
                        <a:rPr lang="en-US" sz="900" b="0" i="0" u="none" strike="noStrike" dirty="0" smtClean="0">
                          <a:solidFill>
                            <a:schemeClr val="tx1"/>
                          </a:solidFill>
                          <a:effectLst/>
                          <a:latin typeface="+mn-lt"/>
                        </a:rPr>
                        <a:t>Red</a:t>
                      </a:r>
                      <a:r>
                        <a:rPr lang="en-US" sz="900" b="0" i="0" u="none" strike="noStrike" baseline="0" dirty="0" smtClean="0">
                          <a:solidFill>
                            <a:schemeClr val="tx1"/>
                          </a:solidFill>
                          <a:effectLst/>
                          <a:latin typeface="+mn-lt"/>
                        </a:rPr>
                        <a:t> Line Test Track</a:t>
                      </a:r>
                      <a:endParaRPr lang="en-US" sz="900" b="0" i="0" u="none" strike="noStrike" dirty="0">
                        <a:solidFill>
                          <a:schemeClr val="tx1"/>
                        </a:solidFill>
                        <a:effectLst/>
                        <a:latin typeface="+mj-lt"/>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900" b="0" i="0" u="none" strike="noStrike" dirty="0" smtClean="0">
                          <a:solidFill>
                            <a:schemeClr val="tx1"/>
                          </a:solidFill>
                          <a:effectLst/>
                          <a:latin typeface="+mj-lt"/>
                        </a:rPr>
                        <a:t>$21M</a:t>
                      </a:r>
                      <a:endParaRPr lang="en-US" sz="900" b="0" i="0" u="none" strike="noStrike" dirty="0">
                        <a:solidFill>
                          <a:schemeClr val="tx1"/>
                        </a:solidFill>
                        <a:effectLst/>
                        <a:latin typeface="+mj-lt"/>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3"/>
                  </a:ext>
                </a:extLst>
              </a:tr>
              <a:tr h="274320">
                <a:tc>
                  <a:txBody>
                    <a:bodyPr/>
                    <a:lstStyle/>
                    <a:p>
                      <a:pPr algn="l" fontAlgn="b"/>
                      <a:r>
                        <a:rPr lang="en-US" sz="900" b="0" i="0" u="none" strike="noStrike" dirty="0" smtClean="0">
                          <a:solidFill>
                            <a:schemeClr val="tx1"/>
                          </a:solidFill>
                          <a:effectLst/>
                          <a:latin typeface="+mj-lt"/>
                        </a:rPr>
                        <a:t>Commuter Track, Ties, &amp; Switches (On-Call)</a:t>
                      </a:r>
                      <a:endParaRPr lang="en-US" sz="900" b="0" i="0" u="none" strike="noStrike" dirty="0">
                        <a:solidFill>
                          <a:schemeClr val="tx1"/>
                        </a:solidFill>
                        <a:effectLst/>
                        <a:latin typeface="+mj-lt"/>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900" b="0" i="0" u="none" strike="noStrike" dirty="0" smtClean="0">
                          <a:solidFill>
                            <a:schemeClr val="tx1"/>
                          </a:solidFill>
                          <a:effectLst/>
                          <a:latin typeface="+mj-lt"/>
                        </a:rPr>
                        <a:t>$24M</a:t>
                      </a:r>
                      <a:endParaRPr lang="en-US" sz="900" b="0" i="0" u="none" strike="noStrike" dirty="0">
                        <a:solidFill>
                          <a:schemeClr val="tx1"/>
                        </a:solidFill>
                        <a:effectLst/>
                        <a:latin typeface="+mj-lt"/>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5"/>
                  </a:ext>
                </a:extLst>
              </a:tr>
              <a:tr h="274320">
                <a:tc>
                  <a:txBody>
                    <a:bodyPr/>
                    <a:lstStyle/>
                    <a:p>
                      <a:pPr algn="l" fontAlgn="b"/>
                      <a:r>
                        <a:rPr lang="en-US" sz="900" b="0" i="0" u="none" strike="noStrike" dirty="0" smtClean="0">
                          <a:solidFill>
                            <a:schemeClr val="tx1"/>
                          </a:solidFill>
                          <a:effectLst/>
                          <a:latin typeface="+mj-lt"/>
                        </a:rPr>
                        <a:t>Commuter Rail Right of Way (On-Call)</a:t>
                      </a:r>
                      <a:endParaRPr lang="en-US" sz="900" b="0" i="0" u="none" strike="noStrike" dirty="0">
                        <a:solidFill>
                          <a:schemeClr val="tx1"/>
                        </a:solidFill>
                        <a:effectLst/>
                        <a:latin typeface="+mj-lt"/>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900" b="0" i="0" u="none" strike="noStrike" dirty="0" smtClean="0">
                          <a:solidFill>
                            <a:schemeClr val="tx1"/>
                          </a:solidFill>
                          <a:effectLst/>
                          <a:latin typeface="+mj-lt"/>
                        </a:rPr>
                        <a:t>$17M</a:t>
                      </a:r>
                      <a:endParaRPr lang="en-US" sz="900" b="0" i="0" u="none" strike="noStrike" dirty="0">
                        <a:solidFill>
                          <a:schemeClr val="tx1"/>
                        </a:solidFill>
                        <a:effectLst/>
                        <a:latin typeface="+mj-lt"/>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6"/>
                  </a:ext>
                </a:extLst>
              </a:tr>
              <a:tr h="274320">
                <a:tc>
                  <a:txBody>
                    <a:bodyPr/>
                    <a:lstStyle/>
                    <a:p>
                      <a:pPr algn="l" fontAlgn="b"/>
                      <a:r>
                        <a:rPr lang="en-US" sz="900" b="0" i="0" u="none" strike="noStrike" dirty="0" smtClean="0">
                          <a:solidFill>
                            <a:schemeClr val="tx1"/>
                          </a:solidFill>
                          <a:effectLst/>
                          <a:latin typeface="+mj-lt"/>
                        </a:rPr>
                        <a:t>Vegetation</a:t>
                      </a:r>
                      <a:r>
                        <a:rPr lang="en-US" sz="900" b="0" i="0" u="none" strike="noStrike" baseline="0" dirty="0" smtClean="0">
                          <a:solidFill>
                            <a:schemeClr val="tx1"/>
                          </a:solidFill>
                          <a:effectLst/>
                          <a:latin typeface="+mj-lt"/>
                        </a:rPr>
                        <a:t> Removal (On-Call)</a:t>
                      </a:r>
                      <a:endParaRPr lang="en-US" sz="900" b="0" i="0" u="none" strike="noStrike" dirty="0">
                        <a:solidFill>
                          <a:schemeClr val="tx1"/>
                        </a:solidFill>
                        <a:effectLst/>
                        <a:latin typeface="+mj-lt"/>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900" b="0" i="0" u="none" strike="noStrike" dirty="0" smtClean="0">
                          <a:solidFill>
                            <a:schemeClr val="tx1"/>
                          </a:solidFill>
                          <a:effectLst/>
                          <a:latin typeface="+mj-lt"/>
                        </a:rPr>
                        <a:t>$1M</a:t>
                      </a:r>
                      <a:endParaRPr lang="en-US" sz="900" b="0" i="0" u="none" strike="noStrike" dirty="0">
                        <a:solidFill>
                          <a:schemeClr val="tx1"/>
                        </a:solidFill>
                        <a:effectLst/>
                        <a:latin typeface="+mj-lt"/>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7"/>
                  </a:ext>
                </a:extLst>
              </a:tr>
              <a:tr h="274320">
                <a:tc>
                  <a:txBody>
                    <a:bodyPr/>
                    <a:lstStyle/>
                    <a:p>
                      <a:pPr algn="l" fontAlgn="b"/>
                      <a:r>
                        <a:rPr lang="en-US" sz="900" b="0" i="0" u="none" strike="noStrike" dirty="0" smtClean="0">
                          <a:solidFill>
                            <a:schemeClr val="tx1"/>
                          </a:solidFill>
                          <a:effectLst/>
                          <a:latin typeface="+mj-lt"/>
                        </a:rPr>
                        <a:t>Back Bay Ventilation – Stair Pressurization</a:t>
                      </a:r>
                      <a:endParaRPr lang="en-US" sz="900" b="0" i="0" u="none" strike="noStrike" dirty="0">
                        <a:solidFill>
                          <a:schemeClr val="tx1"/>
                        </a:solidFill>
                        <a:effectLst/>
                        <a:latin typeface="+mj-lt"/>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900" b="0" i="0" u="none" strike="noStrike" dirty="0" smtClean="0">
                          <a:solidFill>
                            <a:schemeClr val="tx1"/>
                          </a:solidFill>
                          <a:effectLst/>
                          <a:latin typeface="+mj-lt"/>
                        </a:rPr>
                        <a:t>$5M</a:t>
                      </a:r>
                      <a:endParaRPr lang="en-US" sz="900" b="0" i="0" u="none" strike="noStrike" dirty="0">
                        <a:solidFill>
                          <a:schemeClr val="tx1"/>
                        </a:solidFill>
                        <a:effectLst/>
                        <a:latin typeface="+mj-lt"/>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8"/>
                  </a:ext>
                </a:extLst>
              </a:tr>
              <a:tr h="274320">
                <a:tc>
                  <a:txBody>
                    <a:bodyPr/>
                    <a:lstStyle/>
                    <a:p>
                      <a:pPr algn="l" fontAlgn="b"/>
                      <a:r>
                        <a:rPr lang="en-US" sz="900" b="0" i="0" u="none" strike="noStrike" dirty="0" smtClean="0">
                          <a:solidFill>
                            <a:schemeClr val="tx1"/>
                          </a:solidFill>
                          <a:effectLst/>
                          <a:latin typeface="+mj-lt"/>
                        </a:rPr>
                        <a:t>South Shore Garages</a:t>
                      </a:r>
                      <a:endParaRPr lang="en-US" sz="900" b="0" i="0" u="none" strike="noStrike" dirty="0">
                        <a:solidFill>
                          <a:schemeClr val="tx1"/>
                        </a:solidFill>
                        <a:effectLst/>
                        <a:latin typeface="+mj-lt"/>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900" b="0" i="0" u="none" strike="noStrike" dirty="0" smtClean="0">
                          <a:solidFill>
                            <a:schemeClr val="tx1"/>
                          </a:solidFill>
                          <a:effectLst/>
                          <a:latin typeface="+mj-lt"/>
                        </a:rPr>
                        <a:t>$64M</a:t>
                      </a:r>
                      <a:endParaRPr lang="en-US" sz="900" b="0" i="0" u="none" strike="noStrike" dirty="0">
                        <a:solidFill>
                          <a:schemeClr val="tx1"/>
                        </a:solidFill>
                        <a:effectLst/>
                        <a:latin typeface="+mj-lt"/>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9"/>
                  </a:ext>
                </a:extLst>
              </a:tr>
              <a:tr h="274320">
                <a:tc>
                  <a:txBody>
                    <a:bodyPr/>
                    <a:lstStyle/>
                    <a:p>
                      <a:pPr algn="l" fontAlgn="b"/>
                      <a:r>
                        <a:rPr lang="en-US" sz="900" b="0" i="0" u="none" strike="noStrike" dirty="0" smtClean="0">
                          <a:solidFill>
                            <a:schemeClr val="tx1"/>
                          </a:solidFill>
                          <a:effectLst/>
                          <a:latin typeface="+mj-lt"/>
                        </a:rPr>
                        <a:t>Fenway Portal Flood Protection</a:t>
                      </a:r>
                      <a:endParaRPr lang="en-US" sz="900" b="0" i="0" u="none" strike="noStrike" dirty="0">
                        <a:solidFill>
                          <a:schemeClr val="tx1"/>
                        </a:solidFill>
                        <a:effectLst/>
                        <a:latin typeface="+mj-lt"/>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900" b="0" i="0" u="none" strike="noStrike" dirty="0" smtClean="0">
                          <a:solidFill>
                            <a:schemeClr val="tx1"/>
                          </a:solidFill>
                          <a:effectLst/>
                          <a:latin typeface="+mj-lt"/>
                        </a:rPr>
                        <a:t>$8M</a:t>
                      </a:r>
                      <a:endParaRPr lang="en-US" sz="900" b="0" i="0" u="none" strike="noStrike" dirty="0">
                        <a:solidFill>
                          <a:schemeClr val="tx1"/>
                        </a:solidFill>
                        <a:effectLst/>
                        <a:latin typeface="+mj-lt"/>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10"/>
                  </a:ext>
                </a:extLst>
              </a:tr>
              <a:tr h="274320">
                <a:tc>
                  <a:txBody>
                    <a:bodyPr/>
                    <a:lstStyle/>
                    <a:p>
                      <a:pPr algn="l" fontAlgn="b"/>
                      <a:r>
                        <a:rPr lang="en-US" sz="900" b="0" i="0" u="none" strike="noStrike" dirty="0" smtClean="0">
                          <a:solidFill>
                            <a:schemeClr val="tx1"/>
                          </a:solidFill>
                          <a:effectLst/>
                          <a:latin typeface="+mj-lt"/>
                        </a:rPr>
                        <a:t>Wellington</a:t>
                      </a:r>
                      <a:r>
                        <a:rPr lang="en-US" sz="900" b="0" i="0" u="none" strike="noStrike" baseline="0" dirty="0" smtClean="0">
                          <a:solidFill>
                            <a:schemeClr val="tx1"/>
                          </a:solidFill>
                          <a:effectLst/>
                          <a:latin typeface="+mj-lt"/>
                        </a:rPr>
                        <a:t> Yard Rebuild</a:t>
                      </a:r>
                      <a:endParaRPr lang="en-US" sz="900" b="0" i="0" u="none" strike="noStrike" dirty="0">
                        <a:solidFill>
                          <a:schemeClr val="tx1"/>
                        </a:solidFill>
                        <a:effectLst/>
                        <a:latin typeface="+mj-lt"/>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900" b="0" i="0" u="none" strike="noStrike" dirty="0" smtClean="0">
                          <a:solidFill>
                            <a:schemeClr val="tx1"/>
                          </a:solidFill>
                          <a:effectLst/>
                          <a:latin typeface="+mj-lt"/>
                        </a:rPr>
                        <a:t>$103M</a:t>
                      </a:r>
                      <a:endParaRPr lang="en-US" sz="900" b="0" i="0" u="none" strike="noStrike" dirty="0">
                        <a:solidFill>
                          <a:schemeClr val="tx1"/>
                        </a:solidFill>
                        <a:effectLst/>
                        <a:latin typeface="+mj-lt"/>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11"/>
                  </a:ext>
                </a:extLst>
              </a:tr>
              <a:tr h="274320">
                <a:tc>
                  <a:txBody>
                    <a:bodyPr/>
                    <a:lstStyle/>
                    <a:p>
                      <a:pPr lvl="1" algn="l" fontAlgn="b"/>
                      <a:r>
                        <a:rPr lang="en-US" sz="900" b="0" i="1" u="none" strike="noStrike" dirty="0" smtClean="0">
                          <a:solidFill>
                            <a:srgbClr val="FF0000"/>
                          </a:solidFill>
                          <a:effectLst/>
                          <a:latin typeface="+mj-lt"/>
                        </a:rPr>
                        <a:t>Future</a:t>
                      </a:r>
                      <a:r>
                        <a:rPr lang="en-US" sz="900" b="0" i="1" u="none" strike="noStrike" baseline="0" dirty="0" smtClean="0">
                          <a:solidFill>
                            <a:srgbClr val="FF0000"/>
                          </a:solidFill>
                          <a:effectLst/>
                          <a:latin typeface="+mj-lt"/>
                        </a:rPr>
                        <a:t> awards</a:t>
                      </a:r>
                      <a:endParaRPr lang="en-US" sz="900" b="0" i="1" u="none" strike="noStrike" dirty="0">
                        <a:solidFill>
                          <a:srgbClr val="FF0000"/>
                        </a:solidFill>
                        <a:effectLst/>
                        <a:latin typeface="+mj-lt"/>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900" b="0" i="0" u="none" strike="noStrike" dirty="0" smtClean="0">
                          <a:solidFill>
                            <a:srgbClr val="FF0000"/>
                          </a:solidFill>
                          <a:effectLst/>
                          <a:latin typeface="+mj-lt"/>
                        </a:rPr>
                        <a:t>~$279M</a:t>
                      </a:r>
                      <a:endParaRPr lang="en-US" sz="900" b="0" i="0" u="none" strike="noStrike" dirty="0">
                        <a:solidFill>
                          <a:srgbClr val="FF0000"/>
                        </a:solidFill>
                        <a:effectLst/>
                        <a:latin typeface="+mj-lt"/>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12"/>
                  </a:ext>
                </a:extLst>
              </a:tr>
              <a:tr h="274320">
                <a:tc>
                  <a:txBody>
                    <a:bodyPr/>
                    <a:lstStyle/>
                    <a:p>
                      <a:pPr algn="l" fontAlgn="b"/>
                      <a:r>
                        <a:rPr lang="en-US" sz="900" b="1" u="none" strike="noStrike" dirty="0" smtClean="0">
                          <a:solidFill>
                            <a:schemeClr val="tx1"/>
                          </a:solidFill>
                          <a:effectLst/>
                        </a:rPr>
                        <a:t>Total</a:t>
                      </a:r>
                      <a:endParaRPr lang="en-US" sz="900" b="1" i="0" u="none" strike="noStrike" dirty="0">
                        <a:solidFill>
                          <a:schemeClr val="tx1"/>
                        </a:solidFill>
                        <a:effectLst/>
                        <a:latin typeface="+mj-lt"/>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900" b="1" i="0" u="none" strike="noStrike" dirty="0" smtClean="0">
                          <a:solidFill>
                            <a:schemeClr val="tx1"/>
                          </a:solidFill>
                          <a:effectLst/>
                          <a:latin typeface="+mj-lt"/>
                        </a:rPr>
                        <a:t>$600M</a:t>
                      </a:r>
                      <a:endParaRPr lang="en-US" sz="900" b="1" i="0" u="none" strike="noStrike" dirty="0">
                        <a:solidFill>
                          <a:schemeClr val="tx1"/>
                        </a:solidFill>
                        <a:effectLst/>
                        <a:latin typeface="+mj-lt"/>
                      </a:endParaRPr>
                    </a:p>
                  </a:txBody>
                  <a:tcPr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4"/>
                  </a:ext>
                </a:extLst>
              </a:tr>
            </a:tbl>
          </a:graphicData>
        </a:graphic>
      </p:graphicFrame>
      <p:cxnSp>
        <p:nvCxnSpPr>
          <p:cNvPr id="6" name="Straight Connector 5"/>
          <p:cNvCxnSpPr/>
          <p:nvPr/>
        </p:nvCxnSpPr>
        <p:spPr>
          <a:xfrm flipH="1">
            <a:off x="4318000" y="2059456"/>
            <a:ext cx="1407307" cy="302901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9405496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Major capital goals for FY18</a:t>
            </a:r>
            <a:endParaRPr lang="en-US" dirty="0"/>
          </a:p>
        </p:txBody>
      </p:sp>
      <p:sp>
        <p:nvSpPr>
          <p:cNvPr id="3" name="Text Placeholder 2"/>
          <p:cNvSpPr>
            <a:spLocks noGrp="1"/>
          </p:cNvSpPr>
          <p:nvPr>
            <p:ph type="body" sz="quarter" idx="16"/>
          </p:nvPr>
        </p:nvSpPr>
        <p:spPr/>
        <p:txBody>
          <a:bodyPr/>
          <a:lstStyle/>
          <a:p>
            <a:r>
              <a:rPr lang="en-US" dirty="0" smtClean="0"/>
              <a:t>Agenda</a:t>
            </a:r>
            <a:endParaRPr lang="en-US" dirty="0"/>
          </a:p>
        </p:txBody>
      </p:sp>
      <p:sp>
        <p:nvSpPr>
          <p:cNvPr id="4" name="TextBox 3"/>
          <p:cNvSpPr txBox="1"/>
          <p:nvPr/>
        </p:nvSpPr>
        <p:spPr>
          <a:xfrm>
            <a:off x="462684" y="1540042"/>
            <a:ext cx="8534400" cy="5601533"/>
          </a:xfrm>
          <a:prstGeom prst="rect">
            <a:avLst/>
          </a:prstGeom>
          <a:noFill/>
        </p:spPr>
        <p:txBody>
          <a:bodyPr wrap="square" rtlCol="0">
            <a:spAutoFit/>
          </a:bodyPr>
          <a:lstStyle/>
          <a:p>
            <a:pPr marL="342900" indent="-342900">
              <a:spcAft>
                <a:spcPts val="1200"/>
              </a:spcAft>
              <a:buFont typeface="+mj-lt"/>
              <a:buAutoNum type="arabicParenR"/>
            </a:pPr>
            <a:r>
              <a:rPr lang="en-US" dirty="0" smtClean="0">
                <a:latin typeface="+mj-lt"/>
              </a:rPr>
              <a:t>Execute approved FY18-FY22 Capital Investment Plan (CIP)</a:t>
            </a:r>
          </a:p>
          <a:p>
            <a:pPr marL="800100" lvl="1" indent="-342900">
              <a:spcAft>
                <a:spcPts val="1200"/>
              </a:spcAft>
              <a:buFont typeface="+mj-lt"/>
              <a:buAutoNum type="alphaLcParenR"/>
            </a:pPr>
            <a:r>
              <a:rPr lang="en-US" sz="1600" dirty="0">
                <a:latin typeface="+mj-lt"/>
              </a:rPr>
              <a:t>Continue to accelerate investment in the core system to achieve and maintain a state of good repair within 15 years</a:t>
            </a:r>
          </a:p>
          <a:p>
            <a:pPr marL="800100" lvl="1" indent="-342900">
              <a:spcAft>
                <a:spcPts val="1200"/>
              </a:spcAft>
              <a:buFont typeface="+mj-lt"/>
              <a:buAutoNum type="alphaLcParenR"/>
            </a:pPr>
            <a:r>
              <a:rPr lang="en-US" sz="1600" dirty="0">
                <a:latin typeface="+mj-lt"/>
              </a:rPr>
              <a:t>Execute major investment programs including the Green Line Extension, Red and Orange Line Improvements, Commuter Rail Safety and Resiliency (PTC), and AFC </a:t>
            </a:r>
            <a:r>
              <a:rPr lang="en-US" sz="1600" dirty="0" smtClean="0">
                <a:latin typeface="+mj-lt"/>
              </a:rPr>
              <a:t>2.0</a:t>
            </a:r>
          </a:p>
          <a:p>
            <a:pPr marL="800100" lvl="1" indent="-342900">
              <a:spcAft>
                <a:spcPts val="1200"/>
              </a:spcAft>
              <a:buFont typeface="+mj-lt"/>
              <a:buAutoNum type="alphaLcParenR"/>
            </a:pPr>
            <a:r>
              <a:rPr lang="en-US" sz="1600" dirty="0"/>
              <a:t>Award over $450M in new state of good repair construction contracts to ensure project pipeline that will drive future </a:t>
            </a:r>
            <a:r>
              <a:rPr lang="en-US" sz="1600" dirty="0" smtClean="0"/>
              <a:t>spend</a:t>
            </a:r>
            <a:endParaRPr lang="en-US" sz="1600" dirty="0">
              <a:latin typeface="+mj-lt"/>
            </a:endParaRPr>
          </a:p>
          <a:p>
            <a:pPr marL="342900" indent="-342900">
              <a:spcAft>
                <a:spcPts val="1200"/>
              </a:spcAft>
              <a:buFont typeface="+mj-lt"/>
              <a:buAutoNum type="arabicParenR"/>
            </a:pPr>
            <a:r>
              <a:rPr lang="en-US" dirty="0" smtClean="0"/>
              <a:t>Improve </a:t>
            </a:r>
            <a:r>
              <a:rPr lang="en-US" dirty="0"/>
              <a:t>project controls, reporting, and processes </a:t>
            </a:r>
            <a:r>
              <a:rPr lang="en-US" dirty="0" smtClean="0"/>
              <a:t>and implement </a:t>
            </a:r>
            <a:r>
              <a:rPr lang="en-US" dirty="0"/>
              <a:t>enterprise-wide project management </a:t>
            </a:r>
            <a:r>
              <a:rPr lang="en-US" dirty="0" smtClean="0"/>
              <a:t>information system </a:t>
            </a:r>
          </a:p>
          <a:p>
            <a:pPr marL="800100" lvl="1" indent="-342900">
              <a:spcAft>
                <a:spcPts val="1200"/>
              </a:spcAft>
              <a:buAutoNum type="alphaLcParenR"/>
            </a:pPr>
            <a:r>
              <a:rPr lang="en-US" sz="1600" dirty="0" smtClean="0">
                <a:latin typeface="+mj-lt"/>
              </a:rPr>
              <a:t>Continue to implement e-Builder</a:t>
            </a:r>
          </a:p>
          <a:p>
            <a:pPr marL="800100" lvl="1" indent="-342900">
              <a:spcAft>
                <a:spcPts val="1200"/>
              </a:spcAft>
              <a:buAutoNum type="alphaLcParenR"/>
            </a:pPr>
            <a:r>
              <a:rPr lang="en-US" sz="1600" dirty="0" smtClean="0">
                <a:latin typeface="+mj-lt"/>
              </a:rPr>
              <a:t>Development of EAC (Estimate-At-Completion) workbook to enhance program reporting</a:t>
            </a:r>
          </a:p>
          <a:p>
            <a:pPr lvl="1">
              <a:spcAft>
                <a:spcPts val="1200"/>
              </a:spcAft>
            </a:pPr>
            <a:endParaRPr lang="en-US" dirty="0">
              <a:latin typeface="+mj-lt"/>
            </a:endParaRPr>
          </a:p>
          <a:p>
            <a:pPr>
              <a:spcAft>
                <a:spcPts val="1200"/>
              </a:spcAft>
            </a:pPr>
            <a:endParaRPr lang="en-US" dirty="0"/>
          </a:p>
          <a:p>
            <a:pPr>
              <a:spcAft>
                <a:spcPts val="1200"/>
              </a:spcAft>
            </a:pPr>
            <a:endParaRPr lang="en-US" dirty="0"/>
          </a:p>
        </p:txBody>
      </p:sp>
    </p:spTree>
    <p:extLst>
      <p:ext uri="{BB962C8B-B14F-4D97-AF65-F5344CB8AC3E}">
        <p14:creationId xmlns:p14="http://schemas.microsoft.com/office/powerpoint/2010/main" val="332744114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quarter" idx="14"/>
          </p:nvPr>
        </p:nvSpPr>
        <p:spPr/>
        <p:txBody>
          <a:bodyPr/>
          <a:lstStyle/>
          <a:p>
            <a:pPr marL="285750" indent="-285750">
              <a:buFont typeface="Arial" panose="020B0604020202020204" pitchFamily="34" charset="0"/>
              <a:buChar char="•"/>
            </a:pPr>
            <a:r>
              <a:rPr lang="en-US" sz="1600" dirty="0" smtClean="0"/>
              <a:t>Green </a:t>
            </a:r>
            <a:r>
              <a:rPr lang="en-US" sz="1600" dirty="0"/>
              <a:t>Line </a:t>
            </a:r>
            <a:r>
              <a:rPr lang="en-US" sz="1600" dirty="0" smtClean="0"/>
              <a:t>Extension: </a:t>
            </a:r>
            <a:r>
              <a:rPr lang="en-US" sz="1600" dirty="0"/>
              <a:t>$1 billion Design-Build contract awarded in November 2017 with notice to proceed in December 2017; first Green Line pilot cars arrived March 2018</a:t>
            </a:r>
          </a:p>
          <a:p>
            <a:pPr marL="285750" indent="-285750">
              <a:buFont typeface="Arial" panose="020B0604020202020204" pitchFamily="34" charset="0"/>
              <a:buChar char="•"/>
            </a:pPr>
            <a:r>
              <a:rPr lang="en-US" sz="1600" dirty="0"/>
              <a:t>First new Orange Line pilot cars arrived for testing in December 2017; construction began on Orange Line and Red Line </a:t>
            </a:r>
            <a:r>
              <a:rPr lang="en-US" sz="1600" dirty="0" smtClean="0"/>
              <a:t>infrastructure </a:t>
            </a:r>
            <a:r>
              <a:rPr lang="en-US" sz="1600" dirty="0"/>
              <a:t>improvements</a:t>
            </a:r>
          </a:p>
          <a:p>
            <a:pPr marL="285750" indent="-285750">
              <a:buFont typeface="Arial" panose="020B0604020202020204" pitchFamily="34" charset="0"/>
              <a:buChar char="•"/>
            </a:pPr>
            <a:r>
              <a:rPr lang="en-US" sz="1600" dirty="0"/>
              <a:t>Positive Train Control hardware and software installation continues in advance of December 2018 deadline</a:t>
            </a:r>
          </a:p>
          <a:p>
            <a:pPr marL="285750" indent="-285750">
              <a:buFont typeface="Arial" panose="020B0604020202020204" pitchFamily="34" charset="0"/>
              <a:buChar char="•"/>
            </a:pPr>
            <a:r>
              <a:rPr lang="en-US" sz="1600" dirty="0"/>
              <a:t>AFC 2.0 contract awarded November 2017 and reached financial close in March </a:t>
            </a:r>
            <a:r>
              <a:rPr lang="en-US" sz="1600" dirty="0" smtClean="0"/>
              <a:t>2018 </a:t>
            </a:r>
          </a:p>
          <a:p>
            <a:pPr marL="285750" indent="-285750">
              <a:buFont typeface="Arial" panose="020B0604020202020204" pitchFamily="34" charset="0"/>
              <a:buChar char="•"/>
            </a:pPr>
            <a:r>
              <a:rPr lang="en-US" sz="1600" dirty="0" smtClean="0"/>
              <a:t>State </a:t>
            </a:r>
            <a:r>
              <a:rPr lang="en-US" sz="1600" dirty="0"/>
              <a:t>of good repair construction contract awards projected to </a:t>
            </a:r>
            <a:r>
              <a:rPr lang="en-US" sz="1600" dirty="0" smtClean="0"/>
              <a:t>be approximately $600M </a:t>
            </a:r>
            <a:r>
              <a:rPr lang="en-US" sz="1600" dirty="0"/>
              <a:t>in FY18; </a:t>
            </a:r>
            <a:r>
              <a:rPr lang="en-US" sz="1600" dirty="0" smtClean="0"/>
              <a:t>over five times </a:t>
            </a:r>
            <a:r>
              <a:rPr lang="en-US" sz="1600" dirty="0"/>
              <a:t>the amount awarded in FY16 </a:t>
            </a:r>
            <a:r>
              <a:rPr lang="en-US" sz="1600" dirty="0">
                <a:solidFill>
                  <a:schemeClr val="tx1"/>
                </a:solidFill>
              </a:rPr>
              <a:t>and </a:t>
            </a:r>
            <a:r>
              <a:rPr lang="en-US" sz="1600" dirty="0" smtClean="0">
                <a:solidFill>
                  <a:schemeClr val="tx1"/>
                </a:solidFill>
              </a:rPr>
              <a:t>83% percent </a:t>
            </a:r>
            <a:r>
              <a:rPr lang="en-US" sz="1600" dirty="0"/>
              <a:t>higher than </a:t>
            </a:r>
            <a:r>
              <a:rPr lang="en-US" sz="1600" dirty="0" smtClean="0"/>
              <a:t>FY17</a:t>
            </a:r>
            <a:endParaRPr lang="en-US" sz="1600" dirty="0"/>
          </a:p>
        </p:txBody>
      </p:sp>
      <p:sp>
        <p:nvSpPr>
          <p:cNvPr id="2" name="Title 1"/>
          <p:cNvSpPr>
            <a:spLocks noGrp="1"/>
          </p:cNvSpPr>
          <p:nvPr>
            <p:ph type="title"/>
          </p:nvPr>
        </p:nvSpPr>
        <p:spPr/>
        <p:txBody>
          <a:bodyPr/>
          <a:lstStyle/>
          <a:p>
            <a:r>
              <a:rPr lang="en-US" dirty="0" smtClean="0"/>
              <a:t>Major Project Milestones Year to Date</a:t>
            </a:r>
            <a:endParaRPr lang="en-US" dirty="0"/>
          </a:p>
        </p:txBody>
      </p:sp>
      <p:sp>
        <p:nvSpPr>
          <p:cNvPr id="3" name="Text Placeholder 2"/>
          <p:cNvSpPr>
            <a:spLocks noGrp="1"/>
          </p:cNvSpPr>
          <p:nvPr>
            <p:ph type="body" sz="quarter" idx="16"/>
          </p:nvPr>
        </p:nvSpPr>
        <p:spPr/>
        <p:txBody>
          <a:bodyPr/>
          <a:lstStyle/>
          <a:p>
            <a:r>
              <a:rPr lang="en-US" dirty="0" smtClean="0"/>
              <a:t>Capital Program Update</a:t>
            </a:r>
            <a:endParaRPr lang="en-US" dirty="0"/>
          </a:p>
        </p:txBody>
      </p:sp>
    </p:spTree>
    <p:extLst>
      <p:ext uri="{BB962C8B-B14F-4D97-AF65-F5344CB8AC3E}">
        <p14:creationId xmlns:p14="http://schemas.microsoft.com/office/powerpoint/2010/main" val="375019517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quarter" idx="14"/>
          </p:nvPr>
        </p:nvSpPr>
        <p:spPr>
          <a:xfrm>
            <a:off x="470001" y="1512690"/>
            <a:ext cx="8348472" cy="4438496"/>
          </a:xfrm>
        </p:spPr>
        <p:txBody>
          <a:bodyPr/>
          <a:lstStyle/>
          <a:p>
            <a:pPr marL="285750" indent="-285750">
              <a:buFont typeface="Arial" panose="020B0604020202020204" pitchFamily="34" charset="0"/>
              <a:buChar char="•"/>
            </a:pPr>
            <a:r>
              <a:rPr lang="en-US" sz="1600" dirty="0"/>
              <a:t>MBTA </a:t>
            </a:r>
            <a:r>
              <a:rPr lang="en-US" sz="1600" dirty="0" smtClean="0"/>
              <a:t>currently utilizes several metrics </a:t>
            </a:r>
            <a:r>
              <a:rPr lang="en-US" sz="1600" dirty="0"/>
              <a:t>to </a:t>
            </a:r>
            <a:r>
              <a:rPr lang="en-US" sz="1600" dirty="0" smtClean="0"/>
              <a:t>measure the progress it is making against its capital plan, including: </a:t>
            </a:r>
          </a:p>
          <a:p>
            <a:pPr marL="685800" lvl="1" indent="-285750"/>
            <a:r>
              <a:rPr lang="en-US" sz="1600" dirty="0"/>
              <a:t>C</a:t>
            </a:r>
            <a:r>
              <a:rPr lang="en-US" sz="1600" dirty="0" smtClean="0"/>
              <a:t>ash spending (year-to-date);</a:t>
            </a:r>
          </a:p>
          <a:p>
            <a:pPr marL="685800" lvl="1" indent="-285750"/>
            <a:r>
              <a:rPr lang="en-US" sz="1600" dirty="0" smtClean="0"/>
              <a:t>Spending on an accrual basis;  </a:t>
            </a:r>
          </a:p>
          <a:p>
            <a:pPr marL="685800" lvl="1" indent="-285750"/>
            <a:r>
              <a:rPr lang="en-US" sz="1600" dirty="0"/>
              <a:t>C</a:t>
            </a:r>
            <a:r>
              <a:rPr lang="en-US" sz="1600" dirty="0" smtClean="0"/>
              <a:t>ontract commitments, and</a:t>
            </a:r>
          </a:p>
          <a:p>
            <a:pPr marL="685800" lvl="1" indent="-285750"/>
            <a:r>
              <a:rPr lang="en-US" sz="1600" dirty="0" smtClean="0"/>
              <a:t>Projects Underway </a:t>
            </a:r>
          </a:p>
          <a:p>
            <a:pPr marL="285750" indent="-285750">
              <a:buFont typeface="Arial" panose="020B0604020202020204" pitchFamily="34" charset="0"/>
              <a:buChar char="•"/>
            </a:pPr>
            <a:r>
              <a:rPr lang="en-US" sz="1600" b="1" u="sng" dirty="0" smtClean="0"/>
              <a:t>Cash Spending</a:t>
            </a:r>
            <a:r>
              <a:rPr lang="en-US" sz="1600" b="1" dirty="0" smtClean="0"/>
              <a:t> </a:t>
            </a:r>
            <a:r>
              <a:rPr lang="en-US" sz="1600" dirty="0"/>
              <a:t>– keeping good track of the “paid-values” but not </a:t>
            </a:r>
            <a:r>
              <a:rPr lang="en-US" sz="1600" dirty="0" smtClean="0"/>
              <a:t>able </a:t>
            </a:r>
            <a:r>
              <a:rPr lang="en-US" sz="1600" dirty="0"/>
              <a:t>to capture “earned-values</a:t>
            </a:r>
            <a:r>
              <a:rPr lang="en-US" sz="1600" dirty="0" smtClean="0"/>
              <a:t>”.</a:t>
            </a:r>
            <a:endParaRPr lang="en-US" sz="1600" dirty="0"/>
          </a:p>
          <a:p>
            <a:pPr marL="685800" lvl="1" indent="-285750"/>
            <a:r>
              <a:rPr lang="en-US" sz="1600" dirty="0" smtClean="0"/>
              <a:t>YTD spending on a cash basis for the nine months ended 3/31/18 is $567M, $56M higher than the prior period.</a:t>
            </a:r>
          </a:p>
          <a:p>
            <a:pPr marL="285750" indent="-285750">
              <a:buFont typeface="Arial" panose="020B0604020202020204" pitchFamily="34" charset="0"/>
              <a:buChar char="•"/>
            </a:pPr>
            <a:endParaRPr lang="en-US" sz="1600" dirty="0" smtClean="0"/>
          </a:p>
          <a:p>
            <a:pPr marL="285750" indent="-285750">
              <a:buFont typeface="Arial" panose="020B0604020202020204" pitchFamily="34" charset="0"/>
              <a:buChar char="•"/>
            </a:pPr>
            <a:endParaRPr lang="en-US" sz="1600" dirty="0"/>
          </a:p>
        </p:txBody>
      </p:sp>
      <p:sp>
        <p:nvSpPr>
          <p:cNvPr id="2" name="Title 1"/>
          <p:cNvSpPr>
            <a:spLocks noGrp="1"/>
          </p:cNvSpPr>
          <p:nvPr>
            <p:ph type="title"/>
          </p:nvPr>
        </p:nvSpPr>
        <p:spPr/>
        <p:txBody>
          <a:bodyPr/>
          <a:lstStyle/>
          <a:p>
            <a:r>
              <a:rPr lang="en-US" dirty="0" smtClean="0"/>
              <a:t>Financial Overview of Capital Program</a:t>
            </a:r>
            <a:endParaRPr lang="en-US" dirty="0"/>
          </a:p>
        </p:txBody>
      </p:sp>
      <p:sp>
        <p:nvSpPr>
          <p:cNvPr id="3" name="Text Placeholder 2"/>
          <p:cNvSpPr>
            <a:spLocks noGrp="1"/>
          </p:cNvSpPr>
          <p:nvPr>
            <p:ph type="body" sz="quarter" idx="16"/>
          </p:nvPr>
        </p:nvSpPr>
        <p:spPr/>
        <p:txBody>
          <a:bodyPr/>
          <a:lstStyle/>
          <a:p>
            <a:r>
              <a:rPr lang="en-US" dirty="0" smtClean="0"/>
              <a:t>Capital Program Update</a:t>
            </a:r>
            <a:endParaRPr lang="en-US" dirty="0"/>
          </a:p>
        </p:txBody>
      </p:sp>
    </p:spTree>
    <p:extLst>
      <p:ext uri="{BB962C8B-B14F-4D97-AF65-F5344CB8AC3E}">
        <p14:creationId xmlns:p14="http://schemas.microsoft.com/office/powerpoint/2010/main" val="75350661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descr="Enter Chart Description Here:&#10;&#10; End of Chart Description&#10;DO NOT ALTER TEXT BELOW THIS POINT! IF YOU DO YOUR CHART WILL NOT BE EDITABLE!&#10;mkkoexcel__~~~~~~~~~~False~~False~~Falsemkko__4HooU0THZk28POP9trq+pbTvvzd/gcV8t56cq85kb3NDTsUhojRA0EsgEHHMH7oYP1SYpn09ysXVivguJdhTvfyVMsBLTGvcX7WPTor/CmXaIDw8QZnT3KVLgIkmA4yGlZzd+UkPqwvo3lyw3+k5723O6eVjc+upI+RL4IGutYXhKYop9nIup5SpJuUXxzOm0Y8UsWMeFJhmvuogk57HUULxJW/o2b3nc6pVWV2+N3W8LcchgoKETTjd6zUNSi2hZQvraj5SV8HfsM5RU7LSv3tvQCrkm81xdE0GYDMvP5WSILwMWUf2NZ1rBpiI5evFLBS6IJmsI8RWjHOfIknfVbjg/dvTkbt3A2aBI0Vg4JqtUKAcddkDngCIjhsiKYZHzbX6fs7PdeHOGm0Y5sRWstMaK1xXAPKTzJ5i4c1uGcY9B2+ZFNUd+WAeIq0lmHEPO3gksRtusxaw2NuZhg8ybrGu5ZIYME/f8Du5hZClLt4ec8lzKnzeTmx9JVPy7c/xFrituzTejM/5MpXPieS7e2J7sC05pHe+d7ETk31TtCwl6igac4UeISNWUxbkBa2TR1QEWQtYNUZLMhKgqci1NVZ4egD/qt+uvW7pDJKMAXDJ0/aXimyGeTM/DADJTUUdAk+J7yo1fFWOnmHp9f7xXQhOXBEkC5DMbRg9rQwNEgRqope9YddC/3jx2NaOSAlEC4nDZUChZc7Y9Z23IlgDjXnv6rSCj4hr57HpDc3/QeSmBD/9nXabD0uxLSHhekXyGx//oRiTgBxs4Dpk5bq96CjdxywKYknDMSa6hl8JsXiSSgagIt5jJUfgmWZBsBdlBIDIoPS3bsAn4Z3FXWFy56B2f3K+rg7swr+871VDyl6WXdKdj1oG9GoyuDYLt6B/utNfcDM1snmXpLJw0kOClyfzYxH4azvhTOLV/sHBhilAe3iMLUTvGw26AXV9BMwXVDae0AiiZyoNpgW+ZXkSeotDaSbT9Dx3IhLiSnibA+xqpNeoryCKo5wzqBf9wVRDi96CWwzebf5kYo/reTz61Gu6SH/cvEGGqv6j5t2TA2MmAQN+e/XMoYknd4CZDnDMUkB5ZelhhdVCvUXPEtNVvXdGd5bEUVvX7XThVyaOB8/ASbMjJZGAjAxq3jDekKOVd7YsEkubbjS7nwEQjyU0eAggUhCg6KyVljdAthsi6uPbmqQh8L0QrsnhJyThYgY1o9SmnIoS9gE59HQeXf1cyVreC58xx0BdjV33XouUgv9C6Ct6ja8RSzSHwQfrmqjrUlg88dS6NqJIu0x+rq8vRbFzKAZJRPHM+8bmKGTR7T5tP/p/QI7wJJaZzY5HbV3Vbu40gZdQmk0qwp+TLbGUC/whIyVCtyuembazzvNuSNvbPWKy9eJpj0FqYiRUWsDVoJnQDHyLVm7uEUfChCSaHw3+lOrljjZEm2x0CFA8VV1DTAtSOqb0MdAKI6Kb7dFgF5a5wOe4fP20PdhOmm+d0L1vfefPlF4qwOkRKfpGL5spwi50JNU2yYZ5NpVu/d2+m4NqQRjVR5dVdvFTuB22RZKD6ue3pef65xYFLkMn5yg6jfAv4rDlD1r2EyskAOujhbbVwiiUcsPF4wvKhmx/zRDYj/GdcVeOJ6bNhSX+g9VGoypzv9C52QLKEpDkgP2buz3CINvoDjpqHW9IFT9Sm1Z90pCCYF5uKseVTmF5it4N+lvGUWiPgDzNSoB/ZVmGpn+8uPO8VGwm5FVSpJExUIss8zx9Zc3PkQ3z0Yb0BFxTMfimCprgFkd0/XkXvQJxchRtHHAFnRtzFzAGWYZXjfQpAhLhYbSyyA5gsqGZ9pJ91iuy7AUwrlYtmTcGpkQaZP3+FGOy8HV8VeBGoT4Q1anvS+Nhp3iL46imBuUb99C4E6IEtmubaNNWbIq7ShLpBhhbgyS99+OeaMssX4KDO9yD5K0mQEVq4PMTU8DGdX0wQgnTOQKimytcqZ6j4p6I5eatc0Y04iIOrSNoMvmxPf2hgFlajp3ujZJ3jOdydgGn/JqAGB+l72uD7lPSMdQJp8JGM9YI5TagmxI35mJ8KLujxwpt5t7N8/RvlMraLJiLDGDu948jRblM7Fo4GI7hvizLUW+VN3QtI8JHAjYdWSvAYwpyuKwRS7d4aBNgJTTyFMIkXHmtNaKCrdOVsrmE9UkKX+PAgpX8C+rItqxRfmZ/gaVO4v1/dJChlKvovw70UUS+OL/zOxv8EDgyG1bh/k0v7KonD3RpF6AcQNcx3yw2ZeqDsf01GQCfptXmImItxUZVkzC5bc+QnYpGue7SC+dNPZiazTy2ZIyTMyCjqs4+lOu7TW/iz9FrKnQ/aYxxCBARlDVPmGIwk4EQCQhB/fsHP3c+2ZTPgdSDeU3Hd+q6pI8XTwchFWgydlurYAND5C3elbouMt8mlLo4pe6WwgtCtbmVOPc9A64Pof011Ac7ISZyvUt8A5mrIh6VKjSg7LTAit5e7FBty/TndvVR/eBD9PhumE7ulbZxJQzuK8iDQu5a0uQx43TOmW2nDozNr5ZYXX//azpfHh6k3CprMfOF9pClwTOj+A08+3ZZq8uBVHolBkcqV8JFSQzwrs3l2ASk+IA2iVzaYQCV1Xmt0HCBpy7iEf4W7SSWR5uSyWZT1BPE7HDK9+xIVTBW45XInU1M9JbTDLO3omJ6Qlrc+LzZBnqTR1i+xYKsIYNIJ4a8EmN0vcIR0LlMyXE2SI+QjF92tKLwJgPv2TL9PQE19hpPjKqKZ1q6uqkrjoAcaXTDoXLc3ivBvjN0k3Nna+9Rm8LjA8nOVTY9/HEezuZEkkF+2t/jP2/tRilDgsRTTIQu74BW5buHTZSFoFtFchaY5IFJOLuwP/I082JrWrOAuoWCyt4THb+6Zc/d+gO0mQEJxUmlV10YtAIUvlqJi7iJc3WD4Jic2sur4s7cbVB2lUyjjxQpkMLpmTxloB9K0y6yZ3KnS8tLiaAt8CBloDnhhvcTpvVq5YYYo5alCQ97Ihdiaauvn17npfNJsfD6jEcSbSx7wkF5y2GDGkbeiAk3tVZbEClAr0NVFsOgS5qMCTb7UwU0ipjMARm3cY2rYkz4UuKGIewiKj3sxe8CGTM07zDdWceuFhXmOhbgIbOjtnQMCd/m6LkHhl37/kYsr7cDoIxpr4YYgb7HSWJJR0RYeVVoQDupwUIYW9wRwTn+RUm1OkHZ7qCQasRGsf/yWsNruCq8ML9eJL2P1vgyxiKxdeL7bu/zTlp5mD0PnQuvjiI4CfP/3qs5S7BbWb02ezCTK3SY+21dal+3oKhR9iXjG7n5mHM+CsY93eAwT5EV3XoE8/J9ex6cxu09Ujz6VEHvXMVhUXJHWav1zEjgVlA0ijXiiC2Xs00/EnlEWX+dl8x/yDyp9iKTg99exiQsoGT5mF8BUr6CL57Y96nS6HhiwjSGBiwyZv6z+T9i2gbWbmSxqRiXypbnojSVjck0LHMoAm0KUCUCLhg/ROYK7VB926QaBxSxUrh2BlxGl76S4MbyHsJ1x2IiAtD+KNJ6dmeDAMT5Da8TQxysuhVNd6ARHlC6HtTnS3She6RNRx8ZWZmMHTfnOAVls/hyOewRrQFMy/kGHwlZyYyRUdaHq6Lc6BDch05EScuTFcRTEuMld3VzmLb2gd42rPdDGPAkgVuUPwqO2ntPb0tCek2WmKcf3DA9UkPQUuUuKiHd/xYqK9CP4IPLtPhdndF/IWCZCGlB9/voCX2UvSpDHjtLr9SJbeE05XW5ZwhXWGL3l/LKmoOKp3mUir9rKfbP/NYmq1RrDI4nbrBrixsrXr3ZcbOxGa3a96+UdOzpFoGOMUG3XU1u6JI3uhRl9+NT8G0LZcykmAcT5LNwvt/L9FF3I+gHZW4OF9/kD/WPGbrGo8mg+yt5SZgMGOt8BU6kOInUrlayjx4KwxW0qFtCei4OWtSwTPLtKI0dS3WSdUse9CHT+ded3e9lXoupbDrfPlcEde/E+CE3sAHVkht5upKGy8dIS+IoLs50DmGYgMvb4bs7120XxN/Pe26snVYrCfG7uQDJHWDHN2zN0pto9KF5YXrL4CgwUFHF0F+fOKdsPBiUqHO6TjzU2K3lO4kSUE6yFPyrJn4r3+g5VCKvV8sy3wTFv9nFIJbrqOyrsaUf0BE2ou77chvkybyQNJ1n65wDqmH8EeydTdujjV484juOEmeiAFtUk5Y0YotN/yoJ0F9M/+qowS5vduevsTQVsl7irMapReeNIhtL3z63b5mXFb7gCz6pV+14rQekbdIsdBYWgFnTzp7bRqgoYO+KZZg/eNJWUT39xvlyo5nhGaIZcNm7NgAti9MnTTKG2yzvrskRlYtVpnBIaT0biOZLY1hywER4GlkiSbe3fi1eYo2kLts8JKNW5YxyzhN28BulfH3qjt240OTA1GFsDiXadZWEIJpotygpsFess9wiFc8d/zvd7oG6loWLtIrp3WxUwIMJjniGqS6lQNkthgmQgqFShyZye/V0Tzdf0d80KGN2yo/Y9RROBlX3WXZ90s9D0Uiz2DMcZDqhwBqB7qHPe3DQ5n75vrWFRKlluyIcyKxIVxpoDJLBqtqP7853V13E4NL8f6SpyUq3jOP0mveWQKjL38VSYYFSU+aB82AIuZXmOWjMnH7LRSgfBZd/TLZh0VOyCwnO8uEMm88Q1Q4ChEtmADFSbT/DIhk7ZLQFM+mv6fku4OMXi+bjB8Q7RkVIZGaq9RtUEr4HbnuypD3oGT4vhn/aMRubgd/DnI2EP9gGByma6Y/CWPuqTHTGOrFHx022fkqei27QZ4HjYc6J/wrHpd3Gg55jw2jaW31Cn0a3nb4Js2jPYwjUE8DtwmnmHq8Ba25rpa0J9JipGfnZjLwO/z7cLkzObruvSZ2oFitCfwRzyZxzldnBQYNuMugrIOseAoggMvS8T13sByCWX/lvNc1+37gXrclOrzdz7wEB/C1wboSI3ps/DDjEpnfdd22dF3sKiE2sJQe31rAFXCd3x1c5+kdDpbWuxR7o8lhZSAsDV6LL2N76AkYqDpEw6BIHctwbvgtKKdXooDu3OGvpYNKFNatmFTyPvHQf5IzIlRo9Vmp4PEUcqbhfA+bZ2A9jn88f9fYILVYT+aGm8uDoBXBvKHLEzRQ6Cn5ufzjkh4cOwsSbL1/PkxObAX3c55nfVCdwF+eK8VG6B8WiAZUeSDUaDSoYrzjJujGnXSjPKl0OqBvBBAa9ZWGGqZyc+Ci2bThiDJO8LDoc/mjQ8uVl1cV62lAAwav0r7q0zwrjMlhMNEJEAVIIL7QleXAnX397f7qfjox+jyL+F1ZhQiHiD++gc9TDuBGyArK4V0TfISGfg8TXouiRV7X1bFyaHehHraQ2BJZmmQugUU6MhbmANb9PF2bfzsSZfjyeKEI39pWxyojMsawwcq96ReOlSsXBNEcINp2818WMzSEmE+HUykWpDfCoXcL0lUH7V/FmN1FaAyCxcQPEivDEJkjDiW5ww1sbWrixI0i3csI/rua6Ow974UfbcCFYlQrxGTcH4za118PGFj4GLzuHySpNDzUNmZjmAx8VglW9/xkzVNVBaBMtjTzjf8s4hfJR5OCLDwzcxQYaJKB2zgthwa8I8sT5SW2qELgvebD7N/xLXnZo7jz03Q4qbCi4uxCry/i0XrczRTg39joSTImYKyaQ9UGwRO0N2Pt9jNN/IZu6NhLyfxFgWbQTq+7FiRyRROgilFkTNjYQY920gTKhpLKUhftxriTvgflC0blPbr/Hcfpoe2sHQC0GEkYkZYEC/iQrBls77I0gvfagQgjyVy4x9XwkRpI2SEcQtp6wPvsvXx0XYNw7yn+oEM6jDhVd9u4DNvR8BTqou2rEN98rPYPu0GfLvyUqSVv8SqTg8xbQgCO68rEJSpzftmiCPq6IrS5mKEF0NCLRvrh3mtPZj7NnDp1SMpaSlD1p6OkUj85YOEsaO3zliCCZYVcjjR9e+daMmGhNNyVFnbQ2l2vSa95fk/J+pO7/J1AUITtGkZ3pqkudMpOQoj2/M1lzm1RP6FVifi5YVphVQejVjqPNqJP+hgDnlfllG9SLbZCnlOrGRHa35an8DH8kOMXc8U3JNHWwY1XbYp8OTu4X4n/T+XMrRbktbhNSdjxl+sC5usOSbRwwEP5DpWb58GIS5R7VQbPVDP17hbooyXk9X9zmOlJNOK17zYdPM7gYLsscHVCBF2BjQdVnhf8zIzkxto1+WlGwSw2V3tpe0HafIYXZu/FtWQs+YrUJrQS9JtAj0DzhI0azWTwVIVXSH+XLzxkl5HS2W6r1vbm5YC9Y0F+AZFadEPVx9ybTBkpziiOD3w7bP3SaBkW4mvKLcG+dGCDKIhu5vehqabMazz5pkLrmKlRtQMvlqVlMHVvK5xQmRi10/uYPXixzVYpb8kkXyFlhdi1sGmxtxPin2R84iXcq9US4U6amiRpaXHxhDX86d6KaxNqJp81bksMPGbZMyS6H5BRjhkV+dKHEBJwVPD/N7VGcOhBvVJrL0xJaRDHKM0AJCFq5Z9dBESNNf2ZzFhOZ2mKZSi+po+7KAfcZnyofHDiyBxI9+CkiKDHN4k+qgyd4eyLQWH9MG1C38oWF9RKuoqaQ2WNJslbgvqtmg00ey6YK1blUPz45qYAGfgA3dAOrSCEVmvYJAYwIsFvG59BrFbasP4G6KkcsR+W7a9j/p9mRnFEOt1wLF6GzGAm6ljO535lWMVR3nKAASORqj/1C/6SRceqgAAhmRBfsahAmDTjH3ZDBa5sanHReMousIuaflnBDqfMtlEiSd39kRNV3JJlzmtQM8fcqPTDtYTdUESIiwY4xkPD0wE+8DczF5x/gGrJFGRRcV5DfNzpL+ulu7nTQm5LJU1FLIjA4e9wzV1w6U4FG0uX7RQDr8GvC9GjmKSTzXDOMDyuHpQ5662QU2uuvXO4e4KdzrIO0fGuQnFKC/MEnjeq2FnbB2Wb/fweCCbGyYw9ar7sE7EdVbOOtYPouM8nHqbWlqEEhsa86/lytroFGTDnh1UCx3TW8egbJqx5xmpIo/JIfeJFcI+Zj4srhTva13SSQIaVvSbheagWfgYZvNFDUf6lkfGdj5lq4WjdusOvOIK+4h59nupqUf4HB+SzuTYdKnK8T0v6x+fXCGaPKpYCTU+wE9enQDFRrDLUpl55uyYCthNkvcsYe1nioG7lCnqctT3/K59CaoSzFRV+OKigmvFbMQRqXl5WVVRE1yLwKsaJuuADnoWHOxR62U89ShDQqjXttz9ASbQIMMli6jDORdRJTwlpLAyiPovibvgaeFL+ofNWttgUrp0DZC27Il6lrRsQ964U5UXjtYXTs90U5BTMFPlrEyuAJ+JWzi1wCf7pJNK9rzhtKYrBAJujBm3hSBiahGQdKAB8tB8nbcZ2dMubzP9rVnMXtpD/MLZeh84kSp5hXfHdFEV/aKtWNDo5t6dslykVKg0AQcb621qdpUQu+I7f+sKd9BvpimyCuA/s0xFLsEHqet0xbRXaK4DZabjIcQCIj1YCvYG0OxjlSOnuUDs1SE6F5Qep4eg5g2StR0kgV3b9NJrcoTyXYVVVhqmhobQfHqN1P3fgI/Zk/gWoURvPApMTcGyRoppD3GqsU7UwvY+D/i3KOh794+x+xy3NTTXI/6bpe5b/9WBqaYcblHS9igKrYtYkPvJDzAtqtPzT0GeK8DW3dIFG9r/4KwWJppWG/RVwv9uD3MxCUZQoHd6qxtwRgVoV0BMscqLQn6Fg8kOmOAybw+mHiXXTV1ajd7WtwnQEXWv6bXqvxcKQe1FJb+cIhE12OCbKOVHwJ8dffls3iHDNNs/DwORFXSZCLsBNGDffJ6BS8b7kR9nvvregpz4yz1KF4QugDDZHcgjvu+nZOuchGR3wuTRLsx57+PlIzLdZ26taLitkufPT1rUbSRwPDgu0PJXRL7A9TsFG18BVRrIuyuTOD0nIQWOECgtD78lkOHntUqxTxP6URcrxj/e/LRpeCSigbg0fEY6QvRrTJ8rh7tbsOpbvR50Ys/jtowq/SbUaCd9c5ib8+WyX2O8eEufuOh+BurqJamiPgEYWyV+CqXHgSPmz9gUQr5gFhLBZcWZerytEH+csuvL4yiEwxP7tUgJk4GsCXsrdtQsJhtPUDBEGw0kFrhwyP8Gk0054UY4jkdrQofv39sKnPo5kNTYbiaDw68rdfp58KMMH5V4Z1m/idTfDBFeJbB2wUSF9bwoJ1t5D37r23L32BEmfU0qmFZMGP/1nOqmVrmnPRSGo+MC8QorwT1yFBClZrBdjm2HGMcl0hjPayf/faxoIcsUzMb2CSTYmrsBUP/uHY/ce40Ag7T1TBiIrW2Ukc2GjkiOSEgRlRASdTapMWMSslFvEvMpIM//8Qduemv7gWBd77km0wJGL5xZ+6Y7pH58qhUeB6+v5nuqzhDYtOXz8wpY05jKAZe+vHOhe8fR9TZ8i/23p/KyaXCEHbeoOM9XJ3n9c/uddFrYiAn2/2g6ZDj+eFyJNfYEVeDyAaEXGPyHLNVSihpDVZHvVwPDkKINjjy1vDvJD8JA0B+iFb+mDEvl9cEm07lUx+/QEnJw7qu9Xz1NhuaIUSrLypOYIvTgWqXwjQyJl5YQUUrPNfaihr5V08UzqnoveGlp4a+4ujQT3prBa8xXa/FlAViPYDZGFtibjbM/3rDU/DyvON0zmtG6DXekbmZl9ESlEgIbpchDiSZKjxuoft9nYghD5sstNoayff8pk/dllXSQ+jewBWTfOdNKN0GaBTdemZuljm3WlRLJv1I0UKSXUb1mFnARD8/Fxa3vZRHpdVuHFUqmh7UsN7CnGothI+4TX04m4DU02wJEOavP7oerywKbqfi5YkjeMpcwxROlZeTY48684hxALwqoNEk1BHHK8PsTkgCXkhi65iVXVla0wrmiU3CSkFOW9V+U6eA6Sig5lxYqE8xTfIKb0nJpSPHO9qBREiAoz99NcoLBujL+xrJ1gsrFjrGTwnFKqPitvTVNFzKMprOo/cqzAtpzXNQVob6UiTT2297+iH6OiRijbT2dvkeTpOVq6+scQUoAVBEVk9hAyiyibP0LJt5s3D/1C8Jy/5CTcLcY9BV6CVPRUD2nrwqpzHKmtdr6cALzRTiZ/HfiDieK1H2IPFsTcVBq8LNfxyrr7uQNC5qVlfZRt1XMYsyX1yQdMxCYErOZvNKvgXo6Pl6IY9SKlhG8VGYVid+4bPAtBoMEs8+Q7S/o/mxAsNGN4DzIkaXgipZc0GhOIJn6DzTNKRpEtAPDp6307RPhlZ2dWzydRhLLTIctS+rNAQJpPru/i9AURmWRkTL2WCTMjuGD0N+s46LCune5Mk1WllgpNDeSEPeCWdbJcFCebElFVfuKSaf4/mjLIeMV6fideoVULF1Hbn42kKLrR852J+2j+5kvNldjhIVn4bVvNH8f+i2VpucwpgSjEoZ34thQLN09EYbnNewkJ/6Nqxqr2yOYFyHsDXxqZPe8WaNUs3l0K3OJIimPjPVKyw6wKFCajo7xSVHLiSSAU0rKFY2vKuIfxzTglk9R2VxlaYBmdUH9xm64zpDrglUqS4qvQy7IOHYd3IvfICyW+5iD3yfiFvl648cv9uTgKAGNAnCinXfNiabCAtcZsOcmSk04dYhRb+fI6J5IV5jNYGf8/9o1OFwhz9BzDL26UNVBR2q96vjIUhijqK/+sfEti5jsj1MwxLO8iGBaA0vIwl7plx2AIi/S0y0Cj1lBjZAaqmpGeVh2EumJER6ai7rldrRhuUji9oIocoln4+XdEA/qULzxex7EvLqTbcEPhKsM/PqsW+uKrnlhsGN9LjOJx6NV/ltzxrTMDqJLSkH4z5bFvvqeJaGl5XB13+m885Fhd5KQHwpf0ohRNaRXaPfO80snSurK5VWwByVM6J2UU8AHkaD0j0GxceKwYzWVsd4p0MZljUpM5UmL/1/YcLL6CbEVOn0SvKapVGXCFFdc9ufP0FerlKnSAxPdXuI4jCCE9lZDxbKj+Rx/LAYGnew4qtVq5oLNkUFPKbQzmWN6vRkwmxrZBacG7Sar6x/dUFVsixB7YSFRQJfgqleqSySQOVr1STZSmT8FGvpKRqDAkO4Rn0qhO6elwvKeSKOiIoe9wy9R++RhUt0G3sgNDnckN9nLeQsLGF2JqnPKygu54ew2SzNrfCaOSXL0VhFNBOpxmbr0jXhzHK7P420W+R3x+Izj2/i3xuuv2ZoTr/z0IH73N8S9s7gNr2gqcMz62JlrFrTQdYX2gGjrqN/5DxI7tYJA/dyTYcbCJLikra0mg4aQ2xtKNiFzyV9e1/WXg4v6vJmMvPvXCnUUOC9IBlb87/yQ4Zi6DL317u43WAReN8JTqqqpSdt3dVDUBS67QoIZKyZGOSspgui/GLJS62yWF6Q43YRGKGvNBatvUZZGUa+GbahamC2d44D7F7mNvD/069OTBqDpgBjM6CWfDGs2CZGQrGR6EXXLhKmVGuq5TknDbBgMQO6osb8J3AJNob35iGaTqwnVOlek1/2jFfA+SbpzrS4f5K26xpSOclFmRozDXmMHnv4yvppb6RW4k+ZWYMAdgyHkyOfBDer6G71B/BtznDZRHHQZFW9lZgMYD2UYAvivryMrFOwIAcXd/nheZKhFBcMvL9GoG1RL/pUZwduhV9+bJaId/8qpHeC6OfRAg+yy5wCcGEZgOyMK4iTH9mnMc6tgbWDJak+Rh/RCIlnzJDUNHkMlYtUIUjphfTxfpA+197ExKPfYh4GYxHpLsPW5cF8F9uiBd//yhmsJhW3hsp8pShj8eLVhjkQlhM5CPpzW2gkZq0hQ814UKLJm1lBlg0GgJ84hfrUkqZDtBFwLiwCyrGYZgzgdS/y2gN6WOBrr+ysDlCvvQz2FetgHkeWVX/UQkwADAtHYd3DG0qH916VzDviGJZFgHOgYrdylHplGocblPB+ejvdm5w2ClyKKOGH3DwDXShzzFIUSOOFba6VJdRfiiK8dhxgOPNmMZ60baoXoG8bybJ5LWwDOI2fBQ5+G5bQl1JBB2LecZfTshd/HN2ekCDqaZ0bR88m5GOGpYMgFaYYL0envmJs3shQUf4tLslCNpkd7AcsWq3huAIw7yBIJZ1qxh6r2+asCQ81V96tK2q1wqEYfp9fC3BFF8tQNW666Pm9yGScvlcaMMt0mLTKubFyGzPYchtnfwzz1K7ioUQeS+rsSfupAxjGtr0cZL6W1RG6yL6xyYbTmcHwlfr+1TpkKtCbFN+pIan1z+dhF7ebFwZHVGEpWhJjgjzBsUb36IdbqALGwYYwYXQ0N4VQ2aoPLUJJK/ijmZRDkmlY6Aj0zyS5e31AFY2keBBIZ8bgy3Stg0UhprpkJ3InigkInReZGfSAnN2bwOeM6wVuecJYH3JiPe+GYYJtNSNrFHGbsT/+w4els3pGcYtrl5v0LqPR4qSeZvvVOVVWUDbW0B2DH4ieBMbaL8jrUjCRHz1Z8qDVy7ERLjLF/QUZpsBsg6IT8Y7rK4jQHfiwJks4bPdZQZcJKHVAuuGlXW02amZmxqSBR/+tFGbkebzrIWBtmiUIWCrWOWpTXrmq6YGvc0gZS9CNZ5r+tFz8lfpKoceg0zS5OPkz+bD6EgKk44bCMiqOaXSwwGsUDKyVg3cZYak6O4uUfxat6EnjssJtUbjP3Xg1jsrjz+zDpeTaYUZoF+TEelvgi7P6nhn6TT77c8zn1n+lob3BfX1HDtxi0081KguQTNYGXjH5MaBhr0xkr6mgkRqTGERPpn154C9huZxyAEjWMCXuG6UDyrB4aYZGvu03Cf65L7wnvbiV0W9xmia2xDTaQt9+1jyQ7AeHZJThaCjyJJYGUF0FNb3xIUsWNneN0TBtAtQ1Ozub2wd4gM9Lb/AOCGtBVBsyALjn8zSHkbIQ9g+UKXVol9ft9jiSZi+ba8PDCjmnFaeg2VKhGb39+sVvxl/5vCcXl0WxsVX6xProZJz8TuqKQvGZPZFj+7WqcWguFYeQWjux1nrgsccgXLXmwttdQhAN7dbucJbCv9/CewoYR9PoHoDmu6eEEGwzJa33nPgMqHgOmI5BMA4kmEykeEfYN50wdd1kL6rJrsNyoQQ12/L7tEIJ5DzvJhtvmGPumo/tgyxnxcsYzwV/jwJFWO6/fMw3pONiOgvmOAyL6G1ED8qjb3q4MthzchxeeUm0AwHAZjeZ1AW3wBnhWxGjxZVYlwxoF7PU4DgMWTkDJEAN875dy5xPdH8m2YytHlzTjyikUn2HPCgIy7Iw4FjJ3S/8YvmTfPHnwBRoWE0aCqijYGZtaAmD6RqBpWt1cJU6S6GcTvPBbnvi7SJyxJMavSMmcWztnXphD4/KryzPfwMIrgbB2HU/tG97Vq3rtVGYH/nq+r9l37gQWi64JEpwTauameqKh8+glk5iyvP89UpdoiAJ4ton+bmOEPzI4qF148Sjx3fpcCECDwmeM6p693tDhuEV9HTWkDmaS9ho/nkX+O3StPfsTjDjMYxnE8g9lcaVivlaCNL6bwDkhMsPOoAcmrXQp+xeADDGZyxSkN7PyFpvxfCvzBnwZU5Kkn9SSZR3EGxele6HcxCu+P/f0B7QJH7qKptJqh3StdbkzKT5ZNhxhFDZ9Kt5pYfBQl4ZcoVjHcBs1RyQv3LK+xOJ7eXWXpqxDnyAqyDlKYKU980Q/fxQqAjCeaxgl54oXIx/gfBwrBM36o63Pcn1jeQlgXmE9FhconJceIUQWRiZ499xBeBthakOneku7xg+qviqAn1xbD/t3f8ME4iCe1nWMgkqK3dAIGSVHHfVWvNxGmxhiYK7F3jXeaPOm5YD52xaSfDpLnQk2USQXvVM6AIECjwXqSxeYnFj9jGZzrXQVMYjAah+23KLMoVIAtZSvJBqq3rDdrJZSAergf/h9yn9LpY9Oc0rx1jeWsBy+h/zKYJFW2vpu4pL++zXNwduA1XXaAtAXjLsIP90rdYQS0WREVS7S8eSihKOhBE8ACEpPjB2gD1kjsaTKYLgGpXfkYrT+524WSO73UlB+YO/qctWm7kKi8MygH3gMNvURDIZ+TjeeEYn2pH8fIVAQOI4Ng0P1An1xzA947Vd5LLiujNmLNwxmn73zX0hrqUCwa3VdPoXKX6f3jrRzL6+Ry9zRSVMCqpWIVxNpZaSXRAd/ZSAoEDDICr8qXcKi8CbpLYD/D8WK5vQz1A7waY/mACjorP36UsJ1G8UJ9O2ZT8QMUSEdI06cL9oDYB5wsb9tLGVbtEzmxn3shDqsnsej7gUOLVOeBYlz2X2reK2iHiiKQ9V3GwN4SSNAIKWNpWgM8uk655luwLwBZ2wTH3tpxgE0Zmq4k5VZ3xFP/Ndn8l5ogq9fXHe9hlzMNwaCwir+w8ZzixdgB90iQkuroXA4kr0t1l/WNvZ2Fv/NvUYvMv0sTEXUuuDA3qurpzVF0ZwZAaxEubz4CEXs2xc6VYlfWO1DhiH8EMM2O0t9HhPw9cC9tzjpLrR09fKdfLkHyZyBcSWV1oyJIYcNRc60K7mvZTPteksd0tfleR5e7XuTFPVroYXq0rC44PAbLigin8H87Hr3yN8tQiVt7FfeB7qNILJ0vYu2dd2DiJ5wayDoeCfyesxq7q69Bz3uBpj2h+63KzjXoU+CQ947Em0QFNi3oS+s53a7QVqdwM4pfKo4AZ4hrafZz3mkuGgAScE549ICMDJcLm0YwFPnD0Wr30JQhANgQRyPKMQwBhIcWElOpkF84GoOt6HSHkiUOY64bOEBpcMillKxYmH5vNApHALYZ/0cI3y24p/YGCjLupUUF6BoIlHzpOLoz0fqH+ozS0aBswy5iYB2eXKDbYPE/yv7Jbk/27xg3uqQUdniFqOsKDnL/Z37ELgTFc70N+ifCVr2pjUA8CBRI5XEwdeem7GwT0bW1pb8V33trlBuIErrUAM0kllmwTNgaBEON50Tz7n7cEMY17Go+VAyhhry9BiC/z0d4tLB2WUWNHz5Mk9GITLM7xWnYmaq/FWXa/UaOhblnzaQ/SEw2aZpj0orYBfxk9uCwQXSgZLtoccbir38C+XERy7JFR0zF2pUobhGln9O0zS+8YsF92eJh8sTiO+Y22vSGVcwDWDt44tTqr0W1CTpAiil4UTiNs9vXJoARuMMWWclHbsPQuOnedmAagqLC5hBIUr/6iiwy0qU8W68k5Z/A43x+AEsFpCxYTFZD09m5G6jB9iQZvbG4OXSky5GW2i3dqX9KKgzyo9JFxALxVLGj0VJ2XKH7kWhixcbscis9KuNrSyMwsi2sqG7jMdoKPXS2meashMffsJmu4+0EkbJ2SO9ffZ2YUyVDbI49BIdLVoLH8+e4v/dxn0dh1lim2IchO53ChK17oliJlHw0pH022lFjinUsB9PlyWd2dCWrrX0iCYk8UDKk3TYiLytd+aMWmfO4sTnlwVHDVQ+fL01gt14e6i03uxJKe9ic5fW76EfgkWnfS/XlJDAPlaWJg4nNEJhEBozGaqxLU1U5yhrtXgc8SdvSo1gQl/9cngGwi0VblspJ6+S4Px1DJzPWfjRXwJwBbZXlUGixiOR6e1IEeXwrhy34gBk//gl6uaSlk3JYs/zaGn17XMYNKROC6gyMBumqiKlpgaxKc6RiL/y5iSnhdZ2U3/iJizZcHyCaXsWwSASN7HDnySLxfDNwBoJ/YWY5UUmHujEgHkQHbcSQuuYUqvofad3t/EKZUv4Neqo6xdWg9BDxK5W5HfltG3uN48jEkMn/J0uYUGtmYP8MfR+Vw9jbLehn5HiCo23q+MhWE28DJTHtj6NCYKqMCptNvC/2bzvnzWs1RT/Wr1g27jiNbt83xz55O+ylC4w7newQqUduJawvcmOzmiHbHb+1JQdCH+wWYM65CNgzIS62BBE7xCwEPzVDABRx4t06WIr94OcTvoVtiy055Dc2JHf3+k5Df7lZVxX7TS8jN/2JhziLn9LXZMjgzC+qs27EviuiQH33qF7sTXFQB13EpUOGLHAFUybkOMA3CoUIkDLJNLwkuUKvPDEkACjs//6Y+2ru0JlGM2Ue0sFRwxJI3fRbXY6/P2n6sOsSFaFvnyceNw9actEFwG8wuLDrlSDcvd/rm5UsHKNYR4ORqLkIZW112VXD4NUA86PlbD2awihqaF5l1S2NAJO+ej+AP79RTYyl7ksffJGOMLakAEvZEnUzifo1+kfObSj/XdsiIJELbXl0iYUlzjDgXS6xTH0LQ184sLZowx97m9FVr+6rRMKIi6sUbvOoOPqjg9t3UoZJj/9p1lFQJizECRH+YHoSnH6lUjxVe8gHkQvE8s/TcIUjw7INmZBFWQTR4DPnrfVQiR48sXq2lGLK/RQfhOiMMRa6Kkj3KLGn9ceVAxzf+GPAmFakwcS/Ls5FtyL2MwOBpRtIBc61OTIZTVGC97EyC36zxj9WBcBYzxtY3mFI16j4LwQvMePZiDi1Fn2nD28sKFCf/9FCqCkkSG92302AduwOqCaR8oc2OdMuUbo9LqbHIuj22ZRR2/iCpV0Lj1Pd0moZzgdG2b92+cDHUEyvi9CDhVs31t5WzFDs8eFQSfXgbMqIuQhPxGmt6CGM+Ipg86e5lmHnBOJS9uPSWyTzgdnmDsA5fcJzecHOhoA96CJFYqQvv2RLsN97s3w202FhAoMR0F7Vy/7NOyMCzuYG1zMNHsxp6Nzi1kQxI6S52bQOGorrmLjmDkNFGz2cUFEIeVbe3zgUR7KCOcL8KBNko226S90FiyQadEpG2X4ZsREeFXt72TketAyfRbgWcbr3dOxSpF6Q3S79WWaCeArFbqc18H3RmzpFCYFlNPx+XQeu7421kSnAdEXXGT/IRCV+hrDL2yQ8WzyJR8frzilLOmXPHX96YSiL6XKtNPJDSmOdJLfsnQDzWXM9meebkZcbi6uRjoLx9E3SAbAAQq8AdaVAWYqkYi92vmCX3kVGd+n734cVXvz1asM6fOSE4GJAJs4Gz4sUDxWwJOAFqbQVN1pRSNgOLcr9umvvRSPFoa2Ckrx+xXsVSljzQXpxkopF6p5SPGAl51X3D4Kl876BAXfVFF8oU5LSm437fJ+4X+Xi5CAJu/81w2h10hqkOYmuYuarxbUc826thKSnSF40trAcSIXM96W1cu331sYud/Ed63UYvJo0ZDjCzvs2xMoIJzf/jrJj3Ooht1h3ve4LuXY8Cs1xmjFXXgsXGGQeiCW+qsJ/tGK5ywRx/9tag+wriBY+wr4H2v7zSGyhuI6+93uyovwpnPHlKbh0yvGOs1y/g8z7NJ6rrC7aw5aiZTT5xLuOqe60hr9zeJVdpp+mX+nZRyvLze7QV3xRzaiIrTLgxJLGLeWEdScvYR2nrGTgG5bXKLpdA4gLOFAlys/i1kNJaNiBnd6Jku/xef9FobS4xLMrqafN26MusXD+J1nFguKUtv4UlxGsVy1aBJNp8iXtaHmn7tQIE/oMqzOxreq/TP9lGPI7cdpMAgW0zFQG8KfF8N/5pO9Nc5RXioqyztkIZmAz4k3Vr6UqRoa/c51BDoKnVloK8DOnuwaxj+67NHgKHU4uD4TYgzHu52dD6+sCveCLFe2CUMv5CzcULqeQ3DfAVyNYfMkoh6Ohv9mtllV8uRxLIequYCGJyoAFbS8qkfz07ojswTDzlgeg8KUEWxR5QRxxxQi7SLI41sUhY3uHwmqmVZhmGQVQlqyu4Z1DiGTRAfAblZ2wQNSjjAr3g1OXo6bKCPrjg4urHsrnvt+jEMgrJYGt5umxTU7ovbCUsdhdzXgoxB88qFVNMT6aOxqWL0Crk+0E3nRZslFDZ/bm2x9ROaZDw9gDlwc3UpKHpRmvunXjb6G+0MCCzamHk75mwdL/Bh5Gi2cXKOpLROtKwZc4UzyahpgnGneJb8KSLspQslM8FoVEMroO3P2mtuk/ve8kBeR2mdZOrCIa7PoZSeOsP7K+hmWq8BfARxbEGU/3spiT5UL5a8cCNWRq1OCRTA0dtKp29TKDmjuoIdt8HeO75wPqJ+b+ous9HRUAFsGUdlBtExzxqfVPT9HSzqP3coJ4jmB8/Y0NAfuf6BcYntN3l/qN4uweZjEE97F46YlAdj5muaMlkSeSMfzR4mOjQ5B//BeEuA1RkPwajmtfI8yZGqs9jUrhRdyj7WWKKnPMdHksy5tARCbwOkwsyeSTJEW8wpoqVXloPejU2X3ma6fW56Rf1Gx6fm3J81mteo5YCdrjeYOCiLJ+2jmN8Lufdpgoz8HGNqKetrBvwR+NjQEo3FZpkOF4uVl74XXLQC4shvb8NW5vXoZ74mLZBPxhDO/ngv19rocq2ny+AnxrhETfPN7cB1h+JappWiAAovZ/xzZ3IMZ2lCjEaNwKv73ODF/xcg1ODr5wA7PPtfDxQnjDxD5p1PcK71hoE6dN9m8g2CfBxyHA858DrQwpgRZYsML6BMOvqgfq2xcyCZEhzUHjzTunfZq4IJjq8Pmpgk4gbBAsLuYDTS9dO0dOEhk/pmLuaZziF+m+yTDJB3+keV2OpPIjV9+4pyXQOQKsvY6jJl/NOrXrmuMsysuRI39xp0ccHpwjMBXCVdaCdLZ+u9hbpaBEYE+qAnHVOa/lsyCWtDa3cEWCiyqoisov7vcUDzIdhRSL6fWJ/mH7sHNv9fb7QIcZ2v15g+y2SVSpAe9pgYb3eOx11vAHD5RE3vbh3N7jmRqR8K3H6sxISgfVNEGwWHNCmML+cNz1+djz+fxf/dXONKz95Y98qsnR7fjv/H98PaZ99HdQxxuDuTKeBRueIiXiHkGkQzo2l81477xWEtvC4Ime3j3bkjYWHS0yr3scFdiLO7w0oVHz64xXhC6R13HN5IMAx1729U1KJjqsw9fUmV2S9IN1HnqgLckjWl4bBVrLbf834XS/jmHpL0GLg0mNlk5gIYUnRMBq85RQDYyaWUw1wnfoB/CAU0hHNolJ9ulp/rNHKnCx1N2RJpTxSab/qSIyV7tqVmXbp1r3iyxirQiv+DBfvNvz54KVOiZeFacVN+xiFW0kVT6+P4ACi2vKUdB+5Srzi6WwOxGW6vth18w6eOjUt5UdPBHPkvyT26jK6XregLzpznjU0BwHhfm6RnbKgPE1DSEK4rlzl4iBssKwgVZztoXxxFfYVDt2B/S1AzUPYzL/lCowy6fkvUcXJN/MU4BZ91AQ9WMEIS/ONfgmbUVZ8eJ3S1svVHuBDQUp1KK9aYntkHTTYDYooVuw8OsRlKoS1pRIekMzqOS87/vw/dRhdYEeU2rvZ9jiDGwadyKuSnIDlnVOL4O64kx2rmhJFkLawYHNP5Nk2mPVupnQgclbCr/vFFgXTrQWFPuu50O4DOo8ISL548lMB4I7B9+N0wXjkThUgn51MrZoL1XK3kqsjvikcHp7OQ4SRWqICshW/YLBtsw+WEbPLaPvxBsybvI7gmsDgIfuPZRUd7fmx5R5L1RG6jKc213NZgGS6CcRHBt37+hsyoljIGKPHQepjyfSecJrhLjXXxaGOaWdJx5uYdLGQ6JVh+nxXYLrwYtXgfJ+ZIcOVWw4gCgNCCga4WxQGhtbFdwycS/WyJwF1CNN4tFYKpGK4/4xfS4XcB6JeTxycVYeXDihNjGij2bJF0NrURQCUyQ53pY0W0OWkJCRIRvSRDkK6LmY8/5WTnnQCqigpmTaH3AWuR53P66jzdrytTh4/8ywqje2MbjrB1ZRryeW3V+o5B70FuOBHmuUPznnXQx13mdLv7mLgZE2UWbtP8PR0vu8pkW80wCydV6/6/Im3qgF1rTL4F4DC7hrsUtd24EjjPlfGJfHbURC50faQrs3qF3whtKyj2rTdG5uuLpIBtGWfOcGG1weslM4nA2t8ZS4pJR/+s+pGYVwnllMkreHbK/ZUPsRLSHpFEimBQV7CJSe/d5V4ZOSMl2riXjQKPLEztEKUkY5B2xxvw5Vqx5QKJpR35a1gVlbDmyAWkStLTC7aiuRkwcJRAImPKtqazje3D4N/r/+t38ARIrLB1NvN5CY7UomaFaBvQcsgN77ZMLuP3BfuKthD17eGRiMhPXrelbGYCxi6hDFW+sKna8aFXBhn81ohm6C3SWbL0tNPdQL6iR8iPLMFBTNoUADH1GT+mYlmqOz9GdoUazjQriOxOrO3BfdsV/ktmuAZYF2ov3zVJ6toN/qg8M7+3l4JM+ei6/8YiTy3aIzmonLSuX1KnLRgQ93v1zhzH8Gu17iHOqORqIn+GJg+UHjm5sPLH8FZNmRybbzzsvqr0UfXdqDbTkrGaQMUyyYKnDf18jJSGwp5Byym3lKQO3oBbFpWcfhw1IdGcmT7sf+a7aSN/QTziE/UaC1vLWrvG555uuC9xXrc5OM42vc60gkIMF5UWCk39N1vEalmKMQmK5uHcfMGCtq5BV1R6aTmYAYEPRI+qXX4dzVpKJHdzQvU0atsxag1EO51yj+f2A1EU6OlUXWaz6XM697s54tpoLcnrja7rr84GTgyiGbutSgzc/xt/RAn2gfE6ovuzPdIAQoup543ni5+3rnd8vNp5+JSCCQDrqt2brOtMgxKefl7+DBa2DPzrUFRzUYe30BtNMAMPDwkszRVwxCD5IYf0Al2WmDEhzfAZMdaySl97Fwb3quL4w/IDFjgV45ztR6/r/B6bzJnnHfzUPs1f60Aa2zT8lSPdNaMaz0+H3jKW0U0cfdK5NtKKSWbAKmjJnB4ctKamqF1SYOuMMX302zmUUTyWnwiDsz2ZUPrPuZRtSn1VghpZmlHVBGHkyRlUCkQUsHIB5HPXZvkkcWBKebtLV4JDw+4MJXFjgW3q2l2p3TBUf+U0cyqGEstUgH7u2DQHF+8cag3vVrACNx8ihetctEKt1wDo4SvRZ8fHFZQEgkfmcNPugtWmZN9eW6yVViYK1bmqU+di0IiA4WAvQKLAxl39NvWk1szUqgGrPQET6KdBPxX41Cl9hnpJZGY0y+ZKt4S2V2bifgvVC2infmEO69zFR5FduPEHd5bMUZJnIri8ePpCKMFM1peMmWxVLfckfvZYYS60Aq1sG22FTgYNQQ5i6wL9wN4HICSHSB053OvP1LcKCslCJSMcO9t2PTYG+/mMQFPk7+j06LX2DiFEexN/C5fgh19Iv3+eSli2AtNfV0efTXYMoOyqE2em1wi0SVgawKEQHO+WigXtJd0r9ivroTGIt/NdGOef/yV2XPOQ8j/cb36GKhYU8jdNWLEMiFQam4Mm5Spc9vnvRHZ6yzOYAS4MNqqhS++cFllykpKB0/fp4fpTOxB51GUNkCseC93q0iO7wSJ/cZF7iRkP6YFveAMamb7NTrcNJNTdzwg7Bzx8RzVImaocvN1KAC47PUgFB55qdrwMXzPt/ovAjx0GzUomZYdf8pyRfFpHCMtWPS/j5wKE99OxWM8lYXarXvqNv9D1+a4get8fPqJUwRLFXjrQX/K7jeHPNZrZNugWrDVxiQoeQPXU9NPuxk3UXMoQvFQFw+IHKOnitdiKISpOJev+wPD8md0hSue6ZqYFkIRb3qPdK7QH6vletVUgy1zZ2CKHgWxhZHc/EFCA8J5gSprjAuT/dOjJB8ZlFQ7Ej7c2Kggbf6Y293+yGKvunWS9tBRPSIo+E/GmaC07IDvGNtwDuT15e5UcZ9lhxmZ3sfql+QRJgpI+dlXD/6/19KI6JVpUrLcD8VUhtTu2EKnlcWeMBvYOxJP4E9jI+sEzt3ISuOJ7TlK0NySUJ3tCwkwXkN1ox5pAsUQzEPROfqd8E1fQbq+r5k62hbkPs00AUrU8JvF9jMW9X/ud7teLPeb0tJOOmFUL8iT3McChMGjnR/GGXb936N+jWoL3bzEwLYYwLxAL+cSybQIlr0DzrfC1eTbyynqyuAw4Nl0PoeRYaSxR1UVvPTvK/hzaB2TAT3NGZRlhCZxc6V1urPpAUXTY6m9lqL09aqt+XLXPzwLSYm9yyIaWRntIFMWwre0VumLETqmjGyqza75fDzT9OsE771tPLlIfL7WOhUFiddkrUOpRMDPDn4138S3bcpCpdaxZu9UTnyw+VC607WWKr+oWl2fQ0U3HCX5n1+DhllNvu8y1/OWjoqiZ/Rok4KH33Ug5+Lg5ZITyVyJ6JJ8YganK8Xa/kOzt5kp9Mlf6BhwkIerdv4C1ndV9rp0T4PZYTdv53/X0IRXHIdEo70ZZUz01ZQCr0kxq36WgFjOndjPsjtnE7VtgaUpzdOqhLE3+M0abZtavA/m7ATj9BzbPu2fESBIMoZ1ZgnDeJDmJYMxObgvnszOHaeho4Bb2kmWrO8Xm0yodiR2nxrbl4qQ+Fl/3YadXS4i9QYzBXIR+ECzTeFmgXqAntU9VPVh4nHOiE9bOT0z5+wn9KbhsV2ImfXoOhgvrk8Ou62me8b8Ixw/C0y8OPn5Iu8ppFjQz/9XSSWG75xovLAJTUS9CfO3ypC4DWgYrrRloh/xbO+ddSDwQLrH+6LbYCS7g3XMWsNn1RyDhn1g+hdqgyPSAqC6lNE/b8iANpP1rhWHTQGCHpKnmTa63w4d+vv51lCC76KhXGIQYJ/dDtWJTHU7G1/5RBwvBdVCpc2ra6OELwf/cfbd9vFBxT4k24h2ZPQFkE8stm3Zv62R+o4AVOjT314lFGj9pJGJH+DqZTA0X/yrdad57aXpJ0eZ1DZI7v9YKM3EwYP7l5XsRsYWamoI0nJCYy71MNFP4mudGqABtvCCcNJtlmZ+MhlbVXwVBVw3COhmjWQpX5wjTM+MIUulo+jaFilErEHEuQ4Qm7KprX+gcQDDZ5Puh96zMQz1hYFaLqQv7n/eQNUCusbAGSMhuYLRmKFinGFswkdFQxD1FJDEvj7CDCM2s9aiWsMWMq87HmYd56+JqehDulzYY8Hcg2hcX0UtDQ3ULWW87wu5RcDFX69kc/IKmD6+n9HNcQ7PyI16kYTMGHMs047s49iAuIkrybdFoK3rTDEb4K8A3/XbieLZziDsyYonLu/EpN5UruDtGboBbvgo6RTemL7HxCB4Lm2thSsdJ0oQqOmFKpHEHXc7g/NtIh/AHLNSQQgIjd6awWunZ15CH2vMBY6M5o8arT02qiAL3VXZutD8grtRCcJFHaEOek1okjJojdXBCI7bnrxuin7ftvg5ybod2jN1PCbZIl452Og+pjsszGWb8q8qvY8g6xIAkcBXQRBzWEhY+SKmK6Mds8j9OcHv66y82VYIOVqSYCJJ1b16EQco/lvDuEtanl4Fqrosx0LDjKWU6QBZ8lIrsv/ta7t5UUd4ECznK7ZOwaSMNkzjiWGUu2bW17k47PrsBiEx2PQ6FtyncufTS0SflEBleDIRndQzJyrZJX/rwfw63FGsSqJ769MrJ+pIddOX+Uw0ALZ3zzCntuQQIeeGQRd8HZy3h9Kw3rmU6fb3Kfi1Nybbjw9vCBSNBUnvMHPZ5km03XeMDHab+WBHm+BvLCzr3oA57BuXl8ugItBruPrCOFvzml8DGCNCTQrzY7HoTXTN41hqd09Y1XA2p7zsadoN3+KZdqpD0v2mZ75aK3HOtHPzEdSeBgl8NP1P4On4isSJ6wq74sm9WDztIMBnSD4b/2/n+3MsK88d+KNfR8B9dVBoSeBClvUmiN5ePF1EGjnJBCnwjBeqH91Ud/fwH5zOM8IUCQw7jGDmbEkDZ8VMvoNo8ZALFh6ThOFxNBaJRGggZpe7CJOtkwE/dX2AT/yiLemfWlNaePC7kaniFJcaPd98mfcnn8bC9qheMYibgI0m6TfJOC3FPWQ437EPWztpzoluNC+B0qjrGoTIkzglt+FtS87UpHfrrJ7HOSNBB7/KkGv3zZ+I3iNo5Y2b6p5U6DQbFn+X+FB9lXlPBJ2G4d5barBqJuJF9dyCWIKXjOHGsNZeXBUbO6pstyWLo3Xblrq3m9VkmtQevNXCmBgDA9G4Idw7Z5nVoAMtPOXy/W+LoCANDaM4vUUPkyCDLGqjAgdOqw+xyEwsfNxgOlWcwdQ11us5wHtQwaOAYcJ6p0XDGZX+ga3D+97gZuboBwmgjYtHlytYrUfrmPnHmfvKVNXPcvvCpEssQo4DYv1qUnnx07LSizw57P8NZbgiZD0O0c/KGst+EYVFWouVp/1GEyz+lvjJp668gugquL24PyUHqUyIrOhOgpwBYy9SyR760+hjh84/LwOXB5FhYtN2W/a4J3ZTGwrYmstFnGXFn2GUmAsqp3CXs6U4ShRlH/EGON/TrdY9p3k1EpEytOkk0zHB6xI/FHGzQRx40Q2iDW/E/wg9gptIEjPlsCGKPCWwuVpKzcUC1b3IVYuYEPYg/W+W+FekIoFZQTJk05fqVOeOd4vVxootb1WNtVpfHXQ+9l+TYd1MGaceGdeTXzAPBCeDWqPiSNsMwBFeYeldWcKflEqo/COiNBmTMZvuS5HUFD2tPwjKvLGGD1v0UTp5atmCm9+LeWJ4pT6hMhfgnLlS0ZEeyI9hxcIgziGr7T5f/CUP9alcDi68Az5drytQfCnkYVh95ncNZxXTgSVHqBx6sjSlilfdVIJ4Q6z03Nz1Vdul3oG0OiTPPEEL0jd92ZK+Ny4TyLNfqgMC8EGGF0JFGPGQVvEogV08eqoKV/N2CMG1SaB1C/n9WRJUFA5N3837dktG1hR03uPjsEUUh+s8bLT3tfWQATCsv7wSDm75bVSK4z6brFF/7zjjHP1nqaRJHJFwjMmuIcC2Qqhl2MxMIx0KenidhqigkP+IcsKkupEdLXXRflEsHCSH55PIB2ihxwf1RaKSkn7WC9VScnhcfJAPO8MlGn3Bx1+iWPAj7N2Dxnea+IL6yNVTDLg2RWY1TGrxWDGRJe0DFRrJoNK2HG7iwj7xYYtv/qD9mW+bNOtzrCSM4P8haFr3Zx9iLuwYD0os/CF2C0M6jBsx1FnAVLTP+lIZLg0E7beWiC6Vf6y/PYpdVwc8gSLe19jrCg9p1NnuH/Q+q/OTWDGPjdcJ6zHzOD8qQrtmP7Jm27uW36Q9ncWkNx7uwAK5xOVf7GJX6rbPjyYrF5rVox45WX6HMPhP/De9MdHZgC/3UucFa5jmQGy1EoUGkfJf6Bpz7yPlH2N6afVqL5zhKGSZRSf0U0k78hjIBYzQD3/DGIyjv0AXjHvxMWXdBHI5nDG3NFogNw/tASabkQ1oLinirPyB5Y6olDAFXmcSPfRnW85OTb73U9rgOz9QWvmkIwt7eCNpmScjllSSDtQ164x+lcfqNQKjDzUdEqYFXEBl3yHGSrDVMOXtjKUBJGoVgCIfDnNH3UeTIU6aiwf5D7UgViCBmE6JVx1dB2vTo4QO+4TMb9rvvv2yZsJHf4PzXQ9hRrtdETvR4//d0HRR8phVGqFBex/oe2j1egpSllYOEHzwvr1bC67gF7mX2xvvzG1T6jNk2gR5P1pmSAGSEVD/KgnYXpiwj4QGV7xc6vKdFkuRjQeC1lHxlbShEYqUkKdmS78Al9NyUGi/fzSNXrfTtre+/eNcm5ETpul2jvqHXx/1gPyVhl8YBd/25ConG6zOm7jj03MMqEdalfaF0dWKK0iMiSkdadLD4PCz85yfhxOgSbTMfKL7AsxdlnVNQ/wDJqWgw2jr6dNLKQMwMWa8LgUS+grbxODW1qnxqibkEJBXXRXG1eJTiD95UeKCT+chLIGp1uVU1wn+OhUPdBiCkAyHE6UAWV3g7mKmU/Z8hIALBnLgUACpSaSk85/6i8keLNzBYkVIzuqgLUpa0lO6wlIoHYkcO3G3P/iX2g4lpVp+M+Zfd9cz5x0IMbgJ65ESRam7C2HnJm7hw1DmAXasPTTxt1l1IBTQNXrJOL2PwCwGAbsKy+xwTGS+g2NN+LOK+JTDVM0RBAffyv7fuQCHCvLdmQij82Tx9+6Rpt8vklPMlz6nTgVOVACpGdRNAD+fDrHa1RCqClVjbV2xgc9Vcl9MFW/TV5NOvhswJIxDrw1iNq4BH6zvRB+PnZp7a5WU8gck5cPB1HJRer+xPXBImzUDEF2iRgP6YDWm9h/XJtvk8/VB0IJARuBN9oXZQIUsbx3y9f932u6pq3QQKiJ1vVPTQhlOWLsCcqmHvnJkUu1sEgC54886Uzy5FUX10TRIut5K4guI/0rzVUi6C3LkJkXk7SOq5gIwzmAzjEEyjVqx48kCgnpWDASZYD5OygbBHBA4+jeuJt6LevWLzFAeodS2X3Kh63l3DDv7kzRhdBevV9noBN3R70M3V/1hIRhl0Do3aaE1VwGbqtNRZNtNmZd+H6KL/5iEz8EFVwsfjkXS0JAH9jTFNsjMn4ve/4jYZjGFkFFiDC/GrqYT7S/6W9jBzRK61JDq1aSsosfZOny/qBMbQQ+n9u0j/+p1oAMo9aHJRLEI+0r8HJsJ3qKHYYS0zF6sm3PKUJ3Q/T4jsbz87R5uiUlD3AcOMvry8kvzeL3EGchruAV3kUCbXlE/IylkHXMtCJzQnmcQl21l1veFy9rcyTVhB120K7JnctTIWu1Zz/+ZuglmzG0U6OVi7ne/li5VyAJKcH3NuGCW12v5yfLHvxtO2od1YpS8TKcFx1URKAZk1dLaijGjkzeOnyBkLp5XpJdc4nuJRqO6BVofNzyijFR+X7sEEeAtdpxJJ+uyygHZA7xo5pAPCJPnMxpttdOFkPc/rFXA6/5ivgoD+I5t9lDhPhtd7KtKkbg38XVHyD35KtPC2t0rzQMhy12piF3bHNex+7J9nUHzqqvpc9kGu/grsnBDqqGCSrN4f9JJ0kn646A8bWa3D62pTCR27qdiMUn8L+NLpRsz2WWlRAEAZYkeMKI/1AehtOmh/j9CHcCfK7QaxGuRFk5eTFxCGCnK/te7RFoGR78euDc+cz9WhXKk5RfjsE5M+m+L9QKHjo7IqZP+MnrxPCE2bH+VeTHsQxMIf6fpdE4FZWWlaQ/M8xWqi1txdsMP3/PLQKa7u4igtX3/zIomweUK89XxkA/SvnBYQWjNVhGlZBybwAsYMLFXAq0OuoPaDfTI7tjiU0DmzKW/U4TUgitTXXjOA0sb/OvAwFCV++RCWcT++nXPzvWDjll36LgwmlmHiBY5TJAwUk8Vdg85G71Mvn77ml0+SulWXa+rlF0+xz7Ndc0ykldHLgT7+g6w5k9QgAhEaKWcSmdl/PFLONdmNw0C8HouWaK5CGAdh/GnmD01mAmQJCV37eYXb0MiKpGa2CZQxYqn/XxNW94gIdfjIFZzrTtXgfsZV/D8gXygm++ynjhW0gYUGOWkY/g/3e6RFmV73N9ApIrxmZ0Exjhalns3qaRNdtxgpkbeieIZQ0Hskoby8JWlQra0R8WUWUcluztW+zYUwIWGicN39fcxGl5PUVZXLils4tAV2GgUEmPNFMmXcw4sNmdNjuf/VOSPr3E81sm4R4/fpSaemSmGlxXvnSXOYaY51kdg8x1ziiJL/1E2Agu5TjpEryElS7WNX9EhkIAPoTzR92QgPmCF9b5N3nAqvFs8A6Kw+za8+a1dhZiLCpkFywyi5BVMWSV17ldfxp4h3s1UVF24pStEdm88n9w3mcUMDh6Pb4m8s4ECH4jGoZ0/Et7kQDKemxbokBv3nmi8Zj5nVR8q2jjdCbqE6I8FDfD1MdBy+pexi2ebP2biboAc55Ud0w11vrJutgbPCZXCLx6147gGuUjPY/yh1da7+h4vTGbSfFfpudfG1YP83tgl4i3+ZTX9oeGvXVj2z9GOSR9L0sCS6FtOBurzqvqKuaPHfps55R8stQMTzXTk/6HJBiTbaWHUfHgZ7isr3NkLouUGEX7a95uAyMWN+Z4uhvpqloIcRLHBXdqBTLUGMWew0YUaN8QJ1ABF6ilQYyMwB4bdPt/5LDzNk1fTSIu7LE2YGNaWz5QVkHaXzX7WQdAk2oS8sbokw9+TXZeQe12eYcRBoreZp3YwXYMKCcAlzLJczx6N/P4lkhnfspDmRURlic3WLT6Ht0OPXbEVdh01R/f1R8h7IoyXNOwJwG5lpMVkzOpcilRDPo5BgyLvvAe/K35CC8QSBTdyyZwPSfabMe1IJiGu6dLvLDE4T6DmoJfhCbXoFYsjChoHTBEkDWaUikdaisWssEyHYrnddSM3dM+zgmlhVzXjfdOWxMqXF/fWEACLSfbbEgCcPTf8688vHxEV64QutEVKhGO3HviJIb8dV4aYFnhEN3FcHBK4PA/p+ZToLwlj1YGVizDhu+RB5CIRTHqbtC2K0D2m+YB9ojdssIgXn513o3CG7I7lXW5RMyvuCN2HR9Ij2AuP5Sl9Jhr2k5+PGgKTlyPxOaVyhtJLGZ17vqEJwiUjRD1cnsl4K7YAlVtzPL0zB4Pdvq5/UpGNxc5e1icLNEeeueINGVsyGUcxpAQYuIyWR9WMYbeBrOaJteOeNO29ZdfZ3uSY988A6KqXLwYFxzy47K+ylK3YvA/ffn9hI/tmGU28tRJ5dC/xBkrbpsd7rw8rnfpmSzyy4dDODCPxEOxDW9J0sPpqWGjiOo+rpsh00ul1Bca0wLcbnwBksfyLqNqpnLayp9C/Kvq67QYOOyTIwOu1gj2ac37AJae3uCdeh6rq6/E0kXTQ5kIGzmHrP5FurWDE4hl9pKCmsxVvU0yaTIkqJ9pb3N+LQ6a1qA/9lQ9I+wd0hMAMcBKsbtoo7PxFikGrGImPde2Ovkoj01TjQe4u24mgMYtdyqU16Gq5O6otfPA14bU9gogMsyTBQEMOhLwLdOsRrHnxHTIHhXAwnpIlBTtauSuFCKpSaQIPvPZ8RZBver+eLTv+MhbWLO+ZTCZzpZkwMPutPCaL5gZnHERwKoMOyOdDklXgtLN/Yx2p8p4Be57G6fKOYPQLbagHrjiQ/AHvbs+ARuv+k4/ExzJsD6GEBnyZhhO4Q0n9WohdoPbc3D+azR28GTl5oz3W0KXhCeA9gBXHsxM6mqK+LtG2i9Me4ORe9QRCAiRD3iS0do0YawUdZ2kipVllNOQyDe3Qoj2aqg5BVKYk5Ndd5/WicPHcJxnO9u16WHsMqV64CncqIkjBkwHt8fjFsOproIDR57Z353SnZ8AKIam/rl8i2MQgFRb4BUaYKewt6VjNONEjQkDFigU2/f7eZKD8MN5hCx7FGY9W4YbO1qUQXqn051KKVBaTmFru5mKJAIQL9F+Zgizu6Id5YxiOjtcBKg9VUDDKvXJ9wtTITLII14Eafff+2vO+eklHUv+E8L193VRG9etXgV9gL/1FXoqmGFrzwCHos6j7SBwV2IYiDjeiuvKTw+AUMZ4Ljsvq0vr7JgdzUXGdcG5CN7KKpSNMO2fTWU/jHE4nBA8w5NzbpzcS1mP1U+37JurCBAE1Ng1NRRpXTWUyKP30YAkZ6je8thVuPL5vzfuN6fsu6/5lCRNMt+87IlFtZ4w4vO9ZnkpUM5v9Xli1TJZPtH8oOM58A5atLquPII15Wkh0A64Xi3hoRPbcAwSohd7DtpZgCJkvmtAsDHVKTD8O3WB+VDCURXeJq8P/YqlCV4KE1Rv+iIFHQQISCghLgFkkT5OpJMVts3FStN2v9z2q4SufHIxH9ZXqfOKFiECwaOPsXTdscpToNx3wnDVssv7WLvvMjDUT0WdrRxoALNsLUHZZ5a5ZhxAVWA6vs21TeV6SMnydPfua7K35lS9AZVDWSbM/K4cqUef369OLwASNZASl1a+FZ8f2h1WkgVkNhzsINMT6Y38rywsd5IOPdysvAaLntqw1thlD3EbKBrvgAf+UjTD2E+WUM4ESFpQt/IZDeOuLEaRUb+EVKnW5Ux3HB30GFyPivVVxwDm3JI3UtpaFn5AAU2Jkvs3WofZvQU8chWECeE1C1oztC9jNAFhdLkKDG6gvzYhR5kc4fitGxK7YhPRzbhig+Zw+0D6kXp1tP0MWuUpevkFO63Gw+v8z7arQVeDh89MSnNp8XVafcVdsF4XVmMpPuGW37Pr/CReZ4bxzGjkk8RAOkeuQazQD9HtL3+XXKtwz0zNWxNbh8mr4YQAuXBSP9GFCqHTpTeLOU5RxRr+H1+bbLfm+sKUgHX7hFraCveW+Pu1AKakBM3574K1FGK3vR/f7EQtpNoI89pVoUtMd6DV2ub7FHfEbp0bQaotGh+coXYGSYSGYsWFblIDVCqrJGa6NlSYoiae8+Q6Kp0KSrJK0IjDAZlfVudUwuPfiAV8ns0qgYWuBqANZH1JV1o8iQPyeBhevKt4YyEqegKb+YQb05g2yZ/CCAZU5+ZInwrwURek6CIPav4T2rN3/DjiGgWoB/wQwUYBs8ajvH+U7ip6IwP2ah5Yz2RPDkHAs1+RHWJlbISAgwI5SvXpbsJSCXACnl0IcAJnxH1ZadutM9t5m69cDRcAEQ2Hw40lFhYyLvBg6SqfKBOPZ5eYm/LTeHi4gI8FolBlziAth92LPBwUzzFI5t0sKU2828Ccb/QXIfsaj8v1msmSU43mGPP3uWzNAy9BK2+1SlpAOQVbGdN2y6DnRDj8psYnIwert45QEjwd8gMWcf+hoiC90OAA4VMcWNNp8dmQSEjo9CxM5dkfVuigdWzxZwxWy/pgUEjtLiGJ7LcnnSP5kJqxBnFyiqOu/k+lZalOFF12aQcUkfT42BCC9Goao5bDkFR/FJIWovSSPOSV03DHX9P3QgQfDugr/tS+oLp3ZtUhVPVBI7RdgWFBqSn71fe5WMI/H8iMh+b10X29rrHj7r09+szUu+VAc7mp029sUm67nxU5pmvvR7Fz0II8R4fy+9eza00xBikdLycJ7g40IYpXep9m8oQRRBplEkXJbDEDf65pV3YZw53hvPMObrOdlMlJZKdCXpc7OCqofrI2PM4SpgbUPIzXC3xP1ZA+uLZc+8aRGO73Fhd01Lb+m5egaHnL2vewxTg==" title="Mekko Graphics Chart"/>
          <p:cNvSpPr>
            <a:spLocks noChangeAspect="1"/>
          </p:cNvSpPr>
          <p:nvPr>
            <p:custDataLst>
              <p:tags r:id="rId1"/>
            </p:custDataLst>
          </p:nvPr>
        </p:nvSpPr>
        <p:spPr>
          <a:xfrm>
            <a:off x="287866" y="1143000"/>
            <a:ext cx="8723681" cy="5105400"/>
          </a:xfrm>
          <a:prstGeom prst="rect">
            <a:avLst/>
          </a:prstGeom>
          <a:blipFill>
            <a:blip r:embed="rId4"/>
            <a:stretch>
              <a:fillRect/>
            </a:stretch>
          </a:blip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endParaRPr>
          </a:p>
        </p:txBody>
      </p:sp>
      <p:sp>
        <p:nvSpPr>
          <p:cNvPr id="3" name="Title 2"/>
          <p:cNvSpPr>
            <a:spLocks noGrp="1"/>
          </p:cNvSpPr>
          <p:nvPr>
            <p:ph type="title"/>
          </p:nvPr>
        </p:nvSpPr>
        <p:spPr>
          <a:xfrm>
            <a:off x="462685" y="838200"/>
            <a:ext cx="7751547" cy="466344"/>
          </a:xfrm>
        </p:spPr>
        <p:txBody>
          <a:bodyPr/>
          <a:lstStyle/>
          <a:p>
            <a:r>
              <a:rPr lang="en-US" dirty="0" smtClean="0"/>
              <a:t>FY18 YTD Total Spending (cash basis) </a:t>
            </a:r>
            <a:endParaRPr lang="en-US" sz="1400" dirty="0"/>
          </a:p>
        </p:txBody>
      </p:sp>
      <p:sp>
        <p:nvSpPr>
          <p:cNvPr id="4" name="Text Placeholder 3"/>
          <p:cNvSpPr>
            <a:spLocks noGrp="1"/>
          </p:cNvSpPr>
          <p:nvPr>
            <p:ph type="body" sz="quarter" idx="16"/>
          </p:nvPr>
        </p:nvSpPr>
        <p:spPr/>
        <p:txBody>
          <a:bodyPr/>
          <a:lstStyle/>
          <a:p>
            <a:r>
              <a:rPr lang="en-US" dirty="0" smtClean="0"/>
              <a:t>Capital Program Update</a:t>
            </a:r>
            <a:endParaRPr lang="en-US" dirty="0"/>
          </a:p>
        </p:txBody>
      </p:sp>
      <p:sp>
        <p:nvSpPr>
          <p:cNvPr id="6" name="TextBox 5"/>
          <p:cNvSpPr txBox="1"/>
          <p:nvPr/>
        </p:nvSpPr>
        <p:spPr>
          <a:xfrm>
            <a:off x="3784600" y="2312237"/>
            <a:ext cx="3191937" cy="246221"/>
          </a:xfrm>
          <a:prstGeom prst="rect">
            <a:avLst/>
          </a:prstGeom>
          <a:noFill/>
          <a:ln w="19050">
            <a:solidFill>
              <a:srgbClr val="FF0000"/>
            </a:solidFill>
            <a:prstDash val="solid"/>
          </a:ln>
        </p:spPr>
        <p:txBody>
          <a:bodyPr wrap="square" rtlCol="0">
            <a:spAutoFit/>
          </a:bodyPr>
          <a:lstStyle/>
          <a:p>
            <a:pPr algn="ctr"/>
            <a:r>
              <a:rPr lang="en-US" sz="1000" b="1" dirty="0" smtClean="0">
                <a:latin typeface="+mj-lt"/>
              </a:rPr>
              <a:t>FY18 YTD cash expenditures: $566.5M</a:t>
            </a:r>
          </a:p>
        </p:txBody>
      </p:sp>
      <p:graphicFrame>
        <p:nvGraphicFramePr>
          <p:cNvPr id="18" name="Table 17"/>
          <p:cNvGraphicFramePr>
            <a:graphicFrameLocks noGrp="1"/>
          </p:cNvGraphicFramePr>
          <p:nvPr>
            <p:extLst/>
          </p:nvPr>
        </p:nvGraphicFramePr>
        <p:xfrm>
          <a:off x="462684" y="5218357"/>
          <a:ext cx="7609367" cy="756790"/>
        </p:xfrm>
        <a:graphic>
          <a:graphicData uri="http://schemas.openxmlformats.org/drawingml/2006/table">
            <a:tbl>
              <a:tblPr firstRow="1" bandRow="1">
                <a:tableStyleId>{5C22544A-7EE6-4342-B048-85BDC9FD1C3A}</a:tableStyleId>
              </a:tblPr>
              <a:tblGrid>
                <a:gridCol w="1378727">
                  <a:extLst>
                    <a:ext uri="{9D8B030D-6E8A-4147-A177-3AD203B41FA5}">
                      <a16:colId xmlns:a16="http://schemas.microsoft.com/office/drawing/2014/main" xmlns="" val="20000"/>
                    </a:ext>
                  </a:extLst>
                </a:gridCol>
                <a:gridCol w="519220">
                  <a:extLst>
                    <a:ext uri="{9D8B030D-6E8A-4147-A177-3AD203B41FA5}">
                      <a16:colId xmlns:a16="http://schemas.microsoft.com/office/drawing/2014/main" xmlns="" val="20001"/>
                    </a:ext>
                  </a:extLst>
                </a:gridCol>
                <a:gridCol w="519220">
                  <a:extLst>
                    <a:ext uri="{9D8B030D-6E8A-4147-A177-3AD203B41FA5}">
                      <a16:colId xmlns:a16="http://schemas.microsoft.com/office/drawing/2014/main" xmlns="" val="20002"/>
                    </a:ext>
                  </a:extLst>
                </a:gridCol>
                <a:gridCol w="519220">
                  <a:extLst>
                    <a:ext uri="{9D8B030D-6E8A-4147-A177-3AD203B41FA5}">
                      <a16:colId xmlns:a16="http://schemas.microsoft.com/office/drawing/2014/main" xmlns="" val="20003"/>
                    </a:ext>
                  </a:extLst>
                </a:gridCol>
                <a:gridCol w="519220">
                  <a:extLst>
                    <a:ext uri="{9D8B030D-6E8A-4147-A177-3AD203B41FA5}">
                      <a16:colId xmlns:a16="http://schemas.microsoft.com/office/drawing/2014/main" xmlns="" val="20004"/>
                    </a:ext>
                  </a:extLst>
                </a:gridCol>
                <a:gridCol w="519220">
                  <a:extLst>
                    <a:ext uri="{9D8B030D-6E8A-4147-A177-3AD203B41FA5}">
                      <a16:colId xmlns:a16="http://schemas.microsoft.com/office/drawing/2014/main" xmlns="" val="20005"/>
                    </a:ext>
                  </a:extLst>
                </a:gridCol>
                <a:gridCol w="519220">
                  <a:extLst>
                    <a:ext uri="{9D8B030D-6E8A-4147-A177-3AD203B41FA5}">
                      <a16:colId xmlns:a16="http://schemas.microsoft.com/office/drawing/2014/main" xmlns="" val="20006"/>
                    </a:ext>
                  </a:extLst>
                </a:gridCol>
                <a:gridCol w="519220">
                  <a:extLst>
                    <a:ext uri="{9D8B030D-6E8A-4147-A177-3AD203B41FA5}">
                      <a16:colId xmlns:a16="http://schemas.microsoft.com/office/drawing/2014/main" xmlns="" val="20007"/>
                    </a:ext>
                  </a:extLst>
                </a:gridCol>
                <a:gridCol w="519220">
                  <a:extLst>
                    <a:ext uri="{9D8B030D-6E8A-4147-A177-3AD203B41FA5}">
                      <a16:colId xmlns:a16="http://schemas.microsoft.com/office/drawing/2014/main" xmlns="" val="20008"/>
                    </a:ext>
                  </a:extLst>
                </a:gridCol>
                <a:gridCol w="519220">
                  <a:extLst>
                    <a:ext uri="{9D8B030D-6E8A-4147-A177-3AD203B41FA5}">
                      <a16:colId xmlns:a16="http://schemas.microsoft.com/office/drawing/2014/main" xmlns="" val="20009"/>
                    </a:ext>
                  </a:extLst>
                </a:gridCol>
                <a:gridCol w="519220">
                  <a:extLst>
                    <a:ext uri="{9D8B030D-6E8A-4147-A177-3AD203B41FA5}">
                      <a16:colId xmlns:a16="http://schemas.microsoft.com/office/drawing/2014/main" xmlns="" val="20010"/>
                    </a:ext>
                  </a:extLst>
                </a:gridCol>
                <a:gridCol w="519220">
                  <a:extLst>
                    <a:ext uri="{9D8B030D-6E8A-4147-A177-3AD203B41FA5}">
                      <a16:colId xmlns:a16="http://schemas.microsoft.com/office/drawing/2014/main" xmlns="" val="20011"/>
                    </a:ext>
                  </a:extLst>
                </a:gridCol>
                <a:gridCol w="519220">
                  <a:extLst>
                    <a:ext uri="{9D8B030D-6E8A-4147-A177-3AD203B41FA5}">
                      <a16:colId xmlns:a16="http://schemas.microsoft.com/office/drawing/2014/main" xmlns="" val="20012"/>
                    </a:ext>
                  </a:extLst>
                </a:gridCol>
              </a:tblGrid>
              <a:tr h="346644">
                <a:tc>
                  <a:txBody>
                    <a:bodyPr/>
                    <a:lstStyle/>
                    <a:p>
                      <a:pPr algn="l"/>
                      <a:endParaRPr lang="en-US" sz="900" dirty="0"/>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900" u="sng" dirty="0" smtClean="0">
                          <a:solidFill>
                            <a:schemeClr val="tx1"/>
                          </a:solidFill>
                        </a:rPr>
                        <a:t>July</a:t>
                      </a:r>
                      <a:endParaRPr lang="en-US" sz="900" u="sng" dirty="0">
                        <a:solidFill>
                          <a:schemeClr val="tx1"/>
                        </a:solidFill>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900" u="sng" dirty="0" smtClean="0">
                          <a:solidFill>
                            <a:schemeClr val="tx1"/>
                          </a:solidFill>
                        </a:rPr>
                        <a:t>Aug.</a:t>
                      </a:r>
                      <a:endParaRPr lang="en-US" sz="900" u="sng" dirty="0">
                        <a:solidFill>
                          <a:schemeClr val="tx1"/>
                        </a:solidFill>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900" u="sng" dirty="0" smtClean="0">
                          <a:solidFill>
                            <a:schemeClr val="tx1"/>
                          </a:solidFill>
                        </a:rPr>
                        <a:t>Sept.</a:t>
                      </a:r>
                      <a:endParaRPr lang="en-US" sz="900" u="sng" dirty="0">
                        <a:solidFill>
                          <a:schemeClr val="tx1"/>
                        </a:solidFill>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900" u="sng" dirty="0" smtClean="0">
                          <a:solidFill>
                            <a:schemeClr val="tx1"/>
                          </a:solidFill>
                        </a:rPr>
                        <a:t>Oct.</a:t>
                      </a:r>
                      <a:endParaRPr lang="en-US" sz="900" u="sng" dirty="0">
                        <a:solidFill>
                          <a:schemeClr val="tx1"/>
                        </a:solidFill>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900" u="sng" dirty="0" smtClean="0">
                          <a:solidFill>
                            <a:schemeClr val="tx1"/>
                          </a:solidFill>
                        </a:rPr>
                        <a:t>Nov.</a:t>
                      </a:r>
                      <a:endParaRPr lang="en-US" sz="900" u="sng" dirty="0">
                        <a:solidFill>
                          <a:schemeClr val="tx1"/>
                        </a:solidFill>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900" u="sng" dirty="0" smtClean="0">
                          <a:solidFill>
                            <a:schemeClr val="tx1"/>
                          </a:solidFill>
                        </a:rPr>
                        <a:t>Dec.</a:t>
                      </a:r>
                      <a:endParaRPr lang="en-US" sz="900" u="sng" dirty="0">
                        <a:solidFill>
                          <a:schemeClr val="tx1"/>
                        </a:solidFill>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900" u="sng" dirty="0" smtClean="0">
                          <a:solidFill>
                            <a:schemeClr val="tx1"/>
                          </a:solidFill>
                        </a:rPr>
                        <a:t>Jan.</a:t>
                      </a:r>
                      <a:endParaRPr lang="en-US" sz="900" u="sng" dirty="0">
                        <a:solidFill>
                          <a:schemeClr val="tx1"/>
                        </a:solidFill>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900" u="sng" dirty="0" smtClean="0">
                          <a:solidFill>
                            <a:schemeClr val="tx1"/>
                          </a:solidFill>
                        </a:rPr>
                        <a:t>Feb.</a:t>
                      </a:r>
                      <a:endParaRPr lang="en-US" sz="900" u="sng" dirty="0">
                        <a:solidFill>
                          <a:schemeClr val="tx1"/>
                        </a:solidFill>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900" u="sng" dirty="0" smtClean="0">
                          <a:solidFill>
                            <a:schemeClr val="tx1"/>
                          </a:solidFill>
                        </a:rPr>
                        <a:t>March</a:t>
                      </a:r>
                      <a:endParaRPr lang="en-US" sz="900" u="sng" dirty="0">
                        <a:solidFill>
                          <a:schemeClr val="tx1"/>
                        </a:solidFill>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900" u="sng" dirty="0" smtClean="0">
                          <a:solidFill>
                            <a:schemeClr val="tx1"/>
                          </a:solidFill>
                        </a:rPr>
                        <a:t>April</a:t>
                      </a:r>
                      <a:endParaRPr lang="en-US" sz="900" u="sng" dirty="0">
                        <a:solidFill>
                          <a:schemeClr val="tx1"/>
                        </a:solidFill>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900" u="sng" dirty="0" smtClean="0">
                          <a:solidFill>
                            <a:schemeClr val="tx1"/>
                          </a:solidFill>
                        </a:rPr>
                        <a:t>May</a:t>
                      </a:r>
                      <a:endParaRPr lang="en-US" sz="900" u="sng" dirty="0">
                        <a:solidFill>
                          <a:schemeClr val="tx1"/>
                        </a:solidFill>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900" u="sng" dirty="0" smtClean="0">
                          <a:solidFill>
                            <a:schemeClr val="tx1"/>
                          </a:solidFill>
                        </a:rPr>
                        <a:t>June</a:t>
                      </a:r>
                      <a:endParaRPr lang="en-US" sz="900" u="sng" dirty="0">
                        <a:solidFill>
                          <a:schemeClr val="tx1"/>
                        </a:solidFill>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0"/>
                  </a:ext>
                </a:extLst>
              </a:tr>
              <a:tr h="205073">
                <a:tc>
                  <a:txBody>
                    <a:bodyPr/>
                    <a:lstStyle/>
                    <a:p>
                      <a:pPr algn="l"/>
                      <a:r>
                        <a:rPr lang="en-US" sz="900" b="1" dirty="0" smtClean="0"/>
                        <a:t>FY18 Actual ($M)</a:t>
                      </a:r>
                      <a:endParaRPr lang="en-US" sz="900" b="1" dirty="0"/>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900" dirty="0" smtClean="0"/>
                        <a:t>$47.8</a:t>
                      </a:r>
                      <a:endParaRPr lang="en-US" sz="900" dirty="0"/>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900" dirty="0" smtClean="0">
                          <a:solidFill>
                            <a:schemeClr val="tx1"/>
                          </a:solidFill>
                        </a:rPr>
                        <a:t>$56.9</a:t>
                      </a:r>
                      <a:endParaRPr lang="en-US" sz="900" dirty="0">
                        <a:solidFill>
                          <a:schemeClr val="tx1"/>
                        </a:solidFill>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900" dirty="0" smtClean="0">
                          <a:solidFill>
                            <a:schemeClr val="tx1"/>
                          </a:solidFill>
                        </a:rPr>
                        <a:t>$41.0</a:t>
                      </a:r>
                      <a:endParaRPr lang="en-US" sz="900" dirty="0">
                        <a:solidFill>
                          <a:schemeClr val="tx1"/>
                        </a:solidFill>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900" dirty="0" smtClean="0">
                          <a:solidFill>
                            <a:schemeClr val="tx1"/>
                          </a:solidFill>
                        </a:rPr>
                        <a:t>$59.3</a:t>
                      </a:r>
                      <a:endParaRPr lang="en-US" sz="900" dirty="0">
                        <a:solidFill>
                          <a:schemeClr val="tx1"/>
                        </a:solidFill>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900" dirty="0" smtClean="0">
                          <a:solidFill>
                            <a:schemeClr val="tx1"/>
                          </a:solidFill>
                        </a:rPr>
                        <a:t>$80.9</a:t>
                      </a:r>
                      <a:endParaRPr lang="en-US" sz="900" dirty="0">
                        <a:solidFill>
                          <a:schemeClr val="tx1"/>
                        </a:solidFill>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900" dirty="0" smtClean="0">
                          <a:solidFill>
                            <a:schemeClr val="tx1"/>
                          </a:solidFill>
                        </a:rPr>
                        <a:t>$66.6</a:t>
                      </a:r>
                      <a:endParaRPr lang="en-US" sz="900" dirty="0">
                        <a:solidFill>
                          <a:schemeClr val="tx1"/>
                        </a:solidFill>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900" dirty="0" smtClean="0">
                          <a:solidFill>
                            <a:schemeClr val="tx1"/>
                          </a:solidFill>
                        </a:rPr>
                        <a:t>$100.7</a:t>
                      </a:r>
                      <a:endParaRPr lang="en-US" sz="900" dirty="0">
                        <a:solidFill>
                          <a:schemeClr val="tx1"/>
                        </a:solidFill>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900" dirty="0" smtClean="0">
                          <a:solidFill>
                            <a:schemeClr val="tx1"/>
                          </a:solidFill>
                        </a:rPr>
                        <a:t>$53.2</a:t>
                      </a:r>
                      <a:endParaRPr lang="en-US" sz="900" dirty="0">
                        <a:solidFill>
                          <a:schemeClr val="tx1"/>
                        </a:solidFill>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900" dirty="0" smtClean="0">
                          <a:solidFill>
                            <a:schemeClr val="tx1"/>
                          </a:solidFill>
                        </a:rPr>
                        <a:t>$60.2</a:t>
                      </a:r>
                      <a:endParaRPr lang="en-US" sz="900" dirty="0">
                        <a:solidFill>
                          <a:schemeClr val="tx1"/>
                        </a:solidFill>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dirty="0">
                        <a:solidFill>
                          <a:schemeClr val="tx1"/>
                        </a:solidFill>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dirty="0">
                        <a:solidFill>
                          <a:schemeClr val="tx1"/>
                        </a:solidFill>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dirty="0">
                        <a:solidFill>
                          <a:schemeClr val="tx1"/>
                        </a:solidFill>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1"/>
                  </a:ext>
                </a:extLst>
              </a:tr>
              <a:tr h="205073">
                <a:tc>
                  <a:txBody>
                    <a:bodyPr/>
                    <a:lstStyle/>
                    <a:p>
                      <a:pPr algn="l"/>
                      <a:r>
                        <a:rPr lang="en-US" sz="900" b="1" dirty="0" smtClean="0"/>
                        <a:t>FY18 YTD ($M)</a:t>
                      </a:r>
                      <a:endParaRPr lang="en-US" sz="900" b="1" dirty="0"/>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900" dirty="0" smtClean="0"/>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900" b="0" i="0" u="none" strike="noStrike" dirty="0" smtClean="0">
                          <a:solidFill>
                            <a:srgbClr val="000000"/>
                          </a:solidFill>
                          <a:effectLst/>
                          <a:latin typeface="+mj-lt"/>
                        </a:rPr>
                        <a:t>$104.8</a:t>
                      </a:r>
                      <a:endParaRPr lang="en-US" sz="900" b="0" i="0" u="none" strike="noStrike" dirty="0">
                        <a:solidFill>
                          <a:srgbClr val="000000"/>
                        </a:solidFill>
                        <a:effectLst/>
                        <a:latin typeface="+mj-lt"/>
                      </a:endParaRPr>
                    </a:p>
                  </a:txBody>
                  <a:tcPr marL="7620" marR="7620" marT="762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900" b="0" i="0" u="none" strike="noStrike" dirty="0" smtClean="0">
                          <a:solidFill>
                            <a:srgbClr val="000000"/>
                          </a:solidFill>
                          <a:effectLst/>
                          <a:latin typeface="+mj-lt"/>
                        </a:rPr>
                        <a:t>$145.7</a:t>
                      </a:r>
                      <a:endParaRPr lang="en-US" sz="900" b="0" i="0" u="none" strike="noStrike" dirty="0">
                        <a:solidFill>
                          <a:srgbClr val="000000"/>
                        </a:solidFill>
                        <a:effectLst/>
                        <a:latin typeface="+mj-lt"/>
                      </a:endParaRPr>
                    </a:p>
                  </a:txBody>
                  <a:tcPr marL="7620" marR="7620" marT="762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900" b="0" i="0" u="none" strike="noStrike" dirty="0" smtClean="0">
                          <a:solidFill>
                            <a:srgbClr val="000000"/>
                          </a:solidFill>
                          <a:effectLst/>
                          <a:latin typeface="+mj-lt"/>
                        </a:rPr>
                        <a:t>$205.1</a:t>
                      </a:r>
                      <a:endParaRPr lang="en-US" sz="900" b="0" i="0" u="none" strike="noStrike" dirty="0">
                        <a:solidFill>
                          <a:srgbClr val="000000"/>
                        </a:solidFill>
                        <a:effectLst/>
                        <a:latin typeface="+mj-lt"/>
                      </a:endParaRPr>
                    </a:p>
                  </a:txBody>
                  <a:tcPr marL="7620" marR="7620" marT="762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900" b="0" i="0" u="none" strike="noStrike" dirty="0" smtClean="0">
                          <a:solidFill>
                            <a:srgbClr val="000000"/>
                          </a:solidFill>
                          <a:effectLst/>
                          <a:latin typeface="+mj-lt"/>
                        </a:rPr>
                        <a:t>$285.9</a:t>
                      </a:r>
                      <a:endParaRPr lang="en-US" sz="900" b="0" i="0" u="none" strike="noStrike" dirty="0">
                        <a:solidFill>
                          <a:srgbClr val="000000"/>
                        </a:solidFill>
                        <a:effectLst/>
                        <a:latin typeface="+mj-lt"/>
                      </a:endParaRPr>
                    </a:p>
                  </a:txBody>
                  <a:tcPr marL="7620" marR="7620" marT="762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900" b="0" i="0" u="none" strike="noStrike" dirty="0" smtClean="0">
                          <a:solidFill>
                            <a:srgbClr val="000000"/>
                          </a:solidFill>
                          <a:effectLst/>
                          <a:latin typeface="+mj-lt"/>
                        </a:rPr>
                        <a:t>$352.4</a:t>
                      </a:r>
                      <a:endParaRPr lang="en-US" sz="900" b="0" i="0" u="none" strike="noStrike" dirty="0">
                        <a:solidFill>
                          <a:srgbClr val="000000"/>
                        </a:solidFill>
                        <a:effectLst/>
                        <a:latin typeface="+mj-lt"/>
                      </a:endParaRPr>
                    </a:p>
                  </a:txBody>
                  <a:tcPr marL="7620" marR="7620" marT="762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900" b="0" i="0" u="none" strike="noStrike" dirty="0" smtClean="0">
                          <a:solidFill>
                            <a:srgbClr val="000000"/>
                          </a:solidFill>
                          <a:effectLst/>
                          <a:latin typeface="+mj-lt"/>
                        </a:rPr>
                        <a:t>$453.2</a:t>
                      </a:r>
                      <a:endParaRPr lang="en-US" sz="900" b="0" i="0" u="none" strike="noStrike" dirty="0">
                        <a:solidFill>
                          <a:srgbClr val="000000"/>
                        </a:solidFill>
                        <a:effectLst/>
                        <a:latin typeface="+mj-lt"/>
                      </a:endParaRPr>
                    </a:p>
                  </a:txBody>
                  <a:tcPr marL="7620" marR="7620" marT="762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900" b="0" i="0" u="none" strike="noStrike" dirty="0" smtClean="0">
                          <a:solidFill>
                            <a:srgbClr val="000000"/>
                          </a:solidFill>
                          <a:effectLst/>
                          <a:latin typeface="+mj-lt"/>
                        </a:rPr>
                        <a:t>$506.3</a:t>
                      </a:r>
                      <a:endParaRPr lang="en-US" sz="900" b="0" i="0" u="none" strike="noStrike" dirty="0">
                        <a:solidFill>
                          <a:srgbClr val="000000"/>
                        </a:solidFill>
                        <a:effectLst/>
                        <a:latin typeface="+mj-lt"/>
                      </a:endParaRPr>
                    </a:p>
                  </a:txBody>
                  <a:tcPr marL="7620" marR="7620" marT="762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900" b="0" i="0" u="none" strike="noStrike" dirty="0" smtClean="0">
                          <a:solidFill>
                            <a:srgbClr val="000000"/>
                          </a:solidFill>
                          <a:effectLst/>
                          <a:latin typeface="+mj-lt"/>
                        </a:rPr>
                        <a:t>$566.5</a:t>
                      </a:r>
                      <a:endParaRPr lang="en-US" sz="900" b="0" i="0" u="none" strike="noStrike" dirty="0">
                        <a:solidFill>
                          <a:srgbClr val="000000"/>
                        </a:solidFill>
                        <a:effectLst/>
                        <a:latin typeface="+mj-lt"/>
                      </a:endParaRPr>
                    </a:p>
                  </a:txBody>
                  <a:tcPr marL="7620" marR="7620" marT="762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sz="900" b="0" i="0" u="none" strike="noStrike" dirty="0">
                        <a:solidFill>
                          <a:srgbClr val="000000"/>
                        </a:solidFill>
                        <a:effectLst/>
                        <a:latin typeface="+mj-lt"/>
                      </a:endParaRPr>
                    </a:p>
                  </a:txBody>
                  <a:tcPr marL="7620" marR="7620" marT="762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sz="900" b="0" i="0" u="none" strike="noStrike" dirty="0">
                        <a:solidFill>
                          <a:srgbClr val="000000"/>
                        </a:solidFill>
                        <a:effectLst/>
                        <a:latin typeface="+mj-lt"/>
                      </a:endParaRPr>
                    </a:p>
                  </a:txBody>
                  <a:tcPr marL="7620" marR="7620" marT="762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sz="900" b="0" i="0" u="none" strike="noStrike" dirty="0">
                        <a:solidFill>
                          <a:srgbClr val="000000"/>
                        </a:solidFill>
                        <a:effectLst/>
                        <a:latin typeface="+mj-lt"/>
                      </a:endParaRPr>
                    </a:p>
                  </a:txBody>
                  <a:tcPr marL="7620" marR="7620" marT="762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2"/>
                  </a:ext>
                </a:extLst>
              </a:tr>
            </a:tbl>
          </a:graphicData>
        </a:graphic>
      </p:graphicFrame>
      <p:cxnSp>
        <p:nvCxnSpPr>
          <p:cNvPr id="13" name="Straight Arrow Connector 12"/>
          <p:cNvCxnSpPr/>
          <p:nvPr/>
        </p:nvCxnSpPr>
        <p:spPr>
          <a:xfrm>
            <a:off x="6306562" y="2558458"/>
            <a:ext cx="0" cy="574209"/>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466846" y="6050585"/>
            <a:ext cx="9363919" cy="215444"/>
          </a:xfrm>
          <a:prstGeom prst="rect">
            <a:avLst/>
          </a:prstGeom>
          <a:noFill/>
        </p:spPr>
        <p:txBody>
          <a:bodyPr wrap="square" rtlCol="0">
            <a:spAutoFit/>
          </a:bodyPr>
          <a:lstStyle/>
          <a:p>
            <a:pPr marL="342900" indent="-342900"/>
            <a:r>
              <a:rPr lang="en-US" sz="800" i="1" dirty="0" smtClean="0">
                <a:latin typeface="+mj-lt"/>
              </a:rPr>
              <a:t>Note: Numbers may not sum due to rounding.</a:t>
            </a:r>
          </a:p>
        </p:txBody>
      </p:sp>
    </p:spTree>
    <p:extLst>
      <p:ext uri="{BB962C8B-B14F-4D97-AF65-F5344CB8AC3E}">
        <p14:creationId xmlns:p14="http://schemas.microsoft.com/office/powerpoint/2010/main" val="208958087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quarter" idx="14"/>
          </p:nvPr>
        </p:nvSpPr>
        <p:spPr>
          <a:xfrm>
            <a:off x="470001" y="1461889"/>
            <a:ext cx="8348472" cy="4438496"/>
          </a:xfrm>
        </p:spPr>
        <p:txBody>
          <a:bodyPr/>
          <a:lstStyle/>
          <a:p>
            <a:pPr>
              <a:lnSpc>
                <a:spcPct val="150000"/>
              </a:lnSpc>
            </a:pPr>
            <a:r>
              <a:rPr lang="en-US" sz="1600" b="1" u="sng" dirty="0"/>
              <a:t>Spending on an Accrual </a:t>
            </a:r>
            <a:r>
              <a:rPr lang="en-US" sz="1600" b="1" u="sng" dirty="0" smtClean="0"/>
              <a:t>Basis </a:t>
            </a:r>
            <a:r>
              <a:rPr lang="en-US" sz="1600" dirty="0" smtClean="0"/>
              <a:t>– </a:t>
            </a:r>
            <a:r>
              <a:rPr lang="en-US" sz="1600" dirty="0"/>
              <a:t>captures work performed within the period but not paid. The MBTA will report spending on an accrual basis for all programs beginning in FY 19. This quarter, the MBTA is reporting on an accrual basis for key programs, including vehicle engineering, PTC, R/O line, and AFC 2.0.  </a:t>
            </a:r>
          </a:p>
          <a:p>
            <a:pPr marL="285750" indent="-285750">
              <a:lnSpc>
                <a:spcPct val="150000"/>
              </a:lnSpc>
              <a:buFont typeface="Arial" panose="020B0604020202020204" pitchFamily="34" charset="0"/>
              <a:buChar char="•"/>
            </a:pPr>
            <a:r>
              <a:rPr lang="en-US" sz="1600" dirty="0" smtClean="0"/>
              <a:t>Benefits </a:t>
            </a:r>
            <a:r>
              <a:rPr lang="en-US" sz="1600" dirty="0"/>
              <a:t>i</a:t>
            </a:r>
            <a:r>
              <a:rPr lang="en-US" sz="1600" dirty="0" smtClean="0"/>
              <a:t>nclude</a:t>
            </a:r>
            <a:r>
              <a:rPr lang="en-US" sz="1600" dirty="0"/>
              <a:t>:</a:t>
            </a:r>
          </a:p>
          <a:p>
            <a:pPr marL="738188" lvl="1" indent="-338138">
              <a:lnSpc>
                <a:spcPct val="150000"/>
              </a:lnSpc>
            </a:pPr>
            <a:r>
              <a:rPr lang="en-US" sz="1600" dirty="0" smtClean="0"/>
              <a:t>Helps </a:t>
            </a:r>
            <a:r>
              <a:rPr lang="en-US" sz="1600" dirty="0"/>
              <a:t>to explain variations to cash flow projections </a:t>
            </a:r>
          </a:p>
          <a:p>
            <a:pPr marL="738188" lvl="1" indent="-338138">
              <a:lnSpc>
                <a:spcPct val="150000"/>
              </a:lnSpc>
            </a:pPr>
            <a:r>
              <a:rPr lang="en-US" sz="1600" dirty="0" smtClean="0"/>
              <a:t>Provides </a:t>
            </a:r>
            <a:r>
              <a:rPr lang="en-US" sz="1600" dirty="0"/>
              <a:t>timely tracking of planned vs. actual work performed</a:t>
            </a:r>
          </a:p>
          <a:p>
            <a:pPr marL="738188" lvl="1" indent="-338138">
              <a:lnSpc>
                <a:spcPct val="150000"/>
              </a:lnSpc>
            </a:pPr>
            <a:r>
              <a:rPr lang="en-US" sz="1600" dirty="0"/>
              <a:t>Improves accuracy of Estimate-at-Completion (EAC) forecasts</a:t>
            </a:r>
          </a:p>
          <a:p>
            <a:pPr marL="738188" lvl="1" indent="-338138">
              <a:lnSpc>
                <a:spcPct val="150000"/>
              </a:lnSpc>
            </a:pPr>
            <a:r>
              <a:rPr lang="en-US" sz="1600" dirty="0"/>
              <a:t>Helps improves future cash flow </a:t>
            </a:r>
            <a:r>
              <a:rPr lang="en-US" sz="1600" dirty="0" smtClean="0"/>
              <a:t>projections</a:t>
            </a:r>
          </a:p>
          <a:p>
            <a:pPr marL="738188" lvl="1" indent="-338138">
              <a:lnSpc>
                <a:spcPct val="150000"/>
              </a:lnSpc>
            </a:pPr>
            <a:r>
              <a:rPr lang="en-US" sz="1600" dirty="0" smtClean="0"/>
              <a:t>More accurately captures total capital investment</a:t>
            </a:r>
          </a:p>
          <a:p>
            <a:pPr marL="171450" indent="-171450">
              <a:lnSpc>
                <a:spcPct val="150000"/>
              </a:lnSpc>
            </a:pPr>
            <a:endParaRPr lang="en-US" sz="1600" dirty="0" smtClean="0"/>
          </a:p>
          <a:p>
            <a:pPr marL="171450" indent="-171450">
              <a:lnSpc>
                <a:spcPct val="150000"/>
              </a:lnSpc>
            </a:pPr>
            <a:r>
              <a:rPr lang="en-US" sz="1600" dirty="0" smtClean="0"/>
              <a:t> </a:t>
            </a:r>
            <a:endParaRPr lang="en-US" sz="1600" dirty="0"/>
          </a:p>
          <a:p>
            <a:pPr marL="285750" indent="-285750">
              <a:buFont typeface="Arial" panose="020B0604020202020204" pitchFamily="34" charset="0"/>
              <a:buChar char="•"/>
            </a:pPr>
            <a:endParaRPr lang="en-US" sz="1600" dirty="0"/>
          </a:p>
        </p:txBody>
      </p:sp>
      <p:sp>
        <p:nvSpPr>
          <p:cNvPr id="2" name="Title 1"/>
          <p:cNvSpPr>
            <a:spLocks noGrp="1"/>
          </p:cNvSpPr>
          <p:nvPr>
            <p:ph type="title"/>
          </p:nvPr>
        </p:nvSpPr>
        <p:spPr/>
        <p:txBody>
          <a:bodyPr/>
          <a:lstStyle/>
          <a:p>
            <a:r>
              <a:rPr lang="en-US" dirty="0" smtClean="0"/>
              <a:t>Financial Overview of Capital Program</a:t>
            </a:r>
            <a:endParaRPr lang="en-US" dirty="0"/>
          </a:p>
        </p:txBody>
      </p:sp>
      <p:sp>
        <p:nvSpPr>
          <p:cNvPr id="3" name="Text Placeholder 2"/>
          <p:cNvSpPr>
            <a:spLocks noGrp="1"/>
          </p:cNvSpPr>
          <p:nvPr>
            <p:ph type="body" sz="quarter" idx="16"/>
          </p:nvPr>
        </p:nvSpPr>
        <p:spPr/>
        <p:txBody>
          <a:bodyPr/>
          <a:lstStyle/>
          <a:p>
            <a:r>
              <a:rPr lang="en-US" dirty="0" smtClean="0"/>
              <a:t>Capital Program Update</a:t>
            </a:r>
            <a:endParaRPr lang="en-US" dirty="0"/>
          </a:p>
        </p:txBody>
      </p:sp>
    </p:spTree>
    <p:extLst>
      <p:ext uri="{BB962C8B-B14F-4D97-AF65-F5344CB8AC3E}">
        <p14:creationId xmlns:p14="http://schemas.microsoft.com/office/powerpoint/2010/main" val="390342182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descr="Enter Chart Description Here:&#10;&#10; End of Chart Description&#10;DO NOT ALTER TEXT BELOW THIS POINT! IF YOU DO YOUR CHART WILL NOT BE EDITABLE!&#10;mkkoexcel__~~~~~~~~~~False~~False~~Falsemkko__4HooU0THZk28POP9trq+pbTvvzd/gcV8t56cq85kb3NDTsUhojRA0EsgEHHMH7oYP1SYpn09ysXVivguJdhTvfyVMsBLTGvcX7WPTor/CmXaIDw8QZnT3KVLgIkmA4yGe3IRofc58oivK/ctSK/A/HA845yfDizhbLaIFtK8KhsvJ6XFphTkcfv72XyRvk3InYdwrOZF2GHYGLv27NfNmu4Jquw7SRkfzEy6SRwJjBdpBYIMSubuWIdy/Gz56j8FmLVUthaeMum3CtkHGlEBYvUYB+kP7ozNNzwC3aA/ps6yIeTRTxFnkwJbux5M0HvfnLO4dQpvi/yoDDSRHCrdjE8CHOP1upF0EMe9DcguW96o3Mm+qGyxqv78uF09oXUJmCwOAF2WxJ6hsENDGMPqsGJCpHcaA0pdd4OTZNLLwcS14lRSH0GCN5mwUQDtz3Q22UtNTO84NtQsLwjAnyf4Vw2YNykCYH6dGYoxnttg8TazVkYc6p1jTjoshFHD0pqHsLnQJ++wUpcPibPI3s53DIgtzaR4HTEUjBYHTyX/vw0Fjq6rw2PcblKc2LM6qPq1+TbkAGZqRc14+Lz09mn1l8gF206yMYp3xzYQJ5nPfHzOGGa0kmi9V0+k6QeiJZdNyKp7CENxWXiveSGDiNJPODxtqiMOQst516NnTKTFc+ALszRi5HciN29e/MA/JdAKajm0j2+8e79fHigElDnPfDR5XgCSsWyKlf6YgcHUUyC/crvTKGSzJ5QPlRvhIl4O/Brnmhy4bXGW5JGJbtXxmZ3Ym4QTlIIrgBWYGrmxg+a/GBWkxlbOI9p2tU+5S+Dq5jCF9k+Yr/WPCI/qfhgS8pBqfHYEoXiLejAhXeP1n47QQgtRKYxDI47BITh4SeCD6zP4SzkwRfIlV99e1v05EcqlUStm1ikFCiWeEzwsZmdVNbGFJ5vkGOYNaI6PF9CXszDCpYHFRyrBo/kr4g5SA9W3qe0eKF1tGV8n2SjQVoAPXznadS1xAF5qovCES/nNbqZxWtqkUgfWbwDvKP2ScObtZnF1dihIx3JhKtfUT82vFqlCwuLpXPP41hgnRPv0SKvgFlEU6NYhUJ9OL/kMJvwol6AgPGnB5KIo0iU7WFww9AHE7rduMY7Zhac5hSsz1mLDRFxgOutFF8fi8tJ7ZdIVcTZ5auFQsXJLTF8ZGepF+1+ChTGdbcdW/XkYaWdmDdDxaB5liH5mCkulcGYkemhe/c6NDLLW828ZrbXKJQWU/fD6lzkKeDupAmvSCyGptFCLK8BZmDHh0NiUZVm1DPQRRnI3GVbubcPpwJyuhutZdGr4r4gD7EG6+e3T1axMB6y+8b1IOo9j5A69946yIl3ObJJ4gB8ebuB+NsjJeroeTRmACKolywsqNp+ARiCiTBM848ysDgqLbcozr/CvAdfReqc1YjH1Dg/CfIJLFrLSpdm5Ty+z1nqrqknIPSda160IEQqWu20oOXbQXUcgF9EDaN/3bTk3TPEZDpC4PKSTVYJPsp3cKpb+PNR8W/CJoZ9JrFx9Xn3EzEp/UOZ/3A6fzx2HIUZLvrIs5gHDLdA/2yct7n9PVKxhtGDdTUylztmpHREiz7ivgWWz95ENEZr/3tuiOkXgcAHoyA+Be9Vvw+3AAObHl0qdpOzxeogN5ZhyHMKk1W4I/qy0iKzCVU0XRaW8dN1PPkpLv6t0mSAoGPCv+WNsYqCjHLQ/qZKQ67wTQtGIVl7G/z6T124VKtTAlIfH5SkEngcBYh5iPC7JZIMdaR2YgvnQo9/s2t92nfYasmyiyZFOMwhgRuZSd+koOInLTiYdmRssqaxmQnX2Pj6AJXlaXlQd9uv4RYIyeHm5LE1sWlSOHJ475PCEuoPA/G0g6XQcKi+zbFeF7bL24MklmxdFsCyedPJZxki2trma+fatK3IE7ipdGoycVjutwQ3VYExDjSVBfh+0Qk6YeCQEOar3UVFZQDRfgOLzeS3D6gkrQjtz6lUh/HfrVFJT0u1qnUnRu4c3J6h+gL0bgESwUnjYeEoJC7YsRNl3/9BPn2ObAV/fUHnLdicfZlj/99rEcnAhJqQ9nXJiBpM/602mNdIjWCeCySKfLtAPIRaZtyM2KlqDX1gYMuVCnGWIztltfJjZhxnM2uLhhLvYVz9YvJY0n/RcPAFeXws9weSCpBHSxaKuQDhA+h1Fzasl2TyVElay8/0KLioFCIpxD2TyQELUg705euNI7JWN8yLRNkGd7bfrdCfjcczckwYAj/VKqkMNchKtQqG73c2a+0hMiznhBoqGSdiz3kHHBaK18h8lrsvwf2OcVL0aCUP2Pal0+UZPMkqPxHljSCplDMuob9bEK1+aFliSBoxksCcOjMOMou4iMuZh1MCqz6fdG1sg8T6SNdyqanzymwxDckm1jM2vHLmPMmxCKNFBPv1Y+DwrjCW351i8WnCZZqMHux8s8OC6bFHYg61+8L5dqziWyryDCVqKxjKX14+NJkO3CKKHdHYZvSRMfnkKFDSkZ7vz+e63VdzoOpBMZrHy8CifVUwnISlQirTZzjiqxbU8nIY5II71i0+omcb7L1mXguA0Cx5fZJ1rCADbUknh1HZlhMgvHrkGU1zTTz9H4K/Ka/AgjbiB5RMV9sZUtfVgaf8V2wneanBpkpfF2tJCm499QF1b3yae769vNlTjFKWdSOwZ7TJswUKm2eZhUfYUzcKfmTZLqWzu2Yx/A2xpw9mlkvneznmaD72SYfM25HBRESHQqjsH/81m0Xe6xQu2uZnh4Ub34hZmf0fsCHbwrr2E9tPwRuOEZ0WeUMoyVItdqME0v8bSZne2dzsRFTXuZRoaHL4x75iK5GgsmL8+1z43djMukSGdy7z1RSiNtmD8vFD0AYpJtAgv5HAmxE5PqRKYnFgq6Z6TPpdp1dhbnZYiVYshXDAf67zvUqZQHclf/faGJqyZMcoD0/FZiO1nIS/FjyPkU9UoNPOHBqHm/BiKn2WVps1cwiMDD1faZ6NOVfU50ksPqUjfp750/Vbl2JwlPkFlpZwkx+bALZkZ3ckjXWFEXL8t5dloMXzHwvsGNmgaHK58cIXQTBKyx7URa/ZQopzWO+cg8DxSoV0lBbxvbcnpKkSAjX9LLoxXoyJXnfPqRg8iQFY1jlckSbvLl9t/Z1DJhdKke2Uv5k8KMayvjd59dZejSTVKBg1Re265FvM+omeCAywhnLqK5Fo1qjayyM3iDxV0ZG82d45AKRZKcVT6y+9grPG0Cg4bEKCHLi2YWwkoA4mGskyv7nEdtcWqaurBhU5oHsq39oxOxIIOgUR9l8cLakYjpJ6PiKfRkxOhzwgGDWGeqG7TBgyCf5lGb18EI6ndhxci/tQfGt0BwBy5nllTSHGImt6OSYS7oqwz6bucUa6nGQo/ouimliihHNg8AeMF0cNPgDtWmHtF9Z4Uog6fz8ACW9z9flbYTplWudhqxz3bkHleutMM3QAA065JwXif0tRXRsnnw6WXJmHOdQx246+nH4O5BBc03MC1RSH4VtnNoPPIvG5AnY2yTSfbc14KMNjp3TShdjDrfwAx04C7j2BubMN9bmKKxJZ0jWeNCzLbFVs7wtMak0ABxR4iRCcGPo9Vv8VSiV9UDXCfjk1BKX++DkbPKkTqv7T49nKfrs7jl33jpVV9UOUeXnaf0dYYxdb4MP+Fq7ZSe+P3pTRGzcmwyB6XO2bsdLqUIhEIg0NqRBysgOv5mRD1FkJ5c0Uvn4kW27oUYQCWD5feSqiIc6eCLdRjF3NgmTFRH1SIOrqgD9rGALgq9JwypC+1kOjGWhG6cQcv78St1qBpQUWKUkYp75VSYLtW9dFYJf6C121mLp1sjOBq1KiqtAkHBhPsa5bk6AA+P5hRmcXLeI4UrmjUjpZEHJGKkDjHUnGCNxJMq1Dy+oEnCAXj2GvMGFZT6zztyzjQkEzj0m0qeNtH8GFiuJ4TakfI5DO5SqRWoNA733ITrFuBhKJ6inKuCoTJK9LF1wXeDhImGXXSyMErCOOQUxHCMMaNciM4FR00WIhAwDh+Yvn084ARp01a3B2ndjQitcJ/gObxqa1SRraBFAiS/742/KSBB3PfDhLyf7KGcN8UDlqJke5QBE9E264bY5He/Qht0h9MDEhxXGqLf6d1o60oh6gWGQAbU42XgwNfp+AO+zTkHIdIIUNWGoC3Ri7PIasV99ljrA4b/XKbHgQtpMyVZig0YuPj2IiYcjiCMvWcy7rwR3OW7JoTpZIvhM/R3aOmdXO8wW/pRW9n9X03BOsay/5Xj6V0Pp2YomDzrk0zb4ymYIl3rCcS4jGGqi3CR2NC0OGSX4EajnuUc1jwbKNS1T31EuXUXteO18EbnX3O0G4iuhw+yOdFgkSaDgQxXM/j/Y3jMmivBdO37LTJDHRoMxiLqoVL2IgNjw550xnphdY0NVd5FaPUtoOeZPxDfmreuJ45QSd11267YWT8o/hqMp5cJSNuA0hyc9LURYOzC/DDSt1UoyADv1YvT0qTGltDJLYDsyaeC5INtNfYo7PleV4tDz4ihikXCwb7SYjnpjt5ikqiyLkgV7iuq6Kvtx9J/s8olfKoj5fVziHpez5OJdrFc19h5uMRRta6Ce0IU91XCSGrkYKNbdD4jdPZncD25i5DGDmNaJBGjh4IlfL380Cu56MmFeZvdrFVfBDPw41dPaSMVC1EhVv/AMo8nrbk67NI3d36fl+PQRIWsvzxNoKkpPKkrdc0bHNZGQSQTNDWPy3PtyqvWtfMQ3PsiZmS//5Za+hsuKUXvaK/NHuR3am9JIoc3S7TvaMowWoEkK8z4AmI+A3TH7J3M56kqARKLocNKFz/CxKWyPc6IYE/t+PNZtcQx4yF67ELGt0lRZ2njN5tsNg5dqvGe8Nio9/yg+XVwQJ+8ZuPY9fOQWfXHzz0HR9Qv6MFGH+sTuJABnVwXkCHVgiqPk4YrsYvCjyv7mneKLEAheuLpM2chiO8CVCbFYRgPENY/lgpTdme1OOb5vpJOh0OoF6+5+PPSgq3Tc/zyHS6baoeW+gxXbzCuPoGCFRWXY2KUN81OqNPFE2TK9xYL84i3HzTvn2LWGLuYV4osowNivKqOBa1C/mTn2kbFqaTyaFQyy1akkszCHZdUR+HEFrH5WclT5gv4FdIz/VjafTdRJ6U8IHSZBX1MF7gtlnw+BCPqrcEN+5Q7Jips4LQaWVh3jsjIwRcrdOYY/CD6XlemhWz5RC8DK54lBJOSg3yNoUfJD/2J+gWIDPXx3NLnTRfDPQKFNT6p1NcOWfJfUjEUGg1fg8BpaJEwcMOMRFASq4dmiwCGI5tYmrpSrdO5FldOWRZCMpZKgdoOhSEl2n2BH2JZ5BGJWV2whqflCU5XXm07lPc7bc5LOb5Sy/dbxjFR+k6fXyZW+2rsX85GLJFXSO+c2CxEJdLCA9RCVqponZtAij7iD3dwmpf2qnQMiTAaOEI3LRa3p2soL6+AyPBeQWXuv4ffo/iGizUFH4Kpds5Ht5Gaw6/AfCUklurmYZFSPP7OTEpWfBrXODzDz88O7HFRoBW9bfkbBVX95pm/jRvAfsXQYKoB2KN2qFlhuINHuc41OybKbzRs/TomcCulCNBnXIJyEwmWKqkDSSYpnQSMWqLU+nBxGbVzBaIWzE+EojmeDFEWQNt0m+QLg7DO7Gq84JAWMyJFrIM4vDHwQq37rxLejOuRuY419pJosR+V+WBfof4ALlL+QIErmrinphIS1N2zdQninlUGiEXjepooJAXDVAjb98LrcJRoyWJEnWOtEFCNvHLuH5yQQwTHduGbRYzyvRbN1owCtqxVmfQoCSZpqaBhYhDiKSTtIf3l65LwdF43ChLkhekMm7dHwIjtVBUk3Ubwc5d1C8XjhSsOWIKtf/XlR/oE6J9CJQlrhDSfa0kXFwkoCNBbZ0/zyg1GboKRIdpCo6hxrFkAt3CwaEdPDBuZVlDhyI3yAMb2T22HwbYRp1mcLQkt3BzjJ5JVSK+qOBc0GnxrOhCXiDPn0pOqtKz0ie9RV/MuDZDSnyMrIOlxRzDUEarKkT8bzPQ/OqNUSqnDu661eGFSkYYqj++c38TFMr2yR4DfcN+E8rHvG7C5qlraWOSEe2OZp+kLJShBsgtgoColNxR87OI1TNWIiIG4XGw8ZgArqCwYYm4iloPvyFZ2TX1Qz1ytQAMiCVa8+Mbp5oJ7d4IoXKP7mpIBF+Pu3L6Adf4jeNT4AVcFowA61oRNEtxvpzbHWqK816XoZkHJPPtnH4To8TZdGIiP/iR+ksUvV63p5RKUmR8DPh2dwmw7N8q1V6OFoIjHLvYYHez1AtV3JgluBBne+akkhZu7caLBeMLEnGR1i+GcUVd36J8vfZdawRxBixX+5JqewusRWhaxg8dzCTqJ3Kj06vDpwYRzIUYpolbDopqxldvpP3VEaQAatsrgNQry0rw6U4k1Zd2tI3jbdmtdjaQ8sgtmgpFslO0pihINYhwbs3I71FBTe6Y2xBMs0FGRfx5QEKNqhcwWu+VP5Sj5d0dE6qUr8ayXC3FWWfqSmRcbxz4zhTViTfOlSogwfq2u8nDWcR4tcR9KcgFBhDDGhoCS9xQgb/LAOlRAGuNogv6ms/GcWfcdf4OhOdoTuaTT2K0DbjkgpbYACSwio7fobken5dJ71B8SsvnnS9WP/gK+freFWtdioMELUs6sOnWDPe5MSpOM9sf5R0O7gMXki88NXpOghepkg3lrpZC9GLPmVkdr58Ryh+UpsVK+2dUrOkBwWfEEVAOXrFqGOjdN5v+K8XOKS5AhhdqpcA7qdS89ugZvxXFRmSSN0FY5JXIH0YL6NvIuNmi7k2c0nMw38yhsXfWzcui6+D1rpab+BiMzKPjbNtv26hYLricfhzc25r9av8I1BjKK9QoPuGNav0ivHvi3Qir3O3SJ/bT+zMGEUA5rWMZm0fizv5/68/eBkX9tOj3qm8PlCnCSGcKgvay0Yqg8QFtcYZSCLC6EuVc3h4xbbeuvbsEAONhwSLE99kG8tQUMo+KZDIQqqTV7luZFiYVTVDg37dj4mQUDgi1CYKKUnjjExw6ytJvJ7kQ54zapiSeNeRJ7mfi09bqSoTRvsznW2O3r5ncQJxbYIjXwrTdRoEwQrNrzbpbK45GQIzHNzv2B4e8Q3tR/IS5U9jDVFdroE7+8jspdbVkUmDxgDtubMi9C/MbwhcN4xiVOFheyPFjEplnE4jMucOnA+RahY+UoHewRxMNWCJLbRrYchjod2vMfyh+ttc/HY/diLS71Z+Wun7gQtkzlOSul2vrkV3EK1gsv0XRRgeJTwyNEyDUe+JJlrmJ91qQjxeiP/l6Qyw1c9ihJio1ZmLk/h6zAK+1uzZUDP+vcs6Ru9c8ABoBf03BG56cTDsvZVD6SLe5a2InnNssV2VBKRfQLMVfUdxLy0O3u6OE2L7LmwEzKkF74atCGBr4k4U1ldLxym7r93fiRNkWfuWpUPq3paWsSBtpvTlvz4/xeBoERUa1VtKHwHT77IklHaOp7FBTPAYLxvXzgmwZZKevTUzLXGBlGvXg90BkX8clFefDyBggb31FNYQ6QFeap7TIQcsqjzDpO+q6stUoShfKQkV2VkYGS2qv0FU8H76q6RETllC1mZaOaLfSNFjKhiDRKiHhlHlKITKXZPkvYrfkLxYL0o9oleR2CYhoZO2WDE1XAzdEh7LgBxm0FloVkufZV4LJ0QmBkFCiozwot1tZDCAg6dBsYzv6iIpBpicqHS2hagDUVLUycv1plVoliNvbBC+uDgo568Y0TIRbD0t8LvxY+gj43y7CzErHj50N6/u1eKBGTlCngMITpxWtr9V8NYlfYHieDRuxMLNFedzIxOXyLO2Hh+9u4RUZ/muw+8O/fCmYrXrUn7C0Mw4hto4kMyX8Y4aRCBMRvg0n8fRVqYpTLC/9AjPJXUBqlxtcnYbJ4lLt6DU4/LC2mKb0Jk477TGipzjPeRm63+dnsI5RrdvRG8ATgzxJYjDnpiFRsUHxixI5hR/X4ydKT1249gzYnxdOd7ypyRWFXhjmJP++zDFKiU4lMBqmPYbIL/kQvNKAJr3s9P7R9GxoF5FtLdpT+pF8Y1lX9b/BEroEA3VR6NnOUnVdabTInLzKLYl0W6Dun463o0meGZO44mF3ru4gpdX0WIFrw04gH9Eq41QYZZj55TOjwrra9dhsg7327KdxP35jNDr/PypWJrAJQHfPIRl4UfD0/RbNqrxVluBodSfxLY+/4bAbKl3Mz7C9m+eqWDImyIYSlZzdg3HkiH+1hwue5qt1Zt9Uvhf3dULqXDzJ4UhBeFs5A1tNhsfO5HoEyjfXczvSBXpjgNYPJxHn4f7IGRcv+2xlfCKV6gIn5j5tPaYROe/p0r6EtDRzHSQ3+deEnCNo/w4rYxtYjJybGicJXrjtD3e+RAH9m6OYGNOs+TfDkwe+xKUFJVd+NwuNZtbBzYZrKKoxB3L+Ov3Jip4LsvzAbKG/W55Sb/vLdfh0Pme7Do5YK8eREEdoRVUjB4eSLD9Zxri9GhWXae92ei3rRb2YwH44X556y+FbWVGsjenLk1MlO9o5C/BpchoaS+cJ7y1kmNFWxFevwoRTjg+GcwwQi1CwOecGTZObKGiP4qwmR2/FtdzHf21m/0pgsA19a2wejLA0jxlq0ZjkDEEF9adY5ZxGOEPvNB5ymD+P+7Vp1GSAHrOsA1Ai5LdDApey79y9cATIaHM0p30GmYJfKKMQwo0WpIotxntGZEeqWwY26MtJSorqxk4zFEz4nrk+kV6UXCblYD9u8tWwO3ZyoFdo/m9KBcJghvC5K2VlZiJghJVCq4QOlDd2WGxRYdG1QoJ+rWbTSEytI5vbN+b21kWw4l5Vc/oUZqjK5U1ZYY9AMt5kaDT609E7CxpDLA65FZI7cYxD9X8wKrkOGS/Ze+xY7IrzyCskuV/3yobKilvSTQJLQNtFBE+gquxVayyGgfFhnRTKZO3ReclKHTEIWc+QIYjOba4LQGIZmseId9UgyZhU3u3HsQW+GMMPg/EOVjrU6CzFAZ79isZzC2B0KHRAsWk0B8fzCDVdwwujZ1ij+X3veJ+f6pNzxf+RAS2f9nGu7LhnACWdu0Ep64sDscPxgpT/UUBYrfC1Pz2BxHuJfeZ+whu6pXB3Ra2PaxwhwcYUi/8yL+f2Kwss3L/PJ19Wt1UBp0ydL5HdC1mTnGC48RM/kUQ3qsBhlWrwDAxPCJoPSKbLjNJCjz22HJTwsLNJcMVjtDZxZs20P3pRGLUzcVu95plDRbIruHZYM9iTamA2W7/KLH8BKRRX5HEBDDODtXppF57lwN6VrcyUoE1oVf+Jh79lLS7VBor555K7MVa8sRq9SaGbiYuEjbYXc1NGveBWTQegK9i+T+xdNCr5PQJuVFSwrwiTS9ehZQzTp2pvWqidjiO+XjoQJUAYvOu9oenPrlK3Q9axS+pf0GdqF+ZIVTrFEE8e5vkTD5vqg5f63lexFttM3Dm8VT4Hi/38RZzneq0uomJkaCMlCoTuHVgiiADxwJzoiFJ6ymDvarWgLzGD4mQg0Ea7W5s8vdZjb1r04vQbUGd5V2LtjFGQEjvbTDQvDkuBKIdIClHQEyciC4BVQ02POgfsPxWMTcBLwg05oXpEW1DiobGJsiaF3dGSyWMTrvDoxg1blEndZFnyU1OnziHsU9YlfTPVfMEhAWPkTzZdIvaoc0VhmbmvhYsLS8qLyuS5Obe9oFTNJRkBD7Pq3+Go2aMiTfrBlhDacQteKgOFdMghuHzm3vV0PqOLfJMDG57tC6CCE4O2wy8c408wnvXgnDOhLy9vw4YZcYY//ZemOrqVITf5X8jBEzeg8VBkZM65WKXo9V13yUgx+IQzFXRMIHTJwpeyJMgjbErPl2bcMsOO60cYJuAl9YwZWQurbgG9tPBWgpUFCM34Szs5ldwFKv0G5zZdVMazUTpTOYBQXudXAfVhBkCcw1Nkuc/aRu2df4rgdXVySKI09vv7JldHwmSe+3cNhxmFh4SJZprueio2FTeInxyOQGOmg6JdC3w7/yZYjBiOmBDGGetvBYku5rd2SFRMmJ1KYId/UZx8+ejTfy5U1ABGKyfGV08ehNmTJ61xAJrAv205yacU1VeZM7eTtVbn+91TsQMCD9ZHqtBFCfMRz7gtj6fDlEjZxEwnfptzIW1kzD3ceT+vKsrYQQ5p+vArnoq3+jiIQBEf1BRbwZqUnL76Nq3IucCYkmk+0JlrxvhVEA63zpMVEdeXcVXMQlFl1Z7zxsEggKawArT0VNmkxnpWVC9/6YRRXj484eIY5rZeOq0fy4ee7YnX97fzppTWl8Ra+popES10+8yt3lnlSQr2GdiXHUbxwOJyFp8DJsq57UboGFTtTsnP+k8O6XyFeTvqkrwccQItnGWlvXO3iookTAi6gB7ZRac0oP9Ehp6MdekNOhH3pZsKNPgR6orn6T61iRbWA9k0z3Z0Lq8W7rN8XD3X/IW1IYmqUidhLYVgZyuXvZ+VMZf5O7dtxOS48KoZJP6t9un4Yuusa+wUBMOSvXliWHpvyq7Xz88D4TMq5w9KIdC9TWUfTSdnmW7U3x/sNvSSEno/m7wPNPF/WfIuWg3vslpjFiWreik1jOjvhKjKaWYDBkyxqKiDCILOeO9kJmw8pB+KsfzYXF5qIyJHRDR8LorRJM0L4A1knWEN2CBPnb57QMiHg5fR9it1CmuzUyn1BC3wonUghgNgNbB/JQNUgrZ5Zx3/YJbcO/XezOeqNnb1GKzbD05xiCjrSNb1+hTA4DAY7kouCZUCZJyaUkSAhKFQuIizjKN7+04DQ9SbfQLdACTIY6yFDDWsr14bQSrJt7YZML+EM3yvCuuEA96pI74QJwfS7DmPrnFchp/oGmQYfuzhpL150vH1q/qhDLsWh/43o/CR+y50OPpEpimBW3elaTEAanMNRyLzkH0nJc0LJBrnxtzM/KkZnNTE2Q/vCFfAlMTNI2VsQhJN98cfiEdOcxtN854OiLMGIajQgIDqSfqtVr5ThVEjmPLnX1uxE6zWNV93njReiYuWkAHw8E8UQgWKxsh65zTeTKPHq+a24FNNQ5vneup8Q5cdQdwXeLSkadpxuUjyY0AtP2KPzRAuszh1kZ9sAyj7xs/uS2GLU3k8+N2Bfy1qxyRYrZwFYIWrxkOl9N50oqt7cBmG7V77+uKkRdsH9PNXGDbON8wAhQHSO/TAWxstdyQtYptEoVAr5mZDrVOIO4MoJEBtG1fqQj1xDknx9PFDTll1HXca+FGKGcsJ4wxyx/RJm/BE4ihGBCiy3YRHOjoAzDEgA2EbmLc0E1YFhFF94Wj4shLXPRlWx8Wl+k0k6ohXndUJH6avcOMAYZbC1Hknnp0YMhQTApq8GIMm76dEn3pd0/ADzpkc7E91LdWlTwjOKNK11cJbYTGZpRlUZkDbDGJj7Ku9hIPtEUE7pbAcnGOTSaFU2wvCtkx8i2Dc74vZlT7b4x56+mpjCCYtnn2692a+t9RNHj8L6ON08j45wWxqEbfTe2dYyguNLnMLHgFkpEXTXoyJN/QQ9UVEyGMFVl1gJcOp86OFannh59MfjMLpePYhRhUGUSRs609lGW3RjET8VKBTn0I6dOMzbQU8UzkfovU0uMJGYereMjL1lPJO9qcNcACVJpjlO4TM7lXo7S/UdEQ8vXWpTRWml5+yPHmzkCBdze4m8f0g/IeszfqHcFNvim/4vWAZ3RVt+fedIN+qvhPYZuNbBAS1OAE7pwu3R5pPyC5ij3j8zKK578zjKCgd4OjjPPW0UM+eulV1Ki4Z40cYBgzoIV1lw6kRGI1oKqh/yoWnd64tvSESFO3OxDF2j0Wdtqg4Y0x1j6p9ePZ10bLD5DU2bPjVObAiOaTIEh2GIuRScpiAjK2lN5LiDFqVYsUrtkayUcbCjI8En4YzQy9nBnMKt32ihic3/O/irA8dTxh5zBh/FbsojpMxeBJSC87ECcehGVaOQ6nZncRf7ef+F7DS3L+vIKrDE//pTuScbAXHwRWP1YPejBt1JwThUaBCYjgF83wPssRfIr+zbcNmDXeMmk3h1bTFRrkrh/2G2ucfE/a9WinbjwiCRPI1736KE/Z9vx9FuPYBShopYWMH/G3UiNToiTq+tWmC1srfja59+DMSNbLEouChGioaz1pQk/M8karoNvBdo/SsoCdK5t3Nwa9yD6TmGp3EyzVpl5sS4u465A+e4oIxqK0sjoCR5mvGdJtcFNkMvXdIMym/sLyEk5fSD/UdniJDYnswBInF/xvkYw+/9ZZj9S6hcqM/aRp8cZzsfIbIsqagOVWcR2Op/LhRMDi60nynV1zFlWoskkrBsVJXgyhXmiM9Vx+AJNV9+w8NO8HHlrsUeAh6BgwuDbzJVoxEndCWhvO2jPCuLNZ89YuAPF2SHhI1nyhdd6OmkC9PMr1N3Rb7w6+OWeXhcpXL7xOhbFI5ZCswCz+RA3ckzj1549yFT0vx38anGCKyG8iWs0y4CxRFjTPm1HfGig/3IONZI8TVUKGCB2svfaHoTZjsnMf/87q6MSJ8OWXiT9IGhs93w0jFTNpYfExHnp3pON9XN70pbo3RhxhSo5sNeHjruBqiq72ouGHtRco4rehPjziDhW724paU4MUk0ThUqmedtm27wfa1ihR8avgrBJf7YeFKY3AjQMlE1XF8lMNzR1cb1XE6AXnvnKa/227UA4Ru5vUFQSfvjF6tzeqy2/Fnolhe7IigaxnuTFNkD6ayS24n+457aJeSTvhs5IEXX3SNGtu3yrnHo0DxiiT98zIce4upJxWWUgjb7JNbJEinWfOZMNpLm1yPjkYXDnk2YYeNbvaqwr3eh17rtCN9BoF13xZmyJGhR3GO5Dud7PsH/TMOdj20zo7EYbk72BBwao/wsvpwi9PnM6OoNaZaZ+Xploqnz+2VY2gcjr+1wtbcAMlNEkaqmlndc9Wd2VQIxWUc25TqDyJPycI0Oz3rdEXQDackvkSZwZskc/65WTJI1r2vmi+unS0dp8AZZaOcTqV6P/6vkbaPKhPg54RxSHhiJ2GLuUYmCGnsxbwjhDBWGPpHhjQBcUvNCHaRtePTbn9YJVCkqpHEQVEZmz+UhSY3WDPx94n1zEruTyH3BMqspUx9SUcmKs2jRsa3n1RVYOtlXdgXK2hcKD5luBDC4WHgTP60MWCbNS342iFRFsWKQK/ZKZtS+kjd4lK3PCul4axyfT7sCw3t+2Q+mQmuJthEBYcbNyP3Pxee0qs9S+qYY50k9MqVnCk9ZTceFSrtgr1SP7e5WfNKU8kIaihgo9pKt46bOYpeibYzor/iAPal95vPNzCBpZEr6C8oCj5YmuGIkUfPCZEL5hfhwGiQg+DQRQpgO4LQ1sgpUu2ArY5tZ3moMI56qVkl/1ssoCycAuIaYCEAUdbS4amDr6iyGJghwfwiaB49qr7HX04jSIFabgQ0kJ7oiQ0+LYIGojZhMvbbvO1jSlzDN/Qnd+JAHOjI3Yo4ei3VBwCDEtsCc/P/6geMSSiWsCJilJcDgc9dTFXmJzRkda0Px8P2zZOxYDlrKy9Eh/7vs9m1TNJfHrGrhHutXh/qOGMtUoutK2VcI/fsBz6QvRfZWpZ5aJutV7JjElb8u/duMNw+yIrkex6uhW1Qtbh093fSW93Ir/egYg9MfPpXarQywxyrMvikII197srFtcYPFhYO73bIoVuTNmDqEqiuCZi54z5Ccko7reJL+ousgMM/ntgXOkUy9j3+kJWE4GrwBpiSdjY52lpKS8569Zcjk8M0iVlpXxRSyJNoIn3QaL94GnpHKaA3BHGVh/cjGdxYtCjcVaUCNOh8h8AhCCGE0Eb4XFgM/2dow3adezlSkLLzl+tvVHliceOVPFWI5veY2TSLmqjX9HEtrzPdjy8HYv4wSrqF/Ik94Za6T5pw2c9tJdaOm2J4F0BVOiqBLIRdQTRHrBc9sIo6u7JBq0OFQbZJEVYheWfKacG94jei4zF49zVj4ZwczFnaaWlkpe/865sNMx1GB+4hr2XFg7G5pK3NlV0CW0QqpNEs2GBDsIO75afKeukP1Zh/uE2FyWKxl8FolHxnbuKLSdf9KLGZTphNF4baZce99kQuLWNJuBZcKiZI4ovzeJoSvLDBvQqlqKPDH3YLNIuIeFO0GkuWXlrJfMiHm9mjsaFBhGBBw4I1gbxp6Tn2HuTI7sVClGcg7+rVOCzEZG3zdIzdMecKXjfM5hbZ8XJQBYMjy208JFvVj+iKuxgGYZM6SD5YUeV8nXgYfKHXY4Gs70qtqEo7S0aIzAoeQKDkCJiG62KxDAKRyyEyInJ+S+q6L/zA2fOOBTKUsHJ5mlnhFGyNoATyrV9LuvzTav8t0tcm9cpdxzn2JIySQFcoD52K5rZnoUwvXzi8728mgd6781sii9mK8Kqw1Ye7sa1KBpX/Q3/XdqprWfr+zkIZgZV6NNo/pUrvAH9UO+md0GTAMNGC2Mk1RQf/BcOLQQA5O5H0rzZ7qsDwQG2EUwNKwcbr7xb2bhET9zwVChPHZYWdLktI0drEWvHE0W1mXb45iaNIRa3etcXwBCP1J6yDaYdOgLaiP9FhKkYlKwyo4b9UTLcZcPF6qtTjdGMwfHOz38aRDmBLGgwSpTbIkF2uW++ugg41wQTGdhNX19vhhE9j0hIuTBA+GX6SxpC+9xlyKexb7XYvu+yymU0eQlL21uAOZCl25ynCZo+JOqHghbY845V8ZNt8a8fkVlk0NgzNLO+LiMH7Tahcy1nrEMjbrSiThCDlyjt3z1DBjzKV+5kYTKqeiuftPBiEuu5J5G65XgMsAFwmMUV6JTLW45uMJF4CJHbsIhnW2lUCA/4psCn5FkGU4S1lUrt0tR9Ye7EFMJJG1ZgwLCstUZYzQTx3GxrjC08LWf6Yke9cV1f+w1UXcF5szdorGjWhI14EsCO3W1E4+7mZre8xdzmfyuBV2J3nt3XW4ul5txwZBlcaCPeaaZTXR0u5Z3xhgmJ5MDZmeYxOoPT2VqfzIEiTc5HrNovZ7/m8DZVnP7ZDopegAKacVhHcDSv0qPJdDwvy6OWyhfbRM14oN+TCtAcPi3TBzBdPuFg3KlVJ4D2PJN6YwV00aSBJxxXNAY7OOyUhaqf4MrXgUP5t5irh9RCjk6bb50uPeXAIj7YA4t+p37iPDAJ1uNfR+aD70sfOUN29PN91pCVIAc+C9m/EcdcolsvfTiEPwKfESkoHBa/DJWK7LvmauC14bP50TU3xpR7dkjis7ca86/o+qhbR+OzX5ivM73Lute/cxaK3TwJkdXcxsVZqCCOsXpDiFg7hEbCMqnJVtHyWAi/Vwz8APo041MahOCjYSL+EwJsvsFVdUe/tYXT/f8K2tA4521YEMhiXIvAD8qDR+AOYDJNJl6y0ldgqmVripO4IRFFprNgcfDHBStBJnXCmiEWnj/Z3zuGRiTGeXglIHMR2ZgWgnfd4sdu6ggcbDgAHTXdEYwIBgtv8HxCw+y1lE65f0RuhOq0ELX0hOJOY/nWRhCQBPfIH08Hf9FNDOvaHqQWncStswnjdEpIpSiYOtNvQ0kp4F8a9KipQM5hmNZ4asEoGja/oo9FbPJodvRcDOJnbbQ3DOekyKL327i5xIE/3jM+aDxVp+zP7AZmrQToEXXCXM65WBz+8z8x6yh5l9h8mjB8vcwchJBzSkuwX/G0kOG5S7yet1j2B3waG7ekRd4F0KyMoeC+ys2mYxNPwqLHFuRH+clcDmtqxrWLksCurUn+YvGswp+4o6ntKE0u3HgpTmKRw1q9nuYShDSQSAHuNId73TyIYsJNNVRnlrlhfdBWIC9bClwbGx6mikrJh2yzjSvn0yVdyZdIJEaLDseBCvaRE51pglbdt4UbYGiyL2eBE2XT8Cz4jNDQVZBy8+RVJPS4ow9dUVFGoR11FbTN1JExT0WA8fbNpTSs6z+6DEkYg+0BHXjVUy9Duh7q4UGIwWTr2f0CKHifM9bwRE7tN9wrTM/3qg3/gY5aZOyvQ7lkD4RBfBdnOEaIUcGKK+SDR0AQEyyZaRZHB7tTMFIGNsBcHl5n1JBBJoUTXBZi1y1nNXLvfhDWl5ma0pyVUfBZDim/WFk1IA/Pz57FQrW7DFCFsYaxc3vSYiLLayIL9rtYkSe/jcizsajwToXKSUeWRh8N9/2YoHV0LVeFq5uFobouHZvBtsNsZqqVQnsylpUJuITTbfMjEimCDiJo01LvXs85cZ65wLFClwh6EteSL947TFMHK74y5O3M65wqdP5B7ll85p8msRqDplqej7QnQdPrgHFT/T74aX2sSIAHABJcbublgTVSvUJvmHrzdLFv8osLgvABXIqD8xpD1QXIfPeRhNtig5BRgFz1lYVpW/Bx/B4KqS2dvkI8V9S/WXXqGsZNEK5mxrTcQKN3JNoScQCcxhJqEz9sjRsv98n4OO1ky1FL2dN4RflEGZGV61qdlHyyvPYqUwqxjmm15k2wVShdmonUrbHD4kI/WEngFvEHOv/PceVIpTN2X1GOnAHVQ3hcVcY2pj8/0OKITg26r47AQ9QPxJMjPCRmzv30UqcsA/5KrTKPvUHb+v9YWgU8T3L/hClKY5CDN02IOcbD/Ug/bd0RWfJVEKCNBn5fVovxF1MSwAryLx+k2AHWdRg9WZm+fGU8KzLU0SMysoqWP5ntfwbObv3frjr4GiOKHfDca78rOrUo4T/0+OsJf94eoBasAjcIxpQufbANoeFxd+1wHceM+qUzy+SQSJ4FieYU8hpkul/VBNYDE9Lw5XlKUCsilbrMLUwg2vBAFsQQmuDq+4AbXYkHNlKeTFN+Cj7t+t+uXw+hMN8NnrCJ/+6jwUGN/sjlCJYvsr8lxxyKJodFxvv5djmEXcFx42bbe8xYEnBRZx51icR8Bx28NUn6M3hrjJQbAg4fg7seKlVcjqEO008V5Zy0n912NJVPEwwQ/ztKZOs0HfXupfKCsbeelR11trgXvRX8H1ihog02XmDzs/kgZbrWvmftz0mnSXym3OKpZH7wJXhjsvVDs8f0wgyhENXcAOnP06oqLXS9wwxRCwV/BR5+UrmESxAYfMr4BL+MQgR4WeAtVf/BW+T8Etfng9IoPzTYDWwfNOJfxCdjcrEmKPDH3+luprAaW5MsE3nkiXqykff9KpMsOmzWuxex/7c2ws3GsfhkEnwGhozbI6EX8hdsnMzVrGXJT7wu4iioSAttV70ahZi3J3LMW77zC4XAt/f6ABHayfWJ627mGwfurxZSqxmTk9b/0vfweDuQ4y6MGGJQpMTqFQaKr/2lQztWY0tvNsx388fadPC9Y5Az1h6hMD74dfmfnnyCT9WnJPKb9a9+XlhEOkRlpXQbjJ2IJUQ7qFQjUQ2bEb2jZ17IdcJMT3dTplnh2+Y9AzVf1rb6niieORMz3uIYT20BJ14/EbQya0PCmZFYQ+DmfuXOWdwk2+iVYYfXu1Z7lYCFkHDRpjiYDnybEPi1uZJLdsa7RTpQBvmn1I/sM7QKAzxfQV/f3JiHNCb91Y8Dpq1eXiZn440OYYmV38DcNo8sKPiBDA972b4Cf8cT8uVac5kIY7dRWsE7B2ttPkEfdOo/CweipMcVmYPk29LYGGn67DRJ7jm1IK8tNrPZPXKkgbR/qCGhzJnXcS0Dkn6MFuXUOQDHNeDaPuGJl7Td3XKiaEDpIdxUQwRV/r4m0Nk+Z0oEJAt7Bgc5LK9G1FmwfGqvRG3rQrB304JlnKNq2O/YfiTWnboIKCrMnUeiamsC+WN/t/Up9WB+VYbWOHIjwSBZ3PvlDSIKWwpthol4YnSQ/JTz3q20iyswOiEaVL12SJf4UfqAlP5dI7MNE5bRPtrRmy0MBmW2YeYQkfqPvx7mHRRVNBZwRW4MDb1pfwbJjaLuMl9HXEh1nc3VKnxWQ9Ns5WBC7/MhkKEjv+sy5CXI+qNKHanKVj1KweH9Rx4WLGOdjpo8IWAG9xHpDbYB8OeMp5r7gzoGySRm1+bvrnuz8FlHVOdMiYIQpSPOVhFwST5ZQDitPROuH8Kja52aFyWtoEx2XgA1+JOIMYkvluYg4mecv/OHdzpg1QPY66wtY6+PDINVoKS4gTQMF8/9WaWLdnqIklJOztybqqVGjITPBGjBtWQPbR49qf3+Ixgk7dn33/UBuOrfNVgMLS3JKPLRGoQFM5rFiMSoXNdjhKM/9FRlPry4zNeM741guDBOGAW71KGkvfz2s6uqmEZyD6WlxjQNYYu2PpQdBtgqIG+ttXvSX2sq+RXMRPe59qZq5XdpWrc1x7Th66Byq1b7EzVEl3E2YbAbum8Hzgqo6ZBywd46spep+4Uj+fawdrxchoH2+T+DG8wQgu8YKThx26Ivhe8XpBJ/F1jiwpFPUC7tfefgd+Qm8ZKZ3waD+IaDm+8pJ5/+V3cYbrSYNSUWrWzPbh9V/Pe+NWd1FByEs4LRrgip0I0Zi0mn7V5szBw+shVMepE/JICC9TasllIN+N4OFvUVxRs+fCaYWjk8L+0DMYHf4F4yV8EUtEgjZ6Z7GuCwQRDouRuzCErb2rOejffNIsGUlqWSffCF1i44sKsRlD/gfQ3JdoGqZGECdWBpsd/CNr4JIbEW6SwYxURA+p4w+0+abGDdplPAbL5Ammjfc1Vki8xyhxXJPPsM0INtKSuIPVkRsKktSHiGbp0KUUPh7ouVwBZx+Hbxp6N6mzkOQK8joNHPXGFza9mQv/Ks9m/PddClPwfADGydk/KYMfKyJkIuGyLalcDuMhNd9g6s12zVfd9HPBVN1d2KBDWTVs94+EAhMq+nrXHr+dXiJ+UJbRy/TNoVKKqlD/1Zyl955Zi0ir2FfW/UzpOMUbbINmumC5aiUcRGnQv/PfFhhApSHXpKNifdj1qN6ic5PfAwCwBPI40xGknUD5r/J92YCI4C3hrRTS5bcIBZAK771GV4FM03FQ0yKRMBdfShEwgWTdFUT2JRUw/X1Nawpcilliz74n0qmCiW/gtbqmLbf21DDVIAlAw3fbYGq74Lz9uumWFdhLnw4wp4YMFfXtS9+L0jQpkcYn0VFpLnZY8sjmz0P+pOjHwCgksmOdfd81plUMGDJWgWKb+VjN0/nN1D/SSErH5+ih5g/mxU0oyysJWcL8gTK2hYgq6+DyX+H6sId7Vkyu77qz0FEcaNOME4WIjIZKtsnaZacFtKub703bTi8ZGLzgi2Zq+h6xmlM1t4QbWU/Xn28yMDuDJuLbmlm4m2Zw7LGZJ2K8+e8HKJKIqJU1NNKSW0HgAlkJIBUw0jHM4HjShZzKq+x6rHsn+b9qMCMNHBLdqQyzVadDeMlujmurxHcmoIB0y8uNaTHgtOcuDz5DiLWjHrXGBGXJOWy0l0HXeTyUny0QgWYQeeaaHeCfSj/aq/1PE2smHNX5WSSsrCI4NpgE0Oikgs0l1YFCTCkZgvliNa7LDrBXb+OmxvOx6RCyAGFpDExAlZud50UIwHGLf8M399dJvDuu3PI1RKCE6fJvT6e39UBvQvZcf13rLgxMx/0ullpiPhila7rubwqUBHy3KSkMPbDRmm89Ehlmq6ZmKtQKckLLpSYi/6RSpUSwu6M4VHg11DcJiYMoLoZbRTsJ+vxa4EPCLJb6ACmEOWvHsDijFe7tYZsNRZY0GYFFYbuov0BnGH7lWZzuHAzOSLL+uZYKsk86pu4gloFe6qh9WmmwNN+XyCOpRBY5WuS+VAn9xpLvCQoLhyqgGl9oAO5OAgyduYR4o0Fa+82GuDk72ZpSEotm35CQqA68R5iOCGAZlo5DT0V1xCQBpDe0EDBeZ43vd8B0APQApBs2S/F12s/dGH2FCMWGv8UOiAAmPaHyqqn/8SqKe6NxzbZ1p/b98NOD2Sscu38KCeHbdaPs32UN0kQ3b6LldhM77b2qc6fAk+IWc4GlBxIWSXK0cB9UqjXyUO3c9cDyUJciUbUvhpnq8Pd146U4A2wIXWvr6TiCZyCD+ek/d+aNffJTE06IOKnJWVg49/iHtWoXsO2ab5UNCwFo+Lr/lkkk9O6hsVUZfrvpqxEO7jeVwUDmPCo5s4HidUu11sAamTUQvyqD6G4Fh6BPO2Kt2Qw28fp2NZcR47C0eLLmiHntPXoHiIXl10XIm+SR3rxT7GefZsDHNoMiUjKGqRObb3VD08zwUfAQh5PfwI54KgCo3dIHF8hzZFVBJ8QAHCYpwcy6OTz7gq82U5JCOxFv/EFGe7zMMT/oU9mICJgif/L4rRcNVQk1AnYU9iW3XzC8mFS/0KfhjSB6XrTqi7wt9Du4i45u8Fft6804m37qvZiw4nRD1wF4vOD3h4nShnWNnxEyfIcaWHoQoYlbiu2XWin+U6/eHADAXAsSDSSEwfmKhBo6GB43zJ1FwGOAIJTa1/9a934NCqqufM0wH59tGgUAnyEE113cN+dqtLpRg/bTyawXNGqGdRthG+Hs4HbkXFn+OSsv0nRa2j6TnqHsiQsuzNUDGTlMyZC6sQBN95JpIL4f6XTMx6KkORyxUXFmv8rhlAsMlBaSl3UbwW0r0JRAstMlT0G4aPN5Bsifk0n1wVqw+3ltAtD6NfAD9nGSjdURO0bTeeRBNfjiQMyIqDCnZ25ymqHI8AvGXmwlS6DXjLBYcXHiYORizgR39v5ial/1P6Ljv3vaYm0CdJYNK4nZI2teO15SSlubjfdPm0ebDj6QEGo9iT19A7LXRFeX5AUWC91WA7iRakAFB6iHQNkvGCr+lWiqJ0ZQOtXNweezbzbh+rNAV8+QOa24TOv/7v0UM3Upfuw+ebAepyYKhl2NJYj17sGSDZDju5iRiwPJ2UIQo3yi2Zc96T+jfEbJMPzYWuuuraPEe26BXeWOQ8bhwLBNph0L8XlexQ+tQblEvSMum75q5TQ5mI9/wPQe/6BD/Aug0jtebJJSDY3+1BtK75ci0ftGtDHAkvBC4c8/oauNAs2geMJwBXOoaWJOeQgXhRB4HHg0+paxZar+MK65In88NfMx/sCsoCxk+XT/NLVrGNeqP960/I5JzeW6TmilGcIOqLh7bgM7+Uowjd1oK1VEWbGFcXRSWSvgPRHc5F3Bl1ekctIhV5pLRmowVuu612vhdP45Sugw8VrYiJ/4795SFRvJkioOzIUStoX1uUIr3/a/EYUHWs9Er+x6BzSDMVzujvVKlrMyVEi1UJdDC1T5Y7E9ZoPF5CnnQwGqrvTjGR6rcWoOmVvxC373pJIhMXohLwbPiQe154Ie7CwqrezvFDuHieO74lJYWY7Oqm0naCuh19ktcBDACtEYOcYPeWhpQKnb+zt67bLasqrx8Atlsf/lYTm43qE6oqq1vzntONq9c96+QRanzGYp8QLTduxjbA64Hu3nSIy5ypWNCebYhK2afYgNywkHmjMk14xjoYzcmUgyacJ6JkQDR8h50PZjEZUKzEtVuPk1mz6GQND56tK326KsuKNJXXZ5xPtMGdNp35pIsSt29VU4fYcbarTqrhsirXbC6J8/nvkIGF4ij/bpEPDf1S+SWD8DL4tHRREPXZl9ekPrgMHjzcJGyn1SAgtEZkzPCRsmgXHhfKsps4y+aeu9KnkE7FiYlCaxoDxGD4O6i6eXU4Z27zvH0+JM+OgPd2cYAT9lCaZCSezBLAXZaV12q7wWx4Doc7VEz/ToeJoscKQE/0n+VqO7lRaglVbOakULnuTMPvQKFwHmn4yv9eqYoARvJ8j5sG7nX8xrc+MidCevt4ZliRPUmJ4+dq3wh+59CtvilrswO2dDc6BDv5Sf59GGYoi6RxK+L4Qh/SxmuMWNzL4mCzISJDzA4Azep4cm0sfHnAZDEg+90Uvky9Mi/p7OqOjeah5zL3g8Lb9H8zhPIgkxQswtPX9crJ2eVe8rSC7jZSfq1S9sOd053+Ep2c7gcFMKpyo5QGEvvRypfrMTsxbTeDrTOpKXPa3ihuMprcIPwieec2kARZMYRExIe+f9+0Xc5r6Ww720VbDXKE4W5TaaUlFpBdSDRT+zkF5c1DcT+0mHZaC6sO5rsEbfbG7VOPE6JiQZEvoOPjdW3nQfjVeJmhFXRrOGs2g+0urMQNn51NHoIyrJAQQxSI0wT6sc79DYYv42JPTzXxCew6K/sfuyZEZT812TTimpOHACuvAinYt+QPqJTO+C/uQ4ONewQRnsbibGd/hEHzjwtsHYYL5zgtFfO2Q5n7MYr9ff5Mzauhxm+SXcvyRLdncGX8AnER9dT3+cd/6RS9aEeAq3Yq+oZO4M95o7TScASl93kFuXGzsEykXC3qvt4W5kw/C3xEhweklRvLem2J3Hs5XxHOwyfaMFkDavsPP7fTO04v566hnanMJu0qjZ7Z7CavehFF90WOrJ+J/sarM5qMgwAVkqKmGbUUgOX6cXj/ZoLsZQrHKGj0xjYGYwb9qKwsb24MP+V/R6NIiTI/9XJ5sE/0202ZTw1S9qZE2hSo43ZwxVlbUz2xqap79LU+/EjKEw5a8Z0XGFVzq1neiV/AxM8Oqmx1+FdwbjOaK1tM6VkCrGnqU2E8xs2A40HlKSSMU8+norp9gbQUsU5jxZwaQmAK2sn2lsONrVPLCMYwfrCnXsZ4Yu5N9JP0wny0531tdNSRBQEScws/8hcA5avNZ3vqjvxNk2eFf7IcZ2IwXjs1olHhHrpnho7tHieOMaH03tbmHD9amLHIvlMY0LPIEhhPTB+I80wiiyohW5zfZYLFz19HI5IZu5V3rHWu3DIqMhB+P+VU4pIS7VjyAWCcD6IGDqUfOjMO+dSTh8IjE+KzM4luDlUo0cP9vw3gfEX/O9KAtNeqi4LD0Mpoqnzw3QPa/cgEUPRwIeUsMKrpHPQVPB3dha5yDDuhUjg8Zm4CQBQnFsigRgbduaZtyjUvVjM9sxrgSNH4ApSO8LcG1fdyi7Z4C2xv+HL/DcSgR9Qs4JhoDd7d0lGXGl0g7PM6QK8E6g3iMdkyXt2PFsohzXltubcXBJQ9p4GhJnRi6VV5pfBI/XTHn0HaMnKPr1Tn0tZPhgl5n4gIsNH1Htk76Is9pWxHzdwewAtOWEBOIRIsh9rDYTI53zxqLc2jsLZB4qiioypReWTWo0O6Rhcwe8Ig5J+2cr169AUcICM2c/+5kCTV4x3ClGCIFuadi177j2uK7ENee1a/IsEGkZFXC9sZe/micruZYqaJn2mhyzBIyoPs1w/EWSdz/FEfvjXpYJR4/2QcSzrOzXn5nEZ1OsuLSgr/pELopkZMQssDOikbOERe4DKeNlHLsDqyYuUQfjRsAJpzRqBcmz0AQTDw3opFWsZPD/bZ4SHZVrz5HUgMoUMT3/dY2zA7NI0EJLDgLp5cOGWy7mYYvmc50YfunF4WqZgev8dWSis6VA0Y74sS/+EJK4Iwd43wqakJQgt2pKT2IUMkfSKdp5sEKTIif2WK9SIwbmAcpusX/NbrUV0uFzeP2uZsyDy+FNaFsQxnSu3upgsOcnQk3r+k9eFilY8urDhFjcGr6zp8mpOAqJYEvZQ64Mw6jmoESLQ0XMK589MlgIg6Jwxn2Q4E/3VbhOXB5DORRy7k3QnEqF0YCGTvlgMEkWtdLSMOwIF/DKm9CYUIxZFG263AAQstPgxVrpE+86YOem3JF7ukhiwoBjsSdsweGaScHTLP+krOLgEMO6uK0wrK2JPXkx4LCwyMXh6ZrsJwvhO2CzYLp+iG5vgbwu3JzxZ/cA5QQQPxddySLcwkIsUtcvo43JcESVTzQ+cSHwXsupOASRaKyarftvf+jJovSvbZ4pehkUE0RgM6DwElPa6pyR/F6uVE2/mbzrzFTJV1bzno6MQ1p/Ae3Woz7bSlAqkOqQ7CRBppkAR5P9w5BVrVOf5SFfds4+LUsKW5Fs66YfFu55Xc5n3NfnVhUhh2yUQWX/AllG4KMNsI1nJmR5GERvhcNvHOmWz2+JtAq/RpIUmmi7Nw/tSq5sLL2ktDjx/zh5YYghBdHpg2G2XnQypouOMLEY4f6xtNZUURrJKwhuL96opi24Xm1mdAgttEzojR6aAjQOhSlejlXlZc2HwVqL7JgoNNM6dnFdx9vfcKqMT8utYRkx0GWBC/ON1Cc7pLkSAW2cEI1KiKFKMY8i4j12S2/ZavnYyRwd2tmGbqLuCk6txCbxD9BYaMEamTf7CXSYc5HrVBBt2kfCkTQeTP5DzRUU9dTmf2ojd7m8Zr4iD8cmCGTo2HoUtZfr58jxEhsPYeVutaeojTtEgZtZeMSUe8hfuLUN1wVhicTRFObvAQs69pakpdISfzq7sgvGmqpMPc2UlCo095MRPkt1x1srk9Odc99h/rkV0+6xfmK7UYprfx/a5zXQZJVT/whHse6u7Oc7ijbq8GCDnJzEes5rqpYP+UfoY9vsRuIyaIjyxLMKClGERxz8g6sI0X3MUkt4QdX0mJRNeHFLojpbBkd6Fdx1K37IEX+Fy0F+T/t296447xfpUfyo2GHfbq+ugCgSv72mtHVHmPtor80J36B5jRDGK24izyhzbkUuzUT13u6i/6Yp2wDLtzzQtO2JJ4UwttqVnGBh1o3VRGgBDUNIOxV7mdiTdVU3kR4axHRq4YlhPGGZZwfUb+eE6kB0+Iis7QutaZcKdlCk3p/m+rtzBOTnIEWz1VpKsU3Ghp3YsfBFVKBQkumLNsJ4xCVV1g/3Pbx5dB4JKOmuifL2ezwYPIuMzLNlB8dE+HinlsMH/AHnO57Or1133hZsH0Ce32d4jrc74LbdmnTCn90aSoy8YBP3EVDuO9i8Dfsc9oVTJmpEF/0WmB8cnEIvcNUPWvamDqCw8QMlkFSc4NX1MGHgNGs9RGUNlXxwEUHhIjsGxrOVq48A96lJjMSU7ces/w8Wp7XWXsyUivCZ5zghlC5gGaDAh086rrNTZ4ollLwSSQT8fJ8L9NK7o+eWAibaH5a0vXiO0CcTmliyUIl78ATzIdmal06LtTQL2pPMTs/IP7+ulh5nTrd5Gt4yy+06GM2Z6/BpVwBrYErLBChZbq01FclNXXWPI7Nd3e4xC84QMp4fgDPwpsNEL+WMNVvlpTwBJTo7UHHrEPFrWEs1ckLId7KE3s6OvWXUoh1iN7iP4GKg3dbdmwtiWxsQ5seohRsO2y/7h1X3SVmu1kaMQjIkAA0HkhstIGljfwzsB1x1WayOVNQktTCNKqdR6QU7trivBzNZMEuWlwp7NKvGPkum/iC0WIpb1WZDUTRJDtPAzOAInZWXtZ+57EiuadGwX6pnVz17JcFJUj1AGqaoM0HdjzMlycshjmHhQkUwPxIWcEBlMkR5zQ0ik+DddQiWVhcl176NyfAkmSfdAqfXaR6mYvRJzXYYnqoEB0dpqEG/lF8+GytEX5WAyaLPBBxeimpFtmil4g6zsJdtHt+zFl6SO3QCQ3g26qP+VjmAEholhLvds3IJZmLzx0/3fSG7yPbxF93KtTootO9eJ1FRudz7//M6YAdg9E62idzBs2g/Hb9fkVRxIU4Cp6IlSfD0D+lmGD/biAEJ+q/PdTxQ21udTBND8CV1fqI2NgUin1Eo4ixbmF5hW/GVsDt6a/kZtXwUNggzNeV13S9M/NHk8vIKEYZhU5nyaxEtNXUcJDNloNY1cn+YnfzzhN+jt8MAo2sM49ITtuRWkN0VkKFCJUsBxguYXmCFkTw1Be8qtS79RuBGCgRD8HeA5O0yGtEp+rlASHc2TypjxcQ26OB2V7Hk4BkfVnn9fWt2hiwTw1wNs+ENS5XYk24+Lrq0h+EEQXYly09xhsIJyfkTIucBNi9SgaCE8k44llj0FcngppaDEKpTJ1j8ax1U55QuXSAYf0aZGnWh9BolxXOZ54xBU3C2d1xJPY6EIFUAn0QpoKuMlm33lb3UjGbP1prjDwvtBV0dduijsd9vp0WDbKHsx6+cVo335VogSiWVXmnsC4ZITf803SthM8JW6tHx9IpmDQ5KLgYEbuYjFDfXE5yJIacYCH7/L5gkkTmBvwfdfBnL49/QIwdjHZFQuzmg7jjubrUiS6iv7ZZWMjRdKXTC7MbbLgipTwW+h1HOaKmpMLBOLwTR56GFK0qe82VH+tQBQCa6vOPDOs5tkJJtrPrct2ZCi0UZiO/2lJzHMmeMdm/Ub3g9hbU36FJsSudjs9tCxkf4svWGXPFW/jcBLsZ9SN2f4cI7gTVTu7d7SoqjuO21Kz7+kgqoLMgYeM4pOb9mjZgdW1HUg5qFF8Cw9BzG0MpJUguT3/62Q5daxAEdb4b3d0O9oTJQO8Q9u2pMDOTUQksf08tnrNR9wgrlisaKf1cX3F7hdg3w6nlIU7Mc4KhgSR3mSe4zB8b1216wyXuxcZAXDO6qzn0SSb6jCHK+JkcBVwJDun9WWydz66nMnSaHzU46xdJwyFBgm96VHMaO870hWztBx/5i8pqtMUOL3s7xZNCzEB/hXDsUgs/iZclKeOXTnR6BJt9QZwQchGiaJd2egGZQ+wqUA217TMMmtXFmPkZa5U8v9PM0tlz7Jh1M4HrlSlczhysqmPpFs8z05gBd6H/EFfjx9nMdBIBVULSHrFOyTzZRWdTuV/eB2GxhwKSoapF7a+OMe+VScQIBikUuwL5cVdOLrb4HIiR0p4mxKtLG95gelF4VAMHqdbKb4gvat3mV7C7VsfBHTg7RoUaidTVEG2RPq/SZ+7Dy4ePifYMcuzWpV5TjEH6b6MuKrLmNml5KEybCyoHU/M8RkUr0Ac91zet7g7e+8jhq7qngTuHOPdbVKItbroSg6Lzhaj4QoegpsDCsKkX4cnO+yuvOUsENa3gm52/7aPtpBb69Gt2YAp9iTjEgKogtAbTbyaEM+XC3CEvdXMhOUWjp8Ys8946PoSQlvlVx4AHjuKJds2KLz+5dMmnJr3zAdEflAxRS40pRhOmrLfcxxxo3bM/4S5XwolJK6OekMLZKJpVeOhXx6HQkRIFCTuNmk99dPVpIQcfMqJdRIg8YHjYxR4DbMJcHKf6TlT04dZgIDZzr66pcMI8DZvk4t7RKGR9bwMj5YS2OljIDINh4OxeZXt2r2zStEbtv24QMU2FUgrVyYnAJeVXMOD1iXbVdiACJU1O6XZDM7gSyJ75a6ZVtSNP9TLiKTAKN0QxEXaMEqH0o3A2+F179VUGhICG9M3Al+Iexi/8oNOaQLA0LOdK0YFh9PI9SQOO9/5UQUxW+oq+cwVW5xK6PJwwyoRr9DAj7hiFyJZYGQQcxMPWOPRuAabNt5DWYsEA4KWsNGBgcgaJnOG77q4pyaIdHGMNNwhBb0GwWo3Q7Ibi5yo9lvZwwHSCCgtgwtLcAsfVCNyE8SCKYiEv7CR9xO3hTa0EoYQwg7Ot1eSMzSGFKzT2GJiJeQPheKe88EqgQtTTFO49nWxF2jONuJ+HlnwiSpm93WIsxFAlI8Yx8brRXiZSqB/pdcv6OefDJka6Fe1+GJOFwtKMlX9G4V6n57vbzBxhmeM92di1CMh8psd6whAza6Y64TXxryzqhEs0yx6MpJfbQnDxsN9vkHoP/2TNTafS+Ct7EczmixDM0YyDC01QDo3x/nQVI0WORhYwGo4KhMH3i1YYkCGsLObLIzaxxLmkCW4DdfvPZvGriHOt3hJWwtSNWblZZ4MmUxk+38ZtgkOyg3bQre1O/xVrcSqEc9EMXf588ZtUPWVX5aa+YTFk18IhF51LgcfBGJHPMpWHSOAvIbzaGHqaUzflxvAnqvlIpbRLLu9IUcahAJgPq/Y93MXW9NcF90NBa20usxSwF7b4GZh3HM+KWV/Tju+t4hwv+HnOwiqOCU1y3G6HRr2fVDewm1NojE8eXDhu/ss2uuZ9LzsS0OZWuD7dEGOgnfD2SnKKJdJBG0WwI2hwFuUdD+IE52SFi0cFa1THpPtlNxz0sVGMe+zoNtHWvU7DyCBIiqTAl6CH82FYQY0na+qW1lnfBncBNyiZlnOKYJwhOZMpyozyDpZ6TFDWOXUkc5l1T33XfYzDXakSqYs52UgCegGTxIreIpiMUXTZFHUGVHEKwf0ResodDjtDdiQFD39H3jv0yevHfWZIwHZbFqUDLFSSRgcYGzKA68qJlJGaXq/XhCzztqmRSOuWbt/txuYQeP68D1AgFqPrqx/iMK5VUabQr9IJnVTn1lftvd8Pl9huHTXTcpSQz1F6pzvs7ZpEmMymK0YQKH/5Ne1tU7XSrgZ4KHkwkJrZFw27cTwJbHwIJrVqmjOZJqQluHPc3Z8zJQT6XoJc97gvJZEskja3/YcHS+lHJM0zdGMAsXj1KMrytTgETeQ6hCfSOYcjUl4VzuPqNd9xIaChWEnXAtwAT27gxRb49lxDEr/P3AVpXaaE61SQuCBevSxprnGY40SyIY6yrv16vJX3k8Z238Y0IWnA3vLsf2cVpE52NSxNJg0s5pszItLplaxnEcPwh5TtRjrIGaxfqwCOMkYXzpq3IC9hi2ClgdYVPpkxYtlmbMsV6d3i3odQGMBHyoKT+YZryFvI4EUru6hjc/THObdBRhQIz/KtLQPvB2+iRB2/j2R67blt1+HkzvQzZrOZivVMnA4sCDhOIOLJr0tJxqJnq/Q4k8amkgCAigLrzsw5HYTfiaMUFYMkxBTJSKxvnlscxn3Zgwsbq6uGOcFqsLPd80TfnXG1bcOIT7n3QyMKUKKUVpHQ8MGJ3GlbGeg3m8V8qgFWxs/53p8TAAwkWilsYQpmYWnuYMc8Cc4Ei3D1R0q/OiZtdHAmYK4uy9BS0g67wOKtfmUAxfQSa6yH4i3Bvau16omlPugxsy780aFR3DC2ljZtzu4x1nCkKWMYd5lfIxPMXiosacPJZcC9fkULf/Krgm2scLD9Md1td0VZVkUeO+wcW2xPzgvwDTUgEYrrTqfptJYISCkiSLygNZ6s2TSaGWYMWWHN6BIQf9jGkgYnSgcRKOcNv58iZOXAhHMDp1TqjPjj1HGqw5Ltvu5DLZ7rtswrUfN3HhngxOU9c/PuYUJXjC64Tf1d/FWUkWd98WCxbvv6bf6fQ87c4YxMTnAy4zsKK6FwMM5+3zGxFY3cJNkfEKMA52dlTnsVLWtGRoogGYDkTD554+hZYseHM1nsCt7bEiSAy/BQGAAURBrcisAIQquvduqXmVy9sB5wsxbhOZhBXYpZsUU/WCm4Dc8akpl1tTZjUEg5T7MAKgvIWiZSyf/VxoeB5OfM++09+72+8Q7Cz/Va3IH2SMLLgMHqMUaHe5HZ7ra04az3x2RsebPpvFepuXFQOmq61xx3wRxwieu48JfJ8qxFXCtsPavBDi+YAlqSIYh9nXfmlHS+ZF7Df0vgB8AyuHl1ut9db/DNwsatQMZ7ohf889Ht7On6lxC64kGhwx7AVUxUvgFe6CvfbpmAhkqy0uTBWRw6/4fzYGSgZ+UnA2cUT4wClnBg8ffHYxg/mfvtSqOm+RmgD+4dasc3C//ionvxodCrz8t8puBJ9BJePEm/RH00a9w3Qi5q5JnP10NvVPLIX5eUK+9qfCS+ET/6VKpYyN0BCSWCyJ9CEF8OQTW2gVZm7Lce0g3Xyx88mPyBN4BdzQlUBBIFfqbH5hxqS6YZ0H7tUlHCDztFLsxHxAkC9p6pJO+gWZW4hoI5E6R9pHfOgNk5W+b6akgw0i0AZFklwlMJXjyCJphJz71uDwAJ/fBK9wUD0V+4NBoPqZ/V/+5Z2Bnuwz0XvhVKC/6mEDK72SgWgRQQUj0gRuARtnlnwSFlOSbanv5LdZ67M78zqEQpCmipksz6Ne57zRbXSQFFeInpkQU3GSIMeTNp+9h1tHkEoaUhgYD+ODS0nP9CrB7M+2eN8W2gtN6suPTpYHP9LEBqiwBJWRiTrreS+Nt8F4tBZGGzk5/NN3Yu0R7+X1Z746yIT7VODIfWCNxIqHfgQAUJYHsTZMQeOvz0BWuWUsxPVKBlQAr9s2Tne1oZdZyCW1XWF4u0/sFnguA0TXDbshSdMeywb4tHsdD6OBX6oAjunWr6LIaepnQmm1xHvhf4PogLTlrmfUDMWLlfqf5wUzSOmpI/AsFrIy/+6qcjs5+pLZKaMzCVq3SfNIBMUzjwuLerqlhVGsslCZONN3Jy2v/ma2oz16C9hXAxyOLZYe7e7dUFqPEb5I8Rs7eZWKSp2gAppfhY4dKgY08TUBtBfwvH9JoQ8we4JDXnDqwAt1RZemoUCRrODiWGAQ4NmXOPJtYoaM3P8PfeUPf/xw/UqdN2xIM8azunVSKR6/Y/HFVMNu3fBYue7Xr2aJdNfUk+3/VVEmp4tsAgxL418OmtWCTbEjetlldoSMGAPpbkGZ50ir/PF5ZTwE/leVQBWYIubSYxpDLgZAEY9vMtgr/4tYE3lqndUU21D6F2gzVh7ebO8h5BdgpZQxRLZCWnhvvaKpB+bkeK2gotoqmBXRv1bQN/UVwgWnylQZ7fiHnAHd3qwOcvDnmUAug/4jVydTNEu6AbF39NHW18A7pEcW9qZOqGPLE2RfL6Ac1pbiixp4RFhflXFo1oS0QXb84Cz9NI6avkn3SEej1KiojqY8tePK5O/hDuKtituCkKDc3vj5jOhKOpZUciJKptYQmEItOIyT4lrFtl6sdxCJEudZZq2+7eY4kTUj4o1zUIF14gCFjtCLGBrfbAPXtUFCO4lERecYmRE1/Z1NEpktOxm9c3ZBu0s/5VxTXuPCKc+Vj7SB/sYMn1svop2NaLum8so13N+kqYcTRls8rOWmBjC09SsXDn9C/LYSm53oZ4KD8wNCkAfacNZDNPGuaultu6n1WHvgX39WTPfazT2o6HL6qeoX3kAaQIquDIDwPd6PZDwxtRLEGpDPmR6cOgbqXmZ66Ziomv7vo/JmjVoZ4oy2nvIqdTuOnGvKk5lsMYwawsogUeDgUjawW375U/MfCDvghu5dSRp+EKlt7F6X72ex6YYc51fohAMP6nf7YEfbG5I387+UdO9/sX3M8bSsIpWPuojDFCzcNwxyxqZ8XfD1OBax3sE1WV6zFpDcVS2NSbH0DxsVphFOJZXxoHKs3ZlFyMffnr1jr5jCAp1CMxO2DiIyDrmoiquQqqIOE1LT3bDEAu/EVX67uB/iQ4ro1E/Os+4NOueeAY9MgM6dOOQv6zAez50UxeovbGdPOH+1/osHasLfgkJcK/S9lZWGTuza9HUmI3/5JgGSBiQMssVHmTvrhP52xhmtX1jTD25oWd4dfLul3S6luWlDi/STmF6nuoqnM27ExtC57qtt1+bUwUcPxugMI36s9mMqVQYZ0ntPVSEbkX4ob3ei5Z9Xul/gGfXbY52XVisXvXOkWI+c0wjrmMn/3DmAXiow1Ey9RwZ3fxLoqGxAyzN4byqQP2wTS8908Qtg90M1fEdBHSs7sqRTc7IBUM4Pg0iB6KAKc8dLuDE6yaCKmwG2sHb0LN3ioGsV6/XMr1OHSRF03j9JDqcTE34oWjGM/9x5GNJ8r/cmozfZq8wLVVT9XTGQnAWr7OdEIJbsMzbPJAUNxgBbmvw2XsGTNI4za+vnfh4dczuxqAMDYpmGx6sXCO6cy6C9CL3GhpDWjWAHKh+IossSDw8SXKea7qQt6OZ6DJFvzXE1nJwB0w9my8fSAaxPl8cm+gJHT52HbjCk5MtvtsRDvp6/3liWBhjTPC8Mrl4Zz17zAcVjrb2OnggUTjIhMgc2fhg7DPYF0FxL6Yi1NevJpYMYuaxQG8YZNdhZ1gG9UUxTIzR49A+r/YdEIY9B2EPcCLi2sTJT6hES550fe0hxUaZV+4MKOF3bZoRvsTwW/0c86nVVmnbA2L0tINren+C8yKK08Jy6t8+SgSQOLRKQ7w23FndqybuD5wU61BdTStsGfqRGu0qxMsaGJ9FBSPYtB6NgmCtSBqgCJEvgbGoOnEm59987fzluS0HbsO9ZznN8SmUBrQPwPfjiXBCg65j/nM0Bs3lwjKYdKYQK1Xy176/tLcgf0ffwNe7qZmVx3CXOXRp0jcr1MGXTqMdng0Yso6l3xwr/SfjsXf4pMQdB3wBXJrG2C/o/bhQBhl7SghGg3ClWDL6dw1Vi5qFlY5NQphSB5guUDpJlWfrTRMy8FjreolmslKpYibCR8iaMvNAM6HlN5AWNmYLb6gnU41lCubsBG9VQBOa9PesxL1h6BnO4hLviwhTIQm7VZRHQaQ33qkcEbi2QGOl1terXzJhg2Zo1MwYWebRrLjVFq4h8twcoU2CItCthAme037Tg5wHWJqZbmN3qhO0iVxl1c+l6LtIjNCOt5/xMk0AAemOAXk3/Uq1QJCQUytHLwfQPo45UMCzXBumvODjo89gf0RAs4IfCyomFP0LogMmyw3lJ+tLzAH4ZhauKLqgbkoU2TogBeQgMYx6iSNDE5Dted92dy4YRzo7RRgeEUSjqYSdznMKfC4Hg3RtfQ4yQbSynqEnPHta3qb4LfdoHPrsQ3Y7sKPQqv0lJLFGIVYM5wI1PKYUiA2ucXXbZ33QeVn/+NG3IqooCKFrloEgr5awHZ4LQDX6Dw4fUsalwizW9xApqiWBi4/fsX/tv1YojGzqASPsANZRSXK33ROX7yha8LurBt+kg54rdUt9H8U5FHZzdCLIFIqbskw6ul/fpVr0+4vCBMn2ikXHP+2CAs2tAXg5MutyJM0T6C2wyzIbepoiBnvAB2qnbgm1tirjCfzEBKN1E8WOLrXDGAiPtxuJNdH9Z9KbTa5gG+n5+NKcJAbsVkBPP1gK1Db4skw6V95WCflrC4P0x1rxH4qHwRYco7HWE9GtP5wNA14i9SEmy654FAxUQE3/zdyI/ySHAVJE7jYRuBofowQ6J5JqEYZtL8YbnlC5tJpv4Ix4SQxh+EojPDjFynkN8isc4IsN8kfQHHRA3y/BeA1nwjY8QrSoZLS5/uio+MN+4dizAzpzpWRbnxZNB1DcEdVU1on8prUfDygQDCU0oag8HNCBRBzOu15iQ==" title="Mekko Graphics Chart"/>
          <p:cNvSpPr>
            <a:spLocks noChangeAspect="1"/>
          </p:cNvSpPr>
          <p:nvPr>
            <p:custDataLst>
              <p:tags r:id="rId1"/>
            </p:custDataLst>
          </p:nvPr>
        </p:nvSpPr>
        <p:spPr>
          <a:xfrm>
            <a:off x="524193" y="1243330"/>
            <a:ext cx="8821102" cy="5488940"/>
          </a:xfrm>
          <a:prstGeom prst="rect">
            <a:avLst/>
          </a:prstGeom>
          <a:blipFill>
            <a:blip r:embed="rId3"/>
            <a:stretch>
              <a:fillRect/>
            </a:stretch>
          </a:blip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p:txBody>
          <a:bodyPr/>
          <a:lstStyle/>
          <a:p>
            <a:r>
              <a:rPr lang="en-US" dirty="0" smtClean="0"/>
              <a:t>FY18 YTD Total Spending (</a:t>
            </a:r>
            <a:r>
              <a:rPr lang="en-US" dirty="0"/>
              <a:t>a</a:t>
            </a:r>
            <a:r>
              <a:rPr lang="en-US" dirty="0" smtClean="0"/>
              <a:t>ccrued basis)</a:t>
            </a:r>
            <a:endParaRPr lang="en-US" dirty="0"/>
          </a:p>
        </p:txBody>
      </p:sp>
      <p:sp>
        <p:nvSpPr>
          <p:cNvPr id="3" name="Text Placeholder 2"/>
          <p:cNvSpPr>
            <a:spLocks noGrp="1"/>
          </p:cNvSpPr>
          <p:nvPr>
            <p:ph type="body" sz="quarter" idx="16"/>
          </p:nvPr>
        </p:nvSpPr>
        <p:spPr/>
        <p:txBody>
          <a:bodyPr/>
          <a:lstStyle/>
          <a:p>
            <a:r>
              <a:rPr lang="en-US" dirty="0" smtClean="0"/>
              <a:t>Capital Program Update</a:t>
            </a:r>
            <a:endParaRPr lang="en-US" dirty="0"/>
          </a:p>
        </p:txBody>
      </p:sp>
      <p:sp>
        <p:nvSpPr>
          <p:cNvPr id="8" name="Rectangular Callout 7"/>
          <p:cNvSpPr/>
          <p:nvPr/>
        </p:nvSpPr>
        <p:spPr>
          <a:xfrm>
            <a:off x="4529664" y="1421721"/>
            <a:ext cx="1202267" cy="537422"/>
          </a:xfrm>
          <a:prstGeom prst="wedgeRectCallout">
            <a:avLst>
              <a:gd name="adj1" fmla="val -9824"/>
              <a:gd name="adj2" fmla="val 70359"/>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900" i="1" dirty="0" smtClean="0">
                <a:solidFill>
                  <a:schemeClr val="tx1"/>
                </a:solidFill>
              </a:rPr>
              <a:t>Capital work complete but not yet paid</a:t>
            </a:r>
            <a:endParaRPr lang="en-US" sz="900" i="1" dirty="0">
              <a:solidFill>
                <a:schemeClr val="tx1"/>
              </a:solidFill>
            </a:endParaRPr>
          </a:p>
        </p:txBody>
      </p:sp>
      <p:sp>
        <p:nvSpPr>
          <p:cNvPr id="9" name="Rectangular Callout 8"/>
          <p:cNvSpPr/>
          <p:nvPr/>
        </p:nvSpPr>
        <p:spPr>
          <a:xfrm>
            <a:off x="6595533" y="1421721"/>
            <a:ext cx="1346200" cy="537421"/>
          </a:xfrm>
          <a:prstGeom prst="wedgeRectCallout">
            <a:avLst>
              <a:gd name="adj1" fmla="val -16186"/>
              <a:gd name="adj2" fmla="val 77810"/>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900" i="1" dirty="0" smtClean="0">
                <a:solidFill>
                  <a:schemeClr val="tx1"/>
                </a:solidFill>
              </a:rPr>
              <a:t>More accurately captures total FY18 investment</a:t>
            </a:r>
            <a:endParaRPr lang="en-US" sz="900" i="1" dirty="0">
              <a:solidFill>
                <a:schemeClr val="tx1"/>
              </a:solidFill>
            </a:endParaRPr>
          </a:p>
        </p:txBody>
      </p:sp>
    </p:spTree>
    <p:extLst>
      <p:ext uri="{BB962C8B-B14F-4D97-AF65-F5344CB8AC3E}">
        <p14:creationId xmlns:p14="http://schemas.microsoft.com/office/powerpoint/2010/main" val="282214852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sz="quarter" idx="14"/>
          </p:nvPr>
        </p:nvSpPr>
        <p:spPr>
          <a:xfrm>
            <a:off x="397764" y="1490134"/>
            <a:ext cx="8348472" cy="4438496"/>
          </a:xfrm>
        </p:spPr>
        <p:txBody>
          <a:bodyPr/>
          <a:lstStyle/>
          <a:p>
            <a:pPr>
              <a:lnSpc>
                <a:spcPct val="150000"/>
              </a:lnSpc>
            </a:pPr>
            <a:r>
              <a:rPr lang="en-US" sz="1600" b="1" u="sng" dirty="0"/>
              <a:t>Commitments</a:t>
            </a:r>
            <a:r>
              <a:rPr lang="en-US" sz="1600" dirty="0"/>
              <a:t> – As the MBTA ramps up its capital program, contract commitments is a key leading </a:t>
            </a:r>
            <a:r>
              <a:rPr lang="en-US" sz="1600" dirty="0" smtClean="0"/>
              <a:t>indicator</a:t>
            </a:r>
            <a:r>
              <a:rPr lang="en-US" sz="1600" dirty="0"/>
              <a:t> </a:t>
            </a:r>
            <a:r>
              <a:rPr lang="en-US" sz="1600" dirty="0" smtClean="0"/>
              <a:t>and ensures a project pipeline that will drive future spend. </a:t>
            </a:r>
          </a:p>
          <a:p>
            <a:pPr marL="285750" indent="-285750">
              <a:lnSpc>
                <a:spcPct val="150000"/>
              </a:lnSpc>
              <a:buFont typeface="Arial" panose="020B0604020202020204" pitchFamily="34" charset="0"/>
              <a:buChar char="•"/>
            </a:pPr>
            <a:r>
              <a:rPr lang="en-US" sz="1600" dirty="0" smtClean="0"/>
              <a:t>The MBTA is on track to award approximately $600M </a:t>
            </a:r>
            <a:r>
              <a:rPr lang="en-US" sz="1600" dirty="0"/>
              <a:t>in new </a:t>
            </a:r>
            <a:r>
              <a:rPr lang="en-US" sz="1600" dirty="0" smtClean="0"/>
              <a:t>State of Good Repair (“SGR”) </a:t>
            </a:r>
            <a:r>
              <a:rPr lang="en-US" sz="1600" dirty="0"/>
              <a:t>construction </a:t>
            </a:r>
            <a:r>
              <a:rPr lang="en-US" sz="1600" dirty="0" smtClean="0"/>
              <a:t>contracts. </a:t>
            </a:r>
          </a:p>
          <a:p>
            <a:pPr marL="285750" indent="-285750">
              <a:lnSpc>
                <a:spcPct val="150000"/>
              </a:lnSpc>
              <a:buFont typeface="Arial" panose="020B0604020202020204" pitchFamily="34" charset="0"/>
              <a:buChar char="•"/>
            </a:pPr>
            <a:r>
              <a:rPr lang="en-US" sz="1600" dirty="0" smtClean="0"/>
              <a:t>The MBTA has also awarded $1.0B for Green Line Extension and $368M for AFC 2.0 this year.</a:t>
            </a:r>
          </a:p>
          <a:p>
            <a:pPr marL="285750" indent="-285750">
              <a:lnSpc>
                <a:spcPct val="150000"/>
              </a:lnSpc>
              <a:buFont typeface="Arial" panose="020B0604020202020204" pitchFamily="34" charset="0"/>
              <a:buChar char="•"/>
            </a:pPr>
            <a:endParaRPr lang="en-US" sz="1600" dirty="0" smtClean="0"/>
          </a:p>
          <a:p>
            <a:pPr lvl="1">
              <a:lnSpc>
                <a:spcPct val="150000"/>
              </a:lnSpc>
            </a:pPr>
            <a:endParaRPr lang="en-US" sz="1600" u="sng" dirty="0"/>
          </a:p>
        </p:txBody>
      </p:sp>
      <p:sp>
        <p:nvSpPr>
          <p:cNvPr id="4" name="Title 3"/>
          <p:cNvSpPr>
            <a:spLocks noGrp="1"/>
          </p:cNvSpPr>
          <p:nvPr>
            <p:ph type="title"/>
          </p:nvPr>
        </p:nvSpPr>
        <p:spPr/>
        <p:txBody>
          <a:bodyPr/>
          <a:lstStyle/>
          <a:p>
            <a:r>
              <a:rPr lang="en-US" dirty="0" smtClean="0"/>
              <a:t>Financial Overview of Capital Program</a:t>
            </a:r>
            <a:endParaRPr lang="en-US" dirty="0"/>
          </a:p>
        </p:txBody>
      </p:sp>
      <p:sp>
        <p:nvSpPr>
          <p:cNvPr id="6" name="Text Placeholder 5"/>
          <p:cNvSpPr>
            <a:spLocks noGrp="1"/>
          </p:cNvSpPr>
          <p:nvPr>
            <p:ph type="body" sz="quarter" idx="16"/>
          </p:nvPr>
        </p:nvSpPr>
        <p:spPr/>
        <p:txBody>
          <a:bodyPr/>
          <a:lstStyle/>
          <a:p>
            <a:r>
              <a:rPr lang="en-US" dirty="0" smtClean="0"/>
              <a:t>Capital Program Update</a:t>
            </a:r>
            <a:endParaRPr lang="en-US" dirty="0"/>
          </a:p>
        </p:txBody>
      </p:sp>
    </p:spTree>
    <p:extLst>
      <p:ext uri="{BB962C8B-B14F-4D97-AF65-F5344CB8AC3E}">
        <p14:creationId xmlns:p14="http://schemas.microsoft.com/office/powerpoint/2010/main" val="268479699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Commitments: MBTA Capital Program contract awards more than doubled in the past year</a:t>
            </a:r>
            <a:endParaRPr lang="en-US" dirty="0"/>
          </a:p>
        </p:txBody>
      </p:sp>
      <p:sp>
        <p:nvSpPr>
          <p:cNvPr id="3" name="Text Placeholder 2"/>
          <p:cNvSpPr>
            <a:spLocks noGrp="1"/>
          </p:cNvSpPr>
          <p:nvPr>
            <p:ph type="body" sz="quarter" idx="16"/>
          </p:nvPr>
        </p:nvSpPr>
        <p:spPr/>
        <p:txBody>
          <a:bodyPr/>
          <a:lstStyle/>
          <a:p>
            <a:r>
              <a:rPr lang="en-US" dirty="0" smtClean="0"/>
              <a:t>Capital Program Update</a:t>
            </a:r>
            <a:endParaRPr lang="en-US" dirty="0"/>
          </a:p>
        </p:txBody>
      </p:sp>
      <p:sp>
        <p:nvSpPr>
          <p:cNvPr id="7" name="Rectangle 6" descr="Enter Chart Description Here:&#10;&#10; End of Chart Description&#10;DO NOT ALTER TEXT BELOW THIS POINT! IF YOU DO YOUR CHART WILL NOT BE EDITABLE!&#10;mkkoexcel__~~~~~~~~~~False~~False~~Falsemkko__4HooU0THZk28POP9trq+pbTvvzd/gcV8t56cq85kb3NDTsUhojRA0EsgEHHMH7oYP1SYpn09ysXVivguJdhTvfyVMsBLTGvcX7WPTor/CmXaIDw8QZnT3KVLgIkmA4yG66JwEypn5lzF5ucBb12zbJgKWe5k2lobW5xMIAmT50aNKO3ahiyUhgA5eirEoXo0GsiwGpDhe60zSoNh/5wo7B6T8GnfgnCc+4juO7juVVepqfbJeEx2q2JU9OQHf79QY3ta/sbCYkLmLHlDQbdpMO9dktbtexHNRbrn8GgrUTYDK9jk4PvQ2inmTBG8i9mWwJQRz8dNXGuAW+D8NDf0Mjfjd9R0a/6peqnHRJFI816sBSmL6tbLxFWskIpVREMidn3HXwXHsmAmdA4i5M8qNBHYpB/h4jM6215RrC3TMrGPadcT5+84jwja09kBCpKC8qT7FivuRNTXRxnLMluGeqRkwUhFtnYn06blzaZRaRaHhuzVVN7a4kY3/gvI9ShUD9edo9LJXlutwYFrJVmFxtdROjLZ5jF88hddeYNzCK5ueSfvYVQ0lRZYou3rvQYPH3kZ87u8lFMpOdyN5wzGgneuz9Dq0CIPhEAc9xsPJx7MUoqGHTEKggcy/A4fiiaLnUrpt62pdDkml0ABabxiPqjJABczMPIzU7I2zrECOGofhG2vPN6KfIppuW5FYkKCEbFDDGTxWIs1tallBAIL9FvFJDHgKUjdj/W2JIKVgu3Kce5CSeAfq2cOY013QCufC57UL6+0TOPlM7cqjL6ysZM0OZINiC9/KUXvqOkddZ/is03iCioOPQBQEQO8i1b4kg38SLjOARB+2p9wp0Dc8WQkDVOg4qrTs2C2FaEtkpwoaiSdLY3ZjaG18FjQ+bFPq48VmfkwOIYTH32HKckuKQbZOlH3nEhY4yj++MlLynX08/1k5Z7IVt63oHCpCnHzy7R3cWbZEFBc04k6AhzHV0y2lVZfNFq7wEsQN2j8WxhwPnrq3njMPaWtO3gje13KcF5768HarxK4v8FPQDLS2Qn3nqaAraDlwp0GWBDZ8iGfBwk5xZTWBYQtw8x6IrQ4dJlLDUncRNhtOc88UJLq/w9M/JYfWcutAsTGSLnNHy6R4uKbnNZu0sLq0SWqjUIXimlThI1duEIyXAE4AmBt5XhHrSryFBYvcYuqSBy/i5XfmUKe4+HElh02F+ZtGIIOUT0G9jpC03Fvtl4SmyIRk2gMdZAHz6rqPms5+Cm02pBYF7va0iHNJBV1C0zfE7fSXlHucRbB93Pas9uuWOjd/El0NxhK1jpCJbzcIcUGTrcaBpDRjN8asbVf7umrHIDfK/x9Rhq5pv6nAb+yTMw/TSeOu8gKFSXP9ZO9mdBGXfm+yaTba7ImLKq84/ppuXAt3Lav5SUc7IVwQX4q7C+eVxjXyDQ4vk+SAuypejZ9EMFBlTnSTN7GLCTnjKbA8VfL1oLTwqXlqvieG1ZYRiBck4iqZF98lYiENPW1KyxS4ZK71b41y+mFDlJSA2DOpoViyNY0FCcbPitU4+3uB/A/7H8Um8rEbsLXkl49p4k5nnFtkvNZMHfr6zT4GYvLUBKLaoPf3AvvpU6jfl9TYe9xEjtHwcySNEuXLlGnsRqadEtHZ/XlYJEnKXk7Uzmpg2+59o7nNfxiZmRQOQODajbhy7fm2yT3kv93yvy7AarNTmUvKaHIMPhl7PJsQblYN1oneoX6yw2ehUsDQSfROR0lPGvB3XkxHdTQ8H/2qr48QcDXuxImfDY3GsDYxJvTvmMdn6eiy4dftWaUmsMj701rNkgJuuIepPkGCyb89HXV0oJ0RrF0xlrmH0yYZn4mPsRh5QY+a4cmunvB9QLHK2lh/e0//leDo9AAtiQNJjBtN5NlPaESyLH2pI1sNbv5AhgK6MCK4cFHth5D5wL+JGSfMu4FLzg2oYqtx9Cw82ysSL12XDspnLodypraKE3jh1tE2AjP7n1hHNAvyXBZs6VCHmi1z0Aol3QmqDbMXJMSmMwXdpIAD2rBDij/S2XhrE4NHDs3mkv9WQ1OoDpiNcGJZEWsuL0m9rhEeWVEuIPPeVUXBIdC0YHUl963AkAzuirjEwZaSzLaHtjk/h/0p1z9LVmw56b15NyaxZsJWlm6w4RPcweTc459kag0WhiXkGIRZ8Lyj5W+Cseg8l4LRb6pQjswHSYJlfwHzzSZAxj1gHnPunEZtIpLP36WE8c6mERN2xEhLqOke7wfOKttHjsQX4toJlhHPwGDlzddkC4o9U1rSscs0QIZ9y2srVD3L/xhI1/85iYBFqeg5x5GAdcvrF+ERB0lIDIiAUKerqpbisFZyHv5WHsRGPF80oiQWsG/UxOXpS8fhHAb395bI97oxN+I61fkYOBa4aWlf7CYubevTT89oP3LKbGLl0YsNijFwPZ/EAOac0xeI8giK65RD+ZLk71MDpzQ7NYC24QmuJJLvsX63JFVz+4Esn9Yk5G6af8MuTBG0nmX/Wc/BLnQGXW07PEkyonI2/N0Lk5GoYCb7wAxpW6FvopMYfIaltg3qTLBvpS7W+JE7E4iWucm5RPid8n1OkOcAORdQsdZqjqTZCuUYUaOmuqb6OLRhwzf/wa4O/KRBaUw9wvkKuX93JF7b2WFwhiGBEfA2Sw04cEGXbVbt8wlEB8/aCTIyJmJwZOvAxS2wQktDuAkvWGILj7986bchUGtkVpXUUNxGCS1gJtTiV+No21/jWpRJIMtEgr3kdRczgUapGlOdk0a0ibuFKgujZ0cJqj0e/O3sRJAA7ZMFAqomR+an1p1iwCb1XY5zBzWM4yxKJCS44Nr4u5sqiAbGjiyATyRBSqRjR1opYMfC/i/MoAiVizK0VyS0GLV07A1YdD2mnD0f3jvbTzJ0Tz20LqzRCmV0oH1lAbY0CQOqXYc/GA7RNqcWUG80/S97ZN8GOZFH+LdedRKPfoL4gLNis1cSshoTcbewR0PRXVMXWyTb47E1EEathNHc93aN1tikXO4C+Cp8FB4tKgC/+0IJsi2sDTIcRslw6G/ZNLOcDKd/Ky37boFtEP196SXwcUSTcNamzTLYpd6NaXA+Tzl3143LZ8Ajr7o23uIlG/llGexpPOm8DciZ/iJEFwtYUxbXUwIBN6WMar6ZwEABwCB5p4sF2QSZEpMepdqOfLswMA8bMKw54m5cg0W/avOQinsgLlxL3yYHr5Nc6hm6dDyGpFEzUurbmW0YLj9m1d9E88DtRBFIOO+e9EFKE/WKbz5Gu41ZvJbnOn0ZuxbCZ3pJ+Go+7t0Y3UJqEW3CV/6LLjI1gcyTe46aBt3Y7x84sWm+J/P9g3cjMd0hopMncadRKcmg5sjUx9SYpwweR9+SOwxtT8tiQA7ukd8XeavAWwNO4kTEUPkd4+w7sBZdPAedSe7rMaDzU1vdTXPa0BbuhUccBytgwQomASTCxrUmvKCGrXAQZ43XTmCxdKSEIb6ez7uhEAAQqcRWlzOGRtoKN611tH+HcTmRG2hcQ2LP4iVDXo3xbzClNAPq+CTf5KCe5EOm0pOb9O5Ek8gfgRiqxEJvGNHOmvE+Y4Edtt4/vPNSVMwFh1oscD0uun+jMp/4C86VTHDUgjp9nzic82taRV8RL55nCoqPLzBelIWPbywY4yt48B/ydK0EJ9K2PWYoroSWyaLdVE9HVfNHn/X4W5F5GwDun9BarrcsRejxw6aK7lMNGEW3h3MEVyVtLQ7x4n/1oiOZkReu1IP5M/hTAS3U5LRKP0/jWnbzcLZC24Iur7j9TpncIpILG+8mkvARN2hq08ZxuXPjwIG6H///Oe/uNXgd9R549YiefVJLlt5Th9xxI1ESr+HrlS+7NTPhBQ4Da3pjXO225W/HbbltSfafRfRBBLHVPGWHOXj9tI5zq6ttoM6c8zbOinitCCc3mPK1BNNoKAAQ6ZYJgFrDZv4KYW2kiYTZdFsMxYTm8hoRS2qxLweEXCRyksznWjQJMHZLZxQiKqvYAwY+1rHsbf1yKsh4M/OaT60rQnsmgaW7qgGnvmWp5y1x4aa47zHvL4S0IXqCMTCzT9EUnq4hQZtTgSGXmg+U6vxDjwvh8K8yxX7qNwSihmGbaC5f63GMjEQMgCzqrzXImvyDmAJ2fvGDLaE+hMr1ibpp+dTPvhizqtPEImn015lIYAHMsTuPuVA6rr72aJJisH3zz+jpljDI7Zeji8aKQoyB+dsQYI7oH8zH62+nV0hOkSEpxf6aoBYj9iHzGOUnbe4ecluBaVeKTu5C23fZhqhLG0fJtG1ytKK0iqPe3AeHQf3uzbwFiSt/ajX6Zf8zt1hrqXG9hV47ob08oaf3N39hdPuR3Nw6FCbspM0CccI5DXqGxnR0IsXqrSgpessPNlw8FiF4veZsa7f87jBc7Z8aMSapSJbr/c6h+gJyP/AvkienJq46jiJUMQKqEsCuSfiRPVxmzwt9iv/iLAvHmMKr35t1vOTlln7QtwljvLWPTNolxaprvQoA2zPOov3LX2AiaX8itA+Phil80uUdiGjzutwmQMRHIRMraG82zhywZv9lIOCoM+e3PXnxH4j+JISjotPQqi92HLxhV7ECghE6vhMFhiu7Uhc7RSDvINTbAk8+PgvqoWviYkfnerzTG3ZfJKHNMucLGyGQWEGTgsigX6k/OO3M/ktIiWvtOVGL/vZgotX3jq3CnqWbWIUW473wRPQ2YW/WeW3APzM0J9sO+x8N8CzgqK1uTQgV/2Bq3mw7MzuWXBJBJGWgIOFowuL83gy7eW81ugJTSVoFBsBWRMURQXE9jt7sIWh7fyjt9nULyxznPiduhUh5VIq210cuENj/3uVlPDA+0axtYOc8zWRDC+eo6mrHj2akhSrBET17yl9BBRElGesP2g8fGXGvQiuLQvaAeGR+bfFhcrtnI5yoslCjewuEVtTLwzcNzMq8iMEKUNuuHSrYPV6YCQ2Zn3G49XLSP0inX/xKMAYnN0rBWFS6HQUf+t1qYB6Y14w/ETJaGQkN9cquW8CL910fOye9EKVRV60CRS1n2MnbGBsb8wtCh8NQkqreaTI9GwHHCVsstxaWA3tbcjD/YFQuLSBaaBHN7kKyo95XZMYfPOYkY1qzzY/dguQF9B2YcP2AFFpPzturTjAmwEvutR9fRGi8SEgRh+aR5Qs9fsYI2RDsBv5fcoaH1p+8dYP3FjWv/I1qD1Jhii7//21B7ONy1pqIWdgz9VVYY/auldY9p4VQkzWW1iAxixdCxq/9sSTrOC6Ap/4Uc9Ov4zoMYHTku4D9ZrSaT9BGldQb5QxabpYwTmTgnuYmAcC4Yj7jhJ78r8vOmaHTa0wRIPxlR7IelApZOaIq28c+GCsXG9guQEbfvkDXhOSy4vQUaakcW1c6JANvD7QZGGWbkO+TQ6CVUEPkj8rS76tl7AH7n2zYClhDGM/tJhhdlXD+NPbi+qQ2GN4DhGsA2p7zaVEsTKRO8dERfM/NILvtW1bz3XGU8NlCTK15sf9uEwXUMmEWbf6UB3iFeyXkOMib2UsPGo/NWD9iXSiOFsDEXqmrCXCgMmY6qrY0ad1O8y7S81F3M5qpobzDbAniesfp3l0K6GaWl0jZC3NgrufBMkMBADbGF3XqZ7rvS0/43TzzvTAvned9VCbVdagCrbUkt598w1ViFi3Ptr8QgQ8FC8lVl3GMmS3JnzHVfXRVp9cGt3pqY/P3luzg763jPyFt2mwZjot7UMY1RVx95IK1EvTqyQPWaQL7JWdZUfpTSR8SPuj8XxLVaByVOQ4zS/IQH9SG8XtkIIG50HIHTuCVi5E3CqQA3dtbOoRJe4q2pHuc66Zr32RThvR878rSyu2GdJzUm0FttyTdRLpK0AtZwS6knW8j8FCUkp0XWtTV0eQNbsZPSbxchj4MoP6cjV9LlKCRAvaT7JwOC7hZ6YYWj/mvjdndTh8bIx1fOTOtWQ4dfy5/cG2Ja8DCW30F/PJW/e9ggf8aSjU8qytZO12ntCJ6a1xlD4zdarHW0ynsf4Q1mOh/cAsy1nASTmbhD7Phb0BNG3luQWyXW2oIAeoJVFGK+aW2FpJ8a2jTArwgKqhpZfcMZfRLliNJeBWPUk7l1NqighlHWSMVrplp5nTUP6E1tc3pQ27XUNvvHlmIq4VyOEaQ84xfl54tZCC4hkOEZYVGBUlo0QIHCRdp/M2ufluWxH3ARsrUNW5v+qKvFCsUFZb91qWQxJHWJbLYH0WRIvLwgumqHkWaJpWqVBGivLHP6PGvXOImqyMwSf3VjMUv1LnG4TfR+Ai/pLYACiQtfYtfl4fl92avfnw1oWqYTYvFvQDzUWfLzgRRUvQ9ZUqnmPvKjSe9l2RjySNaDt2A78zsbyFEC90rkbHEEMD98g0MTw76Uf2FCPeCTlhPxPqUK77EiRJIBWeryleaJXrs3nWtNXvnJTnTFoC9FB7Xlgsh9YSiMTN3dnJH7nq0xss1CBzfv44Z9AJNKdBjuWP0a3DLPrGYlGKvtY7cOLeSELon3TU/0Mt5Ed49dc6rSLa8QIxhKoZK9fDErZuwIBFHYlGTMG6ESXV2BDqCzliYezFD55zWp2mtR0dKRuxYZ7R04ef74ZFZZqPYXBgxwsBC11PNWfn1wwwUQXp7mQF37B5xHwfuCzX5aocTuPTHbpwq3zAJOQJ1J2SRcVXX4cKiW2Bydstd4JuVmULmxV7EhTP+oXFdiZ0v+ZgKhCx85BMbrKpdmyDsy8rmQSIWyVFaZGmYWyRlzM3Eol+Wif2EOXV9GBY7AHrg7oLazlQCOY4R9dbFuCXrwWVx3S5O/o07ahtpz7Xr3UGZng2JnddDzxxdJzUzuzzHsoK8TSIjvYeWA/4SXngewkJVCmQP3yHJLKND2m3LW4+CphJNbgMzJ7rO5BH+VITB4crxhWc2GPvvRZnM3DWeN7LUzdiedFkO5sYKuPAHqZetKCiSXzlUeUW9mUskKYeZ1pGz9ba/CF0G4ab/+hrdyFhynpV9wm4QstJkVeVTcRM5sSKJvtxN0+Mip+X9Q3MpzWQuEzTmtkEKweyvgaYcW7VqmslYYARnXoy0Ua1dxKCdIhSdfA5mNk1Ohro4YrzKXOSPuFb2k8ZzAABDibRyyFRQjA576EW+q9vp0HjLwBVbjVgo1aqV5yHcG7Jw3K1UJkFWHivDw1OjdssU25qdIAv5lOopWB5WlcvV/41NTKnDbqqy9t9QNCbVaBIWULHsFNHap6iPtVWn6/hEq82O5LViP4j5WjcQRsUyQzDeeoWtTuJlpcU+ArtcyppFAU4mjsGiOifYLxtuY+9SPMI35uSDAiW8KaWc/I68WGrmRUL2G6Zbg4Sb8Eo8JUnJHnY6EQ1ystOOXb3cQEBi0/DCB/koZ3cGhLnaikuwXiNNk/Nw/7R5f9EnZ/LwyIHcJDEzd/LubcCtTo2vVJy8zLqcpGIMMrlNGN3UO3H0N09pA1+Xr8FPQoXeXrUeIaGxsQlejYrUTfppoWEGgL0UE/i6J7dVuEP0bZVg7ZVaV8MGiA8bR7MRKPPbeXoDvRFD4uP037uHmy19vq6SbMY6ow+0j49YZpP2xE8A8VBYkZjEG6BnZZpZb7LD52Lb+4rH7Eskvp6M3SyGqrRdyfbvGjC6+1fzS6ikjRf5DbX79KXWYSnrkKTw/P1nayTarPxd4YyHumN6ptZPzO7CnLsrc8/rQCTOn3oy7NQsY50g9MnnZOK8Wc2j7TmVU/FXOTQM69OjNuWPqc4RCfq7jF9tpknoVF4GYT60LajQaLCdqAKOpsue5mqjMz5Plae64H4Wr1YwHtsEtsafwjzyQGDvTVFOUk9eL2SGUDeNnkzlkLTH3UiIBVw1R6pQZ2VvE5n1YWQhrhYiF/v7Fsew9/Uya93tbM9oNMXHJfXqANBQtdnCtfP8MgCdzqVbq9bL3OFps9BxKoSbOGHs9Kc+8JB0V14U5/Xat2gmdYol7HKzrPtZm2yCA26Q11KzAbRyLxlvuzGoJ0jDD09M7tZ6AflyvebxJ5ipqb8vM2mCFdfPOJnzcmvIFivsqUj1RDM5we0KbifRd0/aHrHaORz9SstmQ4LxxaWknK/tbW8jtCog1vUCjAY/di/q8g64zjbBpbXNuNG/kyFX4jZACLwyNT9lEzxAmwenDU2KAx+l3KFwsV3oiUOHyrll8qXtPq5IoYFDM9lCVfDIN1vk6ric8WZHSYpmeWPkgSI7rg9irZH0cblebYJoI8/iIRtlhMc9uZTiciqdiFFtNSIDKjY0G9tnUvrDxlO+DvyuM4MYZuAtmBXFXaexpaTmvgkW8uRu5d+IlpuLtmS/xel26kBd/PnfTzRAfTg+BQx/qFGEOepQqjUKzAAoqDSl4ON6aflEXoBkK62DQ2V7msvIUMwtCfXsCWuyO9Y2XJkL17OmJPwmercK2KVRHxkUn332Evl9Ong3MTO6+rSoFJn12HpzrvPCqtqnSpATU50j3j7Dv3jzcfBPVRjKh1KSmTiJi3HwfqQUSo6DCZ7l8Res02lp26gHTvDUne3VL1moQRwCPuCvuYvTmrI7nP2fwwrpKGgofippf7XAeMPSXVoq9tB3tcJAYO5w3ynaiJHrWCqV5CWVvT4QBdLxuuK/sOzaUfqe07VbUU/2KQz64OFvmLlyRyJ/Wu2EeuaCEyBwvd0gN6eQXULlMqF+tS3YG8mRlbOAT0neLYX5Dn2YhWrBs1n+FDdyarNEGN4ewzCxMgP7wo2NNqOnC5Dzhs6+LFSOPpa0YsttB4c7TKSF/4wqeW7UjM5qaWx75YnlKCKCOhmkGTMBSMEiy7TUbhbj1ozhUAasOmIFij0XXsImmWG4V1l8Qw9jzbbCQCjROblPYEPQl0zuWA5jqmG48QmhS4qB9VKBRL7hUrdYXWnchjSVH6at/NXn1nbjmgDcAHaUpGZDH6FUBlecu2HjiGWvZIMW0PJGJlbvl38+3eKCF5Ebbai2qGf5zg3YCB8mtxReTh8pUtPWHWvgjd62Em1zblpnh/fl9B9Gw+U+h5AYDq7poEyhVf0PEtt2lUj+cp0iVMs4n/6B89VJhOw5F2/6PaAuZOz+OtptLKQ6jwPW2ioyDsbiT/lNpDHDOK8/AG0vzLtZ/4+EBmpfF+JabXe4Pf/h4lCn+ewCWQdoICBG/Cws03v4tJ8kY4NFJlHHoHcgw4TOKdJ4Zh3J79cbeAwP+OorioeTVrnuP4h3evre8XEsIfpE7PFfKk6VrTud2Cd+GPIxgRehe1RQUlGuOxhu1ctKQjkrfWkWrZYp0fVPya3i5u4vu5luAwKJhOZGLRZ25AeQTzA+jUa0/XKaSpDJEG1qS9jRIJGe1SPc05SLj9+rYQOA5JkhQ97fVljfAqMncDqpxRVVcjFDdVYNkQMXorxhYmVOPboiVEo+gZzigjewIJYRmx8V4Eqh9aV+PH45whcoHpzKQcotm6Ctzz1tuIBR9x0mwT66CAURkcwmCE9nHv8iNINFd73ENaUGeXoAUympb4ZoCmFmhFwVsI3c0ssSbQ9pndTRTFMAjYPE3GLwmv/XFqYanFo/EVbxtV0ulN6HrLH3hLchEoSL0PhNsg0fiS8JNOIspsuHEB12b0O/dtWdm2Qo1lDRY9tMYONB2Lu6SzkedVPZJ5m8XM2ilpwojeHbhVhKoZkB+4PqDD02oFwlQbKqVCTX3oYahumJ8UTwcYysD5JQsJk717gtzOkQ+PQyd11DEYYm+dBx5b+lHwMMV8o0uiBgHHSib2ckKjAIH0VMMgvqlaoK1a0KMoNwa/CssvwUQMYOy+ZT+tyHv8B1wrT4VGHHbwUlXyD80r7gTj42PA8iqAGOoSzTR0t6FU5Djlj/8MDMWFCfxDS/OFECucSi50i3rUOCUwVXPF0lHgC4W1dBv77vQQL1/8Vxo81RK7I3A8C4VoUjY98LAY/Lo/8Na54KuJyB2kIDQi5/nzrChPvFl2RcHjnPVgfWaMEPjDZ98Bpq5KfNA2ta1Tyl39gBNkYFvRNss8fc1sQQ40N/XvF23tfxeZBgEmGJaOV+c5Ec1M1bHjFAbr3tLuhFrjgtTu6XtPU3McTkGjQG/6oasvGkmzvOd3fr0oxK58/LmgGjxyqua/9XWFMXjJU8mOuWwma1FSeEzUCUfyzuj1jkXEoWL6YOV3h7iENsLk34TerH98vuj5exEemEydMvXlCAhsCO0ly0qjB6Bx4tj+/NwA3Nh0Zs/d8oeC1wernOAns0KPOHdXEMqbO/+iwLmYoo+6LkLUX57Xb2yR572sao1Vqjd0ht8PMbnPYb4fg3DDVbMup+SeONElRNoGfC9J6L9ImeKdiZPI1fgr5hSLPhBxg2c8TFvcIkn16RV9wEO6Iv3p9WRVbXL9iQ1vIqG1/sKhagag49bjKorfA9yWHfwIpXfMyU7mBdPZVcEGlaBzHndryxL1nM5YG/SfQuRUypvjZO4Q4sAv8ZLOcGtrLgdMJbAGw+JDHMB3/idtxU+tecUoHCtIlhLjcpYh16Er6eeVOGuAVQGdPRy0kaGvhwFtBmuOMJmmZKYTxXenaozrXQd/Sh/UgaZ1V5podlEXAyGVBYVHjg67Yqus76EBJju0DyFL6JyM5HnHXmExtFHauNM8BzXvNo1xqa6naJTBF+wRRrB+/JCH7h0VCOzn6GQKOeBHyP3VzRM5MRkNEfxzeJvXmSlC0guS11uLFLW5vYSZkjjAJYUlvtBYZtI4wMnDlwrw2btuT9vide6jz5f6sSaeatFsxTEjNLs7qwi5jORJFzeIJ7gS6y9H1Lrmf0qmpco7Ko7XDk+Rhi/BCT2v6myrCAFH9IghX7zFdRbUN6aTdyC+yiov2QKFTeK0bfmpS3BYHnl6nB++cK4SjzGpps0bZ+mWVd6UDWqpLjDU5wGNU7F1fauLsLvuv/Kj5PV6wd0qY6FCUf/aakm+i+mcTwEv4cCYeEo+IXt4YV+P3i1dF30/uMBxDeZF4jOEkup1sAN1qsDjWwiL2/VmETKHIE0QFmVNgFIRyMCLGHXERylf0obn5KlEMC1RyJ9c/gYIseOOw1Rveytpx01CJV95gqomL+r8uikLnnaAmN0oFU1afeVffYui8BTzuLdqY/ABktic3e59+WB3Fqu2yfdlsg9mlJXf8OxM3l0BgBHufJ+JaLhA+9H1S8ppZTnLHyTKCv3e9WOXoU+x0bbBLBUQrFL3P5b2VIgHKSfpdUUFJxp7GXX8ZTokzFDBDIhbwxa7D5nqRGyao5kfGoQHd0HQhEF0y8xO+QUs+g3kFtjI6epqfWyCSGooyGL6urs8FOGCx8OoxToAvMyrlplUWJ7aybqI2LwmEifPoE5NNb+QQu3vyAdmA6AEfdliH3u7zC6XmFujWzTjYngm0dBCnMhRKrxvctZP8yiD//2xA9ki7ABaOKddK32I/wullSsLLcBmVUILkMHhc794hHvP5omV1Ykm4+DoJbESjKnKHhngyqh1tnJIXdqmM+Ijk294IcGamqvI5Qlx/GIzYt+giq8tr8qf33z21nag7ADYkyEDGMDLvpS4jpVyMD6cYY6tFRBxfobw5haBjNknZ6QY0rHFJlRKxp/iuVyIKKDDTjtS/IM+M+vL1vFkM+8x7SKb+Wsu1oxgHMmcYeBOr3ki9vd4c7dARuLgtxA5Hf3h9LmGkDfTI2fz/lv9EWtKfLuynZUWAx4T+v+iv0dNsyneov7EwnaUBrdL5PvRBEyukVTSHFbfLV9Q6EQ3J5uGdeK4GP1pGxhIRiMoB7UfFbhiYwpt334OnINnVfrfB54SIEZSEtM0sRNeg/B0vBZxc9EQsS9207LGBianushKiHigV2kRkn0tDhAqkyuObGWkBQWwnYWGjYIoJ/XNFMTwkJ2AafG8RgQq8pY+vwT8rnQ8SAsD5QRGRVDrh5ym3rPrqAuKmYGfKjOsCSmvMg3TwrFRFxDf9T2AXd8vxhZQ2vlAoezuYVRr5g3dWzZo2eyEZRe2Po21XFnbBmFK9xJtGMrTgwtovu8hmXpYUbl5II2gOqtcPP3iX2U8LUobr/zvUVFll4eXeJQcP7I0UkYryERBtbMLrtKli8xpvvPTF6qRRdOjIEz3UP0hsIsW7q75wRN7oh8N12syhUxeBY5wcexh5e9coFDHaVSy2aKwa+rCLPzFOic9ev0dQOpJE6mCzo2fKYUqFkLQKrzMV3NBRfF6qFWsOOrr76di5um86I/nuv6LB+/FEt8dIiHvBQUvx2bYQQt3c5dTzCFpRdRt4VPkzOtVbF1crzVZnfYwEeCKqt+p31q9TwYa45z+e+XxFN41yzUd2zyuXdLK1fUf8La5I8iuQl6qWHOaO08Wlwcx3rhs8Pv4AOOL2yZA3OKJfl08AME9mFeUJXRjlq7M+T23PDoNEmCGlRQaKstckmKfHgkPT6EohWS3WYcpjsqFw7Di6DFM5fS0BC0DF+XOfzCjLcv40+aCdhGXeq1L63ev+bsKeB+n2LZXJmR+Xj7P0D5U9wK6sjbyeDsI/i7P1/NnPuOUYdoMMhhlQILvRK5ExUyDium7tZQHcG0XpjaXEYq08H4SqjI4tZ8JfLoanONaZ9cMsIvVdo2pUogK2e4jNlMusVg0yKaJGYVEHHIe/axHHGXw+tX/fipiT8BJZggmoPOjnNz6NIOSMApg0AhiCCtu0Tla6ArONI5fC9z/nh0JQ4X6Fo2SFTjjtH41Df/XWDtN6Eyi/us+6+xJBXoBdw7LuwJMs4xCgvEgnpsDNuuUKDOFt8O2+NwZWcvnbR/Ha+iB9uGz0xTa71pcORY+VX+7TufYMDDbLv8MXqX8QOPYdIW6q9IRsLC25w0XB8/YqzcTbUaUvjXRnSaqnK19sz+ZYtXozoscoCMhXvUcAFIqessgMm5h/yXQq1K2qfx5kiXpY+4cmKHoEm1OLUzrPpIGU5sxSqCndbpJLozVF0sFVIf3I+XWnTScNcwXZCisjh95YSiulvVR5v+SDlHURepWPwjTpRgXa3L0UJRzAy+d093KwCOIPzAV8FRJlCXum9fdEBrz3giW8EJfdiaNxFOf0gM3d4+3ghSDXHSDkrMRN8O0Wb4custr/BGdu2H57+OrmWjdkEhD+NN56x5CoPLXYDTQJnbVCOqqh5Fkz/+aNFqt0F9o9p4T/iW2g4XM5x2+KtQVERZIyAHrLpMwkXiUYy/SHMPlsd1jDWAssu9Qc/BoI99+1mKFL+U6gV9FOdKjIigFIdR7ws1Gq796g92N9FQn0OdJJieieQSXrlJu8FWZFZC+HGO2J0UtCBHkIlKaLLj3SOXB6eCcvqd6QE8smFr85iLBmFvrqQyg2lEmMOixITm0JH1Y09VkHvsS34wzmUoclf3QttkHHF3z0WmjBZndkjQn/nXkaDfFyvmgphqWZFo5sLP9J69YdITrBOb1M+aeg8YtbahpWS0qYgZzdo6CYMFlbwg0VCUaKjjkejgmMJYcIOUhSdBFHBlz7bPX6ZFAVNyosDiw1+TeT/2RyMdJOMZ+cfb5J6zfr1Z2lWuV7c/Ak2ztyZd6iF0l4fvUZ4bERdUesaBAeo9AFLf0nCTP220PIPAmtadrzmYS7uKF8JXbvAAyAI6pcBuCIgl3F+Kuxtk0lHdgYohZ8ZEmAozc9C9cTDFbKCvdwFpQkunk3ZDAyF+iQlhEMEIcrP+yd/JMz0XLOQsVHjKTOCaNo2qadxUIvOi/ho27YCiG7LmCBvPJ3cICxNvXXCF6OwzUL3E1JMisiqxIWqhCT9YLG19ggqdEszcQzQt9L8LdZXLCFXl4mvM2+QT3WBNRsnDPxxRW1MpPKkD6TuG7AUjrdQ1WmgzvPkCI90sOjMET/WUSBomX/JQnyZVSJ//JFsEnD57Vk5Tbgm0/1wrf7ERevkmYQvLsdXi0LJVbuHTeccAM590v8UIB+imicyk46IctdspAhTF6ZzMzuNQOrKYOSxfiULJFJjMyR6YhYSqGWWXImTRJ1Z9cVlwiov78QMdKm6v6JdywloCwfcpqv1gVwVHz3IaL3SLYCD5ea41ohUkXlyVAei7mQ4mXctdxaR3rCTCWPfVl9c6C0Z7gaBMCU7jshR48liH39Y0SUaHXyQBL7lI4ybPFmaFGiv09De3YH1SCi/xNiAjesD3ENiyPzZj6gYQ+euZNwgbso5JvVPUmQsEi9ka/YnnZPugJmfsPCEAFgwkaeHbX8CX71zjcCERCZHvts5m8+hcx90VY6v9MW6j/qXYuTpF6QjaI63GuyROVYVpIOrw3rR3ODzDNZoiXyO49kwZ3BU7ksL1BZjKT4yXHqjV0/lY65l/zAXZFGlAxs4QoZL9PYe4d3sQ1EYTpjtfYqGhPvhMAzGeUDFQYQHLq3Fv38Puk3tn3aRk3hF0TZ69xkmg8Zhs0y7f2pW07fyMZWe92Adv1l4URW+whF8Su7IvsZVhEFrz1OHphVxYBD11rwbZEDZV6sQuwblxzvpfKRhGj2ws+4Y8j3I7I34koBY2BvscqAV4ppj31ZJq0oGJQYNQS1sm/y1nN5vPQdWVblnrWH4Gg4vfE3fgXUxa3rC34B1Ua+pViKhG4LxsakUTTUZtOzJ2mO5o2HQvN5ZF78bPFGGjJOdonH0ev2SMeCy6EvrCXktw7fAhVrP8BKtNfC/WQC41A4Ey2XTskiNsN50Dp0OyVHQ/zdDAyPdvDuoh8T8l0Ah8EP79VU0ldydirn6yqDeYFjeKH74R+E4hP1UNG2vFMi8lIdLag7mJP+i6JGGqR3OlAcAK5R4X1AYr9HZmky4prWss0UEj+imboSkaOjvAn4vrIGyJi9CjcIk+w8Zwwk1f03QtBTcyVbzV7n/ZJ5l4W4zxDxug10QJuKXcrywgfnOo2n9P7M2GorZHySxlv2QNiLN4WttRZdH7LLgCuo1NnEHqEVjeyT1MGen51Aa80TWVZ29ILbF1QyplskiLQ0QncbZK3gVsnsAbzmeUnv4mAjSMgygez6uCTHwaT2qtMMIJo2YOJkCD1T3fjQC12e6uYTnkxDSFcfJT6TZHQLKXgVYqnwPbs4xJWN+lJNagROXPe3CwdR6qDyFRCxiVomzCBgUJF6hm9V540RVQd3gTEnl00ZEgM19KvHK2Zq4+ce1nUWLOQzmPhJ41PLvMRsPQmwU3sTvniOYFW+FkotZjw81KIwdVxmaXIakBLVVp3MYivQEzg8Y5FWHsBAOVtWGEgaRTvGvPt2d7SEt9MlDKBMd4rYSM2B4eq9zQ6WtlkhiUJa6prOGppf6JktCqHdtNA6iX7PTI24cvw2r8J7wQprJ1rSQQznXznqaRJJ+B4iqsA2vvoXOb2xx3uEYewEfRTaQVpxujcLP9XBamQn0k9+Td52uAcEBb+JhbDhctgZnXL24Qp+tPX73t+F+/sE9TXmfjO98MHnLH3MZgMzRktVY7Du+jGnLzMZrm0NBBmodwRjyC8e2UdUkxiSiMHWlBGfQuKe7O0A0HIctXXCahQ7qbm6HLEuaCCUvF9fKkzE0S3UF2oD5GEn1+SDyf+KdNOekN19AZN8hieU2fi1bQBQuKIJdi8c0u8M7Icii8mEZRXWbvcpPEN42QKxdYilxW4APqm4rbSmGCyS87m5Jqx/6gdwNNt1nlGA9Ls98R6YylC9DZd4OgItr88R01+f1wQkoEmefPwNUQTCK6otiwAm45WqXj5HITo1SILxWKBNvDjnbXII92KMSICAXPq2tACOQjILtFCYWZKgaQJnP8MqCiteop4kwEfVNzNnXMjCr0oXRPFez/Wpba7+zOrs7XtACfvmzhNdslM73sOCv2Bz7dMouUW+RjNij3fAtwznyFLhLvJiGMYLqonKrz5n1T9W8VFsIrZOOPJmPfUm3CS05HZ0cz7ZQAVLj/EDZeeBZQ3TeRM223ry71/VOplUDrbqeyczMK7i3I4jqq7nuUsw4FOyeIVXacwdYWtlaeYdfZ90kkkyYcMBJRpEMJzIvsqtnoBSYBAVyPo28y+uhbMZ3ybBW/1ETti967dROoRfIPeNJkY+tVHYysh9QMbf+YaYgOU5+NomGLuLZrMa166CyCnsWC66Rf/4jS455S4wFcjyAw4limVS94tYfLyDDyOQL87IbcmT34cidhmn6YbyACX1rHshrcNOnZGVCvZMThVcuEurIcu778jCYqJirofEMNGQb4OLmRrQdgl83x0S9ZWXTn2Kb7DyUQrqzpl3q7cGnVcwYTK7BzoeKb9SyRw1rMobdpGYm59RDD78A/5uHiV0aeqT2/eOUapCUfRWiD5Vc6x6bWUf2JiTfo4pfZRwEfCWOsIJT+gMkhqRenbYs+W7PYlqhSwwoxbBb3VtJ/HhtMa2JHjOoIBa+8gvTyp1gUOk1oqhOi8TDIP5OUZVsdMuer7vMqmf8MA7XCBzNCau4PoqPTmZyJMJIozLXILBiMxBzymW4esLaChS6iXuaPScu492r1bUTqlJsxEczJT+PvzmCJ5ZowjbbmUMD9NKXpMAmhJHj+ewC2SoPmwbO3JgA1b0bUjPtXEkQfenbebJTkqLp4AkHnJeSJg6B73rnaIakgftOtfRpHCJb4kiA3mHJd4DhBj1vhi/ZVJf74LpPJtwliIreNAtVeFzxtANSyWYZjcNwqPWr8t6tirZr827H+5WWxI7NNu4K8xoG875HY2n25EGYPElpwL43+dAhO7pMG3y6nAnrA2TplulsLLdTxzd+bl1QB8lfhWZs4A7kFYYj1+l+wfvduO6fNW02suY1k0VB6WrJ9DdVXcczrvIrOd8rN4inXrn6XYdqZJ50pQ2fN7W1mkluozEmdkKPo10aK7L/1AUs4zrfiPZ4OKcFCPPMQBHpixEurH4yKJd9k8AaO5Hgmo1hF6gu9zKmS3KkSX2sI+KpTBVCzbv3uVBAOC6gtL7CVJM5jeZNjB7U06aNoI19e/EKgfeqcEItNQMjQRZQqxF+mM/wGBINLlm0Aoz8Jtbya7ZHx4RIDXVrzOrt0Mwd7Zaz2pN1AmX9VnRMvQT7Ykiih/laFxVs0dclVgD7xIDnbIE5DcZynHedzI/YB3NdRf9fpE197VMtwzXLRqIV3KC7xo3mdwgy8Ia2lQQ9+fIXkFwv21Vu7kRX6Vayciuyi8H+rXqcizu2XRIy0R9cCu4oV8ZaSM3pbJ8FnfGhQJ6k3J3YAGGVOaVawDFmxWPHOaj96Jbkcx0RUCjVd8Se0INlXosVgw5F6Z24hn08ksNsHBeBaNXw/1lqRXsc7CcPBEELohWyb+0iZbxyzSDEbRvJOgvkz9NQhmSWoRMLQ94lVtQJ2lghDu/kxFQGBXOdPP66WIvCyBjkGLdoxb1jm+aD+9VJH1G8hH/9b26B37+XmhouGbfhRAZwefDofd7lRLdS58fZRjCccR05nC1AulS9PHP/QqT49PPw5VnOq/gKTjSAYj71+frhUUDXSIljXZDHAjRGgv/9gBOpGdUIR8KTiNGXSAeFrMgTmNzBH3jBt8CJe18cqktJGlb9BS3Y82P90n9Tf8W/VkZ8XFP726LUMbOHEDrDwJ2inJg5bzoxdLga7W6FVVncVZGGHxtgkXWIyhG7+Ga3GnYBlTG2PPZwUeDsLVCwJ8tyyNSC/HLnOfDMOw6ZkpN2cEkG2pmK6VwK3qvBBs6XP09fzKugqXzOrkWEeHaneHuZ2eHR8PSKKm8IJfAwn3RDuCKiK09gwayDPCT0X2cV7zw+8jTGVHhyx7WM8WYfZwigIXmacC6eAE79RTOyhH1RllY+vlyr5HrtmTBnS1y4ueNVaU3iESwknrINmWdJWKF2w86rfQItvbNK7XNZzg9pypy6pLE52WudcHZnHk0ZhpMCDWEDY0kXd4YCC7mU0009zF1D857GvgbQ+mqjmUeTSAeS5BWcJ6SmzzeleE0LRHNqxGb8RY57/JhRrparelmBFiwjt0bjeet/3Y0YalqNAoJnQHieQ7LEE0z1AdhAMs2yNOV7liz5Jsqx9c9NRh1OzcIJbtZmd0mwWt+bKSgFbOrYU6s1SvIzY5g/GH3SU7UrXBD9YVDbrB/z7fAyitJtm2x/c2othY602D64+642bQuT/OGXXWlHwyY60zvJIbewbhbcyQ2Ih58XBfp904ofJCRaq6xnQFYM6dEQU/IdgqkmR4QVBDsraglgIDq1XQ/2Rc8qAL2xBClnRcgF9CarM4yKKrN9/hNH61ZkxjO7zE9qQ7aopsUGMyz7QGWx+H6xtqKeWhTaUWpQus3pJvMUIFkzH9QD+IxOl6NdBGQ47gXZGGz3fo44to6+EPjmCvnFjfz9Hyaj0rDyM2H5/yopYB0fFeq5undUA/cgtXw/xwTOI0GQdfQlka+zzAJwmPru/xs6J2xjq5JZ32W28dNMms+0qkVGXzup4qF7AJpS6AFmll0HK7QlwBXG72p84JiXT0MtLFQb9KrVGt+shVcaFLRgvr/H9nDNKqF4krqysL9HmqdkliLTpFc7DofCtxGMvIS3X+XN+8r1MegJWyYDaZ6yXt8D5rq3ue/6mlVTzSGGLxLNByr7DW1FIjEJ2tMycyMI4siJYCBRdORU3C+1Og7/Rp877Z2ZGe3BfL0qrqHfS7i/Wpk7P9zZrGhfZE8tSJfsDqKUw5aROR6M9rxMAfZf68oq635FbTdXKPL9FYIS1cjJvcGqB5R7gR8wBaCAXF7/I9xT+tbIM29muNs7n/zfVdyr1Hovp93siyUqyhEyqzQRFYBn606oyYkhRZghy4DNC3SdQHzDz9gP1q0DjVm70ZNqKLBWRZM4cvEaSd+vgYUFNnxvPtp7G2OkbzdpZAxjxsoFncN5MBJChZgLm6Q8AAbFYy1B1XHD1J7CvcpJSFOGtKe2qt0bOP8JlinVtqqYxvNMv9jePOEQmjKtruJsN6LgEMDG8Vqv4c44L7vmOsrYe7+FQ4NsSH8dvbHIRlasUuGX3DmFZNGCn7wx0Bg3HIqlUHakkvEcMMOICTIrZ0KyRQHGRwnKZyml1lNsDHVCrb+3vb8XCrX3rdAZewu7M8JYTtz8O5t1tQ+ldHINXMbEpBssnS7d+Y84bjqgGkblG3s0Gw6RV+8PV1JBKNmFLeI+8I+uy4Q2TkpCJ8LMX3pIhZzUwlNbT+6I+gKR+KmatfNg4SKFNf4eg0ckYssPHcxANxsbCcNwti2Yz45zuKT+Jf1PWPUblPBqPyTH6N2s8MBnL1PWraYizVv9ByVZA2OP/uWLIamYNOew0tisaPTuOWDu3M2nGjQTANjEPilE6EqhFK2Uz+FcURYgRjI/eUKrDAQqScXifkWj26g4AHFIBjChT4WesRt2oIKnAzWTqq4O/gQU7Y2y46FkcF6PCed/+lI8WsHZ/AZ0uo87sI/KIA6A8O5iXeoNQ8Fm2y6OSj7f2rLliekBhaIcS4nt6NMlrCNnxLiXDLJfwaznR3cJ2bxWJAb+hW/3YXQRe6vY7jMqDeER2Xlkpbz2xW94miXFf7k9/F9dPH+Bp4CEdDesjcloDOGWaTzg9YOzRfP6d7SIL1TM5IUTN8w/KIbil263PWFyFBJC0CkBEoMZ/k7Rf1iEdVGy/DjBFxGBJcqWUtWRZdg6JbRPem+pdLAFOZYaEJzdi73HAAlZzXDomqFmJPo1MpHS33ekzUVy+UZ7lBnR4jMGtEo1cEdgkSIGk3ElxgnA0BnClQGg7oDf45PL9Am2oMXx6uAufj/iTC73ny/NmCa1SRiBI/7L3DszNdLVLwWI6P8qiwsCtZYzQcvgweNnEj1OlB2eWIv6ZtFUsJGpEkXQ5C0PQ7np/25kEpuFhTbPWckPY6dbCZg4UcT5EARbOO2iyn7NJrtC5D1EKKZiOZ+VNm9gZFcQi7r/uW6FnVp5s4k/V1QwJn0j4E/Xz5mNx8jGZWRNVOzL20/ObIpfJS3H9hCUl6EPSB5X+SMfDILQIoq2rSUPHw8BDVSo1XfsF1R0JXjRSKjhZbevlAytVQn0Qz4ElfiaEG1In1z5PQ9qN2Ev1elE5BTDQo1zvsk+pTL/DtXKxi2VQZBIPNjxuro0yxM6lNinWJ+LwQ41DlqiqoVQCElLbpFUhvLskh/lul59e8Z/uy8jfKvmlg5OKmMN8CKZfwdbOOx3nYlAvcbLEd6UeneT/EOrlUhZjQEhmOiw2g3ikgKmiD2gdsYd/muhiEbc44pvgD6cozdnpC3ErO/kfGs4rUsxdpgJL7mSiCovN6TsvGf8muuNdbL/5Y5kinnhlixFZAn/L5PE2YmyhbCoVDdEMCOyqNPif4EcIB2bi7DPsq+HzNXKNsf2S3OueVCirRYMWbA60GzD8KiIJQYaoyP3nRUgbay0hSDM30bvcmuBsaIFeWArJZdzsTajO41y3MKcbV1EsxqjnbOvWL5t/NLSFXOqyd3SGj5pWxnENgy1g2lrchbX4hEhAalPlEVyYjYoNH2DunJD7e3ZQSMkgxXUTkocrWZyPhFs4VjQ6fMJaUP4af9JFeCT+x3e0S/dVIJ4TRnjBYUi4aUgg6szG+jHO3kHHwWPmGEdMgtu2LXWviSJOwLmLjhP18Wfjk4IYKAUe5IX4I11ZyVgWFOOHioANcpf7VkC3MVCDoR0kWBA07bF+yvr7GG4U8IboUKrTeuBxX7CgMuIVCMwXlLjnpwTyaJmI9CVqqc/8SW/XoIbGKaIwUSx4YPj87VZCJfIYgb8kMrg8ihlRfZTKJzJHuP84nPmSjD7on89LIT2r5WVNriqaI/ICSlAdyadx8Tr+Bs1lAi2sS3i8m5iov5nrn6WFOF8Ly3bWhANmI+Jqleg7Nv0alGgpGPt0jre53AUmnPfUUQRSCdm78W4htOu63PoHvsATDiaTZZ2BdzDlvjZT0e2yjYwX4KPcuNiqnDQLGRon2MyMGkixBTEuK8pbvHwvlL/p2NFZ+3SVb8sOEsITddT17ahPZySXrlXW4+o0kvIE/Cw4fT2Vg1FDyt2oIruBv6IOnGrykStzYHdzVUsBthbPNyrFfKqjtSvCJDlUm0jtkROA9zNp19yJvlGGlnf01n7zbRciq8V8Fs3ycjMMPzWpoBAgJHf5gJmGH6Bme2oQbhI0HeBISgKKQXqwd/UlCpkHhUCYCsrLrR0aMTcpdEa4HTp+vXT4gS5u1RWHoZ2YR8CUPKMd4JfryS/uFPjbxUtoI5Z7RgRdToeye0+XqWNguq/JNFsg+q23G9FFRZllmGIIy5jGULYsREQyk6mFVAyFFMojYUM8xI7hbNPpTuCT8xeujviyhzDqbhmnWpQcFNZftC8502jOtObSQR4qzaiFQoIrst2tXiZiN/eLNnDFmVTptvCEMNsf4If/WjPjHUSy6/eZaRADnSyCG/ie5HTt8LSdPlWRRaB4aWoE6qvSspb0Yp9+ofaLPJeM8FZkg3lT9IPAK5YiadKYHjm6Jf850QYARFykM4/qyCv5BD426o0E9RQ2pDumJObBnDVHkxo98uUEEUAUO5bn/18MXchfU0HIjNRVOm798fNvJejCcdjlRj+MXXA8nj+CxtiAtcBAl03r1EgMjYTJOi9TKFFMtEsD99X6D7KovLFCVoGhmMVUQUSV50FOFeMuegWxoiLaxZB7sXCeMdl3E+jXo06bHOm4LMC8XIr5sX56A7puJ7sXnjdalKVQyZbJf7hkq345tir5uJSEXwNIPXQsgVuDTtWDe5YBSAzIKRkRsx36vLlQK2tmKeiNusp934UbzXhuSrZ8wXt4fHIWBX3ciQyp6Ddv9sdjps8DpjaN0G+91yvZ1CYsAP06JUd8wmWfoDuePwVjwzFvd1CCiy3PZ2Prxa12NIV0AHZ3Lu8ibPtsy77wMJEMG3iTXkxXEQLTUYL1yCJYFrIOxvAX6LXeZhbRbXxm/o1RfhPq4/iNIIUg2mjVl59ynoSfby7y9gMj3cyhAJ8NTGBXuVRSmLOyPX0BS2y8QgtrGPpBTKuj5PC7eoMslq+pF10c4A4kGog4bh3MpfOz6iSye0N7eLhsizZSIJo34dhru5YvgmailtFlFWB7U4haEu3cu937DwKGOIP8JRqE73O5UOpSmFLlJ+IbQMiYKKbjsgixGt6xbDK9NnM2K1zfbU9NVnvMS9bIUnDBZ32sCGp+jDAzQ24ZqoFHSHvbef+0CVPQUWpe1ATfxA/p9I/NHkxNJxdAaQ1TERJCzv9jyC2DbzMJ18XAgWPO5I1cXlVBsgYD0miQcaMnBTZRZX2+zwuBEr7AlioryKFEOUgmRd+yTWeqBs0DGHdEIuZfr5qveememAVM9tSFYktzv76ZIafpsWYrFMp1M9LXlDJO49sSN1m0IUukFBGnOKXBJpJ0Ls15sJk1CQIlEBgppZSYKT5RI9uUBspVMvBk/SeAZIZghIdS7BqzNAUBXkZwEEEFEqBMINwjEoNrA7Mgeh4bRNA3CxFTTjcvyfmLD+hEIuSyv1UuIWrczGtaz9GzSkxImehQAAj7KHPxcdG4A2zpq1j3JxrB4CS3Tjs8GCO81N2D9UngG4NSJiIEt4P8lWPQ3N0utPbnVnn7//zMWDPo2CpGUFc2POK1Fs+vXVCiaj3IzOEmi95B+0G598nv0Z0oQVi75pPFvma4DMEKLMjayZN14/gW67PPOHNp06UMqPIoCGDBMbzninAsqLQjxdHSShwmy2HVYOYmfQHVm+YCpVsv6rIq9ccCV6hBr62ZnfP+zLBlcGq4wfntfQYFj0fBtXRU4ij4QvIjXxOtZlqJmdv2cnhva6QxWsX/8QchSu9TG7n4ePETrdI0AXu3IMzj2hjS5HwmbdA9AI6lnnh6BszSlaLqljWcpx5sDA1OpQEGBI/0p1W2OqxKClWLyVcsI8AFiXFT0EXhGVQg3JTFv+8d+30C+j6dM5lwqmq3AsgRb/ee4EjEP7yRojMDuN35eYmUKZWmWMj7A0oUojQWdgZ8wsxplBbbiQuCu3CoNmFUHynEqkkoVfBtRn/VzSDKK5LHCBXLuLBqYvV+x8qX5u+Pu34kDeGuNGG8MyQUeU6y9eEQ2IhjTTWNDLwNZklawGQLVapBHyluEtoFqeVldEwesJcTDowHmwPiMsP2/D2VgkehcjvHpTJ339G7ET341T7hMvez1Gc+9uX5OuOQsNmr0mbSvBK7Nxz09Tfg/XE49XvKsgATAIS7aNBNcbAybV03JRhGjy/dBOaSySRAHsLwkmk+EpaCPftAhi7uMxCZBWREQ0g3yUK3iHVyzZJOM2fu99O7dlicVWLqZ2PHdaHYRVFSUnVU5onZ4AayeqFIy2CeDs7VvymDDcBImW+xgtNXrXx32X5HR4cjGfjo4hGq+qBZccPN6GG9g6nRxmxac8pP1j3SklYU0BJ2vduog+oCrRqKyxt1higmSxkCXO7yKXEU3axfy5T/VD7TlSPIJ1YuPPMdA22xedTP2W1SIbKPYgWwKieHxPaD5jxfFSHLDmiDGoY6shWkRhfRtwfa5JjdJ2i49+dcJJjsHnZdwFJpTYm7A3+RSZiUpP8uhefXUU5cyPdSDg/nlQl7ravBmPDYMSlzgrJ61TylOliLR+tElNJE3rQVFAIGjIdmmIgwQS8zVzijVbcHooa6qGowlspU73qDutRwRXVCbvn25xhgsztaR3alOID7l6RuZNQsZofeLTyErbJ2P8zwyyCTh7YJ+PgEKOqck9eJZprq95/JWsLOJpcv8NeHfclZB5MQjF6z7ei0aj0g9TjVZ6BfmSTjP/swGsP8oqMp8dk1bUZ0nOksdlcwi6JYyIDduBJKrf/QY+DA2dZAIjGtSzEc06lSkjWEQort8IM6nLJrDpMOBeu0GDRamZwFW+U0HhwbhAeegcLOKV6Ig7b3E9MbPt6Rk7KIrfr8YvGDgDc0Z3f5T7835cqm3Qtmpd/F3OS+/hbmxl6YB3AE6nhyhsjQMvuMzDPlXxd2obFQx6Kh5/BAC+E95Lrn+IEhBf391PSxdliU1UdjU8mxLQlFGtv/hMFX0153DAIjhnDdKiQlmPnaMS+ztj7kuINMp4Pj81YZvXJ8sdVNStaWP/QP4SPXA65DAgiab5hVEYqyBiorK3hQeFcPAbnj5ww/iKjwsXBnplNO7VcB/6P71xhzehO/fByQJA3CkrQq5xM2ez3jzzPqmVdUb0BiYwGQa5OdtMIb3YM/AYUCKOLD0TrTwzWKXCotwYuEMbCMP5tHnU8d8Hr6hhf+IlA0pZIa/AYaYuXf7OATKTOaNGm16UfQ2wF/qhjKh6q3zwPvDClhAOIKxO6b9ZYl3OC/1zLp/iPzkm0burtiW8DizJM+Wy8DUWJg4rkBb5Eh2piPWN8/E4Svns35udNSyybPevccBkH+CTVnqqjEP1EqA5iOIBx8ljMUw7Ysa+zIFlppIdVMSUH1eeVkko9QBBzQ8uSzajAgYsUCPNDBB6fUkMTPO5cA0RPv2UTgweISak7IfPx5NOOB9S4ISoFpYwB8pcvFkHZcGFN30HliShn5Sc/QEy6H/yVsOkWYqRzO8HthidnjwE0Cf0VJ31+OaGL0uLJ+BjIQXr8YUwLKaSX/Wo+jkzigk+G/mgMkOMl/51Ed6RmuvTGJTwiHGeBf6UeqoGxe0aifNPI2p4n9hemWVWPrEKbFHS9Tl68d+Xr4Q+b18vC2SYGfNgwEQQCu0WJi1I94N375iAnIHBPW0nqQNB4jog9Yt1u5q8UMon+7H5Nl5pBw7W1U+m7vINViz6pWGNziKaIvpI6jH8V7b3uDXwm3U3mxW04hVDXkZbksEOq2n3Awe7zxOsuwLc81hXCk5JZPdnTAAH7x2TZLkgiGg9MhwqOFi+2y9NIEQHyb5mLnAZ/+VRwU/GhEPKHKbhI4RIV2Dmeld5udVvoP5+eX0vXvRTA0GqGyDaKa+3LslQr9O3YQb3XG2/5twsSJagAwHMYNWnNZRSFw6vQNs4COmSCF2fPAQsWX88QNJNTRmLodqqxq737wVgOqaDfrrMQC1fIFsiG41Zr0llWuvTiTtWU/nvaIuo1X1XCsv+R9Pv98nvCB3zEcyn0gu427gSlOWmTgxWUf35kW7AEzKu27wYr/Ido89mEBvb7uWh8Qk3srbkrTczdrjbTfijxP54gdPPG3JiYzz2c3c3PMLJY5Nd0ug/nIu3Ng6EY/sDKinDi6fIVqcCIgxPdW7U2jRPbbtQxUU/3t6gOlaSlrlQIV2W23xXQeDboyBWE0k5DqP5AxTBXMeKj7689sZSwh1Kc0Hex5VNuwLTc9Q8QaOsYQ8dcKMbZQjWBJbNFeaP5gnRx4+0Evfs8iWHM0HglDqU5t1Z1/1Q7I9e5qR5BOo7XXDar+Cbx3/4HUQ0gr4q/spOw4YumpcsWqNzOfvQfLc5aNP7v6ydFGSGesMDVwzY/YZkyCrnzSNbBPvBLQPC6W1IQSi72buAtHR9jVfCveGk5QG8Ck4nahXbWO6MlnqIozgBMhXpPkbB+3WA4VFwfRvrc7p7I4X7O1XwMAL3Yxn2qPqwD7eplGumrSJ1SeUBASlNeHSpie/4sAgeQqxgSyw105YlDx7veq5GfRqCGAQATWzbiH3G0hOZ8mhX2CSC34t89SzEhYX8mQbqWvBG/NbqPynzp3fF4xXDHjdTbs3lR914LqLx3n5R2gFhTyd31wkvOSJiVFa4Wb6Mlnls50kBZO+qqpGcWY/GAeU1SAdRk5qmLrn8lq7MoYl4prPOwiv3vCAB22APFhiFacPnTLaN5GkwZ+vf3hP6viBWEFrWE73wUYS+DqK9eSCU6/mFxofsL9uIG0hhwldnVHqTlNJCMgXb4OA/thkrr6KVgN5ztF+vHq+omv7sxoSdiL+IJsEL1fwcYVJKGKw5o8WfjT5XNiBmvP/V5muIe12MNZMjmd8pLJrryyvzadnOkEjgqYBVDdFZMfVLXNd7QOg7/GVoGuQX7qML4GiHkHplhu78oUp9QS+JBb8Suuh2ldPnJY4D0B75rn3jvtxyQkgTGAJlhoMI6AzhdoLe+LrxghtzQLyxV26ePDboMCuAtEbjJcSz6TzSbd71p5yD/pAxQ6dkT+OrfcPBRV+xG3nmh+hwTRn7nI9ppqv6OYYZ/JA2vdlunze9frjG4GSB1E8vK+Qca3qOO5bDHLk38ufSFG0n8ZZLNXctpweo/3N/JADH0LvmhkHuYYxzxv1RBQhrgzvhZYnKINJkZ7SG4dXpW107fGgDJTxeBw+GDVZx3D2rzjMIZyjemQ89Qmgd/Ofr1h67dZgEIyM3hmFGHAH8oGRq+xN71YVtwQJSwerA7oLWiKR6T2k9ZjCIRkpJRzYuWedK09q9rlw/5ufflFFosTcH42EHD4elBwYyOGZoIa1HO4KdfmdSTUNUyPzIjAKQTwycnZ0Yvfil9PEvEaBHZ4agUFnjrd8JEh0IoHI+noS3/YStv1dKz1KV8NMyIJwSEDEo/Ww+cJcwxXduz9lyfL37EZBJ0vsEa5+1VaAa5gKGHaiC/9/73528/uHoOwyRFlCXjw2rGcARaqDdB7tv9jGKif2gh7v1f3RHPZxCWVXtXffMvwweWcFBbm3hGRQ4nBQ/I4INzvW4bkgdQ/lqaswAMzoN0wy3IZ+KQ7hpiBsfIf0MbAdRGGTJxKK4ixdk6FDKxXefRBs64+YsYImV2lLiSucNclEchqQfC4tmmIOPFCMlDK1d6xbbZU5wD/Os2vfAyn7iP1hoZ0S0AgfNXpHp4Lb5alNy3h8lPoREGmPT1BqjxTHL7iPCTmVMEy5OmsZWSRsYMJ0ff0DD+ZLXOUttHQ7PDmR1oO+KGf2s3ZHLNdgSV7qUTiGq97cXmmJHr2EAfxZvx7lpD/pWpPo6jKhpoOGk5U4FutDbN6fYWupBZxs0USlfzzL9VKEYfX9zqzaUTqhmhg91Efeq+h7p6mq1FOiXx4rfNVF1dmdtmm2kUsQ4g5clLj+HFvX+NG7PXz940Bjn3AFG8gVNTA259RAIR/i6w+msOIwb2esLF49e5ptB4M3gepM6I0d3Nzx3OtX3jJFtNiQssH2kyKsfl6PciLwgED8LxFbfc18DCGjJB+ny8Ud1MFv1v1wuA6Ge0V00xhEIR1uasrP+iUkzn7oTI2PuS/rM3SpiT5AN+YJ6cZyH1W7u/qWyb9eO94gAJ5KdKxqqSIBHmw8B7HItk0cVo2FYpT3gI3QrSUZrG15WIcWuV0t7bjQbc0UjaXD8h2dWY360eKJtHNLE95zlar82a7sV5JoPFe2C2AqHS/nvsZulpyJy38LFtupEA7VYJ+ynI9v0+nMVGWB9rM3srt+sx5vmYZdQ5hTUs6GO5QaUH8vR/3pB00ENnCk33Dy4tCc+S1ofgBKjTSojpPcGEqNQzRLlEIiV7Nj9fyqzBuPKMjjwiaIgHQYvsziMd0w3Kr7W4CFrpWp1Sca2hrkGIHaZRhJ1tufNc6u4P+uXOc/Py+J7pKcnOASlV32LRYhDHLTmP2o+cgimvWUsTfLRwvQ7+6WQbmdauAP4VgmEvz3KRSVRdG7yew7F1Iw08lBcnwfrYr4GBTrqOhQsm/OduUG7i+34zcHiePHcljR1Jebp6QUeRN6LOCctmHey0D5QCj3Dd43KjxNM6gX4ahml4JDqXEMdqnbBvskyjh4N+ELLv8EW5FOhhMyJqcgaL52tj71ayrGDBTf/68PoXRbd+4gng7bq8nKy1fgWWf8eGI5L2KPsuJ/1gKGbm443rwphU1aG6RSpcvu8YS8k//ZDzcE0nTst4TeBNZc3KMLkjoxOCJPOAYT733MlNVFYLdouP9aIxrSyGs49oRG+NPfuqCpOiBfNufVScfxhzI2kuT1RKJ/sKeJKitRuj4c2Bfis40mmkcrjyi3blplsH7iG9dMcJubUFdueLOOknTpVaTF0VoGJeu9srKkLppz6pQRRsNVSqaO0nF1S8mWF5I+4PvILbdhTEgp19CtzE6zfXawCCfW+n+qRudYTnzjR/noGTAFxoX1iUZOWaGxP6N84gCsCuaUEFz68YCkjSra2vF6LZMRtX2Vy8zWp6Rb5/Wml9hOPYv/+r0BDRljc9q8MCUwOPMh84espHe6L5+nCjK9kVx+vivKpEAHtSzIrp1PRkV/3vD3Z7hPxJR4lYdOke/apjM3JD9YaqD0rGOT5aNJMTZpjSxdiG6etOAfgacyCzWSqwfjrjOv1Aq4HkeCyqN1q09wcx9ygBSJ7VEokIKMR+Ro5Bvkoonz1MhoeEW8586yBVY6mqZvQMpgyk2ETezE+B1+GTzXJm0VAOrN8422WBwu4wjvzR6dycXohG+unL4louAhIAuzLzEjt6ylBPP7iTolDLAyWGziUEiC9IKuejMISGdpm0GHaFgYv4qBl7TZPvQekJgt8ousWzasqADC4DMFSUkpnXwp3UzYrpbfJHeHXhKDC/erJxeIZSStzVWS4NDKKjCgXeC/6a24b8ggMjG1JQ6KVQok6VeypGMtHLYqgqXbqeV42xRyN517CAeCJcf/6OKAR7lf8c658TKzC6WX03lBKFb0kXqvaAEVvsmaAusTMlQCSOTCidn2nj28kf+B0htLRLDqdESZcvc+U8A1rNAEJ31fag+ez8vBTH0UAlHs9uJTbJKgsXonlFaDutQnRvSHGj5p7pg9t62be8RTuoI2NGjjm1vuWu1ZH68q8U2uLpJbL7i1UOc0FJsZRQIBPLuugfEUgf2gG1MEMHT/ljp2xprpkABMVtPeVWSDv0G4T/XkylUPM/D7dQN5T8ySJs5O+gncuNfd6eddaOjVj21igIZ3SQyN72z+Z3NA+76p+VcbY8Hd/bOQRx5j1PHsxRJasnbPLiWHQ2MSvVwMwzKnfJBkclbCn3dnPQ5THHxtlEgN3m1Ju5CZymEr608/P1/3bBBzoBGo2fVjLMNzIH8+GIriFcKmW+Xrjqqi1YVBwmfzu10WpQ+rUmH69LKEJzuQWn9Cfmdj0rr59TbWNqnSr9wxDEFoXBMmxXVb2VZSqnvDOjlgUKf+sX9VV2mYl9POS42Nbe7N6rpfucIS8PtY6fO1yKG9YXl7zOmCHrYG6oG7+0BPphJRvF2WWd1gfT+2tXbHXo6R8cY0BbDfbycyTzt4ZqLmN9dvG/Bl5VTJVr1NHSFgN1KCgHqxpNYq82BjKkp1fFA1wLKNqMqp2VgB0p3G4N0a6/ZcNaw7ZHqtPr5KfbgB0xErzC01Me1THjGuQQXQvPO+JnWUHA33SDp03yv6a5o/MpxEtxSu6andCoVl64C6q/dq9UfRRt5+8X2SoZ56Fpj0jAwhB3bADZbJTLHoBZnrR2P6bY2ffbi5HDmTUGoShO6J2XxkPoqLL7RhBRvkV+7L1qLTuK6SxkU7Ss2VFhevWQQa5ruBZzUMeWZ7TT2m6uWlC5Tk4CbdX2tCBZVeUwjC+3ZO3xzEl60tpjU+eDWI1Scp+6ZN/CS3xZYhfJ80Z15DNye/HGgbyE+QSUbDeo6uAXfrR/xNseMQOs7jvbIVqGBQB/wsxti+EdlOiKll20yRod0E89SQScHPIf0mzDsHJlBY0uNwihxKoXxUwmUg9PCPDVdVCAIH0mm1QjvNuiUk2EkNQ7pr2o1B8xjEqYMiGImQwgyh//1AgwHMfVH6QafDusRNA5YeP4sTidVoNRc1D5bb992DC0mKlPRD+Xbtg3maID8QFcP68ueOcv4VZPYt1kHfrEdFqo2ZQFv9cAhVwbHzK4aZWeQVashlyPFdmU/tAqC/HPLXb8IMVVcz8/qvvdTun5EnePTiVKtRMmCQuUVTC+9DNgWHBKsLgZ54CzxrG0dOH92C6Rcmf5hXTtU4ycCbg+mBZ1oLNuSUGJqANCnSXJ0S6o0HqyZ1NK+JoXSXQvkln5i0c8Ly7j4E5yOO7GvztUiB9rwxADx0cMU8iHyVYhnBRGM1968ib9JWyxKTtDsLQ1+sIWm0ZBlFX6SJGzyAWlnszhGdS6aIqSPNNOzt+MLSyAb2lfGdg9/U9bxx9tNyxzkiCjc0v4CxUGSut+J4VkjqlQp/t49ksz68yth0rHYjC1gkUKdHgvYdi1puBGOEIcDzQh1fYscCtDNU776NiNDrq6mzY67/N4ydS2GZG6zAoPfbd0cJGfuLUa13nlnaTg97f7Cg4CzJ4p8jPSPlKs9iPmHNRM4nQV6Cd5PWpStSv6+1II2Z0WYcp/udhpcA42Og9TV07rfGlAwM9N93LfU2xYoYOb1TIEkYjH+A5rii0r/BPxPu8YeXOFt+OQID/jf2V9TMGMk/o+EdEd8UEOMrkQ4cit4IXUeRGM/aVCb4/NuIlBlnSog8NQ6wffEYubNc8a0Ze4iorTtgl5vtIWfmvbkQ1iueH1gmAnf5UylkpjR1usw00c0K7Z8U8gKi2lvUAGwCeWOldHegbF8tGMW1AAeRV0DTkHoqInWudzctYTKSCzkBHh3kyOdyZo0nYxigRBmsI+0YyoFzDYaZmjNCVbzx97YTJEJiepnLRdCBdkjYhTEVOKqx+zA68tl9Z+cNwCTesI158GAQq7p5VrQqd0ArEsAABFZ5Y9GNPokRHKT/Bc+4fI4EJ23YFtSN9szrQLdaCWAuekNiTvlPPLdBaMXek0Con/esjVeMk5Y+rabqaZS4mEanxA2Clvmy7chFwjeGGYchbloOpyOw45A/I/Is3KQ/q17E664NQ8+63Ksl5oaLXgYUn526oSsXWK+8W5yWHCEio+369d/kEjGOWxxM3C5ZvWZe7dja44ivCj7/2zXJf1HNXS81pEnlcPVYzlYpUNGWfrCcDpIexYVwfqBd8+9Vs7JH3qKRReUvVm7Kg0ZFuSkBiV2PupchxqGmT0eIfDIQgkiCtLPVDpk9VnyBvAIvqEf4dRQOmb82KQvvvd1mRpHSXZSK4mMseohlga0ttqvswdn7Cvy1f5LNJnax8tQH+/kgQPXHlCpByYfJ94HEcK7j3bD9GXt7jkoqHysMuQhiqwvMfW1wYWyyHXWqMtxiB9H+FsFo4+rHaHiPMZ2cr/ZIlCWYFJ6gXZ/6lad6YfRIlxx9eXkOmWXwnn8Shs+zlnV1EpgTvMQzXClF7Mm0obHbPoXf/m5ebxRplglKba65MlkdIIlsPXWx9yJE1nKpDVFzkVG0cQxzrNDaADfQmfwpB7fRB9KZarekU1YYQO2GRkTtfGmjUlCo4v9Rw79vL7d3HeI6wggagSf2GIB7fH13+ktN7dZKwyi2F3B4IU3XyNyj9+94Dtv9hWNs9/BKNCQD1hIc1ag106SP017SBklqNdaFCnC1N2p7zpOA4WGKewBACygEcNwrWzSisfspT9Lw4U5HvAAEfkCqOPezz0XePjJBS/tcpP0rtfVk7zt7eYoU/uMwBHA0spXipYBwHWdm/Qa2g3cjV6gwazGzKb7/7qiA75KfozbiKxjpqFk9wGmeeaC7yTEr4ryXmM0u4OkHpQGAwZ2NWjVUScwvdacA8t+h4IbhpRBEqBb1lEkNDRrhKVTwtwmfqr+8BrT2MVBAWpWAH/MtGzisOPQqIMRPDBw2a5o5jLfVnzFOTsrW8v44f6PDSNUkUG8OcXFh2PG8UvVi1/yUXDI8T8qDaWh1BN4f8QOYFqmM+S8cuptOYTGjA/LJRBGX0S+10nXHHIIOHqLQYr+c6Wao+Li44X7RuR3canKXbx/kmRA28W7UhduJGrlpBGDiNk28GBreA/IGPx2yz49JFER5ojoOFNSKCuNzH1vNXOpPFSIrs9qdyHX1sL5BSmJPTIcvBFD2GwwIDtRCXmUdHCS066//ayWB9pg3NSkmsr3SbggvZF067odKPEUjXlBG+GK/jNSDcQqN9ekrLBnkWHfixdsYOAWvedS2tNn3dXlnOKe4FBkMRdYDLFEl71k4qC/SPfOZvwrmVOhtDxrHa2fS31+nhBlwS0MXDAV+NC/D5E9b2C9U/VMhBhZe1l6oYGsd+zx7m8cWZ4omYNLNdu9NPBtSTkB0rMmHXkqA82lWa2FplJUN6Bo7SbDpa8dBQLKZXW3ncbniWVLwD/MAQ+EWS4uF1FGraS9XocQvUwJgL2D+gq+wRsHXquaEZVMg7XC1U5UFjZ+VtSeYkZJ3mKhUgsEl8K2DrHP8Dj7VbUfhALkp0xtzzhkz8exSHNka7wxusSaSBdc2tTYfL3prhMKPBySthsmDwR2hYlngaQdFMkk13wx6/OfFXfkPXxYG/nYCGJafbMyBQPla1Up8MbS0/FS91tYlJgT7l6XfaEtZmjEnPPGRhs9amK2c3WqYfuf3mKOVE5pb3E464iENyL5vgibM3pvpbrQPwRdF1K2MKs31wseE5FLmJOFHz0WIgKNkV8hUL3XymsUcfMVqklYr6U4Kt66Qnhm54fCmKZa9l/8EjIRigjqe+jDMiJlyHGuLxMtxLfEtvfhHesUJO1Plfmc8J1YasyJly+1hMF/t4iJVTZI7H+7dumDoGA9vHwqc4UiIBAgtlqz68X2RYQHfLSMy1O4POjnqJGBKfGrHp6NhKEKXjcIQ+xID7O6j9uAMlO10M71QBnUR144aECYtqINxxkAI3CKkmMe3fK22yZq3o/scjn4PhKJ+Tuuj4+Ywl5YQFMe1jLL/eOdR1ujsGwm06Q7VyZgGMCOS/Y70MkaEPc6Ryb5DM2z7Mumw0IottstWnY9dAZIWPf1812iP4ZhrczrWedaFqTX6Vszq53rVIKvI59SOgMssi1hrW1bP129d3hEItiV1hlZAufDVa9f9xOrhLovRl4n7YbiS4FX0JXmeWbPtm+ilBDPNlS7yNCeVGJzq0Im5cVTDz3Qxit3JXSPXXAvQpw8CyuBWDRkxqt38ZBmVtE9RJq9a32ruT0j1T+BSxgw1PLYDSGGzAnZhc2J8w9j4v/hcD/YolxeVd1Riy6LVw2oxIUMp3LDYpr17nVWzouOaqsuslrI5CyHwaf6U3xITFjyGPKNVEuxCjOxcHlj4n4R/VXrcl0FTgPLrWTI5KJrXjx/Ni5KOmOMfOlhdtibcxSBOrKCCYkBN/LbMbcAIw5O7tHRJ4OMIqGuDOiGc8Y/CNPGTqtMg332WTQwfGcvxAQ820CdTmQTtxrLyY63PYJyVCTjGn2cka6Dd6I7DYzSqvTRC7siF78iUV1giHACGywHN8h5IxDvd/FcQktUi9cf1V5DtfWnkdU91CC4WSYn1XlspjUNrJY7ocvAOukNuu3KEDED4TLndqNtojgi71j713agQF2T4ccegSQfStSxJV/4KXzpgBLxuoPaREwaVjqBSY1hVUqbw9p+hRGouasl1GsDwbZm4EXhWXkGh5mylo4CDT2C/zy8dAhNN+Ter4VmLXhE/9nC+uIz6YmDtMnHo2844pae0+ktx5yzjhQDnl+6T9UmiY+4K7BnY4Cj0amu+E0+YelZuqifcAfaBvytpVALPNDKHhpbsUGqCwThG9zj/Q3BneMgCstmh/Pi8IDafhMZR+vocqBKWboOq+9dsUFYOa9U8cdMddoYpFatdI1MLuB5AROkQcYkeQwiv+Pek9iMuSZB+hKz74BO0knXipVkeLF+d5w3hkxLSFpLgsEHZDrezc3AoB9ApQ3aVVFosn70IDGLqzN0geOxk6t3V8JnyAiSg7JntIgNKN9D8vv2OmZhp7Qg9WmimmOTq91h0+SOC+qR/q8tz9yfzkRIrlvzsdifSFb92i9MLo3cIcG+ybC2qfnTYDLr+Cftb8rbOv8C6JyipddQ5ht9/ZK2v+MDGxkGsA+/JvqyTxR/XG4gso7ei+EJAEXrqlHjI2rHuBa7pQGRagYylbJuK83TMqRTMETfZ2BWFAgLXTpqiqRlG2Xlg4ZA0HRJLhHhUp7ieoLopwHR0dOcFclJvSF51gyuP3SkToEFrXXAXZ4uO7RZcpXv+9Wc9nQ7etUlrUqwYA9kveeb6r5VYXw9k7oOCwGvWooKBuiKeZCrSx5QhxeE9WOnYnSu2bRLxjrSxGD/xOFFlSg2xVGCjEcgL1g1UI/mrQqnMnR2qGn9FoJIe7+ZTPwmYRxkGfgZG3ecUcnYqYlfNmehVHl79RYhlSDRkRvzozDOHHQdw4tXVa039k9lgEWXJFqZegHzVCUlDZlh3uUYnZHQUFlY8QU63mI7W4+7U1ZQeJbfPzZ4gzVkQy6UVmmH1tSpp6nNFI+1X7WP5wZrWDNv3Qrst+ANHm7DzXTzXv42loqEtSSFq9fYHcyr/McycDWHxO9UxpVGkza8ZqAbGZe+/33JxXt3NCUIlBRUCbwElwbqvK489BlOoE+dfrKyQIvmcw0wfh1xKD5gjSPfkw2b2H/OiLP5UrVvhIsZUOGvMZcLbenTr7htzAGWz5YOMYxLzKjgTD6FjNGV88rQ4e54mL2DEh8UVhkZm2USFWkXN99qEzs8WCzHcCcAb/zk2Ufzk8lprwP9lzdPK2/8SbhIreChd2JfZUmTmdeaiLoZYBux+KgHBrtlWPc3hSiRKDU5aeSCT0NvQ+mtuCzX8bOCXuj8U7npX4d77kBSu6DjAi1yZfbwTyF6BrX0wG4xiOZeKTA4gDtZYn6IVm6DsBgiFLKmCS2zawl7fkRRwXheTzfe7iiwcIyOxjgHoUzMSiFkFSzzzo8jxJnXegMuyg43evv84jyyFbv4WMRArGAnks6FMRIo4KuLBFoIVjHuj49iXtHshw+nxyBn/ncTH1ooeITMbrzQrJtdRrQtH+3L/bAQWMukJTXVRea05VkMFM6LtzfEfFFPJUMqK8KMZZ1Kiz5xxxHzcjMA/zeaYaa7u4Efp1g0W3RZKhPYBzHbNQ/YY8IVGyqXr6SQzt8GAOH5NPetlSJMH1Ky8iXYVPCqTaTt5EPH4khoUn59ijTWn6qBMnVBAcyXnqhZgZugnzL4IkCh4VmXTO0xbcqazT0RicXttWl0zXhRC/nMzSJn5A2n+x7sGRino+YQ5rhHwOsINIvAeqWp5sUEAyzvVRE12ct+2nB9W4YCqIOCS/3/Nj/3Ow3qtKSYQwFP7aK56n/6aHSvJwTx0QPIUla9Fg8fa3pfKDkd9rco3xlsRfFUIqtDET38No0y/qT08lRc3y3EOc67ZeEneKrQ9DpIpkdWLZHL+MpfsVSgzy87l1+raSDQS/EmeVrhvh5vJ8yTPlazIWFOh5JqKeQSG4S0Kuum6qDv3KpeIIeIU/MevhNO/EYTuIXKh8bIyMjIhVTYBkLoFy4aBLuBnoqgRPT//NvTSlQUH133mx2kA9sgwoi18p5ey5RyzZf3pyTEqm9TQkbeLjhpTBNUjKMXKvYCTiAFj1VFKwEgAXKgI2zaXCli7Wit9MSMd0MG0PDN7yVYuG5fODVs6s4MYmqUKG8byJfzN7ZSpyAurlhuWXdzINF04Ha5Zi2DZXVTQ/0Cn9GJfF2qh4fgLD8/zxCnNWAsUoISwcvZWNw5W6YuQHgwLjIrotn+XyRFaxPqRkUB2RObMXfwrAEBTig93YHcFIGCBZz56zbMf/rhmKXqZsdGvPHvR0Ay1l+j8dqD9UXYcKSdHDjjyYf442+g+1mnio2itENVd30Cy85H2rUKXjay+q9mXqB7vnSjlM+NLK9p85tobepsw8EDzCwewrPYmwojAqavXHxyfIynPTTAPzLAdifceG5KGaT7Srw6UC78JImIyxMZDyyhXvBSUGsqYvcNSpcqDDPLNPubuwoQToDf8stpViEu8bSOESpWY/WTIr1YJwjjv6FbhlqfB7308A1ZwUPTkHlnLObi25F+jA/7iiw3goHlm4uCFb73jmqyPFkjAxnDuQnCanOxjSqRIEbBvrSIAqWawUUbdYDFH+3BzYE5PiPDKkwsx7DVAJF0F32hno8DoOxI6TPcQOhTiYPrkTTP4WSWkZOu15Y3ClZDfnajF2V3fRNEr/6ncuqE90UuPGdrw5ZtcIE4hYp5EitZMypahe4Bf0dOwUnah8KQoF5gA3WkhQvpOTPz56BWai9HuJgmZL0b79vTuAO+GVNPCdmaEkNQ5sAVlQZf1SspMFNajiyNkMve1I078YTOPDKO6D+ncMAB3PBZ8/VTP0FWliTqhVsnMQ2IUXTu29PUGhm6sJu84aR3psM/zxwUF1Jw9MP7yrqobC2YbYRfVwy2WzOK+PHj12hU4PsidqvXVt3YCjF8dE7cE8NNpkfkZ6kpy5j6H4R7eSZZqpvKS0y3qfQCnU1zXI3tRJr9NRUGXpFLAAxCw2hwdZ+LcBHlJXzgcSRdcFBE4Vqt+t6GLTVo4KoTGTOmp2+5RR5+rL+PfpW+3hepGLLDRSHY1P5K69fDb9JAsb1KUCXjA5OTyS9aQfFlNq82J5J7Btd4RzwnnG/r/dbfeyW/2VoDyemDA3xauFAlTWoT2f0XJBiZ1rBfblV+XxM7p3xV1a6RuIrP0aS3e8rVkgGFLLYaoU6IVQoCBQTcAsNMH8OmyBIEHmAu55ER7LcTVpsDKffmUJVLA2I6XeR7ofo33esStQNl3pM55ZQ1QUGC0wOlJLCmu4PiwAbwSmzRzfXNprNqSfYJQ/5mcIK6DlP3pkPkM/SjyJAonfCgvcUDrjmIJHEyTaCljHpirT1oPBZ2ND27spi0waI3L0prg7hPkw6YQzyDlzWyNGddCO4aNGIn5Y+nQnW7D0gL/IrZAqxwRf8oWJ1lEyUYRMW6Api3I8jbnN/ukqSTgJ4M6g8WAjBGYr7joWHXOpZpqxrNZSjfh9ByzJ87YOv2QPw2Fqv2Ah7klEz4GOOXPJ6Wv523/W5TuuV6VXTl60g6Mqhezjez2sayQ/bjf4DY82LbWPtZMH0E2OdIAZoqtX3zXqUmioOGKOehlOBD4+ZLAjmE1zIScwOCVQA3TB0VYXoLecTPEpFjIgyfOuGEuLJ6KDRfEOJXmeMOtqYnA4CkevXmN/+yG1sudr7GmgetQND+50KhPuzqCrw+OzUGwqI2FQtJA+6sRAlbe3sMBKVOCX/Vb9xHnHHLH+omu0HEMn7nQH/b18g4Er7MeYJYYNdq7K3Yoqtk/Cm3BGlo05PV4NXsMHZmhbNCkTxpmwrHJ7bpr/milAy9bATVVDKE1xUpsjxBLE9tUfVjPfgWCCY67tsEpfDUqIE9bQmb8vYo01K3LoxrO3zTxjWk/KtBGhcLS/c7xceYNJ7YfExdaZAa4y6KysgkVYutLbQk3jqJjYIdi3IXs4ZNKZuVOQ6MARqNI7cXRMUixsiuHfx7r/isbvly2uAB4DYII2bPhhmv6PQ6Tus/DHdd6nm5rxZfnaOZfzGK2jvVRIY6dpZAOekISMXinbdhNLNX/KtPjgj+NKDtKgA7csABOEVfDQewKT9CmhEsNBIkQ0u83bVjOuZpqIbQMY2gYYsxlQqYpHmMfMqbVZIY4+z/gt1kkyK4zISxy+E8FpCCN3O4rBK8IPVQc62MTxakGzXkcdW+1hv26Up4ihsuIcUJM8aEWvN/XPZ1u4+pyHVl4GvT7kmxodoTdfmxTWWZM95hO7ALkjKBv1eydn/vAeqFD/KNmN1Ur3qJ2jOb7AB1EL2Z3gIjJY+Vr5cOMmYKzEMA7gR+MDCUtWDPrzyvtjdc04cAtASkyxo3HDVrOIyLCp+2eITqgiop6JDdNAXPgNR05UlZm9o1D69YUyZ9IKfpaxxy/CQXZKld4302e59Dx8ycJNCAaeAEzHfXX+/yeAaRk2Ej5ASvKtFppHrvwVMymiDLLnVuu8O5aYW1qgO7iz4Xalpde0jYiJcsxbAuEyYXXZ0KBWNssUaoUqTtreaiee9t3QaaFILmzeLNNzARhXaHGe1n//f8gS9j8pO9nHryN5G+rbI1+aIDD/4ovIsCHaaDuC6Dx6Rfx3vfdYVfZQ5in+6tNfkeYwJINIzk0vTrYEE+kCjx7poRxl4XjLY1HOtUZz0iBt+Im8YrfWE8zhXstUcskzcjS4aujFJgrJQCqFLvxJCP8GgcCexVQBoiDePXU0xgtYSMr1SxezwxKNYUWH2wWlpp8D8fRVOpescrqYA3i4jjuI52R9+3TP1XyCZaAZmUPC/W8O47JbQpLhQuuI3sJdm8hAKAMndk7UjQIxIVMA5lG2n4NbadA3OSmS9lisvy4j3sp7jrSvdzqx" title="Mekko Graphics Chart"/>
          <p:cNvSpPr>
            <a:spLocks noChangeAspect="1"/>
          </p:cNvSpPr>
          <p:nvPr>
            <p:custDataLst>
              <p:tags r:id="rId1"/>
            </p:custDataLst>
          </p:nvPr>
        </p:nvSpPr>
        <p:spPr>
          <a:xfrm>
            <a:off x="462684" y="1371600"/>
            <a:ext cx="8627534" cy="5486400"/>
          </a:xfrm>
          <a:prstGeom prst="rect">
            <a:avLst/>
          </a:prstGeom>
          <a:blipFill>
            <a:blip r:embed="rId3"/>
            <a:stretch>
              <a:fillRect/>
            </a:stretch>
          </a:blip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p:cNvSpPr/>
          <p:nvPr/>
        </p:nvSpPr>
        <p:spPr>
          <a:xfrm>
            <a:off x="5477933" y="1727200"/>
            <a:ext cx="764661" cy="338667"/>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443857411"/>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EKKOCHARTIMAGE" val="PICTURE"/>
  <p:tag name="MEKKO" val="MekkoChart"/>
  <p:tag name="MEKKOEXCEL6" val="False"/>
  <p:tag name="MEKKOEXCEL7" val="False"/>
  <p:tag name="MEKKOEXCEL8" val="False"/>
  <p:tag name="MEKKOXML1" val="4HooU0THZk28POP9trq+pbTvvzd/gcV8t56cq85kb3NDTsUhojRA0EsgEHHMH7oYP1SYpn09ysXVivguJdhTvfyVMsBLTGvcX7WPTor/CmXfOtOhH41qEIghVTfcT6o7+LHxt2iMj4vD/tblS6qzJ/OHdSMGn80SAkSMQY+vPsTFBOXVu41tbu8+6L0VwS+f0YXQsvhOkAyC9Q3nWduexXP1SnER2NIGshevehlmtKd+FtrOgnYeeOJm2Vh5Ae+y+xKhASf/IvnVfgtmbX2MyuTiuvk7voq6Rh2cOkR96QxxeK5kgawCNtUErPBqWVpcRxY69QRqLYD0d/R3mcrF5ZRvjT9yV41bhvRjGKBaSy/m+yRT4frjCaxVaNKsjR/f1Ci1c8I//o14A6hkV/Ahy9HetNYWo059XhLhcsACwOVpCafS/IFD0uR0vAWLFyIUM6aAEu7CFhzTxULFIFHBcUkvz/C3WJ3lqHf5xkf5MvIrgCRY/QZC59BgzxwSxpecveb4Z7fyu70GTl803C8LKOyGneG8SAGpfUeG8WTp+d5apno3MIPTLE7KMQ9EsFFjSSMgMzKZME3yGQWBjFFq+K5RQO6jgOfolyWl07nDmyPLnzZXkljID715DP1QkKVGGBxtAPcMvXCINYfbJaxiZEuEmvozCcM+D78yCW1oGrDvzcCoi/iKNKwlNfiJrGiP2Wkv8vRA20li1rE20I55J6N+kzaqG/T4Tqbg7pBP1qvbkKy6QcLMq7p+Im/jISfubdkIrbLvoCnBp2UU8d18ME9B36SAu/nBq7uLY/5WAtn5fOEP5e1NXucBNp3eII85w+hQX2UDUVEhzDGT8Dykg1WTRgGSonSfZFQ1s3tfjsnmTz67295UGft4nhjFAAH+NCJj4gy+/o6Y1OuT07EDztA5Aa/KAfIeGjR0rj2KaXGj1gV/5e8bB5XkstaeOfZFMIZkWetP+FEoKHtHAfcRBO3Zze+canBqeIerfztf4hWZrWGaq0dnUJdSjcF+uuo9A5kHwK5FbbbIFEEYDTFaSxO89KA5YMKvwayObowmaY/RpVT7B/iiDfq2AUIrTlClahO01GFYawQj6vFBpSCYh+7CxHoa3pcm8UsH9hpdRx/A8RvFfWka6qQdWUjB/xIqy0wZFHzGLyeo5MKXRkblAUB9vFYt8xJ9BGEuAfgXHA7yvyWWamuFPhFCfctvBK6SnZSNh8ZOzzq6EDJco9UMX8Nyh3/b7CpYv43d/61qk0bm8DyV0nwxiGoe1m8DqKJneHRshFE7a26MWfy59pNOOGpjmxmTy4J0aJXWB4JlDfyEsQHvlAVArG9Rma9aSumVdSO97cL49ZBIlg7qQwcvhS0A4xDnAZapCfUJl+rRfxvvgSsI89Vbzo+Jv9A6R03uyG5VF0esZKY/FsXryYJwDGSQOVzkfhA0x6vOcysI8Z92jJwcdL2SUiGXPJPX0KDxCPU5kWTcszGXuycqMA/MA6Ao1n7/xR4r1m1K/5EbmPcr69mWePM944zsqps0T8WJcDT3SXnZZdZ3c6sZSv/9aQOP8HSN70+6Ubmt2FW8tmMlUw3URz67VKGgDOHFn9jgUh3bjVzDPua5wgfmv1/wAxrEG04V8F8MekjpA6GrXem3lkIfNSPzDzv2h6/OhhYYxLkXasxYMtuR2ARs8TOGXoRS1fs1dsXx1TsFdcx+RMwA8RhIGl56hpfhSQBERaK64Yapg7qOS/I9KL8WgVOsCSJ9Ty8PzeJfhG3EnI1HruQqHdXTJRPaaW7d3n0DtMuDh0ksG3gydSN+Fhc6JDFfd/Quoet/UEPtmqK1UhTG9HGSZPMAX3TIkivL+uUoh0fLor+dr+RBkN3tufL9O/uVklR75NaubomtyyZuKufQATwCmFdXpRKpvBFtpiXkkpAkgEK6d49aXDOQCWyzn+Tm87bT/lRPke29bvs3ez8LdR7vRxtzusDypJGdLO+HyEOHQ8AuPXFEPB+gTQUE4+OB9ZtbSu1jch5eY4M9ujzpBjLbtjficSQt4eTO1S0P/NExBEU9XcQRJ9xeceVnlXQri6fs/OKIuDA2rnjKnj3YYcOCpCB558CDG2iR2b3FPnBUVZ81hcVPnqTX8ALlNkpYisoSojqqtflBNErOVSgfFzNqbP2QJpjrDBBPX83szdMi0bznSSN0epFnfsZuE+avdj1985C3WoCK/ZqoYow8uYtLlByo6Xnj4EsJ0vNfo3lH0byniQzVU1xzMEDg2t+dps2zXCKOn5m4fOAVLW8SdnoByz6/nkqLPi6YRr3hSaHaCyTky5714LaMg8X8CL5QwTFYhRSJ7g5xpFwSErQ5C8rOv1mKUedUBunBYaTFwLVhkjPzPnOH3jvTe3BnrzJulW7sbtA5lfyVAQi0k2FcwAa1LJFivit+DYukqhLxKViitRbB/dGzlIbiz/rMtB5KPuICao3wPu4eq9BLNVzdZe1LqNvx6qYYXwF+MTZ7fB5qWG6u2ypCfstFovyCvPTzDd80q51QktaV2pjBDaAIpmDVohfoTo7j4oc4rSM8CpN1tV3GM/SQTFHoomzFaMc4susYmnsGlr5ezmfolvx4ckGpGPjSYBBKSmF12nMYtYTvaVdPrzO9MldfSH9PYYQZDU+fByb6ZlPNA/5DSaL8Lq0aLNA9YBOgaK42aWg4wFNz4AAH41JmiUWpvNeU9olphMhsNy4CulzETERD/Hs8R0SMp+T8+lRYWxA3Z3z3boj42Dxr/93KZWbXERd64/NTgbCKqBpKoTPDNFBkSDzYwa7wW9YHZSH1PlHAxzCBMKw4gED47CL9hC26OwUJG+IdMQ129qSJ71OkWxtbQf2cuwH/WplYXPvII9f/UXecT9JYQO26dzNbyr8vfjmGalrVPoZwBWiokCDdA3mKdb0WzLYTLzTGKMdCsB9EyE4kUf6z4wD5rYGle55yTNtJuKDdLJTqwi3aSImP/wcO+DM1VemTye/fp3PeDwnEDHsgfYJd7QFIFEBXIZRYj9T2vecLB1H1+1PZzDCuAXlRjag5o7aOxEoJxjydiqsBS0hASbpyItjro+xO5M5kXwxsHr+esJt1faapET9bEin9ZB5nutGCYQUPldafKbD1a+kr0OUYJ5vFRksyGqxsOnDmRS4DPIkN6cD41sceEsc//sj/L5EPw8YDjcm5qbIJieANSrxe7XIcMTT0ZnDNi5HfbgygiztA/7lWMmFVO8FzinbZkW/VeysXcHKJYcYm9MG6RbnCds/QQZHvPKLRpSOH1SqbwYghyES4CYQQ54temXhmCfgLCaiNomkuToWL7VPt2nJbwCkLAGAViKkTrZQwHFR1uqaWfxzCtpurLw5RwdHHUKmdLLKLEvNGSFI097U4D1Hp1IruR7BxPV/arm0/hMoQ3HPksmr5+jQ3oGcgyCUI9/VIDV5rXIkEfc5HXkiB3FNxi8M3V99uaf9CbswhhvW6n7vVL0peNenohyZRVUtIy08oCe8qAWIUoqnrO1B/tN8Tb9dABfRxmQ1KKUSiaTDox6Ej40/2plhDhiaosRXhoOwAah9bPMm13EjVxrVkN1mP6s48JbY8ZykWKxpdB32dEr6Wm6JmIAp111LQwHwZ1vKn3HGdEA5kDGPHn3rAz0TVvoN3QytGMn1r7+aR7hxtOjyeeWk4KTIuJmWNYvc6V9/MfXgv6QxIVLDIJw63VKmhxdgXu9Gr0HcU/FuwTXO5VLwsC/UtTan81Q8GQ/wX1YqovGytUK3IrpTDOsAv7hByNdsgLEWn/+mbVIIO3fTWEC0+X5Ht85NR34DIMHztHSbWxGxTu0zcD0+EoDcpA3rs2ITo4bMvx0hpHd9uspnDfT4VCsyqO+8dlr0vyos4kOnkiXJnsqjIlWgTAV8QDthZHJdvNDyZFNpScsy8xWnUtjBOdwuXeizzf6ZJpQjPdd7O7rUUsR0T61KhLKc0EewM/KZ9X4LP7Bf3H+hWwycChseOn9Ewm5X6be/iCclNgueBNRWANmQX+oUbChfV5sD4gdDfAaPyQxxAcX83M+4oWaxFJXCJlzvRBefQ0M258KagLy3+CvR5X7q4Zj943gH28D2kmkmwnAxnTon/z+ij8isWF4ynSnlC1OlJCp/qdMVeFqKGD2Lxq3d2wvFirL20+U9okfm4qddTLPAvw3HYUejJfSLjDqewV7WMljJSFiwT6+s+wsZYlSe7BIuqE+vHFKNJEPX5LpI7XqR7mV0SIw4BO4E2Zp0EwerMvmFk83oElxg6IQpV2S9FXHFkPHOmXolHD6UsY8mj4xbS7jaOv8b/u9ElS/LCmaq6FUUr/ejE4GdYD6GJKrNUvFgvIzly2kbk1U1WTANfKN2xV0BLVRNRi+OZKBjSiM0XvFVueF9kc3F2F5eAtVGkazNGZHOrnj60U/rgxgBZJpGvvpiUjUNKZpopbzj7oekfr8h3kGXSGEYXuaAoWlAyd9NwXas5f4HXMN9b+Vs/vEvylzBpqQznkXnlWh7RVPP/kYdMNomWqebKYrRFycB0PCtxVcRQ3D3e44PaLku+Mu7uscVBxy9Aaz+8nhA5KcSctKnu3P2NP/Hz2DGwPkupiX//ChOv1hfkh1OCiZXSSN7CJRpXuv1TeHMZkG7TUCKvARuZto9DQKimtDDvRwJiYLxTglQvqPUz2oyBZ8UVYEcDz4BLOiHrHLP1TegxbF8y1twgJvVlZE3erxkXDb8vibdp4ghQv0bLjIEh1aFqV6KlWngnU1chghOChp/RD0zSYynzP3vhFDso007k525nFfr+h1wP90s/theWsk8KBxOLS7BI2ncWiGJxWISlxbP/e2jnktvzsVzQ4HywemxTPoBLbRiujpCDYj5mHODxNIsGcwCwrOWc6egj4Fhm6cvHjmPq+C55+RPbJM0pzx1iIyRHsEunfgcJHQ+Pg3IgrlQUb+Ij2nkJAeXTjTkyQa6T8QF9rqzfNTrxdOLMktv61bAonkiLFL5PM77gX01rPWZW2fOxD82JJnKdoMhegKDgtqjNWiVIA5dEkKwrkaRpGCcHhORcE31KgcbWu6MZui0zm/K1cd1v5aLF37x1PVCVLNiGtHwrfByNSAUDLll9UgDpQ+UCYZvDB89hvh0Fz+I5eWJlcojwB/wouuoT1zMH9HY+upwdSwMhKuKBnRVwHLNv6seDdj3lwNlxV+E3+M5uBOELnlgC+7w3bpgXKXt1BvsZY4NhhWzpchRWfhFN/qR6zDPmNOYjmeiEe/oP/oQYDNH+pvLtc11FYdAwBLgoswxMnPMvu4Dhm5SCm380R0klidOCEo5Zr/gHmLzwqIrD+jioK0/A267fddYThlj+mkoq2pGgW2Ws3UClhgg3jxcx6OT1wMO7RSFsinSzH0+BpqRadC1xqd4WgGX29eqD5ZvMgRvsp32Z3eP1R1uU4tTerDHg1aWsPJts4Zw7WCQpbAE87gnICGGxvmPwpOpBpm4TyPTbHzHKG9FWxnScXsETWX5hlaBNEP78lMlqEdrQQsZ4WXCUJYUbWM9fcRtqeOJQQ+OA5CE+YUwdz2axMaE2CMQnDKA2UHQ75PVH+I94z+lVybRzDS9Dr7NMvn/N2vJ9o5g/QUpT3jf82u04WnHtaQm1vEJc8IbutHQfyJDPPn9rJG+r/l9cRkwcrUcQXMz5fiAFuch3fADsZ+uuvoyVGsI7lvOgQbqrs5JMzGrxyvZDuy/Lt/Zz0C2lCvm1sTt1OcFmb1gB0E2vEh9RS6Fuq0p/MyTtlZHq/44qbrAXwqdAQpqg20B6KpLXnkK9NSnkj4bPJGmXvvvWv4PJICJ6D50TbX0iVgqtFunEH37oHES5NrHGzAFhIkGxjgD+Ubz4jhr4UE+0SPE7BEsVvl0gCOks/Ws3Z2wvI3IFxmYgFW0kwT81FTAOKTz2AmO7+PBMfJN2AN2pujkt5VgLWEWeTDjI6VAOyGN1w1E0Ksr/6Fb++mk6uS64uDFu4Z5v7B57p/8xhE1bA3jsuvUaeb6v26VhT0cXfVkp973muNUU0rvWbvCRaBZMkOWtH/Wv+SHVkJfq2+7JXf4Q92qJJzVU2SK0ZjHUGxsVjXNh80vPGsqlGBH5c9DffuXpnK4k0X+2HM7g4Xjs1e8f+3bl37XFuHHPANwGsxDI9811MjTOkTj+KCOimrb0vF21lGz28EPlGsliPnvOaEjQyjovD+WutsG4xpFPU8AU9EKtALpLfuy+IWIABnu/mGTFU4HjGyi5J8WYovgBNeca0moIX00Sw4RVysTBr1E2IwoRFL5tEAXs1wA6w9kHXKDkeECmoof8Z40TdYnb6PHOl2omjFQz3uVX4Qh/WmOvDT0z5lBqR/WTMDoN5mrx7E10QOUkKXq52j+Z4p4mjRKfET9x7JZgL27PE9BAbMDDcUXk71/MhX6z7BoaNhv2NMG1S0qAzxc9T7CTm1PIr7HUzFjx5diqeDNjpljOomu6QofUcxQR+ZTjs9axGrfNoDzWJtvu1VF5AvD6Hg3gl1jLg+1fnhN5nYOp4bbHi7IIymhmyKCJaJ8vXiUmQzWcE4hAfQPUtirCmDMaXAVyaZBYpCj4FuJyqIBAG703AeJ3U7md4HEWjhSixinVzpzOea5nE/FGbxBpk3WP3iE0PqqUAO3k7t4R8yJ8vYBVLbZpAvVlEDNraCIos5BPZw9inikokQfTJUSof6AvK0mzGrBbLiygF6peBdCeUON+12BdA/+I3adiYaDb62UZ4P6IWkoQNtzdt44kD6nRjZ1AFKDeHrgUdB1t/4TSodbSMa6pdkWw8/89vP8keUMir1jZzDPhz0krMolns2t9112skmcAGMKB8tacF6wViheQR4+soX/3ExU+CuJaad5Qji9Y/lb/+oGbBSXTRt9WqGB2RDP8u+T2Hh5emoLySJQYLYCi+3+NwhllUhEkjfgbXfsIWKQJEaKcyq5TpfgSydkqyfHUPdhFe2RQ9U+sV+/fd4EZgSqkxJImNFwbdWswX5q3MIXrhOdRSS4ZlW7wUMsPYHYcs5hw+vPlhkAx/s+07BVhowR/QZWXFTgwn1KvRIeYo+0+TNnhYx5McszJfK2A65rTG++EL0egutVYu6Rd0dM4CBo478HIFLNV7nZXGlaWToQjQr5wvsAaXRzu3733sc62jnMvbhP/bZlc/IEDNu1VcADdc30cDARpKii1KcGdMhpSKg/LoTe7Jo7bB55/26RuGUZ0c4UO0wx038pEjhrCBoSdbLPQXI6g3kHiTzbwV1dFWwoX6GGJxdNkDEZZe2YvE8qEduySOIwOO8zSPTlKeiqJZvSq26sn8qlR1UHztKE0RAmbecCbVarp/O55NNHw2TRP/ZKFtxxy+hdroHH5SCNJpLSiYiVuKzE+HLS3YDbemev2V8faydVS9BrjVZGwJO55jfaBsdkmbsBn6PkdguhqWYmULmjrHoR4l0626cPy5yMkPs6rS6boDonwzdD0wAvvjajQfTz/kUr85DxuMEqUN/kPVEpXt2P0j4TVc6o7YUDXSfTLTI3HEprUgHfX2HziJfF53R5+MPKbheMFWOwPd6aEcfnKavdbev2I7+7bk4tS7NFxBPq3MlupP1ZMofpe6/bCDMAneS62aPYa96Wr6rB554b+ztZzxSiLrOHQLfpTJLs9yiT6UzGEj/yyTezTXkS0MMKBkSOmesqAYlwnY78FrtOaXexC9xS6ohoZC3K38LUopwFCs6mzvIIlYPZyOOvuyiB0I9YVqrFxRz/4KUtEPWqPm8MkKG78xVT8R1SKgXHzsMS5duHLXYr3ZVDmPD9HxA7n/pwN4sR/viXktu0jQjwEGtQF4sl9ZYKTPkgcHfqZiXrdRIOAJhZeBJncHf8OoFijrczyuLPPhf12TduWTYKKZZS8/nbfH4Guc5jCszx2yyysCMuOL5y44Mub0o2EAcD7+RiS2hMmRL97VOJLXY6Jr28r4kSbva6WulQt93HughyB6Q7jySWERB6M/4JFCoBoMNb8GWd7mtVYoYKwstTosKXPHEMwmvU7NZ/KOQIcUUJKjqfwmD9u1gdUuudHVZ32VY+iEM/v4KdelAKCovtqXbiYp5guiUAwlR5kgAxlSygY6OtRRZzi+gTErXjUqvFhJYtEDDx2GqI8ckzpUQaDgTb/V0MVmZowj1HP4tMOeIOfbAsARLADMbD/j+UwMsIQWtrv5BkysDwkGhNEiX+jKWMt3Pc6QpxIpHKCS9Ep/npAL3mkt+V+x9SFdZfC/x0cIUUB0aRdK9rcl+APi7tv/qMWD3jnxarv046AXAAT5EjtLu58omE9/odoz7szV4/qKUKNzfVJyg3bIggnMW0OzlwFVVhuUxM+yhRwnnImMoh2+WLCK3JmkXHuJUIgAKlMkjIeegG444R+pXkjNMNTJsLAUIGb9jJJcUYlfFVzBlqwDIBRHQnOaJfr6VRYH0Uze4XtTCOX0io43kl+76vHWdSpmlyyuOBk4G+Vj+QWNoqXPmJcY0tOCEkNCA+tD3JCO5FzTDgb61XK3SXTIy3NBEyot/3m4fqRn8mZk5SR+cQAh0O7ERFlXUtPfJxhQPr9mTv3IJP4mRMAKJvhc4gaJwwu2YwmDPPDAx1DSwtFTZpNAPruKt8yTePo81OHd86XIyLyb0MPttIKE5Bm8p1ljcwwKS/EDCnReZ3y0FfxIj5cMRvmnHPemLKS2S+Nw8fNEiB33XKrLeMgdO17znhJfjAM37rtYTK3/XC8iQsiBbgcpzyQFac1MO4Oi1H/FvmmwLZWT+ufZNW8tCeDJQJR/VxSyAHjZbe13PJ1Qi8TmNuACKj7sFJfZDEHJFA/NHUZhJbfTRgb3CJeZtI6MofqEkEhCUHDBk9BDwa4iI0Ygcd/FQT9rOjimuDBV4asugeHkSW0d6SG/4XPptHmuL+jvgQIPZQyurnUxS4fzHdsxyg56ioj931befyzmkchSth7Ftg/oVTJv+G8Xrbn+T6wUO40qBMTsK41ec48sq2SS8XyQl8MM12kwIMiGpa60LVtjCZ/H/t/vLepyueH0s9JaAfa6enene0RYnJ+sgvMsFgSxBdtzmA+Fc/saxmLb9A9aP4la3oRi1ykv/tb8nhtXzYbNkej6JompnGKSsAXjeDHEF/73tVslUwPFRhq4BsYYQimGhgymktyvpZPRGviQbqxcIVbtAOFbkXR+Y9sYKMzyVF8bSg73JdQ8I2JCKOGegUXMg7oNw8mdv3ToO7++BoBejxjVPt1cPp+cP4pcaEDq9VrYhsRj+DtjMrEd3n6unh0+mnu8zAMjkkY3IwREpf05eCdqmHsslJ1MP55G5210ukyBCo66FeLFkMn9HeshqMbAqS462xUxoGBdElcVd3RarxokE6dw+SZrER8U7Osm/ra+W2s5SaGg9Q0zczlq8r5wVMGUXNOrWbUvCe0Jrdmwa8kc5JFVLX2SPFaYq2StnUMCl4G9aDGRojGLAUZi6kQi493dyaF4/nMRtiEXpkUEwOqIFBExc/j6wTU367mGsUiX8iz1HwhGCyAV2V6b2d70rkzSCOimn7wM6ri6hdSiMARdCKMDEl+vEFost0LwiUnV9JhYjuUJsEdSN6xj27RxOYke6ZUP/lIjbqtsDWPGfaGVeCGHWW7ubqBBGu1sl78CQhutBGUasqwx5k0pE7FPqLomhcn5vD2SQFCgYPyecPKysZaimfvXYtOMNLLd6eWm3HIdXLhLyWcNasnKx9Qe0l3DOO6/cQxbUd+AoQErHYlhA+LgJxEKncJwkcQ0xqIiWsNDgLBJjrHt+Onp+enjKxfElmbmcX3TB+P/Mhv6Hge84J8lgOVM07+XpgH7zlNawJcS3re18IZBfgnPi+tu2uhj9JyAAVF6rvCetntaJHjRSP+jEzA7sfOjENvKHp/GXpHLToItOUdBBsCzY7fSCYMk3X8W/l5oCoIyW5pOOTcFwyQzFBKcLTpTNmTvbNSVHzqpYcijCU0XRZDtFq5g+Wbpz2tWVoyZf6+PynpDYdQV9zHzE7eH20cgyXtm/YIB4+yq1Rl4M2lUa/cFjgh7iNgKBh9QBg5DFmj6V1VoaBecQP7veZi+9Myw2Z4ujmHbpowNdKCh014nvPzLJhrfCbUWeggOQCXW31VmZBTIPQCpVb/uCCQPR5agqvxJ3YP+esasQFVt12gqFCZPmPd153ROzOfsoIOXH84Psd29YeDMPBNJ5GyOTWuz0dDIoNswFdgnX/laLIGpeUiaH8231AuotXX0GttyVVQRrsuQBEegZXIOpYFs/aBvbab4RqrjgozCUUlv4voS6K+M8hXYj05nUsdG3gmPiw4sv6VmJeStYrOUJew5nnQv5g0rnC+NO402khV5IPCVUpd4ASpDOWNYmCy46uW6gGo3+qA3u+PoWqdRL3GyvjRLufVIEn18HeniY+wK+Lhn0EjC0HYpOwz6b4+xRJmu5uJGkaA4c+QEkk/9/ZZ4l3CBVNYYAueu+SsvtyddQHt0eukefttxloX6FV+msqQfNvyiiu6HlsaCfNuBr5JBUmncpE6amSL6CQuIr2Epw+KLy2DOUIEHO/du/56R0Pg8mlpqovCloGbAzrvLYhmS/+uVkf2Wi4KzbOfwGg+BFVOLDojyWRmqkxYmmIAcW8qFyCxw6xTKSpQKA81NyNQKp4z7Exvex8rDI9VJfimDbs7uqvnaCQh3S0Flp49B9NU2x1J8qi8n6OfeMGUAd7PqpWcWYR7HefVBZM+9ZwEkimKrmSkCgJh9f9rbbJKKllmQ8xUrj7/ix28Es1dLkyPHa3Y2Sc0ZGeWkIKzRnAARGd43hqkGHKCQ8tHU5TOKmnhC/WysffBnKdJiR+tWVumtV0GRUeEjnl4k0FRBCci6zP/ADo3RbdQ5hfPuJ5qN82wUyvQdJ+5/zHxdyOiBrXO3nqRFsSZYP4reiGozLzQnUbXqIGTj1mYpHFPoa/ykTIh7146gydT5S+yeSr0PDGRXDr4ubBvzUdFHVWJ0Qsw8D6NZvyt9iKlV8XlznULHB15X+H9wap2UZYAh6SD5KysmeVpq2QN6lWDN0a6a/vDX83SZ+hEMxi78XC6g6P+U0vAV3CEMZT4X+e9CzEl3n43QY3bipHvbdgxscYOkBbcIzPZgRCsjviItKtIq4KRsK7gs3eTee0yrOWzzvDufUEB/jSytF6+VWeQwZQTpxZkjpFCO8ublnHNGVc16Hjgev9YFK6TnJf2wFY1Fn/1ARLDd0iLAWM2q202Qlv0lTaY6GYY8sKH8dGdRwOuBpgFzT485l8FDJbjtX5F81fupUjkIFImGTCkAmJjHG1MFHvx+MLOl7ZTzY26S6hazsx5dmXDcuLLQTqLJI1Ysz2acLNhPBP/uskBdSfDmhyXA2xWyIOFPS4i0ocxok+WWjJXvSt+7tlFcqCMY9FhOT9smV54oIRoCmFrFDeV0Sr1m6XJeBWNoU+UGTmwAbjG3ImECL02rOckoCQyYONgKZv/5qAgUWlQGdb+dIkwfra+Ff8j8Y+wynl2JP0rR3mic9npje0NCPdAdXv3Yxd3Zk+POAtyFmLwbp8KfXP+pRq852JCURNcSk3dh0gexPE9JCb4RCWgR+/euqX3tCGhPzX7MrQMq3CdoohBqj64DD3+UvwsxM5bd00zb2dwPWPAMpk0Tfw53JyOZOGVLVqUNpexUmSp+rWoIGrGUFT+GSik4PNKbIV5FVpEPMZ8/nZGkh1Y/51rrW7JwJ4gQKpryb/7M+upOtmnrhAPzJKzV0RypU5c9pKSVhPOBu4GP9PeE4kFm7x87GqLq6P9neuZZzgADzgyunyFwRDHhKVie7kKDU1VTzmCBYo8lC5d6VF/ZCfnnNe9Z2zxFEyrkjHQ4JK+cXig4nU82mQin/2BoPcT7GNbvnDpdWsETg8wrMSaLoy4ySQwCtXMIPaCnItNTc6EXF4dIWGiS3KZFk3wcWgZ0RR2iIdzYk9PZ7wT6D4Xgts52nX7UdjBB7uqjC6yWL4tO+doFAlD4qAwznnxao7CHGc3EYLT29tgEJ29N1WtDWiexEbB4JEWLudhH23wxSXy7wDyj6hlI/tr5Uh1T+GfmWhkuNAxB8PWf9xRNAKY+X906J7a1rJJ+xu0iBG0VTIw7ckmzpiF2R610JoIKccTiIX2UpJPoUEbAGqC36vxMfZaGj6lUMLGLXhvldITPd93033Si87NQ97FlXnEhO+KiPr7dZ8coJzXUccAET9nPLEqzE35X9CoplPhrIF3RMyqijGdA7NX4AsUv27AOs3yj9sTnXXVlNKRN5B55GGWj17JgKfAf1FhWopYfPd0YOPgRm6Fayickh79Sfy5ygFkfwYO9gca0kigL/cdgG3EMsrtU2wChN52cu2LqB7x52caLykM9cyfpweLzPSz637xIR1FZVSDN/0B6kUiXLE2IhzmyAq2kRpnsp5Xu8sTaELAEgnnSEXqs9E9I2KVZZYy2IByipRHJAEjUMX93bxfLsiCmZQgaQt2QAFLC+CeBOSJhbRNimv/1v1sMfUcsssTsRZBfchaXFJhDYjF139Bxf3lp5ZTKgCNgbsR/xqxPTduPQm9KrLSLuJWcVN7iekVDudAnJa9s4eO+vJN1BFY34GJZf+WI/kxm1CAi5A5oH7Bowf6ayw1/CmUSl14X/D2/x4rD3FIKAaSh3U87Jj/LcAvBWhDPZY9f7Kh2c5hWFilTWRd2p7q3Shy0OHrURxRU7+suo1GCnusS2ydMwry7CWoMuEMokaScFwD3yjfUm9OZ/q7ctyEEfE2g82AdG1olHgwbZVo5nh+NxIiksGjFlglmUCFKIpCO2A34UbxWl4iVVkHCUhtZUWKGWsNa8RSpL03jsHYFQD6IlFczUThUxESEeo8/eVwnFHP3zP5cVymIGh7LZMbidL+Tkj1PIYkPUEkpxT1Fc5ggVbR/z4L1D83FLlXZScjk4PDUvV5B0TdTV1mul41PgvNcOnjs9KVkryX8meNMutEcYzK/KLxJC8KRXPXzoszDADk/8MQP39Nbg1H5iqtZA0EH6dS2QtUlHCLSXOJay4HuycLslzYmoAW05CTt6XJ9Jvve4SKXSmdBQWHoFri9hP4BKWkS8l5kzPFVFx67n3X7ThA0cVLvu1KxuOC01aqDOMTF9ZJFdULd1rn28iwWLpgOgRSR632kMiieiYg//LvkI3iCyLJKGcXH4W8jmMyW2z4FQgW/xKmLLneNRKkdE6hSk3hx1dIOPRJ6LewjL9QhhQo4+khacf8LzxQCyJG70camiJWjEt821OFgt9bO5KKzyL7dFjQ8wLhepM8G3VZ3KF+Byg0TC1+l7tFPwn18Rp2fuwS7sQ5+gSyY2IptanlYoaTURPFKpa8PfzjbKxhmuAi4MyBGPUqY09UNQeCt+76aRGexm0/u1Tamq98MzyphbQawYCrecuuCQ9d4Rz9WFDWI2e8SKUbTUDC8CX3TdvA0MxkZGTTJPQ4C52XvZA4ZDsbuOYTeVsOP1yWo4GW35Q0GiMtZlBzVSF/+D+bGHG17S0HEkDZ+tRtEvWV1WfRAw+3HfbtRfAFviTtdCWxBl0BzawXqvKcprc6ttEXcC2PJY24NLT3iZXV7hpGupugS/nd2B5t8U01uYuht2j4RQ6Ec/TPN9nyTlSTzLFmN/Cbl1K3zsNbsdKdwbeStZudG+HdwXILDH5GbXMtKxvHH1XBq+6nQbQaAtAcZNhfgNlpPlTZf983NSHshWSDbvTrre7+qv8iz3uUxCCju+SHRYhrXQDo5+aO7mFz8bRl1kDa11f0gkUKp/LRFX1xlunq/Zi+lklPNgtcVdHNsCwThe76a7LQZ7PpNA0YBAM1bUcyck8upolqqFrohOEDkU/VYWjybT1Aa/c0DFARV6VD48czVUkPT/pFS6G3ZrToawU4oAALldUVQ/4TttqtoRPXIeA7PTH+zeMQybCv6aZ+DVk2buxCNB2I0MgCh3wJYgtUNsTorKoGA+/ojNA5OxcflXEV8h4ft90foXc+2qD9qRAqTLRAOvc1tU3zovzaBpoxVByg19wn8yP8G57UFCgJTDNCD7piszCDCN//uI1QfVILCOTs7kcb2u2S48YS/3s5X7FZGBwPiAT5BYb6ay9VrpDMotzpskdUOI/DlHrzZupORj5N3bmdieDHIj9IuW6FplEeA6s1sxoGIXM5oMc4KFdR8TW+2croig1YjULw6xlc/B4W/kQygC/Ay/mGeK3cuzTNpYwkiv2F9aSjTIjnJRjDvoDQ/ksecMrVLXIN6nAN2mCrmXLKpUPyvCxwbQBQ85wDkv81+5SQXHLRzHhAeayEi39tzbieB4IBlzlTn5MgrjU/FK+0o5L4WT78fbZbspdxa+A+ajSuEixlwRBiBRkOSRLH1mWPMdaOF8DXEYNYIEiMkfcc0KSsyzNg8exAD49DX9wS0naih/6zOqEwxi+imTnXfeQuWk8A+zBd0jG5hwatRXMP0dq4LBsLKGh5ZOYMhQgcjm4XPwts0JwHp/deY9LYnD0zXpsAgmS8zaqTleq/j5YELuhCKFmHQV/5bieD4VfcTj9jIqsKPMHPF9QXzfSM20/d+96y0uQ1PtL5hkJKDnwfInMQzYs/4y9KOb+XNCQZS1+8ja144a7/8SO16M6m/msOeq0F53XL8FG0/2FLSnImYG5Whau/0Ft0q+OhlSsbB8I2w2KNvVZsMyAg6MVh194whjoqsWluTtxRpFvZMe1ov4C+/9WWyqBywAmCd91UiEyJh1W/lCiPSUYxe2Q+alxGXKRI2UPJluKg3zBrOPefEuFjS+4SVr2NgGSORSxVnpeGVHmDTfCb+zK/5vqGn/tg+I8fe9onqJnBvUkeCP7yU4+rze65gRspo9JQqFQNoFuei6ZUcJ0aVF4Tg/gxzYYHxNrBSBQ2d4ihfaTLO2CJsZKGs/CGJnFRPrP72s/Qr+N1wqNMLq58nCckDcxwgRdZp0oXGFYT+RK5y+aQXLlrUsRRnJsJhJ99aXov5xfkPTzY9RTcaXtQ7NZjVlZirlB5fk1GplhcPNVbJBnV9QfnuKSRXgPTb3C8XUPM/7JM/KI7ROnCkifXK6OcZvt0LT8gd1+xHGqIGNpR2JecR0XBvEa52dGnmmw5Vagefoiv0wT/gI7/XbPS6aI9mvdbtPATDPPyeGrWTaRpFynmBX2+hUCNkgnC6Ci5MNtYYUffyIzXL4UCWkTnadn7csJnpo3uurCWLkO5J73sb4hNXgLbJXc0S65ev/yJqROHjyz/ICP+apsKDBM1FyjxBVoDGnpXNZanAtUecfYAQ7hAuaHw1g5feT6TUGt3F4SHdnoB7urWEECFBNlbZZRt+bu+yFy+ZmG7TZpwNDEt6Y/v4YEmiXpFe0MK5V2JkuusHldJAESaYErKT33x8T8/DhnCRMaap2tC5flCqeSN6bh3+FfdkNG2n4MrEh95EaQdye4lX4I8X6Y281sOMcx4zwJrpJj/JrYSZaU3f6q5xmEuQCcOnKmvTlFjW5zYl79L8Kd3/lEfRSReRPUCdo9Y0ooMV+/EmqiehTuODysOu3Fqa0NoLOPmD9F+Fb8O2+eQj+piMh56P2qIlDB69qkz0Rmbm5bWeAKdyXQeJ5p7Nr07MNpxh9GgIDZJ9zyK/FMNCHYIu1GrhCG/JIGPmV+cZX0VrahX3DTrqSkkJ+RuY8AK+4kLRXSf2GDIMI2GTBFqPgYF8HX2oicGsVmemLwcGk0D4JCH77VGg+N8F9J6YpjKajMcDywbrg+tXdRA764XJkFeqXRwb3dhkocM9MI1LHrxsTYAh89wrP8cbpHSqEc/MvM3X8lQK1rqjG+kkCiS63LZr7LHB8GQvnwpqwzgV/7UqDr75pZlxhDwjGxliieDF4yVLAIohgXh+AHiJGXOFq/YqdRIuqwj3FA5cGo5uWop42a8xPhBXToNnp0FuDhUjPAXA+t4BWAFqt6RTGelUOFrIOggKL24/lP/qRU6ktmrjmj9/g187sQ47BYuf5ZOIS4yetXojmxVxftG/nl1hqFOLH7WobcplhWcJY0VOBEGQkWWu8W8Bd3gwix1JsFlICZLKgipSdLtwPPG1BPSimpfqOFtuiimdIYS/eS1+ChtOFrZW01LWbHDgNpHOyVHLWroYcUsFo2AO9MmBj5mj99C3kpb1ubDJq+fMClhu0/qghJONCe/TT0RdpXEvArBAtN2WPw6g0LXdUDFNKrTLV0XSTu088SH/JJCglw2zrGMrskELmw0dG/Kx122rOR8qbrseSM/kYVu5vZqY5w3HK5xllY/DWwM8/enCpogbt97N8WoQ24XjIrxe6dxbUYHPKw9Uek7jGGWVV26yCRtGaVgD6OjZKo+y5SrozKYH/kq0qpXpQrqLtv2cEiSLdRA51ptB/xvTnbeSlhOkZwsSOWgJHyxEOJjGx/9fqIM+2w9fIrOVfGhXezEWJaIDUQkeaVpNxUU8d6Gf3zYTn4mL7+1cB/Cdipx9bL7Hhn/wUtabAVgI1QrpKqQwFkgVzi7tINfbbrPuqj3yW5Zu/LEWqgg2N0qMuj0ZuogEBdkeKLXT6vva22B8fw7qP4czdBplC6wkNDtcXwUejHeUU4Ai/4id2EyfPx93s5Zp2vL6Ol0ObA9xyRaLJ68o9ijNWuAx3syQa3JTsfWItg25fGDGv6LIsgzIJCSs10dsfQsfiXQbTwA7fGOX4h29TMmlrnhfbN/AjINMM36Wt4Tj488vlHtNfTorJZA47g4Lmd+D0S6r6mR3cIhRBKglTZ4HbjxHx1reyufh1gtfajDEU/pOUjcylRxg9R94HU="/>
  <p:tag name="MEKKOXMLTAGS" val="1"/>
</p:tagLst>
</file>

<file path=ppt/tags/tag2.xml><?xml version="1.0" encoding="utf-8"?>
<p:tagLst xmlns:a="http://schemas.openxmlformats.org/drawingml/2006/main" xmlns:r="http://schemas.openxmlformats.org/officeDocument/2006/relationships" xmlns:p="http://schemas.openxmlformats.org/presentationml/2006/main">
  <p:tag name="MEKKOCHARTIMAGE" val="PICTURE"/>
  <p:tag name="MEKKO" val="MekkoChart"/>
  <p:tag name="MEKKOEXCEL6" val="False"/>
  <p:tag name="MEKKOEXCEL7" val="False"/>
  <p:tag name="MEKKOEXCEL8" val="False"/>
  <p:tag name="MEKKOXML1" val="4HooU0THZk28POP9trq+pbTvvzd/gcV8t56cq85kb3NDTsUhojRA0EsgEHHMH7oYP1SYpn09ysXVivguJdhTvfyVMsBLTGvcX7WPTor/CmXfOtOhH41qEIghVTfcT6o7+LHxt2iMj4vD/tblS6qzJ/gMcPCGrbvVDHAA21UQtxjiIUqba8bxYpIy0ufKDgD5XDCDe+RVNlFbJpcVRItRb19Hi89qJjTD9ipKC/dBBdkNW3cqqxFriNY2B7W3+bXVxpcBJ3WxE9+VOtV8Tm585I32tmAWsi3qBeXb5MtO78ZlEar+3ePvZm/eKkNj3/PmkC7+73A7e2tVVjZSW+pEyY6MjjSb/fYuKUlYdpc2J851EWCgPDEiElWg1WnTjQz/WMaup5Ox8HzXdYPaLQY02tr4lIE0usFqpPEw0kAWDWcYjok4eOt9EVw073UTlngHofjai/ToWfbOdqm9oJ+6oBsKJmgHTVcOIle7J4AIEpuHvG496en+iGEM42uyGNLEqbn/rPWm0HFHWjW0Im8qDo6T8JJ9MWVWo4V8z3dk3rdbfoA2HYq2DBgvzZkfLx9gCBRe86WwP4H9AdJdrwdxn6062SwJZOuuDM7FKpom23pQmAMT8fVEQMZ5nfNHKlsxO32tA24iC9KE2fUQHr43WCNmPQ3UrwI9v6UFRZaJjaHxr01WyN84IaIGAZGAhvotQ+cGVocnPcLjdKmDHgpA9rhuVpmOTiCpcCNFBvgcsG6Ib4ANMZsQKVZ47CYExh19qoxwWNSPo1YIIDHI4I/ASIu4EEwTMbXhFzEDEOT/VhWr8+8bc5m1iTZwyQi5V/Q0v809OEI0PpTK6Uuu9K8tNZg70ktmBWitAuifLIZ850dgWGJyZTfWMALVQrZ5+lR8M1rpcrfSIx7r9r0Ys44VTE8UZ5z9yZ09DkafpeluiUVTt4lvCS72fjk/07CCQZbw7KhJer5LbcO2JTm7+8AeLJIWFJwSuGmJhnSbw5gd0lgL3v3PtOf+wqGOqxi0mmw3xjqeVj4h/QoWtn+hs7tvBTKFZShDE0AxDgwvuiebdAdMXcoRUNmiQuj4wt0IidIqb+d+4frMlqBTVajvW0HsPpdnb770vb4xXDVM630EeVrdqW4bYdm2x0q3+b+qP9elSlWXmMac7baQq5esLVccYY2dyOezz8sY1c2eaieGhhZIjuJabUs12zoBg8lSki7lMrP1U3ni1i0Xhltvz0jYyeXyaT0U/eajGr+Om7kiWBVU8FWYalkdu3nR9AF4X52WIX0zBhqu0Hb+EAtTPmJJhaXu+SlQ2Gyydsbjiu7vEgq2pT58ItcjA7npZg0xrxNqH9W9B4vHm1vuNQ7LrUn3Fml59hn7JKZaXQ7f7RhXyN2+VqNdpe5WEnANPQ0FnZWqjkTBx2e99WUypKj5Uj9UAl/4deao8gsRReE+dZZlkStvIBYuKYzsJ/dF6AVekHviq/NWXCuKzEHYGkdNbGKoMhHmMNTBYESwwBj7QrbK93p90Pfg/uCHGzz7neKbB9o0KfF9/ZN3rIGL7JFsXZ7IhuzjXEBgZF7BeaSt3HzA9eiitSEFqA3T2a0w8SS/kilaY6BliDzvwvws8bwOaAZIYAC/uF0b/11p1J8xWKYxZMS11UdRFFVdqLE3JsVTZeTiXY7iQNBdetg+dR3gV76TI89YUcg+v3OVuVRDZ4WDRhgqPnRXNleJPUPMNdJ0/YJG17E1qWwQoIjUNzbZsSAeZ5epgbynL/bhID5s7RbEic+13zifMCGAHklvqgGzAt3+Z5Rus+UutYvG27RJ26tqW2gFF1o+GJ0JWy/T70yod0qfc8+349gm4Q5YBWiL8QregrtyxWsvdPbXqsMX+kE1TBcgcBXp2nGsRVMOvuI8XguseXS1lbzYyjr/Cy6nVg+vmnbIRstXGHiE5O+UaAi6f9RrCOb3waKOHzdRaGzIeVswut9HmOfFruTWNzHx/gOhmY475o3/ZPXrFhu2IJmXJnVMxAzg48QBbr3UcjMjV+hcxSOrRgqyTKNaCZksWkZ+gMoxJAsWRTPdr3vdvk8lZ+UKJ4alRqNRzDEfC1CvE+MznjMe6zbzQXOGUZulSITU+CMk/uYaR4UpzDyuRCpBiQfJIoiYxyDG53JEOwEVYC4GOK3vjXd0TlhLGnED+rRIb2A0d550EwrjD9MF7g+Ip8LuA9x44OsFnugBOFOlm4JUHG7483XgMEiIDPqsVrH3LjdkmzWKKS5LC2IFeorhFWzp2lM00C2Gcn/mXUd3TESSIOXOif2mbcTPgsqB1iBhTcvS/DU5uQ05wHY9vATGXht+yhxpimfdF0wyR8di4Obq/4CMyPa5t3/qdlu+0wmZcw35+6lJLPUGjqBxDbLfLKjwqn6tnzAvUz2aduEHjWGGne9HD/7hsVe2DzuFGxntUjmQ+ZIOIFdpwQ0gzV8P0JLeYGBKQKYLTOydkrR6c1DqvEaAG9gYqTA96BEcb7Yc12vOycY/cUG9ly87j9RaTC+9BeT7Y8Lv3/wQqtPK4aCiRMNxWW5pvukDVnVq7lo86pyCKpaAloY5xZ2DlavY7gVySAhwdKcNA+QxV/ATymoFMTNOyRMiqks9ED/4TqfKSop+9gEmPmqNGRLzRiGtws+dR5G1lyKbH11PtgTm0E4rvC/Tu4olOYsBAqXIktowBXk8MPXn1i4LcUvbMfUF5PT01Cr4zlNegqOzym/BlpQTEKOwajkN6gnxgqitrndz043fs8bYcwv8k4sQQG7NDdVQUNinWybpgei8DRhqnQcwbQuqVStbF21p4gl7eVKGY7/jQAxiWL6HdfC92bzZPAllpec8tKGR0YGrKwPrNbtqSUJh8i8KYed2aZ9ohoByqeqh8yFVxQdRIsPZy2B+XQivJifIB1SVJRtPE4bI4b05rL7s+MG7n44NPHQqFmabUCiHhmbynxQ2F1f0OTCzlmrA5I2fm4xmdaaWpTBu1poumoKCVtwmcdRdf+z76yoqr3/aHancvZjH9ydkoM2Od/cBfej+EiiPBW6V4kLrWERCWY5S49K5Sfm/UR4LFPodSPvAWoFh6I7JrvFC6g91H6lyXHHuoew+4HdbJXv9QPQUJ4dGKW4N0vH+kNoBFmveC6DtT00KoRneP+YzWZH1z9GH6FO9reUDDtQ0ZjW7sy2yC3C5UH9kyclY/wTLRW+8JJ4FEhAWasLMpoKfMYx773NWX5gQrQSExZttWrR/LkdnzCM8KppFTqYrPxuBC0g9MN9rWKlbSkjHXuOeOXsAOAFpF2/R68QhpSh9kkYs1fkOAsDN3ntinQMmLej1uCsuewK4UCVO2Gh4Ei9VUWMJViK7nz8kmqwtBAEhdgLk1lKsoBkFEnCXBDkIl1snY/TUqTCazxj7xuzwDtDvZwRl08/wYHXGM8b+car/jMO0yA7i/qwbp3DnXGhbBR35oSUNtkwK/V3X4+aG9z+kAgf3DKYGItU5RcqHaG2jiG9uAenjk2dm6WdEdcuIlNRchwdcJqf1IquRW6iP1HAystGukA/pkelXQr3ylipRz0KDbIhTqXGakZBYqtHbZytN4ExONTKa8cllptSued5kkZGXTHFZ0Tim6ix0WynuVR9v4/wxivIH8gJXrPBDuhyn4Pbxss0NHhMZv0D/eVcGRgfAY37Pgc+2Zq59V1Bksm6wfhc+2Biq0rh4n0cqS7UQ6onL40HUl9R86UWwhZMK7bH+1Jsj8gEYudP8dyYF0CnWhHp3eG+Pa+Pg0liy5Q0O/E3i6RDkwXpVF9TyCKOQHEB9VYOZujz5kyGSteu26464jmZm8G+5QZTEhKigrI9fjaLGr84+2PKkxqdvStxyWsS/POo4QVO7eZabm9uLre3ooplzT7OJDGs5GAvTYEHxekTBnyPQ8F9k1RLCvfJfyWGQ/wdHtDREyce5XAMgee6KPsEPVm3vFEXzjKF3khIYYab59LWx8OSr51M3Wd3BCOlvStITEyVxsxnW3T86neC83/lSW52o5/c2fcMMy1wG8xTj1Zrxi8UI8ZbQNlHBlT/REEHSevpkFEUf7XoGr3NKT8lFoA6G599Ju2A16rpOixQRFwW0YWIEwIUhDG4WI1NXNKRyYBly052UAHo6BDw7vR4H/mFH0/togVLdIldh3przPWeqAiRgtmg9nXKeTEcm+OB0mwFiiz++NhV1+i0mko6nLouh949xNvg9TNHc0rEBMkaJPGe6CLjdtpqQqjc5bF8ca/9HSv1SCaPk3XIUVhCqT/hTvnCmtuLQT5NLjZDlMJIRf6SHL7nib3QBFsFf4lhYoKG001zjxF2PxV8swEv1NwPyCBbJTnnmV3bDjeL6otCCtOoheaWWtTUbImZxW1t1qocgIj/ztuAG2Nbx+18EL7i+OEWWA104TrAq/yJiozhh0tgUv0XsbCVjfR8e0Ay/gAWhPVvBKCGcGUzS4sOmTGywciQ0dwYGzKiRjdZdCWV3W6iMN55+bXFYWII+JvxsZCreU9/PRSzyvaN8mp9JGY16dW2SciFGnG5wZZlqtQVjXSw1+yyyaa55CY9k0kdtkzCQBruXXXQ2H3CUBveWWiC8ly8qQ23TPwxvo1C1MCgp+jq5ReEJ/A3k2ThlBf3pnduWKkYNRDru8Z63SnMbvaRWtIEYHZ0Wpom2AtMYhJ+bzIjxoP350DO9T1ogZ2vbi6yEtF0b8KR1hDkZH3IepL6S/5O623GgCpJK8fKLpvPPdReoQrIZzW9cP4NfdUYoh/J8Ex2SdwTrVtzWmja0juS6g+y/yuX2dPfedYf0AXNiCSO2bvZzBMaSNKeMW8h3DjEH8NdFP/ldnX9AIz/rtp1f5oYjsiUXfbMo1WgY6RkLzTIeUqzESyyvaclscYmqD2/hZaWJSyirF6+rnYUbvQJ1A5Cb3pCk0M8/N2JA7yG7vxqorFZ032XMvBOG7Ut7IdAcF6PdhA/YC9Ak+laZVrua9CvJWddlM62OKY+pg6/vsKSOyS5rBSgZDLmsRiJjah5tAgG0gj+XyGQ53wFV5Rjjr2z0slW+yySQ628Y9lnzqWNOp5a3fD+CKIPdiS+mZv8R+Z8Iyjmftinl/ecGanHoqQfJlNsQLtjolAVzPPvCFdeKh/BPcr10P/yVq4TAfvDA4m+bK4sT/m/hwVizWEQVvxQvEm/jOhBzPNr8vU5rIYdRklinIHEQwc+tILCaJvgpdmcfpbfSiqCW95ii2VSH9J3WuvqC54hfAG2toTdC6EKIGu3jBVwHORf7VZ4H5dbI4Tn9pt2ILlzVsSaeW/iLZNC8Xz8JPanyP+xQh69BlMt+oRf2tdt8/zVrGdXJMbEQRyVRV1/3pFXRlv8J9ODQdVbe7v0Z95dfac/Iv9qYK0LRQghkS1RvbaDLfzWDFBsJP+OC3/FeczDO1XlJhQCeAwyEZ6kfAxu5QSt9tGe436T7MRuKC3l7wHeOY0qq2Rjue1L3yvbEdFYmi1y2mEnU/SKaczsOGMWI8uIfkxCLrSfD3hK2AvjVHM5tTdIIZlJkLNnshhz5mdzfy+xBrJ+4y1JnqjrmjqBml/k2JXfYYPg9D9kIwRxDSpzq4Avbdx9NMrDqYz8t9Oykv5bP1pQyv5scjXQdFfrvp8T5iSu/LCKoWvtRKLVJtc60na8ZyFcphcmG5Xz0URGfclgM6xV15fMKEMd1bFo4GOABgexspgdI4K+wAOr2qm6MMmBnkXI7Rq5RJkzOqAEyBi6PWE6j8O/UBSiVqmKDjTjxq1VTfNPrqnIFxxNGmNcDadqnfNZ2u7xEQamXsgfUxeormSvfNm14aY9xi6dYePhqShNe10j9RnWNvxA2vSVsJCW5it/pNwpicqa3qqan1hU8c9TNx14OxHqv2WImjfXTNE+w9XRkiiqT6rJZMYJfYfWhQBmcPK6Ls6XSOZS5BLCDn+CdABnD6shYv8+ElEuDSOtX9lJ2jyymUQSh4dVI7C7ZAD1lEGKhiCbRl0ns7HvQBsgGf4YVIdYJDlDxiKgf5pWv9/jRI5qkXuTjRK2tIBPRgiPxAzhi2iTpp4B0RLEyWziP5hkM71jRnRHUR1OXQYFJIfQiom13YK6xmm+l5eqcydSSkS+Vh6qUI7pvDWMHFmkj5LF41qGQwhSKv2ABca3Y1zqf/oelYJoTVmkc6MLjKDn8PsfJcbD2TanHNF0OjN+44L0YD9nVpX13wUcBZ09GWcfq+drbkqA5LeULA1UAp+kYU2r4JpWN3ZpE7PfvWP0FHQn/dAUc+D3M6f13/mowKazFM5emHd5Y3gvAW4LYBeKzhdbwuwFR+kiJiYzoBX7RAijug1qEm3kFnoDViqEI9y/+gU+gVMiuykEXLOLg1JcU5u5USsnj39khc5qxV8hN8BO5mZjPWNJi4wshKYoVgcZoN6RZFcjjmVxu8wqzVzWrhUoGIkQCIvHyCgdYo8QI043Weye6qlLn0UstwhGRfOLPx1cBBTRsEQso4eviBcrKdwYebzZfoEmRcJbZN+Eh9ApFKQk0QKp5v8lDDrVyEFyuGk9SE4YuYpJGktv9L+Jic2YdOBv+BquesDLZMvHGX2QnmZQpgjOk7MvPwv3dTPt5IJGe6xosRhXnmMe20QTsDbeMvMW6/XgBA0xHV6ocfPXi/PvbYrAmELxL0dlkzzHL/EC6mF2+8kPPlRpaQ4bnqwqUlqv4wJKTkjovZngoqHDWiSPcaR2MIx3A2huL8TmvfVQaEozhlA6oTALPDQmLTs5Ajl6c0ad7bPh75QXWuhFlSIUxhdZZwlM4r7+nQDytzu1W1C+cMvIm8gowr5h17oxGTmjFJD5XAy/zE2eO25LMJtFCvAKepthgaD0tnNBh6wN4d3KuTR4mC25AAJJeSu/kqTUJ/H1wSmz/uQ7+Xa2E9wPZVyWcQK2afGD+X5Y9tsoliQXi+Uv20fZlafyvSlMqI6dIdVQhGFS/oSsWP4H580nvjXIvB2SQsOJxf0oPPVzWoBgKDvG2sf1uRn9oyD7U9oTAp1AkaL28shYYGKBPetADaxsJCAAY2o+8VsZ1YFq+yA0CNgKzaa8zDKR0h+jzZAF24KyCRjQSixlwJlAJCaqgD+9JeFrl13+OzrcEz3C4ze7JKv2mCvtvYHx8zcwl1bNSxw2Ky3FvQqlC8lPviL2K5IoquPzfuxwtmcCU9Sq/Y5iojv+f0W8eoSLOkJA9Ss5J0Ko14e1J01zm0Mda4+STmyz6riTMAsURPZiHQ1Q9za0QPtuytcbDk2I394Uk77SsagxmFGI8O8mnuxK8MbHGoO6fnE5emrjPZsFLbVUF5/uMKShs9UwD8juoFyzB0KkrNanOoflmNqIULxLaRbc2PuoXP2ltjd4i+qdA8mT18EtNia/xaXmZQbCkpUR9ajSk3YUPiOEE3R9ye1fyuIPRUuVPhmn4D51GJVTb5y6PNEvX8yichHbdUyuHINPbVbw2PIxawPMuoUDJvogFY/vxXuX68rJZzdPC2eJhTibBM4GPMWl41YX7OuSX+ndwKTrT/kOAcESMUm3D/dsf9v4WfEKCjHlrsd3EYlN2RVKOfuryszWPbeaHGM3Qgy80UyBNv1imroIsW9J6tJ1ufsnOw6n4rhgNjGyVbFYjZXCHY22wMsdK2M93Creu8RtDyRCXJzIZyI5pTPz8KX2zN1YVkSx7qNBfKF3pd13HWucP/LlQyKNyy7TEL7SJpUbsdsdXglsJeTGbRh8PHC4yCrsEsFJpLqrLh60xVdoAjJO+LerubXDo/jS2nB8oIuMESesziUCJGBIbLwyXyDNKBh8lC1/WvVApCUeW1qXxOnEz/gM2Jl41ZYoKvSjEFWYv3bnz8CM413HTNN5tvdkc6k1X8ymlM1zQPRdcskS6zoiib2+URLHX0hjexj1I8BAAGRBI4pGeshYQexjOewgBrVydrR1GN2RTgQG6QFmqC3GdfnBQ3irEyid3fHeB8e+1amzUkrBv4pswFadVCCVJ28hgxrrZRqXoZkSvakT0k+2PO2YbLcGcbjNR4F7VvhH5boL+iRv2fIC1GFRW0N65ax8spUodGikOvIcnxD1pcj7EYYyyGnHlJwBi6EolaOEy7nLTgm34/Yfono3DAPNSLfwDKonYpQggcf0Ux9IqduDIqXOz8oVwONOU13NTQgGtEOKCevJDlyIUwQxOscXXo4B9u38rwurdCFz96cKKb9hCjthlcfFoBTFp6QkEvFqwdFj2IPoaZcX538TTRynBH4YxYjnzk9Zlq23Y/j1hWdmTMaayfVvgkabLSGQ3PlGihchU4XqXA24uvYdLlyGtrI+RfhujOp5NzkmUr/yzyJY/IBx7NWETUaf0TFu6udnfBBgIQqfNFr0FT23yWMngEs3GoNHSV+uKCd94rSAkcxZStKN8vXk5m0UO7w3X/06xzBX7FIli79JxYKrX2Ul48SXwI+S93b7jKQzeDeyfEH9fp+T2ZSHtaYOpsRbUiyDhQctq86jUbpsYHvjGcOnHbvj5D2CxmuwwCA7DlqGzIrvguJ3THkDDYy8rD7DvSAbdUenCJIcHlat7+C5srSaU67Njg1G9prB132+jubSGdS0s5oH2JgMX2bqLnmR6l+GW/aCDjRW4WIH1NfvNRUei+ncGArswRnCOe2x/sZ1tWw9Vy/NrvaA0JDmTXZnByaOjyKPZ27ROUifBTeP/nampA36yKKJoS2/q3bMQWo7hahpLlaCJXMvUYkk04YWKJBCkM4PIfEMJOlEO8jb6UubFO8MY/QvsPZKyppb5Tw9wSapdxxewbD5zVrYeI6rT6D5w1+XBpV0z9iOcynXGk/fNphm6EVLCz0R9CaDsS6MrCeDlTTnR1gChhYdTtzjijd8Vc8sJVKE07NTzShHUXOaqE62d0BgcvbQsG+3ZWIdOJLB37byhcuu3Ub5MvRO7VdyuJy474MG7zoCa6XTC8PrMTde5p2RwWIqP4GOG0sE2PrOPOFq3R8rOTPZQrsl4AY4OfOnKEzQ3qF9BYJcjBNN4lzyXRPrPuU3H8LyQsXj23RyYa3/QhUr0rcsoZHNPAW9Z2pQDkeoHO3eCDEg+r0q0/uo7fY6/L6+cv3Y4mpuhkVG/AbmGY0R/Cw2SxUiX41rC7lzwdv21aOTAUd2BB1ASryfizum01q6IZLHI34GsPPmA5CJJ27n+g7W32NFFLu7bHjN8jhujFJoY6cBxoo/Dr+hkauxJhsTFraInZPl0U3KnfvmtEDPEKjrOl9WhFDv1i3vZdXFiAh07tevOT2RQa4BFz5i0Q1Ad6P8SxdYFOMj7poJdR0Vd8/FpA8jK+ybF+rnMrfsRI2MLPHWWXUkdrk5c0IYFR6yMPnkhw7wZfGsdTtusp0ORbWlJkR9FM4XWFYeIjTJbLOtp9nvQSWwDNB2eIw+zb/OBfDrycYHBzSgGCN3FVUHIw9W9PblmBZnLG6RBbcTw87BQL+FI4RDDvKELZhhCB48e6foVpx3ZHK+QX88SwttAOozKZAW1HNMHMJN106SwOX8XL/0cD4vgCl08WaRCmeWSY0LPDR3FreO+B6eVrHROEb8O2eGWyvmJFnlw8PD9Q0oCKHeaOMGSuc/O0Jn1ntgu0/5wYhrPBl6gehAqkiNBhA4T5v63QD/aw75vl3VZtCzEMCA4sUhgJaVyaDYx2G0LQEb5mCylT//zvyReMxK77nyHIt1DWby3MCxDQW+CZcc2cKfkPxfkUdc4PABAdYwG/IZ5GiWrucbjwkMkqplYGaN6yDoNSTdBVHY55IvpW1+Yn+Hla2kj8Llx/yIeU1sVHc1njTj6rLH6vwSZQfsRK/HPI9CA0rXYKAjsBCBUa/NSA3AH0DGyCmQZBPgcqY5TEJik914ZdGpbFAhlaIEgnopCBSIkLvFUdY4YzI4BP+4vokavJuSc2OXYr2pyQAW6ELp9Bf6mPx8y/K2FztYEiw9H1oJsglcFCNLWkRixNRU2XNrC6vl2b6TpSaQE7AraVZ+hJ0truR4YwxBgZslfy0UbqdadaiQ3yVlwJJjI57a3MeXlceNAt9kVAJwjJd2UPI5Ri7gaajfOFosCgLfaye2NIQOZUED8xVXidI9n3aZcZcOfkO3k/zYeU6C6KWD+poVGpeNojpswO7t+v/krITI+D++gwF5mJqEiU3xk0CaSeWdm1zgyy20VJHqbztkJFcmo84rwVprlSlIWTnklh2uJ4bs6Sxv3InW6wH0qd6cJQAA0vwkdbBziw/mK7Qk2RtjFN2ptSm3KhDw2xMRB3mBX3CoggKz/pWFVZ4qTrIJj7Smd2B65n8PtukNBhJPPykwU0ZTEU0wkLFhXUoGjxGhfVvRUJ1l9Ml4eGrvECNkJ1YV4e2Nja108Z8Tc/WYjiHQC5wI0Q2ZqPlTZC5CopRZWKsGFmENJNL6xq9T9Z7DjXwOBfl6ZIhJymcBAe8QdzrU4mUBfn/OHZKf2cWvRNhOTSNH8Ft6oveaV6Bl2vFsDb0KmXjmDqybQC9hi8JmNxPyDxZaEBwwChEaJh7J12bwwpByiEK0IIHsE31PGIEwk4ji4M0il5hH8/hRDX0d9pPeqj+QvIm2EY7UJdamJelfkXULZEpHRJxQbgUqewdRRpakhBiZcTWIxMoZM4NVeSjHSTHEhf+vdV2wLWR3c5+NfTFnRqwOfgP88n4Ersbhpa9mU7qDCTjhMx+sx+NdifgKpyxvyFwLHYAoSYV8yAdaFL2hhuuSRaa1P2pRQoJUo8U9wuPO2gUFwCnxsitO62PfjDnOiCbYv9EXsZgMgwRmwIYl7a4zM+zB4HjjN1V72gsM7doHkxuuzqgEBVM+hmGcVkq52oXwZHyie/80bjHDhESA3FK4oLf4IQYPdmX908Eorj4hwwVX40xZFXFSWWsu4MsvJHPn3TWCKm5DvIoIsi/p2b6eTxyV+tyF+LyWPXa2VqOjxbu668Sljv8TbffEXrb/JCzsEumHunhcqE0h7ebhlIa6q41gBTswoPyJE7lWBzn9VEhj7JhkFSG3qJUyJ7mNPRWxrFCLzIDlEBkn7oTXwGpeiOLQXtUS400G5wr8h1DO+NMYRSGGH5UV5mvmnRd08F3SqFAiQv2SbMRFyVk2+zE1Pf1HTofVNvFtxHgiXW3uYk/AzcrlWjOzMAdcN3IT+jOoEzpa2DpgkYOgatEHL67VJpk914+YYdMdfSojBi4mhX05PUPHJWMKEpAmUFkyQhVbM+bs4lavo1FZib4/V2hzlvaO4yWj80YmvU00fw1N3n7V6H0GDNVQ2AdT0oULf6zLqf2snUwhzBJySrBXiVTrjCAMrZYu+Ja+8RHDUZ86Y0qDbqNnwILFcGx795xXdaKde6KDTwLCBWC4pLzaJYZZWt19eNVaNgUDKECEVU+By+FszFjyfPSqDICv5gCrOsyc81pPmK2kYIIcxyEtYW5WxCU/qmXW7hAVEWrsC46Ha0y5NR3PwlkXZm0ztardvFfF9B8oHfxQrQByuKwiRIM97sZJ1elcaNr5AZymZAbzk++oGhrGH+/6IsD1Edw4rDFg0h1tqfb8oZ+0qXEIdrQU0qgeTz3w6AGt4nzUAwk2MgJnuc7j4LB8vFQOU17BptTPMZV7Ft8OwJzBu7oBbGwFn6ExUCNYZZ53+oEQ7U6qC9BBqiDMLwisvoKNNGV7QVmGG+AehysSnQLejDEeoaTgb6V9m1+hkpQjLnPTIhZiZT3WTzzRPSLVZTgVhMPfpOkc+rfihJ8edaEzpO93RR8SzduxbA8tniIEnZkQ8Qchm4v7bKW9uY+/iNH+RE0vYUBB/LMcGZxWJIdbBEj+pHbaZxxTghG8wd4G682gW3gTxSIwgB+5Mlgv+0B3C6C6PehfjW7z1HEwwiq/QM4PGbLQ+VkVyCgwS24sNGq7tLgkI3bKNDmSx9KgseCLEE1GfvNNrii0NmLi1YT6PhItPojhJz2lZNuaghaMDCnM11eZ2R1B2CvelXr+JYiZoUlRidUJEAf0L9+gZMbDjfzfw8lfaUgMsi5ewmNu2gsBIiAUIrg6iz7bw5u1Xkiu4PhZ5aubBtweC/fuaK2Yg+0YTDYKIWaun5NkJ/Y7l3iI1bvkhQP26ODUAqMTAZ1ZwmSYsWKIy+bk2mHNGqS35cPl3QhbHy7Uzzi9RD4gACBEVcOOZlxZFxtaH12QBbEskXyUWCFBXn2X1N11t9Drz6EQdRs254BkFhGqXwXLMfMjZVtJGUQrrLgKv5jLhfqxspgDerwWL7fk1s26a+iMR8bmz6gMigdqCbsld/xHahc/dVoPxW2qinSFKIVzHZUXncKYyZUyecfVdYPs3mCs0SPlRopC0udp0AqpCDa/Qdw3l8ZP74s0vsTw0miDByI4bqoN7UJ6Q982NBPWv/i9umABHgydWLREzdcY9jDTunSxk8ohP5m0xDKZEWtsE5cQC6sCVtpGx2zx2vdz35mGeMXmU3+EbNENczIV44WnXhJ3oSRUTPH34DjHdiF5MkHiy9TIX6hOnwaXdO3d7AzLIuMxIhrZa2tNu+ReC3GaUoxuaVcneV3rMoUYjo1+i7fceBfBC4q367AdN2QR5QCmJRwKCE0aJzMIT3EXerv3v6ndV0jG8FTUNMvlHZOu8N9wIM6oQ6pmIHsvVIUefbO77E5Ij/nQKAPlxsszT0PKp+xW5jGQbsQr4d6d0N2p71uNwysZekDHtA0vXUzEDwTB63V2Yf8L43x1y9XPSAbiGxCKaG2m85cocKmhILjhr3OgAbDOLKxP7/PUvYdW1ZF0n0YwgbrHFU0sEJoU7oyP5+07Zw2vgHQ4na6BqvHcwW5ghm8GM93HbWR+PrBLGETYAQBrNIZMIfz1PcmR6Mw3C3Vrcldz/j5ZPj0tqcUvfENgv+FmSdVjzqHdi2h4ct28cKgx1rZBlwfwWSVxaYYMAhOQGNZpLlK9HXw6146WvKovRxpcZT2386sPKweunNxf+qCcE1dM2EAy/sQJbjIAT52fgw84/s3PerjZxl53Rz8Gvq4mkWpKIEQ4LkelZOD+QSLDSNWGIGxsodcWccoxVreXMo85gLT2OOvF1Z7QUj6oAOi7z09R/9FOIuYsKALrIwLIlKuQ419904IKGIjSpJ7wANQ30zz0mnTGoa6SsCD+qPmw4raQaCUucHFHbYD2fTFZARmQjFzpECY/VnPQQiAsOj7xWH9v5xj+J98EnK9Hs+5B24Pi6CppQAZ4CMIPNman2fOMen8EBsMDyBT0uoFhwu5tiW01s29Rcr7m1KsQVptELVSSMvMzXLKAZvWLS34q3YOASCg4SfkfgIacHOp292MB+LOWUxbF4v6pHmte3QpumsnkXmXtITKuyfJo6C95Wqv3vpSw5Pksb48ByiXDIl0RxCisYTFGAycejfMA0zGGnmM+htu2NGOWpmLrh1rOPO9bgka4zjy2NMAWPppthPmaqp1KIlvrpXittztPYkRtRCxD/6N8BXUCq6WwiFdPFt6sz1Hz/8d1+6jQpbfuJrZy6WYd3AvMLakSR8DVZX+SLL01EAfT3r1Fkg2SqjFbT7fFliooZgn87a2tyBemWu/Z858Zk5zdsdhMQtLF8bYCvU2/xbYld7QMYfxV5zf2l4nJWOFG2L+dtJKatz5SCIn+N9RVRq1PhqSuWxlsM3yLzt6y6akhmjc55BwoFeoSuHmeL054/8/SGiIawkysxt8jyJENh6PWbzfmROqC/k/Fw4fGhjbP3F9Q71ptCNF8GKu0Fv1xXo551nW4u1j2mVNrWywRMxbAKU/elFyJJvR0W7UhavuRbsK2qtfcA5fmKSbofNI9p/iyhLr6eL4kp3HduAumT0CsRyjcqgEVw+vlZTd4G5XD2nAgXa3e/XHn2qq+AcaCtPGgA3jw09yZ3PKRn6458RMrgB0GcZb+2uI8CN8lT6+s1+neoFoRFylm1KClmSKfKngj4TJS9RIUPDQe4N3qp03i3kbka9JdCcOwMCbrVricc+3r34VyJMLrFRsN5DC5RRjykJoqQX4qmWR890qWOMQmwYK7HLbkNmHtZ7HfBsOZl6iN2QYiii1lEhHNEUST7jRlciUShc6cJSinaTgFGkLll+D3LkPHDgmQb3ygQ5B8JsdnaHTatGG1U+kpnf5h1j9a8zdvxiK9MHUTTGK04CifjMaQV+kQ+piWvE4xAhdNY+vckxzm8/zjsd8MDgphHIsFlNRylyyPJqVOLljKrMUJxxamsSMecfvBWHuegcNAzKW2+ToQ5ppYvUv4mpZ2/MW5ag/DCwwuCdXFIw2PZy9PGtcw1cfseNH9hdyWE6uFCdENQfGn/Sluaa9w/XDEsMZGktbhLhjTR+5QjIhQsdLPoXrX3+I/roHFQlIIqeUDWscs7854bwEe2pW10mzOhg4Tm0rA8ZwfXa5OwMwItFGfr1prvpJz7MMh8NQvOrgVQ7AiiUtBaH4kOKmoxEA5YJ72ameMxu4FBPF0x4C3N/9KReWjod0GBSXDgV49/uT9Rq/faLejFOLJj5KBUTLELM1qK5dRR5vwp2ld3S5n1qKDETJaW8+lpC2JOOi6SqlyR9941sf/cfTbp2kcwr3s8M2RJ1gJUL6RneCDHzY1gHmk6MxwUrHxmwH6XzKJIb3X1OdLFPAtX3a8ljitOGR2AAOrBi8TVvyP23oKzjO+cwKeR+JGZSwfqoZy2WbgfntZJhrssDnWKvTlAU+jVG604fKtk7jYN7S2TfIhwqAvCGxieInu173zPw8kmTygLl0k2dbdLQ55JEvhFftixGyQLUXleahH587LwCq6SRReEGcN/yjYN9cTmA6Jpk4l4cs/AAA3uvU1iHaIajUDgVdikK4lYh+XXqHMivMY1/BP45vQllbdSEfwpY1ukHjEVbWwzzTfZ/jtk6QyRKN2d4LCmcMm4M8f6tf9ETSEFqZx4nDUPnbIS/G97Rnxi0oL7Vk5prHrYrL3FR+PVS8vrlfEaXvPvjMkVlJUtafkUp0kYJ3x43aSS0KYl092KaOSQAmNP4gv9wla3NXE2PCqEt4VuaBoNUE+7dYkxfNQozmiyf7teEjaxitgRgzyqLPrVd9F1eeWwCVDtCjP2MvSV2iJ6fxAEuGy0w/BIN2sWywFfwtBZOEfzcpydSEGE8ova5YS1wFTEZtixbd2/IpcegkfNKw2nmEKJCUUUO2SlS+kpUBL65dvJ7sAKriQYfedpBJQQnkSeN0TqSH5TIwEyLMq1uaiS6uvQXYYP/UtRdMJVk0En7yElXA5xnvDfLapA1C7yPH+ekJjmGKTaJ+jBGL2jovpk82fZORWXJsfK0O098vhdo7yOuCW50qQxchfd/V+WNfR9ULvlHjSzyYtiz/ujAZQSoVrv8cgQZF/4lFM61uZKm58olk9uWuok8p+ya0CIq3njYJ3L3JBGkJcAYeZxcwNID+uFfeNLdzcawGh1qZeNlkSD12AO6nOWZ7tJldMdWMjAtsQ5NaWBaVCYOrVyC3VrG1VQlq75mkbWVnenM2nBfpGl4lirmEhDJaskGGbJwknQmJCqNjfz8vAwrIYSz75pG7dkB/96wrdOF+5ttLJ0tudnBo17I0rN6w3d9kGbIdS4UvC1ooj/+5/EFeZQnxRAmtbaif30szLZWajioKZGM0T62+pKdSkvQyFJCJ68HZISREv9urnYKetjgaEe84GGfv6qVshFbdCO88ZahxoT33eTsxXh9dl+uv7FbDbTi4Yhg+8PNIBT6nvHsAFB4yL/D7+oK56y5hRHBD5rTbQJ8hjduFPDLjHVnB3/QtCFbB6FAD4XHIF2FU9lPa3HOoEXOEcUbwkeQ1a6XE/HKgvvXRc/BS84BZN9u2vO5NexU+PeCR9DaL2/zr1wATR+3tjh3yY5Mc/4cEMOwsWnUZjErYMHHujNeIJXdQJjDpG1GQ/gLw4eXUNLeGSO5Zgz8LOPmZW1e5fYjMS0KDmjQlaa76J+iQ791AfeIgj9gR0FRsXpoO8vEP8TUvWZDwG54nzYy+gGfKqYqMlmnz5sBAfEGHmcoQRN66CrpMe1AvlUIzJif1Uj2Ynh2wiCJkcjD12xk9T9SaTbN9vd9Wa3atSOLPHn4F9Xg2Eri6TnsYC+j1HcqJNM7vGNO2E8OJnuxEV2RlPsKVedZicySgEgxwOnvBHpOlSYhuwLW1HJNEqtQ3YARoQRrKDYS2OYFnZSjNO97dpp+Z7+BFlLBw9qht/u92uHnLwlTxbXII7yrdpqzKsrPCe3vtI0uxxTkdPJeKUpOfxtQxUchf+aIQBSRaxLKjqQdhEiuQHLjUHuRo8iZ9Uq+mc0vkP8mweS1qecf2lcnSsWRy6wazJFzvu5M/hfq+GJC0UAnQFaj6Yqx7Ps0fpRMRruioUp9WWr9yn5DpBL8xNBqG0jBdr1C4wkrVgop4tn4LBAB1TNNwiw4SO7guAA3fmOTXGC/jWUBcVoXwVx1x9cgOFkQe3vSsodZ1fXyxuRvs9e7pQMt11KiCatt2FewbKqgMiZa0E67xfEzZJ9IiowBU1IxCh4uPCcCfOqyHilXHJsmckDG6dZEN6i9zNrmS5NhTC68pGN6wl8xDb9g0ljmYABjlGErdw8I97a9k8lZeSFz3iqyGAkW1RIj/o8yYTXX0/lqUcLyYXoDsd+PLfdmQIN5hfSOhw70faMx73qNKSzGirogv96cIxPlcbQgvoe2HrMHNQn+wFzt4sNSC1FAgXBG/Y+rqfXhEByxHHGUXowvoqnU94b/UomGVxy/BBtbEGB6Sj+/JRWok49xF/zOsUkYinp7pwGqhYplyb+wNe82rJZmy3gzFL4ylStCKSTIBhIMNaMPdfI2ANmwcE="/>
  <p:tag name="MEKKOXMLTAGS" val="1"/>
</p:tagLst>
</file>

<file path=ppt/tags/tag3.xml><?xml version="1.0" encoding="utf-8"?>
<p:tagLst xmlns:a="http://schemas.openxmlformats.org/drawingml/2006/main" xmlns:r="http://schemas.openxmlformats.org/officeDocument/2006/relationships" xmlns:p="http://schemas.openxmlformats.org/presentationml/2006/main">
  <p:tag name="MEKKOCHARTIMAGE" val="FILL"/>
  <p:tag name="MEKKO" val="MekkoChart"/>
  <p:tag name="MEKKOSAVED" val="1"/>
  <p:tag name="MEKKOEXCEL6" val="False"/>
  <p:tag name="MEKKOEXCEL7" val="False"/>
  <p:tag name="MEKKOEXCEL8" val="False"/>
  <p:tag name="MEKKOXML1" val="4HooU0THZk28POP9trq+pbTvvzd/gcV8t56cq85kb3NDTsUhojRA0EsgEHHMH7oYP1SYpn09ysXVivguJdhTvfyVMsBLTGvcX7WPTor/CmXaIDw8QZnT3KVLgIkmA4yGlZzd+UkPqwvo3lyw3+k5723O6eVjc+upI+RL4IGutYXhKYop9nIup5SpJuUXxzOm0Y8UsWMeFJhmvuogk57HUULxJW/o2b3nc6pVWV2+N3W8LcchgoKETTjd6zUNSi2hZQvraj5SV8HfsM5RU7LSv3tvQCrkm81xdE0GYDMvP5WSILwMWUf2NZ1rBpiI5evFLBS6IJmsI8RWjHOfIknfVbjg/dvTkbt3A2aBI0Vg4JqtUKAcddkDngCIjhsiKYZHzbX6fs7PdeHOGm0Y5sRWstMaK1xXAPKTzJ5i4c1uGcY9B2+ZFNUd+WAeIq0lmHEPO3gksRtusxaw2NuZhg8ybrGu5ZIYME/f8Du5hZClLt4ec8lzKnzeTmx9JVPy7c/xFrituzTejM/5MpXPieS7e2J7sC05pHe+d7ETk31TtCwl6igac4UeISNWUxbkBa2TR1QEWQtYNUZLMhKgqci1NVZ4egD/qt+uvW7pDJKMAXDJ0/aXimyGeTM/DADJTUUdAk+J7yo1fFWOnmHp9f7xXQhOXBEkC5DMbRg9rQwNEgRqope9YddC/3jx2NaOSAlEC4nDZUChZc7Y9Z23IlgDjXnv6rSCj4hr57HpDc3/QeSmBD/9nXabD0uxLSHhekXyGx//oRiTgBxs4Dpk5bq96CjdxywKYknDMSa6hl8JsXiSSgagIt5jJUfgmWZBsBdlBIDIoPS3bsAn4Z3FXWFy56B2f3K+rg7swr+871VDyl6WXdKdj1oG9GoyuDYLt6B/utNfcDM1snmXpLJw0kOClyfzYxH4azvhTOLV/sHBhilAe3iMLUTvGw26AXV9BMwXVDae0AiiZyoNpgW+ZXkSeotDaSbT9Dx3IhLiSnibA+xqpNeoryCKo5wzqBf9wVRDi96CWwzebf5kYo/reTz61Gu6SH/cvEGGqv6j5t2TA2MmAQN+e/XMoYknd4CZDnDMUkB5ZelhhdVCvUXPEtNVvXdGd5bEUVvX7XThVyaOB8/ASbMjJZGAjAxq3jDekKOVd7YsEkubbjS7nwEQjyU0eAggUhCg6KyVljdAthsi6uPbmqQh8L0QrsnhJyThYgY1o9SmnIoS9gE59HQeXf1cyVreC58xx0BdjV33XouUgv9C6Ct6ja8RSzSHwQfrmqjrUlg88dS6NqJIu0x+rq8vRbFzKAZJRPHM+8bmKGTR7T5tP/p/QI7wJJaZzY5HbV3Vbu40gZdQmk0qwp+TLbGUC/whIyVCtyuembazzvNuSNvbPWKy9eJpj0FqYiRUWsDVoJnQDHyLVm7uEUfChCSaHw3+lOrljjZEm2x0CFA8VV1DTAtSOqb0MdAKI6Kb7dFgF5a5wOe4fP20PdhOmm+d0L1vfefPlF4qwOkRKfpGL5spwi50JNU2yYZ5NpVu/d2+m4NqQRjVR5dVdvFTuB22RZKD6ue3pef65xYFLkMn5yg6jfAv4rDlD1r2EyskAOujhbbVwiiUcsPF4wvKhmx/zRDYj/GdcVeOJ6bNhSX+g9VGoypzv9C52QLKEpDkgP2buz3CINvoDjpqHW9IFT9Sm1Z90pCCYF5uKseVTmF5it4N+lvGUWiPgDzNSoB/ZVmGpn+8uPO8VGwm5FVSpJExUIss8zx9Zc3PkQ3z0Yb0BFxTMfimCprgFkd0/XkXvQJxchRtHHAFnRtzFzAGWYZXjfQpAhLhYbSyyA5gsqGZ9pJ91iuy7AUwrlYtmTcGpkQaZP3+FGOy8HV8VeBGoT4Q1anvS+Nhp3iL46imBuUb99C4E6IEtmubaNNWbIq7ShLpBhhbgyS99+OeaMssX4KDO9yD5K0mQEVq4PMTU8DGdX0wQgnTOQKimytcqZ6j4p6I5eatc0Y04iIOrSNoMvmxPf2hgFlajp3ujZJ3jOdydgGn/JqAGB+l72uD7lPSMdQJp8JGM9YI5TagmxI35mJ8KLujxwpt5t7N8/RvlMraLJiLDGDu948jRblM7Fo4GI7hvizLUW+VN3QtI8JHAjYdWSvAYwpyuKwRS7d4aBNgJTTyFMIkXHmtNaKCrdOVsrmE9UkKX+PAgpX8C+rItqxRfmZ/gaVO4v1/dJChlKvovw70UUS+OL/zOxv8EDgyG1bh/k0v7KonD3RpF6AcQNcx3yw2ZeqDsf01GQCfptXmImItxUZVkzC5bc+QnYpGue7SC+dNPZiazTy2ZIyTMyCjqs4+lOu7TW/iz9FrKnQ/aYxxCBARlDVPmGIwk4EQCQhB/fsHP3c+2ZTPgdSDeU3Hd+q6pI8XTwchFWgydlurYAND5C3elbouMt8mlLo4pe6WwgtCtbmVOPc9A64Pof011Ac7ISZyvUt8A5mrIh6VKjSg7LTAit5e7FBty/TndvVR/eBD9PhumE7ulbZxJQzuK8iDQu5a0uQx43TOmW2nDozNr5ZYXX//azpfHh6k3CprMfOF9pClwTOj+A08+3ZZq8uBVHolBkcqV8JFSQzwrs3l2ASk+IA2iVzaYQCV1Xmt0HCBpy7iEf4W7SSWR5uSyWZT1BPE7HDK9+xIVTBW45XInU1M9JbTDLO3omJ6Qlrc+LzZBnqTR1i+xYKsIYNIJ4a8EmN0vcIR0LlMyXE2SI+QjF92tKLwJgPv2TL9PQE19hpPjKqKZ1q6uqkrjoAcaXTDoXLc3ivBvjN0k3Nna+9Rm8LjA8nOVTY9/HEezuZEkkF+2t/jP2/tRilDgsRTTIQu74BW5buHTZSFoFtFchaY5IFJOLuwP/I082JrWrOAuoWCyt4THb+6Zc/d+gO0mQEJxUmlV10YtAIUvlqJi7iJc3WD4Jic2sur4s7cbVB2lUyjjxQpkMLpmTxloB9K0y6yZ3KnS8tLiaAt8CBloDnhhvcTpvVq5YYYo5alCQ97Ihdiaauvn17npfNJsfD6jEcSbSx7wkF5y2GDGkbeiAk3tVZbEClAr0NVFsOgS5qMCTb7UwU0ipjMARm3cY2rYkz4UuKGIewiKj3sxe8CGTM07zDdWceuFhXmOhbgIbOjtnQMCd/m6LkHhl37/kYsr7cDoIxpr4YYgb7HSWJJR0RYeVVoQDupwUIYW9wRwTn+RUm1OkHZ7qCQasRGsf/yWsNruCq8ML9eJL2P1vgyxiKxdeL7bu/zTlp5mD0PnQuvjiI4CfP/3qs5S7BbWb02ezCTK3SY+21dal+3oKhR9iXjG7n5mHM+CsY93eAwT5EV3XoE8/J9ex6cxu09Ujz6VEHvXMVhUXJHWav1zEjgVlA0ijXiiC2Xs00/EnlEWX+dl8x/yDyp9iKTg99exiQsoGT5mF8BUr6CL57Y96nS6HhiwjSGBiwyZv6z+T9i2gbWbmSxqRiXypbnojSVjck0LHMoAm0KUCUCLhg/ROYK7VB926QaBxSxUrh2BlxGl76S4MbyHsJ1x2IiAtD+KNJ6dmeDAMT5Da8TQxysuhVNd6ARHlC6HtTnS3She6RNRx8ZWZmMHTfnOAVls/hyOewRrQFMy/kGHwlZyYyRUdaHq6Lc6BDch05EScuTFcRTEuMld3VzmLb2gd42rPdDGPAkgVuUPwqO2ntPb0tCek2WmKcf3DA9UkPQUuUuKiHd/xYqK9CP4IPLtPhdndF/IWCZCGlB9/voCX2UvSpDHjtLr9SJbeE05XW5ZwhXWGL3l/LKmoOKp3mUir9rKfbP/NYmq1RrDI4nbrBrixsrXr3ZcbOxGa3a96+UdOzpFoGOMUG3XU1u6JI3uhRl9+NT8G0LZcykmAcT5LNwvt/L9FF3I+gHZW4OF9/kD/WPGbrGo8mg+yt5SZgMGOt8BU6kOInUrlayjx4KwxW0qFtCei4OWtSwTPLtKI0dS3WSdUse9CHT+ded3e9lXoupbDrfPlcEde/E+CE3sAHVkht5upKGy8dIS+IoLs50DmGYgMvb4bs7120XxN/Pe26snVYrCfG7uQDJHWDHN2zN0pto9KF5YXrL4CgwUFHF0F+fOKdsPBiUqHO6TjzU2K3lO4kSUE6yFPyrJn4r3+g5VCKvV8sy3wTFv9nFIJbrqOyrsaUf0BE2ou77chvkybyQNJ1n65wDqmH8EeydTdujjV484juOEmeiAFtUk5Y0YotN/yoJ0F9M/+qowS5vduevsTQVsl7irMapReeNIhtL3z63b5mXFb7gCz6pV+14rQekbdIsdBYWgFnTzp7bRqgoYO+KZZg/eNJWUT39xvlyo5nhGaIZcNm7NgAti9MnTTKG2yzvrskRlYtVpnBIaT0biOZLY1hywER4GlkiSbe3fi1eYo2kLts8JKNW5YxyzhN28BulfH3qjt240OTA1GFsDiXadZWEIJpotygpsFess9wiFc8d/zvd7oG6loWLtIrp3WxUwIMJjniGqS6lQNkthgmQgqFShyZye/V0Tzdf0d80KGN2yo/Y9RROBlX3WXZ90s9D0Uiz2DMcZDqhwBqB7qHPe3DQ5n75vrWFRKlluyIcyKxIVxpoDJLBqtqP7853V13E4NL8f6SpyUq3jOP0mveWQKjL38VSYYFSU+aB82AIuZXmOWjMnH7LRSgfBZd/TLZh0VOyCwnO8uEMm88Q1Q4ChEtmADFSbT/DIhk7ZLQFM+mv6fku4OMXi+bjB8Q7RkVIZGaq9RtUEr4HbnuypD3oGT4vhn/aMRubgd/DnI2EP9gGByma6Y/CWPuqTHTGOrFHx022fkqei27QZ4HjYc6J/wrHpd3Gg55jw2jaW31Cn0a3nb4Js2jPYwjUE8DtwmnmHq8Ba25rpa0J9JipGfnZjLwO/z7cLkzObruvSZ2oFitCfwRzyZxzldnBQYNuMugrIOseAoggMvS8T13sByCWX/lvNc1+37gXrclOrzdz7wEB/C1wboSI3ps/DDjEpnfdd22dF3sKiE2sJQe31rAFXCd3x1c5+kdDpbWuxR7o8lhZSAsDV6LL2N76AkYqDpEw6BIHctwbvgtKKdXooDu3OGvpYNKFNatmFTyPvHQf5IzIlRo9Vmp4PEUcqbhfA+bZ2A9jn88f9fYILVYT+aGm8uDoBXBvKHLEzRQ6Cn5ufzjkh4cOwsSbL1/PkxObAX3c55nfVCdwF+eK8VG6B8WiAZUeSDUaDSoYrzjJujGnXSjPKl0OqBvBBAa9ZWGGqZyc+Ci2bThiDJO8LDoc/mjQ8uVl1cV62lAAwav0r7q0zwrjMlhMNEJEAVIIL7QleXAnX397f7qfjox+jyL+F1ZhQiHiD++gc9TDuBGyArK4V0TfISGfg8TXouiRV7X1bFyaHehHraQ2BJZmmQugUU6MhbmANb9PF2bfzsSZfjyeKEI39pWxyojMsawwcq96ReOlSsXBNEcINp2818WMzSEmE+HUykWpDfCoXcL0lUH7V/FmN1FaAyCxcQPEivDEJkjDiW5ww1sbWrixI0i3csI/rua6Ow974UfbcCFYlQrxGTcH4za118PGFj4GLzuHySpNDzUNmZjmAx8VglW9/xkzVNVBaBMtjTzjf8s4hfJR5OCLDwzcxQYaJKB2zgthwa8I8sT5SW2qELgvebD7N/xLXnZo7jz03Q4qbCi4uxCry/i0XrczRTg39joSTImYKyaQ9UGwRO0N2Pt9jNN/IZu6NhLyfxFgWbQTq+7FiRyRROgilFkTNjYQY920gTKhpLKUhftxriTvgflC0blPbr/Hcfpoe2sHQC0GEkYkZYEC/iQrBls77I0gvfagQgjyVy4x9XwkRpI2SEcQtp6wPvsvXx0XYNw7yn+oEM6jDhVd9u4DNvR8BTqou2rEN98rPYPu0GfLvyUqSVv8SqTg8xbQgCO68rEJSpzftmiCPq6IrS5mKEF0NCLRvrh3mtPZj7NnDp1SMpaSlD1p6OkUj85YOEsaO3zliCCZYVcjjR9e+daMmGhNNyVFnbQ2l2vSa95fk/J+pO7/J1AUITtGkZ3pqkudMpOQoj2/M1lzm1RP6FVifi5YVphVQejVjqPNqJP+hgDnlfllG9SLbZCnlOrGRHa35an8DH8kOMXc8U3JNHWwY1XbYp8OTu4X4n/T+XMrRbktbhNSdjxl+sC5usOSbRwwEP5DpWb58GIS5R7VQbPVDP17hbooyXk9X9zmOlJNOK17zYdPM7gYLsscHVCBF2BjQdVnhf8zIzkxto1+WlGwSw2V3tpe0HafIYXZu/FtWQs+YrUJrQS9JtAj0DzhI0azWTwVIVXSH+XLzxkl5HS2W6r1vbm5YC9Y0F+AZFadEPVx9ybTBkpziiOD3w7bP3SaBkW4mvKLcG+dGCDKIhu5vehqabMazz5pkLrmKlRtQMvlqVlMHVvK5xQmRi10/uYPXixzVYpb8kkXyFlhdi1sGmxtxPin2R84iXcq9US4U6amiRpaXHxhDX86d6KaxNqJp81bksMPGbZMyS6H5BRjhkV+dKHEBJwVPD/N7VGcOhBvVJrL0xJaRDHKM0AJCFq5Z9dBESNNf2ZzFhOZ2mKZSi+po+7KAfcZnyofHDiyBxI9+CkiKDHN4k+qgyd4eyLQWH9MG1C38oWF9RKuoqaQ2WNJslbgvqtmg00ey6YK1blUPz45qYAGfgA3dAOrSCEVmvYJAYwIsFvG59BrFbasP4G6KkcsR+W7a9j/p9mRnFEOt1wLF6GzGAm6ljO535lWMVR3nKAASORqj/1C/6SRceqgAAhmRBfsahAmDTjH3ZDBa5sanHReMousIuaflnBDqfMtlEiSd39kRNV3JJlzmtQM8fcqPTDtYTdUESIiwY4xkPD0wE+8DczF5x/gGrJFGRRcV5DfNzpL+ulu7nTQm5LJU1FLIjA4e9wzV1w6U4FG0uX7RQDr8GvC9GjmKSTzXDOMDyuHpQ5662QU2uuvXO4e4KdzrIO0fGuQnFKC/MEnjeq2FnbB2Wb/fweCCbGyYw9ar7sE7EdVbOOtYPouM8nHqbWlqEEhsa86/lytroFGTDnh1UCx3TW8egbJqx5xmpIo/JIfeJFcI+Zj4srhTva13SSQIaVvSbheagWfgYZvNFDUf6lkfGdj5lq4WjdusOvOIK+4h59nupqUf4HB+SzuTYdKnK8T0v6x+fXCGaPKpYCTU+wE9enQDFRrDLUpl55uyYCthNkvcsYe1nioG7lCnqctT3/K59CaoSzFRV+OKigmvFbMQRqXl5WVVRE1yLwKsaJuuADnoWHOxR62U89ShDQqjXttz9ASbQIMMli6jDORdRJTwlpLAyiPovibvgaeFL+ofNWttgUrp0DZC27Il6lrRsQ964U5UXjtYXTs90U5BTMFPlrEyuAJ+JWzi1wCf7pJNK9rzhtKYrBAJujBm3hSBiahGQdKAB8tB8nbcZ2dMubzP9rVnMXtpD/MLZeh84kSp5hXfHdFEV/aKtWNDo5t6dslykVKg0AQcb621qdpUQu+I7f+sKd9BvpimyCuA/s0xFLsEHqet0xbRXaK4DZabjIcQCIj1YCvYG0OxjlSOnuUDs1SE6F5Qep4eg5g2StR0kgV3b9NJrcoTyXYVVVhqmhobQfHqN1P3fgI/Zk/gWoURvPApMTcGyRoppD3GqsU7UwvY+D/i3KOh794+x+xy3NTTXI/6bpe5b/9WBqaYcblHS9igKrYtYkPvJDzAtqtPzT0GeK8DW3dIFG9r/4KwWJppWG/RVwv9uD3MxCUZQoHd6qxtwRgVoV0BMscqLQn6Fg8kOmOAybw+mHiXXTV1ajd7WtwnQEXWv6bXqvxcKQe1FJb+cIhE12OCbKOVHwJ8dffls3iHDNNs/DwORFXSZCLsBNGDffJ6BS8b7kR9nvvregpz4yz1KF4QugDDZHcgjvu+nZOuchGR3wuTRLsx57+PlIzLdZ26taLitkufPT1rUbSRwPDgu0PJXRL7A9TsFG18BVRrIuyuTOD0nIQWOECgtD78lkOHntUqxTxP6URcrxj/e/LRpeCSigbg0fEY6QvRrTJ8rh7tbsOpbvR50Ys/jtowq/SbUaCd9c5ib8+WyX2O8eEufuOh+BurqJamiPgEYWyV+CqXHgSPmz9gUQr5gFhLBZcWZerytEH+csuvL4yiEwxP7tUgJk4GsCXsrdtQsJhtPUDBEGw0kFrhwyP8Gk0054UY4jkdrQofv39sKnPo5kNTYbiaDw68rdfp58KMMH5V4Z1m/idTfDBFeJbB2wUSF9bwoJ1t5D37r23L32BEmfU0qmFZMGP/1nOqmVrmnPRSGo+MC8QorwT1yFBClZrBdjm2HGMcl0hjPayf/faxoIcsUzMb2CSTYmrsBUP/uHY/ce40Ag7T1TBiIrW2Ukc2GjkiOSEgRlRASdTapMWMSslFvEvMpIM//8Qduemv7gWBd77km0wJGL5xZ+6Y7pH58qhUeB6+v5nuqzhDYtOXz8wpY05jKAZe+vHOhe8fR9TZ8i/23p/KyaXCEHbeoOM9XJ3n9c/uddFrYiAn2/2g6ZDj+eFyJNfYEVeDyAaEXGPyHLNVSihpDVZHvVwPDkKINjjy1vDvJD8JA0B+iFb+mDEvl9cEm07lUx+/QEnJw7qu9Xz1NhuaIUSrLypOYIvTgWqXwjQyJl5YQUUrPNfaihr5V08UzqnoveGlp4a+4ujQT3prBa8xXa/FlAViPYDZGFtibjbM/3rDU/DyvON0zmtG6DXekbmZl9ESlEgIbpchDiSZKjxuoft9nYghD5sstNoayff8pk/dllXSQ+jewBWTfOdNKN0GaBTdemZuljm3WlRLJv1I0UKSXUb1mFnARD8/Fxa3vZRHpdVuHFUqmh7UsN7CnGothI+4TX04m4DU02wJEOavP7oerywKbqfi5YkjeMpcwxROlZeTY48684hxALwqoNEk1BHHK8PsTkgCXkhi65iVXVla0wrmiU3CSkFOW9V+U6eA6Sig5lxYqE8xTfIKb0nJpSPHO9qBREiAoz99NcoLBujL+xrJ1gsrFjrGTwnFKqPitvTVNFzKMprOo/cqzAtpzXNQVob6UiTT2297+iH6OiRijbT2dvkeTpOVq6+scQUoAVBEVk9hAyiyibP0LJt5s3D/1C8Jy/5CTcLcY9BV6CVPRUD2nrwqpzHKmtdr6cALzRTiZ/HfiDieK1H2IPFsTcVBq8LNfxyrr7uQNC5qVlfZRt1XMYsyX1yQdMxCYErOZvNKvgXo6Pl6IY9SKlhG8VGYVid+4bPAtBoMEs8+Q7S/o/mxAsNGN4DzIkaXgipZc0GhOIJn6DzTNKRpEtAPDp6307RPhlZ2dWzydRhLLTIctS+rNAQJpPru/i9AURmWRkTL2WCTMjuGD0N+s46LCune5Mk1WllgpNDeSEPeCWdbJcFCebElFVfuKSaf4/mjLIeMV6fideoVULF1Hbn42kKLrR852J+2j+5kvNldjhIVn4bVvNH8f+i2VpucwpgSjEoZ34thQLN09EYbnNewkJ/6Nqxqr2yOYFyHsDXxqZPe8WaNUs3l0K3OJIimPjPVKyw6wKFCajo7xSVHLiSSAU0rKFY2vKuIfxzTglk9R2VxlaYBmdUH9xm64zpDrglUqS4qvQy7IOHYd3IvfICyW+5iD3yfiFvl648cv9uTgKAGNAnCinXfNiabCAtcZsOcmSk04dYhRb+fI6J5IV5jNYGf8/9o1OFwhz9BzDL26UNVBR2q96vjIUhijqK/+sfEti5jsj1MwxLO8iGBaA0vIwl7plx2AIi/S0y0Cj1lBjZAaqmpGeVh2EumJER6ai7rldrRhuUji9oIocoln4+XdEA/qULzxex7EvLqTbcEPhKsM/PqsW+uKrnlhsGN9LjOJx6NV/ltzxrTMDqJLSkH4z5bFvvqeJaGl5XB13+m885Fhd5KQHwpf0ohRNaRXaPfO80snSurK5VWwByVM6J2UU8AHkaD0j0GxceKwYzWVsd4p0MZljUpM5UmL/1/YcLL6CbEVOn0SvKapVGXCFFdc9ufP0FerlKnSAxPdXuI4jCCE9lZDxbKj+Rx/LAYGnew4qtVq5oLNkUFPKbQzmWN6vRkwmxrZBacG7Sar6x/dUFVsixB7YSFRQJfgqleqSySQOVr1STZSmT8FGvpKRqDAkO4Rn0qhO6elwvKeSKOiIoe9wy9R++RhUt0G3sgNDnckN9nLeQsLGF2JqnPKygu54ew2SzNrfCaOSXL0VhFNBOpxmbr0jXhzHK7P420W+R3x+Izj2/i3xuuv2ZoTr/z0IH73N8S9s7gNr2gqcMz62JlrFrTQdYX2gGjrqN/5DxI7tYJA/dyTYcbCJLikra0mg4aQ2xtKNiFzyV9e1/WXg4v6vJmMvPvXCnUUOC9IBlb87/yQ4Zi6DL317u43WAReN8JTqqqpSdt3dVDUBS67QoIZKyZGOSspgui/GLJS62yWF6Q43YRGKGvNBatvUZZGUa+GbahamC2d44D7F7mNvD/069OTBqDpgBjM6CWfDGs2CZGQrGR6EXXLhKmVGuq5TknDbBgMQO6osb8J3AJNob35iGaTqwnVOlek1/2jFfA+SbpzrS4f5K26xpSOclFmRozDXmMHnv4yvppb6RW4k+ZWYMAdgyHkyOfBDer6G71B/BtznDZRHHQZFW9lZgMYD2UYAvivryMrFOwIAcXd/nheZKhFBcMvL9GoG1RL/pUZwduhV9+bJaId/8qpHeC6OfRAg+yy5wCcGEZgOyMK4iTH9mnMc6tgbWDJak+Rh/RCIlnzJDUNHkMlYtUIUjphfTxfpA+197ExKPfYh4GYxHpLsPW5cF8F9uiBd//yhmsJhW3hsp8pShj8eLVhjkQlhM5CPpzW2gkZq0hQ814UKLJm1lBlg0GgJ84hfrUkqZDtBFwLiwCyrGYZgzgdS/y2gN6WOBrr+ysDlCvvQz2FetgHkeWVX/UQkwADAtHYd3DG0qH916VzDviGJZFgHOgYrdylHplGocblPB+ejvdm5w2ClyKKOGH3DwDXShzzFIUSOOFba6VJdRfiiK8dhxgOPNmMZ60baoXoG8bybJ5LWwDOI2fBQ5+G5bQl1JBB2LecZfTshd/HN2ekCDqaZ0bR88m5GOGpYMgFaYYL0envmJs3shQUf4tLslCNpkd7AcsWq3huAIw7yBIJZ1qxh6r2+asCQ81V96tK2q1wqEYfp9fC3BFF8tQNW666Pm9yGScvlcaMMt0mLTKubFyGzPYchtnfwzz1K7ioUQeS+rsSfupAxjGtr0cZL6W1RG6yL6xyYbTmcHwlfr+1TpkKtCbFN+pIan1z+dhF7ebFwZHVGEpWhJjgjzBsUb36IdbqALGwYYwYXQ0N4VQ2aoPLUJJK/ijmZRDkmlY6Aj0zyS5e31AFY2keBBIZ8bgy3Stg0UhprpkJ3InigkInReZGfSAnN2bwOeM6wVuecJYH3JiPe+GYYJtNSNrFHGbsT/+w4els3pGcYtrl5v0LqPR4qSeZvvVOVVWUDbW0B2DH4ieBMbaL8jrUjCRHz1Z8qDVy7ERLjLF/QUZpsBsg6IT8Y7rK4jQHfiwJks4bPdZQZcJKHVAuuGlXW02amZmxqSBR/+tFGbkebzrIWBtmiUIWCrWOWpTXrmq6YGvc0gZS9CNZ5r+tFz8lfpKoceg0zS5OPkz+bD6EgKk44bCMiqOaXSwwGsUDKyVg3cZYak6O4uUfxat6EnjssJtUbjP3Xg1jsrjz+zDpeTaYUZoF+TEelvgi7P6nhn6TT77c8zn1n+lob3BfX1HDtxi0081KguQTNYGXjH5MaBhr0xkr6mgkRqTGERPpn154C9huZxyAEjWMCXuG6UDyrB4aYZGvu03Cf65L7wnvbiV0W9xmia2xDTaQt9+1jyQ7AeHZJThaCjyJJYGUF0FNb3xIUsWNneN0TBtAtQ1Ozub2wd4gM9Lb/AOCGtBVBsyALjn8zSHkbIQ9g+UKXVol9ft9jiSZi+ba8PDCjmnFaeg2VKhGb39+sVvxl/5vCcXl0WxsVX6xProZJz8TuqKQvGZPZFj+7WqcWguFYeQWjux1nrgsccgXLXmwttdQhAN7dbucJbCv9/CewoYR9PoHoDmu6eEEGwzJa33nPgMqHgOmI5BMA4kmEykeEfYN50wdd1kL6rJrsNyoQQ12/L7tEIJ5DzvJhtvmGPumo/tgyxnxcsYzwV/jwJFWO6/fMw3pONiOgvmOAyL6G1ED8qjb3q4MthzchxeeUm0AwHAZjeZ1AW3wBnhWxGjxZVYlwxoF7PU4DgMWTkDJEAN875dy5xPdH8m2YytHlzTjyikUn2HPCgIy7Iw4FjJ3S/8YvmTfPHnwBRoWE0aCqijYGZtaAmD6RqBpWt1cJU6S6GcTvPBbnvi7SJyxJMavSMmcWztnXphD4/KryzPfwMIrgbB2HU/tG97Vq3rtVGYH/nq+r9l37gQWi64JEpwTauameqKh8+glk5iyvP89UpdoiAJ4ton+bmOEPzI4qF148Sjx3fpcCECDwmeM6p693tDhuEV9HTWkDmaS9ho/nkX+O3StPfsTjDjMYxnE8g9lcaVivlaCNL6bwDkhMsPOoAcmrXQp+xeADDGZyxSkN7PyFpvxfCvzBnwZU5Kkn9SSZR3EGxele6HcxCu+P/f0B7QJH7qKptJqh3StdbkzKT5ZNhxhFDZ9Kt5pYfBQl4ZcoVjHcBs1RyQv3LK+xOJ7eXWXpqxDnyAqyDlKYKU980Q/fxQqAjCeaxgl54oXIx/gfBwrBM36o63Pcn1jeQlgXmE9FhconJceIUQWRiZ499xBeBthakOneku7xg+qviqAn1xbD/t3f8ME4iCe1nWMgkqK3dAIGSVHHfVWvNxGmxhiYK7F3jXeaPOm5YD52xaSfDpLnQk2USQXvVM6AIECjwXqSxeYnFj9jGZzrXQVMYjAah+23KLMoVIAtZSvJBqq3rDdrJZSAergf/h9yn9LpY9Oc0rx1jeWsBy+h/zKYJFW2vpu4pL++zXNwduA1XXaAtAXjLsIP90rdYQS0WREVS7S8eSihKOhBE8ACEpPjB2gD1kjsaTKYLgGpXfkYrT+524WSO73UlB+YO/qctWm7kKi8MygH3gMNvURDIZ+TjeeEYn2pH8fIVAQOI4Ng0P1An1xzA947Vd5LLiujNmLNwxmn73zX0hrqUCwa3VdPoXKX6f3jrRzL6+Ry9zRSVMCqpWIVxNpZaSXRAd/ZSAoEDDICr8qXcKi8CbpLYD/D8WK5vQz1A7waY/mACjorP36UsJ1G8UJ9O2ZT8QMUSEdI06cL9oDYB5wsb9tLGVbtEzmxn3shDqsnsej7gUOLVOeBYlz2X2reK2iHiiKQ9V3GwN4SSNAIKWNpWgM8uk655luwLwBZ2wTH3tpxgE0Zmq4k5VZ3xFP/Ndn8l5ogq9fXHe9hlzMNwaCwir+w8ZzixdgB90iQkuroXA4kr0t1l/WNvZ2Fv/NvUYvMv0sTEXUuuDA3qurpzVF0ZwZAaxEubz4CEXs2xc6VYlfWO1DhiH8EMM2O0t9HhPw9cC9tzjpLrR09fKdfLkHyZyBcSWV1oyJIYcNRc60K7mvZTPteksd0tfleR5e7XuTFPVroYXq0rC44PAbLigin8H87Hr3yN8tQiVt7FfeB7qNILJ0vYu2dd2DiJ5wayDoeCfyesxq7q69Bz3uBpj2h+63KzjXoU+CQ947Em0QFNi3oS+s53a7QVqdwM4pfKo4AZ4hrafZz3mkuGgAScE549ICMDJcLm0YwFPnD0Wr30JQhANgQRyPKMQwBhIcWElOpkF84GoOt6HSHkiUOY64bOEBpcMillKxYmH5vNApHALYZ/0cI3y24p/YGCjLupUUF6BoIlHzpOLoz0fqH+ozS0aBswy5iYB2eXKDbYPE/yv7Jbk/27xg3uqQUdniFqOsKDnL/Z37ELgTFc70N+ifCVr2pjUA8CBRI5XEwdeem7GwT0bW1pb8V33trlBuIErrUAM0kllmwTNgaBEON50Tz7n7cEMY17Go+VAyhhry9BiC/z0d4tLB2WUWNHz5Mk9GITLM7xWnYmaq/FWXa/UaOhblnzaQ/SEw2aZpj0orYBfxk9uCwQXSgZLtoccbir38C+XERy7JFR0zF2pUobhGln9O0zS+8YsF92eJh8sTiO+Y22vSGVcwDWDt44tTqr0W1CTpAiil4UTiNs9vXJoARuMMWWclHbsPQuOnedmAagqLC5hBIUr/6iiwy0qU8W68k5Z/A43x+AEsFpCxYTFZD09m5G6jB9iQZvbG4OXSky5GW2i3dqX9KKgzyo9JFxALxVLGj0VJ2XKH7kWhixcbscis9KuNrSyMwsi2sqG7jMdoKPXS2meashMffsJmu4+0EkbJ2SO9ffZ2YUyVDbI49BIdLVoLH8+e4v/dxn0dh1lim2IchO53ChK17oliJlHw0pH022lFjinUsB9PlyWd2dCWrrX0iCYk8UDKk3TYiLytd+aMWmfO4sTnlwVHDVQ+fL01gt14e6i03uxJKe9ic5fW76EfgkWnfS/XlJDAPlaWJg4nNEJhEBozGaqxLU1U5yhrtXgc8SdvSo1gQl/9cngGwi0VblspJ6+S4Px1DJzPWfjRXwJwBbZXlUGixiOR6e1IEeXwrhy34gBk//gl6uaSlk3JYs/zaGn17XMYNKROC6gyMBumqiKlpgaxKc6RiL/y5iSnhdZ2U3/iJizZcHyCaXsWwSASN7HDnySLxfDNwBoJ/YWY5UUmHujEgHkQHbcSQuuYUqvofad3t/EKZUv4Neqo6xdWg9BDxK5W5HfltG3uN48jEkMn/J0uYUGtmYP8MfR+Vw9jbLehn5HiCo23q+MhWE28DJTHtj6NCYKqMCptNvC/2bzvnzWs1RT/Wr1g27jiNbt83xz55O+ylC4w7newQqUduJawvcmOzmiHbHb+1JQdCH+wWYM65CNgzIS62BBE7xCwEPzVDABRx4t06WIr94OcTvoVtiy055Dc2JHf3+k5Df7lZVxX7TS8jN/2JhziLn9LXZMjgzC+qs27EviuiQH33qF7sTXFQB13EpUOGLHAFUybkOMA3CoUIkDLJNLwkuUKvPDEkACjs//6Y+2ru0JlGM2Ue0sFRwxJI3fRbXY6/P2n6sOsSFaFvnyceNw9actEFwG8wuLDrlSDcvd/rm5UsHKNYR4ORqLkIZW112VXD4NUA86PlbD2awihqaF5l1S2NAJO+ej+AP79RTYyl7ksffJGOMLakAEvZEnUzifo1+kfObSj/XdsiIJELbXl0iYUlzjDgXS6xTH0LQ184sLZowx97m9FVr+6rRMKIi6sUbvOoOPqjg9t3UoZJj/9p1lFQJizECRH+YHoSnH6lUjxVe8gHkQvE8s/TcIUjw7INmZBFWQTR4DPnrfVQiR48sXq2lGLK/RQfhOiMMRa6Kkj3KLGn9ceVAxzf+GPAmFakwcS/Ls5FtyL2MwOBpRtIBc61OTIZTVGC97EyC36zxj9WBcBYzxtY3mFI16j4LwQvMePZiDi1Fn2nD28sKFCf/9FCqCkkSG92302AduwOqCaR8oc2OdMuUbo9LqbHIuj22ZRR2/iCpV0Lj1Pd0moZzgdG2b92+cDHUEyvi9CDhVs31t5WzFDs8eFQSfXgbMqIuQhPxGmt6CGM+Ipg86e5lmHnBOJS9uPSWyTzgdnmDsA5fcJzecHOhoA96CJFYqQvv2RLsN97s3w202FhAoMR0F7Vy/7NOyMCzuYG1zMNHsxp6Nzi1kQxI6S52bQOGorrmLjmDkNFGz2cUFEIeVbe3zgUR7KCOcL8KBNko226S90FiyQadEpG2X4ZsREeFXt72TketAyfRbgWcbr3dOxSpF6Q3S79WWaCeArFbqc18H3RmzpFCYFlNPx+XQeu7421kSnAdEXXGT/IRCV+hrDL2yQ8WzyJR8frzilLOmXPHX96YSiL6XKtNPJDSmOdJLfsnQDzWXM9meebkZcbi6uRjoLx9E3SAbAAQq8AdaVAWYqkYi92vmCX3kVGd+n734cVXvz1asM6fOSE4GJAJs4Gz4sUDxWwJOAFqbQVN1pRSNgOLcr9umvvRSPFoa2Ckrx+xXsVSljzQXpxkopF6p5SPGAl51X3D4Kl876BAXfVFF8oU5LSm437fJ+4X+Xi5CAJu/81w2h10hqkOYmuYuarxbUc826thKSnSF40trAcSIXM96W1cu331sYud/Ed63UYvJo0ZDjCzvs2xMoIJzf/jrJj3Ooht1h3ve4LuXY8Cs1xmjFXXgsXGGQeiCW+qsJ/tGK5ywRx/9tag+wriBY+wr4H2v7zSGyhuI6+93uyovwpnPHlKbh0yvGOs1y/g8z7NJ6rrC7aw5aiZTT5xLuOqe60hr9zeJVdpp+mX+nZRyvLze7QV3xRzaiIrTLgxJLGLeWEdScvYR2nrGTgG5bXKLpdA4gLOFAlys/i1kNJaNiBnd6Jku/xef9FobS4xLMrqafN26MusXD+J1nFguKUtv4UlxGsVy1aBJNp8iXtaHmn7tQIE/oMqzOxreq/TP9lGPI7cdpMAgW0zFQG8KfF8N/5pO9Nc5RXioqyztkIZmAz4k3Vr6UqRoa/c51BDoKnVloK8DOnuwaxj+67NHgKHU4uD4TYgzHu52dD6+sCveCLFe2CUMv5CzcULqeQ3DfAVyNYfMkoh6Ohv9mtllV8uRxLIequYCGJyoAFbS8qkfz07ojswTDzlgeg8KUEWxR5QRxxxQi7SLI41sUhY3uHwmqmVZhmGQVQlqyu4Z1DiGTRAfAblZ2wQNSjjAr3g1OXo6bKCPrjg4urHsrnvt+jEMgrJYGt5umxTU7ovbCUsdhdzXgoxB88qFVNMT6aOxqWL0Crk+0E3nRZslFDZ/bm2x9ROaZDw9gDlwc3UpKHpRmvunXjb6G+0MCCzamHk75mwdL/Bh5Gi2cXKOpLROtKwZc4UzyahpgnGneJb8KSLspQslM8FoVEMroO3P2mtuk/ve8kBeR2mdZOrCIa7PoZSeOsP7K+hmWq8BfARxbEGU/3spiT5UL5a8cCNWRq1OCRTA0dtKp29TKDmjuoIdt8HeO75wPqJ+b+ous9HRUAFsGUdlBtExzxqfVPT9HSzqP3coJ4jmB8/Y0NAfuf6BcYntN3l/qN4uweZjEE97F46YlAdj5muaMlkSeSMfzR4mOjQ5B//BeEuA1RkPwajmtfI8yZGqs9jUrhRdyj7WWKKnPMdHksy5tARCbwOkwsyeSTJEW8wpoqVXloPejU2X3ma6fW56Rf1Gx6fm3J81mteo5YCdrjeYOCiLJ+2jmN8Lufdpgoz8HGNqKetrBvwR+NjQEo3FZpkOF4uVl74XXLQC4shvb8NW5vXoZ74mLZBPxhDO/ngv19rocq2ny+AnxrhETfPN7cB1h+JappWiAAovZ/xzZ3IMZ2lCjEaNwKv73ODF/xcg1ODr5wA7PPtfDxQnjDxD5p1PcK71hoE6dN9m8g2CfBxyHA858DrQwpgRZYsML6BMOvqgfq2xcyCZEhzUHjzTunfZq4IJjq8Pmpgk4gbBAsLuYDTS9dO0dOEhk/pmLuaZziF+m+yTDJB3+keV2OpPIjV9+4pyXQOQKsvY6jJl/NOrXrmuMsysuRI39xp0ccHpwjMBXCVdaCdLZ+u9hbpaBEYE+qAnHVOa/lsyCWtDa3cEWCiyqoisov7vcUDzIdhRSL6fWJ/mH7sHNv9fb7QIcZ2v15g+y2SVSpAe9pgYb3eOx11vAHD5RE3vbh3N7jmRqR8K3H6sxISgfVNEGwWHNCmML+cNz1+djz+fxf/dXONKz95Y98qsnR7fjv/H98PaZ99HdQxxuDuTKeBRueIiXiHkGkQzo2l81477xWEtvC4Ime3j3bkjYWHS0yr3scFdiLO7w0oVHz64xXhC6R13HN5IMAx1729U1KJjqsw9fUmV2S9IN1HnqgLckjWl4bBVrLbf834XS/jmHpL0GLg0mNlk5gIYUnRMBq85RQDYyaWUw1wnfoB/CAU0hHNolJ9ulp/rNHKnCx1N2RJpTxSab/qSIyV7tqVmXbp1r3iyxirQiv+DBfvNvz54KVOiZeFacVN+xiFW0kVT6+P4ACi2vKUdB+5Srzi6WwOxGW6vth18w6eOjUt5UdPBHPkvyT26jK6XregLzpznjU0BwHhfm6RnbKgPE1DSEK4rlzl4iBssKwgVZztoXxxFfYVDt2B/S1AzUPYzL/lCowy6fkvUcXJN/MU4BZ91AQ9WMEIS/ONfgmbUVZ8eJ3S1svVHuBDQUp1KK9aYntkHTTYDYooVuw8OsRlKoS1pRIekMzqOS87/vw/dRhdYEeU2rvZ9jiDGwadyKuSnIDlnVOL4O64kx2rmhJFkLawYHNP5Nk2mPVupnQgclbCr/vFFgXTrQWFPuu50O4DOo8ISL548lMB4I7B9+N0wXjkThUgn51MrZoL1XK3kqsjvikcHp7OQ4SRWqICshW/YLBtsw+WEbPLaPvxBsybvI7gmsDgIfuPZRUd7fmx5R5L1RG6jKc213NZgGS6CcRHBt37+hsyoljIGKPHQepjyfSecJrhLjXXxaGOaWdJx5uYdLGQ6JVh+nxXYLrwYtXgfJ+ZIcOVWw4gCgNCCga4WxQGhtbFdwycS/WyJwF1CNN4tFYKpGK4/4xfS4XcB6JeTxycVYeXDihNjGij2bJF0NrURQCUyQ53pY0W0OWkJCRIRvSRDkK6LmY8/5WTnnQCqigpmTaH3AWuR53P66jzdrytTh4/8ywqje2MbjrB1ZRryeW3V+o5B70FuOBHmuUPznnXQx13mdLv7mLgZE2UWbtP8PR0vu8pkW80wCydV6/6/Im3qgF1rTL4F4DC7hrsUtd24EjjPlfGJfHbURC50faQrs3qF3whtKyj2rTdG5uuLpIBtGWfOcGG1weslM4nA2t8ZS4pJR/+s+pGYVwnllMkreHbK/ZUPsRLSHpFEimBQV7CJSe/d5V4ZOSMl2riXjQKPLEztEKUkY5B2xxvw5Vqx5QKJpR35a1gVlbDmyAWkStLTC7aiuRkwcJRAImPKtqazje3D4N/r/+t38ARIrLB1NvN5CY7UomaFaBvQcsgN77ZMLuP3BfuKthD17eGRiMhPXrelbGYCxi6hDFW+sKna8aFXBhn81ohm6C3SWbL0tNPdQL6iR8iPLMFBTNoUADH1GT+mYlmqOz9GdoUazjQriOxOrO3BfdsV/ktmuAZYF2ov3zVJ6toN/qg8M7+3l4JM+ei6/8YiTy3aIzmonLSuX1KnLRgQ93v1zhzH8Gu17iHOqORqIn+GJg+UHjm5sPLH8FZNmRybbzzsvqr0UfXdqDbTkrGaQMUyyYKnDf18jJSGwp5Byym3lKQO3oBbFpWcfhw1IdGcmT7sf+a7aSN/QTziE/UaC1vLWrvG555uuC9xXrc5OM42vc60gkIMF5UWCk39N1vEalmKMQmK5uHcfMGCtq5BV1R6aTmYAYEPRI+qXX4dzVpKJHdzQvU0atsxag1EO51yj+f2A1EU6OlUXWaz6XM697s54tpoLcnrja7rr84GTgyiGbutSgzc/xt/RAn2gfE6ovuzPdIAQoup543ni5+3rnd8vNp5+JSCCQDrqt2brOtMgxKefl7+DBa2DPzrUFRzUYe30BtNMAMPDwkszRVwxCD5IYf0Al2WmDEhzfAZMdaySl97Fwb3quL4w/IDFjgV45ztR6/r/B6bzJnnHfzUPs1f60Aa2zT8lSPdNaMaz0+H3jKW0U0cfdK5NtKKSWbAKmjJnB4ctKamqF1SYOuMMX302zmUUTyWnwiDsz2ZUPrPuZRtSn1VghpZmlHVBGHkyRlUCkQUsHIB5HPXZvkkcWBKebtLV4JDw+4MJXFjgW3q2l2p3TBUf+U0cyqGEstUgH7u2DQHF+8cag3vVrACNx8ihetctEKt1wDo4SvRZ8fHFZQEgkfmcNPugtWmZN9eW6yVViYK1bmqU+di0IiA4WAvQKLAxl39NvWk1szUqgGrPQET6KdBPxX41Cl9hnpJZGY0y+ZKt4S2V2bifgvVC2infmEO69zFR5FduPEHd5bMUZJnIri8ePpCKMFM1peMmWxVLfckfvZYYS60Aq1sG22FTgYNQQ5i6wL9wN4HICSHSB053OvP1LcKCslCJSMcO9t2PTYG+/mMQFPk7+j06LX2DiFEexN/C5fgh19Iv3+eSli2AtNfV0efTXYMoOyqE2em1wi0SVgawKEQHO+WigXtJd0r9ivroTGIt/NdGOef/yV2XPOQ8j/cb36GKhYU8jdNWLEMiFQam4Mm5Spc9vnvRHZ6yzOYAS4MNqqhS++cFllykpKB0/fp4fpTOxB51GUNkCseC93q0iO7wSJ/cZF7iRkP6YFveAMamb7NTrcNJNTdzwg7Bzx8RzVImaocvN1KAC47PUgFB55qdrwMXzPt/ovAjx0GzUomZYdf8pyRfFpHCMtWPS/j5wKE99OxWM8lYXarXvqNv9D1+a4get8fPqJUwRLFXjrQX/K7jeHPNZrZNugWrDVxiQoeQPXU9NPuxk3UXMoQvFQFw+IHKOnitdiKISpOJev+wPD8md0hSue6ZqYFkIRb3qPdK7QH6vletVUgy1zZ2CKHgWxhZHc/EFCA8J5gSprjAuT/dOjJB8ZlFQ7Ej7c2Kggbf6Y293+yGKvunWS9tBRPSIo+E/GmaC07IDvGNtwDuT15e5UcZ9lhxmZ3sfql+QRJgpI+dlXD/6/19KI6JVpUrLcD8VUhtTu2EKnlcWeMBvYOxJP4E9jI+sEzt3ISuOJ7TlK0NySUJ3tCwkwXkN1ox5pAsUQzEPROfqd8E1fQbq+r5k62hbkPs00AUrU8JvF9jMW9X/ud7teLPeb0tJOOmFUL8iT3McChMGjnR/GGXb936N+jWoL3bzEwLYYwLxAL+cSybQIlr0DzrfC1eTbyynqyuAw4Nl0PoeRYaSxR1UVvPTvK/hzaB2TAT3NGZRlhCZxc6V1urPpAUXTY6m9lqL09aqt+XLXPzwLSYm9yyIaWRntIFMWwre0VumLETqmjGyqza75fDzT9OsE771tPLlIfL7WOhUFiddkrUOpRMDPDn4138S3bcpCpdaxZu9UTnyw+VC607WWKr+oWl2fQ0U3HCX5n1+DhllNvu8y1/OWjoqiZ/Rok4KH33Ug5+Lg5ZITyVyJ6JJ8YganK8Xa/kOzt5kp9Mlf6BhwkIerdv4C1ndV9rp0T4PZYTdv53/X0IRXHIdEo70ZZUz01ZQCr0kxq36WgFjOndjPsjtnE7VtgaUpzdOqhLE3+M0abZtavA/m7ATj9BzbPu2fESBIMoZ1ZgnDeJDmJYMxObgvnszOHaeho4Bb2kmWrO8Xm0yodiR2nxrbl4qQ+Fl/3YadXS4i9QYzBXIR+ECzTeFmgXqAntU9VPVh4nHOiE9bOT0z5+wn9KbhsV2ImfXoOhgvrk8Ou62me8b8Ixw/C0y8OPn5Iu8ppFjQz/9XSSWG75xovLAJTUS9CfO3ypC4DWgYrrRloh/xbO+ddSDwQLrH+6LbYCS7g3XMWsNn1RyDhn1g+hdqgyPSAqC6lNE/b8iANpP1rhWHTQGCHpKnmTa63w4d+vv51lCC76KhXGIQYJ/dDtWJTHU7G1/5RBwvBdVCpc2ra6OELwf/cfbd9vFBxT4k24h2ZPQFkE8stm3Zv62R+o4AVOjT314lFGj9pJGJH+DqZTA0X/yrdad57aXpJ0eZ1DZI7v9YKM3EwYP7l5XsRsYWamoI0nJCYy71MNFP4mudGqABtvCCcNJtlmZ+MhlbVXwVBVw3COhmjWQpX5wjTM+MIUulo+jaFilErEHEuQ4Qm7KprX+gcQDDZ5Puh96zMQz1hYFaLqQv7n/eQNUCusbAGSMhuYLRmKFinGFswkdFQxD1FJDEvj7CDCM2s9aiWsMWMq87HmYd56+JqehDulzYY8Hcg2hcX0UtDQ3ULWW87wu5RcDFX69kc/IKmD6+n9HNcQ7PyI16kYTMGHMs047s49iAuIkrybdFoK3rTDEb4K8A3/XbieLZziDsyYonLu/EpN5UruDtGboBbvgo6RTemL7HxCB4Lm2thSsdJ0oQqOmFKpHEHXc7g/NtIh/AHLNSQQgIjd6awWunZ15CH2vMBY6M5o8arT02qiAL3VXZutD8grtRCcJFHaEOek1okjJojdXBCI7bnrxuin7ftvg5ybod2jN1PCbZIl452Og+pjsszGWb8q8qvY8g6xIAkcBXQRBzWEhY+SKmK6Mds8j9OcHv66y82VYIOVqSYCJJ1b16EQco/lvDuEtanl4Fqrosx0LDjKWU6QBZ8lIrsv/ta7t5UUd4ECznK7ZOwaSMNkzjiWGUu2bW17k47PrsBiEx2PQ6FtyncufTS0SflEBleDIRndQzJyrZJX/rwfw63FGsSqJ769MrJ+pIddOX+Uw0ALZ3zzCntuQQIeeGQRd8HZy3h9Kw3rmU6fb3Kfi1Nybbjw9vCBSNBUnvMHPZ5km03XeMDHab+WBHm+BvLCzr3oA57BuXl8ugItBruPrCOFvzml8DGCNCTQrzY7HoTXTN41hqd09Y1XA2p7zsadoN3+KZdqpD0v2mZ75aK3HOtHPzEdSeBgl8NP1P4On4isSJ6wq74sm9WDztIMBnSD4b/2/n+3MsK88d+KNfR8B9dVBoSeBClvUmiN5ePF1EGjnJBCnwjBeqH91Ud/fwH5zOM8IUCQw7jGDmbEkDZ8VMvoNo8ZALFh6ThOFxNBaJRGggZpe7CJOtkwE/dX2AT/yiLemfWlNaePC7kaniFJcaPd98mfcnn8bC9qheMYibgI0m6TfJOC3FPWQ437EPWztpzoluNC+B0qjrGoTIkzglt+FtS87UpHfrrJ7HOSNBB7/KkGv3zZ+I3iNo5Y2b6p5U6DQbFn+X+FB9lXlPBJ2G4d5barBqJuJF9dyCWIKXjOHGsNZeXBUbO6pstyWLo3Xblrq3m9VkmtQevNXCmBgDA9G4Idw7Z5nVoAMtPOXy/W+LoCANDaM4vUUPkyCDLGqjAgdOqw+xyEwsfNxgOlWcwdQ11us5wHtQwaOAYcJ6p0XDGZX+ga3D+97gZuboBwmgjYtHlytYrUfrmPnHmfvKVNXPcvvCpEssQo4DYv1qUnnx07LSizw57P8NZbgiZD0O0c/KGst+EYVFWouVp/1GEyz+lvjJp668gugquL24PyUHqUyIrOhOgpwBYy9SyR760+hjh84/LwOXB5FhYtN2W/a4J3ZTGwrYmstFnGXFn2GUmAsqp3CXs6U4ShRlH/EGON/TrdY9p3k1EpEytOkk0zHB6xI/FHGzQRx40Q2iDW/E/wg9gptIEjPlsCGKPCWwuVpKzcUC1b3IVYuYEPYg/W+W+FekIoFZQTJk05fqVOeOd4vVxootb1WNtVpfHXQ+9l+TYd1MGaceGdeTXzAPBCeDWqPiSNsMwBFeYeldWcKflEqo/COiNBmTMZvuS5HUFD2tPwjKvLGGD1v0UTp5atmCm9+LeWJ4pT6hMhfgnLlS0ZEeyI9hxcIgziGr7T5f/CUP9alcDi68Az5drytQfCnkYVh95ncNZxXTgSVHqBx6sjSlilfdVIJ4Q6z03Nz1Vdul3oG0OiTPPEEL0jd92ZK+Ny4TyLNfqgMC8EGGF0JFGPGQVvEogV08eqoKV/N2CMG1SaB1C/n9WRJUFA5N3837dktG1hR03uPjsEUUh+s8bLT3tfWQATCsv7wSDm75bVSK4z6brFF/7zjjHP1nqaRJHJFwjMmuIcC2Qqhl2MxMIx0KenidhqigkP+IcsKkupEdLXXRflEsHCSH55PIB2ihxwf1RaKSkn7WC9VScnhcfJAPO8MlGn3Bx1+iWPAj7N2Dxnea+IL6yNVTDLg2RWY1TGrxWDGRJe0DFRrJoNK2HG7iwj7xYYtv/qD9mW+bNOtzrCSM4P8haFr3Zx9iLuwYD0os/CF2C0M6jBsx1FnAVLTP+lIZLg0E7beWiC6Vf6y/PYpdVwc8gSLe19jrCg9p1NnuH/Q+q/OTWDGPjdcJ6zHzOD8qQrtmP7Jm27uW36Q9ncWkNx7uwAK5xOVf7GJX6rbPjyYrF5rVox45WX6HMPhP/De9MdHZgC/3UucFa5jmQGy1EoUGkfJf6Bpz7yPlH2N6afVqL5zhKGSZRSf0U0k78hjIBYzQD3/DGIyjv0AXjHvxMWXdBHI5nDG3NFogNw/tASabkQ1oLinirPyB5Y6olDAFXmcSPfRnW85OTb73U9rgOz9QWvmkIwt7eCNpmScjllSSDtQ164x+lcfqNQKjDzUdEqYFXEBl3yHGSrDVMOXtjKUBJGoVgCIfDnNH3UeTIU6aiwf5D7UgViCBmE6JVx1dB2vTo4QO+4TMb9rvvv2yZsJHf4PzXQ9hRrtdETvR4//d0HRR8phVGqFBex/oe2j1egpSllYOEHzwvr1bC67gF7mX2xvvzG1T6jNk2gR5P1pmSAGSEVD/KgnYXpiwj4QGV7xc6vKdFkuRjQeC1lHxlbShEYqUkKdmS78Al9NyUGi/fzSNXrfTtre+/eNcm5ETpul2jvqHXx/1gPyVhl8YBd/25ConG6zOm7jj03MMqEdalfaF0dWKK0iMiSkdadLD4PCz85yfhxOgSbTMfKL7AsxdlnVNQ/wDJqWgw2jr6dNLKQMwMWa8LgUS+grbxODW1qnxqibkEJBXXRXG1eJTiD95UeKCT+chLIGp1uVU1wn+OhUPdBiCkAyHE6UAWV3g7mKmU/Z8hIALBnLgUACpSaSk85/6i8keLNzBYkVIzuqgLUpa0lO6wlIoHYkcO3G3P/iX2g4lpVp+M+Zfd9cz5x0IMbgJ65ESRam7C2HnJm7hw1DmAXasPTTxt1l1IBTQNXrJOL2PwCwGAbsKy+xwTGS+g2NN+LOK+JTDVM0RBAffyv7fuQCHCvLdmQij82Tx9+6Rpt8vklPMlz6nTgVOVACpGdRNAD+fDrHa1RCqClVjbV2xgc9Vcl9MFW/TV5NOvhswJIxDrw1iNq4BH6zvRB+PnZp7a5WU8gck5cPB1HJRer+xPXBImzUDEF2iRgP6YDWm9h/XJtvk8/VB0IJARuBN9oXZQIUsbx3y9f932u6pq3QQKiJ1vVPTQhlOWLsCcqmHvnJkUu1sEgC54886Uzy5FUX10TRIut5K4guI/0rzVUi6C3LkJkXk7SOq5gIwzmAzjEEyjVqx48kCgnpWDASZYD5OygbBHBA4+jeuJt6LevWLzFAeodS2X3Kh63l3DDv7kzRhdBevV9noBN3R70M3V/1hIRhl0Do3aaE1VwGbqtNRZNtNmZd+H6KL/5iEz8EFVwsfjkXS0JAH9jTFNsjMn4ve/4jYZjGFkFFiDC/GrqYT7S/6W9jBzRK61JDq1aSsosfZOny/qBMbQQ+n9u0j/+p1oAMo9aHJRLEI+0r8HJsJ3qKHYYS0zF6sm3PKUJ3Q/T4jsbz87R5uiUlD3AcOMvry8kvzeL3EGchruAV3kUCbXlE/IylkHXMtCJzQnmcQl21l1veFy9rcyTVhB120K7JnctTIWu1Zz/+ZuglmzG0U6OVi7ne/li5VyAJKcH3NuGCW12v5yfLHvxtO2od1YpS8TKcFx1URKAZk1dLaijGjkzeOnyBkLp5XpJdc4nuJRqO6BVofNzyijFR+X7sEEeAtdpxJJ+uyygHZA7xo5pAPCJPnMxpttdOFkPc/rFXA6/5ivgoD+I5t9lDhPhtd7KtKkbg38XVHyD35KtPC2t0rzQMhy12piF3bHNex+7J9nUHzqqvpc9kGu/grsnBDqqGCSrN4f9JJ0kn646A8bWa3D62pTCR27qdiMUn8L+NLpRsz2WWlRAEAZYkeMKI/1AehtOmh/j9CHcCfK7QaxGuRFk5eTFxCGCnK/te7RFoGR78euDc+cz9WhXKk5RfjsE5M+m+L9QKHjo7IqZP+MnrxPCE2bH+VeTHsQxMIf6fpdE4FZWWlaQ/M8xWqi1txdsMP3/PLQKa7u4igtX3/zIomweUK89XxkA/SvnBYQWjNVhGlZBybwAsYMLFXAq0OuoPaDfTI7tjiU0DmzKW/U4TUgitTXXjOA0sb/OvAwFCV++RCWcT++nXPzvWDjll36LgwmlmHiBY5TJAwUk8Vdg85G71Mvn77ml0+SulWXa+rlF0+xz7Ndc0ykldHLgT7+g6w5k9QgAhEaKWcSmdl/PFLONdmNw0C8HouWaK5CGAdh/GnmD01mAmQJCV37eYXb0MiKpGa2CZQxYqn/XxNW94gIdfjIFZzrTtXgfsZV/D8gXygm++ynjhW0gYUGOWkY/g/3e6RFmV73N9ApIrxmZ0Exjhalns3qaRNdtxgpkbeieIZQ0Hskoby8JWlQra0R8WUWUcluztW+zYUwIWGicN39fcxGl5PUVZXLils4tAV2GgUEmPNFMmXcw4sNmdNjuf/VOSPr3E81sm4R4/fpSaemSmGlxXvnSXOYaY51kdg8x1ziiJL/1E2Agu5TjpEryElS7WNX9EhkIAPoTzR92QgPmCF9b5N3nAqvFs8A6Kw+za8+a1dhZiLCpkFywyi5BVMWSV17ldfxp4h3s1UVF24pStEdm88n9w3mcUMDh6Pb4m8s4ECH4jGoZ0/Et7kQDKemxbokBv3nmi8Zj5nVR8q2jjdCbqE6I8FDfD1MdBy+pexi2ebP2biboAc55Ud0w11vrJutgbPCZXCLx6147gGuUjPY/yh1da7+h4vTGbSfFfpudfG1YP83tgl4i3+ZTX9oeGvXVj2z9GOSR9L0sCS6FtOBurzqvqKuaPHfps55R8stQMTzXTk/6HJBiTbaWHUfHgZ7isr3NkLouUGEX7a95uAyMWN+Z4uhvpqloIcRLHBXdqBTLUGMWew0YUaN8QJ1ABF6ilQYyMwB4bdPt/5LDzNk1fTSIu7LE2YGNaWz5QVkHaXzX7WQdAk2oS8sbokw9+TXZeQe12eYcRBoreZp3YwXYMKCcAlzLJczx6N/P4lkhnfspDmRURlic3WLT6Ht0OPXbEVdh01R/f1R8h7IoyXNOwJwG5lpMVkzOpcilRDPo5BgyLvvAe/K35CC8QSBTdyyZwPSfabMe1IJiGu6dLvLDE4T6DmoJfhCbXoFYsjChoHTBEkDWaUikdaisWssEyHYrnddSM3dM+zgmlhVzXjfdOWxMqXF/fWEACLSfbbEgCcPTf8688vHxEV64QutEVKhGO3HviJIb8dV4aYFnhEN3FcHBK4PA/p+ZToLwlj1YGVizDhu+RB5CIRTHqbtC2K0D2m+YB9ojdssIgXn513o3CG7I7lXW5RMyvuCN2HR9Ij2AuP5Sl9Jhr2k5+PGgKTlyPxOaVyhtJLGZ17vqEJwiUjRD1cnsl4K7YAlVtzPL0zB4Pdvq5/UpGNxc5e1icLNEeeueINGVsyGUcxpAQYuIyWR9WMYbeBrOaJteOeNO29ZdfZ3uSY988A6KqXLwYFxzy47K+ylK3YvA/ffn9hI/tmGU28tRJ5dC/xBkrbpsd7rw8rnfpmSzyy4dDODCPxEOxDW9J0sPpqWGjiOo+rpsh00ul1Bca0wLcbnwBksfyLqNqpnLayp9C/Kvq67QYOOyTIwOu1gj2ac37AJae3uCdeh6rq6/E0kXTQ5kIGzmHrP5FurWDE4hl9pKCmsxVvU0yaTIkqJ9pb3N+LQ6a1qA/9lQ9I+wd0hMAMcBKsbtoo7PxFikGrGImPde2Ovkoj01TjQe4u24mgMYtdyqU16Gq5O6otfPA14bU9gogMsyTBQEMOhLwLdOsRrHnxHTIHhXAwnpIlBTtauSuFCKpSaQIPvPZ8RZBver+eLTv+MhbWLO+ZTCZzpZkwMPutPCaL5gZnHERwKoMOyOdDklXgtLN/Yx2p8p4Be57G6fKOYPQLbagHrjiQ/AHvbs+ARuv+k4/ExzJsD6GEBnyZhhO4Q0n9WohdoPbc3D+azR28GTl5oz3W0KXhCeA9gBXHsxM6mqK+LtG2i9Me4ORe9QRCAiRD3iS0do0YawUdZ2kipVllNOQyDe3Qoj2aqg5BVKYk5Ndd5/WicPHcJxnO9u16WHsMqV64CncqIkjBkwHt8fjFsOproIDR57Z353SnZ8AKIam/rl8i2MQgFRb4BUaYKewt6VjNONEjQkDFigU2/f7eZKD8MN5hCx7FGY9W4YbO1qUQXqn051KKVBaTmFru5mKJAIQL9F+Zgizu6Id5YxiOjtcBKg9VUDDKvXJ9wtTITLII14Eafff+2vO+eklHUv+E8L193VRG9etXgV9gL/1FXoqmGFrzwCHos6j7SBwV2IYiDjeiuvKTw+AUMZ4Ljsvq0vr7JgdzUXGdcG5CN7KKpSNMO2fTWU/jHE4nBA8w5NzbpzcS1mP1U+37JurCBAE1Ng1NRRpXTWUyKP30YAkZ6je8thVuPL5vzfuN6fsu6/5lCRNMt+87IlFtZ4w4vO9ZnkpUM5v9Xli1TJZPtH8oOM58A5atLquPII15Wkh0A64Xi3hoRPbcAwSohd7DtpZgCJkvmtAsDHVKTD8O3WB+VDCURXeJq8P/YqlCV4KE1Rv+iIFHQQISCghLgFkkT5OpJMVts3FStN2v9z2q4SufHIxH9ZXqfOKFiECwaOPsXTdscpToNx3wnDVssv7WLvvMjDUT0WdrRxoALNsLUHZZ5a5ZhxAVWA6vs21TeV6SMnydPfua7K35lS9AZVDWSbM/K4cqUef369OLwASNZASl1a+FZ8f2h1WkgVkNhzsINMT6Y38rywsd5IOPdysvAaLntqw1thlD3EbKBrvgAf+UjTD2E+WUM4ESFpQt/IZDeOuLEaRUb+EVKnW5Ux3HB30GFyPivVVxwDm3JI3UtpaFn5AAU2Jkvs3WofZvQU8chWECeE1C1oztC9jNAFhdLkKDG6gvzYhR5kc4fitGxK7YhPRzbhig+Zw+0D6kXp1tP0MWuUpevkFO63Gw+v8z7arQVeDh89MSnNp8XVafcVdsF4XVmMpPuGW37Pr/CReZ4bxzGjkk8RAOkeuQazQD9HtL3+XXKtwz0zNWxNbh8mr4YQAuXBSP9GFCqHTpTeLOU5RxRr+H1+bbLfm+sKUgHX7hFraCveW+Pu1AKakBM3574K1FGK3vR/f7EQtpNoI89pVoUtMd6DV2ub7FHfEbp0bQaotGh+coXYGSYSGYsWFblIDVCqrJGa6NlSYoiae8+Q6Kp0KSrJK0IjDAZlfVudUwuPfiAV8ns0qgYWuBqANZH1JV1o8iQPyeBhevKt4YyEqegKb+YQb05g2yZ/CCAZU5+ZInwrwURek6CIPav4T2rN3/DjiGgWoB/wQwUYBs8ajvH+U7ip6IwP2ah5Yz2RPDkHAs1+RHWJlbISAgwI5SvXpbsJSCXACnl0IcAJnxH1ZadutM9t5m69cDRcAEQ2Hw40lFhYyLvBg6SqfKBOPZ5eYm/LTeHi4gI8FolBlziAth92LPBwUzzFI5t0sKU2828Ccb/QXIfsaj8v1msmSU43mGPP3uWzNAy9BK2+1SlpAOQVbGdN2y6DnRDj8psYnIwert45QEjwd8gMWcf+hoiC90OAA4VMcWNNp8dmQSEjo9CxM5dkfVuigdWzxZwxWy/pgUEjtLiGJ7LcnnSP5kJqxBnFyiqOu/k+lZalOFF12aQcUkfT42BCC9Goao5bDkFR/FJIWovSSPOSV03DHX9P3QgQfDugr/tS+oLp3ZtUhVPVBI7RdgWFBqSn71fe5WMI/H8iMh+b10X29rrHj7r09+szUu+VAc7mp029sUm67nxU5pmvvR7Fz0II8R4fy+9eza00xBikdLycJ7g40IYpXep9m8oQRRBplEkXJbDEDf65pV3YZw53hvPMObrOdlMlJZKdCXpc7OCqofrI2PM4SpgbUPIzXC3xP1ZA+uLZc+8aRGO73Fhd01Lb+m5egaHnL2vewxTg=="/>
  <p:tag name="MEKKOXMLTAGS" val="1"/>
</p:tagLst>
</file>

<file path=ppt/tags/tag4.xml><?xml version="1.0" encoding="utf-8"?>
<p:tagLst xmlns:a="http://schemas.openxmlformats.org/drawingml/2006/main" xmlns:r="http://schemas.openxmlformats.org/officeDocument/2006/relationships" xmlns:p="http://schemas.openxmlformats.org/presentationml/2006/main">
  <p:tag name="MEKKOCHARTIMAGE" val="FILL"/>
  <p:tag name="MEKKO" val="MekkoChart"/>
  <p:tag name="MEKKOSAVED" val="1"/>
  <p:tag name="MEKKOEXCEL6" val="False"/>
  <p:tag name="MEKKOEXCEL7" val="False"/>
  <p:tag name="MEKKOEXCEL8" val="False"/>
  <p:tag name="MEKKOXML1" val="4HooU0THZk28POP9trq+pbTvvzd/gcV8t56cq85kb3NDTsUhojRA0EsgEHHMH7oYP1SYpn09ysXVivguJdhTvfyVMsBLTGvcX7WPTor/CmXaIDw8QZnT3KVLgIkmA4yGe3IRofc58oivK/ctSK/A/HA845yfDizhbLaIFtK8KhsvJ6XFphTkcfv72XyRvk3InYdwrOZF2GHYGLv27NfNmu4Jquw7SRkfzEy6SRwJjBdpBYIMSubuWIdy/Gz56j8FmLVUthaeMum3CtkHGlEBYvUYB+kP7ozNNzwC3aA/ps6yIeTRTxFnkwJbux5M0HvfnLO4dQpvi/yoDDSRHCrdjE8CHOP1upF0EMe9DcguW96o3Mm+qGyxqv78uF09oXUJmCwOAF2WxJ6hsENDGMPqsGJCpHcaA0pdd4OTZNLLwcS14lRSH0GCN5mwUQDtz3Q22UtNTO84NtQsLwjAnyf4Vw2YNykCYH6dGYoxnttg8TazVkYc6p1jTjoshFHD0pqHsLnQJ++wUpcPibPI3s53DIgtzaR4HTEUjBYHTyX/vw0Fjq6rw2PcblKc2LM6qPq1+TbkAGZqRc14+Lz09mn1l8gF206yMYp3xzYQJ5nPfHzOGGa0kmi9V0+k6QeiJZdNyKp7CENxWXiveSGDiNJPODxtqiMOQst516NnTKTFc+ALszRi5HciN29e/MA/JdAKajm0j2+8e79fHigElDnPfDR5XgCSsWyKlf6YgcHUUyC/crvTKGSzJ5QPlRvhIl4O/Brnmhy4bXGW5JGJbtXxmZ3Ym4QTlIIrgBWYGrmxg+a/GBWkxlbOI9p2tU+5S+Dq5jCF9k+Yr/WPCI/qfhgS8pBqfHYEoXiLejAhXeP1n47QQgtRKYxDI47BITh4SeCD6zP4SzkwRfIlV99e1v05EcqlUStm1ikFCiWeEzwsZmdVNbGFJ5vkGOYNaI6PF9CXszDCpYHFRyrBo/kr4g5SA9W3qe0eKF1tGV8n2SjQVoAPXznadS1xAF5qovCES/nNbqZxWtqkUgfWbwDvKP2ScObtZnF1dihIx3JhKtfUT82vFqlCwuLpXPP41hgnRPv0SKvgFlEU6NYhUJ9OL/kMJvwol6AgPGnB5KIo0iU7WFww9AHE7rduMY7Zhac5hSsz1mLDRFxgOutFF8fi8tJ7ZdIVcTZ5auFQsXJLTF8ZGepF+1+ChTGdbcdW/XkYaWdmDdDxaB5liH5mCkulcGYkemhe/c6NDLLW828ZrbXKJQWU/fD6lzkKeDupAmvSCyGptFCLK8BZmDHh0NiUZVm1DPQRRnI3GVbubcPpwJyuhutZdGr4r4gD7EG6+e3T1axMB6y+8b1IOo9j5A69946yIl3ObJJ4gB8ebuB+NsjJeroeTRmACKolywsqNp+ARiCiTBM848ysDgqLbcozr/CvAdfReqc1YjH1Dg/CfIJLFrLSpdm5Ty+z1nqrqknIPSda160IEQqWu20oOXbQXUcgF9EDaN/3bTk3TPEZDpC4PKSTVYJPsp3cKpb+PNR8W/CJoZ9JrFx9Xn3EzEp/UOZ/3A6fzx2HIUZLvrIs5gHDLdA/2yct7n9PVKxhtGDdTUylztmpHREiz7ivgWWz95ENEZr/3tuiOkXgcAHoyA+Be9Vvw+3AAObHl0qdpOzxeogN5ZhyHMKk1W4I/qy0iKzCVU0XRaW8dN1PPkpLv6t0mSAoGPCv+WNsYqCjHLQ/qZKQ67wTQtGIVl7G/z6T124VKtTAlIfH5SkEngcBYh5iPC7JZIMdaR2YgvnQo9/s2t92nfYasmyiyZFOMwhgRuZSd+koOInLTiYdmRssqaxmQnX2Pj6AJXlaXlQd9uv4RYIyeHm5LE1sWlSOHJ475PCEuoPA/G0g6XQcKi+zbFeF7bL24MklmxdFsCyedPJZxki2trma+fatK3IE7ipdGoycVjutwQ3VYExDjSVBfh+0Qk6YeCQEOar3UVFZQDRfgOLzeS3D6gkrQjtz6lUh/HfrVFJT0u1qnUnRu4c3J6h+gL0bgESwUnjYeEoJC7YsRNl3/9BPn2ObAV/fUHnLdicfZlj/99rEcnAhJqQ9nXJiBpM/602mNdIjWCeCySKfLtAPIRaZtyM2KlqDX1gYMuVCnGWIztltfJjZhxnM2uLhhLvYVz9YvJY0n/RcPAFeXws9weSCpBHSxaKuQDhA+h1Fzasl2TyVElay8/0KLioFCIpxD2TyQELUg705euNI7JWN8yLRNkGd7bfrdCfjcczckwYAj/VKqkMNchKtQqG73c2a+0hMiznhBoqGSdiz3kHHBaK18h8lrsvwf2OcVL0aCUP2Pal0+UZPMkqPxHljSCplDMuob9bEK1+aFliSBoxksCcOjMOMou4iMuZh1MCqz6fdG1sg8T6SNdyqanzymwxDckm1jM2vHLmPMmxCKNFBPv1Y+DwrjCW351i8WnCZZqMHux8s8OC6bFHYg61+8L5dqziWyryDCVqKxjKX14+NJkO3CKKHdHYZvSRMfnkKFDSkZ7vz+e63VdzoOpBMZrHy8CifVUwnISlQirTZzjiqxbU8nIY5II71i0+omcb7L1mXguA0Cx5fZJ1rCADbUknh1HZlhMgvHrkGU1zTTz9H4K/Ka/AgjbiB5RMV9sZUtfVgaf8V2wneanBpkpfF2tJCm499QF1b3yae769vNlTjFKWdSOwZ7TJswUKm2eZhUfYUzcKfmTZLqWzu2Yx/A2xpw9mlkvneznmaD72SYfM25HBRESHQqjsH/81m0Xe6xQu2uZnh4Ub34hZmf0fsCHbwrr2E9tPwRuOEZ0WeUMoyVItdqME0v8bSZne2dzsRFTXuZRoaHL4x75iK5GgsmL8+1z43djMukSGdy7z1RSiNtmD8vFD0AYpJtAgv5HAmxE5PqRKYnFgq6Z6TPpdp1dhbnZYiVYshXDAf67zvUqZQHclf/faGJqyZMcoD0/FZiO1nIS/FjyPkU9UoNPOHBqHm/BiKn2WVps1cwiMDD1faZ6NOVfU50ksPqUjfp750/Vbl2JwlPkFlpZwkx+bALZkZ3ckjXWFEXL8t5dloMXzHwvsGNmgaHK58cIXQTBKyx7URa/ZQopzWO+cg8DxSoV0lBbxvbcnpKkSAjX9LLoxXoyJXnfPqRg8iQFY1jlckSbvLl9t/Z1DJhdKke2Uv5k8KMayvjd59dZejSTVKBg1Re265FvM+omeCAywhnLqK5Fo1qjayyM3iDxV0ZG82d45AKRZKcVT6y+9grPG0Cg4bEKCHLi2YWwkoA4mGskyv7nEdtcWqaurBhU5oHsq39oxOxIIOgUR9l8cLakYjpJ6PiKfRkxOhzwgGDWGeqG7TBgyCf5lGb18EI6ndhxci/tQfGt0BwBy5nllTSHGImt6OSYS7oqwz6bucUa6nGQo/ouimliihHNg8AeMF0cNPgDtWmHtF9Z4Uog6fz8ACW9z9flbYTplWudhqxz3bkHleutMM3QAA065JwXif0tRXRsnnw6WXJmHOdQx246+nH4O5BBc03MC1RSH4VtnNoPPIvG5AnY2yTSfbc14KMNjp3TShdjDrfwAx04C7j2BubMN9bmKKxJZ0jWeNCzLbFVs7wtMak0ABxR4iRCcGPo9Vv8VSiV9UDXCfjk1BKX++DkbPKkTqv7T49nKfrs7jl33jpVV9UOUeXnaf0dYYxdb4MP+Fq7ZSe+P3pTRGzcmwyB6XO2bsdLqUIhEIg0NqRBysgOv5mRD1FkJ5c0Uvn4kW27oUYQCWD5feSqiIc6eCLdRjF3NgmTFRH1SIOrqgD9rGALgq9JwypC+1kOjGWhG6cQcv78St1qBpQUWKUkYp75VSYLtW9dFYJf6C121mLp1sjOBq1KiqtAkHBhPsa5bk6AA+P5hRmcXLeI4UrmjUjpZEHJGKkDjHUnGCNxJMq1Dy+oEnCAXj2GvMGFZT6zztyzjQkEzj0m0qeNtH8GFiuJ4TakfI5DO5SqRWoNA733ITrFuBhKJ6inKuCoTJK9LF1wXeDhImGXXSyMErCOOQUxHCMMaNciM4FR00WIhAwDh+Yvn084ARp01a3B2ndjQitcJ/gObxqa1SRraBFAiS/742/KSBB3PfDhLyf7KGcN8UDlqJke5QBE9E264bY5He/Qht0h9MDEhxXGqLf6d1o60oh6gWGQAbU42XgwNfp+AO+zTkHIdIIUNWGoC3Ri7PIasV99ljrA4b/XKbHgQtpMyVZig0YuPj2IiYcjiCMvWcy7rwR3OW7JoTpZIvhM/R3aOmdXO8wW/pRW9n9X03BOsay/5Xj6V0Pp2YomDzrk0zb4ymYIl3rCcS4jGGqi3CR2NC0OGSX4EajnuUc1jwbKNS1T31EuXUXteO18EbnX3O0G4iuhw+yOdFgkSaDgQxXM/j/Y3jMmivBdO37LTJDHRoMxiLqoVL2IgNjw550xnphdY0NVd5FaPUtoOeZPxDfmreuJ45QSd11267YWT8o/hqMp5cJSNuA0hyc9LURYOzC/DDSt1UoyADv1YvT0qTGltDJLYDsyaeC5INtNfYo7PleV4tDz4ihikXCwb7SYjnpjt5ikqiyLkgV7iuq6Kvtx9J/s8olfKoj5fVziHpez5OJdrFc19h5uMRRta6Ce0IU91XCSGrkYKNbdD4jdPZncD25i5DGDmNaJBGjh4IlfL380Cu56MmFeZvdrFVfBDPw41dPaSMVC1EhVv/AMo8nrbk67NI3d36fl+PQRIWsvzxNoKkpPKkrdc0bHNZGQSQTNDWPy3PtyqvWtfMQ3PsiZmS//5Za+hsuKUXvaK/NHuR3am9JIoc3S7TvaMowWoEkK8z4AmI+A3TH7J3M56kqARKLocNKFz/CxKWyPc6IYE/t+PNZtcQx4yF67ELGt0lRZ2njN5tsNg5dqvGe8Nio9/yg+XVwQJ+8ZuPY9fOQWfXHzz0HR9Qv6MFGH+sTuJABnVwXkCHVgiqPk4YrsYvCjyv7mneKLEAheuLpM2chiO8CVCbFYRgPENY/lgpTdme1OOb5vpJOh0OoF6+5+PPSgq3Tc/zyHS6baoeW+gxXbzCuPoGCFRWXY2KUN81OqNPFE2TK9xYL84i3HzTvn2LWGLuYV4osowNivKqOBa1C/mTn2kbFqaTyaFQyy1akkszCHZdUR+HEFrH5WclT5gv4FdIz/VjafTdRJ6U8IHSZBX1MF7gtlnw+BCPqrcEN+5Q7Jips4LQaWVh3jsjIwRcrdOYY/CD6XlemhWz5RC8DK54lBJOSg3yNoUfJD/2J+gWIDPXx3NLnTRfDPQKFNT6p1NcOWfJfUjEUGg1fg8BpaJEwcMOMRFASq4dmiwCGI5tYmrpSrdO5FldOWRZCMpZKgdoOhSEl2n2BH2JZ5BGJWV2whqflCU5XXm07lPc7bc5LOb5Sy/dbxjFR+k6fXyZW+2rsX85GLJFXSO+c2CxEJdLCA9RCVqponZtAij7iD3dwmpf2qnQMiTAaOEI3LRa3p2soL6+AyPBeQWXuv4ffo/iGizUFH4Kpds5Ht5Gaw6/AfCUklurmYZFSPP7OTEpWfBrXODzDz88O7HFRoBW9bfkbBVX95pm/jRvAfsXQYKoB2KN2qFlhuINHuc41OybKbzRs/TomcCulCNBnXIJyEwmWKqkDSSYpnQSMWqLU+nBxGbVzBaIWzE+EojmeDFEWQNt0m+QLg7DO7Gq84JAWMyJFrIM4vDHwQq37rxLejOuRuY419pJosR+V+WBfof4ALlL+QIErmrinphIS1N2zdQninlUGiEXjepooJAXDVAjb98LrcJRoyWJEnWOtEFCNvHLuH5yQQwTHduGbRYzyvRbN1owCtqxVmfQoCSZpqaBhYhDiKSTtIf3l65LwdF43ChLkhekMm7dHwIjtVBUk3Ubwc5d1C8XjhSsOWIKtf/XlR/oE6J9CJQlrhDSfa0kXFwkoCNBbZ0/zyg1GboKRIdpCo6hxrFkAt3CwaEdPDBuZVlDhyI3yAMb2T22HwbYRp1mcLQkt3BzjJ5JVSK+qOBc0GnxrOhCXiDPn0pOqtKz0ie9RV/MuDZDSnyMrIOlxRzDUEarKkT8bzPQ/OqNUSqnDu661eGFSkYYqj++c38TFMr2yR4DfcN+E8rHvG7C5qlraWOSEe2OZp+kLJShBsgtgoColNxR87OI1TNWIiIG4XGw8ZgArqCwYYm4iloPvyFZ2TX1Qz1ytQAMiCVa8+Mbp5oJ7d4IoXKP7mpIBF+Pu3L6Adf4jeNT4AVcFowA61oRNEtxvpzbHWqK816XoZkHJPPtnH4To8TZdGIiP/iR+ksUvV63p5RKUmR8DPh2dwmw7N8q1V6OFoIjHLvYYHez1AtV3JgluBBne+akkhZu7caLBeMLEnGR1i+GcUVd36J8vfZdawRxBixX+5JqewusRWhaxg8dzCTqJ3Kj06vDpwYRzIUYpolbDopqxldvpP3VEaQAatsrgNQry0rw6U4k1Zd2tI3jbdmtdjaQ8sgtmgpFslO0pihINYhwbs3I71FBTe6Y2xBMs0FGRfx5QEKNqhcwWu+VP5Sj5d0dE6qUr8ayXC3FWWfqSmRcbxz4zhTViTfOlSogwfq2u8nDWcR4tcR9KcgFBhDDGhoCS9xQgb/LAOlRAGuNogv6ms/GcWfcdf4OhOdoTuaTT2K0DbjkgpbYACSwio7fobken5dJ71B8SsvnnS9WP/gK+freFWtdioMELUs6sOnWDPe5MSpOM9sf5R0O7gMXki88NXpOghepkg3lrpZC9GLPmVkdr58Ryh+UpsVK+2dUrOkBwWfEEVAOXrFqGOjdN5v+K8XOKS5AhhdqpcA7qdS89ugZvxXFRmSSN0FY5JXIH0YL6NvIuNmi7k2c0nMw38yhsXfWzcui6+D1rpab+BiMzKPjbNtv26hYLricfhzc25r9av8I1BjKK9QoPuGNav0ivHvi3Qir3O3SJ/bT+zMGEUA5rWMZm0fizv5/68/eBkX9tOj3qm8PlCnCSGcKgvay0Yqg8QFtcYZSCLC6EuVc3h4xbbeuvbsEAONhwSLE99kG8tQUMo+KZDIQqqTV7luZFiYVTVDg37dj4mQUDgi1CYKKUnjjExw6ytJvJ7kQ54zapiSeNeRJ7mfi09bqSoTRvsznW2O3r5ncQJxbYIjXwrTdRoEwQrNrzbpbK45GQIzHNzv2B4e8Q3tR/IS5U9jDVFdroE7+8jspdbVkUmDxgDtubMi9C/MbwhcN4xiVOFheyPFjEplnE4jMucOnA+RahY+UoHewRxMNWCJLbRrYchjod2vMfyh+ttc/HY/diLS71Z+Wun7gQtkzlOSul2vrkV3EK1gsv0XRRgeJTwyNEyDUe+JJlrmJ91qQjxeiP/l6Qyw1c9ihJio1ZmLk/h6zAK+1uzZUDP+vcs6Ru9c8ABoBf03BG56cTDsvZVD6SLe5a2InnNssV2VBKRfQLMVfUdxLy0O3u6OE2L7LmwEzKkF74atCGBr4k4U1ldLxym7r93fiRNkWfuWpUPq3paWsSBtpvTlvz4/xeBoERUa1VtKHwHT77IklHaOp7FBTPAYLxvXzgmwZZKevTUzLXGBlGvXg90BkX8clFefDyBggb31FNYQ6QFeap7TIQcsqjzDpO+q6stUoShfKQkV2VkYGS2qv0FU8H76q6RETllC1mZaOaLfSNFjKhiDRKiHhlHlKITKXZPkvYrfkLxYL0o9oleR2CYhoZO2WDE1XAzdEh7LgBxm0FloVkufZV4LJ0QmBkFCiozwot1tZDCAg6dBsYzv6iIpBpicqHS2hagDUVLUycv1plVoliNvbBC+uDgo568Y0TIRbD0t8LvxY+gj43y7CzErHj50N6/u1eKBGTlCngMITpxWtr9V8NYlfYHieDRuxMLNFedzIxOXyLO2Hh+9u4RUZ/muw+8O/fCmYrXrUn7C0Mw4hto4kMyX8Y4aRCBMRvg0n8fRVqYpTLC/9AjPJXUBqlxtcnYbJ4lLt6DU4/LC2mKb0Jk477TGipzjPeRm63+dnsI5RrdvRG8ATgzxJYjDnpiFRsUHxixI5hR/X4ydKT1249gzYnxdOd7ypyRWFXhjmJP++zDFKiU4lMBqmPYbIL/kQvNKAJr3s9P7R9GxoF5FtLdpT+pF8Y1lX9b/BEroEA3VR6NnOUnVdabTInLzKLYl0W6Dun463o0meGZO44mF3ru4gpdX0WIFrw04gH9Eq41QYZZj55TOjwrra9dhsg7327KdxP35jNDr/PypWJrAJQHfPIRl4UfD0/RbNqrxVluBodSfxLY+/4bAbKl3Mz7C9m+eqWDImyIYSlZzdg3HkiH+1hwue5qt1Zt9Uvhf3dULqXDzJ4UhBeFs5A1tNhsfO5HoEyjfXczvSBXpjgNYPJxHn4f7IGRcv+2xlfCKV6gIn5j5tPaYROe/p0r6EtDRzHSQ3+deEnCNo/w4rYxtYjJybGicJXrjtD3e+RAH9m6OYGNOs+TfDkwe+xKUFJVd+NwuNZtbBzYZrKKoxB3L+Ov3Jip4LsvzAbKG/W55Sb/vLdfh0Pme7Do5YK8eREEdoRVUjB4eSLD9Zxri9GhWXae92ei3rRb2YwH44X556y+FbWVGsjenLk1MlO9o5C/BpchoaS+cJ7y1kmNFWxFevwoRTjg+GcwwQi1CwOecGTZObKGiP4qwmR2/FtdzHf21m/0pgsA19a2wejLA0jxlq0ZjkDEEF9adY5ZxGOEPvNB5ymD+P+7Vp1GSAHrOsA1Ai5LdDApey79y9cATIaHM0p30GmYJfKKMQwo0WpIotxntGZEeqWwY26MtJSorqxk4zFEz4nrk+kV6UXCblYD9u8tWwO3ZyoFdo/m9KBcJghvC5K2VlZiJghJVCq4QOlDd2WGxRYdG1QoJ+rWbTSEytI5vbN+b21kWw4l5Vc/oUZqjK5U1ZYY9AMt5kaDT609E7CxpDLA65FZI7cYxD9X8wKrkOGS/Ze+xY7IrzyCskuV/3yobKilvSTQJLQNtFBE+gquxVayyGgfFhnRTKZO3ReclKHTEIWc+QIYjOba4LQGIZmseId9UgyZhU3u3HsQW+GMMPg/EOVjrU6CzFAZ79isZzC2B0KHRAsWk0B8fzCDVdwwujZ1ij+X3veJ+f6pNzxf+RAS2f9nGu7LhnACWdu0Ep64sDscPxgpT/UUBYrfC1Pz2BxHuJfeZ+whu6pXB3Ra2PaxwhwcYUi/8yL+f2Kwss3L/PJ19Wt1UBp0ydL5HdC1mTnGC48RM/kUQ3qsBhlWrwDAxPCJoPSKbLjNJCjz22HJTwsLNJcMVjtDZxZs20P3pRGLUzcVu95plDRbIruHZYM9iTamA2W7/KLH8BKRRX5HEBDDODtXppF57lwN6VrcyUoE1oVf+Jh79lLS7VBor555K7MVa8sRq9SaGbiYuEjbYXc1NGveBWTQegK9i+T+xdNCr5PQJuVFSwrwiTS9ehZQzTp2pvWqidjiO+XjoQJUAYvOu9oenPrlK3Q9axS+pf0GdqF+ZIVTrFEE8e5vkTD5vqg5f63lexFttM3Dm8VT4Hi/38RZzneq0uomJkaCMlCoTuHVgiiADxwJzoiFJ6ymDvarWgLzGD4mQg0Ea7W5s8vdZjb1r04vQbUGd5V2LtjFGQEjvbTDQvDkuBKIdIClHQEyciC4BVQ02POgfsPxWMTcBLwg05oXpEW1DiobGJsiaF3dGSyWMTrvDoxg1blEndZFnyU1OnziHsU9YlfTPVfMEhAWPkTzZdIvaoc0VhmbmvhYsLS8qLyuS5Obe9oFTNJRkBD7Pq3+Go2aMiTfrBlhDacQteKgOFdMghuHzm3vV0PqOLfJMDG57tC6CCE4O2wy8c408wnvXgnDOhLy9vw4YZcYY//ZemOrqVITf5X8jBEzeg8VBkZM65WKXo9V13yUgx+IQzFXRMIHTJwpeyJMgjbErPl2bcMsOO60cYJuAl9YwZWQurbgG9tPBWgpUFCM34Szs5ldwFKv0G5zZdVMazUTpTOYBQXudXAfVhBkCcw1Nkuc/aRu2df4rgdXVySKI09vv7JldHwmSe+3cNhxmFh4SJZprueio2FTeInxyOQGOmg6JdC3w7/yZYjBiOmBDGGetvBYku5rd2SFRMmJ1KYId/UZx8+ejTfy5U1ABGKyfGV08ehNmTJ61xAJrAv205yacU1VeZM7eTtVbn+91TsQMCD9ZHqtBFCfMRz7gtj6fDlEjZxEwnfptzIW1kzD3ceT+vKsrYQQ5p+vArnoq3+jiIQBEf1BRbwZqUnL76Nq3IucCYkmk+0JlrxvhVEA63zpMVEdeXcVXMQlFl1Z7zxsEggKawArT0VNmkxnpWVC9/6YRRXj484eIY5rZeOq0fy4ee7YnX97fzppTWl8Ra+popES10+8yt3lnlSQr2GdiXHUbxwOJyFp8DJsq57UboGFTtTsnP+k8O6XyFeTvqkrwccQItnGWlvXO3iookTAi6gB7ZRac0oP9Ehp6MdekNOhH3pZsKNPgR6orn6T61iRbWA9k0z3Z0Lq8W7rN8XD3X/IW1IYmqUidhLYVgZyuXvZ+VMZf5O7dtxOS48KoZJP6t9un4Yuusa+wUBMOSvXliWHpvyq7Xz88D4TMq5w9KIdC9TWUfTSdnmW7U3x/sNvSSEno/m7wPNPF/WfIuWg3vslpjFiWreik1jOjvhKjKaWYDBkyxqKiDCILOeO9kJmw8pB+KsfzYXF5qIyJHRDR8LorRJM0L4A1knWEN2CBPnb57QMiHg5fR9it1CmuzUyn1BC3wonUghgNgNbB/JQNUgrZ5Zx3/YJbcO/XezOeqNnb1GKzbD05xiCjrSNb1+hTA4DAY7kouCZUCZJyaUkSAhKFQuIizjKN7+04DQ9SbfQLdACTIY6yFDDWsr14bQSrJt7YZML+EM3yvCuuEA96pI74QJwfS7DmPrnFchp/oGmQYfuzhpL150vH1q/qhDLsWh/43o/CR+y50OPpEpimBW3elaTEAanMNRyLzkH0nJc0LJBrnxtzM/KkZnNTE2Q/vCFfAlMTNI2VsQhJN98cfiEdOcxtN854OiLMGIajQgIDqSfqtVr5ThVEjmPLnX1uxE6zWNV93njReiYuWkAHw8E8UQgWKxsh65zTeTKPHq+a24FNNQ5vneup8Q5cdQdwXeLSkadpxuUjyY0AtP2KPzRAuszh1kZ9sAyj7xs/uS2GLU3k8+N2Bfy1qxyRYrZwFYIWrxkOl9N50oqt7cBmG7V77+uKkRdsH9PNXGDbON8wAhQHSO/TAWxstdyQtYptEoVAr5mZDrVOIO4MoJEBtG1fqQj1xDknx9PFDTll1HXca+FGKGcsJ4wxyx/RJm/BE4ihGBCiy3YRHOjoAzDEgA2EbmLc0E1YFhFF94Wj4shLXPRlWx8Wl+k0k6ohXndUJH6avcOMAYZbC1Hknnp0YMhQTApq8GIMm76dEn3pd0/ADzpkc7E91LdWlTwjOKNK11cJbYTGZpRlUZkDbDGJj7Ku9hIPtEUE7pbAcnGOTSaFU2wvCtkx8i2Dc74vZlT7b4x56+mpjCCYtnn2692a+t9RNHj8L6ON08j45wWxqEbfTe2dYyguNLnMLHgFkpEXTXoyJN/QQ9UVEyGMFVl1gJcOp86OFannh59MfjMLpePYhRhUGUSRs609lGW3RjET8VKBTn0I6dOMzbQU8UzkfovU0uMJGYereMjL1lPJO9qcNcACVJpjlO4TM7lXo7S/UdEQ8vXWpTRWml5+yPHmzkCBdze4m8f0g/IeszfqHcFNvim/4vWAZ3RVt+fedIN+qvhPYZuNbBAS1OAE7pwu3R5pPyC5ij3j8zKK578zjKCgd4OjjPPW0UM+eulV1Ki4Z40cYBgzoIV1lw6kRGI1oKqh/yoWnd64tvSESFO3OxDF2j0Wdtqg4Y0x1j6p9ePZ10bLD5DU2bPjVObAiOaTIEh2GIuRScpiAjK2lN5LiDFqVYsUrtkayUcbCjI8En4YzQy9nBnMKt32ihic3/O/irA8dTxh5zBh/FbsojpMxeBJSC87ECcehGVaOQ6nZncRf7ef+F7DS3L+vIKrDE//pTuScbAXHwRWP1YPejBt1JwThUaBCYjgF83wPssRfIr+zbcNmDXeMmk3h1bTFRrkrh/2G2ucfE/a9WinbjwiCRPI1736KE/Z9vx9FuPYBShopYWMH/G3UiNToiTq+tWmC1srfja59+DMSNbLEouChGioaz1pQk/M8karoNvBdo/SsoCdK5t3Nwa9yD6TmGp3EyzVpl5sS4u465A+e4oIxqK0sjoCR5mvGdJtcFNkMvXdIMym/sLyEk5fSD/UdniJDYnswBInF/xvkYw+/9ZZj9S6hcqM/aRp8cZzsfIbIsqagOVWcR2Op/LhRMDi60nynV1zFlWoskkrBsVJXgyhXmiM9Vx+AJNV9+w8NO8HHlrsUeAh6BgwuDbzJVoxEndCWhvO2jPCuLNZ89YuAPF2SHhI1nyhdd6OmkC9PMr1N3Rb7w6+OWeXhcpXL7xOhbFI5ZCswCz+RA3ckzj1549yFT0vx38anGCKyG8iWs0y4CxRFjTPm1HfGig/3IONZI8TVUKGCB2svfaHoTZjsnMf/87q6MSJ8OWXiT9IGhs93w0jFTNpYfExHnp3pON9XN70pbo3RhxhSo5sNeHjruBqiq72ouGHtRco4rehPjziDhW724paU4MUk0ThUqmedtm27wfa1ihR8avgrBJf7YeFKY3AjQMlE1XF8lMNzR1cb1XE6AXnvnKa/227UA4Ru5vUFQSfvjF6tzeqy2/Fnolhe7IigaxnuTFNkD6ayS24n+457aJeSTvhs5IEXX3SNGtu3yrnHo0DxiiT98zIce4upJxWWUgjb7JNbJEinWfOZMNpLm1yPjkYXDnk2YYeNbvaqwr3eh17rtCN9BoF13xZmyJGhR3GO5Dud7PsH/TMOdj20zo7EYbk72BBwao/wsvpwi9PnM6OoNaZaZ+Xploqnz+2VY2gcjr+1wtbcAMlNEkaqmlndc9Wd2VQIxWUc25TqDyJPycI0Oz3rdEXQDackvkSZwZskc/65WTJI1r2vmi+unS0dp8AZZaOcTqV6P/6vkbaPKhPg54RxSHhiJ2GLuUYmCGnsxbwjhDBWGPpHhjQBcUvNCHaRtePTbn9YJVCkqpHEQVEZmz+UhSY3WDPx94n1zEruTyH3BMqspUx9SUcmKs2jRsa3n1RVYOtlXdgXK2hcKD5luBDC4WHgTP60MWCbNS342iFRFsWKQK/ZKZtS+kjd4lK3PCul4axyfT7sCw3t+2Q+mQmuJthEBYcbNyP3Pxee0qs9S+qYY50k9MqVnCk9ZTceFSrtgr1SP7e5WfNKU8kIaihgo9pKt46bOYpeibYzor/iAPal95vPNzCBpZEr6C8oCj5YmuGIkUfPCZEL5hfhwGiQg+DQRQpgO4LQ1sgpUu2ArY5tZ3moMI56qVkl/1ssoCycAuIaYCEAUdbS4amDr6iyGJghwfwiaB49qr7HX04jSIFabgQ0kJ7oiQ0+LYIGojZhMvbbvO1jSlzDN/Qnd+JAHOjI3Yo4ei3VBwCDEtsCc/P/6geMSSiWsCJilJcDgc9dTFXmJzRkda0Px8P2zZOxYDlrKy9Eh/7vs9m1TNJfHrGrhHutXh/qOGMtUoutK2VcI/fsBz6QvRfZWpZ5aJutV7JjElb8u/duMNw+yIrkex6uhW1Qtbh093fSW93Ir/egYg9MfPpXarQywxyrMvikII197srFtcYPFhYO73bIoVuTNmDqEqiuCZi54z5Ccko7reJL+ousgMM/ntgXOkUy9j3+kJWE4GrwBpiSdjY52lpKS8569Zcjk8M0iVlpXxRSyJNoIn3QaL94GnpHKaA3BHGVh/cjGdxYtCjcVaUCNOh8h8AhCCGE0Eb4XFgM/2dow3adezlSkLLzl+tvVHliceOVPFWI5veY2TSLmqjX9HEtrzPdjy8HYv4wSrqF/Ik94Za6T5pw2c9tJdaOm2J4F0BVOiqBLIRdQTRHrBc9sIo6u7JBq0OFQbZJEVYheWfKacG94jei4zF49zVj4ZwczFnaaWlkpe/865sNMx1GB+4hr2XFg7G5pK3NlV0CW0QqpNEs2GBDsIO75afKeukP1Zh/uE2FyWKxl8FolHxnbuKLSdf9KLGZTphNF4baZce99kQuLWNJuBZcKiZI4ovzeJoSvLDBvQqlqKPDH3YLNIuIeFO0GkuWXlrJfMiHm9mjsaFBhGBBw4I1gbxp6Tn2HuTI7sVClGcg7+rVOCzEZG3zdIzdMecKXjfM5hbZ8XJQBYMjy208JFvVj+iKuxgGYZM6SD5YUeV8nXgYfKHXY4Gs70qtqEo7S0aIzAoeQKDkCJiG62KxDAKRyyEyInJ+S+q6L/zA2fOOBTKUsHJ5mlnhFGyNoATyrV9LuvzTav8t0tcm9cpdxzn2JIySQFcoD52K5rZnoUwvXzi8728mgd6781sii9mK8Kqw1Ye7sa1KBpX/Q3/XdqprWfr+zkIZgZV6NNo/pUrvAH9UO+md0GTAMNGC2Mk1RQf/BcOLQQA5O5H0rzZ7qsDwQG2EUwNKwcbr7xb2bhET9zwVChPHZYWdLktI0drEWvHE0W1mXb45iaNIRa3etcXwBCP1J6yDaYdOgLaiP9FhKkYlKwyo4b9UTLcZcPF6qtTjdGMwfHOz38aRDmBLGgwSpTbIkF2uW++ugg41wQTGdhNX19vhhE9j0hIuTBA+GX6SxpC+9xlyKexb7XYvu+yymU0eQlL21uAOZCl25ynCZo+JOqHghbY845V8ZNt8a8fkVlk0NgzNLO+LiMH7Tahcy1nrEMjbrSiThCDlyjt3z1DBjzKV+5kYTKqeiuftPBiEuu5J5G65XgMsAFwmMUV6JTLW45uMJF4CJHbsIhnW2lUCA/4psCn5FkGU4S1lUrt0tR9Ye7EFMJJG1ZgwLCstUZYzQTx3GxrjC08LWf6Yke9cV1f+w1UXcF5szdorGjWhI14EsCO3W1E4+7mZre8xdzmfyuBV2J3nt3XW4ul5txwZBlcaCPeaaZTXR0u5Z3xhgmJ5MDZmeYxOoPT2VqfzIEiTc5HrNovZ7/m8DZVnP7ZDopegAKacVhHcDSv0qPJdDwvy6OWyhfbRM14oN+TCtAcPi3TBzBdPuFg3KlVJ4D2PJN6YwV00aSBJxxXNAY7OOyUhaqf4MrXgUP5t5irh9RCjk6bb50uPeXAIj7YA4t+p37iPDAJ1uNfR+aD70sfOUN29PN91pCVIAc+C9m/EcdcolsvfTiEPwKfESkoHBa/DJWK7LvmauC14bP50TU3xpR7dkjis7ca86/o+qhbR+OzX5ivM73Lute/cxaK3TwJkdXcxsVZqCCOsXpDiFg7hEbCMqnJVtHyWAi/Vwz8APo041MahOCjYSL+EwJsvsFVdUe/tYXT/f8K2tA4521YEMhiXIvAD8qDR+AOYDJNJl6y0ldgqmVripO4IRFFprNgcfDHBStBJnXCmiEWnj/Z3zuGRiTGeXglIHMR2ZgWgnfd4sdu6ggcbDgAHTXdEYwIBgtv8HxCw+y1lE65f0RuhOq0ELX0hOJOY/nWRhCQBPfIH08Hf9FNDOvaHqQWncStswnjdEpIpSiYOtNvQ0kp4F8a9KipQM5hmNZ4asEoGja/oo9FbPJodvRcDOJnbbQ3DOekyKL327i5xIE/3jM+aDxVp+zP7AZmrQToEXXCXM65WBz+8z8x6yh5l9h8mjB8vcwchJBzSkuwX/G0kOG5S7yet1j2B3waG7ekRd4F0KyMoeC+ys2mYxNPwqLHFuRH+clcDmtqxrWLksCurUn+YvGswp+4o6ntKE0u3HgpTmKRw1q9nuYShDSQSAHuNId73TyIYsJNNVRnlrlhfdBWIC9bClwbGx6mikrJh2yzjSvn0yVdyZdIJEaLDseBCvaRE51pglbdt4UbYGiyL2eBE2XT8Cz4jNDQVZBy8+RVJPS4ow9dUVFGoR11FbTN1JExT0WA8fbNpTSs6z+6DEkYg+0BHXjVUy9Duh7q4UGIwWTr2f0CKHifM9bwRE7tN9wrTM/3qg3/gY5aZOyvQ7lkD4RBfBdnOEaIUcGKK+SDR0AQEyyZaRZHB7tTMFIGNsBcHl5n1JBBJoUTXBZi1y1nNXLvfhDWl5ma0pyVUfBZDim/WFk1IA/Pz57FQrW7DFCFsYaxc3vSYiLLayIL9rtYkSe/jcizsajwToXKSUeWRh8N9/2YoHV0LVeFq5uFobouHZvBtsNsZqqVQnsylpUJuITTbfMjEimCDiJo01LvXs85cZ65wLFClwh6EteSL947TFMHK74y5O3M65wqdP5B7ll85p8msRqDplqej7QnQdPrgHFT/T74aX2sSIAHABJcbublgTVSvUJvmHrzdLFv8osLgvABXIqD8xpD1QXIfPeRhNtig5BRgFz1lYVpW/Bx/B4KqS2dvkI8V9S/WXXqGsZNEK5mxrTcQKN3JNoScQCcxhJqEz9sjRsv98n4OO1ky1FL2dN4RflEGZGV61qdlHyyvPYqUwqxjmm15k2wVShdmonUrbHD4kI/WEngFvEHOv/PceVIpTN2X1GOnAHVQ3hcVcY2pj8/0OKITg26r47AQ9QPxJMjPCRmzv30UqcsA/5KrTKPvUHb+v9YWgU8T3L/hClKY5CDN02IOcbD/Ug/bd0RWfJVEKCNBn5fVovxF1MSwAryLx+k2AHWdRg9WZm+fGU8KzLU0SMysoqWP5ntfwbObv3frjr4GiOKHfDca78rOrUo4T/0+OsJf94eoBasAjcIxpQufbANoeFxd+1wHceM+qUzy+SQSJ4FieYU8hpkul/VBNYDE9Lw5XlKUCsilbrMLUwg2vBAFsQQmuDq+4AbXYkHNlKeTFN+Cj7t+t+uXw+hMN8NnrCJ/+6jwUGN/sjlCJYvsr8lxxyKJodFxvv5djmEXcFx42bbe8xYEnBRZx51icR8Bx28NUn6M3hrjJQbAg4fg7seKlVcjqEO008V5Zy0n912NJVPEwwQ/ztKZOs0HfXupfKCsbeelR11trgXvRX8H1ihog02XmDzs/kgZbrWvmftz0mnSXym3OKpZH7wJXhjsvVDs8f0wgyhENXcAOnP06oqLXS9wwxRCwV/BR5+UrmESxAYfMr4BL+MQgR4WeAtVf/BW+T8Etfng9IoPzTYDWwfNOJfxCdjcrEmKPDH3+luprAaW5MsE3nkiXqykff9KpMsOmzWuxex/7c2ws3GsfhkEnwGhozbI6EX8hdsnMzVrGXJT7wu4iioSAttV70ahZi3J3LMW77zC4XAt/f6ABHayfWJ627mGwfurxZSqxmTk9b/0vfweDuQ4y6MGGJQpMTqFQaKr/2lQztWY0tvNsx388fadPC9Y5Az1h6hMD74dfmfnnyCT9WnJPKb9a9+XlhEOkRlpXQbjJ2IJUQ7qFQjUQ2bEb2jZ17IdcJMT3dTplnh2+Y9AzVf1rb6niieORMz3uIYT20BJ14/EbQya0PCmZFYQ+DmfuXOWdwk2+iVYYfXu1Z7lYCFkHDRpjiYDnybEPi1uZJLdsa7RTpQBvmn1I/sM7QKAzxfQV/f3JiHNCb91Y8Dpq1eXiZn440OYYmV38DcNo8sKPiBDA972b4Cf8cT8uVac5kIY7dRWsE7B2ttPkEfdOo/CweipMcVmYPk29LYGGn67DRJ7jm1IK8tNrPZPXKkgbR/qCGhzJnXcS0Dkn6MFuXUOQDHNeDaPuGJl7Td3XKiaEDpIdxUQwRV/r4m0Nk+Z0oEJAt7Bgc5LK9G1FmwfGqvRG3rQrB304JlnKNq2O/YfiTWnboIKCrMnUeiamsC+WN/t/Up9WB+VYbWOHIjwSBZ3PvlDSIKWwpthol4YnSQ/JTz3q20iyswOiEaVL12SJf4UfqAlP5dI7MNE5bRPtrRmy0MBmW2YeYQkfqPvx7mHRRVNBZwRW4MDb1pfwbJjaLuMl9HXEh1nc3VKnxWQ9Ns5WBC7/MhkKEjv+sy5CXI+qNKHanKVj1KweH9Rx4WLGOdjpo8IWAG9xHpDbYB8OeMp5r7gzoGySRm1+bvrnuz8FlHVOdMiYIQpSPOVhFwST5ZQDitPROuH8Kja52aFyWtoEx2XgA1+JOIMYkvluYg4mecv/OHdzpg1QPY66wtY6+PDINVoKS4gTQMF8/9WaWLdnqIklJOztybqqVGjITPBGjBtWQPbR49qf3+Ixgk7dn33/UBuOrfNVgMLS3JKPLRGoQFM5rFiMSoXNdjhKM/9FRlPry4zNeM741guDBOGAW71KGkvfz2s6uqmEZyD6WlxjQNYYu2PpQdBtgqIG+ttXvSX2sq+RXMRPe59qZq5XdpWrc1x7Th66Byq1b7EzVEl3E2YbAbum8Hzgqo6ZBywd46spep+4Uj+fawdrxchoH2+T+DG8wQgu8YKThx26Ivhe8XpBJ/F1jiwpFPUC7tfefgd+Qm8ZKZ3waD+IaDm+8pJ5/+V3cYbrSYNSUWrWzPbh9V/Pe+NWd1FByEs4LRrgip0I0Zi0mn7V5szBw+shVMepE/JICC9TasllIN+N4OFvUVxRs+fCaYWjk8L+0DMYHf4F4yV8EUtEgjZ6Z7GuCwQRDouRuzCErb2rOejffNIsGUlqWSffCF1i44sKsRlD/gfQ3JdoGqZGECdWBpsd/CNr4JIbEW6SwYxURA+p4w+0+abGDdplPAbL5Ammjfc1Vki8xyhxXJPPsM0INtKSuIPVkRsKktSHiGbp0KUUPh7ouVwBZx+Hbxp6N6mzkOQK8joNHPXGFza9mQv/Ks9m/PddClPwfADGydk/KYMfKyJkIuGyLalcDuMhNd9g6s12zVfd9HPBVN1d2KBDWTVs94+EAhMq+nrXHr+dXiJ+UJbRy/TNoVKKqlD/1Zyl955Zi0ir2FfW/UzpOMUbbINmumC5aiUcRGnQv/PfFhhApSHXpKNifdj1qN6ic5PfAwCwBPI40xGknUD5r/J92YCI4C3hrRTS5bcIBZAK771GV4FM03FQ0yKRMBdfShEwgWTdFUT2JRUw/X1Nawpcilliz74n0qmCiW/gtbqmLbf21DDVIAlAw3fbYGq74Lz9uumWFdhLnw4wp4YMFfXtS9+L0jQpkcYn0VFpLnZY8sjmz0P+pOjHwCgksmOdfd81plUMGDJWgWKb+VjN0/nN1D/SSErH5+ih5g/mxU0oyysJWcL8gTK2hYgq6+DyX+H6sId7Vkyu77qz0FEcaNOME4WIjIZKtsnaZacFtKub703bTi8ZGLzgi2Zq+h6xmlM1t4QbWU/Xn28yMDuDJuLbmlm4m2Zw7LGZJ2K8+e8HKJKIqJU1NNKSW0HgAlkJIBUw0jHM4HjShZzKq+x6rHsn+b9qMCMNHBLdqQyzVadDeMlujmurxHcmoIB0y8uNaTHgtOcuDz5DiLWjHrXGBGXJOWy0l0HXeTyUny0QgWYQeeaaHeCfSj/aq/1PE2smHNX5WSSsrCI4NpgE0Oikgs0l1YFCTCkZgvliNa7LDrBXb+OmxvOx6RCyAGFpDExAlZud50UIwHGLf8M399dJvDuu3PI1RKCE6fJvT6e39UBvQvZcf13rLgxMx/0ullpiPhila7rubwqUBHy3KSkMPbDRmm89Ehlmq6ZmKtQKckLLpSYi/6RSpUSwu6M4VHg11DcJiYMoLoZbRTsJ+vxa4EPCLJb6ACmEOWvHsDijFe7tYZsNRZY0GYFFYbuov0BnGH7lWZzuHAzOSLL+uZYKsk86pu4gloFe6qh9WmmwNN+XyCOpRBY5WuS+VAn9xpLvCQoLhyqgGl9oAO5OAgyduYR4o0Fa+82GuDk72ZpSEotm35CQqA68R5iOCGAZlo5DT0V1xCQBpDe0EDBeZ43vd8B0APQApBs2S/F12s/dGH2FCMWGv8UOiAAmPaHyqqn/8SqKe6NxzbZ1p/b98NOD2Sscu38KCeHbdaPs32UN0kQ3b6LldhM77b2qc6fAk+IWc4GlBxIWSXK0cB9UqjXyUO3c9cDyUJciUbUvhpnq8Pd146U4A2wIXWvr6TiCZyCD+ek/d+aNffJTE06IOKnJWVg49/iHtWoXsO2ab5UNCwFo+Lr/lkkk9O6hsVUZfrvpqxEO7jeVwUDmPCo5s4HidUu11sAamTUQvyqD6G4Fh6BPO2Kt2Qw28fp2NZcR47C0eLLmiHntPXoHiIXl10XIm+SR3rxT7GefZsDHNoMiUjKGqRObb3VD08zwUfAQh5PfwI54KgCo3dIHF8hzZFVBJ8QAHCYpwcy6OTz7gq82U5JCOxFv/EFGe7zMMT/oU9mICJgif/L4rRcNVQk1AnYU9iW3XzC8mFS/0KfhjSB6XrTqi7wt9Du4i45u8Fft6804m37qvZiw4nRD1wF4vOD3h4nShnWNnxEyfIcaWHoQoYlbiu2XWin+U6/eHADAXAsSDSSEwfmKhBo6GB43zJ1FwGOAIJTa1/9a934NCqqufM0wH59tGgUAnyEE113cN+dqtLpRg/bTyawXNGqGdRthG+Hs4HbkXFn+OSsv0nRa2j6TnqHsiQsuzNUDGTlMyZC6sQBN95JpIL4f6XTMx6KkORyxUXFmv8rhlAsMlBaSl3UbwW0r0JRAstMlT0G4aPN5Bsifk0n1wVqw+3ltAtD6NfAD9nGSjdURO0bTeeRBNfjiQMyIqDCnZ25ymqHI8AvGXmwlS6DXjLBYcXHiYORizgR39v5ial/1P6Ljv3vaYm0CdJYNK4nZI2teO15SSlubjfdPm0ebDj6QEGo9iT19A7LXRFeX5AUWC91WA7iRakAFB6iHQNkvGCr+lWiqJ0ZQOtXNweezbzbh+rNAV8+QOa24TOv/7v0UM3Upfuw+ebAepyYKhl2NJYj17sGSDZDju5iRiwPJ2UIQo3yi2Zc96T+jfEbJMPzYWuuuraPEe26BXeWOQ8bhwLBNph0L8XlexQ+tQblEvSMum75q5TQ5mI9/wPQe/6BD/Aug0jtebJJSDY3+1BtK75ci0ftGtDHAkvBC4c8/oauNAs2geMJwBXOoaWJOeQgXhRB4HHg0+paxZar+MK65In88NfMx/sCsoCxk+XT/NLVrGNeqP960/I5JzeW6TmilGcIOqLh7bgM7+Uowjd1oK1VEWbGFcXRSWSvgPRHc5F3Bl1ekctIhV5pLRmowVuu612vhdP45Sugw8VrYiJ/4795SFRvJkioOzIUStoX1uUIr3/a/EYUHWs9Er+x6BzSDMVzujvVKlrMyVEi1UJdDC1T5Y7E9ZoPF5CnnQwGqrvTjGR6rcWoOmVvxC373pJIhMXohLwbPiQe154Ie7CwqrezvFDuHieO74lJYWY7Oqm0naCuh19ktcBDACtEYOcYPeWhpQKnb+zt67bLasqrx8Atlsf/lYTm43qE6oqq1vzntONq9c96+QRanzGYp8QLTduxjbA64Hu3nSIy5ypWNCebYhK2afYgNywkHmjMk14xjoYzcmUgyacJ6JkQDR8h50PZjEZUKzEtVuPk1mz6GQND56tK326KsuKNJXXZ5xPtMGdNp35pIsSt29VU4fYcbarTqrhsirXbC6J8/nvkIGF4ij/bpEPDf1S+SWD8DL4tHRREPXZl9ekPrgMHjzcJGyn1SAgtEZkzPCRsmgXHhfKsps4y+aeu9KnkE7FiYlCaxoDxGD4O6i6eXU4Z27zvH0+JM+OgPd2cYAT9lCaZCSezBLAXZaV12q7wWx4Doc7VEz/ToeJoscKQE/0n+VqO7lRaglVbOakULnuTMPvQKFwHmn4yv9eqYoARvJ8j5sG7nX8xrc+MidCevt4ZliRPUmJ4+dq3wh+59CtvilrswO2dDc6BDv5Sf59GGYoi6RxK+L4Qh/SxmuMWNzL4mCzISJDzA4Azep4cm0sfHnAZDEg+90Uvky9Mi/p7OqOjeah5zL3g8Lb9H8zhPIgkxQswtPX9crJ2eVe8rSC7jZSfq1S9sOd053+Ep2c7gcFMKpyo5QGEvvRypfrMTsxbTeDrTOpKXPa3ihuMprcIPwieec2kARZMYRExIe+f9+0Xc5r6Ww720VbDXKE4W5TaaUlFpBdSDRT+zkF5c1DcT+0mHZaC6sO5rsEbfbG7VOPE6JiQZEvoOPjdW3nQfjVeJmhFXRrOGs2g+0urMQNn51NHoIyrJAQQxSI0wT6sc79DYYv42JPTzXxCew6K/sfuyZEZT812TTimpOHACuvAinYt+QPqJTO+C/uQ4ONewQRnsbibGd/hEHzjwtsHYYL5zgtFfO2Q5n7MYr9ff5Mzauhxm+SXcvyRLdncGX8AnER9dT3+cd/6RS9aEeAq3Yq+oZO4M95o7TScASl93kFuXGzsEykXC3qvt4W5kw/C3xEhweklRvLem2J3Hs5XxHOwyfaMFkDavsPP7fTO04v566hnanMJu0qjZ7Z7CavehFF90WOrJ+J/sarM5qMgwAVkqKmGbUUgOX6cXj/ZoLsZQrHKGj0xjYGYwb9qKwsb24MP+V/R6NIiTI/9XJ5sE/0202ZTw1S9qZE2hSo43ZwxVlbUz2xqap79LU+/EjKEw5a8Z0XGFVzq1neiV/AxM8Oqmx1+FdwbjOaK1tM6VkCrGnqU2E8xs2A40HlKSSMU8+norp9gbQUsU5jxZwaQmAK2sn2lsONrVPLCMYwfrCnXsZ4Yu5N9JP0wny0531tdNSRBQEScws/8hcA5avNZ3vqjvxNk2eFf7IcZ2IwXjs1olHhHrpnho7tHieOMaH03tbmHD9amLHIvlMY0LPIEhhPTB+I80wiiyohW5zfZYLFz19HI5IZu5V3rHWu3DIqMhB+P+VU4pIS7VjyAWCcD6IGDqUfOjMO+dSTh8IjE+KzM4luDlUo0cP9vw3gfEX/O9KAtNeqi4LD0Mpoqnzw3QPa/cgEUPRwIeUsMKrpHPQVPB3dha5yDDuhUjg8Zm4CQBQnFsigRgbduaZtyjUvVjM9sxrgSNH4ApSO8LcG1fdyi7Z4C2xv+HL/DcSgR9Qs4JhoDd7d0lGXGl0g7PM6QK8E6g3iMdkyXt2PFsohzXltubcXBJQ9p4GhJnRi6VV5pfBI/XTHn0HaMnKPr1Tn0tZPhgl5n4gIsNH1Htk76Is9pWxHzdwewAtOWEBOIRIsh9rDYTI53zxqLc2jsLZB4qiioypReWTWo0O6Rhcwe8Ig5J+2cr169AUcICM2c/+5kCTV4x3ClGCIFuadi177j2uK7ENee1a/IsEGkZFXC9sZe/micruZYqaJn2mhyzBIyoPs1w/EWSdz/FEfvjXpYJR4/2QcSzrOzXn5nEZ1OsuLSgr/pELopkZMQssDOikbOERe4DKeNlHLsDqyYuUQfjRsAJpzRqBcmz0AQTDw3opFWsZPD/bZ4SHZVrz5HUgMoUMT3/dY2zA7NI0EJLDgLp5cOGWy7mYYvmc50YfunF4WqZgev8dWSis6VA0Y74sS/+EJK4Iwd43wqakJQgt2pKT2IUMkfSKdp5sEKTIif2WK9SIwbmAcpusX/NbrUV0uFzeP2uZsyDy+FNaFsQxnSu3upgsOcnQk3r+k9eFilY8urDhFjcGr6zp8mpOAqJYEvZQ64Mw6jmoESLQ0XMK589MlgIg6Jwxn2Q4E/3VbhOXB5DORRy7k3QnEqF0YCGTvlgMEkWtdLSMOwIF/DKm9CYUIxZFG263AAQstPgxVrpE+86YOem3JF7ukhiwoBjsSdsweGaScHTLP+krOLgEMO6uK0wrK2JPXkx4LCwyMXh6ZrsJwvhO2CzYLp+iG5vgbwu3JzxZ/cA5QQQPxddySLcwkIsUtcvo43JcESVTzQ+cSHwXsupOASRaKyarftvf+jJovSvbZ4pehkUE0RgM6DwElPa6pyR/F6uVE2/mbzrzFTJV1bzno6MQ1p/Ae3Woz7bSlAqkOqQ7CRBppkAR5P9w5BVrVOf5SFfds4+LUsKW5Fs66YfFu55Xc5n3NfnVhUhh2yUQWX/AllG4KMNsI1nJmR5GERvhcNvHOmWz2+JtAq/RpIUmmi7Nw/tSq5sLL2ktDjx/zh5YYghBdHpg2G2XnQypouOMLEY4f6xtNZUURrJKwhuL96opi24Xm1mdAgttEzojR6aAjQOhSlejlXlZc2HwVqL7JgoNNM6dnFdx9vfcKqMT8utYRkx0GWBC/ON1Cc7pLkSAW2cEI1KiKFKMY8i4j12S2/ZavnYyRwd2tmGbqLuCk6txCbxD9BYaMEamTf7CXSYc5HrVBBt2kfCkTQeTP5DzRUU9dTmf2ojd7m8Zr4iD8cmCGTo2HoUtZfr58jxEhsPYeVutaeojTtEgZtZeMSUe8hfuLUN1wVhicTRFObvAQs69pakpdISfzq7sgvGmqpMPc2UlCo095MRPkt1x1srk9Odc99h/rkV0+6xfmK7UYprfx/a5zXQZJVT/whHse6u7Oc7ijbq8GCDnJzEes5rqpYP+UfoY9vsRuIyaIjyxLMKClGERxz8g6sI0X3MUkt4QdX0mJRNeHFLojpbBkd6Fdx1K37IEX+Fy0F+T/t296447xfpUfyo2GHfbq+ugCgSv72mtHVHmPtor80J36B5jRDGK24izyhzbkUuzUT13u6i/6Yp2wDLtzzQtO2JJ4UwttqVnGBh1o3VRGgBDUNIOxV7mdiTdVU3kR4axHRq4YlhPGGZZwfUb+eE6kB0+Iis7QutaZcKdlCk3p/m+rtzBOTnIEWz1VpKsU3Ghp3YsfBFVKBQkumLNsJ4xCVV1g/3Pbx5dB4JKOmuifL2ezwYPIuMzLNlB8dE+HinlsMH/AHnO57Or1133hZsH0Ce32d4jrc74LbdmnTCn90aSoy8YBP3EVDuO9i8Dfsc9oVTJmpEF/0WmB8cnEIvcNUPWvamDqCw8QMlkFSc4NX1MGHgNGs9RGUNlXxwEUHhIjsGxrOVq48A96lJjMSU7ces/w8Wp7XWXsyUivCZ5zghlC5gGaDAh086rrNTZ4ollLwSSQT8fJ8L9NK7o+eWAibaH5a0vXiO0CcTmliyUIl78ATzIdmal06LtTQL2pPMTs/IP7+ulh5nTrd5Gt4yy+06GM2Z6/BpVwBrYErLBChZbq01FclNXXWPI7Nd3e4xC84QMp4fgDPwpsNEL+WMNVvlpTwBJTo7UHHrEPFrWEs1ckLId7KE3s6OvWXUoh1iN7iP4GKg3dbdmwtiWxsQ5seohRsO2y/7h1X3SVmu1kaMQjIkAA0HkhstIGljfwzsB1x1WayOVNQktTCNKqdR6QU7trivBzNZMEuWlwp7NKvGPkum/iC0WIpb1WZDUTRJDtPAzOAInZWXtZ+57EiuadGwX6pnVz17JcFJUj1AGqaoM0HdjzMlycshjmHhQkUwPxIWcEBlMkR5zQ0ik+DddQiWVhcl176NyfAkmSfdAqfXaR6mYvRJzXYYnqoEB0dpqEG/lF8+GytEX5WAyaLPBBxeimpFtmil4g6zsJdtHt+zFl6SO3QCQ3g26qP+VjmAEholhLvds3IJZmLzx0/3fSG7yPbxF93KtTootO9eJ1FRudz7//M6YAdg9E62idzBs2g/Hb9fkVRxIU4Cp6IlSfD0D+lmGD/biAEJ+q/PdTxQ21udTBND8CV1fqI2NgUin1Eo4ixbmF5hW/GVsDt6a/kZtXwUNggzNeV13S9M/NHk8vIKEYZhU5nyaxEtNXUcJDNloNY1cn+YnfzzhN+jt8MAo2sM49ITtuRWkN0VkKFCJUsBxguYXmCFkTw1Be8qtS79RuBGCgRD8HeA5O0yGtEp+rlASHc2TypjxcQ26OB2V7Hk4BkfVnn9fWt2hiwTw1wNs+ENS5XYk24+Lrq0h+EEQXYly09xhsIJyfkTIucBNi9SgaCE8k44llj0FcngppaDEKpTJ1j8ax1U55QuXSAYf0aZGnWh9BolxXOZ54xBU3C2d1xJPY6EIFUAn0QpoKuMlm33lb3UjGbP1prjDwvtBV0dduijsd9vp0WDbKHsx6+cVo335VogSiWVXmnsC4ZITf803SthM8JW6tHx9IpmDQ5KLgYEbuYjFDfXE5yJIacYCH7/L5gkkTmBvwfdfBnL49/QIwdjHZFQuzmg7jjubrUiS6iv7ZZWMjRdKXTC7MbbLgipTwW+h1HOaKmpMLBOLwTR56GFK0qe82VH+tQBQCa6vOPDOs5tkJJtrPrct2ZCi0UZiO/2lJzHMmeMdm/Ub3g9hbU36FJsSudjs9tCxkf4svWGXPFW/jcBLsZ9SN2f4cI7gTVTu7d7SoqjuO21Kz7+kgqoLMgYeM4pOb9mjZgdW1HUg5qFF8Cw9BzG0MpJUguT3/62Q5daxAEdb4b3d0O9oTJQO8Q9u2pMDOTUQksf08tnrNR9wgrlisaKf1cX3F7hdg3w6nlIU7Mc4KhgSR3mSe4zB8b1216wyXuxcZAXDO6qzn0SSb6jCHK+JkcBVwJDun9WWydz66nMnSaHzU46xdJwyFBgm96VHMaO870hWztBx/5i8pqtMUOL3s7xZNCzEB/hXDsUgs/iZclKeOXTnR6BJt9QZwQchGiaJd2egGZQ+wqUA217TMMmtXFmPkZa5U8v9PM0tlz7Jh1M4HrlSlczhysqmPpFs8z05gBd6H/EFfjx9nMdBIBVULSHrFOyTzZRWdTuV/eB2GxhwKSoapF7a+OMe+VScQIBikUuwL5cVdOLrb4HIiR0p4mxKtLG95gelF4VAMHqdbKb4gvat3mV7C7VsfBHTg7RoUaidTVEG2RPq/SZ+7Dy4ePifYMcuzWpV5TjEH6b6MuKrLmNml5KEybCyoHU/M8RkUr0Ac91zet7g7e+8jhq7qngTuHOPdbVKItbroSg6Lzhaj4QoegpsDCsKkX4cnO+yuvOUsENa3gm52/7aPtpBb69Gt2YAp9iTjEgKogtAbTbyaEM+XC3CEvdXMhOUWjp8Ys8946PoSQlvlVx4AHjuKJds2KLz+5dMmnJr3zAdEflAxRS40pRhOmrLfcxxxo3bM/4S5XwolJK6OekMLZKJpVeOhXx6HQkRIFCTuNmk99dPVpIQcfMqJdRIg8YHjYxR4DbMJcHKf6TlT04dZgIDZzr66pcMI8DZvk4t7RKGR9bwMj5YS2OljIDINh4OxeZXt2r2zStEbtv24QMU2FUgrVyYnAJeVXMOD1iXbVdiACJU1O6XZDM7gSyJ75a6ZVtSNP9TLiKTAKN0QxEXaMEqH0o3A2+F179VUGhICG9M3Al+Iexi/8oNOaQLA0LOdK0YFh9PI9SQOO9/5UQUxW+oq+cwVW5xK6PJwwyoRr9DAj7hiFyJZYGQQcxMPWOPRuAabNt5DWYsEA4KWsNGBgcgaJnOG77q4pyaIdHGMNNwhBb0GwWo3Q7Ibi5yo9lvZwwHSCCgtgwtLcAsfVCNyE8SCKYiEv7CR9xO3hTa0EoYQwg7Ot1eSMzSGFKzT2GJiJeQPheKe88EqgQtTTFO49nWxF2jONuJ+HlnwiSpm93WIsxFAlI8Yx8brRXiZSqB/pdcv6OefDJka6Fe1+GJOFwtKMlX9G4V6n57vbzBxhmeM92di1CMh8psd6whAza6Y64TXxryzqhEs0yx6MpJfbQnDxsN9vkHoP/2TNTafS+Ct7EczmixDM0YyDC01QDo3x/nQVI0WORhYwGo4KhMH3i1YYkCGsLObLIzaxxLmkCW4DdfvPZvGriHOt3hJWwtSNWblZZ4MmUxk+38ZtgkOyg3bQre1O/xVrcSqEc9EMXf588ZtUPWVX5aa+YTFk18IhF51LgcfBGJHPMpWHSOAvIbzaGHqaUzflxvAnqvlIpbRLLu9IUcahAJgPq/Y93MXW9NcF90NBa20usxSwF7b4GZh3HM+KWV/Tju+t4hwv+HnOwiqOCU1y3G6HRr2fVDewm1NojE8eXDhu/ss2uuZ9LzsS0OZWuD7dEGOgnfD2SnKKJdJBG0WwI2hwFuUdD+IE52SFi0cFa1THpPtlNxz0sVGMe+zoNtHWvU7DyCBIiqTAl6CH82FYQY0na+qW1lnfBncBNyiZlnOKYJwhOZMpyozyDpZ6TFDWOXUkc5l1T33XfYzDXakSqYs52UgCegGTxIreIpiMUXTZFHUGVHEKwf0ResodDjtDdiQFD39H3jv0yevHfWZIwHZbFqUDLFSSRgcYGzKA68qJlJGaXq/XhCzztqmRSOuWbt/txuYQeP68D1AgFqPrqx/iMK5VUabQr9IJnVTn1lftvd8Pl9huHTXTcpSQz1F6pzvs7ZpEmMymK0YQKH/5Ne1tU7XSrgZ4KHkwkJrZFw27cTwJbHwIJrVqmjOZJqQluHPc3Z8zJQT6XoJc97gvJZEskja3/YcHS+lHJM0zdGMAsXj1KMrytTgETeQ6hCfSOYcjUl4VzuPqNd9xIaChWEnXAtwAT27gxRb49lxDEr/P3AVpXaaE61SQuCBevSxprnGY40SyIY6yrv16vJX3k8Z238Y0IWnA3vLsf2cVpE52NSxNJg0s5pszItLplaxnEcPwh5TtRjrIGaxfqwCOMkYXzpq3IC9hi2ClgdYVPpkxYtlmbMsV6d3i3odQGMBHyoKT+YZryFvI4EUru6hjc/THObdBRhQIz/KtLQPvB2+iRB2/j2R67blt1+HkzvQzZrOZivVMnA4sCDhOIOLJr0tJxqJnq/Q4k8amkgCAigLrzsw5HYTfiaMUFYMkxBTJSKxvnlscxn3Zgwsbq6uGOcFqsLPd80TfnXG1bcOIT7n3QyMKUKKUVpHQ8MGJ3GlbGeg3m8V8qgFWxs/53p8TAAwkWilsYQpmYWnuYMc8Cc4Ei3D1R0q/OiZtdHAmYK4uy9BS0g67wOKtfmUAxfQSa6yH4i3Bvau16omlPugxsy780aFR3DC2ljZtzu4x1nCkKWMYd5lfIxPMXiosacPJZcC9fkULf/Krgm2scLD9Md1td0VZVkUeO+wcW2xPzgvwDTUgEYrrTqfptJYISCkiSLygNZ6s2TSaGWYMWWHN6BIQf9jGkgYnSgcRKOcNv58iZOXAhHMDp1TqjPjj1HGqw5Ltvu5DLZ7rtswrUfN3HhngxOU9c/PuYUJXjC64Tf1d/FWUkWd98WCxbvv6bf6fQ87c4YxMTnAy4zsKK6FwMM5+3zGxFY3cJNkfEKMA52dlTnsVLWtGRoogGYDkTD554+hZYseHM1nsCt7bEiSAy/BQGAAURBrcisAIQquvduqXmVy9sB5wsxbhOZhBXYpZsUU/WCm4Dc8akpl1tTZjUEg5T7MAKgvIWiZSyf/VxoeB5OfM++09+72+8Q7Cz/Va3IH2SMLLgMHqMUaHe5HZ7ra04az3x2RsebPpvFepuXFQOmq61xx3wRxwieu48JfJ8qxFXCtsPavBDi+YAlqSIYh9nXfmlHS+ZF7Df0vgB8AyuHl1ut9db/DNwsatQMZ7ohf889Ht7On6lxC64kGhwx7AVUxUvgFe6CvfbpmAhkqy0uTBWRw6/4fzYGSgZ+UnA2cUT4wClnBg8ffHYxg/mfvtSqOm+RmgD+4dasc3C//ionvxodCrz8t8puBJ9BJePEm/RH00a9w3Qi5q5JnP10NvVPLIX5eUK+9qfCS+ET/6VKpYyN0BCSWCyJ9CEF8OQTW2gVZm7Lce0g3Xyx88mPyBN4BdzQlUBBIFfqbH5hxqS6YZ0H7tUlHCDztFLsxHxAkC9p6pJO+gWZW4hoI5E6R9pHfOgNk5W+b6akgw0i0AZFklwlMJXjyCJphJz71uDwAJ/fBK9wUD0V+4NBoPqZ/V/+5Z2Bnuwz0XvhVKC/6mEDK72SgWgRQQUj0gRuARtnlnwSFlOSbanv5LdZ67M78zqEQpCmipksz6Ne57zRbXSQFFeInpkQU3GSIMeTNp+9h1tHkEoaUhgYD+ODS0nP9CrB7M+2eN8W2gtN6suPTpYHP9LEBqiwBJWRiTrreS+Nt8F4tBZGGzk5/NN3Yu0R7+X1Z746yIT7VODIfWCNxIqHfgQAUJYHsTZMQeOvz0BWuWUsxPVKBlQAr9s2Tne1oZdZyCW1XWF4u0/sFnguA0TXDbshSdMeywb4tHsdD6OBX6oAjunWr6LIaepnQmm1xHvhf4PogLTlrmfUDMWLlfqf5wUzSOmpI/AsFrIy/+6qcjs5+pLZKaMzCVq3SfNIBMUzjwuLerqlhVGsslCZONN3Jy2v/ma2oz16C9hXAxyOLZYe7e7dUFqPEb5I8Rs7eZWKSp2gAppfhY4dKgY08TUBtBfwvH9JoQ8we4JDXnDqwAt1RZemoUCRrODiWGAQ4NmXOPJtYoaM3P8PfeUPf/xw/UqdN2xIM8azunVSKR6/Y/HFVMNu3fBYue7Xr2aJdNfUk+3/VVEmp4tsAgxL418OmtWCTbEjetlldoSMGAPpbkGZ50ir/PF5ZTwE/leVQBWYIubSYxpDLgZAEY9vMtgr/4tYE3lqndUU21D6F2gzVh7ebO8h5BdgpZQxRLZCWnhvvaKpB+bkeK2gotoqmBXRv1bQN/UVwgWnylQZ7fiHnAHd3qwOcvDnmUAug/4jVydTNEu6AbF39NHW18A7pEcW9qZOqGPLE2RfL6Ac1pbiixp4RFhflXFo1oS0QXb84Cz9NI6avkn3SEej1KiojqY8tePK5O/hDuKtituCkKDc3vj5jOhKOpZUciJKptYQmEItOIyT4lrFtl6sdxCJEudZZq2+7eY4kTUj4o1zUIF14gCFjtCLGBrfbAPXtUFCO4lERecYmRE1/Z1NEpktOxm9c3ZBu0s/5VxTXuPCKc+Vj7SB/sYMn1svop2NaLum8so13N+kqYcTRls8rOWmBjC09SsXDn9C/LYSm53oZ4KD8wNCkAfacNZDNPGuaultu6n1WHvgX39WTPfazT2o6HL6qeoX3kAaQIquDIDwPd6PZDwxtRLEGpDPmR6cOgbqXmZ66Ziomv7vo/JmjVoZ4oy2nvIqdTuOnGvKk5lsMYwawsogUeDgUjawW375U/MfCDvghu5dSRp+EKlt7F6X72ex6YYc51fohAMP6nf7YEfbG5I387+UdO9/sX3M8bSsIpWPuojDFCzcNwxyxqZ8XfD1OBax3sE1WV6zFpDcVS2NSbH0DxsVphFOJZXxoHKs3ZlFyMffnr1jr5jCAp1CMxO2DiIyDrmoiquQqqIOE1LT3bDEAu/EVX67uB/iQ4ro1E/Os+4NOueeAY9MgM6dOOQv6zAez50UxeovbGdPOH+1/osHasLfgkJcK/S9lZWGTuza9HUmI3/5JgGSBiQMssVHmTvrhP52xhmtX1jTD25oWd4dfLul3S6luWlDi/STmF6nuoqnM27ExtC57qtt1+bUwUcPxugMI36s9mMqVQYZ0ntPVSEbkX4ob3ei5Z9Xul/gGfXbY52XVisXvXOkWI+c0wjrmMn/3DmAXiow1Ey9RwZ3fxLoqGxAyzN4byqQP2wTS8908Qtg90M1fEdBHSs7sqRTc7IBUM4Pg0iB6KAKc8dLuDE6yaCKmwG2sHb0LN3ioGsV6/XMr1OHSRF03j9JDqcTE34oWjGM/9x5GNJ8r/cmozfZq8wLVVT9XTGQnAWr7OdEIJbsMzbPJAUNxgBbmvw2XsGTNI4za+vnfh4dczuxqAMDYpmGx6sXCO6cy6C9CL3GhpDWjWAHKh+IossSDw8SXKea7qQt6OZ6DJFvzXE1nJwB0w9my8fSAaxPl8cm+gJHT52HbjCk5MtvtsRDvp6/3liWBhjTPC8Mrl4Zz17zAcVjrb2OnggUTjIhMgc2fhg7DPYF0FxL6Yi1NevJpYMYuaxQG8YZNdhZ1gG9UUxTIzR49A+r/YdEIY9B2EPcCLi2sTJT6hES550fe0hxUaZV+4MKOF3bZoRvsTwW/0c86nVVmnbA2L0tINren+C8yKK08Jy6t8+SgSQOLRKQ7w23FndqybuD5wU61BdTStsGfqRGu0qxMsaGJ9FBSPYtB6NgmCtSBqgCJEvgbGoOnEm59987fzluS0HbsO9ZznN8SmUBrQPwPfjiXBCg65j/nM0Bs3lwjKYdKYQK1Xy176/tLcgf0ffwNe7qZmVx3CXOXRp0jcr1MGXTqMdng0Yso6l3xwr/SfjsXf4pMQdB3wBXJrG2C/o/bhQBhl7SghGg3ClWDL6dw1Vi5qFlY5NQphSB5guUDpJlWfrTRMy8FjreolmslKpYibCR8iaMvNAM6HlN5AWNmYLb6gnU41lCubsBG9VQBOa9PesxL1h6BnO4hLviwhTIQm7VZRHQaQ33qkcEbi2QGOl1terXzJhg2Zo1MwYWebRrLjVFq4h8twcoU2CItCthAme037Tg5wHWJqZbmN3qhO0iVxl1c+l6LtIjNCOt5/xMk0AAemOAXk3/Uq1QJCQUytHLwfQPo45UMCzXBumvODjo89gf0RAs4IfCyomFP0LogMmyw3lJ+tLzAH4ZhauKLqgbkoU2TogBeQgMYx6iSNDE5Dted92dy4YRzo7RRgeEUSjqYSdznMKfC4Hg3RtfQ4yQbSynqEnPHta3qb4LfdoHPrsQ3Y7sKPQqv0lJLFGIVYM5wI1PKYUiA2ucXXbZ33QeVn/+NG3IqooCKFrloEgr5awHZ4LQDX6Dw4fUsalwizW9xApqiWBi4/fsX/tv1YojGzqASPsANZRSXK33ROX7yha8LurBt+kg54rdUt9H8U5FHZzdCLIFIqbskw6ul/fpVr0+4vCBMn2ikXHP+2CAs2tAXg5MutyJM0T6C2wyzIbepoiBnvAB2qnbgm1tirjCfzEBKN1E8WOLrXDGAiPtxuJNdH9Z9KbTa5gG+n5+NKcJAbsVkBPP1gK1Db4skw6V95WCflrC4P0x1rxH4qHwRYco7HWE9GtP5wNA14i9SEmy654FAxUQE3/zdyI/ySHAVJE7jYRuBofowQ6J5JqEYZtL8YbnlC5tJpv4Ix4SQxh+EojPDjFynkN8isc4IsN8kfQHHRA3y/BeA1nwjY8QrSoZLS5/uio+MN+4dizAzpzpWRbnxZNB1DcEdVU1on8prUfDygQDCU0oag8HNCBRBzOu15iQ=="/>
  <p:tag name="MEKKOXMLTAGS" val="1"/>
</p:tagLst>
</file>

<file path=ppt/tags/tag5.xml><?xml version="1.0" encoding="utf-8"?>
<p:tagLst xmlns:a="http://schemas.openxmlformats.org/drawingml/2006/main" xmlns:r="http://schemas.openxmlformats.org/officeDocument/2006/relationships" xmlns:p="http://schemas.openxmlformats.org/presentationml/2006/main">
  <p:tag name="MEKKOCHARTIMAGE" val="FILL"/>
  <p:tag name="MEKKO" val="MekkoChart"/>
  <p:tag name="MEKKOSAVED" val="1"/>
  <p:tag name="MEKKOEXCEL6" val="False"/>
  <p:tag name="MEKKOEXCEL7" val="False"/>
  <p:tag name="MEKKOEXCEL8" val="False"/>
  <p:tag name="MEKKOXML1" val="4HooU0THZk28POP9trq+pbTvvzd/gcV8t56cq85kb3NDTsUhojRA0EsgEHHMH7oYP1SYpn09ysXVivguJdhTvfyVMsBLTGvcX7WPTor/CmXaIDw8QZnT3KVLgIkmA4yG66JwEypn5lzF5ucBb12zbJgKWe5k2lobW5xMIAmT50aNKO3ahiyUhgA5eirEoXo0GsiwGpDhe60zSoNh/5wo7B6T8GnfgnCc+4juO7juVVepqfbJeEx2q2JU9OQHf79QY3ta/sbCYkLmLHlDQbdpMO9dktbtexHNRbrn8GgrUTYDK9jk4PvQ2inmTBG8i9mWwJQRz8dNXGuAW+D8NDf0Mjfjd9R0a/6peqnHRJFI816sBSmL6tbLxFWskIpVREMidn3HXwXHsmAmdA4i5M8qNBHYpB/h4jM6215RrC3TMrGPadcT5+84jwja09kBCpKC8qT7FivuRNTXRxnLMluGeqRkwUhFtnYn06blzaZRaRaHhuzVVN7a4kY3/gvI9ShUD9edo9LJXlutwYFrJVmFxtdROjLZ5jF88hddeYNzCK5ueSfvYVQ0lRZYou3rvQYPH3kZ87u8lFMpOdyN5wzGgneuz9Dq0CIPhEAc9xsPJx7MUoqGHTEKggcy/A4fiiaLnUrpt62pdDkml0ABabxiPqjJABczMPIzU7I2zrECOGofhG2vPN6KfIppuW5FYkKCEbFDDGTxWIs1tallBAIL9FvFJDHgKUjdj/W2JIKVgu3Kce5CSeAfq2cOY013QCufC57UL6+0TOPlM7cqjL6ysZM0OZINiC9/KUXvqOkddZ/is03iCioOPQBQEQO8i1b4kg38SLjOARB+2p9wp0Dc8WQkDVOg4qrTs2C2FaEtkpwoaiSdLY3ZjaG18FjQ+bFPq48VmfkwOIYTH32HKckuKQbZOlH3nEhY4yj++MlLynX08/1k5Z7IVt63oHCpCnHzy7R3cWbZEFBc04k6AhzHV0y2lVZfNFq7wEsQN2j8WxhwPnrq3njMPaWtO3gje13KcF5768HarxK4v8FPQDLS2Qn3nqaAraDlwp0GWBDZ8iGfBwk5xZTWBYQtw8x6IrQ4dJlLDUncRNhtOc88UJLq/w9M/JYfWcutAsTGSLnNHy6R4uKbnNZu0sLq0SWqjUIXimlThI1duEIyXAE4AmBt5XhHrSryFBYvcYuqSBy/i5XfmUKe4+HElh02F+ZtGIIOUT0G9jpC03Fvtl4SmyIRk2gMdZAHz6rqPms5+Cm02pBYF7va0iHNJBV1C0zfE7fSXlHucRbB93Pas9uuWOjd/El0NxhK1jpCJbzcIcUGTrcaBpDRjN8asbVf7umrHIDfK/x9Rhq5pv6nAb+yTMw/TSeOu8gKFSXP9ZO9mdBGXfm+yaTba7ImLKq84/ppuXAt3Lav5SUc7IVwQX4q7C+eVxjXyDQ4vk+SAuypejZ9EMFBlTnSTN7GLCTnjKbA8VfL1oLTwqXlqvieG1ZYRiBck4iqZF98lYiENPW1KyxS4ZK71b41y+mFDlJSA2DOpoViyNY0FCcbPitU4+3uB/A/7H8Um8rEbsLXkl49p4k5nnFtkvNZMHfr6zT4GYvLUBKLaoPf3AvvpU6jfl9TYe9xEjtHwcySNEuXLlGnsRqadEtHZ/XlYJEnKXk7Uzmpg2+59o7nNfxiZmRQOQODajbhy7fm2yT3kv93yvy7AarNTmUvKaHIMPhl7PJsQblYN1oneoX6yw2ehUsDQSfROR0lPGvB3XkxHdTQ8H/2qr48QcDXuxImfDY3GsDYxJvTvmMdn6eiy4dftWaUmsMj701rNkgJuuIepPkGCyb89HXV0oJ0RrF0xlrmH0yYZn4mPsRh5QY+a4cmunvB9QLHK2lh/e0//leDo9AAtiQNJjBtN5NlPaESyLH2pI1sNbv5AhgK6MCK4cFHth5D5wL+JGSfMu4FLzg2oYqtx9Cw82ysSL12XDspnLodypraKE3jh1tE2AjP7n1hHNAvyXBZs6VCHmi1z0Aol3QmqDbMXJMSmMwXdpIAD2rBDij/S2XhrE4NHDs3mkv9WQ1OoDpiNcGJZEWsuL0m9rhEeWVEuIPPeVUXBIdC0YHUl963AkAzuirjEwZaSzLaHtjk/h/0p1z9LVmw56b15NyaxZsJWlm6w4RPcweTc459kag0WhiXkGIRZ8Lyj5W+Cseg8l4LRb6pQjswHSYJlfwHzzSZAxj1gHnPunEZtIpLP36WE8c6mERN2xEhLqOke7wfOKttHjsQX4toJlhHPwGDlzddkC4o9U1rSscs0QIZ9y2srVD3L/xhI1/85iYBFqeg5x5GAdcvrF+ERB0lIDIiAUKerqpbisFZyHv5WHsRGPF80oiQWsG/UxOXpS8fhHAb395bI97oxN+I61fkYOBa4aWlf7CYubevTT89oP3LKbGLl0YsNijFwPZ/EAOac0xeI8giK65RD+ZLk71MDpzQ7NYC24QmuJJLvsX63JFVz+4Esn9Yk5G6af8MuTBG0nmX/Wc/BLnQGXW07PEkyonI2/N0Lk5GoYCb7wAxpW6FvopMYfIaltg3qTLBvpS7W+JE7E4iWucm5RPid8n1OkOcAORdQsdZqjqTZCuUYUaOmuqb6OLRhwzf/wa4O/KRBaUw9wvkKuX93JF7b2WFwhiGBEfA2Sw04cEGXbVbt8wlEB8/aCTIyJmJwZOvAxS2wQktDuAkvWGILj7986bchUGtkVpXUUNxGCS1gJtTiV+No21/jWpRJIMtEgr3kdRczgUapGlOdk0a0ibuFKgujZ0cJqj0e/O3sRJAA7ZMFAqomR+an1p1iwCb1XY5zBzWM4yxKJCS44Nr4u5sqiAbGjiyATyRBSqRjR1opYMfC/i/MoAiVizK0VyS0GLV07A1YdD2mnD0f3jvbTzJ0Tz20LqzRCmV0oH1lAbY0CQOqXYc/GA7RNqcWUG80/S97ZN8GOZFH+LdedRKPfoL4gLNis1cSshoTcbewR0PRXVMXWyTb47E1EEathNHc93aN1tikXO4C+Cp8FB4tKgC/+0IJsi2sDTIcRslw6G/ZNLOcDKd/Ky37boFtEP196SXwcUSTcNamzTLYpd6NaXA+Tzl3143LZ8Ajr7o23uIlG/llGexpPOm8DciZ/iJEFwtYUxbXUwIBN6WMar6ZwEABwCB5p4sF2QSZEpMepdqOfLswMA8bMKw54m5cg0W/avOQinsgLlxL3yYHr5Nc6hm6dDyGpFEzUurbmW0YLj9m1d9E88DtRBFIOO+e9EFKE/WKbz5Gu41ZvJbnOn0ZuxbCZ3pJ+Go+7t0Y3UJqEW3CV/6LLjI1gcyTe46aBt3Y7x84sWm+J/P9g3cjMd0hopMncadRKcmg5sjUx9SYpwweR9+SOwxtT8tiQA7ukd8XeavAWwNO4kTEUPkd4+w7sBZdPAedSe7rMaDzU1vdTXPa0BbuhUccBytgwQomASTCxrUmvKCGrXAQZ43XTmCxdKSEIb6ez7uhEAAQqcRWlzOGRtoKN611tH+HcTmRG2hcQ2LP4iVDXo3xbzClNAPq+CTf5KCe5EOm0pOb9O5Ek8gfgRiqxEJvGNHOmvE+Y4Edtt4/vPNSVMwFh1oscD0uun+jMp/4C86VTHDUgjp9nzic82taRV8RL55nCoqPLzBelIWPbywY4yt48B/ydK0EJ9K2PWYoroSWyaLdVE9HVfNHn/X4W5F5GwDun9BarrcsRejxw6aK7lMNGEW3h3MEVyVtLQ7x4n/1oiOZkReu1IP5M/hTAS3U5LRKP0/jWnbzcLZC24Iur7j9TpncIpILG+8mkvARN2hq08ZxuXPjwIG6H///Oe/uNXgd9R549YiefVJLlt5Th9xxI1ESr+HrlS+7NTPhBQ4Da3pjXO225W/HbbltSfafRfRBBLHVPGWHOXj9tI5zq6ttoM6c8zbOinitCCc3mPK1BNNoKAAQ6ZYJgFrDZv4KYW2kiYTZdFsMxYTm8hoRS2qxLweEXCRyksznWjQJMHZLZxQiKqvYAwY+1rHsbf1yKsh4M/OaT60rQnsmgaW7qgGnvmWp5y1x4aa47zHvL4S0IXqCMTCzT9EUnq4hQZtTgSGXmg+U6vxDjwvh8K8yxX7qNwSihmGbaC5f63GMjEQMgCzqrzXImvyDmAJ2fvGDLaE+hMr1ibpp+dTPvhizqtPEImn015lIYAHMsTuPuVA6rr72aJJisH3zz+jpljDI7Zeji8aKQoyB+dsQYI7oH8zH62+nV0hOkSEpxf6aoBYj9iHzGOUnbe4ecluBaVeKTu5C23fZhqhLG0fJtG1ytKK0iqPe3AeHQf3uzbwFiSt/ajX6Zf8zt1hrqXG9hV47ob08oaf3N39hdPuR3Nw6FCbspM0CccI5DXqGxnR0IsXqrSgpessPNlw8FiF4veZsa7f87jBc7Z8aMSapSJbr/c6h+gJyP/AvkienJq46jiJUMQKqEsCuSfiRPVxmzwt9iv/iLAvHmMKr35t1vOTlln7QtwljvLWPTNolxaprvQoA2zPOov3LX2AiaX8itA+Phil80uUdiGjzutwmQMRHIRMraG82zhywZv9lIOCoM+e3PXnxH4j+JISjotPQqi92HLxhV7ECghE6vhMFhiu7Uhc7RSDvINTbAk8+PgvqoWviYkfnerzTG3ZfJKHNMucLGyGQWEGTgsigX6k/OO3M/ktIiWvtOVGL/vZgotX3jq3CnqWbWIUW473wRPQ2YW/WeW3APzM0J9sO+x8N8CzgqK1uTQgV/2Bq3mw7MzuWXBJBJGWgIOFowuL83gy7eW81ugJTSVoFBsBWRMURQXE9jt7sIWh7fyjt9nULyxznPiduhUh5VIq210cuENj/3uVlPDA+0axtYOc8zWRDC+eo6mrHj2akhSrBET17yl9BBRElGesP2g8fGXGvQiuLQvaAeGR+bfFhcrtnI5yoslCjewuEVtTLwzcNzMq8iMEKUNuuHSrYPV6YCQ2Zn3G49XLSP0inX/xKMAYnN0rBWFS6HQUf+t1qYB6Y14w/ETJaGQkN9cquW8CL910fOye9EKVRV60CRS1n2MnbGBsb8wtCh8NQkqreaTI9GwHHCVsstxaWA3tbcjD/YFQuLSBaaBHN7kKyo95XZMYfPOYkY1qzzY/dguQF9B2YcP2AFFpPzturTjAmwEvutR9fRGi8SEgRh+aR5Qs9fsYI2RDsBv5fcoaH1p+8dYP3FjWv/I1qD1Jhii7//21B7ONy1pqIWdgz9VVYY/auldY9p4VQkzWW1iAxixdCxq/9sSTrOC6Ap/4Uc9Ov4zoMYHTku4D9ZrSaT9BGldQb5QxabpYwTmTgnuYmAcC4Yj7jhJ78r8vOmaHTa0wRIPxlR7IelApZOaIq28c+GCsXG9guQEbfvkDXhOSy4vQUaakcW1c6JANvD7QZGGWbkO+TQ6CVUEPkj8rS76tl7AH7n2zYClhDGM/tJhhdlXD+NPbi+qQ2GN4DhGsA2p7zaVEsTKRO8dERfM/NILvtW1bz3XGU8NlCTK15sf9uEwXUMmEWbf6UB3iFeyXkOMib2UsPGo/NWD9iXSiOFsDEXqmrCXCgMmY6qrY0ad1O8y7S81F3M5qpobzDbAniesfp3l0K6GaWl0jZC3NgrufBMkMBADbGF3XqZ7rvS0/43TzzvTAvned9VCbVdagCrbUkt598w1ViFi3Ptr8QgQ8FC8lVl3GMmS3JnzHVfXRVp9cGt3pqY/P3luzg763jPyFt2mwZjot7UMY1RVx95IK1EvTqyQPWaQL7JWdZUfpTSR8SPuj8XxLVaByVOQ4zS/IQH9SG8XtkIIG50HIHTuCVi5E3CqQA3dtbOoRJe4q2pHuc66Zr32RThvR878rSyu2GdJzUm0FttyTdRLpK0AtZwS6knW8j8FCUkp0XWtTV0eQNbsZPSbxchj4MoP6cjV9LlKCRAvaT7JwOC7hZ6YYWj/mvjdndTh8bIx1fOTOtWQ4dfy5/cG2Ja8DCW30F/PJW/e9ggf8aSjU8qytZO12ntCJ6a1xlD4zdarHW0ynsf4Q1mOh/cAsy1nASTmbhD7Phb0BNG3luQWyXW2oIAeoJVFGK+aW2FpJ8a2jTArwgKqhpZfcMZfRLliNJeBWPUk7l1NqighlHWSMVrplp5nTUP6E1tc3pQ27XUNvvHlmIq4VyOEaQ84xfl54tZCC4hkOEZYVGBUlo0QIHCRdp/M2ufluWxH3ARsrUNW5v+qKvFCsUFZb91qWQxJHWJbLYH0WRIvLwgumqHkWaJpWqVBGivLHP6PGvXOImqyMwSf3VjMUv1LnG4TfR+Ai/pLYACiQtfYtfl4fl92avfnw1oWqYTYvFvQDzUWfLzgRRUvQ9ZUqnmPvKjSe9l2RjySNaDt2A78zsbyFEC90rkbHEEMD98g0MTw76Uf2FCPeCTlhPxPqUK77EiRJIBWeryleaJXrs3nWtNXvnJTnTFoC9FB7Xlgsh9YSiMTN3dnJH7nq0xss1CBzfv44Z9AJNKdBjuWP0a3DLPrGYlGKvtY7cOLeSELon3TU/0Mt5Ed49dc6rSLa8QIxhKoZK9fDErZuwIBFHYlGTMG6ESXV2BDqCzliYezFD55zWp2mtR0dKRuxYZ7R04ef74ZFZZqPYXBgxwsBC11PNWfn1wwwUQXp7mQF37B5xHwfuCzX5aocTuPTHbpwq3zAJOQJ1J2SRcVXX4cKiW2Bydstd4JuVmULmxV7EhTP+oXFdiZ0v+ZgKhCx85BMbrKpdmyDsy8rmQSIWyVFaZGmYWyRlzM3Eol+Wif2EOXV9GBY7AHrg7oLazlQCOY4R9dbFuCXrwWVx3S5O/o07ahtpz7Xr3UGZng2JnddDzxxdJzUzuzzHsoK8TSIjvYeWA/4SXngewkJVCmQP3yHJLKND2m3LW4+CphJNbgMzJ7rO5BH+VITB4crxhWc2GPvvRZnM3DWeN7LUzdiedFkO5sYKuPAHqZetKCiSXzlUeUW9mUskKYeZ1pGz9ba/CF0G4ab/+hrdyFhynpV9wm4QstJkVeVTcRM5sSKJvtxN0+Mip+X9Q3MpzWQuEzTmtkEKweyvgaYcW7VqmslYYARnXoy0Ua1dxKCdIhSdfA5mNk1Ohro4YrzKXOSPuFb2k8ZzAABDibRyyFRQjA576EW+q9vp0HjLwBVbjVgo1aqV5yHcG7Jw3K1UJkFWHivDw1OjdssU25qdIAv5lOopWB5WlcvV/41NTKnDbqqy9t9QNCbVaBIWULHsFNHap6iPtVWn6/hEq82O5LViP4j5WjcQRsUyQzDeeoWtTuJlpcU+ArtcyppFAU4mjsGiOifYLxtuY+9SPMI35uSDAiW8KaWc/I68WGrmRUL2G6Zbg4Sb8Eo8JUnJHnY6EQ1ystOOXb3cQEBi0/DCB/koZ3cGhLnaikuwXiNNk/Nw/7R5f9EnZ/LwyIHcJDEzd/LubcCtTo2vVJy8zLqcpGIMMrlNGN3UO3H0N09pA1+Xr8FPQoXeXrUeIaGxsQlejYrUTfppoWEGgL0UE/i6J7dVuEP0bZVg7ZVaV8MGiA8bR7MRKPPbeXoDvRFD4uP037uHmy19vq6SbMY6ow+0j49YZpP2xE8A8VBYkZjEG6BnZZpZb7LD52Lb+4rH7Eskvp6M3SyGqrRdyfbvGjC6+1fzS6ikjRf5DbX79KXWYSnrkKTw/P1nayTarPxd4YyHumN6ptZPzO7CnLsrc8/rQCTOn3oy7NQsY50g9MnnZOK8Wc2j7TmVU/FXOTQM69OjNuWPqc4RCfq7jF9tpknoVF4GYT60LajQaLCdqAKOpsue5mqjMz5Plae64H4Wr1YwHtsEtsafwjzyQGDvTVFOUk9eL2SGUDeNnkzlkLTH3UiIBVw1R6pQZ2VvE5n1YWQhrhYiF/v7Fsew9/Uya93tbM9oNMXHJfXqANBQtdnCtfP8MgCdzqVbq9bL3OFps9BxKoSbOGHs9Kc+8JB0V14U5/Xat2gmdYol7HKzrPtZm2yCA26Q11KzAbRyLxlvuzGoJ0jDD09M7tZ6AflyvebxJ5ipqb8vM2mCFdfPOJnzcmvIFivsqUj1RDM5we0KbifRd0/aHrHaORz9SstmQ4LxxaWknK/tbW8jtCog1vUCjAY/di/q8g64zjbBpbXNuNG/kyFX4jZACLwyNT9lEzxAmwenDU2KAx+l3KFwsV3oiUOHyrll8qXtPq5IoYFDM9lCVfDIN1vk6ric8WZHSYpmeWPkgSI7rg9irZH0cblebYJoI8/iIRtlhMc9uZTiciqdiFFtNSIDKjY0G9tnUvrDxlO+DvyuM4MYZuAtmBXFXaexpaTmvgkW8uRu5d+IlpuLtmS/xel26kBd/PnfTzRAfTg+BQx/qFGEOepQqjUKzAAoqDSl4ON6aflEXoBkK62DQ2V7msvIUMwtCfXsCWuyO9Y2XJkL17OmJPwmercK2KVRHxkUn332Evl9Ong3MTO6+rSoFJn12HpzrvPCqtqnSpATU50j3j7Dv3jzcfBPVRjKh1KSmTiJi3HwfqQUSo6DCZ7l8Res02lp26gHTvDUne3VL1moQRwCPuCvuYvTmrI7nP2fwwrpKGgofippf7XAeMPSXVoq9tB3tcJAYO5w3ynaiJHrWCqV5CWVvT4QBdLxuuK/sOzaUfqe07VbUU/2KQz64OFvmLlyRyJ/Wu2EeuaCEyBwvd0gN6eQXULlMqF+tS3YG8mRlbOAT0neLYX5Dn2YhWrBs1n+FDdyarNEGN4ewzCxMgP7wo2NNqOnC5Dzhs6+LFSOPpa0YsttB4c7TKSF/4wqeW7UjM5qaWx75YnlKCKCOhmkGTMBSMEiy7TUbhbj1ozhUAasOmIFij0XXsImmWG4V1l8Qw9jzbbCQCjROblPYEPQl0zuWA5jqmG48QmhS4qB9VKBRL7hUrdYXWnchjSVH6at/NXn1nbjmgDcAHaUpGZDH6FUBlecu2HjiGWvZIMW0PJGJlbvl38+3eKCF5Ebbai2qGf5zg3YCB8mtxReTh8pUtPWHWvgjd62Em1zblpnh/fl9B9Gw+U+h5AYDq7poEyhVf0PEtt2lUj+cp0iVMs4n/6B89VJhOw5F2/6PaAuZOz+OtptLKQ6jwPW2ioyDsbiT/lNpDHDOK8/AG0vzLtZ/4+EBmpfF+JabXe4Pf/h4lCn+ewCWQdoICBG/Cws03v4tJ8kY4NFJlHHoHcgw4TOKdJ4Zh3J79cbeAwP+OorioeTVrnuP4h3evre8XEsIfpE7PFfKk6VrTud2Cd+GPIxgRehe1RQUlGuOxhu1ctKQjkrfWkWrZYp0fVPya3i5u4vu5luAwKJhOZGLRZ25AeQTzA+jUa0/XKaSpDJEG1qS9jRIJGe1SPc05SLj9+rYQOA5JkhQ97fVljfAqMncDqpxRVVcjFDdVYNkQMXorxhYmVOPboiVEo+gZzigjewIJYRmx8V4Eqh9aV+PH45whcoHpzKQcotm6Ctzz1tuIBR9x0mwT66CAURkcwmCE9nHv8iNINFd73ENaUGeXoAUympb4ZoCmFmhFwVsI3c0ssSbQ9pndTRTFMAjYPE3GLwmv/XFqYanFo/EVbxtV0ulN6HrLH3hLchEoSL0PhNsg0fiS8JNOIspsuHEB12b0O/dtWdm2Qo1lDRY9tMYONB2Lu6SzkedVPZJ5m8XM2ilpwojeHbhVhKoZkB+4PqDD02oFwlQbKqVCTX3oYahumJ8UTwcYysD5JQsJk717gtzOkQ+PQyd11DEYYm+dBx5b+lHwMMV8o0uiBgHHSib2ckKjAIH0VMMgvqlaoK1a0KMoNwa/CssvwUQMYOy+ZT+tyHv8B1wrT4VGHHbwUlXyD80r7gTj42PA8iqAGOoSzTR0t6FU5Djlj/8MDMWFCfxDS/OFECucSi50i3rUOCUwVXPF0lHgC4W1dBv77vQQL1/8Vxo81RK7I3A8C4VoUjY98LAY/Lo/8Na54KuJyB2kIDQi5/nzrChPvFl2RcHjnPVgfWaMEPjDZ98Bpq5KfNA2ta1Tyl39gBNkYFvRNss8fc1sQQ40N/XvF23tfxeZBgEmGJaOV+c5Ec1M1bHjFAbr3tLuhFrjgtTu6XtPU3McTkGjQG/6oasvGkmzvOd3fr0oxK58/LmgGjxyqua/9XWFMXjJU8mOuWwma1FSeEzUCUfyzuj1jkXEoWL6YOV3h7iENsLk34TerH98vuj5exEemEydMvXlCAhsCO0ly0qjB6Bx4tj+/NwA3Nh0Zs/d8oeC1wernOAns0KPOHdXEMqbO/+iwLmYoo+6LkLUX57Xb2yR572sao1Vqjd0ht8PMbnPYb4fg3DDVbMup+SeONElRNoGfC9J6L9ImeKdiZPI1fgr5hSLPhBxg2c8TFvcIkn16RV9wEO6Iv3p9WRVbXL9iQ1vIqG1/sKhagag49bjKorfA9yWHfwIpXfMyU7mBdPZVcEGlaBzHndryxL1nM5YG/SfQuRUypvjZO4Q4sAv8ZLOcGtrLgdMJbAGw+JDHMB3/idtxU+tecUoHCtIlhLjcpYh16Er6eeVOGuAVQGdPRy0kaGvhwFtBmuOMJmmZKYTxXenaozrXQd/Sh/UgaZ1V5podlEXAyGVBYVHjg67Yqus76EBJju0DyFL6JyM5HnHXmExtFHauNM8BzXvNo1xqa6naJTBF+wRRrB+/JCH7h0VCOzn6GQKOeBHyP3VzRM5MRkNEfxzeJvXmSlC0guS11uLFLW5vYSZkjjAJYUlvtBYZtI4wMnDlwrw2btuT9vide6jz5f6sSaeatFsxTEjNLs7qwi5jORJFzeIJ7gS6y9H1Lrmf0qmpco7Ko7XDk+Rhi/BCT2v6myrCAFH9IghX7zFdRbUN6aTdyC+yiov2QKFTeK0bfmpS3BYHnl6nB++cK4SjzGpps0bZ+mWVd6UDWqpLjDU5wGNU7F1fauLsLvuv/Kj5PV6wd0qY6FCUf/aakm+i+mcTwEv4cCYeEo+IXt4YV+P3i1dF30/uMBxDeZF4jOEkup1sAN1qsDjWwiL2/VmETKHIE0QFmVNgFIRyMCLGHXERylf0obn5KlEMC1RyJ9c/gYIseOOw1Rveytpx01CJV95gqomL+r8uikLnnaAmN0oFU1afeVffYui8BTzuLdqY/ABktic3e59+WB3Fqu2yfdlsg9mlJXf8OxM3l0BgBHufJ+JaLhA+9H1S8ppZTnLHyTKCv3e9WOXoU+x0bbBLBUQrFL3P5b2VIgHKSfpdUUFJxp7GXX8ZTokzFDBDIhbwxa7D5nqRGyao5kfGoQHd0HQhEF0y8xO+QUs+g3kFtjI6epqfWyCSGooyGL6urs8FOGCx8OoxToAvMyrlplUWJ7aybqI2LwmEifPoE5NNb+QQu3vyAdmA6AEfdliH3u7zC6XmFujWzTjYngm0dBCnMhRKrxvctZP8yiD//2xA9ki7ABaOKddK32I/wullSsLLcBmVUILkMHhc794hHvP5omV1Ykm4+DoJbESjKnKHhngyqh1tnJIXdqmM+Ijk294IcGamqvI5Qlx/GIzYt+giq8tr8qf33z21nag7ADYkyEDGMDLvpS4jpVyMD6cYY6tFRBxfobw5haBjNknZ6QY0rHFJlRKxp/iuVyIKKDDTjtS/IM+M+vL1vFkM+8x7SKb+Wsu1oxgHMmcYeBOr3ki9vd4c7dARuLgtxA5Hf3h9LmGkDfTI2fz/lv9EWtKfLuynZUWAx4T+v+iv0dNsyneov7EwnaUBrdL5PvRBEyukVTSHFbfLV9Q6EQ3J5uGdeK4GP1pGxhIRiMoB7UfFbhiYwpt334OnINnVfrfB54SIEZSEtM0sRNeg/B0vBZxc9EQsS9207LGBianushKiHigV2kRkn0tDhAqkyuObGWkBQWwnYWGjYIoJ/XNFMTwkJ2AafG8RgQq8pY+vwT8rnQ8SAsD5QRGRVDrh5ym3rPrqAuKmYGfKjOsCSmvMg3TwrFRFxDf9T2AXd8vxhZQ2vlAoezuYVRr5g3dWzZo2eyEZRe2Po21XFnbBmFK9xJtGMrTgwtovu8hmXpYUbl5II2gOqtcPP3iX2U8LUobr/zvUVFll4eXeJQcP7I0UkYryERBtbMLrtKli8xpvvPTF6qRRdOjIEz3UP0hsIsW7q75wRN7oh8N12syhUxeBY5wcexh5e9coFDHaVSy2aKwa+rCLPzFOic9ev0dQOpJE6mCzo2fKYUqFkLQKrzMV3NBRfF6qFWsOOrr76di5um86I/nuv6LB+/FEt8dIiHvBQUvx2bYQQt3c5dTzCFpRdRt4VPkzOtVbF1crzVZnfYwEeCKqt+p31q9TwYa45z+e+XxFN41yzUd2zyuXdLK1fUf8La5I8iuQl6qWHOaO08Wlwcx3rhs8Pv4AOOL2yZA3OKJfl08AME9mFeUJXRjlq7M+T23PDoNEmCGlRQaKstckmKfHgkPT6EohWS3WYcpjsqFw7Di6DFM5fS0BC0DF+XOfzCjLcv40+aCdhGXeq1L63ev+bsKeB+n2LZXJmR+Xj7P0D5U9wK6sjbyeDsI/i7P1/NnPuOUYdoMMhhlQILvRK5ExUyDium7tZQHcG0XpjaXEYq08H4SqjI4tZ8JfLoanONaZ9cMsIvVdo2pUogK2e4jNlMusVg0yKaJGYVEHHIe/axHHGXw+tX/fipiT8BJZggmoPOjnNz6NIOSMApg0AhiCCtu0Tla6ArONI5fC9z/nh0JQ4X6Fo2SFTjjtH41Df/XWDtN6Eyi/us+6+xJBXoBdw7LuwJMs4xCgvEgnpsDNuuUKDOFt8O2+NwZWcvnbR/Ha+iB9uGz0xTa71pcORY+VX+7TufYMDDbLv8MXqX8QOPYdIW6q9IRsLC25w0XB8/YqzcTbUaUvjXRnSaqnK19sz+ZYtXozoscoCMhXvUcAFIqessgMm5h/yXQq1K2qfx5kiXpY+4cmKHoEm1OLUzrPpIGU5sxSqCndbpJLozVF0sFVIf3I+XWnTScNcwXZCisjh95YSiulvVR5v+SDlHURepWPwjTpRgXa3L0UJRzAy+d093KwCOIPzAV8FRJlCXum9fdEBrz3giW8EJfdiaNxFOf0gM3d4+3ghSDXHSDkrMRN8O0Wb4custr/BGdu2H57+OrmWjdkEhD+NN56x5CoPLXYDTQJnbVCOqqh5Fkz/+aNFqt0F9o9p4T/iW2g4XM5x2+KtQVERZIyAHrLpMwkXiUYy/SHMPlsd1jDWAssu9Qc/BoI99+1mKFL+U6gV9FOdKjIigFIdR7ws1Gq796g92N9FQn0OdJJieieQSXrlJu8FWZFZC+HGO2J0UtCBHkIlKaLLj3SOXB6eCcvqd6QE8smFr85iLBmFvrqQyg2lEmMOixITm0JH1Y09VkHvsS34wzmUoclf3QttkHHF3z0WmjBZndkjQn/nXkaDfFyvmgphqWZFo5sLP9J69YdITrBOb1M+aeg8YtbahpWS0qYgZzdo6CYMFlbwg0VCUaKjjkejgmMJYcIOUhSdBFHBlz7bPX6ZFAVNyosDiw1+TeT/2RyMdJOMZ+cfb5J6zfr1Z2lWuV7c/Ak2ztyZd6iF0l4fvUZ4bERdUesaBAeo9AFLf0nCTP220PIPAmtadrzmYS7uKF8JXbvAAyAI6pcBuCIgl3F+Kuxtk0lHdgYohZ8ZEmAozc9C9cTDFbKCvdwFpQkunk3ZDAyF+iQlhEMEIcrP+yd/JMz0XLOQsVHjKTOCaNo2qadxUIvOi/ho27YCiG7LmCBvPJ3cICxNvXXCF6OwzUL3E1JMisiqxIWqhCT9YLG19ggqdEszcQzQt9L8LdZXLCFXl4mvM2+QT3WBNRsnDPxxRW1MpPKkD6TuG7AUjrdQ1WmgzvPkCI90sOjMET/WUSBomX/JQnyZVSJ//JFsEnD57Vk5Tbgm0/1wrf7ERevkmYQvLsdXi0LJVbuHTeccAM590v8UIB+imicyk46IctdspAhTF6ZzMzuNQOrKYOSxfiULJFJjMyR6YhYSqGWWXImTRJ1Z9cVlwiov78QMdKm6v6JdywloCwfcpqv1gVwVHz3IaL3SLYCD5ea41ohUkXlyVAei7mQ4mXctdxaR3rCTCWPfVl9c6C0Z7gaBMCU7jshR48liH39Y0SUaHXyQBL7lI4ybPFmaFGiv09De3YH1SCi/xNiAjesD3ENiyPzZj6gYQ+euZNwgbso5JvVPUmQsEi9ka/YnnZPugJmfsPCEAFgwkaeHbX8CX71zjcCERCZHvts5m8+hcx90VY6v9MW6j/qXYuTpF6QjaI63GuyROVYVpIOrw3rR3ODzDNZoiXyO49kwZ3BU7ksL1BZjKT4yXHqjV0/lY65l/zAXZFGlAxs4QoZL9PYe4d3sQ1EYTpjtfYqGhPvhMAzGeUDFQYQHLq3Fv38Puk3tn3aRk3hF0TZ69xkmg8Zhs0y7f2pW07fyMZWe92Adv1l4URW+whF8Su7IvsZVhEFrz1OHphVxYBD11rwbZEDZV6sQuwblxzvpfKRhGj2ws+4Y8j3I7I34koBY2BvscqAV4ppj31ZJq0oGJQYNQS1sm/y1nN5vPQdWVblnrWH4Gg4vfE3fgXUxa3rC34B1Ua+pViKhG4LxsakUTTUZtOzJ2mO5o2HQvN5ZF78bPFGGjJOdonH0ev2SMeCy6EvrCXktw7fAhVrP8BKtNfC/WQC41A4Ey2XTskiNsN50Dp0OyVHQ/zdDAyPdvDuoh8T8l0Ah8EP79VU0ldydirn6yqDeYFjeKH74R+E4hP1UNG2vFMi8lIdLag7mJP+i6JGGqR3OlAcAK5R4X1AYr9HZmky4prWss0UEj+imboSkaOjvAn4vrIGyJi9CjcIk+w8Zwwk1f03QtBTcyVbzV7n/ZJ5l4W4zxDxug10QJuKXcrywgfnOo2n9P7M2GorZHySxlv2QNiLN4WttRZdH7LLgCuo1NnEHqEVjeyT1MGen51Aa80TWVZ29ILbF1QyplskiLQ0QncbZK3gVsnsAbzmeUnv4mAjSMgygez6uCTHwaT2qtMMIJo2YOJkCD1T3fjQC12e6uYTnkxDSFcfJT6TZHQLKXgVYqnwPbs4xJWN+lJNagROXPe3CwdR6qDyFRCxiVomzCBgUJF6hm9V540RVQd3gTEnl00ZEgM19KvHK2Zq4+ce1nUWLOQzmPhJ41PLvMRsPQmwU3sTvniOYFW+FkotZjw81KIwdVxmaXIakBLVVp3MYivQEzg8Y5FWHsBAOVtWGEgaRTvGvPt2d7SEt9MlDKBMd4rYSM2B4eq9zQ6WtlkhiUJa6prOGppf6JktCqHdtNA6iX7PTI24cvw2r8J7wQprJ1rSQQznXznqaRJJ+B4iqsA2vvoXOb2xx3uEYewEfRTaQVpxujcLP9XBamQn0k9+Td52uAcEBb+JhbDhctgZnXL24Qp+tPX73t+F+/sE9TXmfjO98MHnLH3MZgMzRktVY7Du+jGnLzMZrm0NBBmodwRjyC8e2UdUkxiSiMHWlBGfQuKe7O0A0HIctXXCahQ7qbm6HLEuaCCUvF9fKkzE0S3UF2oD5GEn1+SDyf+KdNOekN19AZN8hieU2fi1bQBQuKIJdi8c0u8M7Icii8mEZRXWbvcpPEN42QKxdYilxW4APqm4rbSmGCyS87m5Jqx/6gdwNNt1nlGA9Ls98R6YylC9DZd4OgItr88R01+f1wQkoEmefPwNUQTCK6otiwAm45WqXj5HITo1SILxWKBNvDjnbXII92KMSICAXPq2tACOQjILtFCYWZKgaQJnP8MqCiteop4kwEfVNzNnXMjCr0oXRPFez/Wpba7+zOrs7XtACfvmzhNdslM73sOCv2Bz7dMouUW+RjNij3fAtwznyFLhLvJiGMYLqonKrz5n1T9W8VFsIrZOOPJmPfUm3CS05HZ0cz7ZQAVLj/EDZeeBZQ3TeRM223ry71/VOplUDrbqeyczMK7i3I4jqq7nuUsw4FOyeIVXacwdYWtlaeYdfZ90kkkyYcMBJRpEMJzIvsqtnoBSYBAVyPo28y+uhbMZ3ybBW/1ETti967dROoRfIPeNJkY+tVHYysh9QMbf+YaYgOU5+NomGLuLZrMa166CyCnsWC66Rf/4jS455S4wFcjyAw4limVS94tYfLyDDyOQL87IbcmT34cidhmn6YbyACX1rHshrcNOnZGVCvZMThVcuEurIcu778jCYqJirofEMNGQb4OLmRrQdgl83x0S9ZWXTn2Kb7DyUQrqzpl3q7cGnVcwYTK7BzoeKb9SyRw1rMobdpGYm59RDD78A/5uHiV0aeqT2/eOUapCUfRWiD5Vc6x6bWUf2JiTfo4pfZRwEfCWOsIJT+gMkhqRenbYs+W7PYlqhSwwoxbBb3VtJ/HhtMa2JHjOoIBa+8gvTyp1gUOk1oqhOi8TDIP5OUZVsdMuer7vMqmf8MA7XCBzNCau4PoqPTmZyJMJIozLXILBiMxBzymW4esLaChS6iXuaPScu492r1bUTqlJsxEczJT+PvzmCJ5ZowjbbmUMD9NKXpMAmhJHj+ewC2SoPmwbO3JgA1b0bUjPtXEkQfenbebJTkqLp4AkHnJeSJg6B73rnaIakgftOtfRpHCJb4kiA3mHJd4DhBj1vhi/ZVJf74LpPJtwliIreNAtVeFzxtANSyWYZjcNwqPWr8t6tirZr827H+5WWxI7NNu4K8xoG875HY2n25EGYPElpwL43+dAhO7pMG3y6nAnrA2TplulsLLdTxzd+bl1QB8lfhWZs4A7kFYYj1+l+wfvduO6fNW02suY1k0VB6WrJ9DdVXcczrvIrOd8rN4inXrn6XYdqZJ50pQ2fN7W1mkluozEmdkKPo10aK7L/1AUs4zrfiPZ4OKcFCPPMQBHpixEurH4yKJd9k8AaO5Hgmo1hF6gu9zKmS3KkSX2sI+KpTBVCzbv3uVBAOC6gtL7CVJM5jeZNjB7U06aNoI19e/EKgfeqcEItNQMjQRZQqxF+mM/wGBINLlm0Aoz8Jtbya7ZHx4RIDXVrzOrt0Mwd7Zaz2pN1AmX9VnRMvQT7Ykiih/laFxVs0dclVgD7xIDnbIE5DcZynHedzI/YB3NdRf9fpE197VMtwzXLRqIV3KC7xo3mdwgy8Ia2lQQ9+fIXkFwv21Vu7kRX6Vayciuyi8H+rXqcizu2XRIy0R9cCu4oV8ZaSM3pbJ8FnfGhQJ6k3J3YAGGVOaVawDFmxWPHOaj96Jbkcx0RUCjVd8Se0INlXosVgw5F6Z24hn08ksNsHBeBaNXw/1lqRXsc7CcPBEELohWyb+0iZbxyzSDEbRvJOgvkz9NQhmSWoRMLQ94lVtQJ2lghDu/kxFQGBXOdPP66WIvCyBjkGLdoxb1jm+aD+9VJH1G8hH/9b26B37+XmhouGbfhRAZwefDofd7lRLdS58fZRjCccR05nC1AulS9PHP/QqT49PPw5VnOq/gKTjSAYj71+frhUUDXSIljXZDHAjRGgv/9gBOpGdUIR8KTiNGXSAeFrMgTmNzBH3jBt8CJe18cqktJGlb9BS3Y82P90n9Tf8W/VkZ8XFP726LUMbOHEDrDwJ2inJg5bzoxdLga7W6FVVncVZGGHxtgkXWIyhG7+Ga3GnYBlTG2PPZwUeDsLVCwJ8tyyNSC/HLnOfDMOw6ZkpN2cEkG2pmK6VwK3qvBBs6XP09fzKugqXzOrkWEeHaneHuZ2eHR8PSKKm8IJfAwn3RDuCKiK09gwayDPCT0X2cV7zw+8jTGVHhyx7WM8WYfZwigIXmacC6eAE79RTOyhH1RllY+vlyr5HrtmTBnS1y4ueNVaU3iESwknrINmWdJWKF2w86rfQItvbNK7XNZzg9pypy6pLE52WudcHZnHk0ZhpMCDWEDY0kXd4YCC7mU0009zF1D857GvgbQ+mqjmUeTSAeS5BWcJ6SmzzeleE0LRHNqxGb8RY57/JhRrparelmBFiwjt0bjeet/3Y0YalqNAoJnQHieQ7LEE0z1AdhAMs2yNOV7liz5Jsqx9c9NRh1OzcIJbtZmd0mwWt+bKSgFbOrYU6s1SvIzY5g/GH3SU7UrXBD9YVDbrB/z7fAyitJtm2x/c2othY602D64+642bQuT/OGXXWlHwyY60zvJIbewbhbcyQ2Ih58XBfp904ofJCRaq6xnQFYM6dEQU/IdgqkmR4QVBDsraglgIDq1XQ/2Rc8qAL2xBClnRcgF9CarM4yKKrN9/hNH61ZkxjO7zE9qQ7aopsUGMyz7QGWx+H6xtqKeWhTaUWpQus3pJvMUIFkzH9QD+IxOl6NdBGQ47gXZGGz3fo44to6+EPjmCvnFjfz9Hyaj0rDyM2H5/yopYB0fFeq5undUA/cgtXw/xwTOI0GQdfQlka+zzAJwmPru/xs6J2xjq5JZ32W28dNMms+0qkVGXzup4qF7AJpS6AFmll0HK7QlwBXG72p84JiXT0MtLFQb9KrVGt+shVcaFLRgvr/H9nDNKqF4krqysL9HmqdkliLTpFc7DofCtxGMvIS3X+XN+8r1MegJWyYDaZ6yXt8D5rq3ue/6mlVTzSGGLxLNByr7DW1FIjEJ2tMycyMI4siJYCBRdORU3C+1Og7/Rp877Z2ZGe3BfL0qrqHfS7i/Wpk7P9zZrGhfZE8tSJfsDqKUw5aROR6M9rxMAfZf68oq635FbTdXKPL9FYIS1cjJvcGqB5R7gR8wBaCAXF7/I9xT+tbIM29muNs7n/zfVdyr1Hovp93siyUqyhEyqzQRFYBn606oyYkhRZghy4DNC3SdQHzDz9gP1q0DjVm70ZNqKLBWRZM4cvEaSd+vgYUFNnxvPtp7G2OkbzdpZAxjxsoFncN5MBJChZgLm6Q8AAbFYy1B1XHD1J7CvcpJSFOGtKe2qt0bOP8JlinVtqqYxvNMv9jePOEQmjKtruJsN6LgEMDG8Vqv4c44L7vmOsrYe7+FQ4NsSH8dvbHIRlasUuGX3DmFZNGCn7wx0Bg3HIqlUHakkvEcMMOICTIrZ0KyRQHGRwnKZyml1lNsDHVCrb+3vb8XCrX3rdAZewu7M8JYTtz8O5t1tQ+ldHINXMbEpBssnS7d+Y84bjqgGkblG3s0Gw6RV+8PV1JBKNmFLeI+8I+uy4Q2TkpCJ8LMX3pIhZzUwlNbT+6I+gKR+KmatfNg4SKFNf4eg0ckYssPHcxANxsbCcNwti2Yz45zuKT+Jf1PWPUblPBqPyTH6N2s8MBnL1PWraYizVv9ByVZA2OP/uWLIamYNOew0tisaPTuOWDu3M2nGjQTANjEPilE6EqhFK2Uz+FcURYgRjI/eUKrDAQqScXifkWj26g4AHFIBjChT4WesRt2oIKnAzWTqq4O/gQU7Y2y46FkcF6PCed/+lI8WsHZ/AZ0uo87sI/KIA6A8O5iXeoNQ8Fm2y6OSj7f2rLliekBhaIcS4nt6NMlrCNnxLiXDLJfwaznR3cJ2bxWJAb+hW/3YXQRe6vY7jMqDeER2Xlkpbz2xW94miXFf7k9/F9dPH+Bp4CEdDesjcloDOGWaTzg9YOzRfP6d7SIL1TM5IUTN8w/KIbil263PWFyFBJC0CkBEoMZ/k7Rf1iEdVGy/DjBFxGBJcqWUtWRZdg6JbRPem+pdLAFOZYaEJzdi73HAAlZzXDomqFmJPo1MpHS33ekzUVy+UZ7lBnR4jMGtEo1cEdgkSIGk3ElxgnA0BnClQGg7oDf45PL9Am2oMXx6uAufj/iTC73ny/NmCa1SRiBI/7L3DszNdLVLwWI6P8qiwsCtZYzQcvgweNnEj1OlB2eWIv6ZtFUsJGpEkXQ5C0PQ7np/25kEpuFhTbPWckPY6dbCZg4UcT5EARbOO2iyn7NJrtC5D1EKKZiOZ+VNm9gZFcQi7r/uW6FnVp5s4k/V1QwJn0j4E/Xz5mNx8jGZWRNVOzL20/ObIpfJS3H9hCUl6EPSB5X+SMfDILQIoq2rSUPHw8BDVSo1XfsF1R0JXjRSKjhZbevlAytVQn0Qz4ElfiaEG1In1z5PQ9qN2Ev1elE5BTDQo1zvsk+pTL/DtXKxi2VQZBIPNjxuro0yxM6lNinWJ+LwQ41DlqiqoVQCElLbpFUhvLskh/lul59e8Z/uy8jfKvmlg5OKmMN8CKZfwdbOOx3nYlAvcbLEd6UeneT/EOrlUhZjQEhmOiw2g3ikgKmiD2gdsYd/muhiEbc44pvgD6cozdnpC3ErO/kfGs4rUsxdpgJL7mSiCovN6TsvGf8muuNdbL/5Y5kinnhlixFZAn/L5PE2YmyhbCoVDdEMCOyqNPif4EcIB2bi7DPsq+HzNXKNsf2S3OueVCirRYMWbA60GzD8KiIJQYaoyP3nRUgbay0hSDM30bvcmuBsaIFeWArJZdzsTajO41y3MKcbV1EsxqjnbOvWL5t/NLSFXOqyd3SGj5pWxnENgy1g2lrchbX4hEhAalPlEVyYjYoNH2DunJD7e3ZQSMkgxXUTkocrWZyPhFs4VjQ6fMJaUP4af9JFeCT+x3e0S/dVIJ4TRnjBYUi4aUgg6szG+jHO3kHHwWPmGEdMgtu2LXWviSJOwLmLjhP18Wfjk4IYKAUe5IX4I11ZyVgWFOOHioANcpf7VkC3MVCDoR0kWBA07bF+yvr7GG4U8IboUKrTeuBxX7CgMuIVCMwXlLjnpwTyaJmI9CVqqc/8SW/XoIbGKaIwUSx4YPj87VZCJfIYgb8kMrg8ihlRfZTKJzJHuP84nPmSjD7on89LIT2r5WVNriqaI/ICSlAdyadx8Tr+Bs1lAi2sS3i8m5iov5nrn6WFOF8Ly3bWhANmI+Jqleg7Nv0alGgpGPt0jre53AUmnPfUUQRSCdm78W4htOu63PoHvsATDiaTZZ2BdzDlvjZT0e2yjYwX4KPcuNiqnDQLGRon2MyMGkixBTEuK8pbvHwvlL/p2NFZ+3SVb8sOEsITddT17ahPZySXrlXW4+o0kvIE/Cw4fT2Vg1FDyt2oIruBv6IOnGrykStzYHdzVUsBthbPNyrFfKqjtSvCJDlUm0jtkROA9zNp19yJvlGGlnf01n7zbRciq8V8Fs3ycjMMPzWpoBAgJHf5gJmGH6Bme2oQbhI0HeBISgKKQXqwd/UlCpkHhUCYCsrLrR0aMTcpdEa4HTp+vXT4gS5u1RWHoZ2YR8CUPKMd4JfryS/uFPjbxUtoI5Z7RgRdToeye0+XqWNguq/JNFsg+q23G9FFRZllmGIIy5jGULYsREQyk6mFVAyFFMojYUM8xI7hbNPpTuCT8xeujviyhzDqbhmnWpQcFNZftC8502jOtObSQR4qzaiFQoIrst2tXiZiN/eLNnDFmVTptvCEMNsf4If/WjPjHUSy6/eZaRADnSyCG/ie5HTt8LSdPlWRRaB4aWoE6qvSspb0Yp9+ofaLPJeM8FZkg3lT9IPAK5YiadKYHjm6Jf850QYARFykM4/qyCv5BD426o0E9RQ2pDumJObBnDVHkxo98uUEEUAUO5bn/18MXchfU0HIjNRVOm798fNvJejCcdjlRj+MXXA8nj+CxtiAtcBAl03r1EgMjYTJOi9TKFFMtEsD99X6D7KovLFCVoGhmMVUQUSV50FOFeMuegWxoiLaxZB7sXCeMdl3E+jXo06bHOm4LMC8XIr5sX56A7puJ7sXnjdalKVQyZbJf7hkq345tir5uJSEXwNIPXQsgVuDTtWDe5YBSAzIKRkRsx36vLlQK2tmKeiNusp934UbzXhuSrZ8wXt4fHIWBX3ciQyp6Ddv9sdjps8DpjaN0G+91yvZ1CYsAP06JUd8wmWfoDuePwVjwzFvd1CCiy3PZ2Prxa12NIV0AHZ3Lu8ibPtsy77wMJEMG3iTXkxXEQLTUYL1yCJYFrIOxvAX6LXeZhbRbXxm/o1RfhPq4/iNIIUg2mjVl59ynoSfby7y9gMj3cyhAJ8NTGBXuVRSmLOyPX0BS2y8QgtrGPpBTKuj5PC7eoMslq+pF10c4A4kGog4bh3MpfOz6iSye0N7eLhsizZSIJo34dhru5YvgmailtFlFWB7U4haEu3cu937DwKGOIP8JRqE73O5UOpSmFLlJ+IbQMiYKKbjsgixGt6xbDK9NnM2K1zfbU9NVnvMS9bIUnDBZ32sCGp+jDAzQ24ZqoFHSHvbef+0CVPQUWpe1ATfxA/p9I/NHkxNJxdAaQ1TERJCzv9jyC2DbzMJ18XAgWPO5I1cXlVBsgYD0miQcaMnBTZRZX2+zwuBEr7AlioryKFEOUgmRd+yTWeqBs0DGHdEIuZfr5qveememAVM9tSFYktzv76ZIafpsWYrFMp1M9LXlDJO49sSN1m0IUukFBGnOKXBJpJ0Ls15sJk1CQIlEBgppZSYKT5RI9uUBspVMvBk/SeAZIZghIdS7BqzNAUBXkZwEEEFEqBMINwjEoNrA7Mgeh4bRNA3CxFTTjcvyfmLD+hEIuSyv1UuIWrczGtaz9GzSkxImehQAAj7KHPxcdG4A2zpq1j3JxrB4CS3Tjs8GCO81N2D9UngG4NSJiIEt4P8lWPQ3N0utPbnVnn7//zMWDPo2CpGUFc2POK1Fs+vXVCiaj3IzOEmi95B+0G598nv0Z0oQVi75pPFvma4DMEKLMjayZN14/gW67PPOHNp06UMqPIoCGDBMbzninAsqLQjxdHSShwmy2HVYOYmfQHVm+YCpVsv6rIq9ccCV6hBr62ZnfP+zLBlcGq4wfntfQYFj0fBtXRU4ij4QvIjXxOtZlqJmdv2cnhva6QxWsX/8QchSu9TG7n4ePETrdI0AXu3IMzj2hjS5HwmbdA9AI6lnnh6BszSlaLqljWcpx5sDA1OpQEGBI/0p1W2OqxKClWLyVcsI8AFiXFT0EXhGVQg3JTFv+8d+30C+j6dM5lwqmq3AsgRb/ee4EjEP7yRojMDuN35eYmUKZWmWMj7A0oUojQWdgZ8wsxplBbbiQuCu3CoNmFUHynEqkkoVfBtRn/VzSDKK5LHCBXLuLBqYvV+x8qX5u+Pu34kDeGuNGG8MyQUeU6y9eEQ2IhjTTWNDLwNZklawGQLVapBHyluEtoFqeVldEwesJcTDowHmwPiMsP2/D2VgkehcjvHpTJ339G7ET341T7hMvez1Gc+9uX5OuOQsNmr0mbSvBK7Nxz09Tfg/XE49XvKsgATAIS7aNBNcbAybV03JRhGjy/dBOaSySRAHsLwkmk+EpaCPftAhi7uMxCZBWREQ0g3yUK3iHVyzZJOM2fu99O7dlicVWLqZ2PHdaHYRVFSUnVU5onZ4AayeqFIy2CeDs7VvymDDcBImW+xgtNXrXx32X5HR4cjGfjo4hGq+qBZccPN6GG9g6nRxmxac8pP1j3SklYU0BJ2vduog+oCrRqKyxt1higmSxkCXO7yKXEU3axfy5T/VD7TlSPIJ1YuPPMdA22xedTP2W1SIbKPYgWwKieHxPaD5jxfFSHLDmiDGoY6shWkRhfRtwfa5JjdJ2i49+dcJJjsHnZdwFJpTYm7A3+RSZiUpP8uhefXUU5cyPdSDg/nlQl7ravBmPDYMSlzgrJ61TylOliLR+tElNJE3rQVFAIGjIdmmIgwQS8zVzijVbcHooa6qGowlspU73qDutRwRXVCbvn25xhgsztaR3alOID7l6RuZNQsZofeLTyErbJ2P8zwyyCTh7YJ+PgEKOqck9eJZprq95/JWsLOJpcv8NeHfclZB5MQjF6z7ei0aj0g9TjVZ6BfmSTjP/swGsP8oqMp8dk1bUZ0nOksdlcwi6JYyIDduBJKrf/QY+DA2dZAIjGtSzEc06lSkjWEQort8IM6nLJrDpMOBeu0GDRamZwFW+U0HhwbhAeegcLOKV6Ig7b3E9MbPt6Rk7KIrfr8YvGDgDc0Z3f5T7835cqm3Qtmpd/F3OS+/hbmxl6YB3AE6nhyhsjQMvuMzDPlXxd2obFQx6Kh5/BAC+E95Lrn+IEhBf391PSxdliU1UdjU8mxLQlFGtv/hMFX0153DAIjhnDdKiQlmPnaMS+ztj7kuINMp4Pj81YZvXJ8sdVNStaWP/QP4SPXA65DAgiab5hVEYqyBiorK3hQeFcPAbnj5ww/iKjwsXBnplNO7VcB/6P71xhzehO/fByQJA3CkrQq5xM2ez3jzzPqmVdUb0BiYwGQa5OdtMIb3YM/AYUCKOLD0TrTwzWKXCotwYuEMbCMP5tHnU8d8Hr6hhf+IlA0pZIa/AYaYuXf7OATKTOaNGm16UfQ2wF/qhjKh6q3zwPvDClhAOIKxO6b9ZYl3OC/1zLp/iPzkm0burtiW8DizJM+Wy8DUWJg4rkBb5Eh2piPWN8/E4Svns35udNSyybPevccBkH+CTVnqqjEP1EqA5iOIBx8ljMUw7Ysa+zIFlppIdVMSUH1eeVkko9QBBzQ8uSzajAgYsUCPNDBB6fUkMTPO5cA0RPv2UTgweISak7IfPx5NOOB9S4ISoFpYwB8pcvFkHZcGFN30HliShn5Sc/QEy6H/yVsOkWYqRzO8HthidnjwE0Cf0VJ31+OaGL0uLJ+BjIQXr8YUwLKaSX/Wo+jkzigk+G/mgMkOMl/51Ed6RmuvTGJTwiHGeBf6UeqoGxe0aifNPI2p4n9hemWVWPrEKbFHS9Tl68d+Xr4Q+b18vC2SYGfNgwEQQCu0WJi1I94N375iAnIHBPW0nqQNB4jog9Yt1u5q8UMon+7H5Nl5pBw7W1U+m7vINViz6pWGNziKaIvpI6jH8V7b3uDXwm3U3mxW04hVDXkZbksEOq2n3Awe7zxOsuwLc81hXCk5JZPdnTAAH7x2TZLkgiGg9MhwqOFi+2y9NIEQHyb5mLnAZ/+VRwU/GhEPKHKbhI4RIV2Dmeld5udVvoP5+eX0vXvRTA0GqGyDaKa+3LslQr9O3YQb3XG2/5twsSJagAwHMYNWnNZRSFw6vQNs4COmSCF2fPAQsWX88QNJNTRmLodqqxq737wVgOqaDfrrMQC1fIFsiG41Zr0llWuvTiTtWU/nvaIuo1X1XCsv+R9Pv98nvCB3zEcyn0gu427gSlOWmTgxWUf35kW7AEzKu27wYr/Ido89mEBvb7uWh8Qk3srbkrTczdrjbTfijxP54gdPPG3JiYzz2c3c3PMLJY5Nd0ug/nIu3Ng6EY/sDKinDi6fIVqcCIgxPdW7U2jRPbbtQxUU/3t6gOlaSlrlQIV2W23xXQeDboyBWE0k5DqP5AxTBXMeKj7689sZSwh1Kc0Hex5VNuwLTc9Q8QaOsYQ8dcKMbZQjWBJbNFeaP5gnRx4+0Evfs8iWHM0HglDqU5t1Z1/1Q7I9e5qR5BOo7XXDar+Cbx3/4HUQ0gr4q/spOw4YumpcsWqNzOfvQfLc5aNP7v6ydFGSGesMDVwzY/YZkyCrnzSNbBPvBLQPC6W1IQSi72buAtHR9jVfCveGk5QG8Ck4nahXbWO6MlnqIozgBMhXpPkbB+3WA4VFwfRvrc7p7I4X7O1XwMAL3Yxn2qPqwD7eplGumrSJ1SeUBASlNeHSpie/4sAgeQqxgSyw105YlDx7veq5GfRqCGAQATWzbiH3G0hOZ8mhX2CSC34t89SzEhYX8mQbqWvBG/NbqPynzp3fF4xXDHjdTbs3lR914LqLx3n5R2gFhTyd31wkvOSJiVFa4Wb6Mlnls50kBZO+qqpGcWY/GAeU1SAdRk5qmLrn8lq7MoYl4prPOwiv3vCAB22APFhiFacPnTLaN5GkwZ+vf3hP6viBWEFrWE73wUYS+DqK9eSCU6/mFxofsL9uIG0hhwldnVHqTlNJCMgXb4OA/thkrr6KVgN5ztF+vHq+omv7sxoSdiL+IJsEL1fwcYVJKGKw5o8WfjT5XNiBmvP/V5muIe12MNZMjmd8pLJrryyvzadnOkEjgqYBVDdFZMfVLXNd7QOg7/GVoGuQX7qML4GiHkHplhu78oUp9QS+JBb8Suuh2ldPnJY4D0B75rn3jvtxyQkgTGAJlhoMI6AzhdoLe+LrxghtzQLyxV26ePDboMCuAtEbjJcSz6TzSbd71p5yD/pAxQ6dkT+OrfcPBRV+xG3nmh+hwTRn7nI9ppqv6OYYZ/JA2vdlunze9frjG4GSB1E8vK+Qca3qOO5bDHLk38ufSFG0n8ZZLNXctpweo/3N/JADH0LvmhkHuYYxzxv1RBQhrgzvhZYnKINJkZ7SG4dXpW107fGgDJTxeBw+GDVZx3D2rzjMIZyjemQ89Qmgd/Ofr1h67dZgEIyM3hmFGHAH8oGRq+xN71YVtwQJSwerA7oLWiKR6T2k9ZjCIRkpJRzYuWedK09q9rlw/5ufflFFosTcH42EHD4elBwYyOGZoIa1HO4KdfmdSTUNUyPzIjAKQTwycnZ0Yvfil9PEvEaBHZ4agUFnjrd8JEh0IoHI+noS3/YStv1dKz1KV8NMyIJwSEDEo/Ww+cJcwxXduz9lyfL37EZBJ0vsEa5+1VaAa5gKGHaiC/9/73528/uHoOwyRFlCXjw2rGcARaqDdB7tv9jGKif2gh7v1f3RHPZxCWVXtXffMvwweWcFBbm3hGRQ4nBQ/I4INzvW4bkgdQ/lqaswAMzoN0wy3IZ+KQ7hpiBsfIf0MbAdRGGTJxKK4ixdk6FDKxXefRBs64+YsYImV2lLiSucNclEchqQfC4tmmIOPFCMlDK1d6xbbZU5wD/Os2vfAyn7iP1hoZ0S0AgfNXpHp4Lb5alNy3h8lPoREGmPT1BqjxTHL7iPCTmVMEy5OmsZWSRsYMJ0ff0DD+ZLXOUttHQ7PDmR1oO+KGf2s3ZHLNdgSV7qUTiGq97cXmmJHr2EAfxZvx7lpD/pWpPo6jKhpoOGk5U4FutDbN6fYWupBZxs0USlfzzL9VKEYfX9zqzaUTqhmhg91Efeq+h7p6mq1FOiXx4rfNVF1dmdtmm2kUsQ4g5clLj+HFvX+NG7PXz940Bjn3AFG8gVNTA259RAIR/i6w+msOIwb2esLF49e5ptB4M3gepM6I0d3Nzx3OtX3jJFtNiQssH2kyKsfl6PciLwgED8LxFbfc18DCGjJB+ny8Ud1MFv1v1wuA6Ge0V00xhEIR1uasrP+iUkzn7oTI2PuS/rM3SpiT5AN+YJ6cZyH1W7u/qWyb9eO94gAJ5KdKxqqSIBHmw8B7HItk0cVo2FYpT3gI3QrSUZrG15WIcWuV0t7bjQbc0UjaXD8h2dWY360eKJtHNLE95zlar82a7sV5JoPFe2C2AqHS/nvsZulpyJy38LFtupEA7VYJ+ynI9v0+nMVGWB9rM3srt+sx5vmYZdQ5hTUs6GO5QaUH8vR/3pB00ENnCk33Dy4tCc+S1ofgBKjTSojpPcGEqNQzRLlEIiV7Nj9fyqzBuPKMjjwiaIgHQYvsziMd0w3Kr7W4CFrpWp1Sca2hrkGIHaZRhJ1tufNc6u4P+uXOc/Py+J7pKcnOASlV32LRYhDHLTmP2o+cgimvWUsTfLRwvQ7+6WQbmdauAP4VgmEvz3KRSVRdG7yew7F1Iw08lBcnwfrYr4GBTrqOhQsm/OduUG7i+34zcHiePHcljR1Jebp6QUeRN6LOCctmHey0D5QCj3Dd43KjxNM6gX4ahml4JDqXEMdqnbBvskyjh4N+ELLv8EW5FOhhMyJqcgaL52tj71ayrGDBTf/68PoXRbd+4gng7bq8nKy1fgWWf8eGI5L2KPsuJ/1gKGbm443rwphU1aG6RSpcvu8YS8k//ZDzcE0nTst4TeBNZc3KMLkjoxOCJPOAYT733MlNVFYLdouP9aIxrSyGs49oRG+NPfuqCpOiBfNufVScfxhzI2kuT1RKJ/sKeJKitRuj4c2Bfis40mmkcrjyi3blplsH7iG9dMcJubUFdueLOOknTpVaTF0VoGJeu9srKkLppz6pQRRsNVSqaO0nF1S8mWF5I+4PvILbdhTEgp19CtzE6zfXawCCfW+n+qRudYTnzjR/noGTAFxoX1iUZOWaGxP6N84gCsCuaUEFz68YCkjSra2vF6LZMRtX2Vy8zWp6Rb5/Wml9hOPYv/+r0BDRljc9q8MCUwOPMh84espHe6L5+nCjK9kVx+vivKpEAHtSzIrp1PRkV/3vD3Z7hPxJR4lYdOke/apjM3JD9YaqD0rGOT5aNJMTZpjSxdiG6etOAfgacyCzWSqwfjrjOv1Aq4HkeCyqN1q09wcx9ygBSJ7VEokIKMR+Ro5Bvkoonz1MhoeEW8586yBVY6mqZvQMpgyk2ETezE+B1+GTzXJm0VAOrN8422WBwu4wjvzR6dycXohG+unL4louAhIAuzLzEjt6ylBPP7iTolDLAyWGziUEiC9IKuejMISGdpm0GHaFgYv4qBl7TZPvQekJgt8ousWzasqADC4DMFSUkpnXwp3UzYrpbfJHeHXhKDC/erJxeIZSStzVWS4NDKKjCgXeC/6a24b8ggMjG1JQ6KVQok6VeypGMtHLYqgqXbqeV42xRyN517CAeCJcf/6OKAR7lf8c658TKzC6WX03lBKFb0kXqvaAEVvsmaAusTMlQCSOTCidn2nj28kf+B0htLRLDqdESZcvc+U8A1rNAEJ31fag+ez8vBTH0UAlHs9uJTbJKgsXonlFaDutQnRvSHGj5p7pg9t62be8RTuoI2NGjjm1vuWu1ZH68q8U2uLpJbL7i1UOc0FJsZRQIBPLuugfEUgf2gG1MEMHT/ljp2xprpkABMVtPeVWSDv0G4T/XkylUPM/D7dQN5T8ySJs5O+gncuNfd6eddaOjVj21igIZ3SQyN72z+Z3NA+76p+VcbY8Hd/bOQRx5j1PHsxRJasnbPLiWHQ2MSvVwMwzKnfJBkclbCn3dnPQ5THHxtlEgN3m1Ju5CZymEr608/P1/3bBBzoBGo2fVjLMNzIH8+GIriFcKmW+Xrjqqi1YVBwmfzu10WpQ+rUmH69LKEJzuQWn9Cfmdj0rr59TbWNqnSr9wxDEFoXBMmxXVb2VZSqnvDOjlgUKf+sX9VV2mYl9POS42Nbe7N6rpfucIS8PtY6fO1yKG9YXl7zOmCHrYG6oG7+0BPphJRvF2WWd1gfT+2tXbHXo6R8cY0BbDfbycyTzt4ZqLmN9dvG/Bl5VTJVr1NHSFgN1KCgHqxpNYq82BjKkp1fFA1wLKNqMqp2VgB0p3G4N0a6/ZcNaw7ZHqtPr5KfbgB0xErzC01Me1THjGuQQXQvPO+JnWUHA33SDp03yv6a5o/MpxEtxSu6andCoVl64C6q/dq9UfRRt5+8X2SoZ56Fpj0jAwhB3bADZbJTLHoBZnrR2P6bY2ffbi5HDmTUGoShO6J2XxkPoqLL7RhBRvkV+7L1qLTuK6SxkU7Ss2VFhevWQQa5ruBZzUMeWZ7TT2m6uWlC5Tk4CbdX2tCBZVeUwjC+3ZO3xzEl60tpjU+eDWI1Scp+6ZN/CS3xZYhfJ80Z15DNye/HGgbyE+QSUbDeo6uAXfrR/xNseMQOs7jvbIVqGBQB/wsxti+EdlOiKll20yRod0E89SQScHPIf0mzDsHJlBY0uNwihxKoXxUwmUg9PCPDVdVCAIH0mm1QjvNuiUk2EkNQ7pr2o1B8xjEqYMiGImQwgyh//1AgwHMfVH6QafDusRNA5YeP4sTidVoNRc1D5bb992DC0mKlPRD+Xbtg3maID8QFcP68ueOcv4VZPYt1kHfrEdFqo2ZQFv9cAhVwbHzK4aZWeQVashlyPFdmU/tAqC/HPLXb8IMVVcz8/qvvdTun5EnePTiVKtRMmCQuUVTC+9DNgWHBKsLgZ54CzxrG0dOH92C6Rcmf5hXTtU4ycCbg+mBZ1oLNuSUGJqANCnSXJ0S6o0HqyZ1NK+JoXSXQvkln5i0c8Ly7j4E5yOO7GvztUiB9rwxADx0cMU8iHyVYhnBRGM1968ib9JWyxKTtDsLQ1+sIWm0ZBlFX6SJGzyAWlnszhGdS6aIqSPNNOzt+MLSyAb2lfGdg9/U9bxx9tNyxzkiCjc0v4CxUGSut+J4VkjqlQp/t49ksz68yth0rHYjC1gkUKdHgvYdi1puBGOEIcDzQh1fYscCtDNU776NiNDrq6mzY67/N4ydS2GZG6zAoPfbd0cJGfuLUa13nlnaTg97f7Cg4CzJ4p8jPSPlKs9iPmHNRM4nQV6Cd5PWpStSv6+1II2Z0WYcp/udhpcA42Og9TV07rfGlAwM9N93LfU2xYoYOb1TIEkYjH+A5rii0r/BPxPu8YeXOFt+OQID/jf2V9TMGMk/o+EdEd8UEOMrkQ4cit4IXUeRGM/aVCb4/NuIlBlnSog8NQ6wffEYubNc8a0Ze4iorTtgl5vtIWfmvbkQ1iueH1gmAnf5UylkpjR1usw00c0K7Z8U8gKi2lvUAGwCeWOldHegbF8tGMW1AAeRV0DTkHoqInWudzctYTKSCzkBHh3kyOdyZo0nYxigRBmsI+0YyoFzDYaZmjNCVbzx97YTJEJiepnLRdCBdkjYhTEVOKqx+zA68tl9Z+cNwCTesI158GAQq7p5VrQqd0ArEsAABFZ5Y9GNPokRHKT/Bc+4fI4EJ23YFtSN9szrQLdaCWAuekNiTvlPPLdBaMXek0Con/esjVeMk5Y+rabqaZS4mEanxA2Clvmy7chFwjeGGYchbloOpyOw45A/I/Is3KQ/q17E664NQ8+63Ksl5oaLXgYUn526oSsXWK+8W5yWHCEio+369d/kEjGOWxxM3C5ZvWZe7dja44ivCj7/2zXJf1HNXS81pEnlcPVYzlYpUNGWfrCcDpIexYVwfqBd8+9Vs7JH3qKRReUvVm7Kg0ZFuSkBiV2PupchxqGmT0eIfDIQgkiCtLPVDpk9VnyBvAIvqEf4dRQOmb82KQvvvd1mRpHSXZSK4mMseohlga0ttqvswdn7Cvy1f5LNJnax8tQH+/kgQPXHlCpByYfJ94HEcK7j3bD9GXt7jkoqHysMuQhiqwvMfW1wYWyyHXWqMtxiB9H+FsFo4+rHaHiPMZ2cr/ZIlCWYFJ6gXZ/6lad6YfRIlxx9eXkOmWXwnn8Shs+zlnV1EpgTvMQzXClF7Mm0obHbPoXf/m5ebxRplglKba65MlkdIIlsPXWx9yJE1nKpDVFzkVG0cQxzrNDaADfQmfwpB7fRB9KZarekU1YYQO2GRkTtfGmjUlCo4v9Rw79vL7d3HeI6wggagSf2GIB7fH13+ktN7dZKwyi2F3B4IU3XyNyj9+94Dtv9hWNs9/BKNCQD1hIc1ag106SP017SBklqNdaFCnC1N2p7zpOA4WGKewBACygEcNwrWzSisfspT9Lw4U5HvAAEfkCqOPezz0XePjJBS/tcpP0rtfVk7zt7eYoU/uMwBHA0spXipYBwHWdm/Qa2g3cjV6gwazGzKb7/7qiA75KfozbiKxjpqFk9wGmeeaC7yTEr4ryXmM0u4OkHpQGAwZ2NWjVUScwvdacA8t+h4IbhpRBEqBb1lEkNDRrhKVTwtwmfqr+8BrT2MVBAWpWAH/MtGzisOPQqIMRPDBw2a5o5jLfVnzFOTsrW8v44f6PDSNUkUG8OcXFh2PG8UvVi1/yUXDI8T8qDaWh1BN4f8QOYFqmM+S8cuptOYTGjA/LJRBGX0S+10nXHHIIOHqLQYr+c6Wao+Li44X7RuR3canKXbx/kmRA28W7UhduJGrlpBGDiNk28GBreA/IGPx2yz49JFER5ojoOFNSKCuNzH1vNXOpPFSIrs9qdyHX1sL5BSmJPTIcvBFD2GwwIDtRCXmUdHCS066//ayWB9pg3NSkmsr3SbggvZF067odKPEUjXlBG+GK/jNSDcQqN9ekrLBnkWHfixdsYOAWvedS2tNn3dXlnOKe4FBkMRdYDLFEl71k4qC/SPfOZvwrmVOhtDxrHa2fS31+nhBlwS0MXDAV+NC/D5E9b2C9U/VMhBhZe1l6oYGsd+zx7m8cWZ4omYNLNdu9NPBtSTkB0rMmHXkqA82lWa2FplJUN6Bo7SbDpa8dBQLKZXW3ncbniWVLwD/MAQ+EWS4uF1FGraS9XocQvUwJgL2D+gq+wRsHXquaEZVMg7XC1U5UFjZ+VtSeYkZJ3mKhUgsEl8K2DrHP8Dj7VbUfhALkp0xtzzhkz8exSHNka7wxusSaSBdc2tTYfL3prhMKPBySthsmDwR2hYlngaQdFMkk13wx6/OfFXfkPXxYG/nYCGJafbMyBQPla1Up8MbS0/FS91tYlJgT7l6XfaEtZmjEnPPGRhs9amK2c3WqYfuf3mKOVE5pb3E464iENyL5vgibM3pvpbrQPwRdF1K2MKs31wseE5FLmJOFHz0WIgKNkV8hUL3XymsUcfMVqklYr6U4Kt66Qnhm54fCmKZa9l/8EjIRigjqe+jDMiJlyHGuLxMtxLfEtvfhHesUJO1Plfmc8J1YasyJly+1hMF/t4iJVTZI7H+7dumDoGA9vHwqc4UiIBAgtlqz68X2RYQHfLSMy1O4POjnqJGBKfGrHp6NhKEKXjcIQ+xID7O6j9uAMlO10M71QBnUR144aECYtqINxxkAI3CKkmMe3fK22yZq3o/scjn4PhKJ+Tuuj4+Ywl5YQFMe1jLL/eOdR1ujsGwm06Q7VyZgGMCOS/Y70MkaEPc6Ryb5DM2z7Mumw0IottstWnY9dAZIWPf1812iP4ZhrczrWedaFqTX6Vszq53rVIKvI59SOgMssi1hrW1bP129d3hEItiV1hlZAufDVa9f9xOrhLovRl4n7YbiS4FX0JXmeWbPtm+ilBDPNlS7yNCeVGJzq0Im5cVTDz3Qxit3JXSPXXAvQpw8CyuBWDRkxqt38ZBmVtE9RJq9a32ruT0j1T+BSxgw1PLYDSGGzAnZhc2J8w9j4v/hcD/YolxeVd1Riy6LVw2oxIUMp3LDYpr17nVWzouOaqsuslrI5CyHwaf6U3xITFjyGPKNVEuxCjOxcHlj4n4R/VXrcl0FTgPLrWTI5KJrXjx/Ni5KOmOMfOlhdtibcxSBOrKCCYkBN/LbMbcAIw5O7tHRJ4OMIqGuDOiGc8Y/CNPGTqtMg332WTQwfGcvxAQ820CdTmQTtxrLyY63PYJyVCTjGn2cka6Dd6I7DYzSqvTRC7siF78iUV1giHACGywHN8h5IxDvd/FcQktUi9cf1V5DtfWnkdU91CC4WSYn1XlspjUNrJY7ocvAOukNuu3KEDED4TLndqNtojgi71j713agQF2T4ccegSQfStSxJV/4KXzpgBLxuoPaREwaVjqBSY1hVUqbw9p+hRGouasl1GsDwbZm4EXhWXkGh5mylo4CDT2C/zy8dAhNN+Ter4VmLXhE/9nC+uIz6YmDtMnHo2844pae0+ktx5yzjhQDnl+6T9UmiY+4K7BnY4Cj0amu+E0+YelZuqifcAfaBvytpVALPNDKHhpbsUGqCwThG9zj/Q3BneMgCstmh/Pi8IDafhMZR+vocqBKWboOq+9dsUFYOa9U8cdMddoYpFatdI1MLuB5AROkQcYkeQwiv+Pek9iMuSZB+hKz74BO0knXipVkeLF+d5w3hkxLSFpLgsEHZDrezc3AoB9ApQ3aVVFosn70IDGLqzN0geOxk6t3V8JnyAiSg7JntIgNKN9D8vv2OmZhp7Qg9WmimmOTq91h0+SOC+qR/q8tz9yfzkRIrlvzsdifSFb92i9MLo3cIcG+ybC2qfnTYDLr+Cftb8rbOv8C6JyipddQ5ht9/ZK2v+MDGxkGsA+/JvqyTxR/XG4gso7ei+EJAEXrqlHjI2rHuBa7pQGRagYylbJuK83TMqRTMETfZ2BWFAgLXTpqiqRlG2Xlg4ZA0HRJLhHhUp7ieoLopwHR0dOcFclJvSF51gyuP3SkToEFrXXAXZ4uO7RZcpXv+9Wc9nQ7etUlrUqwYA9kveeb6r5VYXw9k7oOCwGvWooKBuiKeZCrSx5QhxeE9WOnYnSu2bRLxjrSxGD/xOFFlSg2xVGCjEcgL1g1UI/mrQqnMnR2qGn9FoJIe7+ZTPwmYRxkGfgZG3ecUcnYqYlfNmehVHl79RYhlSDRkRvzozDOHHQdw4tXVa039k9lgEWXJFqZegHzVCUlDZlh3uUYnZHQUFlY8QU63mI7W4+7U1ZQeJbfPzZ4gzVkQy6UVmmH1tSpp6nNFI+1X7WP5wZrWDNv3Qrst+ANHm7DzXTzXv42loqEtSSFq9fYHcyr/McycDWHxO9UxpVGkza8ZqAbGZe+/33JxXt3NCUIlBRUCbwElwbqvK489BlOoE+dfrKyQIvmcw0wfh1xKD5gjSPfkw2b2H/OiLP5UrVvhIsZUOGvMZcLbenTr7htzAGWz5YOMYxLzKjgTD6FjNGV88rQ4e54mL2DEh8UVhkZm2USFWkXN99qEzs8WCzHcCcAb/zk2Ufzk8lprwP9lzdPK2/8SbhIreChd2JfZUmTmdeaiLoZYBux+KgHBrtlWPc3hSiRKDU5aeSCT0NvQ+mtuCzX8bOCXuj8U7npX4d77kBSu6DjAi1yZfbwTyF6BrX0wG4xiOZeKTA4gDtZYn6IVm6DsBgiFLKmCS2zawl7fkRRwXheTzfe7iiwcIyOxjgHoUzMSiFkFSzzzo8jxJnXegMuyg43evv84jyyFbv4WMRArGAnks6FMRIo4KuLBFoIVjHuj49iXtHshw+nxyBn/ncTH1ooeITMbrzQrJtdRrQtH+3L/bAQWMukJTXVRea05VkMFM6LtzfEfFFPJUMqK8KMZZ1Kiz5xxxHzcjMA/zeaYaa7u4Efp1g0W3RZKhPYBzHbNQ/YY8IVGyqXr6SQzt8GAOH5NPetlSJMH1Ky8iXYVPCqTaTt5EPH4khoUn59ijTWn6qBMnVBAcyXnqhZgZugnzL4IkCh4VmXTO0xbcqazT0RicXttWl0zXhRC/nMzSJn5A2n+x7sGRino+YQ5rhHwOsINIvAeqWp5sUEAyzvVRE12ct+2nB9W4YCqIOCS/3/Nj/3Ow3qtKSYQwFP7aK56n/6aHSvJwTx0QPIUla9Fg8fa3pfKDkd9rco3xlsRfFUIqtDET38No0y/qT08lRc3y3EOc67ZeEneKrQ9DpIpkdWLZHL+MpfsVSgzy87l1+raSDQS/EmeVrhvh5vJ8yTPlazIWFOh5JqKeQSG4S0Kuum6qDv3KpeIIeIU/MevhNO/EYTuIXKh8bIyMjIhVTYBkLoFy4aBLuBnoqgRPT//NvTSlQUH133mx2kA9sgwoi18p5ey5RyzZf3pyTEqm9TQkbeLjhpTBNUjKMXKvYCTiAFj1VFKwEgAXKgI2zaXCli7Wit9MSMd0MG0PDN7yVYuG5fODVs6s4MYmqUKG8byJfzN7ZSpyAurlhuWXdzINF04Ha5Zi2DZXVTQ/0Cn9GJfF2qh4fgLD8/zxCnNWAsUoISwcvZWNw5W6YuQHgwLjIrotn+XyRFaxPqRkUB2RObMXfwrAEBTig93YHcFIGCBZz56zbMf/rhmKXqZsdGvPHvR0Ay1l+j8dqD9UXYcKSdHDjjyYf442+g+1mnio2itENVd30Cy85H2rUKXjay+q9mXqB7vnSjlM+NLK9p85tobepsw8EDzCwewrPYmwojAqavXHxyfIynPTTAPzLAdifceG5KGaT7Srw6UC78JImIyxMZDyyhXvBSUGsqYvcNSpcqDDPLNPubuwoQToDf8stpViEu8bSOESpWY/WTIr1YJwjjv6FbhlqfB7308A1ZwUPTkHlnLObi25F+jA/7iiw3goHlm4uCFb73jmqyPFkjAxnDuQnCanOxjSqRIEbBvrSIAqWawUUbdYDFH+3BzYE5PiPDKkwsx7DVAJF0F32hno8DoOxI6TPcQOhTiYPrkTTP4WSWkZOu15Y3ClZDfnajF2V3fRNEr/6ncuqE90UuPGdrw5ZtcIE4hYp5EitZMypahe4Bf0dOwUnah8KQoF5gA3WkhQvpOTPz56BWai9HuJgmZL0b79vTuAO+GVNPCdmaEkNQ5sAVlQZf1SspMFNajiyNkMve1I078YTOPDKO6D+ncMAB3PBZ8/VTP0FWliTqhVsnMQ2IUXTu29PUGhm6sJu84aR3psM/zxwUF1Jw9MP7yrqobC2YbYRfVwy2WzOK+PHj12hU4PsidqvXVt3YCjF8dE7cE8NNpkfkZ6kpy5j6H4R7eSZZqpvKS0y3qfQCnU1zXI3tRJr9NRUGXpFLAAxCw2hwdZ+LcBHlJXzgcSRdcFBE4Vqt+t6GLTVo4KoTGTOmp2+5RR5+rL+PfpW+3hepGLLDRSHY1P5K69fDb9JAsb1KUCXjA5OTyS9aQfFlNq82J5J7Btd4RzwnnG/r/dbfeyW/2VoDyemDA3xauFAlTWoT2f0XJBiZ1rBfblV+XxM7p3xV1a6RuIrP0aS3e8rVkgGFLLYaoU6IVQoCBQTcAsNMH8OmyBIEHmAu55ER7LcTVpsDKffmUJVLA2I6XeR7ofo33esStQNl3pM55ZQ1QUGC0wOlJLCmu4PiwAbwSmzRzfXNprNqSfYJQ/5mcIK6DlP3pkPkM/SjyJAonfCgvcUDrjmIJHEyTaCljHpirT1oPBZ2ND27spi0waI3L0prg7hPkw6YQzyDlzWyNGddCO4aNGIn5Y+nQnW7D0gL/IrZAqxwRf8oWJ1lEyUYRMW6Api3I8jbnN/ukqSTgJ4M6g8WAjBGYr7joWHXOpZpqxrNZSjfh9ByzJ87YOv2QPw2Fqv2Ah7klEz4GOOXPJ6Wv523/W5TuuV6VXTl60g6Mqhezjez2sayQ/bjf4DY82LbWPtZMH0E2OdIAZoqtX3zXqUmioOGKOehlOBD4+ZLAjmE1zIScwOCVQA3TB0VYXoLecTPEpFjIgyfOuGEuLJ6KDRfEOJXmeMOtqYnA4CkevXmN/+yG1sudr7GmgetQND+50KhPuzqCrw+OzUGwqI2FQtJA+6sRAlbe3sMBKVOCX/Vb9xHnHHLH+omu0HEMn7nQH/b18g4Er7MeYJYYNdq7K3Yoqtk/Cm3BGlo05PV4NXsMHZmhbNCkTxpmwrHJ7bpr/milAy9bATVVDKE1xUpsjxBLE9tUfVjPfgWCCY67tsEpfDUqIE9bQmb8vYo01K3LoxrO3zTxjWk/KtBGhcLS/c7xceYNJ7YfExdaZAa4y6KysgkVYutLbQk3jqJjYIdi3IXs4ZNKZuVOQ6MARqNI7cXRMUixsiuHfx7r/isbvly2uAB4DYII2bPhhmv6PQ6Tus/DHdd6nm5rxZfnaOZfzGK2jvVRIY6dpZAOekISMXinbdhNLNX/KtPjgj+NKDtKgA7csABOEVfDQewKT9CmhEsNBIkQ0u83bVjOuZpqIbQMY2gYYsxlQqYpHmMfMqbVZIY4+z/gt1kkyK4zISxy+E8FpCCN3O4rBK8IPVQc62MTxakGzXkcdW+1hv26Up4ihsuIcUJM8aEWvN/XPZ1u4+pyHVl4GvT7kmxodoTdfmxTWWZM95hO7ALkjKBv1eydn/vAeqFD/KNmN1Ur3qJ2jOb7AB1EL2Z3gIjJY+Vr5cOMmYKzEMA7gR+MDCUtWDPrzyvtjdc04cAtASkyxo3HDVrOIyLCp+2eITqgiop6JDdNAXPgNR05UlZm9o1D69YUyZ9IKfpaxxy/CQXZKld4302e59Dx8ycJNCAaeAEzHfXX+/yeAaRk2Ej5ASvKtFppHrvwVMymiDLLnVuu8O5aYW1qgO7iz4Xalpde0jYiJcsxbAuEyYXXZ0KBWNssUaoUqTtreaiee9t3QaaFILmzeLNNzARhXaHGe1n//f8gS9j8pO9nHryN5G+rbI1+aIDD/4ovIsCHaaDuC6Dx6Rfx3vfdYVfZQ5in+6tNfkeYwJINIzk0vTrYEE+kCjx7poRxl4XjLY1HOtUZz0iBt+Im8YrfWE8zhXstUcskzcjS4aujFJgrJQCqFLvxJCP8GgcCexVQBoiDePXU0xgtYSMr1SxezwxKNYUWH2wWlpp8D8fRVOpescrqYA3i4jjuI52R9+3TP1XyCZaAZmUPC/W8O47JbQpLhQuuI3sJdm8hAKAMndk7UjQIxIVMA5lG2n4NbadA3OSmS9lisvy4j3sp7jrSvdzqx"/>
  <p:tag name="MEKKOXMLTAGS" val="1"/>
</p:tagLst>
</file>

<file path=ppt/tags/tag6.xml><?xml version="1.0" encoding="utf-8"?>
<p:tagLst xmlns:a="http://schemas.openxmlformats.org/drawingml/2006/main" xmlns:r="http://schemas.openxmlformats.org/officeDocument/2006/relationships" xmlns:p="http://schemas.openxmlformats.org/presentationml/2006/main">
  <p:tag name="MEKKOCHARTIMAGE" val="FILL"/>
  <p:tag name="MEKKO" val="MekkoChart"/>
  <p:tag name="MEKKOSAVED" val="1"/>
  <p:tag name="MEKKOEXCEL6" val="False"/>
  <p:tag name="MEKKOEXCEL7" val="False"/>
  <p:tag name="MEKKOEXCEL8" val="False"/>
  <p:tag name="MEKKOXML1" val="4HooU0THZk28POP9trq+pbTvvzd/gcV8t56cq85kb3NDTsUhojRA0EsgEHHMH7oYP1SYpn09ysXVivguJdhTvfyVMsBLTGvcX7WPTor/CmXaIDw8QZnT3KVLgIkmA4yGwLOXD7ZKeJyZYjfDhFogG6X2+fhWGOYsSsl73oKn2Y2XaojRgYQZ41L4rNpNiq0frvMeqG0ktmeu/nRMABcMXf/GLU4nRNwWLXRmkBiCvfRvlXxr4en7YitrvWVJY9nG+Ar6b60jOXNemthFiNwjG34nZRY15Oab4cZw4PQFf3I/YTqMmrtjX5HUKG87JKx/J0Q4mwwAvCg21/dsYprxXz1eM/EXnwUXFWRZiWUzSC/Yo8QBr/hjgjI4IXyDMZtVZIOlxZGMFGEkXAxNaXc4HlLzJGxN6Y0T1i9cBjcee4VMOKcgBi75VOAhFjXb+jglZ+11ukvrU/1aWU5zCAe6FMvYGYpqWwjNnzXrPP+dKkUeWwKZ1jyKgrJvqqNoDH/JohU26YA+7KGj+aZp30jpREi3Hzw1Jdeq4mpligCzRVYit9VooUQnJOdl0219JmB5YMzAGs+D7He3B2EcTE6t8Ex0YjsvUz4lbsKtkEgMTdqYniOiWJMGR25f53xXwCeDrz+TtWCdQF6p6Kpfv3sLK6Wtf8g5R6aFlY6OE6MVjoprkg0l4iethGLfNy6MT1H5kJR2yNwh8V+TGvuaSaq/8JBPdyXaD05ZI6Aa9Zt+jAoPhbB3m+/mGaJeIB4oILYuZL/OcBBiBmjEotWEo2F7zDmxe2FDMn68TYGnywuTxunL0TkSw9aXE+HXrKpBUTYmyOTyq7pAymRJ/+m+/i6NQzMI54lgt2olXEXql6qFeCF67E8iIRQApgaJbYfxhUYh1ZwQD8EbgyFgUxPAHkH7d6LWCIyQ60GJzjcvlHgy1Yb87Z77Dzc6DO8qO+/KOB5+UNPCnaDSkXHuAerKMof2cPWH3NFPabKxQm2tHK/yZnDk5j50LJabICmgfgo3tn1HJI6YK5N9XGWkzsalzFQxny96MCUJHdQ58ImFNOVsLUNVLdFViwHNHDTZFT94qVJwfjD8HBiAfJj2orr2sn8ucYoDA9f6vllnvcbeQ+/ukDJcnmFuqObEyoxJj0h1qfZ6l9wjHbWZlWD5gGmGT7ZVqfiuFvEq1REFOYVe8HPMGL6LVQZA9mKa61Hif3PwOAo3RC8jVcBl5RAN9gFB/FizemNZPQ1NFSwmdr0gj480XV3qqPfY20xKmwD6mpSMgqyAp8JYgtPeigbHQv6cHF3qBA0zq6EuV+4PQHTyJtRXgAn+oBftwyiW6JLQyKTRfcyv5JVG+Un4a0MEaOZsCdbht5iMXu2E8wQYJfFDEWy+HokL9rvEOv3DyJtFB428qcMKQC3RxXuFRPraFQA+7y4vB7hM1OxOB19KDYQub9ZGNznobJHoYijLAqfhmCZFAhnhUlBJCLakvgZ6Kpx93A8PGlI3CTLSxyS/qD0lW1cBX0yqaNipFOWX9ACsD9XXbdAHULAEu+Y2ESHIACby4E1MvVNjcNz5xcAfH1MBaEeGlZi379da2cKfxkACGbypKhvQlonR2CR9EtTFdK1JgTsS1CeWcuEVi5RTIALoJa50jgOUmKc2b48UvbVsIWModTFIjztxWfOLsr8VI6wQZo413NuXmEjK7m0TfMpMv1/3OIuaP6H2DRsUBV2RczK+aSMaUDBIwtfoqJDJP54XI229ZWKOfQXogrV0VdXflEkZcZWY6ai7YRtzVIMO/RiNyopVY7nOz2tstDf80uD8ayNdM1+663WhEndewpe/+nGncDMqT0gBcDoM9OTrIsEbvkh7OD2ewPnyC8jrCtZAVMn+41fQbMxOE8gCTItekAA9kYhzijJK0i0K1Na/ORkjsGe16cv8wXX25zkuGkCDa06luQfYxGsJCFgf2RwYf7TQucaOR9TiYwZjLn1hYHgAO6h4Z80jUaQNsrxiWXKLk93SkL3+bXUU8BDuR6SPso+J6XpuAYlSy/w7jo7X60UpFWU+ePgs/VoC5avYzqtK3DOcQW2m5iCyCVIfOEASD7UrFGyZe4CFCwn1neCk1GC3humKDj45hbWxGYX3jHLNOSUe7Li9CIJlzpDh1U+C2QwLYclOdOgSkQwSr4FnRHalW/mFtqi2c+sqlsbs0YPFM6+JSIRvTd/cUdrV2VRPuw6yiSGDeBpcPieRMcT9xENJNURIS3ZNyXmbT0Kfd3qLqgnkCNbE8JW5ZTuzru7muCcVgWIQ2NqTrqDMi3egleCoKcx65OiCwifIFSX9xBLZohD2V0vkgBkGkVsB8XBNsqCLNFj62XGuIzEpDRhzyi+ovvJo5IuJv51OQWbzHKzlYDmcsOzcc9crmR8LeZOgxC19FWI8XyNyMcLn3P1eb+mn9SkkcX3kUvOXGNDPRGnTgUVfejJU/wUBwVEjbCpD1DxthFWIeFzpSm8EZzPQ83s1TV/G6lszSTNsZkEirdL+N6colKErWWa/BXpsJ82yM6N4q4c6TQIUsDylmgmiwdHNsf7js6VQgzKNXpHJA7eMKVWDqqWvA4tghTcDASMyvw/e4gfWGjshlRWzjLRN5OfPVPt8eyQ4m/7Zds8IRGBrMthtpCEccarlNa7CM9Rlc0tkXw2dU2OoI9+KkBjCjwyVM0Mgx42/m22gCkHdNsyRmSrhshCFz60tdDfT78b+YkWsVWXK3IJ/myjLaCHA2vlAEREHYYkYvZWogZpbKVDJ22PcdyZAFWlBwt5UWQ5bqtW/FP+Q9NFz9sQkqQ+qzdKx96VC0kDuiwkFaC6YW3xOAZsaZzGWzn3nBKyuOwl6LHGpardy2rFCz6XgyakTvmHfPmQkmSOGKY7efiXhyxKI52yUfy7zisxUwDdWsLcSpp7OlzhlasAZ3T1PmIYAtJ76e3XfJRlaj8lE6ihFXruxSgphrRjqPrlHcTAjDOlEiCKNUzUT8Vtgr4j+8NsYNFeqa0+uONRYck1G2RWY17j0ZWHV3saQhQKHN9PEVDHaT1vO1q5uCIwGvON8Ye0hcG2JzinCkXSWGCJP6OLOPHclDQzYjAf0xw2qLcukfFZSYb6me+nEj4ByfPMtpJG2mBpZVPqzwyQzkAzJZiYGQWdMk0EPep9eip+WRoFmNvWa7hupgA5QIeGyP3EiT52Apw8VlQFSupRwP/782qAbdTXhslnGpx9nTWHV4sM0ikIY1NXKz9UKBz8Jy/W6s/EELJg8w8pL2RhAg7nzHvupNrCB8SN/eemGm/9OQr9jAmwA4Vo29RAdJsqLHBfy41XSDIMq7iaUwTThW0wFGCCg3AGLOipmWnlV2N1Ruv7Vo7qfKoX8VNAbic5LIn46PgZQuNytpRGDTUf3ym3jvC3e7m6q0coci8/k7zfPYXVkppfA6GRRNS/1qK0HjCaR74HG8T8eaiFVPAnp9bf9GCdPDtUZ/k9huMbLbXHXMmQ0WI2jm6SFGhtsCw2SbaZ40dvo2K0Sn5RtBtojABL5Ap1r5HyFXMGaeXJkvG451yDDUbLLRnSo8/7yR/HXiyabHUcZRr1SVH0czLaX5hBWbRYOxsjfD7cBAC4kOTvTHDNUCkwb5FVfrlT4nc5SUq37lStpj1SMJlX+/yA6E37UgP0NL8RDThiPk5bpC9jpMXGi6jg3T41jAbHrNq7r5/k9AEE7Q5FsKfPd7wzK9gHq4jNkPMP24FN22vcfPkqv/RB0xqPmsecmUgvfO+xAnWIYcnYx9dzEcBaf2NIBtdG2OIvgTa5jYYHLAqJWJMnTRZeCbIjW5np3acAdVSD/DOyrDpX5aChty+Hsh+UYyWLj8jzvEKof85pHdZ5x/3+15f1IeYiB08gZLnL4E8XZUvscoBxG/+5JqV2FTbFKb6orNBdMKwtlTnb6x+ZcBxSRTHNnjbCBOglrMRtvm9YxT2+hAZjd3M5WawAvqMKf49DXJBjlMMSCUaEZqspJoBedcaeAXz0vUfSdq36Drnwvz16rMrde9seyNq0P7wDld3pEP+UlrcpixzE2dQLi9VpP6sp6MxugzM8CX3XTaoxCQ8FoWS/zvtZvlrl2n5vFt0x2Sj9gKvwh7QJE9ibABLfUYPmsdUFf9Z0EupS7Lz0Ownvsn/ONeealajeTWQcC2AjKa+aau5TD0Tyn9elys3+a3snjqhoo4Z9bTqqwV9bIb653BE1KmC8XWeJ4o6ElO2B4eSs/Rk2LqKkgrsmS5os/ZeOz0w3E34vmMM3lG/oy5jZRKAVDiVsun6IcQcGWt6CdZV4CbPeHKjo8xJorZM7diJtc7Z1dPKTrOrE7wi/hxXb6b6vAZG7c9C+Q6j+B+lrzhWKVxRw+39Zx/lTUD4trJBuGLm1Hps2QdJQfUFbJAzXVtFligQgu2qysb8v+jwkm4eQf0ro4v2fipKHjrCnEZYljCXJvstel+Mg0m17Lr9qyjSlRCT6wYgX04f/fafv1gUwW3n/BDgl/0r4sZE9L8Iyp7qTE+7FL/+olaCZRHUlLUifT+try83U/B9t8mKP1URflRfEYfpwgZXZxmnMMzc0j6i6BByFplVN2dJ7sukC7N0wUnq/XxlTZDwMsHHDCuj4ENprAs4NJHpt9Fg+XfYTtFRchY/5iI9C0/I/U49RdVOg2Le5KNZv8ymxlS2QKoHitnmw8GzXrDIvOvqTe5EsD1UNWnSxw8Mc1OynHvgF9yg134EQit3JToNCz5xOKFgYp3ALY+ZkKr2KxbnReLB5YvzzqLA09GkRHt+HbwdomDVzHUJ+VcPWHViSoayXXqFlh7T3dLwcd1usESWnmNuYuLVyfOCCX5TmFI1sKxvQ+vHng9VnuK19sYc6R4zczMLJRZtkhfpvT27cqSjLzHcaRly9dA5caxux6Vj+N42jI3Z3yRD/c1vFWGlThx8MlFd+ye2BzQCU3YhfBPayJK0Ejs6KcZjx78EKsGramZ7l9hN7kaZ58a+JWckPP72FBpguSRZ0UXkUYYsOi28NTS6Lu57D+1B1ZTuR8BsuIxNxr0zmvUrMi3S+7J5sOPBW3kgRaT/xRsClwcX1fp3pLUxQysrm0VDDqhQKiGE7nad6kIXMTs1aQihGKzN06dqeZI8DJcWVgN4TwSQ9cvHEUmweSvOFk6ksg61efcjdJNMbkvemwJGGc2luXEsTY898Th5Gs7eO4vjE9VqDPhGvHxghA9IL3W3tOezdqr3tGoJ9Ac9eQ3SiHcylvAccgjIGlRAvXGHniYVzNGqMFk/7M9O8udZHJXkSCmlnE4q7xWnQYPmbEIPQ7np8OoQCJay1KyiPxQDGiib7QIpZz4q5hncvAeCv61lCgtp1L0MpYOBSa3dYcOCbEkW4vVFIrWeJ5kyGhYhvrzyBG/qKGkbnA9A0Bq1y5wNBJ8p74eI0KZdQm7pZLSS51gbhW7NwX7YHEoXaVbU8GavR0Izyep1pyQYxZecZtxsBOPa01DBNZ69FFhw3EYVoiigInDlIL8W9E0uTkQ3tDtQhgtDYMCO8736/5HjnDbfLXo7McyM7kZCQXeLPo+XfU/bzJ/a5tQkwaFpVCsgE5gy8JxlLYMmLYzFJ3EdWe3CfQjkV7gjtCHbpFhIGBVNG+O0/s070ulWXWHyhGAbqNZxWHd52HXw9hTykYWKM4GOEAIwqBQWKo7bi/0ZTGXRdTXa2cxXfL4RzMFVTSbtEZ+DfaxFXwawTEmkfAChQjws5QyWIdf8FXtVv066qUaZA6lfftaoitCB8bPWAHubiKt9jjfaawqW0j6DkpuTFMLdzpCnta9DJndNWOXjOGb+rr/M5G8fZigoxhcVsFpEhskey3L86gNeNq+LURXR5nZ+PRhDkjNX6QEgaUDyjxkQcA06bjpHeycgzd41GWwyEwcoXtmh6G2bP8e2E9TD2/uB/xHvBi38m2+4rGfMz4Db6XcLwPHTIfH722woDGocjCNduRpRD9GfbwnoipvibB3nMyrJpiwsjET/kSNbrWJPoZRzRIYuX3iiVCUIE0FGP/qJ64QHQHapV0kT3J9Ysbq5gHTkuAiFlvrOxgJgmV5mjjwxbBHUpATvP9RFfy6KgiZsj18L1tP6v/RRF9WowxsO2YeIF5Zspj5OzLHZJN97eYXNH6eCGOyJtJLWX3jbep0a/c7yo71dsYfgKo6tkWMlS8V7SbHEcbMb5S2eVGgtVDbJ3p3sCx0fTLKQl0vdLSN61Eiu52HCAELR6AQyxhVghTv9QK3wcTTbtdFuQ24kvYPUdAw0q64LhbalmU6kjmTuCRWdhfDRmxQmdtHeJoIDvN8TWG01Kauxmj1BARt+ZaQo+LuB76bjLmbFi6/Br+NO9CmsK0krmKg7XmVNowfOYgLfo7L6eA9Nh4AFkpN8ja7FNOaVYEHzZdJUyA1wnC5XPvZfMCTZvq+I3Ur3t9PKYlMuP1bgC0LwZqQTpZ73fThC/TqyAPSArTsxZJNsZsOX7wp3p62enV93znJ4TDj24jkBr7LbRnrwMNxRy5RSksWYOPXbXZB6B/zmTXTj6IQe2nNIN8RshEv6+v6MouP83/Pack428D58SeF7jIguQnXuopKKkSMnraZlsIGrJ0bORyJNmesgTVoyUUbJ3q5iZf2qebHbF7Kcx10nngU50zw232/c4EeokjUO62iSy94aBQIvEw0MCb17XB+iyN7/Be/34zASOVdILaoYIeNdGz9dLLV+INA4Uum7hx9LwBq9UxXdjam0/F3ih1swhq6NCM4M6HpAteK7mOqQvdrCPNnQBT2op7oFzjgpDKvu1PTRU4svtoOrCsyzhw56ZrcumBfUUnQTU5Jb+OYfXA2hwdkSpc2+5hunrMvz2A5wnFV/yzZ1Sz7wFVvELK5DlcIzNI2dXMo8EwxnVJcA6A6wHCMrXXEezQpt7AmvE2RAxCk0vtf6NuLKFZUqHPz6+bC6KUaC6xy7pTb7gRVjHZU5yZwYnebR5UlcGUjMwcakwtm2gXmjFrwcnElsZ+sXCoHsVZ6pp+Z77F/h7un5HFvW1xVcoBDuc1UME8SM2eTeveho7bcd8CEAH5TCDv00s8jkNUT5bcllKkPDdhQKZjkvfvHawVjtIJU4i2Z+Suw6L9mDiaVx8AWnzNShwkmmJeqxwvl2N5unG7ds40KrDhJZkiA3oIdj8HdPjTCfPDyBeXACM7gXeGDuIUpWJLFZGOEIZHysGcuOw4BJGXpyjsFpu4GUnhh/DVfDULpx6K0z6YoRyS1nHDl8FhNsBaPffCYR1PgEX2G29s8mE5nHXxg14dJEaFelRqTY/Lvog4JK+HlHCN+a3PcOtgdRxSWlP8o6Ft2UOlxHVzhsteKJdv+XCR+g1hgcCZVDVhLdgQynX0jTi3KeuEsB64iwhd5CQmMQvziNPhcWQSlwc6XXqpWBSPXRTg3W+bWcHZi09ZLopgAfgGfpeZM5+kKMHlAzRrU6SP9cykXQCli3gX2pYP5BO3eyHJN74k+FoiKPTqwiEVjacadNXxxBZVvbANGFZvvsTkXenniQOKgj5H9XmR/t+WsMPu//648J2SbVDgp78crCQ0mS7YGFb10uCNq3Os6L4DmzwV7uMY0auXk9r2yZQhhMQBDd80gS7MPNttAyBVhmheIjFl+9Vmm2/1QtfnPnk7CcV6BmsYBtCEyngXKSJWeXzwoBp7Tfg6Esa4Qz3Z0zxyIusHRhgRNkCNJNND1pIAK1nhqYGuT1xP8yWBTb6tCxX0+AElDGqguSGA/xth8LWUY0tBt4omOwiJezVsaEks6C8LWYGPG+qb5k92itsEXPVmhHDO9GBEB4XGkKzE4CrGV+bDKHvv9QmpOrDOFn/ndirmpj/pc1XdV2Fa0KZ9TQ5hpdphNBTM/9MUqHqnIg9wPCMUm3suXsTy0umsYqDfenFcRfuSjWwRJr4hKbjWPJTTnfLPubZD/TFZqbS0pzeHJsm9/kZCiwnlwvEIJ/rVZTvCPcUsAVNbYY6kWI0Wayqo+7a6PxXR6HMxW7yX4P8B/T4mVptLnCekiMQf668S+FaNde4GNK0TKSz3PHGb2HDRMFYx+b4kyr0g5CS1dqOFIzqGnglIWOuhajKLxBY3CRDE3kGYDyLNde5mlFNjfapL+uT/eYMjKkrmVbwxUkySa/fdGnc7UAKIzt2V3cIyxbgASHTaeRjDTJ6hFhJN3q/ORtNYTMOFskrlxuTekD/3JoGjeQNnRgcHrbRK1tFrThMbe/wA1cUcyQOtbrdggtMuVOCo0NOxkwCWbTrMDMJCIETpkaTtxITSfrfuVgXGOFizl35Zmz5S2g5b4lviscjXPgtf4N0JvWMOloSSZRR+HVFuaHdBHEE0kbqQ9YneoOL6QxY5SSpOKtbnIFh/Xja82M1mwAMn/I8xy0VfAnRXcIxexIJjfdycAzBH86vmg/ZdTcOQPF3qYHBIWGNgrdNZXZcFSi46xGi764HeSzhc74cQL7866Et+BzAmrW5palQJYBFVhza+Tv/gY85Cl5ZorC6xwLBefLllNyPw3l+NkeEh1xUKdXu6YHSLyNlFb2xDBUNjd8jTfjMXw2ygdRDBqzGwyeijWsZr0zqDnkqa2s2WNcUEgIdP/x+IQOQJOWrtarTFVKvtGzoz+9Y9Wj4FzmxTzLzGthagUjY51zocJRTAZzEU/nI3GwWfvy0hSXKVZqxsFqkiDNYqI11P2fvHsa15lo/iAhj4x7lTljVwmEjt0fyGK1KplNZSScyeUpq3tIr0nDJ893rU/5XXkWPqaVNsshc7cxdDUmY/X/X6MMRbP5+hUfZYBtMl3nBHRRneUwNz4qwwIQzsJQd2qPHUxwgIIK/8BCUt/sTsI2DlOBpA9Sy8wHYZNnkkc1M2Tl6abSFABg8YCJsxChB384Z1lr8vIFnkH/n2KYtZjAdccRRGI7LOmYLI2DkMo3zU9zVIpyCXY2NuKcQ1uwHDB3g9One//yFN9eWyffwT0WQWMggECl+ybjUwunc+j05iPtoTBll16eOmAqqtaz39jmf1f2OXeDK8mrbV+gTenKfiakYKjiKodXkG74xs4v0j/yChFAE9IUW5AWEuVf4hFKaUQLn4lhgdPaXDNdXnxEFb8SH6cdokVL68wfWHZBpYgamptcn1qX4x5b49H0ACt9y8P+jH28fY2XZjjkKTcofPnHgvCoBBtM05u7PAth/E1LSz+TVYUywNET4tpjfCOIjWXOrrk2RxdtzDIwXvjVRVfP7dr8DOkeq33+t5fQBs9fEQwsND0Qn7Gk+ce8E48ekEz0cLsCd/5bm9FGUq80gwauVUKmbTRU3Y68NKFXZiD8srkq75uYPLuRZ1uX9nZzQNUCwjPsYaQt9LC8yP1PnAXF21JiDytz2gPx8X/O1gZUkRODGgYtP8l/YofsNmoiu86T9lMhIiX7nL4UYgMpXm/akt9zGEvCjIGwa9gFrjolrwqapQVxJanppNTxqtSqwN4spce9MP6iHkex1F5Dda9AQwk9u6qG3bOjjl71sfRyyJwUzD5nDdrV4700Qw4fnslvkQ82wA6eNWNMKEBwwRl2spYGYkSgdGGOGsM1EyKXigfZ32/OFwLhHLivL72EtHJDlFBgtW/7WbXiJcKmMUjG2PX+Bvz4yH9cNBH94tNC4uPbR4jI234O+EhTZMfe9sLETYLqgc0RAwi3q1iRCDY7UHof50hOS5+DbGzcNJiancuUgh80jnl9BWagP2yjP+2xF9qAtgNnQD6xQrrwyHgTDWIdwMB3itXHVz6th5348yKUF3xkjAwAi+tzeyrMzFRJ6sJsWDY7ZNI9DE1uKOVrFFGG/haYp69g7M3+Vr/TOKiwmnrMJniuLKJtXvouCMxlDXQ+z/ESRFFQ+BxCB1avi325sfMxhQlC1aCmIX1lzsOxP7UfExgze+oqlaPilVGigQuXX1wlFioQX2O721vZh1N5MGS6r1BZbsrMlReX/Q8CocRQistcygylatPz+WgmYeRk7xvQD5u+gxh/++hyus2fUWPkoTR25P3X/8OkqhgVvTu0sUwDbv2Xsw+GY0AZfjyocopwZX3ywSodsxYPfEJfZQM4DYNQqohI9PDQIQji+grTOgF/Hvxpb9BIKwudZDMQG4+yGD3B7B56bbqjZJzkXF0fLJvo8wELclVrV+NKe0K8LTWO/m/ikV/7zpRSXzB5c9sfAZHcr3sAPapZwAMOSxJ4UdyR3tWfGGyIlcECtpTdE4ZvJML05bMD0sWS8hxgqX1cVmdDtyDap6rcvxoo3XAUx6qUkunEqKzwDvKIBRjE8dIkIMRSWlUZnn9rJY8ySWPwvLcuTMAkvDO1cKud4ksJ10eyhtjcee24x9oH/0mgP3nYWZIfytj+P82AAWBPxbSiaSO/BrGVP6DrUZvRq7Qy8Hnqzlza4d0I1STxybfyXl/TNDkd3YF7sVpV9kbxJPJIW071hmkQyuwAF49OROZOi9MCH+aAYQ81pubQlnyc1KAXMfyK0ngEGQlcs92rd3bENeTsU34DclRtGdq2nCtPMm9DsQ4S6Uo3panI4VntjmC0CtnQWie7T2F9anAx4pjBcuJm8vT70UqCGJ7WtKijE5sHlcpfXO4YW8A0Ntq8aziWg9A+B+NUfflswqMf23fYVyQyPpfiEVOHTA6h/M6Txwaozd4yoHXuMV1x5BL4E9MjJoKq9NM09t+ce+P5pWnWfsj7NUVvT7BxYYRe4nD/sgRlAPu7Nrpbh8B8MXQ7KtneSIuxnpAA+jdJssliQwkj3K1JwW+zHwFOUZ8oOg0JbIesapCv8tCxKz2tFO2HUauhTh0WeNc3vczlHqG2D0jUqYV83Sx7VbYCFpYso41X5mt0lXA89j48ZqRssH8U6e74ZLLYxen12JpoaSoLxl7YfFdgSOl6lSLMYa9b7+/C+ouxy3WBvEtFS8/1hpGwEUyx0+QH4zQiv+WZ2evijyMWmQhNJ+eqZ8IYzzDKcNGGpGEdC1iFLybZ67bId0XbA8FwK5MTNn/DQ6wg4YErXZhWFdE1f9FdNp5NrpzzcVvsyDsu8Xr0D5nSnrJy3MIzVln2mXKNH+hnfIT8FrQAIec85alaJWAHvA2ZCgz2T8eXXGEl+1YDUU3JYXfsH578UcXsfhIazt0V4f7xKmzG2RrUYTSqJL39/Dp4ctnF5zDkA1uPZFovI6zBdg74Jb0ZspcpY58CEq83Uz7rfc+k4nAFo+77E87ryXpWXzl+J8yfi35Co593LTly6lmJDecxcIVczaXm7EcfXVccsnFmQAzGIHNvBq/MwN+MBACBmHbMAtxq+TgeBiS+T6IQEZ7YFn4RG6y8zyYYwDLEWqysZTZlbbxmeuCYutr11PofmhojE0mlmlPe9oGxcRbq714vTn0YPi1MMPNMPEeNuLC2DsALpJrokEMEEsCTxFpsA7hfSvTn/0iFBioufkf38JOjL3Zt4lD78adDE1x/dwKibF+coaKENfZuYPL6nAsAvKeRGlUnmDNzpRKbeK8reg0a+rajxlo8HJwoEvxQD87IDdUWKE/oe5PLhNqGU6UOEC0SOHndW+aNwrOaYJyarBjJ1GT+X6l4O3JmKEv1E6YonZbGrIsJ1EPDAgxUDJCeuhlfBPmGfvbZ6QmL6Fj0YYOseawV2cVA6sGFQCR5qovBtXmtKSSYW9IUlGAPVljLZZs/UOBm0PghBHYAt00wWOaHRsD4NSeSmum5b7wuM835Vz/hFFz9mQL5O8/miM6wpRh4g4brslD81TfFfZKna70+bYTmLLdPysOR7LvBNehHSKg9di7sH1+MD/Vqnx1RgC9wspppHk4hsve2D9z5j8wjs5sEjPWmoN8wG1gx5EzHBCaGtzHi3T0xfxlu+FCiM51FNj0X+Qb1Uiiidi4YhsqdOc1jfCJTwxQvjp7Q7zxtJLFkZj4nFM58311W1RSbumiggXStTimtq/tKxg7Nq6luJgO94HdNlST7sTCChWdJRkZl+NsLJjSwDaHwunxrLHnI/7aBdQaCRiLmZZnudQrRjUORGhO7wOk3DGvFLqzRSFCSknYoJ24PYz8wWaQ8UKx0VzBSoy0gyg/12B4LH6hmmraHr2VDQpgba+BD07qHTG7RWVaxsz47zU+vFskaAHZ7wb2hoqVyZ46az+RtqPBP8Bdt831gg/mdSHrep9DZX9/3OstJ/CO7A/Fp5gKB5oJ9ArrEhcSgzfx2Rd2bKNvXkRqWOG1qxNIQbAWfpFLm+hNw9iYf0goClpu7EDlT0gYQBBFXN3ZUNJvtNfSOHVexRZsTLUG0fqoadRivYmRXdjkRhFisH/6rDR/Lpots1CqY1MWRxmr8zgV2B3gS9i20p1FGoe9AwoDECr75uPJLwVAedMTtmDfCVATxN7sOwKtsIKBJfRZMdsScIs5p4rsyOdw8mgXu6e04Sdmj8aqdL6t0QreXF94GBFebHgzM8qIc9FBkwaFn5uTpUCJX5C/SN7xaou38HAxJ8Cx20Pw7sjEIG67l2bbPudSTqhAN0rlqO5hApeRjYldEo8xykAaxvh0A4N4SxUQ2qDPvDe0CPv7ABIlsPGg1cCkGfNm7C681B3rjyd62qfXV31KdbNT8e1y9qTpDx278y3lyU1VuyaEhlcJ7kqQbXo7v4lHNaC5MfE6b0oz82x85V2fj/H0L6rgRhpXHRqmdpL+Wjt+Kn2ac07S+XuAb0M+ao27py61NMy4HwgzvPUWCvSW93GBwD1DFVt2H3rVpqtg/2OKuaLAgGCUM7/N7bSzvHZUBHLWgBBpn+gqgp2m59tvrSoAEtgDe0HB1yH6CzTQ6pYPIqYMnfWq/U7OMw0TqFW9Nd6fdHu8RNCluKw+aRQ9aPy8glJrId9CuvfObAkAGCUUzrhQi76BbdZ8Rdh/nOL0tEqvlqMwWxUy8g7lRcRuTlWIWzmqGHB4R6kfEjYwGX4pMAWByQUSI+j9Y3/7YhHXttPL0x+MBM7hQrwUicbCxKSHEcV1+o6uND8UdB9AZxtOf9jc3YAGcQQixnMuZoF46vtjgpAmsQ5lpJIBm2x0x6Q74BirGqJrjuguFApJNfvUexZBYcmP/9+Znu7jbt2/aFAixYwgiOhDfWjNleuMmuYfXllZb0t4s6XU5tigJyfWnTjti8Lax69JZLoxHb9nstnwLlcz5fu9FOXec9+O1ynynq5x3ZVBx3mudDe3flLBRJHJMOW4i0AJOwd9XnNO67Cnx94+PdTBnP5K4LuaDBUJMb1W5vyDmDIFemXtAcgSQ8vVgIlTQ8KG3AMZqc/rVKTreSwpPbGnKS0360mUkzSM4k1E0+VWp7FXNbE9FsfFRvMdTCatzfOoeF/OUjiTtcM9h6Lzp6HQZ3OBXEeURuUODG1izF2LftBGETtS3+2QveWMsENF70t1AVqBeQW10LD82JQm7hMh+qXHOhx/UutmlLztKT3v1c4N1DgXso6JLIrWzkRUpQdcRxl3whC4wL3zKRAWLiYiOzodyD5byKjT9Tl6M9zQGB1rP72MSy43JzrVVhK2p1IGGrIGhFbVAepSvzawFQ1yjIupebPcqNh0vbTDVEJlOZyIC1T1wqZMoDlu9LUcc5TcFHl+XGKXyKLDSGGG96ZYhrF7HUwOqqb/zQA+YY/nVl37lyrWWlunFEc03qxvvT73djkzev7SpYLS7oRt2UZX1tzqND/6lN4jpNraQCceENGlhIIVRF1Bfft4m43u04Lb67/kYqpHEgi8IYFPLDyFFtsxoYvqF3ojhsctRqCed1wL5J0L7Httgr44ctQYCjARdWcr2EDAwvvS3y3erUnuAh6YSE5IeKPtCJzYYF+dMiEf48nFIPXuIPvExO+1r83nFXG9MhJHig41kbc1VvBU8nOiu3WcW0KPojacFewAXl2QU5EdOdDyGZWV3ZbgVN8G5DMX9hDgCm7Tie4eMppUSPhQHEYshA10X5uQ79gfiiK/gbHyfULEXBrtrNM/Xw2HxlEieNNrGZZ++wnJBn2H3/g0RT42V9sXNQuDsPuFuyVSRYkeKUOvHA4JBxU4qxXJDckAa+dFVSrk2hhUYtciZMFd0yAERaFfbvlAv4JuJEh+2SWqozLaEqLme/OSEGZMZDUIWJGrVUN/NpUIYFpQLGtIo97FK5emcW3vMwPQgnD5Ckp75j4MpgkZLZ1dqvXSBEPmEKqvbwqq7CeO675A/0odJVJ5s0rRHO4tOIYnpnf8diGo6Gb7Dzd6yu5eLdz8oIo8luczcBKMshc69BOlAdD0m3i4jpIXVk9ErL9Q6zhIAEOC57CWfLoqnV4QmOBZsQtXLy2q1vrH4tF3XV6Sft9IwxjEIQMbkkF3YW83jg/4OliPzKyZvkwbQGljGeKF+nELgxkL1ZN5j0u8tipCEHYpdfVB5bvTLOW1mb7YbMYOpIwkQ+v/PbXIjm5d4Iuy7o0/lQqUtq0OwdAwXDdhNZA+WsRP80+bdOt1KcP0TSd4cNl/GvBYKPyCipHu/lh4QCIY4CH50PyNiinI79RL0EoZaDPY0gKIDusxPbav1z1akngR6RBV7Jcy6j0/f2rokjAavr+mmqAHwWfrMuLRG10QzutOpQ+1d2vdeqAipCHiGV98no5mt1Innbi4fne9vIlsbLrry5oejPYTuwkIUgILdOGHuLjxGg2r5iGy+T4V5/AQSctVU64AkK0qqiqP8b+Ur8cVQB0/ssMtSklmrjqGycdFO+PRZCa86eZ7wf0obSW0YZWTNIgC7Px78nlecinUHQc2/3vX4hmlJuJPfXawLdeTWlqBdFHv5BrlaVNYhGIF5PtAE/oL7Ko+silFzo9lZ/NnwzA5Gve5L5bJdukU9AdTAGART70idwi3k24KsW5wvCPv+Z8OK5Dt3LhvLhSWLH84v2rp4z3CBf77fDgvZhSAXi6eXKhOKONB2E+FDQh+00gfdoxFGw0TT85j5+NANahvP9PnrvGfB2omQkejWSfkfKP1ZScrf+3CVeTu03JMvXpW3VGz9jnyA8d5+vawT5FN0aVrStnfYKSr417Dnd3nnriLL0ShSwYLUop3cCssi7hfkjRoBy19hwd77a5so0XjK5I2zWOP9tzFRIBB3TmbcG4L6Qm2HmcLVxWXfaXNy1RjFfwimkFGJ9XvDxP14l2LRTJ4wyWEe4lEMJ2tA6U3ZsPFHy6CLvhEHscSkfEgj/L+X3JSzw3tzZMWXq2bDs0gaKBDw3d9FwhtMoUy6/6McpBmZp+Ir3bULlhAVAkd3gmM5b3O4D35BZ3hGaX9AWzZx13evKd3OjnCUJrCgCe4pwNKEm6lzka8jX2+zJoHNUV4Yg1qHSsvhSHnMUJ/nl29GCpfd02BwrFjVrfQmDyRvE72dOX/gdZD/ahmu+x2sz0F++L3RYq+1dZym6XhiFG6qVq7cdbw7HMOdaB7wVlHufd5L7YMUOP9S8gwnidIMV55Da9j+krtOK4qt7q2d5fxdRc4vffWtGJwtFMvqvNsyV2pxrgRZhbjp/zMv/b7txUMJN7avOQFFzXR8ICDTQm/2DPItSBB1ss+5lXgj+xr4rI2vRi9iG4LJLTPRNn4arZ0EEJuwkD+MBkufObEj9tIJzVXsVxiiR4E6UHxbVg0/HLq+jlQ2cbqEDYPZ2oNATuxmKzj0gMqLgjz8XaruKySCVS2Sqn7Ii0RbX9QTEOM6XuTJ9EMnwS++o5Z24V9FzEJ0H70MxYr6c+N1Swom+8auTsafw9/aUByab+sQhNxbn1ylNPmrsp04ZiaPUCZ6fGRUIuj/57tS0DbO2vzvhX3n8y3QXlGyMR1BfYRD+e+K03i9BEyEeyGTn/i9F+CEcPWYO9cPjO3Oca01vSCvzO97Eo/MHEf/v0LCoA9Fp8E/Z7XQv1iDHAZvYJCgmkIhpJOXKSytgmTV8bQj+eEfmlFjKsqyOkxyqDffG9jM4RWRcfVZetFxYjUzOIReK4dVIf/vo9l/8Phwidwg+6AMpyYmGvyKN/w4MU7PvIq+slSEOdTf8QsxUNi4Rf3uZn8iJmzQQjTHrLoz55Jcl6u9YH2YPVUzgorhix68SqaToyt/OSZFBUjt8jz6A977nLRyQM3NJPPU63osZTCfSurHnm2GzC5vpxo/Nwl1tHuiIBATvdJqZKxp9XT+E6qZRWqP4WptvNLH2XAQFXAyHXpd3EDc+86bs0zaKwrH8GJ4Xaqz6KaXq//cFAC79z7uiF2w9loSQNNevxMzOP+N8m19CjQz2O5SaMfLYag5R06YqXXBUogJO4xp80zsajyivqC+aJKzG5/qsDnDBbJo+I2F9OVCZs7SzyCAOxMw5Qjc7DZdrijflmdqY17JS/xcO9kyBZmfk3vhkg0+FPwUo2ctC/lcWyXnNdI7XpikZ/SvNdqvxsleW05rRZN5cNc4dbp+Pa9U07UNIV2LRce8kNrGfBKXChjehX/xoxlVHVtqjjFvr6fRk5qp0IkfzZAyKZsBYQXORd++fJBccVzZisZLvvmTBMyNRLpXRYE650dQzY6ODYhkEaNGI+09LVZgL7X6GQjaFa46Gmuh1p90wdO6Zckcs2odVqArbTUvzGv/yqRWG82pNs7lb5AcDpnQ5jC64/6qwiBI84EFuQSyg4hx6MSod0hnsR41aUKr3v845aKU8bsAxLEhuDM9v45/Fd8kw0WPHf5C4bpoEuzfFyxQZOk6I0nGCbojd1aHxGujUbu6DtW4rbN3xDzt+1aZAFnig7pJNKd7JQKW8fxPV6AeVFkBOKWI1gE55n2isRMrOyc5ep1A6XZPpCeF4LCRn7CG7s3UYHUxkGZjuf2gCcReCCMjR8lduWXuTT8XZweY9fJXNjoZkfIWXF9dM5F/31Gr2HQxNlcrqz3KmBl2y2UGviYdiFm5RuQA3/KihsjQMTphZahFY0RBKlUUyaufP7OIyVIhUYNJrIJjhCfeVVslvuFVYS/Ej5mexYKtsAWjEWLQzm4/ZFyR9md/t7I5c1TV6YQyIRP32os4MxBc7Taf4J9dWNMQHESTOgE6hq8Ap+Pbzi+mSS4isqSMV+onWriJOZ2aivc4U4DDofNUTTbPe9BcXr6ccE5XI+I5J0YwlonwHPmphm6sgA0iuWPw96H2A4FwNA/t70xPFB3KtKvLibP4f8SHAb1CQIkkUBW5Dc8G2ImvVVGtf3+m5rrSAtKuny7Km/+Fq3UgeJ5tK/yZs8TbmgGDGzC6a6B8SMWh/4V2DqamUPKv8uNc67XwaNpJHp57rdSpP0Rh6G1nbyUtDOMtvbeqBwOkaGSLspzL6Myu6pAkPJb/gB6K3FINkw1/a2v31xz5pcdZuoaeet2n2Pepk4SXcZhZebG/vMXzI60c1CFwRtigpo+WeMY0HOK2dvcuRCNtpKVsICHERXJaei3MxpSWlkaaJUpXutznnuQp5xcxiMoWFNkaAv1VBjhhghWGcksyqN7gs2o8TY2Iz0Wrfse7PwKdrZsQ/jHYjxH9WInnm36R5rTOWZyiPHNM7ep4jeK0D1Mwmkp/4fz+QbRl/zL82o2f2FkTnzI9dJvvqBbcwIVY6EGbLUYkHA8TJmxLOuR+VZPrO/rrhMsUOXstNhfmMMuBqW8BDKp7KIJwJzXLngYuVnqGrT6aYBOFtA5a3yBnn1VUrWGbZzKVNsbBNTJc6y8WNEFFdRLYRfThlQ5CecYJ9ujvTxxCGyiVxer+XFHDngDRaVYEIVJ+du8Xq3WHDMM6XXAgoMSBKIOCYtXZqBJSRjF0eXU81pMjfl6FVcVdwCGE5eNwnOzmF+6FhEKbnK22EoBzw3Yr1j3HwflmcGyMVF2CdhoyS7+CrlshRBkxaH0hZ7O2B0HdRd634tFrYhLw9imFeA6JhRMbIPNT5/qd5NgDCKQM6y+22rMCeEvMc6jXEf8iBmPSQhBvEAzVxOgZBv3Zik3tzEaL7CAWA+gAGz65dJGJcxzzDjRTrf+EEFaClLBN9nV3gMnnLyYON1sODnbyJTivwSxgNoZ6jCjANQWNdLgPfu8ow0kLCkREpnNcrq5pMLf+miBRoxeza0wocbHCOAKyoZHA3qKOULa7YL9PEQkM5wZN7rlir2I0z8KFAxcvmafxc3sFW+6WRncUf5bug6/OJH6tEVgc2AsrnrlHEQGeHoA3nUxxPb47l6yA8yr/u4X7+IcTqvsjZipXs/kvLV0JFsbbaR/zn2/3W2O8oiOm6aSSOoqj54Iws+fVQLXkb+aW8AjXjk4ZtquQS0E2E1iw6FOdSHGregi9V/OLV1DVd2U9ZZKTegB27bruD8j8HB6fos7JwlStDDnizcqKLG8EWRnnPab86j5IGfJQKbvlceCJyDzlOErOEOwrwOQg8H/oycNITZUA5uiRn5LpnPd/kq537bqkOSPctZOHRVQ1TgLz2IQpdUhVEfLZEkeydNu1NVDXwNN4A8ihgPoFYdIlyl0OrwjuIMsPxxojVk5j6Z96htXdq7pR885S+1iGgOQ0Z8URro9EgJ+1jRoHY9vrDH5uTlKLM7glXJHAXJWLrYVTgwycv7Rwt688dOcWg90CMSxStY9GtJedi0KcmAKY0XMnnzKRyvs6T4ibDoDeXwP42T3esymum/0y4VKAoHr3vFZ/s0192Io96zS0a0OQPyceAyxuzNEn58aCe+rhep+vlwQAsLEzZaVfNVpaZXoclzInEAwknlP5iYPsIBpfULfxUwG3U89GACNElE3vzCrhDiyUZPk5ueTf2sVJLehlYS6ohuoKI2RH9cjlmLB4CPvC0CDpVhWA7Os2n6iCGXPHEK2CyGGkxaQ9PwvB5RyMSdBwBgeIvxGv3hvpZ/dZmafwWctLX3/WXHvO4rVWBYCFOwyXYt727G1tK376aw2KgmUGMq/h8ipICWbePoUgiM26S7j5jiDGt2MlIDHmIqvZNSedQE+2bKLDQVrDWO20COmtWny8Z+ToqBsBZCMGXNaX+hszaKMAgcLVwCk1IBt7ujZyTAo6vOzsajbzHBQOeLlRnwuJ+MZyVegL/jj2th4A2TkgmMrb7meUTAz1+yOhCKutGb3Vp128LCl7MbwoKongSdB8clxQJJx4nGJPlJxQPkEx1PaFY5bCGNHNINo+S9+gUfWwwGrHOBvfB10/O/vkj1LSzVUr+LRAOrUBEajl2DUC4mZVCMlACpiOG4Opn/zblws/DrW5vnt5XW3vCO53mgY2GfjSAqVCd1f7jDw3c54VKUSxBiMNXA03agyCudVzlIDQGW6gNUEadnByWFK0coRztPjbHkFW1+t6sfjJPISc+hD7jfNiR2PCZxEgUwSFyKojQkk+CXgCXEB0GM7vnL6xO07PhouhI8Ah+yjoDy+mOTttCa736/+9AYQA7XP8vqW3vPV0a2Tlb26+LFHDLMvdcfbV1oMzvsYIlQLqqf/GWMmHA0RiojT6bkLVKxFnMDFtVUZE9it07Aq23gOd+TDuQsHNgGUFzYZks3jb1jqubfao4Mbv9Nyg6zhvu0ByroKwY2IGZkRxylc1BFNHhmfkrwHD1rIIZd2hH+iIJE7wLf1tcG6QPVk/3zUkKYHbZCbYZjdPVgUufxHxCPxxG24FMXKUId3nzUMg+6HOmjzBfZmuDuy1pCO5ARVIQ1N5Er5nCxlU5dDT15ChF9Fgx6EsHhyqzuyFzekMWAg5yID+9Mzol6EzA25xuF/J+21S3CWpbVCzJbFALf/98SnbABFwYKQ5HFdl5t9h8tH+TBW8xSqmSyi0bH5tfu9+JFr060BJvYkTDo+6FdBTzF6ohLYm1RhktDc+p8b//SHKIZ1i3y9GZt3FeQ+1xYAk2ne5Z7rrQ84eNaFXe25VPlnbnfOLRTU8oaxPoMhvH7rkYr39zZIYHXdwetoKpL+Lr8E5VurQxfrA99LYWlEKOfTJsgaPBMcjzIa2C27EK5Aw9JmkGaBGQ8mLMVlRIjPaUnX0rdVohgLPiZm9vOm6gLFrp2cYmEJd0aEyyeNaBsdY/HiXt6YXxtMcGKP9eXe7lD3NQy/VvZXRLqFu5OU/udAuNVJ8GRviuMHbGNeqDowj+L4HdmWQ6txJmMHVCjKKaDFfADgyuKWd2HsTYH+OpoKqHyt0SgOGtvYpH4FFqTu+sARMU48f6lXeyYgTtV53hy5OWOUtugQ/pDUg9Tn3gDshTMUpObB58WUxPm7z8o96BTHfuBcFZ2p0kWKEk+WUK5qZZykHOT7nuUs2avtOg/Kdx4QFFyJalRva8lN6ndvQA2LftFLVeSs5Tz0aHLUnorCBdoYScUO112lgreBltuPsaBXx1Kh5uwoN5LdE2ovSRlc75dqUByiIrjthIqWKd3EDKld3kb6TiXrgKiQWyIheiMjQrlkFKjtjjUcTtYmpFfP828WSNK95+aSZMmrvelk2e+qQkaN8N0v335vlaRqdxGVx/cnKGPyABqCxwBdG5Z6sYdRV8F7B+Q1hVJcFiUcwikXBdg7hxpOYP4sdRm9MugcrcNu8KHe0K5uu2EV2L2zp5u4slkDpj9rXe8koYY9CwqBlwV/6ljIAx7uw7Umyo2QjES0ce6irUZ7pFdtBIDWMxVCZv6FDHvSRP27+TGxNh1bBa9maQC0cEan/R//74OBvn8VjzLJeJ7YIjjg8jJ2O4w/rhbCZECyn3hhn+xCuTosxnORnprboDpWPhnAADefY7U1hqUAZggJ3kNB7Z0vElzOkOqnVXCtDocUjVB5UL0/VVNjTMqroaCzcD8dWkUrC9A9xjKAiaY/iVp3/NSBDrIS6ptN51B79BnP0pxUxunaKIUEalDDwSuOAvDSPjhhsrtrhuHhgAUzmtFqHPkGjY84c5dJ/wz9n7hElA4LvPg0CjZ0UewhPbO132l9ohZUC13BHxkQwgfCFAstfM4TxE+lUX4OVN2a5iH0ky5rvgBdsaDwev0DWawKpxGc0LgK97i2XP8c0LOPN1sDHkqWDsr/HTeV5cjooh8mlnpXHvEffUK+EYae/mypEoHht4XkKPRDUcoL6IQ3i7kivdiQ1N2EIP8XuEM9pghgdx729YntmbN/zuCbH4f2m7OUGKi/eaqV4pd9TODAzNqzQQ/5sY1zpaO3VUDpuceFE04DagpDnFQVRosYCI+UPkc53YRt/igrEEExsf4Z6eqR0ZNAeIQAaGWrG9QFsbpLhtswMxajLeFl8I9eUeneOwz8t/wZNSCNQgclDyphhgYLFFxDoQJgAa00EB3dJ4Fxgvk5CDH6g6PDk+oNsYh8DRgLv5L7KZ4GG4e8T3RdT5KtnvVU46lrJ7nYN82kinjUOWkcEaMCjSlh+Um6jXH17VtPBT8ZloMXYFJkmIluXXRGE7eG3eXJVvZLlyOK8NS3RZtmqopOqa4iJkNHkzeOpbSphW426q41wp8VKR5Z7eTQT5jHIp+adtSIFZl4Xy/z3pRVQBduV22HCfo888GdSZwitVb/Ii5N9guaDRQqZskKiTyCOGrznu8e1q4SFNMd/NuZ+pnz6+xr9Evw64PvX9Fl2MkG58itnERTU3EEehdolNezNsf2QmEnihDIQF4mmlg3tI4T8K6vtwnlKEguwGmnyIpLfzb9Uw7c4AeN9wCKZciWZb8nY515AU7VGseTjTQiD1O4D9ps6jqlpoWreOC2ACeG/vYwzU19sMNF5RaEzXS7ntlA4WQFMg1Ft8ccEU23zgfFDDrTSpDkds85XjeKHGs9rTa0ztxw/1c9pdva1b7LSQjjN/2awTuFDF33USeX/xBl6vNI0j4Ler3opwDfbZVwtR5l74tW0RoD5570gIxjBURdVL/IJbF2o1TLfzfmyJRMesA8Hfl/o63IDwYlGXhBnLVzZvuXVAXhTyAvPgVzevWuH3WjG4/rqapSCZpF9oc+pYHPVxypTg/2sW3Lom8xRPpgMeCmxMG8zBgF4qBOX2IHqtrZeCLyV4iQmqJRGIe4D77er1qYM+ekeQrjiCSI+wFU3A86b1jszG7Ilyi/Q6WX63Vex0n2uogxnXiKGyyZbQSQd02ScNmEnzOEhyNUcxSA67ngevZni2H3V5RUc9InSVkqUDMI77IV1wfqb802ZDF76d2pTl2DgZqIpLoKcub06XLhE69nrDtcBXxGwjpYzDPBwTAs1B/B5i/neKLYdMgKooWg1RLM9wMwdomUxyD2PHojkV6bB0pDTGT+RoLwpZQ0/6bpbBk4SdbTGG+MxfuCxI6/lA1hlK6loOwmwT42K5Ube2nd2C2JYO3+Tol4cPEPKkXKtSpITrBfs9TXRp7dq9NP1FhsWgmOMP7vS8NXivnwWvOAC0dO/O9x8F96dnguR4SeSkP+qkf/tZdwfojnzX+YiFzEOVEFNWd/o19rLVJsd2txlsAqgWLJzHg3UPqGadbyPw2m/ZraC9qgDkgoJsARDWqB5vRYX7ZcCF/ZPsAfJHpkp9ceYFLpHIILXzj52vatK69AG1eIbYxoRLZUIspX6OyQJjZqXbsnowkvO4ZzpF6TSFMPW+23QlBn1K8nq2adGL/cimRd0eaMFfNWyixC8V+mpqYXODDYVpGuywwTmUXyJwlHbZM4ginaOU7xhXwk8rKDGaR2SQ3fcAlnFAIiRb4yAy/8YlILZwyrisLeMUPEM0b0yiMe7v+dKmZ2FppaAMIfWhCWImAN6R1bPZQ0Y4SJXgbVGoItRQmBbgk41NaeT5UHTktUJ/qWBJwYzVSAQKBiGQPglU8jG3vPlgPp2cEFiqzFmJd2J9/7XIdLZjPUhGF40CGVFcuMwS5cCKFyGRH8jgx+n+iGMPzW39rNw0i1KQsz3FGKJ/FOMrl+DPKpbE09KeyKodKUCtW/duhZoVQYKK9L4+ZbXhHfrejbyy7m4bgiTKxgdfTCBPt2R6t9v2SEn7uZ2fkMIiHODJw9ZjgOdmhDGUtMHuAY03+YDKskzsH/GZHR9Rn1o9Qz5so65wgJu2IDbeUtnVwX9IDSOtwYgopeVLfTx3Bvjzke/zvukx59WRBO+BLPmExjRI3BZA04dhaSLE+ltu+AHhNGKvE9mra5jNF+ZEa53RxSvBeobe9rVZMcpTIUnn4KskHvJ1RIp+rXO7a8jVw5LiNZvmycoplBSNWCDwUyfkYGohYHcZjVIIedTtdintPmeeo66amDOP956kRMsWjGKHRxbdZqd8T7TsaqHsfn7K2yJPoAb24I68mC4Q3d0am/PJ5PY2owua5fkC0ufgXwRfkoz9MWDi1sQy/faOG4swIG5ulbQMclkSlaNTIGLO9KplVhycAbqHKABQMo2GFVLqraa67IynrTnqBBmNoygLIWc1JZlJ7CKymN9xWoF/MgZQr39tk6tEQjTrO5lF1xCx6HbT+hNJvy+MJIRGMLxgploaJ6jbjzJqbITro/o8Qwma55gnoU7ynnJwV9sFi9y9m/+DiJMayMmEwNcCebwZk8ybvwzxPAul4DbvpMabYCKq/cM/kwedAglF00nrN9oVhiHGdU+RKeNUCcZRtokd6z3PSZqNN+UkKf8A9hwIh+5O28eoKtTf6MGrM3qd4IIdQUZDelysQdajgm9riJaUlhNsbIkHm0S/6sPg4aQDRUUTH+5ZBisEivylb057vBfzapGK5TtirUcXBtqUTr1oZhEZSuwWba3DKN1YYV++KfnfQD+ZUgl/OGUod8VJ0LFCX3rTPzaLSAc0fksG66y2gZHuvFsSDj1+CzAW0uIalcESh3VU86b4YCWCTpMVg0eo25ZNPjsPUVChivtJROccMDvuM/4VnA2MPTL3OBGVp8HN23czKNQTcnivssGUj8doTfOJVIeL/3NGRKKZG4YTj8dsnTAZI2eTG+rWmnH8yawM5ot9dFkXJ2wqyov7HLkF91LI/CgA342hsaqsqzkkO0X2KOfCKJ12SKPUvGlGeqKUIwuab7o9hCnySj0rhFkgn23DMATiKY+hy1tIcoPbl6onI5s5kTulgFOW7Uz1ZfawXJkQzymWUdD7Uy3NWhL0cCe8+zsdBYh3IJShpOy6FOU6oI7wAi6hp+/CS06AF3eV18LQBhEdpyLNn1eKg1a+mvdF8arhTYN3cJLiAXAm6zPkFpghFvAVoD3p5pgdMQWG2m4BvgfXDWG8fTThqdv+DYDpu1/yfbF91Z9JyWzbWR/7zlJ2mqAUlTiCgGFp3ZILjVjzdFEQPEWb98nTBMrWiAcUQFQ29c9u6diAO6mCy4JsYYKU+xsnBIwirS9aPnS1mIUz/AfcZhxn6XkYKoTVH5+KJYGwi2ATXUmU/eG1bTkyuY8Vjjv5Dg4mqq6Yf5I+9UgeFkhq+ddRFyvX1U/jKD3EUXgFvnD2wPn4givk/6ITzbzhSFQMroqRJWLB4fMgSoWBihpkmrmHrMFJf7lEY6lI9nVUM4bhr5uicAUzwOOgeWWrKpw1uLw18GI7FciubPhUViP178QdEU4Y9xdqYHMDbDiK/AAncSi+WaaG5m/GQvN69jyw5pD31AluQwJkojuRhdmwC26/ZgG2N94B1lw/kP+dUKsVhRF7WRw9i+jrHrOfs+m32ZWB3qKmZUnd0Yi6R1m1OCYaEb2mqXhapUj/Mwe2CDG0otDIaWfFO/vKF0DlAxdbKmEHM3BFc2RW8BygCkAObtiU0bZBvjETYqXCiJx5ur0NelTmOkuN8rxY75xFHY57O5fjxNYQ7ZTXtwqeR96uC6XFLhxr8a33DQEQz/hFoJjOkXTuJ3+1krc8ZZSilNJsr0f+fQP+36WsrniC5Du6a60UUevPZ8WaKRFyIq/tk0wze9HLrqwLUb78Xxr2KOJdJBUXf8l5lIP0Qs1BjTxncM9/XwvrJewEe6T+R7HBN4MrAkxY57BHZJISl73Mr/4k5nBsePKgX9Us053tzkbu0fTcFDyB2CXNqGASHZ6wB07WRdBdmi/In1ekkYJqsurnwWGUeM7Eo/pb57YVV5/UIF+YDjKL+YiiRcBN5qcgBjc67Qe76vAsQL/67CPl4eu8IdJqMCnixhPPRIMZYAm9DFFjnr+gnWEhOILJSqA6H6M0G2eKGeBgTCHXb9DyNZYbdfB2P5J0kZN+8CJVIgRvlL3LFhJKAZSgUVd3/r5C9FQR7PdFklve7c3grtmL+wlxoZfdR9Z0B2jT7/ePwDxDG9GI4NQ2MtyPBNrEoTRMtVfGVU5JYCMEXi9qKQxYTnyuun5jM6GCxVsmRerOH4PSl0uPfbHPR1VS3vYZvFE3u9mOZy0gAvKk6G4/L3qu6vt9YY/KeHdGZ+XVAahnOxp1hl0z0OSv2Gvo/XKBuaAQNvPv8YtIQeblkM3OIO4IM3TTLNiEIquJoyqMqZfbuq+78mL6TsMs/KtIvdWeV6iapuafayJ3LR5HwUrq18Q0XCtZWdw5HBc/1+qzVg/zb/GPEggtD4MGomkHcfvXSSu6YYOji7bT5HO6kYqRCtPKZxUH7eNG9dJ9QFEOmLpqCJ+rcbaICxsHyL+CFqrJcEziw4kEsUadimmN9oPogMGIyYflF7nEoayVJZacSbEHGFasz3B/j86vtMEzl/VB6x1yP9Mii8ahOBuMgzfpmzWzN70BbRAJT8mFgAzMbv8WtPMPY48xgtIPWmYggBlh1YsbwVaRqjVSoCrKsXDfNwdnXLR376Iw1ZkyCrHrvpRyIRfQwG1/eWFfj4ZkjObNXIO1tnaM42pVQ6tnURBKU1cOMrsRQyo1Kfrgbt6OKSgIaPLtgh9NK8KxWwczsF8owrqLfvY9tuRNaPgzhUPs7RoT0vvncxL7cfdG16uh1kQ8Xu5jJI6/iy6xWfU0QosToA1Hl/7rMHNmUh2cm9Kub+j6yUiV4NmpEyWjqXmKD0If3VwlC2PEt2ep7Yv90m0H3wAMqvBEhvaOj2aH0IeUdDNljP8AJaLkBT93ufHKY8OXX4+23LJMQw+5DPblpgkj2iNFAx5wrPawjqtOpVN+Ew2rHAycIdLUTG7TM10H8j9ppC4xcXE8Uxc9OdDrUJn/cui5BvzYbleckjKNeSWH7gW/10J+IfjYnn/ug7ZkzC0DTAN1qPG/QFvIbNY11SN8Dvw+/0LuB+NPaVq4WuEMcAHz3zg8UbV1AzzhnYOQIXnc2qu8WD3n/Dq5Kamo2WON0zKda8Y8AqmCmuQwiyLzUG7cQDzjHlmK9V8Fz4RMUdsOy4RL56sHwraaokqDWhgY2t28r/2A95//da6NuEaov4tzQQlZcHFWF1rnAnAc9HJW6iOqe1DIPDCWApaiLtN+tgd+YreVM1fxXxVfcLT6uKqrSOSoR9zkqAXlajDGnbCe3rEy88Zq57m/qGfBQ+HsdCQHfwTvRZ9KI+pUfWQr+hGBAsvQklbCRqerxF4wA6mztqnoDsA7nFqP01ngNqNTBJkzdY89Us4JhKEWoGObhA1mBQ3rxa+Gl1Aw4OBJq2BoDP2egmmeRNl1rP3WNEzucFbGLmefSsl/q/RVQSHkezfgPoYtufqN2dxldH3t1IimcHEze79N2lUcR3//frFmuUaFHIHh7ajQBY7l0N3+NSSauU31uoZsfiWZQqqPpmRxvNZUABkm3hYj/9SnZ4yj/wCNfJVEBTFJELXn4Jl6yFs6s6zh/jAlrS3gw6ICmLK8tTidnEF6agk0u89p9geXYQN3Ejx6VGXTm3HMG9nMkpUOl7HIJ5oeLjS0mW9PLZKj+ON7Hdd5NUGY68PPAqDyWKIebL/1+bhlqHXAJlQikT1rSnnS6KzlmFUe4udC+l7zQPdArN3DcT8Q8/PjHU5wiQ/RbEFqCximiPdJ5tU5cDF1PY+JtXVZrlYS8URQeWggL6qaG0xO/Vfk40mlm2qUifMfVfCVfhMu1skUATpclKQC4enMg+6dde6h0wIPEifxJdQdE0u2K7XHp7ozjl6EDYsWooXx+z17RU0lq55/K+hsrobX798io0v4f6/5DJgm+lqJx2EoKQEvfo86MHHSMWVOPUvC+wt4owAnewW6DT31VJX9yx3vMO76QPW4ltLcy4QHPQSU10co+6UZ1iP9O1iLYVJEJAdw5qJx/pH5KEWnTq09WDx8wk/kNma3B73onZf52yYr9+O9SNRnybJpOEGTgyoL0DWukohvFkr6nYna+TUXN6T8ZLIZgVfde8OC3kyqhJWV2qtJlR7VaP/toVRVuFJuvHmaSxbig37jxssI/p9aO+PkgL+nK0U59L68eCswI1BLVvww20KVS5PwClrTL9hCtDQD2Dtia54RPsw0zOS4FCZwsP95Wh+YxrL5uZKV3Tj8SLl1raFM6OmS4bWNz+OI6qLR+jJE/SDKD9cDucSVsoBoT7eSOag7THcecnBaIBnQtmTtSFLptM8Iiw1C9/qvXAyTIRXATWPSR8opoA+J9dOFV50ANl7P3qa165aYcXgYQLfD/J7besDEa/8lGbRmWHVwRwhl6yz5ql9LzXD4KTTpgJ9Lc5hvaF4DV881rnnlYpuHSaSeH1d+eJ34bB9MUS7tDG3yOEWilXtIQbJbjFWTGA8DHefuI+S4UTKOSJG6yAbD3EFJl8Shg5NFz9TziuAE9CaZL4KeG3GeT2L5L0yyA5xsWRVw6aPGCGbCsO21I2DZKlXTNFhsCOcpgoKMXMok6bpSjxJYrno2haDZmuoORFiUrCrvUv05GEDJ0dH5D7TtackWVDI8roy27gMs/yCdhyIVNWxT9C1r/af2gXc0c/LKSOvwFTybw079GpyI89z0Ce9aF0BhLTdGbct9+cxxfYpUUfFuYB/WMmf4vEQ6SXVzC9/HwL6fl+CKdIq2U01B+mswIS4j4bWZ2Lgv9Q4ZyETl4GZyUZvp9fB0Oz0PN2mPTIIvLvSzVMakfwMphCA7xw55OQfWCxfhH28lYW27EAsyieSLXHBTZyzYqpOLFnVylmLNkW0xicGOQAyCQHmlIl/isThXWlyEo5pCecwvbiIimgkcgV35hO5vHHp8zu9d+mgxQIseZsWIi2jMrbfzrG3QoRyZS"/>
  <p:tag name="MEKKOXMLTAGS" val="1"/>
</p:tagLst>
</file>

<file path=ppt/tags/tag7.xml><?xml version="1.0" encoding="utf-8"?>
<p:tagLst xmlns:a="http://schemas.openxmlformats.org/drawingml/2006/main" xmlns:r="http://schemas.openxmlformats.org/officeDocument/2006/relationships" xmlns:p="http://schemas.openxmlformats.org/presentationml/2006/main">
  <p:tag name="MEKKOCHARTIMAGE" val="FILL"/>
  <p:tag name="MEKKO" val="MekkoChart"/>
  <p:tag name="MEKKOSAVED" val="1"/>
  <p:tag name="MEKKOEXCEL6" val="False"/>
  <p:tag name="MEKKOEXCEL7" val="False"/>
  <p:tag name="MEKKOEXCEL8" val="False"/>
  <p:tag name="MEKKOXML1" val="4HooU0THZk28POP9trq+pbTvvzd/gcV8t56cq85kb3NDTsUhojRA0EsgEHHMH7oYP1SYpn09ysXVivguJdhTvfyVMsBLTGvcX7WPTor/CmXaIDw8QZnT3KVLgIkmA4yGwLOXD7ZKeJyZYjfDhFogG6X2+fhWGOYsSsl73oKn2Y2XaojRgYQZ41L4rNpNiq0frvMeqG0ktmeu/nRMABcMXf/GLU4nRNwWLXRmkBiCvfRvlXxr4en7YitrvWVJY9nG+Ar6b60jOXNemthFiNwjG34nZRY15Oab4cZw4PQFf3I/YTqMmrtjX5HUKG87JKx/J0Q4mwwAvCg21/dsYprxXz1eM/EXnwUXFWRZiWUzSC/Yo8QBr/hjgjI4IXyDMZtVZIOlxZGMFGEkXAxNaXc4HlLzJGxN6Y0T1i9cBjcee4VMOKcgBi75VOAhFjXb+jglZ+11ukvrU/1aWU5zCAe6FMvYGYpqWwjNnzXrPP+dKkUeWwKZ1jyKgrJvqqNoDH/JXGwTPUwANzZFPX1jI175VEMhg05wxWv1vQzZ22/qqfF3b7/gH39CX1UBlGUEYltTGKEW4GL3i+xGa1xM+JH74uc2bcCAkf/RWr49FsDvvVp6Qe0+xPY3/9kOt4D3XDin4XBhYfqmkzTG6x0IgaJVNPKO0oNux7vruwBE1zMFYtoq9QaeutBb8Zylx+touJeHzjUHEKmwCpXyaeVV7jcVC/RNg/CY2+oVC8vbvLWHjfQC59tQhT0QCE4180TfL2yohF7N4x8Bgv8K6/uHZRW29Hi2mWNlqTFMMHfeHBG3wMwJ7TdPEayoDQKHO568I/jA9OSotkScOFabFsy0OA3Birod2KExVaHTp2ofLsnUHW0IVwX7GOjasrIMbB5SMVYMRObqAO9JXCCqYu+p0/jLhy2d4G8DvYF5ZodBPPFXRnaTw97oM/qCgwKd/hHFelzc0OMgfHGz3JZ9l0h5bUX5Laslm1Qm+3YuOXetdJT3VFT/FGqDjgDH0ZtTJsa655iaGJy/BrfT6Z6Xa5xtAH8XUFG6a0qoTNWqoQouUKEUof6Im9iCorCrXmccxKden1d1ZcOputYKDe1pFyYWTQCOUZbyrKaKxEsUXm556Y28xepDDv/YFhG6bXatS6wcJriasy8Jv4CaqSn7qsShWRp/mg03GsxMuKjues0C6WsQQMCCoK9SUQlbddyXdXEhr4zVxmeAwx4QO/yrHdkJ1rth5cFqHvkNab5a/mnixR8c3/Ktpjc+zfgC3rSg47acDc3z1G3+lATIHL87mVr9GeSxmdvXFcAL0Shguq7VLtYi512ieZ3KLEolhd64DFx6Wihle/6+B8NmH4KTMbRBxfYcaRtSfGv4xYg8gVuPRHPwPz3Pf3onHRVWQnBCvAckjyYQlr0bq1tV6biZDkWoy12AGqMSAJC5GxIbEauzO0UlFDvdDT7psKQe9VdTUTCkGxx4H9Hzgn/rqp/tdO9T7K2Hsywz+CHOSOpK/W1WRfrN2omtWfRjhahREKiX2NoHQ01x+jOIkJDQJwkgemYfl+VW7LmyPpcxEWAI8AJOC+G3K/e5J1GYTMwHvJcIhov/Qf5TEFhVNAh0lpDXKPNO0BQdGxix2/5ObVmIjCTTUwECLR+ZBRsAaYLitvXvuhV278uvmEyimjRrY6Ed8F2237j2ZXiUUP7WwJTNuH+l2nhAow4WGaCOZU0inYcKilK1EOkN7P8U7XthCYCPk5Z+EYBkLoUCPuRD8i/O3CRQ4KOz9jCKo+a72v3kbjLCLYFcpkWwf5MgrF7WdnR8ucOrBVAHrC+M32ZpYZoMsPhCHzhZQ8KISU5/uv3GgsoVYLenTIom1jhWoLkwFZoPpjucEh9t/Hx0fb/lMYuc9hy9ZJzE+0jtKDX0dwzyQ9H/MBeWdJME3TGBkoxsaJKzQSdYZtrXi+pSBRhMficwv4hungYmJBe3tsC1UgHuWNyFhl+AWJVIOmNfP1HuVuMItzxlj6j94akM/LZrE9gTeh2MdSIPaKiO5M4TMOXHaYweWVBPN+9J7kmfIc+e8gIDYSamwc1Q8tRBH70NtuD2qgQUMcfwh66kzWe5N62Wjtmb75s89V7yWJgjBV1/bCuzHwmPW7wCNNF29jytEC0fsB9ofHDK7cDEScWX3FKslekpoDpWmEMyCppNUKkZJXWSZm5sxRKb55i8HDUG4y+O5Yan2aG0ImTLdX2AeiisqZ2PMLOwM5S02aM89AqbxvVS801B/i6f6Jn/KJYjvCeByJ9L384ZLej1X8Qobz117on5slv9niSbIxwcGEBjmDAEmh1ucelS6bFU0OX4J5P2OTACjHRFplYGNk2ulb5ruUTpxcx+jujAwsdW7NSjQuS/Uj5RgyIJul1lY9fFlUhTobGBLNr107OnjlTLz7Ex5TDa9qak6kvJEy4wCLqmEJBBLWzlyqCAre8FC89vLsrzKALGhuQH7l6p1FKkJ98wkewRywNrYUNfgeJLbuYaWn+X5WwiyvE9onHdiBlN9w3uDimB65X5qwxFmGji8YKOkOVHJ0nLoO6mFEiXUXarPctDDL7JEMoc/n253RJEG8itFgEPmv/d1o4dv3II3eel/ascJKc/pzFX9zRy7ms9xvOp87e3maHwCryIE1PP8SPOpopPrTeVo5XDcSabgPV7fnmA2j7dobETqP0v78TPvBzBm2y9iTlMe3vDBGCWT0dyIr3mHmONeT4OaHxvSBhjLr0KfE7qeUFGVdpGciDt1Ocl6cSqCIq2n5Es9vYDfbQShaj3RFESM/c2wET+JBa7qfJ3u0KBbtn4Dei0eKWU34Z/CnvANLfMqacvrNWYYfBAuxbMmb+7EzF3+SIXa1i6w006vnSE3J5CokPW9Y8sl9yrDNO349fDPuUwEuEdcNS4PTvuzBROuF6ALGzRL8NorbQCgsNDys9pWda6YT/ZjUz3U3TmM/8APGDytrf1ouFomFDkCfCvxJo6fEcPCObSPIAZidVxz6Vos9vTuAzS1dEaNoM/U2vaTXbD8Pc7JaQIyKEZtJCbwT8MCJCNPAUNlzbUq6tsR1mrXrcmG8PQocWavVbuq1/xxJWYHITdoFVbmRowyqS1mdXTCj9pALLjPDdBMRykmHsg//UE7QTJBQZDwigNXV4SxAl4KAwZOwWmvuu3MDbLnBTrhcua2CUP+0sryqTufu9d9RY5MIxGxZLsK31uopo1I3jynb7S4V4GH2l/6EMvCxg5dxlFCXQNFh6mx/o0rYnMIb8nZUFGZUq6eu/Fbnq0ZKoBfYDBGS89RZbfpK3+3cIQus+xSDHKdNmA7Gvd76M0eJKooUf1PfJGGUAU0lvNDi6hplxRxv/CsH+I0suAuJ7RfhcJcF9bWw/NVX0MjipusoDqNnOPGnsIZaZAVQ5ZoPKbj2GJ2WQDMWHUJrdjYydqUn07x4V7MdSsnIQX2tVe7wTINgxSPCDvc0/NdMcaVd+lCGuVZeK9SFJw3RT43J7kOvVc5QFxQdFnfdRW2cWw7qqS25/AgF+ZY343CJitlu2pL4II8CxFKLLi5B0NHkl0KD+XjokDCecTsNqxWkEqnqbkg0/a6wUYpWhuyeXXA/R5t/V6VxOQtfrrg3/gVper5Ljtbp1qKULPTcfFsab0IYaHbpn4eClSb3DsN47ekpTWcFU4CZrWVsi95PxAgxnpzAkRjUlhfkdJccvOrvw957opndI1GLVMCphY8ofD2grMrEmP41EmKQZ8k5kQgN2f6wWtr0hgEy/6ZM73fJ9yeU/fKwc5rC1B+GZ0hIDJyA8f8rI2DZYwgkgUJLOyM1+AH0BPeCXzQ1wUXsEzllTjLLqQJ5eaw9GShS0pDtE12BxGd/CwHI+ipg8NT99ybaNrG2/hDsHq2SJvQp5denK1e+fLvMyJyo5tTjTmY6uxv6bNO7LH+TdpgTlEHvx7BqiUwKen3X5aSJ0ZTEh+8hWtzMPPqhUEjZ/iF6I3hBnvQFzEyE7VFIo9fkN9MnBgZ+hVzrEfefKVVWJ5RNkRv3jHnFoip/zODe6H1+5ELQA8wz/wDxzRIB/1jl52UJKKX3yQNDJFywpFuAsBOrcHoR2yYPWBmgLVUf1CgZMJMQJNXDabXC7yWzmMajyX705Aap5Aq4Hv4eKpjOYZIo5qMEzkvajbEVwHIcC/ZOxgcp8h7UO+gokzhPbtclMN74ENsBY5hbstLC1TQOzg3Y/2srpBMwqbTsJMnUnqhiKGlf+EYSVIrS+UVZzvJBaKLNqA4QHo/JhLpm2gxNWeMbvEyA2llwq7wPfyMopLujAs441sN6+EHceF/xB7nZzjcn0oG9RWCHR4kvQncMKL5kXvCBFj7m1ACdsZYbuqyVjFrkwS7sTRHMs8CsJYqObluiWETlCi0j3WVkcOevtgPwKHgT/0pPrH8xZO//P5No7HidtJa43ZAlA5UqitnR+Kua4qy8iGR/3mSUTy4/gvrbv4sHTYEcqM4oCzthiC69bb0YTQXA5u9wkWxCpE2mvI5Tj6Fn/v0OnBwDplgqL45zV66W7+0Rf0MB39cV7G3XHOJmsMCvkP/UpXPqyCXYf1LI8kO0OLfy2Hd7VKLu6uGaQIxPHxeLFOFGdyrO3DoDFNel2AtideAcog0wFSCz0ZqezHmImXJzVSKmVcusWj4Lex90+AJvi7Rjrb3+2mNY2l1wYcm7Nn7RWFOeiUoiB0dKGcUXIMBXbZaCR/PJwnVu8PHVDDT3vQLCMoXyrH8yIMo9JKTxg9eisR/50L89LWNNuTGklKEclbjyoiTXUw5hTf+udTFgNzGmgo1aS0uO/7WltChONy4BBl/J6aFzPXsgpFRfW+u9AJSkNsjJpb2Mgus5ppz6sHSEhTAjXGub1nawhnYVGlGk6WGqj+sDKaLXPsC0eA+Kj/UbEFrKNTodKPFtnMFFK6+GHmvVaablZrlB5hllB5ZTTisT1rV2PmztwXoeKYXN+LRum9QJBqi6DZzBZznqrsT4v2MqWVDsE1zQ2Zrxf30XabQMRL9eYk2mtjhV3N5/3dk+6HLH9SNEifLVtVXJa+AqTBsSm7WGTjAA39H4M93kHX8ucrLHlxnVkJVrAMywOfJJ9YcoJFkki+5Xg4gOcNwI9kkbPCmPLm1Butzn/R6Do3V2i/CUt0Ibm+hTjG5Y54xnjqTy4SF99sif5E6U7Wo8CJ+GAf+vGzBeZwUNxHfru4nZcKCNN+mzgtZaE2spV70by/wmNMxi/3PITSYVjUW6Fo2ksoYXYwWp3ukB+bmJF1uvLPvFtKvGY2wnOOPJbA3WaX7UDFt+M/wBl2XIzaYSHvVQbiHCPry85lXmBBJoUSfKUoy1smVOEMZ2CTvlX4Rd6aHt3ix44OYoHhdjaHCLt1QQcCz3sHmyI7J4/OLtJnpqnYxxAj4rCHOD7zrhWZ8w9KtrhcJedpkYdje6tA6RaNGptIWq/5WNy9+wAOnBYa6D33kjdA+lffwqjCVgFw5SnAySI0u1dM4arpokQs4dYGK8pWmVvzjSeWhdMd74W+PM2fCfYffU0Qbxl9j6BWh6c9a6OVt6HMIChGbBWrcDAVtuXQOiilqlzXzjmuQRcQotGQtneIAZRY9mlG0FsPapzkFm1uKMPcyvPz4HgpcNKsbKqiAxWXYVXKr9XGf6V+YLa6pjfOxASuRsWKXjkJSRfIYqNwnk2b9iykaxSdOjNjLTgiuGuK9SpAhwosY2x5PLrwjL3H8dL9AHNQ3toJlBKIBbwRaNvb8b+aoFRhIYPGGDbaDLpsAqdd20kFsRczG1rvOxpPHe8EOOZLkJsbHe3R4Zn3Z6XNnQOG3cIK0EVH5Gj0V9odVefR6SnBfWlc3I87JC12b+/ZihCTx+62NAK+OLmDRvks1mEqfCPjF17bLc6CXcj6ysvkB9AmjiQp2pViEnaX+1A9oBkatVLwpZ/J98wVRsV28S1ysU8bbVfAYoCNWnYFaMMVDHHr+rNv01K01N8ud5kn+j74YBRezSw5feuixC5iLnWsW7YeNWnJwR1T9FnpJh7hbS1NRw3c4l1Sqahq8KZwhxUMMWV1vo/Wv683LbiF7KL2Q45brj+4CaBgV+v+n5WNC7vavHV4HM/NC3/IH3fxzXPzQ2w4k66Tz21lfcYrbsayPIWAqdzuuSNH8bGSoNJc2cKCa6XJuTsy+Mmi+F5wcOCydR1MQcxOmfjzcXTIWXgWJyP0VDaDBTTwaqaZe4H5xIBXAHevhyhidVgJcE7cLdl+flQUTNf4iTbLU3BXM2B978YFPdJug6Oo173DKy02WpkPB84jTZ5S3aIVPC+zM90E823pk56J/OnXMvZcmxhbrAe2agP+40J5uJy5sFGi1kbnmWzEOg1o9KIOO7wx/5kTOKJQETwoQ85i1nSRF8sMk3ToOfdY3u7N/UQns5Zo/bR5cBGxFKcDEXdGRs8yfEWGAXE0lYdNA9wuUL7ABIbb9vSSon7EStJI2h/iQKh31qjtBT4p2kOv3QZV37xni3E2G/ewSHmVbtjmWCUY1P7xAQ542ma4rkkaO/ga/SvJbDbBLqkwvbN5wElZCh51tsNHHz8/res1FywD5twBzUgEA6qf7y+Gbx1ZYC/2tMAs6YQiJkFBYeBxDJXidiEQAg3qsb5iUcag6AOLmWt+Ug+tpSH4RiECx761xV1ztjHm0LJmaYqOs76NHvNNcI7MdC6CI1fahultZh6EzUxnUt3NVKiPDxh9FAXFVVPd4UxsYVHXR8a9hlV85fmO/G5l9mc0aGYw9GLTh88NGn8vpg1hqg4d4aomGx7A5EKeqYhopyhYbw/u+JJw6l5anBELRr7Ypx+gpcQSVBxp50mcg32fv1nQ7zDrpb2HNGNgz+OpaBc2cx/X9gV0YESjzHL3oYU9V5VlfPWYaceYiQYE+90UHoiRUqD0lTx3J7gp+sDrH3+205tVN9uxeshmtTs7Ugi7coINQC5GHmaq547qnDNqRJD+O9an8JhjgMhfSxqayIQA3mcvwbFAWTw3IfGEklN6iI07tkHU4xv0Z+RRVsUiwl8SyLEIujxoyJ6exRWwv9gkBQwgEkShctzsMDO4DmmsxH/1rhbafR+CvawXKlqKJUdPMIolZeZLmi9FPANFovCWcXwvTZR8ow/IKnIMFZxe4a1m3TndLSW7l2ONXW0RY1VnBof8Xa+sKQsdBLjp/HzkaBBeP3NvEZcFPoEykEKlGOI42TFHgwBctdoDid1zd3JeE6R6SR5YOm8YPuJn0sM5ssSJDGDUWICr0nbclFlHk5BrFKjEGjceFIV9442Cz2sSpGZsW20Iz0qs4Q0DqCq6bjJ6cKMoxPLWx+7TzpzyCgQoC85NDYiVDERPjlubn4ey0znnUiU7CYAEPghDUWHskXSfk7c05MZ2ZvlQxp88RwVRzman4/Zjb3ZBERiLQK1akE7/Jjrx9r0s4eGWy0CvTUhmAMyiJ2BEc6dU+n0o6CcCluoDBHHMch3dvQckO2qJDpdOC1DvGF6DhPWB2PI9hwfJuH+AsBGPTuIXLsQ08Dq5EXU9ontorQs+6qX81esXvcFIavs+7Ager6CLuKftwPkwBZjDADknAAHj4cUHHoDNbPrsBbahY1ZcyMmFqH1E/Il5YNl1akuxWkgyM0r8Y5A1MtTF1v4Orzl8oHJW5AJrkPt8H0Fz2BQI9iTa0Y9SjJggtBqN3Mo+Nd5Pqn9VZ1Id//eIhjEbRvYpjIh8JlSa18ZXsAELwQLaK/E7nx+aXWJXiFPJ4srTUlEq96DyXZ0cd6dydqgmjlwmONn3Dq8ziwxSmrEzjZE3tJKZdtjwBuCqp/AqmIVW9FrIzH8dO5ZOow01l27iPcmLrXvoGhdc10vfkg8adyrRGibdQml2OsWwART2KnrXYPreZjtFxbzJJXTTmn1QHt+e3JWBxOXkg7OmHkLyvb3FNTnPANdyrUpiGoSeDO7xA3wKiKZU1Ye8eC2jz1iazBUG5opjxABrLZDjSNPhgWduIz+WxmhJ9tvDpte4ggU6X8KljxAMK1OE121Dz23LlV5I+PDAo4DZ9evSDQgeRFCIycFQYYwI26pqIKA48Uj6HUwYry2JDzmXvuCdGMUR4X86+hI/6qj6y2wCL9rVKNyg4vZjYe5Tdn84vfyhqRfPYV2jQLgHEaH573DE5AtvdztanVd69S1QdqIDSyl4Oj8S/I4Q32D4OzPsb2EnskhXpnYoMrFedCYQUncNR9DUwTVy2wEYQ75Ng5v/V+sHUJmK1UrTOIqySX/m3MF4ARpWMMeUJEdRlggckp89I5uoTZzbbylA4jqKDthmYlQ6c6hAvb9Rd6sUlCC9JBA5nmrLdcXxrjZ2qkVbi/DF1kpcBAAyM9NuHdxJ3AeDq5/iY0YSJJ3oXyELBNo2ipUB4uyDUsFbAXCDaeDRDIeDxDOiU5+nOW6YyCE4i6XlgY6nrhiWwRA+bW7ZhI3cCuLTvkItswX6aAYwQQeeBRMDXUDdhnXWQflwjiDYS45xR9KdTH0c7oFYb4Khec8ybe1A5ToMfOKNvh/TS+PKMpJh2a8/sHxFBsvYLlnd4b6LVCZl7xi7MKlyLt+m1274dsZuff22hTNenZjiVsLkdg295INxoNp5hFTFcccuGhn+Bj+dIMPnuSdHBqgFRd/CgbDNqxgz8Fm0NR+24gLoXt8d5x90LhrfN/1Z4GvVIdb+7+ugtKXMNc3sU0zX4xCD5J7mNKrlv9SGkSHgaCcEYK2O4fk8kVtOiMVWSZPR2wK5gFpvebM+2dVarbV9j5tSI80wX5L6UyQ1oWYhtNKUYxiMjDmERcHkfhuCK6ZeVtoV3K5lEAt0wJWR++r6NblkH6tALgREIFMNy/yX5k6sx3dtaEnbU4epXR1Uk0IJHO4nlNxAamT6oHwKWpjIH2Y8WYP/AkMuUsZTQNR1Uqsr3Na1BVvS+XX+6u2XXzS7xSBuuZX3F+HLUpft5KDJZCrleGifdHlxqcc712u2Oup4o5Wsn3An/On06Gg9qw9x4/epJv/mWp9kjOyFY6wbH6TeHEKD4uvyV68Kk0JBh26KFbr4/YELZ2Jm7e4g9qjZ3p13KMnejrMttJzfdMkbDu5GPTRL4XmzMN0j6xK4qz8ddc5gzIxOYSdiIAxMj3EdzZosvwX+y8yVW+atgJBg1alHzfic1R7baNGKH7ZFOta3wqiqYn6vBBi3I4bP96Ai6SVCDa+9jGYDUwPSayjUWVh9zVYSXWokCauD8SLBjqNqb9CLnn3OaPSPXk9dS8hP8WsTIgEaON0zZxc0TeL4iY9Wim3NuUfDQCZbnbGAgtdvLkLMkcxTJ8Yi/TSQHETR0+rLy8aI4lZt0P0X2Lfjqyk8mhasA92ikQmf9WVZfROJWpJgrLR/l28EXy1z/+IEns1t+kD3rOStEbsqtZrv+rsdnFduqXTMzc7fvRzpdM0EKnh7dXa9t+AAly7a/t/ZmSPKEjM/4uZ4MwTLdN5rEFn4eiPBrHBlwI8KohVEFlW4ySE3aMsV8rzeerfusYnxXq+8nhRe8uJlesncNuUwREAugBZKlou1oL02bdtM1QlZDvnQ8DX4zDXqYQpIWp5XeRoQe6VYfU0dr4jyoOA1XM1gHF9dbCOtksMc1f4XK93drBJbhhVRNMU5moZ0T4G+xiSPMvwJNMXYHVrpJFfkhUzR7208XUDJkH4yULSH9c5XEFq6qxANlsnF254qEMXe2ErHe5palIQMugGPZWPzUHq83fEZ3hOrbUGfJuDVIbiUZDtrozplE8kcogvHJzSVtz9jqVnItTl+J7dvUnyZwctoznZsbn/gTdaIg7Mq+SSu7VJYwHW63/VrUNDB/2MsaKqqpXXmewAcq/qXFgW2gsY1jPtLgi+r21pkBFmgpO9feAxjiYWp2JrTMeMuHX4TAZkWvdpD7F/C8o1VFkd57B5vEH7MHz/kvd8moD2zn9nsUwJQ5oXerJEr4VwJlJkkyI5xmCI4o7KkzDpONPZl2ZQGhsqQGFc4nJ19vbzxfbVX8qsWMy3F1heGdUx51uqsqlNcEj8GcOZFrnlzO7ybR5f3YNusYZGx1gwpksheW9eyw9WAM/DAjOuLoRTza25rmlbC2/1xVk159RwD2jq7/NrCALuF5X6CG37RAbWX04Ww7s30/mARYEe+Csy1Fd0PKJHOz8wk1LQ2BCE1ysSeNLCd8x5SznK64P1N1sluFLsB6x9eOKWQNK9WNYpy4YAuZvjVkAaq5n8/TnNQAteMpIqoctRxfsAyqvu+rM/RV5NhdXpf7Ds0XMmPln3H0fiIHcSxFT8QbIv89D03TDkoBlx5pAo9OkxaFFQPY7cc/4U9A4biHO8ANvXslnf+NPU8MOuvesiRM9hHsocZmW6/P7b0y4le+AF9TsUPaUJ4vbL+z46o6Cfj/w16MOnVlkBVVUYXl8F5fAFPw2q5RaTo8jF+xY/DK3V+sxOd50wA6U6lztae5zWZh9wBuApegCLSHnrDN5sZ01dGKE6rPlhH7ziVfLK58JGYsiL4BZV/wHDVd/uwGf7j+VbuFWxpiXArYjDlqZ73ywDv5epyPBj73WfxQdh0fbq5R2CNwTBqvD3QHF0FnOcs8wYamnGXAfKoJ0ESfhMzy9KvrBAi55YOHAqLK3GmO4RSwF2/SKRN/DZA/5RnIbWr0aBHdeP/gawIX/Xy2z+PEUKtkaWq0IsD3etypEDVSwp6NzYNmhJE8fzvDcWrmLbxnRMFit1+OYARLsrgxwnewizdbubWz3QhT+TsqSYir7dfFmGLEbi4WHpojmHqNkUqKElhKEMGG2Uxb4zreMhWzOZMqizj/6ywBldOB9weRfz170KOdByVHxsEuYjiCQaXkRtqMVGoBqFDa3EPF2wYGXJaqhoyy7O3009ofTSPAljH8jeLp4OPRHPqc5IlL696an4GL2MnlOUJ/y9EZqS/u6yMifsfsOxiRrq8oBlMTSnRNvL4+5msdsBNkMSVR2oA1n3fF/Us77LBOIs0pNtayhvZrbTdOlZwLB447fzviXk17PI7m26lDPSWWalZZn3hZ9i4kWcOjKWuvW8Qw2pqKQHLK9DsEQwcq/LNUwVYPlyk4vPcDUpYCs87FKb5MFJtwhbUAEPs3yefcV5vSt7Vg/JFshUP5EBJa4dhFThGUuKfPzNzGrYA927GHlxqc6PfEteIPN/UWrXy4aU3sF/ra3ry9xDwfVwSjl4YtwnyBRD8jhugaaAbFsqp1/0PfnMNMOhgeAefIISNlnY4O6vWu8O2wn0PT/FT2MIfhdAiQXeNM/8q4J00wr3goVn4VW9XkEjaXQs1gs6ak4HMo402aETxr9mfwdLQPaMrqANV5NYnsCsmsibAagxoPWXmhgug4/dPyIgTZlvCuX332LcL1jKqWxRwBbiHDK+iCWKiIwIZCLMplZV2Akt1ITA5oDELWU/s141gOzdjWQOdTSRQ7WK4KH9f99ChnAbS732aFH01CNSX4xubmsVZmR4V9A7MWm7Qwa/kLj87odnFH8HXvb+QCGGI3DLochn4PsUAGW6faJPUeu3rlTWBNB0BaxkfhYSg3s9oYsPljrDH3PX24BfWqoZylvQm343CN193va2kHgVve8QR7uAtFXXOreek2dFs3C5gxLohV8LffqG5mbBRcJtMOywdEYzjXSdpFhUFzZ8muBB4RlYJyYW/Vtb+0NrIGAUtvMHeYJfbdBf5Rzy7QjvDIdH7Shk1Zk+6ulaXMS+Cfn/cd+2+PU4YRvhEwFNClPWa39YuarhLiexe4nefT24ZCrb1Or3lHzybjg6XpOzF/fL0jCRKcI1GPfi3HhrpVKiHGzSSf0j2RE3IbveCkxv6fhJvZiO0BMifRVDxwwzBj08jxJBI8NAktTwKy7CXXTIxGZ+cWOGA7Ys4cJp3azcVvbAm2Y8As+kv/fGjswr7dTn8zCWdGwScUbeijxE6LcVUoZNHzwkEB5IXGXEtN0gaCiUc3nDruqazJg84glh6On5RZE3PvERiAW8YS9lGNqfXdrN3ZPWdoQrqY8A9Nzr3wmoT4FE2mesHsBOGnjpTXCaOgKY3en5Sh5n0S1grwQIFmDZ8uDUC0+1exKX9IfxsHU4kGnOi6F70aIpmEBEVzH6FUCOuWajB9z4kF/7f5/kp92xyVPUJbMtos1sjeobZ1o1kgWLv4woeTX1dFwqTpfCUTq1z7999V/f2KFT5FKUfROLPOBY/GQ89GtjMTq4tCATTb/UnjwSqH6vgSjpWYSv+Vhec2TkSkt7zLu4amQy+296z6WoD3A/35ZEUyGoPXgqbiukk5IcujSgtvw4Kb4jFPF58xaEs9cuwrMnijHLC/jyNWAJsN746MmI5GYJXZqCOL+Cg7H7NL4JWubDqcDKN+HeTEY7o8uFX5UZKPyYVYNcztlGHpTp5VeAyPWYJcMVNExd8HsJuv3ZEGtW/f4b9Znp1cbnNOwbkXiZfsyRHCrxfXHqR8JP8F0JNhPBvYhP9m0+AVwA8RTDuUHQrRgThRHQGig9JNdmHpiyMHoecEZasCf70Gvm3IHvgWDiGr4UsLlO/o22ql4Qax87d7tzIdhJTXE9yFHhfcsNjS1Z4HKuA+VHs/Zi+y8CTT2abfYxhxQ5FEo9S8KAJYsozTLHQJKB/r6N2LUP0uJk0vlyyylithYUynqQVRwK2vwiAMXgK7PWNgFMVFO04+Ef60XI+gIjqNb5ZS5kJ0MF/lXDMRXOcohfHWn0SzXTa+6cCNrqRzbooVzGPBnaeXLOdB8PWQn1mwij2dUjnMPyTm65CDAydDwmlmjGSpgfOmc/Wh/7D7neX9/0K8ChPq3NmNwOwhkSgg9WVpE/1YiLBsNIgge6mEagLyS19CnzpIzeqQTuVDIDWPz4sDsDaGyrnaFtL9iJ23tgNZa+Mt7wVfVkZ47+ql6BeGa2MknnSlfmVisiHn5Sp43hRfHWlwo9IlQ33dBoNnuakk4Sc4ukioRnLVPgMhSjJWCHXVOwmenMRgbOmNh0Nc204BCoBjhehkLkpzWvF3vD70sacri3wdouC0hx1OB/JRaLuNqRnodHBAI7yykY/TGzV8qT+lXbWSogEaiBe85lsu1YFiA0MqZquM/7VkO+nmLju6bsRex6ILtNmZnbrR8NjsZK28fw3+s24qwGIE484V6jvY5r39udAdM9y1Jfuh+SKBxfeerlcIoqbksYWZIMfoLVYDgois61mA2RIyZlxNr6ep6k2nuwC4UU5RWmoYV7Yj9KjGxDu3j3HcTke697EnKIxaTXqzY5n7edDZjsMAHNFv+sXSGCeMr7lv6rBzq5tfLUbhwSnyH/l8/5Dkql5NwGCO10bo2N3ElmeVols3FnrVtVhNu00PwTdw7YR8ZeWvxA172/45hKWP0tong/Un94TPuMOlpolDvDgEx14ps0kRvNo03aK0L4kqRp1BKB66to5lQBiPUpfunB1W57FjEsHQLb/Zhqv1Q7QBAbzpEn2uL5O/gkxVTPvODh/kNorcASN4S5kg3xKfrRLAS3M+rSMSguzLVxbOQ0o9dCtXNi7Jk1qsnGrdtUYai9tmoENXjzCEkHk2eLpkl/lSIjE0hWwDvEjQYS175ohoB9Ac2PHNFOiTC8heC9MEq9TX6oMw81mFwgTZRS/KAhB2KNjf2OYWZ91WXLQDMhIWduZWUYJZ4TtXriZqeI8I0xLHcDJEklNr9cS8SOE8HGKv4oM2NpqkoxXbdkvWB594FdkuQgkxLB4gHKsKxvkXLdAb0+SJp/Qel/3SwzjeIELDCA9rRaGpvtUKpI21nEn6urirbP6KPTkrnfRY3tCiZ6QkeyaTUz4iJdYCpyaltMsOepQ6Hr0fLpVGothqbOTwvTvTL0TSK9KwUtghzTCoIn6PggiQeBWbpQuEChjDJC2V4veoow++anoqNjenhdXva7hhJE/jShbrILr6t3sWbo3t7eO7Rhlj2jCGvc7y/mnP3Y68BEg+UMDYFZdIvhocSD1oCrrJrdFtkD9wbyVu92P0x4EAL0RUgV2Pr7o95ugFoqBhqYFmLDvS+ep4JbNFyECRGi89ce3vFN3zOlbd32SHBItENxxEppfaXHZMMJMSD9ym3QEuXxvkUTewdMkUrXiG6+fNEY0RokXEauNOI5m/N2dqs23pkFzQiy2EfVQcfx1bYOXkkOHrh8Rq2J5ID0TBcSPLmhEnHH3NM40pptUj6CtFhyQmtXB9Yzm9k5BsLI7c3Q1GjvdYzelI+55E0YvUHr025ZuczULI4K1VEPKNqvQTmzudCQOtH55U2bSVY5p1eAuhvVCNbAQQGGqfVlWYlu31XqTW9l1sIghwEtPSliVLKJeIHA/Xp/68jMmmOfg4vcg93V4aTqYLQxt/ARi2QuqElxz/Fqwy0g38OfdrdjJmWSNYAkAWtJz59JdV1GgoyhmXOlJA1C/8fJVNCx7PVaUwKtsKoMEjlOj09j28Oy0F3fS1Bz1Rh1tYqLABFjfomsJRa9GUtuNaxrlwrncobrbqYi8jOziHsXhr4Yr4/J0j4CpOC67l0pJF1LEysImnto+jiAGlW3ZjR34/cHPuXaUP7tZPvloQJb/oLWSzJASdC7Gtki30bNM10MDecCJSRfYM2HQ2NK6tuh/HNhxOFrX9E8R3P9H+qu58yJNAXt58DD7JiYpFEFqj9PZvltjEQqNvmSZnHw3OseqjVElvfDRO/YZ8jwEuaQxuduXCmd6HCeqvIdc0Nmu6nn5TlWGZEKD+8oHISBKJCSQy/I/VUXeN9mR8ctjYrlTBz30qk3mh+JZS+A9jKs9ZUE7c6WAArer7u/ZOfQsQ9WLjagMFN1jipWLTSOLcphk1AOsG/KEyVgLMwQw9I/+EN3X2+lC6n52uPnK7AQ0G/iACf/A73Xf8pJm6oG9lmr6eEdJ/r6zs8FsBWAch0C6zrqRP/Dp2kE2kN7URLRq89QzXFj0tn+WHg6BPxMio1I22WO528f0WoUPOj3WgqQC5K7zMPUWCiBPY3ct5EP9IDrdkmPz1ALIzkNlpMRGyajlA2dlOCbZP+/9MVG81j70W+CTZ1XVKaBttUH9Vx+dw4e9yy6lmYgu/jxoMFfsmBCqUgWy7oRYUQ6aJtPj0ljOOoZjoObsNL/Df+f3she6bnA0GiRXo+ZPBEYpt9Lk7YvwL31oPJ3Tn5/AP4nk2V0SFzxZHGOrngI08wSrFRcbTS3faVBgkh5h4mH2exL4WmuKNNkon5eyJ5IXnoviQy/hVXaAHoRKBUcyKueNvFjE8M1TOSGFoDXzvwWvfaBZYZUe6RnGeycyK4Z8+OGizyxulWR+9l7RfxvQAgdUz6rihbymabInclBNAj3B+NArdUExUS/XdZ1gCv0pPkOIgtCK1801cax+7IuQlU4CaRptl5WqODGi5Eb9R7B4tfXVuIOwoVmdIa0AIvkpZG32sKxH4bl8Bmio/py4vY+NKKSx28e7b7p571DlplTw0Szh36fVa4ZyIGlVas9A5AiuN3hRcekSqKy8wQWqpKdTBrE0LeBuFZa0TNMOvb/gXmnfz8PemclRqO4y0yIaVRtBGDayBAJNh1Ef1Gi0Mt3ke8XrFs1EdiaCKpY8ljO+f1IWWDrSMKA0iLW+ZLZFWxf7wt+unS1CFqkMhAYWDgjcGarE9NRbT9o/PvUuq2nsWJRiHTCBh2CvOrxZpS6zbuduL9ZH+UV/8UUO6EJHuLrI2AKduULBiUkzQicA3k74lY2L688Tbi43OfMbBApS6PRoxKV7Rj0EIvTpElArf+CJEXbxNIDq7E0TLe0Dbbjb5laghgiQnWCoSnLeYWQxohe0o+MYwOz+sdS5GSkifDLZNYqd8QY2PkleD15SMBpTjUrIffwMYkqL9YqdiFz2/IzztZi9NwZZh6t5d8A0MubglkekHTOJVuQBGF9hi8U+XXVscJeL1J25vzlr1xLvRPtam4DoelV7b57xN/jSrhnUAWkZh+IsXvOJQI+J8i7toAoqvwFuTm5sglQdQN4a4AJ8LCMqVaYJwXrAK7VTxeoNPM7+MZhr4s4fADuF7aGQCpMLQz8JqsZI2gPGIebWf0fjTjl8B0qE2eyuzWRWPr6q4wrMcqGtJnBcseDlWog7t/3Z+hk9HE+UId6M569b9LPeUorwaJ+LhmX6dC1qcQsMHiefE6zmWH2aAuN+4ewIBml4z94k0QKaQStJO7gbCCW5z/o5Mt4osmmxrGRDYIQ0ojhedN0JlV070q7FSnv2UW8T/QL67Ymi4uyY990tu+lzE45WsJUOb/6Wr7As76sO4UrAuFhxAhf+fY3JYbIodsAU3QrGvifcgJ1H3G118bhzKHMrgwF6TDyq+p9+KJxfz+qFKByAjRUBOqEXGTPijB7egCBo+aYGzyiGk7KEDfS+3VT4Hk7yYvctjIlC6kU3j7PZjt6qkwoO3NSeaEqBVpsxt+grYtx7j9G2PlgQdtnp36nrPtZaS4yFBY8ZfYSuFFYB5SVr9eL4wNVduuXf4bYqSbfn/+tvkC6y/37bBT71C3urE+5kcCM2+tly0xs80fWdse5gHn4J3uZmsjDbAYtd0bhJcABina6t3sf2a+vsM2cY0kqs/btCCdneWYArvWM3vvuBHKBvJFjB0vKjfXJIRvXkmlqZwXs0v8yaT/NzHbZ79/FCgSQhx6Theu5irYyglP0asp7uJ6g2rEpRPWYQLstGGoc6/fNZEmW05C0coE2pukSQncLDkzfm46xy2zn/k53E5b2/MXtozDdrE0YSIPm33H6xQAs6cVCgPfSAKS/hfIUvr2yhGr3bmKFWG8jA+2LexAzCalYqAvH/XogxN9/dkC+L4V68sJgy6MYu/3bpbILFmoQVAdVIpIEirN098Az5Mnqv42+8BSk6eaeqU0WfqGXr20CsImEH3MpT4AR4nYFWfSn+QN+1KTlXgkA+HT4jOuOtLtpyX9t6KT2hYeH5dr/pzkiGXefeqzfiIJbfDh7LB1S52GkdvMmeS15s2yvT/bS5bEEMzL8wkBysTze5rNWWSbaz31OJzbWznv/XjKazY7pkCsUc1zS151BGWaHBvZikdLvb0gVtsLJEV1Z2Ax+uE3QRAj0PEW5tDiF2Ku1MAhxC+LcfJ3rBV7QHrxaOCslCuC3Tr0vbcbTH7y0fFmsZ/ylJFZmy7gTbAV6nbSsR9uLFEBb3nnGdfbGShvbzoIziSPw+0KYWgegQDeqUDa8g6NdidlLFcI19F8or4f5f1sSMTr353Vk1KAdiXheRnSv3BnMf286of1NgKZ0wyaRaJYWusCF2kwjGMgtjxV3SAqzLOFW/rv/MCrDhUPWZ+Xo98ibstlS9EpOhOUxLJinZARuvbyZbDdqC8Y2cNMInJra1QbRa2LHZiZU8SHIOtHpWFz9V34RUOFzDTzJrFJnRfidi5dsARJv0Vccl+TIBxnKu3dahuHgCByw/V9UjM14/BafhsupLmja3m8OXybfA7msYZuIsoHoPwUYVjjJVI6n2B0Hff4L8RBYrqmahdHp32KwmY2EF0M88tGf/yociDETZqMqlF0xtVcGVMOJXZS8ftHRLbFSD8y6Cwm+TWJ+HXGH4k5vr5k1BsrnCwqGmlJQWMy/WTI4FvfAXfGMF6dF5kAXKkYBs7Ve77vCWazLdaYvHTYw6NhWO/iOYQVNxD7l7SShj2qjN1hmMkTG/bJbLZgOk+ERz4H71kkXscG9pR+G1lgBUXPyzVYlcNsY0LHz6Wrk+vXIIkNKdcMWc6UjJ/lwZ6iRm/mucgasNb5O1bAoWf5y5SgqBimEq2JnC0U2/ZXSX2u3pynv0jmzo7hqUieHrW2QDQZwvhqXnxsWo9zUipf6sY+QIvFItw8EcPcibvoN17I+vXqr6vqL6zHQIuZTlGczEM08n7T0qFEWhco9A381/Fl1NLEY2vCVOWcnaZ/dYDddhrhGdI7HSIiPkfpxbHjVxgSHLKwzt+Z20QpWzl23oH2YPVCyLMLqwJXeRkoDZGRmNebY6CGjY6maguNeTRTiLIh6D6cSL7BCsWnoi9Yzv7UHO2MHNnM9idOy1imjKIhl6mM1g19UMLDov/PVRGBwfUwsMWHVPidjSsxeao5uoWt91CTiW/noZqNMFAtcMtWUcz4zTxsqX9YObPpsAZIGaqvA8mf8sXCipTfFFs4XPNcGRxDMOqiSe8t09WhrhBl3W0X8eOHREMdW3wUnnv/N08hPNpoatLogzA20lRWMyBqP5loD5ioZDa0OznXDVGtOeXngMRydyuZjiLoLJrrQAWkrvh6AxUvHBzerS130oGYQzeWTa8Dy6stKAT2Vzn6t7cOcTVITxWSnqsiwSbGpZojV+Q/4tEG1ROh8LuN+XoFMSvU5nY5mfZKg4+xK5fwhRtQk4hSIEJ/AtpwZ00yHfOyhzMZKCSm3r1bI5Jzk7RfN1Y1GtPDp8VSz7PFnTuGxsFZxEk/Wo8MR38eSxkd2eifCuovShKfP/1KdXz30b7VFFUClLp81ng+xSXOObeyZGXaLmA2o6p+frsz61TWi410Ei8QaGWJLfvAE2y/5R28fM4Bu/d8QtzVBYQnHf0sYh+Y5hIL6mMbqCbZb5GI0wAvntHj8L10HxUUhhM4jrA8XZRsXRkHSuBRgGNk7NchEVj78hK57WIu3OMjj2cuo5T0TSNPxdaFh3zZToz9Yxz7uIVOlroqVvmm+yk01c3oqfeEaUpjsomLe4SvBDzhZE58Xpo3thKMg6u09uJlgGBgx0nDUqFFEH5jqsebG/tvS6yHV7YznDb6NSF66oA2XxGu0LHAsG9Ww/6gLQh5o+h/PTGU7P39E2cW1WSIh2ktAGrKhs4/o1AasQsRxNT8vcDf93kHa+RB7hIDNut/mfONjhDh6BKi4ZSKVaJfZ0PPh0rPBn8NJSUHr3qYwmqzp7fNQXg66kY5LHRaJTZb4srUeazNcZpQzvo/15vDNQwBX0xilgPkTR3yXte9hxVN/yowAqwuYaU0vm46J6PxJG2JpfxiFEWftCv6JkZYUdxWDHmazfRtpWIvvPZ2eYHiajHZ8PalEBx8/tEc5fQQ7wz4I+5iMcGchjj15l4bUVG8IduGQ3dLuQxurHixjPxs7AO+TI09mfta38+KO9bKXpp7A2sEH6iUurRfST8WuDKj4A259R9fOztl569tvDVcCrpiU44NMUQDOxIMGBQvoZJioVv7uS5SvtN4ct4YtnfQV93UaKJXOH9n8JLZ2PnGh2hzKChgi4AbBERtzU4aDPl9S7JNxvBd5ajN6h2h0VxXGsTmE6jt4b2CycCjHLvan5jysnndNTkoA6Shn3apQmROH88AfL1lvtuajvWddnHyVNe2U1NpIJ6k2OqGGD36kkYmS6ZNH4cjN2dj1g3ibcS0rC5sB0H7oGInh2NycF2xsOU5QFeZypDfTyBGpq/DKECd1G9Tddjyy6usCiEbvTgKvm6m1YkwhuUokYyIM7vtRcWwVTgk8Dy9oaUbV7jP8as870plGDqGS4ui8l55BRc7RkBWwPRVn5v/T/HfcVrHfP7YtstnfZt8TZR2OKIF8S1SC89DghUmaLmnXqSCs2mQAJmpOgl6EWRKGIAQlyKXqpDhU/NUtLLNhl3wmlPLRwX0pr8xxi36BLrVAw7Eoml+Xfh8gNpBnkTZE0KmdbQOygnMM+lDeDTrOxtU7oLENFH7tmvQnkeW1vrLetrL4mCbXr9a0RPzM3YeQklgajWlT2kjr3FCVWhMRj2dDvdP1Kg9+XCN7l/mZWUCLjT8XZ34FzUfTRkDCOXeEJpnBJuImSAnQAaSGfcyRntMX9khhVIRPs7MZl79280wb9KA2gU82a/vb8o7MKPlUFVu9aDz6oceDA4IkGhPmOD6QzggjlSa9jYdd2Oxnj4AVQWOXuZ30nJUPDx3K8KvQpviBMmqncQM+I3AAUDJuNgs959iJprXcIAk5zmc/y+Hzlista0701NCh8e4iyg1OpC+mPsIvW3NJxX58fMo5JG15VXaN27laF8XKgGxEoPw/Xi1kRyuZP/iRFaDD4uo0oX2p8YfCKMKPCvoSeCTGrqJHTLUUs67MbjO/NGsaMw5ZNJIo8epLCChMe1HQEA+7VIrtakeu+3E49eZrNXExaQhNqVDLH4gcoxNoewuNXptYuBKbK8DHz+KUdYTDti+HtCR5ADx8dTCHeZQqslbcJngI1u4nPpvP1sQhe2uw6H1bknWKEuz54W9itzWR7cWIp+2Ok9Cw/NxpzA9iPuoQvMJD+Cx9Rqv8RwOcZlhk24JNsNMLG58tlYfxgdgT3yRwS1fJVDpmiFV68w4F8v/Bvb0G923xtcqI2StCuNsH6tVtLhKXiqxSTppMk2Cw7l+DqDOih5YwGg9ReTEGvIEuFK2FB88EtFruYhkutuQR8Jwg3bhGDcy/IgutSsfXszmXb1D3hb06WTjAFxy056ihQRJFxi52hz9714xCLDPUQt7eOIv1YpWy2Yf/3KfrGKnjjj2M7fvRpbiGx7LPcw/YQ8gFVQtues0SIWLjo2D3KPWs7RWXiyzeXdlN34Cy8XMSnqXf/jtLV7M5v07GqUSho6mEnWJ3+TEY5XUMW+NXM3tNmpf56rM3y0YjMoV1qTqaLXo3nOxIZAoRSr9AIIymPsJtIZWbB3/4RaVLFd0wHHzt9w67h3dSGrUk6mxdmUmrJeYV07Wt8fHq2ACY9JwiMBLgZuyNsc7nEBcJqGBdQMxKrwuqK0N4EUdxlnSllWqejZoKBxQJOKmZk1Kaq0oLOknfHsP16sE4LtRglMpxYg/fC6XfYNd8OukLzaoj2bl63UsD8TUfuztlqSup6cpeFy3Yp49BGzM2+yJU+TscoyZYBZOvsYFbY6Uv/FxXORnWyodjmoIiHNIM20npTLBzUrlObBW7o/J8g8bPMySmBYpMwfJEfmRGXeopX5V/NnjvDQPQaLOTAgEHTEFyK2QKGP0v1Cn0LVMaiFH8DDWbKPUHRmAQm+QwQTeD4wtNVcuGDl4OenFmPm0sDCXO8ho/Pg3GnpI4rzs2nxVK5bYgMamyHAQOYPWys/LjO3Vx+Xow2TbX/EG2006vDOwnbQ1vys1th3WOCiBE+o9S3M+y9UrYzwbdc8YF/Zrhuo66hQSXjzgquDxBIGbbnBkqiOvHCS3VHJf0CDc1XgFe3IyJzMxa713KcrDnCtIysZK8m/1DiJOp+N0qG94K2TemRvjen0MLy3I++4Lh8FaMS6e3tsFz7od/ovvU1QvtkXf5+iwL6q/a1jPtGOSF3Gl1qflWJ56Yyyn+iPDZGLjJYsYLCs7bWG4UEnLZ7WUEp4gEfW41fybC/CaeUB8zgf1tukXblQlN08zlYU7TZAL5An0uykbNpBFtBBEXrc06KqEL9uhZFdl7Y241ba9VC1ZhdsoCbpDzPCuvd6rHYH8bIG6jnESdLxvJMpv0OHto1Ih6opyFwN6kalLHh9p1mFbvsD9xUECY8/JdQhQjC1hdgDXWNrdvBYJW48DTfloXdu48rl6mWQTpst5Uyou550UFDkEqAp1X/zgRolxG/jnFUgY+oG+GofHrlex5wZT9ycuIhoMab6LSR+RnKGg8bfdLkDyTSATSmCebORBbkbZQHdkRKAEpbqMHB77xdXj4RQ9o+jfAFKxQ0Sb/JCzhfDKvduqOfm98jjnMsRewqx+RuBfajGKmInyI4kYXKFoPnxSW4CmrzV4S3A8TG8mn89FKVnferG0Rpu82nYV4nj/v3PWdGzenMPa52Jkwu7UU5gyOyThjKSa9lXyWAjpDAKdIV6ROsCZ5kVpkRFK/ZUW12++b3/YseRFdJuvePtVaRgEC7bRVxyBigsGt48/XD3sUWpQcg9bwYQwL2eVRK6NZWT6EAhBqoHeKJnawnrGa/bKJ/rGcPIkAkBgPU7tq5prRKcRnXpyLjy33fP//7gtsX1tP4cgUehS9PDgUcgcX5Z0QB5TNqugL8y3Pha15qJPzntmC615LVFVLOL1GtH9aPtz4uwN7sr44sKNNWqDowFBSKWz/0M4jDf6CaMQGVmhX0La43wIvWwcYQQgaZWMu12GjvKFl2nQ2ixiM3HyrzVUXVdy3o3t359QNo2/WdaUZ2RGoS+dfLYASr0B8q46nbH21EiRdPjuw+jpp3xfib5CJ0mmkKq+nY8VRo6FqWkCPvZEs8+YAJrDbCnicdE8mmM28O4plQGnytAQzGlL5vRv5Pd000b7M8j06o5wayoMmaPcOguEFNTv6ujpHw6nTEUCwz5SSHjdgaP3HwgSN+S3+9fqDEaSepnIavjnIZX6szB98WAlIgUwAkSGJjuAQ7/D3nG/F95IaXwgcj8tPBde2OK/jrAXZ8tXdTw5umiNE+oKJhkQ5IoMUYtUV7IImA3CK3IDwfZdtL46Jgqe3PGqqN3Q97n0uidLgoS0uApqtFaNosxsx3Tss2ncVK+eTbxIedcLr0mYSRjEtzeApLzcsboFPAdH4qtsCL49xc1Lryn+X0PmYyWxihsBX0Z5xvO1nbU7mvtBUJ/Oz1DTMo3H2P0DwjuVwQoF/EVWc6ttlhF29bz5iLbskzS8/WmtXvzf8wIMUFFPNQAh+880p6b0GdLjEUgBy0C1uI8mR8EQTImmbQy2jq2GW9lCJyAHwb3HcB66pdiXA6zpV94zWyZ1GqnramExdoKzlkDrYkO53kQ3MOyZT+sjfBv576nJDKFWrM5tSXPdlPYpMpRp5QvnMW4LvFCtP+e4UNbdzMzW8wVo1SwgX+9WCyrKbF5ds3qmxJXFjUIC5WAhYL1AtDsEUrSGnY+QlGwby1gac5g2T0osDZ3XMoBNeuU024If5Dyb5I3K126/06l7sAHBeOE6PyXHvldvwwGkEiDhw96saYU0rB+sEAwr26NV9zWvn6J03s066Z2aj+htP0DJWHjjw2nIe7C1LhD8ym4QXimJG8kHICfSqHBMIjxRFeRFnghR5DzBRo4YNyj9yE7UyKuX2hPpViFDaDiLtOIsrJxJFHwYUF7Mvadpo3lnqQwWgyKlQfIKMzQCrofPB8UIHHgjI/+GH/3xyh52tHTHdp+YZMD0x3PRpHZ/l4XuGQJHIvpyEma6Qy3bp5ygPo9myCYaTG86drzKIae9RqIka8aqoSQHDlgDV2nZTSTCz7+ZLlDzBh2KIEgorTySomW4h1sK5dKCekYCI/wglaABP9z/iDrWEmhoJ7tAN3twkldHkT6SOh5e+Z5mPFm2/XbX/IejgIpLKy/XjNB3OH016HCQ6KJS47ZzHsMKIr7czvlF2FXyH4ubpf+ZgB+P5w2MC+v5NLOPeD+EmevNp6n7GfLj7M/Spich9UqCknwMV6/wTl/cpK2o/NYLC6puW27pRfiIKX5NOef6nlk64yhjPx65wb+fD4gp3/iat31UIQpAL+0uZGw2ZLtIMKqcTzAgKI7b7Eyv1SuW0ZWDbECDlsyNAs+n6XYJ0nDQNLcobttbLLW3fzS1o1NelX7RLbFtGdA+OZ8A85F8JEqqXC8BTEipQXLj2pnRYy7njhQSj2alBZeiJpUkXpXlvc6ip6D7BbX+fUjvZDGNiJI1rC9i/hUAx9rV9rlcPEUiIaIVcNkO5Pdu7h5O6UxRMygh0S5NTbC/oI7SakXxSXqTYjeUxlMtp5Ys7BftMHLu0vbRo6j+pB8oXjb+xJ5zMe6ZnxIq3RdX7GGfr+8/Twjrr5qKg+xPz5n224fMzEqIXvnnbnWPA1zlxEeeNqNi1EL8j7p7zzxLwYjizMkpP0HJMa/L9qJDDPGmDFwWCCfNtM7tLVnhWWjKtwmHpBm9GftJ/jbY7a7Agg8Kv5pi4lVTb4hvtNBIOJv4KghuMlVvSOVDhluK/VrsMhmNiW4CbnRX5OpO9L3PBfgyRAiHzt+kr5BNwIe2AbFnFz2xZMIkfHAPQGj+UpcOqzjvS2kFwVh2ZfN4O6d31nlJtyCA8bh6x0bgnqQXGHaulZI5C4H2K6JbZoHqPWHITBA2XOLLv1nSReN9caqBzV4Zyf7LpmFN1EW9hoKcfIcK+YoIniuUVgFbuGH9PMvE20F3Q4JZVzy3XIk/fJej0a84BpwItRPiFYecJcupmOwf6ABqwiAGwPdtk3/4D3YFgwnY8niunk4mmSSPrPSTEMrLG2VkxcIxL6XQ0lU16CFAZ1TLJQGX7/kdnybsiuvf9GNJYRaKxmz4b+DmCbDYKFWwQITu90DBC5NSezudK0iwQ6v+rhq+A2fojsMQTHbBXAYgbgTUEiqC2g37AtxbvhodmordTpk+ywrqjYnN3D+QQsqZiwoIPn+cssODXmuKmOyGt5tXggcEANk7QdoMk3/SyqqhXzBl8Zcx7A/07KKEqnTQx5kiY9KbaMJ1A3P/l754Q/jxo+rge81nin2L4R7ZCEYT0luI0UXcsqPaiUd43MpSCwGxCEFRkTgmDn5YuKBh6IaTs4mGAf0USUNh72oODpc2qjM/6aNOMfJjk1GA/3pjOQf3ScTOY1YNpr18uWfgY3Cx9m9YFsRiowolEN/jFFwoM7R1dDTg1lVfj0uviCY2ejCaPDO9AzhwZfzMdmdfqiUjj6ulsyWsmpd/bOTP01+iBCix4aFxBsF9gjlBBxy1qKPLh4cggnck4KkNjth71S/4EstgU2Et/9l3UXfb02mgykA+8RnGw6+73cQNVf/vNDIYUWUEBu6xDQ6p+qf2K6IAqJ2/xExZYe9TLBOxDoOxR+PGvMqf+wbd2jD4k0LfedyYuohHSNsELOpAZd9Q3zQyQW3TCaF10/ZYNRfmGb3swvNC7kWkyCMfnouQXQpKbGB3bjQlkRiMP1lGIlAjDdPF/yFjrIMcJVt6VHcLX7R9Jg3lbRMyZngkqcg9lzXjiIGLpShEHPL7WZk4ZxgLWF6Yq2hG0D7IBGOA6CPbusHeOqUuYU8TD09nxIa/Z9l9NjPZ1Z1BLD88XLzfGcpovR6/KSo4hGMfXc2gr7zc0SDdTvvX+XbZqGlZgipvEBKMQ5ZKb8sUd84VgYuXzWUvKpl46TcnyoB0k/3zyTpPf1DUqZrfXdjFopwPY7fSooIc7c6wztvYYPZ88FblHozydzc/PVma7OE8/O/z3DoVwDM2208BmA5+4rB/hFg1y1KLof/1YxOR4ATGzxLHURWPbb8OrBF/LiZ+yjs++pxjxpvaS4KX8ANdyMv1cCSJ1E6/T3WNCyD19Nf9jrkb3pEwE5WTBatl9/OVA0WpufKKD0q9HfIE3i0BY+/rOwWgVbdwwWUuiypf3M4o6oiVT0Zv6Murg7DPCJCGA+gxsdDInr1dCjsVUBcB9xkTLH198A78vjWOThaEXOU0S7i6jxHcujFqDcUh2ke4VL2pAvn1SBe9Q6rTYHNfmLGdFvHZH8XasGF2uFY4oxxRraCggFYefJ7/QHkjcDxtYJJra8b9GVMnX1Ucsr3PErylSFsXSIduahf9x+aZYKX8uLuG9Q/+EpCMmQXfqrrVG1UJzWaxXlvVkZH6SLEn4I5WtyUfNW6IIKhA5HxW+2rhil2hbFhNApfTPF2P6XABt7Gw091y+MlHHW5WJRUUuGhFQeIlsto6T2L3qzwslAaeb+tyhLCuix2o5oJsa0Jp7hk5hXNkBv0q62uNazntAIcbTrR5arHGYMD2lOeG6ME0GN1QiQYNTMs/RsHMxxM5d+GI1Ws+h10vq+V5SsJc9ZPGCVMKUAG4tOxEeiHpAwpTdociA6PB1rI+KXFHMNkcti8ld4Qjjz4JlOrRWJAd72Fvie+yCmXJDyaZYgqf2DXCVrkEEq4gNkGo7VDPJ2Vb4aogbe7s7+suA8NFzGMb3fqFX7dxNDfUeJqa8Ymdwmqj1ytI+q/BL3tskCrxtt+N9dETubXIhvs1BusLo3Vcn6ndGgzMlaahiL0F0+w77Ikrra8MPwIjUpcs/+1/m/HP25uaygEqMjKYmWoauv/nB/TTpXZQeqR/9fIA1Lf5y7rSd2IkP+hzgk+pCwaGFOw1VQA/D8Ch9voYutDXq6RC6lY05/v3Xwsg1UbVmlyOHcNDfDGuvp159NL1BOJyzoi/MwPjWX0ieyAS4gLQuhmt23757MeghLV40x6+HyzY26Spk4O3XD7vo3rjScWdfPMo2HBzg8ptHSRmsPKySXK4Xs/xHkg8AZh+rPOFkeFRbGWTAR6/kIKjYwFKw+vMtjUan/90GzxIqj70xP92KzFt8A6/vIkb+17VYcaYW7tRVjrBzKlsLQMf3bxdJD9jE8+jJ1tqjuzOkYQx0Zcd/gjnBeMaVOpfDrCG/rFFkZ0LTVXhCRMsTuEBQvRWZriED7+u9TbjPepi/jJCTEnWTEao64uiW8zH2hMKfbumDSeBsZM4qfR2ERltxX8C4jz3pgnsgOCE7ShWmQiSLvfZMntJ6oxmSfCkKm3oVTJvNHcfWEgM7j1MWQN7niV9AjA736QNb7BxbPVrjKqygGOmzvZ5aY60idXmsw6qGEjKEm1l4rKKcASr0KdIjZOijLo20c1p5vUPo870vUhKpOqZcHGQOLf/yAxNwgOUftbJR6yjFqfIRw/L2iufDaDUgVntUZ0zAuqXxnwb7y4Dde5sb7dnbSkdxo2xNM8H4rMZyulExG1yUV1WoEO6TgQIokt+ZgA+lq0xNH1j05cWbGxxPmmA/gof5txNo+Taz5JKC6/eo4TsWlYtCTzdOMf3EH1DNManUlVtZ9lBaHYRc7pJS/06KBQop58xgId9/to8QeQ7y3cigSb2x+lTFBeaCjI8mx8aGeKZGc52vKWSWiTIixj7W3i8OKaIK9WY++A3/o8uDnY5b49y1A6BowrgEt9fyUz/ZtVso+UQY8svyKpcKHE+FGQ8SBD2Jh6awqiqsTdBUQgJa69CA6qhZ32NIjc6Nt6XrDntWCQy8IKQVze/KCS9XKF+qOTnMgrdQQZJ6p5tXZsdtOVFNjUGwTK8HHj+IZzNUjAeyRB7GpflYyCOyh/IFurObQ+YuE9FdMvKL+UD8oFe+ZTHUH362hQ9ms425L4d7YuHZ7GI6iHl78aOLtczD3ootSGNz4rpOZDS7TXUfLuuOIFpR6Ef90kmyIpGUJNDMLkwqTZ8EiPejPduXr0gGfuO1HKBx6HEbiuc761PNfatSRbo1+jbxXIr15RQOSz8TIDIMCsbSXIJWGLbDniGynbPU5af/xCzZmv3G4QykaYCD6W+J6e4ocTUHGaqdyRrssd6kcDFwyTeg9VL8NliCxoh/xXmi51TM7K3NPTrDen5CORgcS4KFERS5ebmG6I8UysdRlFjR2KEJgKAZmpvuf1sXdwaMvkHVqaRtf+Tf4FsR7RAqam7NRRaoTlxCNLTnmTEuNT6PY7T6JLRbDcoCR0TrVUtapawGW7TqyWxu0TmzBOAjE5c+56ndBCmRzPO5GaUk5FrKaV0XAP4C5lNJK6swiUqGAaUfgDZfOsPzUyv8CkUGB4HZz84EvA8v4smGlzgjE++aklmX1hWtAe/IWme96n38HpMUjK8KG2zt2hAG3OngzvicwDNYaPUVu+MqtDRvs7lUsMGuJZwgv+zlUQNl9tcX0PlGr2mHwE7KRZ4vOllIfNe3q58rjVjbiSDGLUoUw7XahZn6zvMo6fAGv7Z5Cn0LJHRJdZlyK6ur1Q7+cDPbyjdZqjwUZhf39RekByFj2BvILU5WXYZANSHMmH6XdT6Dxo2Fi6MmaD7e1n1JxZ/kqkf9QTqcbcHrK9TfFMchr3J76fqwCbNANoq49hCVddFy6s//S4NmIbgr5dAzjvI2VGZA/CbWRC09qUk2smicsAPZ6clOGneQLyOJoBC6jCO0x7+iLwAkay1GUxmILq+7M/Dymd/hp0J+QoRpOoaXYNgF4mTl/JKo2GTKMQoFu/XIIIAxMg5xcJ037OdlBJa68VEwOoMvML1K8s7vDqCXlPoC9bS+YEQVXx0KLkBQ6LIzqUfSVwWrsrQ=="/>
  <p:tag name="MEKKOXMLTAGS" val="1"/>
</p:tagLst>
</file>

<file path=ppt/tags/tag8.xml><?xml version="1.0" encoding="utf-8"?>
<p:tagLst xmlns:a="http://schemas.openxmlformats.org/drawingml/2006/main" xmlns:r="http://schemas.openxmlformats.org/officeDocument/2006/relationships" xmlns:p="http://schemas.openxmlformats.org/presentationml/2006/main">
  <p:tag name="MEKKOCHARTIMAGE" val="FILL"/>
  <p:tag name="MEKKO" val="MekkoChart"/>
  <p:tag name="MEKKOSAVED" val="1"/>
  <p:tag name="MEKKOEXCEL6" val="False"/>
  <p:tag name="MEKKOEXCEL7" val="False"/>
  <p:tag name="MEKKOEXCEL8" val="False"/>
  <p:tag name="MEKKOXML1" val="4HooU0THZk28POP9trq+pbTvvzd/gcV8t56cq85kb3NDTsUhojRA0EsgEHHMH7oYP1SYpn09ysXVivguJdhTvfyVMsBLTGvcX7WPTor/CmXaIDw8QZnT3KVLgIkmA4yG66JwEypn5lzF5ucBb12zbJgKWe5k2lobW5xMIAmT50aNKO3ahiyUhgA5eirEoXo0GsiwGpDhe60zSoNh/5wo7B6T8GnfgnCc+4juO7juVVepqfbJeEx2q2JU9OQHf79QY3ta/sbCYkLmLHlDQbdpMO9dktbtexHNRbrn8GgrUTYDK9jk4PvQ2inmTBG8i9mWwJQRz8dNXGuAW+D8NDf0Mjfjd9R0a/6peqnHRJFI816sBSmL6tbLxFWskIpVREMidn3HXwXHsmAmdA4i5M8qNBHYpB/h4jM6215RrC3TMrGPadcT5+84jwja09kBCpKC8qT7FivuRNTXRxnLMluGeqRkwUhFtnYn06blzaZRaRYGUvmGlRtOU7QL9Ev1KOlUDB0GbS2tEQOOtYeXE3tXghjeWvNbNx/h/HOaGH7YefzqOvWWACmDk/IqRbYAF/2USLgWmCCwod95lLCGbCFyTquul7w+USyeiMbDxTVc5uty/KAh8M+OvBK9xoz6yD+vrtn9EZH5eQm/K50eVp0kRS2zjSUhZOq0WBtlxi5WGthZE/7oJHqKMPju8BzLnYViCfyNa3+mY/gkw4pwvkjcAnvaglDJ+rMxtbxUJ1RSlacdRGee9WBFkwzagtILPruHhznBz7qlwF964311NM8DXhnAmZ8axmapKT4mNLVTYiAdIroVvalb4y1a+GH7D5r19ucMvtBlbruPs26at2VGy6daYW8M+IKtunAfpTHmfpgIUS8X6kNUdp2ouSf4w0m03/bVdOGj0D6Vy55dadyxBhEYilnIpYdnycFGI7ErlW+/CKGIhdDbPYal6mA31ULpwzAl55XhB2H13Ap6VEE+k6QHhBAoFpaJsNELCjmnA5jdq1AX4ll6Fi3d7eqf1N1yu5b49336zw13Zqf1SUKR8tSLIS0Mev2KaNrmSlb4TYQukyr9NHxa1zes3oG0UvnZ41mWiY31yx47Jf5yY5mQTKOwULuj3TYxPnprV5UAlU8UDJ1UDph43aLXf0DjWj5hsneGwTkhXy9ynEYG2zYUoI9MS/k92FSy1sFJAJZ9LsMogYoBO4rBkg475df9G6qQqFq6emqmo0QNSNzhM+Ks6XgsiaY+Zdmw5SLcHxvOCpWltTaqSc/5yjVtTfUbcrbz8xpLirg0+bVN4pg6/HpOieLeq+cYRnE3dE+0hY8F2ybycIvK+2UsqPmhvMaZk7B+BgWTyMOsN4DGEgR9gxo/YaMGtPNWNKVAu9wbnnFQahTpl6sixLeATv7BeGUpvhWVRh2DQoo+vmxfjXeA/x17VZJpG1lm1zxOyAbDI/vxPXE8/iOvuyMnM+AVHQJhhY0QfMfRO2isg9S91XWlvyzU3cV3JbRtqSXT2ouWPMa/roeC85sSJOtqyXa9ggRP/HlvSjrDZymUsUS1snWzoIFg8iVY73XnA0aF4nSoAFDrtcXxdL9VR75yYs22nBmMdrQuoaWr1yJ85EJ+g6FeAltaVgwjxmN19EPk8hnG0pQN43+loKA6M6CaMPdQ1USXSBDkmx6kBE26aRIwmcTinFgnaD2lgVYCu0VTknhQ86sSOfo3cyfrMgkG1x4qbBE6kaI99NPhAAQPSc6FCME8oR87aMqrpvLuKhd6EY03RX9PEQkXZNzbIXNiotjX83lqSOPqUObOu6PImPXCL7VQBIZ5sRV+o1yk7iSxeUJKnnMawmRwEHHRo737ZdeUp9pgWMYDKbuYYcAPIl6fVtHxTH/tktUvvPLmOZK2XDw6AAGRf4m4oas0CJAx0X51bSb9DA0RmcnCcdyn4ZTBAe6DD0p/dzeeUb7XXsnwDu4UWh3vZDLhGXzZAu16ZkeycFrOtaLz65vRoPT54Yk3q9fpNFfjrcE9PjwdYOz79Mti/dBrKVchSlj6Wy7D6M88wc29OEoVN2LxEsfGjvaX/npwLubZstVOFMcKY6j3N1Kk7ZP6/gHhlLR3MGAv/2x2x1Cs5qfAS6id1eMUpZOO+HA8DzoxsYfLJdB8gnP1IC6A9hF90WQvHQMcpYokuOHU9QoIOEbfSbjoA0RVWrSEDcnqATFkayc+kLC7HnYVuvI1DVsz6Bf1RO6votsOJ28yu7DSb3tD5UENx75Nz3LlYiGCo6n07/bVGRSLlUVgtek2SZyJnUckBFDw+9u6kfA9XcmajbwQ2nJnLWkBKLZDFNPXCY6EDwzutd8gEmXuUwPAqVXhlg9OcNUFwi8AyiUIkzYcUrNzUbYFrFCV7hFamgLu21Pf0B6MymBJszu/Ho6iS9rFrLCsnR5XRBWgUZgFqgP1lS5OD1UgfNEsJYj8KW4EO1rC1OCi9y+aPTov6Q2oxvbIcyrxHwkrGSszJNUVZV/spW5AsosDHYXbcW9FAMFNSg2LqBJzAULUkQjd3W2zXRV0kkY93/dU00Y8Dafk+iT+6rBISe+eKBWyPCwhwSOOIuWYhHGhJ5SHCD0b8RYqHXGVnCwmUVo33bJw2l+qZSuuCjrMJiptPzMuUsPN03d7m8tv6rvMyceeGXUCH6edEonZqx6hgniTQCmavU23vMNvysYU9ykwaKle015XArkogPHYqzKNaIMeuRJ3K/YjSaq/7Q2OP6X7VcDVuHika/Irtp7YxKgfjozrVV3o2TeQZLT0YJ/WgNwWjnKoH198jqxRw3FZzT7NFvaHf6o+o1cYjySp0NaUJ3x0WjLtTRlAUP6TJ7W20Bev0yGgiH2upJTJXaxFs20Ai+cKpM55hJQwI9ja+1yBAgz8hLuIhDd4UI8376B57rX7QtNwCIDY0EEUkMrSnhMMF9W8NNEOxs/V3sdojU3YxWfsxaGcPdt8orontFU19FAb35jM4xaoy6Lr0V462vzKJjS1Nb8VkAbhSS3TrnALiu8Yu/8ut6LMqEti74PFqYy6UwToP+eWSxYp5wuiKo+iYPF4+D8qsdlcE8hfClfqNp496Za6ex0CUaXk9JQLwTiabSLkmdnqKpzcP7AxcJ2tikfsC1MFLuSnyy/UZExC3zHl/1jgc6gEbfVRUHy2jeuNqD2+wJNMpHmZsPeDPwPFlMRBf9RUDZfK2Sz0AyW4NQWUhbKrHiz24A3V9cwHA1CCut/VbZ+1L3BZR7kPrGI20o9kjSGWiwpgb4rdBwRMBZO/KH1tTXTz2mVxLUIxhBNi53JiV7zmZTTcmldctpnemM+k9tO2ZMQn9FIbE+johQhoht9XqjucoJ2LAelTU3nZfIeC9aF6v9320Tbfnaay7IEdj5XHCVuGoJMf0hM9viIouJSpnrkWFWxetUgpaWIOUxgy38QA8w4aocHO7eqkZVyjtlfcfKyRPk+m/xN/YmBLfLdRl5O8WDyB5Pv/7UlhbmUrev870t0XryiqfWQmX+00C7IdHDX3IClu0zCssLiBkzBifhKfpr6/25IHm0JiqHSsoWZlIabAZbKICTQz9MWBu2sLpTW6v26wbT/uMmpJvjZAULTZGFt3UQqNU3+3zK8FY+PEeGFvOiA/zq7JXlrqXSjaMVm585UUVmZRSOMtOgbo1cLl8uzHitxke0rqfzyFXhyDNbuE9Hs7nX8eSNR5gFtaZiJvKbLzJOyyVEEi+A/chRB0uFcxttTVzbG8qSixmOjybO6vQLMUNK3UGC+GSQg3S6y2tjI7KPQL+MlQ+K0RVaDtQYDtGkiyuX002hZ6LvoW5tDtRyRDQ/KeQ0yZYeejQKvcRWQWFw7C6fmJLerOZi/gF1ymAZOhYy/FvjcQTJ0sB/y9aFrRrP0GnV2pFAI2krKuA0sMlYum5KnfxoYEHqY4xrEe62aigtg/2mWSBUpCOOJhQw44CiCWbHYm6V46BnDPyngujuWRynEkCOUG5boZLdXZ76urWUbpxCWoedeH4Q0HPCXWLNySpeK/cRVCuJPUfxn8/xNQ9s1DbjpowCjSmxMsumnZvDPoUIuS7i8GBH+y36wHli87Y1GrYcuO/RjqdLP1CC3wOA9pblBmho8H61xNILiXCyoaeup3WVhd7W1XXLC+lyTwIVLUd+EexE8XdgW8JJFPMOTUPCqHrGyhTgqsmmqy0BvpsvVYUOiIo0BqeZOJ1Rkqy9i5H8yq3X9ujR9WvRrFT506c5k7S3zXwY6rcwbfe+kNWMvt7NqoA5qdC0Ko90bYvdnXDd0A19vTnUEar1N4jZd1moaFlF+/8eVEcgKj55N6k8fpz8TDSMlqvI5oTtxkpiAGORNPi0g0aOXcgPpFcRZ1RGnCLrRHAfSp0wpWJqsbqGERiF4RGbxpcmJpYJVq0P5Srzt9P8l1dj7S8hwJ0nchUK60T2bZcMwqe6YD6vLzxahxO1pNs5d1ElVszK8bfaUO9hJ4ItPbfaCg8sjFsL8qmvvaO1NwPoZd6BPjdUwYuHRgirb4j2z1m7b/KpNNK34KVSKCQU1gYFdgrhthopw5akHS3EPxZSFf85QPzPv3qRaMefVM8sUPbvHoraBSZmH8WfD+n5bQN1NT7o9h8mLCa/P7jkXXUld8Oy5i6qxPcFOc45gugVb/N2Bhl/063ucaPi7bUoVNRaogcb54WLOeai+Xvg+8d40KUHUz6COdvBLgyZCts7TBHry4Y8rls8egm85KLKL+FsYi7CC9hYZ8NXyB3Jody8eosgkjiW72ME368rkQ2iisaSeHDr86bKuoAincu3NDdbEMw7LN0jnud8znApmBG79D46atz0FbIfeGejEA3C0Ldk8OerTC+irgKU3UsoEuF4PbVcYNl8G1zU9RpGJNNcUzSboYfs4MUjQsWjdRn/Y0/E44Bk/YwZNS/me138qQa/h9FtuUW+JF8b6YhIVQfru3NmrF0Bz334TV0kPzn/PgN3hl6WGi8aikSomUZFRq9DnJ3LyTFdz3szJqokaOng342VZyzBUDP+OdDe2dhamCyw3yIdmrgVDle9UFcfttHNWp90F5dGAQ0lg+IIRO/a/GXbebPzZCGIcHEg53u8ODvoQPNOrIMEvtG88HdnSo/00pkqpiDSvfupneuflGkLeclcD8jPTvQ70w41KsOxA5sqzEFpbdujAO3jac5dZX9CcQzGZBLJgIhBS2RiHg/tJ+MPRsCljxPducdPM4RnobECBTUs2Nzn5kG78X7/A33uQjBjVfkQs2eetIcgkPLRbVTmnaThwOH3ge/P4BU8u33iD8X7se7KnqnRMt9Mim5X5fmRwW2RAHh+oNfTgMQkreLDdqvnFMoPiSAxw1M3nLxvTk98KAxtSe6iBgx5bt/knNGe9jeXmGsmD3Fqdjs1VhX59m0xFWppPsEyBBFs4k7fwEObh+hsSg1Qmswc6AnR8/lhsx1KgPcPe6F6Bksq2zOd/Osm8UQo/satkIOkFQGrKzDsKS3LIBwS5nyC7AbhIxQBDZqfAGWfn5dJLeCtbuCUFvZRqMWdtNoWOEm3O1JmQo0wvFVhsxD6jYX/QwTS8I6x1vN5GHJBvUgFkpTOVUuY1u60dbWHOYoJ01nfTuM81maolO7oMfnDbI8tQqLeI4yhVV61EuqbUvUTzo4R0Y0n2WcJmC70JlFNf5wHfHhngvXhuxSv/aEKc/KjO1lmmltfjLjSdMjnayRWmgswtfK1aTXgjENhTiuAM3U8MeG/NumjuVrnNXLHpqB2RZ1fjScCMR4N95B5lugmNrTFw0ms8pOZB/Q1UAveENYOWnd+xCJ6VvBp3h2b1WXLjOv8wwHbVbLZzOKII/bQlRB1r7MBQy0Nb37NFE03MHaBNjhrW/0jYbpW1VhH+Ybypr5eY7JuaDubHQGxzVH+HUmq9HuF/a1R7OIQ/vZxzFC0NHpVrpD2ORdP5zqmGic4489jb67JpLwUI0XxK9n+BGb9WIFERwLpdvzHKpJ/PsPsSRMyqoJiYl/84lnBGRG+4xvXHQcVSNSQwoAqXZm7NkNGWPuVZ2sOLSlfaO18fZ/oULbji9Hct2DjHqKcnA6Uf+hqoAzwyo11kO34apK7w4YPA9zm0f9nj5YJ78IzMWLbSuYyYJfuFbbFNsIcxG1i0mWeCBt0V7mueh8gpovW5ws2fFojhfRSg2RrlX+57KtkSoGzJNa/aXWZH9ehVNzOmpVvdsmvv6siJSAY14n1BTJt3+M+vvl/fYC0DKWbmdK1uFniEWz8VdaHlJeIFI9mHiGDkEY5dh97SHmsjsLmsEfKq/MAQkrAdCTxd3oNGaGcF1mANemNeOuQ4ZE8z06gg8IW7AbE3HO0CcuJg/9uTSfuAcJ7oJPu9V5dr48LoIbHWE3tyUFM3Pgr0tmPmvWsMAtwlFqf9AyRLI2CfQG+mRV18L3mzlsUD2h4NGREFV03fTSCSJmCa4d+fhv4YVZHZ+VNRYozEB4GWGYr1v+9qgbP3X8c363QH+OdDVH/KrkBq3ADw+tkcj7im7L6aWUoayfwYl9WOer4pfHQLi45la4uZeBbSKOC9M5tVeP27Ng9c5xjHe06WNrJZuHaKOwJ0U6LXn1gjj3EXoZxxiIjLCDz4Iz/Q+fr1mAcTAWV24xYukkVWVU5CsxBmxWJ0L0Xqo0BohRYke18Fjsuhx+1ZiomCzujf0Dyu8BLb0RX8T8MYyHPVluOmGFS4HHzOiY82+JyV3Dajht1c6rwb9V5gQPEefV506P/zQXixvhIJTLRLBFO2DFT4mOxTQBB4n5XO3tbauTkWibdYZswAldp8Hx0FH25miOKkhm0Qix+Ms6SLyC1bNFE6ZPN9etcK+BXXo9Gz1GVMtwZ/PK6OuP4vFF3FnQxZRk4UIrOigUMQhLXBAXx8qewbeLNCmw2SmD9oljIVz9ELSLq+oFwgIQrkmweM5dPGSS/kcoOrb/+tWhGWhb/5CufpbhrfinNWGovo+s0Ncq8+xFOynHiM55LMKMGvDJHp24BgXcU80HC+bPfnq6m2GN+GhW2clwxZoSJgrUKy0JqXaExvfwYuDm9OIk1St/Io5aJoUwFkms/k+ykEK2KqbX6ILOufu79Rn0xcsYo4VeLwcNNIM/jaN/SE3lLe+7erU4eqNPvqQOlnYYJQzllYXXKiZMkEIs+WDI47t49CYoAxbWZdtVg8cHj42uhmZ7F8vUov5zqH/ioBeGIR8i7XoZk1urJFr4k2jX1EnlrFGXfaFc6m2CcZx+MvuHrIFQag3m+dvwkvTzoohCcsdbtiZHEgrj7j5QVnI3cJqzrJOVK53jD+hP5BsMNRmKxNaYTumkygQ2D85cOxElXiIgPtGuPpUmac8ueBMbjiN8kbGNnNRq5ODm6YorW+EQIqnhttiO69Sl53AXZ/Lh7YGFLOKzpzwS/z7vi8rZtT+hBkis0LKlSWJgEomvKQxQ2YGue5WMQkaSA0RgE9eHCEIBDxNYtgZ6Djv3AD71qIEJ35kJbH8XpD2srY2UfPMcsAmKYtZrLoTkpRteXzy4YBT9LGzyGfzIuEylUiEu3yTSXA9o+VtOSBwJYY6+JyCpH664nNHh1YY9I4LVI4LsEdMcmvLDaXOx+oS0DkV/OhnwMd89y7qefBX34V1oet5waonTG//QmyfQJk29VkAKxrd7iJyOoV0U1YmjyDvRPa5WMSQ9X3dc061XiHnPBOOp1yDklqWahshWxLTzPt10e5YWWeZNmXjEH6hv09helD9mxEhja+aLwDRBOrZjJhWfw12jqAlfdZtEdY97dUCbJG5xo1cgHw3q7KxXKO9lfU4TcBzlhWsArQdwQk3OpwJZUGjwmtyHgFmUPsd8H8hqeD6zmM9e/r941tmUiTLQ6XQGemQOvT41deUQo9xeTI34yYLdTqO+FHNw2841RvL6JdKW8HzZ73WM1opylIUX4seU2a/04fIzQOLML1ZRO8ufvn9QbQMNV1ZagvdDFJWg7l5Wu+y/6GsOfmRemHBaw/KBxU3csARaT6/7hgu3/6QVieS6GpTYTNZN1hkFI2YKhLAQa2lpJ/D2Jn14L6xqZgp7WXAcEkHDZhZ8CuUuiXSgqNPCj1h9yPWzOX5EaFNU6JeJH6ERfrSacCeMUmgRnzuzdJuGsUVwe99mNDgMaQhO8/4lKaCZsh9eijne3N+fP+kBny+VMkkFHaWbIr3pXSUyS3mXjBME47tdaUU+Kr26WAelodBRV5XVErvaC7iGp7kS1mvzKrL+G0oosFv18eiuVBC+1X/hqFi1PGxaqkSUPPVNwBND6q0N+x1/DPML5mOMgYgqAB1ih1Bo5LRiizPc4a0T6e1HZ8bdBS4oVmdltd0hvmpp6J/QPGgUC1Gi9Jmavaf0irGS8pSAvkrFuoX2/FPAQ6rn0P4qHFvh/3S7t/6rG+66EdwjI0ciWfVtQtZ0iBZZpVh7Cu3HyaasEtEgfwmRAAwRGG8y8sg69oDGd5ghQfbRFzTtXlxUdD6Xdtj5ux/9GNCE+oknDcRmgAID9o2P6XofctUuIH6qquSAuhcrf5BgkMcDSJ1r5cfjMPzJU0gz9s9gQh0GD1nd0MD6D4r01qAznqhqO/lYVw/adqCWnOLDo5Kol4rxAm679u2JntFHyG4e9Y/tgVWSMRR3qEQjDOvJtE8O+xdGoRe5KA5TOb4CfgGHMnZtZoOnKiLJ2J70TetUJF55RG2GKqwC4xYCsdgFSsur0uin9RZFuX4P9XBbcEcYynZ4h06zUTW8bTRCyrGFk7fC2lBuga8AXZcXvWrTR0aYLY/vTlGfbdMTA5hISS6qaFN0WNU8cFykhBAi+bCKvxd5MpKWGtYUfuN/YYogoi/81VuQoAKHD4WT5rbgFfPkGlWrjS8yL8S3crUHS0lHEhRH+xQNrekhcGKlrKJNfWSI/T19ZQM9VTSE0senu5FQUOSDqJfJXqIQLm9lTV+Aazs7V7JLJVhbVLhtUINu0Dei9TRkJzpUpaWWXZrB7E0ss5UqiaPa/gcIbdsO/YSMgoOkE6CTq6kzvYsXmn4bFoa3zoughWmd2rxCabWw91YBMM64xxf53XNiuREzJWntTdBtOd11GM1ApYyrxFCdfdvZNQcb6lsZcXTOnN+gRHjBXXiyxfxE0Eliq9mLDc9TO1SEL/wDrROaANk0EUzU24/OtW+52WUcOk6VOaahygLpn/TgSzfgfPIyGKicAKWVLjcFFaSlyoE9276R/ziI92XTjzGYZ678/NUZj4OX/arLskThV9pj/noTezaRHxj3s5GcSrL9IvdW+wcnU8ePAsjVT9WBAi27a6/UaawCN5Y1DSpTfxKJxdOce4irwE92S9+SAws5jhfFL+XnfBE6s9WssKeWhhaTCfnYaAPXnP0otufVTacaaa63zOFTsyNi/4XoRaiXSaIsECCS9KE3mkXe57dMN65yeefyvJcOCXsxj61aTPOYHRQUJAj1FPjwejwJ3gK4/vmdtIKlfZBCp5QhWBX5BmjmlH8wLMRlYERsNXMZjC/s/82KNstdLYJBUSj++nGnpxysWchQoMlOggw+V3YVtmqLYK2uPuoH8c3TWPy9kkuoVDF9Mv67kqYQzazswyA9olmYw3/B56EsKE6OjBf1pSC6niB5ch7234JpETwLub3iCWNL3KdZDaX8Y3qP93JIaVEhuaL02ZyQRATPmi4px/to6yPrTWtCmhTfLE4esUfx7ZkoKTbG6ltVNLBzfdcBcpDcj4IP0E3u/bEzRsJplu6+NoXEzeJ9YBPET+BV2vBc7E5lvPgSK84XLLICddNqf4wL4fvvpnPWREx7z9lRRsHm++fB57Cf2uOI1+61gk9EiO/Qsg8OMC+V9TstUvnwUwDTfJlnlWbxAJ99f60ApH5/CI2CUchj0dlB8KrQOmDO1QjynJJB0TfcRMoxABz6YTLHJBtJ2H/ioSySOIhrBEEWj/89AzbULL8TpeKIp+EN2jixfLDlIicm18XIuOmVghMKSeASSZH1mUXlk8kVRDq5l0UASBKkvhxV9hVGZP/gepWE/swTePqj3LOAcJKqnU8Xd/h4nWwDCXyrGfZeublboi1HCkaBx9bXSnC/UZsvB2UBgsBApZmwJu3td01o1rRoGfzGtv5cTitZmNXI2MaA5a4Z9geMIPF5K8/5Ie6SKNdoELHLhnK5W0bv5dH/EKb+knj9Bp1KQlPzpNBfD6y4TmQhbS+VLBkZtxoQAs4WIsIUPLs/OJGcxJThF/vSCR4HESh8nHfRbCGkzzAqVeUGnb8iDwxfArDr3uDApU4ZpCPYi6pC9FzSeU3dMW79FHyryACEYrijE0NrdUoA2AMgsBIE7srYRP6bM/qHq2BNTIGqQU0PGxVRdwBblRXOKBA0pBxTnzDUkUqaDI0xSBVTid22b14SHq2EYB3J06IDBuBj4/ZJ8ebSxfqAYT9n9z/mL9uD57R0EC8h4v345B18L0RYDxrX8H9dICoSVuZeqMv7dDmzXtZhydRBaQ7KdWTE7n/llE6xguJ987PtUUJuDi7CtmdFrVCFQ8jlUQdGwrE/67w1/2SBhSoJkCVGIcvPtF2tUQ00eQXi2ei0TI83nQ8PoD2ZhT381UIQ9O9DMxwI4wBsYqe+b/LaA1btArwG+nfUDTPwQPPsQYO1npQbI0QwLiwGFAaEk8M9oTkxz+r4weRD/+ogBgYXkfehVw+JODXBlymOE4K0PWC2FZSF7ojxGgb58NZgrUUQ+VwUX67MsH+B2Zxg0ZYdjoTFOZwzNwcYjLUkcgmeAbQogxyHPXYj4bPyW+Ip2j7f+uqzRkpBn1OnWRvHvzCzn5isBmUdnDwNjvFcuOafMQrF8qRwdskAA0pddYcRw5XOtIosjM3LqIrnSXvrKWnpB9u56qQWSo8ko7nv9zqKM6qt66PPOHoSEFRRSx6/NzShOyoHWiT8HozmNJSzuiByWeB16qzJJly1Y7Kv3J3a4+w6x2n6d3aulEZlFA5Dvv6jTgs5cH9Kx/Au5sUw46pXsphbtN1M27wGOlzfIqom0i1/s6qPNbQ6Eb/wy21j1F/f3v92aky/uOWGDcmpuBYSo3nLmHpikg4wXGxLtVePniV6IawZOOWoBNf+ntmGAdDk4hHm6AYMn4t5uW+4jriYjG+UQe3iao3QnPTXE1EXtBWOzsjCUZy0mocq9k5X/9NtXXeN7+c2cKxSj90A3/R0N2ROcIDk3Q0WzCcu+QnoZsXXOH6/9akSTbQ8WJ4JFxNFOyJ06IFWTCopVDQGbqfXBSIDn0vr6qzy7XZ0cSSAjshmLqxeU5na0kbaYRbMYHZo0qZtbB8jqcTtJhwZFHtSGnKe4F0ZhRhW+Vcb23ysCisPH0jhiQV+WALzrXhp7AwXMVgY3BAV/trC5qw2nayr+v1wb3TQLy44SV7aZPCm7GXsghXaPGqrh4jfgofbWTCkJxdnwPamMQzczy7AXusqUACUjcf5ipHWiF4vTg7d1tyDOps4r13YeCZLE/ZHmYp93wFEZ3TxJZWoTDviFLmCaTSRjdE699IJYTFhQ5aExziEXK4wtlJvdTR2wNX3pAUKdby7mCQ0xk5xg6pw0LBEzD3HDGViTzEaD5PXXkwpI1+2oAXA5dtZ1uWhO4GlNkBCtvQfZMz4/+J6tW1VSQ8+rgkWf1IoooryinhNsk6wVnB/yEX9LzK6W1vVTpc1gPtycU3dql1sGa5gpETvP98D14XHDLZqj/8VbJD1FIiCo/sjt89Ztljb1LzagnLPKSyL1UuK5q2MRIegt0GfZBR2wsYXR03YTk9sffLdgF+7v/kTiEVdx33E4NJRAl9+1vtjIsgk7ZQhGds9lmPyHTx9dOVig/pbxQA4WFsreWNKyTPSG1YxsiVDTLTqqRmSaPCKshpJSTjCGgEl+Ilo+Dw4x04IVeNmRHz14HkiMPksWNXJz/PmFi6Z/j3cFgQdwNtymQq1BovEmUOTZ16KFdRCbUCt7eEIinH7bt31nOwpf6SMKNgoWY9AevgihtvI+jcmbf3lbhF/bOPpenPLEycwedVW/W6JvztnVAq82ONvXb77Rv70Qxn76AM5C+CZF3roCRtOhAMn+c088L8FS4vIeaiZ5MVswnITYp11p/G94btq5+yWCUesOV1u3bfb+z1ggLzl6Q+SpfQyOIZ1WftOVU254gk+SqIAhhw8LZBj57AJdmvcOoMQt/AMJ1lRRVamgYI4M9WIQ3qPfch/ZekVtUknv7Aqthng3wJPI+lrKKybP0UeO4Lat2rH3zoy8xY23Q8HTIEmO9AkSNTdVZyvuT+DMLhToKCdAgxwnmNFMuq10IKrI73ygmnf9CSvvUobuiR5j0UOCIPtrz3LLjFRV0X58gNtNR0Sz/u9yfr1rrksReBfuucUKy+9tV/VNXsBxVd/QRw0G0lIJjXMvvv72gLUT5kqStrPZ4VZun13cD3lDG9y/yNVnaE633LJ5cLkXdNrmi0yXeT2Z2ugf+mHzP/h73OS2bzwdYXhFchs7TtKZ3P9wmZDXV+XteJI1GtJmea+/Nagr8ZlNzU+FzlCzid7fCFO3VaISvllN9IpPQxA1YyQN6ounnK4DVddMUwUFuCnRcjiVwci6iFExheJYQd39Hpfs3QgJpRWl9iwvBfeGi7y7Whh5VHMAjJSB8QTlCLVdE1VcmGRVvWohuiJgLXCZzQ+S8W1Ey6+8lS8c6pXJpe0SlalRbVthbcXNYlmbzVDxypCAskRBk8evJpEps97mslSl/Kl7HghpCDCE9Ow3ggC5i0AwC/4f/DvbLfAIjX2qWPcrQpJcFuLg26C/OZ0CRt5BlkjsK1IYiygq+w7W0oWlpAUbrDmSWSEUSIjBJywa6wnn5WabRVx5qvssvrWyhrzU10QPxXUXlHDYdu9hORO3sL2XkaPP7wzIZoMryjOIzyET/kPB6UhLfza69oDYl1552iT5/BTxF9r13I70V1FdXJ8YBHQY/HtbYCn5g7rkCDegUgpEjULRKEH9Bc4hnK2Hg8SbTyQH85NtDabhIzJ5zwjD78+INuvujQ9ycyN2PBaKe0v5fzkk4gkN8jOYM/akukuL9R+aMpwyeUW/07g7XfpOVbdSt6LH4xcVDa/dLTGv3CCDnaDNFhudXldZDeABQqcawKqc3bYoqprOuOczEhvufDFVH7tatZNGdTubtS9ck2K7ed5WhMv+vAMwiEItxbkZLzQ0ZgoKR1J6pHnH1tFiY09EDdJ7cT3lUohzkTxKRwGlFKO3wl683x6+FnaVgjHRVjfXntymRLrP985X8in7YqMs8Iv6NgODABH8phXzpFaluwwaFec9AwW3jHmgwCJ57zGu6Di7odeSc90SPupBtg5gAn0ofUFJz2dG+Kw2H2ek0qluiHYGRa8062erqCeUw2LKuHw/rKtS5qv4N6zpMhAj5P8wUo72QOvGuvCTnoZO2rHHY1rdKenMFci6H4hdIB8BEp7ZmbCUCPzM4IMAel6Z6ZizkVrAr5QvwmlbIt7WY+/grZJiqCPC3z6zEjlOevAIMQHGkj8xdsqUTG9QByQRADZZXqMDrmynnAiNg3sKanA35PcJtlfnwdFEOt6OWq1fF2EI2Qvdx/LF8OLJk1+hqEhxQe4VgY//F4FHeSp8pO93MCdiEK5sYsN8XE6EttVYGXoJ354El6kSfE5WXHPUx482k93OVVB3UuBwCDth1vv/0xpkPWrC4omkmypaKzIEm/PRt05P1TNSYO6tNBuQHYezJNXSokNLI92cz0OfCcN7qZ9nyHLNmVGRm/1slguwzPGQWturRr4clOZVB/Zu10LgYzRxDBdHcZUfTRF/rcXrtzurEt8Rppe7711RO8z4tXrc0QdXzGw9DYz5SgDB5r+luXpF+zaZaxDgd6ZZlZonSzCJi66SMMMxJ4bvz6fWwNlDLsdjxe8XXG/drEYBrsXjNB14k8D7EXTyRk5t4Mn5tszhr/jZQudiGz+g2rvZwdWLZel1EBww2WdL0V7ou5YpTniFz1rOOrx3wj1ZBOsLdywpT/xx+1R8Wq7Th+J9AFjRV42sTa9KRdeRkpqF4451s/NlptIXT/QEj2sEJyKP5MSj/dgiY5OvclsbbMKIYPuitbsMJ8yNYotHoQ9OEGuEMNAkQvaUOfZCKZa7H3A9VTLccHbOke/G/OBDlJCbVUt6qpnPBxc68g1TxUgWtlk6fs+fEQHVREKsEZvfd+raL28XE4SzEBQIHJhsbtqInIcGGkYIZWXHFSAaTyDcuK/BBpi00hiJ3nH/rbl6uaZidvpdUaNl2VaFzr7UJ94yhypfiZ/HLKR3BDBgN5TSMcaq8dB3rEC/W7dV6mRd2XHWfnUJzMZNiNKfOjHYz1bCgXurCctFtiqKF7jalC+6x9o5kDuPWwofLc/E76ppvyOSMr9DyDhW/5wPweRHx67+01p0AmoDHikfsNXG8R3bUMP/E7W6YOJ9ubiITW3zcrqXz08ULFt9CHkq/7M9xqZk77W3vp/8L9E9e+7LOei4h9YFU1u2k1x771hRqwBcDcAWAVZ3eKfElMB6X3j/3BhgsRj418jBKvkf5f3+czwH3f4Wh+5PfEeMgGPdCFGhGgRvqY9Szi6mDvNcuHKxseLQcIlbRjcPDla8XcObh8GH5GJUJXLEFT9HEFoMo4oVw3vMHiDzL+gCWv1f8XjBlfrjEJQi7JK4HiDGw7wYep6FXqSyVaqzByIq+KJfiDsX2hSVglRMG8Qr3trfhXT6USfEAYuhahSGi/8eSGY3aMU43iCe8IjMjWTJguFsgJfyAjKA9wAGdvPNarWlgkXnwpFeBUVsMj1wxfXVe02L8QI18BWLsPI39rB/vLIxQA9lfLqzlW61R2+9fS0QB9QpUGe+R87QIvqx/JGVhdlvUU1Ul/eG3SS/3tqlreAZeKRvHg7ZkAwO7RUsszAHRvJc1XX32OKQ9j9vEX05JUMEGb3MYQJI960KEcxIUEvjpDlaoFhXCO8nnfpVSBLDZoy5CI+9pEHZMwwUdL+AhP9uTIoc3Z0SasnodFBwS1VabyaiK2qea7xKfI0iiuuZC1N7WFpEv1PcLGWKQAzf0W8EGIwv9aysSyzHO0ZzzrL8wyOU286owiJ6WdhBSTKiWmVTphs/ajtlNekOfFii+28nXF79Nm1yjb0lZihgBXo9bwSA8oeTij9D0vCZFDc+6vKx0xwVq86aBa9MVJ2w9k2hGYQXbqq7eKqBk46fbjdL26Ltg3q7QiuXwhQfPvHvMs0TXH82yW6cqEtuiAAGokPLLEfeh3BPDS8J7l0n3zsEVNSBZ9wpQvWcNPyQbICu4CMZi+mCqbCM2RJK0L7iC9WxdpR7IKWYzhfrI3i7Dgi4F2wIi8fs76Ava3K4LPFZ4gouSrzSo9ZGvTG45SDUY5f7aSB11C8fGufZQYvmJI+DcKfa02filXncO8UcT1DbM+sexoqEt4WTr7QfITkEwOVcshxqG/vqK6gTZ9C+cJdOXupsyJqKUOEHVyvihka8kbVJRNou2h5iHFmJT5G6X0NJoHIOU1N8nOFhrlG+LcV5dc1M5unuSbvs/uNogVxUbgID8xAg8ITlMwZy0cckGYyGm8KZt9Ax06cPaQ3tDg4z9YolVdqBm7Khv8FEtJzNaYtkFuuDMvwX+8JxZx9jUEV59uV69uPu1bgnveVlgC1DxO5O5gTGNwcm99BAMEf0phgFYtKeymcZJCgklqtNxFOJgAI4wnilHGOz2ipAEw//LmJhLUBZIlV4zLL6L6LRRPboyrF5016nO3aTcnWmfi60TdNprdQnCNO5zVkBCZMwlRat+NF9ELZitw31n4e3d823hw41T7Ih/fnFWY4wEXs0O2i0GO4uv9jmf/Gtba6Kps2s3udM7JatL2JX88aBIcHB7Yce04qnwi/T03AhwSPHayOdMfO5sWg0TtgLAVOMFm5SAbtSYMc82XuZJWQlWhdqHczut+1xgmgO7NDSK7S6MOZPAYwYQgTAHCkNawKzpzC9RUErkIFDyD83P5Og8nVKydwVs5hjDmm2TFIFvZbVVqWtSccY0JfZ2srx4AFK9PC5qQ3/HvVJ3CP5DtiK1Yqa5TgQ14CILY0azeIlVdaK5fXuyqZyHdi0pfz/1D9fojvYKQBqjnirV7oogjdauzZDoT0An29CEdcmKmvNSwfbtIK6H6Fc2RgrnMmyUExE+mWDwpzXcir5CihQWVjRJpkBX1E2qn1RlfyKRp8hilEr+8azPP7BTJnHFk+xSSWNOKhlp/9w9MoSgiMXYUBdbTFh6zWKEBUlfjdcI437pc7cONw51SaHcU5cL8joAUmop3ZVZ5R0ICubWBnGIBsuTsvG411YTPYz7KmCpCKzHS4vvvKrIsd9hihTltzeSojHF148p+DbBNRMoAtGuOPufAUNLsMtuVm/7J8HzVhE1HcVsjGkuJ7pbBXMu09T5PI0c5fW5q+8+Fxvbl1dNpA7yLoaft9G3+EoMesqLQ3NsRwexuJ1gWOkMzr3X8YtYoHufWr3xSR2i1S8w0x6goC8yyvOcxCZS/u5bUPumBZB4PdtKntkQtg+S29BkweMQc6QvrfTwXuVim3V8HwkafhHlITetJvrs3CKqtkIAQjNL15Mo4h43nXW/LLrIB7hxIRkNbWvvtMGrOe5WT8rd+Er7Sj5D99BHB/MoO2GUs3Hhf6GhU746coz0CpbAn32rfM7FueyjGJqsKg7lwaU8UV0YpTr7ndNLw/EAWe3GkpLakNTRe30CtUomTyPkzLCIyWMfu/5/U3kxjWgz+nQFuRb7rTIpmA2c8xGZJsJkUBOKU7OGvjF7lHn72g4o0am6L3OJ8moOxsnPJYmy9181Ab0vFyO6R3dZaiAARoNrt+BUPYq7k8o7ENu9GyLzuuFX1e11Ura124ETBMvEQuKcrG+lWW0xcvO6CESLdR83S1sggwmiuezM5liaWwP7KzJoYGiaYgOAdyGDEgIx9RFW1m1+06BgOR/NcgC6ijyZrGj688GqaXxG07/+vnaIAG29A8Aajj+prhAVl2/ykYH4V+o5HMsgvLpOX11P214Q6s5HZjRCzwoCz5QOBN7mL9wpN/0hzcY4ToEIRNy/+Q7yadyceY/BuSW4aj3hDagNzt0SVzIS9bOnfvtWV9OD7EH4sFZanDkMjtFUQsN4CiMEu8Mq+WFSRiap7S8vQJALGCzlNAZUYMG0bJamwdEiig/HXXjNGg6pjeQtFtrb6Zjk+spwHh4VeOcfHxv1Z24EbaRu3Nni8RB+Y93Qs14oRsA69VeGkfbb0dbIf1bGOamwNrOodvvZcbaTUMaedCo/yz/eWIzCug1kdBLSVgw9r1ua0t8d4fKA7u2/o+l5o7y2M0gtT94GvxpdUmuNZ6lmqUWE2bJDOHHmYxxhbWRpPcKNy84BK6D9hLYQTa7v3dh1CUcSuwXxVWJXMu+3zGYNvUsMFsGhCPFe7tqbRXCsgfW7H2oDIuGGeq0fq+4nyCsvTm71pOF979HO0vcKef9/DBfxBSzVQeSTISpvt12Ee9QDejN+DGhqo4mWUebEQqckJ4SQh46jSSjyyt6OFNW5lJrpvE54hOvVF7Z8RWjmM5xwSO+p+qr6IgQlmNnW41u04iuw2K2Y0RBIiSPG9KldlEaMDLFI0KBfXKfLDxVbH7DpMM/w2Tx+kXAW40k5y3xdZFN3RgpPujPQ/r4IsuD6bkJLR6/IJScFpnMJZpdPj+iIbMjQ5cNaTI0tVnOmwKHmb04heH/z6Z8mMEnqnGVNI4cXSArU/fwuLnNHWDH3+vZcPS6Xc/GwQJDCs0hcCjVfbSZLzNVYalFznsmLPeD3ryDmdeI/uURsqN4ymwDov0BPVsaqNSjrm7/jihq+arJZGzSO6Eg6yUOld9u5AcSXr+k8HzwffNmg+AKvDh1RiPd6jgs1Je4c886qWMaGfnbEdA/ug5MQSentKACRhF3Lm25qNcYKQPvlLPsFZVYnuwwDdqhIUDjC1HxSTk0hHqxplQJuriEg+R17EicrRno1fC2rllTkvmxiZKeNoNjrWA1tnNzBqDrOlLamlXGcpFHARSxjp3xe8xdaD0X5PsqF9vDlv8Ynv42gtIdzqDjEI/qCpxrZ90S9vYIKs3eLWK+yfVCzrqhmIqpOAT03xQkRQPQaFsU28JhDjQ2ZkPwchyeXl3K2HqBLfQcSXMhoftyW3S94VBJqPQ0ITUIaeNszQ8MDAR/hej0CRsRCkVVfjOJ+fd7f/sLAqAbAXdl0W0kapmPZMpZn78JuhAFTnTxk6kbdTGBsnl/rt5L+ocQaFAmh/KiKCZ2nhNYlxAc8gEl8zyBJF+uZpLO+nLs1cSR4H26/yg/zATd5WXw0Te1KjbD4CakrVQ6pxm3hs7z6g41yKqJKUBolI7lS4K3THVK4gPx4iqy/FJg3s9Xgj8MjAQUVIOeBN3alYmcD6dMXzRgOJFnr3HZ1CpIv/OzY8DGMf+8Wpg8z8+mzcyo56jtBlppUWqA3vCcx0+EwZPmyAg7gk1PjudTulRF/9dgx3ZL6QM7hJq5e4jj+XFsIUXn7Mh07nc8ZJTy7xgBkdR/zrCy+Z4Irot2JUIJyHCyXdbx4DCsbDwE3V2sD6k986IbIP5WzcmdSK2eMsN6NSeX2NbH4ufUtJZ7FNzHtP/Q/b/stbBE8BHwSBpiIK6O0MPct1VMHRo4x9bgBoly6FU/SjlXw+t4SXTVYjrUdyQzE2eYXw+KdgQt5ZHkUxrTpUPvYu5TBsD+P5ogUvfM9yWNQXx1OBQvPMdd8C11Rg19839JGDykZlrCLZZyiDkPcTvtQfZFutqtI5qgvyWTNJpULUHomk7Gt+LvCATjCBiUDuLn/iL3ii8fCVAFwa2+oxX6wuLah8ACdy7wxg1tQVkeDnvlpcZ9jspQacFINWouLxMJ3RLGx4ZxckWPvtbo8oLekAgeDhjQbXf19+zzXges8ZTU+uFHpuDv4zBL5pUHfFrIbS/BdKbnwdIaWSOZaHeK1vuQJcxTpCdXTd/bYry/Adq0IfFrp4ASca5G2gdKKtZ6nEcpQXVzwEg+OxjMFchrgj+XtTD2OkdsSbtDezbgJ8V1ESSMEhZOs8ickoc/5e9tIlULXhsCkPAhru5vjDZRqB1QsADakL/uDj8nLYScJmztiluIRKGAYgE3xnVhfMQtsDedjMvVDOdaQgGqYlUeOJgVJPL8KLc4+GOHsL2bjrYExckX/h5IjLAngWR/Nhf0pRgLfVHyuYPLtdnRi40BznwPiBGWBcqqUtADBZtO4CI7iyDzp1Rl8TyPvV4NbEJBUCT5UWjQNN+wLFF1NJ861FILKqj6PgemG+LiGzuc5270KXGWNhqjx7h+X8UE37UUF/zuBGtS0RrASCfVovXFjOt1x3t0I5RKi3OjqQ81oag0bL56FvbGfAHpk4pAo8SgYtyvILC5jdatIEyBdI+Yij5bagJoSg+IPEFvocfSQRKQCvciCyGFHb5nECdNC70dZ8vXxNeHnme6MzIRkzovPau4rtFXGXOfI+08Dtz9ba8/89IH7gCVq9Eff7lIKdCWlZ9TlHpcuPxmFjG+yREX9BTbftBh+aMKGGMNzEW9dpIeWCcOg8r46rmX2o4V4MSM0y5aLIQHMsT9vD/I+7ZjXJhcbTRUI2ffWxR7WkLEq+IVLvhtF3y55dfI+VybHhWrJF/3gUnMADBFO56UxH2F/F3xllAN8cUp+K1yPEdk1AsTLOTBBbTwZ3mD+aEz8f5qFG//rU5lYna/fIYOxSOfUDw2ILtoXXtSP8RAi0RIulnMZhovj5wMYbb+ezsqaZI++YJc0EQwh4EGOruxIwEtP8GiSgh/ksVZbitoqwYXpn/YHKcJv7EYCJRkUCncyteFDfdpWZ3VmbanycxXwEk2oSRTXB9CMAKpE3z+Wm9kFpQpgkQSVYaBmz6hzsa6SCye6CCjZixWsnYL/lg5K96aGJ94cfLqxpmIbypwgMvos8AabYblE0yWfHa1eB3bfR2YuHj3mqKIbzpf74i2VersOukrt6yhr5BEDG1p5AC/fggQmSALR70Pc8oiHiZ0sFwqJ7VWz7jNa8j9EeJ1OO2n4OwpqwYZRMTG5CvmKVQSQIowBHOkFUgqhhigFnkZCAfyLYnmO9368uwKT2Dzf3HfhVjH2XTN4EevUoo8ctzNOFhuNbL0/FUsApr3g5MzVVY0XEb7tYUiZluZCkcRvu3YeMgTa3YVuIsLuN6fq1TkJnPs74M6b3VttRuZlkX91gWlHJ5VwXdPlvghOIHSv1Ib4X8pcQfqNgOYsj/XoeBlACI2KwHaRb8rK9fmZVFRGAmOf94DX+D3z9ah9eDV1l825NM/TQgWVVukcPI+q5IzJkdAoASGSkn2PP6dx8nJmcA820wM2qU4PTw6ZNnbV9gNKSw8YyCNe1OEITQOhiw9ya6zmcP1CzlWjSGOjsqHnojiaGvp47FUQXtBvQ/F0Nwddsze+7YeunjMWfweCR+wA+WxM0LtgzwWGTL+RPQyxoFrON0yJF1GRKSP+1m50YbZWGmMJYEWhfIpEyaVXiN/Yka8j9fyDkT4cbTeEd0lY+oCulcFaBA4pIZ6oxjQwEw7w/vdyHRDgweml8KXCcL+kwGf3cMFJk5PrMF6++U1pSA79AFe5QWiSHXD/D52BmOjrWNA7LKnEOE+4k2UwBoRjMbOd8EgSlcsyNHa4himy8WF6dw6sEJd0y96at6y7mDZa3vYP+en/cGrsG13n0C0MXOo9t6FVrufKpldvSQwTGoRZy4KRatRen9fiGjE0LwhQ+y0sDOafd6XaIRWNFHt5scYJ1pANFq5zEr3+BT1CeucUx0Itd87LeYyCjJwLYtw7w+ebTaN0Pq6KyhzBqnkujqDA5w/MQpkTbfqoBq1tbt27Zgqv5GLIRKm/kV3XAcaNLmtzMf7zA3qwLmjaTaeW2XU3gBpdNy9fabPRqJ/tPsEnVaTV9ikMutWExh1SmIyoJ2iPvriTsvn0xuSvD829prRXALePltZzoCBwM25GVOa4m+4OfKj8+ksQPWQ7Kf/LVTCA8Gb5DWW7EjXoYxqxPMuoJqOhtfkVCzS2UchhclxCIkGvhtqwGhf5E+aBRHRcGxJ4vKJqF5+b5rmsTVxYuZssvrMsIp+RdKWM6yidGnDdn6TNW6umgybaLdZo8W5LTlG8kMYe0Yznq3xgo88pNXFFEqsCuflbm68cW4dNt2Fk3cBs+Z61vUTokjJo20V12X4/T4Th0TMlVzreG3zNUtx6cUCkErsWAMK7fVUcTcy0Z18GHZdsoCYrt53GTfbVEJ3o3e1d6g5+8LqDy+WG//+eQSz9DsfdAU+W5UtChZooBHiqc263cboccve4RlMAElyyUA4jpKjhYhPi8L4lLLttJaa53ugEBTroEQGWx2uiBSjry127XvPW+aLkuRb0i2OuEghdbEzrdKuWLXam+TcEDhAOLKBik/OrszDJMKhF4EyxkZklvzQubEZ83uyPz83TvmTRiNC07USVYGIWLhziXd93SKqcSLB6wINuP+sBOKSCGW1z7T+HBgJ1Uv0VS9MlJbk5kOQUDEXbHpabaG1wFq5q2fUCIUywwn5Ki9PxmL6Dcg405PZgAarsJAmhsbFI4ftn4dFvOdkwuvWpYrKZDxBpcl5/mPegRTGyP4qY1X+Nx2IwoVGVActpxWeISySC0Ude458o8MMDf40vTofJxUGKGeZYk9Te66E8bnnmPWg4i7bDbmMAiCqsp4O+uCTv656Xb9Tvfz4PCxanIjqtB9qYHtH1VTNbHO314KhO/Btp8+x6WtLF+Mf5jyQLKfc5xqTg/phiN+HPbhHdLsnx5T6VemgqxhlAFE8CquZSFRlthvR7S+6K/dakCPEvpaqXPFPlmym+drP9Xmj8fPlqmRtq4R8daAbCPMxD2UNfA8tsU1Uwk33avfWfkE16K/r+tdKXw5NmMtlBW6gH0R/6rPorzrhzABDpzNuKXM+HsR/H6qWHSCqY3r1Nsbi0aGYjXg3uXy8fczXe0INzpvULJ7zafvzcdsfVV8rXHT+GT4eTPfRAfBo/zyw4OPHpD1RmWt+47jMwAEsiZ82Cie1Zll8Gn83VdHClEsFITvwhyLqI8nCM9pKK4uPlQIJVrqKUjadkzb9VsZpF36tFg+DyuSqM5pCr0R42mJpIVrdfuflyLfHvND3dZ8BsZt0b8LQRYiqXv1F3Pc78LFQY/DHd1s/1ujHjWHVOmDJYI+5djmguHp8Ht0YjxUGYsbPUQjByCj08dUus7QGcWoE8lfOE2HIo7BCSDuOVVM1i1jcBk+clBsjf2Ipobnp/yNdXxYUQ3h4QqyUME2d55cJrNHokt4QuJrbUmn7d4Eh21pQi9SLhgKsR2FmPL8X17h0sBM9VICR8M/1UK7A6ZC3xVi7nf19mik2YYgKujP0Ods/1f0m31uulr/guSsl/wSr/2Xxi95Eei0tonBY+JaygZOUrCL+oKF77ro9f76PABuwec3pAllAFwL7srW3OH0N7ei1X59a3sviHVaDluBvUKFYM4OlB+h+we6sEGxGLXjlZL0SRKi0Zmw6uy3xN6KnxX+pihnCRbaves73AufWNJhCoNnQaqYtnL0v8bo7le0qhjIt0FPjsNQZmVvJmL2s5r8XpdbxvNXdEvVZltNtTczvLbS1BIBmt+4npYENZsCshWtNUiGuwN2MpgZNHLb3wJP7kHRWVL+PaYc916/6JB/WCsDwv+U1K7i8v8zlZ/aQbhFlzojn3UzAYmU0jBbCYSAw9rebxfYYnQcZBzrGIfO02Tb+u18vgrzlWYz383i2ic+ixw+2t9O8yNhn20UhZAUdJh+86CVEWcoi0E42URxHGHuTjtylA7gvBjgU4SFq7TaDADLfLCfBycJwKvGvRuRveWbMBqx2vGuCRBfi4JbC/Mxmzwh1tY7KUymXd+hbhYHY95jYwLujGSPfRcrT19uIXXgMf2kJ+5zrZZetRThNnvKCekpUePOmV7+7AKDaFTOij9IfeaGW2knYsfUq1Vmw5q3bCBssc9vW1Lms5rN+M4oYKGJTLgj5AYKaeQ4qwl78YWwqTfAHpQkggj8EbESIkxyEzzhKVRjYfGZmCw0e3DOs1LFLrPinPn607Ei3KmDvX7XERu+fp2sbOvT99FobxIqerX92V+x7cG56t4R6HTmyH1vAm/r5DMBe5Sd0/smpnBz9J7A2bS7D66XNSa/9Qd+qxk562nmwXX4lJOhUzPgA6VRUnUZzBmF+zfSmmBx2OZncsSxONQMoC7Mi9kR6cIWt9Wro2jzS/8L3pltzrKrXYtSZs0IGD68rWo/XeCvGMZ7ZQcJn29VeqO1lL5zGkFAQTQaw0alhz3b/S013G+/BR2SgC5VbUbcrbBxbh9r02CCMf2JtkoWOQf8HapI+syBxD41vDXrDvJ6H88Z+Q74WURYeymvwF+BWr1PD3WVeWgvQ7AP7GpoHdNFPrKVV03M4Wd7m86yRxW2cZyfKdgeaKMQQI7v+B9QeYDy60VQlOe7m1MyaRPMebeqBRVr/Ub02ZP95r/WDlzhLDL645zptpW8o0RKjkHnWJXP2wzyWhgJH+MEaSVC5CFWL893fnV7PvaMBlnvYiD3dOjRqFFVNPEr9xRd7sEUVZyWbzvsqrCUv4HWETH7cgEnN46dQCiTgkVHuqe6QlSAFDBYjtusGxGlMN7RWGushfDCjKb1dwlI8PNj7X6eZ1nh9amk/b7SBV19wD33ub/q3An4Sp49HnkjaEO0CNaoJ+9lzpPYdUR3ewKVeA7L3LgM/+kPXCXGBEkW0x5S9piHf8WCKQZWKgjLKAk1MGrgyPdo930mIqvmP2P+zxYCHtFUXxC04ulS87ZEO44sbRvfcOaGSghXg9NM06SZl06PJsujbO9LB/XigD240K8mmp01WnFmTiSndhvsLoAQDMVyW5wpp5TU85X/EmWFeqeqFrVi2+lSio+8JIuy6f+ST8nMqJ7DadhWC3O7YUxqmX+Q7XWNYn1eCN3/OxmXVSzcn+su2kM/tJYyZnW2JNmK8biynwO7YguCRPX9Pk4qqrqWlFZeFICR0QLhHnxPiN7l70188IjtG8nG6IsS/Y9Z5uF2A7jR3no1En5YGngzDbnuxA96YLzI+HnRzvMjWW/67B2NgCLsxj7CwCDq8xrI0/iwq85/olv9l//utxmn3JePXxr11DvmcvO4Hk9fFgSrkCwDrt9qmx3mCtVp4ryH3CZAv1ARDgEDHzUt4UoLzHoo19wD87+xL9XhajaXWOrJp9hhBj4Q+5GHuMLAOI+dtZshs7i2A7a+Y/3AyIyyuyoPSM9qyvpuBpUekEYrIu0CBlUiKuWs1JB3VR3KaAdBKI1nreNHtHVsMQ5Sbzcp4zHf3DkzUEXmSsv1gFqBRBhqi7HONl4muZW3znB5VaJUhGFdXfxIGzinRL4nwfY1G+PLiZyReb0OnnKqjY4X1Udx5MD95LNxi9kyAfKjqvng+VrwjSScjyiSHPVHSwjZvVrZqec91OtNrBkFC/38NgjQU+17c6j/aTdTPY1Ed7KoShPofY6pFNelV2lfc7cEPCH3O/6RA2wPdcn/KmTU8Kggf3F+yfgNGqE6IrhKVjOl66X5KZFj9EP3hCQ6aHR83G94LwNPVEZgCprP2PVXQjQSCC4cLrcBXP7LpgVRJumtFYoivfe/t4jVVuLar//mcXZ8jkAYZ2gkkunjpPR/uvoZqAlNRjle0bqyeJKdIbW+UEvJOTJxJf/hWmmrvce0yl9AobpzGrBm/ASkFpKWgcuE13VAC1LICj7e7F92Bzvc9rApx9uhecVhkOMunA8v7TnNi16hxZSzI8ydSiNdhZcKNhp9fgPCkY5Gx4ElJPGsmJcjIVaWJJ1wwYHjiOmBJo0H2eojUhsu2Qp1fFIt2slBgO6bfJrBnx8lDn0Wbq0/nSw1Y/Cw+803vwKzjbWnOpvENKcmKO8ZSVDeSe8xe511Oal9q5sMwvtMVe3sIeu8Zm+Ceu3lxPBmQnlx1Z6ZF7UApek2kx+bfP+gUfafVBpdxuwZmX4zan8YOwRonY9Kkcv/pFIuiJqISSu9c9JkJI3ZxoYLozTiJbWgxTESdzfKsVdPZKfT1LbvYcSGJ5sgVmNvcuu9kzgm109204IN2Uo/VYQcN7PQ8F7wpJnFF4Iti2Gf9Rn2jOM4SkToNaQnkSVQrx0wVh17SxIKFlcK3lAZdS8+uR/P2FBtoSLBDesTLeSAvXA1+3YYnKmivLbrVqGWi125o8jsX1KAgfX0RBFjEzHMdUilRhpwjRQjQ+JdPJlrjnl352lGnahn9K+Ha+akzgv5f933Z3wcwKNOtfU2IfiT98EoTHag0qLZfImFgFPZMKPRLz2nM9bltSR8zPrpKmrpVXK5ij46aLjpE471K0iWKDexHzz0qBTGdNx+bH+pFG8YS/GGcIkPAo68fcT9HQA3M2MbVYBjQWcY+BFxRGYWbtfR8QemhZl76W+j4Svzhp9pBfvGauSg6VICN6oH4k4lKQRRDH/IEDkQR80zbSaluUX9v1CaxBP9Ilk/sflvcio7J59NJvGj9X2E+Ek2fT7SPrKnJchq1vSq8lCVvt8D0J4ckmXRQh5/UiJ0VXdLQcsY7WBW/w1Cn+EtIiSsNtCQuXqASk9dtWo/SJzwQaUYbCb8Z6UySZqdifk7wlpgmW9MKcl5gKh+v37MvB6EuZCK9A0k9EREArV5SJZ5TxaQo5iHOj1b6lmqvRup+h3N5WFB3GzxO1wqKnt1iYQ92mIycntylDJluQnvwxZd8e7IhmUq/zOzPXZWMYDOjKj1hqHVoEFCq4BX4i5p75IvYPTKXLd9uUmTfTG9Kk63AL8GOW1stKU/KF39XLSFIhRxPfLqgXb1ERXtlx/Emx3midM+WY67Tf/MJ28NVftiRbGv8OsBkq6Zi/HxBaqf884+I3vOdfP4BoPb335hvR92XnZvUWS8QttVskc8z/ofjDsNHXNcfsjiPc61nZ+id7nyaVC335QKfhkFwXe9Zwb+YzKJ+0hMW2BBQVqKa4QHqjb9YyeN/XpkGUsXDxRUMT8Z68NEH4Gsn0/9yY1lb95cbX+a2BLdLw+B8S9i452pNYPC4pwlxIDCG0kXYatBBvTgY3R4EGS4KGZPVOSkcbIoylIKpt0WEFHKixYkgLz4dTZNecaUO8c/B2Ke4PXpZJ1VEcXXFBaZWe3We1g7ILPIFWC9LovHzZbrM6q/H9nYcMRLQRzNccGMq40ot3y05ksp+j7SDyZwfhMNG0xW8umQWNuWqW+vePe6NWlo9j0Jq5lrSZD7B7CqWVNX8Cfcw8c35RUNiI8ckM/+OqQtM/r8Zu1KQXaNu1OPJckHf8B9vv9x7Bif/iNYl+OeJQeY8DvcqGie2R3ifDHCtVOPiNjzlQfIKNHzZqHYa7HiDz8UjCQTCQZCABNZkAt9F5kc6Qnu5Hw9UWJr4OA6UBQ5Z5hUKdpxpLNVPSbe81ioW6Wyq5gjdMzgr6Y3hhcVOJDsEKXqL5y5ZZ1JJFrbVvOgxWMC8kosHCPkeR5UGObSRcZocV3gP2xKA8ZSGFAjOse6SZMubFJrICgOaXH9ifzLpKn4VChaoCGkLmo16Zc6cUAbd6nn0lxdUrFZaFiG8VFH9ylvB82gfxFL8WZbhPnh9GufNQBaqLSjP+FXOMFNCly+k4siFnwm3Z3u5lcV4+7OYQmTvG2YyHQEi/hugbXNvNS+z0nA/Kj5hw1Ux3iuUTreKlR1Pdy0ZDIn41JpjuIL2GBiBOA3Qn0/OS2JdTCeyYICG58IgdkAzugcOvk8dYw/qQnWg133C+R07loR9i/EdSnM9Pk0ZXytFB7DQDf5ThAH1Bm+3yNvh9UJRc4aXXcjCc7hxYMQcBs/M5A7OEwx9eZndDihEEShbLWapTgAFhtC132WSCgV6VRjgm0N5QpB9E7A0WovF1ZQPBo9BIkO/0On4aC8wlVRmxNJanhgd5EBC2I1syDHT2H6vmd8uH6utOvkC0rjcosVh1Jqt2rLU2TuBMl8BSZ7suI9zktU4vsGVbUfVXhARGq9b5am14ybAPxWpLaBSU6eNfkjcuyDIxjTyfNNN8I+x6qgP5B+iNHdUgxwrDlvqv1qHO5/YBodIITUBG4MgRo6N6x3UgD0b3+QMvot0X/g58l6iruJ/QgYERUKBCr5gcMKNwBBFDFNpJysAESptZ8wZRitzD+6ZxLdQk42PVr4IKFI7HZIietwAtvFRBodVdQoCPMUi9x5EqM7KpgtfwREuPZR7jGR3eBMDccp+kDDHnn4gnzPKH5o7VTopqVPiLwTMZIxAbB3BdtfF9XzChDZIoLIrn9HAekUPcVqSZrqlvyXlKRGtLoniT4NHcT0jzf5je31GEI3OgMw/iXS88sgod4Itriq6tA5ULsrFH1YpbMfZ/4ZbP+W7QF0Fs8WYL59tdN2UGycWRVEmNP8zdI+VQmijpir9OMM+DuGzsjX2sDV0Firyq3J20LQ53irP6IeytPseM+S7wzAQYPV0tz6/Hm/ghNf1KEMjEHO14iZy7ipsvo9e4TYmwqciq+r5cMtBh7gYjYYpkRmQVfLT2H3H9wuZpgCJEqQeUzsfuwQVIxXjw16bntvbrqMwbX+MbMvoMo/zmyUinjC+EByNyBlz/y2zt0XBD9LABVvLSH+PJlVqsuRnKDc+WyQ69mWtAnGBkwsk9mzcc86IekbRo0oHukBbmmySaLUP1w1DiVVLh72paO1y0wty42+7YVHHRG9eLnOjR7Ahmi8XjJxZ44bLMRDShyMRxOXQca3GJEsI8ifOwzu5QXUCgKObdfdzcf1mLzS0vqvZElU6w6kZvasN2+ETNyZq1smcMPyeM44qQe2Ep8m6YWoFwY4JAOzdxycoWpSLirrSbIrNBB4dbBVnZTq2O4FKf+aiBvcf9xU63TTtV8ZSX8V+MUVCMZallyz9u9ZuMKEYulRsl/b+Vz37qdMUk4/RvuAvO3ADgTDtn+NdFpBaJNNYWHEblHpMsDh+jMnevuAs4YbHhfG/jOZGAvFhkDwpjHbVYYA5XlYvqZIS1uLu87+lPG6nbDj0UFDxKMBztICJJujBC3ZPRY78xP2NmvOPlAhQpPlePSt/pjuhrZn3qcGVYlZL/TF0gkshmDCJv5ZUi6qLLYpGMVCSVfuhMjT4ylIhC/OH196/f/F1xz5zKbrz3cEmkn6nKsxlZjgzEfO+HqzLbRnm8hd39JqhcTgxjnLsnLaPmZ1l2C9SxHWyCSLwQs8hvN3ypOcXY2dgBbCqyBLZX3WtGYTR/Tc68tgXVdZ2pYOfTkM+jBvUbCqGYKm1Ap4zg1jMoZuaJILKc4zeOjeZoW96CYrrFLxZWBMq7Rdb6FyRB0we0v3HaqrO6WZtINcKFaFEZbPUXI8RmZN1pBFiCnawYfIkxFzHgGRBF2ibVq3kec0ip1sHvGBcigt3ZN1z/5xme82C/oiVr/ktzn1KpU//kNhiyoun8htZACYlBJfhnk6uBgYjxER8OmtqYYzgYsiqHSKYyYGcYtmPy86ljk58yWMzaizwn/GERL1FEtWCXga8O12Etbo6vWVo6GNMlCVCm2e4gAwZ1H4NoxAwJNT1cojtDQBhIXjCiLMYJoOQUK1GnOLXLIMfquq0PqeHOOGnQFGU61ufxXzCRgVcbQXkgYhp9zjog5IjcvgJiuoN4biueLXAvSZQt89TVX1+gvTBrcd8kRyG/Z1OXnDV3YZeggwiVmYoDfrafAd8kumMq44CCBYGqT+AjOBdeeoAm7XpRWAKY8FhIc9KRuIk3ZfunzoJsG0hedIBZmuBMy2zL0NddcvIkUxpCBV4pAYQhTnG/SpXbJoR9TTfn5/oOcIuQiYwZhnC+gBatmYfue/cwAHe7H9wMnd4q3LGv3otN4u/V4PmgmISyvoYmvd0N11TgHuAlxS0M0G0GIg73jyFbdXUjtXm9GAcad76hy3t8SXi4lhJavCnpI4p2U3uyo2Qqr+HGnT43sN52V+q2UTfdn/Q2GRI/QD9ExWKnTnbmYlP4i3tSlumy+yIFWaiX8qWXZHbrl6EgOU0rAJvSB9no4/iHdV9vlCsx8KMj6cTJcztP422LsLYRbCXiOQPIeHr22jxx9V865yOH7p1OooJ1HjLbIfMRwpJ0Eyd1LHc2h4qe8q9UcHRkv3GFI834EusqCu+3R66eueXiXqmAlsvAfy19RltAHYyhY4MDjEqt5deERX9WD1fLd4FPaX6CoFyEOL0ihE65/iBPa3kkfgCP7h8Uxql2+4kfk8px3E7qSHdAtEi5eTmWEUY11wFp9xDIbhW3ogigF8OvPhsyegavad1czHjOgKWlToJkkNejGXCGNzOgv+toipu5hPJSwNOk+kXjt7VLf1N+Km9crI2JCUZ2d3EMV0d7BITFfkAhknUFMRbjnQNyMTFRYtxDHumsz+V81EqYMVsYSIYZEU0do+Il+ZT8t05QwJELsCjLLak4Gv8QEQbLMnwDir+AlQQB4muRbJHddPNA54TE/5VB5A8I6F27mo2j0Qospu4fRGRbIP2IqTTNCBw7NirU3O4I7Iw1vpCKpr0+E5gKye7JJ1Ay0Ccn53Of3n3cVekglMZXSURN21y74y/lQxlMCv3SushWerFxaQXC8t+sz/ATfuIC88muCeHkteYvxUWhxFDUY26jv3skqdTrrxyPWNT7fXjfFirz4HA1SJCjUiclYtWlVmfy3TcBnQ21t5PHhu8F6MizuOQUxgo8htBO3kJzrmtVo8rLxp3t0lUmW/DxO4lu3+s9yXmpnL5Od9xt1Du872blV112YykKscuWMd6XlBiSGQ7e61nVgJ5gaN+wsOz0PSzAFoFRHYQ5eZNlSQoS3qSIJmtbzWGRAllKTjR9RmUST2blW8GWOKxTpwhnQBXbkmtkG0e6mqi17iSd2rXSI2sOcHFqmTZ3nYFBDb2Cd5MBzTGTQFaGRLFzHutU8w79JPOkkpNj73u1mRdOTSSHoFQuJjoq0xYO/6iYq8sZN+jJRmHYlebiglGWSWUAtF/vn8wJhP0vJiUTmBnD3AFRp3f6pkzqk1qPgFH5NlkyXkDjut+HP76brG3dq+8dxqfK9iNRUD/QzcS0Jx3hC10klBAq+TBbKbRboypoyrZ9Lv1cT424pPnxUD6NmRpI7kM0LCcO9loRZ/+36eEtxIzvv6ioXwnx6j/bJafsfz5xz0aJYJp4ohGrpXjg6dUTbLXJhB35X3goeTne5AHVAZcYHDdOYfD9+R1fpMAVdhYgqeoLAnmKWSLYRgAXBc7InQjJz0v9gpBvWv+zuATOtM53og7M84KyWm+XaJHkVDw+ALLumu+XXt2ZPd/03kMnqO+28R92X0XEos/PPs1F2XeCpnuo1iciA1TUSwaitjhpuqICaoyO5IbQprVelg3Lm6uPlpfYytZhCyXqGDWT+IzE494aduZ3r9uOh52f6CHPbfMYEd2/cMVDjT7ELLVpa5pnIJyztF+wnrI0PFMNmpLZ1bdUOmF/Xe3bdzUPjK3we"/>
  <p:tag name="MEKKOXMLTAGS" val="1"/>
</p:tagLst>
</file>

<file path=ppt/theme/theme1.xml><?xml version="1.0" encoding="utf-8"?>
<a:theme xmlns:a="http://schemas.openxmlformats.org/drawingml/2006/main" name="MBTA">
  <a:themeElements>
    <a:clrScheme name="ppT TES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fontScheme name="ppT TEST">
      <a:majorFont>
        <a:latin typeface="Verdana"/>
        <a:ea typeface=""/>
        <a:cs typeface="Arial"/>
      </a:majorFont>
      <a:minorFont>
        <a:latin typeface="Verdan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marL="342900" indent="-342900">
          <a:defRPr b="1" u="sng" dirty="0" smtClean="0">
            <a:latin typeface="+mj-lt"/>
          </a:defRPr>
        </a:defPPr>
      </a:lstStyle>
    </a:txDef>
  </a:objectDefaults>
  <a:extraClrSchemeLst>
    <a:extraClrScheme>
      <a:clrScheme name="ppT TES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pT TES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ppT TES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ppT TES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ppT TES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ppT TES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ppT TES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ppT TES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ppT TES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ppT TES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ppT TES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ppT TES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MBTA" id="{A9A91626-64AF-4BB6-A98C-A92CD1976DE6}" vid="{E06E7F53-71CC-4783-9AF9-416875201A0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MBTA</Template>
  <TotalTime>4733</TotalTime>
  <Words>1452</Words>
  <Application>Microsoft Office PowerPoint</Application>
  <PresentationFormat>On-screen Show (4:3)</PresentationFormat>
  <Paragraphs>224</Paragraphs>
  <Slides>17</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Calibri</vt:lpstr>
      <vt:lpstr>Verdana</vt:lpstr>
      <vt:lpstr>Wingdings</vt:lpstr>
      <vt:lpstr>MBTA</vt:lpstr>
      <vt:lpstr>FY18 Q3 MBTA Capital Program Update</vt:lpstr>
      <vt:lpstr>Major capital goals for FY18</vt:lpstr>
      <vt:lpstr>Major Project Milestones Year to Date</vt:lpstr>
      <vt:lpstr>Financial Overview of Capital Program</vt:lpstr>
      <vt:lpstr>FY18 YTD Total Spending (cash basis) </vt:lpstr>
      <vt:lpstr>Financial Overview of Capital Program</vt:lpstr>
      <vt:lpstr>FY18 YTD Total Spending (accrued basis)</vt:lpstr>
      <vt:lpstr>Financial Overview of Capital Program</vt:lpstr>
      <vt:lpstr>Commitments: MBTA Capital Program contract awards more than doubled in the past year</vt:lpstr>
      <vt:lpstr>Financial Overview of Capital Program</vt:lpstr>
      <vt:lpstr>Enterprise Project Reporting</vt:lpstr>
      <vt:lpstr>PMIS Implementation Update:</vt:lpstr>
      <vt:lpstr>Next Steps:</vt:lpstr>
      <vt:lpstr>High level project roadmap for accelerated implementation:</vt:lpstr>
      <vt:lpstr>Questions?</vt:lpstr>
      <vt:lpstr>Appendix</vt:lpstr>
      <vt:lpstr>Capital contractual commitments entered in FY18 are building a strong pipeline for future work</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eBuilder Steering Committee Update</dc:title>
  <dc:creator>Sans, Joshua</dc:creator>
  <cp:lastModifiedBy>Sans, Joshua</cp:lastModifiedBy>
  <cp:revision>214</cp:revision>
  <cp:lastPrinted>2018-05-14T16:19:35Z</cp:lastPrinted>
  <dcterms:created xsi:type="dcterms:W3CDTF">2018-01-05T19:04:10Z</dcterms:created>
  <dcterms:modified xsi:type="dcterms:W3CDTF">2018-05-14T16:43:47Z</dcterms:modified>
</cp:coreProperties>
</file>