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17"/>
  </p:notesMasterIdLst>
  <p:sldIdLst>
    <p:sldId id="326" r:id="rId5"/>
    <p:sldId id="541" r:id="rId6"/>
    <p:sldId id="339" r:id="rId7"/>
    <p:sldId id="513" r:id="rId8"/>
    <p:sldId id="543" r:id="rId9"/>
    <p:sldId id="420" r:id="rId10"/>
    <p:sldId id="340" r:id="rId11"/>
    <p:sldId id="346" r:id="rId12"/>
    <p:sldId id="485" r:id="rId13"/>
    <p:sldId id="536" r:id="rId14"/>
    <p:sldId id="349" r:id="rId15"/>
    <p:sldId id="533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OLIS" id="{95DB1DAA-B340-4876-8E15-D244A86B58FA}">
          <p14:sldIdLst>
            <p14:sldId id="326"/>
            <p14:sldId id="541"/>
            <p14:sldId id="339"/>
            <p14:sldId id="513"/>
            <p14:sldId id="543"/>
            <p14:sldId id="420"/>
            <p14:sldId id="340"/>
            <p14:sldId id="346"/>
            <p14:sldId id="485"/>
            <p14:sldId id="536"/>
            <p14:sldId id="349"/>
            <p14:sldId id="533"/>
          </p14:sldIdLst>
        </p14:section>
        <p14:section name="METHODOLOGIE" id="{C28DEF53-DD33-4FC5-A921-9BC39B44E3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98">
          <p15:clr>
            <a:srgbClr val="A4A3A4"/>
          </p15:clr>
        </p15:guide>
        <p15:guide id="2" orient="horz" pos="212">
          <p15:clr>
            <a:srgbClr val="A4A3A4"/>
          </p15:clr>
        </p15:guide>
        <p15:guide id="3" orient="horz" pos="2710">
          <p15:clr>
            <a:srgbClr val="A4A3A4"/>
          </p15:clr>
        </p15:guide>
        <p15:guide id="4" orient="horz" pos="545">
          <p15:clr>
            <a:srgbClr val="A4A3A4"/>
          </p15:clr>
        </p15:guide>
        <p15:guide id="5" orient="horz" pos="444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454">
          <p15:clr>
            <a:srgbClr val="A4A3A4"/>
          </p15:clr>
        </p15:guide>
        <p15:guide id="9" orient="horz" pos="1620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146"/>
    <a:srgbClr val="005F7D"/>
    <a:srgbClr val="D7D2CD"/>
    <a:srgbClr val="8246B4"/>
    <a:srgbClr val="78C8D7"/>
    <a:srgbClr val="E13C55"/>
    <a:srgbClr val="FF6919"/>
    <a:srgbClr val="FFD205"/>
    <a:srgbClr val="BEBE14"/>
    <a:srgbClr val="AFA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1870"/>
  </p:normalViewPr>
  <p:slideViewPr>
    <p:cSldViewPr snapToGrid="0">
      <p:cViewPr varScale="1">
        <p:scale>
          <a:sx n="110" d="100"/>
          <a:sy n="110" d="100"/>
        </p:scale>
        <p:origin x="1680" y="176"/>
      </p:cViewPr>
      <p:guideLst>
        <p:guide orient="horz" pos="998"/>
        <p:guide orient="horz" pos="212"/>
        <p:guide orient="horz" pos="2710"/>
        <p:guide orient="horz" pos="545"/>
        <p:guide orient="horz" pos="444"/>
        <p:guide pos="158"/>
        <p:guide pos="5602"/>
        <p:guide pos="454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58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4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19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4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38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00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4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64600"/>
            <a:ext cx="3672000" cy="1063400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126000" rIns="432000" bIns="126000" anchor="b" anchorCtr="0">
            <a:spAutoFit/>
          </a:bodyPr>
          <a:lstStyle>
            <a:lvl1pPr marL="0" indent="0" algn="l">
              <a:lnSpc>
                <a:spcPct val="85000"/>
              </a:lnSpc>
              <a:spcAft>
                <a:spcPts val="400"/>
              </a:spcAft>
              <a:buNone/>
              <a:defRPr sz="3000">
                <a:solidFill>
                  <a:schemeClr val="tx2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>
                <a:solidFill>
                  <a:schemeClr val="tx2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  <a:p>
            <a:pPr lvl="2"/>
            <a:r>
              <a:rPr lang="fr-FR"/>
              <a:t>Date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2700000"/>
            <a:ext cx="3672000" cy="540000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432000" tIns="0" rIns="432000" bIns="0" anchor="ctr" anchorCtr="0"/>
          <a:lstStyle>
            <a:lvl1pPr marL="0" indent="0">
              <a:lnSpc>
                <a:spcPct val="95000"/>
              </a:lnSpc>
              <a:spcAft>
                <a:spcPts val="1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-216000">
              <a:lnSpc>
                <a:spcPct val="95000"/>
              </a:lnSpc>
              <a:spcBef>
                <a:spcPts val="100"/>
              </a:spcBef>
              <a:buSzPct val="150000"/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Speaker</a:t>
            </a:r>
          </a:p>
          <a:p>
            <a:pPr lvl="1"/>
            <a:r>
              <a:rPr lang="fr-FR"/>
              <a:t>@Speaker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312000"/>
            <a:ext cx="3672000" cy="453183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72000" rIns="432000" bIns="72000" anchor="t" anchorCtr="0">
            <a:spAutoFit/>
          </a:bodyPr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Direction de la marque </a:t>
            </a:r>
            <a:br>
              <a:rPr lang="fr-FR"/>
            </a:br>
            <a:r>
              <a:rPr lang="fr-FR"/>
              <a:t>et de la communication groupe</a:t>
            </a:r>
          </a:p>
        </p:txBody>
      </p:sp>
      <p:sp>
        <p:nvSpPr>
          <p:cNvPr id="25" name="Espace réservé du texte 2"/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822000" y="3924000"/>
            <a:ext cx="2322000" cy="1224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baseline="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720725" y="1473200"/>
            <a:ext cx="3420000" cy="3330000"/>
          </a:xfrm>
          <a:custGeom>
            <a:avLst/>
            <a:gdLst>
              <a:gd name="T0" fmla="*/ 0 w 3590"/>
              <a:gd name="T1" fmla="*/ 1748 h 3495"/>
              <a:gd name="T2" fmla="*/ 0 w 3590"/>
              <a:gd name="T3" fmla="*/ 1748 h 3495"/>
              <a:gd name="T4" fmla="*/ 500 w 3590"/>
              <a:gd name="T5" fmla="*/ 1037 h 3495"/>
              <a:gd name="T6" fmla="*/ 3377 w 3590"/>
              <a:gd name="T7" fmla="*/ 0 h 3495"/>
              <a:gd name="T8" fmla="*/ 3590 w 3590"/>
              <a:gd name="T9" fmla="*/ 595 h 3495"/>
              <a:gd name="T10" fmla="*/ 708 w 3590"/>
              <a:gd name="T11" fmla="*/ 1604 h 3495"/>
              <a:gd name="T12" fmla="*/ 608 w 3590"/>
              <a:gd name="T13" fmla="*/ 1748 h 3495"/>
              <a:gd name="T14" fmla="*/ 708 w 3590"/>
              <a:gd name="T15" fmla="*/ 1891 h 3495"/>
              <a:gd name="T16" fmla="*/ 3590 w 3590"/>
              <a:gd name="T17" fmla="*/ 2900 h 3495"/>
              <a:gd name="T18" fmla="*/ 3377 w 3590"/>
              <a:gd name="T19" fmla="*/ 3495 h 3495"/>
              <a:gd name="T20" fmla="*/ 500 w 3590"/>
              <a:gd name="T21" fmla="*/ 2458 h 3495"/>
              <a:gd name="T22" fmla="*/ 0 w 3590"/>
              <a:gd name="T23" fmla="*/ 1748 h 3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0" h="3495">
                <a:moveTo>
                  <a:pt x="0" y="1748"/>
                </a:moveTo>
                <a:lnTo>
                  <a:pt x="0" y="1748"/>
                </a:lnTo>
                <a:cubicBezTo>
                  <a:pt x="0" y="1420"/>
                  <a:pt x="208" y="1142"/>
                  <a:pt x="500" y="1037"/>
                </a:cubicBezTo>
                <a:lnTo>
                  <a:pt x="3377" y="0"/>
                </a:lnTo>
                <a:lnTo>
                  <a:pt x="3590" y="595"/>
                </a:lnTo>
                <a:lnTo>
                  <a:pt x="708" y="1604"/>
                </a:lnTo>
                <a:cubicBezTo>
                  <a:pt x="649" y="1626"/>
                  <a:pt x="608" y="1681"/>
                  <a:pt x="608" y="1748"/>
                </a:cubicBezTo>
                <a:cubicBezTo>
                  <a:pt x="608" y="1813"/>
                  <a:pt x="649" y="1870"/>
                  <a:pt x="708" y="1891"/>
                </a:cubicBezTo>
                <a:lnTo>
                  <a:pt x="3590" y="2900"/>
                </a:lnTo>
                <a:lnTo>
                  <a:pt x="3377" y="3495"/>
                </a:lnTo>
                <a:lnTo>
                  <a:pt x="500" y="2458"/>
                </a:lnTo>
                <a:cubicBezTo>
                  <a:pt x="208" y="2353"/>
                  <a:pt x="0" y="2075"/>
                  <a:pt x="0" y="1748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1723762"/>
            <a:ext cx="6120000" cy="3204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#0</a:t>
            </a:r>
          </a:p>
          <a:p>
            <a:pPr lvl="1"/>
            <a:r>
              <a:rPr lang="fr-FR"/>
              <a:t>Titre</a:t>
            </a:r>
          </a:p>
          <a:p>
            <a:pPr lvl="2"/>
            <a:r>
              <a:rPr lang="fr-FR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rgbClr val="824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1723762"/>
            <a:ext cx="6120000" cy="3204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#0</a:t>
            </a:r>
          </a:p>
          <a:p>
            <a:pPr lvl="1"/>
            <a:r>
              <a:rPr lang="fr-FR"/>
              <a:t>Titre</a:t>
            </a:r>
          </a:p>
          <a:p>
            <a:pPr lvl="2"/>
            <a:r>
              <a:rPr lang="fr-FR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4914000" y="0"/>
            <a:ext cx="3348000" cy="2016000"/>
          </a:xfrm>
          <a:custGeom>
            <a:avLst/>
            <a:gdLst>
              <a:gd name="T0" fmla="*/ 2629 w 3514"/>
              <a:gd name="T1" fmla="*/ 343 h 2116"/>
              <a:gd name="T2" fmla="*/ 2629 w 3514"/>
              <a:gd name="T3" fmla="*/ 343 h 2116"/>
              <a:gd name="T4" fmla="*/ 885 w 3514"/>
              <a:gd name="T5" fmla="*/ 343 h 2116"/>
              <a:gd name="T6" fmla="*/ 550 w 3514"/>
              <a:gd name="T7" fmla="*/ 8 h 2116"/>
              <a:gd name="T8" fmla="*/ 550 w 3514"/>
              <a:gd name="T9" fmla="*/ 0 h 2116"/>
              <a:gd name="T10" fmla="*/ 0 w 3514"/>
              <a:gd name="T11" fmla="*/ 0 h 2116"/>
              <a:gd name="T12" fmla="*/ 0 w 3514"/>
              <a:gd name="T13" fmla="*/ 8 h 2116"/>
              <a:gd name="T14" fmla="*/ 885 w 3514"/>
              <a:gd name="T15" fmla="*/ 894 h 2116"/>
              <a:gd name="T16" fmla="*/ 2629 w 3514"/>
              <a:gd name="T17" fmla="*/ 894 h 2116"/>
              <a:gd name="T18" fmla="*/ 2964 w 3514"/>
              <a:gd name="T19" fmla="*/ 1229 h 2116"/>
              <a:gd name="T20" fmla="*/ 2629 w 3514"/>
              <a:gd name="T21" fmla="*/ 1565 h 2116"/>
              <a:gd name="T22" fmla="*/ 237 w 3514"/>
              <a:gd name="T23" fmla="*/ 1565 h 2116"/>
              <a:gd name="T24" fmla="*/ 40 w 3514"/>
              <a:gd name="T25" fmla="*/ 2116 h 2116"/>
              <a:gd name="T26" fmla="*/ 2629 w 3514"/>
              <a:gd name="T27" fmla="*/ 2116 h 2116"/>
              <a:gd name="T28" fmla="*/ 3514 w 3514"/>
              <a:gd name="T29" fmla="*/ 1229 h 2116"/>
              <a:gd name="T30" fmla="*/ 2629 w 3514"/>
              <a:gd name="T31" fmla="*/ 343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14" h="2116">
                <a:moveTo>
                  <a:pt x="2629" y="343"/>
                </a:moveTo>
                <a:lnTo>
                  <a:pt x="2629" y="343"/>
                </a:lnTo>
                <a:lnTo>
                  <a:pt x="885" y="343"/>
                </a:lnTo>
                <a:cubicBezTo>
                  <a:pt x="700" y="343"/>
                  <a:pt x="550" y="193"/>
                  <a:pt x="550" y="8"/>
                </a:cubicBezTo>
                <a:cubicBezTo>
                  <a:pt x="550" y="5"/>
                  <a:pt x="550" y="3"/>
                  <a:pt x="550" y="0"/>
                </a:cubicBezTo>
                <a:lnTo>
                  <a:pt x="0" y="0"/>
                </a:lnTo>
                <a:cubicBezTo>
                  <a:pt x="0" y="3"/>
                  <a:pt x="0" y="5"/>
                  <a:pt x="0" y="8"/>
                </a:cubicBezTo>
                <a:cubicBezTo>
                  <a:pt x="0" y="495"/>
                  <a:pt x="393" y="891"/>
                  <a:pt x="885" y="894"/>
                </a:cubicBezTo>
                <a:lnTo>
                  <a:pt x="2629" y="894"/>
                </a:lnTo>
                <a:cubicBezTo>
                  <a:pt x="2814" y="894"/>
                  <a:pt x="2964" y="1044"/>
                  <a:pt x="2964" y="1229"/>
                </a:cubicBezTo>
                <a:cubicBezTo>
                  <a:pt x="2964" y="1414"/>
                  <a:pt x="2814" y="1565"/>
                  <a:pt x="2629" y="1565"/>
                </a:cubicBezTo>
                <a:lnTo>
                  <a:pt x="237" y="1565"/>
                </a:lnTo>
                <a:lnTo>
                  <a:pt x="40" y="2116"/>
                </a:lnTo>
                <a:lnTo>
                  <a:pt x="2629" y="2116"/>
                </a:lnTo>
                <a:cubicBezTo>
                  <a:pt x="3118" y="2116"/>
                  <a:pt x="3514" y="1719"/>
                  <a:pt x="3514" y="1229"/>
                </a:cubicBezTo>
                <a:cubicBezTo>
                  <a:pt x="3514" y="741"/>
                  <a:pt x="3121" y="346"/>
                  <a:pt x="2629" y="343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94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5918200" y="-3175"/>
            <a:ext cx="3238500" cy="2717800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1723762"/>
            <a:ext cx="6120000" cy="3204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#0</a:t>
            </a:r>
          </a:p>
          <a:p>
            <a:pPr lvl="1"/>
            <a:r>
              <a:rPr lang="fr-FR"/>
              <a:t>Titre</a:t>
            </a:r>
          </a:p>
          <a:p>
            <a:pPr lvl="2"/>
            <a:r>
              <a:rPr lang="fr-FR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396000" y="1440000"/>
            <a:ext cx="1292400" cy="126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220679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gray">
          <a:xfrm>
            <a:off x="5918200" y="-3175"/>
            <a:ext cx="3238500" cy="2717800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7941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 userDrawn="1"/>
        </p:nvGrpSpPr>
        <p:grpSpPr bwMode="gray">
          <a:xfrm>
            <a:off x="6527800" y="1476375"/>
            <a:ext cx="2630488" cy="2854325"/>
            <a:chOff x="6527800" y="1476375"/>
            <a:chExt cx="2630488" cy="2854325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gray">
            <a:xfrm>
              <a:off x="6527800" y="1476375"/>
              <a:ext cx="2630488" cy="1708150"/>
            </a:xfrm>
            <a:custGeom>
              <a:avLst/>
              <a:gdLst>
                <a:gd name="T0" fmla="*/ 883 w 2740"/>
                <a:gd name="T1" fmla="*/ 1766 h 1787"/>
                <a:gd name="T2" fmla="*/ 883 w 2740"/>
                <a:gd name="T3" fmla="*/ 1766 h 1787"/>
                <a:gd name="T4" fmla="*/ 2623 w 2740"/>
                <a:gd name="T5" fmla="*/ 1766 h 1787"/>
                <a:gd name="T6" fmla="*/ 2740 w 2740"/>
                <a:gd name="T7" fmla="*/ 1787 h 1787"/>
                <a:gd name="T8" fmla="*/ 2740 w 2740"/>
                <a:gd name="T9" fmla="*/ 1225 h 1787"/>
                <a:gd name="T10" fmla="*/ 2623 w 2740"/>
                <a:gd name="T11" fmla="*/ 1217 h 1787"/>
                <a:gd name="T12" fmla="*/ 883 w 2740"/>
                <a:gd name="T13" fmla="*/ 1217 h 1787"/>
                <a:gd name="T14" fmla="*/ 548 w 2740"/>
                <a:gd name="T15" fmla="*/ 882 h 1787"/>
                <a:gd name="T16" fmla="*/ 883 w 2740"/>
                <a:gd name="T17" fmla="*/ 548 h 1787"/>
                <a:gd name="T18" fmla="*/ 2740 w 2740"/>
                <a:gd name="T19" fmla="*/ 548 h 1787"/>
                <a:gd name="T20" fmla="*/ 2740 w 2740"/>
                <a:gd name="T21" fmla="*/ 0 h 1787"/>
                <a:gd name="T22" fmla="*/ 883 w 2740"/>
                <a:gd name="T23" fmla="*/ 0 h 1787"/>
                <a:gd name="T24" fmla="*/ 0 w 2740"/>
                <a:gd name="T25" fmla="*/ 882 h 1787"/>
                <a:gd name="T26" fmla="*/ 883 w 2740"/>
                <a:gd name="T27" fmla="*/ 176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0" h="1787">
                  <a:moveTo>
                    <a:pt x="883" y="1766"/>
                  </a:moveTo>
                  <a:lnTo>
                    <a:pt x="883" y="1766"/>
                  </a:lnTo>
                  <a:lnTo>
                    <a:pt x="2623" y="1766"/>
                  </a:lnTo>
                  <a:cubicBezTo>
                    <a:pt x="2664" y="1766"/>
                    <a:pt x="2703" y="1774"/>
                    <a:pt x="2740" y="1787"/>
                  </a:cubicBezTo>
                  <a:lnTo>
                    <a:pt x="2740" y="1225"/>
                  </a:lnTo>
                  <a:cubicBezTo>
                    <a:pt x="2702" y="1220"/>
                    <a:pt x="2663" y="1217"/>
                    <a:pt x="2623" y="1217"/>
                  </a:cubicBezTo>
                  <a:lnTo>
                    <a:pt x="883" y="1217"/>
                  </a:lnTo>
                  <a:cubicBezTo>
                    <a:pt x="698" y="1217"/>
                    <a:pt x="548" y="1067"/>
                    <a:pt x="548" y="882"/>
                  </a:cubicBezTo>
                  <a:cubicBezTo>
                    <a:pt x="548" y="698"/>
                    <a:pt x="698" y="548"/>
                    <a:pt x="883" y="548"/>
                  </a:cubicBezTo>
                  <a:lnTo>
                    <a:pt x="2740" y="548"/>
                  </a:lnTo>
                  <a:lnTo>
                    <a:pt x="2740" y="0"/>
                  </a:lnTo>
                  <a:lnTo>
                    <a:pt x="883" y="0"/>
                  </a:lnTo>
                  <a:cubicBezTo>
                    <a:pt x="395" y="0"/>
                    <a:pt x="0" y="394"/>
                    <a:pt x="0" y="882"/>
                  </a:cubicBezTo>
                  <a:cubicBezTo>
                    <a:pt x="0" y="1369"/>
                    <a:pt x="392" y="1764"/>
                    <a:pt x="883" y="176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gray">
            <a:xfrm>
              <a:off x="6565900" y="3784600"/>
              <a:ext cx="2592388" cy="546100"/>
            </a:xfrm>
            <a:custGeom>
              <a:avLst/>
              <a:gdLst>
                <a:gd name="T0" fmla="*/ 2700 w 2700"/>
                <a:gd name="T1" fmla="*/ 0 h 571"/>
                <a:gd name="T2" fmla="*/ 2700 w 2700"/>
                <a:gd name="T3" fmla="*/ 0 h 571"/>
                <a:gd name="T4" fmla="*/ 2583 w 2700"/>
                <a:gd name="T5" fmla="*/ 21 h 571"/>
                <a:gd name="T6" fmla="*/ 196 w 2700"/>
                <a:gd name="T7" fmla="*/ 21 h 571"/>
                <a:gd name="T8" fmla="*/ 0 w 2700"/>
                <a:gd name="T9" fmla="*/ 571 h 571"/>
                <a:gd name="T10" fmla="*/ 2583 w 2700"/>
                <a:gd name="T11" fmla="*/ 571 h 571"/>
                <a:gd name="T12" fmla="*/ 2700 w 2700"/>
                <a:gd name="T13" fmla="*/ 563 h 571"/>
                <a:gd name="T14" fmla="*/ 2700 w 2700"/>
                <a:gd name="T1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0" h="571">
                  <a:moveTo>
                    <a:pt x="2700" y="0"/>
                  </a:moveTo>
                  <a:lnTo>
                    <a:pt x="2700" y="0"/>
                  </a:lnTo>
                  <a:cubicBezTo>
                    <a:pt x="2663" y="14"/>
                    <a:pt x="2624" y="21"/>
                    <a:pt x="2583" y="21"/>
                  </a:cubicBezTo>
                  <a:lnTo>
                    <a:pt x="196" y="21"/>
                  </a:lnTo>
                  <a:lnTo>
                    <a:pt x="0" y="571"/>
                  </a:lnTo>
                  <a:lnTo>
                    <a:pt x="2583" y="571"/>
                  </a:lnTo>
                  <a:cubicBezTo>
                    <a:pt x="2623" y="571"/>
                    <a:pt x="2661" y="568"/>
                    <a:pt x="2700" y="563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3960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1352551"/>
            <a:ext cx="1598613" cy="2603500"/>
          </a:xfrm>
          <a:custGeom>
            <a:avLst/>
            <a:gdLst>
              <a:gd name="T0" fmla="*/ 1004 w 1662"/>
              <a:gd name="T1" fmla="*/ 0 h 2720"/>
              <a:gd name="T2" fmla="*/ 1004 w 1662"/>
              <a:gd name="T3" fmla="*/ 0 h 2720"/>
              <a:gd name="T4" fmla="*/ 53 w 1662"/>
              <a:gd name="T5" fmla="*/ 0 h 2720"/>
              <a:gd name="T6" fmla="*/ 0 w 1662"/>
              <a:gd name="T7" fmla="*/ 3 h 2720"/>
              <a:gd name="T8" fmla="*/ 0 w 1662"/>
              <a:gd name="T9" fmla="*/ 423 h 2720"/>
              <a:gd name="T10" fmla="*/ 53 w 1662"/>
              <a:gd name="T11" fmla="*/ 417 h 2720"/>
              <a:gd name="T12" fmla="*/ 1004 w 1662"/>
              <a:gd name="T13" fmla="*/ 417 h 2720"/>
              <a:gd name="T14" fmla="*/ 1245 w 1662"/>
              <a:gd name="T15" fmla="*/ 658 h 2720"/>
              <a:gd name="T16" fmla="*/ 1245 w 1662"/>
              <a:gd name="T17" fmla="*/ 2061 h 2720"/>
              <a:gd name="T18" fmla="*/ 1004 w 1662"/>
              <a:gd name="T19" fmla="*/ 2303 h 2720"/>
              <a:gd name="T20" fmla="*/ 53 w 1662"/>
              <a:gd name="T21" fmla="*/ 2303 h 2720"/>
              <a:gd name="T22" fmla="*/ 0 w 1662"/>
              <a:gd name="T23" fmla="*/ 2297 h 2720"/>
              <a:gd name="T24" fmla="*/ 0 w 1662"/>
              <a:gd name="T25" fmla="*/ 2718 h 2720"/>
              <a:gd name="T26" fmla="*/ 53 w 1662"/>
              <a:gd name="T27" fmla="*/ 2720 h 2720"/>
              <a:gd name="T28" fmla="*/ 1004 w 1662"/>
              <a:gd name="T29" fmla="*/ 2720 h 2720"/>
              <a:gd name="T30" fmla="*/ 1662 w 1662"/>
              <a:gd name="T31" fmla="*/ 2061 h 2720"/>
              <a:gd name="T32" fmla="*/ 1662 w 1662"/>
              <a:gd name="T33" fmla="*/ 658 h 2720"/>
              <a:gd name="T34" fmla="*/ 1004 w 1662"/>
              <a:gd name="T35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39607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 noChangeAspect="1"/>
          </p:cNvSpPr>
          <p:nvPr userDrawn="1"/>
        </p:nvSpPr>
        <p:spPr bwMode="gray">
          <a:xfrm>
            <a:off x="396000" y="1440000"/>
            <a:ext cx="1292400" cy="126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12000" y="1260000"/>
            <a:ext cx="2880000" cy="316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12954" y="4479962"/>
            <a:ext cx="2880000" cy="1809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31200"/>
            <a:ext cx="5508000" cy="324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4222123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 userDrawn="1"/>
        </p:nvGrpSpPr>
        <p:grpSpPr bwMode="gray">
          <a:xfrm>
            <a:off x="0" y="1476375"/>
            <a:ext cx="2643188" cy="2841626"/>
            <a:chOff x="0" y="1476375"/>
            <a:chExt cx="2643188" cy="2841626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0" y="1476375"/>
              <a:ext cx="2209800" cy="558800"/>
            </a:xfrm>
            <a:custGeom>
              <a:avLst/>
              <a:gdLst>
                <a:gd name="T0" fmla="*/ 0 w 2306"/>
                <a:gd name="T1" fmla="*/ 584 h 584"/>
                <a:gd name="T2" fmla="*/ 0 w 2306"/>
                <a:gd name="T3" fmla="*/ 584 h 584"/>
                <a:gd name="T4" fmla="*/ 157 w 2306"/>
                <a:gd name="T5" fmla="*/ 544 h 584"/>
                <a:gd name="T6" fmla="*/ 2112 w 2306"/>
                <a:gd name="T7" fmla="*/ 544 h 584"/>
                <a:gd name="T8" fmla="*/ 2306 w 2306"/>
                <a:gd name="T9" fmla="*/ 0 h 584"/>
                <a:gd name="T10" fmla="*/ 157 w 2306"/>
                <a:gd name="T11" fmla="*/ 0 h 584"/>
                <a:gd name="T12" fmla="*/ 0 w 2306"/>
                <a:gd name="T13" fmla="*/ 13 h 584"/>
                <a:gd name="T14" fmla="*/ 0 w 2306"/>
                <a:gd name="T1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6" h="584">
                  <a:moveTo>
                    <a:pt x="0" y="584"/>
                  </a:moveTo>
                  <a:lnTo>
                    <a:pt x="0" y="584"/>
                  </a:lnTo>
                  <a:cubicBezTo>
                    <a:pt x="46" y="559"/>
                    <a:pt x="100" y="544"/>
                    <a:pt x="157" y="544"/>
                  </a:cubicBezTo>
                  <a:lnTo>
                    <a:pt x="2112" y="544"/>
                  </a:lnTo>
                  <a:lnTo>
                    <a:pt x="2306" y="0"/>
                  </a:lnTo>
                  <a:lnTo>
                    <a:pt x="157" y="0"/>
                  </a:lnTo>
                  <a:cubicBezTo>
                    <a:pt x="103" y="0"/>
                    <a:pt x="51" y="4"/>
                    <a:pt x="0" y="13"/>
                  </a:cubicBezTo>
                  <a:lnTo>
                    <a:pt x="0" y="58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0" y="2595563"/>
              <a:ext cx="2643188" cy="1722438"/>
            </a:xfrm>
            <a:custGeom>
              <a:avLst/>
              <a:gdLst>
                <a:gd name="T0" fmla="*/ 1883 w 2759"/>
                <a:gd name="T1" fmla="*/ 40 h 1797"/>
                <a:gd name="T2" fmla="*/ 1883 w 2759"/>
                <a:gd name="T3" fmla="*/ 40 h 1797"/>
                <a:gd name="T4" fmla="*/ 157 w 2759"/>
                <a:gd name="T5" fmla="*/ 40 h 1797"/>
                <a:gd name="T6" fmla="*/ 0 w 2759"/>
                <a:gd name="T7" fmla="*/ 0 h 1797"/>
                <a:gd name="T8" fmla="*/ 0 w 2759"/>
                <a:gd name="T9" fmla="*/ 571 h 1797"/>
                <a:gd name="T10" fmla="*/ 157 w 2759"/>
                <a:gd name="T11" fmla="*/ 586 h 1797"/>
                <a:gd name="T12" fmla="*/ 1883 w 2759"/>
                <a:gd name="T13" fmla="*/ 586 h 1797"/>
                <a:gd name="T14" fmla="*/ 2214 w 2759"/>
                <a:gd name="T15" fmla="*/ 918 h 1797"/>
                <a:gd name="T16" fmla="*/ 1883 w 2759"/>
                <a:gd name="T17" fmla="*/ 1251 h 1797"/>
                <a:gd name="T18" fmla="*/ 0 w 2759"/>
                <a:gd name="T19" fmla="*/ 1251 h 1797"/>
                <a:gd name="T20" fmla="*/ 0 w 2759"/>
                <a:gd name="T21" fmla="*/ 1797 h 1797"/>
                <a:gd name="T22" fmla="*/ 1883 w 2759"/>
                <a:gd name="T23" fmla="*/ 1797 h 1797"/>
                <a:gd name="T24" fmla="*/ 2759 w 2759"/>
                <a:gd name="T25" fmla="*/ 918 h 1797"/>
                <a:gd name="T26" fmla="*/ 1883 w 2759"/>
                <a:gd name="T27" fmla="*/ 4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9" h="1797">
                  <a:moveTo>
                    <a:pt x="1883" y="40"/>
                  </a:moveTo>
                  <a:lnTo>
                    <a:pt x="1883" y="40"/>
                  </a:lnTo>
                  <a:lnTo>
                    <a:pt x="157" y="40"/>
                  </a:lnTo>
                  <a:cubicBezTo>
                    <a:pt x="100" y="40"/>
                    <a:pt x="46" y="26"/>
                    <a:pt x="0" y="0"/>
                  </a:cubicBezTo>
                  <a:lnTo>
                    <a:pt x="0" y="571"/>
                  </a:lnTo>
                  <a:cubicBezTo>
                    <a:pt x="50" y="580"/>
                    <a:pt x="103" y="586"/>
                    <a:pt x="157" y="586"/>
                  </a:cubicBezTo>
                  <a:lnTo>
                    <a:pt x="1883" y="586"/>
                  </a:lnTo>
                  <a:cubicBezTo>
                    <a:pt x="2066" y="586"/>
                    <a:pt x="2214" y="735"/>
                    <a:pt x="2214" y="918"/>
                  </a:cubicBezTo>
                  <a:cubicBezTo>
                    <a:pt x="2214" y="1102"/>
                    <a:pt x="2066" y="1251"/>
                    <a:pt x="1883" y="1251"/>
                  </a:cubicBezTo>
                  <a:lnTo>
                    <a:pt x="0" y="1251"/>
                  </a:lnTo>
                  <a:lnTo>
                    <a:pt x="0" y="1797"/>
                  </a:lnTo>
                  <a:lnTo>
                    <a:pt x="1883" y="1797"/>
                  </a:lnTo>
                  <a:cubicBezTo>
                    <a:pt x="2366" y="1797"/>
                    <a:pt x="2759" y="1403"/>
                    <a:pt x="2759" y="918"/>
                  </a:cubicBezTo>
                  <a:cubicBezTo>
                    <a:pt x="2759" y="435"/>
                    <a:pt x="2369" y="43"/>
                    <a:pt x="1883" y="4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31200"/>
            <a:ext cx="5508000" cy="324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12000" y="1260000"/>
            <a:ext cx="2880000" cy="316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12954" y="4479962"/>
            <a:ext cx="2880000" cy="1809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8159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1352551"/>
            <a:ext cx="1598613" cy="2603500"/>
          </a:xfrm>
          <a:custGeom>
            <a:avLst/>
            <a:gdLst>
              <a:gd name="T0" fmla="*/ 1004 w 1662"/>
              <a:gd name="T1" fmla="*/ 0 h 2720"/>
              <a:gd name="T2" fmla="*/ 1004 w 1662"/>
              <a:gd name="T3" fmla="*/ 0 h 2720"/>
              <a:gd name="T4" fmla="*/ 53 w 1662"/>
              <a:gd name="T5" fmla="*/ 0 h 2720"/>
              <a:gd name="T6" fmla="*/ 0 w 1662"/>
              <a:gd name="T7" fmla="*/ 3 h 2720"/>
              <a:gd name="T8" fmla="*/ 0 w 1662"/>
              <a:gd name="T9" fmla="*/ 423 h 2720"/>
              <a:gd name="T10" fmla="*/ 53 w 1662"/>
              <a:gd name="T11" fmla="*/ 417 h 2720"/>
              <a:gd name="T12" fmla="*/ 1004 w 1662"/>
              <a:gd name="T13" fmla="*/ 417 h 2720"/>
              <a:gd name="T14" fmla="*/ 1245 w 1662"/>
              <a:gd name="T15" fmla="*/ 658 h 2720"/>
              <a:gd name="T16" fmla="*/ 1245 w 1662"/>
              <a:gd name="T17" fmla="*/ 2061 h 2720"/>
              <a:gd name="T18" fmla="*/ 1004 w 1662"/>
              <a:gd name="T19" fmla="*/ 2303 h 2720"/>
              <a:gd name="T20" fmla="*/ 53 w 1662"/>
              <a:gd name="T21" fmla="*/ 2303 h 2720"/>
              <a:gd name="T22" fmla="*/ 0 w 1662"/>
              <a:gd name="T23" fmla="*/ 2297 h 2720"/>
              <a:gd name="T24" fmla="*/ 0 w 1662"/>
              <a:gd name="T25" fmla="*/ 2718 h 2720"/>
              <a:gd name="T26" fmla="*/ 53 w 1662"/>
              <a:gd name="T27" fmla="*/ 2720 h 2720"/>
              <a:gd name="T28" fmla="*/ 1004 w 1662"/>
              <a:gd name="T29" fmla="*/ 2720 h 2720"/>
              <a:gd name="T30" fmla="*/ 1662 w 1662"/>
              <a:gd name="T31" fmla="*/ 2061 h 2720"/>
              <a:gd name="T32" fmla="*/ 1662 w 1662"/>
              <a:gd name="T33" fmla="*/ 658 h 2720"/>
              <a:gd name="T34" fmla="*/ 1004 w 1662"/>
              <a:gd name="T35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31200"/>
            <a:ext cx="5508000" cy="324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12000" y="1260000"/>
            <a:ext cx="2880000" cy="316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12954" y="4479962"/>
            <a:ext cx="2880000" cy="1809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51144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1564600"/>
            <a:ext cx="3672000" cy="1063400"/>
          </a:xfrm>
          <a:solidFill>
            <a:schemeClr val="tx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44000" tIns="126000" rIns="144000" bIns="126000" anchor="b" anchorCtr="0">
            <a:spAutoFit/>
          </a:bodyPr>
          <a:lstStyle>
            <a:lvl1pPr marL="0" indent="0" algn="l">
              <a:lnSpc>
                <a:spcPct val="85000"/>
              </a:lnSpc>
              <a:spcAft>
                <a:spcPts val="400"/>
              </a:spcAft>
              <a:buNone/>
              <a:defRPr sz="3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  <a:p>
            <a:pPr lvl="2"/>
            <a:r>
              <a:rPr lang="fr-FR"/>
              <a:t>Texte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2700000"/>
            <a:ext cx="3672000" cy="540000"/>
          </a:xfrm>
          <a:solidFill>
            <a:schemeClr val="bg1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144000" tIns="0" rIns="432000" bIns="0" anchor="ctr" anchorCtr="0"/>
          <a:lstStyle>
            <a:lvl1pPr marL="0" indent="0">
              <a:lnSpc>
                <a:spcPct val="95000"/>
              </a:lnSpc>
              <a:spcAft>
                <a:spcPts val="1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-216000">
              <a:lnSpc>
                <a:spcPct val="95000"/>
              </a:lnSpc>
              <a:spcBef>
                <a:spcPts val="100"/>
              </a:spcBef>
              <a:buSzPct val="150000"/>
              <a:buFontTx/>
              <a:buBlip>
                <a:blip r:embed="rId2"/>
              </a:buBlip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Speaker</a:t>
            </a:r>
          </a:p>
          <a:p>
            <a:pPr lvl="1"/>
            <a:r>
              <a:rPr lang="fr-FR"/>
              <a:t>@Speaker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3312000"/>
            <a:ext cx="3672000" cy="453183"/>
          </a:xfrm>
          <a:solidFill>
            <a:schemeClr val="tx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44000" tIns="72000" rIns="432000" bIns="72000" anchor="t" anchorCtr="0">
            <a:sp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Direction de la marque </a:t>
            </a:r>
            <a:br>
              <a:rPr lang="fr-FR"/>
            </a:br>
            <a:r>
              <a:rPr lang="fr-FR"/>
              <a:t>et de la communication groupe</a:t>
            </a:r>
          </a:p>
        </p:txBody>
      </p:sp>
      <p:sp>
        <p:nvSpPr>
          <p:cNvPr id="12" name="Espace réservé du texte 3"/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7045200" y="734400"/>
            <a:ext cx="2098800" cy="20664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baseline="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01528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396000" y="1440000"/>
            <a:ext cx="1292400" cy="126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31200"/>
            <a:ext cx="4068000" cy="324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72000" y="1260000"/>
            <a:ext cx="4320000" cy="316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72000" y="4479962"/>
            <a:ext cx="4320000" cy="1809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58292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1352551"/>
            <a:ext cx="1598613" cy="2603500"/>
          </a:xfrm>
          <a:custGeom>
            <a:avLst/>
            <a:gdLst>
              <a:gd name="T0" fmla="*/ 1004 w 1662"/>
              <a:gd name="T1" fmla="*/ 0 h 2720"/>
              <a:gd name="T2" fmla="*/ 1004 w 1662"/>
              <a:gd name="T3" fmla="*/ 0 h 2720"/>
              <a:gd name="T4" fmla="*/ 53 w 1662"/>
              <a:gd name="T5" fmla="*/ 0 h 2720"/>
              <a:gd name="T6" fmla="*/ 0 w 1662"/>
              <a:gd name="T7" fmla="*/ 3 h 2720"/>
              <a:gd name="T8" fmla="*/ 0 w 1662"/>
              <a:gd name="T9" fmla="*/ 423 h 2720"/>
              <a:gd name="T10" fmla="*/ 53 w 1662"/>
              <a:gd name="T11" fmla="*/ 417 h 2720"/>
              <a:gd name="T12" fmla="*/ 1004 w 1662"/>
              <a:gd name="T13" fmla="*/ 417 h 2720"/>
              <a:gd name="T14" fmla="*/ 1245 w 1662"/>
              <a:gd name="T15" fmla="*/ 658 h 2720"/>
              <a:gd name="T16" fmla="*/ 1245 w 1662"/>
              <a:gd name="T17" fmla="*/ 2061 h 2720"/>
              <a:gd name="T18" fmla="*/ 1004 w 1662"/>
              <a:gd name="T19" fmla="*/ 2303 h 2720"/>
              <a:gd name="T20" fmla="*/ 53 w 1662"/>
              <a:gd name="T21" fmla="*/ 2303 h 2720"/>
              <a:gd name="T22" fmla="*/ 0 w 1662"/>
              <a:gd name="T23" fmla="*/ 2297 h 2720"/>
              <a:gd name="T24" fmla="*/ 0 w 1662"/>
              <a:gd name="T25" fmla="*/ 2718 h 2720"/>
              <a:gd name="T26" fmla="*/ 53 w 1662"/>
              <a:gd name="T27" fmla="*/ 2720 h 2720"/>
              <a:gd name="T28" fmla="*/ 1004 w 1662"/>
              <a:gd name="T29" fmla="*/ 2720 h 2720"/>
              <a:gd name="T30" fmla="*/ 1662 w 1662"/>
              <a:gd name="T31" fmla="*/ 2061 h 2720"/>
              <a:gd name="T32" fmla="*/ 1662 w 1662"/>
              <a:gd name="T33" fmla="*/ 658 h 2720"/>
              <a:gd name="T34" fmla="*/ 1004 w 1662"/>
              <a:gd name="T35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31200"/>
            <a:ext cx="4068000" cy="324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72000" y="1260000"/>
            <a:ext cx="4320000" cy="316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72000" y="4479962"/>
            <a:ext cx="4320000" cy="1809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807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 bwMode="gray">
          <a:xfrm>
            <a:off x="0" y="1476375"/>
            <a:ext cx="2643188" cy="2841626"/>
            <a:chOff x="0" y="1476375"/>
            <a:chExt cx="2643188" cy="2841626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0" y="1476375"/>
              <a:ext cx="2209800" cy="558800"/>
            </a:xfrm>
            <a:custGeom>
              <a:avLst/>
              <a:gdLst>
                <a:gd name="T0" fmla="*/ 0 w 2306"/>
                <a:gd name="T1" fmla="*/ 584 h 584"/>
                <a:gd name="T2" fmla="*/ 0 w 2306"/>
                <a:gd name="T3" fmla="*/ 584 h 584"/>
                <a:gd name="T4" fmla="*/ 157 w 2306"/>
                <a:gd name="T5" fmla="*/ 544 h 584"/>
                <a:gd name="T6" fmla="*/ 2112 w 2306"/>
                <a:gd name="T7" fmla="*/ 544 h 584"/>
                <a:gd name="T8" fmla="*/ 2306 w 2306"/>
                <a:gd name="T9" fmla="*/ 0 h 584"/>
                <a:gd name="T10" fmla="*/ 157 w 2306"/>
                <a:gd name="T11" fmla="*/ 0 h 584"/>
                <a:gd name="T12" fmla="*/ 0 w 2306"/>
                <a:gd name="T13" fmla="*/ 13 h 584"/>
                <a:gd name="T14" fmla="*/ 0 w 2306"/>
                <a:gd name="T1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6" h="584">
                  <a:moveTo>
                    <a:pt x="0" y="584"/>
                  </a:moveTo>
                  <a:lnTo>
                    <a:pt x="0" y="584"/>
                  </a:lnTo>
                  <a:cubicBezTo>
                    <a:pt x="46" y="559"/>
                    <a:pt x="100" y="544"/>
                    <a:pt x="157" y="544"/>
                  </a:cubicBezTo>
                  <a:lnTo>
                    <a:pt x="2112" y="544"/>
                  </a:lnTo>
                  <a:lnTo>
                    <a:pt x="2306" y="0"/>
                  </a:lnTo>
                  <a:lnTo>
                    <a:pt x="157" y="0"/>
                  </a:lnTo>
                  <a:cubicBezTo>
                    <a:pt x="103" y="0"/>
                    <a:pt x="51" y="4"/>
                    <a:pt x="0" y="13"/>
                  </a:cubicBezTo>
                  <a:lnTo>
                    <a:pt x="0" y="58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0" y="2595563"/>
              <a:ext cx="2643188" cy="1722438"/>
            </a:xfrm>
            <a:custGeom>
              <a:avLst/>
              <a:gdLst>
                <a:gd name="T0" fmla="*/ 1883 w 2759"/>
                <a:gd name="T1" fmla="*/ 40 h 1797"/>
                <a:gd name="T2" fmla="*/ 1883 w 2759"/>
                <a:gd name="T3" fmla="*/ 40 h 1797"/>
                <a:gd name="T4" fmla="*/ 157 w 2759"/>
                <a:gd name="T5" fmla="*/ 40 h 1797"/>
                <a:gd name="T6" fmla="*/ 0 w 2759"/>
                <a:gd name="T7" fmla="*/ 0 h 1797"/>
                <a:gd name="T8" fmla="*/ 0 w 2759"/>
                <a:gd name="T9" fmla="*/ 571 h 1797"/>
                <a:gd name="T10" fmla="*/ 157 w 2759"/>
                <a:gd name="T11" fmla="*/ 586 h 1797"/>
                <a:gd name="T12" fmla="*/ 1883 w 2759"/>
                <a:gd name="T13" fmla="*/ 586 h 1797"/>
                <a:gd name="T14" fmla="*/ 2214 w 2759"/>
                <a:gd name="T15" fmla="*/ 918 h 1797"/>
                <a:gd name="T16" fmla="*/ 1883 w 2759"/>
                <a:gd name="T17" fmla="*/ 1251 h 1797"/>
                <a:gd name="T18" fmla="*/ 0 w 2759"/>
                <a:gd name="T19" fmla="*/ 1251 h 1797"/>
                <a:gd name="T20" fmla="*/ 0 w 2759"/>
                <a:gd name="T21" fmla="*/ 1797 h 1797"/>
                <a:gd name="T22" fmla="*/ 1883 w 2759"/>
                <a:gd name="T23" fmla="*/ 1797 h 1797"/>
                <a:gd name="T24" fmla="*/ 2759 w 2759"/>
                <a:gd name="T25" fmla="*/ 918 h 1797"/>
                <a:gd name="T26" fmla="*/ 1883 w 2759"/>
                <a:gd name="T27" fmla="*/ 4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9" h="1797">
                  <a:moveTo>
                    <a:pt x="1883" y="40"/>
                  </a:moveTo>
                  <a:lnTo>
                    <a:pt x="1883" y="40"/>
                  </a:lnTo>
                  <a:lnTo>
                    <a:pt x="157" y="40"/>
                  </a:lnTo>
                  <a:cubicBezTo>
                    <a:pt x="100" y="40"/>
                    <a:pt x="46" y="26"/>
                    <a:pt x="0" y="0"/>
                  </a:cubicBezTo>
                  <a:lnTo>
                    <a:pt x="0" y="571"/>
                  </a:lnTo>
                  <a:cubicBezTo>
                    <a:pt x="50" y="580"/>
                    <a:pt x="103" y="586"/>
                    <a:pt x="157" y="586"/>
                  </a:cubicBezTo>
                  <a:lnTo>
                    <a:pt x="1883" y="586"/>
                  </a:lnTo>
                  <a:cubicBezTo>
                    <a:pt x="2066" y="586"/>
                    <a:pt x="2214" y="735"/>
                    <a:pt x="2214" y="918"/>
                  </a:cubicBezTo>
                  <a:cubicBezTo>
                    <a:pt x="2214" y="1102"/>
                    <a:pt x="2066" y="1251"/>
                    <a:pt x="1883" y="1251"/>
                  </a:cubicBezTo>
                  <a:lnTo>
                    <a:pt x="0" y="1251"/>
                  </a:lnTo>
                  <a:lnTo>
                    <a:pt x="0" y="1797"/>
                  </a:lnTo>
                  <a:lnTo>
                    <a:pt x="1883" y="1797"/>
                  </a:lnTo>
                  <a:cubicBezTo>
                    <a:pt x="2366" y="1797"/>
                    <a:pt x="2759" y="1403"/>
                    <a:pt x="2759" y="918"/>
                  </a:cubicBezTo>
                  <a:cubicBezTo>
                    <a:pt x="2759" y="435"/>
                    <a:pt x="2369" y="43"/>
                    <a:pt x="1883" y="4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31200"/>
            <a:ext cx="4068000" cy="324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72000" y="1260000"/>
            <a:ext cx="4320000" cy="316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72000" y="4479962"/>
            <a:ext cx="4320000" cy="1809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8074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52000" y="1260000"/>
            <a:ext cx="8640000" cy="316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2000" y="4479962"/>
            <a:ext cx="8640000" cy="1809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333304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donné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12000" y="1260000"/>
            <a:ext cx="2880000" cy="3168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10000" cap="all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52000" y="1260000"/>
            <a:ext cx="5760000" cy="316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2000" y="4479962"/>
            <a:ext cx="5760000" cy="1809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98984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donné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 noChangeAspect="1"/>
          </p:cNvSpPr>
          <p:nvPr userDrawn="1"/>
        </p:nvSpPr>
        <p:spPr bwMode="gray">
          <a:xfrm>
            <a:off x="396000" y="1440000"/>
            <a:ext cx="1292400" cy="126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48305"/>
            <a:ext cx="8640000" cy="720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60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2000" y="2446804"/>
            <a:ext cx="2160000" cy="900000"/>
          </a:xfrm>
        </p:spPr>
        <p:txBody>
          <a:bodyPr/>
          <a:lstStyle>
            <a:lvl1pPr marL="0" indent="0" algn="ctr">
              <a:buFontTx/>
              <a:buNone/>
              <a:defRPr sz="5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3512049"/>
            <a:ext cx="2160000" cy="108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12000" y="2446804"/>
            <a:ext cx="2160000" cy="900000"/>
          </a:xfrm>
        </p:spPr>
        <p:txBody>
          <a:bodyPr/>
          <a:lstStyle>
            <a:lvl1pPr marL="0" indent="0" algn="ctr">
              <a:buFontTx/>
              <a:buNone/>
              <a:defRPr sz="55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12000" y="3512049"/>
            <a:ext cx="2160000" cy="108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0" y="2446804"/>
            <a:ext cx="2160000" cy="900000"/>
          </a:xfrm>
        </p:spPr>
        <p:txBody>
          <a:bodyPr/>
          <a:lstStyle>
            <a:lvl1pPr marL="0" indent="0" algn="ctr">
              <a:buFontTx/>
              <a:buNone/>
              <a:defRPr sz="55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20" name="Espace réservé du texte 1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72000" y="3512049"/>
            <a:ext cx="2160000" cy="108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732000" y="2446804"/>
            <a:ext cx="2160000" cy="900000"/>
          </a:xfrm>
        </p:spPr>
        <p:txBody>
          <a:bodyPr/>
          <a:lstStyle>
            <a:lvl1pPr marL="0" indent="0" algn="ctr">
              <a:buFontTx/>
              <a:buNone/>
              <a:defRPr sz="55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22" name="Espace réservé du texte 1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732000" y="3512049"/>
            <a:ext cx="2160000" cy="108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4260558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396000" y="1440000"/>
            <a:ext cx="1292400" cy="126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31199"/>
            <a:ext cx="4068000" cy="32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4680000" y="1166400"/>
            <a:ext cx="4212000" cy="326160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Graphique</a:t>
            </a:r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4572000" y="1260000"/>
            <a:ext cx="0" cy="3168000"/>
          </a:xfrm>
          <a:prstGeom prst="line">
            <a:avLst/>
          </a:prstGeom>
          <a:ln w="12700">
            <a:solidFill>
              <a:srgbClr val="D7D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90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396000" y="1440000"/>
            <a:ext cx="1292400" cy="126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252000" y="2016000"/>
            <a:ext cx="4068000" cy="239040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Graphique</a:t>
            </a:r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4572000" y="2160000"/>
            <a:ext cx="0" cy="2268000"/>
          </a:xfrm>
          <a:prstGeom prst="line">
            <a:avLst/>
          </a:prstGeom>
          <a:ln w="12700">
            <a:solidFill>
              <a:srgbClr val="D7D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2000" y="1249200"/>
            <a:ext cx="8640000" cy="720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60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du graphique 10"/>
          <p:cNvSpPr>
            <a:spLocks noGrp="1"/>
          </p:cNvSpPr>
          <p:nvPr>
            <p:ph type="chart" sz="quarter" idx="17" hasCustomPrompt="1"/>
          </p:nvPr>
        </p:nvSpPr>
        <p:spPr bwMode="gray">
          <a:xfrm>
            <a:off x="4824000" y="2016000"/>
            <a:ext cx="4068000" cy="239040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300567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396000" y="1440000"/>
            <a:ext cx="1292400" cy="126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797403"/>
            <a:ext cx="8640000" cy="3603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2000" y="1249200"/>
            <a:ext cx="8640000" cy="720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60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2000" y="2160000"/>
            <a:ext cx="360000" cy="360000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1520" y="2662828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4511" y="3336301"/>
            <a:ext cx="360000" cy="360000"/>
          </a:xfrm>
          <a:solidFill>
            <a:schemeClr val="bg2"/>
          </a:solidFill>
          <a:ln>
            <a:solidFill>
              <a:schemeClr val="bg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4031" y="3839129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71220" y="2160000"/>
            <a:ext cx="360000" cy="36000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71220" y="2662828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872000" y="3336301"/>
            <a:ext cx="360000" cy="360000"/>
          </a:xfrm>
          <a:solidFill>
            <a:schemeClr val="accent2"/>
          </a:solidFill>
          <a:ln>
            <a:solidFill>
              <a:schemeClr val="accent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872000" y="3839129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491400" y="2160000"/>
            <a:ext cx="360000" cy="360000"/>
          </a:xfrm>
          <a:solidFill>
            <a:schemeClr val="accent3"/>
          </a:solidFill>
          <a:ln>
            <a:solidFill>
              <a:schemeClr val="accent3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491400" y="2662828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491400" y="3336301"/>
            <a:ext cx="360000" cy="360000"/>
          </a:xfrm>
          <a:solidFill>
            <a:schemeClr val="accent4"/>
          </a:solidFill>
          <a:ln>
            <a:solidFill>
              <a:schemeClr val="accent4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491400" y="3839129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1580" y="2160000"/>
            <a:ext cx="360000" cy="360000"/>
          </a:xfrm>
          <a:solidFill>
            <a:schemeClr val="accent5"/>
          </a:solidFill>
          <a:ln>
            <a:solidFill>
              <a:schemeClr val="accent5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111580" y="2662828"/>
            <a:ext cx="180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111580" y="3336301"/>
            <a:ext cx="360000" cy="360000"/>
          </a:xfrm>
          <a:solidFill>
            <a:schemeClr val="accent6"/>
          </a:solidFill>
          <a:ln>
            <a:solidFill>
              <a:schemeClr val="accent6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9" name="Espace réservé du texte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111580" y="3839129"/>
            <a:ext cx="180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62877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/ répons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AFD5F-6DEF-4A2F-817E-E096C84352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0" y="1919665"/>
            <a:ext cx="3672000" cy="7161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126000" bIns="126000">
            <a:sp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2700000"/>
            <a:ext cx="3672000" cy="469905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432000" tIns="126000" bIns="126000">
            <a:sp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2"/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7524000" y="4279500"/>
            <a:ext cx="1620000" cy="864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baseline="0"/>
            </a:lvl1pPr>
          </a:lstStyle>
          <a:p>
            <a:pPr lvl="0"/>
            <a:r>
              <a:rPr lang="fr-FR"/>
              <a:t> </a:t>
            </a:r>
          </a:p>
          <a:p>
            <a:pPr lvl="0"/>
            <a:endParaRPr lang="fr-FR"/>
          </a:p>
        </p:txBody>
      </p:sp>
      <p:sp>
        <p:nvSpPr>
          <p:cNvPr id="9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42876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 userDrawn="1"/>
        </p:nvGrpSpPr>
        <p:grpSpPr bwMode="gray">
          <a:xfrm>
            <a:off x="252413" y="-7938"/>
            <a:ext cx="4648201" cy="2878138"/>
            <a:chOff x="252413" y="-7938"/>
            <a:chExt cx="4648201" cy="2878138"/>
          </a:xfrm>
          <a:solidFill>
            <a:srgbClr val="78C8D7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gray">
            <a:xfrm>
              <a:off x="252413" y="-7938"/>
              <a:ext cx="646113" cy="2790825"/>
            </a:xfrm>
            <a:custGeom>
              <a:avLst/>
              <a:gdLst>
                <a:gd name="T0" fmla="*/ 0 w 675"/>
                <a:gd name="T1" fmla="*/ 2921 h 2921"/>
                <a:gd name="T2" fmla="*/ 0 w 675"/>
                <a:gd name="T3" fmla="*/ 2921 h 2921"/>
                <a:gd name="T4" fmla="*/ 675 w 675"/>
                <a:gd name="T5" fmla="*/ 2921 h 2921"/>
                <a:gd name="T6" fmla="*/ 675 w 675"/>
                <a:gd name="T7" fmla="*/ 0 h 2921"/>
                <a:gd name="T8" fmla="*/ 0 w 675"/>
                <a:gd name="T9" fmla="*/ 0 h 2921"/>
                <a:gd name="T10" fmla="*/ 0 w 675"/>
                <a:gd name="T11" fmla="*/ 2921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5" h="2921">
                  <a:moveTo>
                    <a:pt x="0" y="2921"/>
                  </a:moveTo>
                  <a:lnTo>
                    <a:pt x="0" y="2921"/>
                  </a:lnTo>
                  <a:lnTo>
                    <a:pt x="675" y="2921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29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gray">
            <a:xfrm>
              <a:off x="1120776" y="-7938"/>
              <a:ext cx="3779838" cy="2878138"/>
            </a:xfrm>
            <a:custGeom>
              <a:avLst/>
              <a:gdLst>
                <a:gd name="T0" fmla="*/ 669 w 3952"/>
                <a:gd name="T1" fmla="*/ 1087 h 3012"/>
                <a:gd name="T2" fmla="*/ 669 w 3952"/>
                <a:gd name="T3" fmla="*/ 1087 h 3012"/>
                <a:gd name="T4" fmla="*/ 780 w 3952"/>
                <a:gd name="T5" fmla="*/ 929 h 3012"/>
                <a:gd name="T6" fmla="*/ 3435 w 3952"/>
                <a:gd name="T7" fmla="*/ 0 h 3012"/>
                <a:gd name="T8" fmla="*/ 1397 w 3952"/>
                <a:gd name="T9" fmla="*/ 0 h 3012"/>
                <a:gd name="T10" fmla="*/ 551 w 3952"/>
                <a:gd name="T11" fmla="*/ 305 h 3012"/>
                <a:gd name="T12" fmla="*/ 0 w 3952"/>
                <a:gd name="T13" fmla="*/ 1087 h 3012"/>
                <a:gd name="T14" fmla="*/ 551 w 3952"/>
                <a:gd name="T15" fmla="*/ 1869 h 3012"/>
                <a:gd name="T16" fmla="*/ 3717 w 3952"/>
                <a:gd name="T17" fmla="*/ 3012 h 3012"/>
                <a:gd name="T18" fmla="*/ 3952 w 3952"/>
                <a:gd name="T19" fmla="*/ 2356 h 3012"/>
                <a:gd name="T20" fmla="*/ 780 w 3952"/>
                <a:gd name="T21" fmla="*/ 1245 h 3012"/>
                <a:gd name="T22" fmla="*/ 669 w 3952"/>
                <a:gd name="T23" fmla="*/ 1087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2" h="3012">
                  <a:moveTo>
                    <a:pt x="669" y="1087"/>
                  </a:moveTo>
                  <a:lnTo>
                    <a:pt x="669" y="1087"/>
                  </a:lnTo>
                  <a:cubicBezTo>
                    <a:pt x="669" y="1014"/>
                    <a:pt x="715" y="953"/>
                    <a:pt x="780" y="929"/>
                  </a:cubicBezTo>
                  <a:lnTo>
                    <a:pt x="3435" y="0"/>
                  </a:lnTo>
                  <a:lnTo>
                    <a:pt x="1397" y="0"/>
                  </a:lnTo>
                  <a:lnTo>
                    <a:pt x="551" y="305"/>
                  </a:lnTo>
                  <a:cubicBezTo>
                    <a:pt x="230" y="420"/>
                    <a:pt x="0" y="726"/>
                    <a:pt x="0" y="1087"/>
                  </a:cubicBezTo>
                  <a:cubicBezTo>
                    <a:pt x="0" y="1447"/>
                    <a:pt x="230" y="1754"/>
                    <a:pt x="551" y="1869"/>
                  </a:cubicBezTo>
                  <a:lnTo>
                    <a:pt x="3717" y="3012"/>
                  </a:lnTo>
                  <a:lnTo>
                    <a:pt x="3952" y="2356"/>
                  </a:lnTo>
                  <a:lnTo>
                    <a:pt x="780" y="1245"/>
                  </a:lnTo>
                  <a:cubicBezTo>
                    <a:pt x="715" y="1221"/>
                    <a:pt x="669" y="1159"/>
                    <a:pt x="669" y="10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2933684"/>
            <a:ext cx="5760000" cy="1620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400"/>
              </a:spcAft>
              <a:buNone/>
              <a:defRPr sz="3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Aft>
                <a:spcPts val="1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lnSpc>
                <a:spcPct val="95000"/>
              </a:lnSpc>
              <a:spcBef>
                <a:spcPts val="100"/>
              </a:spcBef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  <a:p>
            <a:pPr lvl="2"/>
            <a:r>
              <a:rPr lang="fr-FR"/>
              <a:t>Date</a:t>
            </a:r>
          </a:p>
          <a:p>
            <a:pPr lvl="3"/>
            <a:r>
              <a:rPr lang="fr-FR"/>
              <a:t>Speaker</a:t>
            </a:r>
          </a:p>
          <a:p>
            <a:pPr lvl="4"/>
            <a:r>
              <a:rPr lang="fr-FR"/>
              <a:t>@Speaker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36000" y="4622518"/>
            <a:ext cx="5760000" cy="360000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Direction de la marque </a:t>
            </a:r>
            <a:br>
              <a:rPr lang="fr-FR"/>
            </a:br>
            <a:r>
              <a:rPr lang="fr-FR"/>
              <a:t>et de la communication groupe</a:t>
            </a:r>
          </a:p>
        </p:txBody>
      </p:sp>
      <p:sp>
        <p:nvSpPr>
          <p:cNvPr id="25" name="Espace réservé du texte 2"/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822000" y="3924000"/>
            <a:ext cx="2322000" cy="1224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baseline="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13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/ répons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AFD5F-6DEF-4A2F-817E-E096C84352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0" y="1919665"/>
            <a:ext cx="3672000" cy="71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432000" tIns="126000" bIns="126000">
            <a:sp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2700000"/>
            <a:ext cx="3672000" cy="469905"/>
          </a:xfrm>
          <a:solidFill>
            <a:schemeClr val="bg1"/>
          </a:solidFill>
        </p:spPr>
        <p:txBody>
          <a:bodyPr lIns="432000" tIns="126000" bIns="126000">
            <a:sp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29212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4190824"/>
            <a:ext cx="5760000" cy="360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-2160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Texte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36000" y="4622518"/>
            <a:ext cx="5760000" cy="360000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Direction de la marque </a:t>
            </a:r>
            <a:br>
              <a:rPr lang="fr-FR"/>
            </a:br>
            <a:r>
              <a:rPr lang="fr-FR"/>
              <a:t>et de la communication groupe</a:t>
            </a:r>
          </a:p>
        </p:txBody>
      </p:sp>
      <p:sp>
        <p:nvSpPr>
          <p:cNvPr id="25" name="Espace réservé du texte 2"/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822000" y="3924000"/>
            <a:ext cx="2322000" cy="1224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baseline="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936000" y="638137"/>
            <a:ext cx="5832648" cy="288000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411932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7E7-6F06-BA4C-AA64-6B81B9FF4FC2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2BAA-DAAF-C440-ABA8-05A3E647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 userDrawn="1"/>
        </p:nvGrpSpPr>
        <p:grpSpPr bwMode="gray">
          <a:xfrm>
            <a:off x="252413" y="-7938"/>
            <a:ext cx="4648201" cy="2878138"/>
            <a:chOff x="252413" y="-7938"/>
            <a:chExt cx="4648201" cy="2878138"/>
          </a:xfrm>
          <a:solidFill>
            <a:srgbClr val="005F7D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gray">
            <a:xfrm>
              <a:off x="252413" y="-7938"/>
              <a:ext cx="646113" cy="2790825"/>
            </a:xfrm>
            <a:custGeom>
              <a:avLst/>
              <a:gdLst>
                <a:gd name="T0" fmla="*/ 0 w 675"/>
                <a:gd name="T1" fmla="*/ 2921 h 2921"/>
                <a:gd name="T2" fmla="*/ 0 w 675"/>
                <a:gd name="T3" fmla="*/ 2921 h 2921"/>
                <a:gd name="T4" fmla="*/ 675 w 675"/>
                <a:gd name="T5" fmla="*/ 2921 h 2921"/>
                <a:gd name="T6" fmla="*/ 675 w 675"/>
                <a:gd name="T7" fmla="*/ 0 h 2921"/>
                <a:gd name="T8" fmla="*/ 0 w 675"/>
                <a:gd name="T9" fmla="*/ 0 h 2921"/>
                <a:gd name="T10" fmla="*/ 0 w 675"/>
                <a:gd name="T11" fmla="*/ 2921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5" h="2921">
                  <a:moveTo>
                    <a:pt x="0" y="2921"/>
                  </a:moveTo>
                  <a:lnTo>
                    <a:pt x="0" y="2921"/>
                  </a:lnTo>
                  <a:lnTo>
                    <a:pt x="675" y="2921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29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gray">
            <a:xfrm>
              <a:off x="1120776" y="-7938"/>
              <a:ext cx="3779838" cy="2878138"/>
            </a:xfrm>
            <a:custGeom>
              <a:avLst/>
              <a:gdLst>
                <a:gd name="T0" fmla="*/ 669 w 3952"/>
                <a:gd name="T1" fmla="*/ 1087 h 3012"/>
                <a:gd name="T2" fmla="*/ 669 w 3952"/>
                <a:gd name="T3" fmla="*/ 1087 h 3012"/>
                <a:gd name="T4" fmla="*/ 780 w 3952"/>
                <a:gd name="T5" fmla="*/ 929 h 3012"/>
                <a:gd name="T6" fmla="*/ 3435 w 3952"/>
                <a:gd name="T7" fmla="*/ 0 h 3012"/>
                <a:gd name="T8" fmla="*/ 1397 w 3952"/>
                <a:gd name="T9" fmla="*/ 0 h 3012"/>
                <a:gd name="T10" fmla="*/ 551 w 3952"/>
                <a:gd name="T11" fmla="*/ 305 h 3012"/>
                <a:gd name="T12" fmla="*/ 0 w 3952"/>
                <a:gd name="T13" fmla="*/ 1087 h 3012"/>
                <a:gd name="T14" fmla="*/ 551 w 3952"/>
                <a:gd name="T15" fmla="*/ 1869 h 3012"/>
                <a:gd name="T16" fmla="*/ 3717 w 3952"/>
                <a:gd name="T17" fmla="*/ 3012 h 3012"/>
                <a:gd name="T18" fmla="*/ 3952 w 3952"/>
                <a:gd name="T19" fmla="*/ 2356 h 3012"/>
                <a:gd name="T20" fmla="*/ 780 w 3952"/>
                <a:gd name="T21" fmla="*/ 1245 h 3012"/>
                <a:gd name="T22" fmla="*/ 669 w 3952"/>
                <a:gd name="T23" fmla="*/ 1087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2" h="3012">
                  <a:moveTo>
                    <a:pt x="669" y="1087"/>
                  </a:moveTo>
                  <a:lnTo>
                    <a:pt x="669" y="1087"/>
                  </a:lnTo>
                  <a:cubicBezTo>
                    <a:pt x="669" y="1014"/>
                    <a:pt x="715" y="953"/>
                    <a:pt x="780" y="929"/>
                  </a:cubicBezTo>
                  <a:lnTo>
                    <a:pt x="3435" y="0"/>
                  </a:lnTo>
                  <a:lnTo>
                    <a:pt x="1397" y="0"/>
                  </a:lnTo>
                  <a:lnTo>
                    <a:pt x="551" y="305"/>
                  </a:lnTo>
                  <a:cubicBezTo>
                    <a:pt x="230" y="420"/>
                    <a:pt x="0" y="726"/>
                    <a:pt x="0" y="1087"/>
                  </a:cubicBezTo>
                  <a:cubicBezTo>
                    <a:pt x="0" y="1447"/>
                    <a:pt x="230" y="1754"/>
                    <a:pt x="551" y="1869"/>
                  </a:cubicBezTo>
                  <a:lnTo>
                    <a:pt x="3717" y="3012"/>
                  </a:lnTo>
                  <a:lnTo>
                    <a:pt x="3952" y="2356"/>
                  </a:lnTo>
                  <a:lnTo>
                    <a:pt x="780" y="1245"/>
                  </a:lnTo>
                  <a:cubicBezTo>
                    <a:pt x="715" y="1221"/>
                    <a:pt x="669" y="1159"/>
                    <a:pt x="669" y="10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2933684"/>
            <a:ext cx="5760000" cy="1620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400"/>
              </a:spcAft>
              <a:buNone/>
              <a:defRPr sz="3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 baseline="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Aft>
                <a:spcPts val="1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lnSpc>
                <a:spcPct val="95000"/>
              </a:lnSpc>
              <a:spcBef>
                <a:spcPts val="100"/>
              </a:spcBef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  <a:p>
            <a:pPr lvl="2"/>
            <a:r>
              <a:rPr lang="fr-FR"/>
              <a:t>Date</a:t>
            </a:r>
          </a:p>
          <a:p>
            <a:pPr lvl="3"/>
            <a:r>
              <a:rPr lang="fr-FR"/>
              <a:t>Speaker</a:t>
            </a:r>
          </a:p>
          <a:p>
            <a:pPr lvl="4"/>
            <a:r>
              <a:rPr lang="fr-FR"/>
              <a:t>@Speaker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36000" y="4622518"/>
            <a:ext cx="5760000" cy="360000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Direction de la marque </a:t>
            </a:r>
            <a:br>
              <a:rPr lang="fr-FR"/>
            </a:br>
            <a:r>
              <a:rPr lang="fr-FR"/>
              <a:t>et de la communication groupe</a:t>
            </a:r>
          </a:p>
        </p:txBody>
      </p:sp>
      <p:sp>
        <p:nvSpPr>
          <p:cNvPr id="25" name="Espace réservé du texte 2"/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822000" y="3924000"/>
            <a:ext cx="2322000" cy="1224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baseline="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12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2448000" cy="514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952000" y="341002"/>
            <a:ext cx="5760000" cy="72000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>
              <a:defRPr sz="3000" b="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43999" y="1229475"/>
            <a:ext cx="5868000" cy="3240000"/>
          </a:xfrm>
        </p:spPr>
        <p:txBody>
          <a:bodyPr/>
          <a:lstStyle>
            <a:lvl1pPr marL="108000" indent="-1080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grpSp>
        <p:nvGrpSpPr>
          <p:cNvPr id="21" name="Groupe 20"/>
          <p:cNvGrpSpPr>
            <a:grpSpLocks noChangeAspect="1"/>
          </p:cNvGrpSpPr>
          <p:nvPr userDrawn="1"/>
        </p:nvGrpSpPr>
        <p:grpSpPr bwMode="gray">
          <a:xfrm>
            <a:off x="0" y="2556000"/>
            <a:ext cx="2448000" cy="2092214"/>
            <a:chOff x="858838" y="604838"/>
            <a:chExt cx="2468563" cy="2109788"/>
          </a:xfrm>
          <a:solidFill>
            <a:schemeClr val="bg1">
              <a:alpha val="30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gray">
            <a:xfrm>
              <a:off x="858838" y="604838"/>
              <a:ext cx="388938" cy="2109788"/>
            </a:xfrm>
            <a:custGeom>
              <a:avLst/>
              <a:gdLst>
                <a:gd name="T0" fmla="*/ 0 w 405"/>
                <a:gd name="T1" fmla="*/ 2203 h 2203"/>
                <a:gd name="T2" fmla="*/ 0 w 405"/>
                <a:gd name="T3" fmla="*/ 2203 h 2203"/>
                <a:gd name="T4" fmla="*/ 405 w 405"/>
                <a:gd name="T5" fmla="*/ 2203 h 2203"/>
                <a:gd name="T6" fmla="*/ 405 w 405"/>
                <a:gd name="T7" fmla="*/ 0 h 2203"/>
                <a:gd name="T8" fmla="*/ 0 w 405"/>
                <a:gd name="T9" fmla="*/ 0 h 2203"/>
                <a:gd name="T10" fmla="*/ 0 w 405"/>
                <a:gd name="T11" fmla="*/ 2203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2203">
                  <a:moveTo>
                    <a:pt x="0" y="2203"/>
                  </a:moveTo>
                  <a:lnTo>
                    <a:pt x="0" y="2203"/>
                  </a:lnTo>
                  <a:lnTo>
                    <a:pt x="405" y="2203"/>
                  </a:lnTo>
                  <a:lnTo>
                    <a:pt x="405" y="0"/>
                  </a:lnTo>
                  <a:lnTo>
                    <a:pt x="0" y="0"/>
                  </a:lnTo>
                  <a:lnTo>
                    <a:pt x="0" y="22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gray">
            <a:xfrm>
              <a:off x="1381126" y="622300"/>
              <a:ext cx="1946275" cy="2073275"/>
            </a:xfrm>
            <a:custGeom>
              <a:avLst/>
              <a:gdLst>
                <a:gd name="T0" fmla="*/ 2026 w 2026"/>
                <a:gd name="T1" fmla="*/ 1724 h 2165"/>
                <a:gd name="T2" fmla="*/ 2026 w 2026"/>
                <a:gd name="T3" fmla="*/ 1724 h 2165"/>
                <a:gd name="T4" fmla="*/ 468 w 2026"/>
                <a:gd name="T5" fmla="*/ 1178 h 2165"/>
                <a:gd name="T6" fmla="*/ 402 w 2026"/>
                <a:gd name="T7" fmla="*/ 1083 h 2165"/>
                <a:gd name="T8" fmla="*/ 468 w 2026"/>
                <a:gd name="T9" fmla="*/ 988 h 2165"/>
                <a:gd name="T10" fmla="*/ 2026 w 2026"/>
                <a:gd name="T11" fmla="*/ 442 h 2165"/>
                <a:gd name="T12" fmla="*/ 2026 w 2026"/>
                <a:gd name="T13" fmla="*/ 0 h 2165"/>
                <a:gd name="T14" fmla="*/ 331 w 2026"/>
                <a:gd name="T15" fmla="*/ 613 h 2165"/>
                <a:gd name="T16" fmla="*/ 0 w 2026"/>
                <a:gd name="T17" fmla="*/ 1083 h 2165"/>
                <a:gd name="T18" fmla="*/ 331 w 2026"/>
                <a:gd name="T19" fmla="*/ 1553 h 2165"/>
                <a:gd name="T20" fmla="*/ 2026 w 2026"/>
                <a:gd name="T21" fmla="*/ 2165 h 2165"/>
                <a:gd name="T22" fmla="*/ 2026 w 2026"/>
                <a:gd name="T23" fmla="*/ 1724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6" h="2165">
                  <a:moveTo>
                    <a:pt x="2026" y="1724"/>
                  </a:moveTo>
                  <a:lnTo>
                    <a:pt x="2026" y="1724"/>
                  </a:lnTo>
                  <a:lnTo>
                    <a:pt x="468" y="1178"/>
                  </a:lnTo>
                  <a:cubicBezTo>
                    <a:pt x="429" y="1164"/>
                    <a:pt x="402" y="1126"/>
                    <a:pt x="402" y="1083"/>
                  </a:cubicBezTo>
                  <a:cubicBezTo>
                    <a:pt x="402" y="1039"/>
                    <a:pt x="429" y="1002"/>
                    <a:pt x="468" y="988"/>
                  </a:cubicBezTo>
                  <a:lnTo>
                    <a:pt x="2026" y="442"/>
                  </a:lnTo>
                  <a:lnTo>
                    <a:pt x="2026" y="0"/>
                  </a:lnTo>
                  <a:lnTo>
                    <a:pt x="331" y="613"/>
                  </a:lnTo>
                  <a:cubicBezTo>
                    <a:pt x="138" y="682"/>
                    <a:pt x="0" y="866"/>
                    <a:pt x="0" y="1083"/>
                  </a:cubicBezTo>
                  <a:cubicBezTo>
                    <a:pt x="0" y="1299"/>
                    <a:pt x="138" y="1483"/>
                    <a:pt x="331" y="1553"/>
                  </a:cubicBezTo>
                  <a:lnTo>
                    <a:pt x="2026" y="2165"/>
                  </a:lnTo>
                  <a:lnTo>
                    <a:pt x="2026" y="17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234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5918200" y="-3175"/>
            <a:ext cx="3238500" cy="2717800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1723762"/>
            <a:ext cx="6120000" cy="3204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#0</a:t>
            </a:r>
          </a:p>
          <a:p>
            <a:pPr lvl="1"/>
            <a:r>
              <a:rPr lang="fr-FR"/>
              <a:t>Titre</a:t>
            </a:r>
          </a:p>
          <a:p>
            <a:pPr lvl="2"/>
            <a:r>
              <a:rPr lang="fr-FR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9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rgbClr val="005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5918200" y="-3175"/>
            <a:ext cx="3238500" cy="2717800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1723762"/>
            <a:ext cx="6120000" cy="3204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#0</a:t>
            </a:r>
          </a:p>
          <a:p>
            <a:pPr lvl="1"/>
            <a:r>
              <a:rPr lang="fr-FR"/>
              <a:t>Titre</a:t>
            </a:r>
          </a:p>
          <a:p>
            <a:pPr lvl="2"/>
            <a:r>
              <a:rPr lang="fr-FR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rgbClr val="0A4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gray">
          <a:xfrm>
            <a:off x="7020000" y="0"/>
            <a:ext cx="2124000" cy="2592000"/>
          </a:xfrm>
          <a:custGeom>
            <a:avLst/>
            <a:gdLst>
              <a:gd name="T0" fmla="*/ 2229 w 2229"/>
              <a:gd name="T1" fmla="*/ 2151 h 2721"/>
              <a:gd name="T2" fmla="*/ 2229 w 2229"/>
              <a:gd name="T3" fmla="*/ 2151 h 2721"/>
              <a:gd name="T4" fmla="*/ 2146 w 2229"/>
              <a:gd name="T5" fmla="*/ 2162 h 2721"/>
              <a:gd name="T6" fmla="*/ 878 w 2229"/>
              <a:gd name="T7" fmla="*/ 2162 h 2721"/>
              <a:gd name="T8" fmla="*/ 556 w 2229"/>
              <a:gd name="T9" fmla="*/ 1839 h 2721"/>
              <a:gd name="T10" fmla="*/ 556 w 2229"/>
              <a:gd name="T11" fmla="*/ 0 h 2721"/>
              <a:gd name="T12" fmla="*/ 0 w 2229"/>
              <a:gd name="T13" fmla="*/ 0 h 2721"/>
              <a:gd name="T14" fmla="*/ 0 w 2229"/>
              <a:gd name="T15" fmla="*/ 1839 h 2721"/>
              <a:gd name="T16" fmla="*/ 878 w 2229"/>
              <a:gd name="T17" fmla="*/ 2721 h 2721"/>
              <a:gd name="T18" fmla="*/ 2146 w 2229"/>
              <a:gd name="T19" fmla="*/ 2721 h 2721"/>
              <a:gd name="T20" fmla="*/ 2229 w 2229"/>
              <a:gd name="T21" fmla="*/ 2717 h 2721"/>
              <a:gd name="T22" fmla="*/ 2229 w 2229"/>
              <a:gd name="T23" fmla="*/ 2151 h 2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29" h="2721">
                <a:moveTo>
                  <a:pt x="2229" y="2151"/>
                </a:moveTo>
                <a:lnTo>
                  <a:pt x="2229" y="2151"/>
                </a:lnTo>
                <a:cubicBezTo>
                  <a:pt x="2203" y="2158"/>
                  <a:pt x="2175" y="2162"/>
                  <a:pt x="2146" y="2162"/>
                </a:cubicBezTo>
                <a:lnTo>
                  <a:pt x="878" y="2162"/>
                </a:lnTo>
                <a:cubicBezTo>
                  <a:pt x="700" y="2162"/>
                  <a:pt x="556" y="2018"/>
                  <a:pt x="556" y="1839"/>
                </a:cubicBezTo>
                <a:lnTo>
                  <a:pt x="556" y="0"/>
                </a:lnTo>
                <a:lnTo>
                  <a:pt x="0" y="0"/>
                </a:lnTo>
                <a:lnTo>
                  <a:pt x="0" y="1839"/>
                </a:lnTo>
                <a:cubicBezTo>
                  <a:pt x="0" y="2326"/>
                  <a:pt x="393" y="2721"/>
                  <a:pt x="878" y="2721"/>
                </a:cubicBezTo>
                <a:lnTo>
                  <a:pt x="2146" y="2721"/>
                </a:lnTo>
                <a:cubicBezTo>
                  <a:pt x="2174" y="2721"/>
                  <a:pt x="2202" y="2719"/>
                  <a:pt x="2229" y="2717"/>
                </a:cubicBezTo>
                <a:lnTo>
                  <a:pt x="2229" y="2151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1723762"/>
            <a:ext cx="6120000" cy="3204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#0</a:t>
            </a:r>
          </a:p>
          <a:p>
            <a:pPr lvl="1"/>
            <a:r>
              <a:rPr lang="fr-FR"/>
              <a:t>Titre</a:t>
            </a:r>
          </a:p>
          <a:p>
            <a:pPr lvl="2"/>
            <a:r>
              <a:rPr lang="fr-FR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5918200" y="-3175"/>
            <a:ext cx="3238500" cy="2717800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783500"/>
            <a:ext cx="360000" cy="360000"/>
          </a:xfrm>
        </p:spPr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783500"/>
            <a:ext cx="360000" cy="360000"/>
          </a:xfrm>
        </p:spPr>
        <p:txBody>
          <a:bodyPr/>
          <a:lstStyle>
            <a:lvl1pPr algn="ctr">
              <a:defRPr sz="5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360000" cy="36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6000" y="1723762"/>
            <a:ext cx="6120000" cy="3204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#0</a:t>
            </a:r>
          </a:p>
          <a:p>
            <a:pPr lvl="1"/>
            <a:r>
              <a:rPr lang="fr-FR"/>
              <a:t>Titre</a:t>
            </a:r>
          </a:p>
          <a:p>
            <a:pPr lvl="2"/>
            <a:r>
              <a:rPr lang="fr-FR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949" y="4063500"/>
            <a:ext cx="1803051" cy="108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0824" y="951"/>
            <a:ext cx="8640764" cy="776772"/>
          </a:xfrm>
          <a:custGeom>
            <a:avLst/>
            <a:gdLst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0 w 8640764"/>
              <a:gd name="connsiteY2" fmla="*/ 8 h 776772"/>
              <a:gd name="connsiteX3" fmla="*/ 8640764 w 8640764"/>
              <a:gd name="connsiteY3" fmla="*/ 0 h 776772"/>
              <a:gd name="connsiteX4" fmla="*/ 8640764 w 8640764"/>
              <a:gd name="connsiteY4" fmla="*/ 776772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0 w 8640764"/>
              <a:gd name="connsiteY2" fmla="*/ 8 h 776772"/>
              <a:gd name="connsiteX3" fmla="*/ 8640764 w 8640764"/>
              <a:gd name="connsiteY3" fmla="*/ 0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0 w 8640764"/>
              <a:gd name="connsiteY2" fmla="*/ 8 h 776772"/>
              <a:gd name="connsiteX3" fmla="*/ 8640764 w 8640764"/>
              <a:gd name="connsiteY3" fmla="*/ 0 h 776772"/>
              <a:gd name="connsiteX4" fmla="*/ 8640764 w 8640764"/>
              <a:gd name="connsiteY4" fmla="*/ 776772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8640764 w 8640764"/>
              <a:gd name="connsiteY2" fmla="*/ 0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0 w 8640764"/>
              <a:gd name="connsiteY2" fmla="*/ 8 h 776772"/>
              <a:gd name="connsiteX3" fmla="*/ 8640764 w 8640764"/>
              <a:gd name="connsiteY3" fmla="*/ 0 h 776772"/>
              <a:gd name="connsiteX4" fmla="*/ 8640764 w 8640764"/>
              <a:gd name="connsiteY4" fmla="*/ 776772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40764" h="776772" stroke="0" extrusionOk="0">
                <a:moveTo>
                  <a:pt x="8640764" y="776772"/>
                </a:moveTo>
                <a:lnTo>
                  <a:pt x="0" y="776764"/>
                </a:lnTo>
                <a:lnTo>
                  <a:pt x="0" y="8"/>
                </a:lnTo>
                <a:cubicBezTo>
                  <a:pt x="0" y="4"/>
                  <a:pt x="3868602" y="0"/>
                  <a:pt x="8640764" y="0"/>
                </a:cubicBezTo>
                <a:lnTo>
                  <a:pt x="8640764" y="776772"/>
                </a:lnTo>
                <a:close/>
              </a:path>
              <a:path w="8640764" h="776772" fill="none">
                <a:moveTo>
                  <a:pt x="8640764" y="776772"/>
                </a:moveTo>
                <a:lnTo>
                  <a:pt x="0" y="776764"/>
                </a:lnTo>
              </a:path>
            </a:pathLst>
          </a:custGeom>
          <a:ln w="12700">
            <a:solidFill>
              <a:schemeClr val="tx2"/>
            </a:solidFill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1520" y="1230976"/>
            <a:ext cx="8640000" cy="3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783500"/>
            <a:ext cx="180000" cy="36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4681512"/>
            <a:ext cx="6480000" cy="46103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52000" y="4680000"/>
            <a:ext cx="360000" cy="4608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40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  <p:sldLayoutId id="2147483867" r:id="rId28"/>
    <p:sldLayoutId id="2147483869" r:id="rId29"/>
    <p:sldLayoutId id="2147483868" r:id="rId30"/>
    <p:sldLayoutId id="2147483852" r:id="rId31"/>
    <p:sldLayoutId id="2147483870" r:id="rId3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¤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20000"/>
        <a:buFont typeface="Arial" panose="020B0604020202020204" pitchFamily="34" charset="0"/>
        <a:buChar char="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80000"/>
        <a:buFont typeface="Wingdings" panose="05000000000000000000" pitchFamily="2" charset="2"/>
        <a:buChar char="¡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00000"/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4800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00000"/>
        <a:buFontTx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43C32198-565D-44D8-AA52-0403DC252D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3556"/>
            <a:ext cx="9144000" cy="5143500"/>
          </a:xfr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00" y="1620123"/>
            <a:ext cx="3672000" cy="1431706"/>
          </a:xfrm>
        </p:spPr>
        <p:txBody>
          <a:bodyPr/>
          <a:lstStyle/>
          <a:p>
            <a:r>
              <a:rPr lang="en-GB" b="0" i="0" u="none" baseline="0" dirty="0"/>
              <a:t>Revenue &amp; Ridership Project</a:t>
            </a:r>
            <a:r>
              <a:rPr lang="en-GB" dirty="0">
                <a:cs typeface="Arial"/>
              </a:rPr>
              <a:t> Update</a:t>
            </a:r>
            <a:endParaRPr lang="en-GB" b="0" i="0" u="none" baseline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6822000" y="3941071"/>
            <a:ext cx="2322000" cy="1224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DE12-9292-42DF-8B08-79116139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Fare is Fair and Ticketless Travel contacts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35A3E-B22D-42AB-9617-7C4032C6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DBC46-0AED-4DEB-B1C3-AC2F7219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10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3D403-96F9-4ABC-A74A-0AD01BEF0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/>
              <a:t>Whenever ticket checks start at a new station there is an initial spike in customer complaints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That spike subsides within 6-8 weeks of the start of checks as most customers become used to the checks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There is a steady volume of customer contacts around ticketless travel -  these normally reflect complaints about other passengers, perceived opportunities for evasion </a:t>
            </a:r>
            <a:r>
              <a:rPr lang="en-US" sz="1400" dirty="0" err="1"/>
              <a:t>etc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Every complaint is reviewed to determine whether process changes are needed resulting in some changes to checks at North Station and Back Bay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1FEC9BC-5F84-488A-BF2B-BEEA451241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90" r="590"/>
          <a:stretch>
            <a:fillRect/>
          </a:stretch>
        </p:blipFill>
        <p:spPr>
          <a:prstGeom prst="rect">
            <a:avLst/>
          </a:prstGeom>
          <a:ln>
            <a:solidFill>
              <a:srgbClr val="0A4146"/>
            </a:solidFill>
          </a:ln>
        </p:spPr>
      </p:pic>
    </p:spTree>
    <p:extLst>
      <p:ext uri="{BB962C8B-B14F-4D97-AF65-F5344CB8AC3E}">
        <p14:creationId xmlns:p14="http://schemas.microsoft.com/office/powerpoint/2010/main" val="295159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F2D1A-5391-4FB8-A47B-24A0B7E8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M-Ticket Purchases Back Bay and North Station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A075E-C953-4A12-A7D8-8D1B5366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4B8B1-87A9-4147-A121-697E2394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11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34D210-91A6-4622-8D38-30F8BBAE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/>
              <a:t>Fare is Fair checks expected to result in customers without tickets purchasing from M-Ticket, Ticket Offices and FVMs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M-Ticket data captures the origin station a customer selects giving an indication of where they started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Fare is Fair checks are PM peak only so would expect to see more purchases from Back Bay and North Station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Important to understand ticketless travel is hard to track exactly and there are many potential  indicators of success, but so far the checks are working as expected</a:t>
            </a:r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C660E76-592A-47E2-B260-D377134F9A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6" r="536"/>
          <a:stretch>
            <a:fillRect/>
          </a:stretch>
        </p:blipFill>
        <p:spPr>
          <a:prstGeom prst="rect">
            <a:avLst/>
          </a:prstGeom>
          <a:ln>
            <a:solidFill>
              <a:srgbClr val="0A4146"/>
            </a:solidFill>
          </a:ln>
        </p:spPr>
      </p:pic>
    </p:spTree>
    <p:extLst>
      <p:ext uri="{BB962C8B-B14F-4D97-AF65-F5344CB8AC3E}">
        <p14:creationId xmlns:p14="http://schemas.microsoft.com/office/powerpoint/2010/main" val="186734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4126-297B-431C-96CA-F8F56874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Planning &amp; Installing Automatic Gates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793F8-8AC2-4917-8501-A51B61D9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20076-6A69-4A96-B200-2CE7F79B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12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A63BF9-1C52-481A-A25E-71F972D04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4" y="1079345"/>
            <a:ext cx="4068000" cy="3529309"/>
          </a:xfrm>
        </p:spPr>
        <p:txBody>
          <a:bodyPr/>
          <a:lstStyle/>
          <a:p>
            <a:pPr marL="5016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cs typeface="Arial"/>
              </a:rPr>
              <a:t>Initial scoping and option selection for gate locations:</a:t>
            </a:r>
          </a:p>
          <a:p>
            <a:pPr marL="647800" lvl="2" indent="-215900">
              <a:buFont typeface="Courier New" panose="02070309020205020404" pitchFamily="49" charset="0"/>
              <a:buChar char="o"/>
            </a:pPr>
            <a:r>
              <a:rPr lang="en-US" sz="1200" dirty="0">
                <a:cs typeface="Arial"/>
              </a:rPr>
              <a:t>Multiple configurations reviewed for buildability, efficiency, overall experience </a:t>
            </a:r>
          </a:p>
          <a:p>
            <a:pPr marL="647800" lvl="2" indent="-215900">
              <a:buFont typeface="Courier New" panose="02070309020205020404" pitchFamily="49" charset="0"/>
              <a:buChar char="o"/>
            </a:pPr>
            <a:r>
              <a:rPr lang="en-US" sz="1200" dirty="0">
                <a:cs typeface="Arial"/>
              </a:rPr>
              <a:t>Engaged internal CS, ADA, Safety and Engineering teams to review options</a:t>
            </a:r>
          </a:p>
          <a:p>
            <a:pPr marL="5016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cs typeface="Arial"/>
              </a:rPr>
              <a:t>Pedestrian flow modelling</a:t>
            </a:r>
          </a:p>
          <a:p>
            <a:pPr marL="647800" lvl="2" indent="-215900">
              <a:buFont typeface="Courier New" panose="02070309020205020404" pitchFamily="49" charset="0"/>
              <a:buChar char="o"/>
            </a:pPr>
            <a:r>
              <a:rPr lang="en-US" sz="1200" dirty="0">
                <a:cs typeface="Arial"/>
              </a:rPr>
              <a:t>emphasis on getting the best options for customers and finding the most efficient configuration</a:t>
            </a:r>
          </a:p>
          <a:p>
            <a:pPr marL="5016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cs typeface="Arial"/>
              </a:rPr>
              <a:t>Code analysis</a:t>
            </a:r>
          </a:p>
          <a:p>
            <a:pPr marL="5016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cs typeface="Arial"/>
              </a:rPr>
              <a:t>Stakeholder engagement and approval|</a:t>
            </a:r>
            <a:br>
              <a:rPr lang="en-US" sz="1400" dirty="0">
                <a:cs typeface="Arial"/>
              </a:rPr>
            </a:br>
            <a:endParaRPr lang="en-US" sz="1400" dirty="0">
              <a:cs typeface="Arial"/>
            </a:endParaRPr>
          </a:p>
          <a:p>
            <a:pPr marL="5016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cs typeface="Arial"/>
              </a:rPr>
              <a:t>Follow up presentation July on next steps for initiative </a:t>
            </a:r>
            <a:br>
              <a:rPr lang="en-US" sz="1400" dirty="0">
                <a:cs typeface="Arial"/>
              </a:rPr>
            </a:b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1392BCB-CBC3-4268-AD26-D97BFF37FE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4883" r="1488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9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ADAF-75ED-4711-A0AF-65779342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85016-2CE9-46A0-8384-184D912D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136FE-F4C7-4261-82A1-7653371C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2</a:t>
            </a:fld>
            <a:endParaRPr lang="fr-F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98BC78-67A4-470F-AB27-562291F9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8" y="847517"/>
            <a:ext cx="8640000" cy="3240000"/>
          </a:xfrm>
        </p:spPr>
        <p:txBody>
          <a:bodyPr/>
          <a:lstStyle/>
          <a:p>
            <a:pPr marL="215900" indent="-215900"/>
            <a:r>
              <a:rPr lang="en-US" sz="1400" dirty="0">
                <a:cs typeface="Arial"/>
              </a:rPr>
              <a:t>First six months focus on recruitment and setup:</a:t>
            </a:r>
            <a:br>
              <a:rPr lang="en-US" sz="1400" dirty="0">
                <a:cs typeface="Arial"/>
              </a:rPr>
            </a:br>
            <a:endParaRPr lang="en-US" sz="1400" dirty="0">
              <a:cs typeface="Arial"/>
            </a:endParaRPr>
          </a:p>
          <a:p>
            <a:pPr marL="431800" lvl="1" indent="-215900"/>
            <a:r>
              <a:rPr lang="en-US" sz="1400" dirty="0">
                <a:cs typeface="Arial"/>
              </a:rPr>
              <a:t>Recruited four marketing, revenue and retail specialists within Keolis and externally</a:t>
            </a:r>
          </a:p>
          <a:p>
            <a:pPr marL="431800" lvl="1" indent="-215900"/>
            <a:r>
              <a:rPr lang="en-US" sz="1400" dirty="0">
                <a:cs typeface="Arial"/>
              </a:rPr>
              <a:t>Recruited 40 strong ticket verification team </a:t>
            </a:r>
          </a:p>
          <a:p>
            <a:pPr marL="431800" lvl="1" indent="-215900"/>
            <a:r>
              <a:rPr lang="en-US" sz="1400" dirty="0">
                <a:cs typeface="Arial"/>
              </a:rPr>
              <a:t>Developed internal governance processes established overall project team has ~30 managers involved</a:t>
            </a:r>
          </a:p>
          <a:p>
            <a:pPr marL="431800" lvl="1" indent="-215900"/>
            <a:endParaRPr lang="en-US" sz="1400" dirty="0">
              <a:cs typeface="Arial"/>
            </a:endParaRPr>
          </a:p>
          <a:p>
            <a:pPr marL="215900" indent="-215900"/>
            <a:r>
              <a:rPr lang="en-US" sz="1400" dirty="0">
                <a:cs typeface="Arial"/>
              </a:rPr>
              <a:t>Leveraging expertise and support from across the overall Keolis group including:</a:t>
            </a:r>
          </a:p>
          <a:p>
            <a:pPr marL="431900" lvl="1" indent="-215900"/>
            <a:r>
              <a:rPr lang="en-US" sz="1400" dirty="0">
                <a:cs typeface="Arial"/>
              </a:rPr>
              <a:t>France (gate line modeling)</a:t>
            </a:r>
          </a:p>
          <a:p>
            <a:pPr marL="431900" lvl="1" indent="-215900"/>
            <a:r>
              <a:rPr lang="en-US" sz="1400" dirty="0">
                <a:cs typeface="Arial"/>
              </a:rPr>
              <a:t>UK (retail systems and ticketless travel analysis)</a:t>
            </a:r>
          </a:p>
          <a:p>
            <a:pPr marL="431900" lvl="1" indent="-215900"/>
            <a:r>
              <a:rPr lang="en-US" sz="1400" dirty="0">
                <a:cs typeface="Arial"/>
              </a:rPr>
              <a:t>Canada (social media) </a:t>
            </a:r>
          </a:p>
          <a:p>
            <a:pPr marL="431900" lvl="1" indent="-215900"/>
            <a:r>
              <a:rPr lang="en-US" sz="1400" dirty="0">
                <a:cs typeface="Arial"/>
              </a:rPr>
              <a:t>US (data analysis)</a:t>
            </a: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215900" indent="-215900"/>
            <a:r>
              <a:rPr lang="en-US" sz="1400" dirty="0">
                <a:cs typeface="Arial"/>
              </a:rPr>
              <a:t>Driving the importance of revenue management across KCS teams, changing KCS organizational culture and emphasis on revenue</a:t>
            </a:r>
          </a:p>
          <a:p>
            <a:pPr marL="215900" indent="-215900"/>
            <a:endParaRPr lang="en-US" sz="1400" dirty="0">
              <a:cs typeface="Arial"/>
            </a:endParaRPr>
          </a:p>
          <a:p>
            <a:pPr marL="215900" indent="-215900"/>
            <a:r>
              <a:rPr lang="en-US" sz="1400" dirty="0">
                <a:cs typeface="Arial"/>
              </a:rPr>
              <a:t>Using best practice marketing techniques from other industries or other transit systems</a:t>
            </a: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215900" indent="-215900"/>
            <a:r>
              <a:rPr lang="en-US" sz="1400" dirty="0">
                <a:cs typeface="Arial"/>
              </a:rPr>
              <a:t>Moving with pace and flexibility; emphasis on testing an evolving as we deploy the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b="0" i="0" u="none" baseline="0"/>
              <a:t>Date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Name of presentation</a:t>
            </a: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733122C9-A0B9-462F-8757-0847AD287B63}" type="slidenum">
              <a:rPr/>
              <a:pPr algn="l" rtl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6FDA0-E4A7-4DF3-9B29-209308ED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66BAA2-F82B-4389-80BC-FE247D99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Commuter Rail Marketing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83796-1933-4703-9498-F68C251A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C7B62-A2AC-4A74-A795-150D779B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4</a:t>
            </a:fld>
            <a:endParaRPr lang="fr-FR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7AEA62-3172-49BB-B284-7B9CCA52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8" y="951750"/>
            <a:ext cx="8640000" cy="3240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tx2"/>
                </a:solidFill>
              </a:rPr>
              <a:t>Context</a:t>
            </a:r>
          </a:p>
          <a:p>
            <a:pPr marL="215900" indent="-215900">
              <a:spcBef>
                <a:spcPts val="600"/>
              </a:spcBef>
            </a:pPr>
            <a:r>
              <a:rPr lang="en-US" sz="1400" dirty="0"/>
              <a:t>Limited marketing CR outside of core commuter market</a:t>
            </a:r>
            <a:endParaRPr lang="en-US" sz="1400" dirty="0">
              <a:cs typeface="Arial"/>
            </a:endParaRPr>
          </a:p>
          <a:p>
            <a:pPr marL="215900" indent="-215900">
              <a:spcBef>
                <a:spcPts val="600"/>
              </a:spcBef>
            </a:pPr>
            <a:r>
              <a:rPr lang="en-US" sz="1400" dirty="0"/>
              <a:t>Limited data to support segmentation and targeting</a:t>
            </a:r>
            <a:endParaRPr lang="en-US" sz="1400" dirty="0">
              <a:cs typeface="Arial"/>
            </a:endParaRPr>
          </a:p>
          <a:p>
            <a:pPr marL="215900" indent="-215900">
              <a:spcBef>
                <a:spcPts val="600"/>
              </a:spcBef>
            </a:pPr>
            <a:r>
              <a:rPr lang="en-US" sz="1400" dirty="0"/>
              <a:t>Relatively low awareness of CR outside core commuter markets</a:t>
            </a:r>
            <a:endParaRPr lang="en-US" sz="1400" dirty="0">
              <a:cs typeface="Arial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tx2"/>
                </a:solidFill>
              </a:rPr>
              <a:t>Objectives </a:t>
            </a:r>
          </a:p>
          <a:p>
            <a:pPr marL="215900" indent="-215900">
              <a:spcBef>
                <a:spcPts val="600"/>
              </a:spcBef>
            </a:pPr>
            <a:r>
              <a:rPr lang="en-US" sz="1400" dirty="0"/>
              <a:t>Identifying markets with high potential / low risk / high lifetime value and achieving buy in from stakeholders </a:t>
            </a:r>
            <a:endParaRPr lang="en-US" sz="1400" dirty="0">
              <a:cs typeface="Arial"/>
            </a:endParaRPr>
          </a:p>
          <a:p>
            <a:pPr marL="215900" indent="-215900">
              <a:spcBef>
                <a:spcPts val="600"/>
              </a:spcBef>
            </a:pPr>
            <a:r>
              <a:rPr lang="en-US" sz="1400" dirty="0"/>
              <a:t>Delivering new creative concepts, u</a:t>
            </a:r>
            <a:r>
              <a:rPr lang="en-US" sz="1400" dirty="0">
                <a:cs typeface="Arial"/>
              </a:rPr>
              <a:t>sing best practice techniques to accurately target potential riders</a:t>
            </a:r>
            <a:endParaRPr lang="en-US" sz="1400" dirty="0"/>
          </a:p>
          <a:p>
            <a:pPr marL="215900" indent="-215900">
              <a:spcBef>
                <a:spcPts val="600"/>
              </a:spcBef>
            </a:pPr>
            <a:r>
              <a:rPr lang="en-US" sz="1400" dirty="0"/>
              <a:t>Building market intelligence to improve targeting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tx2"/>
                </a:solidFill>
              </a:rPr>
              <a:t>Initial activities</a:t>
            </a:r>
          </a:p>
          <a:p>
            <a:pPr marL="215900" indent="-215900">
              <a:spcBef>
                <a:spcPts val="600"/>
              </a:spcBef>
            </a:pPr>
            <a:r>
              <a:rPr lang="en-US" sz="1400" dirty="0"/>
              <a:t>Leisure campaign launch late March with media continuing through the year</a:t>
            </a:r>
          </a:p>
          <a:p>
            <a:pPr marL="215900" indent="-215900">
              <a:spcBef>
                <a:spcPts val="600"/>
              </a:spcBef>
            </a:pPr>
            <a:r>
              <a:rPr lang="en-US" sz="1400" dirty="0"/>
              <a:t>Reverse commuter activity phased in through May and June and then continuing as a rolling campaign</a:t>
            </a:r>
          </a:p>
          <a:p>
            <a:pPr marL="215900" indent="-215900">
              <a:spcBef>
                <a:spcPts val="600"/>
              </a:spcBef>
            </a:pPr>
            <a:r>
              <a:rPr lang="en-US" sz="1400" dirty="0">
                <a:cs typeface="Arial"/>
              </a:rPr>
              <a:t>Developed additional Summer $10 Weekends concept as part of joint promotion between MBTA/Keolis</a:t>
            </a:r>
          </a:p>
          <a:p>
            <a:pPr marL="215900" indent="-215900">
              <a:spcBef>
                <a:spcPts val="600"/>
              </a:spcBef>
            </a:pPr>
            <a:endParaRPr lang="en-US" sz="1600" dirty="0">
              <a:cs typeface="Arial"/>
            </a:endParaRPr>
          </a:p>
          <a:p>
            <a:pPr marL="215900" indent="-215900">
              <a:spcBef>
                <a:spcPts val="600"/>
              </a:spcBef>
            </a:pPr>
            <a:endParaRPr lang="en-US" sz="1600" dirty="0">
              <a:cs typeface="Arial"/>
            </a:endParaRPr>
          </a:p>
          <a:p>
            <a:pPr marL="215900" indent="-215900">
              <a:spcBef>
                <a:spcPts val="600"/>
              </a:spcBef>
            </a:pPr>
            <a:endParaRPr lang="en-US" sz="1600" dirty="0">
              <a:cs typeface="Arial"/>
            </a:endParaRPr>
          </a:p>
          <a:p>
            <a:pPr marL="215900" indent="-215900">
              <a:spcBef>
                <a:spcPts val="600"/>
              </a:spcBef>
            </a:pP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79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A755-87A0-43FD-AB30-523502D1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creative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E7FB7-6ACF-420F-9EA2-954210D8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DA288-8573-45CE-BDE2-C292AB4E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5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78546B-6377-4749-9FA9-6276D037A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00" y="3439562"/>
            <a:ext cx="4277259" cy="124507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4A335-EA90-44E6-BDD4-FD9FDC88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71" y="844820"/>
            <a:ext cx="3780516" cy="2527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E76D36-4A05-4031-BD0A-B6DCF4DF58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62" y="844820"/>
            <a:ext cx="3631442" cy="1800779"/>
          </a:xfrm>
          <a:prstGeom prst="rect">
            <a:avLst/>
          </a:prstGeom>
        </p:spPr>
      </p:pic>
      <p:pic>
        <p:nvPicPr>
          <p:cNvPr id="12" name="Picture 3" descr="image003">
            <a:extLst>
              <a:ext uri="{FF2B5EF4-FFF2-40B4-BE49-F238E27FC236}">
                <a16:creationId xmlns:a16="http://schemas.microsoft.com/office/drawing/2014/main" id="{C476A2F5-0345-4C1E-81A9-3268C7FE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63" y="2710430"/>
            <a:ext cx="3631442" cy="19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5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878B6-A315-4766-B38D-42C723C3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creative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D330-DE62-4760-B1AC-3ED73E7C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57C1E-D84D-41CC-A6CA-125B616F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6</a:t>
            </a:fld>
            <a:endParaRPr lang="fr-FR"/>
          </a:p>
        </p:txBody>
      </p:sp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2CB5E8-B5CC-4D06-B3E2-560C0005C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5"/>
          <a:stretch/>
        </p:blipFill>
        <p:spPr>
          <a:xfrm>
            <a:off x="150462" y="3682140"/>
            <a:ext cx="1449180" cy="1378533"/>
          </a:xfrm>
          <a:prstGeom prst="rect">
            <a:avLst/>
          </a:prstGeom>
        </p:spPr>
      </p:pic>
      <p:pic>
        <p:nvPicPr>
          <p:cNvPr id="18" name="Picture 18" descr="A picture containing grass, sport, athletic game&#10;&#10;Description generated with very high confidence">
            <a:extLst>
              <a:ext uri="{FF2B5EF4-FFF2-40B4-BE49-F238E27FC236}">
                <a16:creationId xmlns:a16="http://schemas.microsoft.com/office/drawing/2014/main" id="{ED2503ED-8BBC-4C70-987D-A8C098DFDA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"/>
          <a:stretch/>
        </p:blipFill>
        <p:spPr>
          <a:xfrm>
            <a:off x="1946969" y="3682141"/>
            <a:ext cx="1516514" cy="1369340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F291FBB-2FC0-43BB-99C1-E2A37C48D9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29" y="1163503"/>
            <a:ext cx="648211" cy="2458098"/>
          </a:xfrm>
          <a:prstGeom prst="rect">
            <a:avLst/>
          </a:prstGeom>
        </p:spPr>
      </p:pic>
      <p:pic>
        <p:nvPicPr>
          <p:cNvPr id="22" name="Picture 2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700C39E-654D-49D9-B3F2-7494861772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16" y="1158740"/>
            <a:ext cx="660357" cy="2467623"/>
          </a:xfrm>
          <a:prstGeom prst="rect">
            <a:avLst/>
          </a:prstGeom>
        </p:spPr>
      </p:pic>
      <p:pic>
        <p:nvPicPr>
          <p:cNvPr id="24" name="Picture 24" descr="A sign on the side of a building&#10;&#10;Description generated with high confidence">
            <a:extLst>
              <a:ext uri="{FF2B5EF4-FFF2-40B4-BE49-F238E27FC236}">
                <a16:creationId xmlns:a16="http://schemas.microsoft.com/office/drawing/2014/main" id="{51B81FEC-D2CC-42EE-9B33-F327CE3062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572" y="1153817"/>
            <a:ext cx="669073" cy="2458098"/>
          </a:xfrm>
          <a:prstGeom prst="rect">
            <a:avLst/>
          </a:prstGeom>
        </p:spPr>
      </p:pic>
      <p:pic>
        <p:nvPicPr>
          <p:cNvPr id="26" name="Picture 26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92177A47-9C4F-4EAF-A748-0D4F7356E5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80" y="1163503"/>
            <a:ext cx="645588" cy="2458098"/>
          </a:xfrm>
          <a:prstGeom prst="rect">
            <a:avLst/>
          </a:prstGeom>
        </p:spPr>
      </p:pic>
      <p:pic>
        <p:nvPicPr>
          <p:cNvPr id="28" name="Picture 2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E55790-DEFE-42C4-A4E9-0C89AE4281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197" y="1172331"/>
            <a:ext cx="1907469" cy="1597721"/>
          </a:xfrm>
          <a:prstGeom prst="rect">
            <a:avLst/>
          </a:prstGeom>
        </p:spPr>
      </p:pic>
      <p:pic>
        <p:nvPicPr>
          <p:cNvPr id="30" name="Picture 30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id="{A573BC80-C64D-482E-AAE0-74DA870A8E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095" y="1176643"/>
            <a:ext cx="1929539" cy="1589096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AFA6DA0E-19A4-4426-92E3-AB9B92BC09B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197" y="2922895"/>
            <a:ext cx="5106691" cy="634438"/>
          </a:xfrm>
          <a:prstGeom prst="rect">
            <a:avLst/>
          </a:prstGeom>
        </p:spPr>
      </p:pic>
      <p:pic>
        <p:nvPicPr>
          <p:cNvPr id="34" name="Picture 34" descr="A picture containing person&#10;&#10;Description generated with high confidence">
            <a:extLst>
              <a:ext uri="{FF2B5EF4-FFF2-40B4-BE49-F238E27FC236}">
                <a16:creationId xmlns:a16="http://schemas.microsoft.com/office/drawing/2014/main" id="{EC7671D5-E753-417F-A9BD-73281249414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197" y="3655957"/>
            <a:ext cx="5106691" cy="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 dirty="0"/>
              <a:t>Hand Held Conductor Ticketing Device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b="0" i="0" u="none" baseline="0"/>
              <a:t>Date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574AFD5F-6DEF-4A2F-817E-E096C8435209}" type="slidenum">
              <a:rPr/>
              <a:t>7</a:t>
            </a:fld>
            <a:endParaRPr lang="en-GB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2482" y="897654"/>
            <a:ext cx="3877343" cy="3348192"/>
          </a:xfrm>
        </p:spPr>
        <p:txBody>
          <a:bodyPr/>
          <a:lstStyle/>
          <a:p>
            <a:pPr algn="l" rtl="0"/>
            <a:r>
              <a:rPr lang="en-GB" sz="1400" dirty="0"/>
              <a:t>Keolis has developed a new hand held ticketing device during early 2018</a:t>
            </a:r>
          </a:p>
          <a:p>
            <a:pPr marL="0" indent="0" algn="l" rtl="0">
              <a:buNone/>
            </a:pPr>
            <a:endParaRPr lang="en-GB" sz="1400" dirty="0"/>
          </a:p>
          <a:p>
            <a:r>
              <a:rPr lang="en-GB" sz="1400" dirty="0"/>
              <a:t>Allows on board convenient credit card and debit card purchase</a:t>
            </a:r>
            <a:br>
              <a:rPr lang="en-GB" sz="1400" dirty="0"/>
            </a:br>
            <a:endParaRPr lang="en-GB" sz="1400" dirty="0"/>
          </a:p>
          <a:p>
            <a:pPr algn="l" rtl="0"/>
            <a:r>
              <a:rPr lang="en-GB" sz="1400" b="0" i="0" u="none" baseline="0" dirty="0"/>
              <a:t>Conductors started using live from February 2018 onwards</a:t>
            </a:r>
            <a:br>
              <a:rPr lang="en-GB" sz="1400" b="0" i="0" u="none" baseline="0" dirty="0"/>
            </a:br>
            <a:endParaRPr lang="en-GB" sz="1400" b="0" i="0" u="none" baseline="0" dirty="0"/>
          </a:p>
          <a:p>
            <a:pPr algn="l" rtl="0"/>
            <a:r>
              <a:rPr lang="en-GB" sz="1400" b="0" i="0" u="none" baseline="0" dirty="0"/>
              <a:t>46 conduct</a:t>
            </a:r>
            <a:r>
              <a:rPr lang="en-GB" sz="1400" dirty="0"/>
              <a:t>ors are now using the hand held device </a:t>
            </a:r>
          </a:p>
          <a:p>
            <a:pPr algn="l" rtl="0"/>
            <a:endParaRPr lang="en-GB" sz="1400" dirty="0"/>
          </a:p>
          <a:p>
            <a:pPr algn="l" rtl="0"/>
            <a:r>
              <a:rPr lang="en-GB" sz="1400" dirty="0"/>
              <a:t>Planned roll out is around ~450 devices in use by end of August 2018</a:t>
            </a:r>
            <a:br>
              <a:rPr lang="en-GB" sz="1400" dirty="0"/>
            </a:br>
            <a:endParaRPr lang="en-GB" sz="1400" dirty="0"/>
          </a:p>
          <a:p>
            <a:pPr algn="l" rtl="0"/>
            <a:r>
              <a:rPr lang="en-GB" sz="1400" dirty="0"/>
              <a:t>New conductors are only being issued </a:t>
            </a:r>
            <a:r>
              <a:rPr lang="en-GB" sz="1400" dirty="0" err="1"/>
              <a:t>RailSales</a:t>
            </a:r>
            <a:r>
              <a:rPr lang="en-GB" sz="1400" dirty="0"/>
              <a:t> as we phase out rebates</a:t>
            </a:r>
            <a:br>
              <a:rPr lang="en-GB" sz="1400" dirty="0"/>
            </a:br>
            <a:endParaRPr lang="en-GB" sz="1400" dirty="0"/>
          </a:p>
          <a:p>
            <a:pPr marL="0" indent="0" algn="l" rtl="0">
              <a:buNone/>
            </a:pPr>
            <a:br>
              <a:rPr lang="en-GB" sz="1600" dirty="0"/>
            </a:br>
            <a:endParaRPr lang="en-GB" sz="1600" dirty="0"/>
          </a:p>
          <a:p>
            <a:pPr marL="0" indent="0" algn="l" rtl="0">
              <a:buNone/>
            </a:pPr>
            <a:endParaRPr lang="en-GB" b="0" i="0" u="none" baseline="0" dirty="0"/>
          </a:p>
          <a:p>
            <a:pPr algn="l" rtl="0"/>
            <a:endParaRPr lang="en-GB" b="0" i="0" u="none" baseline="0" dirty="0"/>
          </a:p>
          <a:p>
            <a:pPr algn="l" rtl="0"/>
            <a:endParaRPr lang="en-GB" b="0" i="0" u="none" baseline="0" dirty="0"/>
          </a:p>
          <a:p>
            <a:pPr algn="l" rtl="0"/>
            <a:endParaRPr lang="en-GB" b="0" i="0" u="none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32BE5-3709-4AB4-9FB0-E5767821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34" y="3005534"/>
            <a:ext cx="1140279" cy="2118698"/>
          </a:xfrm>
          <a:prstGeom prst="rect">
            <a:avLst/>
          </a:prstGeom>
        </p:spPr>
      </p:pic>
      <p:pic>
        <p:nvPicPr>
          <p:cNvPr id="11" name="6E5AB06E-6D53-49F3-AAF9-0166D2AE2430" descr="image7.png">
            <a:extLst>
              <a:ext uri="{FF2B5EF4-FFF2-40B4-BE49-F238E27FC236}">
                <a16:creationId xmlns:a16="http://schemas.microsoft.com/office/drawing/2014/main" id="{6B333ED4-F1EA-4F53-BD80-3DDD3700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57" y="19268"/>
            <a:ext cx="1678343" cy="301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0BA4FDC-4B45-4C2E-B562-946E351984D6" descr="image4.png">
            <a:extLst>
              <a:ext uri="{FF2B5EF4-FFF2-40B4-BE49-F238E27FC236}">
                <a16:creationId xmlns:a16="http://schemas.microsoft.com/office/drawing/2014/main" id="{7A5D142A-D50E-40EA-A90F-5127FC1A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40" y="812504"/>
            <a:ext cx="1678342" cy="3017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9095CC4B-FD5E-4BFC-89A6-E4D81BD97DFF" descr="image1.png">
            <a:extLst>
              <a:ext uri="{FF2B5EF4-FFF2-40B4-BE49-F238E27FC236}">
                <a16:creationId xmlns:a16="http://schemas.microsoft.com/office/drawing/2014/main" id="{1E1B3F41-7764-42BE-BF86-5F7F40F7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3" y="1944630"/>
            <a:ext cx="1678342" cy="3017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0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E653E-8818-4FF0-B355-3A528921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Board Commuter Rail Ticket Sales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87758-0DCB-44AD-A1DD-253CEA46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F586-7C9D-42C3-9529-665427E2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8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AB998B-1F22-4EA1-836F-BB242AF717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/>
              <a:t>On board sales have historically been cash only using clipped tickets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On board volumes account for 125,000 tickets a month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The </a:t>
            </a:r>
            <a:r>
              <a:rPr lang="en-US" sz="1400" dirty="0" err="1"/>
              <a:t>RailSales</a:t>
            </a:r>
            <a:r>
              <a:rPr lang="en-US" sz="1400" dirty="0"/>
              <a:t> hand held device allows both cash payment and card payments to be taken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21,000 tickets have been sold by the pilot conductor group so far</a:t>
            </a:r>
          </a:p>
          <a:p>
            <a:endParaRPr lang="en-US" sz="1400" dirty="0"/>
          </a:p>
          <a:p>
            <a:r>
              <a:rPr lang="en-GB" sz="1400" dirty="0"/>
              <a:t>MBTA/Keolis get much better data on origin/destination, number of passengers, time or purchase etc</a:t>
            </a:r>
          </a:p>
          <a:p>
            <a:endParaRPr lang="en-US" sz="14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B5D7AA4-8266-4BA8-AA71-83D9B9C153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536" r="536"/>
          <a:stretch>
            <a:fillRect/>
          </a:stretch>
        </p:blipFill>
        <p:spPr>
          <a:prstGeom prst="rect">
            <a:avLst/>
          </a:prstGeom>
          <a:noFill/>
          <a:ln>
            <a:solidFill>
              <a:srgbClr val="0A4146"/>
            </a:solidFill>
          </a:ln>
        </p:spPr>
      </p:pic>
    </p:spTree>
    <p:extLst>
      <p:ext uri="{BB962C8B-B14F-4D97-AF65-F5344CB8AC3E}">
        <p14:creationId xmlns:p14="http://schemas.microsoft.com/office/powerpoint/2010/main" val="98218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40C8-50B1-4C4D-9624-96A0B276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951"/>
            <a:ext cx="8640764" cy="776772"/>
          </a:xfrm>
        </p:spPr>
        <p:txBody>
          <a:bodyPr/>
          <a:lstStyle/>
          <a:p>
            <a:r>
              <a:rPr lang="en-US" dirty="0">
                <a:cs typeface="Arial"/>
              </a:rPr>
              <a:t>Fare is Fair Checks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CFE92-8048-4217-AD9A-DAF2218B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9D721-EDF6-46A5-BEFF-D339066B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9</a:t>
            </a:fld>
            <a:r>
              <a:rPr lang="fr-FR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07A4B9-3EE0-462E-840F-8701652E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01" y="909507"/>
            <a:ext cx="8640000" cy="3777636"/>
          </a:xfrm>
        </p:spPr>
        <p:txBody>
          <a:bodyPr/>
          <a:lstStyle/>
          <a:p>
            <a:pPr marL="215900" indent="-215900"/>
            <a:r>
              <a:rPr lang="en-GB" sz="1400" dirty="0"/>
              <a:t>Checks involve Ticket Verification Assistants checking tickets before a passenger boards, M-Tickets have to be activated before passengers can board</a:t>
            </a:r>
            <a:br>
              <a:rPr lang="en-GB" sz="1400" dirty="0">
                <a:cs typeface="Arial"/>
              </a:rPr>
            </a:br>
            <a:endParaRPr lang="en-GB" sz="1400" dirty="0">
              <a:cs typeface="Arial"/>
            </a:endParaRPr>
          </a:p>
          <a:p>
            <a:pPr marL="215900" indent="-215900"/>
            <a:r>
              <a:rPr lang="en-GB" sz="1400" dirty="0"/>
              <a:t>Passengers with invalid tickets or no ticket are asked to purchase before boarding </a:t>
            </a:r>
            <a:br>
              <a:rPr lang="en-GB" sz="1400" dirty="0"/>
            </a:br>
            <a:endParaRPr lang="en-GB" sz="1400" dirty="0"/>
          </a:p>
          <a:p>
            <a:pPr marL="215900" indent="-215900"/>
            <a:r>
              <a:rPr lang="en-GB" sz="1400" dirty="0"/>
              <a:t>Passengers also</a:t>
            </a:r>
            <a:r>
              <a:rPr lang="en-GB" sz="1400" b="1" dirty="0"/>
              <a:t> </a:t>
            </a:r>
            <a:r>
              <a:rPr lang="en-GB" sz="1400" dirty="0"/>
              <a:t>have to show a ticket to the conductor on board - checking before boarding and during a journey dramatically reduces potential for certain types of evasion</a:t>
            </a:r>
            <a:br>
              <a:rPr lang="en-GB" sz="1400" dirty="0">
                <a:cs typeface="Arial"/>
              </a:rPr>
            </a:br>
            <a:endParaRPr lang="en-US" sz="1400" dirty="0">
              <a:ea typeface="+mn-lt"/>
              <a:cs typeface="+mn-lt"/>
            </a:endParaRPr>
          </a:p>
          <a:p>
            <a:pPr marL="215900" indent="-215900"/>
            <a:r>
              <a:rPr lang="en-US" sz="1400" dirty="0">
                <a:ea typeface="+mn-lt"/>
                <a:cs typeface="+mn-lt"/>
              </a:rPr>
              <a:t>Strong emphasis on communicating before and during deployment of checks – extensive staff training on ticketing, ADA, customer service, minimizing confrontation</a:t>
            </a:r>
            <a:br>
              <a:rPr lang="en-US" sz="1400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  <a:p>
            <a:pPr marL="215900" indent="-215900"/>
            <a:r>
              <a:rPr lang="en-US" sz="1400" dirty="0">
                <a:ea typeface="+mn-lt"/>
                <a:cs typeface="+mn-lt"/>
              </a:rPr>
              <a:t>Station and on-train announcements at stations for 2 weeks before checks start, leafleting in the week before checks highlighting purpose and process and extra staff and managers in place</a:t>
            </a:r>
          </a:p>
          <a:p>
            <a:pPr marL="215900" indent="-215900"/>
            <a:endParaRPr lang="en-US" sz="1400" dirty="0">
              <a:ea typeface="+mn-lt"/>
              <a:cs typeface="+mn-lt"/>
            </a:endParaRPr>
          </a:p>
          <a:p>
            <a:pPr marL="215900" indent="-215900"/>
            <a:r>
              <a:rPr lang="en-US" sz="1400" dirty="0">
                <a:ea typeface="+mn-lt"/>
                <a:cs typeface="+mn-lt"/>
              </a:rPr>
              <a:t>Follow up meet the manager events at Back Bay, South Station, North Station</a:t>
            </a:r>
          </a:p>
          <a:p>
            <a:pPr marL="215900" indent="-215900"/>
            <a:endParaRPr lang="en-US" sz="1400" dirty="0">
              <a:ea typeface="+mn-lt"/>
              <a:cs typeface="+mn-lt"/>
            </a:endParaRPr>
          </a:p>
          <a:p>
            <a:pPr marL="215900" indent="-215900"/>
            <a:r>
              <a:rPr lang="en-US" sz="1400" dirty="0">
                <a:ea typeface="+mn-lt"/>
                <a:cs typeface="+mn-lt"/>
              </a:rPr>
              <a:t>Regular follow up by HQ managers to check the process is working as planned – weekly reports back from TVA team on progress</a:t>
            </a:r>
          </a:p>
          <a:p>
            <a:pPr marL="0" indent="0">
              <a:buNone/>
            </a:pPr>
            <a:br>
              <a:rPr lang="en-US" sz="1400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  <a:p>
            <a:pPr marL="215900" indent="-215900"/>
            <a:endParaRPr lang="en-US" sz="1400" dirty="0">
              <a:ea typeface="+mn-lt"/>
              <a:cs typeface="+mn-lt"/>
            </a:endParaRPr>
          </a:p>
          <a:p>
            <a:pPr marL="215900" indent="-215900"/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3011180"/>
      </p:ext>
    </p:extLst>
  </p:cSld>
  <p:clrMapOvr>
    <a:masterClrMapping/>
  </p:clrMapOvr>
</p:sld>
</file>

<file path=ppt/theme/theme1.xml><?xml version="1.0" encoding="utf-8"?>
<a:theme xmlns:a="http://schemas.openxmlformats.org/drawingml/2006/main" name="ppt_keolis">
  <a:themeElements>
    <a:clrScheme name="KEOLIS PPT">
      <a:dk1>
        <a:sysClr val="windowText" lastClr="000000"/>
      </a:dk1>
      <a:lt1>
        <a:srgbClr val="FFFFFF"/>
      </a:lt1>
      <a:dk2>
        <a:srgbClr val="00AAC3"/>
      </a:dk2>
      <a:lt2>
        <a:srgbClr val="786E64"/>
      </a:lt2>
      <a:accent1>
        <a:srgbClr val="64B4B4"/>
      </a:accent1>
      <a:accent2>
        <a:srgbClr val="E13C55"/>
      </a:accent2>
      <a:accent3>
        <a:srgbClr val="FFD205"/>
      </a:accent3>
      <a:accent4>
        <a:srgbClr val="FF6919"/>
      </a:accent4>
      <a:accent5>
        <a:srgbClr val="BEBE14"/>
      </a:accent5>
      <a:accent6>
        <a:srgbClr val="AFA09B"/>
      </a:accent6>
      <a:hlink>
        <a:srgbClr val="000000"/>
      </a:hlink>
      <a:folHlink>
        <a:srgbClr val="000000"/>
      </a:folHlink>
    </a:clrScheme>
    <a:fontScheme name="KEO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8B7B9EC50D84686AAAD4098783FD4" ma:contentTypeVersion="2" ma:contentTypeDescription="Create a new document." ma:contentTypeScope="" ma:versionID="a7a82a68beb88968fb935b4545f4b591">
  <xsd:schema xmlns:xsd="http://www.w3.org/2001/XMLSchema" xmlns:xs="http://www.w3.org/2001/XMLSchema" xmlns:p="http://schemas.microsoft.com/office/2006/metadata/properties" xmlns:ns2="abf27a4b-0855-4696-9a36-93e890b511e0" targetNamespace="http://schemas.microsoft.com/office/2006/metadata/properties" ma:root="true" ma:fieldsID="841d737819eae57712bdd14d7b172a8a" ns2:_="">
    <xsd:import namespace="abf27a4b-0855-4696-9a36-93e890b51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27a4b-0855-4696-9a36-93e890b51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F2C63C-8377-4D17-A0D0-47AFD3D95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f27a4b-0855-4696-9a36-93e890b51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B775B-6D04-4B3C-9DD5-79A055BA85F2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6902d9a3-861a-413a-bfb2-485a4ebfc7ea"/>
    <ds:schemaRef ds:uri="f7f4c635-cfba-42ec-b739-4b28338c6d5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7FFF8E-571C-493A-91BE-4F30220FAD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336</Words>
  <Application>Microsoft Macintosh PowerPoint</Application>
  <PresentationFormat>On-screen Show (16:9)</PresentationFormat>
  <Paragraphs>118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Courier New</vt:lpstr>
      <vt:lpstr>Wingdings</vt:lpstr>
      <vt:lpstr>ppt_keolis</vt:lpstr>
      <vt:lpstr>PowerPoint Presentation</vt:lpstr>
      <vt:lpstr>Approach</vt:lpstr>
      <vt:lpstr>PowerPoint Presentation</vt:lpstr>
      <vt:lpstr>Commuter Rail Marketing</vt:lpstr>
      <vt:lpstr>Current creative</vt:lpstr>
      <vt:lpstr>Current creative</vt:lpstr>
      <vt:lpstr>Hand Held Conductor Ticketing Device</vt:lpstr>
      <vt:lpstr>On Board Commuter Rail Ticket Sales</vt:lpstr>
      <vt:lpstr>Fare is Fair Checks</vt:lpstr>
      <vt:lpstr>Fare is Fair and Ticketless Travel contacts</vt:lpstr>
      <vt:lpstr>M-Ticket Purchases Back Bay and North Station</vt:lpstr>
      <vt:lpstr>Next Steps: Planning &amp; Installing Automatic Gates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Siddiqui, Aayesha</cp:lastModifiedBy>
  <cp:revision>46</cp:revision>
  <dcterms:modified xsi:type="dcterms:W3CDTF">2018-06-25T18:31:49Z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0x01010019B8B7B9EC50D84686AAAD4098783FD4</vt:lpwstr>
  </property>
</Properties>
</file>