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webextensions/taskpanes.xml" ContentType="application/vnd.ms-office.webextensiontaskpane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87" r:id="rId2"/>
    <p:sldId id="397" r:id="rId3"/>
    <p:sldId id="405" r:id="rId4"/>
    <p:sldId id="403" r:id="rId5"/>
    <p:sldId id="400" r:id="rId6"/>
    <p:sldId id="389" r:id="rId7"/>
    <p:sldId id="396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20397F-AA0D-4960-9FBC-75AF57A88B3E}">
          <p14:sldIdLst>
            <p14:sldId id="387"/>
            <p14:sldId id="397"/>
            <p14:sldId id="405"/>
            <p14:sldId id="403"/>
            <p14:sldId id="400"/>
            <p14:sldId id="389"/>
            <p14:sldId id="396"/>
          </p14:sldIdLst>
        </p14:section>
        <p14:section name="Other Options" id="{EEAC3D98-1D90-4DA6-8823-371BB4B421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5" userDrawn="1">
          <p15:clr>
            <a:srgbClr val="A4A3A4"/>
          </p15:clr>
        </p15:guide>
        <p15:guide id="2" pos="223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9"/>
    <a:srgbClr val="D27800"/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7" autoAdjust="0"/>
    <p:restoredTop sz="98064" autoAdjust="0"/>
  </p:normalViewPr>
  <p:slideViewPr>
    <p:cSldViewPr>
      <p:cViewPr varScale="1">
        <p:scale>
          <a:sx n="82" d="100"/>
          <a:sy n="82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55"/>
        <p:guide pos="223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238" cy="46513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513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5455"/>
          </a:xfrm>
          <a:prstGeom prst="rect">
            <a:avLst/>
          </a:prstGeom>
        </p:spPr>
        <p:txBody>
          <a:bodyPr vert="horz" lIns="95065" tIns="47531" rIns="95065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65" tIns="47531" rIns="95065" bIns="47531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5" tIns="47531" rIns="95065" bIns="47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7"/>
            <a:ext cx="5618480" cy="4189095"/>
          </a:xfrm>
          <a:prstGeom prst="rect">
            <a:avLst/>
          </a:prstGeom>
        </p:spPr>
        <p:txBody>
          <a:bodyPr vert="horz" lIns="95065" tIns="47531" rIns="95065" bIns="47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3"/>
            <a:ext cx="3043343" cy="465455"/>
          </a:xfrm>
          <a:prstGeom prst="rect">
            <a:avLst/>
          </a:prstGeom>
        </p:spPr>
        <p:txBody>
          <a:bodyPr vert="horz" lIns="95065" tIns="47531" rIns="95065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3"/>
            <a:ext cx="3043343" cy="465455"/>
          </a:xfrm>
          <a:prstGeom prst="rect">
            <a:avLst/>
          </a:prstGeom>
        </p:spPr>
        <p:txBody>
          <a:bodyPr vert="horz" lIns="95065" tIns="47531" rIns="95065" bIns="47531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6/22/2018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11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 userDrawn="1"/>
        </p:nvSpPr>
        <p:spPr>
          <a:xfrm>
            <a:off x="396877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30" dirty="0"/>
          </a:p>
        </p:txBody>
      </p:sp>
      <p:sp>
        <p:nvSpPr>
          <p:cNvPr id="3" name="Rectangle 10"/>
          <p:cNvSpPr/>
          <p:nvPr userDrawn="1"/>
        </p:nvSpPr>
        <p:spPr>
          <a:xfrm>
            <a:off x="327028" y="625476"/>
            <a:ext cx="7673975" cy="234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3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80"/>
            </a:lvl1pPr>
          </a:lstStyle>
          <a:p>
            <a:fld id="{F809FA0C-9138-4409-9FF5-7DACD331B09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7" y="829057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35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93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ile:MBTA.sv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945" y="264085"/>
            <a:ext cx="533539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447679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6/22/2018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5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0"/>
            <a:ext cx="7751547" cy="603286"/>
          </a:xfrm>
        </p:spPr>
        <p:txBody>
          <a:bodyPr/>
          <a:lstStyle/>
          <a:p>
            <a:r>
              <a:rPr lang="en-US" sz="2400" dirty="0"/>
              <a:t>MBTA Contract No. R44PS04 Amendment No. 3</a:t>
            </a:r>
            <a:br>
              <a:rPr lang="en-US" sz="2400" dirty="0"/>
            </a:br>
            <a:r>
              <a:rPr lang="en-US" sz="2200" dirty="0"/>
              <a:t>Red Line Cabot Carhouse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334000"/>
            <a:ext cx="1905000" cy="381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June 25, 2018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4848808"/>
            <a:ext cx="7315200" cy="457200"/>
          </a:xfrm>
        </p:spPr>
        <p:txBody>
          <a:bodyPr/>
          <a:lstStyle/>
          <a:p>
            <a:r>
              <a:rPr lang="en-US" sz="1800" dirty="0"/>
              <a:t>Red Line/Orange Line Improvements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9900" y="1447800"/>
            <a:ext cx="8348663" cy="4689475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800" dirty="0"/>
              <a:t>Today’s board action will allow for </a:t>
            </a:r>
            <a:r>
              <a:rPr lang="en-US" sz="1800" dirty="0">
                <a:solidFill>
                  <a:srgbClr val="000000"/>
                </a:solidFill>
              </a:rPr>
              <a:t>Construction Phase Services to be provided by the Engineer of Record for the Red Line Cabot Carhouse Improvements project.  This i</a:t>
            </a:r>
            <a:r>
              <a:rPr lang="en-US" sz="1800" dirty="0"/>
              <a:t>s in support of the Cabot Yard and Maintenance Facility Improvements Construction Contract under the Red Line/Orange Line Improvements Program to support the acceptance of new Red Line Vehicles. 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r>
              <a:rPr lang="en-US" dirty="0"/>
              <a:t>R44PS04 AM 3: Red Line Cabot Carhouse Improvements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D493B0-53B3-45DF-B61D-ED94CDF6C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r="21875" b="15088"/>
          <a:stretch/>
        </p:blipFill>
        <p:spPr>
          <a:xfrm>
            <a:off x="2209800" y="3792537"/>
            <a:ext cx="45720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0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Line/Orange Line Improvements Program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69356" y="1478042"/>
            <a:ext cx="3262354" cy="732169"/>
            <a:chOff x="5320227" y="1096580"/>
            <a:chExt cx="1452758" cy="991759"/>
          </a:xfrm>
        </p:grpSpPr>
        <p:sp>
          <p:nvSpPr>
            <p:cNvPr id="16" name="Rectangle 15"/>
            <p:cNvSpPr/>
            <p:nvPr/>
          </p:nvSpPr>
          <p:spPr>
            <a:xfrm>
              <a:off x="5334021" y="1096580"/>
              <a:ext cx="1150417" cy="991759"/>
            </a:xfrm>
            <a:prstGeom prst="rect">
              <a:avLst/>
            </a:prstGeom>
            <a:solidFill>
              <a:srgbClr val="F68E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079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81"/>
            <p:cNvSpPr txBox="1">
              <a:spLocks noChangeArrowheads="1"/>
            </p:cNvSpPr>
            <p:nvPr/>
          </p:nvSpPr>
          <p:spPr bwMode="auto">
            <a:xfrm>
              <a:off x="5320227" y="1208101"/>
              <a:ext cx="1452758" cy="79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079">
                <a:defRPr/>
              </a:pPr>
              <a:r>
                <a:rPr lang="en-US" sz="3200" kern="0" dirty="0">
                  <a:solidFill>
                    <a:prstClr val="white"/>
                  </a:solidFill>
                </a:rPr>
                <a:t>Orange Line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05607" y="1471705"/>
            <a:ext cx="2268415" cy="727552"/>
            <a:chOff x="4267325" y="833799"/>
            <a:chExt cx="1010147" cy="985505"/>
          </a:xfrm>
        </p:grpSpPr>
        <p:sp>
          <p:nvSpPr>
            <p:cNvPr id="14" name="Rectangle 13"/>
            <p:cNvSpPr/>
            <p:nvPr/>
          </p:nvSpPr>
          <p:spPr>
            <a:xfrm>
              <a:off x="4267325" y="833799"/>
              <a:ext cx="1010147" cy="985505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079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81"/>
            <p:cNvSpPr txBox="1">
              <a:spLocks noChangeArrowheads="1"/>
            </p:cNvSpPr>
            <p:nvPr/>
          </p:nvSpPr>
          <p:spPr bwMode="auto">
            <a:xfrm>
              <a:off x="4299032" y="942210"/>
              <a:ext cx="918072" cy="79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079">
                <a:defRPr/>
              </a:pPr>
              <a:r>
                <a:rPr lang="en-US" sz="3200" kern="0" dirty="0">
                  <a:solidFill>
                    <a:prstClr val="white"/>
                  </a:solidFill>
                </a:rPr>
                <a:t>Red Line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8009" y="2717322"/>
            <a:ext cx="7104646" cy="684452"/>
            <a:chOff x="382259" y="3443975"/>
            <a:chExt cx="5721927" cy="160119"/>
          </a:xfrm>
        </p:grpSpPr>
        <p:sp>
          <p:nvSpPr>
            <p:cNvPr id="12" name="Rounded Rectangle 11"/>
            <p:cNvSpPr/>
            <p:nvPr/>
          </p:nvSpPr>
          <p:spPr>
            <a:xfrm>
              <a:off x="382259" y="3443975"/>
              <a:ext cx="5721927" cy="160119"/>
            </a:xfrm>
            <a:prstGeom prst="roundRect">
              <a:avLst/>
            </a:prstGeom>
            <a:solidFill>
              <a:srgbClr val="956251">
                <a:hueOff val="13615358"/>
                <a:satOff val="-15991"/>
                <a:lumOff val="6144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2260" y="3447397"/>
              <a:ext cx="5698871" cy="148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6275" tIns="0" rIns="216275" bIns="0" numCol="1" spcCol="1270" anchor="ctr" anchorCtr="0">
              <a:noAutofit/>
            </a:bodyPr>
            <a:lstStyle/>
            <a:p>
              <a:r>
                <a:rPr lang="en-US" dirty="0">
                  <a:solidFill>
                    <a:sysClr val="window" lastClr="FFFFFF"/>
                  </a:solidFill>
                </a:rPr>
                <a:t>NEW VEHICLE PROCUREMENT PROGRAM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37347" y="3591684"/>
            <a:ext cx="7104646" cy="646591"/>
            <a:chOff x="333649" y="4248923"/>
            <a:chExt cx="5721927" cy="151262"/>
          </a:xfrm>
        </p:grpSpPr>
        <p:sp>
          <p:nvSpPr>
            <p:cNvPr id="10" name="Rounded Rectangle 9"/>
            <p:cNvSpPr/>
            <p:nvPr/>
          </p:nvSpPr>
          <p:spPr>
            <a:xfrm>
              <a:off x="333649" y="4248923"/>
              <a:ext cx="5721927" cy="151262"/>
            </a:xfrm>
            <a:prstGeom prst="roundRect">
              <a:avLst/>
            </a:prstGeom>
            <a:solidFill>
              <a:srgbClr val="21A89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56705" y="4251020"/>
              <a:ext cx="5698871" cy="143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6275" tIns="0" rIns="216275" bIns="0" numCol="1" spcCol="1270" anchor="ctr" anchorCtr="0">
              <a:noAutofit/>
            </a:bodyPr>
            <a:lstStyle/>
            <a:p>
              <a:pPr defTabSz="914079">
                <a:defRPr/>
              </a:pPr>
              <a:r>
                <a:rPr lang="en-US" kern="0" dirty="0">
                  <a:solidFill>
                    <a:srgbClr val="FFFFFF"/>
                  </a:solidFill>
                </a:rPr>
                <a:t>INFRASTRUCTURE IMPROVEMENTS PROGRAM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48008" y="5142132"/>
            <a:ext cx="7104646" cy="641049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1130791" y="4417147"/>
            <a:ext cx="7104646" cy="647367"/>
            <a:chOff x="3678925" y="4038600"/>
            <a:chExt cx="5292236" cy="647367"/>
          </a:xfrm>
        </p:grpSpPr>
        <p:sp>
          <p:nvSpPr>
            <p:cNvPr id="18" name="Rounded Rectangle 17"/>
            <p:cNvSpPr/>
            <p:nvPr/>
          </p:nvSpPr>
          <p:spPr>
            <a:xfrm>
              <a:off x="3678925" y="4038600"/>
              <a:ext cx="5292236" cy="64736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714048" y="4074311"/>
              <a:ext cx="5208959" cy="611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6275" tIns="0" rIns="216275" bIns="0" numCol="1" spcCol="1270" anchor="ctr" anchorCtr="0">
              <a:noAutofit/>
            </a:bodyPr>
            <a:lstStyle/>
            <a:p>
              <a:r>
                <a:rPr lang="en-US" dirty="0">
                  <a:solidFill>
                    <a:sysClr val="window" lastClr="FFFFFF"/>
                  </a:solidFill>
                </a:rPr>
                <a:t>SIGNALS UPGRADE PROJECTS</a:t>
              </a:r>
            </a:p>
          </p:txBody>
        </p:sp>
      </p:grpSp>
      <p:sp>
        <p:nvSpPr>
          <p:cNvPr id="21" name="Rounded Rectangle 4"/>
          <p:cNvSpPr/>
          <p:nvPr/>
        </p:nvSpPr>
        <p:spPr>
          <a:xfrm>
            <a:off x="1131844" y="5170071"/>
            <a:ext cx="5270912" cy="634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275" tIns="0" rIns="216275" bIns="0" numCol="1" spcCol="1270" anchor="ctr" anchorCtr="0">
            <a:noAutofit/>
          </a:bodyPr>
          <a:lstStyle/>
          <a:p>
            <a:r>
              <a:rPr lang="en-US" dirty="0">
                <a:solidFill>
                  <a:sysClr val="window" lastClr="FFFFFF"/>
                </a:solidFill>
              </a:rPr>
              <a:t>STATE OF GOOD REPAIR PROJECTS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462116" cy="228600"/>
          </a:xfrm>
        </p:spPr>
        <p:txBody>
          <a:bodyPr/>
          <a:lstStyle/>
          <a:p>
            <a:pPr lvl="0"/>
            <a:r>
              <a:rPr lang="en-US" dirty="0"/>
              <a:t>R44PS04 AM 3: Red Line Cabot Carhouse Improvements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142640-94E7-4B4C-BC22-A3D3822495EF}"/>
              </a:ext>
            </a:extLst>
          </p:cNvPr>
          <p:cNvSpPr/>
          <p:nvPr/>
        </p:nvSpPr>
        <p:spPr>
          <a:xfrm>
            <a:off x="6629400" y="2337611"/>
            <a:ext cx="1981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$1,009.00M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 $470.36M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 $350.95M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 $151.72M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225887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Total $1,982.03M</a:t>
            </a:r>
          </a:p>
        </p:txBody>
      </p:sp>
    </p:spTree>
    <p:extLst>
      <p:ext uri="{BB962C8B-B14F-4D97-AF65-F5344CB8AC3E}">
        <p14:creationId xmlns:p14="http://schemas.microsoft.com/office/powerpoint/2010/main" val="2374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3460DD63-6397-4BD9-A199-57DA6747D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65476"/>
              </p:ext>
            </p:extLst>
          </p:nvPr>
        </p:nvGraphicFramePr>
        <p:xfrm>
          <a:off x="278606" y="4019270"/>
          <a:ext cx="6981825" cy="2932475"/>
        </p:xfrm>
        <a:graphic>
          <a:graphicData uri="http://schemas.openxmlformats.org/drawingml/2006/table">
            <a:tbl>
              <a:tblPr/>
              <a:tblGrid>
                <a:gridCol w="191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6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9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53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Signals Program </a:t>
                      </a:r>
                    </a:p>
                  </a:txBody>
                  <a:tcPr marL="5961" marR="5961" marT="5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Orange Line Signaling and Train Control Systems Upgrade</a:t>
                      </a:r>
                    </a:p>
                  </a:txBody>
                  <a:tcPr marL="3969" marR="3969" marT="39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$72.70 M </a:t>
                      </a:r>
                    </a:p>
                  </a:txBody>
                  <a:tcPr marL="3969" marR="3969" marT="3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7550810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Southwest Corridor Wayside Signal Replacement</a:t>
                      </a:r>
                    </a:p>
                  </a:txBody>
                  <a:tcPr marL="3969" marR="3969" marT="39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$39.34 M </a:t>
                      </a:r>
                    </a:p>
                  </a:txBody>
                  <a:tcPr marL="3969" marR="3969" marT="3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Red Line Signaling and Train Control Systems Upgrade</a:t>
                      </a:r>
                    </a:p>
                  </a:txBody>
                  <a:tcPr marL="3969" marR="3969" marT="39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$77.15 M </a:t>
                      </a:r>
                    </a:p>
                  </a:txBody>
                  <a:tcPr marL="3969" marR="3969" marT="3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Columbia Junction Phase II</a:t>
                      </a:r>
                    </a:p>
                  </a:txBody>
                  <a:tcPr marL="3969" marR="3969" marT="39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$28.94 M </a:t>
                      </a:r>
                    </a:p>
                  </a:txBody>
                  <a:tcPr marL="3969" marR="3969" marT="3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RL/OL Program Level (PM/CM, OR &amp; Project Admin.) 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$36.74 M </a:t>
                      </a:r>
                    </a:p>
                  </a:txBody>
                  <a:tcPr marL="3969" marR="3969" marT="3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Unallocated Contingency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$12.76 M </a:t>
                      </a:r>
                    </a:p>
                  </a:txBody>
                  <a:tcPr marL="3969" marR="3969" marT="3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222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   </a:t>
                      </a:r>
                    </a:p>
                  </a:txBody>
                  <a:tcPr marL="5961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$267.63M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4320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961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$973.03M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1908816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C25D95A6-D651-48A8-AF61-26AC8C3D8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1578"/>
              </p:ext>
            </p:extLst>
          </p:nvPr>
        </p:nvGraphicFramePr>
        <p:xfrm>
          <a:off x="278606" y="1196921"/>
          <a:ext cx="6981825" cy="3424173"/>
        </p:xfrm>
        <a:graphic>
          <a:graphicData uri="http://schemas.openxmlformats.org/drawingml/2006/table">
            <a:tbl>
              <a:tblPr/>
              <a:tblGrid>
                <a:gridCol w="191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6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9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53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986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61" marR="5961" marT="59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Infrastructure Program </a:t>
                      </a:r>
                    </a:p>
                  </a:txBody>
                  <a:tcPr marL="5961" marR="5961" marT="5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Orange Line Test Track</a:t>
                      </a:r>
                    </a:p>
                  </a:txBody>
                  <a:tcPr marL="53653" marR="5961" marT="59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$7.80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7550810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Wellington Yard Expansion - Tracks 33 to 38 </a:t>
                      </a:r>
                    </a:p>
                  </a:txBody>
                  <a:tcPr marL="53653" marR="5961" marT="59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$22.37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Wellington Maintenance Facility </a:t>
                      </a:r>
                    </a:p>
                  </a:txBody>
                  <a:tcPr marL="53653" marR="5961" marT="59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$86.89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Wellington Yard Rebuild &amp; Signal Upgrades</a:t>
                      </a:r>
                    </a:p>
                  </a:txBody>
                  <a:tcPr marL="53653" marR="5961" marT="59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$148.92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 Line Test Track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$25.40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Cabot Yard &amp; Maintenance Facility Improvements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$290.52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Signal Systems RL Enhancements 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$3.40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RL/OL Program Level (PM/CM, OR &amp; Project Admin.) 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$71.34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Unallocated Contingency</a:t>
                      </a:r>
                    </a:p>
                  </a:txBody>
                  <a:tcPr marL="53653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$48.76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88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   </a:t>
                      </a:r>
                    </a:p>
                  </a:txBody>
                  <a:tcPr marL="5961" marR="5961" marT="59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$705.40 M </a:t>
                      </a:r>
                    </a:p>
                  </a:txBody>
                  <a:tcPr marL="5961" marR="5961" marT="5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61" marR="5961" marT="5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R44PS04 AM 3: Red Line Cabot Carhouse Improvements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06931D8F-2A4C-4070-A890-97A74262B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62224"/>
              </p:ext>
            </p:extLst>
          </p:nvPr>
        </p:nvGraphicFramePr>
        <p:xfrm>
          <a:off x="7174671" y="1114802"/>
          <a:ext cx="1429460" cy="3492848"/>
        </p:xfrm>
        <a:graphic>
          <a:graphicData uri="http://schemas.openxmlformats.org/drawingml/2006/table">
            <a:tbl>
              <a:tblPr/>
              <a:tblGrid>
                <a:gridCol w="1429460">
                  <a:extLst>
                    <a:ext uri="{9D8B030D-6E8A-4147-A177-3AD203B41FA5}">
                      <a16:colId xmlns="" xmlns:a16="http://schemas.microsoft.com/office/drawing/2014/main" val="834281821"/>
                    </a:ext>
                  </a:extLst>
                </a:gridCol>
              </a:tblGrid>
              <a:tr h="9906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Anticipated</a:t>
                      </a:r>
                      <a:r>
                        <a:rPr lang="en-US" sz="1300" b="1" i="0" u="none" strike="noStrike" baseline="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Construction Advertisement  Date</a:t>
                      </a:r>
                      <a:endParaRPr lang="en-US" sz="13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94700400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Mar. 2017</a:t>
                      </a: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9447367"/>
                  </a:ext>
                </a:extLst>
              </a:tr>
              <a:tr h="218138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Oct. 2016</a:t>
                      </a: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7951250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Mar. 2017</a:t>
                      </a: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2515434"/>
                  </a:ext>
                </a:extLst>
              </a:tr>
              <a:tr h="224484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Feb.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696506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Aug. 2017</a:t>
                      </a: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1841616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Apr. 2018</a:t>
                      </a: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885522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Dec. 2017</a:t>
                      </a: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01760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4255751"/>
                  </a:ext>
                </a:extLst>
              </a:tr>
              <a:tr h="248902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7035780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8525729"/>
                  </a:ext>
                </a:extLst>
              </a:tr>
              <a:tr h="226332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8" marR="4768" marT="476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4470612"/>
                  </a:ext>
                </a:extLst>
              </a:tr>
            </a:tbl>
          </a:graphicData>
        </a:graphic>
      </p:graphicFrame>
      <p:sp>
        <p:nvSpPr>
          <p:cNvPr id="25" name="Rectangle 23">
            <a:extLst>
              <a:ext uri="{FF2B5EF4-FFF2-40B4-BE49-F238E27FC236}">
                <a16:creationId xmlns="" xmlns:a16="http://schemas.microsoft.com/office/drawing/2014/main" id="{1A52973C-41E7-4158-A233-3617A798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88" y="2259880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F589FE3E-2C41-4896-8658-816E0B04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101" y="249133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6E15080-CC3F-49C0-869F-7999E9FC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54" y="2036837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="" xmlns:a16="http://schemas.microsoft.com/office/drawing/2014/main" id="{6354C6EC-A593-4413-8190-2829F3DF8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54" y="294174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50A20DF3-EE05-431B-91A2-71E7CF85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88" y="3395884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="" xmlns:a16="http://schemas.microsoft.com/office/drawing/2014/main" id="{BE03F711-5E5A-4715-97AC-E5D94F8D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54" y="2710572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="" xmlns:a16="http://schemas.microsoft.com/office/drawing/2014/main" id="{7CB0CC7B-EE19-4939-B784-B8F6A36E5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79" y="1326514"/>
            <a:ext cx="5953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0005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Red Line Orange Line Infrastructure Improvement Projects </a:t>
            </a:r>
          </a:p>
          <a:p>
            <a:pPr marL="40005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(Cost in Millions)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56" y="3200400"/>
            <a:ext cx="1121763" cy="320840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="" xmlns:a16="http://schemas.microsoft.com/office/drawing/2014/main" id="{50A20DF3-EE05-431B-91A2-71E7CF85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101" y="3151353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164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Project Overview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R44PS04 AM 3: Red Line Cabot Carhouse Improvements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74" y="517164"/>
            <a:ext cx="24046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983"/>
            <a:r>
              <a:rPr lang="en-US" altLang="en-US" sz="825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1350" dirty="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574" y="530264"/>
            <a:ext cx="24046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983"/>
            <a:r>
              <a:rPr lang="en-US" altLang="en-US" sz="825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1350" dirty="0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4973857" y="5165772"/>
            <a:ext cx="289293" cy="102897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4973857" y="4981106"/>
            <a:ext cx="289293" cy="1028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73857" y="5372540"/>
            <a:ext cx="289293" cy="102897"/>
          </a:xfrm>
          <a:prstGeom prst="rect">
            <a:avLst/>
          </a:prstGeom>
          <a:solidFill>
            <a:srgbClr val="E959E8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E0A17DB-42D7-465E-A37F-E11553A9E9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1" y="1600200"/>
            <a:ext cx="9144000" cy="42850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3E12C7E-0451-4976-9FD0-F1C6E22E1247}"/>
              </a:ext>
            </a:extLst>
          </p:cNvPr>
          <p:cNvSpPr/>
          <p:nvPr/>
        </p:nvSpPr>
        <p:spPr>
          <a:xfrm>
            <a:off x="4579581" y="4655128"/>
            <a:ext cx="4429222" cy="5166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Cabot Yard &amp; Maintenance Facility Improvements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830B428-B78A-4574-8E2D-6D2F5E097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002" y="4747478"/>
            <a:ext cx="289293" cy="102897"/>
          </a:xfrm>
          <a:prstGeom prst="rect">
            <a:avLst/>
          </a:prstGeom>
          <a:solidFill>
            <a:srgbClr val="92D050"/>
          </a:solidFill>
          <a:ln w="12700">
            <a:solidFill>
              <a:srgbClr val="02AD04"/>
            </a:solidFill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CD5035A-4A98-4EA3-B0FE-BEE2DA14A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003" y="4903838"/>
            <a:ext cx="289293" cy="102897"/>
          </a:xfrm>
          <a:prstGeom prst="rect">
            <a:avLst/>
          </a:prstGeom>
          <a:solidFill>
            <a:srgbClr val="AE4BAE"/>
          </a:solidFill>
          <a:ln w="12700">
            <a:solidFill>
              <a:srgbClr val="F154F1"/>
            </a:solidFill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0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 No. 3 Scope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R44PS04 AM 3: Red Line Cabot Carhouse Improvements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558127" y="4007316"/>
            <a:ext cx="12227" cy="48906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 flipV="1">
            <a:off x="8288618" y="3929727"/>
            <a:ext cx="397984" cy="48906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4465096" y="3931849"/>
            <a:ext cx="12950" cy="487297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53159" y="1514856"/>
            <a:ext cx="82296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project is to rehabilitate the Cabot Carhouse in South Boston, improving the reliability of the new Red Line fleet by providing an updated maintenance facility. 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Tasks for Construction Phase Services generally include: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Review and resolve Contractor Submittals.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Review, respond to, and resolve Contractor RFI’s.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Attendance at job meetings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Review of contractor change requests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Periodic site visits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Observe and witness factory/field testing of various scope items.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Assist in construction closeout through commissioning, installation inspections, certificate compliance at completion, final safety certification, and review of as-builts.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Coordinating with the Cabot Yard Rebuild &amp; Signals Upgrades Engineer of Record.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of the Fiscal and Management Control Board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R44PS04 AM 3: Red Line Cabot Carhouse 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endParaRPr lang="en-US" i="1" dirty="0">
              <a:latin typeface="+mj-lt"/>
            </a:endParaRPr>
          </a:p>
          <a:p>
            <a:pPr>
              <a:lnSpc>
                <a:spcPts val="3000"/>
              </a:lnSpc>
            </a:pPr>
            <a:endParaRPr lang="en-US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525555"/>
            <a:ext cx="8077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dirty="0">
                <a:solidFill>
                  <a:srgbClr val="000000"/>
                </a:solidFill>
              </a:rPr>
              <a:t>Staff request that the Fiscal and Management Control Board authorize the MBTA General Manager and CEO, or his designee, to execute Amendment No. 3 to MBTA Contract R44PS04: Red Line Cabot Carhouse Improvements for the Red Line/Orange Line Improvements Program with Jacobs Engineering for an amount not to exceed $</a:t>
            </a:r>
            <a:r>
              <a:rPr lang="en-US" dirty="0"/>
              <a:t>3,678,038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AC445D1-1674-4DD1-BEBF-36D630AEEA81}">
  <we:reference id="wa104379279" version="2.0.0.0" store="en-US" storeType="OMEX"/>
  <we:alternateReferences>
    <we:reference id="WA104379279" version="2.0.0.0" store="WA10437927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8B7B9EC50D84686AAAD4098783FD4" ma:contentTypeVersion="2" ma:contentTypeDescription="Create a new document." ma:contentTypeScope="" ma:versionID="a7a82a68beb88968fb935b4545f4b591">
  <xsd:schema xmlns:xsd="http://www.w3.org/2001/XMLSchema" xmlns:xs="http://www.w3.org/2001/XMLSchema" xmlns:p="http://schemas.microsoft.com/office/2006/metadata/properties" xmlns:ns2="abf27a4b-0855-4696-9a36-93e890b511e0" targetNamespace="http://schemas.microsoft.com/office/2006/metadata/properties" ma:root="true" ma:fieldsID="841d737819eae57712bdd14d7b172a8a" ns2:_="">
    <xsd:import namespace="abf27a4b-0855-4696-9a36-93e890b51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27a4b-0855-4696-9a36-93e890b51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75A76A-A00A-4B18-B4DE-5A6C52705B9A}"/>
</file>

<file path=customXml/itemProps2.xml><?xml version="1.0" encoding="utf-8"?>
<ds:datastoreItem xmlns:ds="http://schemas.openxmlformats.org/officeDocument/2006/customXml" ds:itemID="{0F6AC968-4598-4153-B8D5-31023CF47960}"/>
</file>

<file path=customXml/itemProps3.xml><?xml version="1.0" encoding="utf-8"?>
<ds:datastoreItem xmlns:ds="http://schemas.openxmlformats.org/officeDocument/2006/customXml" ds:itemID="{AA88A8FC-408A-4E9E-BEE9-9AFD7E31BC4E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7179</TotalTime>
  <Words>549</Words>
  <Application>Microsoft Office PowerPoint</Application>
  <PresentationFormat>On-screen Show (4:3)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Presentation3</vt:lpstr>
      <vt:lpstr>MBTA Contract No. R44PS04 Amendment No. 3 Red Line Cabot Carhouse Improvements</vt:lpstr>
      <vt:lpstr>OVERVIEW</vt:lpstr>
      <vt:lpstr>Red Line/Orange Line Improvements Program</vt:lpstr>
      <vt:lpstr>Funding</vt:lpstr>
      <vt:lpstr>Construction Project Overview</vt:lpstr>
      <vt:lpstr>Amendment No. 3 Scope</vt:lpstr>
      <vt:lpstr>Request of the Fiscal and Management Control 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Larkin, Beth</cp:lastModifiedBy>
  <cp:revision>247</cp:revision>
  <cp:lastPrinted>2018-06-21T22:45:29Z</cp:lastPrinted>
  <dcterms:created xsi:type="dcterms:W3CDTF">2016-05-17T19:48:13Z</dcterms:created>
  <dcterms:modified xsi:type="dcterms:W3CDTF">2018-06-22T15:10:36Z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0x01010019B8B7B9EC50D84686AAAD4098783FD4</vt:lpwstr>
  </property>
</Properties>
</file>