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Lst>
  <p:notesMasterIdLst>
    <p:notesMasterId r:id="rId16"/>
  </p:notesMasterIdLst>
  <p:handoutMasterIdLst>
    <p:handoutMasterId r:id="rId17"/>
  </p:handoutMasterIdLst>
  <p:sldIdLst>
    <p:sldId id="438" r:id="rId6"/>
    <p:sldId id="439" r:id="rId7"/>
    <p:sldId id="455" r:id="rId8"/>
    <p:sldId id="440" r:id="rId9"/>
    <p:sldId id="442" r:id="rId10"/>
    <p:sldId id="434" r:id="rId11"/>
    <p:sldId id="436" r:id="rId12"/>
    <p:sldId id="437" r:id="rId13"/>
    <p:sldId id="446" r:id="rId14"/>
    <p:sldId id="450"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0" userDrawn="1">
          <p15:clr>
            <a:srgbClr val="A4A3A4"/>
          </p15:clr>
        </p15:guide>
        <p15:guide id="2" pos="2269" userDrawn="1">
          <p15:clr>
            <a:srgbClr val="A4A3A4"/>
          </p15:clr>
        </p15:guide>
        <p15:guide id="3" orient="horz" pos="2936" userDrawn="1">
          <p15:clr>
            <a:srgbClr val="A4A3A4"/>
          </p15:clr>
        </p15:guide>
        <p15:guide id="4" pos="2216" userDrawn="1">
          <p15:clr>
            <a:srgbClr val="A4A3A4"/>
          </p15:clr>
        </p15:guide>
        <p15:guide id="5" pos="2319" userDrawn="1">
          <p15:clr>
            <a:srgbClr val="A4A3A4"/>
          </p15:clr>
        </p15:guide>
        <p15:guide id="6" pos="2265" userDrawn="1">
          <p15:clr>
            <a:srgbClr val="A4A3A4"/>
          </p15:clr>
        </p15:guide>
        <p15:guide id="7" orient="horz" pos="2932" userDrawn="1">
          <p15:clr>
            <a:srgbClr val="A4A3A4"/>
          </p15:clr>
        </p15:guide>
        <p15:guide id="8" pos="2164" userDrawn="1">
          <p15:clr>
            <a:srgbClr val="A4A3A4"/>
          </p15:clr>
        </p15:guide>
        <p15:guide id="9"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9E"/>
    <a:srgbClr val="FF5050"/>
    <a:srgbClr val="FFCC00"/>
    <a:srgbClr val="369A40"/>
    <a:srgbClr val="55864A"/>
    <a:srgbClr val="B9FFD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50" autoAdjust="0"/>
    <p:restoredTop sz="64065" autoAdjust="0"/>
  </p:normalViewPr>
  <p:slideViewPr>
    <p:cSldViewPr>
      <p:cViewPr varScale="1">
        <p:scale>
          <a:sx n="73" d="100"/>
          <a:sy n="73" d="100"/>
        </p:scale>
        <p:origin x="1872" y="176"/>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1">
        <p:scale>
          <a:sx n="54" d="100"/>
          <a:sy n="54" d="100"/>
        </p:scale>
        <p:origin x="-2886" y="-96"/>
      </p:cViewPr>
      <p:guideLst>
        <p:guide orient="horz" pos="2940"/>
        <p:guide pos="2269"/>
        <p:guide orient="horz" pos="2936"/>
        <p:guide pos="2216"/>
        <p:guide pos="2319"/>
        <p:guide pos="2265"/>
        <p:guide orient="horz" pos="2932"/>
        <p:guide pos="2164"/>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43238" cy="465138"/>
          </a:xfrm>
          <a:prstGeom prst="rect">
            <a:avLst/>
          </a:prstGeom>
        </p:spPr>
        <p:txBody>
          <a:bodyPr vert="horz" lIns="91083" tIns="45542" rIns="91083" bIns="45542" rtlCol="0"/>
          <a:lstStyle>
            <a:lvl1pPr algn="l">
              <a:defRPr sz="1200"/>
            </a:lvl1pPr>
          </a:lstStyle>
          <a:p>
            <a:endParaRPr lang="en-US" dirty="0"/>
          </a:p>
        </p:txBody>
      </p:sp>
      <p:sp>
        <p:nvSpPr>
          <p:cNvPr id="3" name="Date Placeholder 2"/>
          <p:cNvSpPr>
            <a:spLocks noGrp="1"/>
          </p:cNvSpPr>
          <p:nvPr>
            <p:ph type="dt" sz="quarter" idx="1"/>
          </p:nvPr>
        </p:nvSpPr>
        <p:spPr>
          <a:xfrm>
            <a:off x="3978278" y="4"/>
            <a:ext cx="3043238" cy="465138"/>
          </a:xfrm>
          <a:prstGeom prst="rect">
            <a:avLst/>
          </a:prstGeom>
        </p:spPr>
        <p:txBody>
          <a:bodyPr vert="horz" lIns="91083" tIns="45542" rIns="91083" bIns="45542" rtlCol="0"/>
          <a:lstStyle>
            <a:lvl1pPr algn="r">
              <a:defRPr sz="1200"/>
            </a:lvl1pPr>
          </a:lstStyle>
          <a:p>
            <a:fld id="{A8782089-6BC6-4235-B712-F8742B9D4234}" type="datetimeFigureOut">
              <a:rPr lang="en-US" smtClean="0"/>
              <a:pPr/>
              <a:t>6/25/18</a:t>
            </a:fld>
            <a:endParaRPr lang="en-US" dirty="0"/>
          </a:p>
        </p:txBody>
      </p:sp>
      <p:sp>
        <p:nvSpPr>
          <p:cNvPr id="4" name="Footer Placeholder 3"/>
          <p:cNvSpPr>
            <a:spLocks noGrp="1"/>
          </p:cNvSpPr>
          <p:nvPr>
            <p:ph type="ftr" sz="quarter" idx="2"/>
          </p:nvPr>
        </p:nvSpPr>
        <p:spPr>
          <a:xfrm>
            <a:off x="3" y="8842383"/>
            <a:ext cx="3043238" cy="465138"/>
          </a:xfrm>
          <a:prstGeom prst="rect">
            <a:avLst/>
          </a:prstGeom>
        </p:spPr>
        <p:txBody>
          <a:bodyPr vert="horz" lIns="91083" tIns="45542" rIns="91083" bIns="455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8" y="8842383"/>
            <a:ext cx="3043238" cy="465138"/>
          </a:xfrm>
          <a:prstGeom prst="rect">
            <a:avLst/>
          </a:prstGeom>
        </p:spPr>
        <p:txBody>
          <a:bodyPr vert="horz" lIns="91083" tIns="45542" rIns="91083" bIns="45542" rtlCol="0" anchor="b"/>
          <a:lstStyle>
            <a:lvl1pPr algn="r">
              <a:defRPr sz="1200"/>
            </a:lvl1pPr>
          </a:lstStyle>
          <a:p>
            <a:fld id="{75612B8F-7C36-4EC9-BD17-68C48F5CD98F}" type="slidenum">
              <a:rPr lang="en-US" smtClean="0"/>
              <a:pPr/>
              <a:t>‹#›</a:t>
            </a:fld>
            <a:endParaRPr lang="en-US" dirty="0"/>
          </a:p>
        </p:txBody>
      </p:sp>
    </p:spTree>
    <p:extLst>
      <p:ext uri="{BB962C8B-B14F-4D97-AF65-F5344CB8AC3E}">
        <p14:creationId xmlns:p14="http://schemas.microsoft.com/office/powerpoint/2010/main" val="2126533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4713" tIns="47355" rIns="94713" bIns="47355" rtlCol="0"/>
          <a:lstStyle>
            <a:lvl1pPr algn="l">
              <a:defRPr sz="1200"/>
            </a:lvl1pPr>
          </a:lstStyle>
          <a:p>
            <a:endParaRPr lang="en-US" dirty="0"/>
          </a:p>
        </p:txBody>
      </p:sp>
      <p:sp>
        <p:nvSpPr>
          <p:cNvPr id="3" name="Date Placeholder 2"/>
          <p:cNvSpPr>
            <a:spLocks noGrp="1"/>
          </p:cNvSpPr>
          <p:nvPr>
            <p:ph type="dt" idx="1"/>
          </p:nvPr>
        </p:nvSpPr>
        <p:spPr>
          <a:xfrm>
            <a:off x="3978140" y="0"/>
            <a:ext cx="3043343" cy="465455"/>
          </a:xfrm>
          <a:prstGeom prst="rect">
            <a:avLst/>
          </a:prstGeom>
        </p:spPr>
        <p:txBody>
          <a:bodyPr vert="horz" lIns="94713" tIns="47355" rIns="94713" bIns="47355" rtlCol="0"/>
          <a:lstStyle>
            <a:lvl1pPr algn="r">
              <a:defRPr sz="1200"/>
            </a:lvl1pPr>
          </a:lstStyle>
          <a:p>
            <a:fld id="{CEB96F95-300C-4A3F-BDC6-417068EB1BB3}" type="datetimeFigureOut">
              <a:rPr lang="en-US" smtClean="0"/>
              <a:pPr/>
              <a:t>6/25/18</a:t>
            </a:fld>
            <a:endParaRPr lang="en-US" dirty="0"/>
          </a:p>
        </p:txBody>
      </p:sp>
      <p:sp>
        <p:nvSpPr>
          <p:cNvPr id="4" name="Slide Image Placeholder 3"/>
          <p:cNvSpPr>
            <a:spLocks noGrp="1" noRot="1" noChangeAspect="1"/>
          </p:cNvSpPr>
          <p:nvPr>
            <p:ph type="sldImg" idx="2"/>
          </p:nvPr>
        </p:nvSpPr>
        <p:spPr>
          <a:xfrm>
            <a:off x="1185863" y="700088"/>
            <a:ext cx="4651375" cy="3489325"/>
          </a:xfrm>
          <a:prstGeom prst="rect">
            <a:avLst/>
          </a:prstGeom>
          <a:noFill/>
          <a:ln w="12700">
            <a:solidFill>
              <a:prstClr val="black"/>
            </a:solidFill>
          </a:ln>
        </p:spPr>
        <p:txBody>
          <a:bodyPr vert="horz" lIns="94713" tIns="47355" rIns="94713" bIns="47355" rtlCol="0" anchor="ctr"/>
          <a:lstStyle/>
          <a:p>
            <a:endParaRPr lang="en-US" dirty="0"/>
          </a:p>
        </p:txBody>
      </p:sp>
      <p:sp>
        <p:nvSpPr>
          <p:cNvPr id="5" name="Notes Placeholder 4"/>
          <p:cNvSpPr>
            <a:spLocks noGrp="1"/>
          </p:cNvSpPr>
          <p:nvPr>
            <p:ph type="body" sz="quarter" idx="3"/>
          </p:nvPr>
        </p:nvSpPr>
        <p:spPr>
          <a:xfrm>
            <a:off x="702310" y="4421831"/>
            <a:ext cx="5618480" cy="4189095"/>
          </a:xfrm>
          <a:prstGeom prst="rect">
            <a:avLst/>
          </a:prstGeom>
        </p:spPr>
        <p:txBody>
          <a:bodyPr vert="horz" lIns="94713" tIns="47355" rIns="94713" bIns="473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6"/>
            <a:ext cx="3043343" cy="465455"/>
          </a:xfrm>
          <a:prstGeom prst="rect">
            <a:avLst/>
          </a:prstGeom>
        </p:spPr>
        <p:txBody>
          <a:bodyPr vert="horz" lIns="94713" tIns="47355" rIns="94713" bIns="473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40" y="8842036"/>
            <a:ext cx="3043343" cy="465455"/>
          </a:xfrm>
          <a:prstGeom prst="rect">
            <a:avLst/>
          </a:prstGeom>
        </p:spPr>
        <p:txBody>
          <a:bodyPr vert="horz" lIns="94713" tIns="47355" rIns="94713" bIns="47355" rtlCol="0" anchor="b"/>
          <a:lstStyle>
            <a:lvl1pPr algn="r">
              <a:defRPr sz="1200"/>
            </a:lvl1pPr>
          </a:lstStyle>
          <a:p>
            <a:fld id="{DDE3C4EC-FA30-4BAF-8816-853426F570DF}" type="slidenum">
              <a:rPr lang="en-US" smtClean="0"/>
              <a:pPr/>
              <a:t>‹#›</a:t>
            </a:fld>
            <a:endParaRPr lang="en-US" dirty="0"/>
          </a:p>
        </p:txBody>
      </p:sp>
    </p:spTree>
    <p:extLst>
      <p:ext uri="{BB962C8B-B14F-4D97-AF65-F5344CB8AC3E}">
        <p14:creationId xmlns:p14="http://schemas.microsoft.com/office/powerpoint/2010/main" val="34662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1</a:t>
            </a:fld>
            <a:endParaRPr lang="en-US" dirty="0"/>
          </a:p>
        </p:txBody>
      </p:sp>
    </p:spTree>
    <p:extLst>
      <p:ext uri="{BB962C8B-B14F-4D97-AF65-F5344CB8AC3E}">
        <p14:creationId xmlns:p14="http://schemas.microsoft.com/office/powerpoint/2010/main" val="196804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DE3C4EC-FA30-4BAF-8816-853426F570DF}" type="slidenum">
              <a:rPr lang="en-US" smtClean="0"/>
              <a:pPr/>
              <a:t>4</a:t>
            </a:fld>
            <a:endParaRPr lang="en-US" dirty="0"/>
          </a:p>
        </p:txBody>
      </p:sp>
    </p:spTree>
    <p:extLst>
      <p:ext uri="{BB962C8B-B14F-4D97-AF65-F5344CB8AC3E}">
        <p14:creationId xmlns:p14="http://schemas.microsoft.com/office/powerpoint/2010/main" val="421364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DE3C4EC-FA30-4BAF-8816-853426F570DF}" type="slidenum">
              <a:rPr lang="en-US" smtClean="0"/>
              <a:pPr/>
              <a:t>6</a:t>
            </a:fld>
            <a:endParaRPr lang="en-US" dirty="0"/>
          </a:p>
        </p:txBody>
      </p:sp>
    </p:spTree>
    <p:extLst>
      <p:ext uri="{BB962C8B-B14F-4D97-AF65-F5344CB8AC3E}">
        <p14:creationId xmlns:p14="http://schemas.microsoft.com/office/powerpoint/2010/main" val="109827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8</a:t>
            </a:fld>
            <a:endParaRPr lang="en-US" dirty="0"/>
          </a:p>
        </p:txBody>
      </p:sp>
    </p:spTree>
    <p:extLst>
      <p:ext uri="{BB962C8B-B14F-4D97-AF65-F5344CB8AC3E}">
        <p14:creationId xmlns:p14="http://schemas.microsoft.com/office/powerpoint/2010/main" val="441939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0" y="747713"/>
            <a:ext cx="9144000" cy="0"/>
          </a:xfrm>
          <a:prstGeom prst="line">
            <a:avLst/>
          </a:prstGeom>
          <a:noFill/>
          <a:ln w="9525">
            <a:solidFill>
              <a:srgbClr val="FFFFFF"/>
            </a:solidFill>
            <a:round/>
            <a:headEnd/>
            <a:tailEnd/>
          </a:ln>
        </p:spPr>
        <p:txBody>
          <a:bodyPr/>
          <a:lstStyle/>
          <a:p>
            <a:endParaRPr lang="en-US" dirty="0"/>
          </a:p>
        </p:txBody>
      </p:sp>
      <p:sp>
        <p:nvSpPr>
          <p:cNvPr id="3" name="Line 11"/>
          <p:cNvSpPr>
            <a:spLocks noChangeShapeType="1"/>
          </p:cNvSpPr>
          <p:nvPr/>
        </p:nvSpPr>
        <p:spPr bwMode="auto">
          <a:xfrm>
            <a:off x="2443163" y="3752850"/>
            <a:ext cx="5722937" cy="0"/>
          </a:xfrm>
          <a:prstGeom prst="line">
            <a:avLst/>
          </a:prstGeom>
          <a:noFill/>
          <a:ln w="9525">
            <a:solidFill>
              <a:schemeClr val="tx1"/>
            </a:solidFill>
            <a:round/>
            <a:headEnd/>
            <a:tailEnd/>
          </a:ln>
        </p:spPr>
        <p:txBody>
          <a:bodyPr/>
          <a:lstStyle/>
          <a:p>
            <a:endParaRPr lang="en-US" dirty="0"/>
          </a:p>
        </p:txBody>
      </p:sp>
      <p:pic>
        <p:nvPicPr>
          <p:cNvPr id="5" name="Picture 2" descr="C:\Users\dmlee\Downloads\preview-MABayTransAuthority.png"/>
          <p:cNvPicPr>
            <a:picLocks noChangeAspect="1" noChangeArrowheads="1"/>
          </p:cNvPicPr>
          <p:nvPr/>
        </p:nvPicPr>
        <p:blipFill>
          <a:blip r:embed="rId2" cstate="print"/>
          <a:srcRect t="38333" b="39000"/>
          <a:stretch>
            <a:fillRect/>
          </a:stretch>
        </p:blipFill>
        <p:spPr bwMode="auto">
          <a:xfrm>
            <a:off x="1012825" y="1562100"/>
            <a:ext cx="6386513" cy="1447800"/>
          </a:xfrm>
          <a:prstGeom prst="rect">
            <a:avLst/>
          </a:prstGeom>
          <a:noFill/>
          <a:ln w="9525">
            <a:noFill/>
            <a:miter lim="800000"/>
            <a:headEnd/>
            <a:tailEnd/>
          </a:ln>
        </p:spPr>
      </p:pic>
      <p:sp>
        <p:nvSpPr>
          <p:cNvPr id="6" name="Title 1"/>
          <p:cNvSpPr>
            <a:spLocks noGrp="1"/>
          </p:cNvSpPr>
          <p:nvPr>
            <p:ph type="title" hasCustomPrompt="1"/>
          </p:nvPr>
        </p:nvSpPr>
        <p:spPr>
          <a:xfrm>
            <a:off x="685800" y="3962400"/>
            <a:ext cx="7751547" cy="466344"/>
          </a:xfrm>
          <a:prstGeom prst="rect">
            <a:avLst/>
          </a:prstGeom>
        </p:spPr>
        <p:txBody>
          <a:bodyPr anchor="b" anchorCtr="0"/>
          <a:lstStyle>
            <a:lvl1pPr>
              <a:lnSpc>
                <a:spcPct val="100000"/>
              </a:lnSpc>
              <a:defRPr sz="3200" b="1" baseline="0">
                <a:solidFill>
                  <a:srgbClr val="00269E"/>
                </a:solidFill>
                <a:latin typeface="Arial" pitchFamily="34" charset="0"/>
                <a:cs typeface="Arial" pitchFamily="34" charset="0"/>
              </a:defRPr>
            </a:lvl1pPr>
          </a:lstStyle>
          <a:p>
            <a:r>
              <a:rPr lang="en-US" dirty="0"/>
              <a:t>Insert title here</a:t>
            </a:r>
          </a:p>
        </p:txBody>
      </p:sp>
      <p:sp>
        <p:nvSpPr>
          <p:cNvPr id="9" name="Text Placeholder 8"/>
          <p:cNvSpPr>
            <a:spLocks noGrp="1"/>
          </p:cNvSpPr>
          <p:nvPr>
            <p:ph type="body" sz="quarter" idx="10" hasCustomPrompt="1"/>
          </p:nvPr>
        </p:nvSpPr>
        <p:spPr>
          <a:xfrm>
            <a:off x="1219200" y="5105400"/>
            <a:ext cx="3352800" cy="762000"/>
          </a:xfrm>
          <a:prstGeom prst="rect">
            <a:avLst/>
          </a:prstGeom>
        </p:spPr>
        <p:txBody>
          <a:bodyPr/>
          <a:lstStyle>
            <a:lvl1pPr>
              <a:buNone/>
              <a:defRPr>
                <a:latin typeface="Arial" pitchFamily="34" charset="0"/>
                <a:cs typeface="Arial" pitchFamily="34" charset="0"/>
              </a:defRPr>
            </a:lvl1pPr>
          </a:lstStyle>
          <a:p>
            <a:pPr lvl="0"/>
            <a:r>
              <a:rPr lang="en-US" dirty="0"/>
              <a:t>Insert date here</a:t>
            </a:r>
          </a:p>
        </p:txBody>
      </p:sp>
      <p:sp>
        <p:nvSpPr>
          <p:cNvPr id="10" name="TextBox 9"/>
          <p:cNvSpPr txBox="1"/>
          <p:nvPr userDrawn="1"/>
        </p:nvSpPr>
        <p:spPr>
          <a:xfrm>
            <a:off x="1219200" y="4593770"/>
            <a:ext cx="5867400" cy="369332"/>
          </a:xfrm>
          <a:prstGeom prst="rect">
            <a:avLst/>
          </a:prstGeom>
          <a:noFill/>
        </p:spPr>
        <p:txBody>
          <a:bodyPr wrap="square" rtlCol="0">
            <a:spAutoFit/>
          </a:bodyPr>
          <a:lstStyle/>
          <a:p>
            <a:pPr marL="342900" indent="-342900"/>
            <a:endParaRPr lang="en-US" b="1" u="sng" dirty="0">
              <a:latin typeface="+mj-lt"/>
            </a:endParaRPr>
          </a:p>
        </p:txBody>
      </p:sp>
      <p:sp>
        <p:nvSpPr>
          <p:cNvPr id="13" name="Text Placeholder 12"/>
          <p:cNvSpPr>
            <a:spLocks noGrp="1"/>
          </p:cNvSpPr>
          <p:nvPr>
            <p:ph type="body" sz="quarter" idx="11" hasCustomPrompt="1"/>
          </p:nvPr>
        </p:nvSpPr>
        <p:spPr>
          <a:xfrm>
            <a:off x="1219200" y="4528458"/>
            <a:ext cx="4572000" cy="457200"/>
          </a:xfrm>
          <a:prstGeom prst="rect">
            <a:avLst/>
          </a:prstGeom>
        </p:spPr>
        <p:txBody>
          <a:bodyPr/>
          <a:lstStyle>
            <a:lvl1pPr algn="l" rtl="0" eaLnBrk="1" fontAlgn="base" hangingPunct="1">
              <a:lnSpc>
                <a:spcPct val="100000"/>
              </a:lnSpc>
              <a:spcBef>
                <a:spcPct val="0"/>
              </a:spcBef>
              <a:spcAft>
                <a:spcPct val="0"/>
              </a:spcAft>
              <a:buNone/>
              <a:defRPr lang="en-US" sz="2400" b="1" baseline="0" dirty="0" smtClean="0">
                <a:solidFill>
                  <a:srgbClr val="00269E"/>
                </a:solidFill>
                <a:latin typeface="Arial" pitchFamily="34" charset="0"/>
                <a:ea typeface="+mj-ea"/>
                <a:cs typeface="Arial" pitchFamily="34" charset="0"/>
              </a:defRPr>
            </a:lvl1pPr>
          </a:lstStyle>
          <a:p>
            <a:pPr lvl="0"/>
            <a:r>
              <a:rPr lang="en-US" dirty="0"/>
              <a:t>Insert subtitle here</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5958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15927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76451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6079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87504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02487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2292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73332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51006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8535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10"/>
          <p:cNvSpPr/>
          <p:nvPr userDrawn="1"/>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a:t>Red Line Customer Capacity Update</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67471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7165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88860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0705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93076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9470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30743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6"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Arial"/>
            </a:endParaRPr>
          </a:p>
        </p:txBody>
      </p:sp>
      <p:sp>
        <p:nvSpPr>
          <p:cNvPr id="3" name="Rectangle 10"/>
          <p:cNvSpPr/>
          <p:nvPr userDrawn="1"/>
        </p:nvSpPr>
        <p:spPr>
          <a:xfrm>
            <a:off x="327026"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Arial"/>
            </a:endParaRPr>
          </a:p>
        </p:txBody>
      </p:sp>
      <p:sp>
        <p:nvSpPr>
          <p:cNvPr id="7"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dirty="0"/>
              <a:t>Red Line Customer Capacity Update</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553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dirty="0"/>
              <a:t>Click to edit Master title style</a:t>
            </a:r>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dirty="0"/>
              <a:t>Green Line Service Improvements</a:t>
            </a:r>
          </a:p>
        </p:txBody>
      </p:sp>
      <p:sp>
        <p:nvSpPr>
          <p:cNvPr id="5" name="TextBox 6"/>
          <p:cNvSpPr txBox="1">
            <a:spLocks noChangeArrowheads="1"/>
          </p:cNvSpPr>
          <p:nvPr userDrawn="1"/>
        </p:nvSpPr>
        <p:spPr bwMode="auto">
          <a:xfrm>
            <a:off x="-183748" y="6642100"/>
            <a:ext cx="19597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600" dirty="0"/>
              <a:t>Draft for Discussion &amp; Policy Purposes Only</a:t>
            </a:r>
          </a:p>
        </p:txBody>
      </p:sp>
    </p:spTree>
    <p:extLst>
      <p:ext uri="{BB962C8B-B14F-4D97-AF65-F5344CB8AC3E}">
        <p14:creationId xmlns:p14="http://schemas.microsoft.com/office/powerpoint/2010/main" val="4247641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2" y="1698958"/>
            <a:ext cx="3957219"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2" y="1695148"/>
            <a:ext cx="3957219"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40970587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dirty="0"/>
              <a:t>Click to edit Master title style</a:t>
            </a:r>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a:t>Green Line Service Improvements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2"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4495801" y="1023874"/>
            <a:ext cx="4284821" cy="5488940"/>
          </a:xfrm>
          <a:prstGeom prst="rect">
            <a:avLst/>
          </a:prstGeom>
        </p:spPr>
      </p:pic>
      <p:sp>
        <p:nvSpPr>
          <p:cNvPr id="12"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30123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5943600" cy="64008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a:prstGeom prst="rect">
            <a:avLst/>
          </a:prstGeom>
        </p:spPr>
        <p:txBody>
          <a:bodyPr lIns="82048" tIns="41025" rIns="82048" bIns="41025"/>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3" y="1812925"/>
            <a:ext cx="4449763" cy="5130800"/>
          </a:xfrm>
          <a:prstGeom prst="rect">
            <a:avLst/>
          </a:prstGeom>
        </p:spPr>
        <p:txBody>
          <a:bodyPr lIns="82048" tIns="41025" rIns="82048" bIns="41025"/>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lIns="82048" tIns="41025" rIns="82048" bIns="41025"/>
          <a:lstStyle/>
          <a:p>
            <a:fld id="{A7EB0778-A622-4CF1-9AB3-2DA7F91AC891}" type="datetime1">
              <a:rPr lang="en-US" smtClean="0">
                <a:solidFill>
                  <a:srgbClr val="000000"/>
                </a:solidFill>
              </a:rPr>
              <a:pPr/>
              <a:t>6/25/18</a:t>
            </a:fld>
            <a:endParaRPr lang="en-US" dirty="0">
              <a:solidFill>
                <a:srgbClr val="000000"/>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82048" tIns="41025" rIns="82048" bIns="41025"/>
          <a:lstStyle/>
          <a:p>
            <a:endParaRPr lang="en-US" dirty="0">
              <a:solidFill>
                <a:srgbClr val="000000"/>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82048" tIns="41025" rIns="82048" bIns="41025"/>
          <a:lstStyle/>
          <a:p>
            <a:fld id="{1AB6784F-114F-4FA9-AB86-CE8F522A1CF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43477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73119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002513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71876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38246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32664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09652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52041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3605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0990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17395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28505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529750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50666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6381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28859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08031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64483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4336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1"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4495800" y="1023874"/>
            <a:ext cx="4284821" cy="5488940"/>
          </a:xfrm>
          <a:prstGeom prst="rect">
            <a:avLst/>
          </a:prstGeom>
        </p:spPr>
      </p:pic>
      <p:sp>
        <p:nvSpPr>
          <p:cNvPr id="12"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99830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25,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16572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807298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587A6FB5-55FC-41BB-96AD-B9854D824E40}" type="datetimeFigureOut">
              <a:rPr lang="en-US" smtClean="0">
                <a:solidFill>
                  <a:srgbClr val="000000"/>
                </a:solidFill>
              </a:rPr>
              <a:pPr/>
              <a:t>6/25/18</a:t>
            </a:fld>
            <a:endParaRPr lang="en-US">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90C4686-4FF0-4B14-AA0A-2AC8D6F72CE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453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hart with Caption-1">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528816"/>
            <a:ext cx="1828800" cy="329184"/>
          </a:xfrm>
          <a:prstGeom prst="rect">
            <a:avLst/>
          </a:prstGeom>
        </p:spPr>
        <p:txBody>
          <a:bodyPr/>
          <a:lstStyle/>
          <a:p>
            <a:endParaRPr lang="en-US" dirty="0">
              <a:solidFill>
                <a:srgbClr val="000000"/>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dirty="0">
              <a:solidFill>
                <a:srgbClr val="000000"/>
              </a:solidFill>
            </a:endParaRPr>
          </a:p>
        </p:txBody>
      </p:sp>
      <p:sp>
        <p:nvSpPr>
          <p:cNvPr id="5" name="Slide Number Placeholder 4"/>
          <p:cNvSpPr>
            <a:spLocks noGrp="1"/>
          </p:cNvSpPr>
          <p:nvPr>
            <p:ph type="sldNum" sz="quarter" idx="12"/>
          </p:nvPr>
        </p:nvSpPr>
        <p:spPr>
          <a:xfrm>
            <a:off x="4038600" y="6528816"/>
            <a:ext cx="1066800" cy="329184"/>
          </a:xfrm>
          <a:prstGeom prst="rect">
            <a:avLst/>
          </a:prstGeom>
        </p:spPr>
        <p:txBody>
          <a:bodyPr/>
          <a:lstStyle/>
          <a:p>
            <a:fld id="{0CFEC368-1D7A-4F81-ABF6-AE0E36BAF64C}" type="slidenum">
              <a:rPr lang="en-US" smtClean="0">
                <a:solidFill>
                  <a:srgbClr val="000000"/>
                </a:solidFill>
              </a:rPr>
              <a:pPr/>
              <a:t>‹#›</a:t>
            </a:fld>
            <a:endParaRPr lang="en-US" dirty="0">
              <a:solidFill>
                <a:srgbClr val="000000"/>
              </a:solidFill>
            </a:endParaRPr>
          </a:p>
        </p:txBody>
      </p:sp>
      <p:sp>
        <p:nvSpPr>
          <p:cNvPr id="8" name="Chart Placeholder 7"/>
          <p:cNvSpPr>
            <a:spLocks noGrp="1"/>
          </p:cNvSpPr>
          <p:nvPr>
            <p:ph type="chart" sz="quarter" idx="17"/>
          </p:nvPr>
        </p:nvSpPr>
        <p:spPr>
          <a:xfrm>
            <a:off x="457200" y="1371600"/>
            <a:ext cx="8229600" cy="4038600"/>
          </a:xfrm>
          <a:prstGeom prst="rect">
            <a:avLst/>
          </a:prstGeom>
        </p:spPr>
        <p:txBody>
          <a:bodyPr/>
          <a:lstStyle/>
          <a:p>
            <a:r>
              <a:rPr lang="en-US"/>
              <a:t>Click icon to add chart</a:t>
            </a:r>
          </a:p>
        </p:txBody>
      </p:sp>
      <p:sp>
        <p:nvSpPr>
          <p:cNvPr id="13" name="Text Placeholder 12"/>
          <p:cNvSpPr>
            <a:spLocks noGrp="1"/>
          </p:cNvSpPr>
          <p:nvPr>
            <p:ph type="body" sz="quarter" idx="18" hasCustomPrompt="1"/>
          </p:nvPr>
        </p:nvSpPr>
        <p:spPr>
          <a:xfrm>
            <a:off x="457200" y="5410200"/>
            <a:ext cx="8229600" cy="762000"/>
          </a:xfrm>
          <a:prstGeom prst="rect">
            <a:avLst/>
          </a:prstGeom>
        </p:spPr>
        <p:txBody>
          <a:bodyPr>
            <a:normAutofit/>
          </a:bodyPr>
          <a:lstStyle>
            <a:lvl1pPr>
              <a:buNone/>
              <a:defRPr sz="900"/>
            </a:lvl1pPr>
          </a:lstStyle>
          <a:p>
            <a:pPr lvl="0"/>
            <a:r>
              <a:rPr lang="en-US" dirty="0"/>
              <a:t>Text</a:t>
            </a:r>
          </a:p>
        </p:txBody>
      </p:sp>
      <p:sp>
        <p:nvSpPr>
          <p:cNvPr id="11" name="Text Placeholder 10"/>
          <p:cNvSpPr>
            <a:spLocks noGrp="1"/>
          </p:cNvSpPr>
          <p:nvPr>
            <p:ph type="body" sz="quarter" idx="19" hasCustomPrompt="1"/>
          </p:nvPr>
        </p:nvSpPr>
        <p:spPr>
          <a:xfrm>
            <a:off x="457200" y="6172200"/>
            <a:ext cx="8229600" cy="304800"/>
          </a:xfrm>
          <a:prstGeom prst="rect">
            <a:avLst/>
          </a:prstGeom>
        </p:spPr>
        <p:txBody>
          <a:bodyPr>
            <a:normAutofit/>
          </a:bodyPr>
          <a:lstStyle>
            <a:lvl1pPr>
              <a:buNone/>
              <a:defRPr sz="900"/>
            </a:lvl1pPr>
          </a:lstStyle>
          <a:p>
            <a:r>
              <a:rPr lang="en-US" sz="900" dirty="0">
                <a:solidFill>
                  <a:schemeClr val="tx1"/>
                </a:solidFill>
              </a:rPr>
              <a:t>Please put your source here</a:t>
            </a:r>
          </a:p>
        </p:txBody>
      </p:sp>
    </p:spTree>
    <p:extLst>
      <p:ext uri="{BB962C8B-B14F-4D97-AF65-F5344CB8AC3E}">
        <p14:creationId xmlns:p14="http://schemas.microsoft.com/office/powerpoint/2010/main" val="600316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ptional bullets">
  <p:cSld name="Table; optional bullets">
    <p:spTree>
      <p:nvGrpSpPr>
        <p:cNvPr id="1" name="Shape 33"/>
        <p:cNvGrpSpPr/>
        <p:nvPr/>
      </p:nvGrpSpPr>
      <p:grpSpPr>
        <a:xfrm>
          <a:off x="0" y="0"/>
          <a:ext cx="0" cy="0"/>
          <a:chOff x="0" y="0"/>
          <a:chExt cx="0" cy="0"/>
        </a:xfrm>
      </p:grpSpPr>
      <p:cxnSp>
        <p:nvCxnSpPr>
          <p:cNvPr id="34" name="Shape 34"/>
          <p:cNvCxnSpPr/>
          <p:nvPr/>
        </p:nvCxnSpPr>
        <p:spPr>
          <a:xfrm>
            <a:off x="388625" y="554200"/>
            <a:ext cx="8333400" cy="0"/>
          </a:xfrm>
          <a:prstGeom prst="straightConnector1">
            <a:avLst/>
          </a:prstGeom>
          <a:noFill/>
          <a:ln w="38100" cap="flat" cmpd="sng">
            <a:solidFill>
              <a:schemeClr val="dk2"/>
            </a:solidFill>
            <a:prstDash val="solid"/>
            <a:round/>
            <a:headEnd type="none" w="sm" len="sm"/>
            <a:tailEnd type="none" w="sm" len="sm"/>
          </a:ln>
        </p:spPr>
      </p:cxnSp>
      <p:sp>
        <p:nvSpPr>
          <p:cNvPr id="35" name="Shape 35"/>
          <p:cNvSpPr txBox="1">
            <a:spLocks noGrp="1"/>
          </p:cNvSpPr>
          <p:nvPr>
            <p:ph type="title"/>
          </p:nvPr>
        </p:nvSpPr>
        <p:spPr>
          <a:xfrm>
            <a:off x="312425" y="724717"/>
            <a:ext cx="6321600" cy="847200"/>
          </a:xfrm>
          <a:prstGeom prst="rect">
            <a:avLst/>
          </a:prstGeom>
        </p:spPr>
        <p:txBody>
          <a:bodyPr spcFirstLastPara="1" wrap="square" lIns="91425" tIns="91425" rIns="91425" bIns="91425" anchor="t" anchorCtr="0"/>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a:latin typeface="Montserrat"/>
                <a:ea typeface="Montserrat"/>
                <a:cs typeface="Montserrat"/>
                <a:sym typeface="Montserrat"/>
              </a:defRPr>
            </a:lvl2pPr>
            <a:lvl3pPr lvl="2" rtl="0">
              <a:spcBef>
                <a:spcPts val="0"/>
              </a:spcBef>
              <a:spcAft>
                <a:spcPts val="0"/>
              </a:spcAft>
              <a:buSzPts val="3000"/>
              <a:buFont typeface="Montserrat"/>
              <a:buNone/>
              <a:defRPr>
                <a:latin typeface="Montserrat"/>
                <a:ea typeface="Montserrat"/>
                <a:cs typeface="Montserrat"/>
                <a:sym typeface="Montserrat"/>
              </a:defRPr>
            </a:lvl3pPr>
            <a:lvl4pPr lvl="3" rtl="0">
              <a:spcBef>
                <a:spcPts val="0"/>
              </a:spcBef>
              <a:spcAft>
                <a:spcPts val="0"/>
              </a:spcAft>
              <a:buSzPts val="3000"/>
              <a:buFont typeface="Montserrat"/>
              <a:buNone/>
              <a:defRPr>
                <a:latin typeface="Montserrat"/>
                <a:ea typeface="Montserrat"/>
                <a:cs typeface="Montserrat"/>
                <a:sym typeface="Montserrat"/>
              </a:defRPr>
            </a:lvl4pPr>
            <a:lvl5pPr lvl="4" rtl="0">
              <a:spcBef>
                <a:spcPts val="0"/>
              </a:spcBef>
              <a:spcAft>
                <a:spcPts val="0"/>
              </a:spcAft>
              <a:buSzPts val="3000"/>
              <a:buFont typeface="Montserrat"/>
              <a:buNone/>
              <a:defRPr>
                <a:latin typeface="Montserrat"/>
                <a:ea typeface="Montserrat"/>
                <a:cs typeface="Montserrat"/>
                <a:sym typeface="Montserrat"/>
              </a:defRPr>
            </a:lvl5pPr>
            <a:lvl6pPr lvl="5" rtl="0">
              <a:spcBef>
                <a:spcPts val="0"/>
              </a:spcBef>
              <a:spcAft>
                <a:spcPts val="0"/>
              </a:spcAft>
              <a:buSzPts val="3000"/>
              <a:buFont typeface="Montserrat"/>
              <a:buNone/>
              <a:defRPr>
                <a:latin typeface="Montserrat"/>
                <a:ea typeface="Montserrat"/>
                <a:cs typeface="Montserrat"/>
                <a:sym typeface="Montserrat"/>
              </a:defRPr>
            </a:lvl6pPr>
            <a:lvl7pPr lvl="6" rtl="0">
              <a:spcBef>
                <a:spcPts val="0"/>
              </a:spcBef>
              <a:spcAft>
                <a:spcPts val="0"/>
              </a:spcAft>
              <a:buSzPts val="3000"/>
              <a:buFont typeface="Montserrat"/>
              <a:buNone/>
              <a:defRPr>
                <a:latin typeface="Montserrat"/>
                <a:ea typeface="Montserrat"/>
                <a:cs typeface="Montserrat"/>
                <a:sym typeface="Montserrat"/>
              </a:defRPr>
            </a:lvl7pPr>
            <a:lvl8pPr lvl="7" rtl="0">
              <a:spcBef>
                <a:spcPts val="0"/>
              </a:spcBef>
              <a:spcAft>
                <a:spcPts val="0"/>
              </a:spcAft>
              <a:buSzPts val="3000"/>
              <a:buFont typeface="Montserrat"/>
              <a:buNone/>
              <a:defRPr>
                <a:latin typeface="Montserrat"/>
                <a:ea typeface="Montserrat"/>
                <a:cs typeface="Montserrat"/>
                <a:sym typeface="Montserrat"/>
              </a:defRPr>
            </a:lvl8pPr>
            <a:lvl9pPr lvl="8" rtl="0">
              <a:spcBef>
                <a:spcPts val="0"/>
              </a:spcBef>
              <a:spcAft>
                <a:spcPts val="0"/>
              </a:spcAft>
              <a:buSzPts val="3000"/>
              <a:buFont typeface="Montserrat"/>
              <a:buNone/>
              <a:defRPr>
                <a:latin typeface="Montserrat"/>
                <a:ea typeface="Montserrat"/>
                <a:cs typeface="Montserrat"/>
                <a:sym typeface="Montserrat"/>
              </a:defRPr>
            </a:lvl9pPr>
          </a:lstStyle>
          <a:p>
            <a:endParaRPr/>
          </a:p>
        </p:txBody>
      </p:sp>
      <p:sp>
        <p:nvSpPr>
          <p:cNvPr id="36" name="Shape 36"/>
          <p:cNvSpPr txBox="1">
            <a:spLocks noGrp="1"/>
          </p:cNvSpPr>
          <p:nvPr>
            <p:ph type="body" idx="1"/>
          </p:nvPr>
        </p:nvSpPr>
        <p:spPr>
          <a:xfrm>
            <a:off x="5620097" y="1539267"/>
            <a:ext cx="3071400" cy="4003200"/>
          </a:xfrm>
          <a:prstGeom prst="rect">
            <a:avLst/>
          </a:prstGeom>
        </p:spPr>
        <p:txBody>
          <a:bodyPr spcFirstLastPara="1" wrap="square" lIns="91425" tIns="91425" rIns="91425" bIns="91425" anchor="t" anchorCtr="0"/>
          <a:lstStyle>
            <a:lvl1pPr marL="457189" lvl="0" indent="-317492" rtl="0">
              <a:spcBef>
                <a:spcPts val="0"/>
              </a:spcBef>
              <a:spcAft>
                <a:spcPts val="0"/>
              </a:spcAft>
              <a:buSzPts val="1400"/>
              <a:buChar char="●"/>
              <a:defRPr sz="1400"/>
            </a:lvl1pPr>
            <a:lvl2pPr marL="914378" lvl="1" indent="-304793" rtl="0">
              <a:spcBef>
                <a:spcPts val="1600"/>
              </a:spcBef>
              <a:spcAft>
                <a:spcPts val="0"/>
              </a:spcAft>
              <a:buSzPts val="1200"/>
              <a:buChar char="○"/>
              <a:defRPr sz="1200"/>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4245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144835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5943600" cy="64008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a:prstGeom prst="rect">
            <a:avLst/>
          </a:prstGeom>
        </p:spPr>
        <p:txBody>
          <a:bodyPr lIns="82048" tIns="41025" rIns="82048" bIns="4102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2" y="1812925"/>
            <a:ext cx="4449763" cy="5130800"/>
          </a:xfrm>
          <a:prstGeom prst="rect">
            <a:avLst/>
          </a:prstGeom>
        </p:spPr>
        <p:txBody>
          <a:bodyPr lIns="82048" tIns="41025" rIns="82048" bIns="4102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82048" tIns="41025" rIns="82048" bIns="41025"/>
          <a:lstStyle/>
          <a:p>
            <a:fld id="{A7EB0778-A622-4CF1-9AB3-2DA7F91AC891}" type="datetime1">
              <a:rPr lang="en-US" smtClean="0"/>
              <a:pPr/>
              <a:t>6/25/18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lIns="82048" tIns="41025" rIns="82048" bIns="41025"/>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82048" tIns="41025" rIns="82048" bIns="41025"/>
          <a:lstStyle/>
          <a:p>
            <a:fld id="{1AB6784F-114F-4FA9-AB86-CE8F522A1CF3}" type="slidenum">
              <a:rPr lang="en-US" smtClean="0"/>
              <a:pPr/>
              <a:t>‹#›</a:t>
            </a:fld>
            <a:endParaRPr lang="en-US" dirty="0"/>
          </a:p>
        </p:txBody>
      </p:sp>
    </p:spTree>
    <p:extLst>
      <p:ext uri="{BB962C8B-B14F-4D97-AF65-F5344CB8AC3E}">
        <p14:creationId xmlns:p14="http://schemas.microsoft.com/office/powerpoint/2010/main" val="407410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3904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085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25,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5137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1.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7675"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00" smtClean="0"/>
              <a:pPr algn="r" eaLnBrk="1" hangingPunct="1">
                <a:defRPr/>
              </a:pPr>
              <a:t>‹#›</a:t>
            </a:fld>
            <a:endParaRPr lang="en-US" altLang="en-US" sz="1000" dirty="0"/>
          </a:p>
        </p:txBody>
      </p:sp>
      <p:sp>
        <p:nvSpPr>
          <p:cNvPr id="41" name="Content Placeholder 8"/>
          <p:cNvSpPr txBox="1">
            <a:spLocks/>
          </p:cNvSpPr>
          <p:nvPr/>
        </p:nvSpPr>
        <p:spPr>
          <a:xfrm>
            <a:off x="469900"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defRPr/>
            </a:pPr>
            <a:endParaRPr lang="en-US" dirty="0"/>
          </a:p>
        </p:txBody>
      </p:sp>
      <p:pic>
        <p:nvPicPr>
          <p:cNvPr id="1034" name="Picture 2" descr="File:MBTA.svg"/>
          <p:cNvPicPr>
            <a:picLocks noChangeAspect="1" noChangeArrowheads="1"/>
          </p:cNvPicPr>
          <p:nvPr/>
        </p:nvPicPr>
        <p:blipFill>
          <a:blip r:embed="rId28" cstate="print"/>
          <a:srcRect/>
          <a:stretch>
            <a:fillRect/>
          </a:stretch>
        </p:blipFill>
        <p:spPr bwMode="auto">
          <a:xfrm>
            <a:off x="8139113" y="222250"/>
            <a:ext cx="7112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4" r:id="rId2"/>
    <p:sldLayoutId id="2147483662" r:id="rId3"/>
    <p:sldLayoutId id="2147483663" r:id="rId4"/>
    <p:sldLayoutId id="2147483673"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Lst>
  <p:hf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7676"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BBE80981-3DA6-46C2-826D-0D8005ADC286}" type="slidenum">
              <a:rPr kumimoji="0" lang="en-US" altLang="en-US" sz="75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1" name="Content Placeholder 8"/>
          <p:cNvSpPr txBox="1">
            <a:spLocks/>
          </p:cNvSpPr>
          <p:nvPr/>
        </p:nvSpPr>
        <p:spPr>
          <a:xfrm>
            <a:off x="469901"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257175" marR="0" lvl="0" indent="-257175" algn="l" defTabSz="685800" rtl="0" eaLnBrk="1" fontAlgn="base" latinLnBrk="0" hangingPunct="1">
              <a:lnSpc>
                <a:spcPct val="100000"/>
              </a:lnSpc>
              <a:spcBef>
                <a:spcPts val="750"/>
              </a:spcBef>
              <a:spcAft>
                <a:spcPct val="0"/>
              </a:spcAft>
              <a:buClr>
                <a:srgbClr val="000000"/>
              </a:buClr>
              <a:buSzTx/>
              <a:buFont typeface="+mj-lt"/>
              <a:buAutoNum type="arabicPeriod"/>
              <a:tabLst/>
              <a:defRPr/>
            </a:pPr>
            <a:endParaRPr kumimoji="0" lang="en-US" sz="975"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1034" name="Picture 2" descr="File:MBTA.svg"/>
          <p:cNvPicPr>
            <a:picLocks noChangeAspect="1" noChangeArrowheads="1"/>
          </p:cNvPicPr>
          <p:nvPr userDrawn="1"/>
        </p:nvPicPr>
        <p:blipFill>
          <a:blip r:embed="rId32" cstate="print"/>
          <a:srcRect/>
          <a:stretch>
            <a:fillRect/>
          </a:stretch>
        </p:blipFill>
        <p:spPr bwMode="auto">
          <a:xfrm>
            <a:off x="8177576" y="222250"/>
            <a:ext cx="552100" cy="711200"/>
          </a:xfrm>
          <a:prstGeom prst="rect">
            <a:avLst/>
          </a:prstGeom>
          <a:noFill/>
          <a:ln w="9525">
            <a:noFill/>
            <a:miter lim="800000"/>
            <a:headEnd/>
            <a:tailEnd/>
          </a:ln>
        </p:spPr>
      </p:pic>
    </p:spTree>
    <p:extLst>
      <p:ext uri="{BB962C8B-B14F-4D97-AF65-F5344CB8AC3E}">
        <p14:creationId xmlns:p14="http://schemas.microsoft.com/office/powerpoint/2010/main" val="37398327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Lst>
  <p:hf hdr="0" dt="0"/>
  <p:txStyles>
    <p:titleStyle>
      <a:lvl1pPr algn="l" rtl="0" eaLnBrk="1" fontAlgn="base" hangingPunct="1">
        <a:lnSpc>
          <a:spcPct val="90000"/>
        </a:lnSpc>
        <a:spcBef>
          <a:spcPct val="0"/>
        </a:spcBef>
        <a:spcAft>
          <a:spcPct val="0"/>
        </a:spcAft>
        <a:defRPr sz="21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5pPr>
      <a:lvl6pPr marL="342900" algn="l" rtl="0" eaLnBrk="1" fontAlgn="base" hangingPunct="1">
        <a:spcBef>
          <a:spcPct val="0"/>
        </a:spcBef>
        <a:spcAft>
          <a:spcPct val="0"/>
        </a:spcAft>
        <a:defRPr sz="1800" b="1">
          <a:solidFill>
            <a:srgbClr val="0033CC"/>
          </a:solidFill>
          <a:latin typeface="Verdana" pitchFamily="34" charset="0"/>
          <a:cs typeface="Arial" charset="0"/>
        </a:defRPr>
      </a:lvl6pPr>
      <a:lvl7pPr marL="685800" algn="l" rtl="0" eaLnBrk="1" fontAlgn="base" hangingPunct="1">
        <a:spcBef>
          <a:spcPct val="0"/>
        </a:spcBef>
        <a:spcAft>
          <a:spcPct val="0"/>
        </a:spcAft>
        <a:defRPr sz="1800" b="1">
          <a:solidFill>
            <a:srgbClr val="0033CC"/>
          </a:solidFill>
          <a:latin typeface="Verdana" pitchFamily="34" charset="0"/>
          <a:cs typeface="Arial" charset="0"/>
        </a:defRPr>
      </a:lvl7pPr>
      <a:lvl8pPr marL="1028700" algn="l" rtl="0" eaLnBrk="1" fontAlgn="base" hangingPunct="1">
        <a:spcBef>
          <a:spcPct val="0"/>
        </a:spcBef>
        <a:spcAft>
          <a:spcPct val="0"/>
        </a:spcAft>
        <a:defRPr sz="1800" b="1">
          <a:solidFill>
            <a:srgbClr val="0033CC"/>
          </a:solidFill>
          <a:latin typeface="Verdana" pitchFamily="34" charset="0"/>
          <a:cs typeface="Arial" charset="0"/>
        </a:defRPr>
      </a:lvl8pPr>
      <a:lvl9pPr marL="1371600" algn="l" rtl="0" eaLnBrk="1" fontAlgn="base" hangingPunct="1">
        <a:spcBef>
          <a:spcPct val="0"/>
        </a:spcBef>
        <a:spcAft>
          <a:spcPct val="0"/>
        </a:spcAft>
        <a:defRPr sz="1800" b="1">
          <a:solidFill>
            <a:srgbClr val="0033CC"/>
          </a:solidFill>
          <a:latin typeface="Verdana" pitchFamily="34" charset="0"/>
          <a:cs typeface="Arial" charset="0"/>
        </a:defRPr>
      </a:lvl9pPr>
    </p:titleStyle>
    <p:bodyStyle>
      <a:lvl1pPr marL="171450" indent="-171450" algn="l" rtl="0" eaLnBrk="1" fontAlgn="base" hangingPunct="1">
        <a:spcBef>
          <a:spcPct val="100000"/>
        </a:spcBef>
        <a:spcAft>
          <a:spcPct val="0"/>
        </a:spcAft>
        <a:buClr>
          <a:srgbClr val="0033CC"/>
        </a:buClr>
        <a:buChar char="•"/>
        <a:defRPr sz="1800" b="1">
          <a:solidFill>
            <a:schemeClr val="tx1"/>
          </a:solidFill>
          <a:latin typeface="Calibri" panose="020F0502020204030204" pitchFamily="34" charset="0"/>
          <a:ea typeface="+mn-ea"/>
          <a:cs typeface="+mn-cs"/>
        </a:defRPr>
      </a:lvl1pPr>
      <a:lvl2pPr marL="432197" indent="-175022" algn="l" rtl="0" eaLnBrk="1" fontAlgn="base" hangingPunct="1">
        <a:spcBef>
          <a:spcPct val="20000"/>
        </a:spcBef>
        <a:spcAft>
          <a:spcPct val="0"/>
        </a:spcAft>
        <a:buClr>
          <a:srgbClr val="0033CC"/>
        </a:buClr>
        <a:buFont typeface="Arial" charset="0"/>
        <a:buChar char="–"/>
        <a:defRPr sz="1500">
          <a:solidFill>
            <a:schemeClr val="tx1"/>
          </a:solidFill>
          <a:latin typeface="Calibri" panose="020F0502020204030204" pitchFamily="34" charset="0"/>
          <a:cs typeface="+mn-cs"/>
        </a:defRPr>
      </a:lvl2pPr>
      <a:lvl3pPr marL="685800" indent="-167879"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3pPr>
      <a:lvl4pPr marL="946547" indent="-175022"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4pPr>
      <a:lvl5pPr marL="1200150" indent="-167879"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5pPr>
      <a:lvl6pPr marL="1543050" indent="-167879" algn="l" rtl="0" eaLnBrk="1" fontAlgn="base" hangingPunct="1">
        <a:spcBef>
          <a:spcPct val="20000"/>
        </a:spcBef>
        <a:spcAft>
          <a:spcPct val="0"/>
        </a:spcAft>
        <a:buClr>
          <a:srgbClr val="0033CC"/>
        </a:buClr>
        <a:buChar char="»"/>
        <a:defRPr sz="1500">
          <a:solidFill>
            <a:schemeClr val="tx1"/>
          </a:solidFill>
          <a:latin typeface="+mn-lt"/>
          <a:cs typeface="+mn-cs"/>
        </a:defRPr>
      </a:lvl6pPr>
      <a:lvl7pPr marL="1885950" indent="-167879" algn="l" rtl="0" eaLnBrk="1" fontAlgn="base" hangingPunct="1">
        <a:spcBef>
          <a:spcPct val="20000"/>
        </a:spcBef>
        <a:spcAft>
          <a:spcPct val="0"/>
        </a:spcAft>
        <a:buClr>
          <a:srgbClr val="0033CC"/>
        </a:buClr>
        <a:buChar char="»"/>
        <a:defRPr sz="1500">
          <a:solidFill>
            <a:schemeClr val="tx1"/>
          </a:solidFill>
          <a:latin typeface="+mn-lt"/>
          <a:cs typeface="+mn-cs"/>
        </a:defRPr>
      </a:lvl7pPr>
      <a:lvl8pPr marL="2228850" indent="-167879" algn="l" rtl="0" eaLnBrk="1" fontAlgn="base" hangingPunct="1">
        <a:spcBef>
          <a:spcPct val="20000"/>
        </a:spcBef>
        <a:spcAft>
          <a:spcPct val="0"/>
        </a:spcAft>
        <a:buClr>
          <a:srgbClr val="0033CC"/>
        </a:buClr>
        <a:buChar char="»"/>
        <a:defRPr sz="1500">
          <a:solidFill>
            <a:schemeClr val="tx1"/>
          </a:solidFill>
          <a:latin typeface="+mn-lt"/>
          <a:cs typeface="+mn-cs"/>
        </a:defRPr>
      </a:lvl8pPr>
      <a:lvl9pPr marL="2571750" indent="-167879" algn="l" rtl="0" eaLnBrk="1" fontAlgn="base" hangingPunct="1">
        <a:spcBef>
          <a:spcPct val="20000"/>
        </a:spcBef>
        <a:spcAft>
          <a:spcPct val="0"/>
        </a:spcAft>
        <a:buClr>
          <a:srgbClr val="0033CC"/>
        </a:buClr>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853" y="4181856"/>
            <a:ext cx="7751547" cy="466344"/>
          </a:xfrm>
        </p:spPr>
        <p:txBody>
          <a:bodyPr/>
          <a:lstStyle/>
          <a:p>
            <a:r>
              <a:rPr lang="en-US" sz="2400" b="0" dirty="0">
                <a:solidFill>
                  <a:srgbClr val="002060"/>
                </a:solidFill>
              </a:rPr>
              <a:t>Better Bus Project - Update</a:t>
            </a:r>
          </a:p>
        </p:txBody>
      </p:sp>
      <p:sp>
        <p:nvSpPr>
          <p:cNvPr id="3" name="Text Placeholder 2"/>
          <p:cNvSpPr>
            <a:spLocks noGrp="1"/>
          </p:cNvSpPr>
          <p:nvPr>
            <p:ph type="body" sz="quarter" idx="10"/>
          </p:nvPr>
        </p:nvSpPr>
        <p:spPr>
          <a:xfrm>
            <a:off x="1163853" y="4648200"/>
            <a:ext cx="3352800" cy="762000"/>
          </a:xfrm>
        </p:spPr>
        <p:txBody>
          <a:bodyPr/>
          <a:lstStyle/>
          <a:p>
            <a:r>
              <a:rPr lang="en-US" sz="2000" b="0" dirty="0">
                <a:solidFill>
                  <a:srgbClr val="002060"/>
                </a:solidFill>
              </a:rPr>
              <a:t>June 25, 2018</a:t>
            </a:r>
          </a:p>
        </p:txBody>
      </p:sp>
      <p:sp>
        <p:nvSpPr>
          <p:cNvPr id="4" name="Title 1"/>
          <p:cNvSpPr txBox="1">
            <a:spLocks/>
          </p:cNvSpPr>
          <p:nvPr/>
        </p:nvSpPr>
        <p:spPr>
          <a:xfrm>
            <a:off x="1143000" y="4639056"/>
            <a:ext cx="7751547" cy="466344"/>
          </a:xfrm>
          <a:prstGeom prst="rect">
            <a:avLst/>
          </a:prstGeom>
        </p:spPr>
        <p:txBody>
          <a:bodyPr anchor="b" anchorCtr="0"/>
          <a:lstStyle>
            <a:lvl1pPr algn="l" rtl="0" eaLnBrk="1" fontAlgn="base" hangingPunct="1">
              <a:lnSpc>
                <a:spcPct val="100000"/>
              </a:lnSpc>
              <a:spcBef>
                <a:spcPct val="0"/>
              </a:spcBef>
              <a:spcAft>
                <a:spcPct val="0"/>
              </a:spcAft>
              <a:defRPr sz="3200" b="1" baseline="0">
                <a:solidFill>
                  <a:srgbClr val="00269E"/>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endParaRPr lang="en-US" sz="2400" b="0" kern="0" dirty="0">
              <a:solidFill>
                <a:schemeClr val="tx1"/>
              </a:solidFill>
            </a:endParaRPr>
          </a:p>
        </p:txBody>
      </p:sp>
    </p:spTree>
    <p:extLst>
      <p:ext uri="{BB962C8B-B14F-4D97-AF65-F5344CB8AC3E}">
        <p14:creationId xmlns:p14="http://schemas.microsoft.com/office/powerpoint/2010/main" val="25932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The Better Bus Project - Next Steps</a:t>
            </a:r>
          </a:p>
        </p:txBody>
      </p:sp>
      <p:sp>
        <p:nvSpPr>
          <p:cNvPr id="4" name="TextBox 3"/>
          <p:cNvSpPr txBox="1"/>
          <p:nvPr/>
        </p:nvSpPr>
        <p:spPr>
          <a:xfrm>
            <a:off x="446314" y="1514856"/>
            <a:ext cx="7970519" cy="369332"/>
          </a:xfrm>
          <a:prstGeom prst="rect">
            <a:avLst/>
          </a:prstGeom>
          <a:noFill/>
        </p:spPr>
        <p:txBody>
          <a:bodyPr wrap="square" rtlCol="0">
            <a:spAutoFit/>
          </a:bodyPr>
          <a:lstStyle/>
          <a:p>
            <a:pPr marL="342900" indent="-342900">
              <a:buFont typeface="Arial" panose="020B0604020202020204" pitchFamily="34" charset="0"/>
              <a:buChar char="•"/>
            </a:pPr>
            <a:endParaRPr lang="en-US" b="1" u="sng" dirty="0">
              <a:latin typeface="+mj-lt"/>
            </a:endParaRPr>
          </a:p>
        </p:txBody>
      </p:sp>
      <p:sp>
        <p:nvSpPr>
          <p:cNvPr id="5" name="TextBox 4"/>
          <p:cNvSpPr txBox="1"/>
          <p:nvPr/>
        </p:nvSpPr>
        <p:spPr>
          <a:xfrm>
            <a:off x="457200" y="1457504"/>
            <a:ext cx="8534400" cy="5693866"/>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Identifying Priorities and Trade Off Discussions</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July 2018</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Initial Tier Development and Discussion</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September 2018</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Title VI Analysis, based on Priorities and Tier Development </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Fall 2018</a:t>
            </a:r>
          </a:p>
          <a:p>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Municipal Meetings to Identify Bus Optimization Opportunities</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Fall 2018/Winter 2019</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Public Outreach and Feedback -- Tier Recommendations</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Winter 2019</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Tier Development Discussions and Board Vote</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Winter/Spring 2019</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Implementation of The Better Bus Project Recommendations, based on rating/pick schedule timeline </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2019 Summer/Fall Rating/Schedules</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10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Overview </a:t>
            </a:r>
          </a:p>
        </p:txBody>
      </p:sp>
      <p:sp>
        <p:nvSpPr>
          <p:cNvPr id="4" name="TextBox 3"/>
          <p:cNvSpPr txBox="1"/>
          <p:nvPr/>
        </p:nvSpPr>
        <p:spPr>
          <a:xfrm>
            <a:off x="446314" y="1514856"/>
            <a:ext cx="7970519" cy="369332"/>
          </a:xfrm>
          <a:prstGeom prst="rect">
            <a:avLst/>
          </a:prstGeom>
          <a:noFill/>
        </p:spPr>
        <p:txBody>
          <a:bodyPr wrap="square" rtlCol="0">
            <a:spAutoFit/>
          </a:bodyPr>
          <a:lstStyle/>
          <a:p>
            <a:pPr marL="342900" indent="-342900">
              <a:buFont typeface="Arial" panose="020B0604020202020204" pitchFamily="34" charset="0"/>
              <a:buChar char="•"/>
            </a:pPr>
            <a:endParaRPr lang="en-US" b="1" u="sng" dirty="0">
              <a:latin typeface="+mj-lt"/>
            </a:endParaRPr>
          </a:p>
        </p:txBody>
      </p:sp>
      <p:sp>
        <p:nvSpPr>
          <p:cNvPr id="5" name="TextBox 4"/>
          <p:cNvSpPr txBox="1"/>
          <p:nvPr/>
        </p:nvSpPr>
        <p:spPr>
          <a:xfrm>
            <a:off x="457200" y="1457504"/>
            <a:ext cx="8305800" cy="2831544"/>
          </a:xfrm>
          <a:prstGeom prst="rect">
            <a:avLst/>
          </a:prstGeom>
          <a:noFill/>
        </p:spPr>
        <p:txBody>
          <a:bodyPr wrap="square" rtlCol="0" anchor="t">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Better Bus Project – Goals &amp; Standards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Improving the Bus Network – The last 90 days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General Update on the Better Bus Project</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Data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Outreach</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Next Steps</a:t>
            </a:r>
            <a:endParaRPr lang="en-US" dirty="0"/>
          </a:p>
          <a:p>
            <a:pPr lvl="1"/>
            <a:endParaRPr lang="en-US" dirty="0">
              <a:latin typeface="Arial" panose="020B0604020202020204" pitchFamily="34" charset="0"/>
              <a:cs typeface="Arial" panose="020B0604020202020204" pitchFamily="34" charset="0"/>
            </a:endParaRPr>
          </a:p>
        </p:txBody>
      </p:sp>
      <p:pic>
        <p:nvPicPr>
          <p:cNvPr id="6" name="Picture 5" descr="A group of people sitting at a table&#10;&#10;Description generated with very high confidence">
            <a:extLst>
              <a:ext uri="{FF2B5EF4-FFF2-40B4-BE49-F238E27FC236}">
                <a16:creationId xmlns:a16="http://schemas.microsoft.com/office/drawing/2014/main" id="{881DD6CD-2D65-4671-9569-287B377DBA42}"/>
              </a:ext>
            </a:extLst>
          </p:cNvPr>
          <p:cNvPicPr>
            <a:picLocks noChangeAspect="1"/>
          </p:cNvPicPr>
          <p:nvPr/>
        </p:nvPicPr>
        <p:blipFill rotWithShape="1">
          <a:blip r:embed="rId2"/>
          <a:srcRect l="9296" r="21569" b="-1"/>
          <a:stretch/>
        </p:blipFill>
        <p:spPr>
          <a:xfrm>
            <a:off x="5943600" y="3429000"/>
            <a:ext cx="2620010" cy="2842281"/>
          </a:xfrm>
          <a:prstGeom prst="rect">
            <a:avLst/>
          </a:prstGeom>
        </p:spPr>
      </p:pic>
    </p:spTree>
    <p:extLst>
      <p:ext uri="{BB962C8B-B14F-4D97-AF65-F5344CB8AC3E}">
        <p14:creationId xmlns:p14="http://schemas.microsoft.com/office/powerpoint/2010/main" val="362088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D9CE9A1-FB80-46E7-A11F-6CDE6F4F9EDF}"/>
              </a:ext>
            </a:extLst>
          </p:cNvPr>
          <p:cNvGrpSpPr/>
          <p:nvPr/>
        </p:nvGrpSpPr>
        <p:grpSpPr>
          <a:xfrm>
            <a:off x="574495" y="3352800"/>
            <a:ext cx="8071210" cy="3107559"/>
            <a:chOff x="1470991" y="6400801"/>
            <a:chExt cx="34429149" cy="20351364"/>
          </a:xfrm>
        </p:grpSpPr>
        <p:sp>
          <p:nvSpPr>
            <p:cNvPr id="7" name="Rounded Rectangle 2">
              <a:extLst>
                <a:ext uri="{FF2B5EF4-FFF2-40B4-BE49-F238E27FC236}">
                  <a16:creationId xmlns:a16="http://schemas.microsoft.com/office/drawing/2014/main" id="{79D33809-1A1F-49A4-B4B7-87FC2C806BC1}"/>
                </a:ext>
              </a:extLst>
            </p:cNvPr>
            <p:cNvSpPr/>
            <p:nvPr/>
          </p:nvSpPr>
          <p:spPr>
            <a:xfrm>
              <a:off x="1470991" y="6400801"/>
              <a:ext cx="10058400" cy="3802674"/>
            </a:xfrm>
            <a:prstGeom prst="roundRect">
              <a:avLst/>
            </a:prstGeom>
            <a:solidFill>
              <a:srgbClr val="165C96"/>
            </a:solidFill>
            <a:ln w="25400" cap="flat" cmpd="sng" algn="ctr">
              <a:solidFill>
                <a:srgbClr val="A1C6E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Lato"/>
                  <a:ea typeface="+mn-ea"/>
                  <a:cs typeface="+mn-cs"/>
                </a:rPr>
                <a:t>Comfort</a:t>
              </a:r>
            </a:p>
          </p:txBody>
        </p:sp>
        <p:sp>
          <p:nvSpPr>
            <p:cNvPr id="8" name="Rounded Rectangle 3">
              <a:extLst>
                <a:ext uri="{FF2B5EF4-FFF2-40B4-BE49-F238E27FC236}">
                  <a16:creationId xmlns:a16="http://schemas.microsoft.com/office/drawing/2014/main" id="{8488EE53-47D3-49C8-A5EB-2C9B3412DA0D}"/>
                </a:ext>
              </a:extLst>
            </p:cNvPr>
            <p:cNvSpPr/>
            <p:nvPr/>
          </p:nvSpPr>
          <p:spPr>
            <a:xfrm>
              <a:off x="1470991" y="10550002"/>
              <a:ext cx="10058400" cy="3802674"/>
            </a:xfrm>
            <a:prstGeom prst="roundRect">
              <a:avLst/>
            </a:prstGeom>
            <a:solidFill>
              <a:srgbClr val="165C96"/>
            </a:solidFill>
            <a:ln w="25400" cap="flat" cmpd="sng" algn="ctr">
              <a:solidFill>
                <a:srgbClr val="A1C6E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Lato"/>
                  <a:ea typeface="+mn-ea"/>
                  <a:cs typeface="+mn-cs"/>
                </a:rPr>
                <a:t>Reliability</a:t>
              </a:r>
            </a:p>
          </p:txBody>
        </p:sp>
        <p:sp>
          <p:nvSpPr>
            <p:cNvPr id="9" name="Rounded Rectangle 4">
              <a:extLst>
                <a:ext uri="{FF2B5EF4-FFF2-40B4-BE49-F238E27FC236}">
                  <a16:creationId xmlns:a16="http://schemas.microsoft.com/office/drawing/2014/main" id="{DAA3D8CB-90AC-4279-9A9A-7E4670148FF8}"/>
                </a:ext>
              </a:extLst>
            </p:cNvPr>
            <p:cNvSpPr/>
            <p:nvPr/>
          </p:nvSpPr>
          <p:spPr>
            <a:xfrm>
              <a:off x="1470991" y="14699205"/>
              <a:ext cx="10058400" cy="3802674"/>
            </a:xfrm>
            <a:prstGeom prst="roundRect">
              <a:avLst/>
            </a:prstGeom>
            <a:solidFill>
              <a:srgbClr val="165C96"/>
            </a:solidFill>
            <a:ln w="25400" cap="flat" cmpd="sng" algn="ctr">
              <a:solidFill>
                <a:srgbClr val="A1C6E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Lato"/>
                  <a:ea typeface="+mn-ea"/>
                  <a:cs typeface="+mn-cs"/>
                </a:rPr>
                <a:t>Frequency</a:t>
              </a:r>
            </a:p>
          </p:txBody>
        </p:sp>
        <p:sp>
          <p:nvSpPr>
            <p:cNvPr id="10" name="Rounded Rectangle 5">
              <a:extLst>
                <a:ext uri="{FF2B5EF4-FFF2-40B4-BE49-F238E27FC236}">
                  <a16:creationId xmlns:a16="http://schemas.microsoft.com/office/drawing/2014/main" id="{0CC6D132-579F-48E0-A05B-93BE9A1AA569}"/>
                </a:ext>
              </a:extLst>
            </p:cNvPr>
            <p:cNvSpPr/>
            <p:nvPr/>
          </p:nvSpPr>
          <p:spPr>
            <a:xfrm>
              <a:off x="1470991" y="18800283"/>
              <a:ext cx="10058400" cy="3802674"/>
            </a:xfrm>
            <a:prstGeom prst="roundRect">
              <a:avLst/>
            </a:prstGeom>
            <a:solidFill>
              <a:srgbClr val="165C96"/>
            </a:solidFill>
            <a:ln w="25400" cap="flat" cmpd="sng" algn="ctr">
              <a:solidFill>
                <a:srgbClr val="A1C6E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Lato"/>
                  <a:ea typeface="+mn-ea"/>
                  <a:cs typeface="+mn-cs"/>
                </a:rPr>
                <a:t>Span</a:t>
              </a:r>
            </a:p>
          </p:txBody>
        </p:sp>
        <p:sp>
          <p:nvSpPr>
            <p:cNvPr id="11" name="Rounded Rectangle 6">
              <a:extLst>
                <a:ext uri="{FF2B5EF4-FFF2-40B4-BE49-F238E27FC236}">
                  <a16:creationId xmlns:a16="http://schemas.microsoft.com/office/drawing/2014/main" id="{3B22B6CA-0354-4563-8E4B-26088ECF951B}"/>
                </a:ext>
              </a:extLst>
            </p:cNvPr>
            <p:cNvSpPr/>
            <p:nvPr/>
          </p:nvSpPr>
          <p:spPr>
            <a:xfrm>
              <a:off x="12223295" y="6400801"/>
              <a:ext cx="23676845" cy="3802677"/>
            </a:xfrm>
            <a:prstGeom prst="roundRect">
              <a:avLst/>
            </a:prstGeom>
            <a:solidFill>
              <a:srgbClr val="FFD00C"/>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165C96"/>
                  </a:solidFill>
                  <a:effectLst/>
                  <a:uLnTx/>
                  <a:uFillTx/>
                  <a:latin typeface="Lato"/>
                  <a:ea typeface="+mn-ea"/>
                  <a:cs typeface="+mn-cs"/>
                </a:rPr>
                <a:t>Passengers should have a reasonable amount of personal space during their trips </a:t>
              </a:r>
              <a:endParaRPr kumimoji="0" lang="en-US" b="0" i="0" u="none" strike="noStrike" kern="0" cap="none" spc="0" normalizeH="0" baseline="0" noProof="0" dirty="0">
                <a:ln>
                  <a:noFill/>
                </a:ln>
                <a:solidFill>
                  <a:srgbClr val="FFFFFF"/>
                </a:solidFill>
                <a:effectLst/>
                <a:uLnTx/>
                <a:uFillTx/>
                <a:latin typeface="Lato"/>
                <a:ea typeface="+mn-ea"/>
                <a:cs typeface="+mn-cs"/>
              </a:endParaRPr>
            </a:p>
          </p:txBody>
        </p:sp>
        <p:sp>
          <p:nvSpPr>
            <p:cNvPr id="12" name="Rounded Rectangle 7">
              <a:extLst>
                <a:ext uri="{FF2B5EF4-FFF2-40B4-BE49-F238E27FC236}">
                  <a16:creationId xmlns:a16="http://schemas.microsoft.com/office/drawing/2014/main" id="{6F15550F-8BB6-4B50-AF6C-67497DC7415E}"/>
                </a:ext>
              </a:extLst>
            </p:cNvPr>
            <p:cNvSpPr/>
            <p:nvPr/>
          </p:nvSpPr>
          <p:spPr>
            <a:xfrm>
              <a:off x="1470991" y="22949490"/>
              <a:ext cx="10058400" cy="3802674"/>
            </a:xfrm>
            <a:prstGeom prst="roundRect">
              <a:avLst/>
            </a:prstGeom>
            <a:solidFill>
              <a:srgbClr val="165C96"/>
            </a:solidFill>
            <a:ln w="25400" cap="flat" cmpd="sng" algn="ctr">
              <a:solidFill>
                <a:srgbClr val="A1C6E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Lato"/>
                  <a:ea typeface="+mn-ea"/>
                  <a:cs typeface="+mn-cs"/>
                </a:rPr>
                <a:t>Coverage</a:t>
              </a:r>
            </a:p>
          </p:txBody>
        </p:sp>
        <p:sp>
          <p:nvSpPr>
            <p:cNvPr id="13" name="Rounded Rectangle 8">
              <a:extLst>
                <a:ext uri="{FF2B5EF4-FFF2-40B4-BE49-F238E27FC236}">
                  <a16:creationId xmlns:a16="http://schemas.microsoft.com/office/drawing/2014/main" id="{77F47BEA-C8EA-402F-8113-91C453A31721}"/>
                </a:ext>
              </a:extLst>
            </p:cNvPr>
            <p:cNvSpPr/>
            <p:nvPr/>
          </p:nvSpPr>
          <p:spPr>
            <a:xfrm>
              <a:off x="12223295" y="10550001"/>
              <a:ext cx="23676845" cy="3802677"/>
            </a:xfrm>
            <a:prstGeom prst="roundRect">
              <a:avLst/>
            </a:prstGeom>
            <a:solidFill>
              <a:srgbClr val="FFD00C"/>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165C96"/>
                  </a:solidFill>
                  <a:effectLst/>
                  <a:uLnTx/>
                  <a:uFillTx/>
                  <a:latin typeface="Lato"/>
                  <a:ea typeface="+mn-ea"/>
                  <a:cs typeface="+mn-cs"/>
                </a:rPr>
                <a:t>Passengers should be able to expect service to arrive when scheduled</a:t>
              </a:r>
            </a:p>
          </p:txBody>
        </p:sp>
        <p:sp>
          <p:nvSpPr>
            <p:cNvPr id="14" name="Rounded Rectangle 10">
              <a:extLst>
                <a:ext uri="{FF2B5EF4-FFF2-40B4-BE49-F238E27FC236}">
                  <a16:creationId xmlns:a16="http://schemas.microsoft.com/office/drawing/2014/main" id="{AAAF7878-648A-48EF-B6E6-F14A19B154AF}"/>
                </a:ext>
              </a:extLst>
            </p:cNvPr>
            <p:cNvSpPr/>
            <p:nvPr/>
          </p:nvSpPr>
          <p:spPr>
            <a:xfrm>
              <a:off x="12223295" y="14699208"/>
              <a:ext cx="23676845" cy="3802677"/>
            </a:xfrm>
            <a:prstGeom prst="roundRect">
              <a:avLst/>
            </a:prstGeom>
            <a:solidFill>
              <a:srgbClr val="FFD00C"/>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165C96"/>
                  </a:solidFill>
                  <a:effectLst/>
                  <a:uLnTx/>
                  <a:uFillTx/>
                  <a:latin typeface="Lato"/>
                  <a:ea typeface="+mn-ea"/>
                  <a:cs typeface="+mn-cs"/>
                </a:rPr>
                <a:t>Passengers should be able to access transit within a reasonable waiting time</a:t>
              </a:r>
            </a:p>
          </p:txBody>
        </p:sp>
        <p:sp>
          <p:nvSpPr>
            <p:cNvPr id="15" name="Rounded Rectangle 11">
              <a:extLst>
                <a:ext uri="{FF2B5EF4-FFF2-40B4-BE49-F238E27FC236}">
                  <a16:creationId xmlns:a16="http://schemas.microsoft.com/office/drawing/2014/main" id="{257ABC16-D365-420B-A95F-7799C3554CBA}"/>
                </a:ext>
              </a:extLst>
            </p:cNvPr>
            <p:cNvSpPr/>
            <p:nvPr/>
          </p:nvSpPr>
          <p:spPr>
            <a:xfrm>
              <a:off x="12223295" y="18800287"/>
              <a:ext cx="23676845" cy="3802677"/>
            </a:xfrm>
            <a:prstGeom prst="roundRect">
              <a:avLst/>
            </a:prstGeom>
            <a:solidFill>
              <a:srgbClr val="FFD00C"/>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165C96"/>
                  </a:solidFill>
                  <a:effectLst/>
                  <a:uLnTx/>
                  <a:uFillTx/>
                  <a:latin typeface="Lato"/>
                  <a:ea typeface="+mn-ea"/>
                  <a:cs typeface="+mn-cs"/>
                </a:rPr>
                <a:t>Passengers should have confidence that service will operate during expected hours</a:t>
              </a:r>
            </a:p>
          </p:txBody>
        </p:sp>
        <p:sp>
          <p:nvSpPr>
            <p:cNvPr id="16" name="Rounded Rectangle 12">
              <a:extLst>
                <a:ext uri="{FF2B5EF4-FFF2-40B4-BE49-F238E27FC236}">
                  <a16:creationId xmlns:a16="http://schemas.microsoft.com/office/drawing/2014/main" id="{579E8DA3-4A7C-4E0B-9033-18BCBBE67619}"/>
                </a:ext>
              </a:extLst>
            </p:cNvPr>
            <p:cNvSpPr/>
            <p:nvPr/>
          </p:nvSpPr>
          <p:spPr>
            <a:xfrm>
              <a:off x="12223296" y="22949489"/>
              <a:ext cx="23676844" cy="3802676"/>
            </a:xfrm>
            <a:prstGeom prst="roundRect">
              <a:avLst/>
            </a:prstGeom>
            <a:solidFill>
              <a:srgbClr val="FFD00C"/>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165C96"/>
                  </a:solidFill>
                  <a:effectLst/>
                  <a:uLnTx/>
                  <a:uFillTx/>
                  <a:latin typeface="Lato"/>
                  <a:ea typeface="+mn-ea"/>
                  <a:cs typeface="+mn-cs"/>
                </a:rPr>
                <a:t>The geographic area where service is provided</a:t>
              </a:r>
            </a:p>
          </p:txBody>
        </p:sp>
      </p:grpSp>
      <p:sp>
        <p:nvSpPr>
          <p:cNvPr id="18" name="Title 1"/>
          <p:cNvSpPr txBox="1">
            <a:spLocks/>
          </p:cNvSpPr>
          <p:nvPr/>
        </p:nvSpPr>
        <p:spPr>
          <a:xfrm>
            <a:off x="457201" y="864318"/>
            <a:ext cx="7751547" cy="466344"/>
          </a:xfrm>
          <a:prstGeom prst="rect">
            <a:avLst/>
          </a:prstGeom>
        </p:spPr>
        <p:txBody>
          <a:bodyPr anchor="b" anchorCtr="0"/>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2400" kern="0" dirty="0"/>
              <a:t>The Better Bus Project – Goals and Standards</a:t>
            </a:r>
          </a:p>
        </p:txBody>
      </p:sp>
      <p:sp>
        <p:nvSpPr>
          <p:cNvPr id="2" name="Rectangle 1"/>
          <p:cNvSpPr/>
          <p:nvPr/>
        </p:nvSpPr>
        <p:spPr>
          <a:xfrm>
            <a:off x="457200" y="1484876"/>
            <a:ext cx="8305800" cy="1631216"/>
          </a:xfrm>
          <a:prstGeom prst="rect">
            <a:avLst/>
          </a:prstGeom>
        </p:spPr>
        <p:txBody>
          <a:bodyPr wrap="square" anchor="t">
            <a:spAutoFit/>
          </a:bodyPr>
          <a:lstStyle/>
          <a:p>
            <a:r>
              <a:rPr lang="en-US" sz="2000" dirty="0">
                <a:latin typeface="Arial" panose="020B0604020202020204" pitchFamily="34" charset="0"/>
                <a:cs typeface="Arial" panose="020B0604020202020204" pitchFamily="34" charset="0"/>
              </a:rPr>
              <a:t>The goal of the Better Bus Project is to measure and close the gap between current bus service delivery and the service delivery standards, passed in January 2017. Closing the gap will depend on partnerships and optimization, as well as resource allocation and the modernization of planning and scheduling.</a:t>
            </a:r>
          </a:p>
        </p:txBody>
      </p:sp>
    </p:spTree>
    <p:extLst>
      <p:ext uri="{BB962C8B-B14F-4D97-AF65-F5344CB8AC3E}">
        <p14:creationId xmlns:p14="http://schemas.microsoft.com/office/powerpoint/2010/main" val="255077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930" y="865095"/>
            <a:ext cx="8334069" cy="461665"/>
          </a:xfrm>
          <a:prstGeom prst="rect">
            <a:avLst/>
          </a:prstGeom>
        </p:spPr>
        <p:txBody>
          <a:bodyPr wrap="square">
            <a:spAutoFit/>
          </a:bodyPr>
          <a:lstStyle/>
          <a:p>
            <a:r>
              <a:rPr lang="en-US" sz="2400" b="1" dirty="0">
                <a:solidFill>
                  <a:srgbClr val="00269E"/>
                </a:solidFill>
                <a:latin typeface="Arial" panose="020B0604020202020204" pitchFamily="34" charset="0"/>
                <a:cs typeface="Arial" panose="020B0604020202020204" pitchFamily="34" charset="0"/>
              </a:rPr>
              <a:t>Improving the Bus Network – The last 90 days</a:t>
            </a:r>
          </a:p>
        </p:txBody>
      </p:sp>
      <p:grpSp>
        <p:nvGrpSpPr>
          <p:cNvPr id="9" name="Group 8">
            <a:extLst>
              <a:ext uri="{FF2B5EF4-FFF2-40B4-BE49-F238E27FC236}">
                <a16:creationId xmlns:a16="http://schemas.microsoft.com/office/drawing/2014/main" id="{5439BC6D-0728-45F3-9F0F-54DDAAF91473}"/>
              </a:ext>
            </a:extLst>
          </p:cNvPr>
          <p:cNvGrpSpPr/>
          <p:nvPr/>
        </p:nvGrpSpPr>
        <p:grpSpPr>
          <a:xfrm>
            <a:off x="-213359" y="1975308"/>
            <a:ext cx="10195559" cy="3892092"/>
            <a:chOff x="-265580" y="1101082"/>
            <a:chExt cx="10001537" cy="3181686"/>
          </a:xfrm>
        </p:grpSpPr>
        <p:grpSp>
          <p:nvGrpSpPr>
            <p:cNvPr id="10" name="Group 9">
              <a:extLst>
                <a:ext uri="{FF2B5EF4-FFF2-40B4-BE49-F238E27FC236}">
                  <a16:creationId xmlns:a16="http://schemas.microsoft.com/office/drawing/2014/main" id="{FBE4E104-F06E-4424-836B-A2ABB603D324}"/>
                </a:ext>
              </a:extLst>
            </p:cNvPr>
            <p:cNvGrpSpPr/>
            <p:nvPr/>
          </p:nvGrpSpPr>
          <p:grpSpPr>
            <a:xfrm>
              <a:off x="-265580" y="1464068"/>
              <a:ext cx="2497352" cy="1107681"/>
              <a:chOff x="384486" y="730653"/>
              <a:chExt cx="2497352" cy="1107681"/>
            </a:xfrm>
          </p:grpSpPr>
          <p:sp>
            <p:nvSpPr>
              <p:cNvPr id="82" name="Rectangle 81">
                <a:extLst>
                  <a:ext uri="{FF2B5EF4-FFF2-40B4-BE49-F238E27FC236}">
                    <a16:creationId xmlns:a16="http://schemas.microsoft.com/office/drawing/2014/main" id="{01F99AD8-517D-4AE6-99D1-CAB66D598939}"/>
                  </a:ext>
                </a:extLst>
              </p:cNvPr>
              <p:cNvSpPr/>
              <p:nvPr/>
            </p:nvSpPr>
            <p:spPr>
              <a:xfrm>
                <a:off x="384486" y="750040"/>
                <a:ext cx="2497352" cy="10882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3" name="TextBox 82">
                <a:extLst>
                  <a:ext uri="{FF2B5EF4-FFF2-40B4-BE49-F238E27FC236}">
                    <a16:creationId xmlns:a16="http://schemas.microsoft.com/office/drawing/2014/main" id="{649352FF-04FA-461A-BC20-C87F8067FDE9}"/>
                  </a:ext>
                </a:extLst>
              </p:cNvPr>
              <p:cNvSpPr txBox="1"/>
              <p:nvPr/>
            </p:nvSpPr>
            <p:spPr>
              <a:xfrm>
                <a:off x="1054382" y="730653"/>
                <a:ext cx="1827455" cy="10882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endPar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3" name="Rectangle 12">
              <a:extLst>
                <a:ext uri="{FF2B5EF4-FFF2-40B4-BE49-F238E27FC236}">
                  <a16:creationId xmlns:a16="http://schemas.microsoft.com/office/drawing/2014/main" id="{E0C3CAAF-B4CC-4472-95B4-F6EA116D3B63}"/>
                </a:ext>
              </a:extLst>
            </p:cNvPr>
            <p:cNvSpPr/>
            <p:nvPr/>
          </p:nvSpPr>
          <p:spPr>
            <a:xfrm>
              <a:off x="431956" y="1101082"/>
              <a:ext cx="1799816" cy="3823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4" name="Group 13">
              <a:extLst>
                <a:ext uri="{FF2B5EF4-FFF2-40B4-BE49-F238E27FC236}">
                  <a16:creationId xmlns:a16="http://schemas.microsoft.com/office/drawing/2014/main" id="{BCD85E8E-DD7E-49A7-AE44-287BD3CF86FA}"/>
                </a:ext>
              </a:extLst>
            </p:cNvPr>
            <p:cNvGrpSpPr/>
            <p:nvPr/>
          </p:nvGrpSpPr>
          <p:grpSpPr>
            <a:xfrm>
              <a:off x="444075" y="1153679"/>
              <a:ext cx="3292126" cy="2506365"/>
              <a:chOff x="509483" y="420264"/>
              <a:chExt cx="3876784" cy="2506365"/>
            </a:xfrm>
          </p:grpSpPr>
          <p:sp>
            <p:nvSpPr>
              <p:cNvPr id="80" name="Rectangle 79">
                <a:extLst>
                  <a:ext uri="{FF2B5EF4-FFF2-40B4-BE49-F238E27FC236}">
                    <a16:creationId xmlns:a16="http://schemas.microsoft.com/office/drawing/2014/main" id="{8D5441BA-3106-4C6D-84A8-45AA06BD78C0}"/>
                  </a:ext>
                </a:extLst>
              </p:cNvPr>
              <p:cNvSpPr/>
              <p:nvPr/>
            </p:nvSpPr>
            <p:spPr>
              <a:xfrm>
                <a:off x="1888915" y="1838335"/>
                <a:ext cx="2497352" cy="10882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1" name="TextBox 80">
                <a:extLst>
                  <a:ext uri="{FF2B5EF4-FFF2-40B4-BE49-F238E27FC236}">
                    <a16:creationId xmlns:a16="http://schemas.microsoft.com/office/drawing/2014/main" id="{B5E12B15-2693-4D0F-B14F-99D006B6C730}"/>
                  </a:ext>
                </a:extLst>
              </p:cNvPr>
              <p:cNvSpPr txBox="1"/>
              <p:nvPr/>
            </p:nvSpPr>
            <p:spPr>
              <a:xfrm>
                <a:off x="509483" y="420264"/>
                <a:ext cx="1663183" cy="10882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Early Morning Bus Service kickoff</a:t>
                </a:r>
              </a:p>
            </p:txBody>
          </p:sp>
        </p:grpSp>
        <p:grpSp>
          <p:nvGrpSpPr>
            <p:cNvPr id="15" name="Group 14">
              <a:extLst>
                <a:ext uri="{FF2B5EF4-FFF2-40B4-BE49-F238E27FC236}">
                  <a16:creationId xmlns:a16="http://schemas.microsoft.com/office/drawing/2014/main" id="{0C2D0C3B-E1B6-4EDB-BA17-8E799348445B}"/>
                </a:ext>
              </a:extLst>
            </p:cNvPr>
            <p:cNvGrpSpPr/>
            <p:nvPr/>
          </p:nvGrpSpPr>
          <p:grpSpPr>
            <a:xfrm>
              <a:off x="364487" y="1400786"/>
              <a:ext cx="3371715" cy="2641632"/>
              <a:chOff x="415763" y="667371"/>
              <a:chExt cx="3970504" cy="2641632"/>
            </a:xfrm>
          </p:grpSpPr>
          <p:sp>
            <p:nvSpPr>
              <p:cNvPr id="78" name="Rectangle 77">
                <a:extLst>
                  <a:ext uri="{FF2B5EF4-FFF2-40B4-BE49-F238E27FC236}">
                    <a16:creationId xmlns:a16="http://schemas.microsoft.com/office/drawing/2014/main" id="{FCE2580F-AD43-495E-8B63-2645AFDABF3F}"/>
                  </a:ext>
                </a:extLst>
              </p:cNvPr>
              <p:cNvSpPr/>
              <p:nvPr/>
            </p:nvSpPr>
            <p:spPr>
              <a:xfrm>
                <a:off x="1888915" y="2926630"/>
                <a:ext cx="2497352" cy="3823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9" name="TextBox 78">
                <a:extLst>
                  <a:ext uri="{FF2B5EF4-FFF2-40B4-BE49-F238E27FC236}">
                    <a16:creationId xmlns:a16="http://schemas.microsoft.com/office/drawing/2014/main" id="{A93FEFFA-205C-4B6E-9954-40657EA16418}"/>
                  </a:ext>
                </a:extLst>
              </p:cNvPr>
              <p:cNvSpPr txBox="1"/>
              <p:nvPr/>
            </p:nvSpPr>
            <p:spPr>
              <a:xfrm>
                <a:off x="415763" y="667371"/>
                <a:ext cx="2497353" cy="3823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rPr>
                  <a:t>April 1, 2018</a:t>
                </a:r>
              </a:p>
            </p:txBody>
          </p:sp>
        </p:grpSp>
        <p:grpSp>
          <p:nvGrpSpPr>
            <p:cNvPr id="16" name="Group 15">
              <a:extLst>
                <a:ext uri="{FF2B5EF4-FFF2-40B4-BE49-F238E27FC236}">
                  <a16:creationId xmlns:a16="http://schemas.microsoft.com/office/drawing/2014/main" id="{6B0B8D1F-4811-4810-9F7E-FF46F357922B}"/>
                </a:ext>
              </a:extLst>
            </p:cNvPr>
            <p:cNvGrpSpPr/>
            <p:nvPr/>
          </p:nvGrpSpPr>
          <p:grpSpPr>
            <a:xfrm>
              <a:off x="1414368" y="1483455"/>
              <a:ext cx="3826262" cy="1835272"/>
              <a:chOff x="2064434" y="750040"/>
              <a:chExt cx="3826262" cy="1835272"/>
            </a:xfrm>
          </p:grpSpPr>
          <p:sp>
            <p:nvSpPr>
              <p:cNvPr id="76" name="Rectangle 75">
                <a:extLst>
                  <a:ext uri="{FF2B5EF4-FFF2-40B4-BE49-F238E27FC236}">
                    <a16:creationId xmlns:a16="http://schemas.microsoft.com/office/drawing/2014/main" id="{C386535D-978F-49BF-82F8-62C79E910BF3}"/>
                  </a:ext>
                </a:extLst>
              </p:cNvPr>
              <p:cNvSpPr/>
              <p:nvPr/>
            </p:nvSpPr>
            <p:spPr>
              <a:xfrm>
                <a:off x="3393344" y="750040"/>
                <a:ext cx="2497352" cy="10882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7" name="TextBox 76">
                <a:extLst>
                  <a:ext uri="{FF2B5EF4-FFF2-40B4-BE49-F238E27FC236}">
                    <a16:creationId xmlns:a16="http://schemas.microsoft.com/office/drawing/2014/main" id="{2E9E1EE9-C103-4E27-9901-09D8DAA6E80D}"/>
                  </a:ext>
                </a:extLst>
              </p:cNvPr>
              <p:cNvSpPr txBox="1"/>
              <p:nvPr/>
            </p:nvSpPr>
            <p:spPr>
              <a:xfrm>
                <a:off x="2064434" y="2328784"/>
                <a:ext cx="871143" cy="2565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9850" rIns="69850" bIns="104775" numCol="1" spcCol="1270" anchor="t" anchorCtr="0">
                <a:noAutofit/>
              </a:bodyPr>
              <a:lstStyle/>
              <a:p>
                <a:pPr lvl="0" defTabSz="48895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SL3 kickoff</a:t>
                </a:r>
              </a:p>
            </p:txBody>
          </p:sp>
        </p:grpSp>
        <p:grpSp>
          <p:nvGrpSpPr>
            <p:cNvPr id="17" name="Group 16">
              <a:extLst>
                <a:ext uri="{FF2B5EF4-FFF2-40B4-BE49-F238E27FC236}">
                  <a16:creationId xmlns:a16="http://schemas.microsoft.com/office/drawing/2014/main" id="{B5A045DF-500F-4AE8-8FEC-EC27A8F0D998}"/>
                </a:ext>
              </a:extLst>
            </p:cNvPr>
            <p:cNvGrpSpPr/>
            <p:nvPr/>
          </p:nvGrpSpPr>
          <p:grpSpPr>
            <a:xfrm>
              <a:off x="1310231" y="1101082"/>
              <a:ext cx="3930399" cy="2652138"/>
              <a:chOff x="1960297" y="367667"/>
              <a:chExt cx="3930399" cy="2652138"/>
            </a:xfrm>
          </p:grpSpPr>
          <p:sp>
            <p:nvSpPr>
              <p:cNvPr id="74" name="Rectangle 73">
                <a:extLst>
                  <a:ext uri="{FF2B5EF4-FFF2-40B4-BE49-F238E27FC236}">
                    <a16:creationId xmlns:a16="http://schemas.microsoft.com/office/drawing/2014/main" id="{550DDFFE-2C07-4FEC-9CC1-6D50189A09F2}"/>
                  </a:ext>
                </a:extLst>
              </p:cNvPr>
              <p:cNvSpPr/>
              <p:nvPr/>
            </p:nvSpPr>
            <p:spPr>
              <a:xfrm>
                <a:off x="3393344" y="367667"/>
                <a:ext cx="2497352" cy="3823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5" name="TextBox 74">
                <a:extLst>
                  <a:ext uri="{FF2B5EF4-FFF2-40B4-BE49-F238E27FC236}">
                    <a16:creationId xmlns:a16="http://schemas.microsoft.com/office/drawing/2014/main" id="{66CE037F-0054-4201-92F3-4584F2897EC4}"/>
                  </a:ext>
                </a:extLst>
              </p:cNvPr>
              <p:cNvSpPr txBox="1"/>
              <p:nvPr/>
            </p:nvSpPr>
            <p:spPr>
              <a:xfrm>
                <a:off x="1960297" y="2637432"/>
                <a:ext cx="2497352" cy="3823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rPr>
                  <a:t>April 21, 2018</a:t>
                </a:r>
              </a:p>
            </p:txBody>
          </p:sp>
        </p:grpSp>
        <p:sp>
          <p:nvSpPr>
            <p:cNvPr id="72" name="Rectangle 71">
              <a:extLst>
                <a:ext uri="{FF2B5EF4-FFF2-40B4-BE49-F238E27FC236}">
                  <a16:creationId xmlns:a16="http://schemas.microsoft.com/office/drawing/2014/main" id="{591A3C85-9062-4918-93C9-ABFC2957A236}"/>
                </a:ext>
              </a:extLst>
            </p:cNvPr>
            <p:cNvSpPr/>
            <p:nvPr/>
          </p:nvSpPr>
          <p:spPr>
            <a:xfrm>
              <a:off x="4247707" y="2571750"/>
              <a:ext cx="2497352" cy="10882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0" name="Rectangle 69">
              <a:extLst>
                <a:ext uri="{FF2B5EF4-FFF2-40B4-BE49-F238E27FC236}">
                  <a16:creationId xmlns:a16="http://schemas.microsoft.com/office/drawing/2014/main" id="{C7B6DCA5-0183-4C11-9E13-2BE2E8C34832}"/>
                </a:ext>
              </a:extLst>
            </p:cNvPr>
            <p:cNvSpPr/>
            <p:nvPr/>
          </p:nvSpPr>
          <p:spPr>
            <a:xfrm>
              <a:off x="4247707" y="3660045"/>
              <a:ext cx="2497352" cy="3823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8" name="Rectangle 67">
              <a:extLst>
                <a:ext uri="{FF2B5EF4-FFF2-40B4-BE49-F238E27FC236}">
                  <a16:creationId xmlns:a16="http://schemas.microsoft.com/office/drawing/2014/main" id="{07AC394C-6DBC-4762-B881-AB126681F6F0}"/>
                </a:ext>
              </a:extLst>
            </p:cNvPr>
            <p:cNvSpPr/>
            <p:nvPr/>
          </p:nvSpPr>
          <p:spPr>
            <a:xfrm>
              <a:off x="5752137" y="1483455"/>
              <a:ext cx="2489206" cy="10882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1" name="Group 20">
              <a:extLst>
                <a:ext uri="{FF2B5EF4-FFF2-40B4-BE49-F238E27FC236}">
                  <a16:creationId xmlns:a16="http://schemas.microsoft.com/office/drawing/2014/main" id="{4E083C4A-6A09-4836-8232-5809B3934BC9}"/>
                </a:ext>
              </a:extLst>
            </p:cNvPr>
            <p:cNvGrpSpPr/>
            <p:nvPr/>
          </p:nvGrpSpPr>
          <p:grpSpPr>
            <a:xfrm>
              <a:off x="3262311" y="1101082"/>
              <a:ext cx="4979032" cy="3181686"/>
              <a:chOff x="3912377" y="367667"/>
              <a:chExt cx="4979032" cy="3181686"/>
            </a:xfrm>
          </p:grpSpPr>
          <p:sp>
            <p:nvSpPr>
              <p:cNvPr id="66" name="Rectangle 65">
                <a:extLst>
                  <a:ext uri="{FF2B5EF4-FFF2-40B4-BE49-F238E27FC236}">
                    <a16:creationId xmlns:a16="http://schemas.microsoft.com/office/drawing/2014/main" id="{EA8A6C1F-1630-40BD-A1B5-DE93A63A91F3}"/>
                  </a:ext>
                </a:extLst>
              </p:cNvPr>
              <p:cNvSpPr/>
              <p:nvPr/>
            </p:nvSpPr>
            <p:spPr>
              <a:xfrm>
                <a:off x="6402203" y="367667"/>
                <a:ext cx="2489206" cy="3823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7" name="TextBox 66">
                <a:extLst>
                  <a:ext uri="{FF2B5EF4-FFF2-40B4-BE49-F238E27FC236}">
                    <a16:creationId xmlns:a16="http://schemas.microsoft.com/office/drawing/2014/main" id="{E31EDE92-5DFE-4681-A994-2DBFC2D4E837}"/>
                  </a:ext>
                </a:extLst>
              </p:cNvPr>
              <p:cNvSpPr txBox="1"/>
              <p:nvPr/>
            </p:nvSpPr>
            <p:spPr>
              <a:xfrm>
                <a:off x="3912377" y="3166980"/>
                <a:ext cx="2489206" cy="3823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endPar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endParaRPr>
              </a:p>
            </p:txBody>
          </p:sp>
        </p:grpSp>
        <p:sp>
          <p:nvSpPr>
            <p:cNvPr id="64" name="Rectangle 63">
              <a:extLst>
                <a:ext uri="{FF2B5EF4-FFF2-40B4-BE49-F238E27FC236}">
                  <a16:creationId xmlns:a16="http://schemas.microsoft.com/office/drawing/2014/main" id="{E2C2424E-6461-4E08-92D2-F47A1B36C332}"/>
                </a:ext>
              </a:extLst>
            </p:cNvPr>
            <p:cNvSpPr/>
            <p:nvPr/>
          </p:nvSpPr>
          <p:spPr>
            <a:xfrm>
              <a:off x="7246751" y="2571750"/>
              <a:ext cx="2489206" cy="10882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3" name="Group 22">
              <a:extLst>
                <a:ext uri="{FF2B5EF4-FFF2-40B4-BE49-F238E27FC236}">
                  <a16:creationId xmlns:a16="http://schemas.microsoft.com/office/drawing/2014/main" id="{FDBF1A62-800A-4445-82D6-669A088BDA81}"/>
                </a:ext>
              </a:extLst>
            </p:cNvPr>
            <p:cNvGrpSpPr/>
            <p:nvPr/>
          </p:nvGrpSpPr>
          <p:grpSpPr>
            <a:xfrm>
              <a:off x="2148504" y="1365416"/>
              <a:ext cx="7587453" cy="2677002"/>
              <a:chOff x="2798570" y="632001"/>
              <a:chExt cx="7587453" cy="2677002"/>
            </a:xfrm>
          </p:grpSpPr>
          <p:sp>
            <p:nvSpPr>
              <p:cNvPr id="62" name="Rectangle 61">
                <a:extLst>
                  <a:ext uri="{FF2B5EF4-FFF2-40B4-BE49-F238E27FC236}">
                    <a16:creationId xmlns:a16="http://schemas.microsoft.com/office/drawing/2014/main" id="{D8378B4A-06A0-45D7-AC6E-E4DE266513AA}"/>
                  </a:ext>
                </a:extLst>
              </p:cNvPr>
              <p:cNvSpPr/>
              <p:nvPr/>
            </p:nvSpPr>
            <p:spPr>
              <a:xfrm>
                <a:off x="7896817" y="2926630"/>
                <a:ext cx="2489206" cy="3823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3" name="TextBox 62">
                <a:extLst>
                  <a:ext uri="{FF2B5EF4-FFF2-40B4-BE49-F238E27FC236}">
                    <a16:creationId xmlns:a16="http://schemas.microsoft.com/office/drawing/2014/main" id="{DE633535-CFCA-4CD1-85B6-0944658A1C30}"/>
                  </a:ext>
                </a:extLst>
              </p:cNvPr>
              <p:cNvSpPr txBox="1"/>
              <p:nvPr/>
            </p:nvSpPr>
            <p:spPr>
              <a:xfrm>
                <a:off x="2798570" y="632001"/>
                <a:ext cx="1084210" cy="3823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rPr>
                  <a:t>May 7, 2018</a:t>
                </a:r>
              </a:p>
            </p:txBody>
          </p:sp>
        </p:grpSp>
        <p:grpSp>
          <p:nvGrpSpPr>
            <p:cNvPr id="24" name="Group 23">
              <a:extLst>
                <a:ext uri="{FF2B5EF4-FFF2-40B4-BE49-F238E27FC236}">
                  <a16:creationId xmlns:a16="http://schemas.microsoft.com/office/drawing/2014/main" id="{30DB16F6-283D-4013-92C4-47DC55B91513}"/>
                </a:ext>
              </a:extLst>
            </p:cNvPr>
            <p:cNvGrpSpPr/>
            <p:nvPr/>
          </p:nvGrpSpPr>
          <p:grpSpPr>
            <a:xfrm>
              <a:off x="139994" y="1151718"/>
              <a:ext cx="8540757" cy="2889104"/>
              <a:chOff x="139994" y="1151718"/>
              <a:chExt cx="8540757" cy="2889104"/>
            </a:xfrm>
          </p:grpSpPr>
          <p:sp>
            <p:nvSpPr>
              <p:cNvPr id="25" name="Straight Connector 24">
                <a:extLst>
                  <a:ext uri="{FF2B5EF4-FFF2-40B4-BE49-F238E27FC236}">
                    <a16:creationId xmlns:a16="http://schemas.microsoft.com/office/drawing/2014/main" id="{BFCB1D23-1E2B-4B77-8C3D-10A7030EA614}"/>
                  </a:ext>
                </a:extLst>
              </p:cNvPr>
              <p:cNvSpPr/>
              <p:nvPr/>
            </p:nvSpPr>
            <p:spPr>
              <a:xfrm>
                <a:off x="267820" y="2615332"/>
                <a:ext cx="8412931" cy="7623"/>
              </a:xfrm>
              <a:prstGeom prst="line">
                <a:avLst/>
              </a:prstGeom>
              <a:solidFill>
                <a:schemeClr val="lt1">
                  <a:alpha val="90000"/>
                  <a:hueOff val="0"/>
                  <a:satOff val="0"/>
                  <a:lumOff val="0"/>
                  <a:alphaOff val="0"/>
                </a:schemeClr>
              </a:solidFill>
              <a:ln w="19050" cap="flat" cmpd="sng" algn="ctr">
                <a:solidFill>
                  <a:srgbClr val="FFCE0C"/>
                </a:solidFill>
                <a:prstDash val="solid"/>
                <a:miter lim="800000"/>
                <a:tailEnd type="triangle" w="lg" len="lg"/>
              </a:ln>
              <a:effectLst/>
            </p:spPr>
            <p:style>
              <a:lnRef idx="1">
                <a:scrgbClr r="0" g="0" b="0"/>
              </a:lnRef>
              <a:fillRef idx="1">
                <a:scrgbClr r="0" g="0" b="0"/>
              </a:fillRef>
              <a:effectRef idx="2">
                <a:scrgbClr r="0" g="0" b="0"/>
              </a:effectRef>
              <a:fontRef idx="minor">
                <a:schemeClr val="dk1">
                  <a:hueOff val="0"/>
                  <a:satOff val="0"/>
                  <a:lumOff val="0"/>
                  <a:alphaOff val="0"/>
                </a:schemeClr>
              </a:fontRef>
            </p:style>
          </p:sp>
          <p:grpSp>
            <p:nvGrpSpPr>
              <p:cNvPr id="57" name="Group 56">
                <a:extLst>
                  <a:ext uri="{FF2B5EF4-FFF2-40B4-BE49-F238E27FC236}">
                    <a16:creationId xmlns:a16="http://schemas.microsoft.com/office/drawing/2014/main" id="{E3BDE60B-1F30-40CD-9068-5AB93A5DE8BD}"/>
                  </a:ext>
                </a:extLst>
              </p:cNvPr>
              <p:cNvGrpSpPr/>
              <p:nvPr/>
            </p:nvGrpSpPr>
            <p:grpSpPr>
              <a:xfrm>
                <a:off x="139994" y="1157078"/>
                <a:ext cx="270379" cy="1449085"/>
                <a:chOff x="139994" y="1157078"/>
                <a:chExt cx="270379" cy="1449085"/>
              </a:xfrm>
            </p:grpSpPr>
            <p:sp>
              <p:nvSpPr>
                <p:cNvPr id="59" name="Teardrop 58">
                  <a:extLst>
                    <a:ext uri="{FF2B5EF4-FFF2-40B4-BE49-F238E27FC236}">
                      <a16:creationId xmlns:a16="http://schemas.microsoft.com/office/drawing/2014/main" id="{069BAE21-026A-4AEE-B8A8-D110B868D28F}"/>
                    </a:ext>
                  </a:extLst>
                </p:cNvPr>
                <p:cNvSpPr/>
                <p:nvPr/>
              </p:nvSpPr>
              <p:spPr>
                <a:xfrm rot="8249103">
                  <a:off x="139994" y="1157078"/>
                  <a:ext cx="270379" cy="270379"/>
                </a:xfrm>
                <a:prstGeom prst="teardrop">
                  <a:avLst>
                    <a:gd name="adj" fmla="val 115000"/>
                  </a:avLst>
                </a:prstGeom>
                <a:solidFill>
                  <a:schemeClr val="accent2">
                    <a:lumMod val="25000"/>
                  </a:schemeClr>
                </a:solidFill>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60" name="Straight Connector 59">
                  <a:extLst>
                    <a:ext uri="{FF2B5EF4-FFF2-40B4-BE49-F238E27FC236}">
                      <a16:creationId xmlns:a16="http://schemas.microsoft.com/office/drawing/2014/main" id="{04DBFF90-C392-46BA-8EE9-F04E700EBDE5}"/>
                    </a:ext>
                  </a:extLst>
                </p:cNvPr>
                <p:cNvSpPr/>
                <p:nvPr/>
              </p:nvSpPr>
              <p:spPr>
                <a:xfrm>
                  <a:off x="275183" y="1483455"/>
                  <a:ext cx="0" cy="1088294"/>
                </a:xfrm>
                <a:prstGeom prst="line">
                  <a:avLst/>
                </a:prstGeom>
                <a:noFill/>
                <a:ln w="1270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61" name="Oval 60">
                  <a:extLst>
                    <a:ext uri="{FF2B5EF4-FFF2-40B4-BE49-F238E27FC236}">
                      <a16:creationId xmlns:a16="http://schemas.microsoft.com/office/drawing/2014/main" id="{5A4322D2-D44F-475E-B26E-AA4894A02214}"/>
                    </a:ext>
                  </a:extLst>
                </p:cNvPr>
                <p:cNvSpPr/>
                <p:nvPr/>
              </p:nvSpPr>
              <p:spPr>
                <a:xfrm>
                  <a:off x="240770" y="2537336"/>
                  <a:ext cx="68827" cy="68827"/>
                </a:xfrm>
                <a:prstGeom prst="ellips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grpSp>
          <p:grpSp>
            <p:nvGrpSpPr>
              <p:cNvPr id="27" name="Group 26">
                <a:extLst>
                  <a:ext uri="{FF2B5EF4-FFF2-40B4-BE49-F238E27FC236}">
                    <a16:creationId xmlns:a16="http://schemas.microsoft.com/office/drawing/2014/main" id="{16C8F98D-BFEB-483B-A334-4334C2E170FC}"/>
                  </a:ext>
                </a:extLst>
              </p:cNvPr>
              <p:cNvGrpSpPr/>
              <p:nvPr/>
            </p:nvGrpSpPr>
            <p:grpSpPr>
              <a:xfrm>
                <a:off x="1125953" y="2524215"/>
                <a:ext cx="270379" cy="1493823"/>
                <a:chOff x="1125953" y="2524215"/>
                <a:chExt cx="270379" cy="1493823"/>
              </a:xfrm>
            </p:grpSpPr>
            <p:sp>
              <p:nvSpPr>
                <p:cNvPr id="52" name="Teardrop 51">
                  <a:extLst>
                    <a:ext uri="{FF2B5EF4-FFF2-40B4-BE49-F238E27FC236}">
                      <a16:creationId xmlns:a16="http://schemas.microsoft.com/office/drawing/2014/main" id="{FABFF7D5-90F7-4030-8426-375A51B96B81}"/>
                    </a:ext>
                  </a:extLst>
                </p:cNvPr>
                <p:cNvSpPr/>
                <p:nvPr/>
              </p:nvSpPr>
              <p:spPr>
                <a:xfrm rot="18900000">
                  <a:off x="1125953" y="3747659"/>
                  <a:ext cx="270379" cy="270379"/>
                </a:xfrm>
                <a:prstGeom prst="teardrop">
                  <a:avLst>
                    <a:gd name="adj" fmla="val 115000"/>
                  </a:avLst>
                </a:prstGeom>
                <a:solidFill>
                  <a:schemeClr val="accent2">
                    <a:lumMod val="25000"/>
                  </a:schemeClr>
                </a:solidFill>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grpSp>
              <p:nvGrpSpPr>
                <p:cNvPr id="53" name="Group 52">
                  <a:extLst>
                    <a:ext uri="{FF2B5EF4-FFF2-40B4-BE49-F238E27FC236}">
                      <a16:creationId xmlns:a16="http://schemas.microsoft.com/office/drawing/2014/main" id="{D3E716A1-286C-4A00-9341-221F6ECDB234}"/>
                    </a:ext>
                  </a:extLst>
                </p:cNvPr>
                <p:cNvGrpSpPr/>
                <p:nvPr/>
              </p:nvGrpSpPr>
              <p:grpSpPr>
                <a:xfrm>
                  <a:off x="1212092" y="2524215"/>
                  <a:ext cx="68827" cy="1165087"/>
                  <a:chOff x="1225414" y="2529370"/>
                  <a:chExt cx="68827" cy="1165087"/>
                </a:xfrm>
              </p:grpSpPr>
              <p:sp>
                <p:nvSpPr>
                  <p:cNvPr id="55" name="Straight Connector 54">
                    <a:extLst>
                      <a:ext uri="{FF2B5EF4-FFF2-40B4-BE49-F238E27FC236}">
                        <a16:creationId xmlns:a16="http://schemas.microsoft.com/office/drawing/2014/main" id="{0886851B-6E55-47E9-AB9A-E6637B8CF622}"/>
                      </a:ext>
                    </a:extLst>
                  </p:cNvPr>
                  <p:cNvSpPr/>
                  <p:nvPr/>
                </p:nvSpPr>
                <p:spPr>
                  <a:xfrm>
                    <a:off x="1257639" y="2606163"/>
                    <a:ext cx="0" cy="1088294"/>
                  </a:xfrm>
                  <a:prstGeom prst="line">
                    <a:avLst/>
                  </a:prstGeom>
                  <a:noFill/>
                  <a:ln w="1270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6" name="Oval 55">
                    <a:extLst>
                      <a:ext uri="{FF2B5EF4-FFF2-40B4-BE49-F238E27FC236}">
                        <a16:creationId xmlns:a16="http://schemas.microsoft.com/office/drawing/2014/main" id="{99DD46B5-21E3-4655-A998-724C828895E9}"/>
                      </a:ext>
                    </a:extLst>
                  </p:cNvPr>
                  <p:cNvSpPr/>
                  <p:nvPr/>
                </p:nvSpPr>
                <p:spPr>
                  <a:xfrm>
                    <a:off x="1225414" y="2529370"/>
                    <a:ext cx="68827" cy="68827"/>
                  </a:xfrm>
                  <a:prstGeom prst="ellips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grpSp>
          </p:grpSp>
          <p:grpSp>
            <p:nvGrpSpPr>
              <p:cNvPr id="28" name="Group 27">
                <a:extLst>
                  <a:ext uri="{FF2B5EF4-FFF2-40B4-BE49-F238E27FC236}">
                    <a16:creationId xmlns:a16="http://schemas.microsoft.com/office/drawing/2014/main" id="{D6B75DE6-CAC0-4CF5-901E-BEF72956DE0D}"/>
                  </a:ext>
                </a:extLst>
              </p:cNvPr>
              <p:cNvGrpSpPr/>
              <p:nvPr/>
            </p:nvGrpSpPr>
            <p:grpSpPr>
              <a:xfrm>
                <a:off x="1882548" y="1151718"/>
                <a:ext cx="270379" cy="1454445"/>
                <a:chOff x="1882548" y="1151718"/>
                <a:chExt cx="270379" cy="1454445"/>
              </a:xfrm>
            </p:grpSpPr>
            <p:sp>
              <p:nvSpPr>
                <p:cNvPr id="47" name="Teardrop 46">
                  <a:extLst>
                    <a:ext uri="{FF2B5EF4-FFF2-40B4-BE49-F238E27FC236}">
                      <a16:creationId xmlns:a16="http://schemas.microsoft.com/office/drawing/2014/main" id="{E35D5637-4CA6-4D53-BA05-28AEAE54D70E}"/>
                    </a:ext>
                  </a:extLst>
                </p:cNvPr>
                <p:cNvSpPr/>
                <p:nvPr/>
              </p:nvSpPr>
              <p:spPr>
                <a:xfrm rot="8100000">
                  <a:off x="1882548" y="1151718"/>
                  <a:ext cx="270379" cy="270379"/>
                </a:xfrm>
                <a:prstGeom prst="teardrop">
                  <a:avLst>
                    <a:gd name="adj" fmla="val 115000"/>
                  </a:avLst>
                </a:prstGeom>
                <a:solidFill>
                  <a:schemeClr val="accent2">
                    <a:lumMod val="25000"/>
                  </a:schemeClr>
                </a:solidFill>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grpSp>
              <p:nvGrpSpPr>
                <p:cNvPr id="48" name="Group 47">
                  <a:extLst>
                    <a:ext uri="{FF2B5EF4-FFF2-40B4-BE49-F238E27FC236}">
                      <a16:creationId xmlns:a16="http://schemas.microsoft.com/office/drawing/2014/main" id="{5887C748-6971-4061-99AF-6201F2A5EBED}"/>
                    </a:ext>
                  </a:extLst>
                </p:cNvPr>
                <p:cNvGrpSpPr/>
                <p:nvPr/>
              </p:nvGrpSpPr>
              <p:grpSpPr>
                <a:xfrm>
                  <a:off x="1977521" y="1478094"/>
                  <a:ext cx="68827" cy="1128069"/>
                  <a:chOff x="1977521" y="1478094"/>
                  <a:chExt cx="68827" cy="1128069"/>
                </a:xfrm>
              </p:grpSpPr>
              <p:sp>
                <p:nvSpPr>
                  <p:cNvPr id="50" name="Straight Connector 49">
                    <a:extLst>
                      <a:ext uri="{FF2B5EF4-FFF2-40B4-BE49-F238E27FC236}">
                        <a16:creationId xmlns:a16="http://schemas.microsoft.com/office/drawing/2014/main" id="{CC83C1C6-33E1-4936-9376-9E905F47063E}"/>
                      </a:ext>
                    </a:extLst>
                  </p:cNvPr>
                  <p:cNvSpPr/>
                  <p:nvPr/>
                </p:nvSpPr>
                <p:spPr>
                  <a:xfrm>
                    <a:off x="2017735" y="1478094"/>
                    <a:ext cx="0" cy="1088294"/>
                  </a:xfrm>
                  <a:prstGeom prst="line">
                    <a:avLst/>
                  </a:prstGeom>
                  <a:noFill/>
                  <a:ln w="1270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1" name="Oval 50">
                    <a:extLst>
                      <a:ext uri="{FF2B5EF4-FFF2-40B4-BE49-F238E27FC236}">
                        <a16:creationId xmlns:a16="http://schemas.microsoft.com/office/drawing/2014/main" id="{1CC8A1AD-2210-49BC-A18D-B767FCF4CFB5}"/>
                      </a:ext>
                    </a:extLst>
                  </p:cNvPr>
                  <p:cNvSpPr/>
                  <p:nvPr/>
                </p:nvSpPr>
                <p:spPr>
                  <a:xfrm>
                    <a:off x="1977521" y="2537336"/>
                    <a:ext cx="68827" cy="68827"/>
                  </a:xfrm>
                  <a:prstGeom prst="ellips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grpSp>
          </p:grpSp>
          <p:grpSp>
            <p:nvGrpSpPr>
              <p:cNvPr id="42" name="Group 41">
                <a:extLst>
                  <a:ext uri="{FF2B5EF4-FFF2-40B4-BE49-F238E27FC236}">
                    <a16:creationId xmlns:a16="http://schemas.microsoft.com/office/drawing/2014/main" id="{A1FBB415-9B23-4520-98A8-6CF91D2A6414}"/>
                  </a:ext>
                </a:extLst>
              </p:cNvPr>
              <p:cNvGrpSpPr/>
              <p:nvPr/>
            </p:nvGrpSpPr>
            <p:grpSpPr>
              <a:xfrm>
                <a:off x="2832038" y="2558629"/>
                <a:ext cx="270379" cy="1454240"/>
                <a:chOff x="2832038" y="2558629"/>
                <a:chExt cx="270379" cy="1454240"/>
              </a:xfrm>
            </p:grpSpPr>
            <p:sp>
              <p:nvSpPr>
                <p:cNvPr id="44" name="Teardrop 43">
                  <a:extLst>
                    <a:ext uri="{FF2B5EF4-FFF2-40B4-BE49-F238E27FC236}">
                      <a16:creationId xmlns:a16="http://schemas.microsoft.com/office/drawing/2014/main" id="{81D4EE99-901E-4413-A220-CAE5BE9EBACB}"/>
                    </a:ext>
                  </a:extLst>
                </p:cNvPr>
                <p:cNvSpPr/>
                <p:nvPr/>
              </p:nvSpPr>
              <p:spPr>
                <a:xfrm rot="18900000">
                  <a:off x="2832038" y="3742490"/>
                  <a:ext cx="270379" cy="270379"/>
                </a:xfrm>
                <a:prstGeom prst="teardrop">
                  <a:avLst>
                    <a:gd name="adj" fmla="val 115000"/>
                  </a:avLst>
                </a:prstGeom>
                <a:solidFill>
                  <a:schemeClr val="accent2">
                    <a:lumMod val="25000"/>
                  </a:schemeClr>
                </a:solidFill>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45" name="Straight Connector 44">
                  <a:extLst>
                    <a:ext uri="{FF2B5EF4-FFF2-40B4-BE49-F238E27FC236}">
                      <a16:creationId xmlns:a16="http://schemas.microsoft.com/office/drawing/2014/main" id="{33670AB5-B453-4174-8DFB-E4A75284EA35}"/>
                    </a:ext>
                  </a:extLst>
                </p:cNvPr>
                <p:cNvSpPr/>
                <p:nvPr/>
              </p:nvSpPr>
              <p:spPr>
                <a:xfrm>
                  <a:off x="2965004" y="2593043"/>
                  <a:ext cx="0" cy="1088294"/>
                </a:xfrm>
                <a:prstGeom prst="line">
                  <a:avLst/>
                </a:prstGeom>
                <a:noFill/>
                <a:ln w="1270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46" name="Oval 45">
                  <a:extLst>
                    <a:ext uri="{FF2B5EF4-FFF2-40B4-BE49-F238E27FC236}">
                      <a16:creationId xmlns:a16="http://schemas.microsoft.com/office/drawing/2014/main" id="{0F1B84FD-AEFA-4B17-963A-BBCB45912999}"/>
                    </a:ext>
                  </a:extLst>
                </p:cNvPr>
                <p:cNvSpPr/>
                <p:nvPr/>
              </p:nvSpPr>
              <p:spPr>
                <a:xfrm>
                  <a:off x="2930590" y="2558629"/>
                  <a:ext cx="68827" cy="68827"/>
                </a:xfrm>
                <a:prstGeom prst="ellips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grpSp>
          <p:grpSp>
            <p:nvGrpSpPr>
              <p:cNvPr id="37" name="Group 36">
                <a:extLst>
                  <a:ext uri="{FF2B5EF4-FFF2-40B4-BE49-F238E27FC236}">
                    <a16:creationId xmlns:a16="http://schemas.microsoft.com/office/drawing/2014/main" id="{3C4816DA-24CF-4BE9-B72E-30E86A52173D}"/>
                  </a:ext>
                </a:extLst>
              </p:cNvPr>
              <p:cNvGrpSpPr/>
              <p:nvPr/>
            </p:nvGrpSpPr>
            <p:grpSpPr>
              <a:xfrm>
                <a:off x="4043966" y="1157077"/>
                <a:ext cx="270379" cy="1513259"/>
                <a:chOff x="4043966" y="1157077"/>
                <a:chExt cx="270379" cy="1513259"/>
              </a:xfrm>
            </p:grpSpPr>
            <p:sp>
              <p:nvSpPr>
                <p:cNvPr id="39" name="Teardrop 38">
                  <a:extLst>
                    <a:ext uri="{FF2B5EF4-FFF2-40B4-BE49-F238E27FC236}">
                      <a16:creationId xmlns:a16="http://schemas.microsoft.com/office/drawing/2014/main" id="{64049DCA-2E89-4880-8869-D4DD4D72C340}"/>
                    </a:ext>
                  </a:extLst>
                </p:cNvPr>
                <p:cNvSpPr/>
                <p:nvPr/>
              </p:nvSpPr>
              <p:spPr>
                <a:xfrm rot="8100000">
                  <a:off x="4043966" y="1157077"/>
                  <a:ext cx="270379" cy="270379"/>
                </a:xfrm>
                <a:prstGeom prst="teardrop">
                  <a:avLst>
                    <a:gd name="adj" fmla="val 115000"/>
                  </a:avLst>
                </a:prstGeom>
                <a:solidFill>
                  <a:schemeClr val="accent2">
                    <a:lumMod val="25000"/>
                  </a:schemeClr>
                </a:solidFill>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40" name="Straight Connector 39">
                  <a:extLst>
                    <a:ext uri="{FF2B5EF4-FFF2-40B4-BE49-F238E27FC236}">
                      <a16:creationId xmlns:a16="http://schemas.microsoft.com/office/drawing/2014/main" id="{3981A6EB-7454-430D-9A69-8543356663CF}"/>
                    </a:ext>
                  </a:extLst>
                </p:cNvPr>
                <p:cNvSpPr/>
                <p:nvPr/>
              </p:nvSpPr>
              <p:spPr>
                <a:xfrm>
                  <a:off x="4187027" y="1582042"/>
                  <a:ext cx="0" cy="1088294"/>
                </a:xfrm>
                <a:prstGeom prst="line">
                  <a:avLst/>
                </a:prstGeom>
                <a:noFill/>
                <a:ln w="1270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41" name="Oval 40">
                  <a:extLst>
                    <a:ext uri="{FF2B5EF4-FFF2-40B4-BE49-F238E27FC236}">
                      <a16:creationId xmlns:a16="http://schemas.microsoft.com/office/drawing/2014/main" id="{811E7CAE-584E-45FA-B125-750DA94A1C58}"/>
                    </a:ext>
                  </a:extLst>
                </p:cNvPr>
                <p:cNvSpPr/>
                <p:nvPr/>
              </p:nvSpPr>
              <p:spPr>
                <a:xfrm>
                  <a:off x="4150587" y="2557323"/>
                  <a:ext cx="68827" cy="68827"/>
                </a:xfrm>
                <a:prstGeom prst="ellips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grpSp>
          <p:grpSp>
            <p:nvGrpSpPr>
              <p:cNvPr id="32" name="Group 31">
                <a:extLst>
                  <a:ext uri="{FF2B5EF4-FFF2-40B4-BE49-F238E27FC236}">
                    <a16:creationId xmlns:a16="http://schemas.microsoft.com/office/drawing/2014/main" id="{F16E6346-0062-47BB-BAD7-8AD9730B8370}"/>
                  </a:ext>
                </a:extLst>
              </p:cNvPr>
              <p:cNvGrpSpPr/>
              <p:nvPr/>
            </p:nvGrpSpPr>
            <p:grpSpPr>
              <a:xfrm>
                <a:off x="5141133" y="2591736"/>
                <a:ext cx="270379" cy="1449086"/>
                <a:chOff x="5141133" y="2591736"/>
                <a:chExt cx="270379" cy="1449086"/>
              </a:xfrm>
            </p:grpSpPr>
            <p:sp>
              <p:nvSpPr>
                <p:cNvPr id="34" name="Teardrop 33">
                  <a:extLst>
                    <a:ext uri="{FF2B5EF4-FFF2-40B4-BE49-F238E27FC236}">
                      <a16:creationId xmlns:a16="http://schemas.microsoft.com/office/drawing/2014/main" id="{463DB89F-C012-49DF-8591-0A80736E2CC3}"/>
                    </a:ext>
                  </a:extLst>
                </p:cNvPr>
                <p:cNvSpPr/>
                <p:nvPr/>
              </p:nvSpPr>
              <p:spPr>
                <a:xfrm rot="18900000">
                  <a:off x="5141133" y="3770443"/>
                  <a:ext cx="270379" cy="270379"/>
                </a:xfrm>
                <a:prstGeom prst="teardrop">
                  <a:avLst>
                    <a:gd name="adj" fmla="val 115000"/>
                  </a:avLst>
                </a:prstGeom>
                <a:solidFill>
                  <a:schemeClr val="accent2">
                    <a:lumMod val="25000"/>
                  </a:schemeClr>
                </a:solidFill>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35" name="Straight Connector 34">
                  <a:extLst>
                    <a:ext uri="{FF2B5EF4-FFF2-40B4-BE49-F238E27FC236}">
                      <a16:creationId xmlns:a16="http://schemas.microsoft.com/office/drawing/2014/main" id="{40CEE176-88EE-4FA2-B903-684AB755332F}"/>
                    </a:ext>
                  </a:extLst>
                </p:cNvPr>
                <p:cNvSpPr/>
                <p:nvPr/>
              </p:nvSpPr>
              <p:spPr>
                <a:xfrm>
                  <a:off x="5276321" y="2626150"/>
                  <a:ext cx="0" cy="1088294"/>
                </a:xfrm>
                <a:prstGeom prst="line">
                  <a:avLst/>
                </a:prstGeom>
                <a:noFill/>
                <a:ln w="1270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6" name="Oval 35">
                  <a:extLst>
                    <a:ext uri="{FF2B5EF4-FFF2-40B4-BE49-F238E27FC236}">
                      <a16:creationId xmlns:a16="http://schemas.microsoft.com/office/drawing/2014/main" id="{4336AF92-1C2F-467D-88FF-5F080C293D58}"/>
                    </a:ext>
                  </a:extLst>
                </p:cNvPr>
                <p:cNvSpPr/>
                <p:nvPr/>
              </p:nvSpPr>
              <p:spPr>
                <a:xfrm>
                  <a:off x="5241286" y="2591736"/>
                  <a:ext cx="68827" cy="68827"/>
                </a:xfrm>
                <a:prstGeom prst="ellips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grpSp>
        </p:grpSp>
      </p:grpSp>
      <p:sp>
        <p:nvSpPr>
          <p:cNvPr id="85" name="Teardrop 84">
            <a:extLst>
              <a:ext uri="{FF2B5EF4-FFF2-40B4-BE49-F238E27FC236}">
                <a16:creationId xmlns:a16="http://schemas.microsoft.com/office/drawing/2014/main" id="{64049DCA-2E89-4880-8869-D4DD4D72C340}"/>
              </a:ext>
            </a:extLst>
          </p:cNvPr>
          <p:cNvSpPr/>
          <p:nvPr/>
        </p:nvSpPr>
        <p:spPr>
          <a:xfrm rot="8100000">
            <a:off x="6084618" y="2052534"/>
            <a:ext cx="275624" cy="330749"/>
          </a:xfrm>
          <a:prstGeom prst="teardrop">
            <a:avLst>
              <a:gd name="adj" fmla="val 115000"/>
            </a:avLst>
          </a:prstGeom>
          <a:solidFill>
            <a:schemeClr val="accent2">
              <a:lumMod val="25000"/>
            </a:schemeClr>
          </a:solidFill>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86" name="Straight Connector 85">
            <a:extLst>
              <a:ext uri="{FF2B5EF4-FFF2-40B4-BE49-F238E27FC236}">
                <a16:creationId xmlns:a16="http://schemas.microsoft.com/office/drawing/2014/main" id="{3981A6EB-7454-430D-9A69-8543356663CF}"/>
              </a:ext>
            </a:extLst>
          </p:cNvPr>
          <p:cNvSpPr/>
          <p:nvPr/>
        </p:nvSpPr>
        <p:spPr>
          <a:xfrm>
            <a:off x="6222432" y="2469046"/>
            <a:ext cx="0" cy="1331288"/>
          </a:xfrm>
          <a:prstGeom prst="line">
            <a:avLst/>
          </a:prstGeom>
          <a:noFill/>
          <a:ln w="1270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87" name="Oval 86">
            <a:extLst>
              <a:ext uri="{FF2B5EF4-FFF2-40B4-BE49-F238E27FC236}">
                <a16:creationId xmlns:a16="http://schemas.microsoft.com/office/drawing/2014/main" id="{811E7CAE-584E-45FA-B125-750DA94A1C58}"/>
              </a:ext>
            </a:extLst>
          </p:cNvPr>
          <p:cNvSpPr/>
          <p:nvPr/>
        </p:nvSpPr>
        <p:spPr>
          <a:xfrm>
            <a:off x="6190678" y="3756640"/>
            <a:ext cx="70162" cy="84195"/>
          </a:xfrm>
          <a:prstGeom prst="ellips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90" name="Teardrop 89">
            <a:extLst>
              <a:ext uri="{FF2B5EF4-FFF2-40B4-BE49-F238E27FC236}">
                <a16:creationId xmlns:a16="http://schemas.microsoft.com/office/drawing/2014/main" id="{463DB89F-C012-49DF-8591-0A80736E2CC3}"/>
              </a:ext>
            </a:extLst>
          </p:cNvPr>
          <p:cNvSpPr/>
          <p:nvPr/>
        </p:nvSpPr>
        <p:spPr>
          <a:xfrm rot="18900000">
            <a:off x="7157839" y="5253341"/>
            <a:ext cx="275624" cy="330749"/>
          </a:xfrm>
          <a:prstGeom prst="teardrop">
            <a:avLst>
              <a:gd name="adj" fmla="val 115000"/>
            </a:avLst>
          </a:prstGeom>
          <a:solidFill>
            <a:schemeClr val="accent2">
              <a:lumMod val="25000"/>
            </a:schemeClr>
          </a:solidFill>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91" name="Straight Connector 90">
            <a:extLst>
              <a:ext uri="{FF2B5EF4-FFF2-40B4-BE49-F238E27FC236}">
                <a16:creationId xmlns:a16="http://schemas.microsoft.com/office/drawing/2014/main" id="{40CEE176-88EE-4FA2-B903-684AB755332F}"/>
              </a:ext>
            </a:extLst>
          </p:cNvPr>
          <p:cNvSpPr/>
          <p:nvPr/>
        </p:nvSpPr>
        <p:spPr>
          <a:xfrm>
            <a:off x="7295649" y="3853551"/>
            <a:ext cx="0" cy="1331288"/>
          </a:xfrm>
          <a:prstGeom prst="line">
            <a:avLst/>
          </a:prstGeom>
          <a:noFill/>
          <a:ln w="1270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92" name="Oval 91">
            <a:extLst>
              <a:ext uri="{FF2B5EF4-FFF2-40B4-BE49-F238E27FC236}">
                <a16:creationId xmlns:a16="http://schemas.microsoft.com/office/drawing/2014/main" id="{4336AF92-1C2F-467D-88FF-5F080C293D58}"/>
              </a:ext>
            </a:extLst>
          </p:cNvPr>
          <p:cNvSpPr/>
          <p:nvPr/>
        </p:nvSpPr>
        <p:spPr>
          <a:xfrm>
            <a:off x="7259935" y="3811453"/>
            <a:ext cx="70162" cy="84195"/>
          </a:xfrm>
          <a:prstGeom prst="ellips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96" name="TextBox 95">
            <a:extLst>
              <a:ext uri="{FF2B5EF4-FFF2-40B4-BE49-F238E27FC236}">
                <a16:creationId xmlns:a16="http://schemas.microsoft.com/office/drawing/2014/main" id="{D6986710-6D50-49F1-9DE0-63F586517037}"/>
              </a:ext>
            </a:extLst>
          </p:cNvPr>
          <p:cNvSpPr txBox="1"/>
          <p:nvPr/>
        </p:nvSpPr>
        <p:spPr>
          <a:xfrm>
            <a:off x="6584312" y="2026080"/>
            <a:ext cx="2396826" cy="15084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Full and completed transition of revenue and non revenue employees to HASTUS Bid/Roster </a:t>
            </a:r>
          </a:p>
        </p:txBody>
      </p:sp>
      <p:sp>
        <p:nvSpPr>
          <p:cNvPr id="84" name="TextBox 83">
            <a:extLst>
              <a:ext uri="{FF2B5EF4-FFF2-40B4-BE49-F238E27FC236}">
                <a16:creationId xmlns:a16="http://schemas.microsoft.com/office/drawing/2014/main" id="{2E9E1EE9-C103-4E27-9901-09D8DAA6E80D}"/>
              </a:ext>
            </a:extLst>
          </p:cNvPr>
          <p:cNvSpPr txBox="1"/>
          <p:nvPr/>
        </p:nvSpPr>
        <p:spPr>
          <a:xfrm>
            <a:off x="3328909" y="4191000"/>
            <a:ext cx="1461229" cy="3138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9850" rIns="69850" bIns="104775" numCol="1" spcCol="1270" anchor="t" anchorCtr="0">
            <a:noAutofit/>
          </a:bodyPr>
          <a:lstStyle/>
          <a:p>
            <a:pPr lvl="0" defTabSz="48895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Dropped Trip Task Force Created</a:t>
            </a:r>
          </a:p>
        </p:txBody>
      </p:sp>
      <p:sp>
        <p:nvSpPr>
          <p:cNvPr id="88" name="TextBox 87">
            <a:extLst>
              <a:ext uri="{FF2B5EF4-FFF2-40B4-BE49-F238E27FC236}">
                <a16:creationId xmlns:a16="http://schemas.microsoft.com/office/drawing/2014/main" id="{66CE037F-0054-4201-92F3-4584F2897EC4}"/>
              </a:ext>
            </a:extLst>
          </p:cNvPr>
          <p:cNvSpPr txBox="1"/>
          <p:nvPr/>
        </p:nvSpPr>
        <p:spPr>
          <a:xfrm>
            <a:off x="3245401" y="4736766"/>
            <a:ext cx="2545799" cy="4677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rPr>
              <a:t>May 15, 2018</a:t>
            </a:r>
          </a:p>
        </p:txBody>
      </p:sp>
      <p:sp>
        <p:nvSpPr>
          <p:cNvPr id="93" name="TextBox 92">
            <a:extLst>
              <a:ext uri="{FF2B5EF4-FFF2-40B4-BE49-F238E27FC236}">
                <a16:creationId xmlns:a16="http://schemas.microsoft.com/office/drawing/2014/main" id="{B5E12B15-2693-4D0F-B14F-99D006B6C730}"/>
              </a:ext>
            </a:extLst>
          </p:cNvPr>
          <p:cNvSpPr txBox="1"/>
          <p:nvPr/>
        </p:nvSpPr>
        <p:spPr>
          <a:xfrm>
            <a:off x="2446443" y="2207572"/>
            <a:ext cx="1439757" cy="13312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Start of Phase II Washington Dedicated Bus Lane Pilot</a:t>
            </a:r>
          </a:p>
        </p:txBody>
      </p:sp>
      <p:sp>
        <p:nvSpPr>
          <p:cNvPr id="97" name="TextBox 96">
            <a:extLst>
              <a:ext uri="{FF2B5EF4-FFF2-40B4-BE49-F238E27FC236}">
                <a16:creationId xmlns:a16="http://schemas.microsoft.com/office/drawing/2014/main" id="{B5E12B15-2693-4D0F-B14F-99D006B6C730}"/>
              </a:ext>
            </a:extLst>
          </p:cNvPr>
          <p:cNvSpPr txBox="1"/>
          <p:nvPr/>
        </p:nvSpPr>
        <p:spPr>
          <a:xfrm>
            <a:off x="4580042" y="2021512"/>
            <a:ext cx="1439757" cy="13312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Begin aggressive wave of operator hiring</a:t>
            </a:r>
            <a:endPar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A93FEFFA-205C-4B6E-9954-40657EA16418}"/>
              </a:ext>
            </a:extLst>
          </p:cNvPr>
          <p:cNvSpPr txBox="1"/>
          <p:nvPr/>
        </p:nvSpPr>
        <p:spPr>
          <a:xfrm>
            <a:off x="4543730" y="2325214"/>
            <a:ext cx="2161870" cy="4677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rPr>
              <a:t>June 1</a:t>
            </a: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rPr>
              <a:t>, 2018</a:t>
            </a:r>
          </a:p>
        </p:txBody>
      </p:sp>
      <p:sp>
        <p:nvSpPr>
          <p:cNvPr id="99" name="TextBox 98">
            <a:extLst>
              <a:ext uri="{FF2B5EF4-FFF2-40B4-BE49-F238E27FC236}">
                <a16:creationId xmlns:a16="http://schemas.microsoft.com/office/drawing/2014/main" id="{2E9E1EE9-C103-4E27-9901-09D8DAA6E80D}"/>
              </a:ext>
            </a:extLst>
          </p:cNvPr>
          <p:cNvSpPr txBox="1"/>
          <p:nvPr/>
        </p:nvSpPr>
        <p:spPr>
          <a:xfrm>
            <a:off x="5708600" y="4384908"/>
            <a:ext cx="1461229" cy="3138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9850" rIns="69850" bIns="104775" numCol="1" spcCol="1270" anchor="t" anchorCtr="0">
            <a:noAutofit/>
          </a:bodyPr>
          <a:lstStyle/>
          <a:p>
            <a:pPr lvl="0" defTabSz="48895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Late Night Bus Service Approved</a:t>
            </a:r>
          </a:p>
        </p:txBody>
      </p:sp>
      <p:sp>
        <p:nvSpPr>
          <p:cNvPr id="100" name="TextBox 99">
            <a:extLst>
              <a:ext uri="{FF2B5EF4-FFF2-40B4-BE49-F238E27FC236}">
                <a16:creationId xmlns:a16="http://schemas.microsoft.com/office/drawing/2014/main" id="{66CE037F-0054-4201-92F3-4584F2897EC4}"/>
              </a:ext>
            </a:extLst>
          </p:cNvPr>
          <p:cNvSpPr txBox="1"/>
          <p:nvPr/>
        </p:nvSpPr>
        <p:spPr>
          <a:xfrm>
            <a:off x="5607601" y="4745772"/>
            <a:ext cx="2545799" cy="4677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rPr>
              <a:t>June</a:t>
            </a: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rPr>
              <a:t> 4, 2018</a:t>
            </a:r>
          </a:p>
        </p:txBody>
      </p:sp>
      <p:sp>
        <p:nvSpPr>
          <p:cNvPr id="101" name="TextBox 100">
            <a:extLst>
              <a:ext uri="{FF2B5EF4-FFF2-40B4-BE49-F238E27FC236}">
                <a16:creationId xmlns:a16="http://schemas.microsoft.com/office/drawing/2014/main" id="{A93FEFFA-205C-4B6E-9954-40657EA16418}"/>
              </a:ext>
            </a:extLst>
          </p:cNvPr>
          <p:cNvSpPr txBox="1"/>
          <p:nvPr/>
        </p:nvSpPr>
        <p:spPr>
          <a:xfrm>
            <a:off x="6372530" y="2330880"/>
            <a:ext cx="2161870" cy="4677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rPr>
              <a:t>June 6, 2018</a:t>
            </a:r>
          </a:p>
        </p:txBody>
      </p:sp>
      <p:sp>
        <p:nvSpPr>
          <p:cNvPr id="103" name="TextBox 102">
            <a:extLst>
              <a:ext uri="{FF2B5EF4-FFF2-40B4-BE49-F238E27FC236}">
                <a16:creationId xmlns:a16="http://schemas.microsoft.com/office/drawing/2014/main" id="{2E9E1EE9-C103-4E27-9901-09D8DAA6E80D}"/>
              </a:ext>
            </a:extLst>
          </p:cNvPr>
          <p:cNvSpPr txBox="1"/>
          <p:nvPr/>
        </p:nvSpPr>
        <p:spPr>
          <a:xfrm>
            <a:off x="7520905" y="4016409"/>
            <a:ext cx="1461229" cy="3138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9850" rIns="69850" bIns="104775" numCol="1" spcCol="1270" anchor="t" anchorCtr="0">
            <a:noAutofit/>
          </a:bodyPr>
          <a:lstStyle/>
          <a:p>
            <a:pPr lvl="0" defTabSz="48895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Washington Dedicated Bus Lane becomes Permanent</a:t>
            </a:r>
          </a:p>
        </p:txBody>
      </p:sp>
      <p:sp>
        <p:nvSpPr>
          <p:cNvPr id="104" name="TextBox 103">
            <a:extLst>
              <a:ext uri="{FF2B5EF4-FFF2-40B4-BE49-F238E27FC236}">
                <a16:creationId xmlns:a16="http://schemas.microsoft.com/office/drawing/2014/main" id="{66CE037F-0054-4201-92F3-4584F2897EC4}"/>
              </a:ext>
            </a:extLst>
          </p:cNvPr>
          <p:cNvSpPr txBox="1"/>
          <p:nvPr/>
        </p:nvSpPr>
        <p:spPr>
          <a:xfrm>
            <a:off x="7436401" y="4745772"/>
            <a:ext cx="2545799" cy="4677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rPr>
              <a:t>June</a:t>
            </a:r>
            <a:r>
              <a:rPr lang="en-US" sz="14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Lato Semibold" panose="020F0502020204030203" pitchFamily="34" charset="0"/>
                <a:cs typeface="Arial" panose="020B0604020202020204" pitchFamily="34" charset="0"/>
              </a:rPr>
              <a:t> 19, 2018</a:t>
            </a:r>
          </a:p>
        </p:txBody>
      </p:sp>
    </p:spTree>
    <p:extLst>
      <p:ext uri="{BB962C8B-B14F-4D97-AF65-F5344CB8AC3E}">
        <p14:creationId xmlns:p14="http://schemas.microsoft.com/office/powerpoint/2010/main" val="169709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General Update on The Better Bus Project</a:t>
            </a:r>
          </a:p>
        </p:txBody>
      </p:sp>
      <p:sp>
        <p:nvSpPr>
          <p:cNvPr id="4" name="TextBox 3"/>
          <p:cNvSpPr txBox="1"/>
          <p:nvPr/>
        </p:nvSpPr>
        <p:spPr>
          <a:xfrm>
            <a:off x="446314" y="1514856"/>
            <a:ext cx="7970519" cy="369332"/>
          </a:xfrm>
          <a:prstGeom prst="rect">
            <a:avLst/>
          </a:prstGeom>
          <a:noFill/>
        </p:spPr>
        <p:txBody>
          <a:bodyPr wrap="square" rtlCol="0">
            <a:spAutoFit/>
          </a:bodyPr>
          <a:lstStyle/>
          <a:p>
            <a:pPr marL="342900" indent="-342900">
              <a:buFont typeface="Arial" panose="020B0604020202020204" pitchFamily="34" charset="0"/>
              <a:buChar char="•"/>
            </a:pPr>
            <a:endParaRPr lang="en-US" b="1" u="sng"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073883775"/>
              </p:ext>
            </p:extLst>
          </p:nvPr>
        </p:nvGraphicFramePr>
        <p:xfrm>
          <a:off x="462686" y="1422107"/>
          <a:ext cx="8300314" cy="4846320"/>
        </p:xfrm>
        <a:graphic>
          <a:graphicData uri="http://schemas.openxmlformats.org/drawingml/2006/table">
            <a:tbl>
              <a:tblPr firstRow="1" bandRow="1">
                <a:tableStyleId>{5C22544A-7EE6-4342-B048-85BDC9FD1C3A}</a:tableStyleId>
              </a:tblPr>
              <a:tblGrid>
                <a:gridCol w="4150157">
                  <a:extLst>
                    <a:ext uri="{9D8B030D-6E8A-4147-A177-3AD203B41FA5}">
                      <a16:colId xmlns:a16="http://schemas.microsoft.com/office/drawing/2014/main" val="20000"/>
                    </a:ext>
                  </a:extLst>
                </a:gridCol>
                <a:gridCol w="4150157">
                  <a:extLst>
                    <a:ext uri="{9D8B030D-6E8A-4147-A177-3AD203B41FA5}">
                      <a16:colId xmlns:a16="http://schemas.microsoft.com/office/drawing/2014/main" val="20001"/>
                    </a:ext>
                  </a:extLst>
                </a:gridCol>
              </a:tblGrid>
              <a:tr h="1625893">
                <a:tc>
                  <a:txBody>
                    <a:bodyPr/>
                    <a:lstStyle/>
                    <a:p>
                      <a:r>
                        <a:rPr lang="en-US" sz="1700" b="1" i="0" u="sng" dirty="0">
                          <a:solidFill>
                            <a:schemeClr val="tx1"/>
                          </a:solidFill>
                          <a:latin typeface="Arial" panose="020B0604020202020204" pitchFamily="34" charset="0"/>
                          <a:cs typeface="Arial" panose="020B0604020202020204" pitchFamily="34" charset="0"/>
                        </a:rPr>
                        <a:t>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dirty="0">
                          <a:solidFill>
                            <a:schemeClr val="tx1"/>
                          </a:solidFill>
                          <a:latin typeface="Arial" panose="020B0604020202020204" pitchFamily="34" charset="0"/>
                          <a:cs typeface="Arial" panose="020B0604020202020204" pitchFamily="34" charset="0"/>
                        </a:rPr>
                        <a:t>75% Route Profiles completed</a:t>
                      </a:r>
                    </a:p>
                    <a:p>
                      <a:pPr marL="285750" lvl="0" indent="-285750">
                        <a:buFont typeface="Arial" panose="020B0604020202020204" pitchFamily="34" charset="0"/>
                        <a:buChar char="•"/>
                      </a:pPr>
                      <a:r>
                        <a:rPr lang="en-US" sz="1700" b="0" dirty="0">
                          <a:solidFill>
                            <a:schemeClr val="tx1"/>
                          </a:solidFill>
                          <a:latin typeface="Arial" panose="020B0604020202020204" pitchFamily="34" charset="0"/>
                          <a:cs typeface="Arial" panose="020B0604020202020204" pitchFamily="34" charset="0"/>
                        </a:rPr>
                        <a:t>80% State of the System</a:t>
                      </a:r>
                      <a:r>
                        <a:rPr lang="en-US" sz="1700" b="0" baseline="0" dirty="0">
                          <a:solidFill>
                            <a:schemeClr val="tx1"/>
                          </a:solidFill>
                          <a:latin typeface="Arial" panose="020B0604020202020204" pitchFamily="34" charset="0"/>
                          <a:cs typeface="Arial" panose="020B0604020202020204" pitchFamily="34" charset="0"/>
                        </a:rPr>
                        <a:t> completed</a:t>
                      </a:r>
                      <a:endParaRPr lang="en-US" sz="1700" b="0" dirty="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700" b="0" dirty="0">
                          <a:solidFill>
                            <a:schemeClr val="tx1"/>
                          </a:solidFill>
                          <a:latin typeface="Arial" panose="020B0604020202020204" pitchFamily="34" charset="0"/>
                          <a:cs typeface="Arial" panose="020B0604020202020204" pitchFamily="34" charset="0"/>
                        </a:rPr>
                        <a:t>Market Analysis completed</a:t>
                      </a:r>
                      <a:endParaRPr lang="en-US" sz="1700" b="1" i="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700" b="1" i="0" u="sng" dirty="0">
                          <a:solidFill>
                            <a:schemeClr val="tx1"/>
                          </a:solidFill>
                          <a:latin typeface="Arial" panose="020B0604020202020204" pitchFamily="34" charset="0"/>
                          <a:cs typeface="Arial" panose="020B0604020202020204" pitchFamily="34" charset="0"/>
                        </a:rPr>
                        <a:t>Tools and Resources </a:t>
                      </a:r>
                    </a:p>
                    <a:p>
                      <a:pPr marL="285750" lvl="0" indent="-285750">
                        <a:buFont typeface="Arial" panose="020B0604020202020204" pitchFamily="34" charset="0"/>
                        <a:buChar char="•"/>
                      </a:pPr>
                      <a:r>
                        <a:rPr lang="en-US" sz="1700" b="0" dirty="0">
                          <a:solidFill>
                            <a:schemeClr val="tx1"/>
                          </a:solidFill>
                          <a:latin typeface="Arial" panose="020B0604020202020204" pitchFamily="34" charset="0"/>
                          <a:cs typeface="Arial" panose="020B0604020202020204" pitchFamily="34" charset="0"/>
                        </a:rPr>
                        <a:t>ODX Tool completed</a:t>
                      </a:r>
                    </a:p>
                    <a:p>
                      <a:pPr marL="285750" lvl="0" indent="-285750">
                        <a:buFont typeface="Arial" panose="020B0604020202020204" pitchFamily="34" charset="0"/>
                        <a:buChar char="•"/>
                      </a:pPr>
                      <a:r>
                        <a:rPr lang="en-US" sz="1700" b="0" dirty="0">
                          <a:solidFill>
                            <a:schemeClr val="tx1"/>
                          </a:solidFill>
                          <a:latin typeface="Arial" panose="020B0604020202020204" pitchFamily="34" charset="0"/>
                          <a:cs typeface="Arial" panose="020B0604020202020204" pitchFamily="34" charset="0"/>
                        </a:rPr>
                        <a:t>Advanced agreement</a:t>
                      </a:r>
                      <a:r>
                        <a:rPr lang="en-US" sz="1700" b="0" baseline="0" dirty="0">
                          <a:solidFill>
                            <a:schemeClr val="tx1"/>
                          </a:solidFill>
                          <a:latin typeface="Arial" panose="020B0604020202020204" pitchFamily="34" charset="0"/>
                          <a:cs typeface="Arial" panose="020B0604020202020204" pitchFamily="34" charset="0"/>
                        </a:rPr>
                        <a:t> for Transit Signal Priority</a:t>
                      </a:r>
                      <a:endParaRPr lang="en-US" sz="1700" b="0" dirty="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700" b="0" dirty="0">
                          <a:solidFill>
                            <a:schemeClr val="tx1"/>
                          </a:solidFill>
                          <a:latin typeface="Arial" panose="020B0604020202020204" pitchFamily="34" charset="0"/>
                          <a:cs typeface="Arial" panose="020B0604020202020204" pitchFamily="34" charset="0"/>
                        </a:rPr>
                        <a:t>Gap analysis tool (BRIT) completed</a:t>
                      </a:r>
                    </a:p>
                    <a:p>
                      <a:pPr marL="285750" lvl="0" indent="-285750">
                        <a:buFont typeface="Arial" panose="020B0604020202020204" pitchFamily="34" charset="0"/>
                        <a:buChar char="•"/>
                      </a:pPr>
                      <a:r>
                        <a:rPr lang="en-US" sz="1700" b="0" i="0" u="none" dirty="0">
                          <a:solidFill>
                            <a:schemeClr val="tx1"/>
                          </a:solidFill>
                          <a:latin typeface="Arial" panose="020B0604020202020204" pitchFamily="34" charset="0"/>
                          <a:cs typeface="Arial" panose="020B0604020202020204" pitchFamily="34" charset="0"/>
                        </a:rPr>
                        <a:t>$1.5M</a:t>
                      </a:r>
                      <a:r>
                        <a:rPr lang="en-US" sz="1700" b="0" i="0" u="none" baseline="0" dirty="0">
                          <a:solidFill>
                            <a:schemeClr val="tx1"/>
                          </a:solidFill>
                          <a:latin typeface="Arial" panose="020B0604020202020204" pitchFamily="34" charset="0"/>
                          <a:cs typeface="Arial" panose="020B0604020202020204" pitchFamily="34" charset="0"/>
                        </a:rPr>
                        <a:t> lockbox commitment in support of dedicated bus lanes, FY19 to FY21</a:t>
                      </a:r>
                    </a:p>
                    <a:p>
                      <a:pPr marL="285750" lvl="0" indent="-285750">
                        <a:buFont typeface="Arial" panose="020B0604020202020204" pitchFamily="34" charset="0"/>
                        <a:buChar char="•"/>
                      </a:pPr>
                      <a:endParaRPr lang="en-US" sz="1700" b="1" i="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34627">
                <a:tc>
                  <a:txBody>
                    <a:bodyPr/>
                    <a:lstStyle/>
                    <a:p>
                      <a:r>
                        <a:rPr lang="en-US" sz="1700" b="1" i="0" u="sng" dirty="0">
                          <a:solidFill>
                            <a:schemeClr val="tx1"/>
                          </a:solidFill>
                          <a:latin typeface="Arial" panose="020B0604020202020204" pitchFamily="34" charset="0"/>
                          <a:cs typeface="Arial" panose="020B0604020202020204" pitchFamily="34" charset="0"/>
                        </a:rPr>
                        <a:t>Partnerships</a:t>
                      </a:r>
                    </a:p>
                    <a:p>
                      <a:pPr marL="285750" lvl="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Met with 60+ municipal staff in</a:t>
                      </a:r>
                      <a:r>
                        <a:rPr lang="en-US" sz="1700" baseline="0" dirty="0">
                          <a:latin typeface="Arial" panose="020B0604020202020204" pitchFamily="34" charset="0"/>
                          <a:cs typeface="Arial" panose="020B0604020202020204" pitchFamily="34" charset="0"/>
                        </a:rPr>
                        <a:t> 10+ communities</a:t>
                      </a:r>
                      <a:endParaRPr lang="en-US"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Furthered relationships built with </a:t>
                      </a:r>
                      <a:r>
                        <a:rPr lang="en-US" sz="1700" dirty="0" err="1">
                          <a:latin typeface="Arial" panose="020B0604020202020204" pitchFamily="34" charset="0"/>
                          <a:cs typeface="Arial" panose="020B0604020202020204" pitchFamily="34" charset="0"/>
                        </a:rPr>
                        <a:t>Liveable</a:t>
                      </a:r>
                      <a:r>
                        <a:rPr lang="en-US" sz="1700" dirty="0">
                          <a:latin typeface="Arial" panose="020B0604020202020204" pitchFamily="34" charset="0"/>
                          <a:cs typeface="Arial" panose="020B0604020202020204" pitchFamily="34" charset="0"/>
                        </a:rPr>
                        <a:t> Streets and the Barr Foundation</a:t>
                      </a:r>
                    </a:p>
                    <a:p>
                      <a:pPr marL="285750" lvl="0" indent="-285750">
                        <a:buFont typeface="Arial" panose="020B0604020202020204" pitchFamily="34" charset="0"/>
                        <a:buChar char="•"/>
                      </a:pPr>
                      <a:r>
                        <a:rPr lang="en-US" sz="1700" b="0" i="0" u="none" dirty="0">
                          <a:solidFill>
                            <a:schemeClr val="tx1"/>
                          </a:solidFill>
                          <a:latin typeface="Arial" panose="020B0604020202020204" pitchFamily="34" charset="0"/>
                          <a:cs typeface="Arial" panose="020B0604020202020204" pitchFamily="34" charset="0"/>
                        </a:rPr>
                        <a:t>Dedicated</a:t>
                      </a:r>
                      <a:r>
                        <a:rPr lang="en-US" sz="1700" b="0" i="0" u="none" baseline="0" dirty="0">
                          <a:solidFill>
                            <a:schemeClr val="tx1"/>
                          </a:solidFill>
                          <a:latin typeface="Arial" panose="020B0604020202020204" pitchFamily="34" charset="0"/>
                          <a:cs typeface="Arial" panose="020B0604020202020204" pitchFamily="34" charset="0"/>
                        </a:rPr>
                        <a:t> bus lane discussions with five communities </a:t>
                      </a:r>
                      <a:endParaRPr lang="en-US" sz="1700" b="0" i="0" u="none"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700" b="1" i="0" u="sng" dirty="0">
                          <a:solidFill>
                            <a:schemeClr val="tx1"/>
                          </a:solidFill>
                          <a:latin typeface="Arial" panose="020B0604020202020204" pitchFamily="34" charset="0"/>
                          <a:cs typeface="Arial" panose="020B0604020202020204" pitchFamily="34" charset="0"/>
                        </a:rPr>
                        <a:t>Outreach</a:t>
                      </a:r>
                    </a:p>
                    <a:p>
                      <a:pPr marL="285750" lvl="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100% (15) Street Teams held</a:t>
                      </a:r>
                    </a:p>
                    <a:p>
                      <a:pPr marL="285750" lvl="0" indent="-285750">
                        <a:buFont typeface="Arial" panose="020B0604020202020204" pitchFamily="34" charset="0"/>
                        <a:buChar char="•"/>
                      </a:pPr>
                      <a:r>
                        <a:rPr lang="en-US" sz="1700" baseline="0" dirty="0">
                          <a:latin typeface="Arial" panose="020B0604020202020204" pitchFamily="34" charset="0"/>
                          <a:cs typeface="Arial" panose="020B0604020202020204" pitchFamily="34" charset="0"/>
                        </a:rPr>
                        <a:t>100% (6) Regional Meetings held</a:t>
                      </a:r>
                    </a:p>
                    <a:p>
                      <a:pPr marL="285750" lvl="0" indent="-285750">
                        <a:buFont typeface="Arial" panose="020B0604020202020204" pitchFamily="34" charset="0"/>
                        <a:buChar char="•"/>
                      </a:pPr>
                      <a:r>
                        <a:rPr lang="en-US" sz="1700" baseline="0" dirty="0">
                          <a:latin typeface="Arial" panose="020B0604020202020204" pitchFamily="34" charset="0"/>
                          <a:cs typeface="Arial" panose="020B0604020202020204" pitchFamily="34" charset="0"/>
                        </a:rPr>
                        <a:t>100% (14) Transit Talks held</a:t>
                      </a:r>
                    </a:p>
                    <a:p>
                      <a:pPr marL="285750" lvl="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Feedback:</a:t>
                      </a:r>
                      <a:r>
                        <a:rPr lang="en-US" sz="1700" baseline="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1,550 newsletter subscribers;</a:t>
                      </a:r>
                      <a:r>
                        <a:rPr lang="en-US" sz="1700" baseline="0" dirty="0">
                          <a:latin typeface="Arial" panose="020B0604020202020204" pitchFamily="34" charset="0"/>
                          <a:cs typeface="Arial" panose="020B0604020202020204" pitchFamily="34" charset="0"/>
                        </a:rPr>
                        <a:t> 1</a:t>
                      </a:r>
                      <a:r>
                        <a:rPr lang="en-US" sz="1700" dirty="0">
                          <a:latin typeface="Arial" panose="020B0604020202020204" pitchFamily="34" charset="0"/>
                          <a:cs typeface="Arial" panose="020B0604020202020204" pitchFamily="34" charset="0"/>
                        </a:rPr>
                        <a:t>,172 online responses; 846 Street Team surveys completed; 165 attendees at Open Houses; 250 attendees at Transit Talks</a:t>
                      </a:r>
                    </a:p>
                    <a:p>
                      <a:endParaRPr lang="en-US" sz="1700" b="1" i="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5953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720" y="865095"/>
            <a:ext cx="8452757" cy="461665"/>
          </a:xfrm>
          <a:prstGeom prst="rect">
            <a:avLst/>
          </a:prstGeom>
        </p:spPr>
        <p:txBody>
          <a:bodyPr wrap="square">
            <a:spAutoFit/>
          </a:bodyPr>
          <a:lstStyle/>
          <a:p>
            <a:r>
              <a:rPr lang="en-US" sz="2400" b="1" dirty="0">
                <a:solidFill>
                  <a:srgbClr val="00269E"/>
                </a:solidFill>
                <a:latin typeface="Arial" panose="020B0604020202020204" pitchFamily="34" charset="0"/>
                <a:cs typeface="Arial" panose="020B0604020202020204" pitchFamily="34" charset="0"/>
              </a:rPr>
              <a:t>Data Update: Service Delivery comparison Standard</a:t>
            </a:r>
          </a:p>
        </p:txBody>
      </p:sp>
      <p:graphicFrame>
        <p:nvGraphicFramePr>
          <p:cNvPr id="4" name="Content Placeholder 14"/>
          <p:cNvGraphicFramePr>
            <a:graphicFrameLocks/>
          </p:cNvGraphicFramePr>
          <p:nvPr>
            <p:extLst>
              <p:ext uri="{D42A27DB-BD31-4B8C-83A1-F6EECF244321}">
                <p14:modId xmlns:p14="http://schemas.microsoft.com/office/powerpoint/2010/main" val="4147559558"/>
              </p:ext>
            </p:extLst>
          </p:nvPr>
        </p:nvGraphicFramePr>
        <p:xfrm>
          <a:off x="484096" y="1555427"/>
          <a:ext cx="8153401" cy="4397069"/>
        </p:xfrm>
        <a:graphic>
          <a:graphicData uri="http://schemas.openxmlformats.org/drawingml/2006/table">
            <a:tbl>
              <a:tblPr firstRow="1" bandRow="1">
                <a:tableStyleId>{5C22544A-7EE6-4342-B048-85BDC9FD1C3A}</a:tableStyleId>
              </a:tblPr>
              <a:tblGrid>
                <a:gridCol w="4023756">
                  <a:extLst>
                    <a:ext uri="{9D8B030D-6E8A-4147-A177-3AD203B41FA5}">
                      <a16:colId xmlns:a16="http://schemas.microsoft.com/office/drawing/2014/main" val="4071418121"/>
                    </a:ext>
                  </a:extLst>
                </a:gridCol>
                <a:gridCol w="1376548">
                  <a:extLst>
                    <a:ext uri="{9D8B030D-6E8A-4147-A177-3AD203B41FA5}">
                      <a16:colId xmlns:a16="http://schemas.microsoft.com/office/drawing/2014/main" val="1426596110"/>
                    </a:ext>
                  </a:extLst>
                </a:gridCol>
                <a:gridCol w="2753097">
                  <a:extLst>
                    <a:ext uri="{9D8B030D-6E8A-4147-A177-3AD203B41FA5}">
                      <a16:colId xmlns:a16="http://schemas.microsoft.com/office/drawing/2014/main" val="2121249200"/>
                    </a:ext>
                  </a:extLst>
                </a:gridCol>
              </a:tblGrid>
              <a:tr h="638309">
                <a:tc>
                  <a:txBody>
                    <a:bodyPr/>
                    <a:lstStyle/>
                    <a:p>
                      <a:pPr algn="l"/>
                      <a:r>
                        <a:rPr lang="en-US" sz="1800" dirty="0"/>
                        <a:t>Performance</a:t>
                      </a:r>
                      <a:r>
                        <a:rPr lang="en-US" sz="1800" baseline="0" dirty="0"/>
                        <a:t> Measure</a:t>
                      </a:r>
                      <a:endParaRPr lang="en-US" sz="1800" dirty="0"/>
                    </a:p>
                  </a:txBody>
                  <a:tcPr marL="125054" marR="125054" marT="62527" marB="62527" anchor="ctr"/>
                </a:tc>
                <a:tc>
                  <a:txBody>
                    <a:bodyPr/>
                    <a:lstStyle/>
                    <a:p>
                      <a:pPr algn="l"/>
                      <a:r>
                        <a:rPr lang="en-US" sz="1800" baseline="0" dirty="0"/>
                        <a:t>Target</a:t>
                      </a:r>
                      <a:endParaRPr lang="en-US" sz="1800" dirty="0"/>
                    </a:p>
                  </a:txBody>
                  <a:tcPr marL="125054" marR="125054" marT="62527" marB="62527" anchor="ctr"/>
                </a:tc>
                <a:tc>
                  <a:txBody>
                    <a:bodyPr/>
                    <a:lstStyle/>
                    <a:p>
                      <a:pPr algn="l"/>
                      <a:r>
                        <a:rPr lang="en-US" sz="1800" dirty="0"/>
                        <a:t>Performance</a:t>
                      </a:r>
                    </a:p>
                  </a:txBody>
                  <a:tcPr marL="125054" marR="125054" marT="62527" marB="62527" anchor="ctr"/>
                </a:tc>
                <a:extLst>
                  <a:ext uri="{0D108BD9-81ED-4DB2-BD59-A6C34878D82A}">
                    <a16:rowId xmlns:a16="http://schemas.microsoft.com/office/drawing/2014/main" val="2094589329"/>
                  </a:ext>
                </a:extLst>
              </a:tr>
              <a:tr h="417640">
                <a:tc>
                  <a:txBody>
                    <a:bodyPr/>
                    <a:lstStyle/>
                    <a:p>
                      <a:pPr algn="l" fontAlgn="b"/>
                      <a:r>
                        <a:rPr lang="en-US" sz="1400" b="0" i="0" u="none" strike="noStrike" dirty="0">
                          <a:solidFill>
                            <a:srgbClr val="000000"/>
                          </a:solidFill>
                          <a:effectLst/>
                          <a:latin typeface="+mn-lt"/>
                        </a:rPr>
                        <a:t>Bus reliability - Key Bus routes</a:t>
                      </a:r>
                    </a:p>
                  </a:txBody>
                  <a:tcPr marL="7620" marR="7620" marT="7620" marB="0" anchor="ctr"/>
                </a:tc>
                <a:tc>
                  <a:txBody>
                    <a:bodyPr/>
                    <a:lstStyle/>
                    <a:p>
                      <a:pPr algn="ctr" fontAlgn="b"/>
                      <a:r>
                        <a:rPr lang="en-US" sz="1400" b="0" i="0" u="none" strike="noStrike" dirty="0">
                          <a:solidFill>
                            <a:srgbClr val="000000"/>
                          </a:solidFill>
                          <a:effectLst/>
                          <a:latin typeface="+mn-lt"/>
                        </a:rPr>
                        <a:t>80%</a:t>
                      </a:r>
                    </a:p>
                  </a:txBody>
                  <a:tcPr marL="7620" marR="7620" marT="7620" marB="0" anchor="ctr"/>
                </a:tc>
                <a:tc>
                  <a:txBody>
                    <a:bodyPr/>
                    <a:lstStyle/>
                    <a:p>
                      <a:pPr marL="1028700" marR="0" lvl="3" indent="0" algn="l"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mn-ea"/>
                          <a:cs typeface="+mn-cs"/>
                        </a:rPr>
                        <a:t>77% </a:t>
                      </a:r>
                      <a:r>
                        <a:rPr kumimoji="0" lang="en-US" sz="1400" b="0" i="0" u="none" strike="noStrike" kern="1200" cap="none" spc="0" normalizeH="0" baseline="0" noProof="0" dirty="0">
                          <a:ln>
                            <a:noFill/>
                          </a:ln>
                          <a:solidFill>
                            <a:srgbClr val="000000"/>
                          </a:solidFill>
                          <a:effectLst/>
                          <a:uLnTx/>
                          <a:uFillTx/>
                          <a:latin typeface="+mn-lt"/>
                          <a:ea typeface="+mn-ea"/>
                          <a:cs typeface="+mn-cs"/>
                        </a:rPr>
                        <a:t> </a:t>
                      </a:r>
                      <a:r>
                        <a:rPr kumimoji="0" lang="en-US" sz="1100" b="0" i="0" u="none" strike="noStrike" kern="1200" cap="none" spc="0" normalizeH="0" baseline="0" noProof="0" dirty="0">
                          <a:ln>
                            <a:noFill/>
                          </a:ln>
                          <a:solidFill>
                            <a:srgbClr val="000000"/>
                          </a:solidFill>
                          <a:effectLst/>
                          <a:uLnTx/>
                          <a:uFillTx/>
                          <a:latin typeface="+mn-lt"/>
                          <a:ea typeface="+mn-ea"/>
                          <a:cs typeface="+mn-cs"/>
                        </a:rPr>
                        <a:t>YTD</a:t>
                      </a:r>
                      <a:endParaRPr lang="en-US" sz="1400" b="0" i="0" u="none" strike="noStrike" kern="1200" dirty="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3349452192"/>
                  </a:ext>
                </a:extLst>
              </a:tr>
              <a:tr h="417640">
                <a:tc>
                  <a:txBody>
                    <a:bodyPr/>
                    <a:lstStyle/>
                    <a:p>
                      <a:pPr algn="l" fontAlgn="b"/>
                      <a:r>
                        <a:rPr lang="en-US" sz="1400" b="0" i="0" u="none" strike="noStrike" dirty="0">
                          <a:solidFill>
                            <a:srgbClr val="000000"/>
                          </a:solidFill>
                          <a:effectLst/>
                          <a:latin typeface="+mn-lt"/>
                        </a:rPr>
                        <a:t>Bus reliability - Other routes</a:t>
                      </a:r>
                    </a:p>
                  </a:txBody>
                  <a:tcPr marL="7620" marR="7620" marT="7620" marB="0" anchor="ctr"/>
                </a:tc>
                <a:tc>
                  <a:txBody>
                    <a:bodyPr/>
                    <a:lstStyle/>
                    <a:p>
                      <a:pPr algn="ctr" fontAlgn="b"/>
                      <a:r>
                        <a:rPr lang="en-US" sz="1400" b="0" i="0" u="none" strike="noStrike" dirty="0">
                          <a:solidFill>
                            <a:srgbClr val="000000"/>
                          </a:solidFill>
                          <a:effectLst/>
                          <a:latin typeface="+mn-lt"/>
                        </a:rPr>
                        <a:t>75%</a:t>
                      </a:r>
                    </a:p>
                  </a:txBody>
                  <a:tcPr marL="7620" marR="7620" marT="7620" marB="0" anchor="ctr"/>
                </a:tc>
                <a:tc>
                  <a:txBody>
                    <a:bodyPr/>
                    <a:lstStyle/>
                    <a:p>
                      <a:pPr marL="1028700" marR="0" lvl="3" indent="0" algn="l"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mn-ea"/>
                          <a:cs typeface="+mn-cs"/>
                        </a:rPr>
                        <a:t>63% </a:t>
                      </a:r>
                      <a:r>
                        <a:rPr kumimoji="0" lang="en-US" sz="1400" b="0" i="0" u="none" strike="noStrike" kern="1200" cap="none" spc="0" normalizeH="0" baseline="0" noProof="0" dirty="0">
                          <a:ln>
                            <a:noFill/>
                          </a:ln>
                          <a:solidFill>
                            <a:srgbClr val="000000"/>
                          </a:solidFill>
                          <a:effectLst/>
                          <a:uLnTx/>
                          <a:uFillTx/>
                          <a:latin typeface="+mn-lt"/>
                          <a:ea typeface="+mn-ea"/>
                          <a:cs typeface="+mn-cs"/>
                        </a:rPr>
                        <a:t> </a:t>
                      </a:r>
                      <a:r>
                        <a:rPr kumimoji="0" lang="en-US" sz="1100" b="0" i="0" u="none" strike="noStrike" kern="1200" cap="none" spc="0" normalizeH="0" baseline="0" noProof="0" dirty="0">
                          <a:ln>
                            <a:noFill/>
                          </a:ln>
                          <a:solidFill>
                            <a:srgbClr val="000000"/>
                          </a:solidFill>
                          <a:effectLst/>
                          <a:uLnTx/>
                          <a:uFillTx/>
                          <a:latin typeface="+mn-lt"/>
                          <a:ea typeface="+mn-ea"/>
                          <a:cs typeface="+mn-cs"/>
                        </a:rPr>
                        <a:t>YTD</a:t>
                      </a:r>
                      <a:endParaRPr lang="en-US" sz="1400" b="0" i="0" u="none" strike="noStrike" kern="1200" dirty="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3532460880"/>
                  </a:ext>
                </a:extLst>
              </a:tr>
              <a:tr h="417640">
                <a:tc>
                  <a:txBody>
                    <a:bodyPr/>
                    <a:lstStyle/>
                    <a:p>
                      <a:pPr algn="l" fontAlgn="b"/>
                      <a:r>
                        <a:rPr lang="en-US" sz="1400" b="0" i="0" u="none" strike="noStrike">
                          <a:solidFill>
                            <a:srgbClr val="000000"/>
                          </a:solidFill>
                          <a:effectLst/>
                          <a:latin typeface="+mn-lt"/>
                        </a:rPr>
                        <a:t>Bus service operated</a:t>
                      </a:r>
                    </a:p>
                  </a:txBody>
                  <a:tcPr marL="7620" marR="7620" marT="7620" marB="0" anchor="ctr"/>
                </a:tc>
                <a:tc>
                  <a:txBody>
                    <a:bodyPr/>
                    <a:lstStyle/>
                    <a:p>
                      <a:pPr algn="ctr" fontAlgn="b"/>
                      <a:r>
                        <a:rPr lang="en-US" sz="1400" b="0" i="0" u="none" strike="noStrike" dirty="0">
                          <a:solidFill>
                            <a:srgbClr val="000000"/>
                          </a:solidFill>
                          <a:effectLst/>
                          <a:latin typeface="+mn-lt"/>
                        </a:rPr>
                        <a:t>99.5%</a:t>
                      </a:r>
                    </a:p>
                  </a:txBody>
                  <a:tcPr marL="7620" marR="7620" marT="7620" marB="0" anchor="ctr"/>
                </a:tc>
                <a:tc>
                  <a:txBody>
                    <a:bodyPr/>
                    <a:lstStyle/>
                    <a:p>
                      <a:pPr marL="1028700" lvl="3" algn="l" defTabSz="914400" rtl="0" eaLnBrk="1" fontAlgn="b" latinLnBrk="0" hangingPunct="1"/>
                      <a:r>
                        <a:rPr lang="en-US" sz="1400" b="0" i="0" u="none" strike="noStrike" kern="1200" dirty="0">
                          <a:solidFill>
                            <a:srgbClr val="000000"/>
                          </a:solidFill>
                          <a:effectLst/>
                          <a:latin typeface="+mn-lt"/>
                          <a:ea typeface="+mn-ea"/>
                          <a:cs typeface="+mn-cs"/>
                        </a:rPr>
                        <a:t>97.7% </a:t>
                      </a:r>
                      <a:r>
                        <a:rPr kumimoji="0" lang="en-US" sz="1400" b="0" i="0" u="none" strike="noStrike" kern="1200" cap="none" spc="0" normalizeH="0" baseline="0" noProof="0" dirty="0">
                          <a:ln>
                            <a:noFill/>
                          </a:ln>
                          <a:solidFill>
                            <a:srgbClr val="000000"/>
                          </a:solidFill>
                          <a:effectLst/>
                          <a:uLnTx/>
                          <a:uFillTx/>
                          <a:latin typeface="+mn-lt"/>
                          <a:ea typeface="+mn-ea"/>
                          <a:cs typeface="+mn-cs"/>
                        </a:rPr>
                        <a:t> </a:t>
                      </a:r>
                      <a:r>
                        <a:rPr kumimoji="0" lang="en-US" sz="1100" b="0" i="0" u="none" strike="noStrike" kern="1200" cap="none" spc="0" normalizeH="0" baseline="0" noProof="0" dirty="0">
                          <a:ln>
                            <a:noFill/>
                          </a:ln>
                          <a:solidFill>
                            <a:srgbClr val="000000"/>
                          </a:solidFill>
                          <a:effectLst/>
                          <a:uLnTx/>
                          <a:uFillTx/>
                          <a:latin typeface="+mn-lt"/>
                          <a:ea typeface="+mn-ea"/>
                          <a:cs typeface="+mn-cs"/>
                        </a:rPr>
                        <a:t>YTD</a:t>
                      </a:r>
                      <a:endParaRPr lang="en-US" sz="1400" b="0" i="0" u="none" strike="noStrike" kern="1200" dirty="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856757508"/>
                  </a:ext>
                </a:extLst>
              </a:tr>
              <a:tr h="417640">
                <a:tc>
                  <a:txBody>
                    <a:bodyPr/>
                    <a:lstStyle/>
                    <a:p>
                      <a:pPr algn="l" fontAlgn="b"/>
                      <a:r>
                        <a:rPr lang="en-US" sz="1400" b="0" i="0" u="none" strike="noStrike" dirty="0">
                          <a:solidFill>
                            <a:srgbClr val="000000"/>
                          </a:solidFill>
                          <a:effectLst/>
                          <a:latin typeface="+mn-lt"/>
                        </a:rPr>
                        <a:t>Bus passenger comfort</a:t>
                      </a:r>
                    </a:p>
                  </a:txBody>
                  <a:tcPr marL="7620" marR="7620" marT="7620" marB="0" anchor="ctr"/>
                </a:tc>
                <a:tc>
                  <a:txBody>
                    <a:bodyPr/>
                    <a:lstStyle/>
                    <a:p>
                      <a:pPr algn="ctr" fontAlgn="b"/>
                      <a:r>
                        <a:rPr lang="en-US" sz="1400" b="0" i="0" u="none" strike="noStrike" dirty="0">
                          <a:solidFill>
                            <a:srgbClr val="000000"/>
                          </a:solidFill>
                          <a:effectLst/>
                          <a:latin typeface="+mn-lt"/>
                        </a:rPr>
                        <a:t>96%</a:t>
                      </a:r>
                    </a:p>
                  </a:txBody>
                  <a:tcPr marL="7620" marR="7620" marT="7620" marB="0" anchor="ctr"/>
                </a:tc>
                <a:tc>
                  <a:txBody>
                    <a:bodyPr/>
                    <a:lstStyle/>
                    <a:p>
                      <a:pPr marL="1028700" lvl="3" algn="l" defTabSz="914400" rtl="0" eaLnBrk="1" fontAlgn="b" latinLnBrk="0" hangingPunct="1"/>
                      <a:r>
                        <a:rPr lang="en-US" sz="1400" b="0" i="0" u="none" strike="noStrike" kern="1200" dirty="0">
                          <a:solidFill>
                            <a:srgbClr val="000000"/>
                          </a:solidFill>
                          <a:effectLst/>
                          <a:latin typeface="+mn-lt"/>
                          <a:ea typeface="+mn-ea"/>
                          <a:cs typeface="+mn-cs"/>
                        </a:rPr>
                        <a:t>95%  </a:t>
                      </a:r>
                      <a:r>
                        <a:rPr lang="en-US" sz="1100" b="0" i="0" u="none" strike="noStrike" kern="1200" dirty="0">
                          <a:solidFill>
                            <a:srgbClr val="000000"/>
                          </a:solidFill>
                          <a:effectLst/>
                          <a:latin typeface="+mn-lt"/>
                          <a:ea typeface="+mn-ea"/>
                          <a:cs typeface="+mn-cs"/>
                        </a:rPr>
                        <a:t>YTD</a:t>
                      </a:r>
                      <a:endParaRPr lang="en-US" sz="1400" b="0" i="0" u="none" strike="noStrike" kern="1200" dirty="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2271475762"/>
                  </a:ext>
                </a:extLst>
              </a:tr>
              <a:tr h="417640">
                <a:tc>
                  <a:txBody>
                    <a:bodyPr/>
                    <a:lstStyle/>
                    <a:p>
                      <a:pPr algn="l" fontAlgn="b"/>
                      <a:r>
                        <a:rPr lang="en-US" sz="1400" b="0" i="0" u="none" strike="noStrike" dirty="0">
                          <a:solidFill>
                            <a:srgbClr val="000000"/>
                          </a:solidFill>
                          <a:effectLst/>
                          <a:latin typeface="+mn-lt"/>
                        </a:rPr>
                        <a:t>Frequency</a:t>
                      </a:r>
                    </a:p>
                  </a:txBody>
                  <a:tcPr marL="7620" marR="7620" marT="7620" marB="0" anchor="ctr"/>
                </a:tc>
                <a:tc>
                  <a:txBody>
                    <a:bodyPr/>
                    <a:lstStyle/>
                    <a:p>
                      <a:pPr algn="ctr" fontAlgn="b"/>
                      <a:r>
                        <a:rPr lang="en-US" sz="1400" b="0" i="0" u="none" strike="noStrike" dirty="0">
                          <a:solidFill>
                            <a:srgbClr val="000000"/>
                          </a:solidFill>
                          <a:effectLst/>
                          <a:latin typeface="+mn-lt"/>
                        </a:rPr>
                        <a:t>90%*</a:t>
                      </a:r>
                    </a:p>
                  </a:txBody>
                  <a:tcPr marL="7620" marR="7620" marT="7620" marB="0" anchor="ctr"/>
                </a:tc>
                <a:tc>
                  <a:txBody>
                    <a:bodyPr/>
                    <a:lstStyle/>
                    <a:p>
                      <a:pPr marL="1028700" lvl="4" indent="0" algn="l"/>
                      <a:r>
                        <a:rPr lang="en-US" sz="1400" dirty="0">
                          <a:latin typeface="+mn-lt"/>
                        </a:rPr>
                        <a:t>84%  </a:t>
                      </a:r>
                      <a:r>
                        <a:rPr lang="en-US" sz="1100" dirty="0">
                          <a:latin typeface="+mn-lt"/>
                        </a:rPr>
                        <a:t>Fall 2017</a:t>
                      </a:r>
                      <a:endParaRPr lang="en-US" sz="1400" dirty="0">
                        <a:latin typeface="+mn-lt"/>
                      </a:endParaRPr>
                    </a:p>
                  </a:txBody>
                  <a:tcPr marL="7620" marR="7620" marT="7620" marB="0" anchor="ctr"/>
                </a:tc>
                <a:extLst>
                  <a:ext uri="{0D108BD9-81ED-4DB2-BD59-A6C34878D82A}">
                    <a16:rowId xmlns:a16="http://schemas.microsoft.com/office/drawing/2014/main" val="3145342489"/>
                  </a:ext>
                </a:extLst>
              </a:tr>
              <a:tr h="417640">
                <a:tc>
                  <a:txBody>
                    <a:bodyPr/>
                    <a:lstStyle/>
                    <a:p>
                      <a:pPr algn="l" fontAlgn="b"/>
                      <a:r>
                        <a:rPr lang="en-US" sz="1400" b="0" i="0" u="none" strike="noStrike" dirty="0">
                          <a:solidFill>
                            <a:srgbClr val="000000"/>
                          </a:solidFill>
                          <a:effectLst/>
                          <a:latin typeface="+mn-lt"/>
                        </a:rPr>
                        <a:t>Span</a:t>
                      </a:r>
                    </a:p>
                  </a:txBody>
                  <a:tcPr marL="7620" marR="7620" marT="7620" marB="0" anchor="ctr"/>
                </a:tc>
                <a:tc>
                  <a:txBody>
                    <a:bodyPr/>
                    <a:lstStyle/>
                    <a:p>
                      <a:pPr algn="ctr" fontAlgn="b"/>
                      <a:r>
                        <a:rPr lang="en-US" sz="1400" b="0" i="0" u="none" strike="noStrike" dirty="0">
                          <a:solidFill>
                            <a:srgbClr val="000000"/>
                          </a:solidFill>
                          <a:effectLst/>
                          <a:latin typeface="+mn-lt"/>
                        </a:rPr>
                        <a:t>98%*</a:t>
                      </a:r>
                    </a:p>
                  </a:txBody>
                  <a:tcPr marL="7620" marR="7620" marT="7620" marB="0" anchor="ctr"/>
                </a:tc>
                <a:tc>
                  <a:txBody>
                    <a:bodyPr/>
                    <a:lstStyle/>
                    <a:p>
                      <a:pPr marL="1028700" lvl="4" indent="0" algn="l"/>
                      <a:r>
                        <a:rPr lang="en-US" sz="1400" dirty="0">
                          <a:latin typeface="+mn-lt"/>
                        </a:rPr>
                        <a:t>97%  </a:t>
                      </a:r>
                      <a:r>
                        <a:rPr lang="en-US" sz="1100" dirty="0">
                          <a:latin typeface="+mn-lt"/>
                        </a:rPr>
                        <a:t>Fall 2017</a:t>
                      </a:r>
                      <a:endParaRPr lang="en-US" sz="1400" dirty="0">
                        <a:latin typeface="+mn-lt"/>
                      </a:endParaRPr>
                    </a:p>
                  </a:txBody>
                  <a:tcPr marL="7620" marR="7620" marT="7620" marB="0" anchor="ctr"/>
                </a:tc>
                <a:extLst>
                  <a:ext uri="{0D108BD9-81ED-4DB2-BD59-A6C34878D82A}">
                    <a16:rowId xmlns:a16="http://schemas.microsoft.com/office/drawing/2014/main" val="2143684136"/>
                  </a:ext>
                </a:extLst>
              </a:tr>
              <a:tr h="417640">
                <a:tc>
                  <a:txBody>
                    <a:bodyPr/>
                    <a:lstStyle/>
                    <a:p>
                      <a:pPr algn="l" fontAlgn="b"/>
                      <a:r>
                        <a:rPr lang="en-US" sz="1400" b="0" i="0" u="none" strike="noStrike" dirty="0">
                          <a:solidFill>
                            <a:srgbClr val="000000"/>
                          </a:solidFill>
                          <a:effectLst/>
                          <a:latin typeface="+mn-lt"/>
                        </a:rPr>
                        <a:t>Base Coverage</a:t>
                      </a:r>
                    </a:p>
                  </a:txBody>
                  <a:tcPr marL="7620" marR="7620" marT="7620" marB="0" anchor="ctr"/>
                </a:tc>
                <a:tc>
                  <a:txBody>
                    <a:bodyPr/>
                    <a:lstStyle/>
                    <a:p>
                      <a:pPr algn="ctr" fontAlgn="b"/>
                      <a:r>
                        <a:rPr lang="en-US" sz="1400" b="0" i="0" u="none" strike="noStrike" dirty="0">
                          <a:solidFill>
                            <a:srgbClr val="000000"/>
                          </a:solidFill>
                          <a:effectLst/>
                          <a:latin typeface="+mn-lt"/>
                        </a:rPr>
                        <a:t>none</a:t>
                      </a:r>
                      <a:r>
                        <a:rPr lang="en-US" sz="1400" b="0" i="0" u="none" strike="noStrike" baseline="0" dirty="0">
                          <a:solidFill>
                            <a:srgbClr val="000000"/>
                          </a:solidFill>
                          <a:effectLst/>
                          <a:latin typeface="+mn-lt"/>
                        </a:rPr>
                        <a:t> </a:t>
                      </a:r>
                      <a:br>
                        <a:rPr lang="en-US" sz="1400" b="0" i="0" u="none" strike="noStrike" baseline="0" dirty="0">
                          <a:solidFill>
                            <a:srgbClr val="000000"/>
                          </a:solidFill>
                          <a:effectLst/>
                          <a:latin typeface="+mn-lt"/>
                        </a:rPr>
                      </a:br>
                      <a:r>
                        <a:rPr lang="en-US" sz="1100" b="0" i="0" u="none" strike="noStrike" baseline="0" dirty="0">
                          <a:solidFill>
                            <a:srgbClr val="000000"/>
                          </a:solidFill>
                          <a:effectLst/>
                          <a:latin typeface="+mn-lt"/>
                        </a:rPr>
                        <a:t>(75% minimum)</a:t>
                      </a:r>
                      <a:endParaRPr lang="en-US" sz="1100" b="0" i="0" u="none" strike="noStrike" dirty="0">
                        <a:solidFill>
                          <a:srgbClr val="000000"/>
                        </a:solidFill>
                        <a:effectLst/>
                        <a:latin typeface="+mn-lt"/>
                      </a:endParaRPr>
                    </a:p>
                  </a:txBody>
                  <a:tcPr marL="7620" marR="7620" marT="7620" marB="0" anchor="ctr"/>
                </a:tc>
                <a:tc>
                  <a:txBody>
                    <a:bodyPr/>
                    <a:lstStyle/>
                    <a:p>
                      <a:pPr marL="1028700" lvl="4" indent="0" algn="l"/>
                      <a:r>
                        <a:rPr lang="en-US" sz="1400" dirty="0">
                          <a:latin typeface="+mn-lt"/>
                        </a:rPr>
                        <a:t>79%  </a:t>
                      </a:r>
                      <a:r>
                        <a:rPr lang="en-US" sz="1100" dirty="0">
                          <a:latin typeface="+mn-lt"/>
                        </a:rPr>
                        <a:t>Fall 2017</a:t>
                      </a:r>
                      <a:endParaRPr lang="en-US" sz="1400" dirty="0">
                        <a:latin typeface="+mn-lt"/>
                      </a:endParaRPr>
                    </a:p>
                  </a:txBody>
                  <a:tcPr marL="7620" marR="7620" marT="7620" marB="0" anchor="ctr"/>
                </a:tc>
                <a:extLst>
                  <a:ext uri="{0D108BD9-81ED-4DB2-BD59-A6C34878D82A}">
                    <a16:rowId xmlns:a16="http://schemas.microsoft.com/office/drawing/2014/main" val="1192929713"/>
                  </a:ext>
                </a:extLst>
              </a:tr>
              <a:tr h="417640">
                <a:tc>
                  <a:txBody>
                    <a:bodyPr/>
                    <a:lstStyle/>
                    <a:p>
                      <a:pPr algn="l" fontAlgn="b"/>
                      <a:r>
                        <a:rPr lang="en-US" sz="1400" b="0" i="0" u="none" strike="noStrike" dirty="0">
                          <a:solidFill>
                            <a:srgbClr val="000000"/>
                          </a:solidFill>
                          <a:effectLst/>
                          <a:latin typeface="+mn-lt"/>
                        </a:rPr>
                        <a:t>Frequent</a:t>
                      </a:r>
                      <a:r>
                        <a:rPr lang="en-US" sz="1400" b="0" i="0" u="none" strike="noStrike" baseline="0" dirty="0">
                          <a:solidFill>
                            <a:srgbClr val="000000"/>
                          </a:solidFill>
                          <a:effectLst/>
                          <a:latin typeface="+mn-lt"/>
                        </a:rPr>
                        <a:t> Service in Dense Areas Coverage</a:t>
                      </a:r>
                      <a:endParaRPr lang="en-US" sz="1400" b="0" i="0" u="none" strike="noStrike" dirty="0">
                        <a:solidFill>
                          <a:srgbClr val="000000"/>
                        </a:solidFill>
                        <a:effectLst/>
                        <a:latin typeface="+mn-lt"/>
                      </a:endParaRPr>
                    </a:p>
                  </a:txBody>
                  <a:tcPr marL="7620" marR="7620" marT="7620" marB="0" anchor="ctr"/>
                </a:tc>
                <a:tc>
                  <a:txBody>
                    <a:bodyPr/>
                    <a:lstStyle/>
                    <a:p>
                      <a:pPr algn="ctr" fontAlgn="b"/>
                      <a:r>
                        <a:rPr lang="en-US" sz="1400" b="0" i="0" u="none" strike="noStrike" dirty="0">
                          <a:solidFill>
                            <a:srgbClr val="000000"/>
                          </a:solidFill>
                          <a:effectLst/>
                          <a:latin typeface="+mn-lt"/>
                        </a:rPr>
                        <a:t>70*</a:t>
                      </a:r>
                    </a:p>
                  </a:txBody>
                  <a:tcPr marL="7620" marR="7620" marT="7620" marB="0" anchor="ctr"/>
                </a:tc>
                <a:tc>
                  <a:txBody>
                    <a:bodyPr/>
                    <a:lstStyle/>
                    <a:p>
                      <a:pPr marL="1028700" lvl="4" indent="0" algn="l"/>
                      <a:r>
                        <a:rPr lang="en-US" sz="1400" dirty="0">
                          <a:latin typeface="+mn-lt"/>
                        </a:rPr>
                        <a:t>59%  </a:t>
                      </a:r>
                      <a:r>
                        <a:rPr lang="en-US" sz="1100" dirty="0">
                          <a:latin typeface="+mn-lt"/>
                        </a:rPr>
                        <a:t>Fall 2017</a:t>
                      </a:r>
                      <a:endParaRPr lang="en-US" sz="1400" dirty="0">
                        <a:latin typeface="+mn-lt"/>
                      </a:endParaRPr>
                    </a:p>
                  </a:txBody>
                  <a:tcPr marL="7620" marR="7620" marT="7620" marB="0" anchor="ctr"/>
                </a:tc>
                <a:extLst>
                  <a:ext uri="{0D108BD9-81ED-4DB2-BD59-A6C34878D82A}">
                    <a16:rowId xmlns:a16="http://schemas.microsoft.com/office/drawing/2014/main" val="334092699"/>
                  </a:ext>
                </a:extLst>
              </a:tr>
              <a:tr h="417640">
                <a:tc>
                  <a:txBody>
                    <a:bodyPr/>
                    <a:lstStyle/>
                    <a:p>
                      <a:pPr algn="l" fontAlgn="b"/>
                      <a:r>
                        <a:rPr lang="en-US" sz="1400" b="0" i="0" u="none" strike="noStrike" dirty="0">
                          <a:solidFill>
                            <a:srgbClr val="000000"/>
                          </a:solidFill>
                          <a:effectLst/>
                          <a:latin typeface="+mn-lt"/>
                        </a:rPr>
                        <a:t>Low</a:t>
                      </a:r>
                      <a:r>
                        <a:rPr lang="en-US" sz="1400" b="0" i="0" u="none" strike="noStrike" baseline="0" dirty="0">
                          <a:solidFill>
                            <a:srgbClr val="000000"/>
                          </a:solidFill>
                          <a:effectLst/>
                          <a:latin typeface="+mn-lt"/>
                        </a:rPr>
                        <a:t>-income Households Coverage</a:t>
                      </a:r>
                      <a:endParaRPr lang="en-US" sz="1400" b="0" i="0" u="none" strike="noStrike" dirty="0">
                        <a:solidFill>
                          <a:srgbClr val="000000"/>
                        </a:solidFill>
                        <a:effectLst/>
                        <a:latin typeface="+mn-lt"/>
                      </a:endParaRPr>
                    </a:p>
                  </a:txBody>
                  <a:tcPr marL="7620" marR="7620" marT="7620" marB="0" anchor="ctr"/>
                </a:tc>
                <a:tc>
                  <a:txBody>
                    <a:bodyPr/>
                    <a:lstStyle/>
                    <a:p>
                      <a:pPr algn="ctr" fontAlgn="b"/>
                      <a:r>
                        <a:rPr lang="en-US" sz="1400" b="0" i="0" u="none" strike="noStrike" dirty="0">
                          <a:solidFill>
                            <a:srgbClr val="000000"/>
                          </a:solidFill>
                          <a:effectLst/>
                          <a:latin typeface="+mn-lt"/>
                        </a:rPr>
                        <a:t>85%</a:t>
                      </a:r>
                    </a:p>
                  </a:txBody>
                  <a:tcPr marL="7620" marR="7620" marT="7620" marB="0" anchor="ctr"/>
                </a:tc>
                <a:tc>
                  <a:txBody>
                    <a:bodyPr/>
                    <a:lstStyle/>
                    <a:p>
                      <a:pPr marL="1028700" lvl="4" indent="0" algn="l"/>
                      <a:r>
                        <a:rPr lang="en-US" sz="1400" dirty="0">
                          <a:latin typeface="+mn-lt"/>
                        </a:rPr>
                        <a:t>86%  </a:t>
                      </a:r>
                      <a:r>
                        <a:rPr lang="en-US" sz="1100" dirty="0">
                          <a:latin typeface="+mn-lt"/>
                        </a:rPr>
                        <a:t>Fall 2017</a:t>
                      </a:r>
                      <a:endParaRPr lang="en-US" sz="1400" dirty="0">
                        <a:latin typeface="+mn-lt"/>
                      </a:endParaRPr>
                    </a:p>
                  </a:txBody>
                  <a:tcPr marL="7620" marR="7620" marT="7620" marB="0" anchor="ctr"/>
                </a:tc>
                <a:extLst>
                  <a:ext uri="{0D108BD9-81ED-4DB2-BD59-A6C34878D82A}">
                    <a16:rowId xmlns:a16="http://schemas.microsoft.com/office/drawing/2014/main" val="1613878074"/>
                  </a:ext>
                </a:extLst>
              </a:tr>
            </a:tbl>
          </a:graphicData>
        </a:graphic>
      </p:graphicFrame>
      <p:sp>
        <p:nvSpPr>
          <p:cNvPr id="5" name="Text Placeholder 3"/>
          <p:cNvSpPr>
            <a:spLocks noGrp="1"/>
          </p:cNvSpPr>
          <p:nvPr>
            <p:ph type="body" sz="quarter" idx="4294967295"/>
          </p:nvPr>
        </p:nvSpPr>
        <p:spPr>
          <a:xfrm>
            <a:off x="457200" y="6172200"/>
            <a:ext cx="8229600" cy="304800"/>
          </a:xfrm>
          <a:prstGeom prst="rect">
            <a:avLst/>
          </a:prstGeom>
        </p:spPr>
        <p:txBody>
          <a:bodyPr/>
          <a:lstStyle/>
          <a:p>
            <a:pPr marL="0" indent="0">
              <a:buNone/>
            </a:pPr>
            <a:r>
              <a:rPr lang="en-US" sz="1200" b="0" dirty="0"/>
              <a:t>*Updated target from Service Delivery Policy based on improved methodology</a:t>
            </a:r>
          </a:p>
        </p:txBody>
      </p:sp>
    </p:spTree>
    <p:extLst>
      <p:ext uri="{BB962C8B-B14F-4D97-AF65-F5344CB8AC3E}">
        <p14:creationId xmlns:p14="http://schemas.microsoft.com/office/powerpoint/2010/main" val="397038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4" y="838200"/>
            <a:ext cx="7751547" cy="466344"/>
          </a:xfrm>
        </p:spPr>
        <p:txBody>
          <a:bodyPr/>
          <a:lstStyle/>
          <a:p>
            <a:r>
              <a:rPr lang="en-US" sz="2400" dirty="0"/>
              <a:t>Data Update: Route level analysis, by Standard</a:t>
            </a:r>
          </a:p>
        </p:txBody>
      </p:sp>
      <p:graphicFrame>
        <p:nvGraphicFramePr>
          <p:cNvPr id="4" name="Table 3">
            <a:extLst>
              <a:ext uri="{FF2B5EF4-FFF2-40B4-BE49-F238E27FC236}">
                <a16:creationId xmlns:a16="http://schemas.microsoft.com/office/drawing/2014/main" id="{E2F599C6-1035-4DDC-9020-B68BF35F413C}"/>
              </a:ext>
            </a:extLst>
          </p:cNvPr>
          <p:cNvGraphicFramePr>
            <a:graphicFrameLocks noGrp="1"/>
          </p:cNvGraphicFramePr>
          <p:nvPr>
            <p:extLst/>
          </p:nvPr>
        </p:nvGraphicFramePr>
        <p:xfrm>
          <a:off x="462684" y="1447798"/>
          <a:ext cx="8300316" cy="4648201"/>
        </p:xfrm>
        <a:graphic>
          <a:graphicData uri="http://schemas.openxmlformats.org/drawingml/2006/table">
            <a:tbl>
              <a:tblPr firstRow="1" bandRow="1"/>
              <a:tblGrid>
                <a:gridCol w="2766772">
                  <a:extLst>
                    <a:ext uri="{9D8B030D-6E8A-4147-A177-3AD203B41FA5}">
                      <a16:colId xmlns:a16="http://schemas.microsoft.com/office/drawing/2014/main" val="131754876"/>
                    </a:ext>
                  </a:extLst>
                </a:gridCol>
                <a:gridCol w="2766772">
                  <a:extLst>
                    <a:ext uri="{9D8B030D-6E8A-4147-A177-3AD203B41FA5}">
                      <a16:colId xmlns:a16="http://schemas.microsoft.com/office/drawing/2014/main" val="209519314"/>
                    </a:ext>
                  </a:extLst>
                </a:gridCol>
                <a:gridCol w="2766772">
                  <a:extLst>
                    <a:ext uri="{9D8B030D-6E8A-4147-A177-3AD203B41FA5}">
                      <a16:colId xmlns:a16="http://schemas.microsoft.com/office/drawing/2014/main" val="765557346"/>
                    </a:ext>
                  </a:extLst>
                </a:gridCol>
              </a:tblGrid>
              <a:tr h="1442509">
                <a:tc>
                  <a:txBody>
                    <a:bodyPr/>
                    <a:lstStyle/>
                    <a:p>
                      <a:pPr marL="0" lvl="0" indent="0" algn="r">
                        <a:spcBef>
                          <a:spcPts val="0"/>
                        </a:spcBef>
                        <a:spcAft>
                          <a:spcPts val="0"/>
                        </a:spcAft>
                        <a:buNone/>
                      </a:pPr>
                      <a:endParaRPr sz="2000" b="1" dirty="0">
                        <a:latin typeface="Arial" panose="020B0604020202020204" pitchFamily="34" charset="0"/>
                        <a:ea typeface="Lato"/>
                        <a:cs typeface="Arial" panose="020B0604020202020204" pitchFamily="34" charset="0"/>
                        <a:sym typeface="Lato"/>
                      </a:endParaRPr>
                    </a:p>
                  </a:txBody>
                  <a:tcPr marL="91425" marR="91425" marT="91425" marB="91425" anchor="ctr"/>
                </a:tc>
                <a:tc>
                  <a:txBody>
                    <a:bodyPr/>
                    <a:lstStyle/>
                    <a:p>
                      <a:pPr marL="0" lvl="0" indent="0" algn="ctr">
                        <a:spcBef>
                          <a:spcPts val="0"/>
                        </a:spcBef>
                        <a:spcAft>
                          <a:spcPts val="0"/>
                        </a:spcAft>
                        <a:buNone/>
                      </a:pPr>
                      <a:r>
                        <a:rPr lang="en-US" sz="2000" b="1" dirty="0">
                          <a:latin typeface="Arial" panose="020B0604020202020204" pitchFamily="34" charset="0"/>
                          <a:ea typeface="Lato"/>
                          <a:cs typeface="Arial" panose="020B0604020202020204" pitchFamily="34" charset="0"/>
                          <a:sym typeface="Lato"/>
                        </a:rPr>
                        <a:t>Key Bus Routes/Silver Line (18 Total)</a:t>
                      </a:r>
                      <a:endParaRPr sz="2000" b="1" dirty="0">
                        <a:latin typeface="Arial" panose="020B0604020202020204" pitchFamily="34" charset="0"/>
                        <a:ea typeface="Lato"/>
                        <a:cs typeface="Arial" panose="020B0604020202020204" pitchFamily="34" charset="0"/>
                        <a:sym typeface="Lato"/>
                      </a:endParaRPr>
                    </a:p>
                  </a:txBody>
                  <a:tcPr marL="91425" marR="91425" marT="91425" marB="91425" anchor="b"/>
                </a:tc>
                <a:tc>
                  <a:txBody>
                    <a:bodyPr/>
                    <a:lstStyle/>
                    <a:p>
                      <a:pPr marL="0" lvl="0" indent="0" algn="ctr">
                        <a:spcBef>
                          <a:spcPts val="0"/>
                        </a:spcBef>
                        <a:spcAft>
                          <a:spcPts val="0"/>
                        </a:spcAft>
                        <a:buNone/>
                      </a:pPr>
                      <a:r>
                        <a:rPr lang="en-US" sz="2000" b="1" dirty="0">
                          <a:latin typeface="Arial" panose="020B0604020202020204" pitchFamily="34" charset="0"/>
                          <a:ea typeface="Lato"/>
                          <a:cs typeface="Arial" panose="020B0604020202020204" pitchFamily="34" charset="0"/>
                          <a:sym typeface="Lato"/>
                        </a:rPr>
                        <a:t>Other Routes</a:t>
                      </a:r>
                    </a:p>
                    <a:p>
                      <a:pPr marL="0" lvl="0" indent="0" algn="ctr">
                        <a:spcBef>
                          <a:spcPts val="0"/>
                        </a:spcBef>
                        <a:spcAft>
                          <a:spcPts val="0"/>
                        </a:spcAft>
                        <a:buNone/>
                      </a:pPr>
                      <a:r>
                        <a:rPr lang="en-US" sz="2000" b="1" dirty="0">
                          <a:latin typeface="Arial" panose="020B0604020202020204" pitchFamily="34" charset="0"/>
                          <a:ea typeface="Lato"/>
                          <a:cs typeface="Arial" panose="020B0604020202020204" pitchFamily="34" charset="0"/>
                          <a:sym typeface="Lato"/>
                        </a:rPr>
                        <a:t>(141 Total)</a:t>
                      </a:r>
                      <a:endParaRPr sz="2000" b="1" dirty="0">
                        <a:latin typeface="Arial" panose="020B0604020202020204" pitchFamily="34" charset="0"/>
                        <a:ea typeface="Lato"/>
                        <a:cs typeface="Arial" panose="020B0604020202020204" pitchFamily="34" charset="0"/>
                        <a:sym typeface="Lato"/>
                      </a:endParaRPr>
                    </a:p>
                  </a:txBody>
                  <a:tcPr marL="91425" marR="91425" marT="91425" marB="91425" anchor="b"/>
                </a:tc>
                <a:extLst>
                  <a:ext uri="{0D108BD9-81ED-4DB2-BD59-A6C34878D82A}">
                    <a16:rowId xmlns:a16="http://schemas.microsoft.com/office/drawing/2014/main" val="1126406121"/>
                  </a:ext>
                </a:extLst>
              </a:tr>
              <a:tr h="801423">
                <a:tc>
                  <a:txBody>
                    <a:bodyPr/>
                    <a:lstStyle/>
                    <a:p>
                      <a:pPr marL="0" lvl="0" indent="0" algn="r">
                        <a:spcBef>
                          <a:spcPts val="0"/>
                        </a:spcBef>
                        <a:spcAft>
                          <a:spcPts val="0"/>
                        </a:spcAft>
                        <a:buNone/>
                      </a:pPr>
                      <a:r>
                        <a:rPr lang="en-US" sz="2000" b="1" i="0" dirty="0">
                          <a:latin typeface="Arial" panose="020B0604020202020204" pitchFamily="34" charset="0"/>
                          <a:ea typeface="Lato"/>
                          <a:cs typeface="Arial" panose="020B0604020202020204" pitchFamily="34" charset="0"/>
                          <a:sym typeface="Lato"/>
                        </a:rPr>
                        <a:t>Reliability</a:t>
                      </a:r>
                      <a:endParaRPr sz="2000" b="1" i="0" dirty="0">
                        <a:latin typeface="Arial" panose="020B0604020202020204" pitchFamily="34" charset="0"/>
                        <a:ea typeface="Lato"/>
                        <a:cs typeface="Arial" panose="020B0604020202020204" pitchFamily="34" charset="0"/>
                        <a:sym typeface="Lato"/>
                      </a:endParaRPr>
                    </a:p>
                  </a:txBody>
                  <a:tcPr marL="137160" marR="365760" marT="137160" marB="137160" anchor="ctr"/>
                </a:tc>
                <a:tc>
                  <a:txBody>
                    <a:bodyPr/>
                    <a:lstStyle/>
                    <a:p>
                      <a:pPr marL="0" lvl="0" indent="0" algn="ctr">
                        <a:spcBef>
                          <a:spcPts val="0"/>
                        </a:spcBef>
                        <a:spcAft>
                          <a:spcPts val="0"/>
                        </a:spcAft>
                        <a:buNone/>
                      </a:pPr>
                      <a:r>
                        <a:rPr lang="en" sz="2000" dirty="0">
                          <a:latin typeface="Arial" panose="020B0604020202020204" pitchFamily="34" charset="0"/>
                          <a:ea typeface="Lato"/>
                          <a:cs typeface="Arial" panose="020B0604020202020204" pitchFamily="34" charset="0"/>
                          <a:sym typeface="Lato"/>
                        </a:rPr>
                        <a:t>15 </a:t>
                      </a:r>
                      <a:r>
                        <a:rPr lang="en-US" sz="2000" dirty="0">
                          <a:latin typeface="Arial" panose="020B0604020202020204" pitchFamily="34" charset="0"/>
                          <a:ea typeface="Lato"/>
                          <a:cs typeface="Arial" panose="020B0604020202020204" pitchFamily="34" charset="0"/>
                          <a:sym typeface="Lato"/>
                        </a:rPr>
                        <a:t>below target</a:t>
                      </a:r>
                      <a:endParaRPr sz="2000" dirty="0">
                        <a:latin typeface="Arial" panose="020B0604020202020204" pitchFamily="34" charset="0"/>
                        <a:ea typeface="Lato"/>
                        <a:cs typeface="Arial" panose="020B0604020202020204" pitchFamily="34" charset="0"/>
                        <a:sym typeface="Lato"/>
                      </a:endParaRPr>
                    </a:p>
                  </a:txBody>
                  <a:tcPr marL="91425" marR="91425" marT="91425" marB="91425" anchor="ctr"/>
                </a:tc>
                <a:tc>
                  <a:txBody>
                    <a:bodyPr/>
                    <a:lstStyle/>
                    <a:p>
                      <a:pPr marL="0" lvl="0" indent="0" algn="ctr">
                        <a:spcBef>
                          <a:spcPts val="0"/>
                        </a:spcBef>
                        <a:spcAft>
                          <a:spcPts val="0"/>
                        </a:spcAft>
                        <a:buNone/>
                      </a:pPr>
                      <a:r>
                        <a:rPr lang="en" sz="2000" dirty="0">
                          <a:latin typeface="Arial" panose="020B0604020202020204" pitchFamily="34" charset="0"/>
                          <a:ea typeface="Lato"/>
                          <a:cs typeface="Arial" panose="020B0604020202020204" pitchFamily="34" charset="0"/>
                          <a:sym typeface="Lato"/>
                        </a:rPr>
                        <a:t>130 </a:t>
                      </a:r>
                      <a:r>
                        <a:rPr lang="en-US" sz="2000" dirty="0">
                          <a:latin typeface="Arial" panose="020B0604020202020204" pitchFamily="34" charset="0"/>
                          <a:ea typeface="Lato"/>
                          <a:cs typeface="Arial" panose="020B0604020202020204" pitchFamily="34" charset="0"/>
                          <a:sym typeface="Lato"/>
                        </a:rPr>
                        <a:t>below target</a:t>
                      </a:r>
                      <a:endParaRPr sz="2000" dirty="0">
                        <a:latin typeface="Arial" panose="020B0604020202020204" pitchFamily="34" charset="0"/>
                        <a:ea typeface="Lato"/>
                        <a:cs typeface="Arial" panose="020B0604020202020204" pitchFamily="34" charset="0"/>
                        <a:sym typeface="Lato"/>
                      </a:endParaRPr>
                    </a:p>
                  </a:txBody>
                  <a:tcPr marL="91425" marR="91425" marT="91425" marB="91425" anchor="ctr"/>
                </a:tc>
                <a:extLst>
                  <a:ext uri="{0D108BD9-81ED-4DB2-BD59-A6C34878D82A}">
                    <a16:rowId xmlns:a16="http://schemas.microsoft.com/office/drawing/2014/main" val="1852645207"/>
                  </a:ext>
                </a:extLst>
              </a:tr>
              <a:tr h="801423">
                <a:tc>
                  <a:txBody>
                    <a:bodyPr/>
                    <a:lstStyle/>
                    <a:p>
                      <a:pPr marL="0" lvl="0" indent="0" algn="r">
                        <a:spcBef>
                          <a:spcPts val="0"/>
                        </a:spcBef>
                        <a:spcAft>
                          <a:spcPts val="0"/>
                        </a:spcAft>
                        <a:buNone/>
                      </a:pPr>
                      <a:r>
                        <a:rPr lang="en-US" sz="2000" b="1" i="0" dirty="0">
                          <a:latin typeface="Arial" panose="020B0604020202020204" pitchFamily="34" charset="0"/>
                          <a:ea typeface="Lato"/>
                          <a:cs typeface="Arial" panose="020B0604020202020204" pitchFamily="34" charset="0"/>
                          <a:sym typeface="Lato"/>
                        </a:rPr>
                        <a:t>Frequency</a:t>
                      </a:r>
                      <a:endParaRPr sz="2000" b="1" i="0" dirty="0">
                        <a:latin typeface="Arial" panose="020B0604020202020204" pitchFamily="34" charset="0"/>
                        <a:ea typeface="Lato"/>
                        <a:cs typeface="Arial" panose="020B0604020202020204" pitchFamily="34" charset="0"/>
                        <a:sym typeface="Lato"/>
                      </a:endParaRPr>
                    </a:p>
                  </a:txBody>
                  <a:tcPr marL="137160" marR="365760" marT="137160" marB="137160" anchor="ctr"/>
                </a:tc>
                <a:tc>
                  <a:txBody>
                    <a:bodyPr/>
                    <a:lstStyle/>
                    <a:p>
                      <a:pPr marL="0" lvl="0" indent="0" algn="ctr">
                        <a:spcBef>
                          <a:spcPts val="0"/>
                        </a:spcBef>
                        <a:spcAft>
                          <a:spcPts val="0"/>
                        </a:spcAft>
                        <a:buNone/>
                      </a:pPr>
                      <a:r>
                        <a:rPr lang="en" sz="2000" dirty="0">
                          <a:latin typeface="Arial" panose="020B0604020202020204" pitchFamily="34" charset="0"/>
                          <a:ea typeface="Lato"/>
                          <a:cs typeface="Arial" panose="020B0604020202020204" pitchFamily="34" charset="0"/>
                          <a:sym typeface="Lato"/>
                        </a:rPr>
                        <a:t>4 </a:t>
                      </a:r>
                      <a:r>
                        <a:rPr lang="en-US" sz="2000" dirty="0">
                          <a:latin typeface="Arial" panose="020B0604020202020204" pitchFamily="34" charset="0"/>
                          <a:ea typeface="Lato"/>
                          <a:cs typeface="Arial" panose="020B0604020202020204" pitchFamily="34" charset="0"/>
                          <a:sym typeface="Lato"/>
                        </a:rPr>
                        <a:t>below</a:t>
                      </a:r>
                      <a:r>
                        <a:rPr lang="en-US" sz="2000" baseline="0" dirty="0">
                          <a:latin typeface="Arial" panose="020B0604020202020204" pitchFamily="34" charset="0"/>
                          <a:ea typeface="Lato"/>
                          <a:cs typeface="Arial" panose="020B0604020202020204" pitchFamily="34" charset="0"/>
                          <a:sym typeface="Lato"/>
                        </a:rPr>
                        <a:t> target</a:t>
                      </a:r>
                      <a:endParaRPr sz="2000" dirty="0">
                        <a:latin typeface="Arial" panose="020B0604020202020204" pitchFamily="34" charset="0"/>
                        <a:ea typeface="Lato"/>
                        <a:cs typeface="Arial" panose="020B0604020202020204" pitchFamily="34" charset="0"/>
                        <a:sym typeface="Lato"/>
                      </a:endParaRPr>
                    </a:p>
                  </a:txBody>
                  <a:tcPr marL="91425" marR="91425" marT="91425" marB="91425" anchor="ctr"/>
                </a:tc>
                <a:tc>
                  <a:txBody>
                    <a:bodyPr/>
                    <a:lstStyle/>
                    <a:p>
                      <a:pPr marL="0" lvl="0" indent="0" algn="ctr">
                        <a:spcBef>
                          <a:spcPts val="0"/>
                        </a:spcBef>
                        <a:spcAft>
                          <a:spcPts val="0"/>
                        </a:spcAft>
                        <a:buNone/>
                      </a:pPr>
                      <a:r>
                        <a:rPr lang="en" sz="2000" dirty="0">
                          <a:latin typeface="Arial" panose="020B0604020202020204" pitchFamily="34" charset="0"/>
                          <a:ea typeface="Lato"/>
                          <a:cs typeface="Arial" panose="020B0604020202020204" pitchFamily="34" charset="0"/>
                          <a:sym typeface="Lato"/>
                        </a:rPr>
                        <a:t>68 </a:t>
                      </a:r>
                      <a:r>
                        <a:rPr lang="en-US" sz="2000" dirty="0">
                          <a:latin typeface="Arial" panose="020B0604020202020204" pitchFamily="34" charset="0"/>
                          <a:ea typeface="Lato"/>
                          <a:cs typeface="Arial" panose="020B0604020202020204" pitchFamily="34" charset="0"/>
                          <a:sym typeface="Lato"/>
                        </a:rPr>
                        <a:t>below</a:t>
                      </a:r>
                      <a:r>
                        <a:rPr lang="en-US" sz="2000" baseline="0" dirty="0">
                          <a:latin typeface="Arial" panose="020B0604020202020204" pitchFamily="34" charset="0"/>
                          <a:ea typeface="Lato"/>
                          <a:cs typeface="Arial" panose="020B0604020202020204" pitchFamily="34" charset="0"/>
                          <a:sym typeface="Lato"/>
                        </a:rPr>
                        <a:t> target</a:t>
                      </a:r>
                      <a:endParaRPr sz="2000" dirty="0">
                        <a:latin typeface="Arial" panose="020B0604020202020204" pitchFamily="34" charset="0"/>
                        <a:ea typeface="Lato"/>
                        <a:cs typeface="Arial" panose="020B0604020202020204" pitchFamily="34" charset="0"/>
                        <a:sym typeface="Lato"/>
                      </a:endParaRPr>
                    </a:p>
                  </a:txBody>
                  <a:tcPr marL="91425" marR="91425" marT="91425" marB="91425" anchor="ctr"/>
                </a:tc>
                <a:extLst>
                  <a:ext uri="{0D108BD9-81ED-4DB2-BD59-A6C34878D82A}">
                    <a16:rowId xmlns:a16="http://schemas.microsoft.com/office/drawing/2014/main" val="348328076"/>
                  </a:ext>
                </a:extLst>
              </a:tr>
              <a:tr h="801423">
                <a:tc>
                  <a:txBody>
                    <a:bodyPr/>
                    <a:lstStyle/>
                    <a:p>
                      <a:pPr marL="0" lvl="0" indent="0" algn="r">
                        <a:spcBef>
                          <a:spcPts val="0"/>
                        </a:spcBef>
                        <a:spcAft>
                          <a:spcPts val="0"/>
                        </a:spcAft>
                        <a:buNone/>
                      </a:pPr>
                      <a:r>
                        <a:rPr lang="en-US" sz="2000" b="1" i="0" dirty="0">
                          <a:latin typeface="Arial" panose="020B0604020202020204" pitchFamily="34" charset="0"/>
                          <a:ea typeface="Lato"/>
                          <a:cs typeface="Arial" panose="020B0604020202020204" pitchFamily="34" charset="0"/>
                          <a:sym typeface="Lato"/>
                        </a:rPr>
                        <a:t>Span of Service</a:t>
                      </a:r>
                      <a:endParaRPr sz="2000" b="1" i="0" dirty="0">
                        <a:latin typeface="Arial" panose="020B0604020202020204" pitchFamily="34" charset="0"/>
                        <a:ea typeface="Lato"/>
                        <a:cs typeface="Arial" panose="020B0604020202020204" pitchFamily="34" charset="0"/>
                        <a:sym typeface="Lato"/>
                      </a:endParaRPr>
                    </a:p>
                  </a:txBody>
                  <a:tcPr marL="137160" marR="365760" marT="137160" marB="137160" anchor="ctr"/>
                </a:tc>
                <a:tc>
                  <a:txBody>
                    <a:bodyPr/>
                    <a:lstStyle/>
                    <a:p>
                      <a:pPr marL="0" lvl="0" indent="0" algn="ctr">
                        <a:spcBef>
                          <a:spcPts val="0"/>
                        </a:spcBef>
                        <a:spcAft>
                          <a:spcPts val="0"/>
                        </a:spcAft>
                        <a:buNone/>
                      </a:pPr>
                      <a:r>
                        <a:rPr lang="en" sz="2000" dirty="0">
                          <a:latin typeface="Arial" panose="020B0604020202020204" pitchFamily="34" charset="0"/>
                          <a:ea typeface="Lato"/>
                          <a:cs typeface="Arial" panose="020B0604020202020204" pitchFamily="34" charset="0"/>
                          <a:sym typeface="Lato"/>
                        </a:rPr>
                        <a:t>2 </a:t>
                      </a:r>
                      <a:r>
                        <a:rPr lang="en-US" sz="2000" dirty="0">
                          <a:latin typeface="Arial" panose="020B0604020202020204" pitchFamily="34" charset="0"/>
                          <a:ea typeface="Lato"/>
                          <a:cs typeface="Arial" panose="020B0604020202020204" pitchFamily="34" charset="0"/>
                          <a:sym typeface="Lato"/>
                        </a:rPr>
                        <a:t>below target</a:t>
                      </a:r>
                      <a:endParaRPr sz="2000" dirty="0">
                        <a:latin typeface="Arial" panose="020B0604020202020204" pitchFamily="34" charset="0"/>
                        <a:ea typeface="Lato"/>
                        <a:cs typeface="Arial" panose="020B0604020202020204" pitchFamily="34" charset="0"/>
                        <a:sym typeface="Lato"/>
                      </a:endParaRPr>
                    </a:p>
                  </a:txBody>
                  <a:tcPr marL="91425" marR="91425" marT="91425" marB="91425" anchor="ctr"/>
                </a:tc>
                <a:tc>
                  <a:txBody>
                    <a:bodyPr/>
                    <a:lstStyle/>
                    <a:p>
                      <a:pPr marL="0" lvl="0" indent="0" algn="ctr">
                        <a:spcBef>
                          <a:spcPts val="0"/>
                        </a:spcBef>
                        <a:spcAft>
                          <a:spcPts val="0"/>
                        </a:spcAft>
                        <a:buNone/>
                      </a:pPr>
                      <a:r>
                        <a:rPr lang="en" sz="2000" dirty="0">
                          <a:latin typeface="Arial" panose="020B0604020202020204" pitchFamily="34" charset="0"/>
                          <a:ea typeface="Lato"/>
                          <a:cs typeface="Arial" panose="020B0604020202020204" pitchFamily="34" charset="0"/>
                          <a:sym typeface="Lato"/>
                        </a:rPr>
                        <a:t>55 </a:t>
                      </a:r>
                      <a:r>
                        <a:rPr lang="en-US" sz="2000" dirty="0">
                          <a:latin typeface="Arial" panose="020B0604020202020204" pitchFamily="34" charset="0"/>
                          <a:ea typeface="Lato"/>
                          <a:cs typeface="Arial" panose="020B0604020202020204" pitchFamily="34" charset="0"/>
                          <a:sym typeface="Lato"/>
                        </a:rPr>
                        <a:t>below target</a:t>
                      </a:r>
                      <a:endParaRPr sz="2000" dirty="0">
                        <a:latin typeface="Arial" panose="020B0604020202020204" pitchFamily="34" charset="0"/>
                        <a:ea typeface="Lato"/>
                        <a:cs typeface="Arial" panose="020B0604020202020204" pitchFamily="34" charset="0"/>
                        <a:sym typeface="Lato"/>
                      </a:endParaRPr>
                    </a:p>
                  </a:txBody>
                  <a:tcPr marL="91425" marR="91425" marT="91425" marB="91425" anchor="ctr"/>
                </a:tc>
                <a:extLst>
                  <a:ext uri="{0D108BD9-81ED-4DB2-BD59-A6C34878D82A}">
                    <a16:rowId xmlns:a16="http://schemas.microsoft.com/office/drawing/2014/main" val="4137284187"/>
                  </a:ext>
                </a:extLst>
              </a:tr>
              <a:tr h="801423">
                <a:tc>
                  <a:txBody>
                    <a:bodyPr/>
                    <a:lstStyle/>
                    <a:p>
                      <a:pPr marL="0" lvl="0" indent="0" algn="r">
                        <a:spcBef>
                          <a:spcPts val="0"/>
                        </a:spcBef>
                        <a:spcAft>
                          <a:spcPts val="0"/>
                        </a:spcAft>
                        <a:buNone/>
                      </a:pPr>
                      <a:r>
                        <a:rPr lang="en-US" sz="2000" b="1" i="0" dirty="0">
                          <a:latin typeface="Arial" panose="020B0604020202020204" pitchFamily="34" charset="0"/>
                          <a:ea typeface="Lato"/>
                          <a:cs typeface="Arial" panose="020B0604020202020204" pitchFamily="34" charset="0"/>
                          <a:sym typeface="Lato"/>
                        </a:rPr>
                        <a:t>Comfort</a:t>
                      </a:r>
                      <a:endParaRPr sz="2000" b="1" i="0" dirty="0">
                        <a:latin typeface="Arial" panose="020B0604020202020204" pitchFamily="34" charset="0"/>
                        <a:ea typeface="Lato"/>
                        <a:cs typeface="Arial" panose="020B0604020202020204" pitchFamily="34" charset="0"/>
                        <a:sym typeface="Lato"/>
                      </a:endParaRPr>
                    </a:p>
                  </a:txBody>
                  <a:tcPr marL="137160" marR="365760" marT="137160" marB="137160" anchor="ctr"/>
                </a:tc>
                <a:tc>
                  <a:txBody>
                    <a:bodyPr/>
                    <a:lstStyle/>
                    <a:p>
                      <a:pPr marL="0" lvl="0" indent="0" algn="ctr">
                        <a:spcBef>
                          <a:spcPts val="0"/>
                        </a:spcBef>
                        <a:spcAft>
                          <a:spcPts val="0"/>
                        </a:spcAft>
                        <a:buNone/>
                      </a:pPr>
                      <a:r>
                        <a:rPr lang="en-US" sz="2000" dirty="0">
                          <a:latin typeface="Arial" panose="020B0604020202020204" pitchFamily="34" charset="0"/>
                          <a:ea typeface="Lato"/>
                          <a:cs typeface="Arial" panose="020B0604020202020204" pitchFamily="34" charset="0"/>
                          <a:sym typeface="Lato"/>
                        </a:rPr>
                        <a:t>13 below target</a:t>
                      </a:r>
                      <a:endParaRPr sz="2000" dirty="0">
                        <a:latin typeface="Arial" panose="020B0604020202020204" pitchFamily="34" charset="0"/>
                        <a:ea typeface="Lato"/>
                        <a:cs typeface="Arial" panose="020B0604020202020204" pitchFamily="34" charset="0"/>
                        <a:sym typeface="Lato"/>
                      </a:endParaRPr>
                    </a:p>
                  </a:txBody>
                  <a:tcPr marL="91425" marR="91425" marT="91425" marB="91425" anchor="ctr"/>
                </a:tc>
                <a:tc>
                  <a:txBody>
                    <a:bodyPr/>
                    <a:lstStyle/>
                    <a:p>
                      <a:pPr marL="0" lvl="0" indent="0" algn="ctr">
                        <a:spcBef>
                          <a:spcPts val="0"/>
                        </a:spcBef>
                        <a:spcAft>
                          <a:spcPts val="0"/>
                        </a:spcAft>
                        <a:buNone/>
                      </a:pPr>
                      <a:r>
                        <a:rPr lang="en-US" sz="2000" dirty="0">
                          <a:latin typeface="Arial" panose="020B0604020202020204" pitchFamily="34" charset="0"/>
                          <a:ea typeface="Lato"/>
                          <a:cs typeface="Arial" panose="020B0604020202020204" pitchFamily="34" charset="0"/>
                          <a:sym typeface="Lato"/>
                        </a:rPr>
                        <a:t>45 belo</a:t>
                      </a:r>
                      <a:r>
                        <a:rPr lang="en-US" sz="2000" baseline="0" dirty="0">
                          <a:latin typeface="Arial" panose="020B0604020202020204" pitchFamily="34" charset="0"/>
                          <a:ea typeface="Lato"/>
                          <a:cs typeface="Arial" panose="020B0604020202020204" pitchFamily="34" charset="0"/>
                          <a:sym typeface="Lato"/>
                        </a:rPr>
                        <a:t>w </a:t>
                      </a:r>
                      <a:r>
                        <a:rPr lang="en-US" sz="2000" dirty="0">
                          <a:latin typeface="Arial" panose="020B0604020202020204" pitchFamily="34" charset="0"/>
                          <a:ea typeface="Lato"/>
                          <a:cs typeface="Arial" panose="020B0604020202020204" pitchFamily="34" charset="0"/>
                          <a:sym typeface="Lato"/>
                        </a:rPr>
                        <a:t>target</a:t>
                      </a:r>
                      <a:endParaRPr sz="2000" dirty="0">
                        <a:latin typeface="Arial" panose="020B0604020202020204" pitchFamily="34" charset="0"/>
                        <a:ea typeface="Lato"/>
                        <a:cs typeface="Arial" panose="020B0604020202020204" pitchFamily="34" charset="0"/>
                        <a:sym typeface="Lato"/>
                      </a:endParaRPr>
                    </a:p>
                  </a:txBody>
                  <a:tcPr marL="91425" marR="91425" marT="91425" marB="91425" anchor="ctr"/>
                </a:tc>
                <a:extLst>
                  <a:ext uri="{0D108BD9-81ED-4DB2-BD59-A6C34878D82A}">
                    <a16:rowId xmlns:a16="http://schemas.microsoft.com/office/drawing/2014/main" val="382323620"/>
                  </a:ext>
                </a:extLst>
              </a:tr>
            </a:tbl>
          </a:graphicData>
        </a:graphic>
      </p:graphicFrame>
    </p:spTree>
    <p:extLst>
      <p:ext uri="{BB962C8B-B14F-4D97-AF65-F5344CB8AC3E}">
        <p14:creationId xmlns:p14="http://schemas.microsoft.com/office/powerpoint/2010/main" val="155051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5" y="855951"/>
            <a:ext cx="8452715" cy="466344"/>
          </a:xfrm>
        </p:spPr>
        <p:txBody>
          <a:bodyPr/>
          <a:lstStyle/>
          <a:p>
            <a:r>
              <a:rPr lang="en-US" sz="2400" dirty="0"/>
              <a:t>Data Update: Analysis &amp; Measurement of each Standard </a:t>
            </a:r>
          </a:p>
        </p:txBody>
      </p:sp>
      <p:graphicFrame>
        <p:nvGraphicFramePr>
          <p:cNvPr id="4" name="Content Placeholder 4"/>
          <p:cNvGraphicFramePr>
            <a:graphicFrameLocks/>
          </p:cNvGraphicFramePr>
          <p:nvPr>
            <p:extLst>
              <p:ext uri="{D42A27DB-BD31-4B8C-83A1-F6EECF244321}">
                <p14:modId xmlns:p14="http://schemas.microsoft.com/office/powerpoint/2010/main" val="2337566053"/>
              </p:ext>
            </p:extLst>
          </p:nvPr>
        </p:nvGraphicFramePr>
        <p:xfrm>
          <a:off x="533400" y="2380073"/>
          <a:ext cx="8229600" cy="176276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3962733775"/>
                    </a:ext>
                  </a:extLst>
                </a:gridCol>
                <a:gridCol w="5867400">
                  <a:extLst>
                    <a:ext uri="{9D8B030D-6E8A-4147-A177-3AD203B41FA5}">
                      <a16:colId xmlns:a16="http://schemas.microsoft.com/office/drawing/2014/main" val="610727629"/>
                    </a:ext>
                  </a:extLst>
                </a:gridCol>
              </a:tblGrid>
              <a:tr h="381000">
                <a:tc>
                  <a:txBody>
                    <a:bodyPr/>
                    <a:lstStyle/>
                    <a:p>
                      <a:r>
                        <a:rPr lang="en-US" dirty="0"/>
                        <a:t>Standard </a:t>
                      </a:r>
                    </a:p>
                  </a:txBody>
                  <a:tcPr/>
                </a:tc>
                <a:tc>
                  <a:txBody>
                    <a:bodyPr/>
                    <a:lstStyle/>
                    <a:p>
                      <a:r>
                        <a:rPr lang="en-US" dirty="0"/>
                        <a:t>Analysis in Better Bus Project</a:t>
                      </a:r>
                    </a:p>
                  </a:txBody>
                  <a:tcPr/>
                </a:tc>
                <a:extLst>
                  <a:ext uri="{0D108BD9-81ED-4DB2-BD59-A6C34878D82A}">
                    <a16:rowId xmlns:a16="http://schemas.microsoft.com/office/drawing/2014/main" val="2369518113"/>
                  </a:ext>
                </a:extLst>
              </a:tr>
              <a:tr h="370840">
                <a:tc>
                  <a:txBody>
                    <a:bodyPr/>
                    <a:lstStyle/>
                    <a:p>
                      <a:r>
                        <a:rPr lang="en-US" dirty="0"/>
                        <a:t>Reliability</a:t>
                      </a:r>
                    </a:p>
                  </a:txBody>
                  <a:tcPr/>
                </a:tc>
                <a:tc>
                  <a:txBody>
                    <a:bodyPr/>
                    <a:lstStyle/>
                    <a:p>
                      <a:r>
                        <a:rPr lang="en-US" dirty="0"/>
                        <a:t>Run times, segment level travel times</a:t>
                      </a:r>
                    </a:p>
                  </a:txBody>
                  <a:tcPr/>
                </a:tc>
                <a:extLst>
                  <a:ext uri="{0D108BD9-81ED-4DB2-BD59-A6C34878D82A}">
                    <a16:rowId xmlns:a16="http://schemas.microsoft.com/office/drawing/2014/main" val="4048960595"/>
                  </a:ext>
                </a:extLst>
              </a:tr>
              <a:tr h="370840">
                <a:tc>
                  <a:txBody>
                    <a:bodyPr/>
                    <a:lstStyle/>
                    <a:p>
                      <a:r>
                        <a:rPr lang="en-US" dirty="0"/>
                        <a:t>Service Operated</a:t>
                      </a:r>
                    </a:p>
                  </a:txBody>
                  <a:tcPr/>
                </a:tc>
                <a:tc>
                  <a:txBody>
                    <a:bodyPr/>
                    <a:lstStyle/>
                    <a:p>
                      <a:r>
                        <a:rPr lang="en-US" dirty="0"/>
                        <a:t>Dropped trip taskforce, FMLA usage analysis</a:t>
                      </a:r>
                    </a:p>
                  </a:txBody>
                  <a:tcPr/>
                </a:tc>
                <a:extLst>
                  <a:ext uri="{0D108BD9-81ED-4DB2-BD59-A6C34878D82A}">
                    <a16:rowId xmlns:a16="http://schemas.microsoft.com/office/drawing/2014/main" val="4090512134"/>
                  </a:ext>
                </a:extLst>
              </a:tr>
              <a:tr h="370840">
                <a:tc>
                  <a:txBody>
                    <a:bodyPr/>
                    <a:lstStyle/>
                    <a:p>
                      <a:r>
                        <a:rPr lang="en-US" dirty="0"/>
                        <a:t>Comfort</a:t>
                      </a:r>
                    </a:p>
                  </a:txBody>
                  <a:tcPr/>
                </a:tc>
                <a:tc>
                  <a:txBody>
                    <a:bodyPr/>
                    <a:lstStyle/>
                    <a:p>
                      <a:r>
                        <a:rPr lang="en-US" dirty="0"/>
                        <a:t>Causes of crowding</a:t>
                      </a:r>
                      <a:r>
                        <a:rPr lang="en-US" baseline="0" dirty="0"/>
                        <a:t> analysis, segment level crowding analysis</a:t>
                      </a:r>
                      <a:endParaRPr lang="en-US" dirty="0"/>
                    </a:p>
                  </a:txBody>
                  <a:tcPr/>
                </a:tc>
                <a:extLst>
                  <a:ext uri="{0D108BD9-81ED-4DB2-BD59-A6C34878D82A}">
                    <a16:rowId xmlns:a16="http://schemas.microsoft.com/office/drawing/2014/main" val="2698493440"/>
                  </a:ext>
                </a:extLst>
              </a:tr>
            </a:tbl>
          </a:graphicData>
        </a:graphic>
      </p:graphicFrame>
      <p:sp>
        <p:nvSpPr>
          <p:cNvPr id="6" name="Rectangle 5"/>
          <p:cNvSpPr/>
          <p:nvPr/>
        </p:nvSpPr>
        <p:spPr>
          <a:xfrm>
            <a:off x="462685" y="1526189"/>
            <a:ext cx="4998484" cy="369332"/>
          </a:xfrm>
          <a:prstGeom prst="rect">
            <a:avLst/>
          </a:prstGeom>
        </p:spPr>
        <p:txBody>
          <a:bodyPr wrap="none">
            <a:spAutoFit/>
          </a:bodyPr>
          <a:lstStyle/>
          <a:p>
            <a:r>
              <a:rPr lang="en-US" b="1" dirty="0"/>
              <a:t>Standards based on operated service</a:t>
            </a:r>
          </a:p>
        </p:txBody>
      </p:sp>
      <p:sp>
        <p:nvSpPr>
          <p:cNvPr id="7" name="Rectangle 6"/>
          <p:cNvSpPr/>
          <p:nvPr/>
        </p:nvSpPr>
        <p:spPr>
          <a:xfrm>
            <a:off x="531367" y="4987086"/>
            <a:ext cx="7987657" cy="923330"/>
          </a:xfrm>
          <a:prstGeom prst="rect">
            <a:avLst/>
          </a:prstGeom>
        </p:spPr>
        <p:txBody>
          <a:bodyPr wrap="square">
            <a:spAutoFit/>
          </a:bodyPr>
          <a:lstStyle/>
          <a:p>
            <a:r>
              <a:rPr lang="en-US" dirty="0"/>
              <a:t>For </a:t>
            </a:r>
            <a:r>
              <a:rPr lang="en-US" b="1" dirty="0"/>
              <a:t>Coverage</a:t>
            </a:r>
            <a:r>
              <a:rPr lang="en-US" dirty="0"/>
              <a:t>, </a:t>
            </a:r>
            <a:r>
              <a:rPr lang="en-US" b="1" dirty="0"/>
              <a:t>Span</a:t>
            </a:r>
            <a:r>
              <a:rPr lang="en-US" dirty="0"/>
              <a:t>, and </a:t>
            </a:r>
            <a:r>
              <a:rPr lang="en-US" b="1" dirty="0"/>
              <a:t>Frequency</a:t>
            </a:r>
            <a:r>
              <a:rPr lang="en-US" dirty="0"/>
              <a:t> proposed service changes will be evaluated for their impact on the standards.</a:t>
            </a:r>
          </a:p>
          <a:p>
            <a:endParaRPr lang="en-US" dirty="0"/>
          </a:p>
        </p:txBody>
      </p:sp>
      <p:sp>
        <p:nvSpPr>
          <p:cNvPr id="8" name="Rectangle 7"/>
          <p:cNvSpPr/>
          <p:nvPr/>
        </p:nvSpPr>
        <p:spPr>
          <a:xfrm>
            <a:off x="531367" y="4611126"/>
            <a:ext cx="4116833" cy="369332"/>
          </a:xfrm>
          <a:prstGeom prst="rect">
            <a:avLst/>
          </a:prstGeom>
        </p:spPr>
        <p:txBody>
          <a:bodyPr wrap="none">
            <a:spAutoFit/>
          </a:bodyPr>
          <a:lstStyle/>
          <a:p>
            <a:r>
              <a:rPr lang="en-US" b="1" dirty="0"/>
              <a:t>Standards based on schedules</a:t>
            </a:r>
          </a:p>
        </p:txBody>
      </p:sp>
      <p:sp>
        <p:nvSpPr>
          <p:cNvPr id="9" name="Rectangle 8"/>
          <p:cNvSpPr/>
          <p:nvPr/>
        </p:nvSpPr>
        <p:spPr>
          <a:xfrm>
            <a:off x="462685" y="1914749"/>
            <a:ext cx="7571112" cy="369332"/>
          </a:xfrm>
          <a:prstGeom prst="rect">
            <a:avLst/>
          </a:prstGeom>
        </p:spPr>
        <p:txBody>
          <a:bodyPr wrap="none">
            <a:spAutoFit/>
          </a:bodyPr>
          <a:lstStyle/>
          <a:p>
            <a:r>
              <a:rPr lang="en-US" dirty="0"/>
              <a:t>Analysis to identify key causes of performance below standards</a:t>
            </a:r>
          </a:p>
        </p:txBody>
      </p:sp>
      <p:cxnSp>
        <p:nvCxnSpPr>
          <p:cNvPr id="11" name="Straight Connector 10"/>
          <p:cNvCxnSpPr/>
          <p:nvPr/>
        </p:nvCxnSpPr>
        <p:spPr>
          <a:xfrm>
            <a:off x="304800" y="4419600"/>
            <a:ext cx="861060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98600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293" y="842895"/>
            <a:ext cx="7836507" cy="461665"/>
          </a:xfrm>
          <a:prstGeom prst="rect">
            <a:avLst/>
          </a:prstGeom>
        </p:spPr>
        <p:txBody>
          <a:bodyPr wrap="square">
            <a:spAutoFit/>
          </a:bodyPr>
          <a:lstStyle/>
          <a:p>
            <a:r>
              <a:rPr lang="en-US" sz="2400" b="1" dirty="0">
                <a:solidFill>
                  <a:srgbClr val="00269E"/>
                </a:solidFill>
                <a:latin typeface="Arial" panose="020B0604020202020204" pitchFamily="34" charset="0"/>
                <a:cs typeface="Arial" panose="020B0604020202020204" pitchFamily="34" charset="0"/>
              </a:rPr>
              <a:t>Outreach Update: Regional Meeting Public Feedback</a:t>
            </a:r>
          </a:p>
        </p:txBody>
      </p:sp>
      <p:pic>
        <p:nvPicPr>
          <p:cNvPr id="5" name="Picture 4"/>
          <p:cNvPicPr>
            <a:picLocks noChangeAspect="1"/>
          </p:cNvPicPr>
          <p:nvPr/>
        </p:nvPicPr>
        <p:blipFill>
          <a:blip r:embed="rId2"/>
          <a:stretch>
            <a:fillRect/>
          </a:stretch>
        </p:blipFill>
        <p:spPr>
          <a:xfrm>
            <a:off x="381000" y="2743200"/>
            <a:ext cx="8634787" cy="3581400"/>
          </a:xfrm>
          <a:prstGeom prst="rect">
            <a:avLst/>
          </a:prstGeom>
        </p:spPr>
      </p:pic>
      <p:sp>
        <p:nvSpPr>
          <p:cNvPr id="2" name="TextBox 1"/>
          <p:cNvSpPr txBox="1"/>
          <p:nvPr/>
        </p:nvSpPr>
        <p:spPr>
          <a:xfrm>
            <a:off x="469293" y="1446074"/>
            <a:ext cx="83058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Frequency v. Transfer – Frequent service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Directness &amp; Speed – Faster, more direct service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Stop Spacing &amp; Speed – Fewer stops, greater distance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Use of Resources – Fix operational issues</a:t>
            </a:r>
          </a:p>
          <a:p>
            <a:pPr marL="342900" indent="-342900"/>
            <a:endParaRPr lang="en-US" sz="2000" b="1" u="sng" dirty="0">
              <a:latin typeface="+mj-lt"/>
            </a:endParaRPr>
          </a:p>
        </p:txBody>
      </p:sp>
      <p:sp>
        <p:nvSpPr>
          <p:cNvPr id="3" name="Oval 2"/>
          <p:cNvSpPr/>
          <p:nvPr/>
        </p:nvSpPr>
        <p:spPr>
          <a:xfrm>
            <a:off x="1600200" y="5867400"/>
            <a:ext cx="304800" cy="3048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70071" y="5878286"/>
            <a:ext cx="304800" cy="3048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62701" y="5872843"/>
            <a:ext cx="304800" cy="3048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00899" y="5867400"/>
            <a:ext cx="304800" cy="3048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444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ags/tag3.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4.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heme/theme1.xml><?xml version="1.0" encoding="utf-8"?>
<a:theme xmlns:a="http://schemas.openxmlformats.org/drawingml/2006/main" name="MBTA Default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BTA Default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B8B7B9EC50D84686AAAD4098783FD4" ma:contentTypeVersion="2" ma:contentTypeDescription="Create a new document." ma:contentTypeScope="" ma:versionID="a7a82a68beb88968fb935b4545f4b591">
  <xsd:schema xmlns:xsd="http://www.w3.org/2001/XMLSchema" xmlns:xs="http://www.w3.org/2001/XMLSchema" xmlns:p="http://schemas.microsoft.com/office/2006/metadata/properties" xmlns:ns2="abf27a4b-0855-4696-9a36-93e890b511e0" targetNamespace="http://schemas.microsoft.com/office/2006/metadata/properties" ma:root="true" ma:fieldsID="841d737819eae57712bdd14d7b172a8a" ns2:_="">
    <xsd:import namespace="abf27a4b-0855-4696-9a36-93e890b511e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f27a4b-0855-4696-9a36-93e890b511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C12A7E-77E4-4F0B-A415-7898A950AD0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067880F-579B-4C75-B182-AD490B46F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f27a4b-0855-4696-9a36-93e890b51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8A0814-4E69-4D8C-9509-2C1C55C77F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MBTA Default Template</Template>
  <TotalTime>33065</TotalTime>
  <Words>686</Words>
  <Application>Microsoft Macintosh PowerPoint</Application>
  <PresentationFormat>On-screen Show (4:3)</PresentationFormat>
  <Paragraphs>149</Paragraphs>
  <Slides>10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Lato</vt:lpstr>
      <vt:lpstr>Lato Semibold</vt:lpstr>
      <vt:lpstr>Montserrat</vt:lpstr>
      <vt:lpstr>Times New Roman</vt:lpstr>
      <vt:lpstr>Verdana</vt:lpstr>
      <vt:lpstr>MBTA Default Template</vt:lpstr>
      <vt:lpstr>1_MBTA Default Template</vt:lpstr>
      <vt:lpstr>Better Bus Project - Update</vt:lpstr>
      <vt:lpstr>Overview </vt:lpstr>
      <vt:lpstr>PowerPoint Presentation</vt:lpstr>
      <vt:lpstr>PowerPoint Presentation</vt:lpstr>
      <vt:lpstr>General Update on The Better Bus Project</vt:lpstr>
      <vt:lpstr>PowerPoint Presentation</vt:lpstr>
      <vt:lpstr>Data Update: Route level analysis, by Standard</vt:lpstr>
      <vt:lpstr>Data Update: Analysis &amp; Measurement of each Standard </vt:lpstr>
      <vt:lpstr>PowerPoint Presentation</vt:lpstr>
      <vt:lpstr>The Better Bus Project - Next Steps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Fare Evasion Reduction Strategy</dc:title>
  <dc:creator>bkane</dc:creator>
  <cp:lastModifiedBy>Siddiqui, Aayesha</cp:lastModifiedBy>
  <cp:revision>1360</cp:revision>
  <cp:lastPrinted>2018-06-04T15:05:23Z</cp:lastPrinted>
  <dcterms:created xsi:type="dcterms:W3CDTF">2016-04-11T13:25:01Z</dcterms:created>
  <dcterms:modified xsi:type="dcterms:W3CDTF">2018-06-25T18:30:26Z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0x01010019B8B7B9EC50D84686AAAD4098783FD4</vt:lpwstr>
  </property>
</Properties>
</file>