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webextensions/taskpanes.xml" ContentType="application/vnd.ms-office.webextensiontaskpanes+xml"/>
  <Override PartName="/ppt/webextensions/webextension1.xml" ContentType="application/vnd.ms-office.webextension+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87" r:id="rId2"/>
    <p:sldId id="397" r:id="rId3"/>
    <p:sldId id="402" r:id="rId4"/>
    <p:sldId id="405" r:id="rId5"/>
    <p:sldId id="406" r:id="rId6"/>
    <p:sldId id="408" r:id="rId7"/>
    <p:sldId id="389" r:id="rId8"/>
    <p:sldId id="396"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09"/>
    <a:srgbClr val="D27800"/>
    <a:srgbClr val="00269E"/>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6" autoAdjust="0"/>
    <p:restoredTop sz="96395" autoAdjust="0"/>
  </p:normalViewPr>
  <p:slideViewPr>
    <p:cSldViewPr>
      <p:cViewPr varScale="1">
        <p:scale>
          <a:sx n="82" d="100"/>
          <a:sy n="82" d="100"/>
        </p:scale>
        <p:origin x="1555"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13"/>
    </p:cViewPr>
  </p:sorterViewPr>
  <p:notesViewPr>
    <p:cSldViewPr>
      <p:cViewPr varScale="1">
        <p:scale>
          <a:sx n="65" d="100"/>
          <a:sy n="65" d="100"/>
        </p:scale>
        <p:origin x="-3288"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1" tIns="45715" rIns="91431" bIns="45715" rtlCol="0"/>
          <a:lstStyle>
            <a:lvl1pPr algn="r">
              <a:defRPr sz="1200"/>
            </a:lvl1pPr>
          </a:lstStyle>
          <a:p>
            <a:fld id="{A8782089-6BC6-4235-B712-F8742B9D4234}" type="datetimeFigureOut">
              <a:rPr lang="en-US" smtClean="0"/>
              <a:pPr/>
              <a:t>6/15/2018</a:t>
            </a:fld>
            <a:endParaRPr lang="en-US" dirty="0"/>
          </a:p>
        </p:txBody>
      </p:sp>
      <p:sp>
        <p:nvSpPr>
          <p:cNvPr id="4" name="Footer Placeholder 3"/>
          <p:cNvSpPr>
            <a:spLocks noGrp="1"/>
          </p:cNvSpPr>
          <p:nvPr>
            <p:ph type="ftr" sz="quarter" idx="2"/>
          </p:nvPr>
        </p:nvSpPr>
        <p:spPr>
          <a:xfrm>
            <a:off x="1" y="8842375"/>
            <a:ext cx="3043238" cy="465138"/>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31" tIns="45715" rIns="91431" bIns="45715" rtlCol="0" anchor="b"/>
          <a:lstStyle>
            <a:lvl1pPr algn="r">
              <a:defRPr sz="1200"/>
            </a:lvl1pPr>
          </a:lstStyle>
          <a:p>
            <a:fld id="{75612B8F-7C36-4EC9-BD17-68C48F5CD98F}" type="slidenum">
              <a:rPr lang="en-US" smtClean="0"/>
              <a:pPr/>
              <a:t>‹#›</a:t>
            </a:fld>
            <a:endParaRPr lang="en-US" dirty="0"/>
          </a:p>
        </p:txBody>
      </p:sp>
    </p:spTree>
    <p:extLst>
      <p:ext uri="{BB962C8B-B14F-4D97-AF65-F5344CB8AC3E}">
        <p14:creationId xmlns:p14="http://schemas.microsoft.com/office/powerpoint/2010/main" val="1027718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5073" tIns="47535" rIns="95073" bIns="47535" rtlCol="0"/>
          <a:lstStyle>
            <a:lvl1pPr algn="l">
              <a:defRPr sz="1200"/>
            </a:lvl1pPr>
          </a:lstStyle>
          <a:p>
            <a:endParaRPr lang="en-US" dirty="0"/>
          </a:p>
        </p:txBody>
      </p:sp>
      <p:sp>
        <p:nvSpPr>
          <p:cNvPr id="3" name="Date Placeholder 2"/>
          <p:cNvSpPr>
            <a:spLocks noGrp="1"/>
          </p:cNvSpPr>
          <p:nvPr>
            <p:ph type="dt" idx="1"/>
          </p:nvPr>
        </p:nvSpPr>
        <p:spPr>
          <a:xfrm>
            <a:off x="3978136" y="0"/>
            <a:ext cx="3043343" cy="465455"/>
          </a:xfrm>
          <a:prstGeom prst="rect">
            <a:avLst/>
          </a:prstGeom>
        </p:spPr>
        <p:txBody>
          <a:bodyPr vert="horz" lIns="95073" tIns="47535" rIns="95073" bIns="47535" rtlCol="0"/>
          <a:lstStyle>
            <a:lvl1pPr algn="r">
              <a:defRPr sz="1200"/>
            </a:lvl1pPr>
          </a:lstStyle>
          <a:p>
            <a:fld id="{CEB96F95-300C-4A3F-BDC6-417068EB1BB3}" type="datetimeFigureOut">
              <a:rPr lang="en-US" smtClean="0"/>
              <a:pPr/>
              <a:t>6/15/2018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5073" tIns="47535" rIns="95073" bIns="47535" rtlCol="0" anchor="ctr"/>
          <a:lstStyle/>
          <a:p>
            <a:endParaRPr lang="en-US" dirty="0"/>
          </a:p>
        </p:txBody>
      </p:sp>
      <p:sp>
        <p:nvSpPr>
          <p:cNvPr id="5" name="Notes Placeholder 4"/>
          <p:cNvSpPr>
            <a:spLocks noGrp="1"/>
          </p:cNvSpPr>
          <p:nvPr>
            <p:ph type="body" sz="quarter" idx="3"/>
          </p:nvPr>
        </p:nvSpPr>
        <p:spPr>
          <a:xfrm>
            <a:off x="702310" y="4421827"/>
            <a:ext cx="5618480" cy="4189095"/>
          </a:xfrm>
          <a:prstGeom prst="rect">
            <a:avLst/>
          </a:prstGeom>
        </p:spPr>
        <p:txBody>
          <a:bodyPr vert="horz" lIns="95073" tIns="47535" rIns="95073" bIns="475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3"/>
            <a:ext cx="3043343" cy="465455"/>
          </a:xfrm>
          <a:prstGeom prst="rect">
            <a:avLst/>
          </a:prstGeom>
        </p:spPr>
        <p:txBody>
          <a:bodyPr vert="horz" lIns="95073" tIns="47535" rIns="95073" bIns="475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6" y="8842033"/>
            <a:ext cx="3043343" cy="465455"/>
          </a:xfrm>
          <a:prstGeom prst="rect">
            <a:avLst/>
          </a:prstGeom>
        </p:spPr>
        <p:txBody>
          <a:bodyPr vert="horz" lIns="95073" tIns="47535" rIns="95073" bIns="47535"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Date Placeholder 1"/>
          <p:cNvSpPr>
            <a:spLocks noGrp="1"/>
          </p:cNvSpPr>
          <p:nvPr>
            <p:ph type="dt" sz="half" idx="10"/>
          </p:nvPr>
        </p:nvSpPr>
        <p:spPr/>
        <p:txBody>
          <a:bodyPr/>
          <a:lstStyle>
            <a:lvl1pPr algn="r">
              <a:defRPr sz="800"/>
            </a:lvl1pPr>
          </a:lstStyle>
          <a:p>
            <a:fld id="{F809FA0C-9138-4409-9FF5-7DACD331B09B}" type="datetime1">
              <a:rPr lang="en-US" smtClean="0"/>
              <a:pPr/>
              <a:t>6/15/2018</a:t>
            </a:fld>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1"/>
          <p:cNvSpPr>
            <a:spLocks noGrp="1"/>
          </p:cNvSpPr>
          <p:nvPr>
            <p:ph type="dt" sz="half" idx="15"/>
          </p:nvPr>
        </p:nvSpPr>
        <p:spPr/>
        <p:txBody>
          <a:bodyPr/>
          <a:lstStyle>
            <a:lvl1pPr>
              <a:defRPr/>
            </a:lvl1pPr>
          </a:lstStyle>
          <a:p>
            <a:fld id="{20FA1DF3-6E5F-4A59-9A2C-E3FEDDFEF6C6}" type="datetime1">
              <a:rPr lang="en-US" smtClean="0"/>
              <a:pPr/>
              <a:t>6/15/2018</a:t>
            </a:fld>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1"/>
          <p:cNvSpPr>
            <a:spLocks noGrp="1"/>
          </p:cNvSpPr>
          <p:nvPr>
            <p:ph type="dt" sz="half" idx="18"/>
          </p:nvPr>
        </p:nvSpPr>
        <p:spPr/>
        <p:txBody>
          <a:bodyPr/>
          <a:lstStyle>
            <a:lvl1pPr>
              <a:defRPr/>
            </a:lvl1pPr>
          </a:lstStyle>
          <a:p>
            <a:fld id="{1AB85839-DE7E-4765-A9A0-B3F73C84A708}" type="datetime1">
              <a:rPr lang="en-US" smtClean="0"/>
              <a:pPr/>
              <a:t>6/15/2018</a:t>
            </a:fld>
            <a:endParaRPr lang="en-US" dirty="0"/>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B85839-DE7E-4765-A9A0-B3F73C84A708}" type="datetime1">
              <a:rPr lang="en-US" smtClean="0"/>
              <a:pPr/>
              <a:t>6/15/2018</a:t>
            </a:fld>
            <a:endParaRPr lang="en-US" dirty="0"/>
          </a:p>
        </p:txBody>
      </p:sp>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5060472" y="1243330"/>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7675" y="6280150"/>
            <a:ext cx="8321675"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a:p>
        </p:txBody>
      </p:sp>
      <p:sp>
        <p:nvSpPr>
          <p:cNvPr id="18" name="Date Placeholder 1"/>
          <p:cNvSpPr>
            <a:spLocks noGrp="1"/>
          </p:cNvSpPr>
          <p:nvPr>
            <p:ph type="dt" sz="half" idx="2"/>
          </p:nvPr>
        </p:nvSpPr>
        <p:spPr>
          <a:xfrm>
            <a:off x="7200900" y="6269038"/>
            <a:ext cx="1673225" cy="155575"/>
          </a:xfrm>
          <a:prstGeom prst="rect">
            <a:avLst/>
          </a:prstGeom>
        </p:spPr>
        <p:txBody>
          <a:bodyPr/>
          <a:lstStyle>
            <a:lvl1pPr algn="r" eaLnBrk="1" hangingPunct="1">
              <a:defRPr sz="800">
                <a:latin typeface="Arial" charset="0"/>
                <a:cs typeface="+mn-cs"/>
              </a:defRPr>
            </a:lvl1pPr>
          </a:lstStyle>
          <a:p>
            <a:fld id="{1AB85839-DE7E-4765-A9A0-B3F73C84A708}" type="datetime1">
              <a:rPr lang="en-US" smtClean="0"/>
              <a:pPr/>
              <a:t>6/15/2018</a:t>
            </a:fld>
            <a:endParaRPr lang="en-US" dirty="0"/>
          </a:p>
        </p:txBody>
      </p:sp>
      <p:pic>
        <p:nvPicPr>
          <p:cNvPr id="1034" name="Picture 2" descr="File:MBTA.svg"/>
          <p:cNvPicPr>
            <a:picLocks noChangeAspect="1" noChangeArrowheads="1"/>
          </p:cNvPicPr>
          <p:nvPr/>
        </p:nvPicPr>
        <p:blipFill>
          <a:blip r:embed="rId7" cstate="print"/>
          <a:srcRect/>
          <a:stretch>
            <a:fillRect/>
          </a:stretch>
        </p:blipFill>
        <p:spPr bwMode="auto">
          <a:xfrm>
            <a:off x="8139113" y="222250"/>
            <a:ext cx="7112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4" r:id="rId2"/>
    <p:sldLayoutId id="2147483662" r:id="rId3"/>
    <p:sldLayoutId id="2147483663" r:id="rId4"/>
    <p:sldLayoutId id="2147483673" r:id="rId5"/>
  </p:sldLayoutIdLst>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8600"/>
            <a:ext cx="8382000" cy="762000"/>
          </a:xfrm>
        </p:spPr>
        <p:txBody>
          <a:bodyPr/>
          <a:lstStyle/>
          <a:p>
            <a:r>
              <a:rPr lang="en-US" sz="2400" dirty="0" smtClean="0"/>
              <a:t/>
            </a:r>
            <a:br>
              <a:rPr lang="en-US" sz="2400" dirty="0" smtClean="0"/>
            </a:br>
            <a:r>
              <a:rPr lang="en-US" sz="2400" dirty="0" smtClean="0"/>
              <a:t/>
            </a:r>
            <a:br>
              <a:rPr lang="en-US" sz="2400" dirty="0" smtClean="0"/>
            </a:br>
            <a:r>
              <a:rPr lang="en-US" sz="2400" dirty="0" smtClean="0"/>
              <a:t>MBTA Contract No. J66PS02</a:t>
            </a:r>
            <a:br>
              <a:rPr lang="en-US" sz="2400" dirty="0" smtClean="0"/>
            </a:br>
            <a:r>
              <a:rPr lang="en-US" sz="2400" dirty="0" smtClean="0"/>
              <a:t>Winchester Center Commuter Rail </a:t>
            </a:r>
            <a:r>
              <a:rPr lang="en-US" sz="2400" dirty="0" smtClean="0"/>
              <a:t>Station Rehabilitation </a:t>
            </a:r>
            <a:endParaRPr lang="en-US" sz="2400" dirty="0"/>
          </a:p>
        </p:txBody>
      </p:sp>
      <p:sp>
        <p:nvSpPr>
          <p:cNvPr id="3" name="Text Placeholder 2"/>
          <p:cNvSpPr>
            <a:spLocks noGrp="1"/>
          </p:cNvSpPr>
          <p:nvPr>
            <p:ph type="body" sz="quarter" idx="10"/>
          </p:nvPr>
        </p:nvSpPr>
        <p:spPr>
          <a:xfrm>
            <a:off x="1219200" y="5715000"/>
            <a:ext cx="7010400" cy="381000"/>
          </a:xfrm>
        </p:spPr>
        <p:txBody>
          <a:bodyPr/>
          <a:lstStyle/>
          <a:p>
            <a:pPr>
              <a:spcBef>
                <a:spcPts val="0"/>
              </a:spcBef>
            </a:pPr>
            <a:r>
              <a:rPr lang="en-US" sz="1800" dirty="0" smtClean="0"/>
              <a:t>June 18, 2018</a:t>
            </a:r>
            <a:endParaRPr lang="en-US" sz="1800" dirty="0"/>
          </a:p>
          <a:p>
            <a:pPr>
              <a:spcBef>
                <a:spcPts val="0"/>
              </a:spcBef>
            </a:pPr>
            <a:endParaRPr lang="en-US" sz="1800" dirty="0"/>
          </a:p>
        </p:txBody>
      </p:sp>
      <p:sp>
        <p:nvSpPr>
          <p:cNvPr id="4" name="Text Placeholder 3"/>
          <p:cNvSpPr>
            <a:spLocks noGrp="1"/>
          </p:cNvSpPr>
          <p:nvPr>
            <p:ph type="body" sz="quarter" idx="11"/>
          </p:nvPr>
        </p:nvSpPr>
        <p:spPr>
          <a:xfrm>
            <a:off x="990600" y="5029200"/>
            <a:ext cx="6858000" cy="457200"/>
          </a:xfrm>
        </p:spPr>
        <p:txBody>
          <a:bodyPr/>
          <a:lstStyle/>
          <a:p>
            <a:r>
              <a:rPr lang="en-US" sz="2000" dirty="0" smtClean="0"/>
              <a:t>Final Design and Construction Phase Services</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69900" y="1447800"/>
            <a:ext cx="8348663" cy="4689475"/>
          </a:xfrm>
        </p:spPr>
        <p:txBody>
          <a:bodyPr/>
          <a:lstStyle/>
          <a:p>
            <a:pPr marL="285750" indent="-285750">
              <a:lnSpc>
                <a:spcPts val="3000"/>
              </a:lnSpc>
              <a:spcBef>
                <a:spcPts val="0"/>
              </a:spcBef>
              <a:spcAft>
                <a:spcPts val="0"/>
              </a:spcAft>
              <a:buFont typeface="Arial" pitchFamily="34" charset="0"/>
              <a:buChar char="•"/>
              <a:defRPr/>
            </a:pPr>
            <a:r>
              <a:rPr lang="en-US" sz="1800" dirty="0"/>
              <a:t>Today’s board action will provide for </a:t>
            </a:r>
            <a:r>
              <a:rPr lang="en-US" sz="1800" dirty="0" smtClean="0"/>
              <a:t>final design, bid phase and </a:t>
            </a:r>
            <a:r>
              <a:rPr lang="en-US" sz="1800" dirty="0" smtClean="0"/>
              <a:t>construction </a:t>
            </a:r>
            <a:r>
              <a:rPr lang="en-US" sz="1800" dirty="0" smtClean="0"/>
              <a:t>phase services for the Winchester Center Commuter Rail Station Rehabilitation </a:t>
            </a:r>
            <a:r>
              <a:rPr lang="en-US" sz="1800" dirty="0"/>
              <a:t>Project </a:t>
            </a:r>
            <a:r>
              <a:rPr lang="en-US" sz="1800" dirty="0" smtClean="0"/>
              <a:t>in Winchester, MA on the MBTA </a:t>
            </a:r>
            <a:r>
              <a:rPr lang="en-US" sz="1800" dirty="0" smtClean="0"/>
              <a:t>Lowell </a:t>
            </a:r>
            <a:r>
              <a:rPr lang="en-US" sz="1800" dirty="0" smtClean="0"/>
              <a:t>Line. </a:t>
            </a:r>
            <a:endParaRPr lang="en-US" sz="1800" dirty="0"/>
          </a:p>
        </p:txBody>
      </p:sp>
      <p:sp>
        <p:nvSpPr>
          <p:cNvPr id="12291" name="Title 2"/>
          <p:cNvSpPr>
            <a:spLocks noGrp="1"/>
          </p:cNvSpPr>
          <p:nvPr>
            <p:ph type="title"/>
          </p:nvPr>
        </p:nvSpPr>
        <p:spPr bwMode="auto">
          <a:xfrm>
            <a:off x="461963" y="828675"/>
            <a:ext cx="7751762"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a:t>OVERVIEW</a:t>
            </a:r>
          </a:p>
        </p:txBody>
      </p:sp>
      <p:sp>
        <p:nvSpPr>
          <p:cNvPr id="4" name="Text Placeholder 3"/>
          <p:cNvSpPr>
            <a:spLocks noGrp="1"/>
          </p:cNvSpPr>
          <p:nvPr>
            <p:ph type="body" sz="quarter" idx="16"/>
          </p:nvPr>
        </p:nvSpPr>
        <p:spPr>
          <a:xfrm>
            <a:off x="461963" y="381000"/>
            <a:ext cx="7539037" cy="228600"/>
          </a:xfrm>
        </p:spPr>
        <p:txBody>
          <a:bodyPr/>
          <a:lstStyle/>
          <a:p>
            <a:r>
              <a:rPr lang="en-US" dirty="0"/>
              <a:t>Contract No. </a:t>
            </a:r>
            <a:r>
              <a:rPr lang="en-US" dirty="0" smtClean="0"/>
              <a:t>J66PS02:  Winchester Center Commuter Rail Station Final </a:t>
            </a:r>
            <a:r>
              <a:rPr lang="en-US" dirty="0"/>
              <a:t>Design and CPS</a:t>
            </a:r>
          </a:p>
        </p:txBody>
      </p:sp>
      <p:pic>
        <p:nvPicPr>
          <p:cNvPr id="7" name="Picture 6"/>
          <p:cNvPicPr>
            <a:picLocks noChangeAspect="1"/>
          </p:cNvPicPr>
          <p:nvPr/>
        </p:nvPicPr>
        <p:blipFill>
          <a:blip r:embed="rId2"/>
          <a:stretch>
            <a:fillRect/>
          </a:stretch>
        </p:blipFill>
        <p:spPr>
          <a:xfrm>
            <a:off x="685800" y="3279578"/>
            <a:ext cx="7696200" cy="2857698"/>
          </a:xfrm>
          <a:prstGeom prst="rect">
            <a:avLst/>
          </a:prstGeom>
        </p:spPr>
      </p:pic>
    </p:spTree>
    <p:extLst>
      <p:ext uri="{BB962C8B-B14F-4D97-AF65-F5344CB8AC3E}">
        <p14:creationId xmlns:p14="http://schemas.microsoft.com/office/powerpoint/2010/main" val="3660149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829056"/>
            <a:ext cx="7751547" cy="356518"/>
          </a:xfrm>
        </p:spPr>
        <p:txBody>
          <a:bodyPr/>
          <a:lstStyle/>
          <a:p>
            <a:r>
              <a:rPr lang="en-US" dirty="0" smtClean="0"/>
              <a:t>Construction Project Overview</a:t>
            </a:r>
            <a:endParaRPr lang="en-US" dirty="0"/>
          </a:p>
        </p:txBody>
      </p:sp>
      <p:sp>
        <p:nvSpPr>
          <p:cNvPr id="3" name="Text Placeholder 2"/>
          <p:cNvSpPr>
            <a:spLocks noGrp="1"/>
          </p:cNvSpPr>
          <p:nvPr>
            <p:ph type="body" sz="quarter" idx="16"/>
          </p:nvPr>
        </p:nvSpPr>
        <p:spPr>
          <a:xfrm>
            <a:off x="462684" y="381000"/>
            <a:ext cx="7538316" cy="228600"/>
          </a:xfrm>
        </p:spPr>
        <p:txBody>
          <a:bodyPr/>
          <a:lstStyle/>
          <a:p>
            <a:pPr lvl="0"/>
            <a:r>
              <a:rPr lang="en-US" dirty="0"/>
              <a:t>Contract No. J66PS02:  Winchester Center Commuter Rail Station Final Design and CPS</a:t>
            </a:r>
          </a:p>
          <a:p>
            <a:endParaRPr lang="en-US" dirty="0"/>
          </a:p>
        </p:txBody>
      </p:sp>
      <p:cxnSp>
        <p:nvCxnSpPr>
          <p:cNvPr id="12" name="Straight Arrow Connector 11"/>
          <p:cNvCxnSpPr/>
          <p:nvPr/>
        </p:nvCxnSpPr>
        <p:spPr>
          <a:xfrm flipH="1" flipV="1">
            <a:off x="6558127" y="4007316"/>
            <a:ext cx="12227" cy="489060"/>
          </a:xfrm>
          <a:prstGeom prst="straightConnector1">
            <a:avLst/>
          </a:prstGeom>
          <a:noFill/>
          <a:ln w="28575" cap="flat" cmpd="sng" algn="ctr">
            <a:solidFill>
              <a:sysClr val="window" lastClr="FFFFFF"/>
            </a:solidFill>
            <a:prstDash val="solid"/>
            <a:tailEnd type="stealth" w="lg" len="lg"/>
          </a:ln>
          <a:effectLst/>
        </p:spPr>
      </p:cxnSp>
      <p:cxnSp>
        <p:nvCxnSpPr>
          <p:cNvPr id="20" name="Straight Arrow Connector 19"/>
          <p:cNvCxnSpPr/>
          <p:nvPr/>
        </p:nvCxnSpPr>
        <p:spPr>
          <a:xfrm flipH="1" flipV="1">
            <a:off x="8288618" y="3929727"/>
            <a:ext cx="397984" cy="489060"/>
          </a:xfrm>
          <a:prstGeom prst="straightConnector1">
            <a:avLst/>
          </a:prstGeom>
          <a:noFill/>
          <a:ln w="28575" cap="flat" cmpd="sng" algn="ctr">
            <a:solidFill>
              <a:sysClr val="window" lastClr="FFFFFF"/>
            </a:solidFill>
            <a:prstDash val="solid"/>
            <a:tailEnd type="stealth" w="lg" len="lg"/>
          </a:ln>
          <a:effectLst/>
        </p:spPr>
      </p:cxnSp>
      <p:cxnSp>
        <p:nvCxnSpPr>
          <p:cNvPr id="22" name="Straight Arrow Connector 21"/>
          <p:cNvCxnSpPr/>
          <p:nvPr/>
        </p:nvCxnSpPr>
        <p:spPr>
          <a:xfrm flipV="1">
            <a:off x="4465096" y="3931849"/>
            <a:ext cx="12950" cy="487297"/>
          </a:xfrm>
          <a:prstGeom prst="straightConnector1">
            <a:avLst/>
          </a:prstGeom>
          <a:noFill/>
          <a:ln w="28575" cap="flat" cmpd="sng" algn="ctr">
            <a:solidFill>
              <a:sysClr val="window" lastClr="FFFFFF"/>
            </a:solidFill>
            <a:prstDash val="solid"/>
            <a:tailEnd type="stealth" w="lg" len="lg"/>
          </a:ln>
          <a:effectLst/>
        </p:spPr>
      </p:cxnSp>
      <p:sp>
        <p:nvSpPr>
          <p:cNvPr id="4" name="Rectangle 3"/>
          <p:cNvSpPr/>
          <p:nvPr/>
        </p:nvSpPr>
        <p:spPr>
          <a:xfrm>
            <a:off x="462684" y="1444665"/>
            <a:ext cx="8300316" cy="1374735"/>
          </a:xfrm>
          <a:prstGeom prst="rect">
            <a:avLst/>
          </a:prstGeom>
        </p:spPr>
        <p:txBody>
          <a:bodyPr wrap="square">
            <a:spAutoFit/>
          </a:bodyPr>
          <a:lstStyle/>
          <a:p>
            <a:pPr>
              <a:lnSpc>
                <a:spcPts val="2500"/>
              </a:lnSpc>
              <a:spcAft>
                <a:spcPts val="2400"/>
              </a:spcAft>
            </a:pPr>
            <a:r>
              <a:rPr lang="en-US" dirty="0"/>
              <a:t>The project is a full</a:t>
            </a:r>
            <a:r>
              <a:rPr lang="en-US" dirty="0">
                <a:cs typeface="Arial" pitchFamily="34" charset="0"/>
              </a:rPr>
              <a:t> </a:t>
            </a:r>
            <a:r>
              <a:rPr lang="en-US" dirty="0" smtClean="0">
                <a:cs typeface="Arial" pitchFamily="34" charset="0"/>
              </a:rPr>
              <a:t>reconstruction of the existing station </a:t>
            </a:r>
            <a:r>
              <a:rPr lang="en-US" dirty="0" smtClean="0">
                <a:cs typeface="Arial" pitchFamily="34" charset="0"/>
              </a:rPr>
              <a:t>and includes construction </a:t>
            </a:r>
            <a:r>
              <a:rPr lang="en-US" dirty="0" smtClean="0">
                <a:cs typeface="Arial" pitchFamily="34" charset="0"/>
              </a:rPr>
              <a:t>of new high-level accessible platforms, elevators and replacement of all walkways, ramps, canopies, signage, lighting and communication systems. </a:t>
            </a:r>
            <a:endParaRPr lang="en-US" dirty="0">
              <a:cs typeface="Arial" pitchFamily="34" charset="0"/>
            </a:endParaRPr>
          </a:p>
        </p:txBody>
      </p:sp>
      <p:sp>
        <p:nvSpPr>
          <p:cNvPr id="9" name="TextBox 8"/>
          <p:cNvSpPr txBox="1"/>
          <p:nvPr/>
        </p:nvSpPr>
        <p:spPr>
          <a:xfrm>
            <a:off x="609601" y="5916472"/>
            <a:ext cx="3852364" cy="338554"/>
          </a:xfrm>
          <a:prstGeom prst="rect">
            <a:avLst/>
          </a:prstGeom>
          <a:noFill/>
        </p:spPr>
        <p:txBody>
          <a:bodyPr wrap="square" rtlCol="0">
            <a:spAutoFit/>
          </a:bodyPr>
          <a:lstStyle/>
          <a:p>
            <a:pPr marL="342900" indent="-342900" algn="ctr"/>
            <a:r>
              <a:rPr lang="en-US" sz="1600" dirty="0" smtClean="0">
                <a:latin typeface="+mj-lt"/>
              </a:rPr>
              <a:t>Existing </a:t>
            </a:r>
            <a:r>
              <a:rPr lang="en-US" sz="1600" dirty="0" smtClean="0">
                <a:latin typeface="+mj-lt"/>
              </a:rPr>
              <a:t>Pedestrian </a:t>
            </a:r>
            <a:r>
              <a:rPr lang="en-US" sz="1600" dirty="0">
                <a:latin typeface="+mj-lt"/>
              </a:rPr>
              <a:t>R</a:t>
            </a:r>
            <a:r>
              <a:rPr lang="en-US" sz="1600" dirty="0" smtClean="0">
                <a:latin typeface="+mj-lt"/>
              </a:rPr>
              <a:t>amp</a:t>
            </a:r>
            <a:endParaRPr lang="en-US" sz="1600" dirty="0" smtClean="0">
              <a:latin typeface="+mj-lt"/>
            </a:endParaRPr>
          </a:p>
        </p:txBody>
      </p:sp>
      <p:pic>
        <p:nvPicPr>
          <p:cNvPr id="6" name="Picture 5"/>
          <p:cNvPicPr>
            <a:picLocks noChangeAspect="1"/>
          </p:cNvPicPr>
          <p:nvPr/>
        </p:nvPicPr>
        <p:blipFill>
          <a:blip r:embed="rId2"/>
          <a:stretch>
            <a:fillRect/>
          </a:stretch>
        </p:blipFill>
        <p:spPr>
          <a:xfrm>
            <a:off x="469426" y="3048000"/>
            <a:ext cx="4102574" cy="286847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481" y="2963763"/>
            <a:ext cx="4470919" cy="3132236"/>
          </a:xfrm>
          <a:prstGeom prst="rect">
            <a:avLst/>
          </a:prstGeom>
        </p:spPr>
      </p:pic>
      <p:sp>
        <p:nvSpPr>
          <p:cNvPr id="13" name="TextBox 12"/>
          <p:cNvSpPr txBox="1"/>
          <p:nvPr/>
        </p:nvSpPr>
        <p:spPr>
          <a:xfrm>
            <a:off x="4641745" y="5867400"/>
            <a:ext cx="4044857" cy="338554"/>
          </a:xfrm>
          <a:prstGeom prst="rect">
            <a:avLst/>
          </a:prstGeom>
          <a:noFill/>
        </p:spPr>
        <p:txBody>
          <a:bodyPr wrap="square" rtlCol="0">
            <a:spAutoFit/>
          </a:bodyPr>
          <a:lstStyle/>
          <a:p>
            <a:pPr marL="342900" indent="-342900" algn="ctr"/>
            <a:r>
              <a:rPr lang="en-US" sz="1600" dirty="0" smtClean="0"/>
              <a:t>Proposed New </a:t>
            </a:r>
            <a:r>
              <a:rPr lang="en-US" sz="1600" dirty="0" smtClean="0"/>
              <a:t>Ramp System</a:t>
            </a:r>
          </a:p>
        </p:txBody>
      </p:sp>
    </p:spTree>
    <p:extLst>
      <p:ext uri="{BB962C8B-B14F-4D97-AF65-F5344CB8AC3E}">
        <p14:creationId xmlns:p14="http://schemas.microsoft.com/office/powerpoint/2010/main" val="402395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52" y="3929727"/>
            <a:ext cx="9012352" cy="2318674"/>
          </a:xfrm>
          <a:prstGeom prst="rect">
            <a:avLst/>
          </a:prstGeom>
        </p:spPr>
      </p:pic>
      <p:sp>
        <p:nvSpPr>
          <p:cNvPr id="2" name="Title 1"/>
          <p:cNvSpPr>
            <a:spLocks noGrp="1"/>
          </p:cNvSpPr>
          <p:nvPr>
            <p:ph type="title"/>
          </p:nvPr>
        </p:nvSpPr>
        <p:spPr/>
        <p:txBody>
          <a:bodyPr/>
          <a:lstStyle/>
          <a:p>
            <a:r>
              <a:rPr lang="en-US" dirty="0" smtClean="0"/>
              <a:t>Project Benefits</a:t>
            </a:r>
            <a:endParaRPr lang="en-US" dirty="0"/>
          </a:p>
        </p:txBody>
      </p:sp>
      <p:sp>
        <p:nvSpPr>
          <p:cNvPr id="3" name="Text Placeholder 2"/>
          <p:cNvSpPr>
            <a:spLocks noGrp="1"/>
          </p:cNvSpPr>
          <p:nvPr>
            <p:ph type="body" sz="quarter" idx="16"/>
          </p:nvPr>
        </p:nvSpPr>
        <p:spPr/>
        <p:txBody>
          <a:bodyPr/>
          <a:lstStyle/>
          <a:p>
            <a:pPr lvl="0"/>
            <a:r>
              <a:rPr lang="en-US" dirty="0"/>
              <a:t>Contract No. J66PS02:  Winchester Center Commuter Rail Station Final Design and CPS</a:t>
            </a:r>
          </a:p>
        </p:txBody>
      </p:sp>
      <p:cxnSp>
        <p:nvCxnSpPr>
          <p:cNvPr id="12" name="Straight Arrow Connector 11"/>
          <p:cNvCxnSpPr/>
          <p:nvPr/>
        </p:nvCxnSpPr>
        <p:spPr>
          <a:xfrm flipH="1" flipV="1">
            <a:off x="6558127" y="4007316"/>
            <a:ext cx="12227" cy="489060"/>
          </a:xfrm>
          <a:prstGeom prst="straightConnector1">
            <a:avLst/>
          </a:prstGeom>
          <a:noFill/>
          <a:ln w="28575" cap="flat" cmpd="sng" algn="ctr">
            <a:solidFill>
              <a:sysClr val="window" lastClr="FFFFFF"/>
            </a:solidFill>
            <a:prstDash val="solid"/>
            <a:tailEnd type="stealth" w="lg" len="lg"/>
          </a:ln>
          <a:effectLst/>
        </p:spPr>
      </p:cxnSp>
      <p:cxnSp>
        <p:nvCxnSpPr>
          <p:cNvPr id="20" name="Straight Arrow Connector 19"/>
          <p:cNvCxnSpPr/>
          <p:nvPr/>
        </p:nvCxnSpPr>
        <p:spPr>
          <a:xfrm flipH="1" flipV="1">
            <a:off x="8288618" y="3929727"/>
            <a:ext cx="397984" cy="489060"/>
          </a:xfrm>
          <a:prstGeom prst="straightConnector1">
            <a:avLst/>
          </a:prstGeom>
          <a:noFill/>
          <a:ln w="28575" cap="flat" cmpd="sng" algn="ctr">
            <a:solidFill>
              <a:sysClr val="window" lastClr="FFFFFF"/>
            </a:solidFill>
            <a:prstDash val="solid"/>
            <a:tailEnd type="stealth" w="lg" len="lg"/>
          </a:ln>
          <a:effectLst/>
        </p:spPr>
      </p:cxnSp>
      <p:cxnSp>
        <p:nvCxnSpPr>
          <p:cNvPr id="22" name="Straight Arrow Connector 21"/>
          <p:cNvCxnSpPr/>
          <p:nvPr/>
        </p:nvCxnSpPr>
        <p:spPr>
          <a:xfrm flipV="1">
            <a:off x="4465096" y="3931849"/>
            <a:ext cx="12950" cy="487297"/>
          </a:xfrm>
          <a:prstGeom prst="straightConnector1">
            <a:avLst/>
          </a:prstGeom>
          <a:noFill/>
          <a:ln w="28575" cap="flat" cmpd="sng" algn="ctr">
            <a:solidFill>
              <a:sysClr val="window" lastClr="FFFFFF"/>
            </a:solidFill>
            <a:prstDash val="solid"/>
            <a:tailEnd type="stealth" w="lg" len="lg"/>
          </a:ln>
          <a:effectLst/>
        </p:spPr>
      </p:cxnSp>
      <p:sp>
        <p:nvSpPr>
          <p:cNvPr id="9" name="TextBox 8"/>
          <p:cNvSpPr txBox="1"/>
          <p:nvPr/>
        </p:nvSpPr>
        <p:spPr>
          <a:xfrm>
            <a:off x="462684" y="1470898"/>
            <a:ext cx="8300316"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cs typeface="Arial" pitchFamily="34" charset="0"/>
              </a:rPr>
              <a:t>The reconstruction of the Winchester Station Center will provide </a:t>
            </a:r>
            <a:r>
              <a:rPr lang="en-US" dirty="0" smtClean="0">
                <a:cs typeface="Arial" pitchFamily="34" charset="0"/>
              </a:rPr>
              <a:t>ADA compliant full length high level platforms for level boarding, accessible </a:t>
            </a:r>
            <a:r>
              <a:rPr lang="en-US" dirty="0" smtClean="0">
                <a:cs typeface="Arial" pitchFamily="34" charset="0"/>
              </a:rPr>
              <a:t>ramps and </a:t>
            </a:r>
            <a:r>
              <a:rPr lang="en-US" dirty="0" smtClean="0">
                <a:cs typeface="Arial" pitchFamily="34" charset="0"/>
              </a:rPr>
              <a:t>elevators.</a:t>
            </a:r>
            <a:endParaRPr lang="en-US" dirty="0">
              <a:solidFill>
                <a:schemeClr val="tx1">
                  <a:lumMod val="65000"/>
                  <a:lumOff val="35000"/>
                </a:schemeClr>
              </a:solidFill>
              <a:latin typeface="+mj-lt"/>
              <a:cs typeface="Arial" pitchFamily="34" charset="0"/>
            </a:endParaRPr>
          </a:p>
          <a:p>
            <a:pPr marL="285750" indent="-285750">
              <a:spcAft>
                <a:spcPts val="1200"/>
              </a:spcAft>
              <a:buFont typeface="Arial" panose="020B0604020202020204" pitchFamily="34" charset="0"/>
              <a:buChar char="•"/>
            </a:pPr>
            <a:r>
              <a:rPr lang="en-US" dirty="0" smtClean="0">
                <a:latin typeface="+mj-lt"/>
                <a:cs typeface="Arial" pitchFamily="34" charset="0"/>
              </a:rPr>
              <a:t>Useful life of the </a:t>
            </a:r>
            <a:r>
              <a:rPr lang="en-US" dirty="0" smtClean="0">
                <a:latin typeface="+mj-lt"/>
                <a:cs typeface="Arial" pitchFamily="34" charset="0"/>
              </a:rPr>
              <a:t>new station will </a:t>
            </a:r>
            <a:r>
              <a:rPr lang="en-US" dirty="0" smtClean="0">
                <a:latin typeface="+mj-lt"/>
                <a:cs typeface="Arial" pitchFamily="34" charset="0"/>
              </a:rPr>
              <a:t>be </a:t>
            </a:r>
            <a:r>
              <a:rPr lang="en-US" dirty="0" smtClean="0">
                <a:latin typeface="+mj-lt"/>
                <a:cs typeface="Arial" pitchFamily="34" charset="0"/>
              </a:rPr>
              <a:t>approximately 60 years </a:t>
            </a:r>
            <a:r>
              <a:rPr lang="en-US" dirty="0" smtClean="0">
                <a:latin typeface="+mj-lt"/>
                <a:cs typeface="Arial" pitchFamily="34" charset="0"/>
              </a:rPr>
              <a:t>and will bring the asset to a state of good repair.</a:t>
            </a:r>
          </a:p>
          <a:p>
            <a:pPr marL="285750" indent="-285750">
              <a:spcAft>
                <a:spcPts val="1800"/>
              </a:spcAft>
              <a:buFont typeface="Arial" panose="020B0604020202020204" pitchFamily="34" charset="0"/>
              <a:buChar char="•"/>
            </a:pPr>
            <a:r>
              <a:rPr lang="en-US" dirty="0" smtClean="0">
                <a:cs typeface="Arial" pitchFamily="34" charset="0"/>
              </a:rPr>
              <a:t>The relocation of the ramp at Thompson Street to </a:t>
            </a:r>
            <a:r>
              <a:rPr lang="en-US" dirty="0" smtClean="0">
                <a:cs typeface="Arial" pitchFamily="34" charset="0"/>
              </a:rPr>
              <a:t>cross </a:t>
            </a:r>
            <a:r>
              <a:rPr lang="en-US" dirty="0" smtClean="0">
                <a:cs typeface="Arial" pitchFamily="34" charset="0"/>
              </a:rPr>
              <a:t>the Quill rotary will provide greater access to the </a:t>
            </a:r>
            <a:r>
              <a:rPr lang="en-US" dirty="0" smtClean="0">
                <a:cs typeface="Arial" pitchFamily="34" charset="0"/>
              </a:rPr>
              <a:t>station</a:t>
            </a:r>
            <a:endParaRPr lang="en-US" dirty="0" smtClean="0">
              <a:cs typeface="Arial" pitchFamily="34" charset="0"/>
            </a:endParaRPr>
          </a:p>
        </p:txBody>
      </p:sp>
    </p:spTree>
    <p:extLst>
      <p:ext uri="{BB962C8B-B14F-4D97-AF65-F5344CB8AC3E}">
        <p14:creationId xmlns:p14="http://schemas.microsoft.com/office/powerpoint/2010/main" val="101555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Text Placeholder 2"/>
          <p:cNvSpPr>
            <a:spLocks noGrp="1"/>
          </p:cNvSpPr>
          <p:nvPr>
            <p:ph type="body" sz="quarter" idx="16"/>
          </p:nvPr>
        </p:nvSpPr>
        <p:spPr/>
        <p:txBody>
          <a:bodyPr/>
          <a:lstStyle/>
          <a:p>
            <a:pPr lvl="0"/>
            <a:r>
              <a:rPr lang="en-US" dirty="0"/>
              <a:t>Contract No. J66PS02:  Winchester Center Commuter Rail Station Final Design and CPS</a:t>
            </a:r>
          </a:p>
          <a:p>
            <a:endParaRPr lang="en-US" dirty="0"/>
          </a:p>
        </p:txBody>
      </p:sp>
      <p:sp>
        <p:nvSpPr>
          <p:cNvPr id="4" name="TextBox 3"/>
          <p:cNvSpPr txBox="1"/>
          <p:nvPr/>
        </p:nvSpPr>
        <p:spPr>
          <a:xfrm>
            <a:off x="462684" y="1514856"/>
            <a:ext cx="8305800" cy="427809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smtClean="0"/>
              <a:t>The </a:t>
            </a:r>
            <a:r>
              <a:rPr lang="en-US" dirty="0"/>
              <a:t>original Station </a:t>
            </a:r>
            <a:r>
              <a:rPr lang="en-US" dirty="0" smtClean="0"/>
              <a:t>was designed in </a:t>
            </a:r>
            <a:r>
              <a:rPr lang="en-US" dirty="0"/>
              <a:t>1956. The Ashlar faced concrete viaduct retaining walls support the elevated sections of platform and track throughout most of the station</a:t>
            </a:r>
            <a:r>
              <a:rPr lang="en-US" dirty="0" smtClean="0"/>
              <a:t>. </a:t>
            </a:r>
          </a:p>
          <a:p>
            <a:pPr marL="342900" indent="-342900">
              <a:spcAft>
                <a:spcPts val="1200"/>
              </a:spcAft>
              <a:buFont typeface="Arial" panose="020B0604020202020204" pitchFamily="34" charset="0"/>
              <a:buChar char="•"/>
            </a:pPr>
            <a:r>
              <a:rPr lang="en-US" dirty="0" smtClean="0"/>
              <a:t>The existing station </a:t>
            </a:r>
            <a:r>
              <a:rPr lang="en-US" dirty="0"/>
              <a:t>platforms are located just south of Main Street and </a:t>
            </a:r>
            <a:r>
              <a:rPr lang="en-US" dirty="0" smtClean="0"/>
              <a:t>pass </a:t>
            </a:r>
            <a:r>
              <a:rPr lang="en-US" dirty="0"/>
              <a:t>over Waterfield Street. Access to the elevated passenger platforms is </a:t>
            </a:r>
            <a:r>
              <a:rPr lang="en-US" dirty="0" smtClean="0"/>
              <a:t>via four </a:t>
            </a:r>
            <a:r>
              <a:rPr lang="en-US" dirty="0"/>
              <a:t>(4) ramps, two at each end of platform. At present, the station is severely deteriorated and the overall </a:t>
            </a:r>
            <a:r>
              <a:rPr lang="en-US" dirty="0" smtClean="0"/>
              <a:t>condition of </a:t>
            </a:r>
            <a:r>
              <a:rPr lang="en-US" dirty="0"/>
              <a:t>the station is consistently reviewed. </a:t>
            </a:r>
          </a:p>
          <a:p>
            <a:pPr marL="342900" indent="-342900">
              <a:spcAft>
                <a:spcPts val="1200"/>
              </a:spcAft>
              <a:buFont typeface="Arial" panose="020B0604020202020204" pitchFamily="34" charset="0"/>
              <a:buChar char="•"/>
            </a:pPr>
            <a:r>
              <a:rPr lang="en-US" dirty="0" smtClean="0"/>
              <a:t>Under an earlier contract Jacobs Engineering Group (Jacobs) was scoped to perform </a:t>
            </a:r>
            <a:r>
              <a:rPr lang="en-US" dirty="0"/>
              <a:t>design phase services from 15% to 100% with the intent of authorizing Construction Phase Services (CPS). The scope of services under that contract included low level boarding platforms, ramps and mini high platforms with removable edges for wide freight train movement</a:t>
            </a:r>
            <a:r>
              <a:rPr lang="en-US" dirty="0" smtClean="0"/>
              <a:t>.</a:t>
            </a:r>
          </a:p>
        </p:txBody>
      </p:sp>
    </p:spTree>
    <p:extLst>
      <p:ext uri="{BB962C8B-B14F-4D97-AF65-F5344CB8AC3E}">
        <p14:creationId xmlns:p14="http://schemas.microsoft.com/office/powerpoint/2010/main" val="36247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Text Placeholder 2"/>
          <p:cNvSpPr>
            <a:spLocks noGrp="1"/>
          </p:cNvSpPr>
          <p:nvPr>
            <p:ph type="body" sz="quarter" idx="16"/>
          </p:nvPr>
        </p:nvSpPr>
        <p:spPr/>
        <p:txBody>
          <a:bodyPr/>
          <a:lstStyle/>
          <a:p>
            <a:pPr lvl="0"/>
            <a:r>
              <a:rPr lang="en-US" dirty="0"/>
              <a:t>Contract No. J66PS02:  Winchester Center Commuter Rail Station Final Design and CPS</a:t>
            </a:r>
          </a:p>
          <a:p>
            <a:endParaRPr lang="en-US" dirty="0"/>
          </a:p>
        </p:txBody>
      </p:sp>
      <p:sp>
        <p:nvSpPr>
          <p:cNvPr id="4" name="TextBox 3"/>
          <p:cNvSpPr txBox="1"/>
          <p:nvPr/>
        </p:nvSpPr>
        <p:spPr>
          <a:xfrm>
            <a:off x="462684" y="1514856"/>
            <a:ext cx="8305800" cy="526297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smtClean="0"/>
              <a:t>Under the prior contract Jacobs developed the design to a 30</a:t>
            </a:r>
            <a:r>
              <a:rPr lang="en-US" dirty="0"/>
              <a:t>% level of completion </a:t>
            </a:r>
            <a:r>
              <a:rPr lang="en-US" dirty="0" smtClean="0"/>
              <a:t>reflecting </a:t>
            </a:r>
            <a:r>
              <a:rPr lang="en-US" dirty="0"/>
              <a:t>scope changes resulting from changes in Federal Regulations and railroad operations and systemwide accessibility requirements.</a:t>
            </a:r>
            <a:r>
              <a:rPr lang="en-US" dirty="0" smtClean="0"/>
              <a:t> </a:t>
            </a:r>
          </a:p>
          <a:p>
            <a:pPr marL="342900" indent="-342900">
              <a:spcAft>
                <a:spcPts val="1200"/>
              </a:spcAft>
              <a:buFont typeface="Arial" panose="020B0604020202020204" pitchFamily="34" charset="0"/>
              <a:buChar char="•"/>
            </a:pPr>
            <a:r>
              <a:rPr lang="en-US" dirty="0" smtClean="0"/>
              <a:t>The </a:t>
            </a:r>
            <a:r>
              <a:rPr lang="en-US" dirty="0"/>
              <a:t>scope of services for this proposed follow-on contract </a:t>
            </a:r>
            <a:r>
              <a:rPr lang="en-US" dirty="0" smtClean="0"/>
              <a:t>is </a:t>
            </a:r>
            <a:r>
              <a:rPr lang="en-US" dirty="0"/>
              <a:t>to advance the approved 30% design </a:t>
            </a:r>
            <a:r>
              <a:rPr lang="en-US" dirty="0" smtClean="0"/>
              <a:t>through </a:t>
            </a:r>
            <a:r>
              <a:rPr lang="en-US" dirty="0"/>
              <a:t>final design, </a:t>
            </a:r>
            <a:r>
              <a:rPr lang="en-US" dirty="0" smtClean="0"/>
              <a:t>and provide </a:t>
            </a:r>
            <a:r>
              <a:rPr lang="en-US" dirty="0" smtClean="0"/>
              <a:t>construction </a:t>
            </a:r>
            <a:r>
              <a:rPr lang="en-US" dirty="0"/>
              <a:t>phase services</a:t>
            </a:r>
            <a:r>
              <a:rPr lang="en-US" dirty="0" smtClean="0"/>
              <a:t>.</a:t>
            </a:r>
          </a:p>
          <a:p>
            <a:pPr marL="342900" indent="-342900">
              <a:spcAft>
                <a:spcPts val="1200"/>
              </a:spcAft>
              <a:buFont typeface="Arial" panose="020B0604020202020204" pitchFamily="34" charset="0"/>
              <a:buChar char="•"/>
            </a:pPr>
            <a:r>
              <a:rPr lang="en-US" dirty="0"/>
              <a:t>To maintain continuity in professional technical services, avoid substantial duplication </a:t>
            </a:r>
            <a:r>
              <a:rPr lang="en-US" dirty="0" smtClean="0"/>
              <a:t>of costs</a:t>
            </a:r>
            <a:r>
              <a:rPr lang="en-US" dirty="0"/>
              <a:t>, and avoid an unacceptable delay, the MBTA seeks to contract with Jacobs </a:t>
            </a:r>
            <a:r>
              <a:rPr lang="en-US" dirty="0" smtClean="0"/>
              <a:t>to </a:t>
            </a:r>
            <a:r>
              <a:rPr lang="en-US" dirty="0"/>
              <a:t>provide the final design and construction phase services.</a:t>
            </a:r>
          </a:p>
          <a:p>
            <a:pPr marL="342900" indent="-342900">
              <a:buFont typeface="Arial" panose="020B0604020202020204" pitchFamily="34" charset="0"/>
              <a:buChar char="•"/>
            </a:pPr>
            <a:r>
              <a:rPr lang="en-US" dirty="0" smtClean="0"/>
              <a:t>Jacobs holds </a:t>
            </a:r>
            <a:r>
              <a:rPr lang="en-US" dirty="0"/>
              <a:t>unique knowledge and project specific experience and brings considerable value to the Project.  The negotiated cost is fair and reasonable and award of the contract to </a:t>
            </a:r>
            <a:r>
              <a:rPr lang="en-US" dirty="0" smtClean="0"/>
              <a:t>Jacobs is </a:t>
            </a:r>
            <a:r>
              <a:rPr lang="en-US" dirty="0"/>
              <a:t>in the best interest of the MBTA</a:t>
            </a:r>
            <a:r>
              <a:rPr lang="en-US" dirty="0" smtClean="0"/>
              <a:t>.</a:t>
            </a:r>
            <a:endParaRPr lang="en-US" dirty="0"/>
          </a:p>
          <a:p>
            <a:r>
              <a:rPr lang="en-US" dirty="0" smtClean="0"/>
              <a:t>  </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127826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Services</a:t>
            </a:r>
            <a:endParaRPr lang="en-US" dirty="0"/>
          </a:p>
        </p:txBody>
      </p:sp>
      <p:sp>
        <p:nvSpPr>
          <p:cNvPr id="3" name="Text Placeholder 2"/>
          <p:cNvSpPr>
            <a:spLocks noGrp="1"/>
          </p:cNvSpPr>
          <p:nvPr>
            <p:ph type="body" sz="quarter" idx="16"/>
          </p:nvPr>
        </p:nvSpPr>
        <p:spPr>
          <a:xfrm>
            <a:off x="462684" y="381000"/>
            <a:ext cx="7538316" cy="228600"/>
          </a:xfrm>
        </p:spPr>
        <p:txBody>
          <a:bodyPr/>
          <a:lstStyle/>
          <a:p>
            <a:r>
              <a:rPr lang="en-US" dirty="0"/>
              <a:t>Contract No. J66PS02:  Winchester Center Commuter Rail Station Final Design and CPS</a:t>
            </a:r>
          </a:p>
        </p:txBody>
      </p:sp>
      <p:cxnSp>
        <p:nvCxnSpPr>
          <p:cNvPr id="12" name="Straight Arrow Connector 11"/>
          <p:cNvCxnSpPr/>
          <p:nvPr/>
        </p:nvCxnSpPr>
        <p:spPr>
          <a:xfrm flipH="1" flipV="1">
            <a:off x="6558127" y="4007316"/>
            <a:ext cx="12227" cy="489060"/>
          </a:xfrm>
          <a:prstGeom prst="straightConnector1">
            <a:avLst/>
          </a:prstGeom>
          <a:noFill/>
          <a:ln w="28575" cap="flat" cmpd="sng" algn="ctr">
            <a:solidFill>
              <a:sysClr val="window" lastClr="FFFFFF"/>
            </a:solidFill>
            <a:prstDash val="solid"/>
            <a:tailEnd type="stealth" w="lg" len="lg"/>
          </a:ln>
          <a:effectLst/>
        </p:spPr>
      </p:cxnSp>
      <p:cxnSp>
        <p:nvCxnSpPr>
          <p:cNvPr id="20" name="Straight Arrow Connector 19"/>
          <p:cNvCxnSpPr/>
          <p:nvPr/>
        </p:nvCxnSpPr>
        <p:spPr>
          <a:xfrm flipH="1" flipV="1">
            <a:off x="8288618" y="3929727"/>
            <a:ext cx="397984" cy="489060"/>
          </a:xfrm>
          <a:prstGeom prst="straightConnector1">
            <a:avLst/>
          </a:prstGeom>
          <a:noFill/>
          <a:ln w="28575" cap="flat" cmpd="sng" algn="ctr">
            <a:solidFill>
              <a:sysClr val="window" lastClr="FFFFFF"/>
            </a:solidFill>
            <a:prstDash val="solid"/>
            <a:tailEnd type="stealth" w="lg" len="lg"/>
          </a:ln>
          <a:effectLst/>
        </p:spPr>
      </p:cxnSp>
      <p:cxnSp>
        <p:nvCxnSpPr>
          <p:cNvPr id="22" name="Straight Arrow Connector 21"/>
          <p:cNvCxnSpPr/>
          <p:nvPr/>
        </p:nvCxnSpPr>
        <p:spPr>
          <a:xfrm flipV="1">
            <a:off x="4465096" y="3931849"/>
            <a:ext cx="12950" cy="487297"/>
          </a:xfrm>
          <a:prstGeom prst="straightConnector1">
            <a:avLst/>
          </a:prstGeom>
          <a:noFill/>
          <a:ln w="28575" cap="flat" cmpd="sng" algn="ctr">
            <a:solidFill>
              <a:sysClr val="window" lastClr="FFFFFF"/>
            </a:solidFill>
            <a:prstDash val="solid"/>
            <a:tailEnd type="stealth" w="lg" len="lg"/>
          </a:ln>
          <a:effectLst/>
        </p:spPr>
      </p:cxnSp>
      <p:sp>
        <p:nvSpPr>
          <p:cNvPr id="9" name="TextBox 8"/>
          <p:cNvSpPr txBox="1"/>
          <p:nvPr/>
        </p:nvSpPr>
        <p:spPr>
          <a:xfrm>
            <a:off x="462684" y="1447800"/>
            <a:ext cx="8376516" cy="4885953"/>
          </a:xfrm>
          <a:prstGeom prst="rect">
            <a:avLst/>
          </a:prstGeom>
          <a:noFill/>
        </p:spPr>
        <p:txBody>
          <a:bodyPr wrap="square" rtlCol="0">
            <a:spAutoFit/>
          </a:bodyPr>
          <a:lstStyle/>
          <a:p>
            <a:pPr>
              <a:spcAft>
                <a:spcPts val="1200"/>
              </a:spcAft>
            </a:pPr>
            <a:r>
              <a:rPr lang="en-US" dirty="0" smtClean="0"/>
              <a:t>This contract for Final Design, Bid Phase and Construction </a:t>
            </a:r>
            <a:r>
              <a:rPr lang="en-US" dirty="0"/>
              <a:t>Phase Services </a:t>
            </a:r>
            <a:r>
              <a:rPr lang="en-US" dirty="0" smtClean="0"/>
              <a:t>includes:</a:t>
            </a:r>
            <a:endParaRPr lang="en-US" dirty="0" smtClean="0">
              <a:latin typeface="+mj-lt"/>
            </a:endParaRPr>
          </a:p>
          <a:p>
            <a:pPr marL="342900" indent="-342900">
              <a:spcAft>
                <a:spcPts val="900"/>
              </a:spcAft>
              <a:buFont typeface="Arial" panose="020B0604020202020204" pitchFamily="34" charset="0"/>
              <a:buChar char="•"/>
            </a:pPr>
            <a:r>
              <a:rPr lang="en-US" dirty="0" smtClean="0"/>
              <a:t>Complete </a:t>
            </a:r>
            <a:r>
              <a:rPr lang="en-US" dirty="0"/>
              <a:t>design services including architectural, civil, site, track, structural, mechanical, </a:t>
            </a:r>
            <a:r>
              <a:rPr lang="en-US" dirty="0" smtClean="0"/>
              <a:t>electrical, communication and signal design</a:t>
            </a:r>
            <a:endParaRPr lang="en-US" dirty="0"/>
          </a:p>
          <a:p>
            <a:pPr marL="342900" indent="-342900">
              <a:spcAft>
                <a:spcPts val="900"/>
              </a:spcAft>
              <a:buFont typeface="Arial" panose="020B0604020202020204" pitchFamily="34" charset="0"/>
              <a:buChar char="•"/>
            </a:pPr>
            <a:r>
              <a:rPr lang="en-US" dirty="0" smtClean="0">
                <a:latin typeface="+mj-lt"/>
              </a:rPr>
              <a:t>Construction cost and schedule estimates</a:t>
            </a:r>
          </a:p>
          <a:p>
            <a:pPr marL="342900" indent="-342900">
              <a:spcAft>
                <a:spcPts val="900"/>
              </a:spcAft>
              <a:buFont typeface="Arial" panose="020B0604020202020204" pitchFamily="34" charset="0"/>
              <a:buChar char="•"/>
            </a:pPr>
            <a:r>
              <a:rPr lang="en-US" dirty="0" smtClean="0">
                <a:latin typeface="+mj-lt"/>
              </a:rPr>
              <a:t>Environmental permitting</a:t>
            </a:r>
          </a:p>
          <a:p>
            <a:pPr marL="342900" indent="-342900">
              <a:spcAft>
                <a:spcPts val="900"/>
              </a:spcAft>
              <a:buFont typeface="Arial" panose="020B0604020202020204" pitchFamily="34" charset="0"/>
              <a:buChar char="•"/>
            </a:pPr>
            <a:r>
              <a:rPr lang="en-US" dirty="0" smtClean="0"/>
              <a:t>Prepare bid advertising documents, respond to bid questions</a:t>
            </a:r>
            <a:endParaRPr lang="en-US" dirty="0"/>
          </a:p>
          <a:p>
            <a:pPr marL="342900" indent="-342900">
              <a:spcAft>
                <a:spcPts val="900"/>
              </a:spcAft>
              <a:buFont typeface="Arial" panose="020B0604020202020204" pitchFamily="34" charset="0"/>
              <a:buChar char="•"/>
            </a:pPr>
            <a:r>
              <a:rPr lang="en-US" dirty="0" smtClean="0"/>
              <a:t>Review</a:t>
            </a:r>
            <a:r>
              <a:rPr lang="en-US" dirty="0"/>
              <a:t>, </a:t>
            </a:r>
            <a:r>
              <a:rPr lang="en-US" dirty="0" smtClean="0"/>
              <a:t>response </a:t>
            </a:r>
            <a:r>
              <a:rPr lang="en-US" dirty="0"/>
              <a:t>and resolution of </a:t>
            </a:r>
            <a:r>
              <a:rPr lang="en-US" dirty="0" smtClean="0"/>
              <a:t>contractor submittals and RFIs</a:t>
            </a:r>
          </a:p>
          <a:p>
            <a:pPr marL="342900" indent="-342900">
              <a:spcAft>
                <a:spcPts val="900"/>
              </a:spcAft>
              <a:buFont typeface="Arial" panose="020B0604020202020204" pitchFamily="34" charset="0"/>
              <a:buChar char="•"/>
            </a:pPr>
            <a:r>
              <a:rPr lang="en-US" dirty="0" smtClean="0">
                <a:latin typeface="+mj-lt"/>
              </a:rPr>
              <a:t>Attendance </a:t>
            </a:r>
            <a:r>
              <a:rPr lang="en-US" dirty="0" smtClean="0"/>
              <a:t>at weekly project job meetings </a:t>
            </a:r>
            <a:r>
              <a:rPr lang="en-US" dirty="0"/>
              <a:t>and special meetings</a:t>
            </a:r>
            <a:endParaRPr lang="en-US" dirty="0">
              <a:latin typeface="+mj-lt"/>
            </a:endParaRPr>
          </a:p>
          <a:p>
            <a:pPr marL="342900" indent="-342900">
              <a:spcAft>
                <a:spcPts val="900"/>
              </a:spcAft>
              <a:buFont typeface="Arial" panose="020B0604020202020204" pitchFamily="34" charset="0"/>
              <a:buChar char="•"/>
            </a:pPr>
            <a:r>
              <a:rPr lang="en-US" dirty="0" smtClean="0"/>
              <a:t>Periodic site </a:t>
            </a:r>
            <a:r>
              <a:rPr lang="en-US" dirty="0"/>
              <a:t>visits and associated </a:t>
            </a:r>
            <a:r>
              <a:rPr lang="en-US" dirty="0" smtClean="0"/>
              <a:t>reporting</a:t>
            </a:r>
          </a:p>
          <a:p>
            <a:pPr marL="342900" indent="-342900">
              <a:spcAft>
                <a:spcPts val="900"/>
              </a:spcAft>
              <a:buFont typeface="Arial" panose="020B0604020202020204" pitchFamily="34" charset="0"/>
              <a:buChar char="•"/>
            </a:pPr>
            <a:r>
              <a:rPr lang="en-US" dirty="0" smtClean="0"/>
              <a:t>Review of authorized </a:t>
            </a:r>
            <a:r>
              <a:rPr lang="en-US" dirty="0"/>
              <a:t>changes to the plans and </a:t>
            </a:r>
            <a:r>
              <a:rPr lang="en-US" dirty="0" smtClean="0"/>
              <a:t>specifications</a:t>
            </a:r>
          </a:p>
          <a:p>
            <a:pPr marL="342900" indent="-342900">
              <a:spcAft>
                <a:spcPts val="900"/>
              </a:spcAft>
              <a:buFont typeface="Arial" panose="020B0604020202020204" pitchFamily="34" charset="0"/>
              <a:buChar char="•"/>
            </a:pPr>
            <a:r>
              <a:rPr lang="en-US" dirty="0" smtClean="0"/>
              <a:t>Semi-final and final inspections and preparation of punch-lists</a:t>
            </a:r>
          </a:p>
          <a:p>
            <a:pPr marL="342900" indent="-342900">
              <a:spcAft>
                <a:spcPts val="900"/>
              </a:spcAft>
              <a:buFont typeface="Arial" panose="020B0604020202020204" pitchFamily="34" charset="0"/>
              <a:buChar char="•"/>
            </a:pPr>
            <a:r>
              <a:rPr lang="en-US" dirty="0" smtClean="0"/>
              <a:t>Preparation of final </a:t>
            </a:r>
            <a:r>
              <a:rPr lang="en-US" dirty="0"/>
              <a:t>documentation </a:t>
            </a:r>
            <a:r>
              <a:rPr lang="en-US" dirty="0" smtClean="0"/>
              <a:t>for project closeout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of the Fiscal and Management Control Board</a:t>
            </a:r>
          </a:p>
        </p:txBody>
      </p:sp>
      <p:sp>
        <p:nvSpPr>
          <p:cNvPr id="3" name="Text Placeholder 2"/>
          <p:cNvSpPr>
            <a:spLocks noGrp="1"/>
          </p:cNvSpPr>
          <p:nvPr>
            <p:ph type="body" sz="quarter" idx="16"/>
          </p:nvPr>
        </p:nvSpPr>
        <p:spPr>
          <a:xfrm>
            <a:off x="457200" y="381000"/>
            <a:ext cx="7620000" cy="228600"/>
          </a:xfrm>
        </p:spPr>
        <p:txBody>
          <a:bodyPr/>
          <a:lstStyle/>
          <a:p>
            <a:r>
              <a:rPr lang="en-US" dirty="0"/>
              <a:t>Contract No. J66PS02:  Winchester Center Commuter Rail Station Final Design and CPS</a:t>
            </a:r>
          </a:p>
        </p:txBody>
      </p:sp>
      <p:sp>
        <p:nvSpPr>
          <p:cNvPr id="4" name="TextBox 3"/>
          <p:cNvSpPr txBox="1"/>
          <p:nvPr/>
        </p:nvSpPr>
        <p:spPr>
          <a:xfrm>
            <a:off x="533400" y="1524000"/>
            <a:ext cx="8229600" cy="2585323"/>
          </a:xfrm>
          <a:prstGeom prst="rect">
            <a:avLst/>
          </a:prstGeom>
          <a:noFill/>
        </p:spPr>
        <p:txBody>
          <a:bodyPr wrap="square" rtlCol="0">
            <a:spAutoFit/>
          </a:bodyPr>
          <a:lstStyle/>
          <a:p>
            <a:pPr>
              <a:lnSpc>
                <a:spcPct val="150000"/>
              </a:lnSpc>
            </a:pPr>
            <a:r>
              <a:rPr lang="en-US" dirty="0">
                <a:latin typeface="+mj-lt"/>
              </a:rPr>
              <a:t>Staff request that the Fiscal and Management Control Board authorize the MBTA </a:t>
            </a:r>
            <a:r>
              <a:rPr lang="en-US" dirty="0" smtClean="0">
                <a:latin typeface="+mj-lt"/>
              </a:rPr>
              <a:t>General </a:t>
            </a:r>
            <a:r>
              <a:rPr lang="en-US" dirty="0">
                <a:latin typeface="+mj-lt"/>
              </a:rPr>
              <a:t>Manager </a:t>
            </a:r>
            <a:r>
              <a:rPr lang="en-US" dirty="0" smtClean="0">
                <a:latin typeface="+mj-lt"/>
              </a:rPr>
              <a:t>and CEO, or his designee, to execute MBTA Contract No. J66PS02: </a:t>
            </a:r>
            <a:r>
              <a:rPr lang="en-US" dirty="0" smtClean="0"/>
              <a:t>Winchester </a:t>
            </a:r>
            <a:r>
              <a:rPr lang="en-US" dirty="0" smtClean="0"/>
              <a:t>Center Commuter Rail </a:t>
            </a:r>
            <a:r>
              <a:rPr lang="en-US" dirty="0" smtClean="0"/>
              <a:t>Station Rehabilitation Final Design and Construction Phase Services, </a:t>
            </a:r>
            <a:r>
              <a:rPr lang="en-US" dirty="0" smtClean="0">
                <a:latin typeface="+mj-lt"/>
              </a:rPr>
              <a:t>with Jacobs Engineering Group for </a:t>
            </a:r>
            <a:r>
              <a:rPr lang="en-US" dirty="0">
                <a:latin typeface="+mj-lt"/>
              </a:rPr>
              <a:t>an amount not to exceed </a:t>
            </a:r>
            <a:r>
              <a:rPr lang="en-US" dirty="0" smtClean="0"/>
              <a:t>$3,937,875</a:t>
            </a:r>
            <a:r>
              <a:rPr lang="en-US" dirty="0" smtClean="0">
                <a:latin typeface="+mj-lt"/>
              </a:rPr>
              <a:t>.</a:t>
            </a:r>
            <a:endParaRPr lang="en-US" i="1" dirty="0">
              <a:latin typeface="+mj-lt"/>
            </a:endParaRPr>
          </a:p>
        </p:txBody>
      </p:sp>
    </p:spTree>
    <p:extLst>
      <p:ext uri="{BB962C8B-B14F-4D97-AF65-F5344CB8AC3E}">
        <p14:creationId xmlns:p14="http://schemas.microsoft.com/office/powerpoint/2010/main" val="2902586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Presentation3">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C445D1-1674-4DD1-BEBF-36D630AEEA81}">
  <we:reference id="wa104379279" version="2.0.0.0" store="en-US" storeType="OMEX"/>
  <we:alternateReferences>
    <we:reference id="WA104379279" version="2.0.0.0" store="WA10437927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7A021E94FC5D4AAD2009DAC492BB79" ma:contentTypeVersion="2" ma:contentTypeDescription="Create a new document." ma:contentTypeScope="" ma:versionID="08ee94d348ab304a3b79bdd2e6cacc8e">
  <xsd:schema xmlns:xsd="http://www.w3.org/2001/XMLSchema" xmlns:xs="http://www.w3.org/2001/XMLSchema" xmlns:p="http://schemas.microsoft.com/office/2006/metadata/properties" xmlns:ns2="fd838cc0-6891-4f57-b35d-ac88772996e0" targetNamespace="http://schemas.microsoft.com/office/2006/metadata/properties" ma:root="true" ma:fieldsID="bbbce1d2035354de95232db37b330cbf" ns2:_="">
    <xsd:import namespace="fd838cc0-6891-4f57-b35d-ac88772996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38cc0-6891-4f57-b35d-ac8877299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81925-3832-49D0-A395-C897BBEB11DA}"/>
</file>

<file path=customXml/itemProps2.xml><?xml version="1.0" encoding="utf-8"?>
<ds:datastoreItem xmlns:ds="http://schemas.openxmlformats.org/officeDocument/2006/customXml" ds:itemID="{95D3F894-267A-491F-8B24-DA107D69E5E9}"/>
</file>

<file path=customXml/itemProps3.xml><?xml version="1.0" encoding="utf-8"?>
<ds:datastoreItem xmlns:ds="http://schemas.openxmlformats.org/officeDocument/2006/customXml" ds:itemID="{3A579DD7-6026-4117-AC7B-7179201DE0EF}"/>
</file>

<file path=docProps/app.xml><?xml version="1.0" encoding="utf-8"?>
<Properties xmlns="http://schemas.openxmlformats.org/officeDocument/2006/extended-properties" xmlns:vt="http://schemas.openxmlformats.org/officeDocument/2006/docPropsVTypes">
  <Template>Presentation3</Template>
  <TotalTime>7971</TotalTime>
  <Words>712</Words>
  <Application>Microsoft Office PowerPoint</Application>
  <PresentationFormat>On-screen Show (4:3)</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Verdana</vt:lpstr>
      <vt:lpstr>Presentation3</vt:lpstr>
      <vt:lpstr>  MBTA Contract No. J66PS02 Winchester Center Commuter Rail Station Rehabilitation </vt:lpstr>
      <vt:lpstr>OVERVIEW</vt:lpstr>
      <vt:lpstr>Construction Project Overview</vt:lpstr>
      <vt:lpstr>Project Benefits</vt:lpstr>
      <vt:lpstr>Background</vt:lpstr>
      <vt:lpstr>Background</vt:lpstr>
      <vt:lpstr>Scope of Services</vt:lpstr>
      <vt:lpstr>Request of the Fiscal and Management Control Board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YTD Capital spending has been lower than expected due to delays in GLX and Other projects</dc:title>
  <dc:creator>srashin</dc:creator>
  <cp:lastModifiedBy>Larkin, Beth</cp:lastModifiedBy>
  <cp:revision>290</cp:revision>
  <cp:lastPrinted>2018-04-30T17:20:58Z</cp:lastPrinted>
  <dcterms:created xsi:type="dcterms:W3CDTF">2016-05-17T19:48:13Z</dcterms:created>
  <dcterms:modified xsi:type="dcterms:W3CDTF">2018-06-15T14:01:32Z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0x010100467A021E94FC5D4AAD2009DAC492BB79</vt:lpwstr>
  </property>
</Properties>
</file>