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87" r:id="rId2"/>
    <p:sldId id="400" r:id="rId3"/>
    <p:sldId id="394" r:id="rId4"/>
    <p:sldId id="403" r:id="rId5"/>
    <p:sldId id="399" r:id="rId6"/>
    <p:sldId id="404" r:id="rId7"/>
    <p:sldId id="401" r:id="rId8"/>
    <p:sldId id="402" r:id="rId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9410" autoAdjust="0"/>
  </p:normalViewPr>
  <p:slideViewPr>
    <p:cSldViewPr>
      <p:cViewPr varScale="1">
        <p:scale>
          <a:sx n="91" d="100"/>
          <a:sy n="91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29007B-0C97-40A3-B1FE-8FFC2C8BC528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3F17E4D-A902-4502-A980-7B7CE48A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9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5073" tIns="47535" rIns="95073" bIns="475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5073" tIns="47535" rIns="95073" bIns="475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821493-4755-406B-AC69-8566CE3F3305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3" tIns="47535" rIns="95073" bIns="475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5073" tIns="47535" rIns="95073" bIns="4753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5073" tIns="47535" rIns="95073" bIns="475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5073" tIns="47535" rIns="95073" bIns="475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3248FAA-A8DB-4FC8-BD34-0126A01E4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78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8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219200" y="4594225"/>
            <a:ext cx="586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lang="en-US" b="1" u="sng"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9147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DA886702-F60D-4E86-BB8D-26156F386A82}" type="datetime1">
              <a:rPr lang="en-US"/>
              <a:pPr>
                <a:defRPr/>
              </a:pPr>
              <a:t>6/18/2018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3D87-C339-44BF-93D1-4A6A6F319843}" type="datetime1">
              <a:rPr lang="en-US"/>
              <a:pPr>
                <a:defRPr/>
              </a:pPr>
              <a:t>6/18/2018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8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4E2F-447B-4D61-806F-33624F188C0A}" type="datetime1">
              <a:rPr lang="en-US"/>
              <a:pPr>
                <a:defRPr/>
              </a:pPr>
              <a:t>6/18/2018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045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43013"/>
            <a:ext cx="4284663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243013"/>
            <a:ext cx="4284663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B940-0B1C-4290-B0C1-A268B1FED725}" type="datetime1">
              <a:rPr lang="en-US"/>
              <a:pPr>
                <a:defRPr/>
              </a:pPr>
              <a:t>6/18/2018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9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91E0-A340-4306-AE7C-2641141E9864}" type="datetime1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Discussion &amp; Policy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4D07F1-B352-4C49-AF6A-931F25224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3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2C4E5F0-906C-4A5D-9DE5-9D82D003C395}" type="slidenum">
              <a:rPr lang="en-US" altLang="en-US" sz="1000"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CB88B1-008B-473A-A869-664A7AE1A3F5}" type="datetime1">
              <a:rPr lang="en-US"/>
              <a:pPr>
                <a:defRPr/>
              </a:pPr>
              <a:t>6/18/2018</a:t>
            </a:fld>
            <a:endParaRPr lang="en-US" dirty="0"/>
          </a:p>
        </p:txBody>
      </p:sp>
      <p:pic>
        <p:nvPicPr>
          <p:cNvPr id="1032" name="Picture 2" descr="File:MBT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0" r:id="rId3"/>
    <p:sldLayoutId id="2147483701" r:id="rId4"/>
    <p:sldLayoutId id="2147483704" r:id="rId5"/>
    <p:sldLayoutId id="2147483705" r:id="rId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685800" y="3973513"/>
            <a:ext cx="7751763" cy="1208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/>
              <a:t>Green Line Transformation Program:</a:t>
            </a:r>
            <a:br>
              <a:rPr lang="en-US" altLang="en-US" sz="2400" dirty="0"/>
            </a:br>
            <a:r>
              <a:rPr lang="en-US" altLang="en-US" sz="2400" dirty="0"/>
              <a:t>Green Line Train Protection System (GLTPS) Engineering and Project Management Services 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066800" y="5562600"/>
            <a:ext cx="7010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June 18,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838200"/>
            <a:ext cx="7315200" cy="3508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69E"/>
                </a:solidFill>
                <a:latin typeface="Calibri" pitchFamily="34" charset="0"/>
                <a:cs typeface="+mn-cs"/>
              </a:rPr>
              <a:t>Background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87570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extrusionClr>
                <a:schemeClr val="tx1"/>
              </a:extrusionClr>
            </a:sp3d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itchFamily="34" charset="0"/>
              </a:rPr>
              <a:t>As a result of accidents on the Green Line in 2008 and 2009 the NTSB issued a Safety Recommendation to the MBTA to implement a positive train protection control system.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1000" b="0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itchFamily="34" charset="0"/>
              </a:rPr>
              <a:t>The initial conceived solutions envisioned the implementation of a Communication Based Train Control (CBTC) system and all the time and cost associated with systems of this type.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1000" b="0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itchFamily="34" charset="0"/>
              </a:rPr>
              <a:t>In December of 2015 the focus shifted towards evaluation of alternative technologies that improve safety but are less costly, easier to implement without compromising service reliability and passenger capacity.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1000" b="0" dirty="0">
              <a:latin typeface="Arial" pitchFamily="34" charset="0"/>
            </a:endParaRP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</a:rPr>
              <a:t>GLTPS Concept was developed with the primary purpose to: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1200" dirty="0">
                <a:latin typeface="Arial" pitchFamily="34" charset="0"/>
                <a:ea typeface="+mn-ea"/>
              </a:rPr>
              <a:t>Reduce the risk of red signal violations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1200" dirty="0">
                <a:latin typeface="Arial" pitchFamily="34" charset="0"/>
                <a:ea typeface="+mn-ea"/>
              </a:rPr>
              <a:t>Reduce the risk of train-to-train collisions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00" kern="1200" dirty="0">
              <a:latin typeface="Arial" pitchFamily="34" charset="0"/>
              <a:ea typeface="+mn-ea"/>
            </a:endParaRP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</a:rPr>
              <a:t>GLTPS Approach was developed</a:t>
            </a:r>
          </a:p>
          <a:p>
            <a:pPr marL="628650" lvl="1" indent="-17145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›"/>
              <a:defRPr/>
            </a:pPr>
            <a:r>
              <a:rPr lang="en-US" sz="1200" kern="1200" dirty="0">
                <a:latin typeface="Arial" pitchFamily="34" charset="0"/>
                <a:ea typeface="+mn-ea"/>
              </a:rPr>
              <a:t>Overlay system desired – integration of the GLTPS onto legacy trains and wayside signaling equipment.</a:t>
            </a:r>
          </a:p>
          <a:p>
            <a:pPr marL="628650" lvl="1" indent="-17145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›"/>
              <a:defRPr/>
            </a:pPr>
            <a:r>
              <a:rPr lang="en-US" sz="1200" kern="1200" dirty="0">
                <a:latin typeface="Arial" pitchFamily="34" charset="0"/>
                <a:ea typeface="+mn-ea"/>
              </a:rPr>
              <a:t>Modular components –combination of service-proven concepts and innovative application.</a:t>
            </a:r>
          </a:p>
          <a:p>
            <a:pPr marL="628650" lvl="1" indent="-17145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›"/>
              <a:defRPr/>
            </a:pPr>
            <a:r>
              <a:rPr lang="en-US" sz="1200" kern="1200" dirty="0">
                <a:latin typeface="Arial" pitchFamily="34" charset="0"/>
              </a:rPr>
              <a:t>Risk mitigation based procurement – Three step procurement with physical demonstration and evaluation prior to award.</a:t>
            </a:r>
            <a:endParaRPr lang="en-US" sz="1200" kern="1200" dirty="0">
              <a:latin typeface="Arial" pitchFamily="34" charset="0"/>
              <a:ea typeface="+mn-ea"/>
            </a:endParaRP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Arial" pitchFamily="34" charset="0"/>
            </a:endParaRP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itchFamily="34" charset="0"/>
              </a:rPr>
              <a:t>September 2016: Briefing with the NTSB &amp; DPU. </a:t>
            </a: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Arial" pitchFamily="34" charset="0"/>
            </a:endParaRP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itchFamily="34" charset="0"/>
              </a:rPr>
              <a:t>October 2016: System Procurement RFP24-16 Released.</a:t>
            </a: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</a:endParaRP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itchFamily="34" charset="0"/>
              </a:rPr>
              <a:t>January 7, 2017 Last update presentation to the FMCB.  </a:t>
            </a:r>
          </a:p>
          <a:p>
            <a:pPr marL="228600" lvl="1" indent="-22860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latin typeface="Arial" pitchFamily="34" charset="0"/>
              <a:ea typeface="+mn-ea"/>
            </a:endParaRPr>
          </a:p>
          <a:p>
            <a:pPr marL="0" lvl="1" indent="0" eaLnBrk="1" hangingPunct="1">
              <a:spcBef>
                <a:spcPct val="100000"/>
              </a:spcBef>
              <a:buClrTx/>
              <a:buNone/>
              <a:defRPr/>
            </a:pPr>
            <a:endParaRPr lang="en-US" sz="1800" dirty="0">
              <a:latin typeface="Arial" pitchFamily="34" charset="0"/>
            </a:endParaRPr>
          </a:p>
          <a:p>
            <a:pPr marL="0" lvl="1" indent="0" eaLnBrk="1" hangingPunct="1">
              <a:spcBef>
                <a:spcPct val="100000"/>
              </a:spcBef>
              <a:buClrTx/>
              <a:buNone/>
              <a:defRPr/>
            </a:pPr>
            <a:endParaRPr lang="en-US" sz="1800" dirty="0">
              <a:latin typeface="Arial" pitchFamily="34" charset="0"/>
              <a:ea typeface="+mn-ea"/>
            </a:endParaRPr>
          </a:p>
          <a:p>
            <a:pPr marL="628650" lvl="1" indent="-171450" eaLnBrk="1" hangingPunct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›"/>
              <a:defRPr/>
            </a:pPr>
            <a:endParaRPr lang="en-US" sz="1600" kern="1200" dirty="0">
              <a:latin typeface="Arial" pitchFamily="34" charset="0"/>
              <a:ea typeface="+mn-ea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457200" y="381000"/>
            <a:ext cx="58833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269E"/>
                </a:solidFill>
                <a:latin typeface="Arial" panose="020B0604020202020204" pitchFamily="34" charset="0"/>
              </a:rPr>
              <a:t>Green Line Train Protection System - Engineering and Project Management Services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C1C3BE"/>
              </a:clrFrom>
              <a:clrTo>
                <a:srgbClr val="C1C3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880" y="2209800"/>
            <a:ext cx="5760720" cy="1546367"/>
          </a:xfrm>
          <a:prstGeom prst="rect">
            <a:avLst/>
          </a:prstGeom>
        </p:spPr>
      </p:pic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Green Line Train Protection System (GLTPS) Purpose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r>
              <a:rPr lang="en-US" altLang="en-US" dirty="0"/>
              <a:t>Green Line Train Protection System - Engineering and Project Management Services </a:t>
            </a:r>
          </a:p>
          <a:p>
            <a:pPr>
              <a:defRPr/>
            </a:pPr>
            <a:endParaRPr sz="2200" dirty="0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61950" y="1440848"/>
            <a:ext cx="7410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Improve the Safety on the Green Line</a:t>
            </a: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Arial" panose="020B0604020202020204" pitchFamily="34" charset="0"/>
              </a:rPr>
              <a:t>Reduce the risk of red signal violations</a:t>
            </a: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›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›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›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›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Arial" panose="020B0604020202020204" pitchFamily="34" charset="0"/>
              </a:rPr>
              <a:t>Reduce the risk of train-to-train collisions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87415"/>
            <a:ext cx="7406640" cy="1660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 bwMode="auto">
          <a:xfrm>
            <a:off x="438194" y="755941"/>
            <a:ext cx="7751762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GLTP System Procurement Process (RFP No. 24-16)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r>
              <a:rPr lang="en-US" altLang="en-US" dirty="0"/>
              <a:t>Green Line Train Protection System - Engineering and Project Management Services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2" t="6155" r="1912" b="28078"/>
          <a:stretch/>
        </p:blipFill>
        <p:spPr>
          <a:xfrm>
            <a:off x="287865" y="1514475"/>
            <a:ext cx="8568270" cy="420624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5432013" y="2580804"/>
            <a:ext cx="847005" cy="750297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22665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105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0806" y="1222666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105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575" y="4572000"/>
            <a:ext cx="1371826" cy="32297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       We are here </a:t>
            </a:r>
          </a:p>
        </p:txBody>
      </p:sp>
      <p:sp>
        <p:nvSpPr>
          <p:cNvPr id="10" name="Star: 5 Points 35">
            <a:extLst>
              <a:ext uri="{FF2B5EF4-FFF2-40B4-BE49-F238E27FC236}">
                <a16:creationId xmlns:a16="http://schemas.microsoft.com/office/drawing/2014/main" id="{EB2E8244-200D-4B46-83BA-58FE01EA6116}"/>
              </a:ext>
            </a:extLst>
          </p:cNvPr>
          <p:cNvSpPr/>
          <p:nvPr/>
        </p:nvSpPr>
        <p:spPr>
          <a:xfrm>
            <a:off x="6126480" y="4628044"/>
            <a:ext cx="206925" cy="210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410224-6936-438D-BFC4-00ED07021CF4}"/>
              </a:ext>
            </a:extLst>
          </p:cNvPr>
          <p:cNvCxnSpPr>
            <a:cxnSpLocks/>
          </p:cNvCxnSpPr>
          <p:nvPr/>
        </p:nvCxnSpPr>
        <p:spPr>
          <a:xfrm flipH="1" flipV="1">
            <a:off x="5809518" y="3302801"/>
            <a:ext cx="210057" cy="1192999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C609DE48-3996-444A-94C1-A91A5177D88C}"/>
              </a:ext>
            </a:extLst>
          </p:cNvPr>
          <p:cNvSpPr/>
          <p:nvPr/>
        </p:nvSpPr>
        <p:spPr>
          <a:xfrm>
            <a:off x="287865" y="5241818"/>
            <a:ext cx="8744282" cy="75628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’16  ----------- Jun’17 ------ Dec ’17 --------- Mar ’18 -------------------Jun’18 ------------------------------- Sep’18          </a:t>
            </a:r>
          </a:p>
        </p:txBody>
      </p:sp>
    </p:spTree>
    <p:extLst>
      <p:ext uri="{BB962C8B-B14F-4D97-AF65-F5344CB8AC3E}">
        <p14:creationId xmlns:p14="http://schemas.microsoft.com/office/powerpoint/2010/main" val="46632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Progress since January 7, 2017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r>
              <a:rPr lang="en-US" altLang="en-US" dirty="0"/>
              <a:t>Green Line Train Protection System - Engineering and Project Management Services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61963" y="1447800"/>
            <a:ext cx="84534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tabLst>
                <a:tab pos="4117975" algn="l"/>
              </a:tabLst>
            </a:pPr>
            <a:r>
              <a:rPr lang="en-US" altLang="en-US" sz="1500" dirty="0">
                <a:solidFill>
                  <a:srgbClr val="00269E"/>
                </a:solidFill>
                <a:latin typeface="Arial" panose="020B0604020202020204" pitchFamily="34" charset="0"/>
              </a:rPr>
              <a:t>Progress</a:t>
            </a:r>
            <a:r>
              <a:rPr lang="en-US" altLang="en-US" sz="1500" dirty="0">
                <a:latin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tabLst>
                <a:tab pos="4117975" algn="l"/>
              </a:tabLst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Technical Solicitation Phase				Oct 2016 – Jun 2017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tabLst>
                <a:tab pos="4117975" algn="l"/>
              </a:tabLst>
            </a:pPr>
            <a:r>
              <a:rPr lang="en-US" altLang="en-US" sz="1100" dirty="0">
                <a:latin typeface="Arial" panose="020B0604020202020204" pitchFamily="34" charset="0"/>
              </a:rPr>
              <a:t>        </a:t>
            </a:r>
            <a:r>
              <a:rPr lang="en-US" altLang="en-US" sz="1000" dirty="0">
                <a:latin typeface="Arial" panose="020B0604020202020204" pitchFamily="34" charset="0"/>
              </a:rPr>
              <a:t>Multiple Technical Proposals were submitted with two chosen to for Proof of Concept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tabLst>
                <a:tab pos="4117975" algn="l"/>
              </a:tabLst>
            </a:pPr>
            <a:endParaRPr lang="en-US" altLang="en-US" sz="11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Proof of Concept Testing				Aug 2017 - Dec 2017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117975" algn="l"/>
              </a:tabLst>
            </a:pPr>
            <a:r>
              <a:rPr lang="en-US" altLang="en-US" sz="1000" dirty="0">
                <a:latin typeface="Arial" panose="020B0604020202020204" pitchFamily="34" charset="0"/>
              </a:rPr>
              <a:t>        Two technical proposal solutions were tested and evaluated on the Green Line 	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tabLst>
                <a:tab pos="4117975" algn="l"/>
              </a:tabLst>
            </a:pPr>
            <a:r>
              <a:rPr lang="en-US" altLang="en-US" sz="900" dirty="0">
                <a:latin typeface="Arial" panose="020B0604020202020204" pitchFamily="34" charset="0"/>
              </a:rPr>
              <a:t>	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GLTP Engineering and Project Management Team Selected	  	Dec 2017 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Final Technical Proposals and Evaluations				Mar - June 2018  </a:t>
            </a:r>
          </a:p>
          <a:p>
            <a:pPr marL="0" indent="0" eaLnBrk="1" hangingPunct="1">
              <a:spcAft>
                <a:spcPts val="1200"/>
              </a:spcAft>
            </a:pPr>
            <a:endParaRPr lang="en-US" alt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8" y="3993195"/>
            <a:ext cx="1174804" cy="212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2789" y="4605261"/>
            <a:ext cx="2514408" cy="1536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010" y="4012289"/>
            <a:ext cx="1236869" cy="212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8" y="3993195"/>
            <a:ext cx="1313885" cy="2148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4012289"/>
            <a:ext cx="1314173" cy="212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Outlook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Green Line Train Protection System - Engineering and Project Management Services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684" y="1295400"/>
            <a:ext cx="845271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117975" algn="l"/>
              </a:tabLst>
            </a:pPr>
            <a:r>
              <a:rPr lang="en-US" altLang="en-US" sz="1500" dirty="0">
                <a:solidFill>
                  <a:srgbClr val="00269E"/>
                </a:solidFill>
                <a:latin typeface="Arial" panose="020B0604020202020204" pitchFamily="34" charset="0"/>
              </a:rPr>
              <a:t>Next Steps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1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Board Award Engineering and Project Management Team (X20PS01) 	Jun 2018 (Today)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GLTP Contractor Final Selection (RFP 24-16)				Jul 2018 (Ongoing) 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Board Award GLTP Contractor (RFP 24-16)				Aug 2018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NTP to GLTPS System Integration Contractor				Sep 2018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Wayside Installation Contractor RFP				2020 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17975" algn="l"/>
              </a:tabLst>
            </a:pPr>
            <a:r>
              <a:rPr lang="en-US" altLang="en-US" sz="1400" dirty="0">
                <a:latin typeface="Arial" panose="020B0604020202020204" pitchFamily="34" charset="0"/>
              </a:rPr>
              <a:t>System Wide Operational Integration				2023 - 2024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758" y="4445566"/>
            <a:ext cx="2057400" cy="1780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33" y="4428487"/>
            <a:ext cx="1109405" cy="179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3478" y="4450110"/>
            <a:ext cx="1164521" cy="1797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5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31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Engineering Contract Overview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r>
              <a:rPr lang="en-US" altLang="en-US" dirty="0"/>
              <a:t>Green Line Train Protection System - Engineering and Project Management Services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81000" y="1362075"/>
            <a:ext cx="8493125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8600" indent="-2286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+mn-cs"/>
              </a:rPr>
              <a:t>May 7, 2018 Green Line Transformation presentation noted the GLTPS as one of the future transformational projects. </a:t>
            </a:r>
          </a:p>
          <a:p>
            <a:pPr marL="228600" indent="-2286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+mn-cs"/>
              </a:rPr>
              <a:t>Key Elements of Scope: Provide comprehensive engineering and project management support from Contractor selection through design, installation, operational integration and extended warranty: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/>
            </a:pPr>
            <a:r>
              <a:rPr lang="en-US" sz="1200" dirty="0">
                <a:latin typeface="Arial" pitchFamily="34" charset="0"/>
              </a:rPr>
              <a:t>Augment MBTA staff with subject matter expertise in train control, signaling, vehicle performance, commissioning, testing and operational integration.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/>
            </a:pPr>
            <a:r>
              <a:rPr lang="en-US" sz="1200" dirty="0">
                <a:latin typeface="Arial" pitchFamily="34" charset="0"/>
              </a:rPr>
              <a:t>Engineering support during the Design, Qualification, Implementation and Management of the Green Line Train Protection System (GLTPS).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/>
            </a:pPr>
            <a:r>
              <a:rPr lang="en-US" sz="1200" dirty="0">
                <a:latin typeface="Arial" pitchFamily="34" charset="0"/>
              </a:rPr>
              <a:t>Industrialization planning, oversight and commissioning for GLTPS equipment installations on all Green Line Vehicles Type 7, 8 &amp; 9.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/>
            </a:pPr>
            <a:r>
              <a:rPr lang="en-US" sz="1200" dirty="0">
                <a:latin typeface="Arial" pitchFamily="34" charset="0"/>
              </a:rPr>
              <a:t>Industrialization planning, oversight and commissioning for GLTPS equipment installations at every Signal on the Green Line passenger service network (300+ locations).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/>
            </a:pPr>
            <a:r>
              <a:rPr lang="en-US" sz="1200" dirty="0">
                <a:latin typeface="Arial" pitchFamily="34" charset="0"/>
              </a:rPr>
              <a:t>Duration: 6 Years (72 Months from NTP) </a:t>
            </a:r>
          </a:p>
          <a:p>
            <a:pPr marL="228600" indent="-2286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</a:rPr>
              <a:t>Advantages &amp; Opportunities: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/>
            </a:pPr>
            <a:r>
              <a:rPr lang="en-US" sz="1200" dirty="0">
                <a:latin typeface="Arial" pitchFamily="34" charset="0"/>
              </a:rPr>
              <a:t>The selected team has supported the MBTA since GLTPS concept development and can start tomorrow.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/>
            </a:pPr>
            <a:r>
              <a:rPr lang="en-US" sz="1200" dirty="0">
                <a:latin typeface="Arial" pitchFamily="34" charset="0"/>
              </a:rPr>
              <a:t>The team is ready to work holistically with the Green Line Transformation Program to delivery an integrated system to improve safety on the Green Line.</a:t>
            </a:r>
          </a:p>
        </p:txBody>
      </p:sp>
    </p:spTree>
    <p:extLst>
      <p:ext uri="{BB962C8B-B14F-4D97-AF65-F5344CB8AC3E}">
        <p14:creationId xmlns:p14="http://schemas.microsoft.com/office/powerpoint/2010/main" val="290446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/>
              <a:t>Request of the Fiscal Management and Control Board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r>
              <a:rPr lang="en-US" altLang="en-US" dirty="0"/>
              <a:t>Green Line Train Protection System - Engineering and Project Management Services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81000" y="1752600"/>
            <a:ext cx="8534400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8600" lvl="1" indent="-2286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+mn-cs"/>
              </a:rPr>
              <a:t>Staff request that the Fiscal and Management Control Board authorize the General Manager &amp; CEO , or his designee, to award and execute MBTA Contract No. X20PS01 Green Line Train Protection System Engineering and Program Management Services with a team led by LTK Engineering Services (LTK, VHB &amp; VPE) for an amount not to exceed $18,370,472 with a six year period or performance.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7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5620</TotalTime>
  <Words>637</Words>
  <Application>Microsoft Office PowerPoint</Application>
  <PresentationFormat>On-screen Show (4:3)</PresentationFormat>
  <Paragraphs>86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Presentation3</vt:lpstr>
      <vt:lpstr>Green Line Transformation Program: Green Line Train Protection System (GLTPS) Engineering and Project Management Services </vt:lpstr>
      <vt:lpstr>PowerPoint Presentation</vt:lpstr>
      <vt:lpstr>Green Line Train Protection System (GLTPS) Purpose</vt:lpstr>
      <vt:lpstr>GLTP System Procurement Process (RFP No. 24-16) </vt:lpstr>
      <vt:lpstr>Project Progress since January 7, 2017 </vt:lpstr>
      <vt:lpstr>Project Outlook</vt:lpstr>
      <vt:lpstr>Engineering Contract Overview </vt:lpstr>
      <vt:lpstr>Request of the Fiscal Management and Control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Paula Fallon</cp:lastModifiedBy>
  <cp:revision>237</cp:revision>
  <cp:lastPrinted>2016-08-23T20:01:04Z</cp:lastPrinted>
  <dcterms:created xsi:type="dcterms:W3CDTF">2016-05-17T19:48:13Z</dcterms:created>
  <dcterms:modified xsi:type="dcterms:W3CDTF">2018-06-18T14:24:57Z</dcterms:modified>
</cp:coreProperties>
</file>