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5.xml" ContentType="application/vnd.openxmlformats-officedocument.drawingml.chart+xml"/>
  <Override PartName="/ppt/notesSlides/notesSlide17.xml" ContentType="application/vnd.openxmlformats-officedocument.presentationml.notesSlide+xml"/>
  <Override PartName="/ppt/charts/chart6.xml" ContentType="application/vnd.openxmlformats-officedocument.drawingml.chart+xml"/>
  <Override PartName="/ppt/notesSlides/notesSlide18.xml" ContentType="application/vnd.openxmlformats-officedocument.presentationml.notesSlide+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66" r:id="rId5"/>
    <p:sldMasterId id="2147483671" r:id="rId6"/>
    <p:sldMasterId id="2147483676" r:id="rId7"/>
  </p:sldMasterIdLst>
  <p:notesMasterIdLst>
    <p:notesMasterId r:id="rId27"/>
  </p:notesMasterIdLst>
  <p:handoutMasterIdLst>
    <p:handoutMasterId r:id="rId28"/>
  </p:handoutMasterIdLst>
  <p:sldIdLst>
    <p:sldId id="560" r:id="rId8"/>
    <p:sldId id="562" r:id="rId9"/>
    <p:sldId id="746" r:id="rId10"/>
    <p:sldId id="681" r:id="rId11"/>
    <p:sldId id="743" r:id="rId12"/>
    <p:sldId id="682" r:id="rId13"/>
    <p:sldId id="747" r:id="rId14"/>
    <p:sldId id="748" r:id="rId15"/>
    <p:sldId id="674" r:id="rId16"/>
    <p:sldId id="728" r:id="rId17"/>
    <p:sldId id="671" r:id="rId18"/>
    <p:sldId id="723" r:id="rId19"/>
    <p:sldId id="745" r:id="rId20"/>
    <p:sldId id="737" r:id="rId21"/>
    <p:sldId id="740" r:id="rId22"/>
    <p:sldId id="741" r:id="rId23"/>
    <p:sldId id="725" r:id="rId24"/>
    <p:sldId id="726" r:id="rId25"/>
    <p:sldId id="727" r:id="rId2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T" initials="DOT" lastIdx="1" clrIdx="0"/>
  <p:cmAuthor id="1" name="House" initials="H"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83" autoAdjust="0"/>
    <p:restoredTop sz="74300" autoAdjust="0"/>
  </p:normalViewPr>
  <p:slideViewPr>
    <p:cSldViewPr snapToGrid="0" snapToObjects="1">
      <p:cViewPr varScale="1">
        <p:scale>
          <a:sx n="85" d="100"/>
          <a:sy n="85" d="100"/>
        </p:scale>
        <p:origin x="2568" y="184"/>
      </p:cViewPr>
      <p:guideLst>
        <p:guide orient="horz" pos="2160"/>
        <p:guide pos="2880"/>
      </p:guideLst>
    </p:cSldViewPr>
  </p:slideViewPr>
  <p:outlineViewPr>
    <p:cViewPr>
      <p:scale>
        <a:sx n="33" d="100"/>
        <a:sy n="33" d="100"/>
      </p:scale>
      <p:origin x="0" y="2244"/>
    </p:cViewPr>
  </p:outlin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84" d="100"/>
          <a:sy n="84" d="100"/>
        </p:scale>
        <p:origin x="-3768" y="-84"/>
      </p:cViewPr>
      <p:guideLst>
        <p:guide orient="horz" pos="2933"/>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spcBef>
                <a:spcPts val="200"/>
              </a:spcBef>
              <a:spcAft>
                <a:spcPts val="200"/>
              </a:spcAft>
              <a:defRPr/>
            </a:pPr>
            <a:r>
              <a:rPr lang="en-US" sz="1200" dirty="0">
                <a:solidFill>
                  <a:schemeClr val="bg1"/>
                </a:solidFill>
              </a:rPr>
              <a:t>Overall spending by</a:t>
            </a:r>
            <a:r>
              <a:rPr lang="en-US" sz="1200" baseline="0" dirty="0">
                <a:solidFill>
                  <a:schemeClr val="bg1"/>
                </a:solidFill>
              </a:rPr>
              <a:t> priority</a:t>
            </a:r>
            <a:endParaRPr lang="en-US" sz="1200" dirty="0">
              <a:solidFill>
                <a:schemeClr val="bg1"/>
              </a:solidFill>
            </a:endParaRPr>
          </a:p>
        </c:rich>
      </c:tx>
      <c:layout>
        <c:manualLayout>
          <c:xMode val="edge"/>
          <c:yMode val="edge"/>
          <c:x val="0"/>
          <c:y val="5.2492897335329187E-4"/>
        </c:manualLayout>
      </c:layout>
      <c:overlay val="0"/>
      <c:spPr>
        <a:solidFill>
          <a:srgbClr val="005878"/>
        </a:solidFill>
      </c:spPr>
    </c:title>
    <c:autoTitleDeleted val="0"/>
    <c:plotArea>
      <c:layout>
        <c:manualLayout>
          <c:layoutTarget val="inner"/>
          <c:xMode val="edge"/>
          <c:yMode val="edge"/>
          <c:x val="0.11510282196405643"/>
          <c:y val="9.1389835061266092E-2"/>
          <c:w val="0.6328671791724042"/>
          <c:h val="0.34156470057107219"/>
        </c:manualLayout>
      </c:layout>
      <c:doughnutChart>
        <c:varyColors val="1"/>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spcBef>
                <a:spcPts val="200"/>
              </a:spcBef>
              <a:spcAft>
                <a:spcPts val="200"/>
              </a:spcAft>
              <a:defRPr sz="1000">
                <a:solidFill>
                  <a:schemeClr val="bg1"/>
                </a:solidFill>
              </a:defRPr>
            </a:pPr>
            <a:r>
              <a:rPr lang="en-US" sz="1200" b="1" i="0" baseline="0" dirty="0">
                <a:solidFill>
                  <a:schemeClr val="bg1"/>
                </a:solidFill>
                <a:effectLst/>
              </a:rPr>
              <a:t>Overall spending by </a:t>
            </a:r>
          </a:p>
          <a:p>
            <a:pPr algn="l">
              <a:spcBef>
                <a:spcPts val="200"/>
              </a:spcBef>
              <a:spcAft>
                <a:spcPts val="200"/>
              </a:spcAft>
              <a:defRPr sz="1000">
                <a:solidFill>
                  <a:schemeClr val="bg1"/>
                </a:solidFill>
              </a:defRPr>
            </a:pPr>
            <a:r>
              <a:rPr lang="en-US" sz="1200" b="1" i="0" baseline="0" dirty="0">
                <a:solidFill>
                  <a:schemeClr val="bg1"/>
                </a:solidFill>
                <a:effectLst/>
              </a:rPr>
              <a:t>priority breakdown</a:t>
            </a:r>
            <a:endParaRPr lang="en-US" sz="1200" dirty="0">
              <a:solidFill>
                <a:schemeClr val="bg1"/>
              </a:solidFill>
              <a:effectLst/>
            </a:endParaRPr>
          </a:p>
        </c:rich>
      </c:tx>
      <c:layout>
        <c:manualLayout>
          <c:xMode val="edge"/>
          <c:yMode val="edge"/>
          <c:x val="2.1029003798136135E-2"/>
          <c:y val="5.2501513064439015E-4"/>
        </c:manualLayout>
      </c:layout>
      <c:overlay val="0"/>
      <c:spPr>
        <a:solidFill>
          <a:srgbClr val="005878"/>
        </a:solidFill>
      </c:spPr>
    </c:title>
    <c:autoTitleDeleted val="0"/>
    <c:plotArea>
      <c:layout>
        <c:manualLayout>
          <c:layoutTarget val="inner"/>
          <c:xMode val="edge"/>
          <c:yMode val="edge"/>
          <c:x val="0.15030538143343714"/>
          <c:y val="0.18981782131537434"/>
          <c:w val="0.68951989314190698"/>
          <c:h val="0.72297246894663159"/>
        </c:manualLayout>
      </c:layout>
      <c:doughnutChart>
        <c:varyColors val="1"/>
        <c:ser>
          <c:idx val="0"/>
          <c:order val="0"/>
          <c:tx>
            <c:strRef>
              <c:f>Sheet1!$B$1</c:f>
              <c:strCache>
                <c:ptCount val="1"/>
                <c:pt idx="0">
                  <c:v>Priority</c:v>
                </c:pt>
              </c:strCache>
            </c:strRef>
          </c:tx>
          <c:dPt>
            <c:idx val="0"/>
            <c:bubble3D val="0"/>
            <c:spPr>
              <a:solidFill>
                <a:schemeClr val="accent5"/>
              </a:solidFill>
            </c:spPr>
            <c:extLst>
              <c:ext xmlns:c16="http://schemas.microsoft.com/office/drawing/2014/chart" uri="{C3380CC4-5D6E-409C-BE32-E72D297353CC}">
                <c16:uniqueId val="{00000001-35CF-485F-A6C2-2194B975362B}"/>
              </c:ext>
            </c:extLst>
          </c:dPt>
          <c:dPt>
            <c:idx val="1"/>
            <c:bubble3D val="0"/>
            <c:spPr>
              <a:solidFill>
                <a:schemeClr val="accent3"/>
              </a:solidFill>
            </c:spPr>
            <c:extLst>
              <c:ext xmlns:c16="http://schemas.microsoft.com/office/drawing/2014/chart" uri="{C3380CC4-5D6E-409C-BE32-E72D297353CC}">
                <c16:uniqueId val="{00000003-35CF-485F-A6C2-2194B975362B}"/>
              </c:ext>
            </c:extLst>
          </c:dPt>
          <c:dPt>
            <c:idx val="2"/>
            <c:bubble3D val="0"/>
            <c:spPr>
              <a:solidFill>
                <a:schemeClr val="tx1"/>
              </a:solidFill>
            </c:spPr>
            <c:extLst>
              <c:ext xmlns:c16="http://schemas.microsoft.com/office/drawing/2014/chart" uri="{C3380CC4-5D6E-409C-BE32-E72D297353CC}">
                <c16:uniqueId val="{00000005-35CF-485F-A6C2-2194B975362B}"/>
              </c:ext>
            </c:extLst>
          </c:dPt>
          <c:dPt>
            <c:idx val="3"/>
            <c:bubble3D val="0"/>
            <c:spPr>
              <a:solidFill>
                <a:schemeClr val="accent1"/>
              </a:solidFill>
            </c:spPr>
            <c:extLst>
              <c:ext xmlns:c16="http://schemas.microsoft.com/office/drawing/2014/chart" uri="{C3380CC4-5D6E-409C-BE32-E72D297353CC}">
                <c16:uniqueId val="{00000007-35CF-485F-A6C2-2194B975362B}"/>
              </c:ext>
            </c:extLst>
          </c:dPt>
          <c:dPt>
            <c:idx val="4"/>
            <c:bubble3D val="0"/>
            <c:spPr>
              <a:pattFill prst="dkUpDiag">
                <a:fgClr>
                  <a:schemeClr val="accent5"/>
                </a:fgClr>
                <a:bgClr>
                  <a:schemeClr val="bg1"/>
                </a:bgClr>
              </a:pattFill>
            </c:spPr>
            <c:extLst>
              <c:ext xmlns:c16="http://schemas.microsoft.com/office/drawing/2014/chart" uri="{C3380CC4-5D6E-409C-BE32-E72D297353CC}">
                <c16:uniqueId val="{00000009-35CF-485F-A6C2-2194B975362B}"/>
              </c:ext>
            </c:extLst>
          </c:dPt>
          <c:dLbls>
            <c:dLbl>
              <c:idx val="0"/>
              <c:layout>
                <c:manualLayout>
                  <c:x val="0.14571026168467807"/>
                  <c:y val="4.7349020000419878E-2"/>
                </c:manualLayout>
              </c:layout>
              <c:tx>
                <c:rich>
                  <a:bodyPr/>
                  <a:lstStyle/>
                  <a:p>
                    <a:r>
                      <a:rPr lang="en-US" dirty="0">
                        <a:solidFill>
                          <a:schemeClr val="tx1"/>
                        </a:solidFill>
                      </a:rPr>
                      <a:t>49%</a:t>
                    </a:r>
                    <a:endParaRPr lang="en-US" dirty="0"/>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5CF-485F-A6C2-2194B975362B}"/>
                </c:ext>
              </c:extLst>
            </c:dLbl>
            <c:dLbl>
              <c:idx val="1"/>
              <c:layout>
                <c:manualLayout>
                  <c:x val="-0.14694558509702879"/>
                  <c:y val="4.9746422383936367E-2"/>
                </c:manualLayout>
              </c:layout>
              <c:tx>
                <c:rich>
                  <a:bodyPr/>
                  <a:lstStyle/>
                  <a:p>
                    <a:r>
                      <a:rPr lang="en-US" dirty="0">
                        <a:solidFill>
                          <a:schemeClr val="tx1"/>
                        </a:solidFill>
                      </a:rPr>
                      <a:t>29.5%</a:t>
                    </a:r>
                    <a:endParaRPr lang="en-US" dirty="0"/>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5CF-485F-A6C2-2194B975362B}"/>
                </c:ext>
              </c:extLst>
            </c:dLbl>
            <c:dLbl>
              <c:idx val="2"/>
              <c:layout>
                <c:manualLayout>
                  <c:x val="-0.13487323228792306"/>
                  <c:y val="-7.6266717473685575E-2"/>
                </c:manualLayout>
              </c:layout>
              <c:tx>
                <c:rich>
                  <a:bodyPr/>
                  <a:lstStyle/>
                  <a:p>
                    <a:r>
                      <a:rPr lang="en-US" dirty="0"/>
                      <a:t>11%</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5CF-485F-A6C2-2194B975362B}"/>
                </c:ext>
              </c:extLst>
            </c:dLbl>
            <c:dLbl>
              <c:idx val="3"/>
              <c:layout>
                <c:manualLayout>
                  <c:x val="-5.9845275049639303E-2"/>
                  <c:y val="-0.11024821704500135"/>
                </c:manualLayout>
              </c:layout>
              <c:tx>
                <c:rich>
                  <a:bodyPr/>
                  <a:lstStyle/>
                  <a:p>
                    <a:r>
                      <a:rPr lang="en-US" dirty="0">
                        <a:solidFill>
                          <a:schemeClr val="tx1"/>
                        </a:solidFill>
                      </a:rPr>
                      <a:t>5%</a:t>
                    </a:r>
                    <a:endParaRPr lang="en-US" dirty="0"/>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5CF-485F-A6C2-2194B975362B}"/>
                </c:ext>
              </c:extLst>
            </c:dLbl>
            <c:dLbl>
              <c:idx val="4"/>
              <c:layout>
                <c:manualLayout>
                  <c:x val="-4.3465460606383743E-3"/>
                  <c:y val="-4.4975948959640154E-2"/>
                </c:manualLayout>
              </c:layout>
              <c:tx>
                <c:rich>
                  <a:bodyPr/>
                  <a:lstStyle/>
                  <a:p>
                    <a:r>
                      <a:rPr lang="en-US" dirty="0"/>
                      <a:t>6%</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5CF-485F-A6C2-2194B975362B}"/>
                </c:ext>
              </c:extLst>
            </c:dLbl>
            <c:spPr>
              <a:noFill/>
              <a:ln>
                <a:noFill/>
              </a:ln>
              <a:effectLst/>
            </c:spPr>
            <c:txPr>
              <a:bodyPr/>
              <a:lstStyle/>
              <a:p>
                <a:pPr>
                  <a:defRPr sz="1000" b="1">
                    <a:solidFill>
                      <a:schemeClr val="tx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1/ Reliability</c:v>
                </c:pt>
                <c:pt idx="1">
                  <c:v>2 / Modernization</c:v>
                </c:pt>
                <c:pt idx="2">
                  <c:v>3 / Expansion</c:v>
                </c:pt>
                <c:pt idx="3">
                  <c:v>Planning &amp; Enterprise Services</c:v>
                </c:pt>
                <c:pt idx="4">
                  <c:v>Chapter 90</c:v>
                </c:pt>
              </c:strCache>
            </c:strRef>
          </c:cat>
          <c:val>
            <c:numRef>
              <c:f>Sheet1!$B$2:$B$6</c:f>
              <c:numCache>
                <c:formatCode>_("$"* #,##0.0_);_("$"* \(#,##0.0\);_("$"* "-"?_);_(@_)</c:formatCode>
                <c:ptCount val="5"/>
                <c:pt idx="0">
                  <c:v>8404.4031975541911</c:v>
                </c:pt>
                <c:pt idx="1">
                  <c:v>5103.2262295716155</c:v>
                </c:pt>
                <c:pt idx="2">
                  <c:v>1921.455061632</c:v>
                </c:pt>
                <c:pt idx="3">
                  <c:v>842.53520400000002</c:v>
                </c:pt>
                <c:pt idx="4">
                  <c:v>1000</c:v>
                </c:pt>
              </c:numCache>
            </c:numRef>
          </c:val>
          <c:extLst>
            <c:ext xmlns:c16="http://schemas.microsoft.com/office/drawing/2014/chart" uri="{C3380CC4-5D6E-409C-BE32-E72D297353CC}">
              <c16:uniqueId val="{0000000A-35CF-485F-A6C2-2194B975362B}"/>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spcBef>
                <a:spcPts val="200"/>
              </a:spcBef>
              <a:spcAft>
                <a:spcPts val="200"/>
              </a:spcAft>
              <a:defRPr sz="1000">
                <a:solidFill>
                  <a:schemeClr val="bg1"/>
                </a:solidFill>
              </a:defRPr>
            </a:pPr>
            <a:r>
              <a:rPr lang="en-US" sz="1100" b="1" i="0" baseline="0" dirty="0">
                <a:solidFill>
                  <a:schemeClr val="bg1"/>
                </a:solidFill>
                <a:effectLst/>
              </a:rPr>
              <a:t>Overall spending by priority</a:t>
            </a:r>
            <a:endParaRPr lang="en-US" sz="1000" dirty="0">
              <a:solidFill>
                <a:schemeClr val="bg1"/>
              </a:solidFill>
              <a:effectLst/>
            </a:endParaRPr>
          </a:p>
        </c:rich>
      </c:tx>
      <c:layout>
        <c:manualLayout>
          <c:xMode val="edge"/>
          <c:yMode val="edge"/>
          <c:x val="0"/>
          <c:y val="5.2507762332946355E-4"/>
        </c:manualLayout>
      </c:layout>
      <c:overlay val="0"/>
      <c:spPr>
        <a:solidFill>
          <a:srgbClr val="005878"/>
        </a:solidFill>
      </c:spPr>
    </c:title>
    <c:autoTitleDeleted val="0"/>
    <c:plotArea>
      <c:layout>
        <c:manualLayout>
          <c:layoutTarget val="inner"/>
          <c:xMode val="edge"/>
          <c:yMode val="edge"/>
          <c:x val="0.15030538143343714"/>
          <c:y val="0.18981782131537434"/>
          <c:w val="0.68951989314190698"/>
          <c:h val="0.72297246894663159"/>
        </c:manualLayout>
      </c:layout>
      <c:doughnutChart>
        <c:varyColors val="1"/>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spcBef>
                <a:spcPts val="200"/>
              </a:spcBef>
              <a:spcAft>
                <a:spcPts val="200"/>
              </a:spcAft>
              <a:defRPr sz="1100">
                <a:solidFill>
                  <a:schemeClr val="bg1"/>
                </a:solidFill>
              </a:defRPr>
            </a:pPr>
            <a:r>
              <a:rPr lang="en-US" sz="1200" dirty="0">
                <a:solidFill>
                  <a:schemeClr val="bg1"/>
                </a:solidFill>
              </a:rPr>
              <a:t>Overall</a:t>
            </a:r>
            <a:r>
              <a:rPr lang="en-US" sz="1200" baseline="0" dirty="0">
                <a:solidFill>
                  <a:schemeClr val="bg1"/>
                </a:solidFill>
              </a:rPr>
              <a:t> spending by </a:t>
            </a:r>
          </a:p>
          <a:p>
            <a:pPr algn="l">
              <a:spcBef>
                <a:spcPts val="200"/>
              </a:spcBef>
              <a:spcAft>
                <a:spcPts val="200"/>
              </a:spcAft>
              <a:defRPr sz="1100">
                <a:solidFill>
                  <a:schemeClr val="bg1"/>
                </a:solidFill>
              </a:defRPr>
            </a:pPr>
            <a:r>
              <a:rPr lang="en-US" sz="1200" baseline="0" dirty="0">
                <a:solidFill>
                  <a:schemeClr val="bg1"/>
                </a:solidFill>
              </a:rPr>
              <a:t>priorities 1, 2, and 3</a:t>
            </a:r>
            <a:endParaRPr lang="en-US" sz="1200" dirty="0">
              <a:solidFill>
                <a:schemeClr val="bg1"/>
              </a:solidFill>
            </a:endParaRPr>
          </a:p>
        </c:rich>
      </c:tx>
      <c:layout>
        <c:manualLayout>
          <c:xMode val="edge"/>
          <c:yMode val="edge"/>
          <c:x val="3.747648480455882E-2"/>
          <c:y val="9.2592592592592587E-3"/>
        </c:manualLayout>
      </c:layout>
      <c:overlay val="0"/>
      <c:spPr>
        <a:solidFill>
          <a:schemeClr val="accent1"/>
        </a:solidFill>
      </c:spPr>
    </c:title>
    <c:autoTitleDeleted val="0"/>
    <c:plotArea>
      <c:layout/>
      <c:doughnutChart>
        <c:varyColors val="1"/>
        <c:ser>
          <c:idx val="0"/>
          <c:order val="0"/>
          <c:dPt>
            <c:idx val="0"/>
            <c:bubble3D val="0"/>
            <c:spPr>
              <a:solidFill>
                <a:srgbClr val="008000"/>
              </a:solidFill>
            </c:spPr>
            <c:extLst>
              <c:ext xmlns:c16="http://schemas.microsoft.com/office/drawing/2014/chart" uri="{C3380CC4-5D6E-409C-BE32-E72D297353CC}">
                <c16:uniqueId val="{00000001-8ACA-463C-A3A8-AE2775CBDCED}"/>
              </c:ext>
            </c:extLst>
          </c:dPt>
          <c:dPt>
            <c:idx val="1"/>
            <c:bubble3D val="0"/>
            <c:spPr>
              <a:solidFill>
                <a:srgbClr val="00B0F0"/>
              </a:solidFill>
            </c:spPr>
            <c:extLst>
              <c:ext xmlns:c16="http://schemas.microsoft.com/office/drawing/2014/chart" uri="{C3380CC4-5D6E-409C-BE32-E72D297353CC}">
                <c16:uniqueId val="{00000003-8ACA-463C-A3A8-AE2775CBDCED}"/>
              </c:ext>
            </c:extLst>
          </c:dPt>
          <c:dPt>
            <c:idx val="2"/>
            <c:bubble3D val="0"/>
            <c:spPr>
              <a:solidFill>
                <a:schemeClr val="tx1"/>
              </a:solidFill>
            </c:spPr>
            <c:extLst>
              <c:ext xmlns:c16="http://schemas.microsoft.com/office/drawing/2014/chart" uri="{C3380CC4-5D6E-409C-BE32-E72D297353CC}">
                <c16:uniqueId val="{00000005-8ACA-463C-A3A8-AE2775CBDCED}"/>
              </c:ext>
            </c:extLst>
          </c:dPt>
          <c:dLbls>
            <c:dLbl>
              <c:idx val="0"/>
              <c:tx>
                <c:rich>
                  <a:bodyPr/>
                  <a:lstStyle/>
                  <a:p>
                    <a:r>
                      <a:rPr lang="en-US" dirty="0"/>
                      <a:t>55%</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ACA-463C-A3A8-AE2775CBDCED}"/>
                </c:ext>
              </c:extLst>
            </c:dLbl>
            <c:dLbl>
              <c:idx val="1"/>
              <c:tx>
                <c:rich>
                  <a:bodyPr/>
                  <a:lstStyle/>
                  <a:p>
                    <a:r>
                      <a:rPr lang="en-US" dirty="0"/>
                      <a:t>33%</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ACA-463C-A3A8-AE2775CBDCED}"/>
                </c:ext>
              </c:extLst>
            </c:dLbl>
            <c:dLbl>
              <c:idx val="2"/>
              <c:tx>
                <c:rich>
                  <a:bodyPr/>
                  <a:lstStyle/>
                  <a:p>
                    <a:pPr>
                      <a:defRPr b="1">
                        <a:solidFill>
                          <a:schemeClr val="bg1"/>
                        </a:solidFill>
                        <a:latin typeface="Arial" panose="020B0604020202020204" pitchFamily="34" charset="0"/>
                        <a:cs typeface="Arial" panose="020B0604020202020204" pitchFamily="34" charset="0"/>
                      </a:defRPr>
                    </a:pPr>
                    <a:r>
                      <a:rPr lang="en-US" dirty="0"/>
                      <a:t>12%</a:t>
                    </a:r>
                  </a:p>
                </c:rich>
              </c:tx>
              <c:sp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ACA-463C-A3A8-AE2775CBDCED}"/>
                </c:ext>
              </c:extLst>
            </c:dLbl>
            <c:spPr>
              <a:noFill/>
              <a:ln>
                <a:noFill/>
              </a:ln>
              <a:effectLst/>
            </c:spPr>
            <c:txPr>
              <a:bodyPr/>
              <a:lstStyle/>
              <a:p>
                <a:pPr>
                  <a:defRPr b="1">
                    <a:latin typeface="Arial" panose="020B0604020202020204" pitchFamily="34" charset="0"/>
                    <a:cs typeface="Arial" panose="020B0604020202020204" pitchFamily="34" charset="0"/>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'[Chart in Microsoft PowerPoint]Sheet1'!$A$15:$A$17</c:f>
              <c:strCache>
                <c:ptCount val="3"/>
                <c:pt idx="0">
                  <c:v>1/ Reliability</c:v>
                </c:pt>
                <c:pt idx="1">
                  <c:v>2 / Modernization</c:v>
                </c:pt>
                <c:pt idx="2">
                  <c:v>3 / Expansion</c:v>
                </c:pt>
              </c:strCache>
            </c:strRef>
          </c:cat>
          <c:val>
            <c:numRef>
              <c:f>'[Chart in Microsoft PowerPoint]Sheet1'!$B$15:$B$17</c:f>
              <c:numCache>
                <c:formatCode>_("$"* #,##0.0_);_("$"* \(#,##0.0\);_("$"* "-"?_);_(@_)</c:formatCode>
                <c:ptCount val="3"/>
                <c:pt idx="0">
                  <c:v>8374.6558041090666</c:v>
                </c:pt>
                <c:pt idx="1">
                  <c:v>5004.3495589115137</c:v>
                </c:pt>
                <c:pt idx="2">
                  <c:v>2014.8771935385598</c:v>
                </c:pt>
              </c:numCache>
            </c:numRef>
          </c:val>
          <c:extLst>
            <c:ext xmlns:c16="http://schemas.microsoft.com/office/drawing/2014/chart" uri="{C3380CC4-5D6E-409C-BE32-E72D297353CC}">
              <c16:uniqueId val="{00000006-8ACA-463C-A3A8-AE2775CBDCED}"/>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55285448160142"/>
          <c:y val="6.7544797641035613E-4"/>
          <c:w val="0.59736650257598334"/>
          <c:h val="0.91906629726839706"/>
        </c:manualLayout>
      </c:layout>
      <c:barChart>
        <c:barDir val="bar"/>
        <c:grouping val="stacked"/>
        <c:varyColors val="0"/>
        <c:ser>
          <c:idx val="0"/>
          <c:order val="0"/>
          <c:tx>
            <c:strRef>
              <c:f>Sheet1!$B$1</c:f>
              <c:strCache>
                <c:ptCount val="1"/>
                <c:pt idx="0">
                  <c:v>Five-Year Program Size</c:v>
                </c:pt>
              </c:strCache>
            </c:strRef>
          </c:tx>
          <c:spPr>
            <a:solidFill>
              <a:schemeClr val="accent5"/>
            </a:solidFill>
            <a:ln>
              <a:noFill/>
            </a:ln>
          </c:spPr>
          <c:invertIfNegative val="0"/>
          <c:dLbls>
            <c:dLbl>
              <c:idx val="0"/>
              <c:layout>
                <c:manualLayout>
                  <c:x val="3.1989415526631433E-2"/>
                  <c:y val="-4.2379970982346204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9987-4D0B-9C08-71B96C43365E}"/>
                </c:ext>
              </c:extLst>
            </c:dLbl>
            <c:dLbl>
              <c:idx val="3"/>
              <c:layout>
                <c:manualLayout>
                  <c:x val="2.4772320099329552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9987-4D0B-9C08-71B96C43365E}"/>
                </c:ext>
              </c:extLst>
            </c:dLbl>
            <c:dLbl>
              <c:idx val="4"/>
              <c:layout>
                <c:manualLayout>
                  <c:x val="1.7061524051229231E-2"/>
                  <c:y val="-2.0770551829169502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9987-4D0B-9C08-71B96C43365E}"/>
                </c:ext>
              </c:extLst>
            </c:dLbl>
            <c:dLbl>
              <c:idx val="5"/>
              <c:layout>
                <c:manualLayout>
                  <c:x val="4.7292672454666215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9987-4D0B-9C08-71B96C43365E}"/>
                </c:ext>
              </c:extLst>
            </c:dLbl>
            <c:dLbl>
              <c:idx val="6"/>
              <c:layout>
                <c:manualLayout>
                  <c:x val="1.6701006737568028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9987-4D0B-9C08-71B96C43365E}"/>
                </c:ext>
              </c:extLst>
            </c:dLbl>
            <c:dLbl>
              <c:idx val="8"/>
              <c:layout>
                <c:manualLayout>
                  <c:x val="2.4425863523330645E-2"/>
                  <c:y val="-7.7696237235282202E-1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9987-4D0B-9C08-71B96C43365E}"/>
                </c:ext>
              </c:extLst>
            </c:dLbl>
            <c:dLbl>
              <c:idx val="9"/>
              <c:layout>
                <c:manualLayout>
                  <c:x val="3.2059719214942897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9987-4D0B-9C08-71B96C43365E}"/>
                </c:ext>
              </c:extLst>
            </c:dLbl>
            <c:dLbl>
              <c:idx val="10"/>
              <c:layout>
                <c:manualLayout>
                  <c:x val="0.17886900600595973"/>
                  <c:y val="2.057451151939341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9987-4D0B-9C08-71B96C43365E}"/>
                </c:ext>
              </c:extLst>
            </c:dLbl>
            <c:dLbl>
              <c:idx val="11"/>
              <c:layout>
                <c:manualLayout>
                  <c:x val="6.8864206232551323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9987-4D0B-9C08-71B96C43365E}"/>
                </c:ext>
              </c:extLst>
            </c:dLbl>
            <c:dLbl>
              <c:idx val="12"/>
              <c:layout>
                <c:manualLayout>
                  <c:x val="4.0971302259403063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9987-4D0B-9C08-71B96C43365E}"/>
                </c:ext>
              </c:extLst>
            </c:dLbl>
            <c:dLbl>
              <c:idx val="13"/>
              <c:layout>
                <c:manualLayout>
                  <c:x val="4.3732606164474809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9987-4D0B-9C08-71B96C43365E}"/>
                </c:ext>
              </c:extLst>
            </c:dLbl>
            <c:dLbl>
              <c:idx val="14"/>
              <c:layout>
                <c:manualLayout>
                  <c:x val="0.2299382801108166"/>
                  <c:y val="-1.6201678493891966E-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9987-4D0B-9C08-71B96C43365E}"/>
                </c:ext>
              </c:extLst>
            </c:dLbl>
            <c:dLbl>
              <c:idx val="15"/>
              <c:layout>
                <c:manualLayout>
                  <c:x val="0.1024697067031361"/>
                  <c:y val="-2.0770551829169502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C-9987-4D0B-9C08-71B96C43365E}"/>
                </c:ext>
              </c:extLst>
            </c:dLbl>
            <c:dLbl>
              <c:idx val="18"/>
              <c:layout>
                <c:manualLayout>
                  <c:x val="2.4830587796202095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9987-4D0B-9C08-71B96C43365E}"/>
                </c:ext>
              </c:extLst>
            </c:dLbl>
            <c:dLbl>
              <c:idx val="19"/>
              <c:layout>
                <c:manualLayout>
                  <c:x val="2.3307753664425085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E-9987-4D0B-9C08-71B96C43365E}"/>
                </c:ext>
              </c:extLst>
            </c:dLbl>
            <c:dLbl>
              <c:idx val="20"/>
              <c:layout>
                <c:manualLayout>
                  <c:x val="3.0039584913525902E-2"/>
                  <c:y val="2.05761316872428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9987-4D0B-9C08-71B96C43365E}"/>
                </c:ext>
              </c:extLst>
            </c:dLbl>
            <c:dLbl>
              <c:idx val="21"/>
              <c:layout>
                <c:manualLayout>
                  <c:x val="6.3354871758760936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0-9987-4D0B-9C08-71B96C43365E}"/>
                </c:ext>
              </c:extLst>
            </c:dLbl>
            <c:dLbl>
              <c:idx val="22"/>
              <c:layout>
                <c:manualLayout>
                  <c:x val="4.9920118137192979E-2"/>
                  <c:y val="3.7722472320059236E-1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9987-4D0B-9C08-71B96C43365E}"/>
                </c:ext>
              </c:extLst>
            </c:dLbl>
            <c:dLbl>
              <c:idx val="23"/>
              <c:layout>
                <c:manualLayout>
                  <c:x val="3.1732047784460815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2-9987-4D0B-9C08-71B96C43365E}"/>
                </c:ext>
              </c:extLst>
            </c:dLbl>
            <c:dLbl>
              <c:idx val="24"/>
              <c:layout>
                <c:manualLayout>
                  <c:x val="0.11906891370002912"/>
                  <c:y val="-1.6201678493891966E-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3-9987-4D0B-9C08-71B96C43365E}"/>
                </c:ext>
              </c:extLst>
            </c:dLbl>
            <c:dLbl>
              <c:idx val="25"/>
              <c:layout>
                <c:manualLayout>
                  <c:x val="3.5320910465384547E-2"/>
                  <c:y val="-2.0770551829169502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4-9987-4D0B-9C08-71B96C43365E}"/>
                </c:ext>
              </c:extLst>
            </c:dLbl>
            <c:dLbl>
              <c:idx val="26"/>
              <c:layout>
                <c:manualLayout>
                  <c:x val="3.0183004437681293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5-9987-4D0B-9C08-71B96C43365E}"/>
                </c:ext>
              </c:extLst>
            </c:dLbl>
            <c:dLbl>
              <c:idx val="27"/>
              <c:layout>
                <c:manualLayout>
                  <c:x val="5.9132263509922324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6-9987-4D0B-9C08-71B96C43365E}"/>
                </c:ext>
              </c:extLst>
            </c:dLbl>
            <c:dLbl>
              <c:idx val="28"/>
              <c:layout>
                <c:manualLayout>
                  <c:x val="5.1534853250330734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7-9987-4D0B-9C08-71B96C43365E}"/>
                </c:ext>
              </c:extLst>
            </c:dLbl>
            <c:dLbl>
              <c:idx val="29"/>
              <c:layout>
                <c:manualLayout>
                  <c:x val="0.27406593676065127"/>
                  <c:y val="2.05761316872428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8-9987-4D0B-9C08-71B96C43365E}"/>
                </c:ext>
              </c:extLst>
            </c:dLbl>
            <c:dLbl>
              <c:idx val="30"/>
              <c:layout>
                <c:manualLayout>
                  <c:x val="2.7214051558812746E-2"/>
                  <c:y val="-4.11522633744856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9-9987-4D0B-9C08-71B96C43365E}"/>
                </c:ext>
              </c:extLst>
            </c:dLbl>
            <c:dLbl>
              <c:idx val="31"/>
              <c:layout>
                <c:manualLayout>
                  <c:x val="5.233800258560093E-2"/>
                  <c:y val="2.0770551829169502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A-9987-4D0B-9C08-71B96C43365E}"/>
                </c:ext>
              </c:extLst>
            </c:dLbl>
            <c:dLbl>
              <c:idx val="32"/>
              <c:layout>
                <c:manualLayout>
                  <c:x val="3.3176254271230332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B-9987-4D0B-9C08-71B96C43365E}"/>
                </c:ext>
              </c:extLst>
            </c:dLbl>
            <c:numFmt formatCode="&quot;$&quot;#,##0.0" sourceLinked="0"/>
            <c:spPr>
              <a:solidFill>
                <a:schemeClr val="bg1"/>
              </a:solidFill>
            </c:spPr>
            <c:txPr>
              <a:bodyPr/>
              <a:lstStyle/>
              <a:p>
                <a:pPr>
                  <a:defRPr sz="900" b="1">
                    <a:solidFill>
                      <a:schemeClr val="tx1"/>
                    </a:solidFill>
                  </a:defRPr>
                </a:pPr>
                <a:endParaRPr lang="en-US"/>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Sheet1!$A$2:$A$34</c:f>
              <c:strCache>
                <c:ptCount val="33"/>
                <c:pt idx="0">
                  <c:v>Transit / RTA Vehichle Replacement</c:v>
                </c:pt>
                <c:pt idx="1">
                  <c:v>Transit / Technical Assistance</c:v>
                </c:pt>
                <c:pt idx="2">
                  <c:v>Transit / RTA Facility and Vehicle Maintenance</c:v>
                </c:pt>
                <c:pt idx="3">
                  <c:v>Transit / Mobility Assistance Program</c:v>
                </c:pt>
                <c:pt idx="4">
                  <c:v>RMV / Operations Management</c:v>
                </c:pt>
                <c:pt idx="5">
                  <c:v>Rail / Track and Right-of-Way Reliability</c:v>
                </c:pt>
                <c:pt idx="6">
                  <c:v>Rail / Vehicle Reliability</c:v>
                </c:pt>
                <c:pt idx="7">
                  <c:v>Rail / Grade Crossings</c:v>
                </c:pt>
                <c:pt idx="8">
                  <c:v>Rail / Facility Reliability</c:v>
                </c:pt>
                <c:pt idx="9">
                  <c:v>Rail / Bridges</c:v>
                </c:pt>
                <c:pt idx="10">
                  <c:v>MBTA / Track, Signals, and Power</c:v>
                </c:pt>
                <c:pt idx="11">
                  <c:v>MBTA / System Upgrades</c:v>
                </c:pt>
                <c:pt idx="12">
                  <c:v>MBTA / Facilities</c:v>
                </c:pt>
                <c:pt idx="13">
                  <c:v>MBTA / Stations</c:v>
                </c:pt>
                <c:pt idx="14">
                  <c:v>MBTA / Revenue Vehicles</c:v>
                </c:pt>
                <c:pt idx="15">
                  <c:v>MBTA / Bridges and Tunnels</c:v>
                </c:pt>
                <c:pt idx="16">
                  <c:v>Information Technology / Asset Management</c:v>
                </c:pt>
                <c:pt idx="17">
                  <c:v>Information Technology / Cyber/Information Security</c:v>
                </c:pt>
                <c:pt idx="18">
                  <c:v>Information Technology / Digital Infrastructure</c:v>
                </c:pt>
                <c:pt idx="19">
                  <c:v>Information Technology / Desktop Experience</c:v>
                </c:pt>
                <c:pt idx="20">
                  <c:v>OTP / Pre-Apprenticeship</c:v>
                </c:pt>
                <c:pt idx="21">
                  <c:v>Highway / Tunnels</c:v>
                </c:pt>
                <c:pt idx="22">
                  <c:v>Highway / Safety Improvements</c:v>
                </c:pt>
                <c:pt idx="23">
                  <c:v>Highway / Roadway Improvements</c:v>
                </c:pt>
                <c:pt idx="24">
                  <c:v>Highway / Non-Interstate Pavement</c:v>
                </c:pt>
                <c:pt idx="25">
                  <c:v>Highway / Municipal Bridge</c:v>
                </c:pt>
                <c:pt idx="26">
                  <c:v>Highway / Interstate Pavement</c:v>
                </c:pt>
                <c:pt idx="27">
                  <c:v>Highway / Facilities</c:v>
                </c:pt>
                <c:pt idx="28">
                  <c:v>Highway / Equipment</c:v>
                </c:pt>
                <c:pt idx="29">
                  <c:v>Highway / Bridge</c:v>
                </c:pt>
                <c:pt idx="30">
                  <c:v>Highway / All-Electronic Tolling</c:v>
                </c:pt>
                <c:pt idx="31">
                  <c:v>Aeronautics / Airport Capital Improvement</c:v>
                </c:pt>
                <c:pt idx="32">
                  <c:v>Aeronautics / Airport Pavement Management System</c:v>
                </c:pt>
              </c:strCache>
            </c:strRef>
          </c:cat>
          <c:val>
            <c:numRef>
              <c:f>Sheet1!$B$2:$B$34</c:f>
              <c:numCache>
                <c:formatCode>_("$"* #,##0_);_("$"* \(#,##0\);_("$"* "-"??_);_(@_)</c:formatCode>
                <c:ptCount val="33"/>
                <c:pt idx="0">
                  <c:v>92300000</c:v>
                </c:pt>
                <c:pt idx="1">
                  <c:v>10000000</c:v>
                </c:pt>
                <c:pt idx="2">
                  <c:v>17450000</c:v>
                </c:pt>
                <c:pt idx="3">
                  <c:v>50100000</c:v>
                </c:pt>
                <c:pt idx="4">
                  <c:v>1100000</c:v>
                </c:pt>
                <c:pt idx="5">
                  <c:v>138250000</c:v>
                </c:pt>
                <c:pt idx="6">
                  <c:v>4700000</c:v>
                </c:pt>
                <c:pt idx="7">
                  <c:v>36500000</c:v>
                </c:pt>
                <c:pt idx="8">
                  <c:v>16725000</c:v>
                </c:pt>
                <c:pt idx="9">
                  <c:v>56200000</c:v>
                </c:pt>
                <c:pt idx="10">
                  <c:v>950000000</c:v>
                </c:pt>
                <c:pt idx="11">
                  <c:v>235000000</c:v>
                </c:pt>
                <c:pt idx="12">
                  <c:v>355000000</c:v>
                </c:pt>
                <c:pt idx="13">
                  <c:v>400800000</c:v>
                </c:pt>
                <c:pt idx="14">
                  <c:v>1289900000</c:v>
                </c:pt>
                <c:pt idx="15">
                  <c:v>544650000</c:v>
                </c:pt>
                <c:pt idx="16">
                  <c:v>15500000</c:v>
                </c:pt>
                <c:pt idx="17">
                  <c:v>15000000</c:v>
                </c:pt>
                <c:pt idx="18">
                  <c:v>19900000</c:v>
                </c:pt>
                <c:pt idx="19">
                  <c:v>9100000</c:v>
                </c:pt>
                <c:pt idx="20">
                  <c:v>4631843</c:v>
                </c:pt>
                <c:pt idx="21">
                  <c:v>393750000</c:v>
                </c:pt>
                <c:pt idx="22">
                  <c:v>265275000</c:v>
                </c:pt>
                <c:pt idx="23">
                  <c:v>168750000</c:v>
                </c:pt>
                <c:pt idx="24">
                  <c:v>611887500</c:v>
                </c:pt>
                <c:pt idx="25">
                  <c:v>50000000</c:v>
                </c:pt>
                <c:pt idx="26">
                  <c:v>316912500</c:v>
                </c:pt>
                <c:pt idx="27">
                  <c:v>181687500</c:v>
                </c:pt>
                <c:pt idx="28">
                  <c:v>75000000</c:v>
                </c:pt>
                <c:pt idx="29">
                  <c:v>2281725000</c:v>
                </c:pt>
                <c:pt idx="30">
                  <c:v>0</c:v>
                </c:pt>
                <c:pt idx="31">
                  <c:v>146000000</c:v>
                </c:pt>
                <c:pt idx="32">
                  <c:v>123300000</c:v>
                </c:pt>
              </c:numCache>
            </c:numRef>
          </c:val>
          <c:extLst>
            <c:ext xmlns:c16="http://schemas.microsoft.com/office/drawing/2014/chart" uri="{C3380CC4-5D6E-409C-BE32-E72D297353CC}">
              <c16:uniqueId val="{0000001C-9987-4D0B-9C08-71B96C43365E}"/>
            </c:ext>
          </c:extLst>
        </c:ser>
        <c:dLbls>
          <c:showLegendKey val="0"/>
          <c:showVal val="0"/>
          <c:showCatName val="0"/>
          <c:showSerName val="0"/>
          <c:showPercent val="0"/>
          <c:showBubbleSize val="0"/>
        </c:dLbls>
        <c:gapWidth val="40"/>
        <c:overlap val="100"/>
        <c:axId val="35459840"/>
        <c:axId val="35461376"/>
      </c:barChart>
      <c:catAx>
        <c:axId val="35459840"/>
        <c:scaling>
          <c:orientation val="minMax"/>
        </c:scaling>
        <c:delete val="1"/>
        <c:axPos val="l"/>
        <c:numFmt formatCode="General" sourceLinked="1"/>
        <c:majorTickMark val="out"/>
        <c:minorTickMark val="none"/>
        <c:tickLblPos val="nextTo"/>
        <c:crossAx val="35461376"/>
        <c:crosses val="autoZero"/>
        <c:auto val="1"/>
        <c:lblAlgn val="ctr"/>
        <c:lblOffset val="100"/>
        <c:noMultiLvlLbl val="0"/>
      </c:catAx>
      <c:valAx>
        <c:axId val="35461376"/>
        <c:scaling>
          <c:orientation val="minMax"/>
          <c:max val="2000000000"/>
        </c:scaling>
        <c:delete val="1"/>
        <c:axPos val="b"/>
        <c:majorGridlines>
          <c:spPr>
            <a:ln>
              <a:prstDash val="sysDash"/>
            </a:ln>
          </c:spPr>
        </c:majorGridlines>
        <c:numFmt formatCode="&quot;$&quot;#,##0_);[Red]\(&quot;$&quot;#,##0\)" sourceLinked="0"/>
        <c:majorTickMark val="none"/>
        <c:minorTickMark val="none"/>
        <c:tickLblPos val="nextTo"/>
        <c:crossAx val="35459840"/>
        <c:crosses val="autoZero"/>
        <c:crossBetween val="between"/>
        <c:majorUnit val="250000000"/>
        <c:dispUnits>
          <c:builtInUnit val="millions"/>
        </c:dispUnits>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55285448160142"/>
          <c:y val="2.5428153203621944E-2"/>
          <c:w val="0.56469362271306323"/>
          <c:h val="0.74060797646460907"/>
        </c:manualLayout>
      </c:layout>
      <c:barChart>
        <c:barDir val="bar"/>
        <c:grouping val="stacked"/>
        <c:varyColors val="0"/>
        <c:ser>
          <c:idx val="0"/>
          <c:order val="0"/>
          <c:tx>
            <c:strRef>
              <c:f>Sheet1!$B$1</c:f>
              <c:strCache>
                <c:ptCount val="1"/>
                <c:pt idx="0">
                  <c:v>Five-Year Program Size</c:v>
                </c:pt>
              </c:strCache>
            </c:strRef>
          </c:tx>
          <c:spPr>
            <a:solidFill>
              <a:schemeClr val="accent3"/>
            </a:solidFill>
            <a:ln>
              <a:noFill/>
            </a:ln>
          </c:spPr>
          <c:invertIfNegative val="0"/>
          <c:dLbls>
            <c:dLbl>
              <c:idx val="0"/>
              <c:layout>
                <c:manualLayout>
                  <c:x val="2.9132273633653442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D71C-460A-9410-71CA8CA3F050}"/>
                </c:ext>
              </c:extLst>
            </c:dLbl>
            <c:dLbl>
              <c:idx val="2"/>
              <c:layout>
                <c:manualLayout>
                  <c:x val="2.5674681999544882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D71C-460A-9410-71CA8CA3F050}"/>
                </c:ext>
              </c:extLst>
            </c:dLbl>
            <c:dLbl>
              <c:idx val="3"/>
              <c:layout>
                <c:manualLayout>
                  <c:x val="1.9058036313373626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D71C-460A-9410-71CA8CA3F050}"/>
                </c:ext>
              </c:extLst>
            </c:dLbl>
            <c:dLbl>
              <c:idx val="4"/>
              <c:layout>
                <c:manualLayout>
                  <c:x val="1.991866594420727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D71C-460A-9410-71CA8CA3F050}"/>
                </c:ext>
              </c:extLst>
            </c:dLbl>
            <c:dLbl>
              <c:idx val="5"/>
              <c:layout>
                <c:manualLayout>
                  <c:x val="1.8547237835577782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D71C-460A-9410-71CA8CA3F050}"/>
                </c:ext>
              </c:extLst>
            </c:dLbl>
            <c:dLbl>
              <c:idx val="6"/>
              <c:layout>
                <c:manualLayout>
                  <c:x val="2.5272432416501997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D71C-460A-9410-71CA8CA3F050}"/>
                </c:ext>
              </c:extLst>
            </c:dLbl>
            <c:dLbl>
              <c:idx val="7"/>
              <c:layout>
                <c:manualLayout>
                  <c:x val="2.555578440187253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D71C-460A-9410-71CA8CA3F050}"/>
                </c:ext>
              </c:extLst>
            </c:dLbl>
            <c:dLbl>
              <c:idx val="8"/>
              <c:layout>
                <c:manualLayout>
                  <c:x val="2.7283005416308632E-2"/>
                  <c:y val="3.8848118617641101E-1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D71C-460A-9410-71CA8CA3F050}"/>
                </c:ext>
              </c:extLst>
            </c:dLbl>
            <c:dLbl>
              <c:idx val="9"/>
              <c:layout>
                <c:manualLayout>
                  <c:x val="2.9202577321964962E-2"/>
                  <c:y val="-2.1190127669684952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D71C-460A-9410-71CA8CA3F050}"/>
                </c:ext>
              </c:extLst>
            </c:dLbl>
            <c:dLbl>
              <c:idx val="10"/>
              <c:layout>
                <c:manualLayout>
                  <c:x val="5.6011904607906206E-2"/>
                  <c:y val="-2.1191796183674693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D71C-460A-9410-71CA8CA3F050}"/>
                </c:ext>
              </c:extLst>
            </c:dLbl>
            <c:dLbl>
              <c:idx val="11"/>
              <c:layout>
                <c:manualLayout>
                  <c:x val="7.3149919072018357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D71C-460A-9410-71CA8CA3F050}"/>
                </c:ext>
              </c:extLst>
            </c:dLbl>
            <c:dLbl>
              <c:idx val="12"/>
              <c:layout>
                <c:manualLayout>
                  <c:x val="0.25811408612573011"/>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D71C-460A-9410-71CA8CA3F050}"/>
                </c:ext>
              </c:extLst>
            </c:dLbl>
            <c:dLbl>
              <c:idx val="13"/>
              <c:layout>
                <c:manualLayout>
                  <c:x val="0.17801827513444032"/>
                  <c:y val="-6.357038300905486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C-D71C-460A-9410-71CA8CA3F050}"/>
                </c:ext>
              </c:extLst>
            </c:dLbl>
            <c:dLbl>
              <c:idx val="14"/>
              <c:layout>
                <c:manualLayout>
                  <c:x val="2.555578440187253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D71C-460A-9410-71CA8CA3F050}"/>
                </c:ext>
              </c:extLst>
            </c:dLbl>
            <c:dLbl>
              <c:idx val="15"/>
              <c:layout>
                <c:manualLayout>
                  <c:x val="8.8854188238181697E-2"/>
                  <c:y val="2.1190127669684952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E-D71C-460A-9410-71CA8CA3F050}"/>
                </c:ext>
              </c:extLst>
            </c:dLbl>
            <c:dLbl>
              <c:idx val="16"/>
              <c:layout>
                <c:manualLayout>
                  <c:x val="3.6231146378690758E-2"/>
                  <c:y val="2.1190127669684952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D71C-460A-9410-71CA8CA3F050}"/>
                </c:ext>
              </c:extLst>
            </c:dLbl>
            <c:dLbl>
              <c:idx val="17"/>
              <c:layout>
                <c:manualLayout>
                  <c:x val="3.5429234388334854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0-D71C-460A-9410-71CA8CA3F050}"/>
                </c:ext>
              </c:extLst>
            </c:dLbl>
            <c:dLbl>
              <c:idx val="18"/>
              <c:layout>
                <c:manualLayout>
                  <c:x val="3.1973555014548363E-2"/>
                  <c:y val="-1.6685139897389726E-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D71C-460A-9410-71CA8CA3F050}"/>
                </c:ext>
              </c:extLst>
            </c:dLbl>
            <c:dLbl>
              <c:idx val="19"/>
              <c:layout>
                <c:manualLayout>
                  <c:x val="2.3307753664425085E-2"/>
                  <c:y val="4.2378586825380163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2-D71C-460A-9410-71CA8CA3F050}"/>
                </c:ext>
              </c:extLst>
            </c:dLbl>
            <c:dLbl>
              <c:idx val="20"/>
              <c:layout>
                <c:manualLayout>
                  <c:x val="0.27146818735606737"/>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3-D71C-460A-9410-71CA8CA3F050}"/>
                </c:ext>
              </c:extLst>
            </c:dLbl>
            <c:dLbl>
              <c:idx val="21"/>
              <c:layout>
                <c:manualLayout>
                  <c:x val="2.9069169043025068E-2"/>
                  <c:y val="3.8848118617641101E-1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4-D71C-460A-9410-71CA8CA3F050}"/>
                </c:ext>
              </c:extLst>
            </c:dLbl>
            <c:dLbl>
              <c:idx val="23"/>
              <c:layout>
                <c:manualLayout>
                  <c:x val="3.6017648138026499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5-D71C-460A-9410-71CA8CA3F050}"/>
                </c:ext>
              </c:extLst>
            </c:dLbl>
            <c:dLbl>
              <c:idx val="24"/>
              <c:layout>
                <c:manualLayout>
                  <c:x val="2.3354885257069091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6-D71C-460A-9410-71CA8CA3F050}"/>
                </c:ext>
              </c:extLst>
            </c:dLbl>
            <c:dLbl>
              <c:idx val="25"/>
              <c:layout>
                <c:manualLayout>
                  <c:x val="3.3892452004796902E-2"/>
                  <c:y val="-2.1190127669684952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7-D71C-460A-9410-71CA8CA3F050}"/>
                </c:ext>
              </c:extLst>
            </c:dLbl>
            <c:dLbl>
              <c:idx val="26"/>
              <c:layout>
                <c:manualLayout>
                  <c:x val="4.4468713902571233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8-D71C-460A-9410-71CA8CA3F050}"/>
                </c:ext>
              </c:extLst>
            </c:dLbl>
            <c:dLbl>
              <c:idx val="27"/>
              <c:layout>
                <c:manualLayout>
                  <c:x val="2.627524422657675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9-D71C-460A-9410-71CA8CA3F050}"/>
                </c:ext>
              </c:extLst>
            </c:dLbl>
            <c:dLbl>
              <c:idx val="28"/>
              <c:layout>
                <c:manualLayout>
                  <c:x val="9.7249123537978557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A-D71C-460A-9410-71CA8CA3F050}"/>
                </c:ext>
              </c:extLst>
            </c:dLbl>
            <c:dLbl>
              <c:idx val="29"/>
              <c:layout>
                <c:manualLayout>
                  <c:x val="0.30549449758340913"/>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B-D71C-460A-9410-71CA8CA3F050}"/>
                </c:ext>
              </c:extLst>
            </c:dLbl>
            <c:dLbl>
              <c:idx val="30"/>
              <c:layout>
                <c:manualLayout>
                  <c:x val="2.7214051558812746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C-D71C-460A-9410-71CA8CA3F050}"/>
                </c:ext>
              </c:extLst>
            </c:dLbl>
            <c:dLbl>
              <c:idx val="31"/>
              <c:layout>
                <c:manualLayout>
                  <c:x val="4.6623718799644949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D-D71C-460A-9410-71CA8CA3F050}"/>
                </c:ext>
              </c:extLst>
            </c:dLbl>
            <c:dLbl>
              <c:idx val="32"/>
              <c:layout>
                <c:manualLayout>
                  <c:x val="4.6033392789631283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E-D71C-460A-9410-71CA8CA3F050}"/>
                </c:ext>
              </c:extLst>
            </c:dLbl>
            <c:numFmt formatCode="&quot;$&quot;#,##0.0" sourceLinked="0"/>
            <c:spPr>
              <a:solidFill>
                <a:schemeClr val="bg1"/>
              </a:solidFill>
            </c:spPr>
            <c:txPr>
              <a:bodyPr/>
              <a:lstStyle/>
              <a:p>
                <a:pPr>
                  <a:defRPr sz="900" b="1">
                    <a:solidFill>
                      <a:schemeClr val="tx1"/>
                    </a:solidFill>
                  </a:defRPr>
                </a:pPr>
                <a:endParaRPr lang="en-US"/>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Sheet1!$A$2:$A$27</c:f>
              <c:strCache>
                <c:ptCount val="26"/>
                <c:pt idx="0">
                  <c:v>Transit / RTA Replacement Facilities</c:v>
                </c:pt>
                <c:pt idx="1">
                  <c:v>Transit / RTA Fleet Upgrades</c:v>
                </c:pt>
                <c:pt idx="2">
                  <c:v>Transit / RTA Facility and System Modernization</c:v>
                </c:pt>
                <c:pt idx="3">
                  <c:v>Registry / Alternative Service Channels/Kiosks</c:v>
                </c:pt>
                <c:pt idx="4">
                  <c:v>Registry / Customer Service Modernization</c:v>
                </c:pt>
                <c:pt idx="5">
                  <c:v>Registry / ATLAS</c:v>
                </c:pt>
                <c:pt idx="6">
                  <c:v>Rail / Track and Right-of-Way Modernization</c:v>
                </c:pt>
                <c:pt idx="7">
                  <c:v>Rail / Industrial Rail Access Program</c:v>
                </c:pt>
                <c:pt idx="8">
                  <c:v>Rail / Facility Modernization</c:v>
                </c:pt>
                <c:pt idx="9">
                  <c:v>MBTA / Process Improvements and Innovation</c:v>
                </c:pt>
                <c:pt idx="10">
                  <c:v>MBTA / Customer Experience and Technology</c:v>
                </c:pt>
                <c:pt idx="11">
                  <c:v>MBTA / AFC 2.0</c:v>
                </c:pt>
                <c:pt idx="12">
                  <c:v>MBTA / Red Line/Orange Line Improvements</c:v>
                </c:pt>
                <c:pt idx="13">
                  <c:v>MBTA / Commuter Rail Safety and Resiliency </c:v>
                </c:pt>
                <c:pt idx="14">
                  <c:v>MBTA / Risk Management and Mitigation</c:v>
                </c:pt>
                <c:pt idx="15">
                  <c:v>MBTA / Accessibility</c:v>
                </c:pt>
                <c:pt idx="16">
                  <c:v>Information Technology / Workforce Productivity</c:v>
                </c:pt>
                <c:pt idx="17">
                  <c:v>Information Technology / Enterprise/BRP/Automation</c:v>
                </c:pt>
                <c:pt idx="18">
                  <c:v>Information Technology / Customer Digital Experience</c:v>
                </c:pt>
                <c:pt idx="19">
                  <c:v>Highway / Allston Multi-Modal</c:v>
                </c:pt>
                <c:pt idx="20">
                  <c:v>Highway / Roadway Reconstruction</c:v>
                </c:pt>
                <c:pt idx="21">
                  <c:v>Highway / Intersection Improvements</c:v>
                </c:pt>
                <c:pt idx="22">
                  <c:v>Highway / Intelligent Transportation Systems</c:v>
                </c:pt>
                <c:pt idx="23">
                  <c:v>Highway / Complete Streets</c:v>
                </c:pt>
                <c:pt idx="24">
                  <c:v>Highway / ADA Retrofits</c:v>
                </c:pt>
                <c:pt idx="25">
                  <c:v>Aeronautics / Airport Administration Buildings</c:v>
                </c:pt>
              </c:strCache>
            </c:strRef>
          </c:cat>
          <c:val>
            <c:numRef>
              <c:f>Sheet1!$B$2:$B$27</c:f>
              <c:numCache>
                <c:formatCode>_("$"* #,##0_);_("$"* \(#,##0\);_("$"* "-"??_);_(@_)</c:formatCode>
                <c:ptCount val="26"/>
                <c:pt idx="0">
                  <c:v>16400000</c:v>
                </c:pt>
                <c:pt idx="1">
                  <c:v>0</c:v>
                </c:pt>
                <c:pt idx="2">
                  <c:v>26300000</c:v>
                </c:pt>
                <c:pt idx="3">
                  <c:v>2250000</c:v>
                </c:pt>
                <c:pt idx="4">
                  <c:v>3775000</c:v>
                </c:pt>
                <c:pt idx="5">
                  <c:v>61500000</c:v>
                </c:pt>
                <c:pt idx="6">
                  <c:v>31112377</c:v>
                </c:pt>
                <c:pt idx="7">
                  <c:v>15000000</c:v>
                </c:pt>
                <c:pt idx="8">
                  <c:v>13250000</c:v>
                </c:pt>
                <c:pt idx="9">
                  <c:v>25000000</c:v>
                </c:pt>
                <c:pt idx="10">
                  <c:v>104000000</c:v>
                </c:pt>
                <c:pt idx="11">
                  <c:v>160000000</c:v>
                </c:pt>
                <c:pt idx="12">
                  <c:v>1565700000</c:v>
                </c:pt>
                <c:pt idx="13">
                  <c:v>637500000</c:v>
                </c:pt>
                <c:pt idx="14">
                  <c:v>177100000</c:v>
                </c:pt>
                <c:pt idx="15">
                  <c:v>265000000</c:v>
                </c:pt>
                <c:pt idx="16">
                  <c:v>14210000</c:v>
                </c:pt>
                <c:pt idx="17">
                  <c:v>19490000</c:v>
                </c:pt>
                <c:pt idx="18">
                  <c:v>10000000</c:v>
                </c:pt>
                <c:pt idx="19">
                  <c:v>16000000</c:v>
                </c:pt>
                <c:pt idx="20">
                  <c:v>1418625000</c:v>
                </c:pt>
                <c:pt idx="21">
                  <c:v>180787500</c:v>
                </c:pt>
                <c:pt idx="22">
                  <c:v>81562500</c:v>
                </c:pt>
                <c:pt idx="23">
                  <c:v>50000000</c:v>
                </c:pt>
                <c:pt idx="24">
                  <c:v>21825000</c:v>
                </c:pt>
                <c:pt idx="25">
                  <c:v>25000000</c:v>
                </c:pt>
              </c:numCache>
            </c:numRef>
          </c:val>
          <c:extLst>
            <c:ext xmlns:c16="http://schemas.microsoft.com/office/drawing/2014/chart" uri="{C3380CC4-5D6E-409C-BE32-E72D297353CC}">
              <c16:uniqueId val="{0000001F-D71C-460A-9410-71CA8CA3F050}"/>
            </c:ext>
          </c:extLst>
        </c:ser>
        <c:dLbls>
          <c:showLegendKey val="0"/>
          <c:showVal val="0"/>
          <c:showCatName val="0"/>
          <c:showSerName val="0"/>
          <c:showPercent val="0"/>
          <c:showBubbleSize val="0"/>
        </c:dLbls>
        <c:gapWidth val="40"/>
        <c:overlap val="100"/>
        <c:axId val="36508800"/>
        <c:axId val="36510336"/>
      </c:barChart>
      <c:catAx>
        <c:axId val="36508800"/>
        <c:scaling>
          <c:orientation val="minMax"/>
        </c:scaling>
        <c:delete val="1"/>
        <c:axPos val="l"/>
        <c:numFmt formatCode="General" sourceLinked="1"/>
        <c:majorTickMark val="out"/>
        <c:minorTickMark val="none"/>
        <c:tickLblPos val="nextTo"/>
        <c:crossAx val="36510336"/>
        <c:crosses val="autoZero"/>
        <c:auto val="1"/>
        <c:lblAlgn val="ctr"/>
        <c:lblOffset val="100"/>
        <c:noMultiLvlLbl val="0"/>
      </c:catAx>
      <c:valAx>
        <c:axId val="36510336"/>
        <c:scaling>
          <c:orientation val="minMax"/>
          <c:max val="1250000000"/>
        </c:scaling>
        <c:delete val="0"/>
        <c:axPos val="b"/>
        <c:majorGridlines>
          <c:spPr>
            <a:ln>
              <a:prstDash val="sysDash"/>
            </a:ln>
          </c:spPr>
        </c:majorGridlines>
        <c:numFmt formatCode="&quot;$&quot;#,##0_);[Red]\(&quot;$&quot;#,##0\)" sourceLinked="0"/>
        <c:majorTickMark val="none"/>
        <c:minorTickMark val="none"/>
        <c:tickLblPos val="nextTo"/>
        <c:txPr>
          <a:bodyPr/>
          <a:lstStyle/>
          <a:p>
            <a:pPr>
              <a:defRPr sz="900" b="1"/>
            </a:pPr>
            <a:endParaRPr lang="en-US"/>
          </a:p>
        </c:txPr>
        <c:crossAx val="36508800"/>
        <c:crosses val="autoZero"/>
        <c:crossBetween val="between"/>
        <c:majorUnit val="250000000"/>
        <c:dispUnits>
          <c:builtInUnit val="millions"/>
        </c:dispUnits>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55285448160142"/>
          <c:y val="2.5428153203621944E-2"/>
          <c:w val="0.57040790649901918"/>
          <c:h val="0.20661675918854824"/>
        </c:manualLayout>
      </c:layout>
      <c:barChart>
        <c:barDir val="bar"/>
        <c:grouping val="stacked"/>
        <c:varyColors val="0"/>
        <c:ser>
          <c:idx val="0"/>
          <c:order val="0"/>
          <c:tx>
            <c:strRef>
              <c:f>Sheet1!$B$1</c:f>
              <c:strCache>
                <c:ptCount val="1"/>
                <c:pt idx="0">
                  <c:v>Five-Year Program Size</c:v>
                </c:pt>
              </c:strCache>
            </c:strRef>
          </c:tx>
          <c:spPr>
            <a:solidFill>
              <a:schemeClr val="tx1">
                <a:lumMod val="90000"/>
                <a:lumOff val="10000"/>
              </a:schemeClr>
            </a:solidFill>
            <a:ln>
              <a:noFill/>
            </a:ln>
          </c:spPr>
          <c:invertIfNegative val="0"/>
          <c:dLbls>
            <c:dLbl>
              <c:idx val="0"/>
              <c:layout>
                <c:manualLayout>
                  <c:x val="2.9132161147752144E-2"/>
                  <c:y val="-4.2380255339369904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260F-48B2-AA86-25A64CB4DCFF}"/>
                </c:ext>
              </c:extLst>
            </c:dLbl>
            <c:dLbl>
              <c:idx val="1"/>
              <c:layout>
                <c:manualLayout>
                  <c:x val="2.578503066871856E-2"/>
                  <c:y val="-2.1190127669684952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260F-48B2-AA86-25A64CB4DCFF}"/>
                </c:ext>
              </c:extLst>
            </c:dLbl>
            <c:dLbl>
              <c:idx val="2"/>
              <c:layout>
                <c:manualLayout>
                  <c:x val="5.4246100929324824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260F-48B2-AA86-25A64CB4DCFF}"/>
                </c:ext>
              </c:extLst>
            </c:dLbl>
            <c:dLbl>
              <c:idx val="3"/>
              <c:layout>
                <c:manualLayout>
                  <c:x val="4.3343742403686478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260F-48B2-AA86-25A64CB4DCFF}"/>
                </c:ext>
              </c:extLst>
            </c:dLbl>
            <c:dLbl>
              <c:idx val="4"/>
              <c:layout>
                <c:manualLayout>
                  <c:x val="0.28991857483062716"/>
                  <c:y val="-4.2380255339369809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260F-48B2-AA86-25A64CB4DCFF}"/>
                </c:ext>
              </c:extLst>
            </c:dLbl>
            <c:dLbl>
              <c:idx val="5"/>
              <c:layout>
                <c:manualLayout>
                  <c:x val="7.5690075695137554E-2"/>
                  <c:y val="-2.1190127669684952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260F-48B2-AA86-25A64CB4DCFF}"/>
                </c:ext>
              </c:extLst>
            </c:dLbl>
            <c:dLbl>
              <c:idx val="6"/>
              <c:layout>
                <c:manualLayout>
                  <c:x val="2.5272432416501997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260F-48B2-AA86-25A64CB4DCFF}"/>
                </c:ext>
              </c:extLst>
            </c:dLbl>
            <c:dLbl>
              <c:idx val="7"/>
              <c:layout>
                <c:manualLayout>
                  <c:x val="2.555578440187253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260F-48B2-AA86-25A64CB4DCFF}"/>
                </c:ext>
              </c:extLst>
            </c:dLbl>
            <c:dLbl>
              <c:idx val="8"/>
              <c:layout>
                <c:manualLayout>
                  <c:x val="2.7283005416308632E-2"/>
                  <c:y val="3.8848118617641101E-1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260F-48B2-AA86-25A64CB4DCFF}"/>
                </c:ext>
              </c:extLst>
            </c:dLbl>
            <c:dLbl>
              <c:idx val="9"/>
              <c:layout>
                <c:manualLayout>
                  <c:x val="0.16491681723841939"/>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260F-48B2-AA86-25A64CB4DCFF}"/>
                </c:ext>
              </c:extLst>
            </c:dLbl>
            <c:dLbl>
              <c:idx val="10"/>
              <c:layout>
                <c:manualLayout>
                  <c:x val="0.15172615802266884"/>
                  <c:y val="-1.6685139897389726E-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260F-48B2-AA86-25A64CB4DCFF}"/>
                </c:ext>
              </c:extLst>
            </c:dLbl>
            <c:dLbl>
              <c:idx val="11"/>
              <c:layout>
                <c:manualLayout>
                  <c:x val="7.3149919072018357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260F-48B2-AA86-25A64CB4DCFF}"/>
                </c:ext>
              </c:extLst>
            </c:dLbl>
            <c:dLbl>
              <c:idx val="12"/>
              <c:layout>
                <c:manualLayout>
                  <c:x val="2.5257021848024124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C-260F-48B2-AA86-25A64CB4DCFF}"/>
                </c:ext>
              </c:extLst>
            </c:dLbl>
            <c:dLbl>
              <c:idx val="13"/>
              <c:layout>
                <c:manualLayout>
                  <c:x val="2.9446896699584967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260F-48B2-AA86-25A64CB4DCFF}"/>
                </c:ext>
              </c:extLst>
            </c:dLbl>
            <c:dLbl>
              <c:idx val="14"/>
              <c:layout>
                <c:manualLayout>
                  <c:x val="2.555578440187253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E-260F-48B2-AA86-25A64CB4DCFF}"/>
                </c:ext>
              </c:extLst>
            </c:dLbl>
            <c:dLbl>
              <c:idx val="15"/>
              <c:layout>
                <c:manualLayout>
                  <c:x val="0.30885411399748697"/>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260F-48B2-AA86-25A64CB4DCFF}"/>
                </c:ext>
              </c:extLst>
            </c:dLbl>
            <c:dLbl>
              <c:idx val="16"/>
              <c:layout>
                <c:manualLayout>
                  <c:x val="6.1945423415492661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0-260F-48B2-AA86-25A64CB4DCFF}"/>
                </c:ext>
              </c:extLst>
            </c:dLbl>
            <c:dLbl>
              <c:idx val="17"/>
              <c:layout>
                <c:manualLayout>
                  <c:x val="4.2572089120779824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260F-48B2-AA86-25A64CB4DCFF}"/>
                </c:ext>
              </c:extLst>
            </c:dLbl>
            <c:dLbl>
              <c:idx val="18"/>
              <c:layout>
                <c:manualLayout>
                  <c:x val="3.4830696907526354E-2"/>
                  <c:y val="-1.6685139897389726E-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2-260F-48B2-AA86-25A64CB4DCFF}"/>
                </c:ext>
              </c:extLst>
            </c:dLbl>
            <c:dLbl>
              <c:idx val="19"/>
              <c:layout>
                <c:manualLayout>
                  <c:x val="2.7593466503892067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3-260F-48B2-AA86-25A64CB4DCFF}"/>
                </c:ext>
              </c:extLst>
            </c:dLbl>
            <c:dLbl>
              <c:idx val="20"/>
              <c:layout>
                <c:manualLayout>
                  <c:x val="2.5753984559960218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4-260F-48B2-AA86-25A64CB4DCFF}"/>
                </c:ext>
              </c:extLst>
            </c:dLbl>
            <c:dLbl>
              <c:idx val="21"/>
              <c:layout>
                <c:manualLayout>
                  <c:x val="2.9069169043025068E-2"/>
                  <c:y val="3.8848118617641101E-1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5-260F-48B2-AA86-25A64CB4DCFF}"/>
                </c:ext>
              </c:extLst>
            </c:dLbl>
            <c:dLbl>
              <c:idx val="23"/>
              <c:layout>
                <c:manualLayout>
                  <c:x val="0.10030345321593255"/>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6-260F-48B2-AA86-25A64CB4DCFF}"/>
                </c:ext>
              </c:extLst>
            </c:dLbl>
            <c:dLbl>
              <c:idx val="24"/>
              <c:layout>
                <c:manualLayout>
                  <c:x val="2.3354885257069091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7-260F-48B2-AA86-25A64CB4DCFF}"/>
                </c:ext>
              </c:extLst>
            </c:dLbl>
            <c:dLbl>
              <c:idx val="25"/>
              <c:layout>
                <c:manualLayout>
                  <c:x val="6.1035299988087793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8-260F-48B2-AA86-25A64CB4DCFF}"/>
                </c:ext>
              </c:extLst>
            </c:dLbl>
            <c:dLbl>
              <c:idx val="26"/>
              <c:layout>
                <c:manualLayout>
                  <c:x val="4.4468713902571233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9-260F-48B2-AA86-25A64CB4DCFF}"/>
                </c:ext>
              </c:extLst>
            </c:dLbl>
            <c:dLbl>
              <c:idx val="27"/>
              <c:layout>
                <c:manualLayout>
                  <c:x val="2.627524422657675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A-260F-48B2-AA86-25A64CB4DCFF}"/>
                </c:ext>
              </c:extLst>
            </c:dLbl>
            <c:dLbl>
              <c:idx val="28"/>
              <c:layout>
                <c:manualLayout>
                  <c:x val="9.7249123537978557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B-260F-48B2-AA86-25A64CB4DCFF}"/>
                </c:ext>
              </c:extLst>
            </c:dLbl>
            <c:dLbl>
              <c:idx val="29"/>
              <c:layout>
                <c:manualLayout>
                  <c:x val="0.30549449758340913"/>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C-260F-48B2-AA86-25A64CB4DCFF}"/>
                </c:ext>
              </c:extLst>
            </c:dLbl>
            <c:dLbl>
              <c:idx val="30"/>
              <c:layout>
                <c:manualLayout>
                  <c:x val="2.7214051558812746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D-260F-48B2-AA86-25A64CB4DCFF}"/>
                </c:ext>
              </c:extLst>
            </c:dLbl>
            <c:dLbl>
              <c:idx val="31"/>
              <c:layout>
                <c:manualLayout>
                  <c:x val="4.6623718799644949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E-260F-48B2-AA86-25A64CB4DCFF}"/>
                </c:ext>
              </c:extLst>
            </c:dLbl>
            <c:dLbl>
              <c:idx val="32"/>
              <c:layout>
                <c:manualLayout>
                  <c:x val="4.6033392789631283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F-260F-48B2-AA86-25A64CB4DCFF}"/>
                </c:ext>
              </c:extLst>
            </c:dLbl>
            <c:numFmt formatCode="&quot;$&quot;#,##0.0" sourceLinked="0"/>
            <c:spPr>
              <a:solidFill>
                <a:schemeClr val="bg1"/>
              </a:solidFill>
            </c:spPr>
            <c:txPr>
              <a:bodyPr/>
              <a:lstStyle/>
              <a:p>
                <a:pPr>
                  <a:defRPr sz="900" b="1">
                    <a:solidFill>
                      <a:schemeClr val="tx1"/>
                    </a:solidFill>
                  </a:defRPr>
                </a:pPr>
                <a:endParaRPr lang="en-US"/>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Sheet1!$A$2:$A$9</c:f>
              <c:strCache>
                <c:ptCount val="8"/>
                <c:pt idx="0">
                  <c:v>Rail / Vehicle Expansion</c:v>
                </c:pt>
                <c:pt idx="1">
                  <c:v>Rail / Track and Right-of-Way Expansion</c:v>
                </c:pt>
                <c:pt idx="2">
                  <c:v>Rail / South Coast Rail</c:v>
                </c:pt>
                <c:pt idx="3">
                  <c:v>MBTA / Expansion Projects</c:v>
                </c:pt>
                <c:pt idx="4">
                  <c:v>MBTA / Green Line Extension</c:v>
                </c:pt>
                <c:pt idx="5">
                  <c:v>Highway / Capacity</c:v>
                </c:pt>
                <c:pt idx="6">
                  <c:v>Highway / Bicycle and Pedestrian</c:v>
                </c:pt>
                <c:pt idx="7">
                  <c:v>OTP / Bicycle and Pedestrian Modal Implementation</c:v>
                </c:pt>
              </c:strCache>
            </c:strRef>
          </c:cat>
          <c:val>
            <c:numRef>
              <c:f>Sheet1!$B$2:$B$9</c:f>
              <c:numCache>
                <c:formatCode>_("$"* #,##0_);_("$"* \(#,##0\);_("$"* "-"??_);_(@_)</c:formatCode>
                <c:ptCount val="8"/>
                <c:pt idx="0">
                  <c:v>31000000</c:v>
                </c:pt>
                <c:pt idx="1">
                  <c:v>0</c:v>
                </c:pt>
                <c:pt idx="2">
                  <c:v>108011000</c:v>
                </c:pt>
                <c:pt idx="3">
                  <c:v>58000000</c:v>
                </c:pt>
                <c:pt idx="4">
                  <c:v>1364500000</c:v>
                </c:pt>
                <c:pt idx="5">
                  <c:v>308137000</c:v>
                </c:pt>
                <c:pt idx="6">
                  <c:v>180562500</c:v>
                </c:pt>
                <c:pt idx="7">
                  <c:v>60000000</c:v>
                </c:pt>
              </c:numCache>
            </c:numRef>
          </c:val>
          <c:extLst>
            <c:ext xmlns:c16="http://schemas.microsoft.com/office/drawing/2014/chart" uri="{C3380CC4-5D6E-409C-BE32-E72D297353CC}">
              <c16:uniqueId val="{00000020-260F-48B2-AA86-25A64CB4DCFF}"/>
            </c:ext>
          </c:extLst>
        </c:ser>
        <c:dLbls>
          <c:showLegendKey val="0"/>
          <c:showVal val="0"/>
          <c:showCatName val="0"/>
          <c:showSerName val="0"/>
          <c:showPercent val="0"/>
          <c:showBubbleSize val="0"/>
        </c:dLbls>
        <c:gapWidth val="40"/>
        <c:overlap val="100"/>
        <c:axId val="36337152"/>
        <c:axId val="36338688"/>
      </c:barChart>
      <c:catAx>
        <c:axId val="36337152"/>
        <c:scaling>
          <c:orientation val="minMax"/>
        </c:scaling>
        <c:delete val="1"/>
        <c:axPos val="l"/>
        <c:numFmt formatCode="General" sourceLinked="1"/>
        <c:majorTickMark val="out"/>
        <c:minorTickMark val="none"/>
        <c:tickLblPos val="nextTo"/>
        <c:crossAx val="36338688"/>
        <c:crosses val="autoZero"/>
        <c:auto val="1"/>
        <c:lblAlgn val="ctr"/>
        <c:lblOffset val="100"/>
        <c:noMultiLvlLbl val="0"/>
      </c:catAx>
      <c:valAx>
        <c:axId val="36338688"/>
        <c:scaling>
          <c:orientation val="minMax"/>
          <c:max val="1500000000"/>
        </c:scaling>
        <c:delete val="0"/>
        <c:axPos val="b"/>
        <c:majorGridlines>
          <c:spPr>
            <a:ln>
              <a:prstDash val="sysDash"/>
            </a:ln>
          </c:spPr>
        </c:majorGridlines>
        <c:numFmt formatCode="&quot;$&quot;#,##0_);[Red]\(&quot;$&quot;#,##0\)" sourceLinked="0"/>
        <c:majorTickMark val="none"/>
        <c:minorTickMark val="none"/>
        <c:tickLblPos val="nextTo"/>
        <c:txPr>
          <a:bodyPr/>
          <a:lstStyle/>
          <a:p>
            <a:pPr>
              <a:defRPr sz="900" b="1"/>
            </a:pPr>
            <a:endParaRPr lang="en-US"/>
          </a:p>
        </c:txPr>
        <c:crossAx val="36337152"/>
        <c:crosses val="autoZero"/>
        <c:crossBetween val="between"/>
        <c:majorUnit val="250000000"/>
        <c:dispUnits>
          <c:builtInUnit val="millions"/>
        </c:dispUnits>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1528A0-D4B7-4967-BE0F-E4FF79031A5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932F757-903F-4411-9356-3525720976C9}">
      <dgm:prSet phldrT="[Text]" custT="1"/>
      <dgm:spPr/>
      <dgm:t>
        <a:bodyPr/>
        <a:lstStyle/>
        <a:p>
          <a:r>
            <a:rPr lang="en-US" sz="1800" b="1" dirty="0">
              <a:solidFill>
                <a:schemeClr val="accent2"/>
              </a:solidFill>
            </a:rPr>
            <a:t>Public engagement –</a:t>
          </a:r>
          <a:br>
            <a:rPr lang="en-US" sz="1600" b="1" dirty="0">
              <a:solidFill>
                <a:schemeClr val="accent2"/>
              </a:solidFill>
            </a:rPr>
          </a:br>
          <a:r>
            <a:rPr lang="en-US" sz="1200" b="1" dirty="0">
              <a:solidFill>
                <a:schemeClr val="accent5"/>
              </a:solidFill>
            </a:rPr>
            <a:t>a future process improvement</a:t>
          </a:r>
        </a:p>
      </dgm:t>
    </dgm:pt>
    <dgm:pt modelId="{2B8F9022-BF42-4F21-B4D2-3D3912E78983}" type="parTrans" cxnId="{0BBD3C56-FD44-4978-943D-9EAD8250E7FA}">
      <dgm:prSet/>
      <dgm:spPr/>
      <dgm:t>
        <a:bodyPr/>
        <a:lstStyle/>
        <a:p>
          <a:endParaRPr lang="en-US"/>
        </a:p>
      </dgm:t>
    </dgm:pt>
    <dgm:pt modelId="{F7C6C85C-AFF7-4935-9F6C-0DA987A82CA2}" type="sibTrans" cxnId="{0BBD3C56-FD44-4978-943D-9EAD8250E7FA}">
      <dgm:prSet/>
      <dgm:spPr/>
      <dgm:t>
        <a:bodyPr/>
        <a:lstStyle/>
        <a:p>
          <a:endParaRPr lang="en-US"/>
        </a:p>
      </dgm:t>
    </dgm:pt>
    <dgm:pt modelId="{7CF28C0A-D810-4ED1-B4CA-394C41545CBC}">
      <dgm:prSet phldrT="[Text]" custT="1"/>
      <dgm:spPr/>
      <dgm:t>
        <a:bodyPr/>
        <a:lstStyle/>
        <a:p>
          <a:r>
            <a:rPr lang="en-US" sz="1400" b="1" dirty="0"/>
            <a:t>Conduct an after action review of engagement efforts</a:t>
          </a:r>
        </a:p>
      </dgm:t>
    </dgm:pt>
    <dgm:pt modelId="{B054D15A-7E33-4B36-B806-84C827C04562}" type="parTrans" cxnId="{EFD55243-7250-4240-9ED1-E49942FCAD2F}">
      <dgm:prSet/>
      <dgm:spPr/>
      <dgm:t>
        <a:bodyPr/>
        <a:lstStyle/>
        <a:p>
          <a:endParaRPr lang="en-US"/>
        </a:p>
      </dgm:t>
    </dgm:pt>
    <dgm:pt modelId="{2B97C6BC-55A1-45F9-9F4D-51CA68D43AE5}" type="sibTrans" cxnId="{EFD55243-7250-4240-9ED1-E49942FCAD2F}">
      <dgm:prSet/>
      <dgm:spPr/>
      <dgm:t>
        <a:bodyPr/>
        <a:lstStyle/>
        <a:p>
          <a:endParaRPr lang="en-US"/>
        </a:p>
      </dgm:t>
    </dgm:pt>
    <dgm:pt modelId="{4A0FF449-D0BB-4877-BC5F-89EB22C7A7E8}">
      <dgm:prSet phldrT="[Text]" custT="1"/>
      <dgm:spPr/>
      <dgm:t>
        <a:bodyPr/>
        <a:lstStyle/>
        <a:p>
          <a:r>
            <a:rPr lang="en-US" sz="1400" b="1" dirty="0"/>
            <a:t>Develop action plan and present proposed plan to CPC for discussion</a:t>
          </a:r>
        </a:p>
        <a:p>
          <a:r>
            <a:rPr lang="en-US" sz="1400" b="1" dirty="0"/>
            <a:t>Implement action plan during next year’s CIP update to broaden base of under represented groups and achieve more participation</a:t>
          </a:r>
        </a:p>
      </dgm:t>
    </dgm:pt>
    <dgm:pt modelId="{B3455488-B5F5-4705-9CAF-78C61F7C8D6E}" type="parTrans" cxnId="{7ADD74E0-F23C-4F30-AB69-F5BC30703A4B}">
      <dgm:prSet/>
      <dgm:spPr/>
      <dgm:t>
        <a:bodyPr/>
        <a:lstStyle/>
        <a:p>
          <a:endParaRPr lang="en-US"/>
        </a:p>
      </dgm:t>
    </dgm:pt>
    <dgm:pt modelId="{56CD21E0-0FCD-4EB1-B155-672DDAE0C59E}" type="sibTrans" cxnId="{7ADD74E0-F23C-4F30-AB69-F5BC30703A4B}">
      <dgm:prSet/>
      <dgm:spPr/>
      <dgm:t>
        <a:bodyPr/>
        <a:lstStyle/>
        <a:p>
          <a:endParaRPr lang="en-US"/>
        </a:p>
      </dgm:t>
    </dgm:pt>
    <dgm:pt modelId="{4E872B5C-E3C7-4774-BF8D-C0941E1658C4}">
      <dgm:prSet phldrT="[Text]" custT="1"/>
      <dgm:spPr/>
      <dgm:t>
        <a:bodyPr/>
        <a:lstStyle/>
        <a:p>
          <a:r>
            <a:rPr lang="en-US" sz="1800" b="1" dirty="0">
              <a:solidFill>
                <a:schemeClr val="accent2"/>
              </a:solidFill>
            </a:rPr>
            <a:t>Chapter 90 –</a:t>
          </a:r>
          <a:br>
            <a:rPr lang="en-US" sz="1600" b="1" dirty="0">
              <a:solidFill>
                <a:schemeClr val="accent2"/>
              </a:solidFill>
            </a:rPr>
          </a:br>
          <a:r>
            <a:rPr lang="en-US" sz="1200" b="1" dirty="0">
              <a:solidFill>
                <a:schemeClr val="accent5"/>
              </a:solidFill>
            </a:rPr>
            <a:t>a future update</a:t>
          </a:r>
          <a:endParaRPr lang="en-US" sz="1200" b="1" dirty="0">
            <a:solidFill>
              <a:schemeClr val="accent2"/>
            </a:solidFill>
          </a:endParaRPr>
        </a:p>
      </dgm:t>
    </dgm:pt>
    <dgm:pt modelId="{562A012A-D647-4464-8B67-B7BC12086080}" type="parTrans" cxnId="{477473A6-16D6-4BD0-9E5D-049B17F0A29F}">
      <dgm:prSet/>
      <dgm:spPr/>
      <dgm:t>
        <a:bodyPr/>
        <a:lstStyle/>
        <a:p>
          <a:endParaRPr lang="en-US"/>
        </a:p>
      </dgm:t>
    </dgm:pt>
    <dgm:pt modelId="{8AC496A3-B268-4516-97DB-230DEDBA7DD7}" type="sibTrans" cxnId="{477473A6-16D6-4BD0-9E5D-049B17F0A29F}">
      <dgm:prSet/>
      <dgm:spPr/>
      <dgm:t>
        <a:bodyPr/>
        <a:lstStyle/>
        <a:p>
          <a:endParaRPr lang="en-US"/>
        </a:p>
      </dgm:t>
    </dgm:pt>
    <dgm:pt modelId="{8F47664B-AD31-4B4E-A800-537E938ECA70}">
      <dgm:prSet phldrT="[Text]" custT="1"/>
      <dgm:spPr/>
      <dgm:t>
        <a:bodyPr/>
        <a:lstStyle/>
        <a:p>
          <a:r>
            <a:rPr lang="en-US" sz="1400" b="1" dirty="0"/>
            <a:t>Identify and report on whether and how much municipalities contribute to match state Chapter 90 allotments for eligible capital projects</a:t>
          </a:r>
        </a:p>
      </dgm:t>
    </dgm:pt>
    <dgm:pt modelId="{23A13B04-EA8C-4165-9E82-09BE64EC521F}" type="parTrans" cxnId="{AB864B3F-8651-403E-B9BE-7FDB93171E3D}">
      <dgm:prSet/>
      <dgm:spPr/>
      <dgm:t>
        <a:bodyPr/>
        <a:lstStyle/>
        <a:p>
          <a:endParaRPr lang="en-US"/>
        </a:p>
      </dgm:t>
    </dgm:pt>
    <dgm:pt modelId="{D00A1B2F-7A59-498D-9B07-54F9370B610A}" type="sibTrans" cxnId="{AB864B3F-8651-403E-B9BE-7FDB93171E3D}">
      <dgm:prSet/>
      <dgm:spPr/>
      <dgm:t>
        <a:bodyPr/>
        <a:lstStyle/>
        <a:p>
          <a:endParaRPr lang="en-US"/>
        </a:p>
      </dgm:t>
    </dgm:pt>
    <dgm:pt modelId="{A0B07D45-2FE5-44A2-89F3-89124AFD213E}" type="pres">
      <dgm:prSet presAssocID="{6C1528A0-D4B7-4967-BE0F-E4FF79031A55}" presName="vert0" presStyleCnt="0">
        <dgm:presLayoutVars>
          <dgm:dir/>
          <dgm:animOne val="branch"/>
          <dgm:animLvl val="lvl"/>
        </dgm:presLayoutVars>
      </dgm:prSet>
      <dgm:spPr/>
    </dgm:pt>
    <dgm:pt modelId="{82515156-3AA2-49A4-8D81-A6007E419712}" type="pres">
      <dgm:prSet presAssocID="{6932F757-903F-4411-9356-3525720976C9}" presName="thickLine" presStyleLbl="alignNode1" presStyleIdx="0" presStyleCnt="2"/>
      <dgm:spPr/>
    </dgm:pt>
    <dgm:pt modelId="{406AEB59-83A8-43D4-A608-8C48F935ADE7}" type="pres">
      <dgm:prSet presAssocID="{6932F757-903F-4411-9356-3525720976C9}" presName="horz1" presStyleCnt="0"/>
      <dgm:spPr/>
    </dgm:pt>
    <dgm:pt modelId="{0380753E-6664-4688-B723-DB3AE071AE5B}" type="pres">
      <dgm:prSet presAssocID="{6932F757-903F-4411-9356-3525720976C9}" presName="tx1" presStyleLbl="revTx" presStyleIdx="0" presStyleCnt="5"/>
      <dgm:spPr/>
    </dgm:pt>
    <dgm:pt modelId="{0D4ECD97-8DB4-4425-B986-AAB0494ECA40}" type="pres">
      <dgm:prSet presAssocID="{6932F757-903F-4411-9356-3525720976C9}" presName="vert1" presStyleCnt="0"/>
      <dgm:spPr/>
    </dgm:pt>
    <dgm:pt modelId="{636B9AC7-959C-475A-B9CD-7AE0674F007E}" type="pres">
      <dgm:prSet presAssocID="{7CF28C0A-D810-4ED1-B4CA-394C41545CBC}" presName="vertSpace2a" presStyleCnt="0"/>
      <dgm:spPr/>
    </dgm:pt>
    <dgm:pt modelId="{67820B05-5D12-43F0-8416-EB1AE49833B6}" type="pres">
      <dgm:prSet presAssocID="{7CF28C0A-D810-4ED1-B4CA-394C41545CBC}" presName="horz2" presStyleCnt="0"/>
      <dgm:spPr/>
    </dgm:pt>
    <dgm:pt modelId="{0A59B941-D198-43B8-963F-52E3E48B8BD4}" type="pres">
      <dgm:prSet presAssocID="{7CF28C0A-D810-4ED1-B4CA-394C41545CBC}" presName="horzSpace2" presStyleCnt="0"/>
      <dgm:spPr/>
    </dgm:pt>
    <dgm:pt modelId="{32C58A9D-0B95-48DF-8A1F-A8DDEBF88563}" type="pres">
      <dgm:prSet presAssocID="{7CF28C0A-D810-4ED1-B4CA-394C41545CBC}" presName="tx2" presStyleLbl="revTx" presStyleIdx="1" presStyleCnt="5"/>
      <dgm:spPr/>
    </dgm:pt>
    <dgm:pt modelId="{DCC299F0-5135-4252-907F-6D6A338DBBE2}" type="pres">
      <dgm:prSet presAssocID="{7CF28C0A-D810-4ED1-B4CA-394C41545CBC}" presName="vert2" presStyleCnt="0"/>
      <dgm:spPr/>
    </dgm:pt>
    <dgm:pt modelId="{08261D49-DC91-4A71-AE53-AD2293AE3339}" type="pres">
      <dgm:prSet presAssocID="{7CF28C0A-D810-4ED1-B4CA-394C41545CBC}" presName="thinLine2b" presStyleLbl="callout" presStyleIdx="0" presStyleCnt="3"/>
      <dgm:spPr/>
    </dgm:pt>
    <dgm:pt modelId="{AD7EEFB4-D02E-4995-B2EB-3AF4DD183391}" type="pres">
      <dgm:prSet presAssocID="{7CF28C0A-D810-4ED1-B4CA-394C41545CBC}" presName="vertSpace2b" presStyleCnt="0"/>
      <dgm:spPr/>
    </dgm:pt>
    <dgm:pt modelId="{268BE295-2F59-4391-A7EF-C99689FAB27A}" type="pres">
      <dgm:prSet presAssocID="{4A0FF449-D0BB-4877-BC5F-89EB22C7A7E8}" presName="horz2" presStyleCnt="0"/>
      <dgm:spPr/>
    </dgm:pt>
    <dgm:pt modelId="{74100A90-73B6-4A56-9622-B6FE33289C4C}" type="pres">
      <dgm:prSet presAssocID="{4A0FF449-D0BB-4877-BC5F-89EB22C7A7E8}" presName="horzSpace2" presStyleCnt="0"/>
      <dgm:spPr/>
    </dgm:pt>
    <dgm:pt modelId="{44717340-917F-4C8A-BB98-820C8265EB51}" type="pres">
      <dgm:prSet presAssocID="{4A0FF449-D0BB-4877-BC5F-89EB22C7A7E8}" presName="tx2" presStyleLbl="revTx" presStyleIdx="2" presStyleCnt="5"/>
      <dgm:spPr/>
    </dgm:pt>
    <dgm:pt modelId="{68D079D6-3626-4B32-BB56-C562AD4364F5}" type="pres">
      <dgm:prSet presAssocID="{4A0FF449-D0BB-4877-BC5F-89EB22C7A7E8}" presName="vert2" presStyleCnt="0"/>
      <dgm:spPr/>
    </dgm:pt>
    <dgm:pt modelId="{0479F258-7E8E-40FB-87E5-9DA578252F59}" type="pres">
      <dgm:prSet presAssocID="{4A0FF449-D0BB-4877-BC5F-89EB22C7A7E8}" presName="thinLine2b" presStyleLbl="callout" presStyleIdx="1" presStyleCnt="3"/>
      <dgm:spPr/>
    </dgm:pt>
    <dgm:pt modelId="{8EAA972F-ABBC-4C5D-9DE8-F7832DD2C411}" type="pres">
      <dgm:prSet presAssocID="{4A0FF449-D0BB-4877-BC5F-89EB22C7A7E8}" presName="vertSpace2b" presStyleCnt="0"/>
      <dgm:spPr/>
    </dgm:pt>
    <dgm:pt modelId="{39E765BB-50D9-4891-A7CC-8714ADD40CCC}" type="pres">
      <dgm:prSet presAssocID="{4E872B5C-E3C7-4774-BF8D-C0941E1658C4}" presName="thickLine" presStyleLbl="alignNode1" presStyleIdx="1" presStyleCnt="2"/>
      <dgm:spPr/>
    </dgm:pt>
    <dgm:pt modelId="{9B950921-346C-4C40-8275-F2491609ACA4}" type="pres">
      <dgm:prSet presAssocID="{4E872B5C-E3C7-4774-BF8D-C0941E1658C4}" presName="horz1" presStyleCnt="0"/>
      <dgm:spPr/>
    </dgm:pt>
    <dgm:pt modelId="{2C84F30F-CF6B-424F-B490-9E20725A91FB}" type="pres">
      <dgm:prSet presAssocID="{4E872B5C-E3C7-4774-BF8D-C0941E1658C4}" presName="tx1" presStyleLbl="revTx" presStyleIdx="3" presStyleCnt="5"/>
      <dgm:spPr/>
    </dgm:pt>
    <dgm:pt modelId="{1ADDB6C4-2A61-4102-BB79-262BDD37C892}" type="pres">
      <dgm:prSet presAssocID="{4E872B5C-E3C7-4774-BF8D-C0941E1658C4}" presName="vert1" presStyleCnt="0"/>
      <dgm:spPr/>
    </dgm:pt>
    <dgm:pt modelId="{C749BECF-B79D-46C0-A9B4-94B055F56712}" type="pres">
      <dgm:prSet presAssocID="{8F47664B-AD31-4B4E-A800-537E938ECA70}" presName="vertSpace2a" presStyleCnt="0"/>
      <dgm:spPr/>
    </dgm:pt>
    <dgm:pt modelId="{942AF330-FBB9-4A3D-BD6A-E2C3A63450D9}" type="pres">
      <dgm:prSet presAssocID="{8F47664B-AD31-4B4E-A800-537E938ECA70}" presName="horz2" presStyleCnt="0"/>
      <dgm:spPr/>
    </dgm:pt>
    <dgm:pt modelId="{440FFA8C-044B-4A90-8210-EBFF681EED70}" type="pres">
      <dgm:prSet presAssocID="{8F47664B-AD31-4B4E-A800-537E938ECA70}" presName="horzSpace2" presStyleCnt="0"/>
      <dgm:spPr/>
    </dgm:pt>
    <dgm:pt modelId="{EB34D692-1F2D-4062-93B4-4BF64AD0A75A}" type="pres">
      <dgm:prSet presAssocID="{8F47664B-AD31-4B4E-A800-537E938ECA70}" presName="tx2" presStyleLbl="revTx" presStyleIdx="4" presStyleCnt="5"/>
      <dgm:spPr/>
    </dgm:pt>
    <dgm:pt modelId="{2B6AC964-6068-41A1-8B76-865E228EB270}" type="pres">
      <dgm:prSet presAssocID="{8F47664B-AD31-4B4E-A800-537E938ECA70}" presName="vert2" presStyleCnt="0"/>
      <dgm:spPr/>
    </dgm:pt>
    <dgm:pt modelId="{42FC2B09-586A-4C78-9A8D-7879920CE2EF}" type="pres">
      <dgm:prSet presAssocID="{8F47664B-AD31-4B4E-A800-537E938ECA70}" presName="thinLine2b" presStyleLbl="callout" presStyleIdx="2" presStyleCnt="3"/>
      <dgm:spPr/>
    </dgm:pt>
    <dgm:pt modelId="{FF5E42E2-4862-47C5-87B1-776D1D6A84C0}" type="pres">
      <dgm:prSet presAssocID="{8F47664B-AD31-4B4E-A800-537E938ECA70}" presName="vertSpace2b" presStyleCnt="0"/>
      <dgm:spPr/>
    </dgm:pt>
  </dgm:ptLst>
  <dgm:cxnLst>
    <dgm:cxn modelId="{6548770A-4655-4BDC-96ED-D0520016BD49}" type="presOf" srcId="{6932F757-903F-4411-9356-3525720976C9}" destId="{0380753E-6664-4688-B723-DB3AE071AE5B}" srcOrd="0" destOrd="0" presId="urn:microsoft.com/office/officeart/2008/layout/LinedList"/>
    <dgm:cxn modelId="{12D51C38-20B9-4E63-A64D-DE76CFAEA9CB}" type="presOf" srcId="{4E872B5C-E3C7-4774-BF8D-C0941E1658C4}" destId="{2C84F30F-CF6B-424F-B490-9E20725A91FB}" srcOrd="0" destOrd="0" presId="urn:microsoft.com/office/officeart/2008/layout/LinedList"/>
    <dgm:cxn modelId="{AB864B3F-8651-403E-B9BE-7FDB93171E3D}" srcId="{4E872B5C-E3C7-4774-BF8D-C0941E1658C4}" destId="{8F47664B-AD31-4B4E-A800-537E938ECA70}" srcOrd="0" destOrd="0" parTransId="{23A13B04-EA8C-4165-9E82-09BE64EC521F}" sibTransId="{D00A1B2F-7A59-498D-9B07-54F9370B610A}"/>
    <dgm:cxn modelId="{EFD55243-7250-4240-9ED1-E49942FCAD2F}" srcId="{6932F757-903F-4411-9356-3525720976C9}" destId="{7CF28C0A-D810-4ED1-B4CA-394C41545CBC}" srcOrd="0" destOrd="0" parTransId="{B054D15A-7E33-4B36-B806-84C827C04562}" sibTransId="{2B97C6BC-55A1-45F9-9F4D-51CA68D43AE5}"/>
    <dgm:cxn modelId="{0BBD3C56-FD44-4978-943D-9EAD8250E7FA}" srcId="{6C1528A0-D4B7-4967-BE0F-E4FF79031A55}" destId="{6932F757-903F-4411-9356-3525720976C9}" srcOrd="0" destOrd="0" parTransId="{2B8F9022-BF42-4F21-B4D2-3D3912E78983}" sibTransId="{F7C6C85C-AFF7-4935-9F6C-0DA987A82CA2}"/>
    <dgm:cxn modelId="{076C5274-50AE-45A2-A06D-0653E6B58594}" type="presOf" srcId="{7CF28C0A-D810-4ED1-B4CA-394C41545CBC}" destId="{32C58A9D-0B95-48DF-8A1F-A8DDEBF88563}" srcOrd="0" destOrd="0" presId="urn:microsoft.com/office/officeart/2008/layout/LinedList"/>
    <dgm:cxn modelId="{CBAFD076-4B0B-436A-A022-8540809E0866}" type="presOf" srcId="{4A0FF449-D0BB-4877-BC5F-89EB22C7A7E8}" destId="{44717340-917F-4C8A-BB98-820C8265EB51}" srcOrd="0" destOrd="0" presId="urn:microsoft.com/office/officeart/2008/layout/LinedList"/>
    <dgm:cxn modelId="{8D6D27A3-2B54-46CF-9B80-A41FF7B37CEA}" type="presOf" srcId="{6C1528A0-D4B7-4967-BE0F-E4FF79031A55}" destId="{A0B07D45-2FE5-44A2-89F3-89124AFD213E}" srcOrd="0" destOrd="0" presId="urn:microsoft.com/office/officeart/2008/layout/LinedList"/>
    <dgm:cxn modelId="{477473A6-16D6-4BD0-9E5D-049B17F0A29F}" srcId="{6C1528A0-D4B7-4967-BE0F-E4FF79031A55}" destId="{4E872B5C-E3C7-4774-BF8D-C0941E1658C4}" srcOrd="1" destOrd="0" parTransId="{562A012A-D647-4464-8B67-B7BC12086080}" sibTransId="{8AC496A3-B268-4516-97DB-230DEDBA7DD7}"/>
    <dgm:cxn modelId="{531CC4AA-66D2-4301-AD32-7652415AD23A}" type="presOf" srcId="{8F47664B-AD31-4B4E-A800-537E938ECA70}" destId="{EB34D692-1F2D-4062-93B4-4BF64AD0A75A}" srcOrd="0" destOrd="0" presId="urn:microsoft.com/office/officeart/2008/layout/LinedList"/>
    <dgm:cxn modelId="{7ADD74E0-F23C-4F30-AB69-F5BC30703A4B}" srcId="{6932F757-903F-4411-9356-3525720976C9}" destId="{4A0FF449-D0BB-4877-BC5F-89EB22C7A7E8}" srcOrd="1" destOrd="0" parTransId="{B3455488-B5F5-4705-9CAF-78C61F7C8D6E}" sibTransId="{56CD21E0-0FCD-4EB1-B155-672DDAE0C59E}"/>
    <dgm:cxn modelId="{3B158990-EA44-47AB-8DBD-506D56995F2E}" type="presParOf" srcId="{A0B07D45-2FE5-44A2-89F3-89124AFD213E}" destId="{82515156-3AA2-49A4-8D81-A6007E419712}" srcOrd="0" destOrd="0" presId="urn:microsoft.com/office/officeart/2008/layout/LinedList"/>
    <dgm:cxn modelId="{213B25A8-7E22-491D-B674-B75410DDEE63}" type="presParOf" srcId="{A0B07D45-2FE5-44A2-89F3-89124AFD213E}" destId="{406AEB59-83A8-43D4-A608-8C48F935ADE7}" srcOrd="1" destOrd="0" presId="urn:microsoft.com/office/officeart/2008/layout/LinedList"/>
    <dgm:cxn modelId="{0D488037-399D-49F8-A7BA-A704D1499C59}" type="presParOf" srcId="{406AEB59-83A8-43D4-A608-8C48F935ADE7}" destId="{0380753E-6664-4688-B723-DB3AE071AE5B}" srcOrd="0" destOrd="0" presId="urn:microsoft.com/office/officeart/2008/layout/LinedList"/>
    <dgm:cxn modelId="{85A83330-0C93-47C5-9506-E1F946986A9E}" type="presParOf" srcId="{406AEB59-83A8-43D4-A608-8C48F935ADE7}" destId="{0D4ECD97-8DB4-4425-B986-AAB0494ECA40}" srcOrd="1" destOrd="0" presId="urn:microsoft.com/office/officeart/2008/layout/LinedList"/>
    <dgm:cxn modelId="{60BA5CA4-61F9-46A2-9B37-7918D2A0DAA2}" type="presParOf" srcId="{0D4ECD97-8DB4-4425-B986-AAB0494ECA40}" destId="{636B9AC7-959C-475A-B9CD-7AE0674F007E}" srcOrd="0" destOrd="0" presId="urn:microsoft.com/office/officeart/2008/layout/LinedList"/>
    <dgm:cxn modelId="{6F4C58D4-C95B-426D-81A0-57F0549F9C9F}" type="presParOf" srcId="{0D4ECD97-8DB4-4425-B986-AAB0494ECA40}" destId="{67820B05-5D12-43F0-8416-EB1AE49833B6}" srcOrd="1" destOrd="0" presId="urn:microsoft.com/office/officeart/2008/layout/LinedList"/>
    <dgm:cxn modelId="{D5A48A5F-EF89-4819-A717-07AC4D993A91}" type="presParOf" srcId="{67820B05-5D12-43F0-8416-EB1AE49833B6}" destId="{0A59B941-D198-43B8-963F-52E3E48B8BD4}" srcOrd="0" destOrd="0" presId="urn:microsoft.com/office/officeart/2008/layout/LinedList"/>
    <dgm:cxn modelId="{C1924B52-270A-446F-B1FA-7A039F3B1D16}" type="presParOf" srcId="{67820B05-5D12-43F0-8416-EB1AE49833B6}" destId="{32C58A9D-0B95-48DF-8A1F-A8DDEBF88563}" srcOrd="1" destOrd="0" presId="urn:microsoft.com/office/officeart/2008/layout/LinedList"/>
    <dgm:cxn modelId="{9AF4BFD9-527B-41E0-B176-D932E6664248}" type="presParOf" srcId="{67820B05-5D12-43F0-8416-EB1AE49833B6}" destId="{DCC299F0-5135-4252-907F-6D6A338DBBE2}" srcOrd="2" destOrd="0" presId="urn:microsoft.com/office/officeart/2008/layout/LinedList"/>
    <dgm:cxn modelId="{1D586043-8636-4934-A52F-B2BC8789CB65}" type="presParOf" srcId="{0D4ECD97-8DB4-4425-B986-AAB0494ECA40}" destId="{08261D49-DC91-4A71-AE53-AD2293AE3339}" srcOrd="2" destOrd="0" presId="urn:microsoft.com/office/officeart/2008/layout/LinedList"/>
    <dgm:cxn modelId="{2D389C83-7FF7-4D9D-BAC6-943D7192E1CE}" type="presParOf" srcId="{0D4ECD97-8DB4-4425-B986-AAB0494ECA40}" destId="{AD7EEFB4-D02E-4995-B2EB-3AF4DD183391}" srcOrd="3" destOrd="0" presId="urn:microsoft.com/office/officeart/2008/layout/LinedList"/>
    <dgm:cxn modelId="{4759B504-D17D-4EE4-A034-612EE1328CDF}" type="presParOf" srcId="{0D4ECD97-8DB4-4425-B986-AAB0494ECA40}" destId="{268BE295-2F59-4391-A7EF-C99689FAB27A}" srcOrd="4" destOrd="0" presId="urn:microsoft.com/office/officeart/2008/layout/LinedList"/>
    <dgm:cxn modelId="{4F3F56AE-AEF5-4F47-A856-66C485182B10}" type="presParOf" srcId="{268BE295-2F59-4391-A7EF-C99689FAB27A}" destId="{74100A90-73B6-4A56-9622-B6FE33289C4C}" srcOrd="0" destOrd="0" presId="urn:microsoft.com/office/officeart/2008/layout/LinedList"/>
    <dgm:cxn modelId="{DADCCD43-526D-4389-A56A-0412589C9466}" type="presParOf" srcId="{268BE295-2F59-4391-A7EF-C99689FAB27A}" destId="{44717340-917F-4C8A-BB98-820C8265EB51}" srcOrd="1" destOrd="0" presId="urn:microsoft.com/office/officeart/2008/layout/LinedList"/>
    <dgm:cxn modelId="{9CD2CA64-7F90-4294-8D38-63C2BDA694A6}" type="presParOf" srcId="{268BE295-2F59-4391-A7EF-C99689FAB27A}" destId="{68D079D6-3626-4B32-BB56-C562AD4364F5}" srcOrd="2" destOrd="0" presId="urn:microsoft.com/office/officeart/2008/layout/LinedList"/>
    <dgm:cxn modelId="{F0711E9A-0EC7-4BE7-8F51-AA8A2136643C}" type="presParOf" srcId="{0D4ECD97-8DB4-4425-B986-AAB0494ECA40}" destId="{0479F258-7E8E-40FB-87E5-9DA578252F59}" srcOrd="5" destOrd="0" presId="urn:microsoft.com/office/officeart/2008/layout/LinedList"/>
    <dgm:cxn modelId="{EA535EF7-D144-441C-B412-9901BB71BE27}" type="presParOf" srcId="{0D4ECD97-8DB4-4425-B986-AAB0494ECA40}" destId="{8EAA972F-ABBC-4C5D-9DE8-F7832DD2C411}" srcOrd="6" destOrd="0" presId="urn:microsoft.com/office/officeart/2008/layout/LinedList"/>
    <dgm:cxn modelId="{2CAE2EE7-99F3-4353-8C36-B527FFAB1D70}" type="presParOf" srcId="{A0B07D45-2FE5-44A2-89F3-89124AFD213E}" destId="{39E765BB-50D9-4891-A7CC-8714ADD40CCC}" srcOrd="2" destOrd="0" presId="urn:microsoft.com/office/officeart/2008/layout/LinedList"/>
    <dgm:cxn modelId="{D44C8C6D-9E0A-4E0C-ADDA-D68D6E66C681}" type="presParOf" srcId="{A0B07D45-2FE5-44A2-89F3-89124AFD213E}" destId="{9B950921-346C-4C40-8275-F2491609ACA4}" srcOrd="3" destOrd="0" presId="urn:microsoft.com/office/officeart/2008/layout/LinedList"/>
    <dgm:cxn modelId="{127BA628-E594-4EB2-8FAF-C21778650ED5}" type="presParOf" srcId="{9B950921-346C-4C40-8275-F2491609ACA4}" destId="{2C84F30F-CF6B-424F-B490-9E20725A91FB}" srcOrd="0" destOrd="0" presId="urn:microsoft.com/office/officeart/2008/layout/LinedList"/>
    <dgm:cxn modelId="{9DAD346F-9972-46A3-A962-AF9B6CB207AF}" type="presParOf" srcId="{9B950921-346C-4C40-8275-F2491609ACA4}" destId="{1ADDB6C4-2A61-4102-BB79-262BDD37C892}" srcOrd="1" destOrd="0" presId="urn:microsoft.com/office/officeart/2008/layout/LinedList"/>
    <dgm:cxn modelId="{E4253651-FBC1-4FDC-A36E-B09FC64A94E0}" type="presParOf" srcId="{1ADDB6C4-2A61-4102-BB79-262BDD37C892}" destId="{C749BECF-B79D-46C0-A9B4-94B055F56712}" srcOrd="0" destOrd="0" presId="urn:microsoft.com/office/officeart/2008/layout/LinedList"/>
    <dgm:cxn modelId="{062BACF2-D088-4ADD-8CB1-879C53FC4C7D}" type="presParOf" srcId="{1ADDB6C4-2A61-4102-BB79-262BDD37C892}" destId="{942AF330-FBB9-4A3D-BD6A-E2C3A63450D9}" srcOrd="1" destOrd="0" presId="urn:microsoft.com/office/officeart/2008/layout/LinedList"/>
    <dgm:cxn modelId="{722E74A5-C46E-4203-B4C6-AD2F7623FBEB}" type="presParOf" srcId="{942AF330-FBB9-4A3D-BD6A-E2C3A63450D9}" destId="{440FFA8C-044B-4A90-8210-EBFF681EED70}" srcOrd="0" destOrd="0" presId="urn:microsoft.com/office/officeart/2008/layout/LinedList"/>
    <dgm:cxn modelId="{697D551C-7EFE-4A8E-B8B4-C1D6928E439B}" type="presParOf" srcId="{942AF330-FBB9-4A3D-BD6A-E2C3A63450D9}" destId="{EB34D692-1F2D-4062-93B4-4BF64AD0A75A}" srcOrd="1" destOrd="0" presId="urn:microsoft.com/office/officeart/2008/layout/LinedList"/>
    <dgm:cxn modelId="{CA2F2263-2AAF-4E50-8E46-FA14E3496156}" type="presParOf" srcId="{942AF330-FBB9-4A3D-BD6A-E2C3A63450D9}" destId="{2B6AC964-6068-41A1-8B76-865E228EB270}" srcOrd="2" destOrd="0" presId="urn:microsoft.com/office/officeart/2008/layout/LinedList"/>
    <dgm:cxn modelId="{7734BF70-26FF-492B-9061-CFC7986AFF32}" type="presParOf" srcId="{1ADDB6C4-2A61-4102-BB79-262BDD37C892}" destId="{42FC2B09-586A-4C78-9A8D-7879920CE2EF}" srcOrd="2" destOrd="0" presId="urn:microsoft.com/office/officeart/2008/layout/LinedList"/>
    <dgm:cxn modelId="{D1A7F57D-D365-4108-BD4B-E7CE483B28EE}" type="presParOf" srcId="{1ADDB6C4-2A61-4102-BB79-262BDD37C892}" destId="{FF5E42E2-4862-47C5-87B1-776D1D6A84C0}"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15156-3AA2-49A4-8D81-A6007E419712}">
      <dsp:nvSpPr>
        <dsp:cNvPr id="0" name=""/>
        <dsp:cNvSpPr/>
      </dsp:nvSpPr>
      <dsp:spPr>
        <a:xfrm>
          <a:off x="0" y="0"/>
          <a:ext cx="89138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80753E-6664-4688-B723-DB3AE071AE5B}">
      <dsp:nvSpPr>
        <dsp:cNvPr id="0" name=""/>
        <dsp:cNvSpPr/>
      </dsp:nvSpPr>
      <dsp:spPr>
        <a:xfrm>
          <a:off x="0" y="0"/>
          <a:ext cx="1782762" cy="295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accent2"/>
              </a:solidFill>
            </a:rPr>
            <a:t>Public engagement –</a:t>
          </a:r>
          <a:br>
            <a:rPr lang="en-US" sz="1600" b="1" kern="1200" dirty="0">
              <a:solidFill>
                <a:schemeClr val="accent2"/>
              </a:solidFill>
            </a:rPr>
          </a:br>
          <a:r>
            <a:rPr lang="en-US" sz="1200" b="1" kern="1200" dirty="0">
              <a:solidFill>
                <a:schemeClr val="accent5"/>
              </a:solidFill>
            </a:rPr>
            <a:t>a future process improvement</a:t>
          </a:r>
        </a:p>
      </dsp:txBody>
      <dsp:txXfrm>
        <a:off x="0" y="0"/>
        <a:ext cx="1782762" cy="2952500"/>
      </dsp:txXfrm>
    </dsp:sp>
    <dsp:sp modelId="{32C58A9D-0B95-48DF-8A1F-A8DDEBF88563}">
      <dsp:nvSpPr>
        <dsp:cNvPr id="0" name=""/>
        <dsp:cNvSpPr/>
      </dsp:nvSpPr>
      <dsp:spPr>
        <a:xfrm>
          <a:off x="1916469" y="68622"/>
          <a:ext cx="6997343" cy="1372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Conduct an after action review of engagement efforts</a:t>
          </a:r>
        </a:p>
      </dsp:txBody>
      <dsp:txXfrm>
        <a:off x="1916469" y="68622"/>
        <a:ext cx="6997343" cy="1372451"/>
      </dsp:txXfrm>
    </dsp:sp>
    <dsp:sp modelId="{08261D49-DC91-4A71-AE53-AD2293AE3339}">
      <dsp:nvSpPr>
        <dsp:cNvPr id="0" name=""/>
        <dsp:cNvSpPr/>
      </dsp:nvSpPr>
      <dsp:spPr>
        <a:xfrm>
          <a:off x="1782762" y="1441073"/>
          <a:ext cx="71310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717340-917F-4C8A-BB98-820C8265EB51}">
      <dsp:nvSpPr>
        <dsp:cNvPr id="0" name=""/>
        <dsp:cNvSpPr/>
      </dsp:nvSpPr>
      <dsp:spPr>
        <a:xfrm>
          <a:off x="1916469" y="1509696"/>
          <a:ext cx="6997343" cy="1372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Develop action plan and present proposed plan to CPC for discussion</a:t>
          </a:r>
        </a:p>
        <a:p>
          <a:pPr marL="0" lvl="0" indent="0" algn="l" defTabSz="622300">
            <a:lnSpc>
              <a:spcPct val="90000"/>
            </a:lnSpc>
            <a:spcBef>
              <a:spcPct val="0"/>
            </a:spcBef>
            <a:spcAft>
              <a:spcPct val="35000"/>
            </a:spcAft>
            <a:buNone/>
          </a:pPr>
          <a:r>
            <a:rPr lang="en-US" sz="1400" b="1" kern="1200" dirty="0"/>
            <a:t>Implement action plan during next year’s CIP update to broaden base of under represented groups and achieve more participation</a:t>
          </a:r>
        </a:p>
      </dsp:txBody>
      <dsp:txXfrm>
        <a:off x="1916469" y="1509696"/>
        <a:ext cx="6997343" cy="1372451"/>
      </dsp:txXfrm>
    </dsp:sp>
    <dsp:sp modelId="{0479F258-7E8E-40FB-87E5-9DA578252F59}">
      <dsp:nvSpPr>
        <dsp:cNvPr id="0" name=""/>
        <dsp:cNvSpPr/>
      </dsp:nvSpPr>
      <dsp:spPr>
        <a:xfrm>
          <a:off x="1782762" y="2882147"/>
          <a:ext cx="71310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E765BB-50D9-4891-A7CC-8714ADD40CCC}">
      <dsp:nvSpPr>
        <dsp:cNvPr id="0" name=""/>
        <dsp:cNvSpPr/>
      </dsp:nvSpPr>
      <dsp:spPr>
        <a:xfrm>
          <a:off x="0" y="2952500"/>
          <a:ext cx="89138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84F30F-CF6B-424F-B490-9E20725A91FB}">
      <dsp:nvSpPr>
        <dsp:cNvPr id="0" name=""/>
        <dsp:cNvSpPr/>
      </dsp:nvSpPr>
      <dsp:spPr>
        <a:xfrm>
          <a:off x="0" y="2952500"/>
          <a:ext cx="1782762" cy="295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accent2"/>
              </a:solidFill>
            </a:rPr>
            <a:t>Chapter 90 –</a:t>
          </a:r>
          <a:br>
            <a:rPr lang="en-US" sz="1600" b="1" kern="1200" dirty="0">
              <a:solidFill>
                <a:schemeClr val="accent2"/>
              </a:solidFill>
            </a:rPr>
          </a:br>
          <a:r>
            <a:rPr lang="en-US" sz="1200" b="1" kern="1200" dirty="0">
              <a:solidFill>
                <a:schemeClr val="accent5"/>
              </a:solidFill>
            </a:rPr>
            <a:t>a future update</a:t>
          </a:r>
          <a:endParaRPr lang="en-US" sz="1200" b="1" kern="1200" dirty="0">
            <a:solidFill>
              <a:schemeClr val="accent2"/>
            </a:solidFill>
          </a:endParaRPr>
        </a:p>
      </dsp:txBody>
      <dsp:txXfrm>
        <a:off x="0" y="2952500"/>
        <a:ext cx="1782762" cy="2952500"/>
      </dsp:txXfrm>
    </dsp:sp>
    <dsp:sp modelId="{EB34D692-1F2D-4062-93B4-4BF64AD0A75A}">
      <dsp:nvSpPr>
        <dsp:cNvPr id="0" name=""/>
        <dsp:cNvSpPr/>
      </dsp:nvSpPr>
      <dsp:spPr>
        <a:xfrm>
          <a:off x="1916469" y="3086573"/>
          <a:ext cx="6997343" cy="2681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Identify and report on whether and how much municipalities contribute to match state Chapter 90 allotments for eligible capital projects</a:t>
          </a:r>
        </a:p>
      </dsp:txBody>
      <dsp:txXfrm>
        <a:off x="1916469" y="3086573"/>
        <a:ext cx="6997343" cy="2681469"/>
      </dsp:txXfrm>
    </dsp:sp>
    <dsp:sp modelId="{42FC2B09-586A-4C78-9A8D-7879920CE2EF}">
      <dsp:nvSpPr>
        <dsp:cNvPr id="0" name=""/>
        <dsp:cNvSpPr/>
      </dsp:nvSpPr>
      <dsp:spPr>
        <a:xfrm>
          <a:off x="1782762" y="5768043"/>
          <a:ext cx="71310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561" cy="465694"/>
          </a:xfrm>
          <a:prstGeom prst="rect">
            <a:avLst/>
          </a:prstGeom>
        </p:spPr>
        <p:txBody>
          <a:bodyPr vert="horz" lIns="91570" tIns="45785" rIns="91570" bIns="45785" rtlCol="0"/>
          <a:lstStyle>
            <a:lvl1pPr algn="l">
              <a:defRPr sz="1200"/>
            </a:lvl1pPr>
          </a:lstStyle>
          <a:p>
            <a:endParaRPr lang="en-US" dirty="0"/>
          </a:p>
        </p:txBody>
      </p:sp>
      <p:sp>
        <p:nvSpPr>
          <p:cNvPr id="3" name="Date Placeholder 2"/>
          <p:cNvSpPr>
            <a:spLocks noGrp="1"/>
          </p:cNvSpPr>
          <p:nvPr>
            <p:ph type="dt" sz="quarter" idx="1"/>
          </p:nvPr>
        </p:nvSpPr>
        <p:spPr>
          <a:xfrm>
            <a:off x="3977917" y="1"/>
            <a:ext cx="3043561" cy="465694"/>
          </a:xfrm>
          <a:prstGeom prst="rect">
            <a:avLst/>
          </a:prstGeom>
        </p:spPr>
        <p:txBody>
          <a:bodyPr vert="horz" lIns="91570" tIns="45785" rIns="91570" bIns="45785" rtlCol="0"/>
          <a:lstStyle>
            <a:lvl1pPr algn="r">
              <a:defRPr sz="1200"/>
            </a:lvl1pPr>
          </a:lstStyle>
          <a:p>
            <a:fld id="{5E98AFB4-DD19-4B7A-80D5-483C006766A7}" type="datetimeFigureOut">
              <a:rPr lang="en-US" smtClean="0"/>
              <a:t>6/11/18</a:t>
            </a:fld>
            <a:endParaRPr lang="en-US" dirty="0"/>
          </a:p>
        </p:txBody>
      </p:sp>
      <p:sp>
        <p:nvSpPr>
          <p:cNvPr id="4" name="Footer Placeholder 3"/>
          <p:cNvSpPr>
            <a:spLocks noGrp="1"/>
          </p:cNvSpPr>
          <p:nvPr>
            <p:ph type="ftr" sz="quarter" idx="2"/>
          </p:nvPr>
        </p:nvSpPr>
        <p:spPr>
          <a:xfrm>
            <a:off x="1" y="8841819"/>
            <a:ext cx="3043561" cy="465693"/>
          </a:xfrm>
          <a:prstGeom prst="rect">
            <a:avLst/>
          </a:prstGeom>
        </p:spPr>
        <p:txBody>
          <a:bodyPr vert="horz" lIns="91570" tIns="45785" rIns="91570" bIns="4578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917" y="8841819"/>
            <a:ext cx="3043561" cy="465693"/>
          </a:xfrm>
          <a:prstGeom prst="rect">
            <a:avLst/>
          </a:prstGeom>
        </p:spPr>
        <p:txBody>
          <a:bodyPr vert="horz" lIns="91570" tIns="45785" rIns="91570" bIns="45785" rtlCol="0" anchor="b"/>
          <a:lstStyle>
            <a:lvl1pPr algn="r">
              <a:defRPr sz="1200"/>
            </a:lvl1pPr>
          </a:lstStyle>
          <a:p>
            <a:fld id="{29BF4715-A615-41C2-A85E-36C065112044}" type="slidenum">
              <a:rPr lang="en-US" smtClean="0"/>
              <a:t>‹#›</a:t>
            </a:fld>
            <a:endParaRPr lang="en-US" dirty="0"/>
          </a:p>
        </p:txBody>
      </p:sp>
    </p:spTree>
    <p:extLst>
      <p:ext uri="{BB962C8B-B14F-4D97-AF65-F5344CB8AC3E}">
        <p14:creationId xmlns:p14="http://schemas.microsoft.com/office/powerpoint/2010/main" val="2015350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561" cy="465694"/>
          </a:xfrm>
          <a:prstGeom prst="rect">
            <a:avLst/>
          </a:prstGeom>
        </p:spPr>
        <p:txBody>
          <a:bodyPr vert="horz" lIns="91570" tIns="45785" rIns="91570" bIns="45785" rtlCol="0"/>
          <a:lstStyle>
            <a:lvl1pPr algn="l">
              <a:defRPr sz="1200"/>
            </a:lvl1pPr>
          </a:lstStyle>
          <a:p>
            <a:endParaRPr lang="en-US" dirty="0"/>
          </a:p>
        </p:txBody>
      </p:sp>
      <p:sp>
        <p:nvSpPr>
          <p:cNvPr id="3" name="Date Placeholder 2"/>
          <p:cNvSpPr>
            <a:spLocks noGrp="1"/>
          </p:cNvSpPr>
          <p:nvPr>
            <p:ph type="dt" idx="1"/>
          </p:nvPr>
        </p:nvSpPr>
        <p:spPr>
          <a:xfrm>
            <a:off x="3977917" y="1"/>
            <a:ext cx="3043561" cy="465694"/>
          </a:xfrm>
          <a:prstGeom prst="rect">
            <a:avLst/>
          </a:prstGeom>
        </p:spPr>
        <p:txBody>
          <a:bodyPr vert="horz" lIns="91570" tIns="45785" rIns="91570" bIns="45785" rtlCol="0"/>
          <a:lstStyle>
            <a:lvl1pPr algn="r">
              <a:defRPr sz="1200"/>
            </a:lvl1pPr>
          </a:lstStyle>
          <a:p>
            <a:fld id="{36CF4146-8CAD-46C7-BA87-639F65429524}" type="datetimeFigureOut">
              <a:rPr lang="en-US" smtClean="0"/>
              <a:t>6/11/18</a:t>
            </a:fld>
            <a:endParaRPr lang="en-US" dirty="0"/>
          </a:p>
        </p:txBody>
      </p:sp>
      <p:sp>
        <p:nvSpPr>
          <p:cNvPr id="4" name="Slide Image Placeholder 3"/>
          <p:cNvSpPr>
            <a:spLocks noGrp="1" noRot="1" noChangeAspect="1"/>
          </p:cNvSpPr>
          <p:nvPr>
            <p:ph type="sldImg" idx="2"/>
          </p:nvPr>
        </p:nvSpPr>
        <p:spPr>
          <a:xfrm>
            <a:off x="1182688" y="698500"/>
            <a:ext cx="4657725" cy="3492500"/>
          </a:xfrm>
          <a:prstGeom prst="rect">
            <a:avLst/>
          </a:prstGeom>
          <a:noFill/>
          <a:ln w="12700">
            <a:solidFill>
              <a:prstClr val="black"/>
            </a:solidFill>
          </a:ln>
        </p:spPr>
        <p:txBody>
          <a:bodyPr vert="horz" lIns="91570" tIns="45785" rIns="91570" bIns="45785" rtlCol="0" anchor="ctr"/>
          <a:lstStyle/>
          <a:p>
            <a:endParaRPr lang="en-US" dirty="0"/>
          </a:p>
        </p:txBody>
      </p:sp>
      <p:sp>
        <p:nvSpPr>
          <p:cNvPr id="5" name="Notes Placeholder 4"/>
          <p:cNvSpPr>
            <a:spLocks noGrp="1"/>
          </p:cNvSpPr>
          <p:nvPr>
            <p:ph type="body" sz="quarter" idx="3"/>
          </p:nvPr>
        </p:nvSpPr>
        <p:spPr>
          <a:xfrm>
            <a:off x="701987" y="4421705"/>
            <a:ext cx="5619130" cy="4189651"/>
          </a:xfrm>
          <a:prstGeom prst="rect">
            <a:avLst/>
          </a:prstGeom>
        </p:spPr>
        <p:txBody>
          <a:bodyPr vert="horz" lIns="91570" tIns="45785" rIns="91570" bIns="457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1819"/>
            <a:ext cx="3043561" cy="465693"/>
          </a:xfrm>
          <a:prstGeom prst="rect">
            <a:avLst/>
          </a:prstGeom>
        </p:spPr>
        <p:txBody>
          <a:bodyPr vert="horz" lIns="91570" tIns="45785" rIns="91570" bIns="457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7917" y="8841819"/>
            <a:ext cx="3043561" cy="465693"/>
          </a:xfrm>
          <a:prstGeom prst="rect">
            <a:avLst/>
          </a:prstGeom>
        </p:spPr>
        <p:txBody>
          <a:bodyPr vert="horz" lIns="91570" tIns="45785" rIns="91570" bIns="45785" rtlCol="0" anchor="b"/>
          <a:lstStyle>
            <a:lvl1pPr algn="r">
              <a:defRPr sz="1200"/>
            </a:lvl1pPr>
          </a:lstStyle>
          <a:p>
            <a:fld id="{AC32D818-339A-4CF7-A601-259A7A9396CB}" type="slidenum">
              <a:rPr lang="en-US" smtClean="0"/>
              <a:t>‹#›</a:t>
            </a:fld>
            <a:endParaRPr lang="en-US" dirty="0"/>
          </a:p>
        </p:txBody>
      </p:sp>
    </p:spTree>
    <p:extLst>
      <p:ext uri="{BB962C8B-B14F-4D97-AF65-F5344CB8AC3E}">
        <p14:creationId xmlns:p14="http://schemas.microsoft.com/office/powerpoint/2010/main" val="17388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2D818-339A-4CF7-A601-259A7A9396CB}" type="slidenum">
              <a:rPr lang="en-US" smtClean="0"/>
              <a:t>1</a:t>
            </a:fld>
            <a:endParaRPr lang="en-US" dirty="0"/>
          </a:p>
        </p:txBody>
      </p:sp>
    </p:spTree>
    <p:extLst>
      <p:ext uri="{BB962C8B-B14F-4D97-AF65-F5344CB8AC3E}">
        <p14:creationId xmlns:p14="http://schemas.microsoft.com/office/powerpoint/2010/main" val="1654037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2D818-339A-4CF7-A601-259A7A9396CB}" type="slidenum">
              <a:rPr lang="en-US" smtClean="0"/>
              <a:t>11</a:t>
            </a:fld>
            <a:endParaRPr lang="en-US" dirty="0"/>
          </a:p>
        </p:txBody>
      </p:sp>
    </p:spTree>
    <p:extLst>
      <p:ext uri="{BB962C8B-B14F-4D97-AF65-F5344CB8AC3E}">
        <p14:creationId xmlns:p14="http://schemas.microsoft.com/office/powerpoint/2010/main" val="2446321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247DB6-2400-4FCC-A42D-515434B6B950}" type="slidenum">
              <a:rPr lang="en-US" smtClean="0"/>
              <a:t>12</a:t>
            </a:fld>
            <a:endParaRPr lang="en-US" dirty="0"/>
          </a:p>
        </p:txBody>
      </p:sp>
    </p:spTree>
    <p:extLst>
      <p:ext uri="{BB962C8B-B14F-4D97-AF65-F5344CB8AC3E}">
        <p14:creationId xmlns:p14="http://schemas.microsoft.com/office/powerpoint/2010/main" val="642597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247DB6-2400-4FCC-A42D-515434B6B950}"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642597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2D818-339A-4CF7-A601-259A7A9396CB}" type="slidenum">
              <a:rPr lang="en-US" smtClean="0"/>
              <a:t>14</a:t>
            </a:fld>
            <a:endParaRPr lang="en-US" dirty="0"/>
          </a:p>
        </p:txBody>
      </p:sp>
    </p:spTree>
    <p:extLst>
      <p:ext uri="{BB962C8B-B14F-4D97-AF65-F5344CB8AC3E}">
        <p14:creationId xmlns:p14="http://schemas.microsoft.com/office/powerpoint/2010/main" val="3927417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2D818-339A-4CF7-A601-259A7A9396CB}" type="slidenum">
              <a:rPr lang="en-US" smtClean="0"/>
              <a:t>15</a:t>
            </a:fld>
            <a:endParaRPr lang="en-US" dirty="0"/>
          </a:p>
        </p:txBody>
      </p:sp>
    </p:spTree>
    <p:extLst>
      <p:ext uri="{BB962C8B-B14F-4D97-AF65-F5344CB8AC3E}">
        <p14:creationId xmlns:p14="http://schemas.microsoft.com/office/powerpoint/2010/main" val="523788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2D818-339A-4CF7-A601-259A7A9396CB}" type="slidenum">
              <a:rPr lang="en-US" smtClean="0"/>
              <a:t>16</a:t>
            </a:fld>
            <a:endParaRPr lang="en-US" dirty="0"/>
          </a:p>
        </p:txBody>
      </p:sp>
    </p:spTree>
    <p:extLst>
      <p:ext uri="{BB962C8B-B14F-4D97-AF65-F5344CB8AC3E}">
        <p14:creationId xmlns:p14="http://schemas.microsoft.com/office/powerpoint/2010/main" val="4164341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2D818-339A-4CF7-A601-259A7A9396CB}" type="slidenum">
              <a:rPr lang="en-US" smtClean="0"/>
              <a:t>17</a:t>
            </a:fld>
            <a:endParaRPr lang="en-US" dirty="0"/>
          </a:p>
        </p:txBody>
      </p:sp>
    </p:spTree>
    <p:extLst>
      <p:ext uri="{BB962C8B-B14F-4D97-AF65-F5344CB8AC3E}">
        <p14:creationId xmlns:p14="http://schemas.microsoft.com/office/powerpoint/2010/main" val="1578183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2D818-339A-4CF7-A601-259A7A9396CB}" type="slidenum">
              <a:rPr lang="en-US" smtClean="0"/>
              <a:t>18</a:t>
            </a:fld>
            <a:endParaRPr lang="en-US" dirty="0"/>
          </a:p>
        </p:txBody>
      </p:sp>
    </p:spTree>
    <p:extLst>
      <p:ext uri="{BB962C8B-B14F-4D97-AF65-F5344CB8AC3E}">
        <p14:creationId xmlns:p14="http://schemas.microsoft.com/office/powerpoint/2010/main" val="410433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2D818-339A-4CF7-A601-259A7A9396CB}" type="slidenum">
              <a:rPr lang="en-US" smtClean="0"/>
              <a:t>19</a:t>
            </a:fld>
            <a:endParaRPr lang="en-US" dirty="0"/>
          </a:p>
        </p:txBody>
      </p:sp>
    </p:spTree>
    <p:extLst>
      <p:ext uri="{BB962C8B-B14F-4D97-AF65-F5344CB8AC3E}">
        <p14:creationId xmlns:p14="http://schemas.microsoft.com/office/powerpoint/2010/main" val="2582325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2D818-339A-4CF7-A601-259A7A9396CB}" type="slidenum">
              <a:rPr lang="en-US" smtClean="0"/>
              <a:t>2</a:t>
            </a:fld>
            <a:endParaRPr lang="en-US" dirty="0"/>
          </a:p>
        </p:txBody>
      </p:sp>
    </p:spTree>
    <p:extLst>
      <p:ext uri="{BB962C8B-B14F-4D97-AF65-F5344CB8AC3E}">
        <p14:creationId xmlns:p14="http://schemas.microsoft.com/office/powerpoint/2010/main" val="460844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2D818-339A-4CF7-A601-259A7A9396CB}" type="slidenum">
              <a:rPr lang="en-US" smtClean="0"/>
              <a:t>4</a:t>
            </a:fld>
            <a:endParaRPr lang="en-US" dirty="0"/>
          </a:p>
        </p:txBody>
      </p:sp>
    </p:spTree>
    <p:extLst>
      <p:ext uri="{BB962C8B-B14F-4D97-AF65-F5344CB8AC3E}">
        <p14:creationId xmlns:p14="http://schemas.microsoft.com/office/powerpoint/2010/main" val="2408077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987" y="4421704"/>
            <a:ext cx="5619130" cy="4689571"/>
          </a:xfrm>
        </p:spPr>
        <p:txBody>
          <a:bodyPr/>
          <a:lstStyle/>
          <a:p>
            <a:endParaRPr lang="en-US" dirty="0"/>
          </a:p>
        </p:txBody>
      </p:sp>
      <p:sp>
        <p:nvSpPr>
          <p:cNvPr id="4" name="Slide Number Placeholder 3"/>
          <p:cNvSpPr>
            <a:spLocks noGrp="1"/>
          </p:cNvSpPr>
          <p:nvPr>
            <p:ph type="sldNum" sz="quarter" idx="10"/>
          </p:nvPr>
        </p:nvSpPr>
        <p:spPr/>
        <p:txBody>
          <a:bodyPr/>
          <a:lstStyle/>
          <a:p>
            <a:fld id="{AC32D818-339A-4CF7-A601-259A7A9396CB}" type="slidenum">
              <a:rPr lang="en-US" smtClean="0"/>
              <a:t>5</a:t>
            </a:fld>
            <a:endParaRPr lang="en-US" dirty="0"/>
          </a:p>
        </p:txBody>
      </p:sp>
    </p:spTree>
    <p:extLst>
      <p:ext uri="{BB962C8B-B14F-4D97-AF65-F5344CB8AC3E}">
        <p14:creationId xmlns:p14="http://schemas.microsoft.com/office/powerpoint/2010/main" val="836958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2D818-339A-4CF7-A601-259A7A9396CB}" type="slidenum">
              <a:rPr lang="en-US" smtClean="0"/>
              <a:t>6</a:t>
            </a:fld>
            <a:endParaRPr lang="en-US" dirty="0"/>
          </a:p>
        </p:txBody>
      </p:sp>
    </p:spTree>
    <p:extLst>
      <p:ext uri="{BB962C8B-B14F-4D97-AF65-F5344CB8AC3E}">
        <p14:creationId xmlns:p14="http://schemas.microsoft.com/office/powerpoint/2010/main" val="1392388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2D818-339A-4CF7-A601-259A7A9396CB}" type="slidenum">
              <a:rPr lang="en-US" smtClean="0"/>
              <a:t>7</a:t>
            </a:fld>
            <a:endParaRPr lang="en-US" dirty="0"/>
          </a:p>
        </p:txBody>
      </p:sp>
    </p:spTree>
    <p:extLst>
      <p:ext uri="{BB962C8B-B14F-4D97-AF65-F5344CB8AC3E}">
        <p14:creationId xmlns:p14="http://schemas.microsoft.com/office/powerpoint/2010/main" val="3946298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2D818-339A-4CF7-A601-259A7A9396CB}" type="slidenum">
              <a:rPr lang="en-US" smtClean="0"/>
              <a:t>8</a:t>
            </a:fld>
            <a:endParaRPr lang="en-US" dirty="0"/>
          </a:p>
        </p:txBody>
      </p:sp>
    </p:spTree>
    <p:extLst>
      <p:ext uri="{BB962C8B-B14F-4D97-AF65-F5344CB8AC3E}">
        <p14:creationId xmlns:p14="http://schemas.microsoft.com/office/powerpoint/2010/main" val="1628347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2D818-339A-4CF7-A601-259A7A9396CB}" type="slidenum">
              <a:rPr lang="en-US" smtClean="0"/>
              <a:t>9</a:t>
            </a:fld>
            <a:endParaRPr lang="en-US" dirty="0"/>
          </a:p>
        </p:txBody>
      </p:sp>
    </p:spTree>
    <p:extLst>
      <p:ext uri="{BB962C8B-B14F-4D97-AF65-F5344CB8AC3E}">
        <p14:creationId xmlns:p14="http://schemas.microsoft.com/office/powerpoint/2010/main" val="3820316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2D818-339A-4CF7-A601-259A7A9396CB}" type="slidenum">
              <a:rPr lang="en-US" smtClean="0"/>
              <a:t>10</a:t>
            </a:fld>
            <a:endParaRPr lang="en-US" dirty="0"/>
          </a:p>
        </p:txBody>
      </p:sp>
    </p:spTree>
    <p:extLst>
      <p:ext uri="{BB962C8B-B14F-4D97-AF65-F5344CB8AC3E}">
        <p14:creationId xmlns:p14="http://schemas.microsoft.com/office/powerpoint/2010/main" val="3456322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l">
              <a:defRPr sz="4000"/>
            </a:lvl1pPr>
          </a:lstStyle>
          <a:p>
            <a:r>
              <a:rPr lang="en-US"/>
              <a:t>Click to edit Master title style</a:t>
            </a:r>
            <a:endParaRPr lang="en-US" dirty="0"/>
          </a:p>
        </p:txBody>
      </p:sp>
      <p:sp>
        <p:nvSpPr>
          <p:cNvPr id="3" name="Subtitle 2"/>
          <p:cNvSpPr>
            <a:spLocks noGrp="1"/>
          </p:cNvSpPr>
          <p:nvPr>
            <p:ph type="subTitle" idx="1"/>
          </p:nvPr>
        </p:nvSpPr>
        <p:spPr>
          <a:xfrm>
            <a:off x="685800" y="3592099"/>
            <a:ext cx="77724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74859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l">
              <a:defRPr sz="4000"/>
            </a:lvl1pPr>
          </a:lstStyle>
          <a:p>
            <a:r>
              <a:rPr lang="en-US"/>
              <a:t>Click to edit Master title style</a:t>
            </a:r>
            <a:endParaRPr lang="en-US" dirty="0"/>
          </a:p>
        </p:txBody>
      </p:sp>
      <p:sp>
        <p:nvSpPr>
          <p:cNvPr id="3" name="Subtitle 2"/>
          <p:cNvSpPr>
            <a:spLocks noGrp="1"/>
          </p:cNvSpPr>
          <p:nvPr>
            <p:ph type="subTitle" idx="1"/>
          </p:nvPr>
        </p:nvSpPr>
        <p:spPr>
          <a:xfrm>
            <a:off x="685800" y="3592099"/>
            <a:ext cx="77724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415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01875" y="752197"/>
            <a:ext cx="8912915" cy="5479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6957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018-2022 CI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1876" y="725556"/>
            <a:ext cx="3886200" cy="5506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75043" y="725556"/>
            <a:ext cx="4979505" cy="5506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8725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Team updates</a:t>
            </a:r>
          </a:p>
        </p:txBody>
      </p:sp>
      <p:sp>
        <p:nvSpPr>
          <p:cNvPr id="3" name="Content Placeholder 2"/>
          <p:cNvSpPr>
            <a:spLocks noGrp="1"/>
          </p:cNvSpPr>
          <p:nvPr>
            <p:ph sz="half" idx="1"/>
          </p:nvPr>
        </p:nvSpPr>
        <p:spPr>
          <a:xfrm>
            <a:off x="109827" y="970060"/>
            <a:ext cx="4343400" cy="2514600"/>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7176052" y="6356351"/>
            <a:ext cx="460562" cy="365125"/>
          </a:xfrm>
          <a:prstGeom prst="rect">
            <a:avLst/>
          </a:prstGeom>
        </p:spPr>
        <p:txBody>
          <a:bodyPr/>
          <a:lstStyle/>
          <a:p>
            <a:fld id="{7FCBD675-CCB5-F148-8953-FBC584431A30}" type="slidenum">
              <a:rPr lang="en-US" smtClean="0">
                <a:solidFill>
                  <a:srgbClr val="262626"/>
                </a:solidFill>
              </a:rPr>
              <a:pPr/>
              <a:t>‹#›</a:t>
            </a:fld>
            <a:endParaRPr lang="en-US" dirty="0">
              <a:solidFill>
                <a:srgbClr val="262626"/>
              </a:solidFill>
            </a:endParaRPr>
          </a:p>
        </p:txBody>
      </p:sp>
      <p:sp>
        <p:nvSpPr>
          <p:cNvPr id="15" name="Content Placeholder 2"/>
          <p:cNvSpPr>
            <a:spLocks noGrp="1"/>
          </p:cNvSpPr>
          <p:nvPr>
            <p:ph sz="half" idx="13"/>
          </p:nvPr>
        </p:nvSpPr>
        <p:spPr>
          <a:xfrm>
            <a:off x="109827" y="3841751"/>
            <a:ext cx="4343400" cy="2514600"/>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sz="half" idx="14"/>
          </p:nvPr>
        </p:nvSpPr>
        <p:spPr>
          <a:xfrm>
            <a:off x="4699055" y="970060"/>
            <a:ext cx="4343400" cy="2514600"/>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half" idx="15"/>
          </p:nvPr>
        </p:nvSpPr>
        <p:spPr>
          <a:xfrm>
            <a:off x="4699055" y="3841751"/>
            <a:ext cx="4343400" cy="2514600"/>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6"/>
          </p:nvPr>
        </p:nvSpPr>
        <p:spPr>
          <a:xfrm>
            <a:off x="109538" y="739775"/>
            <a:ext cx="2824162" cy="230285"/>
          </a:xfrm>
        </p:spPr>
        <p:txBody>
          <a:bodyPr>
            <a:noAutofit/>
          </a:bodyPr>
          <a:lstStyle>
            <a:lvl1pPr marL="0" indent="0">
              <a:buNone/>
              <a:defRPr sz="1200" b="1">
                <a:solidFill>
                  <a:schemeClr val="accent2"/>
                </a:solidFill>
              </a:defRPr>
            </a:lvl1pPr>
            <a:lvl2pPr marL="457200" indent="0">
              <a:buNone/>
              <a:defRPr sz="1200" b="1">
                <a:solidFill>
                  <a:schemeClr val="accent2"/>
                </a:solidFill>
              </a:defRPr>
            </a:lvl2pPr>
            <a:lvl3pPr marL="914400" indent="0">
              <a:buNone/>
              <a:defRPr sz="1200" b="1">
                <a:solidFill>
                  <a:schemeClr val="accent2"/>
                </a:solidFill>
              </a:defRPr>
            </a:lvl3pPr>
            <a:lvl4pPr marL="1371600" indent="0">
              <a:buNone/>
              <a:defRPr sz="1200" b="1">
                <a:solidFill>
                  <a:schemeClr val="accent2"/>
                </a:solidFill>
              </a:defRPr>
            </a:lvl4pPr>
            <a:lvl5pPr marL="1828800" indent="0">
              <a:buNone/>
              <a:defRPr sz="1200" b="1">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5"/>
          <p:cNvSpPr>
            <a:spLocks noGrp="1"/>
          </p:cNvSpPr>
          <p:nvPr>
            <p:ph type="body" sz="quarter" idx="17"/>
          </p:nvPr>
        </p:nvSpPr>
        <p:spPr>
          <a:xfrm>
            <a:off x="4699055" y="739775"/>
            <a:ext cx="2824162" cy="230285"/>
          </a:xfrm>
        </p:spPr>
        <p:txBody>
          <a:bodyPr>
            <a:noAutofit/>
          </a:bodyPr>
          <a:lstStyle>
            <a:lvl1pPr marL="0" indent="0">
              <a:buNone/>
              <a:defRPr sz="1200" b="1">
                <a:solidFill>
                  <a:schemeClr val="accent2"/>
                </a:solidFill>
              </a:defRPr>
            </a:lvl1pPr>
            <a:lvl2pPr marL="457200" indent="0">
              <a:buNone/>
              <a:defRPr sz="1200" b="1">
                <a:solidFill>
                  <a:schemeClr val="accent2"/>
                </a:solidFill>
              </a:defRPr>
            </a:lvl2pPr>
            <a:lvl3pPr marL="914400" indent="0">
              <a:buNone/>
              <a:defRPr sz="1200" b="1">
                <a:solidFill>
                  <a:schemeClr val="accent2"/>
                </a:solidFill>
              </a:defRPr>
            </a:lvl3pPr>
            <a:lvl4pPr marL="1371600" indent="0">
              <a:buNone/>
              <a:defRPr sz="1200" b="1">
                <a:solidFill>
                  <a:schemeClr val="accent2"/>
                </a:solidFill>
              </a:defRPr>
            </a:lvl4pPr>
            <a:lvl5pPr marL="1828800" indent="0">
              <a:buNone/>
              <a:defRPr sz="1200" b="1">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5"/>
          <p:cNvSpPr>
            <a:spLocks noGrp="1"/>
          </p:cNvSpPr>
          <p:nvPr>
            <p:ph type="body" sz="quarter" idx="18"/>
          </p:nvPr>
        </p:nvSpPr>
        <p:spPr>
          <a:xfrm>
            <a:off x="109827" y="3611466"/>
            <a:ext cx="2824162" cy="230285"/>
          </a:xfrm>
        </p:spPr>
        <p:txBody>
          <a:bodyPr>
            <a:noAutofit/>
          </a:bodyPr>
          <a:lstStyle>
            <a:lvl1pPr marL="0" indent="0">
              <a:buNone/>
              <a:defRPr sz="1200" b="1">
                <a:solidFill>
                  <a:schemeClr val="accent2"/>
                </a:solidFill>
              </a:defRPr>
            </a:lvl1pPr>
            <a:lvl2pPr marL="457200" indent="0">
              <a:buNone/>
              <a:defRPr sz="1200" b="1">
                <a:solidFill>
                  <a:schemeClr val="accent2"/>
                </a:solidFill>
              </a:defRPr>
            </a:lvl2pPr>
            <a:lvl3pPr marL="914400" indent="0">
              <a:buNone/>
              <a:defRPr sz="1200" b="1">
                <a:solidFill>
                  <a:schemeClr val="accent2"/>
                </a:solidFill>
              </a:defRPr>
            </a:lvl3pPr>
            <a:lvl4pPr marL="1371600" indent="0">
              <a:buNone/>
              <a:defRPr sz="1200" b="1">
                <a:solidFill>
                  <a:schemeClr val="accent2"/>
                </a:solidFill>
              </a:defRPr>
            </a:lvl4pPr>
            <a:lvl5pPr marL="1828800" indent="0">
              <a:buNone/>
              <a:defRPr sz="1200" b="1">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5"/>
          <p:cNvSpPr>
            <a:spLocks noGrp="1"/>
          </p:cNvSpPr>
          <p:nvPr>
            <p:ph type="body" sz="quarter" idx="19"/>
          </p:nvPr>
        </p:nvSpPr>
        <p:spPr>
          <a:xfrm>
            <a:off x="4699055" y="3611466"/>
            <a:ext cx="2824162" cy="230285"/>
          </a:xfrm>
        </p:spPr>
        <p:txBody>
          <a:bodyPr>
            <a:noAutofit/>
          </a:bodyPr>
          <a:lstStyle>
            <a:lvl1pPr marL="0" indent="0">
              <a:buNone/>
              <a:defRPr sz="1200" b="1">
                <a:solidFill>
                  <a:schemeClr val="accent2"/>
                </a:solidFill>
              </a:defRPr>
            </a:lvl1pPr>
            <a:lvl2pPr marL="457200" indent="0">
              <a:buNone/>
              <a:defRPr sz="1200" b="1">
                <a:solidFill>
                  <a:schemeClr val="accent2"/>
                </a:solidFill>
              </a:defRPr>
            </a:lvl2pPr>
            <a:lvl3pPr marL="914400" indent="0">
              <a:buNone/>
              <a:defRPr sz="1200" b="1">
                <a:solidFill>
                  <a:schemeClr val="accent2"/>
                </a:solidFill>
              </a:defRPr>
            </a:lvl3pPr>
            <a:lvl4pPr marL="1371600" indent="0">
              <a:buNone/>
              <a:defRPr sz="1200" b="1">
                <a:solidFill>
                  <a:schemeClr val="accent2"/>
                </a:solidFill>
              </a:defRPr>
            </a:lvl4pPr>
            <a:lvl5pPr marL="1828800" indent="0">
              <a:buNone/>
              <a:defRPr sz="1200" b="1">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0710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l">
              <a:defRPr sz="4000"/>
            </a:lvl1pPr>
          </a:lstStyle>
          <a:p>
            <a:r>
              <a:rPr lang="en-US"/>
              <a:t>Click to edit Master title style</a:t>
            </a:r>
            <a:endParaRPr lang="en-US" dirty="0"/>
          </a:p>
        </p:txBody>
      </p:sp>
      <p:sp>
        <p:nvSpPr>
          <p:cNvPr id="3" name="Subtitle 2"/>
          <p:cNvSpPr>
            <a:spLocks noGrp="1"/>
          </p:cNvSpPr>
          <p:nvPr>
            <p:ph type="subTitle" idx="1"/>
          </p:nvPr>
        </p:nvSpPr>
        <p:spPr>
          <a:xfrm>
            <a:off x="685800" y="3592099"/>
            <a:ext cx="77724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31605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01875" y="752197"/>
            <a:ext cx="8912915" cy="5479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5053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018-2022 CI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1876" y="725556"/>
            <a:ext cx="3886200" cy="5506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75043" y="725556"/>
            <a:ext cx="4979505" cy="5506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48846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Team updates</a:t>
            </a:r>
          </a:p>
        </p:txBody>
      </p:sp>
      <p:sp>
        <p:nvSpPr>
          <p:cNvPr id="3" name="Content Placeholder 2"/>
          <p:cNvSpPr>
            <a:spLocks noGrp="1"/>
          </p:cNvSpPr>
          <p:nvPr>
            <p:ph sz="half" idx="1"/>
          </p:nvPr>
        </p:nvSpPr>
        <p:spPr>
          <a:xfrm>
            <a:off x="109827" y="970060"/>
            <a:ext cx="4343400" cy="2514600"/>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7176052" y="6356351"/>
            <a:ext cx="460562" cy="365125"/>
          </a:xfrm>
          <a:prstGeom prst="rect">
            <a:avLst/>
          </a:prstGeom>
        </p:spPr>
        <p:txBody>
          <a:bodyPr/>
          <a:lstStyle/>
          <a:p>
            <a:fld id="{7FCBD675-CCB5-F148-8953-FBC584431A30}" type="slidenum">
              <a:rPr lang="en-US" smtClean="0">
                <a:solidFill>
                  <a:srgbClr val="262626"/>
                </a:solidFill>
              </a:rPr>
              <a:pPr/>
              <a:t>‹#›</a:t>
            </a:fld>
            <a:endParaRPr lang="en-US" dirty="0">
              <a:solidFill>
                <a:srgbClr val="262626"/>
              </a:solidFill>
            </a:endParaRPr>
          </a:p>
        </p:txBody>
      </p:sp>
      <p:sp>
        <p:nvSpPr>
          <p:cNvPr id="15" name="Content Placeholder 2"/>
          <p:cNvSpPr>
            <a:spLocks noGrp="1"/>
          </p:cNvSpPr>
          <p:nvPr>
            <p:ph sz="half" idx="13"/>
          </p:nvPr>
        </p:nvSpPr>
        <p:spPr>
          <a:xfrm>
            <a:off x="109827" y="3841751"/>
            <a:ext cx="4343400" cy="2514600"/>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sz="half" idx="14"/>
          </p:nvPr>
        </p:nvSpPr>
        <p:spPr>
          <a:xfrm>
            <a:off x="4699055" y="970060"/>
            <a:ext cx="4343400" cy="2514600"/>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half" idx="15"/>
          </p:nvPr>
        </p:nvSpPr>
        <p:spPr>
          <a:xfrm>
            <a:off x="4699055" y="3841751"/>
            <a:ext cx="4343400" cy="2514600"/>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6"/>
          </p:nvPr>
        </p:nvSpPr>
        <p:spPr>
          <a:xfrm>
            <a:off x="109538" y="739775"/>
            <a:ext cx="2824162" cy="230285"/>
          </a:xfrm>
        </p:spPr>
        <p:txBody>
          <a:bodyPr>
            <a:noAutofit/>
          </a:bodyPr>
          <a:lstStyle>
            <a:lvl1pPr marL="0" indent="0">
              <a:buNone/>
              <a:defRPr sz="1200" b="1">
                <a:solidFill>
                  <a:schemeClr val="accent2"/>
                </a:solidFill>
              </a:defRPr>
            </a:lvl1pPr>
            <a:lvl2pPr marL="457200" indent="0">
              <a:buNone/>
              <a:defRPr sz="1200" b="1">
                <a:solidFill>
                  <a:schemeClr val="accent2"/>
                </a:solidFill>
              </a:defRPr>
            </a:lvl2pPr>
            <a:lvl3pPr marL="914400" indent="0">
              <a:buNone/>
              <a:defRPr sz="1200" b="1">
                <a:solidFill>
                  <a:schemeClr val="accent2"/>
                </a:solidFill>
              </a:defRPr>
            </a:lvl3pPr>
            <a:lvl4pPr marL="1371600" indent="0">
              <a:buNone/>
              <a:defRPr sz="1200" b="1">
                <a:solidFill>
                  <a:schemeClr val="accent2"/>
                </a:solidFill>
              </a:defRPr>
            </a:lvl4pPr>
            <a:lvl5pPr marL="1828800" indent="0">
              <a:buNone/>
              <a:defRPr sz="1200" b="1">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5"/>
          <p:cNvSpPr>
            <a:spLocks noGrp="1"/>
          </p:cNvSpPr>
          <p:nvPr>
            <p:ph type="body" sz="quarter" idx="17"/>
          </p:nvPr>
        </p:nvSpPr>
        <p:spPr>
          <a:xfrm>
            <a:off x="4699055" y="739775"/>
            <a:ext cx="2824162" cy="230285"/>
          </a:xfrm>
        </p:spPr>
        <p:txBody>
          <a:bodyPr>
            <a:noAutofit/>
          </a:bodyPr>
          <a:lstStyle>
            <a:lvl1pPr marL="0" indent="0">
              <a:buNone/>
              <a:defRPr sz="1200" b="1">
                <a:solidFill>
                  <a:schemeClr val="accent2"/>
                </a:solidFill>
              </a:defRPr>
            </a:lvl1pPr>
            <a:lvl2pPr marL="457200" indent="0">
              <a:buNone/>
              <a:defRPr sz="1200" b="1">
                <a:solidFill>
                  <a:schemeClr val="accent2"/>
                </a:solidFill>
              </a:defRPr>
            </a:lvl2pPr>
            <a:lvl3pPr marL="914400" indent="0">
              <a:buNone/>
              <a:defRPr sz="1200" b="1">
                <a:solidFill>
                  <a:schemeClr val="accent2"/>
                </a:solidFill>
              </a:defRPr>
            </a:lvl3pPr>
            <a:lvl4pPr marL="1371600" indent="0">
              <a:buNone/>
              <a:defRPr sz="1200" b="1">
                <a:solidFill>
                  <a:schemeClr val="accent2"/>
                </a:solidFill>
              </a:defRPr>
            </a:lvl4pPr>
            <a:lvl5pPr marL="1828800" indent="0">
              <a:buNone/>
              <a:defRPr sz="1200" b="1">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5"/>
          <p:cNvSpPr>
            <a:spLocks noGrp="1"/>
          </p:cNvSpPr>
          <p:nvPr>
            <p:ph type="body" sz="quarter" idx="18"/>
          </p:nvPr>
        </p:nvSpPr>
        <p:spPr>
          <a:xfrm>
            <a:off x="109827" y="3611466"/>
            <a:ext cx="2824162" cy="230285"/>
          </a:xfrm>
        </p:spPr>
        <p:txBody>
          <a:bodyPr>
            <a:noAutofit/>
          </a:bodyPr>
          <a:lstStyle>
            <a:lvl1pPr marL="0" indent="0">
              <a:buNone/>
              <a:defRPr sz="1200" b="1">
                <a:solidFill>
                  <a:schemeClr val="accent2"/>
                </a:solidFill>
              </a:defRPr>
            </a:lvl1pPr>
            <a:lvl2pPr marL="457200" indent="0">
              <a:buNone/>
              <a:defRPr sz="1200" b="1">
                <a:solidFill>
                  <a:schemeClr val="accent2"/>
                </a:solidFill>
              </a:defRPr>
            </a:lvl2pPr>
            <a:lvl3pPr marL="914400" indent="0">
              <a:buNone/>
              <a:defRPr sz="1200" b="1">
                <a:solidFill>
                  <a:schemeClr val="accent2"/>
                </a:solidFill>
              </a:defRPr>
            </a:lvl3pPr>
            <a:lvl4pPr marL="1371600" indent="0">
              <a:buNone/>
              <a:defRPr sz="1200" b="1">
                <a:solidFill>
                  <a:schemeClr val="accent2"/>
                </a:solidFill>
              </a:defRPr>
            </a:lvl4pPr>
            <a:lvl5pPr marL="1828800" indent="0">
              <a:buNone/>
              <a:defRPr sz="1200" b="1">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5"/>
          <p:cNvSpPr>
            <a:spLocks noGrp="1"/>
          </p:cNvSpPr>
          <p:nvPr>
            <p:ph type="body" sz="quarter" idx="19"/>
          </p:nvPr>
        </p:nvSpPr>
        <p:spPr>
          <a:xfrm>
            <a:off x="4699055" y="3611466"/>
            <a:ext cx="2824162" cy="230285"/>
          </a:xfrm>
        </p:spPr>
        <p:txBody>
          <a:bodyPr>
            <a:noAutofit/>
          </a:bodyPr>
          <a:lstStyle>
            <a:lvl1pPr marL="0" indent="0">
              <a:buNone/>
              <a:defRPr sz="1200" b="1">
                <a:solidFill>
                  <a:schemeClr val="accent2"/>
                </a:solidFill>
              </a:defRPr>
            </a:lvl1pPr>
            <a:lvl2pPr marL="457200" indent="0">
              <a:buNone/>
              <a:defRPr sz="1200" b="1">
                <a:solidFill>
                  <a:schemeClr val="accent2"/>
                </a:solidFill>
              </a:defRPr>
            </a:lvl2pPr>
            <a:lvl3pPr marL="914400" indent="0">
              <a:buNone/>
              <a:defRPr sz="1200" b="1">
                <a:solidFill>
                  <a:schemeClr val="accent2"/>
                </a:solidFill>
              </a:defRPr>
            </a:lvl3pPr>
            <a:lvl4pPr marL="1371600" indent="0">
              <a:buNone/>
              <a:defRPr sz="1200" b="1">
                <a:solidFill>
                  <a:schemeClr val="accent2"/>
                </a:solidFill>
              </a:defRPr>
            </a:lvl4pPr>
            <a:lvl5pPr marL="1828800" indent="0">
              <a:buNone/>
              <a:defRPr sz="1200" b="1">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1959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01875" y="752197"/>
            <a:ext cx="8912915" cy="5479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30610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018-2022 CI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1876" y="725556"/>
            <a:ext cx="3886200" cy="5506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75043" y="725556"/>
            <a:ext cx="4979505" cy="5506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242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Team updates</a:t>
            </a:r>
          </a:p>
        </p:txBody>
      </p:sp>
      <p:sp>
        <p:nvSpPr>
          <p:cNvPr id="3" name="Content Placeholder 2"/>
          <p:cNvSpPr>
            <a:spLocks noGrp="1"/>
          </p:cNvSpPr>
          <p:nvPr>
            <p:ph sz="half" idx="1"/>
          </p:nvPr>
        </p:nvSpPr>
        <p:spPr>
          <a:xfrm>
            <a:off x="109827" y="970060"/>
            <a:ext cx="4343400" cy="2514600"/>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7176052" y="6356351"/>
            <a:ext cx="460562" cy="365125"/>
          </a:xfrm>
          <a:prstGeom prst="rect">
            <a:avLst/>
          </a:prstGeom>
        </p:spPr>
        <p:txBody>
          <a:bodyPr/>
          <a:lstStyle/>
          <a:p>
            <a:fld id="{7FCBD675-CCB5-F148-8953-FBC584431A30}" type="slidenum">
              <a:rPr lang="en-US" smtClean="0"/>
              <a:t>‹#›</a:t>
            </a:fld>
            <a:endParaRPr lang="en-US" dirty="0"/>
          </a:p>
        </p:txBody>
      </p:sp>
      <p:sp>
        <p:nvSpPr>
          <p:cNvPr id="15" name="Content Placeholder 2"/>
          <p:cNvSpPr>
            <a:spLocks noGrp="1"/>
          </p:cNvSpPr>
          <p:nvPr>
            <p:ph sz="half" idx="13"/>
          </p:nvPr>
        </p:nvSpPr>
        <p:spPr>
          <a:xfrm>
            <a:off x="109827" y="3841751"/>
            <a:ext cx="4343400" cy="2514600"/>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sz="half" idx="14"/>
          </p:nvPr>
        </p:nvSpPr>
        <p:spPr>
          <a:xfrm>
            <a:off x="4699055" y="970060"/>
            <a:ext cx="4343400" cy="2514600"/>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half" idx="15"/>
          </p:nvPr>
        </p:nvSpPr>
        <p:spPr>
          <a:xfrm>
            <a:off x="4699055" y="3841751"/>
            <a:ext cx="4343400" cy="2514600"/>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6"/>
          </p:nvPr>
        </p:nvSpPr>
        <p:spPr>
          <a:xfrm>
            <a:off x="109538" y="739775"/>
            <a:ext cx="2824162" cy="230285"/>
          </a:xfrm>
        </p:spPr>
        <p:txBody>
          <a:bodyPr>
            <a:noAutofit/>
          </a:bodyPr>
          <a:lstStyle>
            <a:lvl1pPr marL="0" indent="0">
              <a:buNone/>
              <a:defRPr sz="1200" b="1">
                <a:solidFill>
                  <a:schemeClr val="accent2"/>
                </a:solidFill>
              </a:defRPr>
            </a:lvl1pPr>
            <a:lvl2pPr marL="457200" indent="0">
              <a:buNone/>
              <a:defRPr sz="1200" b="1">
                <a:solidFill>
                  <a:schemeClr val="accent2"/>
                </a:solidFill>
              </a:defRPr>
            </a:lvl2pPr>
            <a:lvl3pPr marL="914400" indent="0">
              <a:buNone/>
              <a:defRPr sz="1200" b="1">
                <a:solidFill>
                  <a:schemeClr val="accent2"/>
                </a:solidFill>
              </a:defRPr>
            </a:lvl3pPr>
            <a:lvl4pPr marL="1371600" indent="0">
              <a:buNone/>
              <a:defRPr sz="1200" b="1">
                <a:solidFill>
                  <a:schemeClr val="accent2"/>
                </a:solidFill>
              </a:defRPr>
            </a:lvl4pPr>
            <a:lvl5pPr marL="1828800" indent="0">
              <a:buNone/>
              <a:defRPr sz="1200" b="1">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5"/>
          <p:cNvSpPr>
            <a:spLocks noGrp="1"/>
          </p:cNvSpPr>
          <p:nvPr>
            <p:ph type="body" sz="quarter" idx="17"/>
          </p:nvPr>
        </p:nvSpPr>
        <p:spPr>
          <a:xfrm>
            <a:off x="4699055" y="739775"/>
            <a:ext cx="2824162" cy="230285"/>
          </a:xfrm>
        </p:spPr>
        <p:txBody>
          <a:bodyPr>
            <a:noAutofit/>
          </a:bodyPr>
          <a:lstStyle>
            <a:lvl1pPr marL="0" indent="0">
              <a:buNone/>
              <a:defRPr sz="1200" b="1">
                <a:solidFill>
                  <a:schemeClr val="accent2"/>
                </a:solidFill>
              </a:defRPr>
            </a:lvl1pPr>
            <a:lvl2pPr marL="457200" indent="0">
              <a:buNone/>
              <a:defRPr sz="1200" b="1">
                <a:solidFill>
                  <a:schemeClr val="accent2"/>
                </a:solidFill>
              </a:defRPr>
            </a:lvl2pPr>
            <a:lvl3pPr marL="914400" indent="0">
              <a:buNone/>
              <a:defRPr sz="1200" b="1">
                <a:solidFill>
                  <a:schemeClr val="accent2"/>
                </a:solidFill>
              </a:defRPr>
            </a:lvl3pPr>
            <a:lvl4pPr marL="1371600" indent="0">
              <a:buNone/>
              <a:defRPr sz="1200" b="1">
                <a:solidFill>
                  <a:schemeClr val="accent2"/>
                </a:solidFill>
              </a:defRPr>
            </a:lvl4pPr>
            <a:lvl5pPr marL="1828800" indent="0">
              <a:buNone/>
              <a:defRPr sz="1200" b="1">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5"/>
          <p:cNvSpPr>
            <a:spLocks noGrp="1"/>
          </p:cNvSpPr>
          <p:nvPr>
            <p:ph type="body" sz="quarter" idx="18"/>
          </p:nvPr>
        </p:nvSpPr>
        <p:spPr>
          <a:xfrm>
            <a:off x="109827" y="3611466"/>
            <a:ext cx="2824162" cy="230285"/>
          </a:xfrm>
        </p:spPr>
        <p:txBody>
          <a:bodyPr>
            <a:noAutofit/>
          </a:bodyPr>
          <a:lstStyle>
            <a:lvl1pPr marL="0" indent="0">
              <a:buNone/>
              <a:defRPr sz="1200" b="1">
                <a:solidFill>
                  <a:schemeClr val="accent2"/>
                </a:solidFill>
              </a:defRPr>
            </a:lvl1pPr>
            <a:lvl2pPr marL="457200" indent="0">
              <a:buNone/>
              <a:defRPr sz="1200" b="1">
                <a:solidFill>
                  <a:schemeClr val="accent2"/>
                </a:solidFill>
              </a:defRPr>
            </a:lvl2pPr>
            <a:lvl3pPr marL="914400" indent="0">
              <a:buNone/>
              <a:defRPr sz="1200" b="1">
                <a:solidFill>
                  <a:schemeClr val="accent2"/>
                </a:solidFill>
              </a:defRPr>
            </a:lvl3pPr>
            <a:lvl4pPr marL="1371600" indent="0">
              <a:buNone/>
              <a:defRPr sz="1200" b="1">
                <a:solidFill>
                  <a:schemeClr val="accent2"/>
                </a:solidFill>
              </a:defRPr>
            </a:lvl4pPr>
            <a:lvl5pPr marL="1828800" indent="0">
              <a:buNone/>
              <a:defRPr sz="1200" b="1">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5"/>
          <p:cNvSpPr>
            <a:spLocks noGrp="1"/>
          </p:cNvSpPr>
          <p:nvPr>
            <p:ph type="body" sz="quarter" idx="19"/>
          </p:nvPr>
        </p:nvSpPr>
        <p:spPr>
          <a:xfrm>
            <a:off x="4699055" y="3611466"/>
            <a:ext cx="2824162" cy="230285"/>
          </a:xfrm>
        </p:spPr>
        <p:txBody>
          <a:bodyPr>
            <a:noAutofit/>
          </a:bodyPr>
          <a:lstStyle>
            <a:lvl1pPr marL="0" indent="0">
              <a:buNone/>
              <a:defRPr sz="1200" b="1">
                <a:solidFill>
                  <a:schemeClr val="accent2"/>
                </a:solidFill>
              </a:defRPr>
            </a:lvl1pPr>
            <a:lvl2pPr marL="457200" indent="0">
              <a:buNone/>
              <a:defRPr sz="1200" b="1">
                <a:solidFill>
                  <a:schemeClr val="accent2"/>
                </a:solidFill>
              </a:defRPr>
            </a:lvl2pPr>
            <a:lvl3pPr marL="914400" indent="0">
              <a:buNone/>
              <a:defRPr sz="1200" b="1">
                <a:solidFill>
                  <a:schemeClr val="accent2"/>
                </a:solidFill>
              </a:defRPr>
            </a:lvl3pPr>
            <a:lvl4pPr marL="1371600" indent="0">
              <a:buNone/>
              <a:defRPr sz="1200" b="1">
                <a:solidFill>
                  <a:schemeClr val="accent2"/>
                </a:solidFill>
              </a:defRPr>
            </a:lvl4pPr>
            <a:lvl5pPr marL="1828800" indent="0">
              <a:buNone/>
              <a:defRPr sz="1200" b="1">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5448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6EC81B72-1E5A-49F1-B7E8-5CB8DE24F205}" type="datetimeFigureOut">
              <a:rPr lang="en-US" smtClean="0"/>
              <a:t>6/11/18</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60C0A38-3360-4CA5-9DC7-0DDA8337C404}" type="slidenum">
              <a:rPr lang="en-US" smtClean="0"/>
              <a:t>‹#›</a:t>
            </a:fld>
            <a:endParaRPr lang="en-US" dirty="0"/>
          </a:p>
        </p:txBody>
      </p:sp>
    </p:spTree>
    <p:extLst>
      <p:ext uri="{BB962C8B-B14F-4D97-AF65-F5344CB8AC3E}">
        <p14:creationId xmlns:p14="http://schemas.microsoft.com/office/powerpoint/2010/main" val="1498335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l">
              <a:defRPr sz="4000"/>
            </a:lvl1pPr>
          </a:lstStyle>
          <a:p>
            <a:r>
              <a:rPr lang="en-US"/>
              <a:t>Click to edit Master title style</a:t>
            </a:r>
            <a:endParaRPr lang="en-US" dirty="0"/>
          </a:p>
        </p:txBody>
      </p:sp>
      <p:sp>
        <p:nvSpPr>
          <p:cNvPr id="3" name="Subtitle 2"/>
          <p:cNvSpPr>
            <a:spLocks noGrp="1"/>
          </p:cNvSpPr>
          <p:nvPr>
            <p:ph type="subTitle" idx="1"/>
          </p:nvPr>
        </p:nvSpPr>
        <p:spPr>
          <a:xfrm>
            <a:off x="685800" y="3592099"/>
            <a:ext cx="77724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67650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01875" y="752197"/>
            <a:ext cx="8912915" cy="5479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29556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018-2022 CI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1876" y="725556"/>
            <a:ext cx="3886200" cy="5506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75043" y="725556"/>
            <a:ext cx="4979505" cy="5506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3315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Team updates</a:t>
            </a:r>
          </a:p>
        </p:txBody>
      </p:sp>
      <p:sp>
        <p:nvSpPr>
          <p:cNvPr id="3" name="Content Placeholder 2"/>
          <p:cNvSpPr>
            <a:spLocks noGrp="1"/>
          </p:cNvSpPr>
          <p:nvPr>
            <p:ph sz="half" idx="1"/>
          </p:nvPr>
        </p:nvSpPr>
        <p:spPr>
          <a:xfrm>
            <a:off x="109827" y="970060"/>
            <a:ext cx="4343400" cy="2514600"/>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7176052" y="6356351"/>
            <a:ext cx="460562" cy="365125"/>
          </a:xfrm>
          <a:prstGeom prst="rect">
            <a:avLst/>
          </a:prstGeom>
        </p:spPr>
        <p:txBody>
          <a:bodyPr/>
          <a:lstStyle/>
          <a:p>
            <a:fld id="{7FCBD675-CCB5-F148-8953-FBC584431A30}" type="slidenum">
              <a:rPr lang="en-US" smtClean="0">
                <a:solidFill>
                  <a:srgbClr val="262626"/>
                </a:solidFill>
              </a:rPr>
              <a:pPr/>
              <a:t>‹#›</a:t>
            </a:fld>
            <a:endParaRPr lang="en-US" dirty="0">
              <a:solidFill>
                <a:srgbClr val="262626"/>
              </a:solidFill>
            </a:endParaRPr>
          </a:p>
        </p:txBody>
      </p:sp>
      <p:sp>
        <p:nvSpPr>
          <p:cNvPr id="15" name="Content Placeholder 2"/>
          <p:cNvSpPr>
            <a:spLocks noGrp="1"/>
          </p:cNvSpPr>
          <p:nvPr>
            <p:ph sz="half" idx="13"/>
          </p:nvPr>
        </p:nvSpPr>
        <p:spPr>
          <a:xfrm>
            <a:off x="109827" y="3841751"/>
            <a:ext cx="4343400" cy="2514600"/>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sz="half" idx="14"/>
          </p:nvPr>
        </p:nvSpPr>
        <p:spPr>
          <a:xfrm>
            <a:off x="4699055" y="970060"/>
            <a:ext cx="4343400" cy="2514600"/>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half" idx="15"/>
          </p:nvPr>
        </p:nvSpPr>
        <p:spPr>
          <a:xfrm>
            <a:off x="4699055" y="3841751"/>
            <a:ext cx="4343400" cy="2514600"/>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6"/>
          </p:nvPr>
        </p:nvSpPr>
        <p:spPr>
          <a:xfrm>
            <a:off x="109538" y="739775"/>
            <a:ext cx="2824162" cy="230285"/>
          </a:xfrm>
        </p:spPr>
        <p:txBody>
          <a:bodyPr>
            <a:noAutofit/>
          </a:bodyPr>
          <a:lstStyle>
            <a:lvl1pPr marL="0" indent="0">
              <a:buNone/>
              <a:defRPr sz="1200" b="1">
                <a:solidFill>
                  <a:schemeClr val="accent2"/>
                </a:solidFill>
              </a:defRPr>
            </a:lvl1pPr>
            <a:lvl2pPr marL="457200" indent="0">
              <a:buNone/>
              <a:defRPr sz="1200" b="1">
                <a:solidFill>
                  <a:schemeClr val="accent2"/>
                </a:solidFill>
              </a:defRPr>
            </a:lvl2pPr>
            <a:lvl3pPr marL="914400" indent="0">
              <a:buNone/>
              <a:defRPr sz="1200" b="1">
                <a:solidFill>
                  <a:schemeClr val="accent2"/>
                </a:solidFill>
              </a:defRPr>
            </a:lvl3pPr>
            <a:lvl4pPr marL="1371600" indent="0">
              <a:buNone/>
              <a:defRPr sz="1200" b="1">
                <a:solidFill>
                  <a:schemeClr val="accent2"/>
                </a:solidFill>
              </a:defRPr>
            </a:lvl4pPr>
            <a:lvl5pPr marL="1828800" indent="0">
              <a:buNone/>
              <a:defRPr sz="1200" b="1">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5"/>
          <p:cNvSpPr>
            <a:spLocks noGrp="1"/>
          </p:cNvSpPr>
          <p:nvPr>
            <p:ph type="body" sz="quarter" idx="17"/>
          </p:nvPr>
        </p:nvSpPr>
        <p:spPr>
          <a:xfrm>
            <a:off x="4699055" y="739775"/>
            <a:ext cx="2824162" cy="230285"/>
          </a:xfrm>
        </p:spPr>
        <p:txBody>
          <a:bodyPr>
            <a:noAutofit/>
          </a:bodyPr>
          <a:lstStyle>
            <a:lvl1pPr marL="0" indent="0">
              <a:buNone/>
              <a:defRPr sz="1200" b="1">
                <a:solidFill>
                  <a:schemeClr val="accent2"/>
                </a:solidFill>
              </a:defRPr>
            </a:lvl1pPr>
            <a:lvl2pPr marL="457200" indent="0">
              <a:buNone/>
              <a:defRPr sz="1200" b="1">
                <a:solidFill>
                  <a:schemeClr val="accent2"/>
                </a:solidFill>
              </a:defRPr>
            </a:lvl2pPr>
            <a:lvl3pPr marL="914400" indent="0">
              <a:buNone/>
              <a:defRPr sz="1200" b="1">
                <a:solidFill>
                  <a:schemeClr val="accent2"/>
                </a:solidFill>
              </a:defRPr>
            </a:lvl3pPr>
            <a:lvl4pPr marL="1371600" indent="0">
              <a:buNone/>
              <a:defRPr sz="1200" b="1">
                <a:solidFill>
                  <a:schemeClr val="accent2"/>
                </a:solidFill>
              </a:defRPr>
            </a:lvl4pPr>
            <a:lvl5pPr marL="1828800" indent="0">
              <a:buNone/>
              <a:defRPr sz="1200" b="1">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5"/>
          <p:cNvSpPr>
            <a:spLocks noGrp="1"/>
          </p:cNvSpPr>
          <p:nvPr>
            <p:ph type="body" sz="quarter" idx="18"/>
          </p:nvPr>
        </p:nvSpPr>
        <p:spPr>
          <a:xfrm>
            <a:off x="109827" y="3611466"/>
            <a:ext cx="2824162" cy="230285"/>
          </a:xfrm>
        </p:spPr>
        <p:txBody>
          <a:bodyPr>
            <a:noAutofit/>
          </a:bodyPr>
          <a:lstStyle>
            <a:lvl1pPr marL="0" indent="0">
              <a:buNone/>
              <a:defRPr sz="1200" b="1">
                <a:solidFill>
                  <a:schemeClr val="accent2"/>
                </a:solidFill>
              </a:defRPr>
            </a:lvl1pPr>
            <a:lvl2pPr marL="457200" indent="0">
              <a:buNone/>
              <a:defRPr sz="1200" b="1">
                <a:solidFill>
                  <a:schemeClr val="accent2"/>
                </a:solidFill>
              </a:defRPr>
            </a:lvl2pPr>
            <a:lvl3pPr marL="914400" indent="0">
              <a:buNone/>
              <a:defRPr sz="1200" b="1">
                <a:solidFill>
                  <a:schemeClr val="accent2"/>
                </a:solidFill>
              </a:defRPr>
            </a:lvl3pPr>
            <a:lvl4pPr marL="1371600" indent="0">
              <a:buNone/>
              <a:defRPr sz="1200" b="1">
                <a:solidFill>
                  <a:schemeClr val="accent2"/>
                </a:solidFill>
              </a:defRPr>
            </a:lvl4pPr>
            <a:lvl5pPr marL="1828800" indent="0">
              <a:buNone/>
              <a:defRPr sz="1200" b="1">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5"/>
          <p:cNvSpPr>
            <a:spLocks noGrp="1"/>
          </p:cNvSpPr>
          <p:nvPr>
            <p:ph type="body" sz="quarter" idx="19"/>
          </p:nvPr>
        </p:nvSpPr>
        <p:spPr>
          <a:xfrm>
            <a:off x="4699055" y="3611466"/>
            <a:ext cx="2824162" cy="230285"/>
          </a:xfrm>
        </p:spPr>
        <p:txBody>
          <a:bodyPr>
            <a:noAutofit/>
          </a:bodyPr>
          <a:lstStyle>
            <a:lvl1pPr marL="0" indent="0">
              <a:buNone/>
              <a:defRPr sz="1200" b="1">
                <a:solidFill>
                  <a:schemeClr val="accent2"/>
                </a:solidFill>
              </a:defRPr>
            </a:lvl1pPr>
            <a:lvl2pPr marL="457200" indent="0">
              <a:buNone/>
              <a:defRPr sz="1200" b="1">
                <a:solidFill>
                  <a:schemeClr val="accent2"/>
                </a:solidFill>
              </a:defRPr>
            </a:lvl2pPr>
            <a:lvl3pPr marL="914400" indent="0">
              <a:buNone/>
              <a:defRPr sz="1200" b="1">
                <a:solidFill>
                  <a:schemeClr val="accent2"/>
                </a:solidFill>
              </a:defRPr>
            </a:lvl3pPr>
            <a:lvl4pPr marL="1371600" indent="0">
              <a:buNone/>
              <a:defRPr sz="1200" b="1">
                <a:solidFill>
                  <a:schemeClr val="accent2"/>
                </a:solidFill>
              </a:defRPr>
            </a:lvl4pPr>
            <a:lvl5pPr marL="1828800" indent="0">
              <a:buNone/>
              <a:defRPr sz="1200" b="1">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64358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876" y="76354"/>
            <a:ext cx="6497707" cy="572257"/>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1876" y="752198"/>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0" y="668609"/>
            <a:ext cx="9144000" cy="45719"/>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568" dirty="0">
              <a:solidFill>
                <a:prstClr val="white"/>
              </a:solidFill>
            </a:endParaRPr>
          </a:p>
        </p:txBody>
      </p:sp>
      <p:pic>
        <p:nvPicPr>
          <p:cNvPr id="4" name="Picture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96859" y="6388152"/>
            <a:ext cx="1507386" cy="418718"/>
          </a:xfrm>
          <a:prstGeom prst="rect">
            <a:avLst/>
          </a:prstGeom>
        </p:spPr>
      </p:pic>
      <p:sp>
        <p:nvSpPr>
          <p:cNvPr id="5" name="TextBox 4"/>
          <p:cNvSpPr txBox="1"/>
          <p:nvPr userDrawn="1"/>
        </p:nvSpPr>
        <p:spPr>
          <a:xfrm>
            <a:off x="0" y="6635119"/>
            <a:ext cx="325730" cy="230832"/>
          </a:xfrm>
          <a:prstGeom prst="rect">
            <a:avLst/>
          </a:prstGeom>
          <a:noFill/>
        </p:spPr>
        <p:txBody>
          <a:bodyPr wrap="none" rtlCol="0">
            <a:spAutoFit/>
          </a:bodyPr>
          <a:lstStyle/>
          <a:p>
            <a:fld id="{DAFD694C-1B1D-44B5-B79E-A4FFB8D14BE0}" type="slidenum">
              <a:rPr lang="en-US" sz="900" b="1" smtClean="0">
                <a:solidFill>
                  <a:schemeClr val="accent5"/>
                </a:solidFill>
              </a:rPr>
              <a:t>‹#›</a:t>
            </a:fld>
            <a:endParaRPr lang="en-US" b="1" dirty="0">
              <a:solidFill>
                <a:schemeClr val="accent5"/>
              </a:solidFill>
            </a:endParaRPr>
          </a:p>
        </p:txBody>
      </p:sp>
    </p:spTree>
    <p:extLst>
      <p:ext uri="{BB962C8B-B14F-4D97-AF65-F5344CB8AC3E}">
        <p14:creationId xmlns:p14="http://schemas.microsoft.com/office/powerpoint/2010/main" val="1420577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81" r:id="rId5"/>
  </p:sldLayoutIdLst>
  <p:hf hdr="0" dt="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876" y="76354"/>
            <a:ext cx="6497707" cy="572257"/>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1876" y="752198"/>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596859" y="6388152"/>
            <a:ext cx="1507386" cy="418718"/>
          </a:xfrm>
          <a:prstGeom prst="rect">
            <a:avLst/>
          </a:prstGeom>
        </p:spPr>
      </p:pic>
    </p:spTree>
    <p:extLst>
      <p:ext uri="{BB962C8B-B14F-4D97-AF65-F5344CB8AC3E}">
        <p14:creationId xmlns:p14="http://schemas.microsoft.com/office/powerpoint/2010/main" val="361931387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hf hdr="0" dt="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876" y="76354"/>
            <a:ext cx="6497707" cy="572257"/>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1876" y="752198"/>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0" y="668609"/>
            <a:ext cx="9144000" cy="45719"/>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568" dirty="0">
              <a:solidFill>
                <a:prstClr val="white"/>
              </a:solidFill>
            </a:endParaRPr>
          </a:p>
        </p:txBody>
      </p:sp>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596859" y="6388152"/>
            <a:ext cx="1507386" cy="418718"/>
          </a:xfrm>
          <a:prstGeom prst="rect">
            <a:avLst/>
          </a:prstGeom>
        </p:spPr>
      </p:pic>
    </p:spTree>
    <p:extLst>
      <p:ext uri="{BB962C8B-B14F-4D97-AF65-F5344CB8AC3E}">
        <p14:creationId xmlns:p14="http://schemas.microsoft.com/office/powerpoint/2010/main" val="93882284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dt="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876" y="76354"/>
            <a:ext cx="6497707" cy="572257"/>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1876" y="752198"/>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0" y="668609"/>
            <a:ext cx="9144000" cy="45719"/>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568" dirty="0">
              <a:solidFill>
                <a:prstClr val="white"/>
              </a:solidFill>
            </a:endParaRPr>
          </a:p>
        </p:txBody>
      </p:sp>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596859" y="6388152"/>
            <a:ext cx="1507386" cy="418718"/>
          </a:xfrm>
          <a:prstGeom prst="rect">
            <a:avLst/>
          </a:prstGeom>
        </p:spPr>
      </p:pic>
    </p:spTree>
    <p:extLst>
      <p:ext uri="{BB962C8B-B14F-4D97-AF65-F5344CB8AC3E}">
        <p14:creationId xmlns:p14="http://schemas.microsoft.com/office/powerpoint/2010/main" val="25077719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dt="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nSpc>
                <a:spcPct val="70000"/>
              </a:lnSpc>
            </a:pPr>
            <a:r>
              <a:rPr lang="en-US" sz="3600" dirty="0"/>
              <a:t>Final CIP Update SFY 2019-2023 </a:t>
            </a:r>
            <a:br>
              <a:rPr lang="en-US" sz="3600" dirty="0"/>
            </a:br>
            <a:r>
              <a:rPr lang="en-US" sz="3600" dirty="0">
                <a:solidFill>
                  <a:schemeClr val="accent2"/>
                </a:solidFill>
              </a:rPr>
              <a:t>Joint Boards presentation</a:t>
            </a:r>
          </a:p>
        </p:txBody>
      </p:sp>
      <p:sp>
        <p:nvSpPr>
          <p:cNvPr id="3" name="Subtitle 2"/>
          <p:cNvSpPr>
            <a:spLocks noGrp="1"/>
          </p:cNvSpPr>
          <p:nvPr>
            <p:ph type="subTitle" idx="1"/>
          </p:nvPr>
        </p:nvSpPr>
        <p:spPr/>
        <p:txBody>
          <a:bodyPr/>
          <a:lstStyle/>
          <a:p>
            <a:r>
              <a:rPr lang="en-US" dirty="0"/>
              <a:t>June 11, 2018</a:t>
            </a:r>
          </a:p>
        </p:txBody>
      </p:sp>
    </p:spTree>
    <p:extLst>
      <p:ext uri="{BB962C8B-B14F-4D97-AF65-F5344CB8AC3E}">
        <p14:creationId xmlns:p14="http://schemas.microsoft.com/office/powerpoint/2010/main" val="1601886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Left Chart" descr="Graph of Overall spending by priority. See table for values."/>
          <p:cNvGraphicFramePr/>
          <p:nvPr>
            <p:extLst>
              <p:ext uri="{D42A27DB-BD31-4B8C-83A1-F6EECF244321}">
                <p14:modId xmlns:p14="http://schemas.microsoft.com/office/powerpoint/2010/main" val="2109854547"/>
              </p:ext>
            </p:extLst>
          </p:nvPr>
        </p:nvGraphicFramePr>
        <p:xfrm>
          <a:off x="194463" y="800377"/>
          <a:ext cx="3246923" cy="266545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58889" y="84376"/>
            <a:ext cx="9026222" cy="572257"/>
          </a:xfrm>
        </p:spPr>
        <p:txBody>
          <a:bodyPr/>
          <a:lstStyle/>
          <a:p>
            <a:r>
              <a:rPr lang="en-US" dirty="0"/>
              <a:t>Plan update: investments by priority</a:t>
            </a:r>
          </a:p>
        </p:txBody>
      </p:sp>
      <p:sp>
        <p:nvSpPr>
          <p:cNvPr id="16" name="TextBox 15"/>
          <p:cNvSpPr txBox="1"/>
          <p:nvPr/>
        </p:nvSpPr>
        <p:spPr>
          <a:xfrm>
            <a:off x="5199076" y="3644443"/>
            <a:ext cx="3721463" cy="2222921"/>
          </a:xfrm>
          <a:prstGeom prst="rect">
            <a:avLst/>
          </a:prstGeom>
          <a:solidFill>
            <a:schemeClr val="bg1"/>
          </a:solidFill>
        </p:spPr>
        <p:txBody>
          <a:bodyPr wrap="square" rtlCol="0">
            <a:noAutofit/>
          </a:bodyPr>
          <a:lstStyle/>
          <a:p>
            <a:pPr>
              <a:buClr>
                <a:schemeClr val="accent1"/>
              </a:buClr>
            </a:pPr>
            <a:r>
              <a:rPr lang="en-US" sz="1600" b="1" dirty="0">
                <a:solidFill>
                  <a:schemeClr val="accent1"/>
                </a:solidFill>
              </a:rPr>
              <a:t>Adjustment highlights:</a:t>
            </a:r>
          </a:p>
          <a:p>
            <a:pPr marL="285750" indent="-285750">
              <a:buClr>
                <a:schemeClr val="accent1"/>
              </a:buClr>
              <a:buFont typeface="Arial" panose="020B0604020202020204" pitchFamily="34" charset="0"/>
              <a:buChar char="►"/>
            </a:pPr>
            <a:r>
              <a:rPr lang="en-US" sz="1400" dirty="0"/>
              <a:t>Additional funding ($6.2 million) for electric bus procurement (PVTA) in other state funds</a:t>
            </a:r>
          </a:p>
          <a:p>
            <a:pPr marL="285750" indent="-285750">
              <a:buClr>
                <a:schemeClr val="accent1"/>
              </a:buClr>
              <a:buFont typeface="Arial" panose="020B0604020202020204" pitchFamily="34" charset="0"/>
              <a:buChar char="►"/>
            </a:pPr>
            <a:r>
              <a:rPr lang="en-US" sz="1400" dirty="0"/>
              <a:t>More pay-go capital for MassDOT</a:t>
            </a:r>
          </a:p>
          <a:p>
            <a:pPr marL="742950" lvl="1" indent="-285750">
              <a:buClr>
                <a:schemeClr val="accent1"/>
              </a:buClr>
              <a:buFont typeface="Arial" panose="020B0604020202020204" pitchFamily="34" charset="0"/>
              <a:buChar char="►"/>
            </a:pPr>
            <a:r>
              <a:rPr lang="en-US" sz="1400" dirty="0"/>
              <a:t>Additional $140 million available over 2019-2023 through identification of available reserve funds (tied to final FY 19 operating budget for MassDOT)</a:t>
            </a:r>
          </a:p>
          <a:p>
            <a:pPr marL="742950" lvl="1" indent="-285750">
              <a:buClr>
                <a:schemeClr val="accent1"/>
              </a:buClr>
              <a:buFont typeface="Arial" panose="020B0604020202020204" pitchFamily="34" charset="0"/>
              <a:buChar char="►"/>
            </a:pPr>
            <a:r>
              <a:rPr lang="en-US" sz="1400" dirty="0"/>
              <a:t>Final CIP will incorporate some draws on the reserve funds available</a:t>
            </a:r>
          </a:p>
          <a:p>
            <a:pPr>
              <a:buClr>
                <a:schemeClr val="accent1"/>
              </a:buClr>
            </a:pPr>
            <a:endParaRPr lang="en-US" sz="1400" dirty="0"/>
          </a:p>
          <a:p>
            <a:pPr marL="742950" lvl="1" indent="-285750">
              <a:buClr>
                <a:schemeClr val="accent1"/>
              </a:buClr>
              <a:buFont typeface="Arial" panose="020B0604020202020204" pitchFamily="34" charset="0"/>
              <a:buChar char="►"/>
            </a:pPr>
            <a:endParaRPr lang="en-US" sz="1400" dirty="0"/>
          </a:p>
          <a:p>
            <a:pPr marL="285750" indent="-285750">
              <a:buClr>
                <a:schemeClr val="accent1"/>
              </a:buClr>
              <a:buFont typeface="Arial" panose="020B0604020202020204" pitchFamily="34" charset="0"/>
              <a:buChar char="►"/>
            </a:pPr>
            <a:endParaRPr lang="en-US" sz="1400" dirty="0"/>
          </a:p>
          <a:p>
            <a:pPr marL="285750" indent="-285750">
              <a:buClr>
                <a:schemeClr val="accent1"/>
              </a:buClr>
              <a:buFont typeface="Arial" panose="020B0604020202020204" pitchFamily="34" charset="0"/>
              <a:buChar char="►"/>
            </a:pPr>
            <a:endParaRPr lang="en-US" sz="1400" dirty="0"/>
          </a:p>
        </p:txBody>
      </p:sp>
      <p:cxnSp>
        <p:nvCxnSpPr>
          <p:cNvPr id="17" name="Straight Connector 16"/>
          <p:cNvCxnSpPr/>
          <p:nvPr/>
        </p:nvCxnSpPr>
        <p:spPr>
          <a:xfrm>
            <a:off x="87464" y="3465836"/>
            <a:ext cx="4946302" cy="0"/>
          </a:xfrm>
          <a:prstGeom prst="line">
            <a:avLst/>
          </a:prstGeom>
          <a:ln w="50800"/>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2963197889"/>
              </p:ext>
            </p:extLst>
          </p:nvPr>
        </p:nvGraphicFramePr>
        <p:xfrm>
          <a:off x="152118" y="3589756"/>
          <a:ext cx="4816993" cy="2854960"/>
        </p:xfrm>
        <a:graphic>
          <a:graphicData uri="http://schemas.openxmlformats.org/drawingml/2006/table">
            <a:tbl>
              <a:tblPr firstRow="1">
                <a:tableStyleId>{5C22544A-7EE6-4342-B048-85BDC9FD1C3A}</a:tableStyleId>
              </a:tblPr>
              <a:tblGrid>
                <a:gridCol w="1350892">
                  <a:extLst>
                    <a:ext uri="{9D8B030D-6E8A-4147-A177-3AD203B41FA5}">
                      <a16:colId xmlns:a16="http://schemas.microsoft.com/office/drawing/2014/main" val="20000"/>
                    </a:ext>
                  </a:extLst>
                </a:gridCol>
                <a:gridCol w="1155367">
                  <a:extLst>
                    <a:ext uri="{9D8B030D-6E8A-4147-A177-3AD203B41FA5}">
                      <a16:colId xmlns:a16="http://schemas.microsoft.com/office/drawing/2014/main" val="20001"/>
                    </a:ext>
                  </a:extLst>
                </a:gridCol>
                <a:gridCol w="1155367">
                  <a:extLst>
                    <a:ext uri="{9D8B030D-6E8A-4147-A177-3AD203B41FA5}">
                      <a16:colId xmlns:a16="http://schemas.microsoft.com/office/drawing/2014/main" val="20002"/>
                    </a:ext>
                  </a:extLst>
                </a:gridCol>
                <a:gridCol w="1155367">
                  <a:extLst>
                    <a:ext uri="{9D8B030D-6E8A-4147-A177-3AD203B41FA5}">
                      <a16:colId xmlns:a16="http://schemas.microsoft.com/office/drawing/2014/main" val="20003"/>
                    </a:ext>
                  </a:extLst>
                </a:gridCol>
              </a:tblGrid>
              <a:tr h="370840">
                <a:tc>
                  <a:txBody>
                    <a:bodyPr/>
                    <a:lstStyle/>
                    <a:p>
                      <a:r>
                        <a:rPr lang="en-US" sz="1100" b="0" i="1" dirty="0">
                          <a:solidFill>
                            <a:schemeClr val="accent1"/>
                          </a:solidFill>
                        </a:rPr>
                        <a:t>millions</a:t>
                      </a:r>
                    </a:p>
                  </a:txBody>
                  <a:tcPr anchor="ctr">
                    <a:lnR w="12700" cap="flat" cmpd="sng" algn="ctr">
                      <a:solidFill>
                        <a:schemeClr val="bg1"/>
                      </a:solidFill>
                      <a:prstDash val="solid"/>
                      <a:round/>
                      <a:headEnd type="none" w="med" len="med"/>
                      <a:tailEnd type="none" w="med" len="med"/>
                    </a:lnR>
                    <a:noFill/>
                  </a:tcPr>
                </a:tc>
                <a:tc>
                  <a:txBody>
                    <a:bodyPr/>
                    <a:lstStyle/>
                    <a:p>
                      <a:r>
                        <a:rPr lang="en-US" sz="1200" dirty="0"/>
                        <a:t>SFY 2018- 22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ysDot"/>
                      <a:round/>
                      <a:headEnd type="none" w="med" len="med"/>
                      <a:tailEnd type="none" w="med" len="med"/>
                    </a:lnR>
                    <a:lnB w="9525" cap="flat" cmpd="sng" algn="ctr">
                      <a:solidFill>
                        <a:schemeClr val="bg2"/>
                      </a:solidFill>
                      <a:prstDash val="solid"/>
                      <a:round/>
                      <a:headEnd type="none" w="med" len="med"/>
                      <a:tailEnd type="none" w="med" len="med"/>
                    </a:lnB>
                    <a:solidFill>
                      <a:schemeClr val="tx1">
                        <a:lumMod val="75000"/>
                        <a:lumOff val="25000"/>
                      </a:schemeClr>
                    </a:solidFill>
                  </a:tcPr>
                </a:tc>
                <a:tc>
                  <a:txBody>
                    <a:bodyPr/>
                    <a:lstStyle/>
                    <a:p>
                      <a:r>
                        <a:rPr lang="en-US" sz="1200" dirty="0"/>
                        <a:t>SFY 2019- 23</a:t>
                      </a: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B w="9525" cap="flat" cmpd="sng" algn="ctr">
                      <a:solidFill>
                        <a:schemeClr val="bg2"/>
                      </a:solidFill>
                      <a:prstDash val="solid"/>
                      <a:round/>
                      <a:headEnd type="none" w="med" len="med"/>
                      <a:tailEnd type="none" w="med" len="med"/>
                    </a:lnB>
                    <a:solidFill>
                      <a:schemeClr val="accent2"/>
                    </a:solidFill>
                  </a:tcPr>
                </a:tc>
                <a:tc>
                  <a:txBody>
                    <a:bodyPr/>
                    <a:lstStyle/>
                    <a:p>
                      <a:r>
                        <a:rPr lang="en-US" sz="1200" dirty="0"/>
                        <a:t>Differences</a:t>
                      </a: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B w="9525"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32232">
                <a:tc>
                  <a:txBody>
                    <a:bodyPr/>
                    <a:lstStyle/>
                    <a:p>
                      <a:r>
                        <a:rPr lang="en-US" sz="1200" b="1" dirty="0">
                          <a:solidFill>
                            <a:schemeClr val="bg1"/>
                          </a:solidFill>
                        </a:rPr>
                        <a:t>Reliability*</a:t>
                      </a:r>
                    </a:p>
                  </a:txBody>
                  <a:tcPr anchor="ctr">
                    <a:lnR w="12700" cap="flat" cmpd="sng" algn="ctr">
                      <a:solidFill>
                        <a:schemeClr val="bg1"/>
                      </a:solidFill>
                      <a:prstDash val="solid"/>
                      <a:round/>
                      <a:headEnd type="none" w="med" len="med"/>
                      <a:tailEnd type="none" w="med" len="med"/>
                    </a:lnR>
                    <a:lnB w="9525" cap="flat" cmpd="sng" algn="ctr">
                      <a:solidFill>
                        <a:schemeClr val="accent5"/>
                      </a:solidFill>
                      <a:prstDash val="solid"/>
                      <a:round/>
                      <a:headEnd type="none" w="med" len="med"/>
                      <a:tailEnd type="none" w="med" len="med"/>
                    </a:lnB>
                    <a:solidFill>
                      <a:schemeClr val="accent5"/>
                    </a:solidFill>
                  </a:tcPr>
                </a:tc>
                <a:tc>
                  <a:txBody>
                    <a:bodyPr/>
                    <a:lstStyle/>
                    <a:p>
                      <a:pPr algn="r"/>
                      <a:r>
                        <a:rPr lang="en-US" sz="1200" b="1" dirty="0"/>
                        <a:t>$9,647.0</a:t>
                      </a:r>
                    </a:p>
                  </a:txBody>
                  <a:tcPr>
                    <a:lnL w="12700" cap="flat" cmpd="sng" algn="ctr">
                      <a:solidFill>
                        <a:schemeClr val="bg1"/>
                      </a:solidFill>
                      <a:prstDash val="solid"/>
                      <a:round/>
                      <a:headEnd type="none" w="med" len="med"/>
                      <a:tailEnd type="none" w="med" len="med"/>
                    </a:lnL>
                    <a:lnR w="12700" cap="flat" cmpd="sng" algn="ctr">
                      <a:solidFill>
                        <a:schemeClr val="accent2"/>
                      </a:solidFill>
                      <a:prstDash val="sysDot"/>
                      <a:round/>
                      <a:headEnd type="none" w="med" len="med"/>
                      <a:tailEnd type="none" w="med" len="med"/>
                    </a:lnR>
                    <a:lnT w="9525" cap="flat" cmpd="sng" algn="ctr">
                      <a:solidFill>
                        <a:schemeClr val="bg2"/>
                      </a:solidFill>
                      <a:prstDash val="solid"/>
                      <a:round/>
                      <a:headEnd type="none" w="med" len="med"/>
                      <a:tailEnd type="none" w="med" len="med"/>
                    </a:lnT>
                    <a:lnB w="12700" cap="flat" cmpd="sng" algn="ctr">
                      <a:solidFill>
                        <a:schemeClr val="accent2"/>
                      </a:solidFill>
                      <a:prstDash val="sysDot"/>
                      <a:round/>
                      <a:headEnd type="none" w="med" len="med"/>
                      <a:tailEnd type="none" w="med" len="med"/>
                    </a:lnB>
                    <a:noFill/>
                  </a:tcPr>
                </a:tc>
                <a:tc>
                  <a:txBody>
                    <a:bodyPr/>
                    <a:lstStyle/>
                    <a:p>
                      <a:pPr algn="r"/>
                      <a:r>
                        <a:rPr lang="en-US" sz="1200" b="1" dirty="0">
                          <a:solidFill>
                            <a:schemeClr val="tx1"/>
                          </a:solidFill>
                        </a:rPr>
                        <a:t>$8,404.4</a:t>
                      </a:r>
                    </a:p>
                  </a:txBody>
                  <a:tcP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9525" cap="flat" cmpd="sng" algn="ctr">
                      <a:solidFill>
                        <a:schemeClr val="bg2"/>
                      </a:solidFill>
                      <a:prstDash val="solid"/>
                      <a:round/>
                      <a:headEnd type="none" w="med" len="med"/>
                      <a:tailEnd type="none" w="med" len="med"/>
                    </a:lnT>
                    <a:lnB w="12700" cap="flat" cmpd="sng" algn="ctr">
                      <a:solidFill>
                        <a:schemeClr val="accent2"/>
                      </a:solidFill>
                      <a:prstDash val="sysDot"/>
                      <a:round/>
                      <a:headEnd type="none" w="med" len="med"/>
                      <a:tailEnd type="none" w="med" len="med"/>
                    </a:lnB>
                    <a:noFill/>
                  </a:tcPr>
                </a:tc>
                <a:tc>
                  <a:txBody>
                    <a:bodyPr/>
                    <a:lstStyle/>
                    <a:p>
                      <a:pPr algn="r"/>
                      <a:r>
                        <a:rPr lang="en-US" sz="1200" dirty="0">
                          <a:solidFill>
                            <a:schemeClr val="tx1"/>
                          </a:solidFill>
                        </a:rPr>
                        <a:t>-$1,242.5</a:t>
                      </a:r>
                    </a:p>
                  </a:txBody>
                  <a:tcP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9525" cap="flat" cmpd="sng" algn="ctr">
                      <a:solidFill>
                        <a:schemeClr val="bg2"/>
                      </a:solidFill>
                      <a:prstDash val="solid"/>
                      <a:round/>
                      <a:headEnd type="none" w="med" len="med"/>
                      <a:tailEnd type="none" w="med" len="med"/>
                    </a:lnT>
                    <a:lnB w="12700" cap="flat" cmpd="sng" algn="ctr">
                      <a:solidFill>
                        <a:schemeClr val="accent2"/>
                      </a:solidFill>
                      <a:prstDash val="sysDot"/>
                      <a:round/>
                      <a:headEnd type="none" w="med" len="med"/>
                      <a:tailEnd type="none" w="med" len="med"/>
                    </a:lnB>
                    <a:noFill/>
                  </a:tcPr>
                </a:tc>
                <a:extLst>
                  <a:ext uri="{0D108BD9-81ED-4DB2-BD59-A6C34878D82A}">
                    <a16:rowId xmlns:a16="http://schemas.microsoft.com/office/drawing/2014/main" val="10001"/>
                  </a:ext>
                </a:extLst>
              </a:tr>
              <a:tr h="332232">
                <a:tc>
                  <a:txBody>
                    <a:bodyPr/>
                    <a:lstStyle/>
                    <a:p>
                      <a:r>
                        <a:rPr lang="en-US" sz="1200" b="1" dirty="0">
                          <a:solidFill>
                            <a:schemeClr val="bg1"/>
                          </a:solidFill>
                        </a:rPr>
                        <a:t>Modernization</a:t>
                      </a:r>
                    </a:p>
                  </a:txBody>
                  <a:tcPr anchor="ctr">
                    <a:lnR w="12700" cap="flat" cmpd="sng" algn="ctr">
                      <a:solidFill>
                        <a:schemeClr val="bg1"/>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3"/>
                    </a:solidFill>
                  </a:tcPr>
                </a:tc>
                <a:tc>
                  <a:txBody>
                    <a:bodyPr/>
                    <a:lstStyle/>
                    <a:p>
                      <a:pPr algn="r"/>
                      <a:r>
                        <a:rPr lang="en-US" sz="1200" b="1" dirty="0"/>
                        <a:t>$3,247.1</a:t>
                      </a:r>
                    </a:p>
                  </a:txBody>
                  <a:tcPr>
                    <a:lnL w="12700" cap="flat" cmpd="sng" algn="ctr">
                      <a:solidFill>
                        <a:schemeClr val="bg1"/>
                      </a:solidFill>
                      <a:prstDash val="solid"/>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noFill/>
                  </a:tcPr>
                </a:tc>
                <a:tc>
                  <a:txBody>
                    <a:bodyPr/>
                    <a:lstStyle/>
                    <a:p>
                      <a:pPr algn="r"/>
                      <a:r>
                        <a:rPr lang="en-US" sz="1200" b="1" dirty="0">
                          <a:solidFill>
                            <a:schemeClr val="tx1"/>
                          </a:solidFill>
                        </a:rPr>
                        <a:t>$5,103.2</a:t>
                      </a:r>
                    </a:p>
                  </a:txBody>
                  <a:tcP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noFill/>
                  </a:tcPr>
                </a:tc>
                <a:tc>
                  <a:txBody>
                    <a:bodyPr/>
                    <a:lstStyle/>
                    <a:p>
                      <a:pPr algn="r"/>
                      <a:r>
                        <a:rPr lang="en-US" sz="1200" dirty="0">
                          <a:solidFill>
                            <a:schemeClr val="tx1"/>
                          </a:solidFill>
                        </a:rPr>
                        <a:t>$1,856.2</a:t>
                      </a:r>
                    </a:p>
                  </a:txBody>
                  <a:tcP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noFill/>
                  </a:tcPr>
                </a:tc>
                <a:extLst>
                  <a:ext uri="{0D108BD9-81ED-4DB2-BD59-A6C34878D82A}">
                    <a16:rowId xmlns:a16="http://schemas.microsoft.com/office/drawing/2014/main" val="10002"/>
                  </a:ext>
                </a:extLst>
              </a:tr>
              <a:tr h="332232">
                <a:tc>
                  <a:txBody>
                    <a:bodyPr/>
                    <a:lstStyle/>
                    <a:p>
                      <a:r>
                        <a:rPr lang="en-US" sz="1200" b="1" dirty="0">
                          <a:solidFill>
                            <a:schemeClr val="bg1"/>
                          </a:solidFill>
                        </a:rPr>
                        <a:t>Expansion</a:t>
                      </a:r>
                    </a:p>
                  </a:txBody>
                  <a:tcPr anchor="ctr">
                    <a:lnR w="12700" cap="flat" cmpd="sng" algn="ctr">
                      <a:solidFill>
                        <a:schemeClr val="bg1"/>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tx1">
                          <a:lumMod val="90000"/>
                          <a:lumOff val="10000"/>
                        </a:schemeClr>
                      </a:solidFill>
                      <a:prstDash val="solid"/>
                      <a:round/>
                      <a:headEnd type="none" w="med" len="med"/>
                      <a:tailEnd type="none" w="med" len="med"/>
                    </a:lnB>
                    <a:solidFill>
                      <a:schemeClr val="tx1">
                        <a:lumMod val="90000"/>
                        <a:lumOff val="10000"/>
                      </a:schemeClr>
                    </a:solidFill>
                  </a:tcPr>
                </a:tc>
                <a:tc>
                  <a:txBody>
                    <a:bodyPr/>
                    <a:lstStyle/>
                    <a:p>
                      <a:pPr algn="r"/>
                      <a:r>
                        <a:rPr lang="en-US" sz="1200" b="1" dirty="0"/>
                        <a:t>$2,148.1</a:t>
                      </a:r>
                    </a:p>
                  </a:txBody>
                  <a:tcPr>
                    <a:lnL w="12700" cap="flat" cmpd="sng" algn="ctr">
                      <a:solidFill>
                        <a:schemeClr val="bg1"/>
                      </a:solidFill>
                      <a:prstDash val="solid"/>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noFill/>
                  </a:tcPr>
                </a:tc>
                <a:tc>
                  <a:txBody>
                    <a:bodyPr/>
                    <a:lstStyle/>
                    <a:p>
                      <a:pPr algn="r"/>
                      <a:r>
                        <a:rPr lang="en-US" sz="1200" b="1" dirty="0">
                          <a:solidFill>
                            <a:schemeClr val="tx1"/>
                          </a:solidFill>
                        </a:rPr>
                        <a:t>$1,921.5</a:t>
                      </a:r>
                    </a:p>
                  </a:txBody>
                  <a:tcP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noFill/>
                  </a:tcPr>
                </a:tc>
                <a:tc>
                  <a:txBody>
                    <a:bodyPr/>
                    <a:lstStyle/>
                    <a:p>
                      <a:pPr algn="r"/>
                      <a:r>
                        <a:rPr lang="en-US" sz="1200" dirty="0">
                          <a:solidFill>
                            <a:schemeClr val="tx1"/>
                          </a:solidFill>
                        </a:rPr>
                        <a:t>-$226.6</a:t>
                      </a:r>
                    </a:p>
                  </a:txBody>
                  <a:tcP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noFill/>
                  </a:tcPr>
                </a:tc>
                <a:extLst>
                  <a:ext uri="{0D108BD9-81ED-4DB2-BD59-A6C34878D82A}">
                    <a16:rowId xmlns:a16="http://schemas.microsoft.com/office/drawing/2014/main" val="10003"/>
                  </a:ext>
                </a:extLst>
              </a:tr>
              <a:tr h="332232">
                <a:tc>
                  <a:txBody>
                    <a:bodyPr/>
                    <a:lstStyle/>
                    <a:p>
                      <a:r>
                        <a:rPr lang="en-US" sz="1200" b="1" dirty="0"/>
                        <a:t>Chapter</a:t>
                      </a:r>
                      <a:r>
                        <a:rPr lang="en-US" sz="1200" b="1" baseline="0" dirty="0"/>
                        <a:t> 90</a:t>
                      </a:r>
                      <a:endParaRPr lang="en-US" sz="1200" b="1" dirty="0"/>
                    </a:p>
                  </a:txBody>
                  <a:tcPr anchor="ctr">
                    <a:lnR w="12700" cap="flat" cmpd="sng" algn="ctr">
                      <a:solidFill>
                        <a:schemeClr val="bg1"/>
                      </a:solidFill>
                      <a:prstDash val="solid"/>
                      <a:round/>
                      <a:headEnd type="none" w="med" len="med"/>
                      <a:tailEnd type="none" w="med" len="med"/>
                    </a:lnR>
                    <a:lnT w="9525" cap="flat" cmpd="sng" algn="ctr">
                      <a:solidFill>
                        <a:schemeClr val="tx1">
                          <a:lumMod val="90000"/>
                          <a:lumOff val="1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pattFill prst="dkUpDiag">
                      <a:fgClr>
                        <a:schemeClr val="accent5"/>
                      </a:fgClr>
                      <a:bgClr>
                        <a:schemeClr val="bg1"/>
                      </a:bgClr>
                    </a:pattFill>
                  </a:tcPr>
                </a:tc>
                <a:tc>
                  <a:txBody>
                    <a:bodyPr/>
                    <a:lstStyle/>
                    <a:p>
                      <a:pPr algn="r"/>
                      <a:r>
                        <a:rPr lang="en-US" sz="1200" b="1" dirty="0"/>
                        <a:t>$1,000.0</a:t>
                      </a:r>
                    </a:p>
                  </a:txBody>
                  <a:tcPr>
                    <a:lnL w="12700" cap="flat" cmpd="sng" algn="ctr">
                      <a:solidFill>
                        <a:schemeClr val="bg1"/>
                      </a:solidFill>
                      <a:prstDash val="solid"/>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noFill/>
                  </a:tcPr>
                </a:tc>
                <a:tc>
                  <a:txBody>
                    <a:bodyPr/>
                    <a:lstStyle/>
                    <a:p>
                      <a:pPr algn="r"/>
                      <a:r>
                        <a:rPr lang="en-US" sz="1200" b="1" dirty="0">
                          <a:solidFill>
                            <a:schemeClr val="tx1"/>
                          </a:solidFill>
                        </a:rPr>
                        <a:t>$1,000.0</a:t>
                      </a:r>
                    </a:p>
                  </a:txBody>
                  <a:tcP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noFill/>
                  </a:tcPr>
                </a:tc>
                <a:tc>
                  <a:txBody>
                    <a:bodyPr/>
                    <a:lstStyle/>
                    <a:p>
                      <a:pPr algn="r"/>
                      <a:r>
                        <a:rPr lang="en-US" sz="1200" dirty="0">
                          <a:solidFill>
                            <a:schemeClr val="tx1"/>
                          </a:solidFill>
                        </a:rPr>
                        <a:t>-</a:t>
                      </a:r>
                    </a:p>
                  </a:txBody>
                  <a:tcP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noFill/>
                  </a:tcPr>
                </a:tc>
                <a:extLst>
                  <a:ext uri="{0D108BD9-81ED-4DB2-BD59-A6C34878D82A}">
                    <a16:rowId xmlns:a16="http://schemas.microsoft.com/office/drawing/2014/main" val="10004"/>
                  </a:ext>
                </a:extLst>
              </a:tr>
              <a:tr h="332232">
                <a:tc>
                  <a:txBody>
                    <a:bodyPr/>
                    <a:lstStyle/>
                    <a:p>
                      <a:r>
                        <a:rPr lang="en-US" sz="1200" b="1" dirty="0">
                          <a:solidFill>
                            <a:schemeClr val="bg1"/>
                          </a:solidFill>
                        </a:rPr>
                        <a:t>Planning,</a:t>
                      </a:r>
                      <a:r>
                        <a:rPr lang="en-US" sz="1200" b="1" baseline="0" dirty="0">
                          <a:solidFill>
                            <a:schemeClr val="bg1"/>
                          </a:solidFill>
                        </a:rPr>
                        <a:t> </a:t>
                      </a:r>
                      <a:r>
                        <a:rPr lang="en-US" sz="1200" b="1" dirty="0">
                          <a:solidFill>
                            <a:schemeClr val="bg1"/>
                          </a:solidFill>
                        </a:rPr>
                        <a:t>Enterprises</a:t>
                      </a:r>
                      <a:r>
                        <a:rPr lang="en-US" sz="1200" b="1" baseline="0" dirty="0">
                          <a:solidFill>
                            <a:schemeClr val="bg1"/>
                          </a:solidFill>
                        </a:rPr>
                        <a:t> Services, &amp; </a:t>
                      </a:r>
                      <a:r>
                        <a:rPr lang="en-US" sz="1200" b="1" dirty="0">
                          <a:solidFill>
                            <a:schemeClr val="bg1"/>
                          </a:solidFill>
                        </a:rPr>
                        <a:t>Other</a:t>
                      </a:r>
                    </a:p>
                  </a:txBody>
                  <a:tcPr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r"/>
                      <a:r>
                        <a:rPr lang="en-US" sz="1200" b="1" dirty="0"/>
                        <a:t>$902.1</a:t>
                      </a:r>
                    </a:p>
                  </a:txBody>
                  <a:tcPr>
                    <a:lnL w="12700" cap="flat" cmpd="sng" algn="ctr">
                      <a:solidFill>
                        <a:schemeClr val="bg1"/>
                      </a:solidFill>
                      <a:prstDash val="solid"/>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r"/>
                      <a:r>
                        <a:rPr lang="en-US" sz="1200" b="1" dirty="0">
                          <a:solidFill>
                            <a:schemeClr val="tx1"/>
                          </a:solidFill>
                        </a:rPr>
                        <a:t>$842.5</a:t>
                      </a:r>
                    </a:p>
                  </a:txBody>
                  <a:tcP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r"/>
                      <a:r>
                        <a:rPr lang="en-US" sz="1200" dirty="0">
                          <a:solidFill>
                            <a:schemeClr val="tx1"/>
                          </a:solidFill>
                        </a:rPr>
                        <a:t>-$59.6</a:t>
                      </a:r>
                    </a:p>
                  </a:txBody>
                  <a:tcP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332232">
                <a:tc>
                  <a:txBody>
                    <a:bodyPr/>
                    <a:lstStyle/>
                    <a:p>
                      <a:r>
                        <a:rPr lang="en-US" sz="1100" b="0" i="1" dirty="0">
                          <a:solidFill>
                            <a:schemeClr val="accent1"/>
                          </a:solidFill>
                        </a:rPr>
                        <a:t>Five-year</a:t>
                      </a:r>
                      <a:r>
                        <a:rPr lang="en-US" sz="1100" b="0" i="1" baseline="0" dirty="0">
                          <a:solidFill>
                            <a:schemeClr val="accent1"/>
                          </a:solidFill>
                        </a:rPr>
                        <a:t> total</a:t>
                      </a:r>
                      <a:endParaRPr lang="en-US" sz="1100" b="0" i="1" dirty="0">
                        <a:solidFill>
                          <a:schemeClr val="accent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noFill/>
                  </a:tcPr>
                </a:tc>
                <a:tc>
                  <a:txBody>
                    <a:bodyPr/>
                    <a:lstStyle/>
                    <a:p>
                      <a:pPr algn="r"/>
                      <a:r>
                        <a:rPr lang="en-US" sz="1200" b="1" baseline="0" dirty="0">
                          <a:solidFill>
                            <a:schemeClr val="bg1"/>
                          </a:solidFill>
                        </a:rPr>
                        <a:t>$16,944.2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ysDot"/>
                      <a:round/>
                      <a:headEnd type="none" w="med" len="med"/>
                      <a:tailEnd type="none" w="med" len="med"/>
                    </a:lnR>
                    <a:lnT w="9525" cap="flat" cmpd="sng" algn="ctr">
                      <a:solidFill>
                        <a:schemeClr val="bg2"/>
                      </a:solidFill>
                      <a:prstDash val="solid"/>
                      <a:round/>
                      <a:headEnd type="none" w="med" len="med"/>
                      <a:tailEnd type="none" w="med" len="med"/>
                    </a:lnT>
                    <a:solidFill>
                      <a:schemeClr val="tx1">
                        <a:lumMod val="75000"/>
                        <a:lumOff val="25000"/>
                      </a:schemeClr>
                    </a:solidFill>
                  </a:tcPr>
                </a:tc>
                <a:tc>
                  <a:txBody>
                    <a:bodyPr/>
                    <a:lstStyle/>
                    <a:p>
                      <a:pPr algn="r"/>
                      <a:r>
                        <a:rPr lang="en-US" sz="1200" b="1" baseline="0" dirty="0">
                          <a:solidFill>
                            <a:schemeClr val="bg1"/>
                          </a:solidFill>
                        </a:rPr>
                        <a:t>$17,271.6</a:t>
                      </a:r>
                    </a:p>
                  </a:txBody>
                  <a:tcPr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9525" cap="flat" cmpd="sng" algn="ctr">
                      <a:solidFill>
                        <a:schemeClr val="bg2"/>
                      </a:solidFill>
                      <a:prstDash val="solid"/>
                      <a:round/>
                      <a:headEnd type="none" w="med" len="med"/>
                      <a:tailEnd type="none" w="med" len="med"/>
                    </a:lnT>
                    <a:solidFill>
                      <a:schemeClr val="accent2"/>
                    </a:solidFill>
                  </a:tcPr>
                </a:tc>
                <a:tc>
                  <a:txBody>
                    <a:bodyPr/>
                    <a:lstStyle/>
                    <a:p>
                      <a:pPr algn="r"/>
                      <a:r>
                        <a:rPr lang="en-US" sz="1200" b="1" baseline="0" dirty="0">
                          <a:solidFill>
                            <a:schemeClr val="bg1"/>
                          </a:solidFill>
                        </a:rPr>
                        <a:t>$327.4</a:t>
                      </a:r>
                    </a:p>
                  </a:txBody>
                  <a:tcPr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9525" cap="flat" cmpd="sng" algn="ctr">
                      <a:solidFill>
                        <a:schemeClr val="bg2"/>
                      </a:solidFill>
                      <a:prstDash val="solid"/>
                      <a:round/>
                      <a:headEnd type="none" w="med" len="med"/>
                      <a:tailEnd type="none" w="med" len="med"/>
                    </a:lnT>
                    <a:solidFill>
                      <a:schemeClr val="accent2"/>
                    </a:solidFill>
                  </a:tcPr>
                </a:tc>
                <a:extLst>
                  <a:ext uri="{0D108BD9-81ED-4DB2-BD59-A6C34878D82A}">
                    <a16:rowId xmlns:a16="http://schemas.microsoft.com/office/drawing/2014/main" val="10006"/>
                  </a:ext>
                </a:extLst>
              </a:tr>
            </a:tbl>
          </a:graphicData>
        </a:graphic>
      </p:graphicFrame>
      <p:graphicFrame>
        <p:nvGraphicFramePr>
          <p:cNvPr id="10" name="Left Chart" descr="Graph of Overall spending by priority. See table for values."/>
          <p:cNvGraphicFramePr>
            <a:graphicFrameLocks noChangeAspect="1"/>
          </p:cNvGraphicFramePr>
          <p:nvPr>
            <p:extLst>
              <p:ext uri="{D42A27DB-BD31-4B8C-83A1-F6EECF244321}">
                <p14:modId xmlns:p14="http://schemas.microsoft.com/office/powerpoint/2010/main" val="4270487120"/>
              </p:ext>
            </p:extLst>
          </p:nvPr>
        </p:nvGraphicFramePr>
        <p:xfrm>
          <a:off x="58889" y="725476"/>
          <a:ext cx="3019639" cy="28799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Left Chart" descr="Graph of Overall spending by priority. See table for values."/>
          <p:cNvGraphicFramePr>
            <a:graphicFrameLocks noChangeAspect="1"/>
          </p:cNvGraphicFramePr>
          <p:nvPr>
            <p:extLst>
              <p:ext uri="{D42A27DB-BD31-4B8C-83A1-F6EECF244321}">
                <p14:modId xmlns:p14="http://schemas.microsoft.com/office/powerpoint/2010/main" val="1485936511"/>
              </p:ext>
            </p:extLst>
          </p:nvPr>
        </p:nvGraphicFramePr>
        <p:xfrm>
          <a:off x="2836333" y="775220"/>
          <a:ext cx="3019639" cy="2879917"/>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313267" y="6505601"/>
            <a:ext cx="5046133" cy="276999"/>
          </a:xfrm>
          <a:prstGeom prst="rect">
            <a:avLst/>
          </a:prstGeom>
          <a:noFill/>
        </p:spPr>
        <p:txBody>
          <a:bodyPr wrap="square" rtlCol="0">
            <a:spAutoFit/>
          </a:bodyPr>
          <a:lstStyle/>
          <a:p>
            <a:r>
              <a:rPr lang="en-US" sz="1200" dirty="0"/>
              <a:t>*MBTA investments in R/O Line shifted from Reliability to Modernization</a:t>
            </a:r>
          </a:p>
        </p:txBody>
      </p:sp>
      <p:graphicFrame>
        <p:nvGraphicFramePr>
          <p:cNvPr id="11" name="Chart 10"/>
          <p:cNvGraphicFramePr>
            <a:graphicFrameLocks noChangeAspect="1"/>
          </p:cNvGraphicFramePr>
          <p:nvPr>
            <p:extLst>
              <p:ext uri="{D42A27DB-BD31-4B8C-83A1-F6EECF244321}">
                <p14:modId xmlns:p14="http://schemas.microsoft.com/office/powerpoint/2010/main" val="4209680686"/>
              </p:ext>
            </p:extLst>
          </p:nvPr>
        </p:nvGraphicFramePr>
        <p:xfrm>
          <a:off x="2836333" y="717766"/>
          <a:ext cx="3152085" cy="298558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544896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Spending updates</a:t>
            </a:r>
          </a:p>
        </p:txBody>
      </p:sp>
      <p:sp>
        <p:nvSpPr>
          <p:cNvPr id="3" name="Content Placeholder 2"/>
          <p:cNvSpPr>
            <a:spLocks noGrp="1"/>
          </p:cNvSpPr>
          <p:nvPr>
            <p:ph idx="1"/>
          </p:nvPr>
        </p:nvSpPr>
        <p:spPr>
          <a:xfrm>
            <a:off x="101875" y="752197"/>
            <a:ext cx="8912915" cy="5744856"/>
          </a:xfrm>
        </p:spPr>
        <p:txBody>
          <a:bodyPr>
            <a:normAutofit fontScale="85000" lnSpcReduction="20000"/>
          </a:bodyPr>
          <a:lstStyle/>
          <a:p>
            <a:pPr algn="just"/>
            <a:r>
              <a:rPr lang="en-US" sz="2400" b="1" dirty="0"/>
              <a:t>Aeronautics Division </a:t>
            </a:r>
            <a:r>
              <a:rPr lang="en-US" sz="2400" dirty="0"/>
              <a:t>– no changes</a:t>
            </a:r>
          </a:p>
          <a:p>
            <a:pPr algn="just"/>
            <a:r>
              <a:rPr lang="en-US" sz="2400" b="1" dirty="0"/>
              <a:t>Highway Division</a:t>
            </a:r>
          </a:p>
          <a:p>
            <a:pPr lvl="1" algn="just"/>
            <a:r>
              <a:rPr lang="en-US" sz="2100" dirty="0"/>
              <a:t>MPOs have endorsed all TIPs and they are reflected in the final draft CIP update </a:t>
            </a:r>
          </a:p>
          <a:p>
            <a:pPr lvl="2" algn="just"/>
            <a:r>
              <a:rPr lang="en-US" sz="1700" dirty="0"/>
              <a:t>STIP/CIP realigned which results in some project shifts</a:t>
            </a:r>
          </a:p>
          <a:p>
            <a:pPr lvl="1"/>
            <a:r>
              <a:rPr lang="en-US" sz="2100" dirty="0"/>
              <a:t>Additional pay-go capital available (FY 18 year end reserves) in coordination with operating budget to be programmed for capital projects on tolled facilities</a:t>
            </a:r>
          </a:p>
          <a:p>
            <a:pPr algn="just"/>
            <a:r>
              <a:rPr lang="en-US" sz="2400" b="1" dirty="0"/>
              <a:t>IT </a:t>
            </a:r>
            <a:r>
              <a:rPr lang="en-US" sz="2400" dirty="0"/>
              <a:t>– no changes</a:t>
            </a:r>
          </a:p>
          <a:p>
            <a:pPr algn="just"/>
            <a:r>
              <a:rPr lang="en-US" sz="2400" b="1" dirty="0"/>
              <a:t>MBTA</a:t>
            </a:r>
          </a:p>
          <a:p>
            <a:pPr lvl="1" algn="just"/>
            <a:r>
              <a:rPr lang="en-US" sz="2100" dirty="0"/>
              <a:t>Additional federal funds for discretionary ferry grant awarded in May ($6 million) and higher than anticipated FFY18 FTA formula funds ($25 million)</a:t>
            </a:r>
          </a:p>
          <a:p>
            <a:pPr algn="just"/>
            <a:r>
              <a:rPr lang="en-US" sz="2400" b="1" dirty="0"/>
              <a:t>Rail and Transit Division</a:t>
            </a:r>
          </a:p>
          <a:p>
            <a:pPr lvl="1"/>
            <a:r>
              <a:rPr lang="en-US" sz="2100" dirty="0"/>
              <a:t>Transit – $10.9 million made available from funds received by DEP from VW emissions lawsuit settlement </a:t>
            </a:r>
          </a:p>
          <a:p>
            <a:pPr lvl="1"/>
            <a:r>
              <a:rPr lang="en-US" sz="2100" dirty="0"/>
              <a:t>VW funds to be used on eligible investments that reduce emissions (e.g. electric buses)</a:t>
            </a:r>
          </a:p>
          <a:p>
            <a:pPr lvl="1"/>
            <a:r>
              <a:rPr lang="en-US" sz="2100" dirty="0"/>
              <a:t>Funds will be used to cover additional costs to procure electric buses and supporting facilities for PVTA and replace bond cap programmed by VTA for  purchase of electric buses</a:t>
            </a:r>
          </a:p>
          <a:p>
            <a:pPr algn="just"/>
            <a:r>
              <a:rPr lang="en-US" sz="2400" b="1" dirty="0"/>
              <a:t>RMV</a:t>
            </a:r>
            <a:r>
              <a:rPr lang="en-US" sz="2400" dirty="0"/>
              <a:t> </a:t>
            </a:r>
          </a:p>
          <a:p>
            <a:pPr lvl="1" algn="just"/>
            <a:r>
              <a:rPr lang="en-US" sz="2100" dirty="0"/>
              <a:t>$3 million of bond cap spending associated with ATLAS to occur in FY 18 </a:t>
            </a:r>
          </a:p>
          <a:p>
            <a:pPr lvl="1" algn="just"/>
            <a:r>
              <a:rPr lang="en-US" sz="2100" dirty="0"/>
              <a:t>Reduces bond cap needed in FY 19 for ATLAS</a:t>
            </a:r>
          </a:p>
        </p:txBody>
      </p:sp>
    </p:spTree>
    <p:extLst>
      <p:ext uri="{BB962C8B-B14F-4D97-AF65-F5344CB8AC3E}">
        <p14:creationId xmlns:p14="http://schemas.microsoft.com/office/powerpoint/2010/main" val="2807619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76" y="76354"/>
            <a:ext cx="8782030" cy="572257"/>
          </a:xfrm>
        </p:spPr>
        <p:txBody>
          <a:bodyPr/>
          <a:lstStyle/>
          <a:p>
            <a:r>
              <a:rPr lang="en-US" dirty="0"/>
              <a:t>MassDOT spending by source</a:t>
            </a:r>
            <a:r>
              <a:rPr lang="en-US" sz="2400" dirty="0">
                <a:solidFill>
                  <a:schemeClr val="accent2"/>
                </a:solidFill>
              </a:rPr>
              <a:t> (Draft vs. Final)</a:t>
            </a:r>
          </a:p>
        </p:txBody>
      </p:sp>
      <p:graphicFrame>
        <p:nvGraphicFramePr>
          <p:cNvPr id="5" name="Table 4"/>
          <p:cNvGraphicFramePr>
            <a:graphicFrameLocks noGrp="1"/>
          </p:cNvGraphicFramePr>
          <p:nvPr>
            <p:extLst>
              <p:ext uri="{D42A27DB-BD31-4B8C-83A1-F6EECF244321}">
                <p14:modId xmlns:p14="http://schemas.microsoft.com/office/powerpoint/2010/main" val="1437953575"/>
              </p:ext>
            </p:extLst>
          </p:nvPr>
        </p:nvGraphicFramePr>
        <p:xfrm>
          <a:off x="245341" y="676494"/>
          <a:ext cx="8653317" cy="5815965"/>
        </p:xfrm>
        <a:graphic>
          <a:graphicData uri="http://schemas.openxmlformats.org/drawingml/2006/table">
            <a:tbl>
              <a:tblPr firstRow="1" bandRow="1">
                <a:tableStyleId>{6E25E649-3F16-4E02-A733-19D2CDBF48F0}</a:tableStyleId>
              </a:tblPr>
              <a:tblGrid>
                <a:gridCol w="2098011">
                  <a:extLst>
                    <a:ext uri="{9D8B030D-6E8A-4147-A177-3AD203B41FA5}">
                      <a16:colId xmlns:a16="http://schemas.microsoft.com/office/drawing/2014/main" val="20000"/>
                    </a:ext>
                  </a:extLst>
                </a:gridCol>
                <a:gridCol w="1092551">
                  <a:extLst>
                    <a:ext uri="{9D8B030D-6E8A-4147-A177-3AD203B41FA5}">
                      <a16:colId xmlns:a16="http://schemas.microsoft.com/office/drawing/2014/main" val="20001"/>
                    </a:ext>
                  </a:extLst>
                </a:gridCol>
                <a:gridCol w="1092551">
                  <a:extLst>
                    <a:ext uri="{9D8B030D-6E8A-4147-A177-3AD203B41FA5}">
                      <a16:colId xmlns:a16="http://schemas.microsoft.com/office/drawing/2014/main" val="20002"/>
                    </a:ext>
                  </a:extLst>
                </a:gridCol>
                <a:gridCol w="1092551">
                  <a:extLst>
                    <a:ext uri="{9D8B030D-6E8A-4147-A177-3AD203B41FA5}">
                      <a16:colId xmlns:a16="http://schemas.microsoft.com/office/drawing/2014/main" val="20003"/>
                    </a:ext>
                  </a:extLst>
                </a:gridCol>
                <a:gridCol w="1092551">
                  <a:extLst>
                    <a:ext uri="{9D8B030D-6E8A-4147-A177-3AD203B41FA5}">
                      <a16:colId xmlns:a16="http://schemas.microsoft.com/office/drawing/2014/main" val="20004"/>
                    </a:ext>
                  </a:extLst>
                </a:gridCol>
                <a:gridCol w="1092551">
                  <a:extLst>
                    <a:ext uri="{9D8B030D-6E8A-4147-A177-3AD203B41FA5}">
                      <a16:colId xmlns:a16="http://schemas.microsoft.com/office/drawing/2014/main" val="20005"/>
                    </a:ext>
                  </a:extLst>
                </a:gridCol>
                <a:gridCol w="1092551">
                  <a:extLst>
                    <a:ext uri="{9D8B030D-6E8A-4147-A177-3AD203B41FA5}">
                      <a16:colId xmlns:a16="http://schemas.microsoft.com/office/drawing/2014/main" val="20006"/>
                    </a:ext>
                  </a:extLst>
                </a:gridCol>
              </a:tblGrid>
              <a:tr h="265176">
                <a:tc>
                  <a:txBody>
                    <a:bodyPr/>
                    <a:lstStyle/>
                    <a:p>
                      <a:r>
                        <a:rPr lang="en-US" sz="900" dirty="0">
                          <a:latin typeface="+mj-lt"/>
                        </a:rPr>
                        <a:t>Projected sources (in millions)</a:t>
                      </a:r>
                    </a:p>
                  </a:txBody>
                  <a:tcPr marL="45720" marR="45720" marT="18288" marB="18288" anchor="ctr">
                    <a:lnL w="9525" cap="flat" cmpd="sng" algn="ctr">
                      <a:solidFill>
                        <a:schemeClr val="bg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algn="ctr" rtl="0" fontAlgn="ctr"/>
                      <a:r>
                        <a:rPr lang="en-US" sz="900" b="1" i="0" u="sng" strike="noStrike" dirty="0">
                          <a:solidFill>
                            <a:srgbClr val="FFFFFF"/>
                          </a:solidFill>
                          <a:effectLst/>
                          <a:latin typeface="Arial"/>
                        </a:rPr>
                        <a:t>Draft FY19</a:t>
                      </a:r>
                    </a:p>
                  </a:txBody>
                  <a:tcPr marL="9525" marR="9525" marT="9525"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algn="ctr" rtl="0" fontAlgn="ctr"/>
                      <a:r>
                        <a:rPr lang="en-US" sz="900" b="1" i="0" u="sng" strike="noStrike" dirty="0">
                          <a:solidFill>
                            <a:srgbClr val="FFFFFF"/>
                          </a:solidFill>
                          <a:effectLst/>
                          <a:latin typeface="Arial"/>
                        </a:rPr>
                        <a:t>Final FY 19</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algn="ctr" rtl="0" fontAlgn="ctr"/>
                      <a:r>
                        <a:rPr lang="en-US" sz="900" b="1" i="0" u="sng" strike="noStrike" dirty="0">
                          <a:solidFill>
                            <a:srgbClr val="FFFFFF"/>
                          </a:solidFill>
                          <a:effectLst/>
                          <a:latin typeface="Arial"/>
                        </a:rPr>
                        <a:t>Delta</a:t>
                      </a:r>
                    </a:p>
                  </a:txBody>
                  <a:tcPr marL="9525" marR="9525" marT="9525" marB="0" anchor="ctr">
                    <a:lnL w="9525" cap="flat" cmpd="sng" algn="ctr">
                      <a:solidFill>
                        <a:schemeClr val="accent2"/>
                      </a:solidFill>
                      <a:prstDash val="sysDot"/>
                      <a:round/>
                      <a:headEnd type="none" w="med" len="med"/>
                      <a:tailEnd type="none" w="med" len="med"/>
                    </a:lnL>
                    <a:lnR w="38100" cap="flat" cmpd="sng" algn="ctr">
                      <a:solidFill>
                        <a:schemeClr val="accent1"/>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algn="ctr" rtl="0" fontAlgn="ctr"/>
                      <a:r>
                        <a:rPr lang="en-US" sz="900" b="1" i="0" u="sng" strike="noStrike" dirty="0">
                          <a:solidFill>
                            <a:srgbClr val="FFFFFF"/>
                          </a:solidFill>
                          <a:effectLst/>
                          <a:latin typeface="Arial"/>
                        </a:rPr>
                        <a:t>Draft 5-year Total</a:t>
                      </a:r>
                    </a:p>
                  </a:txBody>
                  <a:tcPr marL="9525" marR="9525" marT="9525"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algn="ctr" rtl="0" fontAlgn="ctr"/>
                      <a:r>
                        <a:rPr lang="en-US" sz="900" b="1" i="0" u="sng" strike="noStrike" dirty="0">
                          <a:solidFill>
                            <a:srgbClr val="FFFFFF"/>
                          </a:solidFill>
                          <a:effectLst/>
                          <a:latin typeface="Arial"/>
                        </a:rPr>
                        <a:t>Final 5-year Total</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algn="ctr" rtl="0" fontAlgn="ctr"/>
                      <a:r>
                        <a:rPr lang="en-US" sz="900" b="1" i="0" u="sng" strike="noStrike" dirty="0">
                          <a:solidFill>
                            <a:srgbClr val="FFFFFF"/>
                          </a:solidFill>
                          <a:effectLst/>
                          <a:latin typeface="Arial"/>
                        </a:rPr>
                        <a:t>Delta</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65176">
                <a:tc>
                  <a:txBody>
                    <a:bodyPr/>
                    <a:lstStyle/>
                    <a:p>
                      <a:r>
                        <a:rPr lang="en-US" sz="900" b="1" dirty="0">
                          <a:solidFill>
                            <a:schemeClr val="bg1"/>
                          </a:solidFill>
                          <a:latin typeface="+mj-lt"/>
                        </a:rPr>
                        <a:t>Federal sources</a:t>
                      </a:r>
                      <a:r>
                        <a:rPr lang="en-US" sz="900" b="1" baseline="0" dirty="0">
                          <a:solidFill>
                            <a:schemeClr val="bg1"/>
                          </a:solidFill>
                          <a:latin typeface="+mj-lt"/>
                        </a:rPr>
                        <a:t> of funds</a:t>
                      </a:r>
                      <a:r>
                        <a:rPr lang="en-US" sz="900" b="1" dirty="0">
                          <a:solidFill>
                            <a:schemeClr val="bg1"/>
                          </a:solidFill>
                          <a:latin typeface="+mj-lt"/>
                        </a:rPr>
                        <a:t> </a:t>
                      </a:r>
                    </a:p>
                  </a:txBody>
                  <a:tcPr marL="45720" marR="45720" marT="18288" marB="18288" anchor="ctr">
                    <a:lnL w="9525" cap="flat" cmpd="sng" algn="ctr">
                      <a:solidFill>
                        <a:schemeClr val="bg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25400" cmpd="sng">
                      <a:noFill/>
                    </a:lnT>
                    <a:lnB w="12700" cap="flat" cmpd="sng" algn="ctr">
                      <a:noFill/>
                      <a:prstDash val="sysDot"/>
                      <a:round/>
                      <a:headEnd type="none" w="med" len="med"/>
                      <a:tailEnd type="none" w="med" len="med"/>
                    </a:lnB>
                    <a:solidFill>
                      <a:schemeClr val="accent2"/>
                    </a:solidFill>
                  </a:tcPr>
                </a:tc>
                <a:tc gridSpan="3">
                  <a:txBody>
                    <a:bodyPr/>
                    <a:lstStyle/>
                    <a:p>
                      <a:endParaRPr lang="en-US" sz="900" b="1" dirty="0">
                        <a:solidFill>
                          <a:schemeClr val="bg1"/>
                        </a:solidFill>
                        <a:latin typeface="+mj-lt"/>
                      </a:endParaRPr>
                    </a:p>
                  </a:txBody>
                  <a:tcPr marL="45720" marR="45720" marT="18288" marB="18288"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25400" cmpd="sng">
                      <a:noFill/>
                    </a:lnT>
                    <a:lnB w="12700" cap="flat" cmpd="sng" algn="ctr">
                      <a:noFill/>
                      <a:prstDash val="sysDot"/>
                      <a:round/>
                      <a:headEnd type="none" w="med" len="med"/>
                      <a:tailEnd type="none" w="med" len="med"/>
                    </a:lnB>
                    <a:solidFill>
                      <a:schemeClr val="accent2"/>
                    </a:solidFill>
                  </a:tcPr>
                </a:tc>
                <a:tc hMerge="1">
                  <a:txBody>
                    <a:bodyPr/>
                    <a:lstStyle/>
                    <a:p>
                      <a:endParaRPr lang="en-US"/>
                    </a:p>
                  </a:txBody>
                  <a:tcPr/>
                </a:tc>
                <a:tc hMerge="1">
                  <a:txBody>
                    <a:bodyPr/>
                    <a:lstStyle/>
                    <a:p>
                      <a:endParaRPr lang="en-US" sz="1000" dirty="0"/>
                    </a:p>
                  </a:txBody>
                  <a:tcPr marL="45720" marR="45720" anchor="ctr">
                    <a:lnT w="25400" cmpd="sng">
                      <a:noFill/>
                    </a:lnT>
                    <a:lnB w="12700" cap="flat" cmpd="sng" algn="ctr">
                      <a:noFill/>
                      <a:prstDash val="sysDot"/>
                      <a:round/>
                      <a:headEnd type="none" w="med" len="med"/>
                      <a:tailEnd type="none" w="med" len="med"/>
                    </a:lnB>
                  </a:tcPr>
                </a:tc>
                <a:tc gridSpan="3">
                  <a:txBody>
                    <a:bodyPr/>
                    <a:lstStyle/>
                    <a:p>
                      <a:endParaRPr lang="en-US" sz="900" b="1" dirty="0">
                        <a:solidFill>
                          <a:schemeClr val="bg1"/>
                        </a:solidFill>
                        <a:latin typeface="+mj-lt"/>
                      </a:endParaRPr>
                    </a:p>
                  </a:txBody>
                  <a:tcPr marL="45720" marR="45720" marT="18288" marB="18288" anchor="ctr">
                    <a:lnL w="38100" cap="flat" cmpd="sng" algn="ctr">
                      <a:solidFill>
                        <a:schemeClr val="accent1"/>
                      </a:solidFill>
                      <a:prstDash val="solid"/>
                      <a:round/>
                      <a:headEnd type="none" w="med" len="med"/>
                      <a:tailEnd type="none" w="med" len="med"/>
                    </a:lnL>
                    <a:lnR w="9525" cap="flat" cmpd="sng" algn="ctr">
                      <a:solidFill>
                        <a:schemeClr val="bg2"/>
                      </a:solidFill>
                      <a:prstDash val="solid"/>
                      <a:round/>
                      <a:headEnd type="none" w="med" len="med"/>
                      <a:tailEnd type="none" w="med" len="med"/>
                    </a:lnR>
                    <a:lnT w="25400" cmpd="sng">
                      <a:noFill/>
                    </a:lnT>
                    <a:lnB w="12700" cap="flat" cmpd="sng" algn="ctr">
                      <a:noFill/>
                      <a:prstDash val="sysDot"/>
                      <a:round/>
                      <a:headEnd type="none" w="med" len="med"/>
                      <a:tailEnd type="none" w="med" len="med"/>
                    </a:lnB>
                    <a:solidFill>
                      <a:schemeClr val="accent2"/>
                    </a:solidFill>
                  </a:tcPr>
                </a:tc>
                <a:tc hMerge="1">
                  <a:txBody>
                    <a:bodyPr/>
                    <a:lstStyle/>
                    <a:p>
                      <a:endParaRPr lang="en-US" sz="1000" dirty="0"/>
                    </a:p>
                  </a:txBody>
                  <a:tcPr marL="45720" marR="45720" anchor="ctr">
                    <a:lnT w="25400" cmpd="sng">
                      <a:noFill/>
                    </a:lnT>
                    <a:lnB w="12700" cap="flat" cmpd="sng" algn="ctr">
                      <a:noFill/>
                      <a:prstDash val="sysDot"/>
                      <a:round/>
                      <a:headEnd type="none" w="med" len="med"/>
                      <a:tailEnd type="none" w="med" len="med"/>
                    </a:lnB>
                  </a:tcPr>
                </a:tc>
                <a:tc hMerge="1">
                  <a:txBody>
                    <a:bodyPr/>
                    <a:lstStyle/>
                    <a:p>
                      <a:endParaRPr lang="en-US" sz="1000" dirty="0"/>
                    </a:p>
                  </a:txBody>
                  <a:tcPr marL="45720" marR="45720" anchor="ctr">
                    <a:lnT w="25400" cmpd="sng">
                      <a:noFill/>
                    </a:lnT>
                    <a:lnB w="12700" cap="flat" cmpd="sng" algn="ctr">
                      <a:noFill/>
                      <a:prstDash val="sysDot"/>
                      <a:round/>
                      <a:headEnd type="none" w="med" len="med"/>
                      <a:tailEnd type="none" w="med" len="med"/>
                    </a:lnB>
                  </a:tcPr>
                </a:tc>
                <a:extLst>
                  <a:ext uri="{0D108BD9-81ED-4DB2-BD59-A6C34878D82A}">
                    <a16:rowId xmlns:a16="http://schemas.microsoft.com/office/drawing/2014/main" val="10001"/>
                  </a:ext>
                </a:extLst>
              </a:tr>
              <a:tr h="265176">
                <a:tc>
                  <a:txBody>
                    <a:bodyPr/>
                    <a:lstStyle/>
                    <a:p>
                      <a:r>
                        <a:rPr lang="en-US" sz="900" b="1" dirty="0">
                          <a:solidFill>
                            <a:schemeClr val="tx1"/>
                          </a:solidFill>
                          <a:latin typeface="+mj-lt"/>
                        </a:rPr>
                        <a:t>Federal Highway (FHWA) reimbursements </a:t>
                      </a:r>
                    </a:p>
                  </a:txBody>
                  <a:tcPr marL="45720" marR="45720" marT="18288" marB="18288" anchor="ctr">
                    <a:lnL w="9525" cap="flat" cmpd="sng" algn="ctr">
                      <a:solidFill>
                        <a:schemeClr val="bg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noFill/>
                      <a:prstDash val="sysDot"/>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 $611.8 </a:t>
                      </a:r>
                    </a:p>
                  </a:txBody>
                  <a:tcPr marL="9525" marR="45720" marT="9525"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12700" cap="flat" cmpd="sng" algn="ctr">
                      <a:noFill/>
                      <a:prstDash val="sysDot"/>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$643.7</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12700" cap="flat" cmpd="sng" algn="ctr">
                      <a:noFill/>
                      <a:prstDash val="sysDot"/>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 $31.9</a:t>
                      </a:r>
                    </a:p>
                  </a:txBody>
                  <a:tcPr marL="9525" marR="45720" marT="9525" marB="0" anchor="ctr">
                    <a:lnL w="9525" cap="flat" cmpd="sng" algn="ctr">
                      <a:solidFill>
                        <a:schemeClr val="accent2"/>
                      </a:solidFill>
                      <a:prstDash val="sysDot"/>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noFill/>
                      <a:prstDash val="sysDot"/>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chemeClr val="tx1"/>
                          </a:solidFill>
                          <a:effectLst/>
                          <a:latin typeface="Arial"/>
                        </a:rPr>
                        <a:t> $3,782.1</a:t>
                      </a:r>
                    </a:p>
                  </a:txBody>
                  <a:tcPr marL="9525" marR="45720" marT="9525"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12700" cap="flat" cmpd="sng" algn="ctr">
                      <a:noFill/>
                      <a:prstDash val="sysDot"/>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$3,810.1</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12700" cap="flat" cmpd="sng" algn="ctr">
                      <a:noFill/>
                      <a:prstDash val="sysDot"/>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 $28.0</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12700" cap="flat" cmpd="sng" algn="ctr">
                      <a:noFill/>
                      <a:prstDash val="sysDot"/>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65176">
                <a:tc>
                  <a:txBody>
                    <a:bodyPr/>
                    <a:lstStyle/>
                    <a:p>
                      <a:r>
                        <a:rPr lang="en-US" sz="900" b="1" dirty="0">
                          <a:solidFill>
                            <a:schemeClr val="tx1"/>
                          </a:solidFill>
                          <a:latin typeface="+mj-lt"/>
                        </a:rPr>
                        <a:t>Federal</a:t>
                      </a:r>
                      <a:r>
                        <a:rPr lang="en-US" sz="900" b="1" baseline="0" dirty="0">
                          <a:solidFill>
                            <a:schemeClr val="tx1"/>
                          </a:solidFill>
                          <a:latin typeface="+mj-lt"/>
                        </a:rPr>
                        <a:t> Transit (FTA) reimbursements**</a:t>
                      </a:r>
                      <a:endParaRPr lang="en-US" sz="900" b="1" dirty="0">
                        <a:solidFill>
                          <a:schemeClr val="tx1"/>
                        </a:solidFill>
                        <a:latin typeface="+mj-lt"/>
                      </a:endParaRPr>
                    </a:p>
                  </a:txBody>
                  <a:tcPr marL="45720" marR="45720" marT="18288" marB="18288" anchor="ctr">
                    <a:lnL w="9525" cap="flat" cmpd="sng" algn="ctr">
                      <a:solidFill>
                        <a:schemeClr val="bg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 $4.7 </a:t>
                      </a:r>
                    </a:p>
                  </a:txBody>
                  <a:tcPr marL="9525" marR="45720" marT="9525"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$4.6</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($0.1)   </a:t>
                      </a:r>
                    </a:p>
                  </a:txBody>
                  <a:tcPr marL="9525" marR="45720" marT="9525" marB="0" anchor="ctr">
                    <a:lnL w="9525" cap="flat" cmpd="sng" algn="ctr">
                      <a:solidFill>
                        <a:schemeClr val="accent2"/>
                      </a:solidFill>
                      <a:prstDash val="sysDot"/>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  $24.1 </a:t>
                      </a:r>
                    </a:p>
                  </a:txBody>
                  <a:tcPr marL="9525" marR="45720" marT="9525"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$24.1</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 $ -   </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65176">
                <a:tc>
                  <a:txBody>
                    <a:bodyPr/>
                    <a:lstStyle/>
                    <a:p>
                      <a:r>
                        <a:rPr lang="en-US" sz="900" b="1" dirty="0">
                          <a:solidFill>
                            <a:schemeClr val="tx1"/>
                          </a:solidFill>
                          <a:latin typeface="+mj-lt"/>
                        </a:rPr>
                        <a:t>Federal Aviation (FAA) reimbursements and grant</a:t>
                      </a:r>
                      <a:r>
                        <a:rPr lang="en-US" sz="900" b="1" baseline="0" dirty="0">
                          <a:solidFill>
                            <a:schemeClr val="tx1"/>
                          </a:solidFill>
                          <a:latin typeface="+mj-lt"/>
                        </a:rPr>
                        <a:t> draws</a:t>
                      </a:r>
                      <a:endParaRPr lang="en-US" sz="900" b="1" dirty="0">
                        <a:solidFill>
                          <a:schemeClr val="tx1"/>
                        </a:solidFill>
                        <a:latin typeface="+mj-lt"/>
                      </a:endParaRPr>
                    </a:p>
                  </a:txBody>
                  <a:tcPr marL="45720" marR="45720" marT="18288" marB="18288" anchor="ctr">
                    <a:lnL w="9525" cap="flat" cmpd="sng" algn="ctr">
                      <a:solidFill>
                        <a:schemeClr val="bg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 $37.0 </a:t>
                      </a:r>
                    </a:p>
                  </a:txBody>
                  <a:tcPr marL="9525" marR="45720" marT="9525"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$37.0</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 $ -</a:t>
                      </a:r>
                    </a:p>
                  </a:txBody>
                  <a:tcPr marL="9525" marR="45720" marT="9525" marB="0" anchor="ctr">
                    <a:lnL w="9525" cap="flat" cmpd="sng" algn="ctr">
                      <a:solidFill>
                        <a:schemeClr val="accent2"/>
                      </a:solidFill>
                      <a:prstDash val="sysDot"/>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 $209.6 </a:t>
                      </a:r>
                    </a:p>
                  </a:txBody>
                  <a:tcPr marL="9525" marR="45720" marT="9525"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$209.6</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 $ - </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65176">
                <a:tc>
                  <a:txBody>
                    <a:bodyPr/>
                    <a:lstStyle/>
                    <a:p>
                      <a:r>
                        <a:rPr lang="en-US" sz="900" b="1" dirty="0">
                          <a:solidFill>
                            <a:schemeClr val="tx1"/>
                          </a:solidFill>
                          <a:latin typeface="+mj-lt"/>
                        </a:rPr>
                        <a:t>Federal Rail (FRA) reimbursements and grant draws</a:t>
                      </a:r>
                    </a:p>
                  </a:txBody>
                  <a:tcPr marL="45720" marR="45720" marT="18288" marB="18288" anchor="ctr">
                    <a:lnL w="9525" cap="flat" cmpd="sng" algn="ctr">
                      <a:solidFill>
                        <a:schemeClr val="bg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 $3.5 </a:t>
                      </a:r>
                    </a:p>
                  </a:txBody>
                  <a:tcPr marL="9525" marR="45720" marT="9525"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$3.5</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 $ -   </a:t>
                      </a:r>
                    </a:p>
                  </a:txBody>
                  <a:tcPr marL="9525" marR="45720" marT="9525" marB="0" anchor="ctr">
                    <a:lnL w="9525" cap="flat" cmpd="sng" algn="ctr">
                      <a:solidFill>
                        <a:schemeClr val="accent2"/>
                      </a:solidFill>
                      <a:prstDash val="sysDot"/>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 $4.6 </a:t>
                      </a:r>
                    </a:p>
                  </a:txBody>
                  <a:tcPr marL="9525" marR="45720" marT="9525"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$4.6</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 $ -</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65176">
                <a:tc>
                  <a:txBody>
                    <a:bodyPr/>
                    <a:lstStyle/>
                    <a:p>
                      <a:r>
                        <a:rPr lang="en-US" sz="900" b="1" dirty="0">
                          <a:solidFill>
                            <a:schemeClr val="bg1"/>
                          </a:solidFill>
                          <a:latin typeface="+mj-lt"/>
                        </a:rPr>
                        <a:t>Subtotal federal sources*</a:t>
                      </a:r>
                    </a:p>
                  </a:txBody>
                  <a:tcPr marL="45720" marR="45720" marT="18288" marB="18288" anchor="ctr">
                    <a:lnL w="9525" cap="flat" cmpd="sng" algn="ctr">
                      <a:solidFill>
                        <a:schemeClr val="bg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accent2"/>
                    </a:solidFill>
                  </a:tcPr>
                </a:tc>
                <a:tc>
                  <a:txBody>
                    <a:bodyPr/>
                    <a:lstStyle/>
                    <a:p>
                      <a:pPr algn="r" rtl="0" fontAlgn="b"/>
                      <a:r>
                        <a:rPr lang="en-US" sz="900" b="1" i="0" u="none" strike="noStrike" dirty="0">
                          <a:solidFill>
                            <a:srgbClr val="FFFFFF"/>
                          </a:solidFill>
                          <a:effectLst/>
                          <a:latin typeface="Arial"/>
                        </a:rPr>
                        <a:t> $657.1 </a:t>
                      </a:r>
                    </a:p>
                  </a:txBody>
                  <a:tcPr marL="9525" marR="45720" marT="9525" marB="0" anchor="ctr">
                    <a:lnL w="38100" cap="flat" cmpd="sng" algn="ctr">
                      <a:solidFill>
                        <a:schemeClr val="accent1"/>
                      </a:solidFill>
                      <a:prstDash val="solid"/>
                      <a:round/>
                      <a:headEnd type="none" w="med" len="med"/>
                      <a:tailEnd type="none" w="med" len="med"/>
                    </a:lnL>
                    <a:lnR w="9525" cap="flat" cmpd="sng" algn="ctr">
                      <a:solidFill>
                        <a:schemeClr val="bg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accent2"/>
                    </a:solidFill>
                  </a:tcPr>
                </a:tc>
                <a:tc>
                  <a:txBody>
                    <a:bodyPr/>
                    <a:lstStyle/>
                    <a:p>
                      <a:pPr algn="r" rtl="0" fontAlgn="b"/>
                      <a:r>
                        <a:rPr lang="en-US" sz="900" b="1" i="0" u="none" strike="noStrike" dirty="0">
                          <a:solidFill>
                            <a:srgbClr val="FFFFFF"/>
                          </a:solidFill>
                          <a:effectLst/>
                          <a:latin typeface="Arial"/>
                        </a:rPr>
                        <a:t> $688.9 </a:t>
                      </a:r>
                    </a:p>
                  </a:txBody>
                  <a:tcPr marL="9525" marR="45720" marT="9525" marB="0" anchor="ctr">
                    <a:lnL w="9525" cap="flat" cmpd="sng" algn="ctr">
                      <a:solidFill>
                        <a:schemeClr val="bg2"/>
                      </a:solidFill>
                      <a:prstDash val="sysDot"/>
                      <a:round/>
                      <a:headEnd type="none" w="med" len="med"/>
                      <a:tailEnd type="none" w="med" len="med"/>
                    </a:lnL>
                    <a:lnR w="9525" cap="flat" cmpd="sng" algn="ctr">
                      <a:solidFill>
                        <a:schemeClr val="bg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accent2"/>
                    </a:solidFill>
                  </a:tcPr>
                </a:tc>
                <a:tc>
                  <a:txBody>
                    <a:bodyPr/>
                    <a:lstStyle/>
                    <a:p>
                      <a:pPr algn="r" rtl="0" fontAlgn="b"/>
                      <a:r>
                        <a:rPr lang="en-US" sz="900" b="1" i="0" u="none" strike="noStrike" dirty="0">
                          <a:solidFill>
                            <a:srgbClr val="FFFFFF"/>
                          </a:solidFill>
                          <a:effectLst/>
                          <a:latin typeface="Arial"/>
                        </a:rPr>
                        <a:t>$31.8</a:t>
                      </a:r>
                    </a:p>
                  </a:txBody>
                  <a:tcPr marL="9525" marR="45720" marT="9525" marB="0" anchor="ctr">
                    <a:lnL w="9525" cap="flat" cmpd="sng" algn="ctr">
                      <a:solidFill>
                        <a:schemeClr val="bg2"/>
                      </a:solidFill>
                      <a:prstDash val="sysDot"/>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accent2"/>
                    </a:solidFill>
                  </a:tcPr>
                </a:tc>
                <a:tc>
                  <a:txBody>
                    <a:bodyPr/>
                    <a:lstStyle/>
                    <a:p>
                      <a:pPr algn="r" rtl="0" fontAlgn="b"/>
                      <a:r>
                        <a:rPr lang="en-US" sz="900" b="1" i="0" u="none" strike="noStrike" dirty="0">
                          <a:solidFill>
                            <a:srgbClr val="FFFFFF"/>
                          </a:solidFill>
                          <a:effectLst/>
                          <a:latin typeface="Arial"/>
                        </a:rPr>
                        <a:t> $4,020.4</a:t>
                      </a:r>
                    </a:p>
                  </a:txBody>
                  <a:tcPr marL="9525" marR="45720" marT="9525" marB="0" anchor="ctr">
                    <a:lnL w="38100" cap="flat" cmpd="sng" algn="ctr">
                      <a:solidFill>
                        <a:schemeClr val="accent1"/>
                      </a:solidFill>
                      <a:prstDash val="solid"/>
                      <a:round/>
                      <a:headEnd type="none" w="med" len="med"/>
                      <a:tailEnd type="none" w="med" len="med"/>
                    </a:lnL>
                    <a:lnR w="9525" cap="flat" cmpd="sng" algn="ctr">
                      <a:solidFill>
                        <a:schemeClr val="bg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accent2"/>
                    </a:solidFill>
                  </a:tcPr>
                </a:tc>
                <a:tc>
                  <a:txBody>
                    <a:bodyPr/>
                    <a:lstStyle/>
                    <a:p>
                      <a:pPr algn="r" rtl="0" fontAlgn="b"/>
                      <a:r>
                        <a:rPr lang="en-US" sz="900" b="1" i="0" u="none" strike="noStrike" dirty="0">
                          <a:solidFill>
                            <a:srgbClr val="FFFFFF"/>
                          </a:solidFill>
                          <a:effectLst/>
                          <a:latin typeface="Arial"/>
                        </a:rPr>
                        <a:t> $4,048.3 </a:t>
                      </a:r>
                    </a:p>
                  </a:txBody>
                  <a:tcPr marL="9525" marR="45720" marT="9525" marB="0" anchor="ctr">
                    <a:lnL w="9525" cap="flat" cmpd="sng" algn="ctr">
                      <a:solidFill>
                        <a:schemeClr val="bg2"/>
                      </a:solidFill>
                      <a:prstDash val="sysDot"/>
                      <a:round/>
                      <a:headEnd type="none" w="med" len="med"/>
                      <a:tailEnd type="none" w="med" len="med"/>
                    </a:lnL>
                    <a:lnR w="9525" cap="flat" cmpd="sng" algn="ctr">
                      <a:solidFill>
                        <a:schemeClr val="bg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accent2"/>
                    </a:solidFill>
                  </a:tcPr>
                </a:tc>
                <a:tc>
                  <a:txBody>
                    <a:bodyPr/>
                    <a:lstStyle/>
                    <a:p>
                      <a:pPr algn="r" rtl="0" fontAlgn="b"/>
                      <a:r>
                        <a:rPr lang="en-US" sz="900" b="1" i="0" u="none" strike="noStrike" dirty="0">
                          <a:solidFill>
                            <a:srgbClr val="FFFFFF"/>
                          </a:solidFill>
                          <a:effectLst/>
                          <a:latin typeface="Arial"/>
                        </a:rPr>
                        <a:t> $28.0</a:t>
                      </a:r>
                    </a:p>
                  </a:txBody>
                  <a:tcPr marL="9525" marR="45720" marT="9525" marB="0" anchor="ctr">
                    <a:lnL w="9525" cap="flat" cmpd="sng" algn="ctr">
                      <a:solidFill>
                        <a:schemeClr val="bg2"/>
                      </a:solidFill>
                      <a:prstDash val="sysDot"/>
                      <a:round/>
                      <a:headEnd type="none" w="med" len="med"/>
                      <a:tailEnd type="none" w="med" len="med"/>
                    </a:lnL>
                    <a:lnR w="9525" cap="flat" cmpd="sng" algn="ctr">
                      <a:solidFill>
                        <a:schemeClr val="bg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10006"/>
                  </a:ext>
                </a:extLst>
              </a:tr>
              <a:tr h="265176">
                <a:tc>
                  <a:txBody>
                    <a:bodyPr/>
                    <a:lstStyle/>
                    <a:p>
                      <a:r>
                        <a:rPr lang="en-US" sz="900" b="1" dirty="0">
                          <a:solidFill>
                            <a:schemeClr val="tx1"/>
                          </a:solidFill>
                          <a:latin typeface="+mj-lt"/>
                        </a:rPr>
                        <a:t>Bond cap </a:t>
                      </a:r>
                    </a:p>
                  </a:txBody>
                  <a:tcPr marL="45720" marR="45720" marT="18288" marB="18288" anchor="ctr">
                    <a:lnL w="9525" cap="flat" cmpd="sng" algn="ctr">
                      <a:solidFill>
                        <a:schemeClr val="bg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 $898.2</a:t>
                      </a:r>
                    </a:p>
                  </a:txBody>
                  <a:tcPr marL="9525" marR="45720" marT="9525"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$890.4</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($7.8)</a:t>
                      </a:r>
                    </a:p>
                  </a:txBody>
                  <a:tcPr marL="9525" marR="45720" marT="9525" marB="0" anchor="ctr">
                    <a:lnL w="9525" cap="flat" cmpd="sng" algn="ctr">
                      <a:solidFill>
                        <a:schemeClr val="accent2"/>
                      </a:solidFill>
                      <a:prstDash val="sysDot"/>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effectLst/>
                          <a:latin typeface="Arial"/>
                        </a:rPr>
                        <a:t>$4,214.0 </a:t>
                      </a:r>
                    </a:p>
                  </a:txBody>
                  <a:tcPr marL="9525" marR="9525" marT="9525"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$4,206.2</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($7.8)</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65176">
                <a:tc>
                  <a:txBody>
                    <a:bodyPr/>
                    <a:lstStyle/>
                    <a:p>
                      <a:r>
                        <a:rPr lang="en-US" sz="900" b="1" dirty="0">
                          <a:solidFill>
                            <a:schemeClr val="tx1"/>
                          </a:solidFill>
                          <a:latin typeface="+mj-lt"/>
                        </a:rPr>
                        <a:t>Accelerated Bridge bonds</a:t>
                      </a:r>
                    </a:p>
                  </a:txBody>
                  <a:tcPr marL="45720" marR="45720" marT="18288" marB="18288" anchor="ctr">
                    <a:lnL w="9525" cap="flat" cmpd="sng" algn="ctr">
                      <a:solidFill>
                        <a:schemeClr val="bg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 $76.5 </a:t>
                      </a:r>
                    </a:p>
                  </a:txBody>
                  <a:tcPr marL="9525" marR="45720" marT="9525"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$67.5</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mn-lt"/>
                        </a:rPr>
                        <a:t>($9.0)</a:t>
                      </a:r>
                      <a:endParaRPr lang="en-US" sz="900" b="1" i="0" u="none" strike="noStrike" dirty="0">
                        <a:solidFill>
                          <a:srgbClr val="000000"/>
                        </a:solidFill>
                        <a:effectLst/>
                        <a:latin typeface="Arial"/>
                      </a:endParaRPr>
                    </a:p>
                  </a:txBody>
                  <a:tcPr marL="9525" marR="45720" marT="9525" marB="0" anchor="ctr">
                    <a:lnL w="9525" cap="flat" cmpd="sng" algn="ctr">
                      <a:solidFill>
                        <a:schemeClr val="accent2"/>
                      </a:solidFill>
                      <a:prstDash val="sysDot"/>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effectLst/>
                          <a:latin typeface="Arial"/>
                        </a:rPr>
                        <a:t>$92.1 </a:t>
                      </a:r>
                    </a:p>
                  </a:txBody>
                  <a:tcPr marL="9525" marR="9525" marT="9525"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$81.8</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($10.3)</a:t>
                      </a:r>
                      <a:r>
                        <a:rPr lang="en-US" sz="900" b="1" i="0" u="none" strike="noStrike" baseline="0" dirty="0">
                          <a:solidFill>
                            <a:srgbClr val="000000"/>
                          </a:solidFill>
                          <a:effectLst/>
                          <a:latin typeface="Arial"/>
                        </a:rPr>
                        <a:t> </a:t>
                      </a:r>
                      <a:endParaRPr lang="en-US" sz="900" b="1" i="0" u="none" strike="noStrike" dirty="0">
                        <a:solidFill>
                          <a:srgbClr val="000000"/>
                        </a:solidFill>
                        <a:effectLst/>
                        <a:latin typeface="Arial"/>
                      </a:endParaRP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65176">
                <a:tc>
                  <a:txBody>
                    <a:bodyPr/>
                    <a:lstStyle/>
                    <a:p>
                      <a:r>
                        <a:rPr lang="en-US" sz="900" b="1" dirty="0">
                          <a:solidFill>
                            <a:schemeClr val="tx1"/>
                          </a:solidFill>
                          <a:latin typeface="+mj-lt"/>
                        </a:rPr>
                        <a:t>Rail enhancement bonds</a:t>
                      </a:r>
                    </a:p>
                  </a:txBody>
                  <a:tcPr marL="45720" marR="45720" marT="18288" marB="18288" anchor="ctr">
                    <a:lnL w="9525" cap="flat" cmpd="sng" algn="ctr">
                      <a:solidFill>
                        <a:schemeClr val="bg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 $59.8 </a:t>
                      </a:r>
                    </a:p>
                  </a:txBody>
                  <a:tcPr marL="9525" marR="45720" marT="9525"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mn-lt"/>
                        </a:rPr>
                        <a:t> $61.5 </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900" b="1" i="0" u="none" strike="noStrike" dirty="0">
                          <a:solidFill>
                            <a:srgbClr val="000000"/>
                          </a:solidFill>
                          <a:effectLst/>
                          <a:latin typeface="+mn-lt"/>
                        </a:rPr>
                        <a:t> $1.7</a:t>
                      </a:r>
                    </a:p>
                  </a:txBody>
                  <a:tcPr marL="9525" marR="45720" marT="9525" marB="0" anchor="ctr">
                    <a:lnL w="9525" cap="flat" cmpd="sng" algn="ctr">
                      <a:solidFill>
                        <a:schemeClr val="accent2"/>
                      </a:solidFill>
                      <a:prstDash val="sysDot"/>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effectLst/>
                          <a:latin typeface="Arial"/>
                        </a:rPr>
                        <a:t>$149.2 </a:t>
                      </a:r>
                    </a:p>
                  </a:txBody>
                  <a:tcPr marL="9525" marR="9525" marT="9525"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$150.9</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$1.7</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65176">
                <a:tc>
                  <a:txBody>
                    <a:bodyPr/>
                    <a:lstStyle/>
                    <a:p>
                      <a:r>
                        <a:rPr lang="en-US" sz="900" b="1" dirty="0">
                          <a:solidFill>
                            <a:schemeClr val="tx1"/>
                          </a:solidFill>
                          <a:latin typeface="+mj-lt"/>
                        </a:rPr>
                        <a:t>CARM</a:t>
                      </a:r>
                    </a:p>
                  </a:txBody>
                  <a:tcPr marL="45720" marR="45720" marT="18288" marB="18288" anchor="ctr">
                    <a:lnL w="9525" cap="flat" cmpd="sng" algn="ctr">
                      <a:solidFill>
                        <a:schemeClr val="bg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 $24.2 </a:t>
                      </a:r>
                    </a:p>
                  </a:txBody>
                  <a:tcPr marL="9525" marR="45720" marT="9525"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$30.5</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$6.3</a:t>
                      </a:r>
                    </a:p>
                  </a:txBody>
                  <a:tcPr marL="9525" marR="45720" marT="9525" marB="0" anchor="ctr">
                    <a:lnL w="9525" cap="flat" cmpd="sng" algn="ctr">
                      <a:solidFill>
                        <a:schemeClr val="accent2"/>
                      </a:solidFill>
                      <a:prstDash val="sysDot"/>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effectLst/>
                          <a:latin typeface="Arial"/>
                        </a:rPr>
                        <a:t>$190.1 </a:t>
                      </a:r>
                    </a:p>
                  </a:txBody>
                  <a:tcPr marL="9525" marR="9525" marT="9525"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$169.5</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($20.6)</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65176">
                <a:tc>
                  <a:txBody>
                    <a:bodyPr/>
                    <a:lstStyle/>
                    <a:p>
                      <a:r>
                        <a:rPr lang="en-US" sz="900" b="1" dirty="0">
                          <a:solidFill>
                            <a:schemeClr val="tx1"/>
                          </a:solidFill>
                          <a:latin typeface="+mj-lt"/>
                        </a:rPr>
                        <a:t>Metropolitan</a:t>
                      </a:r>
                      <a:r>
                        <a:rPr lang="en-US" sz="900" b="1" baseline="0" dirty="0">
                          <a:solidFill>
                            <a:schemeClr val="tx1"/>
                          </a:solidFill>
                          <a:latin typeface="+mj-lt"/>
                        </a:rPr>
                        <a:t> Highway system (MHS) pay-go </a:t>
                      </a:r>
                      <a:endParaRPr lang="en-US" sz="900" b="1" dirty="0">
                        <a:solidFill>
                          <a:schemeClr val="tx1"/>
                        </a:solidFill>
                        <a:latin typeface="+mj-lt"/>
                      </a:endParaRPr>
                    </a:p>
                  </a:txBody>
                  <a:tcPr marL="45720" marR="45720" marT="18288" marB="18288" anchor="ctr">
                    <a:lnL w="9525" cap="flat" cmpd="sng" algn="ctr">
                      <a:solidFill>
                        <a:schemeClr val="bg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 $77.7 </a:t>
                      </a:r>
                    </a:p>
                  </a:txBody>
                  <a:tcPr marL="9525" marR="45720" marT="9525"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$71.6</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($6.1)</a:t>
                      </a:r>
                    </a:p>
                  </a:txBody>
                  <a:tcPr marL="9525" marR="45720" marT="9525" marB="0" anchor="ctr">
                    <a:lnL w="9525" cap="flat" cmpd="sng" algn="ctr">
                      <a:solidFill>
                        <a:schemeClr val="accent2"/>
                      </a:solidFill>
                      <a:prstDash val="sysDot"/>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effectLst/>
                          <a:latin typeface="Arial"/>
                        </a:rPr>
                        <a:t>$175.3 </a:t>
                      </a:r>
                    </a:p>
                  </a:txBody>
                  <a:tcPr marL="9525" marR="9525" marT="9525"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$223.3</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$48.0</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65176">
                <a:tc>
                  <a:txBody>
                    <a:bodyPr/>
                    <a:lstStyle/>
                    <a:p>
                      <a:r>
                        <a:rPr lang="en-US" sz="900" b="1" dirty="0">
                          <a:solidFill>
                            <a:schemeClr val="tx1"/>
                          </a:solidFill>
                          <a:latin typeface="+mj-lt"/>
                        </a:rPr>
                        <a:t>Gaming</a:t>
                      </a:r>
                    </a:p>
                  </a:txBody>
                  <a:tcPr marL="45720" marR="45720" marT="18288" marB="18288" anchor="ctr">
                    <a:lnL w="9525" cap="flat" cmpd="sng" algn="ctr">
                      <a:solidFill>
                        <a:schemeClr val="bg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262626"/>
                          </a:solidFill>
                          <a:effectLst/>
                          <a:latin typeface="+mn-lt"/>
                        </a:rPr>
                        <a:t> $   -   </a:t>
                      </a:r>
                    </a:p>
                  </a:txBody>
                  <a:tcPr marL="9525" marR="45720" marT="9525"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900" b="0" i="0" u="none" strike="noStrike" dirty="0">
                          <a:solidFill>
                            <a:srgbClr val="262626"/>
                          </a:solidFill>
                          <a:effectLst/>
                          <a:latin typeface="+mn-lt"/>
                        </a:rPr>
                        <a:t> $   -   </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900" b="1" i="0" u="none" strike="noStrike" dirty="0">
                          <a:solidFill>
                            <a:srgbClr val="000000"/>
                          </a:solidFill>
                          <a:effectLst/>
                          <a:latin typeface="+mn-lt"/>
                        </a:rPr>
                        <a:t> $ -   </a:t>
                      </a:r>
                    </a:p>
                  </a:txBody>
                  <a:tcPr marL="9525" marR="45720" marT="9525" marB="0" anchor="ctr">
                    <a:lnL w="9525" cap="flat" cmpd="sng" algn="ctr">
                      <a:solidFill>
                        <a:schemeClr val="accent2"/>
                      </a:solidFill>
                      <a:prstDash val="sysDot"/>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262626"/>
                          </a:solidFill>
                          <a:effectLst/>
                          <a:latin typeface="Arial"/>
                        </a:rPr>
                        <a:t> $   -</a:t>
                      </a:r>
                      <a:endParaRPr lang="en-US" sz="900" b="0" i="0" u="none" strike="noStrike" dirty="0">
                        <a:solidFill>
                          <a:schemeClr val="tx1"/>
                        </a:solidFill>
                        <a:effectLst/>
                        <a:latin typeface="+mj-lt"/>
                      </a:endParaRPr>
                    </a:p>
                  </a:txBody>
                  <a:tcPr marL="0" marR="45720" marT="0"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262626"/>
                          </a:solidFill>
                          <a:effectLst/>
                          <a:latin typeface="Arial"/>
                        </a:rPr>
                        <a:t> $   -</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 $ -   </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65176">
                <a:tc>
                  <a:txBody>
                    <a:bodyPr/>
                    <a:lstStyle/>
                    <a:p>
                      <a:r>
                        <a:rPr lang="en-US" sz="900" b="1" dirty="0">
                          <a:solidFill>
                            <a:schemeClr val="tx1"/>
                          </a:solidFill>
                          <a:latin typeface="+mj-lt"/>
                        </a:rPr>
                        <a:t>Western Turnpike</a:t>
                      </a:r>
                      <a:r>
                        <a:rPr lang="en-US" sz="900" b="1" baseline="0" dirty="0">
                          <a:solidFill>
                            <a:schemeClr val="tx1"/>
                          </a:solidFill>
                          <a:latin typeface="+mj-lt"/>
                        </a:rPr>
                        <a:t> (WT) pay-go</a:t>
                      </a:r>
                      <a:endParaRPr lang="en-US" sz="900" b="1" dirty="0">
                        <a:solidFill>
                          <a:schemeClr val="tx1"/>
                        </a:solidFill>
                        <a:latin typeface="+mj-lt"/>
                      </a:endParaRPr>
                    </a:p>
                  </a:txBody>
                  <a:tcPr marL="45720" marR="45720" marT="18288" marB="18288" anchor="ctr">
                    <a:lnL w="9525" cap="flat" cmpd="sng" algn="ctr">
                      <a:solidFill>
                        <a:schemeClr val="bg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 $40.9 </a:t>
                      </a:r>
                    </a:p>
                  </a:txBody>
                  <a:tcPr marL="9525" marR="45720" marT="9525"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$43.9</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$3.0</a:t>
                      </a:r>
                    </a:p>
                  </a:txBody>
                  <a:tcPr marL="9525" marR="45720" marT="9525" marB="0" anchor="ctr">
                    <a:lnL w="9525" cap="flat" cmpd="sng" algn="ctr">
                      <a:solidFill>
                        <a:schemeClr val="accent2"/>
                      </a:solidFill>
                      <a:prstDash val="sysDot"/>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effectLst/>
                          <a:latin typeface="Arial"/>
                        </a:rPr>
                        <a:t>$232.1 </a:t>
                      </a:r>
                    </a:p>
                  </a:txBody>
                  <a:tcPr marL="9525" marR="9525" marT="9525"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$251.6</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$19.5</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65176">
                <a:tc>
                  <a:txBody>
                    <a:bodyPr/>
                    <a:lstStyle/>
                    <a:p>
                      <a:r>
                        <a:rPr lang="en-US" sz="900" b="1" dirty="0">
                          <a:solidFill>
                            <a:schemeClr val="tx1"/>
                          </a:solidFill>
                          <a:latin typeface="+mj-lt"/>
                        </a:rPr>
                        <a:t>Tobin Bridge (Tobin)</a:t>
                      </a:r>
                      <a:r>
                        <a:rPr lang="en-US" sz="900" b="1" baseline="0" dirty="0">
                          <a:solidFill>
                            <a:schemeClr val="tx1"/>
                          </a:solidFill>
                          <a:latin typeface="+mj-lt"/>
                        </a:rPr>
                        <a:t> pay-go</a:t>
                      </a:r>
                      <a:endParaRPr lang="en-US" sz="900" b="1" dirty="0">
                        <a:solidFill>
                          <a:schemeClr val="tx1"/>
                        </a:solidFill>
                        <a:latin typeface="+mj-lt"/>
                      </a:endParaRPr>
                    </a:p>
                  </a:txBody>
                  <a:tcPr marL="45720" marR="45720" marT="18288" marB="18288" anchor="ctr">
                    <a:lnL w="9525" cap="flat" cmpd="sng" algn="ctr">
                      <a:solidFill>
                        <a:schemeClr val="bg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 $30.2 </a:t>
                      </a:r>
                    </a:p>
                  </a:txBody>
                  <a:tcPr marL="9525" marR="45720" marT="9525"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$21.5</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($8.7)</a:t>
                      </a:r>
                    </a:p>
                  </a:txBody>
                  <a:tcPr marL="9525" marR="45720" marT="9525" marB="0" anchor="ctr">
                    <a:lnL w="9525" cap="flat" cmpd="sng" algn="ctr">
                      <a:solidFill>
                        <a:schemeClr val="accent2"/>
                      </a:solidFill>
                      <a:prstDash val="sysDot"/>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effectLst/>
                          <a:latin typeface="+mn-lt"/>
                        </a:rPr>
                        <a:t>$105.0 </a:t>
                      </a:r>
                      <a:endParaRPr lang="en-US" sz="900" b="0" i="0" u="none" strike="noStrike" dirty="0">
                        <a:solidFill>
                          <a:srgbClr val="000000"/>
                        </a:solidFill>
                        <a:effectLst/>
                        <a:latin typeface="Arial"/>
                      </a:endParaRPr>
                    </a:p>
                  </a:txBody>
                  <a:tcPr marL="9525" marR="9525" marT="9525"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$105.6</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$0.6</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65176">
                <a:tc>
                  <a:txBody>
                    <a:bodyPr/>
                    <a:lstStyle/>
                    <a:p>
                      <a:r>
                        <a:rPr lang="en-US" sz="900" b="1" dirty="0">
                          <a:solidFill>
                            <a:schemeClr val="tx1"/>
                          </a:solidFill>
                          <a:latin typeface="+mj-lt"/>
                        </a:rPr>
                        <a:t>Reimbursable and 3</a:t>
                      </a:r>
                      <a:r>
                        <a:rPr lang="en-US" sz="900" b="1" baseline="30000" dirty="0">
                          <a:solidFill>
                            <a:schemeClr val="tx1"/>
                          </a:solidFill>
                          <a:latin typeface="+mj-lt"/>
                        </a:rPr>
                        <a:t>rd</a:t>
                      </a:r>
                      <a:r>
                        <a:rPr lang="en-US" sz="900" b="1" dirty="0">
                          <a:solidFill>
                            <a:schemeClr val="tx1"/>
                          </a:solidFill>
                          <a:latin typeface="+mj-lt"/>
                        </a:rPr>
                        <a:t> parties</a:t>
                      </a:r>
                    </a:p>
                  </a:txBody>
                  <a:tcPr marL="45720" marR="45720" marT="18288" marB="18288" anchor="ctr">
                    <a:lnL w="9525" cap="flat" cmpd="sng" algn="ctr">
                      <a:solidFill>
                        <a:schemeClr val="bg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 $0.4</a:t>
                      </a:r>
                    </a:p>
                  </a:txBody>
                  <a:tcPr marL="9525" marR="45720" marT="9525"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$0.4</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 $ -   </a:t>
                      </a:r>
                    </a:p>
                  </a:txBody>
                  <a:tcPr marL="9525" marR="45720" marT="9525" marB="0" anchor="ctr">
                    <a:lnL w="9525" cap="flat" cmpd="sng" algn="ctr">
                      <a:solidFill>
                        <a:schemeClr val="accent2"/>
                      </a:solidFill>
                      <a:prstDash val="sysDot"/>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effectLst/>
                          <a:latin typeface="Arial"/>
                        </a:rPr>
                        <a:t>$20.0 </a:t>
                      </a:r>
                    </a:p>
                  </a:txBody>
                  <a:tcPr marL="9525" marR="9525" marT="9525"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$20.0</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 -</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65176">
                <a:tc>
                  <a:txBody>
                    <a:bodyPr/>
                    <a:lstStyle/>
                    <a:p>
                      <a:r>
                        <a:rPr lang="en-US" sz="900" b="1" dirty="0">
                          <a:solidFill>
                            <a:schemeClr val="tx1"/>
                          </a:solidFill>
                          <a:latin typeface="+mj-lt"/>
                        </a:rPr>
                        <a:t>Municipal and local funds</a:t>
                      </a:r>
                    </a:p>
                  </a:txBody>
                  <a:tcPr marL="45720" marR="45720" marT="18288" marB="18288" anchor="ctr">
                    <a:lnL w="9525" cap="flat" cmpd="sng" algn="ctr">
                      <a:solidFill>
                        <a:schemeClr val="bg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 $3.3 </a:t>
                      </a:r>
                    </a:p>
                  </a:txBody>
                  <a:tcPr marL="9525" marR="45720" marT="9525"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$3.3</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 -</a:t>
                      </a:r>
                    </a:p>
                  </a:txBody>
                  <a:tcPr marL="9525" marR="45720" marT="9525" marB="0" anchor="ctr">
                    <a:lnL w="9525" cap="flat" cmpd="sng" algn="ctr">
                      <a:solidFill>
                        <a:schemeClr val="accent2"/>
                      </a:solidFill>
                      <a:prstDash val="sysDot"/>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effectLst/>
                          <a:latin typeface="Arial"/>
                        </a:rPr>
                        <a:t>$14.3 </a:t>
                      </a:r>
                    </a:p>
                  </a:txBody>
                  <a:tcPr marL="9525" marR="9525" marT="9525"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$14.3</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 -</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265176">
                <a:tc>
                  <a:txBody>
                    <a:bodyPr/>
                    <a:lstStyle/>
                    <a:p>
                      <a:pPr algn="l" fontAlgn="b"/>
                      <a:r>
                        <a:rPr lang="en-US" sz="900" b="1" i="0" u="none" strike="noStrike" dirty="0">
                          <a:solidFill>
                            <a:schemeClr val="tx1"/>
                          </a:solidFill>
                          <a:effectLst/>
                          <a:latin typeface="+mj-lt"/>
                        </a:rPr>
                        <a:t>Public</a:t>
                      </a:r>
                      <a:r>
                        <a:rPr lang="en-US" sz="900" b="1" i="0" u="none" strike="noStrike" baseline="0" dirty="0">
                          <a:solidFill>
                            <a:schemeClr val="tx1"/>
                          </a:solidFill>
                          <a:effectLst/>
                          <a:latin typeface="+mj-lt"/>
                        </a:rPr>
                        <a:t> private partnerships</a:t>
                      </a:r>
                      <a:endParaRPr lang="en-US" sz="900" b="1" i="0" u="none" strike="noStrike" dirty="0">
                        <a:solidFill>
                          <a:schemeClr val="tx1"/>
                        </a:solidFill>
                        <a:effectLst/>
                        <a:latin typeface="+mj-lt"/>
                      </a:endParaRPr>
                    </a:p>
                  </a:txBody>
                  <a:tcPr marL="45720" marR="45720" marT="18288" marB="18288" anchor="ctr">
                    <a:lnL w="9525" cap="flat" cmpd="sng" algn="ctr">
                      <a:solidFill>
                        <a:schemeClr val="bg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262626"/>
                          </a:solidFill>
                          <a:effectLst/>
                          <a:latin typeface="Arial"/>
                        </a:rPr>
                        <a:t> $   -   </a:t>
                      </a:r>
                    </a:p>
                  </a:txBody>
                  <a:tcPr marL="9525" marR="45720" marT="9525"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262626"/>
                          </a:solidFill>
                          <a:effectLst/>
                          <a:latin typeface="Arial"/>
                        </a:rPr>
                        <a:t>$  -</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 $ -   </a:t>
                      </a:r>
                    </a:p>
                  </a:txBody>
                  <a:tcPr marL="9525" marR="45720" marT="9525" marB="0" anchor="ctr">
                    <a:lnL w="9525" cap="flat" cmpd="sng" algn="ctr">
                      <a:solidFill>
                        <a:schemeClr val="accent2"/>
                      </a:solidFill>
                      <a:prstDash val="sysDot"/>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262626"/>
                          </a:solidFill>
                          <a:effectLst/>
                          <a:latin typeface="Arial"/>
                        </a:rPr>
                        <a:t> $   -</a:t>
                      </a:r>
                      <a:endParaRPr lang="en-US" sz="900" b="0" i="0" u="none" strike="noStrike" dirty="0">
                        <a:solidFill>
                          <a:schemeClr val="tx1"/>
                        </a:solidFill>
                        <a:effectLst/>
                        <a:latin typeface="+mj-lt"/>
                      </a:endParaRPr>
                    </a:p>
                  </a:txBody>
                  <a:tcPr marL="0" marR="45720" marT="0"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262626"/>
                          </a:solidFill>
                          <a:effectLst/>
                          <a:latin typeface="Arial"/>
                        </a:rPr>
                        <a:t> $   -</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 $ -   </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65176">
                <a:tc>
                  <a:txBody>
                    <a:bodyPr/>
                    <a:lstStyle/>
                    <a:p>
                      <a:pPr algn="l" fontAlgn="b"/>
                      <a:r>
                        <a:rPr lang="en-US" sz="900" b="1" i="0" u="none" strike="noStrike" dirty="0">
                          <a:solidFill>
                            <a:schemeClr val="tx1"/>
                          </a:solidFill>
                          <a:effectLst/>
                          <a:latin typeface="+mj-lt"/>
                        </a:rPr>
                        <a:t>Other State Funds***</a:t>
                      </a:r>
                    </a:p>
                  </a:txBody>
                  <a:tcPr marL="45720" marR="45720" marT="18288" marB="18288" anchor="ctr">
                    <a:lnL w="9525" cap="flat" cmpd="sng" algn="ctr">
                      <a:solidFill>
                        <a:schemeClr val="bg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262626"/>
                          </a:solidFill>
                          <a:effectLst/>
                          <a:latin typeface="+mn-lt"/>
                        </a:rPr>
                        <a:t> $   -   </a:t>
                      </a:r>
                    </a:p>
                  </a:txBody>
                  <a:tcPr marL="9525" marR="45720" marT="9525"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262626"/>
                          </a:solidFill>
                          <a:effectLst/>
                          <a:latin typeface="Arial"/>
                        </a:rPr>
                        <a:t>$30.9</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$30.9</a:t>
                      </a:r>
                    </a:p>
                  </a:txBody>
                  <a:tcPr marL="9525" marR="45720" marT="9525" marB="0" anchor="ctr">
                    <a:lnL w="9525" cap="flat" cmpd="sng" algn="ctr">
                      <a:solidFill>
                        <a:schemeClr val="accent2"/>
                      </a:solidFill>
                      <a:prstDash val="sysDot"/>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900" b="0" i="0" u="none" strike="noStrike" dirty="0">
                          <a:solidFill>
                            <a:srgbClr val="262626"/>
                          </a:solidFill>
                          <a:effectLst/>
                          <a:latin typeface="+mn-lt"/>
                        </a:rPr>
                        <a:t> $   -</a:t>
                      </a:r>
                      <a:endParaRPr lang="en-US" sz="900" b="0" i="0" u="none" strike="noStrike" kern="1200" dirty="0">
                        <a:solidFill>
                          <a:schemeClr val="tx1"/>
                        </a:solidFill>
                        <a:effectLst/>
                        <a:latin typeface="+mn-lt"/>
                        <a:ea typeface="+mn-ea"/>
                        <a:cs typeface="+mn-cs"/>
                      </a:endParaRPr>
                    </a:p>
                  </a:txBody>
                  <a:tcPr marL="0" marR="45720" marT="0"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262626"/>
                          </a:solidFill>
                          <a:effectLst/>
                          <a:latin typeface="Arial"/>
                        </a:rPr>
                        <a:t>$30.9</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$30.9</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265176">
                <a:tc>
                  <a:txBody>
                    <a:bodyPr/>
                    <a:lstStyle/>
                    <a:p>
                      <a:r>
                        <a:rPr lang="en-US" sz="900" b="1" dirty="0">
                          <a:solidFill>
                            <a:schemeClr val="bg1"/>
                          </a:solidFill>
                          <a:latin typeface="+mj-lt"/>
                        </a:rPr>
                        <a:t>Subtotal of non-federal</a:t>
                      </a:r>
                      <a:r>
                        <a:rPr lang="en-US" sz="900" b="1" baseline="0" dirty="0">
                          <a:solidFill>
                            <a:schemeClr val="bg1"/>
                          </a:solidFill>
                          <a:latin typeface="+mj-lt"/>
                        </a:rPr>
                        <a:t> </a:t>
                      </a:r>
                      <a:r>
                        <a:rPr lang="en-US" sz="900" b="1" dirty="0">
                          <a:solidFill>
                            <a:schemeClr val="bg1"/>
                          </a:solidFill>
                          <a:latin typeface="+mj-lt"/>
                        </a:rPr>
                        <a:t>sources*</a:t>
                      </a:r>
                    </a:p>
                  </a:txBody>
                  <a:tcPr marL="45720" marR="45720" marT="18288" marB="18288" anchor="ctr">
                    <a:lnL w="9525" cap="flat" cmpd="sng" algn="ctr">
                      <a:solidFill>
                        <a:schemeClr val="bg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accent2"/>
                    </a:solidFill>
                  </a:tcPr>
                </a:tc>
                <a:tc>
                  <a:txBody>
                    <a:bodyPr/>
                    <a:lstStyle/>
                    <a:p>
                      <a:pPr algn="r" rtl="0" fontAlgn="b"/>
                      <a:r>
                        <a:rPr lang="en-US" sz="900" b="1" i="0" u="none" strike="noStrike" dirty="0">
                          <a:solidFill>
                            <a:srgbClr val="FFFFFF"/>
                          </a:solidFill>
                          <a:effectLst/>
                          <a:latin typeface="Arial"/>
                        </a:rPr>
                        <a:t> $1,211.2 </a:t>
                      </a:r>
                    </a:p>
                  </a:txBody>
                  <a:tcPr marL="9525" marR="45720" marT="9525" marB="0" anchor="ctr">
                    <a:lnL w="38100" cap="flat" cmpd="sng" algn="ctr">
                      <a:solidFill>
                        <a:schemeClr val="accent1"/>
                      </a:solidFill>
                      <a:prstDash val="solid"/>
                      <a:round/>
                      <a:headEnd type="none" w="med" len="med"/>
                      <a:tailEnd type="none" w="med" len="med"/>
                    </a:lnL>
                    <a:lnR w="9525" cap="flat" cmpd="sng" algn="ctr">
                      <a:solidFill>
                        <a:schemeClr val="bg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900" b="1" i="0" u="none" strike="noStrike" dirty="0">
                          <a:solidFill>
                            <a:schemeClr val="bg1"/>
                          </a:solidFill>
                          <a:effectLst/>
                          <a:latin typeface="+mn-lt"/>
                        </a:rPr>
                        <a:t>$1,221.4 </a:t>
                      </a:r>
                    </a:p>
                  </a:txBody>
                  <a:tcPr marL="0" marR="0" marT="0" marB="0" anchor="ctr">
                    <a:lnL w="9525" cap="flat" cmpd="sng" algn="ctr">
                      <a:solidFill>
                        <a:schemeClr val="bg2"/>
                      </a:solidFill>
                      <a:prstDash val="sysDot"/>
                      <a:round/>
                      <a:headEnd type="none" w="med" len="med"/>
                      <a:tailEnd type="none" w="med" len="med"/>
                    </a:lnL>
                    <a:lnR w="9525" cap="flat" cmpd="sng" algn="ctr">
                      <a:solidFill>
                        <a:schemeClr val="bg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accent2"/>
                    </a:solidFill>
                  </a:tcPr>
                </a:tc>
                <a:tc>
                  <a:txBody>
                    <a:bodyPr/>
                    <a:lstStyle/>
                    <a:p>
                      <a:pPr algn="r" rtl="0" fontAlgn="b"/>
                      <a:r>
                        <a:rPr lang="en-US" sz="900" b="1" i="0" u="none" strike="noStrike" dirty="0">
                          <a:solidFill>
                            <a:srgbClr val="FFFFFF"/>
                          </a:solidFill>
                          <a:effectLst/>
                          <a:latin typeface="+mn-lt"/>
                        </a:rPr>
                        <a:t>$10.3</a:t>
                      </a:r>
                    </a:p>
                  </a:txBody>
                  <a:tcPr marL="9525" marR="45720" marT="9525" marB="0" anchor="ctr">
                    <a:lnL w="9525" cap="flat" cmpd="sng" algn="ctr">
                      <a:solidFill>
                        <a:schemeClr val="bg2"/>
                      </a:solidFill>
                      <a:prstDash val="sysDot"/>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accent2"/>
                    </a:solidFill>
                  </a:tcPr>
                </a:tc>
                <a:tc>
                  <a:txBody>
                    <a:bodyPr/>
                    <a:lstStyle/>
                    <a:p>
                      <a:pPr algn="r" rtl="0" fontAlgn="b"/>
                      <a:r>
                        <a:rPr lang="en-US" sz="900" b="1" i="0" u="none" strike="noStrike" dirty="0">
                          <a:solidFill>
                            <a:srgbClr val="FFFFFF"/>
                          </a:solidFill>
                          <a:effectLst/>
                          <a:latin typeface="Arial"/>
                        </a:rPr>
                        <a:t> $5,192.1 </a:t>
                      </a:r>
                    </a:p>
                  </a:txBody>
                  <a:tcPr marL="9525" marR="45720" marT="9525" marB="0" anchor="ctr">
                    <a:lnL w="38100" cap="flat" cmpd="sng" algn="ctr">
                      <a:solidFill>
                        <a:schemeClr val="accent1"/>
                      </a:solidFill>
                      <a:prstDash val="solid"/>
                      <a:round/>
                      <a:headEnd type="none" w="med" len="med"/>
                      <a:tailEnd type="none" w="med" len="med"/>
                    </a:lnL>
                    <a:lnR w="9525" cap="flat" cmpd="sng" algn="ctr">
                      <a:solidFill>
                        <a:schemeClr val="bg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accent2"/>
                    </a:solidFill>
                  </a:tcPr>
                </a:tc>
                <a:tc>
                  <a:txBody>
                    <a:bodyPr/>
                    <a:lstStyle/>
                    <a:p>
                      <a:pPr algn="r" rtl="0" fontAlgn="b"/>
                      <a:r>
                        <a:rPr lang="en-US" sz="900" b="1" i="0" u="none" strike="noStrike" dirty="0">
                          <a:solidFill>
                            <a:srgbClr val="FFFFFF"/>
                          </a:solidFill>
                          <a:effectLst/>
                          <a:latin typeface="Arial"/>
                        </a:rPr>
                        <a:t> $       5,254.2</a:t>
                      </a:r>
                    </a:p>
                  </a:txBody>
                  <a:tcPr marL="9525" marR="45720" marT="9525" marB="0" anchor="ctr">
                    <a:lnL w="9525" cap="flat" cmpd="sng" algn="ctr">
                      <a:solidFill>
                        <a:schemeClr val="bg2"/>
                      </a:solidFill>
                      <a:prstDash val="sysDot"/>
                      <a:round/>
                      <a:headEnd type="none" w="med" len="med"/>
                      <a:tailEnd type="none" w="med" len="med"/>
                    </a:lnL>
                    <a:lnR w="9525" cap="flat" cmpd="sng" algn="ctr">
                      <a:solidFill>
                        <a:schemeClr val="bg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accent2"/>
                    </a:solidFill>
                  </a:tcPr>
                </a:tc>
                <a:tc>
                  <a:txBody>
                    <a:bodyPr/>
                    <a:lstStyle/>
                    <a:p>
                      <a:pPr algn="r" rtl="0" fontAlgn="b"/>
                      <a:r>
                        <a:rPr lang="en-US" sz="900" b="1" i="0" u="none" strike="noStrike" dirty="0">
                          <a:solidFill>
                            <a:srgbClr val="FFFFFF"/>
                          </a:solidFill>
                          <a:effectLst/>
                          <a:latin typeface="Arial"/>
                        </a:rPr>
                        <a:t> $62.1</a:t>
                      </a:r>
                    </a:p>
                  </a:txBody>
                  <a:tcPr marL="9525" marR="45720" marT="9525" marB="0" anchor="ctr">
                    <a:lnL w="9525" cap="flat" cmpd="sng" algn="ctr">
                      <a:solidFill>
                        <a:schemeClr val="bg2"/>
                      </a:solidFill>
                      <a:prstDash val="sysDot"/>
                      <a:round/>
                      <a:headEnd type="none" w="med" len="med"/>
                      <a:tailEnd type="none" w="med" len="med"/>
                    </a:lnL>
                    <a:lnR w="9525" cap="flat" cmpd="sng" algn="ctr">
                      <a:solidFill>
                        <a:schemeClr val="bg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10019"/>
                  </a:ext>
                </a:extLst>
              </a:tr>
              <a:tr h="265176">
                <a:tc>
                  <a:txBody>
                    <a:bodyPr/>
                    <a:lstStyle/>
                    <a:p>
                      <a:r>
                        <a:rPr lang="en-US" sz="900" b="1" dirty="0">
                          <a:solidFill>
                            <a:schemeClr val="bg1"/>
                          </a:solidFill>
                          <a:latin typeface="+mj-lt"/>
                        </a:rPr>
                        <a:t>Total sources*</a:t>
                      </a:r>
                    </a:p>
                  </a:txBody>
                  <a:tcPr marL="45720" marR="45720" marT="18288" marB="18288" anchor="ctr">
                    <a:lnL w="9525" cap="flat" cmpd="sng" algn="ctr">
                      <a:solidFill>
                        <a:schemeClr val="bg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12700" cap="flat" cmpd="sng" algn="ctr">
                      <a:noFill/>
                      <a:prstDash val="sysDot"/>
                      <a:round/>
                      <a:headEnd type="none" w="med" len="med"/>
                      <a:tailEnd type="none" w="med" len="med"/>
                    </a:lnB>
                    <a:solidFill>
                      <a:schemeClr val="accent1"/>
                    </a:solidFill>
                  </a:tcPr>
                </a:tc>
                <a:tc>
                  <a:txBody>
                    <a:bodyPr/>
                    <a:lstStyle/>
                    <a:p>
                      <a:pPr algn="r" rtl="0" fontAlgn="b"/>
                      <a:r>
                        <a:rPr lang="en-US" sz="900" b="1" i="0" u="none" strike="noStrike" dirty="0">
                          <a:solidFill>
                            <a:srgbClr val="FFFFFF"/>
                          </a:solidFill>
                          <a:effectLst/>
                          <a:latin typeface="Arial"/>
                        </a:rPr>
                        <a:t> $1,868.3 </a:t>
                      </a:r>
                    </a:p>
                  </a:txBody>
                  <a:tcPr marL="9525" marR="45720" marT="9525"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12700" cap="flat" cmpd="sng" algn="ctr">
                      <a:noFill/>
                      <a:prstDash val="sysDot"/>
                      <a:round/>
                      <a:headEnd type="none" w="med" len="med"/>
                      <a:tailEnd type="none" w="med" len="med"/>
                    </a:lnB>
                    <a:solidFill>
                      <a:schemeClr val="accent1"/>
                    </a:solidFill>
                  </a:tcPr>
                </a:tc>
                <a:tc>
                  <a:txBody>
                    <a:bodyPr/>
                    <a:lstStyle/>
                    <a:p>
                      <a:pPr algn="r" rtl="0" fontAlgn="b"/>
                      <a:r>
                        <a:rPr lang="en-US" sz="900" b="1" i="0" u="none" strike="noStrike" dirty="0">
                          <a:solidFill>
                            <a:srgbClr val="FFFFFF"/>
                          </a:solidFill>
                          <a:effectLst/>
                          <a:latin typeface="Arial"/>
                        </a:rPr>
                        <a:t> $1,910.3</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12700" cap="flat" cmpd="sng" algn="ctr">
                      <a:noFill/>
                      <a:prstDash val="sysDot"/>
                      <a:round/>
                      <a:headEnd type="none" w="med" len="med"/>
                      <a:tailEnd type="none" w="med" len="med"/>
                    </a:lnB>
                    <a:solidFill>
                      <a:schemeClr val="accent1"/>
                    </a:solidFill>
                  </a:tcPr>
                </a:tc>
                <a:tc>
                  <a:txBody>
                    <a:bodyPr/>
                    <a:lstStyle/>
                    <a:p>
                      <a:pPr algn="r" rtl="0" fontAlgn="b"/>
                      <a:r>
                        <a:rPr lang="en-US" sz="900" b="1" i="0" u="none" strike="noStrike" dirty="0">
                          <a:solidFill>
                            <a:srgbClr val="FFFFFF"/>
                          </a:solidFill>
                          <a:effectLst/>
                          <a:latin typeface="Arial"/>
                        </a:rPr>
                        <a:t> $42.1</a:t>
                      </a:r>
                    </a:p>
                    <a:p>
                      <a:pPr algn="r" rtl="0" fontAlgn="b"/>
                      <a:r>
                        <a:rPr lang="en-US" sz="900" b="1" i="0" u="none" strike="noStrike" dirty="0">
                          <a:solidFill>
                            <a:srgbClr val="FFFFFF"/>
                          </a:solidFill>
                          <a:effectLst/>
                          <a:latin typeface="Arial"/>
                        </a:rPr>
                        <a:t> </a:t>
                      </a:r>
                    </a:p>
                  </a:txBody>
                  <a:tcPr marL="9525" marR="45720" marT="9525" marB="0" anchor="ctr">
                    <a:lnL w="9525" cap="flat" cmpd="sng" algn="ctr">
                      <a:solidFill>
                        <a:schemeClr val="accent2"/>
                      </a:solidFill>
                      <a:prstDash val="sysDot"/>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12700" cap="flat" cmpd="sng" algn="ctr">
                      <a:noFill/>
                      <a:prstDash val="sysDot"/>
                      <a:round/>
                      <a:headEnd type="none" w="med" len="med"/>
                      <a:tailEnd type="none" w="med" len="med"/>
                    </a:lnB>
                    <a:solidFill>
                      <a:schemeClr val="accent1"/>
                    </a:solidFill>
                  </a:tcPr>
                </a:tc>
                <a:tc>
                  <a:txBody>
                    <a:bodyPr/>
                    <a:lstStyle/>
                    <a:p>
                      <a:pPr algn="r" rtl="0" fontAlgn="b"/>
                      <a:r>
                        <a:rPr lang="en-US" sz="900" b="1" i="0" u="none" strike="noStrike" dirty="0">
                          <a:solidFill>
                            <a:srgbClr val="FFFFFF"/>
                          </a:solidFill>
                          <a:effectLst/>
                          <a:latin typeface="Arial"/>
                        </a:rPr>
                        <a:t> $9,212.5 </a:t>
                      </a:r>
                    </a:p>
                  </a:txBody>
                  <a:tcPr marL="9525" marR="45720" marT="9525"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12700" cap="flat" cmpd="sng" algn="ctr">
                      <a:noFill/>
                      <a:prstDash val="sysDot"/>
                      <a:round/>
                      <a:headEnd type="none" w="med" len="med"/>
                      <a:tailEnd type="none" w="med" len="med"/>
                    </a:lnB>
                    <a:solidFill>
                      <a:schemeClr val="accent1"/>
                    </a:solidFill>
                  </a:tcPr>
                </a:tc>
                <a:tc>
                  <a:txBody>
                    <a:bodyPr/>
                    <a:lstStyle/>
                    <a:p>
                      <a:pPr algn="r" rtl="0" fontAlgn="b"/>
                      <a:r>
                        <a:rPr lang="en-US" sz="900" b="1" i="0" u="none" strike="noStrike" dirty="0">
                          <a:solidFill>
                            <a:srgbClr val="FFFFFF"/>
                          </a:solidFill>
                          <a:effectLst/>
                          <a:latin typeface="Arial"/>
                        </a:rPr>
                        <a:t> $       9,302.6 </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12700" cap="flat" cmpd="sng" algn="ctr">
                      <a:noFill/>
                      <a:prstDash val="sysDot"/>
                      <a:round/>
                      <a:headEnd type="none" w="med" len="med"/>
                      <a:tailEnd type="none" w="med" len="med"/>
                    </a:lnB>
                    <a:solidFill>
                      <a:schemeClr val="accent1"/>
                    </a:solidFill>
                  </a:tcPr>
                </a:tc>
                <a:tc>
                  <a:txBody>
                    <a:bodyPr/>
                    <a:lstStyle/>
                    <a:p>
                      <a:pPr algn="r" rtl="0" fontAlgn="b"/>
                      <a:r>
                        <a:rPr lang="en-US" sz="900" b="1" i="0" u="none" strike="noStrike" dirty="0">
                          <a:solidFill>
                            <a:srgbClr val="FFFFFF"/>
                          </a:solidFill>
                          <a:effectLst/>
                          <a:latin typeface="Arial"/>
                        </a:rPr>
                        <a:t> $90.1</a:t>
                      </a:r>
                    </a:p>
                  </a:txBody>
                  <a:tcPr marL="9525"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12700" cap="flat" cmpd="sng" algn="ctr">
                      <a:noFill/>
                      <a:prstDash val="sysDot"/>
                      <a:round/>
                      <a:headEnd type="none" w="med" len="med"/>
                      <a:tailEnd type="none" w="med" len="med"/>
                    </a:lnB>
                    <a:solidFill>
                      <a:schemeClr val="accent1"/>
                    </a:solidFill>
                  </a:tcPr>
                </a:tc>
                <a:extLst>
                  <a:ext uri="{0D108BD9-81ED-4DB2-BD59-A6C34878D82A}">
                    <a16:rowId xmlns:a16="http://schemas.microsoft.com/office/drawing/2014/main" val="10020"/>
                  </a:ext>
                </a:extLst>
              </a:tr>
            </a:tbl>
          </a:graphicData>
        </a:graphic>
      </p:graphicFrame>
      <p:sp>
        <p:nvSpPr>
          <p:cNvPr id="3" name="Rectangle 2"/>
          <p:cNvSpPr/>
          <p:nvPr/>
        </p:nvSpPr>
        <p:spPr>
          <a:xfrm>
            <a:off x="230589" y="6519446"/>
            <a:ext cx="7345869" cy="338554"/>
          </a:xfrm>
          <a:prstGeom prst="rect">
            <a:avLst/>
          </a:prstGeom>
        </p:spPr>
        <p:txBody>
          <a:bodyPr wrap="square">
            <a:spAutoFit/>
          </a:bodyPr>
          <a:lstStyle/>
          <a:p>
            <a:r>
              <a:rPr lang="en-US" sz="800" dirty="0">
                <a:solidFill>
                  <a:srgbClr val="262626"/>
                </a:solidFill>
              </a:rPr>
              <a:t>* Totals may not add due to rounding | ** FTA reimbursements for MassDOT projects only; RTA federal funds are not included | *** New funding source made available to MassDOT </a:t>
            </a:r>
          </a:p>
        </p:txBody>
      </p:sp>
    </p:spTree>
    <p:extLst>
      <p:ext uri="{BB962C8B-B14F-4D97-AF65-F5344CB8AC3E}">
        <p14:creationId xmlns:p14="http://schemas.microsoft.com/office/powerpoint/2010/main" val="3689890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76" y="76354"/>
            <a:ext cx="8782030" cy="572257"/>
          </a:xfrm>
        </p:spPr>
        <p:txBody>
          <a:bodyPr/>
          <a:lstStyle/>
          <a:p>
            <a:r>
              <a:rPr lang="en-US" dirty="0"/>
              <a:t>MBTA spending by source</a:t>
            </a:r>
            <a:r>
              <a:rPr lang="en-US" sz="2400" dirty="0">
                <a:solidFill>
                  <a:schemeClr val="accent2"/>
                </a:solidFill>
              </a:rPr>
              <a:t> (Draft vs. Final)</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741811911"/>
              </p:ext>
            </p:extLst>
          </p:nvPr>
        </p:nvGraphicFramePr>
        <p:xfrm>
          <a:off x="230588" y="741016"/>
          <a:ext cx="8653317" cy="5797296"/>
        </p:xfrm>
        <a:graphic>
          <a:graphicData uri="http://schemas.openxmlformats.org/drawingml/2006/table">
            <a:tbl>
              <a:tblPr firstRow="1" bandRow="1">
                <a:tableStyleId>{6E25E649-3F16-4E02-A733-19D2CDBF48F0}</a:tableStyleId>
              </a:tblPr>
              <a:tblGrid>
                <a:gridCol w="2098011">
                  <a:extLst>
                    <a:ext uri="{9D8B030D-6E8A-4147-A177-3AD203B41FA5}">
                      <a16:colId xmlns:a16="http://schemas.microsoft.com/office/drawing/2014/main" val="20000"/>
                    </a:ext>
                  </a:extLst>
                </a:gridCol>
                <a:gridCol w="1092551">
                  <a:extLst>
                    <a:ext uri="{9D8B030D-6E8A-4147-A177-3AD203B41FA5}">
                      <a16:colId xmlns:a16="http://schemas.microsoft.com/office/drawing/2014/main" val="20001"/>
                    </a:ext>
                  </a:extLst>
                </a:gridCol>
                <a:gridCol w="1092551">
                  <a:extLst>
                    <a:ext uri="{9D8B030D-6E8A-4147-A177-3AD203B41FA5}">
                      <a16:colId xmlns:a16="http://schemas.microsoft.com/office/drawing/2014/main" val="20002"/>
                    </a:ext>
                  </a:extLst>
                </a:gridCol>
                <a:gridCol w="1092551">
                  <a:extLst>
                    <a:ext uri="{9D8B030D-6E8A-4147-A177-3AD203B41FA5}">
                      <a16:colId xmlns:a16="http://schemas.microsoft.com/office/drawing/2014/main" val="20003"/>
                    </a:ext>
                  </a:extLst>
                </a:gridCol>
                <a:gridCol w="1092551">
                  <a:extLst>
                    <a:ext uri="{9D8B030D-6E8A-4147-A177-3AD203B41FA5}">
                      <a16:colId xmlns:a16="http://schemas.microsoft.com/office/drawing/2014/main" val="20004"/>
                    </a:ext>
                  </a:extLst>
                </a:gridCol>
                <a:gridCol w="1092551">
                  <a:extLst>
                    <a:ext uri="{9D8B030D-6E8A-4147-A177-3AD203B41FA5}">
                      <a16:colId xmlns:a16="http://schemas.microsoft.com/office/drawing/2014/main" val="20005"/>
                    </a:ext>
                  </a:extLst>
                </a:gridCol>
                <a:gridCol w="1092551">
                  <a:extLst>
                    <a:ext uri="{9D8B030D-6E8A-4147-A177-3AD203B41FA5}">
                      <a16:colId xmlns:a16="http://schemas.microsoft.com/office/drawing/2014/main" val="20006"/>
                    </a:ext>
                  </a:extLst>
                </a:gridCol>
              </a:tblGrid>
              <a:tr h="265176">
                <a:tc>
                  <a:txBody>
                    <a:bodyPr/>
                    <a:lstStyle/>
                    <a:p>
                      <a:r>
                        <a:rPr lang="en-US" sz="900" dirty="0">
                          <a:latin typeface="+mj-lt"/>
                        </a:rPr>
                        <a:t>Projected sources *(in millions)</a:t>
                      </a:r>
                    </a:p>
                  </a:txBody>
                  <a:tcPr marL="45720" marR="45720" marT="18288" marB="18288" anchor="ctr">
                    <a:lnL w="9525" cap="flat" cmpd="sng" algn="ctr">
                      <a:solidFill>
                        <a:schemeClr val="bg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algn="ctr" rtl="0" fontAlgn="ctr"/>
                      <a:r>
                        <a:rPr lang="en-US" sz="900" b="1" i="0" u="sng" strike="noStrike" dirty="0">
                          <a:solidFill>
                            <a:srgbClr val="FFFFFF"/>
                          </a:solidFill>
                          <a:effectLst/>
                          <a:latin typeface="Arial"/>
                        </a:rPr>
                        <a:t>Draft FY19</a:t>
                      </a:r>
                    </a:p>
                  </a:txBody>
                  <a:tcPr marL="9525" marR="9525" marT="9525"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algn="ctr" rtl="0" fontAlgn="ctr"/>
                      <a:r>
                        <a:rPr lang="en-US" sz="900" b="1" i="0" u="sng" strike="noStrike" dirty="0">
                          <a:solidFill>
                            <a:srgbClr val="FFFFFF"/>
                          </a:solidFill>
                          <a:effectLst/>
                          <a:latin typeface="Arial"/>
                        </a:rPr>
                        <a:t>Final FY 19</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algn="ctr" rtl="0" fontAlgn="ctr"/>
                      <a:r>
                        <a:rPr lang="en-US" sz="900" b="1" i="0" u="sng" strike="noStrike" dirty="0">
                          <a:solidFill>
                            <a:srgbClr val="FFFFFF"/>
                          </a:solidFill>
                          <a:effectLst/>
                          <a:latin typeface="Arial"/>
                        </a:rPr>
                        <a:t>Delta</a:t>
                      </a:r>
                    </a:p>
                  </a:txBody>
                  <a:tcPr marL="9525" marR="9525" marT="9525" marB="0" anchor="ctr">
                    <a:lnL w="9525" cap="flat" cmpd="sng" algn="ctr">
                      <a:solidFill>
                        <a:schemeClr val="accent2"/>
                      </a:solidFill>
                      <a:prstDash val="sysDot"/>
                      <a:round/>
                      <a:headEnd type="none" w="med" len="med"/>
                      <a:tailEnd type="none" w="med" len="med"/>
                    </a:lnL>
                    <a:lnR w="38100" cap="flat" cmpd="sng" algn="ctr">
                      <a:solidFill>
                        <a:schemeClr val="accent1"/>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algn="ctr" rtl="0" fontAlgn="ctr"/>
                      <a:r>
                        <a:rPr lang="en-US" sz="900" b="1" i="0" u="sng" strike="noStrike" dirty="0">
                          <a:solidFill>
                            <a:srgbClr val="FFFFFF"/>
                          </a:solidFill>
                          <a:effectLst/>
                          <a:latin typeface="Arial"/>
                        </a:rPr>
                        <a:t>Draft 5-year Total</a:t>
                      </a:r>
                    </a:p>
                  </a:txBody>
                  <a:tcPr marL="9525" marR="9525" marT="9525"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algn="ctr" rtl="0" fontAlgn="ctr"/>
                      <a:r>
                        <a:rPr lang="en-US" sz="900" b="1" i="0" u="sng" strike="noStrike" dirty="0">
                          <a:solidFill>
                            <a:srgbClr val="FFFFFF"/>
                          </a:solidFill>
                          <a:effectLst/>
                          <a:latin typeface="Arial"/>
                        </a:rPr>
                        <a:t>Final 5-year Total</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algn="ctr" rtl="0" fontAlgn="ctr"/>
                      <a:r>
                        <a:rPr lang="en-US" sz="900" b="1" i="0" u="sng" strike="noStrike" dirty="0">
                          <a:solidFill>
                            <a:srgbClr val="FFFFFF"/>
                          </a:solidFill>
                          <a:effectLst/>
                          <a:latin typeface="Arial"/>
                        </a:rPr>
                        <a:t>Delta</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65176">
                <a:tc>
                  <a:txBody>
                    <a:bodyPr/>
                    <a:lstStyle/>
                    <a:p>
                      <a:r>
                        <a:rPr lang="en-US" sz="900" b="1" dirty="0">
                          <a:solidFill>
                            <a:schemeClr val="bg1"/>
                          </a:solidFill>
                          <a:latin typeface="+mj-lt"/>
                        </a:rPr>
                        <a:t>Federal sources</a:t>
                      </a:r>
                      <a:r>
                        <a:rPr lang="en-US" sz="900" b="1" baseline="0" dirty="0">
                          <a:solidFill>
                            <a:schemeClr val="bg1"/>
                          </a:solidFill>
                          <a:latin typeface="+mj-lt"/>
                        </a:rPr>
                        <a:t> of funds</a:t>
                      </a:r>
                      <a:r>
                        <a:rPr lang="en-US" sz="900" b="1" dirty="0">
                          <a:solidFill>
                            <a:schemeClr val="bg1"/>
                          </a:solidFill>
                          <a:latin typeface="+mj-lt"/>
                        </a:rPr>
                        <a:t> </a:t>
                      </a:r>
                    </a:p>
                  </a:txBody>
                  <a:tcPr marL="45720" marR="45720" marT="18288" marB="18288" anchor="ctr">
                    <a:lnL w="9525" cap="flat" cmpd="sng" algn="ctr">
                      <a:solidFill>
                        <a:schemeClr val="bg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25400" cmpd="sng">
                      <a:noFill/>
                    </a:lnT>
                    <a:lnB w="12700" cap="flat" cmpd="sng" algn="ctr">
                      <a:noFill/>
                      <a:prstDash val="sysDot"/>
                      <a:round/>
                      <a:headEnd type="none" w="med" len="med"/>
                      <a:tailEnd type="none" w="med" len="med"/>
                    </a:lnB>
                    <a:solidFill>
                      <a:schemeClr val="accent2"/>
                    </a:solidFill>
                  </a:tcPr>
                </a:tc>
                <a:tc gridSpan="3">
                  <a:txBody>
                    <a:bodyPr/>
                    <a:lstStyle/>
                    <a:p>
                      <a:endParaRPr lang="en-US" sz="900" b="1" dirty="0">
                        <a:solidFill>
                          <a:schemeClr val="bg1"/>
                        </a:solidFill>
                        <a:latin typeface="+mj-lt"/>
                      </a:endParaRPr>
                    </a:p>
                  </a:txBody>
                  <a:tcPr marL="45720" marR="45720" marT="18288" marB="18288"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25400" cmpd="sng">
                      <a:noFill/>
                    </a:lnT>
                    <a:lnB w="12700" cap="flat" cmpd="sng" algn="ctr">
                      <a:noFill/>
                      <a:prstDash val="sysDot"/>
                      <a:round/>
                      <a:headEnd type="none" w="med" len="med"/>
                      <a:tailEnd type="none" w="med" len="med"/>
                    </a:lnB>
                    <a:solidFill>
                      <a:schemeClr val="accent2"/>
                    </a:solidFill>
                  </a:tcPr>
                </a:tc>
                <a:tc hMerge="1">
                  <a:txBody>
                    <a:bodyPr/>
                    <a:lstStyle/>
                    <a:p>
                      <a:endParaRPr lang="en-US"/>
                    </a:p>
                  </a:txBody>
                  <a:tcPr/>
                </a:tc>
                <a:tc hMerge="1">
                  <a:txBody>
                    <a:bodyPr/>
                    <a:lstStyle/>
                    <a:p>
                      <a:endParaRPr lang="en-US" sz="1000" dirty="0"/>
                    </a:p>
                  </a:txBody>
                  <a:tcPr marL="45720" marR="45720" anchor="ctr">
                    <a:lnT w="25400" cmpd="sng">
                      <a:noFill/>
                    </a:lnT>
                    <a:lnB w="12700" cap="flat" cmpd="sng" algn="ctr">
                      <a:noFill/>
                      <a:prstDash val="sysDot"/>
                      <a:round/>
                      <a:headEnd type="none" w="med" len="med"/>
                      <a:tailEnd type="none" w="med" len="med"/>
                    </a:lnB>
                  </a:tcPr>
                </a:tc>
                <a:tc gridSpan="3">
                  <a:txBody>
                    <a:bodyPr/>
                    <a:lstStyle/>
                    <a:p>
                      <a:endParaRPr lang="en-US" sz="900" b="1" dirty="0">
                        <a:solidFill>
                          <a:schemeClr val="bg1"/>
                        </a:solidFill>
                        <a:latin typeface="+mj-lt"/>
                      </a:endParaRPr>
                    </a:p>
                  </a:txBody>
                  <a:tcPr marL="45720" marR="45720" marT="18288" marB="18288" anchor="ctr">
                    <a:lnL w="38100" cap="flat" cmpd="sng" algn="ctr">
                      <a:solidFill>
                        <a:schemeClr val="accent1"/>
                      </a:solidFill>
                      <a:prstDash val="solid"/>
                      <a:round/>
                      <a:headEnd type="none" w="med" len="med"/>
                      <a:tailEnd type="none" w="med" len="med"/>
                    </a:lnL>
                    <a:lnR w="9525" cap="flat" cmpd="sng" algn="ctr">
                      <a:solidFill>
                        <a:schemeClr val="bg2"/>
                      </a:solidFill>
                      <a:prstDash val="solid"/>
                      <a:round/>
                      <a:headEnd type="none" w="med" len="med"/>
                      <a:tailEnd type="none" w="med" len="med"/>
                    </a:lnR>
                    <a:lnT w="25400" cmpd="sng">
                      <a:noFill/>
                    </a:lnT>
                    <a:lnB w="12700" cap="flat" cmpd="sng" algn="ctr">
                      <a:noFill/>
                      <a:prstDash val="sysDot"/>
                      <a:round/>
                      <a:headEnd type="none" w="med" len="med"/>
                      <a:tailEnd type="none" w="med" len="med"/>
                    </a:lnB>
                    <a:solidFill>
                      <a:schemeClr val="accent2"/>
                    </a:solidFill>
                  </a:tcPr>
                </a:tc>
                <a:tc hMerge="1">
                  <a:txBody>
                    <a:bodyPr/>
                    <a:lstStyle/>
                    <a:p>
                      <a:endParaRPr lang="en-US" sz="1000" dirty="0"/>
                    </a:p>
                  </a:txBody>
                  <a:tcPr marL="45720" marR="45720" anchor="ctr">
                    <a:lnT w="25400" cmpd="sng">
                      <a:noFill/>
                    </a:lnT>
                    <a:lnB w="12700" cap="flat" cmpd="sng" algn="ctr">
                      <a:noFill/>
                      <a:prstDash val="sysDot"/>
                      <a:round/>
                      <a:headEnd type="none" w="med" len="med"/>
                      <a:tailEnd type="none" w="med" len="med"/>
                    </a:lnB>
                  </a:tcPr>
                </a:tc>
                <a:tc hMerge="1">
                  <a:txBody>
                    <a:bodyPr/>
                    <a:lstStyle/>
                    <a:p>
                      <a:endParaRPr lang="en-US" sz="1000" dirty="0"/>
                    </a:p>
                  </a:txBody>
                  <a:tcPr marL="45720" marR="45720" anchor="ctr">
                    <a:lnT w="25400" cmpd="sng">
                      <a:noFill/>
                    </a:lnT>
                    <a:lnB w="12700" cap="flat" cmpd="sng" algn="ctr">
                      <a:noFill/>
                      <a:prstDash val="sysDot"/>
                      <a:round/>
                      <a:headEnd type="none" w="med" len="med"/>
                      <a:tailEnd type="none" w="med" len="med"/>
                    </a:lnB>
                  </a:tcPr>
                </a:tc>
                <a:extLst>
                  <a:ext uri="{0D108BD9-81ED-4DB2-BD59-A6C34878D82A}">
                    <a16:rowId xmlns:a16="http://schemas.microsoft.com/office/drawing/2014/main" val="10001"/>
                  </a:ext>
                </a:extLst>
              </a:tr>
              <a:tr h="265176">
                <a:tc>
                  <a:txBody>
                    <a:bodyPr/>
                    <a:lstStyle/>
                    <a:p>
                      <a:r>
                        <a:rPr lang="en-US" sz="900" b="1" dirty="0">
                          <a:solidFill>
                            <a:schemeClr val="tx1"/>
                          </a:solidFill>
                          <a:latin typeface="+mj-lt"/>
                        </a:rPr>
                        <a:t>Federal Highway (FHWA) reimbursements </a:t>
                      </a:r>
                    </a:p>
                  </a:txBody>
                  <a:tcPr marL="45720" marR="45720" marT="18288" marB="18288" anchor="ctr">
                    <a:lnL w="9525" cap="flat" cmpd="sng" algn="ctr">
                      <a:solidFill>
                        <a:schemeClr val="bg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noFill/>
                      <a:prstDash val="sysDot"/>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effectLst/>
                          <a:latin typeface="+mj-lt"/>
                        </a:rPr>
                        <a:t>$49.0</a:t>
                      </a:r>
                    </a:p>
                  </a:txBody>
                  <a:tcPr marL="0" marR="45720" marT="0"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12700" cap="flat" cmpd="sng" algn="ctr">
                      <a:noFill/>
                      <a:prstDash val="sysDot"/>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$49.0</a:t>
                      </a:r>
                    </a:p>
                  </a:txBody>
                  <a:tcPr marL="9144"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12700" cap="flat" cmpd="sng" algn="ctr">
                      <a:noFill/>
                      <a:prstDash val="sysDot"/>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  -</a:t>
                      </a:r>
                    </a:p>
                  </a:txBody>
                  <a:tcPr marL="9144" marR="45720" marT="9525" marB="0" anchor="ctr">
                    <a:lnL w="9525" cap="flat" cmpd="sng" algn="ctr">
                      <a:solidFill>
                        <a:schemeClr val="accent2"/>
                      </a:solidFill>
                      <a:prstDash val="sysDot"/>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noFill/>
                      <a:prstDash val="sysDot"/>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effectLst/>
                          <a:latin typeface="+mj-lt"/>
                        </a:rPr>
                        <a:t>$109.9</a:t>
                      </a:r>
                    </a:p>
                  </a:txBody>
                  <a:tcPr marL="0" marR="45720" marT="0"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12700" cap="flat" cmpd="sng" algn="ctr">
                      <a:noFill/>
                      <a:prstDash val="sysDot"/>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$109.9</a:t>
                      </a:r>
                    </a:p>
                  </a:txBody>
                  <a:tcPr marL="9144"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12700" cap="flat" cmpd="sng" algn="ctr">
                      <a:noFill/>
                      <a:prstDash val="sysDot"/>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  -</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12700" cap="flat" cmpd="sng" algn="ctr">
                      <a:noFill/>
                      <a:prstDash val="sysDot"/>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65176">
                <a:tc>
                  <a:txBody>
                    <a:bodyPr/>
                    <a:lstStyle/>
                    <a:p>
                      <a:r>
                        <a:rPr lang="en-US" sz="900" b="1" dirty="0">
                          <a:solidFill>
                            <a:schemeClr val="tx1"/>
                          </a:solidFill>
                          <a:latin typeface="+mj-lt"/>
                        </a:rPr>
                        <a:t>Existing</a:t>
                      </a:r>
                      <a:r>
                        <a:rPr lang="en-US" sz="900" b="1" baseline="0" dirty="0">
                          <a:solidFill>
                            <a:schemeClr val="tx1"/>
                          </a:solidFill>
                          <a:latin typeface="+mj-lt"/>
                        </a:rPr>
                        <a:t> FTA </a:t>
                      </a:r>
                      <a:r>
                        <a:rPr lang="en-US" sz="900" b="1" dirty="0">
                          <a:solidFill>
                            <a:schemeClr val="tx1"/>
                          </a:solidFill>
                          <a:latin typeface="+mj-lt"/>
                        </a:rPr>
                        <a:t>reimbursements and grant</a:t>
                      </a:r>
                      <a:r>
                        <a:rPr lang="en-US" sz="900" b="1" baseline="0" dirty="0">
                          <a:solidFill>
                            <a:schemeClr val="tx1"/>
                          </a:solidFill>
                          <a:latin typeface="+mj-lt"/>
                        </a:rPr>
                        <a:t> draws</a:t>
                      </a:r>
                      <a:endParaRPr lang="en-US" sz="900" b="1" dirty="0">
                        <a:solidFill>
                          <a:schemeClr val="tx1"/>
                        </a:solidFill>
                        <a:latin typeface="+mj-lt"/>
                      </a:endParaRPr>
                    </a:p>
                  </a:txBody>
                  <a:tcPr marL="45720" marR="45720" marT="18288" marB="18288" anchor="ctr">
                    <a:lnL w="9525" cap="flat" cmpd="sng" algn="ctr">
                      <a:solidFill>
                        <a:schemeClr val="bg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effectLst/>
                          <a:latin typeface="+mj-lt"/>
                        </a:rPr>
                        <a:t>$402.9</a:t>
                      </a:r>
                    </a:p>
                  </a:txBody>
                  <a:tcPr marL="0" marR="45720" marT="0"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$399.1</a:t>
                      </a:r>
                    </a:p>
                  </a:txBody>
                  <a:tcPr marL="9144"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mn-lt"/>
                        </a:rPr>
                        <a:t>$ (3.8)</a:t>
                      </a:r>
                    </a:p>
                  </a:txBody>
                  <a:tcPr marL="9144" marR="45720" marT="9525" marB="0" anchor="ctr">
                    <a:lnL w="9525" cap="flat" cmpd="sng" algn="ctr">
                      <a:solidFill>
                        <a:schemeClr val="accent2"/>
                      </a:solidFill>
                      <a:prstDash val="sysDot"/>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effectLst/>
                          <a:latin typeface="+mj-lt"/>
                        </a:rPr>
                        <a:t>$2,721.0</a:t>
                      </a:r>
                    </a:p>
                  </a:txBody>
                  <a:tcPr marL="0" marR="45720" marT="0"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$2,752.2</a:t>
                      </a:r>
                    </a:p>
                  </a:txBody>
                  <a:tcPr marL="9144"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mn-lt"/>
                        </a:rPr>
                        <a:t>$31.2</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65176">
                <a:tc>
                  <a:txBody>
                    <a:bodyPr/>
                    <a:lstStyle/>
                    <a:p>
                      <a:r>
                        <a:rPr lang="en-US" sz="900" b="1" dirty="0">
                          <a:solidFill>
                            <a:schemeClr val="tx1"/>
                          </a:solidFill>
                          <a:latin typeface="+mj-lt"/>
                        </a:rPr>
                        <a:t>FTA Full funding grant agreement</a:t>
                      </a:r>
                      <a:r>
                        <a:rPr lang="en-US" sz="900" b="1" baseline="0" dirty="0">
                          <a:solidFill>
                            <a:schemeClr val="tx1"/>
                          </a:solidFill>
                          <a:latin typeface="+mj-lt"/>
                        </a:rPr>
                        <a:t> (GLX FFGA)</a:t>
                      </a:r>
                      <a:endParaRPr lang="en-US" sz="900" b="1" dirty="0">
                        <a:solidFill>
                          <a:schemeClr val="tx1"/>
                        </a:solidFill>
                        <a:latin typeface="+mj-lt"/>
                      </a:endParaRPr>
                    </a:p>
                  </a:txBody>
                  <a:tcPr marL="45720" marR="45720" marT="18288" marB="18288" anchor="ctr">
                    <a:lnL w="9525" cap="flat" cmpd="sng" algn="ctr">
                      <a:solidFill>
                        <a:schemeClr val="bg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effectLst/>
                          <a:latin typeface="+mj-lt"/>
                        </a:rPr>
                        <a:t>$92.6</a:t>
                      </a:r>
                    </a:p>
                  </a:txBody>
                  <a:tcPr marL="0" marR="45720" marT="0"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$92.6</a:t>
                      </a:r>
                    </a:p>
                  </a:txBody>
                  <a:tcPr marL="9144"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  -</a:t>
                      </a:r>
                    </a:p>
                  </a:txBody>
                  <a:tcPr marL="9144" marR="45720" marT="9525" marB="0" anchor="ctr">
                    <a:lnL w="9525" cap="flat" cmpd="sng" algn="ctr">
                      <a:solidFill>
                        <a:schemeClr val="accent2"/>
                      </a:solidFill>
                      <a:prstDash val="sysDot"/>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effectLst/>
                          <a:latin typeface="+mj-lt"/>
                        </a:rPr>
                        <a:t>$827.7</a:t>
                      </a:r>
                    </a:p>
                  </a:txBody>
                  <a:tcPr marL="0" marR="45720" marT="0"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$827.7</a:t>
                      </a:r>
                    </a:p>
                  </a:txBody>
                  <a:tcPr marL="9144"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  -</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65176">
                <a:tc>
                  <a:txBody>
                    <a:bodyPr/>
                    <a:lstStyle/>
                    <a:p>
                      <a:r>
                        <a:rPr lang="en-US" sz="900" b="1" dirty="0">
                          <a:solidFill>
                            <a:schemeClr val="tx1"/>
                          </a:solidFill>
                          <a:latin typeface="+mj-lt"/>
                        </a:rPr>
                        <a:t>Other federal funds</a:t>
                      </a:r>
                    </a:p>
                  </a:txBody>
                  <a:tcPr marL="45720" marR="45720" marT="18288" marB="18288" anchor="ctr">
                    <a:lnL w="9525" cap="flat" cmpd="sng" algn="ctr">
                      <a:solidFill>
                        <a:schemeClr val="bg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effectLst/>
                          <a:latin typeface="+mj-lt"/>
                        </a:rPr>
                        <a:t>$4.3</a:t>
                      </a:r>
                    </a:p>
                  </a:txBody>
                  <a:tcPr marL="0" marR="45720" marT="0"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$4.3</a:t>
                      </a:r>
                    </a:p>
                  </a:txBody>
                  <a:tcPr marL="9144"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  -</a:t>
                      </a:r>
                    </a:p>
                  </a:txBody>
                  <a:tcPr marL="9144" marR="45720" marT="9525" marB="0" anchor="ctr">
                    <a:lnL w="9525" cap="flat" cmpd="sng" algn="ctr">
                      <a:solidFill>
                        <a:schemeClr val="accent2"/>
                      </a:solidFill>
                      <a:prstDash val="sysDot"/>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effectLst/>
                          <a:latin typeface="+mj-lt"/>
                        </a:rPr>
                        <a:t>$5.9</a:t>
                      </a:r>
                    </a:p>
                  </a:txBody>
                  <a:tcPr marL="0" marR="45720" marT="0"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$5.9</a:t>
                      </a:r>
                    </a:p>
                  </a:txBody>
                  <a:tcPr marL="9144"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  -</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65176">
                <a:tc>
                  <a:txBody>
                    <a:bodyPr/>
                    <a:lstStyle/>
                    <a:p>
                      <a:r>
                        <a:rPr lang="en-US" sz="900" b="1" dirty="0">
                          <a:solidFill>
                            <a:schemeClr val="bg1"/>
                          </a:solidFill>
                          <a:latin typeface="+mj-lt"/>
                        </a:rPr>
                        <a:t>Subtotal federal sources*</a:t>
                      </a:r>
                    </a:p>
                  </a:txBody>
                  <a:tcPr marL="45720" marR="45720" marT="18288" marB="18288" anchor="ctr">
                    <a:lnL w="9525" cap="flat" cmpd="sng" algn="ctr">
                      <a:solidFill>
                        <a:schemeClr val="bg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900" b="1" i="0" u="none" strike="noStrike" dirty="0">
                          <a:solidFill>
                            <a:schemeClr val="bg1"/>
                          </a:solidFill>
                          <a:effectLst/>
                          <a:latin typeface="+mj-lt"/>
                        </a:rPr>
                        <a:t>$548.8</a:t>
                      </a:r>
                    </a:p>
                  </a:txBody>
                  <a:tcPr marL="0" marR="45720" marT="0" marB="0" anchor="ctr">
                    <a:lnL w="38100" cap="flat" cmpd="sng" algn="ctr">
                      <a:solidFill>
                        <a:schemeClr val="accent1"/>
                      </a:solidFill>
                      <a:prstDash val="solid"/>
                      <a:round/>
                      <a:headEnd type="none" w="med" len="med"/>
                      <a:tailEnd type="none" w="med" len="med"/>
                    </a:lnL>
                    <a:lnR w="9525" cap="flat" cmpd="sng" algn="ctr">
                      <a:solidFill>
                        <a:schemeClr val="bg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accent2"/>
                    </a:solidFill>
                  </a:tcPr>
                </a:tc>
                <a:tc>
                  <a:txBody>
                    <a:bodyPr/>
                    <a:lstStyle/>
                    <a:p>
                      <a:pPr algn="r" rtl="0" fontAlgn="b"/>
                      <a:r>
                        <a:rPr lang="en-US" sz="900" b="1" i="0" u="none" strike="noStrike" dirty="0">
                          <a:solidFill>
                            <a:srgbClr val="FFFFFF"/>
                          </a:solidFill>
                          <a:effectLst/>
                          <a:latin typeface="Arial"/>
                        </a:rPr>
                        <a:t>$545.0</a:t>
                      </a:r>
                    </a:p>
                  </a:txBody>
                  <a:tcPr marL="9144" marR="45720" marT="9525" marB="0" anchor="ctr">
                    <a:lnL w="9525" cap="flat" cmpd="sng" algn="ctr">
                      <a:solidFill>
                        <a:schemeClr val="bg2"/>
                      </a:solidFill>
                      <a:prstDash val="sysDot"/>
                      <a:round/>
                      <a:headEnd type="none" w="med" len="med"/>
                      <a:tailEnd type="none" w="med" len="med"/>
                    </a:lnL>
                    <a:lnR w="9525" cap="flat" cmpd="sng" algn="ctr">
                      <a:solidFill>
                        <a:schemeClr val="bg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accent2"/>
                    </a:solidFill>
                  </a:tcPr>
                </a:tc>
                <a:tc>
                  <a:txBody>
                    <a:bodyPr/>
                    <a:lstStyle/>
                    <a:p>
                      <a:pPr algn="r" rtl="0" fontAlgn="b"/>
                      <a:r>
                        <a:rPr lang="en-US" sz="900" b="1" i="0" u="none" strike="noStrike" dirty="0">
                          <a:solidFill>
                            <a:srgbClr val="FFFFFF"/>
                          </a:solidFill>
                          <a:effectLst/>
                          <a:latin typeface="Arial"/>
                        </a:rPr>
                        <a:t>$ (3.8)</a:t>
                      </a:r>
                    </a:p>
                  </a:txBody>
                  <a:tcPr marL="9144" marR="45720" marT="9525" marB="0" anchor="ctr">
                    <a:lnL w="9525" cap="flat" cmpd="sng" algn="ctr">
                      <a:solidFill>
                        <a:schemeClr val="bg2"/>
                      </a:solidFill>
                      <a:prstDash val="sysDot"/>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900" b="1" i="0" u="none" strike="noStrike" dirty="0">
                          <a:solidFill>
                            <a:schemeClr val="bg1"/>
                          </a:solidFill>
                          <a:effectLst/>
                          <a:latin typeface="+mj-lt"/>
                        </a:rPr>
                        <a:t>$3,664.6</a:t>
                      </a:r>
                    </a:p>
                  </a:txBody>
                  <a:tcPr marL="0" marR="45720" marT="0" marB="0" anchor="ctr">
                    <a:lnL w="38100" cap="flat" cmpd="sng" algn="ctr">
                      <a:solidFill>
                        <a:schemeClr val="accent1"/>
                      </a:solidFill>
                      <a:prstDash val="solid"/>
                      <a:round/>
                      <a:headEnd type="none" w="med" len="med"/>
                      <a:tailEnd type="none" w="med" len="med"/>
                    </a:lnL>
                    <a:lnR w="9525" cap="flat" cmpd="sng" algn="ctr">
                      <a:solidFill>
                        <a:schemeClr val="bg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accent2"/>
                    </a:solidFill>
                  </a:tcPr>
                </a:tc>
                <a:tc>
                  <a:txBody>
                    <a:bodyPr/>
                    <a:lstStyle/>
                    <a:p>
                      <a:pPr algn="r" rtl="0" fontAlgn="b"/>
                      <a:r>
                        <a:rPr lang="en-US" sz="900" b="1" i="0" u="none" strike="noStrike" dirty="0">
                          <a:solidFill>
                            <a:srgbClr val="FFFFFF"/>
                          </a:solidFill>
                          <a:effectLst/>
                          <a:latin typeface="Arial"/>
                        </a:rPr>
                        <a:t>$3,695.8</a:t>
                      </a:r>
                    </a:p>
                  </a:txBody>
                  <a:tcPr marL="9144" marR="45720" marT="9525" marB="0" anchor="ctr">
                    <a:lnL w="9525" cap="flat" cmpd="sng" algn="ctr">
                      <a:solidFill>
                        <a:schemeClr val="bg2"/>
                      </a:solidFill>
                      <a:prstDash val="sysDot"/>
                      <a:round/>
                      <a:headEnd type="none" w="med" len="med"/>
                      <a:tailEnd type="none" w="med" len="med"/>
                    </a:lnL>
                    <a:lnR w="9525" cap="flat" cmpd="sng" algn="ctr">
                      <a:solidFill>
                        <a:schemeClr val="bg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accent2"/>
                    </a:solidFill>
                  </a:tcPr>
                </a:tc>
                <a:tc>
                  <a:txBody>
                    <a:bodyPr/>
                    <a:lstStyle/>
                    <a:p>
                      <a:pPr algn="r" rtl="0" fontAlgn="b"/>
                      <a:r>
                        <a:rPr lang="en-US" sz="900" b="1" i="0" u="none" strike="noStrike" dirty="0">
                          <a:solidFill>
                            <a:srgbClr val="FFFFFF"/>
                          </a:solidFill>
                          <a:effectLst/>
                          <a:latin typeface="Arial"/>
                        </a:rPr>
                        <a:t>$ 31.2</a:t>
                      </a:r>
                    </a:p>
                  </a:txBody>
                  <a:tcPr marL="9525" marR="9525" marT="9525" marB="0" anchor="ctr">
                    <a:lnL w="9525" cap="flat" cmpd="sng" algn="ctr">
                      <a:solidFill>
                        <a:schemeClr val="bg2"/>
                      </a:solidFill>
                      <a:prstDash val="sysDot"/>
                      <a:round/>
                      <a:headEnd type="none" w="med" len="med"/>
                      <a:tailEnd type="none" w="med" len="med"/>
                    </a:lnL>
                    <a:lnR w="9525" cap="flat" cmpd="sng" algn="ctr">
                      <a:solidFill>
                        <a:schemeClr val="bg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10006"/>
                  </a:ext>
                </a:extLst>
              </a:tr>
              <a:tr h="265176">
                <a:tc>
                  <a:txBody>
                    <a:bodyPr/>
                    <a:lstStyle/>
                    <a:p>
                      <a:r>
                        <a:rPr lang="en-US" sz="900" b="1" dirty="0">
                          <a:solidFill>
                            <a:schemeClr val="tx1"/>
                          </a:solidFill>
                          <a:latin typeface="+mj-lt"/>
                        </a:rPr>
                        <a:t>Bond cap (including lockbox)</a:t>
                      </a:r>
                    </a:p>
                  </a:txBody>
                  <a:tcPr marL="45720" marR="45720" marT="18288" marB="18288" anchor="ctr">
                    <a:lnL w="9525" cap="flat" cmpd="sng" algn="ctr">
                      <a:solidFill>
                        <a:schemeClr val="bg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chemeClr val="tx1"/>
                          </a:solidFill>
                          <a:effectLst/>
                          <a:latin typeface="+mj-lt"/>
                        </a:rPr>
                        <a:t>$60.9</a:t>
                      </a:r>
                    </a:p>
                  </a:txBody>
                  <a:tcPr marL="0" marR="45720" marT="0"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$60.9</a:t>
                      </a:r>
                    </a:p>
                  </a:txBody>
                  <a:tcPr marL="9144"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  -</a:t>
                      </a:r>
                    </a:p>
                  </a:txBody>
                  <a:tcPr marL="9144" marR="45720" marT="9525" marB="0" anchor="ctr">
                    <a:lnL w="9525" cap="flat" cmpd="sng" algn="ctr">
                      <a:solidFill>
                        <a:schemeClr val="accent2"/>
                      </a:solidFill>
                      <a:prstDash val="sysDot"/>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chemeClr val="tx1"/>
                          </a:solidFill>
                          <a:effectLst/>
                          <a:latin typeface="+mj-lt"/>
                        </a:rPr>
                        <a:t>$301.0</a:t>
                      </a:r>
                    </a:p>
                  </a:txBody>
                  <a:tcPr marL="0" marR="45720" marT="0"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$301.0</a:t>
                      </a:r>
                    </a:p>
                  </a:txBody>
                  <a:tcPr marL="9144"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  - </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65176">
                <a:tc>
                  <a:txBody>
                    <a:bodyPr/>
                    <a:lstStyle/>
                    <a:p>
                      <a:r>
                        <a:rPr lang="en-US" sz="900" b="1" dirty="0">
                          <a:solidFill>
                            <a:schemeClr val="tx1"/>
                          </a:solidFill>
                          <a:latin typeface="+mj-lt"/>
                        </a:rPr>
                        <a:t>Accelerated Bridge bonds</a:t>
                      </a:r>
                    </a:p>
                  </a:txBody>
                  <a:tcPr marL="45720" marR="45720" marT="18288" marB="18288" anchor="ctr">
                    <a:lnL w="9525" cap="flat" cmpd="sng" algn="ctr">
                      <a:solidFill>
                        <a:schemeClr val="bg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chemeClr val="tx1"/>
                          </a:solidFill>
                          <a:effectLst/>
                          <a:latin typeface="+mj-lt"/>
                        </a:rPr>
                        <a:t>$0.4</a:t>
                      </a:r>
                    </a:p>
                  </a:txBody>
                  <a:tcPr marL="0" marR="45720" marT="0"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$0.4</a:t>
                      </a:r>
                    </a:p>
                  </a:txBody>
                  <a:tcPr marL="9144"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  -</a:t>
                      </a:r>
                    </a:p>
                  </a:txBody>
                  <a:tcPr marL="9144" marR="45720" marT="9525" marB="0" anchor="ctr">
                    <a:lnL w="9525" cap="flat" cmpd="sng" algn="ctr">
                      <a:solidFill>
                        <a:schemeClr val="accent2"/>
                      </a:solidFill>
                      <a:prstDash val="sysDot"/>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chemeClr val="tx1"/>
                          </a:solidFill>
                          <a:effectLst/>
                          <a:latin typeface="+mj-lt"/>
                        </a:rPr>
                        <a:t>$0.4</a:t>
                      </a:r>
                    </a:p>
                  </a:txBody>
                  <a:tcPr marL="0" marR="45720" marT="0"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$0.4</a:t>
                      </a:r>
                    </a:p>
                  </a:txBody>
                  <a:tcPr marL="9144"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  -</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65176">
                <a:tc>
                  <a:txBody>
                    <a:bodyPr/>
                    <a:lstStyle/>
                    <a:p>
                      <a:r>
                        <a:rPr lang="en-US" sz="900" b="1" dirty="0">
                          <a:solidFill>
                            <a:schemeClr val="tx1"/>
                          </a:solidFill>
                          <a:latin typeface="+mj-lt"/>
                        </a:rPr>
                        <a:t>Rail enhancement bonds</a:t>
                      </a:r>
                    </a:p>
                  </a:txBody>
                  <a:tcPr marL="45720" marR="45720" marT="18288" marB="18288" anchor="ctr">
                    <a:lnL w="9525" cap="flat" cmpd="sng" algn="ctr">
                      <a:solidFill>
                        <a:schemeClr val="bg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chemeClr val="tx1"/>
                          </a:solidFill>
                          <a:effectLst/>
                          <a:latin typeface="+mj-lt"/>
                        </a:rPr>
                        <a:t>$185.3</a:t>
                      </a:r>
                    </a:p>
                  </a:txBody>
                  <a:tcPr marL="0" marR="45720" marT="0"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$185.3</a:t>
                      </a:r>
                    </a:p>
                  </a:txBody>
                  <a:tcPr marL="9144"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  -</a:t>
                      </a:r>
                    </a:p>
                  </a:txBody>
                  <a:tcPr marL="9144" marR="45720" marT="9525" marB="0" anchor="ctr">
                    <a:lnL w="9525" cap="flat" cmpd="sng" algn="ctr">
                      <a:solidFill>
                        <a:schemeClr val="accent2"/>
                      </a:solidFill>
                      <a:prstDash val="sysDot"/>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chemeClr val="tx1"/>
                          </a:solidFill>
                          <a:effectLst/>
                          <a:latin typeface="+mj-lt"/>
                        </a:rPr>
                        <a:t>$1,097.0</a:t>
                      </a:r>
                    </a:p>
                  </a:txBody>
                  <a:tcPr marL="0" marR="45720" marT="0"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$1,097.0</a:t>
                      </a:r>
                    </a:p>
                  </a:txBody>
                  <a:tcPr marL="9144"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  -</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65176">
                <a:tc>
                  <a:txBody>
                    <a:bodyPr/>
                    <a:lstStyle/>
                    <a:p>
                      <a:r>
                        <a:rPr lang="en-US" sz="900" b="1" dirty="0">
                          <a:solidFill>
                            <a:schemeClr val="tx1"/>
                          </a:solidFill>
                          <a:latin typeface="+mj-lt"/>
                        </a:rPr>
                        <a:t>MBTA Revenue bonds</a:t>
                      </a:r>
                    </a:p>
                  </a:txBody>
                  <a:tcPr marL="45720" marR="45720" marT="18288" marB="18288" anchor="ctr">
                    <a:lnL w="9525" cap="flat" cmpd="sng" algn="ctr">
                      <a:solidFill>
                        <a:schemeClr val="bg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chemeClr val="tx1"/>
                          </a:solidFill>
                          <a:effectLst/>
                          <a:latin typeface="+mj-lt"/>
                        </a:rPr>
                        <a:t>$207.0</a:t>
                      </a:r>
                    </a:p>
                  </a:txBody>
                  <a:tcPr marL="0" marR="45720" marT="0"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$206.1</a:t>
                      </a:r>
                    </a:p>
                  </a:txBody>
                  <a:tcPr marL="9144"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mn-lt"/>
                        </a:rPr>
                        <a:t>$ (0.9)</a:t>
                      </a:r>
                    </a:p>
                  </a:txBody>
                  <a:tcPr marL="9144" marR="45720" marT="9525" marB="0" anchor="ctr">
                    <a:lnL w="9525" cap="flat" cmpd="sng" algn="ctr">
                      <a:solidFill>
                        <a:schemeClr val="accent2"/>
                      </a:solidFill>
                      <a:prstDash val="sysDot"/>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chemeClr val="tx1"/>
                          </a:solidFill>
                          <a:effectLst/>
                          <a:latin typeface="+mj-lt"/>
                        </a:rPr>
                        <a:t>$1,854.5</a:t>
                      </a:r>
                    </a:p>
                  </a:txBody>
                  <a:tcPr marL="0" marR="45720" marT="0"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$1,854.9</a:t>
                      </a:r>
                    </a:p>
                  </a:txBody>
                  <a:tcPr marL="9144"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$ 0.4 </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65176">
                <a:tc>
                  <a:txBody>
                    <a:bodyPr/>
                    <a:lstStyle/>
                    <a:p>
                      <a:r>
                        <a:rPr lang="en-US" sz="900" b="1" dirty="0">
                          <a:solidFill>
                            <a:schemeClr val="tx1"/>
                          </a:solidFill>
                          <a:latin typeface="+mj-lt"/>
                        </a:rPr>
                        <a:t>Metropolitan</a:t>
                      </a:r>
                      <a:r>
                        <a:rPr lang="en-US" sz="900" b="1" baseline="0" dirty="0">
                          <a:solidFill>
                            <a:schemeClr val="tx1"/>
                          </a:solidFill>
                          <a:latin typeface="+mj-lt"/>
                        </a:rPr>
                        <a:t> Highway system (MHS) pay-go </a:t>
                      </a:r>
                      <a:endParaRPr lang="en-US" sz="900" b="1" dirty="0">
                        <a:solidFill>
                          <a:schemeClr val="tx1"/>
                        </a:solidFill>
                        <a:latin typeface="+mj-lt"/>
                      </a:endParaRPr>
                    </a:p>
                  </a:txBody>
                  <a:tcPr marL="45720" marR="45720" marT="18288" marB="18288" anchor="ctr">
                    <a:lnL w="9525" cap="flat" cmpd="sng" algn="ctr">
                      <a:solidFill>
                        <a:schemeClr val="bg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chemeClr val="tx1"/>
                          </a:solidFill>
                          <a:effectLst/>
                          <a:latin typeface="+mj-lt"/>
                        </a:rPr>
                        <a:t>$0.7 </a:t>
                      </a:r>
                    </a:p>
                  </a:txBody>
                  <a:tcPr marL="0" marR="45720" marT="0"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$0.7</a:t>
                      </a:r>
                    </a:p>
                  </a:txBody>
                  <a:tcPr marL="9144"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  -</a:t>
                      </a:r>
                    </a:p>
                  </a:txBody>
                  <a:tcPr marL="9144" marR="45720" marT="9525" marB="0" anchor="ctr">
                    <a:lnL w="9525" cap="flat" cmpd="sng" algn="ctr">
                      <a:solidFill>
                        <a:schemeClr val="accent2"/>
                      </a:solidFill>
                      <a:prstDash val="sysDot"/>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chemeClr val="tx1"/>
                          </a:solidFill>
                          <a:effectLst/>
                          <a:latin typeface="+mj-lt"/>
                        </a:rPr>
                        <a:t>$1.3</a:t>
                      </a:r>
                    </a:p>
                  </a:txBody>
                  <a:tcPr marL="0" marR="45720" marT="0"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$1.3</a:t>
                      </a:r>
                    </a:p>
                  </a:txBody>
                  <a:tcPr marL="9144"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  -</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65176">
                <a:tc>
                  <a:txBody>
                    <a:bodyPr/>
                    <a:lstStyle/>
                    <a:p>
                      <a:r>
                        <a:rPr lang="en-US" sz="900" b="1" dirty="0">
                          <a:solidFill>
                            <a:schemeClr val="tx1"/>
                          </a:solidFill>
                          <a:latin typeface="+mj-lt"/>
                        </a:rPr>
                        <a:t>Gaming funds</a:t>
                      </a:r>
                    </a:p>
                  </a:txBody>
                  <a:tcPr marL="45720" marR="45720" marT="18288" marB="18288" anchor="ctr">
                    <a:lnL w="9525" cap="flat" cmpd="sng" algn="ctr">
                      <a:solidFill>
                        <a:schemeClr val="bg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chemeClr val="tx1"/>
                          </a:solidFill>
                          <a:effectLst/>
                          <a:latin typeface="+mj-lt"/>
                        </a:rPr>
                        <a:t>$0.0 </a:t>
                      </a:r>
                    </a:p>
                  </a:txBody>
                  <a:tcPr marL="0" marR="45720" marT="0"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$0.0</a:t>
                      </a:r>
                    </a:p>
                  </a:txBody>
                  <a:tcPr marL="9144"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  -</a:t>
                      </a:r>
                    </a:p>
                  </a:txBody>
                  <a:tcPr marL="9144" marR="45720" marT="9525" marB="0" anchor="ctr">
                    <a:lnL w="9525" cap="flat" cmpd="sng" algn="ctr">
                      <a:solidFill>
                        <a:schemeClr val="accent2"/>
                      </a:solidFill>
                      <a:prstDash val="sysDot"/>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chemeClr val="tx1"/>
                          </a:solidFill>
                          <a:effectLst/>
                          <a:latin typeface="+mj-lt"/>
                        </a:rPr>
                        <a:t>$0.0 </a:t>
                      </a:r>
                    </a:p>
                  </a:txBody>
                  <a:tcPr marL="0" marR="45720" marT="0"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$0.0</a:t>
                      </a:r>
                    </a:p>
                  </a:txBody>
                  <a:tcPr marL="9144"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  -</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65176">
                <a:tc>
                  <a:txBody>
                    <a:bodyPr/>
                    <a:lstStyle/>
                    <a:p>
                      <a:r>
                        <a:rPr lang="en-US" sz="900" b="1" dirty="0">
                          <a:solidFill>
                            <a:schemeClr val="tx1"/>
                          </a:solidFill>
                          <a:latin typeface="+mj-lt"/>
                        </a:rPr>
                        <a:t>Municipal and local</a:t>
                      </a:r>
                      <a:r>
                        <a:rPr lang="en-US" sz="900" b="1" baseline="0" dirty="0">
                          <a:solidFill>
                            <a:schemeClr val="tx1"/>
                          </a:solidFill>
                          <a:latin typeface="+mj-lt"/>
                        </a:rPr>
                        <a:t> funds (GLX)</a:t>
                      </a:r>
                      <a:endParaRPr lang="en-US" sz="900" b="1" dirty="0">
                        <a:solidFill>
                          <a:schemeClr val="tx1"/>
                        </a:solidFill>
                        <a:latin typeface="+mj-lt"/>
                      </a:endParaRPr>
                    </a:p>
                  </a:txBody>
                  <a:tcPr marL="45720" marR="45720" marT="18288" marB="18288" anchor="ctr">
                    <a:lnL w="9525" cap="flat" cmpd="sng" algn="ctr">
                      <a:solidFill>
                        <a:schemeClr val="bg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chemeClr val="tx1"/>
                          </a:solidFill>
                          <a:effectLst/>
                          <a:latin typeface="+mj-lt"/>
                        </a:rPr>
                        <a:t>$0.0</a:t>
                      </a:r>
                    </a:p>
                  </a:txBody>
                  <a:tcPr marL="0" marR="45720" marT="0"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$0.0</a:t>
                      </a:r>
                    </a:p>
                  </a:txBody>
                  <a:tcPr marL="9144"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  -</a:t>
                      </a:r>
                    </a:p>
                  </a:txBody>
                  <a:tcPr marL="9144" marR="45720" marT="9525" marB="0" anchor="ctr">
                    <a:lnL w="9525" cap="flat" cmpd="sng" algn="ctr">
                      <a:solidFill>
                        <a:schemeClr val="accent2"/>
                      </a:solidFill>
                      <a:prstDash val="sysDot"/>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chemeClr val="tx1"/>
                          </a:solidFill>
                          <a:effectLst/>
                          <a:latin typeface="+mj-lt"/>
                        </a:rPr>
                        <a:t>$75.0</a:t>
                      </a:r>
                    </a:p>
                  </a:txBody>
                  <a:tcPr marL="0" marR="45720" marT="0"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$75.0</a:t>
                      </a:r>
                    </a:p>
                  </a:txBody>
                  <a:tcPr marL="9144"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  -</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65176">
                <a:tc>
                  <a:txBody>
                    <a:bodyPr/>
                    <a:lstStyle/>
                    <a:p>
                      <a:r>
                        <a:rPr lang="en-US" sz="900" b="1" dirty="0">
                          <a:solidFill>
                            <a:schemeClr val="tx1"/>
                          </a:solidFill>
                          <a:latin typeface="+mj-lt"/>
                        </a:rPr>
                        <a:t>Reimbursable and 3</a:t>
                      </a:r>
                      <a:r>
                        <a:rPr lang="en-US" sz="900" b="1" baseline="30000" dirty="0">
                          <a:solidFill>
                            <a:schemeClr val="tx1"/>
                          </a:solidFill>
                          <a:latin typeface="+mj-lt"/>
                        </a:rPr>
                        <a:t>rd</a:t>
                      </a:r>
                      <a:r>
                        <a:rPr lang="en-US" sz="900" b="1" dirty="0">
                          <a:solidFill>
                            <a:schemeClr val="tx1"/>
                          </a:solidFill>
                          <a:latin typeface="+mj-lt"/>
                        </a:rPr>
                        <a:t> parties</a:t>
                      </a:r>
                    </a:p>
                  </a:txBody>
                  <a:tcPr marL="45720" marR="45720" marT="18288" marB="18288" anchor="ctr">
                    <a:lnL w="9525" cap="flat" cmpd="sng" algn="ctr">
                      <a:solidFill>
                        <a:schemeClr val="bg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chemeClr val="tx1"/>
                          </a:solidFill>
                          <a:effectLst/>
                          <a:latin typeface="+mj-lt"/>
                        </a:rPr>
                        <a:t>$14.4</a:t>
                      </a:r>
                    </a:p>
                  </a:txBody>
                  <a:tcPr marL="0" marR="45720" marT="0"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262626"/>
                          </a:solidFill>
                          <a:effectLst/>
                          <a:latin typeface="Arial"/>
                        </a:rPr>
                        <a:t>$14.4</a:t>
                      </a:r>
                    </a:p>
                  </a:txBody>
                  <a:tcPr marL="9144"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  -</a:t>
                      </a:r>
                    </a:p>
                  </a:txBody>
                  <a:tcPr marL="9144" marR="45720" marT="9525" marB="0" anchor="ctr">
                    <a:lnL w="9525" cap="flat" cmpd="sng" algn="ctr">
                      <a:solidFill>
                        <a:schemeClr val="accent2"/>
                      </a:solidFill>
                      <a:prstDash val="sysDot"/>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chemeClr val="tx1"/>
                          </a:solidFill>
                          <a:effectLst/>
                          <a:latin typeface="+mj-lt"/>
                        </a:rPr>
                        <a:t>$84.0</a:t>
                      </a:r>
                    </a:p>
                  </a:txBody>
                  <a:tcPr marL="0" marR="45720" marT="0"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262626"/>
                          </a:solidFill>
                          <a:effectLst/>
                          <a:latin typeface="Arial"/>
                        </a:rPr>
                        <a:t>$84.0</a:t>
                      </a:r>
                    </a:p>
                  </a:txBody>
                  <a:tcPr marL="9144"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  -</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65176">
                <a:tc>
                  <a:txBody>
                    <a:bodyPr/>
                    <a:lstStyle/>
                    <a:p>
                      <a:r>
                        <a:rPr lang="en-US" sz="900" b="1" dirty="0">
                          <a:solidFill>
                            <a:schemeClr val="tx1"/>
                          </a:solidFill>
                          <a:latin typeface="+mj-lt"/>
                        </a:rPr>
                        <a:t>Positive</a:t>
                      </a:r>
                      <a:r>
                        <a:rPr lang="en-US" sz="900" b="1" baseline="0" dirty="0">
                          <a:solidFill>
                            <a:schemeClr val="tx1"/>
                          </a:solidFill>
                          <a:latin typeface="+mj-lt"/>
                        </a:rPr>
                        <a:t> Train Control (PTC) financing</a:t>
                      </a:r>
                      <a:endParaRPr lang="en-US" sz="900" b="1" dirty="0">
                        <a:solidFill>
                          <a:schemeClr val="tx1"/>
                        </a:solidFill>
                        <a:latin typeface="+mj-lt"/>
                      </a:endParaRPr>
                    </a:p>
                  </a:txBody>
                  <a:tcPr marL="45720" marR="45720" marT="18288" marB="18288" anchor="ctr">
                    <a:lnL w="9525" cap="flat" cmpd="sng" algn="ctr">
                      <a:solidFill>
                        <a:schemeClr val="bg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chemeClr val="tx1"/>
                          </a:solidFill>
                          <a:effectLst/>
                          <a:latin typeface="+mj-lt"/>
                        </a:rPr>
                        <a:t>$97.9</a:t>
                      </a:r>
                    </a:p>
                  </a:txBody>
                  <a:tcPr marL="0" marR="45720" marT="0"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$97.9</a:t>
                      </a:r>
                    </a:p>
                  </a:txBody>
                  <a:tcPr marL="9144"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  -</a:t>
                      </a:r>
                    </a:p>
                  </a:txBody>
                  <a:tcPr marL="9144" marR="45720" marT="9525" marB="0" anchor="ctr">
                    <a:lnL w="9525" cap="flat" cmpd="sng" algn="ctr">
                      <a:solidFill>
                        <a:schemeClr val="accent2"/>
                      </a:solidFill>
                      <a:prstDash val="sysDot"/>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chemeClr val="tx1"/>
                          </a:solidFill>
                          <a:effectLst/>
                          <a:latin typeface="+mj-lt"/>
                        </a:rPr>
                        <a:t>$336.7</a:t>
                      </a:r>
                    </a:p>
                  </a:txBody>
                  <a:tcPr marL="0" marR="45720" marT="0"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$336.7</a:t>
                      </a:r>
                    </a:p>
                  </a:txBody>
                  <a:tcPr marL="9144"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  -</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65176">
                <a:tc>
                  <a:txBody>
                    <a:bodyPr/>
                    <a:lstStyle/>
                    <a:p>
                      <a:pPr algn="l" fontAlgn="b"/>
                      <a:r>
                        <a:rPr lang="en-US" sz="900" b="1" i="0" u="none" strike="noStrike" dirty="0">
                          <a:solidFill>
                            <a:schemeClr val="tx1"/>
                          </a:solidFill>
                          <a:effectLst/>
                          <a:latin typeface="+mj-lt"/>
                        </a:rPr>
                        <a:t>Pay-Go lockbox</a:t>
                      </a:r>
                      <a:r>
                        <a:rPr lang="en-US" sz="900" b="1" i="0" u="none" strike="noStrike" baseline="0" dirty="0">
                          <a:solidFill>
                            <a:schemeClr val="tx1"/>
                          </a:solidFill>
                          <a:effectLst/>
                          <a:latin typeface="+mj-lt"/>
                        </a:rPr>
                        <a:t> (MBTA)</a:t>
                      </a:r>
                      <a:endParaRPr lang="en-US" sz="900" b="1" i="0" u="none" strike="noStrike" dirty="0">
                        <a:solidFill>
                          <a:schemeClr val="tx1"/>
                        </a:solidFill>
                        <a:effectLst/>
                        <a:latin typeface="+mj-lt"/>
                      </a:endParaRPr>
                    </a:p>
                  </a:txBody>
                  <a:tcPr marL="45720" marR="45720" marT="18288" marB="18288" anchor="ctr">
                    <a:lnL w="9525" cap="flat" cmpd="sng" algn="ctr">
                      <a:solidFill>
                        <a:schemeClr val="bg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chemeClr val="tx1"/>
                          </a:solidFill>
                          <a:effectLst/>
                          <a:latin typeface="+mj-lt"/>
                        </a:rPr>
                        <a:t>$159.6</a:t>
                      </a:r>
                    </a:p>
                  </a:txBody>
                  <a:tcPr marL="0" marR="45720" marT="0"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$162.6</a:t>
                      </a:r>
                    </a:p>
                  </a:txBody>
                  <a:tcPr marL="9144"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                       $3.0</a:t>
                      </a:r>
                    </a:p>
                  </a:txBody>
                  <a:tcPr marL="9144" marR="45720" marT="9525" marB="0" anchor="ctr">
                    <a:lnL w="9525" cap="flat" cmpd="sng" algn="ctr">
                      <a:solidFill>
                        <a:schemeClr val="accent2"/>
                      </a:solidFill>
                      <a:prstDash val="sysDot"/>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chemeClr val="tx1"/>
                          </a:solidFill>
                          <a:effectLst/>
                          <a:latin typeface="+mj-lt"/>
                        </a:rPr>
                        <a:t>$551.2</a:t>
                      </a:r>
                    </a:p>
                  </a:txBody>
                  <a:tcPr marL="0" marR="45720" marT="0"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$550.6</a:t>
                      </a:r>
                    </a:p>
                  </a:txBody>
                  <a:tcPr marL="9144"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 (0.6)     </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265176">
                <a:tc>
                  <a:txBody>
                    <a:bodyPr/>
                    <a:lstStyle/>
                    <a:p>
                      <a:pPr algn="l" fontAlgn="b"/>
                      <a:r>
                        <a:rPr lang="en-US" sz="900" b="1" i="0" u="none" strike="noStrike" dirty="0">
                          <a:solidFill>
                            <a:schemeClr val="tx1"/>
                          </a:solidFill>
                          <a:effectLst/>
                          <a:latin typeface="+mj-lt"/>
                        </a:rPr>
                        <a:t>Capital maintenance</a:t>
                      </a:r>
                      <a:r>
                        <a:rPr lang="en-US" sz="900" b="1" i="0" u="none" strike="noStrike" baseline="0" dirty="0">
                          <a:solidFill>
                            <a:schemeClr val="tx1"/>
                          </a:solidFill>
                          <a:effectLst/>
                          <a:latin typeface="+mj-lt"/>
                        </a:rPr>
                        <a:t> fund</a:t>
                      </a:r>
                      <a:endParaRPr lang="en-US" sz="900" b="1" i="0" u="none" strike="noStrike" dirty="0">
                        <a:solidFill>
                          <a:schemeClr val="tx1"/>
                        </a:solidFill>
                        <a:effectLst/>
                        <a:latin typeface="+mj-lt"/>
                      </a:endParaRPr>
                    </a:p>
                  </a:txBody>
                  <a:tcPr marL="45720" marR="45720" marT="18288" marB="18288" anchor="ctr">
                    <a:lnL w="9525" cap="flat" cmpd="sng" algn="ctr">
                      <a:solidFill>
                        <a:schemeClr val="bg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chemeClr val="tx1"/>
                          </a:solidFill>
                          <a:effectLst/>
                          <a:latin typeface="+mj-lt"/>
                        </a:rPr>
                        <a:t>$4.6</a:t>
                      </a:r>
                    </a:p>
                  </a:txBody>
                  <a:tcPr marL="0" marR="45720" marT="0"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$4.6</a:t>
                      </a:r>
                    </a:p>
                  </a:txBody>
                  <a:tcPr marL="9144"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 $  -</a:t>
                      </a:r>
                    </a:p>
                  </a:txBody>
                  <a:tcPr marL="9144" marR="45720" marT="9525" marB="0" anchor="ctr">
                    <a:lnL w="9525" cap="flat" cmpd="sng" algn="ctr">
                      <a:solidFill>
                        <a:schemeClr val="accent2"/>
                      </a:solidFill>
                      <a:prstDash val="sysDot"/>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chemeClr val="tx1"/>
                          </a:solidFill>
                          <a:effectLst/>
                          <a:latin typeface="+mj-lt"/>
                        </a:rPr>
                        <a:t>$5.4</a:t>
                      </a:r>
                    </a:p>
                  </a:txBody>
                  <a:tcPr marL="0" marR="45720" marT="0"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$5.4</a:t>
                      </a:r>
                    </a:p>
                  </a:txBody>
                  <a:tcPr marL="9144"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  -</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65176">
                <a:tc>
                  <a:txBody>
                    <a:bodyPr/>
                    <a:lstStyle/>
                    <a:p>
                      <a:pPr algn="l" fontAlgn="b"/>
                      <a:r>
                        <a:rPr lang="en-US" sz="900" b="1" i="0" u="none" strike="noStrike" dirty="0">
                          <a:solidFill>
                            <a:schemeClr val="tx1"/>
                          </a:solidFill>
                          <a:effectLst/>
                          <a:latin typeface="+mj-lt"/>
                        </a:rPr>
                        <a:t>Other State Funds**</a:t>
                      </a:r>
                    </a:p>
                  </a:txBody>
                  <a:tcPr marL="45720" marR="45720" marT="18288" marB="18288" anchor="ctr">
                    <a:lnL w="9525" cap="flat" cmpd="sng" algn="ctr">
                      <a:solidFill>
                        <a:schemeClr val="bg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chemeClr val="tx1"/>
                          </a:solidFill>
                          <a:effectLst/>
                          <a:latin typeface="+mj-lt"/>
                        </a:rPr>
                        <a:t>$ -</a:t>
                      </a:r>
                    </a:p>
                  </a:txBody>
                  <a:tcPr marL="0" marR="45720" marT="0"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0" i="0" u="none" strike="noStrike" dirty="0">
                          <a:solidFill>
                            <a:srgbClr val="000000"/>
                          </a:solidFill>
                          <a:effectLst/>
                          <a:latin typeface="Arial"/>
                        </a:rPr>
                        <a:t>$ - </a:t>
                      </a:r>
                    </a:p>
                  </a:txBody>
                  <a:tcPr marL="9144"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Arial"/>
                        </a:rPr>
                        <a:t>$ - </a:t>
                      </a:r>
                    </a:p>
                  </a:txBody>
                  <a:tcPr marL="9144" marR="45720" marT="9525" marB="0" anchor="ctr">
                    <a:lnL w="9525" cap="flat" cmpd="sng" algn="ctr">
                      <a:solidFill>
                        <a:schemeClr val="accent2"/>
                      </a:solidFill>
                      <a:prstDash val="sysDot"/>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chemeClr val="tx1"/>
                          </a:solidFill>
                          <a:effectLst/>
                          <a:latin typeface="+mj-lt"/>
                        </a:rPr>
                        <a:t>$ -</a:t>
                      </a:r>
                    </a:p>
                  </a:txBody>
                  <a:tcPr marL="0" marR="45720" marT="0"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kern="1200" dirty="0">
                          <a:solidFill>
                            <a:schemeClr val="tx1"/>
                          </a:solidFill>
                          <a:effectLst/>
                          <a:latin typeface="+mn-lt"/>
                          <a:ea typeface="+mn-ea"/>
                          <a:cs typeface="+mn-cs"/>
                        </a:rPr>
                        <a:t>$ -</a:t>
                      </a:r>
                    </a:p>
                  </a:txBody>
                  <a:tcPr marL="9144"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rtl="0" fontAlgn="b"/>
                      <a:r>
                        <a:rPr lang="en-US" sz="900" b="1" i="0" u="none" strike="noStrike" dirty="0">
                          <a:solidFill>
                            <a:srgbClr val="000000"/>
                          </a:solidFill>
                          <a:effectLst/>
                          <a:latin typeface="+mn-lt"/>
                        </a:rPr>
                        <a:t>$  -</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265176">
                <a:tc>
                  <a:txBody>
                    <a:bodyPr/>
                    <a:lstStyle/>
                    <a:p>
                      <a:r>
                        <a:rPr lang="en-US" sz="900" b="1" dirty="0">
                          <a:solidFill>
                            <a:schemeClr val="bg1"/>
                          </a:solidFill>
                          <a:latin typeface="+mj-lt"/>
                        </a:rPr>
                        <a:t>Subtotal of non-federal </a:t>
                      </a:r>
                      <a:r>
                        <a:rPr lang="en-US" sz="900" b="1" baseline="0" dirty="0">
                          <a:solidFill>
                            <a:schemeClr val="bg1"/>
                          </a:solidFill>
                          <a:latin typeface="+mj-lt"/>
                        </a:rPr>
                        <a:t>sources*</a:t>
                      </a:r>
                      <a:endParaRPr lang="en-US" sz="900" b="1" dirty="0">
                        <a:solidFill>
                          <a:schemeClr val="bg1"/>
                        </a:solidFill>
                        <a:latin typeface="+mj-lt"/>
                      </a:endParaRPr>
                    </a:p>
                  </a:txBody>
                  <a:tcPr marL="45720" marR="45720" marT="18288" marB="18288" anchor="ctr">
                    <a:lnL w="9525" cap="flat" cmpd="sng" algn="ctr">
                      <a:solidFill>
                        <a:schemeClr val="bg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900" b="1" i="0" u="none" strike="noStrike" dirty="0">
                          <a:solidFill>
                            <a:schemeClr val="bg1"/>
                          </a:solidFill>
                          <a:effectLst/>
                          <a:latin typeface="+mj-lt"/>
                        </a:rPr>
                        <a:t>$730.8</a:t>
                      </a:r>
                    </a:p>
                  </a:txBody>
                  <a:tcPr marL="0" marR="45720" marT="0" marB="0" anchor="ctr">
                    <a:lnL w="38100" cap="flat" cmpd="sng" algn="ctr">
                      <a:solidFill>
                        <a:schemeClr val="accent1"/>
                      </a:solidFill>
                      <a:prstDash val="solid"/>
                      <a:round/>
                      <a:headEnd type="none" w="med" len="med"/>
                      <a:tailEnd type="none" w="med" len="med"/>
                    </a:lnL>
                    <a:lnR w="9525" cap="flat" cmpd="sng" algn="ctr">
                      <a:solidFill>
                        <a:schemeClr val="bg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accent2"/>
                    </a:solidFill>
                  </a:tcPr>
                </a:tc>
                <a:tc>
                  <a:txBody>
                    <a:bodyPr/>
                    <a:lstStyle/>
                    <a:p>
                      <a:pPr algn="r" rtl="0" fontAlgn="b"/>
                      <a:r>
                        <a:rPr lang="en-US" sz="900" b="1" i="0" u="none" strike="noStrike" dirty="0">
                          <a:solidFill>
                            <a:srgbClr val="FFFFFF"/>
                          </a:solidFill>
                          <a:effectLst/>
                          <a:latin typeface="Arial"/>
                        </a:rPr>
                        <a:t>$732.8</a:t>
                      </a:r>
                    </a:p>
                  </a:txBody>
                  <a:tcPr marL="9144" marR="45720" marT="9525" marB="0" anchor="ctr">
                    <a:lnL w="9525" cap="flat" cmpd="sng" algn="ctr">
                      <a:solidFill>
                        <a:schemeClr val="bg2"/>
                      </a:solidFill>
                      <a:prstDash val="sysDot"/>
                      <a:round/>
                      <a:headEnd type="none" w="med" len="med"/>
                      <a:tailEnd type="none" w="med" len="med"/>
                    </a:lnL>
                    <a:lnR w="9525" cap="flat" cmpd="sng" algn="ctr">
                      <a:solidFill>
                        <a:schemeClr val="bg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accent2"/>
                    </a:solidFill>
                  </a:tcPr>
                </a:tc>
                <a:tc>
                  <a:txBody>
                    <a:bodyPr/>
                    <a:lstStyle/>
                    <a:p>
                      <a:pPr algn="r" rtl="0" fontAlgn="b"/>
                      <a:r>
                        <a:rPr lang="en-US" sz="900" b="1" i="0" u="none" strike="noStrike" dirty="0">
                          <a:solidFill>
                            <a:srgbClr val="FFFFFF"/>
                          </a:solidFill>
                          <a:effectLst/>
                          <a:latin typeface="Arial"/>
                        </a:rPr>
                        <a:t>$ 2.0</a:t>
                      </a:r>
                    </a:p>
                  </a:txBody>
                  <a:tcPr marL="9144" marR="45720" marT="9525" marB="0" anchor="ctr">
                    <a:lnL w="9525" cap="flat" cmpd="sng" algn="ctr">
                      <a:solidFill>
                        <a:schemeClr val="bg2"/>
                      </a:solidFill>
                      <a:prstDash val="sysDot"/>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900" b="1" i="0" u="none" strike="noStrike" dirty="0">
                          <a:solidFill>
                            <a:schemeClr val="bg2"/>
                          </a:solidFill>
                          <a:effectLst/>
                          <a:latin typeface="+mj-lt"/>
                        </a:rPr>
                        <a:t>$4,306.5</a:t>
                      </a:r>
                    </a:p>
                  </a:txBody>
                  <a:tcPr marL="0" marR="45720" marT="0" marB="0" anchor="ctr">
                    <a:lnL w="38100" cap="flat" cmpd="sng" algn="ctr">
                      <a:solidFill>
                        <a:schemeClr val="accent1"/>
                      </a:solidFill>
                      <a:prstDash val="solid"/>
                      <a:round/>
                      <a:headEnd type="none" w="med" len="med"/>
                      <a:tailEnd type="none" w="med" len="med"/>
                    </a:lnL>
                    <a:lnR w="9525" cap="flat" cmpd="sng" algn="ctr">
                      <a:solidFill>
                        <a:schemeClr val="bg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accent2"/>
                    </a:solidFill>
                  </a:tcPr>
                </a:tc>
                <a:tc>
                  <a:txBody>
                    <a:bodyPr/>
                    <a:lstStyle/>
                    <a:p>
                      <a:pPr algn="r" rtl="0" fontAlgn="b"/>
                      <a:r>
                        <a:rPr lang="en-US" sz="900" b="1" i="0" u="none" strike="noStrike" dirty="0">
                          <a:solidFill>
                            <a:srgbClr val="FFFFFF"/>
                          </a:solidFill>
                          <a:effectLst/>
                          <a:latin typeface="Arial"/>
                        </a:rPr>
                        <a:t>$4,306.3</a:t>
                      </a:r>
                    </a:p>
                  </a:txBody>
                  <a:tcPr marL="9144" marR="45720" marT="9525" marB="0" anchor="ctr">
                    <a:lnL w="9525" cap="flat" cmpd="sng" algn="ctr">
                      <a:solidFill>
                        <a:schemeClr val="bg2"/>
                      </a:solidFill>
                      <a:prstDash val="sysDot"/>
                      <a:round/>
                      <a:headEnd type="none" w="med" len="med"/>
                      <a:tailEnd type="none" w="med" len="med"/>
                    </a:lnL>
                    <a:lnR w="9525" cap="flat" cmpd="sng" algn="ctr">
                      <a:solidFill>
                        <a:schemeClr val="bg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accent2"/>
                    </a:solidFill>
                  </a:tcPr>
                </a:tc>
                <a:tc>
                  <a:txBody>
                    <a:bodyPr/>
                    <a:lstStyle/>
                    <a:p>
                      <a:pPr algn="r" rtl="0" fontAlgn="b"/>
                      <a:r>
                        <a:rPr lang="en-US" sz="900" b="1" i="0" u="none" strike="noStrike" dirty="0">
                          <a:solidFill>
                            <a:srgbClr val="FFFFFF"/>
                          </a:solidFill>
                          <a:effectLst/>
                          <a:latin typeface="Arial"/>
                        </a:rPr>
                        <a:t>-$0.2</a:t>
                      </a:r>
                    </a:p>
                  </a:txBody>
                  <a:tcPr marL="9144" marR="45720" marT="9525" marB="0" anchor="ctr">
                    <a:lnL w="9525" cap="flat" cmpd="sng" algn="ctr">
                      <a:solidFill>
                        <a:schemeClr val="bg2"/>
                      </a:solidFill>
                      <a:prstDash val="sysDot"/>
                      <a:round/>
                      <a:headEnd type="none" w="med" len="med"/>
                      <a:tailEnd type="none" w="med" len="med"/>
                    </a:lnL>
                    <a:lnR w="9525" cap="flat" cmpd="sng" algn="ctr">
                      <a:solidFill>
                        <a:schemeClr val="bg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10018"/>
                  </a:ext>
                </a:extLst>
              </a:tr>
              <a:tr h="265176">
                <a:tc>
                  <a:txBody>
                    <a:bodyPr/>
                    <a:lstStyle/>
                    <a:p>
                      <a:r>
                        <a:rPr lang="en-US" sz="900" b="1" dirty="0">
                          <a:solidFill>
                            <a:schemeClr val="bg1"/>
                          </a:solidFill>
                          <a:latin typeface="+mj-lt"/>
                        </a:rPr>
                        <a:t>Total Sources*</a:t>
                      </a:r>
                    </a:p>
                  </a:txBody>
                  <a:tcPr marL="45720" marR="45720" marT="18288" marB="18288" anchor="ctr">
                    <a:lnL w="9525" cap="flat" cmpd="sng" algn="ctr">
                      <a:solidFill>
                        <a:schemeClr val="bg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12700" cap="flat" cmpd="sng" algn="ctr">
                      <a:noFill/>
                      <a:prstDash val="sysDot"/>
                      <a:round/>
                      <a:headEnd type="none" w="med" len="med"/>
                      <a:tailEnd type="none" w="med" len="med"/>
                    </a:lnB>
                    <a:solidFill>
                      <a:schemeClr val="accent1"/>
                    </a:solidFill>
                  </a:tcPr>
                </a:tc>
                <a:tc>
                  <a:txBody>
                    <a:bodyPr/>
                    <a:lstStyle/>
                    <a:p>
                      <a:pPr algn="r" fontAlgn="b"/>
                      <a:r>
                        <a:rPr lang="en-US" sz="900" b="1" i="0" u="none" strike="noStrike" dirty="0">
                          <a:solidFill>
                            <a:schemeClr val="bg1"/>
                          </a:solidFill>
                          <a:effectLst/>
                          <a:latin typeface="+mj-lt"/>
                        </a:rPr>
                        <a:t>$1,279.6</a:t>
                      </a:r>
                    </a:p>
                  </a:txBody>
                  <a:tcPr marL="0" marR="45720" marT="0"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12700" cap="flat" cmpd="sng" algn="ctr">
                      <a:noFill/>
                      <a:prstDash val="sysDot"/>
                      <a:round/>
                      <a:headEnd type="none" w="med" len="med"/>
                      <a:tailEnd type="none" w="med" len="med"/>
                    </a:lnB>
                    <a:solidFill>
                      <a:schemeClr val="accent1"/>
                    </a:solidFill>
                  </a:tcPr>
                </a:tc>
                <a:tc>
                  <a:txBody>
                    <a:bodyPr/>
                    <a:lstStyle/>
                    <a:p>
                      <a:pPr algn="r" rtl="0" fontAlgn="b"/>
                      <a:r>
                        <a:rPr lang="en-US" sz="900" b="1" i="0" u="none" strike="noStrike" dirty="0">
                          <a:solidFill>
                            <a:srgbClr val="FFFFFF"/>
                          </a:solidFill>
                          <a:effectLst/>
                          <a:latin typeface="Arial"/>
                        </a:rPr>
                        <a:t>$1,277.8</a:t>
                      </a:r>
                    </a:p>
                  </a:txBody>
                  <a:tcPr marL="9144"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12700" cap="flat" cmpd="sng" algn="ctr">
                      <a:noFill/>
                      <a:prstDash val="sysDot"/>
                      <a:round/>
                      <a:headEnd type="none" w="med" len="med"/>
                      <a:tailEnd type="none" w="med" len="med"/>
                    </a:lnB>
                    <a:solidFill>
                      <a:schemeClr val="accent1"/>
                    </a:solidFill>
                  </a:tcPr>
                </a:tc>
                <a:tc>
                  <a:txBody>
                    <a:bodyPr/>
                    <a:lstStyle/>
                    <a:p>
                      <a:pPr algn="r" rtl="0" fontAlgn="b"/>
                      <a:r>
                        <a:rPr lang="en-US" sz="900" b="1" i="0" u="none" strike="noStrike" dirty="0">
                          <a:solidFill>
                            <a:srgbClr val="FFFFFF"/>
                          </a:solidFill>
                          <a:effectLst/>
                          <a:latin typeface="Arial"/>
                        </a:rPr>
                        <a:t>$(1.8)</a:t>
                      </a:r>
                    </a:p>
                  </a:txBody>
                  <a:tcPr marL="9144" marR="45720" marT="9525" marB="0" anchor="ctr">
                    <a:lnL w="9525" cap="flat" cmpd="sng" algn="ctr">
                      <a:solidFill>
                        <a:schemeClr val="accent2"/>
                      </a:solidFill>
                      <a:prstDash val="sysDot"/>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accent2"/>
                      </a:solidFill>
                      <a:prstDash val="solid"/>
                      <a:round/>
                      <a:headEnd type="none" w="med" len="med"/>
                      <a:tailEnd type="none" w="med" len="med"/>
                    </a:lnT>
                    <a:lnB w="12700" cap="flat" cmpd="sng" algn="ctr">
                      <a:noFill/>
                      <a:prstDash val="sysDot"/>
                      <a:round/>
                      <a:headEnd type="none" w="med" len="med"/>
                      <a:tailEnd type="none" w="med" len="med"/>
                    </a:lnB>
                    <a:solidFill>
                      <a:schemeClr val="accent1"/>
                    </a:solidFill>
                  </a:tcPr>
                </a:tc>
                <a:tc>
                  <a:txBody>
                    <a:bodyPr/>
                    <a:lstStyle/>
                    <a:p>
                      <a:pPr algn="r" fontAlgn="b"/>
                      <a:r>
                        <a:rPr lang="en-US" sz="900" b="1" i="0" u="none" strike="noStrike" dirty="0">
                          <a:solidFill>
                            <a:schemeClr val="bg1"/>
                          </a:solidFill>
                          <a:effectLst/>
                          <a:latin typeface="+mj-lt"/>
                        </a:rPr>
                        <a:t>$7,971.0</a:t>
                      </a:r>
                    </a:p>
                  </a:txBody>
                  <a:tcPr marL="0" marR="45720" marT="0" marB="0" anchor="ctr">
                    <a:lnL w="38100" cap="flat" cmpd="sng" algn="ctr">
                      <a:solidFill>
                        <a:schemeClr val="accent1"/>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12700" cap="flat" cmpd="sng" algn="ctr">
                      <a:noFill/>
                      <a:prstDash val="sysDot"/>
                      <a:round/>
                      <a:headEnd type="none" w="med" len="med"/>
                      <a:tailEnd type="none" w="med" len="med"/>
                    </a:lnB>
                    <a:solidFill>
                      <a:schemeClr val="accent1"/>
                    </a:solidFill>
                  </a:tcPr>
                </a:tc>
                <a:tc>
                  <a:txBody>
                    <a:bodyPr/>
                    <a:lstStyle/>
                    <a:p>
                      <a:pPr algn="r" rtl="0" fontAlgn="b"/>
                      <a:r>
                        <a:rPr lang="en-US" sz="900" b="1" i="0" u="none" strike="noStrike" dirty="0">
                          <a:solidFill>
                            <a:srgbClr val="FFFFFF"/>
                          </a:solidFill>
                          <a:effectLst/>
                          <a:latin typeface="Arial"/>
                        </a:rPr>
                        <a:t>$8,002.2</a:t>
                      </a:r>
                    </a:p>
                  </a:txBody>
                  <a:tcPr marL="9144"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12700" cap="flat" cmpd="sng" algn="ctr">
                      <a:noFill/>
                      <a:prstDash val="sysDot"/>
                      <a:round/>
                      <a:headEnd type="none" w="med" len="med"/>
                      <a:tailEnd type="none" w="med" len="med"/>
                    </a:lnB>
                    <a:solidFill>
                      <a:schemeClr val="accent1"/>
                    </a:solidFill>
                  </a:tcPr>
                </a:tc>
                <a:tc>
                  <a:txBody>
                    <a:bodyPr/>
                    <a:lstStyle/>
                    <a:p>
                      <a:pPr algn="r" rtl="0" fontAlgn="b"/>
                      <a:r>
                        <a:rPr lang="en-US" sz="900" b="1" i="0" u="none" strike="noStrike" dirty="0">
                          <a:solidFill>
                            <a:srgbClr val="FFFFFF"/>
                          </a:solidFill>
                          <a:effectLst/>
                          <a:latin typeface="Arial"/>
                        </a:rPr>
                        <a:t>$31.0</a:t>
                      </a:r>
                    </a:p>
                  </a:txBody>
                  <a:tcPr marL="9144" marR="45720"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12700" cap="flat" cmpd="sng" algn="ctr">
                      <a:noFill/>
                      <a:prstDash val="sysDot"/>
                      <a:round/>
                      <a:headEnd type="none" w="med" len="med"/>
                      <a:tailEnd type="none" w="med" len="med"/>
                    </a:lnB>
                    <a:solidFill>
                      <a:schemeClr val="accent1"/>
                    </a:solidFill>
                  </a:tcPr>
                </a:tc>
                <a:extLst>
                  <a:ext uri="{0D108BD9-81ED-4DB2-BD59-A6C34878D82A}">
                    <a16:rowId xmlns:a16="http://schemas.microsoft.com/office/drawing/2014/main" val="10019"/>
                  </a:ext>
                </a:extLst>
              </a:tr>
            </a:tbl>
          </a:graphicData>
        </a:graphic>
      </p:graphicFrame>
      <p:sp>
        <p:nvSpPr>
          <p:cNvPr id="6" name="Rectangle 5"/>
          <p:cNvSpPr/>
          <p:nvPr/>
        </p:nvSpPr>
        <p:spPr>
          <a:xfrm>
            <a:off x="230588" y="6625162"/>
            <a:ext cx="7345869" cy="215444"/>
          </a:xfrm>
          <a:prstGeom prst="rect">
            <a:avLst/>
          </a:prstGeom>
        </p:spPr>
        <p:txBody>
          <a:bodyPr wrap="square">
            <a:spAutoFit/>
          </a:bodyPr>
          <a:lstStyle/>
          <a:p>
            <a:r>
              <a:rPr lang="en-US" sz="800" dirty="0">
                <a:solidFill>
                  <a:srgbClr val="262626"/>
                </a:solidFill>
              </a:rPr>
              <a:t>* Totals may not add due to rounding | ** New funding source made available to MassDOT and MBTA</a:t>
            </a:r>
          </a:p>
        </p:txBody>
      </p:sp>
    </p:spTree>
    <p:extLst>
      <p:ext uri="{BB962C8B-B14F-4D97-AF65-F5344CB8AC3E}">
        <p14:creationId xmlns:p14="http://schemas.microsoft.com/office/powerpoint/2010/main" val="2364461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updates</a:t>
            </a:r>
          </a:p>
        </p:txBody>
      </p:sp>
      <p:sp>
        <p:nvSpPr>
          <p:cNvPr id="3" name="Content Placeholder 2"/>
          <p:cNvSpPr>
            <a:spLocks noGrp="1"/>
          </p:cNvSpPr>
          <p:nvPr>
            <p:ph idx="1"/>
          </p:nvPr>
        </p:nvSpPr>
        <p:spPr>
          <a:xfrm>
            <a:off x="101875" y="752197"/>
            <a:ext cx="8912915" cy="5614736"/>
          </a:xfrm>
        </p:spPr>
        <p:txBody>
          <a:bodyPr>
            <a:normAutofit fontScale="92500" lnSpcReduction="10000"/>
          </a:bodyPr>
          <a:lstStyle/>
          <a:p>
            <a:pPr algn="just"/>
            <a:r>
              <a:rPr lang="en-US" sz="2000" b="1" dirty="0"/>
              <a:t>Aeronautics Division </a:t>
            </a:r>
            <a:r>
              <a:rPr lang="en-US" sz="2000" dirty="0"/>
              <a:t>– no changes</a:t>
            </a:r>
          </a:p>
          <a:p>
            <a:pPr algn="just"/>
            <a:r>
              <a:rPr lang="en-US" sz="2000" b="1" dirty="0"/>
              <a:t>IT </a:t>
            </a:r>
            <a:r>
              <a:rPr lang="en-US" sz="2000" dirty="0"/>
              <a:t>– no changes</a:t>
            </a:r>
          </a:p>
          <a:p>
            <a:pPr algn="just"/>
            <a:r>
              <a:rPr lang="en-US" sz="2000" b="1" dirty="0"/>
              <a:t>Highway</a:t>
            </a:r>
          </a:p>
          <a:p>
            <a:pPr lvl="1" algn="just"/>
            <a:r>
              <a:rPr lang="en-US" sz="1600" dirty="0"/>
              <a:t>STIP/CIP realigned which results in some project shifts</a:t>
            </a:r>
          </a:p>
          <a:p>
            <a:pPr algn="just"/>
            <a:r>
              <a:rPr lang="en-US" sz="2000" b="1" dirty="0"/>
              <a:t>MBTA </a:t>
            </a:r>
            <a:r>
              <a:rPr lang="en-US" sz="2000" dirty="0"/>
              <a:t>– Additional projects</a:t>
            </a:r>
          </a:p>
          <a:p>
            <a:pPr lvl="1" algn="just"/>
            <a:r>
              <a:rPr lang="en-US" sz="1600" dirty="0"/>
              <a:t>Hingham ferry dock modifications (draft CIP only funded design) - $12.1 million</a:t>
            </a:r>
          </a:p>
          <a:p>
            <a:pPr lvl="1" algn="just"/>
            <a:r>
              <a:rPr lang="en-US" sz="1600" dirty="0"/>
              <a:t>Customer technology program - $10 million</a:t>
            </a:r>
          </a:p>
          <a:p>
            <a:pPr lvl="1" algn="just"/>
            <a:r>
              <a:rPr lang="en-US" sz="1600" dirty="0"/>
              <a:t>Design standards and guidelines - $8.8 million</a:t>
            </a:r>
          </a:p>
          <a:p>
            <a:pPr algn="just"/>
            <a:r>
              <a:rPr lang="en-US" sz="2000" b="1" dirty="0"/>
              <a:t>Rail and Transit Division </a:t>
            </a:r>
            <a:r>
              <a:rPr lang="en-US" sz="2000" dirty="0"/>
              <a:t>– no changes</a:t>
            </a:r>
            <a:endParaRPr lang="en-US" sz="2000" b="1" dirty="0"/>
          </a:p>
          <a:p>
            <a:pPr algn="just"/>
            <a:r>
              <a:rPr lang="en-US" sz="2000" b="1" dirty="0"/>
              <a:t>RMV</a:t>
            </a:r>
            <a:r>
              <a:rPr lang="en-US" sz="2000" dirty="0"/>
              <a:t> – Additional (potential) project</a:t>
            </a:r>
          </a:p>
          <a:p>
            <a:pPr lvl="1">
              <a:spcBef>
                <a:spcPts val="1000"/>
              </a:spcBef>
            </a:pPr>
            <a:r>
              <a:rPr lang="en-US" sz="1800" dirty="0"/>
              <a:t>To better serve the needs of Cape Cod residents and in response to numerous public comments, RMV and Cape Cod Regional Transit Authority (CCRTA) are exploring options for RMV services at the CCRTA facility in Hyannis.  Two potential options are being explored:</a:t>
            </a:r>
          </a:p>
          <a:p>
            <a:pPr lvl="2"/>
            <a:r>
              <a:rPr lang="en-US" sz="1600" dirty="0"/>
              <a:t>Option 1:  Full service RMV facility </a:t>
            </a:r>
          </a:p>
          <a:p>
            <a:pPr lvl="2"/>
            <a:r>
              <a:rPr lang="en-US" sz="1600" dirty="0"/>
              <a:t>Option 2:  Limited service facility (e.g. providing only renewal services).  A limited service location would be in addition to, not instead of, South Yarmouth </a:t>
            </a:r>
            <a:endParaRPr lang="en-US" sz="1600" dirty="0">
              <a:solidFill>
                <a:srgbClr val="FF0000"/>
              </a:solidFill>
            </a:endParaRPr>
          </a:p>
          <a:p>
            <a:pPr lvl="2"/>
            <a:r>
              <a:rPr lang="en-US" sz="1600" dirty="0"/>
              <a:t>Pending the outcome of further analysis, a potential project could be included in the CIP update for FY 2020-FY2024</a:t>
            </a:r>
          </a:p>
        </p:txBody>
      </p:sp>
    </p:spTree>
    <p:extLst>
      <p:ext uri="{BB962C8B-B14F-4D97-AF65-F5344CB8AC3E}">
        <p14:creationId xmlns:p14="http://schemas.microsoft.com/office/powerpoint/2010/main" val="3630649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and discussion</a:t>
            </a:r>
          </a:p>
        </p:txBody>
      </p:sp>
      <p:sp>
        <p:nvSpPr>
          <p:cNvPr id="3" name="Content Placeholder 2"/>
          <p:cNvSpPr>
            <a:spLocks noGrp="1"/>
          </p:cNvSpPr>
          <p:nvPr>
            <p:ph idx="1"/>
          </p:nvPr>
        </p:nvSpPr>
        <p:spPr/>
        <p:txBody>
          <a:bodyPr>
            <a:normAutofit/>
          </a:bodyPr>
          <a:lstStyle/>
          <a:p>
            <a:endParaRPr lang="en-US" sz="2400" dirty="0"/>
          </a:p>
          <a:p>
            <a:r>
              <a:rPr lang="en-US" sz="2400" dirty="0"/>
              <a:t>Incorporate any input from Joint Boards</a:t>
            </a:r>
          </a:p>
          <a:p>
            <a:pPr>
              <a:spcBef>
                <a:spcPts val="1800"/>
              </a:spcBef>
            </a:pPr>
            <a:r>
              <a:rPr lang="en-US" sz="2400" dirty="0"/>
              <a:t>Finalize CIP content for final publication</a:t>
            </a:r>
          </a:p>
          <a:p>
            <a:endParaRPr lang="en-US" sz="2400" dirty="0"/>
          </a:p>
        </p:txBody>
      </p:sp>
    </p:spTree>
    <p:extLst>
      <p:ext uri="{BB962C8B-B14F-4D97-AF65-F5344CB8AC3E}">
        <p14:creationId xmlns:p14="http://schemas.microsoft.com/office/powerpoint/2010/main" val="1528994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nSpc>
                <a:spcPct val="70000"/>
              </a:lnSpc>
            </a:pPr>
            <a:r>
              <a:rPr lang="en-US" sz="3600" dirty="0"/>
              <a:t>FY2019-2023 CIP update: Appendix</a:t>
            </a:r>
            <a:br>
              <a:rPr lang="en-US" sz="3600" dirty="0"/>
            </a:br>
            <a:br>
              <a:rPr lang="en-US" sz="3600" dirty="0"/>
            </a:br>
            <a:r>
              <a:rPr lang="en-US" sz="3200" dirty="0"/>
              <a:t>Program sizes</a:t>
            </a:r>
            <a:endParaRPr lang="en-US" dirty="0">
              <a:solidFill>
                <a:schemeClr val="accent2"/>
              </a:solidFill>
            </a:endParaRPr>
          </a:p>
        </p:txBody>
      </p:sp>
      <p:sp>
        <p:nvSpPr>
          <p:cNvPr id="3" name="Subtitle 2"/>
          <p:cNvSpPr>
            <a:spLocks noGrp="1"/>
          </p:cNvSpPr>
          <p:nvPr>
            <p:ph type="subTitle" idx="1"/>
          </p:nvPr>
        </p:nvSpPr>
        <p:spPr/>
        <p:txBody>
          <a:bodyPr/>
          <a:lstStyle/>
          <a:p>
            <a:r>
              <a:rPr lang="en-US" dirty="0"/>
              <a:t>June 11, 2018</a:t>
            </a:r>
          </a:p>
        </p:txBody>
      </p:sp>
    </p:spTree>
    <p:extLst>
      <p:ext uri="{BB962C8B-B14F-4D97-AF65-F5344CB8AC3E}">
        <p14:creationId xmlns:p14="http://schemas.microsoft.com/office/powerpoint/2010/main" val="3211389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76" y="76354"/>
            <a:ext cx="8974391" cy="572257"/>
          </a:xfrm>
          <a:solidFill>
            <a:schemeClr val="accent5"/>
          </a:solidFill>
        </p:spPr>
        <p:txBody>
          <a:bodyPr/>
          <a:lstStyle/>
          <a:p>
            <a:r>
              <a:rPr lang="en-US" dirty="0">
                <a:solidFill>
                  <a:schemeClr val="bg1"/>
                </a:solidFill>
              </a:rPr>
              <a:t>Reliability investments by program</a:t>
            </a:r>
          </a:p>
        </p:txBody>
      </p:sp>
      <p:graphicFrame>
        <p:nvGraphicFramePr>
          <p:cNvPr id="6" name="Chart 5"/>
          <p:cNvGraphicFramePr/>
          <p:nvPr>
            <p:extLst>
              <p:ext uri="{D42A27DB-BD31-4B8C-83A1-F6EECF244321}">
                <p14:modId xmlns:p14="http://schemas.microsoft.com/office/powerpoint/2010/main" val="3212127832"/>
              </p:ext>
            </p:extLst>
          </p:nvPr>
        </p:nvGraphicFramePr>
        <p:xfrm>
          <a:off x="185418" y="648611"/>
          <a:ext cx="8890003" cy="6172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noChangeAspect="1"/>
          </p:cNvGraphicFramePr>
          <p:nvPr>
            <p:extLst>
              <p:ext uri="{D42A27DB-BD31-4B8C-83A1-F6EECF244321}">
                <p14:modId xmlns:p14="http://schemas.microsoft.com/office/powerpoint/2010/main" val="851528363"/>
              </p:ext>
            </p:extLst>
          </p:nvPr>
        </p:nvGraphicFramePr>
        <p:xfrm>
          <a:off x="101876" y="648602"/>
          <a:ext cx="3410097" cy="5674383"/>
        </p:xfrm>
        <a:graphic>
          <a:graphicData uri="http://schemas.openxmlformats.org/drawingml/2006/table">
            <a:tbl>
              <a:tblPr>
                <a:tableStyleId>{5C22544A-7EE6-4342-B048-85BDC9FD1C3A}</a:tableStyleId>
              </a:tblPr>
              <a:tblGrid>
                <a:gridCol w="3410097">
                  <a:extLst>
                    <a:ext uri="{9D8B030D-6E8A-4147-A177-3AD203B41FA5}">
                      <a16:colId xmlns:a16="http://schemas.microsoft.com/office/drawing/2014/main" val="20000"/>
                    </a:ext>
                  </a:extLst>
                </a:gridCol>
              </a:tblGrid>
              <a:tr h="171951">
                <a:tc>
                  <a:txBody>
                    <a:bodyPr/>
                    <a:lstStyle/>
                    <a:p>
                      <a:r>
                        <a:rPr lang="en-US" sz="900" dirty="0"/>
                        <a:t>Aeronautics / Airport pavement management system</a:t>
                      </a:r>
                    </a:p>
                  </a:txBody>
                  <a:tcPr marT="0" marB="0">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00"/>
                  </a:ext>
                </a:extLst>
              </a:tr>
              <a:tr h="171951">
                <a:tc>
                  <a:txBody>
                    <a:bodyPr/>
                    <a:lstStyle/>
                    <a:p>
                      <a:r>
                        <a:rPr lang="en-US" sz="900" dirty="0"/>
                        <a:t>Aeronautics / Airport capital</a:t>
                      </a:r>
                      <a:r>
                        <a:rPr lang="en-US" sz="900" baseline="0" dirty="0"/>
                        <a:t> improvement</a:t>
                      </a:r>
                      <a:endParaRPr lang="en-US" sz="900" dirty="0"/>
                    </a:p>
                  </a:txBody>
                  <a:tcPr marT="0" marB="0">
                    <a:lnT w="12700" cap="flat" cmpd="sng" algn="ctr">
                      <a:solidFill>
                        <a:schemeClr val="accent5"/>
                      </a:solidFill>
                      <a:prstDash val="sysDot"/>
                      <a:round/>
                      <a:headEnd type="none" w="med" len="med"/>
                      <a:tailEnd type="none" w="med" len="med"/>
                    </a:lnT>
                    <a:lnB w="28575"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0001"/>
                  </a:ext>
                </a:extLst>
              </a:tr>
              <a:tr h="171951">
                <a:tc>
                  <a:txBody>
                    <a:bodyPr/>
                    <a:lstStyle/>
                    <a:p>
                      <a:r>
                        <a:rPr lang="en-US" sz="900" dirty="0"/>
                        <a:t>Highway</a:t>
                      </a:r>
                      <a:r>
                        <a:rPr lang="en-US" sz="900" baseline="0" dirty="0"/>
                        <a:t> / All-electronic tolling</a:t>
                      </a:r>
                      <a:endParaRPr lang="en-US" sz="900" dirty="0"/>
                    </a:p>
                  </a:txBody>
                  <a:tcPr marT="0" marB="0">
                    <a:lnT w="28575"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02"/>
                  </a:ext>
                </a:extLst>
              </a:tr>
              <a:tr h="171951">
                <a:tc>
                  <a:txBody>
                    <a:bodyPr/>
                    <a:lstStyle/>
                    <a:p>
                      <a:r>
                        <a:rPr lang="en-US" sz="900" dirty="0"/>
                        <a:t>Highway / Bridge</a:t>
                      </a:r>
                    </a:p>
                  </a:txBody>
                  <a:tcPr marT="0" marB="0">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03"/>
                  </a:ext>
                </a:extLst>
              </a:tr>
              <a:tr h="171951">
                <a:tc>
                  <a:txBody>
                    <a:bodyPr/>
                    <a:lstStyle/>
                    <a:p>
                      <a:r>
                        <a:rPr lang="en-US" sz="900" dirty="0"/>
                        <a:t>Highway / Equipment</a:t>
                      </a:r>
                    </a:p>
                  </a:txBody>
                  <a:tcPr marT="0" marB="0">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04"/>
                  </a:ext>
                </a:extLst>
              </a:tr>
              <a:tr h="171951">
                <a:tc>
                  <a:txBody>
                    <a:bodyPr/>
                    <a:lstStyle/>
                    <a:p>
                      <a:r>
                        <a:rPr lang="en-US" sz="900" dirty="0"/>
                        <a:t>Highway / Facilities</a:t>
                      </a:r>
                    </a:p>
                  </a:txBody>
                  <a:tcPr marT="0" marB="0">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05"/>
                  </a:ext>
                </a:extLst>
              </a:tr>
              <a:tr h="171951">
                <a:tc>
                  <a:txBody>
                    <a:bodyPr/>
                    <a:lstStyle/>
                    <a:p>
                      <a:r>
                        <a:rPr lang="en-US" sz="900" dirty="0"/>
                        <a:t>Highway / Interstate</a:t>
                      </a:r>
                      <a:r>
                        <a:rPr lang="en-US" sz="900" baseline="0" dirty="0"/>
                        <a:t> pavement</a:t>
                      </a:r>
                      <a:endParaRPr lang="en-US" sz="900" dirty="0"/>
                    </a:p>
                  </a:txBody>
                  <a:tcPr marT="0" marB="0">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06"/>
                  </a:ext>
                </a:extLst>
              </a:tr>
              <a:tr h="171951">
                <a:tc>
                  <a:txBody>
                    <a:bodyPr/>
                    <a:lstStyle/>
                    <a:p>
                      <a:r>
                        <a:rPr lang="en-US" sz="900" dirty="0"/>
                        <a:t>Highway / Municipal bridge</a:t>
                      </a:r>
                    </a:p>
                  </a:txBody>
                  <a:tcPr marT="0" marB="0">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07"/>
                  </a:ext>
                </a:extLst>
              </a:tr>
              <a:tr h="171951">
                <a:tc>
                  <a:txBody>
                    <a:bodyPr/>
                    <a:lstStyle/>
                    <a:p>
                      <a:r>
                        <a:rPr lang="en-US" sz="900" dirty="0"/>
                        <a:t>Highway / Non-interstate</a:t>
                      </a:r>
                      <a:r>
                        <a:rPr lang="en-US" sz="900" baseline="0" dirty="0"/>
                        <a:t> pavement</a:t>
                      </a:r>
                      <a:endParaRPr lang="en-US" sz="900" dirty="0"/>
                    </a:p>
                  </a:txBody>
                  <a:tcPr marT="0" marB="0">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08"/>
                  </a:ext>
                </a:extLst>
              </a:tr>
              <a:tr h="171951">
                <a:tc>
                  <a:txBody>
                    <a:bodyPr/>
                    <a:lstStyle/>
                    <a:p>
                      <a:r>
                        <a:rPr lang="en-US" sz="900" dirty="0"/>
                        <a:t>Highway / Roadway</a:t>
                      </a:r>
                      <a:r>
                        <a:rPr lang="en-US" sz="900" baseline="0" dirty="0"/>
                        <a:t> improvements</a:t>
                      </a:r>
                      <a:endParaRPr lang="en-US" sz="900" dirty="0"/>
                    </a:p>
                  </a:txBody>
                  <a:tcPr marT="0" marB="0">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09"/>
                  </a:ext>
                </a:extLst>
              </a:tr>
              <a:tr h="171951">
                <a:tc>
                  <a:txBody>
                    <a:bodyPr/>
                    <a:lstStyle/>
                    <a:p>
                      <a:r>
                        <a:rPr lang="en-US" sz="900" dirty="0"/>
                        <a:t>Highway / Safety improvements</a:t>
                      </a:r>
                    </a:p>
                  </a:txBody>
                  <a:tcPr marT="0" marB="0">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10"/>
                  </a:ext>
                </a:extLst>
              </a:tr>
              <a:tr h="171951">
                <a:tc>
                  <a:txBody>
                    <a:bodyPr/>
                    <a:lstStyle/>
                    <a:p>
                      <a:r>
                        <a:rPr lang="en-US" sz="900" dirty="0"/>
                        <a:t>Highway / Tunnels</a:t>
                      </a:r>
                    </a:p>
                  </a:txBody>
                  <a:tcPr marT="0" marB="0">
                    <a:lnT w="12700" cap="flat" cmpd="sng" algn="ctr">
                      <a:solidFill>
                        <a:schemeClr val="accent5"/>
                      </a:solidFill>
                      <a:prstDash val="sysDot"/>
                      <a:round/>
                      <a:headEnd type="none" w="med" len="med"/>
                      <a:tailEnd type="none" w="med" len="med"/>
                    </a:lnT>
                    <a:lnB w="28575"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0011"/>
                  </a:ext>
                </a:extLst>
              </a:tr>
              <a:tr h="1719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t>OTP/ Pre-apprenticeship</a:t>
                      </a:r>
                    </a:p>
                  </a:txBody>
                  <a:tcPr marT="0" marB="0">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0012"/>
                  </a:ext>
                </a:extLst>
              </a:tr>
              <a:tr h="171951">
                <a:tc>
                  <a:txBody>
                    <a:bodyPr/>
                    <a:lstStyle/>
                    <a:p>
                      <a:r>
                        <a:rPr lang="en-US" sz="900" dirty="0"/>
                        <a:t>Information Technology</a:t>
                      </a:r>
                      <a:r>
                        <a:rPr lang="en-US" sz="900" baseline="0" dirty="0"/>
                        <a:t> / Desktop experience</a:t>
                      </a:r>
                      <a:endParaRPr lang="en-US" sz="900" dirty="0"/>
                    </a:p>
                  </a:txBody>
                  <a:tcPr marT="0" marB="0">
                    <a:lnT w="28575"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13"/>
                  </a:ext>
                </a:extLst>
              </a:tr>
              <a:tr h="171951">
                <a:tc>
                  <a:txBody>
                    <a:bodyPr/>
                    <a:lstStyle/>
                    <a:p>
                      <a:r>
                        <a:rPr lang="en-US" sz="900" dirty="0"/>
                        <a:t>Information Technology / Digital infrastructure</a:t>
                      </a:r>
                    </a:p>
                  </a:txBody>
                  <a:tcPr marT="0" marB="0">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14"/>
                  </a:ext>
                </a:extLst>
              </a:tr>
              <a:tr h="171951">
                <a:tc>
                  <a:txBody>
                    <a:bodyPr/>
                    <a:lstStyle/>
                    <a:p>
                      <a:r>
                        <a:rPr lang="en-US" sz="900" dirty="0"/>
                        <a:t>Information Technology / Cyber/information security</a:t>
                      </a:r>
                    </a:p>
                  </a:txBody>
                  <a:tcPr marT="0" marB="0">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15"/>
                  </a:ext>
                </a:extLst>
              </a:tr>
              <a:tr h="171951">
                <a:tc>
                  <a:txBody>
                    <a:bodyPr/>
                    <a:lstStyle/>
                    <a:p>
                      <a:r>
                        <a:rPr lang="en-US" sz="900" dirty="0"/>
                        <a:t>Information Technology / Asset management</a:t>
                      </a:r>
                    </a:p>
                  </a:txBody>
                  <a:tcPr marT="0" marB="0">
                    <a:lnT w="12700" cap="flat" cmpd="sng" algn="ctr">
                      <a:solidFill>
                        <a:schemeClr val="accent5"/>
                      </a:solidFill>
                      <a:prstDash val="sysDot"/>
                      <a:round/>
                      <a:headEnd type="none" w="med" len="med"/>
                      <a:tailEnd type="none" w="med" len="med"/>
                    </a:lnT>
                    <a:lnB w="28575"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0016"/>
                  </a:ext>
                </a:extLst>
              </a:tr>
              <a:tr h="171951">
                <a:tc>
                  <a:txBody>
                    <a:bodyPr/>
                    <a:lstStyle/>
                    <a:p>
                      <a:r>
                        <a:rPr lang="en-US" sz="900" dirty="0"/>
                        <a:t>MBTA / Bridges and tunnels</a:t>
                      </a:r>
                    </a:p>
                  </a:txBody>
                  <a:tcPr marT="0" marB="0">
                    <a:lnT w="28575"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17"/>
                  </a:ext>
                </a:extLst>
              </a:tr>
              <a:tr h="171951">
                <a:tc>
                  <a:txBody>
                    <a:bodyPr/>
                    <a:lstStyle/>
                    <a:p>
                      <a:r>
                        <a:rPr lang="en-US" sz="900" dirty="0"/>
                        <a:t>MBTA / Revenue vehicles</a:t>
                      </a:r>
                    </a:p>
                  </a:txBody>
                  <a:tcPr marT="0" marB="0">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18"/>
                  </a:ext>
                </a:extLst>
              </a:tr>
              <a:tr h="171951">
                <a:tc>
                  <a:txBody>
                    <a:bodyPr/>
                    <a:lstStyle/>
                    <a:p>
                      <a:r>
                        <a:rPr lang="en-US" sz="900" dirty="0"/>
                        <a:t>MBTA / Facilities</a:t>
                      </a:r>
                    </a:p>
                  </a:txBody>
                  <a:tcPr marT="0" marB="0">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19"/>
                  </a:ext>
                </a:extLst>
              </a:tr>
              <a:tr h="171951">
                <a:tc>
                  <a:txBody>
                    <a:bodyPr/>
                    <a:lstStyle/>
                    <a:p>
                      <a:r>
                        <a:rPr lang="en-US" sz="900" dirty="0"/>
                        <a:t>MBTA / Stations</a:t>
                      </a:r>
                    </a:p>
                  </a:txBody>
                  <a:tcPr marT="0" marB="0">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20"/>
                  </a:ext>
                </a:extLst>
              </a:tr>
              <a:tr h="171951">
                <a:tc>
                  <a:txBody>
                    <a:bodyPr/>
                    <a:lstStyle/>
                    <a:p>
                      <a:r>
                        <a:rPr lang="en-US" sz="900" dirty="0"/>
                        <a:t>MBTA / System upgrades</a:t>
                      </a:r>
                    </a:p>
                  </a:txBody>
                  <a:tcPr marT="0" marB="0">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21"/>
                  </a:ext>
                </a:extLst>
              </a:tr>
              <a:tr h="171951">
                <a:tc>
                  <a:txBody>
                    <a:bodyPr/>
                    <a:lstStyle/>
                    <a:p>
                      <a:r>
                        <a:rPr lang="en-US" sz="900" dirty="0"/>
                        <a:t>MBTA / Track</a:t>
                      </a:r>
                      <a:r>
                        <a:rPr lang="en-US" sz="900" baseline="0" dirty="0"/>
                        <a:t>, signals, and power</a:t>
                      </a:r>
                      <a:endParaRPr lang="en-US" sz="900" dirty="0"/>
                    </a:p>
                  </a:txBody>
                  <a:tcPr marT="0" marB="0">
                    <a:lnT w="12700" cap="flat" cmpd="sng" algn="ctr">
                      <a:solidFill>
                        <a:schemeClr val="accent5"/>
                      </a:solidFill>
                      <a:prstDash val="sysDot"/>
                      <a:round/>
                      <a:headEnd type="none" w="med" len="med"/>
                      <a:tailEnd type="none" w="med" len="med"/>
                    </a:lnT>
                    <a:lnB w="28575"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0022"/>
                  </a:ext>
                </a:extLst>
              </a:tr>
              <a:tr h="171951">
                <a:tc>
                  <a:txBody>
                    <a:bodyPr/>
                    <a:lstStyle/>
                    <a:p>
                      <a:r>
                        <a:rPr lang="en-US" sz="900" dirty="0"/>
                        <a:t>Rail</a:t>
                      </a:r>
                      <a:r>
                        <a:rPr lang="en-US" sz="900" baseline="0" dirty="0"/>
                        <a:t> / Bridges</a:t>
                      </a:r>
                      <a:endParaRPr lang="en-US" sz="900" dirty="0"/>
                    </a:p>
                  </a:txBody>
                  <a:tcPr marT="0" marB="0">
                    <a:lnT w="28575"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23"/>
                  </a:ext>
                </a:extLst>
              </a:tr>
              <a:tr h="171951">
                <a:tc>
                  <a:txBody>
                    <a:bodyPr/>
                    <a:lstStyle/>
                    <a:p>
                      <a:r>
                        <a:rPr lang="en-US" sz="900" dirty="0"/>
                        <a:t>Rail / Facility reliability</a:t>
                      </a:r>
                    </a:p>
                  </a:txBody>
                  <a:tcPr marT="0" marB="0">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24"/>
                  </a:ext>
                </a:extLst>
              </a:tr>
              <a:tr h="171951">
                <a:tc>
                  <a:txBody>
                    <a:bodyPr/>
                    <a:lstStyle/>
                    <a:p>
                      <a:r>
                        <a:rPr lang="en-US" sz="900" dirty="0"/>
                        <a:t>Rail / Grade crossings</a:t>
                      </a:r>
                    </a:p>
                  </a:txBody>
                  <a:tcPr marT="0" marB="0">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25"/>
                  </a:ext>
                </a:extLst>
              </a:tr>
              <a:tr h="171951">
                <a:tc>
                  <a:txBody>
                    <a:bodyPr/>
                    <a:lstStyle/>
                    <a:p>
                      <a:r>
                        <a:rPr lang="en-US" sz="900" dirty="0"/>
                        <a:t>Rail / Vehicle reliability</a:t>
                      </a:r>
                    </a:p>
                  </a:txBody>
                  <a:tcPr marT="0" marB="0">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26"/>
                  </a:ext>
                </a:extLst>
              </a:tr>
              <a:tr h="171951">
                <a:tc>
                  <a:txBody>
                    <a:bodyPr/>
                    <a:lstStyle/>
                    <a:p>
                      <a:r>
                        <a:rPr lang="en-US" sz="900" dirty="0"/>
                        <a:t>Rail / Track and right-of</a:t>
                      </a:r>
                      <a:r>
                        <a:rPr lang="en-US" sz="900" baseline="0" dirty="0"/>
                        <a:t>-way reliability</a:t>
                      </a:r>
                      <a:endParaRPr lang="en-US" sz="900" dirty="0"/>
                    </a:p>
                  </a:txBody>
                  <a:tcPr marT="0" marB="0">
                    <a:lnT w="12700" cap="flat" cmpd="sng" algn="ctr">
                      <a:solidFill>
                        <a:schemeClr val="accent5"/>
                      </a:solidFill>
                      <a:prstDash val="sysDot"/>
                      <a:round/>
                      <a:headEnd type="none" w="med" len="med"/>
                      <a:tailEnd type="none" w="med" len="med"/>
                    </a:lnT>
                    <a:lnB w="28575"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0027"/>
                  </a:ext>
                </a:extLst>
              </a:tr>
              <a:tr h="171951">
                <a:tc>
                  <a:txBody>
                    <a:bodyPr/>
                    <a:lstStyle/>
                    <a:p>
                      <a:r>
                        <a:rPr lang="en-US" sz="900" dirty="0"/>
                        <a:t>RMV</a:t>
                      </a:r>
                      <a:r>
                        <a:rPr lang="en-US" sz="900" baseline="0" dirty="0"/>
                        <a:t> </a:t>
                      </a:r>
                      <a:r>
                        <a:rPr lang="en-US" sz="900" dirty="0"/>
                        <a:t>/ Operations Management</a:t>
                      </a:r>
                    </a:p>
                  </a:txBody>
                  <a:tcPr marT="0" marB="0">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0028"/>
                  </a:ext>
                </a:extLst>
              </a:tr>
              <a:tr h="171951">
                <a:tc>
                  <a:txBody>
                    <a:bodyPr/>
                    <a:lstStyle/>
                    <a:p>
                      <a:r>
                        <a:rPr lang="en-US" sz="900" dirty="0"/>
                        <a:t>Transit / Mobility</a:t>
                      </a:r>
                      <a:r>
                        <a:rPr lang="en-US" sz="900" baseline="0" dirty="0"/>
                        <a:t> assistance program</a:t>
                      </a:r>
                      <a:endParaRPr lang="en-US" sz="900" dirty="0"/>
                    </a:p>
                  </a:txBody>
                  <a:tcPr marT="0" marB="0">
                    <a:lnT w="28575"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29"/>
                  </a:ext>
                </a:extLst>
              </a:tr>
              <a:tr h="171951">
                <a:tc>
                  <a:txBody>
                    <a:bodyPr/>
                    <a:lstStyle/>
                    <a:p>
                      <a:r>
                        <a:rPr lang="en-US" sz="900" dirty="0"/>
                        <a:t>Transit</a:t>
                      </a:r>
                      <a:r>
                        <a:rPr lang="en-US" sz="900" baseline="0" dirty="0"/>
                        <a:t> / RTA facility and vehicle maintenance</a:t>
                      </a:r>
                      <a:endParaRPr lang="en-US" sz="900" dirty="0"/>
                    </a:p>
                  </a:txBody>
                  <a:tcPr marT="0" marB="0">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30"/>
                  </a:ext>
                </a:extLst>
              </a:tr>
              <a:tr h="171951">
                <a:tc>
                  <a:txBody>
                    <a:bodyPr/>
                    <a:lstStyle/>
                    <a:p>
                      <a:r>
                        <a:rPr lang="en-US" sz="900" dirty="0"/>
                        <a:t>Transit / Technical</a:t>
                      </a:r>
                      <a:r>
                        <a:rPr lang="en-US" sz="900" baseline="0" dirty="0"/>
                        <a:t> assistance</a:t>
                      </a:r>
                      <a:endParaRPr lang="en-US" sz="900" dirty="0"/>
                    </a:p>
                  </a:txBody>
                  <a:tcPr marT="0" marB="0">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31"/>
                  </a:ext>
                </a:extLst>
              </a:tr>
              <a:tr h="171951">
                <a:tc>
                  <a:txBody>
                    <a:bodyPr/>
                    <a:lstStyle/>
                    <a:p>
                      <a:r>
                        <a:rPr lang="en-US" sz="900" dirty="0"/>
                        <a:t>Transit / RTA vehicle replacement</a:t>
                      </a:r>
                    </a:p>
                  </a:txBody>
                  <a:tcPr marT="0" marB="0">
                    <a:lnT w="12700" cap="flat" cmpd="sng" algn="ctr">
                      <a:solidFill>
                        <a:schemeClr val="accent5"/>
                      </a:solidFill>
                      <a:prstDash val="sysDot"/>
                      <a:round/>
                      <a:headEnd type="none" w="med" len="med"/>
                      <a:tailEnd type="none" w="med" len="med"/>
                    </a:lnT>
                    <a:noFill/>
                  </a:tcPr>
                </a:tc>
                <a:extLst>
                  <a:ext uri="{0D108BD9-81ED-4DB2-BD59-A6C34878D82A}">
                    <a16:rowId xmlns:a16="http://schemas.microsoft.com/office/drawing/2014/main" val="10032"/>
                  </a:ext>
                </a:extLst>
              </a:tr>
            </a:tbl>
          </a:graphicData>
        </a:graphic>
      </p:graphicFrame>
      <p:sp>
        <p:nvSpPr>
          <p:cNvPr id="8" name="TextBox 7"/>
          <p:cNvSpPr txBox="1"/>
          <p:nvPr/>
        </p:nvSpPr>
        <p:spPr>
          <a:xfrm>
            <a:off x="6359234" y="788207"/>
            <a:ext cx="2656496" cy="261610"/>
          </a:xfrm>
          <a:prstGeom prst="rect">
            <a:avLst/>
          </a:prstGeom>
          <a:solidFill>
            <a:schemeClr val="accent5"/>
          </a:solidFill>
        </p:spPr>
        <p:txBody>
          <a:bodyPr wrap="none" rtlCol="0">
            <a:spAutoFit/>
          </a:bodyPr>
          <a:lstStyle/>
          <a:p>
            <a:r>
              <a:rPr lang="en-US" sz="1100" b="1" dirty="0">
                <a:solidFill>
                  <a:srgbClr val="FFFFFF"/>
                </a:solidFill>
              </a:rPr>
              <a:t>Five-year program budget in millions</a:t>
            </a:r>
          </a:p>
        </p:txBody>
      </p:sp>
      <p:graphicFrame>
        <p:nvGraphicFramePr>
          <p:cNvPr id="3" name="Table 2"/>
          <p:cNvGraphicFramePr>
            <a:graphicFrameLocks noGrp="1"/>
          </p:cNvGraphicFramePr>
          <p:nvPr>
            <p:extLst>
              <p:ext uri="{D42A27DB-BD31-4B8C-83A1-F6EECF244321}">
                <p14:modId xmlns:p14="http://schemas.microsoft.com/office/powerpoint/2010/main" val="881278678"/>
              </p:ext>
            </p:extLst>
          </p:nvPr>
        </p:nvGraphicFramePr>
        <p:xfrm>
          <a:off x="101876" y="6323000"/>
          <a:ext cx="7223416" cy="535000"/>
        </p:xfrm>
        <a:graphic>
          <a:graphicData uri="http://schemas.openxmlformats.org/drawingml/2006/table">
            <a:tbl>
              <a:tblPr firstRow="1" bandRow="1">
                <a:tableStyleId>{5C22544A-7EE6-4342-B048-85BDC9FD1C3A}</a:tableStyleId>
              </a:tblPr>
              <a:tblGrid>
                <a:gridCol w="902927">
                  <a:extLst>
                    <a:ext uri="{9D8B030D-6E8A-4147-A177-3AD203B41FA5}">
                      <a16:colId xmlns:a16="http://schemas.microsoft.com/office/drawing/2014/main" val="20000"/>
                    </a:ext>
                  </a:extLst>
                </a:gridCol>
                <a:gridCol w="902927">
                  <a:extLst>
                    <a:ext uri="{9D8B030D-6E8A-4147-A177-3AD203B41FA5}">
                      <a16:colId xmlns:a16="http://schemas.microsoft.com/office/drawing/2014/main" val="20001"/>
                    </a:ext>
                  </a:extLst>
                </a:gridCol>
                <a:gridCol w="902927">
                  <a:extLst>
                    <a:ext uri="{9D8B030D-6E8A-4147-A177-3AD203B41FA5}">
                      <a16:colId xmlns:a16="http://schemas.microsoft.com/office/drawing/2014/main" val="20002"/>
                    </a:ext>
                  </a:extLst>
                </a:gridCol>
                <a:gridCol w="902927">
                  <a:extLst>
                    <a:ext uri="{9D8B030D-6E8A-4147-A177-3AD203B41FA5}">
                      <a16:colId xmlns:a16="http://schemas.microsoft.com/office/drawing/2014/main" val="20003"/>
                    </a:ext>
                  </a:extLst>
                </a:gridCol>
                <a:gridCol w="902927">
                  <a:extLst>
                    <a:ext uri="{9D8B030D-6E8A-4147-A177-3AD203B41FA5}">
                      <a16:colId xmlns:a16="http://schemas.microsoft.com/office/drawing/2014/main" val="20004"/>
                    </a:ext>
                  </a:extLst>
                </a:gridCol>
                <a:gridCol w="902927">
                  <a:extLst>
                    <a:ext uri="{9D8B030D-6E8A-4147-A177-3AD203B41FA5}">
                      <a16:colId xmlns:a16="http://schemas.microsoft.com/office/drawing/2014/main" val="20005"/>
                    </a:ext>
                  </a:extLst>
                </a:gridCol>
                <a:gridCol w="902927">
                  <a:extLst>
                    <a:ext uri="{9D8B030D-6E8A-4147-A177-3AD203B41FA5}">
                      <a16:colId xmlns:a16="http://schemas.microsoft.com/office/drawing/2014/main" val="20006"/>
                    </a:ext>
                  </a:extLst>
                </a:gridCol>
                <a:gridCol w="902927">
                  <a:extLst>
                    <a:ext uri="{9D8B030D-6E8A-4147-A177-3AD203B41FA5}">
                      <a16:colId xmlns:a16="http://schemas.microsoft.com/office/drawing/2014/main" val="20007"/>
                    </a:ext>
                  </a:extLst>
                </a:gridCol>
              </a:tblGrid>
              <a:tr h="267500">
                <a:tc>
                  <a:txBody>
                    <a:bodyPr/>
                    <a:lstStyle/>
                    <a:p>
                      <a:r>
                        <a:rPr lang="en-US" sz="900" b="1" dirty="0"/>
                        <a:t>Aeronautics</a:t>
                      </a:r>
                    </a:p>
                  </a:txBody>
                  <a:tcPr>
                    <a:lnR w="9525" cap="flat" cmpd="sng" algn="ctr">
                      <a:solidFill>
                        <a:schemeClr val="accent5"/>
                      </a:solidFill>
                      <a:prstDash val="sysDot"/>
                      <a:round/>
                      <a:headEnd type="none" w="med" len="med"/>
                      <a:tailEnd type="none" w="med" len="med"/>
                    </a:lnR>
                    <a:solidFill>
                      <a:schemeClr val="accent5"/>
                    </a:solidFill>
                  </a:tcPr>
                </a:tc>
                <a:tc>
                  <a:txBody>
                    <a:bodyPr/>
                    <a:lstStyle/>
                    <a:p>
                      <a:r>
                        <a:rPr lang="en-US" sz="900" b="1" dirty="0"/>
                        <a:t>Highway</a:t>
                      </a:r>
                    </a:p>
                  </a:txBody>
                  <a:tcPr>
                    <a:lnL w="9525" cap="flat" cmpd="sng" algn="ctr">
                      <a:solidFill>
                        <a:schemeClr val="accent5"/>
                      </a:solidFill>
                      <a:prstDash val="sysDot"/>
                      <a:round/>
                      <a:headEnd type="none" w="med" len="med"/>
                      <a:tailEnd type="none" w="med" len="med"/>
                    </a:lnL>
                    <a:lnR w="9525" cap="flat" cmpd="sng" algn="ctr">
                      <a:solidFill>
                        <a:schemeClr val="accent5"/>
                      </a:solidFill>
                      <a:prstDash val="sysDot"/>
                      <a:round/>
                      <a:headEnd type="none" w="med" len="med"/>
                      <a:tailEnd type="none" w="med" len="med"/>
                    </a:lnR>
                    <a:solidFill>
                      <a:schemeClr val="accent5"/>
                    </a:solidFill>
                  </a:tcPr>
                </a:tc>
                <a:tc>
                  <a:txBody>
                    <a:bodyPr/>
                    <a:lstStyle/>
                    <a:p>
                      <a:r>
                        <a:rPr lang="en-US" sz="900" b="1" dirty="0"/>
                        <a:t>IT</a:t>
                      </a:r>
                    </a:p>
                  </a:txBody>
                  <a:tcPr>
                    <a:lnL w="9525" cap="flat" cmpd="sng" algn="ctr">
                      <a:solidFill>
                        <a:schemeClr val="accent5"/>
                      </a:solidFill>
                      <a:prstDash val="sysDot"/>
                      <a:round/>
                      <a:headEnd type="none" w="med" len="med"/>
                      <a:tailEnd type="none" w="med" len="med"/>
                    </a:lnL>
                    <a:lnR w="9525" cap="flat" cmpd="sng" algn="ctr">
                      <a:solidFill>
                        <a:schemeClr val="accent5"/>
                      </a:solidFill>
                      <a:prstDash val="sysDot"/>
                      <a:round/>
                      <a:headEnd type="none" w="med" len="med"/>
                      <a:tailEnd type="none" w="med" len="med"/>
                    </a:lnR>
                    <a:solidFill>
                      <a:schemeClr val="accent5"/>
                    </a:solidFill>
                  </a:tcPr>
                </a:tc>
                <a:tc>
                  <a:txBody>
                    <a:bodyPr/>
                    <a:lstStyle/>
                    <a:p>
                      <a:r>
                        <a:rPr lang="en-US" sz="900" b="1" dirty="0"/>
                        <a:t>MBTA</a:t>
                      </a:r>
                    </a:p>
                  </a:txBody>
                  <a:tcPr>
                    <a:lnL w="9525" cap="flat" cmpd="sng" algn="ctr">
                      <a:solidFill>
                        <a:schemeClr val="accent5"/>
                      </a:solidFill>
                      <a:prstDash val="sysDot"/>
                      <a:round/>
                      <a:headEnd type="none" w="med" len="med"/>
                      <a:tailEnd type="none" w="med" len="med"/>
                    </a:lnL>
                    <a:lnR w="9525" cap="flat" cmpd="sng" algn="ctr">
                      <a:solidFill>
                        <a:schemeClr val="accent5"/>
                      </a:solidFill>
                      <a:prstDash val="sysDot"/>
                      <a:round/>
                      <a:headEnd type="none" w="med" len="med"/>
                      <a:tailEnd type="none" w="med" len="med"/>
                    </a:lnR>
                    <a:solidFill>
                      <a:schemeClr val="accent5"/>
                    </a:solidFill>
                  </a:tcPr>
                </a:tc>
                <a:tc>
                  <a:txBody>
                    <a:bodyPr/>
                    <a:lstStyle/>
                    <a:p>
                      <a:r>
                        <a:rPr lang="en-US" sz="900" b="1" dirty="0"/>
                        <a:t>Rail</a:t>
                      </a:r>
                    </a:p>
                  </a:txBody>
                  <a:tcPr>
                    <a:lnL w="9525" cap="flat" cmpd="sng" algn="ctr">
                      <a:solidFill>
                        <a:schemeClr val="accent5"/>
                      </a:solidFill>
                      <a:prstDash val="sysDot"/>
                      <a:round/>
                      <a:headEnd type="none" w="med" len="med"/>
                      <a:tailEnd type="none" w="med" len="med"/>
                    </a:lnL>
                    <a:lnR w="9525" cap="flat" cmpd="sng" algn="ctr">
                      <a:solidFill>
                        <a:schemeClr val="accent5"/>
                      </a:solidFill>
                      <a:prstDash val="sysDot"/>
                      <a:round/>
                      <a:headEnd type="none" w="med" len="med"/>
                      <a:tailEnd type="none" w="med" len="med"/>
                    </a:lnR>
                    <a:solidFill>
                      <a:schemeClr val="accent5"/>
                    </a:solidFill>
                  </a:tcPr>
                </a:tc>
                <a:tc>
                  <a:txBody>
                    <a:bodyPr/>
                    <a:lstStyle/>
                    <a:p>
                      <a:r>
                        <a:rPr lang="en-US" sz="900" b="1" dirty="0"/>
                        <a:t>RMV</a:t>
                      </a:r>
                    </a:p>
                  </a:txBody>
                  <a:tcPr>
                    <a:lnL w="9525" cap="flat" cmpd="sng" algn="ctr">
                      <a:solidFill>
                        <a:schemeClr val="accent5"/>
                      </a:solidFill>
                      <a:prstDash val="sysDot"/>
                      <a:round/>
                      <a:headEnd type="none" w="med" len="med"/>
                      <a:tailEnd type="none" w="med" len="med"/>
                    </a:lnL>
                    <a:lnR w="9525" cap="flat" cmpd="sng" algn="ctr">
                      <a:solidFill>
                        <a:schemeClr val="accent5"/>
                      </a:solidFill>
                      <a:prstDash val="sysDot"/>
                      <a:round/>
                      <a:headEnd type="none" w="med" len="med"/>
                      <a:tailEnd type="none" w="med" len="med"/>
                    </a:lnR>
                    <a:solidFill>
                      <a:schemeClr val="accent5"/>
                    </a:solidFill>
                  </a:tcPr>
                </a:tc>
                <a:tc>
                  <a:txBody>
                    <a:bodyPr/>
                    <a:lstStyle/>
                    <a:p>
                      <a:r>
                        <a:rPr lang="en-US" sz="900" b="1" dirty="0"/>
                        <a:t>Transit</a:t>
                      </a:r>
                    </a:p>
                  </a:txBody>
                  <a:tcPr>
                    <a:lnL w="9525" cap="flat" cmpd="sng" algn="ctr">
                      <a:solidFill>
                        <a:schemeClr val="accent5"/>
                      </a:solidFill>
                      <a:prstDash val="sysDot"/>
                      <a:round/>
                      <a:headEnd type="none" w="med" len="med"/>
                      <a:tailEnd type="none" w="med" len="med"/>
                    </a:lnL>
                    <a:lnR w="9525" cap="flat" cmpd="sng" algn="ctr">
                      <a:solidFill>
                        <a:schemeClr val="accent5"/>
                      </a:solidFill>
                      <a:prstDash val="sysDot"/>
                      <a:round/>
                      <a:headEnd type="none" w="med" len="med"/>
                      <a:tailEnd type="none" w="med" len="med"/>
                    </a:lnR>
                    <a:solidFill>
                      <a:schemeClr val="accent5"/>
                    </a:solidFill>
                  </a:tcPr>
                </a:tc>
                <a:tc>
                  <a:txBody>
                    <a:bodyPr/>
                    <a:lstStyle/>
                    <a:p>
                      <a:r>
                        <a:rPr lang="en-US" sz="900" b="1" dirty="0"/>
                        <a:t>Total </a:t>
                      </a:r>
                      <a:r>
                        <a:rPr lang="en-US" sz="600" b="0" i="1" dirty="0"/>
                        <a:t>SFY19-23</a:t>
                      </a:r>
                    </a:p>
                  </a:txBody>
                  <a:tcPr>
                    <a:lnL w="9525" cap="flat" cmpd="sng" algn="ctr">
                      <a:solidFill>
                        <a:schemeClr val="accent5"/>
                      </a:solidFill>
                      <a:prstDash val="sysDot"/>
                      <a:round/>
                      <a:headEnd type="none" w="med" len="med"/>
                      <a:tailEnd type="none" w="med" len="med"/>
                    </a:lnL>
                    <a:solidFill>
                      <a:schemeClr val="accent5"/>
                    </a:solidFill>
                  </a:tcPr>
                </a:tc>
                <a:extLst>
                  <a:ext uri="{0D108BD9-81ED-4DB2-BD59-A6C34878D82A}">
                    <a16:rowId xmlns:a16="http://schemas.microsoft.com/office/drawing/2014/main" val="10000"/>
                  </a:ext>
                </a:extLst>
              </a:tr>
              <a:tr h="267500">
                <a:tc>
                  <a:txBody>
                    <a:bodyPr/>
                    <a:lstStyle/>
                    <a:p>
                      <a:r>
                        <a:rPr lang="en-US" sz="1050" b="1" dirty="0"/>
                        <a:t>$269.3</a:t>
                      </a:r>
                      <a:r>
                        <a:rPr lang="en-US" sz="600" b="0" i="1" dirty="0"/>
                        <a:t>(millions)</a:t>
                      </a:r>
                      <a:endParaRPr lang="en-US" sz="1050" b="0" i="1" dirty="0"/>
                    </a:p>
                  </a:txBody>
                  <a:tcPr>
                    <a:lnR w="9525" cap="flat" cmpd="sng" algn="ctr">
                      <a:solidFill>
                        <a:schemeClr val="accent5"/>
                      </a:solidFill>
                      <a:prstDash val="sysDot"/>
                      <a:round/>
                      <a:headEnd type="none" w="med" len="med"/>
                      <a:tailEnd type="none" w="med" len="med"/>
                    </a:lnR>
                    <a:solidFill>
                      <a:schemeClr val="bg1"/>
                    </a:solidFill>
                  </a:tcPr>
                </a:tc>
                <a:tc>
                  <a:txBody>
                    <a:bodyPr/>
                    <a:lstStyle/>
                    <a:p>
                      <a:r>
                        <a:rPr lang="en-US" sz="1050" b="1" dirty="0"/>
                        <a:t>$4,411.6</a:t>
                      </a:r>
                    </a:p>
                  </a:txBody>
                  <a:tcPr>
                    <a:lnL w="9525" cap="flat" cmpd="sng" algn="ctr">
                      <a:solidFill>
                        <a:schemeClr val="accent5"/>
                      </a:solidFill>
                      <a:prstDash val="sysDot"/>
                      <a:round/>
                      <a:headEnd type="none" w="med" len="med"/>
                      <a:tailEnd type="none" w="med" len="med"/>
                    </a:lnL>
                    <a:lnR w="9525" cap="flat" cmpd="sng" algn="ctr">
                      <a:solidFill>
                        <a:schemeClr val="accent5"/>
                      </a:solidFill>
                      <a:prstDash val="sysDot"/>
                      <a:round/>
                      <a:headEnd type="none" w="med" len="med"/>
                      <a:tailEnd type="none" w="med" len="med"/>
                    </a:lnR>
                    <a:solidFill>
                      <a:schemeClr val="bg1"/>
                    </a:solidFill>
                  </a:tcPr>
                </a:tc>
                <a:tc>
                  <a:txBody>
                    <a:bodyPr/>
                    <a:lstStyle/>
                    <a:p>
                      <a:r>
                        <a:rPr lang="en-US" sz="1050" b="1" dirty="0"/>
                        <a:t>$59.5</a:t>
                      </a:r>
                    </a:p>
                  </a:txBody>
                  <a:tcPr>
                    <a:lnL w="9525" cap="flat" cmpd="sng" algn="ctr">
                      <a:solidFill>
                        <a:schemeClr val="accent5"/>
                      </a:solidFill>
                      <a:prstDash val="sysDot"/>
                      <a:round/>
                      <a:headEnd type="none" w="med" len="med"/>
                      <a:tailEnd type="none" w="med" len="med"/>
                    </a:lnL>
                    <a:lnR w="9525" cap="flat" cmpd="sng" algn="ctr">
                      <a:solidFill>
                        <a:schemeClr val="accent5"/>
                      </a:solidFill>
                      <a:prstDash val="sysDot"/>
                      <a:round/>
                      <a:headEnd type="none" w="med" len="med"/>
                      <a:tailEnd type="none" w="med" len="med"/>
                    </a:lnR>
                    <a:solidFill>
                      <a:schemeClr val="bg1"/>
                    </a:solidFill>
                  </a:tcPr>
                </a:tc>
                <a:tc>
                  <a:txBody>
                    <a:bodyPr/>
                    <a:lstStyle/>
                    <a:p>
                      <a:r>
                        <a:rPr lang="en-US" sz="1050" b="1" dirty="0"/>
                        <a:t>$3,775.4</a:t>
                      </a:r>
                    </a:p>
                  </a:txBody>
                  <a:tcPr>
                    <a:lnL w="9525" cap="flat" cmpd="sng" algn="ctr">
                      <a:solidFill>
                        <a:schemeClr val="accent5"/>
                      </a:solidFill>
                      <a:prstDash val="sysDot"/>
                      <a:round/>
                      <a:headEnd type="none" w="med" len="med"/>
                      <a:tailEnd type="none" w="med" len="med"/>
                    </a:lnL>
                    <a:lnR w="9525" cap="flat" cmpd="sng" algn="ctr">
                      <a:solidFill>
                        <a:schemeClr val="accent5"/>
                      </a:solidFill>
                      <a:prstDash val="sysDot"/>
                      <a:round/>
                      <a:headEnd type="none" w="med" len="med"/>
                      <a:tailEnd type="none" w="med" len="med"/>
                    </a:lnR>
                    <a:solidFill>
                      <a:schemeClr val="bg1"/>
                    </a:solidFill>
                  </a:tcPr>
                </a:tc>
                <a:tc>
                  <a:txBody>
                    <a:bodyPr/>
                    <a:lstStyle/>
                    <a:p>
                      <a:r>
                        <a:rPr lang="en-US" sz="1050" b="1" dirty="0"/>
                        <a:t>$252.4</a:t>
                      </a:r>
                    </a:p>
                  </a:txBody>
                  <a:tcPr>
                    <a:lnL w="9525" cap="flat" cmpd="sng" algn="ctr">
                      <a:solidFill>
                        <a:schemeClr val="accent5"/>
                      </a:solidFill>
                      <a:prstDash val="sysDot"/>
                      <a:round/>
                      <a:headEnd type="none" w="med" len="med"/>
                      <a:tailEnd type="none" w="med" len="med"/>
                    </a:lnL>
                    <a:lnR w="9525" cap="flat" cmpd="sng" algn="ctr">
                      <a:solidFill>
                        <a:schemeClr val="accent5"/>
                      </a:solidFill>
                      <a:prstDash val="sysDot"/>
                      <a:round/>
                      <a:headEnd type="none" w="med" len="med"/>
                      <a:tailEnd type="none" w="med" len="med"/>
                    </a:lnR>
                    <a:solidFill>
                      <a:schemeClr val="bg1"/>
                    </a:solidFill>
                  </a:tcPr>
                </a:tc>
                <a:tc>
                  <a:txBody>
                    <a:bodyPr/>
                    <a:lstStyle/>
                    <a:p>
                      <a:r>
                        <a:rPr lang="en-US" sz="1050" b="1" dirty="0"/>
                        <a:t>$1.1</a:t>
                      </a:r>
                    </a:p>
                  </a:txBody>
                  <a:tcPr>
                    <a:lnL w="9525" cap="flat" cmpd="sng" algn="ctr">
                      <a:solidFill>
                        <a:schemeClr val="accent5"/>
                      </a:solidFill>
                      <a:prstDash val="sysDot"/>
                      <a:round/>
                      <a:headEnd type="none" w="med" len="med"/>
                      <a:tailEnd type="none" w="med" len="med"/>
                    </a:lnL>
                    <a:lnR w="9525" cap="flat" cmpd="sng" algn="ctr">
                      <a:solidFill>
                        <a:schemeClr val="accent5"/>
                      </a:solidFill>
                      <a:prstDash val="sysDot"/>
                      <a:round/>
                      <a:headEnd type="none" w="med" len="med"/>
                      <a:tailEnd type="none" w="med" len="med"/>
                    </a:lnR>
                    <a:solidFill>
                      <a:schemeClr val="bg1"/>
                    </a:solidFill>
                  </a:tcPr>
                </a:tc>
                <a:tc>
                  <a:txBody>
                    <a:bodyPr/>
                    <a:lstStyle/>
                    <a:p>
                      <a:r>
                        <a:rPr lang="en-US" sz="1050" b="1" dirty="0"/>
                        <a:t>$169.9</a:t>
                      </a:r>
                    </a:p>
                  </a:txBody>
                  <a:tcPr>
                    <a:lnL w="9525" cap="flat" cmpd="sng" algn="ctr">
                      <a:solidFill>
                        <a:schemeClr val="accent5"/>
                      </a:solidFill>
                      <a:prstDash val="sysDot"/>
                      <a:round/>
                      <a:headEnd type="none" w="med" len="med"/>
                      <a:tailEnd type="none" w="med" len="med"/>
                    </a:lnL>
                    <a:lnR w="9525" cap="flat" cmpd="sng" algn="ctr">
                      <a:solidFill>
                        <a:schemeClr val="accent5"/>
                      </a:solidFill>
                      <a:prstDash val="solid"/>
                      <a:round/>
                      <a:headEnd type="none" w="med" len="med"/>
                      <a:tailEnd type="none" w="med" len="med"/>
                    </a:lnR>
                    <a:solidFill>
                      <a:schemeClr val="bg1"/>
                    </a:solidFill>
                  </a:tcPr>
                </a:tc>
                <a:tc>
                  <a:txBody>
                    <a:bodyPr/>
                    <a:lstStyle/>
                    <a:p>
                      <a:r>
                        <a:rPr lang="en-US" sz="1050" b="1" dirty="0">
                          <a:solidFill>
                            <a:schemeClr val="bg1"/>
                          </a:solidFill>
                        </a:rPr>
                        <a:t>$8,943.7</a:t>
                      </a:r>
                    </a:p>
                  </a:txBody>
                  <a:tcPr>
                    <a:lnL w="9525" cap="flat" cmpd="sng" algn="ctr">
                      <a:solidFill>
                        <a:schemeClr val="accent5"/>
                      </a:solidFill>
                      <a:prstDash val="solid"/>
                      <a:round/>
                      <a:headEnd type="none" w="med" len="med"/>
                      <a:tailEnd type="none" w="med" len="med"/>
                    </a:lnL>
                    <a:solidFill>
                      <a:schemeClr val="accent5"/>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16559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2953492396"/>
              </p:ext>
            </p:extLst>
          </p:nvPr>
        </p:nvGraphicFramePr>
        <p:xfrm>
          <a:off x="125727" y="657963"/>
          <a:ext cx="8890003" cy="599335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01876" y="76354"/>
            <a:ext cx="8974391" cy="572257"/>
          </a:xfrm>
          <a:solidFill>
            <a:schemeClr val="accent3"/>
          </a:solidFill>
        </p:spPr>
        <p:txBody>
          <a:bodyPr/>
          <a:lstStyle/>
          <a:p>
            <a:r>
              <a:rPr lang="en-US" dirty="0">
                <a:solidFill>
                  <a:schemeClr val="bg1"/>
                </a:solidFill>
              </a:rPr>
              <a:t>Modernization investments by program</a:t>
            </a:r>
          </a:p>
        </p:txBody>
      </p:sp>
      <p:sp>
        <p:nvSpPr>
          <p:cNvPr id="8" name="TextBox 7"/>
          <p:cNvSpPr txBox="1"/>
          <p:nvPr/>
        </p:nvSpPr>
        <p:spPr>
          <a:xfrm>
            <a:off x="6359234" y="788207"/>
            <a:ext cx="2656496" cy="261610"/>
          </a:xfrm>
          <a:prstGeom prst="rect">
            <a:avLst/>
          </a:prstGeom>
          <a:solidFill>
            <a:schemeClr val="accent3"/>
          </a:solidFill>
        </p:spPr>
        <p:txBody>
          <a:bodyPr wrap="none" rtlCol="0">
            <a:spAutoFit/>
          </a:bodyPr>
          <a:lstStyle/>
          <a:p>
            <a:r>
              <a:rPr lang="en-US" sz="1100" b="1" dirty="0">
                <a:solidFill>
                  <a:srgbClr val="FFFFFF"/>
                </a:solidFill>
              </a:rPr>
              <a:t>Five-year program budget in millions</a:t>
            </a:r>
          </a:p>
        </p:txBody>
      </p:sp>
      <p:graphicFrame>
        <p:nvGraphicFramePr>
          <p:cNvPr id="9" name="Table 8"/>
          <p:cNvGraphicFramePr>
            <a:graphicFrameLocks noGrp="1" noChangeAspect="1"/>
          </p:cNvGraphicFramePr>
          <p:nvPr>
            <p:extLst>
              <p:ext uri="{D42A27DB-BD31-4B8C-83A1-F6EECF244321}">
                <p14:modId xmlns:p14="http://schemas.microsoft.com/office/powerpoint/2010/main" val="53157419"/>
              </p:ext>
            </p:extLst>
          </p:nvPr>
        </p:nvGraphicFramePr>
        <p:xfrm>
          <a:off x="185419" y="795851"/>
          <a:ext cx="3193885" cy="4448808"/>
        </p:xfrm>
        <a:graphic>
          <a:graphicData uri="http://schemas.openxmlformats.org/drawingml/2006/table">
            <a:tbl>
              <a:tblPr>
                <a:tableStyleId>{5C22544A-7EE6-4342-B048-85BDC9FD1C3A}</a:tableStyleId>
              </a:tblPr>
              <a:tblGrid>
                <a:gridCol w="3193885">
                  <a:extLst>
                    <a:ext uri="{9D8B030D-6E8A-4147-A177-3AD203B41FA5}">
                      <a16:colId xmlns:a16="http://schemas.microsoft.com/office/drawing/2014/main" val="20000"/>
                    </a:ext>
                  </a:extLst>
                </a:gridCol>
              </a:tblGrid>
              <a:tr h="171108">
                <a:tc>
                  <a:txBody>
                    <a:bodyPr/>
                    <a:lstStyle/>
                    <a:p>
                      <a:r>
                        <a:rPr lang="en-US" sz="900" dirty="0"/>
                        <a:t>Aeronautics / Airport administration buildings</a:t>
                      </a:r>
                    </a:p>
                  </a:txBody>
                  <a:tcPr marT="0" marB="0">
                    <a:lnB w="28575"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0"/>
                  </a:ext>
                </a:extLst>
              </a:tr>
              <a:tr h="171108">
                <a:tc>
                  <a:txBody>
                    <a:bodyPr/>
                    <a:lstStyle/>
                    <a:p>
                      <a:r>
                        <a:rPr lang="en-US" sz="900" dirty="0"/>
                        <a:t>Highway / ADA retrofits</a:t>
                      </a:r>
                    </a:p>
                  </a:txBody>
                  <a:tcPr marT="0" marB="0">
                    <a:lnT w="28575" cap="flat" cmpd="sng" algn="ctr">
                      <a:solidFill>
                        <a:schemeClr val="accent3"/>
                      </a:solidFill>
                      <a:prstDash val="solid"/>
                      <a:round/>
                      <a:headEnd type="none" w="med" len="med"/>
                      <a:tailEnd type="none" w="med" len="med"/>
                    </a:lnT>
                    <a:lnB w="12700" cap="flat" cmpd="sng" algn="ctr">
                      <a:solidFill>
                        <a:schemeClr val="accent3"/>
                      </a:solidFill>
                      <a:prstDash val="sysDot"/>
                      <a:round/>
                      <a:headEnd type="none" w="med" len="med"/>
                      <a:tailEnd type="none" w="med" len="med"/>
                    </a:lnB>
                    <a:noFill/>
                  </a:tcPr>
                </a:tc>
                <a:extLst>
                  <a:ext uri="{0D108BD9-81ED-4DB2-BD59-A6C34878D82A}">
                    <a16:rowId xmlns:a16="http://schemas.microsoft.com/office/drawing/2014/main" val="10001"/>
                  </a:ext>
                </a:extLst>
              </a:tr>
              <a:tr h="171108">
                <a:tc>
                  <a:txBody>
                    <a:bodyPr/>
                    <a:lstStyle/>
                    <a:p>
                      <a:r>
                        <a:rPr lang="en-US" sz="900" dirty="0"/>
                        <a:t>Highway</a:t>
                      </a:r>
                      <a:r>
                        <a:rPr lang="en-US" sz="900" baseline="0" dirty="0"/>
                        <a:t> / Complete streets</a:t>
                      </a:r>
                      <a:endParaRPr lang="en-US" sz="900" dirty="0"/>
                    </a:p>
                  </a:txBody>
                  <a:tcPr marT="0" marB="0">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noFill/>
                  </a:tcPr>
                </a:tc>
                <a:extLst>
                  <a:ext uri="{0D108BD9-81ED-4DB2-BD59-A6C34878D82A}">
                    <a16:rowId xmlns:a16="http://schemas.microsoft.com/office/drawing/2014/main" val="10002"/>
                  </a:ext>
                </a:extLst>
              </a:tr>
              <a:tr h="171108">
                <a:tc>
                  <a:txBody>
                    <a:bodyPr/>
                    <a:lstStyle/>
                    <a:p>
                      <a:r>
                        <a:rPr lang="en-US" sz="900" dirty="0"/>
                        <a:t>Highway / Intelligent</a:t>
                      </a:r>
                      <a:r>
                        <a:rPr lang="en-US" sz="900" baseline="0" dirty="0"/>
                        <a:t> transportation systems</a:t>
                      </a:r>
                      <a:endParaRPr lang="en-US" sz="900" dirty="0"/>
                    </a:p>
                  </a:txBody>
                  <a:tcPr marT="0" marB="0">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noFill/>
                  </a:tcPr>
                </a:tc>
                <a:extLst>
                  <a:ext uri="{0D108BD9-81ED-4DB2-BD59-A6C34878D82A}">
                    <a16:rowId xmlns:a16="http://schemas.microsoft.com/office/drawing/2014/main" val="10003"/>
                  </a:ext>
                </a:extLst>
              </a:tr>
              <a:tr h="171108">
                <a:tc>
                  <a:txBody>
                    <a:bodyPr/>
                    <a:lstStyle/>
                    <a:p>
                      <a:r>
                        <a:rPr lang="en-US" sz="900" dirty="0"/>
                        <a:t>Highway / Intersection</a:t>
                      </a:r>
                      <a:r>
                        <a:rPr lang="en-US" sz="900" baseline="0" dirty="0"/>
                        <a:t> improvements</a:t>
                      </a:r>
                      <a:endParaRPr lang="en-US" sz="900" dirty="0"/>
                    </a:p>
                  </a:txBody>
                  <a:tcPr marT="0" marB="0">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noFill/>
                  </a:tcPr>
                </a:tc>
                <a:extLst>
                  <a:ext uri="{0D108BD9-81ED-4DB2-BD59-A6C34878D82A}">
                    <a16:rowId xmlns:a16="http://schemas.microsoft.com/office/drawing/2014/main" val="10004"/>
                  </a:ext>
                </a:extLst>
              </a:tr>
              <a:tr h="171108">
                <a:tc>
                  <a:txBody>
                    <a:bodyPr/>
                    <a:lstStyle/>
                    <a:p>
                      <a:r>
                        <a:rPr lang="en-US" sz="900" dirty="0"/>
                        <a:t>Highway / Roadway</a:t>
                      </a:r>
                      <a:r>
                        <a:rPr lang="en-US" sz="900" baseline="0" dirty="0"/>
                        <a:t> reconstruction</a:t>
                      </a:r>
                      <a:endParaRPr lang="en-US" sz="900" dirty="0"/>
                    </a:p>
                  </a:txBody>
                  <a:tcPr marT="0" marB="0">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noFill/>
                  </a:tcPr>
                </a:tc>
                <a:extLst>
                  <a:ext uri="{0D108BD9-81ED-4DB2-BD59-A6C34878D82A}">
                    <a16:rowId xmlns:a16="http://schemas.microsoft.com/office/drawing/2014/main" val="10005"/>
                  </a:ext>
                </a:extLst>
              </a:tr>
              <a:tr h="171108">
                <a:tc>
                  <a:txBody>
                    <a:bodyPr/>
                    <a:lstStyle/>
                    <a:p>
                      <a:r>
                        <a:rPr lang="en-US" sz="900" dirty="0"/>
                        <a:t>Highway / Allston</a:t>
                      </a:r>
                      <a:r>
                        <a:rPr lang="en-US" sz="900" baseline="0" dirty="0"/>
                        <a:t> multi-modal</a:t>
                      </a:r>
                      <a:endParaRPr lang="en-US" sz="900" dirty="0"/>
                    </a:p>
                  </a:txBody>
                  <a:tcPr marT="0" marB="0">
                    <a:lnT w="12700" cap="flat" cmpd="sng" algn="ctr">
                      <a:solidFill>
                        <a:schemeClr val="accent3"/>
                      </a:solidFill>
                      <a:prstDash val="sysDot"/>
                      <a:round/>
                      <a:headEnd type="none" w="med" len="med"/>
                      <a:tailEnd type="none" w="med" len="med"/>
                    </a:lnT>
                    <a:lnB w="28575"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6"/>
                  </a:ext>
                </a:extLst>
              </a:tr>
              <a:tr h="171108">
                <a:tc>
                  <a:txBody>
                    <a:bodyPr/>
                    <a:lstStyle/>
                    <a:p>
                      <a:r>
                        <a:rPr lang="en-US" sz="900" dirty="0"/>
                        <a:t>Information</a:t>
                      </a:r>
                      <a:r>
                        <a:rPr lang="en-US" sz="900" baseline="0" dirty="0"/>
                        <a:t> Technology / Customer digital experience</a:t>
                      </a:r>
                      <a:endParaRPr lang="en-US" sz="900" dirty="0"/>
                    </a:p>
                  </a:txBody>
                  <a:tcPr marT="0" marB="0">
                    <a:lnT w="28575" cap="flat" cmpd="sng" algn="ctr">
                      <a:solidFill>
                        <a:schemeClr val="accent3"/>
                      </a:solidFill>
                      <a:prstDash val="solid"/>
                      <a:round/>
                      <a:headEnd type="none" w="med" len="med"/>
                      <a:tailEnd type="none" w="med" len="med"/>
                    </a:lnT>
                    <a:lnB w="12700" cap="flat" cmpd="sng" algn="ctr">
                      <a:solidFill>
                        <a:schemeClr val="accent3"/>
                      </a:solidFill>
                      <a:prstDash val="sysDot"/>
                      <a:round/>
                      <a:headEnd type="none" w="med" len="med"/>
                      <a:tailEnd type="none" w="med" len="med"/>
                    </a:lnB>
                    <a:noFill/>
                  </a:tcPr>
                </a:tc>
                <a:extLst>
                  <a:ext uri="{0D108BD9-81ED-4DB2-BD59-A6C34878D82A}">
                    <a16:rowId xmlns:a16="http://schemas.microsoft.com/office/drawing/2014/main" val="10007"/>
                  </a:ext>
                </a:extLst>
              </a:tr>
              <a:tr h="171108">
                <a:tc>
                  <a:txBody>
                    <a:bodyPr/>
                    <a:lstStyle/>
                    <a:p>
                      <a:r>
                        <a:rPr lang="en-US" sz="900" dirty="0"/>
                        <a:t>Information</a:t>
                      </a:r>
                      <a:r>
                        <a:rPr lang="en-US" sz="900" baseline="0" dirty="0"/>
                        <a:t> Technology / Enterprise/BRP/automation</a:t>
                      </a:r>
                      <a:endParaRPr lang="en-US" sz="900" dirty="0"/>
                    </a:p>
                  </a:txBody>
                  <a:tcPr marT="0" marB="0">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noFill/>
                  </a:tcPr>
                </a:tc>
                <a:extLst>
                  <a:ext uri="{0D108BD9-81ED-4DB2-BD59-A6C34878D82A}">
                    <a16:rowId xmlns:a16="http://schemas.microsoft.com/office/drawing/2014/main" val="10008"/>
                  </a:ext>
                </a:extLst>
              </a:tr>
              <a:tr h="171108">
                <a:tc>
                  <a:txBody>
                    <a:bodyPr/>
                    <a:lstStyle/>
                    <a:p>
                      <a:r>
                        <a:rPr lang="en-US" sz="900" dirty="0"/>
                        <a:t>Information Technology / Workforce productivity</a:t>
                      </a:r>
                    </a:p>
                  </a:txBody>
                  <a:tcPr marT="0" marB="0">
                    <a:lnT w="12700" cap="flat" cmpd="sng" algn="ctr">
                      <a:solidFill>
                        <a:schemeClr val="accent3"/>
                      </a:solidFill>
                      <a:prstDash val="sysDot"/>
                      <a:round/>
                      <a:headEnd type="none" w="med" len="med"/>
                      <a:tailEnd type="none" w="med" len="med"/>
                    </a:lnT>
                    <a:lnB w="28575"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9"/>
                  </a:ext>
                </a:extLst>
              </a:tr>
              <a:tr h="171108">
                <a:tc>
                  <a:txBody>
                    <a:bodyPr/>
                    <a:lstStyle/>
                    <a:p>
                      <a:r>
                        <a:rPr lang="en-US" sz="900" dirty="0"/>
                        <a:t>MBTA / Accessibility</a:t>
                      </a:r>
                    </a:p>
                  </a:txBody>
                  <a:tcPr marT="0" marB="0">
                    <a:lnT w="28575" cap="flat" cmpd="sng" algn="ctr">
                      <a:solidFill>
                        <a:schemeClr val="accent3"/>
                      </a:solidFill>
                      <a:prstDash val="solid"/>
                      <a:round/>
                      <a:headEnd type="none" w="med" len="med"/>
                      <a:tailEnd type="none" w="med" len="med"/>
                    </a:lnT>
                    <a:lnB w="12700" cap="flat" cmpd="sng" algn="ctr">
                      <a:solidFill>
                        <a:schemeClr val="accent3"/>
                      </a:solidFill>
                      <a:prstDash val="sysDot"/>
                      <a:round/>
                      <a:headEnd type="none" w="med" len="med"/>
                      <a:tailEnd type="none" w="med" len="med"/>
                    </a:lnB>
                    <a:noFill/>
                  </a:tcPr>
                </a:tc>
                <a:extLst>
                  <a:ext uri="{0D108BD9-81ED-4DB2-BD59-A6C34878D82A}">
                    <a16:rowId xmlns:a16="http://schemas.microsoft.com/office/drawing/2014/main" val="10010"/>
                  </a:ext>
                </a:extLst>
              </a:tr>
              <a:tr h="171108">
                <a:tc>
                  <a:txBody>
                    <a:bodyPr/>
                    <a:lstStyle/>
                    <a:p>
                      <a:r>
                        <a:rPr lang="en-US" sz="900" dirty="0"/>
                        <a:t>MBTA / Risk Management and Mitigation</a:t>
                      </a:r>
                    </a:p>
                  </a:txBody>
                  <a:tcPr marT="0" marB="0">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noFill/>
                  </a:tcPr>
                </a:tc>
                <a:extLst>
                  <a:ext uri="{0D108BD9-81ED-4DB2-BD59-A6C34878D82A}">
                    <a16:rowId xmlns:a16="http://schemas.microsoft.com/office/drawing/2014/main" val="10011"/>
                  </a:ext>
                </a:extLst>
              </a:tr>
              <a:tr h="1711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t>MBTA</a:t>
                      </a:r>
                      <a:r>
                        <a:rPr lang="en-US" sz="900" baseline="0" dirty="0"/>
                        <a:t> / Commuter Rail Safety and Resiliency</a:t>
                      </a:r>
                      <a:endParaRPr lang="en-US" sz="900" dirty="0"/>
                    </a:p>
                  </a:txBody>
                  <a:tcPr marT="0" marB="0">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noFill/>
                  </a:tcPr>
                </a:tc>
                <a:extLst>
                  <a:ext uri="{0D108BD9-81ED-4DB2-BD59-A6C34878D82A}">
                    <a16:rowId xmlns:a16="http://schemas.microsoft.com/office/drawing/2014/main" val="10012"/>
                  </a:ext>
                </a:extLst>
              </a:tr>
              <a:tr h="171108">
                <a:tc>
                  <a:txBody>
                    <a:bodyPr/>
                    <a:lstStyle/>
                    <a:p>
                      <a:r>
                        <a:rPr lang="en-US" sz="900" dirty="0"/>
                        <a:t>MBTA / Red Line/Orange Line Improvements</a:t>
                      </a:r>
                    </a:p>
                  </a:txBody>
                  <a:tcPr marT="0" marB="0">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noFill/>
                  </a:tcPr>
                </a:tc>
                <a:extLst>
                  <a:ext uri="{0D108BD9-81ED-4DB2-BD59-A6C34878D82A}">
                    <a16:rowId xmlns:a16="http://schemas.microsoft.com/office/drawing/2014/main" val="10013"/>
                  </a:ext>
                </a:extLst>
              </a:tr>
              <a:tr h="171108">
                <a:tc>
                  <a:txBody>
                    <a:bodyPr/>
                    <a:lstStyle/>
                    <a:p>
                      <a:r>
                        <a:rPr lang="en-US" sz="900" dirty="0"/>
                        <a:t>MBTA / AFC 2.0</a:t>
                      </a:r>
                    </a:p>
                  </a:txBody>
                  <a:tcPr marT="0" marB="0">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noFill/>
                  </a:tcPr>
                </a:tc>
                <a:extLst>
                  <a:ext uri="{0D108BD9-81ED-4DB2-BD59-A6C34878D82A}">
                    <a16:rowId xmlns:a16="http://schemas.microsoft.com/office/drawing/2014/main" val="10014"/>
                  </a:ext>
                </a:extLst>
              </a:tr>
              <a:tr h="171108">
                <a:tc>
                  <a:txBody>
                    <a:bodyPr/>
                    <a:lstStyle/>
                    <a:p>
                      <a:r>
                        <a:rPr lang="en-US" sz="900" dirty="0"/>
                        <a:t>MBTA / Customer Experience and</a:t>
                      </a:r>
                      <a:r>
                        <a:rPr lang="en-US" sz="900" baseline="0" dirty="0"/>
                        <a:t> Technology</a:t>
                      </a:r>
                      <a:endParaRPr lang="en-US" sz="900" dirty="0"/>
                    </a:p>
                  </a:txBody>
                  <a:tcPr marT="0" marB="0">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noFill/>
                  </a:tcPr>
                </a:tc>
                <a:extLst>
                  <a:ext uri="{0D108BD9-81ED-4DB2-BD59-A6C34878D82A}">
                    <a16:rowId xmlns:a16="http://schemas.microsoft.com/office/drawing/2014/main" val="10015"/>
                  </a:ext>
                </a:extLst>
              </a:tr>
              <a:tr h="171108">
                <a:tc>
                  <a:txBody>
                    <a:bodyPr/>
                    <a:lstStyle/>
                    <a:p>
                      <a:r>
                        <a:rPr lang="en-US" sz="900" dirty="0"/>
                        <a:t>MBTA</a:t>
                      </a:r>
                      <a:r>
                        <a:rPr lang="en-US" sz="900" baseline="0" dirty="0"/>
                        <a:t> / Process Improvements and Innovation</a:t>
                      </a:r>
                      <a:endParaRPr lang="en-US" sz="900" dirty="0"/>
                    </a:p>
                  </a:txBody>
                  <a:tcPr marT="0" marB="0">
                    <a:lnT w="12700" cap="flat" cmpd="sng" algn="ctr">
                      <a:solidFill>
                        <a:schemeClr val="accent3"/>
                      </a:solidFill>
                      <a:prstDash val="sysDot"/>
                      <a:round/>
                      <a:headEnd type="none" w="med" len="med"/>
                      <a:tailEnd type="none" w="med" len="med"/>
                    </a:lnT>
                    <a:lnB w="28575"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16"/>
                  </a:ext>
                </a:extLst>
              </a:tr>
              <a:tr h="171108">
                <a:tc>
                  <a:txBody>
                    <a:bodyPr/>
                    <a:lstStyle/>
                    <a:p>
                      <a:r>
                        <a:rPr lang="en-US" sz="900" dirty="0"/>
                        <a:t>Rail</a:t>
                      </a:r>
                      <a:r>
                        <a:rPr lang="en-US" sz="900" baseline="0" dirty="0"/>
                        <a:t> / Facility modernization</a:t>
                      </a:r>
                      <a:endParaRPr lang="en-US" sz="900" dirty="0"/>
                    </a:p>
                  </a:txBody>
                  <a:tcPr marT="0" marB="0">
                    <a:lnT w="28575" cap="flat" cmpd="sng" algn="ctr">
                      <a:solidFill>
                        <a:schemeClr val="accent3"/>
                      </a:solidFill>
                      <a:prstDash val="solid"/>
                      <a:round/>
                      <a:headEnd type="none" w="med" len="med"/>
                      <a:tailEnd type="none" w="med" len="med"/>
                    </a:lnT>
                    <a:lnB w="12700" cap="flat" cmpd="sng" algn="ctr">
                      <a:solidFill>
                        <a:schemeClr val="accent3"/>
                      </a:solidFill>
                      <a:prstDash val="sysDot"/>
                      <a:round/>
                      <a:headEnd type="none" w="med" len="med"/>
                      <a:tailEnd type="none" w="med" len="med"/>
                    </a:lnB>
                    <a:noFill/>
                  </a:tcPr>
                </a:tc>
                <a:extLst>
                  <a:ext uri="{0D108BD9-81ED-4DB2-BD59-A6C34878D82A}">
                    <a16:rowId xmlns:a16="http://schemas.microsoft.com/office/drawing/2014/main" val="10017"/>
                  </a:ext>
                </a:extLst>
              </a:tr>
              <a:tr h="171108">
                <a:tc>
                  <a:txBody>
                    <a:bodyPr/>
                    <a:lstStyle/>
                    <a:p>
                      <a:r>
                        <a:rPr lang="en-US" sz="900" dirty="0"/>
                        <a:t>Rail / Industrial rail</a:t>
                      </a:r>
                      <a:r>
                        <a:rPr lang="en-US" sz="900" baseline="0" dirty="0"/>
                        <a:t> access program</a:t>
                      </a:r>
                      <a:endParaRPr lang="en-US" sz="900" dirty="0"/>
                    </a:p>
                  </a:txBody>
                  <a:tcPr marT="0" marB="0">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noFill/>
                  </a:tcPr>
                </a:tc>
                <a:extLst>
                  <a:ext uri="{0D108BD9-81ED-4DB2-BD59-A6C34878D82A}">
                    <a16:rowId xmlns:a16="http://schemas.microsoft.com/office/drawing/2014/main" val="10018"/>
                  </a:ext>
                </a:extLst>
              </a:tr>
              <a:tr h="171108">
                <a:tc>
                  <a:txBody>
                    <a:bodyPr/>
                    <a:lstStyle/>
                    <a:p>
                      <a:r>
                        <a:rPr lang="en-US" sz="900" dirty="0"/>
                        <a:t>Rail / Track and right-of-way modernization</a:t>
                      </a:r>
                    </a:p>
                  </a:txBody>
                  <a:tcPr marT="0" marB="0">
                    <a:lnT w="12700" cap="flat" cmpd="sng" algn="ctr">
                      <a:solidFill>
                        <a:schemeClr val="accent3"/>
                      </a:solidFill>
                      <a:prstDash val="sysDot"/>
                      <a:round/>
                      <a:headEnd type="none" w="med" len="med"/>
                      <a:tailEnd type="none" w="med" len="med"/>
                    </a:lnT>
                    <a:lnB w="28575"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19"/>
                  </a:ext>
                </a:extLst>
              </a:tr>
              <a:tr h="171108">
                <a:tc>
                  <a:txBody>
                    <a:bodyPr/>
                    <a:lstStyle/>
                    <a:p>
                      <a:r>
                        <a:rPr lang="en-US" sz="900" dirty="0"/>
                        <a:t>Registry</a:t>
                      </a:r>
                      <a:r>
                        <a:rPr lang="en-US" sz="900" baseline="0" dirty="0"/>
                        <a:t> / ATLAS</a:t>
                      </a:r>
                      <a:endParaRPr lang="en-US" sz="900" dirty="0"/>
                    </a:p>
                  </a:txBody>
                  <a:tcPr marT="0" marB="0">
                    <a:lnT w="28575" cap="flat" cmpd="sng" algn="ctr">
                      <a:solidFill>
                        <a:schemeClr val="accent3"/>
                      </a:solidFill>
                      <a:prstDash val="solid"/>
                      <a:round/>
                      <a:headEnd type="none" w="med" len="med"/>
                      <a:tailEnd type="none" w="med" len="med"/>
                    </a:lnT>
                    <a:lnB w="12700" cap="flat" cmpd="sng" algn="ctr">
                      <a:solidFill>
                        <a:schemeClr val="accent3"/>
                      </a:solidFill>
                      <a:prstDash val="sysDot"/>
                      <a:round/>
                      <a:headEnd type="none" w="med" len="med"/>
                      <a:tailEnd type="none" w="med" len="med"/>
                    </a:lnB>
                    <a:noFill/>
                  </a:tcPr>
                </a:tc>
                <a:extLst>
                  <a:ext uri="{0D108BD9-81ED-4DB2-BD59-A6C34878D82A}">
                    <a16:rowId xmlns:a16="http://schemas.microsoft.com/office/drawing/2014/main" val="10020"/>
                  </a:ext>
                </a:extLst>
              </a:tr>
              <a:tr h="171108">
                <a:tc>
                  <a:txBody>
                    <a:bodyPr/>
                    <a:lstStyle/>
                    <a:p>
                      <a:r>
                        <a:rPr lang="en-US" sz="900" dirty="0"/>
                        <a:t>Registry</a:t>
                      </a:r>
                      <a:r>
                        <a:rPr lang="en-US" sz="900" baseline="0" dirty="0"/>
                        <a:t> / Customer service modernization</a:t>
                      </a:r>
                      <a:endParaRPr lang="en-US" sz="900" dirty="0"/>
                    </a:p>
                  </a:txBody>
                  <a:tcPr marT="0" marB="0">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noFill/>
                  </a:tcPr>
                </a:tc>
                <a:extLst>
                  <a:ext uri="{0D108BD9-81ED-4DB2-BD59-A6C34878D82A}">
                    <a16:rowId xmlns:a16="http://schemas.microsoft.com/office/drawing/2014/main" val="10021"/>
                  </a:ext>
                </a:extLst>
              </a:tr>
              <a:tr h="171108">
                <a:tc>
                  <a:txBody>
                    <a:bodyPr/>
                    <a:lstStyle/>
                    <a:p>
                      <a:r>
                        <a:rPr lang="en-US" sz="900" dirty="0"/>
                        <a:t>Registry</a:t>
                      </a:r>
                      <a:r>
                        <a:rPr lang="en-US" sz="900" baseline="0" dirty="0"/>
                        <a:t> / Kiosks</a:t>
                      </a:r>
                      <a:endParaRPr lang="en-US" sz="900" dirty="0"/>
                    </a:p>
                  </a:txBody>
                  <a:tcPr marT="0" marB="0">
                    <a:lnT w="12700" cap="flat" cmpd="sng" algn="ctr">
                      <a:solidFill>
                        <a:schemeClr val="accent3"/>
                      </a:solidFill>
                      <a:prstDash val="sysDot"/>
                      <a:round/>
                      <a:headEnd type="none" w="med" len="med"/>
                      <a:tailEnd type="none" w="med" len="med"/>
                    </a:lnT>
                    <a:lnB w="28575"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22"/>
                  </a:ext>
                </a:extLst>
              </a:tr>
              <a:tr h="171108">
                <a:tc>
                  <a:txBody>
                    <a:bodyPr/>
                    <a:lstStyle/>
                    <a:p>
                      <a:r>
                        <a:rPr lang="en-US" sz="900" dirty="0"/>
                        <a:t>Transit / RTA facility and system modernization</a:t>
                      </a:r>
                    </a:p>
                  </a:txBody>
                  <a:tcPr marT="0" marB="0">
                    <a:lnT w="28575" cap="flat" cmpd="sng" algn="ctr">
                      <a:solidFill>
                        <a:schemeClr val="accent3"/>
                      </a:solidFill>
                      <a:prstDash val="solid"/>
                      <a:round/>
                      <a:headEnd type="none" w="med" len="med"/>
                      <a:tailEnd type="none" w="med" len="med"/>
                    </a:lnT>
                    <a:lnB w="12700" cap="flat" cmpd="sng" algn="ctr">
                      <a:solidFill>
                        <a:schemeClr val="accent3"/>
                      </a:solidFill>
                      <a:prstDash val="sysDot"/>
                      <a:round/>
                      <a:headEnd type="none" w="med" len="med"/>
                      <a:tailEnd type="none" w="med" len="med"/>
                    </a:lnB>
                    <a:noFill/>
                  </a:tcPr>
                </a:tc>
                <a:extLst>
                  <a:ext uri="{0D108BD9-81ED-4DB2-BD59-A6C34878D82A}">
                    <a16:rowId xmlns:a16="http://schemas.microsoft.com/office/drawing/2014/main" val="10023"/>
                  </a:ext>
                </a:extLst>
              </a:tr>
              <a:tr h="171108">
                <a:tc>
                  <a:txBody>
                    <a:bodyPr/>
                    <a:lstStyle/>
                    <a:p>
                      <a:r>
                        <a:rPr lang="en-US" sz="900" dirty="0"/>
                        <a:t>Transit</a:t>
                      </a:r>
                      <a:r>
                        <a:rPr lang="en-US" sz="900" baseline="0" dirty="0"/>
                        <a:t> / RTA fleet upgrades</a:t>
                      </a:r>
                      <a:endParaRPr lang="en-US" sz="900" dirty="0"/>
                    </a:p>
                  </a:txBody>
                  <a:tcPr marT="0" marB="0">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noFill/>
                  </a:tcPr>
                </a:tc>
                <a:extLst>
                  <a:ext uri="{0D108BD9-81ED-4DB2-BD59-A6C34878D82A}">
                    <a16:rowId xmlns:a16="http://schemas.microsoft.com/office/drawing/2014/main" val="10024"/>
                  </a:ext>
                </a:extLst>
              </a:tr>
              <a:tr h="171108">
                <a:tc>
                  <a:txBody>
                    <a:bodyPr/>
                    <a:lstStyle/>
                    <a:p>
                      <a:r>
                        <a:rPr lang="en-US" sz="900" dirty="0"/>
                        <a:t>Transit / RTA replacement</a:t>
                      </a:r>
                      <a:r>
                        <a:rPr lang="en-US" sz="900" baseline="0" dirty="0"/>
                        <a:t> facilities</a:t>
                      </a:r>
                      <a:endParaRPr lang="en-US" sz="900" dirty="0"/>
                    </a:p>
                  </a:txBody>
                  <a:tcPr marT="0" marB="0">
                    <a:lnT w="12700" cap="flat" cmpd="sng" algn="ctr">
                      <a:solidFill>
                        <a:schemeClr val="accent3"/>
                      </a:solidFill>
                      <a:prstDash val="sysDot"/>
                      <a:round/>
                      <a:headEnd type="none" w="med" len="med"/>
                      <a:tailEnd type="none" w="med" len="med"/>
                    </a:lnT>
                    <a:lnB w="12700" cap="flat" cmpd="sng" algn="ctr">
                      <a:noFill/>
                      <a:prstDash val="sysDot"/>
                      <a:round/>
                      <a:headEnd type="none" w="med" len="med"/>
                      <a:tailEnd type="none" w="med" len="med"/>
                    </a:lnB>
                    <a:noFill/>
                  </a:tcPr>
                </a:tc>
                <a:extLst>
                  <a:ext uri="{0D108BD9-81ED-4DB2-BD59-A6C34878D82A}">
                    <a16:rowId xmlns:a16="http://schemas.microsoft.com/office/drawing/2014/main" val="1002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39127330"/>
              </p:ext>
            </p:extLst>
          </p:nvPr>
        </p:nvGraphicFramePr>
        <p:xfrm>
          <a:off x="350695" y="5612425"/>
          <a:ext cx="8129656" cy="535000"/>
        </p:xfrm>
        <a:graphic>
          <a:graphicData uri="http://schemas.openxmlformats.org/drawingml/2006/table">
            <a:tbl>
              <a:tblPr firstRow="1" bandRow="1">
                <a:tableStyleId>{5C22544A-7EE6-4342-B048-85BDC9FD1C3A}</a:tableStyleId>
              </a:tblPr>
              <a:tblGrid>
                <a:gridCol w="1016207">
                  <a:extLst>
                    <a:ext uri="{9D8B030D-6E8A-4147-A177-3AD203B41FA5}">
                      <a16:colId xmlns:a16="http://schemas.microsoft.com/office/drawing/2014/main" val="20000"/>
                    </a:ext>
                  </a:extLst>
                </a:gridCol>
                <a:gridCol w="1016207">
                  <a:extLst>
                    <a:ext uri="{9D8B030D-6E8A-4147-A177-3AD203B41FA5}">
                      <a16:colId xmlns:a16="http://schemas.microsoft.com/office/drawing/2014/main" val="20001"/>
                    </a:ext>
                  </a:extLst>
                </a:gridCol>
                <a:gridCol w="1016207">
                  <a:extLst>
                    <a:ext uri="{9D8B030D-6E8A-4147-A177-3AD203B41FA5}">
                      <a16:colId xmlns:a16="http://schemas.microsoft.com/office/drawing/2014/main" val="20002"/>
                    </a:ext>
                  </a:extLst>
                </a:gridCol>
                <a:gridCol w="1016207">
                  <a:extLst>
                    <a:ext uri="{9D8B030D-6E8A-4147-A177-3AD203B41FA5}">
                      <a16:colId xmlns:a16="http://schemas.microsoft.com/office/drawing/2014/main" val="20003"/>
                    </a:ext>
                  </a:extLst>
                </a:gridCol>
                <a:gridCol w="1016207">
                  <a:extLst>
                    <a:ext uri="{9D8B030D-6E8A-4147-A177-3AD203B41FA5}">
                      <a16:colId xmlns:a16="http://schemas.microsoft.com/office/drawing/2014/main" val="20004"/>
                    </a:ext>
                  </a:extLst>
                </a:gridCol>
                <a:gridCol w="1016207">
                  <a:extLst>
                    <a:ext uri="{9D8B030D-6E8A-4147-A177-3AD203B41FA5}">
                      <a16:colId xmlns:a16="http://schemas.microsoft.com/office/drawing/2014/main" val="20005"/>
                    </a:ext>
                  </a:extLst>
                </a:gridCol>
                <a:gridCol w="1016207">
                  <a:extLst>
                    <a:ext uri="{9D8B030D-6E8A-4147-A177-3AD203B41FA5}">
                      <a16:colId xmlns:a16="http://schemas.microsoft.com/office/drawing/2014/main" val="20006"/>
                    </a:ext>
                  </a:extLst>
                </a:gridCol>
                <a:gridCol w="1016207">
                  <a:extLst>
                    <a:ext uri="{9D8B030D-6E8A-4147-A177-3AD203B41FA5}">
                      <a16:colId xmlns:a16="http://schemas.microsoft.com/office/drawing/2014/main" val="20007"/>
                    </a:ext>
                  </a:extLst>
                </a:gridCol>
              </a:tblGrid>
              <a:tr h="267500">
                <a:tc>
                  <a:txBody>
                    <a:bodyPr/>
                    <a:lstStyle/>
                    <a:p>
                      <a:r>
                        <a:rPr lang="en-US" sz="1100" b="1" dirty="0"/>
                        <a:t>Aeronautics</a:t>
                      </a:r>
                    </a:p>
                  </a:txBody>
                  <a:tcPr>
                    <a:lnR w="9525" cap="flat" cmpd="sng" algn="ctr">
                      <a:solidFill>
                        <a:schemeClr val="accent3"/>
                      </a:solidFill>
                      <a:prstDash val="sysDot"/>
                      <a:round/>
                      <a:headEnd type="none" w="med" len="med"/>
                      <a:tailEnd type="none" w="med" len="med"/>
                    </a:lnR>
                    <a:solidFill>
                      <a:schemeClr val="accent3"/>
                    </a:solidFill>
                  </a:tcPr>
                </a:tc>
                <a:tc>
                  <a:txBody>
                    <a:bodyPr/>
                    <a:lstStyle/>
                    <a:p>
                      <a:r>
                        <a:rPr lang="en-US" sz="1100" b="1" dirty="0"/>
                        <a:t>Highway</a:t>
                      </a:r>
                    </a:p>
                  </a:txBody>
                  <a:tcPr>
                    <a:lnL w="9525" cap="flat" cmpd="sng" algn="ctr">
                      <a:solidFill>
                        <a:schemeClr val="accent3"/>
                      </a:solidFill>
                      <a:prstDash val="sysDot"/>
                      <a:round/>
                      <a:headEnd type="none" w="med" len="med"/>
                      <a:tailEnd type="none" w="med" len="med"/>
                    </a:lnL>
                    <a:lnR w="9525" cap="flat" cmpd="sng" algn="ctr">
                      <a:solidFill>
                        <a:schemeClr val="accent3"/>
                      </a:solidFill>
                      <a:prstDash val="sysDot"/>
                      <a:round/>
                      <a:headEnd type="none" w="med" len="med"/>
                      <a:tailEnd type="none" w="med" len="med"/>
                    </a:lnR>
                    <a:solidFill>
                      <a:schemeClr val="accent3"/>
                    </a:solidFill>
                  </a:tcPr>
                </a:tc>
                <a:tc>
                  <a:txBody>
                    <a:bodyPr/>
                    <a:lstStyle/>
                    <a:p>
                      <a:r>
                        <a:rPr lang="en-US" sz="1100" b="1" dirty="0"/>
                        <a:t>IT</a:t>
                      </a:r>
                    </a:p>
                  </a:txBody>
                  <a:tcPr>
                    <a:lnL w="9525" cap="flat" cmpd="sng" algn="ctr">
                      <a:solidFill>
                        <a:schemeClr val="accent3"/>
                      </a:solidFill>
                      <a:prstDash val="sysDot"/>
                      <a:round/>
                      <a:headEnd type="none" w="med" len="med"/>
                      <a:tailEnd type="none" w="med" len="med"/>
                    </a:lnL>
                    <a:lnR w="9525" cap="flat" cmpd="sng" algn="ctr">
                      <a:solidFill>
                        <a:schemeClr val="accent3"/>
                      </a:solidFill>
                      <a:prstDash val="sysDot"/>
                      <a:round/>
                      <a:headEnd type="none" w="med" len="med"/>
                      <a:tailEnd type="none" w="med" len="med"/>
                    </a:lnR>
                    <a:solidFill>
                      <a:schemeClr val="accent3"/>
                    </a:solidFill>
                  </a:tcPr>
                </a:tc>
                <a:tc>
                  <a:txBody>
                    <a:bodyPr/>
                    <a:lstStyle/>
                    <a:p>
                      <a:r>
                        <a:rPr lang="en-US" sz="1100" b="1" dirty="0"/>
                        <a:t>MBTA</a:t>
                      </a:r>
                    </a:p>
                  </a:txBody>
                  <a:tcPr>
                    <a:lnL w="9525" cap="flat" cmpd="sng" algn="ctr">
                      <a:solidFill>
                        <a:schemeClr val="accent3"/>
                      </a:solidFill>
                      <a:prstDash val="sysDot"/>
                      <a:round/>
                      <a:headEnd type="none" w="med" len="med"/>
                      <a:tailEnd type="none" w="med" len="med"/>
                    </a:lnL>
                    <a:lnR w="9525" cap="flat" cmpd="sng" algn="ctr">
                      <a:solidFill>
                        <a:schemeClr val="accent3"/>
                      </a:solidFill>
                      <a:prstDash val="sysDot"/>
                      <a:round/>
                      <a:headEnd type="none" w="med" len="med"/>
                      <a:tailEnd type="none" w="med" len="med"/>
                    </a:lnR>
                    <a:solidFill>
                      <a:schemeClr val="accent3"/>
                    </a:solidFill>
                  </a:tcPr>
                </a:tc>
                <a:tc>
                  <a:txBody>
                    <a:bodyPr/>
                    <a:lstStyle/>
                    <a:p>
                      <a:r>
                        <a:rPr lang="en-US" sz="1100" b="1" dirty="0"/>
                        <a:t>Rail</a:t>
                      </a:r>
                    </a:p>
                  </a:txBody>
                  <a:tcPr>
                    <a:lnL w="9525" cap="flat" cmpd="sng" algn="ctr">
                      <a:solidFill>
                        <a:schemeClr val="accent3"/>
                      </a:solidFill>
                      <a:prstDash val="sysDot"/>
                      <a:round/>
                      <a:headEnd type="none" w="med" len="med"/>
                      <a:tailEnd type="none" w="med" len="med"/>
                    </a:lnL>
                    <a:lnR w="9525" cap="flat" cmpd="sng" algn="ctr">
                      <a:solidFill>
                        <a:schemeClr val="accent3"/>
                      </a:solidFill>
                      <a:prstDash val="sysDot"/>
                      <a:round/>
                      <a:headEnd type="none" w="med" len="med"/>
                      <a:tailEnd type="none" w="med" len="med"/>
                    </a:lnR>
                    <a:solidFill>
                      <a:schemeClr val="accent3"/>
                    </a:solidFill>
                  </a:tcPr>
                </a:tc>
                <a:tc>
                  <a:txBody>
                    <a:bodyPr/>
                    <a:lstStyle/>
                    <a:p>
                      <a:r>
                        <a:rPr lang="en-US" sz="1100" b="1" dirty="0"/>
                        <a:t>RMV</a:t>
                      </a:r>
                    </a:p>
                  </a:txBody>
                  <a:tcPr>
                    <a:lnL w="9525" cap="flat" cmpd="sng" algn="ctr">
                      <a:solidFill>
                        <a:schemeClr val="accent3"/>
                      </a:solidFill>
                      <a:prstDash val="sysDot"/>
                      <a:round/>
                      <a:headEnd type="none" w="med" len="med"/>
                      <a:tailEnd type="none" w="med" len="med"/>
                    </a:lnL>
                    <a:lnR w="9525" cap="flat" cmpd="sng" algn="ctr">
                      <a:solidFill>
                        <a:schemeClr val="accent3"/>
                      </a:solidFill>
                      <a:prstDash val="sysDot"/>
                      <a:round/>
                      <a:headEnd type="none" w="med" len="med"/>
                      <a:tailEnd type="none" w="med" len="med"/>
                    </a:lnR>
                    <a:solidFill>
                      <a:schemeClr val="accent3"/>
                    </a:solidFill>
                  </a:tcPr>
                </a:tc>
                <a:tc>
                  <a:txBody>
                    <a:bodyPr/>
                    <a:lstStyle/>
                    <a:p>
                      <a:r>
                        <a:rPr lang="en-US" sz="1100" b="1" dirty="0"/>
                        <a:t>Transit</a:t>
                      </a:r>
                    </a:p>
                  </a:txBody>
                  <a:tcPr>
                    <a:lnL w="9525" cap="flat" cmpd="sng" algn="ctr">
                      <a:solidFill>
                        <a:schemeClr val="accent3"/>
                      </a:solidFill>
                      <a:prstDash val="sysDot"/>
                      <a:round/>
                      <a:headEnd type="none" w="med" len="med"/>
                      <a:tailEnd type="none" w="med" len="med"/>
                    </a:lnL>
                    <a:lnR w="9525" cap="flat" cmpd="sng" algn="ctr">
                      <a:solidFill>
                        <a:schemeClr val="accent3"/>
                      </a:solidFill>
                      <a:prstDash val="sysDot"/>
                      <a:round/>
                      <a:headEnd type="none" w="med" len="med"/>
                      <a:tailEnd type="none" w="med" len="med"/>
                    </a:lnR>
                    <a:solidFill>
                      <a:schemeClr val="accent3"/>
                    </a:solidFill>
                  </a:tcPr>
                </a:tc>
                <a:tc>
                  <a:txBody>
                    <a:bodyPr/>
                    <a:lstStyle/>
                    <a:p>
                      <a:r>
                        <a:rPr lang="en-US" sz="1100" b="1" dirty="0"/>
                        <a:t>Total </a:t>
                      </a:r>
                      <a:r>
                        <a:rPr lang="en-US" sz="800" b="0" i="1" dirty="0"/>
                        <a:t>SFY19-23</a:t>
                      </a:r>
                      <a:endParaRPr lang="en-US" sz="1100" b="0" i="1" dirty="0"/>
                    </a:p>
                  </a:txBody>
                  <a:tcPr>
                    <a:lnL w="9525" cap="flat" cmpd="sng" algn="ctr">
                      <a:solidFill>
                        <a:schemeClr val="accent3"/>
                      </a:solidFill>
                      <a:prstDash val="sysDot"/>
                      <a:round/>
                      <a:headEnd type="none" w="med" len="med"/>
                      <a:tailEnd type="none" w="med" len="med"/>
                    </a:lnL>
                    <a:solidFill>
                      <a:schemeClr val="accent3"/>
                    </a:solidFill>
                  </a:tcPr>
                </a:tc>
                <a:extLst>
                  <a:ext uri="{0D108BD9-81ED-4DB2-BD59-A6C34878D82A}">
                    <a16:rowId xmlns:a16="http://schemas.microsoft.com/office/drawing/2014/main" val="10000"/>
                  </a:ext>
                </a:extLst>
              </a:tr>
              <a:tr h="267500">
                <a:tc>
                  <a:txBody>
                    <a:bodyPr/>
                    <a:lstStyle/>
                    <a:p>
                      <a:r>
                        <a:rPr lang="en-US" sz="1100" b="1" dirty="0"/>
                        <a:t>$25.0 </a:t>
                      </a:r>
                      <a:r>
                        <a:rPr lang="en-US" sz="700" b="0" i="1" dirty="0"/>
                        <a:t>(millions)</a:t>
                      </a:r>
                      <a:endParaRPr lang="en-US" sz="1100" b="0" i="1" dirty="0"/>
                    </a:p>
                  </a:txBody>
                  <a:tcPr>
                    <a:lnR w="9525" cap="flat" cmpd="sng" algn="ctr">
                      <a:solidFill>
                        <a:schemeClr val="accent3"/>
                      </a:solidFill>
                      <a:prstDash val="sysDot"/>
                      <a:round/>
                      <a:headEnd type="none" w="med" len="med"/>
                      <a:tailEnd type="none" w="med" len="med"/>
                    </a:lnR>
                    <a:solidFill>
                      <a:schemeClr val="bg1"/>
                    </a:solidFill>
                  </a:tcPr>
                </a:tc>
                <a:tc>
                  <a:txBody>
                    <a:bodyPr/>
                    <a:lstStyle/>
                    <a:p>
                      <a:r>
                        <a:rPr lang="en-US" sz="1100" b="1" dirty="0"/>
                        <a:t>$1,768.8</a:t>
                      </a:r>
                    </a:p>
                  </a:txBody>
                  <a:tcPr>
                    <a:lnL w="9525" cap="flat" cmpd="sng" algn="ctr">
                      <a:solidFill>
                        <a:schemeClr val="accent3"/>
                      </a:solidFill>
                      <a:prstDash val="sysDot"/>
                      <a:round/>
                      <a:headEnd type="none" w="med" len="med"/>
                      <a:tailEnd type="none" w="med" len="med"/>
                    </a:lnL>
                    <a:lnR w="9525" cap="flat" cmpd="sng" algn="ctr">
                      <a:solidFill>
                        <a:schemeClr val="accent3"/>
                      </a:solidFill>
                      <a:prstDash val="sysDot"/>
                      <a:round/>
                      <a:headEnd type="none" w="med" len="med"/>
                      <a:tailEnd type="none" w="med" len="med"/>
                    </a:lnR>
                    <a:solidFill>
                      <a:schemeClr val="bg1"/>
                    </a:solidFill>
                  </a:tcPr>
                </a:tc>
                <a:tc>
                  <a:txBody>
                    <a:bodyPr/>
                    <a:lstStyle/>
                    <a:p>
                      <a:r>
                        <a:rPr lang="en-US" sz="1100" b="1" dirty="0"/>
                        <a:t>$43.7</a:t>
                      </a:r>
                    </a:p>
                  </a:txBody>
                  <a:tcPr>
                    <a:lnL w="9525" cap="flat" cmpd="sng" algn="ctr">
                      <a:solidFill>
                        <a:schemeClr val="accent3"/>
                      </a:solidFill>
                      <a:prstDash val="sysDot"/>
                      <a:round/>
                      <a:headEnd type="none" w="med" len="med"/>
                      <a:tailEnd type="none" w="med" len="med"/>
                    </a:lnL>
                    <a:lnR w="9525" cap="flat" cmpd="sng" algn="ctr">
                      <a:solidFill>
                        <a:schemeClr val="accent3"/>
                      </a:solidFill>
                      <a:prstDash val="sysDot"/>
                      <a:round/>
                      <a:headEnd type="none" w="med" len="med"/>
                      <a:tailEnd type="none" w="med" len="med"/>
                    </a:lnR>
                    <a:solidFill>
                      <a:schemeClr val="bg1"/>
                    </a:solidFill>
                  </a:tcPr>
                </a:tc>
                <a:tc>
                  <a:txBody>
                    <a:bodyPr/>
                    <a:lstStyle/>
                    <a:p>
                      <a:r>
                        <a:rPr lang="en-US" sz="1100" b="1" dirty="0"/>
                        <a:t>$2,934.3</a:t>
                      </a:r>
                    </a:p>
                  </a:txBody>
                  <a:tcPr>
                    <a:lnL w="9525" cap="flat" cmpd="sng" algn="ctr">
                      <a:solidFill>
                        <a:schemeClr val="accent3"/>
                      </a:solidFill>
                      <a:prstDash val="sysDot"/>
                      <a:round/>
                      <a:headEnd type="none" w="med" len="med"/>
                      <a:tailEnd type="none" w="med" len="med"/>
                    </a:lnL>
                    <a:lnR w="9525" cap="flat" cmpd="sng" algn="ctr">
                      <a:solidFill>
                        <a:schemeClr val="accent3"/>
                      </a:solidFill>
                      <a:prstDash val="sysDot"/>
                      <a:round/>
                      <a:headEnd type="none" w="med" len="med"/>
                      <a:tailEnd type="none" w="med" len="med"/>
                    </a:lnR>
                    <a:solidFill>
                      <a:schemeClr val="bg1"/>
                    </a:solidFill>
                  </a:tcPr>
                </a:tc>
                <a:tc>
                  <a:txBody>
                    <a:bodyPr/>
                    <a:lstStyle/>
                    <a:p>
                      <a:r>
                        <a:rPr lang="en-US" sz="1100" b="1" dirty="0"/>
                        <a:t>$59.4</a:t>
                      </a:r>
                    </a:p>
                  </a:txBody>
                  <a:tcPr>
                    <a:lnL w="9525" cap="flat" cmpd="sng" algn="ctr">
                      <a:solidFill>
                        <a:schemeClr val="accent3"/>
                      </a:solidFill>
                      <a:prstDash val="sysDot"/>
                      <a:round/>
                      <a:headEnd type="none" w="med" len="med"/>
                      <a:tailEnd type="none" w="med" len="med"/>
                    </a:lnL>
                    <a:lnR w="9525" cap="flat" cmpd="sng" algn="ctr">
                      <a:solidFill>
                        <a:schemeClr val="accent3"/>
                      </a:solidFill>
                      <a:prstDash val="sysDot"/>
                      <a:round/>
                      <a:headEnd type="none" w="med" len="med"/>
                      <a:tailEnd type="none" w="med" len="med"/>
                    </a:lnR>
                    <a:solidFill>
                      <a:schemeClr val="bg1"/>
                    </a:solidFill>
                  </a:tcPr>
                </a:tc>
                <a:tc>
                  <a:txBody>
                    <a:bodyPr/>
                    <a:lstStyle/>
                    <a:p>
                      <a:r>
                        <a:rPr lang="en-US" sz="1100" b="1" dirty="0"/>
                        <a:t>$67.5</a:t>
                      </a:r>
                    </a:p>
                  </a:txBody>
                  <a:tcPr>
                    <a:lnL w="9525" cap="flat" cmpd="sng" algn="ctr">
                      <a:solidFill>
                        <a:schemeClr val="accent3"/>
                      </a:solidFill>
                      <a:prstDash val="sysDot"/>
                      <a:round/>
                      <a:headEnd type="none" w="med" len="med"/>
                      <a:tailEnd type="none" w="med" len="med"/>
                    </a:lnL>
                    <a:lnR w="9525" cap="flat" cmpd="sng" algn="ctr">
                      <a:solidFill>
                        <a:schemeClr val="accent3"/>
                      </a:solidFill>
                      <a:prstDash val="sysDot"/>
                      <a:round/>
                      <a:headEnd type="none" w="med" len="med"/>
                      <a:tailEnd type="none" w="med" len="med"/>
                    </a:lnR>
                    <a:solidFill>
                      <a:schemeClr val="bg1"/>
                    </a:solidFill>
                  </a:tcPr>
                </a:tc>
                <a:tc>
                  <a:txBody>
                    <a:bodyPr/>
                    <a:lstStyle/>
                    <a:p>
                      <a:r>
                        <a:rPr lang="en-US" sz="1100" b="1" dirty="0"/>
                        <a:t>$42.7</a:t>
                      </a:r>
                    </a:p>
                  </a:txBody>
                  <a:tcPr>
                    <a:lnL w="9525" cap="flat" cmpd="sng" algn="ctr">
                      <a:solidFill>
                        <a:schemeClr val="accent3"/>
                      </a:solidFill>
                      <a:prstDash val="sysDot"/>
                      <a:round/>
                      <a:headEnd type="none" w="med" len="med"/>
                      <a:tailEnd type="none" w="med" len="med"/>
                    </a:lnL>
                    <a:lnR w="9525" cap="flat" cmpd="sng" algn="ctr">
                      <a:solidFill>
                        <a:schemeClr val="accent3"/>
                      </a:solidFill>
                      <a:prstDash val="sysDot"/>
                      <a:round/>
                      <a:headEnd type="none" w="med" len="med"/>
                      <a:tailEnd type="none" w="med" len="med"/>
                    </a:lnR>
                    <a:solidFill>
                      <a:schemeClr val="bg1"/>
                    </a:solidFill>
                  </a:tcPr>
                </a:tc>
                <a:tc>
                  <a:txBody>
                    <a:bodyPr/>
                    <a:lstStyle/>
                    <a:p>
                      <a:r>
                        <a:rPr lang="en-US" sz="1100" b="1" dirty="0">
                          <a:solidFill>
                            <a:schemeClr val="bg1"/>
                          </a:solidFill>
                        </a:rPr>
                        <a:t>$4,941.4</a:t>
                      </a:r>
                    </a:p>
                  </a:txBody>
                  <a:tcPr>
                    <a:lnL w="9525" cap="flat" cmpd="sng" algn="ctr">
                      <a:solidFill>
                        <a:schemeClr val="accent3"/>
                      </a:solidFill>
                      <a:prstDash val="sysDot"/>
                      <a:round/>
                      <a:headEnd type="none" w="med" len="med"/>
                      <a:tailEnd type="none" w="med" len="med"/>
                    </a:lnL>
                    <a:solidFill>
                      <a:schemeClr val="accent3"/>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64167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1763145635"/>
              </p:ext>
            </p:extLst>
          </p:nvPr>
        </p:nvGraphicFramePr>
        <p:xfrm>
          <a:off x="186264" y="657963"/>
          <a:ext cx="8890003" cy="599335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01876" y="76354"/>
            <a:ext cx="8974391" cy="572257"/>
          </a:xfrm>
          <a:solidFill>
            <a:schemeClr val="tx1">
              <a:lumMod val="90000"/>
              <a:lumOff val="10000"/>
            </a:schemeClr>
          </a:solidFill>
        </p:spPr>
        <p:txBody>
          <a:bodyPr/>
          <a:lstStyle/>
          <a:p>
            <a:r>
              <a:rPr lang="en-US" dirty="0">
                <a:solidFill>
                  <a:schemeClr val="bg1"/>
                </a:solidFill>
              </a:rPr>
              <a:t>Expansion investments by program</a:t>
            </a:r>
          </a:p>
        </p:txBody>
      </p:sp>
      <p:sp>
        <p:nvSpPr>
          <p:cNvPr id="8" name="TextBox 7"/>
          <p:cNvSpPr txBox="1"/>
          <p:nvPr/>
        </p:nvSpPr>
        <p:spPr>
          <a:xfrm>
            <a:off x="6359234" y="788207"/>
            <a:ext cx="2656496" cy="261610"/>
          </a:xfrm>
          <a:prstGeom prst="rect">
            <a:avLst/>
          </a:prstGeom>
          <a:solidFill>
            <a:schemeClr val="tx1">
              <a:lumMod val="90000"/>
              <a:lumOff val="10000"/>
            </a:schemeClr>
          </a:solidFill>
        </p:spPr>
        <p:txBody>
          <a:bodyPr wrap="none" rtlCol="0">
            <a:spAutoFit/>
          </a:bodyPr>
          <a:lstStyle/>
          <a:p>
            <a:r>
              <a:rPr lang="en-US" sz="1100" b="1" dirty="0">
                <a:solidFill>
                  <a:srgbClr val="FFFFFF"/>
                </a:solidFill>
              </a:rPr>
              <a:t>Five-year program budget in millions</a:t>
            </a:r>
          </a:p>
        </p:txBody>
      </p:sp>
      <p:graphicFrame>
        <p:nvGraphicFramePr>
          <p:cNvPr id="11" name="Table 10"/>
          <p:cNvGraphicFramePr>
            <a:graphicFrameLocks noGrp="1" noChangeAspect="1"/>
          </p:cNvGraphicFramePr>
          <p:nvPr>
            <p:extLst>
              <p:ext uri="{D42A27DB-BD31-4B8C-83A1-F6EECF244321}">
                <p14:modId xmlns:p14="http://schemas.microsoft.com/office/powerpoint/2010/main" val="100924664"/>
              </p:ext>
            </p:extLst>
          </p:nvPr>
        </p:nvGraphicFramePr>
        <p:xfrm>
          <a:off x="185418" y="795853"/>
          <a:ext cx="3327401" cy="1254096"/>
        </p:xfrm>
        <a:graphic>
          <a:graphicData uri="http://schemas.openxmlformats.org/drawingml/2006/table">
            <a:tbl>
              <a:tblPr>
                <a:tableStyleId>{5C22544A-7EE6-4342-B048-85BDC9FD1C3A}</a:tableStyleId>
              </a:tblPr>
              <a:tblGrid>
                <a:gridCol w="3327401">
                  <a:extLst>
                    <a:ext uri="{9D8B030D-6E8A-4147-A177-3AD203B41FA5}">
                      <a16:colId xmlns:a16="http://schemas.microsoft.com/office/drawing/2014/main" val="20000"/>
                    </a:ext>
                  </a:extLst>
                </a:gridCol>
              </a:tblGrid>
              <a:tr h="156762">
                <a:tc>
                  <a:txBody>
                    <a:bodyPr/>
                    <a:lstStyle/>
                    <a:p>
                      <a:r>
                        <a:rPr lang="en-US" sz="900" dirty="0"/>
                        <a:t>OTP / Bicycle</a:t>
                      </a:r>
                      <a:r>
                        <a:rPr lang="en-US" sz="900" baseline="0" dirty="0"/>
                        <a:t> and Pedestrian Modal Implementation</a:t>
                      </a:r>
                      <a:endParaRPr lang="en-US" sz="900" dirty="0"/>
                    </a:p>
                  </a:txBody>
                  <a:tcPr marT="0" marB="0">
                    <a:lnB w="12700" cap="flat" cmpd="sng" algn="ctr">
                      <a:solidFill>
                        <a:schemeClr val="tx1">
                          <a:lumMod val="90000"/>
                          <a:lumOff val="10000"/>
                        </a:schemeClr>
                      </a:solidFill>
                      <a:prstDash val="sysDot"/>
                      <a:round/>
                      <a:headEnd type="none" w="med" len="med"/>
                      <a:tailEnd type="none" w="med" len="med"/>
                    </a:lnB>
                    <a:noFill/>
                  </a:tcPr>
                </a:tc>
                <a:extLst>
                  <a:ext uri="{0D108BD9-81ED-4DB2-BD59-A6C34878D82A}">
                    <a16:rowId xmlns:a16="http://schemas.microsoft.com/office/drawing/2014/main" val="10000"/>
                  </a:ext>
                </a:extLst>
              </a:tr>
              <a:tr h="156762">
                <a:tc>
                  <a:txBody>
                    <a:bodyPr/>
                    <a:lstStyle/>
                    <a:p>
                      <a:r>
                        <a:rPr lang="en-US" sz="900" dirty="0"/>
                        <a:t>Highway</a:t>
                      </a:r>
                      <a:r>
                        <a:rPr lang="en-US" sz="900" baseline="0" dirty="0"/>
                        <a:t> / Bicycle and pedestrian</a:t>
                      </a:r>
                      <a:endParaRPr lang="en-US" sz="900" dirty="0"/>
                    </a:p>
                  </a:txBody>
                  <a:tcPr marT="0" marB="0">
                    <a:lnT w="12700" cap="flat" cmpd="sng" algn="ctr">
                      <a:solidFill>
                        <a:schemeClr val="tx1">
                          <a:lumMod val="90000"/>
                          <a:lumOff val="10000"/>
                        </a:schemeClr>
                      </a:solidFill>
                      <a:prstDash val="sysDot"/>
                      <a:round/>
                      <a:headEnd type="none" w="med" len="med"/>
                      <a:tailEnd type="none" w="med" len="med"/>
                    </a:lnT>
                    <a:lnB w="12700" cap="flat" cmpd="sng" algn="ctr">
                      <a:solidFill>
                        <a:schemeClr val="tx1">
                          <a:lumMod val="90000"/>
                          <a:lumOff val="10000"/>
                        </a:schemeClr>
                      </a:solidFill>
                      <a:prstDash val="sysDot"/>
                      <a:round/>
                      <a:headEnd type="none" w="med" len="med"/>
                      <a:tailEnd type="none" w="med" len="med"/>
                    </a:lnB>
                    <a:noFill/>
                  </a:tcPr>
                </a:tc>
                <a:extLst>
                  <a:ext uri="{0D108BD9-81ED-4DB2-BD59-A6C34878D82A}">
                    <a16:rowId xmlns:a16="http://schemas.microsoft.com/office/drawing/2014/main" val="10001"/>
                  </a:ext>
                </a:extLst>
              </a:tr>
              <a:tr h="156762">
                <a:tc>
                  <a:txBody>
                    <a:bodyPr/>
                    <a:lstStyle/>
                    <a:p>
                      <a:r>
                        <a:rPr lang="en-US" sz="900" dirty="0"/>
                        <a:t>Highway / Capacity</a:t>
                      </a:r>
                    </a:p>
                  </a:txBody>
                  <a:tcPr marT="0" marB="0">
                    <a:lnT w="12700" cap="flat" cmpd="sng" algn="ctr">
                      <a:solidFill>
                        <a:schemeClr val="tx1">
                          <a:lumMod val="90000"/>
                          <a:lumOff val="10000"/>
                        </a:schemeClr>
                      </a:solidFill>
                      <a:prstDash val="sysDot"/>
                      <a:round/>
                      <a:headEnd type="none" w="med" len="med"/>
                      <a:tailEnd type="none" w="med" len="med"/>
                    </a:lnT>
                    <a:lnB w="12700" cap="flat" cmpd="sng" algn="ctr">
                      <a:solidFill>
                        <a:schemeClr val="tx1">
                          <a:lumMod val="90000"/>
                          <a:lumOff val="10000"/>
                        </a:schemeClr>
                      </a:solidFill>
                      <a:prstDash val="sysDot"/>
                      <a:round/>
                      <a:headEnd type="none" w="med" len="med"/>
                      <a:tailEnd type="none" w="med" len="med"/>
                    </a:lnB>
                    <a:noFill/>
                  </a:tcPr>
                </a:tc>
                <a:extLst>
                  <a:ext uri="{0D108BD9-81ED-4DB2-BD59-A6C34878D82A}">
                    <a16:rowId xmlns:a16="http://schemas.microsoft.com/office/drawing/2014/main" val="10002"/>
                  </a:ext>
                </a:extLst>
              </a:tr>
              <a:tr h="156762">
                <a:tc>
                  <a:txBody>
                    <a:bodyPr/>
                    <a:lstStyle/>
                    <a:p>
                      <a:r>
                        <a:rPr lang="en-US" sz="900" dirty="0"/>
                        <a:t>MBTA / Green Line Extension</a:t>
                      </a:r>
                    </a:p>
                  </a:txBody>
                  <a:tcPr marT="0" marB="0">
                    <a:lnT w="12700" cap="flat" cmpd="sng" algn="ctr">
                      <a:solidFill>
                        <a:schemeClr val="tx1">
                          <a:lumMod val="90000"/>
                          <a:lumOff val="10000"/>
                        </a:schemeClr>
                      </a:solidFill>
                      <a:prstDash val="sysDot"/>
                      <a:round/>
                      <a:headEnd type="none" w="med" len="med"/>
                      <a:tailEnd type="none" w="med" len="med"/>
                    </a:lnT>
                    <a:lnB w="12700" cap="flat" cmpd="sng" algn="ctr">
                      <a:solidFill>
                        <a:schemeClr val="tx1">
                          <a:lumMod val="90000"/>
                          <a:lumOff val="10000"/>
                        </a:schemeClr>
                      </a:solidFill>
                      <a:prstDash val="sysDot"/>
                      <a:round/>
                      <a:headEnd type="none" w="med" len="med"/>
                      <a:tailEnd type="none" w="med" len="med"/>
                    </a:lnB>
                    <a:noFill/>
                  </a:tcPr>
                </a:tc>
                <a:extLst>
                  <a:ext uri="{0D108BD9-81ED-4DB2-BD59-A6C34878D82A}">
                    <a16:rowId xmlns:a16="http://schemas.microsoft.com/office/drawing/2014/main" val="10003"/>
                  </a:ext>
                </a:extLst>
              </a:tr>
              <a:tr h="156762">
                <a:tc>
                  <a:txBody>
                    <a:bodyPr/>
                    <a:lstStyle/>
                    <a:p>
                      <a:r>
                        <a:rPr lang="en-US" sz="900" dirty="0"/>
                        <a:t>MBTA / Expansion projects</a:t>
                      </a:r>
                    </a:p>
                  </a:txBody>
                  <a:tcPr marT="0" marB="0">
                    <a:lnT w="12700" cap="flat" cmpd="sng" algn="ctr">
                      <a:solidFill>
                        <a:schemeClr val="tx1">
                          <a:lumMod val="90000"/>
                          <a:lumOff val="10000"/>
                        </a:schemeClr>
                      </a:solidFill>
                      <a:prstDash val="sysDot"/>
                      <a:round/>
                      <a:headEnd type="none" w="med" len="med"/>
                      <a:tailEnd type="none" w="med" len="med"/>
                    </a:lnT>
                    <a:lnB w="12700" cap="flat" cmpd="sng" algn="ctr">
                      <a:solidFill>
                        <a:schemeClr val="tx1">
                          <a:lumMod val="90000"/>
                          <a:lumOff val="10000"/>
                        </a:schemeClr>
                      </a:solidFill>
                      <a:prstDash val="sysDot"/>
                      <a:round/>
                      <a:headEnd type="none" w="med" len="med"/>
                      <a:tailEnd type="none" w="med" len="med"/>
                    </a:lnB>
                    <a:noFill/>
                  </a:tcPr>
                </a:tc>
                <a:extLst>
                  <a:ext uri="{0D108BD9-81ED-4DB2-BD59-A6C34878D82A}">
                    <a16:rowId xmlns:a16="http://schemas.microsoft.com/office/drawing/2014/main" val="10004"/>
                  </a:ext>
                </a:extLst>
              </a:tr>
              <a:tr h="156762">
                <a:tc>
                  <a:txBody>
                    <a:bodyPr/>
                    <a:lstStyle/>
                    <a:p>
                      <a:r>
                        <a:rPr lang="en-US" sz="900" dirty="0"/>
                        <a:t>Rail / South Coast Rail</a:t>
                      </a:r>
                    </a:p>
                  </a:txBody>
                  <a:tcPr marT="0" marB="0">
                    <a:lnT w="12700" cap="flat" cmpd="sng" algn="ctr">
                      <a:solidFill>
                        <a:schemeClr val="tx1">
                          <a:lumMod val="90000"/>
                          <a:lumOff val="10000"/>
                        </a:schemeClr>
                      </a:solidFill>
                      <a:prstDash val="sysDot"/>
                      <a:round/>
                      <a:headEnd type="none" w="med" len="med"/>
                      <a:tailEnd type="none" w="med" len="med"/>
                    </a:lnT>
                    <a:lnB w="12700" cap="flat" cmpd="sng" algn="ctr">
                      <a:solidFill>
                        <a:schemeClr val="tx1">
                          <a:lumMod val="90000"/>
                          <a:lumOff val="10000"/>
                        </a:schemeClr>
                      </a:solidFill>
                      <a:prstDash val="sysDot"/>
                      <a:round/>
                      <a:headEnd type="none" w="med" len="med"/>
                      <a:tailEnd type="none" w="med" len="med"/>
                    </a:lnB>
                    <a:noFill/>
                  </a:tcPr>
                </a:tc>
                <a:extLst>
                  <a:ext uri="{0D108BD9-81ED-4DB2-BD59-A6C34878D82A}">
                    <a16:rowId xmlns:a16="http://schemas.microsoft.com/office/drawing/2014/main" val="10005"/>
                  </a:ext>
                </a:extLst>
              </a:tr>
              <a:tr h="156762">
                <a:tc>
                  <a:txBody>
                    <a:bodyPr/>
                    <a:lstStyle/>
                    <a:p>
                      <a:r>
                        <a:rPr lang="en-US" sz="900" dirty="0"/>
                        <a:t>Rail / Track</a:t>
                      </a:r>
                      <a:r>
                        <a:rPr lang="en-US" sz="900" baseline="0" dirty="0"/>
                        <a:t> and right-of-way expansion</a:t>
                      </a:r>
                      <a:endParaRPr lang="en-US" sz="900" dirty="0"/>
                    </a:p>
                  </a:txBody>
                  <a:tcPr marT="0" marB="0">
                    <a:lnT w="12700" cap="flat" cmpd="sng" algn="ctr">
                      <a:solidFill>
                        <a:schemeClr val="tx1">
                          <a:lumMod val="90000"/>
                          <a:lumOff val="10000"/>
                        </a:schemeClr>
                      </a:solidFill>
                      <a:prstDash val="sysDot"/>
                      <a:round/>
                      <a:headEnd type="none" w="med" len="med"/>
                      <a:tailEnd type="none" w="med" len="med"/>
                    </a:lnT>
                    <a:lnB w="12700" cap="flat" cmpd="sng" algn="ctr">
                      <a:solidFill>
                        <a:schemeClr val="tx1">
                          <a:lumMod val="90000"/>
                          <a:lumOff val="10000"/>
                        </a:schemeClr>
                      </a:solidFill>
                      <a:prstDash val="sysDot"/>
                      <a:round/>
                      <a:headEnd type="none" w="med" len="med"/>
                      <a:tailEnd type="none" w="med" len="med"/>
                    </a:lnB>
                    <a:noFill/>
                  </a:tcPr>
                </a:tc>
                <a:extLst>
                  <a:ext uri="{0D108BD9-81ED-4DB2-BD59-A6C34878D82A}">
                    <a16:rowId xmlns:a16="http://schemas.microsoft.com/office/drawing/2014/main" val="10006"/>
                  </a:ext>
                </a:extLst>
              </a:tr>
              <a:tr h="156762">
                <a:tc>
                  <a:txBody>
                    <a:bodyPr/>
                    <a:lstStyle/>
                    <a:p>
                      <a:r>
                        <a:rPr lang="en-US" sz="900" dirty="0"/>
                        <a:t>Rail / Vehicle expansion</a:t>
                      </a:r>
                    </a:p>
                  </a:txBody>
                  <a:tcPr marT="0" marB="0">
                    <a:lnT w="12700" cap="flat" cmpd="sng" algn="ctr">
                      <a:solidFill>
                        <a:schemeClr val="tx1">
                          <a:lumMod val="90000"/>
                          <a:lumOff val="10000"/>
                        </a:schemeClr>
                      </a:solidFill>
                      <a:prstDash val="sysDot"/>
                      <a:round/>
                      <a:headEnd type="none" w="med" len="med"/>
                      <a:tailEnd type="none" w="med" len="med"/>
                    </a:lnT>
                    <a:lnB w="12700" cap="flat" cmpd="sng" algn="ctr">
                      <a:noFill/>
                      <a:prstDash val="sysDot"/>
                      <a:round/>
                      <a:headEnd type="none" w="med" len="med"/>
                      <a:tailEnd type="none" w="med" len="med"/>
                    </a:lnB>
                    <a:noFill/>
                  </a:tcPr>
                </a:tc>
                <a:extLst>
                  <a:ext uri="{0D108BD9-81ED-4DB2-BD59-A6C34878D82A}">
                    <a16:rowId xmlns:a16="http://schemas.microsoft.com/office/drawing/2014/main" val="1000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994634001"/>
              </p:ext>
            </p:extLst>
          </p:nvPr>
        </p:nvGraphicFramePr>
        <p:xfrm>
          <a:off x="186264" y="2310348"/>
          <a:ext cx="3878665" cy="746760"/>
        </p:xfrm>
        <a:graphic>
          <a:graphicData uri="http://schemas.openxmlformats.org/drawingml/2006/table">
            <a:tbl>
              <a:tblPr firstRow="1" bandRow="1">
                <a:tableStyleId>{5C22544A-7EE6-4342-B048-85BDC9FD1C3A}</a:tableStyleId>
              </a:tblPr>
              <a:tblGrid>
                <a:gridCol w="775733">
                  <a:extLst>
                    <a:ext uri="{9D8B030D-6E8A-4147-A177-3AD203B41FA5}">
                      <a16:colId xmlns:a16="http://schemas.microsoft.com/office/drawing/2014/main" val="20000"/>
                    </a:ext>
                  </a:extLst>
                </a:gridCol>
                <a:gridCol w="775733">
                  <a:extLst>
                    <a:ext uri="{9D8B030D-6E8A-4147-A177-3AD203B41FA5}">
                      <a16:colId xmlns:a16="http://schemas.microsoft.com/office/drawing/2014/main" val="20001"/>
                    </a:ext>
                  </a:extLst>
                </a:gridCol>
                <a:gridCol w="775733">
                  <a:extLst>
                    <a:ext uri="{9D8B030D-6E8A-4147-A177-3AD203B41FA5}">
                      <a16:colId xmlns:a16="http://schemas.microsoft.com/office/drawing/2014/main" val="20002"/>
                    </a:ext>
                  </a:extLst>
                </a:gridCol>
                <a:gridCol w="775733">
                  <a:extLst>
                    <a:ext uri="{9D8B030D-6E8A-4147-A177-3AD203B41FA5}">
                      <a16:colId xmlns:a16="http://schemas.microsoft.com/office/drawing/2014/main" val="20003"/>
                    </a:ext>
                  </a:extLst>
                </a:gridCol>
                <a:gridCol w="775733">
                  <a:extLst>
                    <a:ext uri="{9D8B030D-6E8A-4147-A177-3AD203B41FA5}">
                      <a16:colId xmlns:a16="http://schemas.microsoft.com/office/drawing/2014/main" val="20004"/>
                    </a:ext>
                  </a:extLst>
                </a:gridCol>
              </a:tblGrid>
              <a:tr h="267500">
                <a:tc>
                  <a:txBody>
                    <a:bodyPr/>
                    <a:lstStyle/>
                    <a:p>
                      <a:r>
                        <a:rPr lang="en-US" sz="1100" b="1" dirty="0"/>
                        <a:t>Highway</a:t>
                      </a:r>
                    </a:p>
                  </a:txBody>
                  <a:tcPr>
                    <a:lnL w="9525" cap="flat" cmpd="sng" algn="ctr">
                      <a:solidFill>
                        <a:schemeClr val="tx1">
                          <a:lumMod val="90000"/>
                          <a:lumOff val="10000"/>
                        </a:schemeClr>
                      </a:solidFill>
                      <a:prstDash val="sysDot"/>
                      <a:round/>
                      <a:headEnd type="none" w="med" len="med"/>
                      <a:tailEnd type="none" w="med" len="med"/>
                    </a:lnL>
                    <a:lnR w="9525" cap="flat" cmpd="sng" algn="ctr">
                      <a:solidFill>
                        <a:schemeClr val="tx1">
                          <a:lumMod val="90000"/>
                          <a:lumOff val="10000"/>
                        </a:schemeClr>
                      </a:solidFill>
                      <a:prstDash val="sysDot"/>
                      <a:round/>
                      <a:headEnd type="none" w="med" len="med"/>
                      <a:tailEnd type="none" w="med" len="med"/>
                    </a:lnR>
                    <a:solidFill>
                      <a:schemeClr val="tx1">
                        <a:lumMod val="90000"/>
                        <a:lumOff val="10000"/>
                      </a:schemeClr>
                    </a:solidFill>
                  </a:tcPr>
                </a:tc>
                <a:tc>
                  <a:txBody>
                    <a:bodyPr/>
                    <a:lstStyle/>
                    <a:p>
                      <a:r>
                        <a:rPr lang="en-US" sz="1100" b="1" dirty="0"/>
                        <a:t>MBTA</a:t>
                      </a:r>
                    </a:p>
                  </a:txBody>
                  <a:tcPr>
                    <a:lnL w="9525" cap="flat" cmpd="sng" algn="ctr">
                      <a:solidFill>
                        <a:schemeClr val="tx1">
                          <a:lumMod val="90000"/>
                          <a:lumOff val="10000"/>
                        </a:schemeClr>
                      </a:solidFill>
                      <a:prstDash val="sysDot"/>
                      <a:round/>
                      <a:headEnd type="none" w="med" len="med"/>
                      <a:tailEnd type="none" w="med" len="med"/>
                    </a:lnL>
                    <a:lnR w="9525" cap="flat" cmpd="sng" algn="ctr">
                      <a:solidFill>
                        <a:schemeClr val="tx1">
                          <a:lumMod val="90000"/>
                          <a:lumOff val="10000"/>
                        </a:schemeClr>
                      </a:solidFill>
                      <a:prstDash val="sysDot"/>
                      <a:round/>
                      <a:headEnd type="none" w="med" len="med"/>
                      <a:tailEnd type="none" w="med" len="med"/>
                    </a:lnR>
                    <a:solidFill>
                      <a:schemeClr val="tx1">
                        <a:lumMod val="90000"/>
                        <a:lumOff val="10000"/>
                      </a:schemeClr>
                    </a:solidFill>
                  </a:tcPr>
                </a:tc>
                <a:tc>
                  <a:txBody>
                    <a:bodyPr/>
                    <a:lstStyle/>
                    <a:p>
                      <a:r>
                        <a:rPr lang="en-US" sz="1100" b="1" dirty="0"/>
                        <a:t>Rail</a:t>
                      </a:r>
                    </a:p>
                  </a:txBody>
                  <a:tcPr>
                    <a:lnL w="9525" cap="flat" cmpd="sng" algn="ctr">
                      <a:solidFill>
                        <a:schemeClr val="tx1">
                          <a:lumMod val="90000"/>
                          <a:lumOff val="10000"/>
                        </a:schemeClr>
                      </a:solidFill>
                      <a:prstDash val="sysDot"/>
                      <a:round/>
                      <a:headEnd type="none" w="med" len="med"/>
                      <a:tailEnd type="none" w="med" len="med"/>
                    </a:lnL>
                    <a:lnR w="9525" cap="flat" cmpd="sng" algn="ctr">
                      <a:solidFill>
                        <a:schemeClr val="tx1">
                          <a:lumMod val="90000"/>
                          <a:lumOff val="10000"/>
                        </a:schemeClr>
                      </a:solidFill>
                      <a:prstDash val="sysDot"/>
                      <a:round/>
                      <a:headEnd type="none" w="med" len="med"/>
                      <a:tailEnd type="none" w="med" len="med"/>
                    </a:lnR>
                    <a:solidFill>
                      <a:schemeClr val="tx1">
                        <a:lumMod val="90000"/>
                        <a:lumOff val="10000"/>
                      </a:schemeClr>
                    </a:solidFill>
                  </a:tcPr>
                </a:tc>
                <a:tc>
                  <a:txBody>
                    <a:bodyPr/>
                    <a:lstStyle/>
                    <a:p>
                      <a:r>
                        <a:rPr lang="en-US" sz="1100" b="1" dirty="0"/>
                        <a:t>OTP</a:t>
                      </a:r>
                    </a:p>
                  </a:txBody>
                  <a:tcPr>
                    <a:lnL w="9525" cap="flat" cmpd="sng" algn="ctr">
                      <a:solidFill>
                        <a:schemeClr val="tx1">
                          <a:lumMod val="90000"/>
                          <a:lumOff val="10000"/>
                        </a:schemeClr>
                      </a:solidFill>
                      <a:prstDash val="sysDot"/>
                      <a:round/>
                      <a:headEnd type="none" w="med" len="med"/>
                      <a:tailEnd type="none" w="med" len="med"/>
                    </a:lnL>
                    <a:lnR w="9525" cap="flat" cmpd="sng" algn="ctr">
                      <a:solidFill>
                        <a:schemeClr val="tx1">
                          <a:lumMod val="90000"/>
                          <a:lumOff val="10000"/>
                        </a:schemeClr>
                      </a:solidFill>
                      <a:prstDash val="sysDot"/>
                      <a:round/>
                      <a:headEnd type="none" w="med" len="med"/>
                      <a:tailEnd type="none" w="med" len="med"/>
                    </a:lnR>
                    <a:solidFill>
                      <a:schemeClr val="tx1">
                        <a:lumMod val="90000"/>
                        <a:lumOff val="10000"/>
                      </a:schemeClr>
                    </a:solidFill>
                  </a:tcPr>
                </a:tc>
                <a:tc>
                  <a:txBody>
                    <a:bodyPr/>
                    <a:lstStyle/>
                    <a:p>
                      <a:r>
                        <a:rPr lang="en-US" sz="1100" b="1" dirty="0"/>
                        <a:t>Total </a:t>
                      </a:r>
                      <a:r>
                        <a:rPr lang="en-US" sz="800" b="0" i="1" dirty="0"/>
                        <a:t>SFY19-23</a:t>
                      </a:r>
                      <a:endParaRPr lang="en-US" sz="1100" b="0" i="1" dirty="0"/>
                    </a:p>
                  </a:txBody>
                  <a:tcPr>
                    <a:lnL w="9525" cap="flat" cmpd="sng" algn="ctr">
                      <a:solidFill>
                        <a:schemeClr val="tx1">
                          <a:lumMod val="90000"/>
                          <a:lumOff val="10000"/>
                        </a:schemeClr>
                      </a:solidFill>
                      <a:prstDash val="sysDot"/>
                      <a:round/>
                      <a:headEnd type="none" w="med" len="med"/>
                      <a:tailEnd type="none" w="med" len="med"/>
                    </a:lnL>
                    <a:solidFill>
                      <a:schemeClr val="tx1">
                        <a:lumMod val="90000"/>
                        <a:lumOff val="10000"/>
                      </a:schemeClr>
                    </a:solidFill>
                  </a:tcPr>
                </a:tc>
                <a:extLst>
                  <a:ext uri="{0D108BD9-81ED-4DB2-BD59-A6C34878D82A}">
                    <a16:rowId xmlns:a16="http://schemas.microsoft.com/office/drawing/2014/main" val="10000"/>
                  </a:ext>
                </a:extLst>
              </a:tr>
              <a:tr h="267500">
                <a:tc>
                  <a:txBody>
                    <a:bodyPr/>
                    <a:lstStyle/>
                    <a:p>
                      <a:r>
                        <a:rPr lang="en-US" sz="1100" b="1" dirty="0"/>
                        <a:t>$488.7 </a:t>
                      </a:r>
                      <a:r>
                        <a:rPr lang="en-US" sz="700" b="0" i="1" dirty="0"/>
                        <a:t>(millions)</a:t>
                      </a:r>
                      <a:endParaRPr lang="en-US" sz="1100" b="0" i="1" dirty="0"/>
                    </a:p>
                  </a:txBody>
                  <a:tcPr>
                    <a:lnL w="9525" cap="flat" cmpd="sng" algn="ctr">
                      <a:solidFill>
                        <a:schemeClr val="tx1">
                          <a:lumMod val="90000"/>
                          <a:lumOff val="10000"/>
                        </a:schemeClr>
                      </a:solidFill>
                      <a:prstDash val="sysDot"/>
                      <a:round/>
                      <a:headEnd type="none" w="med" len="med"/>
                      <a:tailEnd type="none" w="med" len="med"/>
                    </a:lnL>
                    <a:lnR w="9525" cap="flat" cmpd="sng" algn="ctr">
                      <a:solidFill>
                        <a:schemeClr val="tx1">
                          <a:lumMod val="90000"/>
                          <a:lumOff val="10000"/>
                        </a:schemeClr>
                      </a:solidFill>
                      <a:prstDash val="sysDot"/>
                      <a:round/>
                      <a:headEnd type="none" w="med" len="med"/>
                      <a:tailEnd type="none" w="med" len="med"/>
                    </a:lnR>
                    <a:solidFill>
                      <a:schemeClr val="bg1"/>
                    </a:solidFill>
                  </a:tcPr>
                </a:tc>
                <a:tc>
                  <a:txBody>
                    <a:bodyPr/>
                    <a:lstStyle/>
                    <a:p>
                      <a:r>
                        <a:rPr lang="en-US" sz="1100" b="1" dirty="0"/>
                        <a:t>$1,422.5</a:t>
                      </a:r>
                    </a:p>
                  </a:txBody>
                  <a:tcPr>
                    <a:lnL w="9525" cap="flat" cmpd="sng" algn="ctr">
                      <a:solidFill>
                        <a:schemeClr val="tx1">
                          <a:lumMod val="90000"/>
                          <a:lumOff val="10000"/>
                        </a:schemeClr>
                      </a:solidFill>
                      <a:prstDash val="sysDot"/>
                      <a:round/>
                      <a:headEnd type="none" w="med" len="med"/>
                      <a:tailEnd type="none" w="med" len="med"/>
                    </a:lnL>
                    <a:lnR w="9525" cap="flat" cmpd="sng" algn="ctr">
                      <a:solidFill>
                        <a:schemeClr val="tx1">
                          <a:lumMod val="90000"/>
                          <a:lumOff val="10000"/>
                        </a:schemeClr>
                      </a:solidFill>
                      <a:prstDash val="sysDot"/>
                      <a:round/>
                      <a:headEnd type="none" w="med" len="med"/>
                      <a:tailEnd type="none" w="med" len="med"/>
                    </a:lnR>
                    <a:solidFill>
                      <a:schemeClr val="bg1"/>
                    </a:solidFill>
                  </a:tcPr>
                </a:tc>
                <a:tc>
                  <a:txBody>
                    <a:bodyPr/>
                    <a:lstStyle/>
                    <a:p>
                      <a:r>
                        <a:rPr lang="en-US" sz="1100" b="1" dirty="0"/>
                        <a:t>$139.0</a:t>
                      </a:r>
                    </a:p>
                  </a:txBody>
                  <a:tcPr>
                    <a:lnL w="9525" cap="flat" cmpd="sng" algn="ctr">
                      <a:solidFill>
                        <a:schemeClr val="tx1">
                          <a:lumMod val="90000"/>
                          <a:lumOff val="10000"/>
                        </a:schemeClr>
                      </a:solidFill>
                      <a:prstDash val="sysDot"/>
                      <a:round/>
                      <a:headEnd type="none" w="med" len="med"/>
                      <a:tailEnd type="none" w="med" len="med"/>
                    </a:lnL>
                    <a:lnR w="9525" cap="flat" cmpd="sng" algn="ctr">
                      <a:solidFill>
                        <a:schemeClr val="tx1">
                          <a:lumMod val="90000"/>
                          <a:lumOff val="10000"/>
                        </a:schemeClr>
                      </a:solidFill>
                      <a:prstDash val="solid"/>
                      <a:round/>
                      <a:headEnd type="none" w="med" len="med"/>
                      <a:tailEnd type="none" w="med" len="med"/>
                    </a:lnR>
                    <a:solidFill>
                      <a:schemeClr val="bg1"/>
                    </a:solidFill>
                  </a:tcPr>
                </a:tc>
                <a:tc>
                  <a:txBody>
                    <a:bodyPr/>
                    <a:lstStyle/>
                    <a:p>
                      <a:r>
                        <a:rPr lang="en-US" sz="1100" b="1" dirty="0"/>
                        <a:t>$60.0</a:t>
                      </a:r>
                    </a:p>
                  </a:txBody>
                  <a:tcPr>
                    <a:lnL w="9525" cap="flat" cmpd="sng" algn="ctr">
                      <a:solidFill>
                        <a:schemeClr val="tx1">
                          <a:lumMod val="90000"/>
                          <a:lumOff val="10000"/>
                        </a:schemeClr>
                      </a:solidFill>
                      <a:prstDash val="solid"/>
                      <a:round/>
                      <a:headEnd type="none" w="med" len="med"/>
                      <a:tailEnd type="none" w="med" len="med"/>
                    </a:lnL>
                    <a:lnR w="9525" cap="flat" cmpd="sng" algn="ctr">
                      <a:solidFill>
                        <a:schemeClr val="tx1">
                          <a:lumMod val="90000"/>
                          <a:lumOff val="10000"/>
                        </a:schemeClr>
                      </a:solidFill>
                      <a:prstDash val="solid"/>
                      <a:round/>
                      <a:headEnd type="none" w="med" len="med"/>
                      <a:tailEnd type="none" w="med" len="med"/>
                    </a:lnR>
                    <a:solidFill>
                      <a:schemeClr val="bg1"/>
                    </a:solidFill>
                  </a:tcPr>
                </a:tc>
                <a:tc>
                  <a:txBody>
                    <a:bodyPr/>
                    <a:lstStyle/>
                    <a:p>
                      <a:r>
                        <a:rPr lang="en-US" sz="1100" b="1" dirty="0">
                          <a:solidFill>
                            <a:schemeClr val="bg1"/>
                          </a:solidFill>
                        </a:rPr>
                        <a:t>$2,110.2</a:t>
                      </a:r>
                    </a:p>
                  </a:txBody>
                  <a:tcPr>
                    <a:lnL w="9525" cap="flat" cmpd="sng" algn="ctr">
                      <a:solidFill>
                        <a:schemeClr val="tx1">
                          <a:lumMod val="90000"/>
                          <a:lumOff val="10000"/>
                        </a:schemeClr>
                      </a:solidFill>
                      <a:prstDash val="solid"/>
                      <a:round/>
                      <a:headEnd type="none" w="med" len="med"/>
                      <a:tailEnd type="none" w="med" len="med"/>
                    </a:lnL>
                    <a:solidFill>
                      <a:schemeClr val="tx1">
                        <a:lumMod val="90000"/>
                        <a:lumOff val="1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6161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101875" y="752197"/>
            <a:ext cx="8813525" cy="5870276"/>
          </a:xfrm>
        </p:spPr>
        <p:txBody>
          <a:bodyPr>
            <a:normAutofit/>
          </a:bodyPr>
          <a:lstStyle/>
          <a:p>
            <a:r>
              <a:rPr lang="en-US" b="1" dirty="0"/>
              <a:t>Since last meeting:</a:t>
            </a:r>
          </a:p>
          <a:p>
            <a:pPr lvl="1" algn="just"/>
            <a:r>
              <a:rPr lang="en-US" dirty="0"/>
              <a:t>Held public meetings and completed comment period</a:t>
            </a:r>
          </a:p>
          <a:p>
            <a:pPr lvl="1" algn="just"/>
            <a:r>
              <a:rPr lang="en-US" dirty="0"/>
              <a:t>Finished equity analysis</a:t>
            </a:r>
          </a:p>
          <a:p>
            <a:pPr lvl="1" algn="just"/>
            <a:r>
              <a:rPr lang="en-US" dirty="0"/>
              <a:t>Updated sources</a:t>
            </a:r>
          </a:p>
          <a:p>
            <a:pPr lvl="1" algn="just"/>
            <a:r>
              <a:rPr lang="en-US" dirty="0"/>
              <a:t>Updated projects / spending</a:t>
            </a:r>
          </a:p>
          <a:p>
            <a:pPr lvl="1" algn="just"/>
            <a:endParaRPr lang="en-US" dirty="0"/>
          </a:p>
          <a:p>
            <a:r>
              <a:rPr lang="en-US" b="1" dirty="0"/>
              <a:t>Today:</a:t>
            </a:r>
          </a:p>
          <a:p>
            <a:pPr lvl="1"/>
            <a:r>
              <a:rPr lang="en-US" dirty="0"/>
              <a:t>Need vote on final CIP by Joint Board</a:t>
            </a:r>
          </a:p>
          <a:p>
            <a:pPr marL="0" indent="0">
              <a:buNone/>
            </a:pPr>
            <a:endParaRPr lang="en-US" dirty="0"/>
          </a:p>
        </p:txBody>
      </p:sp>
    </p:spTree>
    <p:extLst>
      <p:ext uri="{BB962C8B-B14F-4D97-AF65-F5344CB8AC3E}">
        <p14:creationId xmlns:p14="http://schemas.microsoft.com/office/powerpoint/2010/main" val="3677749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76" y="76354"/>
            <a:ext cx="8912914" cy="572257"/>
          </a:xfrm>
        </p:spPr>
        <p:txBody>
          <a:bodyPr/>
          <a:lstStyle/>
          <a:p>
            <a:r>
              <a:rPr lang="en-US" dirty="0"/>
              <a:t>Follow-up from June 5</a:t>
            </a:r>
            <a:r>
              <a:rPr lang="en-US" baseline="30000" dirty="0"/>
              <a:t>th</a:t>
            </a:r>
            <a:r>
              <a:rPr lang="en-US" dirty="0"/>
              <a:t> CPC meeting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9754967"/>
              </p:ext>
            </p:extLst>
          </p:nvPr>
        </p:nvGraphicFramePr>
        <p:xfrm>
          <a:off x="101600" y="752474"/>
          <a:ext cx="8913813" cy="5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2888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engagement</a:t>
            </a:r>
          </a:p>
        </p:txBody>
      </p:sp>
      <p:sp>
        <p:nvSpPr>
          <p:cNvPr id="3" name="Content Placeholder 2"/>
          <p:cNvSpPr>
            <a:spLocks noGrp="1"/>
          </p:cNvSpPr>
          <p:nvPr>
            <p:ph idx="1"/>
          </p:nvPr>
        </p:nvSpPr>
        <p:spPr>
          <a:xfrm>
            <a:off x="101875" y="752197"/>
            <a:ext cx="8912915" cy="5656767"/>
          </a:xfrm>
        </p:spPr>
        <p:txBody>
          <a:bodyPr>
            <a:normAutofit fontScale="92500" lnSpcReduction="10000"/>
          </a:bodyPr>
          <a:lstStyle/>
          <a:p>
            <a:pPr marL="0" indent="0">
              <a:buNone/>
            </a:pPr>
            <a:r>
              <a:rPr lang="en-US" sz="1600" b="1" dirty="0"/>
              <a:t>Phase 1:</a:t>
            </a:r>
          </a:p>
          <a:p>
            <a:pPr lvl="0">
              <a:spcBef>
                <a:spcPts val="600"/>
              </a:spcBef>
            </a:pPr>
            <a:r>
              <a:rPr lang="en-US" sz="1400" dirty="0"/>
              <a:t>Focus on stakeholders – both established and newly identified, across all Divisions and modes</a:t>
            </a:r>
          </a:p>
          <a:p>
            <a:pPr lvl="0">
              <a:spcBef>
                <a:spcPts val="600"/>
              </a:spcBef>
            </a:pPr>
            <a:r>
              <a:rPr lang="en-US" sz="1400" dirty="0"/>
              <a:t>Direct outreach and meetings - in person and electronically </a:t>
            </a:r>
          </a:p>
          <a:p>
            <a:pPr lvl="0">
              <a:spcBef>
                <a:spcPts val="600"/>
              </a:spcBef>
            </a:pPr>
            <a:r>
              <a:rPr lang="en-US" sz="1400" dirty="0"/>
              <a:t>Outreach was focused on educating public about the CIP and process</a:t>
            </a:r>
          </a:p>
          <a:p>
            <a:pPr lvl="0">
              <a:spcBef>
                <a:spcPts val="600"/>
              </a:spcBef>
            </a:pPr>
            <a:r>
              <a:rPr lang="en-US" sz="1400" dirty="0"/>
              <a:t>Contacted stakeholder groups identified by the Divisions and other stakeholder groups</a:t>
            </a:r>
          </a:p>
          <a:p>
            <a:pPr marL="0" indent="0">
              <a:buNone/>
            </a:pPr>
            <a:r>
              <a:rPr lang="en-US" sz="1600" b="1" dirty="0"/>
              <a:t>Phase 2:</a:t>
            </a:r>
          </a:p>
          <a:p>
            <a:r>
              <a:rPr lang="en-US" sz="1400" dirty="0"/>
              <a:t>10 public meetings across the Commonwealth </a:t>
            </a:r>
          </a:p>
          <a:p>
            <a:pPr lvl="1"/>
            <a:r>
              <a:rPr lang="en-US" sz="1300" dirty="0"/>
              <a:t>Two meetings held jointly with MPOs (Central Massachusetts and Berkshire)</a:t>
            </a:r>
          </a:p>
          <a:p>
            <a:pPr lvl="1"/>
            <a:r>
              <a:rPr lang="en-US" sz="1300" dirty="0"/>
              <a:t>Modest turnout at each meeting; approximately 16 participants/meeting </a:t>
            </a:r>
          </a:p>
          <a:p>
            <a:pPr>
              <a:spcBef>
                <a:spcPts val="600"/>
              </a:spcBef>
            </a:pPr>
            <a:r>
              <a:rPr lang="en-US" sz="1400" dirty="0"/>
              <a:t>Additional Meetings</a:t>
            </a:r>
          </a:p>
          <a:p>
            <a:pPr lvl="1"/>
            <a:r>
              <a:rPr lang="en-US" sz="1300" dirty="0"/>
              <a:t>Legislative Briefing - 42 participants</a:t>
            </a:r>
          </a:p>
          <a:p>
            <a:pPr lvl="1"/>
            <a:r>
              <a:rPr lang="en-US" sz="1300" dirty="0"/>
              <a:t>I-495 Partnership Meeting - 17 participants</a:t>
            </a:r>
          </a:p>
          <a:p>
            <a:pPr lvl="1"/>
            <a:r>
              <a:rPr lang="en-US" sz="1300" dirty="0"/>
              <a:t>Community of Built Environment Meeting (DPH) – 12  participants</a:t>
            </a:r>
          </a:p>
          <a:p>
            <a:pPr lvl="1"/>
            <a:r>
              <a:rPr lang="en-US" sz="1300" dirty="0"/>
              <a:t>Massachusetts Municipal Association – 11 participants</a:t>
            </a:r>
          </a:p>
          <a:p>
            <a:pPr lvl="1"/>
            <a:r>
              <a:rPr lang="en-US" sz="1300" dirty="0"/>
              <a:t>Boston MPO - 27 participants</a:t>
            </a:r>
          </a:p>
          <a:p>
            <a:pPr>
              <a:spcBef>
                <a:spcPts val="600"/>
              </a:spcBef>
            </a:pPr>
            <a:r>
              <a:rPr lang="en-US" sz="1400" dirty="0"/>
              <a:t>Two comment tools – online maps and participate tab in the CIP document</a:t>
            </a:r>
          </a:p>
          <a:p>
            <a:pPr>
              <a:spcBef>
                <a:spcPts val="600"/>
              </a:spcBef>
            </a:pPr>
            <a:r>
              <a:rPr lang="en-US" sz="1400" dirty="0"/>
              <a:t>Letters and emails</a:t>
            </a:r>
          </a:p>
          <a:p>
            <a:pPr>
              <a:spcBef>
                <a:spcPts val="600"/>
              </a:spcBef>
            </a:pPr>
            <a:r>
              <a:rPr lang="en-US" sz="1400" dirty="0"/>
              <a:t>221 comments received through close of the comment period  (meetings, letters, emails, online CIP document)</a:t>
            </a:r>
          </a:p>
          <a:p>
            <a:pPr marL="0" indent="0">
              <a:buNone/>
            </a:pPr>
            <a:r>
              <a:rPr lang="en-US" sz="1600" b="1" dirty="0"/>
              <a:t>Phase 3:</a:t>
            </a:r>
          </a:p>
          <a:p>
            <a:pPr>
              <a:spcBef>
                <a:spcPts val="600"/>
              </a:spcBef>
            </a:pPr>
            <a:r>
              <a:rPr lang="en-US" sz="1400" dirty="0"/>
              <a:t>All comments logged and analyzed using qualitative data analysis software</a:t>
            </a:r>
          </a:p>
          <a:p>
            <a:pPr>
              <a:spcBef>
                <a:spcPts val="600"/>
              </a:spcBef>
            </a:pPr>
            <a:r>
              <a:rPr lang="en-US" sz="1400" dirty="0"/>
              <a:t>Relevant comments were distributed to appropriate Divisions for input/response</a:t>
            </a:r>
          </a:p>
          <a:p>
            <a:pPr>
              <a:spcBef>
                <a:spcPts val="600"/>
              </a:spcBef>
            </a:pPr>
            <a:r>
              <a:rPr lang="en-US" sz="1400" dirty="0"/>
              <a:t>Letters and comments will be responded to directly, as appropriate</a:t>
            </a:r>
          </a:p>
          <a:p>
            <a:pPr>
              <a:spcBef>
                <a:spcPts val="600"/>
              </a:spcBef>
            </a:pPr>
            <a:r>
              <a:rPr lang="en-US" sz="1400" dirty="0"/>
              <a:t>Changes, where appropriate, are incorporated and published as part of the final CIP</a:t>
            </a:r>
          </a:p>
        </p:txBody>
      </p:sp>
    </p:spTree>
    <p:extLst>
      <p:ext uri="{BB962C8B-B14F-4D97-AF65-F5344CB8AC3E}">
        <p14:creationId xmlns:p14="http://schemas.microsoft.com/office/powerpoint/2010/main" val="3734255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sz="2400" dirty="0"/>
              <a:t>Social Equity Analysis:  Conclusions</a:t>
            </a:r>
          </a:p>
        </p:txBody>
      </p:sp>
      <p:sp>
        <p:nvSpPr>
          <p:cNvPr id="3" name="Content Placeholder 2"/>
          <p:cNvSpPr>
            <a:spLocks noGrp="1"/>
          </p:cNvSpPr>
          <p:nvPr>
            <p:ph idx="1"/>
          </p:nvPr>
        </p:nvSpPr>
        <p:spPr>
          <a:xfrm>
            <a:off x="101875" y="752196"/>
            <a:ext cx="8912915" cy="5762903"/>
          </a:xfrm>
        </p:spPr>
        <p:txBody>
          <a:bodyPr>
            <a:normAutofit fontScale="70000" lnSpcReduction="20000"/>
          </a:bodyPr>
          <a:lstStyle/>
          <a:p>
            <a:pPr marL="0" indent="0">
              <a:buNone/>
            </a:pPr>
            <a:r>
              <a:rPr lang="en-US" sz="2600" b="1" dirty="0">
                <a:solidFill>
                  <a:schemeClr val="tx2"/>
                </a:solidFill>
              </a:rPr>
              <a:t>2019-2023 CIP Social Equity Analysis: </a:t>
            </a:r>
          </a:p>
          <a:p>
            <a:r>
              <a:rPr lang="en-US" sz="2300" dirty="0">
                <a:solidFill>
                  <a:schemeClr val="tx2"/>
                </a:solidFill>
              </a:rPr>
              <a:t>This year’s analysis represents an incremental evolution of the process, including: </a:t>
            </a:r>
          </a:p>
          <a:p>
            <a:pPr lvl="1"/>
            <a:r>
              <a:rPr lang="en-US" sz="2000" dirty="0">
                <a:solidFill>
                  <a:schemeClr val="tx2"/>
                </a:solidFill>
              </a:rPr>
              <a:t>The incorporation of additional demographic categories (adding disability to minority, low-income, and limited English proficiency) </a:t>
            </a:r>
          </a:p>
          <a:p>
            <a:pPr lvl="1"/>
            <a:r>
              <a:rPr lang="en-US" sz="2000" dirty="0">
                <a:solidFill>
                  <a:schemeClr val="tx2"/>
                </a:solidFill>
              </a:rPr>
              <a:t>Analysis performed at Census Tract level rather then municipal level, for more localized understanding of impacts </a:t>
            </a:r>
          </a:p>
          <a:p>
            <a:pPr lvl="1"/>
            <a:r>
              <a:rPr lang="en-US" sz="2000" dirty="0">
                <a:solidFill>
                  <a:schemeClr val="tx2"/>
                </a:solidFill>
              </a:rPr>
              <a:t>Investments analyzed not only in the aggregate but also by mode and by investment category </a:t>
            </a:r>
          </a:p>
          <a:p>
            <a:r>
              <a:rPr lang="en-US" sz="2300" dirty="0">
                <a:solidFill>
                  <a:schemeClr val="tx2"/>
                </a:solidFill>
              </a:rPr>
              <a:t>The totality of investments appear to distribute funding in a manner that effectively benefits the diverse populations of the Commonwealth</a:t>
            </a:r>
          </a:p>
          <a:p>
            <a:r>
              <a:rPr lang="en-US" sz="2300" dirty="0">
                <a:solidFill>
                  <a:schemeClr val="tx2"/>
                </a:solidFill>
              </a:rPr>
              <a:t>At the modal and project category levels of analysis, there are examples of investments that benefit Title VI and EJ communities as well as those that benefit non-Title VI and non-EJ communities, suggesting overall equity in the capital investment strategy </a:t>
            </a:r>
          </a:p>
          <a:p>
            <a:pPr marL="0" indent="0">
              <a:spcBef>
                <a:spcPts val="2400"/>
              </a:spcBef>
              <a:buNone/>
            </a:pPr>
            <a:r>
              <a:rPr lang="en-US" sz="2600" b="1" dirty="0">
                <a:solidFill>
                  <a:schemeClr val="tx2"/>
                </a:solidFill>
              </a:rPr>
              <a:t>Process Improvements for Future CIP Social Equity Analyses: </a:t>
            </a:r>
          </a:p>
          <a:p>
            <a:r>
              <a:rPr lang="en-US" sz="2300" dirty="0">
                <a:solidFill>
                  <a:schemeClr val="tx2"/>
                </a:solidFill>
              </a:rPr>
              <a:t>Variable Buffering </a:t>
            </a:r>
          </a:p>
          <a:p>
            <a:pPr lvl="1"/>
            <a:r>
              <a:rPr lang="en-US" sz="2000" dirty="0">
                <a:solidFill>
                  <a:schemeClr val="tx2"/>
                </a:solidFill>
              </a:rPr>
              <a:t>Currently - projects are given a 1-mile buffer from which to draw local demographic data for understanding impacted populations</a:t>
            </a:r>
          </a:p>
          <a:p>
            <a:pPr lvl="1"/>
            <a:r>
              <a:rPr lang="en-US" sz="2000" dirty="0">
                <a:solidFill>
                  <a:schemeClr val="tx2"/>
                </a:solidFill>
              </a:rPr>
              <a:t>Future - projects will be given a variable buffer due to the nature of the project (mode, type of infrastructure), the location of the project (rural, urban), and other such factors to more accurately describe the areas impacted by CIP investments.</a:t>
            </a:r>
          </a:p>
          <a:p>
            <a:r>
              <a:rPr lang="en-US" sz="2300" dirty="0">
                <a:solidFill>
                  <a:schemeClr val="tx2"/>
                </a:solidFill>
              </a:rPr>
              <a:t>Linking Project Scoring and Equity Analysis</a:t>
            </a:r>
          </a:p>
          <a:p>
            <a:pPr lvl="1"/>
            <a:r>
              <a:rPr lang="en-US" sz="2000" dirty="0">
                <a:solidFill>
                  <a:schemeClr val="tx2"/>
                </a:solidFill>
              </a:rPr>
              <a:t>Individual project scores reflect the benefit they bring to Title VI and EJ communities</a:t>
            </a:r>
          </a:p>
          <a:p>
            <a:pPr lvl="1"/>
            <a:r>
              <a:rPr lang="en-US" sz="2000" dirty="0">
                <a:solidFill>
                  <a:schemeClr val="tx2"/>
                </a:solidFill>
              </a:rPr>
              <a:t>This is not necessarily captured when identifying the local population during the equity analysis process. </a:t>
            </a:r>
          </a:p>
          <a:p>
            <a:pPr lvl="1"/>
            <a:r>
              <a:rPr lang="en-US" sz="2000" dirty="0">
                <a:solidFill>
                  <a:schemeClr val="tx2"/>
                </a:solidFill>
              </a:rPr>
              <a:t>By linking these two processes more closely together, the equity analysis will become stronger</a:t>
            </a:r>
          </a:p>
          <a:p>
            <a:pPr lvl="1"/>
            <a:endParaRPr lang="en-US" sz="1600" b="1" dirty="0">
              <a:solidFill>
                <a:schemeClr val="tx2"/>
              </a:solidFill>
            </a:endParaRPr>
          </a:p>
        </p:txBody>
      </p:sp>
    </p:spTree>
    <p:extLst>
      <p:ext uri="{BB962C8B-B14F-4D97-AF65-F5344CB8AC3E}">
        <p14:creationId xmlns:p14="http://schemas.microsoft.com/office/powerpoint/2010/main" val="3483172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827" y="970060"/>
            <a:ext cx="4343400" cy="2514600"/>
          </a:xfrm>
        </p:spPr>
        <p:txBody>
          <a:bodyPr>
            <a:normAutofit lnSpcReduction="10000"/>
          </a:bodyPr>
          <a:lstStyle/>
          <a:p>
            <a:r>
              <a:rPr lang="en-US" sz="1600" b="1" dirty="0">
                <a:solidFill>
                  <a:schemeClr val="accent5"/>
                </a:solidFill>
              </a:rPr>
              <a:t>Communities with 24% minority  or more</a:t>
            </a:r>
          </a:p>
          <a:p>
            <a:r>
              <a:rPr lang="en-US" sz="1600" dirty="0"/>
              <a:t>Total MassDOT investments in minority communities are approximately 12% less per capita than non-minority communities</a:t>
            </a:r>
          </a:p>
          <a:p>
            <a:r>
              <a:rPr lang="en-US" sz="1600" dirty="0"/>
              <a:t>Transit investments (only) in minority communities for MBTA Reliability and Modernization investments were 35% and 93%, respectively more per capita than non-minority communities</a:t>
            </a:r>
            <a:endParaRPr lang="en-US" sz="1800" dirty="0"/>
          </a:p>
          <a:p>
            <a:endParaRPr lang="en-US" sz="1800" dirty="0"/>
          </a:p>
        </p:txBody>
      </p:sp>
      <p:sp>
        <p:nvSpPr>
          <p:cNvPr id="5" name="Content Placeholder 4"/>
          <p:cNvSpPr>
            <a:spLocks noGrp="1"/>
          </p:cNvSpPr>
          <p:nvPr>
            <p:ph sz="half" idx="13"/>
          </p:nvPr>
        </p:nvSpPr>
        <p:spPr/>
        <p:txBody>
          <a:bodyPr>
            <a:normAutofit/>
          </a:bodyPr>
          <a:lstStyle/>
          <a:p>
            <a:r>
              <a:rPr lang="en-US" sz="1600" b="1" dirty="0">
                <a:solidFill>
                  <a:schemeClr val="accent5"/>
                </a:solidFill>
              </a:rPr>
              <a:t>Communities with 6.25% or more of population that are LEP</a:t>
            </a:r>
          </a:p>
          <a:p>
            <a:pPr marL="228600" lvl="1">
              <a:spcBef>
                <a:spcPts val="1000"/>
              </a:spcBef>
            </a:pPr>
            <a:r>
              <a:rPr lang="en-US" sz="1600" dirty="0"/>
              <a:t>High LEP communities receive 20% more MassDOT funding per</a:t>
            </a:r>
            <a:br>
              <a:rPr lang="en-US" sz="1600" dirty="0"/>
            </a:br>
            <a:r>
              <a:rPr lang="en-US" sz="1600" dirty="0"/>
              <a:t>capita than non-LEP communities</a:t>
            </a:r>
          </a:p>
          <a:p>
            <a:pPr marL="228600" lvl="1">
              <a:spcBef>
                <a:spcPts val="1000"/>
              </a:spcBef>
            </a:pPr>
            <a:r>
              <a:rPr lang="en-US" sz="1600" dirty="0"/>
              <a:t>When only MBTA funding is included LEP communities receive over 75% more funding per capita</a:t>
            </a:r>
          </a:p>
        </p:txBody>
      </p:sp>
      <p:sp>
        <p:nvSpPr>
          <p:cNvPr id="6" name="Content Placeholder 5"/>
          <p:cNvSpPr>
            <a:spLocks noGrp="1"/>
          </p:cNvSpPr>
          <p:nvPr>
            <p:ph sz="half" idx="14"/>
          </p:nvPr>
        </p:nvSpPr>
        <p:spPr/>
        <p:txBody>
          <a:bodyPr>
            <a:noAutofit/>
          </a:bodyPr>
          <a:lstStyle/>
          <a:p>
            <a:r>
              <a:rPr lang="en-US" sz="1600" b="1" dirty="0">
                <a:solidFill>
                  <a:schemeClr val="accent5"/>
                </a:solidFill>
              </a:rPr>
              <a:t>Median income at or below $44,100** </a:t>
            </a:r>
          </a:p>
          <a:p>
            <a:r>
              <a:rPr lang="en-US" sz="1600" dirty="0"/>
              <a:t>Non low-income communities receive about 23% more of total MassDOT investments per capita than low-income communities; </a:t>
            </a:r>
          </a:p>
          <a:p>
            <a:pPr marL="0" indent="0">
              <a:buNone/>
            </a:pPr>
            <a:endParaRPr lang="en-US" sz="1800" dirty="0"/>
          </a:p>
          <a:p>
            <a:endParaRPr lang="en-US" sz="1800" dirty="0"/>
          </a:p>
        </p:txBody>
      </p:sp>
      <p:sp>
        <p:nvSpPr>
          <p:cNvPr id="7" name="Content Placeholder 6"/>
          <p:cNvSpPr>
            <a:spLocks noGrp="1"/>
          </p:cNvSpPr>
          <p:nvPr>
            <p:ph sz="half" idx="15"/>
          </p:nvPr>
        </p:nvSpPr>
        <p:spPr/>
        <p:txBody>
          <a:bodyPr>
            <a:normAutofit/>
          </a:bodyPr>
          <a:lstStyle/>
          <a:p>
            <a:r>
              <a:rPr lang="en-US" sz="1600" b="1" dirty="0">
                <a:solidFill>
                  <a:schemeClr val="accent5"/>
                </a:solidFill>
              </a:rPr>
              <a:t>Communities with 11% or more of individuals with disabilities </a:t>
            </a:r>
          </a:p>
          <a:p>
            <a:r>
              <a:rPr lang="en-US" sz="1600" dirty="0"/>
              <a:t>Disability communities receive about 29% less in MassDOT funding per capita than non-disability communities </a:t>
            </a:r>
          </a:p>
        </p:txBody>
      </p:sp>
      <p:sp>
        <p:nvSpPr>
          <p:cNvPr id="8" name="Text Placeholder 7"/>
          <p:cNvSpPr>
            <a:spLocks noGrp="1"/>
          </p:cNvSpPr>
          <p:nvPr>
            <p:ph type="body" sz="quarter" idx="16"/>
          </p:nvPr>
        </p:nvSpPr>
        <p:spPr/>
        <p:txBody>
          <a:bodyPr/>
          <a:lstStyle/>
          <a:p>
            <a:r>
              <a:rPr lang="en-US" sz="1800" dirty="0"/>
              <a:t>Minority communities*</a:t>
            </a:r>
          </a:p>
        </p:txBody>
      </p:sp>
      <p:sp>
        <p:nvSpPr>
          <p:cNvPr id="9" name="Text Placeholder 8"/>
          <p:cNvSpPr>
            <a:spLocks noGrp="1"/>
          </p:cNvSpPr>
          <p:nvPr>
            <p:ph type="body" sz="quarter" idx="17"/>
          </p:nvPr>
        </p:nvSpPr>
        <p:spPr/>
        <p:txBody>
          <a:bodyPr/>
          <a:lstStyle/>
          <a:p>
            <a:r>
              <a:rPr lang="en-US" sz="1800" dirty="0"/>
              <a:t>Low-income*</a:t>
            </a:r>
          </a:p>
        </p:txBody>
      </p:sp>
      <p:sp>
        <p:nvSpPr>
          <p:cNvPr id="10" name="Text Placeholder 9"/>
          <p:cNvSpPr>
            <a:spLocks noGrp="1"/>
          </p:cNvSpPr>
          <p:nvPr>
            <p:ph type="body" sz="quarter" idx="18"/>
          </p:nvPr>
        </p:nvSpPr>
        <p:spPr>
          <a:xfrm>
            <a:off x="109826" y="3611466"/>
            <a:ext cx="4141331" cy="230285"/>
          </a:xfrm>
        </p:spPr>
        <p:txBody>
          <a:bodyPr/>
          <a:lstStyle/>
          <a:p>
            <a:r>
              <a:rPr lang="en-US" sz="1800" dirty="0"/>
              <a:t>Limited English Proficiency*</a:t>
            </a:r>
          </a:p>
        </p:txBody>
      </p:sp>
      <p:sp>
        <p:nvSpPr>
          <p:cNvPr id="11" name="Text Placeholder 10"/>
          <p:cNvSpPr>
            <a:spLocks noGrp="1"/>
          </p:cNvSpPr>
          <p:nvPr>
            <p:ph type="body" sz="quarter" idx="19"/>
          </p:nvPr>
        </p:nvSpPr>
        <p:spPr/>
        <p:txBody>
          <a:bodyPr/>
          <a:lstStyle/>
          <a:p>
            <a:r>
              <a:rPr lang="en-US" sz="1800" dirty="0"/>
              <a:t>Disability communities*</a:t>
            </a:r>
          </a:p>
        </p:txBody>
      </p:sp>
      <p:cxnSp>
        <p:nvCxnSpPr>
          <p:cNvPr id="14" name="Straight Connector 13"/>
          <p:cNvCxnSpPr/>
          <p:nvPr/>
        </p:nvCxnSpPr>
        <p:spPr>
          <a:xfrm>
            <a:off x="109827" y="3611466"/>
            <a:ext cx="8932628" cy="0"/>
          </a:xfrm>
          <a:prstGeom prst="line">
            <a:avLst/>
          </a:prstGeom>
          <a:ln w="9525">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482843" y="818147"/>
            <a:ext cx="0" cy="5847349"/>
          </a:xfrm>
          <a:prstGeom prst="line">
            <a:avLst/>
          </a:prstGeom>
          <a:ln w="9525">
            <a:prstDash val="sys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93915" y="6356351"/>
            <a:ext cx="4074886" cy="461665"/>
          </a:xfrm>
          <a:prstGeom prst="rect">
            <a:avLst/>
          </a:prstGeom>
          <a:noFill/>
        </p:spPr>
        <p:txBody>
          <a:bodyPr wrap="square" rtlCol="0">
            <a:spAutoFit/>
          </a:bodyPr>
          <a:lstStyle/>
          <a:p>
            <a:r>
              <a:rPr lang="en-US" sz="1200" dirty="0"/>
              <a:t>* Population data for any particular track assumed a one mile radius buffer around each project</a:t>
            </a:r>
          </a:p>
        </p:txBody>
      </p:sp>
      <p:sp>
        <p:nvSpPr>
          <p:cNvPr id="13" name="Title 1"/>
          <p:cNvSpPr>
            <a:spLocks noGrp="1"/>
          </p:cNvSpPr>
          <p:nvPr>
            <p:ph type="title"/>
          </p:nvPr>
        </p:nvSpPr>
        <p:spPr>
          <a:xfrm>
            <a:off x="101876" y="76354"/>
            <a:ext cx="9042124" cy="572257"/>
          </a:xfrm>
        </p:spPr>
        <p:txBody>
          <a:bodyPr/>
          <a:lstStyle/>
          <a:p>
            <a:r>
              <a:rPr lang="en-US" sz="2400" dirty="0"/>
              <a:t>Social Equity Analysis: Summary</a:t>
            </a:r>
          </a:p>
        </p:txBody>
      </p:sp>
      <p:sp>
        <p:nvSpPr>
          <p:cNvPr id="16" name="TextBox 15"/>
          <p:cNvSpPr txBox="1"/>
          <p:nvPr/>
        </p:nvSpPr>
        <p:spPr>
          <a:xfrm>
            <a:off x="5102679" y="3151876"/>
            <a:ext cx="3404507" cy="400110"/>
          </a:xfrm>
          <a:prstGeom prst="rect">
            <a:avLst/>
          </a:prstGeom>
          <a:noFill/>
        </p:spPr>
        <p:txBody>
          <a:bodyPr wrap="square" rtlCol="0">
            <a:spAutoFit/>
          </a:bodyPr>
          <a:lstStyle/>
          <a:p>
            <a:r>
              <a:rPr lang="en-US" sz="1000" dirty="0"/>
              <a:t>**65% of statewide median income (most recent median income is $67,846)</a:t>
            </a:r>
          </a:p>
        </p:txBody>
      </p:sp>
    </p:spTree>
    <p:extLst>
      <p:ext uri="{BB962C8B-B14F-4D97-AF65-F5344CB8AC3E}">
        <p14:creationId xmlns:p14="http://schemas.microsoft.com/office/powerpoint/2010/main" val="1464368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94"/>
            <a:ext cx="9521095" cy="572257"/>
          </a:xfrm>
        </p:spPr>
        <p:txBody>
          <a:bodyPr/>
          <a:lstStyle/>
          <a:p>
            <a:r>
              <a:rPr lang="en-US" sz="2200" dirty="0"/>
              <a:t>Geographic Equity Analysis: Per Capita Spending by Census Tract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2981" y="754851"/>
            <a:ext cx="7527787" cy="5637753"/>
          </a:xfrm>
        </p:spPr>
      </p:pic>
      <p:sp>
        <p:nvSpPr>
          <p:cNvPr id="3" name="TextBox 2"/>
          <p:cNvSpPr txBox="1"/>
          <p:nvPr/>
        </p:nvSpPr>
        <p:spPr>
          <a:xfrm>
            <a:off x="990600" y="6411915"/>
            <a:ext cx="5681133" cy="246221"/>
          </a:xfrm>
          <a:prstGeom prst="rect">
            <a:avLst/>
          </a:prstGeom>
          <a:noFill/>
        </p:spPr>
        <p:txBody>
          <a:bodyPr wrap="square" rtlCol="0">
            <a:spAutoFit/>
          </a:bodyPr>
          <a:lstStyle/>
          <a:p>
            <a:r>
              <a:rPr lang="en-US" sz="1000" b="1" dirty="0"/>
              <a:t>Note:  dotted lines represent municipal boundaries</a:t>
            </a:r>
          </a:p>
        </p:txBody>
      </p:sp>
    </p:spTree>
    <p:extLst>
      <p:ext uri="{BB962C8B-B14F-4D97-AF65-F5344CB8AC3E}">
        <p14:creationId xmlns:p14="http://schemas.microsoft.com/office/powerpoint/2010/main" val="3208245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3900"/>
            <a:ext cx="9213516" cy="430887"/>
          </a:xfrm>
          <a:prstGeom prst="rect">
            <a:avLst/>
          </a:prstGeom>
          <a:noFill/>
        </p:spPr>
        <p:txBody>
          <a:bodyPr wrap="square" rtlCol="0">
            <a:spAutoFit/>
          </a:bodyPr>
          <a:lstStyle/>
          <a:p>
            <a:r>
              <a:rPr lang="en-US" sz="2200" b="1" dirty="0">
                <a:solidFill>
                  <a:schemeClr val="accent1"/>
                </a:solidFill>
                <a:latin typeface="+mj-lt"/>
              </a:rPr>
              <a:t>Social Equity:  Per Capita Spending in Environmental Justice Areas </a:t>
            </a:r>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844" y="758841"/>
            <a:ext cx="7514060" cy="5629773"/>
          </a:xfrm>
          <a:prstGeom prst="rect">
            <a:avLst/>
          </a:prstGeom>
        </p:spPr>
      </p:pic>
      <p:sp>
        <p:nvSpPr>
          <p:cNvPr id="4" name="TextBox 3"/>
          <p:cNvSpPr txBox="1"/>
          <p:nvPr/>
        </p:nvSpPr>
        <p:spPr>
          <a:xfrm>
            <a:off x="990600" y="6411915"/>
            <a:ext cx="5681133" cy="246221"/>
          </a:xfrm>
          <a:prstGeom prst="rect">
            <a:avLst/>
          </a:prstGeom>
          <a:noFill/>
        </p:spPr>
        <p:txBody>
          <a:bodyPr wrap="square" rtlCol="0">
            <a:spAutoFit/>
          </a:bodyPr>
          <a:lstStyle/>
          <a:p>
            <a:r>
              <a:rPr lang="en-US" sz="1000" b="1" dirty="0"/>
              <a:t>Note:  dotted lines represent municipal boundaries</a:t>
            </a:r>
          </a:p>
        </p:txBody>
      </p:sp>
    </p:spTree>
    <p:extLst>
      <p:ext uri="{BB962C8B-B14F-4D97-AF65-F5344CB8AC3E}">
        <p14:creationId xmlns:p14="http://schemas.microsoft.com/office/powerpoint/2010/main" val="910600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update</a:t>
            </a:r>
          </a:p>
        </p:txBody>
      </p:sp>
      <p:sp>
        <p:nvSpPr>
          <p:cNvPr id="3" name="Content Placeholder 2"/>
          <p:cNvSpPr>
            <a:spLocks noGrp="1"/>
          </p:cNvSpPr>
          <p:nvPr>
            <p:ph idx="1"/>
          </p:nvPr>
        </p:nvSpPr>
        <p:spPr/>
        <p:txBody>
          <a:bodyPr>
            <a:normAutofit/>
          </a:bodyPr>
          <a:lstStyle/>
          <a:p>
            <a:r>
              <a:rPr lang="en-US" sz="2400" dirty="0"/>
              <a:t>Other state funds</a:t>
            </a:r>
          </a:p>
          <a:p>
            <a:pPr lvl="1"/>
            <a:r>
              <a:rPr lang="en-US" sz="2000" dirty="0"/>
              <a:t>Commonwealth (DEP) is eligible to receive funds from settlement of the lawsuit against Volkswagen for falsification of emissions data</a:t>
            </a:r>
          </a:p>
          <a:p>
            <a:pPr lvl="1"/>
            <a:r>
              <a:rPr lang="en-US" sz="2000" dirty="0"/>
              <a:t>While the Commonwealth has not yet submitted its proposed plan for spending settlement funds, DEP/ANF have agreed that MassDOT will receive $10.9 million in FY 19 for clean transit vehicles</a:t>
            </a:r>
          </a:p>
          <a:p>
            <a:pPr lvl="1"/>
            <a:r>
              <a:rPr lang="en-US" sz="2000" dirty="0"/>
              <a:t>Additional pass-through funds ($20 million) from the Executive Office of Housing and Economic Development to support transportation improvements related to Seaport Square development</a:t>
            </a:r>
          </a:p>
          <a:p>
            <a:pPr lvl="1"/>
            <a:endParaRPr lang="en-US" sz="2000" dirty="0"/>
          </a:p>
          <a:p>
            <a:r>
              <a:rPr lang="en-US" sz="2400" dirty="0"/>
              <a:t>Additional pay-go capital</a:t>
            </a:r>
          </a:p>
          <a:p>
            <a:pPr lvl="1"/>
            <a:r>
              <a:rPr lang="en-US" sz="2000" dirty="0"/>
              <a:t>$140 million in toll fund reserves has been identified through the development of the FY 19 operating budget</a:t>
            </a:r>
          </a:p>
          <a:p>
            <a:pPr lvl="1"/>
            <a:r>
              <a:rPr lang="en-US" sz="2000" dirty="0"/>
              <a:t>Reserves will be drawn as needed for eligible highway projects </a:t>
            </a:r>
          </a:p>
        </p:txBody>
      </p:sp>
    </p:spTree>
    <p:extLst>
      <p:ext uri="{BB962C8B-B14F-4D97-AF65-F5344CB8AC3E}">
        <p14:creationId xmlns:p14="http://schemas.microsoft.com/office/powerpoint/2010/main" val="3672067757"/>
      </p:ext>
    </p:extLst>
  </p:cSld>
  <p:clrMapOvr>
    <a:masterClrMapping/>
  </p:clrMapOvr>
</p:sld>
</file>

<file path=ppt/theme/theme1.xml><?xml version="1.0" encoding="utf-8"?>
<a:theme xmlns:a="http://schemas.openxmlformats.org/drawingml/2006/main" name="MBTA Template">
  <a:themeElements>
    <a:clrScheme name="2017-2021 CIP">
      <a:dk1>
        <a:srgbClr val="262626"/>
      </a:dk1>
      <a:lt1>
        <a:srgbClr val="FFFFFF"/>
      </a:lt1>
      <a:dk2>
        <a:srgbClr val="122234"/>
      </a:dk2>
      <a:lt2>
        <a:srgbClr val="FFFFFF"/>
      </a:lt2>
      <a:accent1>
        <a:srgbClr val="005878"/>
      </a:accent1>
      <a:accent2>
        <a:srgbClr val="0084B4"/>
      </a:accent2>
      <a:accent3>
        <a:srgbClr val="00B0F0"/>
      </a:accent3>
      <a:accent4>
        <a:srgbClr val="5DD3FF"/>
      </a:accent4>
      <a:accent5>
        <a:srgbClr val="509E2F"/>
      </a:accent5>
      <a:accent6>
        <a:srgbClr val="3B7623"/>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B9DD42A-02F8-104D-9910-D1A64A753B29}" vid="{45318140-5A3E-7B4C-A710-E7E511F82756}"/>
    </a:ext>
  </a:extLst>
</a:theme>
</file>

<file path=ppt/theme/theme2.xml><?xml version="1.0" encoding="utf-8"?>
<a:theme xmlns:a="http://schemas.openxmlformats.org/drawingml/2006/main" name="1_MBTA Template">
  <a:themeElements>
    <a:clrScheme name="2017-2021 CIP">
      <a:dk1>
        <a:srgbClr val="262626"/>
      </a:dk1>
      <a:lt1>
        <a:srgbClr val="FFFFFF"/>
      </a:lt1>
      <a:dk2>
        <a:srgbClr val="122234"/>
      </a:dk2>
      <a:lt2>
        <a:srgbClr val="FFFFFF"/>
      </a:lt2>
      <a:accent1>
        <a:srgbClr val="005878"/>
      </a:accent1>
      <a:accent2>
        <a:srgbClr val="0084B4"/>
      </a:accent2>
      <a:accent3>
        <a:srgbClr val="00B0F0"/>
      </a:accent3>
      <a:accent4>
        <a:srgbClr val="5DD3FF"/>
      </a:accent4>
      <a:accent5>
        <a:srgbClr val="509E2F"/>
      </a:accent5>
      <a:accent6>
        <a:srgbClr val="3B7623"/>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B9DD42A-02F8-104D-9910-D1A64A753B29}" vid="{45318140-5A3E-7B4C-A710-E7E511F82756}"/>
    </a:ext>
  </a:extLst>
</a:theme>
</file>

<file path=ppt/theme/theme3.xml><?xml version="1.0" encoding="utf-8"?>
<a:theme xmlns:a="http://schemas.openxmlformats.org/drawingml/2006/main" name="2_MBTA Template">
  <a:themeElements>
    <a:clrScheme name="2017-2021 CIP">
      <a:dk1>
        <a:srgbClr val="262626"/>
      </a:dk1>
      <a:lt1>
        <a:srgbClr val="FFFFFF"/>
      </a:lt1>
      <a:dk2>
        <a:srgbClr val="122234"/>
      </a:dk2>
      <a:lt2>
        <a:srgbClr val="FFFFFF"/>
      </a:lt2>
      <a:accent1>
        <a:srgbClr val="005878"/>
      </a:accent1>
      <a:accent2>
        <a:srgbClr val="0084B4"/>
      </a:accent2>
      <a:accent3>
        <a:srgbClr val="00B0F0"/>
      </a:accent3>
      <a:accent4>
        <a:srgbClr val="5DD3FF"/>
      </a:accent4>
      <a:accent5>
        <a:srgbClr val="509E2F"/>
      </a:accent5>
      <a:accent6>
        <a:srgbClr val="3B7623"/>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B9DD42A-02F8-104D-9910-D1A64A753B29}" vid="{45318140-5A3E-7B4C-A710-E7E511F82756}"/>
    </a:ext>
  </a:extLst>
</a:theme>
</file>

<file path=ppt/theme/theme4.xml><?xml version="1.0" encoding="utf-8"?>
<a:theme xmlns:a="http://schemas.openxmlformats.org/drawingml/2006/main" name="3_MBTA Template">
  <a:themeElements>
    <a:clrScheme name="2017-2021 CIP">
      <a:dk1>
        <a:srgbClr val="262626"/>
      </a:dk1>
      <a:lt1>
        <a:srgbClr val="FFFFFF"/>
      </a:lt1>
      <a:dk2>
        <a:srgbClr val="122234"/>
      </a:dk2>
      <a:lt2>
        <a:srgbClr val="FFFFFF"/>
      </a:lt2>
      <a:accent1>
        <a:srgbClr val="005878"/>
      </a:accent1>
      <a:accent2>
        <a:srgbClr val="0084B4"/>
      </a:accent2>
      <a:accent3>
        <a:srgbClr val="00B0F0"/>
      </a:accent3>
      <a:accent4>
        <a:srgbClr val="5DD3FF"/>
      </a:accent4>
      <a:accent5>
        <a:srgbClr val="509E2F"/>
      </a:accent5>
      <a:accent6>
        <a:srgbClr val="3B7623"/>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B9DD42A-02F8-104D-9910-D1A64A753B29}" vid="{45318140-5A3E-7B4C-A710-E7E511F8275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1374350FBC5247BBA1E0D4DBA12BC3" ma:contentTypeVersion="2" ma:contentTypeDescription="Create a new document." ma:contentTypeScope="" ma:versionID="d02c7c6ad80a972a1ff960126837dd5c">
  <xsd:schema xmlns:xsd="http://www.w3.org/2001/XMLSchema" xmlns:xs="http://www.w3.org/2001/XMLSchema" xmlns:p="http://schemas.microsoft.com/office/2006/metadata/properties" xmlns:ns2="645c3afd-13db-418d-986f-fb7bd0491ad3" targetNamespace="http://schemas.microsoft.com/office/2006/metadata/properties" ma:root="true" ma:fieldsID="334b0382d837441ad7ca04323ebfe69d" ns2:_="">
    <xsd:import namespace="645c3afd-13db-418d-986f-fb7bd0491ad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5c3afd-13db-418d-986f-fb7bd0491a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263706-ED47-482C-9828-2283341BCF43}">
  <ds:schemaRefs>
    <ds:schemaRef ds:uri="http://schemas.microsoft.com/sharepoint/v3/contenttype/forms"/>
  </ds:schemaRefs>
</ds:datastoreItem>
</file>

<file path=customXml/itemProps2.xml><?xml version="1.0" encoding="utf-8"?>
<ds:datastoreItem xmlns:ds="http://schemas.openxmlformats.org/officeDocument/2006/customXml" ds:itemID="{D09047EC-AA22-4A62-AFF9-9E491E4F30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5c3afd-13db-418d-986f-fb7bd0491a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B84708-34A2-4BCE-820B-406A2A54ACE8}">
  <ds:schemaRefs>
    <ds:schemaRef ds:uri="645c3afd-13db-418d-986f-fb7bd0491ad3"/>
    <ds:schemaRef ds:uri="http://purl.org/dc/dcmitype/"/>
    <ds:schemaRef ds:uri="http://purl.org/dc/elements/1.1/"/>
    <ds:schemaRef ds:uri="http://schemas.microsoft.com/office/2006/documentManagement/types"/>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MBTA Template</Template>
  <TotalTime>29315</TotalTime>
  <Words>2785</Words>
  <Application>Microsoft Macintosh PowerPoint</Application>
  <PresentationFormat>On-screen Show (4:3)</PresentationFormat>
  <Paragraphs>656</Paragraphs>
  <Slides>19</Slides>
  <Notes>18</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19</vt:i4>
      </vt:variant>
    </vt:vector>
  </HeadingPairs>
  <TitlesOfParts>
    <vt:vector size="25" baseType="lpstr">
      <vt:lpstr>Arial</vt:lpstr>
      <vt:lpstr>Calibri</vt:lpstr>
      <vt:lpstr>MBTA Template</vt:lpstr>
      <vt:lpstr>1_MBTA Template</vt:lpstr>
      <vt:lpstr>2_MBTA Template</vt:lpstr>
      <vt:lpstr>3_MBTA Template</vt:lpstr>
      <vt:lpstr>Final CIP Update SFY 2019-2023  Joint Boards presentation</vt:lpstr>
      <vt:lpstr>Overview</vt:lpstr>
      <vt:lpstr>Follow-up from June 5th CPC meeting</vt:lpstr>
      <vt:lpstr>Public engagement</vt:lpstr>
      <vt:lpstr>Social Equity Analysis:  Conclusions</vt:lpstr>
      <vt:lpstr>Social Equity Analysis: Summary</vt:lpstr>
      <vt:lpstr>Geographic Equity Analysis: Per Capita Spending by Census Tract</vt:lpstr>
      <vt:lpstr>PowerPoint Presentation</vt:lpstr>
      <vt:lpstr>Sources update</vt:lpstr>
      <vt:lpstr>Plan update: investments by priority</vt:lpstr>
      <vt:lpstr>Spending updates</vt:lpstr>
      <vt:lpstr>MassDOT spending by source (Draft vs. Final)</vt:lpstr>
      <vt:lpstr>MBTA spending by source (Draft vs. Final)</vt:lpstr>
      <vt:lpstr>Project updates</vt:lpstr>
      <vt:lpstr>Next steps and discussion</vt:lpstr>
      <vt:lpstr>FY2019-2023 CIP update: Appendix  Program sizes</vt:lpstr>
      <vt:lpstr>Reliability investments by program</vt:lpstr>
      <vt:lpstr>Modernization investments by program</vt:lpstr>
      <vt:lpstr>Expansion investments by program</vt:lpstr>
    </vt:vector>
  </TitlesOfParts>
  <Company>MassDOT</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Division highlights - Aeronautics</dc:title>
  <dc:creator>Trey Joseph Wadsworth</dc:creator>
  <cp:lastModifiedBy>Siddiqui, Aayesha</cp:lastModifiedBy>
  <cp:revision>732</cp:revision>
  <cp:lastPrinted>2018-06-11T14:09:21Z</cp:lastPrinted>
  <dcterms:created xsi:type="dcterms:W3CDTF">2016-03-11T16:43:25Z</dcterms:created>
  <dcterms:modified xsi:type="dcterms:W3CDTF">2018-06-11T22:03:20Z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0x010100981374350FBC5247BBA1E0D4DBA12BC3</vt:lpwstr>
  </property>
</Properties>
</file>