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3.xml" ContentType="application/vnd.openxmlformats-officedocument.presentationml.tags+xml"/>
  <Override PartName="/ppt/notesSlides/notesSlide12.xml" ContentType="application/vnd.openxmlformats-officedocument.presentationml.notesSlid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  <p:sldMasterId id="2147483684" r:id="rId6"/>
  </p:sldMasterIdLst>
  <p:notesMasterIdLst>
    <p:notesMasterId r:id="rId20"/>
  </p:notesMasterIdLst>
  <p:handoutMasterIdLst>
    <p:handoutMasterId r:id="rId21"/>
  </p:handoutMasterIdLst>
  <p:sldIdLst>
    <p:sldId id="272" r:id="rId7"/>
    <p:sldId id="332" r:id="rId8"/>
    <p:sldId id="339" r:id="rId9"/>
    <p:sldId id="310" r:id="rId10"/>
    <p:sldId id="306" r:id="rId11"/>
    <p:sldId id="326" r:id="rId12"/>
    <p:sldId id="338" r:id="rId13"/>
    <p:sldId id="307" r:id="rId14"/>
    <p:sldId id="316" r:id="rId15"/>
    <p:sldId id="340" r:id="rId16"/>
    <p:sldId id="334" r:id="rId17"/>
    <p:sldId id="335" r:id="rId18"/>
    <p:sldId id="320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Miller" initials="K" lastIdx="17" clrIdx="0">
    <p:extLst>
      <p:ext uri="{19B8F6BF-5375-455C-9EA6-DF929625EA0E}">
        <p15:presenceInfo xmlns:p15="http://schemas.microsoft.com/office/powerpoint/2012/main" userId="S-1-5-21-4020003261-1086054968-1968315734-36114" providerId="AD"/>
      </p:ext>
    </p:extLst>
  </p:cmAuthor>
  <p:cmAuthor id="2" name="Earley III, George" initials="EIG" lastIdx="1" clrIdx="1">
    <p:extLst>
      <p:ext uri="{19B8F6BF-5375-455C-9EA6-DF929625EA0E}">
        <p15:presenceInfo xmlns:p15="http://schemas.microsoft.com/office/powerpoint/2012/main" userId="Earley III, Georg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78A6"/>
    <a:srgbClr val="C00000"/>
    <a:srgbClr val="1F9145"/>
    <a:srgbClr val="396CA1"/>
    <a:srgbClr val="316094"/>
    <a:srgbClr val="B3D0EB"/>
    <a:srgbClr val="FFFFFF"/>
    <a:srgbClr val="94BEE4"/>
    <a:srgbClr val="6FDB79"/>
    <a:srgbClr val="6DD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64" autoAdjust="0"/>
    <p:restoredTop sz="94095" autoAdjust="0"/>
  </p:normalViewPr>
  <p:slideViewPr>
    <p:cSldViewPr snapToGrid="0">
      <p:cViewPr varScale="1">
        <p:scale>
          <a:sx n="48" d="100"/>
          <a:sy n="48" d="100"/>
        </p:scale>
        <p:origin x="46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7881537087066716E-2"/>
          <c:y val="0.11789574505595518"/>
          <c:w val="0.90749696610504327"/>
          <c:h val="0.693262613006707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Number of Hires</c:v>
                </c:pt>
              </c:strCache>
            </c:strRef>
          </c:tx>
          <c:spPr>
            <a:solidFill>
              <a:srgbClr val="00B050"/>
            </a:solidFill>
            <a:ln cap="sq"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Q1 2016</c:v>
                </c:pt>
                <c:pt idx="1">
                  <c:v>Q1 2017</c:v>
                </c:pt>
                <c:pt idx="2">
                  <c:v>Q1 2018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132</c:v>
                </c:pt>
                <c:pt idx="1">
                  <c:v>89</c:v>
                </c:pt>
                <c:pt idx="2">
                  <c:v>196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6C-42C7-B82A-4C4EF20896B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Average Number of Days to Fill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3.3945442724081063E-3"/>
                  <c:y val="0.1823516435709216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F18-4440-899E-D33260D5C1A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28575" cap="flat" cmpd="sng" algn="ctr">
                <a:solidFill>
                  <a:srgbClr val="44546A">
                    <a:lumMod val="60000"/>
                    <a:lumOff val="40000"/>
                  </a:srgbClr>
                </a:solidFill>
                <a:prstDash val="solid"/>
              </a:ln>
              <a:effectLst/>
            </c:spPr>
            <c:trendlineType val="poly"/>
            <c:order val="2"/>
            <c:dispRSqr val="0"/>
            <c:dispEq val="0"/>
          </c:trendline>
          <c:cat>
            <c:strRef>
              <c:f>Sheet1!$A$2:$A$4</c:f>
              <c:strCache>
                <c:ptCount val="3"/>
                <c:pt idx="0">
                  <c:v>Q1 2016</c:v>
                </c:pt>
                <c:pt idx="1">
                  <c:v>Q1 2017</c:v>
                </c:pt>
                <c:pt idx="2">
                  <c:v>Q1 2018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51</c:v>
                </c:pt>
                <c:pt idx="1">
                  <c:v>93</c:v>
                </c:pt>
                <c:pt idx="2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26C-42C7-B82A-4C4EF20896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64963968"/>
        <c:axId val="164964352"/>
      </c:barChart>
      <c:catAx>
        <c:axId val="164963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964352"/>
        <c:crosses val="autoZero"/>
        <c:auto val="1"/>
        <c:lblAlgn val="ctr"/>
        <c:lblOffset val="100"/>
        <c:noMultiLvlLbl val="0"/>
      </c:catAx>
      <c:valAx>
        <c:axId val="164964352"/>
        <c:scaling>
          <c:orientation val="minMax"/>
          <c:max val="2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numFmt formatCode="General" sourceLinked="1"/>
        <c:majorTickMark val="in"/>
        <c:minorTickMark val="in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963968"/>
        <c:crosses val="autoZero"/>
        <c:crossBetween val="between"/>
        <c:majorUnit val="50"/>
      </c:valAx>
      <c:spPr>
        <a:noFill/>
        <a:ln>
          <a:noFill/>
        </a:ln>
        <a:effectLst/>
      </c:spPr>
    </c:plotArea>
    <c:legend>
      <c:legendPos val="t"/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9.3459555140963796E-3"/>
          <c:y val="0"/>
          <c:w val="0.98687410041486767"/>
          <c:h val="0.1163995819966948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>
          <a:solidFill>
            <a:schemeClr val="bg1"/>
          </a:solidFill>
        </a:defRPr>
      </a:pPr>
      <a:endParaRPr lang="en-US"/>
    </a:p>
  </c:txPr>
  <c:externalData r:id="rId4">
    <c:autoUpdate val="0"/>
  </c:externalData>
  <c:userShapes r:id="rId5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9492050930002383E-2"/>
          <c:y val="0.16882715937002521"/>
          <c:w val="0.9450435127708845"/>
          <c:h val="0.737199534185296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FMLA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9610526464393075E-4"/>
                  <c:y val="8.27491441390256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56C-4792-9D54-30CE5EF999DF}"/>
                </c:ext>
              </c:extLst>
            </c:dLbl>
            <c:dLbl>
              <c:idx val="1"/>
              <c:layout>
                <c:manualLayout>
                  <c:x val="1.4067674365073276E-3"/>
                  <c:y val="0.100760013399476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56C-4792-9D54-30CE5EF999DF}"/>
                </c:ext>
              </c:extLst>
            </c:dLbl>
            <c:dLbl>
              <c:idx val="2"/>
              <c:layout>
                <c:manualLayout>
                  <c:x val="-4.9474411110258577E-4"/>
                  <c:y val="7.69074278760965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D0D-45A5-9509-0831C4AFF4F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Q1 (July-Sept 2017)</c:v>
                </c:pt>
                <c:pt idx="1">
                  <c:v>Q2 (Oct-Dec 2017)</c:v>
                </c:pt>
                <c:pt idx="2">
                  <c:v>Q3 (Jan-March 2018)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1851</c:v>
                </c:pt>
                <c:pt idx="1">
                  <c:v>1884</c:v>
                </c:pt>
                <c:pt idx="2">
                  <c:v>1696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56C-4792-9D54-30CE5EF999D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ADA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5216757461827954E-3"/>
                  <c:y val="6.47838111727935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0DF-4C5A-ADAF-952508C23A9B}"/>
                </c:ext>
              </c:extLst>
            </c:dLbl>
            <c:dLbl>
              <c:idx val="1"/>
              <c:layout>
                <c:manualLayout>
                  <c:x val="-2.6150234021330471E-3"/>
                  <c:y val="1.01609180960179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0DF-4C5A-ADAF-952508C23A9B}"/>
                </c:ext>
              </c:extLst>
            </c:dLbl>
            <c:dLbl>
              <c:idx val="2"/>
              <c:layout>
                <c:manualLayout>
                  <c:x val="-4.20201028159288E-3"/>
                  <c:y val="1.07703876635430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0DF-4C5A-ADAF-952508C23A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Q1 (July-Sept 2017)</c:v>
                </c:pt>
                <c:pt idx="1">
                  <c:v>Q2 (Oct-Dec 2017)</c:v>
                </c:pt>
                <c:pt idx="2">
                  <c:v>Q3 (Jan-March 2018)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92</c:v>
                </c:pt>
                <c:pt idx="1">
                  <c:v>88</c:v>
                </c:pt>
                <c:pt idx="2">
                  <c:v>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DF-4C5A-ADAF-952508C23A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7"/>
        <c:axId val="165410616"/>
        <c:axId val="165439672"/>
      </c:barChart>
      <c:catAx>
        <c:axId val="165410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439672"/>
        <c:crosses val="autoZero"/>
        <c:auto val="0"/>
        <c:lblAlgn val="ctr"/>
        <c:lblOffset val="100"/>
        <c:noMultiLvlLbl val="1"/>
      </c:catAx>
      <c:valAx>
        <c:axId val="165439672"/>
        <c:scaling>
          <c:orientation val="minMax"/>
          <c:max val="2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410616"/>
        <c:crosses val="autoZero"/>
        <c:crossBetween val="between"/>
        <c:majorUnit val="500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bg1"/>
          </a:solidFill>
        </a:defRPr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11227252838623E-2"/>
          <c:y val="0.15018479490632428"/>
          <c:w val="0.9450435127708845"/>
          <c:h val="0.7371995341852967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Approved</c:v>
                </c:pt>
              </c:strCache>
            </c:strRef>
          </c:tx>
          <c:spPr>
            <a:solidFill>
              <a:srgbClr val="1F9145"/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1.1468438306101384E-3"/>
                  <c:y val="-1.162432632947949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4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4598504-D548-4F94-A748-161291B09345}" type="VALUE">
                      <a:rPr lang="en-US" sz="2000" b="1" i="0" u="none" strike="noStrike" kern="1200" baseline="0" smtClean="0">
                        <a:solidFill>
                          <a:prstClr val="white"/>
                        </a:solidFill>
                        <a:latin typeface="+mn-lt"/>
                        <a:ea typeface="+mn-ea"/>
                        <a:cs typeface="+mn-cs"/>
                      </a:rPr>
                      <a:pPr>
                        <a:defRPr sz="2400" b="1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456C-4792-9D54-30CE5EF999DF}"/>
                </c:ext>
              </c:extLst>
            </c:dLbl>
            <c:dLbl>
              <c:idx val="1"/>
              <c:layout>
                <c:manualLayout>
                  <c:x val="1.7152956383502753E-3"/>
                  <c:y val="1.4646055297091272E-2"/>
                </c:manualLayout>
              </c:layout>
              <c:tx>
                <c:rich>
                  <a:bodyPr/>
                  <a:lstStyle/>
                  <a:p>
                    <a:fld id="{36971EC7-4A4B-4EDC-B78B-8EBE6C58FAB6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56C-4792-9D54-30CE5EF999DF}"/>
                </c:ext>
              </c:extLst>
            </c:dLbl>
            <c:dLbl>
              <c:idx val="2"/>
              <c:layout>
                <c:manualLayout>
                  <c:x val="3.650449790985312E-3"/>
                  <c:y val="-9.7352006265789756E-3"/>
                </c:manualLayout>
              </c:layout>
              <c:tx>
                <c:rich>
                  <a:bodyPr/>
                  <a:lstStyle/>
                  <a:p>
                    <a:fld id="{91A0ED20-92F0-4451-9724-A136AAFEF3B3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6D0D-45A5-9509-0831C4AFF4F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Q1 (July-Sept 2017)</c:v>
                </c:pt>
                <c:pt idx="1">
                  <c:v>Q2 (Oct-Dec 2017)</c:v>
                </c:pt>
                <c:pt idx="2">
                  <c:v>Q3 (Jan-March 2018)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0.38</c:v>
                </c:pt>
                <c:pt idx="1">
                  <c:v>0.46</c:v>
                </c:pt>
                <c:pt idx="2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56C-4792-9D54-30CE5EF999D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Pending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3.30249105176333E-3"/>
                  <c:y val="-9.1275441161989497E-17"/>
                </c:manualLayout>
              </c:layout>
              <c:tx>
                <c:rich>
                  <a:bodyPr/>
                  <a:lstStyle/>
                  <a:p>
                    <a:fld id="{06482D77-F6BA-4E69-94B8-209966344097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6D0D-45A5-9509-0831C4AFF4F3}"/>
                </c:ext>
              </c:extLst>
            </c:dLbl>
            <c:dLbl>
              <c:idx val="1"/>
              <c:layout>
                <c:manualLayout>
                  <c:x val="-2.0154723750616436E-3"/>
                  <c:y val="3.2195055976274645E-2"/>
                </c:manualLayout>
              </c:layout>
              <c:tx>
                <c:rich>
                  <a:bodyPr/>
                  <a:lstStyle/>
                  <a:p>
                    <a:fld id="{83ECBD09-FC57-4DDB-A7F3-B58FB4238F34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6D0D-45A5-9509-0831C4AFF4F3}"/>
                </c:ext>
              </c:extLst>
            </c:dLbl>
            <c:dLbl>
              <c:idx val="2"/>
              <c:layout>
                <c:manualLayout>
                  <c:x val="7.3008995819707125E-3"/>
                  <c:y val="-8.9238308188422746E-17"/>
                </c:manualLayout>
              </c:layout>
              <c:tx>
                <c:rich>
                  <a:bodyPr/>
                  <a:lstStyle/>
                  <a:p>
                    <a:fld id="{4410CDDD-B0C0-4352-8098-D76CA4F475F5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6D0D-45A5-9509-0831C4AFF4F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Q1 (July-Sept 2017)</c:v>
                </c:pt>
                <c:pt idx="1">
                  <c:v>Q2 (Oct-Dec 2017)</c:v>
                </c:pt>
                <c:pt idx="2">
                  <c:v>Q3 (Jan-March 2018)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0.11</c:v>
                </c:pt>
                <c:pt idx="1">
                  <c:v>0.02</c:v>
                </c:pt>
                <c:pt idx="2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0D-45A5-9509-0831C4AFF4F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Denied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3.5804991980765886E-3"/>
                  <c:y val="-4.5637720580994748E-17"/>
                </c:manualLayout>
              </c:layout>
              <c:tx>
                <c:rich>
                  <a:bodyPr/>
                  <a:lstStyle/>
                  <a:p>
                    <a:fld id="{DE330818-4F12-4CF2-AA72-737917A10A5B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6D0D-45A5-9509-0831C4AFF4F3}"/>
                </c:ext>
              </c:extLst>
            </c:dLbl>
            <c:dLbl>
              <c:idx val="1"/>
              <c:layout>
                <c:manualLayout>
                  <c:x val="9.4443361039528305E-6"/>
                  <c:y val="0"/>
                </c:manualLayout>
              </c:layout>
              <c:tx>
                <c:rich>
                  <a:bodyPr/>
                  <a:lstStyle/>
                  <a:p>
                    <a:fld id="{E639269C-F53D-4744-ADF2-2C87409A2F68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6D0D-45A5-9509-0831C4AFF4F3}"/>
                </c:ext>
              </c:extLst>
            </c:dLbl>
            <c:dLbl>
              <c:idx val="2"/>
              <c:layout>
                <c:manualLayout>
                  <c:x val="4.8672663879805352E-3"/>
                  <c:y val="0"/>
                </c:manualLayout>
              </c:layout>
              <c:tx>
                <c:rich>
                  <a:bodyPr/>
                  <a:lstStyle/>
                  <a:p>
                    <a:fld id="{670DBC96-787F-4B9A-9DE0-04D6DFA1270C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6D0D-45A5-9509-0831C4AFF4F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19050" anchor="b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Q1 (July-Sept 2017)</c:v>
                </c:pt>
                <c:pt idx="1">
                  <c:v>Q2 (Oct-Dec 2017)</c:v>
                </c:pt>
                <c:pt idx="2">
                  <c:v>Q3 (Jan-March 2018)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0">
                  <c:v>0.51</c:v>
                </c:pt>
                <c:pt idx="1">
                  <c:v>0.52</c:v>
                </c:pt>
                <c:pt idx="2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D0D-45A5-9509-0831C4AFF4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7"/>
        <c:overlap val="100"/>
        <c:axId val="165489688"/>
        <c:axId val="165506088"/>
      </c:barChart>
      <c:catAx>
        <c:axId val="165489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506088"/>
        <c:crosses val="autoZero"/>
        <c:auto val="0"/>
        <c:lblAlgn val="ctr"/>
        <c:lblOffset val="100"/>
        <c:noMultiLvlLbl val="1"/>
      </c:catAx>
      <c:valAx>
        <c:axId val="165506088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 dirty="0">
                    <a:solidFill>
                      <a:schemeClr val="bg1"/>
                    </a:solidFill>
                  </a:rPr>
                  <a:t>Percent</a:t>
                </a:r>
                <a:r>
                  <a:rPr lang="en-US" sz="2000" baseline="0" dirty="0">
                    <a:solidFill>
                      <a:schemeClr val="bg1"/>
                    </a:solidFill>
                  </a:rPr>
                  <a:t> of Leaves Requested</a:t>
                </a:r>
                <a:endParaRPr lang="en-US" sz="2000" dirty="0"/>
              </a:p>
            </c:rich>
          </c:tx>
          <c:layout>
            <c:manualLayout>
              <c:xMode val="edge"/>
              <c:yMode val="edge"/>
              <c:x val="7.3191562787477946E-2"/>
              <c:y val="0.17767456629780379"/>
            </c:manualLayout>
          </c:layout>
          <c:overlay val="0"/>
          <c:spPr>
            <a:solidFill>
              <a:srgbClr val="316094"/>
            </a:solidFill>
            <a:ln>
              <a:noFill/>
            </a:ln>
            <a:effectLst/>
          </c:sp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48968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000347263607703E-2"/>
          <c:y val="3.530091246256685E-2"/>
          <c:w val="0.85229800503135811"/>
          <c:h val="0.857943401892014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Terminations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Q1</c:v>
                </c:pt>
                <c:pt idx="1">
                  <c:v>Q2</c:v>
                </c:pt>
                <c:pt idx="2">
                  <c:v>Q3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</c:v>
                </c:pt>
                <c:pt idx="1">
                  <c:v>17</c:v>
                </c:pt>
                <c:pt idx="2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39-40A2-8661-37333DE37A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4825112"/>
        <c:axId val="164825504"/>
      </c:barChart>
      <c:catAx>
        <c:axId val="164825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825504"/>
        <c:crosses val="autoZero"/>
        <c:auto val="1"/>
        <c:lblAlgn val="ctr"/>
        <c:lblOffset val="100"/>
        <c:noMultiLvlLbl val="0"/>
      </c:catAx>
      <c:valAx>
        <c:axId val="164825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825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bg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0.12111</cdr:x>
      <cdr:y>0.90046</cdr:y>
    </cdr:from>
    <cdr:to>
      <cdr:x>0.36977</cdr:x>
      <cdr:y>0.95445</cdr:y>
    </cdr:to>
    <cdr:sp macro="" textlink="">
      <cdr:nvSpPr>
        <cdr:cNvPr id="2" name="TextBox 10"/>
        <cdr:cNvSpPr txBox="1"/>
      </cdr:nvSpPr>
      <cdr:spPr>
        <a:xfrm xmlns:a="http://schemas.openxmlformats.org/drawingml/2006/main">
          <a:off x="906217" y="4106490"/>
          <a:ext cx="1860622" cy="24622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 b="1" dirty="0">
              <a:solidFill>
                <a:schemeClr val="bg1"/>
              </a:solidFill>
            </a:rPr>
            <a:t>GOAL - 100  Days</a:t>
          </a:r>
        </a:p>
      </cdr:txBody>
    </cdr:sp>
  </cdr:relSizeAnchor>
  <cdr:relSizeAnchor xmlns:cdr="http://schemas.openxmlformats.org/drawingml/2006/chartDrawing">
    <cdr:from>
      <cdr:x>0.43011</cdr:x>
      <cdr:y>0.89814</cdr:y>
    </cdr:from>
    <cdr:to>
      <cdr:x>0.63978</cdr:x>
      <cdr:y>0.95213</cdr:y>
    </cdr:to>
    <cdr:sp macro="" textlink="">
      <cdr:nvSpPr>
        <cdr:cNvPr id="3" name="TextBox 10"/>
        <cdr:cNvSpPr txBox="1"/>
      </cdr:nvSpPr>
      <cdr:spPr>
        <a:xfrm xmlns:a="http://schemas.openxmlformats.org/drawingml/2006/main">
          <a:off x="3218339" y="4095910"/>
          <a:ext cx="1568876" cy="24622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 b="1" dirty="0">
              <a:solidFill>
                <a:schemeClr val="bg1"/>
              </a:solidFill>
            </a:rPr>
            <a:t>GOAL - 90  Days</a:t>
          </a:r>
        </a:p>
      </cdr:txBody>
    </cdr:sp>
  </cdr:relSizeAnchor>
  <cdr:relSizeAnchor xmlns:cdr="http://schemas.openxmlformats.org/drawingml/2006/chartDrawing">
    <cdr:from>
      <cdr:x>0.23742</cdr:x>
      <cdr:y>0.4662</cdr:y>
    </cdr:from>
    <cdr:to>
      <cdr:x>0.29252</cdr:x>
      <cdr:y>0.4662</cdr:y>
    </cdr:to>
    <cdr:cxnSp macro="">
      <cdr:nvCxnSpPr>
        <cdr:cNvPr id="4" name="Straight Connector 3">
          <a:extLst xmlns:a="http://schemas.openxmlformats.org/drawingml/2006/main">
            <a:ext uri="{FF2B5EF4-FFF2-40B4-BE49-F238E27FC236}">
              <a16:creationId xmlns:a16="http://schemas.microsoft.com/office/drawing/2014/main" id="{67578EB1-CDC1-4014-8E0D-32B5CD44ADBD}"/>
            </a:ext>
          </a:extLst>
        </cdr:cNvPr>
        <cdr:cNvCxnSpPr/>
      </cdr:nvCxnSpPr>
      <cdr:spPr>
        <a:xfrm xmlns:a="http://schemas.openxmlformats.org/drawingml/2006/main">
          <a:off x="1776504" y="2126097"/>
          <a:ext cx="412291" cy="0"/>
        </a:xfrm>
        <a:prstGeom xmlns:a="http://schemas.openxmlformats.org/drawingml/2006/main" prst="line">
          <a:avLst/>
        </a:prstGeom>
        <a:ln xmlns:a="http://schemas.openxmlformats.org/drawingml/2006/main" w="34925" cmpd="sng">
          <a:solidFill>
            <a:schemeClr val="tx1"/>
          </a:solidFill>
          <a:prstDash val="solid"/>
          <a:headEnd type="oval"/>
          <a:tailEnd type="oval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0.57435</cdr:x>
      <cdr:y>0.04566</cdr:y>
    </cdr:from>
    <cdr:to>
      <cdr:x>0.72892</cdr:x>
      <cdr:y>0.1064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4297629" y="208228"/>
          <a:ext cx="1156585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pPr marL="342900" indent="-342900"/>
          <a:r>
            <a:rPr lang="en-US" sz="1200" dirty="0">
              <a:solidFill>
                <a:schemeClr val="bg1"/>
              </a:solidFill>
            </a:rPr>
            <a:t>Goal</a:t>
          </a:r>
        </a:p>
      </cdr:txBody>
    </cdr:sp>
  </cdr:relSizeAnchor>
  <cdr:relSizeAnchor xmlns:cdr="http://schemas.openxmlformats.org/drawingml/2006/chartDrawing">
    <cdr:from>
      <cdr:x>0.84135</cdr:x>
      <cdr:y>0.6781</cdr:y>
    </cdr:from>
    <cdr:to>
      <cdr:x>0.90123</cdr:x>
      <cdr:y>0.6781</cdr:y>
    </cdr:to>
    <cdr:cxnSp macro="">
      <cdr:nvCxnSpPr>
        <cdr:cNvPr id="6" name="Straight Connector 5">
          <a:extLst xmlns:a="http://schemas.openxmlformats.org/drawingml/2006/main">
            <a:ext uri="{FF2B5EF4-FFF2-40B4-BE49-F238E27FC236}">
              <a16:creationId xmlns:a16="http://schemas.microsoft.com/office/drawing/2014/main" id="{474AF94F-DCA0-4609-ADF7-843D9E5B3A85}"/>
            </a:ext>
          </a:extLst>
        </cdr:cNvPr>
        <cdr:cNvCxnSpPr/>
      </cdr:nvCxnSpPr>
      <cdr:spPr>
        <a:xfrm xmlns:a="http://schemas.openxmlformats.org/drawingml/2006/main">
          <a:off x="6295462" y="3092412"/>
          <a:ext cx="448056" cy="0"/>
        </a:xfrm>
        <a:prstGeom xmlns:a="http://schemas.openxmlformats.org/drawingml/2006/main" prst="line">
          <a:avLst/>
        </a:prstGeom>
        <a:ln xmlns:a="http://schemas.openxmlformats.org/drawingml/2006/main" w="34925" cmpd="sng">
          <a:solidFill>
            <a:schemeClr val="tx1"/>
          </a:solidFill>
          <a:prstDash val="solid"/>
          <a:headEnd type="oval"/>
          <a:tailEnd type="oval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0.53717</cdr:x>
      <cdr:y>0.49964</cdr:y>
    </cdr:from>
    <cdr:to>
      <cdr:x>0.60202</cdr:x>
      <cdr:y>0.5</cdr:y>
    </cdr:to>
    <cdr:cxnSp macro="">
      <cdr:nvCxnSpPr>
        <cdr:cNvPr id="7" name="Straight Connector 6">
          <a:extLst xmlns:a="http://schemas.openxmlformats.org/drawingml/2006/main">
            <a:ext uri="{FF2B5EF4-FFF2-40B4-BE49-F238E27FC236}">
              <a16:creationId xmlns:a16="http://schemas.microsoft.com/office/drawing/2014/main" id="{33441F07-DCF6-490F-A483-9658823BB259}"/>
            </a:ext>
          </a:extLst>
        </cdr:cNvPr>
        <cdr:cNvCxnSpPr/>
      </cdr:nvCxnSpPr>
      <cdr:spPr>
        <a:xfrm xmlns:a="http://schemas.openxmlformats.org/drawingml/2006/main" flipV="1">
          <a:off x="4019459" y="2278576"/>
          <a:ext cx="485246" cy="1642"/>
        </a:xfrm>
        <a:prstGeom xmlns:a="http://schemas.openxmlformats.org/drawingml/2006/main" prst="line">
          <a:avLst/>
        </a:prstGeom>
        <a:ln xmlns:a="http://schemas.openxmlformats.org/drawingml/2006/main" w="34925" cmpd="sng">
          <a:solidFill>
            <a:schemeClr val="tx1"/>
          </a:solidFill>
          <a:prstDash val="solid"/>
          <a:headEnd type="oval"/>
          <a:tailEnd type="oval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0.52973</cdr:x>
      <cdr:y>0.08034</cdr:y>
    </cdr:from>
    <cdr:to>
      <cdr:x>0.57137</cdr:x>
      <cdr:y>0.08034</cdr:y>
    </cdr:to>
    <cdr:cxnSp macro="">
      <cdr:nvCxnSpPr>
        <cdr:cNvPr id="8" name="Straight Connector 7">
          <a:extLst xmlns:a="http://schemas.openxmlformats.org/drawingml/2006/main">
            <a:ext uri="{FF2B5EF4-FFF2-40B4-BE49-F238E27FC236}">
              <a16:creationId xmlns:a16="http://schemas.microsoft.com/office/drawing/2014/main" id="{6B2A8550-D8C7-49E2-B9BE-2F2FE6D6CBB7}"/>
            </a:ext>
          </a:extLst>
        </cdr:cNvPr>
        <cdr:cNvCxnSpPr/>
      </cdr:nvCxnSpPr>
      <cdr:spPr>
        <a:xfrm xmlns:a="http://schemas.openxmlformats.org/drawingml/2006/main">
          <a:off x="3963742" y="366388"/>
          <a:ext cx="311563" cy="0"/>
        </a:xfrm>
        <a:prstGeom xmlns:a="http://schemas.openxmlformats.org/drawingml/2006/main" prst="line">
          <a:avLst/>
        </a:prstGeom>
        <a:ln xmlns:a="http://schemas.openxmlformats.org/drawingml/2006/main" w="34925" cmpd="sng">
          <a:solidFill>
            <a:schemeClr val="tx1"/>
          </a:solidFill>
          <a:prstDash val="solid"/>
          <a:headEnd type="oval"/>
          <a:tailEnd type="oval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0.77105</cdr:x>
      <cdr:y>0.47703</cdr:y>
    </cdr:from>
    <cdr:to>
      <cdr:x>0.82516</cdr:x>
      <cdr:y>0.55128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769440" y="2175456"/>
          <a:ext cx="404883" cy="3386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200" dirty="0">
              <a:solidFill>
                <a:schemeClr val="bg1"/>
              </a:solidFill>
            </a:rPr>
            <a:t>97</a:t>
          </a:r>
        </a:p>
      </cdr:txBody>
    </cdr:sp>
  </cdr:relSizeAnchor>
  <cdr:relSizeAnchor xmlns:cdr="http://schemas.openxmlformats.org/drawingml/2006/chartDrawing">
    <cdr:from>
      <cdr:x>0.77512</cdr:x>
      <cdr:y>0.48466</cdr:y>
    </cdr:from>
    <cdr:to>
      <cdr:x>0.89732</cdr:x>
      <cdr:y>0.68517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5799908" y="2210261"/>
          <a:ext cx="914400" cy="9144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0.77225</cdr:x>
      <cdr:y>0.42543</cdr:y>
    </cdr:from>
    <cdr:to>
      <cdr:x>0.81777</cdr:x>
      <cdr:y>0.47942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5778410" y="1940164"/>
          <a:ext cx="340649" cy="2462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200" dirty="0">
              <a:solidFill>
                <a:schemeClr val="bg1"/>
              </a:solidFill>
            </a:rPr>
            <a:t>99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0.60844</cdr:x>
      <cdr:y>0.3125</cdr:y>
    </cdr:from>
    <cdr:to>
      <cdr:x>0.82979</cdr:x>
      <cdr:y>0.42522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580095" y="1640427"/>
          <a:ext cx="2393935" cy="5916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0.35871</cdr:x>
      <cdr:y>0.11822</cdr:y>
    </cdr:from>
    <cdr:to>
      <cdr:x>0.6197</cdr:x>
      <cdr:y>0.19926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921945" y="560771"/>
          <a:ext cx="2125916" cy="384392"/>
        </a:xfrm>
        <a:prstGeom xmlns:a="http://schemas.openxmlformats.org/drawingml/2006/main" prst="rect">
          <a:avLst/>
        </a:prstGeom>
        <a:solidFill xmlns:a="http://schemas.openxmlformats.org/drawingml/2006/main">
          <a:srgbClr val="316094"/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 dirty="0">
              <a:solidFill>
                <a:schemeClr val="bg1"/>
              </a:solidFill>
            </a:rPr>
            <a:t>28% Of Employees</a:t>
          </a:r>
        </a:p>
      </cdr:txBody>
    </cdr:sp>
  </cdr:relSizeAnchor>
  <cdr:relSizeAnchor xmlns:cdr="http://schemas.openxmlformats.org/drawingml/2006/chartDrawing">
    <cdr:from>
      <cdr:x>0.65639</cdr:x>
      <cdr:y>0.18798</cdr:y>
    </cdr:from>
    <cdr:to>
      <cdr:x>0.95407</cdr:x>
      <cdr:y>0.29791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5673213" y="891657"/>
          <a:ext cx="2572850" cy="5214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 dirty="0">
              <a:solidFill>
                <a:schemeClr val="bg1"/>
              </a:solidFill>
            </a:rPr>
            <a:t>27% Of Employees</a:t>
          </a:r>
        </a:p>
      </cdr:txBody>
    </cdr:sp>
  </cdr:relSizeAnchor>
  <cdr:relSizeAnchor xmlns:cdr="http://schemas.openxmlformats.org/drawingml/2006/chartDrawing">
    <cdr:from>
      <cdr:x>0.05627</cdr:x>
      <cdr:y>0.11822</cdr:y>
    </cdr:from>
    <cdr:to>
      <cdr:x>0.32138</cdr:x>
      <cdr:y>0.19141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58364" y="560770"/>
          <a:ext cx="2159482" cy="347179"/>
        </a:xfrm>
        <a:prstGeom xmlns:a="http://schemas.openxmlformats.org/drawingml/2006/main" prst="rect">
          <a:avLst/>
        </a:prstGeom>
        <a:solidFill xmlns:a="http://schemas.openxmlformats.org/drawingml/2006/main">
          <a:srgbClr val="316094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000" dirty="0">
              <a:solidFill>
                <a:schemeClr val="bg1"/>
              </a:solidFill>
            </a:rPr>
            <a:t>27% Of Employees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0.60844</cdr:x>
      <cdr:y>0.3125</cdr:y>
    </cdr:from>
    <cdr:to>
      <cdr:x>0.82979</cdr:x>
      <cdr:y>0.42522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580095" y="1640427"/>
          <a:ext cx="2393935" cy="5916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0A4A44-A772-4B8A-914A-D78C5EACBD62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A38904-F7F7-454F-B14C-8C3B66E67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82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9A7468-45E0-4E86-9881-1C80C42077A7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725A67-9562-4512-869E-86AD9EBBD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494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25A67-9562-4512-869E-86AD9EBBD11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5261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25A67-9562-4512-869E-86AD9EBBD11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819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25A67-9562-4512-869E-86AD9EBBD11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8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725A67-9562-4512-869E-86AD9EBBD11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51886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25A67-9562-4512-869E-86AD9EBBD11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9859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725A67-9562-4512-869E-86AD9EBBD11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40775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b="1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25A67-9562-4512-869E-86AD9EBBD11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1339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25A67-9562-4512-869E-86AD9EBBD11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4459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25A67-9562-4512-869E-86AD9EBBD11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2574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25A67-9562-4512-869E-86AD9EBBD11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4234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725A67-9562-4512-869E-86AD9EBBD11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68843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725A67-9562-4512-869E-86AD9EBBD11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0284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14C7E-DD75-4385-868C-14C3AD6951FE}" type="datetime1">
              <a:rPr lang="en-US" smtClean="0"/>
              <a:t>6/8/2018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AAD5F-6B67-48B3-9540-EF61EEE81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057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888AB-3F9D-49A8-A10E-7978D8B43CAD}" type="datetime1">
              <a:rPr lang="en-US" smtClean="0"/>
              <a:t>6/8/2018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AAD5F-6B67-48B3-9540-EF61EEE81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777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9B486-A188-40E6-B9A8-FF4D31B2334D}" type="datetime1">
              <a:rPr lang="en-US" smtClean="0"/>
              <a:t>6/8/2018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AAD5F-6B67-48B3-9540-EF61EEE81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2246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090AF-DEC8-4D31-89FC-9C52D7DA9DD2}" type="datetime1">
              <a:rPr lang="en-US" smtClean="0"/>
              <a:t>6/8/2018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65869" y="6356348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39491" y="6356349"/>
            <a:ext cx="2743200" cy="365125"/>
          </a:xfrm>
        </p:spPr>
        <p:txBody>
          <a:bodyPr/>
          <a:lstStyle/>
          <a:p>
            <a:fld id="{B31AAD5F-6B67-48B3-9540-EF61EEE81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1515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DDF6B-D392-4B43-8648-E366FC560C63}" type="datetime1">
              <a:rPr lang="en-US" smtClean="0"/>
              <a:t>6/8/2018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AAD5F-6B67-48B3-9540-EF61EEE81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0808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7B890-D1DF-4256-8688-86AFBAA07384}" type="datetime1">
              <a:rPr lang="en-US" smtClean="0"/>
              <a:t>6/8/2018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AAD5F-6B67-48B3-9540-EF61EEE81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3846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9E6F3-E111-4F10-B3A6-C2F08358C1DF}" type="datetime1">
              <a:rPr lang="en-US" smtClean="0"/>
              <a:t>6/8/2018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AAD5F-6B67-48B3-9540-EF61EEE81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0956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8D11B-0D95-4743-9093-7DC7855AAFF8}" type="datetime1">
              <a:rPr lang="en-US" smtClean="0"/>
              <a:t>6/8/2018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AAD5F-6B67-48B3-9540-EF61EEE81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5480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5B379-24AB-449F-8110-9E308824A08C}" type="datetime1">
              <a:rPr lang="en-US" smtClean="0"/>
              <a:t>6/8/2018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AAD5F-6B67-48B3-9540-EF61EEE81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7590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11DB7-3606-46E6-8F0A-4EFD30E0B2B0}" type="datetime1">
              <a:rPr lang="en-US" smtClean="0"/>
              <a:t>6/8/2018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AAD5F-6B67-48B3-9540-EF61EEE81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959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64C39-A5EF-4B57-905D-D6674BFFE592}" type="datetime1">
              <a:rPr lang="en-US" smtClean="0"/>
              <a:t>6/8/2018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AAD5F-6B67-48B3-9540-EF61EEE81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709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8AB19-D597-4550-BC39-8B73FF34FBBE}" type="datetime1">
              <a:rPr lang="en-US" smtClean="0"/>
              <a:t>6/8/2018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AAD5F-6B67-48B3-9540-EF61EEE81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3562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2E1A1-E793-4053-8C48-0198FD6C126F}" type="datetime1">
              <a:rPr lang="en-US" smtClean="0"/>
              <a:t>6/8/2018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AAD5F-6B67-48B3-9540-EF61EEE81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1245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9AF0D-C6FE-45CB-8589-FA54BA10AC16}" type="datetime1">
              <a:rPr lang="en-US" smtClean="0"/>
              <a:t>6/8/2018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AAD5F-6B67-48B3-9540-EF61EEE81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1387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F2BC3-F2A3-417D-9818-C0DEEE0EF6E7}" type="datetime1">
              <a:rPr lang="en-US" smtClean="0"/>
              <a:t>6/8/2018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AAD5F-6B67-48B3-9540-EF61EEE81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7542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29167" y="1463675"/>
            <a:ext cx="11245851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 dirty="0"/>
          </a:p>
        </p:txBody>
      </p:sp>
      <p:sp>
        <p:nvSpPr>
          <p:cNvPr id="3" name="Rectangle 10"/>
          <p:cNvSpPr/>
          <p:nvPr/>
        </p:nvSpPr>
        <p:spPr>
          <a:xfrm>
            <a:off x="436034" y="625475"/>
            <a:ext cx="10231967" cy="234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 dirty="0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 sz="800"/>
            </a:lvl1pPr>
          </a:lstStyle>
          <a:p>
            <a:fld id="{F809FA0C-9138-4409-9FF5-7DACD331B09B}" type="datetime1">
              <a:rPr lang="en-US" smtClean="0"/>
              <a:pPr/>
              <a:t>6/8/2018</a:t>
            </a:fld>
            <a:endParaRPr lang="en-US" dirty="0"/>
          </a:p>
        </p:txBody>
      </p:sp>
      <p:sp>
        <p:nvSpPr>
          <p:cNvPr id="6" name="TextBox 6"/>
          <p:cNvSpPr txBox="1">
            <a:spLocks noChangeArrowheads="1"/>
          </p:cNvSpPr>
          <p:nvPr userDrawn="1"/>
        </p:nvSpPr>
        <p:spPr bwMode="auto">
          <a:xfrm>
            <a:off x="4353985" y="6283325"/>
            <a:ext cx="348403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800" dirty="0"/>
              <a:t>Draft for Discussion &amp; Policy Purposes Only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16914" y="829056"/>
            <a:ext cx="10335396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16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616912" y="381000"/>
            <a:ext cx="9746288" cy="2286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1100" b="1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596900" y="720725"/>
            <a:ext cx="9999133" cy="0"/>
          </a:xfrm>
          <a:prstGeom prst="line">
            <a:avLst/>
          </a:prstGeom>
          <a:ln w="127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1972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8"/>
          <p:cNvSpPr>
            <a:spLocks noGrp="1"/>
          </p:cNvSpPr>
          <p:nvPr>
            <p:ph sz="quarter" idx="14"/>
          </p:nvPr>
        </p:nvSpPr>
        <p:spPr>
          <a:xfrm>
            <a:off x="626668" y="1698958"/>
            <a:ext cx="11131296" cy="443849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Clr>
                <a:schemeClr val="tx1"/>
              </a:buClr>
              <a:buFont typeface="Arial" pitchFamily="34" charset="0"/>
              <a:buNone/>
              <a:defRPr sz="1200" b="0">
                <a:solidFill>
                  <a:schemeClr val="tx2"/>
                </a:solidFill>
                <a:latin typeface="+mj-lt"/>
                <a:cs typeface="Arial" pitchFamily="34" charset="0"/>
              </a:defRPr>
            </a:lvl1pPr>
            <a:lvl2pPr marL="400050" indent="-17780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•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2pPr>
            <a:lvl3pPr marL="57150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›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3pPr>
            <a:lvl4pPr marL="74295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»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4pPr>
            <a:lvl5pPr marL="742950" indent="0">
              <a:spcBef>
                <a:spcPts val="600"/>
              </a:spcBef>
              <a:buClr>
                <a:schemeClr val="tx1"/>
              </a:buClr>
              <a:buFont typeface="Arial" pitchFamily="34" charset="0"/>
              <a:buNone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20FA1DF3-6E5F-4A59-9A2C-E3FEDDFEF6C6}" type="datetime1">
              <a:rPr lang="en-US" smtClean="0"/>
              <a:pPr/>
              <a:t>6/8/2018</a:t>
            </a:fld>
            <a:endParaRPr lang="en-US" dirty="0"/>
          </a:p>
        </p:txBody>
      </p:sp>
      <p:sp>
        <p:nvSpPr>
          <p:cNvPr id="5" name="TextBox 6"/>
          <p:cNvSpPr txBox="1">
            <a:spLocks noChangeArrowheads="1"/>
          </p:cNvSpPr>
          <p:nvPr userDrawn="1"/>
        </p:nvSpPr>
        <p:spPr bwMode="auto">
          <a:xfrm>
            <a:off x="4353985" y="6283325"/>
            <a:ext cx="348403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800" dirty="0"/>
              <a:t>Draft for Discussion &amp; Policy Purposes Only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16914" y="829056"/>
            <a:ext cx="10335396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16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616912" y="381000"/>
            <a:ext cx="9746288" cy="2286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1100" b="1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3729330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 by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6"/>
          </p:nvPr>
        </p:nvSpPr>
        <p:spPr>
          <a:xfrm>
            <a:off x="626669" y="1698958"/>
            <a:ext cx="5276292" cy="443849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Clr>
                <a:schemeClr val="tx1"/>
              </a:buClr>
              <a:buFont typeface="Arial" pitchFamily="34" charset="0"/>
              <a:buNone/>
              <a:defRPr sz="1200" b="0">
                <a:solidFill>
                  <a:schemeClr val="tx2"/>
                </a:solidFill>
                <a:latin typeface="+mj-lt"/>
                <a:cs typeface="Arial" pitchFamily="34" charset="0"/>
              </a:defRPr>
            </a:lvl1pPr>
            <a:lvl2pPr marL="400050" indent="-17780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•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2pPr>
            <a:lvl3pPr marL="57150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›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3pPr>
            <a:lvl4pPr marL="74295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»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4pPr>
            <a:lvl5pPr marL="742950" indent="0">
              <a:spcBef>
                <a:spcPts val="600"/>
              </a:spcBef>
              <a:buClr>
                <a:schemeClr val="tx1"/>
              </a:buClr>
              <a:buFont typeface="Arial" pitchFamily="34" charset="0"/>
              <a:buNone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0" name="Content Placeholder 8"/>
          <p:cNvSpPr>
            <a:spLocks noGrp="1"/>
          </p:cNvSpPr>
          <p:nvPr>
            <p:ph sz="quarter" idx="17"/>
          </p:nvPr>
        </p:nvSpPr>
        <p:spPr>
          <a:xfrm>
            <a:off x="6133389" y="1695148"/>
            <a:ext cx="5276292" cy="443849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Clr>
                <a:schemeClr val="tx1"/>
              </a:buClr>
              <a:buFont typeface="Arial" pitchFamily="34" charset="0"/>
              <a:buNone/>
              <a:defRPr sz="1200" b="0">
                <a:solidFill>
                  <a:schemeClr val="tx2"/>
                </a:solidFill>
                <a:latin typeface="+mj-lt"/>
                <a:cs typeface="Arial" pitchFamily="34" charset="0"/>
              </a:defRPr>
            </a:lvl1pPr>
            <a:lvl2pPr marL="400050" indent="-17780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•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2pPr>
            <a:lvl3pPr marL="57150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›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3pPr>
            <a:lvl4pPr marL="74295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»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4pPr>
            <a:lvl5pPr marL="742950" indent="0">
              <a:spcBef>
                <a:spcPts val="600"/>
              </a:spcBef>
              <a:buClr>
                <a:schemeClr val="tx1"/>
              </a:buClr>
              <a:buFont typeface="Arial" pitchFamily="34" charset="0"/>
              <a:buNone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fld id="{1AB85839-DE7E-4765-A9A0-B3F73C84A708}" type="datetime1">
              <a:rPr lang="en-US" smtClean="0"/>
              <a:pPr/>
              <a:t>6/8/2018</a:t>
            </a:fld>
            <a:endParaRPr lang="en-US" dirty="0"/>
          </a:p>
        </p:txBody>
      </p:sp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4353985" y="6283325"/>
            <a:ext cx="348403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800" dirty="0"/>
              <a:t>Draft for Discussion &amp; Policy Purposes Only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16914" y="829056"/>
            <a:ext cx="10335396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16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12"/>
          <p:cNvSpPr>
            <a:spLocks noGrp="1"/>
          </p:cNvSpPr>
          <p:nvPr>
            <p:ph type="body" sz="quarter" idx="19"/>
          </p:nvPr>
        </p:nvSpPr>
        <p:spPr>
          <a:xfrm>
            <a:off x="616912" y="381000"/>
            <a:ext cx="9746288" cy="2286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1100" b="1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39165586"/>
      </p:ext>
    </p:extLst>
  </p:cSld>
  <p:clrMapOvr>
    <a:masterClrMapping/>
  </p:clrMapOvr>
  <p:hf hd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5839-DE7E-4765-A9A0-B3F73C84A708}" type="datetime1">
              <a:rPr lang="en-US" smtClean="0"/>
              <a:pPr/>
              <a:t>6/8/2018</a:t>
            </a:fld>
            <a:endParaRPr lang="en-US" dirty="0"/>
          </a:p>
        </p:txBody>
      </p:sp>
      <p:pic>
        <p:nvPicPr>
          <p:cNvPr id="7" name="Picture 6" descr="newMekkoChart.emf"/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698922" y="1243330"/>
            <a:ext cx="5713095" cy="5488940"/>
          </a:xfrm>
          <a:prstGeom prst="rect">
            <a:avLst/>
          </a:prstGeom>
        </p:spPr>
      </p:pic>
      <p:pic>
        <p:nvPicPr>
          <p:cNvPr id="11" name="Picture 10" descr="newMekkoChart.emf"/>
          <p:cNvPicPr>
            <a:picLocks noChangeAspect="1"/>
          </p:cNvPicPr>
          <p:nvPr userDrawn="1">
            <p:custDataLst>
              <p:tags r:id="rId2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6747297" y="1243330"/>
            <a:ext cx="5713095" cy="5488940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16914" y="829056"/>
            <a:ext cx="10335396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16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616912" y="381000"/>
            <a:ext cx="9746288" cy="2286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1100" b="1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17169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01F56-670C-4250-BAAC-87DA8B736C15}" type="datetime1">
              <a:rPr lang="en-US" smtClean="0"/>
              <a:t>6/8/2018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AAD5F-6B67-48B3-9540-EF61EEE81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039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9304E-E33A-489A-85D1-C4BB075D387D}" type="datetime1">
              <a:rPr lang="en-US" smtClean="0"/>
              <a:t>6/8/2018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AAD5F-6B67-48B3-9540-EF61EEE81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242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2270E-345A-4DBA-A778-FBE0F40E0440}" type="datetime1">
              <a:rPr lang="en-US" smtClean="0"/>
              <a:t>6/8/2018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AAD5F-6B67-48B3-9540-EF61EEE81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079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F1FAE-D032-4134-BAC1-AA257B4BE9A0}" type="datetime1">
              <a:rPr lang="en-US" smtClean="0"/>
              <a:t>6/8/2018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AAD5F-6B67-48B3-9540-EF61EEE81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274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6ED02-74C7-4074-B432-4BB825DB11F4}" type="datetime1">
              <a:rPr lang="en-US" smtClean="0"/>
              <a:t>6/8/2018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AAD5F-6B67-48B3-9540-EF61EEE81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7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099C3-42CC-4D34-A372-1CCBC3A7EBBC}" type="datetime1">
              <a:rPr lang="en-US" smtClean="0"/>
              <a:t>6/8/2018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AAD5F-6B67-48B3-9540-EF61EEE81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595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29A8F-AC6C-4709-8372-883B0F1E5605}" type="datetime1">
              <a:rPr lang="en-US" smtClean="0"/>
              <a:t>6/8/2018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AAD5F-6B67-48B3-9540-EF61EEE81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160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1.pn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F0B76-69EB-4030-B4AC-3196171D5771}" type="datetime1">
              <a:rPr lang="en-US" smtClean="0"/>
              <a:t>6/8/2018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&lt;#&gt;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52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2619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6ECB8F-5238-4055-B162-FB8DFD92893D}" type="datetime1">
              <a:rPr lang="en-US" smtClean="0"/>
              <a:t>6/8/2018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08371" y="635634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90554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1AAD5F-6B67-48B3-9540-EF61EEE81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026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Connector 26"/>
          <p:cNvCxnSpPr/>
          <p:nvPr/>
        </p:nvCxnSpPr>
        <p:spPr>
          <a:xfrm>
            <a:off x="596900" y="720725"/>
            <a:ext cx="9999133" cy="0"/>
          </a:xfrm>
          <a:prstGeom prst="line">
            <a:avLst/>
          </a:prstGeom>
          <a:ln w="127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96901" y="1325563"/>
            <a:ext cx="11095567" cy="0"/>
          </a:xfrm>
          <a:prstGeom prst="line">
            <a:avLst/>
          </a:prstGeom>
          <a:ln w="9525">
            <a:solidFill>
              <a:schemeClr val="tx1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96901" y="6280150"/>
            <a:ext cx="11095567" cy="0"/>
          </a:xfrm>
          <a:prstGeom prst="line">
            <a:avLst/>
          </a:prstGeom>
          <a:ln w="9525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Slide Number Placeholder 6"/>
          <p:cNvSpPr txBox="1">
            <a:spLocks/>
          </p:cNvSpPr>
          <p:nvPr/>
        </p:nvSpPr>
        <p:spPr>
          <a:xfrm>
            <a:off x="10864851" y="6543675"/>
            <a:ext cx="1016000" cy="22860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fld id="{BBE80981-3DA6-46C2-826D-0D8005ADC286}" type="slidenum">
              <a:rPr lang="en-US" altLang="en-US" sz="1000" smtClean="0"/>
              <a:pPr algn="r" eaLnBrk="1" hangingPunct="1">
                <a:defRPr/>
              </a:pPr>
              <a:t>‹#›</a:t>
            </a:fld>
            <a:endParaRPr lang="en-US" altLang="en-US" sz="1000" dirty="0"/>
          </a:p>
        </p:txBody>
      </p:sp>
      <p:sp>
        <p:nvSpPr>
          <p:cNvPr id="41" name="Content Placeholder 8"/>
          <p:cNvSpPr txBox="1">
            <a:spLocks/>
          </p:cNvSpPr>
          <p:nvPr/>
        </p:nvSpPr>
        <p:spPr>
          <a:xfrm>
            <a:off x="626534" y="1698625"/>
            <a:ext cx="11131551" cy="443865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ts val="1000"/>
              </a:spcBef>
              <a:spcAft>
                <a:spcPct val="0"/>
              </a:spcAft>
              <a:buClr>
                <a:schemeClr val="tx1"/>
              </a:buClr>
              <a:buFont typeface="+mj-lt"/>
              <a:buAutoNum type="arabicPeriod"/>
              <a:defRPr sz="1300" b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00050" indent="-1778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Font typeface="Arial" pitchFamily="34" charset="0"/>
              <a:buChar char="›"/>
              <a:defRPr sz="20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marL="571500" indent="-17145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Font typeface="Arial" pitchFamily="34" charset="0"/>
              <a:buChar char="»"/>
              <a:defRPr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marL="742950" indent="-17145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Font typeface="Arial" pitchFamily="34" charset="0"/>
              <a:buChar char="–"/>
              <a:defRPr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marL="857250" indent="-1143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Char char="»"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20574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146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29718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4290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defRPr/>
            </a:pPr>
            <a:endParaRPr lang="en-US" sz="1300" dirty="0"/>
          </a:p>
        </p:txBody>
      </p:sp>
      <p:sp>
        <p:nvSpPr>
          <p:cNvPr id="18" name="Date Placeholder 1"/>
          <p:cNvSpPr>
            <a:spLocks noGrp="1"/>
          </p:cNvSpPr>
          <p:nvPr>
            <p:ph type="dt" sz="half" idx="2"/>
          </p:nvPr>
        </p:nvSpPr>
        <p:spPr>
          <a:xfrm>
            <a:off x="9601201" y="6269039"/>
            <a:ext cx="2230967" cy="155575"/>
          </a:xfrm>
          <a:prstGeom prst="rect">
            <a:avLst/>
          </a:prstGeom>
        </p:spPr>
        <p:txBody>
          <a:bodyPr/>
          <a:lstStyle>
            <a:lvl1pPr algn="r" eaLnBrk="1" hangingPunct="1">
              <a:defRPr sz="800">
                <a:latin typeface="Arial" charset="0"/>
                <a:cs typeface="+mn-cs"/>
              </a:defRPr>
            </a:lvl1pPr>
          </a:lstStyle>
          <a:p>
            <a:fld id="{1AB85839-DE7E-4765-A9A0-B3F73C84A708}" type="datetime1">
              <a:rPr lang="en-US" smtClean="0"/>
              <a:pPr/>
              <a:t>6/8/2018</a:t>
            </a:fld>
            <a:endParaRPr lang="en-US" dirty="0"/>
          </a:p>
        </p:txBody>
      </p:sp>
      <p:pic>
        <p:nvPicPr>
          <p:cNvPr id="1034" name="Picture 2" descr="File:MBTA.sv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852151" y="222250"/>
            <a:ext cx="948267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8406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</p:sldLayoutIdLst>
  <p:hf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33CC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33CC"/>
          </a:solidFill>
          <a:latin typeface="Calibri" panose="020F0502020204030204" pitchFamily="34" charset="0"/>
          <a:cs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33CC"/>
          </a:solidFill>
          <a:latin typeface="Calibri" panose="020F0502020204030204" pitchFamily="34" charset="0"/>
          <a:cs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33CC"/>
          </a:solidFill>
          <a:latin typeface="Calibri" panose="020F0502020204030204" pitchFamily="34" charset="0"/>
          <a:cs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33CC"/>
          </a:solidFill>
          <a:latin typeface="Calibri" panose="020F0502020204030204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9pPr>
    </p:titleStyle>
    <p:bodyStyle>
      <a:lvl1pPr marL="228600" indent="-228600" algn="l" rtl="0" eaLnBrk="1" fontAlgn="base" hangingPunct="1">
        <a:spcBef>
          <a:spcPct val="100000"/>
        </a:spcBef>
        <a:spcAft>
          <a:spcPct val="0"/>
        </a:spcAft>
        <a:buClr>
          <a:srgbClr val="0033CC"/>
        </a:buClr>
        <a:buChar char="•"/>
        <a:defRPr sz="2400" b="1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576263" indent="-233363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Font typeface="Arial" charset="0"/>
        <a:buChar char="–"/>
        <a:defRPr sz="2000">
          <a:solidFill>
            <a:schemeClr val="tx1"/>
          </a:solidFill>
          <a:latin typeface="Calibri" panose="020F0502020204030204" pitchFamily="34" charset="0"/>
          <a:cs typeface="+mn-cs"/>
        </a:defRPr>
      </a:lvl2pPr>
      <a:lvl3pPr marL="9144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•"/>
        <a:defRPr sz="2000">
          <a:solidFill>
            <a:schemeClr val="tx1"/>
          </a:solidFill>
          <a:latin typeface="Calibri" panose="020F0502020204030204" pitchFamily="34" charset="0"/>
          <a:cs typeface="+mn-cs"/>
        </a:defRPr>
      </a:lvl3pPr>
      <a:lvl4pPr marL="1262063" indent="-233363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–"/>
        <a:defRPr sz="2000">
          <a:solidFill>
            <a:schemeClr val="tx1"/>
          </a:solidFill>
          <a:latin typeface="Calibri" panose="020F0502020204030204" pitchFamily="34" charset="0"/>
          <a:cs typeface="+mn-cs"/>
        </a:defRPr>
      </a:lvl4pPr>
      <a:lvl5pPr marL="16002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Calibri" panose="020F0502020204030204" pitchFamily="34" charset="0"/>
          <a:cs typeface="+mn-cs"/>
        </a:defRPr>
      </a:lvl5pPr>
      <a:lvl6pPr marL="20574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5146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29718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4290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chart" Target="../charts/chart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6" Type="http://schemas.openxmlformats.org/officeDocument/2006/relationships/image" Target="../media/image6.emf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3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160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658" y="6388159"/>
            <a:ext cx="1485714" cy="36825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42288" y="6445301"/>
            <a:ext cx="1295238" cy="355556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l"/>
            <a:r>
              <a:rPr lang="en-US" dirty="0">
                <a:solidFill>
                  <a:prstClr val="white"/>
                </a:solidFill>
                <a:latin typeface="+mn-lt"/>
              </a:rPr>
              <a:t>Human Resources Update</a:t>
            </a:r>
            <a:endParaRPr lang="en-US" dirty="0">
              <a:latin typeface="+mn-lt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prstClr val="white"/>
                </a:solidFill>
              </a:rPr>
              <a:t>Q3 FY2018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514088" y="6388159"/>
            <a:ext cx="2743200" cy="365125"/>
          </a:xfrm>
        </p:spPr>
        <p:txBody>
          <a:bodyPr/>
          <a:lstStyle/>
          <a:p>
            <a:pPr algn="ctr"/>
            <a:fld id="{B31AAD5F-6B67-48B3-9540-EF61EEE811A3}" type="slidenum">
              <a:rPr lang="en-US" smtClean="0">
                <a:solidFill>
                  <a:schemeClr val="bg1"/>
                </a:solidFill>
              </a:rPr>
              <a:pPr algn="ctr"/>
              <a:t>1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59595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AAD5F-6B67-48B3-9540-EF61EEE811A3}" type="slidenum">
              <a:rPr lang="en-US" smtClean="0"/>
              <a:t>10</a:t>
            </a:fld>
            <a:endParaRPr lang="en-US"/>
          </a:p>
        </p:txBody>
      </p:sp>
      <p:sp>
        <p:nvSpPr>
          <p:cNvPr id="8" name="Text Placeholder 1"/>
          <p:cNvSpPr>
            <a:spLocks noGrp="1"/>
          </p:cNvSpPr>
          <p:nvPr>
            <p:ph type="body" idx="1"/>
          </p:nvPr>
        </p:nvSpPr>
        <p:spPr>
          <a:xfrm>
            <a:off x="777227" y="708866"/>
            <a:ext cx="5157787" cy="823912"/>
          </a:xfrm>
        </p:spPr>
        <p:txBody>
          <a:bodyPr>
            <a:normAutofit/>
          </a:bodyPr>
          <a:lstStyle/>
          <a:p>
            <a:pPr algn="ctr"/>
            <a:r>
              <a:rPr lang="en-US" sz="3200" u="sng" dirty="0">
                <a:solidFill>
                  <a:prstClr val="white"/>
                </a:solidFill>
              </a:rPr>
              <a:t>In Transition:</a:t>
            </a:r>
            <a:endParaRPr lang="en-US" sz="3200" u="sng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2"/>
          </p:nvPr>
        </p:nvSpPr>
        <p:spPr>
          <a:xfrm>
            <a:off x="839789" y="1716118"/>
            <a:ext cx="4862272" cy="4740964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Finance &amp; Administration</a:t>
            </a:r>
          </a:p>
          <a:p>
            <a:r>
              <a:rPr lang="en-US" sz="2000" dirty="0">
                <a:solidFill>
                  <a:schemeClr val="bg1"/>
                </a:solidFill>
              </a:rPr>
              <a:t>Procurement and Contract Admin</a:t>
            </a:r>
          </a:p>
          <a:p>
            <a:r>
              <a:rPr lang="en-US" sz="2000" dirty="0">
                <a:solidFill>
                  <a:schemeClr val="bg1"/>
                </a:solidFill>
              </a:rPr>
              <a:t>Capital Programs</a:t>
            </a:r>
          </a:p>
          <a:p>
            <a:r>
              <a:rPr lang="en-US" sz="2000" dirty="0">
                <a:solidFill>
                  <a:schemeClr val="bg1"/>
                </a:solidFill>
              </a:rPr>
              <a:t>Operations:</a:t>
            </a:r>
          </a:p>
          <a:p>
            <a:pPr lvl="1"/>
            <a:r>
              <a:rPr lang="en-US" sz="1600" dirty="0">
                <a:solidFill>
                  <a:schemeClr val="bg1"/>
                </a:solidFill>
              </a:rPr>
              <a:t>Chief Engineering Office</a:t>
            </a:r>
          </a:p>
          <a:p>
            <a:pPr lvl="1"/>
            <a:r>
              <a:rPr lang="en-US" sz="1600" dirty="0">
                <a:solidFill>
                  <a:schemeClr val="bg1"/>
                </a:solidFill>
              </a:rPr>
              <a:t>RIDE</a:t>
            </a:r>
          </a:p>
          <a:p>
            <a:r>
              <a:rPr lang="en-US" sz="2000" dirty="0">
                <a:solidFill>
                  <a:schemeClr val="bg1"/>
                </a:solidFill>
              </a:rPr>
              <a:t>HR</a:t>
            </a:r>
          </a:p>
          <a:p>
            <a:r>
              <a:rPr lang="en-US" sz="2000" dirty="0">
                <a:solidFill>
                  <a:schemeClr val="bg1"/>
                </a:solidFill>
              </a:rPr>
              <a:t>Major Projects:</a:t>
            </a:r>
          </a:p>
          <a:p>
            <a:pPr lvl="1"/>
            <a:r>
              <a:rPr lang="en-US" sz="1600" dirty="0">
                <a:solidFill>
                  <a:schemeClr val="bg1"/>
                </a:solidFill>
              </a:rPr>
              <a:t>AFC 2.0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6441259" y="708866"/>
            <a:ext cx="5183188" cy="823912"/>
          </a:xfrm>
        </p:spPr>
        <p:txBody>
          <a:bodyPr>
            <a:normAutofit/>
          </a:bodyPr>
          <a:lstStyle/>
          <a:p>
            <a:pPr algn="ctr"/>
            <a:r>
              <a:rPr lang="en-US" sz="3200" u="sng" dirty="0">
                <a:solidFill>
                  <a:prstClr val="white"/>
                </a:solidFill>
              </a:rPr>
              <a:t>On Deck</a:t>
            </a:r>
            <a:endParaRPr lang="en-US" sz="3200" u="sng" dirty="0"/>
          </a:p>
        </p:txBody>
      </p:sp>
      <p:sp>
        <p:nvSpPr>
          <p:cNvPr id="12" name="Title 4"/>
          <p:cNvSpPr txBox="1">
            <a:spLocks/>
          </p:cNvSpPr>
          <p:nvPr/>
        </p:nvSpPr>
        <p:spPr>
          <a:xfrm>
            <a:off x="0" y="0"/>
            <a:ext cx="12192000" cy="9857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dirty="0">
                <a:solidFill>
                  <a:prstClr val="white"/>
                </a:solidFill>
                <a:latin typeface="+mn-lt"/>
              </a:rPr>
              <a:t>Organizational Transformation</a:t>
            </a:r>
            <a:endParaRPr lang="en-US" sz="4800" dirty="0">
              <a:latin typeface="+mn-lt"/>
            </a:endParaRPr>
          </a:p>
        </p:txBody>
      </p:sp>
      <p:sp>
        <p:nvSpPr>
          <p:cNvPr id="13" name="Content Placeholder 2"/>
          <p:cNvSpPr>
            <a:spLocks noGrp="1"/>
          </p:cNvSpPr>
          <p:nvPr>
            <p:ph sz="half" idx="2"/>
          </p:nvPr>
        </p:nvSpPr>
        <p:spPr>
          <a:xfrm>
            <a:off x="6601717" y="1716118"/>
            <a:ext cx="4862272" cy="474096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Customer Experience</a:t>
            </a:r>
          </a:p>
          <a:p>
            <a:r>
              <a:rPr lang="en-US" sz="2000" dirty="0">
                <a:solidFill>
                  <a:schemeClr val="bg1"/>
                </a:solidFill>
              </a:rPr>
              <a:t>Communications</a:t>
            </a:r>
          </a:p>
          <a:p>
            <a:r>
              <a:rPr lang="en-US" sz="2000" dirty="0">
                <a:solidFill>
                  <a:schemeClr val="bg1"/>
                </a:solidFill>
              </a:rPr>
              <a:t>Operations:</a:t>
            </a:r>
          </a:p>
          <a:p>
            <a:pPr lvl="1"/>
            <a:r>
              <a:rPr lang="en-US" sz="1600" dirty="0">
                <a:solidFill>
                  <a:schemeClr val="bg1"/>
                </a:solidFill>
              </a:rPr>
              <a:t>Ferry</a:t>
            </a:r>
          </a:p>
          <a:p>
            <a:pPr lvl="1"/>
            <a:r>
              <a:rPr lang="en-US" sz="1600" dirty="0">
                <a:solidFill>
                  <a:schemeClr val="bg1"/>
                </a:solidFill>
              </a:rPr>
              <a:t>Service Planning and Strategy</a:t>
            </a:r>
          </a:p>
          <a:p>
            <a:r>
              <a:rPr lang="en-US" sz="2000" dirty="0">
                <a:solidFill>
                  <a:schemeClr val="bg1"/>
                </a:solidFill>
              </a:rPr>
              <a:t>Real Estate</a:t>
            </a:r>
          </a:p>
          <a:p>
            <a:r>
              <a:rPr lang="en-US" sz="2000" dirty="0">
                <a:solidFill>
                  <a:schemeClr val="bg1"/>
                </a:solidFill>
              </a:rPr>
              <a:t>EHS</a:t>
            </a:r>
          </a:p>
          <a:p>
            <a:r>
              <a:rPr lang="en-US" sz="2000" dirty="0">
                <a:solidFill>
                  <a:schemeClr val="bg1"/>
                </a:solidFill>
              </a:rPr>
              <a:t>Legal</a:t>
            </a:r>
          </a:p>
          <a:p>
            <a:r>
              <a:rPr lang="en-US" sz="2000" dirty="0">
                <a:solidFill>
                  <a:schemeClr val="bg1"/>
                </a:solidFill>
              </a:rPr>
              <a:t>Revenue</a:t>
            </a:r>
          </a:p>
          <a:p>
            <a:r>
              <a:rPr lang="en-US" sz="2000" dirty="0">
                <a:solidFill>
                  <a:schemeClr val="bg1"/>
                </a:solidFill>
              </a:rPr>
              <a:t>Major Projects:</a:t>
            </a:r>
            <a:endParaRPr lang="en-US" sz="2000" dirty="0">
              <a:solidFill>
                <a:schemeClr val="bg1"/>
              </a:solidFill>
              <a:cs typeface="Calibri"/>
            </a:endParaRPr>
          </a:p>
          <a:p>
            <a:pPr lvl="1"/>
            <a:r>
              <a:rPr lang="en-US" sz="1600" dirty="0">
                <a:solidFill>
                  <a:schemeClr val="bg1"/>
                </a:solidFill>
              </a:rPr>
              <a:t>R/O Line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658" y="6388159"/>
            <a:ext cx="1485714" cy="36825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42288" y="6445301"/>
            <a:ext cx="1295238" cy="355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6288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160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658" y="6388159"/>
            <a:ext cx="1485714" cy="36825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42288" y="6445301"/>
            <a:ext cx="1295238" cy="355556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777227" y="17969"/>
            <a:ext cx="5157787" cy="823912"/>
          </a:xfrm>
        </p:spPr>
        <p:txBody>
          <a:bodyPr>
            <a:normAutofit/>
          </a:bodyPr>
          <a:lstStyle/>
          <a:p>
            <a:pPr algn="ctr"/>
            <a:r>
              <a:rPr lang="en-US" u="sng" dirty="0">
                <a:solidFill>
                  <a:prstClr val="white"/>
                </a:solidFill>
              </a:rPr>
              <a:t>Executive KPI For FY 19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839789" y="937254"/>
            <a:ext cx="4862272" cy="2054733"/>
          </a:xfrm>
        </p:spPr>
        <p:txBody>
          <a:bodyPr>
            <a:norm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 Rolled out to Executive/non-Affiliates 6/4</a:t>
            </a:r>
          </a:p>
          <a:p>
            <a:r>
              <a:rPr lang="en-US" sz="1600" dirty="0">
                <a:solidFill>
                  <a:schemeClr val="bg1"/>
                </a:solidFill>
              </a:rPr>
              <a:t>  Tied to MBTA/GM organizational goals</a:t>
            </a:r>
          </a:p>
          <a:p>
            <a:r>
              <a:rPr lang="en-US" sz="1600" dirty="0">
                <a:solidFill>
                  <a:schemeClr val="bg1"/>
                </a:solidFill>
              </a:rPr>
              <a:t>  Cascading through senior staff to departments and to individual employee level</a:t>
            </a:r>
          </a:p>
          <a:p>
            <a:r>
              <a:rPr lang="en-US" sz="1600" dirty="0">
                <a:solidFill>
                  <a:schemeClr val="bg1"/>
                </a:solidFill>
              </a:rPr>
              <a:t>  Driving transparency and performance feedback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6441259" y="17969"/>
            <a:ext cx="5183188" cy="823912"/>
          </a:xfrm>
        </p:spPr>
        <p:txBody>
          <a:bodyPr>
            <a:normAutofit/>
          </a:bodyPr>
          <a:lstStyle/>
          <a:p>
            <a:pPr algn="ctr"/>
            <a:r>
              <a:rPr lang="en-US" u="sng" dirty="0">
                <a:solidFill>
                  <a:prstClr val="white"/>
                </a:solidFill>
              </a:rPr>
              <a:t>Compensation… Reboot</a:t>
            </a:r>
            <a:endParaRPr lang="en-US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563414" y="6356350"/>
            <a:ext cx="2743200" cy="365125"/>
          </a:xfrm>
        </p:spPr>
        <p:txBody>
          <a:bodyPr/>
          <a:lstStyle/>
          <a:p>
            <a:pPr algn="ctr"/>
            <a:fld id="{B31AAD5F-6B67-48B3-9540-EF61EEE811A3}" type="slidenum">
              <a:rPr lang="en-US" smtClean="0">
                <a:solidFill>
                  <a:schemeClr val="bg1"/>
                </a:solidFill>
              </a:rPr>
              <a:pPr algn="ctr"/>
              <a:t>11</a:t>
            </a:fld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7114102"/>
              </p:ext>
            </p:extLst>
          </p:nvPr>
        </p:nvGraphicFramePr>
        <p:xfrm>
          <a:off x="6528181" y="841881"/>
          <a:ext cx="5009345" cy="384048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3711374">
                  <a:extLst>
                    <a:ext uri="{9D8B030D-6E8A-4147-A177-3AD203B41FA5}">
                      <a16:colId xmlns:a16="http://schemas.microsoft.com/office/drawing/2014/main" val="3041014529"/>
                    </a:ext>
                  </a:extLst>
                </a:gridCol>
                <a:gridCol w="1297971">
                  <a:extLst>
                    <a:ext uri="{9D8B030D-6E8A-4147-A177-3AD203B41FA5}">
                      <a16:colId xmlns:a16="http://schemas.microsoft.com/office/drawing/2014/main" val="378453314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Survey from May 2017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88755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3444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17085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3444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•	Organizational changes occurred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CA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C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8367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3444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•	Job Titles inaccurate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1620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3444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•	Spotty data matches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CA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C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29575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3444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12027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3444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•	Title Cleanup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CA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Done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C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49308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3444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•	Complete internal comparisons and review with LMR/staff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July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78747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3444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•	Re-benchmark with industry and local markets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CA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FY Q2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C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16422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3444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•	Re-evaluate salary grade structure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FY Q2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069305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11216" y="4957018"/>
            <a:ext cx="9547284" cy="1292662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chemeClr val="bg1"/>
                </a:solidFill>
              </a:rPr>
              <a:t>Overall Observations: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Need to apply some disciplines to deep dive points of pain for customers, Authority &amp; Board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Focus on Transparency of Key Priorities of Authority/GM and build culture of accountability and performance</a:t>
            </a:r>
          </a:p>
        </p:txBody>
      </p:sp>
      <p:sp>
        <p:nvSpPr>
          <p:cNvPr id="17" name="Right Arrow 16"/>
          <p:cNvSpPr/>
          <p:nvPr/>
        </p:nvSpPr>
        <p:spPr>
          <a:xfrm rot="5400000">
            <a:off x="7216447" y="1215248"/>
            <a:ext cx="221482" cy="173844"/>
          </a:xfrm>
          <a:prstGeom prst="rightArrow">
            <a:avLst>
              <a:gd name="adj1" fmla="val 50000"/>
              <a:gd name="adj2" fmla="val 6013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ight Arrow 18"/>
          <p:cNvSpPr/>
          <p:nvPr/>
        </p:nvSpPr>
        <p:spPr>
          <a:xfrm rot="5400000">
            <a:off x="7479184" y="1215248"/>
            <a:ext cx="221482" cy="173844"/>
          </a:xfrm>
          <a:prstGeom prst="rightArrow">
            <a:avLst>
              <a:gd name="adj1" fmla="val 50000"/>
              <a:gd name="adj2" fmla="val 6013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ight Arrow 19"/>
          <p:cNvSpPr/>
          <p:nvPr/>
        </p:nvSpPr>
        <p:spPr>
          <a:xfrm rot="5400000">
            <a:off x="7216447" y="2589615"/>
            <a:ext cx="221482" cy="173844"/>
          </a:xfrm>
          <a:prstGeom prst="rightArrow">
            <a:avLst>
              <a:gd name="adj1" fmla="val 50000"/>
              <a:gd name="adj2" fmla="val 6013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ight Arrow 20"/>
          <p:cNvSpPr/>
          <p:nvPr/>
        </p:nvSpPr>
        <p:spPr>
          <a:xfrm rot="5400000">
            <a:off x="7479184" y="2589615"/>
            <a:ext cx="221482" cy="173844"/>
          </a:xfrm>
          <a:prstGeom prst="rightArrow">
            <a:avLst>
              <a:gd name="adj1" fmla="val 50000"/>
              <a:gd name="adj2" fmla="val 6013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07271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160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658" y="6388159"/>
            <a:ext cx="1485714" cy="36825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42288" y="6445301"/>
            <a:ext cx="1295238" cy="355556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4477306" y="460444"/>
            <a:ext cx="5764982" cy="1333690"/>
          </a:xfrm>
        </p:spPr>
        <p:txBody>
          <a:bodyPr>
            <a:noAutofit/>
          </a:bodyPr>
          <a:lstStyle/>
          <a:p>
            <a:pPr algn="l"/>
            <a:r>
              <a:rPr lang="en-US" dirty="0">
                <a:solidFill>
                  <a:prstClr val="white"/>
                </a:solidFill>
                <a:latin typeface="+mn-lt"/>
              </a:rPr>
              <a:t>Appendix</a:t>
            </a:r>
            <a:br>
              <a:rPr lang="en-US" dirty="0">
                <a:solidFill>
                  <a:prstClr val="white"/>
                </a:solidFill>
                <a:latin typeface="+mn-lt"/>
              </a:rPr>
            </a:br>
            <a:endParaRPr lang="en-US" sz="280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724400" y="6388159"/>
            <a:ext cx="2743200" cy="365125"/>
          </a:xfrm>
        </p:spPr>
        <p:txBody>
          <a:bodyPr/>
          <a:lstStyle/>
          <a:p>
            <a:pPr algn="ctr"/>
            <a:fld id="{B31AAD5F-6B67-48B3-9540-EF61EEE811A3}" type="slidenum">
              <a:rPr lang="en-US" smtClean="0">
                <a:solidFill>
                  <a:schemeClr val="bg1"/>
                </a:solidFill>
              </a:rPr>
              <a:pPr algn="ctr"/>
              <a:t>12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4509" y="3082162"/>
            <a:ext cx="105829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solidFill>
                  <a:prstClr val="white"/>
                </a:solidFill>
              </a:rPr>
              <a:t>Q3</a:t>
            </a:r>
            <a:r>
              <a:rPr lang="en-US" sz="2800" dirty="0">
                <a:solidFill>
                  <a:prstClr val="white"/>
                </a:solidFill>
              </a:rPr>
              <a:t> </a:t>
            </a:r>
            <a:r>
              <a:rPr lang="en-US" sz="2800" dirty="0" err="1">
                <a:solidFill>
                  <a:prstClr val="white"/>
                </a:solidFill>
              </a:rPr>
              <a:t>FY2018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896817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160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1984736" cy="827462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+mn-lt"/>
              </a:rPr>
              <a:t>Terminations &amp; Discipline for Violations of Attendance Policy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7076" y="6388159"/>
            <a:ext cx="1485714" cy="36825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242288" y="6445301"/>
            <a:ext cx="1295238" cy="355556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AAD5F-6B67-48B3-9540-EF61EEE811A3}" type="slidenum">
              <a:rPr lang="en-US" smtClean="0"/>
              <a:t>13</a:t>
            </a:fld>
            <a:endParaRPr lang="en-US"/>
          </a:p>
        </p:txBody>
      </p:sp>
      <p:sp>
        <p:nvSpPr>
          <p:cNvPr id="11" name="Slide Number Placeholder 3"/>
          <p:cNvSpPr txBox="1">
            <a:spLocks/>
          </p:cNvSpPr>
          <p:nvPr/>
        </p:nvSpPr>
        <p:spPr>
          <a:xfrm>
            <a:off x="4538472" y="638815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chemeClr val="bg1"/>
                </a:solidFill>
              </a:rPr>
              <a:t>12</a:t>
            </a:r>
          </a:p>
        </p:txBody>
      </p:sp>
      <p:sp>
        <p:nvSpPr>
          <p:cNvPr id="13" name="Rectangle 12" descr="Enter Chart Description Here:&#10;&#10; End of Chart Description&#10;DO NOT ALTER TEXT BELOW THIS POINT! IF YOU DO YOUR CHART WILL NOT BE EDITABLE!&#10;mkkoexcel__~~~~~~~~~~False~~False~~Falsemkko__4HooU0THZk28POP9trq+pbTvvzd/gcV8t56cq85kb3NDTsUhojRA0EsgEHHMH7oYP1SYpn09ysXVivguJdhTvfyVMsBLTGvcX7WPTor/CmXaIDw8QZnT3KVLgIkmA4yGmZv1FadjQXCTFAni4MlrSgeEB830Ocnz3QWUlAgsrQXmFe+TF97PVKC5+NZFXD/nZwHiARfjsR6YJSXloaXG5DrUlQj7rMrhHGDelPXIn+JQt2IM2G5tgxlvEXigYC3pcqM+5FRwc8HB4UYdqc/s+2vweSZGOdpyCnGJNXnVMPr4Swws/sJ5xQhANzJQW94Zdszv5olABPYdmGocDZXuAN8Z7XqxbysdDQ6wjJeOW+1zISlWlrgcPb0hNrJXQ0nFkWy/mWUKU0jIgQxPq3TryBeUGxfJ1+NU57nwAor4SwgYzo7UQXeoeML3okX1QMX7h/tCGvtbqfw3WpM/WP3slfUZJcisIPPV4qgPp/iqdiJHhODdn0EO+oMLDOuvVLbJVkBjHOHWxst3rt0UWxu+/sDr87DtaTQ7Y4RZx/DvLmXpM23Woj4H2MrQYL8NEoVIfmV2pfPqm6JHWDEJfTDHQYoEs6vRFVjpaJUSeRp5YjY0fowfAV1LsiVgA7DTQ9uQagskI0RmdoltLlP+y54sNrGSyGZ6cr0FmYGq2pDQ8+5yD01lPjHFCUACpAFW8uetK88RO4H2ekRSoAyeyAgBpIhgdF4voesotqo1LHJelzPXVc5BdYeQv1fCnOdxB+kHHzYSr3/2RIwQpIsXhYjEh1eiznwLBUQ4oGVB9rXgzSXRM2S77+broWdObV18x3xY0RtwG0Xvj/ih2stgU5lsoQp5KVTZhINrtL9N/aMH0JqoH/alC8aVEZA0Kmj8UgnkwrVOCuEpLjtOFnLEjSQBf2XD7Nf1cR8AoaV6dqbMSWny1yeWryUXveexXYHwxxvR3XKwLxzBMmY5X6Jt8bFGNnCqRMZWWv2zK+QMyCyVnicPJR05A8HVMaeNCy7crisIUHwLAlEpFY9rBLlcqziEXSv70la2me78FU8c/MWYqBm3XpCto8+qAnlLBRtmrYuc5wVicAfCqSmhpjOgKJi1UP7iR6juoI9kDl+oFAgi9p7anoQwlX7bnrpu+zTIVZEF/vVvASc4jNPCdC5pY95rIVrrRWD6MTKT0N7b4YBiihSq+1bqAlfLEfNV8j9m6GzB3hlkxqv0Uzacx+eEObii/2yQA1Nc7p2rJwbjB9kgEgFDiN0+H0PL9sOIEiNgf4HimjphNwitIuDi/jAY1E6LiAObmUm5v32DKRZ9l12H3f3tXrOT8RdzMqtcWkWAIICwPlhTld5zuBlPSu1K9MgZAsRHEiE4RgOLFn5Mxni0hLjvNpr9inYflLPhsxRpeCQ5rRZf8XZQtNPY+cYZlQDEu8OFGZ1mgpoSDq0UhfXyRv7grNPmV1Fb8EIccIhmwRogs5BapVcO8szx25V1MSl/W67MUy969i50rpN0EB5i55aOP3sRXt6HOFNpUdw7EvlXrzUaHVQm8EWsZn1D4PI8kG+ptRE/Ut3FE38QyHRg2l8rppsH9LAO2JuVYKMDvxFlWLfXtIC1dXRpX8di2k5vHNIxz/cQG+3SvUh5OELfjR10yCOmcpD0uzLTCSX/70NZ6fOebdgB6SOkpdEWLLxygKNd4gklEJTfU7nFP9CXzLeKuyJg5UT6RSzzTdfCWPUKomrXxTtJFNbI7SEjOZJaDKpGhSzG2p/yiyp4FXX4/Yn27tGbqz1LzfNXcbwaXEwueoK5xRiAzGRcN0maY39p5+mvC5nrBalJkCkyBhz2FmxyRUHOg0tysposV7r67IbUAAbg8iPndYIAdbsYPOT5Lrxdzer/ZVOxLhTCE/pBIaSMvJWkcCkdCPp+meDv79ffaNkBcLUIzDh3bvzpNVfw73ReSHNc3MoIEBY0lXhxY9Naid7kVaxSyfifB0UKBQj2Si5qcMj/q1BeQjG+fgoRp+UGndQ2cIU2rPa4eT/Rwk4Wupi5DF8AJGO+RQTJjHQ5TVZkj/3DvrAWzrClNNJKmfRGo/wRfOfivcbuLDSITqX5C1TfhjYUkb5JVwGxYWDdDWrDKnedMsfxcGmYd7eTeaEtqEw3lr7y1p6SxLz8rFRyxfluUbFr40PKbnSbJM4xDqVhi4sCyjM6cSaJmbDKtnNd/5DCyN836z96tlVuT7nwLc6ph+XNsI1gvW82l/NlW4jJfFlHv8IeeQDsGrT5ZK7kGUsRsi031C7EMW0JVz6NyX6riFsTEeCeUQEYZYbWX0++tQBNPEL6e9V3VllEqTuOgd4BCKa82SaAPWYb4dbYtSrTkpVvXy8vGmlJl/xnv6NqFAbSejURLa9MPfsVG1QBkynie8a7BGIagIf11Seo5nz/WOznZTrvsmwf9tahEgZe0d3AhfPa2SFEV3+rkAS+E0ScOjc/hd4/bCTLwDHPO3YXFuzRY49qUPtSSoCcddDw8VyXgT468LPMbvmMMoe/qzrhqijaXWdgP+ecScbSFCjAwal84qWMMtrf3aIa3mSNv8u/Z57AyNsKWWFyOv58O5CBi1nlx+fjo/q6EgCqFrgSd1PHWl+2tHoI8P3TWss9tyUvudtY0KGIe0fTMPu7GSwBwM3T8Rrza2PTaM1Q20Y63QhBuUdSg3J5274DvwkwxUeIEKAfqDIWva//VjCuK+MGCh4YwzAdhuO3/2CuPMQpxd858ae22FL5b4a3sAgo43LHMmrHuJajwk23M/LRjEMnPmJj52kM9lmGqsikr7qFTDEEaZwy8HonxkmPeA9kM/2oUj0PCa+Lj/LDaX6TimeH6s/28ebwWd4y+JCHCHuay+pslKZKbkSTmVKbJn5eHLCMPJe+InM/5sJAEBdbEj4c9nv5+nXeGq9muXT/0i6ot0KiXsZ/DJVDY9SCrijaMLoBuKYGGSeIl/YIpOYoVYU9dN1kgus6Macue4EvgavVoNOB/InwFkD+AncQNmKEMXFsdOFmB4oIuLaBW/sxGajpdgCH0nE8xhK6k5c5/hutGbJ5KAKmFg4wzm7gUKPfarYqzPiI/H61kT0piTpdD4HcN3sZaKYvaUntRjKC6fh7kbPhx9dxIUX5VemZ59abuR3zZ6nWUYCKbZozxRS3bSVrdwvkeG+Eha57+6w/6m2TDCGEdO6iS3fGaWfWI1ucqVgjKPuZpZjxugvZbbOI/mv3QErMor71dQwmFwoxXzG3jU3CQTlFSsG9z94EzydJKxBCxRfg3BSV07z7XeNXoQeXsfgHvlxfjkbom0ocUTW++b26ay8x7YN5pUfvTdzJp3HS6V+PyknvcaSQfANYt+VXfqdz9dJbvzqD5wHn8pwvv2Q9MUGDZ1l2aXRAgT5vrj0fRaXIoe0zwxd0TrwY9rVIO1wG5KNM4zDLLslU8rjRTDXfY1WfYi/AG4ZubsueJCVrEEa91dG/4evR9Vnu0Wo4oThW5vhuIJaklGEKqNeeC+Q/vUdbE1MPvq22CXC8Tc7e52k7DSMJQNGP8N4BTjOavcFQCs4FWBDGI+V93KCvWR9310/8hdhwh56i+TguwgACDyWNfNjiJ5H74QeGvBi9WBzxOiqCCxBiTrIdXN6dBlJNFm6ruPznkn1XhCYerIaITUKUzfoiCu/01iDVUNjyLHc9li/a9gepVOKDGmeuCvrUAgfAEL5a9+eCvWWGsMIf0C03o0omrHnAWgmF4uaC1fKPtPqWu4wVUQ9fe5Cm70OZS1XkdnN00hDp74xIRuC2pioAmLRqeiKKaG1jFf7X2XibK3BAF3WpX5DCVyJkyai6yc6qmCWtw0RgPr5GB9FGDGA0V82IF8Rxj5Qc7MqcF6s9R8S3W6gku0YFEs0m7fQXFw05OjvpZ7iuL8fHuxYZ/X/Jo+9KnKUye8SJ2icdX5EUEmBi1oEdYaJBAeFGT3WL61x0dZCkXl8eBKfNpDDIuA82FDwh74MmGsMRpyVrNtyFZfx1heq0yYdnwoQ208MpcQ3vTZfqqAo+AjOzUo6ltkKg81j721E8qC5bIxPWVPlERlTgnsHO9n1cQOfzMLdJ5Jyi1wD2I42+XT/ERPs7EL+CvPoZEVq+JzmJmaGg4WQzlglkmucrK/NAEjUvKgd7zUULvV+vWgbr4Rs/kEOr+4tWUFhQdcWzljW1Yt3DPT9b6e00bk2Z0RFKQklBqLXdgbdDW7Hmusr60n8dRkb3UvmhrnolOuRFeZW7VQ0NhREKeTsyqGHSPb9q/ClYoRRm5YUvehb6WsKCSZQwC1OtzP0NXQJamdPkMAoxBUP8lIe2XAKO6jE7JXFCu5K9+2Sf34qcaML98w4d9nfRSYn3qowgFAZpKVpCgeVxe0s5V+a26phdWihfTiEnF0JPje5R08IXSan3JNe2CECchHsz0VeV6CQB5Xsj7CWRa32iSzuqBWd73P2NFCe8nkJSTePiy0D2q6i9fbN/VaaDAwfH5KQwh1QuwPgPuA608cpcaDi3NizsSD52PcxoXz19z9mE6ZTSJfqm1ptiz3ADYBTIGYAZo6N/GXBzyBryZEjLPHRMsBw7vyIim9sNHON4wtRceiD4gKegmb4zxKhk/IkuOdnsN1zL0oIrA2iSqiVcf9gRv/lSF5FbuZzmpqRyiWkk3A/zLtzjjRlwJLiHXcHqOJEOrsWLnSUEG39zz47w8V4xLBHMSzx6aUAiVl2WQAYJCGI3fTpexX5nB/lK0Lkn9ozUXQqj97OTlLSkgh5pg+DuvGZ0qxX0dgBi/DUqCuLPKKh09YzB41ZaYp+8EiYO8mDTu8bjsxlvciuOwYc8JLhGwEFNTBZyZvLlmjKlRwFLCCpdj6VQsKrOjvUjK1unFwWV5PwnhRuldkH1+IKI9uCAhxfMmBq7ZNu5sP6r8hmSR6KnnBao7ixjHk6BLdq6H2t9ADsl14ZmTjUeXd3wg5wY3pL1qbddqtKt5wBUfWqJO4kqJZHtz0FaI5YIaxUxkFHsNKhfSne+71C6+LnoaWTSGdYDNndSpoMW/hNrEpahOA2qZGukms1+AmcZD+57j7EmNNRALYRbLuJMy8rbn6LJZUloTg465K/qMl47l1fCSxKYSf5pe2TJtHFI/LTPOHRXx98LPK1jQfxZZySjK6idrVuzqUOtzLyb/bujuJ1sxW51z6OmCDea5rW4jx6XBHfqQcB/5M4xqzXHBLQkq+Yw6bCyXFNCStYfsNbzCgGJc4ZQcNv3fiGCrqAX0h5nSNK4pqnMIERmCYTtpXictEohZzOlLzgdz4tga7zL+juT869CjfRy7oUEteOkbh6J3w0vjULmZPua2CL1QPm6agqPYP88q21UzicoKyGA19hQkUyowrhIsQgPLDU3H4PtdU1FpQWVRyhLakZTZs4iup09xl04xMbbL4QTkrymW8shMect5cUy6aYDwUNBuDjisDE1xjHO6wW+pBU0DaNdqwZMTGm8qJ7UvZ8sPzaSjmTZt3sMjUkDb+qd/j9qMsXBH/zjApHrnckeayJ238jH4P5BKQ3wMxkska8vCS314sP0yNc5U0YsuTY4c+rTJM9I/D2rws7YnkKYZXvDTpqV0v7zvyi8s+KdlKneGMgwEWYe/4VAT/F3hCoQnxkJyoOX1UqWY5FXPsB9wmj/z1PAzCUMhK3w/PdwK9gyaaJdCz4CN35WYgZPM/Ko9EtJW8Z1CY5aa/+LqFKzpqm5PgFi++Q++MCqIbaMK2LTkts/dHPEAwgw7XZfmq/0iUWWBhAla1uLPqKFAHNmg3S4me611hMAL3DFe3VWUGy0AdYkv6PZumRcdkVNb/xhpA0fCebloOCO8CbeAUH00SRL1Oz4vnd7IXTwmrAonUgfHI1RfU94twZnNkqyDg+fmF47pxadkV4X+k7cb3uW4Il+uD7Hrx5CM+5XZZpiC69TE8YUkHYkZjovCXq81/CCiyL/KnzR1f3huspNmiccmYRW+MLfVt5LronWloBg1J6OJQmFpDpvPhw+2ltS/q+Gidl4l/Mgxzn8c3AaQLiPwz5ZaraUuCKMfsP5rVfOtMcaQeK9keCMN1Z8XExyoJ5ebhT22ncrTnZq3F+jwfFjyJHonA8LbHc2QAWdXToXukhLPZpQGyTa4pvn/iktoUSfwIoN1uZIPS3Sdcxj6E2fm7ig/uymCn1mMoSAdvAzbgOIt46ZsesgKrROagDSudFj8j1QucM1BXVp9JtlwGvv5WxQnb6PE11QE6mx3vUu1N85CAYQAg5IG/uX2Ox9cSF+mH0iOC3JX6L2OVBJcG2rkzW7dp4CxwrVVkeVXUzkvo0nZRtF/lkNjkU8t34xiRGq70xQuB2JOn63NkUvlMCsZorOq63cZwkl4p4Gw2rl8ABJyum/5Ey+QtzG6JJcRbUXzzt5+OM84OzfYlnyYxSzInq1A33mL3SEpH5ySdmLfAN8eHypCoOHoOaibxCglTcex1QkDH6jYcIqRzUgDQLc1fAds6Ek9cLVp5wqI+wgAo/zGvs1tdpD8JXX1I7H51SVC8hrx9HgmN6GStyh307z1jwPc8DmIUUfHzrexAb8ril4wD2SfF0s/5v6jNm8R5o56mV35KOah/J86izghBFrGw6AeJ+dZpYM0zYAUSejI6uXONFBRnaF9Lg3BkMyw6hppzf1ba/S61FFVjBH4B1Y7YsSq6gi6kT3f6KEP4fCU/OtpKLIb4YZqx24wbrzLCqN/IN+G41OV+wzl51MeFMIdHFJnQ4DE5lc5zRnDPkMiXMOpQn/jbw8AHSHoO0kGFcPmbsA46v/LqfgklbeL6oVd+oOTam0jRlviO1Vdz2mn2L8xTcH/W1aRCSvLx/GFmy8YNtykz890K0kC85hveKdY0OKUwsYMq6ZsQLtB1m+7hwT4K8lfGqvZDkr0jAODp4PoHiguBZfrAlZFgmI+CrFX9VyrRuyprTL0gH78eWbiURjyrlKwZtYtv2hE68cDS+PrwbK1T7T0+z6Log3PV4xOgW5TJ9LUTAXeM7fxfng3LVU+o02W20CwnB0wlZ97DpyzDKv4TOhDPs/wbF2VT/IQh7JK62Z+1mR0sfIFzh7nXCrFXRHh90LvVJvsUO3VwsKNSyApUpAfnS4Ay0gT+c52gZIVQXudfhJQkKaP+VCTP+aaBLTYZga9SrRSv5lBuaiCjpmXRUzhnoG+qqpG/gDNM8eqAx78svIFPqLneaO7j3sYTC+AB2Vn0mZYabwJdy8zT3KD28kw+/INXgq1Wxb7pgwIIwGUNSopzniQvymGJVjyTX0d/asJbyMap1vvfCHYGaVGDRXs+IVs4VXV10bmnUyJoIif1OsrUabAEX+enIukNwTMZIUWrzvWJACgQsTiliXnCXPv2lYPEAg9+25GA71mwD7wobiCcdDAY4713++aDItCXernXnKLYREieFUjlEAk4ONKpJXoL5ajsQC7DfQhZ420CdnD6WU9MYc0Z/XTxH0WiV0Z67oDZygbo2AJ1Y2J0EqJsoGe4c2UQgL/ndWqMlbOav7QAybpK3aBcazSxjZuhe87IbbowSxVerIunUWcLA7hamdY02w3grkJgz/I3e0/K1di/6IzSnI1gKz7lcE5ppehB/R1885G5pL1TEaJPYTxGfKzzuu0jjHPibWZYSNC818WJ7LreDgJeYn3gfZtrJTcjxt7mb5BgxkoLxPhQSb2VoZxyI70NrBPOKT9sKeFgI6vefaF7lpEm6qxWaF/idExpYuVGcHVhNd4zmpmgJQTLeSsirQZoeTeeUFstD+nKAcgNYuYxeybKFuKIn7yoCeBhLQxykXUSf/RBocfv5Dmlgeug2o/TnI//Qfi/f9YEAX9PlevKpt7t+KTQwIpLDyut/OYHjT1cOMADEEwRRr+MDBqgqEqp5yZVFY5c9XoCHGUJx3bYu1kT5Cx+GdBJMjYIsaoxxme3DQC1SJSvWCaVY9dxYaGr74JvQ2rbRC8UFr6otnu1c7LgeNlYPkJTIyAsc0TpsYG7rP6154/k7/aKjNnwhZl0B2h3AfQnr8ZHMh3I8Bvy7XZYd4G9C6kY3otomHx8CYCN4VfDTi1gCRfQc1imT70UoZpI4huqwAPx4W5VT4+tYHy/l1nH5PtNkVnQL/3sZ39bRYIeHCyjFqkIDZf6pqZZAwgrIcuBuEttP1HVkj407QPT0hscJUfNaDoHY/pa5mDdQirDCvi1FyDX5fSmMN46LcMm2DxhISUnJ3il6SkrLLe6dWnDzZigm63G/05qVpvl5sKTbo7gzHT0H2G0gCjffRihqMmkAxdY5DbR7afEHSSLp8vX7H87iNIjOh69a4rV1AeHDhlLCpf8LFyuWet3+cVeHU/T0vFySZghrZQPhh/VtdzmTMjwCJCRbjATWj2vmPXJGm++AfFu+Szpv5AJOXJT635trPhoxIdssdC5PrLZTtOq3dnAn5AUEYXwYqKJJaEkvjKQZRbD47rBuGSqMZUwI8lgTJElxsWIVeEHI/GKlBS6NM6PJjgFyYRV9wxbsI4S+L1YiW2t7BBKHbIB+UFIU34eY/MaP3XE4XA4dljuYzpG1wGW06v277g3lJ2xm3nY4o73QuHBNZ6rf4bVLfmGbvd5UDN0cPAF43QZL6/geoRDM/Q4hSj2z4nIviBccroxBBhCkeTxJDfYHOCQXjZay3adnAIYtJC4K7sAlNkLoZTkcK14sTIchbaZeUWMbMYOXzP9vzyLIlTFpMl4xaBuIWjZlxGGUqnRDndRNCWqTO7sUpjMiZbisYfKaIJDgvv2jbQ0Fver6OPtO3tQO+Oghz7NmK2y51ndNM6ABqeUYpa2bwolBRP32NmJZW2XehhM8Uyywmz8Z0BqgeVnLG0KIudbPUMhbgvCkjmZNXTV/tYiZvawo6Sfr4F3S3fTyMyRqTiiDeaBntltpXfVJKnjQHhXnF/2M+hECrF2hKX8hgo3zHSNdjYh+DCIVe8RUcjETLSBi6VltiM2Y700aiNgXOAmnZiqXlLwAIbWpApirk8X7PLFBq3u2YCZChKxLAPokpxwyt/4LArauPWSy3P77rbWazjUnk7KaaK2t0S85ReSTTjFW4uFhGW6h2i7MiZCvK6vDY0KRJ5uREuv6FGlAvVogE8i4WerhoUTdGh4TuRtaP9MhwfwP1l29YsyzE+bC/PXs6VmXSQrKt1M4Bn0Ydp5uuiERdM6WIYdgppwKf0NCru2IzZ4lC7aF2EFUAH0tlbnvWBAxl94wwWJcZrGhB+mUc64Pg43jDsnI/NijhztbmgQu9t2eqJymBsojCcD+wR+723arWvQJFjc3wysCSo8GAuaZEvhxQ1oUVbYoD9skdNNLcJAa4CwqzCkihHweGfTVPw26qjnbxwHMsvImVmtlbMwrxbGJlWQAf9DXqMQsgcYp1q3yYRST/ehRceH6C5GE4E9Ta/QXEqUwKnUxympj5kDx6cRIi8ka74LBb05M7shmEG/L5Eri58H+ns8KctFD/rTE4OgzNhVpW+PF7ALMj/C9M9KVEjggw8LDYyny7pfJ30hMJSEtdhzF9gnwM1HPQVDdOZZEP+ACB2rfsVVv6TuaioRn/RA92Ll5Sj+4l081eWf3t1xpHk6cIOV91isb+kKFm5OBYFmwv4glDi5vDucc6xR6j5EJtOQ5Db9dKAJxT688fer4JMplbQsxel/p5KHs/fjzU7I26goHz1jy2aSRV5ouVzJPQ79ipwimNBUHKBoLyjvGIrGpxgp/OQqeVRkiLtB2SgI27HDe6px1WFoa7hSTelJfZSrHsUiBs451CJ7gXkUknjEsjgBNaIESyGnLvigiNCqqKApam/ipSXegXCQPNVcM/lVSrFRrTZqpZWiaz8Br9/O5rq4FTpfjNtOAjL/sTkJDGCCfXzP0CemryorujZvV2U5cHvmD7HBO5Ci+cL/MMeuCchBI5SQbL/poZ6I+XmbJJJJ/ElEWQimyWEigQ3+8mWa84+Ayqll94igyEkpMLaRFmugy2HpxSkaNnRlj+Z5suwPP6K7XcHh//Rdzng9OyKAn+4zFW+cQmdi4vRT4ZNqTliT0TdkCAN5OA0808Eeu7hbXuh5rWnbtwUty0gwedVuFE7+A2mSwqq4EClwgxtu/shLhyohQpHInr4nlzXa8q2OB5pKjXmyCeSQoMvNkPq8mdAvm4tvfbiT80jVyTtaPUCwRhUv0VkvjN2PxS7yJOB/JDyN3ayzqhKBZ3CBHHzd8w9YqBkQF2yq/E9V5OcgX/vrsWOg6h3kANN88t+sNEzmzVnvqnbsywwh4O/46v3u3XslL4zT5qqmWV9iYsfzaFkpHjtmP9uzqpqM5f07RGyFpqY2aLBUX6Q8BIHyPXasi7SVmAa1EFpVIuJMTKRQnLvEp8d40tvWAH7bsmgByqfP6/ZnDWSqcgr9WF+pJ83isAvDT+flA1qgLY8X9R6nBPkfKQ/FLHBVOqJe7B7nKQAsra/7c3fZEduni6HBoFPcVd1TJISoXBPuKJn4UwzigWQdbxe/ODh2JBP7iNnQoiAQ8Dy/GLishJdq32JQkCP5BjhOoKDDIQuvdO8HCXZ5mZaqE1zh0H6IoC0oEsBYYXNoP7jGSIfrS//YKWTir48Ah01N6hbJu2l8yyGc5DjKH8b962ojeokw5PCvornOEXapnA1QO7l+NHhDPKvjpApJVwvXtUfUg9eKuvJtOwHWZYdREXrHOV7n/V2pHF08f7wvgk9k331ng7M+q1a4P3+zZyvrSycqFgxnpH6gsR/GCRSQb8zzFkAlfrMhKMTcJovvGmO9Jjc/TWNIHFYUlyIVC+CDbWvvdS/Dh9rBlIVHrmn7psFNL4l1vsuKnOAkDtUdoy1GFU4pHyI8uBbVrXkw2eFNr8GyLp1hjHeiNUgaJVaL6iNIjPpbF7Qno+Aunng6xsW/r99pTjfKz60ySAHpmMxcGc9qTTc4r4ygpW9Gi5X56h+0SU9lEzPNbB9+Z56VoIRN0DyW+bl3oDIoWqvAKBuPwvsrEdc9vAOv6TcnddqGm2YhMvj1B8W6NE4vyw1tTeYukvlsxmDMbvRtf8g6UEmjbkdWt/y7ZrthLajp8O+ogAfaw+4rj4q+hAh1h4O58tQMLxjiEofSt0lF/0xgoXVqZAuTJHwU8C68z9jtJXMPVACrWnjjNR2I3mTLqNHnnxjFRLds2yuyFuVaWBhYPd06DJEXrSU990ZnW+jMmrn+Faow09YN5ZbAqxQA3FUJRJh+UbgZ5cDbGtXwjgtDIigCIOW2ZdMN5EfulNnRv2YqBxs2MY/OOMzMcAsBviQUFFlK194HxJA3xJJ7CLQVujWJ6Wo58typ3KSBJpV8wLZ1Is1jm3rnEskKTDS5ukpHlI4ahWcbliw9HvkFQnDCRSgyOwP3coP4oNGKoRYO355om2QTlxO4JoC7dcGvdEk0abkVtG0E91SmMp3ZXSftL8z1WMkdmUhzb9TUisBYdLvPsZqNl+te3ITC20TCpNWzIvd3RvASQYWcI26e3HRVuTSbv2591BeQw+AuCMyC3T3tNY6vnrzgfcHJ2aK69qwBD5RqLaalSc3XpsiVs5wID4WDkk1D2ZslHw1uGtG+TOp3fjSL9yy2u2RHVXgtb6TBYpnBs6DV0kZPEg98/aPYUMpAR0Wq935/I3zHZ9H97PcJe/KvRMFmockUbK1+IKFv82EKoP1MwNOFvnEkq9oIeBX2Veq0b65I6Q19zGJ6C9fzLBl53BYnBaD4qqcia17huA/3HT/PDGuMCeTSFUmubw6xUHKP2M3HWnjeFFLBrHaz4XImWYCklPfqNxkmD8KrxUXiFMasrcwRfW92QnoExxO/BIF/S1y8tKEpGqJ9Lod5DrYl6UwuI6zevQzIE6waeddCysry7mQpeJe50nvu5ZKgMgHytR/uNGlqbnOyVY5hj1GXLKFzJyD0h0GFL8qqYRfNt4H7M3QfgZlFeUjeEhjIAT2RmHv7T8nc2zLCo3NNGTIqGO1PPklR0rV5lj3XC2UC63mMA99G1WS5MxsMcLgRHfzAWafvPN4OhIGu34W4yhSLlLmJgtvdF74K936/XSxOdaMnO7lwHKQhvVB6uQK26TNGEdu8e29ZL6Sm0KDnksfnwsuZTWvAmyl/zoCj/HU5JyGnjMj8M8OfoITKzZXfIiiXlCJNLZ/z4vWqGgoQnNnIeEBuoAkgELbpewitr3hGAjTpWigm5wQxiMAZwzYsIKYFm75J/rDU/mxM4vr4nMPmxDa37P0IYPk4UvLqc3yxUtBtOSEJLD2Yknk7/Vk96qbjipGB9lq9S38ZhByD87UhGzo+vhuWyJABDERFKo6KMBlfd0pGxTa3VhP2a4h4hqSKCMOVOOyM1c6q9tcisV0uZsWV6xG7jrFty0WnUYUoKgYWTUmMBMLNfsx6hcCQiA/ehq4T/xQMFe6aEEy+r8oP9UBhENhnXnUxJg6Fk2iGOQl/nfnp8rt+b0oHwO7RPDVU2iZV2b9CX1xPtTiwobotbPxtimwYLgM/MFeHjjXZvWB+VS8IUhZOW55P7W1dVJ5aZB566EB/0YmcsfbRMmWfpe1KQOHJAi1Jg9F1jWVHPtZoU/x52t6WCG4Cv8xcxegOMkJXX+ZG00Cmsmhh5P/xbokEnmXRboLK0XAu05basNh+GNEe0TiyMGubdZDpi6hKggNsVS7ElwJF4jMkXGcVUF6VJ7aMDx0Rp/P6AUg/zAdMlqj0zaQEnqgs3SC/fpjKpQ5F3VabG69feZXfd/nvq17Y4kWh4q3OnchaagT4bbViv/X8DEa5oeyXyzUrCIHN+lTrvqfVllyZ74krqohsyUhZwT0KIG4p9s9Ly+VVeqC0vrVZpRQXNBzvsK6rqOWW1DU+v9N+I2ySdtE4n8jB+XGnqpHCq/44zViIkAp8kXwP1xt/MOK8M22ngfC1J/YZQysFttF0rz12jjVV9Ljkx54rSp2PI9Xr93zfSlyve+aEda/ZY1DaloBtn/MxV6vSWJnphdY2e0y9e/Rt3ncAFlZTZj2BfRaNBaJD8+zph8Buqt8ZU3IqIgjtypkGzLuhczED+KtDvzPoIPJTF4sX7EdSLmV8dbhAHFut7niZ6x7yjVjwAvdgLqYKz6LpA4bhGTl2tLp6ZFnsl1wXp0Wxbw4jQ2cbnZzk0upQZG9uNnOWajsxu3rleuitpWETtjiuSZW81bp/ER8csWZoEpXYsYOc+JVbx0+XBsb4v3cip58bBNZnAtjt46tB+T5gdfjwcVpNi9GRlcbgzsltNEbEZbkHwtM9GyMeUNbNmM0nz92TitWPMBObYpOKpYTw5sLceFsoQE5qZqNxW1NEytZp37TFMoBLBdTvFtZpML35ffhzPDe2bno5uQ/sc1LMGfo6fs5OJ+7l3JCmY8tJkCRT5nhxYNeBPNcXhnH8c3a6BS44jp54Lx+fHS+hXqKa4vomET6eaAAjkyb7Yp7UGfwrXcPkoUyjwpqP3JShwsOmZfOvXY3HTsuQlpPMkISDSFPrTNwd4mj5E7c0flCMdRC6AeC6yvNqKCiEUV2dEC9kjC9vUndfXWHLagYIWkedMFAikImsqU93l4XpiTVIzzCqxT72tgzzDAjehdweJ5KyD26BQyKVuemEynpTjFBnR9lGu0t2b41vIF5PdmLXxdJtjzFWRl1jpQLaS87GVsVa+1Pu9wolEloYjzUGJ+GfUx6qAQpRWQBtpcrdfRbo200zgj1XlmeDYtSzfKNVlwwHssxYnS/duzjbxnKGNwXVOPqp+zzXBfhoSFGIO03XDRHVnQWQuqwpQ/ZuSpqEYnSbtdXoK/+rx1+SgDs2fWtDPBHczxJhKRRKEoqLKxMXMMLd29oJjJ/wN3Ct2LXSIs6UGGZafnRWCz/hFkXaXlDuzjwAmTwhaag0NixX9XSWQCwx2YtLavVAcsVfwEi98H78yuq7bcjsiJQ1ZRT+q677zgWVIaT6t0iISqA2oPPa4OPmv4c4mk6R6Du3gXF9I9gsWvVjkq1mbjOquwH0to1h85+yQp4gDmiyzpwuDOyOqHfuh2bIhplTPTDDtyrHoRp+7MwqOIFE2vULZmouznIpyidA6nGGcWLqbf6ryQJh1c6R9mBPzmW4RogQ71ypctfshWYliOoO36EVvhbpB6RO29o3y+qKOJi45YcOjq7qLInmutDHxLn2M9O6bgUNbQPknw322+l7tkvs/+Q2VhZIIfXZtYoxrWDEVoWvKjzHuuo0tTrmIRyi+LSL3Ubp83J5bhOQaMtz09jRxRfwL7AbQP3wKqaQ2Uqun5fCrufHRbA3Xv/0x7JD9+bCEXMPdsR2u5ujoCofhUGM1jegLsriqni2t+8+sawfPxCxyZ04irlPIkh0B9z6kaA5+81871yUwGRku/2ZNsRWZj3K0EysUhw8VM15vFn5GxuOjhmVMvhRNvAYQV7N1XjyeORuHOBzwmuhvJi3D3eTEwKN7MffSSQTf5nodYfuw+awRfQYojtD3RGgFF4m/6d5PA/3JjHecmt0FkLh5V7hDI7pz0ft8uPUkj/5fklvaf0zC86mB29zFMFe00NPhAemhEkxMNzP4F1bW8KNZCEcpxbIjwKAqWDKtoEstQZ6o3hxshIcBiLaZLIfmKq6S1u7K49/Y2grq5rCvRtBXLALYe7/UAdRV/5BhRBJTa6ViIiDQ6ishWBBTDGhLfwWYOE7vpID7q9xS87XloJnkABam3ntnCMfpVvZNtE3YqVSJ3zzSi+1H0S9haADvbqSH6VAwX9X5x4hbhoOxMsQ17/LgyTJi9o+V/72hAqorntPRhVrSGqC+t/TFqIV0CNwHl6vPDTqVMciWXm7wMeJBROd4EJyFoAQzU4hb60m1uFF4rc6ruduU8C/nVBBd358KkB04/aJ1AJB3wlqdb/2JqASQBXzToGMQtzve2tJ7/GsqnoKhvKiVvEfF4lPvpdT137yaQMLxohwPCipGMRrLdkgivUXLWY1ztEIU99EjwQot9Vn47n5Mhrcl5bgkPLgPpZbdAutYwAnQ8SavGdQE8aVWCbk6FdRPo/50bD7YYi5Cv5GslFvTuPXoToOM9WjBgh7FZ3t7Afl4du9tMYMMPkKW6mVJnAycHOVl3ajfqBm7ho+r1IhJOhciTvGzpNH7x7MixFQODL+7c1rkYyh4A+Rn6bJb0Ppr01XtaYae6S8Azl9SvUb7q/X+jkvKgnDd9lSjiUsxPDlvRgEd9oCkkwYtgZk2/rS8nnkNlFME3iqqp/Fm1988i5QlIC17jOiKxz19llJ8uzsTgx6zj1GkGYKoJw/+sZbXMDTd2LISuUpC+MEPsaljEmJHEJv13rEHsZb8EmNEhr26wg1JINmx1KzyE0qxKY2DgFecLDuN77NobMApojZCWPXsXT5F23PAqAvX0YMo6RKWn7DHx23bbhRht/e+PY6WdeKrFDnahvkSUv8Ymo39gmuXbhC4EjuPAQ19O04Al4XmKGoU8RVfawq3sisYNcAHMrEtwx/yf2OyIPWDrDUcqyyV0tTD5dzQlqHAJgI2Wjkzyzs6zMrQVJukzHIYWvfBe8+jcX3/FN13K8VBy40xy9F8KnXDC2nVM1XFHqCswlCTQFxlGxOIpzq+i/fV96O3EfJi6QlNDpB3+usjuhfI18ABrZo3tSK6/SNRiyykHX6Az7DYupBQC08v+2UIJdBvmbhlVOs+dgl2EaWQJ2gx4oj8Vaji+xLAMzspd7EHFvZ5ymxKQDeVgiZMet7Lxt3C5pkenejQUYXusEtzeNkjEk5Dn5VzM6H2eEo8PFwidhHL+8tr01qpsgvXVNDmuF+8LezDaL8V3UIBKWClTRdwJ0yvZ95fuoHB4IHXkBYdoG/v9g/fEQ4IIbBtEb+liQIG58SFFZm+eNzOp36ynBLf+YfGrPjWLzjIq2cVCWq8OoazyU+IoyOfqTFYnIevD75sDfOk1G3LgXCekMXD/XIvZ+kJbmrZfTnRmJcx+IZrEjJwMyHddp9esphWLwpmQgKTWfpiZsU7bc2QliYGEdJ/JLxw4YuZN/+1flZndwPG6GN13ruDDzL6CEcJcUla3mNZEnIStMr5UWYpoEszO9fM5f5SQJSQh1ETy1Z4e+od53Wr2MDdtKTqew0YoxN+K+mn6Nme187E4kH9QPDJozfa9SfOQWU77YNBfguJi6d60YPZuq+LnoAlnyu0fH0CAyURBZSpBLa9qYiwKSwHs+sm+Csu1NqQQzeRkFLxxtuaVd6R/ii9qOLyVwwlLto+f43dh2DQcMZjQqM1+TbygBk1kV0BbWg4y/JpN3XBSRPjTa+Z7Cm901vaymA2uLthkldiVhgcZB3ddg8TkyXtnViwmgfuarnmkZY3hEV/ildgaH54xu8lqAfAEGLZ/3+weTz8WJVNlRXiDE6C8IaVTwYVpdIkGUvyOUkjuCFIYnjLW7SjB1RLSfi0rQ/HpBiHVpTKA9eaUtaxGwbS/mdCL1d2yKO61p5NI6E7U8QxHSju0dGOdVGDj5Ye0YBiinTYx4LnxArktFbxISnT5y0KVODIr6ydKmBr1gNVg6KnccmKt8b0/QeZghjrzn8FIGYwKHCTfTxjvrbVwmHkFF/dvgslCek4GFkmxOuNO2yP+yc1p6MhdaHQnyVVgPTrgYhrIZ1brpuT7Dr4j9Ksn44Jo2Eu8kkZQav0bzt2b1M8lj0nZHZzxCPa2CyJZcJCu8scAd6/rRBe++bZw6/AhQz671LYFxdlXQYNWMJ91U5FmUZTLpUkkB8vq4+8z+CXk7wSYQPk+ZpQ9LhV25YJEdy8Sw9iEHEdnXroJI+LFnHnuezQiymyLxEmMewHFNgNCfGWZTpfBbIPemx2qQL4MWLp2dqqHMIUCHlHe77gtCYDaLm4P7YcRb3V9FWaiEPHzHsF/joCztm7YWnl8Dp2EMpVuB7MwqJA9O45jUZQGjI51pZnP6vCRXalOTipUc1WCd2D8oACCKI97XBA4aOjYPdG4qXMsHr3YZOpwIAsFA7ge6g0wG1aX4YDYg82Wv8uXj6QQoJesTXFtdZDIZdVF8P5MdWN8sQqUkaU8j/zYoKNSbM6Jv3Sx9pTNBSmIiABsNCsD4vGmLJ5b3hpaTjuC3XiW752Ru3vUPCN8VgPyLge0E9acw1qwkMRMZX7RWYUdTgtAcxrOINM5xNBr6Q+BXM3QF1SDs0dEhTkrVjjAi6wcK08RDYYHsDvJnXdF8V8amNLP5WKNUooLffEjAqIlhOHhoZIsWDKklNVBUM4Tvq5GWIB1Otbw7r/6/FrhUf1FIiGqyOF5Q+do3OFVvXCm3FjRzKU6Fwqs/D7CZh3h+B3TDlVPtNrIChmyFiyu6hJaSTkzUbxTvLCBGhVg+bVyQ1QUSeHyBchuRccZU/dJ7pnht4Aa3PDiavMwMjOB2GuGpJiAdK1oad9To0M13rhgIE188NEkJ5Wi+m5Xxn3rsBAc1aAEZXM9uh5Mdr+BDEVJYUYOXUZUj4YYa8g5seDRFlVmFSYmuxTNWIHiHMI+L5+Fdo+7XpnFSLy1fRsxoLf9H6S3jZeLRs1oL0b21An75Isxw1vAX9z97M4g3o/UsTqRSWOcdVoSwCm33ADVorIzghbVF9KEePTRiJk0pjTZLQcELBPHJeu4mjvj4PQ3JdGm+fZHin2epq4PFErJKxkWX3Ab2lo9Po3iSBnMOHoWestdHTclrW289hXvwXulYE5gmelOJfP3P1uVw+S9NKL1Aiob0SABTXol86yiaNwGWUZnQkDlor3JF44KXNwJ+mEC1MGrgSUx3zb8UkLnX/0TVa8UvM2XTXLcLdpConi9CsSxRr865IA87h7muZz1ECqFVKql6J15AWdKnv8l1D/GxzfPBYvTRIfSsMgCQWlaDKTc5Uv3p7TpwFVlDcVQt+dvwdSka65DJQpzwdHtznHc3mEzjKV6LAQEwYx3DG5z1XvfTUDj4xMpnod547WVAesI0m+ZijRIid2QRMzLFK2xz5UhHOsVsO/VqG92aEJk3bvpZrJtW6jy80wz7t3iIpRFzpGaJniEaQzFmFg1mYcOwb3LA68rJcMK7hTslhhm4P8NLBK+aCFHbZdAH5IxusbYXuk6EsvKT65jrTD8VhyjxT1dvCFn3uYq3HFwIDJ6/rHvxsHgU/uJcaGN/3GApBJ4bTIs+FESOG6/cE7nwv3ulNV/XBOrzA+XOuEXQk2ydbSr++0SfujBS2rw9z3aESOD7TQ2V59tpvRfwJPoawW30nK5ZpSc6QB2HMp5ViXY3FACbw8Nzajvv0M/ttGBqIjij9fXqz7FJtns14ymy6Np5F2RHG++3i3XeCLNypMB+1115RxxsD3selkNTq5pYXTlSasR0sMh1FxFVxrEeyMLasZ9GoC6fhl1VtKr0zb/cz2rEdrHo3nMAbVKfkpItyB0G1KdVD1or8juTjQVkkstjOj6RAESjgyQUxTIdOEUX5sMkHqmR72wPMYMDMZNMzcTA3YhxdTvvkk9jb1D4IyAe4AMEaX7mFkCJSZO7+u5+Nw4BpUS1p5U4b6lLBeY53ztjfNIdUMImKYzJ3LlTyUTMWdp8sPSzqQvmXkm7W0LYhKwsFNd7//4B++pdWKy6Yq0aUFZoR4NTo/L7ihidhJte+vj5r532Oxolh/tzdmm8Ob0zPB+Koym5QVvX6IfnFWPHnx4Upd7wqSgQn9P0fivcUZNYOok12a1rtef2eoT3CmAUWIr9u1lBTEBK0H8TDggvO775vvkFeNZ0WRMI1hQ9dn566x6cAvRf2a64Sn3k4Hvaa8LuIzIR5su706c8ZRXaumAiQfIZYprc0+Pb0StYk0oerpHP1Mid7i0O/p9MgoGvz4GlJeAgPm46LPh7yDL+g9vn60frt+81/y2c0qFA54zOzbw+Y8RHZjFCuY9UmVAPLWQXxMuTajFGF89VWKbZh02zo9fcWmgzvT2t5WYsDfSqKSgnL455Ru5emW75zuFLZ3omZZMMb0G1HlboR4EZK4QG61jsBy7YDgJ07SOXDX+I7LfEzHSPmHaL21Kbb/W7e6vLxfqhRJJrhRjzRm+kiKsock9PbTREdgElrHHAXN4qKA8YirLTV4kT27WTar3RyqROQiMlPT7dsHL6iGjSXoY/lSWjeqRjTm6/4b5qjVw5uoNRNGi9bNxxcINUWkTj9pOACW3EpRiry7VeVrL1hfmADO24QyrQ8AUu3KwCllf6DHkp8/2153xLUDd0OrrOUAeG8C3WgLm3F2OemhQb8rOArTrXa2FQVC7WEod+Wafgob+ZXSpfcVHFdOkWMl0ZzCxb48a8xAUhF2/WOaVwtH3U6EJ4tF1ndOuQulvYOlUKuuly314vs5cdBNpyZRb37OVcs/tyt2pUua3LQbNTtiUd9cRta0enI1ACmvYI2X3XNWl+AZ6P1a2nQFMS2QXTVZx1zjC38eVee3N23GdaVHwkYicYNo/X/D0cP/2MbvF6KR8oGRtLtOjJqHKB/nDIeUR+0t1umKzv2h8JrTPPATK59eTuuFYLgJI1UbDbv2rsfKazypF2wWu99M36EJ7x7tlhyNI90ny6L5DSGwurQFdh0N+teWybLq8jZkEoeNRmAnIffXAL3QRumCfLQXl94pYayt3cqRfPq5Teo0ygHsac9k95X6A42AWQULasFXVcabfcebdvFTWvWNESRLBFWq6Ap21G8dSPqf9Ha7j58HtH5Hd8DrbmxksT+ro4OJr3nKioVMo/GMj1djS5uVHmFjU7NEF5To3KboTR1KV4v88mkLxtjFp7r7FwWmm3zmdksJnHIwT+yvuQq4mpY1zo1q/EXsJ0CixpId4jSoMC7bsw4GtDFqvzVC+dCz/SCBd7RheYQTA16t3VaHn3ImtCn9c6uLlPEualidaZ+uYhSNXzt9C57FTbMsTp8FBgJVwC823HrSAAf0vOGFJbXFpSu9nrlxZVaONnZn2AAP6nW/AxSmZAEvevv0JsT9GTVVma474FHDeV2y3bVSU3vzT71jFm6u7yIh0Av42lwunjght4TQ3XSZeROoAVSzu2IYhomVy4HBWqEQcvy5gM/FElvLEQnyCIOhUXI2WnN/QCsp778ngWRuM3LO6CsK8vHBYlp9yMS+4u4fwDD6537iYSAy/EosU025yw0ltdKn/OXH40OIW6FEoBgYsCN6KrmSQrWSgem87TjICU3UcLg7hQY9hdzauUdtQCLRzFx44gxnQuGCNsJYaZzI4Dw++1nmFgq61+qgsk+wI+MWwE78obUohRCLAyhaWKnInKEtYauZj+Gtw45bWdn+P8Z2tTDXxGeIXTjZoVH1W033eNJSPBtHvx6V+/yb1OaiVZTJxVnrX938yZ7GgLKXDz4n906AEyxfIprOoAvYmp8FjSbhzrqzL1f9PhrptHSlYLlYQ4HavgLnxnrSqRE6AFv+LQKHdP2dZVlAh2lIWukhgOMRH7PtWF5pJEhmDqbaI30ttet0lLFR/Djnn9B9/yO+UCQYNGv4cVaUoIlI12xruMvNHqKF6sfma/x5CtJLvpdjstKSnOkAWTmIlpkv1zMg26OEgkcXO5uJwhKTqBJZCp3fPoKYrhEHiQaPOkxBu8XZbCtQijGSQNHu8JAiHawea0Ed768nCJEjR4u+ErY8Npf+KikzCHxX6OgLB+qPoue8YUEEZXy5GTvYAoXMCQPkDIaIR1vRBSd0+zmMfVbB2dcB3BuM5CCnxdmzDWD5nbyWVEux50CsC7rnWPtM/sLjGvHr5BDGi+qWl8FesPQ5fosYpfJPz2L9rz3G6RiFPqqIU/j93wCNhr8crNB9SGbuIeeTkcsHh3JFNzNg3dyqPX7DJYBywDTxMQIUfrilfwODqs80BXcrDWzqfhzACSZHRKgZoiI8QkT6PiZFZy2Vz4ar0cYJ3KR81me7K1h4hFF5eBzKRVhx1PpKyE9a1uTHLMA/3cF9yzgBy0jx50dDP3ucOLnSVpK6INQo9ZuORFuqH3TYXCUTA1iFoLpHPKM39C0g3JMYUybVN36AzPmmCxnXf2tJ1JsZCrCnAV7ftsAltIJ0bDi9GyWEJoUDDcrEyN/FivLhHLw4hNQYJBrR7tXKct5zVK29y179S9b7mkYbXGi19LqMQoJquXxecshYkSpkU1kdIEUgPNKWVkULYto1p9X91MHGEbLEtef42N7IHXDKE8fFYc5cGRbXcxxqkR0W1XUiR9yo9NteCkCch+2FDkK0vMSKkpVzbdg+yFxIfHcrHKOzGFjF4uoUGDKwtNRqhYgxak48zx3TwbynCTpsWyFhlGqOyj86v2c2I/7VntkansXvoitKRnYcIV6OTK3mlbFvFVHsio9LLD2/dEbvaTB3mzTLQCF9lNF75cfSydE+wPQz+Jzxi3nEzxQ1D2lhhVpocwNJ3gIVxbZ31JXgkWrfSPN5xMUbC6yJf9t9wHEdUxr0eUvuXOl6fzD7jYh5Jfn+lgqSjqPVkEJjlgqmuvN+OxJTct4As75j068xrZZC2TvFwEvMaYDkSHJHk18plv/vFUHpS2b+/cZEt0GHUZpSI9Dhedv6wW+wJ5l+dJw0QSOj0huuIM9LU5moHYHSSNiOLsLPNUSoeQxqP9eeEGAIWwOFlBV8Uq3Pr2bX1fwxmtl8p51F0qWTpoxebhVcKE+zODpcRjpfl1pvgResstrcW7t+aivOLwM/LsMBOeIRONuAek6JvNcE3kDP1PfFWyrf1fg63NWoAWhUSArzVBkKtVn1Beq205GmwevFLxPZg7/8dNHdt7ARZC0LV1duU1fnpQ0EOeyJVN0a3T0u/6w5Wl1KPswfPSyfXh5PwuIOwJt5nV43FRvcMqE3xf+qvibtoSKRjxNoxK1yx9GVkfucZQz7qyGTBBkerfLVrVayjDm1sGQ1xsL6S0RdfOZQDLALzklzHZsb6UeWGpsJIWguXNNsDAsatPXC71OJvPF/lLo2U/BFipKOffNPvERP5gFR99vYJY//N4T9rr1L+qsTkb6SAxpNpTuYh1Rstw4psaU9I9hf5Ze3ZrMPz5D/7/LLzI5A3kk/XlbJEwtIQ4TC8o6sHK4CczsU1nqdcnHkvvhPnBkwKg87quRDBOYHzYiKfFL+XhZT6/ilga6nEsvOezLMDYE04cxjScFgL/Iw+uFvtMaL+R8TSqv+4SPwy3zOlNhcE0mKBBqKc+ZdrIXtDhgtG+6IQm8rSSXlpfRLHlL8VOAO2Hp3POFEY1NG9GncMVL7KQrz8K4kvpcfJXEp3A/IA6j1lFJuVV3YMqR46y1cMOVFXgtyf0g6A5M1BUNPOm73GI1fFqCBSTQWPKvqrLPRKixEIyffSVljRkvgVTT/r7uXUZ6e2Q2HpKOYBUE9XzldL7Z7SAkIdxDd+flOs/ga5WlurH5OAr6bBrsmRTfdn6TOaT7YaXFHb+DpFES/A36bAejqwP5TnyuPWkSv/dwy5CsSLhZCVxAtpL7CF9eU2dv4KpAeprN4NoRiWCyanFSV7CUnfgRHI82+IlT2ZqeCcnL0lFKbrL2qeULzTnCZbAH0MJlrR6mtal9txBlofxbmxoWDPZiRGdjzTAUJeL1Jp3o85kCzHb/v4fcp7i0zX6P0XBke7F1v72J6zZ5lYj8Kp+aWb3K/YUn5eLP+ATLqNbee4eek+asfoELaXb/OnxsHbgLgw7aw9hHRuFRn3iFS1qBpd5Jy1eybr2XpiHD7LO6lQ3QwJksHkrZ35dNgqn3tnURG26LoBsJe4yxRntqqM/G/R3reMD36iLG2tq566mqX2wn2hdoz3CfIyrrGWvQ95g+azEDE0XM4QEHd3iwTl6W4hmJFJnrJjXU3IgkrFPblenAOOE+swInL2qyZ92PckQGDpUTU6AMa0zcXHWmy03P14CzrAKDH2qnvdWjlYF691Rv162JXqQY/gY26SnntcqBf8jfEHA5foA3c9EsVqGE3ljL2N7qQJ0mp+IQ6rmYllu2AJIPFEqlOoAaErrUgiDuh3iQ7bXr+EWRz6mimrFw9dQz71I6TozREgsc8DfEfklZvERwj51jF4x4bbXeH5kgJy36BX/O8hYz8Waw/Fxz+acy8jBzZuXqirURL5BL6XNWOvzGOm8EIVVa4T7sV3omN+U1hDxVk2bjM2/tbZtJn9BaygPqgGV1f1tPNCG6n1EoD76SuA8pwqtCATmIlhJUbjVDZzvx+dDDvdoXhEFKYKmaLfsR+MilJVvVftZIomaywPjFA48+x3JKvrr/zcHM4im0aTxb1Dzy6tnIc9YE48KH64O5CjhdrEEY36tEZ4oBhpH1qkMF9fJw7XPU3P+hANIF7Ju1OtEJEfXoIykltGXXbUqShkQE08GMhOcsl+bljJwtvoy6IH2mvTMb1VZVPzzglAsexyJbAzitQS208Hb402WrHilXTCMSOR2eCB8b4ZwAivL38Vz+yXE6vWl9KBB4bCRuDpWjGCw0WV5lBw7N+OjqUTCZ0aRlWbeXF3E/6TUDGJsukY1GVdZduNQqV6Tlwo5YvXjWKcjMaMSuaZFXgRsS4LydqDpmAkhPN3pWmVQdHPBm1D5IDp1YIDx3SWoXPwS+ayUKZqWc8MHLck9TRuCHLAzrwd9oigBs5LQeBLD2AD5bYqTNzNPkKwesCOt9iojOWtrJNhhGaAb2v0h8QUwvtmL0fn3j3EoUnl/R2Z/lRVmi1gxM+SUPkOX0ce8iHdF+8IRo1W+7m6S/xJKt/v1nRaAE0K/QvY4b2DRgmsCOzIhLlFZXd7QWJEZTuErgsJsD0Iv+yj0rvhBxhcwjEvFbbOP/S+2wrxaXCB2fagiJVggbNeDx1HGWThW/zqwFag0dbZQjj/CQ2N8kHPEZrOjjSIh1/yEFNGuO5qo2/0CGe1uGS5jxwJIAWELnz5/FxdtplcQVFISOyCaZP+YrBHZP4gPsodetC4rtK9nIgTKTj3Khu+AD6cvY+phrsiPOF47PiX6iQHEU2lCF/QWmUQRrhc8usO56FwlB/Em4h/VysEFukllY8NIXyK4WKB3rZoW6Gc4O78PFNlt3qX0lnS5ATe+dRqcHp52iKN3ZYLdQzFdRv3lIRCkebodQ1/Fu6HxpvHKfYrPDk07QMNgYY1KyZ2iepC61OiU04Pz0Y6FmWOsN4MGI9xN5OKXqoWdY0T4jJsu9SSbE+vQgZldKyAo7tDdMmPysq3L0FfdAOAbTxevLcDhaB1n/pPHG4ebOFSYmO9q0Q2B6f2jnjjWrO+bHXKZcE7QyICxDJTzDEjIgldxJrL/Ii37s1Z4chGpNRMp0dwcmt8RPqQiycYGHjBZUOYHWOZ32E5GSEn9yh1++KahkcaS4B3TsPKCQu5yHqDqhKVe84YuODo7MTsyRLC10DyEF5RbhfrWCicImudfHsS7CzPEIRYNwI4k4MSNogeaW8hJ4dwL0GSGNFIky3RSX/1yn9512Rg/P7++nh0vDw8C6cSu4g3sBsYnvwcxB6+2jdjD7XxYZwHPPWUYEQU6j44njER04mVHSQj0p5ih0yv3NP8vQVobVQHDfF/e28e8E5Nyd9qZB0mAADn/QW8EPR5L82a+Nw4SvK6WTFX1Zb98yYp7uY4evQT4afqOIZDOLxtcr10S8f70Hxho9xcfupA5rNHjBacTubUiplrkflyc/LmA0trBHhLfpVfZWYPZfGlx6i6YGZfhj4joW/gZjzrZzUNzimz6tnrBJm5wgeWbDXfCIgo/HzJXINxop4GjIdUAU3HDDqQKTyS1mwVv9WFJEBQOJpGL605VMKbpIeXRgiPei28YHTHYeTUh+EXRK6M6i03dWpa6WEjAv7Jn0KBjG6k544Ftp304UxJ0HTRcLmnl/xbffhkdvYRVhhbmVbN9i21dm95txdSGHob4qIHAmSBjA9kKee1qLWwoljk48J/kXJRw0BRpBOfR9AQnCYyAdN5vdwjPyc8qF4GS1qkxnXvq+us1MSAR5GgD8N0k1wEzpzUjrRpB3f6X1mdiHga6pEdFH/EKSB9h1pSX9eToX+RFet+nEEkLf0eEWNcBQ0b845pdJHXWn0beNeehUaDjb2SvsmHL+f+NqPTB5lEalcr/dp+2WI+h/pZQ2xV+qvc5V/rfvNsBpsQnjL1kpxarm9qVQ3IGUqhAOQmKSRmW337bJD+P7vYE8S8zGqqoNPQ5WN9adMVsBf1IEE1055VccFsBBle2+k4yg70CEUVwEIe5fPtvPRTh0Z8iTHkMakicXOBzNZPVvLiOhALN+sbZcK0RMH/29RWGSQKKIx6piHz4WYDbRyr7NXiV0srVKWlyXu4XO6fkRVANiB7aajZqdE1v2l2j+fmO+yqmhj/pLdtitUi98XjF0wKNmEUeVBIbFoFJN81/W8/2t21PY/T+wymqfzDmG/ohn8cbhyR6ZzAgUXvgsKLkUt3jJVD1UYLZMpDQQ+8Sjmk53hvnD6BxK8YS7cJAnBkOfiGEoD4J3by0Pjlay+RWM26j9wNO1us9a4jn23M5WnODAhiqNi3R5E0UJuYrQ203nY5+y3OVt53uod4YHXPinoROGqULSUJlHg9DkQ9S8EsdBCvRtgQ7xMvQ7TxanNj6yo1mRT3sk0SpjH7VKBQHwOks303dQ25COUaJTqo/zivCs07gzHeyCI0lk+vRgUZJLzUk+eByrgXdFwCgMnbTY+cuhYi/r1hwHYPX7pNdp3F98dx6FTLCkccLmomwpToPGjLNoQrP/wbcvQ4PyJkzvU5BN4q7woMU+eJDuuDORAH3itL4vsgJBgBCZgBj9Ftax/bczABPhaQYq49yZRKMntPvkUytTuONK+2m5SCfJ0RcIp0c4J+VOyIYgqoHgawTGnX28QBFbhswNge2gmsjdnrgpGLkjwoMcCmUjLNYs6d5+/eyKJDwoRz9npJKIBZXpduIilk64bCm2/RZ6PgcI8hMhW8h+naUzNHUoMxNOlKLNZ/I+RKn5Bz7xXpNWitaYbQeIxU2im/AVWGP/dmEA0hIU9eweMEpuXjfTswc7j6PFeQJ00ms6RnyFfDJMU/Va+vZEjihXja2oGMpAi7USbh/ioxd1swAK5DOFW5sBTgA7WADl6t93pr2WTQBEWKKT5r06Ex7bxKb0pPtD4WnxWfH+DzoNISYo064aWHyqa90sKC7pCTml4i10LVkOmz9R/3zbOl6B5ro2AU1qjC+G9pYpcwwwxK+SaKMTusnVEMgQHdJQUohSQ6jG8int8uw/pA9adrlM8CAPrItdoZiBsWIvbVKK8NG3sJl3AiZgiVhyRvbQxAGc5ZX6X4P32XwgcZf7xQEXwyCxuovLon9B1r2Xr6JbsSb0YqIQX4iE4zM+OI7pBbvK74rxzj6gw6cpUikply/ZUn2Dn9LzdSArObFx7BwALbTbHhzSFkchVUUf2gZnlprfNvc4nsCL1LJY7igtXrYYNzqRWUMiW3wYg/AMzib+QqxZbZnXPxk2A1+FEByx0t+QLFgelYFKSStBmeJXwQZ/7UJ+1hZh+XQo5UibkNtNgYMdB28DQv5ImSbgsiCLraasEQDJnGv0YEf8HoGuvg5WNlEapr1JJlDfnfKFz4gnQTWkqcoSKLxsQ/drP7f5t/HB5cx1/N+NoXx+RQjzpWNKd4MhWRW1GuPvNESO1MLfOozKtexGErBkE5Dzewin0PthoKa96QFtKqc0kolJYnRdGxwqR/5NRyXFF45Aqgk9lgekrylELkgxGGrXbRuSA7dRqc4P7u5xVTSMEfaMwHuGC2sqiy2TdQlsuxxRUjloogUKgTv0aLiN+JWxYA7DC++s4m/X3IFt5Lmh7QnOGWLM31frWLVmjlRLDoSkwbAG8vny4zEXgyBnnynd4QFzSMqWKM0GJKpE47Vh5AY5QKr9jKMbAzF29dCFBxodbs3CzTCkecyoWy4UbPQXJj+Wqs1/zHx47esPy+DrRlx6zbeK1YKz1II5u05cLp+IJ/irgq9FefN4kDfutpr0xN83p0qC+h790WbHkUM/YbWL8BmNbW4PZPINB54XJIofT1YMwxDYRGK10O72gaLVOgCUeU/4jQwo/jOFgLmsnYNbng2AjkRyoXMajd9pSPPZ2+Aw0NoCawf9wgb+WswJrh/HxUE7I0+zt2rUdHMwkRj6olqT7pZZaRR/EcrV2K7OkOkRNnAcK4M6tnnKDHKMhSdCiUYSLeYzdgMgPzNJ9xJ/pWvlhH2i5GOX6S3DfW/f30SqyqlSYQ6ABWIYFbzzU5RiJZM0aEtRJ/K0lhTnGT93jTXZmaGCus1b5cD6nQm4xfafE59RtGmwlSzzDTxpp9xj7hWTrAHsmtbNOxOm8I8q7PV5duFdUaMC+vDH0d/qj0d6KIUCZ2fiZrB1iuLxNP8JjkvoRWtKMCfj9w8AP4nzPXfzh0XVQv1JTrbNLecWZVBonW7klckrSxcVN0x84ohsVhzP6VZTaKJVbABjyoEsrwlE9Q82Zq0Im+yC7/+GxVJXR6wdRdFYDmTe9rgoUhtiP0qQEgDarSOKkYPaSZPEyYDGbirMaRq13CcoNcM+xZGPwordyQpEM4OK9dhvh/YW5eiiWArq/XxlPe6ZWOLdmI77hnZry17eSl6e40TpnxM9AvYH+Xn4saWq/IBJGzVTvguKfok1Kp6KAaA4kFUWqsuafcp35Qpsl7ksNfFoSwNmmteAT8e8sjLfMVXJ0Ui4lZ91Nj3Lbait1QGf0PgcojyaS5WBMRArLm2gIAjHMBtvlEz6bHzven1kFeLvQvizsdwH+S6avb+PHni6vWnSAsSKcnkj66QLj0iOwgqUDuWUGZxE5eyvKJjBshzH3xD52b6u4CME9ceXMzGjQJCovJEATrfebRFha5xt5pKv6mVJ2SSO9sV84/jyQyVln1JYuhKPlb32ToNKTfPiTibbgjGVOYXoqT/9TFkf6ySFTF6FMpyXYvNduQuFOE5VZ6bUF+K1wGPD8biLulwNrYFV8Eg4dKBpjf5HMHGMLihW+yNbzaNEEsjufDMQotwUuwvqKICCdtJlXcHh8xdZW+ofOiDo74z8Vv1Vd0J/BW068GaIiXY0iIImkUKCh7wpKCm4zFYrUk2lJV26XkZM886uPVxjf24QZtjEpeVOc6Op0csM6K61U3XUcUKio4u7XRNEgIhOCQ8gG3AuEpH9jbD0y+iFkbrPdLADgC4lzZNiZrFoOniS0xJtGVEOlNttbSShp0AEHrGenWMy1h0lOrK0N31o4Wr8mdIH/IfLcV+M0b6yGosEYTA595G7D9h7rhivh6vTaDFTmqMg7nb3wuo7VDTlbta0nKVBscwQqGHai4co/vk1d8ma1zLSVFvFBBI5lX1/tSLHZ34rWlj+paJ4QGAyd1ogTW13C24u5TVWfLeZcDlK7rCR/MMPpZ+1avBpB8e733u/GlNCaAh6pOqZhfB0GIGdzgnHakk1xlL62hn66rPIlYb1BLiVQOYQqUpkllSH4CE/z7IUoaj7yNq/iUa2S+3sNKGdcd5Nk+i2+Uc8VoRfy1it5kXSvY7VSvPL5LQlJc4EEIbBB+rocc1iRCFI6v2SFX55MiAUmrfEaJTAWEJep6qX8kipy70Crj8zwp47rRtEaKoSg1f546yOawflGXiYxEqdCTaF7N9gudEOXQ5qCC/zG8QiUfIvs+Znfu/+TG7OO+JOJBbwYfQ5a5ssdJUlMsVQMVbbPuVylGUV34QgG9pijvQIfXezHJ9jBRFpCijunNyUFMfRnWydQC5Auvlb4NeC3h54HZTtfFC+5FccUk61rFNKHXCkxWG+i5dp7gprV7IAVKSM46JoIMnsSkPNzSz4yKa7qY95bV1TJHUYmPunUipZQuAXQpVcR2w+C5NtH+sgdJYomA7qEe/vfA2WRgt1FKmBsqvMwy5fBlUbMpmw/ZykHtcn5YL8wdDk1EGSiRc9bwt9qXpfO3bPeqw1T5G21/OUxSIkPz70YaZWCP3WOg1cNlHcB/YYu/XE8jNXzHVwIUi0ccYKaeZsLxpcf813XTbqpRJF8c0aHnfAKVuEbs9wxTOfn/DWFkHiJ0VyOlD0y596a8A7qHc4EhsZkgJDRMf2PwopMyp8riedNVI+ATTXpg1GlPwfjtRLP8vVbB8lwOBzr53XhJVRrZ57ah/+evADtahv5Uvd3XFOxCNbiZ8Q/00MGilGRw/IUvAspps40aa6pkr/2lh+7W6dYAUza+y2dCU1X67P0m1xq6LSdz9kRP5CUl0iOgyx9maFWyddTMEEu/NdPwtoBB4gkAcllpuuVr2Qp0N6BT2Th2E2Fp50EpA6lxg9whtcuJQzh2UYkCkzNw5zNTyklGWbUKJsjaA530DsbN1yE/w7Wux0JPkvNtM9ty3xItX7vj4ad6yhCgoKcqCQpNMKjcwTJhic+w25IM23zGjXYnTmitbBRUOXrmq0PlSzQ1POT9/HZoimOcEj8kJ0VhmK2/EOX/whEgETLCMShG9BtMZYYxbYvpIkiGdMpF8ndHMpS+qSW6Uql2Dk5irkjDvtF3I7DLYeGbhKfWd1RqEnTv2aefl2PbeixuJEn6zILJ4qsd2S69N8HtmdOYB+dY8YS1ie/BgzRAB26A05XlYjwN5s8qRg/9hs2tZQJ+FvlekQMmoSgAraPZEh5iyr1bpiqtNCSvUtunvqdqW2gPTQ5GgGgGRW6VcAXGA3eZCZIkafZnyTEI3Zbrxf+pHLl9Hx7DOm5UWZxJycUI+ih0aTi3E/ZjzLqcFsAoeicb1WeXJII4e9zZuGhN+bbf8DPH9ONCryjEgVy0Fqbf0/X5WAWoBI3+fSQ76ONPcRlDHMvFa2nJ/2GzJpQzeRwr2kAAAjRmCJJiiy5y/nJh0MnTMRKsdyfOclVd0/0k2tJ9hkQq3oVUPWsIUmKM/jAKmoFehsmVXlo0nKYl+YmpBO61xRuaXfmN9fP4Td3SkmIcZIxEVDuQgnNmMGcFv9q8cAorgkZaMJfP+2jiOzpyFiqVIdyObIlhQ98eUFLIeJLhF1JW7rPKY88JMnEnGYHVfbATj8JfGiU+p8Dj7DETc4HCvvgSzuwwkC4uROpeIYjIwezeD3bjctFflt3OX8y7HdWFDOqcJ1lx9m92VZXY78PU3p4NK7MxabvHPZlmJblx1YUcplQI2sZeGBv9iHm1Z2+7u0KItdjO0VJKiVUK4Q8p/g049HxPXFKOxMfgXWojLvO2uUyT4l18JWA8rJiLt4fpgjR7UFCi2M+9XhZL3d3/KCt6/t0DDu4Pztr85HlvS2m7EJyFKXQT+L2jafwAlANdgFgBAk09zVO5W9vYBNvTFX9GxH/yt1/7Iluh+zx997coedfoDYhUL1fmy+Dk4N/EW3uroaZcuJppeIwDTfYVx6+BZG5Dv+8Ge4gWU2gV06Is0NxyOwPtT0LaKZW7/QMDIpY3Peh6LlUD7pGjlDWuhg==" title="Mekko Graphics Chart"/>
          <p:cNvSpPr>
            <a:spLocks noChangeAspect="1"/>
          </p:cNvSpPr>
          <p:nvPr>
            <p:custDataLst>
              <p:tags r:id="rId1"/>
            </p:custDataLst>
          </p:nvPr>
        </p:nvSpPr>
        <p:spPr>
          <a:xfrm>
            <a:off x="390183" y="781925"/>
            <a:ext cx="5616457" cy="6580691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408581" y="1003028"/>
            <a:ext cx="31298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</a:rPr>
              <a:t>Progressive Discipline Track </a:t>
            </a:r>
            <a:b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</a:rPr>
              <a:t>in FY2018-Q3:  </a:t>
            </a:r>
            <a:r>
              <a:rPr lang="en-US" sz="1600" b="1" dirty="0">
                <a:solidFill>
                  <a:schemeClr val="bg1"/>
                </a:solidFill>
                <a:latin typeface="Calibri" panose="020F0502020204030204" pitchFamily="34" charset="0"/>
              </a:rPr>
              <a:t>322</a:t>
            </a:r>
          </a:p>
        </p:txBody>
      </p:sp>
      <p:graphicFrame>
        <p:nvGraphicFramePr>
          <p:cNvPr id="16" name="Chart 15"/>
          <p:cNvGraphicFramePr/>
          <p:nvPr>
            <p:extLst>
              <p:ext uri="{D42A27DB-BD31-4B8C-83A1-F6EECF244321}">
                <p14:modId xmlns:p14="http://schemas.microsoft.com/office/powerpoint/2010/main" val="1680471568"/>
              </p:ext>
            </p:extLst>
          </p:nvPr>
        </p:nvGraphicFramePr>
        <p:xfrm>
          <a:off x="6419088" y="1760309"/>
          <a:ext cx="4522264" cy="481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6277761" y="1035026"/>
            <a:ext cx="50760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</a:rPr>
              <a:t>Terminations in </a:t>
            </a:r>
            <a:b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</a:rPr>
              <a:t>FY2018-Q3: </a:t>
            </a:r>
            <a:r>
              <a:rPr lang="en-US" sz="1600" b="1" dirty="0">
                <a:solidFill>
                  <a:schemeClr val="bg1"/>
                </a:solidFill>
                <a:latin typeface="Calibri" panose="020F0502020204030204" pitchFamily="34" charset="0"/>
              </a:rPr>
              <a:t>32</a:t>
            </a:r>
          </a:p>
        </p:txBody>
      </p:sp>
    </p:spTree>
    <p:extLst>
      <p:ext uri="{BB962C8B-B14F-4D97-AF65-F5344CB8AC3E}">
        <p14:creationId xmlns:p14="http://schemas.microsoft.com/office/powerpoint/2010/main" val="2586178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160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658" y="6388159"/>
            <a:ext cx="1485714" cy="36825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42288" y="6445301"/>
            <a:ext cx="1295238" cy="355556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812090" y="283464"/>
            <a:ext cx="5764982" cy="133369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prstClr val="white"/>
                </a:solidFill>
                <a:latin typeface="+mn-lt"/>
              </a:rPr>
              <a:t>Agenda</a:t>
            </a:r>
            <a:br>
              <a:rPr lang="en-US" dirty="0">
                <a:solidFill>
                  <a:prstClr val="white"/>
                </a:solidFill>
                <a:latin typeface="+mn-lt"/>
              </a:rPr>
            </a:br>
            <a:endParaRPr lang="en-US" sz="280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724400" y="6388159"/>
            <a:ext cx="2743200" cy="365125"/>
          </a:xfrm>
        </p:spPr>
        <p:txBody>
          <a:bodyPr/>
          <a:lstStyle/>
          <a:p>
            <a:pPr algn="ctr"/>
            <a:fld id="{B31AAD5F-6B67-48B3-9540-EF61EEE811A3}" type="slidenum">
              <a:rPr lang="en-US" smtClean="0">
                <a:solidFill>
                  <a:schemeClr val="bg1"/>
                </a:solidFill>
              </a:rPr>
              <a:pPr algn="ctr"/>
              <a:t>2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72768" y="1704262"/>
            <a:ext cx="607161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white"/>
                </a:solidFill>
              </a:rPr>
              <a:t>Key Leadership Hires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white"/>
                </a:solidFill>
              </a:rPr>
              <a:t>Hiring statistics &amp; actions plans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white"/>
                </a:solidFill>
              </a:rPr>
              <a:t>Leave statistics &amp; action plans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white"/>
                </a:solidFill>
              </a:rPr>
              <a:t>Organizational transformation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white"/>
                </a:solidFill>
              </a:rPr>
              <a:t>KPI Update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white"/>
                </a:solidFill>
              </a:rPr>
              <a:t>Compensation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92080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4606456" y="6451515"/>
            <a:ext cx="2743200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1AAD5F-6B67-48B3-9540-EF61EEE811A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336459" y="159592"/>
            <a:ext cx="9283194" cy="6096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0033CC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0033CC"/>
                </a:solidFill>
                <a:latin typeface="Calibri" panose="020F0502020204030204" pitchFamily="34" charset="0"/>
                <a:cs typeface="Arial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0033CC"/>
                </a:solidFill>
                <a:latin typeface="Calibri" panose="020F0502020204030204" pitchFamily="34" charset="0"/>
                <a:cs typeface="Arial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0033CC"/>
                </a:solidFill>
                <a:latin typeface="Calibri" panose="020F0502020204030204" pitchFamily="34" charset="0"/>
                <a:cs typeface="Arial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0033CC"/>
                </a:solidFill>
                <a:latin typeface="Calibri" panose="020F0502020204030204" pitchFamily="34" charset="0"/>
                <a:cs typeface="Arial" charset="0"/>
              </a:defRPr>
            </a:lvl5pPr>
            <a:lvl6pPr marL="3429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33CC"/>
                </a:solidFill>
                <a:latin typeface="Verdana" pitchFamily="34" charset="0"/>
                <a:cs typeface="Arial" charset="0"/>
              </a:defRPr>
            </a:lvl6pPr>
            <a:lvl7pPr marL="6858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33CC"/>
                </a:solidFill>
                <a:latin typeface="Verdana" pitchFamily="34" charset="0"/>
                <a:cs typeface="Arial" charset="0"/>
              </a:defRPr>
            </a:lvl7pPr>
            <a:lvl8pPr marL="10287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33CC"/>
                </a:solidFill>
                <a:latin typeface="Verdana" pitchFamily="34" charset="0"/>
                <a:cs typeface="Arial" charset="0"/>
              </a:defRPr>
            </a:lvl8pPr>
            <a:lvl9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33CC"/>
                </a:solidFill>
                <a:latin typeface="Verdana" pitchFamily="34" charset="0"/>
                <a:cs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Arial"/>
              </a:rPr>
              <a:t>Key Leadership Hires – On Track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8093270"/>
              </p:ext>
            </p:extLst>
          </p:nvPr>
        </p:nvGraphicFramePr>
        <p:xfrm>
          <a:off x="1894777" y="734688"/>
          <a:ext cx="8355268" cy="25196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792824">
                  <a:extLst>
                    <a:ext uri="{9D8B030D-6E8A-4147-A177-3AD203B41FA5}">
                      <a16:colId xmlns:a16="http://schemas.microsoft.com/office/drawing/2014/main" val="638606529"/>
                    </a:ext>
                  </a:extLst>
                </a:gridCol>
                <a:gridCol w="1716393">
                  <a:extLst>
                    <a:ext uri="{9D8B030D-6E8A-4147-A177-3AD203B41FA5}">
                      <a16:colId xmlns:a16="http://schemas.microsoft.com/office/drawing/2014/main" val="2197627107"/>
                    </a:ext>
                  </a:extLst>
                </a:gridCol>
                <a:gridCol w="1846051">
                  <a:extLst>
                    <a:ext uri="{9D8B030D-6E8A-4147-A177-3AD203B41FA5}">
                      <a16:colId xmlns:a16="http://schemas.microsoft.com/office/drawing/2014/main" val="164524990"/>
                    </a:ext>
                  </a:extLst>
                </a:gridCol>
              </a:tblGrid>
              <a:tr h="2209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  <a:cs typeface="Arial"/>
                        </a:defRPr>
                      </a:lvl9pPr>
                    </a:lstStyle>
                    <a:p>
                      <a:r>
                        <a:rPr lang="en-US" sz="1200" dirty="0"/>
                        <a:t>Title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en-US" sz="1200" dirty="0"/>
                        <a:t>New Hire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en-US" sz="1200" dirty="0"/>
                        <a:t>Internal Promotion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8262045"/>
                  </a:ext>
                </a:extLst>
              </a:tr>
              <a:tr h="1124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9pPr>
                    </a:lstStyle>
                    <a:p>
                      <a:pPr marL="60325" indent="0" algn="l" rtl="0" fontAlgn="ctr"/>
                      <a:r>
                        <a:rPr lang="en-US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Chief Procurement and Contract Administration Officer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4C78A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9pPr>
                    </a:lstStyle>
                    <a:p>
                      <a:pPr marL="60325" indent="0" algn="ctr" rtl="0" fontAlgn="ctr"/>
                      <a:r>
                        <a:rPr lang="en-US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Jeff Cook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B3D0E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9pPr>
                    </a:lstStyle>
                    <a:p>
                      <a:pPr algn="ctr" fontAlgn="t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>
                    <a:solidFill>
                      <a:srgbClr val="B3D0EB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663439"/>
                  </a:ext>
                </a:extLst>
              </a:tr>
              <a:tr h="2209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9pPr>
                    </a:lstStyle>
                    <a:p>
                      <a:pPr marL="60325" indent="0" algn="l" rtl="0" fontAlgn="ctr"/>
                      <a:r>
                        <a:rPr lang="en-US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AGM of Human Resources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9pPr>
                    </a:lstStyle>
                    <a:p>
                      <a:pPr marL="60325" indent="0" algn="ctr" rtl="0" fontAlgn="ctr"/>
                      <a:r>
                        <a:rPr lang="en-US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Bonnie Haase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9pPr>
                    </a:lstStyle>
                    <a:p>
                      <a:pPr algn="ctr" fontAlgn="t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2864729648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9pPr>
                    </a:lstStyle>
                    <a:p>
                      <a:pPr marL="60325" indent="0" algn="l" rtl="0" fontAlgn="ctr"/>
                      <a:r>
                        <a:rPr lang="en-US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Chief Customer</a:t>
                      </a:r>
                      <a:r>
                        <a:rPr lang="en-US" sz="1200" u="none" strike="noStrike" baseline="0" dirty="0">
                          <a:solidFill>
                            <a:schemeClr val="bg1"/>
                          </a:solidFill>
                          <a:effectLst/>
                        </a:rPr>
                        <a:t> Officer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B3D0E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9pPr>
                    </a:lstStyle>
                    <a:p>
                      <a:pPr marL="60325" indent="0" algn="ctr" rtl="0" fontAlgn="ctr"/>
                      <a:r>
                        <a:rPr lang="en-US" sz="12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Verdana"/>
                        </a:rPr>
                        <a:t>To</a:t>
                      </a:r>
                      <a:r>
                        <a:rPr lang="en-US" sz="12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Verdana"/>
                        </a:rPr>
                        <a:t> Be Announced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B3D0E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9pPr>
                    </a:lstStyle>
                    <a:p>
                      <a:pPr algn="ctr" fontAlgn="t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>
                    <a:solidFill>
                      <a:srgbClr val="B3D0EB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3331434"/>
                  </a:ext>
                </a:extLst>
              </a:tr>
              <a:tr h="9855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9pPr>
                    </a:lstStyle>
                    <a:p>
                      <a:pPr marL="60325" indent="0" algn="l" rtl="0" fontAlgn="ctr"/>
                      <a:r>
                        <a:rPr lang="en-US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Program Manager for AFC 2.0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9pPr>
                    </a:lstStyle>
                    <a:p>
                      <a:pPr marL="60325" indent="0" algn="ctr" rtl="0" fontAlgn="ctr"/>
                      <a:r>
                        <a:rPr lang="en-US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David Sikorski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9pPr>
                    </a:lstStyle>
                    <a:p>
                      <a:pPr algn="ctr" fontAlgn="t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4823927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9pPr>
                    </a:lstStyle>
                    <a:p>
                      <a:pPr marL="60325" indent="0" algn="l" rtl="0" fontAlgn="ctr"/>
                      <a:r>
                        <a:rPr lang="en-US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CFO Operations Finance &amp; Control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B3D0E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9pPr>
                    </a:lstStyle>
                    <a:p>
                      <a:pPr marL="60325" indent="0" algn="ctr" rtl="0" fontAlgn="ctr"/>
                      <a:r>
                        <a:rPr lang="en-US" sz="12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Kashif</a:t>
                      </a:r>
                      <a:r>
                        <a:rPr lang="en-US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2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Qadeer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B3D0E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9pPr>
                    </a:lstStyle>
                    <a:p>
                      <a:pPr algn="ctr" fontAlgn="t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>
                    <a:solidFill>
                      <a:srgbClr val="B3D0EB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2677768"/>
                  </a:ext>
                </a:extLst>
              </a:tr>
              <a:tr h="893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9pPr>
                    </a:lstStyle>
                    <a:p>
                      <a:pPr marL="60325" indent="0" algn="l" rtl="0" fontAlgn="ctr"/>
                      <a:r>
                        <a:rPr lang="en-US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Chief Engineering Officer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9pPr>
                    </a:lstStyle>
                    <a:p>
                      <a:pPr algn="ctr" fontAlgn="t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9pPr>
                    </a:lstStyle>
                    <a:p>
                      <a:pPr marL="60325" indent="0" algn="ctr" rtl="0" fontAlgn="ctr"/>
                      <a:r>
                        <a:rPr lang="en-US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Erik Stoothoff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416955359"/>
                  </a:ext>
                </a:extLst>
              </a:tr>
              <a:tr h="2209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9pPr>
                    </a:lstStyle>
                    <a:p>
                      <a:pPr marL="60325" indent="0" algn="l" rtl="0" fontAlgn="ctr"/>
                      <a:r>
                        <a:rPr lang="en-US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Chief of Transit Services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B3D0E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9pPr>
                    </a:lstStyle>
                    <a:p>
                      <a:pPr algn="ctr" fontAlgn="t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>
                    <a:solidFill>
                      <a:srgbClr val="B3D0E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9pPr>
                    </a:lstStyle>
                    <a:p>
                      <a:pPr marL="60325" indent="0" algn="ctr" rtl="0" fontAlgn="ctr"/>
                      <a:r>
                        <a:rPr lang="en-US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Todd Johnson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B3D0EB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0668802"/>
                  </a:ext>
                </a:extLst>
              </a:tr>
              <a:tr h="2209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9pPr>
                    </a:lstStyle>
                    <a:p>
                      <a:pPr marL="60325" indent="0" algn="l" rtl="0" fontAlgn="ctr"/>
                      <a:r>
                        <a:rPr lang="en-US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Chief Transformation and Business Process Redesign Officer 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9pPr>
                    </a:lstStyle>
                    <a:p>
                      <a:pPr algn="ctr" fontAlgn="t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9pPr>
                    </a:lstStyle>
                    <a:p>
                      <a:pPr marL="60325" indent="0" algn="ctr" rtl="0" fontAlgn="ctr"/>
                      <a:r>
                        <a:rPr lang="en-US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Nick Easley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53060743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128729"/>
              </p:ext>
            </p:extLst>
          </p:nvPr>
        </p:nvGraphicFramePr>
        <p:xfrm>
          <a:off x="1069040" y="3323376"/>
          <a:ext cx="10006742" cy="27432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736002">
                  <a:extLst>
                    <a:ext uri="{9D8B030D-6E8A-4147-A177-3AD203B41FA5}">
                      <a16:colId xmlns:a16="http://schemas.microsoft.com/office/drawing/2014/main" val="638606529"/>
                    </a:ext>
                  </a:extLst>
                </a:gridCol>
                <a:gridCol w="5270740">
                  <a:extLst>
                    <a:ext uri="{9D8B030D-6E8A-4147-A177-3AD203B41FA5}">
                      <a16:colId xmlns:a16="http://schemas.microsoft.com/office/drawing/2014/main" val="2197627107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  <a:cs typeface="Arial"/>
                        </a:defRPr>
                      </a:lvl9pPr>
                    </a:lstStyle>
                    <a:p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Open</a:t>
                      </a:r>
                      <a:r>
                        <a:rPr lang="en-US" sz="1200" baseline="0" dirty="0">
                          <a:solidFill>
                            <a:schemeClr val="bg1"/>
                          </a:solidFill>
                        </a:rPr>
                        <a:t> Roles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  <a:cs typeface="Arial"/>
                        </a:defRPr>
                      </a:lvl9pPr>
                    </a:lstStyle>
                    <a:p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Status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8262045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9pPr>
                    </a:lstStyle>
                    <a:p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EHS Officer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B3D0E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9pPr>
                    </a:lstStyle>
                    <a:p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Screening resumes &amp; interviewing</a:t>
                      </a:r>
                      <a:r>
                        <a:rPr lang="en-US" sz="1200" baseline="0" dirty="0">
                          <a:solidFill>
                            <a:schemeClr val="bg1"/>
                          </a:solidFill>
                        </a:rPr>
                        <a:t> candidates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B3D0EB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8502996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9pPr>
                    </a:lstStyle>
                    <a:p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Deputy Chief Real Estate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9pPr>
                    </a:lstStyle>
                    <a:p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Posted; Screening resumes</a:t>
                      </a:r>
                      <a:r>
                        <a:rPr lang="en-US" sz="1200" baseline="0" dirty="0">
                          <a:solidFill>
                            <a:schemeClr val="bg1"/>
                          </a:solidFill>
                        </a:rPr>
                        <a:t>; 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need additional candidates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8499943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9pPr>
                    </a:lstStyle>
                    <a:p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General Counsel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B3D0E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9pPr>
                    </a:lstStyle>
                    <a:p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Open, sourcing candidates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B3D0EB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663439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9pPr>
                    </a:lstStyle>
                    <a:p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Red/Orange Capital Program Mgr.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9pPr>
                    </a:lstStyle>
                    <a:p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Open &amp; Interviewing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2677768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9pPr>
                    </a:lstStyle>
                    <a:p>
                      <a:r>
                        <a:rPr lang="en-US" sz="1200" dirty="0" err="1">
                          <a:solidFill>
                            <a:schemeClr val="bg1"/>
                          </a:solidFill>
                        </a:rPr>
                        <a:t>Sr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 Dir of Warehouse &amp; Inventory Mgmt.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B3D0E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9pPr>
                    </a:lstStyle>
                    <a:p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Offer in progress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B3D0EB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2085063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9pPr>
                    </a:lstStyle>
                    <a:p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Executive Director of Commuter Rail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9pPr>
                    </a:lstStyle>
                    <a:p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Open &amp; reviewing resumes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6919235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9pPr>
                    </a:lstStyle>
                    <a:p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Policy, Innovation &amp; Transformation Officer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B3D0E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9pPr>
                    </a:lstStyle>
                    <a:p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Open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B3D0EB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0668802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9pPr>
                    </a:lstStyle>
                    <a:p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Sr. Dir of Engineering &amp; Maintenance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9pPr>
                    </a:lstStyle>
                    <a:p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Open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0607430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9pPr>
                    </a:lstStyle>
                    <a:p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Sr. Dir of Infrastructure</a:t>
                      </a:r>
                      <a:r>
                        <a:rPr lang="en-US" sz="1200" baseline="0" dirty="0">
                          <a:solidFill>
                            <a:schemeClr val="bg1"/>
                          </a:solidFill>
                        </a:rPr>
                        <a:t> Engineering &amp; Planning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B3D0E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9pPr>
                    </a:lstStyle>
                    <a:p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Open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B3D0EB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6579503"/>
                  </a:ext>
                </a:extLst>
              </a:tr>
            </a:tbl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1336459" y="6069024"/>
            <a:ext cx="9283194" cy="6096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0033CC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0033CC"/>
                </a:solidFill>
                <a:latin typeface="Calibri" panose="020F0502020204030204" pitchFamily="34" charset="0"/>
                <a:cs typeface="Arial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0033CC"/>
                </a:solidFill>
                <a:latin typeface="Calibri" panose="020F0502020204030204" pitchFamily="34" charset="0"/>
                <a:cs typeface="Arial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0033CC"/>
                </a:solidFill>
                <a:latin typeface="Calibri" panose="020F0502020204030204" pitchFamily="34" charset="0"/>
                <a:cs typeface="Arial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0033CC"/>
                </a:solidFill>
                <a:latin typeface="Calibri" panose="020F0502020204030204" pitchFamily="34" charset="0"/>
                <a:cs typeface="Arial" charset="0"/>
              </a:defRPr>
            </a:lvl5pPr>
            <a:lvl6pPr marL="3429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33CC"/>
                </a:solidFill>
                <a:latin typeface="Verdana" pitchFamily="34" charset="0"/>
                <a:cs typeface="Arial" charset="0"/>
              </a:defRPr>
            </a:lvl6pPr>
            <a:lvl7pPr marL="6858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33CC"/>
                </a:solidFill>
                <a:latin typeface="Verdana" pitchFamily="34" charset="0"/>
                <a:cs typeface="Arial" charset="0"/>
              </a:defRPr>
            </a:lvl7pPr>
            <a:lvl8pPr marL="10287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33CC"/>
                </a:solidFill>
                <a:latin typeface="Verdana" pitchFamily="34" charset="0"/>
                <a:cs typeface="Arial" charset="0"/>
              </a:defRPr>
            </a:lvl8pPr>
            <a:lvl9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33CC"/>
                </a:solidFill>
                <a:latin typeface="Verdana" pitchFamily="34" charset="0"/>
                <a:cs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0" i="1" kern="0" dirty="0">
                <a:solidFill>
                  <a:prstClr val="white"/>
                </a:solidFill>
                <a:cs typeface="Arial"/>
              </a:rPr>
              <a:t>Rhythm in place to drive results</a:t>
            </a:r>
            <a:endParaRPr kumimoji="0" lang="en-US" sz="2800" b="0" i="1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69297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160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658" y="6388159"/>
            <a:ext cx="1485714" cy="36825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42288" y="6445301"/>
            <a:ext cx="1295238" cy="355556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" y="325216"/>
            <a:ext cx="12192000" cy="750753"/>
          </a:xfrm>
        </p:spPr>
        <p:txBody>
          <a:bodyPr>
            <a:noAutofit/>
          </a:bodyPr>
          <a:lstStyle/>
          <a:p>
            <a:r>
              <a:rPr lang="en-US" sz="4400" dirty="0">
                <a:solidFill>
                  <a:prstClr val="white"/>
                </a:solidFill>
                <a:latin typeface="+mn-lt"/>
              </a:rPr>
              <a:t>Hiring Results </a:t>
            </a:r>
            <a:endParaRPr lang="en-US" sz="440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AAD5F-6B67-48B3-9540-EF61EEE811A3}" type="slidenum">
              <a:rPr lang="en-US" smtClean="0"/>
              <a:t>4</a:t>
            </a:fld>
            <a:endParaRPr lang="en-US"/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4538472" y="638815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chemeClr val="bg1"/>
                </a:solidFill>
              </a:rPr>
              <a:t>4</a:t>
            </a:r>
          </a:p>
        </p:txBody>
      </p:sp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1675365563"/>
              </p:ext>
            </p:extLst>
          </p:nvPr>
        </p:nvGraphicFramePr>
        <p:xfrm>
          <a:off x="443666" y="1314996"/>
          <a:ext cx="7482595" cy="45604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2" name="TextBox 10"/>
          <p:cNvSpPr txBox="1"/>
          <p:nvPr/>
        </p:nvSpPr>
        <p:spPr>
          <a:xfrm>
            <a:off x="6222076" y="5393210"/>
            <a:ext cx="15949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GOAL - 45  Days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03569" y="1645677"/>
            <a:ext cx="397852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>
                <a:solidFill>
                  <a:schemeClr val="bg1"/>
                </a:solidFill>
              </a:rPr>
              <a:t>Q1</a:t>
            </a:r>
            <a:endParaRPr lang="en-US" sz="20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44 days to fill Posted Positions vs.</a:t>
            </a:r>
          </a:p>
          <a:p>
            <a:pPr marL="284163" lvl="1"/>
            <a:r>
              <a:rPr lang="en-US" sz="2000" dirty="0">
                <a:solidFill>
                  <a:schemeClr val="bg1"/>
                </a:solidFill>
              </a:rPr>
              <a:t>113 days to fill Program hires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99 Posted hires vs.</a:t>
            </a:r>
          </a:p>
          <a:p>
            <a:pPr marL="284163"/>
            <a:r>
              <a:rPr lang="en-US" sz="2000" dirty="0">
                <a:solidFill>
                  <a:schemeClr val="bg1"/>
                </a:solidFill>
              </a:rPr>
              <a:t>97 hires Program hires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FE15CC6-22AE-43B9-A0ED-2ED92E42620D}"/>
              </a:ext>
            </a:extLst>
          </p:cNvPr>
          <p:cNvSpPr/>
          <p:nvPr/>
        </p:nvSpPr>
        <p:spPr>
          <a:xfrm>
            <a:off x="8003569" y="4202009"/>
            <a:ext cx="37966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i="1" dirty="0">
                <a:solidFill>
                  <a:schemeClr val="bg1"/>
                </a:solidFill>
              </a:rPr>
              <a:t>Immediate focus on Program hiring process</a:t>
            </a: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20309F19-AB56-4516-A6F4-2D65A4062E22}"/>
              </a:ext>
            </a:extLst>
          </p:cNvPr>
          <p:cNvSpPr/>
          <p:nvPr/>
        </p:nvSpPr>
        <p:spPr>
          <a:xfrm>
            <a:off x="9729750" y="3683359"/>
            <a:ext cx="440794" cy="51865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474AF94F-DCA0-4609-ADF7-843D9E5B3A85}"/>
              </a:ext>
            </a:extLst>
          </p:cNvPr>
          <p:cNvCxnSpPr/>
          <p:nvPr/>
        </p:nvCxnSpPr>
        <p:spPr>
          <a:xfrm>
            <a:off x="6145161" y="3490452"/>
            <a:ext cx="540774" cy="0"/>
          </a:xfrm>
          <a:prstGeom prst="line">
            <a:avLst/>
          </a:prstGeom>
          <a:ln w="38100">
            <a:headEnd type="none"/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7613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160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1675712"/>
              </p:ext>
            </p:extLst>
          </p:nvPr>
        </p:nvGraphicFramePr>
        <p:xfrm>
          <a:off x="1650382" y="1773290"/>
          <a:ext cx="8652291" cy="3512023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3452643">
                  <a:extLst>
                    <a:ext uri="{9D8B030D-6E8A-4147-A177-3AD203B41FA5}">
                      <a16:colId xmlns:a16="http://schemas.microsoft.com/office/drawing/2014/main" val="3041014529"/>
                    </a:ext>
                  </a:extLst>
                </a:gridCol>
                <a:gridCol w="1424714">
                  <a:extLst>
                    <a:ext uri="{9D8B030D-6E8A-4147-A177-3AD203B41FA5}">
                      <a16:colId xmlns:a16="http://schemas.microsoft.com/office/drawing/2014/main" val="201716444"/>
                    </a:ext>
                  </a:extLst>
                </a:gridCol>
                <a:gridCol w="3774934">
                  <a:extLst>
                    <a:ext uri="{9D8B030D-6E8A-4147-A177-3AD203B41FA5}">
                      <a16:colId xmlns:a16="http://schemas.microsoft.com/office/drawing/2014/main" val="3784533143"/>
                    </a:ext>
                  </a:extLst>
                </a:gridCol>
              </a:tblGrid>
              <a:tr h="4304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Process Improvement	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Process mapping ‘types’ of hiring, identifying delays &amp; opportunities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4930898"/>
                  </a:ext>
                </a:extLst>
              </a:tr>
              <a:tr h="8989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Recruiter Alignment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C78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C78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Align recruiters to areas of expertise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C78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7874737"/>
                  </a:ext>
                </a:extLst>
              </a:tr>
              <a:tr h="5163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Partner with Hiring Managers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Set clearer expectations/timelines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1642249"/>
                  </a:ext>
                </a:extLst>
              </a:tr>
              <a:tr h="8164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Identifying tools to simplify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C78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C78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Adding LinkedIn recruiter seat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C78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1774075"/>
                  </a:ext>
                </a:extLst>
              </a:tr>
              <a:tr h="6097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Broaden Outreach Efforts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Identify passive candidates &amp; solicit executive referrals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0935624"/>
                  </a:ext>
                </a:extLst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1831" y="6438952"/>
            <a:ext cx="1485714" cy="36825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42288" y="6445301"/>
            <a:ext cx="1295238" cy="355556"/>
          </a:xfrm>
          <a:prstGeom prst="rect">
            <a:avLst/>
          </a:prstGeom>
        </p:spPr>
      </p:pic>
      <p:sp>
        <p:nvSpPr>
          <p:cNvPr id="17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>
                <a:solidFill>
                  <a:prstClr val="white"/>
                </a:solidFill>
                <a:latin typeface="+mn-lt"/>
              </a:rPr>
              <a:t>Improving All Hiring Processes</a:t>
            </a:r>
            <a:endParaRPr lang="en-US" sz="4000" dirty="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AAD5F-6B67-48B3-9540-EF61EEE811A3}" type="slidenum">
              <a:rPr lang="en-US" smtClean="0"/>
              <a:t>5</a:t>
            </a:fld>
            <a:endParaRPr lang="en-US"/>
          </a:p>
        </p:txBody>
      </p:sp>
      <p:sp>
        <p:nvSpPr>
          <p:cNvPr id="16" name="Slide Number Placeholder 3"/>
          <p:cNvSpPr txBox="1">
            <a:spLocks/>
          </p:cNvSpPr>
          <p:nvPr/>
        </p:nvSpPr>
        <p:spPr>
          <a:xfrm>
            <a:off x="4538472" y="638815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28" name="Right Arrow 27"/>
          <p:cNvSpPr/>
          <p:nvPr/>
        </p:nvSpPr>
        <p:spPr>
          <a:xfrm>
            <a:off x="4820685" y="1842656"/>
            <a:ext cx="1378969" cy="484632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29" name="Right Arrow 28"/>
          <p:cNvSpPr/>
          <p:nvPr/>
        </p:nvSpPr>
        <p:spPr>
          <a:xfrm>
            <a:off x="4820684" y="2636395"/>
            <a:ext cx="1378969" cy="484632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30" name="Right Arrow 29"/>
          <p:cNvSpPr/>
          <p:nvPr/>
        </p:nvSpPr>
        <p:spPr>
          <a:xfrm>
            <a:off x="4820683" y="3317105"/>
            <a:ext cx="1378969" cy="484632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31" name="Right Arrow 30"/>
          <p:cNvSpPr/>
          <p:nvPr/>
        </p:nvSpPr>
        <p:spPr>
          <a:xfrm>
            <a:off x="4820683" y="4010393"/>
            <a:ext cx="1378969" cy="484632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32" name="Right Arrow 31"/>
          <p:cNvSpPr/>
          <p:nvPr/>
        </p:nvSpPr>
        <p:spPr>
          <a:xfrm>
            <a:off x="4820683" y="4734771"/>
            <a:ext cx="1378969" cy="484632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989227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160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1831" y="6438952"/>
            <a:ext cx="1485714" cy="36825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42288" y="6445301"/>
            <a:ext cx="1295238" cy="355556"/>
          </a:xfrm>
          <a:prstGeom prst="rect">
            <a:avLst/>
          </a:prstGeom>
        </p:spPr>
      </p:pic>
      <p:sp>
        <p:nvSpPr>
          <p:cNvPr id="17" name="Title 4"/>
          <p:cNvSpPr>
            <a:spLocks noGrp="1"/>
          </p:cNvSpPr>
          <p:nvPr>
            <p:ph type="title"/>
          </p:nvPr>
        </p:nvSpPr>
        <p:spPr>
          <a:xfrm>
            <a:off x="564088" y="-143548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solidFill>
                  <a:prstClr val="white"/>
                </a:solidFill>
                <a:latin typeface="+mn-lt"/>
              </a:rPr>
              <a:t>Programmed Hiring</a:t>
            </a:r>
            <a:endParaRPr lang="en-US" sz="4000" dirty="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AAD5F-6B67-48B3-9540-EF61EEE811A3}" type="slidenum">
              <a:rPr lang="en-US" smtClean="0"/>
              <a:t>6</a:t>
            </a:fld>
            <a:endParaRPr lang="en-US"/>
          </a:p>
        </p:txBody>
      </p:sp>
      <p:sp>
        <p:nvSpPr>
          <p:cNvPr id="16" name="Slide Number Placeholder 3"/>
          <p:cNvSpPr txBox="1">
            <a:spLocks/>
          </p:cNvSpPr>
          <p:nvPr/>
        </p:nvSpPr>
        <p:spPr>
          <a:xfrm>
            <a:off x="4538472" y="638815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2" name="Rectangle 1"/>
          <p:cNvSpPr/>
          <p:nvPr/>
        </p:nvSpPr>
        <p:spPr>
          <a:xfrm>
            <a:off x="1981392" y="684275"/>
            <a:ext cx="18428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u="sng" dirty="0">
                <a:solidFill>
                  <a:schemeClr val="bg1"/>
                </a:solidFill>
              </a:rPr>
              <a:t>Current State</a:t>
            </a:r>
            <a:endParaRPr lang="en-US" sz="2400" u="sng" dirty="0"/>
          </a:p>
        </p:txBody>
      </p:sp>
      <p:sp>
        <p:nvSpPr>
          <p:cNvPr id="3" name="Rectangle 2"/>
          <p:cNvSpPr/>
          <p:nvPr/>
        </p:nvSpPr>
        <p:spPr>
          <a:xfrm>
            <a:off x="7529429" y="684275"/>
            <a:ext cx="27128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u="sng" dirty="0">
                <a:solidFill>
                  <a:schemeClr val="bg1"/>
                </a:solidFill>
              </a:rPr>
              <a:t>Considering Options</a:t>
            </a:r>
          </a:p>
        </p:txBody>
      </p:sp>
      <p:sp>
        <p:nvSpPr>
          <p:cNvPr id="26" name="Title 4"/>
          <p:cNvSpPr txBox="1">
            <a:spLocks/>
          </p:cNvSpPr>
          <p:nvPr/>
        </p:nvSpPr>
        <p:spPr>
          <a:xfrm>
            <a:off x="2015819" y="5667678"/>
            <a:ext cx="7731152" cy="9745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i="1" dirty="0">
                <a:solidFill>
                  <a:prstClr val="white"/>
                </a:solidFill>
                <a:latin typeface="+mn-lt"/>
              </a:rPr>
              <a:t>Game Plan in place </a:t>
            </a:r>
            <a:r>
              <a:rPr lang="en-US" sz="3200" b="1" i="1" dirty="0">
                <a:solidFill>
                  <a:prstClr val="white"/>
                </a:solidFill>
                <a:latin typeface="+mn-lt"/>
              </a:rPr>
              <a:t>July 1, 2018</a:t>
            </a:r>
            <a:endParaRPr lang="en-US" sz="3200" b="1" i="1" dirty="0">
              <a:latin typeface="+mn-lt"/>
            </a:endParaRPr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5186412"/>
              </p:ext>
            </p:extLst>
          </p:nvPr>
        </p:nvGraphicFramePr>
        <p:xfrm>
          <a:off x="465912" y="1190622"/>
          <a:ext cx="11136615" cy="4565527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5167137">
                  <a:extLst>
                    <a:ext uri="{9D8B030D-6E8A-4147-A177-3AD203B41FA5}">
                      <a16:colId xmlns:a16="http://schemas.microsoft.com/office/drawing/2014/main" val="3041014529"/>
                    </a:ext>
                  </a:extLst>
                </a:gridCol>
                <a:gridCol w="1110651">
                  <a:extLst>
                    <a:ext uri="{9D8B030D-6E8A-4147-A177-3AD203B41FA5}">
                      <a16:colId xmlns:a16="http://schemas.microsoft.com/office/drawing/2014/main" val="201716444"/>
                    </a:ext>
                  </a:extLst>
                </a:gridCol>
                <a:gridCol w="4858827">
                  <a:extLst>
                    <a:ext uri="{9D8B030D-6E8A-4147-A177-3AD203B41FA5}">
                      <a16:colId xmlns:a16="http://schemas.microsoft.com/office/drawing/2014/main" val="3784533143"/>
                    </a:ext>
                  </a:extLst>
                </a:gridCol>
              </a:tblGrid>
              <a:tr h="4304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Lottery System managed by Merriman	$135K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Bring in-house, use ATS that integrates seamlessly with PeopleSoft 9.2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4930898"/>
                  </a:ext>
                </a:extLst>
              </a:tr>
              <a:tr h="8989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50% of our applicants do not show up for testing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C78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C78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Use online application and aptitude assessment tool to determine eligibility, improving our candidate base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C78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7874737"/>
                  </a:ext>
                </a:extLst>
              </a:tr>
              <a:tr h="5163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20-30% of applicants fail driving records check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Move driving record screen up in process then BOSS tested if qualified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1642249"/>
                  </a:ext>
                </a:extLst>
              </a:tr>
              <a:tr h="8164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Testing 4x year calling in up to 3,000 lottery participants, added expense of a hall, police &amp; recruiting team time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C78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C78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More frequent, smaller groups tested, maybe administer in house with staff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C78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1774075"/>
                  </a:ext>
                </a:extLst>
              </a:tr>
              <a:tr h="6097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Only 2 applicants lost using the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Workforce Assessments in the past fiscal year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Rethink Workforce Assessment process.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0935624"/>
                  </a:ext>
                </a:extLst>
              </a:tr>
              <a:tr h="8164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1098 passed the BOSS test, but 870 still need to obtain a CDL Permit to be eligible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C78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C78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Reach out early to help obtain a CDL permit, piloting a class to coach &amp; prepare for the test.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C78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2033643"/>
                  </a:ext>
                </a:extLst>
              </a:tr>
            </a:tbl>
          </a:graphicData>
        </a:graphic>
      </p:graphicFrame>
      <p:sp>
        <p:nvSpPr>
          <p:cNvPr id="30" name="Right Arrow 29"/>
          <p:cNvSpPr/>
          <p:nvPr/>
        </p:nvSpPr>
        <p:spPr>
          <a:xfrm>
            <a:off x="5555412" y="1255704"/>
            <a:ext cx="952631" cy="484632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31" name="Right Arrow 30"/>
          <p:cNvSpPr/>
          <p:nvPr/>
        </p:nvSpPr>
        <p:spPr>
          <a:xfrm>
            <a:off x="5555412" y="2070027"/>
            <a:ext cx="952631" cy="484632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32" name="Right Arrow 31"/>
          <p:cNvSpPr/>
          <p:nvPr/>
        </p:nvSpPr>
        <p:spPr>
          <a:xfrm>
            <a:off x="5555412" y="2813547"/>
            <a:ext cx="952631" cy="484632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33" name="Right Arrow 32"/>
          <p:cNvSpPr/>
          <p:nvPr/>
        </p:nvSpPr>
        <p:spPr>
          <a:xfrm>
            <a:off x="5555412" y="3593315"/>
            <a:ext cx="952631" cy="484632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34" name="Right Arrow 33"/>
          <p:cNvSpPr/>
          <p:nvPr/>
        </p:nvSpPr>
        <p:spPr>
          <a:xfrm>
            <a:off x="5555412" y="4360351"/>
            <a:ext cx="952631" cy="484632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35" name="Right Arrow 34"/>
          <p:cNvSpPr/>
          <p:nvPr/>
        </p:nvSpPr>
        <p:spPr>
          <a:xfrm>
            <a:off x="5555412" y="5065581"/>
            <a:ext cx="952631" cy="484632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2436605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160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8311238"/>
              </p:ext>
            </p:extLst>
          </p:nvPr>
        </p:nvGraphicFramePr>
        <p:xfrm>
          <a:off x="1009289" y="969959"/>
          <a:ext cx="10200431" cy="4915877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4324821">
                  <a:extLst>
                    <a:ext uri="{9D8B030D-6E8A-4147-A177-3AD203B41FA5}">
                      <a16:colId xmlns:a16="http://schemas.microsoft.com/office/drawing/2014/main" val="3041014529"/>
                    </a:ext>
                  </a:extLst>
                </a:gridCol>
                <a:gridCol w="1282350">
                  <a:extLst>
                    <a:ext uri="{9D8B030D-6E8A-4147-A177-3AD203B41FA5}">
                      <a16:colId xmlns:a16="http://schemas.microsoft.com/office/drawing/2014/main" val="201716444"/>
                    </a:ext>
                  </a:extLst>
                </a:gridCol>
                <a:gridCol w="4593260">
                  <a:extLst>
                    <a:ext uri="{9D8B030D-6E8A-4147-A177-3AD203B41FA5}">
                      <a16:colId xmlns:a16="http://schemas.microsoft.com/office/drawing/2014/main" val="3784533143"/>
                    </a:ext>
                  </a:extLst>
                </a:gridCol>
              </a:tblGrid>
              <a:tr h="4304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Automated Processes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Created tools &amp; identified software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- launched 2017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8875511"/>
                  </a:ext>
                </a:extLst>
              </a:tr>
              <a:tr h="4304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Created Workflow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C78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C78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Ensure FMLA regulations are applied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-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Audit identified errors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C78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836789"/>
                  </a:ext>
                </a:extLst>
              </a:tr>
              <a:tr h="4304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Scrutinize Frequency &amp; Duration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Monitored alignment of absence use. Provide ongoing education to ensure compliance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4930898"/>
                  </a:ext>
                </a:extLst>
              </a:tr>
              <a:tr h="8989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Implemented a Certification Review Process to adhere to regulation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C78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C78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Verified compliance with regulations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-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l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aunched Q2 2018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C78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7874737"/>
                  </a:ext>
                </a:extLst>
              </a:tr>
              <a:tr h="5163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Instituted a Clarification, Authentication, Pattern Absence Review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Identified patterns &amp; abuse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- Launched Q2 2018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1642249"/>
                  </a:ext>
                </a:extLst>
              </a:tr>
              <a:tr h="8164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Implemented a Return to Work process</a:t>
                      </a:r>
                      <a:endParaRPr lang="en-US" sz="1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C78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C78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Established process to verify, track &amp; monitor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C78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1774075"/>
                  </a:ext>
                </a:extLst>
              </a:tr>
              <a:tr h="6097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Implement the Alternative Job Search Program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Implemented AJS program for employees who migrated from FMLA to ADA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0935624"/>
                  </a:ext>
                </a:extLst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1831" y="6438952"/>
            <a:ext cx="1485714" cy="36825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42288" y="6445301"/>
            <a:ext cx="1295238" cy="355556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AAD5F-6B67-48B3-9540-EF61EEE811A3}" type="slidenum">
              <a:rPr lang="en-US" smtClean="0"/>
              <a:t>7</a:t>
            </a:fld>
            <a:endParaRPr lang="en-US"/>
          </a:p>
        </p:txBody>
      </p:sp>
      <p:sp>
        <p:nvSpPr>
          <p:cNvPr id="16" name="Slide Number Placeholder 3"/>
          <p:cNvSpPr txBox="1">
            <a:spLocks/>
          </p:cNvSpPr>
          <p:nvPr/>
        </p:nvSpPr>
        <p:spPr>
          <a:xfrm>
            <a:off x="4500113" y="638815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074428" y="95990"/>
            <a:ext cx="779458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Establish FMLA Control</a:t>
            </a:r>
            <a:b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ight Arrow 22"/>
          <p:cNvSpPr/>
          <p:nvPr/>
        </p:nvSpPr>
        <p:spPr>
          <a:xfrm>
            <a:off x="5265655" y="1111969"/>
            <a:ext cx="1141186" cy="390685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327602" y="5984058"/>
            <a:ext cx="52882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i="1" dirty="0">
                <a:solidFill>
                  <a:schemeClr val="bg1"/>
                </a:solidFill>
                <a:latin typeface="Calibri" panose="020F0502020204030204"/>
              </a:rPr>
              <a:t>Launched… Needs Improvements</a:t>
            </a:r>
            <a:endParaRPr kumimoji="0" lang="en-US" sz="2800" b="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25" name="Right Arrow 24"/>
          <p:cNvSpPr/>
          <p:nvPr/>
        </p:nvSpPr>
        <p:spPr>
          <a:xfrm>
            <a:off x="5265655" y="1711412"/>
            <a:ext cx="1141186" cy="390685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ight Arrow 25"/>
          <p:cNvSpPr/>
          <p:nvPr/>
        </p:nvSpPr>
        <p:spPr>
          <a:xfrm>
            <a:off x="5265655" y="2381790"/>
            <a:ext cx="1141186" cy="390685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Right Arrow 26"/>
          <p:cNvSpPr/>
          <p:nvPr/>
        </p:nvSpPr>
        <p:spPr>
          <a:xfrm>
            <a:off x="5265655" y="3145775"/>
            <a:ext cx="1141186" cy="390685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5265655" y="3909760"/>
            <a:ext cx="1141186" cy="390685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Right Arrow 28"/>
          <p:cNvSpPr/>
          <p:nvPr/>
        </p:nvSpPr>
        <p:spPr>
          <a:xfrm>
            <a:off x="5265655" y="4647867"/>
            <a:ext cx="1141186" cy="390685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Right Arrow 33"/>
          <p:cNvSpPr/>
          <p:nvPr/>
        </p:nvSpPr>
        <p:spPr>
          <a:xfrm>
            <a:off x="5265655" y="5385974"/>
            <a:ext cx="1141186" cy="390685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9045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160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658" y="6388159"/>
            <a:ext cx="1485714" cy="36825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42288" y="6445301"/>
            <a:ext cx="1295238" cy="355556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340658" y="416174"/>
            <a:ext cx="11346426" cy="560770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prstClr val="white"/>
                </a:solidFill>
                <a:latin typeface="+mn-lt"/>
              </a:rPr>
              <a:t>Number of Employees Approved </a:t>
            </a:r>
            <a:r>
              <a:rPr lang="en-US" sz="4000" dirty="0" err="1">
                <a:solidFill>
                  <a:prstClr val="white"/>
                </a:solidFill>
                <a:latin typeface="+mn-lt"/>
              </a:rPr>
              <a:t>FMLA</a:t>
            </a:r>
            <a:r>
              <a:rPr lang="en-US" sz="4000" dirty="0">
                <a:solidFill>
                  <a:prstClr val="white"/>
                </a:solidFill>
                <a:latin typeface="+mn-lt"/>
              </a:rPr>
              <a:t> &amp; ADA</a:t>
            </a:r>
            <a:endParaRPr lang="en-US" sz="4000" dirty="0">
              <a:latin typeface="+mn-lt"/>
            </a:endParaRPr>
          </a:p>
        </p:txBody>
      </p:sp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642761968"/>
              </p:ext>
            </p:extLst>
          </p:nvPr>
        </p:nvGraphicFramePr>
        <p:xfrm>
          <a:off x="625151" y="976944"/>
          <a:ext cx="8145625" cy="47434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AAD5F-6B67-48B3-9540-EF61EEE811A3}" type="slidenum">
              <a:rPr lang="en-US" smtClean="0"/>
              <a:t>8</a:t>
            </a:fld>
            <a:endParaRPr lang="en-US"/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4538472" y="638815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99333" y="5566523"/>
            <a:ext cx="1543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96% Intermittent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32349" y="5566524"/>
            <a:ext cx="1543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97% Intermittent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784019" y="5564584"/>
            <a:ext cx="1543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97% Intermittent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9121444" y="1065895"/>
            <a:ext cx="2701426" cy="2362539"/>
          </a:xfrm>
          <a:prstGeom prst="roundRect">
            <a:avLst>
              <a:gd name="adj" fmla="val 1537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Bus operations represent 42% of all FMLA leaves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Intermittent leaves represent over 90% of all leaves… the most challenging to manage employee availability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9121444" y="3488679"/>
            <a:ext cx="2701426" cy="2807425"/>
          </a:xfrm>
          <a:prstGeom prst="roundRect">
            <a:avLst>
              <a:gd name="adj" fmla="val 1537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b="1" dirty="0">
                <a:solidFill>
                  <a:schemeClr val="tx1"/>
                </a:solidFill>
              </a:rPr>
              <a:t>Top 3 Health Conditions for intermittent Leave: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Diseases of the Musculoskeletal System (Neck &amp; Back)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Diseases of the Nervous System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Mental and behavioral disorders</a:t>
            </a:r>
          </a:p>
        </p:txBody>
      </p:sp>
    </p:spTree>
    <p:extLst>
      <p:ext uri="{BB962C8B-B14F-4D97-AF65-F5344CB8AC3E}">
        <p14:creationId xmlns:p14="http://schemas.microsoft.com/office/powerpoint/2010/main" val="26862502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160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658" y="6388159"/>
            <a:ext cx="1485714" cy="36825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42288" y="6445301"/>
            <a:ext cx="1295238" cy="355556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958714" y="0"/>
            <a:ext cx="10395086" cy="985730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prstClr val="white"/>
                </a:solidFill>
                <a:latin typeface="+mn-lt"/>
              </a:rPr>
              <a:t>Managing the </a:t>
            </a:r>
            <a:r>
              <a:rPr lang="en-US" sz="4800" dirty="0" err="1">
                <a:solidFill>
                  <a:prstClr val="white"/>
                </a:solidFill>
                <a:latin typeface="+mn-lt"/>
              </a:rPr>
              <a:t>FMLA</a:t>
            </a:r>
            <a:r>
              <a:rPr lang="en-US" sz="4800" dirty="0">
                <a:solidFill>
                  <a:prstClr val="white"/>
                </a:solidFill>
                <a:latin typeface="+mn-lt"/>
              </a:rPr>
              <a:t> Caseload- FY 2018</a:t>
            </a:r>
            <a:endParaRPr lang="en-US" sz="4800" dirty="0">
              <a:latin typeface="+mn-lt"/>
            </a:endParaRPr>
          </a:p>
        </p:txBody>
      </p:sp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1300983395"/>
              </p:ext>
            </p:extLst>
          </p:nvPr>
        </p:nvGraphicFramePr>
        <p:xfrm>
          <a:off x="500721" y="1175253"/>
          <a:ext cx="7835384" cy="51017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AAD5F-6B67-48B3-9540-EF61EEE811A3}" type="slidenum">
              <a:rPr lang="en-US" smtClean="0"/>
              <a:t>9</a:t>
            </a:fld>
            <a:endParaRPr lang="en-US"/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4538472" y="638815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610600" y="1170990"/>
            <a:ext cx="311407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chemeClr val="bg1"/>
                </a:solidFill>
              </a:rPr>
              <a:t>Top Three Reasons For Denials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No documentation provided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Ineligible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Exhausted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610600" y="2813158"/>
            <a:ext cx="311407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chemeClr val="bg1"/>
                </a:solidFill>
              </a:rPr>
              <a:t>Top Three Areas For Approvals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Bus </a:t>
            </a:r>
            <a:r>
              <a:rPr lang="en-US" dirty="0" err="1">
                <a:solidFill>
                  <a:schemeClr val="bg1"/>
                </a:solidFill>
              </a:rPr>
              <a:t>Maint</a:t>
            </a:r>
            <a:r>
              <a:rPr lang="en-US" dirty="0">
                <a:solidFill>
                  <a:schemeClr val="bg1"/>
                </a:solidFill>
              </a:rPr>
              <a:t> &amp; Transportation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Light Rail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Heavy Rail</a:t>
            </a:r>
          </a:p>
          <a:p>
            <a:endParaRPr lang="en-US" sz="1600" dirty="0"/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B0850D4B-7179-4CEC-8B9C-307D3D77572E}"/>
              </a:ext>
            </a:extLst>
          </p:cNvPr>
          <p:cNvSpPr/>
          <p:nvPr/>
        </p:nvSpPr>
        <p:spPr>
          <a:xfrm>
            <a:off x="9289642" y="4108885"/>
            <a:ext cx="418062" cy="440693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0D4F438-6446-4988-A27E-EEFFFA6E841B}"/>
              </a:ext>
            </a:extLst>
          </p:cNvPr>
          <p:cNvSpPr txBox="1"/>
          <p:nvPr/>
        </p:nvSpPr>
        <p:spPr>
          <a:xfrm>
            <a:off x="8610600" y="4594964"/>
            <a:ext cx="30171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chemeClr val="bg1"/>
                </a:solidFill>
              </a:rPr>
              <a:t>Opportunities: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Time Wasted on Denials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LT -  address health issues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ID Trends</a:t>
            </a:r>
          </a:p>
        </p:txBody>
      </p:sp>
    </p:spTree>
    <p:extLst>
      <p:ext uri="{BB962C8B-B14F-4D97-AF65-F5344CB8AC3E}">
        <p14:creationId xmlns:p14="http://schemas.microsoft.com/office/powerpoint/2010/main" val="100073688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KKOCHARTIMAGE" val="PICTURE"/>
  <p:tag name="MEKKO" val="MekkoChart"/>
  <p:tag name="MEKKOEXCEL6" val="False"/>
  <p:tag name="MEKKOEXCEL7" val="False"/>
  <p:tag name="MEKKOEXCEL8" val="False"/>
  <p:tag name="MEKKOXML1" val="4HooU0THZk28POP9trq+pbTvvzd/gcV8t56cq85kb3NDTsUhojRA0EsgEHHMH7oYP1SYpn09ysXVivguJdhTvfyVMsBLTGvcX7WPTor/CmXfOtOhH41qEIghVTfcT6o7+LHxt2iMj4vD/tblS6qzJ/OHdSMGn80SAkSMQY+vPsTFBOXVu41tbu8+6L0VwS+f0YXQsvhOkAyC9Q3nWduexXP1SnER2NIGshevehlmtKd+FtrOgnYeeOJm2Vh5Ae+y+xKhASf/IvnVfgtmbX2MyuTiuvk7voq6Rh2cOkR96QxxeK5kgawCNtUErPBqWVpcRxY69QRqLYD0d/R3mcrF5ZRvjT9yV41bhvRjGKBaSy/m+yRT4frjCaxVaNKsjR/f1Ci1c8I//o14A6hkV/Ahy9HetNYWo059XhLhcsACwOVpCafS/IFD0uR0vAWLFyIUM6aAEu7CFhzTxULFIFHBcUkvz/C3WJ3lqHf5xkf5MvIrgCRY/QZC59BgzxwSxpecveb4Z7fyu70GTl803C8LKOyGneG8SAGpfUeG8WTp+d5apno3MIPTLE7KMQ9EsFFjSSMgMzKZME3yGQWBjFFq+K5RQO6jgOfolyWl07nDmyPLnzZXkljID715DP1QkKVGGBxtAPcMvXCINYfbJaxiZEuEmvozCcM+D78yCW1oGrDvzcCoi/iKNKwlNfiJrGiP2Wkv8vRA20li1rE20I55J6N+kzaqG/T4Tqbg7pBP1qvbkKy6QcLMq7p+Im/jISfubdkIrbLvoCnBp2UU8d18ME9B36SAu/nBq7uLY/5WAtn5fOEP5e1NXucBNp3eII85w+hQX2UDUVEhzDGT8Dykg1WTRgGSonSfZFQ1s3tfjsnmTz67295UGft4nhjFAAH+NCJj4gy+/o6Y1OuT07EDztA5Aa/KAfIeGjR0rj2KaXGj1gV/5e8bB5XkstaeOfZFMIZkWetP+FEoKHtHAfcRBO3Zze+canBqeIerfztf4hWZrWGaq0dnUJdSjcF+uuo9A5kHwK5FbbbIFEEYDTFaSxO89KA5YMKvwayObowmaY/RpVT7B/iiDfq2AUIrTlClahO01GFYawQj6vFBpSCYh+7CxHoa3pcm8UsH9hpdRx/A8RvFfWka6qQdWUjB/xIqy0wZFHzGLyeo5MKXRkblAUB9vFYt8xJ9BGEuAfgXHA7yvyWWamuFPhFCfctvBK6SnZSNh8ZOzzq6EDJco9UMX8Nyh3/b7CpYv43d/61qk0bm8DyV0nwxiGoe1m8DqKJneHRshFE7a26MWfy59pNOOGpjmxmTy4J0aJXWB4JlDfyEsQHvlAVArG9Rma9aSumVdSO97cL49ZBIlg7qQwcvhS0A4xDnAZapCfUJl+rRfxvvgSsI89Vbzo+Jv9A6R03uyG5VF0esZKY/FsXryYJwDGSQOVzkfhA0x6vOcysI8Z92jJwcdL2SUiGXPJPX0KDxCPU5kWTcszGXuycqMA/MA6Ao1n7/xR4r1m1K/5EbmPcr69mWePM944zsqps0T8WJcDT3SXnZZdZ3c6sZSv/9aQOP8HSN70+6Ubmt2FW8tmMlUw3URz67VKGgDOHFn9jgUh3bjVzDPua5wgfmv1/wAxrEG04V8F8MekjpA6GrXem3lkIfNSPzDzv2h6/OhhYYxLkXasxYMtuR2ARs8TOGXoRS1fs1dsXx1TsFdcx+RMwA8RhIGl56hpfhSQBERaK64Yapg7qOS/I9KL8WgVOsCSJ9Ty8PzeJfhG3EnI1HruQqHdXTJRPaaW7d3n0DtMuDh0ksG3gydSN+Fhc6JDFfd/Quoet/UEPtmqK1UhTG9HGSZPMAX3TIkivL+uUoh0fLor+dr+RBkN3tufL9O/uVklR75NaubomtyyZuKufQATwCmFdXpRKpvBFtpiXkkpAkgEK6d49aXDOQCWyzn+Tm87bT/lRPke29bvs3ez8LdR7vRxtzusDypJGdLO+HyEOHQ8AuPXFEPB+gTQUE4+OB9ZtbSu1jch5eY4M9ujzpBjLbtjficSQt4eTO1S0P/NExBEU9XcQRJ9xeceVnlXQri6fs/OKIuDA2rnjKnj3YYcOCpCB558CDG2iR2b3FPnBUVZ81hcVPnqTX8ALlNkpYisoSojqqtflBNErOVSgfFzNqbP2QJpjrDBBPX83szdMi0bznSSN0epFnfsZuE+avdj1985C3WoCK/ZqoYow8uYtLlByo6Xnj4EsJ0vNfo3lH0byniQzVU1xzMEDg2t+dps2zXCKOn5m4fOAVLW8SdnoByz6/nkqLPi6YRr3hSaHaCyTky5714LaMg8X8CL5QwTFYhRSJ7g5xpFwSErQ5C8rOv1mKUedUBunBYaTFwLVhkjPzPnOH3jvTe3BnrzJulW7sbtA5lfyVAQi0k2FcwAa1LJFivit+DYukqhLxKViitRbB/dGzlIbiz/rMtB5KPuICao3wPu4eq9BLNVzdZe1LqNvx6qYYXwF+MTZ7fB5qWG6u2ypCfstFovyCvPTzDd80q51QktaV2pjBDaAIpmDVohfoTo7j4oc4rSM8CpN1tV3GM/SQTFHoomzFaMc4susYmnsGlr5ezmfolvx4ckGpGPjSYBBKSmF12nMYtYTvaVdPrzO9MldfSH9PYYQZDU+fByb6ZlPNA/5DSaL8Lq0aLNA9YBOgaK42aWg4wFNz4AAH41JmiUWpvNeU9olphMhsNy4CulzETERD/Hs8R0SMp+T8+lRYWxA3Z3z3boj42Dxr/93KZWbXERd64/NTgbCKqBpKoTPDNFBkSDzYwa7wW9YHZSH1PlHAxzCBMKw4gED47CL9hC26OwUJG+IdMQ129qSJ71OkWxtbQf2cuwH/WplYXPvII9f/UXecT9JYQO26dzNbyr8vfjmGalrVPoZwBWiokCDdA3mKdb0WzLYTLzTGKMdCsB9EyE4kUf6z4wD5rYGle55yTNtJuKDdLJTqwi3aSImP/wcO+DM1VemTye/fp3PeDwnEDHsgfYJd7QFIFEBXIZRYj9T2vecLB1H1+1PZzDCuAXlRjag5o7aOxEoJxjydiqsBS0hASbpyItjro+xO5M5kXwxsHr+esJt1faapET9bEin9ZB5nutGCYQUPldafKbD1a+kr0OUYJ5vFRksyGqxsOnDmRS4DPIkN6cD41sceEsc//sj/L5EPw8YDjcm5qbIJieANSrxe7XIcMTT0ZnDNi5HfbgygiztA/7lWMmFVO8FzinbZkW/VeysXcHKJYcYm9MG6RbnCds/QQZHvPKLRpSOH1SqbwYghyES4CYQQ54temXhmCfgLCaiNomkuToWL7VPt2nJbwCkLAGAViKkTrZQwHFR1uqaWfxzCtpurLw5RwdHHUKmdLLKLEvNGSFI097U4D1Hp1IruR7BxPV/arm0/hMoQ3HPksmr5+jQ3oGcgyCUI9/VIDV5rXIkEfc5HXkiB3FNxi8M3V99uaf9CbswhhvW6n7vVL0peNenohyZRVUtIy08oCe8qAWIUoqnrO1B/tN8Tb9dABfRxmQ1KKUSiaTDox6Ej40/2plhDhiaosRXhoOwAah9bPMm13EjVxrVkN1mP6s48JbY8ZykWKxpdB32dEr6Wm6JmIAp111LQwHwZ1vKn3HGdEA5kDGPHn3rAz0TVvoN3QytGMn1r7+aR7hxtOjyeeWk4KTIuJmWNYvc6V9/MfXgv6QxIVLDIJw63VKmhxdgXu9Gr0HcU/FuwTXO5VLwsC/UtTan81Q8GQ/wX1YqovGytUK3IrpTDOsAv7hByNdsgLEWn/+mbVIIO3fTWEC0+X5Ht85NR34DIMHztHSbWxGxTu0zcD0+EoDcpA3rs2ITo4bMvx0hpHd9uspnDfT4VCsyqO+8dlr0vyos4kOnkiXJnsqjIlWgTAV8QDthZHJdvNDyZFNpScsy8xWnUtjBOdwuXeizzf6ZJpQjPdd7O7rUUsR0T61KhLKc0EewM/KZ9X4LP7Bf3H+hWwycChseOn9Ewm5X6be/iCclNgueBNRWANmQX+oUbChfV5sD4gdDfAaPyQxxAcX83M+4oWaxFJXCJlzvRBefQ0M258KagLy3+CvR5X7q4Zj943gH28D2kmkmwnAxnTon/z+ij8isWF4ynSnlC1OlJCp/qdMVeFqKGD2Lxq3d2wvFirL20+U9okfm4qddTLPAvw3HYUejJfSLjDqewV7WMljJSFiwT6+s+wsZYlSe7BIuqE+vHFKNJEPX5LpI7XqR7mV0SIw4BO4E2Zp0EwerMvmFk83oElxg6IQpV2S9FXHFkPHOmXolHD6UsY8mj4xbS7jaOv8b/u9ElS/LCmaq6FUUr/ejE4GdYD6GJKrNUvFgvIzly2kbk1U1WTANfKN2xV0BLVRNRi+OZKBjSiM0XvFVueF9kc3F2F5eAtVGkazNGZHOrnj60U/rgxgBZJpGvvpiUjUNKZpopbzj7oekfr8h3kGXSGEYXuaAoWlAyd9NwXas5f4HXMN9b+Vs/vEvylzBpqQznkXnlWh7RVPP/kYdMNomWqebKYrRFycB0PCtxVcRQ3D3e44PaLku+Mu7uscVBxy9Aaz+8nhA5KcSctKnu3P2NP/Hz2DGwPkupiX//ChOv1hfkh1OCiZXSSN7CJRpXuv1TeHMZkG7TUCKvARuZto9DQKimtDDvRwJiYLxTglQvqPUz2oyBZ8UVYEcDz4BLOiHrHLP1TegxbF8y1twgJvVlZE3erxkXDb8vibdp4ghQv0bLjIEh1aFqV6KlWngnU1chghOChp/RD0zSYynzP3vhFDso007k525nFfr+h1wP90s/theWsk8KBxOLS7BI2ncWiGJxWISlxbP/e2jnktvzsVzQ4HywemxTPoBLbRiujpCDYj5mHODxNIsGcwCwrOWc6egj4Fhm6cvHjmPq+C55+RPbJM0pzx1iIyRHsEunfgcJHQ+Pg3IgrlQUb+Ij2nkJAeXTjTkyQa6T8QF9rqzfNTrxdOLMktv61bAonkiLFL5PM77gX01rPWZW2fOxD82JJnKdoMhegKDgtqjNWiVIA5dEkKwrkaRpGCcHhORcE31KgcbWu6MZui0zm/K1cd1v5aLF37x1PVCVLNiGtHwrfByNSAUDLll9UgDpQ+UCYZvDB89hvh0Fz+I5eWJlcojwB/wouuoT1zMH9HY+upwdSwMhKuKBnRVwHLNv6seDdj3lwNlxV+E3+M5uBOELnlgC+7w3bpgXKXt1BvsZY4NhhWzpchRWfhFN/qR6zDPmNOYjmeiEe/oP/oQYDNH+pvLtc11FYdAwBLgoswxMnPMvu4Dhm5SCm380R0klidOCEo5Zr/gHmLzwqIrD+jioK0/A267fddYThlj+mkoq2pGgW2Ws3UClhgg3jxcx6OT1wMO7RSFsinSzH0+BpqRadC1xqd4WgGX29eqD5ZvMgRvsp32Z3eP1R1uU4tTerDHg1aWsPJts4Zw7WCQpbAE87gnICGGxvmPwpOpBpm4TyPTbHzHKG9FWxnScXsETWX5hlaBNEP78lMlqEdrQQsZ4WXCUJYUbWM9fcRtqeOJQQ+OA5CE+YUwdz2axMaE2CMQnDKA2UHQ75PVH+I94z+lVybRzDS9Dr7NMvn/N2vJ9o5g/QUpT3jf82u04WnHtaQm1vEJc8IbutHQfyJDPPn9rJG+r/l9cRkwcrUcQXMz5fiAFuch3fADsZ+uuvoyVGsI7lvOgQbqrs5JMzGrxyvZDuy/Lt/Zz0C2lCvm1sTt1OcFmb1gB0E2vEh9RS6Fuq0p/MyTtlZHq/44qbrAXwqdAQpqg20B6KpLXnkK9NSnkj4bPJGmXvvvWv4PJICJ6D50TbX0iVgqtFunEH37oHES5NrHGzAFhIkGxjgD+Ubz4jhr4UE+0SPE7BEsVvl0gCOks/Ws3Z2wvI3IFxmYgFW0kwT81FTAOKTz2AmO7+PBMfJN2AN2pujkt5VgLWEWeTDjI6VAOyGN1w1E0Ksr/6Fb++mk6uS64uDFu4Z5v7B57p/8xhE1bA3jsuvUaeb6v26VhT0cXfVkp973muNUU0rvWbvCRaBZMkOWtH/Wv+SHVkJfq2+7JXf4Q92qJJzVU2SK0ZjHUGxsVjXNh80vPGsqlGBH5c9DffuXpnK4k0X+2HM7g4Xjs1e8f+3bl37XFuHHPANwGsxDI9811MjTOkTj+KCOimrb0vF21lGz28EPlGsliPnvOaEjQyjovD+WutsG4xpFPU8AU9EKtALpLfuy+IWIABnu/mGTFU4HjGyi5J8WYovgBNeca0moIX00Sw4RVysTBr1E2IwoRFL5tEAXs1wA6w9kHXKDkeECmoof8Z40TdYnb6PHOl2omjFQz3uVX4Qh/WmOvDT0z5lBqR/WTMDoN5mrx7E10QOUkKXq52j+Z4p4mjRKfET9x7JZgL27PE9BAbMDDcUXk71/MhX6z7BoaNhv2NMG1S0qAzxc9T7CTm1PIr7HUzFjx5diqeDNjpljOomu6QofUcxQR+ZTjs9axGrfNoDzWJtvu1VF5AvD6Hg3gl1jLg+1fnhN5nYOp4bbHi7IIymhmyKCJaJ8vXiUmQzWcE4hAfQPUtirCmDMaXAVyaZBYpCj4FuJyqIBAG703AeJ3U7md4HEWjhSixinVzpzOea5nE/FGbxBpk3WP3iE0PqqUAO3k7t4R8yJ8vYBVLbZpAvVlEDNraCIos5BPZw9inikokQfTJUSof6AvK0mzGrBbLiygF6peBdCeUON+12BdA/+I3adiYaDb62UZ4P6IWkoQNtzdt44kD6nRjZ1AFKDeHrgUdB1t/4TSodbSMa6pdkWw8/89vP8keUMir1jZzDPhz0krMolns2t9112skmcAGMKB8tacF6wViheQR4+soX/3ExU+CuJaad5Qji9Y/lb/+oGbBSXTRt9WqGB2RDP8u+T2Hh5emoLySJQYLYCi+3+NwhllUhEkjfgbXfsIWKQJEaKcyq5TpfgSydkqyfHUPdhFe2RQ9U+sV+/fd4EZgSqkxJImNFwbdWswX5q3MIXrhOdRSS4ZlW7wUMsPYHYcs5hw+vPlhkAx/s+07BVhowR/QZWXFTgwn1KvRIeYo+0+TNnhYx5McszJfK2A65rTG++EL0egutVYu6Rd0dM4CBo478HIFLNV7nZXGlaWToQjQr5wvsAaXRzu3733sc62jnMvbhP/bZlc/IEDNu1VcADdc30cDARpKii1KcGdMhpSKg/LoTe7Jo7bB55/26RuGUZ0c4UO0wx038pEjhrCBoSdbLPQXI6g3kHiTzbwV1dFWwoX6GGJxdNkDEZZe2YvE8qEduySOIwOO8zSPTlKeiqJZvSq26sn8qlR1UHztKE0RAmbecCbVarp/O55NNHw2TRP/ZKFtxxy+hdroHH5SCNJpLSiYiVuKzE+HLS3YDbemev2V8faydVS9BrjVZGwJO55jfaBsdkmbsBn6PkdguhqWYmULmjrHoR4l0626cPy5yMkPs6rS6boDonwzdD0wAvvjajQfTz/kUr85DxuMEqUN/kPVEpXt2P0j4TVc6o7YUDXSfTLTI3HEprUgHfX2HziJfF53R5+MPKbheMFWOwPd6aEcfnKavdbev2I7+7bk4tS7NFxBPq3MlupP1ZMofpe6/bCDMAneS62aPYa96Wr6rB554b+ztZzxSiLrOHQLfpTJLs9yiT6UzGEj/yyTezTXkS0MMKBkSOmesqAYlwnY78FrtOaXexC9xS6ohoZC3K38LUopwFCs6mzvIIlYPZyOOvuyiB0I9YVqrFxRz/4KUtEPWqPm8MkKG78xVT8R1SKgXHzsMS5duHLXYr3ZVDmPD9HxA7n/pwN4sR/viXktu0jQjwEGtQF4sl9ZYKTPkgcHfqZiXrdRIOAJhZeBJncHf8OoFijrczyuLPPhf12TduWTYKKZZS8/nbfH4Guc5jCszx2yyysCMuOL5y44Mub0o2EAcD7+RiS2hMmRL97VOJLXY6Jr28r4kSbva6WulQt93HughyB6Q7jySWERB6M/4JFCoBoMNb8GWd7mtVYoYKwstTosKXPHEMwmvU7NZ/KOQIcUUJKjqfwmD9u1gdUuudHVZ32VY+iEM/v4KdelAKCovtqXbiYp5guiUAwlR5kgAxlSygY6OtRRZzi+gTErXjUqvFhJYtEDDx2GqI8ckzpUQaDgTb/V0MVmZowj1HP4tMOeIOfbAsARLADMbD/j+UwMsIQWtrv5BkysDwkGhNEiX+jKWMt3Pc6QpxIpHKCS9Ep/npAL3mkt+V+x9SFdZfC/x0cIUUB0aRdK9rcl+APi7tv/qMWD3jnxarv046AXAAT5EjtLu58omE9/odoz7szV4/qKUKNzfVJyg3bIggnMW0OzlwFVVhuUxM+yhRwnnImMoh2+WLCK3JmkXHuJUIgAKlMkjIeegG444R+pXkjNMNTJsLAUIGb9jJJcUYlfFVzBlqwDIBRHQnOaJfr6VRYH0Uze4XtTCOX0io43kl+76vHWdSpmlyyuOBk4G+Vj+QWNoqXPmJcY0tOCEkNCA+tD3JCO5FzTDgb61XK3SXTIy3NBEyot/3m4fqRn8mZk5SR+cQAh0O7ERFlXUtPfJxhQPr9mTv3IJP4mRMAKJvhc4gaJwwu2YwmDPPDAx1DSwtFTZpNAPruKt8yTePo81OHd86XIyLyb0MPttIKE5Bm8p1ljcwwKS/EDCnReZ3y0FfxIj5cMRvmnHPemLKS2S+Nw8fNEiB33XKrLeMgdO17znhJfjAM37rtYTK3/XC8iQsiBbgcpzyQFac1MO4Oi1H/FvmmwLZWT+ufZNW8tCeDJQJR/VxSyAHjZbe13PJ1Qi8TmNuACKj7sFJfZDEHJFA/NHUZhJbfTRgb3CJeZtI6MofqEkEhCUHDBk9BDwa4iI0Ygcd/FQT9rOjimuDBV4asugeHkSW0d6SG/4XPptHmuL+jvgQIPZQyurnUxS4fzHdsxyg56ioj931befyzmkchSth7Ftg/oVTJv+G8Xrbn+T6wUO40qBMTsK41ec48sq2SS8XyQl8MM12kwIMiGpa60LVtjCZ/H/t/vLepyueH0s9JaAfa6enene0RYnJ+sgvMsFgSxBdtzmA+Fc/saxmLb9A9aP4la3oRi1ykv/tb8nhtXzYbNkej6JompnGKSsAXjeDHEF/73tVslUwPFRhq4BsYYQimGhgymktyvpZPRGviQbqxcIVbtAOFbkXR+Y9sYKMzyVF8bSg73JdQ8I2JCKOGegUXMg7oNw8mdv3ToO7++BoBejxjVPt1cPp+cP4pcaEDq9VrYhsRj+DtjMrEd3n6unh0+mnu8zAMjkkY3IwREpf05eCdqmHsslJ1MP55G5210ukyBCo66FeLFkMn9HeshqMbAqS462xUxoGBdElcVd3RarxokE6dw+SZrER8U7Osm/ra+W2s5SaGg9Q0zczlq8r5wVMGUXNOrWbUvCe0Jrdmwa8kc5JFVLX2SPFaYq2StnUMCl4G9aDGRojGLAUZi6kQi493dyaF4/nMRtiEXpkUEwOqIFBExc/j6wTU367mGsUiX8iz1HwhGCyAV2V6b2d70rkzSCOimn7wM6ri6hdSiMARdCKMDEl+vEFost0LwiUnV9JhYjuUJsEdSN6xj27RxOYke6ZUP/lIjbqtsDWPGfaGVeCGHWW7ubqBBGu1sl78CQhutBGUasqwx5k0pE7FPqLomhcn5vD2SQFCgYPyecPKysZaimfvXYtOMNLLd6eWm3HIdXLhLyWcNasnKx9Qe0l3DOO6/cQxbUd+AoQErHYlhA+LgJxEKncJwkcQ0xqIiWsNDgLBJjrHt+Onp+enjKxfElmbmcX3TB+P/Mhv6Hge84J8lgOVM07+XpgH7zlNawJcS3re18IZBfgnPi+tu2uhj9JyAAVF6rvCetntaJHjRSP+jEzA7sfOjENvKHp/GXpHLToItOUdBBsCzY7fSCYMk3X8W/l5oCoIyW5pOOTcFwyQzFBKcLTpTNmTvbNSVHzqpYcijCU0XRZDtFq5g+Wbpz2tWVoyZf6+PynpDYdQV9zHzE7eH20cgyXtm/YIB4+yq1Rl4M2lUa/cFjgh7iNgKBh9QBg5DFmj6V1VoaBecQP7veZi+9Myw2Z4ujmHbpowNdKCh014nvPzLJhrfCbUWeggOQCXW31VmZBTIPQCpVb/uCCQPR5agqvxJ3YP+esasQFVt12gqFCZPmPd153ROzOfsoIOXH84Psd29YeDMPBNJ5GyOTWuz0dDIoNswFdgnX/laLIGpeUiaH8231AuotXX0GttyVVQRrsuQBEegZXIOpYFs/aBvbab4RqrjgozCUUlv4voS6K+M8hXYj05nUsdG3gmPiw4sv6VmJeStYrOUJew5nnQv5g0rnC+NO402khV5IPCVUpd4ASpDOWNYmCy46uW6gGo3+qA3u+PoWqdRL3GyvjRLufVIEn18HeniY+wK+Lhn0EjC0HYpOwz6b4+xRJmu5uJGkaA4c+QEkk/9/ZZ4l3CBVNYYAueu+SsvtyddQHt0eukefttxloX6FV+msqQfNvyiiu6HlsaCfNuBr5JBUmncpE6amSL6CQuIr2Epw+KLy2DOUIEHO/du/56R0Pg8mlpqovCloGbAzrvLYhmS/+uVkf2Wi4KzbOfwGg+BFVOLDojyWRmqkxYmmIAcW8qFyCxw6xTKSpQKA81NyNQKp4z7Exvex8rDI9VJfimDbs7uqvnaCQh3S0Flp49B9NU2x1J8qi8n6OfeMGUAd7PqpWcWYR7HefVBZM+9ZwEkimKrmSkCgJh9f9rbbJKKllmQ8xUrj7/ix28Es1dLkyPHa3Y2Sc0ZGeWkIKzRnAARGd43hqkGHKCQ8tHU5TOKmnhC/WysffBnKdJiR+tWVumtV0GRUeEjnl4k0FRBCci6zP/ADo3RbdQ5hfPuJ5qN82wUyvQdJ+5/zHxdyOiBrXO3nqRFsSZYP4reiGozLzQnUbXqIGTj1mYpHFPoa/ykTIh7146gydT5S+yeSr0PDGRXDr4ubBvzUdFHVWJ0Qsw8D6NZvyt9iKlV8XlznULHB15X+H9wap2UZYAh6SD5KysmeVpq2QN6lWDN0a6a/vDX83SZ+hEMxi78XC6g6P+U0vAV3CEMZT4X+e9CzEl3n43QY3bipHvbdgxscYOkBbcIzPZgRCsjviItKtIq4KRsK7gs3eTee0yrOWzzvDufUEB/jSytF6+VWeQwZQTpxZkjpFCO8ublnHNGVc16Hjgev9YFK6TnJf2wFY1Fn/1ARLDd0iLAWM2q202Qlv0lTaY6GYY8sKH8dGdRwOuBpgFzT485l8FDJbjtX5F81fupUjkIFImGTCkAmJjHG1MFHvx+MLOl7ZTzY26S6hazsx5dmXDcuLLQTqLJI1Ysz2acLNhPBP/uskBdSfDmhyXA2xWyIOFPS4i0ocxok+WWjJXvSt+7tlFcqCMY9FhOT9smV54oIRoCmFrFDeV0Sr1m6XJeBWNoU+UGTmwAbjG3ImECL02rOckoCQyYONgKZv/5qAgUWlQGdb+dIkwfra+Ff8j8Y+wynl2JP0rR3mic9npje0NCPdAdXv3Yxd3Zk+POAtyFmLwbp8KfXP+pRq852JCURNcSk3dh0gexPE9JCb4RCWgR+/euqX3tCGhPzX7MrQMq3CdoohBqj64DD3+UvwsxM5bd00zb2dwPWPAMpk0Tfw53JyOZOGVLVqUNpexUmSp+rWoIGrGUFT+GSik4PNKbIV5FVpEPMZ8/nZGkh1Y/51rrW7JwJ4gQKpryb/7M+upOtmnrhAPzJKzV0RypU5c9pKSVhPOBu4GP9PeE4kFm7x87GqLq6P9neuZZzgADzgyunyFwRDHhKVie7kKDU1VTzmCBYo8lC5d6VF/ZCfnnNe9Z2zxFEyrkjHQ4JK+cXig4nU82mQin/2BoPcT7GNbvnDpdWsETg8wrMSaLoy4ySQwCtXMIPaCnItNTc6EXF4dIWGiS3KZFk3wcWgZ0RR2iIdzYk9PZ7wT6D4Xgts52nX7UdjBB7uqjC6yWL4tO+doFAlD4qAwznnxao7CHGc3EYLT29tgEJ29N1WtDWiexEbB4JEWLudhH23wxSXy7wDyj6hlI/tr5Uh1T+GfmWhkuNAxB8PWf9xRNAKY+X906J7a1rJJ+xu0iBG0VTIw7ckmzpiF2R610JoIKccTiIX2UpJPoUEbAGqC36vxMfZaGj6lUMLGLXhvldITPd93033Si87NQ97FlXnEhO+KiPr7dZ8coJzXUccAET9nPLEqzE35X9CoplPhrIF3RMyqijGdA7NX4AsUv27AOs3yj9sTnXXVlNKRN5B55GGWj17JgKfAf1FhWopYfPd0YOPgRm6Fayickh79Sfy5ygFkfwYO9gca0kigL/cdgG3EMsrtU2wChN52cu2LqB7x52caLykM9cyfpweLzPSz637xIR1FZVSDN/0B6kUiXLE2IhzmyAq2kRpnsp5Xu8sTaELAEgnnSEXqs9E9I2KVZZYy2IByipRHJAEjUMX93bxfLsiCmZQgaQt2QAFLC+CeBOSJhbRNimv/1v1sMfUcsssTsRZBfchaXFJhDYjF139Bxf3lp5ZTKgCNgbsR/xqxPTduPQm9KrLSLuJWcVN7iekVDudAnJa9s4eO+vJN1BFY34GJZf+WI/kxm1CAi5A5oH7Bowf6ayw1/CmUSl14X/D2/x4rD3FIKAaSh3U87Jj/LcAvBWhDPZY9f7Kh2c5hWFilTWRd2p7q3Shy0OHrURxRU7+suo1GCnusS2ydMwry7CWoMuEMokaScFwD3yjfUm9OZ/q7ctyEEfE2g82AdG1olHgwbZVo5nh+NxIiksGjFlglmUCFKIpCO2A34UbxWl4iVVkHCUhtZUWKGWsNa8RSpL03jsHYFQD6IlFczUThUxESEeo8/eVwnFHP3zP5cVymIGh7LZMbidL+Tkj1PIYkPUEkpxT1Fc5ggVbR/z4L1D83FLlXZScjk4PDUvV5B0TdTV1mul41PgvNcOnjs9KVkryX8meNMutEcYzK/KLxJC8KRXPXzoszDADk/8MQP39Nbg1H5iqtZA0EH6dS2QtUlHCLSXOJay4HuycLslzYmoAW05CTt6XJ9Jvve4SKXSmdBQWHoFri9hP4BKWkS8l5kzPFVFx67n3X7ThA0cVLvu1KxuOC01aqDOMTF9ZJFdULd1rn28iwWLpgOgRSR632kMiieiYg//LvkI3iCyLJKGcXH4W8jmMyW2z4FQgW/xKmLLneNRKkdE6hSk3hx1dIOPRJ6LewjL9QhhQo4+khacf8LzxQCyJG70camiJWjEt821OFgt9bO5KKzyL7dFjQ8wLhepM8G3VZ3KF+Byg0TC1+l7tFPwn18Rp2fuwS7sQ5+gSyY2IptanlYoaTURPFKpa8PfzjbKxhmuAi4MyBGPUqY09UNQeCt+76aRGexm0/u1Tamq98MzyphbQawYCrecuuCQ9d4Rz9WFDWI2e8SKUbTUDC8CX3TdvA0MxkZGTTJPQ4C52XvZA4ZDsbuOYTeVsOP1yWo4GW35Q0GiMtZlBzVSF/+D+bGHG17S0HEkDZ+tRtEvWV1WfRAw+3HfbtRfAFviTtdCWxBl0BzawXqvKcprc6ttEXcC2PJY24NLT3iZXV7hpGupugS/nd2B5t8U01uYuht2j4RQ6Ec/TPN9nyTlSTzLFmN/Cbl1K3zsNbsdKdwbeStZudG+HdwXILDH5GbXMtKxvHH1XBq+6nQbQaAtAcZNhfgNlpPlTZf983NSHshWSDbvTrre7+qv8iz3uUxCCju+SHRYhrXQDo5+aO7mFz8bRl1kDa11f0gkUKp/LRFX1xlunq/Zi+lklPNgtcVdHNsCwThe76a7LQZ7PpNA0YBAM1bUcyck8upolqqFrohOEDkU/VYWjybT1Aa/c0DFARV6VD48czVUkPT/pFS6G3ZrToawU4oAALldUVQ/4TttqtoRPXIeA7PTH+zeMQybCv6aZ+DVk2buxCNB2I0MgCh3wJYgtUNsTorKoGA+/ojNA5OxcflXEV8h4ft90foXc+2qD9qRAqTLRAOvc1tU3zovzaBpoxVByg19wn8yP8G57UFCgJTDNCD7piszCDCN//uI1QfVILCOTs7kcb2u2S48YS/3s5X7FZGBwPiAT5BYb6ay9VrpDMotzpskdUOI/DlHrzZupORj5N3bmdieDHIj9IuW6FplEeA6s1sxoGIXM5oMc4KFdR8TW+2croig1YjULw6xlc/B4W/kQygC/Ay/mGeK3cuzTNpYwkiv2F9aSjTIjnJRjDvoDQ/ksecMrVLXIN6nAN2mCrmXLKpUPyvCxwbQBQ85wDkv81+5SQXHLRzHhAeayEi39tzbieB4IBlzlTn5MgrjU/FK+0o5L4WT78fbZbspdxa+A+ajSuEixlwRBiBRkOSRLH1mWPMdaOF8DXEYNYIEiMkfcc0KSsyzNg8exAD49DX9wS0naih/6zOqEwxi+imTnXfeQuWk8A+zBd0jG5hwatRXMP0dq4LBsLKGh5ZOYMhQgcjm4XPwts0JwHp/deY9LYnD0zXpsAgmS8zaqTleq/j5YELuhCKFmHQV/5bieD4VfcTj9jIqsKPMHPF9QXzfSM20/d+96y0uQ1PtL5hkJKDnwfInMQzYs/4y9KOb+XNCQZS1+8ja144a7/8SO16M6m/msOeq0F53XL8FG0/2FLSnImYG5Whau/0Ft0q+OhlSsbB8I2w2KNvVZsMyAg6MVh194whjoqsWluTtxRpFvZMe1ov4C+/9WWyqBywAmCd91UiEyJh1W/lCiPSUYxe2Q+alxGXKRI2UPJluKg3zBrOPefEuFjS+4SVr2NgGSORSxVnpeGVHmDTfCb+zK/5vqGn/tg+I8fe9onqJnBvUkeCP7yU4+rze65gRspo9JQqFQNoFuei6ZUcJ0aVF4Tg/gxzYYHxNrBSBQ2d4ihfaTLO2CJsZKGs/CGJnFRPrP72s/Qr+N1wqNMLq58nCckDcxwgRdZp0oXGFYT+RK5y+aQXLlrUsRRnJsJhJ99aXov5xfkPTzY9RTcaXtQ7NZjVlZirlB5fk1GplhcPNVbJBnV9QfnuKSRXgPTb3C8XUPM/7JM/KI7ROnCkifXK6OcZvt0LT8gd1+xHGqIGNpR2JecR0XBvEa52dGnmmw5Vagefoiv0wT/gI7/XbPS6aI9mvdbtPATDPPyeGrWTaRpFynmBX2+hUCNkgnC6Ci5MNtYYUffyIzXL4UCWkTnadn7csJnpo3uurCWLkO5J73sb4hNXgLbJXc0S65ev/yJqROHjyz/ICP+apsKDBM1FyjxBVoDGnpXNZanAtUecfYAQ7hAuaHw1g5feT6TUGt3F4SHdnoB7urWEECFBNlbZZRt+bu+yFy+ZmG7TZpwNDEt6Y/v4YEmiXpFe0MK5V2JkuusHldJAESaYErKT33x8T8/DhnCRMaap2tC5flCqeSN6bh3+FfdkNG2n4MrEh95EaQdye4lX4I8X6Y281sOMcx4zwJrpJj/JrYSZaU3f6q5xmEuQCcOnKmvTlFjW5zYl79L8Kd3/lEfRSReRPUCdo9Y0ooMV+/EmqiehTuODysOu3Fqa0NoLOPmD9F+Fb8O2+eQj+piMh56P2qIlDB69qkz0Rmbm5bWeAKdyXQeJ5p7Nr07MNpxh9GgIDZJ9zyK/FMNCHYIu1GrhCG/JIGPmV+cZX0VrahX3DTrqSkkJ+RuY8AK+4kLRXSf2GDIMI2GTBFqPgYF8HX2oicGsVmemLwcGk0D4JCH77VGg+N8F9J6YpjKajMcDywbrg+tXdRA764XJkFeqXRwb3dhkocM9MI1LHrxsTYAh89wrP8cbpHSqEc/MvM3X8lQK1rqjG+kkCiS63LZr7LHB8GQvnwpqwzgV/7UqDr75pZlxhDwjGxliieDF4yVLAIohgXh+AHiJGXOFq/YqdRIuqwj3FA5cGo5uWop42a8xPhBXToNnp0FuDhUjPAXA+t4BWAFqt6RTGelUOFrIOggKL24/lP/qRU6ktmrjmj9/g187sQ47BYuf5ZOIS4yetXojmxVxftG/nl1hqFOLH7WobcplhWcJY0VOBEGQkWWu8W8Bd3gwix1JsFlICZLKgipSdLtwPPG1BPSimpfqOFtuiimdIYS/eS1+ChtOFrZW01LWbHDgNpHOyVHLWroYcUsFo2AO9MmBj5mj99C3kpb1ubDJq+fMClhu0/qghJONCe/TT0RdpXEvArBAtN2WPw6g0LXdUDFNKrTLV0XSTu088SH/JJCglw2zrGMrskELmw0dG/Kx122rOR8qbrseSM/kYVu5vZqY5w3HK5xllY/DWwM8/enCpogbt97N8WoQ24XjIrxe6dxbUYHPKw9Uek7jGGWVV26yCRtGaVgD6OjZKo+y5SrozKYH/kq0qpXpQrqLtv2cEiSLdRA51ptB/xvTnbeSlhOkZwsSOWgJHyxEOJjGx/9fqIM+2w9fIrOVfGhXezEWJaIDUQkeaVpNxUU8d6Gf3zYTn4mL7+1cB/Cdipx9bL7Hhn/wUtabAVgI1QrpKqQwFkgVzi7tINfbbrPuqj3yW5Zu/LEWqgg2N0qMuj0ZuogEBdkeKLXT6vva22B8fw7qP4czdBplC6wkNDtcXwUejHeUU4Ai/4id2EyfPx93s5Zp2vL6Ol0ObA9xyRaLJ68o9ijNWuAx3syQa3JTsfWItg25fGDGv6LIsgzIJCSs10dsfQsfiXQbTwA7fGOX4h29TMmlrnhfbN/AjINMM36Wt4Tj488vlHtNfTorJZA47g4Lmd+D0S6r6mR3cIhRBKglTZ4HbjxHx1reyufh1gtfajDEU/pOUjcylRxg9R94HU="/>
  <p:tag name="MEKKOXMLTAGS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KKOCHARTIMAGE" val="PICTURE"/>
  <p:tag name="MEKKO" val="MekkoChart"/>
  <p:tag name="MEKKOEXCEL6" val="False"/>
  <p:tag name="MEKKOEXCEL7" val="False"/>
  <p:tag name="MEKKOEXCEL8" val="False"/>
  <p:tag name="MEKKOXML1" val="4HooU0THZk28POP9trq+pbTvvzd/gcV8t56cq85kb3NDTsUhojRA0EsgEHHMH7oYP1SYpn09ysXVivguJdhTvfyVMsBLTGvcX7WPTor/CmXfOtOhH41qEIghVTfcT6o7+LHxt2iMj4vD/tblS6qzJ/gMcPCGrbvVDHAA21UQtxjiIUqba8bxYpIy0ufKDgD5XDCDe+RVNlFbJpcVRItRb19Hi89qJjTD9ipKC/dBBdkNW3cqqxFriNY2B7W3+bXVxpcBJ3WxE9+VOtV8Tm585I32tmAWsi3qBeXb5MtO78ZlEar+3ePvZm/eKkNj3/PmkC7+73A7e2tVVjZSW+pEyY6MjjSb/fYuKUlYdpc2J851EWCgPDEiElWg1WnTjQz/WMaup5Ox8HzXdYPaLQY02tr4lIE0usFqpPEw0kAWDWcYjok4eOt9EVw073UTlngHofjai/ToWfbOdqm9oJ+6oBsKJmgHTVcOIle7J4AIEpuHvG496en+iGEM42uyGNLEqbn/rPWm0HFHWjW0Im8qDo6T8JJ9MWVWo4V8z3dk3rdbfoA2HYq2DBgvzZkfLx9gCBRe86WwP4H9AdJdrwdxn6062SwJZOuuDM7FKpom23pQmAMT8fVEQMZ5nfNHKlsxO32tA24iC9KE2fUQHr43WCNmPQ3UrwI9v6UFRZaJjaHxr01WyN84IaIGAZGAhvotQ+cGVocnPcLjdKmDHgpA9rhuVpmOTiCpcCNFBvgcsG6Ib4ANMZsQKVZ47CYExh19qoxwWNSPo1YIIDHI4I/ASIu4EEwTMbXhFzEDEOT/VhWr8+8bc5m1iTZwyQi5V/Q0v809OEI0PpTK6Uuu9K8tNZg70ktmBWitAuifLIZ850dgWGJyZTfWMALVQrZ5+lR8M1rpcrfSIx7r9r0Ys44VTE8UZ5z9yZ09DkafpeluiUVTt4lvCS72fjk/07CCQZbw7KhJer5LbcO2JTm7+8AeLJIWFJwSuGmJhnSbw5gd0lgL3v3PtOf+wqGOqxi0mmw3xjqeVj4h/QoWtn+hs7tvBTKFZShDE0AxDgwvuiebdAdMXcoRUNmiQuj4wt0IidIqb+d+4frMlqBTVajvW0HsPpdnb770vb4xXDVM630EeVrdqW4bYdm2x0q3+b+qP9elSlWXmMac7baQq5esLVccYY2dyOezz8sY1c2eaieGhhZIjuJabUs12zoBg8lSki7lMrP1U3ni1i0Xhltvz0jYyeXyaT0U/eajGr+Om7kiWBVU8FWYalkdu3nR9AF4X52WIX0zBhqu0Hb+EAtTPmJJhaXu+SlQ2Gyydsbjiu7vEgq2pT58ItcjA7npZg0xrxNqH9W9B4vHm1vuNQ7LrUn3Fml59hn7JKZaXQ7f7RhXyN2+VqNdpe5WEnANPQ0FnZWqjkTBx2e99WUypKj5Uj9UAl/4deao8gsRReE+dZZlkStvIBYuKYzsJ/dF6AVekHviq/NWXCuKzEHYGkdNbGKoMhHmMNTBYESwwBj7QrbK93p90Pfg/uCHGzz7neKbB9o0KfF9/ZN3rIGL7JFsXZ7IhuzjXEBgZF7BeaSt3HzA9eiitSEFqA3T2a0w8SS/kilaY6BliDzvwvws8bwOaAZIYAC/uF0b/11p1J8xWKYxZMS11UdRFFVdqLE3JsVTZeTiXY7iQNBdetg+dR3gV76TI89YUcg+v3OVuVRDZ4WDRhgqPnRXNleJPUPMNdJ0/YJG17E1qWwQoIjUNzbZsSAeZ5epgbynL/bhID5s7RbEic+13zifMCGAHklvqgGzAt3+Z5Rus+UutYvG27RJ26tqW2gFF1o+GJ0JWy/T70yod0qfc8+349gm4Q5YBWiL8QregrtyxWsvdPbXqsMX+kE1TBcgcBXp2nGsRVMOvuI8XguseXS1lbzYyjr/Cy6nVg+vmnbIRstXGHiE5O+UaAi6f9RrCOb3waKOHzdRaGzIeVswut9HmOfFruTWNzHx/gOhmY475o3/ZPXrFhu2IJmXJnVMxAzg48QBbr3UcjMjV+hcxSOrRgqyTKNaCZksWkZ+gMoxJAsWRTPdr3vdvk8lZ+UKJ4alRqNRzDEfC1CvE+MznjMe6zbzQXOGUZulSITU+CMk/uYaR4UpzDyuRCpBiQfJIoiYxyDG53JEOwEVYC4GOK3vjXd0TlhLGnED+rRIb2A0d550EwrjD9MF7g+Ip8LuA9x44OsFnugBOFOlm4JUHG7483XgMEiIDPqsVrH3LjdkmzWKKS5LC2IFeorhFWzp2lM00C2Gcn/mXUd3TESSIOXOif2mbcTPgsqB1iBhTcvS/DU5uQ05wHY9vATGXht+yhxpimfdF0wyR8di4Obq/4CMyPa5t3/qdlu+0wmZcw35+6lJLPUGjqBxDbLfLKjwqn6tnzAvUz2aduEHjWGGne9HD/7hsVe2DzuFGxntUjmQ+ZIOIFdpwQ0gzV8P0JLeYGBKQKYLTOydkrR6c1DqvEaAG9gYqTA96BEcb7Yc12vOycY/cUG9ly87j9RaTC+9BeT7Y8Lv3/wQqtPK4aCiRMNxWW5pvukDVnVq7lo86pyCKpaAloY5xZ2DlavY7gVySAhwdKcNA+QxV/ATymoFMTNOyRMiqks9ED/4TqfKSop+9gEmPmqNGRLzRiGtws+dR5G1lyKbH11PtgTm0E4rvC/Tu4olOYsBAqXIktowBXk8MPXn1i4LcUvbMfUF5PT01Cr4zlNegqOzym/BlpQTEKOwajkN6gnxgqitrndz043fs8bYcwv8k4sQQG7NDdVQUNinWybpgei8DRhqnQcwbQuqVStbF21p4gl7eVKGY7/jQAxiWL6HdfC92bzZPAllpec8tKGR0YGrKwPrNbtqSUJh8i8KYed2aZ9ohoByqeqh8yFVxQdRIsPZy2B+XQivJifIB1SVJRtPE4bI4b05rL7s+MG7n44NPHQqFmabUCiHhmbynxQ2F1f0OTCzlmrA5I2fm4xmdaaWpTBu1poumoKCVtwmcdRdf+z76yoqr3/aHancvZjH9ydkoM2Od/cBfej+EiiPBW6V4kLrWERCWY5S49K5Sfm/UR4LFPodSPvAWoFh6I7JrvFC6g91H6lyXHHuoew+4HdbJXv9QPQUJ4dGKW4N0vH+kNoBFmveC6DtT00KoRneP+YzWZH1z9GH6FO9reUDDtQ0ZjW7sy2yC3C5UH9kyclY/wTLRW+8JJ4FEhAWasLMpoKfMYx773NWX5gQrQSExZttWrR/LkdnzCM8KppFTqYrPxuBC0g9MN9rWKlbSkjHXuOeOXsAOAFpF2/R68QhpSh9kkYs1fkOAsDN3ntinQMmLej1uCsuewK4UCVO2Gh4Ei9VUWMJViK7nz8kmqwtBAEhdgLk1lKsoBkFEnCXBDkIl1snY/TUqTCazxj7xuzwDtDvZwRl08/wYHXGM8b+car/jMO0yA7i/qwbp3DnXGhbBR35oSUNtkwK/V3X4+aG9z+kAgf3DKYGItU5RcqHaG2jiG9uAenjk2dm6WdEdcuIlNRchwdcJqf1IquRW6iP1HAystGukA/pkelXQr3ylipRz0KDbIhTqXGakZBYqtHbZytN4ExONTKa8cllptSued5kkZGXTHFZ0Tim6ix0WynuVR9v4/wxivIH8gJXrPBDuhyn4Pbxss0NHhMZv0D/eVcGRgfAY37Pgc+2Zq59V1Bksm6wfhc+2Biq0rh4n0cqS7UQ6onL40HUl9R86UWwhZMK7bH+1Jsj8gEYudP8dyYF0CnWhHp3eG+Pa+Pg0liy5Q0O/E3i6RDkwXpVF9TyCKOQHEB9VYOZujz5kyGSteu26464jmZm8G+5QZTEhKigrI9fjaLGr84+2PKkxqdvStxyWsS/POo4QVO7eZabm9uLre3ooplzT7OJDGs5GAvTYEHxekTBnyPQ8F9k1RLCvfJfyWGQ/wdHtDREyce5XAMgee6KPsEPVm3vFEXzjKF3khIYYab59LWx8OSr51M3Wd3BCOlvStITEyVxsxnW3T86neC83/lSW52o5/c2fcMMy1wG8xTj1Zrxi8UI8ZbQNlHBlT/REEHSevpkFEUf7XoGr3NKT8lFoA6G599Ju2A16rpOixQRFwW0YWIEwIUhDG4WI1NXNKRyYBly052UAHo6BDw7vR4H/mFH0/togVLdIldh3przPWeqAiRgtmg9nXKeTEcm+OB0mwFiiz++NhV1+i0mko6nLouh949xNvg9TNHc0rEBMkaJPGe6CLjdtpqQqjc5bF8ca/9HSv1SCaPk3XIUVhCqT/hTvnCmtuLQT5NLjZDlMJIRf6SHL7nib3QBFsFf4lhYoKG001zjxF2PxV8swEv1NwPyCBbJTnnmV3bDjeL6otCCtOoheaWWtTUbImZxW1t1qocgIj/ztuAG2Nbx+18EL7i+OEWWA104TrAq/yJiozhh0tgUv0XsbCVjfR8e0Ay/gAWhPVvBKCGcGUzS4sOmTGywciQ0dwYGzKiRjdZdCWV3W6iMN55+bXFYWII+JvxsZCreU9/PRSzyvaN8mp9JGY16dW2SciFGnG5wZZlqtQVjXSw1+yyyaa55CY9k0kdtkzCQBruXXXQ2H3CUBveWWiC8ly8qQ23TPwxvo1C1MCgp+jq5ReEJ/A3k2ThlBf3pnduWKkYNRDru8Z63SnMbvaRWtIEYHZ0Wpom2AtMYhJ+bzIjxoP350DO9T1ogZ2vbi6yEtF0b8KR1hDkZH3IepL6S/5O623GgCpJK8fKLpvPPdReoQrIZzW9cP4NfdUYoh/J8Ex2SdwTrVtzWmja0juS6g+y/yuX2dPfedYf0AXNiCSO2bvZzBMaSNKeMW8h3DjEH8NdFP/ldnX9AIz/rtp1f5oYjsiUXfbMo1WgY6RkLzTIeUqzESyyvaclscYmqD2/hZaWJSyirF6+rnYUbvQJ1A5Cb3pCk0M8/N2JA7yG7vxqorFZ032XMvBOG7Ut7IdAcF6PdhA/YC9Ak+laZVrua9CvJWddlM62OKY+pg6/vsKSOyS5rBSgZDLmsRiJjah5tAgG0gj+XyGQ53wFV5Rjjr2z0slW+yySQ628Y9lnzqWNOp5a3fD+CKIPdiS+mZv8R+Z8Iyjmftinl/ecGanHoqQfJlNsQLtjolAVzPPvCFdeKh/BPcr10P/yVq4TAfvDA4m+bK4sT/m/hwVizWEQVvxQvEm/jOhBzPNr8vU5rIYdRklinIHEQwc+tILCaJvgpdmcfpbfSiqCW95ii2VSH9J3WuvqC54hfAG2toTdC6EKIGu3jBVwHORf7VZ4H5dbI4Tn9pt2ILlzVsSaeW/iLZNC8Xz8JPanyP+xQh69BlMt+oRf2tdt8/zVrGdXJMbEQRyVRV1/3pFXRlv8J9ODQdVbe7v0Z95dfac/Iv9qYK0LRQghkS1RvbaDLfzWDFBsJP+OC3/FeczDO1XlJhQCeAwyEZ6kfAxu5QSt9tGe436T7MRuKC3l7wHeOY0qq2Rjue1L3yvbEdFYmi1y2mEnU/SKaczsOGMWI8uIfkxCLrSfD3hK2AvjVHM5tTdIIZlJkLNnshhz5mdzfy+xBrJ+4y1JnqjrmjqBml/k2JXfYYPg9D9kIwRxDSpzq4Avbdx9NMrDqYz8t9Oykv5bP1pQyv5scjXQdFfrvp8T5iSu/LCKoWvtRKLVJtc60na8ZyFcphcmG5Xz0URGfclgM6xV15fMKEMd1bFo4GOABgexspgdI4K+wAOr2qm6MMmBnkXI7Rq5RJkzOqAEyBi6PWE6j8O/UBSiVqmKDjTjxq1VTfNPrqnIFxxNGmNcDadqnfNZ2u7xEQamXsgfUxeormSvfNm14aY9xi6dYePhqShNe10j9RnWNvxA2vSVsJCW5it/pNwpicqa3qqan1hU8c9TNx14OxHqv2WImjfXTNE+w9XRkiiqT6rJZMYJfYfWhQBmcPK6Ls6XSOZS5BLCDn+CdABnD6shYv8+ElEuDSOtX9lJ2jyymUQSh4dVI7C7ZAD1lEGKhiCbRl0ns7HvQBsgGf4YVIdYJDlDxiKgf5pWv9/jRI5qkXuTjRK2tIBPRgiPxAzhi2iTpp4B0RLEyWziP5hkM71jRnRHUR1OXQYFJIfQiom13YK6xmm+l5eqcydSSkS+Vh6qUI7pvDWMHFmkj5LF41qGQwhSKv2ABca3Y1zqf/oelYJoTVmkc6MLjKDn8PsfJcbD2TanHNF0OjN+44L0YD9nVpX13wUcBZ09GWcfq+drbkqA5LeULA1UAp+kYU2r4JpWN3ZpE7PfvWP0FHQn/dAUc+D3M6f13/mowKazFM5emHd5Y3gvAW4LYBeKzhdbwuwFR+kiJiYzoBX7RAijug1qEm3kFnoDViqEI9y/+gU+gVMiuykEXLOLg1JcU5u5USsnj39khc5qxV8hN8BO5mZjPWNJi4wshKYoVgcZoN6RZFcjjmVxu8wqzVzWrhUoGIkQCIvHyCgdYo8QI043Weye6qlLn0UstwhGRfOLPx1cBBTRsEQso4eviBcrKdwYebzZfoEmRcJbZN+Eh9ApFKQk0QKp5v8lDDrVyEFyuGk9SE4YuYpJGktv9L+Jic2YdOBv+BquesDLZMvHGX2QnmZQpgjOk7MvPwv3dTPt5IJGe6xosRhXnmMe20QTsDbeMvMW6/XgBA0xHV6ocfPXi/PvbYrAmELxL0dlkzzHL/EC6mF2+8kPPlRpaQ4bnqwqUlqv4wJKTkjovZngoqHDWiSPcaR2MIx3A2huL8TmvfVQaEozhlA6oTALPDQmLTs5Ajl6c0ad7bPh75QXWuhFlSIUxhdZZwlM4r7+nQDytzu1W1C+cMvIm8gowr5h17oxGTmjFJD5XAy/zE2eO25LMJtFCvAKepthgaD0tnNBh6wN4d3KuTR4mC25AAJJeSu/kqTUJ/H1wSmz/uQ7+Xa2E9wPZVyWcQK2afGD+X5Y9tsoliQXi+Uv20fZlafyvSlMqI6dIdVQhGFS/oSsWP4H580nvjXIvB2SQsOJxf0oPPVzWoBgKDvG2sf1uRn9oyD7U9oTAp1AkaL28shYYGKBPetADaxsJCAAY2o+8VsZ1YFq+yA0CNgKzaa8zDKR0h+jzZAF24KyCRjQSixlwJlAJCaqgD+9JeFrl13+OzrcEz3C4ze7JKv2mCvtvYHx8zcwl1bNSxw2Ky3FvQqlC8lPviL2K5IoquPzfuxwtmcCU9Sq/Y5iojv+f0W8eoSLOkJA9Ss5J0Ko14e1J01zm0Mda4+STmyz6riTMAsURPZiHQ1Q9za0QPtuytcbDk2I394Uk77SsagxmFGI8O8mnuxK8MbHGoO6fnE5emrjPZsFLbVUF5/uMKShs9UwD8juoFyzB0KkrNanOoflmNqIULxLaRbc2PuoXP2ltjd4i+qdA8mT18EtNia/xaXmZQbCkpUR9ajSk3YUPiOEE3R9ye1fyuIPRUuVPhmn4D51GJVTb5y6PNEvX8yichHbdUyuHINPbVbw2PIxawPMuoUDJvogFY/vxXuX68rJZzdPC2eJhTibBM4GPMWl41YX7OuSX+ndwKTrT/kOAcESMUm3D/dsf9v4WfEKCjHlrsd3EYlN2RVKOfuryszWPbeaHGM3Qgy80UyBNv1imroIsW9J6tJ1ufsnOw6n4rhgNjGyVbFYjZXCHY22wMsdK2M93Creu8RtDyRCXJzIZyI5pTPz8KX2zN1YVkSx7qNBfKF3pd13HWucP/LlQyKNyy7TEL7SJpUbsdsdXglsJeTGbRh8PHC4yCrsEsFJpLqrLh60xVdoAjJO+LerubXDo/jS2nB8oIuMESesziUCJGBIbLwyXyDNKBh8lC1/WvVApCUeW1qXxOnEz/gM2Jl41ZYoKvSjEFWYv3bnz8CM413HTNN5tvdkc6k1X8ymlM1zQPRdcskS6zoiib2+URLHX0hjexj1I8BAAGRBI4pGeshYQexjOewgBrVydrR1GN2RTgQG6QFmqC3GdfnBQ3irEyid3fHeB8e+1amzUkrBv4pswFadVCCVJ28hgxrrZRqXoZkSvakT0k+2PO2YbLcGcbjNR4F7VvhH5boL+iRv2fIC1GFRW0N65ax8spUodGikOvIcnxD1pcj7EYYyyGnHlJwBi6EolaOEy7nLTgm34/Yfono3DAPNSLfwDKonYpQggcf0Ux9IqduDIqXOz8oVwONOU13NTQgGtEOKCevJDlyIUwQxOscXXo4B9u38rwurdCFz96cKKb9hCjthlcfFoBTFp6QkEvFqwdFj2IPoaZcX538TTRynBH4YxYjnzk9Zlq23Y/j1hWdmTMaayfVvgkabLSGQ3PlGihchU4XqXA24uvYdLlyGtrI+RfhujOp5NzkmUr/yzyJY/IBx7NWETUaf0TFu6udnfBBgIQqfNFr0FT23yWMngEs3GoNHSV+uKCd94rSAkcxZStKN8vXk5m0UO7w3X/06xzBX7FIli79JxYKrX2Ul48SXwI+S93b7jKQzeDeyfEH9fp+T2ZSHtaYOpsRbUiyDhQctq86jUbpsYHvjGcOnHbvj5D2CxmuwwCA7DlqGzIrvguJ3THkDDYy8rD7DvSAbdUenCJIcHlat7+C5srSaU67Njg1G9prB132+jubSGdS0s5oH2JgMX2bqLnmR6l+GW/aCDjRW4WIH1NfvNRUei+ncGArswRnCOe2x/sZ1tWw9Vy/NrvaA0JDmTXZnByaOjyKPZ27ROUifBTeP/nampA36yKKJoS2/q3bMQWo7hahpLlaCJXMvUYkk04YWKJBCkM4PIfEMJOlEO8jb6UubFO8MY/QvsPZKyppb5Tw9wSapdxxewbD5zVrYeI6rT6D5w1+XBpV0z9iOcynXGk/fNphm6EVLCz0R9CaDsS6MrCeDlTTnR1gChhYdTtzjijd8Vc8sJVKE07NTzShHUXOaqE62d0BgcvbQsG+3ZWIdOJLB37byhcuu3Ub5MvRO7VdyuJy474MG7zoCa6XTC8PrMTde5p2RwWIqP4GOG0sE2PrOPOFq3R8rOTPZQrsl4AY4OfOnKEzQ3qF9BYJcjBNN4lzyXRPrPuU3H8LyQsXj23RyYa3/QhUr0rcsoZHNPAW9Z2pQDkeoHO3eCDEg+r0q0/uo7fY6/L6+cv3Y4mpuhkVG/AbmGY0R/Cw2SxUiX41rC7lzwdv21aOTAUd2BB1ASryfizum01q6IZLHI34GsPPmA5CJJ27n+g7W32NFFLu7bHjN8jhujFJoY6cBxoo/Dr+hkauxJhsTFraInZPl0U3KnfvmtEDPEKjrOl9WhFDv1i3vZdXFiAh07tevOT2RQa4BFz5i0Q1Ad6P8SxdYFOMj7poJdR0Vd8/FpA8jK+ybF+rnMrfsRI2MLPHWWXUkdrk5c0IYFR6yMPnkhw7wZfGsdTtusp0ORbWlJkR9FM4XWFYeIjTJbLOtp9nvQSWwDNB2eIw+zb/OBfDrycYHBzSgGCN3FVUHIw9W9PblmBZnLG6RBbcTw87BQL+FI4RDDvKELZhhCB48e6foVpx3ZHK+QX88SwttAOozKZAW1HNMHMJN106SwOX8XL/0cD4vgCl08WaRCmeWSY0LPDR3FreO+B6eVrHROEb8O2eGWyvmJFnlw8PD9Q0oCKHeaOMGSuc/O0Jn1ntgu0/5wYhrPBl6gehAqkiNBhA4T5v63QD/aw75vl3VZtCzEMCA4sUhgJaVyaDYx2G0LQEb5mCylT//zvyReMxK77nyHIt1DWby3MCxDQW+CZcc2cKfkPxfkUdc4PABAdYwG/IZ5GiWrucbjwkMkqplYGaN6yDoNSTdBVHY55IvpW1+Yn+Hla2kj8Llx/yIeU1sVHc1njTj6rLH6vwSZQfsRK/HPI9CA0rXYKAjsBCBUa/NSA3AH0DGyCmQZBPgcqY5TEJik914ZdGpbFAhlaIEgnopCBSIkLvFUdY4YzI4BP+4vokavJuSc2OXYr2pyQAW6ELp9Bf6mPx8y/K2FztYEiw9H1oJsglcFCNLWkRixNRU2XNrC6vl2b6TpSaQE7AraVZ+hJ0truR4YwxBgZslfy0UbqdadaiQ3yVlwJJjI57a3MeXlceNAt9kVAJwjJd2UPI5Ri7gaajfOFosCgLfaye2NIQOZUED8xVXidI9n3aZcZcOfkO3k/zYeU6C6KWD+poVGpeNojpswO7t+v/krITI+D++gwF5mJqEiU3xk0CaSeWdm1zgyy20VJHqbztkJFcmo84rwVprlSlIWTnklh2uJ4bs6Sxv3InW6wH0qd6cJQAA0vwkdbBziw/mK7Qk2RtjFN2ptSm3KhDw2xMRB3mBX3CoggKz/pWFVZ4qTrIJj7Smd2B65n8PtukNBhJPPykwU0ZTEU0wkLFhXUoGjxGhfVvRUJ1l9Ml4eGrvECNkJ1YV4e2Nja108Z8Tc/WYjiHQC5wI0Q2ZqPlTZC5CopRZWKsGFmENJNL6xq9T9Z7DjXwOBfl6ZIhJymcBAe8QdzrU4mUBfn/OHZKf2cWvRNhOTSNH8Ft6oveaV6Bl2vFsDb0KmXjmDqybQC9hi8JmNxPyDxZaEBwwChEaJh7J12bwwpByiEK0IIHsE31PGIEwk4ji4M0il5hH8/hRDX0d9pPeqj+QvIm2EY7UJdamJelfkXULZEpHRJxQbgUqewdRRpakhBiZcTWIxMoZM4NVeSjHSTHEhf+vdV2wLWR3c5+NfTFnRqwOfgP88n4Ersbhpa9mU7qDCTjhMx+sx+NdifgKpyxvyFwLHYAoSYV8yAdaFL2hhuuSRaa1P2pRQoJUo8U9wuPO2gUFwCnxsitO62PfjDnOiCbYv9EXsZgMgwRmwIYl7a4zM+zB4HjjN1V72gsM7doHkxuuzqgEBVM+hmGcVkq52oXwZHyie/80bjHDhESA3FK4oLf4IQYPdmX908Eorj4hwwVX40xZFXFSWWsu4MsvJHPn3TWCKm5DvIoIsi/p2b6eTxyV+tyF+LyWPXa2VqOjxbu668Sljv8TbffEXrb/JCzsEumHunhcqE0h7ebhlIa6q41gBTswoPyJE7lWBzn9VEhj7JhkFSG3qJUyJ7mNPRWxrFCLzIDlEBkn7oTXwGpeiOLQXtUS400G5wr8h1DO+NMYRSGGH5UV5mvmnRd08F3SqFAiQv2SbMRFyVk2+zE1Pf1HTofVNvFtxHgiXW3uYk/AzcrlWjOzMAdcN3IT+jOoEzpa2DpgkYOgatEHL67VJpk914+YYdMdfSojBi4mhX05PUPHJWMKEpAmUFkyQhVbM+bs4lavo1FZib4/V2hzlvaO4yWj80YmvU00fw1N3n7V6H0GDNVQ2AdT0oULf6zLqf2snUwhzBJySrBXiVTrjCAMrZYu+Ja+8RHDUZ86Y0qDbqNnwILFcGx795xXdaKde6KDTwLCBWC4pLzaJYZZWt19eNVaNgUDKECEVU+By+FszFjyfPSqDICv5gCrOsyc81pPmK2kYIIcxyEtYW5WxCU/qmXW7hAVEWrsC46Ha0y5NR3PwlkXZm0ztardvFfF9B8oHfxQrQByuKwiRIM97sZJ1elcaNr5AZymZAbzk++oGhrGH+/6IsD1Edw4rDFg0h1tqfb8oZ+0qXEIdrQU0qgeTz3w6AGt4nzUAwk2MgJnuc7j4LB8vFQOU17BptTPMZV7Ft8OwJzBu7oBbGwFn6ExUCNYZZ53+oEQ7U6qC9BBqiDMLwisvoKNNGV7QVmGG+AehysSnQLejDEeoaTgb6V9m1+hkpQjLnPTIhZiZT3WTzzRPSLVZTgVhMPfpOkc+rfihJ8edaEzpO93RR8SzduxbA8tniIEnZkQ8Qchm4v7bKW9uY+/iNH+RE0vYUBB/LMcGZxWJIdbBEj+pHbaZxxTghG8wd4G682gW3gTxSIwgB+5Mlgv+0B3C6C6PehfjW7z1HEwwiq/QM4PGbLQ+VkVyCgwS24sNGq7tLgkI3bKNDmSx9KgseCLEE1GfvNNrii0NmLi1YT6PhItPojhJz2lZNuaghaMDCnM11eZ2R1B2CvelXr+JYiZoUlRidUJEAf0L9+gZMbDjfzfw8lfaUgMsi5ewmNu2gsBIiAUIrg6iz7bw5u1Xkiu4PhZ5aubBtweC/fuaK2Yg+0YTDYKIWaun5NkJ/Y7l3iI1bvkhQP26ODUAqMTAZ1ZwmSYsWKIy+bk2mHNGqS35cPl3QhbHy7Uzzi9RD4gACBEVcOOZlxZFxtaH12QBbEskXyUWCFBXn2X1N11t9Drz6EQdRs254BkFhGqXwXLMfMjZVtJGUQrrLgKv5jLhfqxspgDerwWL7fk1s26a+iMR8bmz6gMigdqCbsld/xHahc/dVoPxW2qinSFKIVzHZUXncKYyZUyecfVdYPs3mCs0SPlRopC0udp0AqpCDa/Qdw3l8ZP74s0vsTw0miDByI4bqoN7UJ6Q982NBPWv/i9umABHgydWLREzdcY9jDTunSxk8ohP5m0xDKZEWtsE5cQC6sCVtpGx2zx2vdz35mGeMXmU3+EbNENczIV44WnXhJ3oSRUTPH34DjHdiF5MkHiy9TIX6hOnwaXdO3d7AzLIuMxIhrZa2tNu+ReC3GaUoxuaVcneV3rMoUYjo1+i7fceBfBC4q367AdN2QR5QCmJRwKCE0aJzMIT3EXerv3v6ndV0jG8FTUNMvlHZOu8N9wIM6oQ6pmIHsvVIUefbO77E5Ij/nQKAPlxsszT0PKp+xW5jGQbsQr4d6d0N2p71uNwysZekDHtA0vXUzEDwTB63V2Yf8L43x1y9XPSAbiGxCKaG2m85cocKmhILjhr3OgAbDOLKxP7/PUvYdW1ZF0n0YwgbrHFU0sEJoU7oyP5+07Zw2vgHQ4na6BqvHcwW5ghm8GM93HbWR+PrBLGETYAQBrNIZMIfz1PcmR6Mw3C3Vrcldz/j5ZPj0tqcUvfENgv+FmSdVjzqHdi2h4ct28cKgx1rZBlwfwWSVxaYYMAhOQGNZpLlK9HXw6146WvKovRxpcZT2386sPKweunNxf+qCcE1dM2EAy/sQJbjIAT52fgw84/s3PerjZxl53Rz8Gvq4mkWpKIEQ4LkelZOD+QSLDSNWGIGxsodcWccoxVreXMo85gLT2OOvF1Z7QUj6oAOi7z09R/9FOIuYsKALrIwLIlKuQ419904IKGIjSpJ7wANQ30zz0mnTGoa6SsCD+qPmw4raQaCUucHFHbYD2fTFZARmQjFzpECY/VnPQQiAsOj7xWH9v5xj+J98EnK9Hs+5B24Pi6CppQAZ4CMIPNman2fOMen8EBsMDyBT0uoFhwu5tiW01s29Rcr7m1KsQVptELVSSMvMzXLKAZvWLS34q3YOASCg4SfkfgIacHOp292MB+LOWUxbF4v6pHmte3QpumsnkXmXtITKuyfJo6C95Wqv3vpSw5Pksb48ByiXDIl0RxCisYTFGAycejfMA0zGGnmM+htu2NGOWpmLrh1rOPO9bgka4zjy2NMAWPppthPmaqp1KIlvrpXittztPYkRtRCxD/6N8BXUCq6WwiFdPFt6sz1Hz/8d1+6jQpbfuJrZy6WYd3AvMLakSR8DVZX+SLL01EAfT3r1Fkg2SqjFbT7fFliooZgn87a2tyBemWu/Z858Zk5zdsdhMQtLF8bYCvU2/xbYld7QMYfxV5zf2l4nJWOFG2L+dtJKatz5SCIn+N9RVRq1PhqSuWxlsM3yLzt6y6akhmjc55BwoFeoSuHmeL054/8/SGiIawkysxt8jyJENh6PWbzfmROqC/k/Fw4fGhjbP3F9Q71ptCNF8GKu0Fv1xXo551nW4u1j2mVNrWywRMxbAKU/elFyJJvR0W7UhavuRbsK2qtfcA5fmKSbofNI9p/iyhLr6eL4kp3HduAumT0CsRyjcqgEVw+vlZTd4G5XD2nAgXa3e/XHn2qq+AcaCtPGgA3jw09yZ3PKRn6458RMrgB0GcZb+2uI8CN8lT6+s1+neoFoRFylm1KClmSKfKngj4TJS9RIUPDQe4N3qp03i3kbka9JdCcOwMCbrVricc+3r34VyJMLrFRsN5DC5RRjykJoqQX4qmWR890qWOMQmwYK7HLbkNmHtZ7HfBsOZl6iN2QYiii1lEhHNEUST7jRlciUShc6cJSinaTgFGkLll+D3LkPHDgmQb3ygQ5B8JsdnaHTatGG1U+kpnf5h1j9a8zdvxiK9MHUTTGK04CifjMaQV+kQ+piWvE4xAhdNY+vckxzm8/zjsd8MDgphHIsFlNRylyyPJqVOLljKrMUJxxamsSMecfvBWHuegcNAzKW2+ToQ5ppYvUv4mpZ2/MW5ag/DCwwuCdXFIw2PZy9PGtcw1cfseNH9hdyWE6uFCdENQfGn/Sluaa9w/XDEsMZGktbhLhjTR+5QjIhQsdLPoXrX3+I/roHFQlIIqeUDWscs7854bwEe2pW10mzOhg4Tm0rA8ZwfXa5OwMwItFGfr1prvpJz7MMh8NQvOrgVQ7AiiUtBaH4kOKmoxEA5YJ72ameMxu4FBPF0x4C3N/9KReWjod0GBSXDgV49/uT9Rq/faLejFOLJj5KBUTLELM1qK5dRR5vwp2ld3S5n1qKDETJaW8+lpC2JOOi6SqlyR9941sf/cfTbp2kcwr3s8M2RJ1gJUL6RneCDHzY1gHmk6MxwUrHxmwH6XzKJIb3X1OdLFPAtX3a8ljitOGR2AAOrBi8TVvyP23oKzjO+cwKeR+JGZSwfqoZy2WbgfntZJhrssDnWKvTlAU+jVG604fKtk7jYN7S2TfIhwqAvCGxieInu173zPw8kmTygLl0k2dbdLQ55JEvhFftixGyQLUXleahH587LwCq6SRReEGcN/yjYN9cTmA6Jpk4l4cs/AAA3uvU1iHaIajUDgVdikK4lYh+XXqHMivMY1/BP45vQllbdSEfwpY1ukHjEVbWwzzTfZ/jtk6QyRKN2d4LCmcMm4M8f6tf9ETSEFqZx4nDUPnbIS/G97Rnxi0oL7Vk5prHrYrL3FR+PVS8vrlfEaXvPvjMkVlJUtafkUp0kYJ3x43aSS0KYl092KaOSQAmNP4gv9wla3NXE2PCqEt4VuaBoNUE+7dYkxfNQozmiyf7teEjaxitgRgzyqLPrVd9F1eeWwCVDtCjP2MvSV2iJ6fxAEuGy0w/BIN2sWywFfwtBZOEfzcpydSEGE8ova5YS1wFTEZtixbd2/IpcegkfNKw2nmEKJCUUUO2SlS+kpUBL65dvJ7sAKriQYfedpBJQQnkSeN0TqSH5TIwEyLMq1uaiS6uvQXYYP/UtRdMJVk0En7yElXA5xnvDfLapA1C7yPH+ekJjmGKTaJ+jBGL2jovpk82fZORWXJsfK0O098vhdo7yOuCW50qQxchfd/V+WNfR9ULvlHjSzyYtiz/ujAZQSoVrv8cgQZF/4lFM61uZKm58olk9uWuok8p+ya0CIq3njYJ3L3JBGkJcAYeZxcwNID+uFfeNLdzcawGh1qZeNlkSD12AO6nOWZ7tJldMdWMjAtsQ5NaWBaVCYOrVyC3VrG1VQlq75mkbWVnenM2nBfpGl4lirmEhDJaskGGbJwknQmJCqNjfz8vAwrIYSz75pG7dkB/96wrdOF+5ttLJ0tudnBo17I0rN6w3d9kGbIdS4UvC1ooj/+5/EFeZQnxRAmtbaif30szLZWajioKZGM0T62+pKdSkvQyFJCJ68HZISREv9urnYKetjgaEe84GGfv6qVshFbdCO88ZahxoT33eTsxXh9dl+uv7FbDbTi4Yhg+8PNIBT6nvHsAFB4yL/D7+oK56y5hRHBD5rTbQJ8hjduFPDLjHVnB3/QtCFbB6FAD4XHIF2FU9lPa3HOoEXOEcUbwkeQ1a6XE/HKgvvXRc/BS84BZN9u2vO5NexU+PeCR9DaL2/zr1wATR+3tjh3yY5Mc/4cEMOwsWnUZjErYMHHujNeIJXdQJjDpG1GQ/gLw4eXUNLeGSO5Zgz8LOPmZW1e5fYjMS0KDmjQlaa76J+iQ791AfeIgj9gR0FRsXpoO8vEP8TUvWZDwG54nzYy+gGfKqYqMlmnz5sBAfEGHmcoQRN66CrpMe1AvlUIzJif1Uj2Ynh2wiCJkcjD12xk9T9SaTbN9vd9Wa3atSOLPHn4F9Xg2Eri6TnsYC+j1HcqJNM7vGNO2E8OJnuxEV2RlPsKVedZicySgEgxwOnvBHpOlSYhuwLW1HJNEqtQ3YARoQRrKDYS2OYFnZSjNO97dpp+Z7+BFlLBw9qht/u92uHnLwlTxbXII7yrdpqzKsrPCe3vtI0uxxTkdPJeKUpOfxtQxUchf+aIQBSRaxLKjqQdhEiuQHLjUHuRo8iZ9Uq+mc0vkP8mweS1qecf2lcnSsWRy6wazJFzvu5M/hfq+GJC0UAnQFaj6Yqx7Ps0fpRMRruioUp9WWr9yn5DpBL8xNBqG0jBdr1C4wkrVgop4tn4LBAB1TNNwiw4SO7guAA3fmOTXGC/jWUBcVoXwVx1x9cgOFkQe3vSsodZ1fXyxuRvs9e7pQMt11KiCatt2FewbKqgMiZa0E67xfEzZJ9IiowBU1IxCh4uPCcCfOqyHilXHJsmckDG6dZEN6i9zNrmS5NhTC68pGN6wl8xDb9g0ljmYABjlGErdw8I97a9k8lZeSFz3iqyGAkW1RIj/o8yYTXX0/lqUcLyYXoDsd+PLfdmQIN5hfSOhw70faMx73qNKSzGirogv96cIxPlcbQgvoe2HrMHNQn+wFzt4sNSC1FAgXBG/Y+rqfXhEByxHHGUXowvoqnU94b/UomGVxy/BBtbEGB6Sj+/JRWok49xF/zOsUkYinp7pwGqhYplyb+wNe82rJZmy3gzFL4ylStCKSTIBhIMNaMPdfI2ANmwcE="/>
  <p:tag name="MEKKOXMLTAGS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KKOCHARTIMAGE" val="FILL"/>
  <p:tag name="MEKKO" val="MekkoChart"/>
  <p:tag name="MEKKOSAVED" val="1"/>
  <p:tag name="MEKKOEXCEL6" val="False"/>
  <p:tag name="MEKKOEXCEL7" val="False"/>
  <p:tag name="MEKKOEXCEL8" val="False"/>
  <p:tag name="MEKKOXML1" val="4HooU0THZk28POP9trq+pbTvvzd/gcV8t56cq85kb3NDTsUhojRA0EsgEHHMH7oYP1SYpn09ysXVivguJdhTvfyVMsBLTGvcX7WPTor/CmXaIDw8QZnT3KVLgIkmA4yGmZv1FadjQXCTFAni4MlrSgeEB830Ocnz3QWUlAgsrQXmFe+TF97PVKC5+NZFXD/nZwHiARfjsR6YJSXloaXG5DrUlQj7rMrhHGDelPXIn+JQt2IM2G5tgxlvEXigYC3pcqM+5FRwc8HB4UYdqc/s+2vweSZGOdpyCnGJNXnVMPr4Swws/sJ5xQhANzJQW94Zdszv5olABPYdmGocDZXuAN8Z7XqxbysdDQ6wjJeOW+1zISlWlrgcPb0hNrJXQ0nFkWy/mWUKU0jIgQxPq3TryBeUGxfJ1+NU57nwAor4SwgYzo7UQXeoeML3okX1QMX7h/tCGvtbqfw3WpM/WP3slfUZJcisIPPV4qgPp/iqdiJHhODdn0EO+oMLDOuvVLbJVkBjHOHWxst3rt0UWxu+/sDr87DtaTQ7Y4RZx/DvLmXpM23Woj4H2MrQYL8NEoVIfmV2pfPqm6JHWDEJfTDHQYoEs6vRFVjpaJUSeRp5YjY0fowfAV1LsiVgA7DTQ9uQagskI0RmdoltLlP+y54sNrGSyGZ6cr0FmYGq2pDQ8+5yD01lPjHFCUACpAFW8uetK88RO4H2ekRSoAyeyAgBpIhgdF4voesotqo1LHJelzPXVc5BdYeQv1fCnOdxB+kHHzYSr3/2RIwQpIsXhYjEh1eiznwLBUQ4oGVB9rXgzSXRM2S77+broWdObV18x3xY0RtwG0Xvj/ih2stgU5lsoQp5KVTZhINrtL9N/aMH0JqoH/alC8aVEZA0Kmj8UgnkwrVOCuEpLjtOFnLEjSQBf2XD7Nf1cR8AoaV6dqbMSWny1yeWryUXveexXYHwxxvR3XKwLxzBMmY5X6Jt8bFGNnCqRMZWWv2zK+QMyCyVnicPJR05A8HVMaeNCy7crisIUHwLAlEpFY9rBLlcqziEXSv70la2me78FU8c/MWYqBm3XpCto8+qAnlLBRtmrYuc5wVicAfCqSmhpjOgKJi1UP7iR6juoI9kDl+oFAgi9p7anoQwlX7bnrpu+zTIVZEF/vVvASc4jNPCdC5pY95rIVrrRWD6MTKT0N7b4YBiihSq+1bqAlfLEfNV8j9m6GzB3hlkxqv0Uzacx+eEObii/2yQA1Nc7p2rJwbjB9kgEgFDiN0+H0PL9sOIEiNgf4HimjphNwitIuDi/jAY1E6LiAObmUm5v32DKRZ9l12H3f3tXrOT8RdzMqtcWkWAIICwPlhTld5zuBlPSu1K9MgZAsRHEiE4RgOLFn5Mxni0hLjvNpr9inYflLPhsxRpeCQ5rRZf8XZQtNPY+cYZlQDEu8OFGZ1mgpoSDq0UhfXyRv7grNPmV1Fb8EIccIhmwRogs5BapVcO8szx25V1MSl/W67MUy969i50rpN0EB5i55aOP3sRXt6HOFNpUdw7EvlXrzUaHVQm8EWsZn1D4PI8kG+ptRE/Ut3FE38QyHRg2l8rppsH9LAO2JuVYKMDvxFlWLfXtIC1dXRpX8di2k5vHNIxz/cQG+3SvUh5OELfjR10yCOmcpD0uzLTCSX/70NZ6fOebdgB6SOkpdEWLLxygKNd4gklEJTfU7nFP9CXzLeKuyJg5UT6RSzzTdfCWPUKomrXxTtJFNbI7SEjOZJaDKpGhSzG2p/yiyp4FXX4/Yn27tGbqz1LzfNXcbwaXEwueoK5xRiAzGRcN0maY39p5+mvC5nrBalJkCkyBhz2FmxyRUHOg0tysposV7r67IbUAAbg8iPndYIAdbsYPOT5Lrxdzer/ZVOxLhTCE/pBIaSMvJWkcCkdCPp+meDv79ffaNkBcLUIzDh3bvzpNVfw73ReSHNc3MoIEBY0lXhxY9Naid7kVaxSyfifB0UKBQj2Si5qcMj/q1BeQjG+fgoRp+UGndQ2cIU2rPa4eT/Rwk4Wupi5DF8AJGO+RQTJjHQ5TVZkj/3DvrAWzrClNNJKmfRGo/wRfOfivcbuLDSITqX5C1TfhjYUkb5JVwGxYWDdDWrDKnedMsfxcGmYd7eTeaEtqEw3lr7y1p6SxLz8rFRyxfluUbFr40PKbnSbJM4xDqVhi4sCyjM6cSaJmbDKtnNd/5DCyN836z96tlVuT7nwLc6ph+XNsI1gvW82l/NlW4jJfFlHv8IeeQDsGrT5ZK7kGUsRsi031C7EMW0JVz6NyX6riFsTEeCeUQEYZYbWX0++tQBNPEL6e9V3VllEqTuOgd4BCKa82SaAPWYb4dbYtSrTkpVvXy8vGmlJl/xnv6NqFAbSejURLa9MPfsVG1QBkynie8a7BGIagIf11Seo5nz/WOznZTrvsmwf9tahEgZe0d3AhfPa2SFEV3+rkAS+E0ScOjc/hd4/bCTLwDHPO3YXFuzRY49qUPtSSoCcddDw8VyXgT468LPMbvmMMoe/qzrhqijaXWdgP+ecScbSFCjAwal84qWMMtrf3aIa3mSNv8u/Z57AyNsKWWFyOv58O5CBi1nlx+fjo/q6EgCqFrgSd1PHWl+2tHoI8P3TWss9tyUvudtY0KGIe0fTMPu7GSwBwM3T8Rrza2PTaM1Q20Y63QhBuUdSg3J5274DvwkwxUeIEKAfqDIWva//VjCuK+MGCh4YwzAdhuO3/2CuPMQpxd858ae22FL5b4a3sAgo43LHMmrHuJajwk23M/LRjEMnPmJj52kM9lmGqsikr7qFTDEEaZwy8HonxkmPeA9kM/2oUj0PCa+Lj/LDaX6TimeH6s/28ebwWd4y+JCHCHuay+pslKZKbkSTmVKbJn5eHLCMPJe+InM/5sJAEBdbEj4c9nv5+nXeGq9muXT/0i6ot0KiXsZ/DJVDY9SCrijaMLoBuKYGGSeIl/YIpOYoVYU9dN1kgus6Macue4EvgavVoNOB/InwFkD+AncQNmKEMXFsdOFmB4oIuLaBW/sxGajpdgCH0nE8xhK6k5c5/hutGbJ5KAKmFg4wzm7gUKPfarYqzPiI/H61kT0piTpdD4HcN3sZaKYvaUntRjKC6fh7kbPhx9dxIUX5VemZ59abuR3zZ6nWUYCKbZozxRS3bSVrdwvkeG+Eha57+6w/6m2TDCGEdO6iS3fGaWfWI1ucqVgjKPuZpZjxugvZbbOI/mv3QErMor71dQwmFwoxXzG3jU3CQTlFSsG9z94EzydJKxBCxRfg3BSV07z7XeNXoQeXsfgHvlxfjkbom0ocUTW++b26ay8x7YN5pUfvTdzJp3HS6V+PyknvcaSQfANYt+VXfqdz9dJbvzqD5wHn8pwvv2Q9MUGDZ1l2aXRAgT5vrj0fRaXIoe0zwxd0TrwY9rVIO1wG5KNM4zDLLslU8rjRTDXfY1WfYi/AG4ZubsueJCVrEEa91dG/4evR9Vnu0Wo4oThW5vhuIJaklGEKqNeeC+Q/vUdbE1MPvq22CXC8Tc7e52k7DSMJQNGP8N4BTjOavcFQCs4FWBDGI+V93KCvWR9310/8hdhwh56i+TguwgACDyWNfNjiJ5H74QeGvBi9WBzxOiqCCxBiTrIdXN6dBlJNFm6ruPznkn1XhCYerIaITUKUzfoiCu/01iDVUNjyLHc9li/a9gepVOKDGmeuCvrUAgfAEL5a9+eCvWWGsMIf0C03o0omrHnAWgmF4uaC1fKPtPqWu4wVUQ9fe5Cm70OZS1XkdnN00hDp74xIRuC2pioAmLRqeiKKaG1jFf7X2XibK3BAF3WpX5DCVyJkyai6yc6qmCWtw0RgPr5GB9FGDGA0V82IF8Rxj5Qc7MqcF6s9R8S3W6gku0YFEs0m7fQXFw05OjvpZ7iuL8fHuxYZ/X/Jo+9KnKUye8SJ2icdX5EUEmBi1oEdYaJBAeFGT3WL61x0dZCkXl8eBKfNpDDIuA82FDwh74MmGsMRpyVrNtyFZfx1heq0yYdnwoQ208MpcQ3vTZfqqAo+AjOzUo6ltkKg81j721E8qC5bIxPWVPlERlTgnsHO9n1cQOfzMLdJ5Jyi1wD2I42+XT/ERPs7EL+CvPoZEVq+JzmJmaGg4WQzlglkmucrK/NAEjUvKgd7zUULvV+vWgbr4Rs/kEOr+4tWUFhQdcWzljW1Yt3DPT9b6e00bk2Z0RFKQklBqLXdgbdDW7Hmusr60n8dRkb3UvmhrnolOuRFeZW7VQ0NhREKeTsyqGHSPb9q/ClYoRRm5YUvehb6WsKCSZQwC1OtzP0NXQJamdPkMAoxBUP8lIe2XAKO6jE7JXFCu5K9+2Sf34qcaML98w4d9nfRSYn3qowgFAZpKVpCgeVxe0s5V+a26phdWihfTiEnF0JPje5R08IXSan3JNe2CECchHsz0VeV6CQB5Xsj7CWRa32iSzuqBWd73P2NFCe8nkJSTePiy0D2q6i9fbN/VaaDAwfH5KQwh1QuwPgPuA608cpcaDi3NizsSD52PcxoXz19z9mE6ZTSJfqm1ptiz3ADYBTIGYAZo6N/GXBzyBryZEjLPHRMsBw7vyIim9sNHON4wtRceiD4gKegmb4zxKhk/IkuOdnsN1zL0oIrA2iSqiVcf9gRv/lSF5FbuZzmpqRyiWkk3A/zLtzjjRlwJLiHXcHqOJEOrsWLnSUEG39zz47w8V4xLBHMSzx6aUAiVl2WQAYJCGI3fTpexX5nB/lK0Lkn9ozUXQqj97OTlLSkgh5pg+DuvGZ0qxX0dgBi/DUqCuLPKKh09YzB41ZaYp+8EiYO8mDTu8bjsxlvciuOwYc8JLhGwEFNTBZyZvLlmjKlRwFLCCpdj6VQsKrOjvUjK1unFwWV5PwnhRuldkH1+IKI9uCAhxfMmBq7ZNu5sP6r8hmSR6KnnBao7ixjHk6BLdq6H2t9ADsl14ZmTjUeXd3wg5wY3pL1qbddqtKt5wBUfWqJO4kqJZHtz0FaI5YIaxUxkFHsNKhfSne+71C6+LnoaWTSGdYDNndSpoMW/hNrEpahOA2qZGukms1+AmcZD+57j7EmNNRALYRbLuJMy8rbn6LJZUloTg465K/qMl47l1fCSxKYSf5pe2TJtHFI/LTPOHRXx98LPK1jQfxZZySjK6idrVuzqUOtzLyb/bujuJ1sxW51z6OmCDea5rW4jx6XBHfqQcB/5M4xqzXHBLQkq+Yw6bCyXFNCStYfsNbzCgGJc4ZQcNv3fiGCrqAX0h5nSNK4pqnMIERmCYTtpXictEohZzOlLzgdz4tga7zL+juT869CjfRy7oUEteOkbh6J3w0vjULmZPua2CL1QPm6agqPYP88q21UzicoKyGA19hQkUyowrhIsQgPLDU3H4PtdU1FpQWVRyhLakZTZs4iup09xl04xMbbL4QTkrymW8shMect5cUy6aYDwUNBuDjisDE1xjHO6wW+pBU0DaNdqwZMTGm8qJ7UvZ8sPzaSjmTZt3sMjUkDb+qd/j9qMsXBH/zjApHrnckeayJ238jH4P5BKQ3wMxkska8vCS314sP0yNc5U0YsuTY4c+rTJM9I/D2rws7YnkKYZXvDTpqV0v7zvyi8s+KdlKneGMgwEWYe/4VAT/F3hCoQnxkJyoOX1UqWY5FXPsB9wmj/z1PAzCUMhK3w/PdwK9gyaaJdCz4CN35WYgZPM/Ko9EtJW8Z1CY5aa/+LqFKzpqm5PgFi++Q++MCqIbaMK2LTkts/dHPEAwgw7XZfmq/0iUWWBhAla1uLPqKFAHNmg3S4me611hMAL3DFe3VWUGy0AdYkv6PZumRcdkVNb/xhpA0fCebloOCO8CbeAUH00SRL1Oz4vnd7IXTwmrAonUgfHI1RfU94twZnNkqyDg+fmF47pxadkV4X+k7cb3uW4Il+uD7Hrx5CM+5XZZpiC69TE8YUkHYkZjovCXq81/CCiyL/KnzR1f3huspNmiccmYRW+MLfVt5LronWloBg1J6OJQmFpDpvPhw+2ltS/q+Gidl4l/Mgxzn8c3AaQLiPwz5ZaraUuCKMfsP5rVfOtMcaQeK9keCMN1Z8XExyoJ5ebhT22ncrTnZq3F+jwfFjyJHonA8LbHc2QAWdXToXukhLPZpQGyTa4pvn/iktoUSfwIoN1uZIPS3Sdcxj6E2fm7ig/uymCn1mMoSAdvAzbgOIt46ZsesgKrROagDSudFj8j1QucM1BXVp9JtlwGvv5WxQnb6PE11QE6mx3vUu1N85CAYQAg5IG/uX2Ox9cSF+mH0iOC3JX6L2OVBJcG2rkzW7dp4CxwrVVkeVXUzkvo0nZRtF/lkNjkU8t34xiRGq70xQuB2JOn63NkUvlMCsZorOq63cZwkl4p4Gw2rl8ABJyum/5Ey+QtzG6JJcRbUXzzt5+OM84OzfYlnyYxSzInq1A33mL3SEpH5ySdmLfAN8eHypCoOHoOaibxCglTcex1QkDH6jYcIqRzUgDQLc1fAds6Ek9cLVp5wqI+wgAo/zGvs1tdpD8JXX1I7H51SVC8hrx9HgmN6GStyh307z1jwPc8DmIUUfHzrexAb8ril4wD2SfF0s/5v6jNm8R5o56mV35KOah/J86izghBFrGw6AeJ+dZpYM0zYAUSejI6uXONFBRnaF9Lg3BkMyw6hppzf1ba/S61FFVjBH4B1Y7YsSq6gi6kT3f6KEP4fCU/OtpKLIb4YZqx24wbrzLCqN/IN+G41OV+wzl51MeFMIdHFJnQ4DE5lc5zRnDPkMiXMOpQn/jbw8AHSHoO0kGFcPmbsA46v/LqfgklbeL6oVd+oOTam0jRlviO1Vdz2mn2L8xTcH/W1aRCSvLx/GFmy8YNtykz890K0kC85hveKdY0OKUwsYMq6ZsQLtB1m+7hwT4K8lfGqvZDkr0jAODp4PoHiguBZfrAlZFgmI+CrFX9VyrRuyprTL0gH78eWbiURjyrlKwZtYtv2hE68cDS+PrwbK1T7T0+z6Log3PV4xOgW5TJ9LUTAXeM7fxfng3LVU+o02W20CwnB0wlZ97DpyzDKv4TOhDPs/wbF2VT/IQh7JK62Z+1mR0sfIFzh7nXCrFXRHh90LvVJvsUO3VwsKNSyApUpAfnS4Ay0gT+c52gZIVQXudfhJQkKaP+VCTP+aaBLTYZga9SrRSv5lBuaiCjpmXRUzhnoG+qqpG/gDNM8eqAx78svIFPqLneaO7j3sYTC+AB2Vn0mZYabwJdy8zT3KD28kw+/INXgq1Wxb7pgwIIwGUNSopzniQvymGJVjyTX0d/asJbyMap1vvfCHYGaVGDRXs+IVs4VXV10bmnUyJoIif1OsrUabAEX+enIukNwTMZIUWrzvWJACgQsTiliXnCXPv2lYPEAg9+25GA71mwD7wobiCcdDAY4713++aDItCXernXnKLYREieFUjlEAk4ONKpJXoL5ajsQC7DfQhZ420CdnD6WU9MYc0Z/XTxH0WiV0Z67oDZygbo2AJ1Y2J0EqJsoGe4c2UQgL/ndWqMlbOav7QAybpK3aBcazSxjZuhe87IbbowSxVerIunUWcLA7hamdY02w3grkJgz/I3e0/K1di/6IzSnI1gKz7lcE5ppehB/R1885G5pL1TEaJPYTxGfKzzuu0jjHPibWZYSNC818WJ7LreDgJeYn3gfZtrJTcjxt7mb5BgxkoLxPhQSb2VoZxyI70NrBPOKT9sKeFgI6vefaF7lpEm6qxWaF/idExpYuVGcHVhNd4zmpmgJQTLeSsirQZoeTeeUFstD+nKAcgNYuYxeybKFuKIn7yoCeBhLQxykXUSf/RBocfv5Dmlgeug2o/TnI//Qfi/f9YEAX9PlevKpt7t+KTQwIpLDyut/OYHjT1cOMADEEwRRr+MDBqgqEqp5yZVFY5c9XoCHGUJx3bYu1kT5Cx+GdBJMjYIsaoxxme3DQC1SJSvWCaVY9dxYaGr74JvQ2rbRC8UFr6otnu1c7LgeNlYPkJTIyAsc0TpsYG7rP6154/k7/aKjNnwhZl0B2h3AfQnr8ZHMh3I8Bvy7XZYd4G9C6kY3otomHx8CYCN4VfDTi1gCRfQc1imT70UoZpI4huqwAPx4W5VT4+tYHy/l1nH5PtNkVnQL/3sZ39bRYIeHCyjFqkIDZf6pqZZAwgrIcuBuEttP1HVkj407QPT0hscJUfNaDoHY/pa5mDdQirDCvi1FyDX5fSmMN46LcMm2DxhISUnJ3il6SkrLLe6dWnDzZigm63G/05qVpvl5sKTbo7gzHT0H2G0gCjffRihqMmkAxdY5DbR7afEHSSLp8vX7H87iNIjOh69a4rV1AeHDhlLCpf8LFyuWet3+cVeHU/T0vFySZghrZQPhh/VtdzmTMjwCJCRbjATWj2vmPXJGm++AfFu+Szpv5AJOXJT635trPhoxIdssdC5PrLZTtOq3dnAn5AUEYXwYqKJJaEkvjKQZRbD47rBuGSqMZUwI8lgTJElxsWIVeEHI/GKlBS6NM6PJjgFyYRV9wxbsI4S+L1YiW2t7BBKHbIB+UFIU34eY/MaP3XE4XA4dljuYzpG1wGW06v277g3lJ2xm3nY4o73QuHBNZ6rf4bVLfmGbvd5UDN0cPAF43QZL6/geoRDM/Q4hSj2z4nIviBccroxBBhCkeTxJDfYHOCQXjZay3adnAIYtJC4K7sAlNkLoZTkcK14sTIchbaZeUWMbMYOXzP9vzyLIlTFpMl4xaBuIWjZlxGGUqnRDndRNCWqTO7sUpjMiZbisYfKaIJDgvv2jbQ0Fver6OPtO3tQO+Oghz7NmK2y51ndNM6ABqeUYpa2bwolBRP32NmJZW2XehhM8Uyywmz8Z0BqgeVnLG0KIudbPUMhbgvCkjmZNXTV/tYiZvawo6Sfr4F3S3fTyMyRqTiiDeaBntltpXfVJKnjQHhXnF/2M+hECrF2hKX8hgo3zHSNdjYh+DCIVe8RUcjETLSBi6VltiM2Y700aiNgXOAmnZiqXlLwAIbWpApirk8X7PLFBq3u2YCZChKxLAPokpxwyt/4LArauPWSy3P77rbWazjUnk7KaaK2t0S85ReSTTjFW4uFhGW6h2i7MiZCvK6vDY0KRJ5uREuv6FGlAvVogE8i4WerhoUTdGh4TuRtaP9MhwfwP1l29YsyzE+bC/PXs6VmXSQrKt1M4Bn0Ydp5uuiERdM6WIYdgppwKf0NCru2IzZ4lC7aF2EFUAH0tlbnvWBAxl94wwWJcZrGhB+mUc64Pg43jDsnI/NijhztbmgQu9t2eqJymBsojCcD+wR+723arWvQJFjc3wysCSo8GAuaZEvhxQ1oUVbYoD9skdNNLcJAa4CwqzCkihHweGfTVPw26qjnbxwHMsvImVmtlbMwrxbGJlWQAf9DXqMQsgcYp1q3yYRST/ehRceH6C5GE4E9Ta/QXEqUwKnUxympj5kDx6cRIi8ka74LBb05M7shmEG/L5Eri58H+ns8KctFD/rTE4OgzNhVpW+PF7ALMj/C9M9KVEjggw8LDYyny7pfJ30hMJSEtdhzF9gnwM1HPQVDdOZZEP+ACB2rfsVVv6TuaioRn/RA92Ll5Sj+4l081eWf3t1xpHk6cIOV91isb+kKFm5OBYFmwv4glDi5vDucc6xR6j5EJtOQ5Db9dKAJxT688fer4JMplbQsxel/p5KHs/fjzU7I26goHz1jy2aSRV5ouVzJPQ79ipwimNBUHKBoLyjvGIrGpxgp/OQqeVRkiLtB2SgI27HDe6px1WFoa7hSTelJfZSrHsUiBs451CJ7gXkUknjEsjgBNaIESyGnLvigiNCqqKApam/ipSXegXCQPNVcM/lVSrFRrTZqpZWiaz8Br9/O5rq4FTpfjNtOAjL/sTkJDGCCfXzP0CemryorujZvV2U5cHvmD7HBO5Ci+cL/MMeuCchBI5SQbL/poZ6I+XmbJJJJ/ElEWQimyWEigQ3+8mWa84+Ayqll94igyEkpMLaRFmugy2HpxSkaNnRlj+Z5suwPP6K7XcHh//Rdzng9OyKAn+4zFW+cQmdi4vRT4ZNqTliT0TdkCAN5OA0808Eeu7hbXuh5rWnbtwUty0gwedVuFE7+A2mSwqq4EClwgxtu/shLhyohQpHInr4nlzXa8q2OB5pKjXmyCeSQoMvNkPq8mdAvm4tvfbiT80jVyTtaPUCwRhUv0VkvjN2PxS7yJOB/JDyN3ayzqhKBZ3CBHHzd8w9YqBkQF2yq/E9V5OcgX/vrsWOg6h3kANN88t+sNEzmzVnvqnbsywwh4O/46v3u3XslL4zT5qqmWV9iYsfzaFkpHjtmP9uzqpqM5f07RGyFpqY2aLBUX6Q8BIHyPXasi7SVmAa1EFpVIuJMTKRQnLvEp8d40tvWAH7bsmgByqfP6/ZnDWSqcgr9WF+pJ83isAvDT+flA1qgLY8X9R6nBPkfKQ/FLHBVOqJe7B7nKQAsra/7c3fZEduni6HBoFPcVd1TJISoXBPuKJn4UwzigWQdbxe/ODh2JBP7iNnQoiAQ8Dy/GLishJdq32JQkCP5BjhOoKDDIQuvdO8HCXZ5mZaqE1zh0H6IoC0oEsBYYXNoP7jGSIfrS//YKWTir48Ah01N6hbJu2l8yyGc5DjKH8b962ojeokw5PCvornOEXapnA1QO7l+NHhDPKvjpApJVwvXtUfUg9eKuvJtOwHWZYdREXrHOV7n/V2pHF08f7wvgk9k331ng7M+q1a4P3+zZyvrSycqFgxnpH6gsR/GCRSQb8zzFkAlfrMhKMTcJovvGmO9Jjc/TWNIHFYUlyIVC+CDbWvvdS/Dh9rBlIVHrmn7psFNL4l1vsuKnOAkDtUdoy1GFU4pHyI8uBbVrXkw2eFNr8GyLp1hjHeiNUgaJVaL6iNIjPpbF7Qno+Aunng6xsW/r99pTjfKz60ySAHpmMxcGc9qTTc4r4ygpW9Gi5X56h+0SU9lEzPNbB9+Z56VoIRN0DyW+bl3oDIoWqvAKBuPwvsrEdc9vAOv6TcnddqGm2YhMvj1B8W6NE4vyw1tTeYukvlsxmDMbvRtf8g6UEmjbkdWt/y7ZrthLajp8O+ogAfaw+4rj4q+hAh1h4O58tQMLxjiEofSt0lF/0xgoXVqZAuTJHwU8C68z9jtJXMPVACrWnjjNR2I3mTLqNHnnxjFRLds2yuyFuVaWBhYPd06DJEXrSU990ZnW+jMmrn+Faow09YN5ZbAqxQA3FUJRJh+UbgZ5cDbGtXwjgtDIigCIOW2ZdMN5EfulNnRv2YqBxs2MY/OOMzMcAsBviQUFFlK194HxJA3xJJ7CLQVujWJ6Wo58typ3KSBJpV8wLZ1Is1jm3rnEskKTDS5ukpHlI4ahWcbliw9HvkFQnDCRSgyOwP3coP4oNGKoRYO355om2QTlxO4JoC7dcGvdEk0abkVtG0E91SmMp3ZXSftL8z1WMkdmUhzb9TUisBYdLvPsZqNl+te3ITC20TCpNWzIvd3RvASQYWcI26e3HRVuTSbv2591BeQw+AuCMyC3T3tNY6vnrzgfcHJ2aK69qwBD5RqLaalSc3XpsiVs5wID4WDkk1D2ZslHw1uGtG+TOp3fjSL9yy2u2RHVXgtb6TBYpnBs6DV0kZPEg98/aPYUMpAR0Wq935/I3zHZ9H97PcJe/KvRMFmockUbK1+IKFv82EKoP1MwNOFvnEkq9oIeBX2Veq0b65I6Q19zGJ6C9fzLBl53BYnBaD4qqcia17huA/3HT/PDGuMCeTSFUmubw6xUHKP2M3HWnjeFFLBrHaz4XImWYCklPfqNxkmD8KrxUXiFMasrcwRfW92QnoExxO/BIF/S1y8tKEpGqJ9Lod5DrYl6UwuI6zevQzIE6waeddCysry7mQpeJe50nvu5ZKgMgHytR/uNGlqbnOyVY5hj1GXLKFzJyD0h0GFL8qqYRfNt4H7M3QfgZlFeUjeEhjIAT2RmHv7T8nc2zLCo3NNGTIqGO1PPklR0rV5lj3XC2UC63mMA99G1WS5MxsMcLgRHfzAWafvPN4OhIGu34W4yhSLlLmJgtvdF74K936/XSxOdaMnO7lwHKQhvVB6uQK26TNGEdu8e29ZL6Sm0KDnksfnwsuZTWvAmyl/zoCj/HU5JyGnjMj8M8OfoITKzZXfIiiXlCJNLZ/z4vWqGgoQnNnIeEBuoAkgELbpewitr3hGAjTpWigm5wQxiMAZwzYsIKYFm75J/rDU/mxM4vr4nMPmxDa37P0IYPk4UvLqc3yxUtBtOSEJLD2Yknk7/Vk96qbjipGB9lq9S38ZhByD87UhGzo+vhuWyJABDERFKo6KMBlfd0pGxTa3VhP2a4h4hqSKCMOVOOyM1c6q9tcisV0uZsWV6xG7jrFty0WnUYUoKgYWTUmMBMLNfsx6hcCQiA/ehq4T/xQMFe6aEEy+r8oP9UBhENhnXnUxJg6Fk2iGOQl/nfnp8rt+b0oHwO7RPDVU2iZV2b9CX1xPtTiwobotbPxtimwYLgM/MFeHjjXZvWB+VS8IUhZOW55P7W1dVJ5aZB566EB/0YmcsfbRMmWfpe1KQOHJAi1Jg9F1jWVHPtZoU/x52t6WCG4Cv8xcxegOMkJXX+ZG00Cmsmhh5P/xbokEnmXRboLK0XAu05basNh+GNEe0TiyMGubdZDpi6hKggNsVS7ElwJF4jMkXGcVUF6VJ7aMDx0Rp/P6AUg/zAdMlqj0zaQEnqgs3SC/fpjKpQ5F3VabG69feZXfd/nvq17Y4kWh4q3OnchaagT4bbViv/X8DEa5oeyXyzUrCIHN+lTrvqfVllyZ74krqohsyUhZwT0KIG4p9s9Ly+VVeqC0vrVZpRQXNBzvsK6rqOWW1DU+v9N+I2ySdtE4n8jB+XGnqpHCq/44zViIkAp8kXwP1xt/MOK8M22ngfC1J/YZQysFttF0rz12jjVV9Ljkx54rSp2PI9Xr93zfSlyve+aEda/ZY1DaloBtn/MxV6vSWJnphdY2e0y9e/Rt3ncAFlZTZj2BfRaNBaJD8+zph8Buqt8ZU3IqIgjtypkGzLuhczED+KtDvzPoIPJTF4sX7EdSLmV8dbhAHFut7niZ6x7yjVjwAvdgLqYKz6LpA4bhGTl2tLp6ZFnsl1wXp0Wxbw4jQ2cbnZzk0upQZG9uNnOWajsxu3rleuitpWETtjiuSZW81bp/ER8csWZoEpXYsYOc+JVbx0+XBsb4v3cip58bBNZnAtjt46tB+T5gdfjwcVpNi9GRlcbgzsltNEbEZbkHwtM9GyMeUNbNmM0nz92TitWPMBObYpOKpYTw5sLceFsoQE5qZqNxW1NEytZp37TFMoBLBdTvFtZpML35ffhzPDe2bno5uQ/sc1LMGfo6fs5OJ+7l3JCmY8tJkCRT5nhxYNeBPNcXhnH8c3a6BS44jp54Lx+fHS+hXqKa4vomET6eaAAjkyb7Yp7UGfwrXcPkoUyjwpqP3JShwsOmZfOvXY3HTsuQlpPMkISDSFPrTNwd4mj5E7c0flCMdRC6AeC6yvNqKCiEUV2dEC9kjC9vUndfXWHLagYIWkedMFAikImsqU93l4XpiTVIzzCqxT72tgzzDAjehdweJ5KyD26BQyKVuemEynpTjFBnR9lGu0t2b41vIF5PdmLXxdJtjzFWRl1jpQLaS87GVsVa+1Pu9wolEloYjzUGJ+GfUx6qAQpRWQBtpcrdfRbo200zgj1XlmeDYtSzfKNVlwwHssxYnS/duzjbxnKGNwXVOPqp+zzXBfhoSFGIO03XDRHVnQWQuqwpQ/ZuSpqEYnSbtdXoK/+rx1+SgDs2fWtDPBHczxJhKRRKEoqLKxMXMMLd29oJjJ/wN3Ct2LXSIs6UGGZafnRWCz/hFkXaXlDuzjwAmTwhaag0NixX9XSWQCwx2YtLavVAcsVfwEi98H78yuq7bcjsiJQ1ZRT+q677zgWVIaT6t0iISqA2oPPa4OPmv4c4mk6R6Du3gXF9I9gsWvVjkq1mbjOquwH0to1h85+yQp4gDmiyzpwuDOyOqHfuh2bIhplTPTDDtyrHoRp+7MwqOIFE2vULZmouznIpyidA6nGGcWLqbf6ryQJh1c6R9mBPzmW4RogQ71ypctfshWYliOoO36EVvhbpB6RO29o3y+qKOJi45YcOjq7qLInmutDHxLn2M9O6bgUNbQPknw322+l7tkvs/+Q2VhZIIfXZtYoxrWDEVoWvKjzHuuo0tTrmIRyi+LSL3Ubp83J5bhOQaMtz09jRxRfwL7AbQP3wKqaQ2Uqun5fCrufHRbA3Xv/0x7JD9+bCEXMPdsR2u5ujoCofhUGM1jegLsriqni2t+8+sawfPxCxyZ04irlPIkh0B9z6kaA5+81871yUwGRku/2ZNsRWZj3K0EysUhw8VM15vFn5GxuOjhmVMvhRNvAYQV7N1XjyeORuHOBzwmuhvJi3D3eTEwKN7MffSSQTf5nodYfuw+awRfQYojtD3RGgFF4m/6d5PA/3JjHecmt0FkLh5V7hDI7pz0ft8uPUkj/5fklvaf0zC86mB29zFMFe00NPhAemhEkxMNzP4F1bW8KNZCEcpxbIjwKAqWDKtoEstQZ6o3hxshIcBiLaZLIfmKq6S1u7K49/Y2grq5rCvRtBXLALYe7/UAdRV/5BhRBJTa6ViIiDQ6ishWBBTDGhLfwWYOE7vpID7q9xS87XloJnkABam3ntnCMfpVvZNtE3YqVSJ3zzSi+1H0S9haADvbqSH6VAwX9X5x4hbhoOxMsQ17/LgyTJi9o+V/72hAqorntPRhVrSGqC+t/TFqIV0CNwHl6vPDTqVMciWXm7wMeJBROd4EJyFoAQzU4hb60m1uFF4rc6ruduU8C/nVBBd358KkB04/aJ1AJB3wlqdb/2JqASQBXzToGMQtzve2tJ7/GsqnoKhvKiVvEfF4lPvpdT137yaQMLxohwPCipGMRrLdkgivUXLWY1ztEIU99EjwQot9Vn47n5Mhrcl5bgkPLgPpZbdAutYwAnQ8SavGdQE8aVWCbk6FdRPo/50bD7YYi5Cv5GslFvTuPXoToOM9WjBgh7FZ3t7Afl4du9tMYMMPkKW6mVJnAycHOVl3ajfqBm7ho+r1IhJOhciTvGzpNH7x7MixFQODL+7c1rkYyh4A+Rn6bJb0Ppr01XtaYae6S8Azl9SvUb7q/X+jkvKgnDd9lSjiUsxPDlvRgEd9oCkkwYtgZk2/rS8nnkNlFME3iqqp/Fm1988i5QlIC17jOiKxz19llJ8uzsTgx6zj1GkGYKoJw/+sZbXMDTd2LISuUpC+MEPsaljEmJHEJv13rEHsZb8EmNEhr26wg1JINmx1KzyE0qxKY2DgFecLDuN77NobMApojZCWPXsXT5F23PAqAvX0YMo6RKWn7DHx23bbhRht/e+PY6WdeKrFDnahvkSUv8Ymo39gmuXbhC4EjuPAQ19O04Al4XmKGoU8RVfawq3sisYNcAHMrEtwx/yf2OyIPWDrDUcqyyV0tTD5dzQlqHAJgI2Wjkzyzs6zMrQVJukzHIYWvfBe8+jcX3/FN13K8VBy40xy9F8KnXDC2nVM1XFHqCswlCTQFxlGxOIpzq+i/fV96O3EfJi6QlNDpB3+usjuhfI18ABrZo3tSK6/SNRiyykHX6Az7DYupBQC08v+2UIJdBvmbhlVOs+dgl2EaWQJ2gx4oj8Vaji+xLAMzspd7EHFvZ5ymxKQDeVgiZMet7Lxt3C5pkenejQUYXusEtzeNkjEk5Dn5VzM6H2eEo8PFwidhHL+8tr01qpsgvXVNDmuF+8LezDaL8V3UIBKWClTRdwJ0yvZ95fuoHB4IHXkBYdoG/v9g/fEQ4IIbBtEb+liQIG58SFFZm+eNzOp36ynBLf+YfGrPjWLzjIq2cVCWq8OoazyU+IoyOfqTFYnIevD75sDfOk1G3LgXCekMXD/XIvZ+kJbmrZfTnRmJcx+IZrEjJwMyHddp9esphWLwpmQgKTWfpiZsU7bc2QliYGEdJ/JLxw4YuZN/+1flZndwPG6GN13ruDDzL6CEcJcUla3mNZEnIStMr5UWYpoEszO9fM5f5SQJSQh1ETy1Z4e+od53Wr2MDdtKTqew0YoxN+K+mn6Nme187E4kH9QPDJozfa9SfOQWU77YNBfguJi6d60YPZuq+LnoAlnyu0fH0CAyURBZSpBLa9qYiwKSwHs+sm+Csu1NqQQzeRkFLxxtuaVd6R/ii9qOLyVwwlLto+f43dh2DQcMZjQqM1+TbygBk1kV0BbWg4y/JpN3XBSRPjTa+Z7Cm901vaymA2uLthkldiVhgcZB3ddg8TkyXtnViwmgfuarnmkZY3hEV/ildgaH54xu8lqAfAEGLZ/3+weTz8WJVNlRXiDE6C8IaVTwYVpdIkGUvyOUkjuCFIYnjLW7SjB1RLSfi0rQ/HpBiHVpTKA9eaUtaxGwbS/mdCL1d2yKO61p5NI6E7U8QxHSju0dGOdVGDj5Ye0YBiinTYx4LnxArktFbxISnT5y0KVODIr6ydKmBr1gNVg6KnccmKt8b0/QeZghjrzn8FIGYwKHCTfTxjvrbVwmHkFF/dvgslCek4GFkmxOuNO2yP+yc1p6MhdaHQnyVVgPTrgYhrIZ1brpuT7Dr4j9Ksn44Jo2Eu8kkZQav0bzt2b1M8lj0nZHZzxCPa2CyJZcJCu8scAd6/rRBe++bZw6/AhQz671LYFxdlXQYNWMJ91U5FmUZTLpUkkB8vq4+8z+CXk7wSYQPk+ZpQ9LhV25YJEdy8Sw9iEHEdnXroJI+LFnHnuezQiymyLxEmMewHFNgNCfGWZTpfBbIPemx2qQL4MWLp2dqqHMIUCHlHe77gtCYDaLm4P7YcRb3V9FWaiEPHzHsF/joCztm7YWnl8Dp2EMpVuB7MwqJA9O45jUZQGjI51pZnP6vCRXalOTipUc1WCd2D8oACCKI97XBA4aOjYPdG4qXMsHr3YZOpwIAsFA7ge6g0wG1aX4YDYg82Wv8uXj6QQoJesTXFtdZDIZdVF8P5MdWN8sQqUkaU8j/zYoKNSbM6Jv3Sx9pTNBSmIiABsNCsD4vGmLJ5b3hpaTjuC3XiW752Ru3vUPCN8VgPyLge0E9acw1qwkMRMZX7RWYUdTgtAcxrOINM5xNBr6Q+BXM3QF1SDs0dEhTkrVjjAi6wcK08RDYYHsDvJnXdF8V8amNLP5WKNUooLffEjAqIlhOHhoZIsWDKklNVBUM4Tvq5GWIB1Otbw7r/6/FrhUf1FIiGqyOF5Q+do3OFVvXCm3FjRzKU6Fwqs/D7CZh3h+B3TDlVPtNrIChmyFiyu6hJaSTkzUbxTvLCBGhVg+bVyQ1QUSeHyBchuRccZU/dJ7pnht4Aa3PDiavMwMjOB2GuGpJiAdK1oad9To0M13rhgIE188NEkJ5Wi+m5Xxn3rsBAc1aAEZXM9uh5Mdr+BDEVJYUYOXUZUj4YYa8g5seDRFlVmFSYmuxTNWIHiHMI+L5+Fdo+7XpnFSLy1fRsxoLf9H6S3jZeLRs1oL0b21An75Isxw1vAX9z97M4g3o/UsTqRSWOcdVoSwCm33ADVorIzghbVF9KEePTRiJk0pjTZLQcELBPHJeu4mjvj4PQ3JdGm+fZHin2epq4PFErJKxkWX3Ab2lo9Po3iSBnMOHoWestdHTclrW289hXvwXulYE5gmelOJfP3P1uVw+S9NKL1Aiob0SABTXol86yiaNwGWUZnQkDlor3JF44KXNwJ+mEC1MGrgSUx3zb8UkLnX/0TVa8UvM2XTXLcLdpConi9CsSxRr865IA87h7muZz1ECqFVKql6J15AWdKnv8l1D/GxzfPBYvTRIfSsMgCQWlaDKTc5Uv3p7TpwFVlDcVQt+dvwdSka65DJQpzwdHtznHc3mEzjKV6LAQEwYx3DG5z1XvfTUDj4xMpnod547WVAesI0m+ZijRIid2QRMzLFK2xz5UhHOsVsO/VqG92aEJk3bvpZrJtW6jy80wz7t3iIpRFzpGaJniEaQzFmFg1mYcOwb3LA68rJcMK7hTslhhm4P8NLBK+aCFHbZdAH5IxusbYXuk6EsvKT65jrTD8VhyjxT1dvCFn3uYq3HFwIDJ6/rHvxsHgU/uJcaGN/3GApBJ4bTIs+FESOG6/cE7nwv3ulNV/XBOrzA+XOuEXQk2ydbSr++0SfujBS2rw9z3aESOD7TQ2V59tpvRfwJPoawW30nK5ZpSc6QB2HMp5ViXY3FACbw8Nzajvv0M/ttGBqIjij9fXqz7FJtns14ymy6Np5F2RHG++3i3XeCLNypMB+1115RxxsD3selkNTq5pYXTlSasR0sMh1FxFVxrEeyMLasZ9GoC6fhl1VtKr0zb/cz2rEdrHo3nMAbVKfkpItyB0G1KdVD1or8juTjQVkkstjOj6RAESjgyQUxTIdOEUX5sMkHqmR72wPMYMDMZNMzcTA3YhxdTvvkk9jb1D4IyAe4AMEaX7mFkCJSZO7+u5+Nw4BpUS1p5U4b6lLBeY53ztjfNIdUMImKYzJ3LlTyUTMWdp8sPSzqQvmXkm7W0LYhKwsFNd7//4B++pdWKy6Yq0aUFZoR4NTo/L7ihidhJte+vj5r532Oxolh/tzdmm8Ob0zPB+Koym5QVvX6IfnFWPHnx4Upd7wqSgQn9P0fivcUZNYOok12a1rtef2eoT3CmAUWIr9u1lBTEBK0H8TDggvO775vvkFeNZ0WRMI1hQ9dn566x6cAvRf2a64Sn3k4Hvaa8LuIzIR5su706c8ZRXaumAiQfIZYprc0+Pb0StYk0oerpHP1Mid7i0O/p9MgoGvz4GlJeAgPm46LPh7yDL+g9vn60frt+81/y2c0qFA54zOzbw+Y8RHZjFCuY9UmVAPLWQXxMuTajFGF89VWKbZh02zo9fcWmgzvT2t5WYsDfSqKSgnL455Ru5emW75zuFLZ3omZZMMb0G1HlboR4EZK4QG61jsBy7YDgJ07SOXDX+I7LfEzHSPmHaL21Kbb/W7e6vLxfqhRJJrhRjzRm+kiKsock9PbTREdgElrHHAXN4qKA8YirLTV4kT27WTar3RyqROQiMlPT7dsHL6iGjSXoY/lSWjeqRjTm6/4b5qjVw5uoNRNGi9bNxxcINUWkTj9pOACW3EpRiry7VeVrL1hfmADO24QyrQ8AUu3KwCllf6DHkp8/2153xLUDd0OrrOUAeG8C3WgLm3F2OemhQb8rOArTrXa2FQVC7WEod+Wafgob+ZXSpfcVHFdOkWMl0ZzCxb48a8xAUhF2/WOaVwtH3U6EJ4tF1ndOuQulvYOlUKuuly314vs5cdBNpyZRb37OVcs/tyt2pUua3LQbNTtiUd9cRta0enI1ACmvYI2X3XNWl+AZ6P1a2nQFMS2QXTVZx1zjC38eVee3N23GdaVHwkYicYNo/X/D0cP/2MbvF6KR8oGRtLtOjJqHKB/nDIeUR+0t1umKzv2h8JrTPPATK59eTuuFYLgJI1UbDbv2rsfKazypF2wWu99M36EJ7x7tlhyNI90ny6L5DSGwurQFdh0N+teWybLq8jZkEoeNRmAnIffXAL3QRumCfLQXl94pYayt3cqRfPq5Teo0ygHsac9k95X6A42AWQULasFXVcabfcebdvFTWvWNESRLBFWq6Ap21G8dSPqf9Ha7j58HtH5Hd8DrbmxksT+ro4OJr3nKioVMo/GMj1djS5uVHmFjU7NEF5To3KboTR1KV4v88mkLxtjFp7r7FwWmm3zmdksJnHIwT+yvuQq4mpY1zo1q/EXsJ0CixpId4jSoMC7bsw4GtDFqvzVC+dCz/SCBd7RheYQTA16t3VaHn3ImtCn9c6uLlPEualidaZ+uYhSNXzt9C57FTbMsTp8FBgJVwC823HrSAAf0vOGFJbXFpSu9nrlxZVaONnZn2AAP6nW/AxSmZAEvevv0JsT9GTVVma474FHDeV2y3bVSU3vzT71jFm6u7yIh0Av42lwunjght4TQ3XSZeROoAVSzu2IYhomVy4HBWqEQcvy5gM/FElvLEQnyCIOhUXI2WnN/QCsp778ngWRuM3LO6CsK8vHBYlp9yMS+4u4fwDD6537iYSAy/EosU025yw0ltdKn/OXH40OIW6FEoBgYsCN6KrmSQrWSgem87TjICU3UcLg7hQY9hdzauUdtQCLRzFx44gxnQuGCNsJYaZzI4Dw++1nmFgq61+qgsk+wI+MWwE78obUohRCLAyhaWKnInKEtYauZj+Gtw45bWdn+P8Z2tTDXxGeIXTjZoVH1W033eNJSPBtHvx6V+/yb1OaiVZTJxVnrX938yZ7GgLKXDz4n906AEyxfIprOoAvYmp8FjSbhzrqzL1f9PhrptHSlYLlYQ4HavgLnxnrSqRE6AFv+LQKHdP2dZVlAh2lIWukhgOMRH7PtWF5pJEhmDqbaI30ttet0lLFR/Djnn9B9/yO+UCQYNGv4cVaUoIlI12xruMvNHqKF6sfma/x5CtJLvpdjstKSnOkAWTmIlpkv1zMg26OEgkcXO5uJwhKTqBJZCp3fPoKYrhEHiQaPOkxBu8XZbCtQijGSQNHu8JAiHawea0Ed768nCJEjR4u+ErY8Npf+KikzCHxX6OgLB+qPoue8YUEEZXy5GTvYAoXMCQPkDIaIR1vRBSd0+zmMfVbB2dcB3BuM5CCnxdmzDWD5nbyWVEux50CsC7rnWPtM/sLjGvHr5BDGi+qWl8FesPQ5fosYpfJPz2L9rz3G6RiFPqqIU/j93wCNhr8crNB9SGbuIeeTkcsHh3JFNzNg3dyqPX7DJYBywDTxMQIUfrilfwODqs80BXcrDWzqfhzACSZHRKgZoiI8QkT6PiZFZy2Vz4ar0cYJ3KR81me7K1h4hFF5eBzKRVhx1PpKyE9a1uTHLMA/3cF9yzgBy0jx50dDP3ucOLnSVpK6INQo9ZuORFuqH3TYXCUTA1iFoLpHPKM39C0g3JMYUybVN36AzPmmCxnXf2tJ1JsZCrCnAV7ftsAltIJ0bDi9GyWEJoUDDcrEyN/FivLhHLw4hNQYJBrR7tXKct5zVK29y179S9b7mkYbXGi19LqMQoJquXxecshYkSpkU1kdIEUgPNKWVkULYto1p9X91MHGEbLEtef42N7IHXDKE8fFYc5cGRbXcxxqkR0W1XUiR9yo9NteCkCch+2FDkK0vMSKkpVzbdg+yFxIfHcrHKOzGFjF4uoUGDKwtNRqhYgxak48zx3TwbynCTpsWyFhlGqOyj86v2c2I/7VntkansXvoitKRnYcIV6OTK3mlbFvFVHsio9LLD2/dEbvaTB3mzTLQCF9lNF75cfSydE+wPQz+Jzxi3nEzxQ1D2lhhVpocwNJ3gIVxbZ31JXgkWrfSPN5xMUbC6yJf9t9wHEdUxr0eUvuXOl6fzD7jYh5Jfn+lgqSjqPVkEJjlgqmuvN+OxJTct4As75j068xrZZC2TvFwEvMaYDkSHJHk18plv/vFUHpS2b+/cZEt0GHUZpSI9Dhedv6wW+wJ5l+dJw0QSOj0huuIM9LU5moHYHSSNiOLsLPNUSoeQxqP9eeEGAIWwOFlBV8Uq3Pr2bX1fwxmtl8p51F0qWTpoxebhVcKE+zODpcRjpfl1pvgResstrcW7t+aivOLwM/LsMBOeIRONuAek6JvNcE3kDP1PfFWyrf1fg63NWoAWhUSArzVBkKtVn1Beq205GmwevFLxPZg7/8dNHdt7ARZC0LV1duU1fnpQ0EOeyJVN0a3T0u/6w5Wl1KPswfPSyfXh5PwuIOwJt5nV43FRvcMqE3xf+qvibtoSKRjxNoxK1yx9GVkfucZQz7qyGTBBkerfLVrVayjDm1sGQ1xsL6S0RdfOZQDLALzklzHZsb6UeWGpsJIWguXNNsDAsatPXC71OJvPF/lLo2U/BFipKOffNPvERP5gFR99vYJY//N4T9rr1L+qsTkb6SAxpNpTuYh1Rstw4psaU9I9hf5Ze3ZrMPz5D/7/LLzI5A3kk/XlbJEwtIQ4TC8o6sHK4CczsU1nqdcnHkvvhPnBkwKg87quRDBOYHzYiKfFL+XhZT6/ilga6nEsvOezLMDYE04cxjScFgL/Iw+uFvtMaL+R8TSqv+4SPwy3zOlNhcE0mKBBqKc+ZdrIXtDhgtG+6IQm8rSSXlpfRLHlL8VOAO2Hp3POFEY1NG9GncMVL7KQrz8K4kvpcfJXEp3A/IA6j1lFJuVV3YMqR46y1cMOVFXgtyf0g6A5M1BUNPOm73GI1fFqCBSTQWPKvqrLPRKixEIyffSVljRkvgVTT/r7uXUZ6e2Q2HpKOYBUE9XzldL7Z7SAkIdxDd+flOs/ga5WlurH5OAr6bBrsmRTfdn6TOaT7YaXFHb+DpFES/A36bAejqwP5TnyuPWkSv/dwy5CsSLhZCVxAtpL7CF9eU2dv4KpAeprN4NoRiWCyanFSV7CUnfgRHI82+IlT2ZqeCcnL0lFKbrL2qeULzTnCZbAH0MJlrR6mtal9txBlofxbmxoWDPZiRGdjzTAUJeL1Jp3o85kCzHb/v4fcp7i0zX6P0XBke7F1v72J6zZ5lYj8Kp+aWb3K/YUn5eLP+ATLqNbee4eek+asfoELaXb/OnxsHbgLgw7aw9hHRuFRn3iFS1qBpd5Jy1eybr2XpiHD7LO6lQ3QwJksHkrZ35dNgqn3tnURG26LoBsJe4yxRntqqM/G/R3reMD36iLG2tq566mqX2wn2hdoz3CfIyrrGWvQ95g+azEDE0XM4QEHd3iwTl6W4hmJFJnrJjXU3IgkrFPblenAOOE+swInL2qyZ92PckQGDpUTU6AMa0zcXHWmy03P14CzrAKDH2qnvdWjlYF691Rv162JXqQY/gY26SnntcqBf8jfEHA5foA3c9EsVqGE3ljL2N7qQJ0mp+IQ6rmYllu2AJIPFEqlOoAaErrUgiDuh3iQ7bXr+EWRz6mimrFw9dQz71I6TozREgsc8DfEfklZvERwj51jF4x4bbXeH5kgJy36BX/O8hYz8Waw/Fxz+acy8jBzZuXqirURL5BL6XNWOvzGOm8EIVVa4T7sV3omN+U1hDxVk2bjM2/tbZtJn9BaygPqgGV1f1tPNCG6n1EoD76SuA8pwqtCATmIlhJUbjVDZzvx+dDDvdoXhEFKYKmaLfsR+MilJVvVftZIomaywPjFA48+x3JKvrr/zcHM4im0aTxb1Dzy6tnIc9YE48KH64O5CjhdrEEY36tEZ4oBhpH1qkMF9fJw7XPU3P+hANIF7Ju1OtEJEfXoIykltGXXbUqShkQE08GMhOcsl+bljJwtvoy6IH2mvTMb1VZVPzzglAsexyJbAzitQS208Hb402WrHilXTCMSOR2eCB8b4ZwAivL38Vz+yXE6vWl9KBB4bCRuDpWjGCw0WV5lBw7N+OjqUTCZ0aRlWbeXF3E/6TUDGJsukY1GVdZduNQqV6Tlwo5YvXjWKcjMaMSuaZFXgRsS4LydqDpmAkhPN3pWmVQdHPBm1D5IDp1YIDx3SWoXPwS+ayUKZqWc8MHLck9TRuCHLAzrwd9oigBs5LQeBLD2AD5bYqTNzNPkKwesCOt9iojOWtrJNhhGaAb2v0h8QUwvtmL0fn3j3EoUnl/R2Z/lRVmi1gxM+SUPkOX0ce8iHdF+8IRo1W+7m6S/xJKt/v1nRaAE0K/QvY4b2DRgmsCOzIhLlFZXd7QWJEZTuErgsJsD0Iv+yj0rvhBxhcwjEvFbbOP/S+2wrxaXCB2fagiJVggbNeDx1HGWThW/zqwFag0dbZQjj/CQ2N8kHPEZrOjjSIh1/yEFNGuO5qo2/0CGe1uGS5jxwJIAWELnz5/FxdtplcQVFISOyCaZP+YrBHZP4gPsodetC4rtK9nIgTKTj3Khu+AD6cvY+phrsiPOF47PiX6iQHEU2lCF/QWmUQRrhc8usO56FwlB/Em4h/VysEFukllY8NIXyK4WKB3rZoW6Gc4O78PFNlt3qX0lnS5ATe+dRqcHp52iKN3ZYLdQzFdRv3lIRCkebodQ1/Fu6HxpvHKfYrPDk07QMNgYY1KyZ2iepC61OiU04Pz0Y6FmWOsN4MGI9xN5OKXqoWdY0T4jJsu9SSbE+vQgZldKyAo7tDdMmPysq3L0FfdAOAbTxevLcDhaB1n/pPHG4ebOFSYmO9q0Q2B6f2jnjjWrO+bHXKZcE7QyICxDJTzDEjIgldxJrL/Ii37s1Z4chGpNRMp0dwcmt8RPqQiycYGHjBZUOYHWOZ32E5GSEn9yh1++KahkcaS4B3TsPKCQu5yHqDqhKVe84YuODo7MTsyRLC10DyEF5RbhfrWCicImudfHsS7CzPEIRYNwI4k4MSNogeaW8hJ4dwL0GSGNFIky3RSX/1yn9512Rg/P7++nh0vDw8C6cSu4g3sBsYnvwcxB6+2jdjD7XxYZwHPPWUYEQU6j44njER04mVHSQj0p5ih0yv3NP8vQVobVQHDfF/e28e8E5Nyd9qZB0mAADn/QW8EPR5L82a+Nw4SvK6WTFX1Zb98yYp7uY4evQT4afqOIZDOLxtcr10S8f70Hxho9xcfupA5rNHjBacTubUiplrkflyc/LmA0trBHhLfpVfZWYPZfGlx6i6YGZfhj4joW/gZjzrZzUNzimz6tnrBJm5wgeWbDXfCIgo/HzJXINxop4GjIdUAU3HDDqQKTyS1mwVv9WFJEBQOJpGL605VMKbpIeXRgiPei28YHTHYeTUh+EXRK6M6i03dWpa6WEjAv7Jn0KBjG6k544Ftp304UxJ0HTRcLmnl/xbffhkdvYRVhhbmVbN9i21dm95txdSGHob4qIHAmSBjA9kKee1qLWwoljk48J/kXJRw0BRpBOfR9AQnCYyAdN5vdwjPyc8qF4GS1qkxnXvq+us1MSAR5GgD8N0k1wEzpzUjrRpB3f6X1mdiHga6pEdFH/EKSB9h1pSX9eToX+RFet+nEEkLf0eEWNcBQ0b845pdJHXWn0beNeehUaDjb2SvsmHL+f+NqPTB5lEalcr/dp+2WI+h/pZQ2xV+qvc5V/rfvNsBpsQnjL1kpxarm9qVQ3IGUqhAOQmKSRmW337bJD+P7vYE8S8zGqqoNPQ5WN9adMVsBf1IEE1055VccFsBBle2+k4yg70CEUVwEIe5fPtvPRTh0Z8iTHkMakicXOBzNZPVvLiOhALN+sbZcK0RMH/29RWGSQKKIx6piHz4WYDbRyr7NXiV0srVKWlyXu4XO6fkRVANiB7aajZqdE1v2l2j+fmO+yqmhj/pLdtitUi98XjF0wKNmEUeVBIbFoFJN81/W8/2t21PY/T+wymqfzDmG/ohn8cbhyR6ZzAgUXvgsKLkUt3jJVD1UYLZMpDQQ+8Sjmk53hvnD6BxK8YS7cJAnBkOfiGEoD4J3by0Pjlay+RWM26j9wNO1us9a4jn23M5WnODAhiqNi3R5E0UJuYrQ203nY5+y3OVt53uod4YHXPinoROGqULSUJlHg9DkQ9S8EsdBCvRtgQ7xMvQ7TxanNj6yo1mRT3sk0SpjH7VKBQHwOks303dQ25COUaJTqo/zivCs07gzHeyCI0lk+vRgUZJLzUk+eByrgXdFwCgMnbTY+cuhYi/r1hwHYPX7pNdp3F98dx6FTLCkccLmomwpToPGjLNoQrP/wbcvQ4PyJkzvU5BN4q7woMU+eJDuuDORAH3itL4vsgJBgBCZgBj9Ftax/bczABPhaQYq49yZRKMntPvkUytTuONK+2m5SCfJ0RcIp0c4J+VOyIYgqoHgawTGnX28QBFbhswNge2gmsjdnrgpGLkjwoMcCmUjLNYs6d5+/eyKJDwoRz9npJKIBZXpduIilk64bCm2/RZ6PgcI8hMhW8h+naUzNHUoMxNOlKLNZ/I+RKn5Bz7xXpNWitaYbQeIxU2im/AVWGP/dmEA0hIU9eweMEpuXjfTswc7j6PFeQJ00ms6RnyFfDJMU/Va+vZEjihXja2oGMpAi7USbh/ioxd1swAK5DOFW5sBTgA7WADl6t93pr2WTQBEWKKT5r06Ex7bxKb0pPtD4WnxWfH+DzoNISYo064aWHyqa90sKC7pCTml4i10LVkOmz9R/3zbOl6B5ro2AU1qjC+G9pYpcwwwxK+SaKMTusnVEMgQHdJQUohSQ6jG8int8uw/pA9adrlM8CAPrItdoZiBsWIvbVKK8NG3sJl3AiZgiVhyRvbQxAGc5ZX6X4P32XwgcZf7xQEXwyCxuovLon9B1r2Xr6JbsSb0YqIQX4iE4zM+OI7pBbvK74rxzj6gw6cpUikply/ZUn2Dn9LzdSArObFx7BwALbTbHhzSFkchVUUf2gZnlprfNvc4nsCL1LJY7igtXrYYNzqRWUMiW3wYg/AMzib+QqxZbZnXPxk2A1+FEByx0t+QLFgelYFKSStBmeJXwQZ/7UJ+1hZh+XQo5UibkNtNgYMdB28DQv5ImSbgsiCLraasEQDJnGv0YEf8HoGuvg5WNlEapr1JJlDfnfKFz4gnQTWkqcoSKLxsQ/drP7f5t/HB5cx1/N+NoXx+RQjzpWNKd4MhWRW1GuPvNESO1MLfOozKtexGErBkE5Dzewin0PthoKa96QFtKqc0kolJYnRdGxwqR/5NRyXFF45Aqgk9lgekrylELkgxGGrXbRuSA7dRqc4P7u5xVTSMEfaMwHuGC2sqiy2TdQlsuxxRUjloogUKgTv0aLiN+JWxYA7DC++s4m/X3IFt5Lmh7QnOGWLM31frWLVmjlRLDoSkwbAG8vny4zEXgyBnnynd4QFzSMqWKM0GJKpE47Vh5AY5QKr9jKMbAzF29dCFBxodbs3CzTCkecyoWy4UbPQXJj+Wqs1/zHx47esPy+DrRlx6zbeK1YKz1II5u05cLp+IJ/irgq9FefN4kDfutpr0xN83p0qC+h790WbHkUM/YbWL8BmNbW4PZPINB54XJIofT1YMwxDYRGK10O72gaLVOgCUeU/4jQwo/jOFgLmsnYNbng2AjkRyoXMajd9pSPPZ2+Aw0NoCawf9wgb+WswJrh/HxUE7I0+zt2rUdHMwkRj6olqT7pZZaRR/EcrV2K7OkOkRNnAcK4M6tnnKDHKMhSdCiUYSLeYzdgMgPzNJ9xJ/pWvlhH2i5GOX6S3DfW/f30SqyqlSYQ6ABWIYFbzzU5RiJZM0aEtRJ/K0lhTnGT93jTXZmaGCus1b5cD6nQm4xfafE59RtGmwlSzzDTxpp9xj7hWTrAHsmtbNOxOm8I8q7PV5duFdUaMC+vDH0d/qj0d6KIUCZ2fiZrB1iuLxNP8JjkvoRWtKMCfj9w8AP4nzPXfzh0XVQv1JTrbNLecWZVBonW7klckrSxcVN0x84ohsVhzP6VZTaKJVbABjyoEsrwlE9Q82Zq0Im+yC7/+GxVJXR6wdRdFYDmTe9rgoUhtiP0qQEgDarSOKkYPaSZPEyYDGbirMaRq13CcoNcM+xZGPwordyQpEM4OK9dhvh/YW5eiiWArq/XxlPe6ZWOLdmI77hnZry17eSl6e40TpnxM9AvYH+Xn4saWq/IBJGzVTvguKfok1Kp6KAaA4kFUWqsuafcp35Qpsl7ksNfFoSwNmmteAT8e8sjLfMVXJ0Ui4lZ91Nj3Lbait1QGf0PgcojyaS5WBMRArLm2gIAjHMBtvlEz6bHzven1kFeLvQvizsdwH+S6avb+PHni6vWnSAsSKcnkj66QLj0iOwgqUDuWUGZxE5eyvKJjBshzH3xD52b6u4CME9ceXMzGjQJCovJEATrfebRFha5xt5pKv6mVJ2SSO9sV84/jyQyVln1JYuhKPlb32ToNKTfPiTibbgjGVOYXoqT/9TFkf6ySFTF6FMpyXYvNduQuFOE5VZ6bUF+K1wGPD8biLulwNrYFV8Eg4dKBpjf5HMHGMLihW+yNbzaNEEsjufDMQotwUuwvqKICCdtJlXcHh8xdZW+ofOiDo74z8Vv1Vd0J/BW068GaIiXY0iIImkUKCh7wpKCm4zFYrUk2lJV26XkZM886uPVxjf24QZtjEpeVOc6Op0csM6K61U3XUcUKio4u7XRNEgIhOCQ8gG3AuEpH9jbD0y+iFkbrPdLADgC4lzZNiZrFoOniS0xJtGVEOlNttbSShp0AEHrGenWMy1h0lOrK0N31o4Wr8mdIH/IfLcV+M0b6yGosEYTA595G7D9h7rhivh6vTaDFTmqMg7nb3wuo7VDTlbta0nKVBscwQqGHai4co/vk1d8ma1zLSVFvFBBI5lX1/tSLHZ34rWlj+paJ4QGAyd1ogTW13C24u5TVWfLeZcDlK7rCR/MMPpZ+1avBpB8e733u/GlNCaAh6pOqZhfB0GIGdzgnHakk1xlL62hn66rPIlYb1BLiVQOYQqUpkllSH4CE/z7IUoaj7yNq/iUa2S+3sNKGdcd5Nk+i2+Uc8VoRfy1it5kXSvY7VSvPL5LQlJc4EEIbBB+rocc1iRCFI6v2SFX55MiAUmrfEaJTAWEJep6qX8kipy70Crj8zwp47rRtEaKoSg1f546yOawflGXiYxEqdCTaF7N9gudEOXQ5qCC/zG8QiUfIvs+Znfu/+TG7OO+JOJBbwYfQ5a5ssdJUlMsVQMVbbPuVylGUV34QgG9pijvQIfXezHJ9jBRFpCijunNyUFMfRnWydQC5Auvlb4NeC3h54HZTtfFC+5FccUk61rFNKHXCkxWG+i5dp7gprV7IAVKSM46JoIMnsSkPNzSz4yKa7qY95bV1TJHUYmPunUipZQuAXQpVcR2w+C5NtH+sgdJYomA7qEe/vfA2WRgt1FKmBsqvMwy5fBlUbMpmw/ZykHtcn5YL8wdDk1EGSiRc9bwt9qXpfO3bPeqw1T5G21/OUxSIkPz70YaZWCP3WOg1cNlHcB/YYu/XE8jNXzHVwIUi0ccYKaeZsLxpcf813XTbqpRJF8c0aHnfAKVuEbs9wxTOfn/DWFkHiJ0VyOlD0y596a8A7qHc4EhsZkgJDRMf2PwopMyp8riedNVI+ATTXpg1GlPwfjtRLP8vVbB8lwOBzr53XhJVRrZ57ah/+evADtahv5Uvd3XFOxCNbiZ8Q/00MGilGRw/IUvAspps40aa6pkr/2lh+7W6dYAUza+y2dCU1X67P0m1xq6LSdz9kRP5CUl0iOgyx9maFWyddTMEEu/NdPwtoBB4gkAcllpuuVr2Qp0N6BT2Th2E2Fp50EpA6lxg9whtcuJQzh2UYkCkzNw5zNTyklGWbUKJsjaA530DsbN1yE/w7Wux0JPkvNtM9ty3xItX7vj4ad6yhCgoKcqCQpNMKjcwTJhic+w25IM23zGjXYnTmitbBRUOXrmq0PlSzQ1POT9/HZoimOcEj8kJ0VhmK2/EOX/whEgETLCMShG9BtMZYYxbYvpIkiGdMpF8ndHMpS+qSW6Uql2Dk5irkjDvtF3I7DLYeGbhKfWd1RqEnTv2aefl2PbeixuJEn6zILJ4qsd2S69N8HtmdOYB+dY8YS1ie/BgzRAB26A05XlYjwN5s8qRg/9hs2tZQJ+FvlekQMmoSgAraPZEh5iyr1bpiqtNCSvUtunvqdqW2gPTQ5GgGgGRW6VcAXGA3eZCZIkafZnyTEI3Zbrxf+pHLl9Hx7DOm5UWZxJycUI+ih0aTi3E/ZjzLqcFsAoeicb1WeXJII4e9zZuGhN+bbf8DPH9ONCryjEgVy0Fqbf0/X5WAWoBI3+fSQ76ONPcRlDHMvFa2nJ/2GzJpQzeRwr2kAAAjRmCJJiiy5y/nJh0MnTMRKsdyfOclVd0/0k2tJ9hkQq3oVUPWsIUmKM/jAKmoFehsmVXlo0nKYl+YmpBO61xRuaXfmN9fP4Td3SkmIcZIxEVDuQgnNmMGcFv9q8cAorgkZaMJfP+2jiOzpyFiqVIdyObIlhQ98eUFLIeJLhF1JW7rPKY88JMnEnGYHVfbATj8JfGiU+p8Dj7DETc4HCvvgSzuwwkC4uROpeIYjIwezeD3bjctFflt3OX8y7HdWFDOqcJ1lx9m92VZXY78PU3p4NK7MxabvHPZlmJblx1YUcplQI2sZeGBv9iHm1Z2+7u0KItdjO0VJKiVUK4Q8p/g049HxPXFKOxMfgXWojLvO2uUyT4l18JWA8rJiLt4fpgjR7UFCi2M+9XhZL3d3/KCt6/t0DDu4Pztr85HlvS2m7EJyFKXQT+L2jafwAlANdgFgBAk09zVO5W9vYBNvTFX9GxH/yt1/7Iluh+zx997coedfoDYhUL1fmy+Dk4N/EW3uroaZcuJppeIwDTfYVx6+BZG5Dv+8Ge4gWU2gV06Is0NxyOwPtT0LaKZW7/QMDIpY3Peh6LlUD7pGjlDWuhg=="/>
  <p:tag name="MEKKOXMLTAGS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BTA Default Template">
  <a:themeElements>
    <a:clrScheme name="ppT TEST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ppT TEST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marL="342900" indent="-342900">
          <a:defRPr b="1" u="sng" dirty="0" smtClean="0">
            <a:latin typeface="+mj-lt"/>
          </a:defRPr>
        </a:defPPr>
      </a:lstStyle>
    </a:txDef>
  </a:objectDefaults>
  <a:extraClrSchemeLst>
    <a:extraClrScheme>
      <a:clrScheme name="ppT TES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ppT TEST 3">
    <a:dk1>
      <a:srgbClr val="000000"/>
    </a:dk1>
    <a:lt1>
      <a:srgbClr val="FFFFFF"/>
    </a:lt1>
    <a:dk2>
      <a:srgbClr val="000000"/>
    </a:dk2>
    <a:lt2>
      <a:srgbClr val="808080"/>
    </a:lt2>
    <a:accent1>
      <a:srgbClr val="99CCFF"/>
    </a:accent1>
    <a:accent2>
      <a:srgbClr val="CCCCFF"/>
    </a:accent2>
    <a:accent3>
      <a:srgbClr val="FFFFFF"/>
    </a:accent3>
    <a:accent4>
      <a:srgbClr val="000000"/>
    </a:accent4>
    <a:accent5>
      <a:srgbClr val="CAE2FF"/>
    </a:accent5>
    <a:accent6>
      <a:srgbClr val="B9B9E7"/>
    </a:accent6>
    <a:hlink>
      <a:srgbClr val="3333CC"/>
    </a:hlink>
    <a:folHlink>
      <a:srgbClr val="AF67FF"/>
    </a:folHlink>
  </a:clrScheme>
  <a:fontScheme name="ppT TEST">
    <a:majorFont>
      <a:latin typeface="Verdana"/>
      <a:ea typeface=""/>
      <a:cs typeface="Arial"/>
    </a:majorFont>
    <a:minorFont>
      <a:latin typeface="Verdana"/>
      <a:ea typeface="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81374350FBC5247BBA1E0D4DBA12BC3" ma:contentTypeVersion="2" ma:contentTypeDescription="Create a new document." ma:contentTypeScope="" ma:versionID="d02c7c6ad80a972a1ff960126837dd5c">
  <xsd:schema xmlns:xsd="http://www.w3.org/2001/XMLSchema" xmlns:xs="http://www.w3.org/2001/XMLSchema" xmlns:p="http://schemas.microsoft.com/office/2006/metadata/properties" xmlns:ns2="645c3afd-13db-418d-986f-fb7bd0491ad3" targetNamespace="http://schemas.microsoft.com/office/2006/metadata/properties" ma:root="true" ma:fieldsID="334b0382d837441ad7ca04323ebfe69d" ns2:_="">
    <xsd:import namespace="645c3afd-13db-418d-986f-fb7bd0491ad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5c3afd-13db-418d-986f-fb7bd0491a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202B2B2-397B-4560-8371-B9C3A4515C6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45c3afd-13db-418d-986f-fb7bd0491ad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7C803A6-1054-43B1-A410-84542456D332}">
  <ds:schemaRefs>
    <ds:schemaRef ds:uri="http://schemas.microsoft.com/office/infopath/2007/PartnerControls"/>
    <ds:schemaRef ds:uri="http://purl.org/dc/dcmitype/"/>
    <ds:schemaRef ds:uri="http://www.w3.org/XML/1998/namespace"/>
    <ds:schemaRef ds:uri="http://schemas.microsoft.com/office/2006/metadata/properties"/>
    <ds:schemaRef ds:uri="http://purl.org/dc/elements/1.1/"/>
    <ds:schemaRef ds:uri="http://schemas.microsoft.com/office/2006/documentManagement/types"/>
    <ds:schemaRef ds:uri="645c3afd-13db-418d-986f-fb7bd0491ad3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A1D011FF-D841-4877-B339-53329286633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33641</TotalTime>
  <Words>873</Words>
  <Application>Microsoft Office PowerPoint</Application>
  <PresentationFormat>Widescreen</PresentationFormat>
  <Paragraphs>239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Verdana</vt:lpstr>
      <vt:lpstr>Office Theme</vt:lpstr>
      <vt:lpstr>1_Office Theme</vt:lpstr>
      <vt:lpstr>MBTA Default Template</vt:lpstr>
      <vt:lpstr>Human Resources Update</vt:lpstr>
      <vt:lpstr>Agenda </vt:lpstr>
      <vt:lpstr>PowerPoint Presentation</vt:lpstr>
      <vt:lpstr>Hiring Results </vt:lpstr>
      <vt:lpstr>Improving All Hiring Processes</vt:lpstr>
      <vt:lpstr>Programmed Hiring</vt:lpstr>
      <vt:lpstr>PowerPoint Presentation</vt:lpstr>
      <vt:lpstr>Number of Employees Approved FMLA &amp; ADA</vt:lpstr>
      <vt:lpstr>Managing the FMLA Caseload- FY 2018</vt:lpstr>
      <vt:lpstr>PowerPoint Presentation</vt:lpstr>
      <vt:lpstr>PowerPoint Presentation</vt:lpstr>
      <vt:lpstr>Appendix </vt:lpstr>
      <vt:lpstr>Terminations &amp; Discipline for Violations of Attendance Policy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KMiller</dc:creator>
  <cp:lastModifiedBy>Nancy Cotter</cp:lastModifiedBy>
  <cp:revision>519</cp:revision>
  <cp:lastPrinted>2018-06-06T16:52:59Z</cp:lastPrinted>
  <dcterms:created xsi:type="dcterms:W3CDTF">2018-03-05T18:01:24Z</dcterms:created>
  <dcterms:modified xsi:type="dcterms:W3CDTF">2018-06-08T21:25:59Z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0x010100981374350FBC5247BBA1E0D4DBA12BC3</vt:lpwstr>
  </property>
</Properties>
</file>