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68" r:id="rId6"/>
    <p:sldMasterId id="2147483671" r:id="rId7"/>
  </p:sldMasterIdLst>
  <p:notesMasterIdLst>
    <p:notesMasterId r:id="rId31"/>
  </p:notesMasterIdLst>
  <p:handoutMasterIdLst>
    <p:handoutMasterId r:id="rId32"/>
  </p:handoutMasterIdLst>
  <p:sldIdLst>
    <p:sldId id="297" r:id="rId8"/>
    <p:sldId id="346" r:id="rId9"/>
    <p:sldId id="266" r:id="rId10"/>
    <p:sldId id="313" r:id="rId11"/>
    <p:sldId id="326" r:id="rId12"/>
    <p:sldId id="342" r:id="rId13"/>
    <p:sldId id="323" r:id="rId14"/>
    <p:sldId id="343" r:id="rId15"/>
    <p:sldId id="299" r:id="rId16"/>
    <p:sldId id="300" r:id="rId17"/>
    <p:sldId id="304" r:id="rId18"/>
    <p:sldId id="347" r:id="rId19"/>
    <p:sldId id="362" r:id="rId20"/>
    <p:sldId id="367" r:id="rId21"/>
    <p:sldId id="368" r:id="rId22"/>
    <p:sldId id="305" r:id="rId23"/>
    <p:sldId id="274" r:id="rId24"/>
    <p:sldId id="264" r:id="rId25"/>
    <p:sldId id="307" r:id="rId26"/>
    <p:sldId id="308" r:id="rId27"/>
    <p:sldId id="310" r:id="rId28"/>
    <p:sldId id="291" r:id="rId29"/>
    <p:sldId id="369"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ader, Justin (DOT)" initials="SJ("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CD5B5"/>
    <a:srgbClr val="FFC000"/>
    <a:srgbClr val="C83200"/>
    <a:srgbClr val="008000"/>
    <a:srgbClr val="326295"/>
    <a:srgbClr val="275791"/>
    <a:srgbClr val="C9C9C9"/>
    <a:srgbClr val="0E386C"/>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3" autoAdjust="0"/>
    <p:restoredTop sz="94725" autoAdjust="0"/>
  </p:normalViewPr>
  <p:slideViewPr>
    <p:cSldViewPr snapToGrid="0" snapToObjects="1">
      <p:cViewPr varScale="1">
        <p:scale>
          <a:sx n="44" d="100"/>
          <a:sy n="44" d="100"/>
        </p:scale>
        <p:origin x="926"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843D7-1492-4C8D-8411-E6D00C9C14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A2E3285-473B-45F8-89EC-6F6BE8DBEB04}">
      <dgm:prSet phldrT="[Text]"/>
      <dgm:spPr/>
      <dgm:t>
        <a:bodyPr/>
        <a:lstStyle/>
        <a:p>
          <a:r>
            <a:rPr lang="en-US" dirty="0">
              <a:solidFill>
                <a:srgbClr val="FFC000"/>
              </a:solidFill>
              <a:latin typeface="Franklin Gothic Medium Cond" panose="020B0606030402020204" pitchFamily="34" charset="0"/>
            </a:rPr>
            <a:t>Posting</a:t>
          </a:r>
          <a:r>
            <a:rPr lang="en-US" dirty="0">
              <a:latin typeface="Franklin Gothic Medium Cond" panose="020B0606030402020204" pitchFamily="34" charset="0"/>
            </a:rPr>
            <a:t> – Strategic use of job boards and other services beyond MassCareers</a:t>
          </a:r>
        </a:p>
      </dgm:t>
    </dgm:pt>
    <dgm:pt modelId="{E2B485EF-0145-4F03-AAC8-9E87C5FA85B6}" type="parTrans" cxnId="{C5762E48-8657-47E0-B080-079BE5305EFF}">
      <dgm:prSet/>
      <dgm:spPr/>
      <dgm:t>
        <a:bodyPr/>
        <a:lstStyle/>
        <a:p>
          <a:endParaRPr lang="en-US">
            <a:latin typeface="Franklin Gothic Medium Cond" panose="020B0606030402020204" pitchFamily="34" charset="0"/>
          </a:endParaRPr>
        </a:p>
      </dgm:t>
    </dgm:pt>
    <dgm:pt modelId="{B88188B0-BB79-4648-AF08-129643FDFBCA}" type="sibTrans" cxnId="{C5762E48-8657-47E0-B080-079BE5305EFF}">
      <dgm:prSet/>
      <dgm:spPr/>
      <dgm:t>
        <a:bodyPr/>
        <a:lstStyle/>
        <a:p>
          <a:endParaRPr lang="en-US">
            <a:latin typeface="Franklin Gothic Medium Cond" panose="020B0606030402020204" pitchFamily="34" charset="0"/>
          </a:endParaRPr>
        </a:p>
      </dgm:t>
    </dgm:pt>
    <dgm:pt modelId="{0C21B1E9-3EE3-4015-972E-1781DC39E469}">
      <dgm:prSet phldrT="[Text]"/>
      <dgm:spPr/>
      <dgm:t>
        <a:bodyPr/>
        <a:lstStyle/>
        <a:p>
          <a:r>
            <a:rPr lang="en-US" dirty="0">
              <a:solidFill>
                <a:srgbClr val="FFC000"/>
              </a:solidFill>
              <a:latin typeface="Franklin Gothic Medium Cond" panose="020B0606030402020204" pitchFamily="34" charset="0"/>
            </a:rPr>
            <a:t>Sourcing</a:t>
          </a:r>
          <a:r>
            <a:rPr lang="en-US" dirty="0">
              <a:latin typeface="Franklin Gothic Medium Cond" panose="020B0606030402020204" pitchFamily="34" charset="0"/>
            </a:rPr>
            <a:t> – Reaching out to passive candidates</a:t>
          </a:r>
        </a:p>
      </dgm:t>
    </dgm:pt>
    <dgm:pt modelId="{2D6B3B36-C514-4E4A-97FD-291CDE5CBF44}" type="parTrans" cxnId="{BAAAE6F1-F6D2-48FB-A979-BB123D85A9E8}">
      <dgm:prSet/>
      <dgm:spPr/>
      <dgm:t>
        <a:bodyPr/>
        <a:lstStyle/>
        <a:p>
          <a:endParaRPr lang="en-US">
            <a:latin typeface="Franklin Gothic Medium Cond" panose="020B0606030402020204" pitchFamily="34" charset="0"/>
          </a:endParaRPr>
        </a:p>
      </dgm:t>
    </dgm:pt>
    <dgm:pt modelId="{B9562A3B-BDEE-4A40-AAAF-153C0053D79E}" type="sibTrans" cxnId="{BAAAE6F1-F6D2-48FB-A979-BB123D85A9E8}">
      <dgm:prSet/>
      <dgm:spPr/>
      <dgm:t>
        <a:bodyPr/>
        <a:lstStyle/>
        <a:p>
          <a:endParaRPr lang="en-US">
            <a:latin typeface="Franklin Gothic Medium Cond" panose="020B0606030402020204" pitchFamily="34" charset="0"/>
          </a:endParaRPr>
        </a:p>
      </dgm:t>
    </dgm:pt>
    <dgm:pt modelId="{C693BBA5-3610-4A38-AC19-3CA6646C4458}">
      <dgm:prSet phldrT="[Text]"/>
      <dgm:spPr/>
      <dgm:t>
        <a:bodyPr/>
        <a:lstStyle/>
        <a:p>
          <a:r>
            <a:rPr lang="en-US" dirty="0">
              <a:solidFill>
                <a:srgbClr val="FFC000"/>
              </a:solidFill>
              <a:latin typeface="Franklin Gothic Medium Cond" panose="020B0606030402020204" pitchFamily="34" charset="0"/>
            </a:rPr>
            <a:t>Networking</a:t>
          </a:r>
          <a:r>
            <a:rPr lang="en-US" dirty="0">
              <a:latin typeface="Franklin Gothic Medium Cond" panose="020B0606030402020204" pitchFamily="34" charset="0"/>
            </a:rPr>
            <a:t> - Building relationships with groups like professional associations and educational institutions</a:t>
          </a:r>
        </a:p>
      </dgm:t>
    </dgm:pt>
    <dgm:pt modelId="{50EC4106-8F76-43CF-8E5A-352E93E5493D}" type="parTrans" cxnId="{B40157DE-9900-4F82-88C8-C4373BB769B9}">
      <dgm:prSet/>
      <dgm:spPr/>
      <dgm:t>
        <a:bodyPr/>
        <a:lstStyle/>
        <a:p>
          <a:endParaRPr lang="en-US">
            <a:latin typeface="Franklin Gothic Medium Cond" panose="020B0606030402020204" pitchFamily="34" charset="0"/>
          </a:endParaRPr>
        </a:p>
      </dgm:t>
    </dgm:pt>
    <dgm:pt modelId="{3BB80920-67C7-45D4-86D1-EDFAF042864E}" type="sibTrans" cxnId="{B40157DE-9900-4F82-88C8-C4373BB769B9}">
      <dgm:prSet/>
      <dgm:spPr/>
      <dgm:t>
        <a:bodyPr/>
        <a:lstStyle/>
        <a:p>
          <a:endParaRPr lang="en-US">
            <a:latin typeface="Franklin Gothic Medium Cond" panose="020B0606030402020204" pitchFamily="34" charset="0"/>
          </a:endParaRPr>
        </a:p>
      </dgm:t>
    </dgm:pt>
    <dgm:pt modelId="{6ACCAF13-0824-4939-A2F3-0BCDA23F6268}" type="pres">
      <dgm:prSet presAssocID="{872843D7-1492-4C8D-8411-E6D00C9C1489}" presName="Name0" presStyleCnt="0">
        <dgm:presLayoutVars>
          <dgm:chMax val="7"/>
          <dgm:chPref val="7"/>
          <dgm:dir/>
        </dgm:presLayoutVars>
      </dgm:prSet>
      <dgm:spPr/>
      <dgm:t>
        <a:bodyPr/>
        <a:lstStyle/>
        <a:p>
          <a:endParaRPr lang="en-US"/>
        </a:p>
      </dgm:t>
    </dgm:pt>
    <dgm:pt modelId="{734C9C5B-1CFF-470C-BDC4-4FB962FB18B7}" type="pres">
      <dgm:prSet presAssocID="{872843D7-1492-4C8D-8411-E6D00C9C1489}" presName="Name1" presStyleCnt="0"/>
      <dgm:spPr/>
    </dgm:pt>
    <dgm:pt modelId="{E830EA35-17AD-4EEB-B3A6-07F5D5C9D908}" type="pres">
      <dgm:prSet presAssocID="{872843D7-1492-4C8D-8411-E6D00C9C1489}" presName="cycle" presStyleCnt="0"/>
      <dgm:spPr/>
    </dgm:pt>
    <dgm:pt modelId="{1A96EA7C-8BBE-4548-B88B-90D2CA9AFF9F}" type="pres">
      <dgm:prSet presAssocID="{872843D7-1492-4C8D-8411-E6D00C9C1489}" presName="srcNode" presStyleLbl="node1" presStyleIdx="0" presStyleCnt="3"/>
      <dgm:spPr/>
    </dgm:pt>
    <dgm:pt modelId="{DFFB94CA-1F3B-465A-A366-01C57D3FE731}" type="pres">
      <dgm:prSet presAssocID="{872843D7-1492-4C8D-8411-E6D00C9C1489}" presName="conn" presStyleLbl="parChTrans1D2" presStyleIdx="0" presStyleCnt="1"/>
      <dgm:spPr/>
      <dgm:t>
        <a:bodyPr/>
        <a:lstStyle/>
        <a:p>
          <a:endParaRPr lang="en-US"/>
        </a:p>
      </dgm:t>
    </dgm:pt>
    <dgm:pt modelId="{DEC1DC71-2447-45F7-86C1-CC35546FAA0C}" type="pres">
      <dgm:prSet presAssocID="{872843D7-1492-4C8D-8411-E6D00C9C1489}" presName="extraNode" presStyleLbl="node1" presStyleIdx="0" presStyleCnt="3"/>
      <dgm:spPr/>
    </dgm:pt>
    <dgm:pt modelId="{E1BF41B3-3D76-47A3-A445-0B512342140E}" type="pres">
      <dgm:prSet presAssocID="{872843D7-1492-4C8D-8411-E6D00C9C1489}" presName="dstNode" presStyleLbl="node1" presStyleIdx="0" presStyleCnt="3"/>
      <dgm:spPr/>
    </dgm:pt>
    <dgm:pt modelId="{E4272F45-7DFA-4FF4-A02E-CF82AEAF6F5A}" type="pres">
      <dgm:prSet presAssocID="{4A2E3285-473B-45F8-89EC-6F6BE8DBEB04}" presName="text_1" presStyleLbl="node1" presStyleIdx="0" presStyleCnt="3">
        <dgm:presLayoutVars>
          <dgm:bulletEnabled val="1"/>
        </dgm:presLayoutVars>
      </dgm:prSet>
      <dgm:spPr/>
      <dgm:t>
        <a:bodyPr/>
        <a:lstStyle/>
        <a:p>
          <a:endParaRPr lang="en-US"/>
        </a:p>
      </dgm:t>
    </dgm:pt>
    <dgm:pt modelId="{75B0F5D4-C47B-4C38-A3D8-263EBD5DF209}" type="pres">
      <dgm:prSet presAssocID="{4A2E3285-473B-45F8-89EC-6F6BE8DBEB04}" presName="accent_1" presStyleCnt="0"/>
      <dgm:spPr/>
    </dgm:pt>
    <dgm:pt modelId="{23BDD82D-AB46-4E3D-9A4B-7C7771942F44}" type="pres">
      <dgm:prSet presAssocID="{4A2E3285-473B-45F8-89EC-6F6BE8DBEB04}" presName="accentRepeatNode" presStyleLbl="solidFgAcc1" presStyleIdx="0" presStyleCnt="3"/>
      <dgm:spPr/>
    </dgm:pt>
    <dgm:pt modelId="{F2ECA16A-9150-44D2-8B6F-662A61725FA9}" type="pres">
      <dgm:prSet presAssocID="{0C21B1E9-3EE3-4015-972E-1781DC39E469}" presName="text_2" presStyleLbl="node1" presStyleIdx="1" presStyleCnt="3">
        <dgm:presLayoutVars>
          <dgm:bulletEnabled val="1"/>
        </dgm:presLayoutVars>
      </dgm:prSet>
      <dgm:spPr/>
      <dgm:t>
        <a:bodyPr/>
        <a:lstStyle/>
        <a:p>
          <a:endParaRPr lang="en-US"/>
        </a:p>
      </dgm:t>
    </dgm:pt>
    <dgm:pt modelId="{B6542208-FDDE-4707-9E6B-10CA7A325E0B}" type="pres">
      <dgm:prSet presAssocID="{0C21B1E9-3EE3-4015-972E-1781DC39E469}" presName="accent_2" presStyleCnt="0"/>
      <dgm:spPr/>
    </dgm:pt>
    <dgm:pt modelId="{712C8DD1-66F4-4386-B8CC-FCE6C63F27F0}" type="pres">
      <dgm:prSet presAssocID="{0C21B1E9-3EE3-4015-972E-1781DC39E469}" presName="accentRepeatNode" presStyleLbl="solidFgAcc1" presStyleIdx="1" presStyleCnt="3"/>
      <dgm:spPr/>
    </dgm:pt>
    <dgm:pt modelId="{2753227C-D6AA-48AE-8281-A4C730475544}" type="pres">
      <dgm:prSet presAssocID="{C693BBA5-3610-4A38-AC19-3CA6646C4458}" presName="text_3" presStyleLbl="node1" presStyleIdx="2" presStyleCnt="3">
        <dgm:presLayoutVars>
          <dgm:bulletEnabled val="1"/>
        </dgm:presLayoutVars>
      </dgm:prSet>
      <dgm:spPr/>
      <dgm:t>
        <a:bodyPr/>
        <a:lstStyle/>
        <a:p>
          <a:endParaRPr lang="en-US"/>
        </a:p>
      </dgm:t>
    </dgm:pt>
    <dgm:pt modelId="{1763A649-972C-4366-BE56-34546BFD05F6}" type="pres">
      <dgm:prSet presAssocID="{C693BBA5-3610-4A38-AC19-3CA6646C4458}" presName="accent_3" presStyleCnt="0"/>
      <dgm:spPr/>
    </dgm:pt>
    <dgm:pt modelId="{39DEC1A4-9971-4497-B255-287AD2EAE719}" type="pres">
      <dgm:prSet presAssocID="{C693BBA5-3610-4A38-AC19-3CA6646C4458}" presName="accentRepeatNode" presStyleLbl="solidFgAcc1" presStyleIdx="2" presStyleCnt="3"/>
      <dgm:spPr/>
    </dgm:pt>
  </dgm:ptLst>
  <dgm:cxnLst>
    <dgm:cxn modelId="{28F2753D-473A-41AF-9F42-53FED34364A2}" type="presOf" srcId="{872843D7-1492-4C8D-8411-E6D00C9C1489}" destId="{6ACCAF13-0824-4939-A2F3-0BCDA23F6268}" srcOrd="0" destOrd="0" presId="urn:microsoft.com/office/officeart/2008/layout/VerticalCurvedList"/>
    <dgm:cxn modelId="{BAAAE6F1-F6D2-48FB-A979-BB123D85A9E8}" srcId="{872843D7-1492-4C8D-8411-E6D00C9C1489}" destId="{0C21B1E9-3EE3-4015-972E-1781DC39E469}" srcOrd="1" destOrd="0" parTransId="{2D6B3B36-C514-4E4A-97FD-291CDE5CBF44}" sibTransId="{B9562A3B-BDEE-4A40-AAAF-153C0053D79E}"/>
    <dgm:cxn modelId="{4F5C74AF-2DFC-42C7-B6BC-3D1794769EDB}" type="presOf" srcId="{B88188B0-BB79-4648-AF08-129643FDFBCA}" destId="{DFFB94CA-1F3B-465A-A366-01C57D3FE731}" srcOrd="0" destOrd="0" presId="urn:microsoft.com/office/officeart/2008/layout/VerticalCurvedList"/>
    <dgm:cxn modelId="{B40157DE-9900-4F82-88C8-C4373BB769B9}" srcId="{872843D7-1492-4C8D-8411-E6D00C9C1489}" destId="{C693BBA5-3610-4A38-AC19-3CA6646C4458}" srcOrd="2" destOrd="0" parTransId="{50EC4106-8F76-43CF-8E5A-352E93E5493D}" sibTransId="{3BB80920-67C7-45D4-86D1-EDFAF042864E}"/>
    <dgm:cxn modelId="{B27309F1-3C1F-494A-9F2E-58D00D0C20EC}" type="presOf" srcId="{C693BBA5-3610-4A38-AC19-3CA6646C4458}" destId="{2753227C-D6AA-48AE-8281-A4C730475544}" srcOrd="0" destOrd="0" presId="urn:microsoft.com/office/officeart/2008/layout/VerticalCurvedList"/>
    <dgm:cxn modelId="{32114E5E-8AD5-4DAC-8BCB-945B8B93A52A}" type="presOf" srcId="{0C21B1E9-3EE3-4015-972E-1781DC39E469}" destId="{F2ECA16A-9150-44D2-8B6F-662A61725FA9}" srcOrd="0" destOrd="0" presId="urn:microsoft.com/office/officeart/2008/layout/VerticalCurvedList"/>
    <dgm:cxn modelId="{C5762E48-8657-47E0-B080-079BE5305EFF}" srcId="{872843D7-1492-4C8D-8411-E6D00C9C1489}" destId="{4A2E3285-473B-45F8-89EC-6F6BE8DBEB04}" srcOrd="0" destOrd="0" parTransId="{E2B485EF-0145-4F03-AAC8-9E87C5FA85B6}" sibTransId="{B88188B0-BB79-4648-AF08-129643FDFBCA}"/>
    <dgm:cxn modelId="{43035E68-D453-4F06-B9B9-7FC0BF656793}" type="presOf" srcId="{4A2E3285-473B-45F8-89EC-6F6BE8DBEB04}" destId="{E4272F45-7DFA-4FF4-A02E-CF82AEAF6F5A}" srcOrd="0" destOrd="0" presId="urn:microsoft.com/office/officeart/2008/layout/VerticalCurvedList"/>
    <dgm:cxn modelId="{33CE590D-2ACD-41B7-97B2-07FCD1C77491}" type="presParOf" srcId="{6ACCAF13-0824-4939-A2F3-0BCDA23F6268}" destId="{734C9C5B-1CFF-470C-BDC4-4FB962FB18B7}" srcOrd="0" destOrd="0" presId="urn:microsoft.com/office/officeart/2008/layout/VerticalCurvedList"/>
    <dgm:cxn modelId="{14F5BBE5-0539-412E-B17B-1D3D6BCF380A}" type="presParOf" srcId="{734C9C5B-1CFF-470C-BDC4-4FB962FB18B7}" destId="{E830EA35-17AD-4EEB-B3A6-07F5D5C9D908}" srcOrd="0" destOrd="0" presId="urn:microsoft.com/office/officeart/2008/layout/VerticalCurvedList"/>
    <dgm:cxn modelId="{68E6B59B-35C0-4E1E-8ABF-C8E9490479A0}" type="presParOf" srcId="{E830EA35-17AD-4EEB-B3A6-07F5D5C9D908}" destId="{1A96EA7C-8BBE-4548-B88B-90D2CA9AFF9F}" srcOrd="0" destOrd="0" presId="urn:microsoft.com/office/officeart/2008/layout/VerticalCurvedList"/>
    <dgm:cxn modelId="{931F879B-0C07-4929-891C-82E3BC68FEF0}" type="presParOf" srcId="{E830EA35-17AD-4EEB-B3A6-07F5D5C9D908}" destId="{DFFB94CA-1F3B-465A-A366-01C57D3FE731}" srcOrd="1" destOrd="0" presId="urn:microsoft.com/office/officeart/2008/layout/VerticalCurvedList"/>
    <dgm:cxn modelId="{1488AF67-28AE-47B5-9EAB-57C7B264E8C8}" type="presParOf" srcId="{E830EA35-17AD-4EEB-B3A6-07F5D5C9D908}" destId="{DEC1DC71-2447-45F7-86C1-CC35546FAA0C}" srcOrd="2" destOrd="0" presId="urn:microsoft.com/office/officeart/2008/layout/VerticalCurvedList"/>
    <dgm:cxn modelId="{56329376-E078-4A66-9F5F-BD761055A3DE}" type="presParOf" srcId="{E830EA35-17AD-4EEB-B3A6-07F5D5C9D908}" destId="{E1BF41B3-3D76-47A3-A445-0B512342140E}" srcOrd="3" destOrd="0" presId="urn:microsoft.com/office/officeart/2008/layout/VerticalCurvedList"/>
    <dgm:cxn modelId="{39DCAF04-9855-4B30-8BC4-21C880EBE6E8}" type="presParOf" srcId="{734C9C5B-1CFF-470C-BDC4-4FB962FB18B7}" destId="{E4272F45-7DFA-4FF4-A02E-CF82AEAF6F5A}" srcOrd="1" destOrd="0" presId="urn:microsoft.com/office/officeart/2008/layout/VerticalCurvedList"/>
    <dgm:cxn modelId="{2B358F8D-8B88-446B-AA4D-C43513DD7147}" type="presParOf" srcId="{734C9C5B-1CFF-470C-BDC4-4FB962FB18B7}" destId="{75B0F5D4-C47B-4C38-A3D8-263EBD5DF209}" srcOrd="2" destOrd="0" presId="urn:microsoft.com/office/officeart/2008/layout/VerticalCurvedList"/>
    <dgm:cxn modelId="{518A0191-C92A-4AC2-985A-98EF53D457C2}" type="presParOf" srcId="{75B0F5D4-C47B-4C38-A3D8-263EBD5DF209}" destId="{23BDD82D-AB46-4E3D-9A4B-7C7771942F44}" srcOrd="0" destOrd="0" presId="urn:microsoft.com/office/officeart/2008/layout/VerticalCurvedList"/>
    <dgm:cxn modelId="{03A65E35-9B1A-454B-B9A4-7BEDD4248F70}" type="presParOf" srcId="{734C9C5B-1CFF-470C-BDC4-4FB962FB18B7}" destId="{F2ECA16A-9150-44D2-8B6F-662A61725FA9}" srcOrd="3" destOrd="0" presId="urn:microsoft.com/office/officeart/2008/layout/VerticalCurvedList"/>
    <dgm:cxn modelId="{0C847861-B6CD-44D5-8DD4-84B4E1337C62}" type="presParOf" srcId="{734C9C5B-1CFF-470C-BDC4-4FB962FB18B7}" destId="{B6542208-FDDE-4707-9E6B-10CA7A325E0B}" srcOrd="4" destOrd="0" presId="urn:microsoft.com/office/officeart/2008/layout/VerticalCurvedList"/>
    <dgm:cxn modelId="{13DE0330-B3F6-44F9-82BF-3AE01529624C}" type="presParOf" srcId="{B6542208-FDDE-4707-9E6B-10CA7A325E0B}" destId="{712C8DD1-66F4-4386-B8CC-FCE6C63F27F0}" srcOrd="0" destOrd="0" presId="urn:microsoft.com/office/officeart/2008/layout/VerticalCurvedList"/>
    <dgm:cxn modelId="{E5879E8A-8B06-4AC8-865B-6AE5B2C2E096}" type="presParOf" srcId="{734C9C5B-1CFF-470C-BDC4-4FB962FB18B7}" destId="{2753227C-D6AA-48AE-8281-A4C730475544}" srcOrd="5" destOrd="0" presId="urn:microsoft.com/office/officeart/2008/layout/VerticalCurvedList"/>
    <dgm:cxn modelId="{741910B9-EFB6-4CA6-B339-4480BFF70935}" type="presParOf" srcId="{734C9C5B-1CFF-470C-BDC4-4FB962FB18B7}" destId="{1763A649-972C-4366-BE56-34546BFD05F6}" srcOrd="6" destOrd="0" presId="urn:microsoft.com/office/officeart/2008/layout/VerticalCurvedList"/>
    <dgm:cxn modelId="{14B83917-52C9-438D-802C-872FADC6BD58}" type="presParOf" srcId="{1763A649-972C-4366-BE56-34546BFD05F6}" destId="{39DEC1A4-9971-4497-B255-287AD2EAE7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7FE27-E51A-4EE9-BCC9-0D0CC51F6A1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DB43DB0B-574E-4251-A725-1BE760B0D51A}">
      <dgm:prSet/>
      <dgm:spPr>
        <a:ln>
          <a:noFill/>
        </a:ln>
      </dgm:spPr>
      <dgm:t>
        <a:bodyPr/>
        <a:lstStyle/>
        <a:p>
          <a:pPr rtl="0"/>
          <a:r>
            <a:rPr lang="en-US" b="0" i="0" dirty="0">
              <a:latin typeface="Franklin Gothic Demi" panose="020B0703020102020204" pitchFamily="34" charset="0"/>
            </a:rPr>
            <a:t>Payroll</a:t>
          </a:r>
          <a:endParaRPr lang="en-US" dirty="0">
            <a:latin typeface="Franklin Gothic Demi" panose="020B0703020102020204" pitchFamily="34" charset="0"/>
          </a:endParaRPr>
        </a:p>
      </dgm:t>
    </dgm:pt>
    <dgm:pt modelId="{55D0C586-4226-4925-9D4A-7D25927E0328}" type="parTrans" cxnId="{9D9CA32E-E072-4B57-AEC3-6A4C00D256B5}">
      <dgm:prSet/>
      <dgm:spPr/>
      <dgm:t>
        <a:bodyPr/>
        <a:lstStyle/>
        <a:p>
          <a:endParaRPr lang="en-US"/>
        </a:p>
      </dgm:t>
    </dgm:pt>
    <dgm:pt modelId="{6C7FAD38-53E4-4DBE-ABB2-2874E7AC683B}" type="sibTrans" cxnId="{9D9CA32E-E072-4B57-AEC3-6A4C00D256B5}">
      <dgm:prSet/>
      <dgm:spPr/>
      <dgm:t>
        <a:bodyPr/>
        <a:lstStyle/>
        <a:p>
          <a:endParaRPr lang="en-US"/>
        </a:p>
      </dgm:t>
    </dgm:pt>
    <dgm:pt modelId="{93F32018-9984-43E8-8F32-BFD1D485EDBC}">
      <dgm:prSet/>
      <dgm:spPr>
        <a:ln>
          <a:noFill/>
        </a:ln>
      </dgm:spPr>
      <dgm:t>
        <a:bodyPr/>
        <a:lstStyle/>
        <a:p>
          <a:pPr rtl="0"/>
          <a:r>
            <a:rPr lang="en-US" b="0" i="0" dirty="0">
              <a:latin typeface="Franklin Gothic Demi" panose="020B0703020102020204" pitchFamily="34" charset="0"/>
            </a:rPr>
            <a:t>Employee</a:t>
          </a:r>
          <a:r>
            <a:rPr lang="en-US" b="0" i="0" dirty="0"/>
            <a:t> </a:t>
          </a:r>
          <a:r>
            <a:rPr lang="en-US" b="0" i="0" dirty="0">
              <a:latin typeface="Franklin Gothic Demi" panose="020B0703020102020204" pitchFamily="34" charset="0"/>
            </a:rPr>
            <a:t>Relations</a:t>
          </a:r>
          <a:endParaRPr lang="en-US" dirty="0">
            <a:latin typeface="Franklin Gothic Demi" panose="020B0703020102020204" pitchFamily="34" charset="0"/>
          </a:endParaRPr>
        </a:p>
      </dgm:t>
    </dgm:pt>
    <dgm:pt modelId="{60F8D237-56DF-4A89-BF2B-2279963F80A1}" type="parTrans" cxnId="{202413B9-AAB9-4B26-876E-C6C153CF6166}">
      <dgm:prSet/>
      <dgm:spPr/>
      <dgm:t>
        <a:bodyPr/>
        <a:lstStyle/>
        <a:p>
          <a:endParaRPr lang="en-US"/>
        </a:p>
      </dgm:t>
    </dgm:pt>
    <dgm:pt modelId="{A488F525-0C6E-4BA5-9F73-6DF646AC7C11}" type="sibTrans" cxnId="{202413B9-AAB9-4B26-876E-C6C153CF6166}">
      <dgm:prSet/>
      <dgm:spPr/>
      <dgm:t>
        <a:bodyPr/>
        <a:lstStyle/>
        <a:p>
          <a:endParaRPr lang="en-US"/>
        </a:p>
      </dgm:t>
    </dgm:pt>
    <dgm:pt modelId="{475D3558-134B-4AE2-ADEE-66812D5A1E0A}">
      <dgm:prSet/>
      <dgm:spPr>
        <a:ln>
          <a:noFill/>
        </a:ln>
      </dgm:spPr>
      <dgm:t>
        <a:bodyPr/>
        <a:lstStyle/>
        <a:p>
          <a:pPr rtl="0"/>
          <a:r>
            <a:rPr lang="en-US" b="0" i="0" dirty="0">
              <a:latin typeface="Franklin Gothic Demi" panose="020B0703020102020204" pitchFamily="34" charset="0"/>
            </a:rPr>
            <a:t>Total</a:t>
          </a:r>
          <a:r>
            <a:rPr lang="en-US" b="0" i="0" dirty="0"/>
            <a:t> </a:t>
          </a:r>
          <a:r>
            <a:rPr lang="en-US" b="0" i="0" dirty="0">
              <a:latin typeface="Franklin Gothic Demi" panose="020B0703020102020204" pitchFamily="34" charset="0"/>
            </a:rPr>
            <a:t>Rewards</a:t>
          </a:r>
          <a:endParaRPr lang="en-US" dirty="0">
            <a:latin typeface="Franklin Gothic Demi" panose="020B0703020102020204" pitchFamily="34" charset="0"/>
          </a:endParaRPr>
        </a:p>
      </dgm:t>
    </dgm:pt>
    <dgm:pt modelId="{7A73E8AD-94D4-4C5A-8047-28DA217B63AF}" type="parTrans" cxnId="{FDEDD33D-DDA6-4F02-BB86-FC3EDC9F5571}">
      <dgm:prSet/>
      <dgm:spPr/>
      <dgm:t>
        <a:bodyPr/>
        <a:lstStyle/>
        <a:p>
          <a:endParaRPr lang="en-US"/>
        </a:p>
      </dgm:t>
    </dgm:pt>
    <dgm:pt modelId="{C2D7DE34-DA88-421B-AFD8-2903BFA35747}" type="sibTrans" cxnId="{FDEDD33D-DDA6-4F02-BB86-FC3EDC9F5571}">
      <dgm:prSet/>
      <dgm:spPr/>
      <dgm:t>
        <a:bodyPr/>
        <a:lstStyle/>
        <a:p>
          <a:endParaRPr lang="en-US"/>
        </a:p>
      </dgm:t>
    </dgm:pt>
    <dgm:pt modelId="{15278952-9561-4AE5-BA6B-F009E4AAF1BA}">
      <dgm:prSet/>
      <dgm:spPr>
        <a:ln>
          <a:noFill/>
        </a:ln>
      </dgm:spPr>
      <dgm:t>
        <a:bodyPr/>
        <a:lstStyle/>
        <a:p>
          <a:pPr rtl="0"/>
          <a:r>
            <a:rPr lang="en-US" b="0" i="0" dirty="0">
              <a:latin typeface="Franklin Gothic Demi" panose="020B0703020102020204" pitchFamily="34" charset="0"/>
            </a:rPr>
            <a:t>Human Resources Business Intelligence</a:t>
          </a:r>
          <a:endParaRPr lang="en-US" dirty="0">
            <a:latin typeface="Franklin Gothic Demi" panose="020B0703020102020204" pitchFamily="34" charset="0"/>
          </a:endParaRPr>
        </a:p>
      </dgm:t>
    </dgm:pt>
    <dgm:pt modelId="{4D8CC736-C5ED-445F-8F1A-2123014292E1}" type="parTrans" cxnId="{62240937-7BF4-433D-8C84-B397544DA99B}">
      <dgm:prSet/>
      <dgm:spPr/>
      <dgm:t>
        <a:bodyPr/>
        <a:lstStyle/>
        <a:p>
          <a:endParaRPr lang="en-US"/>
        </a:p>
      </dgm:t>
    </dgm:pt>
    <dgm:pt modelId="{F852C724-EBD4-446E-A1EC-E3855E838883}" type="sibTrans" cxnId="{62240937-7BF4-433D-8C84-B397544DA99B}">
      <dgm:prSet/>
      <dgm:spPr/>
      <dgm:t>
        <a:bodyPr/>
        <a:lstStyle/>
        <a:p>
          <a:endParaRPr lang="en-US"/>
        </a:p>
      </dgm:t>
    </dgm:pt>
    <dgm:pt modelId="{3B650DBA-6677-4E11-869E-377E6D9B9B8A}">
      <dgm:prSet/>
      <dgm:spPr>
        <a:ln>
          <a:noFill/>
        </a:ln>
      </dgm:spPr>
      <dgm:t>
        <a:bodyPr/>
        <a:lstStyle/>
        <a:p>
          <a:pPr rtl="0"/>
          <a:r>
            <a:rPr lang="en-US" b="0" i="0" dirty="0">
              <a:latin typeface="Franklin Gothic Demi" panose="020B0703020102020204" pitchFamily="34" charset="0"/>
            </a:rPr>
            <a:t>Project Management &amp; Continuous Improvement</a:t>
          </a:r>
          <a:endParaRPr lang="en-US" dirty="0">
            <a:latin typeface="Franklin Gothic Demi" panose="020B0703020102020204" pitchFamily="34" charset="0"/>
          </a:endParaRPr>
        </a:p>
      </dgm:t>
    </dgm:pt>
    <dgm:pt modelId="{10B0F3B3-3F00-4A21-B717-A4C3C03BD0EC}" type="parTrans" cxnId="{E66D9371-4BF4-4445-BD36-BBA34F240CF1}">
      <dgm:prSet/>
      <dgm:spPr/>
      <dgm:t>
        <a:bodyPr/>
        <a:lstStyle/>
        <a:p>
          <a:endParaRPr lang="en-US"/>
        </a:p>
      </dgm:t>
    </dgm:pt>
    <dgm:pt modelId="{63999FBD-124E-4D97-B995-7AD3C09C6BCF}" type="sibTrans" cxnId="{E66D9371-4BF4-4445-BD36-BBA34F240CF1}">
      <dgm:prSet/>
      <dgm:spPr/>
      <dgm:t>
        <a:bodyPr/>
        <a:lstStyle/>
        <a:p>
          <a:endParaRPr lang="en-US"/>
        </a:p>
      </dgm:t>
    </dgm:pt>
    <dgm:pt modelId="{B635207B-9168-4D45-848E-979910DA5F70}">
      <dgm:prSet/>
      <dgm:spPr>
        <a:ln>
          <a:noFill/>
        </a:ln>
      </dgm:spPr>
      <dgm:t>
        <a:bodyPr/>
        <a:lstStyle/>
        <a:p>
          <a:pPr rtl="0"/>
          <a:r>
            <a:rPr lang="en-US" b="0" i="0" dirty="0">
              <a:latin typeface="Franklin Gothic Demi" panose="020B0703020102020204" pitchFamily="34" charset="0"/>
            </a:rPr>
            <a:t>Talent Acquisition</a:t>
          </a:r>
          <a:endParaRPr lang="en-US" dirty="0">
            <a:latin typeface="Franklin Gothic Demi" panose="020B0703020102020204" pitchFamily="34" charset="0"/>
          </a:endParaRPr>
        </a:p>
      </dgm:t>
    </dgm:pt>
    <dgm:pt modelId="{11BA584B-7C4E-4D98-A69A-F8B5A41BA69C}" type="parTrans" cxnId="{65003481-1F2C-4793-9379-B11E4D17C428}">
      <dgm:prSet/>
      <dgm:spPr/>
      <dgm:t>
        <a:bodyPr/>
        <a:lstStyle/>
        <a:p>
          <a:endParaRPr lang="en-US"/>
        </a:p>
      </dgm:t>
    </dgm:pt>
    <dgm:pt modelId="{41ABC99A-953D-42EB-851B-D400EE05E9A6}" type="sibTrans" cxnId="{65003481-1F2C-4793-9379-B11E4D17C428}">
      <dgm:prSet/>
      <dgm:spPr/>
      <dgm:t>
        <a:bodyPr/>
        <a:lstStyle/>
        <a:p>
          <a:endParaRPr lang="en-US"/>
        </a:p>
      </dgm:t>
    </dgm:pt>
    <dgm:pt modelId="{6BF2A65F-211B-4631-A8CB-D361D93B9FD6}" type="pres">
      <dgm:prSet presAssocID="{CDB7FE27-E51A-4EE9-BCC9-0D0CC51F6A10}" presName="compositeShape" presStyleCnt="0">
        <dgm:presLayoutVars>
          <dgm:chMax val="7"/>
          <dgm:dir/>
          <dgm:resizeHandles val="exact"/>
        </dgm:presLayoutVars>
      </dgm:prSet>
      <dgm:spPr/>
      <dgm:t>
        <a:bodyPr/>
        <a:lstStyle/>
        <a:p>
          <a:endParaRPr lang="en-US"/>
        </a:p>
      </dgm:t>
    </dgm:pt>
    <dgm:pt modelId="{98667DB5-5F98-4EAA-9D3D-F81991FE2A74}" type="pres">
      <dgm:prSet presAssocID="{CDB7FE27-E51A-4EE9-BCC9-0D0CC51F6A10}" presName="wedge1" presStyleLbl="node1" presStyleIdx="0" presStyleCnt="6"/>
      <dgm:spPr/>
      <dgm:t>
        <a:bodyPr/>
        <a:lstStyle/>
        <a:p>
          <a:endParaRPr lang="en-US"/>
        </a:p>
      </dgm:t>
    </dgm:pt>
    <dgm:pt modelId="{598FFEFB-7EFD-450F-8897-A8984C1B97CC}" type="pres">
      <dgm:prSet presAssocID="{CDB7FE27-E51A-4EE9-BCC9-0D0CC51F6A10}" presName="dummy1a" presStyleCnt="0"/>
      <dgm:spPr/>
    </dgm:pt>
    <dgm:pt modelId="{44A23BDF-32A3-4E8F-8E63-D3AF23BB4BEA}" type="pres">
      <dgm:prSet presAssocID="{CDB7FE27-E51A-4EE9-BCC9-0D0CC51F6A10}" presName="dummy1b" presStyleCnt="0"/>
      <dgm:spPr/>
    </dgm:pt>
    <dgm:pt modelId="{184F5E81-A94F-48DA-90E9-A3B2C5592CE6}" type="pres">
      <dgm:prSet presAssocID="{CDB7FE27-E51A-4EE9-BCC9-0D0CC51F6A10}" presName="wedge1Tx" presStyleLbl="node1" presStyleIdx="0" presStyleCnt="6">
        <dgm:presLayoutVars>
          <dgm:chMax val="0"/>
          <dgm:chPref val="0"/>
          <dgm:bulletEnabled val="1"/>
        </dgm:presLayoutVars>
      </dgm:prSet>
      <dgm:spPr/>
      <dgm:t>
        <a:bodyPr/>
        <a:lstStyle/>
        <a:p>
          <a:endParaRPr lang="en-US"/>
        </a:p>
      </dgm:t>
    </dgm:pt>
    <dgm:pt modelId="{B2BC34EF-30D8-45BA-84DF-32C4813192CD}" type="pres">
      <dgm:prSet presAssocID="{CDB7FE27-E51A-4EE9-BCC9-0D0CC51F6A10}" presName="wedge2" presStyleLbl="node1" presStyleIdx="1" presStyleCnt="6"/>
      <dgm:spPr/>
      <dgm:t>
        <a:bodyPr/>
        <a:lstStyle/>
        <a:p>
          <a:endParaRPr lang="en-US"/>
        </a:p>
      </dgm:t>
    </dgm:pt>
    <dgm:pt modelId="{338E1BA6-D563-411C-9634-8AD80AB5DD69}" type="pres">
      <dgm:prSet presAssocID="{CDB7FE27-E51A-4EE9-BCC9-0D0CC51F6A10}" presName="dummy2a" presStyleCnt="0"/>
      <dgm:spPr/>
    </dgm:pt>
    <dgm:pt modelId="{7B642FDE-058A-4557-9DA1-1FCB2AB0E896}" type="pres">
      <dgm:prSet presAssocID="{CDB7FE27-E51A-4EE9-BCC9-0D0CC51F6A10}" presName="dummy2b" presStyleCnt="0"/>
      <dgm:spPr/>
    </dgm:pt>
    <dgm:pt modelId="{602E4998-CCC5-4B44-8125-3AF9EC0FEAA8}" type="pres">
      <dgm:prSet presAssocID="{CDB7FE27-E51A-4EE9-BCC9-0D0CC51F6A10}" presName="wedge2Tx" presStyleLbl="node1" presStyleIdx="1" presStyleCnt="6">
        <dgm:presLayoutVars>
          <dgm:chMax val="0"/>
          <dgm:chPref val="0"/>
          <dgm:bulletEnabled val="1"/>
        </dgm:presLayoutVars>
      </dgm:prSet>
      <dgm:spPr/>
      <dgm:t>
        <a:bodyPr/>
        <a:lstStyle/>
        <a:p>
          <a:endParaRPr lang="en-US"/>
        </a:p>
      </dgm:t>
    </dgm:pt>
    <dgm:pt modelId="{B675CD6A-32B1-4668-8A2C-74F3150BEE16}" type="pres">
      <dgm:prSet presAssocID="{CDB7FE27-E51A-4EE9-BCC9-0D0CC51F6A10}" presName="wedge3" presStyleLbl="node1" presStyleIdx="2" presStyleCnt="6"/>
      <dgm:spPr/>
      <dgm:t>
        <a:bodyPr/>
        <a:lstStyle/>
        <a:p>
          <a:endParaRPr lang="en-US"/>
        </a:p>
      </dgm:t>
    </dgm:pt>
    <dgm:pt modelId="{E390CFFD-0130-4E85-BFE6-734F558F9F19}" type="pres">
      <dgm:prSet presAssocID="{CDB7FE27-E51A-4EE9-BCC9-0D0CC51F6A10}" presName="dummy3a" presStyleCnt="0"/>
      <dgm:spPr/>
    </dgm:pt>
    <dgm:pt modelId="{5B1CDDAB-4B22-49E8-B683-BF97C3AAB9E4}" type="pres">
      <dgm:prSet presAssocID="{CDB7FE27-E51A-4EE9-BCC9-0D0CC51F6A10}" presName="dummy3b" presStyleCnt="0"/>
      <dgm:spPr/>
    </dgm:pt>
    <dgm:pt modelId="{7FCBA447-092D-4D8B-9340-522587B16157}" type="pres">
      <dgm:prSet presAssocID="{CDB7FE27-E51A-4EE9-BCC9-0D0CC51F6A10}" presName="wedge3Tx" presStyleLbl="node1" presStyleIdx="2" presStyleCnt="6">
        <dgm:presLayoutVars>
          <dgm:chMax val="0"/>
          <dgm:chPref val="0"/>
          <dgm:bulletEnabled val="1"/>
        </dgm:presLayoutVars>
      </dgm:prSet>
      <dgm:spPr/>
      <dgm:t>
        <a:bodyPr/>
        <a:lstStyle/>
        <a:p>
          <a:endParaRPr lang="en-US"/>
        </a:p>
      </dgm:t>
    </dgm:pt>
    <dgm:pt modelId="{21FE8AD5-342F-4BD5-8753-2CE3386B5580}" type="pres">
      <dgm:prSet presAssocID="{CDB7FE27-E51A-4EE9-BCC9-0D0CC51F6A10}" presName="wedge4" presStyleLbl="node1" presStyleIdx="3" presStyleCnt="6"/>
      <dgm:spPr/>
      <dgm:t>
        <a:bodyPr/>
        <a:lstStyle/>
        <a:p>
          <a:endParaRPr lang="en-US"/>
        </a:p>
      </dgm:t>
    </dgm:pt>
    <dgm:pt modelId="{905E751C-6E10-4856-8EEE-D4F7B59BCC5D}" type="pres">
      <dgm:prSet presAssocID="{CDB7FE27-E51A-4EE9-BCC9-0D0CC51F6A10}" presName="dummy4a" presStyleCnt="0"/>
      <dgm:spPr/>
    </dgm:pt>
    <dgm:pt modelId="{A1191E75-4C12-45F6-A250-69D483CDC100}" type="pres">
      <dgm:prSet presAssocID="{CDB7FE27-E51A-4EE9-BCC9-0D0CC51F6A10}" presName="dummy4b" presStyleCnt="0"/>
      <dgm:spPr/>
    </dgm:pt>
    <dgm:pt modelId="{29E92B93-6B61-48D3-9504-C952D5C8A2ED}" type="pres">
      <dgm:prSet presAssocID="{CDB7FE27-E51A-4EE9-BCC9-0D0CC51F6A10}" presName="wedge4Tx" presStyleLbl="node1" presStyleIdx="3" presStyleCnt="6">
        <dgm:presLayoutVars>
          <dgm:chMax val="0"/>
          <dgm:chPref val="0"/>
          <dgm:bulletEnabled val="1"/>
        </dgm:presLayoutVars>
      </dgm:prSet>
      <dgm:spPr/>
      <dgm:t>
        <a:bodyPr/>
        <a:lstStyle/>
        <a:p>
          <a:endParaRPr lang="en-US"/>
        </a:p>
      </dgm:t>
    </dgm:pt>
    <dgm:pt modelId="{C19AC124-A4DE-4F3E-A00D-002A9C007DB1}" type="pres">
      <dgm:prSet presAssocID="{CDB7FE27-E51A-4EE9-BCC9-0D0CC51F6A10}" presName="wedge5" presStyleLbl="node1" presStyleIdx="4" presStyleCnt="6"/>
      <dgm:spPr/>
      <dgm:t>
        <a:bodyPr/>
        <a:lstStyle/>
        <a:p>
          <a:endParaRPr lang="en-US"/>
        </a:p>
      </dgm:t>
    </dgm:pt>
    <dgm:pt modelId="{E5F51C6C-E7E3-4278-8896-7D2413688D4E}" type="pres">
      <dgm:prSet presAssocID="{CDB7FE27-E51A-4EE9-BCC9-0D0CC51F6A10}" presName="dummy5a" presStyleCnt="0"/>
      <dgm:spPr/>
    </dgm:pt>
    <dgm:pt modelId="{8F03EACF-11F6-496E-A398-4240F996CFD1}" type="pres">
      <dgm:prSet presAssocID="{CDB7FE27-E51A-4EE9-BCC9-0D0CC51F6A10}" presName="dummy5b" presStyleCnt="0"/>
      <dgm:spPr/>
    </dgm:pt>
    <dgm:pt modelId="{F39773CF-FB2B-46DC-A28E-DB2CF4119FEA}" type="pres">
      <dgm:prSet presAssocID="{CDB7FE27-E51A-4EE9-BCC9-0D0CC51F6A10}" presName="wedge5Tx" presStyleLbl="node1" presStyleIdx="4" presStyleCnt="6">
        <dgm:presLayoutVars>
          <dgm:chMax val="0"/>
          <dgm:chPref val="0"/>
          <dgm:bulletEnabled val="1"/>
        </dgm:presLayoutVars>
      </dgm:prSet>
      <dgm:spPr/>
      <dgm:t>
        <a:bodyPr/>
        <a:lstStyle/>
        <a:p>
          <a:endParaRPr lang="en-US"/>
        </a:p>
      </dgm:t>
    </dgm:pt>
    <dgm:pt modelId="{F56BB47B-C574-45C7-A5B7-26300D76773C}" type="pres">
      <dgm:prSet presAssocID="{CDB7FE27-E51A-4EE9-BCC9-0D0CC51F6A10}" presName="wedge6" presStyleLbl="node1" presStyleIdx="5" presStyleCnt="6"/>
      <dgm:spPr/>
      <dgm:t>
        <a:bodyPr/>
        <a:lstStyle/>
        <a:p>
          <a:endParaRPr lang="en-US"/>
        </a:p>
      </dgm:t>
    </dgm:pt>
    <dgm:pt modelId="{4615275E-0BF9-41D3-96AA-212F7204B91A}" type="pres">
      <dgm:prSet presAssocID="{CDB7FE27-E51A-4EE9-BCC9-0D0CC51F6A10}" presName="dummy6a" presStyleCnt="0"/>
      <dgm:spPr/>
    </dgm:pt>
    <dgm:pt modelId="{B83D93FB-1EC0-44F7-9879-24B3A92D973B}" type="pres">
      <dgm:prSet presAssocID="{CDB7FE27-E51A-4EE9-BCC9-0D0CC51F6A10}" presName="dummy6b" presStyleCnt="0"/>
      <dgm:spPr/>
    </dgm:pt>
    <dgm:pt modelId="{F3782E32-6E69-4D8D-9C0F-D83EBAA7E413}" type="pres">
      <dgm:prSet presAssocID="{CDB7FE27-E51A-4EE9-BCC9-0D0CC51F6A10}" presName="wedge6Tx" presStyleLbl="node1" presStyleIdx="5" presStyleCnt="6">
        <dgm:presLayoutVars>
          <dgm:chMax val="0"/>
          <dgm:chPref val="0"/>
          <dgm:bulletEnabled val="1"/>
        </dgm:presLayoutVars>
      </dgm:prSet>
      <dgm:spPr/>
      <dgm:t>
        <a:bodyPr/>
        <a:lstStyle/>
        <a:p>
          <a:endParaRPr lang="en-US"/>
        </a:p>
      </dgm:t>
    </dgm:pt>
    <dgm:pt modelId="{72A1555D-499B-4057-9AB0-32433E792A8E}" type="pres">
      <dgm:prSet presAssocID="{6C7FAD38-53E4-4DBE-ABB2-2874E7AC683B}" presName="arrowWedge1" presStyleLbl="fgSibTrans2D1" presStyleIdx="0" presStyleCnt="6"/>
      <dgm:spPr/>
    </dgm:pt>
    <dgm:pt modelId="{B0C5C306-7F46-4373-89E5-9DBCFDC3A416}" type="pres">
      <dgm:prSet presAssocID="{A488F525-0C6E-4BA5-9F73-6DF646AC7C11}" presName="arrowWedge2" presStyleLbl="fgSibTrans2D1" presStyleIdx="1" presStyleCnt="6"/>
      <dgm:spPr/>
    </dgm:pt>
    <dgm:pt modelId="{CEB93D76-4334-4FCB-9D56-F2488E70583A}" type="pres">
      <dgm:prSet presAssocID="{C2D7DE34-DA88-421B-AFD8-2903BFA35747}" presName="arrowWedge3" presStyleLbl="fgSibTrans2D1" presStyleIdx="2" presStyleCnt="6"/>
      <dgm:spPr/>
    </dgm:pt>
    <dgm:pt modelId="{78505967-CC34-4515-987E-CCEC79DD0735}" type="pres">
      <dgm:prSet presAssocID="{F852C724-EBD4-446E-A1EC-E3855E838883}" presName="arrowWedge4" presStyleLbl="fgSibTrans2D1" presStyleIdx="3" presStyleCnt="6"/>
      <dgm:spPr/>
    </dgm:pt>
    <dgm:pt modelId="{FCA2DBEA-8556-418A-A4EB-6281811CA0BE}" type="pres">
      <dgm:prSet presAssocID="{63999FBD-124E-4D97-B995-7AD3C09C6BCF}" presName="arrowWedge5" presStyleLbl="fgSibTrans2D1" presStyleIdx="4" presStyleCnt="6"/>
      <dgm:spPr/>
    </dgm:pt>
    <dgm:pt modelId="{739156A8-B36E-45CF-8658-C795A311ABC6}" type="pres">
      <dgm:prSet presAssocID="{41ABC99A-953D-42EB-851B-D400EE05E9A6}" presName="arrowWedge6" presStyleLbl="fgSibTrans2D1" presStyleIdx="5" presStyleCnt="6"/>
      <dgm:spPr/>
    </dgm:pt>
  </dgm:ptLst>
  <dgm:cxnLst>
    <dgm:cxn modelId="{3CBAA0A2-8F79-42ED-B637-D8B738AAF4C4}" type="presOf" srcId="{93F32018-9984-43E8-8F32-BFD1D485EDBC}" destId="{B2BC34EF-30D8-45BA-84DF-32C4813192CD}" srcOrd="0" destOrd="0" presId="urn:microsoft.com/office/officeart/2005/8/layout/cycle8"/>
    <dgm:cxn modelId="{86851AE6-7F62-4252-8792-5386907E36FA}" type="presOf" srcId="{DB43DB0B-574E-4251-A725-1BE760B0D51A}" destId="{98667DB5-5F98-4EAA-9D3D-F81991FE2A74}" srcOrd="0" destOrd="0" presId="urn:microsoft.com/office/officeart/2005/8/layout/cycle8"/>
    <dgm:cxn modelId="{E66D9371-4BF4-4445-BD36-BBA34F240CF1}" srcId="{CDB7FE27-E51A-4EE9-BCC9-0D0CC51F6A10}" destId="{3B650DBA-6677-4E11-869E-377E6D9B9B8A}" srcOrd="4" destOrd="0" parTransId="{10B0F3B3-3F00-4A21-B717-A4C3C03BD0EC}" sibTransId="{63999FBD-124E-4D97-B995-7AD3C09C6BCF}"/>
    <dgm:cxn modelId="{D7CCAF8B-8945-415A-8C45-31967D155A9F}" type="presOf" srcId="{475D3558-134B-4AE2-ADEE-66812D5A1E0A}" destId="{B675CD6A-32B1-4668-8A2C-74F3150BEE16}" srcOrd="0" destOrd="0" presId="urn:microsoft.com/office/officeart/2005/8/layout/cycle8"/>
    <dgm:cxn modelId="{21B9CBF7-4006-45E8-9E31-12023CFE5826}" type="presOf" srcId="{3B650DBA-6677-4E11-869E-377E6D9B9B8A}" destId="{C19AC124-A4DE-4F3E-A00D-002A9C007DB1}" srcOrd="0" destOrd="0" presId="urn:microsoft.com/office/officeart/2005/8/layout/cycle8"/>
    <dgm:cxn modelId="{9D9CA32E-E072-4B57-AEC3-6A4C00D256B5}" srcId="{CDB7FE27-E51A-4EE9-BCC9-0D0CC51F6A10}" destId="{DB43DB0B-574E-4251-A725-1BE760B0D51A}" srcOrd="0" destOrd="0" parTransId="{55D0C586-4226-4925-9D4A-7D25927E0328}" sibTransId="{6C7FAD38-53E4-4DBE-ABB2-2874E7AC683B}"/>
    <dgm:cxn modelId="{FDEDD33D-DDA6-4F02-BB86-FC3EDC9F5571}" srcId="{CDB7FE27-E51A-4EE9-BCC9-0D0CC51F6A10}" destId="{475D3558-134B-4AE2-ADEE-66812D5A1E0A}" srcOrd="2" destOrd="0" parTransId="{7A73E8AD-94D4-4C5A-8047-28DA217B63AF}" sibTransId="{C2D7DE34-DA88-421B-AFD8-2903BFA35747}"/>
    <dgm:cxn modelId="{2DED84BD-E1EA-4732-9608-3F46C48415FF}" type="presOf" srcId="{15278952-9561-4AE5-BA6B-F009E4AAF1BA}" destId="{29E92B93-6B61-48D3-9504-C952D5C8A2ED}" srcOrd="1" destOrd="0" presId="urn:microsoft.com/office/officeart/2005/8/layout/cycle8"/>
    <dgm:cxn modelId="{D21721CD-DDF7-4E00-BC3D-EF0CEB73DE3E}" type="presOf" srcId="{B635207B-9168-4D45-848E-979910DA5F70}" destId="{F56BB47B-C574-45C7-A5B7-26300D76773C}" srcOrd="0" destOrd="0" presId="urn:microsoft.com/office/officeart/2005/8/layout/cycle8"/>
    <dgm:cxn modelId="{5B071D9E-2071-43D9-A00A-039416CEB220}" type="presOf" srcId="{3B650DBA-6677-4E11-869E-377E6D9B9B8A}" destId="{F39773CF-FB2B-46DC-A28E-DB2CF4119FEA}" srcOrd="1" destOrd="0" presId="urn:microsoft.com/office/officeart/2005/8/layout/cycle8"/>
    <dgm:cxn modelId="{AE4E60DE-D60B-45B1-87CE-44425632F98E}" type="presOf" srcId="{CDB7FE27-E51A-4EE9-BCC9-0D0CC51F6A10}" destId="{6BF2A65F-211B-4631-A8CB-D361D93B9FD6}" srcOrd="0" destOrd="0" presId="urn:microsoft.com/office/officeart/2005/8/layout/cycle8"/>
    <dgm:cxn modelId="{8EC0BD0A-5E37-4A92-95E0-9D17F167B842}" type="presOf" srcId="{DB43DB0B-574E-4251-A725-1BE760B0D51A}" destId="{184F5E81-A94F-48DA-90E9-A3B2C5592CE6}" srcOrd="1" destOrd="0" presId="urn:microsoft.com/office/officeart/2005/8/layout/cycle8"/>
    <dgm:cxn modelId="{E4693EB3-9F14-4371-848E-BA359E9F1B0E}" type="presOf" srcId="{15278952-9561-4AE5-BA6B-F009E4AAF1BA}" destId="{21FE8AD5-342F-4BD5-8753-2CE3386B5580}" srcOrd="0" destOrd="0" presId="urn:microsoft.com/office/officeart/2005/8/layout/cycle8"/>
    <dgm:cxn modelId="{202413B9-AAB9-4B26-876E-C6C153CF6166}" srcId="{CDB7FE27-E51A-4EE9-BCC9-0D0CC51F6A10}" destId="{93F32018-9984-43E8-8F32-BFD1D485EDBC}" srcOrd="1" destOrd="0" parTransId="{60F8D237-56DF-4A89-BF2B-2279963F80A1}" sibTransId="{A488F525-0C6E-4BA5-9F73-6DF646AC7C11}"/>
    <dgm:cxn modelId="{28A6AA98-57D4-4DC2-8DF6-7B26FDE196A4}" type="presOf" srcId="{B635207B-9168-4D45-848E-979910DA5F70}" destId="{F3782E32-6E69-4D8D-9C0F-D83EBAA7E413}" srcOrd="1" destOrd="0" presId="urn:microsoft.com/office/officeart/2005/8/layout/cycle8"/>
    <dgm:cxn modelId="{62240937-7BF4-433D-8C84-B397544DA99B}" srcId="{CDB7FE27-E51A-4EE9-BCC9-0D0CC51F6A10}" destId="{15278952-9561-4AE5-BA6B-F009E4AAF1BA}" srcOrd="3" destOrd="0" parTransId="{4D8CC736-C5ED-445F-8F1A-2123014292E1}" sibTransId="{F852C724-EBD4-446E-A1EC-E3855E838883}"/>
    <dgm:cxn modelId="{65003481-1F2C-4793-9379-B11E4D17C428}" srcId="{CDB7FE27-E51A-4EE9-BCC9-0D0CC51F6A10}" destId="{B635207B-9168-4D45-848E-979910DA5F70}" srcOrd="5" destOrd="0" parTransId="{11BA584B-7C4E-4D98-A69A-F8B5A41BA69C}" sibTransId="{41ABC99A-953D-42EB-851B-D400EE05E9A6}"/>
    <dgm:cxn modelId="{87E2A784-8FA7-47FC-90AD-FF607CACA3EC}" type="presOf" srcId="{93F32018-9984-43E8-8F32-BFD1D485EDBC}" destId="{602E4998-CCC5-4B44-8125-3AF9EC0FEAA8}" srcOrd="1" destOrd="0" presId="urn:microsoft.com/office/officeart/2005/8/layout/cycle8"/>
    <dgm:cxn modelId="{F7175BD3-4D70-44D3-8952-D49DC0858491}" type="presOf" srcId="{475D3558-134B-4AE2-ADEE-66812D5A1E0A}" destId="{7FCBA447-092D-4D8B-9340-522587B16157}" srcOrd="1" destOrd="0" presId="urn:microsoft.com/office/officeart/2005/8/layout/cycle8"/>
    <dgm:cxn modelId="{42745D0B-3FA7-4F74-9A34-56AF7D7DCFA5}" type="presParOf" srcId="{6BF2A65F-211B-4631-A8CB-D361D93B9FD6}" destId="{98667DB5-5F98-4EAA-9D3D-F81991FE2A74}" srcOrd="0" destOrd="0" presId="urn:microsoft.com/office/officeart/2005/8/layout/cycle8"/>
    <dgm:cxn modelId="{8D770672-5C21-427F-9540-D54A9B58B787}" type="presParOf" srcId="{6BF2A65F-211B-4631-A8CB-D361D93B9FD6}" destId="{598FFEFB-7EFD-450F-8897-A8984C1B97CC}" srcOrd="1" destOrd="0" presId="urn:microsoft.com/office/officeart/2005/8/layout/cycle8"/>
    <dgm:cxn modelId="{FC978FF4-76B1-43C6-873C-8545E3563CA2}" type="presParOf" srcId="{6BF2A65F-211B-4631-A8CB-D361D93B9FD6}" destId="{44A23BDF-32A3-4E8F-8E63-D3AF23BB4BEA}" srcOrd="2" destOrd="0" presId="urn:microsoft.com/office/officeart/2005/8/layout/cycle8"/>
    <dgm:cxn modelId="{9108625C-C063-4191-BB06-D555DD299314}" type="presParOf" srcId="{6BF2A65F-211B-4631-A8CB-D361D93B9FD6}" destId="{184F5E81-A94F-48DA-90E9-A3B2C5592CE6}" srcOrd="3" destOrd="0" presId="urn:microsoft.com/office/officeart/2005/8/layout/cycle8"/>
    <dgm:cxn modelId="{C13066EC-A058-4CA6-87C3-B7E8493BFC17}" type="presParOf" srcId="{6BF2A65F-211B-4631-A8CB-D361D93B9FD6}" destId="{B2BC34EF-30D8-45BA-84DF-32C4813192CD}" srcOrd="4" destOrd="0" presId="urn:microsoft.com/office/officeart/2005/8/layout/cycle8"/>
    <dgm:cxn modelId="{90847515-5532-4CBB-BE9E-D3B40F3E2BA7}" type="presParOf" srcId="{6BF2A65F-211B-4631-A8CB-D361D93B9FD6}" destId="{338E1BA6-D563-411C-9634-8AD80AB5DD69}" srcOrd="5" destOrd="0" presId="urn:microsoft.com/office/officeart/2005/8/layout/cycle8"/>
    <dgm:cxn modelId="{4A61E864-13C3-4163-98F4-CB1062EAA44D}" type="presParOf" srcId="{6BF2A65F-211B-4631-A8CB-D361D93B9FD6}" destId="{7B642FDE-058A-4557-9DA1-1FCB2AB0E896}" srcOrd="6" destOrd="0" presId="urn:microsoft.com/office/officeart/2005/8/layout/cycle8"/>
    <dgm:cxn modelId="{9088DD18-FB0D-4658-9DA5-CC89A2DBB7B5}" type="presParOf" srcId="{6BF2A65F-211B-4631-A8CB-D361D93B9FD6}" destId="{602E4998-CCC5-4B44-8125-3AF9EC0FEAA8}" srcOrd="7" destOrd="0" presId="urn:microsoft.com/office/officeart/2005/8/layout/cycle8"/>
    <dgm:cxn modelId="{0D56CE30-35C6-419A-B4F1-B2C385D14011}" type="presParOf" srcId="{6BF2A65F-211B-4631-A8CB-D361D93B9FD6}" destId="{B675CD6A-32B1-4668-8A2C-74F3150BEE16}" srcOrd="8" destOrd="0" presId="urn:microsoft.com/office/officeart/2005/8/layout/cycle8"/>
    <dgm:cxn modelId="{8C6814B2-9BBD-4177-86FA-D239A41F96B4}" type="presParOf" srcId="{6BF2A65F-211B-4631-A8CB-D361D93B9FD6}" destId="{E390CFFD-0130-4E85-BFE6-734F558F9F19}" srcOrd="9" destOrd="0" presId="urn:microsoft.com/office/officeart/2005/8/layout/cycle8"/>
    <dgm:cxn modelId="{A40E0FB7-52FF-415F-8DE9-41C8C12FD7EE}" type="presParOf" srcId="{6BF2A65F-211B-4631-A8CB-D361D93B9FD6}" destId="{5B1CDDAB-4B22-49E8-B683-BF97C3AAB9E4}" srcOrd="10" destOrd="0" presId="urn:microsoft.com/office/officeart/2005/8/layout/cycle8"/>
    <dgm:cxn modelId="{2EE71BAA-9D3B-4129-9985-F6CAAC4D2950}" type="presParOf" srcId="{6BF2A65F-211B-4631-A8CB-D361D93B9FD6}" destId="{7FCBA447-092D-4D8B-9340-522587B16157}" srcOrd="11" destOrd="0" presId="urn:microsoft.com/office/officeart/2005/8/layout/cycle8"/>
    <dgm:cxn modelId="{383C2366-0BF4-48E4-815A-8A732238C404}" type="presParOf" srcId="{6BF2A65F-211B-4631-A8CB-D361D93B9FD6}" destId="{21FE8AD5-342F-4BD5-8753-2CE3386B5580}" srcOrd="12" destOrd="0" presId="urn:microsoft.com/office/officeart/2005/8/layout/cycle8"/>
    <dgm:cxn modelId="{A457CCB4-42F6-4B20-880E-939653B5671E}" type="presParOf" srcId="{6BF2A65F-211B-4631-A8CB-D361D93B9FD6}" destId="{905E751C-6E10-4856-8EEE-D4F7B59BCC5D}" srcOrd="13" destOrd="0" presId="urn:microsoft.com/office/officeart/2005/8/layout/cycle8"/>
    <dgm:cxn modelId="{E8A2BF86-58AB-4FA8-ABA8-36E153BB72DF}" type="presParOf" srcId="{6BF2A65F-211B-4631-A8CB-D361D93B9FD6}" destId="{A1191E75-4C12-45F6-A250-69D483CDC100}" srcOrd="14" destOrd="0" presId="urn:microsoft.com/office/officeart/2005/8/layout/cycle8"/>
    <dgm:cxn modelId="{E12D1894-C456-45EB-8E5B-7607C604425C}" type="presParOf" srcId="{6BF2A65F-211B-4631-A8CB-D361D93B9FD6}" destId="{29E92B93-6B61-48D3-9504-C952D5C8A2ED}" srcOrd="15" destOrd="0" presId="urn:microsoft.com/office/officeart/2005/8/layout/cycle8"/>
    <dgm:cxn modelId="{E49AAC7F-5126-4CE3-A3F3-B36D93909091}" type="presParOf" srcId="{6BF2A65F-211B-4631-A8CB-D361D93B9FD6}" destId="{C19AC124-A4DE-4F3E-A00D-002A9C007DB1}" srcOrd="16" destOrd="0" presId="urn:microsoft.com/office/officeart/2005/8/layout/cycle8"/>
    <dgm:cxn modelId="{D483EA8E-1605-4A00-9C13-2ACEDE2BE42B}" type="presParOf" srcId="{6BF2A65F-211B-4631-A8CB-D361D93B9FD6}" destId="{E5F51C6C-E7E3-4278-8896-7D2413688D4E}" srcOrd="17" destOrd="0" presId="urn:microsoft.com/office/officeart/2005/8/layout/cycle8"/>
    <dgm:cxn modelId="{31EE714B-297F-4D02-81A0-4425FB28E581}" type="presParOf" srcId="{6BF2A65F-211B-4631-A8CB-D361D93B9FD6}" destId="{8F03EACF-11F6-496E-A398-4240F996CFD1}" srcOrd="18" destOrd="0" presId="urn:microsoft.com/office/officeart/2005/8/layout/cycle8"/>
    <dgm:cxn modelId="{DCFD574A-6919-451E-A8B1-058DCDCAAA2B}" type="presParOf" srcId="{6BF2A65F-211B-4631-A8CB-D361D93B9FD6}" destId="{F39773CF-FB2B-46DC-A28E-DB2CF4119FEA}" srcOrd="19" destOrd="0" presId="urn:microsoft.com/office/officeart/2005/8/layout/cycle8"/>
    <dgm:cxn modelId="{8CA60278-A851-459E-8F6F-D68621FE20A8}" type="presParOf" srcId="{6BF2A65F-211B-4631-A8CB-D361D93B9FD6}" destId="{F56BB47B-C574-45C7-A5B7-26300D76773C}" srcOrd="20" destOrd="0" presId="urn:microsoft.com/office/officeart/2005/8/layout/cycle8"/>
    <dgm:cxn modelId="{760F3E80-1B0C-4BD7-9247-0510FCAFC9FE}" type="presParOf" srcId="{6BF2A65F-211B-4631-A8CB-D361D93B9FD6}" destId="{4615275E-0BF9-41D3-96AA-212F7204B91A}" srcOrd="21" destOrd="0" presId="urn:microsoft.com/office/officeart/2005/8/layout/cycle8"/>
    <dgm:cxn modelId="{166925A5-7513-4569-BF7C-3883140840AB}" type="presParOf" srcId="{6BF2A65F-211B-4631-A8CB-D361D93B9FD6}" destId="{B83D93FB-1EC0-44F7-9879-24B3A92D973B}" srcOrd="22" destOrd="0" presId="urn:microsoft.com/office/officeart/2005/8/layout/cycle8"/>
    <dgm:cxn modelId="{59B311D7-7447-472B-A4F9-9D262965DA46}" type="presParOf" srcId="{6BF2A65F-211B-4631-A8CB-D361D93B9FD6}" destId="{F3782E32-6E69-4D8D-9C0F-D83EBAA7E413}" srcOrd="23" destOrd="0" presId="urn:microsoft.com/office/officeart/2005/8/layout/cycle8"/>
    <dgm:cxn modelId="{4A9164BA-6993-4B73-8826-883234CF6506}" type="presParOf" srcId="{6BF2A65F-211B-4631-A8CB-D361D93B9FD6}" destId="{72A1555D-499B-4057-9AB0-32433E792A8E}" srcOrd="24" destOrd="0" presId="urn:microsoft.com/office/officeart/2005/8/layout/cycle8"/>
    <dgm:cxn modelId="{D2A8F083-33C5-4F2A-9016-C8ED9D560BEF}" type="presParOf" srcId="{6BF2A65F-211B-4631-A8CB-D361D93B9FD6}" destId="{B0C5C306-7F46-4373-89E5-9DBCFDC3A416}" srcOrd="25" destOrd="0" presId="urn:microsoft.com/office/officeart/2005/8/layout/cycle8"/>
    <dgm:cxn modelId="{2CA9CA6E-E5A0-4A3D-B1FF-B1C9FA47A128}" type="presParOf" srcId="{6BF2A65F-211B-4631-A8CB-D361D93B9FD6}" destId="{CEB93D76-4334-4FCB-9D56-F2488E70583A}" srcOrd="26" destOrd="0" presId="urn:microsoft.com/office/officeart/2005/8/layout/cycle8"/>
    <dgm:cxn modelId="{EB603C1B-3CD1-46BF-ADA1-B04DC9A5FDC4}" type="presParOf" srcId="{6BF2A65F-211B-4631-A8CB-D361D93B9FD6}" destId="{78505967-CC34-4515-987E-CCEC79DD0735}" srcOrd="27" destOrd="0" presId="urn:microsoft.com/office/officeart/2005/8/layout/cycle8"/>
    <dgm:cxn modelId="{1C9DD1A0-0E0C-496C-B2BC-C45E3A8A0C63}" type="presParOf" srcId="{6BF2A65F-211B-4631-A8CB-D361D93B9FD6}" destId="{FCA2DBEA-8556-418A-A4EB-6281811CA0BE}" srcOrd="28" destOrd="0" presId="urn:microsoft.com/office/officeart/2005/8/layout/cycle8"/>
    <dgm:cxn modelId="{646486A4-B872-4845-8934-DA9351A66229}" type="presParOf" srcId="{6BF2A65F-211B-4631-A8CB-D361D93B9FD6}" destId="{739156A8-B36E-45CF-8658-C795A311ABC6}"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FC3F6-4D26-473E-A47C-19E5F31AD3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4D64E8C-E068-4C01-8BAB-C0D0B3C3F197}">
      <dgm:prSet phldrT="[Text]"/>
      <dgm:spPr/>
      <dgm:t>
        <a:bodyPr/>
        <a:lstStyle/>
        <a:p>
          <a:r>
            <a:rPr lang="en-US" dirty="0">
              <a:latin typeface="Franklin Gothic Demi" panose="020B0703020102020204" pitchFamily="34" charset="0"/>
            </a:rPr>
            <a:t>One Stop Shop</a:t>
          </a:r>
        </a:p>
      </dgm:t>
    </dgm:pt>
    <dgm:pt modelId="{CF11252F-768C-4A3A-B06F-60E360B1AA03}" type="parTrans" cxnId="{D6AE23B0-9489-4ABC-A794-A951E7674C14}">
      <dgm:prSet/>
      <dgm:spPr/>
      <dgm:t>
        <a:bodyPr/>
        <a:lstStyle/>
        <a:p>
          <a:endParaRPr lang="en-US"/>
        </a:p>
      </dgm:t>
    </dgm:pt>
    <dgm:pt modelId="{10791EF4-023A-48EA-8E20-B31BB65C7482}" type="sibTrans" cxnId="{D6AE23B0-9489-4ABC-A794-A951E7674C14}">
      <dgm:prSet/>
      <dgm:spPr/>
      <dgm:t>
        <a:bodyPr/>
        <a:lstStyle/>
        <a:p>
          <a:endParaRPr lang="en-US"/>
        </a:p>
      </dgm:t>
    </dgm:pt>
    <dgm:pt modelId="{9E5DF54F-6A5D-4052-B568-838E276A04AE}">
      <dgm:prSet phldrT="[Text]"/>
      <dgm:spPr/>
      <dgm:t>
        <a:bodyPr/>
        <a:lstStyle/>
        <a:p>
          <a:r>
            <a:rPr lang="en-US" dirty="0">
              <a:latin typeface="Franklin Gothic Demi" panose="020B0703020102020204" pitchFamily="34" charset="0"/>
            </a:rPr>
            <a:t>Minimize Redundancy</a:t>
          </a:r>
        </a:p>
      </dgm:t>
    </dgm:pt>
    <dgm:pt modelId="{248F0B18-F327-44A8-99D3-71DA3C603A68}" type="parTrans" cxnId="{D77F0E45-FBF3-4773-8270-B4DA64F967B1}">
      <dgm:prSet/>
      <dgm:spPr/>
      <dgm:t>
        <a:bodyPr/>
        <a:lstStyle/>
        <a:p>
          <a:endParaRPr lang="en-US"/>
        </a:p>
      </dgm:t>
    </dgm:pt>
    <dgm:pt modelId="{278F1531-4764-4A54-A6B8-DE220B6901EC}" type="sibTrans" cxnId="{D77F0E45-FBF3-4773-8270-B4DA64F967B1}">
      <dgm:prSet/>
      <dgm:spPr/>
      <dgm:t>
        <a:bodyPr/>
        <a:lstStyle/>
        <a:p>
          <a:endParaRPr lang="en-US"/>
        </a:p>
      </dgm:t>
    </dgm:pt>
    <dgm:pt modelId="{2DCFD53D-F3E5-4A75-8157-DD023097969B}">
      <dgm:prSet phldrT="[Text]"/>
      <dgm:spPr/>
      <dgm:t>
        <a:bodyPr/>
        <a:lstStyle/>
        <a:p>
          <a:r>
            <a:rPr lang="en-US" dirty="0">
              <a:latin typeface="Franklin Gothic Demi" panose="020B0703020102020204" pitchFamily="34" charset="0"/>
            </a:rPr>
            <a:t>Track Trends</a:t>
          </a:r>
        </a:p>
      </dgm:t>
    </dgm:pt>
    <dgm:pt modelId="{42F18E41-D957-46AD-B05D-9BB2040B10A3}" type="parTrans" cxnId="{953C0986-E989-4640-86B9-3A72D7C85A5E}">
      <dgm:prSet/>
      <dgm:spPr/>
      <dgm:t>
        <a:bodyPr/>
        <a:lstStyle/>
        <a:p>
          <a:endParaRPr lang="en-US"/>
        </a:p>
      </dgm:t>
    </dgm:pt>
    <dgm:pt modelId="{A3B1DB35-5C33-4CD0-9096-610FDE60FC92}" type="sibTrans" cxnId="{953C0986-E989-4640-86B9-3A72D7C85A5E}">
      <dgm:prSet/>
      <dgm:spPr/>
      <dgm:t>
        <a:bodyPr/>
        <a:lstStyle/>
        <a:p>
          <a:endParaRPr lang="en-US"/>
        </a:p>
      </dgm:t>
    </dgm:pt>
    <dgm:pt modelId="{8A3CA1E4-4337-47FC-9F46-A235703A4C19}" type="pres">
      <dgm:prSet presAssocID="{91FFC3F6-4D26-473E-A47C-19E5F31AD36C}" presName="Name0" presStyleCnt="0">
        <dgm:presLayoutVars>
          <dgm:chMax val="7"/>
          <dgm:chPref val="7"/>
          <dgm:dir/>
        </dgm:presLayoutVars>
      </dgm:prSet>
      <dgm:spPr/>
      <dgm:t>
        <a:bodyPr/>
        <a:lstStyle/>
        <a:p>
          <a:endParaRPr lang="en-US"/>
        </a:p>
      </dgm:t>
    </dgm:pt>
    <dgm:pt modelId="{891E80A5-8B43-4CE5-B13D-EB5495A23A12}" type="pres">
      <dgm:prSet presAssocID="{91FFC3F6-4D26-473E-A47C-19E5F31AD36C}" presName="Name1" presStyleCnt="0"/>
      <dgm:spPr/>
    </dgm:pt>
    <dgm:pt modelId="{D95A39E8-A76C-46BC-80AA-34147DD867D1}" type="pres">
      <dgm:prSet presAssocID="{91FFC3F6-4D26-473E-A47C-19E5F31AD36C}" presName="cycle" presStyleCnt="0"/>
      <dgm:spPr/>
    </dgm:pt>
    <dgm:pt modelId="{BB73A78F-26DC-47E8-8330-E411BFBC1963}" type="pres">
      <dgm:prSet presAssocID="{91FFC3F6-4D26-473E-A47C-19E5F31AD36C}" presName="srcNode" presStyleLbl="node1" presStyleIdx="0" presStyleCnt="3"/>
      <dgm:spPr/>
    </dgm:pt>
    <dgm:pt modelId="{7CE2B691-937B-4A58-84A3-EF6A6B67674A}" type="pres">
      <dgm:prSet presAssocID="{91FFC3F6-4D26-473E-A47C-19E5F31AD36C}" presName="conn" presStyleLbl="parChTrans1D2" presStyleIdx="0" presStyleCnt="1"/>
      <dgm:spPr/>
      <dgm:t>
        <a:bodyPr/>
        <a:lstStyle/>
        <a:p>
          <a:endParaRPr lang="en-US"/>
        </a:p>
      </dgm:t>
    </dgm:pt>
    <dgm:pt modelId="{CF888EA8-2086-4D9B-BB4B-9D197CBCD28A}" type="pres">
      <dgm:prSet presAssocID="{91FFC3F6-4D26-473E-A47C-19E5F31AD36C}" presName="extraNode" presStyleLbl="node1" presStyleIdx="0" presStyleCnt="3"/>
      <dgm:spPr/>
    </dgm:pt>
    <dgm:pt modelId="{D1D62F89-680E-48B5-B77F-00CCC8A9A2DD}" type="pres">
      <dgm:prSet presAssocID="{91FFC3F6-4D26-473E-A47C-19E5F31AD36C}" presName="dstNode" presStyleLbl="node1" presStyleIdx="0" presStyleCnt="3"/>
      <dgm:spPr/>
    </dgm:pt>
    <dgm:pt modelId="{EB2E1CB1-DF58-4BAA-87A8-71D535C27E63}" type="pres">
      <dgm:prSet presAssocID="{64D64E8C-E068-4C01-8BAB-C0D0B3C3F197}" presName="text_1" presStyleLbl="node1" presStyleIdx="0" presStyleCnt="3">
        <dgm:presLayoutVars>
          <dgm:bulletEnabled val="1"/>
        </dgm:presLayoutVars>
      </dgm:prSet>
      <dgm:spPr/>
      <dgm:t>
        <a:bodyPr/>
        <a:lstStyle/>
        <a:p>
          <a:endParaRPr lang="en-US"/>
        </a:p>
      </dgm:t>
    </dgm:pt>
    <dgm:pt modelId="{FE701596-85EF-4E87-AC6E-0ED5A057EF08}" type="pres">
      <dgm:prSet presAssocID="{64D64E8C-E068-4C01-8BAB-C0D0B3C3F197}" presName="accent_1" presStyleCnt="0"/>
      <dgm:spPr/>
    </dgm:pt>
    <dgm:pt modelId="{6DAC75D7-B1D3-4C2A-A3EF-D78E0FEC98C4}" type="pres">
      <dgm:prSet presAssocID="{64D64E8C-E068-4C01-8BAB-C0D0B3C3F197}" presName="accentRepeatNode" presStyleLbl="solidFgAcc1" presStyleIdx="0" presStyleCnt="3"/>
      <dgm:spPr/>
    </dgm:pt>
    <dgm:pt modelId="{107194EE-069F-4C66-9808-5DF8BE9AB7EF}" type="pres">
      <dgm:prSet presAssocID="{9E5DF54F-6A5D-4052-B568-838E276A04AE}" presName="text_2" presStyleLbl="node1" presStyleIdx="1" presStyleCnt="3">
        <dgm:presLayoutVars>
          <dgm:bulletEnabled val="1"/>
        </dgm:presLayoutVars>
      </dgm:prSet>
      <dgm:spPr/>
      <dgm:t>
        <a:bodyPr/>
        <a:lstStyle/>
        <a:p>
          <a:endParaRPr lang="en-US"/>
        </a:p>
      </dgm:t>
    </dgm:pt>
    <dgm:pt modelId="{590F0B6A-EA1E-4F93-9ABC-D086307A9133}" type="pres">
      <dgm:prSet presAssocID="{9E5DF54F-6A5D-4052-B568-838E276A04AE}" presName="accent_2" presStyleCnt="0"/>
      <dgm:spPr/>
    </dgm:pt>
    <dgm:pt modelId="{565B2B53-6366-4963-8A6F-BFDA8FCC4B2A}" type="pres">
      <dgm:prSet presAssocID="{9E5DF54F-6A5D-4052-B568-838E276A04AE}" presName="accentRepeatNode" presStyleLbl="solidFgAcc1" presStyleIdx="1" presStyleCnt="3"/>
      <dgm:spPr/>
    </dgm:pt>
    <dgm:pt modelId="{85591A93-BD67-409F-86DC-1ED456A2B8DD}" type="pres">
      <dgm:prSet presAssocID="{2DCFD53D-F3E5-4A75-8157-DD023097969B}" presName="text_3" presStyleLbl="node1" presStyleIdx="2" presStyleCnt="3" custLinFactNeighborY="-792">
        <dgm:presLayoutVars>
          <dgm:bulletEnabled val="1"/>
        </dgm:presLayoutVars>
      </dgm:prSet>
      <dgm:spPr/>
      <dgm:t>
        <a:bodyPr/>
        <a:lstStyle/>
        <a:p>
          <a:endParaRPr lang="en-US"/>
        </a:p>
      </dgm:t>
    </dgm:pt>
    <dgm:pt modelId="{35B9515B-18D0-408B-9EB2-8564D03EC878}" type="pres">
      <dgm:prSet presAssocID="{2DCFD53D-F3E5-4A75-8157-DD023097969B}" presName="accent_3" presStyleCnt="0"/>
      <dgm:spPr/>
    </dgm:pt>
    <dgm:pt modelId="{0AF085D6-33F5-4B3C-B9AD-3524E5A24CDB}" type="pres">
      <dgm:prSet presAssocID="{2DCFD53D-F3E5-4A75-8157-DD023097969B}" presName="accentRepeatNode" presStyleLbl="solidFgAcc1" presStyleIdx="2" presStyleCnt="3"/>
      <dgm:spPr/>
    </dgm:pt>
  </dgm:ptLst>
  <dgm:cxnLst>
    <dgm:cxn modelId="{34F43C8B-C3E7-4C7A-8FDE-85C795AA4B74}" type="presOf" srcId="{64D64E8C-E068-4C01-8BAB-C0D0B3C3F197}" destId="{EB2E1CB1-DF58-4BAA-87A8-71D535C27E63}" srcOrd="0" destOrd="0" presId="urn:microsoft.com/office/officeart/2008/layout/VerticalCurvedList"/>
    <dgm:cxn modelId="{A999AFFA-B874-4441-A33B-B210D99D1D54}" type="presOf" srcId="{91FFC3F6-4D26-473E-A47C-19E5F31AD36C}" destId="{8A3CA1E4-4337-47FC-9F46-A235703A4C19}" srcOrd="0" destOrd="0" presId="urn:microsoft.com/office/officeart/2008/layout/VerticalCurvedList"/>
    <dgm:cxn modelId="{7FB1C628-E3B8-4855-A178-EF8891363D77}" type="presOf" srcId="{2DCFD53D-F3E5-4A75-8157-DD023097969B}" destId="{85591A93-BD67-409F-86DC-1ED456A2B8DD}" srcOrd="0" destOrd="0" presId="urn:microsoft.com/office/officeart/2008/layout/VerticalCurvedList"/>
    <dgm:cxn modelId="{953C0986-E989-4640-86B9-3A72D7C85A5E}" srcId="{91FFC3F6-4D26-473E-A47C-19E5F31AD36C}" destId="{2DCFD53D-F3E5-4A75-8157-DD023097969B}" srcOrd="2" destOrd="0" parTransId="{42F18E41-D957-46AD-B05D-9BB2040B10A3}" sibTransId="{A3B1DB35-5C33-4CD0-9096-610FDE60FC92}"/>
    <dgm:cxn modelId="{D77F0E45-FBF3-4773-8270-B4DA64F967B1}" srcId="{91FFC3F6-4D26-473E-A47C-19E5F31AD36C}" destId="{9E5DF54F-6A5D-4052-B568-838E276A04AE}" srcOrd="1" destOrd="0" parTransId="{248F0B18-F327-44A8-99D3-71DA3C603A68}" sibTransId="{278F1531-4764-4A54-A6B8-DE220B6901EC}"/>
    <dgm:cxn modelId="{E0BDB289-599E-4D25-9D87-07F808E8FD4F}" type="presOf" srcId="{10791EF4-023A-48EA-8E20-B31BB65C7482}" destId="{7CE2B691-937B-4A58-84A3-EF6A6B67674A}" srcOrd="0" destOrd="0" presId="urn:microsoft.com/office/officeart/2008/layout/VerticalCurvedList"/>
    <dgm:cxn modelId="{D6AE23B0-9489-4ABC-A794-A951E7674C14}" srcId="{91FFC3F6-4D26-473E-A47C-19E5F31AD36C}" destId="{64D64E8C-E068-4C01-8BAB-C0D0B3C3F197}" srcOrd="0" destOrd="0" parTransId="{CF11252F-768C-4A3A-B06F-60E360B1AA03}" sibTransId="{10791EF4-023A-48EA-8E20-B31BB65C7482}"/>
    <dgm:cxn modelId="{A75C2E1A-3974-4642-A31D-E171D315AA11}" type="presOf" srcId="{9E5DF54F-6A5D-4052-B568-838E276A04AE}" destId="{107194EE-069F-4C66-9808-5DF8BE9AB7EF}" srcOrd="0" destOrd="0" presId="urn:microsoft.com/office/officeart/2008/layout/VerticalCurvedList"/>
    <dgm:cxn modelId="{2C668B25-B90A-40A9-9820-810971DD2219}" type="presParOf" srcId="{8A3CA1E4-4337-47FC-9F46-A235703A4C19}" destId="{891E80A5-8B43-4CE5-B13D-EB5495A23A12}" srcOrd="0" destOrd="0" presId="urn:microsoft.com/office/officeart/2008/layout/VerticalCurvedList"/>
    <dgm:cxn modelId="{F6C5F584-B937-4002-8229-8AFB1A041AA4}" type="presParOf" srcId="{891E80A5-8B43-4CE5-B13D-EB5495A23A12}" destId="{D95A39E8-A76C-46BC-80AA-34147DD867D1}" srcOrd="0" destOrd="0" presId="urn:microsoft.com/office/officeart/2008/layout/VerticalCurvedList"/>
    <dgm:cxn modelId="{DC5D8164-0226-4BA7-B68F-C58A5958D713}" type="presParOf" srcId="{D95A39E8-A76C-46BC-80AA-34147DD867D1}" destId="{BB73A78F-26DC-47E8-8330-E411BFBC1963}" srcOrd="0" destOrd="0" presId="urn:microsoft.com/office/officeart/2008/layout/VerticalCurvedList"/>
    <dgm:cxn modelId="{F586861E-BDD5-4275-8CD2-7DFC7B2F31B5}" type="presParOf" srcId="{D95A39E8-A76C-46BC-80AA-34147DD867D1}" destId="{7CE2B691-937B-4A58-84A3-EF6A6B67674A}" srcOrd="1" destOrd="0" presId="urn:microsoft.com/office/officeart/2008/layout/VerticalCurvedList"/>
    <dgm:cxn modelId="{9F414F4E-44A7-4155-8D35-D7E31DBFA670}" type="presParOf" srcId="{D95A39E8-A76C-46BC-80AA-34147DD867D1}" destId="{CF888EA8-2086-4D9B-BB4B-9D197CBCD28A}" srcOrd="2" destOrd="0" presId="urn:microsoft.com/office/officeart/2008/layout/VerticalCurvedList"/>
    <dgm:cxn modelId="{FB9BD56A-DBB7-42BA-B11A-92B5A2E98D1A}" type="presParOf" srcId="{D95A39E8-A76C-46BC-80AA-34147DD867D1}" destId="{D1D62F89-680E-48B5-B77F-00CCC8A9A2DD}" srcOrd="3" destOrd="0" presId="urn:microsoft.com/office/officeart/2008/layout/VerticalCurvedList"/>
    <dgm:cxn modelId="{75D8917D-6FCB-4366-B3DD-F00D31A31D65}" type="presParOf" srcId="{891E80A5-8B43-4CE5-B13D-EB5495A23A12}" destId="{EB2E1CB1-DF58-4BAA-87A8-71D535C27E63}" srcOrd="1" destOrd="0" presId="urn:microsoft.com/office/officeart/2008/layout/VerticalCurvedList"/>
    <dgm:cxn modelId="{F56DAB41-E7C7-4F69-B091-6F837F46AA2C}" type="presParOf" srcId="{891E80A5-8B43-4CE5-B13D-EB5495A23A12}" destId="{FE701596-85EF-4E87-AC6E-0ED5A057EF08}" srcOrd="2" destOrd="0" presId="urn:microsoft.com/office/officeart/2008/layout/VerticalCurvedList"/>
    <dgm:cxn modelId="{623688B0-C3EE-4ABF-B7F3-3E326104730F}" type="presParOf" srcId="{FE701596-85EF-4E87-AC6E-0ED5A057EF08}" destId="{6DAC75D7-B1D3-4C2A-A3EF-D78E0FEC98C4}" srcOrd="0" destOrd="0" presId="urn:microsoft.com/office/officeart/2008/layout/VerticalCurvedList"/>
    <dgm:cxn modelId="{E8374DA8-E79F-4D2A-A1A8-5E647C01A9B5}" type="presParOf" srcId="{891E80A5-8B43-4CE5-B13D-EB5495A23A12}" destId="{107194EE-069F-4C66-9808-5DF8BE9AB7EF}" srcOrd="3" destOrd="0" presId="urn:microsoft.com/office/officeart/2008/layout/VerticalCurvedList"/>
    <dgm:cxn modelId="{728912A4-1B0D-45B8-ADFF-A14810800E2A}" type="presParOf" srcId="{891E80A5-8B43-4CE5-B13D-EB5495A23A12}" destId="{590F0B6A-EA1E-4F93-9ABC-D086307A9133}" srcOrd="4" destOrd="0" presId="urn:microsoft.com/office/officeart/2008/layout/VerticalCurvedList"/>
    <dgm:cxn modelId="{DECB0A52-FB0E-4235-8966-D4A72DA4D93D}" type="presParOf" srcId="{590F0B6A-EA1E-4F93-9ABC-D086307A9133}" destId="{565B2B53-6366-4963-8A6F-BFDA8FCC4B2A}" srcOrd="0" destOrd="0" presId="urn:microsoft.com/office/officeart/2008/layout/VerticalCurvedList"/>
    <dgm:cxn modelId="{3ADE1C0A-23A5-4246-BAAB-D4A3239CBC6A}" type="presParOf" srcId="{891E80A5-8B43-4CE5-B13D-EB5495A23A12}" destId="{85591A93-BD67-409F-86DC-1ED456A2B8DD}" srcOrd="5" destOrd="0" presId="urn:microsoft.com/office/officeart/2008/layout/VerticalCurvedList"/>
    <dgm:cxn modelId="{FF5E28C2-7C23-4BB6-AE9D-71C1CA41A314}" type="presParOf" srcId="{891E80A5-8B43-4CE5-B13D-EB5495A23A12}" destId="{35B9515B-18D0-408B-9EB2-8564D03EC878}" srcOrd="6" destOrd="0" presId="urn:microsoft.com/office/officeart/2008/layout/VerticalCurvedList"/>
    <dgm:cxn modelId="{28169211-6B59-425E-95DA-1DCA83C15FF9}" type="presParOf" srcId="{35B9515B-18D0-408B-9EB2-8564D03EC878}" destId="{0AF085D6-33F5-4B3C-B9AD-3524E5A24C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955FD-592D-47AC-B705-40E95AFBC19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AD525E9-BF0E-4AE5-885C-7947D78AE394}">
      <dgm:prSet phldrT="[Text]" custT="1"/>
      <dgm:spPr>
        <a:solidFill>
          <a:schemeClr val="tx2"/>
        </a:solidFill>
        <a:ln>
          <a:noFill/>
        </a:ln>
      </dgm:spPr>
      <dgm:t>
        <a:bodyPr/>
        <a:lstStyle/>
        <a:p>
          <a:r>
            <a:rPr lang="en-US" sz="1600" b="0" dirty="0">
              <a:latin typeface="Franklin Gothic Medium Cond" panose="020B0606030402020204" pitchFamily="34" charset="0"/>
            </a:rPr>
            <a:t>Customer Service</a:t>
          </a:r>
        </a:p>
      </dgm:t>
    </dgm:pt>
    <dgm:pt modelId="{08888737-1C3D-4BFC-9895-54FF63736D4C}" type="parTrans" cxnId="{37EB7B92-727B-4411-A022-D678243BE361}">
      <dgm:prSet/>
      <dgm:spPr/>
      <dgm:t>
        <a:bodyPr/>
        <a:lstStyle/>
        <a:p>
          <a:endParaRPr lang="en-US" b="0"/>
        </a:p>
      </dgm:t>
    </dgm:pt>
    <dgm:pt modelId="{3F963EE2-E51B-4559-B708-72A74970957F}" type="sibTrans" cxnId="{37EB7B92-727B-4411-A022-D678243BE361}">
      <dgm:prSet/>
      <dgm:spPr/>
      <dgm:t>
        <a:bodyPr/>
        <a:lstStyle/>
        <a:p>
          <a:endParaRPr lang="en-US" b="0"/>
        </a:p>
      </dgm:t>
    </dgm:pt>
    <dgm:pt modelId="{EB4B246F-5E92-4470-9C06-7B1A9BB540E9}">
      <dgm:prSet phldrT="[Text]" custT="1"/>
      <dgm:spPr>
        <a:solidFill>
          <a:schemeClr val="tx2"/>
        </a:solidFill>
        <a:ln>
          <a:noFill/>
        </a:ln>
      </dgm:spPr>
      <dgm:t>
        <a:bodyPr/>
        <a:lstStyle/>
        <a:p>
          <a:r>
            <a:rPr lang="en-US" sz="1600" b="0" dirty="0">
              <a:latin typeface="Franklin Gothic Medium Cond" panose="020B0606030402020204" pitchFamily="34" charset="0"/>
            </a:rPr>
            <a:t>Interview</a:t>
          </a:r>
        </a:p>
        <a:p>
          <a:r>
            <a:rPr lang="en-US" sz="1600" b="0" dirty="0">
              <a:latin typeface="Franklin Gothic Medium Cond" panose="020B0606030402020204" pitchFamily="34" charset="0"/>
            </a:rPr>
            <a:t>Scheduling</a:t>
          </a:r>
        </a:p>
      </dgm:t>
    </dgm:pt>
    <dgm:pt modelId="{590D6B21-93AF-4962-834A-769E8CCCAE27}" type="parTrans" cxnId="{F810BAB4-2112-444C-876F-F09373A37997}">
      <dgm:prSet/>
      <dgm:spPr/>
      <dgm:t>
        <a:bodyPr/>
        <a:lstStyle/>
        <a:p>
          <a:endParaRPr lang="en-US" b="0"/>
        </a:p>
      </dgm:t>
    </dgm:pt>
    <dgm:pt modelId="{7C864FA7-1E9C-46D0-B745-A9196BDA6FA3}" type="sibTrans" cxnId="{F810BAB4-2112-444C-876F-F09373A37997}">
      <dgm:prSet/>
      <dgm:spPr/>
      <dgm:t>
        <a:bodyPr/>
        <a:lstStyle/>
        <a:p>
          <a:endParaRPr lang="en-US" b="0"/>
        </a:p>
      </dgm:t>
    </dgm:pt>
    <dgm:pt modelId="{62BEFFAD-20C6-48A2-8303-DBB5C5B8C717}">
      <dgm:prSet phldrT="[Text]" custT="1"/>
      <dgm:spPr>
        <a:solidFill>
          <a:schemeClr val="tx2"/>
        </a:solidFill>
        <a:ln>
          <a:noFill/>
        </a:ln>
      </dgm:spPr>
      <dgm:t>
        <a:bodyPr/>
        <a:lstStyle/>
        <a:p>
          <a:r>
            <a:rPr lang="en-US" sz="1600" b="0" dirty="0">
              <a:latin typeface="Franklin Gothic Medium Cond" panose="020B0606030402020204" pitchFamily="34" charset="0"/>
            </a:rPr>
            <a:t>Performance Management - Support/ Tracking</a:t>
          </a:r>
        </a:p>
      </dgm:t>
    </dgm:pt>
    <dgm:pt modelId="{7BE7CB64-FF90-49BB-B2E0-23694B80114A}" type="parTrans" cxnId="{501A4D22-37BC-4E78-9CCC-6D58ECEC045F}">
      <dgm:prSet/>
      <dgm:spPr/>
      <dgm:t>
        <a:bodyPr/>
        <a:lstStyle/>
        <a:p>
          <a:endParaRPr lang="en-US" b="0"/>
        </a:p>
      </dgm:t>
    </dgm:pt>
    <dgm:pt modelId="{1C5639AA-9AFF-43E3-A094-4100732B56D1}" type="sibTrans" cxnId="{501A4D22-37BC-4E78-9CCC-6D58ECEC045F}">
      <dgm:prSet/>
      <dgm:spPr/>
      <dgm:t>
        <a:bodyPr/>
        <a:lstStyle/>
        <a:p>
          <a:endParaRPr lang="en-US" b="0"/>
        </a:p>
      </dgm:t>
    </dgm:pt>
    <dgm:pt modelId="{4A38AB96-0499-4209-98A4-B579A0AB39C0}">
      <dgm:prSet phldrT="[Text]" custT="1"/>
      <dgm:spPr>
        <a:solidFill>
          <a:schemeClr val="tx2"/>
        </a:solidFill>
        <a:ln>
          <a:noFill/>
        </a:ln>
      </dgm:spPr>
      <dgm:t>
        <a:bodyPr/>
        <a:lstStyle/>
        <a:p>
          <a:r>
            <a:rPr lang="en-US" sz="1600" b="0" dirty="0">
              <a:latin typeface="Franklin Gothic Medium Cond" panose="020B0606030402020204" pitchFamily="34" charset="0"/>
            </a:rPr>
            <a:t>General HR Policy Inquiries</a:t>
          </a:r>
        </a:p>
      </dgm:t>
    </dgm:pt>
    <dgm:pt modelId="{2B6711A1-E655-4379-9019-34AE2F87A032}" type="parTrans" cxnId="{D75DDCEE-442A-476A-8958-8F5F111D050F}">
      <dgm:prSet/>
      <dgm:spPr/>
      <dgm:t>
        <a:bodyPr/>
        <a:lstStyle/>
        <a:p>
          <a:endParaRPr lang="en-US" b="0"/>
        </a:p>
      </dgm:t>
    </dgm:pt>
    <dgm:pt modelId="{59E4B0EB-9E65-443D-8CA4-598CE1A8CB79}" type="sibTrans" cxnId="{D75DDCEE-442A-476A-8958-8F5F111D050F}">
      <dgm:prSet/>
      <dgm:spPr/>
      <dgm:t>
        <a:bodyPr/>
        <a:lstStyle/>
        <a:p>
          <a:endParaRPr lang="en-US" b="0"/>
        </a:p>
      </dgm:t>
    </dgm:pt>
    <dgm:pt modelId="{CC6A7E81-9CD8-47D6-8286-DB0FAD27E8B5}">
      <dgm:prSet phldrT="[Text]" custT="1"/>
      <dgm:spPr>
        <a:solidFill>
          <a:schemeClr val="tx2"/>
        </a:solidFill>
        <a:ln>
          <a:noFill/>
        </a:ln>
      </dgm:spPr>
      <dgm:t>
        <a:bodyPr/>
        <a:lstStyle/>
        <a:p>
          <a:r>
            <a:rPr lang="en-US" sz="1600" b="0" dirty="0">
              <a:latin typeface="Franklin Gothic Medium Cond" panose="020B0606030402020204" pitchFamily="34" charset="0"/>
            </a:rPr>
            <a:t>Benefits -</a:t>
          </a:r>
        </a:p>
        <a:p>
          <a:r>
            <a:rPr lang="en-US" sz="1600" b="0" dirty="0">
              <a:latin typeface="Franklin Gothic Medium Cond" panose="020B0606030402020204" pitchFamily="34" charset="0"/>
            </a:rPr>
            <a:t>Transactions/Support</a:t>
          </a:r>
        </a:p>
      </dgm:t>
    </dgm:pt>
    <dgm:pt modelId="{9026AC27-7E63-4AC1-BB57-0524E0A8A118}" type="parTrans" cxnId="{80BB6AB3-999B-40BB-9F2A-DC5982D9EB9F}">
      <dgm:prSet/>
      <dgm:spPr/>
      <dgm:t>
        <a:bodyPr/>
        <a:lstStyle/>
        <a:p>
          <a:endParaRPr lang="en-US" b="0"/>
        </a:p>
      </dgm:t>
    </dgm:pt>
    <dgm:pt modelId="{00D1D7DA-62B4-4182-9BDF-84512C2B1201}" type="sibTrans" cxnId="{80BB6AB3-999B-40BB-9F2A-DC5982D9EB9F}">
      <dgm:prSet/>
      <dgm:spPr/>
      <dgm:t>
        <a:bodyPr/>
        <a:lstStyle/>
        <a:p>
          <a:endParaRPr lang="en-US" b="0"/>
        </a:p>
      </dgm:t>
    </dgm:pt>
    <dgm:pt modelId="{BC474F7A-6EA0-4B9E-82C1-D63001562E7E}">
      <dgm:prSet phldrT="[Text]" custT="1"/>
      <dgm:spPr>
        <a:solidFill>
          <a:schemeClr val="tx2"/>
        </a:solidFill>
        <a:ln>
          <a:noFill/>
        </a:ln>
      </dgm:spPr>
      <dgm:t>
        <a:bodyPr/>
        <a:lstStyle/>
        <a:p>
          <a:r>
            <a:rPr lang="en-US" sz="1600" b="0" dirty="0">
              <a:latin typeface="Franklin Gothic Medium Cond" panose="020B0606030402020204" pitchFamily="34" charset="0"/>
            </a:rPr>
            <a:t>Leave of Absence Support</a:t>
          </a:r>
        </a:p>
      </dgm:t>
    </dgm:pt>
    <dgm:pt modelId="{204F24DC-3E40-49AB-8BAD-3A3BC62C9586}" type="parTrans" cxnId="{D6D0B8E9-8157-4AB4-9036-5FD88BF310CA}">
      <dgm:prSet/>
      <dgm:spPr/>
      <dgm:t>
        <a:bodyPr/>
        <a:lstStyle/>
        <a:p>
          <a:endParaRPr lang="en-US" b="0"/>
        </a:p>
      </dgm:t>
    </dgm:pt>
    <dgm:pt modelId="{9CB46A87-AF54-48AE-9F24-63369608A82A}" type="sibTrans" cxnId="{D6D0B8E9-8157-4AB4-9036-5FD88BF310CA}">
      <dgm:prSet/>
      <dgm:spPr/>
      <dgm:t>
        <a:bodyPr/>
        <a:lstStyle/>
        <a:p>
          <a:endParaRPr lang="en-US" b="0"/>
        </a:p>
      </dgm:t>
    </dgm:pt>
    <dgm:pt modelId="{714B00FF-AF21-4269-BE89-A1E2A393CB99}">
      <dgm:prSet phldrT="[Text]" custT="1"/>
      <dgm:spPr>
        <a:solidFill>
          <a:schemeClr val="tx2"/>
        </a:solidFill>
        <a:ln>
          <a:noFill/>
        </a:ln>
      </dgm:spPr>
      <dgm:t>
        <a:bodyPr/>
        <a:lstStyle/>
        <a:p>
          <a:r>
            <a:rPr lang="en-US" sz="1500" b="0" dirty="0">
              <a:latin typeface="Franklin Gothic Medium Cond" panose="020B0606030402020204" pitchFamily="34" charset="0"/>
            </a:rPr>
            <a:t>On-boarding/</a:t>
          </a:r>
          <a:r>
            <a:rPr lang="en-US" sz="1600" b="0" dirty="0">
              <a:latin typeface="Franklin Gothic Medium Cond" panose="020B0606030402020204" pitchFamily="34" charset="0"/>
            </a:rPr>
            <a:t> </a:t>
          </a:r>
        </a:p>
        <a:p>
          <a:r>
            <a:rPr lang="en-US" sz="1500" b="0" dirty="0">
              <a:latin typeface="Franklin Gothic Medium Cond" panose="020B0606030402020204" pitchFamily="34" charset="0"/>
            </a:rPr>
            <a:t>Off-boarding</a:t>
          </a:r>
        </a:p>
      </dgm:t>
    </dgm:pt>
    <dgm:pt modelId="{A8F32779-58FE-47A8-95D4-5EE55E349693}" type="parTrans" cxnId="{04647CB2-03FE-44B5-9375-C535BC0855FE}">
      <dgm:prSet/>
      <dgm:spPr/>
      <dgm:t>
        <a:bodyPr/>
        <a:lstStyle/>
        <a:p>
          <a:endParaRPr lang="en-US" b="0"/>
        </a:p>
      </dgm:t>
    </dgm:pt>
    <dgm:pt modelId="{C4EA532F-B0C9-4949-8FFC-BDA3D99E9531}" type="sibTrans" cxnId="{04647CB2-03FE-44B5-9375-C535BC0855FE}">
      <dgm:prSet/>
      <dgm:spPr/>
      <dgm:t>
        <a:bodyPr/>
        <a:lstStyle/>
        <a:p>
          <a:endParaRPr lang="en-US" b="0"/>
        </a:p>
      </dgm:t>
    </dgm:pt>
    <dgm:pt modelId="{049B0A29-C58A-4F9B-8082-9F4255ADFF48}">
      <dgm:prSet phldrT="[Text]" custLinFactX="-102733" custLinFactNeighborX="-200000" custLinFactNeighborY="-86884"/>
      <dgm:spPr/>
      <dgm:t>
        <a:bodyPr/>
        <a:lstStyle/>
        <a:p>
          <a:endParaRPr lang="en-US" b="0" dirty="0"/>
        </a:p>
      </dgm:t>
    </dgm:pt>
    <dgm:pt modelId="{E180DDAE-272C-47BC-858E-C96EBB35EBA5}" type="parTrans" cxnId="{8FE5B97A-008B-4620-82FE-8083E263F4DD}">
      <dgm:prSet/>
      <dgm:spPr/>
      <dgm:t>
        <a:bodyPr/>
        <a:lstStyle/>
        <a:p>
          <a:endParaRPr lang="en-US" b="0"/>
        </a:p>
      </dgm:t>
    </dgm:pt>
    <dgm:pt modelId="{57832E75-A0B0-4603-8405-FD5D4966AD5C}" type="sibTrans" cxnId="{8FE5B97A-008B-4620-82FE-8083E263F4DD}">
      <dgm:prSet/>
      <dgm:spPr/>
      <dgm:t>
        <a:bodyPr/>
        <a:lstStyle/>
        <a:p>
          <a:endParaRPr lang="en-US" b="0"/>
        </a:p>
      </dgm:t>
    </dgm:pt>
    <dgm:pt modelId="{B800DC63-BA5A-4924-97AB-8F838CDE6C9D}">
      <dgm:prSet phldrT="[Text]" custLinFactX="-102733" custLinFactNeighborX="-200000" custLinFactNeighborY="-86884"/>
      <dgm:spPr/>
      <dgm:t>
        <a:bodyPr/>
        <a:lstStyle/>
        <a:p>
          <a:endParaRPr lang="en-US" b="0" dirty="0"/>
        </a:p>
      </dgm:t>
    </dgm:pt>
    <dgm:pt modelId="{9DBBBE8B-7FC8-419B-96B8-77BBFFD3132E}" type="parTrans" cxnId="{3CDD2E34-B2AA-40AE-BD77-87F94EA77C44}">
      <dgm:prSet/>
      <dgm:spPr/>
      <dgm:t>
        <a:bodyPr/>
        <a:lstStyle/>
        <a:p>
          <a:endParaRPr lang="en-US" b="0"/>
        </a:p>
      </dgm:t>
    </dgm:pt>
    <dgm:pt modelId="{4FAF8943-1BB9-417F-B415-5C2AEA30F3DB}" type="sibTrans" cxnId="{3CDD2E34-B2AA-40AE-BD77-87F94EA77C44}">
      <dgm:prSet/>
      <dgm:spPr/>
      <dgm:t>
        <a:bodyPr/>
        <a:lstStyle/>
        <a:p>
          <a:endParaRPr lang="en-US" b="0"/>
        </a:p>
      </dgm:t>
    </dgm:pt>
    <dgm:pt modelId="{FD3EB329-FE22-47A8-AFC2-8BEFB92C29D2}">
      <dgm:prSet phldrT="[Text]" custLinFactNeighborX="1841" custLinFactNeighborY="-1635"/>
      <dgm:spPr/>
      <dgm:t>
        <a:bodyPr/>
        <a:lstStyle/>
        <a:p>
          <a:endParaRPr lang="en-US" b="0"/>
        </a:p>
      </dgm:t>
    </dgm:pt>
    <dgm:pt modelId="{7B183AEE-0972-4324-BA94-E7022A3ED034}" type="parTrans" cxnId="{138D346F-C8DD-4533-BF77-682F68AE959A}">
      <dgm:prSet/>
      <dgm:spPr/>
      <dgm:t>
        <a:bodyPr/>
        <a:lstStyle/>
        <a:p>
          <a:endParaRPr lang="en-US" b="0"/>
        </a:p>
      </dgm:t>
    </dgm:pt>
    <dgm:pt modelId="{FCAA3874-6C92-4A0F-B9A0-378B78596A42}" type="sibTrans" cxnId="{138D346F-C8DD-4533-BF77-682F68AE959A}">
      <dgm:prSet/>
      <dgm:spPr/>
      <dgm:t>
        <a:bodyPr/>
        <a:lstStyle/>
        <a:p>
          <a:endParaRPr lang="en-US" b="0"/>
        </a:p>
      </dgm:t>
    </dgm:pt>
    <dgm:pt modelId="{3564256B-3EB5-40C8-A3B9-FB60394165BB}">
      <dgm:prSet phldrT="[Text]" custLinFactNeighborX="1841" custLinFactNeighborY="-1635"/>
      <dgm:spPr/>
      <dgm:t>
        <a:bodyPr/>
        <a:lstStyle/>
        <a:p>
          <a:endParaRPr lang="en-US" b="0"/>
        </a:p>
      </dgm:t>
    </dgm:pt>
    <dgm:pt modelId="{1323DEEA-AFA8-4854-8E58-5D445103053C}" type="parTrans" cxnId="{451BD95A-95A1-4D3D-AB31-C0CFE5B1B83E}">
      <dgm:prSet/>
      <dgm:spPr/>
      <dgm:t>
        <a:bodyPr/>
        <a:lstStyle/>
        <a:p>
          <a:endParaRPr lang="en-US" b="0"/>
        </a:p>
      </dgm:t>
    </dgm:pt>
    <dgm:pt modelId="{18190690-7D57-49E9-899B-949B9B205D2F}" type="sibTrans" cxnId="{451BD95A-95A1-4D3D-AB31-C0CFE5B1B83E}">
      <dgm:prSet/>
      <dgm:spPr/>
      <dgm:t>
        <a:bodyPr/>
        <a:lstStyle/>
        <a:p>
          <a:endParaRPr lang="en-US" b="0"/>
        </a:p>
      </dgm:t>
    </dgm:pt>
    <dgm:pt modelId="{10C27460-43CF-4FC0-A0EB-A9A4915B31C5}" type="pres">
      <dgm:prSet presAssocID="{F24955FD-592D-47AC-B705-40E95AFBC195}" presName="Name0" presStyleCnt="0">
        <dgm:presLayoutVars>
          <dgm:chMax val="1"/>
          <dgm:chPref val="1"/>
          <dgm:dir/>
          <dgm:animOne val="branch"/>
          <dgm:animLvl val="lvl"/>
        </dgm:presLayoutVars>
      </dgm:prSet>
      <dgm:spPr/>
      <dgm:t>
        <a:bodyPr/>
        <a:lstStyle/>
        <a:p>
          <a:endParaRPr lang="en-US"/>
        </a:p>
      </dgm:t>
    </dgm:pt>
    <dgm:pt modelId="{74E32B23-4274-45E7-9C6C-EE931E95E8E1}" type="pres">
      <dgm:prSet presAssocID="{BAD525E9-BF0E-4AE5-885C-7947D78AE394}" presName="Parent" presStyleLbl="node0" presStyleIdx="0" presStyleCnt="1">
        <dgm:presLayoutVars>
          <dgm:chMax val="6"/>
          <dgm:chPref val="6"/>
        </dgm:presLayoutVars>
      </dgm:prSet>
      <dgm:spPr/>
      <dgm:t>
        <a:bodyPr/>
        <a:lstStyle/>
        <a:p>
          <a:endParaRPr lang="en-US"/>
        </a:p>
      </dgm:t>
    </dgm:pt>
    <dgm:pt modelId="{8B5D7FB3-CAD1-4DF2-83EA-DC0F5273C1D1}" type="pres">
      <dgm:prSet presAssocID="{EB4B246F-5E92-4470-9C06-7B1A9BB540E9}" presName="Accent1" presStyleCnt="0"/>
      <dgm:spPr/>
    </dgm:pt>
    <dgm:pt modelId="{639E4733-437B-47F8-BD99-20A6AACAB371}" type="pres">
      <dgm:prSet presAssocID="{EB4B246F-5E92-4470-9C06-7B1A9BB540E9}" presName="Accent" presStyleLbl="bgShp" presStyleIdx="0" presStyleCnt="6"/>
      <dgm:spPr/>
    </dgm:pt>
    <dgm:pt modelId="{55D504EE-43DC-4A06-84D4-4DDFDDC5BBD1}" type="pres">
      <dgm:prSet presAssocID="{EB4B246F-5E92-4470-9C06-7B1A9BB540E9}" presName="Child1" presStyleLbl="node1" presStyleIdx="0" presStyleCnt="6" custScaleX="104524">
        <dgm:presLayoutVars>
          <dgm:chMax val="0"/>
          <dgm:chPref val="0"/>
          <dgm:bulletEnabled val="1"/>
        </dgm:presLayoutVars>
      </dgm:prSet>
      <dgm:spPr/>
      <dgm:t>
        <a:bodyPr/>
        <a:lstStyle/>
        <a:p>
          <a:endParaRPr lang="en-US"/>
        </a:p>
      </dgm:t>
    </dgm:pt>
    <dgm:pt modelId="{C37A1EE6-E655-4C47-AF16-18590ADD1F45}" type="pres">
      <dgm:prSet presAssocID="{62BEFFAD-20C6-48A2-8303-DBB5C5B8C717}" presName="Accent2" presStyleCnt="0"/>
      <dgm:spPr/>
    </dgm:pt>
    <dgm:pt modelId="{1933CEB4-8210-4DD0-8359-D13AA00C1D21}" type="pres">
      <dgm:prSet presAssocID="{62BEFFAD-20C6-48A2-8303-DBB5C5B8C717}" presName="Accent" presStyleLbl="bgShp" presStyleIdx="1" presStyleCnt="6"/>
      <dgm:spPr>
        <a:solidFill>
          <a:schemeClr val="accent1">
            <a:lumMod val="60000"/>
            <a:lumOff val="40000"/>
          </a:schemeClr>
        </a:solidFill>
      </dgm:spPr>
    </dgm:pt>
    <dgm:pt modelId="{2AA98D8F-56E8-4704-A46E-693277FD8059}" type="pres">
      <dgm:prSet presAssocID="{62BEFFAD-20C6-48A2-8303-DBB5C5B8C717}" presName="Child2" presStyleLbl="node1" presStyleIdx="1" presStyleCnt="6">
        <dgm:presLayoutVars>
          <dgm:chMax val="0"/>
          <dgm:chPref val="0"/>
          <dgm:bulletEnabled val="1"/>
        </dgm:presLayoutVars>
      </dgm:prSet>
      <dgm:spPr/>
      <dgm:t>
        <a:bodyPr/>
        <a:lstStyle/>
        <a:p>
          <a:endParaRPr lang="en-US"/>
        </a:p>
      </dgm:t>
    </dgm:pt>
    <dgm:pt modelId="{01196493-4EDA-48BB-95EF-205D342C6B56}" type="pres">
      <dgm:prSet presAssocID="{4A38AB96-0499-4209-98A4-B579A0AB39C0}" presName="Accent3" presStyleCnt="0"/>
      <dgm:spPr/>
    </dgm:pt>
    <dgm:pt modelId="{712D270F-E39E-4EC9-ADD9-A9AB64D73FB6}" type="pres">
      <dgm:prSet presAssocID="{4A38AB96-0499-4209-98A4-B579A0AB39C0}" presName="Accent" presStyleLbl="bgShp" presStyleIdx="2" presStyleCnt="6"/>
      <dgm:spPr>
        <a:solidFill>
          <a:schemeClr val="accent1">
            <a:lumMod val="60000"/>
            <a:lumOff val="40000"/>
          </a:schemeClr>
        </a:solidFill>
      </dgm:spPr>
    </dgm:pt>
    <dgm:pt modelId="{1B733E32-2A3B-49AA-81EE-75C180F5E4FA}" type="pres">
      <dgm:prSet presAssocID="{4A38AB96-0499-4209-98A4-B579A0AB39C0}" presName="Child3" presStyleLbl="node1" presStyleIdx="2" presStyleCnt="6">
        <dgm:presLayoutVars>
          <dgm:chMax val="0"/>
          <dgm:chPref val="0"/>
          <dgm:bulletEnabled val="1"/>
        </dgm:presLayoutVars>
      </dgm:prSet>
      <dgm:spPr/>
      <dgm:t>
        <a:bodyPr/>
        <a:lstStyle/>
        <a:p>
          <a:endParaRPr lang="en-US"/>
        </a:p>
      </dgm:t>
    </dgm:pt>
    <dgm:pt modelId="{E176A4AC-7A52-43FC-AE39-FD6DAB4BED0D}" type="pres">
      <dgm:prSet presAssocID="{CC6A7E81-9CD8-47D6-8286-DB0FAD27E8B5}" presName="Accent4" presStyleCnt="0"/>
      <dgm:spPr/>
    </dgm:pt>
    <dgm:pt modelId="{9D7DB483-FF44-43E5-8528-FE24D3D1C927}" type="pres">
      <dgm:prSet presAssocID="{CC6A7E81-9CD8-47D6-8286-DB0FAD27E8B5}" presName="Accent" presStyleLbl="bgShp" presStyleIdx="3" presStyleCnt="6"/>
      <dgm:spPr>
        <a:solidFill>
          <a:schemeClr val="accent1">
            <a:lumMod val="60000"/>
            <a:lumOff val="40000"/>
          </a:schemeClr>
        </a:solidFill>
      </dgm:spPr>
    </dgm:pt>
    <dgm:pt modelId="{D9DCD293-1AAD-4CA8-AEBB-C4DA5E4A51BE}" type="pres">
      <dgm:prSet presAssocID="{CC6A7E81-9CD8-47D6-8286-DB0FAD27E8B5}" presName="Child4" presStyleLbl="node1" presStyleIdx="3" presStyleCnt="6">
        <dgm:presLayoutVars>
          <dgm:chMax val="0"/>
          <dgm:chPref val="0"/>
          <dgm:bulletEnabled val="1"/>
        </dgm:presLayoutVars>
      </dgm:prSet>
      <dgm:spPr/>
      <dgm:t>
        <a:bodyPr/>
        <a:lstStyle/>
        <a:p>
          <a:endParaRPr lang="en-US"/>
        </a:p>
      </dgm:t>
    </dgm:pt>
    <dgm:pt modelId="{AC9C921E-4D83-496C-ACC3-E0DA758FD114}" type="pres">
      <dgm:prSet presAssocID="{BC474F7A-6EA0-4B9E-82C1-D63001562E7E}" presName="Accent5" presStyleCnt="0"/>
      <dgm:spPr/>
    </dgm:pt>
    <dgm:pt modelId="{2B215141-B8AA-4162-9499-45DFB2D146D6}" type="pres">
      <dgm:prSet presAssocID="{BC474F7A-6EA0-4B9E-82C1-D63001562E7E}" presName="Accent" presStyleLbl="bgShp" presStyleIdx="4" presStyleCnt="6"/>
      <dgm:spPr>
        <a:solidFill>
          <a:schemeClr val="accent1">
            <a:lumMod val="60000"/>
            <a:lumOff val="40000"/>
          </a:schemeClr>
        </a:solidFill>
      </dgm:spPr>
    </dgm:pt>
    <dgm:pt modelId="{82E52929-C4AF-4E5E-B08C-9839F968EB52}" type="pres">
      <dgm:prSet presAssocID="{BC474F7A-6EA0-4B9E-82C1-D63001562E7E}" presName="Child5" presStyleLbl="node1" presStyleIdx="4" presStyleCnt="6">
        <dgm:presLayoutVars>
          <dgm:chMax val="0"/>
          <dgm:chPref val="0"/>
          <dgm:bulletEnabled val="1"/>
        </dgm:presLayoutVars>
      </dgm:prSet>
      <dgm:spPr/>
      <dgm:t>
        <a:bodyPr/>
        <a:lstStyle/>
        <a:p>
          <a:endParaRPr lang="en-US"/>
        </a:p>
      </dgm:t>
    </dgm:pt>
    <dgm:pt modelId="{AB876E6F-6991-4DFD-B59B-357A6D065211}" type="pres">
      <dgm:prSet presAssocID="{714B00FF-AF21-4269-BE89-A1E2A393CB99}" presName="Accent6" presStyleCnt="0"/>
      <dgm:spPr/>
    </dgm:pt>
    <dgm:pt modelId="{3B1F415E-11F4-4C5C-942F-557BA6930B17}" type="pres">
      <dgm:prSet presAssocID="{714B00FF-AF21-4269-BE89-A1E2A393CB99}" presName="Accent" presStyleLbl="bgShp" presStyleIdx="5" presStyleCnt="6"/>
      <dgm:spPr>
        <a:solidFill>
          <a:schemeClr val="accent1">
            <a:lumMod val="60000"/>
            <a:lumOff val="40000"/>
          </a:schemeClr>
        </a:solidFill>
      </dgm:spPr>
    </dgm:pt>
    <dgm:pt modelId="{800F4E6A-FA4C-43CD-B825-63FB8BA1CF37}" type="pres">
      <dgm:prSet presAssocID="{714B00FF-AF21-4269-BE89-A1E2A393CB99}" presName="Child6" presStyleLbl="node1" presStyleIdx="5" presStyleCnt="6">
        <dgm:presLayoutVars>
          <dgm:chMax val="0"/>
          <dgm:chPref val="0"/>
          <dgm:bulletEnabled val="1"/>
        </dgm:presLayoutVars>
      </dgm:prSet>
      <dgm:spPr/>
      <dgm:t>
        <a:bodyPr/>
        <a:lstStyle/>
        <a:p>
          <a:endParaRPr lang="en-US"/>
        </a:p>
      </dgm:t>
    </dgm:pt>
  </dgm:ptLst>
  <dgm:cxnLst>
    <dgm:cxn modelId="{8E39ADDF-0A74-4B32-8625-C09A190EDE8B}" type="presOf" srcId="{BC474F7A-6EA0-4B9E-82C1-D63001562E7E}" destId="{82E52929-C4AF-4E5E-B08C-9839F968EB52}" srcOrd="0" destOrd="0" presId="urn:microsoft.com/office/officeart/2011/layout/HexagonRadial"/>
    <dgm:cxn modelId="{6F964B96-D99F-4A2D-9893-CD6EE352F862}" type="presOf" srcId="{EB4B246F-5E92-4470-9C06-7B1A9BB540E9}" destId="{55D504EE-43DC-4A06-84D4-4DDFDDC5BBD1}" srcOrd="0" destOrd="0" presId="urn:microsoft.com/office/officeart/2011/layout/HexagonRadial"/>
    <dgm:cxn modelId="{37EB7B92-727B-4411-A022-D678243BE361}" srcId="{F24955FD-592D-47AC-B705-40E95AFBC195}" destId="{BAD525E9-BF0E-4AE5-885C-7947D78AE394}" srcOrd="0" destOrd="0" parTransId="{08888737-1C3D-4BFC-9895-54FF63736D4C}" sibTransId="{3F963EE2-E51B-4559-B708-72A74970957F}"/>
    <dgm:cxn modelId="{2F2AB7A0-41DC-4442-AF19-A9D473DC74BE}" type="presOf" srcId="{CC6A7E81-9CD8-47D6-8286-DB0FAD27E8B5}" destId="{D9DCD293-1AAD-4CA8-AEBB-C4DA5E4A51BE}" srcOrd="0" destOrd="0" presId="urn:microsoft.com/office/officeart/2011/layout/HexagonRadial"/>
    <dgm:cxn modelId="{D6D0B8E9-8157-4AB4-9036-5FD88BF310CA}" srcId="{BAD525E9-BF0E-4AE5-885C-7947D78AE394}" destId="{BC474F7A-6EA0-4B9E-82C1-D63001562E7E}" srcOrd="4" destOrd="0" parTransId="{204F24DC-3E40-49AB-8BAD-3A3BC62C9586}" sibTransId="{9CB46A87-AF54-48AE-9F24-63369608A82A}"/>
    <dgm:cxn modelId="{3CDD2E34-B2AA-40AE-BD77-87F94EA77C44}" srcId="{F24955FD-592D-47AC-B705-40E95AFBC195}" destId="{B800DC63-BA5A-4924-97AB-8F838CDE6C9D}" srcOrd="2" destOrd="0" parTransId="{9DBBBE8B-7FC8-419B-96B8-77BBFFD3132E}" sibTransId="{4FAF8943-1BB9-417F-B415-5C2AEA30F3DB}"/>
    <dgm:cxn modelId="{E615F017-62F4-4D88-A758-9A1D0B49AA0D}" type="presOf" srcId="{BAD525E9-BF0E-4AE5-885C-7947D78AE394}" destId="{74E32B23-4274-45E7-9C6C-EE931E95E8E1}" srcOrd="0" destOrd="0" presId="urn:microsoft.com/office/officeart/2011/layout/HexagonRadial"/>
    <dgm:cxn modelId="{1C32C287-48DE-494D-A594-2B012E741A3F}" type="presOf" srcId="{4A38AB96-0499-4209-98A4-B579A0AB39C0}" destId="{1B733E32-2A3B-49AA-81EE-75C180F5E4FA}" srcOrd="0" destOrd="0" presId="urn:microsoft.com/office/officeart/2011/layout/HexagonRadial"/>
    <dgm:cxn modelId="{83B7D8D9-6197-45FF-8280-1A8F247E6E06}" type="presOf" srcId="{F24955FD-592D-47AC-B705-40E95AFBC195}" destId="{10C27460-43CF-4FC0-A0EB-A9A4915B31C5}" srcOrd="0" destOrd="0" presId="urn:microsoft.com/office/officeart/2011/layout/HexagonRadial"/>
    <dgm:cxn modelId="{451BD95A-95A1-4D3D-AB31-C0CFE5B1B83E}" srcId="{F24955FD-592D-47AC-B705-40E95AFBC195}" destId="{3564256B-3EB5-40C8-A3B9-FB60394165BB}" srcOrd="4" destOrd="0" parTransId="{1323DEEA-AFA8-4854-8E58-5D445103053C}" sibTransId="{18190690-7D57-49E9-899B-949B9B205D2F}"/>
    <dgm:cxn modelId="{501A4D22-37BC-4E78-9CCC-6D58ECEC045F}" srcId="{BAD525E9-BF0E-4AE5-885C-7947D78AE394}" destId="{62BEFFAD-20C6-48A2-8303-DBB5C5B8C717}" srcOrd="1" destOrd="0" parTransId="{7BE7CB64-FF90-49BB-B2E0-23694B80114A}" sibTransId="{1C5639AA-9AFF-43E3-A094-4100732B56D1}"/>
    <dgm:cxn modelId="{138D346F-C8DD-4533-BF77-682F68AE959A}" srcId="{F24955FD-592D-47AC-B705-40E95AFBC195}" destId="{FD3EB329-FE22-47A8-AFC2-8BEFB92C29D2}" srcOrd="3" destOrd="0" parTransId="{7B183AEE-0972-4324-BA94-E7022A3ED034}" sibTransId="{FCAA3874-6C92-4A0F-B9A0-378B78596A42}"/>
    <dgm:cxn modelId="{80BB6AB3-999B-40BB-9F2A-DC5982D9EB9F}" srcId="{BAD525E9-BF0E-4AE5-885C-7947D78AE394}" destId="{CC6A7E81-9CD8-47D6-8286-DB0FAD27E8B5}" srcOrd="3" destOrd="0" parTransId="{9026AC27-7E63-4AC1-BB57-0524E0A8A118}" sibTransId="{00D1D7DA-62B4-4182-9BDF-84512C2B1201}"/>
    <dgm:cxn modelId="{F2660CAB-49C0-4FE1-B4E3-60D21344BCAE}" type="presOf" srcId="{714B00FF-AF21-4269-BE89-A1E2A393CB99}" destId="{800F4E6A-FA4C-43CD-B825-63FB8BA1CF37}" srcOrd="0" destOrd="0" presId="urn:microsoft.com/office/officeart/2011/layout/HexagonRadial"/>
    <dgm:cxn modelId="{F810BAB4-2112-444C-876F-F09373A37997}" srcId="{BAD525E9-BF0E-4AE5-885C-7947D78AE394}" destId="{EB4B246F-5E92-4470-9C06-7B1A9BB540E9}" srcOrd="0" destOrd="0" parTransId="{590D6B21-93AF-4962-834A-769E8CCCAE27}" sibTransId="{7C864FA7-1E9C-46D0-B745-A9196BDA6FA3}"/>
    <dgm:cxn modelId="{8FE5B97A-008B-4620-82FE-8083E263F4DD}" srcId="{F24955FD-592D-47AC-B705-40E95AFBC195}" destId="{049B0A29-C58A-4F9B-8082-9F4255ADFF48}" srcOrd="1" destOrd="0" parTransId="{E180DDAE-272C-47BC-858E-C96EBB35EBA5}" sibTransId="{57832E75-A0B0-4603-8405-FD5D4966AD5C}"/>
    <dgm:cxn modelId="{04647CB2-03FE-44B5-9375-C535BC0855FE}" srcId="{BAD525E9-BF0E-4AE5-885C-7947D78AE394}" destId="{714B00FF-AF21-4269-BE89-A1E2A393CB99}" srcOrd="5" destOrd="0" parTransId="{A8F32779-58FE-47A8-95D4-5EE55E349693}" sibTransId="{C4EA532F-B0C9-4949-8FFC-BDA3D99E9531}"/>
    <dgm:cxn modelId="{D75DDCEE-442A-476A-8958-8F5F111D050F}" srcId="{BAD525E9-BF0E-4AE5-885C-7947D78AE394}" destId="{4A38AB96-0499-4209-98A4-B579A0AB39C0}" srcOrd="2" destOrd="0" parTransId="{2B6711A1-E655-4379-9019-34AE2F87A032}" sibTransId="{59E4B0EB-9E65-443D-8CA4-598CE1A8CB79}"/>
    <dgm:cxn modelId="{7BC275E2-E75F-4C2E-9B61-2E05DE2754F0}" type="presOf" srcId="{62BEFFAD-20C6-48A2-8303-DBB5C5B8C717}" destId="{2AA98D8F-56E8-4704-A46E-693277FD8059}" srcOrd="0" destOrd="0" presId="urn:microsoft.com/office/officeart/2011/layout/HexagonRadial"/>
    <dgm:cxn modelId="{E37B9B89-B808-4F78-BFA5-94ABFEC929B8}" type="presParOf" srcId="{10C27460-43CF-4FC0-A0EB-A9A4915B31C5}" destId="{74E32B23-4274-45E7-9C6C-EE931E95E8E1}" srcOrd="0" destOrd="0" presId="urn:microsoft.com/office/officeart/2011/layout/HexagonRadial"/>
    <dgm:cxn modelId="{C3B21A2E-8848-4A63-8123-B3DEE1398F61}" type="presParOf" srcId="{10C27460-43CF-4FC0-A0EB-A9A4915B31C5}" destId="{8B5D7FB3-CAD1-4DF2-83EA-DC0F5273C1D1}" srcOrd="1" destOrd="0" presId="urn:microsoft.com/office/officeart/2011/layout/HexagonRadial"/>
    <dgm:cxn modelId="{C0499E87-EBD1-4DEF-846E-A29CD4B0D9D7}" type="presParOf" srcId="{8B5D7FB3-CAD1-4DF2-83EA-DC0F5273C1D1}" destId="{639E4733-437B-47F8-BD99-20A6AACAB371}" srcOrd="0" destOrd="0" presId="urn:microsoft.com/office/officeart/2011/layout/HexagonRadial"/>
    <dgm:cxn modelId="{0AA95063-0DDB-48CF-8140-CBE8D3579AE5}" type="presParOf" srcId="{10C27460-43CF-4FC0-A0EB-A9A4915B31C5}" destId="{55D504EE-43DC-4A06-84D4-4DDFDDC5BBD1}" srcOrd="2" destOrd="0" presId="urn:microsoft.com/office/officeart/2011/layout/HexagonRadial"/>
    <dgm:cxn modelId="{0568289D-2C77-4ECF-8DA8-B906DF0D1238}" type="presParOf" srcId="{10C27460-43CF-4FC0-A0EB-A9A4915B31C5}" destId="{C37A1EE6-E655-4C47-AF16-18590ADD1F45}" srcOrd="3" destOrd="0" presId="urn:microsoft.com/office/officeart/2011/layout/HexagonRadial"/>
    <dgm:cxn modelId="{02F89FCA-020D-4F9A-B386-1EE6B8619CC9}" type="presParOf" srcId="{C37A1EE6-E655-4C47-AF16-18590ADD1F45}" destId="{1933CEB4-8210-4DD0-8359-D13AA00C1D21}" srcOrd="0" destOrd="0" presId="urn:microsoft.com/office/officeart/2011/layout/HexagonRadial"/>
    <dgm:cxn modelId="{EAD7C8B3-C4FF-4C78-9613-41E987EC6BCA}" type="presParOf" srcId="{10C27460-43CF-4FC0-A0EB-A9A4915B31C5}" destId="{2AA98D8F-56E8-4704-A46E-693277FD8059}" srcOrd="4" destOrd="0" presId="urn:microsoft.com/office/officeart/2011/layout/HexagonRadial"/>
    <dgm:cxn modelId="{CB4244B6-0552-4543-A085-093D4B4E9A58}" type="presParOf" srcId="{10C27460-43CF-4FC0-A0EB-A9A4915B31C5}" destId="{01196493-4EDA-48BB-95EF-205D342C6B56}" srcOrd="5" destOrd="0" presId="urn:microsoft.com/office/officeart/2011/layout/HexagonRadial"/>
    <dgm:cxn modelId="{1AEAD398-2A91-4871-9A61-F7450F9E66A4}" type="presParOf" srcId="{01196493-4EDA-48BB-95EF-205D342C6B56}" destId="{712D270F-E39E-4EC9-ADD9-A9AB64D73FB6}" srcOrd="0" destOrd="0" presId="urn:microsoft.com/office/officeart/2011/layout/HexagonRadial"/>
    <dgm:cxn modelId="{9F9D68DA-CE93-4A19-8640-5FE2F9FF7D69}" type="presParOf" srcId="{10C27460-43CF-4FC0-A0EB-A9A4915B31C5}" destId="{1B733E32-2A3B-49AA-81EE-75C180F5E4FA}" srcOrd="6" destOrd="0" presId="urn:microsoft.com/office/officeart/2011/layout/HexagonRadial"/>
    <dgm:cxn modelId="{69BF7FF8-D1F0-424A-865E-A59F94B11A19}" type="presParOf" srcId="{10C27460-43CF-4FC0-A0EB-A9A4915B31C5}" destId="{E176A4AC-7A52-43FC-AE39-FD6DAB4BED0D}" srcOrd="7" destOrd="0" presId="urn:microsoft.com/office/officeart/2011/layout/HexagonRadial"/>
    <dgm:cxn modelId="{A23D3829-C322-4759-8E9B-8F366CB10E49}" type="presParOf" srcId="{E176A4AC-7A52-43FC-AE39-FD6DAB4BED0D}" destId="{9D7DB483-FF44-43E5-8528-FE24D3D1C927}" srcOrd="0" destOrd="0" presId="urn:microsoft.com/office/officeart/2011/layout/HexagonRadial"/>
    <dgm:cxn modelId="{6B3AA5DB-C76B-45D2-A4A7-490790E4960B}" type="presParOf" srcId="{10C27460-43CF-4FC0-A0EB-A9A4915B31C5}" destId="{D9DCD293-1AAD-4CA8-AEBB-C4DA5E4A51BE}" srcOrd="8" destOrd="0" presId="urn:microsoft.com/office/officeart/2011/layout/HexagonRadial"/>
    <dgm:cxn modelId="{50B99225-09C6-4F64-8C21-3744B8121EFA}" type="presParOf" srcId="{10C27460-43CF-4FC0-A0EB-A9A4915B31C5}" destId="{AC9C921E-4D83-496C-ACC3-E0DA758FD114}" srcOrd="9" destOrd="0" presId="urn:microsoft.com/office/officeart/2011/layout/HexagonRadial"/>
    <dgm:cxn modelId="{B5C914B8-970A-4C1E-A437-DA06FCB6C75A}" type="presParOf" srcId="{AC9C921E-4D83-496C-ACC3-E0DA758FD114}" destId="{2B215141-B8AA-4162-9499-45DFB2D146D6}" srcOrd="0" destOrd="0" presId="urn:microsoft.com/office/officeart/2011/layout/HexagonRadial"/>
    <dgm:cxn modelId="{4572EB5E-B4C9-4BB7-95C4-9CF4E77C7F86}" type="presParOf" srcId="{10C27460-43CF-4FC0-A0EB-A9A4915B31C5}" destId="{82E52929-C4AF-4E5E-B08C-9839F968EB52}" srcOrd="10" destOrd="0" presId="urn:microsoft.com/office/officeart/2011/layout/HexagonRadial"/>
    <dgm:cxn modelId="{E043EF7D-90BA-4418-98E6-A1C4F390DDCC}" type="presParOf" srcId="{10C27460-43CF-4FC0-A0EB-A9A4915B31C5}" destId="{AB876E6F-6991-4DFD-B59B-357A6D065211}" srcOrd="11" destOrd="0" presId="urn:microsoft.com/office/officeart/2011/layout/HexagonRadial"/>
    <dgm:cxn modelId="{A7F59230-A5AC-4AD4-AC9F-D64E01446565}" type="presParOf" srcId="{AB876E6F-6991-4DFD-B59B-357A6D065211}" destId="{3B1F415E-11F4-4C5C-942F-557BA6930B17}" srcOrd="0" destOrd="0" presId="urn:microsoft.com/office/officeart/2011/layout/HexagonRadial"/>
    <dgm:cxn modelId="{A307502E-86A9-482A-BB59-08A2C44BA525}" type="presParOf" srcId="{10C27460-43CF-4FC0-A0EB-A9A4915B31C5}" destId="{800F4E6A-FA4C-43CD-B825-63FB8BA1CF37}" srcOrd="12" destOrd="0" presId="urn:microsoft.com/office/officeart/2011/layout/HexagonRadial"/>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B94CA-1F3B-465A-A366-01C57D3FE731}">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72F45-7DFA-4FF4-A02E-CF82AEAF6F5A}">
      <dsp:nvSpPr>
        <dsp:cNvPr id="0" name=""/>
        <dsp:cNvSpPr/>
      </dsp:nvSpPr>
      <dsp:spPr>
        <a:xfrm>
          <a:off x="564979" y="406400"/>
          <a:ext cx="423348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sz="1800" kern="1200" dirty="0">
              <a:solidFill>
                <a:srgbClr val="FFC000"/>
              </a:solidFill>
              <a:latin typeface="Franklin Gothic Medium Cond" panose="020B0606030402020204" pitchFamily="34" charset="0"/>
            </a:rPr>
            <a:t>Posting</a:t>
          </a:r>
          <a:r>
            <a:rPr lang="en-US" sz="1800" kern="1200" dirty="0">
              <a:latin typeface="Franklin Gothic Medium Cond" panose="020B0606030402020204" pitchFamily="34" charset="0"/>
            </a:rPr>
            <a:t> – Strategic use of job boards and other services beyond MassCareers</a:t>
          </a:r>
        </a:p>
      </dsp:txBody>
      <dsp:txXfrm>
        <a:off x="564979" y="406400"/>
        <a:ext cx="4233480" cy="812800"/>
      </dsp:txXfrm>
    </dsp:sp>
    <dsp:sp modelId="{23BDD82D-AB46-4E3D-9A4B-7C7771942F44}">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CA16A-9150-44D2-8B6F-662A61725FA9}">
      <dsp:nvSpPr>
        <dsp:cNvPr id="0" name=""/>
        <dsp:cNvSpPr/>
      </dsp:nvSpPr>
      <dsp:spPr>
        <a:xfrm>
          <a:off x="860432" y="1625599"/>
          <a:ext cx="3938027"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sz="1800" kern="1200" dirty="0">
              <a:solidFill>
                <a:srgbClr val="FFC000"/>
              </a:solidFill>
              <a:latin typeface="Franklin Gothic Medium Cond" panose="020B0606030402020204" pitchFamily="34" charset="0"/>
            </a:rPr>
            <a:t>Sourcing</a:t>
          </a:r>
          <a:r>
            <a:rPr lang="en-US" sz="1800" kern="1200" dirty="0">
              <a:latin typeface="Franklin Gothic Medium Cond" panose="020B0606030402020204" pitchFamily="34" charset="0"/>
            </a:rPr>
            <a:t> – Reaching out to passive candidates</a:t>
          </a:r>
        </a:p>
      </dsp:txBody>
      <dsp:txXfrm>
        <a:off x="860432" y="1625599"/>
        <a:ext cx="3938027" cy="812800"/>
      </dsp:txXfrm>
    </dsp:sp>
    <dsp:sp modelId="{712C8DD1-66F4-4386-B8CC-FCE6C63F27F0}">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3227C-D6AA-48AE-8281-A4C730475544}">
      <dsp:nvSpPr>
        <dsp:cNvPr id="0" name=""/>
        <dsp:cNvSpPr/>
      </dsp:nvSpPr>
      <dsp:spPr>
        <a:xfrm>
          <a:off x="564979" y="2844800"/>
          <a:ext cx="423348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sz="1800" kern="1200" dirty="0">
              <a:solidFill>
                <a:srgbClr val="FFC000"/>
              </a:solidFill>
              <a:latin typeface="Franklin Gothic Medium Cond" panose="020B0606030402020204" pitchFamily="34" charset="0"/>
            </a:rPr>
            <a:t>Networking</a:t>
          </a:r>
          <a:r>
            <a:rPr lang="en-US" sz="1800" kern="1200" dirty="0">
              <a:latin typeface="Franklin Gothic Medium Cond" panose="020B0606030402020204" pitchFamily="34" charset="0"/>
            </a:rPr>
            <a:t> - Building relationships with groups like professional associations and educational institutions</a:t>
          </a:r>
        </a:p>
      </dsp:txBody>
      <dsp:txXfrm>
        <a:off x="564979" y="2844800"/>
        <a:ext cx="4233480" cy="812800"/>
      </dsp:txXfrm>
    </dsp:sp>
    <dsp:sp modelId="{39DEC1A4-9971-4497-B255-287AD2EAE719}">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7DB5-5F98-4EAA-9D3D-F81991FE2A74}">
      <dsp:nvSpPr>
        <dsp:cNvPr id="0" name=""/>
        <dsp:cNvSpPr/>
      </dsp:nvSpPr>
      <dsp:spPr>
        <a:xfrm>
          <a:off x="2205510" y="273981"/>
          <a:ext cx="3911715" cy="3911715"/>
        </a:xfrm>
        <a:prstGeom prst="pie">
          <a:avLst>
            <a:gd name="adj1" fmla="val 16200000"/>
            <a:gd name="adj2" fmla="val 198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0" i="0" kern="1200" dirty="0">
              <a:latin typeface="Franklin Gothic Demi" panose="020B0703020102020204" pitchFamily="34" charset="0"/>
            </a:rPr>
            <a:t>Payroll</a:t>
          </a:r>
          <a:endParaRPr lang="en-US" sz="1300" kern="1200" dirty="0">
            <a:latin typeface="Franklin Gothic Demi" panose="020B0703020102020204" pitchFamily="34" charset="0"/>
          </a:endParaRPr>
        </a:p>
      </dsp:txBody>
      <dsp:txXfrm>
        <a:off x="4254504" y="773656"/>
        <a:ext cx="1024496" cy="791656"/>
      </dsp:txXfrm>
    </dsp:sp>
    <dsp:sp modelId="{B2BC34EF-30D8-45BA-84DF-32C4813192CD}">
      <dsp:nvSpPr>
        <dsp:cNvPr id="0" name=""/>
        <dsp:cNvSpPr/>
      </dsp:nvSpPr>
      <dsp:spPr>
        <a:xfrm>
          <a:off x="2252078" y="354544"/>
          <a:ext cx="3911715" cy="3911715"/>
        </a:xfrm>
        <a:prstGeom prst="pie">
          <a:avLst>
            <a:gd name="adj1" fmla="val 19800000"/>
            <a:gd name="adj2" fmla="val 18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0" i="0" kern="1200" dirty="0">
              <a:latin typeface="Franklin Gothic Demi" panose="020B0703020102020204" pitchFamily="34" charset="0"/>
            </a:rPr>
            <a:t>Employee</a:t>
          </a:r>
          <a:r>
            <a:rPr lang="en-US" sz="1300" b="0" i="0" kern="1200" dirty="0"/>
            <a:t> </a:t>
          </a:r>
          <a:r>
            <a:rPr lang="en-US" sz="1300" b="0" i="0" kern="1200" dirty="0">
              <a:latin typeface="Franklin Gothic Demi" panose="020B0703020102020204" pitchFamily="34" charset="0"/>
            </a:rPr>
            <a:t>Relations</a:t>
          </a:r>
          <a:endParaRPr lang="en-US" sz="1300" kern="1200" dirty="0">
            <a:latin typeface="Franklin Gothic Demi" panose="020B0703020102020204" pitchFamily="34" charset="0"/>
          </a:endParaRPr>
        </a:p>
      </dsp:txBody>
      <dsp:txXfrm>
        <a:off x="4906456" y="1937857"/>
        <a:ext cx="1071064" cy="768372"/>
      </dsp:txXfrm>
    </dsp:sp>
    <dsp:sp modelId="{B675CD6A-32B1-4668-8A2C-74F3150BEE16}">
      <dsp:nvSpPr>
        <dsp:cNvPr id="0" name=""/>
        <dsp:cNvSpPr/>
      </dsp:nvSpPr>
      <dsp:spPr>
        <a:xfrm>
          <a:off x="2205510" y="435107"/>
          <a:ext cx="3911715" cy="3911715"/>
        </a:xfrm>
        <a:prstGeom prst="pie">
          <a:avLst>
            <a:gd name="adj1" fmla="val 1800000"/>
            <a:gd name="adj2" fmla="val 54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0" i="0" kern="1200" dirty="0">
              <a:latin typeface="Franklin Gothic Demi" panose="020B0703020102020204" pitchFamily="34" charset="0"/>
            </a:rPr>
            <a:t>Total</a:t>
          </a:r>
          <a:r>
            <a:rPr lang="en-US" sz="1300" b="0" i="0" kern="1200" dirty="0"/>
            <a:t> </a:t>
          </a:r>
          <a:r>
            <a:rPr lang="en-US" sz="1300" b="0" i="0" kern="1200" dirty="0">
              <a:latin typeface="Franklin Gothic Demi" panose="020B0703020102020204" pitchFamily="34" charset="0"/>
            </a:rPr>
            <a:t>Rewards</a:t>
          </a:r>
          <a:endParaRPr lang="en-US" sz="1300" kern="1200" dirty="0">
            <a:latin typeface="Franklin Gothic Demi" panose="020B0703020102020204" pitchFamily="34" charset="0"/>
          </a:endParaRPr>
        </a:p>
      </dsp:txBody>
      <dsp:txXfrm>
        <a:off x="4254504" y="3078774"/>
        <a:ext cx="1024496" cy="791656"/>
      </dsp:txXfrm>
    </dsp:sp>
    <dsp:sp modelId="{21FE8AD5-342F-4BD5-8753-2CE3386B5580}">
      <dsp:nvSpPr>
        <dsp:cNvPr id="0" name=""/>
        <dsp:cNvSpPr/>
      </dsp:nvSpPr>
      <dsp:spPr>
        <a:xfrm>
          <a:off x="2112374" y="435107"/>
          <a:ext cx="3911715" cy="3911715"/>
        </a:xfrm>
        <a:prstGeom prst="pie">
          <a:avLst>
            <a:gd name="adj1" fmla="val 5400000"/>
            <a:gd name="adj2" fmla="val 90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0" i="0" kern="1200" dirty="0">
              <a:latin typeface="Franklin Gothic Demi" panose="020B0703020102020204" pitchFamily="34" charset="0"/>
            </a:rPr>
            <a:t>Human Resources Business Intelligence</a:t>
          </a:r>
          <a:endParaRPr lang="en-US" sz="1300" kern="1200" dirty="0">
            <a:latin typeface="Franklin Gothic Demi" panose="020B0703020102020204" pitchFamily="34" charset="0"/>
          </a:endParaRPr>
        </a:p>
      </dsp:txBody>
      <dsp:txXfrm>
        <a:off x="2950598" y="3078774"/>
        <a:ext cx="1024496" cy="791656"/>
      </dsp:txXfrm>
    </dsp:sp>
    <dsp:sp modelId="{C19AC124-A4DE-4F3E-A00D-002A9C007DB1}">
      <dsp:nvSpPr>
        <dsp:cNvPr id="0" name=""/>
        <dsp:cNvSpPr/>
      </dsp:nvSpPr>
      <dsp:spPr>
        <a:xfrm>
          <a:off x="2065806" y="354544"/>
          <a:ext cx="3911715" cy="3911715"/>
        </a:xfrm>
        <a:prstGeom prst="pie">
          <a:avLst>
            <a:gd name="adj1" fmla="val 9000000"/>
            <a:gd name="adj2" fmla="val 126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0" i="0" kern="1200" dirty="0">
              <a:latin typeface="Franklin Gothic Demi" panose="020B0703020102020204" pitchFamily="34" charset="0"/>
            </a:rPr>
            <a:t>Project Management &amp; Continuous Improvement</a:t>
          </a:r>
          <a:endParaRPr lang="en-US" sz="1300" kern="1200" dirty="0">
            <a:latin typeface="Franklin Gothic Demi" panose="020B0703020102020204" pitchFamily="34" charset="0"/>
          </a:endParaRPr>
        </a:p>
      </dsp:txBody>
      <dsp:txXfrm>
        <a:off x="2252078" y="1937857"/>
        <a:ext cx="1071064" cy="768372"/>
      </dsp:txXfrm>
    </dsp:sp>
    <dsp:sp modelId="{F56BB47B-C574-45C7-A5B7-26300D76773C}">
      <dsp:nvSpPr>
        <dsp:cNvPr id="0" name=""/>
        <dsp:cNvSpPr/>
      </dsp:nvSpPr>
      <dsp:spPr>
        <a:xfrm>
          <a:off x="2112374" y="273981"/>
          <a:ext cx="3911715" cy="3911715"/>
        </a:xfrm>
        <a:prstGeom prst="pie">
          <a:avLst>
            <a:gd name="adj1" fmla="val 12600000"/>
            <a:gd name="adj2" fmla="val 1620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0" i="0" kern="1200" dirty="0">
              <a:latin typeface="Franklin Gothic Demi" panose="020B0703020102020204" pitchFamily="34" charset="0"/>
            </a:rPr>
            <a:t>Talent Acquisition</a:t>
          </a:r>
          <a:endParaRPr lang="en-US" sz="1300" kern="1200" dirty="0">
            <a:latin typeface="Franklin Gothic Demi" panose="020B0703020102020204" pitchFamily="34" charset="0"/>
          </a:endParaRPr>
        </a:p>
      </dsp:txBody>
      <dsp:txXfrm>
        <a:off x="2950598" y="773656"/>
        <a:ext cx="1024496" cy="791656"/>
      </dsp:txXfrm>
    </dsp:sp>
    <dsp:sp modelId="{72A1555D-499B-4057-9AB0-32433E792A8E}">
      <dsp:nvSpPr>
        <dsp:cNvPr id="0" name=""/>
        <dsp:cNvSpPr/>
      </dsp:nvSpPr>
      <dsp:spPr>
        <a:xfrm>
          <a:off x="1963213" y="31827"/>
          <a:ext cx="4396022" cy="4396022"/>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C5C306-7F46-4373-89E5-9DBCFDC3A416}">
      <dsp:nvSpPr>
        <dsp:cNvPr id="0" name=""/>
        <dsp:cNvSpPr/>
      </dsp:nvSpPr>
      <dsp:spPr>
        <a:xfrm>
          <a:off x="2009781" y="112390"/>
          <a:ext cx="4396022" cy="4396022"/>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B93D76-4334-4FCB-9D56-F2488E70583A}">
      <dsp:nvSpPr>
        <dsp:cNvPr id="0" name=""/>
        <dsp:cNvSpPr/>
      </dsp:nvSpPr>
      <dsp:spPr>
        <a:xfrm>
          <a:off x="1963213" y="192953"/>
          <a:ext cx="4396022" cy="4396022"/>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505967-CC34-4515-987E-CCEC79DD0735}">
      <dsp:nvSpPr>
        <dsp:cNvPr id="0" name=""/>
        <dsp:cNvSpPr/>
      </dsp:nvSpPr>
      <dsp:spPr>
        <a:xfrm>
          <a:off x="1870363" y="192953"/>
          <a:ext cx="4396022" cy="4396022"/>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2DBEA-8556-418A-A4EB-6281811CA0BE}">
      <dsp:nvSpPr>
        <dsp:cNvPr id="0" name=""/>
        <dsp:cNvSpPr/>
      </dsp:nvSpPr>
      <dsp:spPr>
        <a:xfrm>
          <a:off x="1823795" y="112390"/>
          <a:ext cx="4396022" cy="4396022"/>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9156A8-B36E-45CF-8658-C795A311ABC6}">
      <dsp:nvSpPr>
        <dsp:cNvPr id="0" name=""/>
        <dsp:cNvSpPr/>
      </dsp:nvSpPr>
      <dsp:spPr>
        <a:xfrm>
          <a:off x="1870363" y="31827"/>
          <a:ext cx="4396022" cy="4396022"/>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2B691-937B-4A58-84A3-EF6A6B67674A}">
      <dsp:nvSpPr>
        <dsp:cNvPr id="0" name=""/>
        <dsp:cNvSpPr/>
      </dsp:nvSpPr>
      <dsp:spPr>
        <a:xfrm>
          <a:off x="-4084252" y="-626861"/>
          <a:ext cx="4866873" cy="4866873"/>
        </a:xfrm>
        <a:prstGeom prst="blockArc">
          <a:avLst>
            <a:gd name="adj1" fmla="val 18900000"/>
            <a:gd name="adj2" fmla="val 2700000"/>
            <a:gd name="adj3" fmla="val 44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E1CB1-DF58-4BAA-87A8-71D535C27E63}">
      <dsp:nvSpPr>
        <dsp:cNvPr id="0" name=""/>
        <dsp:cNvSpPr/>
      </dsp:nvSpPr>
      <dsp:spPr>
        <a:xfrm>
          <a:off x="503300" y="361315"/>
          <a:ext cx="4868358" cy="722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588"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Franklin Gothic Demi" panose="020B0703020102020204" pitchFamily="34" charset="0"/>
            </a:rPr>
            <a:t>One Stop Shop</a:t>
          </a:r>
        </a:p>
      </dsp:txBody>
      <dsp:txXfrm>
        <a:off x="503300" y="361315"/>
        <a:ext cx="4868358" cy="722630"/>
      </dsp:txXfrm>
    </dsp:sp>
    <dsp:sp modelId="{6DAC75D7-B1D3-4C2A-A3EF-D78E0FEC98C4}">
      <dsp:nvSpPr>
        <dsp:cNvPr id="0" name=""/>
        <dsp:cNvSpPr/>
      </dsp:nvSpPr>
      <dsp:spPr>
        <a:xfrm>
          <a:off x="51657" y="270986"/>
          <a:ext cx="903287" cy="9032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194EE-069F-4C66-9808-5DF8BE9AB7EF}">
      <dsp:nvSpPr>
        <dsp:cNvPr id="0" name=""/>
        <dsp:cNvSpPr/>
      </dsp:nvSpPr>
      <dsp:spPr>
        <a:xfrm>
          <a:off x="765976" y="1445260"/>
          <a:ext cx="4605682" cy="722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588"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Franklin Gothic Demi" panose="020B0703020102020204" pitchFamily="34" charset="0"/>
            </a:rPr>
            <a:t>Minimize Redundancy</a:t>
          </a:r>
        </a:p>
      </dsp:txBody>
      <dsp:txXfrm>
        <a:off x="765976" y="1445260"/>
        <a:ext cx="4605682" cy="722630"/>
      </dsp:txXfrm>
    </dsp:sp>
    <dsp:sp modelId="{565B2B53-6366-4963-8A6F-BFDA8FCC4B2A}">
      <dsp:nvSpPr>
        <dsp:cNvPr id="0" name=""/>
        <dsp:cNvSpPr/>
      </dsp:nvSpPr>
      <dsp:spPr>
        <a:xfrm>
          <a:off x="314333" y="1354931"/>
          <a:ext cx="903287" cy="9032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91A93-BD67-409F-86DC-1ED456A2B8DD}">
      <dsp:nvSpPr>
        <dsp:cNvPr id="0" name=""/>
        <dsp:cNvSpPr/>
      </dsp:nvSpPr>
      <dsp:spPr>
        <a:xfrm>
          <a:off x="503300" y="2523481"/>
          <a:ext cx="4868358" cy="722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588"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Franklin Gothic Demi" panose="020B0703020102020204" pitchFamily="34" charset="0"/>
            </a:rPr>
            <a:t>Track Trends</a:t>
          </a:r>
        </a:p>
      </dsp:txBody>
      <dsp:txXfrm>
        <a:off x="503300" y="2523481"/>
        <a:ext cx="4868358" cy="722630"/>
      </dsp:txXfrm>
    </dsp:sp>
    <dsp:sp modelId="{0AF085D6-33F5-4B3C-B9AD-3524E5A24CDB}">
      <dsp:nvSpPr>
        <dsp:cNvPr id="0" name=""/>
        <dsp:cNvSpPr/>
      </dsp:nvSpPr>
      <dsp:spPr>
        <a:xfrm>
          <a:off x="51657" y="2438876"/>
          <a:ext cx="903287" cy="9032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32B23-4274-45E7-9C6C-EE931E95E8E1}">
      <dsp:nvSpPr>
        <dsp:cNvPr id="0" name=""/>
        <dsp:cNvSpPr/>
      </dsp:nvSpPr>
      <dsp:spPr>
        <a:xfrm>
          <a:off x="2132529" y="1486330"/>
          <a:ext cx="1889190" cy="1634226"/>
        </a:xfrm>
        <a:prstGeom prst="hexagon">
          <a:avLst>
            <a:gd name="adj" fmla="val 28570"/>
            <a:gd name="vf" fmla="val 11547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atin typeface="Franklin Gothic Medium Cond" panose="020B0606030402020204" pitchFamily="34" charset="0"/>
            </a:rPr>
            <a:t>Customer Service</a:t>
          </a:r>
        </a:p>
      </dsp:txBody>
      <dsp:txXfrm>
        <a:off x="2445594" y="1757144"/>
        <a:ext cx="1263060" cy="1092598"/>
      </dsp:txXfrm>
    </dsp:sp>
    <dsp:sp modelId="{1933CEB4-8210-4DD0-8359-D13AA00C1D21}">
      <dsp:nvSpPr>
        <dsp:cNvPr id="0" name=""/>
        <dsp:cNvSpPr/>
      </dsp:nvSpPr>
      <dsp:spPr>
        <a:xfrm>
          <a:off x="3315526" y="704463"/>
          <a:ext cx="712786" cy="61415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55D504EE-43DC-4A06-84D4-4DDFDDC5BBD1}">
      <dsp:nvSpPr>
        <dsp:cNvPr id="0" name=""/>
        <dsp:cNvSpPr/>
      </dsp:nvSpPr>
      <dsp:spPr>
        <a:xfrm>
          <a:off x="2271531" y="0"/>
          <a:ext cx="1618217" cy="1339356"/>
        </a:xfrm>
        <a:prstGeom prst="hexagon">
          <a:avLst>
            <a:gd name="adj" fmla="val 28570"/>
            <a:gd name="vf" fmla="val 11547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atin typeface="Franklin Gothic Medium Cond" panose="020B0606030402020204" pitchFamily="34" charset="0"/>
            </a:rPr>
            <a:t>Interview</a:t>
          </a:r>
        </a:p>
        <a:p>
          <a:pPr lvl="0" algn="ctr" defTabSz="711200">
            <a:lnSpc>
              <a:spcPct val="90000"/>
            </a:lnSpc>
            <a:spcBef>
              <a:spcPct val="0"/>
            </a:spcBef>
            <a:spcAft>
              <a:spcPct val="35000"/>
            </a:spcAft>
          </a:pPr>
          <a:r>
            <a:rPr lang="en-US" sz="1600" b="0" kern="1200" dirty="0">
              <a:latin typeface="Franklin Gothic Medium Cond" panose="020B0606030402020204" pitchFamily="34" charset="0"/>
            </a:rPr>
            <a:t>Scheduling</a:t>
          </a:r>
        </a:p>
      </dsp:txBody>
      <dsp:txXfrm>
        <a:off x="2533934" y="217184"/>
        <a:ext cx="1093411" cy="904988"/>
      </dsp:txXfrm>
    </dsp:sp>
    <dsp:sp modelId="{712D270F-E39E-4EC9-ADD9-A9AB64D73FB6}">
      <dsp:nvSpPr>
        <dsp:cNvPr id="0" name=""/>
        <dsp:cNvSpPr/>
      </dsp:nvSpPr>
      <dsp:spPr>
        <a:xfrm>
          <a:off x="4147402" y="1852614"/>
          <a:ext cx="712786" cy="61415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2AA98D8F-56E8-4704-A46E-693277FD8059}">
      <dsp:nvSpPr>
        <dsp:cNvPr id="0" name=""/>
        <dsp:cNvSpPr/>
      </dsp:nvSpPr>
      <dsp:spPr>
        <a:xfrm>
          <a:off x="3726410" y="823793"/>
          <a:ext cx="1548178" cy="1339356"/>
        </a:xfrm>
        <a:prstGeom prst="hexagon">
          <a:avLst>
            <a:gd name="adj" fmla="val 28570"/>
            <a:gd name="vf" fmla="val 11547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atin typeface="Franklin Gothic Medium Cond" panose="020B0606030402020204" pitchFamily="34" charset="0"/>
            </a:rPr>
            <a:t>Performance Management - Support/ Tracking</a:t>
          </a:r>
        </a:p>
      </dsp:txBody>
      <dsp:txXfrm>
        <a:off x="3982976" y="1045753"/>
        <a:ext cx="1035046" cy="895436"/>
      </dsp:txXfrm>
    </dsp:sp>
    <dsp:sp modelId="{9D7DB483-FF44-43E5-8528-FE24D3D1C927}">
      <dsp:nvSpPr>
        <dsp:cNvPr id="0" name=""/>
        <dsp:cNvSpPr/>
      </dsp:nvSpPr>
      <dsp:spPr>
        <a:xfrm>
          <a:off x="3569527" y="3148661"/>
          <a:ext cx="712786" cy="61415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1B733E32-2A3B-49AA-81EE-75C180F5E4FA}">
      <dsp:nvSpPr>
        <dsp:cNvPr id="0" name=""/>
        <dsp:cNvSpPr/>
      </dsp:nvSpPr>
      <dsp:spPr>
        <a:xfrm>
          <a:off x="3726410" y="2443276"/>
          <a:ext cx="1548178" cy="1339356"/>
        </a:xfrm>
        <a:prstGeom prst="hexagon">
          <a:avLst>
            <a:gd name="adj" fmla="val 28570"/>
            <a:gd name="vf" fmla="val 11547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atin typeface="Franklin Gothic Medium Cond" panose="020B0606030402020204" pitchFamily="34" charset="0"/>
            </a:rPr>
            <a:t>General HR Policy Inquiries</a:t>
          </a:r>
        </a:p>
      </dsp:txBody>
      <dsp:txXfrm>
        <a:off x="3982976" y="2665236"/>
        <a:ext cx="1035046" cy="895436"/>
      </dsp:txXfrm>
    </dsp:sp>
    <dsp:sp modelId="{2B215141-B8AA-4162-9499-45DFB2D146D6}">
      <dsp:nvSpPr>
        <dsp:cNvPr id="0" name=""/>
        <dsp:cNvSpPr/>
      </dsp:nvSpPr>
      <dsp:spPr>
        <a:xfrm>
          <a:off x="2136045" y="3283196"/>
          <a:ext cx="712786" cy="61415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D9DCD293-1AAD-4CA8-AEBB-C4DA5E4A51BE}">
      <dsp:nvSpPr>
        <dsp:cNvPr id="0" name=""/>
        <dsp:cNvSpPr/>
      </dsp:nvSpPr>
      <dsp:spPr>
        <a:xfrm>
          <a:off x="2306551" y="3267991"/>
          <a:ext cx="1548178" cy="1339356"/>
        </a:xfrm>
        <a:prstGeom prst="hexagon">
          <a:avLst>
            <a:gd name="adj" fmla="val 28570"/>
            <a:gd name="vf" fmla="val 11547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atin typeface="Franklin Gothic Medium Cond" panose="020B0606030402020204" pitchFamily="34" charset="0"/>
            </a:rPr>
            <a:t>Benefits -</a:t>
          </a:r>
        </a:p>
        <a:p>
          <a:pPr lvl="0" algn="ctr" defTabSz="711200">
            <a:lnSpc>
              <a:spcPct val="90000"/>
            </a:lnSpc>
            <a:spcBef>
              <a:spcPct val="0"/>
            </a:spcBef>
            <a:spcAft>
              <a:spcPct val="35000"/>
            </a:spcAft>
          </a:pPr>
          <a:r>
            <a:rPr lang="en-US" sz="1600" b="0" kern="1200" dirty="0">
              <a:latin typeface="Franklin Gothic Medium Cond" panose="020B0606030402020204" pitchFamily="34" charset="0"/>
            </a:rPr>
            <a:t>Transactions/Support</a:t>
          </a:r>
        </a:p>
      </dsp:txBody>
      <dsp:txXfrm>
        <a:off x="2563117" y="3489951"/>
        <a:ext cx="1035046" cy="895436"/>
      </dsp:txXfrm>
    </dsp:sp>
    <dsp:sp modelId="{3B1F415E-11F4-4C5C-942F-557BA6930B17}">
      <dsp:nvSpPr>
        <dsp:cNvPr id="0" name=""/>
        <dsp:cNvSpPr/>
      </dsp:nvSpPr>
      <dsp:spPr>
        <a:xfrm>
          <a:off x="1290545" y="2135505"/>
          <a:ext cx="712786" cy="61415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82E52929-C4AF-4E5E-B08C-9839F968EB52}">
      <dsp:nvSpPr>
        <dsp:cNvPr id="0" name=""/>
        <dsp:cNvSpPr/>
      </dsp:nvSpPr>
      <dsp:spPr>
        <a:xfrm>
          <a:off x="880100" y="2444198"/>
          <a:ext cx="1548178" cy="1339356"/>
        </a:xfrm>
        <a:prstGeom prst="hexagon">
          <a:avLst>
            <a:gd name="adj" fmla="val 28570"/>
            <a:gd name="vf" fmla="val 11547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atin typeface="Franklin Gothic Medium Cond" panose="020B0606030402020204" pitchFamily="34" charset="0"/>
            </a:rPr>
            <a:t>Leave of Absence Support</a:t>
          </a:r>
        </a:p>
      </dsp:txBody>
      <dsp:txXfrm>
        <a:off x="1136666" y="2666158"/>
        <a:ext cx="1035046" cy="895436"/>
      </dsp:txXfrm>
    </dsp:sp>
    <dsp:sp modelId="{800F4E6A-FA4C-43CD-B825-63FB8BA1CF37}">
      <dsp:nvSpPr>
        <dsp:cNvPr id="0" name=""/>
        <dsp:cNvSpPr/>
      </dsp:nvSpPr>
      <dsp:spPr>
        <a:xfrm>
          <a:off x="880100" y="821950"/>
          <a:ext cx="1548178" cy="1339356"/>
        </a:xfrm>
        <a:prstGeom prst="hexagon">
          <a:avLst>
            <a:gd name="adj" fmla="val 28570"/>
            <a:gd name="vf" fmla="val 11547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0" kern="1200" dirty="0">
              <a:latin typeface="Franklin Gothic Medium Cond" panose="020B0606030402020204" pitchFamily="34" charset="0"/>
            </a:rPr>
            <a:t>On-boarding/</a:t>
          </a:r>
          <a:r>
            <a:rPr lang="en-US" sz="1600" b="0" kern="1200" dirty="0">
              <a:latin typeface="Franklin Gothic Medium Cond" panose="020B0606030402020204" pitchFamily="34" charset="0"/>
            </a:rPr>
            <a:t> </a:t>
          </a:r>
        </a:p>
        <a:p>
          <a:pPr lvl="0" algn="ctr" defTabSz="666750">
            <a:lnSpc>
              <a:spcPct val="90000"/>
            </a:lnSpc>
            <a:spcBef>
              <a:spcPct val="0"/>
            </a:spcBef>
            <a:spcAft>
              <a:spcPct val="35000"/>
            </a:spcAft>
          </a:pPr>
          <a:r>
            <a:rPr lang="en-US" sz="1500" b="0" kern="1200" dirty="0">
              <a:latin typeface="Franklin Gothic Medium Cond" panose="020B0606030402020204" pitchFamily="34" charset="0"/>
            </a:rPr>
            <a:t>Off-boarding</a:t>
          </a:r>
        </a:p>
      </dsp:txBody>
      <dsp:txXfrm>
        <a:off x="1136666" y="1043910"/>
        <a:ext cx="1035046" cy="89543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F93C66C-4D20-B941-A85F-2C67EB357568}" type="datetimeFigureOut">
              <a:rPr lang="en-US" smtClean="0"/>
              <a:pPr/>
              <a:t>6/8/2018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C396210-762F-A94A-97EC-57A6515D9427}" type="slidenum">
              <a:rPr lang="en-US" smtClean="0"/>
              <a:pPr/>
              <a:t>‹#›</a:t>
            </a:fld>
            <a:endParaRPr lang="en-US"/>
          </a:p>
        </p:txBody>
      </p:sp>
    </p:spTree>
    <p:extLst>
      <p:ext uri="{BB962C8B-B14F-4D97-AF65-F5344CB8AC3E}">
        <p14:creationId xmlns:p14="http://schemas.microsoft.com/office/powerpoint/2010/main" val="2383048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C4B9FB8-9EE8-784F-B84D-07519F18AC05}" type="datetimeFigureOut">
              <a:rPr lang="en-US" smtClean="0"/>
              <a:pPr/>
              <a:t>6/8/2018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4FC3355-8C5E-DE4A-A118-CCAA23F86985}" type="slidenum">
              <a:rPr lang="en-US" smtClean="0"/>
              <a:pPr/>
              <a:t>‹#›</a:t>
            </a:fld>
            <a:endParaRPr lang="en-US"/>
          </a:p>
        </p:txBody>
      </p:sp>
    </p:spTree>
    <p:extLst>
      <p:ext uri="{BB962C8B-B14F-4D97-AF65-F5344CB8AC3E}">
        <p14:creationId xmlns:p14="http://schemas.microsoft.com/office/powerpoint/2010/main" val="3995567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0C36A-45C4-48DC-A8A9-A38B67A2A136}" type="slidenum">
              <a:rPr lang="en-US" smtClean="0"/>
              <a:t>2</a:t>
            </a:fld>
            <a:endParaRPr lang="en-US" dirty="0"/>
          </a:p>
        </p:txBody>
      </p:sp>
    </p:spTree>
    <p:extLst>
      <p:ext uri="{BB962C8B-B14F-4D97-AF65-F5344CB8AC3E}">
        <p14:creationId xmlns:p14="http://schemas.microsoft.com/office/powerpoint/2010/main" val="320443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F415651-7B3F-4497-BA56-0E15D745D219}" type="slidenum">
              <a:rPr lang="en-US" smtClean="0"/>
              <a:t>4</a:t>
            </a:fld>
            <a:endParaRPr lang="en-US"/>
          </a:p>
        </p:txBody>
      </p:sp>
    </p:spTree>
    <p:extLst>
      <p:ext uri="{BB962C8B-B14F-4D97-AF65-F5344CB8AC3E}">
        <p14:creationId xmlns:p14="http://schemas.microsoft.com/office/powerpoint/2010/main" val="338455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15651-7B3F-4497-BA56-0E15D745D219}" type="slidenum">
              <a:rPr lang="en-US" smtClean="0"/>
              <a:t>7</a:t>
            </a:fld>
            <a:endParaRPr lang="en-US"/>
          </a:p>
        </p:txBody>
      </p:sp>
    </p:spTree>
    <p:extLst>
      <p:ext uri="{BB962C8B-B14F-4D97-AF65-F5344CB8AC3E}">
        <p14:creationId xmlns:p14="http://schemas.microsoft.com/office/powerpoint/2010/main" val="379582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C3355-8C5E-DE4A-A118-CCAA23F86985}" type="slidenum">
              <a:rPr lang="en-US" smtClean="0"/>
              <a:pPr/>
              <a:t>9</a:t>
            </a:fld>
            <a:endParaRPr lang="en-US"/>
          </a:p>
        </p:txBody>
      </p:sp>
    </p:spTree>
    <p:extLst>
      <p:ext uri="{BB962C8B-B14F-4D97-AF65-F5344CB8AC3E}">
        <p14:creationId xmlns:p14="http://schemas.microsoft.com/office/powerpoint/2010/main" val="421792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93790-9442-4024-94D3-8E7FF853E339}" type="slidenum">
              <a:rPr lang="en-US">
                <a:solidFill>
                  <a:prstClr val="black"/>
                </a:solidFill>
              </a:rPr>
              <a:pPr/>
              <a:t>10</a:t>
            </a:fld>
            <a:endParaRPr lang="en-US" dirty="0">
              <a:solidFill>
                <a:prstClr val="black"/>
              </a:solidFill>
            </a:endParaRPr>
          </a:p>
        </p:txBody>
      </p:sp>
      <p:sp>
        <p:nvSpPr>
          <p:cNvPr id="502786" name="Rectangle 2"/>
          <p:cNvSpPr>
            <a:spLocks noGrp="1" noRot="1" noChangeAspect="1" noChangeArrowheads="1" noTextEdit="1"/>
          </p:cNvSpPr>
          <p:nvPr>
            <p:ph type="sldImg"/>
          </p:nvPr>
        </p:nvSpPr>
        <p:spPr>
          <a:xfrm>
            <a:off x="900113" y="450850"/>
            <a:ext cx="5295900" cy="3971925"/>
          </a:xfrm>
          <a:ln/>
        </p:spPr>
      </p:sp>
      <p:sp>
        <p:nvSpPr>
          <p:cNvPr id="502787" name="Rectangle 3"/>
          <p:cNvSpPr>
            <a:spLocks noGrp="1" noChangeArrowheads="1"/>
          </p:cNvSpPr>
          <p:nvPr>
            <p:ph type="body" idx="1"/>
          </p:nvPr>
        </p:nvSpPr>
        <p:spPr>
          <a:xfrm>
            <a:off x="344652" y="4701422"/>
            <a:ext cx="6377691" cy="4442832"/>
          </a:xfrm>
        </p:spPr>
        <p:txBody>
          <a:bodyPr/>
          <a:lstStyle/>
          <a:p>
            <a:endParaRPr lang="en-US" dirty="0"/>
          </a:p>
        </p:txBody>
      </p:sp>
    </p:spTree>
    <p:extLst>
      <p:ext uri="{BB962C8B-B14F-4D97-AF65-F5344CB8AC3E}">
        <p14:creationId xmlns:p14="http://schemas.microsoft.com/office/powerpoint/2010/main" val="119813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C3355-8C5E-DE4A-A118-CCAA23F8698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516891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sz="3600" b="1" i="0">
                <a:solidFill>
                  <a:srgbClr val="FFFFFF"/>
                </a:solidFill>
                <a:latin typeface="+mj-lt"/>
                <a:cs typeface="ITC Eras Std Bold"/>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584718"/>
            <a:ext cx="7886979" cy="4656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18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92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584718"/>
            <a:ext cx="7886979" cy="4656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p:cNvSpPr>
            <a:spLocks noGrp="1"/>
          </p:cNvSpPr>
          <p:nvPr>
            <p:ph type="sldNum" sz="quarter" idx="4"/>
          </p:nvPr>
        </p:nvSpPr>
        <p:spPr>
          <a:xfrm>
            <a:off x="4485471" y="6356350"/>
            <a:ext cx="21336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fld id="{87DD084B-D6CE-8549-975C-55C9DDBAB6C4}" type="slidenum">
              <a:rPr lang="en-US" smtClean="0"/>
              <a:pPr/>
              <a:t>‹#›</a:t>
            </a:fld>
            <a:endParaRPr lang="en-US" dirty="0"/>
          </a:p>
        </p:txBody>
      </p:sp>
      <p:sp>
        <p:nvSpPr>
          <p:cNvPr id="10"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fld id="{8F240138-700E-704C-9B64-E53DA781ACBE}" type="datetimeFigureOut">
              <a:rPr lang="en-US" smtClean="0"/>
              <a:pPr/>
              <a:t>6/8/2018</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698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584718"/>
            <a:ext cx="7886979" cy="4656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p:cNvSpPr>
            <a:spLocks noGrp="1"/>
          </p:cNvSpPr>
          <p:nvPr>
            <p:ph type="sldNum" sz="quarter" idx="4"/>
          </p:nvPr>
        </p:nvSpPr>
        <p:spPr>
          <a:xfrm>
            <a:off x="4485471" y="6356352"/>
            <a:ext cx="21336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fld id="{87DD084B-D6CE-8549-975C-55C9DDBAB6C4}" type="slidenum">
              <a:rPr lang="en-US" smtClean="0"/>
              <a:pPr/>
              <a:t>‹#›</a:t>
            </a:fld>
            <a:endParaRPr lang="en-US" dirty="0"/>
          </a:p>
        </p:txBody>
      </p:sp>
      <p:sp>
        <p:nvSpPr>
          <p:cNvPr id="10" name="Date Placeholder 8"/>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fld id="{8F240138-700E-704C-9B64-E53DA781ACBE}" type="datetimeFigureOut">
              <a:rPr lang="en-US" smtClean="0"/>
              <a:pPr/>
              <a:t>6/8/2018</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8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584718"/>
            <a:ext cx="7886979" cy="4656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p:cNvSpPr>
            <a:spLocks noGrp="1"/>
          </p:cNvSpPr>
          <p:nvPr>
            <p:ph type="sldNum" sz="quarter" idx="4"/>
          </p:nvPr>
        </p:nvSpPr>
        <p:spPr>
          <a:xfrm>
            <a:off x="4485471" y="6356352"/>
            <a:ext cx="21336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fld id="{87DD084B-D6CE-8549-975C-55C9DDBAB6C4}" type="slidenum">
              <a:rPr lang="en-US" smtClean="0"/>
              <a:pPr/>
              <a:t>‹#›</a:t>
            </a:fld>
            <a:endParaRPr lang="en-US" dirty="0"/>
          </a:p>
        </p:txBody>
      </p:sp>
      <p:sp>
        <p:nvSpPr>
          <p:cNvPr id="10" name="Date Placeholder 8"/>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fld id="{8F240138-700E-704C-9B64-E53DA781ACBE}" type="datetimeFigureOut">
              <a:rPr lang="en-US" smtClean="0"/>
              <a:pPr/>
              <a:t>6/8/2018</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487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E9535C7-6E69-4B06-86D1-5C319FCA4085}"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185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33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i="0">
                <a:solidFill>
                  <a:srgbClr val="FFFFFF"/>
                </a:solidFill>
                <a:latin typeface="+mj-lt"/>
                <a:cs typeface="ITC Eras Std Bold"/>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7">
            <a:extLst>
              <a:ext uri="{FF2B5EF4-FFF2-40B4-BE49-F238E27FC236}">
                <a16:creationId xmlns:a16="http://schemas.microsoft.com/office/drawing/2014/main" id="{8250EC67-6535-4E3B-A644-DAA6531AD169}"/>
              </a:ext>
            </a:extLst>
          </p:cNvPr>
          <p:cNvSpPr>
            <a:spLocks noGrp="1"/>
          </p:cNvSpPr>
          <p:nvPr>
            <p:ph type="sldNum" sz="quarter" idx="4"/>
          </p:nvPr>
        </p:nvSpPr>
        <p:spPr>
          <a:xfrm>
            <a:off x="7010400" y="6529393"/>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87DD084B-D6CE-8549-975C-55C9DDBAB6C4}" type="slidenum">
              <a:rPr lang="en-US" smtClean="0"/>
              <a:pPr/>
              <a:t>‹#›</a:t>
            </a:fld>
            <a:endParaRPr lang="en-US" dirty="0"/>
          </a:p>
        </p:txBody>
      </p:sp>
    </p:spTree>
    <p:extLst>
      <p:ext uri="{BB962C8B-B14F-4D97-AF65-F5344CB8AC3E}">
        <p14:creationId xmlns:p14="http://schemas.microsoft.com/office/powerpoint/2010/main" val="59041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63E3-65E4-4784-B7D3-F6C56EF3E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EE71F-E148-41FC-8771-6683C09A7AE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4EC03-44C7-41F4-BD4D-FDFC6BAFF43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7CFB8-40A3-4A08-85B8-94F18CF0875F}"/>
              </a:ext>
            </a:extLst>
          </p:cNvPr>
          <p:cNvSpPr>
            <a:spLocks noGrp="1"/>
          </p:cNvSpPr>
          <p:nvPr>
            <p:ph type="dt" sz="half" idx="10"/>
          </p:nvPr>
        </p:nvSpPr>
        <p:spPr>
          <a:xfrm>
            <a:off x="628650" y="6494372"/>
            <a:ext cx="2057400" cy="365125"/>
          </a:xfrm>
          <a:prstGeom prst="rect">
            <a:avLst/>
          </a:prstGeom>
        </p:spPr>
        <p:txBody>
          <a:bodyPr lIns="63743" tIns="31871" rIns="63743" bIns="31871"/>
          <a:lstStyle/>
          <a:p>
            <a:fld id="{8BB7FD35-EE66-4ADE-8934-1EE018613CA1}" type="datetime4">
              <a:rPr lang="en-US" smtClean="0"/>
              <a:t>June 8, 2018</a:t>
            </a:fld>
            <a:endParaRPr lang="en-US"/>
          </a:p>
        </p:txBody>
      </p:sp>
      <p:sp>
        <p:nvSpPr>
          <p:cNvPr id="6" name="Footer Placeholder 5">
            <a:extLst>
              <a:ext uri="{FF2B5EF4-FFF2-40B4-BE49-F238E27FC236}">
                <a16:creationId xmlns:a16="http://schemas.microsoft.com/office/drawing/2014/main" id="{00F2825F-6111-457B-A833-DE22D6ACFCCD}"/>
              </a:ext>
            </a:extLst>
          </p:cNvPr>
          <p:cNvSpPr>
            <a:spLocks noGrp="1"/>
          </p:cNvSpPr>
          <p:nvPr>
            <p:ph type="ftr" sz="quarter" idx="11"/>
          </p:nvPr>
        </p:nvSpPr>
        <p:spPr>
          <a:xfrm>
            <a:off x="3028950" y="6356353"/>
            <a:ext cx="3086100" cy="365125"/>
          </a:xfrm>
          <a:prstGeom prst="rect">
            <a:avLst/>
          </a:prstGeom>
        </p:spPr>
        <p:txBody>
          <a:bodyPr lIns="63743" tIns="31871" rIns="63743" bIns="31871"/>
          <a:lstStyle/>
          <a:p>
            <a:endParaRPr lang="en-US"/>
          </a:p>
        </p:txBody>
      </p:sp>
      <p:sp>
        <p:nvSpPr>
          <p:cNvPr id="7" name="Slide Number Placeholder 6">
            <a:extLst>
              <a:ext uri="{FF2B5EF4-FFF2-40B4-BE49-F238E27FC236}">
                <a16:creationId xmlns:a16="http://schemas.microsoft.com/office/drawing/2014/main" id="{6A97CA36-83B9-4BA3-9AB7-D5D35267E519}"/>
              </a:ext>
            </a:extLst>
          </p:cNvPr>
          <p:cNvSpPr>
            <a:spLocks noGrp="1"/>
          </p:cNvSpPr>
          <p:nvPr>
            <p:ph type="sldNum" sz="quarter" idx="12"/>
          </p:nvPr>
        </p:nvSpPr>
        <p:spPr>
          <a:xfrm>
            <a:off x="7010400" y="6529393"/>
            <a:ext cx="2133600" cy="365125"/>
          </a:xfrm>
          <a:prstGeom prst="rect">
            <a:avLst/>
          </a:prstGeom>
        </p:spPr>
        <p:txBody>
          <a:bodyPr/>
          <a:lstStyle/>
          <a:p>
            <a:fld id="{B6071222-8CE1-4155-BDA4-9CB2B508FB85}" type="slidenum">
              <a:rPr lang="en-US" smtClean="0"/>
              <a:t>‹#›</a:t>
            </a:fld>
            <a:endParaRPr lang="en-US"/>
          </a:p>
        </p:txBody>
      </p:sp>
    </p:spTree>
    <p:extLst>
      <p:ext uri="{BB962C8B-B14F-4D97-AF65-F5344CB8AC3E}">
        <p14:creationId xmlns:p14="http://schemas.microsoft.com/office/powerpoint/2010/main" val="129712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2" y="1584718"/>
            <a:ext cx="7886979" cy="4656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11" name="Slide Number Placeholder 7">
            <a:extLst>
              <a:ext uri="{FF2B5EF4-FFF2-40B4-BE49-F238E27FC236}">
                <a16:creationId xmlns:a16="http://schemas.microsoft.com/office/drawing/2014/main" id="{12C7A5A9-234F-4245-846D-E286C74B67C6}"/>
              </a:ext>
            </a:extLst>
          </p:cNvPr>
          <p:cNvSpPr txBox="1">
            <a:spLocks/>
          </p:cNvSpPr>
          <p:nvPr userDrawn="1"/>
        </p:nvSpPr>
        <p:spPr>
          <a:xfrm>
            <a:off x="7010400" y="652939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DD084B-D6CE-8549-975C-55C9DDBAB6C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E9535C7-6E69-4B06-86D1-5C319FCA4085}"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4387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E9535C7-6E69-4B06-86D1-5C319FCA4085}" type="slidenum">
              <a:rPr lang="en-US" smtClean="0"/>
              <a:t>‹#›</a:t>
            </a:fld>
            <a:endParaRPr lang="en-US" dirty="0"/>
          </a:p>
        </p:txBody>
      </p:sp>
    </p:spTree>
    <p:extLst>
      <p:ext uri="{BB962C8B-B14F-4D97-AF65-F5344CB8AC3E}">
        <p14:creationId xmlns:p14="http://schemas.microsoft.com/office/powerpoint/2010/main" val="367413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e Charts-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Compare Charts -2</a:t>
            </a:r>
          </a:p>
        </p:txBody>
      </p:sp>
      <p:sp>
        <p:nvSpPr>
          <p:cNvPr id="3" name="Text Placeholder 2"/>
          <p:cNvSpPr>
            <a:spLocks noGrp="1"/>
          </p:cNvSpPr>
          <p:nvPr>
            <p:ph type="body" idx="1"/>
          </p:nvPr>
        </p:nvSpPr>
        <p:spPr>
          <a:xfrm>
            <a:off x="457200" y="1676400"/>
            <a:ext cx="3931920" cy="533400"/>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3931920"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533400"/>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800" b="0"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86000"/>
            <a:ext cx="3931920"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BC5FEFD-4B72-4842-B3AA-302A1F5CB98E}" type="slidenum">
              <a:rPr lang="en-US" smtClean="0"/>
              <a:t>‹#›</a:t>
            </a:fld>
            <a:endParaRPr lang="en-US"/>
          </a:p>
        </p:txBody>
      </p:sp>
      <p:cxnSp>
        <p:nvCxnSpPr>
          <p:cNvPr id="13" name="Straight Connector 12"/>
          <p:cNvCxnSpPr/>
          <p:nvPr/>
        </p:nvCxnSpPr>
        <p:spPr>
          <a:xfrm>
            <a:off x="4572000" y="1676400"/>
            <a:ext cx="0" cy="44958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78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5FEFD-4B72-4842-B3AA-302A1F5CB98E}" type="slidenum">
              <a:rPr lang="en-US" smtClean="0"/>
              <a:t>‹#›</a:t>
            </a:fld>
            <a:endParaRPr lang="en-US"/>
          </a:p>
        </p:txBody>
      </p:sp>
    </p:spTree>
    <p:extLst>
      <p:ext uri="{BB962C8B-B14F-4D97-AF65-F5344CB8AC3E}">
        <p14:creationId xmlns:p14="http://schemas.microsoft.com/office/powerpoint/2010/main" val="76795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63E3-65E4-4784-B7D3-F6C56EF3E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EE71F-E148-41FC-8771-6683C09A7AE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4EC03-44C7-41F4-BD4D-FDFC6BAFF43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7CFB8-40A3-4A08-85B8-94F18CF0875F}"/>
              </a:ext>
            </a:extLst>
          </p:cNvPr>
          <p:cNvSpPr>
            <a:spLocks noGrp="1"/>
          </p:cNvSpPr>
          <p:nvPr>
            <p:ph type="dt" sz="half" idx="10"/>
          </p:nvPr>
        </p:nvSpPr>
        <p:spPr>
          <a:xfrm>
            <a:off x="628650" y="6494372"/>
            <a:ext cx="2057400" cy="365125"/>
          </a:xfrm>
          <a:prstGeom prst="rect">
            <a:avLst/>
          </a:prstGeom>
        </p:spPr>
        <p:txBody>
          <a:bodyPr lIns="63743" tIns="31871" rIns="63743" bIns="31871"/>
          <a:lstStyle/>
          <a:p>
            <a:fld id="{8BB7FD35-EE66-4ADE-8934-1EE018613CA1}" type="datetime4">
              <a:rPr lang="en-US" smtClean="0"/>
              <a:t>June 8, 2018</a:t>
            </a:fld>
            <a:endParaRPr lang="en-US"/>
          </a:p>
        </p:txBody>
      </p:sp>
      <p:sp>
        <p:nvSpPr>
          <p:cNvPr id="6" name="Footer Placeholder 5">
            <a:extLst>
              <a:ext uri="{FF2B5EF4-FFF2-40B4-BE49-F238E27FC236}">
                <a16:creationId xmlns:a16="http://schemas.microsoft.com/office/drawing/2014/main" id="{00F2825F-6111-457B-A833-DE22D6ACFCCD}"/>
              </a:ext>
            </a:extLst>
          </p:cNvPr>
          <p:cNvSpPr>
            <a:spLocks noGrp="1"/>
          </p:cNvSpPr>
          <p:nvPr>
            <p:ph type="ftr" sz="quarter" idx="11"/>
          </p:nvPr>
        </p:nvSpPr>
        <p:spPr>
          <a:xfrm>
            <a:off x="3028950" y="6356353"/>
            <a:ext cx="3086100" cy="365125"/>
          </a:xfrm>
          <a:prstGeom prst="rect">
            <a:avLst/>
          </a:prstGeom>
        </p:spPr>
        <p:txBody>
          <a:bodyPr lIns="63743" tIns="31871" rIns="63743" bIns="31871"/>
          <a:lstStyle/>
          <a:p>
            <a:endParaRPr lang="en-US"/>
          </a:p>
        </p:txBody>
      </p:sp>
      <p:sp>
        <p:nvSpPr>
          <p:cNvPr id="7" name="Slide Number Placeholder 6">
            <a:extLst>
              <a:ext uri="{FF2B5EF4-FFF2-40B4-BE49-F238E27FC236}">
                <a16:creationId xmlns:a16="http://schemas.microsoft.com/office/drawing/2014/main" id="{6A97CA36-83B9-4BA3-9AB7-D5D35267E519}"/>
              </a:ext>
            </a:extLst>
          </p:cNvPr>
          <p:cNvSpPr>
            <a:spLocks noGrp="1"/>
          </p:cNvSpPr>
          <p:nvPr>
            <p:ph type="sldNum" sz="quarter" idx="12"/>
          </p:nvPr>
        </p:nvSpPr>
        <p:spPr/>
        <p:txBody>
          <a:bodyPr/>
          <a:lstStyle/>
          <a:p>
            <a:fld id="{B6071222-8CE1-4155-BDA4-9CB2B508FB85}" type="slidenum">
              <a:rPr lang="en-US" smtClean="0"/>
              <a:t>‹#›</a:t>
            </a:fld>
            <a:endParaRPr lang="en-US"/>
          </a:p>
        </p:txBody>
      </p:sp>
    </p:spTree>
    <p:extLst>
      <p:ext uri="{BB962C8B-B14F-4D97-AF65-F5344CB8AC3E}">
        <p14:creationId xmlns:p14="http://schemas.microsoft.com/office/powerpoint/2010/main" val="309425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584718"/>
            <a:ext cx="7886979" cy="4656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1811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051599"/>
            <a:ext cx="8229600" cy="1351450"/>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82" r:id="rId2"/>
  </p:sldLayoutIdLst>
  <p:hf hdr="0"/>
  <p:txStyles>
    <p:titleStyle>
      <a:lvl1pPr algn="ctr" defTabSz="457200" rtl="0" eaLnBrk="1" latinLnBrk="0" hangingPunct="1">
        <a:spcBef>
          <a:spcPct val="0"/>
        </a:spcBef>
        <a:buNone/>
        <a:defRPr sz="3600" b="1" i="0" u="none"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SzPct val="80000"/>
        <a:buFontTx/>
        <a:buBlip>
          <a:blip r:embed="rId5"/>
        </a:buBlip>
        <a:defRPr sz="3200" b="0" i="0" kern="1200">
          <a:solidFill>
            <a:schemeClr val="bg1"/>
          </a:solidFill>
          <a:latin typeface="ITC Eras Std Medium"/>
          <a:ea typeface="+mn-ea"/>
          <a:cs typeface="ITC Eras Std Medium"/>
        </a:defRPr>
      </a:lvl1pPr>
      <a:lvl2pPr marL="742950" indent="-285750" algn="l" defTabSz="457200" rtl="0" eaLnBrk="1" latinLnBrk="0" hangingPunct="1">
        <a:spcBef>
          <a:spcPct val="20000"/>
        </a:spcBef>
        <a:buSzPct val="80000"/>
        <a:buFontTx/>
        <a:buBlip>
          <a:blip r:embed="rId6"/>
        </a:buBlip>
        <a:defRPr sz="2800" b="0" i="0" kern="1200">
          <a:solidFill>
            <a:schemeClr val="bg1"/>
          </a:solidFill>
          <a:latin typeface="ITC Eras Std Medium"/>
          <a:ea typeface="+mn-ea"/>
          <a:cs typeface="ITC Eras Std Medium"/>
        </a:defRPr>
      </a:lvl2pPr>
      <a:lvl3pPr marL="1143000" indent="-228600" algn="l" defTabSz="457200" rtl="0" eaLnBrk="1" latinLnBrk="0" hangingPunct="1">
        <a:spcBef>
          <a:spcPct val="20000"/>
        </a:spcBef>
        <a:buSzPct val="80000"/>
        <a:buFontTx/>
        <a:buBlip>
          <a:blip r:embed="rId6"/>
        </a:buBlip>
        <a:defRPr sz="2400" b="0" i="0" kern="1200">
          <a:solidFill>
            <a:schemeClr val="bg1"/>
          </a:solidFill>
          <a:latin typeface="ITC Eras Std Medium"/>
          <a:ea typeface="+mn-ea"/>
          <a:cs typeface="ITC Eras Std Medium"/>
        </a:defRPr>
      </a:lvl3pPr>
      <a:lvl4pPr marL="1600200" indent="-228600" algn="l" defTabSz="457200" rtl="0" eaLnBrk="1" latinLnBrk="0" hangingPunct="1">
        <a:spcBef>
          <a:spcPct val="20000"/>
        </a:spcBef>
        <a:buSzPct val="80000"/>
        <a:buFontTx/>
        <a:buBlip>
          <a:blip r:embed="rId6"/>
        </a:buBlip>
        <a:defRPr sz="2000" b="0" i="0" kern="1200">
          <a:solidFill>
            <a:schemeClr val="bg1"/>
          </a:solidFill>
          <a:latin typeface="ITC Eras Std Medium"/>
          <a:ea typeface="+mn-ea"/>
          <a:cs typeface="ITC Eras Std Medium"/>
        </a:defRPr>
      </a:lvl4pPr>
      <a:lvl5pPr marL="2057400" indent="-228600" algn="l" defTabSz="457200" rtl="0" eaLnBrk="1" latinLnBrk="0" hangingPunct="1">
        <a:spcBef>
          <a:spcPct val="20000"/>
        </a:spcBef>
        <a:buSzPct val="80000"/>
        <a:buFontTx/>
        <a:buBlip>
          <a:blip r:embed="rId6"/>
        </a:buBlip>
        <a:defRPr sz="2000" b="0" i="0" kern="1200">
          <a:solidFill>
            <a:schemeClr val="bg1"/>
          </a:solidFill>
          <a:latin typeface="ITC Eras Std Medium"/>
          <a:ea typeface="+mn-ea"/>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B993D2-B79B-4CC4-8816-5E7CCE91C9BC}"/>
              </a:ext>
            </a:extLst>
          </p:cNvPr>
          <p:cNvSpPr/>
          <p:nvPr userDrawn="1"/>
        </p:nvSpPr>
        <p:spPr>
          <a:xfrm>
            <a:off x="0" y="5990674"/>
            <a:ext cx="9144000" cy="867326"/>
          </a:xfrm>
          <a:prstGeom prst="rect">
            <a:avLst/>
          </a:prstGeom>
          <a:solidFill>
            <a:srgbClr val="32629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66E4BE-456E-4A96-939B-9257351CDE43}"/>
              </a:ext>
            </a:extLst>
          </p:cNvPr>
          <p:cNvSpPr/>
          <p:nvPr userDrawn="1"/>
        </p:nvSpPr>
        <p:spPr>
          <a:xfrm>
            <a:off x="1" y="-10838"/>
            <a:ext cx="9144000" cy="849038"/>
          </a:xfrm>
          <a:prstGeom prst="rect">
            <a:avLst/>
          </a:prstGeom>
          <a:solidFill>
            <a:srgbClr val="3262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972102"/>
            <a:ext cx="8229600" cy="48266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7010400" y="6529393"/>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87DD084B-D6CE-8549-975C-55C9DDBAB6C4}" type="slidenum">
              <a:rPr lang="en-US" smtClean="0"/>
              <a:pPr/>
              <a:t>‹#›</a:t>
            </a:fld>
            <a:endParaRPr lang="en-US" dirty="0"/>
          </a:p>
        </p:txBody>
      </p:sp>
      <p:sp>
        <p:nvSpPr>
          <p:cNvPr id="6" name="Title Placeholder 5"/>
          <p:cNvSpPr>
            <a:spLocks noGrp="1"/>
          </p:cNvSpPr>
          <p:nvPr>
            <p:ph type="title"/>
          </p:nvPr>
        </p:nvSpPr>
        <p:spPr>
          <a:xfrm>
            <a:off x="97533" y="67304"/>
            <a:ext cx="8793138" cy="692754"/>
          </a:xfrm>
          <a:prstGeom prst="rect">
            <a:avLst/>
          </a:prstGeom>
        </p:spPr>
        <p:txBody>
          <a:bodyPr vert="horz" lIns="91440" tIns="45720" rIns="91440" bIns="45720" rtlCol="0" anchor="ctr">
            <a:normAutofit/>
          </a:bodyPr>
          <a:lstStyle/>
          <a:p>
            <a:r>
              <a:rPr lang="en-US" dirty="0"/>
              <a:t>Click to edit Master title style</a:t>
            </a:r>
          </a:p>
        </p:txBody>
      </p:sp>
      <p:sp>
        <p:nvSpPr>
          <p:cNvPr id="11" name="TextBox 10">
            <a:extLst>
              <a:ext uri="{FF2B5EF4-FFF2-40B4-BE49-F238E27FC236}">
                <a16:creationId xmlns:a16="http://schemas.microsoft.com/office/drawing/2014/main" id="{153CD9D6-50D7-4014-84CA-A7DAC664B32C}"/>
              </a:ext>
            </a:extLst>
          </p:cNvPr>
          <p:cNvSpPr txBox="1"/>
          <p:nvPr userDrawn="1"/>
        </p:nvSpPr>
        <p:spPr>
          <a:xfrm>
            <a:off x="1276350" y="6124575"/>
            <a:ext cx="7772400" cy="523220"/>
          </a:xfrm>
          <a:prstGeom prst="rect">
            <a:avLst/>
          </a:prstGeom>
          <a:noFill/>
        </p:spPr>
        <p:txBody>
          <a:bodyPr wrap="square" rtlCol="0">
            <a:spAutoFit/>
          </a:bodyPr>
          <a:lstStyle/>
          <a:p>
            <a:pPr algn="r"/>
            <a:r>
              <a:rPr lang="en-US" sz="2800" dirty="0">
                <a:solidFill>
                  <a:schemeClr val="accent1">
                    <a:lumMod val="60000"/>
                    <a:lumOff val="40000"/>
                  </a:schemeClr>
                </a:solidFill>
                <a:latin typeface="Franklin Gothic Heavy" panose="020B0903020102020204" pitchFamily="34" charset="0"/>
              </a:rPr>
              <a:t>HUMAN RESOURCES TRANSFORMATION</a:t>
            </a:r>
          </a:p>
        </p:txBody>
      </p:sp>
      <p:pic>
        <p:nvPicPr>
          <p:cNvPr id="12" name="Content Placeholder 10">
            <a:extLst>
              <a:ext uri="{FF2B5EF4-FFF2-40B4-BE49-F238E27FC236}">
                <a16:creationId xmlns:a16="http://schemas.microsoft.com/office/drawing/2014/main" id="{FBB376E5-6603-4182-8DF5-0FC1FC602F1D}"/>
              </a:ext>
            </a:extLst>
          </p:cNvPr>
          <p:cNvPicPr>
            <a:picLocks noChangeAspect="1"/>
          </p:cNvPicPr>
          <p:nvPr userDrawn="1"/>
        </p:nvPicPr>
        <p:blipFill>
          <a:blip r:embed="rId9"/>
          <a:stretch>
            <a:fillRect/>
          </a:stretch>
        </p:blipFill>
        <p:spPr>
          <a:xfrm>
            <a:off x="97533" y="6180843"/>
            <a:ext cx="2167133" cy="441961"/>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8" r:id="rId6"/>
    <p:sldLayoutId id="2147483681" r:id="rId7"/>
  </p:sldLayoutIdLst>
  <p:hf hdr="0"/>
  <p:txStyles>
    <p:title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p:titleStyle>
    <p:bodyStyle>
      <a:lvl1pPr marL="342900" indent="-342900" algn="l" defTabSz="457200" rtl="0" eaLnBrk="1" latinLnBrk="0" hangingPunct="1">
        <a:spcBef>
          <a:spcPct val="20000"/>
        </a:spcBef>
        <a:buSzPct val="100000"/>
        <a:buFont typeface="Arial"/>
        <a:buChar char="•"/>
        <a:defRPr sz="3200" b="0" i="0" kern="1200">
          <a:solidFill>
            <a:srgbClr val="0E386C"/>
          </a:solidFill>
          <a:latin typeface="Arial"/>
          <a:ea typeface="+mn-ea"/>
          <a:cs typeface="Arial"/>
        </a:defRPr>
      </a:lvl1pPr>
      <a:lvl2pPr marL="742950" indent="-285750" algn="l" defTabSz="457200" rtl="0" eaLnBrk="1" latinLnBrk="0" hangingPunct="1">
        <a:spcBef>
          <a:spcPct val="20000"/>
        </a:spcBef>
        <a:buSzPct val="100000"/>
        <a:buFont typeface="Arial"/>
        <a:buChar char="•"/>
        <a:defRPr sz="2800" b="0" i="0" kern="1200">
          <a:solidFill>
            <a:srgbClr val="0E386C"/>
          </a:solidFill>
          <a:latin typeface="Arial"/>
          <a:ea typeface="+mn-ea"/>
          <a:cs typeface="Arial"/>
        </a:defRPr>
      </a:lvl2pPr>
      <a:lvl3pPr marL="1143000" indent="-228600" algn="l" defTabSz="457200" rtl="0" eaLnBrk="1" latinLnBrk="0" hangingPunct="1">
        <a:spcBef>
          <a:spcPct val="20000"/>
        </a:spcBef>
        <a:buSzPct val="100000"/>
        <a:buFont typeface="Arial"/>
        <a:buChar char="•"/>
        <a:defRPr sz="2400" b="0" i="0" kern="1200">
          <a:solidFill>
            <a:srgbClr val="0E386C"/>
          </a:solidFill>
          <a:latin typeface="Arial"/>
          <a:ea typeface="+mn-ea"/>
          <a:cs typeface="Arial"/>
        </a:defRPr>
      </a:lvl3pPr>
      <a:lvl4pPr marL="1600200" indent="-228600" algn="l" defTabSz="457200" rtl="0" eaLnBrk="1" latinLnBrk="0" hangingPunct="1">
        <a:spcBef>
          <a:spcPct val="20000"/>
        </a:spcBef>
        <a:buSzPct val="100000"/>
        <a:buFont typeface="Arial"/>
        <a:buChar char="•"/>
        <a:defRPr sz="2000" b="0" i="0" kern="1200">
          <a:solidFill>
            <a:srgbClr val="0E386C"/>
          </a:solidFill>
          <a:latin typeface="Arial"/>
          <a:ea typeface="+mn-ea"/>
          <a:cs typeface="Arial"/>
        </a:defRPr>
      </a:lvl4pPr>
      <a:lvl5pPr marL="2057400" indent="-228600" algn="l" defTabSz="457200" rtl="0" eaLnBrk="1" latinLnBrk="0" hangingPunct="1">
        <a:spcBef>
          <a:spcPct val="20000"/>
        </a:spcBef>
        <a:buSzPct val="100000"/>
        <a:buFont typeface="Arial"/>
        <a:buChar char="•"/>
        <a:defRPr sz="2000" b="0" i="0" kern="1200">
          <a:solidFill>
            <a:srgbClr val="0E386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274FF-2F41-4448-8364-2FA40CF5C225}"/>
              </a:ext>
            </a:extLst>
          </p:cNvPr>
          <p:cNvSpPr/>
          <p:nvPr userDrawn="1"/>
        </p:nvSpPr>
        <p:spPr>
          <a:xfrm>
            <a:off x="1" y="-10838"/>
            <a:ext cx="9144000" cy="849038"/>
          </a:xfrm>
          <a:prstGeom prst="rect">
            <a:avLst/>
          </a:prstGeom>
          <a:solidFill>
            <a:srgbClr val="3262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BE0719-9BE0-48B5-A7ED-303DA3267F51}"/>
              </a:ext>
            </a:extLst>
          </p:cNvPr>
          <p:cNvSpPr/>
          <p:nvPr userDrawn="1"/>
        </p:nvSpPr>
        <p:spPr>
          <a:xfrm>
            <a:off x="0" y="5990674"/>
            <a:ext cx="9144000" cy="867326"/>
          </a:xfrm>
          <a:prstGeom prst="rect">
            <a:avLst/>
          </a:prstGeom>
          <a:solidFill>
            <a:srgbClr val="32629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1EFF383-3590-4C4F-BD61-C518A03BF067}"/>
              </a:ext>
            </a:extLst>
          </p:cNvPr>
          <p:cNvSpPr txBox="1"/>
          <p:nvPr userDrawn="1"/>
        </p:nvSpPr>
        <p:spPr>
          <a:xfrm>
            <a:off x="1276350" y="6124575"/>
            <a:ext cx="7772400" cy="523220"/>
          </a:xfrm>
          <a:prstGeom prst="rect">
            <a:avLst/>
          </a:prstGeom>
          <a:noFill/>
        </p:spPr>
        <p:txBody>
          <a:bodyPr wrap="square" rtlCol="0">
            <a:spAutoFit/>
          </a:bodyPr>
          <a:lstStyle/>
          <a:p>
            <a:pPr algn="r"/>
            <a:r>
              <a:rPr lang="en-US" sz="2800" dirty="0">
                <a:solidFill>
                  <a:schemeClr val="accent1">
                    <a:lumMod val="60000"/>
                    <a:lumOff val="40000"/>
                  </a:schemeClr>
                </a:solidFill>
                <a:latin typeface="Franklin Gothic Heavy" panose="020B0903020102020204" pitchFamily="34" charset="0"/>
              </a:rPr>
              <a:t>HUMAN RESOURCES TRANSFORMATION</a:t>
            </a:r>
          </a:p>
        </p:txBody>
      </p:sp>
      <p:pic>
        <p:nvPicPr>
          <p:cNvPr id="12" name="Content Placeholder 10">
            <a:extLst>
              <a:ext uri="{FF2B5EF4-FFF2-40B4-BE49-F238E27FC236}">
                <a16:creationId xmlns:a16="http://schemas.microsoft.com/office/drawing/2014/main" id="{BAEE68A2-2B86-4B6B-A52A-EB7FA3B01B0F}"/>
              </a:ext>
            </a:extLst>
          </p:cNvPr>
          <p:cNvPicPr>
            <a:picLocks noChangeAspect="1"/>
          </p:cNvPicPr>
          <p:nvPr userDrawn="1"/>
        </p:nvPicPr>
        <p:blipFill>
          <a:blip r:embed="rId9"/>
          <a:stretch>
            <a:fillRect/>
          </a:stretch>
        </p:blipFill>
        <p:spPr>
          <a:xfrm>
            <a:off x="97533" y="6180843"/>
            <a:ext cx="2167133" cy="441961"/>
          </a:xfrm>
          <a:prstGeom prst="rect">
            <a:avLst/>
          </a:prstGeom>
        </p:spPr>
      </p:pic>
      <p:sp>
        <p:nvSpPr>
          <p:cNvPr id="3" name="Text Placeholder 2"/>
          <p:cNvSpPr>
            <a:spLocks noGrp="1"/>
          </p:cNvSpPr>
          <p:nvPr>
            <p:ph type="body" idx="1"/>
          </p:nvPr>
        </p:nvSpPr>
        <p:spPr>
          <a:xfrm>
            <a:off x="457200" y="1028369"/>
            <a:ext cx="8229600" cy="48977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7">
            <a:extLst>
              <a:ext uri="{FF2B5EF4-FFF2-40B4-BE49-F238E27FC236}">
                <a16:creationId xmlns:a16="http://schemas.microsoft.com/office/drawing/2014/main" id="{43D581A4-C51D-4C7C-9EFD-A0846E219769}"/>
              </a:ext>
            </a:extLst>
          </p:cNvPr>
          <p:cNvSpPr txBox="1">
            <a:spLocks/>
          </p:cNvSpPr>
          <p:nvPr userDrawn="1"/>
        </p:nvSpPr>
        <p:spPr>
          <a:xfrm>
            <a:off x="7010400" y="652939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DD084B-D6CE-8549-975C-55C9DDBAB6C4}" type="slidenum">
              <a:rPr lang="en-US" smtClean="0"/>
              <a:pPr/>
              <a:t>‹#›</a:t>
            </a:fld>
            <a:endParaRPr lang="en-US" dirty="0"/>
          </a:p>
        </p:txBody>
      </p:sp>
      <p:sp>
        <p:nvSpPr>
          <p:cNvPr id="15" name="Title 5">
            <a:extLst>
              <a:ext uri="{FF2B5EF4-FFF2-40B4-BE49-F238E27FC236}">
                <a16:creationId xmlns:a16="http://schemas.microsoft.com/office/drawing/2014/main" id="{F5CE8320-E6B6-45F4-9359-6D9DD70511C0}"/>
              </a:ext>
            </a:extLst>
          </p:cNvPr>
          <p:cNvSpPr txBox="1">
            <a:spLocks/>
          </p:cNvSpPr>
          <p:nvPr userDrawn="1"/>
        </p:nvSpPr>
        <p:spPr>
          <a:xfrm>
            <a:off x="97533" y="66256"/>
            <a:ext cx="8229600" cy="692754"/>
          </a:xfrm>
          <a:prstGeom prst="rect">
            <a:avLst/>
          </a:prstGeom>
        </p:spPr>
        <p:txBody>
          <a:bodyPr/>
          <a:lstStyle>
            <a:lvl1pPr algn="l" defTabSz="457200" rtl="0" eaLnBrk="1" latinLnBrk="0" hangingPunct="1">
              <a:spcBef>
                <a:spcPct val="0"/>
              </a:spcBef>
              <a:buNone/>
              <a:defRPr sz="3600" kern="1200">
                <a:solidFill>
                  <a:srgbClr val="0E386C"/>
                </a:solidFill>
                <a:latin typeface="Arial"/>
                <a:ea typeface="+mj-ea"/>
                <a:cs typeface="Arial"/>
              </a:defRPr>
            </a:lvl1pPr>
          </a:lstStyle>
          <a:p>
            <a:endParaRPr lang="en-US" dirty="0">
              <a:solidFill>
                <a:schemeClr val="bg1"/>
              </a:solidFill>
            </a:endParaRPr>
          </a:p>
        </p:txBody>
      </p:sp>
      <p:sp>
        <p:nvSpPr>
          <p:cNvPr id="2" name="Title Placeholder 1">
            <a:extLst>
              <a:ext uri="{FF2B5EF4-FFF2-40B4-BE49-F238E27FC236}">
                <a16:creationId xmlns:a16="http://schemas.microsoft.com/office/drawing/2014/main" id="{FDFBB720-0904-44F7-92E1-E5E427A687DE}"/>
              </a:ext>
            </a:extLst>
          </p:cNvPr>
          <p:cNvSpPr>
            <a:spLocks noGrp="1"/>
          </p:cNvSpPr>
          <p:nvPr>
            <p:ph type="title"/>
          </p:nvPr>
        </p:nvSpPr>
        <p:spPr>
          <a:xfrm>
            <a:off x="104775" y="-234950"/>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582545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4" r:id="rId3"/>
    <p:sldLayoutId id="2147483675" r:id="rId4"/>
    <p:sldLayoutId id="2147483676" r:id="rId5"/>
    <p:sldLayoutId id="2147483680" r:id="rId6"/>
    <p:sldLayoutId id="2147483683" r:id="rId7"/>
  </p:sldLayoutIdLst>
  <p:hf hdr="0"/>
  <p:txStyles>
    <p:title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p:titleStyle>
    <p:bodyStyle>
      <a:lvl1pPr marL="342900" indent="-342900" algn="l" defTabSz="457200" rtl="0" eaLnBrk="1" latinLnBrk="0" hangingPunct="1">
        <a:spcBef>
          <a:spcPct val="20000"/>
        </a:spcBef>
        <a:buSzPct val="100000"/>
        <a:buFont typeface="Arial"/>
        <a:buChar char="•"/>
        <a:defRPr sz="3200" b="0" i="0" kern="1200">
          <a:solidFill>
            <a:srgbClr val="0E386C"/>
          </a:solidFill>
          <a:latin typeface="Arial"/>
          <a:ea typeface="+mn-ea"/>
          <a:cs typeface="Arial"/>
        </a:defRPr>
      </a:lvl1pPr>
      <a:lvl2pPr marL="742950" indent="-285750" algn="l" defTabSz="457200" rtl="0" eaLnBrk="1" latinLnBrk="0" hangingPunct="1">
        <a:spcBef>
          <a:spcPct val="20000"/>
        </a:spcBef>
        <a:buSzPct val="100000"/>
        <a:buFont typeface="Arial"/>
        <a:buChar char="•"/>
        <a:defRPr sz="2800" b="0" i="0" kern="1200">
          <a:solidFill>
            <a:srgbClr val="0E386C"/>
          </a:solidFill>
          <a:latin typeface="Arial"/>
          <a:ea typeface="+mn-ea"/>
          <a:cs typeface="Arial"/>
        </a:defRPr>
      </a:lvl2pPr>
      <a:lvl3pPr marL="1143000" indent="-228600" algn="l" defTabSz="457200" rtl="0" eaLnBrk="1" latinLnBrk="0" hangingPunct="1">
        <a:spcBef>
          <a:spcPct val="20000"/>
        </a:spcBef>
        <a:buSzPct val="100000"/>
        <a:buFont typeface="Arial"/>
        <a:buChar char="•"/>
        <a:defRPr sz="2400" b="0" i="0" kern="1200">
          <a:solidFill>
            <a:srgbClr val="0E386C"/>
          </a:solidFill>
          <a:latin typeface="Arial"/>
          <a:ea typeface="+mn-ea"/>
          <a:cs typeface="Arial"/>
        </a:defRPr>
      </a:lvl3pPr>
      <a:lvl4pPr marL="1600200" indent="-228600" algn="l" defTabSz="457200" rtl="0" eaLnBrk="1" latinLnBrk="0" hangingPunct="1">
        <a:spcBef>
          <a:spcPct val="20000"/>
        </a:spcBef>
        <a:buSzPct val="100000"/>
        <a:buFont typeface="Arial"/>
        <a:buChar char="•"/>
        <a:defRPr sz="2000" b="0" i="0" kern="1200">
          <a:solidFill>
            <a:srgbClr val="0E386C"/>
          </a:solidFill>
          <a:latin typeface="Arial"/>
          <a:ea typeface="+mn-ea"/>
          <a:cs typeface="Arial"/>
        </a:defRPr>
      </a:lvl4pPr>
      <a:lvl5pPr marL="2057400" indent="-228600" algn="l" defTabSz="457200" rtl="0" eaLnBrk="1" latinLnBrk="0" hangingPunct="1">
        <a:spcBef>
          <a:spcPct val="20000"/>
        </a:spcBef>
        <a:buSzPct val="100000"/>
        <a:buFont typeface="Arial"/>
        <a:buChar char="•"/>
        <a:defRPr sz="2000" b="0" i="0" kern="1200">
          <a:solidFill>
            <a:srgbClr val="0E386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051599"/>
            <a:ext cx="8229600" cy="1351450"/>
          </a:xfrm>
          <a:prstGeom prst="rect">
            <a:avLst/>
          </a:prstGeom>
        </p:spPr>
        <p:txBody>
          <a:bodyPr vert="horz" lIns="91440" tIns="45720" rIns="91440" bIns="45720" rtlCol="0" anchor="ctr">
            <a:normAutofit/>
          </a:bodyPr>
          <a:lstStyle/>
          <a:p>
            <a:r>
              <a:rPr lang="en-US" dirty="0"/>
              <a:t>Click to edit Master title style</a:t>
            </a:r>
          </a:p>
        </p:txBody>
      </p:sp>
      <p:sp>
        <p:nvSpPr>
          <p:cNvPr id="3" name="Rectangle 2">
            <a:extLst>
              <a:ext uri="{FF2B5EF4-FFF2-40B4-BE49-F238E27FC236}">
                <a16:creationId xmlns:a16="http://schemas.microsoft.com/office/drawing/2014/main" id="{78A6BEBD-2C55-4BB6-AB98-9C7865E723F9}"/>
              </a:ext>
            </a:extLst>
          </p:cNvPr>
          <p:cNvSpPr/>
          <p:nvPr userDrawn="1"/>
        </p:nvSpPr>
        <p:spPr>
          <a:xfrm>
            <a:off x="1" y="-10838"/>
            <a:ext cx="9144000" cy="849038"/>
          </a:xfrm>
          <a:prstGeom prst="rect">
            <a:avLst/>
          </a:prstGeom>
          <a:solidFill>
            <a:srgbClr val="3262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71FF4C-52EB-429B-A70F-6E8FAF951238}"/>
              </a:ext>
            </a:extLst>
          </p:cNvPr>
          <p:cNvSpPr/>
          <p:nvPr userDrawn="1"/>
        </p:nvSpPr>
        <p:spPr>
          <a:xfrm>
            <a:off x="0" y="5990674"/>
            <a:ext cx="9144000" cy="867326"/>
          </a:xfrm>
          <a:prstGeom prst="rect">
            <a:avLst/>
          </a:prstGeom>
          <a:solidFill>
            <a:srgbClr val="32629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A8B5ED-D085-4257-BF35-9FA8534E8866}"/>
              </a:ext>
            </a:extLst>
          </p:cNvPr>
          <p:cNvSpPr txBox="1"/>
          <p:nvPr userDrawn="1"/>
        </p:nvSpPr>
        <p:spPr>
          <a:xfrm>
            <a:off x="1276350" y="6124575"/>
            <a:ext cx="7772400" cy="523220"/>
          </a:xfrm>
          <a:prstGeom prst="rect">
            <a:avLst/>
          </a:prstGeom>
          <a:noFill/>
        </p:spPr>
        <p:txBody>
          <a:bodyPr wrap="square" rtlCol="0">
            <a:spAutoFit/>
          </a:bodyPr>
          <a:lstStyle/>
          <a:p>
            <a:pPr algn="r"/>
            <a:r>
              <a:rPr lang="en-US" sz="2800" dirty="0">
                <a:solidFill>
                  <a:schemeClr val="accent1">
                    <a:lumMod val="60000"/>
                    <a:lumOff val="40000"/>
                  </a:schemeClr>
                </a:solidFill>
                <a:latin typeface="Franklin Gothic Heavy" panose="020B0903020102020204" pitchFamily="34" charset="0"/>
              </a:rPr>
              <a:t>HUMAN RESOURCES TRANSFORMATION</a:t>
            </a:r>
          </a:p>
        </p:txBody>
      </p:sp>
      <p:pic>
        <p:nvPicPr>
          <p:cNvPr id="7" name="Content Placeholder 10">
            <a:extLst>
              <a:ext uri="{FF2B5EF4-FFF2-40B4-BE49-F238E27FC236}">
                <a16:creationId xmlns:a16="http://schemas.microsoft.com/office/drawing/2014/main" id="{07733284-DA4C-485D-A059-92170202EE66}"/>
              </a:ext>
            </a:extLst>
          </p:cNvPr>
          <p:cNvPicPr>
            <a:picLocks noChangeAspect="1"/>
          </p:cNvPicPr>
          <p:nvPr userDrawn="1"/>
        </p:nvPicPr>
        <p:blipFill>
          <a:blip r:embed="rId3"/>
          <a:stretch>
            <a:fillRect/>
          </a:stretch>
        </p:blipFill>
        <p:spPr>
          <a:xfrm>
            <a:off x="97533" y="6180843"/>
            <a:ext cx="2167133" cy="441961"/>
          </a:xfrm>
          <a:prstGeom prst="rect">
            <a:avLst/>
          </a:prstGeom>
        </p:spPr>
      </p:pic>
      <p:sp>
        <p:nvSpPr>
          <p:cNvPr id="8" name="Slide Number Placeholder 7">
            <a:extLst>
              <a:ext uri="{FF2B5EF4-FFF2-40B4-BE49-F238E27FC236}">
                <a16:creationId xmlns:a16="http://schemas.microsoft.com/office/drawing/2014/main" id="{C89458D0-C6A6-4CBB-805B-BA01950F04D3}"/>
              </a:ext>
            </a:extLst>
          </p:cNvPr>
          <p:cNvSpPr>
            <a:spLocks noGrp="1"/>
          </p:cNvSpPr>
          <p:nvPr>
            <p:ph type="sldNum" sz="quarter" idx="4"/>
          </p:nvPr>
        </p:nvSpPr>
        <p:spPr>
          <a:xfrm>
            <a:off x="7010400" y="6529393"/>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87DD084B-D6CE-8549-975C-55C9DDBAB6C4}" type="slidenum">
              <a:rPr lang="en-US" smtClean="0"/>
              <a:pPr/>
              <a:t>‹#›</a:t>
            </a:fld>
            <a:endParaRPr lang="en-US" dirty="0"/>
          </a:p>
        </p:txBody>
      </p:sp>
    </p:spTree>
    <p:extLst>
      <p:ext uri="{BB962C8B-B14F-4D97-AF65-F5344CB8AC3E}">
        <p14:creationId xmlns:p14="http://schemas.microsoft.com/office/powerpoint/2010/main" val="2918117670"/>
      </p:ext>
    </p:extLst>
  </p:cSld>
  <p:clrMap bg1="lt1" tx1="dk1" bg2="lt2" tx2="dk2" accent1="accent1" accent2="accent2" accent3="accent3" accent4="accent4" accent5="accent5" accent6="accent6" hlink="hlink" folHlink="folHlink"/>
  <p:sldLayoutIdLst>
    <p:sldLayoutId id="2147483672" r:id="rId1"/>
  </p:sldLayoutIdLst>
  <p:hf hdr="0"/>
  <p:txStyles>
    <p:titleStyle>
      <a:lvl1pPr algn="ctr" defTabSz="457200" rtl="0" eaLnBrk="1" latinLnBrk="0" hangingPunct="1">
        <a:spcBef>
          <a:spcPct val="0"/>
        </a:spcBef>
        <a:buNone/>
        <a:defRPr sz="3600" b="1" i="0"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SzPct val="80000"/>
        <a:buFontTx/>
        <a:buBlip>
          <a:blip r:embed="rId4"/>
        </a:buBlip>
        <a:defRPr sz="3200" b="0" i="0" kern="1200">
          <a:solidFill>
            <a:schemeClr val="bg1"/>
          </a:solidFill>
          <a:latin typeface="ITC Eras Std Medium"/>
          <a:ea typeface="+mn-ea"/>
          <a:cs typeface="ITC Eras Std Medium"/>
        </a:defRPr>
      </a:lvl1pPr>
      <a:lvl2pPr marL="742950" indent="-285750" algn="l" defTabSz="457200" rtl="0" eaLnBrk="1" latinLnBrk="0" hangingPunct="1">
        <a:spcBef>
          <a:spcPct val="20000"/>
        </a:spcBef>
        <a:buSzPct val="80000"/>
        <a:buFontTx/>
        <a:buBlip>
          <a:blip r:embed="rId5"/>
        </a:buBlip>
        <a:defRPr sz="2800" b="0" i="0" kern="1200">
          <a:solidFill>
            <a:schemeClr val="bg1"/>
          </a:solidFill>
          <a:latin typeface="ITC Eras Std Medium"/>
          <a:ea typeface="+mn-ea"/>
          <a:cs typeface="ITC Eras Std Medium"/>
        </a:defRPr>
      </a:lvl2pPr>
      <a:lvl3pPr marL="1143000" indent="-228600" algn="l" defTabSz="457200" rtl="0" eaLnBrk="1" latinLnBrk="0" hangingPunct="1">
        <a:spcBef>
          <a:spcPct val="20000"/>
        </a:spcBef>
        <a:buSzPct val="80000"/>
        <a:buFontTx/>
        <a:buBlip>
          <a:blip r:embed="rId5"/>
        </a:buBlip>
        <a:defRPr sz="2400" b="0" i="0" kern="1200">
          <a:solidFill>
            <a:schemeClr val="bg1"/>
          </a:solidFill>
          <a:latin typeface="ITC Eras Std Medium"/>
          <a:ea typeface="+mn-ea"/>
          <a:cs typeface="ITC Eras Std Medium"/>
        </a:defRPr>
      </a:lvl3pPr>
      <a:lvl4pPr marL="1600200" indent="-228600" algn="l" defTabSz="457200" rtl="0" eaLnBrk="1" latinLnBrk="0" hangingPunct="1">
        <a:spcBef>
          <a:spcPct val="20000"/>
        </a:spcBef>
        <a:buSzPct val="80000"/>
        <a:buFontTx/>
        <a:buBlip>
          <a:blip r:embed="rId5"/>
        </a:buBlip>
        <a:defRPr sz="2000" b="0" i="0" kern="1200">
          <a:solidFill>
            <a:schemeClr val="bg1"/>
          </a:solidFill>
          <a:latin typeface="ITC Eras Std Medium"/>
          <a:ea typeface="+mn-ea"/>
          <a:cs typeface="ITC Eras Std Medium"/>
        </a:defRPr>
      </a:lvl4pPr>
      <a:lvl5pPr marL="2057400" indent="-228600" algn="l" defTabSz="457200" rtl="0" eaLnBrk="1" latinLnBrk="0" hangingPunct="1">
        <a:spcBef>
          <a:spcPct val="20000"/>
        </a:spcBef>
        <a:buSzPct val="80000"/>
        <a:buFontTx/>
        <a:buBlip>
          <a:blip r:embed="rId5"/>
        </a:buBlip>
        <a:defRPr sz="2000" b="0" i="0" kern="1200">
          <a:solidFill>
            <a:schemeClr val="bg1"/>
          </a:solidFill>
          <a:latin typeface="ITC Eras Std Medium"/>
          <a:ea typeface="+mn-ea"/>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42.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6.png"/><Relationship Id="rId1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31.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3.svg"/><Relationship Id="rId2" Type="http://schemas.openxmlformats.org/officeDocument/2006/relationships/image" Target="../media/image32.jpg"/><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34.png"/><Relationship Id="rId5" Type="http://schemas.openxmlformats.org/officeDocument/2006/relationships/diagramQuickStyle" Target="../diagrams/quickStyle3.xml"/><Relationship Id="rId15" Type="http://schemas.openxmlformats.org/officeDocument/2006/relationships/image" Target="../media/image36.png"/><Relationship Id="rId10" Type="http://schemas.openxmlformats.org/officeDocument/2006/relationships/image" Target="../media/image51.svg"/><Relationship Id="rId4" Type="http://schemas.openxmlformats.org/officeDocument/2006/relationships/diagramLayout" Target="../diagrams/layout3.xml"/><Relationship Id="rId9" Type="http://schemas.openxmlformats.org/officeDocument/2006/relationships/image" Target="../media/image33.png"/><Relationship Id="rId14" Type="http://schemas.openxmlformats.org/officeDocument/2006/relationships/image" Target="../media/image55.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1.xml"/><Relationship Id="rId7" Type="http://schemas.openxmlformats.org/officeDocument/2006/relationships/image" Target="../media/image12.png"/><Relationship Id="rId12" Type="http://schemas.openxmlformats.org/officeDocument/2006/relationships/image" Target="../media/image21.sv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9.sv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image" Target="../media/image7.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restaurant&#10;&#10;Description generated with high confidence">
            <a:extLst>
              <a:ext uri="{FF2B5EF4-FFF2-40B4-BE49-F238E27FC236}">
                <a16:creationId xmlns:a16="http://schemas.microsoft.com/office/drawing/2014/main" id="{359794BE-1A19-4F99-8044-9D588602E7BC}"/>
              </a:ext>
            </a:extLst>
          </p:cNvPr>
          <p:cNvPicPr>
            <a:picLocks noChangeAspect="1"/>
          </p:cNvPicPr>
          <p:nvPr/>
        </p:nvPicPr>
        <p:blipFill>
          <a:blip r:embed="rId2"/>
          <a:stretch>
            <a:fillRect/>
          </a:stretch>
        </p:blipFill>
        <p:spPr>
          <a:xfrm>
            <a:off x="1116" y="0"/>
            <a:ext cx="9141768" cy="6858000"/>
          </a:xfrm>
          <a:prstGeom prst="rect">
            <a:avLst/>
          </a:prstGeom>
        </p:spPr>
      </p:pic>
      <p:sp>
        <p:nvSpPr>
          <p:cNvPr id="5" name="Slide Number Placeholder 4">
            <a:extLst>
              <a:ext uri="{FF2B5EF4-FFF2-40B4-BE49-F238E27FC236}">
                <a16:creationId xmlns:a16="http://schemas.microsoft.com/office/drawing/2014/main" id="{A9256C06-C6A3-4E97-A8EB-2A4C58FD9DB7}"/>
              </a:ext>
            </a:extLst>
          </p:cNvPr>
          <p:cNvSpPr>
            <a:spLocks noGrp="1"/>
          </p:cNvSpPr>
          <p:nvPr>
            <p:ph type="sldNum" sz="quarter" idx="12"/>
          </p:nvPr>
        </p:nvSpPr>
        <p:spPr/>
        <p:txBody>
          <a:bodyPr/>
          <a:lstStyle/>
          <a:p>
            <a:fld id="{2E9535C7-6E69-4B06-86D1-5C319FCA4085}" type="slidenum">
              <a:rPr lang="en-US" smtClean="0"/>
              <a:t>1</a:t>
            </a:fld>
            <a:endParaRPr lang="en-US" dirty="0"/>
          </a:p>
        </p:txBody>
      </p:sp>
    </p:spTree>
    <p:extLst>
      <p:ext uri="{BB962C8B-B14F-4D97-AF65-F5344CB8AC3E}">
        <p14:creationId xmlns:p14="http://schemas.microsoft.com/office/powerpoint/2010/main" val="197318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Stored Data 20">
            <a:extLst>
              <a:ext uri="{FF2B5EF4-FFF2-40B4-BE49-F238E27FC236}">
                <a16:creationId xmlns:a16="http://schemas.microsoft.com/office/drawing/2014/main" id="{1D8F6B9C-0536-43F3-ACCD-3F6CCFD7C3A0}"/>
              </a:ext>
            </a:extLst>
          </p:cNvPr>
          <p:cNvSpPr/>
          <p:nvPr/>
        </p:nvSpPr>
        <p:spPr>
          <a:xfrm rot="16200000">
            <a:off x="3509400" y="4118760"/>
            <a:ext cx="1766278" cy="2115407"/>
          </a:xfrm>
          <a:prstGeom prst="flowChartOnlineStorage">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vert="vert" lIns="0" tIns="0" rIns="0" bIns="0" rtlCol="0" anchor="ctr"/>
          <a:lstStyle/>
          <a:p>
            <a:pPr lvl="0" algn="ctr"/>
            <a:endParaRPr lang="en-US" sz="1400" dirty="0">
              <a:solidFill>
                <a:srgbClr val="0E386C"/>
              </a:solidFill>
              <a:latin typeface="Franklin Gothic Demi" panose="020B0703020102020204" pitchFamily="34" charset="0"/>
            </a:endParaRPr>
          </a:p>
          <a:p>
            <a:pPr lvl="0" algn="ctr"/>
            <a:endParaRPr lang="en-US" sz="1400" dirty="0">
              <a:solidFill>
                <a:srgbClr val="0E386C"/>
              </a:solidFill>
              <a:latin typeface="Franklin Gothic Demi" panose="020B0703020102020204" pitchFamily="34" charset="0"/>
            </a:endParaRPr>
          </a:p>
          <a:p>
            <a:pPr lvl="0" algn="ctr"/>
            <a:endParaRPr lang="en-US" sz="800" dirty="0">
              <a:solidFill>
                <a:srgbClr val="0E386C"/>
              </a:solidFill>
              <a:latin typeface="Franklin Gothic Demi" panose="020B0703020102020204" pitchFamily="34" charset="0"/>
            </a:endParaRPr>
          </a:p>
          <a:p>
            <a:pPr marL="177800" lvl="0" indent="-123825">
              <a:spcAft>
                <a:spcPts val="600"/>
              </a:spcAft>
              <a:buFont typeface="Arial" panose="020B0604020202020204" pitchFamily="34" charset="0"/>
              <a:buChar char="•"/>
            </a:pPr>
            <a:r>
              <a:rPr lang="en-US" sz="1400" dirty="0">
                <a:solidFill>
                  <a:srgbClr val="0E386C"/>
                </a:solidFill>
                <a:latin typeface="Franklin Gothic Demi" panose="020B0703020102020204" pitchFamily="34" charset="0"/>
              </a:rPr>
              <a:t>Perfecting the Delivery of HR Basics</a:t>
            </a:r>
          </a:p>
          <a:p>
            <a:pPr marL="177800" lvl="0" indent="-123825">
              <a:buFont typeface="Arial" panose="020B0604020202020204" pitchFamily="34" charset="0"/>
              <a:buChar char="•"/>
            </a:pPr>
            <a:r>
              <a:rPr lang="en-US" sz="1400" dirty="0">
                <a:solidFill>
                  <a:srgbClr val="0E386C"/>
                </a:solidFill>
                <a:latin typeface="Franklin Gothic Demi" panose="020B0703020102020204" pitchFamily="34" charset="0"/>
              </a:rPr>
              <a:t>Focus on Employee Experience</a:t>
            </a:r>
          </a:p>
        </p:txBody>
      </p:sp>
      <p:sp>
        <p:nvSpPr>
          <p:cNvPr id="19" name="Oval 18">
            <a:extLst>
              <a:ext uri="{FF2B5EF4-FFF2-40B4-BE49-F238E27FC236}">
                <a16:creationId xmlns:a16="http://schemas.microsoft.com/office/drawing/2014/main" id="{B5B26921-B830-4571-BCAE-B0948DA25064}"/>
              </a:ext>
            </a:extLst>
          </p:cNvPr>
          <p:cNvSpPr/>
          <p:nvPr/>
        </p:nvSpPr>
        <p:spPr>
          <a:xfrm>
            <a:off x="3100646" y="2326339"/>
            <a:ext cx="2583782" cy="2583782"/>
          </a:xfrm>
          <a:prstGeom prst="ellipse">
            <a:avLst/>
          </a:prstGeom>
          <a:solidFill>
            <a:srgbClr val="0072CE">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latin typeface="Franklin Gothic Demi" panose="020B0703020102020204" pitchFamily="34" charset="0"/>
            </a:endParaRPr>
          </a:p>
          <a:p>
            <a:pPr algn="ctr"/>
            <a:r>
              <a:rPr lang="en-US" dirty="0">
                <a:latin typeface="Franklin Gothic Demi" panose="020B0703020102020204" pitchFamily="34" charset="0"/>
              </a:rPr>
              <a:t>HR</a:t>
            </a:r>
          </a:p>
          <a:p>
            <a:pPr algn="ctr"/>
            <a:r>
              <a:rPr lang="en-US" dirty="0">
                <a:latin typeface="Franklin Gothic Demi" panose="020B0703020102020204" pitchFamily="34" charset="0"/>
              </a:rPr>
              <a:t>Service</a:t>
            </a:r>
          </a:p>
          <a:p>
            <a:pPr algn="ctr"/>
            <a:r>
              <a:rPr lang="en-US" dirty="0">
                <a:latin typeface="Franklin Gothic Demi" panose="020B0703020102020204" pitchFamily="34" charset="0"/>
              </a:rPr>
              <a:t>Center</a:t>
            </a:r>
          </a:p>
        </p:txBody>
      </p:sp>
      <p:sp>
        <p:nvSpPr>
          <p:cNvPr id="501769" name="Text Box 9"/>
          <p:cNvSpPr txBox="1">
            <a:spLocks noChangeArrowheads="1"/>
          </p:cNvSpPr>
          <p:nvPr/>
        </p:nvSpPr>
        <p:spPr bwMode="gray">
          <a:xfrm>
            <a:off x="1608351" y="950495"/>
            <a:ext cx="1005417" cy="451534"/>
          </a:xfrm>
          <a:prstGeom prst="rect">
            <a:avLst/>
          </a:prstGeom>
          <a:noFill/>
          <a:ln w="12700">
            <a:noFill/>
            <a:miter lim="800000"/>
            <a:headEnd/>
            <a:tailEnd/>
          </a:ln>
          <a:effectLst/>
        </p:spPr>
        <p:txBody>
          <a:bodyPr wrap="square">
            <a:spAutoFit/>
          </a:bodyPr>
          <a:lstStyle/>
          <a:p>
            <a:pPr indent="3969" algn="ctr" defTabSz="634975" eaLnBrk="0" hangingPunct="0">
              <a:spcBef>
                <a:spcPct val="50000"/>
              </a:spcBef>
            </a:pPr>
            <a:r>
              <a:rPr lang="en-US" sz="1167" b="1" dirty="0">
                <a:solidFill>
                  <a:srgbClr val="FFFFFF"/>
                </a:solidFill>
                <a:latin typeface="Calibri Light" panose="020F0302020204030204" pitchFamily="34" charset="0"/>
              </a:rPr>
              <a:t>HR Business Partners</a:t>
            </a:r>
          </a:p>
        </p:txBody>
      </p:sp>
      <p:sp>
        <p:nvSpPr>
          <p:cNvPr id="20" name="Flowchart: Stored Data 19">
            <a:extLst>
              <a:ext uri="{FF2B5EF4-FFF2-40B4-BE49-F238E27FC236}">
                <a16:creationId xmlns:a16="http://schemas.microsoft.com/office/drawing/2014/main" id="{A6F8827B-E189-4B09-B6D3-DCEC8D54CA3E}"/>
              </a:ext>
            </a:extLst>
          </p:cNvPr>
          <p:cNvSpPr/>
          <p:nvPr/>
        </p:nvSpPr>
        <p:spPr>
          <a:xfrm rot="10800000" flipV="1">
            <a:off x="6258215" y="1293928"/>
            <a:ext cx="2796912" cy="1768758"/>
          </a:xfrm>
          <a:prstGeom prst="flowChartOnlineStorage">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marL="231775" lvl="0" indent="-122238">
              <a:spcAft>
                <a:spcPts val="600"/>
              </a:spcAft>
              <a:buFont typeface="Arial" panose="020B0604020202020204" pitchFamily="34" charset="0"/>
              <a:buChar char="•"/>
            </a:pPr>
            <a:r>
              <a:rPr lang="en-US" sz="1400" dirty="0">
                <a:solidFill>
                  <a:srgbClr val="0E386C"/>
                </a:solidFill>
                <a:latin typeface="Franklin Gothic Demi" panose="020B0703020102020204" pitchFamily="34" charset="0"/>
              </a:rPr>
              <a:t>Drive New Thinking</a:t>
            </a:r>
          </a:p>
          <a:p>
            <a:pPr marL="231775" lvl="0" indent="-122238">
              <a:spcAft>
                <a:spcPts val="600"/>
              </a:spcAft>
              <a:buFont typeface="Arial" panose="020B0604020202020204" pitchFamily="34" charset="0"/>
              <a:buChar char="•"/>
            </a:pPr>
            <a:r>
              <a:rPr lang="en-US" sz="1400" dirty="0">
                <a:solidFill>
                  <a:srgbClr val="0E386C"/>
                </a:solidFill>
                <a:latin typeface="Franklin Gothic Demi" panose="020B0703020102020204" pitchFamily="34" charset="0"/>
              </a:rPr>
              <a:t>Provide Deep Content Expertise in Chosen Area</a:t>
            </a:r>
          </a:p>
          <a:p>
            <a:pPr marL="231775" lvl="0" indent="-122238">
              <a:spcAft>
                <a:spcPts val="600"/>
              </a:spcAft>
              <a:buFont typeface="Arial" panose="020B0604020202020204" pitchFamily="34" charset="0"/>
              <a:buChar char="•"/>
            </a:pPr>
            <a:r>
              <a:rPr lang="en-US" sz="1400" dirty="0">
                <a:solidFill>
                  <a:srgbClr val="0E386C"/>
                </a:solidFill>
                <a:latin typeface="Franklin Gothic Demi" panose="020B0703020102020204" pitchFamily="34" charset="0"/>
              </a:rPr>
              <a:t>Design Specific Business Solutions</a:t>
            </a:r>
          </a:p>
        </p:txBody>
      </p:sp>
      <p:sp>
        <p:nvSpPr>
          <p:cNvPr id="23" name="Title 1"/>
          <p:cNvSpPr txBox="1">
            <a:spLocks/>
          </p:cNvSpPr>
          <p:nvPr/>
        </p:nvSpPr>
        <p:spPr>
          <a:xfrm>
            <a:off x="1209405" y="228600"/>
            <a:ext cx="6477000" cy="914400"/>
          </a:xfrm>
          <a:prstGeom prst="rect">
            <a:avLst/>
          </a:prstGeom>
        </p:spPr>
        <p:txBody>
          <a:bodyPr bIns="7620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endParaRPr lang="en-US" sz="3333" dirty="0">
              <a:solidFill>
                <a:srgbClr val="000000"/>
              </a:solidFill>
            </a:endParaRPr>
          </a:p>
        </p:txBody>
      </p:sp>
      <p:sp>
        <p:nvSpPr>
          <p:cNvPr id="17" name="Title 1">
            <a:extLst>
              <a:ext uri="{FF2B5EF4-FFF2-40B4-BE49-F238E27FC236}">
                <a16:creationId xmlns:a16="http://schemas.microsoft.com/office/drawing/2014/main" id="{CC44EEC5-5D79-470C-89A4-F224B745599A}"/>
              </a:ext>
            </a:extLst>
          </p:cNvPr>
          <p:cNvSpPr txBox="1">
            <a:spLocks/>
          </p:cNvSpPr>
          <p:nvPr/>
        </p:nvSpPr>
        <p:spPr>
          <a:xfrm>
            <a:off x="97533" y="67304"/>
            <a:ext cx="8793138" cy="69275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HR Service Delivery Model</a:t>
            </a:r>
          </a:p>
        </p:txBody>
      </p:sp>
      <p:sp>
        <p:nvSpPr>
          <p:cNvPr id="2" name="Flowchart: Stored Data 1">
            <a:extLst>
              <a:ext uri="{FF2B5EF4-FFF2-40B4-BE49-F238E27FC236}">
                <a16:creationId xmlns:a16="http://schemas.microsoft.com/office/drawing/2014/main" id="{AADD127E-5D73-4571-9120-9BB89D5FEE3A}"/>
              </a:ext>
            </a:extLst>
          </p:cNvPr>
          <p:cNvSpPr/>
          <p:nvPr/>
        </p:nvSpPr>
        <p:spPr>
          <a:xfrm>
            <a:off x="75119" y="1293928"/>
            <a:ext cx="2464533" cy="1768758"/>
          </a:xfrm>
          <a:prstGeom prst="flowChartOnlineStorage">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lstStyle/>
          <a:p>
            <a:pPr defTabSz="860425"/>
            <a:r>
              <a:rPr lang="en-US" sz="1400" dirty="0">
                <a:solidFill>
                  <a:srgbClr val="0E386C"/>
                </a:solidFill>
                <a:latin typeface="Franklin Gothic Demi" panose="020B0703020102020204" pitchFamily="34" charset="0"/>
              </a:rPr>
              <a:t>“HR Business Partners Help Companies Turn Aspirations into Action.”</a:t>
            </a:r>
          </a:p>
          <a:p>
            <a:pPr defTabSz="860425"/>
            <a:r>
              <a:rPr lang="en-US" sz="1400" dirty="0">
                <a:solidFill>
                  <a:srgbClr val="0E386C"/>
                </a:solidFill>
                <a:latin typeface="Franklin Gothic Demi" panose="020B0703020102020204" pitchFamily="34" charset="0"/>
              </a:rPr>
              <a:t>     —Dave Ulrich</a:t>
            </a:r>
          </a:p>
        </p:txBody>
      </p:sp>
      <p:sp>
        <p:nvSpPr>
          <p:cNvPr id="3" name="Oval 2">
            <a:extLst>
              <a:ext uri="{FF2B5EF4-FFF2-40B4-BE49-F238E27FC236}">
                <a16:creationId xmlns:a16="http://schemas.microsoft.com/office/drawing/2014/main" id="{6746867D-F78D-4301-9915-0448F2157032}"/>
              </a:ext>
            </a:extLst>
          </p:cNvPr>
          <p:cNvSpPr/>
          <p:nvPr/>
        </p:nvSpPr>
        <p:spPr>
          <a:xfrm>
            <a:off x="2081139" y="910985"/>
            <a:ext cx="2583782" cy="2583782"/>
          </a:xfrm>
          <a:prstGeom prst="ellipse">
            <a:avLst/>
          </a:prstGeom>
          <a:solidFill>
            <a:srgbClr val="00B050">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Demi" panose="020B0703020102020204" pitchFamily="34" charset="0"/>
              </a:rPr>
              <a:t>HR</a:t>
            </a:r>
          </a:p>
          <a:p>
            <a:pPr algn="ctr"/>
            <a:r>
              <a:rPr lang="en-US" dirty="0">
                <a:latin typeface="Franklin Gothic Demi" panose="020B0703020102020204" pitchFamily="34" charset="0"/>
              </a:rPr>
              <a:t>Business Partner</a:t>
            </a:r>
          </a:p>
        </p:txBody>
      </p:sp>
      <p:sp>
        <p:nvSpPr>
          <p:cNvPr id="18" name="Oval 17">
            <a:extLst>
              <a:ext uri="{FF2B5EF4-FFF2-40B4-BE49-F238E27FC236}">
                <a16:creationId xmlns:a16="http://schemas.microsoft.com/office/drawing/2014/main" id="{CEEF7F05-E537-4C92-B267-C939D416F737}"/>
              </a:ext>
            </a:extLst>
          </p:cNvPr>
          <p:cNvSpPr/>
          <p:nvPr/>
        </p:nvSpPr>
        <p:spPr>
          <a:xfrm>
            <a:off x="4178964" y="910985"/>
            <a:ext cx="2583782" cy="2583782"/>
          </a:xfrm>
          <a:prstGeom prst="ellipse">
            <a:avLst/>
          </a:prstGeom>
          <a:solidFill>
            <a:srgbClr val="326295">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Demi" panose="020B0703020102020204" pitchFamily="34" charset="0"/>
              </a:rPr>
              <a:t>Centers</a:t>
            </a:r>
          </a:p>
          <a:p>
            <a:pPr algn="ctr"/>
            <a:r>
              <a:rPr lang="en-US" dirty="0">
                <a:latin typeface="Franklin Gothic Demi" panose="020B0703020102020204" pitchFamily="34" charset="0"/>
              </a:rPr>
              <a:t>Of</a:t>
            </a:r>
          </a:p>
          <a:p>
            <a:pPr algn="ctr"/>
            <a:r>
              <a:rPr lang="en-US" dirty="0">
                <a:latin typeface="Franklin Gothic Demi" panose="020B0703020102020204" pitchFamily="34" charset="0"/>
              </a:rPr>
              <a:t>Expertise</a:t>
            </a:r>
          </a:p>
        </p:txBody>
      </p:sp>
      <p:sp>
        <p:nvSpPr>
          <p:cNvPr id="22" name="Freeform 6">
            <a:extLst>
              <a:ext uri="{FF2B5EF4-FFF2-40B4-BE49-F238E27FC236}">
                <a16:creationId xmlns:a16="http://schemas.microsoft.com/office/drawing/2014/main" id="{A9E14F57-5F82-429B-AAD6-162A33F165A6}"/>
              </a:ext>
            </a:extLst>
          </p:cNvPr>
          <p:cNvSpPr>
            <a:spLocks/>
          </p:cNvSpPr>
          <p:nvPr/>
        </p:nvSpPr>
        <p:spPr bwMode="gray">
          <a:xfrm>
            <a:off x="4009379" y="2332439"/>
            <a:ext cx="847990" cy="862032"/>
          </a:xfrm>
          <a:custGeom>
            <a:avLst/>
            <a:gdLst/>
            <a:ahLst/>
            <a:cxnLst>
              <a:cxn ang="0">
                <a:pos x="0" y="67"/>
              </a:cxn>
              <a:cxn ang="0">
                <a:pos x="2" y="105"/>
              </a:cxn>
              <a:cxn ang="0">
                <a:pos x="8" y="148"/>
              </a:cxn>
              <a:cxn ang="0">
                <a:pos x="12" y="183"/>
              </a:cxn>
              <a:cxn ang="0">
                <a:pos x="23" y="226"/>
              </a:cxn>
              <a:cxn ang="0">
                <a:pos x="35" y="265"/>
              </a:cxn>
              <a:cxn ang="0">
                <a:pos x="50" y="310"/>
              </a:cxn>
              <a:cxn ang="0">
                <a:pos x="69" y="357"/>
              </a:cxn>
              <a:cxn ang="0">
                <a:pos x="93" y="405"/>
              </a:cxn>
              <a:cxn ang="0">
                <a:pos x="111" y="435"/>
              </a:cxn>
              <a:cxn ang="0">
                <a:pos x="143" y="484"/>
              </a:cxn>
              <a:cxn ang="0">
                <a:pos x="182" y="535"/>
              </a:cxn>
              <a:cxn ang="0">
                <a:pos x="221" y="577"/>
              </a:cxn>
              <a:cxn ang="0">
                <a:pos x="258" y="613"/>
              </a:cxn>
              <a:cxn ang="0">
                <a:pos x="290" y="640"/>
              </a:cxn>
              <a:cxn ang="0">
                <a:pos x="320" y="664"/>
              </a:cxn>
              <a:cxn ang="0">
                <a:pos x="348" y="637"/>
              </a:cxn>
              <a:cxn ang="0">
                <a:pos x="386" y="607"/>
              </a:cxn>
              <a:cxn ang="0">
                <a:pos x="420" y="573"/>
              </a:cxn>
              <a:cxn ang="0">
                <a:pos x="449" y="540"/>
              </a:cxn>
              <a:cxn ang="0">
                <a:pos x="477" y="505"/>
              </a:cxn>
              <a:cxn ang="0">
                <a:pos x="501" y="471"/>
              </a:cxn>
              <a:cxn ang="0">
                <a:pos x="527" y="433"/>
              </a:cxn>
              <a:cxn ang="0">
                <a:pos x="549" y="393"/>
              </a:cxn>
              <a:cxn ang="0">
                <a:pos x="569" y="349"/>
              </a:cxn>
              <a:cxn ang="0">
                <a:pos x="584" y="316"/>
              </a:cxn>
              <a:cxn ang="0">
                <a:pos x="597" y="280"/>
              </a:cxn>
              <a:cxn ang="0">
                <a:pos x="608" y="247"/>
              </a:cxn>
              <a:cxn ang="0">
                <a:pos x="618" y="205"/>
              </a:cxn>
              <a:cxn ang="0">
                <a:pos x="629" y="157"/>
              </a:cxn>
              <a:cxn ang="0">
                <a:pos x="633" y="118"/>
              </a:cxn>
              <a:cxn ang="0">
                <a:pos x="636" y="82"/>
              </a:cxn>
              <a:cxn ang="0">
                <a:pos x="639" y="67"/>
              </a:cxn>
              <a:cxn ang="0">
                <a:pos x="582" y="45"/>
              </a:cxn>
              <a:cxn ang="0">
                <a:pos x="521" y="25"/>
              </a:cxn>
              <a:cxn ang="0">
                <a:pos x="468" y="13"/>
              </a:cxn>
              <a:cxn ang="0">
                <a:pos x="416" y="4"/>
              </a:cxn>
              <a:cxn ang="0">
                <a:pos x="360" y="0"/>
              </a:cxn>
              <a:cxn ang="0">
                <a:pos x="320" y="0"/>
              </a:cxn>
              <a:cxn ang="0">
                <a:pos x="290" y="0"/>
              </a:cxn>
              <a:cxn ang="0">
                <a:pos x="249" y="3"/>
              </a:cxn>
              <a:cxn ang="0">
                <a:pos x="201" y="9"/>
              </a:cxn>
              <a:cxn ang="0">
                <a:pos x="158" y="16"/>
              </a:cxn>
              <a:cxn ang="0">
                <a:pos x="104" y="30"/>
              </a:cxn>
              <a:cxn ang="0">
                <a:pos x="62" y="42"/>
              </a:cxn>
              <a:cxn ang="0">
                <a:pos x="24" y="57"/>
              </a:cxn>
              <a:cxn ang="0">
                <a:pos x="0" y="67"/>
              </a:cxn>
            </a:cxnLst>
            <a:rect l="0" t="0" r="r" b="b"/>
            <a:pathLst>
              <a:path w="639" h="664">
                <a:moveTo>
                  <a:pt x="0" y="67"/>
                </a:moveTo>
                <a:lnTo>
                  <a:pt x="2" y="105"/>
                </a:lnTo>
                <a:lnTo>
                  <a:pt x="8" y="148"/>
                </a:lnTo>
                <a:lnTo>
                  <a:pt x="12" y="183"/>
                </a:lnTo>
                <a:lnTo>
                  <a:pt x="23" y="226"/>
                </a:lnTo>
                <a:lnTo>
                  <a:pt x="35" y="265"/>
                </a:lnTo>
                <a:lnTo>
                  <a:pt x="50" y="310"/>
                </a:lnTo>
                <a:lnTo>
                  <a:pt x="69" y="357"/>
                </a:lnTo>
                <a:lnTo>
                  <a:pt x="93" y="405"/>
                </a:lnTo>
                <a:lnTo>
                  <a:pt x="111" y="435"/>
                </a:lnTo>
                <a:lnTo>
                  <a:pt x="143" y="484"/>
                </a:lnTo>
                <a:lnTo>
                  <a:pt x="182" y="535"/>
                </a:lnTo>
                <a:lnTo>
                  <a:pt x="221" y="577"/>
                </a:lnTo>
                <a:lnTo>
                  <a:pt x="258" y="613"/>
                </a:lnTo>
                <a:lnTo>
                  <a:pt x="290" y="640"/>
                </a:lnTo>
                <a:lnTo>
                  <a:pt x="320" y="664"/>
                </a:lnTo>
                <a:lnTo>
                  <a:pt x="348" y="637"/>
                </a:lnTo>
                <a:lnTo>
                  <a:pt x="386" y="607"/>
                </a:lnTo>
                <a:lnTo>
                  <a:pt x="420" y="573"/>
                </a:lnTo>
                <a:lnTo>
                  <a:pt x="449" y="540"/>
                </a:lnTo>
                <a:lnTo>
                  <a:pt x="477" y="505"/>
                </a:lnTo>
                <a:lnTo>
                  <a:pt x="501" y="471"/>
                </a:lnTo>
                <a:lnTo>
                  <a:pt x="527" y="433"/>
                </a:lnTo>
                <a:lnTo>
                  <a:pt x="549" y="393"/>
                </a:lnTo>
                <a:lnTo>
                  <a:pt x="569" y="349"/>
                </a:lnTo>
                <a:lnTo>
                  <a:pt x="584" y="316"/>
                </a:lnTo>
                <a:lnTo>
                  <a:pt x="597" y="280"/>
                </a:lnTo>
                <a:lnTo>
                  <a:pt x="608" y="247"/>
                </a:lnTo>
                <a:lnTo>
                  <a:pt x="618" y="205"/>
                </a:lnTo>
                <a:lnTo>
                  <a:pt x="629" y="157"/>
                </a:lnTo>
                <a:lnTo>
                  <a:pt x="633" y="118"/>
                </a:lnTo>
                <a:lnTo>
                  <a:pt x="636" y="82"/>
                </a:lnTo>
                <a:lnTo>
                  <a:pt x="639" y="67"/>
                </a:lnTo>
                <a:lnTo>
                  <a:pt x="582" y="45"/>
                </a:lnTo>
                <a:lnTo>
                  <a:pt x="521" y="25"/>
                </a:lnTo>
                <a:lnTo>
                  <a:pt x="468" y="13"/>
                </a:lnTo>
                <a:lnTo>
                  <a:pt x="416" y="4"/>
                </a:lnTo>
                <a:lnTo>
                  <a:pt x="360" y="0"/>
                </a:lnTo>
                <a:lnTo>
                  <a:pt x="320" y="0"/>
                </a:lnTo>
                <a:lnTo>
                  <a:pt x="290" y="0"/>
                </a:lnTo>
                <a:lnTo>
                  <a:pt x="249" y="3"/>
                </a:lnTo>
                <a:lnTo>
                  <a:pt x="201" y="9"/>
                </a:lnTo>
                <a:lnTo>
                  <a:pt x="158" y="16"/>
                </a:lnTo>
                <a:lnTo>
                  <a:pt x="104" y="30"/>
                </a:lnTo>
                <a:lnTo>
                  <a:pt x="62" y="42"/>
                </a:lnTo>
                <a:lnTo>
                  <a:pt x="24" y="57"/>
                </a:lnTo>
                <a:lnTo>
                  <a:pt x="0" y="67"/>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anchor="t"/>
          <a:lstStyle/>
          <a:p>
            <a:pPr algn="ctr" defTabSz="914400"/>
            <a:endParaRPr lang="en-US" sz="1200" dirty="0">
              <a:solidFill>
                <a:schemeClr val="bg1"/>
              </a:solidFill>
              <a:latin typeface="Franklin Gothic Demi" panose="020B0703020102020204" pitchFamily="34" charset="0"/>
            </a:endParaRPr>
          </a:p>
          <a:p>
            <a:pPr algn="ctr" defTabSz="914400"/>
            <a:r>
              <a:rPr lang="en-US" sz="1200" dirty="0">
                <a:solidFill>
                  <a:schemeClr val="bg1"/>
                </a:solidFill>
                <a:latin typeface="Franklin Gothic Demi" panose="020B0703020102020204" pitchFamily="34" charset="0"/>
              </a:rPr>
              <a:t>Integration</a:t>
            </a:r>
          </a:p>
        </p:txBody>
      </p:sp>
      <p:sp>
        <p:nvSpPr>
          <p:cNvPr id="4" name="Oval 3">
            <a:extLst>
              <a:ext uri="{FF2B5EF4-FFF2-40B4-BE49-F238E27FC236}">
                <a16:creationId xmlns:a16="http://schemas.microsoft.com/office/drawing/2014/main" id="{B15C533B-7D17-45AE-9E18-B9C1E652010A}"/>
              </a:ext>
            </a:extLst>
          </p:cNvPr>
          <p:cNvSpPr/>
          <p:nvPr/>
        </p:nvSpPr>
        <p:spPr>
          <a:xfrm>
            <a:off x="6374451" y="3429000"/>
            <a:ext cx="2347233" cy="2347233"/>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defTabSz="860425">
              <a:spcBef>
                <a:spcPts val="300"/>
              </a:spcBef>
            </a:pPr>
            <a:r>
              <a:rPr lang="en-US" sz="1600" dirty="0">
                <a:solidFill>
                  <a:srgbClr val="0E386C"/>
                </a:solidFill>
                <a:latin typeface="Franklin Gothic Demi" panose="020B0703020102020204" pitchFamily="34" charset="0"/>
              </a:rPr>
              <a:t>SHARED SERVICES</a:t>
            </a:r>
          </a:p>
          <a:p>
            <a:pPr marL="114300" indent="-114300" algn="ctr" defTabSz="860425">
              <a:spcBef>
                <a:spcPts val="300"/>
              </a:spcBef>
              <a:buFont typeface="Arial" panose="020B0604020202020204" pitchFamily="34" charset="0"/>
              <a:buChar char="•"/>
            </a:pPr>
            <a:r>
              <a:rPr lang="en-US" sz="1400" dirty="0">
                <a:solidFill>
                  <a:srgbClr val="0E386C"/>
                </a:solidFill>
                <a:latin typeface="Franklin Gothic Demi" panose="020B0703020102020204" pitchFamily="34" charset="0"/>
              </a:rPr>
              <a:t>Policy Development</a:t>
            </a:r>
          </a:p>
          <a:p>
            <a:pPr marL="114300" indent="-114300" algn="ctr" defTabSz="860425">
              <a:spcBef>
                <a:spcPts val="300"/>
              </a:spcBef>
              <a:buFont typeface="Arial" panose="020B0604020202020204" pitchFamily="34" charset="0"/>
              <a:buChar char="•"/>
            </a:pPr>
            <a:r>
              <a:rPr lang="en-US" sz="1400" dirty="0">
                <a:solidFill>
                  <a:srgbClr val="0E386C"/>
                </a:solidFill>
                <a:latin typeface="Franklin Gothic Demi" panose="020B0703020102020204" pitchFamily="34" charset="0"/>
              </a:rPr>
              <a:t>MassDOT University</a:t>
            </a:r>
          </a:p>
          <a:p>
            <a:pPr marL="114300" indent="-114300" algn="ctr" defTabSz="860425">
              <a:spcBef>
                <a:spcPts val="300"/>
              </a:spcBef>
              <a:buFont typeface="Arial" panose="020B0604020202020204" pitchFamily="34" charset="0"/>
              <a:buChar char="•"/>
            </a:pPr>
            <a:r>
              <a:rPr lang="en-US" sz="1400" dirty="0">
                <a:solidFill>
                  <a:srgbClr val="0E386C"/>
                </a:solidFill>
                <a:latin typeface="Franklin Gothic Demi" panose="020B0703020102020204" pitchFamily="34" charset="0"/>
              </a:rPr>
              <a:t>Occupational </a:t>
            </a:r>
          </a:p>
          <a:p>
            <a:pPr algn="ctr" defTabSz="860425">
              <a:spcBef>
                <a:spcPts val="300"/>
              </a:spcBef>
            </a:pPr>
            <a:r>
              <a:rPr lang="en-US" sz="1400" dirty="0">
                <a:solidFill>
                  <a:srgbClr val="0E386C"/>
                </a:solidFill>
                <a:latin typeface="Franklin Gothic Demi" panose="020B0703020102020204" pitchFamily="34" charset="0"/>
              </a:rPr>
              <a:t>Health Services</a:t>
            </a:r>
          </a:p>
          <a:p>
            <a:pPr marL="285750" indent="-285750" algn="ctr" defTabSz="860425">
              <a:buFont typeface="Arial" panose="020B0604020202020204" pitchFamily="34" charset="0"/>
              <a:buChar char="•"/>
            </a:pPr>
            <a:endParaRPr lang="en-US" sz="1600" dirty="0">
              <a:solidFill>
                <a:srgbClr val="0E386C"/>
              </a:solidFill>
              <a:latin typeface="Franklin Gothic Demi" panose="020B0703020102020204" pitchFamily="34" charset="0"/>
            </a:endParaRPr>
          </a:p>
        </p:txBody>
      </p:sp>
    </p:spTree>
    <p:extLst>
      <p:ext uri="{BB962C8B-B14F-4D97-AF65-F5344CB8AC3E}">
        <p14:creationId xmlns:p14="http://schemas.microsoft.com/office/powerpoint/2010/main" val="201653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0E23-1A42-4813-98F7-08EFD27BCA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AE18D9-0BFD-422A-85D9-AF47BB32E68E}"/>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F64D78AC-9141-4FE0-ADA7-DEC843FAAD02}"/>
              </a:ext>
            </a:extLst>
          </p:cNvPr>
          <p:cNvPicPr>
            <a:picLocks noChangeAspect="1"/>
          </p:cNvPicPr>
          <p:nvPr/>
        </p:nvPicPr>
        <p:blipFill>
          <a:blip r:embed="rId2"/>
          <a:stretch>
            <a:fillRect/>
          </a:stretch>
        </p:blipFill>
        <p:spPr>
          <a:xfrm>
            <a:off x="0" y="0"/>
            <a:ext cx="9141768" cy="6858000"/>
          </a:xfrm>
          <a:prstGeom prst="rect">
            <a:avLst/>
          </a:prstGeom>
        </p:spPr>
      </p:pic>
    </p:spTree>
    <p:extLst>
      <p:ext uri="{BB962C8B-B14F-4D97-AF65-F5344CB8AC3E}">
        <p14:creationId xmlns:p14="http://schemas.microsoft.com/office/powerpoint/2010/main" val="173667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Highway HR Partnership - Results</a:t>
            </a:r>
          </a:p>
        </p:txBody>
      </p:sp>
      <p:sp>
        <p:nvSpPr>
          <p:cNvPr id="5" name="Title 2"/>
          <p:cNvSpPr txBox="1">
            <a:spLocks/>
          </p:cNvSpPr>
          <p:nvPr/>
        </p:nvSpPr>
        <p:spPr>
          <a:xfrm>
            <a:off x="336169" y="911931"/>
            <a:ext cx="7845683" cy="5034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sz="2400" dirty="0">
                <a:solidFill>
                  <a:srgbClr val="0E386C"/>
                </a:solidFill>
                <a:latin typeface="Franklin Gothic Demi Cond" panose="020B0706030402020204" pitchFamily="34" charset="0"/>
                <a:ea typeface="+mn-ea"/>
                <a:cs typeface="+mn-cs"/>
              </a:rPr>
              <a:t>Highway FY 18 Hiring</a:t>
            </a:r>
          </a:p>
          <a:p>
            <a:pPr>
              <a:tabLst>
                <a:tab pos="228600" algn="l"/>
              </a:tabLst>
            </a:pPr>
            <a:r>
              <a:rPr lang="en-US" sz="1800" dirty="0">
                <a:solidFill>
                  <a:srgbClr val="326295"/>
                </a:solidFill>
                <a:latin typeface="Franklin Gothic Demi Cond" panose="020B0706030402020204" pitchFamily="34" charset="0"/>
              </a:rPr>
              <a:t>162 new hire and promotional opportunities filled</a:t>
            </a:r>
          </a:p>
          <a:p>
            <a:pPr lvl="1" indent="-457200">
              <a:spcBef>
                <a:spcPts val="600"/>
              </a:spcBef>
            </a:pPr>
            <a:r>
              <a:rPr lang="en-US" sz="2400" dirty="0">
                <a:solidFill>
                  <a:srgbClr val="0E386C"/>
                </a:solidFill>
                <a:latin typeface="Franklin Gothic Demi Cond" panose="020B0706030402020204" pitchFamily="34" charset="0"/>
              </a:rPr>
              <a:t>Critical Hire Positions Filled</a:t>
            </a:r>
          </a:p>
          <a:p>
            <a:pPr lvl="2" indent="-793750"/>
            <a:r>
              <a:rPr lang="en-US" dirty="0">
                <a:solidFill>
                  <a:srgbClr val="326295"/>
                </a:solidFill>
                <a:latin typeface="Franklin Gothic Demi Cond" panose="020B0706030402020204" pitchFamily="34" charset="0"/>
              </a:rPr>
              <a:t>18 - Laborer/Motor Equip. Operator/Hwy Foreman </a:t>
            </a:r>
          </a:p>
          <a:p>
            <a:pPr lvl="2" indent="-793750"/>
            <a:r>
              <a:rPr lang="en-US" dirty="0">
                <a:solidFill>
                  <a:srgbClr val="326295"/>
                </a:solidFill>
                <a:latin typeface="Franklin Gothic Demi Cond" panose="020B0706030402020204" pitchFamily="34" charset="0"/>
              </a:rPr>
              <a:t>28 - Civil Engineer I – </a:t>
            </a:r>
            <a:r>
              <a:rPr lang="en-US" dirty="0">
                <a:solidFill>
                  <a:srgbClr val="00B050"/>
                </a:solidFill>
                <a:latin typeface="Franklin Gothic Demi Cond" panose="020B0706030402020204" pitchFamily="34" charset="0"/>
              </a:rPr>
              <a:t>50% former Highway Interns</a:t>
            </a:r>
          </a:p>
          <a:p>
            <a:pPr marL="914400" lvl="3" indent="-793750"/>
            <a:r>
              <a:rPr lang="en-US" dirty="0">
                <a:solidFill>
                  <a:srgbClr val="326295"/>
                </a:solidFill>
                <a:latin typeface="Franklin Gothic Demi Cond" panose="020B0706030402020204" pitchFamily="34" charset="0"/>
              </a:rPr>
              <a:t>61 - Civil Engineer II-VI (including 2 Tunnel Engineers, and 1 Deputy Chief Engineer)</a:t>
            </a:r>
          </a:p>
          <a:p>
            <a:pPr lvl="2" indent="-793750"/>
            <a:r>
              <a:rPr lang="en-US" dirty="0">
                <a:solidFill>
                  <a:srgbClr val="326295"/>
                </a:solidFill>
                <a:latin typeface="Franklin Gothic Demi Cond" panose="020B0706030402020204" pitchFamily="34" charset="0"/>
              </a:rPr>
              <a:t>7 - Electrician I, II and High-Voltage</a:t>
            </a:r>
          </a:p>
          <a:p>
            <a:pPr lvl="2" indent="-793750"/>
            <a:r>
              <a:rPr lang="en-US" dirty="0">
                <a:solidFill>
                  <a:srgbClr val="326295"/>
                </a:solidFill>
                <a:latin typeface="Franklin Gothic Demi Cond" panose="020B0706030402020204" pitchFamily="34" charset="0"/>
              </a:rPr>
              <a:t>6 - Motor Equipment Mechanics</a:t>
            </a:r>
          </a:p>
          <a:p>
            <a:pPr lvl="2" indent="-793750"/>
            <a:r>
              <a:rPr lang="en-US" dirty="0">
                <a:solidFill>
                  <a:srgbClr val="326295"/>
                </a:solidFill>
                <a:latin typeface="Franklin Gothic Demi Cond" panose="020B0706030402020204" pitchFamily="34" charset="0"/>
              </a:rPr>
              <a:t>10 - General Construction Coordinators and Inspectors</a:t>
            </a:r>
          </a:p>
          <a:p>
            <a:pPr lvl="2" indent="-793750"/>
            <a:r>
              <a:rPr lang="en-US" dirty="0">
                <a:solidFill>
                  <a:srgbClr val="326295"/>
                </a:solidFill>
                <a:latin typeface="Franklin Gothic Demi Cond" panose="020B0706030402020204" pitchFamily="34" charset="0"/>
              </a:rPr>
              <a:t>7 - Environmental Analyst [II-V]</a:t>
            </a:r>
          </a:p>
          <a:p>
            <a:pPr lvl="2" indent="-793750"/>
            <a:r>
              <a:rPr lang="en-US" dirty="0">
                <a:solidFill>
                  <a:srgbClr val="326295"/>
                </a:solidFill>
                <a:latin typeface="Franklin Gothic Demi Cond" panose="020B0706030402020204" pitchFamily="34" charset="0"/>
              </a:rPr>
              <a:t>4 - Bridge Inspectors</a:t>
            </a:r>
          </a:p>
          <a:p>
            <a:pPr indent="114300">
              <a:spcBef>
                <a:spcPts val="600"/>
              </a:spcBef>
              <a:buFont typeface="Arial" panose="020B0604020202020204" pitchFamily="34" charset="0"/>
              <a:buChar char="•"/>
            </a:pPr>
            <a:r>
              <a:rPr lang="en-US" sz="1800" dirty="0">
                <a:solidFill>
                  <a:srgbClr val="326295"/>
                </a:solidFill>
                <a:cs typeface="Arial" panose="020B0604020202020204" pitchFamily="34" charset="0"/>
              </a:rPr>
              <a:t>Highway Human Resources Business Partner (HRBP) working directly with Headquarters and Districts to prioritize remaining vacancies at newly establish weekly hire meeting.</a:t>
            </a:r>
          </a:p>
          <a:p>
            <a:pPr indent="114300">
              <a:spcBef>
                <a:spcPts val="600"/>
              </a:spcBef>
              <a:buFont typeface="Arial" panose="020B0604020202020204" pitchFamily="34" charset="0"/>
              <a:buChar char="•"/>
            </a:pPr>
            <a:endParaRPr lang="en-US" sz="1800" dirty="0">
              <a:solidFill>
                <a:srgbClr val="326295"/>
              </a:solidFill>
              <a:latin typeface="Franklin Gothic Demi Cond" panose="020B0706030402020204" pitchFamily="34" charset="0"/>
            </a:endParaRPr>
          </a:p>
        </p:txBody>
      </p:sp>
      <p:sp>
        <p:nvSpPr>
          <p:cNvPr id="13" name="Rectangle 12">
            <a:extLst>
              <a:ext uri="{FF2B5EF4-FFF2-40B4-BE49-F238E27FC236}">
                <a16:creationId xmlns:a16="http://schemas.microsoft.com/office/drawing/2014/main" id="{050B1620-7635-4749-B7CB-9847162EB29B}"/>
              </a:ext>
            </a:extLst>
          </p:cNvPr>
          <p:cNvSpPr/>
          <p:nvPr/>
        </p:nvSpPr>
        <p:spPr>
          <a:xfrm>
            <a:off x="5507033" y="911931"/>
            <a:ext cx="3536950" cy="673100"/>
          </a:xfrm>
          <a:prstGeom prst="rect">
            <a:avLst/>
          </a:prstGeom>
          <a:solidFill>
            <a:srgbClr val="275791"/>
          </a:solidFill>
          <a:ln>
            <a:solidFill>
              <a:srgbClr val="275791"/>
            </a:solidFill>
          </a:ln>
        </p:spPr>
        <p:style>
          <a:lnRef idx="1">
            <a:schemeClr val="accent1"/>
          </a:lnRef>
          <a:fillRef idx="3">
            <a:schemeClr val="accent1"/>
          </a:fillRef>
          <a:effectRef idx="2">
            <a:schemeClr val="accent1"/>
          </a:effectRef>
          <a:fontRef idx="minor">
            <a:schemeClr val="lt1"/>
          </a:fontRef>
        </p:style>
        <p:txBody>
          <a:bodyPr rtlCol="0" anchor="ctr"/>
          <a:lstStyle/>
          <a:p>
            <a:pPr marL="57150" lvl="1" algn="ctr" defTabSz="914400">
              <a:lnSpc>
                <a:spcPct val="90000"/>
              </a:lnSpc>
              <a:spcBef>
                <a:spcPts val="1000"/>
              </a:spcBef>
              <a:tabLst>
                <a:tab pos="457200" algn="l"/>
              </a:tabLst>
            </a:pPr>
            <a:r>
              <a:rPr lang="en-US" sz="1600" kern="0" dirty="0">
                <a:solidFill>
                  <a:schemeClr val="bg1"/>
                </a:solidFill>
                <a:latin typeface="Franklin Gothic Demi Cond" panose="020B0706030402020204" pitchFamily="34" charset="0"/>
              </a:rPr>
              <a:t>Highway Business Priorities</a:t>
            </a:r>
          </a:p>
        </p:txBody>
      </p:sp>
      <p:sp>
        <p:nvSpPr>
          <p:cNvPr id="14" name="Rectangle 13">
            <a:extLst>
              <a:ext uri="{FF2B5EF4-FFF2-40B4-BE49-F238E27FC236}">
                <a16:creationId xmlns:a16="http://schemas.microsoft.com/office/drawing/2014/main" id="{8084CE78-51EA-4BEF-BA75-78CC2A75AC4A}"/>
              </a:ext>
            </a:extLst>
          </p:cNvPr>
          <p:cNvSpPr/>
          <p:nvPr/>
        </p:nvSpPr>
        <p:spPr>
          <a:xfrm>
            <a:off x="5608633" y="1498704"/>
            <a:ext cx="3327400" cy="11241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Snow and Ice</a:t>
            </a:r>
          </a:p>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Reduce Overtime</a:t>
            </a:r>
          </a:p>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Construction and Capital Programs</a:t>
            </a:r>
          </a:p>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Maintenance</a:t>
            </a:r>
          </a:p>
        </p:txBody>
      </p:sp>
    </p:spTree>
    <p:extLst>
      <p:ext uri="{BB962C8B-B14F-4D97-AF65-F5344CB8AC3E}">
        <p14:creationId xmlns:p14="http://schemas.microsoft.com/office/powerpoint/2010/main" val="308545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72167" y="988663"/>
            <a:ext cx="7886700" cy="52196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sz="2400" dirty="0">
                <a:solidFill>
                  <a:srgbClr val="0E386C"/>
                </a:solidFill>
              </a:rPr>
              <a:t>HR Strategic Partnership Approach</a:t>
            </a:r>
          </a:p>
          <a:p>
            <a:pPr marL="227013" indent="-227013">
              <a:spcBef>
                <a:spcPts val="800"/>
              </a:spcBef>
              <a:buFont typeface="Arial" panose="020B0604020202020204" pitchFamily="34" charset="0"/>
              <a:buChar char="•"/>
            </a:pPr>
            <a:r>
              <a:rPr lang="en-US" sz="1600" dirty="0">
                <a:solidFill>
                  <a:srgbClr val="00B050"/>
                </a:solidFill>
                <a:cs typeface="Arial" panose="020B0604020202020204" pitchFamily="34" charset="0"/>
              </a:rPr>
              <a:t>HR instituted a rotational program </a:t>
            </a:r>
            <a:r>
              <a:rPr lang="en-US" sz="1600" dirty="0">
                <a:solidFill>
                  <a:srgbClr val="326295"/>
                </a:solidFill>
                <a:cs typeface="Arial" panose="020B0604020202020204" pitchFamily="34" charset="0"/>
              </a:rPr>
              <a:t>for regular district office visits to bring 10 Park Plaza to the field operations. The program has participation from Labor Relations, Employee Relations, Talent Acquisition and the HR Business Partner.  This effort fosters heightened collaboration and cooperation from both sides.</a:t>
            </a:r>
          </a:p>
          <a:p>
            <a:pPr marL="227013" indent="-227013">
              <a:spcBef>
                <a:spcPts val="800"/>
              </a:spcBef>
              <a:buFont typeface="Arial" panose="020B0604020202020204" pitchFamily="34" charset="0"/>
              <a:buChar char="•"/>
            </a:pPr>
            <a:r>
              <a:rPr lang="en-US" sz="1600" dirty="0">
                <a:solidFill>
                  <a:srgbClr val="326295"/>
                </a:solidFill>
                <a:cs typeface="Arial" panose="020B0604020202020204" pitchFamily="34" charset="0"/>
              </a:rPr>
              <a:t>HR is exploring an </a:t>
            </a:r>
            <a:r>
              <a:rPr lang="en-US" sz="1600" dirty="0">
                <a:solidFill>
                  <a:srgbClr val="00B050"/>
                </a:solidFill>
                <a:cs typeface="Arial" panose="020B0604020202020204" pitchFamily="34" charset="0"/>
              </a:rPr>
              <a:t>electrician apprentice program </a:t>
            </a:r>
            <a:r>
              <a:rPr lang="en-US" sz="1600" dirty="0">
                <a:solidFill>
                  <a:srgbClr val="326295"/>
                </a:solidFill>
                <a:cs typeface="Arial" panose="020B0604020202020204" pitchFamily="34" charset="0"/>
              </a:rPr>
              <a:t>with a Boston trade high school for a pilot program with District 6. HR is also attempting to develop a mechanics mentoring program.</a:t>
            </a:r>
          </a:p>
          <a:p>
            <a:pPr marL="227013" indent="-227013">
              <a:spcBef>
                <a:spcPts val="800"/>
              </a:spcBef>
              <a:buFont typeface="Arial" panose="020B0604020202020204" pitchFamily="34" charset="0"/>
              <a:buChar char="•"/>
            </a:pPr>
            <a:r>
              <a:rPr lang="en-US" sz="1600" dirty="0">
                <a:solidFill>
                  <a:srgbClr val="326295"/>
                </a:solidFill>
                <a:cs typeface="Arial" panose="020B0604020202020204" pitchFamily="34" charset="0"/>
              </a:rPr>
              <a:t>Policy: drafted Overtime Policy and related template for standard operating procedures (SOPs); Provided revisions to Workplace Violence Policy and Weapons-free Workplace Policy.</a:t>
            </a:r>
          </a:p>
          <a:p>
            <a:pPr marL="173038" indent="-173038">
              <a:spcBef>
                <a:spcPts val="800"/>
              </a:spcBef>
              <a:buFont typeface="Arial" panose="020B0604020202020204" pitchFamily="34" charset="0"/>
              <a:buChar char="•"/>
            </a:pPr>
            <a:r>
              <a:rPr lang="en-US" sz="1600" dirty="0">
                <a:solidFill>
                  <a:srgbClr val="00B050"/>
                </a:solidFill>
                <a:cs typeface="Arial" panose="020B0604020202020204" pitchFamily="34" charset="0"/>
              </a:rPr>
              <a:t>Identifying and preparing candidates for promotional opportunities</a:t>
            </a:r>
          </a:p>
          <a:p>
            <a:pPr marL="173038" indent="-173038">
              <a:spcBef>
                <a:spcPts val="800"/>
              </a:spcBef>
              <a:buFont typeface="Arial" panose="020B0604020202020204" pitchFamily="34" charset="0"/>
              <a:buChar char="•"/>
            </a:pPr>
            <a:r>
              <a:rPr lang="en-US" sz="1600" dirty="0">
                <a:solidFill>
                  <a:srgbClr val="326295"/>
                </a:solidFill>
                <a:cs typeface="Arial" panose="020B0604020202020204" pitchFamily="34" charset="0"/>
              </a:rPr>
              <a:t>Learning and Development: multiple initiatives with internal and external providers to develop skills for current role and prepare for succession.</a:t>
            </a:r>
          </a:p>
          <a:p>
            <a:pPr marL="173038" indent="-173038">
              <a:spcBef>
                <a:spcPts val="800"/>
              </a:spcBef>
              <a:buFont typeface="Arial" panose="020B0604020202020204" pitchFamily="34" charset="0"/>
              <a:buChar char="•"/>
            </a:pPr>
            <a:r>
              <a:rPr lang="en-US" sz="1600" dirty="0">
                <a:solidFill>
                  <a:srgbClr val="326295"/>
                </a:solidFill>
                <a:cs typeface="Arial" panose="020B0604020202020204" pitchFamily="34" charset="0"/>
              </a:rPr>
              <a:t>Highway is addressing lack of required licenses in MEO and MEM positions by hiring on a nine-month provisional basis and </a:t>
            </a:r>
            <a:r>
              <a:rPr lang="en-US" sz="1600" dirty="0">
                <a:solidFill>
                  <a:srgbClr val="00B050"/>
                </a:solidFill>
                <a:cs typeface="Arial" panose="020B0604020202020204" pitchFamily="34" charset="0"/>
              </a:rPr>
              <a:t>providing training for CDL and hoisting licenses</a:t>
            </a:r>
            <a:r>
              <a:rPr lang="en-US" sz="1600" dirty="0">
                <a:solidFill>
                  <a:srgbClr val="326295"/>
                </a:solidFill>
                <a:cs typeface="Arial" panose="020B0604020202020204" pitchFamily="34" charset="0"/>
              </a:rPr>
              <a:t>. Employee must pass tests within nine month period.</a:t>
            </a:r>
          </a:p>
          <a:p>
            <a:pPr>
              <a:spcBef>
                <a:spcPts val="800"/>
              </a:spcBef>
            </a:pPr>
            <a:endParaRPr lang="en-US" sz="1200" dirty="0">
              <a:solidFill>
                <a:srgbClr val="326295"/>
              </a:solidFill>
              <a:cs typeface="Arial" panose="020B0604020202020204" pitchFamily="34" charset="0"/>
            </a:endParaRPr>
          </a:p>
          <a:p>
            <a:pPr marL="227013" indent="-227013">
              <a:buFont typeface="Arial" panose="020B0604020202020204" pitchFamily="34" charset="0"/>
              <a:buChar char="•"/>
            </a:pPr>
            <a:endParaRPr lang="en-US" sz="1400" dirty="0">
              <a:solidFill>
                <a:srgbClr val="0E386C"/>
              </a:solidFill>
              <a:cs typeface="Arial" panose="020B0604020202020204" pitchFamily="34" charset="0"/>
            </a:endParaRPr>
          </a:p>
        </p:txBody>
      </p:sp>
      <p:sp>
        <p:nvSpPr>
          <p:cNvPr id="4" name="Title 3"/>
          <p:cNvSpPr>
            <a:spLocks noGrp="1"/>
          </p:cNvSpPr>
          <p:nvPr>
            <p:ph type="title"/>
          </p:nvPr>
        </p:nvSpPr>
        <p:spPr/>
        <p:txBody>
          <a:bodyPr/>
          <a:lstStyle/>
          <a:p>
            <a:r>
              <a:rPr lang="en-US" dirty="0"/>
              <a:t>Highway Snapshot</a:t>
            </a:r>
          </a:p>
        </p:txBody>
      </p:sp>
    </p:spTree>
    <p:extLst>
      <p:ext uri="{BB962C8B-B14F-4D97-AF65-F5344CB8AC3E}">
        <p14:creationId xmlns:p14="http://schemas.microsoft.com/office/powerpoint/2010/main" val="143268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29633" y="2122989"/>
            <a:ext cx="7886700" cy="38418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endParaRPr lang="en-US" sz="1800" dirty="0">
              <a:solidFill>
                <a:srgbClr val="0E386C"/>
              </a:solidFill>
              <a:ea typeface="+mn-ea"/>
              <a:cs typeface="+mn-cs"/>
            </a:endParaRPr>
          </a:p>
          <a:p>
            <a:endParaRPr lang="en-US" sz="1800" dirty="0">
              <a:solidFill>
                <a:srgbClr val="0E386C"/>
              </a:solidFill>
              <a:ea typeface="+mn-ea"/>
              <a:cs typeface="+mn-cs"/>
            </a:endParaRPr>
          </a:p>
        </p:txBody>
      </p:sp>
      <p:sp>
        <p:nvSpPr>
          <p:cNvPr id="2" name="TextBox 1"/>
          <p:cNvSpPr txBox="1"/>
          <p:nvPr/>
        </p:nvSpPr>
        <p:spPr>
          <a:xfrm>
            <a:off x="369053" y="1213560"/>
            <a:ext cx="4567014" cy="5262979"/>
          </a:xfrm>
          <a:prstGeom prst="rect">
            <a:avLst/>
          </a:prstGeom>
          <a:noFill/>
        </p:spPr>
        <p:txBody>
          <a:bodyPr wrap="square" rtlCol="0">
            <a:spAutoFit/>
          </a:bodyPr>
          <a:lstStyle/>
          <a:p>
            <a:r>
              <a:rPr lang="en-US" sz="2400" dirty="0">
                <a:solidFill>
                  <a:srgbClr val="0E386C"/>
                </a:solidFill>
                <a:latin typeface="Franklin Gothic Demi" panose="020B0703020102020204" pitchFamily="34" charset="0"/>
                <a:ea typeface="+mj-ea"/>
                <a:cs typeface="Arial"/>
              </a:rPr>
              <a:t>RMV FY 18 Hiring Plan</a:t>
            </a:r>
          </a:p>
          <a:p>
            <a:pPr marL="171450" indent="-171450">
              <a:spcBef>
                <a:spcPts val="600"/>
              </a:spcBef>
              <a:buFont typeface="Arial" panose="020B0604020202020204" pitchFamily="34" charset="0"/>
              <a:buChar char="•"/>
            </a:pPr>
            <a:r>
              <a:rPr lang="en-US" sz="1600" dirty="0">
                <a:solidFill>
                  <a:srgbClr val="326295"/>
                </a:solidFill>
                <a:latin typeface="Franklin Gothic Demi" panose="020B0703020102020204" pitchFamily="34" charset="0"/>
                <a:cs typeface="Arial"/>
              </a:rPr>
              <a:t>Hiring of temporary resources to achieve 100% workstation utilization within the service centers </a:t>
            </a:r>
          </a:p>
          <a:p>
            <a:pPr marL="171450" indent="-171450">
              <a:spcBef>
                <a:spcPts val="600"/>
              </a:spcBef>
              <a:buFont typeface="Arial" panose="020B0604020202020204" pitchFamily="34" charset="0"/>
              <a:buChar char="•"/>
            </a:pPr>
            <a:r>
              <a:rPr lang="en-US" sz="1600" dirty="0">
                <a:solidFill>
                  <a:srgbClr val="326295"/>
                </a:solidFill>
                <a:latin typeface="Franklin Gothic Demi" panose="020B0703020102020204" pitchFamily="34" charset="0"/>
                <a:cs typeface="Arial"/>
              </a:rPr>
              <a:t>To date, HR has on-boarded a total of 85 temporary resources to support the ATLAS Stabilization and Workstation Utilization Initiative </a:t>
            </a:r>
          </a:p>
          <a:p>
            <a:pPr marL="171450" indent="-171450">
              <a:spcBef>
                <a:spcPts val="600"/>
              </a:spcBef>
              <a:buFont typeface="Arial" panose="020B0604020202020204" pitchFamily="34" charset="0"/>
              <a:buChar char="•"/>
            </a:pPr>
            <a:r>
              <a:rPr lang="en-US" sz="1600" dirty="0">
                <a:solidFill>
                  <a:srgbClr val="326295"/>
                </a:solidFill>
                <a:latin typeface="Franklin Gothic Demi" panose="020B0703020102020204" pitchFamily="34" charset="0"/>
                <a:ea typeface="+mj-ea"/>
                <a:cs typeface="Arial"/>
              </a:rPr>
              <a:t>31 temporary resources were converted to full time Customer Service Representative I as of May 27</a:t>
            </a:r>
            <a:r>
              <a:rPr lang="en-US" sz="1600" baseline="30000" dirty="0">
                <a:solidFill>
                  <a:srgbClr val="326295"/>
                </a:solidFill>
                <a:latin typeface="Franklin Gothic Demi" panose="020B0703020102020204" pitchFamily="34" charset="0"/>
                <a:ea typeface="+mj-ea"/>
                <a:cs typeface="Arial"/>
              </a:rPr>
              <a:t>th</a:t>
            </a:r>
            <a:endParaRPr lang="en-US" sz="1600" dirty="0">
              <a:solidFill>
                <a:srgbClr val="326295"/>
              </a:solidFill>
              <a:latin typeface="Franklin Gothic Demi" panose="020B0703020102020204" pitchFamily="34" charset="0"/>
              <a:ea typeface="+mj-ea"/>
              <a:cs typeface="Arial"/>
            </a:endParaRPr>
          </a:p>
          <a:p>
            <a:pPr marL="171450" indent="-171450">
              <a:spcBef>
                <a:spcPts val="600"/>
              </a:spcBef>
              <a:buFont typeface="Arial" panose="020B0604020202020204" pitchFamily="34" charset="0"/>
              <a:buChar char="•"/>
            </a:pPr>
            <a:r>
              <a:rPr lang="en-US" sz="1600" dirty="0">
                <a:solidFill>
                  <a:srgbClr val="326295"/>
                </a:solidFill>
                <a:latin typeface="Franklin Gothic Demi" panose="020B0703020102020204" pitchFamily="34" charset="0"/>
                <a:ea typeface="+mj-ea"/>
                <a:cs typeface="Arial"/>
              </a:rPr>
              <a:t>Conducting assessment of needs for an agile workforce</a:t>
            </a:r>
          </a:p>
          <a:p>
            <a:pPr marL="171450" indent="-171450">
              <a:spcBef>
                <a:spcPts val="600"/>
              </a:spcBef>
              <a:buFont typeface="Arial" panose="020B0604020202020204" pitchFamily="34" charset="0"/>
              <a:buChar char="•"/>
            </a:pPr>
            <a:r>
              <a:rPr lang="en-US" sz="1600" dirty="0">
                <a:solidFill>
                  <a:srgbClr val="326295"/>
                </a:solidFill>
                <a:latin typeface="Franklin Gothic Demi" panose="020B0703020102020204" pitchFamily="34" charset="0"/>
                <a:ea typeface="+mj-ea"/>
                <a:cs typeface="Arial"/>
              </a:rPr>
              <a:t>Partnering with Workforce Labor and Development in order to enhance our Customer Service Representative I pipeline</a:t>
            </a:r>
          </a:p>
          <a:p>
            <a:endParaRPr lang="en-US" sz="1600" dirty="0">
              <a:solidFill>
                <a:srgbClr val="0E386C"/>
              </a:solidFill>
              <a:latin typeface="Franklin Gothic Demi" panose="020B0703020102020204" pitchFamily="34" charset="0"/>
              <a:ea typeface="+mj-ea"/>
              <a:cs typeface="Arial"/>
            </a:endParaRPr>
          </a:p>
          <a:p>
            <a:pPr marL="285750" indent="-285750">
              <a:buFont typeface="Arial" panose="020B0604020202020204" pitchFamily="34" charset="0"/>
              <a:buChar char="•"/>
            </a:pPr>
            <a:endParaRPr lang="en-US" sz="1600" dirty="0">
              <a:solidFill>
                <a:srgbClr val="0E386C"/>
              </a:solidFill>
              <a:latin typeface="Franklin Gothic Demi" panose="020B0703020102020204" pitchFamily="34" charset="0"/>
              <a:ea typeface="+mj-ea"/>
              <a:cs typeface="Arial"/>
            </a:endParaRPr>
          </a:p>
          <a:p>
            <a:pPr marL="285750" indent="-285750">
              <a:buFont typeface="Arial" panose="020B0604020202020204" pitchFamily="34" charset="0"/>
              <a:buChar char="•"/>
            </a:pPr>
            <a:endParaRPr lang="en-US" sz="1500" dirty="0">
              <a:solidFill>
                <a:srgbClr val="0E386C"/>
              </a:solidFill>
              <a:latin typeface="Franklin Gothic Demi" panose="020B0703020102020204" pitchFamily="34" charset="0"/>
              <a:ea typeface="+mj-ea"/>
              <a:cs typeface="Arial"/>
            </a:endParaRPr>
          </a:p>
        </p:txBody>
      </p:sp>
      <p:sp>
        <p:nvSpPr>
          <p:cNvPr id="12" name="Title 2">
            <a:extLst>
              <a:ext uri="{FF2B5EF4-FFF2-40B4-BE49-F238E27FC236}">
                <a16:creationId xmlns:a16="http://schemas.microsoft.com/office/drawing/2014/main" id="{08BEF155-3707-4418-BB47-1DF0D4813AC7}"/>
              </a:ext>
            </a:extLst>
          </p:cNvPr>
          <p:cNvSpPr>
            <a:spLocks noGrp="1"/>
          </p:cNvSpPr>
          <p:nvPr>
            <p:ph type="title"/>
          </p:nvPr>
        </p:nvSpPr>
        <p:spPr/>
        <p:txBody>
          <a:bodyPr>
            <a:normAutofit/>
          </a:bodyPr>
          <a:lstStyle/>
          <a:p>
            <a:r>
              <a:rPr lang="en-US" dirty="0"/>
              <a:t>RMV HR Partnership - Results</a:t>
            </a:r>
          </a:p>
        </p:txBody>
      </p:sp>
      <p:sp>
        <p:nvSpPr>
          <p:cNvPr id="6" name="Rectangle 5">
            <a:extLst>
              <a:ext uri="{FF2B5EF4-FFF2-40B4-BE49-F238E27FC236}">
                <a16:creationId xmlns:a16="http://schemas.microsoft.com/office/drawing/2014/main" id="{0216E0AE-556A-49EF-B4A8-CD49670EFAED}"/>
              </a:ext>
            </a:extLst>
          </p:cNvPr>
          <p:cNvSpPr/>
          <p:nvPr/>
        </p:nvSpPr>
        <p:spPr>
          <a:xfrm>
            <a:off x="5399083" y="2305459"/>
            <a:ext cx="3536950" cy="673100"/>
          </a:xfrm>
          <a:prstGeom prst="rect">
            <a:avLst/>
          </a:prstGeom>
          <a:solidFill>
            <a:srgbClr val="275791"/>
          </a:solidFill>
          <a:ln>
            <a:solidFill>
              <a:srgbClr val="275791"/>
            </a:solidFill>
          </a:ln>
        </p:spPr>
        <p:style>
          <a:lnRef idx="1">
            <a:schemeClr val="accent1"/>
          </a:lnRef>
          <a:fillRef idx="3">
            <a:schemeClr val="accent1"/>
          </a:fillRef>
          <a:effectRef idx="2">
            <a:schemeClr val="accent1"/>
          </a:effectRef>
          <a:fontRef idx="minor">
            <a:schemeClr val="lt1"/>
          </a:fontRef>
        </p:style>
        <p:txBody>
          <a:bodyPr rtlCol="0" anchor="ctr"/>
          <a:lstStyle/>
          <a:p>
            <a:pPr marL="57150" lvl="1" algn="ctr" defTabSz="914400">
              <a:lnSpc>
                <a:spcPct val="90000"/>
              </a:lnSpc>
              <a:spcBef>
                <a:spcPts val="1000"/>
              </a:spcBef>
              <a:tabLst>
                <a:tab pos="457200" algn="l"/>
              </a:tabLst>
            </a:pPr>
            <a:r>
              <a:rPr lang="en-US" sz="1600" kern="0" dirty="0">
                <a:solidFill>
                  <a:schemeClr val="bg1"/>
                </a:solidFill>
                <a:latin typeface="Franklin Gothic Demi Cond" panose="020B0706030402020204" pitchFamily="34" charset="0"/>
              </a:rPr>
              <a:t>RMV Business Priorities</a:t>
            </a:r>
          </a:p>
        </p:txBody>
      </p:sp>
      <p:sp>
        <p:nvSpPr>
          <p:cNvPr id="7" name="Rectangle 6">
            <a:extLst>
              <a:ext uri="{FF2B5EF4-FFF2-40B4-BE49-F238E27FC236}">
                <a16:creationId xmlns:a16="http://schemas.microsoft.com/office/drawing/2014/main" id="{7DA94512-78F4-4BFF-8B5C-D5B3021DCF08}"/>
              </a:ext>
            </a:extLst>
          </p:cNvPr>
          <p:cNvSpPr/>
          <p:nvPr/>
        </p:nvSpPr>
        <p:spPr>
          <a:xfrm>
            <a:off x="5500683" y="2892232"/>
            <a:ext cx="3327400" cy="11241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Atlas Implementation</a:t>
            </a:r>
          </a:p>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Real ID</a:t>
            </a:r>
          </a:p>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Reduction in Wait Times</a:t>
            </a:r>
          </a:p>
          <a:p>
            <a:pPr marL="171450" indent="-171450">
              <a:buFont typeface="Arial" panose="020B0604020202020204" pitchFamily="34" charset="0"/>
              <a:buChar char="•"/>
            </a:pPr>
            <a:r>
              <a:rPr lang="en-US" sz="1400" kern="0" dirty="0">
                <a:solidFill>
                  <a:srgbClr val="326295"/>
                </a:solidFill>
                <a:latin typeface="Franklin Gothic Demi Cond" panose="020B0706030402020204" pitchFamily="34" charset="0"/>
              </a:rPr>
              <a:t>Service center optimization</a:t>
            </a:r>
          </a:p>
        </p:txBody>
      </p:sp>
    </p:spTree>
    <p:extLst>
      <p:ext uri="{BB962C8B-B14F-4D97-AF65-F5344CB8AC3E}">
        <p14:creationId xmlns:p14="http://schemas.microsoft.com/office/powerpoint/2010/main" val="319162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RMV Snapshot</a:t>
            </a:r>
            <a:endParaRPr lang="en-US" sz="3200" dirty="0">
              <a:solidFill>
                <a:srgbClr val="0E386C"/>
              </a:solidFill>
            </a:endParaRPr>
          </a:p>
        </p:txBody>
      </p:sp>
      <p:sp>
        <p:nvSpPr>
          <p:cNvPr id="5" name="Title 2"/>
          <p:cNvSpPr txBox="1">
            <a:spLocks/>
          </p:cNvSpPr>
          <p:nvPr/>
        </p:nvSpPr>
        <p:spPr>
          <a:xfrm>
            <a:off x="242887" y="1331331"/>
            <a:ext cx="7886700" cy="48080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sz="2400" dirty="0">
                <a:solidFill>
                  <a:srgbClr val="0E386C"/>
                </a:solidFill>
              </a:rPr>
              <a:t>RMV HR Strategic Partnership approach</a:t>
            </a:r>
          </a:p>
          <a:p>
            <a:endParaRPr lang="en-US" sz="2400" dirty="0">
              <a:solidFill>
                <a:srgbClr val="0E386C"/>
              </a:solidFill>
            </a:endParaRPr>
          </a:p>
          <a:p>
            <a:pPr marL="171450" indent="-171450">
              <a:buFont typeface="Arial" panose="020B0604020202020204" pitchFamily="34" charset="0"/>
              <a:buChar char="•"/>
            </a:pPr>
            <a:r>
              <a:rPr lang="en-US" sz="2000" kern="0" dirty="0">
                <a:solidFill>
                  <a:srgbClr val="326295"/>
                </a:solidFill>
                <a:latin typeface="Franklin Gothic Demi Cond" panose="020B0706030402020204" pitchFamily="34" charset="0"/>
              </a:rPr>
              <a:t>Collaborative efforts with Labor Relations, Office of Diversity and Civil Rights and the RMV in the </a:t>
            </a:r>
            <a:r>
              <a:rPr lang="en-US" sz="2000" kern="0" dirty="0">
                <a:solidFill>
                  <a:srgbClr val="00B050"/>
                </a:solidFill>
                <a:latin typeface="Franklin Gothic Demi Cond" panose="020B0706030402020204" pitchFamily="34" charset="0"/>
              </a:rPr>
              <a:t>development and implementation of performance standards </a:t>
            </a:r>
            <a:r>
              <a:rPr lang="en-US" sz="2000" kern="0" dirty="0">
                <a:solidFill>
                  <a:srgbClr val="326295"/>
                </a:solidFill>
                <a:latin typeface="Franklin Gothic Demi Cond" panose="020B0706030402020204" pitchFamily="34" charset="0"/>
              </a:rPr>
              <a:t>for union employees </a:t>
            </a:r>
          </a:p>
          <a:p>
            <a:pPr marL="171450" indent="-171450">
              <a:buFont typeface="Arial" panose="020B0604020202020204" pitchFamily="34" charset="0"/>
              <a:buChar char="•"/>
            </a:pPr>
            <a:r>
              <a:rPr lang="en-US" sz="2000" kern="0" dirty="0">
                <a:solidFill>
                  <a:srgbClr val="326295"/>
                </a:solidFill>
                <a:latin typeface="Franklin Gothic Demi Cond" panose="020B0706030402020204" pitchFamily="34" charset="0"/>
              </a:rPr>
              <a:t>Developing formal </a:t>
            </a:r>
            <a:r>
              <a:rPr lang="en-US" sz="2000" kern="0" dirty="0">
                <a:solidFill>
                  <a:srgbClr val="00B050"/>
                </a:solidFill>
                <a:latin typeface="Franklin Gothic Demi Cond" panose="020B0706030402020204" pitchFamily="34" charset="0"/>
              </a:rPr>
              <a:t>management training tailored to service center manager </a:t>
            </a:r>
            <a:r>
              <a:rPr lang="en-US" sz="2000" kern="0" dirty="0">
                <a:solidFill>
                  <a:srgbClr val="326295"/>
                </a:solidFill>
                <a:latin typeface="Franklin Gothic Demi Cond" panose="020B0706030402020204" pitchFamily="34" charset="0"/>
              </a:rPr>
              <a:t>job responsibilities </a:t>
            </a:r>
          </a:p>
          <a:p>
            <a:pPr marL="171450" indent="-171450">
              <a:buFont typeface="Arial" panose="020B0604020202020204" pitchFamily="34" charset="0"/>
              <a:buChar char="•"/>
            </a:pPr>
            <a:r>
              <a:rPr lang="en-US" sz="2000" kern="0" dirty="0">
                <a:solidFill>
                  <a:srgbClr val="326295"/>
                </a:solidFill>
                <a:latin typeface="Franklin Gothic Demi Cond" panose="020B0706030402020204" pitchFamily="34" charset="0"/>
              </a:rPr>
              <a:t>Policy: Provided </a:t>
            </a:r>
            <a:r>
              <a:rPr lang="en-US" sz="2000" kern="0" dirty="0">
                <a:solidFill>
                  <a:srgbClr val="00B050"/>
                </a:solidFill>
                <a:latin typeface="Franklin Gothic Demi Cond" panose="020B0706030402020204" pitchFamily="34" charset="0"/>
              </a:rPr>
              <a:t>Criminal History Records Information (CHRI) Policy for Real ID </a:t>
            </a:r>
            <a:r>
              <a:rPr lang="en-US" sz="2000" kern="0" dirty="0">
                <a:solidFill>
                  <a:srgbClr val="326295"/>
                </a:solidFill>
                <a:latin typeface="Franklin Gothic Demi Cond" panose="020B0706030402020204" pitchFamily="34" charset="0"/>
              </a:rPr>
              <a:t>and CDL background check requirements and related internal guidelines for the CHRI Review Committee. </a:t>
            </a:r>
          </a:p>
          <a:p>
            <a:pPr marL="171450" indent="-171450">
              <a:buFont typeface="Arial" panose="020B0604020202020204" pitchFamily="34" charset="0"/>
              <a:buChar char="•"/>
            </a:pPr>
            <a:r>
              <a:rPr lang="en-US" sz="2000" kern="0" dirty="0">
                <a:solidFill>
                  <a:srgbClr val="326295"/>
                </a:solidFill>
                <a:latin typeface="Franklin Gothic Demi Cond" panose="020B0706030402020204" pitchFamily="34" charset="0"/>
              </a:rPr>
              <a:t>Talent Acquisition: brought on </a:t>
            </a:r>
            <a:r>
              <a:rPr lang="en-US" sz="2000" kern="0" dirty="0">
                <a:solidFill>
                  <a:srgbClr val="00B050"/>
                </a:solidFill>
                <a:latin typeface="Franklin Gothic Demi Cond" panose="020B0706030402020204" pitchFamily="34" charset="0"/>
              </a:rPr>
              <a:t>33 interns, 8 </a:t>
            </a:r>
            <a:r>
              <a:rPr lang="en-US" sz="2000" kern="0" dirty="0">
                <a:solidFill>
                  <a:srgbClr val="326295"/>
                </a:solidFill>
                <a:latin typeface="Franklin Gothic Demi Cond" panose="020B0706030402020204" pitchFamily="34" charset="0"/>
              </a:rPr>
              <a:t>returning to learn about RMV operations – goal to hire for full time. </a:t>
            </a:r>
          </a:p>
          <a:p>
            <a:pPr marL="171450" indent="-171450">
              <a:buFont typeface="Arial" panose="020B0604020202020204" pitchFamily="34" charset="0"/>
              <a:buChar char="•"/>
            </a:pPr>
            <a:r>
              <a:rPr lang="en-US" sz="2000" kern="0" dirty="0">
                <a:solidFill>
                  <a:srgbClr val="326295"/>
                </a:solidFill>
                <a:latin typeface="Franklin Gothic Demi Cond" panose="020B0706030402020204" pitchFamily="34" charset="0"/>
              </a:rPr>
              <a:t>Learning and Development: </a:t>
            </a:r>
            <a:r>
              <a:rPr lang="en-US" sz="2000" kern="0" dirty="0" err="1">
                <a:solidFill>
                  <a:srgbClr val="326295"/>
                </a:solidFill>
                <a:latin typeface="Franklin Gothic Demi Cond" panose="020B0706030402020204" pitchFamily="34" charset="0"/>
              </a:rPr>
              <a:t>MassDOTU</a:t>
            </a:r>
            <a:r>
              <a:rPr lang="en-US" sz="2000" kern="0" dirty="0">
                <a:solidFill>
                  <a:srgbClr val="326295"/>
                </a:solidFill>
                <a:latin typeface="Franklin Gothic Demi Cond" panose="020B0706030402020204" pitchFamily="34" charset="0"/>
              </a:rPr>
              <a:t> to assist in developing additional Training to address knowledge gaps with ATLAS software</a:t>
            </a:r>
          </a:p>
          <a:p>
            <a:pPr marL="457200" indent="-457200">
              <a:buFont typeface="Arial" panose="020B0604020202020204" pitchFamily="34" charset="0"/>
              <a:buChar char="•"/>
            </a:pPr>
            <a:endParaRPr lang="en-US" sz="2000" kern="0" dirty="0">
              <a:solidFill>
                <a:srgbClr val="326295"/>
              </a:solidFill>
              <a:latin typeface="Franklin Gothic Demi Cond" panose="020B0706030402020204" pitchFamily="34" charset="0"/>
            </a:endParaRPr>
          </a:p>
          <a:p>
            <a:pPr marL="457200" indent="-457200">
              <a:buFont typeface="Arial" panose="020B0604020202020204" pitchFamily="34" charset="0"/>
              <a:buChar char="•"/>
            </a:pPr>
            <a:endParaRPr lang="en-US" sz="1400" kern="0" dirty="0">
              <a:solidFill>
                <a:srgbClr val="326295"/>
              </a:solidFill>
              <a:latin typeface="Franklin Gothic Demi Cond" panose="020B0706030402020204" pitchFamily="34" charset="0"/>
            </a:endParaRPr>
          </a:p>
          <a:p>
            <a:pPr marL="457200" indent="-457200">
              <a:buFont typeface="Arial" panose="020B0604020202020204" pitchFamily="34" charset="0"/>
              <a:buChar char="•"/>
            </a:pPr>
            <a:endParaRPr lang="en-US" sz="1400" kern="0" dirty="0">
              <a:solidFill>
                <a:srgbClr val="326295"/>
              </a:solidFill>
              <a:latin typeface="Franklin Gothic Demi Cond" panose="020B0706030402020204" pitchFamily="34" charset="0"/>
            </a:endParaRPr>
          </a:p>
          <a:p>
            <a:pPr marL="457200" indent="-457200">
              <a:buFont typeface="Arial" panose="020B0604020202020204" pitchFamily="34" charset="0"/>
              <a:buChar char="•"/>
            </a:pPr>
            <a:endParaRPr lang="en-US" sz="1400" kern="0" dirty="0">
              <a:solidFill>
                <a:srgbClr val="326295"/>
              </a:solidFill>
              <a:latin typeface="Franklin Gothic Demi Cond" panose="020B0706030402020204" pitchFamily="34" charset="0"/>
            </a:endParaRPr>
          </a:p>
          <a:p>
            <a:pPr marL="457200" indent="-457200">
              <a:buFont typeface="Arial" panose="020B0604020202020204" pitchFamily="34" charset="0"/>
              <a:buChar char="•"/>
            </a:pPr>
            <a:endParaRPr lang="en-US" sz="1400" kern="0" dirty="0">
              <a:solidFill>
                <a:srgbClr val="326295"/>
              </a:solidFill>
              <a:latin typeface="Franklin Gothic Demi Cond" panose="020B0706030402020204" pitchFamily="34" charset="0"/>
            </a:endParaRPr>
          </a:p>
        </p:txBody>
      </p:sp>
      <p:sp>
        <p:nvSpPr>
          <p:cNvPr id="7" name="Title 2"/>
          <p:cNvSpPr txBox="1">
            <a:spLocks/>
          </p:cNvSpPr>
          <p:nvPr/>
        </p:nvSpPr>
        <p:spPr>
          <a:xfrm>
            <a:off x="199550" y="3817088"/>
            <a:ext cx="7886700" cy="252111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endParaRPr lang="en-US" sz="2800" dirty="0">
              <a:solidFill>
                <a:srgbClr val="0E386C"/>
              </a:solidFill>
            </a:endParaRPr>
          </a:p>
        </p:txBody>
      </p:sp>
    </p:spTree>
    <p:extLst>
      <p:ext uri="{BB962C8B-B14F-4D97-AF65-F5344CB8AC3E}">
        <p14:creationId xmlns:p14="http://schemas.microsoft.com/office/powerpoint/2010/main" val="48812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alibri" panose="020F0502020204030204" pitchFamily="34" charset="0"/>
              </a:rPr>
              <a:t>MassDOT Human Resources</a:t>
            </a:r>
          </a:p>
        </p:txBody>
      </p:sp>
      <p:sp>
        <p:nvSpPr>
          <p:cNvPr id="3" name="Subtitle 2"/>
          <p:cNvSpPr>
            <a:spLocks noGrp="1"/>
          </p:cNvSpPr>
          <p:nvPr>
            <p:ph type="subTitle" idx="1"/>
          </p:nvPr>
        </p:nvSpPr>
        <p:spPr/>
        <p:txBody>
          <a:bodyPr/>
          <a:lstStyle/>
          <a:p>
            <a:r>
              <a:rPr lang="en-US" dirty="0">
                <a:latin typeface="Calibri" panose="020F0502020204030204" pitchFamily="34" charset="0"/>
              </a:rPr>
              <a:t>Centers of Expertise</a:t>
            </a:r>
          </a:p>
          <a:p>
            <a:r>
              <a:rPr lang="en-US" dirty="0">
                <a:latin typeface="Calibri" panose="020F0502020204030204" pitchFamily="34" charset="0"/>
              </a:rPr>
              <a:t>March 19, 2018</a:t>
            </a:r>
          </a:p>
        </p:txBody>
      </p:sp>
      <p:sp>
        <p:nvSpPr>
          <p:cNvPr id="4" name="Oval 3">
            <a:extLst>
              <a:ext uri="{FF2B5EF4-FFF2-40B4-BE49-F238E27FC236}">
                <a16:creationId xmlns:a16="http://schemas.microsoft.com/office/drawing/2014/main" id="{8665C6AE-ACB6-464A-8093-E8EFF7420E38}"/>
              </a:ext>
            </a:extLst>
          </p:cNvPr>
          <p:cNvSpPr/>
          <p:nvPr/>
        </p:nvSpPr>
        <p:spPr>
          <a:xfrm>
            <a:off x="337805" y="2322179"/>
            <a:ext cx="962025" cy="962025"/>
          </a:xfrm>
          <a:prstGeom prst="ellipse">
            <a:avLst/>
          </a:prstGeom>
          <a:solidFill>
            <a:srgbClr val="00B050"/>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19408C7-3F93-469D-BAC2-A770B058A7E8}"/>
              </a:ext>
            </a:extLst>
          </p:cNvPr>
          <p:cNvSpPr/>
          <p:nvPr/>
        </p:nvSpPr>
        <p:spPr>
          <a:xfrm>
            <a:off x="337805" y="1092724"/>
            <a:ext cx="962025" cy="962025"/>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EF86CFA-6566-4892-A01E-EE86F81FF7F6}"/>
              </a:ext>
            </a:extLst>
          </p:cNvPr>
          <p:cNvSpPr/>
          <p:nvPr/>
        </p:nvSpPr>
        <p:spPr>
          <a:xfrm>
            <a:off x="337805" y="3531913"/>
            <a:ext cx="962025" cy="962025"/>
          </a:xfrm>
          <a:prstGeom prst="ellipse">
            <a:avLst/>
          </a:prstGeom>
          <a:solidFill>
            <a:srgbClr val="D99694"/>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7353837-47F6-4DDD-84F0-47423D209639}"/>
              </a:ext>
            </a:extLst>
          </p:cNvPr>
          <p:cNvSpPr/>
          <p:nvPr/>
        </p:nvSpPr>
        <p:spPr>
          <a:xfrm>
            <a:off x="7727261" y="2332302"/>
            <a:ext cx="962025" cy="962025"/>
          </a:xfrm>
          <a:prstGeom prst="ellipse">
            <a:avLst/>
          </a:prstGeom>
          <a:solidFill>
            <a:srgbClr val="00B050"/>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9CE1F27-BD27-4780-AB52-9416FA62723D}"/>
              </a:ext>
            </a:extLst>
          </p:cNvPr>
          <p:cNvSpPr/>
          <p:nvPr/>
        </p:nvSpPr>
        <p:spPr>
          <a:xfrm>
            <a:off x="337805" y="4694677"/>
            <a:ext cx="962025" cy="962025"/>
          </a:xfrm>
          <a:prstGeom prst="ellipse">
            <a:avLst/>
          </a:prstGeom>
          <a:solidFill>
            <a:schemeClr val="accent6">
              <a:lumMod val="40000"/>
              <a:lumOff val="6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7BF1975-857B-46C4-8C3F-67ADE15BD42C}"/>
              </a:ext>
            </a:extLst>
          </p:cNvPr>
          <p:cNvSpPr/>
          <p:nvPr/>
        </p:nvSpPr>
        <p:spPr>
          <a:xfrm>
            <a:off x="7727261" y="4709158"/>
            <a:ext cx="962025" cy="962025"/>
          </a:xfrm>
          <a:prstGeom prst="ellipse">
            <a:avLst/>
          </a:prstGeom>
          <a:solidFill>
            <a:srgbClr val="FCD5B5"/>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50FABE-769C-4791-B43E-6B3F90CBC62B}"/>
              </a:ext>
            </a:extLst>
          </p:cNvPr>
          <p:cNvSpPr/>
          <p:nvPr/>
        </p:nvSpPr>
        <p:spPr>
          <a:xfrm>
            <a:off x="7727261" y="3521486"/>
            <a:ext cx="962025" cy="962025"/>
          </a:xfrm>
          <a:prstGeom prst="ellipse">
            <a:avLst/>
          </a:prstGeom>
          <a:solidFill>
            <a:srgbClr val="D99694"/>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C1D250C-FA9E-4242-BEE9-1FBC4B15FB61}"/>
              </a:ext>
            </a:extLst>
          </p:cNvPr>
          <p:cNvSpPr/>
          <p:nvPr/>
        </p:nvSpPr>
        <p:spPr>
          <a:xfrm>
            <a:off x="7727261" y="1124969"/>
            <a:ext cx="962025" cy="962025"/>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03B92D-80CD-4C0B-B747-1DCEEC0BABC7}"/>
              </a:ext>
            </a:extLst>
          </p:cNvPr>
          <p:cNvSpPr/>
          <p:nvPr/>
        </p:nvSpPr>
        <p:spPr>
          <a:xfrm>
            <a:off x="475724" y="1230643"/>
            <a:ext cx="686186" cy="686186"/>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BBDFA76-6F20-46C3-8733-7D3AD026A46E}"/>
              </a:ext>
            </a:extLst>
          </p:cNvPr>
          <p:cNvSpPr/>
          <p:nvPr/>
        </p:nvSpPr>
        <p:spPr>
          <a:xfrm>
            <a:off x="475724" y="2460098"/>
            <a:ext cx="686186" cy="686186"/>
          </a:xfrm>
          <a:prstGeom prst="ellipse">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78A469-9A2F-49AB-ABEF-7C76FCF15127}"/>
              </a:ext>
            </a:extLst>
          </p:cNvPr>
          <p:cNvSpPr/>
          <p:nvPr/>
        </p:nvSpPr>
        <p:spPr>
          <a:xfrm>
            <a:off x="475724" y="3669832"/>
            <a:ext cx="686186" cy="686186"/>
          </a:xfrm>
          <a:prstGeom prst="ellipse">
            <a:avLst/>
          </a:prstGeom>
          <a:solidFill>
            <a:srgbClr val="CC3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05B2AA-8E47-429C-86CF-6725D7513B8A}"/>
              </a:ext>
            </a:extLst>
          </p:cNvPr>
          <p:cNvSpPr/>
          <p:nvPr/>
        </p:nvSpPr>
        <p:spPr>
          <a:xfrm>
            <a:off x="475724" y="4832596"/>
            <a:ext cx="686186" cy="686186"/>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8D4454-4BE1-4D39-B19C-634757E08784}"/>
              </a:ext>
            </a:extLst>
          </p:cNvPr>
          <p:cNvSpPr/>
          <p:nvPr/>
        </p:nvSpPr>
        <p:spPr>
          <a:xfrm>
            <a:off x="7865180" y="1262888"/>
            <a:ext cx="686186" cy="686186"/>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D69428-12A9-4DCD-AFEF-0E1EAD01B816}"/>
              </a:ext>
            </a:extLst>
          </p:cNvPr>
          <p:cNvSpPr/>
          <p:nvPr/>
        </p:nvSpPr>
        <p:spPr>
          <a:xfrm>
            <a:off x="7865180" y="2470221"/>
            <a:ext cx="686186" cy="686186"/>
          </a:xfrm>
          <a:prstGeom prst="ellipse">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0794446-C732-4998-8765-6AF6AD1A9B27}"/>
              </a:ext>
            </a:extLst>
          </p:cNvPr>
          <p:cNvSpPr/>
          <p:nvPr/>
        </p:nvSpPr>
        <p:spPr>
          <a:xfrm>
            <a:off x="7865180" y="3659405"/>
            <a:ext cx="686186" cy="686186"/>
          </a:xfrm>
          <a:prstGeom prst="ellipse">
            <a:avLst/>
          </a:prstGeom>
          <a:solidFill>
            <a:srgbClr val="CC3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9BD9CEF-1E11-4810-BF0E-4F4E6350AA71}"/>
              </a:ext>
            </a:extLst>
          </p:cNvPr>
          <p:cNvSpPr/>
          <p:nvPr/>
        </p:nvSpPr>
        <p:spPr>
          <a:xfrm>
            <a:off x="7865180" y="4847077"/>
            <a:ext cx="686186" cy="686186"/>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C367755-C82B-4A5E-9A79-5CC2A1E7FF7B}"/>
              </a:ext>
            </a:extLst>
          </p:cNvPr>
          <p:cNvPicPr>
            <a:picLocks noChangeAspect="1"/>
          </p:cNvPicPr>
          <p:nvPr/>
        </p:nvPicPr>
        <p:blipFill>
          <a:blip r:embed="rId2"/>
          <a:stretch>
            <a:fillRect/>
          </a:stretch>
        </p:blipFill>
        <p:spPr>
          <a:xfrm>
            <a:off x="552094" y="1316252"/>
            <a:ext cx="514968" cy="514968"/>
          </a:xfrm>
          <a:prstGeom prst="rect">
            <a:avLst/>
          </a:prstGeom>
          <a:effectLst>
            <a:outerShdw blurRad="50800" dist="38100" dir="2700000" algn="tl" rotWithShape="0">
              <a:prstClr val="black">
                <a:alpha val="40000"/>
              </a:prstClr>
            </a:outerShdw>
          </a:effectLst>
        </p:spPr>
      </p:pic>
      <p:sp>
        <p:nvSpPr>
          <p:cNvPr id="24" name="Freeform 48">
            <a:extLst>
              <a:ext uri="{FF2B5EF4-FFF2-40B4-BE49-F238E27FC236}">
                <a16:creationId xmlns:a16="http://schemas.microsoft.com/office/drawing/2014/main" id="{F2951F8C-92E1-42C0-B389-D16AFCC6AE4B}"/>
              </a:ext>
            </a:extLst>
          </p:cNvPr>
          <p:cNvSpPr>
            <a:spLocks noChangeArrowheads="1"/>
          </p:cNvSpPr>
          <p:nvPr/>
        </p:nvSpPr>
        <p:spPr bwMode="auto">
          <a:xfrm>
            <a:off x="8059804" y="4972895"/>
            <a:ext cx="328613" cy="420688"/>
          </a:xfrm>
          <a:custGeom>
            <a:avLst/>
            <a:gdLst>
              <a:gd name="T0" fmla="*/ 207942 w 915"/>
              <a:gd name="T1" fmla="*/ 82481 h 1168"/>
              <a:gd name="T2" fmla="*/ 207942 w 915"/>
              <a:gd name="T3" fmla="*/ 82481 h 1168"/>
              <a:gd name="T4" fmla="*/ 240624 w 915"/>
              <a:gd name="T5" fmla="*/ 0 h 1168"/>
              <a:gd name="T6" fmla="*/ 89067 w 915"/>
              <a:gd name="T7" fmla="*/ 0 h 1168"/>
              <a:gd name="T8" fmla="*/ 116002 w 915"/>
              <a:gd name="T9" fmla="*/ 82481 h 1168"/>
              <a:gd name="T10" fmla="*/ 207942 w 915"/>
              <a:gd name="T11" fmla="*/ 82481 h 1168"/>
              <a:gd name="T12" fmla="*/ 164127 w 915"/>
              <a:gd name="T13" fmla="*/ 420327 h 1168"/>
              <a:gd name="T14" fmla="*/ 164127 w 915"/>
              <a:gd name="T15" fmla="*/ 420327 h 1168"/>
              <a:gd name="T16" fmla="*/ 328254 w 915"/>
              <a:gd name="T17" fmla="*/ 255726 h 1168"/>
              <a:gd name="T18" fmla="*/ 239187 w 915"/>
              <a:gd name="T19" fmla="*/ 109494 h 1168"/>
              <a:gd name="T20" fmla="*/ 87630 w 915"/>
              <a:gd name="T21" fmla="*/ 109494 h 1168"/>
              <a:gd name="T22" fmla="*/ 0 w 915"/>
              <a:gd name="T23" fmla="*/ 255726 h 1168"/>
              <a:gd name="T24" fmla="*/ 164127 w 915"/>
              <a:gd name="T25" fmla="*/ 420327 h 1168"/>
              <a:gd name="T26" fmla="*/ 155867 w 915"/>
              <a:gd name="T27" fmla="*/ 275536 h 1168"/>
              <a:gd name="T28" fmla="*/ 155867 w 915"/>
              <a:gd name="T29" fmla="*/ 275536 h 1168"/>
              <a:gd name="T30" fmla="*/ 114566 w 915"/>
              <a:gd name="T31" fmla="*/ 233035 h 1168"/>
              <a:gd name="T32" fmla="*/ 154430 w 915"/>
              <a:gd name="T33" fmla="*/ 191614 h 1168"/>
              <a:gd name="T34" fmla="*/ 154430 w 915"/>
              <a:gd name="T35" fmla="*/ 170364 h 1168"/>
              <a:gd name="T36" fmla="*/ 177056 w 915"/>
              <a:gd name="T37" fmla="*/ 170364 h 1168"/>
              <a:gd name="T38" fmla="*/ 177056 w 915"/>
              <a:gd name="T39" fmla="*/ 191614 h 1168"/>
              <a:gd name="T40" fmla="*/ 209379 w 915"/>
              <a:gd name="T41" fmla="*/ 198818 h 1168"/>
              <a:gd name="T42" fmla="*/ 202555 w 915"/>
              <a:gd name="T43" fmla="*/ 224390 h 1168"/>
              <a:gd name="T44" fmla="*/ 169873 w 915"/>
              <a:gd name="T45" fmla="*/ 217187 h 1168"/>
              <a:gd name="T46" fmla="*/ 150120 w 915"/>
              <a:gd name="T47" fmla="*/ 230153 h 1168"/>
              <a:gd name="T48" fmla="*/ 177056 w 915"/>
              <a:gd name="T49" fmla="*/ 249963 h 1168"/>
              <a:gd name="T50" fmla="*/ 215125 w 915"/>
              <a:gd name="T51" fmla="*/ 292464 h 1168"/>
              <a:gd name="T52" fmla="*/ 174183 w 915"/>
              <a:gd name="T53" fmla="*/ 334965 h 1168"/>
              <a:gd name="T54" fmla="*/ 174183 w 915"/>
              <a:gd name="T55" fmla="*/ 357656 h 1168"/>
              <a:gd name="T56" fmla="*/ 151557 w 915"/>
              <a:gd name="T57" fmla="*/ 357656 h 1168"/>
              <a:gd name="T58" fmla="*/ 151557 w 915"/>
              <a:gd name="T59" fmla="*/ 336406 h 1168"/>
              <a:gd name="T60" fmla="*/ 113129 w 915"/>
              <a:gd name="T61" fmla="*/ 326681 h 1168"/>
              <a:gd name="T62" fmla="*/ 120312 w 915"/>
              <a:gd name="T63" fmla="*/ 301108 h 1168"/>
              <a:gd name="T64" fmla="*/ 158381 w 915"/>
              <a:gd name="T65" fmla="*/ 310833 h 1168"/>
              <a:gd name="T66" fmla="*/ 179929 w 915"/>
              <a:gd name="T67" fmla="*/ 295345 h 1168"/>
              <a:gd name="T68" fmla="*/ 155867 w 915"/>
              <a:gd name="T69" fmla="*/ 275536 h 1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5" h="1168">
                <a:moveTo>
                  <a:pt x="579" y="229"/>
                </a:moveTo>
                <a:lnTo>
                  <a:pt x="579" y="229"/>
                </a:lnTo>
                <a:cubicBezTo>
                  <a:pt x="670" y="0"/>
                  <a:pt x="670" y="0"/>
                  <a:pt x="670" y="0"/>
                </a:cubicBezTo>
                <a:cubicBezTo>
                  <a:pt x="248" y="0"/>
                  <a:pt x="248" y="0"/>
                  <a:pt x="248" y="0"/>
                </a:cubicBezTo>
                <a:cubicBezTo>
                  <a:pt x="323" y="229"/>
                  <a:pt x="323" y="229"/>
                  <a:pt x="323" y="229"/>
                </a:cubicBezTo>
                <a:lnTo>
                  <a:pt x="579" y="229"/>
                </a:lnTo>
                <a:close/>
                <a:moveTo>
                  <a:pt x="457" y="1167"/>
                </a:moveTo>
                <a:lnTo>
                  <a:pt x="457" y="1167"/>
                </a:lnTo>
                <a:cubicBezTo>
                  <a:pt x="709" y="1167"/>
                  <a:pt x="914" y="962"/>
                  <a:pt x="914" y="710"/>
                </a:cubicBezTo>
                <a:cubicBezTo>
                  <a:pt x="914" y="532"/>
                  <a:pt x="816" y="382"/>
                  <a:pt x="666" y="304"/>
                </a:cubicBezTo>
                <a:cubicBezTo>
                  <a:pt x="244" y="304"/>
                  <a:pt x="244" y="304"/>
                  <a:pt x="244" y="304"/>
                </a:cubicBezTo>
                <a:cubicBezTo>
                  <a:pt x="98" y="382"/>
                  <a:pt x="0" y="532"/>
                  <a:pt x="0" y="710"/>
                </a:cubicBezTo>
                <a:cubicBezTo>
                  <a:pt x="0" y="962"/>
                  <a:pt x="205" y="1167"/>
                  <a:pt x="457" y="1167"/>
                </a:cubicBezTo>
                <a:close/>
                <a:moveTo>
                  <a:pt x="434" y="765"/>
                </a:moveTo>
                <a:lnTo>
                  <a:pt x="434" y="765"/>
                </a:lnTo>
                <a:cubicBezTo>
                  <a:pt x="366" y="745"/>
                  <a:pt x="319" y="710"/>
                  <a:pt x="319" y="647"/>
                </a:cubicBezTo>
                <a:cubicBezTo>
                  <a:pt x="319" y="591"/>
                  <a:pt x="359" y="548"/>
                  <a:pt x="430" y="532"/>
                </a:cubicBezTo>
                <a:cubicBezTo>
                  <a:pt x="430" y="473"/>
                  <a:pt x="430" y="473"/>
                  <a:pt x="430" y="473"/>
                </a:cubicBezTo>
                <a:cubicBezTo>
                  <a:pt x="493" y="473"/>
                  <a:pt x="493" y="473"/>
                  <a:pt x="493" y="473"/>
                </a:cubicBezTo>
                <a:cubicBezTo>
                  <a:pt x="493" y="532"/>
                  <a:pt x="493" y="532"/>
                  <a:pt x="493" y="532"/>
                </a:cubicBezTo>
                <a:cubicBezTo>
                  <a:pt x="536" y="532"/>
                  <a:pt x="564" y="540"/>
                  <a:pt x="583" y="552"/>
                </a:cubicBezTo>
                <a:cubicBezTo>
                  <a:pt x="564" y="623"/>
                  <a:pt x="564" y="623"/>
                  <a:pt x="564" y="623"/>
                </a:cubicBezTo>
                <a:cubicBezTo>
                  <a:pt x="548" y="615"/>
                  <a:pt x="520" y="603"/>
                  <a:pt x="473" y="603"/>
                </a:cubicBezTo>
                <a:cubicBezTo>
                  <a:pt x="434" y="603"/>
                  <a:pt x="418" y="623"/>
                  <a:pt x="418" y="639"/>
                </a:cubicBezTo>
                <a:cubicBezTo>
                  <a:pt x="418" y="658"/>
                  <a:pt x="441" y="674"/>
                  <a:pt x="493" y="694"/>
                </a:cubicBezTo>
                <a:cubicBezTo>
                  <a:pt x="571" y="721"/>
                  <a:pt x="599" y="753"/>
                  <a:pt x="599" y="812"/>
                </a:cubicBezTo>
                <a:cubicBezTo>
                  <a:pt x="599" y="871"/>
                  <a:pt x="560" y="918"/>
                  <a:pt x="485" y="930"/>
                </a:cubicBezTo>
                <a:cubicBezTo>
                  <a:pt x="485" y="993"/>
                  <a:pt x="485" y="993"/>
                  <a:pt x="485" y="993"/>
                </a:cubicBezTo>
                <a:cubicBezTo>
                  <a:pt x="422" y="993"/>
                  <a:pt x="422" y="993"/>
                  <a:pt x="422" y="993"/>
                </a:cubicBezTo>
                <a:cubicBezTo>
                  <a:pt x="422" y="934"/>
                  <a:pt x="422" y="934"/>
                  <a:pt x="422" y="934"/>
                </a:cubicBezTo>
                <a:cubicBezTo>
                  <a:pt x="378" y="930"/>
                  <a:pt x="339" y="922"/>
                  <a:pt x="315" y="907"/>
                </a:cubicBezTo>
                <a:cubicBezTo>
                  <a:pt x="335" y="836"/>
                  <a:pt x="335" y="836"/>
                  <a:pt x="335" y="836"/>
                </a:cubicBezTo>
                <a:cubicBezTo>
                  <a:pt x="363" y="847"/>
                  <a:pt x="398" y="863"/>
                  <a:pt x="441" y="863"/>
                </a:cubicBezTo>
                <a:cubicBezTo>
                  <a:pt x="477" y="863"/>
                  <a:pt x="501" y="847"/>
                  <a:pt x="501" y="820"/>
                </a:cubicBezTo>
                <a:cubicBezTo>
                  <a:pt x="504" y="796"/>
                  <a:pt x="481" y="780"/>
                  <a:pt x="434" y="765"/>
                </a:cubicBezTo>
                <a:close/>
              </a:path>
            </a:pathLst>
          </a:custGeom>
          <a:solidFill>
            <a:schemeClr val="bg1"/>
          </a:solidFill>
          <a:ln>
            <a:noFill/>
          </a:ln>
          <a:effectLst>
            <a:outerShdw blurRad="63500" dist="38099" dir="2700000" algn="ctr" rotWithShape="0">
              <a:srgbClr val="000000">
                <a:alpha val="74997"/>
              </a:srgbClr>
            </a:outerShdw>
          </a:effectLst>
        </p:spPr>
        <p:txBody>
          <a:bodyPr wrap="none" anchor="ctr"/>
          <a:lstStyle/>
          <a:p>
            <a:endParaRPr lang="en-US"/>
          </a:p>
        </p:txBody>
      </p:sp>
      <p:pic>
        <p:nvPicPr>
          <p:cNvPr id="25" name="Graphic 24" descr="Handshake">
            <a:extLst>
              <a:ext uri="{FF2B5EF4-FFF2-40B4-BE49-F238E27FC236}">
                <a16:creationId xmlns:a16="http://schemas.microsoft.com/office/drawing/2014/main" id="{EFC886D3-648E-4063-9214-800FDC2030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4774" y="2520950"/>
            <a:ext cx="629107" cy="629107"/>
          </a:xfrm>
          <a:prstGeom prst="rect">
            <a:avLst/>
          </a:prstGeom>
          <a:effectLst>
            <a:outerShdw blurRad="50800" dist="38100" dir="2700000" algn="tl" rotWithShape="0">
              <a:prstClr val="black">
                <a:alpha val="40000"/>
              </a:prstClr>
            </a:outerShdw>
          </a:effectLst>
        </p:spPr>
      </p:pic>
      <p:pic>
        <p:nvPicPr>
          <p:cNvPr id="26" name="Graphic 25" descr="Bar chart">
            <a:extLst>
              <a:ext uri="{FF2B5EF4-FFF2-40B4-BE49-F238E27FC236}">
                <a16:creationId xmlns:a16="http://schemas.microsoft.com/office/drawing/2014/main" id="{82ED5DDB-DF6A-40F7-8D96-F2497BB3573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999910" y="1372987"/>
            <a:ext cx="465347" cy="465347"/>
          </a:xfrm>
          <a:prstGeom prst="rect">
            <a:avLst/>
          </a:prstGeom>
          <a:effectLst>
            <a:outerShdw blurRad="50800" dist="38100" dir="2700000" algn="tl" rotWithShape="0">
              <a:prstClr val="black">
                <a:alpha val="40000"/>
              </a:prstClr>
            </a:outerShdw>
          </a:effectLst>
        </p:spPr>
      </p:pic>
      <p:pic>
        <p:nvPicPr>
          <p:cNvPr id="27" name="Graphic 26" descr="Trophy">
            <a:extLst>
              <a:ext uri="{FF2B5EF4-FFF2-40B4-BE49-F238E27FC236}">
                <a16:creationId xmlns:a16="http://schemas.microsoft.com/office/drawing/2014/main" id="{DD15C605-0FFA-4823-9060-53558F7D0E0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3757" y="3773841"/>
            <a:ext cx="502751" cy="502751"/>
          </a:xfrm>
          <a:prstGeom prst="rect">
            <a:avLst/>
          </a:prstGeom>
          <a:effectLst>
            <a:outerShdw blurRad="50800" dist="38100" dir="2700000" algn="tl" rotWithShape="0">
              <a:prstClr val="black">
                <a:alpha val="40000"/>
              </a:prstClr>
            </a:outerShdw>
          </a:effectLst>
        </p:spPr>
      </p:pic>
      <p:pic>
        <p:nvPicPr>
          <p:cNvPr id="28" name="Graphic 27" descr="Head with Gears">
            <a:extLst>
              <a:ext uri="{FF2B5EF4-FFF2-40B4-BE49-F238E27FC236}">
                <a16:creationId xmlns:a16="http://schemas.microsoft.com/office/drawing/2014/main" id="{8D1E0BB2-47E0-4839-95F4-F8FE6CCC3FC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70586" y="2537897"/>
            <a:ext cx="565611" cy="565611"/>
          </a:xfrm>
          <a:prstGeom prst="rect">
            <a:avLst/>
          </a:prstGeom>
          <a:effectLst>
            <a:outerShdw blurRad="50800" dist="38100" dir="2700000" algn="tl" rotWithShape="0">
              <a:prstClr val="black">
                <a:alpha val="40000"/>
              </a:prstClr>
            </a:outerShdw>
          </a:effectLst>
        </p:spPr>
      </p:pic>
      <p:pic>
        <p:nvPicPr>
          <p:cNvPr id="29" name="Graphic 28" descr="Bullseye">
            <a:extLst>
              <a:ext uri="{FF2B5EF4-FFF2-40B4-BE49-F238E27FC236}">
                <a16:creationId xmlns:a16="http://schemas.microsoft.com/office/drawing/2014/main" id="{CC3F71D7-C450-4774-A599-59D3D577ABE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39394" y="4903055"/>
            <a:ext cx="560368" cy="560368"/>
          </a:xfrm>
          <a:prstGeom prst="rect">
            <a:avLst/>
          </a:prstGeom>
          <a:effectLst>
            <a:outerShdw blurRad="50800" dist="38100" dir="2700000" algn="tl" rotWithShape="0">
              <a:prstClr val="black">
                <a:alpha val="40000"/>
              </a:prstClr>
            </a:outerShdw>
          </a:effectLst>
        </p:spPr>
      </p:pic>
      <p:pic>
        <p:nvPicPr>
          <p:cNvPr id="30" name="Graphic 29" descr="Meeting">
            <a:extLst>
              <a:ext uri="{FF2B5EF4-FFF2-40B4-BE49-F238E27FC236}">
                <a16:creationId xmlns:a16="http://schemas.microsoft.com/office/drawing/2014/main" id="{DDE0F25B-893D-4548-A3A5-DBBD8182F3B8}"/>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953792" y="3737337"/>
            <a:ext cx="515238" cy="515238"/>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F4F015DF-256F-4DE3-9975-966E2B8726D5}"/>
              </a:ext>
            </a:extLst>
          </p:cNvPr>
          <p:cNvPicPr>
            <a:picLocks noChangeAspect="1"/>
          </p:cNvPicPr>
          <p:nvPr/>
        </p:nvPicPr>
        <p:blipFill>
          <a:blip r:embed="rId15"/>
          <a:stretch>
            <a:fillRect/>
          </a:stretch>
        </p:blipFill>
        <p:spPr>
          <a:xfrm>
            <a:off x="1116" y="0"/>
            <a:ext cx="9141768" cy="6858000"/>
          </a:xfrm>
          <a:prstGeom prst="rect">
            <a:avLst/>
          </a:prstGeom>
        </p:spPr>
      </p:pic>
    </p:spTree>
    <p:extLst>
      <p:ext uri="{BB962C8B-B14F-4D97-AF65-F5344CB8AC3E}">
        <p14:creationId xmlns:p14="http://schemas.microsoft.com/office/powerpoint/2010/main" val="213053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9BC94B-7151-4F02-AC25-E865DE26B79B}"/>
              </a:ext>
            </a:extLst>
          </p:cNvPr>
          <p:cNvSpPr txBox="1">
            <a:spLocks/>
          </p:cNvSpPr>
          <p:nvPr/>
        </p:nvSpPr>
        <p:spPr>
          <a:xfrm>
            <a:off x="256900" y="109192"/>
            <a:ext cx="8229600" cy="6096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What is a Center of Expertise (</a:t>
            </a:r>
            <a:r>
              <a:rPr lang="en-US" dirty="0" err="1"/>
              <a:t>CoE</a:t>
            </a:r>
            <a:r>
              <a:rPr lang="en-US" dirty="0"/>
              <a:t>)?</a:t>
            </a:r>
          </a:p>
        </p:txBody>
      </p:sp>
      <p:sp>
        <p:nvSpPr>
          <p:cNvPr id="11" name="Oval 10">
            <a:extLst>
              <a:ext uri="{FF2B5EF4-FFF2-40B4-BE49-F238E27FC236}">
                <a16:creationId xmlns:a16="http://schemas.microsoft.com/office/drawing/2014/main" id="{C2F66FE8-2C86-43D9-A73B-247313C6A6CC}"/>
              </a:ext>
            </a:extLst>
          </p:cNvPr>
          <p:cNvSpPr/>
          <p:nvPr/>
        </p:nvSpPr>
        <p:spPr>
          <a:xfrm>
            <a:off x="2260690" y="1114017"/>
            <a:ext cx="4635320" cy="463532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ontent Placeholder 9">
            <a:extLst>
              <a:ext uri="{FF2B5EF4-FFF2-40B4-BE49-F238E27FC236}">
                <a16:creationId xmlns:a16="http://schemas.microsoft.com/office/drawing/2014/main" id="{A9275869-344B-4362-9664-CA9D45F0A845}"/>
              </a:ext>
            </a:extLst>
          </p:cNvPr>
          <p:cNvGraphicFramePr>
            <a:graphicFrameLocks/>
          </p:cNvGraphicFramePr>
          <p:nvPr>
            <p:extLst>
              <p:ext uri="{D42A27DB-BD31-4B8C-83A1-F6EECF244321}">
                <p14:modId xmlns:p14="http://schemas.microsoft.com/office/powerpoint/2010/main" val="253886083"/>
              </p:ext>
            </p:extLst>
          </p:nvPr>
        </p:nvGraphicFramePr>
        <p:xfrm>
          <a:off x="457200" y="1107667"/>
          <a:ext cx="8229600" cy="4656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eform: Shape 7">
            <a:extLst>
              <a:ext uri="{FF2B5EF4-FFF2-40B4-BE49-F238E27FC236}">
                <a16:creationId xmlns:a16="http://schemas.microsoft.com/office/drawing/2014/main" id="{3ED223D6-F4D5-411A-91F8-B17C5559B0CA}"/>
              </a:ext>
            </a:extLst>
          </p:cNvPr>
          <p:cNvSpPr/>
          <p:nvPr/>
        </p:nvSpPr>
        <p:spPr>
          <a:xfrm>
            <a:off x="263250" y="1025524"/>
            <a:ext cx="2219600" cy="1228725"/>
          </a:xfrm>
          <a:custGeom>
            <a:avLst/>
            <a:gdLst>
              <a:gd name="connsiteX0" fmla="*/ 0 w 7886979"/>
              <a:gd name="connsiteY0" fmla="*/ 139041 h 834228"/>
              <a:gd name="connsiteX1" fmla="*/ 139041 w 7886979"/>
              <a:gd name="connsiteY1" fmla="*/ 0 h 834228"/>
              <a:gd name="connsiteX2" fmla="*/ 7747938 w 7886979"/>
              <a:gd name="connsiteY2" fmla="*/ 0 h 834228"/>
              <a:gd name="connsiteX3" fmla="*/ 7886979 w 7886979"/>
              <a:gd name="connsiteY3" fmla="*/ 139041 h 834228"/>
              <a:gd name="connsiteX4" fmla="*/ 7886979 w 7886979"/>
              <a:gd name="connsiteY4" fmla="*/ 695187 h 834228"/>
              <a:gd name="connsiteX5" fmla="*/ 7747938 w 7886979"/>
              <a:gd name="connsiteY5" fmla="*/ 834228 h 834228"/>
              <a:gd name="connsiteX6" fmla="*/ 139041 w 7886979"/>
              <a:gd name="connsiteY6" fmla="*/ 834228 h 834228"/>
              <a:gd name="connsiteX7" fmla="*/ 0 w 7886979"/>
              <a:gd name="connsiteY7" fmla="*/ 695187 h 834228"/>
              <a:gd name="connsiteX8" fmla="*/ 0 w 7886979"/>
              <a:gd name="connsiteY8" fmla="*/ 139041 h 83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979" h="834228">
                <a:moveTo>
                  <a:pt x="0" y="139041"/>
                </a:moveTo>
                <a:cubicBezTo>
                  <a:pt x="0" y="62251"/>
                  <a:pt x="62251" y="0"/>
                  <a:pt x="139041" y="0"/>
                </a:cubicBezTo>
                <a:lnTo>
                  <a:pt x="7747938" y="0"/>
                </a:lnTo>
                <a:cubicBezTo>
                  <a:pt x="7824728" y="0"/>
                  <a:pt x="7886979" y="62251"/>
                  <a:pt x="7886979" y="139041"/>
                </a:cubicBezTo>
                <a:lnTo>
                  <a:pt x="7886979" y="695187"/>
                </a:lnTo>
                <a:cubicBezTo>
                  <a:pt x="7886979" y="771977"/>
                  <a:pt x="7824728" y="834228"/>
                  <a:pt x="7747938" y="834228"/>
                </a:cubicBezTo>
                <a:lnTo>
                  <a:pt x="139041" y="834228"/>
                </a:lnTo>
                <a:cubicBezTo>
                  <a:pt x="62251" y="834228"/>
                  <a:pt x="0" y="771977"/>
                  <a:pt x="0" y="695187"/>
                </a:cubicBezTo>
                <a:lnTo>
                  <a:pt x="0" y="139041"/>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0734" tIns="120734" rIns="118872" bIns="120734" numCol="1" spcCol="1270" anchor="ctr" anchorCtr="0">
            <a:noAutofit/>
          </a:bodyPr>
          <a:lstStyle/>
          <a:p>
            <a:pPr marL="0" lvl="0" indent="0" algn="ctr" defTabSz="933450" rtl="0">
              <a:lnSpc>
                <a:spcPct val="90000"/>
              </a:lnSpc>
              <a:spcBef>
                <a:spcPct val="0"/>
              </a:spcBef>
              <a:spcAft>
                <a:spcPct val="35000"/>
              </a:spcAft>
              <a:buNone/>
            </a:pPr>
            <a:r>
              <a:rPr lang="en-US" b="0" i="0" kern="1200" dirty="0">
                <a:latin typeface="Franklin Gothic Medium Cond" panose="020B0606030402020204" pitchFamily="34" charset="0"/>
              </a:rPr>
              <a:t>Leverage expert knowledge to deliver best in class service</a:t>
            </a:r>
            <a:endParaRPr lang="en-US" kern="1200" dirty="0">
              <a:latin typeface="Franklin Gothic Medium Cond" panose="020B0606030402020204" pitchFamily="34" charset="0"/>
            </a:endParaRPr>
          </a:p>
        </p:txBody>
      </p:sp>
    </p:spTree>
    <p:extLst>
      <p:ext uri="{BB962C8B-B14F-4D97-AF65-F5344CB8AC3E}">
        <p14:creationId xmlns:p14="http://schemas.microsoft.com/office/powerpoint/2010/main" val="418929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EE07C-94FC-4D11-96F5-5DF1F6679B49}"/>
              </a:ext>
            </a:extLst>
          </p:cNvPr>
          <p:cNvPicPr>
            <a:picLocks noChangeAspect="1"/>
          </p:cNvPicPr>
          <p:nvPr/>
        </p:nvPicPr>
        <p:blipFill rotWithShape="1">
          <a:blip r:embed="rId2"/>
          <a:srcRect b="20851"/>
          <a:stretch/>
        </p:blipFill>
        <p:spPr>
          <a:xfrm>
            <a:off x="6447" y="869036"/>
            <a:ext cx="9137553" cy="5128920"/>
          </a:xfrm>
          <a:prstGeom prst="rect">
            <a:avLst/>
          </a:prstGeom>
        </p:spPr>
      </p:pic>
      <p:sp>
        <p:nvSpPr>
          <p:cNvPr id="8" name="Freeform: Shape 7">
            <a:extLst>
              <a:ext uri="{FF2B5EF4-FFF2-40B4-BE49-F238E27FC236}">
                <a16:creationId xmlns:a16="http://schemas.microsoft.com/office/drawing/2014/main" id="{A9890C63-DA00-43D1-8162-492004AABD6E}"/>
              </a:ext>
            </a:extLst>
          </p:cNvPr>
          <p:cNvSpPr/>
          <p:nvPr/>
        </p:nvSpPr>
        <p:spPr>
          <a:xfrm>
            <a:off x="144380" y="2329719"/>
            <a:ext cx="3758682" cy="1977585"/>
          </a:xfrm>
          <a:custGeom>
            <a:avLst/>
            <a:gdLst>
              <a:gd name="connsiteX0" fmla="*/ 0 w 4026086"/>
              <a:gd name="connsiteY0" fmla="*/ 250126 h 1500727"/>
              <a:gd name="connsiteX1" fmla="*/ 250126 w 4026086"/>
              <a:gd name="connsiteY1" fmla="*/ 0 h 1500727"/>
              <a:gd name="connsiteX2" fmla="*/ 3775960 w 4026086"/>
              <a:gd name="connsiteY2" fmla="*/ 0 h 1500727"/>
              <a:gd name="connsiteX3" fmla="*/ 4026086 w 4026086"/>
              <a:gd name="connsiteY3" fmla="*/ 250126 h 1500727"/>
              <a:gd name="connsiteX4" fmla="*/ 4026086 w 4026086"/>
              <a:gd name="connsiteY4" fmla="*/ 1250601 h 1500727"/>
              <a:gd name="connsiteX5" fmla="*/ 3775960 w 4026086"/>
              <a:gd name="connsiteY5" fmla="*/ 1500727 h 1500727"/>
              <a:gd name="connsiteX6" fmla="*/ 250126 w 4026086"/>
              <a:gd name="connsiteY6" fmla="*/ 1500727 h 1500727"/>
              <a:gd name="connsiteX7" fmla="*/ 0 w 4026086"/>
              <a:gd name="connsiteY7" fmla="*/ 1250601 h 1500727"/>
              <a:gd name="connsiteX8" fmla="*/ 0 w 4026086"/>
              <a:gd name="connsiteY8" fmla="*/ 250126 h 150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6086" h="1500727">
                <a:moveTo>
                  <a:pt x="0" y="250126"/>
                </a:moveTo>
                <a:cubicBezTo>
                  <a:pt x="0" y="111985"/>
                  <a:pt x="111985" y="0"/>
                  <a:pt x="250126" y="0"/>
                </a:cubicBezTo>
                <a:lnTo>
                  <a:pt x="3775960" y="0"/>
                </a:lnTo>
                <a:cubicBezTo>
                  <a:pt x="3914101" y="0"/>
                  <a:pt x="4026086" y="111985"/>
                  <a:pt x="4026086" y="250126"/>
                </a:cubicBezTo>
                <a:lnTo>
                  <a:pt x="4026086" y="1250601"/>
                </a:lnTo>
                <a:cubicBezTo>
                  <a:pt x="4026086" y="1388742"/>
                  <a:pt x="3914101" y="1500727"/>
                  <a:pt x="3775960" y="1500727"/>
                </a:cubicBezTo>
                <a:lnTo>
                  <a:pt x="250126" y="1500727"/>
                </a:lnTo>
                <a:cubicBezTo>
                  <a:pt x="111985" y="1500727"/>
                  <a:pt x="0" y="1388742"/>
                  <a:pt x="0" y="1250601"/>
                </a:cubicBezTo>
                <a:lnTo>
                  <a:pt x="0" y="250126"/>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5179" tIns="134219" rIns="365760" bIns="134219" numCol="1" spcCol="1270" anchor="ctr" anchorCtr="0">
            <a:noAutofit/>
          </a:bodyPr>
          <a:lstStyle/>
          <a:p>
            <a:pPr marL="0" lvl="0" indent="0" algn="r" defTabSz="1422400" rtl="0">
              <a:lnSpc>
                <a:spcPct val="90000"/>
              </a:lnSpc>
              <a:spcBef>
                <a:spcPct val="0"/>
              </a:spcBef>
              <a:spcAft>
                <a:spcPct val="35000"/>
              </a:spcAft>
              <a:buNone/>
            </a:pPr>
            <a:r>
              <a:rPr lang="en-US" sz="3200" b="0" kern="1200" dirty="0">
                <a:latin typeface="Franklin Gothic Demi" panose="020B0703020102020204" pitchFamily="34" charset="0"/>
              </a:rPr>
              <a:t>Reactive Data Reporting</a:t>
            </a:r>
          </a:p>
        </p:txBody>
      </p:sp>
      <p:sp>
        <p:nvSpPr>
          <p:cNvPr id="9" name="Freeform: Shape 8">
            <a:extLst>
              <a:ext uri="{FF2B5EF4-FFF2-40B4-BE49-F238E27FC236}">
                <a16:creationId xmlns:a16="http://schemas.microsoft.com/office/drawing/2014/main" id="{CF5FF0F5-6B43-406E-ACDE-6E48D17097E3}"/>
              </a:ext>
            </a:extLst>
          </p:cNvPr>
          <p:cNvSpPr/>
          <p:nvPr/>
        </p:nvSpPr>
        <p:spPr>
          <a:xfrm>
            <a:off x="5240940" y="1022684"/>
            <a:ext cx="3316223" cy="4846523"/>
          </a:xfrm>
          <a:custGeom>
            <a:avLst/>
            <a:gdLst>
              <a:gd name="connsiteX0" fmla="*/ 0 w 4026086"/>
              <a:gd name="connsiteY0" fmla="*/ 250126 h 1500727"/>
              <a:gd name="connsiteX1" fmla="*/ 250126 w 4026086"/>
              <a:gd name="connsiteY1" fmla="*/ 0 h 1500727"/>
              <a:gd name="connsiteX2" fmla="*/ 3775960 w 4026086"/>
              <a:gd name="connsiteY2" fmla="*/ 0 h 1500727"/>
              <a:gd name="connsiteX3" fmla="*/ 4026086 w 4026086"/>
              <a:gd name="connsiteY3" fmla="*/ 250126 h 1500727"/>
              <a:gd name="connsiteX4" fmla="*/ 4026086 w 4026086"/>
              <a:gd name="connsiteY4" fmla="*/ 1250601 h 1500727"/>
              <a:gd name="connsiteX5" fmla="*/ 3775960 w 4026086"/>
              <a:gd name="connsiteY5" fmla="*/ 1500727 h 1500727"/>
              <a:gd name="connsiteX6" fmla="*/ 250126 w 4026086"/>
              <a:gd name="connsiteY6" fmla="*/ 1500727 h 1500727"/>
              <a:gd name="connsiteX7" fmla="*/ 0 w 4026086"/>
              <a:gd name="connsiteY7" fmla="*/ 1250601 h 1500727"/>
              <a:gd name="connsiteX8" fmla="*/ 0 w 4026086"/>
              <a:gd name="connsiteY8" fmla="*/ 250126 h 150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6086" h="1500727">
                <a:moveTo>
                  <a:pt x="0" y="250126"/>
                </a:moveTo>
                <a:cubicBezTo>
                  <a:pt x="0" y="111985"/>
                  <a:pt x="111985" y="0"/>
                  <a:pt x="250126" y="0"/>
                </a:cubicBezTo>
                <a:lnTo>
                  <a:pt x="3775960" y="0"/>
                </a:lnTo>
                <a:cubicBezTo>
                  <a:pt x="3914101" y="0"/>
                  <a:pt x="4026086" y="111985"/>
                  <a:pt x="4026086" y="250126"/>
                </a:cubicBezTo>
                <a:lnTo>
                  <a:pt x="4026086" y="1250601"/>
                </a:lnTo>
                <a:cubicBezTo>
                  <a:pt x="4026086" y="1388742"/>
                  <a:pt x="3914101" y="1500727"/>
                  <a:pt x="3775960" y="1500727"/>
                </a:cubicBezTo>
                <a:lnTo>
                  <a:pt x="250126" y="1500727"/>
                </a:lnTo>
                <a:cubicBezTo>
                  <a:pt x="111985" y="1500727"/>
                  <a:pt x="0" y="1388742"/>
                  <a:pt x="0" y="1250601"/>
                </a:cubicBezTo>
                <a:lnTo>
                  <a:pt x="0" y="250126"/>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5179" tIns="134219" rIns="195179" bIns="134219" numCol="1" spcCol="1270" anchor="ctr" anchorCtr="0">
            <a:noAutofit/>
          </a:bodyPr>
          <a:lstStyle/>
          <a:p>
            <a:pPr lvl="0" algn="ctr" defTabSz="1422400">
              <a:lnSpc>
                <a:spcPct val="90000"/>
              </a:lnSpc>
              <a:spcBef>
                <a:spcPct val="0"/>
              </a:spcBef>
              <a:spcAft>
                <a:spcPct val="35000"/>
              </a:spcAft>
            </a:pPr>
            <a:endParaRPr lang="en-US" sz="3200" dirty="0">
              <a:latin typeface="Franklin Gothic Demi" panose="020B0703020102020204" pitchFamily="34" charset="0"/>
            </a:endParaRPr>
          </a:p>
          <a:p>
            <a:pPr lvl="0" algn="ctr" defTabSz="1422400">
              <a:lnSpc>
                <a:spcPct val="90000"/>
              </a:lnSpc>
              <a:spcBef>
                <a:spcPct val="0"/>
              </a:spcBef>
              <a:spcAft>
                <a:spcPct val="35000"/>
              </a:spcAft>
            </a:pPr>
            <a:endParaRPr lang="en-US" sz="3200" dirty="0">
              <a:latin typeface="Franklin Gothic Demi" panose="020B0703020102020204" pitchFamily="34" charset="0"/>
            </a:endParaRPr>
          </a:p>
          <a:p>
            <a:pPr lvl="0" algn="ctr" defTabSz="1422400">
              <a:lnSpc>
                <a:spcPct val="90000"/>
              </a:lnSpc>
              <a:spcBef>
                <a:spcPct val="0"/>
              </a:spcBef>
              <a:spcAft>
                <a:spcPct val="35000"/>
              </a:spcAft>
            </a:pPr>
            <a:r>
              <a:rPr lang="en-US" sz="3200" dirty="0">
                <a:latin typeface="Franklin Gothic Demi" panose="020B0703020102020204" pitchFamily="34" charset="0"/>
              </a:rPr>
              <a:t>Predictive HR Analytics</a:t>
            </a:r>
          </a:p>
          <a:p>
            <a:pPr lvl="0" algn="ctr" defTabSz="1422400">
              <a:lnSpc>
                <a:spcPct val="90000"/>
              </a:lnSpc>
              <a:spcBef>
                <a:spcPct val="0"/>
              </a:spcBef>
              <a:spcAft>
                <a:spcPct val="35000"/>
              </a:spcAft>
            </a:pPr>
            <a:r>
              <a:rPr lang="en-US" sz="2400" dirty="0">
                <a:latin typeface="Franklin Gothic Demi" panose="020B0703020102020204" pitchFamily="34" charset="0"/>
              </a:rPr>
              <a:t>&amp;</a:t>
            </a:r>
            <a:endParaRPr lang="en-US" sz="1600" dirty="0">
              <a:latin typeface="Franklin Gothic Demi" panose="020B0703020102020204" pitchFamily="34" charset="0"/>
            </a:endParaRPr>
          </a:p>
          <a:p>
            <a:pPr algn="ctr" defTabSz="1422400">
              <a:lnSpc>
                <a:spcPct val="90000"/>
              </a:lnSpc>
              <a:spcBef>
                <a:spcPct val="0"/>
              </a:spcBef>
              <a:spcAft>
                <a:spcPct val="35000"/>
              </a:spcAft>
            </a:pPr>
            <a:r>
              <a:rPr lang="en-US" sz="3200" dirty="0">
                <a:latin typeface="Franklin Gothic Demi" panose="020B0703020102020204" pitchFamily="34" charset="0"/>
              </a:rPr>
              <a:t>Workforce Forecasting and Real-Time Metrics.</a:t>
            </a:r>
          </a:p>
          <a:p>
            <a:pPr lvl="0" algn="ctr" defTabSz="1422400">
              <a:lnSpc>
                <a:spcPct val="90000"/>
              </a:lnSpc>
              <a:spcBef>
                <a:spcPct val="0"/>
              </a:spcBef>
              <a:spcAft>
                <a:spcPct val="35000"/>
              </a:spcAft>
            </a:pPr>
            <a:endParaRPr lang="en-US" sz="3200" dirty="0">
              <a:latin typeface="Franklin Gothic Demi" panose="020B0703020102020204" pitchFamily="34" charset="0"/>
            </a:endParaRPr>
          </a:p>
        </p:txBody>
      </p:sp>
      <p:sp>
        <p:nvSpPr>
          <p:cNvPr id="5" name="Date Placeholder 4"/>
          <p:cNvSpPr>
            <a:spLocks noGrp="1"/>
          </p:cNvSpPr>
          <p:nvPr>
            <p:ph type="dt" sz="half" idx="2"/>
          </p:nvPr>
        </p:nvSpPr>
        <p:spPr/>
        <p:txBody>
          <a:bodyPr/>
          <a:lstStyle/>
          <a:p>
            <a:fld id="{8F240138-700E-704C-9B64-E53DA781ACBE}" type="datetimeFigureOut">
              <a:rPr lang="en-US" smtClean="0">
                <a:solidFill>
                  <a:schemeClr val="tx1"/>
                </a:solidFill>
                <a:latin typeface="+mn-lt"/>
              </a:rPr>
              <a:pPr/>
              <a:t>6/8/2018</a:t>
            </a:fld>
            <a:endParaRPr lang="en-US" dirty="0">
              <a:solidFill>
                <a:schemeClr val="tx1"/>
              </a:solidFill>
              <a:latin typeface="+mn-lt"/>
            </a:endParaRPr>
          </a:p>
        </p:txBody>
      </p:sp>
      <p:sp>
        <p:nvSpPr>
          <p:cNvPr id="10" name="Title 1">
            <a:extLst>
              <a:ext uri="{FF2B5EF4-FFF2-40B4-BE49-F238E27FC236}">
                <a16:creationId xmlns:a16="http://schemas.microsoft.com/office/drawing/2014/main" id="{9C0660FE-C098-4CB4-8677-F0D87125F0CA}"/>
              </a:ext>
            </a:extLst>
          </p:cNvPr>
          <p:cNvSpPr txBox="1">
            <a:spLocks/>
          </p:cNvSpPr>
          <p:nvPr/>
        </p:nvSpPr>
        <p:spPr>
          <a:xfrm>
            <a:off x="256900" y="109192"/>
            <a:ext cx="8229600" cy="6096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Human Resources Business Intelligence</a:t>
            </a:r>
          </a:p>
        </p:txBody>
      </p:sp>
      <p:grpSp>
        <p:nvGrpSpPr>
          <p:cNvPr id="2" name="Group 1">
            <a:extLst>
              <a:ext uri="{FF2B5EF4-FFF2-40B4-BE49-F238E27FC236}">
                <a16:creationId xmlns:a16="http://schemas.microsoft.com/office/drawing/2014/main" id="{0E20BAD1-E03C-4D00-B4C9-22DFAF377108}"/>
              </a:ext>
            </a:extLst>
          </p:cNvPr>
          <p:cNvGrpSpPr/>
          <p:nvPr/>
        </p:nvGrpSpPr>
        <p:grpSpPr>
          <a:xfrm>
            <a:off x="8357616" y="64008"/>
            <a:ext cx="704088" cy="704088"/>
            <a:chOff x="7727261" y="1124969"/>
            <a:chExt cx="962025" cy="962025"/>
          </a:xfrm>
        </p:grpSpPr>
        <p:sp>
          <p:nvSpPr>
            <p:cNvPr id="11" name="Oval 10">
              <a:extLst>
                <a:ext uri="{FF2B5EF4-FFF2-40B4-BE49-F238E27FC236}">
                  <a16:creationId xmlns:a16="http://schemas.microsoft.com/office/drawing/2014/main" id="{BB7FCA57-7A65-4439-AAB9-68976FD04E7C}"/>
                </a:ext>
              </a:extLst>
            </p:cNvPr>
            <p:cNvSpPr/>
            <p:nvPr/>
          </p:nvSpPr>
          <p:spPr>
            <a:xfrm>
              <a:off x="7727261" y="1124969"/>
              <a:ext cx="962025" cy="962025"/>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4E10F2-F330-438F-A481-ABB629410DBB}"/>
                </a:ext>
              </a:extLst>
            </p:cNvPr>
            <p:cNvSpPr/>
            <p:nvPr/>
          </p:nvSpPr>
          <p:spPr>
            <a:xfrm>
              <a:off x="7865180" y="1262888"/>
              <a:ext cx="686186" cy="686186"/>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Graphic 12" descr="Bar chart">
              <a:extLst>
                <a:ext uri="{FF2B5EF4-FFF2-40B4-BE49-F238E27FC236}">
                  <a16:creationId xmlns:a16="http://schemas.microsoft.com/office/drawing/2014/main" id="{AB822E89-1C39-4A08-B1F4-84FF24B52B6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9910" y="1372987"/>
              <a:ext cx="465347" cy="465347"/>
            </a:xfrm>
            <a:prstGeom prst="rect">
              <a:avLst/>
            </a:prstGeom>
            <a:effectLst>
              <a:outerShdw blurRad="50800" dist="38100" dir="2700000" algn="tl" rotWithShape="0">
                <a:prstClr val="black">
                  <a:alpha val="40000"/>
                </a:prstClr>
              </a:outerShdw>
            </a:effectLst>
          </p:spPr>
        </p:pic>
      </p:grpSp>
      <p:pic>
        <p:nvPicPr>
          <p:cNvPr id="15" name="Graphic 14" descr="Table">
            <a:extLst>
              <a:ext uri="{FF2B5EF4-FFF2-40B4-BE49-F238E27FC236}">
                <a16:creationId xmlns:a16="http://schemas.microsoft.com/office/drawing/2014/main" id="{5750959D-EB52-412D-B9E5-49DC4EF3C6A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6348" y="3343499"/>
            <a:ext cx="914400" cy="914400"/>
          </a:xfrm>
          <a:prstGeom prst="rect">
            <a:avLst/>
          </a:prstGeom>
        </p:spPr>
      </p:pic>
      <p:pic>
        <p:nvPicPr>
          <p:cNvPr id="17" name="Graphic 16" descr="Upward trend">
            <a:extLst>
              <a:ext uri="{FF2B5EF4-FFF2-40B4-BE49-F238E27FC236}">
                <a16:creationId xmlns:a16="http://schemas.microsoft.com/office/drawing/2014/main" id="{035E971D-1E9E-46E4-9BC1-F0538376961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441851" y="1247844"/>
            <a:ext cx="914400" cy="914400"/>
          </a:xfrm>
          <a:prstGeom prst="rect">
            <a:avLst/>
          </a:prstGeom>
        </p:spPr>
      </p:pic>
      <p:sp>
        <p:nvSpPr>
          <p:cNvPr id="18" name="Arrow: Right 17">
            <a:extLst>
              <a:ext uri="{FF2B5EF4-FFF2-40B4-BE49-F238E27FC236}">
                <a16:creationId xmlns:a16="http://schemas.microsoft.com/office/drawing/2014/main" id="{16DA5124-871B-45FB-9F6F-5A9120C8E1F0}"/>
              </a:ext>
            </a:extLst>
          </p:cNvPr>
          <p:cNvSpPr/>
          <p:nvPr/>
        </p:nvSpPr>
        <p:spPr>
          <a:xfrm>
            <a:off x="3790244" y="2881714"/>
            <a:ext cx="1727718" cy="914400"/>
          </a:xfrm>
          <a:prstGeom prst="rightArrow">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36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device&#10;&#10;Description generated with very high confidence">
            <a:extLst>
              <a:ext uri="{FF2B5EF4-FFF2-40B4-BE49-F238E27FC236}">
                <a16:creationId xmlns:a16="http://schemas.microsoft.com/office/drawing/2014/main" id="{6AB44BAF-A89C-4C88-A4E2-6AF8F0BAF1DA}"/>
              </a:ext>
            </a:extLst>
          </p:cNvPr>
          <p:cNvPicPr>
            <a:picLocks noChangeAspect="1"/>
          </p:cNvPicPr>
          <p:nvPr/>
        </p:nvPicPr>
        <p:blipFill rotWithShape="1">
          <a:blip r:embed="rId2">
            <a:duotone>
              <a:prstClr val="black"/>
              <a:schemeClr val="accent1">
                <a:tint val="45000"/>
                <a:satMod val="400000"/>
              </a:schemeClr>
            </a:duotone>
          </a:blip>
          <a:srcRect t="11043" r="47816" b="18688"/>
          <a:stretch/>
        </p:blipFill>
        <p:spPr>
          <a:xfrm>
            <a:off x="1" y="855388"/>
            <a:ext cx="9144000" cy="5122331"/>
          </a:xfrm>
          <a:prstGeom prst="rect">
            <a:avLst/>
          </a:prstGeom>
        </p:spPr>
      </p:pic>
      <p:sp>
        <p:nvSpPr>
          <p:cNvPr id="4" name="Slide Number Placeholder 3"/>
          <p:cNvSpPr>
            <a:spLocks noGrp="1"/>
          </p:cNvSpPr>
          <p:nvPr>
            <p:ph type="sldNum" sz="quarter" idx="4"/>
          </p:nvPr>
        </p:nvSpPr>
        <p:spPr/>
        <p:txBody>
          <a:bodyPr/>
          <a:lstStyle/>
          <a:p>
            <a:fld id="{87DD084B-D6CE-8549-975C-55C9DDBAB6C4}" type="slidenum">
              <a:rPr lang="en-US" smtClean="0"/>
              <a:pPr/>
              <a:t>19</a:t>
            </a:fld>
            <a:endParaRPr lang="en-US" dirty="0"/>
          </a:p>
        </p:txBody>
      </p:sp>
      <p:sp>
        <p:nvSpPr>
          <p:cNvPr id="5" name="Date Placeholder 4"/>
          <p:cNvSpPr>
            <a:spLocks noGrp="1"/>
          </p:cNvSpPr>
          <p:nvPr>
            <p:ph type="dt" sz="half" idx="2"/>
          </p:nvPr>
        </p:nvSpPr>
        <p:spPr/>
        <p:txBody>
          <a:bodyPr/>
          <a:lstStyle/>
          <a:p>
            <a:fld id="{8F240138-700E-704C-9B64-E53DA781ACBE}" type="datetimeFigureOut">
              <a:rPr lang="en-US" smtClean="0"/>
              <a:pPr/>
              <a:t>6/8/2018</a:t>
            </a:fld>
            <a:endParaRPr lang="en-US" dirty="0"/>
          </a:p>
        </p:txBody>
      </p:sp>
      <p:graphicFrame>
        <p:nvGraphicFramePr>
          <p:cNvPr id="3" name="Diagram 2"/>
          <p:cNvGraphicFramePr/>
          <p:nvPr>
            <p:extLst>
              <p:ext uri="{D42A27DB-BD31-4B8C-83A1-F6EECF244321}">
                <p14:modId xmlns:p14="http://schemas.microsoft.com/office/powerpoint/2010/main" val="368484667"/>
              </p:ext>
            </p:extLst>
          </p:nvPr>
        </p:nvGraphicFramePr>
        <p:xfrm>
          <a:off x="1763437" y="2426461"/>
          <a:ext cx="5419725" cy="361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4664F06D-B775-43EA-A01B-AC27979835E8}"/>
              </a:ext>
            </a:extLst>
          </p:cNvPr>
          <p:cNvSpPr txBox="1">
            <a:spLocks/>
          </p:cNvSpPr>
          <p:nvPr/>
        </p:nvSpPr>
        <p:spPr>
          <a:xfrm>
            <a:off x="256900" y="109192"/>
            <a:ext cx="8229600" cy="6096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Human Resources Service Center</a:t>
            </a:r>
          </a:p>
        </p:txBody>
      </p:sp>
      <p:grpSp>
        <p:nvGrpSpPr>
          <p:cNvPr id="2" name="Group 1">
            <a:extLst>
              <a:ext uri="{FF2B5EF4-FFF2-40B4-BE49-F238E27FC236}">
                <a16:creationId xmlns:a16="http://schemas.microsoft.com/office/drawing/2014/main" id="{4E598730-36B5-476A-B308-BF380F8DC56B}"/>
              </a:ext>
            </a:extLst>
          </p:cNvPr>
          <p:cNvGrpSpPr/>
          <p:nvPr/>
        </p:nvGrpSpPr>
        <p:grpSpPr>
          <a:xfrm>
            <a:off x="8357616" y="64008"/>
            <a:ext cx="704088" cy="704088"/>
            <a:chOff x="337805" y="1092724"/>
            <a:chExt cx="962025" cy="962025"/>
          </a:xfrm>
        </p:grpSpPr>
        <p:sp>
          <p:nvSpPr>
            <p:cNvPr id="8" name="Oval 7">
              <a:extLst>
                <a:ext uri="{FF2B5EF4-FFF2-40B4-BE49-F238E27FC236}">
                  <a16:creationId xmlns:a16="http://schemas.microsoft.com/office/drawing/2014/main" id="{60E378AA-9C8F-4BE7-8A9B-735A108C5520}"/>
                </a:ext>
              </a:extLst>
            </p:cNvPr>
            <p:cNvSpPr/>
            <p:nvPr/>
          </p:nvSpPr>
          <p:spPr>
            <a:xfrm>
              <a:off x="337805" y="1092724"/>
              <a:ext cx="962025" cy="962025"/>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27E197B-3EAA-4BA3-A299-E3033378A920}"/>
                </a:ext>
              </a:extLst>
            </p:cNvPr>
            <p:cNvSpPr/>
            <p:nvPr/>
          </p:nvSpPr>
          <p:spPr>
            <a:xfrm>
              <a:off x="475724" y="1230643"/>
              <a:ext cx="686186" cy="686186"/>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C9F6993-A9B8-4AAF-96A7-517C5F926F7F}"/>
                </a:ext>
              </a:extLst>
            </p:cNvPr>
            <p:cNvPicPr>
              <a:picLocks noChangeAspect="1"/>
            </p:cNvPicPr>
            <p:nvPr/>
          </p:nvPicPr>
          <p:blipFill>
            <a:blip r:embed="rId8"/>
            <a:stretch>
              <a:fillRect/>
            </a:stretch>
          </p:blipFill>
          <p:spPr>
            <a:xfrm>
              <a:off x="552094" y="1316252"/>
              <a:ext cx="514968" cy="514968"/>
            </a:xfrm>
            <a:prstGeom prst="rect">
              <a:avLst/>
            </a:prstGeom>
            <a:effectLst>
              <a:outerShdw blurRad="50800" dist="38100" dir="2700000" algn="tl" rotWithShape="0">
                <a:prstClr val="black">
                  <a:alpha val="40000"/>
                </a:prstClr>
              </a:outerShdw>
            </a:effectLst>
          </p:spPr>
        </p:pic>
      </p:grpSp>
      <p:pic>
        <p:nvPicPr>
          <p:cNvPr id="14" name="Graphic 13" descr="Upward trend">
            <a:extLst>
              <a:ext uri="{FF2B5EF4-FFF2-40B4-BE49-F238E27FC236}">
                <a16:creationId xmlns:a16="http://schemas.microsoft.com/office/drawing/2014/main" id="{A03D3BC6-C0FD-4BB2-904E-A3606B65799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876738" y="4958951"/>
            <a:ext cx="734426" cy="734426"/>
          </a:xfrm>
          <a:prstGeom prst="rect">
            <a:avLst/>
          </a:prstGeom>
        </p:spPr>
      </p:pic>
      <p:pic>
        <p:nvPicPr>
          <p:cNvPr id="16" name="Graphic 15" descr="Checkmark">
            <a:extLst>
              <a:ext uri="{FF2B5EF4-FFF2-40B4-BE49-F238E27FC236}">
                <a16:creationId xmlns:a16="http://schemas.microsoft.com/office/drawing/2014/main" id="{E9A9FD0F-E8E4-4D2B-9090-522FA7B10AC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908488" y="2833036"/>
            <a:ext cx="691302" cy="691302"/>
          </a:xfrm>
          <a:prstGeom prst="rect">
            <a:avLst/>
          </a:prstGeom>
        </p:spPr>
      </p:pic>
      <p:pic>
        <p:nvPicPr>
          <p:cNvPr id="18" name="Graphic 17" descr="Repeat">
            <a:extLst>
              <a:ext uri="{FF2B5EF4-FFF2-40B4-BE49-F238E27FC236}">
                <a16:creationId xmlns:a16="http://schemas.microsoft.com/office/drawing/2014/main" id="{6B9C99E6-4025-4256-8FC5-5AC369EB0138}"/>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148010" y="3862982"/>
            <a:ext cx="770025" cy="770025"/>
          </a:xfrm>
          <a:prstGeom prst="rect">
            <a:avLst/>
          </a:prstGeom>
        </p:spPr>
      </p:pic>
      <p:pic>
        <p:nvPicPr>
          <p:cNvPr id="15" name="Picture 14">
            <a:extLst>
              <a:ext uri="{FF2B5EF4-FFF2-40B4-BE49-F238E27FC236}">
                <a16:creationId xmlns:a16="http://schemas.microsoft.com/office/drawing/2014/main" id="{AEB2ABC6-1F20-4539-8CBC-10F581E6505A}"/>
              </a:ext>
            </a:extLst>
          </p:cNvPr>
          <p:cNvPicPr>
            <a:picLocks noChangeAspect="1"/>
          </p:cNvPicPr>
          <p:nvPr/>
        </p:nvPicPr>
        <p:blipFill rotWithShape="1">
          <a:blip r:embed="rId15"/>
          <a:srcRect b="61774"/>
          <a:stretch/>
        </p:blipFill>
        <p:spPr>
          <a:xfrm>
            <a:off x="0" y="-69257"/>
            <a:ext cx="9141768" cy="2621534"/>
          </a:xfrm>
          <a:prstGeom prst="rect">
            <a:avLst/>
          </a:prstGeom>
        </p:spPr>
      </p:pic>
    </p:spTree>
    <p:extLst>
      <p:ext uri="{BB962C8B-B14F-4D97-AF65-F5344CB8AC3E}">
        <p14:creationId xmlns:p14="http://schemas.microsoft.com/office/powerpoint/2010/main" val="350935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9535C7-6E69-4B06-86D1-5C319FCA4085}" type="slidenum">
              <a:rPr lang="en-US" smtClean="0"/>
              <a:t>2</a:t>
            </a:fld>
            <a:endParaRPr lang="en-US" dirty="0"/>
          </a:p>
        </p:txBody>
      </p:sp>
      <p:sp>
        <p:nvSpPr>
          <p:cNvPr id="7" name="Title 1">
            <a:extLst>
              <a:ext uri="{FF2B5EF4-FFF2-40B4-BE49-F238E27FC236}">
                <a16:creationId xmlns:a16="http://schemas.microsoft.com/office/drawing/2014/main" id="{051C884D-EDAB-4D97-AF66-58E45A22ED5D}"/>
              </a:ext>
            </a:extLst>
          </p:cNvPr>
          <p:cNvSpPr txBox="1">
            <a:spLocks/>
          </p:cNvSpPr>
          <p:nvPr/>
        </p:nvSpPr>
        <p:spPr>
          <a:xfrm>
            <a:off x="97533" y="67304"/>
            <a:ext cx="8793138" cy="69275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Human Resources Update</a:t>
            </a:r>
          </a:p>
        </p:txBody>
      </p:sp>
      <p:sp>
        <p:nvSpPr>
          <p:cNvPr id="8" name="Arrow: Right 7">
            <a:extLst>
              <a:ext uri="{FF2B5EF4-FFF2-40B4-BE49-F238E27FC236}">
                <a16:creationId xmlns:a16="http://schemas.microsoft.com/office/drawing/2014/main" id="{E8C4C467-A58D-4050-A462-4C69E53D5E7A}"/>
              </a:ext>
            </a:extLst>
          </p:cNvPr>
          <p:cNvSpPr/>
          <p:nvPr/>
        </p:nvSpPr>
        <p:spPr>
          <a:xfrm>
            <a:off x="1476375" y="2388157"/>
            <a:ext cx="5943600" cy="766106"/>
          </a:xfrm>
          <a:prstGeom prst="rightArrow">
            <a:avLst>
              <a:gd name="adj1" fmla="val 100000"/>
              <a:gd name="adj2" fmla="val 54324"/>
            </a:avLst>
          </a:prstGeom>
          <a:solidFill>
            <a:srgbClr val="32629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a:r>
              <a:rPr lang="en-US" dirty="0">
                <a:latin typeface="Franklin Gothic Demi" panose="020B0703020102020204" pitchFamily="34" charset="0"/>
              </a:rPr>
              <a:t>New HR Service Delivery Model</a:t>
            </a:r>
          </a:p>
        </p:txBody>
      </p:sp>
      <p:sp>
        <p:nvSpPr>
          <p:cNvPr id="11" name="Oval 10">
            <a:extLst>
              <a:ext uri="{FF2B5EF4-FFF2-40B4-BE49-F238E27FC236}">
                <a16:creationId xmlns:a16="http://schemas.microsoft.com/office/drawing/2014/main" id="{6FAA7A5E-1961-4D02-9472-A01B6E52E5B3}"/>
              </a:ext>
            </a:extLst>
          </p:cNvPr>
          <p:cNvSpPr/>
          <p:nvPr/>
        </p:nvSpPr>
        <p:spPr>
          <a:xfrm>
            <a:off x="681038" y="2217335"/>
            <a:ext cx="1108378" cy="1108378"/>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241F026-1E72-4AE8-92A9-4E88C2C8C8EE}"/>
              </a:ext>
            </a:extLst>
          </p:cNvPr>
          <p:cNvSpPr/>
          <p:nvPr/>
        </p:nvSpPr>
        <p:spPr>
          <a:xfrm>
            <a:off x="839940" y="2363688"/>
            <a:ext cx="790575" cy="790575"/>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F02226B-C508-4C96-8E06-B6FD0F46B070}"/>
              </a:ext>
            </a:extLst>
          </p:cNvPr>
          <p:cNvSpPr/>
          <p:nvPr/>
        </p:nvSpPr>
        <p:spPr>
          <a:xfrm>
            <a:off x="1476375" y="3599983"/>
            <a:ext cx="5943600" cy="766106"/>
          </a:xfrm>
          <a:prstGeom prst="rightArrow">
            <a:avLst>
              <a:gd name="adj1" fmla="val 100000"/>
              <a:gd name="adj2" fmla="val 54324"/>
            </a:avLst>
          </a:prstGeom>
          <a:solidFill>
            <a:srgbClr val="008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a:r>
              <a:rPr lang="en-US" dirty="0">
                <a:latin typeface="Franklin Gothic Demi" panose="020B0703020102020204" pitchFamily="34" charset="0"/>
              </a:rPr>
              <a:t>Organizational Results: Highway and RMV</a:t>
            </a:r>
          </a:p>
        </p:txBody>
      </p:sp>
      <p:sp>
        <p:nvSpPr>
          <p:cNvPr id="17" name="Oval 16">
            <a:extLst>
              <a:ext uri="{FF2B5EF4-FFF2-40B4-BE49-F238E27FC236}">
                <a16:creationId xmlns:a16="http://schemas.microsoft.com/office/drawing/2014/main" id="{EAB4A681-91DB-4A6B-9EFF-97C93D17C99D}"/>
              </a:ext>
            </a:extLst>
          </p:cNvPr>
          <p:cNvSpPr/>
          <p:nvPr/>
        </p:nvSpPr>
        <p:spPr>
          <a:xfrm>
            <a:off x="681038" y="3429161"/>
            <a:ext cx="1108378" cy="1108378"/>
          </a:xfrm>
          <a:prstGeom prst="ellipse">
            <a:avLst/>
          </a:prstGeom>
          <a:solidFill>
            <a:srgbClr val="00B050"/>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EA8590-763F-488C-85BD-22F415B6FA3F}"/>
              </a:ext>
            </a:extLst>
          </p:cNvPr>
          <p:cNvSpPr/>
          <p:nvPr/>
        </p:nvSpPr>
        <p:spPr>
          <a:xfrm>
            <a:off x="839940" y="3575514"/>
            <a:ext cx="790575" cy="790575"/>
          </a:xfrm>
          <a:prstGeom prst="ellipse">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C9A7243-E788-4BC4-8A2E-D98A097023D8}"/>
              </a:ext>
            </a:extLst>
          </p:cNvPr>
          <p:cNvSpPr/>
          <p:nvPr/>
        </p:nvSpPr>
        <p:spPr>
          <a:xfrm>
            <a:off x="1476375" y="4822783"/>
            <a:ext cx="5943600" cy="766106"/>
          </a:xfrm>
          <a:prstGeom prst="rightArrow">
            <a:avLst>
              <a:gd name="adj1" fmla="val 100000"/>
              <a:gd name="adj2" fmla="val 54324"/>
            </a:avLst>
          </a:prstGeom>
          <a:solidFill>
            <a:srgbClr val="CC33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a:r>
              <a:rPr lang="en-US" dirty="0">
                <a:latin typeface="Franklin Gothic Demi" panose="020B0703020102020204" pitchFamily="34" charset="0"/>
              </a:rPr>
              <a:t>Continuous Improvement - Looking Forward</a:t>
            </a:r>
          </a:p>
        </p:txBody>
      </p:sp>
      <p:sp>
        <p:nvSpPr>
          <p:cNvPr id="20" name="Oval 19">
            <a:extLst>
              <a:ext uri="{FF2B5EF4-FFF2-40B4-BE49-F238E27FC236}">
                <a16:creationId xmlns:a16="http://schemas.microsoft.com/office/drawing/2014/main" id="{C8B12C56-03C5-47C0-82DA-92E9C4B2F05A}"/>
              </a:ext>
            </a:extLst>
          </p:cNvPr>
          <p:cNvSpPr/>
          <p:nvPr/>
        </p:nvSpPr>
        <p:spPr>
          <a:xfrm>
            <a:off x="681038" y="4642817"/>
            <a:ext cx="1108378" cy="1108378"/>
          </a:xfrm>
          <a:prstGeom prst="ellipse">
            <a:avLst/>
          </a:prstGeom>
          <a:solidFill>
            <a:schemeClr val="accent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803E560-A5CE-4F90-B0FB-BB8A0433FA68}"/>
              </a:ext>
            </a:extLst>
          </p:cNvPr>
          <p:cNvSpPr/>
          <p:nvPr/>
        </p:nvSpPr>
        <p:spPr>
          <a:xfrm>
            <a:off x="839940" y="4798314"/>
            <a:ext cx="790575" cy="790575"/>
          </a:xfrm>
          <a:prstGeom prst="ellipse">
            <a:avLst/>
          </a:prstGeom>
          <a:solidFill>
            <a:srgbClr val="CC3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5B95E1B7-DAF1-476B-903A-5AA20B2EC503}"/>
              </a:ext>
            </a:extLst>
          </p:cNvPr>
          <p:cNvSpPr/>
          <p:nvPr/>
        </p:nvSpPr>
        <p:spPr>
          <a:xfrm>
            <a:off x="1452714" y="1225425"/>
            <a:ext cx="5943600" cy="766106"/>
          </a:xfrm>
          <a:prstGeom prst="rightArrow">
            <a:avLst>
              <a:gd name="adj1" fmla="val 100000"/>
              <a:gd name="adj2" fmla="val 54324"/>
            </a:avLst>
          </a:prstGeom>
          <a:solidFill>
            <a:schemeClr val="accent5">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42900"/>
            <a:r>
              <a:rPr lang="en-US" dirty="0">
                <a:latin typeface="Franklin Gothic Demi" panose="020B0703020102020204" pitchFamily="34" charset="0"/>
              </a:rPr>
              <a:t>Update on Strategic Plan</a:t>
            </a:r>
          </a:p>
        </p:txBody>
      </p:sp>
      <p:sp>
        <p:nvSpPr>
          <p:cNvPr id="26" name="Oval 25">
            <a:extLst>
              <a:ext uri="{FF2B5EF4-FFF2-40B4-BE49-F238E27FC236}">
                <a16:creationId xmlns:a16="http://schemas.microsoft.com/office/drawing/2014/main" id="{093D11DA-2A2F-4ECE-92BA-3122B02A989E}"/>
              </a:ext>
            </a:extLst>
          </p:cNvPr>
          <p:cNvSpPr/>
          <p:nvPr/>
        </p:nvSpPr>
        <p:spPr>
          <a:xfrm>
            <a:off x="657377" y="1054603"/>
            <a:ext cx="1108378" cy="1108378"/>
          </a:xfrm>
          <a:prstGeom prst="ellipse">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66A7A13-908E-4A40-9AF0-071B54FB59D9}"/>
              </a:ext>
            </a:extLst>
          </p:cNvPr>
          <p:cNvSpPr/>
          <p:nvPr/>
        </p:nvSpPr>
        <p:spPr>
          <a:xfrm>
            <a:off x="802631" y="1200956"/>
            <a:ext cx="790575" cy="790575"/>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Puzzle">
            <a:extLst>
              <a:ext uri="{FF2B5EF4-FFF2-40B4-BE49-F238E27FC236}">
                <a16:creationId xmlns:a16="http://schemas.microsoft.com/office/drawing/2014/main" id="{7DFF2FBA-7D7D-42DE-94F8-64A8D5AC0F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1528" y="1315768"/>
            <a:ext cx="600075" cy="600075"/>
          </a:xfrm>
          <a:prstGeom prst="rect">
            <a:avLst/>
          </a:prstGeom>
          <a:effectLst>
            <a:outerShdw blurRad="50800" dist="38100" dir="2700000" algn="tl" rotWithShape="0">
              <a:prstClr val="black">
                <a:alpha val="40000"/>
              </a:prstClr>
            </a:outerShdw>
          </a:effectLst>
        </p:spPr>
      </p:pic>
      <p:pic>
        <p:nvPicPr>
          <p:cNvPr id="4" name="Graphic 3" descr="Upward trend">
            <a:extLst>
              <a:ext uri="{FF2B5EF4-FFF2-40B4-BE49-F238E27FC236}">
                <a16:creationId xmlns:a16="http://schemas.microsoft.com/office/drawing/2014/main" id="{291388CB-36E3-4F11-8AAB-85CC3752B12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31712" y="3632562"/>
            <a:ext cx="686771" cy="686771"/>
          </a:xfrm>
          <a:prstGeom prst="rect">
            <a:avLst/>
          </a:prstGeom>
        </p:spPr>
      </p:pic>
      <p:pic>
        <p:nvPicPr>
          <p:cNvPr id="6" name="Graphic 5" descr="Magnifying glass">
            <a:extLst>
              <a:ext uri="{FF2B5EF4-FFF2-40B4-BE49-F238E27FC236}">
                <a16:creationId xmlns:a16="http://schemas.microsoft.com/office/drawing/2014/main" id="{33347F81-86CF-4402-AC64-C2DD39EDEDE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12683" y="4884877"/>
            <a:ext cx="617448" cy="617448"/>
          </a:xfrm>
          <a:prstGeom prst="rect">
            <a:avLst/>
          </a:prstGeom>
        </p:spPr>
      </p:pic>
      <p:pic>
        <p:nvPicPr>
          <p:cNvPr id="10" name="Graphic 9" descr="Network">
            <a:extLst>
              <a:ext uri="{FF2B5EF4-FFF2-40B4-BE49-F238E27FC236}">
                <a16:creationId xmlns:a16="http://schemas.microsoft.com/office/drawing/2014/main" id="{F33DAEF8-EB2B-4CF2-B6B6-A13116B5C99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12683" y="2422284"/>
            <a:ext cx="645088" cy="645088"/>
          </a:xfrm>
          <a:prstGeom prst="rect">
            <a:avLst/>
          </a:prstGeom>
        </p:spPr>
      </p:pic>
    </p:spTree>
    <p:extLst>
      <p:ext uri="{BB962C8B-B14F-4D97-AF65-F5344CB8AC3E}">
        <p14:creationId xmlns:p14="http://schemas.microsoft.com/office/powerpoint/2010/main" val="151890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10;&#10;Description generated with very high confidence">
            <a:extLst>
              <a:ext uri="{FF2B5EF4-FFF2-40B4-BE49-F238E27FC236}">
                <a16:creationId xmlns:a16="http://schemas.microsoft.com/office/drawing/2014/main" id="{2497D634-AE6D-4CB5-98FF-4118508C2DB4}"/>
              </a:ext>
            </a:extLst>
          </p:cNvPr>
          <p:cNvPicPr>
            <a:picLocks noChangeAspect="1"/>
          </p:cNvPicPr>
          <p:nvPr/>
        </p:nvPicPr>
        <p:blipFill rotWithShape="1">
          <a:blip r:embed="rId2"/>
          <a:srcRect t="7773" b="8069"/>
          <a:stretch/>
        </p:blipFill>
        <p:spPr>
          <a:xfrm>
            <a:off x="0" y="869036"/>
            <a:ext cx="9144000" cy="5101996"/>
          </a:xfrm>
          <a:prstGeom prst="rect">
            <a:avLst/>
          </a:prstGeom>
        </p:spPr>
      </p:pic>
      <p:sp>
        <p:nvSpPr>
          <p:cNvPr id="26" name="Hexagon 25">
            <a:extLst>
              <a:ext uri="{FF2B5EF4-FFF2-40B4-BE49-F238E27FC236}">
                <a16:creationId xmlns:a16="http://schemas.microsoft.com/office/drawing/2014/main" id="{0BCA0492-5B45-4425-B63C-EFC1A15AB8C5}"/>
              </a:ext>
            </a:extLst>
          </p:cNvPr>
          <p:cNvSpPr/>
          <p:nvPr/>
        </p:nvSpPr>
        <p:spPr>
          <a:xfrm>
            <a:off x="5515695" y="2041544"/>
            <a:ext cx="766233" cy="704042"/>
          </a:xfrm>
          <a:prstGeom prst="hexagon">
            <a:avLst>
              <a:gd name="adj" fmla="val 28900"/>
              <a:gd name="vf" fmla="val 115470"/>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aphicFrame>
        <p:nvGraphicFramePr>
          <p:cNvPr id="27" name="Diagram 26">
            <a:extLst>
              <a:ext uri="{FF2B5EF4-FFF2-40B4-BE49-F238E27FC236}">
                <a16:creationId xmlns:a16="http://schemas.microsoft.com/office/drawing/2014/main" id="{781707F3-1DDA-4F3D-83B7-1D731F7AEBCF}"/>
              </a:ext>
            </a:extLst>
          </p:cNvPr>
          <p:cNvGraphicFramePr/>
          <p:nvPr>
            <p:extLst>
              <p:ext uri="{D42A27DB-BD31-4B8C-83A1-F6EECF244321}">
                <p14:modId xmlns:p14="http://schemas.microsoft.com/office/powerpoint/2010/main" val="2659145870"/>
              </p:ext>
            </p:extLst>
          </p:nvPr>
        </p:nvGraphicFramePr>
        <p:xfrm>
          <a:off x="3680428" y="1181147"/>
          <a:ext cx="6154690" cy="4607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87DD084B-D6CE-8549-975C-55C9DDBAB6C4}" type="slidenum">
              <a:rPr lang="en-US" smtClean="0"/>
              <a:pPr/>
              <a:t>20</a:t>
            </a:fld>
            <a:endParaRPr lang="en-US" dirty="0"/>
          </a:p>
        </p:txBody>
      </p:sp>
      <p:sp>
        <p:nvSpPr>
          <p:cNvPr id="8" name="TextBox 7"/>
          <p:cNvSpPr txBox="1"/>
          <p:nvPr/>
        </p:nvSpPr>
        <p:spPr>
          <a:xfrm>
            <a:off x="547007" y="1126671"/>
            <a:ext cx="7878536"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7" name="Title 1">
            <a:extLst>
              <a:ext uri="{FF2B5EF4-FFF2-40B4-BE49-F238E27FC236}">
                <a16:creationId xmlns:a16="http://schemas.microsoft.com/office/drawing/2014/main" id="{80443318-DA6B-47D9-9304-84D639D60326}"/>
              </a:ext>
            </a:extLst>
          </p:cNvPr>
          <p:cNvSpPr txBox="1">
            <a:spLocks/>
          </p:cNvSpPr>
          <p:nvPr/>
        </p:nvSpPr>
        <p:spPr>
          <a:xfrm>
            <a:off x="256900" y="109192"/>
            <a:ext cx="8229600" cy="6096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HR Service Center Objectives</a:t>
            </a:r>
          </a:p>
        </p:txBody>
      </p:sp>
      <p:grpSp>
        <p:nvGrpSpPr>
          <p:cNvPr id="10" name="Group 9">
            <a:extLst>
              <a:ext uri="{FF2B5EF4-FFF2-40B4-BE49-F238E27FC236}">
                <a16:creationId xmlns:a16="http://schemas.microsoft.com/office/drawing/2014/main" id="{DE6F1458-88DB-4AA5-B085-27E3D6542599}"/>
              </a:ext>
            </a:extLst>
          </p:cNvPr>
          <p:cNvGrpSpPr/>
          <p:nvPr/>
        </p:nvGrpSpPr>
        <p:grpSpPr>
          <a:xfrm>
            <a:off x="165460" y="1226312"/>
            <a:ext cx="4207794" cy="1120998"/>
            <a:chOff x="3847" y="2330"/>
            <a:chExt cx="7879283" cy="1120998"/>
          </a:xfrm>
        </p:grpSpPr>
        <p:sp>
          <p:nvSpPr>
            <p:cNvPr id="20" name="Rectangle: Rounded Corners 19">
              <a:extLst>
                <a:ext uri="{FF2B5EF4-FFF2-40B4-BE49-F238E27FC236}">
                  <a16:creationId xmlns:a16="http://schemas.microsoft.com/office/drawing/2014/main" id="{80A1040F-1300-4AB0-B094-618BF7B25E8A}"/>
                </a:ext>
              </a:extLst>
            </p:cNvPr>
            <p:cNvSpPr/>
            <p:nvPr/>
          </p:nvSpPr>
          <p:spPr>
            <a:xfrm>
              <a:off x="3847" y="2330"/>
              <a:ext cx="7879283" cy="11209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EF52BB94-91C3-4236-9F86-BCA95EE67F82}"/>
                </a:ext>
              </a:extLst>
            </p:cNvPr>
            <p:cNvSpPr txBox="1"/>
            <p:nvPr/>
          </p:nvSpPr>
          <p:spPr>
            <a:xfrm>
              <a:off x="58570" y="57053"/>
              <a:ext cx="7769837" cy="1011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dirty="0">
                  <a:latin typeface="Franklin Gothic Demi" panose="020B0703020102020204" pitchFamily="34" charset="0"/>
                </a:rPr>
                <a:t>Consistent experience </a:t>
              </a:r>
            </a:p>
          </p:txBody>
        </p:sp>
      </p:grpSp>
      <p:grpSp>
        <p:nvGrpSpPr>
          <p:cNvPr id="11" name="Group 10">
            <a:extLst>
              <a:ext uri="{FF2B5EF4-FFF2-40B4-BE49-F238E27FC236}">
                <a16:creationId xmlns:a16="http://schemas.microsoft.com/office/drawing/2014/main" id="{7CD0A3C2-7D85-4C3F-80A7-447B2D64CB44}"/>
              </a:ext>
            </a:extLst>
          </p:cNvPr>
          <p:cNvGrpSpPr/>
          <p:nvPr/>
        </p:nvGrpSpPr>
        <p:grpSpPr>
          <a:xfrm>
            <a:off x="165461" y="2832392"/>
            <a:ext cx="4207794" cy="1120998"/>
            <a:chOff x="3847" y="1179378"/>
            <a:chExt cx="7879283" cy="1120998"/>
          </a:xfrm>
        </p:grpSpPr>
        <p:sp>
          <p:nvSpPr>
            <p:cNvPr id="18" name="Rectangle: Rounded Corners 17">
              <a:extLst>
                <a:ext uri="{FF2B5EF4-FFF2-40B4-BE49-F238E27FC236}">
                  <a16:creationId xmlns:a16="http://schemas.microsoft.com/office/drawing/2014/main" id="{3D5F8F5E-BEC0-4489-BDBC-ABBE68F351E0}"/>
                </a:ext>
              </a:extLst>
            </p:cNvPr>
            <p:cNvSpPr/>
            <p:nvPr/>
          </p:nvSpPr>
          <p:spPr>
            <a:xfrm>
              <a:off x="3847" y="1179378"/>
              <a:ext cx="7879283" cy="11209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6">
              <a:extLst>
                <a:ext uri="{FF2B5EF4-FFF2-40B4-BE49-F238E27FC236}">
                  <a16:creationId xmlns:a16="http://schemas.microsoft.com/office/drawing/2014/main" id="{63DA925C-A5E6-435A-9DCD-889FAA5A1AA4}"/>
                </a:ext>
              </a:extLst>
            </p:cNvPr>
            <p:cNvSpPr txBox="1"/>
            <p:nvPr/>
          </p:nvSpPr>
          <p:spPr>
            <a:xfrm>
              <a:off x="58570" y="1234101"/>
              <a:ext cx="7769837" cy="1011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dirty="0">
                  <a:latin typeface="Franklin Gothic Demi" panose="020B0703020102020204" pitchFamily="34" charset="0"/>
                </a:rPr>
                <a:t>Uniform Processes</a:t>
              </a:r>
            </a:p>
          </p:txBody>
        </p:sp>
      </p:grpSp>
      <p:grpSp>
        <p:nvGrpSpPr>
          <p:cNvPr id="13" name="Group 12">
            <a:extLst>
              <a:ext uri="{FF2B5EF4-FFF2-40B4-BE49-F238E27FC236}">
                <a16:creationId xmlns:a16="http://schemas.microsoft.com/office/drawing/2014/main" id="{47E1D842-0109-4E7E-941A-72AED308027F}"/>
              </a:ext>
            </a:extLst>
          </p:cNvPr>
          <p:cNvGrpSpPr/>
          <p:nvPr/>
        </p:nvGrpSpPr>
        <p:grpSpPr>
          <a:xfrm>
            <a:off x="165461" y="4438471"/>
            <a:ext cx="4207794" cy="1120998"/>
            <a:chOff x="3847" y="3533475"/>
            <a:chExt cx="7879283" cy="1120998"/>
          </a:xfrm>
        </p:grpSpPr>
        <p:sp>
          <p:nvSpPr>
            <p:cNvPr id="14" name="Rectangle: Rounded Corners 13">
              <a:extLst>
                <a:ext uri="{FF2B5EF4-FFF2-40B4-BE49-F238E27FC236}">
                  <a16:creationId xmlns:a16="http://schemas.microsoft.com/office/drawing/2014/main" id="{A881FEA2-9ADC-49D0-8ADF-71ADA6DC6D2A}"/>
                </a:ext>
              </a:extLst>
            </p:cNvPr>
            <p:cNvSpPr/>
            <p:nvPr/>
          </p:nvSpPr>
          <p:spPr>
            <a:xfrm>
              <a:off x="3847" y="3533475"/>
              <a:ext cx="7879283" cy="11209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10">
              <a:extLst>
                <a:ext uri="{FF2B5EF4-FFF2-40B4-BE49-F238E27FC236}">
                  <a16:creationId xmlns:a16="http://schemas.microsoft.com/office/drawing/2014/main" id="{B43F1E1D-14CE-40D4-BBA1-09B271DB4002}"/>
                </a:ext>
              </a:extLst>
            </p:cNvPr>
            <p:cNvSpPr txBox="1"/>
            <p:nvPr/>
          </p:nvSpPr>
          <p:spPr>
            <a:xfrm>
              <a:off x="58570" y="3588198"/>
              <a:ext cx="7769837" cy="1011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dirty="0">
                  <a:latin typeface="Franklin Gothic Demi" panose="020B0703020102020204" pitchFamily="34" charset="0"/>
                </a:rPr>
                <a:t>Improved Service Delivery</a:t>
              </a:r>
            </a:p>
          </p:txBody>
        </p:sp>
      </p:grpSp>
      <p:grpSp>
        <p:nvGrpSpPr>
          <p:cNvPr id="22" name="Group 21">
            <a:extLst>
              <a:ext uri="{FF2B5EF4-FFF2-40B4-BE49-F238E27FC236}">
                <a16:creationId xmlns:a16="http://schemas.microsoft.com/office/drawing/2014/main" id="{5C3D57D4-8453-4EFF-9481-5221BDA41109}"/>
              </a:ext>
            </a:extLst>
          </p:cNvPr>
          <p:cNvGrpSpPr/>
          <p:nvPr/>
        </p:nvGrpSpPr>
        <p:grpSpPr>
          <a:xfrm>
            <a:off x="8357616" y="64008"/>
            <a:ext cx="704088" cy="704088"/>
            <a:chOff x="337805" y="1092724"/>
            <a:chExt cx="962025" cy="962025"/>
          </a:xfrm>
        </p:grpSpPr>
        <p:sp>
          <p:nvSpPr>
            <p:cNvPr id="23" name="Oval 22">
              <a:extLst>
                <a:ext uri="{FF2B5EF4-FFF2-40B4-BE49-F238E27FC236}">
                  <a16:creationId xmlns:a16="http://schemas.microsoft.com/office/drawing/2014/main" id="{2902E70C-0FB5-4766-9D24-CEB41C7C9FF7}"/>
                </a:ext>
              </a:extLst>
            </p:cNvPr>
            <p:cNvSpPr/>
            <p:nvPr/>
          </p:nvSpPr>
          <p:spPr>
            <a:xfrm>
              <a:off x="337805" y="1092724"/>
              <a:ext cx="962025" cy="962025"/>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D1570D-EFCA-4C0E-A584-B7AB5E6289B8}"/>
                </a:ext>
              </a:extLst>
            </p:cNvPr>
            <p:cNvSpPr/>
            <p:nvPr/>
          </p:nvSpPr>
          <p:spPr>
            <a:xfrm>
              <a:off x="475724" y="1230643"/>
              <a:ext cx="686186" cy="686186"/>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0B7A43E-F8D3-447E-8F22-CDC9192B864F}"/>
                </a:ext>
              </a:extLst>
            </p:cNvPr>
            <p:cNvPicPr>
              <a:picLocks noChangeAspect="1"/>
            </p:cNvPicPr>
            <p:nvPr/>
          </p:nvPicPr>
          <p:blipFill>
            <a:blip r:embed="rId8"/>
            <a:stretch>
              <a:fillRect/>
            </a:stretch>
          </p:blipFill>
          <p:spPr>
            <a:xfrm>
              <a:off x="552094" y="1316252"/>
              <a:ext cx="514968" cy="514968"/>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3414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hevron 22"/>
          <p:cNvSpPr/>
          <p:nvPr/>
        </p:nvSpPr>
        <p:spPr>
          <a:xfrm>
            <a:off x="5823569" y="1952956"/>
            <a:ext cx="450574" cy="933542"/>
          </a:xfrm>
          <a:prstGeom prst="chevron">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29" name="TextBox 28"/>
          <p:cNvSpPr txBox="1"/>
          <p:nvPr/>
        </p:nvSpPr>
        <p:spPr>
          <a:xfrm>
            <a:off x="1828780" y="4325352"/>
            <a:ext cx="2101861" cy="1077218"/>
          </a:xfrm>
          <a:prstGeom prst="rect">
            <a:avLst/>
          </a:prstGeom>
          <a:noFill/>
        </p:spPr>
        <p:txBody>
          <a:bodyPr wrap="square" rtlCol="0">
            <a:spAutoFit/>
          </a:bodyPr>
          <a:lstStyle/>
          <a:p>
            <a:r>
              <a:rPr lang="en-US" sz="1600" dirty="0">
                <a:solidFill>
                  <a:srgbClr val="0E386C"/>
                </a:solidFill>
                <a:latin typeface="Franklin Gothic Demi" panose="020B0703020102020204" pitchFamily="34" charset="0"/>
                <a:ea typeface="ＭＳ Ｐゴシック" charset="0"/>
              </a:rPr>
              <a:t>TIER 1: </a:t>
            </a:r>
          </a:p>
          <a:p>
            <a:pPr marL="114300" indent="-114300">
              <a:buFont typeface="Arial" panose="020B0604020202020204" pitchFamily="34" charset="0"/>
              <a:buChar char="•"/>
            </a:pPr>
            <a:r>
              <a:rPr lang="en-US" sz="1600" dirty="0">
                <a:solidFill>
                  <a:srgbClr val="0E386C"/>
                </a:solidFill>
                <a:latin typeface="Franklin Gothic Demi" panose="020B0703020102020204" pitchFamily="34" charset="0"/>
                <a:ea typeface="ＭＳ Ｐゴシック" charset="0"/>
              </a:rPr>
              <a:t>Inquiries and service requests by telephone / email.</a:t>
            </a:r>
            <a:endParaRPr lang="en-US" sz="1400" dirty="0">
              <a:solidFill>
                <a:srgbClr val="0E386C"/>
              </a:solidFill>
            </a:endParaRPr>
          </a:p>
        </p:txBody>
      </p:sp>
      <p:sp>
        <p:nvSpPr>
          <p:cNvPr id="30" name="TextBox 29"/>
          <p:cNvSpPr txBox="1"/>
          <p:nvPr/>
        </p:nvSpPr>
        <p:spPr>
          <a:xfrm>
            <a:off x="5435352" y="4325352"/>
            <a:ext cx="2185417" cy="1292662"/>
          </a:xfrm>
          <a:prstGeom prst="rect">
            <a:avLst/>
          </a:prstGeom>
          <a:noFill/>
        </p:spPr>
        <p:txBody>
          <a:bodyPr wrap="square" rtlCol="0">
            <a:spAutoFit/>
          </a:bodyPr>
          <a:lstStyle/>
          <a:p>
            <a:r>
              <a:rPr lang="en-US" sz="1600" dirty="0">
                <a:solidFill>
                  <a:srgbClr val="0E386C"/>
                </a:solidFill>
                <a:latin typeface="Franklin Gothic Demi" panose="020B0703020102020204" pitchFamily="34" charset="0"/>
                <a:ea typeface="ＭＳ Ｐゴシック" charset="0"/>
              </a:rPr>
              <a:t>TIER 2:</a:t>
            </a:r>
          </a:p>
          <a:p>
            <a:pPr marL="114300" indent="-114300">
              <a:buFont typeface="Arial" panose="020B0604020202020204" pitchFamily="34" charset="0"/>
              <a:buChar char="•"/>
            </a:pPr>
            <a:r>
              <a:rPr lang="en-US" sz="1600" dirty="0">
                <a:solidFill>
                  <a:srgbClr val="0E386C"/>
                </a:solidFill>
                <a:latin typeface="Franklin Gothic Demi" panose="020B0703020102020204" pitchFamily="34" charset="0"/>
                <a:ea typeface="ＭＳ Ｐゴシック" charset="0"/>
              </a:rPr>
              <a:t>More complex or specific questions / issues.</a:t>
            </a:r>
          </a:p>
          <a:p>
            <a:endParaRPr lang="en-US" sz="1400" dirty="0">
              <a:solidFill>
                <a:srgbClr val="0E386C"/>
              </a:solidFill>
            </a:endParaRPr>
          </a:p>
        </p:txBody>
      </p:sp>
      <p:sp>
        <p:nvSpPr>
          <p:cNvPr id="14" name="Title 1">
            <a:extLst>
              <a:ext uri="{FF2B5EF4-FFF2-40B4-BE49-F238E27FC236}">
                <a16:creationId xmlns:a16="http://schemas.microsoft.com/office/drawing/2014/main" id="{41682605-BBDB-4AF2-A6CF-0CBE2F1F7503}"/>
              </a:ext>
            </a:extLst>
          </p:cNvPr>
          <p:cNvSpPr txBox="1">
            <a:spLocks/>
          </p:cNvSpPr>
          <p:nvPr/>
        </p:nvSpPr>
        <p:spPr>
          <a:xfrm>
            <a:off x="256900" y="109192"/>
            <a:ext cx="8229600" cy="6096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How it Works: HR Model in Action</a:t>
            </a:r>
          </a:p>
        </p:txBody>
      </p:sp>
      <p:grpSp>
        <p:nvGrpSpPr>
          <p:cNvPr id="17" name="Group 16">
            <a:extLst>
              <a:ext uri="{FF2B5EF4-FFF2-40B4-BE49-F238E27FC236}">
                <a16:creationId xmlns:a16="http://schemas.microsoft.com/office/drawing/2014/main" id="{99CB679E-2A1A-4F42-A167-55721C95D6E5}"/>
              </a:ext>
            </a:extLst>
          </p:cNvPr>
          <p:cNvGrpSpPr/>
          <p:nvPr/>
        </p:nvGrpSpPr>
        <p:grpSpPr>
          <a:xfrm>
            <a:off x="8357616" y="64008"/>
            <a:ext cx="704088" cy="704088"/>
            <a:chOff x="337805" y="1092724"/>
            <a:chExt cx="962025" cy="962025"/>
          </a:xfrm>
        </p:grpSpPr>
        <p:sp>
          <p:nvSpPr>
            <p:cNvPr id="18" name="Oval 17">
              <a:extLst>
                <a:ext uri="{FF2B5EF4-FFF2-40B4-BE49-F238E27FC236}">
                  <a16:creationId xmlns:a16="http://schemas.microsoft.com/office/drawing/2014/main" id="{CD37FFEB-FDD4-425A-9E57-62C0C93789FD}"/>
                </a:ext>
              </a:extLst>
            </p:cNvPr>
            <p:cNvSpPr/>
            <p:nvPr/>
          </p:nvSpPr>
          <p:spPr>
            <a:xfrm>
              <a:off x="337805" y="1092724"/>
              <a:ext cx="962025" cy="962025"/>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6CF8C70-3F5D-4A7B-BE21-646D11A07D26}"/>
                </a:ext>
              </a:extLst>
            </p:cNvPr>
            <p:cNvSpPr/>
            <p:nvPr/>
          </p:nvSpPr>
          <p:spPr>
            <a:xfrm>
              <a:off x="475724" y="1230643"/>
              <a:ext cx="686186" cy="686186"/>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B21D7BD-60A8-4BC4-B521-B95EA2BFD58D}"/>
                </a:ext>
              </a:extLst>
            </p:cNvPr>
            <p:cNvPicPr>
              <a:picLocks noChangeAspect="1"/>
            </p:cNvPicPr>
            <p:nvPr/>
          </p:nvPicPr>
          <p:blipFill>
            <a:blip r:embed="rId3"/>
            <a:stretch>
              <a:fillRect/>
            </a:stretch>
          </p:blipFill>
          <p:spPr>
            <a:xfrm>
              <a:off x="552094" y="1316252"/>
              <a:ext cx="514968" cy="514968"/>
            </a:xfrm>
            <a:prstGeom prst="rect">
              <a:avLst/>
            </a:prstGeom>
            <a:effectLst>
              <a:outerShdw blurRad="50800" dist="38100" dir="2700000" algn="tl" rotWithShape="0">
                <a:prstClr val="black">
                  <a:alpha val="40000"/>
                </a:prstClr>
              </a:outerShdw>
            </a:effectLst>
          </p:spPr>
        </p:pic>
      </p:grpSp>
      <p:sp>
        <p:nvSpPr>
          <p:cNvPr id="28" name="Rectangle 4">
            <a:extLst>
              <a:ext uri="{FF2B5EF4-FFF2-40B4-BE49-F238E27FC236}">
                <a16:creationId xmlns:a16="http://schemas.microsoft.com/office/drawing/2014/main" id="{7B6C4218-46B3-457E-A59E-21F850EECDCF}"/>
              </a:ext>
            </a:extLst>
          </p:cNvPr>
          <p:cNvSpPr>
            <a:spLocks/>
          </p:cNvSpPr>
          <p:nvPr/>
        </p:nvSpPr>
        <p:spPr bwMode="auto">
          <a:xfrm>
            <a:off x="3930641" y="1069354"/>
            <a:ext cx="1402524" cy="2505512"/>
          </a:xfrm>
          <a:prstGeom prst="rect">
            <a:avLst/>
          </a:prstGeom>
          <a:solidFill>
            <a:schemeClr val="accent5">
              <a:lumMod val="60000"/>
              <a:lumOff val="40000"/>
            </a:schemeClr>
          </a:solidFill>
          <a:ln>
            <a:noFill/>
          </a:ln>
          <a:extLst/>
        </p:spPr>
        <p:txBody>
          <a:bodyPr lIns="0" tIns="0" rIns="0" bIns="0">
            <a:normAutofit/>
          </a:bodyPr>
          <a:lstStyle/>
          <a:p>
            <a:pPr algn="ctr"/>
            <a:endParaRPr lang="es-ES" sz="800" dirty="0">
              <a:solidFill>
                <a:schemeClr val="accent5">
                  <a:lumMod val="60000"/>
                  <a:lumOff val="40000"/>
                </a:schemeClr>
              </a:solidFill>
              <a:latin typeface="Lato Light"/>
            </a:endParaRPr>
          </a:p>
        </p:txBody>
      </p:sp>
      <p:sp>
        <p:nvSpPr>
          <p:cNvPr id="31" name="Round Same Side Corner Rectangle 87">
            <a:extLst>
              <a:ext uri="{FF2B5EF4-FFF2-40B4-BE49-F238E27FC236}">
                <a16:creationId xmlns:a16="http://schemas.microsoft.com/office/drawing/2014/main" id="{8609505E-C3D3-467E-96E6-FF85285E1BFD}"/>
              </a:ext>
            </a:extLst>
          </p:cNvPr>
          <p:cNvSpPr/>
          <p:nvPr/>
        </p:nvSpPr>
        <p:spPr>
          <a:xfrm rot="10800000">
            <a:off x="3930639" y="1064388"/>
            <a:ext cx="1402525" cy="55878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normAutofit fontScale="92500" lnSpcReduction="20000"/>
            <a:scene3d>
              <a:camera prst="orthographicFront">
                <a:rot lat="0" lon="0" rev="10800000"/>
              </a:camera>
              <a:lightRig rig="threePt" dir="t"/>
            </a:scene3d>
          </a:bodyPr>
          <a:lstStyle/>
          <a:p>
            <a:pPr algn="ctr"/>
            <a:r>
              <a:rPr lang="en-US" sz="2000" dirty="0">
                <a:latin typeface="Franklin Gothic Demi" panose="020B0703020102020204" pitchFamily="34" charset="0"/>
              </a:rPr>
              <a:t>TIER 1</a:t>
            </a:r>
            <a:endParaRPr lang="bg-BG" sz="2000" dirty="0">
              <a:latin typeface="Franklin Gothic Demi" panose="020B0703020102020204" pitchFamily="34" charset="0"/>
            </a:endParaRPr>
          </a:p>
        </p:txBody>
      </p:sp>
      <p:sp>
        <p:nvSpPr>
          <p:cNvPr id="32" name="Rectangle 7">
            <a:extLst>
              <a:ext uri="{FF2B5EF4-FFF2-40B4-BE49-F238E27FC236}">
                <a16:creationId xmlns:a16="http://schemas.microsoft.com/office/drawing/2014/main" id="{B465C1E5-547A-4BD2-891A-D5AF8349E528}"/>
              </a:ext>
            </a:extLst>
          </p:cNvPr>
          <p:cNvSpPr>
            <a:spLocks/>
          </p:cNvSpPr>
          <p:nvPr/>
        </p:nvSpPr>
        <p:spPr bwMode="auto">
          <a:xfrm>
            <a:off x="3930641" y="3301671"/>
            <a:ext cx="1402524" cy="521777"/>
          </a:xfrm>
          <a:prstGeom prst="rect">
            <a:avLst/>
          </a:prstGeom>
          <a:solidFill>
            <a:schemeClr val="accent5"/>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algn="ctr"/>
            <a:endParaRPr lang="es-ES" sz="800" dirty="0">
              <a:latin typeface="Lato Light"/>
            </a:endParaRPr>
          </a:p>
        </p:txBody>
      </p:sp>
      <p:sp>
        <p:nvSpPr>
          <p:cNvPr id="34" name="Rectangle 11">
            <a:extLst>
              <a:ext uri="{FF2B5EF4-FFF2-40B4-BE49-F238E27FC236}">
                <a16:creationId xmlns:a16="http://schemas.microsoft.com/office/drawing/2014/main" id="{6C93567D-6E80-48F0-BCD5-5D1276FB2D94}"/>
              </a:ext>
            </a:extLst>
          </p:cNvPr>
          <p:cNvSpPr>
            <a:spLocks/>
          </p:cNvSpPr>
          <p:nvPr/>
        </p:nvSpPr>
        <p:spPr bwMode="auto">
          <a:xfrm>
            <a:off x="4033985" y="1673218"/>
            <a:ext cx="1195837" cy="14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normAutofit/>
          </a:bodyPr>
          <a:lstStyle/>
          <a:p>
            <a:pPr algn="ctr"/>
            <a:r>
              <a:rPr lang="en-US" sz="2000" dirty="0">
                <a:solidFill>
                  <a:srgbClr val="0E386C"/>
                </a:solidFill>
                <a:latin typeface="Franklin Gothic Demi" panose="020B0703020102020204" pitchFamily="34" charset="0"/>
                <a:ea typeface="ＭＳ Ｐゴシック" charset="0"/>
                <a:cs typeface="ＭＳ Ｐゴシック" charset="0"/>
                <a:sym typeface="Lato Regular" charset="0"/>
              </a:rPr>
              <a:t>HR Support Specialist</a:t>
            </a:r>
          </a:p>
        </p:txBody>
      </p:sp>
      <p:sp>
        <p:nvSpPr>
          <p:cNvPr id="36" name="Rectangle 6">
            <a:extLst>
              <a:ext uri="{FF2B5EF4-FFF2-40B4-BE49-F238E27FC236}">
                <a16:creationId xmlns:a16="http://schemas.microsoft.com/office/drawing/2014/main" id="{779CA2BF-16B3-4392-82B8-3F884A3D1C34}"/>
              </a:ext>
            </a:extLst>
          </p:cNvPr>
          <p:cNvSpPr>
            <a:spLocks/>
          </p:cNvSpPr>
          <p:nvPr/>
        </p:nvSpPr>
        <p:spPr bwMode="auto">
          <a:xfrm>
            <a:off x="3930641" y="3301671"/>
            <a:ext cx="1402524" cy="52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normAutofit fontScale="77500" lnSpcReduction="20000"/>
          </a:bodyPr>
          <a:lstStyle/>
          <a:p>
            <a:pPr algn="ctr"/>
            <a:r>
              <a:rPr lang="en-US" sz="1800" b="1" dirty="0">
                <a:solidFill>
                  <a:schemeClr val="bg1"/>
                </a:solidFill>
                <a:latin typeface="Franklin Gothic Demi" panose="020B0703020102020204" pitchFamily="34" charset="0"/>
                <a:ea typeface="ＭＳ Ｐゴシック" charset="0"/>
                <a:cs typeface="Lato Regular"/>
                <a:sym typeface="Lato Bold" charset="0"/>
              </a:rPr>
              <a:t>95 % of inquiries resolved</a:t>
            </a:r>
          </a:p>
        </p:txBody>
      </p:sp>
      <p:sp>
        <p:nvSpPr>
          <p:cNvPr id="38" name="Chevron 22">
            <a:extLst>
              <a:ext uri="{FF2B5EF4-FFF2-40B4-BE49-F238E27FC236}">
                <a16:creationId xmlns:a16="http://schemas.microsoft.com/office/drawing/2014/main" id="{6975FC20-60AD-4402-BAF2-57631BD48513}"/>
              </a:ext>
            </a:extLst>
          </p:cNvPr>
          <p:cNvSpPr/>
          <p:nvPr/>
        </p:nvSpPr>
        <p:spPr>
          <a:xfrm>
            <a:off x="2869013" y="1952956"/>
            <a:ext cx="450574" cy="933542"/>
          </a:xfrm>
          <a:prstGeom prst="chevron">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39" name="Rectangle 4">
            <a:extLst>
              <a:ext uri="{FF2B5EF4-FFF2-40B4-BE49-F238E27FC236}">
                <a16:creationId xmlns:a16="http://schemas.microsoft.com/office/drawing/2014/main" id="{0D7D4484-8003-48DE-A7D4-2DF8F9C04EB8}"/>
              </a:ext>
            </a:extLst>
          </p:cNvPr>
          <p:cNvSpPr>
            <a:spLocks/>
          </p:cNvSpPr>
          <p:nvPr/>
        </p:nvSpPr>
        <p:spPr bwMode="auto">
          <a:xfrm>
            <a:off x="958997" y="1074320"/>
            <a:ext cx="1402524" cy="2749128"/>
          </a:xfrm>
          <a:prstGeom prst="rect">
            <a:avLst/>
          </a:prstGeom>
          <a:solidFill>
            <a:schemeClr val="accent6">
              <a:lumMod val="40000"/>
              <a:lumOff val="60000"/>
            </a:schemeClr>
          </a:solidFill>
          <a:ln>
            <a:noFill/>
          </a:ln>
          <a:extLst/>
        </p:spPr>
        <p:txBody>
          <a:bodyPr lIns="0" tIns="0" rIns="0" bIns="0">
            <a:normAutofit/>
          </a:bodyPr>
          <a:lstStyle/>
          <a:p>
            <a:pPr algn="ctr"/>
            <a:endParaRPr lang="es-ES" sz="800" dirty="0">
              <a:latin typeface="Lato Light"/>
            </a:endParaRPr>
          </a:p>
        </p:txBody>
      </p:sp>
      <p:sp>
        <p:nvSpPr>
          <p:cNvPr id="40" name="Round Same Side Corner Rectangle 87">
            <a:extLst>
              <a:ext uri="{FF2B5EF4-FFF2-40B4-BE49-F238E27FC236}">
                <a16:creationId xmlns:a16="http://schemas.microsoft.com/office/drawing/2014/main" id="{7E46AD7A-F3C2-4AD9-89B5-78C2AB4C4DA6}"/>
              </a:ext>
            </a:extLst>
          </p:cNvPr>
          <p:cNvSpPr/>
          <p:nvPr/>
        </p:nvSpPr>
        <p:spPr>
          <a:xfrm rot="10800000">
            <a:off x="958995" y="1069354"/>
            <a:ext cx="1402525" cy="558789"/>
          </a:xfrm>
          <a:prstGeom prst="round2SameRect">
            <a:avLst>
              <a:gd name="adj1" fmla="val 50000"/>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219419" tIns="109710" rIns="219419" bIns="109710" rtlCol="0" anchor="ctr">
            <a:normAutofit fontScale="85000" lnSpcReduction="10000"/>
            <a:scene3d>
              <a:camera prst="orthographicFront">
                <a:rot lat="0" lon="0" rev="10800000"/>
              </a:camera>
              <a:lightRig rig="threePt" dir="t"/>
            </a:scene3d>
          </a:bodyPr>
          <a:lstStyle/>
          <a:p>
            <a:pPr algn="ctr"/>
            <a:r>
              <a:rPr lang="en-US" sz="2000" cap="all" dirty="0">
                <a:latin typeface="Franklin Gothic Demi" panose="020B0703020102020204" pitchFamily="34" charset="0"/>
              </a:rPr>
              <a:t>Inquiry</a:t>
            </a:r>
            <a:endParaRPr lang="bg-BG" sz="2000" cap="all" dirty="0">
              <a:latin typeface="Franklin Gothic Demi" panose="020B0703020102020204" pitchFamily="34" charset="0"/>
            </a:endParaRPr>
          </a:p>
        </p:txBody>
      </p:sp>
      <p:sp>
        <p:nvSpPr>
          <p:cNvPr id="43" name="Rectangle 11">
            <a:extLst>
              <a:ext uri="{FF2B5EF4-FFF2-40B4-BE49-F238E27FC236}">
                <a16:creationId xmlns:a16="http://schemas.microsoft.com/office/drawing/2014/main" id="{1A45980D-8D7D-4F8F-8B82-AFC9EB12CFC1}"/>
              </a:ext>
            </a:extLst>
          </p:cNvPr>
          <p:cNvSpPr>
            <a:spLocks/>
          </p:cNvSpPr>
          <p:nvPr/>
        </p:nvSpPr>
        <p:spPr bwMode="auto">
          <a:xfrm>
            <a:off x="1037017" y="1622563"/>
            <a:ext cx="1195837" cy="14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normAutofit/>
          </a:bodyPr>
          <a:lstStyle/>
          <a:p>
            <a:pPr algn="ctr"/>
            <a:r>
              <a:rPr lang="en-US" sz="2000" dirty="0">
                <a:solidFill>
                  <a:srgbClr val="0E386C"/>
                </a:solidFill>
                <a:latin typeface="Franklin Gothic Demi" panose="020B0703020102020204" pitchFamily="34" charset="0"/>
                <a:ea typeface="ＭＳ Ｐゴシック" charset="0"/>
                <a:cs typeface="ＭＳ Ｐゴシック" charset="0"/>
                <a:sym typeface="Lato Regular" charset="0"/>
              </a:rPr>
              <a:t>Employee or Manager</a:t>
            </a:r>
          </a:p>
        </p:txBody>
      </p:sp>
      <p:sp>
        <p:nvSpPr>
          <p:cNvPr id="44" name="Rectangle 4">
            <a:extLst>
              <a:ext uri="{FF2B5EF4-FFF2-40B4-BE49-F238E27FC236}">
                <a16:creationId xmlns:a16="http://schemas.microsoft.com/office/drawing/2014/main" id="{8EE8D5B1-0465-4718-95D2-FFE0B3EF3E98}"/>
              </a:ext>
            </a:extLst>
          </p:cNvPr>
          <p:cNvSpPr>
            <a:spLocks/>
          </p:cNvSpPr>
          <p:nvPr/>
        </p:nvSpPr>
        <p:spPr bwMode="auto">
          <a:xfrm>
            <a:off x="6761961" y="1069354"/>
            <a:ext cx="1402524" cy="2505512"/>
          </a:xfrm>
          <a:prstGeom prst="rect">
            <a:avLst/>
          </a:prstGeom>
          <a:solidFill>
            <a:schemeClr val="accent3">
              <a:lumMod val="60000"/>
              <a:lumOff val="40000"/>
            </a:schemeClr>
          </a:solidFill>
          <a:ln>
            <a:noFill/>
          </a:ln>
          <a:extLst/>
        </p:spPr>
        <p:txBody>
          <a:bodyPr lIns="0" tIns="0" rIns="0" bIns="0">
            <a:normAutofit/>
          </a:bodyPr>
          <a:lstStyle/>
          <a:p>
            <a:pPr algn="ctr"/>
            <a:endParaRPr lang="es-ES" sz="800" dirty="0">
              <a:latin typeface="Lato Light"/>
            </a:endParaRPr>
          </a:p>
        </p:txBody>
      </p:sp>
      <p:sp>
        <p:nvSpPr>
          <p:cNvPr id="45" name="Round Same Side Corner Rectangle 87">
            <a:extLst>
              <a:ext uri="{FF2B5EF4-FFF2-40B4-BE49-F238E27FC236}">
                <a16:creationId xmlns:a16="http://schemas.microsoft.com/office/drawing/2014/main" id="{A718D9BD-2C40-4A10-ADB0-B8BFC5DA3559}"/>
              </a:ext>
            </a:extLst>
          </p:cNvPr>
          <p:cNvSpPr/>
          <p:nvPr/>
        </p:nvSpPr>
        <p:spPr>
          <a:xfrm rot="10800000">
            <a:off x="6761959" y="1064388"/>
            <a:ext cx="1402525" cy="558789"/>
          </a:xfrm>
          <a:prstGeom prst="round2SameRect">
            <a:avLst>
              <a:gd name="adj1" fmla="val 50000"/>
              <a:gd name="adj2"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19419" tIns="109710" rIns="219419" bIns="109710" rtlCol="0" anchor="ctr">
            <a:normAutofit fontScale="92500" lnSpcReduction="20000"/>
            <a:scene3d>
              <a:camera prst="orthographicFront">
                <a:rot lat="0" lon="0" rev="10800000"/>
              </a:camera>
              <a:lightRig rig="threePt" dir="t"/>
            </a:scene3d>
          </a:bodyPr>
          <a:lstStyle/>
          <a:p>
            <a:pPr algn="ctr"/>
            <a:r>
              <a:rPr lang="en-US" sz="2000" dirty="0">
                <a:latin typeface="Franklin Gothic Demi" panose="020B0703020102020204" pitchFamily="34" charset="0"/>
              </a:rPr>
              <a:t>TIER 2</a:t>
            </a:r>
            <a:endParaRPr lang="bg-BG" sz="2000" dirty="0">
              <a:latin typeface="Franklin Gothic Demi" panose="020B0703020102020204" pitchFamily="34" charset="0"/>
            </a:endParaRPr>
          </a:p>
        </p:txBody>
      </p:sp>
      <p:sp>
        <p:nvSpPr>
          <p:cNvPr id="46" name="Rectangle 7">
            <a:extLst>
              <a:ext uri="{FF2B5EF4-FFF2-40B4-BE49-F238E27FC236}">
                <a16:creationId xmlns:a16="http://schemas.microsoft.com/office/drawing/2014/main" id="{04C1E39C-2934-4EA2-AF5F-FC8E80B439B9}"/>
              </a:ext>
            </a:extLst>
          </p:cNvPr>
          <p:cNvSpPr>
            <a:spLocks/>
          </p:cNvSpPr>
          <p:nvPr/>
        </p:nvSpPr>
        <p:spPr bwMode="auto">
          <a:xfrm>
            <a:off x="6761961" y="3301671"/>
            <a:ext cx="1402524" cy="521777"/>
          </a:xfrm>
          <a:prstGeom prst="rect">
            <a:avLst/>
          </a:prstGeom>
          <a:solidFill>
            <a:schemeClr val="accent5"/>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algn="ctr"/>
            <a:endParaRPr lang="es-ES" sz="800" dirty="0">
              <a:latin typeface="Lato Light"/>
            </a:endParaRPr>
          </a:p>
        </p:txBody>
      </p:sp>
      <p:sp>
        <p:nvSpPr>
          <p:cNvPr id="47" name="Rectangle 11">
            <a:extLst>
              <a:ext uri="{FF2B5EF4-FFF2-40B4-BE49-F238E27FC236}">
                <a16:creationId xmlns:a16="http://schemas.microsoft.com/office/drawing/2014/main" id="{E94C4EAA-B0B2-421D-B39B-DBCBE997C234}"/>
              </a:ext>
            </a:extLst>
          </p:cNvPr>
          <p:cNvSpPr>
            <a:spLocks/>
          </p:cNvSpPr>
          <p:nvPr/>
        </p:nvSpPr>
        <p:spPr bwMode="auto">
          <a:xfrm>
            <a:off x="6865305" y="1673218"/>
            <a:ext cx="1195837" cy="14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normAutofit fontScale="92500" lnSpcReduction="10000"/>
          </a:bodyPr>
          <a:lstStyle/>
          <a:p>
            <a:pPr algn="ctr"/>
            <a:r>
              <a:rPr lang="en-US" sz="2000" dirty="0">
                <a:solidFill>
                  <a:srgbClr val="0E386C"/>
                </a:solidFill>
                <a:latin typeface="Franklin Gothic Demi" panose="020B0703020102020204" pitchFamily="34" charset="0"/>
                <a:ea typeface="ＭＳ Ｐゴシック" charset="0"/>
                <a:cs typeface="ＭＳ Ｐゴシック" charset="0"/>
                <a:sym typeface="Lato Regular" charset="0"/>
              </a:rPr>
              <a:t>HR Business Partner or Center of Expertise</a:t>
            </a:r>
          </a:p>
        </p:txBody>
      </p:sp>
      <p:sp>
        <p:nvSpPr>
          <p:cNvPr id="48" name="Rectangle 6">
            <a:extLst>
              <a:ext uri="{FF2B5EF4-FFF2-40B4-BE49-F238E27FC236}">
                <a16:creationId xmlns:a16="http://schemas.microsoft.com/office/drawing/2014/main" id="{60B01642-C07C-470C-BEBA-9D9FDBFFB289}"/>
              </a:ext>
            </a:extLst>
          </p:cNvPr>
          <p:cNvSpPr>
            <a:spLocks/>
          </p:cNvSpPr>
          <p:nvPr/>
        </p:nvSpPr>
        <p:spPr bwMode="auto">
          <a:xfrm>
            <a:off x="6761961" y="3301671"/>
            <a:ext cx="1402524" cy="521777"/>
          </a:xfrm>
          <a:prstGeom prst="rect">
            <a:avLst/>
          </a:prstGeom>
          <a:solidFill>
            <a:schemeClr val="accent3"/>
          </a:solidFill>
          <a:ln>
            <a:noFill/>
          </a:ln>
          <a:extLst>
            <a:ext uri="{91240B29-F687-4F45-9708-019B960494DF}">
              <a14:hiddenLine xmlns:a14="http://schemas.microsoft.com/office/drawing/2010/main" w="12700">
                <a:solidFill>
                  <a:schemeClr val="tx1"/>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lIns="45720" rIns="45720" anchor="ctr">
            <a:normAutofit fontScale="85000" lnSpcReduction="10000"/>
          </a:bodyPr>
          <a:lstStyle/>
          <a:p>
            <a:pPr algn="ctr"/>
            <a:r>
              <a:rPr lang="en-US" sz="1800" b="1" dirty="0">
                <a:solidFill>
                  <a:schemeClr val="bg1"/>
                </a:solidFill>
                <a:latin typeface="Franklin Gothic Demi" panose="020B0703020102020204" pitchFamily="34" charset="0"/>
                <a:ea typeface="ＭＳ Ｐゴシック" charset="0"/>
                <a:cs typeface="Lato Regular"/>
                <a:sym typeface="Lato Bold" charset="0"/>
              </a:rPr>
              <a:t>5 % of inquiries resolved</a:t>
            </a:r>
          </a:p>
        </p:txBody>
      </p:sp>
      <p:sp>
        <p:nvSpPr>
          <p:cNvPr id="3" name="Rectangle 2">
            <a:extLst>
              <a:ext uri="{FF2B5EF4-FFF2-40B4-BE49-F238E27FC236}">
                <a16:creationId xmlns:a16="http://schemas.microsoft.com/office/drawing/2014/main" id="{55F44643-B87C-4DCE-AB37-D7A5A971AAA1}"/>
              </a:ext>
            </a:extLst>
          </p:cNvPr>
          <p:cNvSpPr/>
          <p:nvPr/>
        </p:nvSpPr>
        <p:spPr>
          <a:xfrm>
            <a:off x="1728977" y="4217233"/>
            <a:ext cx="2101861" cy="100584"/>
          </a:xfrm>
          <a:prstGeom prst="rect">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55B722E-4D4D-4383-BEEF-4011B5B46BBE}"/>
              </a:ext>
            </a:extLst>
          </p:cNvPr>
          <p:cNvSpPr/>
          <p:nvPr/>
        </p:nvSpPr>
        <p:spPr>
          <a:xfrm>
            <a:off x="5435352" y="4224768"/>
            <a:ext cx="2103120" cy="100584"/>
          </a:xfrm>
          <a:prstGeom prst="rect">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92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17654" y="74218"/>
            <a:ext cx="8229600" cy="692754"/>
          </a:xfrm>
          <a:prstGeom prst="rect">
            <a:avLst/>
          </a:prstGeom>
        </p:spPr>
        <p:txBody>
          <a:bodyPr/>
          <a:lstStyle/>
          <a:p>
            <a:r>
              <a:rPr lang="en-US" dirty="0"/>
              <a:t>HR Service Management Dashboards</a:t>
            </a:r>
          </a:p>
        </p:txBody>
      </p:sp>
      <p:pic>
        <p:nvPicPr>
          <p:cNvPr id="10" name="Picture 9"/>
          <p:cNvPicPr>
            <a:picLocks noChangeAspect="1"/>
          </p:cNvPicPr>
          <p:nvPr/>
        </p:nvPicPr>
        <p:blipFill rotWithShape="1">
          <a:blip r:embed="rId2"/>
          <a:srcRect b="5026"/>
          <a:stretch/>
        </p:blipFill>
        <p:spPr>
          <a:xfrm>
            <a:off x="70478" y="1674866"/>
            <a:ext cx="6882772" cy="4216248"/>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a:stretch>
            <a:fillRect/>
          </a:stretch>
        </p:blipFill>
        <p:spPr>
          <a:xfrm>
            <a:off x="70478" y="966886"/>
            <a:ext cx="8997071" cy="689386"/>
          </a:xfrm>
          <a:prstGeom prst="rect">
            <a:avLst/>
          </a:prstGeom>
        </p:spPr>
      </p:pic>
      <p:pic>
        <p:nvPicPr>
          <p:cNvPr id="12" name="Picture 11"/>
          <p:cNvPicPr>
            <a:picLocks noChangeAspect="1"/>
          </p:cNvPicPr>
          <p:nvPr/>
        </p:nvPicPr>
        <p:blipFill>
          <a:blip r:embed="rId4"/>
          <a:stretch>
            <a:fillRect/>
          </a:stretch>
        </p:blipFill>
        <p:spPr>
          <a:xfrm>
            <a:off x="5321300" y="1729186"/>
            <a:ext cx="3641546" cy="2472242"/>
          </a:xfrm>
          <a:prstGeom prst="rect">
            <a:avLst/>
          </a:prstGeom>
          <a:effectLst>
            <a:outerShdw blurRad="50800" dist="38100" dir="8100000" algn="tr" rotWithShape="0">
              <a:prstClr val="black">
                <a:alpha val="40000"/>
              </a:prstClr>
            </a:outerShdw>
          </a:effectLst>
        </p:spPr>
      </p:pic>
      <p:grpSp>
        <p:nvGrpSpPr>
          <p:cNvPr id="6" name="Group 5">
            <a:extLst>
              <a:ext uri="{FF2B5EF4-FFF2-40B4-BE49-F238E27FC236}">
                <a16:creationId xmlns:a16="http://schemas.microsoft.com/office/drawing/2014/main" id="{2DB664B2-3116-4BA8-ACDA-74F4EB543CB2}"/>
              </a:ext>
            </a:extLst>
          </p:cNvPr>
          <p:cNvGrpSpPr/>
          <p:nvPr/>
        </p:nvGrpSpPr>
        <p:grpSpPr>
          <a:xfrm>
            <a:off x="8357616" y="64008"/>
            <a:ext cx="704088" cy="704088"/>
            <a:chOff x="337805" y="1092724"/>
            <a:chExt cx="962025" cy="962025"/>
          </a:xfrm>
        </p:grpSpPr>
        <p:sp>
          <p:nvSpPr>
            <p:cNvPr id="7" name="Oval 6">
              <a:extLst>
                <a:ext uri="{FF2B5EF4-FFF2-40B4-BE49-F238E27FC236}">
                  <a16:creationId xmlns:a16="http://schemas.microsoft.com/office/drawing/2014/main" id="{01137B27-F2C1-4963-8372-A32C113158C4}"/>
                </a:ext>
              </a:extLst>
            </p:cNvPr>
            <p:cNvSpPr/>
            <p:nvPr/>
          </p:nvSpPr>
          <p:spPr>
            <a:xfrm>
              <a:off x="337805" y="1092724"/>
              <a:ext cx="962025" cy="962025"/>
            </a:xfrm>
            <a:prstGeom prst="ellipse">
              <a:avLst/>
            </a:prstGeom>
            <a:solidFill>
              <a:schemeClr val="tx2">
                <a:lumMod val="60000"/>
                <a:lumOff val="40000"/>
              </a:schemeClr>
            </a:solidFill>
            <a:ln w="31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1303EB7-C85B-4B3F-874C-8273DCD710CA}"/>
                </a:ext>
              </a:extLst>
            </p:cNvPr>
            <p:cNvSpPr/>
            <p:nvPr/>
          </p:nvSpPr>
          <p:spPr>
            <a:xfrm>
              <a:off x="475724" y="1230643"/>
              <a:ext cx="686186" cy="686186"/>
            </a:xfrm>
            <a:prstGeom prst="ellipse">
              <a:avLst/>
            </a:prstGeom>
            <a:solidFill>
              <a:srgbClr val="32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56AA476-3086-4ABA-B89B-6C5D2BB521D8}"/>
                </a:ext>
              </a:extLst>
            </p:cNvPr>
            <p:cNvPicPr>
              <a:picLocks noChangeAspect="1"/>
            </p:cNvPicPr>
            <p:nvPr/>
          </p:nvPicPr>
          <p:blipFill>
            <a:blip r:embed="rId5"/>
            <a:stretch>
              <a:fillRect/>
            </a:stretch>
          </p:blipFill>
          <p:spPr>
            <a:xfrm>
              <a:off x="552094" y="1316252"/>
              <a:ext cx="514968" cy="514968"/>
            </a:xfrm>
            <a:prstGeom prst="rect">
              <a:avLst/>
            </a:prstGeom>
            <a:effectLst>
              <a:outerShdw blurRad="50800" dist="38100" dir="2700000" algn="tl" rotWithShape="0">
                <a:prstClr val="black">
                  <a:alpha val="40000"/>
                </a:prstClr>
              </a:outerShdw>
            </a:effectLst>
          </p:spPr>
        </p:pic>
      </p:grpSp>
      <p:sp>
        <p:nvSpPr>
          <p:cNvPr id="2" name="TextBox 1"/>
          <p:cNvSpPr txBox="1"/>
          <p:nvPr/>
        </p:nvSpPr>
        <p:spPr>
          <a:xfrm>
            <a:off x="7002561" y="4405016"/>
            <a:ext cx="2009596" cy="1200329"/>
          </a:xfrm>
          <a:prstGeom prst="rect">
            <a:avLst/>
          </a:prstGeom>
          <a:noFill/>
        </p:spPr>
        <p:txBody>
          <a:bodyPr wrap="square" rtlCol="0">
            <a:spAutoFit/>
          </a:bodyPr>
          <a:lstStyle/>
          <a:p>
            <a:r>
              <a:rPr lang="en-US" dirty="0">
                <a:latin typeface="Franklin Gothic Demi" panose="020B0703020102020204" pitchFamily="34" charset="0"/>
              </a:rPr>
              <a:t>Service Center metrics drive HR business decisions</a:t>
            </a:r>
          </a:p>
        </p:txBody>
      </p:sp>
    </p:spTree>
    <p:extLst>
      <p:ext uri="{BB962C8B-B14F-4D97-AF65-F5344CB8AC3E}">
        <p14:creationId xmlns:p14="http://schemas.microsoft.com/office/powerpoint/2010/main" val="364242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Rectangle 2"/>
          <p:cNvSpPr/>
          <p:nvPr/>
        </p:nvSpPr>
        <p:spPr>
          <a:xfrm>
            <a:off x="0" y="847725"/>
            <a:ext cx="9144000" cy="52482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solidFill>
                  <a:schemeClr val="tx2">
                    <a:lumMod val="60000"/>
                    <a:lumOff val="40000"/>
                  </a:schemeClr>
                </a:solidFill>
              </a:rPr>
              <a:t>QUESTIONS?</a:t>
            </a:r>
          </a:p>
        </p:txBody>
      </p:sp>
    </p:spTree>
    <p:extLst>
      <p:ext uri="{BB962C8B-B14F-4D97-AF65-F5344CB8AC3E}">
        <p14:creationId xmlns:p14="http://schemas.microsoft.com/office/powerpoint/2010/main" val="210716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generated with very high confidence">
            <a:extLst>
              <a:ext uri="{FF2B5EF4-FFF2-40B4-BE49-F238E27FC236}">
                <a16:creationId xmlns:a16="http://schemas.microsoft.com/office/drawing/2014/main" id="{B79B2926-400D-46E6-9FF0-9499C788842E}"/>
              </a:ext>
            </a:extLst>
          </p:cNvPr>
          <p:cNvPicPr>
            <a:picLocks noChangeAspect="1"/>
          </p:cNvPicPr>
          <p:nvPr/>
        </p:nvPicPr>
        <p:blipFill rotWithShape="1">
          <a:blip r:embed="rId2"/>
          <a:srcRect l="4693" t="7145" b="9077"/>
          <a:stretch/>
        </p:blipFill>
        <p:spPr>
          <a:xfrm>
            <a:off x="0" y="859536"/>
            <a:ext cx="9144000" cy="5120640"/>
          </a:xfrm>
          <a:prstGeom prst="rect">
            <a:avLst/>
          </a:prstGeom>
        </p:spPr>
      </p:pic>
      <p:sp>
        <p:nvSpPr>
          <p:cNvPr id="2" name="Rectangle 1">
            <a:extLst>
              <a:ext uri="{FF2B5EF4-FFF2-40B4-BE49-F238E27FC236}">
                <a16:creationId xmlns:a16="http://schemas.microsoft.com/office/drawing/2014/main" id="{3B83AACD-824A-4CAF-B8FF-B957B895F034}"/>
              </a:ext>
            </a:extLst>
          </p:cNvPr>
          <p:cNvSpPr/>
          <p:nvPr/>
        </p:nvSpPr>
        <p:spPr>
          <a:xfrm>
            <a:off x="0" y="859536"/>
            <a:ext cx="9144000" cy="5120640"/>
          </a:xfrm>
          <a:prstGeom prst="rect">
            <a:avLst/>
          </a:prstGeom>
          <a:solidFill>
            <a:schemeClr val="tx1">
              <a:lumMod val="95000"/>
              <a:lumOff val="5000"/>
              <a:alpha val="59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F64659-B8FE-4739-9255-96D31012F391}"/>
              </a:ext>
            </a:extLst>
          </p:cNvPr>
          <p:cNvSpPr/>
          <p:nvPr/>
        </p:nvSpPr>
        <p:spPr>
          <a:xfrm>
            <a:off x="5376672" y="2134002"/>
            <a:ext cx="3722053" cy="3709014"/>
          </a:xfrm>
          <a:prstGeom prst="rect">
            <a:avLst/>
          </a:prstGeom>
          <a:solidFill>
            <a:srgbClr val="326295">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339F7EC-32AA-4A61-9347-CB2ED07CFA85}"/>
              </a:ext>
            </a:extLst>
          </p:cNvPr>
          <p:cNvSpPr txBox="1">
            <a:spLocks/>
          </p:cNvSpPr>
          <p:nvPr/>
        </p:nvSpPr>
        <p:spPr>
          <a:xfrm>
            <a:off x="97533" y="67304"/>
            <a:ext cx="8793138" cy="69275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Shift in Focus: 2015-2017</a:t>
            </a:r>
          </a:p>
        </p:txBody>
      </p:sp>
      <p:sp>
        <p:nvSpPr>
          <p:cNvPr id="8" name="Oval 7">
            <a:extLst>
              <a:ext uri="{FF2B5EF4-FFF2-40B4-BE49-F238E27FC236}">
                <a16:creationId xmlns:a16="http://schemas.microsoft.com/office/drawing/2014/main" id="{FB83EF10-122F-41E6-90DB-53B3F809CB32}"/>
              </a:ext>
            </a:extLst>
          </p:cNvPr>
          <p:cNvSpPr/>
          <p:nvPr/>
        </p:nvSpPr>
        <p:spPr>
          <a:xfrm>
            <a:off x="5666570" y="2364835"/>
            <a:ext cx="3257007" cy="3257007"/>
          </a:xfrm>
          <a:prstGeom prst="ellipse">
            <a:avLst/>
          </a:prstGeom>
          <a:solidFill>
            <a:srgbClr val="008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Franklin Gothic Demi" panose="020B0703020102020204" pitchFamily="34" charset="0"/>
              </a:rPr>
              <a:t>Industry Standard HR Processes</a:t>
            </a:r>
          </a:p>
        </p:txBody>
      </p:sp>
      <p:sp>
        <p:nvSpPr>
          <p:cNvPr id="9" name="Oval 8">
            <a:extLst>
              <a:ext uri="{FF2B5EF4-FFF2-40B4-BE49-F238E27FC236}">
                <a16:creationId xmlns:a16="http://schemas.microsoft.com/office/drawing/2014/main" id="{214229B7-ECA2-4863-AD9C-344A3EA887C3}"/>
              </a:ext>
            </a:extLst>
          </p:cNvPr>
          <p:cNvSpPr/>
          <p:nvPr/>
        </p:nvSpPr>
        <p:spPr>
          <a:xfrm>
            <a:off x="5491421" y="4493166"/>
            <a:ext cx="1324950" cy="1324950"/>
          </a:xfrm>
          <a:prstGeom prst="ellipse">
            <a:avLst/>
          </a:prstGeom>
          <a:solidFill>
            <a:srgbClr val="B643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Franklin Gothic Medium Cond" panose="020B0606030402020204" pitchFamily="34" charset="0"/>
              </a:rPr>
              <a:t>Legacy</a:t>
            </a:r>
          </a:p>
          <a:p>
            <a:pPr algn="ctr"/>
            <a:r>
              <a:rPr lang="en-US" sz="1600" dirty="0">
                <a:latin typeface="Franklin Gothic Medium Cond" panose="020B0606030402020204" pitchFamily="34" charset="0"/>
              </a:rPr>
              <a:t>Practices</a:t>
            </a:r>
          </a:p>
        </p:txBody>
      </p:sp>
      <p:sp>
        <p:nvSpPr>
          <p:cNvPr id="11" name="Rectangle 10">
            <a:extLst>
              <a:ext uri="{FF2B5EF4-FFF2-40B4-BE49-F238E27FC236}">
                <a16:creationId xmlns:a16="http://schemas.microsoft.com/office/drawing/2014/main" id="{B6429783-476A-4B3A-8F70-61F89D78DFF9}"/>
              </a:ext>
            </a:extLst>
          </p:cNvPr>
          <p:cNvSpPr/>
          <p:nvPr/>
        </p:nvSpPr>
        <p:spPr>
          <a:xfrm>
            <a:off x="97533" y="993095"/>
            <a:ext cx="3379898" cy="4120325"/>
          </a:xfrm>
          <a:prstGeom prst="rect">
            <a:avLst/>
          </a:prstGeom>
          <a:solidFill>
            <a:srgbClr val="326295">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90B90DC-5399-429E-AA5A-B809DC361BDC}"/>
              </a:ext>
            </a:extLst>
          </p:cNvPr>
          <p:cNvSpPr/>
          <p:nvPr/>
        </p:nvSpPr>
        <p:spPr>
          <a:xfrm>
            <a:off x="181041" y="1399385"/>
            <a:ext cx="3257007" cy="3257007"/>
          </a:xfrm>
          <a:prstGeom prst="ellipse">
            <a:avLst/>
          </a:prstGeom>
          <a:solidFill>
            <a:srgbClr val="B643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Franklin Gothic Demi" panose="020B0703020102020204" pitchFamily="34" charset="0"/>
              </a:rPr>
              <a:t>Legacy</a:t>
            </a:r>
          </a:p>
          <a:p>
            <a:pPr algn="ctr"/>
            <a:r>
              <a:rPr lang="en-US" sz="2400" dirty="0">
                <a:latin typeface="Franklin Gothic Demi" panose="020B0703020102020204" pitchFamily="34" charset="0"/>
              </a:rPr>
              <a:t>Practices</a:t>
            </a:r>
          </a:p>
        </p:txBody>
      </p:sp>
      <p:sp>
        <p:nvSpPr>
          <p:cNvPr id="12" name="TextBox 11">
            <a:extLst>
              <a:ext uri="{FF2B5EF4-FFF2-40B4-BE49-F238E27FC236}">
                <a16:creationId xmlns:a16="http://schemas.microsoft.com/office/drawing/2014/main" id="{31A036D1-D274-4512-A54D-D648B0B04A69}"/>
              </a:ext>
            </a:extLst>
          </p:cNvPr>
          <p:cNvSpPr txBox="1"/>
          <p:nvPr/>
        </p:nvSpPr>
        <p:spPr>
          <a:xfrm>
            <a:off x="97533" y="993096"/>
            <a:ext cx="3379898" cy="461665"/>
          </a:xfrm>
          <a:prstGeom prst="rect">
            <a:avLst/>
          </a:prstGeom>
          <a:solidFill>
            <a:srgbClr val="326295"/>
          </a:solidFill>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bg1"/>
                </a:solidFill>
                <a:latin typeface="Franklin Gothic Demi" panose="020B0703020102020204" pitchFamily="34" charset="0"/>
              </a:rPr>
              <a:t>2015</a:t>
            </a:r>
          </a:p>
        </p:txBody>
      </p:sp>
      <p:sp>
        <p:nvSpPr>
          <p:cNvPr id="13" name="TextBox 12">
            <a:extLst>
              <a:ext uri="{FF2B5EF4-FFF2-40B4-BE49-F238E27FC236}">
                <a16:creationId xmlns:a16="http://schemas.microsoft.com/office/drawing/2014/main" id="{53BAFF90-E850-4C44-93AD-9227DA0A659D}"/>
              </a:ext>
            </a:extLst>
          </p:cNvPr>
          <p:cNvSpPr txBox="1"/>
          <p:nvPr/>
        </p:nvSpPr>
        <p:spPr>
          <a:xfrm>
            <a:off x="5376672" y="1903170"/>
            <a:ext cx="3722053" cy="461665"/>
          </a:xfrm>
          <a:prstGeom prst="rect">
            <a:avLst/>
          </a:prstGeom>
          <a:solidFill>
            <a:srgbClr val="326295"/>
          </a:solidFill>
          <a:effectLst>
            <a:outerShdw blurRad="50800" dist="38100" dir="2700000" algn="tl" rotWithShape="0">
              <a:prstClr val="black">
                <a:alpha val="40000"/>
              </a:prstClr>
            </a:outerShdw>
          </a:effectLst>
        </p:spPr>
        <p:txBody>
          <a:bodyPr wrap="square" rtlCol="0">
            <a:spAutoFit/>
          </a:bodyPr>
          <a:lstStyle>
            <a:defPPr>
              <a:defRPr lang="en-US"/>
            </a:defPPr>
            <a:lvl1pPr algn="ctr">
              <a:defRPr sz="2400">
                <a:solidFill>
                  <a:schemeClr val="bg1"/>
                </a:solidFill>
                <a:latin typeface="Franklin Gothic Demi" panose="020B0703020102020204" pitchFamily="34" charset="0"/>
              </a:defRPr>
            </a:lvl1pPr>
          </a:lstStyle>
          <a:p>
            <a:r>
              <a:rPr lang="en-US" dirty="0"/>
              <a:t>Current Status</a:t>
            </a:r>
          </a:p>
        </p:txBody>
      </p:sp>
      <p:sp>
        <p:nvSpPr>
          <p:cNvPr id="10" name="Oval 9">
            <a:extLst>
              <a:ext uri="{FF2B5EF4-FFF2-40B4-BE49-F238E27FC236}">
                <a16:creationId xmlns:a16="http://schemas.microsoft.com/office/drawing/2014/main" id="{9B0B73EB-44D2-401C-885D-08C8DE80D0A5}"/>
              </a:ext>
            </a:extLst>
          </p:cNvPr>
          <p:cNvSpPr/>
          <p:nvPr/>
        </p:nvSpPr>
        <p:spPr>
          <a:xfrm>
            <a:off x="1912396" y="3673293"/>
            <a:ext cx="1389387" cy="1389387"/>
          </a:xfrm>
          <a:prstGeom prst="ellipse">
            <a:avLst/>
          </a:prstGeom>
          <a:solidFill>
            <a:srgbClr val="008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Franklin Gothic Medium Cond" panose="020B0606030402020204" pitchFamily="34" charset="0"/>
              </a:rPr>
              <a:t>Industry</a:t>
            </a:r>
          </a:p>
          <a:p>
            <a:pPr algn="ctr"/>
            <a:r>
              <a:rPr lang="en-US" sz="1600" dirty="0">
                <a:latin typeface="Franklin Gothic Medium Cond" panose="020B0606030402020204" pitchFamily="34" charset="0"/>
              </a:rPr>
              <a:t>Standard</a:t>
            </a:r>
          </a:p>
          <a:p>
            <a:pPr algn="ctr"/>
            <a:r>
              <a:rPr lang="en-US" sz="1600" dirty="0">
                <a:latin typeface="Franklin Gothic Medium Cond" panose="020B0606030402020204" pitchFamily="34" charset="0"/>
              </a:rPr>
              <a:t>HR</a:t>
            </a:r>
          </a:p>
          <a:p>
            <a:pPr algn="ctr"/>
            <a:r>
              <a:rPr lang="en-US" sz="1600" dirty="0">
                <a:latin typeface="Franklin Gothic Medium Cond" panose="020B0606030402020204" pitchFamily="34" charset="0"/>
              </a:rPr>
              <a:t>Processes</a:t>
            </a:r>
          </a:p>
        </p:txBody>
      </p:sp>
    </p:spTree>
    <p:extLst>
      <p:ext uri="{BB962C8B-B14F-4D97-AF65-F5344CB8AC3E}">
        <p14:creationId xmlns:p14="http://schemas.microsoft.com/office/powerpoint/2010/main" val="153436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FA1697-C714-4B23-B4DD-B1411F5057BB}"/>
              </a:ext>
            </a:extLst>
          </p:cNvPr>
          <p:cNvSpPr>
            <a:spLocks noGrp="1"/>
          </p:cNvSpPr>
          <p:nvPr>
            <p:ph type="title"/>
          </p:nvPr>
        </p:nvSpPr>
        <p:spPr>
          <a:xfrm>
            <a:off x="109728" y="-687807"/>
            <a:ext cx="8405622" cy="2251425"/>
          </a:xfrm>
        </p:spPr>
        <p:txBody>
          <a:bodyPr/>
          <a:lstStyle/>
          <a:p>
            <a:r>
              <a:rPr lang="en-US" dirty="0"/>
              <a:t>Workforce</a:t>
            </a:r>
            <a:r>
              <a:rPr lang="en-US" dirty="0">
                <a:latin typeface="Eras Demi ITC" panose="020B0805030504020804" pitchFamily="34" charset="0"/>
              </a:rPr>
              <a:t> </a:t>
            </a:r>
            <a:r>
              <a:rPr lang="en-US" dirty="0"/>
              <a:t>Strategy</a:t>
            </a:r>
            <a:r>
              <a:rPr lang="en-US" dirty="0">
                <a:latin typeface="Eras Demi ITC" panose="020B0805030504020804" pitchFamily="34" charset="0"/>
              </a:rPr>
              <a:t> – </a:t>
            </a:r>
            <a:r>
              <a:rPr lang="en-US" dirty="0"/>
              <a:t>Key</a:t>
            </a:r>
            <a:r>
              <a:rPr lang="en-US" dirty="0">
                <a:latin typeface="Eras Demi ITC" panose="020B0805030504020804" pitchFamily="34" charset="0"/>
              </a:rPr>
              <a:t> </a:t>
            </a:r>
            <a:r>
              <a:rPr lang="en-US" dirty="0"/>
              <a:t>Initiatives</a:t>
            </a:r>
          </a:p>
        </p:txBody>
      </p:sp>
      <p:sp>
        <p:nvSpPr>
          <p:cNvPr id="3" name="Slide Number Placeholder 2">
            <a:extLst>
              <a:ext uri="{FF2B5EF4-FFF2-40B4-BE49-F238E27FC236}">
                <a16:creationId xmlns:a16="http://schemas.microsoft.com/office/drawing/2014/main" id="{DFBC0A3B-2087-4D0D-A28D-4FD708F6D29F}"/>
              </a:ext>
            </a:extLst>
          </p:cNvPr>
          <p:cNvSpPr>
            <a:spLocks noGrp="1"/>
          </p:cNvSpPr>
          <p:nvPr>
            <p:ph type="sldNum" sz="quarter" idx="12"/>
          </p:nvPr>
        </p:nvSpPr>
        <p:spPr/>
        <p:txBody>
          <a:bodyPr/>
          <a:lstStyle/>
          <a:p>
            <a:fld id="{B6071222-8CE1-4155-BDA4-9CB2B508FB85}" type="slidenum">
              <a:rPr lang="en-US" smtClean="0"/>
              <a:t>4</a:t>
            </a:fld>
            <a:endParaRPr lang="en-US" dirty="0"/>
          </a:p>
        </p:txBody>
      </p:sp>
      <p:grpSp>
        <p:nvGrpSpPr>
          <p:cNvPr id="7" name="Group 6">
            <a:extLst>
              <a:ext uri="{FF2B5EF4-FFF2-40B4-BE49-F238E27FC236}">
                <a16:creationId xmlns:a16="http://schemas.microsoft.com/office/drawing/2014/main" id="{EDEE4850-A7D9-43C1-9C3A-43FC9331597F}"/>
              </a:ext>
            </a:extLst>
          </p:cNvPr>
          <p:cNvGrpSpPr/>
          <p:nvPr/>
        </p:nvGrpSpPr>
        <p:grpSpPr>
          <a:xfrm>
            <a:off x="787652" y="1727580"/>
            <a:ext cx="6806222" cy="4584936"/>
            <a:chOff x="1028187" y="1546379"/>
            <a:chExt cx="9604372" cy="5992105"/>
          </a:xfrm>
        </p:grpSpPr>
        <p:grpSp>
          <p:nvGrpSpPr>
            <p:cNvPr id="10" name="Group 9">
              <a:extLst>
                <a:ext uri="{FF2B5EF4-FFF2-40B4-BE49-F238E27FC236}">
                  <a16:creationId xmlns:a16="http://schemas.microsoft.com/office/drawing/2014/main" id="{621C0557-1B13-4CD9-B924-896C545D866E}"/>
                </a:ext>
              </a:extLst>
            </p:cNvPr>
            <p:cNvGrpSpPr/>
            <p:nvPr/>
          </p:nvGrpSpPr>
          <p:grpSpPr>
            <a:xfrm>
              <a:off x="1028187" y="1546379"/>
              <a:ext cx="9604372" cy="5992105"/>
              <a:chOff x="587033" y="376798"/>
              <a:chExt cx="8801782" cy="6106480"/>
            </a:xfrm>
          </p:grpSpPr>
          <p:sp>
            <p:nvSpPr>
              <p:cNvPr id="16" name="Freeform: Shape 15">
                <a:extLst>
                  <a:ext uri="{FF2B5EF4-FFF2-40B4-BE49-F238E27FC236}">
                    <a16:creationId xmlns:a16="http://schemas.microsoft.com/office/drawing/2014/main" id="{FF05257E-6746-458A-8ABD-E59F07247E92}"/>
                  </a:ext>
                </a:extLst>
              </p:cNvPr>
              <p:cNvSpPr/>
              <p:nvPr/>
            </p:nvSpPr>
            <p:spPr>
              <a:xfrm>
                <a:off x="4429641" y="376798"/>
                <a:ext cx="2127097" cy="2444939"/>
              </a:xfrm>
              <a:custGeom>
                <a:avLst/>
                <a:gdLst>
                  <a:gd name="connsiteX0" fmla="*/ 0 w 2444939"/>
                  <a:gd name="connsiteY0" fmla="*/ 1063549 h 2127097"/>
                  <a:gd name="connsiteX1" fmla="*/ 531774 w 2444939"/>
                  <a:gd name="connsiteY1" fmla="*/ 0 h 2127097"/>
                  <a:gd name="connsiteX2" fmla="*/ 1913165 w 2444939"/>
                  <a:gd name="connsiteY2" fmla="*/ 0 h 2127097"/>
                  <a:gd name="connsiteX3" fmla="*/ 2444939 w 2444939"/>
                  <a:gd name="connsiteY3" fmla="*/ 1063549 h 2127097"/>
                  <a:gd name="connsiteX4" fmla="*/ 1913165 w 2444939"/>
                  <a:gd name="connsiteY4" fmla="*/ 2127097 h 2127097"/>
                  <a:gd name="connsiteX5" fmla="*/ 531774 w 2444939"/>
                  <a:gd name="connsiteY5" fmla="*/ 2127097 h 2127097"/>
                  <a:gd name="connsiteX6" fmla="*/ 0 w 2444939"/>
                  <a:gd name="connsiteY6" fmla="*/ 1063549 h 21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939" h="2127097">
                    <a:moveTo>
                      <a:pt x="1222469" y="0"/>
                    </a:moveTo>
                    <a:lnTo>
                      <a:pt x="2444939" y="462643"/>
                    </a:lnTo>
                    <a:lnTo>
                      <a:pt x="2444939" y="1664454"/>
                    </a:lnTo>
                    <a:lnTo>
                      <a:pt x="1222469" y="2127097"/>
                    </a:lnTo>
                    <a:lnTo>
                      <a:pt x="0" y="1664454"/>
                    </a:lnTo>
                    <a:lnTo>
                      <a:pt x="0" y="462643"/>
                    </a:lnTo>
                    <a:lnTo>
                      <a:pt x="1222469" y="0"/>
                    </a:lnTo>
                    <a:close/>
                  </a:path>
                </a:pathLst>
              </a:custGeom>
              <a:solidFill>
                <a:schemeClr val="bg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94948" tIns="754384" rIns="694948" bIns="754384" numCol="1" spcCol="1270" anchor="ctr" anchorCtr="0">
                <a:noAutofit/>
              </a:bodyPr>
              <a:lstStyle/>
              <a:p>
                <a:pPr algn="ctr" defTabSz="2416855">
                  <a:lnSpc>
                    <a:spcPct val="90000"/>
                  </a:lnSpc>
                  <a:spcBef>
                    <a:spcPct val="0"/>
                  </a:spcBef>
                  <a:spcAft>
                    <a:spcPct val="35000"/>
                  </a:spcAft>
                </a:pPr>
                <a:r>
                  <a:rPr lang="en-US" sz="5400" dirty="0"/>
                  <a:t> </a:t>
                </a:r>
              </a:p>
            </p:txBody>
          </p:sp>
          <p:sp>
            <p:nvSpPr>
              <p:cNvPr id="17" name="Freeform: Shape 16">
                <a:extLst>
                  <a:ext uri="{FF2B5EF4-FFF2-40B4-BE49-F238E27FC236}">
                    <a16:creationId xmlns:a16="http://schemas.microsoft.com/office/drawing/2014/main" id="{D47DD33C-012C-412D-A85F-48E48901B160}"/>
                  </a:ext>
                </a:extLst>
              </p:cNvPr>
              <p:cNvSpPr/>
              <p:nvPr/>
            </p:nvSpPr>
            <p:spPr>
              <a:xfrm>
                <a:off x="6660263" y="865786"/>
                <a:ext cx="2728552" cy="1466963"/>
              </a:xfrm>
              <a:custGeom>
                <a:avLst/>
                <a:gdLst>
                  <a:gd name="connsiteX0" fmla="*/ 0 w 2728552"/>
                  <a:gd name="connsiteY0" fmla="*/ 0 h 1466963"/>
                  <a:gd name="connsiteX1" fmla="*/ 2728552 w 2728552"/>
                  <a:gd name="connsiteY1" fmla="*/ 0 h 1466963"/>
                  <a:gd name="connsiteX2" fmla="*/ 2728552 w 2728552"/>
                  <a:gd name="connsiteY2" fmla="*/ 1466963 h 1466963"/>
                  <a:gd name="connsiteX3" fmla="*/ 0 w 2728552"/>
                  <a:gd name="connsiteY3" fmla="*/ 1466963 h 1466963"/>
                  <a:gd name="connsiteX4" fmla="*/ 0 w 2728552"/>
                  <a:gd name="connsiteY4" fmla="*/ 0 h 146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552" h="1466963">
                    <a:moveTo>
                      <a:pt x="0" y="0"/>
                    </a:moveTo>
                    <a:lnTo>
                      <a:pt x="2728552" y="0"/>
                    </a:lnTo>
                    <a:lnTo>
                      <a:pt x="2728552" y="1466963"/>
                    </a:lnTo>
                    <a:lnTo>
                      <a:pt x="0" y="14669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592" tIns="164592" rIns="164592" bIns="164592" numCol="1" spcCol="1270" anchor="ctr" anchorCtr="0">
                <a:noAutofit/>
              </a:bodyPr>
              <a:lstStyle/>
              <a:p>
                <a:pPr defTabSz="1338566">
                  <a:lnSpc>
                    <a:spcPct val="90000"/>
                  </a:lnSpc>
                  <a:spcBef>
                    <a:spcPct val="0"/>
                  </a:spcBef>
                  <a:spcAft>
                    <a:spcPct val="35000"/>
                  </a:spcAft>
                </a:pPr>
                <a:endParaRPr lang="en-US" sz="3000"/>
              </a:p>
            </p:txBody>
          </p:sp>
          <p:sp>
            <p:nvSpPr>
              <p:cNvPr id="18" name="Freeform: Shape 17">
                <a:extLst>
                  <a:ext uri="{FF2B5EF4-FFF2-40B4-BE49-F238E27FC236}">
                    <a16:creationId xmlns:a16="http://schemas.microsoft.com/office/drawing/2014/main" id="{8A66852F-4D20-4092-8BFF-CB7C16E47D1D}"/>
                  </a:ext>
                </a:extLst>
              </p:cNvPr>
              <p:cNvSpPr/>
              <p:nvPr/>
            </p:nvSpPr>
            <p:spPr>
              <a:xfrm>
                <a:off x="2171353" y="376798"/>
                <a:ext cx="2127097" cy="2444939"/>
              </a:xfrm>
              <a:custGeom>
                <a:avLst/>
                <a:gdLst>
                  <a:gd name="connsiteX0" fmla="*/ 0 w 2444939"/>
                  <a:gd name="connsiteY0" fmla="*/ 1063549 h 2127097"/>
                  <a:gd name="connsiteX1" fmla="*/ 531774 w 2444939"/>
                  <a:gd name="connsiteY1" fmla="*/ 0 h 2127097"/>
                  <a:gd name="connsiteX2" fmla="*/ 1913165 w 2444939"/>
                  <a:gd name="connsiteY2" fmla="*/ 0 h 2127097"/>
                  <a:gd name="connsiteX3" fmla="*/ 2444939 w 2444939"/>
                  <a:gd name="connsiteY3" fmla="*/ 1063549 h 2127097"/>
                  <a:gd name="connsiteX4" fmla="*/ 1913165 w 2444939"/>
                  <a:gd name="connsiteY4" fmla="*/ 2127097 h 2127097"/>
                  <a:gd name="connsiteX5" fmla="*/ 531774 w 2444939"/>
                  <a:gd name="connsiteY5" fmla="*/ 2127097 h 2127097"/>
                  <a:gd name="connsiteX6" fmla="*/ 0 w 2444939"/>
                  <a:gd name="connsiteY6" fmla="*/ 1063549 h 21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939" h="2127097">
                    <a:moveTo>
                      <a:pt x="1222469" y="0"/>
                    </a:moveTo>
                    <a:lnTo>
                      <a:pt x="2444939" y="462643"/>
                    </a:lnTo>
                    <a:lnTo>
                      <a:pt x="2444939" y="1664454"/>
                    </a:lnTo>
                    <a:lnTo>
                      <a:pt x="1222469" y="2127097"/>
                    </a:lnTo>
                    <a:lnTo>
                      <a:pt x="0" y="1664454"/>
                    </a:lnTo>
                    <a:lnTo>
                      <a:pt x="0" y="462643"/>
                    </a:lnTo>
                    <a:lnTo>
                      <a:pt x="1222469" y="0"/>
                    </a:lnTo>
                    <a:close/>
                  </a:path>
                </a:pathLst>
              </a:custGeom>
              <a:solidFill>
                <a:schemeClr val="bg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97768" tIns="457204" rIns="397768" bIns="457204" numCol="1" spcCol="1270" anchor="ctr" anchorCtr="0">
                <a:noAutofit/>
              </a:bodyPr>
              <a:lstStyle/>
              <a:p>
                <a:pPr algn="ctr" defTabSz="1338566">
                  <a:lnSpc>
                    <a:spcPct val="90000"/>
                  </a:lnSpc>
                  <a:spcBef>
                    <a:spcPct val="0"/>
                  </a:spcBef>
                  <a:spcAft>
                    <a:spcPct val="35000"/>
                  </a:spcAft>
                </a:pPr>
                <a:endParaRPr lang="en-US" sz="3000"/>
              </a:p>
            </p:txBody>
          </p:sp>
          <p:sp>
            <p:nvSpPr>
              <p:cNvPr id="19" name="Freeform: Shape 18">
                <a:extLst>
                  <a:ext uri="{FF2B5EF4-FFF2-40B4-BE49-F238E27FC236}">
                    <a16:creationId xmlns:a16="http://schemas.microsoft.com/office/drawing/2014/main" id="{46A199D4-0AEC-4AED-B367-0F483109D850}"/>
                  </a:ext>
                </a:extLst>
              </p:cNvPr>
              <p:cNvSpPr/>
              <p:nvPr/>
            </p:nvSpPr>
            <p:spPr>
              <a:xfrm>
                <a:off x="3214484" y="2604420"/>
                <a:ext cx="2228201" cy="2292583"/>
              </a:xfrm>
              <a:custGeom>
                <a:avLst/>
                <a:gdLst>
                  <a:gd name="connsiteX0" fmla="*/ 0 w 2444939"/>
                  <a:gd name="connsiteY0" fmla="*/ 1063549 h 2127097"/>
                  <a:gd name="connsiteX1" fmla="*/ 531774 w 2444939"/>
                  <a:gd name="connsiteY1" fmla="*/ 0 h 2127097"/>
                  <a:gd name="connsiteX2" fmla="*/ 1913165 w 2444939"/>
                  <a:gd name="connsiteY2" fmla="*/ 0 h 2127097"/>
                  <a:gd name="connsiteX3" fmla="*/ 2444939 w 2444939"/>
                  <a:gd name="connsiteY3" fmla="*/ 1063549 h 2127097"/>
                  <a:gd name="connsiteX4" fmla="*/ 1913165 w 2444939"/>
                  <a:gd name="connsiteY4" fmla="*/ 2127097 h 2127097"/>
                  <a:gd name="connsiteX5" fmla="*/ 531774 w 2444939"/>
                  <a:gd name="connsiteY5" fmla="*/ 2127097 h 2127097"/>
                  <a:gd name="connsiteX6" fmla="*/ 0 w 2444939"/>
                  <a:gd name="connsiteY6" fmla="*/ 1063549 h 21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939" h="2127097">
                    <a:moveTo>
                      <a:pt x="1222469" y="0"/>
                    </a:moveTo>
                    <a:lnTo>
                      <a:pt x="2444939" y="462643"/>
                    </a:lnTo>
                    <a:lnTo>
                      <a:pt x="2444939" y="1664454"/>
                    </a:lnTo>
                    <a:lnTo>
                      <a:pt x="1222469" y="2127097"/>
                    </a:lnTo>
                    <a:lnTo>
                      <a:pt x="0" y="1664454"/>
                    </a:lnTo>
                    <a:lnTo>
                      <a:pt x="0" y="462643"/>
                    </a:lnTo>
                    <a:lnTo>
                      <a:pt x="1222469" y="0"/>
                    </a:lnTo>
                    <a:close/>
                  </a:path>
                </a:pathLst>
              </a:custGeom>
              <a:solidFill>
                <a:schemeClr val="bg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94948" tIns="754384" rIns="694948" bIns="754384" numCol="1" spcCol="1270" anchor="ctr" anchorCtr="0">
                <a:noAutofit/>
              </a:bodyPr>
              <a:lstStyle/>
              <a:p>
                <a:pPr algn="ctr" defTabSz="2416855">
                  <a:lnSpc>
                    <a:spcPct val="90000"/>
                  </a:lnSpc>
                  <a:spcBef>
                    <a:spcPct val="0"/>
                  </a:spcBef>
                  <a:spcAft>
                    <a:spcPct val="35000"/>
                  </a:spcAft>
                </a:pPr>
                <a:r>
                  <a:rPr lang="en-US" sz="5400" dirty="0"/>
                  <a:t> </a:t>
                </a:r>
              </a:p>
            </p:txBody>
          </p:sp>
          <p:sp>
            <p:nvSpPr>
              <p:cNvPr id="20" name="Rectangle 19">
                <a:extLst>
                  <a:ext uri="{FF2B5EF4-FFF2-40B4-BE49-F238E27FC236}">
                    <a16:creationId xmlns:a16="http://schemas.microsoft.com/office/drawing/2014/main" id="{21C2841A-AA3A-42A7-A175-CCEF42CE8E64}"/>
                  </a:ext>
                </a:extLst>
              </p:cNvPr>
              <p:cNvSpPr/>
              <p:nvPr/>
            </p:nvSpPr>
            <p:spPr>
              <a:xfrm>
                <a:off x="587033" y="2941051"/>
                <a:ext cx="2640534" cy="14669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46F506DE-16FB-425E-AEFA-18020A7B8B5F}"/>
                  </a:ext>
                </a:extLst>
              </p:cNvPr>
              <p:cNvSpPr/>
              <p:nvPr/>
            </p:nvSpPr>
            <p:spPr>
              <a:xfrm>
                <a:off x="6687142" y="411467"/>
                <a:ext cx="2127097" cy="2444939"/>
              </a:xfrm>
              <a:custGeom>
                <a:avLst/>
                <a:gdLst>
                  <a:gd name="connsiteX0" fmla="*/ 0 w 2444939"/>
                  <a:gd name="connsiteY0" fmla="*/ 1063549 h 2127097"/>
                  <a:gd name="connsiteX1" fmla="*/ 531774 w 2444939"/>
                  <a:gd name="connsiteY1" fmla="*/ 0 h 2127097"/>
                  <a:gd name="connsiteX2" fmla="*/ 1913165 w 2444939"/>
                  <a:gd name="connsiteY2" fmla="*/ 0 h 2127097"/>
                  <a:gd name="connsiteX3" fmla="*/ 2444939 w 2444939"/>
                  <a:gd name="connsiteY3" fmla="*/ 1063549 h 2127097"/>
                  <a:gd name="connsiteX4" fmla="*/ 1913165 w 2444939"/>
                  <a:gd name="connsiteY4" fmla="*/ 2127097 h 2127097"/>
                  <a:gd name="connsiteX5" fmla="*/ 531774 w 2444939"/>
                  <a:gd name="connsiteY5" fmla="*/ 2127097 h 2127097"/>
                  <a:gd name="connsiteX6" fmla="*/ 0 w 2444939"/>
                  <a:gd name="connsiteY6" fmla="*/ 1063549 h 21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939" h="2127097">
                    <a:moveTo>
                      <a:pt x="1222469" y="0"/>
                    </a:moveTo>
                    <a:lnTo>
                      <a:pt x="2444939" y="462643"/>
                    </a:lnTo>
                    <a:lnTo>
                      <a:pt x="2444939" y="1664454"/>
                    </a:lnTo>
                    <a:lnTo>
                      <a:pt x="1222469" y="2127097"/>
                    </a:lnTo>
                    <a:lnTo>
                      <a:pt x="0" y="1664454"/>
                    </a:lnTo>
                    <a:lnTo>
                      <a:pt x="0" y="462643"/>
                    </a:lnTo>
                    <a:lnTo>
                      <a:pt x="1222469" y="0"/>
                    </a:lnTo>
                    <a:close/>
                  </a:path>
                </a:pathLst>
              </a:custGeom>
              <a:solidFill>
                <a:schemeClr val="bg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97768" tIns="457204" rIns="397768" bIns="457204" numCol="1" spcCol="1270" anchor="ctr" anchorCtr="0">
                <a:noAutofit/>
              </a:bodyPr>
              <a:lstStyle/>
              <a:p>
                <a:pPr algn="ctr" defTabSz="1338566">
                  <a:lnSpc>
                    <a:spcPct val="90000"/>
                  </a:lnSpc>
                  <a:spcBef>
                    <a:spcPct val="0"/>
                  </a:spcBef>
                  <a:spcAft>
                    <a:spcPct val="35000"/>
                  </a:spcAft>
                </a:pPr>
                <a:endParaRPr lang="en-US" sz="3000"/>
              </a:p>
            </p:txBody>
          </p:sp>
          <p:sp>
            <p:nvSpPr>
              <p:cNvPr id="22" name="Freeform: Shape 21">
                <a:extLst>
                  <a:ext uri="{FF2B5EF4-FFF2-40B4-BE49-F238E27FC236}">
                    <a16:creationId xmlns:a16="http://schemas.microsoft.com/office/drawing/2014/main" id="{6A3BC4FA-F7A5-4E8D-AF94-F3B203EBC2AF}"/>
                  </a:ext>
                </a:extLst>
              </p:cNvPr>
              <p:cNvSpPr/>
              <p:nvPr/>
            </p:nvSpPr>
            <p:spPr>
              <a:xfrm>
                <a:off x="5550142" y="2604420"/>
                <a:ext cx="2200547" cy="2299306"/>
              </a:xfrm>
              <a:custGeom>
                <a:avLst/>
                <a:gdLst>
                  <a:gd name="connsiteX0" fmla="*/ 0 w 2444939"/>
                  <a:gd name="connsiteY0" fmla="*/ 1063549 h 2127097"/>
                  <a:gd name="connsiteX1" fmla="*/ 531774 w 2444939"/>
                  <a:gd name="connsiteY1" fmla="*/ 0 h 2127097"/>
                  <a:gd name="connsiteX2" fmla="*/ 1913165 w 2444939"/>
                  <a:gd name="connsiteY2" fmla="*/ 0 h 2127097"/>
                  <a:gd name="connsiteX3" fmla="*/ 2444939 w 2444939"/>
                  <a:gd name="connsiteY3" fmla="*/ 1063549 h 2127097"/>
                  <a:gd name="connsiteX4" fmla="*/ 1913165 w 2444939"/>
                  <a:gd name="connsiteY4" fmla="*/ 2127097 h 2127097"/>
                  <a:gd name="connsiteX5" fmla="*/ 531774 w 2444939"/>
                  <a:gd name="connsiteY5" fmla="*/ 2127097 h 2127097"/>
                  <a:gd name="connsiteX6" fmla="*/ 0 w 2444939"/>
                  <a:gd name="connsiteY6" fmla="*/ 1063549 h 21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939" h="2127097">
                    <a:moveTo>
                      <a:pt x="1222469" y="0"/>
                    </a:moveTo>
                    <a:lnTo>
                      <a:pt x="2444939" y="462643"/>
                    </a:lnTo>
                    <a:lnTo>
                      <a:pt x="2444939" y="1664454"/>
                    </a:lnTo>
                    <a:lnTo>
                      <a:pt x="1222469" y="2127097"/>
                    </a:lnTo>
                    <a:lnTo>
                      <a:pt x="0" y="1664454"/>
                    </a:lnTo>
                    <a:lnTo>
                      <a:pt x="0" y="462643"/>
                    </a:lnTo>
                    <a:lnTo>
                      <a:pt x="1222469" y="0"/>
                    </a:lnTo>
                    <a:close/>
                  </a:path>
                </a:pathLst>
              </a:custGeom>
              <a:solidFill>
                <a:schemeClr val="bg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94948" tIns="754384" rIns="694948" bIns="754384" numCol="1" spcCol="1270" anchor="ctr" anchorCtr="0">
                <a:noAutofit/>
              </a:bodyPr>
              <a:lstStyle/>
              <a:p>
                <a:pPr algn="ctr" defTabSz="2416855">
                  <a:lnSpc>
                    <a:spcPct val="90000"/>
                  </a:lnSpc>
                  <a:spcBef>
                    <a:spcPct val="0"/>
                  </a:spcBef>
                  <a:spcAft>
                    <a:spcPct val="35000"/>
                  </a:spcAft>
                </a:pPr>
                <a:r>
                  <a:rPr lang="en-US" sz="5400" dirty="0"/>
                  <a:t> </a:t>
                </a:r>
              </a:p>
            </p:txBody>
          </p:sp>
          <p:sp>
            <p:nvSpPr>
              <p:cNvPr id="23" name="Rectangle 22">
                <a:extLst>
                  <a:ext uri="{FF2B5EF4-FFF2-40B4-BE49-F238E27FC236}">
                    <a16:creationId xmlns:a16="http://schemas.microsoft.com/office/drawing/2014/main" id="{59F131D2-375F-41D4-A277-EA4150C089BF}"/>
                  </a:ext>
                </a:extLst>
              </p:cNvPr>
              <p:cNvSpPr/>
              <p:nvPr/>
            </p:nvSpPr>
            <p:spPr>
              <a:xfrm>
                <a:off x="6660263" y="5016315"/>
                <a:ext cx="2728552" cy="14669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1" name="TextBox 10">
              <a:extLst>
                <a:ext uri="{FF2B5EF4-FFF2-40B4-BE49-F238E27FC236}">
                  <a16:creationId xmlns:a16="http://schemas.microsoft.com/office/drawing/2014/main" id="{7133F57F-33AE-4A10-B062-C14988EC9DB2}"/>
                </a:ext>
              </a:extLst>
            </p:cNvPr>
            <p:cNvSpPr txBox="1"/>
            <p:nvPr/>
          </p:nvSpPr>
          <p:spPr>
            <a:xfrm>
              <a:off x="2825067" y="2431091"/>
              <a:ext cx="2095500" cy="543019"/>
            </a:xfrm>
            <a:prstGeom prst="rect">
              <a:avLst/>
            </a:prstGeom>
            <a:noFill/>
          </p:spPr>
          <p:txBody>
            <a:bodyPr wrap="square" rtlCol="0">
              <a:spAutoFit/>
            </a:bodyPr>
            <a:lstStyle/>
            <a:p>
              <a:pPr algn="ctr"/>
              <a:r>
                <a:rPr lang="en-US" sz="1600" b="1" dirty="0">
                  <a:solidFill>
                    <a:schemeClr val="tx2"/>
                  </a:solidFill>
                  <a:latin typeface="Franklin Gothic Demi" panose="020B0703020102020204" pitchFamily="34" charset="0"/>
                </a:rPr>
                <a:t>Branding</a:t>
              </a:r>
            </a:p>
            <a:p>
              <a:pPr lvl="0" algn="ctr"/>
              <a:endParaRPr lang="en-US" sz="400" dirty="0">
                <a:solidFill>
                  <a:schemeClr val="tx2"/>
                </a:solidFill>
                <a:latin typeface="Franklin Gothic Demi" panose="020B0703020102020204" pitchFamily="34" charset="0"/>
              </a:endParaRPr>
            </a:p>
          </p:txBody>
        </p:sp>
        <p:sp>
          <p:nvSpPr>
            <p:cNvPr id="12" name="TextBox 11">
              <a:extLst>
                <a:ext uri="{FF2B5EF4-FFF2-40B4-BE49-F238E27FC236}">
                  <a16:creationId xmlns:a16="http://schemas.microsoft.com/office/drawing/2014/main" id="{1422A14F-74F4-47C2-A8E8-EC15277AD9E8}"/>
                </a:ext>
              </a:extLst>
            </p:cNvPr>
            <p:cNvSpPr txBox="1"/>
            <p:nvPr/>
          </p:nvSpPr>
          <p:spPr>
            <a:xfrm>
              <a:off x="5357389" y="2288396"/>
              <a:ext cx="2095500" cy="864809"/>
            </a:xfrm>
            <a:prstGeom prst="rect">
              <a:avLst/>
            </a:prstGeom>
            <a:noFill/>
          </p:spPr>
          <p:txBody>
            <a:bodyPr wrap="square" rtlCol="0">
              <a:spAutoFit/>
            </a:bodyPr>
            <a:lstStyle/>
            <a:p>
              <a:pPr algn="ctr"/>
              <a:r>
                <a:rPr lang="en-US" sz="1600" b="1" dirty="0">
                  <a:solidFill>
                    <a:schemeClr val="tx2"/>
                  </a:solidFill>
                  <a:latin typeface="Franklin Gothic Demi" panose="020B0703020102020204" pitchFamily="34" charset="0"/>
                </a:rPr>
                <a:t>Succession</a:t>
              </a:r>
            </a:p>
            <a:p>
              <a:pPr algn="ctr"/>
              <a:r>
                <a:rPr lang="en-US" sz="1600" b="1" dirty="0">
                  <a:solidFill>
                    <a:schemeClr val="tx2"/>
                  </a:solidFill>
                  <a:latin typeface="Franklin Gothic Demi" panose="020B0703020102020204" pitchFamily="34" charset="0"/>
                </a:rPr>
                <a:t>Planning</a:t>
              </a:r>
            </a:p>
            <a:p>
              <a:pPr lvl="0" algn="ctr"/>
              <a:endParaRPr lang="en-US" sz="400" dirty="0">
                <a:solidFill>
                  <a:schemeClr val="tx2"/>
                </a:solidFill>
                <a:latin typeface="Franklin Gothic Demi" panose="020B0703020102020204" pitchFamily="34" charset="0"/>
              </a:endParaRPr>
            </a:p>
          </p:txBody>
        </p:sp>
        <p:sp>
          <p:nvSpPr>
            <p:cNvPr id="13" name="TextBox 12">
              <a:extLst>
                <a:ext uri="{FF2B5EF4-FFF2-40B4-BE49-F238E27FC236}">
                  <a16:creationId xmlns:a16="http://schemas.microsoft.com/office/drawing/2014/main" id="{DE63246F-D19F-4569-BCE4-5F2D4E2AF34F}"/>
                </a:ext>
              </a:extLst>
            </p:cNvPr>
            <p:cNvSpPr txBox="1"/>
            <p:nvPr/>
          </p:nvSpPr>
          <p:spPr>
            <a:xfrm>
              <a:off x="7797311" y="2335960"/>
              <a:ext cx="2095500" cy="764249"/>
            </a:xfrm>
            <a:prstGeom prst="rect">
              <a:avLst/>
            </a:prstGeom>
            <a:noFill/>
          </p:spPr>
          <p:txBody>
            <a:bodyPr wrap="square" rtlCol="0">
              <a:spAutoFit/>
            </a:bodyPr>
            <a:lstStyle/>
            <a:p>
              <a:pPr algn="ctr"/>
              <a:r>
                <a:rPr lang="en-US" sz="1600" b="1" dirty="0">
                  <a:solidFill>
                    <a:schemeClr val="tx2"/>
                  </a:solidFill>
                  <a:latin typeface="Franklin Gothic Demi" panose="020B0703020102020204" pitchFamily="34" charset="0"/>
                </a:rPr>
                <a:t>Learning and Development</a:t>
              </a:r>
            </a:p>
          </p:txBody>
        </p:sp>
        <p:sp>
          <p:nvSpPr>
            <p:cNvPr id="14" name="TextBox 13">
              <a:extLst>
                <a:ext uri="{FF2B5EF4-FFF2-40B4-BE49-F238E27FC236}">
                  <a16:creationId xmlns:a16="http://schemas.microsoft.com/office/drawing/2014/main" id="{103C2A46-7433-4ACA-825B-C529F896164F}"/>
                </a:ext>
              </a:extLst>
            </p:cNvPr>
            <p:cNvSpPr txBox="1"/>
            <p:nvPr/>
          </p:nvSpPr>
          <p:spPr>
            <a:xfrm>
              <a:off x="4002747" y="4337730"/>
              <a:ext cx="2221607" cy="864809"/>
            </a:xfrm>
            <a:prstGeom prst="rect">
              <a:avLst/>
            </a:prstGeom>
            <a:noFill/>
          </p:spPr>
          <p:txBody>
            <a:bodyPr wrap="square" rtlCol="0">
              <a:spAutoFit/>
            </a:bodyPr>
            <a:lstStyle/>
            <a:p>
              <a:pPr algn="ctr"/>
              <a:r>
                <a:rPr lang="en-US" sz="1600" b="1" dirty="0">
                  <a:solidFill>
                    <a:schemeClr val="tx2"/>
                  </a:solidFill>
                  <a:latin typeface="Franklin Gothic Demi" panose="020B0703020102020204" pitchFamily="34" charset="0"/>
                </a:rPr>
                <a:t>Talent </a:t>
              </a:r>
            </a:p>
            <a:p>
              <a:pPr algn="ctr"/>
              <a:r>
                <a:rPr lang="en-US" sz="1600" b="1" dirty="0">
                  <a:solidFill>
                    <a:schemeClr val="tx2"/>
                  </a:solidFill>
                  <a:latin typeface="Franklin Gothic Demi" panose="020B0703020102020204" pitchFamily="34" charset="0"/>
                </a:rPr>
                <a:t>Acquisition</a:t>
              </a:r>
            </a:p>
            <a:p>
              <a:pPr lvl="0" algn="ctr"/>
              <a:endParaRPr lang="en-US" sz="400" dirty="0">
                <a:solidFill>
                  <a:schemeClr val="tx2"/>
                </a:solidFill>
                <a:latin typeface="Franklin Gothic Demi" panose="020B0703020102020204" pitchFamily="34" charset="0"/>
              </a:endParaRPr>
            </a:p>
          </p:txBody>
        </p:sp>
        <p:sp>
          <p:nvSpPr>
            <p:cNvPr id="15" name="TextBox 14">
              <a:extLst>
                <a:ext uri="{FF2B5EF4-FFF2-40B4-BE49-F238E27FC236}">
                  <a16:creationId xmlns:a16="http://schemas.microsoft.com/office/drawing/2014/main" id="{26499CFB-3F99-468A-BC97-A2FA8A2D8651}"/>
                </a:ext>
              </a:extLst>
            </p:cNvPr>
            <p:cNvSpPr txBox="1"/>
            <p:nvPr/>
          </p:nvSpPr>
          <p:spPr>
            <a:xfrm>
              <a:off x="6541961" y="4337730"/>
              <a:ext cx="2191976" cy="764249"/>
            </a:xfrm>
            <a:prstGeom prst="rect">
              <a:avLst/>
            </a:prstGeom>
            <a:noFill/>
          </p:spPr>
          <p:txBody>
            <a:bodyPr wrap="square" rtlCol="0">
              <a:spAutoFit/>
            </a:bodyPr>
            <a:lstStyle/>
            <a:p>
              <a:pPr algn="ctr"/>
              <a:r>
                <a:rPr lang="en-US" sz="1600" b="1" dirty="0">
                  <a:solidFill>
                    <a:schemeClr val="tx2"/>
                  </a:solidFill>
                  <a:latin typeface="Franklin Gothic Demi" panose="020B0703020102020204" pitchFamily="34" charset="0"/>
                </a:rPr>
                <a:t>Process</a:t>
              </a:r>
            </a:p>
            <a:p>
              <a:pPr algn="ctr"/>
              <a:r>
                <a:rPr lang="en-US" sz="1600" b="1" dirty="0">
                  <a:solidFill>
                    <a:schemeClr val="tx2"/>
                  </a:solidFill>
                  <a:latin typeface="Franklin Gothic Demi" panose="020B0703020102020204" pitchFamily="34" charset="0"/>
                </a:rPr>
                <a:t>Simplification</a:t>
              </a:r>
            </a:p>
          </p:txBody>
        </p:sp>
      </p:grpSp>
      <p:sp>
        <p:nvSpPr>
          <p:cNvPr id="29" name="TextBox 28">
            <a:extLst>
              <a:ext uri="{FF2B5EF4-FFF2-40B4-BE49-F238E27FC236}">
                <a16:creationId xmlns:a16="http://schemas.microsoft.com/office/drawing/2014/main" id="{5D786DD7-A17E-46C3-A7D0-91AE1112CE8A}"/>
              </a:ext>
            </a:extLst>
          </p:cNvPr>
          <p:cNvSpPr txBox="1"/>
          <p:nvPr/>
        </p:nvSpPr>
        <p:spPr>
          <a:xfrm>
            <a:off x="247649" y="1035015"/>
            <a:ext cx="8658607" cy="849195"/>
          </a:xfrm>
          <a:prstGeom prst="rect">
            <a:avLst/>
          </a:prstGeom>
          <a:noFill/>
        </p:spPr>
        <p:txBody>
          <a:bodyPr wrap="square" lIns="63743" tIns="31871" rIns="63743" bIns="31871" rtlCol="0">
            <a:spAutoFit/>
          </a:bodyPr>
          <a:lstStyle/>
          <a:p>
            <a:r>
              <a:rPr lang="en-US" sz="1700" dirty="0">
                <a:solidFill>
                  <a:srgbClr val="0E386C"/>
                </a:solidFill>
                <a:latin typeface="Franklin Gothic Demi" panose="020B0703020102020204" pitchFamily="34" charset="0"/>
              </a:rPr>
              <a:t>Human Resources is committed to attracting, retaining, and developing a diverse and qualified workforce while advancing and implementing solutions that lead to business improvements.</a:t>
            </a:r>
          </a:p>
        </p:txBody>
      </p:sp>
      <p:sp>
        <p:nvSpPr>
          <p:cNvPr id="42" name="TextBox 41">
            <a:extLst>
              <a:ext uri="{FF2B5EF4-FFF2-40B4-BE49-F238E27FC236}">
                <a16:creationId xmlns:a16="http://schemas.microsoft.com/office/drawing/2014/main" id="{5D786DD7-A17E-46C3-A7D0-91AE1112CE8A}"/>
              </a:ext>
            </a:extLst>
          </p:cNvPr>
          <p:cNvSpPr txBox="1"/>
          <p:nvPr/>
        </p:nvSpPr>
        <p:spPr>
          <a:xfrm>
            <a:off x="342900" y="5222976"/>
            <a:ext cx="8353425" cy="695306"/>
          </a:xfrm>
          <a:prstGeom prst="rect">
            <a:avLst/>
          </a:prstGeom>
          <a:noFill/>
        </p:spPr>
        <p:txBody>
          <a:bodyPr wrap="square" lIns="63743" tIns="31871" rIns="63743" bIns="31871" rtlCol="0">
            <a:spAutoFit/>
          </a:bodyPr>
          <a:lstStyle/>
          <a:p>
            <a:endParaRPr lang="en-US" sz="600" dirty="0">
              <a:latin typeface="Franklin Gothic Demi" panose="020B0703020102020204" pitchFamily="34" charset="0"/>
            </a:endParaRPr>
          </a:p>
          <a:p>
            <a:r>
              <a:rPr lang="en-US" sz="1700" dirty="0">
                <a:solidFill>
                  <a:srgbClr val="0E386C"/>
                </a:solidFill>
                <a:latin typeface="Franklin Gothic Demi" panose="020B0703020102020204" pitchFamily="34" charset="0"/>
              </a:rPr>
              <a:t>This strategic plan lays out five key initiatives designed to help HR better support the business needs of MassDOT &amp; MBTA</a:t>
            </a:r>
            <a:r>
              <a:rPr lang="en-US" dirty="0">
                <a:solidFill>
                  <a:srgbClr val="0E386C"/>
                </a:solidFill>
                <a:latin typeface="Franklin Gothic Demi" panose="020B0703020102020204" pitchFamily="34" charset="0"/>
              </a:rPr>
              <a:t>.</a:t>
            </a:r>
          </a:p>
        </p:txBody>
      </p:sp>
    </p:spTree>
    <p:extLst>
      <p:ext uri="{BB962C8B-B14F-4D97-AF65-F5344CB8AC3E}">
        <p14:creationId xmlns:p14="http://schemas.microsoft.com/office/powerpoint/2010/main" val="79804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45C6-5EA6-405D-B60C-480BC777E614}"/>
              </a:ext>
            </a:extLst>
          </p:cNvPr>
          <p:cNvSpPr>
            <a:spLocks noGrp="1"/>
          </p:cNvSpPr>
          <p:nvPr>
            <p:ph type="title"/>
          </p:nvPr>
        </p:nvSpPr>
        <p:spPr/>
        <p:txBody>
          <a:bodyPr/>
          <a:lstStyle/>
          <a:p>
            <a:r>
              <a:rPr lang="en-US" dirty="0"/>
              <a:t>Learning and Development</a:t>
            </a:r>
          </a:p>
        </p:txBody>
      </p:sp>
      <p:sp>
        <p:nvSpPr>
          <p:cNvPr id="7" name="Slide Number Placeholder 6">
            <a:extLst>
              <a:ext uri="{FF2B5EF4-FFF2-40B4-BE49-F238E27FC236}">
                <a16:creationId xmlns:a16="http://schemas.microsoft.com/office/drawing/2014/main" id="{DA186C33-D7A7-4D66-BA75-C3C01A1B5E85}"/>
              </a:ext>
            </a:extLst>
          </p:cNvPr>
          <p:cNvSpPr>
            <a:spLocks noGrp="1"/>
          </p:cNvSpPr>
          <p:nvPr>
            <p:ph type="sldNum" sz="quarter" idx="12"/>
          </p:nvPr>
        </p:nvSpPr>
        <p:spPr/>
        <p:txBody>
          <a:bodyPr/>
          <a:lstStyle/>
          <a:p>
            <a:fld id="{B6071222-8CE1-4155-BDA4-9CB2B508FB85}" type="slidenum">
              <a:rPr lang="en-US" smtClean="0"/>
              <a:t>5</a:t>
            </a:fld>
            <a:endParaRPr lang="en-US" dirty="0"/>
          </a:p>
        </p:txBody>
      </p:sp>
      <p:grpSp>
        <p:nvGrpSpPr>
          <p:cNvPr id="11" name="Group 10">
            <a:extLst>
              <a:ext uri="{FF2B5EF4-FFF2-40B4-BE49-F238E27FC236}">
                <a16:creationId xmlns:a16="http://schemas.microsoft.com/office/drawing/2014/main" id="{469B6AF2-A39D-426D-A99A-0E879C1FCA33}"/>
              </a:ext>
            </a:extLst>
          </p:cNvPr>
          <p:cNvGrpSpPr/>
          <p:nvPr/>
        </p:nvGrpSpPr>
        <p:grpSpPr>
          <a:xfrm>
            <a:off x="5961031" y="374466"/>
            <a:ext cx="3132168" cy="939800"/>
            <a:chOff x="5961031" y="374466"/>
            <a:chExt cx="3132168" cy="939800"/>
          </a:xfrm>
        </p:grpSpPr>
        <p:sp>
          <p:nvSpPr>
            <p:cNvPr id="10" name="Rectangle 9">
              <a:extLst>
                <a:ext uri="{FF2B5EF4-FFF2-40B4-BE49-F238E27FC236}">
                  <a16:creationId xmlns:a16="http://schemas.microsoft.com/office/drawing/2014/main" id="{D13D3301-153C-46A9-890A-DDF39415FFD0}"/>
                </a:ext>
              </a:extLst>
            </p:cNvPr>
            <p:cNvSpPr/>
            <p:nvPr/>
          </p:nvSpPr>
          <p:spPr>
            <a:xfrm>
              <a:off x="6534149" y="497989"/>
              <a:ext cx="2512317" cy="692754"/>
            </a:xfrm>
            <a:prstGeom prst="rect">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A4F5237D-28A0-40C9-84CB-27401371F525}"/>
                </a:ext>
              </a:extLst>
            </p:cNvPr>
            <p:cNvSpPr/>
            <p:nvPr/>
          </p:nvSpPr>
          <p:spPr>
            <a:xfrm>
              <a:off x="5961031" y="374466"/>
              <a:ext cx="939800" cy="939800"/>
            </a:xfrm>
            <a:prstGeom prst="ellipse">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latin typeface="Franklin Gothic Demi Cond" panose="020B0706030402020204" pitchFamily="34" charset="0"/>
                </a:rPr>
                <a:t>72%</a:t>
              </a:r>
              <a:endParaRPr lang="en-US" dirty="0">
                <a:latin typeface="Franklin Gothic Demi Cond" panose="020B0706030402020204" pitchFamily="34" charset="0"/>
              </a:endParaRPr>
            </a:p>
          </p:txBody>
        </p:sp>
        <p:sp>
          <p:nvSpPr>
            <p:cNvPr id="9" name="Rectangle 8">
              <a:extLst>
                <a:ext uri="{FF2B5EF4-FFF2-40B4-BE49-F238E27FC236}">
                  <a16:creationId xmlns:a16="http://schemas.microsoft.com/office/drawing/2014/main" id="{B908A5D5-5715-420D-B119-C5E7C13FC539}"/>
                </a:ext>
              </a:extLst>
            </p:cNvPr>
            <p:cNvSpPr/>
            <p:nvPr/>
          </p:nvSpPr>
          <p:spPr>
            <a:xfrm>
              <a:off x="6850030" y="518885"/>
              <a:ext cx="2243169" cy="600164"/>
            </a:xfrm>
            <a:prstGeom prst="rect">
              <a:avLst/>
            </a:prstGeom>
          </p:spPr>
          <p:txBody>
            <a:bodyPr wrap="square">
              <a:spAutoFit/>
            </a:bodyPr>
            <a:lstStyle/>
            <a:p>
              <a:r>
                <a:rPr lang="en-US" sz="1100" dirty="0">
                  <a:solidFill>
                    <a:schemeClr val="bg1"/>
                  </a:solidFill>
                  <a:latin typeface="Franklin Gothic Demi Cond" panose="020B0706030402020204" pitchFamily="34" charset="0"/>
                </a:rPr>
                <a:t>of managers surveyed responded that they were not adequately trained for their new role.</a:t>
              </a:r>
            </a:p>
          </p:txBody>
        </p:sp>
      </p:grpSp>
      <p:sp>
        <p:nvSpPr>
          <p:cNvPr id="3" name="Rectangle 2">
            <a:extLst>
              <a:ext uri="{FF2B5EF4-FFF2-40B4-BE49-F238E27FC236}">
                <a16:creationId xmlns:a16="http://schemas.microsoft.com/office/drawing/2014/main" id="{43A2FC62-D519-4855-90C9-D285F56C1782}"/>
              </a:ext>
            </a:extLst>
          </p:cNvPr>
          <p:cNvSpPr/>
          <p:nvPr/>
        </p:nvSpPr>
        <p:spPr>
          <a:xfrm>
            <a:off x="345495" y="1314266"/>
            <a:ext cx="8545176" cy="646331"/>
          </a:xfrm>
          <a:prstGeom prst="rect">
            <a:avLst/>
          </a:prstGeom>
        </p:spPr>
        <p:txBody>
          <a:bodyPr wrap="square">
            <a:spAutoFit/>
          </a:bodyPr>
          <a:lstStyle/>
          <a:p>
            <a:r>
              <a:rPr lang="en-US" dirty="0">
                <a:solidFill>
                  <a:srgbClr val="0E386C"/>
                </a:solidFill>
                <a:latin typeface="Franklin Gothic Demi" panose="020B0703020102020204" pitchFamily="34" charset="0"/>
              </a:rPr>
              <a:t>Key Initiative:  Develop training programs that provide managers and supervisors with the tools needed to successfully perform and deliver on business priorities.  </a:t>
            </a:r>
          </a:p>
        </p:txBody>
      </p:sp>
      <p:sp>
        <p:nvSpPr>
          <p:cNvPr id="14" name="Rectangle 4">
            <a:extLst>
              <a:ext uri="{FF2B5EF4-FFF2-40B4-BE49-F238E27FC236}">
                <a16:creationId xmlns:a16="http://schemas.microsoft.com/office/drawing/2014/main" id="{E673114B-6D48-407E-9A62-E79B19CC1C79}"/>
              </a:ext>
            </a:extLst>
          </p:cNvPr>
          <p:cNvSpPr>
            <a:spLocks/>
          </p:cNvSpPr>
          <p:nvPr/>
        </p:nvSpPr>
        <p:spPr bwMode="auto">
          <a:xfrm>
            <a:off x="247650" y="2464005"/>
            <a:ext cx="4121149" cy="2603295"/>
          </a:xfrm>
          <a:prstGeom prst="rect">
            <a:avLst/>
          </a:prstGeom>
          <a:solidFill>
            <a:schemeClr val="accent5">
              <a:lumMod val="60000"/>
              <a:lumOff val="40000"/>
            </a:schemeClr>
          </a:solidFill>
          <a:ln>
            <a:noFill/>
          </a:ln>
          <a:extLst/>
        </p:spPr>
        <p:txBody>
          <a:bodyPr lIns="0" tIns="0" rIns="91440" bIns="0">
            <a:noAutofit/>
          </a:bodyPr>
          <a:lstStyle/>
          <a:p>
            <a:pPr marL="398463" indent="-115888" defTabSz="322660">
              <a:buFont typeface="Wingdings" panose="05000000000000000000" pitchFamily="2" charset="2"/>
              <a:buChar char="§"/>
              <a:tabLst>
                <a:tab pos="174625" algn="l"/>
              </a:tabLst>
            </a:pPr>
            <a:endParaRPr lang="en-US" sz="1000" dirty="0">
              <a:latin typeface="Franklin Gothic Demi Cond" panose="020B0706030402020204" pitchFamily="34" charset="0"/>
            </a:endParaRPr>
          </a:p>
          <a:p>
            <a:pPr marL="398463" indent="-115888" defTabSz="322660">
              <a:buFont typeface="Wingdings" panose="05000000000000000000" pitchFamily="2" charset="2"/>
              <a:buChar char="§"/>
              <a:tabLst>
                <a:tab pos="174625" algn="l"/>
              </a:tabLst>
            </a:pPr>
            <a:endParaRPr lang="en-US" sz="1000" dirty="0">
              <a:latin typeface="Franklin Gothic Demi Cond" panose="020B0706030402020204" pitchFamily="34" charset="0"/>
            </a:endParaRPr>
          </a:p>
          <a:p>
            <a:pPr marL="398463" indent="-115888" defTabSz="322660">
              <a:buFont typeface="Wingdings" panose="05000000000000000000" pitchFamily="2" charset="2"/>
              <a:buChar char="§"/>
              <a:tabLst>
                <a:tab pos="174625" algn="l"/>
              </a:tabLst>
            </a:pPr>
            <a:endParaRPr lang="en-US" sz="1000" dirty="0">
              <a:latin typeface="Franklin Gothic Demi Cond" panose="020B0706030402020204" pitchFamily="34" charset="0"/>
            </a:endParaRPr>
          </a:p>
          <a:p>
            <a:pPr marL="398463" indent="-115888" defTabSz="322660">
              <a:spcAft>
                <a:spcPts val="450"/>
              </a:spcAft>
              <a:buFont typeface="Wingdings" panose="05000000000000000000" pitchFamily="2" charset="2"/>
              <a:buChar char="§"/>
              <a:tabLst>
                <a:tab pos="174625" algn="l"/>
              </a:tabLst>
            </a:pPr>
            <a:r>
              <a:rPr lang="en-US" sz="1200" dirty="0">
                <a:solidFill>
                  <a:srgbClr val="0E386C"/>
                </a:solidFill>
                <a:latin typeface="Franklin Gothic Demi Cond" panose="020B0706030402020204" pitchFamily="34" charset="0"/>
              </a:rPr>
              <a:t>Highway Construction Management Certificate w/Wentworth (9/2018)</a:t>
            </a:r>
          </a:p>
          <a:p>
            <a:pPr marL="398463" indent="-115888" defTabSz="322660">
              <a:spcAft>
                <a:spcPts val="450"/>
              </a:spcAft>
              <a:buFont typeface="Wingdings" panose="05000000000000000000" pitchFamily="2" charset="2"/>
              <a:buChar char="§"/>
              <a:tabLst>
                <a:tab pos="174625" algn="l"/>
              </a:tabLst>
            </a:pPr>
            <a:r>
              <a:rPr lang="en-US" sz="1200" dirty="0">
                <a:solidFill>
                  <a:srgbClr val="0E386C"/>
                </a:solidFill>
                <a:latin typeface="Franklin Gothic Demi Cond" panose="020B0706030402020204" pitchFamily="34" charset="0"/>
              </a:rPr>
              <a:t>Lean 6Sigma  (7/2018)</a:t>
            </a:r>
          </a:p>
          <a:p>
            <a:pPr marL="457200" lvl="3" indent="115888" defTabSz="322660">
              <a:spcAft>
                <a:spcPts val="450"/>
              </a:spcAft>
              <a:buFont typeface="Wingdings" panose="05000000000000000000" pitchFamily="2" charset="2"/>
              <a:buChar char="§"/>
              <a:tabLst>
                <a:tab pos="174625" algn="l"/>
              </a:tabLst>
            </a:pPr>
            <a:r>
              <a:rPr lang="en-US" sz="1200" dirty="0">
                <a:solidFill>
                  <a:srgbClr val="0E386C"/>
                </a:solidFill>
                <a:latin typeface="Franklin Gothic Demi Cond" panose="020B0706030402020204" pitchFamily="34" charset="0"/>
              </a:rPr>
              <a:t>White belt	(In House)</a:t>
            </a:r>
          </a:p>
          <a:p>
            <a:pPr marL="457200" lvl="3" indent="115888" defTabSz="322660">
              <a:spcAft>
                <a:spcPts val="450"/>
              </a:spcAft>
              <a:buFont typeface="Wingdings" panose="05000000000000000000" pitchFamily="2" charset="2"/>
              <a:buChar char="§"/>
              <a:tabLst>
                <a:tab pos="174625" algn="l"/>
              </a:tabLst>
            </a:pPr>
            <a:r>
              <a:rPr lang="en-US" sz="1200" dirty="0">
                <a:solidFill>
                  <a:srgbClr val="0E386C"/>
                </a:solidFill>
                <a:latin typeface="Franklin Gothic Demi Cond" panose="020B0706030402020204" pitchFamily="34" charset="0"/>
              </a:rPr>
              <a:t>Green belt (Contracted)     </a:t>
            </a:r>
          </a:p>
          <a:p>
            <a:pPr marL="398463" lvl="1" indent="-115888" defTabSz="322660">
              <a:spcAft>
                <a:spcPts val="450"/>
              </a:spcAft>
              <a:buFont typeface="Wingdings" panose="05000000000000000000" pitchFamily="2" charset="2"/>
              <a:buChar char="§"/>
              <a:tabLst>
                <a:tab pos="174625" algn="l"/>
              </a:tabLst>
            </a:pPr>
            <a:r>
              <a:rPr lang="en-US" sz="1200" dirty="0">
                <a:solidFill>
                  <a:srgbClr val="0E386C"/>
                </a:solidFill>
                <a:latin typeface="Franklin Gothic Demi Cond" panose="020B0706030402020204" pitchFamily="34" charset="0"/>
              </a:rPr>
              <a:t>Bus Garage Leadership program (sponsored by </a:t>
            </a:r>
            <a:r>
              <a:rPr lang="en-US" sz="1200" dirty="0" err="1">
                <a:solidFill>
                  <a:srgbClr val="0E386C"/>
                </a:solidFill>
                <a:latin typeface="Franklin Gothic Demi Cond" panose="020B0706030402020204" pitchFamily="34" charset="0"/>
              </a:rPr>
              <a:t>MACP</a:t>
            </a:r>
            <a:r>
              <a:rPr lang="en-US" sz="1200" dirty="0">
                <a:solidFill>
                  <a:srgbClr val="0E386C"/>
                </a:solidFill>
                <a:latin typeface="Franklin Gothic Demi Cond" panose="020B0706030402020204" pitchFamily="34" charset="0"/>
              </a:rPr>
              <a:t>) in conjunction with Mass Community Colleges (7/2018)</a:t>
            </a:r>
          </a:p>
          <a:p>
            <a:pPr marL="398463" indent="-115888" defTabSz="322660">
              <a:spcAft>
                <a:spcPts val="450"/>
              </a:spcAft>
              <a:buFont typeface="Wingdings" panose="05000000000000000000" pitchFamily="2" charset="2"/>
              <a:buChar char="§"/>
              <a:tabLst>
                <a:tab pos="174625" algn="l"/>
              </a:tabLst>
            </a:pPr>
            <a:r>
              <a:rPr lang="en-US" sz="1200" dirty="0">
                <a:solidFill>
                  <a:srgbClr val="0E386C"/>
                </a:solidFill>
                <a:latin typeface="Franklin Gothic Demi Cond" panose="020B0706030402020204" pitchFamily="34" charset="0"/>
              </a:rPr>
              <a:t>Legal Interviewing Online course (just released)</a:t>
            </a:r>
          </a:p>
          <a:p>
            <a:pPr marL="398463" indent="-115888" defTabSz="322660">
              <a:spcAft>
                <a:spcPts val="450"/>
              </a:spcAft>
              <a:buFont typeface="Wingdings" panose="05000000000000000000" pitchFamily="2" charset="2"/>
              <a:buChar char="§"/>
              <a:tabLst>
                <a:tab pos="174625" algn="l"/>
              </a:tabLst>
            </a:pPr>
            <a:r>
              <a:rPr lang="en-US" sz="1200" dirty="0">
                <a:solidFill>
                  <a:srgbClr val="0E386C"/>
                </a:solidFill>
                <a:latin typeface="Franklin Gothic Demi Cond" panose="020B0706030402020204" pitchFamily="34" charset="0"/>
              </a:rPr>
              <a:t>‘Hiring the Best People’ Online Course (8/2018)</a:t>
            </a:r>
            <a:endParaRPr lang="en-US" sz="1000" dirty="0">
              <a:solidFill>
                <a:srgbClr val="0E386C"/>
              </a:solidFill>
              <a:latin typeface="Franklin Gothic Demi Cond" panose="020B0706030402020204" pitchFamily="34" charset="0"/>
            </a:endParaRPr>
          </a:p>
        </p:txBody>
      </p:sp>
      <p:sp>
        <p:nvSpPr>
          <p:cNvPr id="15" name="Round Same Side Corner Rectangle 87">
            <a:extLst>
              <a:ext uri="{FF2B5EF4-FFF2-40B4-BE49-F238E27FC236}">
                <a16:creationId xmlns:a16="http://schemas.microsoft.com/office/drawing/2014/main" id="{13A52123-55F5-4D9B-95D4-E37EDD919356}"/>
              </a:ext>
            </a:extLst>
          </p:cNvPr>
          <p:cNvSpPr/>
          <p:nvPr/>
        </p:nvSpPr>
        <p:spPr>
          <a:xfrm rot="10800000">
            <a:off x="247643" y="2168064"/>
            <a:ext cx="4121152" cy="70866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normAutofit/>
            <a:scene3d>
              <a:camera prst="orthographicFront">
                <a:rot lat="0" lon="0" rev="10800000"/>
              </a:camera>
              <a:lightRig rig="threePt" dir="t"/>
            </a:scene3d>
          </a:bodyPr>
          <a:lstStyle/>
          <a:p>
            <a:pPr algn="ctr"/>
            <a:r>
              <a:rPr lang="en-US" sz="2000" dirty="0">
                <a:latin typeface="Franklin Gothic Demi" panose="020B0703020102020204" pitchFamily="34" charset="0"/>
              </a:rPr>
              <a:t>NEW TRAINING</a:t>
            </a:r>
            <a:endParaRPr lang="bg-BG" sz="2000" dirty="0">
              <a:latin typeface="Franklin Gothic Demi" panose="020B0703020102020204" pitchFamily="34" charset="0"/>
            </a:endParaRPr>
          </a:p>
        </p:txBody>
      </p:sp>
      <p:sp>
        <p:nvSpPr>
          <p:cNvPr id="16" name="Rectangle 4">
            <a:extLst>
              <a:ext uri="{FF2B5EF4-FFF2-40B4-BE49-F238E27FC236}">
                <a16:creationId xmlns:a16="http://schemas.microsoft.com/office/drawing/2014/main" id="{F2F2B808-1106-46ED-9F4B-75013A4F21AF}"/>
              </a:ext>
            </a:extLst>
          </p:cNvPr>
          <p:cNvSpPr>
            <a:spLocks/>
          </p:cNvSpPr>
          <p:nvPr/>
        </p:nvSpPr>
        <p:spPr bwMode="auto">
          <a:xfrm>
            <a:off x="4572000" y="2168064"/>
            <a:ext cx="4184650" cy="2899236"/>
          </a:xfrm>
          <a:prstGeom prst="rect">
            <a:avLst/>
          </a:prstGeom>
          <a:solidFill>
            <a:schemeClr val="accent6">
              <a:lumMod val="40000"/>
              <a:lumOff val="60000"/>
            </a:schemeClr>
          </a:solidFill>
          <a:ln>
            <a:noFill/>
          </a:ln>
          <a:extLst/>
        </p:spPr>
        <p:txBody>
          <a:bodyPr lIns="0" tIns="0" rIns="182880" bIns="0">
            <a:normAutofit/>
          </a:bodyPr>
          <a:lstStyle/>
          <a:p>
            <a:pPr marL="398463" indent="-115888" defTabSz="322660">
              <a:buFont typeface="Wingdings" panose="05000000000000000000" pitchFamily="2" charset="2"/>
              <a:buChar char="§"/>
              <a:tabLst>
                <a:tab pos="174625" algn="l"/>
              </a:tabLst>
            </a:pPr>
            <a:endParaRPr lang="en-US" sz="1200" b="1" dirty="0"/>
          </a:p>
          <a:p>
            <a:pPr marL="398463" indent="-115888" defTabSz="322660">
              <a:buFont typeface="Wingdings" panose="05000000000000000000" pitchFamily="2" charset="2"/>
              <a:buChar char="§"/>
              <a:tabLst>
                <a:tab pos="174625" algn="l"/>
              </a:tabLst>
            </a:pPr>
            <a:endParaRPr lang="en-US" sz="1200" b="1" dirty="0"/>
          </a:p>
          <a:p>
            <a:pPr marL="342900" indent="-114300">
              <a:buFont typeface="Wingdings" panose="05000000000000000000" pitchFamily="2" charset="2"/>
              <a:buChar char="§"/>
            </a:pPr>
            <a:endParaRPr lang="en-US" sz="1200" b="1" dirty="0"/>
          </a:p>
          <a:p>
            <a:pPr marL="342900" indent="-114300">
              <a:buFont typeface="Wingdings" panose="05000000000000000000" pitchFamily="2" charset="2"/>
              <a:buChar char="§"/>
            </a:pPr>
            <a:endParaRPr lang="en-US" sz="1400" b="1" dirty="0"/>
          </a:p>
          <a:p>
            <a:pPr marL="342900" indent="-114300">
              <a:spcAft>
                <a:spcPts val="600"/>
              </a:spcAft>
              <a:buFont typeface="Wingdings" panose="05000000000000000000" pitchFamily="2" charset="2"/>
              <a:buChar char="§"/>
            </a:pPr>
            <a:r>
              <a:rPr lang="en-US" sz="1200" dirty="0">
                <a:solidFill>
                  <a:srgbClr val="0E386C"/>
                </a:solidFill>
                <a:latin typeface="Franklin Gothic Demi Cond" panose="020B0706030402020204" pitchFamily="34" charset="0"/>
              </a:rPr>
              <a:t>Manager and Supervisor Certificate Program</a:t>
            </a:r>
          </a:p>
          <a:p>
            <a:pPr marL="342900" indent="-114300">
              <a:spcAft>
                <a:spcPts val="600"/>
              </a:spcAft>
              <a:buFont typeface="Wingdings" panose="05000000000000000000" pitchFamily="2" charset="2"/>
              <a:buChar char="§"/>
            </a:pPr>
            <a:r>
              <a:rPr lang="en-US" sz="1200" dirty="0">
                <a:solidFill>
                  <a:srgbClr val="0E386C"/>
                </a:solidFill>
                <a:latin typeface="Franklin Gothic Demi Cond" panose="020B0706030402020204" pitchFamily="34" charset="0"/>
              </a:rPr>
              <a:t>LEAD (MBTA Leadership and Development Program – Eastern United States and Canada)</a:t>
            </a:r>
          </a:p>
          <a:p>
            <a:pPr marL="342900" indent="-114300">
              <a:spcAft>
                <a:spcPts val="600"/>
              </a:spcAft>
              <a:buFont typeface="Wingdings" panose="05000000000000000000" pitchFamily="2" charset="2"/>
              <a:buChar char="§"/>
            </a:pPr>
            <a:r>
              <a:rPr lang="en-US" sz="1200" dirty="0">
                <a:solidFill>
                  <a:srgbClr val="0E386C"/>
                </a:solidFill>
                <a:latin typeface="Franklin Gothic Demi Cond" panose="020B0706030402020204" pitchFamily="34" charset="0"/>
              </a:rPr>
              <a:t>College for America (Online undergraduate degree programs with Southern New Hampshire University)</a:t>
            </a:r>
          </a:p>
          <a:p>
            <a:pPr marL="342900" indent="-114300">
              <a:spcAft>
                <a:spcPts val="600"/>
              </a:spcAft>
              <a:buFont typeface="Wingdings" panose="05000000000000000000" pitchFamily="2" charset="2"/>
              <a:buChar char="§"/>
            </a:pPr>
            <a:r>
              <a:rPr lang="en-US" sz="1200" dirty="0">
                <a:solidFill>
                  <a:srgbClr val="0E386C"/>
                </a:solidFill>
                <a:latin typeface="Franklin Gothic Demi Cond" panose="020B0706030402020204" pitchFamily="34" charset="0"/>
              </a:rPr>
              <a:t>AutoCAD 2016 / Civil 3D Essentials and Advanced</a:t>
            </a:r>
          </a:p>
          <a:p>
            <a:pPr marL="342900" indent="-114300">
              <a:spcAft>
                <a:spcPts val="600"/>
              </a:spcAft>
              <a:buFont typeface="Wingdings" panose="05000000000000000000" pitchFamily="2" charset="2"/>
              <a:buChar char="§"/>
            </a:pPr>
            <a:r>
              <a:rPr lang="en-US" sz="1200" dirty="0">
                <a:solidFill>
                  <a:srgbClr val="0E386C"/>
                </a:solidFill>
                <a:latin typeface="Franklin Gothic Demi Cond" panose="020B0706030402020204" pitchFamily="34" charset="0"/>
              </a:rPr>
              <a:t>Northeast Transportation Technician Certification </a:t>
            </a:r>
          </a:p>
          <a:p>
            <a:pPr marL="342900" indent="-114300">
              <a:spcAft>
                <a:spcPts val="600"/>
              </a:spcAft>
              <a:buFont typeface="Wingdings" panose="05000000000000000000" pitchFamily="2" charset="2"/>
              <a:buChar char="§"/>
            </a:pPr>
            <a:r>
              <a:rPr lang="en-US" sz="1200" dirty="0">
                <a:solidFill>
                  <a:srgbClr val="0E386C"/>
                </a:solidFill>
                <a:latin typeface="Franklin Gothic Demi Cond" panose="020B0706030402020204" pitchFamily="34" charset="0"/>
              </a:rPr>
              <a:t>National Transit Institute QA / QC Course</a:t>
            </a:r>
          </a:p>
          <a:p>
            <a:pPr marL="342900" indent="-114300">
              <a:buFont typeface="Wingdings" panose="05000000000000000000" pitchFamily="2" charset="2"/>
              <a:buChar char="§"/>
            </a:pPr>
            <a:endParaRPr lang="en-US" sz="800" dirty="0">
              <a:latin typeface="Lato Light"/>
            </a:endParaRPr>
          </a:p>
          <a:p>
            <a:pPr marL="342900" indent="-114300">
              <a:buFont typeface="Wingdings" panose="05000000000000000000" pitchFamily="2" charset="2"/>
              <a:buChar char="§"/>
            </a:pPr>
            <a:endParaRPr lang="en-US" sz="800" dirty="0">
              <a:latin typeface="Lato Light"/>
            </a:endParaRPr>
          </a:p>
          <a:p>
            <a:pPr marL="342900" indent="-114300">
              <a:buFont typeface="Wingdings" panose="05000000000000000000" pitchFamily="2" charset="2"/>
              <a:buChar char="§"/>
            </a:pPr>
            <a:endParaRPr lang="en-US" sz="800" dirty="0">
              <a:latin typeface="Lato Light"/>
            </a:endParaRPr>
          </a:p>
        </p:txBody>
      </p:sp>
      <p:sp>
        <p:nvSpPr>
          <p:cNvPr id="17" name="Round Same Side Corner Rectangle 87">
            <a:extLst>
              <a:ext uri="{FF2B5EF4-FFF2-40B4-BE49-F238E27FC236}">
                <a16:creationId xmlns:a16="http://schemas.microsoft.com/office/drawing/2014/main" id="{D24571EB-0E21-4A2C-BC4E-D92817E006E8}"/>
              </a:ext>
            </a:extLst>
          </p:cNvPr>
          <p:cNvSpPr/>
          <p:nvPr/>
        </p:nvSpPr>
        <p:spPr>
          <a:xfrm rot="10800000">
            <a:off x="4571519" y="2168061"/>
            <a:ext cx="4210416" cy="708661"/>
          </a:xfrm>
          <a:prstGeom prst="round2SameRect">
            <a:avLst>
              <a:gd name="adj1" fmla="val 50000"/>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219419" tIns="109710" rIns="219419" bIns="109710" rtlCol="0" anchor="ctr">
            <a:normAutofit/>
            <a:scene3d>
              <a:camera prst="orthographicFront">
                <a:rot lat="0" lon="0" rev="10800000"/>
              </a:camera>
              <a:lightRig rig="threePt" dir="t"/>
            </a:scene3d>
          </a:bodyPr>
          <a:lstStyle/>
          <a:p>
            <a:pPr algn="ctr"/>
            <a:r>
              <a:rPr lang="en-US" sz="2000" cap="all" dirty="0">
                <a:latin typeface="Franklin Gothic Demi" panose="020B0703020102020204" pitchFamily="34" charset="0"/>
              </a:rPr>
              <a:t>On Going Training</a:t>
            </a:r>
            <a:endParaRPr lang="bg-BG" sz="2000" cap="all" dirty="0">
              <a:latin typeface="Franklin Gothic Demi" panose="020B0703020102020204" pitchFamily="34" charset="0"/>
            </a:endParaRPr>
          </a:p>
        </p:txBody>
      </p:sp>
      <p:pic>
        <p:nvPicPr>
          <p:cNvPr id="18" name="Picture 2" descr="Image result for icon best practices">
            <a:extLst>
              <a:ext uri="{FF2B5EF4-FFF2-40B4-BE49-F238E27FC236}">
                <a16:creationId xmlns:a16="http://schemas.microsoft.com/office/drawing/2014/main" id="{91785784-A078-4321-B6AB-1F59F8B9EA4A}"/>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29688" y="2223454"/>
            <a:ext cx="582701" cy="58270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Freeform 80">
            <a:extLst>
              <a:ext uri="{FF2B5EF4-FFF2-40B4-BE49-F238E27FC236}">
                <a16:creationId xmlns:a16="http://schemas.microsoft.com/office/drawing/2014/main" id="{D9E3435A-E34A-45C5-8B34-8AC373806D9A}"/>
              </a:ext>
            </a:extLst>
          </p:cNvPr>
          <p:cNvSpPr>
            <a:spLocks noChangeArrowheads="1"/>
          </p:cNvSpPr>
          <p:nvPr/>
        </p:nvSpPr>
        <p:spPr bwMode="auto">
          <a:xfrm>
            <a:off x="4867932" y="2275888"/>
            <a:ext cx="424739" cy="477831"/>
          </a:xfrm>
          <a:custGeom>
            <a:avLst/>
            <a:gdLst>
              <a:gd name="T0" fmla="*/ 130073 w 1025"/>
              <a:gd name="T1" fmla="*/ 134633 h 1151"/>
              <a:gd name="T2" fmla="*/ 107436 w 1025"/>
              <a:gd name="T3" fmla="*/ 0 h 1151"/>
              <a:gd name="T4" fmla="*/ 331290 w 1025"/>
              <a:gd name="T5" fmla="*/ 18359 h 1151"/>
              <a:gd name="T6" fmla="*/ 130073 w 1025"/>
              <a:gd name="T7" fmla="*/ 152992 h 1151"/>
              <a:gd name="T8" fmla="*/ 135822 w 1025"/>
              <a:gd name="T9" fmla="*/ 263865 h 1151"/>
              <a:gd name="T10" fmla="*/ 135822 w 1025"/>
              <a:gd name="T11" fmla="*/ 18359 h 1151"/>
              <a:gd name="T12" fmla="*/ 33776 w 1025"/>
              <a:gd name="T13" fmla="*/ 347381 h 1151"/>
              <a:gd name="T14" fmla="*/ 60725 w 1025"/>
              <a:gd name="T15" fmla="*/ 320382 h 1151"/>
              <a:gd name="T16" fmla="*/ 90548 w 1025"/>
              <a:gd name="T17" fmla="*/ 378699 h 1151"/>
              <a:gd name="T18" fmla="*/ 0 w 1025"/>
              <a:gd name="T19" fmla="*/ 412537 h 1151"/>
              <a:gd name="T20" fmla="*/ 120371 w 1025"/>
              <a:gd name="T21" fmla="*/ 412537 h 1151"/>
              <a:gd name="T22" fmla="*/ 157022 w 1025"/>
              <a:gd name="T23" fmla="*/ 347381 h 1151"/>
              <a:gd name="T24" fmla="*/ 183970 w 1025"/>
              <a:gd name="T25" fmla="*/ 320382 h 1151"/>
              <a:gd name="T26" fmla="*/ 213794 w 1025"/>
              <a:gd name="T27" fmla="*/ 378699 h 1151"/>
              <a:gd name="T28" fmla="*/ 122886 w 1025"/>
              <a:gd name="T29" fmla="*/ 412537 h 1151"/>
              <a:gd name="T30" fmla="*/ 243258 w 1025"/>
              <a:gd name="T31" fmla="*/ 412537 h 1151"/>
              <a:gd name="T32" fmla="*/ 281705 w 1025"/>
              <a:gd name="T33" fmla="*/ 347381 h 1151"/>
              <a:gd name="T34" fmla="*/ 307216 w 1025"/>
              <a:gd name="T35" fmla="*/ 320382 h 1151"/>
              <a:gd name="T36" fmla="*/ 337039 w 1025"/>
              <a:gd name="T37" fmla="*/ 378699 h 1151"/>
              <a:gd name="T38" fmla="*/ 247569 w 1025"/>
              <a:gd name="T39" fmla="*/ 412537 h 1151"/>
              <a:gd name="T40" fmla="*/ 367941 w 1025"/>
              <a:gd name="T41" fmla="*/ 412537 h 1151"/>
              <a:gd name="T42" fmla="*/ 94860 w 1025"/>
              <a:gd name="T43" fmla="*/ 340181 h 1151"/>
              <a:gd name="T44" fmla="*/ 120371 w 1025"/>
              <a:gd name="T45" fmla="*/ 313543 h 1151"/>
              <a:gd name="T46" fmla="*/ 218105 w 1025"/>
              <a:gd name="T47" fmla="*/ 340181 h 1151"/>
              <a:gd name="T48" fmla="*/ 243258 w 1025"/>
              <a:gd name="T49" fmla="*/ 313543 h 1151"/>
              <a:gd name="T50" fmla="*/ 36650 w 1025"/>
              <a:gd name="T51" fmla="*/ 79196 h 1151"/>
              <a:gd name="T52" fmla="*/ 57850 w 1025"/>
              <a:gd name="T53" fmla="*/ 57957 h 1151"/>
              <a:gd name="T54" fmla="*/ 14013 w 1025"/>
              <a:gd name="T55" fmla="*/ 205549 h 1151"/>
              <a:gd name="T56" fmla="*/ 25512 w 1025"/>
              <a:gd name="T57" fmla="*/ 134633 h 1151"/>
              <a:gd name="T58" fmla="*/ 28027 w 1025"/>
              <a:gd name="T59" fmla="*/ 202669 h 1151"/>
              <a:gd name="T60" fmla="*/ 54976 w 1025"/>
              <a:gd name="T61" fmla="*/ 297703 h 1151"/>
              <a:gd name="T62" fmla="*/ 60725 w 1025"/>
              <a:gd name="T63" fmla="*/ 205549 h 1151"/>
              <a:gd name="T64" fmla="*/ 86236 w 1025"/>
              <a:gd name="T65" fmla="*/ 297703 h 1151"/>
              <a:gd name="T66" fmla="*/ 89111 w 1025"/>
              <a:gd name="T67" fmla="*/ 131753 h 1151"/>
              <a:gd name="T68" fmla="*/ 116059 w 1025"/>
              <a:gd name="T69" fmla="*/ 152992 h 1151"/>
              <a:gd name="T70" fmla="*/ 135822 w 1025"/>
              <a:gd name="T71" fmla="*/ 152992 h 1151"/>
              <a:gd name="T72" fmla="*/ 167082 w 1025"/>
              <a:gd name="T73" fmla="*/ 144352 h 1151"/>
              <a:gd name="T74" fmla="*/ 189719 w 1025"/>
              <a:gd name="T75" fmla="*/ 103314 h 1151"/>
              <a:gd name="T76" fmla="*/ 158459 w 1025"/>
              <a:gd name="T77" fmla="*/ 134633 h 1151"/>
              <a:gd name="T78" fmla="*/ 130073 w 1025"/>
              <a:gd name="T79" fmla="*/ 134633 h 1151"/>
              <a:gd name="T80" fmla="*/ 79050 w 1025"/>
              <a:gd name="T81" fmla="*/ 104754 h 1151"/>
              <a:gd name="T82" fmla="*/ 3952 w 1025"/>
              <a:gd name="T83" fmla="*/ 131753 h 1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5" h="1151">
                <a:moveTo>
                  <a:pt x="378" y="374"/>
                </a:moveTo>
                <a:lnTo>
                  <a:pt x="378" y="374"/>
                </a:lnTo>
                <a:cubicBezTo>
                  <a:pt x="362" y="374"/>
                  <a:pt x="362" y="374"/>
                  <a:pt x="362" y="374"/>
                </a:cubicBezTo>
                <a:cubicBezTo>
                  <a:pt x="362" y="51"/>
                  <a:pt x="362" y="51"/>
                  <a:pt x="362" y="51"/>
                </a:cubicBezTo>
                <a:cubicBezTo>
                  <a:pt x="299" y="51"/>
                  <a:pt x="299" y="51"/>
                  <a:pt x="299" y="51"/>
                </a:cubicBezTo>
                <a:cubicBezTo>
                  <a:pt x="299" y="0"/>
                  <a:pt x="299" y="0"/>
                  <a:pt x="299" y="0"/>
                </a:cubicBezTo>
                <a:cubicBezTo>
                  <a:pt x="977" y="0"/>
                  <a:pt x="977" y="0"/>
                  <a:pt x="977" y="0"/>
                </a:cubicBezTo>
                <a:cubicBezTo>
                  <a:pt x="977" y="51"/>
                  <a:pt x="977" y="51"/>
                  <a:pt x="977" y="51"/>
                </a:cubicBezTo>
                <a:cubicBezTo>
                  <a:pt x="922" y="51"/>
                  <a:pt x="922" y="51"/>
                  <a:pt x="922" y="51"/>
                </a:cubicBezTo>
                <a:cubicBezTo>
                  <a:pt x="922" y="748"/>
                  <a:pt x="922" y="748"/>
                  <a:pt x="922" y="748"/>
                </a:cubicBezTo>
                <a:cubicBezTo>
                  <a:pt x="362" y="748"/>
                  <a:pt x="362" y="748"/>
                  <a:pt x="362" y="748"/>
                </a:cubicBezTo>
                <a:cubicBezTo>
                  <a:pt x="362" y="425"/>
                  <a:pt x="362" y="425"/>
                  <a:pt x="362" y="425"/>
                </a:cubicBezTo>
                <a:cubicBezTo>
                  <a:pt x="378" y="425"/>
                  <a:pt x="378" y="425"/>
                  <a:pt x="378" y="425"/>
                </a:cubicBezTo>
                <a:cubicBezTo>
                  <a:pt x="378" y="733"/>
                  <a:pt x="378" y="733"/>
                  <a:pt x="378" y="733"/>
                </a:cubicBezTo>
                <a:cubicBezTo>
                  <a:pt x="906" y="733"/>
                  <a:pt x="906" y="733"/>
                  <a:pt x="906" y="733"/>
                </a:cubicBezTo>
                <a:cubicBezTo>
                  <a:pt x="906" y="51"/>
                  <a:pt x="906" y="51"/>
                  <a:pt x="906" y="51"/>
                </a:cubicBezTo>
                <a:cubicBezTo>
                  <a:pt x="378" y="51"/>
                  <a:pt x="378" y="51"/>
                  <a:pt x="378" y="51"/>
                </a:cubicBezTo>
                <a:lnTo>
                  <a:pt x="378" y="374"/>
                </a:lnTo>
                <a:close/>
                <a:moveTo>
                  <a:pt x="94" y="965"/>
                </a:moveTo>
                <a:lnTo>
                  <a:pt x="94" y="965"/>
                </a:lnTo>
                <a:cubicBezTo>
                  <a:pt x="94" y="1004"/>
                  <a:pt x="126" y="1036"/>
                  <a:pt x="169" y="1036"/>
                </a:cubicBezTo>
                <a:cubicBezTo>
                  <a:pt x="209" y="1036"/>
                  <a:pt x="240" y="1004"/>
                  <a:pt x="240" y="965"/>
                </a:cubicBezTo>
                <a:cubicBezTo>
                  <a:pt x="240" y="926"/>
                  <a:pt x="209" y="890"/>
                  <a:pt x="169" y="890"/>
                </a:cubicBezTo>
                <a:cubicBezTo>
                  <a:pt x="126" y="890"/>
                  <a:pt x="94" y="926"/>
                  <a:pt x="94" y="965"/>
                </a:cubicBezTo>
                <a:close/>
                <a:moveTo>
                  <a:pt x="252" y="1052"/>
                </a:moveTo>
                <a:lnTo>
                  <a:pt x="252" y="1052"/>
                </a:lnTo>
                <a:cubicBezTo>
                  <a:pt x="165" y="1052"/>
                  <a:pt x="165" y="1052"/>
                  <a:pt x="165" y="1052"/>
                </a:cubicBezTo>
                <a:cubicBezTo>
                  <a:pt x="82" y="1052"/>
                  <a:pt x="82" y="1052"/>
                  <a:pt x="82" y="1052"/>
                </a:cubicBezTo>
                <a:cubicBezTo>
                  <a:pt x="31" y="1052"/>
                  <a:pt x="0" y="1095"/>
                  <a:pt x="0" y="1146"/>
                </a:cubicBezTo>
                <a:cubicBezTo>
                  <a:pt x="0" y="1150"/>
                  <a:pt x="0" y="1150"/>
                  <a:pt x="0" y="1150"/>
                </a:cubicBezTo>
                <a:cubicBezTo>
                  <a:pt x="335" y="1150"/>
                  <a:pt x="335" y="1150"/>
                  <a:pt x="335" y="1150"/>
                </a:cubicBezTo>
                <a:cubicBezTo>
                  <a:pt x="335" y="1146"/>
                  <a:pt x="335" y="1146"/>
                  <a:pt x="335" y="1146"/>
                </a:cubicBezTo>
                <a:cubicBezTo>
                  <a:pt x="335" y="1095"/>
                  <a:pt x="303" y="1052"/>
                  <a:pt x="252" y="1052"/>
                </a:cubicBezTo>
                <a:close/>
                <a:moveTo>
                  <a:pt x="437" y="965"/>
                </a:moveTo>
                <a:lnTo>
                  <a:pt x="437" y="965"/>
                </a:lnTo>
                <a:cubicBezTo>
                  <a:pt x="437" y="1004"/>
                  <a:pt x="472" y="1036"/>
                  <a:pt x="512" y="1036"/>
                </a:cubicBezTo>
                <a:cubicBezTo>
                  <a:pt x="551" y="1036"/>
                  <a:pt x="587" y="1004"/>
                  <a:pt x="587" y="965"/>
                </a:cubicBezTo>
                <a:cubicBezTo>
                  <a:pt x="587" y="926"/>
                  <a:pt x="551" y="890"/>
                  <a:pt x="512" y="890"/>
                </a:cubicBezTo>
                <a:cubicBezTo>
                  <a:pt x="472" y="890"/>
                  <a:pt x="437" y="926"/>
                  <a:pt x="437" y="965"/>
                </a:cubicBezTo>
                <a:close/>
                <a:moveTo>
                  <a:pt x="595" y="1052"/>
                </a:moveTo>
                <a:lnTo>
                  <a:pt x="595" y="1052"/>
                </a:lnTo>
                <a:cubicBezTo>
                  <a:pt x="512" y="1052"/>
                  <a:pt x="512" y="1052"/>
                  <a:pt x="512" y="1052"/>
                </a:cubicBezTo>
                <a:cubicBezTo>
                  <a:pt x="425" y="1052"/>
                  <a:pt x="425" y="1052"/>
                  <a:pt x="425" y="1052"/>
                </a:cubicBezTo>
                <a:cubicBezTo>
                  <a:pt x="378" y="1052"/>
                  <a:pt x="342" y="1095"/>
                  <a:pt x="342" y="1146"/>
                </a:cubicBezTo>
                <a:cubicBezTo>
                  <a:pt x="342" y="1150"/>
                  <a:pt x="342" y="1150"/>
                  <a:pt x="342" y="1150"/>
                </a:cubicBezTo>
                <a:cubicBezTo>
                  <a:pt x="677" y="1150"/>
                  <a:pt x="677" y="1150"/>
                  <a:pt x="677" y="1150"/>
                </a:cubicBezTo>
                <a:cubicBezTo>
                  <a:pt x="677" y="1146"/>
                  <a:pt x="677" y="1146"/>
                  <a:pt x="677" y="1146"/>
                </a:cubicBezTo>
                <a:cubicBezTo>
                  <a:pt x="677" y="1095"/>
                  <a:pt x="646" y="1052"/>
                  <a:pt x="595" y="1052"/>
                </a:cubicBezTo>
                <a:close/>
                <a:moveTo>
                  <a:pt x="784" y="965"/>
                </a:moveTo>
                <a:lnTo>
                  <a:pt x="784" y="965"/>
                </a:lnTo>
                <a:cubicBezTo>
                  <a:pt x="784" y="1004"/>
                  <a:pt x="815" y="1036"/>
                  <a:pt x="855" y="1036"/>
                </a:cubicBezTo>
                <a:cubicBezTo>
                  <a:pt x="898" y="1036"/>
                  <a:pt x="930" y="1004"/>
                  <a:pt x="930" y="965"/>
                </a:cubicBezTo>
                <a:cubicBezTo>
                  <a:pt x="930" y="926"/>
                  <a:pt x="898" y="890"/>
                  <a:pt x="855" y="890"/>
                </a:cubicBezTo>
                <a:cubicBezTo>
                  <a:pt x="815" y="890"/>
                  <a:pt x="784" y="926"/>
                  <a:pt x="784" y="965"/>
                </a:cubicBezTo>
                <a:close/>
                <a:moveTo>
                  <a:pt x="938" y="1052"/>
                </a:moveTo>
                <a:lnTo>
                  <a:pt x="938" y="1052"/>
                </a:lnTo>
                <a:cubicBezTo>
                  <a:pt x="855" y="1052"/>
                  <a:pt x="855" y="1052"/>
                  <a:pt x="855" y="1052"/>
                </a:cubicBezTo>
                <a:cubicBezTo>
                  <a:pt x="772" y="1052"/>
                  <a:pt x="772" y="1052"/>
                  <a:pt x="772" y="1052"/>
                </a:cubicBezTo>
                <a:cubicBezTo>
                  <a:pt x="721" y="1052"/>
                  <a:pt x="689" y="1095"/>
                  <a:pt x="689" y="1146"/>
                </a:cubicBezTo>
                <a:cubicBezTo>
                  <a:pt x="689" y="1150"/>
                  <a:pt x="689" y="1150"/>
                  <a:pt x="689" y="1150"/>
                </a:cubicBezTo>
                <a:cubicBezTo>
                  <a:pt x="1024" y="1150"/>
                  <a:pt x="1024" y="1150"/>
                  <a:pt x="1024" y="1150"/>
                </a:cubicBezTo>
                <a:cubicBezTo>
                  <a:pt x="1024" y="1146"/>
                  <a:pt x="1024" y="1146"/>
                  <a:pt x="1024" y="1146"/>
                </a:cubicBezTo>
                <a:cubicBezTo>
                  <a:pt x="1024" y="1095"/>
                  <a:pt x="993" y="1052"/>
                  <a:pt x="938" y="1052"/>
                </a:cubicBezTo>
                <a:close/>
                <a:moveTo>
                  <a:pt x="264" y="945"/>
                </a:moveTo>
                <a:lnTo>
                  <a:pt x="264" y="945"/>
                </a:lnTo>
                <a:cubicBezTo>
                  <a:pt x="264" y="985"/>
                  <a:pt x="295" y="1020"/>
                  <a:pt x="335" y="1020"/>
                </a:cubicBezTo>
                <a:cubicBezTo>
                  <a:pt x="374" y="1020"/>
                  <a:pt x="409" y="985"/>
                  <a:pt x="409" y="945"/>
                </a:cubicBezTo>
                <a:cubicBezTo>
                  <a:pt x="409" y="906"/>
                  <a:pt x="374" y="871"/>
                  <a:pt x="335" y="871"/>
                </a:cubicBezTo>
                <a:cubicBezTo>
                  <a:pt x="295" y="871"/>
                  <a:pt x="264" y="906"/>
                  <a:pt x="264" y="945"/>
                </a:cubicBezTo>
                <a:close/>
                <a:moveTo>
                  <a:pt x="607" y="945"/>
                </a:moveTo>
                <a:lnTo>
                  <a:pt x="607" y="945"/>
                </a:lnTo>
                <a:cubicBezTo>
                  <a:pt x="607" y="985"/>
                  <a:pt x="638" y="1020"/>
                  <a:pt x="677" y="1020"/>
                </a:cubicBezTo>
                <a:cubicBezTo>
                  <a:pt x="721" y="1020"/>
                  <a:pt x="752" y="985"/>
                  <a:pt x="752" y="945"/>
                </a:cubicBezTo>
                <a:cubicBezTo>
                  <a:pt x="752" y="906"/>
                  <a:pt x="721" y="871"/>
                  <a:pt x="677" y="871"/>
                </a:cubicBezTo>
                <a:cubicBezTo>
                  <a:pt x="638" y="871"/>
                  <a:pt x="607" y="906"/>
                  <a:pt x="607" y="945"/>
                </a:cubicBezTo>
                <a:close/>
                <a:moveTo>
                  <a:pt x="102" y="220"/>
                </a:moveTo>
                <a:lnTo>
                  <a:pt x="102" y="220"/>
                </a:lnTo>
                <a:cubicBezTo>
                  <a:pt x="102" y="252"/>
                  <a:pt x="126" y="279"/>
                  <a:pt x="161" y="279"/>
                </a:cubicBezTo>
                <a:cubicBezTo>
                  <a:pt x="193" y="279"/>
                  <a:pt x="220" y="252"/>
                  <a:pt x="220" y="220"/>
                </a:cubicBezTo>
                <a:cubicBezTo>
                  <a:pt x="220" y="185"/>
                  <a:pt x="193" y="161"/>
                  <a:pt x="161" y="161"/>
                </a:cubicBezTo>
                <a:cubicBezTo>
                  <a:pt x="126" y="161"/>
                  <a:pt x="102" y="185"/>
                  <a:pt x="102" y="220"/>
                </a:cubicBezTo>
                <a:close/>
                <a:moveTo>
                  <a:pt x="39" y="571"/>
                </a:moveTo>
                <a:lnTo>
                  <a:pt x="39" y="571"/>
                </a:lnTo>
                <a:cubicBezTo>
                  <a:pt x="55" y="571"/>
                  <a:pt x="67" y="559"/>
                  <a:pt x="67" y="543"/>
                </a:cubicBezTo>
                <a:cubicBezTo>
                  <a:pt x="67" y="378"/>
                  <a:pt x="67" y="378"/>
                  <a:pt x="67" y="378"/>
                </a:cubicBezTo>
                <a:cubicBezTo>
                  <a:pt x="67" y="374"/>
                  <a:pt x="67" y="374"/>
                  <a:pt x="71" y="374"/>
                </a:cubicBezTo>
                <a:cubicBezTo>
                  <a:pt x="74" y="374"/>
                  <a:pt x="78" y="374"/>
                  <a:pt x="78" y="378"/>
                </a:cubicBezTo>
                <a:cubicBezTo>
                  <a:pt x="78" y="437"/>
                  <a:pt x="78" y="437"/>
                  <a:pt x="78" y="437"/>
                </a:cubicBezTo>
                <a:cubicBezTo>
                  <a:pt x="78" y="563"/>
                  <a:pt x="78" y="563"/>
                  <a:pt x="78" y="563"/>
                </a:cubicBezTo>
                <a:cubicBezTo>
                  <a:pt x="78" y="827"/>
                  <a:pt x="78" y="827"/>
                  <a:pt x="78" y="827"/>
                </a:cubicBezTo>
                <a:cubicBezTo>
                  <a:pt x="78" y="847"/>
                  <a:pt x="94" y="863"/>
                  <a:pt x="118" y="863"/>
                </a:cubicBezTo>
                <a:cubicBezTo>
                  <a:pt x="138" y="863"/>
                  <a:pt x="153" y="847"/>
                  <a:pt x="153" y="827"/>
                </a:cubicBezTo>
                <a:cubicBezTo>
                  <a:pt x="153" y="571"/>
                  <a:pt x="153" y="571"/>
                  <a:pt x="153" y="571"/>
                </a:cubicBezTo>
                <a:cubicBezTo>
                  <a:pt x="153" y="567"/>
                  <a:pt x="157" y="563"/>
                  <a:pt x="161" y="563"/>
                </a:cubicBezTo>
                <a:cubicBezTo>
                  <a:pt x="165" y="563"/>
                  <a:pt x="169" y="567"/>
                  <a:pt x="169" y="571"/>
                </a:cubicBezTo>
                <a:cubicBezTo>
                  <a:pt x="169" y="827"/>
                  <a:pt x="169" y="827"/>
                  <a:pt x="169" y="827"/>
                </a:cubicBezTo>
                <a:cubicBezTo>
                  <a:pt x="169" y="847"/>
                  <a:pt x="185" y="863"/>
                  <a:pt x="204" y="863"/>
                </a:cubicBezTo>
                <a:cubicBezTo>
                  <a:pt x="224" y="863"/>
                  <a:pt x="240" y="847"/>
                  <a:pt x="240" y="827"/>
                </a:cubicBezTo>
                <a:cubicBezTo>
                  <a:pt x="240" y="563"/>
                  <a:pt x="240" y="563"/>
                  <a:pt x="240" y="563"/>
                </a:cubicBezTo>
                <a:cubicBezTo>
                  <a:pt x="240" y="374"/>
                  <a:pt x="240" y="374"/>
                  <a:pt x="240" y="374"/>
                </a:cubicBezTo>
                <a:cubicBezTo>
                  <a:pt x="240" y="370"/>
                  <a:pt x="244" y="366"/>
                  <a:pt x="248" y="366"/>
                </a:cubicBezTo>
                <a:cubicBezTo>
                  <a:pt x="252" y="366"/>
                  <a:pt x="252" y="366"/>
                  <a:pt x="252" y="366"/>
                </a:cubicBezTo>
                <a:cubicBezTo>
                  <a:pt x="307" y="421"/>
                  <a:pt x="307" y="421"/>
                  <a:pt x="307" y="421"/>
                </a:cubicBezTo>
                <a:cubicBezTo>
                  <a:pt x="311" y="425"/>
                  <a:pt x="315" y="425"/>
                  <a:pt x="323" y="425"/>
                </a:cubicBezTo>
                <a:cubicBezTo>
                  <a:pt x="362" y="425"/>
                  <a:pt x="362" y="425"/>
                  <a:pt x="362" y="425"/>
                </a:cubicBezTo>
                <a:cubicBezTo>
                  <a:pt x="378" y="425"/>
                  <a:pt x="378" y="425"/>
                  <a:pt x="378" y="425"/>
                </a:cubicBezTo>
                <a:cubicBezTo>
                  <a:pt x="382" y="425"/>
                  <a:pt x="382" y="425"/>
                  <a:pt x="382" y="425"/>
                </a:cubicBezTo>
                <a:cubicBezTo>
                  <a:pt x="441" y="425"/>
                  <a:pt x="441" y="425"/>
                  <a:pt x="441" y="425"/>
                </a:cubicBezTo>
                <a:cubicBezTo>
                  <a:pt x="457" y="425"/>
                  <a:pt x="465" y="413"/>
                  <a:pt x="465" y="401"/>
                </a:cubicBezTo>
                <a:cubicBezTo>
                  <a:pt x="465" y="394"/>
                  <a:pt x="465" y="390"/>
                  <a:pt x="465" y="390"/>
                </a:cubicBezTo>
                <a:cubicBezTo>
                  <a:pt x="532" y="295"/>
                  <a:pt x="532" y="295"/>
                  <a:pt x="532" y="295"/>
                </a:cubicBezTo>
                <a:cubicBezTo>
                  <a:pt x="532" y="291"/>
                  <a:pt x="532" y="287"/>
                  <a:pt x="528" y="287"/>
                </a:cubicBezTo>
                <a:cubicBezTo>
                  <a:pt x="528" y="283"/>
                  <a:pt x="524" y="283"/>
                  <a:pt x="520" y="287"/>
                </a:cubicBezTo>
                <a:cubicBezTo>
                  <a:pt x="453" y="378"/>
                  <a:pt x="453" y="378"/>
                  <a:pt x="453" y="378"/>
                </a:cubicBezTo>
                <a:cubicBezTo>
                  <a:pt x="449" y="378"/>
                  <a:pt x="445" y="374"/>
                  <a:pt x="441" y="374"/>
                </a:cubicBezTo>
                <a:cubicBezTo>
                  <a:pt x="378" y="374"/>
                  <a:pt x="378" y="374"/>
                  <a:pt x="378" y="374"/>
                </a:cubicBezTo>
                <a:cubicBezTo>
                  <a:pt x="362" y="374"/>
                  <a:pt x="362" y="374"/>
                  <a:pt x="362" y="374"/>
                </a:cubicBezTo>
                <a:cubicBezTo>
                  <a:pt x="335" y="374"/>
                  <a:pt x="335" y="374"/>
                  <a:pt x="335" y="374"/>
                </a:cubicBezTo>
                <a:lnTo>
                  <a:pt x="272" y="315"/>
                </a:lnTo>
                <a:cubicBezTo>
                  <a:pt x="256" y="299"/>
                  <a:pt x="240" y="291"/>
                  <a:pt x="220" y="291"/>
                </a:cubicBezTo>
                <a:cubicBezTo>
                  <a:pt x="161" y="291"/>
                  <a:pt x="161" y="291"/>
                  <a:pt x="161" y="291"/>
                </a:cubicBezTo>
                <a:cubicBezTo>
                  <a:pt x="86" y="291"/>
                  <a:pt x="86" y="291"/>
                  <a:pt x="86" y="291"/>
                </a:cubicBezTo>
                <a:cubicBezTo>
                  <a:pt x="47" y="291"/>
                  <a:pt x="11" y="323"/>
                  <a:pt x="11" y="366"/>
                </a:cubicBezTo>
                <a:cubicBezTo>
                  <a:pt x="11" y="543"/>
                  <a:pt x="11" y="543"/>
                  <a:pt x="11" y="543"/>
                </a:cubicBezTo>
                <a:cubicBezTo>
                  <a:pt x="15" y="559"/>
                  <a:pt x="23" y="571"/>
                  <a:pt x="39" y="571"/>
                </a:cubicBezTo>
                <a:close/>
              </a:path>
            </a:pathLst>
          </a:custGeom>
          <a:solidFill>
            <a:srgbClr val="E0DFDB"/>
          </a:solidFill>
          <a:ln>
            <a:noFill/>
          </a:ln>
          <a:effectLst>
            <a:outerShdw blurRad="63500" dist="38099" dir="2700000" algn="ctr" rotWithShape="0">
              <a:srgbClr val="000000">
                <a:alpha val="74997"/>
              </a:srgbClr>
            </a:outerShdw>
          </a:effectLst>
          <a:extLst/>
        </p:spPr>
        <p:txBody>
          <a:bodyPr wrap="none" anchor="ctr"/>
          <a:lstStyle/>
          <a:p>
            <a:endParaRPr lang="en-US"/>
          </a:p>
        </p:txBody>
      </p:sp>
      <p:sp>
        <p:nvSpPr>
          <p:cNvPr id="20" name="Rectangle 4">
            <a:extLst>
              <a:ext uri="{FF2B5EF4-FFF2-40B4-BE49-F238E27FC236}">
                <a16:creationId xmlns:a16="http://schemas.microsoft.com/office/drawing/2014/main" id="{6E60335B-77AF-484F-85AF-D4B6BCFB6B19}"/>
              </a:ext>
            </a:extLst>
          </p:cNvPr>
          <p:cNvSpPr>
            <a:spLocks/>
          </p:cNvSpPr>
          <p:nvPr/>
        </p:nvSpPr>
        <p:spPr bwMode="auto">
          <a:xfrm>
            <a:off x="272935" y="5143374"/>
            <a:ext cx="8509000" cy="762388"/>
          </a:xfrm>
          <a:prstGeom prst="rect">
            <a:avLst/>
          </a:prstGeom>
          <a:solidFill>
            <a:srgbClr val="E0DFDB"/>
          </a:solidFill>
          <a:ln>
            <a:noFill/>
          </a:ln>
          <a:extLst/>
        </p:spPr>
        <p:txBody>
          <a:bodyPr lIns="457200" tIns="0" rIns="91440" bIns="0">
            <a:noAutofit/>
          </a:bodyPr>
          <a:lstStyle/>
          <a:p>
            <a:pPr marL="400050" indent="514350"/>
            <a:endParaRPr lang="en-US" sz="1000" b="1" dirty="0"/>
          </a:p>
          <a:p>
            <a:pPr marL="400050"/>
            <a:r>
              <a:rPr lang="en-US" sz="1600" dirty="0">
                <a:solidFill>
                  <a:srgbClr val="0E386C"/>
                </a:solidFill>
                <a:latin typeface="Franklin Gothic Demi Cond" panose="020B0706030402020204" pitchFamily="34" charset="0"/>
              </a:rPr>
              <a:t>VIDEO and </a:t>
            </a:r>
            <a:r>
              <a:rPr lang="en-US" sz="1600" dirty="0" err="1">
                <a:solidFill>
                  <a:srgbClr val="0E386C"/>
                </a:solidFill>
                <a:latin typeface="Franklin Gothic Demi Cond" panose="020B0706030402020204" pitchFamily="34" charset="0"/>
              </a:rPr>
              <a:t>eLEARNING</a:t>
            </a:r>
            <a:r>
              <a:rPr lang="en-US" sz="1600" dirty="0">
                <a:solidFill>
                  <a:srgbClr val="0E386C"/>
                </a:solidFill>
                <a:latin typeface="Franklin Gothic Demi Cond" panose="020B0706030402020204" pitchFamily="34" charset="0"/>
              </a:rPr>
              <a:t> INITIATIVE - Conversion of classroom trainings to video based and eLearning delivery to support increased compliance and accessibility to training.</a:t>
            </a:r>
          </a:p>
          <a:p>
            <a:pPr marL="398463" indent="-115888" defTabSz="322660">
              <a:buFont typeface="Wingdings" panose="05000000000000000000" pitchFamily="2" charset="2"/>
              <a:buChar char="§"/>
              <a:tabLst>
                <a:tab pos="174625" algn="l"/>
              </a:tabLst>
            </a:pPr>
            <a:endParaRPr lang="en-US" sz="1000" dirty="0">
              <a:solidFill>
                <a:schemeClr val="accent5">
                  <a:lumMod val="60000"/>
                  <a:lumOff val="40000"/>
                </a:schemeClr>
              </a:solidFill>
              <a:latin typeface="Lato Light"/>
            </a:endParaRPr>
          </a:p>
        </p:txBody>
      </p:sp>
      <p:sp>
        <p:nvSpPr>
          <p:cNvPr id="22" name="Round Same Side Corner Rectangle 87">
            <a:extLst>
              <a:ext uri="{FF2B5EF4-FFF2-40B4-BE49-F238E27FC236}">
                <a16:creationId xmlns:a16="http://schemas.microsoft.com/office/drawing/2014/main" id="{2B3436D6-64E1-411E-8948-744ABBA6FC90}"/>
              </a:ext>
            </a:extLst>
          </p:cNvPr>
          <p:cNvSpPr/>
          <p:nvPr/>
        </p:nvSpPr>
        <p:spPr>
          <a:xfrm rot="5400000">
            <a:off x="246071" y="5170238"/>
            <a:ext cx="762388" cy="70866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normAutofit/>
            <a:scene3d>
              <a:camera prst="orthographicFront">
                <a:rot lat="0" lon="0" rev="10800000"/>
              </a:camera>
              <a:lightRig rig="threePt" dir="t"/>
            </a:scene3d>
          </a:bodyPr>
          <a:lstStyle/>
          <a:p>
            <a:pPr algn="ctr"/>
            <a:endParaRPr lang="bg-BG" sz="2000" dirty="0">
              <a:latin typeface="Franklin Gothic Demi" panose="020B0703020102020204" pitchFamily="34" charset="0"/>
            </a:endParaRPr>
          </a:p>
        </p:txBody>
      </p:sp>
      <p:sp>
        <p:nvSpPr>
          <p:cNvPr id="23" name="Freeform 79">
            <a:extLst>
              <a:ext uri="{FF2B5EF4-FFF2-40B4-BE49-F238E27FC236}">
                <a16:creationId xmlns:a16="http://schemas.microsoft.com/office/drawing/2014/main" id="{18C62484-98E7-4780-B187-9D0B4A69A05A}"/>
              </a:ext>
            </a:extLst>
          </p:cNvPr>
          <p:cNvSpPr>
            <a:spLocks noChangeArrowheads="1"/>
          </p:cNvSpPr>
          <p:nvPr/>
        </p:nvSpPr>
        <p:spPr bwMode="auto">
          <a:xfrm>
            <a:off x="345495" y="5224525"/>
            <a:ext cx="498907" cy="587615"/>
          </a:xfrm>
          <a:custGeom>
            <a:avLst/>
            <a:gdLst>
              <a:gd name="T0" fmla="*/ 127813 w 1045"/>
              <a:gd name="T1" fmla="*/ 221663 h 1176"/>
              <a:gd name="T2" fmla="*/ 127813 w 1045"/>
              <a:gd name="T3" fmla="*/ 221663 h 1176"/>
              <a:gd name="T4" fmla="*/ 356075 w 1045"/>
              <a:gd name="T5" fmla="*/ 221663 h 1176"/>
              <a:gd name="T6" fmla="*/ 356075 w 1045"/>
              <a:gd name="T7" fmla="*/ 241486 h 1176"/>
              <a:gd name="T8" fmla="*/ 127813 w 1045"/>
              <a:gd name="T9" fmla="*/ 241486 h 1176"/>
              <a:gd name="T10" fmla="*/ 127813 w 1045"/>
              <a:gd name="T11" fmla="*/ 221663 h 1176"/>
              <a:gd name="T12" fmla="*/ 105130 w 1045"/>
              <a:gd name="T13" fmla="*/ 85421 h 1176"/>
              <a:gd name="T14" fmla="*/ 105130 w 1045"/>
              <a:gd name="T15" fmla="*/ 85421 h 1176"/>
              <a:gd name="T16" fmla="*/ 147615 w 1045"/>
              <a:gd name="T17" fmla="*/ 42891 h 1176"/>
              <a:gd name="T18" fmla="*/ 105130 w 1045"/>
              <a:gd name="T19" fmla="*/ 0 h 1176"/>
              <a:gd name="T20" fmla="*/ 62286 w 1045"/>
              <a:gd name="T21" fmla="*/ 42891 h 1176"/>
              <a:gd name="T22" fmla="*/ 105130 w 1045"/>
              <a:gd name="T23" fmla="*/ 85421 h 1176"/>
              <a:gd name="T24" fmla="*/ 168857 w 1045"/>
              <a:gd name="T25" fmla="*/ 251578 h 1176"/>
              <a:gd name="T26" fmla="*/ 168857 w 1045"/>
              <a:gd name="T27" fmla="*/ 251578 h 1176"/>
              <a:gd name="T28" fmla="*/ 97930 w 1045"/>
              <a:gd name="T29" fmla="*/ 251578 h 1176"/>
              <a:gd name="T30" fmla="*/ 97930 w 1045"/>
              <a:gd name="T31" fmla="*/ 198956 h 1176"/>
              <a:gd name="T32" fmla="*/ 60846 w 1045"/>
              <a:gd name="T33" fmla="*/ 135160 h 1176"/>
              <a:gd name="T34" fmla="*/ 63726 w 1045"/>
              <a:gd name="T35" fmla="*/ 127952 h 1176"/>
              <a:gd name="T36" fmla="*/ 70927 w 1045"/>
              <a:gd name="T37" fmla="*/ 130835 h 1176"/>
              <a:gd name="T38" fmla="*/ 111971 w 1045"/>
              <a:gd name="T39" fmla="*/ 203281 h 1176"/>
              <a:gd name="T40" fmla="*/ 129253 w 1045"/>
              <a:gd name="T41" fmla="*/ 211931 h 1176"/>
              <a:gd name="T42" fmla="*/ 201620 w 1045"/>
              <a:gd name="T43" fmla="*/ 211931 h 1176"/>
              <a:gd name="T44" fmla="*/ 219982 w 1045"/>
              <a:gd name="T45" fmla="*/ 193189 h 1176"/>
              <a:gd name="T46" fmla="*/ 201620 w 1045"/>
              <a:gd name="T47" fmla="*/ 174807 h 1176"/>
              <a:gd name="T48" fmla="*/ 140414 w 1045"/>
              <a:gd name="T49" fmla="*/ 176249 h 1176"/>
              <a:gd name="T50" fmla="*/ 92169 w 1045"/>
              <a:gd name="T51" fmla="*/ 93711 h 1176"/>
              <a:gd name="T52" fmla="*/ 72367 w 1045"/>
              <a:gd name="T53" fmla="*/ 83979 h 1176"/>
              <a:gd name="T54" fmla="*/ 68047 w 1045"/>
              <a:gd name="T55" fmla="*/ 85421 h 1176"/>
              <a:gd name="T56" fmla="*/ 63726 w 1045"/>
              <a:gd name="T57" fmla="*/ 86863 h 1176"/>
              <a:gd name="T58" fmla="*/ 0 w 1045"/>
              <a:gd name="T59" fmla="*/ 211931 h 1176"/>
              <a:gd name="T60" fmla="*/ 1440 w 1045"/>
              <a:gd name="T61" fmla="*/ 258786 h 1176"/>
              <a:gd name="T62" fmla="*/ 27003 w 1045"/>
              <a:gd name="T63" fmla="*/ 296992 h 1176"/>
              <a:gd name="T64" fmla="*/ 39604 w 1045"/>
              <a:gd name="T65" fmla="*/ 299875 h 1176"/>
              <a:gd name="T66" fmla="*/ 144734 w 1045"/>
              <a:gd name="T67" fmla="*/ 299875 h 1176"/>
              <a:gd name="T68" fmla="*/ 144734 w 1045"/>
              <a:gd name="T69" fmla="*/ 399353 h 1176"/>
              <a:gd name="T70" fmla="*/ 168857 w 1045"/>
              <a:gd name="T71" fmla="*/ 423502 h 1176"/>
              <a:gd name="T72" fmla="*/ 192979 w 1045"/>
              <a:gd name="T73" fmla="*/ 399353 h 1176"/>
              <a:gd name="T74" fmla="*/ 192979 w 1045"/>
              <a:gd name="T75" fmla="*/ 275727 h 1176"/>
              <a:gd name="T76" fmla="*/ 185778 w 1045"/>
              <a:gd name="T77" fmla="*/ 258786 h 1176"/>
              <a:gd name="T78" fmla="*/ 168857 w 1045"/>
              <a:gd name="T79" fmla="*/ 251578 h 1176"/>
              <a:gd name="T80" fmla="*/ 331953 w 1045"/>
              <a:gd name="T81" fmla="*/ 209048 h 1176"/>
              <a:gd name="T82" fmla="*/ 331953 w 1045"/>
              <a:gd name="T83" fmla="*/ 209048 h 1176"/>
              <a:gd name="T84" fmla="*/ 331953 w 1045"/>
              <a:gd name="T85" fmla="*/ 209048 h 1176"/>
              <a:gd name="T86" fmla="*/ 375877 w 1045"/>
              <a:gd name="T87" fmla="*/ 99478 h 1176"/>
              <a:gd name="T88" fmla="*/ 361836 w 1045"/>
              <a:gd name="T89" fmla="*/ 93711 h 1176"/>
              <a:gd name="T90" fmla="*/ 320792 w 1045"/>
              <a:gd name="T91" fmla="*/ 194631 h 1176"/>
              <a:gd name="T92" fmla="*/ 229703 w 1045"/>
              <a:gd name="T93" fmla="*/ 194631 h 1176"/>
              <a:gd name="T94" fmla="*/ 229703 w 1045"/>
              <a:gd name="T95" fmla="*/ 210489 h 1176"/>
              <a:gd name="T96" fmla="*/ 331953 w 1045"/>
              <a:gd name="T97" fmla="*/ 210489 h 1176"/>
              <a:gd name="T98" fmla="*/ 331953 w 1045"/>
              <a:gd name="T99" fmla="*/ 209048 h 1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45" h="1176">
                <a:moveTo>
                  <a:pt x="355" y="615"/>
                </a:moveTo>
                <a:lnTo>
                  <a:pt x="355" y="615"/>
                </a:lnTo>
                <a:cubicBezTo>
                  <a:pt x="989" y="615"/>
                  <a:pt x="989" y="615"/>
                  <a:pt x="989" y="615"/>
                </a:cubicBezTo>
                <a:cubicBezTo>
                  <a:pt x="989" y="670"/>
                  <a:pt x="989" y="670"/>
                  <a:pt x="989" y="670"/>
                </a:cubicBezTo>
                <a:cubicBezTo>
                  <a:pt x="355" y="670"/>
                  <a:pt x="355" y="670"/>
                  <a:pt x="355" y="670"/>
                </a:cubicBezTo>
                <a:lnTo>
                  <a:pt x="355" y="615"/>
                </a:lnTo>
                <a:close/>
                <a:moveTo>
                  <a:pt x="292" y="237"/>
                </a:moveTo>
                <a:lnTo>
                  <a:pt x="292" y="237"/>
                </a:lnTo>
                <a:cubicBezTo>
                  <a:pt x="355" y="237"/>
                  <a:pt x="410" y="182"/>
                  <a:pt x="410" y="119"/>
                </a:cubicBezTo>
                <a:cubicBezTo>
                  <a:pt x="410" y="52"/>
                  <a:pt x="355" y="0"/>
                  <a:pt x="292" y="0"/>
                </a:cubicBezTo>
                <a:cubicBezTo>
                  <a:pt x="229" y="0"/>
                  <a:pt x="173" y="52"/>
                  <a:pt x="173" y="119"/>
                </a:cubicBezTo>
                <a:cubicBezTo>
                  <a:pt x="173" y="182"/>
                  <a:pt x="229" y="237"/>
                  <a:pt x="292" y="237"/>
                </a:cubicBezTo>
                <a:close/>
                <a:moveTo>
                  <a:pt x="469" y="698"/>
                </a:moveTo>
                <a:lnTo>
                  <a:pt x="469" y="698"/>
                </a:lnTo>
                <a:cubicBezTo>
                  <a:pt x="272" y="698"/>
                  <a:pt x="272" y="698"/>
                  <a:pt x="272" y="698"/>
                </a:cubicBezTo>
                <a:cubicBezTo>
                  <a:pt x="272" y="552"/>
                  <a:pt x="272" y="552"/>
                  <a:pt x="272" y="552"/>
                </a:cubicBezTo>
                <a:cubicBezTo>
                  <a:pt x="169" y="375"/>
                  <a:pt x="169" y="375"/>
                  <a:pt x="169" y="375"/>
                </a:cubicBezTo>
                <a:cubicBezTo>
                  <a:pt x="165" y="371"/>
                  <a:pt x="169" y="359"/>
                  <a:pt x="177" y="355"/>
                </a:cubicBezTo>
                <a:cubicBezTo>
                  <a:pt x="181" y="351"/>
                  <a:pt x="193" y="355"/>
                  <a:pt x="197" y="363"/>
                </a:cubicBezTo>
                <a:cubicBezTo>
                  <a:pt x="311" y="564"/>
                  <a:pt x="311" y="564"/>
                  <a:pt x="311" y="564"/>
                </a:cubicBezTo>
                <a:cubicBezTo>
                  <a:pt x="323" y="576"/>
                  <a:pt x="339" y="588"/>
                  <a:pt x="359" y="588"/>
                </a:cubicBezTo>
                <a:cubicBezTo>
                  <a:pt x="560" y="588"/>
                  <a:pt x="560" y="588"/>
                  <a:pt x="560" y="588"/>
                </a:cubicBezTo>
                <a:cubicBezTo>
                  <a:pt x="587" y="588"/>
                  <a:pt x="611" y="564"/>
                  <a:pt x="611" y="536"/>
                </a:cubicBezTo>
                <a:cubicBezTo>
                  <a:pt x="611" y="509"/>
                  <a:pt x="587" y="485"/>
                  <a:pt x="560" y="485"/>
                </a:cubicBezTo>
                <a:cubicBezTo>
                  <a:pt x="390" y="489"/>
                  <a:pt x="390" y="489"/>
                  <a:pt x="390" y="489"/>
                </a:cubicBezTo>
                <a:cubicBezTo>
                  <a:pt x="256" y="260"/>
                  <a:pt x="256" y="260"/>
                  <a:pt x="256" y="260"/>
                </a:cubicBezTo>
                <a:cubicBezTo>
                  <a:pt x="244" y="245"/>
                  <a:pt x="225" y="233"/>
                  <a:pt x="201" y="233"/>
                </a:cubicBezTo>
                <a:cubicBezTo>
                  <a:pt x="197" y="233"/>
                  <a:pt x="189" y="237"/>
                  <a:pt x="189" y="237"/>
                </a:cubicBezTo>
                <a:cubicBezTo>
                  <a:pt x="185" y="237"/>
                  <a:pt x="181" y="237"/>
                  <a:pt x="177" y="241"/>
                </a:cubicBezTo>
                <a:cubicBezTo>
                  <a:pt x="79" y="272"/>
                  <a:pt x="0" y="426"/>
                  <a:pt x="0" y="588"/>
                </a:cubicBezTo>
                <a:cubicBezTo>
                  <a:pt x="0" y="635"/>
                  <a:pt x="0" y="678"/>
                  <a:pt x="4" y="718"/>
                </a:cubicBezTo>
                <a:cubicBezTo>
                  <a:pt x="0" y="761"/>
                  <a:pt x="28" y="808"/>
                  <a:pt x="75" y="824"/>
                </a:cubicBezTo>
                <a:cubicBezTo>
                  <a:pt x="87" y="828"/>
                  <a:pt x="98" y="832"/>
                  <a:pt x="110" y="832"/>
                </a:cubicBezTo>
                <a:cubicBezTo>
                  <a:pt x="402" y="832"/>
                  <a:pt x="402" y="832"/>
                  <a:pt x="402" y="832"/>
                </a:cubicBezTo>
                <a:cubicBezTo>
                  <a:pt x="402" y="1108"/>
                  <a:pt x="402" y="1108"/>
                  <a:pt x="402" y="1108"/>
                </a:cubicBezTo>
                <a:cubicBezTo>
                  <a:pt x="402" y="1143"/>
                  <a:pt x="433" y="1175"/>
                  <a:pt x="469" y="1175"/>
                </a:cubicBezTo>
                <a:cubicBezTo>
                  <a:pt x="508" y="1175"/>
                  <a:pt x="536" y="1143"/>
                  <a:pt x="536" y="1108"/>
                </a:cubicBezTo>
                <a:cubicBezTo>
                  <a:pt x="536" y="765"/>
                  <a:pt x="536" y="765"/>
                  <a:pt x="536" y="765"/>
                </a:cubicBezTo>
                <a:cubicBezTo>
                  <a:pt x="536" y="749"/>
                  <a:pt x="528" y="730"/>
                  <a:pt x="516" y="718"/>
                </a:cubicBezTo>
                <a:cubicBezTo>
                  <a:pt x="501" y="706"/>
                  <a:pt x="485" y="698"/>
                  <a:pt x="469" y="698"/>
                </a:cubicBezTo>
                <a:close/>
                <a:moveTo>
                  <a:pt x="922" y="580"/>
                </a:moveTo>
                <a:lnTo>
                  <a:pt x="922" y="580"/>
                </a:lnTo>
                <a:cubicBezTo>
                  <a:pt x="1044" y="276"/>
                  <a:pt x="1044" y="276"/>
                  <a:pt x="1044" y="276"/>
                </a:cubicBezTo>
                <a:cubicBezTo>
                  <a:pt x="1005" y="260"/>
                  <a:pt x="1005" y="260"/>
                  <a:pt x="1005" y="260"/>
                </a:cubicBezTo>
                <a:cubicBezTo>
                  <a:pt x="891" y="540"/>
                  <a:pt x="891" y="540"/>
                  <a:pt x="891" y="540"/>
                </a:cubicBezTo>
                <a:cubicBezTo>
                  <a:pt x="638" y="540"/>
                  <a:pt x="638" y="540"/>
                  <a:pt x="638" y="540"/>
                </a:cubicBezTo>
                <a:cubicBezTo>
                  <a:pt x="638" y="584"/>
                  <a:pt x="638" y="584"/>
                  <a:pt x="638" y="584"/>
                </a:cubicBezTo>
                <a:cubicBezTo>
                  <a:pt x="922" y="584"/>
                  <a:pt x="922" y="584"/>
                  <a:pt x="922" y="584"/>
                </a:cubicBezTo>
                <a:lnTo>
                  <a:pt x="922" y="580"/>
                </a:lnTo>
                <a:close/>
              </a:path>
            </a:pathLst>
          </a:custGeom>
          <a:solidFill>
            <a:srgbClr val="E0DFDB"/>
          </a:solidFill>
          <a:ln>
            <a:noFill/>
          </a:ln>
          <a:effectLst>
            <a:outerShdw blurRad="63500" dist="38099" dir="2700000" algn="ctr" rotWithShape="0">
              <a:srgbClr val="000000">
                <a:alpha val="74997"/>
              </a:srgbClr>
            </a:outerShdw>
          </a:effectLst>
          <a:extLst/>
        </p:spPr>
        <p:txBody>
          <a:bodyPr wrap="none" anchor="ctr"/>
          <a:lstStyle/>
          <a:p>
            <a:endParaRPr lang="en-US"/>
          </a:p>
        </p:txBody>
      </p:sp>
    </p:spTree>
    <p:extLst>
      <p:ext uri="{BB962C8B-B14F-4D97-AF65-F5344CB8AC3E}">
        <p14:creationId xmlns:p14="http://schemas.microsoft.com/office/powerpoint/2010/main" val="330021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62229262"/>
              </p:ext>
            </p:extLst>
          </p:nvPr>
        </p:nvGraphicFramePr>
        <p:xfrm>
          <a:off x="151489" y="1650817"/>
          <a:ext cx="485364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5"/>
          <p:cNvSpPr txBox="1">
            <a:spLocks/>
          </p:cNvSpPr>
          <p:nvPr/>
        </p:nvSpPr>
        <p:spPr>
          <a:xfrm>
            <a:off x="388476" y="1011001"/>
            <a:ext cx="8229600" cy="692754"/>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a:solidFill>
                  <a:srgbClr val="0E386C"/>
                </a:solidFill>
                <a:latin typeface="Arial"/>
                <a:ea typeface="+mj-ea"/>
                <a:cs typeface="Arial"/>
              </a:defRPr>
            </a:lvl1pPr>
          </a:lstStyle>
          <a:p>
            <a:r>
              <a:rPr lang="en-US" dirty="0">
                <a:solidFill>
                  <a:srgbClr val="558ED5"/>
                </a:solidFill>
                <a:latin typeface="Franklin Gothic Demi Cond" panose="020B0706030402020204" pitchFamily="34" charset="0"/>
              </a:rPr>
              <a:t>Recruiters will now work with Hiring Managers to</a:t>
            </a:r>
          </a:p>
          <a:p>
            <a:r>
              <a:rPr lang="en-US" dirty="0">
                <a:solidFill>
                  <a:srgbClr val="558ED5"/>
                </a:solidFill>
                <a:latin typeface="Franklin Gothic Demi Cond" panose="020B0706030402020204" pitchFamily="34" charset="0"/>
              </a:rPr>
              <a:t>deliver high quality talent through:</a:t>
            </a:r>
          </a:p>
        </p:txBody>
      </p:sp>
      <p:sp>
        <p:nvSpPr>
          <p:cNvPr id="5" name="Title 1">
            <a:extLst>
              <a:ext uri="{FF2B5EF4-FFF2-40B4-BE49-F238E27FC236}">
                <a16:creationId xmlns:a16="http://schemas.microsoft.com/office/drawing/2014/main" id="{CD8A9E34-E328-4167-B587-7A4EDEF95557}"/>
              </a:ext>
            </a:extLst>
          </p:cNvPr>
          <p:cNvSpPr txBox="1">
            <a:spLocks/>
          </p:cNvSpPr>
          <p:nvPr/>
        </p:nvSpPr>
        <p:spPr>
          <a:xfrm>
            <a:off x="256900" y="109192"/>
            <a:ext cx="8229600" cy="6096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Talent Acquisition</a:t>
            </a:r>
          </a:p>
        </p:txBody>
      </p:sp>
      <p:pic>
        <p:nvPicPr>
          <p:cNvPr id="4" name="Graphic 3" descr="Document">
            <a:extLst>
              <a:ext uri="{FF2B5EF4-FFF2-40B4-BE49-F238E27FC236}">
                <a16:creationId xmlns:a16="http://schemas.microsoft.com/office/drawing/2014/main" id="{383A3F34-4F11-4139-B43D-39BBAF6A205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63440" y="2075555"/>
            <a:ext cx="734645" cy="734645"/>
          </a:xfrm>
          <a:prstGeom prst="rect">
            <a:avLst/>
          </a:prstGeom>
        </p:spPr>
      </p:pic>
      <p:pic>
        <p:nvPicPr>
          <p:cNvPr id="13" name="Graphic 12" descr="Chat">
            <a:extLst>
              <a:ext uri="{FF2B5EF4-FFF2-40B4-BE49-F238E27FC236}">
                <a16:creationId xmlns:a16="http://schemas.microsoft.com/office/drawing/2014/main" id="{150270CF-3B67-42F0-BE75-2BD6A78743E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07180" y="3279730"/>
            <a:ext cx="790818" cy="790818"/>
          </a:xfrm>
          <a:prstGeom prst="rect">
            <a:avLst/>
          </a:prstGeom>
        </p:spPr>
      </p:pic>
      <p:pic>
        <p:nvPicPr>
          <p:cNvPr id="15" name="Graphic 14" descr="Network">
            <a:extLst>
              <a:ext uri="{FF2B5EF4-FFF2-40B4-BE49-F238E27FC236}">
                <a16:creationId xmlns:a16="http://schemas.microsoft.com/office/drawing/2014/main" id="{25DA964E-E8E2-4AED-A45A-5B2ADCB3D89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97688" y="4481426"/>
            <a:ext cx="824523" cy="824523"/>
          </a:xfrm>
          <a:prstGeom prst="rect">
            <a:avLst/>
          </a:prstGeom>
        </p:spPr>
      </p:pic>
      <p:grpSp>
        <p:nvGrpSpPr>
          <p:cNvPr id="19" name="Group 18">
            <a:extLst>
              <a:ext uri="{FF2B5EF4-FFF2-40B4-BE49-F238E27FC236}">
                <a16:creationId xmlns:a16="http://schemas.microsoft.com/office/drawing/2014/main" id="{432D3C4D-292A-4EE3-84AE-84733A56B3CB}"/>
              </a:ext>
            </a:extLst>
          </p:cNvPr>
          <p:cNvGrpSpPr/>
          <p:nvPr/>
        </p:nvGrpSpPr>
        <p:grpSpPr>
          <a:xfrm>
            <a:off x="5961031" y="374466"/>
            <a:ext cx="3132168" cy="939800"/>
            <a:chOff x="5961031" y="374466"/>
            <a:chExt cx="3132168" cy="939800"/>
          </a:xfrm>
        </p:grpSpPr>
        <p:sp>
          <p:nvSpPr>
            <p:cNvPr id="20" name="Rectangle 19">
              <a:extLst>
                <a:ext uri="{FF2B5EF4-FFF2-40B4-BE49-F238E27FC236}">
                  <a16:creationId xmlns:a16="http://schemas.microsoft.com/office/drawing/2014/main" id="{8DB8D054-F442-4334-B2EA-BFCD7E4A266A}"/>
                </a:ext>
              </a:extLst>
            </p:cNvPr>
            <p:cNvSpPr/>
            <p:nvPr/>
          </p:nvSpPr>
          <p:spPr>
            <a:xfrm>
              <a:off x="6534149" y="497989"/>
              <a:ext cx="2512317" cy="692754"/>
            </a:xfrm>
            <a:prstGeom prst="rect">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3F60A648-29D6-4135-B318-5135898988F0}"/>
                </a:ext>
              </a:extLst>
            </p:cNvPr>
            <p:cNvSpPr/>
            <p:nvPr/>
          </p:nvSpPr>
          <p:spPr>
            <a:xfrm>
              <a:off x="5961031" y="374466"/>
              <a:ext cx="939800" cy="939800"/>
            </a:xfrm>
            <a:prstGeom prst="ellipse">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latin typeface="Franklin Gothic Demi Cond" panose="020B0706030402020204" pitchFamily="34" charset="0"/>
                </a:rPr>
                <a:t>Only</a:t>
              </a:r>
            </a:p>
            <a:p>
              <a:pPr algn="ctr"/>
              <a:r>
                <a:rPr lang="en-US" sz="2000" dirty="0">
                  <a:latin typeface="Franklin Gothic Demi Cond" panose="020B0706030402020204" pitchFamily="34" charset="0"/>
                </a:rPr>
                <a:t>62%</a:t>
              </a:r>
              <a:endParaRPr lang="en-US" dirty="0">
                <a:latin typeface="Franklin Gothic Demi Cond" panose="020B0706030402020204" pitchFamily="34" charset="0"/>
              </a:endParaRPr>
            </a:p>
          </p:txBody>
        </p:sp>
        <p:sp>
          <p:nvSpPr>
            <p:cNvPr id="22" name="Rectangle 21">
              <a:extLst>
                <a:ext uri="{FF2B5EF4-FFF2-40B4-BE49-F238E27FC236}">
                  <a16:creationId xmlns:a16="http://schemas.microsoft.com/office/drawing/2014/main" id="{863C48FD-0A1D-4F8F-83AE-6FD6FAD20A44}"/>
                </a:ext>
              </a:extLst>
            </p:cNvPr>
            <p:cNvSpPr/>
            <p:nvPr/>
          </p:nvSpPr>
          <p:spPr>
            <a:xfrm>
              <a:off x="6850030" y="518885"/>
              <a:ext cx="2243169" cy="600164"/>
            </a:xfrm>
            <a:prstGeom prst="rect">
              <a:avLst/>
            </a:prstGeom>
          </p:spPr>
          <p:txBody>
            <a:bodyPr wrap="square">
              <a:spAutoFit/>
            </a:bodyPr>
            <a:lstStyle/>
            <a:p>
              <a:r>
                <a:rPr lang="en-US" sz="1100" dirty="0">
                  <a:solidFill>
                    <a:schemeClr val="bg1"/>
                  </a:solidFill>
                  <a:latin typeface="Franklin Gothic Demi Cond" panose="020B0706030402020204" pitchFamily="34" charset="0"/>
                </a:rPr>
                <a:t>of managers surveyed responded positively to the statement “qualified candidates accept positions.” </a:t>
              </a:r>
            </a:p>
          </p:txBody>
        </p:sp>
      </p:grpSp>
      <p:sp>
        <p:nvSpPr>
          <p:cNvPr id="6" name="Oval 5">
            <a:extLst>
              <a:ext uri="{FF2B5EF4-FFF2-40B4-BE49-F238E27FC236}">
                <a16:creationId xmlns:a16="http://schemas.microsoft.com/office/drawing/2014/main" id="{D4940E84-C7E6-408E-8EE2-0F3AD385A7F9}"/>
              </a:ext>
            </a:extLst>
          </p:cNvPr>
          <p:cNvSpPr/>
          <p:nvPr/>
        </p:nvSpPr>
        <p:spPr>
          <a:xfrm>
            <a:off x="5700698" y="1682858"/>
            <a:ext cx="1824813" cy="1824813"/>
          </a:xfrm>
          <a:prstGeom prst="ellipse">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Demi Cond" panose="020B0706030402020204" pitchFamily="34" charset="0"/>
              </a:rPr>
              <a:t>New Applicants in Pipeline for CSR </a:t>
            </a:r>
          </a:p>
          <a:p>
            <a:pPr algn="ctr"/>
            <a:r>
              <a:rPr lang="en-US" dirty="0">
                <a:latin typeface="Franklin Gothic Demi Cond" panose="020B0706030402020204" pitchFamily="34" charset="0"/>
              </a:rPr>
              <a:t>1174 </a:t>
            </a:r>
          </a:p>
        </p:txBody>
      </p:sp>
      <p:sp>
        <p:nvSpPr>
          <p:cNvPr id="23" name="Oval 22">
            <a:extLst>
              <a:ext uri="{FF2B5EF4-FFF2-40B4-BE49-F238E27FC236}">
                <a16:creationId xmlns:a16="http://schemas.microsoft.com/office/drawing/2014/main" id="{FA10E477-E88A-42B6-B97B-75B9D13EF04F}"/>
              </a:ext>
            </a:extLst>
          </p:cNvPr>
          <p:cNvSpPr/>
          <p:nvPr/>
        </p:nvSpPr>
        <p:spPr>
          <a:xfrm>
            <a:off x="7238830" y="2168491"/>
            <a:ext cx="1793776" cy="1793776"/>
          </a:xfrm>
          <a:prstGeom prst="ellipse">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Demi Cond" panose="020B0706030402020204" pitchFamily="34" charset="0"/>
              </a:rPr>
              <a:t>Total CSR Referrals from DOL</a:t>
            </a:r>
          </a:p>
          <a:p>
            <a:pPr algn="ctr"/>
            <a:r>
              <a:rPr lang="en-US" dirty="0">
                <a:latin typeface="Franklin Gothic Demi Cond" panose="020B0706030402020204" pitchFamily="34" charset="0"/>
              </a:rPr>
              <a:t>156</a:t>
            </a:r>
          </a:p>
        </p:txBody>
      </p:sp>
      <p:sp>
        <p:nvSpPr>
          <p:cNvPr id="24" name="Oval 23">
            <a:extLst>
              <a:ext uri="{FF2B5EF4-FFF2-40B4-BE49-F238E27FC236}">
                <a16:creationId xmlns:a16="http://schemas.microsoft.com/office/drawing/2014/main" id="{E71C4133-30DE-4EB8-B18E-511A401C7BCC}"/>
              </a:ext>
            </a:extLst>
          </p:cNvPr>
          <p:cNvSpPr/>
          <p:nvPr/>
        </p:nvSpPr>
        <p:spPr>
          <a:xfrm>
            <a:off x="5586984" y="3900475"/>
            <a:ext cx="1720044" cy="172004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Demi Cond" panose="020B0706030402020204" pitchFamily="34" charset="0"/>
              </a:rPr>
              <a:t>Former Interns Hired</a:t>
            </a:r>
          </a:p>
          <a:p>
            <a:pPr algn="ctr"/>
            <a:r>
              <a:rPr lang="en-US" dirty="0">
                <a:latin typeface="Franklin Gothic Demi Cond" panose="020B0706030402020204" pitchFamily="34" charset="0"/>
              </a:rPr>
              <a:t>18</a:t>
            </a:r>
          </a:p>
        </p:txBody>
      </p:sp>
      <p:sp>
        <p:nvSpPr>
          <p:cNvPr id="25" name="Slide Number Placeholder 2">
            <a:extLst>
              <a:ext uri="{FF2B5EF4-FFF2-40B4-BE49-F238E27FC236}">
                <a16:creationId xmlns:a16="http://schemas.microsoft.com/office/drawing/2014/main" id="{A9641EEB-C9AE-43A8-9667-5EF91B390AFB}"/>
              </a:ext>
            </a:extLst>
          </p:cNvPr>
          <p:cNvSpPr txBox="1">
            <a:spLocks/>
          </p:cNvSpPr>
          <p:nvPr/>
        </p:nvSpPr>
        <p:spPr>
          <a:xfrm>
            <a:off x="7010400" y="6577018"/>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6071222-8CE1-4155-BDA4-9CB2B508FB85}" type="slidenum">
              <a:rPr lang="en-US" sz="1000" smtClean="0">
                <a:solidFill>
                  <a:schemeClr val="bg1"/>
                </a:solidFill>
              </a:rPr>
              <a:pPr algn="r"/>
              <a:t>6</a:t>
            </a:fld>
            <a:endParaRPr lang="en-US" sz="1000" dirty="0">
              <a:solidFill>
                <a:schemeClr val="bg1"/>
              </a:solidFill>
            </a:endParaRPr>
          </a:p>
        </p:txBody>
      </p:sp>
      <p:sp>
        <p:nvSpPr>
          <p:cNvPr id="16" name="Oval 15">
            <a:extLst>
              <a:ext uri="{FF2B5EF4-FFF2-40B4-BE49-F238E27FC236}">
                <a16:creationId xmlns:a16="http://schemas.microsoft.com/office/drawing/2014/main" id="{2A209857-9993-41EB-BDB5-759D57C592FA}"/>
              </a:ext>
            </a:extLst>
          </p:cNvPr>
          <p:cNvSpPr/>
          <p:nvPr/>
        </p:nvSpPr>
        <p:spPr>
          <a:xfrm>
            <a:off x="7125116" y="3805494"/>
            <a:ext cx="1720044" cy="172004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Demi Cond" panose="020B0706030402020204" pitchFamily="34" charset="0"/>
              </a:rPr>
              <a:t>Interns Hired</a:t>
            </a:r>
          </a:p>
          <a:p>
            <a:pPr algn="ctr"/>
            <a:r>
              <a:rPr lang="en-US" dirty="0">
                <a:latin typeface="Franklin Gothic Demi Cond" panose="020B0706030402020204" pitchFamily="34" charset="0"/>
              </a:rPr>
              <a:t>147</a:t>
            </a:r>
          </a:p>
        </p:txBody>
      </p:sp>
    </p:spTree>
    <p:extLst>
      <p:ext uri="{BB962C8B-B14F-4D97-AF65-F5344CB8AC3E}">
        <p14:creationId xmlns:p14="http://schemas.microsoft.com/office/powerpoint/2010/main" val="211059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0A88CBBB-7BBC-4845-8A1B-E1A64A2EAFAC}"/>
              </a:ext>
            </a:extLst>
          </p:cNvPr>
          <p:cNvSpPr/>
          <p:nvPr/>
        </p:nvSpPr>
        <p:spPr>
          <a:xfrm>
            <a:off x="196849" y="2230791"/>
            <a:ext cx="8578223" cy="1593380"/>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B0C4B9E-A413-4C5F-9F1A-CE0499210521}"/>
              </a:ext>
            </a:extLst>
          </p:cNvPr>
          <p:cNvSpPr/>
          <p:nvPr/>
        </p:nvSpPr>
        <p:spPr>
          <a:xfrm>
            <a:off x="196850" y="3918315"/>
            <a:ext cx="4732201" cy="192379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6C2F8-10F7-4D49-985E-346B729E10A7}"/>
              </a:ext>
            </a:extLst>
          </p:cNvPr>
          <p:cNvSpPr>
            <a:spLocks noGrp="1"/>
          </p:cNvSpPr>
          <p:nvPr>
            <p:ph type="title"/>
          </p:nvPr>
        </p:nvSpPr>
        <p:spPr/>
        <p:txBody>
          <a:bodyPr>
            <a:noAutofit/>
          </a:bodyPr>
          <a:lstStyle/>
          <a:p>
            <a:r>
              <a:rPr lang="en-US" sz="2400" dirty="0"/>
              <a:t>Talent Acquisition: Enhanced Internship Program</a:t>
            </a:r>
          </a:p>
        </p:txBody>
      </p:sp>
      <p:sp>
        <p:nvSpPr>
          <p:cNvPr id="5" name="Slide Number Placeholder 4">
            <a:extLst>
              <a:ext uri="{FF2B5EF4-FFF2-40B4-BE49-F238E27FC236}">
                <a16:creationId xmlns:a16="http://schemas.microsoft.com/office/drawing/2014/main" id="{60F2FF66-0384-4C3A-8511-1247B2900D2D}"/>
              </a:ext>
            </a:extLst>
          </p:cNvPr>
          <p:cNvSpPr>
            <a:spLocks noGrp="1"/>
          </p:cNvSpPr>
          <p:nvPr>
            <p:ph type="sldNum" sz="quarter" idx="12"/>
          </p:nvPr>
        </p:nvSpPr>
        <p:spPr/>
        <p:txBody>
          <a:bodyPr/>
          <a:lstStyle/>
          <a:p>
            <a:fld id="{B6071222-8CE1-4155-BDA4-9CB2B508FB85}"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22" name="Date Placeholder 3">
            <a:extLst>
              <a:ext uri="{FF2B5EF4-FFF2-40B4-BE49-F238E27FC236}">
                <a16:creationId xmlns:a16="http://schemas.microsoft.com/office/drawing/2014/main" id="{1643694A-2B3F-41B0-8224-C07F9D5D47A4}"/>
              </a:ext>
            </a:extLst>
          </p:cNvPr>
          <p:cNvSpPr txBox="1">
            <a:spLocks/>
          </p:cNvSpPr>
          <p:nvPr/>
        </p:nvSpPr>
        <p:spPr>
          <a:xfrm>
            <a:off x="630936" y="6458347"/>
            <a:ext cx="2057400" cy="361085"/>
          </a:xfrm>
          <a:prstGeom prst="rect">
            <a:avLst/>
          </a:prstGeom>
        </p:spPr>
        <p:txBody>
          <a:bodyPr vert="horz" lIns="76491" tIns="38246" rIns="76491" bIns="38246"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latin typeface="Franklin Gothic Demi" panose="020B0703020102020204" pitchFamily="34" charset="0"/>
            </a:endParaRPr>
          </a:p>
        </p:txBody>
      </p:sp>
      <p:sp>
        <p:nvSpPr>
          <p:cNvPr id="23" name="Slide Number Placeholder 2">
            <a:extLst>
              <a:ext uri="{FF2B5EF4-FFF2-40B4-BE49-F238E27FC236}">
                <a16:creationId xmlns:a16="http://schemas.microsoft.com/office/drawing/2014/main" id="{C023E7DC-D0F4-47BD-B8AF-7E80EB203094}"/>
              </a:ext>
            </a:extLst>
          </p:cNvPr>
          <p:cNvSpPr txBox="1">
            <a:spLocks/>
          </p:cNvSpPr>
          <p:nvPr/>
        </p:nvSpPr>
        <p:spPr>
          <a:xfrm>
            <a:off x="6460236" y="6440261"/>
            <a:ext cx="2057400" cy="361085"/>
          </a:xfrm>
          <a:prstGeom prst="rect">
            <a:avLst/>
          </a:prstGeom>
        </p:spPr>
        <p:txBody>
          <a:bodyPr vert="horz" lIns="76491" tIns="38246" rIns="76491" bIns="38246"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latin typeface="Franklin Gothic Demi" panose="020B0703020102020204" pitchFamily="34" charset="0"/>
            </a:endParaRPr>
          </a:p>
        </p:txBody>
      </p:sp>
      <p:sp>
        <p:nvSpPr>
          <p:cNvPr id="24" name="Title 7">
            <a:extLst>
              <a:ext uri="{FF2B5EF4-FFF2-40B4-BE49-F238E27FC236}">
                <a16:creationId xmlns:a16="http://schemas.microsoft.com/office/drawing/2014/main" id="{7E66667A-C87D-46DF-A487-69F6AD686D96}"/>
              </a:ext>
            </a:extLst>
          </p:cNvPr>
          <p:cNvSpPr txBox="1">
            <a:spLocks/>
          </p:cNvSpPr>
          <p:nvPr/>
        </p:nvSpPr>
        <p:spPr>
          <a:xfrm>
            <a:off x="628650" y="-541503"/>
            <a:ext cx="7886700" cy="2251425"/>
          </a:xfrm>
          <a:prstGeom prst="rect">
            <a:avLst/>
          </a:prstGeom>
        </p:spPr>
        <p:txBody>
          <a:bodyPr vert="horz" lIns="76491" tIns="38246" rIns="76491" bIns="38246"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endParaRPr lang="en-US" sz="3600" dirty="0">
              <a:solidFill>
                <a:schemeClr val="bg1"/>
              </a:solidFill>
              <a:latin typeface="Franklin Gothic Demi" panose="020B0703020102020204" pitchFamily="34" charset="0"/>
              <a:cs typeface="Arial"/>
            </a:endParaRPr>
          </a:p>
        </p:txBody>
      </p:sp>
      <p:sp>
        <p:nvSpPr>
          <p:cNvPr id="25" name="Shape 2982">
            <a:extLst>
              <a:ext uri="{FF2B5EF4-FFF2-40B4-BE49-F238E27FC236}">
                <a16:creationId xmlns:a16="http://schemas.microsoft.com/office/drawing/2014/main" id="{F73D46F4-A2C4-4286-BA61-26548231B179}"/>
              </a:ext>
            </a:extLst>
          </p:cNvPr>
          <p:cNvSpPr/>
          <p:nvPr/>
        </p:nvSpPr>
        <p:spPr>
          <a:xfrm>
            <a:off x="275701" y="1015891"/>
            <a:ext cx="888565" cy="997463"/>
          </a:xfrm>
          <a:custGeom>
            <a:avLst/>
            <a:gdLst/>
            <a:ahLst/>
            <a:cxnLst>
              <a:cxn ang="0">
                <a:pos x="wd2" y="hd2"/>
              </a:cxn>
              <a:cxn ang="5400000">
                <a:pos x="wd2" y="hd2"/>
              </a:cxn>
              <a:cxn ang="10800000">
                <a:pos x="wd2" y="hd2"/>
              </a:cxn>
              <a:cxn ang="16200000">
                <a:pos x="wd2" y="hd2"/>
              </a:cxn>
            </a:cxnLst>
            <a:rect l="0" t="0" r="r" b="b"/>
            <a:pathLst>
              <a:path w="21600" h="21600" extrusionOk="0">
                <a:moveTo>
                  <a:pt x="21600" y="21582"/>
                </a:moveTo>
                <a:lnTo>
                  <a:pt x="851" y="21582"/>
                </a:lnTo>
                <a:lnTo>
                  <a:pt x="851" y="21600"/>
                </a:lnTo>
                <a:lnTo>
                  <a:pt x="0" y="21600"/>
                </a:lnTo>
                <a:lnTo>
                  <a:pt x="0" y="0"/>
                </a:lnTo>
                <a:lnTo>
                  <a:pt x="851" y="0"/>
                </a:lnTo>
                <a:lnTo>
                  <a:pt x="851" y="20612"/>
                </a:lnTo>
                <a:lnTo>
                  <a:pt x="1514" y="20612"/>
                </a:lnTo>
                <a:lnTo>
                  <a:pt x="1514" y="16752"/>
                </a:lnTo>
                <a:lnTo>
                  <a:pt x="4872" y="16752"/>
                </a:lnTo>
                <a:lnTo>
                  <a:pt x="4872" y="20612"/>
                </a:lnTo>
                <a:lnTo>
                  <a:pt x="6007" y="20612"/>
                </a:lnTo>
                <a:lnTo>
                  <a:pt x="6007" y="13053"/>
                </a:lnTo>
                <a:lnTo>
                  <a:pt x="9365" y="13053"/>
                </a:lnTo>
                <a:lnTo>
                  <a:pt x="9365" y="20612"/>
                </a:lnTo>
                <a:lnTo>
                  <a:pt x="10500" y="20612"/>
                </a:lnTo>
                <a:lnTo>
                  <a:pt x="10500" y="5817"/>
                </a:lnTo>
                <a:lnTo>
                  <a:pt x="13859" y="5817"/>
                </a:lnTo>
                <a:lnTo>
                  <a:pt x="13859" y="20612"/>
                </a:lnTo>
                <a:lnTo>
                  <a:pt x="14978" y="20612"/>
                </a:lnTo>
                <a:lnTo>
                  <a:pt x="14978" y="1616"/>
                </a:lnTo>
                <a:lnTo>
                  <a:pt x="18336" y="1616"/>
                </a:lnTo>
                <a:lnTo>
                  <a:pt x="18336" y="20612"/>
                </a:lnTo>
                <a:lnTo>
                  <a:pt x="21600" y="20612"/>
                </a:lnTo>
                <a:lnTo>
                  <a:pt x="21600" y="21582"/>
                </a:lnTo>
              </a:path>
            </a:pathLst>
          </a:custGeom>
          <a:solidFill>
            <a:srgbClr val="355C7D"/>
          </a:solidFill>
          <a:ln w="3175">
            <a:miter lim="400000"/>
          </a:ln>
        </p:spPr>
        <p:txBody>
          <a:bodyPr lIns="38245" tIns="31871" rIns="38245" bIns="31871" anchor="ctr"/>
          <a:lstStyle/>
          <a:p>
            <a:pPr defTabSz="382448">
              <a:lnSpc>
                <a:spcPct val="93000"/>
              </a:lnSpc>
              <a:defRPr sz="1800">
                <a:latin typeface="Arial"/>
                <a:ea typeface="Arial"/>
                <a:cs typeface="Arial"/>
                <a:sym typeface="Arial"/>
              </a:defRPr>
            </a:pPr>
            <a:endParaRPr sz="1500">
              <a:latin typeface="Franklin Gothic Demi" panose="020B0703020102020204" pitchFamily="34" charset="0"/>
            </a:endParaRPr>
          </a:p>
        </p:txBody>
      </p:sp>
      <p:sp>
        <p:nvSpPr>
          <p:cNvPr id="27" name="TextBox 26">
            <a:extLst>
              <a:ext uri="{FF2B5EF4-FFF2-40B4-BE49-F238E27FC236}">
                <a16:creationId xmlns:a16="http://schemas.microsoft.com/office/drawing/2014/main" id="{30D3126B-122F-4685-B3FF-E2151C797123}"/>
              </a:ext>
            </a:extLst>
          </p:cNvPr>
          <p:cNvSpPr txBox="1"/>
          <p:nvPr/>
        </p:nvSpPr>
        <p:spPr>
          <a:xfrm>
            <a:off x="1252642" y="1000077"/>
            <a:ext cx="7047979" cy="1141582"/>
          </a:xfrm>
          <a:prstGeom prst="rect">
            <a:avLst/>
          </a:prstGeom>
          <a:noFill/>
        </p:spPr>
        <p:txBody>
          <a:bodyPr wrap="square" lIns="63743" tIns="31871" rIns="63743" bIns="31871" rtlCol="0">
            <a:spAutoFit/>
          </a:bodyPr>
          <a:lstStyle/>
          <a:p>
            <a:r>
              <a:rPr lang="en-US" sz="1700" b="1" dirty="0">
                <a:solidFill>
                  <a:srgbClr val="0E386C"/>
                </a:solidFill>
                <a:latin typeface="Franklin Gothic Demi" panose="020B0703020102020204" pitchFamily="34" charset="0"/>
              </a:rPr>
              <a:t>Key Initiative</a:t>
            </a:r>
            <a:r>
              <a:rPr lang="en-US" sz="1700" dirty="0">
                <a:solidFill>
                  <a:srgbClr val="0E386C"/>
                </a:solidFill>
                <a:latin typeface="Franklin Gothic Demi" panose="020B0703020102020204" pitchFamily="34" charset="0"/>
              </a:rPr>
              <a:t>:</a:t>
            </a:r>
          </a:p>
          <a:p>
            <a:endParaRPr lang="en-US" sz="1400" dirty="0">
              <a:solidFill>
                <a:srgbClr val="0E386C"/>
              </a:solidFill>
              <a:latin typeface="Franklin Gothic Demi" panose="020B0703020102020204" pitchFamily="34" charset="0"/>
            </a:endParaRPr>
          </a:p>
          <a:p>
            <a:r>
              <a:rPr lang="en-US" sz="1700" dirty="0">
                <a:solidFill>
                  <a:srgbClr val="0E386C"/>
                </a:solidFill>
                <a:latin typeface="Franklin Gothic Demi" panose="020B0703020102020204" pitchFamily="34" charset="0"/>
              </a:rPr>
              <a:t>Recruit top talent for MassDOT/MBTA Internships and retain the best performers for entry level positions.</a:t>
            </a:r>
          </a:p>
          <a:p>
            <a:endParaRPr lang="en-US" sz="500" dirty="0">
              <a:solidFill>
                <a:srgbClr val="0E386C"/>
              </a:solidFill>
              <a:latin typeface="Franklin Gothic Demi" panose="020B0703020102020204" pitchFamily="34" charset="0"/>
            </a:endParaRPr>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177" y="2265810"/>
            <a:ext cx="1172511" cy="1356424"/>
          </a:xfrm>
          <a:prstGeom prst="rect">
            <a:avLst/>
          </a:prstGeom>
        </p:spPr>
      </p:pic>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5091" y="4147417"/>
            <a:ext cx="1190597" cy="1456373"/>
          </a:xfrm>
          <a:prstGeom prst="rect">
            <a:avLst/>
          </a:prstGeom>
        </p:spPr>
      </p:pic>
      <p:sp>
        <p:nvSpPr>
          <p:cNvPr id="10" name="TextBox 9"/>
          <p:cNvSpPr txBox="1"/>
          <p:nvPr/>
        </p:nvSpPr>
        <p:spPr>
          <a:xfrm>
            <a:off x="1056260" y="4170771"/>
            <a:ext cx="3958559" cy="618362"/>
          </a:xfrm>
          <a:prstGeom prst="rect">
            <a:avLst/>
          </a:prstGeom>
          <a:noFill/>
        </p:spPr>
        <p:txBody>
          <a:bodyPr wrap="square" lIns="63743" tIns="31871" rIns="63743" bIns="31871" rtlCol="0">
            <a:spAutoFit/>
          </a:bodyPr>
          <a:lstStyle/>
          <a:p>
            <a:pPr algn="ctr"/>
            <a:r>
              <a:rPr lang="en-US" dirty="0">
                <a:solidFill>
                  <a:srgbClr val="0E386C"/>
                </a:solidFill>
                <a:latin typeface="Franklin Gothic Demi" panose="020B0703020102020204" pitchFamily="34" charset="0"/>
              </a:rPr>
              <a:t>Total Summer Interns Across MBTA/MassDOT 2018</a:t>
            </a:r>
          </a:p>
        </p:txBody>
      </p:sp>
      <p:sp>
        <p:nvSpPr>
          <p:cNvPr id="12" name="Oval 11"/>
          <p:cNvSpPr/>
          <p:nvPr/>
        </p:nvSpPr>
        <p:spPr>
          <a:xfrm>
            <a:off x="2626967" y="4837689"/>
            <a:ext cx="826603" cy="842341"/>
          </a:xfrm>
          <a:prstGeom prst="ellipse">
            <a:avLst/>
          </a:prstGeom>
          <a:solidFill>
            <a:srgbClr val="275791"/>
          </a:solidFill>
          <a:ln>
            <a:noFill/>
          </a:ln>
        </p:spPr>
        <p:style>
          <a:lnRef idx="2">
            <a:schemeClr val="dk1">
              <a:shade val="50000"/>
            </a:schemeClr>
          </a:lnRef>
          <a:fillRef idx="1">
            <a:schemeClr val="dk1"/>
          </a:fillRef>
          <a:effectRef idx="0">
            <a:schemeClr val="dk1"/>
          </a:effectRef>
          <a:fontRef idx="minor">
            <a:schemeClr val="lt1"/>
          </a:fontRef>
        </p:style>
        <p:txBody>
          <a:bodyPr lIns="63743" tIns="31871" rIns="63743" bIns="31871" rtlCol="0" anchor="ctr"/>
          <a:lstStyle/>
          <a:p>
            <a:pPr algn="ctr"/>
            <a:r>
              <a:rPr lang="en-US" sz="1700" b="1" dirty="0" smtClean="0">
                <a:latin typeface="Franklin Gothic Demi" panose="020B0703020102020204" pitchFamily="34" charset="0"/>
              </a:rPr>
              <a:t>147</a:t>
            </a:r>
            <a:endParaRPr lang="en-US" sz="1700" b="1" dirty="0">
              <a:latin typeface="Franklin Gothic Demi" panose="020B0703020102020204" pitchFamily="34" charset="0"/>
            </a:endParaRPr>
          </a:p>
        </p:txBody>
      </p:sp>
      <p:sp>
        <p:nvSpPr>
          <p:cNvPr id="26" name="TextBox 25"/>
          <p:cNvSpPr txBox="1"/>
          <p:nvPr/>
        </p:nvSpPr>
        <p:spPr>
          <a:xfrm>
            <a:off x="1386015" y="2839292"/>
            <a:ext cx="3895527" cy="341363"/>
          </a:xfrm>
          <a:prstGeom prst="rect">
            <a:avLst/>
          </a:prstGeom>
          <a:noFill/>
        </p:spPr>
        <p:txBody>
          <a:bodyPr wrap="square" lIns="63743" tIns="31871" rIns="63743" bIns="31871" rtlCol="0">
            <a:spAutoFit/>
          </a:bodyPr>
          <a:lstStyle/>
          <a:p>
            <a:pPr algn="r"/>
            <a:r>
              <a:rPr lang="en-US" dirty="0">
                <a:solidFill>
                  <a:srgbClr val="0E386C"/>
                </a:solidFill>
                <a:latin typeface="Franklin Gothic Demi" panose="020B0703020102020204" pitchFamily="34" charset="0"/>
              </a:rPr>
              <a:t>Key Partner Colleges/Universities</a:t>
            </a:r>
          </a:p>
        </p:txBody>
      </p:sp>
      <p:sp>
        <p:nvSpPr>
          <p:cNvPr id="33" name="Rectangle: Rounded Corners 32">
            <a:extLst>
              <a:ext uri="{FF2B5EF4-FFF2-40B4-BE49-F238E27FC236}">
                <a16:creationId xmlns:a16="http://schemas.microsoft.com/office/drawing/2014/main" id="{A72EF42D-91FE-475C-A61D-67F2282AB726}"/>
              </a:ext>
            </a:extLst>
          </p:cNvPr>
          <p:cNvSpPr/>
          <p:nvPr/>
        </p:nvSpPr>
        <p:spPr>
          <a:xfrm>
            <a:off x="5014819" y="3918315"/>
            <a:ext cx="3760253" cy="192379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5810222" y="2482011"/>
            <a:ext cx="2210937" cy="1174218"/>
          </a:xfrm>
          <a:prstGeom prst="round2DiagRect">
            <a:avLst/>
          </a:prstGeom>
          <a:solidFill>
            <a:srgbClr val="275791"/>
          </a:solidFill>
          <a:ln>
            <a:noFill/>
          </a:ln>
        </p:spPr>
        <p:style>
          <a:lnRef idx="2">
            <a:schemeClr val="dk1">
              <a:shade val="50000"/>
            </a:schemeClr>
          </a:lnRef>
          <a:fillRef idx="1">
            <a:schemeClr val="dk1"/>
          </a:fillRef>
          <a:effectRef idx="0">
            <a:schemeClr val="dk1"/>
          </a:effectRef>
          <a:fontRef idx="minor">
            <a:schemeClr val="lt1"/>
          </a:fontRef>
        </p:style>
        <p:txBody>
          <a:bodyPr lIns="63743" tIns="31871" rIns="63743" bIns="31871" rtlCol="0" anchor="ctr"/>
          <a:lstStyle/>
          <a:p>
            <a:pPr algn="ctr"/>
            <a:r>
              <a:rPr lang="en-US" sz="1400" dirty="0">
                <a:latin typeface="Franklin Gothic Demi" panose="020B0703020102020204" pitchFamily="34" charset="0"/>
              </a:rPr>
              <a:t>Northeastern University</a:t>
            </a:r>
          </a:p>
          <a:p>
            <a:pPr algn="ctr"/>
            <a:r>
              <a:rPr lang="en-US" sz="1400" dirty="0">
                <a:latin typeface="Franklin Gothic Demi" panose="020B0703020102020204" pitchFamily="34" charset="0"/>
              </a:rPr>
              <a:t>Mass Maritime Academy</a:t>
            </a:r>
          </a:p>
          <a:p>
            <a:pPr algn="ctr"/>
            <a:r>
              <a:rPr lang="en-US" sz="1400" dirty="0">
                <a:latin typeface="Franklin Gothic Demi" panose="020B0703020102020204" pitchFamily="34" charset="0"/>
              </a:rPr>
              <a:t>UMass Amherst</a:t>
            </a:r>
          </a:p>
          <a:p>
            <a:pPr algn="ctr"/>
            <a:r>
              <a:rPr lang="en-US" sz="1400" dirty="0">
                <a:latin typeface="Franklin Gothic Demi" panose="020B0703020102020204" pitchFamily="34" charset="0"/>
              </a:rPr>
              <a:t>Harvard University</a:t>
            </a:r>
          </a:p>
        </p:txBody>
      </p:sp>
      <p:pic>
        <p:nvPicPr>
          <p:cNvPr id="32" name="Picture 31">
            <a:extLst>
              <a:ext uri="{FF2B5EF4-FFF2-40B4-BE49-F238E27FC236}">
                <a16:creationId xmlns:a16="http://schemas.microsoft.com/office/drawing/2014/main" id="{144E6372-59B5-4D65-8DEF-55A248540316}"/>
              </a:ext>
            </a:extLst>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4000"/>
                    </a14:imgEffect>
                  </a14:imgLayer>
                </a14:imgProps>
              </a:ext>
              <a:ext uri="{28A0092B-C50C-407E-A947-70E740481C1C}">
                <a14:useLocalDpi xmlns:a14="http://schemas.microsoft.com/office/drawing/2010/main" val="0"/>
              </a:ext>
            </a:extLst>
          </a:blip>
          <a:stretch>
            <a:fillRect/>
          </a:stretch>
        </p:blipFill>
        <p:spPr>
          <a:xfrm>
            <a:off x="7053588" y="4236410"/>
            <a:ext cx="1337776" cy="1278385"/>
          </a:xfrm>
          <a:prstGeom prst="rect">
            <a:avLst/>
          </a:prstGeom>
        </p:spPr>
      </p:pic>
      <p:sp>
        <p:nvSpPr>
          <p:cNvPr id="19" name="TextBox 18">
            <a:extLst>
              <a:ext uri="{FF2B5EF4-FFF2-40B4-BE49-F238E27FC236}">
                <a16:creationId xmlns:a16="http://schemas.microsoft.com/office/drawing/2014/main" id="{DB8E7839-0924-452D-99BA-E2C6C2CD5BE6}"/>
              </a:ext>
            </a:extLst>
          </p:cNvPr>
          <p:cNvSpPr txBox="1"/>
          <p:nvPr/>
        </p:nvSpPr>
        <p:spPr>
          <a:xfrm>
            <a:off x="5377808" y="4669949"/>
            <a:ext cx="1516579" cy="587585"/>
          </a:xfrm>
          <a:prstGeom prst="rect">
            <a:avLst/>
          </a:prstGeom>
          <a:noFill/>
        </p:spPr>
        <p:txBody>
          <a:bodyPr wrap="square" lIns="63743" tIns="31871" rIns="63743" bIns="31871" rtlCol="0">
            <a:spAutoFit/>
          </a:bodyPr>
          <a:lstStyle/>
          <a:p>
            <a:pPr algn="ctr"/>
            <a:r>
              <a:rPr lang="en-US" sz="1700" dirty="0">
                <a:solidFill>
                  <a:srgbClr val="0E386C"/>
                </a:solidFill>
                <a:latin typeface="Franklin Gothic Demi" panose="020B0703020102020204" pitchFamily="34" charset="0"/>
              </a:rPr>
              <a:t>Interns Hired Full Time</a:t>
            </a:r>
          </a:p>
        </p:txBody>
      </p:sp>
      <p:sp>
        <p:nvSpPr>
          <p:cNvPr id="31" name="TextBox 30">
            <a:extLst>
              <a:ext uri="{FF2B5EF4-FFF2-40B4-BE49-F238E27FC236}">
                <a16:creationId xmlns:a16="http://schemas.microsoft.com/office/drawing/2014/main" id="{DB8E7839-0924-452D-99BA-E2C6C2CD5BE6}"/>
              </a:ext>
            </a:extLst>
          </p:cNvPr>
          <p:cNvSpPr txBox="1"/>
          <p:nvPr/>
        </p:nvSpPr>
        <p:spPr>
          <a:xfrm>
            <a:off x="5387699" y="4174697"/>
            <a:ext cx="1421478" cy="495252"/>
          </a:xfrm>
          <a:prstGeom prst="rect">
            <a:avLst/>
          </a:prstGeom>
          <a:noFill/>
        </p:spPr>
        <p:txBody>
          <a:bodyPr wrap="square" lIns="63743" tIns="31871" rIns="63743" bIns="31871" rtlCol="0">
            <a:spAutoFit/>
          </a:bodyPr>
          <a:lstStyle/>
          <a:p>
            <a:pPr algn="ctr"/>
            <a:r>
              <a:rPr lang="en-US" sz="2800" dirty="0">
                <a:solidFill>
                  <a:srgbClr val="275791"/>
                </a:solidFill>
                <a:latin typeface="Franklin Gothic Demi" panose="020B0703020102020204" pitchFamily="34" charset="0"/>
              </a:rPr>
              <a:t>18</a:t>
            </a:r>
          </a:p>
        </p:txBody>
      </p:sp>
    </p:spTree>
    <p:extLst>
      <p:ext uri="{BB962C8B-B14F-4D97-AF65-F5344CB8AC3E}">
        <p14:creationId xmlns:p14="http://schemas.microsoft.com/office/powerpoint/2010/main" val="420247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generated with very high confidence">
            <a:extLst>
              <a:ext uri="{FF2B5EF4-FFF2-40B4-BE49-F238E27FC236}">
                <a16:creationId xmlns:a16="http://schemas.microsoft.com/office/drawing/2014/main" id="{B79B2926-400D-46E6-9FF0-9499C788842E}"/>
              </a:ext>
            </a:extLst>
          </p:cNvPr>
          <p:cNvPicPr>
            <a:picLocks noChangeAspect="1"/>
          </p:cNvPicPr>
          <p:nvPr/>
        </p:nvPicPr>
        <p:blipFill rotWithShape="1">
          <a:blip r:embed="rId2"/>
          <a:srcRect l="4693" t="7145" b="9077"/>
          <a:stretch/>
        </p:blipFill>
        <p:spPr>
          <a:xfrm>
            <a:off x="0" y="859536"/>
            <a:ext cx="9144000" cy="5120640"/>
          </a:xfrm>
          <a:prstGeom prst="rect">
            <a:avLst/>
          </a:prstGeom>
        </p:spPr>
      </p:pic>
      <p:sp>
        <p:nvSpPr>
          <p:cNvPr id="2" name="Rectangle 1">
            <a:extLst>
              <a:ext uri="{FF2B5EF4-FFF2-40B4-BE49-F238E27FC236}">
                <a16:creationId xmlns:a16="http://schemas.microsoft.com/office/drawing/2014/main" id="{3B83AACD-824A-4CAF-B8FF-B957B895F034}"/>
              </a:ext>
            </a:extLst>
          </p:cNvPr>
          <p:cNvSpPr/>
          <p:nvPr/>
        </p:nvSpPr>
        <p:spPr>
          <a:xfrm>
            <a:off x="0" y="859536"/>
            <a:ext cx="9144000" cy="5120640"/>
          </a:xfrm>
          <a:prstGeom prst="rect">
            <a:avLst/>
          </a:prstGeom>
          <a:solidFill>
            <a:schemeClr val="tx1">
              <a:lumMod val="95000"/>
              <a:lumOff val="5000"/>
              <a:alpha val="59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C5F64659-B8FE-4739-9255-96D31012F391}"/>
              </a:ext>
            </a:extLst>
          </p:cNvPr>
          <p:cNvSpPr/>
          <p:nvPr/>
        </p:nvSpPr>
        <p:spPr>
          <a:xfrm>
            <a:off x="5376672" y="2134002"/>
            <a:ext cx="3722053" cy="3709014"/>
          </a:xfrm>
          <a:prstGeom prst="rect">
            <a:avLst/>
          </a:prstGeom>
          <a:solidFill>
            <a:srgbClr val="326295">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5339F7EC-32AA-4A61-9347-CB2ED07CFA85}"/>
              </a:ext>
            </a:extLst>
          </p:cNvPr>
          <p:cNvSpPr txBox="1">
            <a:spLocks/>
          </p:cNvSpPr>
          <p:nvPr/>
        </p:nvSpPr>
        <p:spPr>
          <a:xfrm>
            <a:off x="97533" y="67304"/>
            <a:ext cx="8793138" cy="69275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Arial"/>
              </a:rPr>
              <a:t>Shift in Focus: Looking Forward</a:t>
            </a:r>
          </a:p>
        </p:txBody>
      </p:sp>
      <p:sp>
        <p:nvSpPr>
          <p:cNvPr id="8" name="Oval 7">
            <a:extLst>
              <a:ext uri="{FF2B5EF4-FFF2-40B4-BE49-F238E27FC236}">
                <a16:creationId xmlns:a16="http://schemas.microsoft.com/office/drawing/2014/main" id="{FB83EF10-122F-41E6-90DB-53B3F809CB32}"/>
              </a:ext>
            </a:extLst>
          </p:cNvPr>
          <p:cNvSpPr/>
          <p:nvPr/>
        </p:nvSpPr>
        <p:spPr>
          <a:xfrm>
            <a:off x="5666570" y="2364835"/>
            <a:ext cx="3257007" cy="3257007"/>
          </a:xfrm>
          <a:prstGeom prst="ellipse">
            <a:avLst/>
          </a:prstGeom>
          <a:solidFill>
            <a:srgbClr val="008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Strategic Business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Impact</a:t>
            </a:r>
          </a:p>
        </p:txBody>
      </p:sp>
      <p:sp>
        <p:nvSpPr>
          <p:cNvPr id="9" name="Oval 8">
            <a:extLst>
              <a:ext uri="{FF2B5EF4-FFF2-40B4-BE49-F238E27FC236}">
                <a16:creationId xmlns:a16="http://schemas.microsoft.com/office/drawing/2014/main" id="{214229B7-ECA2-4863-AD9C-344A3EA887C3}"/>
              </a:ext>
            </a:extLst>
          </p:cNvPr>
          <p:cNvSpPr/>
          <p:nvPr/>
        </p:nvSpPr>
        <p:spPr>
          <a:xfrm>
            <a:off x="5491421" y="4493166"/>
            <a:ext cx="1327390" cy="1349850"/>
          </a:xfrm>
          <a:prstGeom prst="ellipse">
            <a:avLst/>
          </a:prstGeom>
          <a:solidFill>
            <a:srgbClr val="B643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mn-cs"/>
              </a:rPr>
              <a:t>Transactional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mn-cs"/>
              </a:rPr>
              <a:t>HR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mn-cs"/>
              </a:rPr>
              <a:t>Deliverables</a:t>
            </a:r>
          </a:p>
        </p:txBody>
      </p:sp>
      <p:sp>
        <p:nvSpPr>
          <p:cNvPr id="11" name="Rectangle 10">
            <a:extLst>
              <a:ext uri="{FF2B5EF4-FFF2-40B4-BE49-F238E27FC236}">
                <a16:creationId xmlns:a16="http://schemas.microsoft.com/office/drawing/2014/main" id="{B6429783-476A-4B3A-8F70-61F89D78DFF9}"/>
              </a:ext>
            </a:extLst>
          </p:cNvPr>
          <p:cNvSpPr/>
          <p:nvPr/>
        </p:nvSpPr>
        <p:spPr>
          <a:xfrm>
            <a:off x="97533" y="993095"/>
            <a:ext cx="3379898" cy="4036105"/>
          </a:xfrm>
          <a:prstGeom prst="rect">
            <a:avLst/>
          </a:prstGeom>
          <a:solidFill>
            <a:srgbClr val="326295">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B90B90DC-5399-429E-AA5A-B809DC361BDC}"/>
              </a:ext>
            </a:extLst>
          </p:cNvPr>
          <p:cNvSpPr/>
          <p:nvPr/>
        </p:nvSpPr>
        <p:spPr>
          <a:xfrm>
            <a:off x="181041" y="1399385"/>
            <a:ext cx="3257007" cy="3257007"/>
          </a:xfrm>
          <a:prstGeom prst="ellipse">
            <a:avLst/>
          </a:prstGeom>
          <a:solidFill>
            <a:srgbClr val="B643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Transactional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HR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Deliverables</a:t>
            </a:r>
          </a:p>
        </p:txBody>
      </p:sp>
      <p:sp>
        <p:nvSpPr>
          <p:cNvPr id="12" name="TextBox 11">
            <a:extLst>
              <a:ext uri="{FF2B5EF4-FFF2-40B4-BE49-F238E27FC236}">
                <a16:creationId xmlns:a16="http://schemas.microsoft.com/office/drawing/2014/main" id="{31A036D1-D274-4512-A54D-D648B0B04A69}"/>
              </a:ext>
            </a:extLst>
          </p:cNvPr>
          <p:cNvSpPr txBox="1"/>
          <p:nvPr/>
        </p:nvSpPr>
        <p:spPr>
          <a:xfrm>
            <a:off x="97533" y="993096"/>
            <a:ext cx="3379898" cy="461665"/>
          </a:xfrm>
          <a:prstGeom prst="rect">
            <a:avLst/>
          </a:prstGeom>
          <a:solidFill>
            <a:srgbClr val="326295"/>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THE GAP</a:t>
            </a:r>
          </a:p>
        </p:txBody>
      </p:sp>
      <p:sp>
        <p:nvSpPr>
          <p:cNvPr id="13" name="TextBox 12">
            <a:extLst>
              <a:ext uri="{FF2B5EF4-FFF2-40B4-BE49-F238E27FC236}">
                <a16:creationId xmlns:a16="http://schemas.microsoft.com/office/drawing/2014/main" id="{53BAFF90-E850-4C44-93AD-9227DA0A659D}"/>
              </a:ext>
            </a:extLst>
          </p:cNvPr>
          <p:cNvSpPr txBox="1"/>
          <p:nvPr/>
        </p:nvSpPr>
        <p:spPr>
          <a:xfrm>
            <a:off x="5376672" y="1903170"/>
            <a:ext cx="3722053" cy="461665"/>
          </a:xfrm>
          <a:prstGeom prst="rect">
            <a:avLst/>
          </a:prstGeom>
          <a:solidFill>
            <a:srgbClr val="326295"/>
          </a:solidFill>
          <a:effectLst>
            <a:outerShdw blurRad="50800" dist="38100" dir="2700000" algn="tl" rotWithShape="0">
              <a:prstClr val="black">
                <a:alpha val="40000"/>
              </a:prstClr>
            </a:outerShdw>
          </a:effectLst>
        </p:spPr>
        <p:txBody>
          <a:bodyPr wrap="square" rtlCol="0">
            <a:spAutoFit/>
          </a:bodyPr>
          <a:lstStyle>
            <a:defPPr>
              <a:defRPr lang="en-US"/>
            </a:defPPr>
            <a:lvl1pPr algn="ctr">
              <a:defRPr sz="2400">
                <a:solidFill>
                  <a:schemeClr val="bg1"/>
                </a:solidFill>
                <a:latin typeface="Franklin Gothic Demi" panose="020B07030201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THE IDEAL</a:t>
            </a:r>
          </a:p>
        </p:txBody>
      </p:sp>
      <p:sp>
        <p:nvSpPr>
          <p:cNvPr id="10" name="Oval 9">
            <a:extLst>
              <a:ext uri="{FF2B5EF4-FFF2-40B4-BE49-F238E27FC236}">
                <a16:creationId xmlns:a16="http://schemas.microsoft.com/office/drawing/2014/main" id="{9B0B73EB-44D2-401C-885D-08C8DE80D0A5}"/>
              </a:ext>
            </a:extLst>
          </p:cNvPr>
          <p:cNvSpPr/>
          <p:nvPr/>
        </p:nvSpPr>
        <p:spPr>
          <a:xfrm>
            <a:off x="1912397" y="3673294"/>
            <a:ext cx="1324950" cy="1324950"/>
          </a:xfrm>
          <a:prstGeom prst="ellipse">
            <a:avLst/>
          </a:prstGeom>
          <a:solidFill>
            <a:srgbClr val="008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mn-cs"/>
              </a:rPr>
              <a:t>Strategic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mn-cs"/>
              </a:rPr>
              <a:t>Business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mn-cs"/>
              </a:rPr>
              <a:t>Impact</a:t>
            </a:r>
          </a:p>
        </p:txBody>
      </p:sp>
    </p:spTree>
    <p:extLst>
      <p:ext uri="{BB962C8B-B14F-4D97-AF65-F5344CB8AC3E}">
        <p14:creationId xmlns:p14="http://schemas.microsoft.com/office/powerpoint/2010/main" val="157870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E931ED9C-9A00-48D2-8D72-28ED65D75967}"/>
              </a:ext>
            </a:extLst>
          </p:cNvPr>
          <p:cNvSpPr txBox="1">
            <a:spLocks/>
          </p:cNvSpPr>
          <p:nvPr/>
        </p:nvSpPr>
        <p:spPr>
          <a:xfrm>
            <a:off x="97533" y="67304"/>
            <a:ext cx="8793138" cy="69275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bg1"/>
                </a:solidFill>
                <a:latin typeface="Franklin Gothic Demi" panose="020B0703020102020204" pitchFamily="34" charset="0"/>
                <a:ea typeface="+mj-ea"/>
                <a:cs typeface="Arial"/>
              </a:defRPr>
            </a:lvl1pPr>
          </a:lstStyle>
          <a:p>
            <a:r>
              <a:rPr lang="en-US" dirty="0"/>
              <a:t>HR Service Delivery Model  (Why?)</a:t>
            </a:r>
          </a:p>
        </p:txBody>
      </p:sp>
      <p:sp>
        <p:nvSpPr>
          <p:cNvPr id="30" name="Rectangle 29">
            <a:extLst>
              <a:ext uri="{FF2B5EF4-FFF2-40B4-BE49-F238E27FC236}">
                <a16:creationId xmlns:a16="http://schemas.microsoft.com/office/drawing/2014/main" id="{44790B26-56A4-4007-951D-F2E4642613A3}"/>
              </a:ext>
            </a:extLst>
          </p:cNvPr>
          <p:cNvSpPr/>
          <p:nvPr/>
        </p:nvSpPr>
        <p:spPr>
          <a:xfrm>
            <a:off x="587660" y="1298584"/>
            <a:ext cx="7975315" cy="544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en-US" sz="3200" dirty="0">
                <a:solidFill>
                  <a:srgbClr val="0E386C"/>
                </a:solidFill>
                <a:latin typeface="Franklin Gothic Demi" panose="020B0703020102020204" pitchFamily="34" charset="0"/>
              </a:rPr>
              <a:t>TO EXPAND HR CURRENT CAPABILITIES </a:t>
            </a:r>
          </a:p>
        </p:txBody>
      </p:sp>
      <p:sp>
        <p:nvSpPr>
          <p:cNvPr id="31" name="Rectangle 30">
            <a:extLst>
              <a:ext uri="{FF2B5EF4-FFF2-40B4-BE49-F238E27FC236}">
                <a16:creationId xmlns:a16="http://schemas.microsoft.com/office/drawing/2014/main" id="{3A5EC79A-C2CE-4F9C-A29A-3B3F37AAB1BD}"/>
              </a:ext>
            </a:extLst>
          </p:cNvPr>
          <p:cNvSpPr/>
          <p:nvPr/>
        </p:nvSpPr>
        <p:spPr>
          <a:xfrm>
            <a:off x="205270" y="2332702"/>
            <a:ext cx="1990534" cy="145934"/>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FAABEF2-90FF-4783-B13F-D00BA6FE9983}"/>
              </a:ext>
            </a:extLst>
          </p:cNvPr>
          <p:cNvSpPr/>
          <p:nvPr/>
        </p:nvSpPr>
        <p:spPr>
          <a:xfrm>
            <a:off x="2420302" y="2323878"/>
            <a:ext cx="1990522" cy="145933"/>
          </a:xfrm>
          <a:prstGeom prst="rect">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3948827-1E04-40E4-B76A-07E3C27419B9}"/>
              </a:ext>
            </a:extLst>
          </p:cNvPr>
          <p:cNvSpPr/>
          <p:nvPr/>
        </p:nvSpPr>
        <p:spPr>
          <a:xfrm>
            <a:off x="4642978" y="2331761"/>
            <a:ext cx="1990521" cy="146830"/>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928FED-A7B8-4540-9481-85017BBBBB2B}"/>
              </a:ext>
            </a:extLst>
          </p:cNvPr>
          <p:cNvSpPr/>
          <p:nvPr/>
        </p:nvSpPr>
        <p:spPr>
          <a:xfrm>
            <a:off x="881545" y="2038351"/>
            <a:ext cx="685800" cy="685800"/>
          </a:xfrm>
          <a:prstGeom prst="ellipse">
            <a:avLst/>
          </a:prstGeom>
          <a:solidFill>
            <a:srgbClr val="1F497D"/>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6C65FE-AA02-4E49-860E-66E19D3D3CE9}"/>
              </a:ext>
            </a:extLst>
          </p:cNvPr>
          <p:cNvSpPr/>
          <p:nvPr/>
        </p:nvSpPr>
        <p:spPr>
          <a:xfrm>
            <a:off x="6857998" y="2333757"/>
            <a:ext cx="1990521" cy="146830"/>
          </a:xfrm>
          <a:prstGeom prst="rect">
            <a:avLst/>
          </a:prstGeom>
          <a:solidFill>
            <a:srgbClr val="CC33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CC214A1-F1FA-492A-B406-D42911F4520F}"/>
              </a:ext>
            </a:extLst>
          </p:cNvPr>
          <p:cNvSpPr/>
          <p:nvPr/>
        </p:nvSpPr>
        <p:spPr>
          <a:xfrm>
            <a:off x="3061094" y="2057580"/>
            <a:ext cx="685800" cy="685800"/>
          </a:xfrm>
          <a:prstGeom prst="ellips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888C2AC-9632-4296-BC6E-3F27C69E5E41}"/>
              </a:ext>
            </a:extLst>
          </p:cNvPr>
          <p:cNvSpPr/>
          <p:nvPr/>
        </p:nvSpPr>
        <p:spPr>
          <a:xfrm>
            <a:off x="5285411" y="2057580"/>
            <a:ext cx="685800" cy="685800"/>
          </a:xfrm>
          <a:prstGeom prst="ellipse">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5B7590F-BDB1-4B66-9134-91C29843404C}"/>
              </a:ext>
            </a:extLst>
          </p:cNvPr>
          <p:cNvSpPr txBox="1"/>
          <p:nvPr/>
        </p:nvSpPr>
        <p:spPr>
          <a:xfrm>
            <a:off x="201671" y="2822713"/>
            <a:ext cx="1990535" cy="1477328"/>
          </a:xfrm>
          <a:prstGeom prst="rect">
            <a:avLst/>
          </a:prstGeom>
          <a:noFill/>
        </p:spPr>
        <p:txBody>
          <a:bodyPr wrap="square" rtlCol="0">
            <a:spAutoFit/>
          </a:bodyPr>
          <a:lstStyle/>
          <a:p>
            <a:pPr marL="0" lvl="1" algn="ctr" defTabSz="466725">
              <a:lnSpc>
                <a:spcPct val="90000"/>
              </a:lnSpc>
              <a:spcBef>
                <a:spcPct val="0"/>
              </a:spcBef>
              <a:spcAft>
                <a:spcPct val="15000"/>
              </a:spcAft>
            </a:pPr>
            <a:r>
              <a:rPr lang="en-US" sz="2000" cap="all" dirty="0">
                <a:solidFill>
                  <a:srgbClr val="1F497D"/>
                </a:solidFill>
                <a:latin typeface="Franklin Gothic Demi" panose="020B0703020102020204" pitchFamily="34" charset="0"/>
              </a:rPr>
              <a:t>Improving and  Streamlining Operational Efficiencies</a:t>
            </a:r>
          </a:p>
        </p:txBody>
      </p:sp>
      <p:sp>
        <p:nvSpPr>
          <p:cNvPr id="40" name="TextBox 39">
            <a:extLst>
              <a:ext uri="{FF2B5EF4-FFF2-40B4-BE49-F238E27FC236}">
                <a16:creationId xmlns:a16="http://schemas.microsoft.com/office/drawing/2014/main" id="{D66A9994-548B-458E-A4A6-BFD2FEA7F605}"/>
              </a:ext>
            </a:extLst>
          </p:cNvPr>
          <p:cNvSpPr txBox="1"/>
          <p:nvPr/>
        </p:nvSpPr>
        <p:spPr>
          <a:xfrm>
            <a:off x="2420302" y="2822713"/>
            <a:ext cx="1990522" cy="923330"/>
          </a:xfrm>
          <a:prstGeom prst="rect">
            <a:avLst/>
          </a:prstGeom>
          <a:noFill/>
        </p:spPr>
        <p:txBody>
          <a:bodyPr wrap="square" rtlCol="0">
            <a:spAutoFit/>
          </a:bodyPr>
          <a:lstStyle/>
          <a:p>
            <a:pPr marL="0" lvl="1" algn="ctr" defTabSz="466725">
              <a:lnSpc>
                <a:spcPct val="90000"/>
              </a:lnSpc>
              <a:spcBef>
                <a:spcPct val="0"/>
              </a:spcBef>
              <a:spcAft>
                <a:spcPct val="15000"/>
              </a:spcAft>
            </a:pPr>
            <a:r>
              <a:rPr lang="en-US" sz="2000" cap="all" dirty="0">
                <a:solidFill>
                  <a:srgbClr val="FFC000"/>
                </a:solidFill>
                <a:latin typeface="Franklin Gothic Demi" panose="020B0703020102020204" pitchFamily="34" charset="0"/>
              </a:rPr>
              <a:t>Greater HR Focus on Strategy</a:t>
            </a:r>
          </a:p>
        </p:txBody>
      </p:sp>
      <p:sp>
        <p:nvSpPr>
          <p:cNvPr id="41" name="TextBox 40">
            <a:extLst>
              <a:ext uri="{FF2B5EF4-FFF2-40B4-BE49-F238E27FC236}">
                <a16:creationId xmlns:a16="http://schemas.microsoft.com/office/drawing/2014/main" id="{5EA3C4F6-A99A-41DF-AAD9-BAB911786693}"/>
              </a:ext>
            </a:extLst>
          </p:cNvPr>
          <p:cNvSpPr txBox="1"/>
          <p:nvPr/>
        </p:nvSpPr>
        <p:spPr>
          <a:xfrm>
            <a:off x="4642977" y="2822712"/>
            <a:ext cx="1990521" cy="923330"/>
          </a:xfrm>
          <a:prstGeom prst="rect">
            <a:avLst/>
          </a:prstGeom>
          <a:noFill/>
        </p:spPr>
        <p:txBody>
          <a:bodyPr wrap="square" rtlCol="0">
            <a:spAutoFit/>
          </a:bodyPr>
          <a:lstStyle/>
          <a:p>
            <a:pPr marL="0" lvl="1" algn="ctr" defTabSz="466725">
              <a:lnSpc>
                <a:spcPct val="90000"/>
              </a:lnSpc>
              <a:spcBef>
                <a:spcPct val="0"/>
              </a:spcBef>
              <a:spcAft>
                <a:spcPct val="15000"/>
              </a:spcAft>
            </a:pPr>
            <a:r>
              <a:rPr lang="en-US" sz="2000" cap="all" dirty="0">
                <a:solidFill>
                  <a:srgbClr val="00B050"/>
                </a:solidFill>
                <a:latin typeface="Franklin Gothic Demi" panose="020B0703020102020204" pitchFamily="34" charset="0"/>
              </a:rPr>
              <a:t>Improving the Employee Experience</a:t>
            </a:r>
          </a:p>
        </p:txBody>
      </p:sp>
      <p:sp>
        <p:nvSpPr>
          <p:cNvPr id="42" name="TextBox 41">
            <a:extLst>
              <a:ext uri="{FF2B5EF4-FFF2-40B4-BE49-F238E27FC236}">
                <a16:creationId xmlns:a16="http://schemas.microsoft.com/office/drawing/2014/main" id="{5E614DC8-1E3E-4FF7-815D-A10D62192A9E}"/>
              </a:ext>
            </a:extLst>
          </p:cNvPr>
          <p:cNvSpPr txBox="1"/>
          <p:nvPr/>
        </p:nvSpPr>
        <p:spPr>
          <a:xfrm>
            <a:off x="6857997" y="2838615"/>
            <a:ext cx="1990522" cy="1477328"/>
          </a:xfrm>
          <a:prstGeom prst="rect">
            <a:avLst/>
          </a:prstGeom>
          <a:noFill/>
        </p:spPr>
        <p:txBody>
          <a:bodyPr wrap="square" rtlCol="0">
            <a:spAutoFit/>
          </a:bodyPr>
          <a:lstStyle/>
          <a:p>
            <a:pPr marL="0" lvl="1" algn="ctr" defTabSz="466725">
              <a:lnSpc>
                <a:spcPct val="90000"/>
              </a:lnSpc>
              <a:spcBef>
                <a:spcPct val="0"/>
              </a:spcBef>
              <a:spcAft>
                <a:spcPct val="15000"/>
              </a:spcAft>
            </a:pPr>
            <a:r>
              <a:rPr lang="en-US" sz="2000" cap="all" dirty="0">
                <a:solidFill>
                  <a:srgbClr val="CC3300"/>
                </a:solidFill>
                <a:latin typeface="Franklin Gothic Demi" panose="020B0703020102020204" pitchFamily="34" charset="0"/>
              </a:rPr>
              <a:t>Increased HR Capacity to Focus on Business and Talent Issues</a:t>
            </a:r>
          </a:p>
        </p:txBody>
      </p:sp>
      <p:sp>
        <p:nvSpPr>
          <p:cNvPr id="38" name="Oval 37">
            <a:extLst>
              <a:ext uri="{FF2B5EF4-FFF2-40B4-BE49-F238E27FC236}">
                <a16:creationId xmlns:a16="http://schemas.microsoft.com/office/drawing/2014/main" id="{E2BC4B4E-2561-4A65-9FC2-C373536AE911}"/>
              </a:ext>
            </a:extLst>
          </p:cNvPr>
          <p:cNvSpPr/>
          <p:nvPr/>
        </p:nvSpPr>
        <p:spPr>
          <a:xfrm>
            <a:off x="7522428" y="2038351"/>
            <a:ext cx="685800" cy="685800"/>
          </a:xfrm>
          <a:prstGeom prst="ellipse">
            <a:avLst/>
          </a:prstGeom>
          <a:solidFill>
            <a:srgbClr val="CC33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Graphic 43" descr="Puzzle">
            <a:extLst>
              <a:ext uri="{FF2B5EF4-FFF2-40B4-BE49-F238E27FC236}">
                <a16:creationId xmlns:a16="http://schemas.microsoft.com/office/drawing/2014/main" id="{2D754864-F906-47D7-A74A-796DB4AB152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118244" y="2108159"/>
            <a:ext cx="600075" cy="600075"/>
          </a:xfrm>
          <a:prstGeom prst="rect">
            <a:avLst/>
          </a:prstGeom>
          <a:effectLst>
            <a:outerShdw blurRad="50800" dist="38100" dir="2700000" algn="tl" rotWithShape="0">
              <a:prstClr val="black">
                <a:alpha val="40000"/>
              </a:prstClr>
            </a:outerShdw>
          </a:effectLst>
        </p:spPr>
      </p:pic>
      <p:pic>
        <p:nvPicPr>
          <p:cNvPr id="46" name="Graphic 45" descr="Gears">
            <a:extLst>
              <a:ext uri="{FF2B5EF4-FFF2-40B4-BE49-F238E27FC236}">
                <a16:creationId xmlns:a16="http://schemas.microsoft.com/office/drawing/2014/main" id="{92989062-D6A1-49B4-A21A-EF507A9F025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25170" y="2057580"/>
            <a:ext cx="642175" cy="642175"/>
          </a:xfrm>
          <a:prstGeom prst="rect">
            <a:avLst/>
          </a:prstGeom>
          <a:effectLst>
            <a:outerShdw blurRad="50800" dist="38100" dir="2700000" algn="tl" rotWithShape="0">
              <a:prstClr val="black">
                <a:alpha val="40000"/>
              </a:prstClr>
            </a:outerShdw>
          </a:effectLst>
        </p:spPr>
      </p:pic>
      <p:pic>
        <p:nvPicPr>
          <p:cNvPr id="52" name="Graphic 51" descr="Star">
            <a:extLst>
              <a:ext uri="{FF2B5EF4-FFF2-40B4-BE49-F238E27FC236}">
                <a16:creationId xmlns:a16="http://schemas.microsoft.com/office/drawing/2014/main" id="{39B7E719-7D18-472F-827D-B595668ED97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49717" y="2044880"/>
            <a:ext cx="642569" cy="642569"/>
          </a:xfrm>
          <a:prstGeom prst="rect">
            <a:avLst/>
          </a:prstGeom>
          <a:effectLst>
            <a:outerShdw blurRad="50800" dist="38100" dir="2700000" algn="tl" rotWithShape="0">
              <a:prstClr val="black">
                <a:alpha val="40000"/>
              </a:prstClr>
            </a:outerShdw>
          </a:effectLst>
        </p:spPr>
      </p:pic>
      <p:pic>
        <p:nvPicPr>
          <p:cNvPr id="3" name="Graphic 2" descr="Thumbs Up Sign">
            <a:extLst>
              <a:ext uri="{FF2B5EF4-FFF2-40B4-BE49-F238E27FC236}">
                <a16:creationId xmlns:a16="http://schemas.microsoft.com/office/drawing/2014/main" id="{3FC065E5-305F-4535-8CF0-9C07740FEDB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356150" y="2106330"/>
            <a:ext cx="544321" cy="5443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921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9&quot;&gt;&lt;property id=&quot;20148&quot; value=&quot;5&quot;/&gt;&lt;property id=&quot;20300&quot; value=&quot;Slide 6&quot;/&gt;&lt;property id=&quot;20307&quot; value=&quot;266&quot;/&gt;&lt;/object&gt;&lt;object type=&quot;3&quot; unique_id=&quot;10015&quot;&gt;&lt;property id=&quot;20148&quot; value=&quot;5&quot;/&gt;&lt;property id=&quot;20300&quot; value=&quot;Slide 19 - &amp;quot;HR Business Partners&amp;amp;#x09;&amp;amp;#x09;&amp;amp;#x09;&amp;amp;#x09;&amp;quot;&quot;/&gt;&lt;property id=&quot;20307&quot; value=&quot;272&quot;/&gt;&lt;/object&gt;&lt;object type=&quot;3&quot; unique_id=&quot;10017&quot;&gt;&lt;property id=&quot;20148&quot; value=&quot;5&quot;/&gt;&lt;property id=&quot;20300&quot; value=&quot;Slide 21&quot;/&gt;&lt;property id=&quot;20307&quot; value=&quot;274&quot;/&gt;&lt;/object&gt;&lt;object type=&quot;3&quot; unique_id=&quot;10024&quot;&gt;&lt;property id=&quot;20148&quot; value=&quot;5&quot;/&gt;&lt;property id=&quot;20300&quot; value=&quot;Slide 23&quot;/&gt;&lt;property id=&quot;20307&quot; value=&quot;281&quot;/&gt;&lt;/object&gt;&lt;object type=&quot;3&quot; unique_id=&quot;10034&quot;&gt;&lt;property id=&quot;20148&quot; value=&quot;5&quot;/&gt;&lt;property id=&quot;20300&quot; value=&quot;Slide 27 - &amp;quot;HR Service Management Dashboards&amp;quot;&quot;/&gt;&lt;property id=&quot;20307&quot; value=&quot;291&quot;/&gt;&lt;/object&gt;&lt;object type=&quot;3&quot; unique_id=&quot;10183&quot;&gt;&lt;property id=&quot;20148&quot; value=&quot;5&quot;/&gt;&lt;property id=&quot;20300&quot; value=&quot;Slide 1&quot;/&gt;&lt;property id=&quot;20307&quot; value=&quot;297&quot;/&gt;&lt;/object&gt;&lt;object type=&quot;3&quot; unique_id=&quot;10184&quot;&gt;&lt;property id=&quot;20148&quot; value=&quot;5&quot;/&gt;&lt;property id=&quot;20300&quot; value=&quot;Slide 2&quot;/&gt;&lt;property id=&quot;20307&quot; value=&quot;298&quot;/&gt;&lt;/object&gt;&lt;object type=&quot;3&quot; unique_id=&quot;10185&quot;&gt;&lt;property id=&quot;20148&quot; value=&quot;5&quot;/&gt;&lt;property id=&quot;20300&quot; value=&quot;Slide 15&quot;/&gt;&lt;property id=&quot;20307&quot; value=&quot;299&quot;/&gt;&lt;/object&gt;&lt;object type=&quot;3&quot; unique_id=&quot;10186&quot;&gt;&lt;property id=&quot;20148&quot; value=&quot;5&quot;/&gt;&lt;property id=&quot;20300&quot; value=&quot;Slide 16&quot;/&gt;&lt;property id=&quot;20307&quot; value=&quot;300&quot;/&gt;&lt;/object&gt;&lt;object type=&quot;3&quot; unique_id=&quot;10524&quot;&gt;&lt;property id=&quot;20148&quot; value=&quot;5&quot;/&gt;&lt;property id=&quot;20300&quot; value=&quot;Slide 17&quot;/&gt;&lt;property id=&quot;20307&quot; value=&quot;302&quot;/&gt;&lt;/object&gt;&lt;object type=&quot;3&quot; unique_id=&quot;10733&quot;&gt;&lt;property id=&quot;20148&quot; value=&quot;5&quot;/&gt;&lt;property id=&quot;20300&quot; value=&quot;Slide 18&quot;/&gt;&lt;property id=&quot;20307&quot; value=&quot;304&quot;/&gt;&lt;/object&gt;&lt;object type=&quot;3&quot; unique_id=&quot;10734&quot;&gt;&lt;property id=&quot;20148&quot; value=&quot;5&quot;/&gt;&lt;property id=&quot;20300&quot; value=&quot;Slide 20 - &amp;quot;MassDOT Human Resources&amp;quot;&quot;/&gt;&lt;property id=&quot;20307&quot; value=&quot;305&quot;/&gt;&lt;/object&gt;&lt;object type=&quot;3&quot; unique_id=&quot;11275&quot;&gt;&lt;property id=&quot;20148&quot; value=&quot;5&quot;/&gt;&lt;property id=&quot;20300&quot; value=&quot;Slide 30&quot;/&gt;&lt;property id=&quot;20307&quot; value=&quot;264&quot;/&gt;&lt;/object&gt;&lt;object type=&quot;3&quot; unique_id=&quot;11276&quot;&gt;&lt;property id=&quot;20148&quot; value=&quot;5&quot;/&gt;&lt;property id=&quot;20300&quot; value=&quot;Slide 24&quot;/&gt;&lt;property id=&quot;20307&quot; value=&quot;307&quot;/&gt;&lt;/object&gt;&lt;object type=&quot;3&quot; unique_id=&quot;11277&quot;&gt;&lt;property id=&quot;20148&quot; value=&quot;5&quot;/&gt;&lt;property id=&quot;20300&quot; value=&quot;Slide 25&quot;/&gt;&lt;property id=&quot;20307&quot; value=&quot;308&quot;/&gt;&lt;/object&gt;&lt;object type=&quot;3&quot; unique_id=&quot;16773&quot;&gt;&lt;property id=&quot;20148&quot; value=&quot;5&quot;/&gt;&lt;property id=&quot;20300&quot; value=&quot;Slide 26&quot;/&gt;&lt;property id=&quot;20307&quot; value=&quot;310&quot;/&gt;&lt;/object&gt;&lt;object type=&quot;3&quot; unique_id=&quot;17002&quot;&gt;&lt;property id=&quot;20148&quot; value=&quot;5&quot;/&gt;&lt;property id=&quot;20300&quot; value=&quot;Slide 3 - &amp;quot;Background&amp;quot;&quot;/&gt;&lt;property id=&quot;20307&quot; value=&quot;314&quot;/&gt;&lt;/object&gt;&lt;object type=&quot;3&quot; unique_id=&quot;17003&quot;&gt;&lt;property id=&quot;20148&quot; value=&quot;5&quot;/&gt;&lt;property id=&quot;20300&quot; value=&quot;Slide 4 - &amp;quot;MBTA Progress from 2015 - 2018: Steady and Improving&amp;quot;&quot;/&gt;&lt;property id=&quot;20307&quot; value=&quot;315&quot;/&gt;&lt;/object&gt;&lt;object type=&quot;3&quot; unique_id=&quot;17004&quot;&gt;&lt;property id=&quot;20148&quot; value=&quot;5&quot;/&gt;&lt;property id=&quot;20300&quot; value=&quot;Slide 5 - &amp;quot;MassDOT Progress from 2015 - 2018: Steady and Improving&amp;quot;&quot;/&gt;&lt;property id=&quot;20307&quot; value=&quot;316&quot;/&gt;&lt;/object&gt;&lt;object type=&quot;3&quot; unique_id=&quot;17005&quot;&gt;&lt;property id=&quot;20148&quot; value=&quot;5&quot;/&gt;&lt;property id=&quot;20300&quot; value=&quot;Slide 7 - &amp;quot;Workforce Strategy – Key Initiatives&amp;quot;&quot;/&gt;&lt;property id=&quot;20307&quot; value=&quot;313&quot;/&gt;&lt;/object&gt;&lt;object type=&quot;3&quot; unique_id=&quot;17006&quot;&gt;&lt;property id=&quot;20148&quot; value=&quot;5&quot;/&gt;&lt;property id=&quot;20300&quot; value=&quot;Slide 8 - &amp;quot;Branding&amp;quot;&quot;/&gt;&lt;property id=&quot;20307&quot; value=&quot;318&quot;/&gt;&lt;/object&gt;&lt;object type=&quot;3&quot; unique_id=&quot;17007&quot;&gt;&lt;property id=&quot;20148&quot; value=&quot;5&quot;/&gt;&lt;property id=&quot;20300&quot; value=&quot;Slide 9 - &amp;quot;Succession Planning &amp;quot;&quot;/&gt;&lt;property id=&quot;20307&quot; value=&quot;320&quot;/&gt;&lt;/object&gt;&lt;object type=&quot;3&quot; unique_id=&quot;17009&quot;&gt;&lt;property id=&quot;20148&quot; value=&quot;5&quot;/&gt;&lt;property id=&quot;20300&quot; value=&quot;Slide 11 - &amp;quot;Process Simplification: HR Navigator&amp;quot;&quot;/&gt;&lt;property id=&quot;20307&quot; value=&quot;322&quot;/&gt;&lt;/object&gt;&lt;object type=&quot;3&quot; unique_id=&quot;17010&quot;&gt;&lt;property id=&quot;20148&quot; value=&quot;5&quot;/&gt;&lt;property id=&quot;20300&quot; value=&quot;Slide 12 - &amp;quot;Talent Acquisition:                      Enhanced Internship Program&amp;quot;&quot;/&gt;&lt;property id=&quot;20307&quot; value=&quot;323&quot;/&gt;&lt;/object&gt;&lt;object type=&quot;3&quot; unique_id=&quot;17011&quot;&gt;&lt;property id=&quot;20148&quot; value=&quot;5&quot;/&gt;&lt;property id=&quot;20300&quot; value=&quot;Slide 28&quot;/&gt;&lt;property id=&quot;20307&quot; value=&quot;325&quot;/&gt;&lt;/object&gt;&lt;object type=&quot;3&quot; unique_id=&quot;17012&quot;&gt;&lt;property id=&quot;20148&quot; value=&quot;5&quot;/&gt;&lt;property id=&quot;20300&quot; value=&quot;Slide 29&quot;/&gt;&lt;property id=&quot;20307&quot; value=&quot;324&quot;/&gt;&lt;/object&gt;&lt;object type=&quot;3&quot; unique_id=&quot;17217&quot;&gt;&lt;property id=&quot;20148&quot; value=&quot;5&quot;/&gt;&lt;property id=&quot;20300&quot; value=&quot;Slide 10 - &amp;quot;Learning and Development&amp;quot;&quot;/&gt;&lt;property id=&quot;20307&quot; value=&quot;326&quot;/&gt;&lt;/object&gt;&lt;object type=&quot;3&quot; unique_id=&quot;17218&quot;&gt;&lt;property id=&quot;20148&quot; value=&quot;5&quot;/&gt;&lt;property id=&quot;20300&quot; value=&quot;Slide 13 - &amp;quot;Hold for Highway&amp;quot;&quot;/&gt;&lt;property id=&quot;20307&quot; value=&quot;327&quot;/&gt;&lt;/object&gt;&lt;object type=&quot;3&quot; unique_id=&quot;17219&quot;&gt;&lt;property id=&quot;20148&quot; value=&quot;5&quot;/&gt;&lt;property id=&quot;20300&quot; value=&quot;Slide 14 - &amp;quot;Hold for RMV&amp;quot;&quot;/&gt;&lt;property id=&quot;20307&quot; value=&quot;328&quot;/&gt;&lt;/object&gt;&lt;object type=&quot;3&quot; unique_id=&quot;17350&quot;&gt;&lt;property id=&quot;20148&quot; value=&quot;5&quot;/&gt;&lt;property id=&quot;20300&quot; value=&quot;Slide 22&quot;/&gt;&lt;property id=&quot;20307&quot; value=&quot;329&quot;/&gt;&lt;/object&gt;&lt;/object&gt;&lt;object type=&quot;8&quot; unique_id=&quot;1007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1374350FBC5247BBA1E0D4DBA12BC3" ma:contentTypeVersion="2" ma:contentTypeDescription="Create a new document." ma:contentTypeScope="" ma:versionID="d02c7c6ad80a972a1ff960126837dd5c">
  <xsd:schema xmlns:xsd="http://www.w3.org/2001/XMLSchema" xmlns:xs="http://www.w3.org/2001/XMLSchema" xmlns:p="http://schemas.microsoft.com/office/2006/metadata/properties" xmlns:ns2="645c3afd-13db-418d-986f-fb7bd0491ad3" targetNamespace="http://schemas.microsoft.com/office/2006/metadata/properties" ma:root="true" ma:fieldsID="334b0382d837441ad7ca04323ebfe69d" ns2:_="">
    <xsd:import namespace="645c3afd-13db-418d-986f-fb7bd0491ad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c3afd-13db-418d-986f-fb7bd0491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0206D-B553-4B79-9492-0B0F2F932FE2}">
  <ds:schemaRefs>
    <ds:schemaRef ds:uri="http://schemas.microsoft.com/sharepoint/v3/contenttype/forms"/>
  </ds:schemaRefs>
</ds:datastoreItem>
</file>

<file path=customXml/itemProps2.xml><?xml version="1.0" encoding="utf-8"?>
<ds:datastoreItem xmlns:ds="http://schemas.openxmlformats.org/officeDocument/2006/customXml" ds:itemID="{1D7273D5-B439-4E0F-B9E6-5C9D5454DBC7}">
  <ds:schemaRef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www.w3.org/XML/1998/namespace"/>
    <ds:schemaRef ds:uri="645c3afd-13db-418d-986f-fb7bd0491ad3"/>
    <ds:schemaRef ds:uri="http://schemas.microsoft.com/office/2006/metadata/properties"/>
  </ds:schemaRefs>
</ds:datastoreItem>
</file>

<file path=customXml/itemProps3.xml><?xml version="1.0" encoding="utf-8"?>
<ds:datastoreItem xmlns:ds="http://schemas.openxmlformats.org/officeDocument/2006/customXml" ds:itemID="{6CC95240-73D7-4D20-93F0-10C6E49C1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c3afd-13db-418d-986f-fb7bd0491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3859</TotalTime>
  <Words>1218</Words>
  <Application>Microsoft Office PowerPoint</Application>
  <PresentationFormat>On-screen Show (4:3)</PresentationFormat>
  <Paragraphs>257</Paragraphs>
  <Slides>23</Slides>
  <Notes>6</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23</vt:i4>
      </vt:variant>
    </vt:vector>
  </HeadingPairs>
  <TitlesOfParts>
    <vt:vector size="43" baseType="lpstr">
      <vt:lpstr>ＭＳ Ｐゴシック</vt:lpstr>
      <vt:lpstr>Arial</vt:lpstr>
      <vt:lpstr>Arial Bold</vt:lpstr>
      <vt:lpstr>Calibri</vt:lpstr>
      <vt:lpstr>Calibri Light</vt:lpstr>
      <vt:lpstr>Eras Demi ITC</vt:lpstr>
      <vt:lpstr>Franklin Gothic Demi</vt:lpstr>
      <vt:lpstr>Franklin Gothic Demi Cond</vt:lpstr>
      <vt:lpstr>Franklin Gothic Heavy</vt:lpstr>
      <vt:lpstr>Franklin Gothic Medium Cond</vt:lpstr>
      <vt:lpstr>ITC Eras Std Bold</vt:lpstr>
      <vt:lpstr>ITC Eras Std Medium</vt:lpstr>
      <vt:lpstr>Lato Bold</vt:lpstr>
      <vt:lpstr>Lato Light</vt:lpstr>
      <vt:lpstr>Lato Regular</vt:lpstr>
      <vt:lpstr>Wingdings</vt:lpstr>
      <vt:lpstr>Office Theme</vt:lpstr>
      <vt:lpstr>Office Theme</vt:lpstr>
      <vt:lpstr>2_Office Theme</vt:lpstr>
      <vt:lpstr>1_Office Theme</vt:lpstr>
      <vt:lpstr>PowerPoint Presentation</vt:lpstr>
      <vt:lpstr>PowerPoint Presentation</vt:lpstr>
      <vt:lpstr>PowerPoint Presentation</vt:lpstr>
      <vt:lpstr>Workforce Strategy – Key Initiatives</vt:lpstr>
      <vt:lpstr>Learning and Development</vt:lpstr>
      <vt:lpstr>PowerPoint Presentation</vt:lpstr>
      <vt:lpstr>Talent Acquisition: Enhanced Internship Program</vt:lpstr>
      <vt:lpstr>PowerPoint Presentation</vt:lpstr>
      <vt:lpstr>PowerPoint Presentation</vt:lpstr>
      <vt:lpstr>PowerPoint Presentation</vt:lpstr>
      <vt:lpstr>PowerPoint Presentation</vt:lpstr>
      <vt:lpstr>Highway HR Partnership - Results</vt:lpstr>
      <vt:lpstr>Highway Snapshot</vt:lpstr>
      <vt:lpstr>RMV HR Partnership - Results</vt:lpstr>
      <vt:lpstr>RMV Snapshot</vt:lpstr>
      <vt:lpstr>MassDOT Human Resources</vt:lpstr>
      <vt:lpstr>PowerPoint Presentation</vt:lpstr>
      <vt:lpstr>PowerPoint Presentation</vt:lpstr>
      <vt:lpstr>PowerPoint Presentation</vt:lpstr>
      <vt:lpstr>PowerPoint Presentation</vt:lpstr>
      <vt:lpstr>PowerPoint Presentation</vt:lpstr>
      <vt:lpstr>HR Service Management Dashboards</vt:lpstr>
      <vt:lpstr>PowerPoint Presentation</vt:lpstr>
    </vt:vector>
  </TitlesOfParts>
  <Company>MBTA Marketing Department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c:title>
  <dc:creator>DeLeon, Pamela (DOT);McDonald, Michael (DOT)</dc:creator>
  <cp:lastModifiedBy>Nancy Cotter</cp:lastModifiedBy>
  <cp:revision>279</cp:revision>
  <cp:lastPrinted>2018-06-08T20:55:54Z</cp:lastPrinted>
  <dcterms:created xsi:type="dcterms:W3CDTF">2014-10-21T15:28:52Z</dcterms:created>
  <dcterms:modified xsi:type="dcterms:W3CDTF">2018-06-08T22:00:06Z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0x010100981374350FBC5247BBA1E0D4DBA12BC3</vt:lpwstr>
  </property>
</Properties>
</file>