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5" r:id="rId5"/>
    <p:sldMasterId id="2147483739" r:id="rId6"/>
    <p:sldMasterId id="2147483761" r:id="rId7"/>
    <p:sldMasterId id="2147483804" r:id="rId8"/>
    <p:sldMasterId id="2147483834" r:id="rId9"/>
    <p:sldMasterId id="2147483848" r:id="rId10"/>
    <p:sldMasterId id="2147483882" r:id="rId11"/>
    <p:sldMasterId id="2147483912" r:id="rId12"/>
    <p:sldMasterId id="2147483934" r:id="rId13"/>
    <p:sldMasterId id="2147483939" r:id="rId14"/>
    <p:sldMasterId id="2147483952" r:id="rId15"/>
    <p:sldMasterId id="2147483955" r:id="rId16"/>
    <p:sldMasterId id="2147483961" r:id="rId17"/>
  </p:sldMasterIdLst>
  <p:notesMasterIdLst>
    <p:notesMasterId r:id="rId22"/>
  </p:notesMasterIdLst>
  <p:handoutMasterIdLst>
    <p:handoutMasterId r:id="rId23"/>
  </p:handoutMasterIdLst>
  <p:sldIdLst>
    <p:sldId id="972" r:id="rId18"/>
    <p:sldId id="978" r:id="rId19"/>
    <p:sldId id="975" r:id="rId20"/>
    <p:sldId id="976" r:id="rId21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78"/>
            <p14:sldId id="975"/>
            <p14:sldId id="9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 varScale="1">
        <p:scale>
          <a:sx n="58" d="100"/>
          <a:sy n="58" d="100"/>
        </p:scale>
        <p:origin x="850" y="53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8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8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8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8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8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8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8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8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8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4075"/>
            <a:ext cx="777240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13" indent="0" algn="ctr">
              <a:buNone/>
              <a:defRPr sz="2000"/>
            </a:lvl2pPr>
            <a:lvl3pPr marL="914229" indent="0" algn="ctr">
              <a:buNone/>
              <a:defRPr sz="1800"/>
            </a:lvl3pPr>
            <a:lvl4pPr marL="1371343" indent="0" algn="ctr">
              <a:buNone/>
              <a:defRPr sz="1600"/>
            </a:lvl4pPr>
            <a:lvl5pPr marL="1828458" indent="0" algn="ctr">
              <a:buNone/>
              <a:defRPr sz="1600"/>
            </a:lvl5pPr>
            <a:lvl6pPr marL="2285572" indent="0" algn="ctr">
              <a:buNone/>
              <a:defRPr sz="1600"/>
            </a:lvl6pPr>
            <a:lvl7pPr marL="2742686" indent="0" algn="ctr">
              <a:buNone/>
              <a:defRPr sz="1600"/>
            </a:lvl7pPr>
            <a:lvl8pPr marL="3199801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4" y="564153"/>
            <a:ext cx="8912915" cy="410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18-2022 C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876" y="544173"/>
            <a:ext cx="3886200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5051" y="544173"/>
            <a:ext cx="4979505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6/8/2018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6/8/2018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6/8/2018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6/8/2018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7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6052" y="4767267"/>
            <a:ext cx="460562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7FCBD675-CCB5-F148-8953-FBC584431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109827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699055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99055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9538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99055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9827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9055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448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0896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9" y="176154"/>
            <a:ext cx="8794113" cy="2237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12198" y="5016841"/>
            <a:ext cx="438976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Pre-Decisional – For Discussion Only –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17024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43" tIns="40970" rIns="81943" bIns="4097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68403" y="4683924"/>
            <a:ext cx="1006475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39D56-CF2D-48AC-B0A6-E5B6013DB6FB}" type="datetime1">
              <a:rPr lang="en-US"/>
              <a:pPr>
                <a:defRPr/>
              </a:pPr>
              <a:t>6/8/2018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5838" y="4683924"/>
            <a:ext cx="3268662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8971" y="4682736"/>
            <a:ext cx="1139825" cy="26789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>
              <a:defRPr/>
            </a:pPr>
            <a:fld id="{7F125421-B14A-4738-9A3F-B335B3B78F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93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6/8/2018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4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3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84" y="57273"/>
            <a:ext cx="6497707" cy="429193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6" y="564151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1465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61" y="4791117"/>
            <a:ext cx="1507386" cy="31403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" y="4976340"/>
            <a:ext cx="325694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fld id="{DAFD694C-1B1D-44B5-B79E-A4FFB8D14BE0}" type="slidenum">
              <a:rPr lang="en-US" sz="900" b="1" smtClean="0">
                <a:solidFill>
                  <a:schemeClr val="accent5"/>
                </a:solidFill>
              </a:rPr>
              <a:t>‹#›</a:t>
            </a:fld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37" r:id="rId5"/>
    <p:sldLayoutId id="2147483843" r:id="rId6"/>
    <p:sldLayoutId id="2147483844" r:id="rId7"/>
  </p:sldLayoutIdLst>
  <p:hf hdr="0" dt="0"/>
  <p:txStyles>
    <p:titleStyle>
      <a:lvl1pPr algn="l" defTabSz="91422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2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1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7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5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9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6/8/2018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6/8/2018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6/8/2018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6/8/2018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Recurring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84115"/>
              </p:ext>
            </p:extLst>
          </p:nvPr>
        </p:nvGraphicFramePr>
        <p:xfrm>
          <a:off x="625784" y="886473"/>
          <a:ext cx="7858985" cy="382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PTC update</a:t>
                      </a:r>
                      <a:endParaRPr lang="en-US" sz="1100" dirty="0"/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Pension 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(3rd meeting of month) - May 21,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 25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(1st meeting of month) - May 7,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–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June 25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  <a:endParaRPr lang="en-US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11,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September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14,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21,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7,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June 11,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September TBD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 25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May 21,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August TBD </a:t>
                      </a:r>
                    </a:p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C0C0C"/>
                          </a:solidFill>
                          <a:latin typeface="Arial"/>
                          <a:cs typeface="+mn-cs"/>
                        </a:rPr>
                        <a:t>Quarterly –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 June 25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Quarterly –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July 16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29992"/>
              </p:ext>
            </p:extLst>
          </p:nvPr>
        </p:nvGraphicFramePr>
        <p:xfrm>
          <a:off x="54403" y="757410"/>
          <a:ext cx="8952935" cy="388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788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  <a:gridCol w="354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05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lvl="0" indent="-118745" algn="l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Medium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97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18 (137)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Focus40 Update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</a:rPr>
                        <a:t>PPT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North-South Rail Link Draft Study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LEAN Productivity Programs FY19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Progress/status of attainment</a:t>
                      </a:r>
                      <a:endParaRPr lang="en-US" sz="105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Green Line Train Protection Program</a:t>
                      </a: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Update</a:t>
                      </a:r>
                    </a:p>
                    <a:p>
                      <a:pPr marL="182880" lvl="0" indent="-182880" algn="l">
                        <a:buNone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  - Professional Services Award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Discussion and Possible Action 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  <a:tabLst>
                          <a:tab pos="228600" algn="l"/>
                        </a:tabLs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endParaRPr lang="en-US" sz="105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endParaRPr lang="en-US" sz="105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24110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lvl="0" indent="-18288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05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lvl="0" indent="-18288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050" b="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lvl="0" indent="-18288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050" b="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222718"/>
                  </a:ext>
                </a:extLst>
              </a:tr>
              <a:tr h="0">
                <a:tc rowSpan="1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June 25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(138)</a:t>
                      </a:r>
                    </a:p>
                    <a:p>
                      <a:pPr lvl="0" algn="ctr"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THEME: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Commuter Rail Performanc</a:t>
                      </a:r>
                      <a:r>
                        <a:rPr lang="en-US" sz="1050" baseline="0" dirty="0">
                          <a:solidFill>
                            <a:srgbClr val="000000"/>
                          </a:solidFill>
                          <a:latin typeface="Arial"/>
                        </a:rPr>
                        <a:t>e Update 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Written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563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indent="-127000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Commuter Rail Revenue Share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-127000"/>
                      <a:endParaRPr lang="en-US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Service and Planning Update: </a:t>
                      </a:r>
                    </a:p>
                    <a:p>
                      <a:pPr marL="182880" marR="0" lvl="0" indent="-18288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    - Bus Network Redesign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Phase 2 – Fleet and Facilities, Real Estate, Staffing, Better Bus Project Deliverables, and Roll-out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 Goals Review (Target Setting)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Review status of adopted service goals 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Cabot</a:t>
                      </a:r>
                      <a:r>
                        <a:rPr lang="en-US" sz="105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Yard and </a:t>
                      </a:r>
                      <a:r>
                        <a:rPr lang="en-US" sz="1050" b="0" i="0" u="none" strike="noStrike" kern="1200" baseline="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Carhouse</a:t>
                      </a:r>
                      <a:r>
                        <a:rPr lang="en-US" sz="105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Improvements</a:t>
                      </a:r>
                      <a:endParaRPr lang="en-US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Construction Contract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Green Line Beaconsfield to Riverside Track and Signal Upgrades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lvl="0" indent="-182880" algn="l">
                        <a:buNone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Construction Contract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Track On-Call</a:t>
                      </a:r>
                      <a:r>
                        <a:rPr lang="en-US" sz="105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Services </a:t>
                      </a:r>
                      <a:endParaRPr lang="en-US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Construction Contract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Tunnel Urgent Repairs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Construction Contract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Wellington</a:t>
                      </a:r>
                      <a:r>
                        <a:rPr lang="en-US" sz="105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Yard Construction Phase Services (CPS)</a:t>
                      </a:r>
                      <a:endParaRPr lang="en-US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Consultant Action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Cabot </a:t>
                      </a:r>
                      <a:r>
                        <a:rPr lang="en-US" sz="105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Carhouse</a:t>
                      </a: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CPS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marR="0" lvl="0" indent="-12700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Consultant Action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Cabot</a:t>
                      </a:r>
                      <a:r>
                        <a:rPr lang="en-US" sz="105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Yard CPS</a:t>
                      </a:r>
                      <a:endParaRPr lang="en-US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 Consultant 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Action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lvl="0" indent="-12700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05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Winchester Station Final Design and CPS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 Consultant </a:t>
                      </a:r>
                      <a:r>
                        <a:rPr lang="en-US" sz="105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Action - Discussion and Possible Action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/>
                      <a:endParaRPr lang="en-US" sz="105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2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43960"/>
              </p:ext>
            </p:extLst>
          </p:nvPr>
        </p:nvGraphicFramePr>
        <p:xfrm>
          <a:off x="355843" y="964033"/>
          <a:ext cx="8507665" cy="22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066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7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July 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16 – JOINT 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(139)</a:t>
                      </a:r>
                      <a:endParaRPr lang="en-US" dirty="0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5-Year Pro Forma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00219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725229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Commuter Rail Vision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63762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Pension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Update -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 with PRIM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 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needed, including signal </a:t>
                      </a: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DB contract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NTP in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August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119800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Renewal of MBTA Debt Policy and Swap Policy (Joint) 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8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80407330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Enterprise Asset Management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Drone Policy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Bus Dropped Trips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Uniforms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Greenbush Line </a:t>
                      </a: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Service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Parking Policy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Capital Delivery and Asset Management framework and strategy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September 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To Be Scheduled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BTA Template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4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092847573044086949DD9F4E6DC6B" ma:contentTypeVersion="4" ma:contentTypeDescription="Create a new document." ma:contentTypeScope="" ma:versionID="8efefc6fb900b8f4195a6b7063ae5382">
  <xsd:schema xmlns:xsd="http://www.w3.org/2001/XMLSchema" xmlns:xs="http://www.w3.org/2001/XMLSchema" xmlns:p="http://schemas.microsoft.com/office/2006/metadata/properties" xmlns:ns2="fd09a25b-489b-4cad-b002-75f5c8fdb84e" xmlns:ns3="d7135841-cb9c-4d73-9451-c90cc3f4fb8d" targetNamespace="http://schemas.microsoft.com/office/2006/metadata/properties" ma:root="true" ma:fieldsID="51ddc4033e995cf217d6bb5377c483d6" ns2:_="" ns3:_="">
    <xsd:import namespace="fd09a25b-489b-4cad-b002-75f5c8fdb84e"/>
    <xsd:import namespace="d7135841-cb9c-4d73-9451-c90cc3f4fb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a25b-489b-4cad-b002-75f5c8fdb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35841-cb9c-4d73-9451-c90cc3f4fb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1FC64-E47D-4612-8598-863A817D5AF1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7135841-cb9c-4d73-9451-c90cc3f4fb8d"/>
    <ds:schemaRef ds:uri="fd09a25b-489b-4cad-b002-75f5c8fdb84e"/>
  </ds:schemaRefs>
</ds:datastoreItem>
</file>

<file path=customXml/itemProps2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4CA62F-6650-4EAD-AA82-7F43D85D5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9a25b-489b-4cad-b002-75f5c8fdb84e"/>
    <ds:schemaRef ds:uri="d7135841-cb9c-4d73-9451-c90cc3f4f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29555</TotalTime>
  <Words>477</Words>
  <Application>Microsoft Office PowerPoint</Application>
  <PresentationFormat>On-screen Show (16:9)</PresentationFormat>
  <Paragraphs>163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6" baseType="lpstr">
      <vt:lpstr>ＭＳ Ｐゴシック</vt:lpstr>
      <vt:lpstr>Arial</vt:lpstr>
      <vt:lpstr>Calibri</vt:lpstr>
      <vt:lpstr>Franklin Gothic Book</vt:lpstr>
      <vt:lpstr>Franklin Gothic Medium</vt:lpstr>
      <vt:lpstr>Symbol</vt:lpstr>
      <vt:lpstr>Verdana</vt:lpstr>
      <vt:lpstr>MBTA Template</vt:lpstr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highlights - Aeronautics</dc:title>
  <dc:creator>Trey Joseph Wadsworth</dc:creator>
  <cp:lastModifiedBy>Nancy Cotter</cp:lastModifiedBy>
  <cp:revision>908</cp:revision>
  <cp:lastPrinted>2018-06-08T21:09:28Z</cp:lastPrinted>
  <dcterms:created xsi:type="dcterms:W3CDTF">2016-03-11T16:43:25Z</dcterms:created>
  <dcterms:modified xsi:type="dcterms:W3CDTF">2018-06-08T22:20:32Z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0x01010014B092847573044086949DD9F4E6DC6B</vt:lpwstr>
  </property>
</Properties>
</file>