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561" r:id="rId5"/>
    <p:sldId id="672" r:id="rId6"/>
    <p:sldId id="677" r:id="rId7"/>
    <p:sldId id="686" r:id="rId8"/>
    <p:sldId id="680" r:id="rId9"/>
    <p:sldId id="683" r:id="rId10"/>
    <p:sldId id="684" r:id="rId11"/>
    <p:sldId id="685" r:id="rId12"/>
    <p:sldId id="681" r:id="rId13"/>
    <p:sldId id="674" r:id="rId14"/>
    <p:sldId id="675" r:id="rId15"/>
  </p:sldIdLst>
  <p:sldSz cx="12188825" cy="7772400"/>
  <p:notesSz cx="7023100" cy="9309100"/>
  <p:defaultTextStyle>
    <a:defPPr>
      <a:defRPr lang="en-US"/>
    </a:defPPr>
    <a:lvl1pPr marL="0" algn="l" defTabSz="10180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013" algn="l" defTabSz="10180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023" algn="l" defTabSz="10180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037" algn="l" defTabSz="10180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047" algn="l" defTabSz="10180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061" algn="l" defTabSz="10180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072" algn="l" defTabSz="10180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085" algn="l" defTabSz="10180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095" algn="l" defTabSz="10180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7975B1-D1DF-433F-A19A-C75C16B58C6E}">
          <p14:sldIdLst>
            <p14:sldId id="561"/>
            <p14:sldId id="672"/>
            <p14:sldId id="677"/>
            <p14:sldId id="686"/>
            <p14:sldId id="680"/>
            <p14:sldId id="683"/>
            <p14:sldId id="684"/>
            <p14:sldId id="685"/>
            <p14:sldId id="681"/>
            <p14:sldId id="674"/>
            <p14:sldId id="675"/>
          </p14:sldIdLst>
        </p14:section>
        <p14:section name="Untitled Section" id="{75D751BF-EEE9-439E-8006-DFEFC08FF89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  <p15:guide id="3" pos="3839">
          <p15:clr>
            <a:srgbClr val="A4A3A4"/>
          </p15:clr>
        </p15:guide>
        <p15:guide id="4" pos="31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 userDrawn="1">
          <p15:clr>
            <a:srgbClr val="A4A3A4"/>
          </p15:clr>
        </p15:guide>
        <p15:guide id="2" pos="2176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  <p15:guide id="5" orient="horz" pos="2894">
          <p15:clr>
            <a:srgbClr val="A4A3A4"/>
          </p15:clr>
        </p15:guide>
        <p15:guide id="6" orient="horz" pos="2932">
          <p15:clr>
            <a:srgbClr val="A4A3A4"/>
          </p15:clr>
        </p15:guide>
        <p15:guide id="7" pos="2180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22"/>
    <a:srgbClr val="F08730"/>
    <a:srgbClr val="FFFFB7"/>
    <a:srgbClr val="B6D3F0"/>
    <a:srgbClr val="C8DEF4"/>
    <a:srgbClr val="7BB0E5"/>
    <a:srgbClr val="FF33CC"/>
    <a:srgbClr val="339966"/>
    <a:srgbClr val="FF66FF"/>
    <a:srgbClr val="27B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 autoAdjust="0"/>
    <p:restoredTop sz="82401" autoAdjust="0"/>
  </p:normalViewPr>
  <p:slideViewPr>
    <p:cSldViewPr showGuides="1">
      <p:cViewPr varScale="1">
        <p:scale>
          <a:sx n="84" d="100"/>
          <a:sy n="84" d="100"/>
        </p:scale>
        <p:origin x="1504" y="192"/>
      </p:cViewPr>
      <p:guideLst>
        <p:guide orient="horz" pos="2448"/>
        <p:guide pos="3168"/>
        <p:guide pos="3839"/>
        <p:guide pos="3169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828" y="-90"/>
      </p:cViewPr>
      <p:guideLst>
        <p:guide orient="horz" pos="2871"/>
        <p:guide pos="2176"/>
        <p:guide orient="horz" pos="2909"/>
        <p:guide pos="2208"/>
        <p:guide orient="horz" pos="2894"/>
        <p:guide orient="horz" pos="2932"/>
        <p:guide pos="2180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pagetseekins\AppData\Local\Microsoft\Windows\INetCache\Content.Outlook\PPBLWAOW\Early%20AM%20Pilot%20-%20Before%20%20After%20AP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Early AM Ridership, Fall</a:t>
            </a:r>
            <a:r>
              <a:rPr lang="en-US" baseline="0"/>
              <a:t> 2017 vs. Spring 2018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'Comparison Summary'!$F$5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'Comparison Summary'!$E$6:$E$14</c:f>
              <c:strCache>
                <c:ptCount val="9"/>
                <c:pt idx="0">
                  <c:v>16-Weekday</c:v>
                </c:pt>
                <c:pt idx="1">
                  <c:v>19-Weekday</c:v>
                </c:pt>
                <c:pt idx="2">
                  <c:v>31-Weekday</c:v>
                </c:pt>
                <c:pt idx="3">
                  <c:v>31-Sunday</c:v>
                </c:pt>
                <c:pt idx="4">
                  <c:v>32-Weekday</c:v>
                </c:pt>
                <c:pt idx="5">
                  <c:v>65-Weekday</c:v>
                </c:pt>
                <c:pt idx="6">
                  <c:v>70-Weekday</c:v>
                </c:pt>
                <c:pt idx="7">
                  <c:v>104 &amp; 109 -Weekday</c:v>
                </c:pt>
                <c:pt idx="8">
                  <c:v>455-Weekday</c:v>
                </c:pt>
              </c:strCache>
            </c:strRef>
          </c:cat>
          <c:val>
            <c:numRef>
              <c:f>'Comparison Summary'!$F$6:$F$14</c:f>
              <c:numCache>
                <c:formatCode>0</c:formatCode>
                <c:ptCount val="9"/>
                <c:pt idx="0">
                  <c:v>52.177776999999999</c:v>
                </c:pt>
                <c:pt idx="1">
                  <c:v>74.392156</c:v>
                </c:pt>
                <c:pt idx="2">
                  <c:v>55.173912999999999</c:v>
                </c:pt>
                <c:pt idx="3">
                  <c:v>51.076923000000001</c:v>
                </c:pt>
                <c:pt idx="4">
                  <c:v>58.864863999999997</c:v>
                </c:pt>
                <c:pt idx="5">
                  <c:v>50.833333000000003</c:v>
                </c:pt>
                <c:pt idx="6">
                  <c:v>67.277777</c:v>
                </c:pt>
                <c:pt idx="7">
                  <c:v>192.50980200000004</c:v>
                </c:pt>
                <c:pt idx="8">
                  <c:v>59.785713999999999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A-4EB9-9460-B5091A617788}"/>
            </c:ext>
          </c:extLst>
        </c:ser>
        <c:ser>
          <c:idx val="1"/>
          <c:order val="1"/>
          <c:tx>
            <c:strRef>
              <c:f>'Comparison Summary'!$G$5</c:f>
              <c:strCache>
                <c:ptCount val="1"/>
                <c:pt idx="0">
                  <c:v>Spring 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'Comparison Summary'!$E$6:$E$14</c:f>
              <c:strCache>
                <c:ptCount val="9"/>
                <c:pt idx="0">
                  <c:v>16-Weekday</c:v>
                </c:pt>
                <c:pt idx="1">
                  <c:v>19-Weekday</c:v>
                </c:pt>
                <c:pt idx="2">
                  <c:v>31-Weekday</c:v>
                </c:pt>
                <c:pt idx="3">
                  <c:v>31-Sunday</c:v>
                </c:pt>
                <c:pt idx="4">
                  <c:v>32-Weekday</c:v>
                </c:pt>
                <c:pt idx="5">
                  <c:v>65-Weekday</c:v>
                </c:pt>
                <c:pt idx="6">
                  <c:v>70-Weekday</c:v>
                </c:pt>
                <c:pt idx="7">
                  <c:v>104 &amp; 109 -Weekday</c:v>
                </c:pt>
                <c:pt idx="8">
                  <c:v>455-Weekday</c:v>
                </c:pt>
              </c:strCache>
            </c:strRef>
          </c:cat>
          <c:val>
            <c:numRef>
              <c:f>'Comparison Summary'!$G$6:$G$14</c:f>
              <c:numCache>
                <c:formatCode>0</c:formatCode>
                <c:ptCount val="9"/>
                <c:pt idx="0">
                  <c:v>50.523809</c:v>
                </c:pt>
                <c:pt idx="1">
                  <c:v>92.560183999999992</c:v>
                </c:pt>
                <c:pt idx="2">
                  <c:v>69.011427999999995</c:v>
                </c:pt>
                <c:pt idx="3">
                  <c:v>72.400000000000006</c:v>
                </c:pt>
                <c:pt idx="4">
                  <c:v>66.35714200000001</c:v>
                </c:pt>
                <c:pt idx="5">
                  <c:v>57.010752000000004</c:v>
                </c:pt>
                <c:pt idx="6">
                  <c:v>74.333332999999996</c:v>
                </c:pt>
                <c:pt idx="7">
                  <c:v>223.55362199999999</c:v>
                </c:pt>
                <c:pt idx="8">
                  <c:v>74.916665999999992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0A-4EB9-9460-B5091A617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202880"/>
        <c:axId val="244221056"/>
      </c:barChart>
      <c:catAx>
        <c:axId val="24420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221056"/>
        <c:crosses val="autoZero"/>
        <c:auto val="1"/>
        <c:lblAlgn val="ctr"/>
        <c:lblOffset val="100"/>
        <c:noMultiLvlLbl val="0"/>
      </c:catAx>
      <c:valAx>
        <c:axId val="24422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20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3" tIns="46645" rIns="93293" bIns="466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93" tIns="46645" rIns="93293" bIns="46645" rtlCol="0"/>
          <a:lstStyle>
            <a:lvl1pPr algn="r">
              <a:defRPr sz="1200"/>
            </a:lvl1pPr>
          </a:lstStyle>
          <a:p>
            <a:fld id="{BCCDAD44-FA75-412A-A325-B75A69566264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8"/>
            <a:ext cx="3043343" cy="465455"/>
          </a:xfrm>
          <a:prstGeom prst="rect">
            <a:avLst/>
          </a:prstGeom>
        </p:spPr>
        <p:txBody>
          <a:bodyPr vert="horz" lIns="93293" tIns="46645" rIns="93293" bIns="46645" rtlCol="0" anchor="b"/>
          <a:lstStyle>
            <a:lvl1pPr algn="r">
              <a:defRPr sz="1200"/>
            </a:lvl1pPr>
          </a:lstStyle>
          <a:p>
            <a:fld id="{4116794A-CC18-47CF-817C-137BC4029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3" tIns="46645" rIns="93293" bIns="466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93" tIns="46645" rIns="93293" bIns="46645" rtlCol="0"/>
          <a:lstStyle>
            <a:lvl1pPr algn="r">
              <a:defRPr sz="1200"/>
            </a:lvl1pPr>
          </a:lstStyle>
          <a:p>
            <a:fld id="{ABC16689-2FCB-450F-82F1-A64F16644E85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698500"/>
            <a:ext cx="547370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3" tIns="46645" rIns="93293" bIns="466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4"/>
            <a:ext cx="5618480" cy="4189095"/>
          </a:xfrm>
          <a:prstGeom prst="rect">
            <a:avLst/>
          </a:prstGeom>
        </p:spPr>
        <p:txBody>
          <a:bodyPr vert="horz" lIns="93293" tIns="46645" rIns="93293" bIns="466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8"/>
            <a:ext cx="3043343" cy="465455"/>
          </a:xfrm>
          <a:prstGeom prst="rect">
            <a:avLst/>
          </a:prstGeom>
        </p:spPr>
        <p:txBody>
          <a:bodyPr vert="horz" lIns="93293" tIns="46645" rIns="93293" bIns="466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8"/>
            <a:ext cx="3043343" cy="465455"/>
          </a:xfrm>
          <a:prstGeom prst="rect">
            <a:avLst/>
          </a:prstGeom>
        </p:spPr>
        <p:txBody>
          <a:bodyPr vert="horz" lIns="93293" tIns="46645" rIns="93293" bIns="46645" rtlCol="0" anchor="b"/>
          <a:lstStyle>
            <a:lvl1pPr algn="r">
              <a:defRPr sz="1200"/>
            </a:lvl1pPr>
          </a:lstStyle>
          <a:p>
            <a:fld id="{F420196A-130A-47D8-A15C-8A7AED20D2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2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0" algn="l" defTabSz="9136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82" algn="l" defTabSz="9136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22" algn="l" defTabSz="9136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62" algn="l" defTabSz="9136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4" algn="l" defTabSz="9136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45" algn="l" defTabSz="9136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86" algn="l" defTabSz="9136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727" algn="l" defTabSz="9136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0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0196A-130A-47D8-A15C-8A7AED20D2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6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BA4E-2D8F-473B-9992-6AEA15F37A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8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Overnight when rail isn’t running, late night bus is running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BA4E-2D8F-473B-9992-6AEA15F37A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3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BA4E-2D8F-473B-9992-6AEA15F37A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8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BA4E-2D8F-473B-9992-6AEA15F37A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9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BA4E-2D8F-473B-9992-6AEA15F37A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0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BA4E-2D8F-473B-9992-6AEA15F37A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43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BA4E-2D8F-473B-9992-6AEA15F37A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4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3256708" y="4253230"/>
            <a:ext cx="76285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165" y="4490720"/>
            <a:ext cx="10332704" cy="528523"/>
          </a:xfrm>
          <a:prstGeom prst="rect">
            <a:avLst/>
          </a:prstGeom>
        </p:spPr>
        <p:txBody>
          <a:bodyPr lIns="91432" tIns="45716" rIns="91432" bIns="45716" anchor="b" anchorCtr="0"/>
          <a:lstStyle>
            <a:lvl1pPr>
              <a:lnSpc>
                <a:spcPct val="100000"/>
              </a:lnSpc>
              <a:defRPr sz="36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25177" y="5786120"/>
            <a:ext cx="4469236" cy="863600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625178" y="5206274"/>
            <a:ext cx="7821163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388576" indent="-388576"/>
            <a:endParaRPr lang="en-US" sz="2000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5176" y="5132252"/>
            <a:ext cx="6094413" cy="518160"/>
          </a:xfrm>
          <a:prstGeom prst="rect">
            <a:avLst/>
          </a:prstGeom>
        </p:spPr>
        <p:txBody>
          <a:bodyPr lIns="91432" tIns="45716" rIns="91432" bIns="45716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7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pic>
        <p:nvPicPr>
          <p:cNvPr id="11" name="Picture 2" descr="C:\Users\dmlee\Downloads\preview-MABayTransAuthority.png"/>
          <p:cNvPicPr>
            <a:picLocks noChangeAspect="1" noChangeArrowheads="1"/>
          </p:cNvPicPr>
          <p:nvPr userDrawn="1"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625177" y="1600201"/>
            <a:ext cx="63865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52753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/>
            </a:lvl1pPr>
          </a:lstStyle>
          <a:p>
            <a:fld id="{F809FA0C-9138-4409-9FF5-7DACD331B09B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6756" y="939598"/>
            <a:ext cx="10332704" cy="528523"/>
          </a:xfrm>
          <a:prstGeom prst="rect">
            <a:avLst/>
          </a:prstGeom>
        </p:spPr>
        <p:txBody>
          <a:bodyPr lIns="91432" tIns="45716" rIns="91432" bIns="45716" anchor="b" anchorCtr="0"/>
          <a:lstStyle>
            <a:lvl1pPr>
              <a:lnSpc>
                <a:spcPct val="100000"/>
              </a:lnSpc>
              <a:defRPr sz="17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16751" y="431800"/>
            <a:ext cx="9743750" cy="259080"/>
          </a:xfrm>
          <a:prstGeom prst="rect">
            <a:avLst/>
          </a:prstGeom>
        </p:spPr>
        <p:txBody>
          <a:bodyPr lIns="91432" tIns="45716" rIns="91432" bIns="45716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6746" y="816822"/>
            <a:ext cx="9996529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9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9032" y="1658832"/>
            <a:ext cx="11242922" cy="17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hangingPunct="1">
              <a:defRPr/>
            </a:pPr>
            <a:endParaRPr lang="en-US" sz="2000" dirty="0"/>
          </a:p>
        </p:txBody>
      </p:sp>
      <p:sp>
        <p:nvSpPr>
          <p:cNvPr id="3" name="Rectangle 10"/>
          <p:cNvSpPr/>
          <p:nvPr userDrawn="1"/>
        </p:nvSpPr>
        <p:spPr>
          <a:xfrm>
            <a:off x="435924" y="708873"/>
            <a:ext cx="10229302" cy="266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hangingPunct="1">
              <a:defRPr/>
            </a:pPr>
            <a:endParaRPr lang="en-US" sz="200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/>
            </a:lvl1pPr>
          </a:lstStyle>
          <a:p>
            <a:fld id="{F809FA0C-9138-4409-9FF5-7DACD331B09B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6756" y="939598"/>
            <a:ext cx="10332704" cy="528523"/>
          </a:xfrm>
          <a:prstGeom prst="rect">
            <a:avLst/>
          </a:prstGeom>
        </p:spPr>
        <p:txBody>
          <a:bodyPr lIns="91432" tIns="45716" rIns="91432" bIns="45716" anchor="b" anchorCtr="0"/>
          <a:lstStyle>
            <a:lvl1pPr>
              <a:lnSpc>
                <a:spcPct val="100000"/>
              </a:lnSpc>
              <a:defRPr sz="17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16751" y="431800"/>
            <a:ext cx="9743750" cy="259080"/>
          </a:xfrm>
          <a:prstGeom prst="rect">
            <a:avLst/>
          </a:prstGeom>
        </p:spPr>
        <p:txBody>
          <a:bodyPr lIns="91432" tIns="45716" rIns="91432" bIns="45716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6746" y="816822"/>
            <a:ext cx="9996529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ile:MBTA.sv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7737" y="299297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596751" y="1502305"/>
            <a:ext cx="11092677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4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626505" y="1925486"/>
            <a:ext cx="11128397" cy="503029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spcBef>
                <a:spcPts val="1133"/>
              </a:spcBef>
              <a:buClr>
                <a:schemeClr val="tx1"/>
              </a:buClr>
              <a:buFont typeface="Arial" pitchFamily="34" charset="0"/>
              <a:buNone/>
              <a:defRPr sz="14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53339" indent="-201484">
              <a:spcBef>
                <a:spcPts val="68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647626" indent="-194288">
              <a:spcBef>
                <a:spcPts val="680"/>
              </a:spcBef>
              <a:buClr>
                <a:schemeClr val="tx1"/>
              </a:buClr>
              <a:buFont typeface="Arial" pitchFamily="34" charset="0"/>
              <a:buChar char="›"/>
              <a:defRPr sz="14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841914" indent="-194288">
              <a:spcBef>
                <a:spcPts val="680"/>
              </a:spcBef>
              <a:buClr>
                <a:schemeClr val="tx1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841914" indent="0">
              <a:spcBef>
                <a:spcPts val="680"/>
              </a:spcBef>
              <a:buClr>
                <a:schemeClr val="tx1"/>
              </a:buClr>
              <a:buFont typeface="Arial" pitchFamily="34" charset="0"/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6756" y="939598"/>
            <a:ext cx="10332704" cy="528523"/>
          </a:xfrm>
          <a:prstGeom prst="rect">
            <a:avLst/>
          </a:prstGeom>
        </p:spPr>
        <p:txBody>
          <a:bodyPr lIns="91432" tIns="45716" rIns="91432" bIns="45716" anchor="b" anchorCtr="0"/>
          <a:lstStyle>
            <a:lvl1pPr>
              <a:lnSpc>
                <a:spcPct val="100000"/>
              </a:lnSpc>
              <a:defRPr sz="17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16751" y="431800"/>
            <a:ext cx="9743750" cy="259080"/>
          </a:xfrm>
          <a:prstGeom prst="rect">
            <a:avLst/>
          </a:prstGeom>
        </p:spPr>
        <p:txBody>
          <a:bodyPr lIns="91432" tIns="45716" rIns="91432" bIns="45716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4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626508" y="1925486"/>
            <a:ext cx="5274918" cy="503029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spcBef>
                <a:spcPts val="1133"/>
              </a:spcBef>
              <a:buClr>
                <a:schemeClr val="tx1"/>
              </a:buClr>
              <a:buFont typeface="Arial" pitchFamily="34" charset="0"/>
              <a:buNone/>
              <a:defRPr sz="14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53339" indent="-201484">
              <a:spcBef>
                <a:spcPts val="68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647626" indent="-194288">
              <a:spcBef>
                <a:spcPts val="680"/>
              </a:spcBef>
              <a:buClr>
                <a:schemeClr val="tx1"/>
              </a:buClr>
              <a:buFont typeface="Arial" pitchFamily="34" charset="0"/>
              <a:buChar char="›"/>
              <a:defRPr sz="14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841914" indent="-194288">
              <a:spcBef>
                <a:spcPts val="680"/>
              </a:spcBef>
              <a:buClr>
                <a:schemeClr val="tx1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841914" indent="0">
              <a:spcBef>
                <a:spcPts val="680"/>
              </a:spcBef>
              <a:buClr>
                <a:schemeClr val="tx1"/>
              </a:buClr>
              <a:buFont typeface="Arial" pitchFamily="34" charset="0"/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6131794" y="1921168"/>
            <a:ext cx="5274918" cy="503029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spcBef>
                <a:spcPts val="1133"/>
              </a:spcBef>
              <a:buClr>
                <a:schemeClr val="tx1"/>
              </a:buClr>
              <a:buFont typeface="Arial" pitchFamily="34" charset="0"/>
              <a:buNone/>
              <a:defRPr sz="14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53339" indent="-201484">
              <a:spcBef>
                <a:spcPts val="68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647626" indent="-194288">
              <a:spcBef>
                <a:spcPts val="680"/>
              </a:spcBef>
              <a:buClr>
                <a:schemeClr val="tx1"/>
              </a:buClr>
              <a:buFont typeface="Arial" pitchFamily="34" charset="0"/>
              <a:buChar char="›"/>
              <a:defRPr sz="14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841914" indent="-194288">
              <a:spcBef>
                <a:spcPts val="680"/>
              </a:spcBef>
              <a:buClr>
                <a:schemeClr val="tx1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841914" indent="0">
              <a:spcBef>
                <a:spcPts val="680"/>
              </a:spcBef>
              <a:buClr>
                <a:schemeClr val="tx1"/>
              </a:buClr>
              <a:buFont typeface="Arial" pitchFamily="34" charset="0"/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6756" y="939598"/>
            <a:ext cx="10332704" cy="528523"/>
          </a:xfrm>
          <a:prstGeom prst="rect">
            <a:avLst/>
          </a:prstGeom>
        </p:spPr>
        <p:txBody>
          <a:bodyPr lIns="91432" tIns="45716" rIns="91432" bIns="45716" anchor="b" anchorCtr="0"/>
          <a:lstStyle>
            <a:lvl1pPr>
              <a:lnSpc>
                <a:spcPct val="100000"/>
              </a:lnSpc>
              <a:defRPr sz="17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16751" y="431800"/>
            <a:ext cx="9743750" cy="259080"/>
          </a:xfrm>
          <a:prstGeom prst="rect">
            <a:avLst/>
          </a:prstGeom>
        </p:spPr>
        <p:txBody>
          <a:bodyPr lIns="91432" tIns="45716" rIns="91432" bIns="45716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3161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98745" y="1409107"/>
            <a:ext cx="5711607" cy="6220799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745545" y="1409107"/>
            <a:ext cx="5711607" cy="622079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6756" y="939598"/>
            <a:ext cx="10332704" cy="528523"/>
          </a:xfrm>
          <a:prstGeom prst="rect">
            <a:avLst/>
          </a:prstGeom>
        </p:spPr>
        <p:txBody>
          <a:bodyPr lIns="91432" tIns="45716" rIns="91432" bIns="45716" anchor="b" anchorCtr="0"/>
          <a:lstStyle>
            <a:lvl1pPr>
              <a:lnSpc>
                <a:spcPct val="100000"/>
              </a:lnSpc>
              <a:defRPr sz="17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16751" y="431800"/>
            <a:ext cx="9743750" cy="259080"/>
          </a:xfrm>
          <a:prstGeom prst="rect">
            <a:avLst/>
          </a:prstGeom>
        </p:spPr>
        <p:txBody>
          <a:bodyPr lIns="91432" tIns="45716" rIns="91432" bIns="45716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12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015" y="249077"/>
            <a:ext cx="10665222" cy="81142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3060" b="1">
                <a:solidFill>
                  <a:srgbClr val="1A6B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1015" y="1188314"/>
            <a:ext cx="10665222" cy="59347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80"/>
              </a:spcBef>
              <a:buFont typeface="+mj-lt"/>
              <a:buNone/>
              <a:defRPr sz="2493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99105" indent="-262671">
              <a:spcBef>
                <a:spcPts val="680"/>
              </a:spcBef>
              <a:tabLst/>
              <a:defRPr sz="22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dirty="0"/>
              <a:t>Click to edit Master text styles. 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4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596746" y="816822"/>
            <a:ext cx="9996529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6751" y="7117503"/>
            <a:ext cx="11092677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10862021" y="7416165"/>
            <a:ext cx="1015735" cy="259080"/>
          </a:xfrm>
          <a:prstGeom prst="rect">
            <a:avLst/>
          </a:prstGeom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100" smtClean="0"/>
              <a:pPr algn="r" eaLnBrk="1" hangingPunct="1">
                <a:defRPr/>
              </a:pPr>
              <a:t>‹#›</a:t>
            </a:fld>
            <a:endParaRPr lang="en-US" altLang="en-US" sz="11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626376" y="1925108"/>
            <a:ext cx="11128652" cy="5030470"/>
          </a:xfrm>
          <a:prstGeom prst="rect">
            <a:avLst/>
          </a:prstGeom>
        </p:spPr>
        <p:txBody>
          <a:bodyPr lIns="91432" tIns="45716" rIns="91432" bIns="45716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1500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9598704" y="7104917"/>
            <a:ext cx="2230386" cy="176318"/>
          </a:xfrm>
          <a:prstGeom prst="rect">
            <a:avLst/>
          </a:prstGeom>
        </p:spPr>
        <p:txBody>
          <a:bodyPr lIns="91432" tIns="45716" rIns="91432" bIns="45716"/>
          <a:lstStyle>
            <a:lvl1pPr algn="r" eaLnBrk="1" hangingPunct="1">
              <a:defRPr sz="9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  <p:pic>
        <p:nvPicPr>
          <p:cNvPr id="9" name="Picture 2" descr="File:MBTA.sv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67737" y="299297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6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76" r:id="rId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518101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CC"/>
          </a:solidFill>
          <a:latin typeface="Verdana" pitchFamily="34" charset="0"/>
          <a:cs typeface="Arial" charset="0"/>
        </a:defRPr>
      </a:lvl6pPr>
      <a:lvl7pPr marL="1036203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CC"/>
          </a:solidFill>
          <a:latin typeface="Verdana" pitchFamily="34" charset="0"/>
          <a:cs typeface="Arial" charset="0"/>
        </a:defRPr>
      </a:lvl7pPr>
      <a:lvl8pPr marL="1554303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CC"/>
          </a:solidFill>
          <a:latin typeface="Verdana" pitchFamily="34" charset="0"/>
          <a:cs typeface="Arial" charset="0"/>
        </a:defRPr>
      </a:lvl8pPr>
      <a:lvl9pPr marL="2072404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59050" indent="-25905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7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53024" indent="-26444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2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036203" indent="-253655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2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430175" indent="-26444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2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813354" indent="-253655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2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331454" indent="-253655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849556" indent="-253655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367658" indent="-253655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5760" indent="-253655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362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1" algn="l" defTabSz="10362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3" algn="l" defTabSz="10362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3" algn="l" defTabSz="10362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4" algn="l" defTabSz="10362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6" algn="l" defTabSz="10362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7" algn="l" defTabSz="10362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8" algn="l" defTabSz="10362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0" algn="l" defTabSz="10362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0412" y="5242943"/>
            <a:ext cx="10332704" cy="52852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Late Night Proposal and </a:t>
            </a:r>
            <a:br>
              <a:rPr lang="en-US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Early Morning Service Update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25177" y="5786120"/>
            <a:ext cx="4469236" cy="86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June 4,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12" y="325277"/>
            <a:ext cx="9982200" cy="4367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defTabSz="1018023"/>
            <a:r>
              <a:rPr lang="en-US" sz="2500" dirty="0">
                <a:solidFill>
                  <a:schemeClr val="accent5">
                    <a:lumMod val="25000"/>
                  </a:schemeClr>
                </a:solidFill>
              </a:rPr>
              <a:t>Phase 1 Cost: $2M FY19 Operating Budget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9902" y="914400"/>
            <a:ext cx="5154797" cy="59347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+mj-lt"/>
              <a:buNone/>
              <a:defRPr sz="2493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99105" indent="-262671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tabLst/>
              <a:defRPr sz="2267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n-cs"/>
              </a:defRPr>
            </a:lvl2pPr>
            <a:lvl3pPr marL="1036203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267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430175" indent="-2644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8133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3314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6pPr>
            <a:lvl7pPr marL="2849556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7pPr>
            <a:lvl8pPr marL="3367658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8pPr>
            <a:lvl9pPr marL="3885760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2400" kern="0" dirty="0">
                <a:solidFill>
                  <a:schemeClr val="tx1"/>
                </a:solidFill>
              </a:rPr>
              <a:t>Phase 1 Resources:</a:t>
            </a: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400" b="0" kern="0" dirty="0">
              <a:solidFill>
                <a:schemeClr val="tx1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Bus operations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174" b="0" kern="0" dirty="0">
                <a:solidFill>
                  <a:schemeClr val="tx1"/>
                </a:solidFill>
              </a:rPr>
              <a:t>FY19 budget included up to 10 bus operators for late night/overnight; this allocates 6 bus operators leaving room for Phase 2 in Spring/Summer.</a:t>
            </a: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endParaRPr lang="en-US" kern="0" dirty="0"/>
          </a:p>
          <a:p>
            <a:pPr defTabSz="914400"/>
            <a:endParaRPr lang="en-US" kern="0" dirty="0"/>
          </a:p>
          <a:p>
            <a:pPr marL="1056305" lvl="1" indent="-457200" defTabSz="914400">
              <a:buAutoNum type="arabicPeriod"/>
            </a:pPr>
            <a:endParaRPr lang="en-US" kern="0" dirty="0"/>
          </a:p>
          <a:p>
            <a:pPr defTabSz="914400"/>
            <a:endParaRPr lang="en-US" kern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64846"/>
              </p:ext>
            </p:extLst>
          </p:nvPr>
        </p:nvGraphicFramePr>
        <p:xfrm>
          <a:off x="1170955" y="1447800"/>
          <a:ext cx="3932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127">
                  <a:extLst>
                    <a:ext uri="{9D8B030D-6E8A-4147-A177-3AD203B41FA5}">
                      <a16:colId xmlns:a16="http://schemas.microsoft.com/office/drawing/2014/main" val="2062523649"/>
                    </a:ext>
                  </a:extLst>
                </a:gridCol>
                <a:gridCol w="2458563">
                  <a:extLst>
                    <a:ext uri="{9D8B030D-6E8A-4147-A177-3AD203B41FA5}">
                      <a16:colId xmlns:a16="http://schemas.microsoft.com/office/drawing/2014/main" val="4058760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Allocation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83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$800,000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Operations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894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The RIDE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04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 Police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8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Marketing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4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$1.2M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Total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387719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065212" y="3429000"/>
            <a:ext cx="16002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220009" y="922421"/>
            <a:ext cx="5154797" cy="59347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+mj-lt"/>
              <a:buNone/>
              <a:defRPr sz="2493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99105" indent="-262671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tabLst/>
              <a:defRPr sz="2267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n-cs"/>
              </a:defRPr>
            </a:lvl2pPr>
            <a:lvl3pPr marL="1036203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267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430175" indent="-2644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8133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3314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6pPr>
            <a:lvl7pPr marL="2849556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7pPr>
            <a:lvl8pPr marL="3367658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8pPr>
            <a:lvl9pPr marL="3885760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2400" kern="0" dirty="0">
                <a:solidFill>
                  <a:schemeClr val="tx1"/>
                </a:solidFill>
              </a:rPr>
              <a:t>Phase 2  Resources:</a:t>
            </a: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Remaining budget for Phase 2: $660,000</a:t>
            </a:r>
            <a:br>
              <a:rPr lang="en-US" sz="2400" b="0" kern="0" dirty="0">
                <a:solidFill>
                  <a:schemeClr val="tx1"/>
                </a:solidFill>
              </a:rPr>
            </a:br>
            <a:endParaRPr lang="en-US" sz="2400" b="0" kern="0" dirty="0">
              <a:solidFill>
                <a:schemeClr val="tx1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In December 2018: 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174" b="0" kern="0" dirty="0">
                <a:solidFill>
                  <a:schemeClr val="tx1"/>
                </a:solidFill>
              </a:rPr>
              <a:t>Recommendations, based on Early Morning Pilot and Phase 1 Late Night will be drafted and shared with the Board. 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174" b="0" kern="0" dirty="0">
                <a:solidFill>
                  <a:schemeClr val="tx1"/>
                </a:solidFill>
              </a:rPr>
              <a:t>Budget allocation will be included in the discussion.</a:t>
            </a: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defTabSz="914400"/>
            <a:endParaRPr lang="en-US" kern="0" dirty="0"/>
          </a:p>
          <a:p>
            <a:pPr defTabSz="914400"/>
            <a:endParaRPr lang="en-US" kern="0" dirty="0"/>
          </a:p>
          <a:p>
            <a:pPr marL="1056305" lvl="1" indent="-457200" defTabSz="914400">
              <a:buAutoNum type="arabicPeriod"/>
            </a:pPr>
            <a:endParaRPr lang="en-US" kern="0" dirty="0"/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0800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012" y="914400"/>
            <a:ext cx="11201400" cy="6172200"/>
          </a:xfrm>
        </p:spPr>
        <p:txBody>
          <a:bodyPr>
            <a:normAutofit/>
          </a:bodyPr>
          <a:lstStyle/>
          <a:p>
            <a:endParaRPr lang="en-US" sz="204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1360"/>
              </a:spcBef>
            </a:pPr>
            <a:endParaRPr lang="en-US" sz="215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1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12" y="325277"/>
            <a:ext cx="9982200" cy="4367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defTabSz="1018023"/>
            <a:r>
              <a:rPr lang="en-US" sz="2500" dirty="0">
                <a:solidFill>
                  <a:schemeClr val="accent5">
                    <a:lumMod val="25000"/>
                  </a:schemeClr>
                </a:solidFill>
              </a:rPr>
              <a:t>Pilot Evaluation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012" y="914400"/>
            <a:ext cx="10665222" cy="59347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+mj-lt"/>
              <a:buNone/>
              <a:defRPr sz="2493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99105" indent="-262671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tabLst/>
              <a:defRPr sz="2267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n-cs"/>
              </a:defRPr>
            </a:lvl2pPr>
            <a:lvl3pPr marL="1036203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267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430175" indent="-2644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8133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3314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6pPr>
            <a:lvl7pPr marL="2849556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7pPr>
            <a:lvl8pPr marL="3367658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8pPr>
            <a:lvl9pPr marL="3885760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6075" indent="-234950" defTabSz="914400">
              <a:buFont typeface="Arial" panose="020B0604020202020204" pitchFamily="34" charset="0"/>
              <a:buChar char="•"/>
            </a:pPr>
            <a:r>
              <a:rPr lang="en-US" b="0" kern="0" dirty="0">
                <a:solidFill>
                  <a:schemeClr val="tx1"/>
                </a:solidFill>
              </a:rPr>
              <a:t>Before the Late Night pilot starts the MBTA and partners will agree on a set of performance measures for the pilot</a:t>
            </a:r>
          </a:p>
          <a:p>
            <a:pPr marL="346075" indent="-234950" defTabSz="914400">
              <a:buFont typeface="Arial" panose="020B0604020202020204" pitchFamily="34" charset="0"/>
              <a:buChar char="•"/>
            </a:pPr>
            <a:endParaRPr lang="en-US" b="0" kern="0" dirty="0">
              <a:solidFill>
                <a:schemeClr val="tx1"/>
              </a:solidFill>
            </a:endParaRPr>
          </a:p>
          <a:p>
            <a:pPr marL="346075" indent="-234950" defTabSz="914400">
              <a:buFont typeface="Arial" panose="020B0604020202020204" pitchFamily="34" charset="0"/>
              <a:buChar char="•"/>
            </a:pPr>
            <a:r>
              <a:rPr lang="en-US" b="0" kern="0" dirty="0">
                <a:solidFill>
                  <a:schemeClr val="tx1"/>
                </a:solidFill>
              </a:rPr>
              <a:t>Phase 1 will test: </a:t>
            </a:r>
          </a:p>
          <a:p>
            <a:pPr marL="945180" lvl="1" indent="-234950" defTabSz="9144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W</a:t>
            </a:r>
            <a:r>
              <a:rPr lang="en-US" b="0" kern="0" dirty="0">
                <a:solidFill>
                  <a:schemeClr val="tx1"/>
                </a:solidFill>
              </a:rPr>
              <a:t>hich routes are good candidates for extended service in Phase 2</a:t>
            </a:r>
          </a:p>
          <a:p>
            <a:pPr marL="945180" lvl="1" indent="-234950" defTabSz="9144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W</a:t>
            </a:r>
            <a:r>
              <a:rPr lang="en-US" b="0" kern="0" dirty="0">
                <a:solidFill>
                  <a:schemeClr val="tx1"/>
                </a:solidFill>
              </a:rPr>
              <a:t>hich routes need more frequent service between 10pm and 1am</a:t>
            </a:r>
          </a:p>
          <a:p>
            <a:pPr marL="945180" lvl="1" indent="-234950" defTabSz="914400">
              <a:buFont typeface="Arial" panose="020B0604020202020204" pitchFamily="34" charset="0"/>
              <a:buChar char="•"/>
            </a:pPr>
            <a:r>
              <a:rPr lang="en-US" b="0" kern="0" dirty="0">
                <a:solidFill>
                  <a:schemeClr val="tx1"/>
                </a:solidFill>
              </a:rPr>
              <a:t>Together with Early Morning pilot, which routes are good candidates for all night service</a:t>
            </a:r>
          </a:p>
          <a:p>
            <a:pPr marL="945180" lvl="1" indent="-234950" defTabSz="914400">
              <a:buFont typeface="Arial" panose="020B0604020202020204" pitchFamily="34" charset="0"/>
              <a:buChar char="•"/>
            </a:pPr>
            <a:endParaRPr lang="en-US" b="0" kern="0" dirty="0">
              <a:solidFill>
                <a:schemeClr val="tx1"/>
              </a:solidFill>
            </a:endParaRPr>
          </a:p>
          <a:p>
            <a:pPr marL="346075" indent="-234950" defTabSz="914400">
              <a:buFont typeface="Arial" panose="020B0604020202020204" pitchFamily="34" charset="0"/>
              <a:buChar char="•"/>
            </a:pPr>
            <a:r>
              <a:rPr lang="en-US" b="0" kern="0" dirty="0">
                <a:solidFill>
                  <a:schemeClr val="tx1"/>
                </a:solidFill>
              </a:rPr>
              <a:t>The MBTA will evaluate the Late Night service marketing effort by evaluating who has heard of the service and change in ridership in the Late Night period </a:t>
            </a:r>
          </a:p>
          <a:p>
            <a:pPr marL="346075" indent="-234950" defTabSz="914400">
              <a:buFont typeface="Arial" panose="020B0604020202020204" pitchFamily="34" charset="0"/>
              <a:buChar char="•"/>
            </a:pPr>
            <a:endParaRPr lang="en-US" kern="0" dirty="0">
              <a:solidFill>
                <a:schemeClr val="tx1"/>
              </a:solidFill>
            </a:endParaRPr>
          </a:p>
          <a:p>
            <a:pPr defTabSz="914400"/>
            <a:endParaRPr lang="en-US" kern="0" dirty="0">
              <a:solidFill>
                <a:schemeClr val="tx1"/>
              </a:solidFill>
            </a:endParaRPr>
          </a:p>
          <a:p>
            <a:pPr defTabSz="914400"/>
            <a:r>
              <a:rPr lang="en-US" kern="0" dirty="0"/>
              <a:t>	</a:t>
            </a:r>
          </a:p>
          <a:p>
            <a:pPr defTabSz="914400"/>
            <a:br>
              <a:rPr lang="en-US" kern="0" dirty="0"/>
            </a:br>
            <a:endParaRPr lang="en-US" kern="0" dirty="0"/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4427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2" y="914400"/>
            <a:ext cx="10665222" cy="5934746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MBTA staff, municipal partners, and advocates have worked to craft a Overnight Service proposal since March 2016</a:t>
            </a:r>
          </a:p>
          <a:p>
            <a:pPr marL="941705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Proposal divided into Early Morning and Late Night</a:t>
            </a:r>
            <a:endParaRPr lang="en-US" b="0" dirty="0">
              <a:solidFill>
                <a:schemeClr val="tx1"/>
              </a:solidFill>
              <a:cs typeface="Calibri"/>
            </a:endParaRPr>
          </a:p>
          <a:p>
            <a:pPr marL="941705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Early Morning pilot started April 1, 2018 </a:t>
            </a:r>
            <a:endParaRPr lang="en-US" b="0" dirty="0">
              <a:solidFill>
                <a:schemeClr val="tx1"/>
              </a:solidFill>
              <a:cs typeface="Calibri"/>
            </a:endParaRPr>
          </a:p>
          <a:p>
            <a:pPr marL="1378585" lvl="2" indent="-342900">
              <a:buFont typeface="Arial" panose="020B0604020202020204" pitchFamily="34" charset="0"/>
              <a:buChar char="•"/>
            </a:pPr>
            <a:r>
              <a:rPr lang="en-US" sz="2250" dirty="0"/>
              <a:t>Staff</a:t>
            </a:r>
            <a:r>
              <a:rPr lang="en-US" sz="2250" b="0" dirty="0">
                <a:solidFill>
                  <a:schemeClr val="tx1"/>
                </a:solidFill>
              </a:rPr>
              <a:t> continues to gather and analyze ridership data</a:t>
            </a:r>
            <a:endParaRPr lang="en-US" sz="2250" b="0" dirty="0">
              <a:solidFill>
                <a:schemeClr val="tx1"/>
              </a:solidFill>
              <a:cs typeface="Calibri"/>
            </a:endParaRPr>
          </a:p>
          <a:p>
            <a:pPr marL="1378585" lvl="2" indent="-342900">
              <a:buFont typeface="Arial" panose="020B0604020202020204" pitchFamily="34" charset="0"/>
              <a:buChar char="•"/>
            </a:pPr>
            <a:r>
              <a:rPr lang="en-US" sz="2250" dirty="0"/>
              <a:t>Marketing efforts show familiarity with the service</a:t>
            </a:r>
            <a:endParaRPr lang="en-US" sz="2250" b="0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The FMCB allocated a maximum of $2 million toward Late Night service in FY19 budget and directed staff to continue working on a viable proposal</a:t>
            </a:r>
          </a:p>
          <a:p>
            <a:pPr marL="941705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This presentation will update the FMCB on staff’s progress</a:t>
            </a:r>
            <a:endParaRPr lang="en-US" b="0" dirty="0">
              <a:solidFill>
                <a:schemeClr val="tx1"/>
              </a:solidFill>
              <a:cs typeface="Calibri"/>
            </a:endParaRPr>
          </a:p>
          <a:p>
            <a:pPr marL="941705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Staff seeks the Board’s authorization to advance today’s proposal for a pilot of late night service</a:t>
            </a:r>
            <a:endParaRPr lang="en-US" b="0" dirty="0">
              <a:solidFill>
                <a:schemeClr val="tx1"/>
              </a:solidFill>
              <a:cs typeface="Calibri"/>
            </a:endParaRPr>
          </a:p>
          <a:p>
            <a:pPr marL="941705" lvl="1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1812" y="325277"/>
            <a:ext cx="9982200" cy="43672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60" b="1">
                <a:solidFill>
                  <a:srgbClr val="1A6BB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518101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10362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5543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2072404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1018023"/>
            <a:r>
              <a:rPr lang="en-US" sz="2500" kern="0" dirty="0">
                <a:solidFill>
                  <a:schemeClr val="accent5">
                    <a:lumMod val="25000"/>
                  </a:schemeClr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6571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2" y="920100"/>
            <a:ext cx="5943600" cy="593474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Service started on April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Marketing effort has been successful</a:t>
            </a:r>
          </a:p>
          <a:p>
            <a:pPr marL="460375" lvl="1" indent="-2333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Between April 1- May 12, 4300 unique page views on the Early AM page on MBTA.com</a:t>
            </a:r>
          </a:p>
          <a:p>
            <a:pPr marL="227012" lvl="1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460375" lvl="1" indent="-2333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a survey the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week of April, 52% of frequent MBTA riders had heard of Early Morning service</a:t>
            </a:r>
          </a:p>
          <a:p>
            <a:pPr marL="227012" lvl="1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460375" lvl="1" indent="-2333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33% of frequent riders familiar with Early Morning service learned about it from digital boards and announcements in stations and 15% from MBTA website/social media.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1812" y="325277"/>
            <a:ext cx="9982200" cy="43672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60" b="1">
                <a:solidFill>
                  <a:srgbClr val="1A6BB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518101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10362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5543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2072404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1018023"/>
            <a:r>
              <a:rPr lang="en-US" sz="2500" kern="0" dirty="0">
                <a:solidFill>
                  <a:schemeClr val="accent5">
                    <a:lumMod val="25000"/>
                  </a:schemeClr>
                </a:solidFill>
              </a:rPr>
              <a:t>Early Morning Update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3395" r="9881" b="25281"/>
          <a:stretch/>
        </p:blipFill>
        <p:spPr>
          <a:xfrm rot="5400000">
            <a:off x="5650543" y="2092920"/>
            <a:ext cx="6041987" cy="36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7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2" y="914400"/>
            <a:ext cx="10058400" cy="59347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Passengers are using earlier trips—and crowding is decreasing on previously overcrowded first trips.</a:t>
            </a:r>
          </a:p>
          <a:p>
            <a:pPr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379103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379103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1379103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379103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1379103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379103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1379103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379103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1379103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379103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Data still being collected on all trips for analysis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1812" y="325277"/>
            <a:ext cx="9982200" cy="43672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60" b="1">
                <a:solidFill>
                  <a:srgbClr val="1A6BB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518101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10362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5543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2072404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1018023"/>
            <a:r>
              <a:rPr lang="en-US" sz="2500" kern="0" dirty="0">
                <a:solidFill>
                  <a:schemeClr val="accent5">
                    <a:lumMod val="25000"/>
                  </a:schemeClr>
                </a:solidFill>
              </a:rPr>
              <a:t>Early Morning, Preliminary Ridership Observations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71897"/>
              </p:ext>
            </p:extLst>
          </p:nvPr>
        </p:nvGraphicFramePr>
        <p:xfrm>
          <a:off x="989012" y="2133600"/>
          <a:ext cx="9982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146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012" y="914400"/>
            <a:ext cx="11201400" cy="6172200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1360"/>
              </a:spcBef>
            </a:pP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12" y="325277"/>
            <a:ext cx="9982200" cy="4367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defTabSz="1018023"/>
            <a:r>
              <a:rPr lang="en-US" sz="2500" dirty="0">
                <a:solidFill>
                  <a:schemeClr val="accent5">
                    <a:lumMod val="25000"/>
                  </a:schemeClr>
                </a:solidFill>
              </a:rPr>
              <a:t>Proposal for Late Night Pilot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012" y="914400"/>
            <a:ext cx="11201400" cy="6400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+mj-lt"/>
              <a:buNone/>
              <a:defRPr sz="2493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99105" indent="-262671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tabLst/>
              <a:defRPr sz="2267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n-cs"/>
              </a:defRPr>
            </a:lvl2pPr>
            <a:lvl3pPr marL="1036203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267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430175" indent="-2644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8133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3314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6pPr>
            <a:lvl7pPr marL="2849556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7pPr>
            <a:lvl8pPr marL="3367658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8pPr>
            <a:lvl9pPr marL="3885760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1800" kern="0" dirty="0">
                <a:solidFill>
                  <a:schemeClr val="tx1"/>
                </a:solidFill>
              </a:rPr>
              <a:t>Goals: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</a:rPr>
              <a:t>Use a similar incremental approach as Early Morning Pilot; add service where we expect strongest ridership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</a:rPr>
              <a:t>Collect data to inform future decisions </a:t>
            </a:r>
          </a:p>
          <a:p>
            <a:pPr defTabSz="914400"/>
            <a:endParaRPr lang="en-US" sz="1800" kern="0" dirty="0">
              <a:solidFill>
                <a:schemeClr val="tx1"/>
              </a:solidFill>
            </a:endParaRPr>
          </a:p>
          <a:p>
            <a:pPr defTabSz="914400"/>
            <a:r>
              <a:rPr lang="en-US" sz="1800" kern="0" dirty="0">
                <a:solidFill>
                  <a:schemeClr val="tx1"/>
                </a:solidFill>
              </a:rPr>
              <a:t>Timeline: </a:t>
            </a:r>
          </a:p>
          <a:p>
            <a:pPr marL="884855" lvl="1" indent="-285750" defTabSz="914400"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chemeClr val="tx1"/>
                </a:solidFill>
              </a:rPr>
              <a:t>Phase 1: Fall Rating (September 2018) or Winter Rating (December 2018)</a:t>
            </a:r>
          </a:p>
          <a:p>
            <a:pPr marL="1321953" lvl="2" indent="-285750" defTabSz="9144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</a:rPr>
              <a:t>Fall Rating (Sept 2018) if decision by June 4, or Winter Rating (Dec 2018)</a:t>
            </a:r>
          </a:p>
          <a:p>
            <a:pPr marL="1321953" lvl="2" indent="-285750" defTabSz="914400">
              <a:buFont typeface="Arial" panose="020B0604020202020204" pitchFamily="34" charset="0"/>
              <a:buChar char="•"/>
            </a:pPr>
            <a:r>
              <a:rPr lang="en-US" sz="1800" b="0" kern="0" dirty="0">
                <a:solidFill>
                  <a:schemeClr val="tx1"/>
                </a:solidFill>
              </a:rPr>
              <a:t>Adds three types of additional service:</a:t>
            </a:r>
          </a:p>
          <a:p>
            <a:pPr marL="1887375" lvl="3" indent="-457200" defTabSz="914400">
              <a:buFont typeface="+mj-lt"/>
              <a:buAutoNum type="alphaUcPeriod"/>
            </a:pPr>
            <a:r>
              <a:rPr lang="en-US" sz="1800" b="0" kern="0" dirty="0">
                <a:solidFill>
                  <a:schemeClr val="tx1"/>
                </a:solidFill>
              </a:rPr>
              <a:t>Add/modify service to build toward a legible overnight network </a:t>
            </a:r>
          </a:p>
          <a:p>
            <a:pPr marL="1887375" lvl="3" indent="-457200" defTabSz="914400">
              <a:buFont typeface="+mj-lt"/>
              <a:buAutoNum type="alphaUcPeriod"/>
            </a:pPr>
            <a:r>
              <a:rPr lang="en-US" sz="1800" b="0" kern="0" dirty="0">
                <a:solidFill>
                  <a:schemeClr val="tx1"/>
                </a:solidFill>
              </a:rPr>
              <a:t>Add new span </a:t>
            </a:r>
            <a:r>
              <a:rPr lang="en-US" sz="1800" kern="0" dirty="0"/>
              <a:t>where there is</a:t>
            </a:r>
            <a:r>
              <a:rPr lang="en-US" sz="1800" b="0" kern="0" dirty="0">
                <a:solidFill>
                  <a:schemeClr val="tx1"/>
                </a:solidFill>
              </a:rPr>
              <a:t> high ridership on current last trips, including into 1-2am timeframe</a:t>
            </a:r>
          </a:p>
          <a:p>
            <a:pPr marL="1887375" lvl="3" indent="-457200" defTabSz="914400">
              <a:buFont typeface="+mj-lt"/>
              <a:buAutoNum type="alphaUcPeriod"/>
            </a:pPr>
            <a:r>
              <a:rPr lang="en-US" sz="1800" b="0" kern="0" dirty="0">
                <a:solidFill>
                  <a:schemeClr val="tx1"/>
                </a:solidFill>
              </a:rPr>
              <a:t>Alleviate crowding on trips between 10pm and 12:30am by increasing frequency </a:t>
            </a:r>
            <a:endParaRPr lang="en-US" sz="1800" kern="0" dirty="0">
              <a:solidFill>
                <a:schemeClr val="tx1"/>
              </a:solidFill>
            </a:endParaRPr>
          </a:p>
          <a:p>
            <a:pPr marL="884855" lvl="1" indent="-285750" defTabSz="914400"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chemeClr val="tx1"/>
                </a:solidFill>
              </a:rPr>
              <a:t>December 2018: </a:t>
            </a:r>
          </a:p>
          <a:p>
            <a:pPr marL="1321953" lvl="2" indent="-285750" defTabSz="914400">
              <a:buFont typeface="Arial" panose="020B0604020202020204" pitchFamily="34" charset="0"/>
              <a:buChar char="•"/>
            </a:pPr>
            <a:r>
              <a:rPr lang="en-US" sz="1800" b="0" kern="0" dirty="0">
                <a:solidFill>
                  <a:schemeClr val="tx1"/>
                </a:solidFill>
              </a:rPr>
              <a:t>Evaluate Early Morning Pilot and Phase 1 of Late Night  </a:t>
            </a:r>
            <a:endParaRPr lang="en-US" sz="1800" kern="0" dirty="0"/>
          </a:p>
          <a:p>
            <a:pPr marL="884855" lvl="1" indent="-285750" defTabSz="914400"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chemeClr val="tx1"/>
                </a:solidFill>
              </a:rPr>
              <a:t>Phase 2: Spring Rating (April 2019) or Summer Rating (June 2019)</a:t>
            </a:r>
          </a:p>
          <a:p>
            <a:pPr marL="1321953" lvl="2" indent="-285750" defTabSz="914400">
              <a:buFont typeface="Arial" panose="020B0604020202020204" pitchFamily="34" charset="0"/>
              <a:buChar char="•"/>
            </a:pPr>
            <a:r>
              <a:rPr lang="en-US" sz="1800" b="0" kern="0" dirty="0">
                <a:solidFill>
                  <a:schemeClr val="tx1"/>
                </a:solidFill>
              </a:rPr>
              <a:t>Based on </a:t>
            </a:r>
            <a:r>
              <a:rPr lang="en-US" sz="1800" kern="0" dirty="0"/>
              <a:t>findings from Early Morning Pilot and Phase 1 of Late Night, a</a:t>
            </a:r>
            <a:r>
              <a:rPr lang="en-US" sz="1800" b="0" kern="0" dirty="0">
                <a:solidFill>
                  <a:schemeClr val="tx1"/>
                </a:solidFill>
              </a:rPr>
              <a:t>dd or revise earlier/later trips on service with high usage to further build out the overnight network</a:t>
            </a:r>
          </a:p>
        </p:txBody>
      </p:sp>
    </p:spTree>
    <p:extLst>
      <p:ext uri="{BB962C8B-B14F-4D97-AF65-F5344CB8AC3E}">
        <p14:creationId xmlns:p14="http://schemas.microsoft.com/office/powerpoint/2010/main" val="230448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012" y="914400"/>
            <a:ext cx="11201400" cy="6172200"/>
          </a:xfrm>
        </p:spPr>
        <p:txBody>
          <a:bodyPr>
            <a:normAutofit/>
          </a:bodyPr>
          <a:lstStyle/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1360"/>
              </a:spcBef>
            </a:pPr>
            <a:endParaRPr lang="en-US" sz="215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1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12" y="325277"/>
            <a:ext cx="9982200" cy="4367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defTabSz="1018023"/>
            <a:r>
              <a:rPr lang="en-US" sz="2500" dirty="0">
                <a:solidFill>
                  <a:schemeClr val="accent5">
                    <a:lumMod val="25000"/>
                  </a:schemeClr>
                </a:solidFill>
              </a:rPr>
              <a:t>Proposal for Phase 1: Part A—Build toward legible overnight network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012" y="914400"/>
            <a:ext cx="6019800" cy="59347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+mj-lt"/>
              <a:buNone/>
              <a:defRPr sz="2493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99105" indent="-262671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tabLst/>
              <a:defRPr sz="2267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n-cs"/>
              </a:defRPr>
            </a:lvl2pPr>
            <a:lvl3pPr marL="1036203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267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430175" indent="-2644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8133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3314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6pPr>
            <a:lvl7pPr marL="2849556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7pPr>
            <a:lvl8pPr marL="3367658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8pPr>
            <a:lvl9pPr marL="3885760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2400" kern="0" dirty="0">
                <a:solidFill>
                  <a:schemeClr val="tx1"/>
                </a:solidFill>
              </a:rPr>
              <a:t>Add/modify service to build toward a legible overnight network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Adjust existing overnight/early AM routes structure and branding to be clearer and legible 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Add new late night SL1/SL4 service as spine through downtown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Increase legibility of existing Route 171 (two trips at 3:50am and 4:20am) 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  <a:sym typeface="Wingdings" panose="05000000000000000000" pitchFamily="2" charset="2"/>
              </a:rPr>
              <a:t>Add 1-2 trips along portions of Routes SL1, SL4, 15, 24, 104, 108, 109, 117, 442 in the 2am timeframe</a:t>
            </a:r>
            <a:endParaRPr lang="en-US" sz="2400" b="0" kern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538" y="990600"/>
            <a:ext cx="4163754" cy="60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012" y="914400"/>
            <a:ext cx="11201400" cy="6172200"/>
          </a:xfrm>
        </p:spPr>
        <p:txBody>
          <a:bodyPr>
            <a:normAutofit/>
          </a:bodyPr>
          <a:lstStyle/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1360"/>
              </a:spcBef>
            </a:pPr>
            <a:endParaRPr lang="en-US" sz="215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1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12" y="325277"/>
            <a:ext cx="9982200" cy="4367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defTabSz="1018023"/>
            <a:r>
              <a:rPr lang="en-US" sz="2300" dirty="0">
                <a:solidFill>
                  <a:schemeClr val="accent5">
                    <a:lumMod val="25000"/>
                  </a:schemeClr>
                </a:solidFill>
              </a:rPr>
              <a:t>Proposal for Phase 1: Part B—Add new late-night span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012" y="914400"/>
            <a:ext cx="6019800" cy="59347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+mj-lt"/>
              <a:buNone/>
              <a:defRPr sz="2493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99105" indent="-262671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tabLst/>
              <a:defRPr sz="2267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n-cs"/>
              </a:defRPr>
            </a:lvl2pPr>
            <a:lvl3pPr marL="1036203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267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430175" indent="-2644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8133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3314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6pPr>
            <a:lvl7pPr marL="2849556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7pPr>
            <a:lvl8pPr marL="3367658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8pPr>
            <a:lvl9pPr marL="3885760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2400" kern="0" dirty="0">
                <a:solidFill>
                  <a:schemeClr val="tx1"/>
                </a:solidFill>
              </a:rPr>
              <a:t>Add new span where moderate/high ridership exists on current last trips (after 12:30AM)</a:t>
            </a:r>
          </a:p>
          <a:p>
            <a:pPr defTabSz="914400"/>
            <a:endParaRPr lang="en-US" sz="2400" kern="0" dirty="0">
              <a:solidFill>
                <a:schemeClr val="tx1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Add new later trips on: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34E (Saturday)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104 (weekday, 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109 (weekday)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111 (Saturday)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116 (Saturday)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400" b="0" kern="0" dirty="0">
                <a:solidFill>
                  <a:schemeClr val="tx1"/>
                </a:solidFill>
              </a:rPr>
              <a:t>442 (Sunday)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793" y="1066800"/>
            <a:ext cx="449454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012" y="914400"/>
            <a:ext cx="11201400" cy="6172200"/>
          </a:xfrm>
        </p:spPr>
        <p:txBody>
          <a:bodyPr>
            <a:normAutofit/>
          </a:bodyPr>
          <a:lstStyle/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1360"/>
              </a:spcBef>
            </a:pPr>
            <a:endParaRPr lang="en-US" sz="215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1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4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12" y="325277"/>
            <a:ext cx="10287000" cy="4367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defTabSz="1018023"/>
            <a:r>
              <a:rPr lang="en-US" sz="2300" dirty="0">
                <a:solidFill>
                  <a:schemeClr val="accent5">
                    <a:lumMod val="25000"/>
                  </a:schemeClr>
                </a:solidFill>
              </a:rPr>
              <a:t>Proposal for Phase 1: Part C—Improve frequency to reduce crowding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012" y="1001955"/>
            <a:ext cx="6019800" cy="59347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+mj-lt"/>
              <a:buNone/>
              <a:defRPr sz="2493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99105" indent="-262671" algn="l" rtl="0" eaLnBrk="1" fontAlgn="base" hangingPunct="1">
              <a:spcBef>
                <a:spcPts val="68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tabLst/>
              <a:defRPr sz="2267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+mn-cs"/>
              </a:defRPr>
            </a:lvl2pPr>
            <a:lvl3pPr marL="1036203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267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430175" indent="-2644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8133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331454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6pPr>
            <a:lvl7pPr marL="2849556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7pPr>
            <a:lvl8pPr marL="3367658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8pPr>
            <a:lvl9pPr marL="3885760" indent="-253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4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/>
            <a:r>
              <a:rPr lang="en-US" sz="2490" kern="0" dirty="0">
                <a:solidFill>
                  <a:schemeClr val="tx1"/>
                </a:solidFill>
              </a:rPr>
              <a:t>Add better frequency to address high ridership/crowding between 10pm-12:30am</a:t>
            </a:r>
          </a:p>
          <a:p>
            <a:pPr defTabSz="914400"/>
            <a:endParaRPr lang="en-US" sz="2490" kern="0" dirty="0">
              <a:solidFill>
                <a:schemeClr val="tx1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90" b="0" kern="0" dirty="0">
                <a:solidFill>
                  <a:schemeClr val="tx1"/>
                </a:solidFill>
              </a:rPr>
              <a:t>Add better late night frequency and more trips on: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264" b="0" kern="0" dirty="0">
                <a:solidFill>
                  <a:schemeClr val="tx1"/>
                </a:solidFill>
              </a:rPr>
              <a:t>34E (Saturday)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264" b="0" kern="0" dirty="0">
                <a:solidFill>
                  <a:schemeClr val="tx1"/>
                </a:solidFill>
              </a:rPr>
              <a:t>66 (weekday, 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264" b="0" kern="0" dirty="0">
                <a:solidFill>
                  <a:schemeClr val="tx1"/>
                </a:solidFill>
              </a:rPr>
              <a:t>104 (weekday, 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264" b="0" kern="0" dirty="0">
                <a:solidFill>
                  <a:schemeClr val="tx1"/>
                </a:solidFill>
              </a:rPr>
              <a:t>109 (Saturday)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264" b="0" kern="0" dirty="0">
                <a:solidFill>
                  <a:schemeClr val="tx1"/>
                </a:solidFill>
              </a:rPr>
              <a:t>111 (weekday, 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264" b="0" kern="0" dirty="0">
                <a:solidFill>
                  <a:schemeClr val="tx1"/>
                </a:solidFill>
              </a:rPr>
              <a:t>116 (weekday, 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264" b="0" kern="0" dirty="0">
                <a:solidFill>
                  <a:schemeClr val="tx1"/>
                </a:solidFill>
              </a:rPr>
              <a:t>117 (weekday, Saturday)</a:t>
            </a:r>
          </a:p>
          <a:p>
            <a:pPr marL="942005" lvl="1" indent="-342900" defTabSz="914400">
              <a:buFont typeface="Arial" panose="020B0604020202020204" pitchFamily="34" charset="0"/>
              <a:buChar char="•"/>
            </a:pPr>
            <a:r>
              <a:rPr lang="en-US" sz="2264" b="0" kern="0" dirty="0">
                <a:solidFill>
                  <a:schemeClr val="tx1"/>
                </a:solidFill>
              </a:rPr>
              <a:t>442 (weekday)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12" y="1044805"/>
            <a:ext cx="4289963" cy="59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5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12" y="325277"/>
            <a:ext cx="9982200" cy="4367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defTabSz="1018023"/>
            <a:r>
              <a:rPr lang="en-US" sz="2500" dirty="0">
                <a:solidFill>
                  <a:schemeClr val="accent5">
                    <a:lumMod val="25000"/>
                  </a:schemeClr>
                </a:solidFill>
              </a:rPr>
              <a:t>Current Night Bus Ridership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447800"/>
            <a:ext cx="11425719" cy="48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18612" y="680339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en-US" sz="1400" dirty="0">
                <a:latin typeface="+mj-lt"/>
              </a:rPr>
              <a:t>Source: APC April 2018</a:t>
            </a:r>
          </a:p>
        </p:txBody>
      </p:sp>
    </p:spTree>
    <p:extLst>
      <p:ext uri="{BB962C8B-B14F-4D97-AF65-F5344CB8AC3E}">
        <p14:creationId xmlns:p14="http://schemas.microsoft.com/office/powerpoint/2010/main" val="649264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0A07501D38644B7199D370286644D" ma:contentTypeVersion="2" ma:contentTypeDescription="Create a new document." ma:contentTypeScope="" ma:versionID="db8831d4bb18ef0e454cd893b9653a9f">
  <xsd:schema xmlns:xsd="http://www.w3.org/2001/XMLSchema" xmlns:xs="http://www.w3.org/2001/XMLSchema" xmlns:p="http://schemas.microsoft.com/office/2006/metadata/properties" xmlns:ns2="b4eccf1b-939f-49bc-8c20-b1e62e326593" targetNamespace="http://schemas.microsoft.com/office/2006/metadata/properties" ma:root="true" ma:fieldsID="7b7d321439371854ac55917326e1fc55" ns2:_="">
    <xsd:import namespace="b4eccf1b-939f-49bc-8c20-b1e62e3265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ccf1b-939f-49bc-8c20-b1e62e326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BE957-E1E1-412E-8C95-FC143CA0328A}">
  <ds:schemaRefs>
    <ds:schemaRef ds:uri="http://purl.org/dc/terms/"/>
    <ds:schemaRef ds:uri="http://schemas.microsoft.com/office/2006/documentManagement/types"/>
    <ds:schemaRef ds:uri="b4eccf1b-939f-49bc-8c20-b1e62e32659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F23B730-12E7-4348-8214-19A79426B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58695-14D0-492C-A08C-8681584AA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ccf1b-939f-49bc-8c20-b1e62e326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50706</TotalTime>
  <Words>835</Words>
  <Application>Microsoft Macintosh PowerPoint</Application>
  <PresentationFormat>Custom</PresentationFormat>
  <Paragraphs>229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Presentation3</vt:lpstr>
      <vt:lpstr>Late Night Proposal and  Early Morning Service Update</vt:lpstr>
      <vt:lpstr>PowerPoint Presentation</vt:lpstr>
      <vt:lpstr>PowerPoint Presentation</vt:lpstr>
      <vt:lpstr>PowerPoint Presentation</vt:lpstr>
      <vt:lpstr>Proposal for Late Night Pilot</vt:lpstr>
      <vt:lpstr>Proposal for Phase 1: Part A—Build toward legible overnight network</vt:lpstr>
      <vt:lpstr>Proposal for Phase 1: Part B—Add new late-night span</vt:lpstr>
      <vt:lpstr>Proposal for Phase 1: Part C—Improve frequency to reduce crowding</vt:lpstr>
      <vt:lpstr>Current Night Bus Ridership</vt:lpstr>
      <vt:lpstr>Phase 1 Cost: $2M FY19 Operating Budget</vt:lpstr>
      <vt:lpstr>Pilot Evaluation </vt:lpstr>
    </vt:vector>
  </TitlesOfParts>
  <Company>Microsoft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McKnight, Erica</dc:creator>
  <cp:lastModifiedBy>Siddiqui, Aayesha</cp:lastModifiedBy>
  <cp:revision>1261</cp:revision>
  <cp:lastPrinted>2018-06-01T15:14:10Z</cp:lastPrinted>
  <dcterms:created xsi:type="dcterms:W3CDTF">2015-01-07T18:14:26Z</dcterms:created>
  <dcterms:modified xsi:type="dcterms:W3CDTF">2018-06-04T20:19:10Z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0x0101003090A07501D38644B7199D370286644D</vt:lpwstr>
  </property>
</Properties>
</file>