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www.infraware.co.kr/2012/infrawarePen" Target="docProps/infrawarePe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8" r:id="rId2"/>
    <p:sldId id="285" r:id="rId3"/>
    <p:sldId id="299" r:id="rId4"/>
    <p:sldId id="304" r:id="rId5"/>
    <p:sldId id="306" r:id="rId6"/>
    <p:sldId id="307" r:id="rId7"/>
    <p:sldId id="308" r:id="rId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6" userDrawn="1">
          <p15:clr>
            <a:srgbClr val="A4A3A4"/>
          </p15:clr>
        </p15:guide>
        <p15:guide id="2" pos="2265" userDrawn="1">
          <p15:clr>
            <a:srgbClr val="A4A3A4"/>
          </p15:clr>
        </p15:guide>
        <p15:guide id="3" orient="horz" pos="2932" userDrawn="1">
          <p15:clr>
            <a:srgbClr val="A4A3A4"/>
          </p15:clr>
        </p15:guide>
        <p15:guide id="4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9E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7" autoAdjust="0"/>
    <p:restoredTop sz="93155" autoAdjust="0"/>
  </p:normalViewPr>
  <p:slideViewPr>
    <p:cSldViewPr>
      <p:cViewPr varScale="1">
        <p:scale>
          <a:sx n="94" d="100"/>
          <a:sy n="94" d="100"/>
        </p:scale>
        <p:origin x="133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813"/>
    </p:cViewPr>
  </p:sorterViewPr>
  <p:notesViewPr>
    <p:cSldViewPr>
      <p:cViewPr varScale="1">
        <p:scale>
          <a:sx n="65" d="100"/>
          <a:sy n="65" d="100"/>
        </p:scale>
        <p:origin x="-3288" y="-114"/>
      </p:cViewPr>
      <p:guideLst>
        <p:guide orient="horz" pos="2936"/>
        <p:guide pos="2265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Satisfaction!$C$6</c:f>
              <c:strCache>
                <c:ptCount val="1"/>
                <c:pt idx="0">
                  <c:v>Extremely dissatisfied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811-40AF-A6EA-2F3C4FEDEE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Satisfaction!$B$7:$B$8</c:f>
              <c:strCache>
                <c:ptCount val="2"/>
                <c:pt idx="0">
                  <c:v>Bus (N = 238)</c:v>
                </c:pt>
                <c:pt idx="1">
                  <c:v>Bicycle (N = 44)</c:v>
                </c:pt>
              </c:strCache>
            </c:strRef>
          </c:cat>
          <c:val>
            <c:numRef>
              <c:f>Satisfaction!$C$7:$C$8</c:f>
              <c:numCache>
                <c:formatCode>0%</c:formatCode>
                <c:ptCount val="2"/>
                <c:pt idx="0">
                  <c:v>0</c:v>
                </c:pt>
                <c:pt idx="1">
                  <c:v>2.2727272727272783E-2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11-40AF-A6EA-2F3C4FEDEEF8}"/>
            </c:ext>
          </c:extLst>
        </c:ser>
        <c:ser>
          <c:idx val="1"/>
          <c:order val="1"/>
          <c:tx>
            <c:strRef>
              <c:f>Satisfaction!$D$6</c:f>
              <c:strCache>
                <c:ptCount val="1"/>
                <c:pt idx="0">
                  <c:v>Dissatisfied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811-40AF-A6EA-2F3C4FEDEEF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226-48AE-A48E-1076F31AE9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Satisfaction!$B$7:$B$8</c:f>
              <c:strCache>
                <c:ptCount val="2"/>
                <c:pt idx="0">
                  <c:v>Bus (N = 238)</c:v>
                </c:pt>
                <c:pt idx="1">
                  <c:v>Bicycle (N = 44)</c:v>
                </c:pt>
              </c:strCache>
            </c:strRef>
          </c:cat>
          <c:val>
            <c:numRef>
              <c:f>Satisfaction!$D$7:$D$8</c:f>
              <c:numCache>
                <c:formatCode>0%</c:formatCode>
                <c:ptCount val="2"/>
                <c:pt idx="0">
                  <c:v>8.4033613445378148E-3</c:v>
                </c:pt>
                <c:pt idx="1">
                  <c:v>2.2727272727272783E-2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11-40AF-A6EA-2F3C4FEDEEF8}"/>
            </c:ext>
          </c:extLst>
        </c:ser>
        <c:ser>
          <c:idx val="2"/>
          <c:order val="2"/>
          <c:tx>
            <c:strRef>
              <c:f>Satisfaction!$E$6</c:f>
              <c:strCache>
                <c:ptCount val="1"/>
                <c:pt idx="0">
                  <c:v>Somewhat dissatisfied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11-40AF-A6EA-2F3C4FEDEE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Satisfaction!$B$7:$B$8</c:f>
              <c:strCache>
                <c:ptCount val="2"/>
                <c:pt idx="0">
                  <c:v>Bus (N = 238)</c:v>
                </c:pt>
                <c:pt idx="1">
                  <c:v>Bicycle (N = 44)</c:v>
                </c:pt>
              </c:strCache>
            </c:strRef>
          </c:cat>
          <c:val>
            <c:numRef>
              <c:f>Satisfaction!$E$7:$E$8</c:f>
              <c:numCache>
                <c:formatCode>0%</c:formatCode>
                <c:ptCount val="2"/>
                <c:pt idx="0">
                  <c:v>8.4033613445378148E-3</c:v>
                </c:pt>
                <c:pt idx="1">
                  <c:v>2.2727272727272783E-2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11-40AF-A6EA-2F3C4FEDEEF8}"/>
            </c:ext>
          </c:extLst>
        </c:ser>
        <c:ser>
          <c:idx val="3"/>
          <c:order val="3"/>
          <c:tx>
            <c:strRef>
              <c:f>Satisfaction!$F$6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Satisfaction!$B$7:$B$8</c:f>
              <c:strCache>
                <c:ptCount val="2"/>
                <c:pt idx="0">
                  <c:v>Bus (N = 238)</c:v>
                </c:pt>
                <c:pt idx="1">
                  <c:v>Bicycle (N = 44)</c:v>
                </c:pt>
              </c:strCache>
            </c:strRef>
          </c:cat>
          <c:val>
            <c:numRef>
              <c:f>Satisfaction!$F$7:$F$8</c:f>
              <c:numCache>
                <c:formatCode>0%</c:formatCode>
                <c:ptCount val="2"/>
                <c:pt idx="0">
                  <c:v>0.10084033613445365</c:v>
                </c:pt>
                <c:pt idx="1">
                  <c:v>4.5454545454545484E-2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11-40AF-A6EA-2F3C4FEDEEF8}"/>
            </c:ext>
          </c:extLst>
        </c:ser>
        <c:ser>
          <c:idx val="4"/>
          <c:order val="4"/>
          <c:tx>
            <c:strRef>
              <c:f>Satisfaction!$G$6</c:f>
              <c:strCache>
                <c:ptCount val="1"/>
                <c:pt idx="0">
                  <c:v>Somewhat satisfied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Satisfaction!$B$7:$B$8</c:f>
              <c:strCache>
                <c:ptCount val="2"/>
                <c:pt idx="0">
                  <c:v>Bus (N = 238)</c:v>
                </c:pt>
                <c:pt idx="1">
                  <c:v>Bicycle (N = 44)</c:v>
                </c:pt>
              </c:strCache>
            </c:strRef>
          </c:cat>
          <c:val>
            <c:numRef>
              <c:f>Satisfaction!$G$7:$G$8</c:f>
              <c:numCache>
                <c:formatCode>0%</c:formatCode>
                <c:ptCount val="2"/>
                <c:pt idx="0">
                  <c:v>9.2436974789915971E-2</c:v>
                </c:pt>
                <c:pt idx="1">
                  <c:v>0.15909090909090928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11-40AF-A6EA-2F3C4FEDEEF8}"/>
            </c:ext>
          </c:extLst>
        </c:ser>
        <c:ser>
          <c:idx val="5"/>
          <c:order val="5"/>
          <c:tx>
            <c:strRef>
              <c:f>Satisfaction!$H$6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Satisfaction!$B$7:$B$8</c:f>
              <c:strCache>
                <c:ptCount val="2"/>
                <c:pt idx="0">
                  <c:v>Bus (N = 238)</c:v>
                </c:pt>
                <c:pt idx="1">
                  <c:v>Bicycle (N = 44)</c:v>
                </c:pt>
              </c:strCache>
            </c:strRef>
          </c:cat>
          <c:val>
            <c:numRef>
              <c:f>Satisfaction!$H$7:$H$8</c:f>
              <c:numCache>
                <c:formatCode>0%</c:formatCode>
                <c:ptCount val="2"/>
                <c:pt idx="0">
                  <c:v>0.37394957983193305</c:v>
                </c:pt>
                <c:pt idx="1">
                  <c:v>0.36363636363636381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11-40AF-A6EA-2F3C4FEDEEF8}"/>
            </c:ext>
          </c:extLst>
        </c:ser>
        <c:ser>
          <c:idx val="6"/>
          <c:order val="6"/>
          <c:tx>
            <c:strRef>
              <c:f>Satisfaction!$I$6</c:f>
              <c:strCache>
                <c:ptCount val="1"/>
                <c:pt idx="0">
                  <c:v>Extremely satisfied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Satisfaction!$B$7:$B$8</c:f>
              <c:strCache>
                <c:ptCount val="2"/>
                <c:pt idx="0">
                  <c:v>Bus (N = 238)</c:v>
                </c:pt>
                <c:pt idx="1">
                  <c:v>Bicycle (N = 44)</c:v>
                </c:pt>
              </c:strCache>
            </c:strRef>
          </c:cat>
          <c:val>
            <c:numRef>
              <c:f>Satisfaction!$I$7:$I$8</c:f>
              <c:numCache>
                <c:formatCode>0%</c:formatCode>
                <c:ptCount val="2"/>
                <c:pt idx="0">
                  <c:v>0.41596638655462237</c:v>
                </c:pt>
                <c:pt idx="1">
                  <c:v>0.36363636363636381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11-40AF-A6EA-2F3C4FEDEE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99275136"/>
        <c:axId val="99276672"/>
      </c:barChart>
      <c:catAx>
        <c:axId val="99275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276672"/>
        <c:crosses val="autoZero"/>
        <c:auto val="1"/>
        <c:lblAlgn val="ctr"/>
        <c:lblOffset val="100"/>
        <c:noMultiLvlLbl val="0"/>
      </c:catAx>
      <c:valAx>
        <c:axId val="9927667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27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238" cy="46513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A8782089-6BC6-4235-B712-F8742B9D4234}" type="datetimeFigureOut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376"/>
            <a:ext cx="3043238" cy="46513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6"/>
            <a:ext cx="3043238" cy="46513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75612B8F-7C36-4EC9-BD17-68C48F5CD9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18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5071" tIns="47534" rIns="95071" bIns="4753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7" y="0"/>
            <a:ext cx="3043343" cy="465455"/>
          </a:xfrm>
          <a:prstGeom prst="rect">
            <a:avLst/>
          </a:prstGeom>
        </p:spPr>
        <p:txBody>
          <a:bodyPr vert="horz" lIns="95071" tIns="47534" rIns="95071" bIns="47534" rtlCol="0"/>
          <a:lstStyle>
            <a:lvl1pPr algn="r">
              <a:defRPr sz="1200"/>
            </a:lvl1pPr>
          </a:lstStyle>
          <a:p>
            <a:fld id="{CEB96F95-300C-4A3F-BDC6-417068EB1BB3}" type="datetimeFigureOut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1" tIns="47534" rIns="95071" bIns="4753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8"/>
            <a:ext cx="5618480" cy="4189095"/>
          </a:xfrm>
          <a:prstGeom prst="rect">
            <a:avLst/>
          </a:prstGeom>
        </p:spPr>
        <p:txBody>
          <a:bodyPr vert="horz" lIns="95071" tIns="47534" rIns="95071" bIns="4753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4"/>
            <a:ext cx="3043343" cy="465455"/>
          </a:xfrm>
          <a:prstGeom prst="rect">
            <a:avLst/>
          </a:prstGeom>
        </p:spPr>
        <p:txBody>
          <a:bodyPr vert="horz" lIns="95071" tIns="47534" rIns="95071" bIns="4753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7" y="8842034"/>
            <a:ext cx="3043343" cy="465455"/>
          </a:xfrm>
          <a:prstGeom prst="rect">
            <a:avLst/>
          </a:prstGeom>
        </p:spPr>
        <p:txBody>
          <a:bodyPr vert="horz" lIns="95071" tIns="47534" rIns="95071" bIns="47534" rtlCol="0" anchor="b"/>
          <a:lstStyle>
            <a:lvl1pPr algn="r">
              <a:defRPr sz="1200"/>
            </a:lvl1pPr>
          </a:lstStyle>
          <a:p>
            <a:fld id="{DDE3C4EC-FA30-4BAF-8816-853426F570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63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96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63" y="37528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333" b="39000"/>
          <a:stretch>
            <a:fillRect/>
          </a:stretch>
        </p:blipFill>
        <p:spPr bwMode="auto">
          <a:xfrm>
            <a:off x="1012825" y="1562100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Insert title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459377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b="1" u="sng" dirty="0" smtClean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subtitle here</a:t>
            </a:r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6/4/2018</a:t>
            </a:fld>
            <a:endParaRPr lang="en-US" dirty="0"/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2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3118715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chapter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8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19774"/>
            <a:ext cx="8001000" cy="715962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>
              <a:defRPr sz="2296" b="1">
                <a:solidFill>
                  <a:srgbClr val="1A6BB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048512"/>
            <a:ext cx="8001000" cy="52365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10"/>
              </a:spcBef>
              <a:buFont typeface="+mj-lt"/>
              <a:buNone/>
              <a:defRPr sz="187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9449" indent="-197056">
              <a:spcBef>
                <a:spcPts val="510"/>
              </a:spcBef>
              <a:tabLst/>
              <a:defRPr sz="170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701"/>
            </a:lvl3pPr>
            <a:lvl4pPr>
              <a:defRPr sz="1530"/>
            </a:lvl4pPr>
            <a:lvl5pPr>
              <a:defRPr sz="1530"/>
            </a:lvl5pPr>
            <a:lvl6pPr>
              <a:defRPr sz="1530"/>
            </a:lvl6pPr>
            <a:lvl7pPr>
              <a:defRPr sz="1530"/>
            </a:lvl7pPr>
            <a:lvl8pPr>
              <a:defRPr sz="1530"/>
            </a:lvl8pPr>
            <a:lvl9pPr>
              <a:defRPr sz="1530"/>
            </a:lvl9pPr>
          </a:lstStyle>
          <a:p>
            <a:pPr lvl="0"/>
            <a:r>
              <a:rPr lang="en-US" dirty="0"/>
              <a:t>Click to edit Master text styles. 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60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 smtClean="0"/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/>
              <a:pPr/>
              <a:t>6/4/2018</a:t>
            </a:fld>
            <a:endParaRPr lang="en-US" dirty="0"/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2" r:id="rId3"/>
    <p:sldLayoutId id="2147483663" r:id="rId4"/>
    <p:sldLayoutId id="2147483673" r:id="rId5"/>
    <p:sldLayoutId id="2147483677" r:id="rId6"/>
    <p:sldLayoutId id="214748368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86200"/>
            <a:ext cx="7391400" cy="466344"/>
          </a:xfrm>
        </p:spPr>
        <p:txBody>
          <a:bodyPr/>
          <a:lstStyle/>
          <a:p>
            <a:r>
              <a:rPr lang="en-US" sz="2400" dirty="0" smtClean="0"/>
              <a:t>General Manager’s Remarks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19200" y="5257800"/>
            <a:ext cx="3352800" cy="762000"/>
          </a:xfrm>
        </p:spPr>
        <p:txBody>
          <a:bodyPr/>
          <a:lstStyle/>
          <a:p>
            <a:r>
              <a:rPr lang="en-US" sz="2000" dirty="0" smtClean="0"/>
              <a:t>June 4, 2018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19200" y="4528458"/>
            <a:ext cx="7315200" cy="457200"/>
          </a:xfrm>
        </p:spPr>
        <p:txBody>
          <a:bodyPr/>
          <a:lstStyle/>
          <a:p>
            <a:r>
              <a:rPr lang="en-US" sz="2000" dirty="0" smtClean="0"/>
              <a:t>Fiscal and Management Control Board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992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Agenda 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2684" y="1752600"/>
            <a:ext cx="8348472" cy="44384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New ferry: </a:t>
            </a:r>
            <a:r>
              <a:rPr lang="en-US" sz="2400" i="1" dirty="0" smtClean="0">
                <a:solidFill>
                  <a:schemeClr val="tx1"/>
                </a:solidFill>
              </a:rPr>
              <a:t>Glory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RIDE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Washington Street, Roslindale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Scan the Street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MBTA Family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New ferry: </a:t>
            </a:r>
            <a:r>
              <a:rPr lang="en-US" sz="2400" i="1" dirty="0" smtClean="0"/>
              <a:t>Glory</a:t>
            </a:r>
            <a:endParaRPr lang="en-US" sz="2400" i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7939" y="1488580"/>
            <a:ext cx="4261716" cy="44384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tx1"/>
                </a:solidFill>
              </a:rPr>
              <a:t>Glory</a:t>
            </a:r>
            <a:r>
              <a:rPr lang="en-US" sz="2000" dirty="0" smtClean="0">
                <a:solidFill>
                  <a:schemeClr val="tx1"/>
                </a:solidFill>
              </a:rPr>
              <a:t>, the sister vessel of </a:t>
            </a:r>
            <a:r>
              <a:rPr lang="en-US" sz="2000" i="1" dirty="0" smtClean="0">
                <a:solidFill>
                  <a:schemeClr val="tx1"/>
                </a:solidFill>
              </a:rPr>
              <a:t>Champion</a:t>
            </a:r>
            <a:r>
              <a:rPr lang="en-US" sz="2000" dirty="0" smtClean="0">
                <a:solidFill>
                  <a:schemeClr val="tx1"/>
                </a:solidFill>
              </a:rPr>
              <a:t>, christened by Secretary Pollack on Wednesday, May 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Built by Gladding-Hearn Shipbuilding in Somerset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Capacity for 150 passengers, includes flat screen info, LED lighting, concessions, luggage racks</a:t>
            </a:r>
          </a:p>
        </p:txBody>
      </p:sp>
      <p:pic>
        <p:nvPicPr>
          <p:cNvPr id="1026" name="Picture 2" descr="https://pbs.twimg.com/media/DecylFVUQAAtJ8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55" y="2057400"/>
            <a:ext cx="3733800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6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RIDE Update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2683" y="1514856"/>
            <a:ext cx="4490317" cy="461337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Transition to </a:t>
            </a:r>
            <a:r>
              <a:rPr lang="en-US" sz="2000" dirty="0" err="1" smtClean="0">
                <a:solidFill>
                  <a:schemeClr val="tx1"/>
                </a:solidFill>
              </a:rPr>
              <a:t>Transdev</a:t>
            </a:r>
            <a:r>
              <a:rPr lang="en-US" sz="2000" dirty="0" smtClean="0">
                <a:solidFill>
                  <a:schemeClr val="tx1"/>
                </a:solidFill>
              </a:rPr>
              <a:t> took place effective June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New procurement based on lessons learned and helpful insight from RIDE advocates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Ultimate goal is to deliver a reliable service on which our most vulnerable customers can depend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Thanks to RIDE advocates, and our internal team for process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Thanks also to our RIDE customers for their patience during transition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286000"/>
            <a:ext cx="3214687" cy="2246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89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930" y="1312917"/>
            <a:ext cx="8001000" cy="1314792"/>
          </a:xfrm>
        </p:spPr>
        <p:txBody>
          <a:bodyPr anchor="t"/>
          <a:lstStyle/>
          <a:p>
            <a:r>
              <a:rPr lang="en-US" b="0" dirty="0" smtClean="0">
                <a:solidFill>
                  <a:schemeClr val="tx1"/>
                </a:solidFill>
              </a:rPr>
              <a:t>The City of Boston partnered with the MBTA to pilot a bus and bicycle lane from May 7</a:t>
            </a:r>
            <a:r>
              <a:rPr lang="en-US" b="0" baseline="30000" dirty="0" smtClean="0">
                <a:solidFill>
                  <a:schemeClr val="tx1"/>
                </a:solidFill>
              </a:rPr>
              <a:t>-</a:t>
            </a:r>
            <a:r>
              <a:rPr lang="en-US" b="0" dirty="0" smtClean="0">
                <a:solidFill>
                  <a:schemeClr val="tx1"/>
                </a:solidFill>
              </a:rPr>
              <a:t> June 1, 2018 between Roslindale Sq and Forest Hills station.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In a survey of bus passengers and bicyclists during the pilot, </a:t>
            </a:r>
            <a:r>
              <a:rPr lang="en-US" dirty="0" smtClean="0">
                <a:solidFill>
                  <a:schemeClr val="tx1"/>
                </a:solidFill>
              </a:rPr>
              <a:t>94% </a:t>
            </a:r>
            <a:r>
              <a:rPr lang="en-US" b="0" dirty="0" smtClean="0">
                <a:solidFill>
                  <a:schemeClr val="tx1"/>
                </a:solidFill>
              </a:rPr>
              <a:t>stated they wanted the lane to continue permanently. 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  </a:t>
            </a:r>
            <a:endParaRPr lang="en-US" b="0" dirty="0">
              <a:solidFill>
                <a:schemeClr val="tx1"/>
              </a:solidFill>
              <a:cs typeface="Calibri"/>
            </a:endParaRPr>
          </a:p>
          <a:p>
            <a:pPr marL="706467" lvl="1" indent="-257244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  <a:cs typeface="Calibri"/>
            </a:endParaRPr>
          </a:p>
          <a:p>
            <a:pPr marL="257244" indent="-257244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98963" y="757612"/>
            <a:ext cx="7488600" cy="327628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60" b="1">
                <a:solidFill>
                  <a:srgbClr val="1A6BB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5pPr>
            <a:lvl6pPr marL="518101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6pPr>
            <a:lvl7pPr marL="1036203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7pPr>
            <a:lvl8pPr marL="1554303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8pPr>
            <a:lvl9pPr marL="2072404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9pPr>
          </a:lstStyle>
          <a:p>
            <a:pPr defTabSz="763721"/>
            <a:r>
              <a:rPr lang="en-US" sz="1876" kern="0" dirty="0">
                <a:solidFill>
                  <a:schemeClr val="accent5">
                    <a:lumMod val="25000"/>
                  </a:schemeClr>
                </a:solidFill>
              </a:rPr>
              <a:t>Roslindale Bus Lane Pilot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0" y="5887090"/>
            <a:ext cx="6173808" cy="2286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94339" indent="-194339" defTabSz="685983" fontAlgn="base">
              <a:spcBef>
                <a:spcPct val="100000"/>
              </a:spcBef>
              <a:spcAft>
                <a:spcPct val="0"/>
              </a:spcAft>
              <a:buClr>
                <a:srgbClr val="0033CC"/>
              </a:buClr>
              <a:defRPr/>
            </a:pPr>
            <a:r>
              <a:rPr lang="en-US" sz="1200" b="1" kern="0" dirty="0">
                <a:latin typeface="Calibri" panose="020F0502020204030204" pitchFamily="34" charset="0"/>
              </a:rPr>
              <a:t>Source: Roslindale Bus Lane Pilot Survey - May 2018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170304" y="2971681"/>
          <a:ext cx="6974116" cy="2858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42878" y="2571527"/>
            <a:ext cx="27671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244" indent="-257244"/>
            <a:r>
              <a:rPr lang="en-US" sz="1350" b="1" dirty="0">
                <a:latin typeface="+mj-lt"/>
              </a:rPr>
              <a:t>Satisfaction with Bus Lane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44420" y="3543330"/>
            <a:ext cx="182927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/>
              <a:t>88% </a:t>
            </a:r>
            <a:r>
              <a:rPr lang="en-US" sz="1350" dirty="0"/>
              <a:t>of bus respondents and </a:t>
            </a:r>
            <a:r>
              <a:rPr lang="en-US" sz="1350" b="1" dirty="0"/>
              <a:t>89% </a:t>
            </a:r>
            <a:r>
              <a:rPr lang="en-US" sz="1350" dirty="0"/>
              <a:t>of bicycle respondents report some degree of satisfaction</a:t>
            </a:r>
          </a:p>
        </p:txBody>
      </p:sp>
    </p:spTree>
    <p:extLst>
      <p:ext uri="{BB962C8B-B14F-4D97-AF65-F5344CB8AC3E}">
        <p14:creationId xmlns:p14="http://schemas.microsoft.com/office/powerpoint/2010/main" val="373375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Scan the Street for Wheels and Feet 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2683" y="1514856"/>
            <a:ext cx="4261717" cy="458114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With </a:t>
            </a:r>
            <a:r>
              <a:rPr lang="en-US" sz="1400" dirty="0"/>
              <a:t>the improved weather comes an increase in outdoor activities – in particular, the number of cyclists and </a:t>
            </a:r>
            <a:r>
              <a:rPr lang="en-US" sz="1400" dirty="0" smtClean="0"/>
              <a:t>pedestrians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Reminder to people to be aware of their surroundings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Whether walking</a:t>
            </a:r>
            <a:r>
              <a:rPr lang="en-US" sz="1400" dirty="0"/>
              <a:t>, biking, driving, or using some other form of transportation, please be </a:t>
            </a:r>
            <a:r>
              <a:rPr lang="en-US" sz="1400" dirty="0" smtClean="0"/>
              <a:t>mindful of other people, motor vehicles, cyclists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Scan the Street </a:t>
            </a:r>
            <a:r>
              <a:rPr lang="en-US" sz="1400" dirty="0" smtClean="0"/>
              <a:t>campaign is </a:t>
            </a:r>
            <a:r>
              <a:rPr lang="en-US" sz="1400" dirty="0"/>
              <a:t>a partnership involving </a:t>
            </a:r>
            <a:r>
              <a:rPr lang="en-US" sz="1400" dirty="0" err="1"/>
              <a:t>MassDOT’s</a:t>
            </a:r>
            <a:r>
              <a:rPr lang="en-US" sz="1400" dirty="0"/>
              <a:t> Highway Division, the Executive Office of Public Safety, Department of Public Health, Boston Vision Zero, </a:t>
            </a:r>
            <a:r>
              <a:rPr lang="en-US" sz="1400" dirty="0" err="1"/>
              <a:t>WalkBoston</a:t>
            </a:r>
            <a:r>
              <a:rPr lang="en-US" sz="1400" dirty="0"/>
              <a:t>, </a:t>
            </a:r>
            <a:r>
              <a:rPr lang="en-US" sz="1400" dirty="0" err="1"/>
              <a:t>MassBike</a:t>
            </a:r>
            <a:r>
              <a:rPr lang="en-US" sz="1400" dirty="0" smtClean="0"/>
              <a:t>, and </a:t>
            </a:r>
            <a:r>
              <a:rPr lang="en-US" sz="1400" dirty="0"/>
              <a:t>Safe Roads </a:t>
            </a:r>
            <a:r>
              <a:rPr lang="en-US" sz="1400" dirty="0" smtClean="0"/>
              <a:t>Alliance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As </a:t>
            </a:r>
            <a:r>
              <a:rPr lang="en-US" sz="1400" dirty="0"/>
              <a:t>we enter the season of warmer weather, we want everyone to have an enjoyable and safe </a:t>
            </a:r>
            <a:r>
              <a:rPr lang="en-US" sz="1400" dirty="0" smtClean="0"/>
              <a:t>summer</a:t>
            </a:r>
            <a:endParaRPr lang="en-US" sz="1400" dirty="0"/>
          </a:p>
        </p:txBody>
      </p:sp>
      <p:pic>
        <p:nvPicPr>
          <p:cNvPr id="1026" name="Picture 1" descr="cid:image003.png@01D3E7B9.74CF6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92635"/>
            <a:ext cx="4025034" cy="2586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06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“MBTA Family” – Emerson College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2683" y="1514856"/>
            <a:ext cx="4261717" cy="458114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Last </a:t>
            </a:r>
            <a:r>
              <a:rPr lang="en-US" dirty="0"/>
              <a:t>week, through a partnership with Emerson College, we launched the first of three videos called, “MBTA </a:t>
            </a:r>
            <a:r>
              <a:rPr lang="en-US" dirty="0" smtClean="0"/>
              <a:t>Family” 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Videos </a:t>
            </a:r>
            <a:r>
              <a:rPr lang="en-US" dirty="0"/>
              <a:t>highlight three MBTA </a:t>
            </a:r>
            <a:r>
              <a:rPr lang="en-US" dirty="0" smtClean="0"/>
              <a:t>employees </a:t>
            </a:r>
            <a:r>
              <a:rPr lang="en-US" dirty="0"/>
              <a:t>and their passions in and out of the workplace. With a focus on the employees that make the MBTA system run safely and smoothly, "MBTA Family" accentuates the roles T employees play in their </a:t>
            </a:r>
            <a:r>
              <a:rPr lang="en-US" dirty="0" smtClean="0"/>
              <a:t>communities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video content that was written, directed, filmed, and produced by Emerson College students in collaboration with T staff on digital panels.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many people have noticed, our use of digital panels is a new and dynamic technology that allows us to shift away from the traditional static posters and </a:t>
            </a:r>
            <a:r>
              <a:rPr lang="en-US" dirty="0" smtClean="0"/>
              <a:t>billboards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technology still allows for advertising, but also can provide important </a:t>
            </a:r>
            <a:r>
              <a:rPr lang="en-US" dirty="0"/>
              <a:t>customer-facing information about service alerts, </a:t>
            </a:r>
            <a:r>
              <a:rPr lang="en-US" dirty="0" smtClean="0"/>
              <a:t>new services: </a:t>
            </a:r>
            <a:r>
              <a:rPr lang="en-US" dirty="0"/>
              <a:t>SL3 and early morning bus service, and also display the work of projects like this one with </a:t>
            </a:r>
            <a:r>
              <a:rPr lang="en-US" dirty="0" smtClean="0"/>
              <a:t>Emerson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4425" y="2000631"/>
            <a:ext cx="3886200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90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heme/theme1.xml><?xml version="1.0" encoding="utf-8"?>
<a:theme xmlns:a="http://schemas.openxmlformats.org/drawingml/2006/main" name="Presentation3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cmpd="tri">
          <a:solidFill>
            <a:schemeClr val="tx1"/>
          </a:solidFill>
          <a:headEnd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17940</TotalTime>
  <Pages>5</Pages>
  <Words>510</Words>
  <Characters>0</Characters>
  <Application>Microsoft Office PowerPoint</Application>
  <DocSecurity>0</DocSecurity>
  <PresentationFormat>On-screen Show (4:3)</PresentationFormat>
  <Lines>0</Lines>
  <Paragraphs>40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Presentation3</vt:lpstr>
      <vt:lpstr>General Manager’s Remarks</vt:lpstr>
      <vt:lpstr>Agenda </vt:lpstr>
      <vt:lpstr>New ferry: Glory</vt:lpstr>
      <vt:lpstr>RIDE Update</vt:lpstr>
      <vt:lpstr>PowerPoint Presentation</vt:lpstr>
      <vt:lpstr>Scan the Street for Wheels and Feet </vt:lpstr>
      <vt:lpstr>“MBTA Family” – Emerson College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YTD Capital spending has been lower than expected due to delays in GLX and Other projects</dc:title>
  <dc:creator>srashin</dc:creator>
  <cp:lastModifiedBy>Ciampa, Christine</cp:lastModifiedBy>
  <cp:revision>744</cp:revision>
  <cp:lastPrinted>2018-06-04T15:39:22Z</cp:lastPrinted>
  <dcterms:modified xsi:type="dcterms:W3CDTF">2018-06-04T15:40:39Z</dcterms:modified>
</cp:coreProperties>
</file>

<file path=docProps/infrawarePen.xml><?xml version="1.0" encoding="utf-8"?>
<InfrawarePenDraw xmlns="http://www.infraware.co.kr/2012/penmode"/>
</file>