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7"/>
  </p:notesMasterIdLst>
  <p:handoutMasterIdLst>
    <p:handoutMasterId r:id="rId8"/>
  </p:handoutMasterIdLst>
  <p:sldIdLst>
    <p:sldId id="380" r:id="rId3"/>
    <p:sldId id="391" r:id="rId4"/>
    <p:sldId id="392" r:id="rId5"/>
    <p:sldId id="393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3DC9B9-A4B3-43DB-BAC3-481D4772EE1F}">
          <p14:sldIdLst>
            <p14:sldId id="380"/>
            <p14:sldId id="391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 userDrawn="1">
          <p15:clr>
            <a:srgbClr val="A4A3A4"/>
          </p15:clr>
        </p15:guide>
        <p15:guide id="2" pos="2269" userDrawn="1">
          <p15:clr>
            <a:srgbClr val="A4A3A4"/>
          </p15:clr>
        </p15:guide>
        <p15:guide id="3" orient="horz" pos="2936" userDrawn="1">
          <p15:clr>
            <a:srgbClr val="A4A3A4"/>
          </p15:clr>
        </p15:guide>
        <p15:guide id="4" pos="2216" userDrawn="1">
          <p15:clr>
            <a:srgbClr val="A4A3A4"/>
          </p15:clr>
        </p15:guide>
        <p15:guide id="5" pos="2319" userDrawn="1">
          <p15:clr>
            <a:srgbClr val="A4A3A4"/>
          </p15:clr>
        </p15:guide>
        <p15:guide id="6" pos="2265" userDrawn="1">
          <p15:clr>
            <a:srgbClr val="A4A3A4"/>
          </p15:clr>
        </p15:guide>
        <p15:guide id="7" orient="horz" pos="2932" userDrawn="1">
          <p15:clr>
            <a:srgbClr val="A4A3A4"/>
          </p15:clr>
        </p15:guide>
        <p15:guide id="8" pos="2164" userDrawn="1">
          <p15:clr>
            <a:srgbClr val="A4A3A4"/>
          </p15:clr>
        </p15:guide>
        <p15:guide id="9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369A40"/>
    <a:srgbClr val="55864A"/>
    <a:srgbClr val="B9FFD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3382" autoAdjust="0"/>
  </p:normalViewPr>
  <p:slideViewPr>
    <p:cSldViewPr>
      <p:cViewPr varScale="1">
        <p:scale>
          <a:sx n="118" d="100"/>
          <a:sy n="118" d="100"/>
        </p:scale>
        <p:origin x="13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6" y="-96"/>
      </p:cViewPr>
      <p:guideLst>
        <p:guide orient="horz" pos="2940"/>
        <p:guide pos="2269"/>
        <p:guide orient="horz" pos="2936"/>
        <p:guide pos="2216"/>
        <p:guide pos="2319"/>
        <p:guide pos="2265"/>
        <p:guide orient="horz" pos="2932"/>
        <p:guide pos="216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3238" cy="465138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8" y="4"/>
            <a:ext cx="3043238" cy="465138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2383"/>
            <a:ext cx="3043238" cy="465138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8" y="8842383"/>
            <a:ext cx="3043238" cy="465138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33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4713" tIns="47355" rIns="94713" bIns="473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0" y="0"/>
            <a:ext cx="3043343" cy="465455"/>
          </a:xfrm>
          <a:prstGeom prst="rect">
            <a:avLst/>
          </a:prstGeom>
        </p:spPr>
        <p:txBody>
          <a:bodyPr vert="horz" lIns="94713" tIns="47355" rIns="94713" bIns="47355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3" tIns="47355" rIns="94713" bIns="473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31"/>
            <a:ext cx="5618480" cy="4189095"/>
          </a:xfrm>
          <a:prstGeom prst="rect">
            <a:avLst/>
          </a:prstGeom>
        </p:spPr>
        <p:txBody>
          <a:bodyPr vert="horz" lIns="94713" tIns="47355" rIns="94713" bIns="473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6"/>
            <a:ext cx="3043343" cy="465455"/>
          </a:xfrm>
          <a:prstGeom prst="rect">
            <a:avLst/>
          </a:prstGeom>
        </p:spPr>
        <p:txBody>
          <a:bodyPr vert="horz" lIns="94713" tIns="47355" rIns="94713" bIns="473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0" y="8842036"/>
            <a:ext cx="3043343" cy="465455"/>
          </a:xfrm>
          <a:prstGeom prst="rect">
            <a:avLst/>
          </a:prstGeom>
        </p:spPr>
        <p:txBody>
          <a:bodyPr vert="horz" lIns="94713" tIns="47355" rIns="94713" bIns="47355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June 1</a:t>
            </a:r>
            <a:r>
              <a:rPr lang="en-US" sz="7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successfully implemented new call center with EXELA, a global company headquartered in Irving, TX who has similar contracts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June 1</a:t>
            </a:r>
            <a:r>
              <a:rPr lang="en-US" sz="7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successfully implemented new call center with EXELA, a global company headquartered in Irving, TX who has similar contracts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58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92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45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9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50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48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92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33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00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3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 userDrawn="1"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Red Line Customer Capacity Update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47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6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860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058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076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7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74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" name="Rectangle 10"/>
          <p:cNvSpPr/>
          <p:nvPr userDrawn="1"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Red Line Customer Capacity Update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5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Green Line Service Improvements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183748" y="6642100"/>
            <a:ext cx="19597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47641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0587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Green Line Service Improvements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95801" y="1023874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123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3" y="1812925"/>
            <a:ext cx="4449763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A7EB0778-A622-4CF1-9AB3-2DA7F91AC891}" type="datetime1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1AB6784F-114F-4FA9-AB86-CE8F522A1CF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77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119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2513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876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246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664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652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041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05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0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395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505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750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666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81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59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03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83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36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95800" y="1023874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83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June 4,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572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98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87A6FB5-55FC-41BB-96AD-B9854D824E40}" type="datetimeFigureOut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90C4686-4FF0-4B14-AA0A-2AC8D6F72CE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1828800" cy="32918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86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371600"/>
            <a:ext cx="8229600" cy="403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410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172200"/>
            <a:ext cx="82296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r>
              <a:rPr lang="en-US" sz="9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600316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; optional bullets">
  <p:cSld name="Table; optional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388625" y="554200"/>
            <a:ext cx="833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2425" y="724717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620097" y="1539267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4245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A7EB0778-A622-4CF1-9AB3-2DA7F91AC891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1AB6784F-114F-4FA9-AB86-CE8F522A1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0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5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June 4,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3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2" r:id="rId3"/>
    <p:sldLayoutId id="2147483663" r:id="rId4"/>
    <p:sldLayoutId id="2147483673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0981-3DA6-46C2-826D-0D8005ADC286}" type="slidenum">
              <a:rPr kumimoji="0" lang="en-US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177576" y="222250"/>
            <a:ext cx="552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8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bta.com/betterb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53" y="4181856"/>
            <a:ext cx="7751547" cy="466344"/>
          </a:xfrm>
        </p:spPr>
        <p:txBody>
          <a:bodyPr/>
          <a:lstStyle/>
          <a:p>
            <a:r>
              <a:rPr lang="en-US" b="0" dirty="0">
                <a:solidFill>
                  <a:srgbClr val="002060"/>
                </a:solidFill>
              </a:rPr>
              <a:t>DGM Remarks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5105400"/>
            <a:ext cx="3352800" cy="762000"/>
          </a:xfrm>
        </p:spPr>
        <p:txBody>
          <a:bodyPr/>
          <a:lstStyle/>
          <a:p>
            <a:r>
              <a:rPr lang="en-US" sz="2000" b="0" dirty="0">
                <a:solidFill>
                  <a:srgbClr val="002060"/>
                </a:solidFill>
              </a:rPr>
              <a:t>June 4,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463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400" b="0" kern="0" dirty="0">
                <a:solidFill>
                  <a:schemeClr val="tx1"/>
                </a:solidFill>
              </a:rPr>
              <a:t>Fiscal &amp; Management Control Board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DGM Remarks 6/4/2018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3161105" cy="421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855" y="1981200"/>
            <a:ext cx="5201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June 1</a:t>
            </a:r>
            <a:r>
              <a:rPr lang="en-US" sz="2400" baseline="30000" dirty="0">
                <a:latin typeface="Calibri"/>
              </a:rPr>
              <a:t>st</a:t>
            </a:r>
            <a:r>
              <a:rPr lang="en-US" sz="2400" dirty="0">
                <a:latin typeface="Calibri"/>
              </a:rPr>
              <a:t> successful transition implemented for the </a:t>
            </a:r>
            <a:r>
              <a:rPr lang="en-US" sz="2400">
                <a:latin typeface="Calibri"/>
              </a:rPr>
              <a:t>new customer </a:t>
            </a:r>
            <a:r>
              <a:rPr lang="en-US" sz="2400" dirty="0">
                <a:latin typeface="Calibri"/>
              </a:rPr>
              <a:t>call center with </a:t>
            </a:r>
            <a:r>
              <a:rPr lang="en-US" sz="2400" dirty="0" err="1">
                <a:latin typeface="Calibri"/>
              </a:rPr>
              <a:t>SourceHOV</a:t>
            </a:r>
            <a:r>
              <a:rPr lang="en-US" sz="2400" dirty="0">
                <a:latin typeface="Calibri"/>
              </a:rPr>
              <a:t> in Norwood, 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3 Year Contract, $3,000,000 with 2 single year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342900" indent="-342900"/>
            <a:endParaRPr lang="en-US" sz="1400" dirty="0">
              <a:latin typeface="+mj-lt"/>
            </a:endParaRPr>
          </a:p>
          <a:p>
            <a:pPr marL="342900" indent="-342900"/>
            <a:endParaRPr lang="en-US" sz="1400" dirty="0">
              <a:latin typeface="+mj-lt"/>
            </a:endParaRPr>
          </a:p>
          <a:p>
            <a:pPr marL="342900" indent="-342900"/>
            <a:endParaRPr lang="en-US" sz="1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855" y="958334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New Call Center Procurement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7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DGM Remarks 6/4/2018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5094" r="1887" b="-291"/>
          <a:stretch/>
        </p:blipFill>
        <p:spPr>
          <a:xfrm>
            <a:off x="533400" y="1709693"/>
            <a:ext cx="2743200" cy="344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5576" r="28132" b="3350"/>
          <a:stretch/>
        </p:blipFill>
        <p:spPr>
          <a:xfrm>
            <a:off x="6934200" y="1731374"/>
            <a:ext cx="1913926" cy="341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473005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24 employees were trained by the MBTA Customer Call Center management team. </a:t>
            </a:r>
          </a:p>
          <a:p>
            <a:endParaRPr lang="en-US" dirty="0"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The first day they successfully responded and redirected 927 calls.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05" y="1709693"/>
            <a:ext cx="2547596" cy="344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3589" y="932122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New Call Center Procurement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DGM Remarks 6/4/2018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890283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Better Bus Project – Upcoming Outreach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2C42D-941D-48B1-B93B-C232C08BB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2" t="12050" r="7580" b="39752"/>
          <a:stretch/>
        </p:blipFill>
        <p:spPr>
          <a:xfrm>
            <a:off x="3693644" y="1333952"/>
            <a:ext cx="1261832" cy="1442094"/>
          </a:xfrm>
          <a:prstGeom prst="round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62725"/>
              </p:ext>
            </p:extLst>
          </p:nvPr>
        </p:nvGraphicFramePr>
        <p:xfrm>
          <a:off x="609600" y="2850383"/>
          <a:ext cx="7429920" cy="1991809"/>
        </p:xfrm>
        <a:graphic>
          <a:graphicData uri="http://schemas.openxmlformats.org/drawingml/2006/table">
            <a:tbl>
              <a:tblPr firstRow="1" firstCol="1" bandRow="1"/>
              <a:tblGrid>
                <a:gridCol w="1965351">
                  <a:extLst>
                    <a:ext uri="{9D8B030D-6E8A-4147-A177-3AD203B41FA5}">
                      <a16:colId xmlns:a16="http://schemas.microsoft.com/office/drawing/2014/main" val="4185566406"/>
                    </a:ext>
                  </a:extLst>
                </a:gridCol>
                <a:gridCol w="1659136">
                  <a:extLst>
                    <a:ext uri="{9D8B030D-6E8A-4147-A177-3AD203B41FA5}">
                      <a16:colId xmlns:a16="http://schemas.microsoft.com/office/drawing/2014/main" val="2728090274"/>
                    </a:ext>
                  </a:extLst>
                </a:gridCol>
                <a:gridCol w="1951433">
                  <a:extLst>
                    <a:ext uri="{9D8B030D-6E8A-4147-A177-3AD203B41FA5}">
                      <a16:colId xmlns:a16="http://schemas.microsoft.com/office/drawing/2014/main" val="276719385"/>
                    </a:ext>
                  </a:extLst>
                </a:gridCol>
                <a:gridCol w="1854000">
                  <a:extLst>
                    <a:ext uri="{9D8B030D-6E8A-4147-A177-3AD203B41FA5}">
                      <a16:colId xmlns:a16="http://schemas.microsoft.com/office/drawing/2014/main" val="3702409143"/>
                    </a:ext>
                  </a:extLst>
                </a:gridCol>
              </a:tblGrid>
              <a:tr h="5060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North Quincy High School</a:t>
                      </a:r>
                      <a:endParaRPr lang="en-US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Quincy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Monday, June 4</a:t>
                      </a:r>
                      <a:endParaRPr lang="en-US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6:30 PM – 8:30 PM</a:t>
                      </a:r>
                      <a:endParaRPr lang="en-US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308705"/>
                  </a:ext>
                </a:extLst>
              </a:tr>
              <a:tr h="717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North Shore Community College</a:t>
                      </a:r>
                      <a:endParaRPr lang="en-US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Lynn</a:t>
                      </a:r>
                      <a:endParaRPr lang="en-US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Wednesday, June 6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6:00 PM – 8:00 PM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03939"/>
                  </a:ext>
                </a:extLst>
              </a:tr>
              <a:tr h="717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Holiday Inn Boston - Bunker Hill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Sullivan Square</a:t>
                      </a:r>
                      <a:endParaRPr lang="en-US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Thursday, June 7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 pitchFamily="18" charset="0"/>
                        </a:rPr>
                        <a:t>6:00 PM – 8:00 PM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0216" marR="100216" marT="50108" marB="50108">
                    <a:lnL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13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81000" y="4974293"/>
            <a:ext cx="8150772" cy="1595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/>
                <a:ea typeface="Calibri" panose="020F0502020204030204"/>
                <a:cs typeface="Times New Roman" panose="02020603050405020304" pitchFamily="18" charset="0"/>
              </a:rPr>
              <a:t>Online Feedback:</a:t>
            </a:r>
            <a:endParaRPr lang="en-US" sz="1600" dirty="0">
              <a:latin typeface="Calibri" panose="020F0502020204030204"/>
              <a:ea typeface="Calibri" panose="020F050202020403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Calibri" panose="020F0502020204030204"/>
                <a:ea typeface="Calibri" panose="020F0502020204030204"/>
                <a:cs typeface="Times New Roman" panose="02020603050405020304" pitchFamily="18" charset="0"/>
              </a:rPr>
              <a:t>For individuals who cannot attend any of our in-person meetings, we have an online feedback form at </a:t>
            </a:r>
            <a:r>
              <a:rPr lang="en-US" sz="1600" b="1" u="sng" dirty="0">
                <a:solidFill>
                  <a:srgbClr val="0563C1"/>
                </a:solidFill>
                <a:latin typeface="Calibri" panose="020F0502020204030204"/>
                <a:ea typeface="Calibri" panose="020F0502020204030204"/>
                <a:cs typeface="Times New Roman" panose="02020603050405020304" pitchFamily="18" charset="0"/>
                <a:hlinkClick r:id="rId4"/>
              </a:rPr>
              <a:t>www.mbta.com/betterbus</a:t>
            </a:r>
            <a:r>
              <a:rPr lang="en-US" sz="1600" b="1" dirty="0">
                <a:latin typeface="Calibri" panose="020F0502020204030204"/>
                <a:ea typeface="Calibri" panose="020F0502020204030204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/>
              <a:ea typeface="Calibri" panose="020F050202020403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Calibri" panose="020F0502020204030204"/>
                <a:ea typeface="Calibri" panose="020F0502020204030204"/>
                <a:cs typeface="Times New Roman" panose="02020603050405020304" pitchFamily="18" charset="0"/>
              </a:rPr>
              <a:t>Individuals can also signup for our email alerts to get updates and details about the project. </a:t>
            </a:r>
            <a:endParaRPr lang="en-US" sz="1600" dirty="0">
              <a:effectLst/>
              <a:latin typeface="Calibri" panose="020F0502020204030204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8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MBTA Default Template</Template>
  <TotalTime>31306</TotalTime>
  <Words>230</Words>
  <Application>Microsoft Macintosh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Montserrat</vt:lpstr>
      <vt:lpstr>Symbol</vt:lpstr>
      <vt:lpstr>Times New Roman</vt:lpstr>
      <vt:lpstr>Verdana</vt:lpstr>
      <vt:lpstr>MBTA Default Template</vt:lpstr>
      <vt:lpstr>1_MBTA Default Template</vt:lpstr>
      <vt:lpstr>DGM Remarks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Evasion Reduction Strategy</dc:title>
  <dc:creator>bkane</dc:creator>
  <cp:lastModifiedBy>Siddiqui, Aayesha</cp:lastModifiedBy>
  <cp:revision>1298</cp:revision>
  <cp:lastPrinted>2018-06-04T15:05:23Z</cp:lastPrinted>
  <dcterms:created xsi:type="dcterms:W3CDTF">2016-04-11T13:25:01Z</dcterms:created>
  <dcterms:modified xsi:type="dcterms:W3CDTF">2018-06-04T20:16:18Z</dcterms:modified>
</cp:coreProperties>
</file>