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97" r:id="rId2"/>
    <p:sldId id="389" r:id="rId3"/>
    <p:sldId id="396" r:id="rId4"/>
    <p:sldId id="395" r:id="rId5"/>
    <p:sldId id="391" r:id="rId6"/>
    <p:sldId id="393"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9E"/>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0" autoAdjust="0"/>
    <p:restoredTop sz="50000" autoAdjust="0"/>
  </p:normalViewPr>
  <p:slideViewPr>
    <p:cSldViewPr>
      <p:cViewPr varScale="1">
        <p:scale>
          <a:sx n="118" d="100"/>
          <a:sy n="118" d="100"/>
        </p:scale>
        <p:origin x="1680" y="192"/>
      </p:cViewPr>
      <p:guideLst>
        <p:guide orient="horz" pos="2160"/>
        <p:guide pos="2880"/>
      </p:guideLst>
    </p:cSldViewPr>
  </p:slideViewPr>
  <p:notesTextViewPr>
    <p:cViewPr>
      <p:scale>
        <a:sx n="1" d="1"/>
        <a:sy n="1" d="1"/>
      </p:scale>
      <p:origin x="0" y="0"/>
    </p:cViewPr>
  </p:notesTextViewPr>
  <p:sorterViewPr>
    <p:cViewPr varScale="1">
      <p:scale>
        <a:sx n="1" d="1"/>
        <a:sy n="1" d="1"/>
      </p:scale>
      <p:origin x="0" y="2813"/>
    </p:cViewPr>
  </p:sorterViewPr>
  <p:notesViewPr>
    <p:cSldViewPr>
      <p:cViewPr varScale="1">
        <p:scale>
          <a:sx n="65" d="100"/>
          <a:sy n="65" d="100"/>
        </p:scale>
        <p:origin x="-3288" y="-11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238" cy="465138"/>
          </a:xfrm>
          <a:prstGeom prst="rect">
            <a:avLst/>
          </a:prstGeom>
        </p:spPr>
        <p:txBody>
          <a:bodyPr vert="horz" lIns="91419" tIns="45709" rIns="91419" bIns="45709" rtlCol="0"/>
          <a:lstStyle>
            <a:lvl1pPr algn="l">
              <a:defRPr sz="1200"/>
            </a:lvl1pPr>
          </a:lstStyle>
          <a:p>
            <a:endParaRPr lang="en-US" dirty="0"/>
          </a:p>
        </p:txBody>
      </p:sp>
      <p:sp>
        <p:nvSpPr>
          <p:cNvPr id="3" name="Date Placeholder 2"/>
          <p:cNvSpPr>
            <a:spLocks noGrp="1"/>
          </p:cNvSpPr>
          <p:nvPr>
            <p:ph type="dt" sz="quarter" idx="1"/>
          </p:nvPr>
        </p:nvSpPr>
        <p:spPr>
          <a:xfrm>
            <a:off x="3978276" y="0"/>
            <a:ext cx="3043238" cy="465138"/>
          </a:xfrm>
          <a:prstGeom prst="rect">
            <a:avLst/>
          </a:prstGeom>
        </p:spPr>
        <p:txBody>
          <a:bodyPr vert="horz" lIns="91419" tIns="45709" rIns="91419" bIns="45709" rtlCol="0"/>
          <a:lstStyle>
            <a:lvl1pPr algn="r">
              <a:defRPr sz="1200"/>
            </a:lvl1pPr>
          </a:lstStyle>
          <a:p>
            <a:fld id="{A8782089-6BC6-4235-B712-F8742B9D4234}" type="datetimeFigureOut">
              <a:rPr lang="en-US" smtClean="0"/>
              <a:pPr/>
              <a:t>6/4/18</a:t>
            </a:fld>
            <a:endParaRPr lang="en-US" dirty="0"/>
          </a:p>
        </p:txBody>
      </p:sp>
      <p:sp>
        <p:nvSpPr>
          <p:cNvPr id="4" name="Footer Placeholder 3"/>
          <p:cNvSpPr>
            <a:spLocks noGrp="1"/>
          </p:cNvSpPr>
          <p:nvPr>
            <p:ph type="ftr" sz="quarter" idx="2"/>
          </p:nvPr>
        </p:nvSpPr>
        <p:spPr>
          <a:xfrm>
            <a:off x="2" y="8842375"/>
            <a:ext cx="3043238" cy="465138"/>
          </a:xfrm>
          <a:prstGeom prst="rect">
            <a:avLst/>
          </a:prstGeom>
        </p:spPr>
        <p:txBody>
          <a:bodyPr vert="horz" lIns="91419" tIns="45709" rIns="91419" bIns="4570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6" y="8842375"/>
            <a:ext cx="3043238" cy="465138"/>
          </a:xfrm>
          <a:prstGeom prst="rect">
            <a:avLst/>
          </a:prstGeom>
        </p:spPr>
        <p:txBody>
          <a:bodyPr vert="horz" lIns="91419" tIns="45709" rIns="91419" bIns="45709" rtlCol="0" anchor="b"/>
          <a:lstStyle>
            <a:lvl1pPr algn="r">
              <a:defRPr sz="1200"/>
            </a:lvl1pPr>
          </a:lstStyle>
          <a:p>
            <a:fld id="{75612B8F-7C36-4EC9-BD17-68C48F5CD98F}" type="slidenum">
              <a:rPr lang="en-US" smtClean="0"/>
              <a:pPr/>
              <a:t>‹#›</a:t>
            </a:fld>
            <a:endParaRPr lang="en-US" dirty="0"/>
          </a:p>
        </p:txBody>
      </p:sp>
    </p:spTree>
    <p:extLst>
      <p:ext uri="{BB962C8B-B14F-4D97-AF65-F5344CB8AC3E}">
        <p14:creationId xmlns:p14="http://schemas.microsoft.com/office/powerpoint/2010/main" val="1027718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5061" tIns="47529" rIns="95061" bIns="47529" rtlCol="0"/>
          <a:lstStyle>
            <a:lvl1pPr algn="l">
              <a:defRPr sz="1200"/>
            </a:lvl1pPr>
          </a:lstStyle>
          <a:p>
            <a:endParaRPr lang="en-US" dirty="0"/>
          </a:p>
        </p:txBody>
      </p:sp>
      <p:sp>
        <p:nvSpPr>
          <p:cNvPr id="3" name="Date Placeholder 2"/>
          <p:cNvSpPr>
            <a:spLocks noGrp="1"/>
          </p:cNvSpPr>
          <p:nvPr>
            <p:ph type="dt" idx="1"/>
          </p:nvPr>
        </p:nvSpPr>
        <p:spPr>
          <a:xfrm>
            <a:off x="3978137" y="0"/>
            <a:ext cx="3043343" cy="465455"/>
          </a:xfrm>
          <a:prstGeom prst="rect">
            <a:avLst/>
          </a:prstGeom>
        </p:spPr>
        <p:txBody>
          <a:bodyPr vert="horz" lIns="95061" tIns="47529" rIns="95061" bIns="47529" rtlCol="0"/>
          <a:lstStyle>
            <a:lvl1pPr algn="r">
              <a:defRPr sz="1200"/>
            </a:lvl1pPr>
          </a:lstStyle>
          <a:p>
            <a:fld id="{CEB96F95-300C-4A3F-BDC6-417068EB1BB3}" type="datetimeFigureOut">
              <a:rPr lang="en-US" smtClean="0"/>
              <a:pPr/>
              <a:t>6/4/18</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5061" tIns="47529" rIns="95061" bIns="47529" rtlCol="0" anchor="ctr"/>
          <a:lstStyle/>
          <a:p>
            <a:endParaRPr lang="en-US" dirty="0"/>
          </a:p>
        </p:txBody>
      </p:sp>
      <p:sp>
        <p:nvSpPr>
          <p:cNvPr id="5" name="Notes Placeholder 4"/>
          <p:cNvSpPr>
            <a:spLocks noGrp="1"/>
          </p:cNvSpPr>
          <p:nvPr>
            <p:ph type="body" sz="quarter" idx="3"/>
          </p:nvPr>
        </p:nvSpPr>
        <p:spPr>
          <a:xfrm>
            <a:off x="702310" y="4421827"/>
            <a:ext cx="5618480" cy="4189095"/>
          </a:xfrm>
          <a:prstGeom prst="rect">
            <a:avLst/>
          </a:prstGeom>
        </p:spPr>
        <p:txBody>
          <a:bodyPr vert="horz" lIns="95061" tIns="47529" rIns="95061" bIns="475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33"/>
            <a:ext cx="3043343" cy="465455"/>
          </a:xfrm>
          <a:prstGeom prst="rect">
            <a:avLst/>
          </a:prstGeom>
        </p:spPr>
        <p:txBody>
          <a:bodyPr vert="horz" lIns="95061" tIns="47529" rIns="95061" bIns="4752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7" y="8842033"/>
            <a:ext cx="3043343" cy="465455"/>
          </a:xfrm>
          <a:prstGeom prst="rect">
            <a:avLst/>
          </a:prstGeom>
        </p:spPr>
        <p:txBody>
          <a:bodyPr vert="horz" lIns="95061" tIns="47529" rIns="95061" bIns="47529" rtlCol="0" anchor="b"/>
          <a:lstStyle>
            <a:lvl1pPr algn="r">
              <a:defRPr sz="1200"/>
            </a:lvl1pPr>
          </a:lstStyle>
          <a:p>
            <a:fld id="{DDE3C4EC-FA30-4BAF-8816-853426F570DF}" type="slidenum">
              <a:rPr lang="en-US" smtClean="0"/>
              <a:pPr/>
              <a:t>‹#›</a:t>
            </a:fld>
            <a:endParaRPr lang="en-US" dirty="0"/>
          </a:p>
        </p:txBody>
      </p:sp>
    </p:spTree>
    <p:extLst>
      <p:ext uri="{BB962C8B-B14F-4D97-AF65-F5344CB8AC3E}">
        <p14:creationId xmlns:p14="http://schemas.microsoft.com/office/powerpoint/2010/main" val="346626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emf"/><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p:nvSpPr>
        <p:spPr>
          <a:xfrm>
            <a:off x="396875" y="1463675"/>
            <a:ext cx="8434388"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Rectangle 10"/>
          <p:cNvSpPr/>
          <p:nvPr/>
        </p:nvSpPr>
        <p:spPr>
          <a:xfrm>
            <a:off x="327025" y="625475"/>
            <a:ext cx="7673975" cy="234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 name="Date Placeholder 1"/>
          <p:cNvSpPr>
            <a:spLocks noGrp="1"/>
          </p:cNvSpPr>
          <p:nvPr>
            <p:ph type="dt" sz="half" idx="10"/>
          </p:nvPr>
        </p:nvSpPr>
        <p:spPr/>
        <p:txBody>
          <a:bodyPr/>
          <a:lstStyle>
            <a:lvl1pPr algn="r">
              <a:defRPr sz="800"/>
            </a:lvl1pPr>
          </a:lstStyle>
          <a:p>
            <a:fld id="{F809FA0C-9138-4409-9FF5-7DACD331B09B}" type="datetime1">
              <a:rPr lang="en-US" smtClean="0"/>
              <a:pPr/>
              <a:t>6/4/18</a:t>
            </a:fld>
            <a:endParaRPr lang="en-US" dirty="0"/>
          </a:p>
        </p:txBody>
      </p:sp>
      <p:sp>
        <p:nvSpPr>
          <p:cNvPr id="6" name="TextBox 6"/>
          <p:cNvSpPr txBox="1">
            <a:spLocks noChangeArrowheads="1"/>
          </p:cNvSpPr>
          <p:nvPr userDrawn="1"/>
        </p:nvSpPr>
        <p:spPr bwMode="auto">
          <a:xfrm>
            <a:off x="3265488" y="6283325"/>
            <a:ext cx="2613025"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a:t>Draft for Discussion &amp; Policy Purposes Only</a:t>
            </a:r>
          </a:p>
        </p:txBody>
      </p: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cxnSp>
        <p:nvCxnSpPr>
          <p:cNvPr id="9" name="Straight Connector 8"/>
          <p:cNvCxnSpPr/>
          <p:nvPr userDrawn="1"/>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Content Placeholder 8"/>
          <p:cNvSpPr>
            <a:spLocks noGrp="1"/>
          </p:cNvSpPr>
          <p:nvPr>
            <p:ph sz="quarter" idx="14"/>
          </p:nvPr>
        </p:nvSpPr>
        <p:spPr>
          <a:xfrm>
            <a:off x="470001" y="1698958"/>
            <a:ext cx="8348472"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1"/>
          <p:cNvSpPr>
            <a:spLocks noGrp="1"/>
          </p:cNvSpPr>
          <p:nvPr>
            <p:ph type="dt" sz="half" idx="15"/>
          </p:nvPr>
        </p:nvSpPr>
        <p:spPr/>
        <p:txBody>
          <a:bodyPr/>
          <a:lstStyle>
            <a:lvl1pPr>
              <a:defRPr/>
            </a:lvl1pPr>
          </a:lstStyle>
          <a:p>
            <a:fld id="{20FA1DF3-6E5F-4A59-9A2C-E3FEDDFEF6C6}" type="datetime1">
              <a:rPr lang="en-US" smtClean="0"/>
              <a:pPr/>
              <a:t>6/4/18</a:t>
            </a:fld>
            <a:endParaRPr lang="en-US" dirty="0"/>
          </a:p>
        </p:txBody>
      </p:sp>
      <p:sp>
        <p:nvSpPr>
          <p:cNvPr id="5" name="TextBox 6"/>
          <p:cNvSpPr txBox="1">
            <a:spLocks noChangeArrowheads="1"/>
          </p:cNvSpPr>
          <p:nvPr userDrawn="1"/>
        </p:nvSpPr>
        <p:spPr bwMode="auto">
          <a:xfrm>
            <a:off x="3265488" y="6283325"/>
            <a:ext cx="2613025"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a:t>Draft for Discussion &amp; Policy Purposes Only</a:t>
            </a:r>
          </a:p>
        </p:txBody>
      </p: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de by Side">
    <p:spTree>
      <p:nvGrpSpPr>
        <p:cNvPr id="1" name=""/>
        <p:cNvGrpSpPr/>
        <p:nvPr/>
      </p:nvGrpSpPr>
      <p:grpSpPr>
        <a:xfrm>
          <a:off x="0" y="0"/>
          <a:ext cx="0" cy="0"/>
          <a:chOff x="0" y="0"/>
          <a:chExt cx="0" cy="0"/>
        </a:xfrm>
      </p:grpSpPr>
      <p:sp>
        <p:nvSpPr>
          <p:cNvPr id="9" name="Content Placeholder 8"/>
          <p:cNvSpPr>
            <a:spLocks noGrp="1"/>
          </p:cNvSpPr>
          <p:nvPr>
            <p:ph sz="quarter" idx="16"/>
          </p:nvPr>
        </p:nvSpPr>
        <p:spPr>
          <a:xfrm>
            <a:off x="470001" y="169895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0" name="Content Placeholder 8"/>
          <p:cNvSpPr>
            <a:spLocks noGrp="1"/>
          </p:cNvSpPr>
          <p:nvPr>
            <p:ph sz="quarter" idx="17"/>
          </p:nvPr>
        </p:nvSpPr>
        <p:spPr>
          <a:xfrm>
            <a:off x="4600041" y="1695148"/>
            <a:ext cx="3957219" cy="4438496"/>
          </a:xfrm>
          <a:prstGeom prst="rect">
            <a:avLst/>
          </a:prstGeom>
        </p:spPr>
        <p:txBody>
          <a:bodyPr/>
          <a:lstStyle>
            <a:lvl1pPr marL="0" indent="0">
              <a:spcBef>
                <a:spcPts val="1000"/>
              </a:spcBef>
              <a:buClr>
                <a:schemeClr val="tx1"/>
              </a:buClr>
              <a:buFont typeface="Arial" pitchFamily="34" charset="0"/>
              <a:buNone/>
              <a:defRPr sz="1200" b="0">
                <a:solidFill>
                  <a:schemeClr val="tx2"/>
                </a:solidFill>
                <a:latin typeface="+mj-lt"/>
                <a:cs typeface="Arial" pitchFamily="34" charset="0"/>
              </a:defRPr>
            </a:lvl1pPr>
            <a:lvl2pPr marL="400050" indent="-177800">
              <a:spcBef>
                <a:spcPts val="600"/>
              </a:spcBef>
              <a:buClr>
                <a:schemeClr val="tx1"/>
              </a:buClr>
              <a:buFont typeface="Arial" pitchFamily="34" charset="0"/>
              <a:buChar char="•"/>
              <a:defRPr sz="1200">
                <a:solidFill>
                  <a:schemeClr val="tx2"/>
                </a:solidFill>
                <a:latin typeface="+mj-lt"/>
                <a:cs typeface="Arial" pitchFamily="34" charset="0"/>
              </a:defRPr>
            </a:lvl2pPr>
            <a:lvl3pPr marL="571500" indent="-171450">
              <a:spcBef>
                <a:spcPts val="600"/>
              </a:spcBef>
              <a:buClr>
                <a:schemeClr val="tx1"/>
              </a:buClr>
              <a:buFont typeface="Arial" pitchFamily="34" charset="0"/>
              <a:buChar char="›"/>
              <a:defRPr sz="1200">
                <a:solidFill>
                  <a:schemeClr val="tx2"/>
                </a:solidFill>
                <a:latin typeface="+mj-lt"/>
                <a:cs typeface="Arial" pitchFamily="34" charset="0"/>
              </a:defRPr>
            </a:lvl3pPr>
            <a:lvl4pPr marL="742950" indent="-171450">
              <a:spcBef>
                <a:spcPts val="600"/>
              </a:spcBef>
              <a:buClr>
                <a:schemeClr val="tx1"/>
              </a:buClr>
              <a:buFont typeface="Arial" pitchFamily="34" charset="0"/>
              <a:buChar char="»"/>
              <a:defRPr sz="1200">
                <a:solidFill>
                  <a:schemeClr val="tx2"/>
                </a:solidFill>
                <a:latin typeface="+mj-lt"/>
                <a:cs typeface="Arial" pitchFamily="34" charset="0"/>
              </a:defRPr>
            </a:lvl4pPr>
            <a:lvl5pPr marL="742950" indent="0">
              <a:spcBef>
                <a:spcPts val="600"/>
              </a:spcBef>
              <a:buClr>
                <a:schemeClr val="tx1"/>
              </a:buClr>
              <a:buFont typeface="Arial" pitchFamily="34" charset="0"/>
              <a:buNone/>
              <a:defRPr sz="1200">
                <a:solidFill>
                  <a:schemeClr val="tx2"/>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Date Placeholder 1"/>
          <p:cNvSpPr>
            <a:spLocks noGrp="1"/>
          </p:cNvSpPr>
          <p:nvPr>
            <p:ph type="dt" sz="half" idx="18"/>
          </p:nvPr>
        </p:nvSpPr>
        <p:spPr/>
        <p:txBody>
          <a:bodyPr/>
          <a:lstStyle>
            <a:lvl1pPr>
              <a:defRPr/>
            </a:lvl1pPr>
          </a:lstStyle>
          <a:p>
            <a:fld id="{1AB85839-DE7E-4765-A9A0-B3F73C84A708}" type="datetime1">
              <a:rPr lang="en-US" smtClean="0"/>
              <a:pPr/>
              <a:t>6/4/18</a:t>
            </a:fld>
            <a:endParaRPr lang="en-US" dirty="0"/>
          </a:p>
        </p:txBody>
      </p:sp>
      <p:sp>
        <p:nvSpPr>
          <p:cNvPr id="7" name="TextBox 6"/>
          <p:cNvSpPr txBox="1">
            <a:spLocks noChangeArrowheads="1"/>
          </p:cNvSpPr>
          <p:nvPr userDrawn="1"/>
        </p:nvSpPr>
        <p:spPr bwMode="auto">
          <a:xfrm>
            <a:off x="3265488" y="6283325"/>
            <a:ext cx="2613025"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a:t>Draft for Discussion &amp; Policy Purposes Only</a:t>
            </a:r>
          </a:p>
        </p:txBody>
      </p:sp>
      <p:sp>
        <p:nvSpPr>
          <p:cNvPr id="8"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12" name="Text Placeholder 12"/>
          <p:cNvSpPr>
            <a:spLocks noGrp="1"/>
          </p:cNvSpPr>
          <p:nvPr>
            <p:ph type="body" sz="quarter" idx="19"/>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B85839-DE7E-4765-A9A0-B3F73C84A708}" type="datetime1">
              <a:rPr lang="en-US" smtClean="0"/>
              <a:pPr/>
              <a:t>6/4/18</a:t>
            </a:fld>
            <a:endParaRPr lang="en-US" dirty="0"/>
          </a:p>
        </p:txBody>
      </p:sp>
      <p:pic>
        <p:nvPicPr>
          <p:cNvPr id="7" name="Picture 6" descr="newMekkoChart.emf"/>
          <p:cNvPicPr>
            <a:picLocks noChangeAspect="1"/>
          </p:cNvPicPr>
          <p:nvPr userDrawn="1">
            <p:custDataLst>
              <p:tags r:id="rId1"/>
            </p:custDataLst>
          </p:nvPr>
        </p:nvPicPr>
        <p:blipFill>
          <a:blip r:embed="rId4" cstate="print"/>
          <a:stretch>
            <a:fillRect/>
          </a:stretch>
        </p:blipFill>
        <p:spPr>
          <a:xfrm>
            <a:off x="524191" y="1243330"/>
            <a:ext cx="4284821" cy="5488940"/>
          </a:xfrm>
          <a:prstGeom prst="rect">
            <a:avLst/>
          </a:prstGeom>
        </p:spPr>
      </p:pic>
      <p:pic>
        <p:nvPicPr>
          <p:cNvPr id="11" name="Picture 10" descr="newMekkoChart.emf"/>
          <p:cNvPicPr>
            <a:picLocks noChangeAspect="1"/>
          </p:cNvPicPr>
          <p:nvPr userDrawn="1">
            <p:custDataLst>
              <p:tags r:id="rId2"/>
            </p:custDataLst>
          </p:nvPr>
        </p:nvPicPr>
        <p:blipFill>
          <a:blip r:embed="rId5" cstate="print"/>
          <a:stretch>
            <a:fillRect/>
          </a:stretch>
        </p:blipFill>
        <p:spPr>
          <a:xfrm>
            <a:off x="5060472" y="1243330"/>
            <a:ext cx="4284821" cy="5488940"/>
          </a:xfrm>
          <a:prstGeom prst="rect">
            <a:avLst/>
          </a:prstGeom>
        </p:spPr>
      </p:pic>
      <p:sp>
        <p:nvSpPr>
          <p:cNvPr id="12"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2" name="Line 7"/>
          <p:cNvSpPr>
            <a:spLocks noChangeShapeType="1"/>
          </p:cNvSpPr>
          <p:nvPr/>
        </p:nvSpPr>
        <p:spPr bwMode="auto">
          <a:xfrm>
            <a:off x="0" y="747713"/>
            <a:ext cx="9144000" cy="0"/>
          </a:xfrm>
          <a:prstGeom prst="line">
            <a:avLst/>
          </a:prstGeom>
          <a:noFill/>
          <a:ln w="9525">
            <a:solidFill>
              <a:srgbClr val="FFFFFF"/>
            </a:solidFill>
            <a:round/>
            <a:headEnd/>
            <a:tailEnd/>
          </a:ln>
        </p:spPr>
        <p:txBody>
          <a:bodyPr/>
          <a:lstStyle/>
          <a:p>
            <a:endParaRPr lang="en-US" dirty="0"/>
          </a:p>
        </p:txBody>
      </p:sp>
      <p:sp>
        <p:nvSpPr>
          <p:cNvPr id="3" name="Line 11"/>
          <p:cNvSpPr>
            <a:spLocks noChangeShapeType="1"/>
          </p:cNvSpPr>
          <p:nvPr/>
        </p:nvSpPr>
        <p:spPr bwMode="auto">
          <a:xfrm>
            <a:off x="2443163" y="3752850"/>
            <a:ext cx="5722937" cy="0"/>
          </a:xfrm>
          <a:prstGeom prst="line">
            <a:avLst/>
          </a:prstGeom>
          <a:noFill/>
          <a:ln w="9525">
            <a:solidFill>
              <a:schemeClr val="tx1"/>
            </a:solidFill>
            <a:round/>
            <a:headEnd/>
            <a:tailEnd/>
          </a:ln>
        </p:spPr>
        <p:txBody>
          <a:bodyPr/>
          <a:lstStyle/>
          <a:p>
            <a:endParaRPr lang="en-US" dirty="0"/>
          </a:p>
        </p:txBody>
      </p:sp>
      <p:sp>
        <p:nvSpPr>
          <p:cNvPr id="4" name="TextBox 6"/>
          <p:cNvSpPr txBox="1">
            <a:spLocks noChangeArrowheads="1"/>
          </p:cNvSpPr>
          <p:nvPr/>
        </p:nvSpPr>
        <p:spPr bwMode="auto">
          <a:xfrm>
            <a:off x="3265488" y="6283325"/>
            <a:ext cx="2613025"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a:t>Draft for Discussion &amp; Policy Purposes Only</a:t>
            </a:r>
          </a:p>
        </p:txBody>
      </p:sp>
      <p:pic>
        <p:nvPicPr>
          <p:cNvPr id="5" name="Picture 2" descr="C:\Users\dmlee\Downloads\preview-MABayTransAuthority.png"/>
          <p:cNvPicPr>
            <a:picLocks noChangeAspect="1" noChangeArrowheads="1"/>
          </p:cNvPicPr>
          <p:nvPr/>
        </p:nvPicPr>
        <p:blipFill>
          <a:blip r:embed="rId2" cstate="print"/>
          <a:srcRect t="38333" b="39000"/>
          <a:stretch>
            <a:fillRect/>
          </a:stretch>
        </p:blipFill>
        <p:spPr bwMode="auto">
          <a:xfrm>
            <a:off x="1012825" y="1562100"/>
            <a:ext cx="6386513" cy="1447800"/>
          </a:xfrm>
          <a:prstGeom prst="rect">
            <a:avLst/>
          </a:prstGeom>
          <a:noFill/>
          <a:ln w="9525">
            <a:noFill/>
            <a:miter lim="800000"/>
            <a:headEnd/>
            <a:tailEnd/>
          </a:ln>
        </p:spPr>
      </p:pic>
      <p:sp>
        <p:nvSpPr>
          <p:cNvPr id="6" name="Title 1"/>
          <p:cNvSpPr>
            <a:spLocks noGrp="1"/>
          </p:cNvSpPr>
          <p:nvPr>
            <p:ph type="title" hasCustomPrompt="1"/>
          </p:nvPr>
        </p:nvSpPr>
        <p:spPr>
          <a:xfrm>
            <a:off x="685800" y="3962400"/>
            <a:ext cx="7751547" cy="466344"/>
          </a:xfrm>
          <a:prstGeom prst="rect">
            <a:avLst/>
          </a:prstGeom>
        </p:spPr>
        <p:txBody>
          <a:bodyPr anchor="b" anchorCtr="0"/>
          <a:lstStyle>
            <a:lvl1pPr>
              <a:lnSpc>
                <a:spcPct val="100000"/>
              </a:lnSpc>
              <a:defRPr sz="3200" b="1" baseline="0">
                <a:solidFill>
                  <a:srgbClr val="00269E"/>
                </a:solidFill>
                <a:latin typeface="Arial" pitchFamily="34" charset="0"/>
                <a:cs typeface="Arial" pitchFamily="34" charset="0"/>
              </a:defRPr>
            </a:lvl1pPr>
          </a:lstStyle>
          <a:p>
            <a:r>
              <a:rPr lang="en-US" dirty="0"/>
              <a:t>Insert title here</a:t>
            </a:r>
          </a:p>
        </p:txBody>
      </p:sp>
      <p:sp>
        <p:nvSpPr>
          <p:cNvPr id="9" name="Text Placeholder 8"/>
          <p:cNvSpPr>
            <a:spLocks noGrp="1"/>
          </p:cNvSpPr>
          <p:nvPr>
            <p:ph type="body" sz="quarter" idx="10" hasCustomPrompt="1"/>
          </p:nvPr>
        </p:nvSpPr>
        <p:spPr>
          <a:xfrm>
            <a:off x="1219200" y="5105400"/>
            <a:ext cx="3352800" cy="762000"/>
          </a:xfrm>
          <a:prstGeom prst="rect">
            <a:avLst/>
          </a:prstGeom>
        </p:spPr>
        <p:txBody>
          <a:bodyPr/>
          <a:lstStyle>
            <a:lvl1pPr>
              <a:buNone/>
              <a:defRPr>
                <a:latin typeface="Arial" pitchFamily="34" charset="0"/>
                <a:cs typeface="Arial" pitchFamily="34" charset="0"/>
              </a:defRPr>
            </a:lvl1pPr>
          </a:lstStyle>
          <a:p>
            <a:pPr lvl="0"/>
            <a:r>
              <a:rPr lang="en-US" dirty="0"/>
              <a:t>Insert date here</a:t>
            </a:r>
          </a:p>
        </p:txBody>
      </p:sp>
      <p:sp>
        <p:nvSpPr>
          <p:cNvPr id="10" name="TextBox 9"/>
          <p:cNvSpPr txBox="1"/>
          <p:nvPr userDrawn="1"/>
        </p:nvSpPr>
        <p:spPr>
          <a:xfrm>
            <a:off x="1219200" y="4593770"/>
            <a:ext cx="5867400" cy="369332"/>
          </a:xfrm>
          <a:prstGeom prst="rect">
            <a:avLst/>
          </a:prstGeom>
          <a:noFill/>
        </p:spPr>
        <p:txBody>
          <a:bodyPr wrap="square" rtlCol="0">
            <a:spAutoFit/>
          </a:bodyPr>
          <a:lstStyle/>
          <a:p>
            <a:pPr marL="342900" indent="-342900"/>
            <a:endParaRPr lang="en-US" b="1" u="sng" dirty="0">
              <a:latin typeface="+mj-lt"/>
            </a:endParaRPr>
          </a:p>
        </p:txBody>
      </p:sp>
      <p:sp>
        <p:nvSpPr>
          <p:cNvPr id="13" name="Text Placeholder 12"/>
          <p:cNvSpPr>
            <a:spLocks noGrp="1"/>
          </p:cNvSpPr>
          <p:nvPr>
            <p:ph type="body" sz="quarter" idx="11" hasCustomPrompt="1"/>
          </p:nvPr>
        </p:nvSpPr>
        <p:spPr>
          <a:xfrm>
            <a:off x="1219200" y="4528458"/>
            <a:ext cx="4572000" cy="457200"/>
          </a:xfrm>
          <a:prstGeom prst="rect">
            <a:avLst/>
          </a:prstGeom>
        </p:spPr>
        <p:txBody>
          <a:bodyPr/>
          <a:lstStyle>
            <a:lvl1pPr algn="l" rtl="0" eaLnBrk="1" fontAlgn="base" hangingPunct="1">
              <a:lnSpc>
                <a:spcPct val="100000"/>
              </a:lnSpc>
              <a:spcBef>
                <a:spcPct val="0"/>
              </a:spcBef>
              <a:spcAft>
                <a:spcPct val="0"/>
              </a:spcAft>
              <a:buNone/>
              <a:defRPr lang="en-US" sz="2400" b="1" baseline="0" dirty="0" smtClean="0">
                <a:solidFill>
                  <a:srgbClr val="00269E"/>
                </a:solidFill>
                <a:latin typeface="Arial" pitchFamily="34" charset="0"/>
                <a:ea typeface="+mj-ea"/>
                <a:cs typeface="Arial" pitchFamily="34" charset="0"/>
              </a:defRPr>
            </a:lvl1pPr>
          </a:lstStyle>
          <a:p>
            <a:pPr lvl="0"/>
            <a:r>
              <a:rPr lang="en-US" dirty="0"/>
              <a:t>Insert subtitle here</a:t>
            </a:r>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Rectangle 1"/>
          <p:cNvSpPr/>
          <p:nvPr/>
        </p:nvSpPr>
        <p:spPr>
          <a:xfrm>
            <a:off x="396875" y="1463675"/>
            <a:ext cx="8434388"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 name="Rectangle 10"/>
          <p:cNvSpPr/>
          <p:nvPr/>
        </p:nvSpPr>
        <p:spPr>
          <a:xfrm>
            <a:off x="327025" y="625475"/>
            <a:ext cx="7673975" cy="234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 name="Date Placeholder 1"/>
          <p:cNvSpPr>
            <a:spLocks noGrp="1"/>
          </p:cNvSpPr>
          <p:nvPr>
            <p:ph type="dt" sz="half" idx="10"/>
          </p:nvPr>
        </p:nvSpPr>
        <p:spPr/>
        <p:txBody>
          <a:bodyPr/>
          <a:lstStyle>
            <a:lvl1pPr algn="r">
              <a:defRPr sz="800"/>
            </a:lvl1pPr>
          </a:lstStyle>
          <a:p>
            <a:fld id="{F809FA0C-9138-4409-9FF5-7DACD331B09B}" type="datetime1">
              <a:rPr lang="en-US" smtClean="0"/>
              <a:pPr/>
              <a:t>6/4/18</a:t>
            </a:fld>
            <a:endParaRPr lang="en-US" dirty="0"/>
          </a:p>
        </p:txBody>
      </p:sp>
      <p:sp>
        <p:nvSpPr>
          <p:cNvPr id="6" name="TextBox 6"/>
          <p:cNvSpPr txBox="1">
            <a:spLocks noChangeArrowheads="1"/>
          </p:cNvSpPr>
          <p:nvPr userDrawn="1"/>
        </p:nvSpPr>
        <p:spPr bwMode="auto">
          <a:xfrm>
            <a:off x="3265488" y="6283325"/>
            <a:ext cx="2613025"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sz="800" dirty="0"/>
              <a:t>Draft for Discussion &amp; Policy Purposes Only</a:t>
            </a:r>
          </a:p>
        </p:txBody>
      </p:sp>
      <p:sp>
        <p:nvSpPr>
          <p:cNvPr id="7" name="Title 1"/>
          <p:cNvSpPr>
            <a:spLocks noGrp="1"/>
          </p:cNvSpPr>
          <p:nvPr>
            <p:ph type="title"/>
          </p:nvPr>
        </p:nvSpPr>
        <p:spPr>
          <a:xfrm>
            <a:off x="462685" y="829056"/>
            <a:ext cx="7751547" cy="466344"/>
          </a:xfrm>
          <a:prstGeom prst="rect">
            <a:avLst/>
          </a:prstGeom>
        </p:spPr>
        <p:txBody>
          <a:bodyPr anchor="b" anchorCtr="0"/>
          <a:lstStyle>
            <a:lvl1pPr>
              <a:lnSpc>
                <a:spcPct val="100000"/>
              </a:lnSpc>
              <a:defRPr sz="1600" b="1">
                <a:solidFill>
                  <a:srgbClr val="00269E"/>
                </a:solidFill>
                <a:latin typeface="Arial" pitchFamily="34" charset="0"/>
                <a:cs typeface="Arial"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62684" y="381000"/>
            <a:ext cx="7309716" cy="228600"/>
          </a:xfrm>
          <a:prstGeom prst="rect">
            <a:avLst/>
          </a:prstGeom>
        </p:spPr>
        <p:txBody>
          <a:bodyPr/>
          <a:lstStyle>
            <a:lvl1pPr algn="l" rtl="0" eaLnBrk="1" fontAlgn="base" hangingPunct="1">
              <a:lnSpc>
                <a:spcPct val="100000"/>
              </a:lnSpc>
              <a:spcBef>
                <a:spcPct val="0"/>
              </a:spcBef>
              <a:spcAft>
                <a:spcPct val="0"/>
              </a:spcAft>
              <a:buNone/>
              <a:defRPr lang="en-US" sz="1100" b="1" dirty="0" smtClean="0">
                <a:solidFill>
                  <a:srgbClr val="00269E"/>
                </a:solidFill>
                <a:latin typeface="Arial" pitchFamily="34" charset="0"/>
                <a:ea typeface="+mj-ea"/>
                <a:cs typeface="Arial" pitchFamily="34" charset="0"/>
              </a:defRPr>
            </a:lvl1pPr>
          </a:lstStyle>
          <a:p>
            <a:pPr lvl="0"/>
            <a:r>
              <a:rPr lang="en-US"/>
              <a:t>Click to edit Master text styles</a:t>
            </a:r>
          </a:p>
        </p:txBody>
      </p:sp>
      <p:cxnSp>
        <p:nvCxnSpPr>
          <p:cNvPr id="9" name="Straight Connector 8"/>
          <p:cNvCxnSpPr/>
          <p:nvPr userDrawn="1"/>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85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27" name="Straight Connector 26"/>
          <p:cNvCxnSpPr/>
          <p:nvPr/>
        </p:nvCxnSpPr>
        <p:spPr>
          <a:xfrm>
            <a:off x="447675" y="720725"/>
            <a:ext cx="7499350" cy="0"/>
          </a:xfrm>
          <a:prstGeom prst="line">
            <a:avLst/>
          </a:prstGeom>
          <a:ln w="1270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47675" y="1325563"/>
            <a:ext cx="8321675" cy="0"/>
          </a:xfrm>
          <a:prstGeom prst="line">
            <a:avLst/>
          </a:prstGeom>
          <a:ln w="9525">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47675" y="6280150"/>
            <a:ext cx="8321675" cy="0"/>
          </a:xfrm>
          <a:prstGeom prst="line">
            <a:avLst/>
          </a:prstGeom>
          <a:ln w="9525">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 name="Slide Number Placeholder 6"/>
          <p:cNvSpPr txBox="1">
            <a:spLocks/>
          </p:cNvSpPr>
          <p:nvPr/>
        </p:nvSpPr>
        <p:spPr>
          <a:xfrm>
            <a:off x="8148638" y="6543675"/>
            <a:ext cx="762000" cy="228600"/>
          </a:xfrm>
          <a:prstGeom prst="rect">
            <a:avLst/>
          </a:prstGeom>
        </p:spPr>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BBE80981-3DA6-46C2-826D-0D8005ADC286}" type="slidenum">
              <a:rPr lang="en-US" altLang="en-US" sz="1000" smtClean="0"/>
              <a:pPr algn="r" eaLnBrk="1" hangingPunct="1">
                <a:defRPr/>
              </a:pPr>
              <a:t>‹#›</a:t>
            </a:fld>
            <a:endParaRPr lang="en-US" altLang="en-US" sz="1000" dirty="0"/>
          </a:p>
        </p:txBody>
      </p:sp>
      <p:sp>
        <p:nvSpPr>
          <p:cNvPr id="41" name="Content Placeholder 8"/>
          <p:cNvSpPr txBox="1">
            <a:spLocks/>
          </p:cNvSpPr>
          <p:nvPr/>
        </p:nvSpPr>
        <p:spPr>
          <a:xfrm>
            <a:off x="469900" y="1698625"/>
            <a:ext cx="8348663" cy="4438650"/>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a:defRPr/>
            </a:pPr>
            <a:endParaRPr lang="en-US" dirty="0"/>
          </a:p>
        </p:txBody>
      </p:sp>
      <p:sp>
        <p:nvSpPr>
          <p:cNvPr id="18" name="Date Placeholder 1"/>
          <p:cNvSpPr>
            <a:spLocks noGrp="1"/>
          </p:cNvSpPr>
          <p:nvPr>
            <p:ph type="dt" sz="half" idx="2"/>
          </p:nvPr>
        </p:nvSpPr>
        <p:spPr>
          <a:xfrm>
            <a:off x="7200900" y="6269038"/>
            <a:ext cx="1673225" cy="155575"/>
          </a:xfrm>
          <a:prstGeom prst="rect">
            <a:avLst/>
          </a:prstGeom>
        </p:spPr>
        <p:txBody>
          <a:bodyPr/>
          <a:lstStyle>
            <a:lvl1pPr algn="r" eaLnBrk="1" hangingPunct="1">
              <a:defRPr sz="800">
                <a:latin typeface="Arial" charset="0"/>
                <a:cs typeface="+mn-cs"/>
              </a:defRPr>
            </a:lvl1pPr>
          </a:lstStyle>
          <a:p>
            <a:fld id="{1AB85839-DE7E-4765-A9A0-B3F73C84A708}" type="datetime1">
              <a:rPr lang="en-US" smtClean="0"/>
              <a:pPr/>
              <a:t>6/4/18</a:t>
            </a:fld>
            <a:endParaRPr lang="en-US" dirty="0"/>
          </a:p>
        </p:txBody>
      </p:sp>
      <p:pic>
        <p:nvPicPr>
          <p:cNvPr id="1034" name="Picture 2" descr="File:MBTA.svg"/>
          <p:cNvPicPr>
            <a:picLocks noChangeAspect="1" noChangeArrowheads="1"/>
          </p:cNvPicPr>
          <p:nvPr/>
        </p:nvPicPr>
        <p:blipFill>
          <a:blip r:embed="rId8" cstate="print"/>
          <a:srcRect/>
          <a:stretch>
            <a:fillRect/>
          </a:stretch>
        </p:blipFill>
        <p:spPr bwMode="auto">
          <a:xfrm>
            <a:off x="8139113" y="222250"/>
            <a:ext cx="711200" cy="711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2" r:id="rId2"/>
    <p:sldLayoutId id="2147483663" r:id="rId3"/>
    <p:sldLayoutId id="2147483673" r:id="rId4"/>
    <p:sldLayoutId id="2147483674" r:id="rId5"/>
    <p:sldLayoutId id="2147483675" r:id="rId6"/>
  </p:sldLayoutIdLst>
  <p:hf hdr="0" dt="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2pPr>
      <a:lvl3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3pPr>
      <a:lvl4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4pPr>
      <a:lvl5pPr algn="l" rtl="0" eaLnBrk="1" fontAlgn="base" hangingPunct="1">
        <a:lnSpc>
          <a:spcPct val="90000"/>
        </a:lnSpc>
        <a:spcBef>
          <a:spcPct val="0"/>
        </a:spcBef>
        <a:spcAft>
          <a:spcPct val="0"/>
        </a:spcAft>
        <a:defRPr sz="2800" b="1">
          <a:solidFill>
            <a:srgbClr val="0033CC"/>
          </a:solidFill>
          <a:latin typeface="Calibri" panose="020F0502020204030204"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72"/>
            <a:ext cx="8763000" cy="466344"/>
          </a:xfrm>
        </p:spPr>
        <p:txBody>
          <a:bodyPr/>
          <a:lstStyle/>
          <a:p>
            <a:r>
              <a:rPr lang="en-US" sz="2400" dirty="0"/>
              <a:t>MBTA Commuter Rail North Side Automatic Train Control</a:t>
            </a:r>
          </a:p>
        </p:txBody>
      </p:sp>
      <p:sp>
        <p:nvSpPr>
          <p:cNvPr id="3" name="Text Placeholder 2"/>
          <p:cNvSpPr>
            <a:spLocks noGrp="1"/>
          </p:cNvSpPr>
          <p:nvPr>
            <p:ph type="body" sz="quarter" idx="10"/>
          </p:nvPr>
        </p:nvSpPr>
        <p:spPr>
          <a:xfrm>
            <a:off x="1219200" y="5410200"/>
            <a:ext cx="7010400" cy="762000"/>
          </a:xfrm>
        </p:spPr>
        <p:txBody>
          <a:bodyPr/>
          <a:lstStyle/>
          <a:p>
            <a:pPr>
              <a:spcBef>
                <a:spcPts val="0"/>
              </a:spcBef>
            </a:pPr>
            <a:r>
              <a:rPr lang="en-US" sz="1800" dirty="0"/>
              <a:t>June 4, 2018</a:t>
            </a:r>
          </a:p>
          <a:p>
            <a:pPr>
              <a:spcBef>
                <a:spcPts val="0"/>
              </a:spcBef>
            </a:pPr>
            <a:endParaRPr lang="en-US" sz="1800" dirty="0"/>
          </a:p>
        </p:txBody>
      </p:sp>
      <p:sp>
        <p:nvSpPr>
          <p:cNvPr id="4" name="Text Placeholder 3"/>
          <p:cNvSpPr>
            <a:spLocks noGrp="1"/>
          </p:cNvSpPr>
          <p:nvPr>
            <p:ph type="body" sz="quarter" idx="11"/>
          </p:nvPr>
        </p:nvSpPr>
        <p:spPr>
          <a:xfrm>
            <a:off x="914400" y="4572000"/>
            <a:ext cx="6858000" cy="457200"/>
          </a:xfrm>
        </p:spPr>
        <p:txBody>
          <a:bodyPr/>
          <a:lstStyle/>
          <a:p>
            <a:r>
              <a:rPr lang="en-US" sz="1800" dirty="0"/>
              <a:t>MBTA Contract No. L60PS01:</a:t>
            </a:r>
          </a:p>
          <a:p>
            <a:r>
              <a:rPr lang="en-US" sz="1800" dirty="0"/>
              <a:t>Commuter Rail North Side ATC Design Professional Services</a:t>
            </a:r>
          </a:p>
        </p:txBody>
      </p:sp>
    </p:spTree>
    <p:extLst>
      <p:ext uri="{BB962C8B-B14F-4D97-AF65-F5344CB8AC3E}">
        <p14:creationId xmlns:p14="http://schemas.microsoft.com/office/powerpoint/2010/main" val="2678722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Text Placeholder 2"/>
          <p:cNvSpPr>
            <a:spLocks noGrp="1"/>
          </p:cNvSpPr>
          <p:nvPr>
            <p:ph type="body" sz="quarter" idx="16"/>
          </p:nvPr>
        </p:nvSpPr>
        <p:spPr/>
        <p:txBody>
          <a:bodyPr/>
          <a:lstStyle/>
          <a:p>
            <a:r>
              <a:rPr lang="en-US" dirty="0"/>
              <a:t>MBTA Contract No. L60PS01:  Commuter Rail North Side ATC Design Professional Services</a:t>
            </a:r>
          </a:p>
          <a:p>
            <a:endParaRPr lang="en-US" dirty="0"/>
          </a:p>
        </p:txBody>
      </p:sp>
      <p:sp>
        <p:nvSpPr>
          <p:cNvPr id="4" name="TextBox 3"/>
          <p:cNvSpPr txBox="1"/>
          <p:nvPr/>
        </p:nvSpPr>
        <p:spPr>
          <a:xfrm>
            <a:off x="533400" y="1447800"/>
            <a:ext cx="8153400" cy="1528624"/>
          </a:xfrm>
          <a:prstGeom prst="rect">
            <a:avLst/>
          </a:prstGeom>
          <a:noFill/>
        </p:spPr>
        <p:txBody>
          <a:bodyPr wrap="square" rtlCol="0">
            <a:spAutoFit/>
          </a:bodyPr>
          <a:lstStyle/>
          <a:p>
            <a:pPr marL="342900" indent="-342900">
              <a:lnSpc>
                <a:spcPts val="2800"/>
              </a:lnSpc>
              <a:buFont typeface="Arial" panose="020B0604020202020204" pitchFamily="34" charset="0"/>
              <a:buChar char="•"/>
            </a:pPr>
            <a:r>
              <a:rPr lang="en-US" dirty="0"/>
              <a:t>Today’s board action will provide for design professional consultant services in support of an upcoming Design Build procurement for the installation of Automatic Train Control on the MBTA north side commuter rail lines. </a:t>
            </a:r>
            <a:endParaRPr lang="en-US" dirty="0">
              <a:latin typeface="+mj-lt"/>
            </a:endParaRPr>
          </a:p>
        </p:txBody>
      </p:sp>
      <p:pic>
        <p:nvPicPr>
          <p:cNvPr id="5" name="Picture 2" descr="Commuter Rail Map"/>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55548"/>
          <a:stretch/>
        </p:blipFill>
        <p:spPr bwMode="auto">
          <a:xfrm>
            <a:off x="1066800" y="2964359"/>
            <a:ext cx="6934200" cy="3207841"/>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Automatic Train Control (ATC) Benefits</a:t>
            </a:r>
          </a:p>
        </p:txBody>
      </p:sp>
      <p:sp>
        <p:nvSpPr>
          <p:cNvPr id="3" name="Text Placeholder 2"/>
          <p:cNvSpPr>
            <a:spLocks noGrp="1"/>
          </p:cNvSpPr>
          <p:nvPr>
            <p:ph type="body" sz="quarter" idx="16"/>
          </p:nvPr>
        </p:nvSpPr>
        <p:spPr>
          <a:xfrm>
            <a:off x="462684" y="381000"/>
            <a:ext cx="7309716" cy="228600"/>
          </a:xfrm>
        </p:spPr>
        <p:txBody>
          <a:bodyPr>
            <a:noAutofit/>
          </a:bodyPr>
          <a:lstStyle/>
          <a:p>
            <a:r>
              <a:rPr lang="en-US" dirty="0"/>
              <a:t>MBTA Contract No. L60PS01:  Commuter Rail North Side ATC Design Professional Services</a:t>
            </a:r>
          </a:p>
          <a:p>
            <a:endParaRPr lang="en-US" dirty="0"/>
          </a:p>
          <a:p>
            <a:endParaRPr lang="en-US" dirty="0"/>
          </a:p>
        </p:txBody>
      </p:sp>
      <p:sp>
        <p:nvSpPr>
          <p:cNvPr id="4" name="TextBox 3"/>
          <p:cNvSpPr txBox="1"/>
          <p:nvPr/>
        </p:nvSpPr>
        <p:spPr>
          <a:xfrm>
            <a:off x="533400" y="1447800"/>
            <a:ext cx="8077200" cy="4893647"/>
          </a:xfrm>
          <a:prstGeom prst="rect">
            <a:avLst/>
          </a:prstGeom>
          <a:noFill/>
        </p:spPr>
        <p:txBody>
          <a:bodyPr wrap="square" rtlCol="0">
            <a:spAutoFit/>
          </a:bodyPr>
          <a:lstStyle/>
          <a:p>
            <a:pPr marL="285750" lvl="1" indent="-285750">
              <a:spcBef>
                <a:spcPts val="0"/>
              </a:spcBef>
              <a:spcAft>
                <a:spcPts val="900"/>
              </a:spcAft>
              <a:buFont typeface="Arial" panose="020B0604020202020204" pitchFamily="34" charset="0"/>
              <a:buChar char="•"/>
            </a:pPr>
            <a:r>
              <a:rPr lang="en-US" dirty="0">
                <a:latin typeface="Verdana" pitchFamily="34" charset="0"/>
                <a:ea typeface="Verdana" pitchFamily="34" charset="0"/>
                <a:cs typeface="Verdana" pitchFamily="34" charset="0"/>
              </a:rPr>
              <a:t>The MBTA has determined that the installation of wayside Automatic Train Control (ATC) systems on its North Side is a critical need which will provide significant benefits:</a:t>
            </a:r>
          </a:p>
          <a:p>
            <a:pPr marL="804672" lvl="1" indent="-347472" defTabSz="514350">
              <a:spcBef>
                <a:spcPts val="0"/>
              </a:spcBef>
              <a:spcAft>
                <a:spcPts val="600"/>
              </a:spcAft>
              <a:buFont typeface="Verdana" panose="020B0604030504040204" pitchFamily="34" charset="0"/>
              <a:buChar char="–"/>
            </a:pPr>
            <a:r>
              <a:rPr lang="en-US" dirty="0"/>
              <a:t>Allow MBTA to operate its Commuter Rail system as a single network, eliminating separate north and south side operations which currently are different</a:t>
            </a:r>
          </a:p>
          <a:p>
            <a:pPr marL="804672" lvl="1" indent="-347472" defTabSz="514350">
              <a:spcBef>
                <a:spcPts val="0"/>
              </a:spcBef>
              <a:spcAft>
                <a:spcPts val="600"/>
              </a:spcAft>
              <a:buFont typeface="Verdana" panose="020B0604030504040204" pitchFamily="34" charset="0"/>
              <a:buChar char="–"/>
            </a:pPr>
            <a:r>
              <a:rPr lang="en-US" dirty="0"/>
              <a:t>Improve train traffic management and realize service and operating efficiencies</a:t>
            </a:r>
          </a:p>
          <a:p>
            <a:pPr marL="804672" lvl="1" indent="-347472" defTabSz="514350">
              <a:spcBef>
                <a:spcPts val="0"/>
              </a:spcBef>
              <a:spcAft>
                <a:spcPts val="600"/>
              </a:spcAft>
              <a:buFont typeface="Verdana" panose="020B0604030504040204" pitchFamily="34" charset="0"/>
              <a:buChar char="–"/>
            </a:pPr>
            <a:r>
              <a:rPr lang="en-US" dirty="0"/>
              <a:t>Enhance Safety</a:t>
            </a:r>
          </a:p>
          <a:p>
            <a:pPr marL="342900" indent="-342900">
              <a:spcBef>
                <a:spcPts val="1800"/>
              </a:spcBef>
              <a:spcAft>
                <a:spcPts val="900"/>
              </a:spcAft>
              <a:buFont typeface="Arial" panose="020B0604020202020204" pitchFamily="34" charset="0"/>
              <a:buChar char="•"/>
            </a:pPr>
            <a:r>
              <a:rPr lang="en-US" dirty="0">
                <a:latin typeface="Verdana" pitchFamily="34" charset="0"/>
                <a:ea typeface="Verdana" pitchFamily="34" charset="0"/>
                <a:cs typeface="Verdana" pitchFamily="34" charset="0"/>
              </a:rPr>
              <a:t>ATC Systems will be installed on the </a:t>
            </a:r>
            <a:r>
              <a:rPr lang="en-US" dirty="0"/>
              <a:t>Fitchburg, Lowell, Haverhill, Wildcat, Newburyport and Rockport Lines</a:t>
            </a:r>
          </a:p>
          <a:p>
            <a:pPr lvl="1"/>
            <a:r>
              <a:rPr lang="en-US" dirty="0"/>
              <a:t>-	South side lines already have ATC installed or are being 	installed as part of the PTC Program</a:t>
            </a:r>
          </a:p>
          <a:p>
            <a:pPr lvl="1">
              <a:spcBef>
                <a:spcPts val="1800"/>
              </a:spcBef>
            </a:pPr>
            <a:endParaRPr lang="en-US" dirty="0"/>
          </a:p>
        </p:txBody>
      </p:sp>
    </p:spTree>
    <p:extLst>
      <p:ext uri="{BB962C8B-B14F-4D97-AF65-F5344CB8AC3E}">
        <p14:creationId xmlns:p14="http://schemas.microsoft.com/office/powerpoint/2010/main" val="876590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4"/>
          </p:nvPr>
        </p:nvSpPr>
        <p:spPr>
          <a:xfrm>
            <a:off x="462684" y="1447800"/>
            <a:ext cx="8224116" cy="4953000"/>
          </a:xfrm>
        </p:spPr>
        <p:txBody>
          <a:bodyPr>
            <a:noAutofit/>
          </a:bodyPr>
          <a:lstStyle/>
          <a:p>
            <a:pPr marL="285750" lvl="1" indent="-285750">
              <a:spcBef>
                <a:spcPts val="0"/>
              </a:spcBef>
              <a:spcAft>
                <a:spcPts val="600"/>
              </a:spcAft>
            </a:pPr>
            <a:r>
              <a:rPr lang="en-US" sz="1800" dirty="0"/>
              <a:t>FRA granted MBTA conditional approval of a variance to the ACSES PTC system that would allow train service on the North Side to continue to operate as it does today after PTC implementation</a:t>
            </a:r>
          </a:p>
          <a:p>
            <a:pPr marL="804672" lvl="1" indent="-285750">
              <a:spcBef>
                <a:spcPts val="0"/>
              </a:spcBef>
              <a:spcAft>
                <a:spcPts val="1800"/>
              </a:spcAft>
              <a:buFont typeface="Verdana" panose="020B0604030504040204" pitchFamily="34" charset="0"/>
              <a:buChar char="‒"/>
            </a:pPr>
            <a:r>
              <a:rPr lang="en-US" sz="1800" dirty="0"/>
              <a:t>Current North Side PTC solution will create service delays</a:t>
            </a:r>
          </a:p>
          <a:p>
            <a:pPr marL="285750" lvl="1" indent="-285750">
              <a:spcBef>
                <a:spcPts val="0"/>
              </a:spcBef>
              <a:spcAft>
                <a:spcPts val="600"/>
              </a:spcAft>
            </a:pPr>
            <a:r>
              <a:rPr lang="en-US" sz="1800" dirty="0"/>
              <a:t>The FRA is requiring MBTA to install ATC on the North Side lines by December 31, 2020  as a condition of approval of this variance</a:t>
            </a:r>
          </a:p>
          <a:p>
            <a:pPr marL="798513" lvl="1" indent="-284163">
              <a:spcBef>
                <a:spcPts val="0"/>
              </a:spcBef>
              <a:spcAft>
                <a:spcPts val="900"/>
              </a:spcAft>
              <a:buNone/>
            </a:pPr>
            <a:r>
              <a:rPr lang="en-US" sz="1800" dirty="0"/>
              <a:t>-	FRA reserves the right to extend the variance if “circumstances warrant”</a:t>
            </a:r>
          </a:p>
          <a:p>
            <a:pPr marL="283464" indent="-285750">
              <a:spcBef>
                <a:spcPts val="0"/>
              </a:spcBef>
              <a:spcAft>
                <a:spcPts val="1800"/>
              </a:spcAft>
              <a:buFont typeface="Arial" panose="020B0604020202020204" pitchFamily="34" charset="0"/>
              <a:buChar char="•"/>
            </a:pPr>
            <a:r>
              <a:rPr lang="en-US" sz="1800" dirty="0"/>
              <a:t>The Commuter Rail North Side ATC Program is included in the FY19 – FY23 Capital Improvement Program (CIP) as part of the Commuter Rail Safety and Resiliency Program</a:t>
            </a:r>
          </a:p>
          <a:p>
            <a:pPr marL="283464" indent="-285750">
              <a:spcBef>
                <a:spcPts val="0"/>
              </a:spcBef>
              <a:spcAft>
                <a:spcPts val="600"/>
              </a:spcAft>
              <a:buFont typeface="Arial" panose="020B0604020202020204" pitchFamily="34" charset="0"/>
              <a:buChar char="•"/>
            </a:pPr>
            <a:r>
              <a:rPr lang="en-US" sz="1800" dirty="0"/>
              <a:t>MBTA will conduct a Design / Build procurement to expedite the implementation of an ATC system on the North Side</a:t>
            </a:r>
          </a:p>
          <a:p>
            <a:pPr marL="804672" lvl="1" indent="-285750">
              <a:spcBef>
                <a:spcPts val="0"/>
              </a:spcBef>
              <a:spcAft>
                <a:spcPts val="900"/>
              </a:spcAft>
              <a:buFont typeface="Verdana" panose="020B0604030504040204" pitchFamily="34" charset="0"/>
              <a:buChar char="‒"/>
            </a:pPr>
            <a:r>
              <a:rPr lang="en-US" sz="1800" dirty="0"/>
              <a:t>Requires a Design Professional be engaged by the MBTA</a:t>
            </a:r>
          </a:p>
          <a:p>
            <a:pPr marL="804672" lvl="1" indent="-285750">
              <a:spcAft>
                <a:spcPts val="600"/>
              </a:spcAft>
              <a:buFont typeface="Verdana" panose="020B0604030504040204" pitchFamily="34" charset="0"/>
              <a:buChar char="–"/>
            </a:pPr>
            <a:endParaRPr lang="en-US" sz="1800" dirty="0"/>
          </a:p>
          <a:p>
            <a:pPr marL="285750" indent="-285750">
              <a:spcBef>
                <a:spcPts val="600"/>
              </a:spcBef>
              <a:spcAft>
                <a:spcPts val="600"/>
              </a:spcAft>
              <a:buFont typeface="Arial" panose="020B0604020202020204" pitchFamily="34" charset="0"/>
              <a:buChar char="•"/>
            </a:pPr>
            <a:endParaRPr lang="en-US" sz="1800" dirty="0"/>
          </a:p>
        </p:txBody>
      </p:sp>
      <p:sp>
        <p:nvSpPr>
          <p:cNvPr id="10" name="Title 9"/>
          <p:cNvSpPr>
            <a:spLocks noGrp="1"/>
          </p:cNvSpPr>
          <p:nvPr>
            <p:ph type="title"/>
          </p:nvPr>
        </p:nvSpPr>
        <p:spPr/>
        <p:txBody>
          <a:bodyPr/>
          <a:lstStyle/>
          <a:p>
            <a:r>
              <a:rPr lang="en-US" dirty="0"/>
              <a:t>Regulatory Schedule and Implementation Approach</a:t>
            </a:r>
          </a:p>
        </p:txBody>
      </p:sp>
      <p:sp>
        <p:nvSpPr>
          <p:cNvPr id="11" name="Text Placeholder 10"/>
          <p:cNvSpPr>
            <a:spLocks noGrp="1"/>
          </p:cNvSpPr>
          <p:nvPr>
            <p:ph type="body" sz="quarter" idx="16"/>
          </p:nvPr>
        </p:nvSpPr>
        <p:spPr>
          <a:xfrm>
            <a:off x="462684" y="381000"/>
            <a:ext cx="7309716" cy="228600"/>
          </a:xfrm>
        </p:spPr>
        <p:txBody>
          <a:bodyPr/>
          <a:lstStyle/>
          <a:p>
            <a:r>
              <a:rPr lang="en-US" dirty="0"/>
              <a:t>MBTA Contract No. L60PS01:  Commuter Rail North Side ATC Design Professional Services</a:t>
            </a:r>
          </a:p>
        </p:txBody>
      </p:sp>
    </p:spTree>
    <p:extLst>
      <p:ext uri="{BB962C8B-B14F-4D97-AF65-F5344CB8AC3E}">
        <p14:creationId xmlns:p14="http://schemas.microsoft.com/office/powerpoint/2010/main" val="345791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LTK Design Professional Services</a:t>
            </a:r>
          </a:p>
        </p:txBody>
      </p:sp>
      <p:sp>
        <p:nvSpPr>
          <p:cNvPr id="3" name="Text Placeholder 2"/>
          <p:cNvSpPr>
            <a:spLocks noGrp="1"/>
          </p:cNvSpPr>
          <p:nvPr>
            <p:ph type="body" sz="quarter" idx="16"/>
          </p:nvPr>
        </p:nvSpPr>
        <p:spPr/>
        <p:txBody>
          <a:bodyPr/>
          <a:lstStyle/>
          <a:p>
            <a:r>
              <a:rPr lang="en-US" dirty="0"/>
              <a:t>MBTA Contract No. L60PS01:  Commuter Rail North Side ATC Design Professional Services</a:t>
            </a:r>
          </a:p>
          <a:p>
            <a:endParaRPr lang="en-US" dirty="0"/>
          </a:p>
        </p:txBody>
      </p:sp>
      <p:sp>
        <p:nvSpPr>
          <p:cNvPr id="4" name="TextBox 3"/>
          <p:cNvSpPr txBox="1"/>
          <p:nvPr/>
        </p:nvSpPr>
        <p:spPr>
          <a:xfrm>
            <a:off x="468602" y="1447800"/>
            <a:ext cx="8065798" cy="3693319"/>
          </a:xfrm>
          <a:prstGeom prst="rect">
            <a:avLst/>
          </a:prstGeom>
          <a:noFill/>
        </p:spPr>
        <p:txBody>
          <a:bodyPr wrap="square" rtlCol="0">
            <a:spAutoFit/>
          </a:bodyPr>
          <a:lstStyle/>
          <a:p>
            <a:pPr marL="342900" indent="-342900">
              <a:buFont typeface="Arial" panose="020B0604020202020204" pitchFamily="34" charset="0"/>
              <a:buChar char="•"/>
            </a:pPr>
            <a:r>
              <a:rPr lang="en-US" dirty="0"/>
              <a:t>LTK has significant design and technical experience supporting the MBTA’s PTC Program (which includes the design and installation of ATC on three South Side Lines).</a:t>
            </a:r>
          </a:p>
          <a:p>
            <a:endParaRPr lang="en-US" dirty="0"/>
          </a:p>
          <a:p>
            <a:pPr marL="342900" indent="-342900">
              <a:buFont typeface="Arial" panose="020B0604020202020204" pitchFamily="34" charset="0"/>
              <a:buChar char="•"/>
            </a:pPr>
            <a:r>
              <a:rPr lang="en-US" dirty="0"/>
              <a:t>LTK understands its role on the MBTA Program Team as the Design Professional and will provide a highly qualified, experienced, design team to develop the technical specifications, conduct design reviews and ensure the system is built and implemented as designed.</a:t>
            </a:r>
          </a:p>
          <a:p>
            <a:r>
              <a:rPr lang="en-US" dirty="0"/>
              <a:t> </a:t>
            </a:r>
          </a:p>
          <a:p>
            <a:pPr marL="342900" indent="-342900">
              <a:buFont typeface="Arial" panose="020B0604020202020204" pitchFamily="34" charset="0"/>
              <a:buChar char="•"/>
            </a:pPr>
            <a:r>
              <a:rPr lang="en-US" dirty="0"/>
              <a:t>The Contract will be structured as a task order based contract. The term is June 2018 through December 2020 with two one year options to extend. </a:t>
            </a:r>
          </a:p>
        </p:txBody>
      </p:sp>
    </p:spTree>
    <p:extLst>
      <p:ext uri="{BB962C8B-B14F-4D97-AF65-F5344CB8AC3E}">
        <p14:creationId xmlns:p14="http://schemas.microsoft.com/office/powerpoint/2010/main" val="61741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Request of the Fiscal and Management Control Board</a:t>
            </a:r>
          </a:p>
        </p:txBody>
      </p:sp>
      <p:sp>
        <p:nvSpPr>
          <p:cNvPr id="3" name="Text Placeholder 2"/>
          <p:cNvSpPr>
            <a:spLocks noGrp="1"/>
          </p:cNvSpPr>
          <p:nvPr>
            <p:ph type="body" sz="quarter" idx="16"/>
          </p:nvPr>
        </p:nvSpPr>
        <p:spPr/>
        <p:txBody>
          <a:bodyPr/>
          <a:lstStyle/>
          <a:p>
            <a:r>
              <a:rPr lang="en-US" dirty="0"/>
              <a:t>MBTA Contract No. L60PS01:  Commuter Rail North Side ATC Design Professional Services</a:t>
            </a:r>
          </a:p>
          <a:p>
            <a:endParaRPr lang="en-US" dirty="0"/>
          </a:p>
        </p:txBody>
      </p:sp>
      <p:sp>
        <p:nvSpPr>
          <p:cNvPr id="4" name="TextBox 3"/>
          <p:cNvSpPr txBox="1"/>
          <p:nvPr/>
        </p:nvSpPr>
        <p:spPr>
          <a:xfrm>
            <a:off x="533400" y="1514856"/>
            <a:ext cx="8077200" cy="2400657"/>
          </a:xfrm>
          <a:prstGeom prst="rect">
            <a:avLst/>
          </a:prstGeom>
          <a:noFill/>
        </p:spPr>
        <p:txBody>
          <a:bodyPr wrap="square" rtlCol="0">
            <a:spAutoFit/>
          </a:bodyPr>
          <a:lstStyle/>
          <a:p>
            <a:pPr>
              <a:lnSpc>
                <a:spcPts val="3000"/>
              </a:lnSpc>
              <a:spcBef>
                <a:spcPts val="600"/>
              </a:spcBef>
              <a:spcAft>
                <a:spcPts val="1800"/>
              </a:spcAft>
            </a:pPr>
            <a:r>
              <a:rPr lang="en-US" dirty="0"/>
              <a:t>Staff request that the Fiscal and Management Control Board authorize the General Manager and CEO, or his designee, to award and execute MBTA Contract No. L60PS01: </a:t>
            </a:r>
            <a:r>
              <a:rPr lang="en-US" b="1" dirty="0"/>
              <a:t>Design Professional Services for Commuter Rail North Side Automatic Train Control </a:t>
            </a:r>
            <a:r>
              <a:rPr lang="en-US" dirty="0"/>
              <a:t>with LTK Engineering Services for an amount not to exceed $8,750,000.</a:t>
            </a:r>
            <a:endParaRPr lang="en-US" i="1" dirty="0"/>
          </a:p>
        </p:txBody>
      </p:sp>
    </p:spTree>
    <p:extLst>
      <p:ext uri="{BB962C8B-B14F-4D97-AF65-F5344CB8AC3E}">
        <p14:creationId xmlns:p14="http://schemas.microsoft.com/office/powerpoint/2010/main" val="28967750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OHdSMGn80SAkSMQY+vPsTFBOXVu41tbu8+6L0VwS+f0YXQsvhOkAyC9Q3nWduexXP1SnER2NIGshevehlmtKd+FtrOgnYeeOJm2Vh5Ae+y+xKhASf/IvnVfgtmbX2MyuTiuvk7voq6Rh2cOkR96QxxeK5kgawCNtUErPBqWVpcRxY69QRqLYD0d/R3mcrF5ZRvjT9yV41bhvRjGKBaSy/m+yRT4frjCaxVaNKsjR/f1Ci1c8I//o14A6hkV/Ahy9HetNYWo059XhLhcsACwOVpCafS/IFD0uR0vAWLFyIUM6aAEu7CFhzTxULFIFHBcUkvz/C3WJ3lqHf5xkf5MvIrgCRY/QZC59BgzxwSxpecveb4Z7fyu70GTl803C8LKOyGneG8SAGpfUeG8WTp+d5apno3MIPTLE7KMQ9EsFFjSSMgMzKZME3yGQWBjFFq+K5RQO6jgOfolyWl07nDmyPLnzZXkljID715DP1QkKVGGBxtAPcMvXCINYfbJaxiZEuEmvozCcM+D78yCW1oGrDvzcCoi/iKNKwlNfiJrGiP2Wkv8vRA20li1rE20I55J6N+kzaqG/T4Tqbg7pBP1qvbkKy6QcLMq7p+Im/jISfubdkIrbLvoCnBp2UU8d18ME9B36SAu/nBq7uLY/5WAtn5fOEP5e1NXucBNp3eII85w+hQX2UDUVEhzDGT8Dykg1WTRgGSonSfZFQ1s3tfjsnmTz67295UGft4nhjFAAH+NCJj4gy+/o6Y1OuT07EDztA5Aa/KAfIeGjR0rj2KaXGj1gV/5e8bB5XkstaeOfZFMIZkWetP+FEoKHtHAfcRBO3Zze+canBqeIerfztf4hWZrWGaq0dnUJdSjcF+uuo9A5kHwK5FbbbIFEEYDTFaSxO89KA5YMKvwayObowmaY/RpVT7B/iiDfq2AUIrTlClahO01GFYawQj6vFBpSCYh+7CxHoa3pcm8UsH9hpdRx/A8RvFfWka6qQdWUjB/xIqy0wZFHzGLyeo5MKXRkblAUB9vFYt8xJ9BGEuAfgXHA7yvyWWamuFPhFCfctvBK6SnZSNh8ZOzzq6EDJco9UMX8Nyh3/b7CpYv43d/61qk0bm8DyV0nwxiGoe1m8DqKJneHRshFE7a26MWfy59pNOOGpjmxmTy4J0aJXWB4JlDfyEsQHvlAVArG9Rma9aSumVdSO97cL49ZBIlg7qQwcvhS0A4xDnAZapCfUJl+rRfxvvgSsI89Vbzo+Jv9A6R03uyG5VF0esZKY/FsXryYJwDGSQOVzkfhA0x6vOcysI8Z92jJwcdL2SUiGXPJPX0KDxCPU5kWTcszGXuycqMA/MA6Ao1n7/xR4r1m1K/5EbmPcr69mWePM944zsqps0T8WJcDT3SXnZZdZ3c6sZSv/9aQOP8HSN70+6Ubmt2FW8tmMlUw3URz67VKGgDOHFn9jgUh3bjVzDPua5wgfmv1/wAxrEG04V8F8MekjpA6GrXem3lkIfNSPzDzv2h6/OhhYYxLkXasxYMtuR2ARs8TOGXoRS1fs1dsXx1TsFdcx+RMwA8RhIGl56hpfhSQBERaK64Yapg7qOS/I9KL8WgVOsCSJ9Ty8PzeJfhG3EnI1HruQqHdXTJRPaaW7d3n0DtMuDh0ksG3gydSN+Fhc6JDFfd/Quoet/UEPtmqK1UhTG9HGSZPMAX3TIkivL+uUoh0fLor+dr+RBkN3tufL9O/uVklR75NaubomtyyZuKufQATwCmFdXpRKpvBFtpiXkkpAkgEK6d49aXDOQCWyzn+Tm87bT/lRPke29bvs3ez8LdR7vRxtzusDypJGdLO+HyEOHQ8AuPXFEPB+gTQUE4+OB9ZtbSu1jch5eY4M9ujzpBjLbtjficSQt4eTO1S0P/NExBEU9XcQRJ9xeceVnlXQri6fs/OKIuDA2rnjKnj3YYcOCpCB558CDG2iR2b3FPnBUVZ81hcVPnqTX8ALlNkpYisoSojqqtflBNErOVSgfFzNqbP2QJpjrDBBPX83szdMi0bznSSN0epFnfsZuE+avdj1985C3WoCK/ZqoYow8uYtLlByo6Xnj4EsJ0vNfo3lH0byniQzVU1xzMEDg2t+dps2zXCKOn5m4fOAVLW8SdnoByz6/nkqLPi6YRr3hSaHaCyTky5714LaMg8X8CL5QwTFYhRSJ7g5xpFwSErQ5C8rOv1mKUedUBunBYaTFwLVhkjPzPnOH3jvTe3BnrzJulW7sbtA5lfyVAQi0k2FcwAa1LJFivit+DYukqhLxKViitRbB/dGzlIbiz/rMtB5KPuICao3wPu4eq9BLNVzdZe1LqNvx6qYYXwF+MTZ7fB5qWG6u2ypCfstFovyCvPTzDd80q51QktaV2pjBDaAIpmDVohfoTo7j4oc4rSM8CpN1tV3GM/SQTFHoomzFaMc4susYmnsGlr5ezmfolvx4ckGpGPjSYBBKSmF12nMYtYTvaVdPrzO9MldfSH9PYYQZDU+fByb6ZlPNA/5DSaL8Lq0aLNA9YBOgaK42aWg4wFNz4AAH41JmiUWpvNeU9olphMhsNy4CulzETERD/Hs8R0SMp+T8+lRYWxA3Z3z3boj42Dxr/93KZWbXERd64/NTgbCKqBpKoTPDNFBkSDzYwa7wW9YHZSH1PlHAxzCBMKw4gED47CL9hC26OwUJG+IdMQ129qSJ71OkWxtbQf2cuwH/WplYXPvII9f/UXecT9JYQO26dzNbyr8vfjmGalrVPoZwBWiokCDdA3mKdb0WzLYTLzTGKMdCsB9EyE4kUf6z4wD5rYGle55yTNtJuKDdLJTqwi3aSImP/wcO+DM1VemTye/fp3PeDwnEDHsgfYJd7QFIFEBXIZRYj9T2vecLB1H1+1PZzDCuAXlRjag5o7aOxEoJxjydiqsBS0hASbpyItjro+xO5M5kXwxsHr+esJt1faapET9bEin9ZB5nutGCYQUPldafKbD1a+kr0OUYJ5vFRksyGqxsOnDmRS4DPIkN6cD41sceEsc//sj/L5EPw8YDjcm5qbIJieANSrxe7XIcMTT0ZnDNi5HfbgygiztA/7lWMmFVO8FzinbZkW/VeysXcHKJYcYm9MG6RbnCds/QQZHvPKLRpSOH1SqbwYghyES4CYQQ54temXhmCfgLCaiNomkuToWL7VPt2nJbwCkLAGAViKkTrZQwHFR1uqaWfxzCtpurLw5RwdHHUKmdLLKLEvNGSFI097U4D1Hp1IruR7BxPV/arm0/hMoQ3HPksmr5+jQ3oGcgyCUI9/VIDV5rXIkEfc5HXkiB3FNxi8M3V99uaf9CbswhhvW6n7vVL0peNenohyZRVUtIy08oCe8qAWIUoqnrO1B/tN8Tb9dABfRxmQ1KKUSiaTDox6Ej40/2plhDhiaosRXhoOwAah9bPMm13EjVxrVkN1mP6s48JbY8ZykWKxpdB32dEr6Wm6JmIAp111LQwHwZ1vKn3HGdEA5kDGPHn3rAz0TVvoN3QytGMn1r7+aR7hxtOjyeeWk4KTIuJmWNYvc6V9/MfXgv6QxIVLDIJw63VKmhxdgXu9Gr0HcU/FuwTXO5VLwsC/UtTan81Q8GQ/wX1YqovGytUK3IrpTDOsAv7hByNdsgLEWn/+mbVIIO3fTWEC0+X5Ht85NR34DIMHztHSbWxGxTu0zcD0+EoDcpA3rs2ITo4bMvx0hpHd9uspnDfT4VCsyqO+8dlr0vyos4kOnkiXJnsqjIlWgTAV8QDthZHJdvNDyZFNpScsy8xWnUtjBOdwuXeizzf6ZJpQjPdd7O7rUUsR0T61KhLKc0EewM/KZ9X4LP7Bf3H+hWwycChseOn9Ewm5X6be/iCclNgueBNRWANmQX+oUbChfV5sD4gdDfAaPyQxxAcX83M+4oWaxFJXCJlzvRBefQ0M258KagLy3+CvR5X7q4Zj943gH28D2kmkmwnAxnTon/z+ij8isWF4ynSnlC1OlJCp/qdMVeFqKGD2Lxq3d2wvFirL20+U9okfm4qddTLPAvw3HYUejJfSLjDqewV7WMljJSFiwT6+s+wsZYlSe7BIuqE+vHFKNJEPX5LpI7XqR7mV0SIw4BO4E2Zp0EwerMvmFk83oElxg6IQpV2S9FXHFkPHOmXolHD6UsY8mj4xbS7jaOv8b/u9ElS/LCmaq6FUUr/ejE4GdYD6GJKrNUvFgvIzly2kbk1U1WTANfKN2xV0BLVRNRi+OZKBjSiM0XvFVueF9kc3F2F5eAtVGkazNGZHOrnj60U/rgxgBZJpGvvpiUjUNKZpopbzj7oekfr8h3kGXSGEYXuaAoWlAyd9NwXas5f4HXMN9b+Vs/vEvylzBpqQznkXnlWh7RVPP/kYdMNomWqebKYrRFycB0PCtxVcRQ3D3e44PaLku+Mu7uscVBxy9Aaz+8nhA5KcSctKnu3P2NP/Hz2DGwPkupiX//ChOv1hfkh1OCiZXSSN7CJRpXuv1TeHMZkG7TUCKvARuZto9DQKimtDDvRwJiYLxTglQvqPUz2oyBZ8UVYEcDz4BLOiHrHLP1TegxbF8y1twgJvVlZE3erxkXDb8vibdp4ghQv0bLjIEh1aFqV6KlWngnU1chghOChp/RD0zSYynzP3vhFDso007k525nFfr+h1wP90s/theWsk8KBxOLS7BI2ncWiGJxWISlxbP/e2jnktvzsVzQ4HywemxTPoBLbRiujpCDYj5mHODxNIsGcwCwrOWc6egj4Fhm6cvHjmPq+C55+RPbJM0pzx1iIyRHsEunfgcJHQ+Pg3IgrlQUb+Ij2nkJAeXTjTkyQa6T8QF9rqzfNTrxdOLMktv61bAonkiLFL5PM77gX01rPWZW2fOxD82JJnKdoMhegKDgtqjNWiVIA5dEkKwrkaRpGCcHhORcE31KgcbWu6MZui0zm/K1cd1v5aLF37x1PVCVLNiGtHwrfByNSAUDLll9UgDpQ+UCYZvDB89hvh0Fz+I5eWJlcojwB/wouuoT1zMH9HY+upwdSwMhKuKBnRVwHLNv6seDdj3lwNlxV+E3+M5uBOELnlgC+7w3bpgXKXt1BvsZY4NhhWzpchRWfhFN/qR6zDPmNOYjmeiEe/oP/oQYDNH+pvLtc11FYdAwBLgoswxMnPMvu4Dhm5SCm380R0klidOCEo5Zr/gHmLzwqIrD+jioK0/A267fddYThlj+mkoq2pGgW2Ws3UClhgg3jxcx6OT1wMO7RSFsinSzH0+BpqRadC1xqd4WgGX29eqD5ZvMgRvsp32Z3eP1R1uU4tTerDHg1aWsPJts4Zw7WCQpbAE87gnICGGxvmPwpOpBpm4TyPTbHzHKG9FWxnScXsETWX5hlaBNEP78lMlqEdrQQsZ4WXCUJYUbWM9fcRtqeOJQQ+OA5CE+YUwdz2axMaE2CMQnDKA2UHQ75PVH+I94z+lVybRzDS9Dr7NMvn/N2vJ9o5g/QUpT3jf82u04WnHtaQm1vEJc8IbutHQfyJDPPn9rJG+r/l9cRkwcrUcQXMz5fiAFuch3fADsZ+uuvoyVGsI7lvOgQbqrs5JMzGrxyvZDuy/Lt/Zz0C2lCvm1sTt1OcFmb1gB0E2vEh9RS6Fuq0p/MyTtlZHq/44qbrAXwqdAQpqg20B6KpLXnkK9NSnkj4bPJGmXvvvWv4PJICJ6D50TbX0iVgqtFunEH37oHES5NrHGzAFhIkGxjgD+Ubz4jhr4UE+0SPE7BEsVvl0gCOks/Ws3Z2wvI3IFxmYgFW0kwT81FTAOKTz2AmO7+PBMfJN2AN2pujkt5VgLWEWeTDjI6VAOyGN1w1E0Ksr/6Fb++mk6uS64uDFu4Z5v7B57p/8xhE1bA3jsuvUaeb6v26VhT0cXfVkp973muNUU0rvWbvCRaBZMkOWtH/Wv+SHVkJfq2+7JXf4Q92qJJzVU2SK0ZjHUGxsVjXNh80vPGsqlGBH5c9DffuXpnK4k0X+2HM7g4Xjs1e8f+3bl37XFuHHPANwGsxDI9811MjTOkTj+KCOimrb0vF21lGz28EPlGsliPnvOaEjQyjovD+WutsG4xpFPU8AU9EKtALpLfuy+IWIABnu/mGTFU4HjGyi5J8WYovgBNeca0moIX00Sw4RVysTBr1E2IwoRFL5tEAXs1wA6w9kHXKDkeECmoof8Z40TdYnb6PHOl2omjFQz3uVX4Qh/WmOvDT0z5lBqR/WTMDoN5mrx7E10QOUkKXq52j+Z4p4mjRKfET9x7JZgL27PE9BAbMDDcUXk71/MhX6z7BoaNhv2NMG1S0qAzxc9T7CTm1PIr7HUzFjx5diqeDNjpljOomu6QofUcxQR+ZTjs9axGrfNoDzWJtvu1VF5AvD6Hg3gl1jLg+1fnhN5nYOp4bbHi7IIymhmyKCJaJ8vXiUmQzWcE4hAfQPUtirCmDMaXAVyaZBYpCj4FuJyqIBAG703AeJ3U7md4HEWjhSixinVzpzOea5nE/FGbxBpk3WP3iE0PqqUAO3k7t4R8yJ8vYBVLbZpAvVlEDNraCIos5BPZw9inikokQfTJUSof6AvK0mzGrBbLiygF6peBdCeUON+12BdA/+I3adiYaDb62UZ4P6IWkoQNtzdt44kD6nRjZ1AFKDeHrgUdB1t/4TSodbSMa6pdkWw8/89vP8keUMir1jZzDPhz0krMolns2t9112skmcAGMKB8tacF6wViheQR4+soX/3ExU+CuJaad5Qji9Y/lb/+oGbBSXTRt9WqGB2RDP8u+T2Hh5emoLySJQYLYCi+3+NwhllUhEkjfgbXfsIWKQJEaKcyq5TpfgSydkqyfHUPdhFe2RQ9U+sV+/fd4EZgSqkxJImNFwbdWswX5q3MIXrhOdRSS4ZlW7wUMsPYHYcs5hw+vPlhkAx/s+07BVhowR/QZWXFTgwn1KvRIeYo+0+TNnhYx5McszJfK2A65rTG++EL0egutVYu6Rd0dM4CBo478HIFLNV7nZXGlaWToQjQr5wvsAaXRzu3733sc62jnMvbhP/bZlc/IEDNu1VcADdc30cDARpKii1KcGdMhpSKg/LoTe7Jo7bB55/26RuGUZ0c4UO0wx038pEjhrCBoSdbLPQXI6g3kHiTzbwV1dFWwoX6GGJxdNkDEZZe2YvE8qEduySOIwOO8zSPTlKeiqJZvSq26sn8qlR1UHztKE0RAmbecCbVarp/O55NNHw2TRP/ZKFtxxy+hdroHH5SCNJpLSiYiVuKzE+HLS3YDbemev2V8faydVS9BrjVZGwJO55jfaBsdkmbsBn6PkdguhqWYmULmjrHoR4l0626cPy5yMkPs6rS6boDonwzdD0wAvvjajQfTz/kUr85DxuMEqUN/kPVEpXt2P0j4TVc6o7YUDXSfTLTI3HEprUgHfX2HziJfF53R5+MPKbheMFWOwPd6aEcfnKavdbev2I7+7bk4tS7NFxBPq3MlupP1ZMofpe6/bCDMAneS62aPYa96Wr6rB554b+ztZzxSiLrOHQLfpTJLs9yiT6UzGEj/yyTezTXkS0MMKBkSOmesqAYlwnY78FrtOaXexC9xS6ohoZC3K38LUopwFCs6mzvIIlYPZyOOvuyiB0I9YVqrFxRz/4KUtEPWqPm8MkKG78xVT8R1SKgXHzsMS5duHLXYr3ZVDmPD9HxA7n/pwN4sR/viXktu0jQjwEGtQF4sl9ZYKTPkgcHfqZiXrdRIOAJhZeBJncHf8OoFijrczyuLPPhf12TduWTYKKZZS8/nbfH4Guc5jCszx2yyysCMuOL5y44Mub0o2EAcD7+RiS2hMmRL97VOJLXY6Jr28r4kSbva6WulQt93HughyB6Q7jySWERB6M/4JFCoBoMNb8GWd7mtVYoYKwstTosKXPHEMwmvU7NZ/KOQIcUUJKjqfwmD9u1gdUuudHVZ32VY+iEM/v4KdelAKCovtqXbiYp5guiUAwlR5kgAxlSygY6OtRRZzi+gTErXjUqvFhJYtEDDx2GqI8ckzpUQaDgTb/V0MVmZowj1HP4tMOeIOfbAsARLADMbD/j+UwMsIQWtrv5BkysDwkGhNEiX+jKWMt3Pc6QpxIpHKCS9Ep/npAL3mkt+V+x9SFdZfC/x0cIUUB0aRdK9rcl+APi7tv/qMWD3jnxarv046AXAAT5EjtLu58omE9/odoz7szV4/qKUKNzfVJyg3bIggnMW0OzlwFVVhuUxM+yhRwnnImMoh2+WLCK3JmkXHuJUIgAKlMkjIeegG444R+pXkjNMNTJsLAUIGb9jJJcUYlfFVzBlqwDIBRHQnOaJfr6VRYH0Uze4XtTCOX0io43kl+76vHWdSpmlyyuOBk4G+Vj+QWNoqXPmJcY0tOCEkNCA+tD3JCO5FzTDgb61XK3SXTIy3NBEyot/3m4fqRn8mZk5SR+cQAh0O7ERFlXUtPfJxhQPr9mTv3IJP4mRMAKJvhc4gaJwwu2YwmDPPDAx1DSwtFTZpNAPruKt8yTePo81OHd86XIyLyb0MPttIKE5Bm8p1ljcwwKS/EDCnReZ3y0FfxIj5cMRvmnHPemLKS2S+Nw8fNEiB33XKrLeMgdO17znhJfjAM37rtYTK3/XC8iQsiBbgcpzyQFac1MO4Oi1H/FvmmwLZWT+ufZNW8tCeDJQJR/VxSyAHjZbe13PJ1Qi8TmNuACKj7sFJfZDEHJFA/NHUZhJbfTRgb3CJeZtI6MofqEkEhCUHDBk9BDwa4iI0Ygcd/FQT9rOjimuDBV4asugeHkSW0d6SG/4XPptHmuL+jvgQIPZQyurnUxS4fzHdsxyg56ioj931befyzmkchSth7Ftg/oVTJv+G8Xrbn+T6wUO40qBMTsK41ec48sq2SS8XyQl8MM12kwIMiGpa60LVtjCZ/H/t/vLepyueH0s9JaAfa6enene0RYnJ+sgvMsFgSxBdtzmA+Fc/saxmLb9A9aP4la3oRi1ykv/tb8nhtXzYbNkej6JompnGKSsAXjeDHEF/73tVslUwPFRhq4BsYYQimGhgymktyvpZPRGviQbqxcIVbtAOFbkXR+Y9sYKMzyVF8bSg73JdQ8I2JCKOGegUXMg7oNw8mdv3ToO7++BoBejxjVPt1cPp+cP4pcaEDq9VrYhsRj+DtjMrEd3n6unh0+mnu8zAMjkkY3IwREpf05eCdqmHsslJ1MP55G5210ukyBCo66FeLFkMn9HeshqMbAqS462xUxoGBdElcVd3RarxokE6dw+SZrER8U7Osm/ra+W2s5SaGg9Q0zczlq8r5wVMGUXNOrWbUvCe0Jrdmwa8kc5JFVLX2SPFaYq2StnUMCl4G9aDGRojGLAUZi6kQi493dyaF4/nMRtiEXpkUEwOqIFBExc/j6wTU367mGsUiX8iz1HwhGCyAV2V6b2d70rkzSCOimn7wM6ri6hdSiMARdCKMDEl+vEFost0LwiUnV9JhYjuUJsEdSN6xj27RxOYke6ZUP/lIjbqtsDWPGfaGVeCGHWW7ubqBBGu1sl78CQhutBGUasqwx5k0pE7FPqLomhcn5vD2SQFCgYPyecPKysZaimfvXYtOMNLLd6eWm3HIdXLhLyWcNasnKx9Qe0l3DOO6/cQxbUd+AoQErHYlhA+LgJxEKncJwkcQ0xqIiWsNDgLBJjrHt+Onp+enjKxfElmbmcX3TB+P/Mhv6Hge84J8lgOVM07+XpgH7zlNawJcS3re18IZBfgnPi+tu2uhj9JyAAVF6rvCetntaJHjRSP+jEzA7sfOjENvKHp/GXpHLToItOUdBBsCzY7fSCYMk3X8W/l5oCoIyW5pOOTcFwyQzFBKcLTpTNmTvbNSVHzqpYcijCU0XRZDtFq5g+Wbpz2tWVoyZf6+PynpDYdQV9zHzE7eH20cgyXtm/YIB4+yq1Rl4M2lUa/cFjgh7iNgKBh9QBg5DFmj6V1VoaBecQP7veZi+9Myw2Z4ujmHbpowNdKCh014nvPzLJhrfCbUWeggOQCXW31VmZBTIPQCpVb/uCCQPR5agqvxJ3YP+esasQFVt12gqFCZPmPd153ROzOfsoIOXH84Psd29YeDMPBNJ5GyOTWuz0dDIoNswFdgnX/laLIGpeUiaH8231AuotXX0GttyVVQRrsuQBEegZXIOpYFs/aBvbab4RqrjgozCUUlv4voS6K+M8hXYj05nUsdG3gmPiw4sv6VmJeStYrOUJew5nnQv5g0rnC+NO402khV5IPCVUpd4ASpDOWNYmCy46uW6gGo3+qA3u+PoWqdRL3GyvjRLufVIEn18HeniY+wK+Lhn0EjC0HYpOwz6b4+xRJmu5uJGkaA4c+QEkk/9/ZZ4l3CBVNYYAueu+SsvtyddQHt0eukefttxloX6FV+msqQfNvyiiu6HlsaCfNuBr5JBUmncpE6amSL6CQuIr2Epw+KLy2DOUIEHO/du/56R0Pg8mlpqovCloGbAzrvLYhmS/+uVkf2Wi4KzbOfwGg+BFVOLDojyWRmqkxYmmIAcW8qFyCxw6xTKSpQKA81NyNQKp4z7Exvex8rDI9VJfimDbs7uqvnaCQh3S0Flp49B9NU2x1J8qi8n6OfeMGUAd7PqpWcWYR7HefVBZM+9ZwEkimKrmSkCgJh9f9rbbJKKllmQ8xUrj7/ix28Es1dLkyPHa3Y2Sc0ZGeWkIKzRnAARGd43hqkGHKCQ8tHU5TOKmnhC/WysffBnKdJiR+tWVumtV0GRUeEjnl4k0FRBCci6zP/ADo3RbdQ5hfPuJ5qN82wUyvQdJ+5/zHxdyOiBrXO3nqRFsSZYP4reiGozLzQnUbXqIGTj1mYpHFPoa/ykTIh7146gydT5S+yeSr0PDGRXDr4ubBvzUdFHVWJ0Qsw8D6NZvyt9iKlV8XlznULHB15X+H9wap2UZYAh6SD5KysmeVpq2QN6lWDN0a6a/vDX83SZ+hEMxi78XC6g6P+U0vAV3CEMZT4X+e9CzEl3n43QY3bipHvbdgxscYOkBbcIzPZgRCsjviItKtIq4KRsK7gs3eTee0yrOWzzvDufUEB/jSytF6+VWeQwZQTpxZkjpFCO8ublnHNGVc16Hjgev9YFK6TnJf2wFY1Fn/1ARLDd0iLAWM2q202Qlv0lTaY6GYY8sKH8dGdRwOuBpgFzT485l8FDJbjtX5F81fupUjkIFImGTCkAmJjHG1MFHvx+MLOl7ZTzY26S6hazsx5dmXDcuLLQTqLJI1Ysz2acLNhPBP/uskBdSfDmhyXA2xWyIOFPS4i0ocxok+WWjJXvSt+7tlFcqCMY9FhOT9smV54oIRoCmFrFDeV0Sr1m6XJeBWNoU+UGTmwAbjG3ImECL02rOckoCQyYONgKZv/5qAgUWlQGdb+dIkwfra+Ff8j8Y+wynl2JP0rR3mic9npje0NCPdAdXv3Yxd3Zk+POAtyFmLwbp8KfXP+pRq852JCURNcSk3dh0gexPE9JCb4RCWgR+/euqX3tCGhPzX7MrQMq3CdoohBqj64DD3+UvwsxM5bd00zb2dwPWPAMpk0Tfw53JyOZOGVLVqUNpexUmSp+rWoIGrGUFT+GSik4PNKbIV5FVpEPMZ8/nZGkh1Y/51rrW7JwJ4gQKpryb/7M+upOtmnrhAPzJKzV0RypU5c9pKSVhPOBu4GP9PeE4kFm7x87GqLq6P9neuZZzgADzgyunyFwRDHhKVie7kKDU1VTzmCBYo8lC5d6VF/ZCfnnNe9Z2zxFEyrkjHQ4JK+cXig4nU82mQin/2BoPcT7GNbvnDpdWsETg8wrMSaLoy4ySQwCtXMIPaCnItNTc6EXF4dIWGiS3KZFk3wcWgZ0RR2iIdzYk9PZ7wT6D4Xgts52nX7UdjBB7uqjC6yWL4tO+doFAlD4qAwznnxao7CHGc3EYLT29tgEJ29N1WtDWiexEbB4JEWLudhH23wxSXy7wDyj6hlI/tr5Uh1T+GfmWhkuNAxB8PWf9xRNAKY+X906J7a1rJJ+xu0iBG0VTIw7ckmzpiF2R610JoIKccTiIX2UpJPoUEbAGqC36vxMfZaGj6lUMLGLXhvldITPd93033Si87NQ97FlXnEhO+KiPr7dZ8coJzXUccAET9nPLEqzE35X9CoplPhrIF3RMyqijGdA7NX4AsUv27AOs3yj9sTnXXVlNKRN5B55GGWj17JgKfAf1FhWopYfPd0YOPgRm6Fayickh79Sfy5ygFkfwYO9gca0kigL/cdgG3EMsrtU2wChN52cu2LqB7x52caLykM9cyfpweLzPSz637xIR1FZVSDN/0B6kUiXLE2IhzmyAq2kRpnsp5Xu8sTaELAEgnnSEXqs9E9I2KVZZYy2IByipRHJAEjUMX93bxfLsiCmZQgaQt2QAFLC+CeBOSJhbRNimv/1v1sMfUcsssTsRZBfchaXFJhDYjF139Bxf3lp5ZTKgCNgbsR/xqxPTduPQm9KrLSLuJWcVN7iekVDudAnJa9s4eO+vJN1BFY34GJZf+WI/kxm1CAi5A5oH7Bowf6ayw1/CmUSl14X/D2/x4rD3FIKAaSh3U87Jj/LcAvBWhDPZY9f7Kh2c5hWFilTWRd2p7q3Shy0OHrURxRU7+suo1GCnusS2ydMwry7CWoMuEMokaScFwD3yjfUm9OZ/q7ctyEEfE2g82AdG1olHgwbZVo5nh+NxIiksGjFlglmUCFKIpCO2A34UbxWl4iVVkHCUhtZUWKGWsNa8RSpL03jsHYFQD6IlFczUThUxESEeo8/eVwnFHP3zP5cVymIGh7LZMbidL+Tkj1PIYkPUEkpxT1Fc5ggVbR/z4L1D83FLlXZScjk4PDUvV5B0TdTV1mul41PgvNcOnjs9KVkryX8meNMutEcYzK/KLxJC8KRXPXzoszDADk/8MQP39Nbg1H5iqtZA0EH6dS2QtUlHCLSXOJay4HuycLslzYmoAW05CTt6XJ9Jvve4SKXSmdBQWHoFri9hP4BKWkS8l5kzPFVFx67n3X7ThA0cVLvu1KxuOC01aqDOMTF9ZJFdULd1rn28iwWLpgOgRSR632kMiieiYg//LvkI3iCyLJKGcXH4W8jmMyW2z4FQgW/xKmLLneNRKkdE6hSk3hx1dIOPRJ6LewjL9QhhQo4+khacf8LzxQCyJG70camiJWjEt821OFgt9bO5KKzyL7dFjQ8wLhepM8G3VZ3KF+Byg0TC1+l7tFPwn18Rp2fuwS7sQ5+gSyY2IptanlYoaTURPFKpa8PfzjbKxhmuAi4MyBGPUqY09UNQeCt+76aRGexm0/u1Tamq98MzyphbQawYCrecuuCQ9d4Rz9WFDWI2e8SKUbTUDC8CX3TdvA0MxkZGTTJPQ4C52XvZA4ZDsbuOYTeVsOP1yWo4GW35Q0GiMtZlBzVSF/+D+bGHG17S0HEkDZ+tRtEvWV1WfRAw+3HfbtRfAFviTtdCWxBl0BzawXqvKcprc6ttEXcC2PJY24NLT3iZXV7hpGupugS/nd2B5t8U01uYuht2j4RQ6Ec/TPN9nyTlSTzLFmN/Cbl1K3zsNbsdKdwbeStZudG+HdwXILDH5GbXMtKxvHH1XBq+6nQbQaAtAcZNhfgNlpPlTZf983NSHshWSDbvTrre7+qv8iz3uUxCCju+SHRYhrXQDo5+aO7mFz8bRl1kDa11f0gkUKp/LRFX1xlunq/Zi+lklPNgtcVdHNsCwThe76a7LQZ7PpNA0YBAM1bUcyck8upolqqFrohOEDkU/VYWjybT1Aa/c0DFARV6VD48czVUkPT/pFS6G3ZrToawU4oAALldUVQ/4TttqtoRPXIeA7PTH+zeMQybCv6aZ+DVk2buxCNB2I0MgCh3wJYgtUNsTorKoGA+/ojNA5OxcflXEV8h4ft90foXc+2qD9qRAqTLRAOvc1tU3zovzaBpoxVByg19wn8yP8G57UFCgJTDNCD7piszCDCN//uI1QfVILCOTs7kcb2u2S48YS/3s5X7FZGBwPiAT5BYb6ay9VrpDMotzpskdUOI/DlHrzZupORj5N3bmdieDHIj9IuW6FplEeA6s1sxoGIXM5oMc4KFdR8TW+2croig1YjULw6xlc/B4W/kQygC/Ay/mGeK3cuzTNpYwkiv2F9aSjTIjnJRjDvoDQ/ksecMrVLXIN6nAN2mCrmXLKpUPyvCxwbQBQ85wDkv81+5SQXHLRzHhAeayEi39tzbieB4IBlzlTn5MgrjU/FK+0o5L4WT78fbZbspdxa+A+ajSuEixlwRBiBRkOSRLH1mWPMdaOF8DXEYNYIEiMkfcc0KSsyzNg8exAD49DX9wS0naih/6zOqEwxi+imTnXfeQuWk8A+zBd0jG5hwatRXMP0dq4LBsLKGh5ZOYMhQgcjm4XPwts0JwHp/deY9LYnD0zXpsAgmS8zaqTleq/j5YELuhCKFmHQV/5bieD4VfcTj9jIqsKPMHPF9QXzfSM20/d+96y0uQ1PtL5hkJKDnwfInMQzYs/4y9KOb+XNCQZS1+8ja144a7/8SO16M6m/msOeq0F53XL8FG0/2FLSnImYG5Whau/0Ft0q+OhlSsbB8I2w2KNvVZsMyAg6MVh194whjoqsWluTtxRpFvZMe1ov4C+/9WWyqBywAmCd91UiEyJh1W/lCiPSUYxe2Q+alxGXKRI2UPJluKg3zBrOPefEuFjS+4SVr2NgGSORSxVnpeGVHmDTfCb+zK/5vqGn/tg+I8fe9onqJnBvUkeCP7yU4+rze65gRspo9JQqFQNoFuei6ZUcJ0aVF4Tg/gxzYYHxNrBSBQ2d4ihfaTLO2CJsZKGs/CGJnFRPrP72s/Qr+N1wqNMLq58nCckDcxwgRdZp0oXGFYT+RK5y+aQXLlrUsRRnJsJhJ99aXov5xfkPTzY9RTcaXtQ7NZjVlZirlB5fk1GplhcPNVbJBnV9QfnuKSRXgPTb3C8XUPM/7JM/KI7ROnCkifXK6OcZvt0LT8gd1+xHGqIGNpR2JecR0XBvEa52dGnmmw5Vagefoiv0wT/gI7/XbPS6aI9mvdbtPATDPPyeGrWTaRpFynmBX2+hUCNkgnC6Ci5MNtYYUffyIzXL4UCWkTnadn7csJnpo3uurCWLkO5J73sb4hNXgLbJXc0S65ev/yJqROHjyz/ICP+apsKDBM1FyjxBVoDGnpXNZanAtUecfYAQ7hAuaHw1g5feT6TUGt3F4SHdnoB7urWEECFBNlbZZRt+bu+yFy+ZmG7TZpwNDEt6Y/v4YEmiXpFe0MK5V2JkuusHldJAESaYErKT33x8T8/DhnCRMaap2tC5flCqeSN6bh3+FfdkNG2n4MrEh95EaQdye4lX4I8X6Y281sOMcx4zwJrpJj/JrYSZaU3f6q5xmEuQCcOnKmvTlFjW5zYl79L8Kd3/lEfRSReRPUCdo9Y0ooMV+/EmqiehTuODysOu3Fqa0NoLOPmD9F+Fb8O2+eQj+piMh56P2qIlDB69qkz0Rmbm5bWeAKdyXQeJ5p7Nr07MNpxh9GgIDZJ9zyK/FMNCHYIu1GrhCG/JIGPmV+cZX0VrahX3DTrqSkkJ+RuY8AK+4kLRXSf2GDIMI2GTBFqPgYF8HX2oicGsVmemLwcGk0D4JCH77VGg+N8F9J6YpjKajMcDywbrg+tXdRA764XJkFeqXRwb3dhkocM9MI1LHrxsTYAh89wrP8cbpHSqEc/MvM3X8lQK1rqjG+kkCiS63LZr7LHB8GQvnwpqwzgV/7UqDr75pZlxhDwjGxliieDF4yVLAIohgXh+AHiJGXOFq/YqdRIuqwj3FA5cGo5uWop42a8xPhBXToNnp0FuDhUjPAXA+t4BWAFqt6RTGelUOFrIOggKL24/lP/qRU6ktmrjmj9/g187sQ47BYuf5ZOIS4yetXojmxVxftG/nl1hqFOLH7WobcplhWcJY0VOBEGQkWWu8W8Bd3gwix1JsFlICZLKgipSdLtwPPG1BPSimpfqOFtuiimdIYS/eS1+ChtOFrZW01LWbHDgNpHOyVHLWroYcUsFo2AO9MmBj5mj99C3kpb1ubDJq+fMClhu0/qghJONCe/TT0RdpXEvArBAtN2WPw6g0LXdUDFNKrTLV0XSTu088SH/JJCglw2zrGMrskELmw0dG/Kx122rOR8qbrseSM/kYVu5vZqY5w3HK5xllY/DWwM8/enCpogbt97N8WoQ24XjIrxe6dxbUYHPKw9Uek7jGGWVV26yCRtGaVgD6OjZKo+y5SrozKYH/kq0qpXpQrqLtv2cEiSLdRA51ptB/xvTnbeSlhOkZwsSOWgJHyxEOJjGx/9fqIM+2w9fIrOVfGhXezEWJaIDUQkeaVpNxUU8d6Gf3zYTn4mL7+1cB/Cdipx9bL7Hhn/wUtabAVgI1QrpKqQwFkgVzi7tINfbbrPuqj3yW5Zu/LEWqgg2N0qMuj0ZuogEBdkeKLXT6vva22B8fw7qP4czdBplC6wkNDtcXwUejHeUU4Ai/4id2EyfPx93s5Zp2vL6Ol0ObA9xyRaLJ68o9ijNWuAx3syQa3JTsfWItg25fGDGv6LIsgzIJCSs10dsfQsfiXQbTwA7fGOX4h29TMmlrnhfbN/AjINMM36Wt4Tj488vlHtNfTorJZA47g4Lmd+D0S6r6mR3cIhRBKglTZ4HbjxHx1reyufh1gtfajDEU/pOUjcylRxg9R94HU="/>
  <p:tag name="MEKKOXMLTAGS" val="1"/>
</p:tagLst>
</file>

<file path=ppt/tags/tag2.xml><?xml version="1.0" encoding="utf-8"?>
<p:tagLst xmlns:a="http://schemas.openxmlformats.org/drawingml/2006/main" xmlns:r="http://schemas.openxmlformats.org/officeDocument/2006/relationships" xmlns:p="http://schemas.openxmlformats.org/presentationml/2006/main">
  <p:tag name="MEKKOCHARTIMAGE" val="PICTURE"/>
  <p:tag name="MEKKO" val="MekkoChart"/>
  <p:tag name="MEKKOEXCEL6" val="False"/>
  <p:tag name="MEKKOEXCEL7" val="False"/>
  <p:tag name="MEKKOEXCEL8" val="False"/>
  <p:tag name="MEKKOXML1" val="4HooU0THZk28POP9trq+pbTvvzd/gcV8t56cq85kb3NDTsUhojRA0EsgEHHMH7oYP1SYpn09ysXVivguJdhTvfyVMsBLTGvcX7WPTor/CmXfOtOhH41qEIghVTfcT6o7+LHxt2iMj4vD/tblS6qzJ/gMcPCGrbvVDHAA21UQtxjiIUqba8bxYpIy0ufKDgD5XDCDe+RVNlFbJpcVRItRb19Hi89qJjTD9ipKC/dBBdkNW3cqqxFriNY2B7W3+bXVxpcBJ3WxE9+VOtV8Tm585I32tmAWsi3qBeXb5MtO78ZlEar+3ePvZm/eKkNj3/PmkC7+73A7e2tVVjZSW+pEyY6MjjSb/fYuKUlYdpc2J851EWCgPDEiElWg1WnTjQz/WMaup5Ox8HzXdYPaLQY02tr4lIE0usFqpPEw0kAWDWcYjok4eOt9EVw073UTlngHofjai/ToWfbOdqm9oJ+6oBsKJmgHTVcOIle7J4AIEpuHvG496en+iGEM42uyGNLEqbn/rPWm0HFHWjW0Im8qDo6T8JJ9MWVWo4V8z3dk3rdbfoA2HYq2DBgvzZkfLx9gCBRe86WwP4H9AdJdrwdxn6062SwJZOuuDM7FKpom23pQmAMT8fVEQMZ5nfNHKlsxO32tA24iC9KE2fUQHr43WCNmPQ3UrwI9v6UFRZaJjaHxr01WyN84IaIGAZGAhvotQ+cGVocnPcLjdKmDHgpA9rhuVpmOTiCpcCNFBvgcsG6Ib4ANMZsQKVZ47CYExh19qoxwWNSPo1YIIDHI4I/ASIu4EEwTMbXhFzEDEOT/VhWr8+8bc5m1iTZwyQi5V/Q0v809OEI0PpTK6Uuu9K8tNZg70ktmBWitAuifLIZ850dgWGJyZTfWMALVQrZ5+lR8M1rpcrfSIx7r9r0Ys44VTE8UZ5z9yZ09DkafpeluiUVTt4lvCS72fjk/07CCQZbw7KhJer5LbcO2JTm7+8AeLJIWFJwSuGmJhnSbw5gd0lgL3v3PtOf+wqGOqxi0mmw3xjqeVj4h/QoWtn+hs7tvBTKFZShDE0AxDgwvuiebdAdMXcoRUNmiQuj4wt0IidIqb+d+4frMlqBTVajvW0HsPpdnb770vb4xXDVM630EeVrdqW4bYdm2x0q3+b+qP9elSlWXmMac7baQq5esLVccYY2dyOezz8sY1c2eaieGhhZIjuJabUs12zoBg8lSki7lMrP1U3ni1i0Xhltvz0jYyeXyaT0U/eajGr+Om7kiWBVU8FWYalkdu3nR9AF4X52WIX0zBhqu0Hb+EAtTPmJJhaXu+SlQ2Gyydsbjiu7vEgq2pT58ItcjA7npZg0xrxNqH9W9B4vHm1vuNQ7LrUn3Fml59hn7JKZaXQ7f7RhXyN2+VqNdpe5WEnANPQ0FnZWqjkTBx2e99WUypKj5Uj9UAl/4deao8gsRReE+dZZlkStvIBYuKYzsJ/dF6AVekHviq/NWXCuKzEHYGkdNbGKoMhHmMNTBYESwwBj7QrbK93p90Pfg/uCHGzz7neKbB9o0KfF9/ZN3rIGL7JFsXZ7IhuzjXEBgZF7BeaSt3HzA9eiitSEFqA3T2a0w8SS/kilaY6BliDzvwvws8bwOaAZIYAC/uF0b/11p1J8xWKYxZMS11UdRFFVdqLE3JsVTZeTiXY7iQNBdetg+dR3gV76TI89YUcg+v3OVuVRDZ4WDRhgqPnRXNleJPUPMNdJ0/YJG17E1qWwQoIjUNzbZsSAeZ5epgbynL/bhID5s7RbEic+13zifMCGAHklvqgGzAt3+Z5Rus+UutYvG27RJ26tqW2gFF1o+GJ0JWy/T70yod0qfc8+349gm4Q5YBWiL8QregrtyxWsvdPbXqsMX+kE1TBcgcBXp2nGsRVMOvuI8XguseXS1lbzYyjr/Cy6nVg+vmnbIRstXGHiE5O+UaAi6f9RrCOb3waKOHzdRaGzIeVswut9HmOfFruTWNzHx/gOhmY475o3/ZPXrFhu2IJmXJnVMxAzg48QBbr3UcjMjV+hcxSOrRgqyTKNaCZksWkZ+gMoxJAsWRTPdr3vdvk8lZ+UKJ4alRqNRzDEfC1CvE+MznjMe6zbzQXOGUZulSITU+CMk/uYaR4UpzDyuRCpBiQfJIoiYxyDG53JEOwEVYC4GOK3vjXd0TlhLGnED+rRIb2A0d550EwrjD9MF7g+Ip8LuA9x44OsFnugBOFOlm4JUHG7483XgMEiIDPqsVrH3LjdkmzWKKS5LC2IFeorhFWzp2lM00C2Gcn/mXUd3TESSIOXOif2mbcTPgsqB1iBhTcvS/DU5uQ05wHY9vATGXht+yhxpimfdF0wyR8di4Obq/4CMyPa5t3/qdlu+0wmZcw35+6lJLPUGjqBxDbLfLKjwqn6tnzAvUz2aduEHjWGGne9HD/7hsVe2DzuFGxntUjmQ+ZIOIFdpwQ0gzV8P0JLeYGBKQKYLTOydkrR6c1DqvEaAG9gYqTA96BEcb7Yc12vOycY/cUG9ly87j9RaTC+9BeT7Y8Lv3/wQqtPK4aCiRMNxWW5pvukDVnVq7lo86pyCKpaAloY5xZ2DlavY7gVySAhwdKcNA+QxV/ATymoFMTNOyRMiqks9ED/4TqfKSop+9gEmPmqNGRLzRiGtws+dR5G1lyKbH11PtgTm0E4rvC/Tu4olOYsBAqXIktowBXk8MPXn1i4LcUvbMfUF5PT01Cr4zlNegqOzym/BlpQTEKOwajkN6gnxgqitrndz043fs8bYcwv8k4sQQG7NDdVQUNinWybpgei8DRhqnQcwbQuqVStbF21p4gl7eVKGY7/jQAxiWL6HdfC92bzZPAllpec8tKGR0YGrKwPrNbtqSUJh8i8KYed2aZ9ohoByqeqh8yFVxQdRIsPZy2B+XQivJifIB1SVJRtPE4bI4b05rL7s+MG7n44NPHQqFmabUCiHhmbynxQ2F1f0OTCzlmrA5I2fm4xmdaaWpTBu1poumoKCVtwmcdRdf+z76yoqr3/aHancvZjH9ydkoM2Od/cBfej+EiiPBW6V4kLrWERCWY5S49K5Sfm/UR4LFPodSPvAWoFh6I7JrvFC6g91H6lyXHHuoew+4HdbJXv9QPQUJ4dGKW4N0vH+kNoBFmveC6DtT00KoRneP+YzWZH1z9GH6FO9reUDDtQ0ZjW7sy2yC3C5UH9kyclY/wTLRW+8JJ4FEhAWasLMpoKfMYx773NWX5gQrQSExZttWrR/LkdnzCM8KppFTqYrPxuBC0g9MN9rWKlbSkjHXuOeOXsAOAFpF2/R68QhpSh9kkYs1fkOAsDN3ntinQMmLej1uCsuewK4UCVO2Gh4Ei9VUWMJViK7nz8kmqwtBAEhdgLk1lKsoBkFEnCXBDkIl1snY/TUqTCazxj7xuzwDtDvZwRl08/wYHXGM8b+car/jMO0yA7i/qwbp3DnXGhbBR35oSUNtkwK/V3X4+aG9z+kAgf3DKYGItU5RcqHaG2jiG9uAenjk2dm6WdEdcuIlNRchwdcJqf1IquRW6iP1HAystGukA/pkelXQr3ylipRz0KDbIhTqXGakZBYqtHbZytN4ExONTKa8cllptSued5kkZGXTHFZ0Tim6ix0WynuVR9v4/wxivIH8gJXrPBDuhyn4Pbxss0NHhMZv0D/eVcGRgfAY37Pgc+2Zq59V1Bksm6wfhc+2Biq0rh4n0cqS7UQ6onL40HUl9R86UWwhZMK7bH+1Jsj8gEYudP8dyYF0CnWhHp3eG+Pa+Pg0liy5Q0O/E3i6RDkwXpVF9TyCKOQHEB9VYOZujz5kyGSteu26464jmZm8G+5QZTEhKigrI9fjaLGr84+2PKkxqdvStxyWsS/POo4QVO7eZabm9uLre3ooplzT7OJDGs5GAvTYEHxekTBnyPQ8F9k1RLCvfJfyWGQ/wdHtDREyce5XAMgee6KPsEPVm3vFEXzjKF3khIYYab59LWx8OSr51M3Wd3BCOlvStITEyVxsxnW3T86neC83/lSW52o5/c2fcMMy1wG8xTj1Zrxi8UI8ZbQNlHBlT/REEHSevpkFEUf7XoGr3NKT8lFoA6G599Ju2A16rpOixQRFwW0YWIEwIUhDG4WI1NXNKRyYBly052UAHo6BDw7vR4H/mFH0/togVLdIldh3przPWeqAiRgtmg9nXKeTEcm+OB0mwFiiz++NhV1+i0mko6nLouh949xNvg9TNHc0rEBMkaJPGe6CLjdtpqQqjc5bF8ca/9HSv1SCaPk3XIUVhCqT/hTvnCmtuLQT5NLjZDlMJIRf6SHL7nib3QBFsFf4lhYoKG001zjxF2PxV8swEv1NwPyCBbJTnnmV3bDjeL6otCCtOoheaWWtTUbImZxW1t1qocgIj/ztuAG2Nbx+18EL7i+OEWWA104TrAq/yJiozhh0tgUv0XsbCVjfR8e0Ay/gAWhPVvBKCGcGUzS4sOmTGywciQ0dwYGzKiRjdZdCWV3W6iMN55+bXFYWII+JvxsZCreU9/PRSzyvaN8mp9JGY16dW2SciFGnG5wZZlqtQVjXSw1+yyyaa55CY9k0kdtkzCQBruXXXQ2H3CUBveWWiC8ly8qQ23TPwxvo1C1MCgp+jq5ReEJ/A3k2ThlBf3pnduWKkYNRDru8Z63SnMbvaRWtIEYHZ0Wpom2AtMYhJ+bzIjxoP350DO9T1ogZ2vbi6yEtF0b8KR1hDkZH3IepL6S/5O623GgCpJK8fKLpvPPdReoQrIZzW9cP4NfdUYoh/J8Ex2SdwTrVtzWmja0juS6g+y/yuX2dPfedYf0AXNiCSO2bvZzBMaSNKeMW8h3DjEH8NdFP/ldnX9AIz/rtp1f5oYjsiUXfbMo1WgY6RkLzTIeUqzESyyvaclscYmqD2/hZaWJSyirF6+rnYUbvQJ1A5Cb3pCk0M8/N2JA7yG7vxqorFZ032XMvBOG7Ut7IdAcF6PdhA/YC9Ak+laZVrua9CvJWddlM62OKY+pg6/vsKSOyS5rBSgZDLmsRiJjah5tAgG0gj+XyGQ53wFV5Rjjr2z0slW+yySQ628Y9lnzqWNOp5a3fD+CKIPdiS+mZv8R+Z8Iyjmftinl/ecGanHoqQfJlNsQLtjolAVzPPvCFdeKh/BPcr10P/yVq4TAfvDA4m+bK4sT/m/hwVizWEQVvxQvEm/jOhBzPNr8vU5rIYdRklinIHEQwc+tILCaJvgpdmcfpbfSiqCW95ii2VSH9J3WuvqC54hfAG2toTdC6EKIGu3jBVwHORf7VZ4H5dbI4Tn9pt2ILlzVsSaeW/iLZNC8Xz8JPanyP+xQh69BlMt+oRf2tdt8/zVrGdXJMbEQRyVRV1/3pFXRlv8J9ODQdVbe7v0Z95dfac/Iv9qYK0LRQghkS1RvbaDLfzWDFBsJP+OC3/FeczDO1XlJhQCeAwyEZ6kfAxu5QSt9tGe436T7MRuKC3l7wHeOY0qq2Rjue1L3yvbEdFYmi1y2mEnU/SKaczsOGMWI8uIfkxCLrSfD3hK2AvjVHM5tTdIIZlJkLNnshhz5mdzfy+xBrJ+4y1JnqjrmjqBml/k2JXfYYPg9D9kIwRxDSpzq4Avbdx9NMrDqYz8t9Oykv5bP1pQyv5scjXQdFfrvp8T5iSu/LCKoWvtRKLVJtc60na8ZyFcphcmG5Xz0URGfclgM6xV15fMKEMd1bFo4GOABgexspgdI4K+wAOr2qm6MMmBnkXI7Rq5RJkzOqAEyBi6PWE6j8O/UBSiVqmKDjTjxq1VTfNPrqnIFxxNGmNcDadqnfNZ2u7xEQamXsgfUxeormSvfNm14aY9xi6dYePhqShNe10j9RnWNvxA2vSVsJCW5it/pNwpicqa3qqan1hU8c9TNx14OxHqv2WImjfXTNE+w9XRkiiqT6rJZMYJfYfWhQBmcPK6Ls6XSOZS5BLCDn+CdABnD6shYv8+ElEuDSOtX9lJ2jyymUQSh4dVI7C7ZAD1lEGKhiCbRl0ns7HvQBsgGf4YVIdYJDlDxiKgf5pWv9/jRI5qkXuTjRK2tIBPRgiPxAzhi2iTpp4B0RLEyWziP5hkM71jRnRHUR1OXQYFJIfQiom13YK6xmm+l5eqcydSSkS+Vh6qUI7pvDWMHFmkj5LF41qGQwhSKv2ABca3Y1zqf/oelYJoTVmkc6MLjKDn8PsfJcbD2TanHNF0OjN+44L0YD9nVpX13wUcBZ09GWcfq+drbkqA5LeULA1UAp+kYU2r4JpWN3ZpE7PfvWP0FHQn/dAUc+D3M6f13/mowKazFM5emHd5Y3gvAW4LYBeKzhdbwuwFR+kiJiYzoBX7RAijug1qEm3kFnoDViqEI9y/+gU+gVMiuykEXLOLg1JcU5u5USsnj39khc5qxV8hN8BO5mZjPWNJi4wshKYoVgcZoN6RZFcjjmVxu8wqzVzWrhUoGIkQCIvHyCgdYo8QI043Weye6qlLn0UstwhGRfOLPx1cBBTRsEQso4eviBcrKdwYebzZfoEmRcJbZN+Eh9ApFKQk0QKp5v8lDDrVyEFyuGk9SE4YuYpJGktv9L+Jic2YdOBv+BquesDLZMvHGX2QnmZQpgjOk7MvPwv3dTPt5IJGe6xosRhXnmMe20QTsDbeMvMW6/XgBA0xHV6ocfPXi/PvbYrAmELxL0dlkzzHL/EC6mF2+8kPPlRpaQ4bnqwqUlqv4wJKTkjovZngoqHDWiSPcaR2MIx3A2huL8TmvfVQaEozhlA6oTALPDQmLTs5Ajl6c0ad7bPh75QXWuhFlSIUxhdZZwlM4r7+nQDytzu1W1C+cMvIm8gowr5h17oxGTmjFJD5XAy/zE2eO25LMJtFCvAKepthgaD0tnNBh6wN4d3KuTR4mC25AAJJeSu/kqTUJ/H1wSmz/uQ7+Xa2E9wPZVyWcQK2afGD+X5Y9tsoliQXi+Uv20fZlafyvSlMqI6dIdVQhGFS/oSsWP4H580nvjXIvB2SQsOJxf0oPPVzWoBgKDvG2sf1uRn9oyD7U9oTAp1AkaL28shYYGKBPetADaxsJCAAY2o+8VsZ1YFq+yA0CNgKzaa8zDKR0h+jzZAF24KyCRjQSixlwJlAJCaqgD+9JeFrl13+OzrcEz3C4ze7JKv2mCvtvYHx8zcwl1bNSxw2Ky3FvQqlC8lPviL2K5IoquPzfuxwtmcCU9Sq/Y5iojv+f0W8eoSLOkJA9Ss5J0Ko14e1J01zm0Mda4+STmyz6riTMAsURPZiHQ1Q9za0QPtuytcbDk2I394Uk77SsagxmFGI8O8mnuxK8MbHGoO6fnE5emrjPZsFLbVUF5/uMKShs9UwD8juoFyzB0KkrNanOoflmNqIULxLaRbc2PuoXP2ltjd4i+qdA8mT18EtNia/xaXmZQbCkpUR9ajSk3YUPiOEE3R9ye1fyuIPRUuVPhmn4D51GJVTb5y6PNEvX8yichHbdUyuHINPbVbw2PIxawPMuoUDJvogFY/vxXuX68rJZzdPC2eJhTibBM4GPMWl41YX7OuSX+ndwKTrT/kOAcESMUm3D/dsf9v4WfEKCjHlrsd3EYlN2RVKOfuryszWPbeaHGM3Qgy80UyBNv1imroIsW9J6tJ1ufsnOw6n4rhgNjGyVbFYjZXCHY22wMsdK2M93Creu8RtDyRCXJzIZyI5pTPz8KX2zN1YVkSx7qNBfKF3pd13HWucP/LlQyKNyy7TEL7SJpUbsdsdXglsJeTGbRh8PHC4yCrsEsFJpLqrLh60xVdoAjJO+LerubXDo/jS2nB8oIuMESesziUCJGBIbLwyXyDNKBh8lC1/WvVApCUeW1qXxOnEz/gM2Jl41ZYoKvSjEFWYv3bnz8CM413HTNN5tvdkc6k1X8ymlM1zQPRdcskS6zoiib2+URLHX0hjexj1I8BAAGRBI4pGeshYQexjOewgBrVydrR1GN2RTgQG6QFmqC3GdfnBQ3irEyid3fHeB8e+1amzUkrBv4pswFadVCCVJ28hgxrrZRqXoZkSvakT0k+2PO2YbLcGcbjNR4F7VvhH5boL+iRv2fIC1GFRW0N65ax8spUodGikOvIcnxD1pcj7EYYyyGnHlJwBi6EolaOEy7nLTgm34/Yfono3DAPNSLfwDKonYpQggcf0Ux9IqduDIqXOz8oVwONOU13NTQgGtEOKCevJDlyIUwQxOscXXo4B9u38rwurdCFz96cKKb9hCjthlcfFoBTFp6QkEvFqwdFj2IPoaZcX538TTRynBH4YxYjnzk9Zlq23Y/j1hWdmTMaayfVvgkabLSGQ3PlGihchU4XqXA24uvYdLlyGtrI+RfhujOp5NzkmUr/yzyJY/IBx7NWETUaf0TFu6udnfBBgIQqfNFr0FT23yWMngEs3GoNHSV+uKCd94rSAkcxZStKN8vXk5m0UO7w3X/06xzBX7FIli79JxYKrX2Ul48SXwI+S93b7jKQzeDeyfEH9fp+T2ZSHtaYOpsRbUiyDhQctq86jUbpsYHvjGcOnHbvj5D2CxmuwwCA7DlqGzIrvguJ3THkDDYy8rD7DvSAbdUenCJIcHlat7+C5srSaU67Njg1G9prB132+jubSGdS0s5oH2JgMX2bqLnmR6l+GW/aCDjRW4WIH1NfvNRUei+ncGArswRnCOe2x/sZ1tWw9Vy/NrvaA0JDmTXZnByaOjyKPZ27ROUifBTeP/nampA36yKKJoS2/q3bMQWo7hahpLlaCJXMvUYkk04YWKJBCkM4PIfEMJOlEO8jb6UubFO8MY/QvsPZKyppb5Tw9wSapdxxewbD5zVrYeI6rT6D5w1+XBpV0z9iOcynXGk/fNphm6EVLCz0R9CaDsS6MrCeDlTTnR1gChhYdTtzjijd8Vc8sJVKE07NTzShHUXOaqE62d0BgcvbQsG+3ZWIdOJLB37byhcuu3Ub5MvRO7VdyuJy474MG7zoCa6XTC8PrMTde5p2RwWIqP4GOG0sE2PrOPOFq3R8rOTPZQrsl4AY4OfOnKEzQ3qF9BYJcjBNN4lzyXRPrPuU3H8LyQsXj23RyYa3/QhUr0rcsoZHNPAW9Z2pQDkeoHO3eCDEg+r0q0/uo7fY6/L6+cv3Y4mpuhkVG/AbmGY0R/Cw2SxUiX41rC7lzwdv21aOTAUd2BB1ASryfizum01q6IZLHI34GsPPmA5CJJ27n+g7W32NFFLu7bHjN8jhujFJoY6cBxoo/Dr+hkauxJhsTFraInZPl0U3KnfvmtEDPEKjrOl9WhFDv1i3vZdXFiAh07tevOT2RQa4BFz5i0Q1Ad6P8SxdYFOMj7poJdR0Vd8/FpA8jK+ybF+rnMrfsRI2MLPHWWXUkdrk5c0IYFR6yMPnkhw7wZfGsdTtusp0ORbWlJkR9FM4XWFYeIjTJbLOtp9nvQSWwDNB2eIw+zb/OBfDrycYHBzSgGCN3FVUHIw9W9PblmBZnLG6RBbcTw87BQL+FI4RDDvKELZhhCB48e6foVpx3ZHK+QX88SwttAOozKZAW1HNMHMJN106SwOX8XL/0cD4vgCl08WaRCmeWSY0LPDR3FreO+B6eVrHROEb8O2eGWyvmJFnlw8PD9Q0oCKHeaOMGSuc/O0Jn1ntgu0/5wYhrPBl6gehAqkiNBhA4T5v63QD/aw75vl3VZtCzEMCA4sUhgJaVyaDYx2G0LQEb5mCylT//zvyReMxK77nyHIt1DWby3MCxDQW+CZcc2cKfkPxfkUdc4PABAdYwG/IZ5GiWrucbjwkMkqplYGaN6yDoNSTdBVHY55IvpW1+Yn+Hla2kj8Llx/yIeU1sVHc1njTj6rLH6vwSZQfsRK/HPI9CA0rXYKAjsBCBUa/NSA3AH0DGyCmQZBPgcqY5TEJik914ZdGpbFAhlaIEgnopCBSIkLvFUdY4YzI4BP+4vokavJuSc2OXYr2pyQAW6ELp9Bf6mPx8y/K2FztYEiw9H1oJsglcFCNLWkRixNRU2XNrC6vl2b6TpSaQE7AraVZ+hJ0truR4YwxBgZslfy0UbqdadaiQ3yVlwJJjI57a3MeXlceNAt9kVAJwjJd2UPI5Ri7gaajfOFosCgLfaye2NIQOZUED8xVXidI9n3aZcZcOfkO3k/zYeU6C6KWD+poVGpeNojpswO7t+v/krITI+D++gwF5mJqEiU3xk0CaSeWdm1zgyy20VJHqbztkJFcmo84rwVprlSlIWTnklh2uJ4bs6Sxv3InW6wH0qd6cJQAA0vwkdbBziw/mK7Qk2RtjFN2ptSm3KhDw2xMRB3mBX3CoggKz/pWFVZ4qTrIJj7Smd2B65n8PtukNBhJPPykwU0ZTEU0wkLFhXUoGjxGhfVvRUJ1l9Ml4eGrvECNkJ1YV4e2Nja108Z8Tc/WYjiHQC5wI0Q2ZqPlTZC5CopRZWKsGFmENJNL6xq9T9Z7DjXwOBfl6ZIhJymcBAe8QdzrU4mUBfn/OHZKf2cWvRNhOTSNH8Ft6oveaV6Bl2vFsDb0KmXjmDqybQC9hi8JmNxPyDxZaEBwwChEaJh7J12bwwpByiEK0IIHsE31PGIEwk4ji4M0il5hH8/hRDX0d9pPeqj+QvIm2EY7UJdamJelfkXULZEpHRJxQbgUqewdRRpakhBiZcTWIxMoZM4NVeSjHSTHEhf+vdV2wLWR3c5+NfTFnRqwOfgP88n4Ersbhpa9mU7qDCTjhMx+sx+NdifgKpyxvyFwLHYAoSYV8yAdaFL2hhuuSRaa1P2pRQoJUo8U9wuPO2gUFwCnxsitO62PfjDnOiCbYv9EXsZgMgwRmwIYl7a4zM+zB4HjjN1V72gsM7doHkxuuzqgEBVM+hmGcVkq52oXwZHyie/80bjHDhESA3FK4oLf4IQYPdmX908Eorj4hwwVX40xZFXFSWWsu4MsvJHPn3TWCKm5DvIoIsi/p2b6eTxyV+tyF+LyWPXa2VqOjxbu668Sljv8TbffEXrb/JCzsEumHunhcqE0h7ebhlIa6q41gBTswoPyJE7lWBzn9VEhj7JhkFSG3qJUyJ7mNPRWxrFCLzIDlEBkn7oTXwGpeiOLQXtUS400G5wr8h1DO+NMYRSGGH5UV5mvmnRd08F3SqFAiQv2SbMRFyVk2+zE1Pf1HTofVNvFtxHgiXW3uYk/AzcrlWjOzMAdcN3IT+jOoEzpa2DpgkYOgatEHL67VJpk914+YYdMdfSojBi4mhX05PUPHJWMKEpAmUFkyQhVbM+bs4lavo1FZib4/V2hzlvaO4yWj80YmvU00fw1N3n7V6H0GDNVQ2AdT0oULf6zLqf2snUwhzBJySrBXiVTrjCAMrZYu+Ja+8RHDUZ86Y0qDbqNnwILFcGx795xXdaKde6KDTwLCBWC4pLzaJYZZWt19eNVaNgUDKECEVU+By+FszFjyfPSqDICv5gCrOsyc81pPmK2kYIIcxyEtYW5WxCU/qmXW7hAVEWrsC46Ha0y5NR3PwlkXZm0ztardvFfF9B8oHfxQrQByuKwiRIM97sZJ1elcaNr5AZymZAbzk++oGhrGH+/6IsD1Edw4rDFg0h1tqfb8oZ+0qXEIdrQU0qgeTz3w6AGt4nzUAwk2MgJnuc7j4LB8vFQOU17BptTPMZV7Ft8OwJzBu7oBbGwFn6ExUCNYZZ53+oEQ7U6qC9BBqiDMLwisvoKNNGV7QVmGG+AehysSnQLejDEeoaTgb6V9m1+hkpQjLnPTIhZiZT3WTzzRPSLVZTgVhMPfpOkc+rfihJ8edaEzpO93RR8SzduxbA8tniIEnZkQ8Qchm4v7bKW9uY+/iNH+RE0vYUBB/LMcGZxWJIdbBEj+pHbaZxxTghG8wd4G682gW3gTxSIwgB+5Mlgv+0B3C6C6PehfjW7z1HEwwiq/QM4PGbLQ+VkVyCgwS24sNGq7tLgkI3bKNDmSx9KgseCLEE1GfvNNrii0NmLi1YT6PhItPojhJz2lZNuaghaMDCnM11eZ2R1B2CvelXr+JYiZoUlRidUJEAf0L9+gZMbDjfzfw8lfaUgMsi5ewmNu2gsBIiAUIrg6iz7bw5u1Xkiu4PhZ5aubBtweC/fuaK2Yg+0YTDYKIWaun5NkJ/Y7l3iI1bvkhQP26ODUAqMTAZ1ZwmSYsWKIy+bk2mHNGqS35cPl3QhbHy7Uzzi9RD4gACBEVcOOZlxZFxtaH12QBbEskXyUWCFBXn2X1N11t9Drz6EQdRs254BkFhGqXwXLMfMjZVtJGUQrrLgKv5jLhfqxspgDerwWL7fk1s26a+iMR8bmz6gMigdqCbsld/xHahc/dVoPxW2qinSFKIVzHZUXncKYyZUyecfVdYPs3mCs0SPlRopC0udp0AqpCDa/Qdw3l8ZP74s0vsTw0miDByI4bqoN7UJ6Q982NBPWv/i9umABHgydWLREzdcY9jDTunSxk8ohP5m0xDKZEWtsE5cQC6sCVtpGx2zx2vdz35mGeMXmU3+EbNENczIV44WnXhJ3oSRUTPH34DjHdiF5MkHiy9TIX6hOnwaXdO3d7AzLIuMxIhrZa2tNu+ReC3GaUoxuaVcneV3rMoUYjo1+i7fceBfBC4q367AdN2QR5QCmJRwKCE0aJzMIT3EXerv3v6ndV0jG8FTUNMvlHZOu8N9wIM6oQ6pmIHsvVIUefbO77E5Ij/nQKAPlxsszT0PKp+xW5jGQbsQr4d6d0N2p71uNwysZekDHtA0vXUzEDwTB63V2Yf8L43x1y9XPSAbiGxCKaG2m85cocKmhILjhr3OgAbDOLKxP7/PUvYdW1ZF0n0YwgbrHFU0sEJoU7oyP5+07Zw2vgHQ4na6BqvHcwW5ghm8GM93HbWR+PrBLGETYAQBrNIZMIfz1PcmR6Mw3C3Vrcldz/j5ZPj0tqcUvfENgv+FmSdVjzqHdi2h4ct28cKgx1rZBlwfwWSVxaYYMAhOQGNZpLlK9HXw6146WvKovRxpcZT2386sPKweunNxf+qCcE1dM2EAy/sQJbjIAT52fgw84/s3PerjZxl53Rz8Gvq4mkWpKIEQ4LkelZOD+QSLDSNWGIGxsodcWccoxVreXMo85gLT2OOvF1Z7QUj6oAOi7z09R/9FOIuYsKALrIwLIlKuQ419904IKGIjSpJ7wANQ30zz0mnTGoa6SsCD+qPmw4raQaCUucHFHbYD2fTFZARmQjFzpECY/VnPQQiAsOj7xWH9v5xj+J98EnK9Hs+5B24Pi6CppQAZ4CMIPNman2fOMen8EBsMDyBT0uoFhwu5tiW01s29Rcr7m1KsQVptELVSSMvMzXLKAZvWLS34q3YOASCg4SfkfgIacHOp292MB+LOWUxbF4v6pHmte3QpumsnkXmXtITKuyfJo6C95Wqv3vpSw5Pksb48ByiXDIl0RxCisYTFGAycejfMA0zGGnmM+htu2NGOWpmLrh1rOPO9bgka4zjy2NMAWPppthPmaqp1KIlvrpXittztPYkRtRCxD/6N8BXUCq6WwiFdPFt6sz1Hz/8d1+6jQpbfuJrZy6WYd3AvMLakSR8DVZX+SLL01EAfT3r1Fkg2SqjFbT7fFliooZgn87a2tyBemWu/Z858Zk5zdsdhMQtLF8bYCvU2/xbYld7QMYfxV5zf2l4nJWOFG2L+dtJKatz5SCIn+N9RVRq1PhqSuWxlsM3yLzt6y6akhmjc55BwoFeoSuHmeL054/8/SGiIawkysxt8jyJENh6PWbzfmROqC/k/Fw4fGhjbP3F9Q71ptCNF8GKu0Fv1xXo551nW4u1j2mVNrWywRMxbAKU/elFyJJvR0W7UhavuRbsK2qtfcA5fmKSbofNI9p/iyhLr6eL4kp3HduAumT0CsRyjcqgEVw+vlZTd4G5XD2nAgXa3e/XHn2qq+AcaCtPGgA3jw09yZ3PKRn6458RMrgB0GcZb+2uI8CN8lT6+s1+neoFoRFylm1KClmSKfKngj4TJS9RIUPDQe4N3qp03i3kbka9JdCcOwMCbrVricc+3r34VyJMLrFRsN5DC5RRjykJoqQX4qmWR890qWOMQmwYK7HLbkNmHtZ7HfBsOZl6iN2QYiii1lEhHNEUST7jRlciUShc6cJSinaTgFGkLll+D3LkPHDgmQb3ygQ5B8JsdnaHTatGG1U+kpnf5h1j9a8zdvxiK9MHUTTGK04CifjMaQV+kQ+piWvE4xAhdNY+vckxzm8/zjsd8MDgphHIsFlNRylyyPJqVOLljKrMUJxxamsSMecfvBWHuegcNAzKW2+ToQ5ppYvUv4mpZ2/MW5ag/DCwwuCdXFIw2PZy9PGtcw1cfseNH9hdyWE6uFCdENQfGn/Sluaa9w/XDEsMZGktbhLhjTR+5QjIhQsdLPoXrX3+I/roHFQlIIqeUDWscs7854bwEe2pW10mzOhg4Tm0rA8ZwfXa5OwMwItFGfr1prvpJz7MMh8NQvOrgVQ7AiiUtBaH4kOKmoxEA5YJ72ameMxu4FBPF0x4C3N/9KReWjod0GBSXDgV49/uT9Rq/faLejFOLJj5KBUTLELM1qK5dRR5vwp2ld3S5n1qKDETJaW8+lpC2JOOi6SqlyR9941sf/cfTbp2kcwr3s8M2RJ1gJUL6RneCDHzY1gHmk6MxwUrHxmwH6XzKJIb3X1OdLFPAtX3a8ljitOGR2AAOrBi8TVvyP23oKzjO+cwKeR+JGZSwfqoZy2WbgfntZJhrssDnWKvTlAU+jVG604fKtk7jYN7S2TfIhwqAvCGxieInu173zPw8kmTygLl0k2dbdLQ55JEvhFftixGyQLUXleahH587LwCq6SRReEGcN/yjYN9cTmA6Jpk4l4cs/AAA3uvU1iHaIajUDgVdikK4lYh+XXqHMivMY1/BP45vQllbdSEfwpY1ukHjEVbWwzzTfZ/jtk6QyRKN2d4LCmcMm4M8f6tf9ETSEFqZx4nDUPnbIS/G97Rnxi0oL7Vk5prHrYrL3FR+PVS8vrlfEaXvPvjMkVlJUtafkUp0kYJ3x43aSS0KYl092KaOSQAmNP4gv9wla3NXE2PCqEt4VuaBoNUE+7dYkxfNQozmiyf7teEjaxitgRgzyqLPrVd9F1eeWwCVDtCjP2MvSV2iJ6fxAEuGy0w/BIN2sWywFfwtBZOEfzcpydSEGE8ova5YS1wFTEZtixbd2/IpcegkfNKw2nmEKJCUUUO2SlS+kpUBL65dvJ7sAKriQYfedpBJQQnkSeN0TqSH5TIwEyLMq1uaiS6uvQXYYP/UtRdMJVk0En7yElXA5xnvDfLapA1C7yPH+ekJjmGKTaJ+jBGL2jovpk82fZORWXJsfK0O098vhdo7yOuCW50qQxchfd/V+WNfR9ULvlHjSzyYtiz/ujAZQSoVrv8cgQZF/4lFM61uZKm58olk9uWuok8p+ya0CIq3njYJ3L3JBGkJcAYeZxcwNID+uFfeNLdzcawGh1qZeNlkSD12AO6nOWZ7tJldMdWMjAtsQ5NaWBaVCYOrVyC3VrG1VQlq75mkbWVnenM2nBfpGl4lirmEhDJaskGGbJwknQmJCqNjfz8vAwrIYSz75pG7dkB/96wrdOF+5ttLJ0tudnBo17I0rN6w3d9kGbIdS4UvC1ooj/+5/EFeZQnxRAmtbaif30szLZWajioKZGM0T62+pKdSkvQyFJCJ68HZISREv9urnYKetjgaEe84GGfv6qVshFbdCO88ZahxoT33eTsxXh9dl+uv7FbDbTi4Yhg+8PNIBT6nvHsAFB4yL/D7+oK56y5hRHBD5rTbQJ8hjduFPDLjHVnB3/QtCFbB6FAD4XHIF2FU9lPa3HOoEXOEcUbwkeQ1a6XE/HKgvvXRc/BS84BZN9u2vO5NexU+PeCR9DaL2/zr1wATR+3tjh3yY5Mc/4cEMOwsWnUZjErYMHHujNeIJXdQJjDpG1GQ/gLw4eXUNLeGSO5Zgz8LOPmZW1e5fYjMS0KDmjQlaa76J+iQ791AfeIgj9gR0FRsXpoO8vEP8TUvWZDwG54nzYy+gGfKqYqMlmnz5sBAfEGHmcoQRN66CrpMe1AvlUIzJif1Uj2Ynh2wiCJkcjD12xk9T9SaTbN9vd9Wa3atSOLPHn4F9Xg2Eri6TnsYC+j1HcqJNM7vGNO2E8OJnuxEV2RlPsKVedZicySgEgxwOnvBHpOlSYhuwLW1HJNEqtQ3YARoQRrKDYS2OYFnZSjNO97dpp+Z7+BFlLBw9qht/u92uHnLwlTxbXII7yrdpqzKsrPCe3vtI0uxxTkdPJeKUpOfxtQxUchf+aIQBSRaxLKjqQdhEiuQHLjUHuRo8iZ9Uq+mc0vkP8mweS1qecf2lcnSsWRy6wazJFzvu5M/hfq+GJC0UAnQFaj6Yqx7Ps0fpRMRruioUp9WWr9yn5DpBL8xNBqG0jBdr1C4wkrVgop4tn4LBAB1TNNwiw4SO7guAA3fmOTXGC/jWUBcVoXwVx1x9cgOFkQe3vSsodZ1fXyxuRvs9e7pQMt11KiCatt2FewbKqgMiZa0E67xfEzZJ9IiowBU1IxCh4uPCcCfOqyHilXHJsmckDG6dZEN6i9zNrmS5NhTC68pGN6wl8xDb9g0ljmYABjlGErdw8I97a9k8lZeSFz3iqyGAkW1RIj/o8yYTXX0/lqUcLyYXoDsd+PLfdmQIN5hfSOhw70faMx73qNKSzGirogv96cIxPlcbQgvoe2HrMHNQn+wFzt4sNSC1FAgXBG/Y+rqfXhEByxHHGUXowvoqnU94b/UomGVxy/BBtbEGB6Sj+/JRWok49xF/zOsUkYinp7pwGqhYplyb+wNe82rJZmy3gzFL4ylStCKSTIBhIMNaMPdfI2ANmwcE="/>
  <p:tag name="MEKKOXMLTAGS" val="1"/>
</p:tagLst>
</file>

<file path=ppt/theme/theme1.xml><?xml version="1.0" encoding="utf-8"?>
<a:theme xmlns:a="http://schemas.openxmlformats.org/drawingml/2006/main" name="Presentation3">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342900" indent="-342900">
          <a:defRPr b="1" u="sng" dirty="0" smtClean="0">
            <a:latin typeface="+mj-lt"/>
          </a:defRPr>
        </a:defPPr>
      </a:lstStyle>
    </a:tx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Presentation3</Template>
  <TotalTime>4656</TotalTime>
  <Words>464</Words>
  <Application>Microsoft Macintosh PowerPoint</Application>
  <PresentationFormat>On-screen Show (4:3)</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Verdana</vt:lpstr>
      <vt:lpstr>Presentation3</vt:lpstr>
      <vt:lpstr>MBTA Commuter Rail North Side Automatic Train Control</vt:lpstr>
      <vt:lpstr>Overview</vt:lpstr>
      <vt:lpstr>Automatic Train Control (ATC) Benefits</vt:lpstr>
      <vt:lpstr>Regulatory Schedule and Implementation Approach</vt:lpstr>
      <vt:lpstr>LTK Design Professional Services</vt:lpstr>
      <vt:lpstr>Request of the Fiscal and Management Control Board</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YTD Capital spending has been lower than expected due to delays in GLX and Other projects</dc:title>
  <dc:creator>srashin</dc:creator>
  <cp:lastModifiedBy>Siddiqui, Aayesha</cp:lastModifiedBy>
  <cp:revision>181</cp:revision>
  <cp:lastPrinted>2018-05-31T21:54:14Z</cp:lastPrinted>
  <dcterms:created xsi:type="dcterms:W3CDTF">2016-05-17T19:48:13Z</dcterms:created>
  <dcterms:modified xsi:type="dcterms:W3CDTF">2018-06-04T20:17:35Z</dcterms:modified>
</cp:coreProperties>
</file>